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theme/themeOverride3.xml" ContentType="application/vnd.openxmlformats-officedocument.themeOverride+xml"/>
  <Override PartName="/ppt/theme/themeOverride4.xml" ContentType="application/vnd.openxmlformats-officedocument.themeOverride+xml"/>
  <Override PartName="/ppt/theme/themeOverride5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notesMasterIdLst>
    <p:notesMasterId r:id="rId10"/>
  </p:notesMasterIdLst>
  <p:sldIdLst>
    <p:sldId id="298" r:id="rId5"/>
    <p:sldId id="300" r:id="rId6"/>
    <p:sldId id="301" r:id="rId7"/>
    <p:sldId id="303" r:id="rId8"/>
    <p:sldId id="302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19" autoAdjust="0"/>
  </p:normalViewPr>
  <p:slideViewPr>
    <p:cSldViewPr snapToGrid="0">
      <p:cViewPr varScale="1">
        <p:scale>
          <a:sx n="86" d="100"/>
          <a:sy n="86" d="100"/>
        </p:scale>
        <p:origin x="562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presProps" Target="presProps.xml"/><Relationship Id="rId5" Type="http://schemas.openxmlformats.org/officeDocument/2006/relationships/slide" Target="slides/slide1.xml"/><Relationship Id="rId10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2821D7E-C880-4875-8DD6-7AC84BFA35B7}" type="datetimeFigureOut">
              <a:rPr lang="en-GB" smtClean="0"/>
              <a:t>03/03/2021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7C0043D-D614-4CDE-8842-E467603138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69501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</a:extLst>
          </p:cNvPr>
          <p:cNvCxnSpPr/>
          <p:nvPr/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6496A5-1C5F-4EE0-A839-679E175BA03D}" type="datetime1">
              <a:rPr lang="en-US" smtClean="0"/>
              <a:t>3/3/2021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34375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B34269-79A6-4E58-8B05-72410DC466F6}" type="datetime1">
              <a:rPr lang="en-US" smtClean="0"/>
              <a:t>3/3/2021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04659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85C21A-8B93-4657-B5DF-7EAEAD3BE127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8924B6-5E6B-4C58-86EA-8AF4C2520003}" type="datetime1">
              <a:rPr lang="en-US" smtClean="0"/>
              <a:t>3/3/2021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27835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FB5E30-91BB-47D3-839F-CC821FE25213}" type="datetime1">
              <a:rPr lang="en-US" smtClean="0"/>
              <a:t>3/3/2021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83595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958274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92FFB1-EAE6-419E-A8E9-5F16C132E68B}" type="datetime1">
              <a:rPr lang="en-US" smtClean="0"/>
              <a:t>3/3/2021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39257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F12313-33BB-4795-90DF-656ADF5DDF42}" type="datetime1">
              <a:rPr lang="en-US" smtClean="0"/>
              <a:t>3/3/2021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85433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E9C91B-7EAD-4562-AB0E-DFB9663AECE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F5348A-C220-43E6-9B2D-F1F92C6DE19C}" type="datetime1">
              <a:rPr lang="en-US" smtClean="0"/>
              <a:t>3/3/2021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3937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/>
          <a:lstStyle>
            <a:lvl1pPr algn="l">
              <a:defRPr/>
            </a:lvl1pPr>
          </a:lstStyle>
          <a:p>
            <a:fld id="{2406F120-9DD2-470E-B093-C1C8B914B72F}" type="datetime1">
              <a:rPr lang="en-US" smtClean="0"/>
              <a:t>3/3/2021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711844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413B12B-48BC-4E63-B524-EB10E51B95CB}" type="datetime1">
              <a:rPr lang="en-US" smtClean="0"/>
              <a:t>3/3/2021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16137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rgbClr val="FFFFFF"/>
                </a:solidFill>
              </a:defRPr>
            </a:lvl1pPr>
          </a:lstStyle>
          <a:p>
            <a:fld id="{F23DD91A-51AB-4AE3-BE0F-1DCEDF055C6B}" type="datetime1">
              <a:rPr lang="en-US" smtClean="0"/>
              <a:t>3/3/2021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46030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700" i="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1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19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7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slideLayout" Target="../slideLayouts/slideLayout1.xml"/><Relationship Id="rId1" Type="http://schemas.openxmlformats.org/officeDocument/2006/relationships/themeOverride" Target="../theme/themeOverride1.xml"/><Relationship Id="rId5" Type="http://schemas.openxmlformats.org/officeDocument/2006/relationships/image" Target="../media/image3.jpg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4.xml"/><Relationship Id="rId4" Type="http://schemas.openxmlformats.org/officeDocument/2006/relationships/image" Target="../media/image7.jp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Rectangle 43">
            <a:extLst>
              <a:ext uri="{FF2B5EF4-FFF2-40B4-BE49-F238E27FC236}">
                <a16:creationId xmlns:a16="http://schemas.microsoft.com/office/drawing/2014/main" id="{6BBDC3EA-A9DE-470B-98ED-300864EB60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 descr="Logo, company name&#10;&#10;Description automatically generated">
            <a:extLst>
              <a:ext uri="{FF2B5EF4-FFF2-40B4-BE49-F238E27FC236}">
                <a16:creationId xmlns:a16="http://schemas.microsoft.com/office/drawing/2014/main" id="{34029AB7-3EDB-4B7A-A4D6-ED531F2F7F2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4444" r="-1" b="6013"/>
          <a:stretch/>
        </p:blipFill>
        <p:spPr>
          <a:xfrm>
            <a:off x="20" y="10"/>
            <a:ext cx="7556869" cy="3383270"/>
          </a:xfrm>
          <a:prstGeom prst="rect">
            <a:avLst/>
          </a:prstGeom>
        </p:spPr>
      </p:pic>
      <p:cxnSp>
        <p:nvCxnSpPr>
          <p:cNvPr id="46" name="Straight Connector 45">
            <a:extLst>
              <a:ext uri="{FF2B5EF4-FFF2-40B4-BE49-F238E27FC236}">
                <a16:creationId xmlns:a16="http://schemas.microsoft.com/office/drawing/2014/main" id="{B9EB6DAA-2F0C-43D5-A577-15D5D2C4E3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85922" y="3429000"/>
            <a:ext cx="33832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 descr="A close up of a piece of paper with a pencil laying on top">
            <a:extLst>
              <a:ext uri="{FF2B5EF4-FFF2-40B4-BE49-F238E27FC236}">
                <a16:creationId xmlns:a16="http://schemas.microsoft.com/office/drawing/2014/main" id="{65810330-F0B5-43C9-BC34-094FFB5C0529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173" r="-1" b="10234"/>
          <a:stretch/>
        </p:blipFill>
        <p:spPr>
          <a:xfrm>
            <a:off x="16" y="3474720"/>
            <a:ext cx="7556889" cy="338328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1612A69A-FB1B-4CF2-9C84-A98F9946F942}"/>
              </a:ext>
            </a:extLst>
          </p:cNvPr>
          <p:cNvSpPr txBox="1"/>
          <p:nvPr/>
        </p:nvSpPr>
        <p:spPr>
          <a:xfrm>
            <a:off x="8115372" y="3474720"/>
            <a:ext cx="352438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+mj-lt"/>
              </a:rPr>
              <a:t>Environmental Conservation and Management MSc</a:t>
            </a:r>
          </a:p>
          <a:p>
            <a:endParaRPr lang="en-GB" dirty="0">
              <a:latin typeface="+mj-lt"/>
            </a:endParaRPr>
          </a:p>
          <a:p>
            <a:r>
              <a:rPr lang="en-GB" dirty="0">
                <a:latin typeface="+mj-lt"/>
              </a:rPr>
              <a:t>Strategic Management for Conservation (ACBA7007)</a:t>
            </a:r>
          </a:p>
          <a:p>
            <a:endParaRPr lang="en-GB" dirty="0">
              <a:latin typeface="+mj-lt"/>
            </a:endParaRPr>
          </a:p>
          <a:p>
            <a:r>
              <a:rPr lang="en-GB" dirty="0">
                <a:latin typeface="+mj-lt"/>
              </a:rPr>
              <a:t>John Hitchens 2007360</a:t>
            </a:r>
          </a:p>
          <a:p>
            <a:r>
              <a:rPr lang="en-GB" dirty="0">
                <a:latin typeface="+mj-lt"/>
              </a:rPr>
              <a:t>March 2021</a:t>
            </a:r>
          </a:p>
        </p:txBody>
      </p:sp>
      <p:pic>
        <p:nvPicPr>
          <p:cNvPr id="12" name="Picture 11" descr="A picture containing sky, outdoor, grass, water&#10;&#10;Description automatically generated">
            <a:extLst>
              <a:ext uri="{FF2B5EF4-FFF2-40B4-BE49-F238E27FC236}">
                <a16:creationId xmlns:a16="http://schemas.microsoft.com/office/drawing/2014/main" id="{089394AD-310A-4792-B1E8-F071953CD096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40307" b="-40306"/>
          <a:stretch/>
        </p:blipFill>
        <p:spPr>
          <a:xfrm>
            <a:off x="0" y="3474720"/>
            <a:ext cx="7556869" cy="5667651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17F1BAC6-D80E-49AB-A01E-93B34AE58279}"/>
              </a:ext>
            </a:extLst>
          </p:cNvPr>
          <p:cNvSpPr txBox="1"/>
          <p:nvPr/>
        </p:nvSpPr>
        <p:spPr>
          <a:xfrm>
            <a:off x="8185922" y="1320373"/>
            <a:ext cx="3524380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+mj-lt"/>
              </a:rPr>
              <a:t>Coronavirus Impact on Yorkshire </a:t>
            </a:r>
          </a:p>
          <a:p>
            <a:r>
              <a:rPr lang="en-GB" sz="2800" dirty="0">
                <a:latin typeface="+mj-lt"/>
              </a:rPr>
              <a:t>Wildlife Trust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E2D812A9-DB53-4F64-BF58-420F2532FE45}"/>
              </a:ext>
            </a:extLst>
          </p:cNvPr>
          <p:cNvSpPr txBox="1"/>
          <p:nvPr/>
        </p:nvSpPr>
        <p:spPr>
          <a:xfrm>
            <a:off x="7556869" y="6308545"/>
            <a:ext cx="373978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err="1">
                <a:solidFill>
                  <a:srgbClr val="F6A21D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Potteric</a:t>
            </a:r>
            <a:r>
              <a:rPr lang="en-GB" sz="1400" dirty="0">
                <a:solidFill>
                  <a:srgbClr val="F6A21D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solidFill>
                  <a:srgbClr val="F6A21D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Carr</a:t>
            </a:r>
            <a:r>
              <a:rPr lang="en-GB" sz="1400" dirty="0">
                <a:solidFill>
                  <a:srgbClr val="F6A21D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Nature Reserve, Doncaster</a:t>
            </a:r>
          </a:p>
          <a:p>
            <a:r>
              <a:rPr lang="en-GB" sz="1400" dirty="0">
                <a:solidFill>
                  <a:srgbClr val="F6A21D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(Hitchens 2020a)</a:t>
            </a:r>
          </a:p>
        </p:txBody>
      </p:sp>
    </p:spTree>
    <p:extLst>
      <p:ext uri="{BB962C8B-B14F-4D97-AF65-F5344CB8AC3E}">
        <p14:creationId xmlns:p14="http://schemas.microsoft.com/office/powerpoint/2010/main" val="19314396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AC86D3-8FD1-4F47-A319-7D0542E48B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 vert="horz" lIns="91440" tIns="45720" rIns="91440" bIns="45720" rtlCol="0">
            <a:normAutofit fontScale="90000"/>
          </a:bodyPr>
          <a:lstStyle/>
          <a:p>
            <a:r>
              <a:rPr lang="en-US" dirty="0"/>
              <a:t>The impact of the pandemic on the Trust, its members, sites and staff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27C2B125-DA98-44B0-A3E9-668C177FDC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925737" y="6492875"/>
            <a:ext cx="780010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t>2</a:t>
            </a:fld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7726534-B64D-465E-869E-BF49B69562E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37072" y="2130640"/>
            <a:ext cx="1517855" cy="19812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6B2E3C9-D406-4E7F-931A-9289DB387F46}"/>
              </a:ext>
            </a:extLst>
          </p:cNvPr>
          <p:cNvSpPr txBox="1"/>
          <p:nvPr/>
        </p:nvSpPr>
        <p:spPr>
          <a:xfrm>
            <a:off x="449179" y="2130641"/>
            <a:ext cx="4664359" cy="40010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latin typeface="+mj-lt"/>
              </a:rPr>
              <a:t>Public:</a:t>
            </a:r>
          </a:p>
          <a:p>
            <a:r>
              <a:rPr lang="en-GB" sz="1600" dirty="0">
                <a:latin typeface="+mj-lt"/>
              </a:rPr>
              <a:t>Positive: Free access, online engagement…</a:t>
            </a:r>
          </a:p>
          <a:p>
            <a:endParaRPr lang="en-GB" sz="1600" dirty="0">
              <a:latin typeface="+mj-lt"/>
            </a:endParaRPr>
          </a:p>
          <a:p>
            <a:r>
              <a:rPr lang="en-GB" sz="1600" dirty="0">
                <a:latin typeface="+mj-lt"/>
              </a:rPr>
              <a:t>Negative: In-person engagement activities cancelled, visitor facilities closed…</a:t>
            </a:r>
          </a:p>
          <a:p>
            <a:endParaRPr lang="en-GB" dirty="0">
              <a:latin typeface="+mj-lt"/>
            </a:endParaRPr>
          </a:p>
          <a:p>
            <a:endParaRPr lang="en-GB" dirty="0">
              <a:latin typeface="+mj-lt"/>
            </a:endParaRPr>
          </a:p>
          <a:p>
            <a:r>
              <a:rPr lang="en-GB" sz="3600" dirty="0">
                <a:latin typeface="+mj-lt"/>
              </a:rPr>
              <a:t>Environmental:</a:t>
            </a:r>
          </a:p>
          <a:p>
            <a:r>
              <a:rPr lang="en-GB" sz="1600" dirty="0">
                <a:latin typeface="+mj-lt"/>
              </a:rPr>
              <a:t>Positive: Respite from visitors (some sites), lower pollution levels…</a:t>
            </a:r>
          </a:p>
          <a:p>
            <a:endParaRPr lang="en-GB" sz="1600" dirty="0">
              <a:latin typeface="+mj-lt"/>
            </a:endParaRPr>
          </a:p>
          <a:p>
            <a:r>
              <a:rPr lang="en-GB" sz="1600" dirty="0">
                <a:latin typeface="+mj-lt"/>
              </a:rPr>
              <a:t>Negative: Influx of visitors, littering…</a:t>
            </a:r>
          </a:p>
          <a:p>
            <a:endParaRPr lang="en-GB" dirty="0">
              <a:latin typeface="+mj-lt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3995E3F-19CD-4144-925E-C38AA5A684EB}"/>
              </a:ext>
            </a:extLst>
          </p:cNvPr>
          <p:cNvSpPr txBox="1"/>
          <p:nvPr/>
        </p:nvSpPr>
        <p:spPr>
          <a:xfrm>
            <a:off x="7522346" y="2130640"/>
            <a:ext cx="3879542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latin typeface="+mj-lt"/>
              </a:rPr>
              <a:t>Financial:</a:t>
            </a:r>
          </a:p>
          <a:p>
            <a:r>
              <a:rPr lang="en-GB" sz="1600" dirty="0">
                <a:latin typeface="+mj-lt"/>
              </a:rPr>
              <a:t>Positive: Furlough scheme, buildings/offices closed…</a:t>
            </a:r>
          </a:p>
          <a:p>
            <a:endParaRPr lang="en-GB" sz="1600" dirty="0">
              <a:latin typeface="+mj-lt"/>
            </a:endParaRPr>
          </a:p>
          <a:p>
            <a:r>
              <a:rPr lang="en-GB" sz="1600" dirty="0">
                <a:latin typeface="+mj-lt"/>
              </a:rPr>
              <a:t>Negative: Loss of retail income, no in-person member recruitment…</a:t>
            </a:r>
          </a:p>
          <a:p>
            <a:pPr marL="285750" indent="-285750">
              <a:buFontTx/>
              <a:buChar char="-"/>
            </a:pPr>
            <a:endParaRPr lang="en-GB" sz="1400" dirty="0">
              <a:latin typeface="+mj-lt"/>
            </a:endParaRPr>
          </a:p>
          <a:p>
            <a:r>
              <a:rPr lang="en-GB" sz="3600" dirty="0">
                <a:latin typeface="+mj-lt"/>
              </a:rPr>
              <a:t>Staff:</a:t>
            </a:r>
          </a:p>
          <a:p>
            <a:r>
              <a:rPr lang="en-GB" sz="1600" dirty="0">
                <a:latin typeface="+mj-lt"/>
              </a:rPr>
              <a:t>Positive: Furloughed, working from home…</a:t>
            </a:r>
          </a:p>
          <a:p>
            <a:endParaRPr lang="en-GB" sz="1600" dirty="0">
              <a:latin typeface="+mj-lt"/>
            </a:endParaRPr>
          </a:p>
          <a:p>
            <a:r>
              <a:rPr lang="en-GB" sz="1600" dirty="0">
                <a:latin typeface="+mj-lt"/>
              </a:rPr>
              <a:t>Negative: Furloughed, working from home!…</a:t>
            </a:r>
          </a:p>
          <a:p>
            <a:endParaRPr lang="en-GB" dirty="0">
              <a:latin typeface="+mj-lt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7AB808A-528E-4F10-9618-C53A086D6874}"/>
              </a:ext>
            </a:extLst>
          </p:cNvPr>
          <p:cNvSpPr txBox="1"/>
          <p:nvPr/>
        </p:nvSpPr>
        <p:spPr>
          <a:xfrm>
            <a:off x="9372483" y="6367660"/>
            <a:ext cx="271656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Yorkshire Wildlife Trust (2020)</a:t>
            </a:r>
          </a:p>
        </p:txBody>
      </p:sp>
    </p:spTree>
    <p:extLst>
      <p:ext uri="{BB962C8B-B14F-4D97-AF65-F5344CB8AC3E}">
        <p14:creationId xmlns:p14="http://schemas.microsoft.com/office/powerpoint/2010/main" val="29335143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B4D0E555-16F6-44D0-BF56-AF5FF5BDE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117041D-1A7B-4ECA-AB68-3CFDB6726B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6220" y="0"/>
            <a:ext cx="4641314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5AC86D3-8FD1-4F47-A319-7D0542E48B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5869" y="640080"/>
            <a:ext cx="3659246" cy="286269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400" dirty="0">
                <a:solidFill>
                  <a:srgbClr val="FFFFFF"/>
                </a:solidFill>
              </a:rPr>
              <a:t>Restricted work, restricted access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ABCD2462-4C1E-401A-AC2D-F799A138B2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73852" y="3663649"/>
            <a:ext cx="33832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Picture 6" descr="A picture containing cow, grass, mammal, outdoor&#10;&#10;Description automatically generated">
            <a:extLst>
              <a:ext uri="{FF2B5EF4-FFF2-40B4-BE49-F238E27FC236}">
                <a16:creationId xmlns:a16="http://schemas.microsoft.com/office/drawing/2014/main" id="{0D11FE3F-89E6-4E66-97E1-2A77F6A8634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5094" y="3314709"/>
            <a:ext cx="7560122" cy="3543292"/>
          </a:xfrm>
          <a:prstGeom prst="rect">
            <a:avLst/>
          </a:prstGeom>
        </p:spPr>
      </p:pic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902431BC-CBF0-43C2-AEFA-DD24DD7EF1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951969" y="6492875"/>
            <a:ext cx="780010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t>3</a:t>
            </a:fld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B29A03E-788C-4034-91ED-A6C562883669}"/>
              </a:ext>
            </a:extLst>
          </p:cNvPr>
          <p:cNvSpPr txBox="1"/>
          <p:nvPr/>
        </p:nvSpPr>
        <p:spPr>
          <a:xfrm>
            <a:off x="2893303" y="5446704"/>
            <a:ext cx="212765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Highland Cattle </a:t>
            </a:r>
          </a:p>
          <a:p>
            <a:r>
              <a:rPr lang="en-GB" sz="1400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(Bos taurus) at </a:t>
            </a:r>
          </a:p>
          <a:p>
            <a:r>
              <a:rPr lang="en-GB" sz="1400" dirty="0" err="1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Potteric</a:t>
            </a:r>
            <a:r>
              <a:rPr lang="en-GB" sz="1400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dirty="0" err="1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Carr</a:t>
            </a:r>
            <a:r>
              <a:rPr lang="en-GB" sz="1400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Nature Reserve, utilised for conservation grazing </a:t>
            </a:r>
          </a:p>
          <a:p>
            <a:r>
              <a:rPr lang="en-GB" sz="1400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(Hitchens 2020b)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53E5A4B-64AB-4E35-A9D7-9981B326A108}"/>
              </a:ext>
            </a:extLst>
          </p:cNvPr>
          <p:cNvSpPr txBox="1"/>
          <p:nvPr/>
        </p:nvSpPr>
        <p:spPr>
          <a:xfrm>
            <a:off x="5009631" y="432239"/>
            <a:ext cx="694233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+mj-lt"/>
              </a:rPr>
              <a:t>Reduced practical reserve staff numbers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+mj-lt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+mj-lt"/>
              </a:rPr>
              <a:t>No volunteer support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+mj-lt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+mj-lt"/>
              </a:rPr>
              <a:t>Limited use of Trust vehicles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+mj-lt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+mj-lt"/>
              </a:rPr>
              <a:t>Decrease in reserve management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857986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Rectangle 43">
            <a:extLst>
              <a:ext uri="{FF2B5EF4-FFF2-40B4-BE49-F238E27FC236}">
                <a16:creationId xmlns:a16="http://schemas.microsoft.com/office/drawing/2014/main" id="{24E4FB28-D425-4B2B-83EC-7F2C0FBDF1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8" y="0"/>
            <a:ext cx="12191985" cy="6858000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FA969111-AC45-4D4B-8646-343EF8E2889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0167" t="-1" r="19506" b="-1"/>
          <a:stretch/>
        </p:blipFill>
        <p:spPr>
          <a:xfrm>
            <a:off x="0" y="3579"/>
            <a:ext cx="6014585" cy="6854421"/>
          </a:xfrm>
          <a:prstGeom prst="rect">
            <a:avLst/>
          </a:prstGeom>
        </p:spPr>
      </p:pic>
      <p:sp>
        <p:nvSpPr>
          <p:cNvPr id="46" name="Rectangle 45">
            <a:extLst>
              <a:ext uri="{FF2B5EF4-FFF2-40B4-BE49-F238E27FC236}">
                <a16:creationId xmlns:a16="http://schemas.microsoft.com/office/drawing/2014/main" id="{96EEF187-8434-4B76-BE40-006EEBB263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14585" cy="6858000"/>
          </a:xfrm>
          <a:prstGeom prst="rect">
            <a:avLst/>
          </a:prstGeom>
          <a:solidFill>
            <a:schemeClr val="bg1">
              <a:lumMod val="95000"/>
              <a:lumOff val="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Picture 6" descr="A picture containing outdoor, sky, road, street&#10;&#10;Description automatically generated">
            <a:extLst>
              <a:ext uri="{FF2B5EF4-FFF2-40B4-BE49-F238E27FC236}">
                <a16:creationId xmlns:a16="http://schemas.microsoft.com/office/drawing/2014/main" id="{5D6D3BB3-255F-445E-91BF-642523F9B6AC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5" t="44007" r="-8" b="32828"/>
          <a:stretch/>
        </p:blipFill>
        <p:spPr>
          <a:xfrm>
            <a:off x="-8" y="4743450"/>
            <a:ext cx="12192000" cy="2118129"/>
          </a:xfrm>
          <a:prstGeom prst="rect">
            <a:avLst/>
          </a:prstGeom>
        </p:spPr>
      </p:pic>
      <p:sp>
        <p:nvSpPr>
          <p:cNvPr id="31" name="TextBox 30">
            <a:extLst>
              <a:ext uri="{FF2B5EF4-FFF2-40B4-BE49-F238E27FC236}">
                <a16:creationId xmlns:a16="http://schemas.microsoft.com/office/drawing/2014/main" id="{1D6E0AF1-D5EF-4CF6-81BC-355745EC21D1}"/>
              </a:ext>
            </a:extLst>
          </p:cNvPr>
          <p:cNvSpPr txBox="1"/>
          <p:nvPr/>
        </p:nvSpPr>
        <p:spPr>
          <a:xfrm>
            <a:off x="8836260" y="6303910"/>
            <a:ext cx="4516920" cy="676873"/>
          </a:xfrm>
          <a:prstGeom prst="rect">
            <a:avLst/>
          </a:prstGeom>
        </p:spPr>
        <p:txBody>
          <a:bodyPr vert="horz" lIns="0" tIns="45720" rIns="0" bIns="45720" rtlCol="0" anchor="t">
            <a:normAutofit/>
          </a:bodyPr>
          <a:lstStyle/>
          <a:p>
            <a:pPr>
              <a:spcAft>
                <a:spcPts val="600"/>
              </a:spcAft>
              <a:buFont typeface="Calibri" panose="020F0502020204030204" pitchFamily="34" charset="0"/>
            </a:pPr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Roe Deer (Capreolus capreolus), Scarborough</a:t>
            </a:r>
          </a:p>
          <a:p>
            <a:pPr>
              <a:spcAft>
                <a:spcPts val="600"/>
              </a:spcAft>
              <a:buFont typeface="Calibri" panose="020F0502020204030204" pitchFamily="34" charset="0"/>
            </a:pPr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(Hitchens 2020c)</a:t>
            </a:r>
          </a:p>
        </p:txBody>
      </p:sp>
      <p:sp>
        <p:nvSpPr>
          <p:cNvPr id="16" name="Slide Number Placeholder 15">
            <a:extLst>
              <a:ext uri="{FF2B5EF4-FFF2-40B4-BE49-F238E27FC236}">
                <a16:creationId xmlns:a16="http://schemas.microsoft.com/office/drawing/2014/main" id="{A1220C8B-1E9C-41E6-A787-9774C1A424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902588" y="6494664"/>
            <a:ext cx="773775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3A98EE3D-8CD1-4C3F-BD1C-C98C9596463C}" type="slidenum">
              <a:rPr lang="en-US" sz="1050">
                <a:solidFill>
                  <a:schemeClr val="tx1"/>
                </a:solidFill>
              </a:rPr>
              <a:pPr>
                <a:spcAft>
                  <a:spcPts val="600"/>
                </a:spcAft>
              </a:pPr>
              <a:t>4</a:t>
            </a:fld>
            <a:endParaRPr lang="en-US" sz="1050" dirty="0">
              <a:solidFill>
                <a:schemeClr val="tx1"/>
              </a:solidFill>
            </a:endParaRP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A779AF0C-6A94-45E3-83DE-4E3A6F5061FD}"/>
              </a:ext>
            </a:extLst>
          </p:cNvPr>
          <p:cNvSpPr txBox="1"/>
          <p:nvPr/>
        </p:nvSpPr>
        <p:spPr>
          <a:xfrm>
            <a:off x="0" y="4020503"/>
            <a:ext cx="6677024" cy="6001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Calibri" panose="020F0502020204030204" pitchFamily="34" charset="0"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FFFFFF">
                    <a:lumMod val="75000"/>
                    <a:lumOff val="25000"/>
                  </a:srgbClr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Kashmiri Goats (Capra aegagrus </a:t>
            </a:r>
            <a:r>
              <a:rPr kumimoji="0" lang="en-US" sz="14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>
                    <a:lumMod val="75000"/>
                    <a:lumOff val="25000"/>
                  </a:srgbClr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hircus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FFFFFF">
                    <a:lumMod val="75000"/>
                    <a:lumOff val="25000"/>
                  </a:srgbClr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), </a:t>
            </a:r>
            <a:r>
              <a:rPr kumimoji="0" lang="en-US" sz="14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>
                    <a:lumMod val="75000"/>
                    <a:lumOff val="25000"/>
                  </a:srgbClr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Llandudno</a:t>
            </a:r>
            <a:endParaRPr kumimoji="0" lang="en-US" sz="1400" b="0" i="0" u="none" strike="noStrike" kern="1200" cap="none" spc="0" normalizeH="0" baseline="0" noProof="0" dirty="0">
              <a:ln>
                <a:noFill/>
              </a:ln>
              <a:solidFill>
                <a:srgbClr val="FFFFFF">
                  <a:lumMod val="75000"/>
                  <a:lumOff val="25000"/>
                </a:srgbClr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Calibri" panose="020F0502020204030204" pitchFamily="34" charset="0"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FFFFFF">
                    <a:lumMod val="75000"/>
                    <a:lumOff val="25000"/>
                  </a:srgbClr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(Cooper 2020)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73FDCA01-7607-4D21-9EC9-AA9768FA4859}"/>
              </a:ext>
            </a:extLst>
          </p:cNvPr>
          <p:cNvSpPr txBox="1"/>
          <p:nvPr/>
        </p:nvSpPr>
        <p:spPr>
          <a:xfrm>
            <a:off x="6285389" y="101472"/>
            <a:ext cx="561719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+mj-lt"/>
              </a:rPr>
              <a:t>Wildlife and livestock on the streets</a:t>
            </a:r>
          </a:p>
          <a:p>
            <a:endParaRPr lang="en-GB" sz="2400" dirty="0">
              <a:latin typeface="+mj-lt"/>
            </a:endParaRPr>
          </a:p>
          <a:p>
            <a:endParaRPr lang="en-GB" sz="2400" dirty="0">
              <a:latin typeface="+mj-lt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237C846-0EE2-44D8-A352-F4D021A7E9A2}"/>
              </a:ext>
            </a:extLst>
          </p:cNvPr>
          <p:cNvSpPr txBox="1"/>
          <p:nvPr/>
        </p:nvSpPr>
        <p:spPr>
          <a:xfrm>
            <a:off x="6285388" y="599882"/>
            <a:ext cx="5617198" cy="48628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+mj-lt"/>
              </a:rPr>
              <a:t>Animals enjoying the absence of humans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>
              <a:latin typeface="+mj-lt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+mj-lt"/>
              </a:rPr>
              <a:t>Less pollution, traffic, disturbance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>
              <a:latin typeface="+mj-lt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+mj-lt"/>
              </a:rPr>
              <a:t>Road verges left uncut</a:t>
            </a:r>
          </a:p>
          <a:p>
            <a:endParaRPr lang="en-GB" sz="1000" dirty="0">
              <a:latin typeface="+mj-lt"/>
            </a:endParaRPr>
          </a:p>
          <a:p>
            <a:endParaRPr lang="en-GB" sz="1600" dirty="0">
              <a:latin typeface="+mj-lt"/>
            </a:endParaRPr>
          </a:p>
          <a:p>
            <a:r>
              <a:rPr lang="en-GB" sz="1600" dirty="0">
                <a:latin typeface="+mj-lt"/>
              </a:rPr>
              <a:t>First cuckoo spotted in Osterley, West London in 20 years</a:t>
            </a:r>
          </a:p>
          <a:p>
            <a:endParaRPr lang="en-GB" sz="1600" dirty="0">
              <a:latin typeface="+mj-lt"/>
            </a:endParaRPr>
          </a:p>
          <a:p>
            <a:r>
              <a:rPr lang="en-GB" sz="1600" dirty="0">
                <a:latin typeface="+mj-lt"/>
              </a:rPr>
              <a:t>Little terns have most successful breeding season in 25 years, Blakeney Point, Norfolk</a:t>
            </a:r>
          </a:p>
          <a:p>
            <a:endParaRPr lang="en-GB" sz="1600" b="0" i="0" dirty="0">
              <a:effectLst/>
              <a:latin typeface="+mj-lt"/>
            </a:endParaRPr>
          </a:p>
          <a:p>
            <a:r>
              <a:rPr lang="en-GB" sz="1600" b="0" i="0" dirty="0">
                <a:effectLst/>
                <a:latin typeface="+mj-lt"/>
              </a:rPr>
              <a:t>Weasels, stoats and hares in the gardens of National Trust’s </a:t>
            </a:r>
            <a:r>
              <a:rPr lang="en-GB" sz="1600" b="0" i="0" dirty="0" err="1">
                <a:effectLst/>
                <a:latin typeface="+mj-lt"/>
              </a:rPr>
              <a:t>Plas</a:t>
            </a:r>
            <a:r>
              <a:rPr lang="en-GB" sz="1600" b="0" i="0" dirty="0">
                <a:effectLst/>
                <a:latin typeface="+mj-lt"/>
              </a:rPr>
              <a:t> </a:t>
            </a:r>
            <a:r>
              <a:rPr lang="en-GB" sz="1600" b="0" i="0" dirty="0" err="1">
                <a:effectLst/>
                <a:latin typeface="+mj-lt"/>
              </a:rPr>
              <a:t>yn</a:t>
            </a:r>
            <a:r>
              <a:rPr lang="en-GB" sz="1600" b="0" i="0" dirty="0">
                <a:effectLst/>
                <a:latin typeface="+mj-lt"/>
              </a:rPr>
              <a:t> Rhiw, North Wales </a:t>
            </a:r>
            <a:r>
              <a:rPr lang="en-GB" sz="1400" b="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(Burgess 2020)</a:t>
            </a:r>
            <a:endParaRPr lang="en-GB" sz="1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>
              <a:latin typeface="+mj-lt"/>
            </a:endParaRPr>
          </a:p>
          <a:p>
            <a:endParaRPr lang="en-GB" dirty="0">
              <a:latin typeface="+mj-lt"/>
            </a:endParaRPr>
          </a:p>
          <a:p>
            <a:endParaRPr lang="en-GB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36117056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2B6C9846-B5AB-4E52-988D-F7E5865C9E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07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6F3D7E8E-8467-4198-87E0-ADC1B60467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07" y="4953000"/>
            <a:ext cx="12188952" cy="1905000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5AC86D3-8FD1-4F47-A319-7D0542E48B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5252936"/>
            <a:ext cx="10058400" cy="1028715"/>
          </a:xfrm>
        </p:spPr>
        <p:txBody>
          <a:bodyPr vert="horz" lIns="91440" tIns="45720" rIns="91440" bIns="45720" rtlCol="0">
            <a:norm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References</a:t>
            </a: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30ABD11F-EB0F-4FCB-8461-17B3E8BCF9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5</a:t>
            </a:fld>
            <a:endParaRPr lang="en-US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6B54091-53D6-4214-83B8-BDB7DA969446}"/>
              </a:ext>
            </a:extLst>
          </p:cNvPr>
          <p:cNvSpPr txBox="1"/>
          <p:nvPr/>
        </p:nvSpPr>
        <p:spPr>
          <a:xfrm>
            <a:off x="2766857" y="252668"/>
            <a:ext cx="6658252" cy="50475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Burgess 2020. Britain’s wildlife thrives during Covid-19 lockdown | News | The Times https://www.thetimes.co.uk/article/britains-wildlife-thrives-during-covid-19-lockdown-2fgj3ln3j</a:t>
            </a:r>
          </a:p>
          <a:p>
            <a:endParaRPr lang="en-GB" sz="1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Cooper 2020. 37 pictures of the Great Orme goats chewing up Llandudno during lockdown - North Wales Live (dailypost.co.uk) https://www.dailypost.co.uk/news/north-wales-news/gallery/37-pictures-great-orme-goats-18016943</a:t>
            </a:r>
          </a:p>
          <a:p>
            <a:endParaRPr lang="en-GB" sz="1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Hitchens 2020a. Yorkshire Wildlife Trust’s </a:t>
            </a:r>
            <a:r>
              <a:rPr lang="en-GB" sz="1600" dirty="0" err="1">
                <a:latin typeface="Calibri" panose="020F0502020204030204" pitchFamily="34" charset="0"/>
                <a:cs typeface="Calibri" panose="020F0502020204030204" pitchFamily="34" charset="0"/>
              </a:rPr>
              <a:t>Potteric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600" dirty="0" err="1">
                <a:latin typeface="Calibri" panose="020F0502020204030204" pitchFamily="34" charset="0"/>
                <a:cs typeface="Calibri" panose="020F0502020204030204" pitchFamily="34" charset="0"/>
              </a:rPr>
              <a:t>Carr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 Nature Reserve, photographed 2020</a:t>
            </a:r>
          </a:p>
          <a:p>
            <a:endParaRPr lang="en-GB" sz="1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Hitchens 2020b. Highland Cattle at </a:t>
            </a:r>
            <a:r>
              <a:rPr lang="en-GB" sz="1600" dirty="0" err="1">
                <a:latin typeface="Calibri" panose="020F0502020204030204" pitchFamily="34" charset="0"/>
                <a:cs typeface="Calibri" panose="020F0502020204030204" pitchFamily="34" charset="0"/>
              </a:rPr>
              <a:t>Potteric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600" dirty="0" err="1">
                <a:latin typeface="Calibri" panose="020F0502020204030204" pitchFamily="34" charset="0"/>
                <a:cs typeface="Calibri" panose="020F0502020204030204" pitchFamily="34" charset="0"/>
              </a:rPr>
              <a:t>Carr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 Nature Reserve, photographed 2020</a:t>
            </a:r>
          </a:p>
          <a:p>
            <a:endParaRPr lang="en-GB" sz="1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Hitchens 2020c. Roe Deer on the streets of Scarborough, photographed 2020</a:t>
            </a:r>
          </a:p>
          <a:p>
            <a:endParaRPr lang="en-GB" sz="1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Yorkshire Wildlife Trust 2020. https://www.ywt.org.uk/news/coronavirus-latest-updates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30884680"/>
      </p:ext>
    </p:extLst>
  </p:cSld>
  <p:clrMapOvr>
    <a:masterClrMapping/>
  </p:clrMapOvr>
</p:sld>
</file>

<file path=ppt/theme/theme1.xml><?xml version="1.0" encoding="utf-8"?>
<a:theme xmlns:a="http://schemas.openxmlformats.org/drawingml/2006/main" name="1_RetrospectVTI">
  <a:themeElements>
    <a:clrScheme name="Custom 34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EC7016"/>
      </a:accent1>
      <a:accent2>
        <a:srgbClr val="F8931D"/>
      </a:accent2>
      <a:accent3>
        <a:srgbClr val="CE8D3E"/>
      </a:accent3>
      <a:accent4>
        <a:srgbClr val="E64823"/>
      </a:accent4>
      <a:accent5>
        <a:srgbClr val="FFCA08"/>
      </a:accent5>
      <a:accent6>
        <a:srgbClr val="9C6A6A"/>
      </a:accent6>
      <a:hlink>
        <a:srgbClr val="2998E3"/>
      </a:hlink>
      <a:folHlink>
        <a:srgbClr val="7F723D"/>
      </a:folHlink>
    </a:clrScheme>
    <a:fontScheme name="Retrospect">
      <a:majorFont>
        <a:latin typeface="Bookman Old Style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VTI" id="{ABE3C30C-0FC0-4450-828E-52DE70F1BCCB}" vid="{A6E2497D-935A-4CFD-B9FD-6DCB15FA68B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Parcel">
    <a:dk1>
      <a:srgbClr val="000000"/>
    </a:dk1>
    <a:lt1>
      <a:srgbClr val="FFFFFF"/>
    </a:lt1>
    <a:dk2>
      <a:srgbClr val="4A5356"/>
    </a:dk2>
    <a:lt2>
      <a:srgbClr val="E8E3CE"/>
    </a:lt2>
    <a:accent1>
      <a:srgbClr val="F6A21D"/>
    </a:accent1>
    <a:accent2>
      <a:srgbClr val="9BAFB5"/>
    </a:accent2>
    <a:accent3>
      <a:srgbClr val="C96731"/>
    </a:accent3>
    <a:accent4>
      <a:srgbClr val="9CA383"/>
    </a:accent4>
    <a:accent5>
      <a:srgbClr val="87795D"/>
    </a:accent5>
    <a:accent6>
      <a:srgbClr val="A0988C"/>
    </a:accent6>
    <a:hlink>
      <a:srgbClr val="00B0F0"/>
    </a:hlink>
    <a:folHlink>
      <a:srgbClr val="738F97"/>
    </a:folHlink>
  </a:clrScheme>
</a:themeOverride>
</file>

<file path=ppt/theme/themeOverride2.xml><?xml version="1.0" encoding="utf-8"?>
<a:themeOverride xmlns:a="http://schemas.openxmlformats.org/drawingml/2006/main">
  <a:clrScheme name="Parcel">
    <a:dk1>
      <a:srgbClr val="000000"/>
    </a:dk1>
    <a:lt1>
      <a:srgbClr val="FFFFFF"/>
    </a:lt1>
    <a:dk2>
      <a:srgbClr val="4A5356"/>
    </a:dk2>
    <a:lt2>
      <a:srgbClr val="E8E3CE"/>
    </a:lt2>
    <a:accent1>
      <a:srgbClr val="F6A21D"/>
    </a:accent1>
    <a:accent2>
      <a:srgbClr val="9BAFB5"/>
    </a:accent2>
    <a:accent3>
      <a:srgbClr val="C96731"/>
    </a:accent3>
    <a:accent4>
      <a:srgbClr val="9CA383"/>
    </a:accent4>
    <a:accent5>
      <a:srgbClr val="87795D"/>
    </a:accent5>
    <a:accent6>
      <a:srgbClr val="A0988C"/>
    </a:accent6>
    <a:hlink>
      <a:srgbClr val="00B0F0"/>
    </a:hlink>
    <a:folHlink>
      <a:srgbClr val="738F97"/>
    </a:folHlink>
  </a:clrScheme>
</a:themeOverride>
</file>

<file path=ppt/theme/themeOverride3.xml><?xml version="1.0" encoding="utf-8"?>
<a:themeOverride xmlns:a="http://schemas.openxmlformats.org/drawingml/2006/main">
  <a:clrScheme name="Parcel">
    <a:dk1>
      <a:srgbClr val="000000"/>
    </a:dk1>
    <a:lt1>
      <a:srgbClr val="FFFFFF"/>
    </a:lt1>
    <a:dk2>
      <a:srgbClr val="4A5356"/>
    </a:dk2>
    <a:lt2>
      <a:srgbClr val="E8E3CE"/>
    </a:lt2>
    <a:accent1>
      <a:srgbClr val="F6A21D"/>
    </a:accent1>
    <a:accent2>
      <a:srgbClr val="9BAFB5"/>
    </a:accent2>
    <a:accent3>
      <a:srgbClr val="C96731"/>
    </a:accent3>
    <a:accent4>
      <a:srgbClr val="9CA383"/>
    </a:accent4>
    <a:accent5>
      <a:srgbClr val="87795D"/>
    </a:accent5>
    <a:accent6>
      <a:srgbClr val="A0988C"/>
    </a:accent6>
    <a:hlink>
      <a:srgbClr val="00B0F0"/>
    </a:hlink>
    <a:folHlink>
      <a:srgbClr val="738F97"/>
    </a:folHlink>
  </a:clrScheme>
</a:themeOverride>
</file>

<file path=ppt/theme/themeOverride4.xml><?xml version="1.0" encoding="utf-8"?>
<a:themeOverride xmlns:a="http://schemas.openxmlformats.org/drawingml/2006/main">
  <a:clrScheme name="Parcel">
    <a:dk1>
      <a:srgbClr val="000000"/>
    </a:dk1>
    <a:lt1>
      <a:srgbClr val="FFFFFF"/>
    </a:lt1>
    <a:dk2>
      <a:srgbClr val="4A5356"/>
    </a:dk2>
    <a:lt2>
      <a:srgbClr val="E8E3CE"/>
    </a:lt2>
    <a:accent1>
      <a:srgbClr val="F6A21D"/>
    </a:accent1>
    <a:accent2>
      <a:srgbClr val="9BAFB5"/>
    </a:accent2>
    <a:accent3>
      <a:srgbClr val="C96731"/>
    </a:accent3>
    <a:accent4>
      <a:srgbClr val="9CA383"/>
    </a:accent4>
    <a:accent5>
      <a:srgbClr val="87795D"/>
    </a:accent5>
    <a:accent6>
      <a:srgbClr val="A0988C"/>
    </a:accent6>
    <a:hlink>
      <a:srgbClr val="00B0F0"/>
    </a:hlink>
    <a:folHlink>
      <a:srgbClr val="738F97"/>
    </a:folHlink>
  </a:clrScheme>
</a:themeOverride>
</file>

<file path=ppt/theme/themeOverride5.xml><?xml version="1.0" encoding="utf-8"?>
<a:themeOverride xmlns:a="http://schemas.openxmlformats.org/drawingml/2006/main">
  <a:clrScheme name="Parcel">
    <a:dk1>
      <a:srgbClr val="000000"/>
    </a:dk1>
    <a:lt1>
      <a:srgbClr val="FFFFFF"/>
    </a:lt1>
    <a:dk2>
      <a:srgbClr val="4A5356"/>
    </a:dk2>
    <a:lt2>
      <a:srgbClr val="E8E3CE"/>
    </a:lt2>
    <a:accent1>
      <a:srgbClr val="F6A21D"/>
    </a:accent1>
    <a:accent2>
      <a:srgbClr val="9BAFB5"/>
    </a:accent2>
    <a:accent3>
      <a:srgbClr val="C96731"/>
    </a:accent3>
    <a:accent4>
      <a:srgbClr val="9CA383"/>
    </a:accent4>
    <a:accent5>
      <a:srgbClr val="87795D"/>
    </a:accent5>
    <a:accent6>
      <a:srgbClr val="A0988C"/>
    </a:accent6>
    <a:hlink>
      <a:srgbClr val="00B0F0"/>
    </a:hlink>
    <a:folHlink>
      <a:srgbClr val="738F97"/>
    </a:folHlink>
  </a:clrScheme>
</a:themeOverrid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a410dd7f93c95333ffa1b60ed6adedd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a936d9baba76aa3866493feff160faab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A03EEFF0-FB57-4CB4-8BFC-DF397689E2ED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2.xml><?xml version="1.0" encoding="utf-8"?>
<ds:datastoreItem xmlns:ds="http://schemas.openxmlformats.org/officeDocument/2006/customXml" ds:itemID="{AA3F7EDC-E5B4-4BBC-9D2A-CBE6D46C37AD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3932EF5-314F-409E-8020-FEE5FA0795B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{5F24170C-0E8B-4229-B779-8454F72AA994}tf22712842_win32</Template>
  <TotalTime>297</TotalTime>
  <Words>406</Words>
  <Application>Microsoft Office PowerPoint</Application>
  <PresentationFormat>Widescreen</PresentationFormat>
  <Paragraphs>77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0" baseType="lpstr">
      <vt:lpstr>Arial</vt:lpstr>
      <vt:lpstr>Bookman Old Style</vt:lpstr>
      <vt:lpstr>Calibri</vt:lpstr>
      <vt:lpstr>Franklin Gothic Book</vt:lpstr>
      <vt:lpstr>1_RetrospectVTI</vt:lpstr>
      <vt:lpstr>PowerPoint Presentation</vt:lpstr>
      <vt:lpstr>The impact of the pandemic on the Trust, its members, sites and staff</vt:lpstr>
      <vt:lpstr>Restricted work, restricted access</vt:lpstr>
      <vt:lpstr>PowerPoint Presentation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John Michael Hitchens (2007360)</dc:creator>
  <cp:lastModifiedBy>John Michael Hitchens</cp:lastModifiedBy>
  <cp:revision>4</cp:revision>
  <dcterms:created xsi:type="dcterms:W3CDTF">2021-03-02T20:34:18Z</dcterms:created>
  <dcterms:modified xsi:type="dcterms:W3CDTF">2021-03-03T11:12:41Z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