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257" r:id="rId3"/>
    <p:sldId id="260" r:id="rId4"/>
    <p:sldId id="261" r:id="rId5"/>
    <p:sldId id="262" r:id="rId6"/>
    <p:sldId id="264" r:id="rId7"/>
    <p:sldId id="263" r:id="rId8"/>
    <p:sldId id="259" r:id="rId9"/>
    <p:sldId id="279" r:id="rId10"/>
    <p:sldId id="273" r:id="rId11"/>
    <p:sldId id="274" r:id="rId12"/>
    <p:sldId id="275" r:id="rId13"/>
    <p:sldId id="276" r:id="rId14"/>
    <p:sldId id="277" r:id="rId15"/>
    <p:sldId id="278" r:id="rId16"/>
    <p:sldId id="280" r:id="rId17"/>
    <p:sldId id="281" r:id="rId18"/>
    <p:sldId id="282" r:id="rId19"/>
    <p:sldId id="283" r:id="rId20"/>
    <p:sldId id="284" r:id="rId21"/>
    <p:sldId id="306" r:id="rId22"/>
    <p:sldId id="286" r:id="rId23"/>
    <p:sldId id="285" r:id="rId24"/>
    <p:sldId id="288" r:id="rId25"/>
    <p:sldId id="304" r:id="rId26"/>
    <p:sldId id="289" r:id="rId27"/>
    <p:sldId id="303" r:id="rId28"/>
    <p:sldId id="290" r:id="rId29"/>
    <p:sldId id="291" r:id="rId30"/>
    <p:sldId id="268" r:id="rId31"/>
    <p:sldId id="296" r:id="rId32"/>
    <p:sldId id="293" r:id="rId33"/>
    <p:sldId id="294" r:id="rId34"/>
    <p:sldId id="269" r:id="rId35"/>
    <p:sldId id="298" r:id="rId36"/>
    <p:sldId id="299" r:id="rId37"/>
    <p:sldId id="300" r:id="rId38"/>
    <p:sldId id="295" r:id="rId39"/>
    <p:sldId id="297" r:id="rId40"/>
    <p:sldId id="272" r:id="rId41"/>
    <p:sldId id="305" r:id="rId42"/>
    <p:sldId id="25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2593"/>
  </p:normalViewPr>
  <p:slideViewPr>
    <p:cSldViewPr snapToGrid="0">
      <p:cViewPr varScale="1">
        <p:scale>
          <a:sx n="79" d="100"/>
          <a:sy n="79" d="100"/>
        </p:scale>
        <p:origin x="6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428AB-C728-1544-97FF-E5EBCA000648}" type="datetimeFigureOut">
              <a:rPr lang="en-US" smtClean="0"/>
              <a:t>7/9/23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735ACD-DA36-E740-81C2-AD8AD8CD2425}" type="slidenum">
              <a:rPr lang="en-US" smtClean="0"/>
              <a:t>‹#›</a:t>
            </a:fld>
            <a:endParaRPr lang="en-US"/>
          </a:p>
        </p:txBody>
      </p:sp>
    </p:spTree>
    <p:extLst>
      <p:ext uri="{BB962C8B-B14F-4D97-AF65-F5344CB8AC3E}">
        <p14:creationId xmlns:p14="http://schemas.microsoft.com/office/powerpoint/2010/main" val="3590106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a:t>
            </a:fld>
            <a:endParaRPr lang="en-US"/>
          </a:p>
        </p:txBody>
      </p:sp>
    </p:spTree>
    <p:extLst>
      <p:ext uri="{BB962C8B-B14F-4D97-AF65-F5344CB8AC3E}">
        <p14:creationId xmlns:p14="http://schemas.microsoft.com/office/powerpoint/2010/main" val="1262768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3</a:t>
            </a:fld>
            <a:endParaRPr lang="en-US"/>
          </a:p>
        </p:txBody>
      </p:sp>
    </p:spTree>
    <p:extLst>
      <p:ext uri="{BB962C8B-B14F-4D97-AF65-F5344CB8AC3E}">
        <p14:creationId xmlns:p14="http://schemas.microsoft.com/office/powerpoint/2010/main" val="3857335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5</a:t>
            </a:fld>
            <a:endParaRPr lang="en-US"/>
          </a:p>
        </p:txBody>
      </p:sp>
    </p:spTree>
    <p:extLst>
      <p:ext uri="{BB962C8B-B14F-4D97-AF65-F5344CB8AC3E}">
        <p14:creationId xmlns:p14="http://schemas.microsoft.com/office/powerpoint/2010/main" val="1689289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6</a:t>
            </a:fld>
            <a:endParaRPr lang="en-US"/>
          </a:p>
        </p:txBody>
      </p:sp>
    </p:spTree>
    <p:extLst>
      <p:ext uri="{BB962C8B-B14F-4D97-AF65-F5344CB8AC3E}">
        <p14:creationId xmlns:p14="http://schemas.microsoft.com/office/powerpoint/2010/main" val="538286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political parties within the slide hold different political ideologies which influence the </a:t>
            </a:r>
            <a:r>
              <a:rPr lang="en-US" dirty="0" err="1"/>
              <a:t>labour</a:t>
            </a:r>
            <a:r>
              <a:rPr lang="en-US" dirty="0"/>
              <a:t> and economic market within the UK.</a:t>
            </a:r>
          </a:p>
          <a:p>
            <a:r>
              <a:rPr lang="en-US" dirty="0"/>
              <a:t>Conservative: Capitalism– </a:t>
            </a:r>
          </a:p>
          <a:p>
            <a:r>
              <a:rPr lang="en-US" dirty="0"/>
              <a:t>Labour: Socialism </a:t>
            </a:r>
          </a:p>
          <a:p>
            <a:r>
              <a:rPr lang="en-US" dirty="0"/>
              <a:t>Liberal democrats: Liberalism (</a:t>
            </a:r>
            <a:r>
              <a:rPr lang="en-GB" b="0" i="0" dirty="0">
                <a:solidFill>
                  <a:srgbClr val="202124"/>
                </a:solidFill>
                <a:effectLst/>
                <a:latin typeface="Google Sans"/>
              </a:rPr>
              <a:t>political and moral philosophy based on the rights of the individual, liberty, consent of the governed) </a:t>
            </a:r>
            <a:endParaRPr lang="en-US" dirty="0"/>
          </a:p>
          <a:p>
            <a:r>
              <a:rPr lang="en-US" dirty="0"/>
              <a:t>SNP: National Party </a:t>
            </a:r>
          </a:p>
          <a:p>
            <a:r>
              <a:rPr lang="en-US" dirty="0"/>
              <a:t>Plaid Cymru: National Party</a:t>
            </a:r>
          </a:p>
        </p:txBody>
      </p:sp>
      <p:sp>
        <p:nvSpPr>
          <p:cNvPr id="4" name="Slide Number Placeholder 3"/>
          <p:cNvSpPr>
            <a:spLocks noGrp="1"/>
          </p:cNvSpPr>
          <p:nvPr>
            <p:ph type="sldNum" sz="quarter" idx="5"/>
          </p:nvPr>
        </p:nvSpPr>
        <p:spPr/>
        <p:txBody>
          <a:bodyPr/>
          <a:lstStyle/>
          <a:p>
            <a:fld id="{5A735ACD-DA36-E740-81C2-AD8AD8CD2425}" type="slidenum">
              <a:rPr lang="en-US" smtClean="0"/>
              <a:t>7</a:t>
            </a:fld>
            <a:endParaRPr lang="en-US"/>
          </a:p>
        </p:txBody>
      </p:sp>
    </p:spTree>
    <p:extLst>
      <p:ext uri="{BB962C8B-B14F-4D97-AF65-F5344CB8AC3E}">
        <p14:creationId xmlns:p14="http://schemas.microsoft.com/office/powerpoint/2010/main" val="1534027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8</a:t>
            </a:fld>
            <a:endParaRPr lang="en-US"/>
          </a:p>
        </p:txBody>
      </p:sp>
    </p:spTree>
    <p:extLst>
      <p:ext uri="{BB962C8B-B14F-4D97-AF65-F5344CB8AC3E}">
        <p14:creationId xmlns:p14="http://schemas.microsoft.com/office/powerpoint/2010/main" val="2705691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Times New Roman" panose="02020603050405020304" pitchFamily="18" charset="0"/>
              </a:rPr>
              <a:t>Recruit onto courses/ attractive/ humanistic.  </a:t>
            </a:r>
          </a:p>
          <a:p>
            <a:endParaRPr lang="en-US" dirty="0"/>
          </a:p>
        </p:txBody>
      </p:sp>
      <p:sp>
        <p:nvSpPr>
          <p:cNvPr id="4" name="Slide Number Placeholder 3"/>
          <p:cNvSpPr>
            <a:spLocks noGrp="1"/>
          </p:cNvSpPr>
          <p:nvPr>
            <p:ph type="sldNum" sz="quarter" idx="5"/>
          </p:nvPr>
        </p:nvSpPr>
        <p:spPr/>
        <p:txBody>
          <a:bodyPr/>
          <a:lstStyle/>
          <a:p>
            <a:fld id="{914CEB90-A0CF-2B4B-952F-CECC93926779}" type="slidenum">
              <a:rPr lang="en-US" smtClean="0"/>
              <a:t>9</a:t>
            </a:fld>
            <a:endParaRPr lang="en-US"/>
          </a:p>
        </p:txBody>
      </p:sp>
    </p:spTree>
    <p:extLst>
      <p:ext uri="{BB962C8B-B14F-4D97-AF65-F5344CB8AC3E}">
        <p14:creationId xmlns:p14="http://schemas.microsoft.com/office/powerpoint/2010/main" val="2073864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GDP measures the value of goods and services produced in the UK. It estimates the size of and growth in the economy.</a:t>
            </a:r>
          </a:p>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10</a:t>
            </a:fld>
            <a:endParaRPr lang="en-US"/>
          </a:p>
        </p:txBody>
      </p:sp>
    </p:spTree>
    <p:extLst>
      <p:ext uri="{BB962C8B-B14F-4D97-AF65-F5344CB8AC3E}">
        <p14:creationId xmlns:p14="http://schemas.microsoft.com/office/powerpoint/2010/main" val="852348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13</a:t>
            </a:fld>
            <a:endParaRPr lang="en-US"/>
          </a:p>
        </p:txBody>
      </p:sp>
    </p:spTree>
    <p:extLst>
      <p:ext uri="{BB962C8B-B14F-4D97-AF65-F5344CB8AC3E}">
        <p14:creationId xmlns:p14="http://schemas.microsoft.com/office/powerpoint/2010/main" val="1825857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13,400 people in Wales were long-term unemployed (12 months or more)</a:t>
            </a:r>
          </a:p>
          <a:p>
            <a:r>
              <a:rPr lang="en-GB" b="0" i="0" dirty="0">
                <a:solidFill>
                  <a:srgbClr val="1F1F1F"/>
                </a:solidFill>
                <a:effectLst/>
                <a:latin typeface="Arial" panose="020B0604020202020204" pitchFamily="34" charset="0"/>
              </a:rPr>
              <a:t>The proportion of unemployed males in Wales who had been unemployed for 12 months or more was 31.8%,</a:t>
            </a:r>
          </a:p>
          <a:p>
            <a:r>
              <a:rPr lang="en-GB" b="0" i="0" dirty="0">
                <a:solidFill>
                  <a:srgbClr val="1F1F1F"/>
                </a:solidFill>
                <a:effectLst/>
                <a:latin typeface="Arial" panose="020B0604020202020204" pitchFamily="34" charset="0"/>
              </a:rPr>
              <a:t>The proportion of unemployed females in Wales who had been unemployed for 12 months or more was 26.1%</a:t>
            </a:r>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14</a:t>
            </a:fld>
            <a:endParaRPr lang="en-US"/>
          </a:p>
        </p:txBody>
      </p:sp>
    </p:spTree>
    <p:extLst>
      <p:ext uri="{BB962C8B-B14F-4D97-AF65-F5344CB8AC3E}">
        <p14:creationId xmlns:p14="http://schemas.microsoft.com/office/powerpoint/2010/main" val="3207443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Swansea City Council (2023) Labour market statistics. [Online] Available at: https://</a:t>
            </a:r>
            <a:r>
              <a:rPr lang="en-US" dirty="0" err="1"/>
              <a:t>www.swansea.gov.uk</a:t>
            </a:r>
            <a:r>
              <a:rPr lang="en-US" dirty="0"/>
              <a:t>/</a:t>
            </a:r>
            <a:r>
              <a:rPr lang="en-US" dirty="0" err="1"/>
              <a:t>labourmarketstatistics</a:t>
            </a:r>
            <a:r>
              <a:rPr lang="en-US" dirty="0"/>
              <a:t> (Accessed 10th July 2023) </a:t>
            </a:r>
          </a:p>
        </p:txBody>
      </p:sp>
      <p:sp>
        <p:nvSpPr>
          <p:cNvPr id="4" name="Slide Number Placeholder 3"/>
          <p:cNvSpPr>
            <a:spLocks noGrp="1"/>
          </p:cNvSpPr>
          <p:nvPr>
            <p:ph type="sldNum" sz="quarter" idx="5"/>
          </p:nvPr>
        </p:nvSpPr>
        <p:spPr/>
        <p:txBody>
          <a:bodyPr/>
          <a:lstStyle/>
          <a:p>
            <a:fld id="{5A735ACD-DA36-E740-81C2-AD8AD8CD2425}" type="slidenum">
              <a:rPr lang="en-US" smtClean="0"/>
              <a:t>15</a:t>
            </a:fld>
            <a:endParaRPr lang="en-US"/>
          </a:p>
        </p:txBody>
      </p:sp>
    </p:spTree>
    <p:extLst>
      <p:ext uri="{BB962C8B-B14F-4D97-AF65-F5344CB8AC3E}">
        <p14:creationId xmlns:p14="http://schemas.microsoft.com/office/powerpoint/2010/main" val="2960540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socialcare.wales</a:t>
            </a:r>
            <a:r>
              <a:rPr lang="en-US" dirty="0"/>
              <a:t>/</a:t>
            </a:r>
            <a:r>
              <a:rPr lang="en-US" dirty="0" err="1"/>
              <a:t>cms</a:t>
            </a:r>
            <a:r>
              <a:rPr lang="en-US" dirty="0"/>
              <a:t>-assets/documents/Social-care-workforce-report-2022.pdf</a:t>
            </a:r>
          </a:p>
        </p:txBody>
      </p:sp>
      <p:sp>
        <p:nvSpPr>
          <p:cNvPr id="4" name="Slide Number Placeholder 3"/>
          <p:cNvSpPr>
            <a:spLocks noGrp="1"/>
          </p:cNvSpPr>
          <p:nvPr>
            <p:ph type="sldNum" sz="quarter" idx="5"/>
          </p:nvPr>
        </p:nvSpPr>
        <p:spPr/>
        <p:txBody>
          <a:bodyPr/>
          <a:lstStyle/>
          <a:p>
            <a:fld id="{5A735ACD-DA36-E740-81C2-AD8AD8CD2425}" type="slidenum">
              <a:rPr lang="en-US" smtClean="0"/>
              <a:t>17</a:t>
            </a:fld>
            <a:endParaRPr lang="en-US"/>
          </a:p>
        </p:txBody>
      </p:sp>
    </p:spTree>
    <p:extLst>
      <p:ext uri="{BB962C8B-B14F-4D97-AF65-F5344CB8AC3E}">
        <p14:creationId xmlns:p14="http://schemas.microsoft.com/office/powerpoint/2010/main" val="2784896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socialcare.wales</a:t>
            </a:r>
            <a:r>
              <a:rPr lang="en-US" dirty="0"/>
              <a:t>/</a:t>
            </a:r>
            <a:r>
              <a:rPr lang="en-US" dirty="0" err="1"/>
              <a:t>cms</a:t>
            </a:r>
            <a:r>
              <a:rPr lang="en-US" dirty="0"/>
              <a:t>-assets/documents/Social-care-workforce-report-2022.pdf</a:t>
            </a:r>
          </a:p>
        </p:txBody>
      </p:sp>
      <p:sp>
        <p:nvSpPr>
          <p:cNvPr id="4" name="Slide Number Placeholder 3"/>
          <p:cNvSpPr>
            <a:spLocks noGrp="1"/>
          </p:cNvSpPr>
          <p:nvPr>
            <p:ph type="sldNum" sz="quarter" idx="5"/>
          </p:nvPr>
        </p:nvSpPr>
        <p:spPr/>
        <p:txBody>
          <a:bodyPr/>
          <a:lstStyle/>
          <a:p>
            <a:fld id="{5A735ACD-DA36-E740-81C2-AD8AD8CD2425}" type="slidenum">
              <a:rPr lang="en-US" smtClean="0"/>
              <a:t>18</a:t>
            </a:fld>
            <a:endParaRPr lang="en-US"/>
          </a:p>
        </p:txBody>
      </p:sp>
    </p:spTree>
    <p:extLst>
      <p:ext uri="{BB962C8B-B14F-4D97-AF65-F5344CB8AC3E}">
        <p14:creationId xmlns:p14="http://schemas.microsoft.com/office/powerpoint/2010/main" val="31745984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socialcare.wales</a:t>
            </a:r>
            <a:r>
              <a:rPr lang="en-US" dirty="0"/>
              <a:t>/</a:t>
            </a:r>
            <a:r>
              <a:rPr lang="en-US" dirty="0" err="1"/>
              <a:t>cms</a:t>
            </a:r>
            <a:r>
              <a:rPr lang="en-US" dirty="0"/>
              <a:t>-assets/documents/Social-care-workforce-report-2022.pdf</a:t>
            </a:r>
          </a:p>
        </p:txBody>
      </p:sp>
      <p:sp>
        <p:nvSpPr>
          <p:cNvPr id="4" name="Slide Number Placeholder 3"/>
          <p:cNvSpPr>
            <a:spLocks noGrp="1"/>
          </p:cNvSpPr>
          <p:nvPr>
            <p:ph type="sldNum" sz="quarter" idx="5"/>
          </p:nvPr>
        </p:nvSpPr>
        <p:spPr/>
        <p:txBody>
          <a:bodyPr/>
          <a:lstStyle/>
          <a:p>
            <a:fld id="{5A735ACD-DA36-E740-81C2-AD8AD8CD2425}" type="slidenum">
              <a:rPr lang="en-US" smtClean="0"/>
              <a:t>19</a:t>
            </a:fld>
            <a:endParaRPr lang="en-US"/>
          </a:p>
        </p:txBody>
      </p:sp>
    </p:spTree>
    <p:extLst>
      <p:ext uri="{BB962C8B-B14F-4D97-AF65-F5344CB8AC3E}">
        <p14:creationId xmlns:p14="http://schemas.microsoft.com/office/powerpoint/2010/main" val="35071631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socialcare.wales</a:t>
            </a:r>
            <a:r>
              <a:rPr lang="en-US" dirty="0"/>
              <a:t>/</a:t>
            </a:r>
            <a:r>
              <a:rPr lang="en-US" dirty="0" err="1"/>
              <a:t>cms</a:t>
            </a:r>
            <a:r>
              <a:rPr lang="en-US" dirty="0"/>
              <a:t>-assets/documents/Social-care-workforce-report-2022.pdf</a:t>
            </a:r>
          </a:p>
        </p:txBody>
      </p:sp>
      <p:sp>
        <p:nvSpPr>
          <p:cNvPr id="4" name="Slide Number Placeholder 3"/>
          <p:cNvSpPr>
            <a:spLocks noGrp="1"/>
          </p:cNvSpPr>
          <p:nvPr>
            <p:ph type="sldNum" sz="quarter" idx="5"/>
          </p:nvPr>
        </p:nvSpPr>
        <p:spPr/>
        <p:txBody>
          <a:bodyPr/>
          <a:lstStyle/>
          <a:p>
            <a:fld id="{5A735ACD-DA36-E740-81C2-AD8AD8CD2425}" type="slidenum">
              <a:rPr lang="en-US" smtClean="0"/>
              <a:t>20</a:t>
            </a:fld>
            <a:endParaRPr lang="en-US"/>
          </a:p>
        </p:txBody>
      </p:sp>
    </p:spTree>
    <p:extLst>
      <p:ext uri="{BB962C8B-B14F-4D97-AF65-F5344CB8AC3E}">
        <p14:creationId xmlns:p14="http://schemas.microsoft.com/office/powerpoint/2010/main" val="16414013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735ACD-DA36-E740-81C2-AD8AD8CD2425}" type="slidenum">
              <a:rPr lang="en-US" smtClean="0"/>
              <a:t>28</a:t>
            </a:fld>
            <a:endParaRPr lang="en-US"/>
          </a:p>
        </p:txBody>
      </p:sp>
    </p:spTree>
    <p:extLst>
      <p:ext uri="{BB962C8B-B14F-4D97-AF65-F5344CB8AC3E}">
        <p14:creationId xmlns:p14="http://schemas.microsoft.com/office/powerpoint/2010/main" val="3478935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Noto Sans" panose="020B0502040504020204" pitchFamily="34" charset="0"/>
              </a:rPr>
              <a:t> </a:t>
            </a:r>
            <a:r>
              <a:rPr lang="en-GB" b="1" i="0" dirty="0">
                <a:solidFill>
                  <a:srgbClr val="2D2D2D"/>
                </a:solidFill>
                <a:effectLst/>
                <a:latin typeface="Noto Sans" panose="020B0502040504020204" pitchFamily="34" charset="0"/>
              </a:rPr>
              <a:t>1-2-1 interview: </a:t>
            </a:r>
            <a:r>
              <a:rPr lang="en-GB" b="0" i="0" dirty="0">
                <a:solidFill>
                  <a:srgbClr val="2D2D2D"/>
                </a:solidFill>
                <a:effectLst/>
                <a:latin typeface="Noto Sans" panose="020B0502040504020204" pitchFamily="34" charset="0"/>
              </a:rPr>
              <a:t>one-on-one interview is the traditional kind where you meet with a hiring manager or human resources professional to answer questions. </a:t>
            </a:r>
          </a:p>
          <a:p>
            <a:endParaRPr lang="en-US" b="0" i="0" dirty="0">
              <a:solidFill>
                <a:srgbClr val="2D2D2D"/>
              </a:solidFill>
              <a:effectLst/>
              <a:latin typeface="Noto Sans" panose="020B0502040504020204" pitchFamily="34" charset="0"/>
            </a:endParaRPr>
          </a:p>
          <a:p>
            <a:r>
              <a:rPr lang="en-US" b="1" i="0" dirty="0">
                <a:solidFill>
                  <a:srgbClr val="2D2D2D"/>
                </a:solidFill>
                <a:effectLst/>
                <a:latin typeface="Noto Sans" panose="020B0502040504020204" pitchFamily="34" charset="0"/>
              </a:rPr>
              <a:t> Group</a:t>
            </a:r>
            <a:r>
              <a:rPr lang="en-US" b="0" i="0" dirty="0">
                <a:solidFill>
                  <a:srgbClr val="2D2D2D"/>
                </a:solidFill>
                <a:effectLst/>
                <a:latin typeface="Noto Sans" panose="020B0502040504020204" pitchFamily="34" charset="0"/>
              </a:rPr>
              <a:t>: </a:t>
            </a:r>
            <a:r>
              <a:rPr lang="en-GB" b="0" i="0" dirty="0">
                <a:solidFill>
                  <a:srgbClr val="2D2D2D"/>
                </a:solidFill>
                <a:effectLst/>
                <a:latin typeface="Noto Sans" panose="020B0502040504020204" pitchFamily="34" charset="0"/>
              </a:rPr>
              <a:t>Where you interview with other people for the same or similar roles. Typically, companies might provide a brief presentation about their business first and then interview each person. They might ask you questions in the same room, so this can be an opportunity to show why you're the best candidate. Hiring managers often hope to see how you interact with others in the group to learn about your Interpersonal Skills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Panel</a:t>
            </a:r>
            <a:r>
              <a:rPr lang="en-GB" b="0" i="0" dirty="0">
                <a:solidFill>
                  <a:srgbClr val="2D2D2D"/>
                </a:solidFill>
                <a:effectLst/>
                <a:latin typeface="Noto Sans" panose="020B0502040504020204" pitchFamily="34" charset="0"/>
              </a:rPr>
              <a:t>: Several people ask you questions. These are often people from different perspectives within an organization, like human resources, your potential manager and sometimes employees on the team</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Distance</a:t>
            </a:r>
            <a:r>
              <a:rPr lang="en-GB" b="0" i="0" dirty="0">
                <a:solidFill>
                  <a:srgbClr val="2D2D2D"/>
                </a:solidFill>
                <a:effectLst/>
                <a:latin typeface="Noto Sans" panose="020B0502040504020204" pitchFamily="34" charset="0"/>
              </a:rPr>
              <a:t>: Conducted remotely and can be used as a pre-screen method for a traditional interview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Behavioural</a:t>
            </a:r>
            <a:r>
              <a:rPr lang="en-GB" b="0" i="0" dirty="0">
                <a:solidFill>
                  <a:srgbClr val="2D2D2D"/>
                </a:solidFill>
                <a:effectLst/>
                <a:latin typeface="Noto Sans" panose="020B0502040504020204" pitchFamily="34" charset="0"/>
              </a:rPr>
              <a:t>: A hiring manager might ask you to describe specific situations in your previous role, including what actions you took and what the results were. These types of interviewers can also ask you about hypothetical situations and how you would handle them.</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Working</a:t>
            </a:r>
            <a:r>
              <a:rPr lang="en-GB" b="0" i="0" dirty="0">
                <a:solidFill>
                  <a:srgbClr val="2D2D2D"/>
                </a:solidFill>
                <a:effectLst/>
                <a:latin typeface="Noto Sans" panose="020B0502040504020204" pitchFamily="34" charset="0"/>
              </a:rPr>
              <a:t>: A working interview is where you physically perform the duties of a job for the interviewer to evaluate you. </a:t>
            </a:r>
          </a:p>
          <a:p>
            <a:endParaRPr lang="en-GB" b="0" i="0" dirty="0">
              <a:solidFill>
                <a:srgbClr val="2D2D2D"/>
              </a:solidFill>
              <a:effectLst/>
              <a:latin typeface="Noto Sans" panose="020B0502040504020204" pitchFamily="34" charset="0"/>
            </a:endParaRPr>
          </a:p>
          <a:p>
            <a:r>
              <a:rPr lang="en-GB" b="1" i="0" dirty="0">
                <a:solidFill>
                  <a:srgbClr val="2D2D2D"/>
                </a:solidFill>
                <a:effectLst/>
                <a:latin typeface="Noto Sans" panose="020B0502040504020204" pitchFamily="34" charset="0"/>
              </a:rPr>
              <a:t>Informal: </a:t>
            </a:r>
            <a:r>
              <a:rPr lang="en-GB" b="0" i="0" dirty="0">
                <a:solidFill>
                  <a:srgbClr val="2D2D2D"/>
                </a:solidFill>
                <a:effectLst/>
                <a:latin typeface="Noto Sans" panose="020B0502040504020204" pitchFamily="34" charset="0"/>
              </a:rPr>
              <a:t>Interviews are ones where you meet with the hiring manager and have an informal discussion. This can be common for internal positions, where a manager might take you out to lunch to discuss your expectations and experience while sharing details about the role.</a:t>
            </a:r>
          </a:p>
          <a:p>
            <a:endParaRPr lang="en-GB" b="0" i="0" dirty="0">
              <a:solidFill>
                <a:srgbClr val="2D2D2D"/>
              </a:solidFill>
              <a:effectLst/>
              <a:latin typeface="Noto Sans" panose="020B0502040504020204" pitchFamily="34" charset="0"/>
            </a:endParaRPr>
          </a:p>
          <a:p>
            <a:endParaRPr lang="en-GB" b="0" i="0" dirty="0">
              <a:solidFill>
                <a:srgbClr val="2D2D2D"/>
              </a:solidFill>
              <a:effectLst/>
              <a:latin typeface="Noto Sans" panose="020B0502040504020204" pitchFamily="34" charset="0"/>
            </a:endParaRPr>
          </a:p>
        </p:txBody>
      </p:sp>
      <p:sp>
        <p:nvSpPr>
          <p:cNvPr id="4" name="Slide Number Placeholder 3"/>
          <p:cNvSpPr>
            <a:spLocks noGrp="1"/>
          </p:cNvSpPr>
          <p:nvPr>
            <p:ph type="sldNum" sz="quarter" idx="5"/>
          </p:nvPr>
        </p:nvSpPr>
        <p:spPr/>
        <p:txBody>
          <a:bodyPr/>
          <a:lstStyle/>
          <a:p>
            <a:fld id="{5A735ACD-DA36-E740-81C2-AD8AD8CD2425}" type="slidenum">
              <a:rPr lang="en-US" smtClean="0"/>
              <a:t>35</a:t>
            </a:fld>
            <a:endParaRPr lang="en-US"/>
          </a:p>
        </p:txBody>
      </p:sp>
    </p:spTree>
    <p:extLst>
      <p:ext uri="{BB962C8B-B14F-4D97-AF65-F5344CB8AC3E}">
        <p14:creationId xmlns:p14="http://schemas.microsoft.com/office/powerpoint/2010/main" val="26637656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method can be applied in a variety of formats: </a:t>
            </a:r>
          </a:p>
          <a:p>
            <a:r>
              <a:rPr lang="en-US" dirty="0"/>
              <a:t>Application forms</a:t>
            </a:r>
          </a:p>
          <a:p>
            <a:r>
              <a:rPr lang="en-US" dirty="0"/>
              <a:t>CV</a:t>
            </a:r>
          </a:p>
          <a:p>
            <a:r>
              <a:rPr lang="en-US" dirty="0"/>
              <a:t>Interview </a:t>
            </a:r>
          </a:p>
          <a:p>
            <a:r>
              <a:rPr lang="en-US" dirty="0"/>
              <a:t>Cover Letter</a:t>
            </a:r>
          </a:p>
        </p:txBody>
      </p:sp>
      <p:sp>
        <p:nvSpPr>
          <p:cNvPr id="4" name="Slide Number Placeholder 3"/>
          <p:cNvSpPr>
            <a:spLocks noGrp="1"/>
          </p:cNvSpPr>
          <p:nvPr>
            <p:ph type="sldNum" sz="quarter" idx="5"/>
          </p:nvPr>
        </p:nvSpPr>
        <p:spPr/>
        <p:txBody>
          <a:bodyPr/>
          <a:lstStyle/>
          <a:p>
            <a:fld id="{5A735ACD-DA36-E740-81C2-AD8AD8CD2425}" type="slidenum">
              <a:rPr lang="en-US" smtClean="0"/>
              <a:t>38</a:t>
            </a:fld>
            <a:endParaRPr lang="en-US"/>
          </a:p>
        </p:txBody>
      </p:sp>
    </p:spTree>
    <p:extLst>
      <p:ext uri="{BB962C8B-B14F-4D97-AF65-F5344CB8AC3E}">
        <p14:creationId xmlns:p14="http://schemas.microsoft.com/office/powerpoint/2010/main" val="2826271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4C43-D198-C66D-2307-72AB520DA79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BC63E51-1577-5F0A-50EB-0ABBC5D50D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800879-D5A6-6FC4-03D2-25F0FD5C5FF0}"/>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09D2A5FB-B2F3-4767-E73C-2FFD3DA9F3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93645-808C-1629-7953-AB703FA296DA}"/>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398038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08585-2829-0BF8-57BE-F1E734D355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64168A-8AE7-0255-5B2A-4E1D7EF31B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A0CA47-9643-3C0D-F4A9-09A4119CDF9D}"/>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3FF12D98-A0A3-D93C-2A5E-943DDC2D8C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D0DA53-5EFC-B517-F9E4-6652E063F281}"/>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94152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2FC2E-C206-9C2F-3AE9-0D34FD6673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31679D6-A00B-8438-5E81-37AEF96E47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EFD5624-430C-8E50-FB54-5F0A349AD8B7}"/>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09622458-7C96-E097-0A54-CFB4892ED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ADA447-980C-8375-2641-400E85292EF1}"/>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87639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74E6-83D4-19F1-DE09-0447C061F8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DD3B94-2A24-0258-15B7-39D09906127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4572F01-42FE-85A7-BA17-4D6924469F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A5FC4CD-47F4-8962-7F39-615B843F89D4}"/>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6" name="Footer Placeholder 5">
            <a:extLst>
              <a:ext uri="{FF2B5EF4-FFF2-40B4-BE49-F238E27FC236}">
                <a16:creationId xmlns:a16="http://schemas.microsoft.com/office/drawing/2014/main" id="{45D6C4B5-0660-DCDA-7C36-48CC12420E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CD47B1-9D05-F02D-B24F-F30CF5BB8D3F}"/>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50678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9AEF-E74A-CBDF-1E8F-387629E390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8A6B5B-FE3C-422D-1C3C-ABAFA1CBD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E7CACD-AFDF-7557-0167-BA42F409AC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595AFA2-52B3-289F-1FD1-16E6DB6E2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5091EF-FEF5-A8DF-7F63-3434C92DFA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8ED195-1E02-4EA5-BDFE-E708375785A6}"/>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8" name="Footer Placeholder 7">
            <a:extLst>
              <a:ext uri="{FF2B5EF4-FFF2-40B4-BE49-F238E27FC236}">
                <a16:creationId xmlns:a16="http://schemas.microsoft.com/office/drawing/2014/main" id="{DD27704F-3A34-1944-94C3-95D90DDAB1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244329-9EEB-C937-6F62-B1819A24806E}"/>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237790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7C8B-0EF0-092A-4311-5726196D525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4F58C92-A038-622E-253D-328EBED98370}"/>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4" name="Footer Placeholder 3">
            <a:extLst>
              <a:ext uri="{FF2B5EF4-FFF2-40B4-BE49-F238E27FC236}">
                <a16:creationId xmlns:a16="http://schemas.microsoft.com/office/drawing/2014/main" id="{DE60E37A-01F3-9AEA-4B50-0A058431BF1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3E8E2FF-959A-7BFB-AACA-03322A9BB8B0}"/>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1342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3B6B0D-DD6F-6466-B7E3-22C9E1041EBE}"/>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3" name="Footer Placeholder 2">
            <a:extLst>
              <a:ext uri="{FF2B5EF4-FFF2-40B4-BE49-F238E27FC236}">
                <a16:creationId xmlns:a16="http://schemas.microsoft.com/office/drawing/2014/main" id="{33BCC3BD-53AA-AC94-4D99-FBC67208DA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21850B-73CE-E357-A75C-F68B66C88A4E}"/>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532192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2604-CD47-D86C-8DAE-A18048E8B8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3EFF4C-B5D4-C48F-F522-B77CA234D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BEB068C-6B4C-FF62-1830-5AB38B613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0375BB-1492-7E6D-ADB8-875727F7D4D2}"/>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6" name="Footer Placeholder 5">
            <a:extLst>
              <a:ext uri="{FF2B5EF4-FFF2-40B4-BE49-F238E27FC236}">
                <a16:creationId xmlns:a16="http://schemas.microsoft.com/office/drawing/2014/main" id="{DFA86025-8C9B-8250-5894-5E61AB9EFD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E02435-681F-016C-09BB-ED5D12F9B9CD}"/>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866602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643D1-28DE-3A88-B56A-4058D8778D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2706AF-0E5D-5B05-5889-6531F0A597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3E104B-A88C-244C-F832-5A3F52B2DB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DFB639-A386-8304-378D-14A9EB14F3E2}"/>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6" name="Footer Placeholder 5">
            <a:extLst>
              <a:ext uri="{FF2B5EF4-FFF2-40B4-BE49-F238E27FC236}">
                <a16:creationId xmlns:a16="http://schemas.microsoft.com/office/drawing/2014/main" id="{628110D0-8F33-2A5B-B59F-3B40478C8B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6F92F-E07A-DB9C-90DB-F18FE35E942B}"/>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199297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2F34-9F56-CCF8-CE7D-F6F7434B7F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EC1347-BEB7-5E6A-DE01-B7CEDE5C691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F47976-FC09-2918-B37E-D0BF7A416829}"/>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C69A3D6D-D67A-066A-2F50-42408EB80A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A2BF86-5E26-84E2-980E-A5F644469E7D}"/>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2073955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23C45B-2DAE-138F-C80A-76ED835052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6F3A07-1BAF-25A0-E7C5-D3B8538762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644A59-FE73-35C3-0317-AC0E989ED724}"/>
              </a:ext>
            </a:extLst>
          </p:cNvPr>
          <p:cNvSpPr>
            <a:spLocks noGrp="1"/>
          </p:cNvSpPr>
          <p:nvPr>
            <p:ph type="dt" sz="half" idx="10"/>
          </p:nvPr>
        </p:nvSpPr>
        <p:spPr/>
        <p:txBody>
          <a:body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EF335F25-05F5-2505-D20D-9CFE0D380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4B053A-52AA-D408-7338-A251EF529D2A}"/>
              </a:ext>
            </a:extLst>
          </p:cNvPr>
          <p:cNvSpPr>
            <a:spLocks noGrp="1"/>
          </p:cNvSpPr>
          <p:nvPr>
            <p:ph type="sldNum" sz="quarter" idx="12"/>
          </p:nvPr>
        </p:nvSpPr>
        <p:spPr/>
        <p:txBody>
          <a:bodyPr/>
          <a:lstStyle/>
          <a:p>
            <a:fld id="{237B0E06-C307-7343-B6B3-4E96013A34A4}" type="slidenum">
              <a:rPr lang="en-US" smtClean="0"/>
              <a:t>‹#›</a:t>
            </a:fld>
            <a:endParaRPr lang="en-US"/>
          </a:p>
        </p:txBody>
      </p:sp>
    </p:spTree>
    <p:extLst>
      <p:ext uri="{BB962C8B-B14F-4D97-AF65-F5344CB8AC3E}">
        <p14:creationId xmlns:p14="http://schemas.microsoft.com/office/powerpoint/2010/main" val="3678967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033D3D-4666-0650-EEA8-1544349755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B78DFA-30FD-4545-0DD6-F4DA03608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0E9C8C-8CF8-4D54-CD9F-D4A44E15B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3A9E8D-09D5-7F4B-8387-FE2C3D22F817}" type="datetimeFigureOut">
              <a:rPr lang="en-US" smtClean="0"/>
              <a:t>7/9/23</a:t>
            </a:fld>
            <a:endParaRPr lang="en-US"/>
          </a:p>
        </p:txBody>
      </p:sp>
      <p:sp>
        <p:nvSpPr>
          <p:cNvPr id="5" name="Footer Placeholder 4">
            <a:extLst>
              <a:ext uri="{FF2B5EF4-FFF2-40B4-BE49-F238E27FC236}">
                <a16:creationId xmlns:a16="http://schemas.microsoft.com/office/drawing/2014/main" id="{6087507D-7767-1460-5267-4F0B308032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7E455B6-EE45-2C50-8FF0-D00C176F15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B0E06-C307-7343-B6B3-4E96013A34A4}" type="slidenum">
              <a:rPr lang="en-US" smtClean="0"/>
              <a:t>‹#›</a:t>
            </a:fld>
            <a:endParaRPr lang="en-US"/>
          </a:p>
        </p:txBody>
      </p:sp>
    </p:spTree>
    <p:extLst>
      <p:ext uri="{BB962C8B-B14F-4D97-AF65-F5344CB8AC3E}">
        <p14:creationId xmlns:p14="http://schemas.microsoft.com/office/powerpoint/2010/main" val="2037038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penclipart.org/detail/108907/contents-by-anonymou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ww.facebook.com/conservatives/" TargetMode="Externa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echtarget.com/whatis/definition/social-network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qG4NF-2tt4c?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DSY3BfECMv8?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zd4ALKv8Das?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uk/search?q=suitability&amp;si=ACFMAn-3JZRSzQzizXTr4ubOpZcLIDRBmuHwY2TJ2EdbmeuJpBb4CJ5oXMuouQhRx6PlkEpr4h0pCRnZ3AWzeKghMHeOGBBTd9h3Rfza0ByrX5mOsyziy6s%3D&amp;expnd=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EAqAgM_tfmU?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wales/welsh-economy-numbers-interactive-dashboard" TargetMode="External"/><Relationship Id="rId2" Type="http://schemas.openxmlformats.org/officeDocument/2006/relationships/hyperlink" Target="https://commonslibrary.parliament.uk/research-briefings/sn02784/" TargetMode="External"/><Relationship Id="rId1" Type="http://schemas.openxmlformats.org/officeDocument/2006/relationships/slideLayout" Target="../slideLayouts/slideLayout2.xml"/><Relationship Id="rId6" Type="http://schemas.openxmlformats.org/officeDocument/2006/relationships/hyperlink" Target="https://www.prospects.ac.uk/careers-advice/applying-for-jobs/what-skills-do-employers-want" TargetMode="External"/><Relationship Id="rId5" Type="http://schemas.openxmlformats.org/officeDocument/2006/relationships/hyperlink" Target="https://socialcare.wales/cms-assets/documents/Social-care-workforce-report-2022.pdf" TargetMode="External"/><Relationship Id="rId4" Type="http://schemas.openxmlformats.org/officeDocument/2006/relationships/hyperlink" Target="https://www.gov.wales/labour-market-statistics-annual-population-survey-202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HD wallpaper: Five People Raising Hands, accomplishment, achievement, adult  | Wallpaper Flare">
            <a:extLst>
              <a:ext uri="{FF2B5EF4-FFF2-40B4-BE49-F238E27FC236}">
                <a16:creationId xmlns:a16="http://schemas.microsoft.com/office/drawing/2014/main" id="{AC15C69D-14E4-6101-3657-70D046B65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937" r="9091" b="1454"/>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5369" name="Rectangle 1536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C62F7C-EC70-719A-0714-ECC8C138B7B2}"/>
              </a:ext>
            </a:extLst>
          </p:cNvPr>
          <p:cNvSpPr>
            <a:spLocks noGrp="1"/>
          </p:cNvSpPr>
          <p:nvPr>
            <p:ph type="ctrTitle"/>
          </p:nvPr>
        </p:nvSpPr>
        <p:spPr>
          <a:xfrm>
            <a:off x="404553" y="3091928"/>
            <a:ext cx="9078562" cy="2387600"/>
          </a:xfrm>
        </p:spPr>
        <p:txBody>
          <a:bodyPr>
            <a:normAutofit/>
          </a:bodyPr>
          <a:lstStyle/>
          <a:p>
            <a:pPr algn="l"/>
            <a:r>
              <a:rPr lang="en-GB" sz="6600" b="0" i="0" dirty="0">
                <a:solidFill>
                  <a:schemeClr val="bg1"/>
                </a:solidFill>
                <a:effectLst/>
                <a:latin typeface="Söhne"/>
              </a:rPr>
              <a:t>Search Techniques for Employment </a:t>
            </a:r>
            <a:endParaRPr lang="en-US" sz="6600" dirty="0">
              <a:solidFill>
                <a:schemeClr val="bg1"/>
              </a:solidFill>
            </a:endParaRPr>
          </a:p>
        </p:txBody>
      </p:sp>
      <p:sp>
        <p:nvSpPr>
          <p:cNvPr id="15371" name="Rectangle: Rounded Corners 1537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536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D7BF-9CF6-C573-8F0C-0EE2C6C61201}"/>
              </a:ext>
            </a:extLst>
          </p:cNvPr>
          <p:cNvSpPr>
            <a:spLocks noGrp="1"/>
          </p:cNvSpPr>
          <p:nvPr>
            <p:ph type="title"/>
          </p:nvPr>
        </p:nvSpPr>
        <p:spPr>
          <a:xfrm>
            <a:off x="762000" y="996047"/>
            <a:ext cx="4085665" cy="816417"/>
          </a:xfrm>
        </p:spPr>
        <p:txBody>
          <a:bodyPr anchor="t">
            <a:normAutofit/>
          </a:bodyPr>
          <a:lstStyle/>
          <a:p>
            <a:pPr algn="ctr"/>
            <a:r>
              <a:rPr lang="en-US" sz="3200" b="1" dirty="0"/>
              <a:t>Contents Page</a:t>
            </a:r>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67CB4E-C2A9-332F-DB6C-CCBFCA868D00}"/>
              </a:ext>
            </a:extLst>
          </p:cNvPr>
          <p:cNvSpPr>
            <a:spLocks noGrp="1"/>
          </p:cNvSpPr>
          <p:nvPr>
            <p:ph idx="1"/>
          </p:nvPr>
        </p:nvSpPr>
        <p:spPr>
          <a:xfrm>
            <a:off x="163286" y="1812464"/>
            <a:ext cx="5176157" cy="5045536"/>
          </a:xfrm>
        </p:spPr>
        <p:txBody>
          <a:bodyPr>
            <a:normAutofit lnSpcReduction="10000"/>
          </a:bodyPr>
          <a:lstStyle/>
          <a:p>
            <a:pPr>
              <a:lnSpc>
                <a:spcPct val="150000"/>
              </a:lnSpc>
            </a:pPr>
            <a:r>
              <a:rPr lang="en-US" sz="1800" dirty="0"/>
              <a:t>Economic Ideology </a:t>
            </a:r>
          </a:p>
          <a:p>
            <a:pPr>
              <a:lnSpc>
                <a:spcPct val="150000"/>
              </a:lnSpc>
            </a:pPr>
            <a:r>
              <a:rPr lang="en-US" sz="1800" dirty="0"/>
              <a:t>Political Ideology </a:t>
            </a:r>
          </a:p>
          <a:p>
            <a:pPr>
              <a:lnSpc>
                <a:spcPct val="150000"/>
              </a:lnSpc>
            </a:pPr>
            <a:r>
              <a:rPr lang="en-US" sz="1800" dirty="0"/>
              <a:t>Economic Landscape (UK and Wales) </a:t>
            </a:r>
          </a:p>
          <a:p>
            <a:pPr>
              <a:lnSpc>
                <a:spcPct val="150000"/>
              </a:lnSpc>
            </a:pPr>
            <a:r>
              <a:rPr lang="en-US" sz="1800" dirty="0"/>
              <a:t>Health and Social Care employment landscape (Wales) </a:t>
            </a:r>
          </a:p>
          <a:p>
            <a:pPr>
              <a:lnSpc>
                <a:spcPct val="150000"/>
              </a:lnSpc>
            </a:pPr>
            <a:r>
              <a:rPr lang="en-US" sz="1800" dirty="0"/>
              <a:t>Skills for employment</a:t>
            </a:r>
          </a:p>
          <a:p>
            <a:pPr>
              <a:lnSpc>
                <a:spcPct val="150000"/>
              </a:lnSpc>
            </a:pPr>
            <a:r>
              <a:rPr lang="en-US" sz="1800" dirty="0"/>
              <a:t>Skill evaluation</a:t>
            </a:r>
          </a:p>
          <a:p>
            <a:pPr>
              <a:lnSpc>
                <a:spcPct val="150000"/>
              </a:lnSpc>
            </a:pPr>
            <a:r>
              <a:rPr lang="en-US" sz="1800" dirty="0"/>
              <a:t>Job searches </a:t>
            </a:r>
          </a:p>
          <a:p>
            <a:pPr>
              <a:lnSpc>
                <a:spcPct val="150000"/>
              </a:lnSpc>
            </a:pPr>
            <a:r>
              <a:rPr lang="en-US" sz="1800" dirty="0"/>
              <a:t>Leveraging LinkedIn </a:t>
            </a:r>
          </a:p>
          <a:p>
            <a:pPr>
              <a:lnSpc>
                <a:spcPct val="150000"/>
              </a:lnSpc>
            </a:pPr>
            <a:r>
              <a:rPr lang="en-US" sz="1800" dirty="0"/>
              <a:t>Interviews (Types and preparation) </a:t>
            </a:r>
          </a:p>
          <a:p>
            <a:endParaRPr lang="en-US" sz="1900" dirty="0"/>
          </a:p>
        </p:txBody>
      </p:sp>
      <p:pic>
        <p:nvPicPr>
          <p:cNvPr id="5" name="Picture 4" descr="A yellow book with black outline&#10;&#10;Description automatically generated">
            <a:extLst>
              <a:ext uri="{FF2B5EF4-FFF2-40B4-BE49-F238E27FC236}">
                <a16:creationId xmlns:a16="http://schemas.microsoft.com/office/drawing/2014/main" id="{A9378DDD-33CD-0C8E-5E63-31E0F1809AB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85" r="10175"/>
          <a:stretch/>
        </p:blipFill>
        <p:spPr>
          <a:xfrm>
            <a:off x="5650992" y="10"/>
            <a:ext cx="6541008" cy="6857990"/>
          </a:xfrm>
          <a:prstGeom prst="rect">
            <a:avLst/>
          </a:prstGeom>
        </p:spPr>
      </p:pic>
    </p:spTree>
    <p:extLst>
      <p:ext uri="{BB962C8B-B14F-4D97-AF65-F5344CB8AC3E}">
        <p14:creationId xmlns:p14="http://schemas.microsoft.com/office/powerpoint/2010/main" val="873997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What 11 Successful (and Famous) People Say About Achievement - JWU Online">
            <a:extLst>
              <a:ext uri="{FF2B5EF4-FFF2-40B4-BE49-F238E27FC236}">
                <a16:creationId xmlns:a16="http://schemas.microsoft.com/office/drawing/2014/main" id="{EF6B93A1-E61F-61DC-7814-C732E4972E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6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7601E0-CDAF-7CA7-587B-EAC880156452}"/>
              </a:ext>
            </a:extLst>
          </p:cNvPr>
          <p:cNvSpPr>
            <a:spLocks noGrp="1"/>
          </p:cNvSpPr>
          <p:nvPr>
            <p:ph idx="1"/>
          </p:nvPr>
        </p:nvSpPr>
        <p:spPr>
          <a:xfrm>
            <a:off x="8054124" y="473529"/>
            <a:ext cx="4137876" cy="5736091"/>
          </a:xfrm>
        </p:spPr>
        <p:txBody>
          <a:bodyPr>
            <a:normAutofit/>
          </a:bodyPr>
          <a:lstStyle/>
          <a:p>
            <a:pPr marL="0" indent="0">
              <a:buNone/>
            </a:pPr>
            <a:r>
              <a:rPr lang="en-GB" b="0" i="1" dirty="0">
                <a:effectLst/>
                <a:latin typeface="Georgia" panose="02040502050405020303" pitchFamily="18" charset="0"/>
              </a:rPr>
              <a:t>Steve Forbes: </a:t>
            </a:r>
          </a:p>
          <a:p>
            <a:pPr marL="0" indent="0">
              <a:buNone/>
            </a:pPr>
            <a:r>
              <a:rPr lang="en-GB" b="0" i="1" dirty="0">
                <a:effectLst/>
                <a:latin typeface="Georgia" panose="02040502050405020303" pitchFamily="18" charset="0"/>
              </a:rPr>
              <a:t>“ People are the creators of prosperity. Without human ingenuity and innovation, we would still be living in caves and have a life expectancy of 25 years. More people--in an environment of freedom and free markets--means more prosperity” </a:t>
            </a:r>
          </a:p>
          <a:p>
            <a:pPr marL="0" indent="0">
              <a:buNone/>
            </a:pPr>
            <a:endParaRPr lang="en-US" sz="2000" dirty="0"/>
          </a:p>
        </p:txBody>
      </p:sp>
    </p:spTree>
    <p:extLst>
      <p:ext uri="{BB962C8B-B14F-4D97-AF65-F5344CB8AC3E}">
        <p14:creationId xmlns:p14="http://schemas.microsoft.com/office/powerpoint/2010/main" val="29806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0E50A-D007-0963-26B1-01891E090461}"/>
              </a:ext>
            </a:extLst>
          </p:cNvPr>
          <p:cNvSpPr>
            <a:spLocks noGrp="1"/>
          </p:cNvSpPr>
          <p:nvPr>
            <p:ph type="title"/>
          </p:nvPr>
        </p:nvSpPr>
        <p:spPr>
          <a:xfrm>
            <a:off x="5297762" y="329184"/>
            <a:ext cx="6251110" cy="1783080"/>
          </a:xfrm>
        </p:spPr>
        <p:txBody>
          <a:bodyPr anchor="b">
            <a:normAutofit/>
          </a:bodyPr>
          <a:lstStyle/>
          <a:p>
            <a:pPr algn="ctr"/>
            <a:r>
              <a:rPr lang="en-US" sz="5400" dirty="0"/>
              <a:t>Capitalism</a:t>
            </a:r>
          </a:p>
        </p:txBody>
      </p:sp>
      <p:pic>
        <p:nvPicPr>
          <p:cNvPr id="5" name="Picture 4" descr="Low angle view of modern skyscrapers rising straight up against a dramatic sky">
            <a:extLst>
              <a:ext uri="{FF2B5EF4-FFF2-40B4-BE49-F238E27FC236}">
                <a16:creationId xmlns:a16="http://schemas.microsoft.com/office/drawing/2014/main" id="{03951D7D-1563-02FE-8D50-E066F99E7DFD}"/>
              </a:ext>
            </a:extLst>
          </p:cNvPr>
          <p:cNvPicPr>
            <a:picLocks noChangeAspect="1"/>
          </p:cNvPicPr>
          <p:nvPr/>
        </p:nvPicPr>
        <p:blipFill rotWithShape="1">
          <a:blip r:embed="rId2"/>
          <a:srcRect l="18978" r="3569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803BD4-A012-DFA0-C415-BD5DAFD3A7E7}"/>
              </a:ext>
            </a:extLst>
          </p:cNvPr>
          <p:cNvSpPr>
            <a:spLocks noGrp="1"/>
          </p:cNvSpPr>
          <p:nvPr>
            <p:ph idx="1"/>
          </p:nvPr>
        </p:nvSpPr>
        <p:spPr>
          <a:xfrm>
            <a:off x="4803648" y="2441448"/>
            <a:ext cx="7385304" cy="4416552"/>
          </a:xfrm>
        </p:spPr>
        <p:txBody>
          <a:bodyPr>
            <a:normAutofit fontScale="92500"/>
          </a:bodyPr>
          <a:lstStyle/>
          <a:p>
            <a:pPr marL="0" indent="0">
              <a:lnSpc>
                <a:spcPct val="150000"/>
              </a:lnSpc>
              <a:buNone/>
            </a:pPr>
            <a:r>
              <a:rPr lang="en-US" sz="2200" dirty="0">
                <a:latin typeface="Times New Roman" panose="02020603050405020304" pitchFamily="18" charset="0"/>
                <a:cs typeface="Times New Roman" panose="02020603050405020304" pitchFamily="18" charset="0"/>
              </a:rPr>
              <a:t>Capitalism is an economic system where the factors of production are owned and controlled by private individuals or groups. </a:t>
            </a:r>
          </a:p>
          <a:p>
            <a:pPr>
              <a:lnSpc>
                <a:spcPct val="150000"/>
              </a:lnSpc>
            </a:pPr>
            <a:r>
              <a:rPr lang="en-US" sz="2200" dirty="0">
                <a:latin typeface="Times New Roman" panose="02020603050405020304" pitchFamily="18" charset="0"/>
                <a:cs typeface="Times New Roman" panose="02020603050405020304" pitchFamily="18" charset="0"/>
              </a:rPr>
              <a:t>Capital goods </a:t>
            </a:r>
          </a:p>
          <a:p>
            <a:pPr>
              <a:lnSpc>
                <a:spcPct val="150000"/>
              </a:lnSpc>
            </a:pPr>
            <a:r>
              <a:rPr lang="en-US" sz="2200" dirty="0">
                <a:latin typeface="Times New Roman" panose="02020603050405020304" pitchFamily="18" charset="0"/>
                <a:cs typeface="Times New Roman" panose="02020603050405020304" pitchFamily="18" charset="0"/>
              </a:rPr>
              <a:t>Natural resources </a:t>
            </a:r>
          </a:p>
          <a:p>
            <a:pPr>
              <a:lnSpc>
                <a:spcPct val="150000"/>
              </a:lnSpc>
            </a:pPr>
            <a:r>
              <a:rPr lang="en-US" sz="2200" dirty="0">
                <a:latin typeface="Times New Roman" panose="02020603050405020304" pitchFamily="18" charset="0"/>
                <a:cs typeface="Times New Roman" panose="02020603050405020304" pitchFamily="18" charset="0"/>
              </a:rPr>
              <a:t>Businesses </a:t>
            </a:r>
          </a:p>
          <a:p>
            <a:pPr marL="0" indent="0">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ctr">
              <a:lnSpc>
                <a:spcPct val="150000"/>
              </a:lnSpc>
              <a:buNone/>
            </a:pPr>
            <a:r>
              <a:rPr lang="en-US" sz="2200" b="1" dirty="0">
                <a:latin typeface="Times New Roman" panose="02020603050405020304" pitchFamily="18" charset="0"/>
                <a:cs typeface="Times New Roman" panose="02020603050405020304" pitchFamily="18" charset="0"/>
              </a:rPr>
              <a:t>Individuals own their </a:t>
            </a:r>
            <a:r>
              <a:rPr lang="en-US" sz="2200" b="1" dirty="0" err="1">
                <a:latin typeface="Times New Roman" panose="02020603050405020304" pitchFamily="18" charset="0"/>
                <a:cs typeface="Times New Roman" panose="02020603050405020304" pitchFamily="18" charset="0"/>
              </a:rPr>
              <a:t>labour</a:t>
            </a:r>
            <a:r>
              <a:rPr lang="en-US" sz="2200" b="1" dirty="0">
                <a:latin typeface="Times New Roman" panose="02020603050405020304" pitchFamily="18" charset="0"/>
                <a:cs typeface="Times New Roman" panose="02020603050405020304" pitchFamily="18" charset="0"/>
              </a:rPr>
              <a:t> (Receive monetary in exchange) </a:t>
            </a:r>
          </a:p>
        </p:txBody>
      </p:sp>
    </p:spTree>
    <p:extLst>
      <p:ext uri="{BB962C8B-B14F-4D97-AF65-F5344CB8AC3E}">
        <p14:creationId xmlns:p14="http://schemas.microsoft.com/office/powerpoint/2010/main" val="1633315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AE53B-0E18-D6CB-166D-4D10FBE9EE6C}"/>
              </a:ext>
            </a:extLst>
          </p:cNvPr>
          <p:cNvSpPr>
            <a:spLocks noGrp="1"/>
          </p:cNvSpPr>
          <p:nvPr>
            <p:ph type="title"/>
          </p:nvPr>
        </p:nvSpPr>
        <p:spPr>
          <a:xfrm>
            <a:off x="974851" y="218499"/>
            <a:ext cx="5251316" cy="537083"/>
          </a:xfrm>
        </p:spPr>
        <p:txBody>
          <a:bodyPr>
            <a:normAutofit fontScale="90000"/>
          </a:bodyPr>
          <a:lstStyle/>
          <a:p>
            <a:pPr algn="ctr"/>
            <a:r>
              <a:rPr lang="en-US" dirty="0"/>
              <a:t>Socialism</a:t>
            </a:r>
          </a:p>
        </p:txBody>
      </p:sp>
      <p:sp>
        <p:nvSpPr>
          <p:cNvPr id="3" name="Content Placeholder 2">
            <a:extLst>
              <a:ext uri="{FF2B5EF4-FFF2-40B4-BE49-F238E27FC236}">
                <a16:creationId xmlns:a16="http://schemas.microsoft.com/office/drawing/2014/main" id="{3615DAE4-A863-F5AE-AA87-6527D89254F7}"/>
              </a:ext>
            </a:extLst>
          </p:cNvPr>
          <p:cNvSpPr>
            <a:spLocks noGrp="1"/>
          </p:cNvSpPr>
          <p:nvPr>
            <p:ph idx="1"/>
          </p:nvPr>
        </p:nvSpPr>
        <p:spPr>
          <a:xfrm>
            <a:off x="0" y="1024128"/>
            <a:ext cx="6437376" cy="5730239"/>
          </a:xfrm>
        </p:spPr>
        <p:txBody>
          <a:bodyPr>
            <a:normAutofit fontScale="92500"/>
          </a:bodyPr>
          <a:lstStyle/>
          <a:p>
            <a:pPr>
              <a:lnSpc>
                <a:spcPct val="150000"/>
              </a:lnSpc>
            </a:pPr>
            <a:r>
              <a:rPr lang="en-US" sz="2600" dirty="0">
                <a:latin typeface="Times New Roman" panose="02020603050405020304" pitchFamily="18" charset="0"/>
                <a:cs typeface="Times New Roman" panose="02020603050405020304" pitchFamily="18" charset="0"/>
              </a:rPr>
              <a:t>Socialism is an economic system where factors of production is owned </a:t>
            </a:r>
            <a:r>
              <a:rPr lang="en-US" sz="2600" b="1" dirty="0">
                <a:latin typeface="Times New Roman" panose="02020603050405020304" pitchFamily="18" charset="0"/>
                <a:cs typeface="Times New Roman" panose="02020603050405020304" pitchFamily="18" charset="0"/>
              </a:rPr>
              <a:t>equally</a:t>
            </a:r>
            <a:r>
              <a:rPr lang="en-US" sz="2600" dirty="0">
                <a:latin typeface="Times New Roman" panose="02020603050405020304" pitchFamily="18" charset="0"/>
                <a:cs typeface="Times New Roman" panose="02020603050405020304" pitchFamily="18" charset="0"/>
              </a:rPr>
              <a:t> within a society. </a:t>
            </a:r>
          </a:p>
          <a:p>
            <a:pPr>
              <a:lnSpc>
                <a:spcPct val="150000"/>
              </a:lnSpc>
            </a:pPr>
            <a:r>
              <a:rPr lang="en-US" sz="2600" dirty="0">
                <a:latin typeface="Times New Roman" panose="02020603050405020304" pitchFamily="18" charset="0"/>
                <a:cs typeface="Times New Roman" panose="02020603050405020304" pitchFamily="18" charset="0"/>
              </a:rPr>
              <a:t>Socialism provides services and/or resources based upon their usefulness. </a:t>
            </a:r>
          </a:p>
          <a:p>
            <a:pPr>
              <a:lnSpc>
                <a:spcPct val="150000"/>
              </a:lnSpc>
            </a:pPr>
            <a:r>
              <a:rPr lang="en-US" sz="2600" dirty="0">
                <a:latin typeface="Times New Roman" panose="02020603050405020304" pitchFamily="18" charset="0"/>
                <a:cs typeface="Times New Roman" panose="02020603050405020304" pitchFamily="18" charset="0"/>
              </a:rPr>
              <a:t>Socialism ensures access to services to those who are not able to contribute. </a:t>
            </a:r>
          </a:p>
          <a:p>
            <a:pPr marL="0" indent="0">
              <a:lnSpc>
                <a:spcPct val="150000"/>
              </a:lnSpc>
              <a:buNone/>
            </a:pPr>
            <a:r>
              <a:rPr lang="en-US" sz="2600" dirty="0">
                <a:latin typeface="Times New Roman" panose="02020603050405020304" pitchFamily="18" charset="0"/>
                <a:cs typeface="Times New Roman" panose="02020603050405020304" pitchFamily="18" charset="0"/>
              </a:rPr>
              <a:t>Socialist governments tend to provide: </a:t>
            </a:r>
          </a:p>
          <a:p>
            <a:pPr>
              <a:lnSpc>
                <a:spcPct val="150000"/>
              </a:lnSpc>
            </a:pPr>
            <a:r>
              <a:rPr lang="en-US" sz="2600" dirty="0">
                <a:latin typeface="Times New Roman" panose="02020603050405020304" pitchFamily="18" charset="0"/>
                <a:cs typeface="Times New Roman" panose="02020603050405020304" pitchFamily="18" charset="0"/>
              </a:rPr>
              <a:t>Education </a:t>
            </a:r>
          </a:p>
          <a:p>
            <a:pPr>
              <a:lnSpc>
                <a:spcPct val="150000"/>
              </a:lnSpc>
            </a:pPr>
            <a:r>
              <a:rPr lang="en-US" sz="2600" dirty="0">
                <a:latin typeface="Times New Roman" panose="02020603050405020304" pitchFamily="18" charset="0"/>
                <a:cs typeface="Times New Roman" panose="02020603050405020304" pitchFamily="18" charset="0"/>
              </a:rPr>
              <a:t>Healthcare </a:t>
            </a:r>
          </a:p>
          <a:p>
            <a:pPr marL="0" indent="0">
              <a:buNone/>
            </a:pPr>
            <a:endParaRPr lang="en-US" sz="2000" dirty="0"/>
          </a:p>
          <a:p>
            <a:pPr marL="0" indent="0">
              <a:buNone/>
            </a:pPr>
            <a:endParaRPr lang="en-US" sz="2000" dirty="0"/>
          </a:p>
          <a:p>
            <a:endParaRPr lang="en-US" sz="2000" dirty="0"/>
          </a:p>
        </p:txBody>
      </p:sp>
      <p:pic>
        <p:nvPicPr>
          <p:cNvPr id="1026" name="Picture 2" descr="Socialism: Why It's Back and What It Means">
            <a:extLst>
              <a:ext uri="{FF2B5EF4-FFF2-40B4-BE49-F238E27FC236}">
                <a16:creationId xmlns:a16="http://schemas.microsoft.com/office/drawing/2014/main" id="{5DA61B1F-D735-D704-DE6B-D53E0AB19A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67" r="23596"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8745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4" name="Picture 2" descr="Political Spectrum simplified KS3 and KS4 | Teaching Resources">
            <a:extLst>
              <a:ext uri="{FF2B5EF4-FFF2-40B4-BE49-F238E27FC236}">
                <a16:creationId xmlns:a16="http://schemas.microsoft.com/office/drawing/2014/main" id="{0A0C66AD-B54D-6177-03A1-75A15CF7419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131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51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Content Placeholder 2063">
            <a:extLst>
              <a:ext uri="{FF2B5EF4-FFF2-40B4-BE49-F238E27FC236}">
                <a16:creationId xmlns:a16="http://schemas.microsoft.com/office/drawing/2014/main" id="{6487CA6F-B451-2C84-B420-B81D0E46CCCE}"/>
              </a:ext>
            </a:extLst>
          </p:cNvPr>
          <p:cNvSpPr>
            <a:spLocks noGrp="1"/>
          </p:cNvSpPr>
          <p:nvPr>
            <p:ph idx="1"/>
          </p:nvPr>
        </p:nvSpPr>
        <p:spPr>
          <a:xfrm>
            <a:off x="85344" y="361702"/>
            <a:ext cx="5101555" cy="2419097"/>
          </a:xfrm>
        </p:spPr>
        <p:txBody>
          <a:bodyPr anchor="t">
            <a:normAutofit fontScale="92500" lnSpcReduction="20000"/>
          </a:bodyPr>
          <a:lstStyle/>
          <a:p>
            <a:pPr marL="0" indent="0">
              <a:buNone/>
            </a:pPr>
            <a:r>
              <a:rPr lang="en-US" sz="6600" dirty="0">
                <a:latin typeface="Times New Roman" panose="02020603050405020304" pitchFamily="18" charset="0"/>
                <a:cs typeface="Times New Roman" panose="02020603050405020304" pitchFamily="18" charset="0"/>
              </a:rPr>
              <a:t>Guess the political party?</a:t>
            </a:r>
          </a:p>
          <a:p>
            <a:pPr marL="0" indent="0">
              <a:buNone/>
            </a:pPr>
            <a:r>
              <a:rPr lang="en-US" sz="6600" dirty="0">
                <a:latin typeface="Times New Roman" panose="02020603050405020304" pitchFamily="18" charset="0"/>
                <a:cs typeface="Times New Roman" panose="02020603050405020304" pitchFamily="18" charset="0"/>
              </a:rPr>
              <a:t> </a:t>
            </a:r>
          </a:p>
        </p:txBody>
      </p:sp>
      <p:sp>
        <p:nvSpPr>
          <p:cNvPr id="2077" name="Oval 2066">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60" name="Picture 12" descr="Political party logos - Wales Online">
            <a:extLst>
              <a:ext uri="{FF2B5EF4-FFF2-40B4-BE49-F238E27FC236}">
                <a16:creationId xmlns:a16="http://schemas.microsoft.com/office/drawing/2014/main" id="{CCBFBAD4-6334-F758-0188-067E810AD1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00" r="11" b="11"/>
          <a:stretch/>
        </p:blipFill>
        <p:spPr bwMode="auto">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2078" name="Freeform: Shape 206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9" name="Oval 2070">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descr="BBC One - Party Election Broadcasts: Labour">
            <a:extLst>
              <a:ext uri="{FF2B5EF4-FFF2-40B4-BE49-F238E27FC236}">
                <a16:creationId xmlns:a16="http://schemas.microsoft.com/office/drawing/2014/main" id="{24AAB1FE-D5B3-7169-FB0A-6AD6201420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574" r="21176"/>
          <a:stretch/>
        </p:blipFill>
        <p:spPr bwMode="auto">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Conservatives">
            <a:hlinkClick r:id="rId5"/>
            <a:extLst>
              <a:ext uri="{FF2B5EF4-FFF2-40B4-BE49-F238E27FC236}">
                <a16:creationId xmlns:a16="http://schemas.microsoft.com/office/drawing/2014/main" id="{F3E4371E-B781-E2A9-8FF8-401B77AD68D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996" r="1" b="8150"/>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Lst>
        </p:spPr>
      </p:pic>
      <p:sp>
        <p:nvSpPr>
          <p:cNvPr id="2080" name="Freeform: Shape 207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Humanist and Secularist Liberal Democrats">
            <a:extLst>
              <a:ext uri="{FF2B5EF4-FFF2-40B4-BE49-F238E27FC236}">
                <a16:creationId xmlns:a16="http://schemas.microsoft.com/office/drawing/2014/main" id="{C1BD0ED9-E795-165C-A951-D0E4C2F34A0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2073" r="5" b="14613"/>
          <a:stretch/>
        </p:blipFill>
        <p:spPr bwMode="auto">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Lst>
        </p:spPr>
      </p:pic>
      <p:sp>
        <p:nvSpPr>
          <p:cNvPr id="2081" name="Freeform: Shape 2074">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8" name="Picture 10" descr="The SNP (@theSNP) / Twitter">
            <a:extLst>
              <a:ext uri="{FF2B5EF4-FFF2-40B4-BE49-F238E27FC236}">
                <a16:creationId xmlns:a16="http://schemas.microsoft.com/office/drawing/2014/main" id="{C3B738A0-ABC9-1DFE-6FAE-CAAFA9294F4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4234" r="-4" b="-4"/>
          <a:stretch/>
        </p:blipFill>
        <p:spPr bwMode="auto">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991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EF0E3-0A9A-AA18-E431-F5D91FCBAD5F}"/>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3700" kern="1200">
                <a:latin typeface="+mj-lt"/>
                <a:ea typeface="+mj-ea"/>
                <a:cs typeface="+mj-cs"/>
              </a:rPr>
              <a:t>Overview of the UK Job market </a:t>
            </a:r>
          </a:p>
        </p:txBody>
      </p:sp>
      <p:sp>
        <p:nvSpPr>
          <p:cNvPr id="41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0B4CE4-8911-D0F1-6393-F20E510C0990}"/>
              </a:ext>
            </a:extLst>
          </p:cNvPr>
          <p:cNvSpPr>
            <a:spLocks noGrp="1"/>
          </p:cNvSpPr>
          <p:nvPr>
            <p:ph idx="1"/>
          </p:nvPr>
        </p:nvSpPr>
        <p:spPr>
          <a:xfrm>
            <a:off x="4660391" y="440871"/>
            <a:ext cx="6894576" cy="1463040"/>
          </a:xfrm>
        </p:spPr>
        <p:txBody>
          <a:bodyPr vert="horz" lIns="91440" tIns="45720" rIns="91440" bIns="45720" rtlCol="0" anchor="ctr">
            <a:normAutofit/>
          </a:bodyPr>
          <a:lstStyle/>
          <a:p>
            <a:pPr marL="0" indent="0">
              <a:buNone/>
            </a:pPr>
            <a:r>
              <a:rPr lang="en-US" sz="2200" kern="1200" dirty="0">
                <a:latin typeface="+mn-lt"/>
                <a:ea typeface="+mn-ea"/>
                <a:cs typeface="+mn-cs"/>
              </a:rPr>
              <a:t>The United Kingdom, like many countries are experiencing a cost-of-living crisis.</a:t>
            </a:r>
          </a:p>
        </p:txBody>
      </p:sp>
      <p:pic>
        <p:nvPicPr>
          <p:cNvPr id="4100" name="Picture 4" descr="UK GDP is below its pre pandemic level by 0.5%. All other G7 economies have GDP above their pre-pandemic level except Germany (which is also at -0.5%)">
            <a:extLst>
              <a:ext uri="{FF2B5EF4-FFF2-40B4-BE49-F238E27FC236}">
                <a16:creationId xmlns:a16="http://schemas.microsoft.com/office/drawing/2014/main" id="{C9267B3E-DBAC-588F-3537-CB854A2D0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 y="2011680"/>
            <a:ext cx="10041056" cy="42105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A40B39-1447-AE79-8D85-A4EF8E11BCFF}"/>
              </a:ext>
            </a:extLst>
          </p:cNvPr>
          <p:cNvSpPr txBox="1"/>
          <p:nvPr/>
        </p:nvSpPr>
        <p:spPr>
          <a:xfrm>
            <a:off x="10671992" y="4954090"/>
            <a:ext cx="1520007" cy="923330"/>
          </a:xfrm>
          <a:prstGeom prst="rect">
            <a:avLst/>
          </a:prstGeom>
          <a:noFill/>
        </p:spPr>
        <p:txBody>
          <a:bodyPr wrap="square" rtlCol="0">
            <a:spAutoFit/>
          </a:bodyPr>
          <a:lstStyle/>
          <a:p>
            <a:r>
              <a:rPr lang="en-US" dirty="0"/>
              <a:t>(House of Commons 2023)</a:t>
            </a:r>
          </a:p>
        </p:txBody>
      </p:sp>
    </p:spTree>
    <p:extLst>
      <p:ext uri="{BB962C8B-B14F-4D97-AF65-F5344CB8AC3E}">
        <p14:creationId xmlns:p14="http://schemas.microsoft.com/office/powerpoint/2010/main" val="816562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D0B0-2BA9-30AD-D9F4-EBC06D8D3A86}"/>
              </a:ext>
            </a:extLst>
          </p:cNvPr>
          <p:cNvSpPr>
            <a:spLocks noGrp="1"/>
          </p:cNvSpPr>
          <p:nvPr>
            <p:ph type="title"/>
          </p:nvPr>
        </p:nvSpPr>
        <p:spPr>
          <a:xfrm>
            <a:off x="572493" y="238539"/>
            <a:ext cx="11018520" cy="1434415"/>
          </a:xfrm>
        </p:spPr>
        <p:txBody>
          <a:bodyPr anchor="b">
            <a:normAutofit/>
          </a:bodyPr>
          <a:lstStyle/>
          <a:p>
            <a:pPr algn="ctr"/>
            <a:r>
              <a:rPr lang="en-US" sz="5400" dirty="0"/>
              <a:t>Brexit </a:t>
            </a:r>
          </a:p>
        </p:txBody>
      </p:sp>
      <p:sp>
        <p:nvSpPr>
          <p:cNvPr id="51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AEDCC-A33B-8DB0-75DE-2571B7FF8081}"/>
              </a:ext>
            </a:extLst>
          </p:cNvPr>
          <p:cNvSpPr>
            <a:spLocks noGrp="1"/>
          </p:cNvSpPr>
          <p:nvPr>
            <p:ph idx="1"/>
          </p:nvPr>
        </p:nvSpPr>
        <p:spPr>
          <a:xfrm>
            <a:off x="0" y="2071316"/>
            <a:ext cx="7511143" cy="4786684"/>
          </a:xfrm>
        </p:spPr>
        <p:txBody>
          <a:bodyPr anchor="t">
            <a:normAutofit/>
          </a:bodyPr>
          <a:lstStyle/>
          <a:p>
            <a:pPr fontAlgn="base"/>
            <a:r>
              <a:rPr lang="en-GB" sz="2200" dirty="0">
                <a:latin typeface="Calibri" panose="020F0502020204030204" pitchFamily="34" charset="0"/>
                <a:ea typeface="Times New Roman" panose="02020603050405020304" pitchFamily="18" charset="0"/>
              </a:rPr>
              <a:t>In </a:t>
            </a:r>
            <a:r>
              <a:rPr lang="en-GB" sz="2200" dirty="0">
                <a:effectLst/>
                <a:latin typeface="Calibri" panose="020F0502020204030204" pitchFamily="34" charset="0"/>
                <a:ea typeface="Times New Roman" panose="02020603050405020304" pitchFamily="18" charset="0"/>
              </a:rPr>
              <a:t>April 2022, The UK Government published plans for the UK Shared Prosperity Fund (UKSPF), which replaces the European Regional Development and European Social Funds. </a:t>
            </a:r>
            <a:endParaRPr lang="en-GB" sz="2200" dirty="0">
              <a:effectLst/>
              <a:latin typeface="Times New Roman" panose="02020603050405020304" pitchFamily="18" charset="0"/>
              <a:ea typeface="Times New Roman" panose="02020603050405020304" pitchFamily="18" charset="0"/>
            </a:endParaRPr>
          </a:p>
          <a:p>
            <a:r>
              <a:rPr lang="en-GB" sz="2200" dirty="0">
                <a:effectLst/>
                <a:latin typeface="Calibri" panose="020F0502020204030204" pitchFamily="34" charset="0"/>
                <a:ea typeface="Calibri" panose="020F0502020204030204" pitchFamily="34" charset="0"/>
              </a:rPr>
              <a:t>The EU Regional Development and Social Funds would have been worth approx. £1.404bn for the period 2021 to  2025</a:t>
            </a:r>
            <a:r>
              <a:rPr lang="en-GB" sz="2200" dirty="0">
                <a:effectLst/>
              </a:rPr>
              <a:t> </a:t>
            </a:r>
          </a:p>
          <a:p>
            <a:pPr fontAlgn="base"/>
            <a:r>
              <a:rPr lang="en-GB" sz="2200" dirty="0">
                <a:effectLst/>
                <a:latin typeface="Calibri" panose="020F0502020204030204" pitchFamily="34" charset="0"/>
                <a:ea typeface="Times New Roman" panose="02020603050405020304" pitchFamily="18" charset="0"/>
              </a:rPr>
              <a:t>UK government has confirmed a £585m contribution(Welsh Government 2022). </a:t>
            </a:r>
            <a:endParaRPr lang="en-GB" sz="2200" dirty="0">
              <a:effectLst/>
              <a:latin typeface="Times New Roman" panose="02020603050405020304" pitchFamily="18" charset="0"/>
              <a:ea typeface="Times New Roman" panose="02020603050405020304" pitchFamily="18" charset="0"/>
            </a:endParaRPr>
          </a:p>
          <a:p>
            <a:pPr fontAlgn="base"/>
            <a:r>
              <a:rPr lang="en-GB" sz="2200" dirty="0">
                <a:effectLst/>
                <a:latin typeface="Calibri" panose="020F0502020204030204" pitchFamily="34" charset="0"/>
                <a:ea typeface="Times New Roman" panose="02020603050405020304" pitchFamily="18" charset="0"/>
              </a:rPr>
              <a:t>An estimated 6.4% of staff employed by registered social care settings in Wales are non-UK EU nationals (2,900) (</a:t>
            </a:r>
            <a:r>
              <a:rPr lang="en-GB" sz="2200" dirty="0">
                <a:latin typeface="Calibri" panose="020F0502020204030204" pitchFamily="34" charset="0"/>
                <a:ea typeface="Times New Roman" panose="02020603050405020304" pitchFamily="18" charset="0"/>
              </a:rPr>
              <a:t>W</a:t>
            </a:r>
            <a:r>
              <a:rPr lang="en-GB" sz="2200" dirty="0">
                <a:effectLst/>
                <a:latin typeface="Calibri" panose="020F0502020204030204" pitchFamily="34" charset="0"/>
                <a:ea typeface="Times New Roman" panose="02020603050405020304" pitchFamily="18" charset="0"/>
              </a:rPr>
              <a:t>elsh Government, 2019b) </a:t>
            </a: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a:p>
            <a:pPr fontAlgn="base"/>
            <a:endParaRPr lang="en-GB" sz="2200" dirty="0">
              <a:latin typeface="Calibri" panose="020F0502020204030204" pitchFamily="34" charset="0"/>
              <a:ea typeface="Times New Roman" panose="02020603050405020304" pitchFamily="18" charset="0"/>
            </a:endParaRPr>
          </a:p>
        </p:txBody>
      </p:sp>
      <p:pic>
        <p:nvPicPr>
          <p:cNvPr id="5122" name="Picture 2" descr="What Brexit Means | Council on Foreign Relations">
            <a:extLst>
              <a:ext uri="{FF2B5EF4-FFF2-40B4-BE49-F238E27FC236}">
                <a16:creationId xmlns:a16="http://schemas.microsoft.com/office/drawing/2014/main" id="{2FEEAB1A-8975-14DD-E616-F724C6E94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16" r="12963" b="-1"/>
          <a:stretch/>
        </p:blipFill>
        <p:spPr bwMode="auto">
          <a:xfrm>
            <a:off x="7675657" y="2093976"/>
            <a:ext cx="4420501" cy="459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421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071DB-5070-87F4-F65E-A22B0ED40338}"/>
              </a:ext>
            </a:extLst>
          </p:cNvPr>
          <p:cNvSpPr>
            <a:spLocks noGrp="1"/>
          </p:cNvSpPr>
          <p:nvPr>
            <p:ph type="title"/>
          </p:nvPr>
        </p:nvSpPr>
        <p:spPr>
          <a:xfrm>
            <a:off x="793662" y="386930"/>
            <a:ext cx="10066122" cy="1298448"/>
          </a:xfrm>
        </p:spPr>
        <p:txBody>
          <a:bodyPr anchor="b">
            <a:normAutofit/>
          </a:bodyPr>
          <a:lstStyle/>
          <a:p>
            <a:r>
              <a:rPr lang="en-US" sz="4800"/>
              <a:t>Economic climate within Wales </a:t>
            </a:r>
          </a:p>
        </p:txBody>
      </p:sp>
      <p:sp>
        <p:nvSpPr>
          <p:cNvPr id="1036"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E9CF06-B971-89AC-9F90-48C26EBC6A39}"/>
              </a:ext>
            </a:extLst>
          </p:cNvPr>
          <p:cNvSpPr>
            <a:spLocks noGrp="1"/>
          </p:cNvSpPr>
          <p:nvPr>
            <p:ph idx="1"/>
          </p:nvPr>
        </p:nvSpPr>
        <p:spPr>
          <a:xfrm>
            <a:off x="-2" y="2599508"/>
            <a:ext cx="5911534" cy="3871561"/>
          </a:xfrm>
        </p:spPr>
        <p:txBody>
          <a:bodyPr anchor="ctr">
            <a:normAutofit/>
          </a:bodyPr>
          <a:lstStyle/>
          <a:p>
            <a:r>
              <a:rPr lang="en-US" sz="2000" b="1" dirty="0"/>
              <a:t>Median gross income</a:t>
            </a:r>
            <a:r>
              <a:rPr lang="en-US" sz="2000" dirty="0"/>
              <a:t>: £598.10 (Ranked 8 out of 12 countries and regions) </a:t>
            </a:r>
          </a:p>
          <a:p>
            <a:r>
              <a:rPr lang="en-US" sz="2000" b="1" dirty="0"/>
              <a:t>Employment Rate:  </a:t>
            </a:r>
            <a:r>
              <a:rPr lang="en-US" sz="2000" dirty="0"/>
              <a:t>71.8% (Ranked 12 out of 12 countries and regions) </a:t>
            </a:r>
          </a:p>
          <a:p>
            <a:r>
              <a:rPr lang="en-US" sz="2000" b="1" dirty="0"/>
              <a:t>Primary Income</a:t>
            </a:r>
            <a:r>
              <a:rPr lang="en-US" sz="2000" dirty="0"/>
              <a:t>: £17,947 (Ranked 11 out of 12 countries and regions) </a:t>
            </a:r>
          </a:p>
          <a:p>
            <a:r>
              <a:rPr lang="en-US" sz="2000" b="1" dirty="0"/>
              <a:t>Disposable Income</a:t>
            </a:r>
            <a:r>
              <a:rPr lang="en-US" sz="2000" dirty="0"/>
              <a:t>: £17,592 Ranked 10 out of 12 countries and regions) </a:t>
            </a:r>
          </a:p>
          <a:p>
            <a:pPr marL="0" indent="0">
              <a:buNone/>
            </a:pPr>
            <a:r>
              <a:rPr lang="en-US" sz="2000" dirty="0"/>
              <a:t>(Welsh Government, 2023) </a:t>
            </a:r>
          </a:p>
          <a:p>
            <a:pPr marL="0" indent="0">
              <a:buNone/>
            </a:pPr>
            <a:endParaRPr lang="en-US" sz="2000" dirty="0"/>
          </a:p>
        </p:txBody>
      </p:sp>
      <p:pic>
        <p:nvPicPr>
          <p:cNvPr id="1026" name="Picture 2" descr="Wales - Wikipedia">
            <a:extLst>
              <a:ext uri="{FF2B5EF4-FFF2-40B4-BE49-F238E27FC236}">
                <a16:creationId xmlns:a16="http://schemas.microsoft.com/office/drawing/2014/main" id="{49AC5D02-6454-ABA5-B4A4-D172264101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796295"/>
            <a:ext cx="5150277" cy="309016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1318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a number of people&#10;&#10;Description automatically generated">
            <a:extLst>
              <a:ext uri="{FF2B5EF4-FFF2-40B4-BE49-F238E27FC236}">
                <a16:creationId xmlns:a16="http://schemas.microsoft.com/office/drawing/2014/main" id="{9DC393A6-6E62-04A9-5B6C-11870AA65947}"/>
              </a:ext>
            </a:extLst>
          </p:cNvPr>
          <p:cNvPicPr>
            <a:picLocks noGrp="1" noChangeAspect="1"/>
          </p:cNvPicPr>
          <p:nvPr>
            <p:ph idx="1"/>
          </p:nvPr>
        </p:nvPicPr>
        <p:blipFill>
          <a:blip r:embed="rId2"/>
          <a:stretch>
            <a:fillRect/>
          </a:stretch>
        </p:blipFill>
        <p:spPr>
          <a:xfrm>
            <a:off x="0" y="0"/>
            <a:ext cx="12192000" cy="6025243"/>
          </a:xfrm>
        </p:spPr>
      </p:pic>
      <p:sp>
        <p:nvSpPr>
          <p:cNvPr id="6" name="TextBox 5">
            <a:extLst>
              <a:ext uri="{FF2B5EF4-FFF2-40B4-BE49-F238E27FC236}">
                <a16:creationId xmlns:a16="http://schemas.microsoft.com/office/drawing/2014/main" id="{64623D9C-1BEA-89B1-0E55-2D33608994ED}"/>
              </a:ext>
            </a:extLst>
          </p:cNvPr>
          <p:cNvSpPr txBox="1"/>
          <p:nvPr/>
        </p:nvSpPr>
        <p:spPr>
          <a:xfrm>
            <a:off x="4506686" y="6466114"/>
            <a:ext cx="2769284" cy="369332"/>
          </a:xfrm>
          <a:prstGeom prst="rect">
            <a:avLst/>
          </a:prstGeom>
          <a:noFill/>
        </p:spPr>
        <p:txBody>
          <a:bodyPr wrap="none" rtlCol="0">
            <a:spAutoFit/>
          </a:bodyPr>
          <a:lstStyle/>
          <a:p>
            <a:r>
              <a:rPr lang="en-US" dirty="0"/>
              <a:t>(Welsh Government, 2023) </a:t>
            </a:r>
          </a:p>
        </p:txBody>
      </p:sp>
    </p:spTree>
    <p:extLst>
      <p:ext uri="{BB962C8B-B14F-4D97-AF65-F5344CB8AC3E}">
        <p14:creationId xmlns:p14="http://schemas.microsoft.com/office/powerpoint/2010/main" val="3272855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ph of growth in the economic growth rate&#10;&#10;Description automatically generated">
            <a:extLst>
              <a:ext uri="{FF2B5EF4-FFF2-40B4-BE49-F238E27FC236}">
                <a16:creationId xmlns:a16="http://schemas.microsoft.com/office/drawing/2014/main" id="{1C259B42-9FF6-D925-B044-0C6FBE3C1326}"/>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79003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a person&#10;&#10;Description automatically generated">
            <a:extLst>
              <a:ext uri="{FF2B5EF4-FFF2-40B4-BE49-F238E27FC236}">
                <a16:creationId xmlns:a16="http://schemas.microsoft.com/office/drawing/2014/main" id="{AA7959E1-0EED-4D6F-6D9D-7E56AC7FB4F2}"/>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961412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a number of people with numbers and a line graph&#10;&#10;Description automatically generated">
            <a:extLst>
              <a:ext uri="{FF2B5EF4-FFF2-40B4-BE49-F238E27FC236}">
                <a16:creationId xmlns:a16="http://schemas.microsoft.com/office/drawing/2014/main" id="{5A8DFC1C-0470-0CA5-9BF9-B04B34BD17BB}"/>
              </a:ext>
            </a:extLst>
          </p:cNvPr>
          <p:cNvPicPr>
            <a:picLocks noGrp="1" noChangeAspect="1"/>
          </p:cNvPicPr>
          <p:nvPr>
            <p:ph idx="1"/>
          </p:nvPr>
        </p:nvPicPr>
        <p:blipFill>
          <a:blip r:embed="rId3"/>
          <a:stretch>
            <a:fillRect/>
          </a:stretch>
        </p:blipFill>
        <p:spPr>
          <a:xfrm>
            <a:off x="0" y="1"/>
            <a:ext cx="12192000" cy="6858000"/>
          </a:xfrm>
        </p:spPr>
      </p:pic>
    </p:spTree>
    <p:extLst>
      <p:ext uri="{BB962C8B-B14F-4D97-AF65-F5344CB8AC3E}">
        <p14:creationId xmlns:p14="http://schemas.microsoft.com/office/powerpoint/2010/main" val="2691310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2DBE1-9A2A-C714-4957-CBE536C72CD7}"/>
              </a:ext>
            </a:extLst>
          </p:cNvPr>
          <p:cNvSpPr>
            <a:spLocks noGrp="1"/>
          </p:cNvSpPr>
          <p:nvPr>
            <p:ph type="title"/>
          </p:nvPr>
        </p:nvSpPr>
        <p:spPr>
          <a:xfrm>
            <a:off x="838200" y="1927"/>
            <a:ext cx="10515600" cy="977787"/>
          </a:xfrm>
        </p:spPr>
        <p:txBody>
          <a:bodyPr/>
          <a:lstStyle/>
          <a:p>
            <a:pPr algn="ctr"/>
            <a:r>
              <a:rPr lang="en-US" dirty="0"/>
              <a:t>Swansea Labour Market Statistics </a:t>
            </a:r>
          </a:p>
        </p:txBody>
      </p:sp>
      <p:pic>
        <p:nvPicPr>
          <p:cNvPr id="5" name="Content Placeholder 4" descr="A screenshot of a report&#10;&#10;Description automatically generated">
            <a:extLst>
              <a:ext uri="{FF2B5EF4-FFF2-40B4-BE49-F238E27FC236}">
                <a16:creationId xmlns:a16="http://schemas.microsoft.com/office/drawing/2014/main" id="{91A8E514-9ECD-F6C4-F2C6-2C01304A62A2}"/>
              </a:ext>
            </a:extLst>
          </p:cNvPr>
          <p:cNvPicPr>
            <a:picLocks noGrp="1" noChangeAspect="1"/>
          </p:cNvPicPr>
          <p:nvPr>
            <p:ph idx="1"/>
          </p:nvPr>
        </p:nvPicPr>
        <p:blipFill>
          <a:blip r:embed="rId3"/>
          <a:stretch>
            <a:fillRect/>
          </a:stretch>
        </p:blipFill>
        <p:spPr>
          <a:xfrm>
            <a:off x="130630" y="849086"/>
            <a:ext cx="11903528" cy="6008913"/>
          </a:xfrm>
        </p:spPr>
      </p:pic>
    </p:spTree>
    <p:extLst>
      <p:ext uri="{BB962C8B-B14F-4D97-AF65-F5344CB8AC3E}">
        <p14:creationId xmlns:p14="http://schemas.microsoft.com/office/powerpoint/2010/main" val="239542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7A83-A1B2-062E-5BC3-BEBBF407A431}"/>
              </a:ext>
            </a:extLst>
          </p:cNvPr>
          <p:cNvSpPr>
            <a:spLocks noGrp="1"/>
          </p:cNvSpPr>
          <p:nvPr>
            <p:ph type="title"/>
          </p:nvPr>
        </p:nvSpPr>
        <p:spPr>
          <a:xfrm>
            <a:off x="1050879" y="46410"/>
            <a:ext cx="5562706" cy="1426234"/>
          </a:xfrm>
        </p:spPr>
        <p:txBody>
          <a:bodyPr>
            <a:normAutofit/>
          </a:bodyPr>
          <a:lstStyle/>
          <a:p>
            <a:pPr algn="ctr"/>
            <a:r>
              <a:rPr lang="en-US" dirty="0"/>
              <a:t>Recruitment and Retention</a:t>
            </a:r>
          </a:p>
        </p:txBody>
      </p:sp>
      <p:sp>
        <p:nvSpPr>
          <p:cNvPr id="3" name="Content Placeholder 2">
            <a:extLst>
              <a:ext uri="{FF2B5EF4-FFF2-40B4-BE49-F238E27FC236}">
                <a16:creationId xmlns:a16="http://schemas.microsoft.com/office/drawing/2014/main" id="{1ADFAE18-627B-D44C-731B-9AA6D7730224}"/>
              </a:ext>
            </a:extLst>
          </p:cNvPr>
          <p:cNvSpPr>
            <a:spLocks noGrp="1"/>
          </p:cNvSpPr>
          <p:nvPr>
            <p:ph idx="1"/>
          </p:nvPr>
        </p:nvSpPr>
        <p:spPr>
          <a:xfrm>
            <a:off x="0" y="1747966"/>
            <a:ext cx="6510528" cy="5063623"/>
          </a:xfrm>
        </p:spPr>
        <p:txBody>
          <a:bodyPr>
            <a:normAutofit fontScale="77500" lnSpcReduction="20000"/>
          </a:bodyPr>
          <a:lstStyle/>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1 in 3 </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care workers left their jobs last year (UK Parliament, 2022)</a:t>
            </a:r>
          </a:p>
          <a:p>
            <a:pPr marL="342900" lvl="0" indent="-342900" fontAlgn="base">
              <a:lnSpc>
                <a:spcPct val="150000"/>
              </a:lnSpc>
              <a:buFont typeface="Symbol" pitchFamily="2" charset="2"/>
              <a:buChar char=""/>
            </a:pP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95% of care providers are struggling to recruit staff</a:t>
            </a:r>
            <a:r>
              <a:rPr lang="en-GB" sz="2200" dirty="0">
                <a:latin typeface="Times New Roman" panose="02020603050405020304" pitchFamily="18" charset="0"/>
                <a:ea typeface="Times New Roman" panose="02020603050405020304" pitchFamily="18" charset="0"/>
                <a:cs typeface="Times New Roman" panose="02020603050405020304" pitchFamily="18" charset="0"/>
              </a:rPr>
              <a:t> (UK Parliament, 2022)</a:t>
            </a:r>
            <a:endParaRPr lang="en-GB"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V</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acancy rate increased by 52% (to 165,000 vacant posts).</a:t>
            </a: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P</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osts  filled decreased by 3% (50,000 posts) (</a:t>
            </a:r>
            <a:r>
              <a:rPr lang="en-GB" sz="2200" dirty="0" err="1">
                <a:effectLst/>
                <a:latin typeface="Times New Roman" panose="02020603050405020304" pitchFamily="18" charset="0"/>
                <a:ea typeface="Times New Roman" panose="02020603050405020304" pitchFamily="18" charset="0"/>
                <a:cs typeface="Times New Roman" panose="02020603050405020304" pitchFamily="18" charset="0"/>
              </a:rPr>
              <a:t>DfHSC</a:t>
            </a:r>
            <a:r>
              <a:rPr lang="en-GB" sz="2200" dirty="0">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500,000 adult social care positions to rise by 2030 </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(British Medical Association, 2022)​.</a:t>
            </a:r>
          </a:p>
          <a:p>
            <a:pPr marL="342900" indent="-342900" fontAlgn="base">
              <a:lnSpc>
                <a:spcPct val="150000"/>
              </a:lnSpc>
              <a:buFont typeface="Symbol" pitchFamily="2"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10,423 people started a new role in social care in Wales and 7,987 left  (Social Care </a:t>
            </a:r>
            <a:r>
              <a:rPr lang="en-GB" sz="2200" dirty="0">
                <a:effectLst/>
                <a:latin typeface="Times New Roman" panose="02020603050405020304" pitchFamily="18" charset="0"/>
                <a:cs typeface="Times New Roman" panose="02020603050405020304" pitchFamily="18" charset="0"/>
              </a:rPr>
              <a:t>Wales , 2022). </a:t>
            </a:r>
            <a:endParaRPr lang="en-GB" sz="2200" dirty="0">
              <a:latin typeface="Times New Roman" panose="02020603050405020304" pitchFamily="18" charset="0"/>
              <a:cs typeface="Times New Roman" panose="02020603050405020304" pitchFamily="18" charset="0"/>
            </a:endParaRPr>
          </a:p>
          <a:p>
            <a:pPr marL="342900" indent="-342900" fontAlgn="base">
              <a:lnSpc>
                <a:spcPct val="150000"/>
              </a:lnSpc>
              <a:buFont typeface="Symbol" pitchFamily="2"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7% pay gap between nurses in adult social care</a:t>
            </a:r>
            <a:r>
              <a:rPr lang="en-GB" sz="2200" dirty="0">
                <a:effectLst/>
                <a:latin typeface="Times New Roman" panose="02020603050405020304" pitchFamily="18" charset="0"/>
                <a:cs typeface="Times New Roman" panose="02020603050405020304" pitchFamily="18" charset="0"/>
              </a:rPr>
              <a:t> (within England).</a:t>
            </a:r>
          </a:p>
          <a:p>
            <a:pPr marL="0" indent="0">
              <a:lnSpc>
                <a:spcPct val="90000"/>
              </a:lnSpc>
              <a:buNone/>
            </a:pPr>
            <a:endParaRPr lang="en-US" sz="1400" dirty="0"/>
          </a:p>
        </p:txBody>
      </p:sp>
      <p:pic>
        <p:nvPicPr>
          <p:cNvPr id="4098" name="Picture 2" descr="Health and social care leaders unite to improve public involvement in  research - GOV.UK">
            <a:extLst>
              <a:ext uri="{FF2B5EF4-FFF2-40B4-BE49-F238E27FC236}">
                <a16:creationId xmlns:a16="http://schemas.microsoft.com/office/drawing/2014/main" id="{C237240B-F8BC-D04C-21A2-58FB5977A3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9014" y="1472645"/>
            <a:ext cx="5372106" cy="5338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531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D31DC-A21C-B9DF-C30B-8C3B3741ED17}"/>
              </a:ext>
            </a:extLst>
          </p:cNvPr>
          <p:cNvSpPr>
            <a:spLocks noGrp="1"/>
          </p:cNvSpPr>
          <p:nvPr>
            <p:ph type="title"/>
          </p:nvPr>
        </p:nvSpPr>
        <p:spPr/>
        <p:txBody>
          <a:bodyPr/>
          <a:lstStyle/>
          <a:p>
            <a:pPr algn="ctr"/>
            <a:r>
              <a:rPr lang="en-US" dirty="0"/>
              <a:t>Social Care sector Wales </a:t>
            </a:r>
          </a:p>
        </p:txBody>
      </p:sp>
      <p:pic>
        <p:nvPicPr>
          <p:cNvPr id="5" name="Content Placeholder 4" descr="A graph of vaccinations&#10;&#10;Description automatically generated">
            <a:extLst>
              <a:ext uri="{FF2B5EF4-FFF2-40B4-BE49-F238E27FC236}">
                <a16:creationId xmlns:a16="http://schemas.microsoft.com/office/drawing/2014/main" id="{533F8CCC-0A7D-F64B-3194-78F96CF1E9FD}"/>
              </a:ext>
            </a:extLst>
          </p:cNvPr>
          <p:cNvPicPr>
            <a:picLocks noGrp="1" noChangeAspect="1"/>
          </p:cNvPicPr>
          <p:nvPr>
            <p:ph idx="1"/>
          </p:nvPr>
        </p:nvPicPr>
        <p:blipFill>
          <a:blip r:embed="rId3"/>
          <a:stretch>
            <a:fillRect/>
          </a:stretch>
        </p:blipFill>
        <p:spPr>
          <a:xfrm>
            <a:off x="0" y="1825625"/>
            <a:ext cx="12191999" cy="4351338"/>
          </a:xfrm>
        </p:spPr>
      </p:pic>
      <p:sp>
        <p:nvSpPr>
          <p:cNvPr id="6" name="TextBox 5">
            <a:extLst>
              <a:ext uri="{FF2B5EF4-FFF2-40B4-BE49-F238E27FC236}">
                <a16:creationId xmlns:a16="http://schemas.microsoft.com/office/drawing/2014/main" id="{B2CD43BF-854B-C424-73E5-A7587DF5C87E}"/>
              </a:ext>
            </a:extLst>
          </p:cNvPr>
          <p:cNvSpPr txBox="1"/>
          <p:nvPr/>
        </p:nvSpPr>
        <p:spPr>
          <a:xfrm>
            <a:off x="4147457" y="6515100"/>
            <a:ext cx="2544479" cy="369332"/>
          </a:xfrm>
          <a:prstGeom prst="rect">
            <a:avLst/>
          </a:prstGeom>
          <a:noFill/>
        </p:spPr>
        <p:txBody>
          <a:bodyPr wrap="none" rtlCol="0">
            <a:spAutoFit/>
          </a:bodyPr>
          <a:lstStyle/>
          <a:p>
            <a:r>
              <a:rPr lang="en-US" dirty="0"/>
              <a:t>(Social Care Wales, 2022)</a:t>
            </a:r>
          </a:p>
        </p:txBody>
      </p:sp>
    </p:spTree>
    <p:extLst>
      <p:ext uri="{BB962C8B-B14F-4D97-AF65-F5344CB8AC3E}">
        <p14:creationId xmlns:p14="http://schemas.microsoft.com/office/powerpoint/2010/main" val="1176885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with text on it&#10;&#10;Description automatically generated">
            <a:extLst>
              <a:ext uri="{FF2B5EF4-FFF2-40B4-BE49-F238E27FC236}">
                <a16:creationId xmlns:a16="http://schemas.microsoft.com/office/drawing/2014/main" id="{C32B178B-BD46-2C08-AC42-0C456612DC80}"/>
              </a:ext>
            </a:extLst>
          </p:cNvPr>
          <p:cNvPicPr>
            <a:picLocks noGrp="1" noChangeAspect="1"/>
          </p:cNvPicPr>
          <p:nvPr>
            <p:ph idx="1"/>
          </p:nvPr>
        </p:nvPicPr>
        <p:blipFill>
          <a:blip r:embed="rId3"/>
          <a:stretch>
            <a:fillRect/>
          </a:stretch>
        </p:blipFill>
        <p:spPr>
          <a:xfrm>
            <a:off x="0" y="0"/>
            <a:ext cx="12066814" cy="6743700"/>
          </a:xfrm>
        </p:spPr>
      </p:pic>
    </p:spTree>
    <p:extLst>
      <p:ext uri="{BB962C8B-B14F-4D97-AF65-F5344CB8AC3E}">
        <p14:creationId xmlns:p14="http://schemas.microsoft.com/office/powerpoint/2010/main" val="492915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with green bars&#10;&#10;Description automatically generated">
            <a:extLst>
              <a:ext uri="{FF2B5EF4-FFF2-40B4-BE49-F238E27FC236}">
                <a16:creationId xmlns:a16="http://schemas.microsoft.com/office/drawing/2014/main" id="{38440B73-D704-A00C-57F5-A52A37189018}"/>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434416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screenshot of a graph&#10;&#10;Description automatically generated">
            <a:extLst>
              <a:ext uri="{FF2B5EF4-FFF2-40B4-BE49-F238E27FC236}">
                <a16:creationId xmlns:a16="http://schemas.microsoft.com/office/drawing/2014/main" id="{30C34772-CF2F-1763-5E61-775635A2F41E}"/>
              </a:ext>
            </a:extLst>
          </p:cNvPr>
          <p:cNvPicPr>
            <a:picLocks noGrp="1" noChangeAspect="1"/>
          </p:cNvPicPr>
          <p:nvPr>
            <p:ph idx="1"/>
          </p:nvPr>
        </p:nvPicPr>
        <p:blipFill rotWithShape="1">
          <a:blip r:embed="rId3"/>
          <a:srcRect b="16373"/>
          <a:stretch/>
        </p:blipFill>
        <p:spPr>
          <a:xfrm>
            <a:off x="20" y="0"/>
            <a:ext cx="12191980" cy="7298871"/>
          </a:xfrm>
          <a:prstGeom prst="rect">
            <a:avLst/>
          </a:prstGeom>
        </p:spPr>
      </p:pic>
    </p:spTree>
    <p:extLst>
      <p:ext uri="{BB962C8B-B14F-4D97-AF65-F5344CB8AC3E}">
        <p14:creationId xmlns:p14="http://schemas.microsoft.com/office/powerpoint/2010/main" val="2011245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5" name="Rectangle 1946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7" name="Rectangle 1946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9" name="Rectangle 1946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Time to take a break - Even 10 minutes - Peter de Jager - Municipal World">
            <a:extLst>
              <a:ext uri="{FF2B5EF4-FFF2-40B4-BE49-F238E27FC236}">
                <a16:creationId xmlns:a16="http://schemas.microsoft.com/office/drawing/2014/main" id="{148802D5-E891-F5DC-404E-3C977070E3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665988"/>
            <a:ext cx="11277600" cy="5526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992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6055-284E-6E11-BE9A-98F7870836C4}"/>
              </a:ext>
            </a:extLst>
          </p:cNvPr>
          <p:cNvSpPr>
            <a:spLocks noGrp="1"/>
          </p:cNvSpPr>
          <p:nvPr>
            <p:ph type="title"/>
          </p:nvPr>
        </p:nvSpPr>
        <p:spPr>
          <a:xfrm>
            <a:off x="793662" y="386930"/>
            <a:ext cx="10066122" cy="1298448"/>
          </a:xfrm>
        </p:spPr>
        <p:txBody>
          <a:bodyPr anchor="b">
            <a:normAutofit/>
          </a:bodyPr>
          <a:lstStyle/>
          <a:p>
            <a:pPr algn="ctr"/>
            <a:r>
              <a:rPr lang="en-US" sz="4800" dirty="0"/>
              <a:t>Desired skills for employment </a:t>
            </a:r>
          </a:p>
        </p:txBody>
      </p:sp>
      <p:pic>
        <p:nvPicPr>
          <p:cNvPr id="2050" name="Picture 2" descr="The Complete Guide to Transferable Skills">
            <a:extLst>
              <a:ext uri="{FF2B5EF4-FFF2-40B4-BE49-F238E27FC236}">
                <a16:creationId xmlns:a16="http://schemas.microsoft.com/office/drawing/2014/main" id="{B1EA1C05-5DCD-A735-852C-4F1114E2BE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98823" y="2579803"/>
            <a:ext cx="5150277" cy="29485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896A08-3C26-2877-B62D-344E0D235662}"/>
              </a:ext>
            </a:extLst>
          </p:cNvPr>
          <p:cNvSpPr txBox="1"/>
          <p:nvPr/>
        </p:nvSpPr>
        <p:spPr>
          <a:xfrm>
            <a:off x="228600" y="1975757"/>
            <a:ext cx="5867400" cy="5016758"/>
          </a:xfrm>
          <a:prstGeom prst="rect">
            <a:avLst/>
          </a:prstGeom>
          <a:noFill/>
        </p:spPr>
        <p:txBody>
          <a:bodyPr wrap="square" rtlCol="0">
            <a:spAutoFit/>
          </a:bodyPr>
          <a:lstStyle/>
          <a:p>
            <a:pPr marL="0" indent="0">
              <a:buNone/>
            </a:pPr>
            <a:r>
              <a:rPr lang="en-US" sz="2400" dirty="0"/>
              <a:t>According to Prospects (2023) 80% of employers experience recruitment difficulties. One of the many of reasons include individuals lacking the necessary </a:t>
            </a:r>
            <a:r>
              <a:rPr lang="en-US" sz="2400" b="1" i="1" dirty="0"/>
              <a:t>transferable skills.</a:t>
            </a:r>
          </a:p>
          <a:p>
            <a:pPr marL="0" indent="0">
              <a:buNone/>
            </a:pPr>
            <a:endParaRPr lang="en-US" sz="2400" b="1" i="1" dirty="0"/>
          </a:p>
          <a:p>
            <a:pPr marL="0" indent="0">
              <a:buNone/>
            </a:pPr>
            <a:endParaRPr lang="en-US" sz="2400" b="1" i="1" dirty="0"/>
          </a:p>
          <a:p>
            <a:pPr marL="0" indent="0" algn="ctr">
              <a:buNone/>
            </a:pPr>
            <a:r>
              <a:rPr lang="en-US" sz="2400" b="1" i="1" dirty="0"/>
              <a:t>What transferable skills do you think are desired by employers and why? </a:t>
            </a:r>
          </a:p>
          <a:p>
            <a:pPr marL="0" indent="0">
              <a:buNone/>
            </a:pPr>
            <a:endParaRPr lang="en-US" sz="1800" b="1" i="1" dirty="0"/>
          </a:p>
          <a:p>
            <a:pPr marL="0" indent="0">
              <a:buNone/>
            </a:pPr>
            <a:endParaRPr lang="en-US" b="1" i="1" dirty="0"/>
          </a:p>
          <a:p>
            <a:pPr marL="0" indent="0">
              <a:buNone/>
            </a:pPr>
            <a:endParaRPr lang="en-US" sz="1800" b="1" i="1" dirty="0"/>
          </a:p>
          <a:p>
            <a:pPr marL="0" indent="0">
              <a:buNone/>
            </a:pPr>
            <a:endParaRPr lang="en-US" sz="1800" b="1" i="1" dirty="0"/>
          </a:p>
          <a:p>
            <a:pPr marL="0" indent="0">
              <a:buNone/>
            </a:pPr>
            <a:endParaRPr lang="en-US" sz="1800" b="1" i="1" dirty="0"/>
          </a:p>
          <a:p>
            <a:endParaRPr lang="en-US" sz="1400" dirty="0"/>
          </a:p>
        </p:txBody>
      </p:sp>
    </p:spTree>
    <p:extLst>
      <p:ext uri="{BB962C8B-B14F-4D97-AF65-F5344CB8AC3E}">
        <p14:creationId xmlns:p14="http://schemas.microsoft.com/office/powerpoint/2010/main" val="3083630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C6055-284E-6E11-BE9A-98F7870836C4}"/>
              </a:ext>
            </a:extLst>
          </p:cNvPr>
          <p:cNvSpPr>
            <a:spLocks noGrp="1"/>
          </p:cNvSpPr>
          <p:nvPr>
            <p:ph type="title"/>
          </p:nvPr>
        </p:nvSpPr>
        <p:spPr>
          <a:xfrm>
            <a:off x="793662" y="386930"/>
            <a:ext cx="10066122" cy="1298448"/>
          </a:xfrm>
        </p:spPr>
        <p:txBody>
          <a:bodyPr anchor="b">
            <a:normAutofit/>
          </a:bodyPr>
          <a:lstStyle/>
          <a:p>
            <a:pPr algn="ctr"/>
            <a:r>
              <a:rPr lang="en-US" sz="4800" dirty="0"/>
              <a:t>Desired skills for employment </a:t>
            </a:r>
          </a:p>
        </p:txBody>
      </p:sp>
      <p:sp>
        <p:nvSpPr>
          <p:cNvPr id="2068"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Complete Guide to Transferable Skills">
            <a:extLst>
              <a:ext uri="{FF2B5EF4-FFF2-40B4-BE49-F238E27FC236}">
                <a16:creationId xmlns:a16="http://schemas.microsoft.com/office/drawing/2014/main" id="{B1EA1C05-5DCD-A735-852C-4F1114E2BE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33085" y="2203079"/>
            <a:ext cx="5150277" cy="2948533"/>
          </a:xfrm>
          <a:prstGeom prst="rect">
            <a:avLst/>
          </a:prstGeom>
          <a:noFill/>
          <a:extLst>
            <a:ext uri="{909E8E84-426E-40DD-AFC4-6F175D3DCCD1}">
              <a14:hiddenFill xmlns:a14="http://schemas.microsoft.com/office/drawing/2010/main">
                <a:solidFill>
                  <a:srgbClr val="FFFFFF"/>
                </a:solidFill>
              </a14:hiddenFill>
            </a:ext>
          </a:extLst>
        </p:spPr>
      </p:pic>
      <p:sp>
        <p:nvSpPr>
          <p:cNvPr id="2070"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F8A569F-C5FC-D4DF-EE24-AC49D4A24A0D}"/>
              </a:ext>
            </a:extLst>
          </p:cNvPr>
          <p:cNvSpPr>
            <a:spLocks noGrp="1"/>
          </p:cNvSpPr>
          <p:nvPr>
            <p:ph idx="1"/>
          </p:nvPr>
        </p:nvSpPr>
        <p:spPr>
          <a:xfrm>
            <a:off x="0" y="2272122"/>
            <a:ext cx="5823426" cy="4351338"/>
          </a:xfrm>
        </p:spPr>
        <p:txBody>
          <a:bodyPr>
            <a:normAutofit fontScale="92500" lnSpcReduction="10000"/>
          </a:bodyPr>
          <a:lstStyle/>
          <a:p>
            <a:pPr marL="0" indent="0">
              <a:buNone/>
            </a:pPr>
            <a:r>
              <a:rPr lang="en-US" sz="2000" b="1" i="1" dirty="0"/>
              <a:t>Transferable Skills: </a:t>
            </a:r>
          </a:p>
          <a:p>
            <a:pPr marL="0" indent="0">
              <a:buNone/>
            </a:pPr>
            <a:endParaRPr lang="en-US" sz="2000" b="1" i="1" dirty="0"/>
          </a:p>
          <a:p>
            <a:r>
              <a:rPr lang="en-US" sz="2000" dirty="0"/>
              <a:t>Self-discipline </a:t>
            </a:r>
          </a:p>
          <a:p>
            <a:r>
              <a:rPr lang="en-US" sz="2000" dirty="0"/>
              <a:t>Creativity and originality </a:t>
            </a:r>
          </a:p>
          <a:p>
            <a:r>
              <a:rPr lang="en-US" sz="2000" dirty="0"/>
              <a:t>Critical thinking and analysis </a:t>
            </a:r>
          </a:p>
          <a:p>
            <a:r>
              <a:rPr lang="en-US" sz="2000" dirty="0"/>
              <a:t>Problem Solving </a:t>
            </a:r>
          </a:p>
          <a:p>
            <a:r>
              <a:rPr lang="en-US" sz="2000" dirty="0"/>
              <a:t>Resilience </a:t>
            </a:r>
          </a:p>
          <a:p>
            <a:r>
              <a:rPr lang="en-US" sz="2000" dirty="0"/>
              <a:t>Adaptability </a:t>
            </a:r>
          </a:p>
          <a:p>
            <a:r>
              <a:rPr lang="en-US" sz="2000" dirty="0"/>
              <a:t>Effective Communication </a:t>
            </a:r>
          </a:p>
          <a:p>
            <a:r>
              <a:rPr lang="en-US" sz="2000" dirty="0"/>
              <a:t>Leadership and Management </a:t>
            </a:r>
          </a:p>
          <a:p>
            <a:r>
              <a:rPr lang="en-US" sz="2000" dirty="0"/>
              <a:t>Teamwork and interpersonal skills </a:t>
            </a:r>
          </a:p>
          <a:p>
            <a:r>
              <a:rPr lang="en-US" sz="2000" dirty="0"/>
              <a:t>Reflection </a:t>
            </a:r>
          </a:p>
          <a:p>
            <a:endParaRPr lang="en-US" dirty="0"/>
          </a:p>
        </p:txBody>
      </p:sp>
    </p:spTree>
    <p:extLst>
      <p:ext uri="{BB962C8B-B14F-4D97-AF65-F5344CB8AC3E}">
        <p14:creationId xmlns:p14="http://schemas.microsoft.com/office/powerpoint/2010/main" val="362006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30" name="Picture 10" descr="Funny answers to question &quot;What do you bring to the table?&quot; - Ouchmytoe.com">
            <a:extLst>
              <a:ext uri="{FF2B5EF4-FFF2-40B4-BE49-F238E27FC236}">
                <a16:creationId xmlns:a16="http://schemas.microsoft.com/office/drawing/2014/main" id="{54A87A6D-5859-5689-BAE2-1CD5BE3092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76" r="22070" b="-1"/>
          <a:stretch/>
        </p:blipFill>
        <p:spPr bwMode="auto">
          <a:xfrm>
            <a:off x="0" y="10"/>
            <a:ext cx="693639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8F43B7C-081C-ADF2-6041-6D307071125F}"/>
              </a:ext>
            </a:extLst>
          </p:cNvPr>
          <p:cNvSpPr>
            <a:spLocks noGrp="1"/>
          </p:cNvSpPr>
          <p:nvPr>
            <p:ph idx="1"/>
          </p:nvPr>
        </p:nvSpPr>
        <p:spPr>
          <a:xfrm>
            <a:off x="7531610" y="506186"/>
            <a:ext cx="3822189" cy="5670777"/>
          </a:xfrm>
        </p:spPr>
        <p:txBody>
          <a:bodyPr>
            <a:normAutofit/>
          </a:bodyPr>
          <a:lstStyle/>
          <a:p>
            <a:pPr marL="0" indent="0" algn="ctr">
              <a:buNone/>
            </a:pPr>
            <a:r>
              <a:rPr lang="en-US" sz="3600" dirty="0"/>
              <a:t>What can you bring to the table? </a:t>
            </a:r>
          </a:p>
          <a:p>
            <a:pPr marL="0" indent="0">
              <a:buNone/>
            </a:pPr>
            <a:endParaRPr lang="en-US" sz="2000" dirty="0"/>
          </a:p>
          <a:p>
            <a:pPr marL="0" indent="0">
              <a:buNone/>
            </a:pPr>
            <a:endParaRPr lang="en-US" sz="2000" dirty="0"/>
          </a:p>
          <a:p>
            <a:pPr marL="0" indent="0">
              <a:buNone/>
            </a:pPr>
            <a:r>
              <a:rPr lang="en-US" dirty="0"/>
              <a:t>Reflection: </a:t>
            </a:r>
          </a:p>
          <a:p>
            <a:pPr marL="0" indent="0">
              <a:buNone/>
            </a:pPr>
            <a:endParaRPr lang="en-US" dirty="0"/>
          </a:p>
          <a:p>
            <a:r>
              <a:rPr lang="en-US" dirty="0"/>
              <a:t>What makes you standout from the crowd? </a:t>
            </a:r>
          </a:p>
          <a:p>
            <a:r>
              <a:rPr lang="en-US" dirty="0"/>
              <a:t>What can you bring that no one else can? </a:t>
            </a:r>
          </a:p>
        </p:txBody>
      </p:sp>
    </p:spTree>
    <p:extLst>
      <p:ext uri="{BB962C8B-B14F-4D97-AF65-F5344CB8AC3E}">
        <p14:creationId xmlns:p14="http://schemas.microsoft.com/office/powerpoint/2010/main" val="621340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Rectangle 17416">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9" name="Rectangle 17418">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How to write effective SMART goals - Breeze">
            <a:extLst>
              <a:ext uri="{FF2B5EF4-FFF2-40B4-BE49-F238E27FC236}">
                <a16:creationId xmlns:a16="http://schemas.microsoft.com/office/drawing/2014/main" id="{9E0D6E05-E9A4-02E2-60E3-37092E9898F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4987"/>
          <a:stretch/>
        </p:blipFill>
        <p:spPr bwMode="auto">
          <a:xfrm>
            <a:off x="838200" y="754148"/>
            <a:ext cx="10515600" cy="5197763"/>
          </a:xfrm>
          <a:prstGeom prst="rect">
            <a:avLst/>
          </a:prstGeom>
          <a:noFill/>
          <a:extLst>
            <a:ext uri="{909E8E84-426E-40DD-AFC4-6F175D3DCCD1}">
              <a14:hiddenFill xmlns:a14="http://schemas.microsoft.com/office/drawing/2010/main">
                <a:solidFill>
                  <a:srgbClr val="FFFFFF"/>
                </a:solidFill>
              </a14:hiddenFill>
            </a:ext>
          </a:extLst>
        </p:spPr>
      </p:pic>
      <p:cxnSp>
        <p:nvCxnSpPr>
          <p:cNvPr id="17421" name="Straight Connector 17420">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690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WOT Analysis: What It Is &amp; How to Do It [Examples + Template]">
            <a:extLst>
              <a:ext uri="{FF2B5EF4-FFF2-40B4-BE49-F238E27FC236}">
                <a16:creationId xmlns:a16="http://schemas.microsoft.com/office/drawing/2014/main" id="{DE175D71-9CB6-F2C8-18FA-A08BECC770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065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C5C5C-B1C0-816E-B68B-6560BB25ADCA}"/>
              </a:ext>
            </a:extLst>
          </p:cNvPr>
          <p:cNvSpPr>
            <a:spLocks noGrp="1"/>
          </p:cNvSpPr>
          <p:nvPr>
            <p:ph type="title"/>
          </p:nvPr>
        </p:nvSpPr>
        <p:spPr/>
        <p:txBody>
          <a:bodyPr/>
          <a:lstStyle/>
          <a:p>
            <a:pPr algn="ctr"/>
            <a:r>
              <a:rPr lang="en-US" dirty="0"/>
              <a:t>Gibbs’ Reflective Cycle </a:t>
            </a:r>
          </a:p>
        </p:txBody>
      </p:sp>
      <p:pic>
        <p:nvPicPr>
          <p:cNvPr id="16386" name="Picture 2" descr="Gibbs' Reflective Cycle | The University of Edinburgh">
            <a:extLst>
              <a:ext uri="{FF2B5EF4-FFF2-40B4-BE49-F238E27FC236}">
                <a16:creationId xmlns:a16="http://schemas.microsoft.com/office/drawing/2014/main" id="{48ABC630-76CB-2E94-C6F9-111BD5A4739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61657" y="1690688"/>
            <a:ext cx="4588329" cy="4588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834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47D3C-AE25-CCF6-E29F-AF055665DB8D}"/>
              </a:ext>
            </a:extLst>
          </p:cNvPr>
          <p:cNvSpPr>
            <a:spLocks noGrp="1"/>
          </p:cNvSpPr>
          <p:nvPr>
            <p:ph type="title"/>
          </p:nvPr>
        </p:nvSpPr>
        <p:spPr>
          <a:xfrm>
            <a:off x="676232" y="5200879"/>
            <a:ext cx="8082447" cy="802111"/>
          </a:xfrm>
        </p:spPr>
        <p:txBody>
          <a:bodyPr vert="horz" lIns="91440" tIns="45720" rIns="91440" bIns="45720" rtlCol="0" anchor="ctr">
            <a:normAutofit/>
          </a:bodyPr>
          <a:lstStyle/>
          <a:p>
            <a:pPr algn="ctr"/>
            <a:r>
              <a:rPr lang="en-US" dirty="0"/>
              <a:t>Job search platforms </a:t>
            </a:r>
            <a:endParaRPr lang="en-US" kern="1200" dirty="0">
              <a:solidFill>
                <a:schemeClr val="tx1"/>
              </a:solidFill>
              <a:latin typeface="+mj-lt"/>
              <a:ea typeface="+mj-ea"/>
              <a:cs typeface="+mj-cs"/>
            </a:endParaRPr>
          </a:p>
        </p:txBody>
      </p:sp>
      <p:sp>
        <p:nvSpPr>
          <p:cNvPr id="7185" name="Rectangle 7184">
            <a:extLst>
              <a:ext uri="{FF2B5EF4-FFF2-40B4-BE49-F238E27FC236}">
                <a16:creationId xmlns:a16="http://schemas.microsoft.com/office/drawing/2014/main" id="{26882C51-76F9-4F99-997D-31FA6242A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9042"/>
            <a:ext cx="1217216" cy="8595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ow to post jobs on Prospects.ac.uk: A guide for employers">
            <a:extLst>
              <a:ext uri="{FF2B5EF4-FFF2-40B4-BE49-F238E27FC236}">
                <a16:creationId xmlns:a16="http://schemas.microsoft.com/office/drawing/2014/main" id="{4C58F6B5-5892-0597-27C5-BAB0340F47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09232" y="779871"/>
            <a:ext cx="1047722" cy="557877"/>
          </a:xfrm>
          <a:prstGeom prst="rect">
            <a:avLst/>
          </a:prstGeom>
          <a:noFill/>
          <a:extLst>
            <a:ext uri="{909E8E84-426E-40DD-AFC4-6F175D3DCCD1}">
              <a14:hiddenFill xmlns:a14="http://schemas.microsoft.com/office/drawing/2010/main">
                <a:solidFill>
                  <a:srgbClr val="FFFFFF"/>
                </a:solidFill>
              </a14:hiddenFill>
            </a:ext>
          </a:extLst>
        </p:spPr>
      </p:pic>
      <p:sp>
        <p:nvSpPr>
          <p:cNvPr id="7187" name="Right Triangle 7186">
            <a:extLst>
              <a:ext uri="{FF2B5EF4-FFF2-40B4-BE49-F238E27FC236}">
                <a16:creationId xmlns:a16="http://schemas.microsoft.com/office/drawing/2014/main" id="{61FFFC16-86E2-4B9A-BC6D-213DC2654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9" name="Freeform: Shape 7188">
            <a:extLst>
              <a:ext uri="{FF2B5EF4-FFF2-40B4-BE49-F238E27FC236}">
                <a16:creationId xmlns:a16="http://schemas.microsoft.com/office/drawing/2014/main" id="{DD3524E0-C87C-4F38-9FC7-E969C15A7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1" name="Right Triangle 7190">
            <a:extLst>
              <a:ext uri="{FF2B5EF4-FFF2-40B4-BE49-F238E27FC236}">
                <a16:creationId xmlns:a16="http://schemas.microsoft.com/office/drawing/2014/main" id="{F1ED1DF4-DDDE-4464-8ABC-ED1F633CC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5916" y="1477941"/>
            <a:ext cx="1092260" cy="1371600"/>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3" name="Rectangle 7192">
            <a:extLst>
              <a:ext uri="{FF2B5EF4-FFF2-40B4-BE49-F238E27FC236}">
                <a16:creationId xmlns:a16="http://schemas.microsoft.com/office/drawing/2014/main" id="{E7E01BF7-4F45-4B6D-82BF-5A5DB30A6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41" y="2856071"/>
            <a:ext cx="2340073" cy="191109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5" name="Right Triangle 7194">
            <a:extLst>
              <a:ext uri="{FF2B5EF4-FFF2-40B4-BE49-F238E27FC236}">
                <a16:creationId xmlns:a16="http://schemas.microsoft.com/office/drawing/2014/main" id="{F2FC5C7B-261A-4268-BA85-C29488A8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10520" y="2798992"/>
            <a:ext cx="1911096" cy="1980472"/>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7" name="Rectangle 7196">
            <a:extLst>
              <a:ext uri="{FF2B5EF4-FFF2-40B4-BE49-F238E27FC236}">
                <a16:creationId xmlns:a16="http://schemas.microsoft.com/office/drawing/2014/main" id="{5CB4E315-91F2-4710-B866-B119037ED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5769" y="673132"/>
            <a:ext cx="1980472" cy="21646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TARGETjobs">
            <a:extLst>
              <a:ext uri="{FF2B5EF4-FFF2-40B4-BE49-F238E27FC236}">
                <a16:creationId xmlns:a16="http://schemas.microsoft.com/office/drawing/2014/main" id="{0F9AB6E7-8AA0-D2C1-E63B-31864F9447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33499" y="918905"/>
            <a:ext cx="1685012" cy="1685012"/>
          </a:xfrm>
          <a:prstGeom prst="rect">
            <a:avLst/>
          </a:prstGeom>
          <a:noFill/>
          <a:extLst>
            <a:ext uri="{909E8E84-426E-40DD-AFC4-6F175D3DCCD1}">
              <a14:hiddenFill xmlns:a14="http://schemas.microsoft.com/office/drawing/2010/main">
                <a:solidFill>
                  <a:srgbClr val="FFFFFF"/>
                </a:solidFill>
              </a14:hiddenFill>
            </a:ext>
          </a:extLst>
        </p:spPr>
      </p:pic>
      <p:sp>
        <p:nvSpPr>
          <p:cNvPr id="7199" name="Right Triangle 7198">
            <a:extLst>
              <a:ext uri="{FF2B5EF4-FFF2-40B4-BE49-F238E27FC236}">
                <a16:creationId xmlns:a16="http://schemas.microsoft.com/office/drawing/2014/main" id="{569BABC0-B0CC-4E7B-838A-F6E644779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8642224" y="795153"/>
            <a:ext cx="1399032" cy="115062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8" name="Picture 10" descr="1st class Linkedin profile helping secure more job opportunities even while  you sleep - White Recruitment">
            <a:extLst>
              <a:ext uri="{FF2B5EF4-FFF2-40B4-BE49-F238E27FC236}">
                <a16:creationId xmlns:a16="http://schemas.microsoft.com/office/drawing/2014/main" id="{26F90E93-1930-BD80-0276-DC266FDB558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7634" y="3205163"/>
            <a:ext cx="1955665" cy="1218847"/>
          </a:xfrm>
          <a:prstGeom prst="rect">
            <a:avLst/>
          </a:prstGeom>
          <a:noFill/>
          <a:extLst>
            <a:ext uri="{909E8E84-426E-40DD-AFC4-6F175D3DCCD1}">
              <a14:hiddenFill xmlns:a14="http://schemas.microsoft.com/office/drawing/2010/main">
                <a:solidFill>
                  <a:srgbClr val="FFFFFF"/>
                </a:solidFill>
              </a14:hiddenFill>
            </a:ext>
          </a:extLst>
        </p:spPr>
      </p:pic>
      <p:sp>
        <p:nvSpPr>
          <p:cNvPr id="7201" name="Rectangle 7200">
            <a:extLst>
              <a:ext uri="{FF2B5EF4-FFF2-40B4-BE49-F238E27FC236}">
                <a16:creationId xmlns:a16="http://schemas.microsoft.com/office/drawing/2014/main" id="{DCBE1B01-A27C-45C2-ADA4-AA13C3AC1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516" y="2850674"/>
            <a:ext cx="2716145" cy="19019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3" name="Right Triangle 7202">
            <a:extLst>
              <a:ext uri="{FF2B5EF4-FFF2-40B4-BE49-F238E27FC236}">
                <a16:creationId xmlns:a16="http://schemas.microsoft.com/office/drawing/2014/main" id="{BE7E1DAA-43FB-4446-A354-9283DE668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64669" y="3250084"/>
            <a:ext cx="1911096" cy="1100751"/>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05" name="Rectangle 7204">
            <a:extLst>
              <a:ext uri="{FF2B5EF4-FFF2-40B4-BE49-F238E27FC236}">
                <a16:creationId xmlns:a16="http://schemas.microsoft.com/office/drawing/2014/main" id="{F6FE5468-759E-4E83-828A-5587C7F58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111" y="1485831"/>
            <a:ext cx="2537199" cy="1371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Careers Wales | Careers Wales">
            <a:extLst>
              <a:ext uri="{FF2B5EF4-FFF2-40B4-BE49-F238E27FC236}">
                <a16:creationId xmlns:a16="http://schemas.microsoft.com/office/drawing/2014/main" id="{0089A506-EC01-5562-C292-446B8DCB358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635624" y="1869276"/>
            <a:ext cx="2155206" cy="585055"/>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Advertise a job | Indeed for Employers">
            <a:extLst>
              <a:ext uri="{FF2B5EF4-FFF2-40B4-BE49-F238E27FC236}">
                <a16:creationId xmlns:a16="http://schemas.microsoft.com/office/drawing/2014/main" id="{923D1DC4-BC2F-8B96-164A-E5790557B7F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225834" y="3170655"/>
            <a:ext cx="2396155" cy="1259913"/>
          </a:xfrm>
          <a:prstGeom prst="rect">
            <a:avLst/>
          </a:prstGeom>
          <a:noFill/>
          <a:extLst>
            <a:ext uri="{909E8E84-426E-40DD-AFC4-6F175D3DCCD1}">
              <a14:hiddenFill xmlns:a14="http://schemas.microsoft.com/office/drawing/2010/main">
                <a:solidFill>
                  <a:srgbClr val="FFFFFF"/>
                </a:solidFill>
              </a14:hiddenFill>
            </a:ext>
          </a:extLst>
        </p:spPr>
      </p:pic>
      <p:sp>
        <p:nvSpPr>
          <p:cNvPr id="7207" name="Rectangle 7206">
            <a:extLst>
              <a:ext uri="{FF2B5EF4-FFF2-40B4-BE49-F238E27FC236}">
                <a16:creationId xmlns:a16="http://schemas.microsoft.com/office/drawing/2014/main" id="{99FE99BC-5F7D-47C3-AA1E-16D7DBDBD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6605" y="2069831"/>
            <a:ext cx="2789854" cy="26368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6" name="Picture 8" descr="UWTSD Careers - Apps on Google Play">
            <a:extLst>
              <a:ext uri="{FF2B5EF4-FFF2-40B4-BE49-F238E27FC236}">
                <a16:creationId xmlns:a16="http://schemas.microsoft.com/office/drawing/2014/main" id="{1D2B355C-A7ED-EF00-DC0E-E5B3F818457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007328" y="2265082"/>
            <a:ext cx="2288408" cy="2288408"/>
          </a:xfrm>
          <a:prstGeom prst="rect">
            <a:avLst/>
          </a:prstGeom>
          <a:noFill/>
          <a:extLst>
            <a:ext uri="{909E8E84-426E-40DD-AFC4-6F175D3DCCD1}">
              <a14:hiddenFill xmlns:a14="http://schemas.microsoft.com/office/drawing/2010/main">
                <a:solidFill>
                  <a:srgbClr val="FFFFFF"/>
                </a:solidFill>
              </a14:hiddenFill>
            </a:ext>
          </a:extLst>
        </p:spPr>
      </p:pic>
      <p:sp>
        <p:nvSpPr>
          <p:cNvPr id="7209" name="Right Triangle 7208">
            <a:extLst>
              <a:ext uri="{FF2B5EF4-FFF2-40B4-BE49-F238E27FC236}">
                <a16:creationId xmlns:a16="http://schemas.microsoft.com/office/drawing/2014/main" id="{27400BAF-FCE6-4296-8A0E-9B595ADC09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32800" y="4724529"/>
            <a:ext cx="325600" cy="406635"/>
          </a:xfrm>
          <a:prstGeom prst="rtTriangle">
            <a:avLst/>
          </a:prstGeom>
          <a:solidFill>
            <a:srgbClr val="C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71905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58E5A-B3A4-3D17-EEAE-1DD9C147BF16}"/>
              </a:ext>
            </a:extLst>
          </p:cNvPr>
          <p:cNvSpPr>
            <a:spLocks noGrp="1"/>
          </p:cNvSpPr>
          <p:nvPr>
            <p:ph type="title"/>
          </p:nvPr>
        </p:nvSpPr>
        <p:spPr>
          <a:xfrm>
            <a:off x="1399809" y="359228"/>
            <a:ext cx="5323715" cy="693479"/>
          </a:xfrm>
        </p:spPr>
        <p:txBody>
          <a:bodyPr anchor="b">
            <a:normAutofit/>
          </a:bodyPr>
          <a:lstStyle/>
          <a:p>
            <a:pPr algn="ctr"/>
            <a:r>
              <a:rPr lang="en-US" sz="4000" dirty="0"/>
              <a:t>Leveraging LinkedIn </a:t>
            </a:r>
          </a:p>
        </p:txBody>
      </p:sp>
      <p:sp>
        <p:nvSpPr>
          <p:cNvPr id="3" name="Content Placeholder 2">
            <a:extLst>
              <a:ext uri="{FF2B5EF4-FFF2-40B4-BE49-F238E27FC236}">
                <a16:creationId xmlns:a16="http://schemas.microsoft.com/office/drawing/2014/main" id="{6A14AEE7-00FF-22DF-BBCC-1FC601200705}"/>
              </a:ext>
            </a:extLst>
          </p:cNvPr>
          <p:cNvSpPr>
            <a:spLocks noGrp="1"/>
          </p:cNvSpPr>
          <p:nvPr>
            <p:ph idx="1"/>
          </p:nvPr>
        </p:nvSpPr>
        <p:spPr>
          <a:xfrm>
            <a:off x="130629" y="2405894"/>
            <a:ext cx="6329483" cy="4356568"/>
          </a:xfrm>
        </p:spPr>
        <p:txBody>
          <a:bodyPr anchor="t">
            <a:normAutofit/>
          </a:bodyPr>
          <a:lstStyle/>
          <a:p>
            <a:pPr marL="0" indent="0">
              <a:buNone/>
            </a:pPr>
            <a:r>
              <a:rPr lang="en-GB" b="0" i="0" dirty="0">
                <a:effectLst/>
                <a:latin typeface="Arial" panose="020B0604020202020204" pitchFamily="34" charset="0"/>
              </a:rPr>
              <a:t>LinkedIn is a </a:t>
            </a:r>
            <a:r>
              <a:rPr lang="en-GB" b="0" i="0" u="sng" dirty="0">
                <a:effectLst/>
                <a:latin typeface="Arial" panose="020B0604020202020204" pitchFamily="34" charset="0"/>
                <a:hlinkClick r:id="rId2"/>
              </a:rPr>
              <a:t>social networking</a:t>
            </a:r>
            <a:r>
              <a:rPr lang="en-GB" b="0" i="0" dirty="0">
                <a:effectLst/>
                <a:latin typeface="Arial" panose="020B0604020202020204" pitchFamily="34" charset="0"/>
              </a:rPr>
              <a:t> site designed specifically for the business community. </a:t>
            </a:r>
          </a:p>
          <a:p>
            <a:r>
              <a:rPr lang="en-GB" dirty="0">
                <a:latin typeface="Arial" panose="020B0604020202020204" pitchFamily="34" charset="0"/>
              </a:rPr>
              <a:t>Establish networks </a:t>
            </a:r>
          </a:p>
          <a:p>
            <a:r>
              <a:rPr lang="en-GB" dirty="0">
                <a:latin typeface="Arial" panose="020B0604020202020204" pitchFamily="34" charset="0"/>
              </a:rPr>
              <a:t>Job search </a:t>
            </a:r>
          </a:p>
          <a:p>
            <a:r>
              <a:rPr lang="en-GB" dirty="0">
                <a:latin typeface="Arial" panose="020B0604020202020204" pitchFamily="34" charset="0"/>
              </a:rPr>
              <a:t>Promote professional profile</a:t>
            </a:r>
          </a:p>
          <a:p>
            <a:r>
              <a:rPr lang="en-GB" dirty="0">
                <a:latin typeface="Arial" panose="020B0604020202020204" pitchFamily="34" charset="0"/>
              </a:rPr>
              <a:t>Free or premium </a:t>
            </a:r>
          </a:p>
          <a:p>
            <a:r>
              <a:rPr lang="en-GB" dirty="0">
                <a:latin typeface="Arial" panose="020B0604020202020204" pitchFamily="34" charset="0"/>
              </a:rPr>
              <a:t>Grow your career</a:t>
            </a:r>
          </a:p>
        </p:txBody>
      </p:sp>
      <p:sp>
        <p:nvSpPr>
          <p:cNvPr id="8201" name="Rectangle 820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5" name="Rectangle 820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7" name="Rectangle 820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1st class Linkedin profile helping secure more job opportunities even while  you sleep - White Recruitment">
            <a:extLst>
              <a:ext uri="{FF2B5EF4-FFF2-40B4-BE49-F238E27FC236}">
                <a16:creationId xmlns:a16="http://schemas.microsoft.com/office/drawing/2014/main" id="{65B7EE58-36F8-189B-1593-AF1B482BFC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76547" y="2501513"/>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553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2BB4A-505E-4FE6-A030-31A4493466DA}"/>
              </a:ext>
            </a:extLst>
          </p:cNvPr>
          <p:cNvSpPr>
            <a:spLocks noGrp="1"/>
          </p:cNvSpPr>
          <p:nvPr>
            <p:ph type="title"/>
          </p:nvPr>
        </p:nvSpPr>
        <p:spPr>
          <a:xfrm>
            <a:off x="1136397" y="588963"/>
            <a:ext cx="5323715" cy="656119"/>
          </a:xfrm>
        </p:spPr>
        <p:txBody>
          <a:bodyPr anchor="b">
            <a:normAutofit/>
          </a:bodyPr>
          <a:lstStyle/>
          <a:p>
            <a:pPr algn="ctr"/>
            <a:r>
              <a:rPr lang="en-GB" sz="4000" b="0" i="0" dirty="0">
                <a:effectLst/>
                <a:latin typeface="Söhne"/>
              </a:rPr>
              <a:t>LinkedIn Benefits </a:t>
            </a:r>
            <a:endParaRPr lang="en-US" sz="4000" dirty="0"/>
          </a:p>
        </p:txBody>
      </p:sp>
      <p:sp>
        <p:nvSpPr>
          <p:cNvPr id="3" name="Content Placeholder 2">
            <a:extLst>
              <a:ext uri="{FF2B5EF4-FFF2-40B4-BE49-F238E27FC236}">
                <a16:creationId xmlns:a16="http://schemas.microsoft.com/office/drawing/2014/main" id="{E98F729E-E439-D9A6-51ED-7867E706370C}"/>
              </a:ext>
            </a:extLst>
          </p:cNvPr>
          <p:cNvSpPr>
            <a:spLocks noGrp="1"/>
          </p:cNvSpPr>
          <p:nvPr>
            <p:ph idx="1"/>
          </p:nvPr>
        </p:nvSpPr>
        <p:spPr>
          <a:xfrm>
            <a:off x="1" y="2405894"/>
            <a:ext cx="7075966" cy="4452093"/>
          </a:xfrm>
        </p:spPr>
        <p:txBody>
          <a:bodyPr anchor="t">
            <a:normAutofit/>
          </a:bodyPr>
          <a:lstStyle/>
          <a:p>
            <a:pPr algn="l">
              <a:buFont typeface="Arial" panose="020B0604020202020204" pitchFamily="34" charset="0"/>
              <a:buChar char="•"/>
            </a:pPr>
            <a:r>
              <a:rPr lang="en-GB" sz="3200" dirty="0">
                <a:solidFill>
                  <a:srgbClr val="0B0C0C"/>
                </a:solidFill>
                <a:latin typeface="GDS Transport"/>
              </a:rPr>
              <a:t>C</a:t>
            </a:r>
            <a:r>
              <a:rPr lang="en-GB" sz="3200" b="0" i="0" dirty="0">
                <a:solidFill>
                  <a:srgbClr val="0B0C0C"/>
                </a:solidFill>
                <a:effectLst/>
                <a:latin typeface="GDS Transport"/>
              </a:rPr>
              <a:t>onnect with professionals</a:t>
            </a:r>
          </a:p>
          <a:p>
            <a:pPr algn="l">
              <a:buFont typeface="Arial" panose="020B0604020202020204" pitchFamily="34" charset="0"/>
              <a:buChar char="•"/>
            </a:pPr>
            <a:r>
              <a:rPr lang="en-GB" sz="3200" dirty="0">
                <a:solidFill>
                  <a:srgbClr val="0B0C0C"/>
                </a:solidFill>
                <a:latin typeface="GDS Transport"/>
              </a:rPr>
              <a:t>G</a:t>
            </a:r>
            <a:r>
              <a:rPr lang="en-GB" sz="3200" b="0" i="0" dirty="0">
                <a:solidFill>
                  <a:srgbClr val="0B0C0C"/>
                </a:solidFill>
                <a:effectLst/>
                <a:latin typeface="GDS Transport"/>
              </a:rPr>
              <a:t>et seen by employers looking to hire</a:t>
            </a:r>
          </a:p>
          <a:p>
            <a:pPr algn="l">
              <a:buFont typeface="Arial" panose="020B0604020202020204" pitchFamily="34" charset="0"/>
              <a:buChar char="•"/>
            </a:pPr>
            <a:r>
              <a:rPr lang="en-GB" sz="3200" dirty="0">
                <a:solidFill>
                  <a:srgbClr val="0B0C0C"/>
                </a:solidFill>
                <a:latin typeface="GDS Transport"/>
              </a:rPr>
              <a:t>L</a:t>
            </a:r>
            <a:r>
              <a:rPr lang="en-GB" sz="3200" b="0" i="0" dirty="0">
                <a:solidFill>
                  <a:srgbClr val="0B0C0C"/>
                </a:solidFill>
                <a:effectLst/>
                <a:latin typeface="GDS Transport"/>
              </a:rPr>
              <a:t>earn more about work you are interested in</a:t>
            </a:r>
          </a:p>
          <a:p>
            <a:pPr algn="l">
              <a:buFont typeface="Arial" panose="020B0604020202020204" pitchFamily="34" charset="0"/>
              <a:buChar char="•"/>
            </a:pPr>
            <a:r>
              <a:rPr lang="en-GB" sz="3200" dirty="0">
                <a:solidFill>
                  <a:srgbClr val="0B0C0C"/>
                </a:solidFill>
                <a:latin typeface="GDS Transport"/>
              </a:rPr>
              <a:t>F</a:t>
            </a:r>
            <a:r>
              <a:rPr lang="en-GB" sz="3200" b="0" i="0" dirty="0">
                <a:solidFill>
                  <a:srgbClr val="0B0C0C"/>
                </a:solidFill>
                <a:effectLst/>
                <a:latin typeface="GDS Transport"/>
              </a:rPr>
              <a:t>ind and apply for jobs</a:t>
            </a:r>
          </a:p>
          <a:p>
            <a:pPr algn="l">
              <a:buFont typeface="Arial" panose="020B0604020202020204" pitchFamily="34" charset="0"/>
              <a:buChar char="•"/>
            </a:pPr>
            <a:r>
              <a:rPr lang="en-GB" sz="3200" dirty="0">
                <a:solidFill>
                  <a:srgbClr val="0B0C0C"/>
                </a:solidFill>
                <a:latin typeface="GDS Transport"/>
              </a:rPr>
              <a:t>G</a:t>
            </a:r>
            <a:r>
              <a:rPr lang="en-GB" sz="3200" b="0" i="0" dirty="0">
                <a:solidFill>
                  <a:srgbClr val="0B0C0C"/>
                </a:solidFill>
                <a:effectLst/>
                <a:latin typeface="GDS Transport"/>
              </a:rPr>
              <a:t>et advice and support from experienced professionals</a:t>
            </a:r>
          </a:p>
          <a:p>
            <a:pPr algn="l">
              <a:buFont typeface="Arial" panose="020B0604020202020204" pitchFamily="34" charset="0"/>
              <a:buChar char="•"/>
            </a:pPr>
            <a:r>
              <a:rPr lang="en-GB" sz="3200" dirty="0">
                <a:solidFill>
                  <a:srgbClr val="0B0C0C"/>
                </a:solidFill>
                <a:latin typeface="GDS Transport"/>
              </a:rPr>
              <a:t>Share </a:t>
            </a:r>
            <a:r>
              <a:rPr lang="en-GB" sz="3200" dirty="0" err="1">
                <a:solidFill>
                  <a:srgbClr val="0B0C0C"/>
                </a:solidFill>
                <a:latin typeface="GDS Transport"/>
              </a:rPr>
              <a:t>achievments</a:t>
            </a:r>
            <a:r>
              <a:rPr lang="en-GB" sz="3200" dirty="0">
                <a:solidFill>
                  <a:srgbClr val="0B0C0C"/>
                </a:solidFill>
                <a:latin typeface="GDS Transport"/>
              </a:rPr>
              <a:t> </a:t>
            </a:r>
            <a:endParaRPr lang="en-GB" sz="3200" b="0" i="0" dirty="0">
              <a:solidFill>
                <a:srgbClr val="0B0C0C"/>
              </a:solidFill>
              <a:effectLst/>
              <a:latin typeface="GDS Transport"/>
            </a:endParaRPr>
          </a:p>
          <a:p>
            <a:pPr marL="0" indent="0">
              <a:buNone/>
            </a:pPr>
            <a:endParaRPr lang="en-US"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1st class Linkedin profile helping secure more job opportunities even while  you sleep - White Recruitment">
            <a:extLst>
              <a:ext uri="{FF2B5EF4-FFF2-40B4-BE49-F238E27FC236}">
                <a16:creationId xmlns:a16="http://schemas.microsoft.com/office/drawing/2014/main" id="{127BD438-BB0F-8C0E-6C5C-7928218B043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2145327"/>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687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4D46E-4FAB-29CB-0D63-0D8A630AE123}"/>
              </a:ext>
            </a:extLst>
          </p:cNvPr>
          <p:cNvSpPr>
            <a:spLocks noGrp="1"/>
          </p:cNvSpPr>
          <p:nvPr>
            <p:ph type="title"/>
          </p:nvPr>
        </p:nvSpPr>
        <p:spPr/>
        <p:txBody>
          <a:bodyPr/>
          <a:lstStyle/>
          <a:p>
            <a:pPr algn="ctr"/>
            <a:r>
              <a:rPr lang="en-US" dirty="0"/>
              <a:t>Creating a LinkedIn Profile </a:t>
            </a:r>
          </a:p>
        </p:txBody>
      </p:sp>
      <p:pic>
        <p:nvPicPr>
          <p:cNvPr id="4" name="Online Media 3" descr="How To Get STARTED On LinkedIn in 2023 - (Step-By-Step For BEGINNERS)">
            <a:hlinkClick r:id="" action="ppaction://media"/>
            <a:extLst>
              <a:ext uri="{FF2B5EF4-FFF2-40B4-BE49-F238E27FC236}">
                <a16:creationId xmlns:a16="http://schemas.microsoft.com/office/drawing/2014/main" id="{9B2E134F-7F46-344E-B59C-C69CD1F0FCC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80968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EEEEB-492B-0D78-493C-EBAB103862DB}"/>
              </a:ext>
            </a:extLst>
          </p:cNvPr>
          <p:cNvSpPr>
            <a:spLocks noGrp="1"/>
          </p:cNvSpPr>
          <p:nvPr>
            <p:ph type="title"/>
          </p:nvPr>
        </p:nvSpPr>
        <p:spPr>
          <a:xfrm>
            <a:off x="3385457" y="365578"/>
            <a:ext cx="4158343" cy="630918"/>
          </a:xfrm>
        </p:spPr>
        <p:txBody>
          <a:bodyPr>
            <a:normAutofit fontScale="90000"/>
          </a:bodyPr>
          <a:lstStyle/>
          <a:p>
            <a:pPr algn="ctr"/>
            <a:r>
              <a:rPr lang="en-US" dirty="0"/>
              <a:t>LinkedIn Learning </a:t>
            </a:r>
          </a:p>
        </p:txBody>
      </p:sp>
      <p:sp>
        <p:nvSpPr>
          <p:cNvPr id="3" name="Content Placeholder 2">
            <a:extLst>
              <a:ext uri="{FF2B5EF4-FFF2-40B4-BE49-F238E27FC236}">
                <a16:creationId xmlns:a16="http://schemas.microsoft.com/office/drawing/2014/main" id="{D054F4B5-D082-9FA8-8250-4C6013A574BE}"/>
              </a:ext>
            </a:extLst>
          </p:cNvPr>
          <p:cNvSpPr>
            <a:spLocks noGrp="1"/>
          </p:cNvSpPr>
          <p:nvPr>
            <p:ph idx="1"/>
          </p:nvPr>
        </p:nvSpPr>
        <p:spPr>
          <a:xfrm>
            <a:off x="283028" y="1248172"/>
            <a:ext cx="11625943" cy="1554389"/>
          </a:xfrm>
        </p:spPr>
        <p:txBody>
          <a:bodyPr>
            <a:normAutofit/>
          </a:bodyPr>
          <a:lstStyle/>
          <a:p>
            <a:pPr marL="0" indent="0" algn="ctr">
              <a:buNone/>
            </a:pPr>
            <a:r>
              <a:rPr lang="en-GB" b="0" i="0" dirty="0">
                <a:effectLst/>
                <a:latin typeface="Source Sans Pro" panose="020B0503030403020204" pitchFamily="34" charset="0"/>
              </a:rPr>
              <a:t>LinkedIn provides </a:t>
            </a:r>
            <a:r>
              <a:rPr lang="en-GB" dirty="0">
                <a:latin typeface="Source Sans Pro" panose="020B0503030403020204" pitchFamily="34" charset="0"/>
              </a:rPr>
              <a:t>opportunities </a:t>
            </a:r>
            <a:r>
              <a:rPr lang="en-GB" b="0" i="0" dirty="0">
                <a:effectLst/>
                <a:latin typeface="Source Sans Pro" panose="020B0503030403020204" pitchFamily="34" charset="0"/>
              </a:rPr>
              <a:t>to support continuous professional development through the provision of free course to build important skills. </a:t>
            </a:r>
          </a:p>
          <a:p>
            <a:pPr marL="0" indent="0" algn="ctr">
              <a:buNone/>
            </a:pPr>
            <a:endParaRPr lang="en-GB" dirty="0">
              <a:latin typeface="Source Sans Pro" panose="020B0503030403020204" pitchFamily="34" charset="0"/>
            </a:endParaRPr>
          </a:p>
          <a:p>
            <a:pPr marL="0" indent="0" algn="ctr">
              <a:buNone/>
            </a:pPr>
            <a:endParaRPr lang="en-GB" b="0" i="0" dirty="0">
              <a:effectLst/>
              <a:latin typeface="Source Sans Pro" panose="020B0503030403020204" pitchFamily="34" charset="0"/>
            </a:endParaRPr>
          </a:p>
        </p:txBody>
      </p:sp>
      <p:pic>
        <p:nvPicPr>
          <p:cNvPr id="4" name="Online Media 3" descr="Welcome to the LinkedIn Learning channel!">
            <a:hlinkClick r:id="" action="ppaction://media"/>
            <a:extLst>
              <a:ext uri="{FF2B5EF4-FFF2-40B4-BE49-F238E27FC236}">
                <a16:creationId xmlns:a16="http://schemas.microsoft.com/office/drawing/2014/main" id="{F21D800B-B47A-0F01-9E72-E70A0DA56185}"/>
              </a:ext>
            </a:extLst>
          </p:cNvPr>
          <p:cNvPicPr>
            <a:picLocks noRot="1" noChangeAspect="1"/>
          </p:cNvPicPr>
          <p:nvPr>
            <a:videoFile r:link="rId1"/>
          </p:nvPr>
        </p:nvPicPr>
        <p:blipFill>
          <a:blip r:embed="rId3"/>
          <a:stretch>
            <a:fillRect/>
          </a:stretch>
        </p:blipFill>
        <p:spPr>
          <a:xfrm>
            <a:off x="2775858" y="3054237"/>
            <a:ext cx="6385522" cy="3607820"/>
          </a:xfrm>
          <a:prstGeom prst="rect">
            <a:avLst/>
          </a:prstGeom>
        </p:spPr>
      </p:pic>
    </p:spTree>
    <p:extLst>
      <p:ext uri="{BB962C8B-B14F-4D97-AF65-F5344CB8AC3E}">
        <p14:creationId xmlns:p14="http://schemas.microsoft.com/office/powerpoint/2010/main" val="354919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BD26-7B1E-856B-4915-8AAEF4BCF28A}"/>
              </a:ext>
            </a:extLst>
          </p:cNvPr>
          <p:cNvSpPr>
            <a:spLocks noGrp="1"/>
          </p:cNvSpPr>
          <p:nvPr>
            <p:ph type="title"/>
          </p:nvPr>
        </p:nvSpPr>
        <p:spPr/>
        <p:txBody>
          <a:bodyPr/>
          <a:lstStyle/>
          <a:p>
            <a:pPr algn="ctr"/>
            <a:r>
              <a:rPr lang="en-US" dirty="0"/>
              <a:t>How to create a great profile</a:t>
            </a:r>
          </a:p>
        </p:txBody>
      </p:sp>
      <p:pic>
        <p:nvPicPr>
          <p:cNvPr id="4" name="Online Media 3" descr="How to Make a Great Linkedin Profile - TIPS + EXAMPLES">
            <a:hlinkClick r:id="" action="ppaction://media"/>
            <a:extLst>
              <a:ext uri="{FF2B5EF4-FFF2-40B4-BE49-F238E27FC236}">
                <a16:creationId xmlns:a16="http://schemas.microsoft.com/office/drawing/2014/main" id="{4546FCFA-4E24-1F73-F55D-1A15534E375B}"/>
              </a:ext>
            </a:extLst>
          </p:cNvPr>
          <p:cNvPicPr>
            <a:picLocks noGrp="1" noRot="1" noChangeAspect="1"/>
          </p:cNvPicPr>
          <p:nvPr>
            <p:ph idx="1"/>
            <a:videoFile r:link="rId1"/>
          </p:nvPr>
        </p:nvPicPr>
        <p:blipFill>
          <a:blip r:embed="rId3"/>
          <a:stretch>
            <a:fillRect/>
          </a:stretch>
        </p:blipFill>
        <p:spPr>
          <a:xfrm>
            <a:off x="0" y="1825625"/>
            <a:ext cx="12192000" cy="5032375"/>
          </a:xfrm>
          <a:prstGeom prst="rect">
            <a:avLst/>
          </a:prstGeom>
        </p:spPr>
      </p:pic>
    </p:spTree>
    <p:extLst>
      <p:ext uri="{BB962C8B-B14F-4D97-AF65-F5344CB8AC3E}">
        <p14:creationId xmlns:p14="http://schemas.microsoft.com/office/powerpoint/2010/main" val="238818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FB62-BF6E-DC20-5046-4DDE73B801CE}"/>
              </a:ext>
            </a:extLst>
          </p:cNvPr>
          <p:cNvSpPr>
            <a:spLocks noGrp="1"/>
          </p:cNvSpPr>
          <p:nvPr>
            <p:ph type="title"/>
          </p:nvPr>
        </p:nvSpPr>
        <p:spPr>
          <a:xfrm>
            <a:off x="1181100" y="299811"/>
            <a:ext cx="10515600" cy="1325563"/>
          </a:xfrm>
        </p:spPr>
        <p:txBody>
          <a:bodyPr/>
          <a:lstStyle/>
          <a:p>
            <a:r>
              <a:rPr lang="en-GB" b="0" i="0" dirty="0">
                <a:solidFill>
                  <a:srgbClr val="374151"/>
                </a:solidFill>
                <a:effectLst/>
                <a:latin typeface="Söhne"/>
              </a:rPr>
              <a:t>Tailoring Applications and Cover Letters</a:t>
            </a:r>
            <a:endParaRPr lang="en-US" dirty="0"/>
          </a:p>
        </p:txBody>
      </p:sp>
      <p:sp>
        <p:nvSpPr>
          <p:cNvPr id="3" name="Content Placeholder 2">
            <a:extLst>
              <a:ext uri="{FF2B5EF4-FFF2-40B4-BE49-F238E27FC236}">
                <a16:creationId xmlns:a16="http://schemas.microsoft.com/office/drawing/2014/main" id="{93993EF0-9578-4507-77BB-997151AC4DF3}"/>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Söhne"/>
              </a:rPr>
              <a:t>Emphasize the need to customize applications and cover letters for each job.</a:t>
            </a:r>
          </a:p>
          <a:p>
            <a:pPr algn="l">
              <a:buFont typeface="Arial" panose="020B0604020202020204" pitchFamily="34" charset="0"/>
              <a:buChar char="•"/>
            </a:pPr>
            <a:r>
              <a:rPr lang="en-GB" b="0" i="0" dirty="0">
                <a:solidFill>
                  <a:srgbClr val="374151"/>
                </a:solidFill>
                <a:effectLst/>
                <a:latin typeface="Söhne"/>
              </a:rPr>
              <a:t>Discuss the importance of addressing key requirements and showcasing relevant experience.</a:t>
            </a:r>
          </a:p>
          <a:p>
            <a:pPr algn="l">
              <a:buFont typeface="Arial" panose="020B0604020202020204" pitchFamily="34" charset="0"/>
              <a:buChar char="•"/>
            </a:pPr>
            <a:r>
              <a:rPr lang="en-GB" b="0" i="0" dirty="0">
                <a:solidFill>
                  <a:srgbClr val="374151"/>
                </a:solidFill>
                <a:effectLst/>
                <a:latin typeface="Söhne"/>
              </a:rPr>
              <a:t>Share tips on crafting compelling cover letters that grab employers' attention.</a:t>
            </a:r>
          </a:p>
          <a:p>
            <a:r>
              <a:rPr lang="en-GB" dirty="0"/>
              <a:t>Application form Tips </a:t>
            </a:r>
            <a:br>
              <a:rPr lang="en-GB" dirty="0"/>
            </a:br>
            <a:endParaRPr lang="en-US" dirty="0"/>
          </a:p>
        </p:txBody>
      </p:sp>
    </p:spTree>
    <p:extLst>
      <p:ext uri="{BB962C8B-B14F-4D97-AF65-F5344CB8AC3E}">
        <p14:creationId xmlns:p14="http://schemas.microsoft.com/office/powerpoint/2010/main" val="2528404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431B5-0F87-D813-FF7E-8403F78A7A58}"/>
              </a:ext>
            </a:extLst>
          </p:cNvPr>
          <p:cNvSpPr>
            <a:spLocks noGrp="1"/>
          </p:cNvSpPr>
          <p:nvPr>
            <p:ph type="title"/>
          </p:nvPr>
        </p:nvSpPr>
        <p:spPr>
          <a:xfrm>
            <a:off x="1136397" y="502020"/>
            <a:ext cx="5323715" cy="591994"/>
          </a:xfrm>
        </p:spPr>
        <p:txBody>
          <a:bodyPr anchor="b">
            <a:normAutofit fontScale="90000"/>
          </a:bodyPr>
          <a:lstStyle/>
          <a:p>
            <a:pPr algn="ctr"/>
            <a:r>
              <a:rPr lang="en-US" sz="4000" dirty="0"/>
              <a:t>Interview Types </a:t>
            </a:r>
          </a:p>
        </p:txBody>
      </p:sp>
      <p:sp>
        <p:nvSpPr>
          <p:cNvPr id="3" name="Content Placeholder 2">
            <a:extLst>
              <a:ext uri="{FF2B5EF4-FFF2-40B4-BE49-F238E27FC236}">
                <a16:creationId xmlns:a16="http://schemas.microsoft.com/office/drawing/2014/main" id="{F24EB915-2B47-D286-3BED-2CD5E6A3F59B}"/>
              </a:ext>
            </a:extLst>
          </p:cNvPr>
          <p:cNvSpPr>
            <a:spLocks noGrp="1"/>
          </p:cNvSpPr>
          <p:nvPr>
            <p:ph idx="1"/>
          </p:nvPr>
        </p:nvSpPr>
        <p:spPr>
          <a:xfrm>
            <a:off x="1" y="1240971"/>
            <a:ext cx="7075966" cy="5763985"/>
          </a:xfrm>
        </p:spPr>
        <p:txBody>
          <a:bodyPr anchor="t">
            <a:normAutofit lnSpcReduction="10000"/>
          </a:bodyPr>
          <a:lstStyle/>
          <a:p>
            <a:pPr marL="0" indent="0">
              <a:buNone/>
            </a:pPr>
            <a:r>
              <a:rPr lang="en-GB" dirty="0">
                <a:latin typeface="arial" panose="020B0604020202020204" pitchFamily="34" charset="0"/>
              </a:rPr>
              <a:t>A</a:t>
            </a:r>
            <a:r>
              <a:rPr lang="en-GB" b="0" i="0" dirty="0">
                <a:effectLst/>
                <a:latin typeface="arial" panose="020B0604020202020204" pitchFamily="34" charset="0"/>
              </a:rPr>
              <a:t> formal meeting in which an applicant is asked questions to determine their </a:t>
            </a:r>
            <a:r>
              <a:rPr lang="en-GB" b="0" i="0" u="none" strike="noStrike" dirty="0">
                <a:effectLst/>
                <a:latin typeface="arial" panose="020B0604020202020204" pitchFamily="34" charset="0"/>
                <a:hlinkClick r:id="rId3"/>
              </a:rPr>
              <a:t>suitability</a:t>
            </a:r>
            <a:r>
              <a:rPr lang="en-GB" b="0" i="0" dirty="0">
                <a:effectLst/>
                <a:latin typeface="arial" panose="020B0604020202020204" pitchFamily="34" charset="0"/>
              </a:rPr>
              <a:t> for a particular job.</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Types of Interviews: </a:t>
            </a:r>
          </a:p>
          <a:p>
            <a:r>
              <a:rPr lang="en-GB" dirty="0">
                <a:latin typeface="arial" panose="020B0604020202020204" pitchFamily="34" charset="0"/>
              </a:rPr>
              <a:t>One-to-one </a:t>
            </a:r>
          </a:p>
          <a:p>
            <a:r>
              <a:rPr lang="en-GB" dirty="0">
                <a:latin typeface="arial" panose="020B0604020202020204" pitchFamily="34" charset="0"/>
              </a:rPr>
              <a:t>Group </a:t>
            </a:r>
          </a:p>
          <a:p>
            <a:r>
              <a:rPr lang="en-GB" dirty="0">
                <a:latin typeface="arial" panose="020B0604020202020204" pitchFamily="34" charset="0"/>
              </a:rPr>
              <a:t>Panel </a:t>
            </a:r>
          </a:p>
          <a:p>
            <a:r>
              <a:rPr lang="en-GB" dirty="0">
                <a:latin typeface="arial" panose="020B0604020202020204" pitchFamily="34" charset="0"/>
              </a:rPr>
              <a:t>Distance (Microsoft Teams) </a:t>
            </a:r>
          </a:p>
          <a:p>
            <a:r>
              <a:rPr lang="en-GB" dirty="0">
                <a:latin typeface="arial" panose="020B0604020202020204" pitchFamily="34" charset="0"/>
              </a:rPr>
              <a:t>Working </a:t>
            </a:r>
          </a:p>
          <a:p>
            <a:r>
              <a:rPr lang="en-GB" dirty="0">
                <a:latin typeface="arial" panose="020B0604020202020204" pitchFamily="34" charset="0"/>
              </a:rPr>
              <a:t>Informal </a:t>
            </a:r>
          </a:p>
          <a:p>
            <a:r>
              <a:rPr lang="en-GB" dirty="0">
                <a:latin typeface="arial" panose="020B0604020202020204" pitchFamily="34" charset="0"/>
              </a:rPr>
              <a:t>Behavioural </a:t>
            </a:r>
            <a:endParaRPr lang="en-US" dirty="0"/>
          </a:p>
        </p:txBody>
      </p:sp>
      <p:sp>
        <p:nvSpPr>
          <p:cNvPr id="12297" name="Rectangle 1229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1" name="Rectangle 1230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3" name="Rectangle 1230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descr="How Today's Tech Will Shape Tomorrow's Job Interview | TechCrunch">
            <a:extLst>
              <a:ext uri="{FF2B5EF4-FFF2-40B4-BE49-F238E27FC236}">
                <a16:creationId xmlns:a16="http://schemas.microsoft.com/office/drawing/2014/main" id="{FCCD105C-5517-D4AC-C716-1D17D760C7F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75967" y="1641192"/>
            <a:ext cx="4170530" cy="3607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528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6" name="Rectangle 13325">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8" name="Freeform: Shape 1332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C6F5621-A33D-F26A-1002-011015F918EA}"/>
              </a:ext>
            </a:extLst>
          </p:cNvPr>
          <p:cNvSpPr>
            <a:spLocks noGrp="1"/>
          </p:cNvSpPr>
          <p:nvPr>
            <p:ph idx="1"/>
          </p:nvPr>
        </p:nvSpPr>
        <p:spPr>
          <a:xfrm>
            <a:off x="0" y="-1"/>
            <a:ext cx="4637314" cy="6857999"/>
          </a:xfrm>
        </p:spPr>
        <p:txBody>
          <a:bodyPr>
            <a:normAutofit/>
          </a:bodyPr>
          <a:lstStyle/>
          <a:p>
            <a:pPr>
              <a:lnSpc>
                <a:spcPct val="150000"/>
              </a:lnSpc>
            </a:pPr>
            <a:r>
              <a:rPr lang="en-GB" sz="2400" b="0" i="0" dirty="0">
                <a:effectLst/>
                <a:latin typeface="Söhne"/>
              </a:rPr>
              <a:t>Research the company</a:t>
            </a:r>
          </a:p>
          <a:p>
            <a:pPr>
              <a:lnSpc>
                <a:spcPct val="150000"/>
              </a:lnSpc>
            </a:pPr>
            <a:r>
              <a:rPr lang="en-GB" sz="2400" b="0" i="0" dirty="0">
                <a:effectLst/>
                <a:latin typeface="Söhne"/>
              </a:rPr>
              <a:t>Understand the job requirements</a:t>
            </a:r>
          </a:p>
          <a:p>
            <a:pPr>
              <a:lnSpc>
                <a:spcPct val="150000"/>
              </a:lnSpc>
            </a:pPr>
            <a:r>
              <a:rPr lang="en-GB" sz="2400" b="0" i="0" dirty="0">
                <a:effectLst/>
                <a:latin typeface="Söhne"/>
              </a:rPr>
              <a:t>Practice common interview questions</a:t>
            </a:r>
          </a:p>
          <a:p>
            <a:pPr>
              <a:lnSpc>
                <a:spcPct val="150000"/>
              </a:lnSpc>
            </a:pPr>
            <a:r>
              <a:rPr lang="en-GB" sz="2400" b="0" i="0" dirty="0">
                <a:effectLst/>
                <a:latin typeface="Söhne"/>
              </a:rPr>
              <a:t>Prepare your own questions</a:t>
            </a:r>
          </a:p>
          <a:p>
            <a:pPr>
              <a:lnSpc>
                <a:spcPct val="150000"/>
              </a:lnSpc>
            </a:pPr>
            <a:r>
              <a:rPr lang="en-GB" sz="2400" b="0" i="0" dirty="0">
                <a:effectLst/>
                <a:latin typeface="Söhne"/>
              </a:rPr>
              <a:t>Dress appropriately</a:t>
            </a:r>
          </a:p>
          <a:p>
            <a:pPr>
              <a:lnSpc>
                <a:spcPct val="150000"/>
              </a:lnSpc>
            </a:pPr>
            <a:r>
              <a:rPr lang="en-GB" sz="2400" b="0" i="0" dirty="0">
                <a:effectLst/>
                <a:latin typeface="Söhne"/>
              </a:rPr>
              <a:t>Arrive early and be organized:</a:t>
            </a:r>
          </a:p>
          <a:p>
            <a:pPr>
              <a:lnSpc>
                <a:spcPct val="150000"/>
              </a:lnSpc>
            </a:pPr>
            <a:r>
              <a:rPr lang="en-GB" sz="2400" b="0" i="0" dirty="0">
                <a:effectLst/>
                <a:latin typeface="Söhne"/>
              </a:rPr>
              <a:t>Display positive body language</a:t>
            </a:r>
          </a:p>
          <a:p>
            <a:pPr>
              <a:lnSpc>
                <a:spcPct val="150000"/>
              </a:lnSpc>
            </a:pPr>
            <a:r>
              <a:rPr lang="en-GB" sz="2400" b="0" i="0" dirty="0">
                <a:effectLst/>
                <a:latin typeface="Söhne"/>
              </a:rPr>
              <a:t>Showcase your accomplishments</a:t>
            </a:r>
          </a:p>
          <a:p>
            <a:pPr>
              <a:lnSpc>
                <a:spcPct val="150000"/>
              </a:lnSpc>
            </a:pPr>
            <a:r>
              <a:rPr lang="en-GB" sz="2400" b="0" i="0" dirty="0">
                <a:effectLst/>
                <a:latin typeface="Söhne"/>
              </a:rPr>
              <a:t>Be concise and focused</a:t>
            </a:r>
            <a:endParaRPr lang="en-US" sz="2400" dirty="0"/>
          </a:p>
        </p:txBody>
      </p:sp>
      <p:pic>
        <p:nvPicPr>
          <p:cNvPr id="13316" name="Picture 4" descr="How to Prepare For a Job Interview: The Complete Guide - Jobberman Nigeria">
            <a:extLst>
              <a:ext uri="{FF2B5EF4-FFF2-40B4-BE49-F238E27FC236}">
                <a16:creationId xmlns:a16="http://schemas.microsoft.com/office/drawing/2014/main" id="{723315A7-4D52-B943-538D-82A00BCE0A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549" y="1992086"/>
            <a:ext cx="6934451" cy="3639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8226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484F-8217-25B0-57A2-A6299A713254}"/>
              </a:ext>
            </a:extLst>
          </p:cNvPr>
          <p:cNvSpPr>
            <a:spLocks noGrp="1"/>
          </p:cNvSpPr>
          <p:nvPr>
            <p:ph type="title"/>
          </p:nvPr>
        </p:nvSpPr>
        <p:spPr/>
        <p:txBody>
          <a:bodyPr/>
          <a:lstStyle/>
          <a:p>
            <a:pPr algn="ctr"/>
            <a:r>
              <a:rPr lang="en-US" dirty="0"/>
              <a:t>Interview Examples </a:t>
            </a:r>
          </a:p>
        </p:txBody>
      </p:sp>
      <p:pic>
        <p:nvPicPr>
          <p:cNvPr id="4" name="Online Media 3" descr="The Good, the Bad &amp; the Hired - The Interview">
            <a:hlinkClick r:id="" action="ppaction://media"/>
            <a:extLst>
              <a:ext uri="{FF2B5EF4-FFF2-40B4-BE49-F238E27FC236}">
                <a16:creationId xmlns:a16="http://schemas.microsoft.com/office/drawing/2014/main" id="{17503CAF-E82D-A0FB-9124-C374B4B29CF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1961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Using the STAR method for your next behavioral interview (worksheet  included) – Career Advising &amp; Professional Development | MIT">
            <a:extLst>
              <a:ext uri="{FF2B5EF4-FFF2-40B4-BE49-F238E27FC236}">
                <a16:creationId xmlns:a16="http://schemas.microsoft.com/office/drawing/2014/main" id="{5A62112D-3461-B2ED-3273-136202C8209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8158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Freeform: Shape 112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204FA0-7545-7187-7C9A-C679D4D44F4C}"/>
              </a:ext>
            </a:extLst>
          </p:cNvPr>
          <p:cNvSpPr>
            <a:spLocks noGrp="1"/>
          </p:cNvSpPr>
          <p:nvPr>
            <p:ph type="title"/>
          </p:nvPr>
        </p:nvSpPr>
        <p:spPr>
          <a:xfrm>
            <a:off x="838201" y="643467"/>
            <a:ext cx="3888526" cy="1800526"/>
          </a:xfrm>
        </p:spPr>
        <p:txBody>
          <a:bodyPr>
            <a:normAutofit/>
          </a:bodyPr>
          <a:lstStyle/>
          <a:p>
            <a:pPr algn="ctr"/>
            <a:r>
              <a:rPr lang="en-US" dirty="0"/>
              <a:t>Applying STAR Method </a:t>
            </a:r>
          </a:p>
        </p:txBody>
      </p:sp>
      <p:sp>
        <p:nvSpPr>
          <p:cNvPr id="5" name="Content Placeholder 4">
            <a:extLst>
              <a:ext uri="{FF2B5EF4-FFF2-40B4-BE49-F238E27FC236}">
                <a16:creationId xmlns:a16="http://schemas.microsoft.com/office/drawing/2014/main" id="{5AD6D31F-94AA-80F0-DF85-9B5F4688225D}"/>
              </a:ext>
            </a:extLst>
          </p:cNvPr>
          <p:cNvSpPr>
            <a:spLocks noGrp="1"/>
          </p:cNvSpPr>
          <p:nvPr>
            <p:ph idx="1"/>
          </p:nvPr>
        </p:nvSpPr>
        <p:spPr>
          <a:xfrm>
            <a:off x="0" y="2623381"/>
            <a:ext cx="4726729" cy="4234619"/>
          </a:xfrm>
        </p:spPr>
        <p:txBody>
          <a:bodyPr>
            <a:normAutofit lnSpcReduction="10000"/>
          </a:bodyPr>
          <a:lstStyle/>
          <a:p>
            <a:pPr marL="0" indent="0">
              <a:buNone/>
            </a:pPr>
            <a:r>
              <a:rPr lang="en-US" sz="3200" dirty="0"/>
              <a:t>Using the STAR method, can you answer the following: </a:t>
            </a:r>
          </a:p>
          <a:p>
            <a:r>
              <a:rPr lang="en-GB" sz="3200" dirty="0"/>
              <a:t>A conflict that was resolved successfully</a:t>
            </a:r>
          </a:p>
          <a:p>
            <a:r>
              <a:rPr lang="en-GB" sz="3200" dirty="0"/>
              <a:t> A challenge that you overcame</a:t>
            </a:r>
          </a:p>
          <a:p>
            <a:r>
              <a:rPr lang="en-GB" sz="3200" dirty="0"/>
              <a:t>A mistake that you learned from</a:t>
            </a:r>
            <a:endParaRPr lang="en-US" sz="3200" dirty="0"/>
          </a:p>
        </p:txBody>
      </p:sp>
      <p:pic>
        <p:nvPicPr>
          <p:cNvPr id="11266" name="Picture 2" descr="What are the STAR Principles? | Insurance Careers">
            <a:extLst>
              <a:ext uri="{FF2B5EF4-FFF2-40B4-BE49-F238E27FC236}">
                <a16:creationId xmlns:a16="http://schemas.microsoft.com/office/drawing/2014/main" id="{567606BA-3D09-4DCD-6282-07BAC5A1F87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0986" y="1455137"/>
            <a:ext cx="4747547" cy="397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6614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06AAA-4679-C295-F0E5-EFE08EE55E08}"/>
              </a:ext>
            </a:extLst>
          </p:cNvPr>
          <p:cNvSpPr>
            <a:spLocks noGrp="1"/>
          </p:cNvSpPr>
          <p:nvPr>
            <p:ph type="title"/>
          </p:nvPr>
        </p:nvSpPr>
        <p:spPr/>
        <p:txBody>
          <a:bodyPr/>
          <a:lstStyle/>
          <a:p>
            <a:pPr algn="ctr"/>
            <a:r>
              <a:rPr lang="en-GB" b="0" i="0" dirty="0">
                <a:solidFill>
                  <a:srgbClr val="374151"/>
                </a:solidFill>
                <a:effectLst/>
                <a:latin typeface="Söhne"/>
              </a:rPr>
              <a:t>Conclusion</a:t>
            </a:r>
            <a:endParaRPr lang="en-US" dirty="0"/>
          </a:p>
        </p:txBody>
      </p:sp>
      <p:sp>
        <p:nvSpPr>
          <p:cNvPr id="3" name="Content Placeholder 2">
            <a:extLst>
              <a:ext uri="{FF2B5EF4-FFF2-40B4-BE49-F238E27FC236}">
                <a16:creationId xmlns:a16="http://schemas.microsoft.com/office/drawing/2014/main" id="{D30E0ED3-3971-1A09-2CFC-7805CE0FD8BC}"/>
              </a:ext>
            </a:extLst>
          </p:cNvPr>
          <p:cNvSpPr>
            <a:spLocks noGrp="1"/>
          </p:cNvSpPr>
          <p:nvPr>
            <p:ph idx="1"/>
          </p:nvPr>
        </p:nvSpPr>
        <p:spPr/>
        <p:txBody>
          <a:bodyPr/>
          <a:lstStyle/>
          <a:p>
            <a:r>
              <a:rPr lang="en-US" dirty="0"/>
              <a:t>Political and economic ideologies can influence the </a:t>
            </a:r>
            <a:r>
              <a:rPr lang="en-US" dirty="0" err="1"/>
              <a:t>labour</a:t>
            </a:r>
            <a:r>
              <a:rPr lang="en-US" dirty="0"/>
              <a:t> market</a:t>
            </a:r>
          </a:p>
          <a:p>
            <a:r>
              <a:rPr lang="en-US" dirty="0"/>
              <a:t>Wales economy continues to rank weakly within the UK</a:t>
            </a:r>
          </a:p>
          <a:p>
            <a:r>
              <a:rPr lang="en-US" dirty="0"/>
              <a:t>Stand out from the crowd to succeed </a:t>
            </a:r>
          </a:p>
          <a:p>
            <a:r>
              <a:rPr lang="en-US" dirty="0"/>
              <a:t>LinkedIn can be an invaluable tool</a:t>
            </a:r>
          </a:p>
          <a:p>
            <a:r>
              <a:rPr lang="en-US" dirty="0"/>
              <a:t>Preparing for Job interviews can lead to success </a:t>
            </a:r>
          </a:p>
          <a:p>
            <a:r>
              <a:rPr lang="en-US" dirty="0"/>
              <a:t>Using methods (STAR) can be beneficial</a:t>
            </a:r>
          </a:p>
          <a:p>
            <a:r>
              <a:rPr lang="en-US" dirty="0"/>
              <a:t>Discover your passion</a:t>
            </a:r>
          </a:p>
          <a:p>
            <a:endParaRPr lang="en-US" dirty="0"/>
          </a:p>
          <a:p>
            <a:endParaRPr lang="en-US" dirty="0"/>
          </a:p>
        </p:txBody>
      </p:sp>
    </p:spTree>
    <p:extLst>
      <p:ext uri="{BB962C8B-B14F-4D97-AF65-F5344CB8AC3E}">
        <p14:creationId xmlns:p14="http://schemas.microsoft.com/office/powerpoint/2010/main" val="13299946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55" name="Rectangle 18447">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Importance of Teaching Independence as a Skill to Students - Shiminly">
            <a:extLst>
              <a:ext uri="{FF2B5EF4-FFF2-40B4-BE49-F238E27FC236}">
                <a16:creationId xmlns:a16="http://schemas.microsoft.com/office/drawing/2014/main" id="{095F8483-69F3-AFB4-99B4-4064C27C8B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18" r="4469" b="-1"/>
          <a:stretch/>
        </p:blipFill>
        <p:spPr bwMode="auto">
          <a:xfrm>
            <a:off x="3242693"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8457" name="Freeform: Shape 18449">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458" name="Freeform: Shape 18451">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54" name="Rectangle 1845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456" name="Rectangle 1845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F56DB97-CA36-296F-94CA-0CCA51F90DAE}"/>
              </a:ext>
            </a:extLst>
          </p:cNvPr>
          <p:cNvSpPr>
            <a:spLocks noGrp="1"/>
          </p:cNvSpPr>
          <p:nvPr>
            <p:ph idx="1"/>
          </p:nvPr>
        </p:nvSpPr>
        <p:spPr>
          <a:xfrm>
            <a:off x="163286" y="2718054"/>
            <a:ext cx="3079407" cy="4139946"/>
          </a:xfrm>
        </p:spPr>
        <p:txBody>
          <a:bodyPr anchor="t">
            <a:normAutofit fontScale="92500" lnSpcReduction="10000"/>
          </a:bodyPr>
          <a:lstStyle/>
          <a:p>
            <a:pPr marL="0" indent="0">
              <a:buNone/>
            </a:pPr>
            <a:r>
              <a:rPr lang="en-US" sz="2000" dirty="0"/>
              <a:t>By next week session, you need to do the following activity: </a:t>
            </a:r>
          </a:p>
          <a:p>
            <a:pPr marL="0" indent="0">
              <a:buNone/>
            </a:pPr>
            <a:endParaRPr lang="en-US" sz="2000" dirty="0"/>
          </a:p>
          <a:p>
            <a:pPr marL="514350" indent="-514350">
              <a:buAutoNum type="arabicParenR"/>
            </a:pPr>
            <a:r>
              <a:rPr lang="en-US" sz="2000" dirty="0"/>
              <a:t>Identify a job that you are passionate about by using the ‘skills health check’ (Available on Moodle)</a:t>
            </a:r>
          </a:p>
          <a:p>
            <a:pPr marL="514350" indent="-514350">
              <a:buAutoNum type="arabicParenR"/>
            </a:pPr>
            <a:r>
              <a:rPr lang="en-US" sz="2000" dirty="0"/>
              <a:t>Use one of the job search platforms to locate a job specification </a:t>
            </a:r>
          </a:p>
          <a:p>
            <a:pPr marL="514350" indent="-514350">
              <a:buAutoNum type="arabicParenR"/>
            </a:pPr>
            <a:r>
              <a:rPr lang="en-US" sz="2000" dirty="0"/>
              <a:t>Use SWOT and compare to job specification </a:t>
            </a:r>
          </a:p>
          <a:p>
            <a:pPr marL="0" indent="0">
              <a:buNone/>
            </a:pPr>
            <a:endParaRPr lang="en-US" sz="1700" dirty="0"/>
          </a:p>
          <a:p>
            <a:endParaRPr lang="en-US" sz="1700" dirty="0"/>
          </a:p>
          <a:p>
            <a:endParaRPr lang="en-US" sz="1700" dirty="0"/>
          </a:p>
          <a:p>
            <a:endParaRPr lang="en-US" sz="1700" dirty="0"/>
          </a:p>
        </p:txBody>
      </p:sp>
    </p:spTree>
    <p:extLst>
      <p:ext uri="{BB962C8B-B14F-4D97-AF65-F5344CB8AC3E}">
        <p14:creationId xmlns:p14="http://schemas.microsoft.com/office/powerpoint/2010/main" val="24612175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14234-B6B4-B446-E72B-CA94DEB4B218}"/>
              </a:ext>
            </a:extLst>
          </p:cNvPr>
          <p:cNvSpPr>
            <a:spLocks noGrp="1"/>
          </p:cNvSpPr>
          <p:nvPr>
            <p:ph type="title"/>
          </p:nvPr>
        </p:nvSpPr>
        <p:spPr/>
        <p:txBody>
          <a:bodyPr/>
          <a:lstStyle/>
          <a:p>
            <a:pPr algn="ctr"/>
            <a:r>
              <a:rPr lang="en-US" dirty="0"/>
              <a:t>Reference List </a:t>
            </a:r>
          </a:p>
        </p:txBody>
      </p:sp>
      <p:sp>
        <p:nvSpPr>
          <p:cNvPr id="3" name="Content Placeholder 2">
            <a:extLst>
              <a:ext uri="{FF2B5EF4-FFF2-40B4-BE49-F238E27FC236}">
                <a16:creationId xmlns:a16="http://schemas.microsoft.com/office/drawing/2014/main" id="{CBE67A61-13C2-90A1-CDDC-F981EC0458DB}"/>
              </a:ext>
            </a:extLst>
          </p:cNvPr>
          <p:cNvSpPr>
            <a:spLocks noGrp="1"/>
          </p:cNvSpPr>
          <p:nvPr>
            <p:ph idx="1"/>
          </p:nvPr>
        </p:nvSpPr>
        <p:spPr/>
        <p:txBody>
          <a:bodyPr/>
          <a:lstStyle/>
          <a:p>
            <a:pPr marL="0" indent="0">
              <a:buNone/>
            </a:pPr>
            <a:r>
              <a:rPr lang="en-US" sz="1200" dirty="0"/>
              <a:t>House of Commons (2023) </a:t>
            </a:r>
            <a:r>
              <a:rPr lang="en-GB" sz="1200" i="0" dirty="0">
                <a:effectLst/>
                <a:latin typeface="national"/>
              </a:rPr>
              <a:t>GDP – International Comparisons: Key Economic Indicators. [Online] Available at: </a:t>
            </a:r>
            <a:r>
              <a:rPr lang="en-GB" sz="1200" i="0" dirty="0">
                <a:effectLst/>
                <a:latin typeface="national"/>
                <a:hlinkClick r:id="rId2"/>
              </a:rPr>
              <a:t>https://commonslibrary.parliament.uk/research-briefings/sn02784/</a:t>
            </a:r>
            <a:r>
              <a:rPr lang="en-GB" sz="1200" i="0" dirty="0">
                <a:effectLst/>
                <a:latin typeface="national"/>
              </a:rPr>
              <a:t> (Accessed: 7</a:t>
            </a:r>
            <a:r>
              <a:rPr lang="en-GB" sz="1200" i="0" baseline="30000" dirty="0">
                <a:effectLst/>
                <a:latin typeface="national"/>
              </a:rPr>
              <a:t>th</a:t>
            </a:r>
            <a:r>
              <a:rPr lang="en-GB" sz="1200" i="0" dirty="0">
                <a:effectLst/>
                <a:latin typeface="national"/>
              </a:rPr>
              <a:t> July 2023)</a:t>
            </a:r>
          </a:p>
          <a:p>
            <a:pPr marL="0" indent="0">
              <a:buNone/>
            </a:pPr>
            <a:r>
              <a:rPr lang="en-US" sz="1200" dirty="0"/>
              <a:t>Welsh Government (2023,a) </a:t>
            </a:r>
            <a:r>
              <a:rPr lang="en-GB" sz="1200" i="0" dirty="0">
                <a:effectLst/>
                <a:latin typeface="Arial" panose="020B0604020202020204" pitchFamily="34" charset="0"/>
              </a:rPr>
              <a:t>Welsh economy in numbers: interactive dashboard. [Online] Available at: </a:t>
            </a:r>
            <a:r>
              <a:rPr lang="en-GB" sz="1200" i="0" dirty="0">
                <a:effectLst/>
                <a:latin typeface="Arial" panose="020B0604020202020204" pitchFamily="34" charset="0"/>
                <a:hlinkClick r:id="rId3"/>
              </a:rPr>
              <a:t>https://www.gov.wales/welsh-economy-numbers-interactive-dashboard</a:t>
            </a:r>
            <a:r>
              <a:rPr lang="en-GB" sz="1200" i="0" dirty="0">
                <a:effectLst/>
                <a:latin typeface="Arial" panose="020B0604020202020204" pitchFamily="34" charset="0"/>
              </a:rPr>
              <a:t>. (Accessed: 10</a:t>
            </a:r>
            <a:r>
              <a:rPr lang="en-GB" sz="1200" i="0" baseline="30000" dirty="0">
                <a:effectLst/>
                <a:latin typeface="Arial" panose="020B0604020202020204" pitchFamily="34" charset="0"/>
              </a:rPr>
              <a:t>th</a:t>
            </a:r>
            <a:r>
              <a:rPr lang="en-GB" sz="1200" i="0" dirty="0">
                <a:effectLst/>
                <a:latin typeface="Arial" panose="020B0604020202020204" pitchFamily="34" charset="0"/>
              </a:rPr>
              <a:t> July 2023) </a:t>
            </a:r>
            <a:endParaRPr lang="en-US" sz="1200" i="0" dirty="0">
              <a:effectLst/>
              <a:latin typeface="Arial" panose="020B0604020202020204" pitchFamily="34" charset="0"/>
            </a:endParaRPr>
          </a:p>
          <a:p>
            <a:pPr marL="0" indent="0">
              <a:buNone/>
            </a:pPr>
            <a:r>
              <a:rPr lang="en-US" sz="1200" dirty="0">
                <a:latin typeface="Arial" panose="020B0604020202020204" pitchFamily="34" charset="0"/>
              </a:rPr>
              <a:t>Welsh Government (2023,b) Labour Market Statistics (Annual Population Survey): 2022. [Online] Available at: </a:t>
            </a:r>
            <a:r>
              <a:rPr lang="en-US" sz="1200" dirty="0">
                <a:latin typeface="Arial" panose="020B0604020202020204" pitchFamily="34" charset="0"/>
                <a:hlinkClick r:id="rId4"/>
              </a:rPr>
              <a:t>https://www.gov.wales/labour-market-statistics-annual-population-survey-2022-html</a:t>
            </a:r>
            <a:r>
              <a:rPr lang="en-US" sz="1200" dirty="0">
                <a:latin typeface="Arial" panose="020B0604020202020204" pitchFamily="34" charset="0"/>
              </a:rPr>
              <a:t> </a:t>
            </a:r>
          </a:p>
          <a:p>
            <a:pPr marL="0" indent="0">
              <a:buNone/>
            </a:pPr>
            <a:r>
              <a:rPr lang="en-US" sz="1200" dirty="0"/>
              <a:t>Swansea City Council (2023) Labour market statistics. [Online] Available at: https://</a:t>
            </a:r>
            <a:r>
              <a:rPr lang="en-US" sz="1200" dirty="0" err="1"/>
              <a:t>www.swansea.gov.uk</a:t>
            </a:r>
            <a:r>
              <a:rPr lang="en-US" sz="1200" dirty="0"/>
              <a:t>/</a:t>
            </a:r>
            <a:r>
              <a:rPr lang="en-US" sz="1200" dirty="0" err="1"/>
              <a:t>labourmarketstatistics</a:t>
            </a:r>
            <a:r>
              <a:rPr lang="en-US" sz="1200" dirty="0"/>
              <a:t> (Accessed 10th July 2023</a:t>
            </a:r>
            <a:r>
              <a:rPr lang="en-US" sz="1400" dirty="0"/>
              <a:t>) </a:t>
            </a:r>
          </a:p>
          <a:p>
            <a:pPr marL="0" indent="0">
              <a:buNone/>
            </a:pPr>
            <a:r>
              <a:rPr lang="en-US" sz="1400" dirty="0"/>
              <a:t>Social Care Wales (2022) Social care workforce report. [Online] Available at: </a:t>
            </a:r>
            <a:r>
              <a:rPr lang="en-US" sz="1400" dirty="0">
                <a:hlinkClick r:id="rId5"/>
              </a:rPr>
              <a:t>https://socialcare.wales/cms-assets/documents/Social-care-workforce-report-2022.pdf</a:t>
            </a:r>
            <a:r>
              <a:rPr lang="en-US" sz="1400" dirty="0"/>
              <a:t> (Accessed: 10</a:t>
            </a:r>
            <a:r>
              <a:rPr lang="en-US" sz="1400" baseline="30000" dirty="0"/>
              <a:t>th</a:t>
            </a:r>
            <a:r>
              <a:rPr lang="en-US" sz="1400" dirty="0"/>
              <a:t> July 2023) </a:t>
            </a:r>
          </a:p>
          <a:p>
            <a:pPr marL="0" indent="0">
              <a:buNone/>
            </a:pPr>
            <a:r>
              <a:rPr lang="en-US" sz="1400" dirty="0"/>
              <a:t>Prospects (2023) What skills do employers want. [Online] Available at: </a:t>
            </a:r>
            <a:r>
              <a:rPr lang="en-US" sz="1400" dirty="0">
                <a:hlinkClick r:id="rId6"/>
              </a:rPr>
              <a:t>https://www.prospects.ac.uk/careers-advice/applying-for-jobs/what-skills-do-employers-want</a:t>
            </a:r>
            <a:r>
              <a:rPr lang="en-US" sz="1400" dirty="0"/>
              <a:t> (Accessed 10th July 2023) </a:t>
            </a:r>
          </a:p>
          <a:p>
            <a:pPr marL="0" indent="0">
              <a:buNone/>
            </a:pPr>
            <a:endParaRPr lang="en-GB" sz="1200" i="0" dirty="0">
              <a:effectLst/>
              <a:latin typeface="Arial" panose="020B0604020202020204" pitchFamily="34" charset="0"/>
            </a:endParaRPr>
          </a:p>
        </p:txBody>
      </p:sp>
    </p:spTree>
    <p:extLst>
      <p:ext uri="{BB962C8B-B14F-4D97-AF65-F5344CB8AC3E}">
        <p14:creationId xmlns:p14="http://schemas.microsoft.com/office/powerpoint/2010/main" val="2204489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1328</TotalTime>
  <Words>1711</Words>
  <Application>Microsoft Macintosh PowerPoint</Application>
  <PresentationFormat>Widescreen</PresentationFormat>
  <Paragraphs>214</Paragraphs>
  <Slides>42</Slides>
  <Notes>18</Notes>
  <HiddenSlides>0</HiddenSlides>
  <MMClips>4</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42</vt:i4>
      </vt:variant>
    </vt:vector>
  </HeadingPairs>
  <TitlesOfParts>
    <vt:vector size="56" baseType="lpstr">
      <vt:lpstr>Arial</vt:lpstr>
      <vt:lpstr>Arial</vt:lpstr>
      <vt:lpstr>Calibri</vt:lpstr>
      <vt:lpstr>Calibri Light</vt:lpstr>
      <vt:lpstr>GDS Transport</vt:lpstr>
      <vt:lpstr>Georgia</vt:lpstr>
      <vt:lpstr>Google Sans</vt:lpstr>
      <vt:lpstr>national</vt:lpstr>
      <vt:lpstr>Noto Sans</vt:lpstr>
      <vt:lpstr>Söhne</vt:lpstr>
      <vt:lpstr>Source Sans Pro</vt:lpstr>
      <vt:lpstr>Symbol</vt:lpstr>
      <vt:lpstr>Times New Roman</vt:lpstr>
      <vt:lpstr>Office Theme</vt:lpstr>
      <vt:lpstr>Search Techniques for Employment </vt:lpstr>
      <vt:lpstr>Contents Page</vt:lpstr>
      <vt:lpstr>PowerPoint Presentation</vt:lpstr>
      <vt:lpstr>Capitalism</vt:lpstr>
      <vt:lpstr>Socialism</vt:lpstr>
      <vt:lpstr>PowerPoint Presentation</vt:lpstr>
      <vt:lpstr>PowerPoint Presentation</vt:lpstr>
      <vt:lpstr>Overview of the UK Job market </vt:lpstr>
      <vt:lpstr>Brexit </vt:lpstr>
      <vt:lpstr>Economic climate within Wales </vt:lpstr>
      <vt:lpstr>PowerPoint Presentation</vt:lpstr>
      <vt:lpstr>PowerPoint Presentation</vt:lpstr>
      <vt:lpstr>PowerPoint Presentation</vt:lpstr>
      <vt:lpstr>PowerPoint Presentation</vt:lpstr>
      <vt:lpstr>Swansea Labour Market Statistics </vt:lpstr>
      <vt:lpstr>Recruitment and Retention</vt:lpstr>
      <vt:lpstr>Social Care sector Wales </vt:lpstr>
      <vt:lpstr>PowerPoint Presentation</vt:lpstr>
      <vt:lpstr>PowerPoint Presentation</vt:lpstr>
      <vt:lpstr>PowerPoint Presentation</vt:lpstr>
      <vt:lpstr>PowerPoint Presentation</vt:lpstr>
      <vt:lpstr>Desired skills for employment </vt:lpstr>
      <vt:lpstr>Desired skills for employment </vt:lpstr>
      <vt:lpstr>PowerPoint Presentation</vt:lpstr>
      <vt:lpstr>PowerPoint Presentation</vt:lpstr>
      <vt:lpstr>PowerPoint Presentation</vt:lpstr>
      <vt:lpstr>Gibbs’ Reflective Cycle </vt:lpstr>
      <vt:lpstr>Job search platforms </vt:lpstr>
      <vt:lpstr>Leveraging LinkedIn </vt:lpstr>
      <vt:lpstr>LinkedIn Benefits </vt:lpstr>
      <vt:lpstr>Creating a LinkedIn Profile </vt:lpstr>
      <vt:lpstr>LinkedIn Learning </vt:lpstr>
      <vt:lpstr>How to create a great profile</vt:lpstr>
      <vt:lpstr>Tailoring Applications and Cover Letters</vt:lpstr>
      <vt:lpstr>Interview Types </vt:lpstr>
      <vt:lpstr>PowerPoint Presentation</vt:lpstr>
      <vt:lpstr>Interview Examples </vt:lpstr>
      <vt:lpstr>PowerPoint Presentation</vt:lpstr>
      <vt:lpstr>Applying STAR Method </vt:lpstr>
      <vt:lpstr>Conclusion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Search Techniques for Employment </dc:title>
  <dc:creator>Jonathan Andrew Wyatt (P144511)</dc:creator>
  <cp:lastModifiedBy>Jonathan Andrew Wyatt (P144511)</cp:lastModifiedBy>
  <cp:revision>3</cp:revision>
  <dcterms:created xsi:type="dcterms:W3CDTF">2023-07-07T21:41:16Z</dcterms:created>
  <dcterms:modified xsi:type="dcterms:W3CDTF">2023-07-10T19:45:24Z</dcterms:modified>
</cp:coreProperties>
</file>