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1429" autoAdjust="0"/>
  </p:normalViewPr>
  <p:slideViewPr>
    <p:cSldViewPr snapToGrid="0" snapToObjects="1">
      <p:cViewPr varScale="1">
        <p:scale>
          <a:sx n="99" d="100"/>
          <a:sy n="99" d="100"/>
        </p:scale>
        <p:origin x="965"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18511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afternoon. As the newly appointed HR Officer supporting BT Group's transformation office, I have been asked to advise senior management on how to recruit and select the people this change programme depends on. BT is midway through a major network modernisation and digital restructuring effort, and this presentation sets out how to recruit the right talent into critical roles such as Digital Transformation Manager, Change Manager and Network Operations Analyst. I will cover the essential steps in the recruitment process, examine three interview formats suited to transformation hiring, justify appropriate questioning techniques for each role type, and compare face-to-face against virtual interview delivery. Every recommendation is supported by peer-reviewed research in selection and recruitment practice, because getting this wrong risks slowing a transformation that BT's competitive position increasingly depends on.</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roadmap for the presentation. We start by setting the scene at BT Group and clarifying what its transformation actually involves, then explain why the stakes of recruitment are unusually high during a change programme of this size. From there we walk through the mechanics of the recruitment process, covering job analysis, job descriptions, person specifications and sourcing channels. The heart of the presentation examines three interview formats across three dedicated slides, followed by guidance on selecting the right questioning technique for each role. We then weigh face-to-face interviewing against virtual delivery, propose a recruitment strategy tailored to BT's transformation office, and address the fairness and equal opportunity obligations that must run through every stage. The presentation closes with a conclusion and a full, properly formatted reference list.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BT Group has been chosen as the case organisation for this presentation because its network modernisation programme is a genuine, large-scale example of digital transformation. BT is replacing legacy copper infrastructure with full-fibre broadband, introducing AI-driven customer service automation, and restructuring delivery teams around agile working practices, all under sustained competitive pressure from rivals investing heavily in fibre and 5G rollout. This transformation demands new capability: Network Operations Analysts to monitor and optimise fibre rollout performance data, Change Managers to lead employee adoption of new agile working practices across a large, unionised workforce, and Digital Transformation Managers to own delivery of the AI service automation workstream. These roles differ sharply from BT's traditional engineering and customer service hiring profiles, both in the skills required and in how scarce and contested that talent is across the wider telecommunications and technology sector.</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Recruitment errors during a transformation of this scale are rarely absorbed quietly. Beardwell and Thompson's contemporary HRM text notes that a weak hire in a pivotal change role tends to surface later as missed milestones, disengaged teams and, in a publicly regulated business like BT, eroded investor and regulator confidence. Four things must align. Defining the role precisely means job analysis has to capture what the fibre rollout and automation programme genuinely require, rather than recycling an existing engineering job title that no longer fits. Selecting validly means interview structure must reliably distinguish candidates capable of operating in fast-changing, ambiguous conditions, which Levashina and colleagues' extensive review shows depends heavily on how rigorously the interview process is structured. Moving at pace matters because BT's fibre rollout milestones are publicly committed, so slow recruitment cycles directly threaten delivery dates that regulators and investors are watching. Staying fair and defensible matters given BT's large, unionised workforce, where recruitment must be transparent and equitable to protect both reputation and legal standing.</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recruitment process starts with job analysis: a systematic study of the tasks, decision authority and working relationships each transformation role genuinely requires. For BT, this is built from interviews with programme sponsors in the transformation office, benchmarking against comparable roles at other telecommunications companies undergoing similar fibre and digital transitions, and close reading of the rollout plan itself, following the process Beardwell and Thompson set out in their HRM text. This analysis then converts into a job description: a working document specifying purpose, core duties, reporting line and success measures. For example, a Change Manager role reporting to the Transformation Director, accountable specifically for agile-adoption rates across regional field teams rather than generic organisational change duties. CIPD guidance stresses that job analysis for transformation roles should anticipate how the role will evolve as the programme matures, rather than simply documenting today's static tasks, which is particularly relevant at BT given how quickly the automation workstream is expected to change what these roles actually involve.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Building on the job description, the person specification separates essential from desirable criteria. For the Network Operations Analyst role, essential criteria include demonstrable telecoms network data analysis and dashboarding skills, while prior experience specifically on fibre or 5G rollout projects would be desirable rather than essential, keeping the applicant pool realistically wide given how new these skill combinations are in the UK labour market. Sourcing channel choice follows directly from this: BT should use specialist telecoms and engineering job boards alongside LinkedIn to reach scarce fibre and automation expertise externally, while simultaneously using its internal mobility scheme to identify existing engineers suited to redeployment into transformation roles, drawing on their institutional knowledge of BT's network. CIPD guidance is clear that sourcing channel choice shapes candidate pool diversity as much as it shapes simple reach, so BT should track whether its chosen channels are attracting a genuinely diverse range of applicants for these newly created positions, not just a high volume of them.</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format is the structured panel interview, where several interviewers question each candidate using identical, pre-agreed questions scored against a shared rubric. This is typically reserved for senior, change-facing appointments where the cost of a wrong hire is highest. Levashina and colleagues' comprehensive review of structured interview research found that structured, multi-rater formats meaningfully improve predictive validity and curb the individual interviewer bias that unstructured interviews are especially prone to. The limitation is that panels can feel formal and interrogative, particularly for hands-on technical candidates more comfortable demonstrating ability than discussing it verbally, and panel members still require calibration training, since subtle bias can persist even when everyone follows the same script. For BT, I recommend structured panels specifically for the Change Manager and Digital Transformation Manager roles, where consistent, defensible comparison across a genuinely competitive applicant field matters most given how few candidates combine telecoms domain knowledge with change leadership experience.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 format is the competency-based interview, where candidates give specific past examples against named competencies, such as managing technical ambiguity or influencing without formal authority, scored against agreed behavioural indicators. This grounds evaluation in demonstrated past behaviour rather than self-description, and Levashina and colleagues confirm that behavioural interview components are strongly associated with greater interview structure and predictive validity overall. The limitation is that this approach assumes candidates have already had the opportunity to display the specific competency being tested, which can unfairly disadvantage strong field engineers making their first move into a formal change-facing role, even where their underlying capability is genuinely present. For BT, competency-based interviews suit the Network Operations Analyst role particularly well, allowing evidenced testing of competencies such as data-driven problem solving and working effectively under the regulatory scrutiny that accompanies a major national infrastructure rollout, both of which are central to this specific position.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third format is the assessment centre, which blends interviews with simulations, group exercises and work-sample tasks, such as a live fibre-rollout scheduling exercise, so assessors can watch candidates perform role-relevant tasks first-hand rather than only describing past performance. Multi-method assessment, including work samples, generally achieves higher predictive validity than any single interview format alone, because it reveals practical skills that interview conversation alone cannot observe, such as how a candidate genuinely prioritises competing operational demands under time pressure. The clear limitation is that assessment centres are demanding in time, assessor availability and cost, making them difficult to justify for high-volume or field-based recruitment spread across BT's many regional operations. For BT, I recommend reserving the assessment centre format for the single most senior appointment in this transformation, such as Head of Network Transformation, where the strategic weight of the role clearly justifies the additional investment in a fuller, multi-method selection process.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Questioning technique should be matched deliberately to role and purpose rather than used identically across every interview. Behavioural questioning, asking a candidate to describe winning over a sceptical field team to a new way of working, suits Change Manager roles because Levashina and colleagues confirm past conduct predicts future conduct in comparable situations. Situational questioning, asking what a candidate would do if fibre rollout data showed an unexplained twenty percent shortfall against target, suits scenarios Network Analysts have not necessarily faced before, testing reasoning rather than memory. Competency-based questioning directly tests named competencies such as regulatory awareness for Network Operations Analyst candidates, keeping scoring anchored to agreed criteria rather than general impression. Probing and Socratic follow-up questions, asking what made a candidate confident a decision was right or what data supported it, expose genuine depth of technical understanding rather than a rehearsed answer, which matters enormously in roles where surface-level fluency can otherwise mask a lack of real expertise.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Choosing between face-to-face and virtual interviews means weighing several factors rather than assuming either mode is universally better. On predictive accuracy, face-to-face interviews tend to produce higher interviewer ratings and richer applicant reactions because non-verbal cues are more visible; Blacksmith, Willford and Behrend's meta-analysis found technology-mediated interview ratings and applicant reactions were both moderately lower than face-to-face equivalents. On reach and speed, virtual interviews enable fast, nationwide scheduling, which Woods and colleagues identify as a genuine strength of digital selection procedures, particularly valuable for sourcing scarce fibre and automation specialists who may be located anywhere in the country. Virtual interviews are also considerably cheaper and easier to scale for BT's high-volume, field-based hiring needs, though there is a fairness risk if some applicants have uneven access to reliable connectivity, which BT must proactively manage rather than assume away. My recommendation is a hybrid approach: face-to-face for senior appointments such as Head of Network Transformation, where nuance and gravitas matter most, and virtual for high-volume, geographically spread roles such as Network Operations Analysts recruited across BT's regions.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Drawing these elements together, I recommend a four-part recruitment strategy for BT's transformation office. First, tiered interview design: structured panels for Change and Digital Transformation Manager roles, competency-based interviews for Network Operations Analyst roles, and the assessment centre format reserved specifically for the Head of Transformation appointment, matching method rigour to role stakes rather than applying one format across the board. Second, a hybrid delivery model, using virtual interviews for efficient national-scale first-round screening, then moving to face-to-face or hybrid formats for final-round shortlisted candidates in the most pivotal positions. Third, workforce planning alignment, phasing recruitment volumes against BT's published fibre rollout timetable, avoiding both talent gaps that delay milestones and premature hiring ahead of confirmed budget approval. Fourth, governance and calibration: structured scoring rubrics, interviewer training and panel calibration sessions, since Levashina and colleagues' research is clear that structure alone does not guarantee validity unless interviewers are properly trained to apply it consistently to every candidate they assess.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HR Officer, I hold direct responsibility for ensuring this recruitment programme is fair and lawful throughout. Every selection criterion must trace back to the job analysis, avoiding indirect discrimination under the Equality Act 2010, particularly given how easily technology-heavy job adverts can unintentionally discourage older engineers or candidates from non-traditional technical backgrounds from applying. Virtual interviews must be genuinely accessible, offering alternative formats and technical support for candidates with disabilities or limited home connectivity, directly addressing the fairness risk raised in the earlier comparison of interview modes. BT must also actively track its sourcing channels and shortlists for demographic diversity, since a transformation workforce built purely through existing engineering networks risks simply mirroring BT's current demographic profile rather than bringing genuinely new capability and perspective into the organisation. Finally, transparent and timely feedback to unsuccessful candidates protects BT's employer brand within a specialist talent market it will need to return to repeatedly across the multi-year transformation programme.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three recommendations should guide BT's recruitment approach for this transformation. First, one interview format cannot serve every transformation role; method should be tiered by seniority, the novelty of the challenge, and hiring volume, rather than chosen out of habit or convenience. Second, structure and calibration are what actually protect selection validity, meaning whichever method BT uses, structured questions and properly trained, calibrated interviewers are essential to safeguarding both predictive accuracy and fairness, exactly as Levashina and colleagues' extensive body of research demonstrates. Third, interview mode should flex with the role: virtual for national reach and pace across high-volume technical hiring, face-to-face for the most senior and highest-stakes decisions, with accessibility designed in from the start rather than retrofitted after problems emerge. Recruitment here is not an administrative formality; it is one of the clearest levers senior management actually has over whether this transformation lands on time, and the strategy outlined in this presentation gives them a robust, evidence-based and ethically sound path to securing it.</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8.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8.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8.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6.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7.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6.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2137"/>
        </a:solidFill>
        <a:effectLst/>
      </p:bgPr>
    </p:bg>
    <p:spTree>
      <p:nvGrpSpPr>
        <p:cNvPr id="1" name=""/>
        <p:cNvGrpSpPr/>
        <p:nvPr/>
      </p:nvGrpSpPr>
      <p:grpSpPr>
        <a:xfrm>
          <a:off x="0" y="0"/>
          <a:ext cx="0" cy="0"/>
          <a:chOff x="0" y="0"/>
          <a:chExt cx="0" cy="0"/>
        </a:xfrm>
      </p:grpSpPr>
      <p:sp>
        <p:nvSpPr>
          <p:cNvPr id="2" name="Shape 0"/>
          <p:cNvSpPr/>
          <p:nvPr/>
        </p:nvSpPr>
        <p:spPr>
          <a:xfrm>
            <a:off x="6675120" y="-1554480"/>
            <a:ext cx="4114800" cy="4114800"/>
          </a:xfrm>
          <a:prstGeom prst="ellipse">
            <a:avLst/>
          </a:prstGeom>
          <a:solidFill>
            <a:srgbClr val="127475">
              <a:alpha val="55000"/>
            </a:srgbClr>
          </a:solidFill>
          <a:ln/>
        </p:spPr>
      </p:sp>
      <p:sp>
        <p:nvSpPr>
          <p:cNvPr id="3" name="Shape 1"/>
          <p:cNvSpPr/>
          <p:nvPr/>
        </p:nvSpPr>
        <p:spPr>
          <a:xfrm>
            <a:off x="-1463040" y="3566160"/>
            <a:ext cx="3383280" cy="3383280"/>
          </a:xfrm>
          <a:prstGeom prst="ellipse">
            <a:avLst/>
          </a:prstGeom>
          <a:solidFill>
            <a:srgbClr val="E4572E">
              <a:alpha val="25000"/>
            </a:srgbClr>
          </a:solidFill>
          <a:ln/>
        </p:spPr>
      </p:sp>
      <p:sp>
        <p:nvSpPr>
          <p:cNvPr id="4" name="Shape 2"/>
          <p:cNvSpPr/>
          <p:nvPr/>
        </p:nvSpPr>
        <p:spPr>
          <a:xfrm>
            <a:off x="502920" y="457200"/>
            <a:ext cx="914400" cy="914400"/>
          </a:xfrm>
          <a:prstGeom prst="ellipse">
            <a:avLst/>
          </a:prstGeom>
          <a:solidFill>
            <a:srgbClr val="E4572E"/>
          </a:solidFill>
          <a:ln/>
        </p:spPr>
      </p:sp>
      <p:pic>
        <p:nvPicPr>
          <p:cNvPr id="5" name="Image 0" descr="preencoded.png"/>
          <p:cNvPicPr>
            <a:picLocks noChangeAspect="1"/>
          </p:cNvPicPr>
          <p:nvPr/>
        </p:nvPicPr>
        <p:blipFill>
          <a:blip r:embed="rId3"/>
          <a:stretch>
            <a:fillRect/>
          </a:stretch>
        </p:blipFill>
        <p:spPr>
          <a:xfrm>
            <a:off x="713232" y="667512"/>
            <a:ext cx="493776" cy="493776"/>
          </a:xfrm>
          <a:prstGeom prst="rect">
            <a:avLst/>
          </a:prstGeom>
        </p:spPr>
      </p:pic>
      <p:sp>
        <p:nvSpPr>
          <p:cNvPr id="6" name="Text 3"/>
          <p:cNvSpPr/>
          <p:nvPr/>
        </p:nvSpPr>
        <p:spPr>
          <a:xfrm>
            <a:off x="457200" y="1600200"/>
            <a:ext cx="8229600" cy="1051560"/>
          </a:xfrm>
          <a:prstGeom prst="rect">
            <a:avLst/>
          </a:prstGeom>
          <a:noFill/>
          <a:ln/>
        </p:spPr>
        <p:txBody>
          <a:bodyPr wrap="square" rtlCol="0" anchor="ctr"/>
          <a:lstStyle/>
          <a:p>
            <a:pPr marL="0" indent="0">
              <a:buNone/>
            </a:pPr>
            <a:r>
              <a:rPr lang="en-US" sz="2600" b="1" dirty="0">
                <a:solidFill>
                  <a:srgbClr val="FFFFFF"/>
                </a:solidFill>
                <a:latin typeface="Arial" pitchFamily="34" charset="0"/>
                <a:ea typeface="Arial" pitchFamily="34" charset="-122"/>
                <a:cs typeface="Arial" pitchFamily="34" charset="-120"/>
              </a:rPr>
              <a:t>Selecting Talent to Deliver Change: Recruitment Strategy for a Network Transformation</a:t>
            </a:r>
            <a:endParaRPr lang="en-US" sz="2600" dirty="0"/>
          </a:p>
        </p:txBody>
      </p:sp>
      <p:sp>
        <p:nvSpPr>
          <p:cNvPr id="7" name="Text 4"/>
          <p:cNvSpPr/>
          <p:nvPr/>
        </p:nvSpPr>
        <p:spPr>
          <a:xfrm>
            <a:off x="475488" y="2697480"/>
            <a:ext cx="7863840" cy="457200"/>
          </a:xfrm>
          <a:prstGeom prst="rect">
            <a:avLst/>
          </a:prstGeom>
          <a:noFill/>
          <a:ln/>
        </p:spPr>
        <p:txBody>
          <a:bodyPr wrap="square" rtlCol="0" anchor="ctr"/>
          <a:lstStyle/>
          <a:p>
            <a:pPr marL="0" indent="0">
              <a:buNone/>
            </a:pPr>
            <a:r>
              <a:rPr lang="en-US" sz="1400" dirty="0">
                <a:solidFill>
                  <a:srgbClr val="C9DEDD"/>
                </a:solidFill>
                <a:latin typeface="Arial" pitchFamily="34" charset="0"/>
                <a:ea typeface="Arial" pitchFamily="34" charset="-122"/>
                <a:cs typeface="Arial" pitchFamily="34" charset="-120"/>
              </a:rPr>
              <a:t>Recommendations to senior management on recruiting BT Group's transformation workforce</a:t>
            </a:r>
            <a:endParaRPr lang="en-US" sz="1400" dirty="0"/>
          </a:p>
        </p:txBody>
      </p:sp>
      <p:sp>
        <p:nvSpPr>
          <p:cNvPr id="8" name="Text 5"/>
          <p:cNvSpPr/>
          <p:nvPr/>
        </p:nvSpPr>
        <p:spPr>
          <a:xfrm>
            <a:off x="475488" y="3337560"/>
            <a:ext cx="8046720" cy="1371600"/>
          </a:xfrm>
          <a:prstGeom prst="rect">
            <a:avLst/>
          </a:prstGeom>
          <a:noFill/>
          <a:ln/>
        </p:spPr>
        <p:txBody>
          <a:bodyPr wrap="square" rtlCol="0" anchor="ctr"/>
          <a:lstStyle/>
          <a:p>
            <a:pPr marL="0" indent="0">
              <a:lnSpc>
                <a:spcPts val="2000"/>
              </a:lnSpc>
              <a:buNone/>
            </a:pPr>
            <a:r>
              <a:rPr lang="en-US" sz="1200" dirty="0">
                <a:solidFill>
                  <a:srgbClr val="9FBAB8"/>
                </a:solidFill>
                <a:latin typeface="Arial" pitchFamily="34" charset="0"/>
                <a:ea typeface="Arial" pitchFamily="34" charset="-122"/>
                <a:cs typeface="Arial" pitchFamily="34" charset="-120"/>
              </a:rPr>
              <a:t>Student Name: </a:t>
            </a:r>
            <a:r>
              <a:rPr lang="en-US" sz="1200" dirty="0" err="1">
                <a:solidFill>
                  <a:srgbClr val="9FBAB8"/>
                </a:solidFill>
                <a:latin typeface="Arial" pitchFamily="34" charset="0"/>
                <a:ea typeface="Arial" pitchFamily="34" charset="-122"/>
                <a:cs typeface="Arial" pitchFamily="34" charset="-120"/>
              </a:rPr>
              <a:t>Zlatoslava</a:t>
            </a:r>
            <a:r>
              <a:rPr lang="en-US" sz="1200" dirty="0">
                <a:solidFill>
                  <a:srgbClr val="9FBAB8"/>
                </a:solidFill>
                <a:latin typeface="Arial" pitchFamily="34" charset="0"/>
                <a:ea typeface="Arial" pitchFamily="34" charset="-122"/>
                <a:cs typeface="Arial" pitchFamily="34" charset="-120"/>
              </a:rPr>
              <a:t> </a:t>
            </a:r>
            <a:r>
              <a:rPr lang="en-US" sz="1200" dirty="0" err="1">
                <a:solidFill>
                  <a:srgbClr val="9FBAB8"/>
                </a:solidFill>
                <a:latin typeface="Arial" pitchFamily="34" charset="0"/>
                <a:ea typeface="Arial" pitchFamily="34" charset="-122"/>
                <a:cs typeface="Arial" pitchFamily="34" charset="-120"/>
              </a:rPr>
              <a:t>Hristova</a:t>
            </a:r>
            <a:endParaRPr lang="en-US" sz="1200" dirty="0">
              <a:solidFill>
                <a:srgbClr val="9FBAB8"/>
              </a:solidFill>
              <a:latin typeface="Arial" pitchFamily="34" charset="0"/>
              <a:ea typeface="Arial" pitchFamily="34" charset="-122"/>
              <a:cs typeface="Arial" pitchFamily="34" charset="-120"/>
            </a:endParaRPr>
          </a:p>
          <a:p>
            <a:pPr marL="0" indent="0">
              <a:lnSpc>
                <a:spcPts val="2000"/>
              </a:lnSpc>
              <a:buNone/>
            </a:pPr>
            <a:r>
              <a:rPr lang="en-US" sz="1200" dirty="0">
                <a:solidFill>
                  <a:srgbClr val="9FBAB8"/>
                </a:solidFill>
                <a:latin typeface="Arial" pitchFamily="34" charset="0"/>
                <a:ea typeface="Arial" pitchFamily="34" charset="-122"/>
                <a:cs typeface="Arial" pitchFamily="34" charset="-120"/>
              </a:rPr>
              <a:t>Student Number: 2437124</a:t>
            </a:r>
          </a:p>
          <a:p>
            <a:pPr marL="0" indent="0">
              <a:lnSpc>
                <a:spcPts val="2000"/>
              </a:lnSpc>
              <a:buNone/>
            </a:pPr>
            <a:r>
              <a:rPr lang="en-US" sz="1200" dirty="0">
                <a:solidFill>
                  <a:srgbClr val="9FBAB8"/>
                </a:solidFill>
                <a:latin typeface="Arial" pitchFamily="34" charset="0"/>
                <a:ea typeface="Arial" pitchFamily="34" charset="-122"/>
                <a:cs typeface="Arial" pitchFamily="34" charset="-120"/>
              </a:rPr>
              <a:t>Module: LCLM5002 Developing and Managing Individuals and Teams</a:t>
            </a:r>
            <a:endParaRPr lang="en-US" sz="1200" dirty="0"/>
          </a:p>
          <a:p>
            <a:pPr marL="0" indent="0">
              <a:lnSpc>
                <a:spcPts val="2000"/>
              </a:lnSpc>
              <a:buNone/>
            </a:pPr>
            <a:r>
              <a:rPr lang="en-US" sz="1200" dirty="0">
                <a:solidFill>
                  <a:srgbClr val="9FBAB8"/>
                </a:solidFill>
                <a:latin typeface="Arial" pitchFamily="34" charset="0"/>
                <a:ea typeface="Arial" pitchFamily="34" charset="-122"/>
                <a:cs typeface="Arial" pitchFamily="34" charset="-120"/>
              </a:rPr>
              <a:t>Lecturer: Amer Kareem / </a:t>
            </a:r>
            <a:r>
              <a:rPr lang="en-US" sz="1200">
                <a:solidFill>
                  <a:srgbClr val="9FBAB8"/>
                </a:solidFill>
                <a:latin typeface="Arial" pitchFamily="34" charset="0"/>
                <a:ea typeface="Arial" pitchFamily="34" charset="-122"/>
                <a:cs typeface="Arial" pitchFamily="34" charset="-120"/>
              </a:rPr>
              <a:t>Mudassar Hasan</a:t>
            </a:r>
            <a:endParaRPr lang="en-US" sz="1200" dirty="0"/>
          </a:p>
          <a:p>
            <a:pPr marL="0" indent="0">
              <a:lnSpc>
                <a:spcPts val="2000"/>
              </a:lnSpc>
              <a:buNone/>
            </a:pPr>
            <a:r>
              <a:rPr lang="en-US" sz="1200" dirty="0">
                <a:solidFill>
                  <a:srgbClr val="9FBAB8"/>
                </a:solidFill>
                <a:latin typeface="Arial" pitchFamily="34" charset="0"/>
                <a:ea typeface="Arial" pitchFamily="34" charset="-122"/>
                <a:cs typeface="Arial" pitchFamily="34" charset="-120"/>
              </a:rPr>
              <a:t>Assignment: Component 1 – Individual Presentation</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0D2137"/>
                </a:solidFill>
                <a:latin typeface="Arial" pitchFamily="34" charset="0"/>
                <a:ea typeface="Arial" pitchFamily="34" charset="-122"/>
                <a:cs typeface="Arial" pitchFamily="34" charset="-120"/>
              </a:rPr>
              <a:t>Table of Contents</a:t>
            </a:r>
            <a:endParaRPr lang="en-US" sz="2600" dirty="0"/>
          </a:p>
        </p:txBody>
      </p:sp>
      <p:sp>
        <p:nvSpPr>
          <p:cNvPr id="3" name="Shape 1"/>
          <p:cNvSpPr/>
          <p:nvPr/>
        </p:nvSpPr>
        <p:spPr>
          <a:xfrm>
            <a:off x="548640" y="1399032"/>
            <a:ext cx="310896" cy="310896"/>
          </a:xfrm>
          <a:prstGeom prst="ellipse">
            <a:avLst/>
          </a:prstGeom>
          <a:solidFill>
            <a:srgbClr val="EAF1F1"/>
          </a:solidFill>
          <a:ln/>
        </p:spPr>
      </p:sp>
      <p:sp>
        <p:nvSpPr>
          <p:cNvPr id="4" name="Text 2"/>
          <p:cNvSpPr/>
          <p:nvPr/>
        </p:nvSpPr>
        <p:spPr>
          <a:xfrm>
            <a:off x="548640" y="1399032"/>
            <a:ext cx="310896" cy="310896"/>
          </a:xfrm>
          <a:prstGeom prst="rect">
            <a:avLst/>
          </a:prstGeom>
          <a:noFill/>
          <a:ln/>
        </p:spPr>
        <p:txBody>
          <a:bodyPr wrap="square" rtlCol="0" anchor="ctr"/>
          <a:lstStyle/>
          <a:p>
            <a:pPr marL="0" indent="0" algn="ctr">
              <a:buNone/>
            </a:pPr>
            <a:r>
              <a:rPr lang="en-US" sz="1200" b="1" dirty="0">
                <a:solidFill>
                  <a:srgbClr val="127475"/>
                </a:solidFill>
                <a:latin typeface="Arial" pitchFamily="34" charset="0"/>
                <a:ea typeface="Arial" pitchFamily="34" charset="-122"/>
                <a:cs typeface="Arial" pitchFamily="34" charset="-120"/>
              </a:rPr>
              <a:t>1</a:t>
            </a:r>
            <a:endParaRPr lang="en-US" sz="1200" dirty="0"/>
          </a:p>
        </p:txBody>
      </p:sp>
      <p:sp>
        <p:nvSpPr>
          <p:cNvPr id="5" name="Text 3"/>
          <p:cNvSpPr/>
          <p:nvPr/>
        </p:nvSpPr>
        <p:spPr>
          <a:xfrm>
            <a:off x="960120" y="1371600"/>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BT Group and Its Transformation Journey</a:t>
            </a:r>
            <a:endParaRPr lang="en-US" sz="1200" dirty="0"/>
          </a:p>
        </p:txBody>
      </p:sp>
      <p:sp>
        <p:nvSpPr>
          <p:cNvPr id="6" name="Shape 4"/>
          <p:cNvSpPr/>
          <p:nvPr/>
        </p:nvSpPr>
        <p:spPr>
          <a:xfrm>
            <a:off x="4846320" y="1399032"/>
            <a:ext cx="310896" cy="310896"/>
          </a:xfrm>
          <a:prstGeom prst="ellipse">
            <a:avLst/>
          </a:prstGeom>
          <a:solidFill>
            <a:srgbClr val="EAF1F1"/>
          </a:solidFill>
          <a:ln/>
        </p:spPr>
      </p:sp>
      <p:sp>
        <p:nvSpPr>
          <p:cNvPr id="7" name="Text 5"/>
          <p:cNvSpPr/>
          <p:nvPr/>
        </p:nvSpPr>
        <p:spPr>
          <a:xfrm>
            <a:off x="4846320" y="1399032"/>
            <a:ext cx="310896" cy="310896"/>
          </a:xfrm>
          <a:prstGeom prst="rect">
            <a:avLst/>
          </a:prstGeom>
          <a:noFill/>
          <a:ln/>
        </p:spPr>
        <p:txBody>
          <a:bodyPr wrap="square" rtlCol="0" anchor="ctr"/>
          <a:lstStyle/>
          <a:p>
            <a:pPr marL="0" indent="0" algn="ctr">
              <a:buNone/>
            </a:pPr>
            <a:r>
              <a:rPr lang="en-US" sz="1200" b="1" dirty="0">
                <a:solidFill>
                  <a:srgbClr val="127475"/>
                </a:solidFill>
                <a:latin typeface="Arial" pitchFamily="34" charset="0"/>
                <a:ea typeface="Arial" pitchFamily="34" charset="-122"/>
                <a:cs typeface="Arial" pitchFamily="34" charset="-120"/>
              </a:rPr>
              <a:t>2</a:t>
            </a:r>
            <a:endParaRPr lang="en-US" sz="1200" dirty="0"/>
          </a:p>
        </p:txBody>
      </p:sp>
      <p:sp>
        <p:nvSpPr>
          <p:cNvPr id="8" name="Text 6"/>
          <p:cNvSpPr/>
          <p:nvPr/>
        </p:nvSpPr>
        <p:spPr>
          <a:xfrm>
            <a:off x="5257800" y="1371600"/>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The Stakes: Recruiting Right, On Time</a:t>
            </a:r>
            <a:endParaRPr lang="en-US" sz="1200" dirty="0"/>
          </a:p>
        </p:txBody>
      </p:sp>
      <p:sp>
        <p:nvSpPr>
          <p:cNvPr id="9" name="Shape 7"/>
          <p:cNvSpPr/>
          <p:nvPr/>
        </p:nvSpPr>
        <p:spPr>
          <a:xfrm>
            <a:off x="548640" y="1965960"/>
            <a:ext cx="310896" cy="310896"/>
          </a:xfrm>
          <a:prstGeom prst="ellipse">
            <a:avLst/>
          </a:prstGeom>
          <a:solidFill>
            <a:srgbClr val="EAF1F1"/>
          </a:solidFill>
          <a:ln/>
        </p:spPr>
      </p:sp>
      <p:sp>
        <p:nvSpPr>
          <p:cNvPr id="10" name="Text 8"/>
          <p:cNvSpPr/>
          <p:nvPr/>
        </p:nvSpPr>
        <p:spPr>
          <a:xfrm>
            <a:off x="548640" y="1965960"/>
            <a:ext cx="310896" cy="310896"/>
          </a:xfrm>
          <a:prstGeom prst="rect">
            <a:avLst/>
          </a:prstGeom>
          <a:noFill/>
          <a:ln/>
        </p:spPr>
        <p:txBody>
          <a:bodyPr wrap="square" rtlCol="0" anchor="ctr"/>
          <a:lstStyle/>
          <a:p>
            <a:pPr marL="0" indent="0" algn="ctr">
              <a:buNone/>
            </a:pPr>
            <a:r>
              <a:rPr lang="en-US" sz="1200" b="1" dirty="0">
                <a:solidFill>
                  <a:srgbClr val="127475"/>
                </a:solidFill>
                <a:latin typeface="Arial" pitchFamily="34" charset="0"/>
                <a:ea typeface="Arial" pitchFamily="34" charset="-122"/>
                <a:cs typeface="Arial" pitchFamily="34" charset="-120"/>
              </a:rPr>
              <a:t>3</a:t>
            </a:r>
            <a:endParaRPr lang="en-US" sz="1200" dirty="0"/>
          </a:p>
        </p:txBody>
      </p:sp>
      <p:sp>
        <p:nvSpPr>
          <p:cNvPr id="11" name="Text 9"/>
          <p:cNvSpPr/>
          <p:nvPr/>
        </p:nvSpPr>
        <p:spPr>
          <a:xfrm>
            <a:off x="960120" y="1938528"/>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Recruitment Process: Analysing and Describing the Role</a:t>
            </a:r>
            <a:endParaRPr lang="en-US" sz="1200" dirty="0"/>
          </a:p>
        </p:txBody>
      </p:sp>
      <p:sp>
        <p:nvSpPr>
          <p:cNvPr id="12" name="Shape 10"/>
          <p:cNvSpPr/>
          <p:nvPr/>
        </p:nvSpPr>
        <p:spPr>
          <a:xfrm>
            <a:off x="4846320" y="1965960"/>
            <a:ext cx="310896" cy="310896"/>
          </a:xfrm>
          <a:prstGeom prst="ellipse">
            <a:avLst/>
          </a:prstGeom>
          <a:solidFill>
            <a:srgbClr val="EAF1F1"/>
          </a:solidFill>
          <a:ln/>
        </p:spPr>
      </p:sp>
      <p:sp>
        <p:nvSpPr>
          <p:cNvPr id="13" name="Text 11"/>
          <p:cNvSpPr/>
          <p:nvPr/>
        </p:nvSpPr>
        <p:spPr>
          <a:xfrm>
            <a:off x="4846320" y="1965960"/>
            <a:ext cx="310896" cy="310896"/>
          </a:xfrm>
          <a:prstGeom prst="rect">
            <a:avLst/>
          </a:prstGeom>
          <a:noFill/>
          <a:ln/>
        </p:spPr>
        <p:txBody>
          <a:bodyPr wrap="square" rtlCol="0" anchor="ctr"/>
          <a:lstStyle/>
          <a:p>
            <a:pPr marL="0" indent="0" algn="ctr">
              <a:buNone/>
            </a:pPr>
            <a:r>
              <a:rPr lang="en-US" sz="1200" b="1" dirty="0">
                <a:solidFill>
                  <a:srgbClr val="127475"/>
                </a:solidFill>
                <a:latin typeface="Arial" pitchFamily="34" charset="0"/>
                <a:ea typeface="Arial" pitchFamily="34" charset="-122"/>
                <a:cs typeface="Arial" pitchFamily="34" charset="-120"/>
              </a:rPr>
              <a:t>4</a:t>
            </a:r>
            <a:endParaRPr lang="en-US" sz="1200" dirty="0"/>
          </a:p>
        </p:txBody>
      </p:sp>
      <p:sp>
        <p:nvSpPr>
          <p:cNvPr id="14" name="Text 12"/>
          <p:cNvSpPr/>
          <p:nvPr/>
        </p:nvSpPr>
        <p:spPr>
          <a:xfrm>
            <a:off x="5257800" y="1938528"/>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Person Specification &amp; Sourcing Channels</a:t>
            </a:r>
            <a:endParaRPr lang="en-US" sz="1200" dirty="0"/>
          </a:p>
        </p:txBody>
      </p:sp>
      <p:sp>
        <p:nvSpPr>
          <p:cNvPr id="15" name="Shape 13"/>
          <p:cNvSpPr/>
          <p:nvPr/>
        </p:nvSpPr>
        <p:spPr>
          <a:xfrm>
            <a:off x="548640" y="2532888"/>
            <a:ext cx="310896" cy="310896"/>
          </a:xfrm>
          <a:prstGeom prst="ellipse">
            <a:avLst/>
          </a:prstGeom>
          <a:solidFill>
            <a:srgbClr val="EAF1F1"/>
          </a:solidFill>
          <a:ln/>
        </p:spPr>
      </p:sp>
      <p:sp>
        <p:nvSpPr>
          <p:cNvPr id="16" name="Text 14"/>
          <p:cNvSpPr/>
          <p:nvPr/>
        </p:nvSpPr>
        <p:spPr>
          <a:xfrm>
            <a:off x="548640" y="2532888"/>
            <a:ext cx="310896" cy="310896"/>
          </a:xfrm>
          <a:prstGeom prst="rect">
            <a:avLst/>
          </a:prstGeom>
          <a:noFill/>
          <a:ln/>
        </p:spPr>
        <p:txBody>
          <a:bodyPr wrap="square" rtlCol="0" anchor="ctr"/>
          <a:lstStyle/>
          <a:p>
            <a:pPr marL="0" indent="0" algn="ctr">
              <a:buNone/>
            </a:pPr>
            <a:r>
              <a:rPr lang="en-US" sz="1200" b="1" dirty="0">
                <a:solidFill>
                  <a:srgbClr val="127475"/>
                </a:solidFill>
                <a:latin typeface="Arial" pitchFamily="34" charset="0"/>
                <a:ea typeface="Arial" pitchFamily="34" charset="-122"/>
                <a:cs typeface="Arial" pitchFamily="34" charset="-120"/>
              </a:rPr>
              <a:t>5</a:t>
            </a:r>
            <a:endParaRPr lang="en-US" sz="1200" dirty="0"/>
          </a:p>
        </p:txBody>
      </p:sp>
      <p:sp>
        <p:nvSpPr>
          <p:cNvPr id="17" name="Text 15"/>
          <p:cNvSpPr/>
          <p:nvPr/>
        </p:nvSpPr>
        <p:spPr>
          <a:xfrm>
            <a:off x="960120" y="2505456"/>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Three Interview Formats for Change Roles</a:t>
            </a:r>
            <a:endParaRPr lang="en-US" sz="1200" dirty="0"/>
          </a:p>
        </p:txBody>
      </p:sp>
      <p:sp>
        <p:nvSpPr>
          <p:cNvPr id="18" name="Shape 16"/>
          <p:cNvSpPr/>
          <p:nvPr/>
        </p:nvSpPr>
        <p:spPr>
          <a:xfrm>
            <a:off x="4846320" y="2532888"/>
            <a:ext cx="310896" cy="310896"/>
          </a:xfrm>
          <a:prstGeom prst="ellipse">
            <a:avLst/>
          </a:prstGeom>
          <a:solidFill>
            <a:srgbClr val="EAF1F1"/>
          </a:solidFill>
          <a:ln/>
        </p:spPr>
      </p:sp>
      <p:sp>
        <p:nvSpPr>
          <p:cNvPr id="19" name="Text 17"/>
          <p:cNvSpPr/>
          <p:nvPr/>
        </p:nvSpPr>
        <p:spPr>
          <a:xfrm>
            <a:off x="4846320" y="2532888"/>
            <a:ext cx="310896" cy="310896"/>
          </a:xfrm>
          <a:prstGeom prst="rect">
            <a:avLst/>
          </a:prstGeom>
          <a:noFill/>
          <a:ln/>
        </p:spPr>
        <p:txBody>
          <a:bodyPr wrap="square" rtlCol="0" anchor="ctr"/>
          <a:lstStyle/>
          <a:p>
            <a:pPr marL="0" indent="0" algn="ctr">
              <a:buNone/>
            </a:pPr>
            <a:r>
              <a:rPr lang="en-US" sz="1200" b="1" dirty="0">
                <a:solidFill>
                  <a:srgbClr val="127475"/>
                </a:solidFill>
                <a:latin typeface="Arial" pitchFamily="34" charset="0"/>
                <a:ea typeface="Arial" pitchFamily="34" charset="-122"/>
                <a:cs typeface="Arial" pitchFamily="34" charset="-120"/>
              </a:rPr>
              <a:t>6</a:t>
            </a:r>
            <a:endParaRPr lang="en-US" sz="1200" dirty="0"/>
          </a:p>
        </p:txBody>
      </p:sp>
      <p:sp>
        <p:nvSpPr>
          <p:cNvPr id="20" name="Text 18"/>
          <p:cNvSpPr/>
          <p:nvPr/>
        </p:nvSpPr>
        <p:spPr>
          <a:xfrm>
            <a:off x="5257800" y="2505456"/>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Choosing the Right Questioning Technique</a:t>
            </a:r>
            <a:endParaRPr lang="en-US" sz="1200" dirty="0"/>
          </a:p>
        </p:txBody>
      </p:sp>
      <p:sp>
        <p:nvSpPr>
          <p:cNvPr id="21" name="Shape 19"/>
          <p:cNvSpPr/>
          <p:nvPr/>
        </p:nvSpPr>
        <p:spPr>
          <a:xfrm>
            <a:off x="548640" y="3099816"/>
            <a:ext cx="310896" cy="310896"/>
          </a:xfrm>
          <a:prstGeom prst="ellipse">
            <a:avLst/>
          </a:prstGeom>
          <a:solidFill>
            <a:srgbClr val="EAF1F1"/>
          </a:solidFill>
          <a:ln/>
        </p:spPr>
      </p:sp>
      <p:sp>
        <p:nvSpPr>
          <p:cNvPr id="22" name="Text 20"/>
          <p:cNvSpPr/>
          <p:nvPr/>
        </p:nvSpPr>
        <p:spPr>
          <a:xfrm>
            <a:off x="548640" y="3099816"/>
            <a:ext cx="310896" cy="310896"/>
          </a:xfrm>
          <a:prstGeom prst="rect">
            <a:avLst/>
          </a:prstGeom>
          <a:noFill/>
          <a:ln/>
        </p:spPr>
        <p:txBody>
          <a:bodyPr wrap="square" rtlCol="0" anchor="ctr"/>
          <a:lstStyle/>
          <a:p>
            <a:pPr marL="0" indent="0" algn="ctr">
              <a:buNone/>
            </a:pPr>
            <a:r>
              <a:rPr lang="en-US" sz="1200" b="1" dirty="0">
                <a:solidFill>
                  <a:srgbClr val="127475"/>
                </a:solidFill>
                <a:latin typeface="Arial" pitchFamily="34" charset="0"/>
                <a:ea typeface="Arial" pitchFamily="34" charset="-122"/>
                <a:cs typeface="Arial" pitchFamily="34" charset="-120"/>
              </a:rPr>
              <a:t>7</a:t>
            </a:r>
            <a:endParaRPr lang="en-US" sz="1200" dirty="0"/>
          </a:p>
        </p:txBody>
      </p:sp>
      <p:sp>
        <p:nvSpPr>
          <p:cNvPr id="23" name="Text 21"/>
          <p:cNvSpPr/>
          <p:nvPr/>
        </p:nvSpPr>
        <p:spPr>
          <a:xfrm>
            <a:off x="960120" y="3072384"/>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Face-to-Face or Virtual: Making the Call</a:t>
            </a:r>
            <a:endParaRPr lang="en-US" sz="1200" dirty="0"/>
          </a:p>
        </p:txBody>
      </p:sp>
      <p:sp>
        <p:nvSpPr>
          <p:cNvPr id="24" name="Shape 22"/>
          <p:cNvSpPr/>
          <p:nvPr/>
        </p:nvSpPr>
        <p:spPr>
          <a:xfrm>
            <a:off x="4846320" y="3099816"/>
            <a:ext cx="310896" cy="310896"/>
          </a:xfrm>
          <a:prstGeom prst="ellipse">
            <a:avLst/>
          </a:prstGeom>
          <a:solidFill>
            <a:srgbClr val="EAF1F1"/>
          </a:solidFill>
          <a:ln/>
        </p:spPr>
      </p:sp>
      <p:sp>
        <p:nvSpPr>
          <p:cNvPr id="25" name="Text 23"/>
          <p:cNvSpPr/>
          <p:nvPr/>
        </p:nvSpPr>
        <p:spPr>
          <a:xfrm>
            <a:off x="4846320" y="3099816"/>
            <a:ext cx="310896" cy="310896"/>
          </a:xfrm>
          <a:prstGeom prst="rect">
            <a:avLst/>
          </a:prstGeom>
          <a:noFill/>
          <a:ln/>
        </p:spPr>
        <p:txBody>
          <a:bodyPr wrap="square" rtlCol="0" anchor="ctr"/>
          <a:lstStyle/>
          <a:p>
            <a:pPr marL="0" indent="0" algn="ctr">
              <a:buNone/>
            </a:pPr>
            <a:r>
              <a:rPr lang="en-US" sz="1200" b="1" dirty="0">
                <a:solidFill>
                  <a:srgbClr val="127475"/>
                </a:solidFill>
                <a:latin typeface="Arial" pitchFamily="34" charset="0"/>
                <a:ea typeface="Arial" pitchFamily="34" charset="-122"/>
                <a:cs typeface="Arial" pitchFamily="34" charset="-120"/>
              </a:rPr>
              <a:t>8</a:t>
            </a:r>
            <a:endParaRPr lang="en-US" sz="1200" dirty="0"/>
          </a:p>
        </p:txBody>
      </p:sp>
      <p:sp>
        <p:nvSpPr>
          <p:cNvPr id="26" name="Text 24"/>
          <p:cNvSpPr/>
          <p:nvPr/>
        </p:nvSpPr>
        <p:spPr>
          <a:xfrm>
            <a:off x="5257800" y="3072384"/>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A Recruitment Strategy for the Transformation Office</a:t>
            </a:r>
            <a:endParaRPr lang="en-US" sz="1200" dirty="0"/>
          </a:p>
        </p:txBody>
      </p:sp>
      <p:sp>
        <p:nvSpPr>
          <p:cNvPr id="27" name="Shape 25"/>
          <p:cNvSpPr/>
          <p:nvPr/>
        </p:nvSpPr>
        <p:spPr>
          <a:xfrm>
            <a:off x="548640" y="3666744"/>
            <a:ext cx="310896" cy="310896"/>
          </a:xfrm>
          <a:prstGeom prst="ellipse">
            <a:avLst/>
          </a:prstGeom>
          <a:solidFill>
            <a:srgbClr val="EAF1F1"/>
          </a:solidFill>
          <a:ln/>
        </p:spPr>
      </p:sp>
      <p:sp>
        <p:nvSpPr>
          <p:cNvPr id="28" name="Text 26"/>
          <p:cNvSpPr/>
          <p:nvPr/>
        </p:nvSpPr>
        <p:spPr>
          <a:xfrm>
            <a:off x="548640" y="3666744"/>
            <a:ext cx="310896" cy="310896"/>
          </a:xfrm>
          <a:prstGeom prst="rect">
            <a:avLst/>
          </a:prstGeom>
          <a:noFill/>
          <a:ln/>
        </p:spPr>
        <p:txBody>
          <a:bodyPr wrap="square" rtlCol="0" anchor="ctr"/>
          <a:lstStyle/>
          <a:p>
            <a:pPr marL="0" indent="0" algn="ctr">
              <a:buNone/>
            </a:pPr>
            <a:r>
              <a:rPr lang="en-US" sz="1200" b="1" dirty="0">
                <a:solidFill>
                  <a:srgbClr val="127475"/>
                </a:solidFill>
                <a:latin typeface="Arial" pitchFamily="34" charset="0"/>
                <a:ea typeface="Arial" pitchFamily="34" charset="-122"/>
                <a:cs typeface="Arial" pitchFamily="34" charset="-120"/>
              </a:rPr>
              <a:t>9</a:t>
            </a:r>
            <a:endParaRPr lang="en-US" sz="1200" dirty="0"/>
          </a:p>
        </p:txBody>
      </p:sp>
      <p:sp>
        <p:nvSpPr>
          <p:cNvPr id="29" name="Text 27"/>
          <p:cNvSpPr/>
          <p:nvPr/>
        </p:nvSpPr>
        <p:spPr>
          <a:xfrm>
            <a:off x="960120" y="3639312"/>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Fairness, Ethics and Equal Opportunity</a:t>
            </a:r>
            <a:endParaRPr lang="en-US" sz="1200" dirty="0"/>
          </a:p>
        </p:txBody>
      </p:sp>
      <p:sp>
        <p:nvSpPr>
          <p:cNvPr id="30" name="Shape 28"/>
          <p:cNvSpPr/>
          <p:nvPr/>
        </p:nvSpPr>
        <p:spPr>
          <a:xfrm>
            <a:off x="4846320" y="3666744"/>
            <a:ext cx="310896" cy="310896"/>
          </a:xfrm>
          <a:prstGeom prst="ellipse">
            <a:avLst/>
          </a:prstGeom>
          <a:solidFill>
            <a:srgbClr val="EAF1F1"/>
          </a:solidFill>
          <a:ln/>
        </p:spPr>
      </p:sp>
      <p:sp>
        <p:nvSpPr>
          <p:cNvPr id="31" name="Text 29"/>
          <p:cNvSpPr/>
          <p:nvPr/>
        </p:nvSpPr>
        <p:spPr>
          <a:xfrm>
            <a:off x="4846320" y="3666744"/>
            <a:ext cx="310896" cy="310896"/>
          </a:xfrm>
          <a:prstGeom prst="rect">
            <a:avLst/>
          </a:prstGeom>
          <a:noFill/>
          <a:ln/>
        </p:spPr>
        <p:txBody>
          <a:bodyPr wrap="square" rtlCol="0" anchor="ctr"/>
          <a:lstStyle/>
          <a:p>
            <a:pPr marL="0" indent="0" algn="ctr">
              <a:buNone/>
            </a:pPr>
            <a:r>
              <a:rPr lang="en-US" sz="1200" b="1" dirty="0">
                <a:solidFill>
                  <a:srgbClr val="127475"/>
                </a:solidFill>
                <a:latin typeface="Arial" pitchFamily="34" charset="0"/>
                <a:ea typeface="Arial" pitchFamily="34" charset="-122"/>
                <a:cs typeface="Arial" pitchFamily="34" charset="-120"/>
              </a:rPr>
              <a:t>10</a:t>
            </a:r>
            <a:endParaRPr lang="en-US" sz="1200" dirty="0"/>
          </a:p>
        </p:txBody>
      </p:sp>
      <p:sp>
        <p:nvSpPr>
          <p:cNvPr id="32" name="Text 30"/>
          <p:cNvSpPr/>
          <p:nvPr/>
        </p:nvSpPr>
        <p:spPr>
          <a:xfrm>
            <a:off x="5257800" y="3639312"/>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Conclusion and Recommendations</a:t>
            </a:r>
            <a:endParaRPr lang="en-US" sz="1200" dirty="0"/>
          </a:p>
        </p:txBody>
      </p:sp>
      <p:sp>
        <p:nvSpPr>
          <p:cNvPr id="33" name="Shape 31"/>
          <p:cNvSpPr/>
          <p:nvPr/>
        </p:nvSpPr>
        <p:spPr>
          <a:xfrm>
            <a:off x="548640" y="4233672"/>
            <a:ext cx="310896" cy="310896"/>
          </a:xfrm>
          <a:prstGeom prst="ellipse">
            <a:avLst/>
          </a:prstGeom>
          <a:solidFill>
            <a:srgbClr val="EAF1F1"/>
          </a:solidFill>
          <a:ln/>
        </p:spPr>
      </p:sp>
      <p:sp>
        <p:nvSpPr>
          <p:cNvPr id="34" name="Text 32"/>
          <p:cNvSpPr/>
          <p:nvPr/>
        </p:nvSpPr>
        <p:spPr>
          <a:xfrm>
            <a:off x="548640" y="4233672"/>
            <a:ext cx="310896" cy="310896"/>
          </a:xfrm>
          <a:prstGeom prst="rect">
            <a:avLst/>
          </a:prstGeom>
          <a:noFill/>
          <a:ln/>
        </p:spPr>
        <p:txBody>
          <a:bodyPr wrap="square" rtlCol="0" anchor="ctr"/>
          <a:lstStyle/>
          <a:p>
            <a:pPr marL="0" indent="0" algn="ctr">
              <a:buNone/>
            </a:pPr>
            <a:r>
              <a:rPr lang="en-US" sz="1200" b="1" dirty="0">
                <a:solidFill>
                  <a:srgbClr val="127475"/>
                </a:solidFill>
                <a:latin typeface="Arial" pitchFamily="34" charset="0"/>
                <a:ea typeface="Arial" pitchFamily="34" charset="-122"/>
                <a:cs typeface="Arial" pitchFamily="34" charset="-120"/>
              </a:rPr>
              <a:t>11</a:t>
            </a:r>
            <a:endParaRPr lang="en-US" sz="1200" dirty="0"/>
          </a:p>
        </p:txBody>
      </p:sp>
      <p:sp>
        <p:nvSpPr>
          <p:cNvPr id="35" name="Text 33"/>
          <p:cNvSpPr/>
          <p:nvPr/>
        </p:nvSpPr>
        <p:spPr>
          <a:xfrm>
            <a:off x="960120" y="4206240"/>
            <a:ext cx="3657600" cy="365760"/>
          </a:xfrm>
          <a:prstGeom prst="rect">
            <a:avLst/>
          </a:prstGeom>
          <a:noFill/>
          <a:ln/>
        </p:spPr>
        <p:txBody>
          <a:bodyPr wrap="square" rtlCol="0" anchor="ctr"/>
          <a:lstStyle/>
          <a:p>
            <a:pPr marL="0" indent="0">
              <a:buNone/>
            </a:pPr>
            <a:r>
              <a:rPr lang="en-US" sz="1200" dirty="0">
                <a:solidFill>
                  <a:srgbClr val="1F2937"/>
                </a:solidFill>
                <a:latin typeface="Arial" pitchFamily="34" charset="0"/>
                <a:ea typeface="Arial" pitchFamily="34" charset="-122"/>
                <a:cs typeface="Arial" pitchFamily="34" charset="-120"/>
              </a:rPr>
              <a:t>References</a:t>
            </a:r>
            <a:endParaRPr lang="en-US" sz="1200" dirty="0"/>
          </a:p>
        </p:txBody>
      </p:sp>
      <p:sp>
        <p:nvSpPr>
          <p:cNvPr id="36" name="Text 34"/>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B7280"/>
                </a:solidFill>
                <a:latin typeface="Arial" pitchFamily="34" charset="0"/>
                <a:ea typeface="Arial" pitchFamily="34" charset="-122"/>
                <a:cs typeface="Arial"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0D2137"/>
                </a:solidFill>
                <a:latin typeface="Arial" pitchFamily="34" charset="0"/>
                <a:ea typeface="Arial" pitchFamily="34" charset="-122"/>
                <a:cs typeface="Arial" pitchFamily="34" charset="-120"/>
              </a:rPr>
              <a:t>BT Group: Context and the Transformation Underway</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B7280"/>
                </a:solidFill>
                <a:latin typeface="Arial" pitchFamily="34" charset="0"/>
                <a:ea typeface="Arial" pitchFamily="34" charset="-122"/>
                <a:cs typeface="Arial" pitchFamily="34" charset="-120"/>
              </a:rPr>
              <a:t>Introduction</a:t>
            </a:r>
            <a:endParaRPr lang="en-US" sz="1200" dirty="0"/>
          </a:p>
        </p:txBody>
      </p:sp>
      <p:sp>
        <p:nvSpPr>
          <p:cNvPr id="4" name="Shape 2"/>
          <p:cNvSpPr/>
          <p:nvPr/>
        </p:nvSpPr>
        <p:spPr>
          <a:xfrm>
            <a:off x="457200" y="1298448"/>
            <a:ext cx="4023360" cy="3291840"/>
          </a:xfrm>
          <a:prstGeom prst="roundRect">
            <a:avLst>
              <a:gd name="adj" fmla="val 2222"/>
            </a:avLst>
          </a:prstGeom>
          <a:solidFill>
            <a:srgbClr val="EAF1F1"/>
          </a:solidFill>
          <a:ln/>
        </p:spPr>
      </p:sp>
      <p:sp>
        <p:nvSpPr>
          <p:cNvPr id="5" name="Shape 3"/>
          <p:cNvSpPr/>
          <p:nvPr/>
        </p:nvSpPr>
        <p:spPr>
          <a:xfrm>
            <a:off x="685800" y="1481328"/>
            <a:ext cx="502920" cy="502920"/>
          </a:xfrm>
          <a:prstGeom prst="ellipse">
            <a:avLst/>
          </a:prstGeom>
          <a:solidFill>
            <a:srgbClr val="EAF1F1"/>
          </a:solidFill>
          <a:ln/>
        </p:spPr>
      </p:sp>
      <p:pic>
        <p:nvPicPr>
          <p:cNvPr id="6" name="Image 0" descr="preencoded.png"/>
          <p:cNvPicPr>
            <a:picLocks noChangeAspect="1"/>
          </p:cNvPicPr>
          <p:nvPr/>
        </p:nvPicPr>
        <p:blipFill>
          <a:blip r:embed="rId3"/>
          <a:stretch>
            <a:fillRect/>
          </a:stretch>
        </p:blipFill>
        <p:spPr>
          <a:xfrm>
            <a:off x="796442" y="1591970"/>
            <a:ext cx="281635" cy="281635"/>
          </a:xfrm>
          <a:prstGeom prst="rect">
            <a:avLst/>
          </a:prstGeom>
        </p:spPr>
      </p:pic>
      <p:sp>
        <p:nvSpPr>
          <p:cNvPr id="7" name="Text 4"/>
          <p:cNvSpPr/>
          <p:nvPr/>
        </p:nvSpPr>
        <p:spPr>
          <a:xfrm>
            <a:off x="1325880" y="1536192"/>
            <a:ext cx="2926080" cy="365760"/>
          </a:xfrm>
          <a:prstGeom prst="rect">
            <a:avLst/>
          </a:prstGeom>
          <a:noFill/>
          <a:ln/>
        </p:spPr>
        <p:txBody>
          <a:bodyPr wrap="square" rtlCol="0" anchor="ctr"/>
          <a:lstStyle/>
          <a:p>
            <a:pPr marL="0" indent="0">
              <a:buNone/>
            </a:pPr>
            <a:r>
              <a:rPr lang="en-US" sz="1500" b="1" dirty="0">
                <a:solidFill>
                  <a:srgbClr val="0D2137"/>
                </a:solidFill>
                <a:latin typeface="Arial" pitchFamily="34" charset="0"/>
                <a:ea typeface="Arial" pitchFamily="34" charset="-122"/>
                <a:cs typeface="Arial" pitchFamily="34" charset="-120"/>
              </a:rPr>
              <a:t>BT Group plc</a:t>
            </a:r>
            <a:endParaRPr lang="en-US" sz="1500" dirty="0"/>
          </a:p>
        </p:txBody>
      </p:sp>
      <p:sp>
        <p:nvSpPr>
          <p:cNvPr id="8" name="Text 5"/>
          <p:cNvSpPr/>
          <p:nvPr/>
        </p:nvSpPr>
        <p:spPr>
          <a:xfrm>
            <a:off x="685800" y="2011680"/>
            <a:ext cx="3566160" cy="1051560"/>
          </a:xfrm>
          <a:prstGeom prst="rect">
            <a:avLst/>
          </a:prstGeom>
          <a:noFill/>
          <a:ln/>
        </p:spPr>
        <p:txBody>
          <a:bodyPr wrap="square" rtlCol="0" anchor="ctr"/>
          <a:lstStyle/>
          <a:p>
            <a:pPr>
              <a:lnSpc>
                <a:spcPts val="1600"/>
              </a:lnSpc>
            </a:pPr>
            <a:r>
              <a:rPr lang="en-US" sz="1200" dirty="0">
                <a:solidFill>
                  <a:srgbClr val="1F2937"/>
                </a:solidFill>
                <a:latin typeface="Arial" pitchFamily="34" charset="0"/>
                <a:ea typeface="Arial" pitchFamily="34" charset="-122"/>
                <a:cs typeface="Arial" pitchFamily="34" charset="-120"/>
              </a:rPr>
              <a:t>One of the UK's biggest telecoms based on fixed-line, mobile and Openreach network infrastructure and infrastructure under pressure from opponents who are funding significant full-</a:t>
            </a:r>
            <a:r>
              <a:rPr lang="en-US" sz="1200" dirty="0" err="1">
                <a:solidFill>
                  <a:srgbClr val="1F2937"/>
                </a:solidFill>
                <a:latin typeface="Arial" pitchFamily="34" charset="0"/>
                <a:ea typeface="Arial" pitchFamily="34" charset="-122"/>
                <a:cs typeface="Arial" pitchFamily="34" charset="-120"/>
              </a:rPr>
              <a:t>fibre</a:t>
            </a:r>
            <a:r>
              <a:rPr lang="en-US" sz="1200" dirty="0">
                <a:solidFill>
                  <a:srgbClr val="1F2937"/>
                </a:solidFill>
                <a:latin typeface="Arial" pitchFamily="34" charset="0"/>
                <a:ea typeface="Arial" pitchFamily="34" charset="-122"/>
                <a:cs typeface="Arial" pitchFamily="34" charset="-120"/>
              </a:rPr>
              <a:t> rollout and 5G initiatives.</a:t>
            </a:r>
            <a:endParaRPr lang="en-US" sz="1200" dirty="0"/>
          </a:p>
        </p:txBody>
      </p:sp>
      <p:sp>
        <p:nvSpPr>
          <p:cNvPr id="9" name="Text 6"/>
          <p:cNvSpPr/>
          <p:nvPr/>
        </p:nvSpPr>
        <p:spPr>
          <a:xfrm>
            <a:off x="685800" y="3127248"/>
            <a:ext cx="3566160" cy="274320"/>
          </a:xfrm>
          <a:prstGeom prst="rect">
            <a:avLst/>
          </a:prstGeom>
          <a:noFill/>
          <a:ln/>
        </p:spPr>
        <p:txBody>
          <a:bodyPr wrap="square" rtlCol="0" anchor="ctr"/>
          <a:lstStyle/>
          <a:p>
            <a:pPr marL="0" indent="0">
              <a:buNone/>
            </a:pPr>
            <a:r>
              <a:rPr lang="en-US" sz="1250" b="1" dirty="0">
                <a:solidFill>
                  <a:srgbClr val="127475"/>
                </a:solidFill>
                <a:latin typeface="Arial" pitchFamily="34" charset="0"/>
                <a:ea typeface="Arial" pitchFamily="34" charset="-122"/>
                <a:cs typeface="Arial" pitchFamily="34" charset="-120"/>
              </a:rPr>
              <a:t>The transformation:</a:t>
            </a:r>
            <a:endParaRPr lang="en-US" sz="1250" dirty="0"/>
          </a:p>
        </p:txBody>
      </p:sp>
      <p:sp>
        <p:nvSpPr>
          <p:cNvPr id="10" name="Text 7"/>
          <p:cNvSpPr/>
          <p:nvPr/>
        </p:nvSpPr>
        <p:spPr>
          <a:xfrm>
            <a:off x="685800" y="3401568"/>
            <a:ext cx="3566160" cy="1097280"/>
          </a:xfrm>
          <a:prstGeom prst="rect">
            <a:avLst/>
          </a:prstGeom>
          <a:noFill/>
          <a:ln/>
        </p:spPr>
        <p:txBody>
          <a:bodyPr wrap="square" rtlCol="0" anchor="ctr"/>
          <a:lstStyle/>
          <a:p>
            <a:pPr>
              <a:lnSpc>
                <a:spcPts val="1500"/>
              </a:lnSpc>
            </a:pPr>
            <a:r>
              <a:rPr lang="en-US" sz="1150" dirty="0">
                <a:solidFill>
                  <a:srgbClr val="1F2937"/>
                </a:solidFill>
                <a:latin typeface="Arial" pitchFamily="34" charset="0"/>
                <a:ea typeface="Arial" pitchFamily="34" charset="-122"/>
                <a:cs typeface="Arial" pitchFamily="34" charset="-120"/>
              </a:rPr>
              <a:t>A network </a:t>
            </a:r>
            <a:r>
              <a:rPr lang="en-US" sz="1150" dirty="0" err="1">
                <a:solidFill>
                  <a:srgbClr val="1F2937"/>
                </a:solidFill>
                <a:latin typeface="Arial" pitchFamily="34" charset="0"/>
                <a:ea typeface="Arial" pitchFamily="34" charset="-122"/>
                <a:cs typeface="Arial" pitchFamily="34" charset="-120"/>
              </a:rPr>
              <a:t>modernisation</a:t>
            </a:r>
            <a:r>
              <a:rPr lang="en-US" sz="1150" dirty="0">
                <a:solidFill>
                  <a:srgbClr val="1F2937"/>
                </a:solidFill>
                <a:latin typeface="Arial" pitchFamily="34" charset="0"/>
                <a:ea typeface="Arial" pitchFamily="34" charset="-122"/>
                <a:cs typeface="Arial" pitchFamily="34" charset="-120"/>
              </a:rPr>
              <a:t> and </a:t>
            </a:r>
            <a:r>
              <a:rPr lang="en-US" sz="1150" dirty="0" err="1">
                <a:solidFill>
                  <a:srgbClr val="1F2937"/>
                </a:solidFill>
                <a:latin typeface="Arial" pitchFamily="34" charset="0"/>
                <a:ea typeface="Arial" pitchFamily="34" charset="-122"/>
                <a:cs typeface="Arial" pitchFamily="34" charset="-120"/>
              </a:rPr>
              <a:t>digitalisation</a:t>
            </a:r>
            <a:r>
              <a:rPr lang="en-US" sz="1150" dirty="0">
                <a:solidFill>
                  <a:srgbClr val="1F2937"/>
                </a:solidFill>
                <a:latin typeface="Arial" pitchFamily="34" charset="0"/>
                <a:ea typeface="Arial" pitchFamily="34" charset="-122"/>
                <a:cs typeface="Arial" pitchFamily="34" charset="-120"/>
              </a:rPr>
              <a:t> </a:t>
            </a:r>
            <a:r>
              <a:rPr lang="en-US" sz="1150" dirty="0" err="1">
                <a:solidFill>
                  <a:srgbClr val="1F2937"/>
                </a:solidFill>
                <a:latin typeface="Arial" pitchFamily="34" charset="0"/>
                <a:ea typeface="Arial" pitchFamily="34" charset="-122"/>
                <a:cs typeface="Arial" pitchFamily="34" charset="-120"/>
              </a:rPr>
              <a:t>programme</a:t>
            </a:r>
            <a:r>
              <a:rPr lang="en-US" sz="1150" dirty="0">
                <a:solidFill>
                  <a:srgbClr val="1F2937"/>
                </a:solidFill>
                <a:latin typeface="Arial" pitchFamily="34" charset="0"/>
                <a:ea typeface="Arial" pitchFamily="34" charset="-122"/>
                <a:cs typeface="Arial" pitchFamily="34" charset="-120"/>
              </a:rPr>
              <a:t> that will retire legacy copper technology and leverage full-</a:t>
            </a:r>
            <a:r>
              <a:rPr lang="en-US" sz="1150" dirty="0" err="1">
                <a:solidFill>
                  <a:srgbClr val="1F2937"/>
                </a:solidFill>
                <a:latin typeface="Arial" pitchFamily="34" charset="0"/>
                <a:ea typeface="Arial" pitchFamily="34" charset="-122"/>
                <a:cs typeface="Arial" pitchFamily="34" charset="-120"/>
              </a:rPr>
              <a:t>fibre</a:t>
            </a:r>
            <a:r>
              <a:rPr lang="en-US" sz="1150" dirty="0">
                <a:solidFill>
                  <a:srgbClr val="1F2937"/>
                </a:solidFill>
                <a:latin typeface="Arial" pitchFamily="34" charset="0"/>
                <a:ea typeface="Arial" pitchFamily="34" charset="-122"/>
                <a:cs typeface="Arial" pitchFamily="34" charset="-120"/>
              </a:rPr>
              <a:t> broadband, bring automation of customer service with AI and change teams to agile delivery.</a:t>
            </a:r>
            <a:endParaRPr lang="en-US" sz="1150" dirty="0"/>
          </a:p>
        </p:txBody>
      </p:sp>
      <p:sp>
        <p:nvSpPr>
          <p:cNvPr id="11" name="Shape 8"/>
          <p:cNvSpPr/>
          <p:nvPr/>
        </p:nvSpPr>
        <p:spPr>
          <a:xfrm>
            <a:off x="4709160" y="1371600"/>
            <a:ext cx="530352" cy="530352"/>
          </a:xfrm>
          <a:prstGeom prst="ellipse">
            <a:avLst/>
          </a:prstGeom>
          <a:solidFill>
            <a:srgbClr val="EAF1F1"/>
          </a:solidFill>
          <a:ln/>
        </p:spPr>
      </p:sp>
      <p:pic>
        <p:nvPicPr>
          <p:cNvPr id="12" name="Image 1" descr="preencoded.png"/>
          <p:cNvPicPr>
            <a:picLocks noChangeAspect="1"/>
          </p:cNvPicPr>
          <p:nvPr/>
        </p:nvPicPr>
        <p:blipFill>
          <a:blip r:embed="rId3"/>
          <a:stretch>
            <a:fillRect/>
          </a:stretch>
        </p:blipFill>
        <p:spPr>
          <a:xfrm>
            <a:off x="4825837" y="1488277"/>
            <a:ext cx="296997" cy="296997"/>
          </a:xfrm>
          <a:prstGeom prst="rect">
            <a:avLst/>
          </a:prstGeom>
        </p:spPr>
      </p:pic>
      <p:sp>
        <p:nvSpPr>
          <p:cNvPr id="13" name="Text 9"/>
          <p:cNvSpPr/>
          <p:nvPr/>
        </p:nvSpPr>
        <p:spPr>
          <a:xfrm>
            <a:off x="5394960" y="1353312"/>
            <a:ext cx="3383280" cy="292608"/>
          </a:xfrm>
          <a:prstGeom prst="rect">
            <a:avLst/>
          </a:prstGeom>
          <a:noFill/>
          <a:ln/>
        </p:spPr>
        <p:txBody>
          <a:bodyPr wrap="square" rtlCol="0" anchor="ctr"/>
          <a:lstStyle/>
          <a:p>
            <a:pPr marL="0" indent="0">
              <a:buNone/>
            </a:pPr>
            <a:r>
              <a:rPr lang="en-US" sz="1300" b="1" dirty="0">
                <a:solidFill>
                  <a:srgbClr val="0D2137"/>
                </a:solidFill>
                <a:latin typeface="Arial" pitchFamily="34" charset="0"/>
                <a:ea typeface="Arial" pitchFamily="34" charset="-122"/>
                <a:cs typeface="Arial" pitchFamily="34" charset="-120"/>
              </a:rPr>
              <a:t>Network Operations Analyst</a:t>
            </a:r>
            <a:endParaRPr lang="en-US" sz="1300" dirty="0"/>
          </a:p>
        </p:txBody>
      </p:sp>
      <p:sp>
        <p:nvSpPr>
          <p:cNvPr id="14" name="Text 10"/>
          <p:cNvSpPr/>
          <p:nvPr/>
        </p:nvSpPr>
        <p:spPr>
          <a:xfrm>
            <a:off x="5394960" y="1645920"/>
            <a:ext cx="3337560" cy="548640"/>
          </a:xfrm>
          <a:prstGeom prst="rect">
            <a:avLst/>
          </a:prstGeom>
          <a:noFill/>
          <a:ln/>
        </p:spPr>
        <p:txBody>
          <a:bodyPr wrap="square" rtlCol="0" anchor="ctr"/>
          <a:lstStyle/>
          <a:p>
            <a:pPr marL="0" indent="0">
              <a:lnSpc>
                <a:spcPts val="1400"/>
              </a:lnSpc>
              <a:buNone/>
            </a:pPr>
            <a:r>
              <a:rPr lang="en-US" sz="1050" dirty="0">
                <a:solidFill>
                  <a:srgbClr val="6B7280"/>
                </a:solidFill>
                <a:latin typeface="Arial" pitchFamily="34" charset="0"/>
                <a:ea typeface="Arial" pitchFamily="34" charset="-122"/>
                <a:cs typeface="Arial" pitchFamily="34" charset="-120"/>
              </a:rPr>
              <a:t>Monitors and optimises full-fibre rollout performance data.</a:t>
            </a:r>
            <a:endParaRPr lang="en-US" sz="1050" dirty="0"/>
          </a:p>
        </p:txBody>
      </p:sp>
      <p:sp>
        <p:nvSpPr>
          <p:cNvPr id="15" name="Shape 11"/>
          <p:cNvSpPr/>
          <p:nvPr/>
        </p:nvSpPr>
        <p:spPr>
          <a:xfrm>
            <a:off x="4709160" y="2468880"/>
            <a:ext cx="530352" cy="530352"/>
          </a:xfrm>
          <a:prstGeom prst="ellipse">
            <a:avLst/>
          </a:prstGeom>
          <a:solidFill>
            <a:srgbClr val="EAF1F1"/>
          </a:solidFill>
          <a:ln/>
        </p:spPr>
      </p:sp>
      <p:pic>
        <p:nvPicPr>
          <p:cNvPr id="16" name="Image 2" descr="preencoded.png"/>
          <p:cNvPicPr>
            <a:picLocks noChangeAspect="1"/>
          </p:cNvPicPr>
          <p:nvPr/>
        </p:nvPicPr>
        <p:blipFill>
          <a:blip r:embed="rId4"/>
          <a:stretch>
            <a:fillRect/>
          </a:stretch>
        </p:blipFill>
        <p:spPr>
          <a:xfrm>
            <a:off x="4825837" y="2585557"/>
            <a:ext cx="296997" cy="296997"/>
          </a:xfrm>
          <a:prstGeom prst="rect">
            <a:avLst/>
          </a:prstGeom>
        </p:spPr>
      </p:pic>
      <p:sp>
        <p:nvSpPr>
          <p:cNvPr id="17" name="Text 12"/>
          <p:cNvSpPr/>
          <p:nvPr/>
        </p:nvSpPr>
        <p:spPr>
          <a:xfrm>
            <a:off x="5394960" y="2450592"/>
            <a:ext cx="3383280" cy="292608"/>
          </a:xfrm>
          <a:prstGeom prst="rect">
            <a:avLst/>
          </a:prstGeom>
          <a:noFill/>
          <a:ln/>
        </p:spPr>
        <p:txBody>
          <a:bodyPr wrap="square" rtlCol="0" anchor="ctr"/>
          <a:lstStyle/>
          <a:p>
            <a:pPr marL="0" indent="0">
              <a:buNone/>
            </a:pPr>
            <a:r>
              <a:rPr lang="en-US" sz="1300" b="1" dirty="0">
                <a:solidFill>
                  <a:srgbClr val="0D2137"/>
                </a:solidFill>
                <a:latin typeface="Arial" pitchFamily="34" charset="0"/>
                <a:ea typeface="Arial" pitchFamily="34" charset="-122"/>
                <a:cs typeface="Arial" pitchFamily="34" charset="-120"/>
              </a:rPr>
              <a:t>Change Manager</a:t>
            </a:r>
            <a:endParaRPr lang="en-US" sz="1300" dirty="0"/>
          </a:p>
        </p:txBody>
      </p:sp>
      <p:sp>
        <p:nvSpPr>
          <p:cNvPr id="18" name="Text 13"/>
          <p:cNvSpPr/>
          <p:nvPr/>
        </p:nvSpPr>
        <p:spPr>
          <a:xfrm>
            <a:off x="5394960" y="2743200"/>
            <a:ext cx="3337560" cy="548640"/>
          </a:xfrm>
          <a:prstGeom prst="rect">
            <a:avLst/>
          </a:prstGeom>
          <a:noFill/>
          <a:ln/>
        </p:spPr>
        <p:txBody>
          <a:bodyPr wrap="square" rtlCol="0" anchor="ctr"/>
          <a:lstStyle/>
          <a:p>
            <a:pPr marL="0" indent="0">
              <a:lnSpc>
                <a:spcPts val="1400"/>
              </a:lnSpc>
              <a:buNone/>
            </a:pPr>
            <a:r>
              <a:rPr lang="en-US" sz="1050" dirty="0">
                <a:solidFill>
                  <a:srgbClr val="6B7280"/>
                </a:solidFill>
                <a:latin typeface="Arial" pitchFamily="34" charset="0"/>
                <a:ea typeface="Arial" pitchFamily="34" charset="-122"/>
                <a:cs typeface="Arial" pitchFamily="34" charset="-120"/>
              </a:rPr>
              <a:t>Leads employee adoption of new agile ways of working.</a:t>
            </a:r>
            <a:endParaRPr lang="en-US" sz="1050" dirty="0"/>
          </a:p>
        </p:txBody>
      </p:sp>
      <p:sp>
        <p:nvSpPr>
          <p:cNvPr id="19" name="Shape 14"/>
          <p:cNvSpPr/>
          <p:nvPr/>
        </p:nvSpPr>
        <p:spPr>
          <a:xfrm>
            <a:off x="4709160" y="3566160"/>
            <a:ext cx="530352" cy="530352"/>
          </a:xfrm>
          <a:prstGeom prst="ellipse">
            <a:avLst/>
          </a:prstGeom>
          <a:solidFill>
            <a:srgbClr val="EAF1F1"/>
          </a:solidFill>
          <a:ln/>
        </p:spPr>
      </p:sp>
      <p:pic>
        <p:nvPicPr>
          <p:cNvPr id="20" name="Image 3" descr="preencoded.png"/>
          <p:cNvPicPr>
            <a:picLocks noChangeAspect="1"/>
          </p:cNvPicPr>
          <p:nvPr/>
        </p:nvPicPr>
        <p:blipFill>
          <a:blip r:embed="rId5"/>
          <a:stretch>
            <a:fillRect/>
          </a:stretch>
        </p:blipFill>
        <p:spPr>
          <a:xfrm>
            <a:off x="4825837" y="3682837"/>
            <a:ext cx="296997" cy="296997"/>
          </a:xfrm>
          <a:prstGeom prst="rect">
            <a:avLst/>
          </a:prstGeom>
        </p:spPr>
      </p:pic>
      <p:sp>
        <p:nvSpPr>
          <p:cNvPr id="21" name="Text 15"/>
          <p:cNvSpPr/>
          <p:nvPr/>
        </p:nvSpPr>
        <p:spPr>
          <a:xfrm>
            <a:off x="5394960" y="3547872"/>
            <a:ext cx="3383280" cy="292608"/>
          </a:xfrm>
          <a:prstGeom prst="rect">
            <a:avLst/>
          </a:prstGeom>
          <a:noFill/>
          <a:ln/>
        </p:spPr>
        <p:txBody>
          <a:bodyPr wrap="square" rtlCol="0" anchor="ctr"/>
          <a:lstStyle/>
          <a:p>
            <a:pPr marL="0" indent="0">
              <a:buNone/>
            </a:pPr>
            <a:r>
              <a:rPr lang="en-US" sz="1300" b="1" dirty="0">
                <a:solidFill>
                  <a:srgbClr val="0D2137"/>
                </a:solidFill>
                <a:latin typeface="Arial" pitchFamily="34" charset="0"/>
                <a:ea typeface="Arial" pitchFamily="34" charset="-122"/>
                <a:cs typeface="Arial" pitchFamily="34" charset="-120"/>
              </a:rPr>
              <a:t>Digital Transformation Manager</a:t>
            </a:r>
            <a:endParaRPr lang="en-US" sz="1300" dirty="0"/>
          </a:p>
        </p:txBody>
      </p:sp>
      <p:sp>
        <p:nvSpPr>
          <p:cNvPr id="22" name="Text 16"/>
          <p:cNvSpPr/>
          <p:nvPr/>
        </p:nvSpPr>
        <p:spPr>
          <a:xfrm>
            <a:off x="5394960" y="3840480"/>
            <a:ext cx="3337560" cy="548640"/>
          </a:xfrm>
          <a:prstGeom prst="rect">
            <a:avLst/>
          </a:prstGeom>
          <a:noFill/>
          <a:ln/>
        </p:spPr>
        <p:txBody>
          <a:bodyPr wrap="square" rtlCol="0" anchor="ctr"/>
          <a:lstStyle/>
          <a:p>
            <a:pPr marL="0" indent="0">
              <a:lnSpc>
                <a:spcPts val="1400"/>
              </a:lnSpc>
              <a:buNone/>
            </a:pPr>
            <a:r>
              <a:rPr lang="en-US" sz="1050" dirty="0">
                <a:solidFill>
                  <a:srgbClr val="6B7280"/>
                </a:solidFill>
                <a:latin typeface="Arial" pitchFamily="34" charset="0"/>
                <a:ea typeface="Arial" pitchFamily="34" charset="-122"/>
                <a:cs typeface="Arial" pitchFamily="34" charset="-120"/>
              </a:rPr>
              <a:t>Owns delivery of the AI-driven service automation workstream.</a:t>
            </a:r>
            <a:endParaRPr lang="en-US" sz="1050" dirty="0"/>
          </a:p>
        </p:txBody>
      </p:sp>
      <p:sp>
        <p:nvSpPr>
          <p:cNvPr id="23" name="Text 17"/>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B7280"/>
                </a:solidFill>
                <a:latin typeface="Arial" pitchFamily="34" charset="0"/>
                <a:ea typeface="Arial" pitchFamily="34" charset="-122"/>
                <a:cs typeface="Arial"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0D2137"/>
                </a:solidFill>
                <a:latin typeface="Arial" pitchFamily="34" charset="0"/>
                <a:ea typeface="Arial" pitchFamily="34" charset="-122"/>
                <a:cs typeface="Arial" pitchFamily="34" charset="-120"/>
              </a:rPr>
              <a:t>The Stakes: Recruiting Right, On Time</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B7280"/>
                </a:solidFill>
                <a:latin typeface="Arial" pitchFamily="34" charset="0"/>
                <a:ea typeface="Arial" pitchFamily="34" charset="-122"/>
                <a:cs typeface="Arial" pitchFamily="34" charset="-120"/>
              </a:rPr>
              <a:t>Why recruitment strategy is a transformation priority</a:t>
            </a:r>
            <a:endParaRPr lang="en-US" sz="1200" dirty="0"/>
          </a:p>
        </p:txBody>
      </p:sp>
      <p:sp>
        <p:nvSpPr>
          <p:cNvPr id="4" name="Shape 2"/>
          <p:cNvSpPr/>
          <p:nvPr/>
        </p:nvSpPr>
        <p:spPr>
          <a:xfrm>
            <a:off x="457200" y="1298448"/>
            <a:ext cx="8229600" cy="822960"/>
          </a:xfrm>
          <a:prstGeom prst="roundRect">
            <a:avLst>
              <a:gd name="adj" fmla="val 8889"/>
            </a:avLst>
          </a:prstGeom>
          <a:solidFill>
            <a:srgbClr val="0D2137"/>
          </a:solidFill>
          <a:ln/>
        </p:spPr>
      </p:sp>
      <p:sp>
        <p:nvSpPr>
          <p:cNvPr id="5" name="Text 3"/>
          <p:cNvSpPr/>
          <p:nvPr/>
        </p:nvSpPr>
        <p:spPr>
          <a:xfrm>
            <a:off x="685800" y="1371600"/>
            <a:ext cx="7772400" cy="685800"/>
          </a:xfrm>
          <a:prstGeom prst="rect">
            <a:avLst/>
          </a:prstGeom>
          <a:noFill/>
          <a:ln/>
        </p:spPr>
        <p:txBody>
          <a:bodyPr wrap="square" rtlCol="0" anchor="ctr"/>
          <a:lstStyle/>
          <a:p>
            <a:r>
              <a:rPr lang="en-US" sz="1250" b="1" i="1" dirty="0">
                <a:solidFill>
                  <a:srgbClr val="FFFFFF"/>
                </a:solidFill>
                <a:latin typeface="Arial" pitchFamily="34" charset="0"/>
                <a:ea typeface="Arial" pitchFamily="34" charset="-122"/>
                <a:cs typeface="Arial" pitchFamily="34" charset="-120"/>
              </a:rPr>
              <a:t>A mediocre appointment to a key change position is not something that's going to fade away unnoticed—it will come back as missed targets, underperforming teams and loss of investor and regulator faith (Beardwell and Thompson, 2017).</a:t>
            </a:r>
            <a:endParaRPr lang="en-US" sz="1250" dirty="0"/>
          </a:p>
        </p:txBody>
      </p:sp>
      <p:sp>
        <p:nvSpPr>
          <p:cNvPr id="6" name="Shape 4"/>
          <p:cNvSpPr/>
          <p:nvPr/>
        </p:nvSpPr>
        <p:spPr>
          <a:xfrm>
            <a:off x="502920" y="2377440"/>
            <a:ext cx="502920" cy="502920"/>
          </a:xfrm>
          <a:prstGeom prst="ellipse">
            <a:avLst/>
          </a:prstGeom>
          <a:solidFill>
            <a:srgbClr val="EAF1F1"/>
          </a:solidFill>
          <a:ln/>
        </p:spPr>
      </p:sp>
      <p:pic>
        <p:nvPicPr>
          <p:cNvPr id="7" name="Image 0" descr="preencoded.png"/>
          <p:cNvPicPr>
            <a:picLocks noChangeAspect="1"/>
          </p:cNvPicPr>
          <p:nvPr/>
        </p:nvPicPr>
        <p:blipFill>
          <a:blip r:embed="rId3"/>
          <a:stretch>
            <a:fillRect/>
          </a:stretch>
        </p:blipFill>
        <p:spPr>
          <a:xfrm>
            <a:off x="613562" y="2488082"/>
            <a:ext cx="281635" cy="281635"/>
          </a:xfrm>
          <a:prstGeom prst="rect">
            <a:avLst/>
          </a:prstGeom>
        </p:spPr>
      </p:pic>
      <p:sp>
        <p:nvSpPr>
          <p:cNvPr id="8" name="Text 5"/>
          <p:cNvSpPr/>
          <p:nvPr/>
        </p:nvSpPr>
        <p:spPr>
          <a:xfrm>
            <a:off x="1115568" y="2313432"/>
            <a:ext cx="3474720" cy="292608"/>
          </a:xfrm>
          <a:prstGeom prst="rect">
            <a:avLst/>
          </a:prstGeom>
          <a:noFill/>
          <a:ln/>
        </p:spPr>
        <p:txBody>
          <a:bodyPr wrap="square" rtlCol="0" anchor="ctr"/>
          <a:lstStyle/>
          <a:p>
            <a:pPr marL="0" indent="0">
              <a:buNone/>
            </a:pPr>
            <a:r>
              <a:rPr lang="en-US" sz="1250" b="1" dirty="0">
                <a:solidFill>
                  <a:srgbClr val="0D2137"/>
                </a:solidFill>
                <a:latin typeface="Arial" pitchFamily="34" charset="0"/>
                <a:ea typeface="Arial" pitchFamily="34" charset="-122"/>
                <a:cs typeface="Arial" pitchFamily="34" charset="-120"/>
              </a:rPr>
              <a:t>Defining the role precisely</a:t>
            </a:r>
            <a:endParaRPr lang="en-US" sz="1250" dirty="0"/>
          </a:p>
        </p:txBody>
      </p:sp>
      <p:sp>
        <p:nvSpPr>
          <p:cNvPr id="9" name="Text 6"/>
          <p:cNvSpPr/>
          <p:nvPr/>
        </p:nvSpPr>
        <p:spPr>
          <a:xfrm>
            <a:off x="1115568" y="2606040"/>
            <a:ext cx="3474720" cy="777240"/>
          </a:xfrm>
          <a:prstGeom prst="rect">
            <a:avLst/>
          </a:prstGeom>
          <a:noFill/>
          <a:ln/>
        </p:spPr>
        <p:txBody>
          <a:bodyPr wrap="square" rtlCol="0" anchor="ctr"/>
          <a:lstStyle/>
          <a:p>
            <a:pPr marL="0" indent="0">
              <a:lnSpc>
                <a:spcPts val="1300"/>
              </a:lnSpc>
              <a:buNone/>
            </a:pPr>
            <a:r>
              <a:rPr lang="en-US" sz="1030" dirty="0">
                <a:solidFill>
                  <a:srgbClr val="6B7280"/>
                </a:solidFill>
                <a:latin typeface="Arial" pitchFamily="34" charset="0"/>
                <a:ea typeface="Arial" pitchFamily="34" charset="-122"/>
                <a:cs typeface="Arial" pitchFamily="34" charset="-120"/>
              </a:rPr>
              <a:t>Job analysis must capture what the fibre and automation programme actually needs, not a recycled engineering job title.</a:t>
            </a:r>
            <a:endParaRPr lang="en-US" sz="1030" dirty="0"/>
          </a:p>
        </p:txBody>
      </p:sp>
      <p:sp>
        <p:nvSpPr>
          <p:cNvPr id="10" name="Shape 7"/>
          <p:cNvSpPr/>
          <p:nvPr/>
        </p:nvSpPr>
        <p:spPr>
          <a:xfrm>
            <a:off x="4754880" y="2377440"/>
            <a:ext cx="502920" cy="502920"/>
          </a:xfrm>
          <a:prstGeom prst="ellipse">
            <a:avLst/>
          </a:prstGeom>
          <a:solidFill>
            <a:srgbClr val="EAF1F1"/>
          </a:solidFill>
          <a:ln/>
        </p:spPr>
      </p:sp>
      <p:pic>
        <p:nvPicPr>
          <p:cNvPr id="11" name="Image 1" descr="preencoded.png"/>
          <p:cNvPicPr>
            <a:picLocks noChangeAspect="1"/>
          </p:cNvPicPr>
          <p:nvPr/>
        </p:nvPicPr>
        <p:blipFill>
          <a:blip r:embed="rId4"/>
          <a:stretch>
            <a:fillRect/>
          </a:stretch>
        </p:blipFill>
        <p:spPr>
          <a:xfrm>
            <a:off x="4865522" y="2488082"/>
            <a:ext cx="281635" cy="281635"/>
          </a:xfrm>
          <a:prstGeom prst="rect">
            <a:avLst/>
          </a:prstGeom>
        </p:spPr>
      </p:pic>
      <p:sp>
        <p:nvSpPr>
          <p:cNvPr id="12" name="Text 8"/>
          <p:cNvSpPr/>
          <p:nvPr/>
        </p:nvSpPr>
        <p:spPr>
          <a:xfrm>
            <a:off x="5367528" y="2313432"/>
            <a:ext cx="3474720" cy="292608"/>
          </a:xfrm>
          <a:prstGeom prst="rect">
            <a:avLst/>
          </a:prstGeom>
          <a:noFill/>
          <a:ln/>
        </p:spPr>
        <p:txBody>
          <a:bodyPr wrap="square" rtlCol="0" anchor="ctr"/>
          <a:lstStyle/>
          <a:p>
            <a:pPr marL="0" indent="0">
              <a:buNone/>
            </a:pPr>
            <a:r>
              <a:rPr lang="en-US" sz="1250" b="1" dirty="0">
                <a:solidFill>
                  <a:srgbClr val="0D2137"/>
                </a:solidFill>
                <a:latin typeface="Arial" pitchFamily="34" charset="0"/>
                <a:ea typeface="Arial" pitchFamily="34" charset="-122"/>
                <a:cs typeface="Arial" pitchFamily="34" charset="-120"/>
              </a:rPr>
              <a:t>Selecting validly</a:t>
            </a:r>
            <a:endParaRPr lang="en-US" sz="1250" dirty="0"/>
          </a:p>
        </p:txBody>
      </p:sp>
      <p:sp>
        <p:nvSpPr>
          <p:cNvPr id="13" name="Text 9"/>
          <p:cNvSpPr/>
          <p:nvPr/>
        </p:nvSpPr>
        <p:spPr>
          <a:xfrm>
            <a:off x="5367528" y="2606040"/>
            <a:ext cx="3474720" cy="777240"/>
          </a:xfrm>
          <a:prstGeom prst="rect">
            <a:avLst/>
          </a:prstGeom>
          <a:noFill/>
          <a:ln/>
        </p:spPr>
        <p:txBody>
          <a:bodyPr wrap="square" rtlCol="0" anchor="ctr"/>
          <a:lstStyle/>
          <a:p>
            <a:pPr marL="0" indent="0">
              <a:lnSpc>
                <a:spcPts val="1300"/>
              </a:lnSpc>
              <a:buNone/>
            </a:pPr>
            <a:r>
              <a:rPr lang="en-US" sz="1030" dirty="0">
                <a:solidFill>
                  <a:srgbClr val="6B7280"/>
                </a:solidFill>
                <a:latin typeface="Arial" pitchFamily="34" charset="0"/>
                <a:ea typeface="Arial" pitchFamily="34" charset="-122"/>
                <a:cs typeface="Arial" pitchFamily="34" charset="-120"/>
              </a:rPr>
              <a:t>Interview structure must reliably distinguish candidates who can operate in fast-changing, ambiguous conditions (Levashina et al., 2014).</a:t>
            </a:r>
            <a:endParaRPr lang="en-US" sz="1030" dirty="0"/>
          </a:p>
        </p:txBody>
      </p:sp>
      <p:sp>
        <p:nvSpPr>
          <p:cNvPr id="14" name="Shape 10"/>
          <p:cNvSpPr/>
          <p:nvPr/>
        </p:nvSpPr>
        <p:spPr>
          <a:xfrm>
            <a:off x="502920" y="3611880"/>
            <a:ext cx="502920" cy="502920"/>
          </a:xfrm>
          <a:prstGeom prst="ellipse">
            <a:avLst/>
          </a:prstGeom>
          <a:solidFill>
            <a:srgbClr val="EAF1F1"/>
          </a:solidFill>
          <a:ln/>
        </p:spPr>
      </p:sp>
      <p:pic>
        <p:nvPicPr>
          <p:cNvPr id="15" name="Image 2" descr="preencoded.png"/>
          <p:cNvPicPr>
            <a:picLocks noChangeAspect="1"/>
          </p:cNvPicPr>
          <p:nvPr/>
        </p:nvPicPr>
        <p:blipFill>
          <a:blip r:embed="rId5"/>
          <a:stretch>
            <a:fillRect/>
          </a:stretch>
        </p:blipFill>
        <p:spPr>
          <a:xfrm>
            <a:off x="613562" y="3722522"/>
            <a:ext cx="281635" cy="281635"/>
          </a:xfrm>
          <a:prstGeom prst="rect">
            <a:avLst/>
          </a:prstGeom>
        </p:spPr>
      </p:pic>
      <p:sp>
        <p:nvSpPr>
          <p:cNvPr id="16" name="Text 11"/>
          <p:cNvSpPr/>
          <p:nvPr/>
        </p:nvSpPr>
        <p:spPr>
          <a:xfrm>
            <a:off x="1115568" y="3547872"/>
            <a:ext cx="3474720" cy="292608"/>
          </a:xfrm>
          <a:prstGeom prst="rect">
            <a:avLst/>
          </a:prstGeom>
          <a:noFill/>
          <a:ln/>
        </p:spPr>
        <p:txBody>
          <a:bodyPr wrap="square" rtlCol="0" anchor="ctr"/>
          <a:lstStyle/>
          <a:p>
            <a:pPr marL="0" indent="0">
              <a:buNone/>
            </a:pPr>
            <a:r>
              <a:rPr lang="en-US" sz="1250" b="1" dirty="0">
                <a:solidFill>
                  <a:srgbClr val="0D2137"/>
                </a:solidFill>
                <a:latin typeface="Arial" pitchFamily="34" charset="0"/>
                <a:ea typeface="Arial" pitchFamily="34" charset="-122"/>
                <a:cs typeface="Arial" pitchFamily="34" charset="-120"/>
              </a:rPr>
              <a:t>Moving at pace</a:t>
            </a:r>
            <a:endParaRPr lang="en-US" sz="1250" dirty="0"/>
          </a:p>
        </p:txBody>
      </p:sp>
      <p:sp>
        <p:nvSpPr>
          <p:cNvPr id="17" name="Text 12"/>
          <p:cNvSpPr/>
          <p:nvPr/>
        </p:nvSpPr>
        <p:spPr>
          <a:xfrm>
            <a:off x="1115568" y="3840480"/>
            <a:ext cx="3474720" cy="777240"/>
          </a:xfrm>
          <a:prstGeom prst="rect">
            <a:avLst/>
          </a:prstGeom>
          <a:noFill/>
          <a:ln/>
        </p:spPr>
        <p:txBody>
          <a:bodyPr wrap="square" rtlCol="0" anchor="ctr"/>
          <a:lstStyle/>
          <a:p>
            <a:pPr marL="0" indent="0">
              <a:lnSpc>
                <a:spcPts val="1300"/>
              </a:lnSpc>
              <a:buNone/>
            </a:pPr>
            <a:r>
              <a:rPr lang="en-US" sz="1030" dirty="0">
                <a:solidFill>
                  <a:srgbClr val="6B7280"/>
                </a:solidFill>
                <a:latin typeface="Arial" pitchFamily="34" charset="0"/>
                <a:ea typeface="Arial" pitchFamily="34" charset="-122"/>
                <a:cs typeface="Arial" pitchFamily="34" charset="-120"/>
              </a:rPr>
              <a:t>BT's rollout milestones are publicly committed; slow recruitment cycles directly threaten delivery dates.</a:t>
            </a:r>
            <a:endParaRPr lang="en-US" sz="1030" dirty="0"/>
          </a:p>
        </p:txBody>
      </p:sp>
      <p:sp>
        <p:nvSpPr>
          <p:cNvPr id="18" name="Shape 13"/>
          <p:cNvSpPr/>
          <p:nvPr/>
        </p:nvSpPr>
        <p:spPr>
          <a:xfrm>
            <a:off x="4754880" y="3611880"/>
            <a:ext cx="502920" cy="502920"/>
          </a:xfrm>
          <a:prstGeom prst="ellipse">
            <a:avLst/>
          </a:prstGeom>
          <a:solidFill>
            <a:srgbClr val="EAF1F1"/>
          </a:solidFill>
          <a:ln/>
        </p:spPr>
      </p:sp>
      <p:pic>
        <p:nvPicPr>
          <p:cNvPr id="19" name="Image 3" descr="preencoded.png"/>
          <p:cNvPicPr>
            <a:picLocks noChangeAspect="1"/>
          </p:cNvPicPr>
          <p:nvPr/>
        </p:nvPicPr>
        <p:blipFill>
          <a:blip r:embed="rId6"/>
          <a:stretch>
            <a:fillRect/>
          </a:stretch>
        </p:blipFill>
        <p:spPr>
          <a:xfrm>
            <a:off x="4865522" y="3722522"/>
            <a:ext cx="281635" cy="281635"/>
          </a:xfrm>
          <a:prstGeom prst="rect">
            <a:avLst/>
          </a:prstGeom>
        </p:spPr>
      </p:pic>
      <p:sp>
        <p:nvSpPr>
          <p:cNvPr id="20" name="Text 14"/>
          <p:cNvSpPr/>
          <p:nvPr/>
        </p:nvSpPr>
        <p:spPr>
          <a:xfrm>
            <a:off x="5367528" y="3547872"/>
            <a:ext cx="3474720" cy="292608"/>
          </a:xfrm>
          <a:prstGeom prst="rect">
            <a:avLst/>
          </a:prstGeom>
          <a:noFill/>
          <a:ln/>
        </p:spPr>
        <p:txBody>
          <a:bodyPr wrap="square" rtlCol="0" anchor="ctr"/>
          <a:lstStyle/>
          <a:p>
            <a:pPr marL="0" indent="0">
              <a:buNone/>
            </a:pPr>
            <a:r>
              <a:rPr lang="en-US" sz="1250" b="1" dirty="0">
                <a:solidFill>
                  <a:srgbClr val="0D2137"/>
                </a:solidFill>
                <a:latin typeface="Arial" pitchFamily="34" charset="0"/>
                <a:ea typeface="Arial" pitchFamily="34" charset="-122"/>
                <a:cs typeface="Arial" pitchFamily="34" charset="-120"/>
              </a:rPr>
              <a:t>Staying fair and defensible</a:t>
            </a:r>
            <a:endParaRPr lang="en-US" sz="1250" dirty="0"/>
          </a:p>
        </p:txBody>
      </p:sp>
      <p:sp>
        <p:nvSpPr>
          <p:cNvPr id="21" name="Text 15"/>
          <p:cNvSpPr/>
          <p:nvPr/>
        </p:nvSpPr>
        <p:spPr>
          <a:xfrm>
            <a:off x="5367528" y="3840480"/>
            <a:ext cx="3474720" cy="777240"/>
          </a:xfrm>
          <a:prstGeom prst="rect">
            <a:avLst/>
          </a:prstGeom>
          <a:noFill/>
          <a:ln/>
        </p:spPr>
        <p:txBody>
          <a:bodyPr wrap="square" rtlCol="0" anchor="ctr"/>
          <a:lstStyle/>
          <a:p>
            <a:pPr marL="0" indent="0">
              <a:lnSpc>
                <a:spcPts val="1300"/>
              </a:lnSpc>
              <a:buNone/>
            </a:pPr>
            <a:r>
              <a:rPr lang="en-US" sz="1030" dirty="0">
                <a:solidFill>
                  <a:srgbClr val="6B7280"/>
                </a:solidFill>
                <a:latin typeface="Arial" pitchFamily="34" charset="0"/>
                <a:ea typeface="Arial" pitchFamily="34" charset="-122"/>
                <a:cs typeface="Arial" pitchFamily="34" charset="-120"/>
              </a:rPr>
              <a:t>A large, unionised workforce requires recruitment that is transparent and equitable, protecting BT's reputation and legal position.</a:t>
            </a:r>
            <a:endParaRPr lang="en-US" sz="1030" dirty="0"/>
          </a:p>
        </p:txBody>
      </p:sp>
      <p:sp>
        <p:nvSpPr>
          <p:cNvPr id="22" name="Text 16"/>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B7280"/>
                </a:solidFill>
                <a:latin typeface="Arial" pitchFamily="34" charset="0"/>
                <a:ea typeface="Arial" pitchFamily="34" charset="-122"/>
                <a:cs typeface="Arial"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0D2137"/>
                </a:solidFill>
                <a:latin typeface="Arial" pitchFamily="34" charset="0"/>
                <a:ea typeface="Arial" pitchFamily="34" charset="-122"/>
                <a:cs typeface="Arial" pitchFamily="34" charset="-120"/>
              </a:rPr>
              <a:t>Recruitment Process: Analysing and Describing the Role</a:t>
            </a:r>
            <a:endParaRPr lang="en-US" sz="2600" dirty="0"/>
          </a:p>
        </p:txBody>
      </p:sp>
      <p:sp>
        <p:nvSpPr>
          <p:cNvPr id="3" name="Text 1"/>
          <p:cNvSpPr/>
          <p:nvPr/>
        </p:nvSpPr>
        <p:spPr>
          <a:xfrm>
            <a:off x="457200" y="1001268"/>
            <a:ext cx="8229600" cy="292608"/>
          </a:xfrm>
          <a:prstGeom prst="rect">
            <a:avLst/>
          </a:prstGeom>
          <a:noFill/>
          <a:ln/>
        </p:spPr>
        <p:txBody>
          <a:bodyPr wrap="square" rtlCol="0" anchor="ctr"/>
          <a:lstStyle/>
          <a:p>
            <a:pPr marL="0" indent="0">
              <a:buNone/>
            </a:pPr>
            <a:r>
              <a:rPr lang="en-US" sz="1200" i="1" dirty="0">
                <a:solidFill>
                  <a:srgbClr val="6B7280"/>
                </a:solidFill>
                <a:latin typeface="Arial" pitchFamily="34" charset="0"/>
                <a:ea typeface="Arial" pitchFamily="34" charset="-122"/>
                <a:cs typeface="Arial" pitchFamily="34" charset="-120"/>
              </a:rPr>
              <a:t>Foundations of the recruitment process</a:t>
            </a:r>
            <a:endParaRPr lang="en-US" sz="1200" dirty="0"/>
          </a:p>
        </p:txBody>
      </p:sp>
      <p:sp>
        <p:nvSpPr>
          <p:cNvPr id="4" name="Shape 2"/>
          <p:cNvSpPr/>
          <p:nvPr/>
        </p:nvSpPr>
        <p:spPr>
          <a:xfrm>
            <a:off x="457200" y="1371600"/>
            <a:ext cx="8229600" cy="1508760"/>
          </a:xfrm>
          <a:prstGeom prst="roundRect">
            <a:avLst>
              <a:gd name="adj" fmla="val 4848"/>
            </a:avLst>
          </a:prstGeom>
          <a:solidFill>
            <a:srgbClr val="EAF1F1"/>
          </a:solidFill>
          <a:ln w="19050">
            <a:solidFill>
              <a:srgbClr val="EAF1F1"/>
            </a:solidFill>
            <a:prstDash val="solid"/>
          </a:ln>
        </p:spPr>
      </p:sp>
      <p:sp>
        <p:nvSpPr>
          <p:cNvPr id="5" name="Shape 3"/>
          <p:cNvSpPr/>
          <p:nvPr/>
        </p:nvSpPr>
        <p:spPr>
          <a:xfrm>
            <a:off x="640080" y="1554480"/>
            <a:ext cx="530352" cy="530352"/>
          </a:xfrm>
          <a:prstGeom prst="ellipse">
            <a:avLst/>
          </a:prstGeom>
          <a:solidFill>
            <a:srgbClr val="EAF1F1"/>
          </a:solidFill>
          <a:ln/>
        </p:spPr>
      </p:sp>
      <p:pic>
        <p:nvPicPr>
          <p:cNvPr id="6" name="Image 0" descr="preencoded.png"/>
          <p:cNvPicPr>
            <a:picLocks noChangeAspect="1"/>
          </p:cNvPicPr>
          <p:nvPr/>
        </p:nvPicPr>
        <p:blipFill>
          <a:blip r:embed="rId3"/>
          <a:stretch>
            <a:fillRect/>
          </a:stretch>
        </p:blipFill>
        <p:spPr>
          <a:xfrm>
            <a:off x="756757" y="1671157"/>
            <a:ext cx="296997" cy="296997"/>
          </a:xfrm>
          <a:prstGeom prst="rect">
            <a:avLst/>
          </a:prstGeom>
        </p:spPr>
      </p:pic>
      <p:sp>
        <p:nvSpPr>
          <p:cNvPr id="7" name="Text 4"/>
          <p:cNvSpPr/>
          <p:nvPr/>
        </p:nvSpPr>
        <p:spPr>
          <a:xfrm>
            <a:off x="1325880" y="1508760"/>
            <a:ext cx="7132320" cy="292608"/>
          </a:xfrm>
          <a:prstGeom prst="rect">
            <a:avLst/>
          </a:prstGeom>
          <a:noFill/>
          <a:ln/>
        </p:spPr>
        <p:txBody>
          <a:bodyPr wrap="square" rtlCol="0" anchor="ctr"/>
          <a:lstStyle/>
          <a:p>
            <a:pPr marL="0" indent="0">
              <a:buNone/>
            </a:pPr>
            <a:r>
              <a:rPr lang="en-US" sz="1400" b="1" dirty="0">
                <a:solidFill>
                  <a:srgbClr val="0D2137"/>
                </a:solidFill>
                <a:latin typeface="Arial" pitchFamily="34" charset="0"/>
                <a:ea typeface="Arial" pitchFamily="34" charset="-122"/>
                <a:cs typeface="Arial" pitchFamily="34" charset="-120"/>
              </a:rPr>
              <a:t>Job Analysis</a:t>
            </a:r>
            <a:endParaRPr lang="en-US" sz="1400" dirty="0"/>
          </a:p>
        </p:txBody>
      </p:sp>
      <p:sp>
        <p:nvSpPr>
          <p:cNvPr id="8" name="Text 5"/>
          <p:cNvSpPr/>
          <p:nvPr/>
        </p:nvSpPr>
        <p:spPr>
          <a:xfrm>
            <a:off x="1325880" y="1828800"/>
            <a:ext cx="7178040" cy="960120"/>
          </a:xfrm>
          <a:prstGeom prst="rect">
            <a:avLst/>
          </a:prstGeom>
          <a:noFill/>
          <a:ln/>
        </p:spPr>
        <p:txBody>
          <a:bodyPr wrap="square" rtlCol="0" anchor="ctr"/>
          <a:lstStyle/>
          <a:p>
            <a:pPr>
              <a:lnSpc>
                <a:spcPts val="1400"/>
              </a:lnSpc>
            </a:pPr>
            <a:r>
              <a:rPr lang="en-US" sz="1080" dirty="0">
                <a:solidFill>
                  <a:srgbClr val="1F2937"/>
                </a:solidFill>
                <a:latin typeface="Arial" pitchFamily="34" charset="0"/>
                <a:ea typeface="Arial" pitchFamily="34" charset="-122"/>
                <a:cs typeface="Arial" pitchFamily="34" charset="-120"/>
              </a:rPr>
              <a:t>A systematic study of the tasks, decision authority and working relationships each transformation role requires, based on the interviews with the </a:t>
            </a:r>
            <a:r>
              <a:rPr lang="en-US" sz="1080" dirty="0" err="1">
                <a:solidFill>
                  <a:srgbClr val="1F2937"/>
                </a:solidFill>
                <a:latin typeface="Arial" pitchFamily="34" charset="0"/>
                <a:ea typeface="Arial" pitchFamily="34" charset="-122"/>
                <a:cs typeface="Arial" pitchFamily="34" charset="-120"/>
              </a:rPr>
              <a:t>programme</a:t>
            </a:r>
            <a:r>
              <a:rPr lang="en-US" sz="1080" dirty="0">
                <a:solidFill>
                  <a:srgbClr val="1F2937"/>
                </a:solidFill>
                <a:latin typeface="Arial" pitchFamily="34" charset="0"/>
                <a:ea typeface="Arial" pitchFamily="34" charset="-122"/>
                <a:cs typeface="Arial" pitchFamily="34" charset="-120"/>
              </a:rPr>
              <a:t> sponsors, the benchmarking with similar roles in other telecom </a:t>
            </a:r>
            <a:r>
              <a:rPr lang="en-US" sz="1080" dirty="0" err="1">
                <a:solidFill>
                  <a:srgbClr val="1F2937"/>
                </a:solidFill>
                <a:latin typeface="Arial" pitchFamily="34" charset="0"/>
                <a:ea typeface="Arial" pitchFamily="34" charset="-122"/>
                <a:cs typeface="Arial" pitchFamily="34" charset="-120"/>
              </a:rPr>
              <a:t>fibre</a:t>
            </a:r>
            <a:r>
              <a:rPr lang="en-US" sz="1080" dirty="0">
                <a:solidFill>
                  <a:srgbClr val="1F2937"/>
                </a:solidFill>
                <a:latin typeface="Arial" pitchFamily="34" charset="0"/>
                <a:ea typeface="Arial" pitchFamily="34" charset="-122"/>
                <a:cs typeface="Arial" pitchFamily="34" charset="-120"/>
              </a:rPr>
              <a:t> rollout </a:t>
            </a:r>
            <a:r>
              <a:rPr lang="en-US" sz="1080" dirty="0" err="1">
                <a:solidFill>
                  <a:srgbClr val="1F2937"/>
                </a:solidFill>
                <a:latin typeface="Arial" pitchFamily="34" charset="0"/>
                <a:ea typeface="Arial" pitchFamily="34" charset="-122"/>
                <a:cs typeface="Arial" pitchFamily="34" charset="-120"/>
              </a:rPr>
              <a:t>programmes</a:t>
            </a:r>
            <a:r>
              <a:rPr lang="en-US" sz="1080" dirty="0">
                <a:solidFill>
                  <a:srgbClr val="1F2937"/>
                </a:solidFill>
                <a:latin typeface="Arial" pitchFamily="34" charset="0"/>
                <a:ea typeface="Arial" pitchFamily="34" charset="-122"/>
                <a:cs typeface="Arial" pitchFamily="34" charset="-120"/>
              </a:rPr>
              <a:t>, and carefully reading the </a:t>
            </a:r>
            <a:r>
              <a:rPr lang="en-US" sz="1080" dirty="0" err="1">
                <a:solidFill>
                  <a:srgbClr val="1F2937"/>
                </a:solidFill>
                <a:latin typeface="Arial" pitchFamily="34" charset="0"/>
                <a:ea typeface="Arial" pitchFamily="34" charset="-122"/>
                <a:cs typeface="Arial" pitchFamily="34" charset="-120"/>
              </a:rPr>
              <a:t>fibre</a:t>
            </a:r>
            <a:r>
              <a:rPr lang="en-US" sz="1080" dirty="0">
                <a:solidFill>
                  <a:srgbClr val="1F2937"/>
                </a:solidFill>
                <a:latin typeface="Arial" pitchFamily="34" charset="0"/>
                <a:ea typeface="Arial" pitchFamily="34" charset="-122"/>
                <a:cs typeface="Arial" pitchFamily="34" charset="-120"/>
              </a:rPr>
              <a:t> rollout plan itself (Beardwell and Thompson, 2017).</a:t>
            </a:r>
            <a:endParaRPr lang="en-US" sz="1080" dirty="0"/>
          </a:p>
        </p:txBody>
      </p:sp>
      <p:sp>
        <p:nvSpPr>
          <p:cNvPr id="9" name="Shape 6"/>
          <p:cNvSpPr/>
          <p:nvPr/>
        </p:nvSpPr>
        <p:spPr>
          <a:xfrm>
            <a:off x="457200" y="3063240"/>
            <a:ext cx="8229600" cy="1508760"/>
          </a:xfrm>
          <a:prstGeom prst="roundRect">
            <a:avLst>
              <a:gd name="adj" fmla="val 4848"/>
            </a:avLst>
          </a:prstGeom>
          <a:solidFill>
            <a:srgbClr val="FFFFFF"/>
          </a:solidFill>
          <a:ln w="19050">
            <a:solidFill>
              <a:srgbClr val="EAF1F1"/>
            </a:solidFill>
            <a:prstDash val="solid"/>
          </a:ln>
        </p:spPr>
      </p:sp>
      <p:sp>
        <p:nvSpPr>
          <p:cNvPr id="10" name="Shape 7"/>
          <p:cNvSpPr/>
          <p:nvPr/>
        </p:nvSpPr>
        <p:spPr>
          <a:xfrm>
            <a:off x="640080" y="3246120"/>
            <a:ext cx="530352" cy="530352"/>
          </a:xfrm>
          <a:prstGeom prst="ellipse">
            <a:avLst/>
          </a:prstGeom>
          <a:solidFill>
            <a:srgbClr val="EAF1F1"/>
          </a:solidFill>
          <a:ln/>
        </p:spPr>
      </p:sp>
      <p:pic>
        <p:nvPicPr>
          <p:cNvPr id="11" name="Image 1" descr="preencoded.png"/>
          <p:cNvPicPr>
            <a:picLocks noChangeAspect="1"/>
          </p:cNvPicPr>
          <p:nvPr/>
        </p:nvPicPr>
        <p:blipFill>
          <a:blip r:embed="rId4"/>
          <a:stretch>
            <a:fillRect/>
          </a:stretch>
        </p:blipFill>
        <p:spPr>
          <a:xfrm>
            <a:off x="756757" y="3362797"/>
            <a:ext cx="296997" cy="296997"/>
          </a:xfrm>
          <a:prstGeom prst="rect">
            <a:avLst/>
          </a:prstGeom>
        </p:spPr>
      </p:pic>
      <p:sp>
        <p:nvSpPr>
          <p:cNvPr id="12" name="Text 8"/>
          <p:cNvSpPr/>
          <p:nvPr/>
        </p:nvSpPr>
        <p:spPr>
          <a:xfrm>
            <a:off x="1325880" y="3200400"/>
            <a:ext cx="7132320" cy="292608"/>
          </a:xfrm>
          <a:prstGeom prst="rect">
            <a:avLst/>
          </a:prstGeom>
          <a:noFill/>
          <a:ln/>
        </p:spPr>
        <p:txBody>
          <a:bodyPr wrap="square" rtlCol="0" anchor="ctr"/>
          <a:lstStyle/>
          <a:p>
            <a:pPr marL="0" indent="0">
              <a:buNone/>
            </a:pPr>
            <a:r>
              <a:rPr lang="en-US" sz="1400" b="1" dirty="0">
                <a:solidFill>
                  <a:srgbClr val="0D2137"/>
                </a:solidFill>
                <a:latin typeface="Arial" pitchFamily="34" charset="0"/>
                <a:ea typeface="Arial" pitchFamily="34" charset="-122"/>
                <a:cs typeface="Arial" pitchFamily="34" charset="-120"/>
              </a:rPr>
              <a:t>Job Description</a:t>
            </a:r>
            <a:endParaRPr lang="en-US" sz="1400" dirty="0"/>
          </a:p>
        </p:txBody>
      </p:sp>
      <p:sp>
        <p:nvSpPr>
          <p:cNvPr id="13" name="Text 9"/>
          <p:cNvSpPr/>
          <p:nvPr/>
        </p:nvSpPr>
        <p:spPr>
          <a:xfrm>
            <a:off x="1325880" y="3520440"/>
            <a:ext cx="7178040" cy="960120"/>
          </a:xfrm>
          <a:prstGeom prst="rect">
            <a:avLst/>
          </a:prstGeom>
          <a:noFill/>
          <a:ln/>
        </p:spPr>
        <p:txBody>
          <a:bodyPr wrap="square" rtlCol="0" anchor="ctr"/>
          <a:lstStyle/>
          <a:p>
            <a:pPr>
              <a:lnSpc>
                <a:spcPts val="1400"/>
              </a:lnSpc>
            </a:pPr>
            <a:r>
              <a:rPr lang="en-US" sz="1080" dirty="0">
                <a:solidFill>
                  <a:srgbClr val="1F2937"/>
                </a:solidFill>
                <a:latin typeface="Arial" pitchFamily="34" charset="0"/>
                <a:ea typeface="Arial" pitchFamily="34" charset="-122"/>
                <a:cs typeface="Arial" pitchFamily="34" charset="-120"/>
              </a:rPr>
              <a:t>Transforms analysis into a working document—including purpose, core duties, reporting line and success measures, e.g. a Change Manager reporting to the Transformation Director, accountable for agile-adoption rates across regional field teams.</a:t>
            </a:r>
            <a:endParaRPr lang="en-US" sz="1080" dirty="0"/>
          </a:p>
        </p:txBody>
      </p:sp>
      <p:sp>
        <p:nvSpPr>
          <p:cNvPr id="14" name="Text 10"/>
          <p:cNvSpPr/>
          <p:nvPr/>
        </p:nvSpPr>
        <p:spPr>
          <a:xfrm>
            <a:off x="457200" y="4754880"/>
            <a:ext cx="8229600" cy="292608"/>
          </a:xfrm>
          <a:prstGeom prst="rect">
            <a:avLst/>
          </a:prstGeom>
          <a:noFill/>
          <a:ln/>
        </p:spPr>
        <p:txBody>
          <a:bodyPr wrap="square" rtlCol="0" anchor="ctr"/>
          <a:lstStyle/>
          <a:p>
            <a:pPr marL="0" indent="0">
              <a:buNone/>
            </a:pPr>
            <a:r>
              <a:rPr lang="en-US" sz="900" i="1" dirty="0">
                <a:solidFill>
                  <a:srgbClr val="6B7280"/>
                </a:solidFill>
                <a:latin typeface="Arial" pitchFamily="34" charset="0"/>
                <a:ea typeface="Arial" pitchFamily="34" charset="-122"/>
                <a:cs typeface="Arial" pitchFamily="34" charset="-120"/>
              </a:rPr>
              <a:t>Job analysis for transformation roles should anticipate how the role will evolve, not just document today's tasks (CIPD, 2024).</a:t>
            </a:r>
            <a:endParaRPr lang="en-US" sz="900" dirty="0"/>
          </a:p>
        </p:txBody>
      </p:sp>
      <p:sp>
        <p:nvSpPr>
          <p:cNvPr id="15" name="Text 11"/>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B7280"/>
                </a:solidFill>
                <a:latin typeface="Arial" pitchFamily="34" charset="0"/>
                <a:ea typeface="Arial" pitchFamily="34" charset="-122"/>
                <a:cs typeface="Arial"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0D2137"/>
                </a:solidFill>
                <a:latin typeface="Arial" pitchFamily="34" charset="0"/>
                <a:ea typeface="Arial" pitchFamily="34" charset="-122"/>
                <a:cs typeface="Arial" pitchFamily="34" charset="-120"/>
              </a:rPr>
              <a:t>Person Specification and Sourcing Channels</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B7280"/>
                </a:solidFill>
                <a:latin typeface="Arial" pitchFamily="34" charset="0"/>
                <a:ea typeface="Arial" pitchFamily="34" charset="-122"/>
                <a:cs typeface="Arial" pitchFamily="34" charset="-120"/>
              </a:rPr>
              <a:t>Recruitment process, continued</a:t>
            </a:r>
            <a:endParaRPr lang="en-US" sz="1200" dirty="0"/>
          </a:p>
        </p:txBody>
      </p:sp>
      <p:sp>
        <p:nvSpPr>
          <p:cNvPr id="4" name="Shape 2"/>
          <p:cNvSpPr/>
          <p:nvPr/>
        </p:nvSpPr>
        <p:spPr>
          <a:xfrm>
            <a:off x="457200" y="1371600"/>
            <a:ext cx="8229600" cy="1508760"/>
          </a:xfrm>
          <a:prstGeom prst="roundRect">
            <a:avLst>
              <a:gd name="adj" fmla="val 4848"/>
            </a:avLst>
          </a:prstGeom>
          <a:solidFill>
            <a:srgbClr val="EAF1F1"/>
          </a:solidFill>
          <a:ln w="19050">
            <a:solidFill>
              <a:srgbClr val="EAF1F1"/>
            </a:solidFill>
            <a:prstDash val="solid"/>
          </a:ln>
        </p:spPr>
      </p:sp>
      <p:sp>
        <p:nvSpPr>
          <p:cNvPr id="5" name="Shape 3"/>
          <p:cNvSpPr/>
          <p:nvPr/>
        </p:nvSpPr>
        <p:spPr>
          <a:xfrm>
            <a:off x="640080" y="1554480"/>
            <a:ext cx="530352" cy="530352"/>
          </a:xfrm>
          <a:prstGeom prst="ellipse">
            <a:avLst/>
          </a:prstGeom>
          <a:solidFill>
            <a:srgbClr val="EAF1F1"/>
          </a:solidFill>
          <a:ln/>
        </p:spPr>
      </p:sp>
      <p:pic>
        <p:nvPicPr>
          <p:cNvPr id="6" name="Image 0" descr="preencoded.png"/>
          <p:cNvPicPr>
            <a:picLocks noChangeAspect="1"/>
          </p:cNvPicPr>
          <p:nvPr/>
        </p:nvPicPr>
        <p:blipFill>
          <a:blip r:embed="rId3"/>
          <a:stretch>
            <a:fillRect/>
          </a:stretch>
        </p:blipFill>
        <p:spPr>
          <a:xfrm>
            <a:off x="756757" y="1671157"/>
            <a:ext cx="296997" cy="296997"/>
          </a:xfrm>
          <a:prstGeom prst="rect">
            <a:avLst/>
          </a:prstGeom>
        </p:spPr>
      </p:pic>
      <p:sp>
        <p:nvSpPr>
          <p:cNvPr id="7" name="Text 4"/>
          <p:cNvSpPr/>
          <p:nvPr/>
        </p:nvSpPr>
        <p:spPr>
          <a:xfrm>
            <a:off x="1325880" y="1508760"/>
            <a:ext cx="7132320" cy="292608"/>
          </a:xfrm>
          <a:prstGeom prst="rect">
            <a:avLst/>
          </a:prstGeom>
          <a:noFill/>
          <a:ln/>
        </p:spPr>
        <p:txBody>
          <a:bodyPr wrap="square" rtlCol="0" anchor="ctr"/>
          <a:lstStyle/>
          <a:p>
            <a:pPr marL="0" indent="0">
              <a:buNone/>
            </a:pPr>
            <a:r>
              <a:rPr lang="en-US" sz="1400" b="1" dirty="0">
                <a:solidFill>
                  <a:srgbClr val="0D2137"/>
                </a:solidFill>
                <a:latin typeface="Arial" pitchFamily="34" charset="0"/>
                <a:ea typeface="Arial" pitchFamily="34" charset="-122"/>
                <a:cs typeface="Arial" pitchFamily="34" charset="-120"/>
              </a:rPr>
              <a:t>Person Specification</a:t>
            </a:r>
            <a:endParaRPr lang="en-US" sz="1400" dirty="0"/>
          </a:p>
        </p:txBody>
      </p:sp>
      <p:sp>
        <p:nvSpPr>
          <p:cNvPr id="8" name="Text 5"/>
          <p:cNvSpPr/>
          <p:nvPr/>
        </p:nvSpPr>
        <p:spPr>
          <a:xfrm>
            <a:off x="1325880" y="1828800"/>
            <a:ext cx="7178040" cy="960120"/>
          </a:xfrm>
          <a:prstGeom prst="rect">
            <a:avLst/>
          </a:prstGeom>
          <a:noFill/>
          <a:ln/>
        </p:spPr>
        <p:txBody>
          <a:bodyPr wrap="square" rtlCol="0" anchor="ctr"/>
          <a:lstStyle/>
          <a:p>
            <a:pPr marL="0" indent="0">
              <a:lnSpc>
                <a:spcPts val="1400"/>
              </a:lnSpc>
              <a:buNone/>
            </a:pPr>
            <a:r>
              <a:rPr lang="en-US" sz="1080" dirty="0">
                <a:solidFill>
                  <a:srgbClr val="1F2937"/>
                </a:solidFill>
                <a:latin typeface="Arial" pitchFamily="34" charset="0"/>
                <a:ea typeface="Arial" pitchFamily="34" charset="-122"/>
                <a:cs typeface="Arial" pitchFamily="34" charset="-120"/>
              </a:rPr>
              <a:t>Splits essential from desirable criteria: for a Network Operations Analyst, essential criteria include telecoms network data analysis and dashboarding skills; desirable criteria include prior fibre or 5G rollout experience.</a:t>
            </a:r>
            <a:endParaRPr lang="en-US" sz="1080" dirty="0"/>
          </a:p>
        </p:txBody>
      </p:sp>
      <p:sp>
        <p:nvSpPr>
          <p:cNvPr id="9" name="Shape 6"/>
          <p:cNvSpPr/>
          <p:nvPr/>
        </p:nvSpPr>
        <p:spPr>
          <a:xfrm>
            <a:off x="457200" y="3063240"/>
            <a:ext cx="8229600" cy="1508760"/>
          </a:xfrm>
          <a:prstGeom prst="roundRect">
            <a:avLst>
              <a:gd name="adj" fmla="val 4848"/>
            </a:avLst>
          </a:prstGeom>
          <a:solidFill>
            <a:srgbClr val="FFFFFF"/>
          </a:solidFill>
          <a:ln w="19050">
            <a:solidFill>
              <a:srgbClr val="EAF1F1"/>
            </a:solidFill>
            <a:prstDash val="solid"/>
          </a:ln>
        </p:spPr>
      </p:sp>
      <p:sp>
        <p:nvSpPr>
          <p:cNvPr id="10" name="Shape 7"/>
          <p:cNvSpPr/>
          <p:nvPr/>
        </p:nvSpPr>
        <p:spPr>
          <a:xfrm>
            <a:off x="640080" y="3246120"/>
            <a:ext cx="530352" cy="530352"/>
          </a:xfrm>
          <a:prstGeom prst="ellipse">
            <a:avLst/>
          </a:prstGeom>
          <a:solidFill>
            <a:srgbClr val="EAF1F1"/>
          </a:solidFill>
          <a:ln/>
        </p:spPr>
      </p:sp>
      <p:pic>
        <p:nvPicPr>
          <p:cNvPr id="11" name="Image 1" descr="preencoded.png"/>
          <p:cNvPicPr>
            <a:picLocks noChangeAspect="1"/>
          </p:cNvPicPr>
          <p:nvPr/>
        </p:nvPicPr>
        <p:blipFill>
          <a:blip r:embed="rId4"/>
          <a:stretch>
            <a:fillRect/>
          </a:stretch>
        </p:blipFill>
        <p:spPr>
          <a:xfrm>
            <a:off x="756757" y="3362797"/>
            <a:ext cx="296997" cy="296997"/>
          </a:xfrm>
          <a:prstGeom prst="rect">
            <a:avLst/>
          </a:prstGeom>
        </p:spPr>
      </p:pic>
      <p:sp>
        <p:nvSpPr>
          <p:cNvPr id="12" name="Text 8"/>
          <p:cNvSpPr/>
          <p:nvPr/>
        </p:nvSpPr>
        <p:spPr>
          <a:xfrm>
            <a:off x="1325880" y="3200400"/>
            <a:ext cx="7132320" cy="292608"/>
          </a:xfrm>
          <a:prstGeom prst="rect">
            <a:avLst/>
          </a:prstGeom>
          <a:noFill/>
          <a:ln/>
        </p:spPr>
        <p:txBody>
          <a:bodyPr wrap="square" rtlCol="0" anchor="ctr"/>
          <a:lstStyle/>
          <a:p>
            <a:pPr marL="0" indent="0">
              <a:buNone/>
            </a:pPr>
            <a:r>
              <a:rPr lang="en-US" sz="1400" b="1" dirty="0">
                <a:solidFill>
                  <a:srgbClr val="0D2137"/>
                </a:solidFill>
                <a:latin typeface="Arial" pitchFamily="34" charset="0"/>
                <a:ea typeface="Arial" pitchFamily="34" charset="-122"/>
                <a:cs typeface="Arial" pitchFamily="34" charset="-120"/>
              </a:rPr>
              <a:t>Sourcing Channels</a:t>
            </a:r>
            <a:endParaRPr lang="en-US" sz="1400" dirty="0"/>
          </a:p>
        </p:txBody>
      </p:sp>
      <p:sp>
        <p:nvSpPr>
          <p:cNvPr id="13" name="Text 9"/>
          <p:cNvSpPr/>
          <p:nvPr/>
        </p:nvSpPr>
        <p:spPr>
          <a:xfrm>
            <a:off x="1325880" y="3520440"/>
            <a:ext cx="7178040" cy="960120"/>
          </a:xfrm>
          <a:prstGeom prst="rect">
            <a:avLst/>
          </a:prstGeom>
          <a:noFill/>
          <a:ln/>
        </p:spPr>
        <p:txBody>
          <a:bodyPr wrap="square" rtlCol="0" anchor="ctr"/>
          <a:lstStyle/>
          <a:p>
            <a:pPr marL="0" indent="0">
              <a:lnSpc>
                <a:spcPts val="1400"/>
              </a:lnSpc>
              <a:buNone/>
            </a:pPr>
            <a:r>
              <a:rPr lang="en-US" sz="1080" dirty="0">
                <a:solidFill>
                  <a:srgbClr val="1F2937"/>
                </a:solidFill>
                <a:latin typeface="Arial" pitchFamily="34" charset="0"/>
                <a:ea typeface="Arial" pitchFamily="34" charset="-122"/>
                <a:cs typeface="Arial" pitchFamily="34" charset="-120"/>
              </a:rPr>
              <a:t>Specialist telecoms/engineering job boards and LinkedIn for scarce fibre and automation expertise; BT's internal mobility scheme to identify engineers suited to redeployment into transformation roles.</a:t>
            </a:r>
            <a:endParaRPr lang="en-US" sz="1080" dirty="0"/>
          </a:p>
        </p:txBody>
      </p:sp>
      <p:sp>
        <p:nvSpPr>
          <p:cNvPr id="15" name="Text 11"/>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B7280"/>
                </a:solidFill>
                <a:latin typeface="Arial" pitchFamily="34" charset="0"/>
                <a:ea typeface="Arial" pitchFamily="34" charset="-122"/>
                <a:cs typeface="Arial"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0D2137"/>
                </a:solidFill>
                <a:latin typeface="Arial" pitchFamily="34" charset="0"/>
                <a:ea typeface="Arial" pitchFamily="34" charset="-122"/>
                <a:cs typeface="Arial" pitchFamily="34" charset="-120"/>
              </a:rPr>
              <a:t>Interview Format 1: Structured Panel Interview</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B7280"/>
                </a:solidFill>
                <a:latin typeface="Arial" pitchFamily="34" charset="0"/>
                <a:ea typeface="Arial" pitchFamily="34" charset="-122"/>
                <a:cs typeface="Arial" pitchFamily="34" charset="-120"/>
              </a:rPr>
              <a:t>Three interview formats for change roles</a:t>
            </a:r>
            <a:endParaRPr lang="en-US" sz="1200" dirty="0"/>
          </a:p>
        </p:txBody>
      </p:sp>
      <p:sp>
        <p:nvSpPr>
          <p:cNvPr id="4" name="Shape 2"/>
          <p:cNvSpPr/>
          <p:nvPr/>
        </p:nvSpPr>
        <p:spPr>
          <a:xfrm>
            <a:off x="502920" y="1371600"/>
            <a:ext cx="777240" cy="777240"/>
          </a:xfrm>
          <a:prstGeom prst="ellipse">
            <a:avLst/>
          </a:prstGeom>
          <a:solidFill>
            <a:srgbClr val="EAF1F1"/>
          </a:solidFill>
          <a:ln/>
        </p:spPr>
      </p:sp>
      <p:pic>
        <p:nvPicPr>
          <p:cNvPr id="5" name="Image 0" descr="preencoded.png"/>
          <p:cNvPicPr>
            <a:picLocks noChangeAspect="1"/>
          </p:cNvPicPr>
          <p:nvPr/>
        </p:nvPicPr>
        <p:blipFill>
          <a:blip r:embed="rId3"/>
          <a:stretch>
            <a:fillRect/>
          </a:stretch>
        </p:blipFill>
        <p:spPr>
          <a:xfrm>
            <a:off x="673913" y="1542593"/>
            <a:ext cx="435254" cy="435254"/>
          </a:xfrm>
          <a:prstGeom prst="rect">
            <a:avLst/>
          </a:prstGeom>
        </p:spPr>
      </p:pic>
      <p:sp>
        <p:nvSpPr>
          <p:cNvPr id="6" name="Text 3"/>
          <p:cNvSpPr/>
          <p:nvPr/>
        </p:nvSpPr>
        <p:spPr>
          <a:xfrm>
            <a:off x="1508760" y="1371600"/>
            <a:ext cx="7223760" cy="914400"/>
          </a:xfrm>
          <a:prstGeom prst="rect">
            <a:avLst/>
          </a:prstGeom>
          <a:noFill/>
          <a:ln/>
        </p:spPr>
        <p:txBody>
          <a:bodyPr wrap="square" rtlCol="0" anchor="ctr"/>
          <a:lstStyle/>
          <a:p>
            <a:pPr>
              <a:lnSpc>
                <a:spcPts val="1700"/>
              </a:lnSpc>
            </a:pPr>
            <a:r>
              <a:rPr lang="en-US" sz="1300" dirty="0">
                <a:solidFill>
                  <a:srgbClr val="1F2937"/>
                </a:solidFill>
                <a:latin typeface="Arial" pitchFamily="34" charset="0"/>
                <a:ea typeface="Arial" pitchFamily="34" charset="-122"/>
                <a:cs typeface="Arial" pitchFamily="34" charset="-120"/>
              </a:rPr>
              <a:t>All candidates are asked the same questions by a panel of interviewers and a common marking scale is used – mainly for senior change facing interviews.</a:t>
            </a:r>
            <a:endParaRPr lang="en-US" sz="1300" dirty="0"/>
          </a:p>
        </p:txBody>
      </p:sp>
      <p:sp>
        <p:nvSpPr>
          <p:cNvPr id="7" name="Shape 4"/>
          <p:cNvSpPr/>
          <p:nvPr/>
        </p:nvSpPr>
        <p:spPr>
          <a:xfrm>
            <a:off x="502920" y="2468880"/>
            <a:ext cx="457200" cy="457200"/>
          </a:xfrm>
          <a:prstGeom prst="ellipse">
            <a:avLst/>
          </a:prstGeom>
          <a:solidFill>
            <a:srgbClr val="EAF1F1"/>
          </a:solidFill>
          <a:ln/>
        </p:spPr>
      </p:sp>
      <p:pic>
        <p:nvPicPr>
          <p:cNvPr id="8" name="Image 1" descr="preencoded.png"/>
          <p:cNvPicPr>
            <a:picLocks noChangeAspect="1"/>
          </p:cNvPicPr>
          <p:nvPr/>
        </p:nvPicPr>
        <p:blipFill>
          <a:blip r:embed="rId4"/>
          <a:stretch>
            <a:fillRect/>
          </a:stretch>
        </p:blipFill>
        <p:spPr>
          <a:xfrm>
            <a:off x="603504" y="2569464"/>
            <a:ext cx="256032" cy="256032"/>
          </a:xfrm>
          <a:prstGeom prst="rect">
            <a:avLst/>
          </a:prstGeom>
        </p:spPr>
      </p:pic>
      <p:sp>
        <p:nvSpPr>
          <p:cNvPr id="9" name="Text 5"/>
          <p:cNvSpPr/>
          <p:nvPr/>
        </p:nvSpPr>
        <p:spPr>
          <a:xfrm>
            <a:off x="1097280" y="2450592"/>
            <a:ext cx="1828800" cy="457200"/>
          </a:xfrm>
          <a:prstGeom prst="rect">
            <a:avLst/>
          </a:prstGeom>
          <a:noFill/>
          <a:ln/>
        </p:spPr>
        <p:txBody>
          <a:bodyPr wrap="square" rtlCol="0" anchor="ctr"/>
          <a:lstStyle/>
          <a:p>
            <a:pPr marL="0" indent="0">
              <a:buNone/>
            </a:pPr>
            <a:r>
              <a:rPr lang="en-US" sz="1250" b="1" dirty="0">
                <a:solidFill>
                  <a:srgbClr val="0D2137"/>
                </a:solidFill>
                <a:latin typeface="Arial" pitchFamily="34" charset="0"/>
                <a:ea typeface="Arial" pitchFamily="34" charset="-122"/>
                <a:cs typeface="Arial" pitchFamily="34" charset="-120"/>
              </a:rPr>
              <a:t>Strength</a:t>
            </a:r>
            <a:endParaRPr lang="en-US" sz="1250" dirty="0"/>
          </a:p>
        </p:txBody>
      </p:sp>
      <p:sp>
        <p:nvSpPr>
          <p:cNvPr id="10" name="Text 6"/>
          <p:cNvSpPr/>
          <p:nvPr/>
        </p:nvSpPr>
        <p:spPr>
          <a:xfrm>
            <a:off x="2971800" y="2423160"/>
            <a:ext cx="5715000" cy="685800"/>
          </a:xfrm>
          <a:prstGeom prst="rect">
            <a:avLst/>
          </a:prstGeom>
          <a:noFill/>
          <a:ln/>
        </p:spPr>
        <p:txBody>
          <a:bodyPr wrap="square" rtlCol="0" anchor="ctr"/>
          <a:lstStyle/>
          <a:p>
            <a:pPr marL="0" indent="0">
              <a:lnSpc>
                <a:spcPts val="1300"/>
              </a:lnSpc>
              <a:buNone/>
            </a:pPr>
            <a:r>
              <a:rPr lang="en-US" sz="1060" dirty="0">
                <a:solidFill>
                  <a:srgbClr val="6B7280"/>
                </a:solidFill>
                <a:latin typeface="Arial" pitchFamily="34" charset="0"/>
                <a:ea typeface="Arial" pitchFamily="34" charset="-122"/>
                <a:cs typeface="Arial" pitchFamily="34" charset="-120"/>
              </a:rPr>
              <a:t>Structured, multi-rater formats meaningfully improve predictive validity and curb individual interviewer bias relative to unstructured formats (Levashina et al., 2014).</a:t>
            </a:r>
            <a:endParaRPr lang="en-US" sz="1060" dirty="0"/>
          </a:p>
        </p:txBody>
      </p:sp>
      <p:sp>
        <p:nvSpPr>
          <p:cNvPr id="11" name="Shape 7"/>
          <p:cNvSpPr/>
          <p:nvPr/>
        </p:nvSpPr>
        <p:spPr>
          <a:xfrm>
            <a:off x="502920" y="3246120"/>
            <a:ext cx="457200" cy="457200"/>
          </a:xfrm>
          <a:prstGeom prst="ellipse">
            <a:avLst/>
          </a:prstGeom>
          <a:solidFill>
            <a:srgbClr val="EAF1F1"/>
          </a:solidFill>
          <a:ln/>
        </p:spPr>
      </p:sp>
      <p:pic>
        <p:nvPicPr>
          <p:cNvPr id="12" name="Image 2" descr="preencoded.png"/>
          <p:cNvPicPr>
            <a:picLocks noChangeAspect="1"/>
          </p:cNvPicPr>
          <p:nvPr/>
        </p:nvPicPr>
        <p:blipFill>
          <a:blip r:embed="rId5"/>
          <a:stretch>
            <a:fillRect/>
          </a:stretch>
        </p:blipFill>
        <p:spPr>
          <a:xfrm>
            <a:off x="603504" y="3346704"/>
            <a:ext cx="256032" cy="256032"/>
          </a:xfrm>
          <a:prstGeom prst="rect">
            <a:avLst/>
          </a:prstGeom>
        </p:spPr>
      </p:pic>
      <p:sp>
        <p:nvSpPr>
          <p:cNvPr id="13" name="Text 8"/>
          <p:cNvSpPr/>
          <p:nvPr/>
        </p:nvSpPr>
        <p:spPr>
          <a:xfrm>
            <a:off x="1097280" y="3227832"/>
            <a:ext cx="1828800" cy="457200"/>
          </a:xfrm>
          <a:prstGeom prst="rect">
            <a:avLst/>
          </a:prstGeom>
          <a:noFill/>
          <a:ln/>
        </p:spPr>
        <p:txBody>
          <a:bodyPr wrap="square" rtlCol="0" anchor="ctr"/>
          <a:lstStyle/>
          <a:p>
            <a:pPr marL="0" indent="0">
              <a:buNone/>
            </a:pPr>
            <a:r>
              <a:rPr lang="en-US" sz="1250" b="1" dirty="0">
                <a:solidFill>
                  <a:srgbClr val="0D2137"/>
                </a:solidFill>
                <a:latin typeface="Arial" pitchFamily="34" charset="0"/>
                <a:ea typeface="Arial" pitchFamily="34" charset="-122"/>
                <a:cs typeface="Arial" pitchFamily="34" charset="-120"/>
              </a:rPr>
              <a:t>Limitation</a:t>
            </a:r>
            <a:endParaRPr lang="en-US" sz="1250" dirty="0"/>
          </a:p>
        </p:txBody>
      </p:sp>
      <p:sp>
        <p:nvSpPr>
          <p:cNvPr id="14" name="Text 9"/>
          <p:cNvSpPr/>
          <p:nvPr/>
        </p:nvSpPr>
        <p:spPr>
          <a:xfrm>
            <a:off x="2971800" y="3200400"/>
            <a:ext cx="5715000" cy="685800"/>
          </a:xfrm>
          <a:prstGeom prst="rect">
            <a:avLst/>
          </a:prstGeom>
          <a:noFill/>
          <a:ln/>
        </p:spPr>
        <p:txBody>
          <a:bodyPr wrap="square" rtlCol="0" anchor="ctr"/>
          <a:lstStyle/>
          <a:p>
            <a:pPr marL="0" indent="0">
              <a:lnSpc>
                <a:spcPts val="1300"/>
              </a:lnSpc>
              <a:buNone/>
            </a:pPr>
            <a:r>
              <a:rPr lang="en-US" sz="1060" dirty="0">
                <a:solidFill>
                  <a:srgbClr val="6B7280"/>
                </a:solidFill>
                <a:latin typeface="Arial" pitchFamily="34" charset="0"/>
                <a:ea typeface="Arial" pitchFamily="34" charset="-122"/>
                <a:cs typeface="Arial" pitchFamily="34" charset="-120"/>
              </a:rPr>
              <a:t>Can feel formal and interrogative for hands-on technical candidates; panel members still need calibration training or subtle bias can persist despite shared scripts.</a:t>
            </a:r>
            <a:endParaRPr lang="en-US" sz="1060" dirty="0"/>
          </a:p>
        </p:txBody>
      </p:sp>
      <p:sp>
        <p:nvSpPr>
          <p:cNvPr id="15" name="Shape 10"/>
          <p:cNvSpPr/>
          <p:nvPr/>
        </p:nvSpPr>
        <p:spPr>
          <a:xfrm>
            <a:off x="502920" y="4023360"/>
            <a:ext cx="457200" cy="457200"/>
          </a:xfrm>
          <a:prstGeom prst="ellipse">
            <a:avLst/>
          </a:prstGeom>
          <a:solidFill>
            <a:srgbClr val="EAF1F1"/>
          </a:solidFill>
          <a:ln/>
        </p:spPr>
      </p:sp>
      <p:pic>
        <p:nvPicPr>
          <p:cNvPr id="16" name="Image 3" descr="preencoded.png"/>
          <p:cNvPicPr>
            <a:picLocks noChangeAspect="1"/>
          </p:cNvPicPr>
          <p:nvPr/>
        </p:nvPicPr>
        <p:blipFill>
          <a:blip r:embed="rId6"/>
          <a:stretch>
            <a:fillRect/>
          </a:stretch>
        </p:blipFill>
        <p:spPr>
          <a:xfrm>
            <a:off x="603504" y="4123944"/>
            <a:ext cx="256032" cy="256032"/>
          </a:xfrm>
          <a:prstGeom prst="rect">
            <a:avLst/>
          </a:prstGeom>
        </p:spPr>
      </p:pic>
      <p:sp>
        <p:nvSpPr>
          <p:cNvPr id="17" name="Text 11"/>
          <p:cNvSpPr/>
          <p:nvPr/>
        </p:nvSpPr>
        <p:spPr>
          <a:xfrm>
            <a:off x="1097280" y="4005072"/>
            <a:ext cx="1828800" cy="457200"/>
          </a:xfrm>
          <a:prstGeom prst="rect">
            <a:avLst/>
          </a:prstGeom>
          <a:noFill/>
          <a:ln/>
        </p:spPr>
        <p:txBody>
          <a:bodyPr wrap="square" rtlCol="0" anchor="ctr"/>
          <a:lstStyle/>
          <a:p>
            <a:pPr marL="0" indent="0">
              <a:buNone/>
            </a:pPr>
            <a:r>
              <a:rPr lang="en-US" sz="1250" b="1" dirty="0">
                <a:solidFill>
                  <a:srgbClr val="0D2137"/>
                </a:solidFill>
                <a:latin typeface="Arial" pitchFamily="34" charset="0"/>
                <a:ea typeface="Arial" pitchFamily="34" charset="-122"/>
                <a:cs typeface="Arial" pitchFamily="34" charset="-120"/>
              </a:rPr>
              <a:t>Application at BT</a:t>
            </a:r>
            <a:endParaRPr lang="en-US" sz="1250" dirty="0"/>
          </a:p>
        </p:txBody>
      </p:sp>
      <p:sp>
        <p:nvSpPr>
          <p:cNvPr id="18" name="Text 12"/>
          <p:cNvSpPr/>
          <p:nvPr/>
        </p:nvSpPr>
        <p:spPr>
          <a:xfrm>
            <a:off x="2971800" y="3977640"/>
            <a:ext cx="5715000" cy="685800"/>
          </a:xfrm>
          <a:prstGeom prst="rect">
            <a:avLst/>
          </a:prstGeom>
          <a:noFill/>
          <a:ln/>
        </p:spPr>
        <p:txBody>
          <a:bodyPr wrap="square" rtlCol="0" anchor="ctr"/>
          <a:lstStyle/>
          <a:p>
            <a:pPr marL="0" indent="0">
              <a:lnSpc>
                <a:spcPts val="1300"/>
              </a:lnSpc>
              <a:buNone/>
            </a:pPr>
            <a:r>
              <a:rPr lang="en-US" sz="1060" dirty="0">
                <a:solidFill>
                  <a:srgbClr val="6B7280"/>
                </a:solidFill>
                <a:latin typeface="Arial" pitchFamily="34" charset="0"/>
                <a:ea typeface="Arial" pitchFamily="34" charset="-122"/>
                <a:cs typeface="Arial" pitchFamily="34" charset="-120"/>
              </a:rPr>
              <a:t>Recommended for the Change Manager and Digital Transformation Manager roles, where consistent comparison across a competitive applicant field is essential.</a:t>
            </a:r>
            <a:endParaRPr lang="en-US" sz="1060" dirty="0"/>
          </a:p>
        </p:txBody>
      </p:sp>
      <p:sp>
        <p:nvSpPr>
          <p:cNvPr id="19" name="Text 13"/>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B7280"/>
                </a:solidFill>
                <a:latin typeface="Arial" pitchFamily="34" charset="0"/>
                <a:ea typeface="Arial" pitchFamily="34" charset="-122"/>
                <a:cs typeface="Arial"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0D2137"/>
                </a:solidFill>
                <a:latin typeface="Arial" pitchFamily="34" charset="0"/>
                <a:ea typeface="Arial" pitchFamily="34" charset="-122"/>
                <a:cs typeface="Arial" pitchFamily="34" charset="-120"/>
              </a:rPr>
              <a:t>Interview Format 2: Competency-Based Interview</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B7280"/>
                </a:solidFill>
                <a:latin typeface="Arial" pitchFamily="34" charset="0"/>
                <a:ea typeface="Arial" pitchFamily="34" charset="-122"/>
                <a:cs typeface="Arial" pitchFamily="34" charset="-120"/>
              </a:rPr>
              <a:t>Three interview formats for change roles</a:t>
            </a:r>
            <a:endParaRPr lang="en-US" sz="1200" dirty="0"/>
          </a:p>
        </p:txBody>
      </p:sp>
      <p:sp>
        <p:nvSpPr>
          <p:cNvPr id="4" name="Shape 2"/>
          <p:cNvSpPr/>
          <p:nvPr/>
        </p:nvSpPr>
        <p:spPr>
          <a:xfrm>
            <a:off x="502920" y="1371600"/>
            <a:ext cx="777240" cy="777240"/>
          </a:xfrm>
          <a:prstGeom prst="ellipse">
            <a:avLst/>
          </a:prstGeom>
          <a:solidFill>
            <a:srgbClr val="EAF1F1"/>
          </a:solidFill>
          <a:ln/>
        </p:spPr>
      </p:sp>
      <p:pic>
        <p:nvPicPr>
          <p:cNvPr id="5" name="Image 0" descr="preencoded.png"/>
          <p:cNvPicPr>
            <a:picLocks noChangeAspect="1"/>
          </p:cNvPicPr>
          <p:nvPr/>
        </p:nvPicPr>
        <p:blipFill>
          <a:blip r:embed="rId3"/>
          <a:stretch>
            <a:fillRect/>
          </a:stretch>
        </p:blipFill>
        <p:spPr>
          <a:xfrm>
            <a:off x="673913" y="1542593"/>
            <a:ext cx="435254" cy="435254"/>
          </a:xfrm>
          <a:prstGeom prst="rect">
            <a:avLst/>
          </a:prstGeom>
        </p:spPr>
      </p:pic>
      <p:sp>
        <p:nvSpPr>
          <p:cNvPr id="6" name="Text 3"/>
          <p:cNvSpPr/>
          <p:nvPr/>
        </p:nvSpPr>
        <p:spPr>
          <a:xfrm>
            <a:off x="1508760" y="1371600"/>
            <a:ext cx="7223760" cy="914400"/>
          </a:xfrm>
          <a:prstGeom prst="rect">
            <a:avLst/>
          </a:prstGeom>
          <a:noFill/>
          <a:ln/>
        </p:spPr>
        <p:txBody>
          <a:bodyPr wrap="square" rtlCol="0" anchor="ctr"/>
          <a:lstStyle/>
          <a:p>
            <a:pPr>
              <a:lnSpc>
                <a:spcPts val="1700"/>
              </a:lnSpc>
            </a:pPr>
            <a:r>
              <a:rPr lang="en-US" sz="1300" dirty="0">
                <a:solidFill>
                  <a:srgbClr val="1F2937"/>
                </a:solidFill>
                <a:latin typeface="Arial" pitchFamily="34" charset="0"/>
                <a:ea typeface="Arial" pitchFamily="34" charset="-122"/>
                <a:cs typeface="Arial" pitchFamily="34" charset="-120"/>
              </a:rPr>
              <a:t>Candidates provide specific past examples for named competencies (e.g., managing technical ambiguity', 'influencing without authority') and these are scored for fitness to the agreed </a:t>
            </a:r>
            <a:r>
              <a:rPr lang="en-US" sz="1300" dirty="0" err="1">
                <a:solidFill>
                  <a:srgbClr val="1F2937"/>
                </a:solidFill>
                <a:latin typeface="Arial" pitchFamily="34" charset="0"/>
                <a:ea typeface="Arial" pitchFamily="34" charset="-122"/>
                <a:cs typeface="Arial" pitchFamily="34" charset="-120"/>
              </a:rPr>
              <a:t>behavioural</a:t>
            </a:r>
            <a:r>
              <a:rPr lang="en-US" sz="1300" dirty="0">
                <a:solidFill>
                  <a:srgbClr val="1F2937"/>
                </a:solidFill>
                <a:latin typeface="Arial" pitchFamily="34" charset="0"/>
                <a:ea typeface="Arial" pitchFamily="34" charset="-122"/>
                <a:cs typeface="Arial" pitchFamily="34" charset="-120"/>
              </a:rPr>
              <a:t> indicators.</a:t>
            </a:r>
            <a:endParaRPr lang="en-US" sz="1300" dirty="0"/>
          </a:p>
        </p:txBody>
      </p:sp>
      <p:sp>
        <p:nvSpPr>
          <p:cNvPr id="7" name="Shape 4"/>
          <p:cNvSpPr/>
          <p:nvPr/>
        </p:nvSpPr>
        <p:spPr>
          <a:xfrm>
            <a:off x="502920" y="2468880"/>
            <a:ext cx="457200" cy="457200"/>
          </a:xfrm>
          <a:prstGeom prst="ellipse">
            <a:avLst/>
          </a:prstGeom>
          <a:solidFill>
            <a:srgbClr val="EAF1F1"/>
          </a:solidFill>
          <a:ln/>
        </p:spPr>
      </p:sp>
      <p:pic>
        <p:nvPicPr>
          <p:cNvPr id="8" name="Image 1" descr="preencoded.png"/>
          <p:cNvPicPr>
            <a:picLocks noChangeAspect="1"/>
          </p:cNvPicPr>
          <p:nvPr/>
        </p:nvPicPr>
        <p:blipFill>
          <a:blip r:embed="rId4"/>
          <a:stretch>
            <a:fillRect/>
          </a:stretch>
        </p:blipFill>
        <p:spPr>
          <a:xfrm>
            <a:off x="603504" y="2569464"/>
            <a:ext cx="256032" cy="256032"/>
          </a:xfrm>
          <a:prstGeom prst="rect">
            <a:avLst/>
          </a:prstGeom>
        </p:spPr>
      </p:pic>
      <p:sp>
        <p:nvSpPr>
          <p:cNvPr id="9" name="Text 5"/>
          <p:cNvSpPr/>
          <p:nvPr/>
        </p:nvSpPr>
        <p:spPr>
          <a:xfrm>
            <a:off x="1097280" y="2450592"/>
            <a:ext cx="1828800" cy="457200"/>
          </a:xfrm>
          <a:prstGeom prst="rect">
            <a:avLst/>
          </a:prstGeom>
          <a:noFill/>
          <a:ln/>
        </p:spPr>
        <p:txBody>
          <a:bodyPr wrap="square" rtlCol="0" anchor="ctr"/>
          <a:lstStyle/>
          <a:p>
            <a:pPr marL="0" indent="0">
              <a:buNone/>
            </a:pPr>
            <a:r>
              <a:rPr lang="en-US" sz="1250" b="1" dirty="0">
                <a:solidFill>
                  <a:srgbClr val="0D2137"/>
                </a:solidFill>
                <a:latin typeface="Arial" pitchFamily="34" charset="0"/>
                <a:ea typeface="Arial" pitchFamily="34" charset="-122"/>
                <a:cs typeface="Arial" pitchFamily="34" charset="-120"/>
              </a:rPr>
              <a:t>Strength</a:t>
            </a:r>
            <a:endParaRPr lang="en-US" sz="1250" dirty="0"/>
          </a:p>
        </p:txBody>
      </p:sp>
      <p:sp>
        <p:nvSpPr>
          <p:cNvPr id="10" name="Text 6"/>
          <p:cNvSpPr/>
          <p:nvPr/>
        </p:nvSpPr>
        <p:spPr>
          <a:xfrm>
            <a:off x="2971800" y="2423160"/>
            <a:ext cx="5715000" cy="685800"/>
          </a:xfrm>
          <a:prstGeom prst="rect">
            <a:avLst/>
          </a:prstGeom>
          <a:noFill/>
          <a:ln/>
        </p:spPr>
        <p:txBody>
          <a:bodyPr wrap="square" rtlCol="0" anchor="ctr"/>
          <a:lstStyle/>
          <a:p>
            <a:pPr marL="0" indent="0">
              <a:lnSpc>
                <a:spcPts val="1300"/>
              </a:lnSpc>
              <a:buNone/>
            </a:pPr>
            <a:r>
              <a:rPr lang="en-US" sz="1060" dirty="0">
                <a:solidFill>
                  <a:srgbClr val="6B7280"/>
                </a:solidFill>
                <a:latin typeface="Arial" pitchFamily="34" charset="0"/>
                <a:ea typeface="Arial" pitchFamily="34" charset="-122"/>
                <a:cs typeface="Arial" pitchFamily="34" charset="-120"/>
              </a:rPr>
              <a:t>Anchors evaluation in demonstrated past behaviour rather than self-description, and behavioural components are strongly associated with greater interview structure and validity (Levashina et al., 2014).</a:t>
            </a:r>
            <a:endParaRPr lang="en-US" sz="1060" dirty="0"/>
          </a:p>
        </p:txBody>
      </p:sp>
      <p:sp>
        <p:nvSpPr>
          <p:cNvPr id="11" name="Shape 7"/>
          <p:cNvSpPr/>
          <p:nvPr/>
        </p:nvSpPr>
        <p:spPr>
          <a:xfrm>
            <a:off x="502920" y="3246120"/>
            <a:ext cx="457200" cy="457200"/>
          </a:xfrm>
          <a:prstGeom prst="ellipse">
            <a:avLst/>
          </a:prstGeom>
          <a:solidFill>
            <a:srgbClr val="EAF1F1"/>
          </a:solidFill>
          <a:ln/>
        </p:spPr>
      </p:sp>
      <p:pic>
        <p:nvPicPr>
          <p:cNvPr id="12" name="Image 2" descr="preencoded.png"/>
          <p:cNvPicPr>
            <a:picLocks noChangeAspect="1"/>
          </p:cNvPicPr>
          <p:nvPr/>
        </p:nvPicPr>
        <p:blipFill>
          <a:blip r:embed="rId5"/>
          <a:stretch>
            <a:fillRect/>
          </a:stretch>
        </p:blipFill>
        <p:spPr>
          <a:xfrm>
            <a:off x="603504" y="3346704"/>
            <a:ext cx="256032" cy="256032"/>
          </a:xfrm>
          <a:prstGeom prst="rect">
            <a:avLst/>
          </a:prstGeom>
        </p:spPr>
      </p:pic>
      <p:sp>
        <p:nvSpPr>
          <p:cNvPr id="13" name="Text 8"/>
          <p:cNvSpPr/>
          <p:nvPr/>
        </p:nvSpPr>
        <p:spPr>
          <a:xfrm>
            <a:off x="1097280" y="3227832"/>
            <a:ext cx="1828800" cy="457200"/>
          </a:xfrm>
          <a:prstGeom prst="rect">
            <a:avLst/>
          </a:prstGeom>
          <a:noFill/>
          <a:ln/>
        </p:spPr>
        <p:txBody>
          <a:bodyPr wrap="square" rtlCol="0" anchor="ctr"/>
          <a:lstStyle/>
          <a:p>
            <a:pPr marL="0" indent="0">
              <a:buNone/>
            </a:pPr>
            <a:r>
              <a:rPr lang="en-US" sz="1250" b="1" dirty="0">
                <a:solidFill>
                  <a:srgbClr val="0D2137"/>
                </a:solidFill>
                <a:latin typeface="Arial" pitchFamily="34" charset="0"/>
                <a:ea typeface="Arial" pitchFamily="34" charset="-122"/>
                <a:cs typeface="Arial" pitchFamily="34" charset="-120"/>
              </a:rPr>
              <a:t>Limitation</a:t>
            </a:r>
            <a:endParaRPr lang="en-US" sz="1250" dirty="0"/>
          </a:p>
        </p:txBody>
      </p:sp>
      <p:sp>
        <p:nvSpPr>
          <p:cNvPr id="14" name="Text 9"/>
          <p:cNvSpPr/>
          <p:nvPr/>
        </p:nvSpPr>
        <p:spPr>
          <a:xfrm>
            <a:off x="2971800" y="3200400"/>
            <a:ext cx="5715000" cy="685800"/>
          </a:xfrm>
          <a:prstGeom prst="rect">
            <a:avLst/>
          </a:prstGeom>
          <a:noFill/>
          <a:ln/>
        </p:spPr>
        <p:txBody>
          <a:bodyPr wrap="square" rtlCol="0" anchor="ctr"/>
          <a:lstStyle/>
          <a:p>
            <a:pPr marL="0" indent="0">
              <a:lnSpc>
                <a:spcPts val="1300"/>
              </a:lnSpc>
              <a:buNone/>
            </a:pPr>
            <a:r>
              <a:rPr lang="en-US" sz="1060" dirty="0">
                <a:solidFill>
                  <a:srgbClr val="6B7280"/>
                </a:solidFill>
                <a:latin typeface="Arial" pitchFamily="34" charset="0"/>
                <a:ea typeface="Arial" pitchFamily="34" charset="-122"/>
                <a:cs typeface="Arial" pitchFamily="34" charset="-120"/>
              </a:rPr>
              <a:t>Assumes candidates have already had the chance to display the competency; may unfairly disadvantage strong engineers moving into their first formal change role.</a:t>
            </a:r>
            <a:endParaRPr lang="en-US" sz="1060" dirty="0"/>
          </a:p>
        </p:txBody>
      </p:sp>
      <p:sp>
        <p:nvSpPr>
          <p:cNvPr id="15" name="Shape 10"/>
          <p:cNvSpPr/>
          <p:nvPr/>
        </p:nvSpPr>
        <p:spPr>
          <a:xfrm>
            <a:off x="502920" y="4023360"/>
            <a:ext cx="457200" cy="457200"/>
          </a:xfrm>
          <a:prstGeom prst="ellipse">
            <a:avLst/>
          </a:prstGeom>
          <a:solidFill>
            <a:srgbClr val="EAF1F1"/>
          </a:solidFill>
          <a:ln/>
        </p:spPr>
      </p:sp>
      <p:pic>
        <p:nvPicPr>
          <p:cNvPr id="16" name="Image 3" descr="preencoded.png"/>
          <p:cNvPicPr>
            <a:picLocks noChangeAspect="1"/>
          </p:cNvPicPr>
          <p:nvPr/>
        </p:nvPicPr>
        <p:blipFill>
          <a:blip r:embed="rId6"/>
          <a:stretch>
            <a:fillRect/>
          </a:stretch>
        </p:blipFill>
        <p:spPr>
          <a:xfrm>
            <a:off x="603504" y="4123944"/>
            <a:ext cx="256032" cy="256032"/>
          </a:xfrm>
          <a:prstGeom prst="rect">
            <a:avLst/>
          </a:prstGeom>
        </p:spPr>
      </p:pic>
      <p:sp>
        <p:nvSpPr>
          <p:cNvPr id="17" name="Text 11"/>
          <p:cNvSpPr/>
          <p:nvPr/>
        </p:nvSpPr>
        <p:spPr>
          <a:xfrm>
            <a:off x="1097280" y="4005072"/>
            <a:ext cx="1828800" cy="457200"/>
          </a:xfrm>
          <a:prstGeom prst="rect">
            <a:avLst/>
          </a:prstGeom>
          <a:noFill/>
          <a:ln/>
        </p:spPr>
        <p:txBody>
          <a:bodyPr wrap="square" rtlCol="0" anchor="ctr"/>
          <a:lstStyle/>
          <a:p>
            <a:pPr marL="0" indent="0">
              <a:buNone/>
            </a:pPr>
            <a:r>
              <a:rPr lang="en-US" sz="1250" b="1" dirty="0">
                <a:solidFill>
                  <a:srgbClr val="0D2137"/>
                </a:solidFill>
                <a:latin typeface="Arial" pitchFamily="34" charset="0"/>
                <a:ea typeface="Arial" pitchFamily="34" charset="-122"/>
                <a:cs typeface="Arial" pitchFamily="34" charset="-120"/>
              </a:rPr>
              <a:t>Application at BT</a:t>
            </a:r>
            <a:endParaRPr lang="en-US" sz="1250" dirty="0"/>
          </a:p>
        </p:txBody>
      </p:sp>
      <p:sp>
        <p:nvSpPr>
          <p:cNvPr id="18" name="Text 12"/>
          <p:cNvSpPr/>
          <p:nvPr/>
        </p:nvSpPr>
        <p:spPr>
          <a:xfrm>
            <a:off x="2971800" y="3977640"/>
            <a:ext cx="5715000" cy="685800"/>
          </a:xfrm>
          <a:prstGeom prst="rect">
            <a:avLst/>
          </a:prstGeom>
          <a:noFill/>
          <a:ln/>
        </p:spPr>
        <p:txBody>
          <a:bodyPr wrap="square" rtlCol="0" anchor="ctr"/>
          <a:lstStyle/>
          <a:p>
            <a:pPr marL="0" indent="0">
              <a:lnSpc>
                <a:spcPts val="1300"/>
              </a:lnSpc>
              <a:buNone/>
            </a:pPr>
            <a:r>
              <a:rPr lang="en-US" sz="1060" dirty="0">
                <a:solidFill>
                  <a:srgbClr val="6B7280"/>
                </a:solidFill>
                <a:latin typeface="Arial" pitchFamily="34" charset="0"/>
                <a:ea typeface="Arial" pitchFamily="34" charset="-122"/>
                <a:cs typeface="Arial" pitchFamily="34" charset="-120"/>
              </a:rPr>
              <a:t>Well suited to the Network Operations Analyst role, testing evidenced competencies such as 'data-driven problem solving' and 'working under regulatory scrutiny'.</a:t>
            </a:r>
            <a:endParaRPr lang="en-US" sz="1060" dirty="0"/>
          </a:p>
        </p:txBody>
      </p:sp>
      <p:sp>
        <p:nvSpPr>
          <p:cNvPr id="19" name="Text 13"/>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B7280"/>
                </a:solidFill>
                <a:latin typeface="Arial" pitchFamily="34" charset="0"/>
                <a:ea typeface="Arial" pitchFamily="34" charset="-122"/>
                <a:cs typeface="Arial"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0D2137"/>
                </a:solidFill>
                <a:latin typeface="Arial" pitchFamily="34" charset="0"/>
                <a:ea typeface="Arial" pitchFamily="34" charset="-122"/>
                <a:cs typeface="Arial" pitchFamily="34" charset="-120"/>
              </a:rPr>
              <a:t>Interview Format 3: Assessment Centre</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B7280"/>
                </a:solidFill>
                <a:latin typeface="Arial" pitchFamily="34" charset="0"/>
                <a:ea typeface="Arial" pitchFamily="34" charset="-122"/>
                <a:cs typeface="Arial" pitchFamily="34" charset="-120"/>
              </a:rPr>
              <a:t>Three interview formats for change roles</a:t>
            </a:r>
            <a:endParaRPr lang="en-US" sz="1200" dirty="0"/>
          </a:p>
        </p:txBody>
      </p:sp>
      <p:sp>
        <p:nvSpPr>
          <p:cNvPr id="4" name="Shape 2"/>
          <p:cNvSpPr/>
          <p:nvPr/>
        </p:nvSpPr>
        <p:spPr>
          <a:xfrm>
            <a:off x="502920" y="1371600"/>
            <a:ext cx="777240" cy="777240"/>
          </a:xfrm>
          <a:prstGeom prst="ellipse">
            <a:avLst/>
          </a:prstGeom>
          <a:solidFill>
            <a:srgbClr val="EAF1F1"/>
          </a:solidFill>
          <a:ln/>
        </p:spPr>
      </p:sp>
      <p:pic>
        <p:nvPicPr>
          <p:cNvPr id="5" name="Image 0" descr="preencoded.png"/>
          <p:cNvPicPr>
            <a:picLocks noChangeAspect="1"/>
          </p:cNvPicPr>
          <p:nvPr/>
        </p:nvPicPr>
        <p:blipFill>
          <a:blip r:embed="rId3"/>
          <a:stretch>
            <a:fillRect/>
          </a:stretch>
        </p:blipFill>
        <p:spPr>
          <a:xfrm>
            <a:off x="673913" y="1542593"/>
            <a:ext cx="435254" cy="435254"/>
          </a:xfrm>
          <a:prstGeom prst="rect">
            <a:avLst/>
          </a:prstGeom>
        </p:spPr>
      </p:pic>
      <p:sp>
        <p:nvSpPr>
          <p:cNvPr id="6" name="Text 3"/>
          <p:cNvSpPr/>
          <p:nvPr/>
        </p:nvSpPr>
        <p:spPr>
          <a:xfrm>
            <a:off x="1508760" y="1371600"/>
            <a:ext cx="7223760" cy="914400"/>
          </a:xfrm>
          <a:prstGeom prst="rect">
            <a:avLst/>
          </a:prstGeom>
          <a:noFill/>
          <a:ln/>
        </p:spPr>
        <p:txBody>
          <a:bodyPr wrap="square" rtlCol="0" anchor="ctr"/>
          <a:lstStyle/>
          <a:p>
            <a:pPr>
              <a:lnSpc>
                <a:spcPts val="1700"/>
              </a:lnSpc>
            </a:pPr>
            <a:r>
              <a:rPr lang="en-US" sz="1300" dirty="0">
                <a:solidFill>
                  <a:srgbClr val="1F2937"/>
                </a:solidFill>
                <a:latin typeface="Arial" pitchFamily="34" charset="0"/>
                <a:ea typeface="Arial" pitchFamily="34" charset="-122"/>
                <a:cs typeface="Arial" pitchFamily="34" charset="-120"/>
              </a:rPr>
              <a:t>Completes simulations and group exercises alongside interviews, and includes work-sample activities (e.g., a live </a:t>
            </a:r>
            <a:r>
              <a:rPr lang="en-US" sz="1300" dirty="0" err="1">
                <a:solidFill>
                  <a:srgbClr val="1F2937"/>
                </a:solidFill>
                <a:latin typeface="Arial" pitchFamily="34" charset="0"/>
                <a:ea typeface="Arial" pitchFamily="34" charset="-122"/>
                <a:cs typeface="Arial" pitchFamily="34" charset="-120"/>
              </a:rPr>
              <a:t>fibre</a:t>
            </a:r>
            <a:r>
              <a:rPr lang="en-US" sz="1300" dirty="0">
                <a:solidFill>
                  <a:srgbClr val="1F2937"/>
                </a:solidFill>
                <a:latin typeface="Arial" pitchFamily="34" charset="0"/>
                <a:ea typeface="Arial" pitchFamily="34" charset="-122"/>
                <a:cs typeface="Arial" pitchFamily="34" charset="-120"/>
              </a:rPr>
              <a:t>-rollout scheduling exercise) to ensure assessors see candidates doing role-relevant activities first hand.</a:t>
            </a:r>
            <a:endParaRPr lang="en-US" sz="1300" dirty="0"/>
          </a:p>
        </p:txBody>
      </p:sp>
      <p:sp>
        <p:nvSpPr>
          <p:cNvPr id="7" name="Shape 4"/>
          <p:cNvSpPr/>
          <p:nvPr/>
        </p:nvSpPr>
        <p:spPr>
          <a:xfrm>
            <a:off x="502920" y="2468880"/>
            <a:ext cx="457200" cy="457200"/>
          </a:xfrm>
          <a:prstGeom prst="ellipse">
            <a:avLst/>
          </a:prstGeom>
          <a:solidFill>
            <a:srgbClr val="EAF1F1"/>
          </a:solidFill>
          <a:ln/>
        </p:spPr>
      </p:sp>
      <p:pic>
        <p:nvPicPr>
          <p:cNvPr id="8" name="Image 1" descr="preencoded.png"/>
          <p:cNvPicPr>
            <a:picLocks noChangeAspect="1"/>
          </p:cNvPicPr>
          <p:nvPr/>
        </p:nvPicPr>
        <p:blipFill>
          <a:blip r:embed="rId4"/>
          <a:stretch>
            <a:fillRect/>
          </a:stretch>
        </p:blipFill>
        <p:spPr>
          <a:xfrm>
            <a:off x="603504" y="2569464"/>
            <a:ext cx="256032" cy="256032"/>
          </a:xfrm>
          <a:prstGeom prst="rect">
            <a:avLst/>
          </a:prstGeom>
        </p:spPr>
      </p:pic>
      <p:sp>
        <p:nvSpPr>
          <p:cNvPr id="9" name="Text 5"/>
          <p:cNvSpPr/>
          <p:nvPr/>
        </p:nvSpPr>
        <p:spPr>
          <a:xfrm>
            <a:off x="1097280" y="2450592"/>
            <a:ext cx="1828800" cy="457200"/>
          </a:xfrm>
          <a:prstGeom prst="rect">
            <a:avLst/>
          </a:prstGeom>
          <a:noFill/>
          <a:ln/>
        </p:spPr>
        <p:txBody>
          <a:bodyPr wrap="square" rtlCol="0" anchor="ctr"/>
          <a:lstStyle/>
          <a:p>
            <a:pPr marL="0" indent="0">
              <a:buNone/>
            </a:pPr>
            <a:r>
              <a:rPr lang="en-US" sz="1250" b="1" dirty="0">
                <a:solidFill>
                  <a:srgbClr val="0D2137"/>
                </a:solidFill>
                <a:latin typeface="Arial" pitchFamily="34" charset="0"/>
                <a:ea typeface="Arial" pitchFamily="34" charset="-122"/>
                <a:cs typeface="Arial" pitchFamily="34" charset="-120"/>
              </a:rPr>
              <a:t>Strength</a:t>
            </a:r>
            <a:endParaRPr lang="en-US" sz="1250" dirty="0"/>
          </a:p>
        </p:txBody>
      </p:sp>
      <p:sp>
        <p:nvSpPr>
          <p:cNvPr id="10" name="Text 6"/>
          <p:cNvSpPr/>
          <p:nvPr/>
        </p:nvSpPr>
        <p:spPr>
          <a:xfrm>
            <a:off x="2971800" y="2423160"/>
            <a:ext cx="5715000" cy="685800"/>
          </a:xfrm>
          <a:prstGeom prst="rect">
            <a:avLst/>
          </a:prstGeom>
          <a:noFill/>
          <a:ln/>
        </p:spPr>
        <p:txBody>
          <a:bodyPr wrap="square" rtlCol="0" anchor="ctr"/>
          <a:lstStyle/>
          <a:p>
            <a:pPr marL="0" indent="0">
              <a:lnSpc>
                <a:spcPts val="1300"/>
              </a:lnSpc>
              <a:buNone/>
            </a:pPr>
            <a:r>
              <a:rPr lang="en-US" sz="1060" dirty="0">
                <a:solidFill>
                  <a:srgbClr val="6B7280"/>
                </a:solidFill>
                <a:latin typeface="Arial" pitchFamily="34" charset="0"/>
                <a:ea typeface="Arial" pitchFamily="34" charset="-122"/>
                <a:cs typeface="Arial" pitchFamily="34" charset="-120"/>
              </a:rPr>
              <a:t>Multi-method assessment, including work samples, generally achieves higher predictive validity than any single interview format, revealing skills interviews alone cannot observe.</a:t>
            </a:r>
            <a:endParaRPr lang="en-US" sz="1060" dirty="0"/>
          </a:p>
        </p:txBody>
      </p:sp>
      <p:sp>
        <p:nvSpPr>
          <p:cNvPr id="11" name="Shape 7"/>
          <p:cNvSpPr/>
          <p:nvPr/>
        </p:nvSpPr>
        <p:spPr>
          <a:xfrm>
            <a:off x="502920" y="3246120"/>
            <a:ext cx="457200" cy="457200"/>
          </a:xfrm>
          <a:prstGeom prst="ellipse">
            <a:avLst/>
          </a:prstGeom>
          <a:solidFill>
            <a:srgbClr val="EAF1F1"/>
          </a:solidFill>
          <a:ln/>
        </p:spPr>
      </p:sp>
      <p:pic>
        <p:nvPicPr>
          <p:cNvPr id="12" name="Image 2" descr="preencoded.png"/>
          <p:cNvPicPr>
            <a:picLocks noChangeAspect="1"/>
          </p:cNvPicPr>
          <p:nvPr/>
        </p:nvPicPr>
        <p:blipFill>
          <a:blip r:embed="rId5"/>
          <a:stretch>
            <a:fillRect/>
          </a:stretch>
        </p:blipFill>
        <p:spPr>
          <a:xfrm>
            <a:off x="603504" y="3346704"/>
            <a:ext cx="256032" cy="256032"/>
          </a:xfrm>
          <a:prstGeom prst="rect">
            <a:avLst/>
          </a:prstGeom>
        </p:spPr>
      </p:pic>
      <p:sp>
        <p:nvSpPr>
          <p:cNvPr id="13" name="Text 8"/>
          <p:cNvSpPr/>
          <p:nvPr/>
        </p:nvSpPr>
        <p:spPr>
          <a:xfrm>
            <a:off x="1097280" y="3227832"/>
            <a:ext cx="1828800" cy="457200"/>
          </a:xfrm>
          <a:prstGeom prst="rect">
            <a:avLst/>
          </a:prstGeom>
          <a:noFill/>
          <a:ln/>
        </p:spPr>
        <p:txBody>
          <a:bodyPr wrap="square" rtlCol="0" anchor="ctr"/>
          <a:lstStyle/>
          <a:p>
            <a:pPr marL="0" indent="0">
              <a:buNone/>
            </a:pPr>
            <a:r>
              <a:rPr lang="en-US" sz="1250" b="1" dirty="0">
                <a:solidFill>
                  <a:srgbClr val="0D2137"/>
                </a:solidFill>
                <a:latin typeface="Arial" pitchFamily="34" charset="0"/>
                <a:ea typeface="Arial" pitchFamily="34" charset="-122"/>
                <a:cs typeface="Arial" pitchFamily="34" charset="-120"/>
              </a:rPr>
              <a:t>Limitation</a:t>
            </a:r>
            <a:endParaRPr lang="en-US" sz="1250" dirty="0"/>
          </a:p>
        </p:txBody>
      </p:sp>
      <p:sp>
        <p:nvSpPr>
          <p:cNvPr id="14" name="Text 9"/>
          <p:cNvSpPr/>
          <p:nvPr/>
        </p:nvSpPr>
        <p:spPr>
          <a:xfrm>
            <a:off x="2971800" y="3200400"/>
            <a:ext cx="5715000" cy="685800"/>
          </a:xfrm>
          <a:prstGeom prst="rect">
            <a:avLst/>
          </a:prstGeom>
          <a:noFill/>
          <a:ln/>
        </p:spPr>
        <p:txBody>
          <a:bodyPr wrap="square" rtlCol="0" anchor="ctr"/>
          <a:lstStyle/>
          <a:p>
            <a:pPr marL="0" indent="0">
              <a:lnSpc>
                <a:spcPts val="1300"/>
              </a:lnSpc>
              <a:buNone/>
            </a:pPr>
            <a:r>
              <a:rPr lang="en-US" sz="1060" dirty="0">
                <a:solidFill>
                  <a:srgbClr val="6B7280"/>
                </a:solidFill>
                <a:latin typeface="Arial" pitchFamily="34" charset="0"/>
                <a:ea typeface="Arial" pitchFamily="34" charset="-122"/>
                <a:cs typeface="Arial" pitchFamily="34" charset="-120"/>
              </a:rPr>
              <a:t>Demanding in time, assessor availability and cost; difficult to justify for high-volume or field-based recruitment spread across BT's regional operations.</a:t>
            </a:r>
            <a:endParaRPr lang="en-US" sz="1060" dirty="0"/>
          </a:p>
        </p:txBody>
      </p:sp>
      <p:sp>
        <p:nvSpPr>
          <p:cNvPr id="15" name="Shape 10"/>
          <p:cNvSpPr/>
          <p:nvPr/>
        </p:nvSpPr>
        <p:spPr>
          <a:xfrm>
            <a:off x="502920" y="4023360"/>
            <a:ext cx="457200" cy="457200"/>
          </a:xfrm>
          <a:prstGeom prst="ellipse">
            <a:avLst/>
          </a:prstGeom>
          <a:solidFill>
            <a:srgbClr val="EAF1F1"/>
          </a:solidFill>
          <a:ln/>
        </p:spPr>
      </p:sp>
      <p:pic>
        <p:nvPicPr>
          <p:cNvPr id="16" name="Image 3" descr="preencoded.png"/>
          <p:cNvPicPr>
            <a:picLocks noChangeAspect="1"/>
          </p:cNvPicPr>
          <p:nvPr/>
        </p:nvPicPr>
        <p:blipFill>
          <a:blip r:embed="rId6"/>
          <a:stretch>
            <a:fillRect/>
          </a:stretch>
        </p:blipFill>
        <p:spPr>
          <a:xfrm>
            <a:off x="603504" y="4123944"/>
            <a:ext cx="256032" cy="256032"/>
          </a:xfrm>
          <a:prstGeom prst="rect">
            <a:avLst/>
          </a:prstGeom>
        </p:spPr>
      </p:pic>
      <p:sp>
        <p:nvSpPr>
          <p:cNvPr id="17" name="Text 11"/>
          <p:cNvSpPr/>
          <p:nvPr/>
        </p:nvSpPr>
        <p:spPr>
          <a:xfrm>
            <a:off x="1097280" y="4005072"/>
            <a:ext cx="1828800" cy="457200"/>
          </a:xfrm>
          <a:prstGeom prst="rect">
            <a:avLst/>
          </a:prstGeom>
          <a:noFill/>
          <a:ln/>
        </p:spPr>
        <p:txBody>
          <a:bodyPr wrap="square" rtlCol="0" anchor="ctr"/>
          <a:lstStyle/>
          <a:p>
            <a:pPr marL="0" indent="0">
              <a:buNone/>
            </a:pPr>
            <a:r>
              <a:rPr lang="en-US" sz="1250" b="1" dirty="0">
                <a:solidFill>
                  <a:srgbClr val="0D2137"/>
                </a:solidFill>
                <a:latin typeface="Arial" pitchFamily="34" charset="0"/>
                <a:ea typeface="Arial" pitchFamily="34" charset="-122"/>
                <a:cs typeface="Arial" pitchFamily="34" charset="-120"/>
              </a:rPr>
              <a:t>Application at BT</a:t>
            </a:r>
            <a:endParaRPr lang="en-US" sz="1250" dirty="0"/>
          </a:p>
        </p:txBody>
      </p:sp>
      <p:sp>
        <p:nvSpPr>
          <p:cNvPr id="18" name="Text 12"/>
          <p:cNvSpPr/>
          <p:nvPr/>
        </p:nvSpPr>
        <p:spPr>
          <a:xfrm>
            <a:off x="2971800" y="3977640"/>
            <a:ext cx="5715000" cy="685800"/>
          </a:xfrm>
          <a:prstGeom prst="rect">
            <a:avLst/>
          </a:prstGeom>
          <a:noFill/>
          <a:ln/>
        </p:spPr>
        <p:txBody>
          <a:bodyPr wrap="square" rtlCol="0" anchor="ctr"/>
          <a:lstStyle/>
          <a:p>
            <a:pPr marL="0" indent="0">
              <a:lnSpc>
                <a:spcPts val="1300"/>
              </a:lnSpc>
              <a:buNone/>
            </a:pPr>
            <a:r>
              <a:rPr lang="en-US" sz="1060" dirty="0">
                <a:solidFill>
                  <a:srgbClr val="6B7280"/>
                </a:solidFill>
                <a:latin typeface="Arial" pitchFamily="34" charset="0"/>
                <a:ea typeface="Arial" pitchFamily="34" charset="-122"/>
                <a:cs typeface="Arial" pitchFamily="34" charset="-120"/>
              </a:rPr>
              <a:t>Best reserved for the most senior appointment, such as Head of Network Transformation, where the investment matches the role's strategic weight.</a:t>
            </a:r>
            <a:endParaRPr lang="en-US" sz="1060" dirty="0"/>
          </a:p>
        </p:txBody>
      </p:sp>
      <p:sp>
        <p:nvSpPr>
          <p:cNvPr id="19" name="Text 13"/>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B7280"/>
                </a:solidFill>
                <a:latin typeface="Arial" pitchFamily="34" charset="0"/>
                <a:ea typeface="Arial" pitchFamily="34" charset="-122"/>
                <a:cs typeface="Arial"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0D2137"/>
                </a:solidFill>
                <a:latin typeface="Arial" pitchFamily="34" charset="0"/>
                <a:ea typeface="Arial" pitchFamily="34" charset="-122"/>
                <a:cs typeface="Arial" pitchFamily="34" charset="-120"/>
              </a:rPr>
              <a:t>Choosing the Right Questioning Technique</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B7280"/>
                </a:solidFill>
                <a:latin typeface="Arial" pitchFamily="34" charset="0"/>
                <a:ea typeface="Arial" pitchFamily="34" charset="-122"/>
                <a:cs typeface="Arial" pitchFamily="34" charset="-120"/>
              </a:rPr>
              <a:t>Matching technique to role and purpose</a:t>
            </a:r>
            <a:endParaRPr lang="en-US" sz="1200" dirty="0"/>
          </a:p>
        </p:txBody>
      </p:sp>
      <p:sp>
        <p:nvSpPr>
          <p:cNvPr id="4" name="Shape 2"/>
          <p:cNvSpPr/>
          <p:nvPr/>
        </p:nvSpPr>
        <p:spPr>
          <a:xfrm>
            <a:off x="457200" y="1325880"/>
            <a:ext cx="3977640" cy="1536192"/>
          </a:xfrm>
          <a:prstGeom prst="roundRect">
            <a:avLst>
              <a:gd name="adj" fmla="val 4762"/>
            </a:avLst>
          </a:prstGeom>
          <a:solidFill>
            <a:srgbClr val="EAF1F1"/>
          </a:solidFill>
          <a:ln w="19050">
            <a:solidFill>
              <a:srgbClr val="EAF1F1"/>
            </a:solidFill>
            <a:prstDash val="solid"/>
          </a:ln>
        </p:spPr>
      </p:sp>
      <p:sp>
        <p:nvSpPr>
          <p:cNvPr id="5" name="Shape 3"/>
          <p:cNvSpPr/>
          <p:nvPr/>
        </p:nvSpPr>
        <p:spPr>
          <a:xfrm>
            <a:off x="640080" y="1508760"/>
            <a:ext cx="457200" cy="457200"/>
          </a:xfrm>
          <a:prstGeom prst="ellipse">
            <a:avLst/>
          </a:prstGeom>
          <a:solidFill>
            <a:srgbClr val="EAF1F1"/>
          </a:solidFill>
          <a:ln/>
        </p:spPr>
      </p:sp>
      <p:pic>
        <p:nvPicPr>
          <p:cNvPr id="6" name="Image 0" descr="preencoded.png"/>
          <p:cNvPicPr>
            <a:picLocks noChangeAspect="1"/>
          </p:cNvPicPr>
          <p:nvPr/>
        </p:nvPicPr>
        <p:blipFill>
          <a:blip r:embed="rId3"/>
          <a:stretch>
            <a:fillRect/>
          </a:stretch>
        </p:blipFill>
        <p:spPr>
          <a:xfrm>
            <a:off x="740664" y="1609344"/>
            <a:ext cx="256032" cy="256032"/>
          </a:xfrm>
          <a:prstGeom prst="rect">
            <a:avLst/>
          </a:prstGeom>
        </p:spPr>
      </p:pic>
      <p:sp>
        <p:nvSpPr>
          <p:cNvPr id="7" name="Text 4"/>
          <p:cNvSpPr/>
          <p:nvPr/>
        </p:nvSpPr>
        <p:spPr>
          <a:xfrm>
            <a:off x="1234440" y="1472184"/>
            <a:ext cx="3063240" cy="457200"/>
          </a:xfrm>
          <a:prstGeom prst="rect">
            <a:avLst/>
          </a:prstGeom>
          <a:noFill/>
          <a:ln/>
        </p:spPr>
        <p:txBody>
          <a:bodyPr wrap="square" rtlCol="0" anchor="ctr"/>
          <a:lstStyle/>
          <a:p>
            <a:pPr marL="0" indent="0">
              <a:buNone/>
            </a:pPr>
            <a:r>
              <a:rPr lang="en-US" sz="1200" b="1" dirty="0">
                <a:solidFill>
                  <a:srgbClr val="0D2137"/>
                </a:solidFill>
                <a:latin typeface="Arial" pitchFamily="34" charset="0"/>
                <a:ea typeface="Arial" pitchFamily="34" charset="-122"/>
                <a:cs typeface="Arial" pitchFamily="34" charset="-120"/>
              </a:rPr>
              <a:t>Behavioural questioning</a:t>
            </a:r>
            <a:endParaRPr lang="en-US" sz="1200" dirty="0"/>
          </a:p>
        </p:txBody>
      </p:sp>
      <p:sp>
        <p:nvSpPr>
          <p:cNvPr id="8" name="Text 5"/>
          <p:cNvSpPr/>
          <p:nvPr/>
        </p:nvSpPr>
        <p:spPr>
          <a:xfrm>
            <a:off x="658368" y="1965960"/>
            <a:ext cx="3611880" cy="822960"/>
          </a:xfrm>
          <a:prstGeom prst="rect">
            <a:avLst/>
          </a:prstGeom>
          <a:noFill/>
          <a:ln/>
        </p:spPr>
        <p:txBody>
          <a:bodyPr wrap="square" rtlCol="0" anchor="ctr"/>
          <a:lstStyle/>
          <a:p>
            <a:pPr marL="0" indent="0">
              <a:lnSpc>
                <a:spcPts val="1200"/>
              </a:lnSpc>
              <a:buNone/>
            </a:pPr>
            <a:r>
              <a:rPr lang="en-US" sz="960" dirty="0">
                <a:solidFill>
                  <a:srgbClr val="6B7280"/>
                </a:solidFill>
                <a:latin typeface="Arial" pitchFamily="34" charset="0"/>
                <a:ea typeface="Arial" pitchFamily="34" charset="-122"/>
                <a:cs typeface="Arial" pitchFamily="34" charset="-120"/>
              </a:rPr>
              <a:t>'Describe a time you had to win over a sceptical field team to a new way of working.' Justified for Change Manager roles: past conduct predicts future conduct in comparable situations (Levashina et al., 2014).</a:t>
            </a:r>
            <a:endParaRPr lang="en-US" sz="960" dirty="0"/>
          </a:p>
        </p:txBody>
      </p:sp>
      <p:sp>
        <p:nvSpPr>
          <p:cNvPr id="9" name="Shape 6"/>
          <p:cNvSpPr/>
          <p:nvPr/>
        </p:nvSpPr>
        <p:spPr>
          <a:xfrm>
            <a:off x="4709160" y="1325880"/>
            <a:ext cx="3977640" cy="1536192"/>
          </a:xfrm>
          <a:prstGeom prst="roundRect">
            <a:avLst>
              <a:gd name="adj" fmla="val 4762"/>
            </a:avLst>
          </a:prstGeom>
          <a:solidFill>
            <a:srgbClr val="FFFFFF"/>
          </a:solidFill>
          <a:ln w="19050">
            <a:solidFill>
              <a:srgbClr val="EAF1F1"/>
            </a:solidFill>
            <a:prstDash val="solid"/>
          </a:ln>
        </p:spPr>
      </p:sp>
      <p:sp>
        <p:nvSpPr>
          <p:cNvPr id="10" name="Shape 7"/>
          <p:cNvSpPr/>
          <p:nvPr/>
        </p:nvSpPr>
        <p:spPr>
          <a:xfrm>
            <a:off x="4892040" y="1508760"/>
            <a:ext cx="457200" cy="457200"/>
          </a:xfrm>
          <a:prstGeom prst="ellipse">
            <a:avLst/>
          </a:prstGeom>
          <a:solidFill>
            <a:srgbClr val="EAF1F1"/>
          </a:solidFill>
          <a:ln/>
        </p:spPr>
      </p:sp>
      <p:pic>
        <p:nvPicPr>
          <p:cNvPr id="11" name="Image 1" descr="preencoded.png"/>
          <p:cNvPicPr>
            <a:picLocks noChangeAspect="1"/>
          </p:cNvPicPr>
          <p:nvPr/>
        </p:nvPicPr>
        <p:blipFill>
          <a:blip r:embed="rId4"/>
          <a:stretch>
            <a:fillRect/>
          </a:stretch>
        </p:blipFill>
        <p:spPr>
          <a:xfrm>
            <a:off x="4992624" y="1609344"/>
            <a:ext cx="256032" cy="256032"/>
          </a:xfrm>
          <a:prstGeom prst="rect">
            <a:avLst/>
          </a:prstGeom>
        </p:spPr>
      </p:pic>
      <p:sp>
        <p:nvSpPr>
          <p:cNvPr id="12" name="Text 8"/>
          <p:cNvSpPr/>
          <p:nvPr/>
        </p:nvSpPr>
        <p:spPr>
          <a:xfrm>
            <a:off x="5486400" y="1472184"/>
            <a:ext cx="3063240" cy="457200"/>
          </a:xfrm>
          <a:prstGeom prst="rect">
            <a:avLst/>
          </a:prstGeom>
          <a:noFill/>
          <a:ln/>
        </p:spPr>
        <p:txBody>
          <a:bodyPr wrap="square" rtlCol="0" anchor="ctr"/>
          <a:lstStyle/>
          <a:p>
            <a:pPr marL="0" indent="0">
              <a:buNone/>
            </a:pPr>
            <a:r>
              <a:rPr lang="en-US" sz="1200" b="1" dirty="0">
                <a:solidFill>
                  <a:srgbClr val="0D2137"/>
                </a:solidFill>
                <a:latin typeface="Arial" pitchFamily="34" charset="0"/>
                <a:ea typeface="Arial" pitchFamily="34" charset="-122"/>
                <a:cs typeface="Arial" pitchFamily="34" charset="-120"/>
              </a:rPr>
              <a:t>Situational questioning</a:t>
            </a:r>
            <a:endParaRPr lang="en-US" sz="1200" dirty="0"/>
          </a:p>
        </p:txBody>
      </p:sp>
      <p:sp>
        <p:nvSpPr>
          <p:cNvPr id="13" name="Text 9"/>
          <p:cNvSpPr/>
          <p:nvPr/>
        </p:nvSpPr>
        <p:spPr>
          <a:xfrm>
            <a:off x="4910328" y="1965960"/>
            <a:ext cx="3611880" cy="822960"/>
          </a:xfrm>
          <a:prstGeom prst="rect">
            <a:avLst/>
          </a:prstGeom>
          <a:noFill/>
          <a:ln/>
        </p:spPr>
        <p:txBody>
          <a:bodyPr wrap="square" rtlCol="0" anchor="ctr"/>
          <a:lstStyle/>
          <a:p>
            <a:pPr marL="0" indent="0">
              <a:lnSpc>
                <a:spcPts val="1200"/>
              </a:lnSpc>
              <a:buNone/>
            </a:pPr>
            <a:r>
              <a:rPr lang="en-US" sz="960" dirty="0">
                <a:solidFill>
                  <a:srgbClr val="6B7280"/>
                </a:solidFill>
                <a:latin typeface="Arial" pitchFamily="34" charset="0"/>
                <a:ea typeface="Arial" pitchFamily="34" charset="-122"/>
                <a:cs typeface="Arial" pitchFamily="34" charset="-120"/>
              </a:rPr>
              <a:t>'What would you do if fibre rollout data showed a 20% shortfall against target with no obvious cause?' Suited to novel scenarios Network Analysts have not necessarily faced before.</a:t>
            </a:r>
            <a:endParaRPr lang="en-US" sz="960" dirty="0"/>
          </a:p>
        </p:txBody>
      </p:sp>
      <p:sp>
        <p:nvSpPr>
          <p:cNvPr id="14" name="Shape 10"/>
          <p:cNvSpPr/>
          <p:nvPr/>
        </p:nvSpPr>
        <p:spPr>
          <a:xfrm>
            <a:off x="457200" y="3017520"/>
            <a:ext cx="3977640" cy="1536192"/>
          </a:xfrm>
          <a:prstGeom prst="roundRect">
            <a:avLst>
              <a:gd name="adj" fmla="val 4762"/>
            </a:avLst>
          </a:prstGeom>
          <a:solidFill>
            <a:srgbClr val="EAF1F1"/>
          </a:solidFill>
          <a:ln w="19050">
            <a:solidFill>
              <a:srgbClr val="EAF1F1"/>
            </a:solidFill>
            <a:prstDash val="solid"/>
          </a:ln>
        </p:spPr>
      </p:sp>
      <p:sp>
        <p:nvSpPr>
          <p:cNvPr id="15" name="Shape 11"/>
          <p:cNvSpPr/>
          <p:nvPr/>
        </p:nvSpPr>
        <p:spPr>
          <a:xfrm>
            <a:off x="640080" y="3200400"/>
            <a:ext cx="457200" cy="457200"/>
          </a:xfrm>
          <a:prstGeom prst="ellipse">
            <a:avLst/>
          </a:prstGeom>
          <a:solidFill>
            <a:srgbClr val="EAF1F1"/>
          </a:solidFill>
          <a:ln/>
        </p:spPr>
      </p:sp>
      <p:pic>
        <p:nvPicPr>
          <p:cNvPr id="16" name="Image 2" descr="preencoded.png"/>
          <p:cNvPicPr>
            <a:picLocks noChangeAspect="1"/>
          </p:cNvPicPr>
          <p:nvPr/>
        </p:nvPicPr>
        <p:blipFill>
          <a:blip r:embed="rId5"/>
          <a:stretch>
            <a:fillRect/>
          </a:stretch>
        </p:blipFill>
        <p:spPr>
          <a:xfrm>
            <a:off x="740664" y="3300984"/>
            <a:ext cx="256032" cy="256032"/>
          </a:xfrm>
          <a:prstGeom prst="rect">
            <a:avLst/>
          </a:prstGeom>
        </p:spPr>
      </p:pic>
      <p:sp>
        <p:nvSpPr>
          <p:cNvPr id="17" name="Text 12"/>
          <p:cNvSpPr/>
          <p:nvPr/>
        </p:nvSpPr>
        <p:spPr>
          <a:xfrm>
            <a:off x="1234440" y="3163824"/>
            <a:ext cx="3063240" cy="457200"/>
          </a:xfrm>
          <a:prstGeom prst="rect">
            <a:avLst/>
          </a:prstGeom>
          <a:noFill/>
          <a:ln/>
        </p:spPr>
        <p:txBody>
          <a:bodyPr wrap="square" rtlCol="0" anchor="ctr"/>
          <a:lstStyle/>
          <a:p>
            <a:pPr marL="0" indent="0">
              <a:buNone/>
            </a:pPr>
            <a:r>
              <a:rPr lang="en-US" sz="1200" b="1" dirty="0">
                <a:solidFill>
                  <a:srgbClr val="0D2137"/>
                </a:solidFill>
                <a:latin typeface="Arial" pitchFamily="34" charset="0"/>
                <a:ea typeface="Arial" pitchFamily="34" charset="-122"/>
                <a:cs typeface="Arial" pitchFamily="34" charset="-120"/>
              </a:rPr>
              <a:t>Competency-based questioning</a:t>
            </a:r>
            <a:endParaRPr lang="en-US" sz="1200" dirty="0"/>
          </a:p>
        </p:txBody>
      </p:sp>
      <p:sp>
        <p:nvSpPr>
          <p:cNvPr id="18" name="Text 13"/>
          <p:cNvSpPr/>
          <p:nvPr/>
        </p:nvSpPr>
        <p:spPr>
          <a:xfrm>
            <a:off x="658368" y="3657600"/>
            <a:ext cx="3611880" cy="822960"/>
          </a:xfrm>
          <a:prstGeom prst="rect">
            <a:avLst/>
          </a:prstGeom>
          <a:noFill/>
          <a:ln/>
        </p:spPr>
        <p:txBody>
          <a:bodyPr wrap="square" rtlCol="0" anchor="ctr"/>
          <a:lstStyle/>
          <a:p>
            <a:pPr marL="0" indent="0">
              <a:lnSpc>
                <a:spcPts val="1200"/>
              </a:lnSpc>
              <a:buNone/>
            </a:pPr>
            <a:r>
              <a:rPr lang="en-US" sz="960" dirty="0">
                <a:solidFill>
                  <a:srgbClr val="6B7280"/>
                </a:solidFill>
                <a:latin typeface="Arial" pitchFamily="34" charset="0"/>
                <a:ea typeface="Arial" pitchFamily="34" charset="-122"/>
                <a:cs typeface="Arial" pitchFamily="34" charset="-120"/>
              </a:rPr>
              <a:t>Directly tests named competencies such as 'regulatory awareness' for Network Operations Analyst candidates, keeping scoring anchored to agreed criteria rather than general impression.</a:t>
            </a:r>
            <a:endParaRPr lang="en-US" sz="960" dirty="0"/>
          </a:p>
        </p:txBody>
      </p:sp>
      <p:sp>
        <p:nvSpPr>
          <p:cNvPr id="19" name="Shape 14"/>
          <p:cNvSpPr/>
          <p:nvPr/>
        </p:nvSpPr>
        <p:spPr>
          <a:xfrm>
            <a:off x="4709160" y="3017520"/>
            <a:ext cx="3977640" cy="1536192"/>
          </a:xfrm>
          <a:prstGeom prst="roundRect">
            <a:avLst>
              <a:gd name="adj" fmla="val 4762"/>
            </a:avLst>
          </a:prstGeom>
          <a:solidFill>
            <a:srgbClr val="FFFFFF"/>
          </a:solidFill>
          <a:ln w="19050">
            <a:solidFill>
              <a:srgbClr val="EAF1F1"/>
            </a:solidFill>
            <a:prstDash val="solid"/>
          </a:ln>
        </p:spPr>
      </p:sp>
      <p:sp>
        <p:nvSpPr>
          <p:cNvPr id="20" name="Shape 15"/>
          <p:cNvSpPr/>
          <p:nvPr/>
        </p:nvSpPr>
        <p:spPr>
          <a:xfrm>
            <a:off x="4892040" y="3200400"/>
            <a:ext cx="457200" cy="457200"/>
          </a:xfrm>
          <a:prstGeom prst="ellipse">
            <a:avLst/>
          </a:prstGeom>
          <a:solidFill>
            <a:srgbClr val="EAF1F1"/>
          </a:solidFill>
          <a:ln/>
        </p:spPr>
      </p:sp>
      <p:pic>
        <p:nvPicPr>
          <p:cNvPr id="21" name="Image 3" descr="preencoded.png"/>
          <p:cNvPicPr>
            <a:picLocks noChangeAspect="1"/>
          </p:cNvPicPr>
          <p:nvPr/>
        </p:nvPicPr>
        <p:blipFill>
          <a:blip r:embed="rId6"/>
          <a:stretch>
            <a:fillRect/>
          </a:stretch>
        </p:blipFill>
        <p:spPr>
          <a:xfrm>
            <a:off x="4992624" y="3300984"/>
            <a:ext cx="256032" cy="256032"/>
          </a:xfrm>
          <a:prstGeom prst="rect">
            <a:avLst/>
          </a:prstGeom>
        </p:spPr>
      </p:pic>
      <p:sp>
        <p:nvSpPr>
          <p:cNvPr id="22" name="Text 16"/>
          <p:cNvSpPr/>
          <p:nvPr/>
        </p:nvSpPr>
        <p:spPr>
          <a:xfrm>
            <a:off x="5486400" y="3163824"/>
            <a:ext cx="3063240" cy="457200"/>
          </a:xfrm>
          <a:prstGeom prst="rect">
            <a:avLst/>
          </a:prstGeom>
          <a:noFill/>
          <a:ln/>
        </p:spPr>
        <p:txBody>
          <a:bodyPr wrap="square" rtlCol="0" anchor="ctr"/>
          <a:lstStyle/>
          <a:p>
            <a:pPr marL="0" indent="0">
              <a:buNone/>
            </a:pPr>
            <a:r>
              <a:rPr lang="en-US" sz="1200" b="1" dirty="0">
                <a:solidFill>
                  <a:srgbClr val="0D2137"/>
                </a:solidFill>
                <a:latin typeface="Arial" pitchFamily="34" charset="0"/>
                <a:ea typeface="Arial" pitchFamily="34" charset="-122"/>
                <a:cs typeface="Arial" pitchFamily="34" charset="-120"/>
              </a:rPr>
              <a:t>Probing/Socratic questioning</a:t>
            </a:r>
            <a:endParaRPr lang="en-US" sz="1200" dirty="0"/>
          </a:p>
        </p:txBody>
      </p:sp>
      <p:sp>
        <p:nvSpPr>
          <p:cNvPr id="23" name="Text 17"/>
          <p:cNvSpPr/>
          <p:nvPr/>
        </p:nvSpPr>
        <p:spPr>
          <a:xfrm>
            <a:off x="4910328" y="3657600"/>
            <a:ext cx="3611880" cy="822960"/>
          </a:xfrm>
          <a:prstGeom prst="rect">
            <a:avLst/>
          </a:prstGeom>
          <a:noFill/>
          <a:ln/>
        </p:spPr>
        <p:txBody>
          <a:bodyPr wrap="square" rtlCol="0" anchor="ctr"/>
          <a:lstStyle/>
          <a:p>
            <a:pPr marL="0" indent="0">
              <a:lnSpc>
                <a:spcPts val="1200"/>
              </a:lnSpc>
              <a:buNone/>
            </a:pPr>
            <a:r>
              <a:rPr lang="en-US" sz="960" dirty="0">
                <a:solidFill>
                  <a:srgbClr val="6B7280"/>
                </a:solidFill>
                <a:latin typeface="Arial" pitchFamily="34" charset="0"/>
                <a:ea typeface="Arial" pitchFamily="34" charset="-122"/>
                <a:cs typeface="Arial" pitchFamily="34" charset="-120"/>
              </a:rPr>
              <a:t>Follow-up prompts ('What made you confident that was the right call? What data supported it?') expose genuine depth of technical understanding rather than a rehearsed answer.</a:t>
            </a:r>
            <a:endParaRPr lang="en-US" sz="960" dirty="0"/>
          </a:p>
        </p:txBody>
      </p:sp>
      <p:sp>
        <p:nvSpPr>
          <p:cNvPr id="24" name="Text 18"/>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B7280"/>
                </a:solidFill>
                <a:latin typeface="Arial" pitchFamily="34" charset="0"/>
                <a:ea typeface="Arial" pitchFamily="34" charset="-122"/>
                <a:cs typeface="Arial"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0D2137"/>
                </a:solidFill>
                <a:latin typeface="Arial" pitchFamily="34" charset="0"/>
                <a:ea typeface="Arial" pitchFamily="34" charset="-122"/>
                <a:cs typeface="Arial" pitchFamily="34" charset="-120"/>
              </a:rPr>
              <a:t>Face-to-Face or Virtual: Making the Call</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B7280"/>
                </a:solidFill>
                <a:latin typeface="Arial" pitchFamily="34" charset="0"/>
                <a:ea typeface="Arial" pitchFamily="34" charset="-122"/>
                <a:cs typeface="Arial" pitchFamily="34" charset="-120"/>
              </a:rPr>
              <a:t>Comparing interview modes for transformation roles</a:t>
            </a:r>
            <a:endParaRPr lang="en-US" sz="1200" dirty="0"/>
          </a:p>
        </p:txBody>
      </p:sp>
      <p:graphicFrame>
        <p:nvGraphicFramePr>
          <p:cNvPr id="12" name="Table 0"/>
          <p:cNvGraphicFramePr>
            <a:graphicFrameLocks noGrp="1"/>
          </p:cNvGraphicFramePr>
          <p:nvPr>
            <p:extLst>
              <p:ext uri="{D42A27DB-BD31-4B8C-83A1-F6EECF244321}">
                <p14:modId xmlns:p14="http://schemas.microsoft.com/office/powerpoint/2010/main" val="1579011935"/>
              </p:ext>
            </p:extLst>
          </p:nvPr>
        </p:nvGraphicFramePr>
        <p:xfrm>
          <a:off x="365760" y="1298448"/>
          <a:ext cx="8412480" cy="2563368"/>
        </p:xfrm>
        <a:graphic>
          <a:graphicData uri="http://schemas.openxmlformats.org/drawingml/2006/table">
            <a:tbl>
              <a:tblPr/>
              <a:tblGrid>
                <a:gridCol w="1828800">
                  <a:extLst>
                    <a:ext uri="{9D8B030D-6E8A-4147-A177-3AD203B41FA5}">
                      <a16:colId xmlns:a16="http://schemas.microsoft.com/office/drawing/2014/main" val="20000"/>
                    </a:ext>
                  </a:extLst>
                </a:gridCol>
                <a:gridCol w="3291840">
                  <a:extLst>
                    <a:ext uri="{9D8B030D-6E8A-4147-A177-3AD203B41FA5}">
                      <a16:colId xmlns:a16="http://schemas.microsoft.com/office/drawing/2014/main" val="20001"/>
                    </a:ext>
                  </a:extLst>
                </a:gridCol>
                <a:gridCol w="3291840">
                  <a:extLst>
                    <a:ext uri="{9D8B030D-6E8A-4147-A177-3AD203B41FA5}">
                      <a16:colId xmlns:a16="http://schemas.microsoft.com/office/drawing/2014/main" val="20002"/>
                    </a:ext>
                  </a:extLst>
                </a:gridCol>
              </a:tblGrid>
              <a:tr h="0">
                <a:tc>
                  <a:txBody>
                    <a:bodyPr/>
                    <a:lstStyle/>
                    <a:p>
                      <a:pPr marL="0" indent="0">
                        <a:buNone/>
                      </a:pPr>
                      <a:r>
                        <a:rPr lang="en-US" sz="1100" b="1" dirty="0">
                          <a:solidFill>
                            <a:srgbClr val="FFFFFF"/>
                          </a:solidFill>
                          <a:latin typeface="Arial" pitchFamily="34" charset="0"/>
                          <a:ea typeface="Arial" pitchFamily="34" charset="-122"/>
                          <a:cs typeface="Arial" pitchFamily="34" charset="-120"/>
                        </a:rPr>
                        <a:t>Factor</a:t>
                      </a:r>
                      <a:endParaRPr lang="en-US" sz="110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solidFill>
                      <a:srgbClr val="0D2137"/>
                    </a:solidFill>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Face-to-Face</a:t>
                      </a:r>
                      <a:endParaRPr lang="en-US" sz="110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solidFill>
                      <a:srgbClr val="0D2137"/>
                    </a:solidFill>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Virtual</a:t>
                      </a:r>
                      <a:endParaRPr lang="en-US" sz="110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solidFill>
                      <a:srgbClr val="0D2137"/>
                    </a:solidFill>
                  </a:tcPr>
                </a:tc>
                <a:extLst>
                  <a:ext uri="{0D108BD9-81ED-4DB2-BD59-A6C34878D82A}">
                    <a16:rowId xmlns:a16="http://schemas.microsoft.com/office/drawing/2014/main" val="10000"/>
                  </a:ext>
                </a:extLst>
              </a:tr>
              <a:tr h="0">
                <a:tc>
                  <a:txBody>
                    <a:bodyPr/>
                    <a:lstStyle/>
                    <a:p>
                      <a:pPr marL="0" indent="0">
                        <a:buNone/>
                      </a:pPr>
                      <a:r>
                        <a:rPr lang="en-US" sz="950" dirty="0">
                          <a:solidFill>
                            <a:srgbClr val="1F2937"/>
                          </a:solidFill>
                          <a:latin typeface="Arial" pitchFamily="34" charset="0"/>
                          <a:ea typeface="Arial" pitchFamily="34" charset="-122"/>
                          <a:cs typeface="Arial" pitchFamily="34" charset="-120"/>
                        </a:rPr>
                        <a:t>Predictive accuracy</a:t>
                      </a:r>
                      <a:endParaRPr lang="en-US" sz="95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50" dirty="0">
                          <a:solidFill>
                            <a:srgbClr val="1F2937"/>
                          </a:solidFill>
                          <a:latin typeface="Arial" pitchFamily="34" charset="0"/>
                          <a:ea typeface="Arial" pitchFamily="34" charset="-122"/>
                          <a:cs typeface="Arial" pitchFamily="34" charset="-120"/>
                        </a:rPr>
                        <a:t>Tends to produce higher interviewer ratings and richer applicant reactions through visible non-verbal cues.</a:t>
                      </a:r>
                      <a:endParaRPr lang="en-US" sz="95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50" dirty="0">
                          <a:solidFill>
                            <a:srgbClr val="1F2937"/>
                          </a:solidFill>
                          <a:latin typeface="Arial" pitchFamily="34" charset="0"/>
                          <a:ea typeface="Arial" pitchFamily="34" charset="-122"/>
                          <a:cs typeface="Arial" pitchFamily="34" charset="-120"/>
                        </a:rPr>
                        <a:t>Ratings and applicant reactions are typically lower and more variable in technology-mediated formats (Blacksmith, Willford and Behrend, 2016).</a:t>
                      </a:r>
                      <a:endParaRPr lang="en-US" sz="95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marL="0" indent="0">
                        <a:buNone/>
                      </a:pPr>
                      <a:r>
                        <a:rPr lang="en-US" sz="950" dirty="0">
                          <a:solidFill>
                            <a:srgbClr val="1F2937"/>
                          </a:solidFill>
                          <a:latin typeface="Arial" pitchFamily="34" charset="0"/>
                          <a:ea typeface="Arial" pitchFamily="34" charset="-122"/>
                          <a:cs typeface="Arial" pitchFamily="34" charset="-120"/>
                        </a:rPr>
                        <a:t>Reach &amp; speed</a:t>
                      </a:r>
                      <a:endParaRPr lang="en-US" sz="95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50" dirty="0">
                          <a:solidFill>
                            <a:srgbClr val="1F2937"/>
                          </a:solidFill>
                          <a:latin typeface="Arial" pitchFamily="34" charset="0"/>
                          <a:ea typeface="Arial" pitchFamily="34" charset="-122"/>
                          <a:cs typeface="Arial" pitchFamily="34" charset="-120"/>
                        </a:rPr>
                        <a:t>Constrained by geography and travel; harder to schedule quickly across BT's dispersed regional sites.</a:t>
                      </a:r>
                      <a:endParaRPr lang="en-US" sz="95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50" dirty="0">
                          <a:solidFill>
                            <a:srgbClr val="1F2937"/>
                          </a:solidFill>
                          <a:latin typeface="Arial" pitchFamily="34" charset="0"/>
                          <a:ea typeface="Arial" pitchFamily="34" charset="-122"/>
                          <a:cs typeface="Arial" pitchFamily="34" charset="-120"/>
                        </a:rPr>
                        <a:t>Enables fast, nationwide scheduling, well suited to sourcing scarce fibre and automation specialists (Woods et al., 2020).</a:t>
                      </a:r>
                      <a:endParaRPr lang="en-US" sz="95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marL="0" indent="0">
                        <a:buNone/>
                      </a:pPr>
                      <a:r>
                        <a:rPr lang="en-US" sz="950" dirty="0">
                          <a:solidFill>
                            <a:srgbClr val="1F2937"/>
                          </a:solidFill>
                          <a:latin typeface="Arial" pitchFamily="34" charset="0"/>
                          <a:ea typeface="Arial" pitchFamily="34" charset="-122"/>
                          <a:cs typeface="Arial" pitchFamily="34" charset="-120"/>
                        </a:rPr>
                        <a:t>Cost</a:t>
                      </a:r>
                      <a:endParaRPr lang="en-US" sz="95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50" dirty="0">
                          <a:solidFill>
                            <a:srgbClr val="1F2937"/>
                          </a:solidFill>
                          <a:latin typeface="Arial" pitchFamily="34" charset="0"/>
                          <a:ea typeface="Arial" pitchFamily="34" charset="-122"/>
                          <a:cs typeface="Arial" pitchFamily="34" charset="-120"/>
                        </a:rPr>
                        <a:t>Higher: travel, venue and interviewer time on-site across multiple regions.</a:t>
                      </a:r>
                      <a:endParaRPr lang="en-US" sz="95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50" dirty="0">
                          <a:solidFill>
                            <a:srgbClr val="1F2937"/>
                          </a:solidFill>
                          <a:latin typeface="Arial" pitchFamily="34" charset="0"/>
                          <a:ea typeface="Arial" pitchFamily="34" charset="-122"/>
                          <a:cs typeface="Arial" pitchFamily="34" charset="-120"/>
                        </a:rPr>
                        <a:t>Considerably cheaper per interview and easier to scale for BT's high-volume field-based hiring.</a:t>
                      </a:r>
                      <a:endParaRPr lang="en-US" sz="95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marL="0" indent="0">
                        <a:buNone/>
                      </a:pPr>
                      <a:r>
                        <a:rPr lang="en-US" sz="950" dirty="0">
                          <a:solidFill>
                            <a:srgbClr val="1F2937"/>
                          </a:solidFill>
                          <a:latin typeface="Arial" pitchFamily="34" charset="0"/>
                          <a:ea typeface="Arial" pitchFamily="34" charset="-122"/>
                          <a:cs typeface="Arial" pitchFamily="34" charset="-120"/>
                        </a:rPr>
                        <a:t>Fairness/consistency risk</a:t>
                      </a:r>
                      <a:endParaRPr lang="en-US" sz="95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50" dirty="0">
                          <a:solidFill>
                            <a:srgbClr val="1F2937"/>
                          </a:solidFill>
                          <a:latin typeface="Arial" pitchFamily="34" charset="0"/>
                          <a:ea typeface="Arial" pitchFamily="34" charset="-122"/>
                          <a:cs typeface="Arial" pitchFamily="34" charset="-120"/>
                        </a:rPr>
                        <a:t>Easier to calibrate panel behaviour consistently in the same room.</a:t>
                      </a:r>
                      <a:endParaRPr lang="en-US" sz="95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50" dirty="0">
                          <a:solidFill>
                            <a:srgbClr val="1F2937"/>
                          </a:solidFill>
                          <a:latin typeface="Arial" pitchFamily="34" charset="0"/>
                          <a:ea typeface="Arial" pitchFamily="34" charset="-122"/>
                          <a:cs typeface="Arial" pitchFamily="34" charset="-120"/>
                        </a:rPr>
                        <a:t>Uneven access to reliable connectivity could disadvantage some field-based applicants unless proactively managed.</a:t>
                      </a:r>
                      <a:endParaRPr lang="en-US" sz="95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extLst>
                  <a:ext uri="{0D108BD9-81ED-4DB2-BD59-A6C34878D82A}">
                    <a16:rowId xmlns:a16="http://schemas.microsoft.com/office/drawing/2014/main" val="10004"/>
                  </a:ext>
                </a:extLst>
              </a:tr>
              <a:tr h="0">
                <a:tc>
                  <a:txBody>
                    <a:bodyPr/>
                    <a:lstStyle/>
                    <a:p>
                      <a:pPr marL="0" indent="0">
                        <a:buNone/>
                      </a:pPr>
                      <a:r>
                        <a:rPr lang="en-US" sz="950" dirty="0">
                          <a:solidFill>
                            <a:srgbClr val="1F2937"/>
                          </a:solidFill>
                          <a:latin typeface="Arial" pitchFamily="34" charset="0"/>
                          <a:ea typeface="Arial" pitchFamily="34" charset="-122"/>
                          <a:cs typeface="Arial" pitchFamily="34" charset="-120"/>
                        </a:rPr>
                        <a:t>Best fit at BT</a:t>
                      </a:r>
                      <a:endParaRPr lang="en-US" sz="95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50" dirty="0">
                          <a:solidFill>
                            <a:srgbClr val="1F2937"/>
                          </a:solidFill>
                          <a:latin typeface="Arial" pitchFamily="34" charset="0"/>
                          <a:ea typeface="Arial" pitchFamily="34" charset="-122"/>
                          <a:cs typeface="Arial" pitchFamily="34" charset="-120"/>
                        </a:rPr>
                        <a:t>Senior appointments such as Head of Network Transformation, where nuance and gravitas matter most.</a:t>
                      </a:r>
                      <a:endParaRPr lang="en-US" sz="95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tc>
                  <a:txBody>
                    <a:bodyPr/>
                    <a:lstStyle/>
                    <a:p>
                      <a:pPr marL="0" indent="0">
                        <a:buNone/>
                      </a:pPr>
                      <a:r>
                        <a:rPr lang="en-US" sz="950" dirty="0">
                          <a:solidFill>
                            <a:srgbClr val="1F2937"/>
                          </a:solidFill>
                          <a:latin typeface="Arial" pitchFamily="34" charset="0"/>
                          <a:ea typeface="Arial" pitchFamily="34" charset="-122"/>
                          <a:cs typeface="Arial" pitchFamily="34" charset="-120"/>
                        </a:rPr>
                        <a:t>High-volume, geographically spread roles such as Network Operations Analysts recruited across regions.</a:t>
                      </a:r>
                      <a:endParaRPr lang="en-US" sz="950" dirty="0">
                        <a:latin typeface="Arial" charset="0"/>
                        <a:ea typeface="Arial" charset="0"/>
                        <a:cs typeface="Arial" charset="0"/>
                      </a:endParaRPr>
                    </a:p>
                  </a:txBody>
                  <a:tcPr marL="54864" marR="54864" marT="54864" marB="54864">
                    <a:lnL w="12700" cap="flat" cmpd="sng" algn="ctr">
                      <a:solidFill>
                        <a:srgbClr val="D8E2E8"/>
                      </a:solidFill>
                      <a:prstDash val="solid"/>
                      <a:round/>
                      <a:headEnd type="none" w="med" len="med"/>
                      <a:tailEnd type="none" w="med" len="med"/>
                    </a:lnL>
                    <a:lnR w="12700" cap="flat" cmpd="sng" algn="ctr">
                      <a:solidFill>
                        <a:srgbClr val="D8E2E8"/>
                      </a:solidFill>
                      <a:prstDash val="solid"/>
                      <a:round/>
                      <a:headEnd type="none" w="med" len="med"/>
                      <a:tailEnd type="none" w="med" len="med"/>
                    </a:lnR>
                    <a:lnT w="12700" cap="flat" cmpd="sng" algn="ctr">
                      <a:solidFill>
                        <a:srgbClr val="D8E2E8"/>
                      </a:solidFill>
                      <a:prstDash val="solid"/>
                      <a:round/>
                      <a:headEnd type="none" w="med" len="med"/>
                      <a:tailEnd type="none" w="med" len="med"/>
                    </a:lnT>
                    <a:lnB w="12700" cap="flat" cmpd="sng" algn="ctr">
                      <a:solidFill>
                        <a:srgbClr val="D8E2E8"/>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5" name="Text 2"/>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B7280"/>
                </a:solidFill>
                <a:latin typeface="Arial" pitchFamily="34" charset="0"/>
                <a:ea typeface="Arial" pitchFamily="34" charset="-122"/>
                <a:cs typeface="Arial"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0D2137"/>
                </a:solidFill>
                <a:latin typeface="Arial" pitchFamily="34" charset="0"/>
                <a:ea typeface="Arial" pitchFamily="34" charset="-122"/>
                <a:cs typeface="Arial" pitchFamily="34" charset="-120"/>
              </a:rPr>
              <a:t>A Recruitment Strategy for the Transformation Office</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B7280"/>
                </a:solidFill>
                <a:latin typeface="Arial" pitchFamily="34" charset="0"/>
                <a:ea typeface="Arial" pitchFamily="34" charset="-122"/>
                <a:cs typeface="Arial" pitchFamily="34" charset="-120"/>
              </a:rPr>
              <a:t>Practical application: a workforce plan</a:t>
            </a:r>
            <a:endParaRPr lang="en-US" sz="1200" dirty="0"/>
          </a:p>
        </p:txBody>
      </p:sp>
      <p:sp>
        <p:nvSpPr>
          <p:cNvPr id="4" name="Shape 2"/>
          <p:cNvSpPr/>
          <p:nvPr/>
        </p:nvSpPr>
        <p:spPr>
          <a:xfrm>
            <a:off x="457200" y="1325880"/>
            <a:ext cx="3977640" cy="1536192"/>
          </a:xfrm>
          <a:prstGeom prst="roundRect">
            <a:avLst>
              <a:gd name="adj" fmla="val 4762"/>
            </a:avLst>
          </a:prstGeom>
          <a:solidFill>
            <a:srgbClr val="FFFFFF"/>
          </a:solidFill>
          <a:ln w="19050">
            <a:solidFill>
              <a:srgbClr val="EAF1F1"/>
            </a:solidFill>
            <a:prstDash val="solid"/>
          </a:ln>
          <a:effectLst>
            <a:outerShdw blurRad="50800" dist="25400" dir="2700000" algn="bl" rotWithShape="0">
              <a:srgbClr val="000000">
                <a:alpha val="12000"/>
              </a:srgbClr>
            </a:outerShdw>
          </a:effectLst>
        </p:spPr>
      </p:sp>
      <p:sp>
        <p:nvSpPr>
          <p:cNvPr id="5" name="Shape 3"/>
          <p:cNvSpPr/>
          <p:nvPr/>
        </p:nvSpPr>
        <p:spPr>
          <a:xfrm>
            <a:off x="640080" y="1508760"/>
            <a:ext cx="502920" cy="502920"/>
          </a:xfrm>
          <a:prstGeom prst="ellipse">
            <a:avLst/>
          </a:prstGeom>
          <a:solidFill>
            <a:srgbClr val="EAF1F1"/>
          </a:solidFill>
          <a:ln/>
        </p:spPr>
      </p:sp>
      <p:pic>
        <p:nvPicPr>
          <p:cNvPr id="6" name="Image 0" descr="preencoded.png"/>
          <p:cNvPicPr>
            <a:picLocks noChangeAspect="1"/>
          </p:cNvPicPr>
          <p:nvPr/>
        </p:nvPicPr>
        <p:blipFill>
          <a:blip r:embed="rId3"/>
          <a:stretch>
            <a:fillRect/>
          </a:stretch>
        </p:blipFill>
        <p:spPr>
          <a:xfrm>
            <a:off x="750722" y="1619402"/>
            <a:ext cx="281635" cy="281635"/>
          </a:xfrm>
          <a:prstGeom prst="rect">
            <a:avLst/>
          </a:prstGeom>
        </p:spPr>
      </p:pic>
      <p:sp>
        <p:nvSpPr>
          <p:cNvPr id="7" name="Text 4"/>
          <p:cNvSpPr/>
          <p:nvPr/>
        </p:nvSpPr>
        <p:spPr>
          <a:xfrm>
            <a:off x="1298448" y="1472184"/>
            <a:ext cx="3017520" cy="457200"/>
          </a:xfrm>
          <a:prstGeom prst="rect">
            <a:avLst/>
          </a:prstGeom>
          <a:noFill/>
          <a:ln/>
        </p:spPr>
        <p:txBody>
          <a:bodyPr wrap="square" rtlCol="0" anchor="ctr"/>
          <a:lstStyle/>
          <a:p>
            <a:pPr marL="0" indent="0">
              <a:buNone/>
            </a:pPr>
            <a:r>
              <a:rPr lang="en-US" sz="1250" b="1" dirty="0">
                <a:solidFill>
                  <a:srgbClr val="0D2137"/>
                </a:solidFill>
                <a:latin typeface="Arial" pitchFamily="34" charset="0"/>
                <a:ea typeface="Arial" pitchFamily="34" charset="-122"/>
                <a:cs typeface="Arial" pitchFamily="34" charset="-120"/>
              </a:rPr>
              <a:t>Tiered interview design</a:t>
            </a:r>
            <a:endParaRPr lang="en-US" sz="1250" dirty="0"/>
          </a:p>
        </p:txBody>
      </p:sp>
      <p:sp>
        <p:nvSpPr>
          <p:cNvPr id="8" name="Text 5"/>
          <p:cNvSpPr/>
          <p:nvPr/>
        </p:nvSpPr>
        <p:spPr>
          <a:xfrm>
            <a:off x="658368" y="2039112"/>
            <a:ext cx="3611880" cy="777240"/>
          </a:xfrm>
          <a:prstGeom prst="rect">
            <a:avLst/>
          </a:prstGeom>
          <a:noFill/>
          <a:ln/>
        </p:spPr>
        <p:txBody>
          <a:bodyPr wrap="square" rtlCol="0" anchor="ctr"/>
          <a:lstStyle/>
          <a:p>
            <a:pPr marL="0" indent="0">
              <a:lnSpc>
                <a:spcPts val="1300"/>
              </a:lnSpc>
              <a:buNone/>
            </a:pPr>
            <a:r>
              <a:rPr lang="en-US" sz="980" dirty="0">
                <a:solidFill>
                  <a:srgbClr val="6B7280"/>
                </a:solidFill>
                <a:latin typeface="Arial" pitchFamily="34" charset="0"/>
                <a:ea typeface="Arial" pitchFamily="34" charset="-122"/>
                <a:cs typeface="Arial" pitchFamily="34" charset="-120"/>
              </a:rPr>
              <a:t>Match format to seniority and volume: panels for Change/Digital Transformation Managers, competency-based for Network Analysts, assessment centre reserved for the Head of Transformation.</a:t>
            </a:r>
            <a:endParaRPr lang="en-US" sz="980" dirty="0"/>
          </a:p>
        </p:txBody>
      </p:sp>
      <p:sp>
        <p:nvSpPr>
          <p:cNvPr id="9" name="Shape 6"/>
          <p:cNvSpPr/>
          <p:nvPr/>
        </p:nvSpPr>
        <p:spPr>
          <a:xfrm>
            <a:off x="4709160" y="1325880"/>
            <a:ext cx="3977640" cy="1536192"/>
          </a:xfrm>
          <a:prstGeom prst="roundRect">
            <a:avLst>
              <a:gd name="adj" fmla="val 4762"/>
            </a:avLst>
          </a:prstGeom>
          <a:solidFill>
            <a:srgbClr val="FFFFFF"/>
          </a:solidFill>
          <a:ln w="19050">
            <a:solidFill>
              <a:srgbClr val="EAF1F1"/>
            </a:solidFill>
            <a:prstDash val="solid"/>
          </a:ln>
          <a:effectLst>
            <a:outerShdw blurRad="50800" dist="25400" dir="2700000" algn="bl" rotWithShape="0">
              <a:srgbClr val="000000">
                <a:alpha val="12000"/>
              </a:srgbClr>
            </a:outerShdw>
          </a:effectLst>
        </p:spPr>
      </p:sp>
      <p:sp>
        <p:nvSpPr>
          <p:cNvPr id="10" name="Shape 7"/>
          <p:cNvSpPr/>
          <p:nvPr/>
        </p:nvSpPr>
        <p:spPr>
          <a:xfrm>
            <a:off x="4892040" y="1508760"/>
            <a:ext cx="502920" cy="502920"/>
          </a:xfrm>
          <a:prstGeom prst="ellipse">
            <a:avLst/>
          </a:prstGeom>
          <a:solidFill>
            <a:srgbClr val="EAF1F1"/>
          </a:solidFill>
          <a:ln/>
        </p:spPr>
      </p:sp>
      <p:pic>
        <p:nvPicPr>
          <p:cNvPr id="11" name="Image 1" descr="preencoded.png"/>
          <p:cNvPicPr>
            <a:picLocks noChangeAspect="1"/>
          </p:cNvPicPr>
          <p:nvPr/>
        </p:nvPicPr>
        <p:blipFill>
          <a:blip r:embed="rId4"/>
          <a:stretch>
            <a:fillRect/>
          </a:stretch>
        </p:blipFill>
        <p:spPr>
          <a:xfrm>
            <a:off x="5002682" y="1619402"/>
            <a:ext cx="281635" cy="281635"/>
          </a:xfrm>
          <a:prstGeom prst="rect">
            <a:avLst/>
          </a:prstGeom>
        </p:spPr>
      </p:pic>
      <p:sp>
        <p:nvSpPr>
          <p:cNvPr id="12" name="Text 8"/>
          <p:cNvSpPr/>
          <p:nvPr/>
        </p:nvSpPr>
        <p:spPr>
          <a:xfrm>
            <a:off x="5550408" y="1472184"/>
            <a:ext cx="3017520" cy="457200"/>
          </a:xfrm>
          <a:prstGeom prst="rect">
            <a:avLst/>
          </a:prstGeom>
          <a:noFill/>
          <a:ln/>
        </p:spPr>
        <p:txBody>
          <a:bodyPr wrap="square" rtlCol="0" anchor="ctr"/>
          <a:lstStyle/>
          <a:p>
            <a:pPr marL="0" indent="0">
              <a:buNone/>
            </a:pPr>
            <a:r>
              <a:rPr lang="en-US" sz="1250" b="1" dirty="0">
                <a:solidFill>
                  <a:srgbClr val="0D2137"/>
                </a:solidFill>
                <a:latin typeface="Arial" pitchFamily="34" charset="0"/>
                <a:ea typeface="Arial" pitchFamily="34" charset="-122"/>
                <a:cs typeface="Arial" pitchFamily="34" charset="-120"/>
              </a:rPr>
              <a:t>Hybrid delivery model</a:t>
            </a:r>
            <a:endParaRPr lang="en-US" sz="1250" dirty="0"/>
          </a:p>
        </p:txBody>
      </p:sp>
      <p:sp>
        <p:nvSpPr>
          <p:cNvPr id="13" name="Text 9"/>
          <p:cNvSpPr/>
          <p:nvPr/>
        </p:nvSpPr>
        <p:spPr>
          <a:xfrm>
            <a:off x="4910328" y="2039112"/>
            <a:ext cx="3611880" cy="777240"/>
          </a:xfrm>
          <a:prstGeom prst="rect">
            <a:avLst/>
          </a:prstGeom>
          <a:noFill/>
          <a:ln/>
        </p:spPr>
        <p:txBody>
          <a:bodyPr wrap="square" rtlCol="0" anchor="ctr"/>
          <a:lstStyle/>
          <a:p>
            <a:pPr marL="0" indent="0">
              <a:lnSpc>
                <a:spcPts val="1300"/>
              </a:lnSpc>
              <a:buNone/>
            </a:pPr>
            <a:r>
              <a:rPr lang="en-US" sz="980" dirty="0">
                <a:solidFill>
                  <a:srgbClr val="6B7280"/>
                </a:solidFill>
                <a:latin typeface="Arial" pitchFamily="34" charset="0"/>
                <a:ea typeface="Arial" pitchFamily="34" charset="-122"/>
                <a:cs typeface="Arial" pitchFamily="34" charset="-120"/>
              </a:rPr>
              <a:t>Virtual first-round screening at national scale, face-to-face or hybrid final rounds for shortlisted candidates in the most pivotal roles.</a:t>
            </a:r>
            <a:endParaRPr lang="en-US" sz="980" dirty="0"/>
          </a:p>
        </p:txBody>
      </p:sp>
      <p:sp>
        <p:nvSpPr>
          <p:cNvPr id="14" name="Shape 10"/>
          <p:cNvSpPr/>
          <p:nvPr/>
        </p:nvSpPr>
        <p:spPr>
          <a:xfrm>
            <a:off x="457200" y="3017520"/>
            <a:ext cx="3977640" cy="1536192"/>
          </a:xfrm>
          <a:prstGeom prst="roundRect">
            <a:avLst>
              <a:gd name="adj" fmla="val 4762"/>
            </a:avLst>
          </a:prstGeom>
          <a:solidFill>
            <a:srgbClr val="FFFFFF"/>
          </a:solidFill>
          <a:ln w="19050">
            <a:solidFill>
              <a:srgbClr val="EAF1F1"/>
            </a:solidFill>
            <a:prstDash val="solid"/>
          </a:ln>
          <a:effectLst>
            <a:outerShdw blurRad="50800" dist="25400" dir="2700000" algn="bl" rotWithShape="0">
              <a:srgbClr val="000000">
                <a:alpha val="12000"/>
              </a:srgbClr>
            </a:outerShdw>
          </a:effectLst>
        </p:spPr>
      </p:sp>
      <p:sp>
        <p:nvSpPr>
          <p:cNvPr id="15" name="Shape 11"/>
          <p:cNvSpPr/>
          <p:nvPr/>
        </p:nvSpPr>
        <p:spPr>
          <a:xfrm>
            <a:off x="640080" y="3200400"/>
            <a:ext cx="502920" cy="502920"/>
          </a:xfrm>
          <a:prstGeom prst="ellipse">
            <a:avLst/>
          </a:prstGeom>
          <a:solidFill>
            <a:srgbClr val="EAF1F1"/>
          </a:solidFill>
          <a:ln/>
        </p:spPr>
      </p:sp>
      <p:pic>
        <p:nvPicPr>
          <p:cNvPr id="16" name="Image 2" descr="preencoded.png"/>
          <p:cNvPicPr>
            <a:picLocks noChangeAspect="1"/>
          </p:cNvPicPr>
          <p:nvPr/>
        </p:nvPicPr>
        <p:blipFill>
          <a:blip r:embed="rId5"/>
          <a:stretch>
            <a:fillRect/>
          </a:stretch>
        </p:blipFill>
        <p:spPr>
          <a:xfrm>
            <a:off x="750722" y="3311042"/>
            <a:ext cx="281635" cy="281635"/>
          </a:xfrm>
          <a:prstGeom prst="rect">
            <a:avLst/>
          </a:prstGeom>
        </p:spPr>
      </p:pic>
      <p:sp>
        <p:nvSpPr>
          <p:cNvPr id="17" name="Text 12"/>
          <p:cNvSpPr/>
          <p:nvPr/>
        </p:nvSpPr>
        <p:spPr>
          <a:xfrm>
            <a:off x="1298448" y="3163824"/>
            <a:ext cx="3017520" cy="457200"/>
          </a:xfrm>
          <a:prstGeom prst="rect">
            <a:avLst/>
          </a:prstGeom>
          <a:noFill/>
          <a:ln/>
        </p:spPr>
        <p:txBody>
          <a:bodyPr wrap="square" rtlCol="0" anchor="ctr"/>
          <a:lstStyle/>
          <a:p>
            <a:pPr marL="0" indent="0">
              <a:buNone/>
            </a:pPr>
            <a:r>
              <a:rPr lang="en-US" sz="1250" b="1" dirty="0">
                <a:solidFill>
                  <a:srgbClr val="0D2137"/>
                </a:solidFill>
                <a:latin typeface="Arial" pitchFamily="34" charset="0"/>
                <a:ea typeface="Arial" pitchFamily="34" charset="-122"/>
                <a:cs typeface="Arial" pitchFamily="34" charset="-120"/>
              </a:rPr>
              <a:t>Workforce planning alignment</a:t>
            </a:r>
            <a:endParaRPr lang="en-US" sz="1250" dirty="0"/>
          </a:p>
        </p:txBody>
      </p:sp>
      <p:sp>
        <p:nvSpPr>
          <p:cNvPr id="18" name="Text 13"/>
          <p:cNvSpPr/>
          <p:nvPr/>
        </p:nvSpPr>
        <p:spPr>
          <a:xfrm>
            <a:off x="658368" y="3730752"/>
            <a:ext cx="3611880" cy="777240"/>
          </a:xfrm>
          <a:prstGeom prst="rect">
            <a:avLst/>
          </a:prstGeom>
          <a:noFill/>
          <a:ln/>
        </p:spPr>
        <p:txBody>
          <a:bodyPr wrap="square" rtlCol="0" anchor="ctr"/>
          <a:lstStyle/>
          <a:p>
            <a:pPr marL="0" indent="0">
              <a:lnSpc>
                <a:spcPts val="1300"/>
              </a:lnSpc>
              <a:buNone/>
            </a:pPr>
            <a:r>
              <a:rPr lang="en-US" sz="980" dirty="0">
                <a:solidFill>
                  <a:srgbClr val="6B7280"/>
                </a:solidFill>
                <a:latin typeface="Arial" pitchFamily="34" charset="0"/>
                <a:ea typeface="Arial" pitchFamily="34" charset="-122"/>
                <a:cs typeface="Arial" pitchFamily="34" charset="-120"/>
              </a:rPr>
              <a:t>Recruitment volumes phased against the fibre rollout timetable, avoiding both talent gaps that delay milestones and premature hiring ahead of budget approval.</a:t>
            </a:r>
            <a:endParaRPr lang="en-US" sz="980" dirty="0"/>
          </a:p>
        </p:txBody>
      </p:sp>
      <p:sp>
        <p:nvSpPr>
          <p:cNvPr id="19" name="Shape 14"/>
          <p:cNvSpPr/>
          <p:nvPr/>
        </p:nvSpPr>
        <p:spPr>
          <a:xfrm>
            <a:off x="4709160" y="3017520"/>
            <a:ext cx="3977640" cy="1536192"/>
          </a:xfrm>
          <a:prstGeom prst="roundRect">
            <a:avLst>
              <a:gd name="adj" fmla="val 4762"/>
            </a:avLst>
          </a:prstGeom>
          <a:solidFill>
            <a:srgbClr val="FFFFFF"/>
          </a:solidFill>
          <a:ln w="19050">
            <a:solidFill>
              <a:srgbClr val="EAF1F1"/>
            </a:solidFill>
            <a:prstDash val="solid"/>
          </a:ln>
          <a:effectLst>
            <a:outerShdw blurRad="50800" dist="25400" dir="2700000" algn="bl" rotWithShape="0">
              <a:srgbClr val="000000">
                <a:alpha val="12000"/>
              </a:srgbClr>
            </a:outerShdw>
          </a:effectLst>
        </p:spPr>
      </p:sp>
      <p:sp>
        <p:nvSpPr>
          <p:cNvPr id="20" name="Shape 15"/>
          <p:cNvSpPr/>
          <p:nvPr/>
        </p:nvSpPr>
        <p:spPr>
          <a:xfrm>
            <a:off x="4892040" y="3200400"/>
            <a:ext cx="502920" cy="502920"/>
          </a:xfrm>
          <a:prstGeom prst="ellipse">
            <a:avLst/>
          </a:prstGeom>
          <a:solidFill>
            <a:srgbClr val="EAF1F1"/>
          </a:solidFill>
          <a:ln/>
        </p:spPr>
      </p:sp>
      <p:pic>
        <p:nvPicPr>
          <p:cNvPr id="21" name="Image 3" descr="preencoded.png"/>
          <p:cNvPicPr>
            <a:picLocks noChangeAspect="1"/>
          </p:cNvPicPr>
          <p:nvPr/>
        </p:nvPicPr>
        <p:blipFill>
          <a:blip r:embed="rId6"/>
          <a:stretch>
            <a:fillRect/>
          </a:stretch>
        </p:blipFill>
        <p:spPr>
          <a:xfrm>
            <a:off x="5002682" y="3311042"/>
            <a:ext cx="281635" cy="281635"/>
          </a:xfrm>
          <a:prstGeom prst="rect">
            <a:avLst/>
          </a:prstGeom>
        </p:spPr>
      </p:pic>
      <p:sp>
        <p:nvSpPr>
          <p:cNvPr id="22" name="Text 16"/>
          <p:cNvSpPr/>
          <p:nvPr/>
        </p:nvSpPr>
        <p:spPr>
          <a:xfrm>
            <a:off x="5550408" y="3163824"/>
            <a:ext cx="3017520" cy="457200"/>
          </a:xfrm>
          <a:prstGeom prst="rect">
            <a:avLst/>
          </a:prstGeom>
          <a:noFill/>
          <a:ln/>
        </p:spPr>
        <p:txBody>
          <a:bodyPr wrap="square" rtlCol="0" anchor="ctr"/>
          <a:lstStyle/>
          <a:p>
            <a:pPr marL="0" indent="0">
              <a:buNone/>
            </a:pPr>
            <a:r>
              <a:rPr lang="en-US" sz="1250" b="1" dirty="0">
                <a:solidFill>
                  <a:srgbClr val="0D2137"/>
                </a:solidFill>
                <a:latin typeface="Arial" pitchFamily="34" charset="0"/>
                <a:ea typeface="Arial" pitchFamily="34" charset="-122"/>
                <a:cs typeface="Arial" pitchFamily="34" charset="-120"/>
              </a:rPr>
              <a:t>Governance &amp; calibration</a:t>
            </a:r>
            <a:endParaRPr lang="en-US" sz="1250" dirty="0"/>
          </a:p>
        </p:txBody>
      </p:sp>
      <p:sp>
        <p:nvSpPr>
          <p:cNvPr id="23" name="Text 17"/>
          <p:cNvSpPr/>
          <p:nvPr/>
        </p:nvSpPr>
        <p:spPr>
          <a:xfrm>
            <a:off x="4910328" y="3730752"/>
            <a:ext cx="3611880" cy="777240"/>
          </a:xfrm>
          <a:prstGeom prst="rect">
            <a:avLst/>
          </a:prstGeom>
          <a:noFill/>
          <a:ln/>
        </p:spPr>
        <p:txBody>
          <a:bodyPr wrap="square" rtlCol="0" anchor="ctr"/>
          <a:lstStyle/>
          <a:p>
            <a:pPr marL="0" indent="0">
              <a:lnSpc>
                <a:spcPts val="1300"/>
              </a:lnSpc>
              <a:buNone/>
            </a:pPr>
            <a:r>
              <a:rPr lang="en-US" sz="980" dirty="0">
                <a:solidFill>
                  <a:srgbClr val="6B7280"/>
                </a:solidFill>
                <a:latin typeface="Arial" pitchFamily="34" charset="0"/>
                <a:ea typeface="Arial" pitchFamily="34" charset="-122"/>
                <a:cs typeface="Arial" pitchFamily="34" charset="-120"/>
              </a:rPr>
              <a:t>Structured rubrics, interviewer training and panel calibration sessions to protect validity and fairness across every format used (Levashina et al., 2014).</a:t>
            </a:r>
            <a:endParaRPr lang="en-US" sz="980" dirty="0"/>
          </a:p>
        </p:txBody>
      </p:sp>
      <p:sp>
        <p:nvSpPr>
          <p:cNvPr id="24" name="Text 18"/>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B7280"/>
                </a:solidFill>
                <a:latin typeface="Arial" pitchFamily="34" charset="0"/>
                <a:ea typeface="Arial" pitchFamily="34" charset="-122"/>
                <a:cs typeface="Arial" pitchFamily="34" charset="-120"/>
              </a:rPr>
              <a:t>12</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21792"/>
          </a:xfrm>
          <a:prstGeom prst="rect">
            <a:avLst/>
          </a:prstGeom>
          <a:noFill/>
          <a:ln/>
        </p:spPr>
        <p:txBody>
          <a:bodyPr wrap="square" rtlCol="0" anchor="ctr"/>
          <a:lstStyle/>
          <a:p>
            <a:pPr marL="0" indent="0">
              <a:buNone/>
            </a:pPr>
            <a:r>
              <a:rPr lang="en-US" sz="2600" b="1" dirty="0">
                <a:solidFill>
                  <a:srgbClr val="0D2137"/>
                </a:solidFill>
                <a:latin typeface="Arial" pitchFamily="34" charset="0"/>
                <a:ea typeface="Arial" pitchFamily="34" charset="-122"/>
                <a:cs typeface="Arial" pitchFamily="34" charset="-120"/>
              </a:rPr>
              <a:t>Fairness, Ethics and Equal Opportunity</a:t>
            </a:r>
            <a:endParaRPr lang="en-US" sz="2600" dirty="0"/>
          </a:p>
        </p:txBody>
      </p:sp>
      <p:sp>
        <p:nvSpPr>
          <p:cNvPr id="3" name="Text 1"/>
          <p:cNvSpPr/>
          <p:nvPr/>
        </p:nvSpPr>
        <p:spPr>
          <a:xfrm>
            <a:off x="457200" y="822960"/>
            <a:ext cx="8229600" cy="292608"/>
          </a:xfrm>
          <a:prstGeom prst="rect">
            <a:avLst/>
          </a:prstGeom>
          <a:noFill/>
          <a:ln/>
        </p:spPr>
        <p:txBody>
          <a:bodyPr wrap="square" rtlCol="0" anchor="ctr"/>
          <a:lstStyle/>
          <a:p>
            <a:pPr marL="0" indent="0">
              <a:buNone/>
            </a:pPr>
            <a:r>
              <a:rPr lang="en-US" sz="1200" i="1" dirty="0">
                <a:solidFill>
                  <a:srgbClr val="6B7280"/>
                </a:solidFill>
                <a:latin typeface="Arial" pitchFamily="34" charset="0"/>
                <a:ea typeface="Arial" pitchFamily="34" charset="-122"/>
                <a:cs typeface="Arial" pitchFamily="34" charset="-120"/>
              </a:rPr>
              <a:t>Decision-making responsibilities for the HR Officer</a:t>
            </a:r>
            <a:endParaRPr lang="en-US" sz="1200" dirty="0"/>
          </a:p>
        </p:txBody>
      </p:sp>
      <p:sp>
        <p:nvSpPr>
          <p:cNvPr id="4" name="Shape 2"/>
          <p:cNvSpPr/>
          <p:nvPr/>
        </p:nvSpPr>
        <p:spPr>
          <a:xfrm>
            <a:off x="457200" y="1325880"/>
            <a:ext cx="3977640" cy="1536192"/>
          </a:xfrm>
          <a:prstGeom prst="roundRect">
            <a:avLst>
              <a:gd name="adj" fmla="val 4762"/>
            </a:avLst>
          </a:prstGeom>
          <a:solidFill>
            <a:srgbClr val="EAF1F1"/>
          </a:solidFill>
          <a:ln w="19050">
            <a:solidFill>
              <a:srgbClr val="EAF1F1"/>
            </a:solidFill>
            <a:prstDash val="solid"/>
          </a:ln>
        </p:spPr>
      </p:sp>
      <p:sp>
        <p:nvSpPr>
          <p:cNvPr id="5" name="Shape 3"/>
          <p:cNvSpPr/>
          <p:nvPr/>
        </p:nvSpPr>
        <p:spPr>
          <a:xfrm>
            <a:off x="640080" y="1508760"/>
            <a:ext cx="457200" cy="457200"/>
          </a:xfrm>
          <a:prstGeom prst="ellipse">
            <a:avLst/>
          </a:prstGeom>
          <a:solidFill>
            <a:srgbClr val="EAF1F1"/>
          </a:solidFill>
          <a:ln/>
        </p:spPr>
      </p:sp>
      <p:pic>
        <p:nvPicPr>
          <p:cNvPr id="6" name="Image 0" descr="preencoded.png"/>
          <p:cNvPicPr>
            <a:picLocks noChangeAspect="1"/>
          </p:cNvPicPr>
          <p:nvPr/>
        </p:nvPicPr>
        <p:blipFill>
          <a:blip r:embed="rId3"/>
          <a:stretch>
            <a:fillRect/>
          </a:stretch>
        </p:blipFill>
        <p:spPr>
          <a:xfrm>
            <a:off x="740664" y="1609344"/>
            <a:ext cx="256032" cy="256032"/>
          </a:xfrm>
          <a:prstGeom prst="rect">
            <a:avLst/>
          </a:prstGeom>
        </p:spPr>
      </p:pic>
      <p:sp>
        <p:nvSpPr>
          <p:cNvPr id="7" name="Text 4"/>
          <p:cNvSpPr/>
          <p:nvPr/>
        </p:nvSpPr>
        <p:spPr>
          <a:xfrm>
            <a:off x="1234440" y="1472184"/>
            <a:ext cx="3063240" cy="457200"/>
          </a:xfrm>
          <a:prstGeom prst="rect">
            <a:avLst/>
          </a:prstGeom>
          <a:noFill/>
          <a:ln/>
        </p:spPr>
        <p:txBody>
          <a:bodyPr wrap="square" rtlCol="0" anchor="ctr"/>
          <a:lstStyle/>
          <a:p>
            <a:pPr marL="0" indent="0">
              <a:buNone/>
            </a:pPr>
            <a:r>
              <a:rPr lang="en-US" sz="1200" b="1" dirty="0">
                <a:solidFill>
                  <a:srgbClr val="0D2137"/>
                </a:solidFill>
                <a:latin typeface="Arial" pitchFamily="34" charset="0"/>
                <a:ea typeface="Arial" pitchFamily="34" charset="-122"/>
                <a:cs typeface="Arial" pitchFamily="34" charset="-120"/>
              </a:rPr>
              <a:t>Fair, job-related criteria</a:t>
            </a:r>
            <a:endParaRPr lang="en-US" sz="1200" dirty="0"/>
          </a:p>
        </p:txBody>
      </p:sp>
      <p:sp>
        <p:nvSpPr>
          <p:cNvPr id="8" name="Text 5"/>
          <p:cNvSpPr/>
          <p:nvPr/>
        </p:nvSpPr>
        <p:spPr>
          <a:xfrm>
            <a:off x="658368" y="1965960"/>
            <a:ext cx="3611880" cy="822960"/>
          </a:xfrm>
          <a:prstGeom prst="rect">
            <a:avLst/>
          </a:prstGeom>
          <a:noFill/>
          <a:ln/>
        </p:spPr>
        <p:txBody>
          <a:bodyPr wrap="square" rtlCol="0" anchor="ctr"/>
          <a:lstStyle/>
          <a:p>
            <a:pPr marL="0" indent="0">
              <a:lnSpc>
                <a:spcPts val="1300"/>
              </a:lnSpc>
              <a:buNone/>
            </a:pPr>
            <a:r>
              <a:rPr lang="en-US" sz="980" dirty="0">
                <a:solidFill>
                  <a:srgbClr val="6B7280"/>
                </a:solidFill>
                <a:latin typeface="Arial" pitchFamily="34" charset="0"/>
                <a:ea typeface="Arial" pitchFamily="34" charset="-122"/>
                <a:cs typeface="Arial" pitchFamily="34" charset="-120"/>
              </a:rPr>
              <a:t>Every selection criterion must trace back to the job analysis, avoiding indirect discrimination under the Equality Act 2010 in how transformation roles are advertised and screened.</a:t>
            </a:r>
            <a:endParaRPr lang="en-US" sz="980" dirty="0"/>
          </a:p>
        </p:txBody>
      </p:sp>
      <p:sp>
        <p:nvSpPr>
          <p:cNvPr id="9" name="Shape 6"/>
          <p:cNvSpPr/>
          <p:nvPr/>
        </p:nvSpPr>
        <p:spPr>
          <a:xfrm>
            <a:off x="4709160" y="1325880"/>
            <a:ext cx="3977640" cy="1536192"/>
          </a:xfrm>
          <a:prstGeom prst="roundRect">
            <a:avLst>
              <a:gd name="adj" fmla="val 4762"/>
            </a:avLst>
          </a:prstGeom>
          <a:solidFill>
            <a:srgbClr val="FFFFFF"/>
          </a:solidFill>
          <a:ln w="19050">
            <a:solidFill>
              <a:srgbClr val="EAF1F1"/>
            </a:solidFill>
            <a:prstDash val="solid"/>
          </a:ln>
        </p:spPr>
      </p:sp>
      <p:sp>
        <p:nvSpPr>
          <p:cNvPr id="10" name="Shape 7"/>
          <p:cNvSpPr/>
          <p:nvPr/>
        </p:nvSpPr>
        <p:spPr>
          <a:xfrm>
            <a:off x="4892040" y="1508760"/>
            <a:ext cx="457200" cy="457200"/>
          </a:xfrm>
          <a:prstGeom prst="ellipse">
            <a:avLst/>
          </a:prstGeom>
          <a:solidFill>
            <a:srgbClr val="EAF1F1"/>
          </a:solidFill>
          <a:ln/>
        </p:spPr>
      </p:sp>
      <p:pic>
        <p:nvPicPr>
          <p:cNvPr id="11" name="Image 1" descr="preencoded.png"/>
          <p:cNvPicPr>
            <a:picLocks noChangeAspect="1"/>
          </p:cNvPicPr>
          <p:nvPr/>
        </p:nvPicPr>
        <p:blipFill>
          <a:blip r:embed="rId4"/>
          <a:stretch>
            <a:fillRect/>
          </a:stretch>
        </p:blipFill>
        <p:spPr>
          <a:xfrm>
            <a:off x="4992624" y="1609344"/>
            <a:ext cx="256032" cy="256032"/>
          </a:xfrm>
          <a:prstGeom prst="rect">
            <a:avLst/>
          </a:prstGeom>
        </p:spPr>
      </p:pic>
      <p:sp>
        <p:nvSpPr>
          <p:cNvPr id="12" name="Text 8"/>
          <p:cNvSpPr/>
          <p:nvPr/>
        </p:nvSpPr>
        <p:spPr>
          <a:xfrm>
            <a:off x="5486400" y="1472184"/>
            <a:ext cx="3063240" cy="457200"/>
          </a:xfrm>
          <a:prstGeom prst="rect">
            <a:avLst/>
          </a:prstGeom>
          <a:noFill/>
          <a:ln/>
        </p:spPr>
        <p:txBody>
          <a:bodyPr wrap="square" rtlCol="0" anchor="ctr"/>
          <a:lstStyle/>
          <a:p>
            <a:pPr marL="0" indent="0">
              <a:buNone/>
            </a:pPr>
            <a:r>
              <a:rPr lang="en-US" sz="1200" b="1" dirty="0">
                <a:solidFill>
                  <a:srgbClr val="0D2137"/>
                </a:solidFill>
                <a:latin typeface="Arial" pitchFamily="34" charset="0"/>
                <a:ea typeface="Arial" pitchFamily="34" charset="-122"/>
                <a:cs typeface="Arial" pitchFamily="34" charset="-120"/>
              </a:rPr>
              <a:t>Accessible virtual interviews</a:t>
            </a:r>
            <a:endParaRPr lang="en-US" sz="1200" dirty="0"/>
          </a:p>
        </p:txBody>
      </p:sp>
      <p:sp>
        <p:nvSpPr>
          <p:cNvPr id="13" name="Text 9"/>
          <p:cNvSpPr/>
          <p:nvPr/>
        </p:nvSpPr>
        <p:spPr>
          <a:xfrm>
            <a:off x="4910328" y="1965960"/>
            <a:ext cx="3611880" cy="822960"/>
          </a:xfrm>
          <a:prstGeom prst="rect">
            <a:avLst/>
          </a:prstGeom>
          <a:noFill/>
          <a:ln/>
        </p:spPr>
        <p:txBody>
          <a:bodyPr wrap="square" rtlCol="0" anchor="ctr"/>
          <a:lstStyle/>
          <a:p>
            <a:pPr marL="0" indent="0">
              <a:lnSpc>
                <a:spcPts val="1300"/>
              </a:lnSpc>
              <a:buNone/>
            </a:pPr>
            <a:r>
              <a:rPr lang="en-US" sz="980" dirty="0">
                <a:solidFill>
                  <a:srgbClr val="6B7280"/>
                </a:solidFill>
                <a:latin typeface="Arial" pitchFamily="34" charset="0"/>
                <a:ea typeface="Arial" pitchFamily="34" charset="-122"/>
                <a:cs typeface="Arial" pitchFamily="34" charset="-120"/>
              </a:rPr>
              <a:t>Offer alternative formats and technical support for candidates with disabilities or limited home connectivity, directly addressing the fairness risk raised in the mode comparison.</a:t>
            </a:r>
            <a:endParaRPr lang="en-US" sz="980" dirty="0"/>
          </a:p>
        </p:txBody>
      </p:sp>
      <p:sp>
        <p:nvSpPr>
          <p:cNvPr id="14" name="Shape 10"/>
          <p:cNvSpPr/>
          <p:nvPr/>
        </p:nvSpPr>
        <p:spPr>
          <a:xfrm>
            <a:off x="457200" y="3017520"/>
            <a:ext cx="3977640" cy="1536192"/>
          </a:xfrm>
          <a:prstGeom prst="roundRect">
            <a:avLst>
              <a:gd name="adj" fmla="val 4762"/>
            </a:avLst>
          </a:prstGeom>
          <a:solidFill>
            <a:srgbClr val="EAF1F1"/>
          </a:solidFill>
          <a:ln w="19050">
            <a:solidFill>
              <a:srgbClr val="EAF1F1"/>
            </a:solidFill>
            <a:prstDash val="solid"/>
          </a:ln>
        </p:spPr>
      </p:sp>
      <p:sp>
        <p:nvSpPr>
          <p:cNvPr id="15" name="Shape 11"/>
          <p:cNvSpPr/>
          <p:nvPr/>
        </p:nvSpPr>
        <p:spPr>
          <a:xfrm>
            <a:off x="640080" y="3200400"/>
            <a:ext cx="457200" cy="457200"/>
          </a:xfrm>
          <a:prstGeom prst="ellipse">
            <a:avLst/>
          </a:prstGeom>
          <a:solidFill>
            <a:srgbClr val="EAF1F1"/>
          </a:solidFill>
          <a:ln/>
        </p:spPr>
      </p:sp>
      <p:pic>
        <p:nvPicPr>
          <p:cNvPr id="16" name="Image 2" descr="preencoded.png"/>
          <p:cNvPicPr>
            <a:picLocks noChangeAspect="1"/>
          </p:cNvPicPr>
          <p:nvPr/>
        </p:nvPicPr>
        <p:blipFill>
          <a:blip r:embed="rId5"/>
          <a:stretch>
            <a:fillRect/>
          </a:stretch>
        </p:blipFill>
        <p:spPr>
          <a:xfrm>
            <a:off x="740664" y="3300984"/>
            <a:ext cx="256032" cy="256032"/>
          </a:xfrm>
          <a:prstGeom prst="rect">
            <a:avLst/>
          </a:prstGeom>
        </p:spPr>
      </p:pic>
      <p:sp>
        <p:nvSpPr>
          <p:cNvPr id="17" name="Text 12"/>
          <p:cNvSpPr/>
          <p:nvPr/>
        </p:nvSpPr>
        <p:spPr>
          <a:xfrm>
            <a:off x="1234440" y="3163824"/>
            <a:ext cx="3063240" cy="457200"/>
          </a:xfrm>
          <a:prstGeom prst="rect">
            <a:avLst/>
          </a:prstGeom>
          <a:noFill/>
          <a:ln/>
        </p:spPr>
        <p:txBody>
          <a:bodyPr wrap="square" rtlCol="0" anchor="ctr"/>
          <a:lstStyle/>
          <a:p>
            <a:pPr marL="0" indent="0">
              <a:buNone/>
            </a:pPr>
            <a:r>
              <a:rPr lang="en-US" sz="1200" b="1" dirty="0">
                <a:solidFill>
                  <a:srgbClr val="0D2137"/>
                </a:solidFill>
                <a:latin typeface="Arial" pitchFamily="34" charset="0"/>
                <a:ea typeface="Arial" pitchFamily="34" charset="-122"/>
                <a:cs typeface="Arial" pitchFamily="34" charset="-120"/>
              </a:rPr>
              <a:t>Diverse sourcing</a:t>
            </a:r>
            <a:endParaRPr lang="en-US" sz="1200" dirty="0"/>
          </a:p>
        </p:txBody>
      </p:sp>
      <p:sp>
        <p:nvSpPr>
          <p:cNvPr id="18" name="Text 13"/>
          <p:cNvSpPr/>
          <p:nvPr/>
        </p:nvSpPr>
        <p:spPr>
          <a:xfrm>
            <a:off x="658368" y="3657600"/>
            <a:ext cx="3611880" cy="822960"/>
          </a:xfrm>
          <a:prstGeom prst="rect">
            <a:avLst/>
          </a:prstGeom>
          <a:noFill/>
          <a:ln/>
        </p:spPr>
        <p:txBody>
          <a:bodyPr wrap="square" rtlCol="0" anchor="ctr"/>
          <a:lstStyle/>
          <a:p>
            <a:pPr marL="0" indent="0">
              <a:lnSpc>
                <a:spcPts val="1300"/>
              </a:lnSpc>
              <a:buNone/>
            </a:pPr>
            <a:r>
              <a:rPr lang="en-US" sz="980" dirty="0">
                <a:solidFill>
                  <a:srgbClr val="6B7280"/>
                </a:solidFill>
                <a:latin typeface="Arial" pitchFamily="34" charset="0"/>
                <a:ea typeface="Arial" pitchFamily="34" charset="-122"/>
                <a:cs typeface="Arial" pitchFamily="34" charset="-120"/>
              </a:rPr>
              <a:t>Actively track sourcing channels and shortlists for demographic diversity, since BT's transformation workforce should not simply mirror existing engineering demographics.</a:t>
            </a:r>
            <a:endParaRPr lang="en-US" sz="980" dirty="0"/>
          </a:p>
        </p:txBody>
      </p:sp>
      <p:sp>
        <p:nvSpPr>
          <p:cNvPr id="19" name="Shape 14"/>
          <p:cNvSpPr/>
          <p:nvPr/>
        </p:nvSpPr>
        <p:spPr>
          <a:xfrm>
            <a:off x="4709160" y="3017520"/>
            <a:ext cx="3977640" cy="1536192"/>
          </a:xfrm>
          <a:prstGeom prst="roundRect">
            <a:avLst>
              <a:gd name="adj" fmla="val 4762"/>
            </a:avLst>
          </a:prstGeom>
          <a:solidFill>
            <a:srgbClr val="FFFFFF"/>
          </a:solidFill>
          <a:ln w="19050">
            <a:solidFill>
              <a:srgbClr val="EAF1F1"/>
            </a:solidFill>
            <a:prstDash val="solid"/>
          </a:ln>
        </p:spPr>
      </p:sp>
      <p:sp>
        <p:nvSpPr>
          <p:cNvPr id="20" name="Shape 15"/>
          <p:cNvSpPr/>
          <p:nvPr/>
        </p:nvSpPr>
        <p:spPr>
          <a:xfrm>
            <a:off x="4892040" y="3200400"/>
            <a:ext cx="457200" cy="457200"/>
          </a:xfrm>
          <a:prstGeom prst="ellipse">
            <a:avLst/>
          </a:prstGeom>
          <a:solidFill>
            <a:srgbClr val="EAF1F1"/>
          </a:solidFill>
          <a:ln/>
        </p:spPr>
      </p:sp>
      <p:pic>
        <p:nvPicPr>
          <p:cNvPr id="21" name="Image 3" descr="preencoded.png"/>
          <p:cNvPicPr>
            <a:picLocks noChangeAspect="1"/>
          </p:cNvPicPr>
          <p:nvPr/>
        </p:nvPicPr>
        <p:blipFill>
          <a:blip r:embed="rId6"/>
          <a:stretch>
            <a:fillRect/>
          </a:stretch>
        </p:blipFill>
        <p:spPr>
          <a:xfrm>
            <a:off x="4992624" y="3300984"/>
            <a:ext cx="256032" cy="256032"/>
          </a:xfrm>
          <a:prstGeom prst="rect">
            <a:avLst/>
          </a:prstGeom>
        </p:spPr>
      </p:pic>
      <p:sp>
        <p:nvSpPr>
          <p:cNvPr id="22" name="Text 16"/>
          <p:cNvSpPr/>
          <p:nvPr/>
        </p:nvSpPr>
        <p:spPr>
          <a:xfrm>
            <a:off x="5486400" y="3163824"/>
            <a:ext cx="3063240" cy="457200"/>
          </a:xfrm>
          <a:prstGeom prst="rect">
            <a:avLst/>
          </a:prstGeom>
          <a:noFill/>
          <a:ln/>
        </p:spPr>
        <p:txBody>
          <a:bodyPr wrap="square" rtlCol="0" anchor="ctr"/>
          <a:lstStyle/>
          <a:p>
            <a:pPr marL="0" indent="0">
              <a:buNone/>
            </a:pPr>
            <a:r>
              <a:rPr lang="en-US" sz="1200" b="1" dirty="0">
                <a:solidFill>
                  <a:srgbClr val="0D2137"/>
                </a:solidFill>
                <a:latin typeface="Arial" pitchFamily="34" charset="0"/>
                <a:ea typeface="Arial" pitchFamily="34" charset="-122"/>
                <a:cs typeface="Arial" pitchFamily="34" charset="-120"/>
              </a:rPr>
              <a:t>Transparent, timely feedback</a:t>
            </a:r>
            <a:endParaRPr lang="en-US" sz="1200" dirty="0"/>
          </a:p>
        </p:txBody>
      </p:sp>
      <p:sp>
        <p:nvSpPr>
          <p:cNvPr id="23" name="Text 17"/>
          <p:cNvSpPr/>
          <p:nvPr/>
        </p:nvSpPr>
        <p:spPr>
          <a:xfrm>
            <a:off x="4910328" y="3657600"/>
            <a:ext cx="3611880" cy="822960"/>
          </a:xfrm>
          <a:prstGeom prst="rect">
            <a:avLst/>
          </a:prstGeom>
          <a:noFill/>
          <a:ln/>
        </p:spPr>
        <p:txBody>
          <a:bodyPr wrap="square" rtlCol="0" anchor="ctr"/>
          <a:lstStyle/>
          <a:p>
            <a:pPr marL="0" indent="0">
              <a:lnSpc>
                <a:spcPts val="1300"/>
              </a:lnSpc>
              <a:buNone/>
            </a:pPr>
            <a:r>
              <a:rPr lang="en-US" sz="980" dirty="0">
                <a:solidFill>
                  <a:srgbClr val="6B7280"/>
                </a:solidFill>
                <a:latin typeface="Arial" pitchFamily="34" charset="0"/>
                <a:ea typeface="Arial" pitchFamily="34" charset="-122"/>
                <a:cs typeface="Arial" pitchFamily="34" charset="-120"/>
              </a:rPr>
              <a:t>Give unsuccessful candidates constructive, specific feedback, protecting BT's employer brand within a talent market it will need to return to repeatedly.</a:t>
            </a:r>
            <a:endParaRPr lang="en-US" sz="980" dirty="0"/>
          </a:p>
        </p:txBody>
      </p:sp>
      <p:sp>
        <p:nvSpPr>
          <p:cNvPr id="24" name="Text 18"/>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B7280"/>
                </a:solidFill>
                <a:latin typeface="Arial" pitchFamily="34" charset="0"/>
                <a:ea typeface="Arial" pitchFamily="34" charset="-122"/>
                <a:cs typeface="Arial" pitchFamily="34" charset="-120"/>
              </a:rPr>
              <a:t>13</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D2137"/>
        </a:solidFill>
        <a:effectLst/>
      </p:bgPr>
    </p:bg>
    <p:spTree>
      <p:nvGrpSpPr>
        <p:cNvPr id="1" name=""/>
        <p:cNvGrpSpPr/>
        <p:nvPr/>
      </p:nvGrpSpPr>
      <p:grpSpPr>
        <a:xfrm>
          <a:off x="0" y="0"/>
          <a:ext cx="0" cy="0"/>
          <a:chOff x="0" y="0"/>
          <a:chExt cx="0" cy="0"/>
        </a:xfrm>
      </p:grpSpPr>
      <p:sp>
        <p:nvSpPr>
          <p:cNvPr id="2" name="Shape 0"/>
          <p:cNvSpPr/>
          <p:nvPr/>
        </p:nvSpPr>
        <p:spPr>
          <a:xfrm>
            <a:off x="6949440" y="3108960"/>
            <a:ext cx="3474720" cy="3474720"/>
          </a:xfrm>
          <a:prstGeom prst="ellipse">
            <a:avLst/>
          </a:prstGeom>
          <a:solidFill>
            <a:srgbClr val="127475">
              <a:alpha val="55000"/>
            </a:srgbClr>
          </a:solidFill>
          <a:ln/>
        </p:spPr>
      </p:sp>
      <p:sp>
        <p:nvSpPr>
          <p:cNvPr id="3" name="Shape 1"/>
          <p:cNvSpPr/>
          <p:nvPr/>
        </p:nvSpPr>
        <p:spPr>
          <a:xfrm>
            <a:off x="-1097280" y="-1463040"/>
            <a:ext cx="3291840" cy="3291840"/>
          </a:xfrm>
          <a:prstGeom prst="ellipse">
            <a:avLst/>
          </a:prstGeom>
          <a:solidFill>
            <a:srgbClr val="E4572E">
              <a:alpha val="25000"/>
            </a:srgbClr>
          </a:solidFill>
          <a:ln/>
        </p:spPr>
      </p:sp>
      <p:sp>
        <p:nvSpPr>
          <p:cNvPr id="4" name="Text 2"/>
          <p:cNvSpPr/>
          <p:nvPr/>
        </p:nvSpPr>
        <p:spPr>
          <a:xfrm>
            <a:off x="457200" y="411480"/>
            <a:ext cx="8229600" cy="685800"/>
          </a:xfrm>
          <a:prstGeom prst="rect">
            <a:avLst/>
          </a:prstGeom>
          <a:noFill/>
          <a:ln/>
        </p:spPr>
        <p:txBody>
          <a:bodyPr wrap="square" rtlCol="0" anchor="ctr"/>
          <a:lstStyle/>
          <a:p>
            <a:pPr marL="0" indent="0">
              <a:buNone/>
            </a:pPr>
            <a:r>
              <a:rPr lang="en-US" sz="2700" b="1" dirty="0">
                <a:solidFill>
                  <a:srgbClr val="FFFFFF"/>
                </a:solidFill>
                <a:latin typeface="Arial" pitchFamily="34" charset="0"/>
                <a:ea typeface="Arial" pitchFamily="34" charset="-122"/>
                <a:cs typeface="Arial" pitchFamily="34" charset="-120"/>
              </a:rPr>
              <a:t>Conclusion and Recommendations</a:t>
            </a:r>
            <a:endParaRPr lang="en-US" sz="2700" dirty="0"/>
          </a:p>
        </p:txBody>
      </p:sp>
      <p:sp>
        <p:nvSpPr>
          <p:cNvPr id="5" name="Shape 3"/>
          <p:cNvSpPr/>
          <p:nvPr/>
        </p:nvSpPr>
        <p:spPr>
          <a:xfrm>
            <a:off x="502920" y="1417320"/>
            <a:ext cx="457200" cy="457200"/>
          </a:xfrm>
          <a:prstGeom prst="ellipse">
            <a:avLst/>
          </a:prstGeom>
          <a:solidFill>
            <a:srgbClr val="E4572E"/>
          </a:solidFill>
          <a:ln/>
        </p:spPr>
      </p:sp>
      <p:pic>
        <p:nvPicPr>
          <p:cNvPr id="6" name="Image 0" descr="preencoded.png"/>
          <p:cNvPicPr>
            <a:picLocks noChangeAspect="1"/>
          </p:cNvPicPr>
          <p:nvPr/>
        </p:nvPicPr>
        <p:blipFill>
          <a:blip r:embed="rId3"/>
          <a:stretch>
            <a:fillRect/>
          </a:stretch>
        </p:blipFill>
        <p:spPr>
          <a:xfrm>
            <a:off x="612648" y="1517904"/>
            <a:ext cx="256032" cy="256032"/>
          </a:xfrm>
          <a:prstGeom prst="rect">
            <a:avLst/>
          </a:prstGeom>
        </p:spPr>
      </p:pic>
      <p:sp>
        <p:nvSpPr>
          <p:cNvPr id="7" name="Text 4"/>
          <p:cNvSpPr/>
          <p:nvPr/>
        </p:nvSpPr>
        <p:spPr>
          <a:xfrm>
            <a:off x="1143000" y="1371600"/>
            <a:ext cx="7406640" cy="457200"/>
          </a:xfrm>
          <a:prstGeom prst="rect">
            <a:avLst/>
          </a:prstGeom>
          <a:noFill/>
          <a:ln/>
        </p:spPr>
        <p:txBody>
          <a:bodyPr wrap="square" rtlCol="0" anchor="ctr"/>
          <a:lstStyle/>
          <a:p>
            <a:pPr marL="0" indent="0">
              <a:buNone/>
            </a:pPr>
            <a:r>
              <a:rPr lang="en-US" sz="1400" b="1" dirty="0">
                <a:solidFill>
                  <a:srgbClr val="FFFFFF"/>
                </a:solidFill>
                <a:latin typeface="Arial" pitchFamily="34" charset="0"/>
                <a:ea typeface="Arial" pitchFamily="34" charset="-122"/>
                <a:cs typeface="Arial" pitchFamily="34" charset="-120"/>
              </a:rPr>
              <a:t>One format cannot serve every transformation role</a:t>
            </a:r>
            <a:endParaRPr lang="en-US" sz="1400" dirty="0"/>
          </a:p>
        </p:txBody>
      </p:sp>
      <p:sp>
        <p:nvSpPr>
          <p:cNvPr id="8" name="Text 5"/>
          <p:cNvSpPr/>
          <p:nvPr/>
        </p:nvSpPr>
        <p:spPr>
          <a:xfrm>
            <a:off x="1143000" y="1801368"/>
            <a:ext cx="7406640" cy="457200"/>
          </a:xfrm>
          <a:prstGeom prst="rect">
            <a:avLst/>
          </a:prstGeom>
          <a:noFill/>
          <a:ln/>
        </p:spPr>
        <p:txBody>
          <a:bodyPr wrap="square" rtlCol="0" anchor="ctr"/>
          <a:lstStyle/>
          <a:p>
            <a:pPr marL="0" indent="0">
              <a:buNone/>
            </a:pPr>
            <a:r>
              <a:rPr lang="en-US" sz="1100" dirty="0">
                <a:solidFill>
                  <a:srgbClr val="BFD6D3"/>
                </a:solidFill>
                <a:latin typeface="Arial" pitchFamily="34" charset="0"/>
                <a:ea typeface="Arial" pitchFamily="34" charset="-122"/>
                <a:cs typeface="Arial" pitchFamily="34" charset="-120"/>
              </a:rPr>
              <a:t>Interview method must be tiered by seniority, novelty of the challenge, and hiring volume, not chosen out of habit.</a:t>
            </a:r>
            <a:endParaRPr lang="en-US" sz="1100" dirty="0"/>
          </a:p>
        </p:txBody>
      </p:sp>
      <p:sp>
        <p:nvSpPr>
          <p:cNvPr id="9" name="Shape 6"/>
          <p:cNvSpPr/>
          <p:nvPr/>
        </p:nvSpPr>
        <p:spPr>
          <a:xfrm>
            <a:off x="502920" y="2377440"/>
            <a:ext cx="457200" cy="457200"/>
          </a:xfrm>
          <a:prstGeom prst="ellipse">
            <a:avLst/>
          </a:prstGeom>
          <a:solidFill>
            <a:srgbClr val="E4572E"/>
          </a:solidFill>
          <a:ln/>
        </p:spPr>
      </p:sp>
      <p:pic>
        <p:nvPicPr>
          <p:cNvPr id="10" name="Image 1" descr="preencoded.png"/>
          <p:cNvPicPr>
            <a:picLocks noChangeAspect="1"/>
          </p:cNvPicPr>
          <p:nvPr/>
        </p:nvPicPr>
        <p:blipFill>
          <a:blip r:embed="rId4"/>
          <a:stretch>
            <a:fillRect/>
          </a:stretch>
        </p:blipFill>
        <p:spPr>
          <a:xfrm>
            <a:off x="612648" y="2478024"/>
            <a:ext cx="256032" cy="256032"/>
          </a:xfrm>
          <a:prstGeom prst="rect">
            <a:avLst/>
          </a:prstGeom>
        </p:spPr>
      </p:pic>
      <p:sp>
        <p:nvSpPr>
          <p:cNvPr id="11" name="Text 7"/>
          <p:cNvSpPr/>
          <p:nvPr/>
        </p:nvSpPr>
        <p:spPr>
          <a:xfrm>
            <a:off x="1143000" y="2331720"/>
            <a:ext cx="7406640" cy="457200"/>
          </a:xfrm>
          <a:prstGeom prst="rect">
            <a:avLst/>
          </a:prstGeom>
          <a:noFill/>
          <a:ln/>
        </p:spPr>
        <p:txBody>
          <a:bodyPr wrap="square" rtlCol="0" anchor="ctr"/>
          <a:lstStyle/>
          <a:p>
            <a:pPr marL="0" indent="0">
              <a:buNone/>
            </a:pPr>
            <a:r>
              <a:rPr lang="en-US" sz="1400" b="1" dirty="0">
                <a:solidFill>
                  <a:srgbClr val="FFFFFF"/>
                </a:solidFill>
                <a:latin typeface="Arial" pitchFamily="34" charset="0"/>
                <a:ea typeface="Arial" pitchFamily="34" charset="-122"/>
                <a:cs typeface="Arial" pitchFamily="34" charset="-120"/>
              </a:rPr>
              <a:t>Structure and calibration are what protect validity</a:t>
            </a:r>
            <a:endParaRPr lang="en-US" sz="1400" dirty="0"/>
          </a:p>
        </p:txBody>
      </p:sp>
      <p:sp>
        <p:nvSpPr>
          <p:cNvPr id="12" name="Text 8"/>
          <p:cNvSpPr/>
          <p:nvPr/>
        </p:nvSpPr>
        <p:spPr>
          <a:xfrm>
            <a:off x="1143000" y="2761488"/>
            <a:ext cx="7406640" cy="457200"/>
          </a:xfrm>
          <a:prstGeom prst="rect">
            <a:avLst/>
          </a:prstGeom>
          <a:noFill/>
          <a:ln/>
        </p:spPr>
        <p:txBody>
          <a:bodyPr wrap="square" rtlCol="0" anchor="ctr"/>
          <a:lstStyle/>
          <a:p>
            <a:pPr marL="0" indent="0">
              <a:buNone/>
            </a:pPr>
            <a:r>
              <a:rPr lang="en-US" sz="1100" dirty="0">
                <a:solidFill>
                  <a:srgbClr val="BFD6D3"/>
                </a:solidFill>
                <a:latin typeface="Arial" pitchFamily="34" charset="0"/>
                <a:ea typeface="Arial" pitchFamily="34" charset="-122"/>
                <a:cs typeface="Arial" pitchFamily="34" charset="-120"/>
              </a:rPr>
              <a:t>Whichever method is used, structured questions and properly trained, calibrated interviewers safeguard both accuracy and fairness (Levashina et al., 2014).</a:t>
            </a:r>
            <a:endParaRPr lang="en-US" sz="1100" dirty="0"/>
          </a:p>
        </p:txBody>
      </p:sp>
      <p:sp>
        <p:nvSpPr>
          <p:cNvPr id="13" name="Shape 9"/>
          <p:cNvSpPr/>
          <p:nvPr/>
        </p:nvSpPr>
        <p:spPr>
          <a:xfrm>
            <a:off x="502920" y="3337560"/>
            <a:ext cx="457200" cy="457200"/>
          </a:xfrm>
          <a:prstGeom prst="ellipse">
            <a:avLst/>
          </a:prstGeom>
          <a:solidFill>
            <a:srgbClr val="E4572E"/>
          </a:solidFill>
          <a:ln/>
        </p:spPr>
      </p:sp>
      <p:pic>
        <p:nvPicPr>
          <p:cNvPr id="14" name="Image 2" descr="preencoded.png"/>
          <p:cNvPicPr>
            <a:picLocks noChangeAspect="1"/>
          </p:cNvPicPr>
          <p:nvPr/>
        </p:nvPicPr>
        <p:blipFill>
          <a:blip r:embed="rId5"/>
          <a:stretch>
            <a:fillRect/>
          </a:stretch>
        </p:blipFill>
        <p:spPr>
          <a:xfrm>
            <a:off x="612648" y="3438144"/>
            <a:ext cx="256032" cy="256032"/>
          </a:xfrm>
          <a:prstGeom prst="rect">
            <a:avLst/>
          </a:prstGeom>
        </p:spPr>
      </p:pic>
      <p:sp>
        <p:nvSpPr>
          <p:cNvPr id="15" name="Text 10"/>
          <p:cNvSpPr/>
          <p:nvPr/>
        </p:nvSpPr>
        <p:spPr>
          <a:xfrm>
            <a:off x="1143000" y="3291840"/>
            <a:ext cx="7406640" cy="457200"/>
          </a:xfrm>
          <a:prstGeom prst="rect">
            <a:avLst/>
          </a:prstGeom>
          <a:noFill/>
          <a:ln/>
        </p:spPr>
        <p:txBody>
          <a:bodyPr wrap="square" rtlCol="0" anchor="ctr"/>
          <a:lstStyle/>
          <a:p>
            <a:pPr marL="0" indent="0">
              <a:buNone/>
            </a:pPr>
            <a:r>
              <a:rPr lang="en-US" sz="1400" b="1" dirty="0">
                <a:solidFill>
                  <a:srgbClr val="FFFFFF"/>
                </a:solidFill>
                <a:latin typeface="Arial" pitchFamily="34" charset="0"/>
                <a:ea typeface="Arial" pitchFamily="34" charset="-122"/>
                <a:cs typeface="Arial" pitchFamily="34" charset="-120"/>
              </a:rPr>
              <a:t>Interview mode should flex with the role</a:t>
            </a:r>
            <a:endParaRPr lang="en-US" sz="1400" dirty="0"/>
          </a:p>
        </p:txBody>
      </p:sp>
      <p:sp>
        <p:nvSpPr>
          <p:cNvPr id="16" name="Text 11"/>
          <p:cNvSpPr/>
          <p:nvPr/>
        </p:nvSpPr>
        <p:spPr>
          <a:xfrm>
            <a:off x="1143000" y="3721608"/>
            <a:ext cx="7406640" cy="457200"/>
          </a:xfrm>
          <a:prstGeom prst="rect">
            <a:avLst/>
          </a:prstGeom>
          <a:noFill/>
          <a:ln/>
        </p:spPr>
        <p:txBody>
          <a:bodyPr wrap="square" rtlCol="0" anchor="ctr"/>
          <a:lstStyle/>
          <a:p>
            <a:pPr marL="0" indent="0">
              <a:buNone/>
            </a:pPr>
            <a:r>
              <a:rPr lang="en-US" sz="1100" dirty="0">
                <a:solidFill>
                  <a:srgbClr val="BFD6D3"/>
                </a:solidFill>
                <a:latin typeface="Arial" pitchFamily="34" charset="0"/>
                <a:ea typeface="Arial" pitchFamily="34" charset="-122"/>
                <a:cs typeface="Arial" pitchFamily="34" charset="-120"/>
              </a:rPr>
              <a:t>Virtual for national reach and pace, face-to-face for the most senior, highest-stakes decisions, with accessibility designed in from the start.</a:t>
            </a:r>
            <a:endParaRPr lang="en-US" sz="1100" dirty="0"/>
          </a:p>
        </p:txBody>
      </p:sp>
      <p:sp>
        <p:nvSpPr>
          <p:cNvPr id="17" name="Text 12"/>
          <p:cNvSpPr/>
          <p:nvPr/>
        </p:nvSpPr>
        <p:spPr>
          <a:xfrm>
            <a:off x="502920" y="4434840"/>
            <a:ext cx="8138160" cy="457200"/>
          </a:xfrm>
          <a:prstGeom prst="rect">
            <a:avLst/>
          </a:prstGeom>
          <a:noFill/>
          <a:ln/>
        </p:spPr>
        <p:txBody>
          <a:bodyPr wrap="square" rtlCol="0" anchor="ctr"/>
          <a:lstStyle/>
          <a:p>
            <a:pPr marL="0" indent="0">
              <a:buNone/>
            </a:pPr>
            <a:r>
              <a:rPr lang="en-US" sz="1250" i="1" dirty="0">
                <a:solidFill>
                  <a:srgbClr val="D6E6E4"/>
                </a:solidFill>
                <a:latin typeface="Arial" pitchFamily="34" charset="0"/>
                <a:ea typeface="Arial" pitchFamily="34" charset="-122"/>
                <a:cs typeface="Arial" pitchFamily="34" charset="-120"/>
              </a:rPr>
              <a:t>Recruitment here is not an administrative formality — it is one of the clearest levers senior management has over whether this transformation lands on time.</a:t>
            </a:r>
            <a:endParaRPr lang="en-US" sz="1250" dirty="0"/>
          </a:p>
        </p:txBody>
      </p:sp>
      <p:sp>
        <p:nvSpPr>
          <p:cNvPr id="18" name="Text 13"/>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B7280"/>
                </a:solidFill>
                <a:latin typeface="Arial" pitchFamily="34" charset="0"/>
                <a:ea typeface="Arial" pitchFamily="34" charset="-122"/>
                <a:cs typeface="Arial" pitchFamily="34" charset="-120"/>
              </a:rPr>
              <a:t>14</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8229600" cy="548640"/>
          </a:xfrm>
          <a:prstGeom prst="rect">
            <a:avLst/>
          </a:prstGeom>
          <a:noFill/>
          <a:ln/>
        </p:spPr>
        <p:txBody>
          <a:bodyPr wrap="square" rtlCol="0" anchor="ctr"/>
          <a:lstStyle/>
          <a:p>
            <a:pPr marL="0" indent="0">
              <a:buNone/>
            </a:pPr>
            <a:r>
              <a:rPr lang="en-US" sz="2600" b="1" dirty="0">
                <a:solidFill>
                  <a:srgbClr val="0D2137"/>
                </a:solidFill>
                <a:latin typeface="Arial" pitchFamily="34" charset="0"/>
                <a:ea typeface="Arial" pitchFamily="34" charset="-122"/>
                <a:cs typeface="Arial" pitchFamily="34" charset="-120"/>
              </a:rPr>
              <a:t>References</a:t>
            </a:r>
            <a:endParaRPr lang="en-US" sz="2600" dirty="0"/>
          </a:p>
        </p:txBody>
      </p:sp>
      <p:sp>
        <p:nvSpPr>
          <p:cNvPr id="4" name="Text 2"/>
          <p:cNvSpPr/>
          <p:nvPr/>
        </p:nvSpPr>
        <p:spPr>
          <a:xfrm>
            <a:off x="457200" y="1234440"/>
            <a:ext cx="8229600" cy="3611880"/>
          </a:xfrm>
          <a:prstGeom prst="rect">
            <a:avLst/>
          </a:prstGeom>
          <a:noFill/>
          <a:ln/>
        </p:spPr>
        <p:txBody>
          <a:bodyPr wrap="square" rtlCol="0" anchor="t"/>
          <a:lstStyle/>
          <a:p>
            <a:pPr marL="0" indent="0">
              <a:lnSpc>
                <a:spcPts val="1500"/>
              </a:lnSpc>
              <a:spcAft>
                <a:spcPts val="1200"/>
              </a:spcAft>
              <a:buNone/>
            </a:pPr>
            <a:r>
              <a:rPr lang="en-US" sz="1100" dirty="0">
                <a:solidFill>
                  <a:srgbClr val="1F2937"/>
                </a:solidFill>
                <a:latin typeface="Arial" pitchFamily="34" charset="0"/>
                <a:ea typeface="Arial" pitchFamily="34" charset="-122"/>
                <a:cs typeface="Arial" pitchFamily="34" charset="-120"/>
              </a:rPr>
              <a:t>Beardwell, J. and Thompson, A. (2017) Human resource management: A contemporary approach. 8th edn. Harlow: Pearson.</a:t>
            </a:r>
            <a:endParaRPr lang="en-US" sz="1100" dirty="0"/>
          </a:p>
          <a:p>
            <a:pPr marL="0" indent="0">
              <a:lnSpc>
                <a:spcPts val="1500"/>
              </a:lnSpc>
              <a:spcAft>
                <a:spcPts val="1200"/>
              </a:spcAft>
              <a:buNone/>
            </a:pPr>
            <a:r>
              <a:rPr lang="en-US" sz="1100" dirty="0">
                <a:solidFill>
                  <a:srgbClr val="1F2937"/>
                </a:solidFill>
                <a:latin typeface="Arial" pitchFamily="34" charset="0"/>
                <a:ea typeface="Arial" pitchFamily="34" charset="-122"/>
                <a:cs typeface="Arial" pitchFamily="34" charset="-120"/>
              </a:rPr>
              <a:t>Blacksmith, N., Willford, J.C. and Behrend, T.S. (2016) 'Technology in the employment interview: A meta-analysis and future research agenda', Personnel Assessment and Decisions, 2(1), pp. 12–20. doi: https://doi.org/10.25035/pad.2016.002</a:t>
            </a:r>
            <a:endParaRPr lang="en-US" sz="1100" dirty="0"/>
          </a:p>
          <a:p>
            <a:pPr marL="0" indent="0">
              <a:lnSpc>
                <a:spcPts val="1500"/>
              </a:lnSpc>
              <a:spcAft>
                <a:spcPts val="1200"/>
              </a:spcAft>
              <a:buNone/>
            </a:pPr>
            <a:r>
              <a:rPr lang="en-US" sz="1100" dirty="0">
                <a:solidFill>
                  <a:srgbClr val="1F2937"/>
                </a:solidFill>
                <a:latin typeface="Arial" pitchFamily="34" charset="0"/>
                <a:ea typeface="Arial" pitchFamily="34" charset="-122"/>
                <a:cs typeface="Arial" pitchFamily="34" charset="-120"/>
              </a:rPr>
              <a:t>CIPD (2024) Recruitment: an introduction. Factsheet. Available at: https://www.cipd.org/uk/knowledge/factsheets/recruitment-factsheet/ (Accessed: 5 July 2026).</a:t>
            </a:r>
            <a:endParaRPr lang="en-US" sz="1100" dirty="0"/>
          </a:p>
          <a:p>
            <a:pPr marL="0" indent="0">
              <a:lnSpc>
                <a:spcPts val="1500"/>
              </a:lnSpc>
              <a:spcAft>
                <a:spcPts val="1200"/>
              </a:spcAft>
              <a:buNone/>
            </a:pPr>
            <a:r>
              <a:rPr lang="en-US" sz="1100" dirty="0">
                <a:solidFill>
                  <a:srgbClr val="1F2937"/>
                </a:solidFill>
                <a:latin typeface="Arial" pitchFamily="34" charset="0"/>
                <a:ea typeface="Arial" pitchFamily="34" charset="-122"/>
                <a:cs typeface="Arial" pitchFamily="34" charset="-120"/>
              </a:rPr>
              <a:t>Huffcutt, A.I. (2011) 'An empirical review of the employment interview construct literature', International Journal of Selection and Assessment, 19(1), pp. 62–81. doi: https://doi.org/10.1111/j.1468-2389.2010.00535.x</a:t>
            </a:r>
            <a:endParaRPr lang="en-US" sz="1100" dirty="0"/>
          </a:p>
          <a:p>
            <a:pPr marL="0" indent="0">
              <a:lnSpc>
                <a:spcPts val="1500"/>
              </a:lnSpc>
              <a:spcAft>
                <a:spcPts val="1200"/>
              </a:spcAft>
              <a:buNone/>
            </a:pPr>
            <a:r>
              <a:rPr lang="en-US" sz="1100" dirty="0">
                <a:solidFill>
                  <a:srgbClr val="1F2937"/>
                </a:solidFill>
                <a:latin typeface="Arial" pitchFamily="34" charset="0"/>
                <a:ea typeface="Arial" pitchFamily="34" charset="-122"/>
                <a:cs typeface="Arial" pitchFamily="34" charset="-120"/>
              </a:rPr>
              <a:t>Levashina, J., Hartwell, C.J., Morgeson, F.P. and Campion, M.A. (2014) 'The structured employment interview: Narrative and quantitative review of the research literature', Personnel Psychology, 67(1), pp. 241–293. doi: https://doi.org/10.1111/peps.12052</a:t>
            </a:r>
            <a:endParaRPr lang="en-US" sz="1100" dirty="0"/>
          </a:p>
          <a:p>
            <a:pPr marL="0" indent="0">
              <a:lnSpc>
                <a:spcPts val="1500"/>
              </a:lnSpc>
              <a:spcAft>
                <a:spcPts val="1200"/>
              </a:spcAft>
              <a:buNone/>
            </a:pPr>
            <a:r>
              <a:rPr lang="en-US" sz="1100" dirty="0">
                <a:solidFill>
                  <a:srgbClr val="1F2937"/>
                </a:solidFill>
                <a:latin typeface="Arial" pitchFamily="34" charset="0"/>
                <a:ea typeface="Arial" pitchFamily="34" charset="-122"/>
                <a:cs typeface="Arial" pitchFamily="34" charset="-120"/>
              </a:rPr>
              <a:t>Marchington, M., Wilkinson, A., Donnelly, R. and Kynighou, A. (2021) Human resource management at work. 7th edn. London: Kogan Page.</a:t>
            </a:r>
            <a:endParaRPr lang="en-US" sz="1100" dirty="0"/>
          </a:p>
          <a:p>
            <a:pPr marL="0" indent="0">
              <a:lnSpc>
                <a:spcPts val="1500"/>
              </a:lnSpc>
              <a:spcAft>
                <a:spcPts val="1200"/>
              </a:spcAft>
              <a:buNone/>
            </a:pPr>
            <a:r>
              <a:rPr lang="en-US" sz="1100" dirty="0">
                <a:solidFill>
                  <a:srgbClr val="1F2937"/>
                </a:solidFill>
                <a:latin typeface="Arial" pitchFamily="34" charset="0"/>
                <a:ea typeface="Arial" pitchFamily="34" charset="-122"/>
                <a:cs typeface="Arial" pitchFamily="34" charset="-120"/>
              </a:rPr>
              <a:t>Woods, S.A., Ahmed, S., Nikolaou, I., Costa, A.C. and Anderson, N.R. (2020) 'Personnel selection in the digital age: A review of validity and applicant reactions, and future research challenges', European Journal of Work and Organizational Psychology, 29(1), pp. 64–77. doi: https://doi.org/10.1080/1359432X.2019.1681401</a:t>
            </a:r>
            <a:endParaRPr lang="en-US" sz="1100" dirty="0"/>
          </a:p>
        </p:txBody>
      </p:sp>
      <p:sp>
        <p:nvSpPr>
          <p:cNvPr id="5" name="Text 3"/>
          <p:cNvSpPr/>
          <p:nvPr/>
        </p:nvSpPr>
        <p:spPr>
          <a:xfrm>
            <a:off x="8732520" y="4892040"/>
            <a:ext cx="365760" cy="228600"/>
          </a:xfrm>
          <a:prstGeom prst="rect">
            <a:avLst/>
          </a:prstGeom>
          <a:noFill/>
          <a:ln/>
        </p:spPr>
        <p:txBody>
          <a:bodyPr wrap="square" rtlCol="0" anchor="ctr"/>
          <a:lstStyle/>
          <a:p>
            <a:pPr marL="0" indent="0" algn="r">
              <a:buNone/>
            </a:pPr>
            <a:r>
              <a:rPr lang="en-US" sz="900" dirty="0">
                <a:solidFill>
                  <a:srgbClr val="6B7280"/>
                </a:solidFill>
                <a:latin typeface="Arial" pitchFamily="34" charset="0"/>
                <a:ea typeface="Arial" pitchFamily="34" charset="-122"/>
                <a:cs typeface="Arial" pitchFamily="34" charset="-120"/>
              </a:rPr>
              <a:t>15</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4435</Words>
  <Application>Microsoft Office PowerPoint</Application>
  <PresentationFormat>Презентация на цял екран (16:9)</PresentationFormat>
  <Paragraphs>202</Paragraphs>
  <Slides>15</Slides>
  <Notes>15</Notes>
  <HiddenSlides>0</HiddenSlides>
  <MMClips>0</MMClips>
  <ScaleCrop>false</ScaleCrop>
  <HeadingPairs>
    <vt:vector size="6" baseType="variant">
      <vt:variant>
        <vt:lpstr>Използвани шрифтове</vt:lpstr>
      </vt:variant>
      <vt:variant>
        <vt:i4>2</vt:i4>
      </vt:variant>
      <vt:variant>
        <vt:lpstr>Тема</vt:lpstr>
      </vt:variant>
      <vt:variant>
        <vt:i4>1</vt:i4>
      </vt:variant>
      <vt:variant>
        <vt:lpstr>Заглавия на слайдовете</vt:lpstr>
      </vt:variant>
      <vt:variant>
        <vt:i4>15</vt:i4>
      </vt:variant>
    </vt:vector>
  </HeadingPairs>
  <TitlesOfParts>
    <vt:vector size="18" baseType="lpstr">
      <vt:lpstr>Arial</vt:lpstr>
      <vt:lpstr>Calibri</vt:lpstr>
      <vt:lpstr>Office Theme</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2026-07-05T14:17:23Z</dcterms:created>
  <dcterms:modified xsi:type="dcterms:W3CDTF">2026-07-12T09:52:39Z</dcterms:modified>
</cp:coreProperties>
</file>