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header1.xml" ContentType="application/vnd.openxmlformats-officedocument.wordprocessingml.header+xml"/>
  <Override PartName="/word/footer3.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xmlns:a14="http://schemas.microsoft.com/office/drawing/2010/main" xmlns:asvg="http://schemas.microsoft.com/office/drawing/2016/SVG/main" mc:Ignorable="w14 w15 w16se w16cid w16 w16cex wp14">
  <w:body>
    <w:sdt>
      <w:sdtPr>
        <w:id w:val="1862851363"/>
        <w:docPartObj>
          <w:docPartGallery w:val="Cover Pages"/>
          <w:docPartUnique/>
        </w:docPartObj>
      </w:sdtPr>
      <w:sdtContent>
        <w:p xmlns:wp14="http://schemas.microsoft.com/office/word/2010/wordml" w:rsidR="00312251" w:rsidP="003F3AD7" w:rsidRDefault="003F3AD7" w14:paraId="7FE80121" wp14:textId="77777777">
          <w:pPr>
            <w:tabs>
              <w:tab w:val="left" w:pos="3828"/>
            </w:tabs>
          </w:pPr>
          <w:r>
            <w:rPr>
              <w:noProof/>
            </w:rPr>
            <mc:AlternateContent>
              <mc:Choice Requires="wpg">
                <w:drawing>
                  <wp:anchor xmlns:wp14="http://schemas.microsoft.com/office/word/2010/wordprocessingDrawing" distT="0" distB="0" distL="114300" distR="114300" simplePos="0" relativeHeight="251659264" behindDoc="0" locked="0" layoutInCell="1" allowOverlap="1" wp14:anchorId="46671880" wp14:editId="47BC8930">
                    <wp:simplePos x="0" y="0"/>
                    <wp:positionH relativeFrom="page">
                      <wp:posOffset>273685</wp:posOffset>
                    </wp:positionH>
                    <wp:positionV relativeFrom="page">
                      <wp:posOffset>245745</wp:posOffset>
                    </wp:positionV>
                    <wp:extent cx="7313930" cy="1217295"/>
                    <wp:effectExtent l="0" t="0" r="1270" b="1905"/>
                    <wp:wrapNone/>
                    <wp:docPr id="58" name="Group 58"/>
                    <wp:cNvGraphicFramePr/>
                    <a:graphic xmlns:a="http://schemas.openxmlformats.org/drawingml/2006/main">
                      <a:graphicData uri="http://schemas.microsoft.com/office/word/2010/wordprocessingGroup">
                        <wpg:wgp>
                          <wpg:cNvGrpSpPr/>
                          <wpg:grpSpPr>
                            <a:xfrm>
                              <a:off x="0" y="0"/>
                              <a:ext cx="7313930" cy="1217295"/>
                              <a:chOff x="0" y="-1"/>
                              <a:chExt cx="7315200" cy="1216153"/>
                            </a:xfrm>
                          </wpg:grpSpPr>
                          <wps:wsp>
                            <wps:cNvPr id="59" name="Rectangle 51"/>
                            <wps:cNvSpPr/>
                            <wps:spPr>
                              <a:xfrm>
                                <a:off x="0" y="-1"/>
                                <a:ext cx="7315200" cy="1130373"/>
                              </a:xfrm>
                              <a:custGeom>
                                <a:avLst/>
                                <a:gdLst>
                                  <a:gd name="connsiteX0" fmla="*/ 0 w 7312660"/>
                                  <a:gd name="connsiteY0" fmla="*/ 0 h 1215390"/>
                                  <a:gd name="connsiteX1" fmla="*/ 7312660 w 7312660"/>
                                  <a:gd name="connsiteY1" fmla="*/ 0 h 1215390"/>
                                  <a:gd name="connsiteX2" fmla="*/ 7312660 w 7312660"/>
                                  <a:gd name="connsiteY2" fmla="*/ 1215390 h 1215390"/>
                                  <a:gd name="connsiteX3" fmla="*/ 0 w 7312660"/>
                                  <a:gd name="connsiteY3" fmla="*/ 1215390 h 1215390"/>
                                  <a:gd name="connsiteX4" fmla="*/ 0 w 7312660"/>
                                  <a:gd name="connsiteY4" fmla="*/ 0 h 1215390"/>
                                  <a:gd name="connsiteX0" fmla="*/ 0 w 7312660"/>
                                  <a:gd name="connsiteY0" fmla="*/ 0 h 1215390"/>
                                  <a:gd name="connsiteX1" fmla="*/ 7312660 w 7312660"/>
                                  <a:gd name="connsiteY1" fmla="*/ 0 h 1215390"/>
                                  <a:gd name="connsiteX2" fmla="*/ 7312660 w 7312660"/>
                                  <a:gd name="connsiteY2" fmla="*/ 1215390 h 1215390"/>
                                  <a:gd name="connsiteX3" fmla="*/ 3667125 w 7312660"/>
                                  <a:gd name="connsiteY3" fmla="*/ 120967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215390 h 1215390"/>
                                  <a:gd name="connsiteX3" fmla="*/ 3619500 w 7312660"/>
                                  <a:gd name="connsiteY3" fmla="*/ 733425 h 1215390"/>
                                  <a:gd name="connsiteX4" fmla="*/ 0 w 7312660"/>
                                  <a:gd name="connsiteY4" fmla="*/ 1215390 h 1215390"/>
                                  <a:gd name="connsiteX5" fmla="*/ 0 w 7312660"/>
                                  <a:gd name="connsiteY5" fmla="*/ 0 h 1215390"/>
                                  <a:gd name="connsiteX0" fmla="*/ 0 w 7312660"/>
                                  <a:gd name="connsiteY0" fmla="*/ 0 h 1215390"/>
                                  <a:gd name="connsiteX1" fmla="*/ 7312660 w 7312660"/>
                                  <a:gd name="connsiteY1" fmla="*/ 0 h 1215390"/>
                                  <a:gd name="connsiteX2" fmla="*/ 7312660 w 7312660"/>
                                  <a:gd name="connsiteY2" fmla="*/ 1129665 h 1215390"/>
                                  <a:gd name="connsiteX3" fmla="*/ 3619500 w 7312660"/>
                                  <a:gd name="connsiteY3" fmla="*/ 733425 h 1215390"/>
                                  <a:gd name="connsiteX4" fmla="*/ 0 w 7312660"/>
                                  <a:gd name="connsiteY4" fmla="*/ 1215390 h 1215390"/>
                                  <a:gd name="connsiteX5" fmla="*/ 0 w 7312660"/>
                                  <a:gd name="connsiteY5" fmla="*/ 0 h 1215390"/>
                                  <a:gd name="connsiteX0" fmla="*/ 9525 w 7322185"/>
                                  <a:gd name="connsiteY0" fmla="*/ 0 h 1129665"/>
                                  <a:gd name="connsiteX1" fmla="*/ 7322185 w 7322185"/>
                                  <a:gd name="connsiteY1" fmla="*/ 0 h 1129665"/>
                                  <a:gd name="connsiteX2" fmla="*/ 7322185 w 7322185"/>
                                  <a:gd name="connsiteY2" fmla="*/ 1129665 h 1129665"/>
                                  <a:gd name="connsiteX3" fmla="*/ 3629025 w 7322185"/>
                                  <a:gd name="connsiteY3" fmla="*/ 733425 h 1129665"/>
                                  <a:gd name="connsiteX4" fmla="*/ 0 w 7322185"/>
                                  <a:gd name="connsiteY4" fmla="*/ 1091565 h 1129665"/>
                                  <a:gd name="connsiteX5" fmla="*/ 9525 w 7322185"/>
                                  <a:gd name="connsiteY5" fmla="*/ 0 h 1129665"/>
                                  <a:gd name="connsiteX0" fmla="*/ 0 w 7312660"/>
                                  <a:gd name="connsiteY0" fmla="*/ 0 h 1129665"/>
                                  <a:gd name="connsiteX1" fmla="*/ 7312660 w 7312660"/>
                                  <a:gd name="connsiteY1" fmla="*/ 0 h 1129665"/>
                                  <a:gd name="connsiteX2" fmla="*/ 7312660 w 7312660"/>
                                  <a:gd name="connsiteY2" fmla="*/ 1129665 h 1129665"/>
                                  <a:gd name="connsiteX3" fmla="*/ 3619500 w 7312660"/>
                                  <a:gd name="connsiteY3" fmla="*/ 733425 h 1129665"/>
                                  <a:gd name="connsiteX4" fmla="*/ 0 w 7312660"/>
                                  <a:gd name="connsiteY4" fmla="*/ 1091565 h 1129665"/>
                                  <a:gd name="connsiteX5" fmla="*/ 0 w 7312660"/>
                                  <a:gd name="connsiteY5" fmla="*/ 0 h 1129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2660" h="1129665">
                                    <a:moveTo>
                                      <a:pt x="0" y="0"/>
                                    </a:moveTo>
                                    <a:lnTo>
                                      <a:pt x="7312660" y="0"/>
                                    </a:lnTo>
                                    <a:lnTo>
                                      <a:pt x="7312660" y="1129665"/>
                                    </a:lnTo>
                                    <a:lnTo>
                                      <a:pt x="3619500" y="733425"/>
                                    </a:lnTo>
                                    <a:lnTo>
                                      <a:pt x="0" y="1091565"/>
                                    </a:lnTo>
                                    <a:lnTo>
                                      <a:pt x="0" y="0"/>
                                    </a:lnTo>
                                    <a:close/>
                                  </a:path>
                                </a:pathLst>
                              </a:custGeom>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s:wsp>
                            <wps:cNvPr id="60" name="Rectangle 60"/>
                            <wps:cNvSpPr/>
                            <wps:spPr>
                              <a:xfrm>
                                <a:off x="0" y="0"/>
                                <a:ext cx="7315200" cy="1216152"/>
                              </a:xfrm>
                              <a:prstGeom prst="rect">
                                <a:avLst/>
                              </a:prstGeom>
                              <a:blipFill>
                                <a:blip r:embed="rId12"/>
                                <a:stretch>
                                  <a:fillRect r="-7574"/>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94100</wp14:pctWidth>
                    </wp14:sizeRelH>
                    <wp14:sizeRelV relativeFrom="page">
                      <wp14:pctHeight>12100</wp14:pctHeight>
                    </wp14:sizeRelV>
                  </wp:anchor>
                </w:drawing>
              </mc:Choice>
              <mc:Fallback xmlns:asvg="http://schemas.microsoft.com/office/drawing/2016/SVG/main" xmlns:a14="http://schemas.microsoft.com/office/drawing/2010/main" xmlns:pic="http://schemas.openxmlformats.org/drawingml/2006/picture" xmlns:a="http://schemas.openxmlformats.org/drawingml/2006/main">
                <w:pict w14:anchorId="107098FF">
                  <v:group id="Group 58" style="position:absolute;margin-left:21.55pt;margin-top:19.35pt;width:575.9pt;height:95.85pt;z-index:251667456;mso-width-percent:941;mso-height-percent:121;mso-position-horizontal-relative:page;mso-position-vertical-relative:page;mso-width-percent:941;mso-height-percent:121" coordsize="73152,12161" coordorigin="" o:spid="_x0000_s1026" w14:anchorId="49B7AC7F" o:gfxdata="UEsDBBQABgAIAAAAIQCxgme2CgEAABMCAAATAAAAW0NvbnRlbnRfVHlwZXNdLnhtbJSRwU7DMAyG&#13;&#10;70i8Q5QralN2QAit3YGOIyA0HiBK3DaicaI4lO3tSbpNgokh7Rjb3+8vyXK1tSObIJBxWPPbsuIM&#13;&#10;UDltsK/5++apuOeMokQtR4dQ8x0QXzXXV8vNzgOxRCPVfIjRPwhBagArqXQeMHU6F6yM6Rh64aX6&#13;&#10;kD2IRVXdCeUwAsYi5gzeLFvo5OcY2XqbynsTjz1nj/u5vKrmxmY+18WfRICRThDp/WiUjOluYkJ9&#13;&#10;4lUcnMpEzjM0GE83SfzMhtz57fRzwYF7SY8ZjAb2KkN8ljaZCx1IwMK1TpX/Z2RJS4XrOqOgbAOt&#13;&#10;Z+rodC5buy8MMF0a3ibsDaZjupi/tPkGAAD//wMAUEsDBBQABgAIAAAAIQA4/SH/1gAAAJQBAAAL&#13;&#10;AAAAX3JlbHMvLnJlbHOkkMFqwzAMhu+DvYPRfXGawxijTi+j0GvpHsDYimMaW0Yy2fr2M4PBMnrb&#13;&#10;Ub/Q94l/f/hMi1qRJVI2sOt6UJgd+ZiDgffL8ekFlFSbvV0oo4EbChzGx4f9GRdb25HMsYhqlCwG&#13;&#10;5lrLq9biZkxWOiqY22YiTra2kYMu1l1tQD30/bPm3wwYN0x18gb45AdQl1tp5j/sFB2T0FQ7R0nT&#13;&#10;NEV3j6o9feQzro1iOWA14Fm+Q8a1a8+Bvu/d/dMb2JY5uiPbhG/ktn4cqGU/er3pcvwCAAD//wMA&#13;&#10;UEsDBBQABgAIAAAAIQDtq/XbnwUAAJ8bAAAOAAAAZHJzL2Uyb0RvYy54bWzsWdFO4zgUfV9p/8HK&#13;&#10;40rQJiHttKKMECxopNEMGljNzKNJnTZSEmdtl8J8/R7bceoWaNMijbQSL20c3+trn3tyHZ+cfnws&#13;&#10;C/LAhMx5NQnC435AWJXyaV7NJsE/d1dHHwIiFa2mtOAVmwRPTAYfz/7843RZj1nE57yYMkEwSCXH&#13;&#10;y3oSzJWqx72eTOespPKY16xCZ8ZFSRWaYtabCrrE6GXRi/r9QW/JxbQWPGVS4u6l7QzOzPhZxlL1&#13;&#10;NcskU6SYBJibMr/C/N7r397ZKR3PBK3nedpMgx4wi5LmFYK2Q11SRclC5M+GKvNUcMkzdZzyssez&#13;&#10;LE+ZWQNWE/Y3VnMt+KI2a5mNl7O6hQnQbuB08LDpl4cbQfLpJEiQqYqWyJEJS9AGOMt6NobNtahv&#13;&#10;6xvR3JjZll7vYyZK/Y+VkEcD61MLK3tUJMXNYRzGoxjop+gLo3AYjRILfDpHdlZ+R6G7/ffKNUGa&#13;&#10;W9dBmMTapuci9/QE2/ksa7BIroCSbwPqdk5rZvCXGgQH1MgB9Q30otWsYCQxM9fhYdciJccSoL0K&#13;&#10;k1uuh5O32DDux8P1xdJxupDqmnEDOX34LJXl7xRXhn3TJoUpryqZK/YD0GVlAUr/1SN9siTIRTQY&#13;&#10;ON5vmv9cN58TZCuJR6+Z/wi90ZuRd8fwnfpkZ4zokBi+U7OG3ZFiL1IHrHzzzjFO9ouxbr4Tq/X0&#13;&#10;vWd7G3f99MWDwTCMkt3c9Z3CqD8aDJPdvFpP4s6s+OadeZXsx6t183devVg8f765isSDcJT096wl&#13;&#10;wzg+ARd3JsXnSYcQvvk7reyLxuzZBvjbN6cwGg0GHbLtV553Wm19K/F3wVHSlPUoCj80b53Ps+57&#13;&#10;mFcSm5VXSLLx2mNGNlvH1hjPmLU9hl97hnHHGL5TuGLW9kjrzIpG/S6I+U6rgrU9kF+BbMHaCphv&#13;&#10;HvZHYWIfk+0x/I2tW+59jw65X6fKzs183Rw1ffv0fZIc/kK9PYZPks4xfKcDmfWmrXD7knyq7LsV&#13;&#10;HsKsDjG20AqH15k7sdG5O8Slj1VzisMVwbFSn6P1e0nNpT4i+0c6nKNdE0c2ex6Gl7be4QyC+c7m&#13;&#10;2Ir5dHMGCXznaK/IqBi+szvZdouMBPvOJ3tFRip8Z7MLuDXb/wZ4gfO8FooKIxSpgEAoEgGBUHRv&#13;&#10;t4KaKp0vkxVckqURN8yBmsyhbTQs1f0lf2B33FiqlcLhkrXqLSrfyh3P9YSdrbNw/7UZz7d0cS0R&#13;&#10;nJ37t/bNO4OBwhbsBkNn5v6tOeoWptCU3Q6Wm5NNCy6ZnY8GzSg2LXoadE/IKAxxK36VF4VbAhy0&#13;&#10;mmL1E3Olngqm4SyqbyyDYoVHIjLPh9EK2UUhyANF8miaskqFtmtOp8zexms4dCQ7fOthpmUG1CNn&#13;&#10;iN+O3QygdcjnY9thGnvtyozU2DrbB7cNsz4x69x6mMi8Uq1zmVdcvLSyAqtqIlt7B5KFRqN0z6dP&#13;&#10;kKkEt0KnrNOrXEj1mUp1QwVkIOQVaq36ip+s4OAvaGquAjLn4tdL97U9dDT0BmQJpXQSyH8XVLCA&#13;&#10;FJ8qKGyj8OQEwyrTOEmGERrC77n3e6pFecGRJhQizM5cantVuMtM8PI7RN1zHRVdtEoRGwVP4VG0&#13;&#10;jQuFNrogC6fs/NxcQ04Fvz5Xt3WqB9eo1lj53eN3KmqiLyeBgtL2hTtVj46dggY+rmy1Z8XPF4pn&#13;&#10;uZbXDA8trk0DCqMWRn+D1AihrhH0VlKjFe90+D2kRsN80PR1WdUVcyfoakC00thAp0ujAXUDMydG&#13;&#10;3hd5rZ9fjZ6+brRq5GlDqX5B0bcq+CVPFyWeXCvrC1ZQhW8Kcp7XEvwYs/KeTVGOP00bkVgqwVSK&#13;&#10;yuIeXNRuhDsaJkO3PbQmSLA/wfeCk70XnP9bwTFfOvAVyOxZzRcr/ZnJb5sCtfqudvYfAAAA//8D&#13;&#10;AFBLAwQKAAAAAAAAACEAmxsUEWhkAABoZAAAFAAAAGRycy9tZWRpYS9pbWFnZTEucG5niVBORw0K&#13;&#10;GgoAAAANSUhEUgAACWAAAAGPCAYAAADYsOteAAAACXBIWXMAAC4jAAAuIwF4pT92AAAAGXRFWHRT&#13;&#10;b2Z0d2FyZQBBZG9iZSBJbWFnZVJlYWR5ccllPAAAY/VJREFUeNrs3e1uG2l6LuoqkqKoL9qR7e1x&#13;&#10;z3gjwUJmgPVjAQtY+RkkJ7DzJ0AOYR3APqucQI5jY//dQSYTz7TbbUmWKFmiLX5sPmS91ttsutuy&#13;&#10;VRI/rgt4UaWiu+muUtti8eb9lOPx+P8qAAAAAJbD9WT1JutssgaTdTRZV2VZXjo1AAAAAMAyKgWw&#13;&#10;AAAAgBVxPFkRxLoqZsGs67Ise04LAAAAAPCQBLAAAACAVRchrMvipjkrglnHTgsAAAAAcB8EsAAA&#13;&#10;AIB1ldqyUnPWpWAWAAAAAHDXBLAAAACATXNd3LRlXVXbXlmW104NAAAAAHBbAlgAAAAAN1JbVgSz&#13;&#10;jmJbluWl0wIAAAAAfI4AFgAAAMCvi2BW3pwV4wx7TgsAAAAAIIAFAAAA8PUihBXBrNScFcGsY6cF&#13;&#10;AAAAADaHABYAAADA3UtjDFNzVrRm9cqyvHZqAAAAAGC9CGABAAAA3J98jOFgso4m66osy0unBgAA&#13;&#10;AABWkwAWAAAAwHJIYwyjOSuCWddlWfacFgAAAABYbgJYAAAAAMstQliXxU1zVgSzjp0WAAAAAHgQ&#13;&#10;zclqVasxWVsCWAAAAACrKbVlpeasS8EsAAAAALgT02BVMQtbxdqerLI69jMCWAAAAADr5bq4acu6&#13;&#10;qra9siyvnRoAAAAA+Ik8WBUrglft2/5LBLAAAAAANkdqy4pg1lFsy7K8dFoAAAAAWGOpySpt8/GB&#13;&#10;d0IACwAAAIAIZuXNWTHOsOe0AAAAALAi8vaq+fGBdRlN1iCWABYAAAAAnxMhrAhmpeasCGYdOy0A&#13;&#10;AAAAPID59qp8fGCdPhazsNV1tcaT9SH/BQJYAAAAANxWGmOYmrOiNatXluW1UwMAAADAN5hvr8qb&#13;&#10;reoU97WG2Tbtj77kHxbAAgAAAOCu5GMMo379aLKuyrK8dGoAAAAAyOTtVanZqu6QVQpWRXvVp/GB&#13;&#10;1bFvIoAFAAAAwH1IYwyjOSuCWddlWfacFgAAAIC1lbdXzY8PrMt8e1U+PrA2AlgAAAAAPKQIYV0W&#13;&#10;N81ZEcw6dloAAAAAVkLeXjU/PrAu8+1VEa4aF7NmqwchgAUAAADAMkptWak561IwCwAAAOBBpGBV&#13;&#10;aq/KxwfWKW+vyscHLh0BLAAAAABWSdxwS21ZV9W2V5bltVMDAAAA8NXm26vy8YF1yturUrNVGh+4&#13;&#10;MgSwAAAAAFgXqS0rgllHsS3L8tJpAQAAAPgkb69K4wNTs1VdUntVBKsGxU/HB64FASwAAAAA1l0E&#13;&#10;s/LmrBhn2HNaAAAAgDWVt1fNjw+sy3x7VT4+cO0JYAEAAACwqSKEdZltI5h17LQAAAAAK2C+vWq7&#13;&#10;uBkfWJcUskrtVfn4wI0mgAUAAAAAP5XGGKbmrGjN6pVlee3UAAAAAPcotVelYFU+PrBOeXtVPj5w&#13;&#10;5JIsJoAFAAAAAF8mH2N4lbZlWV46NQAAAMA3yNur8vGBdcrbq+abrbglASwAAAAA+HbRlpWas44m&#13;&#10;67osy57TAgAAAFTy9qr58YF1mW+vimYrIasaCGABAAAAQH0ihHVZ3DRnXQpmAQAAwNrK26vmxwfW&#13;&#10;Zb69Kh8fyD0RwAIAAACA+5faslJzVgSzjp0WAAAAWHrz7VV5s1Wd8mBVPj6QJdByCgAAAADg3u1W&#13;&#10;60k6MB7HfdPpDdTUlnVVbXtlWfrUKgAAANyf+faqrWxbp3j9P8y2+fhAHth4PI5ms+3qy51ilruK&#13;&#10;74sdDVgAAAAAsPxSMCs1Zx3FtizLS6cGAAAAvlreXpWPD6z7NX5qr5ofH8gDGI/HB9XufMAqjY48&#13;&#10;+LV/hwAWAAAAAKy2GF2YN2fFOMOe0wIAAABTebBqfnxgXebbq/LxgdyD8Xi8W/w8QNUubgJ2+ePf&#13;&#10;TAALAAAAANZTasxK2whmHTstAAAArKEUrIpwzfz4wLrMt1flzVbUYDwex/Xcrb5MIwDDfvZ9sPsQ&#13;&#10;vzcBLAAAAADYLGmMYWrOitasXlmWPoULAADAMptvr8rHB9Ypb69KzVZCVncoGwE4H7D64hGAD00A&#13;&#10;CwAAAAAI+RjDq7Qty/LSqQEAAOCezLdX5eMD635NnNqr5scH8hXG43Fcs+3qyzxgtVPt3+kIwIcm&#13;&#10;gAUAAAAA/Jpoy0rNWUeTdV2WZc9pAQAA4Cvl7VX5+MA65e1V8+MD+QJzIwDzgNWDjwB8aAJYAAAA&#13;&#10;AMDXihDWZXHTnHUpmAUAAEAlb69KzVZpfGBdUrAqtVfl4wP5jPF4nNqo5gNWKRR34Cz9MgEsAAAA&#13;&#10;AOCupbas1JwVwaxjpwUAAGDtpPaqtPLxgXWZb6/KxwdSmRsBuFNdn3wEYDzWdqbuhgAWAAAAAHBf&#13;&#10;4qZ4asu6qra9six9EhkAAGB5zbdX5eMD65S3V6XxganZamONx+PURjUfsJpvsOIeCWABAAAAAA8t&#13;&#10;BbNSc9ZRbMuyvHRqAAAA7k2EeVKIJx8fWPfrwdReNT8+cGNkIwBDHrBK5z9/nCUkgAUAAAAALLMY&#13;&#10;XZg3Z8U4w57TAgAA8FXy9qp8fGCjxuecb6+KZqs0PnBtfWYEYNjProURgGtCAAsAAAAAWEWpMStt&#13;&#10;I5h17LQAAAD8pL0qjQ9MzVZ1Se1VKViVjw9cK9kIwHzc307x8wYrNogAFgAAAACwTtIYw9ScFa1Z&#13;&#10;vbIsr50aAABgjcy3V+XjA+uUt1fl4wNX2mdGAMbXO9W+EYD8IgEsAAAAAGAT5GMMr9K2LMtLpwYA&#13;&#10;AFhS8+1V+fjAOuXtVfPjA1fGeDzOG6rycYBpBGD+OHwTASwAAAAAYNNFW1ZqzjqarOuyLHtOCwAA&#13;&#10;cE/yYFU+PrBOeXvV/PjApfaZEYDt7JwZAci9E8ACAAAAAFgsQliXxU1z1qVgFgAA8JVSk1Xa5uMD&#13;&#10;6zLfXpU3Wy2V8XicN1TtVOcmHwEYj7V9G7GsBLAAAAAAAG4ntWWl5qwIZh07LQAAsPHy9qr58YF1&#13;&#10;mW+vus62D+oXRgDuZOfFCEDWggAWAAAAAMDdiDc4UlvWVbXtlWV57dQAAMDamG+vyscH1ilvr8rH&#13;&#10;B9678Xi8W9yEytK4v3wEYP44bAQBLAAAAACAeqVgVmrOOoptWZaXTg0AACyl+faqvNmq7tcOKVg1&#13;&#10;Pz6wVp8ZARj2q60RgPALBLAAAAAAAB5OjC7Mm7NinGHPaQEAgHuRt1elZqu6Q0YpWBUhq/nxgXdu&#13;&#10;PB7nDVXzIwDDgW8D+HYCWAAAAAAAyyc1ZqVtBLOOnRYAALi1vL1qfnxgXebbq/Lxgd/sMyMA4+ud&#13;&#10;at8IQLhnAlgAAAAAAKsjjTFMzVnRmtUry/LaqQEAYIPl7VXz4wPrMt9elY8PvLXxeBy/193qy0Uj&#13;&#10;APPHgSUjgAUAAAAAsPryMYZXaVuW5aVTAwDAmkjBqtRelY8PrFPeXpWPD/wi2QjAPEDVLm5GHRoB&#13;&#10;CGtAAAsAAAAAYL1FW1ZqzjqarOuyLHtOCwAAS2i+vSofH1invL0qNVul8YE/Mx6P4/ezXX25aATg&#13;&#10;9j38noElIoAFAAAAALCZIoR1Wdw0Z10KZgEAcE/y9qo0PjA1W9UltVdFsGpQ/HR84PwIwDxgtVPc&#13;&#10;BMKMAAQWEsACAAAAACCX2rJSc1YEs46dFgAAbilvr5ofH1iX+faqj//6r/+6/S//8i/RbvW5EYC7&#13;&#10;1WMAX00ACwAAAACALxFvYqW2rKtq2yvL8tqpAQDYWPPtVdvFTVtUbf7hH/6h+J//8382u93u8O//&#13;&#10;/u9bjx8/bvyv//W/osnKCEDgQQhgAQAAAADwLVIwKzVnHcW2LMtLpwYAYC2k9qoUrMrHB96pf/qn&#13;&#10;f9qP7W9+85utP/zhD+X29vbob//2b7cODw+LR48ejV6+fLnd6XTGLgmwbASwAAAAAACoS4wuzJuz&#13;&#10;Ypxhz2kBAFhKeXtVPj7wm/zjP/7jTrfbnTZi/ff//t/3Yjv5ur23t9d+9OjR4K/+6q+2f/Ob34za&#13;&#10;7fboyZMng8ljo8nxocsBrBIBLAAAAAAA7ltqzErbCGYdOy0AALVLTVZpm48P/GIvXrxo/t3f/d10&#13;&#10;3N/f/M3fdHZ2dprV8WmD1dbWVuPg4GD6eKfTGe7u7kaoajA5Pp78mo9CVsC6EcACAAAAAGBZpDGG&#13;&#10;qTkrWrN6ZVleOzUAAF8sb6+aHx/4i9IIwIODg8bLly+nAaqnT5/ubG1tTf/Zw8PDvUX/XKvVGne7&#13;&#10;3cHOzs5wb29vFCGrdrs9fv78+cDlADaBABYAAAAAAMsuH2N4lbZlWV46NQDAhppvr4rxgWUxC1v9&#13;&#10;xP/4H/+j/dd//dfTUYJpBOD29nbz8PBwGrDa3d3d6nQ6XzRqcPLPXLdardHjx4+Hk/3B5N8zevny&#13;&#10;pbA8sPEEsAAAAAAAWGXRlpWas44KwSwAYH3Mt1d9Gh+YjwD8zW9+s3V4eDgNUC0aAXhbk39u2mQV&#13;&#10;Iav9/f3h5Ovhs2fPBp1OZ+ySACwmgAUAAAAAwDqKxqzL4qY567Isy57TAgAsoU/tVf/8z//c3d/f&#13;&#10;bw0Gg500ArDb7bb39vamAavPjQC8rQhZbW1tjZ8+fXrdbrdHT548GUyeZ/To0aOhywFwewJYAAAA&#13;&#10;AABsktSWlZqzIph17LQAAHUZj8ftf/u3f9s7OTkp+/3+o+vr63asra2t7mTbuM0IwNuY/DuHk393&#13;&#10;hKqmYasXL158bLfb4+fPnw9cFYC7JYAFAAAAAAA3wayzbNsry/LaqQEAFhmPxwfVboSntl+9etW4&#13;&#10;uLjY/8tf/rIzGo2ixap7eXnZ6Pf7zbp+D61Wa9ztdqcjA/f29kaHh4eD7e3t0cuXL/0MA3CPBLAA&#13;&#10;AAAAAODz4s3LNM4wgllHsS3L8tKpAYD1Mx6PdyebFJjKA1bThqrT09P98/Pz9vHxcevjx4+No6Oj&#13;&#10;revr63JyrFXn7+vw8PC61WqNHj9+PNzf3x8eHBwMhawAlocAFgAAAAAAfJ00xjA1ZsU4w57TAgDL&#13;&#10;ZTweR6Bqt/pyZ7JSWGq/2m4XVcAq9Pv98u3bt63z8/PmxcVF8/T0tDkYDBonJydbdf4+Dw4OpqMC&#13;&#10;nz59ep1CVs+ePRt0Op2xqwiw3ASwAAAAAADgbqXGrLSNYNax0wIAdysbATgfsJpvsFro1atXWx8+&#13;&#10;fIhgVev9+/eNq6urZq/Xi9GBZV2/506nM9zd3R1FyKrdbo+ePHky6Ha7o0ePHg1dUYDVJYAFAAAA&#13;&#10;AAD3I7VlpeasaUirLEvjgwCgMh6Po4lqu/oyD1jtVPv5iMBf9ebNmxgVWL5+/bodowLPzs5adYes&#13;&#10;Wq3WuNvtDh49ejRttHrx4sXHdrs9fv78+cAVBlhPAlgAAAAAAPCwIoAVbVkxxjCNM7wqy/LSqQFg&#13;&#10;HcyNAMwDVmkEYP74rZ2dnUVzVeP4+DiarJoRsrq8vGz0+/1mXf9NKWS1s7Mz3NvbGx0eHg62t7dH&#13;&#10;L1++FKwG2EACWAAAAAAAsLxSW1YEs44KwSwAlshnRgC2qxUO7uq5+v1++fbt21aErD5+/Ng4Ojra&#13;&#10;ikar8/PzVp3/jYeHh9etVmv0+PHj4f7+/vDg4GD47NmzQafTGfsOACARwAIAAAAAgNUTjVmXxU1z&#13;&#10;1mVZlj2nBYBvNTcCMMb+RcApHwEYj7Xrev5Xr15tnZ+fNy8uLpqnp6fNwWDQODk52arzv/ng4GA6&#13;&#10;KvDp06fX7XZ79OTJk4GQFQC3IYAFAAAAAADrI7VlpeasCGYdOy0Am+0XRgBGqKpZfOMIwNuKkNWH&#13;&#10;Dx8iWBUjAxtXV1cxQrA1GAzKup6z0+kMd3d3R48ePZqGrV68ePGx2+3G10PfIQB8KwEsAAAAAABY&#13;&#10;fymYdZZte2VZXjs1AKtrPB5HaKpZfZnG/eUjAPPH79WbN29iVGD5+vXrdowKPDs7a11eXjb6/X5t&#13;&#10;v59WqzXudruDnZ2d4d7e3ihCVu12e/z8+fOB7xYA6iSABQAAAAAAmysCWGmcYQSzjmJbluWlUwPw&#13;&#10;MD4zAjDsV9taRwDextnZWTRXNY6PjyNs1Tg6OtqqO2QVDg8Pr1PIarI/2N7eHr18+VKoGIAHI4AF&#13;&#10;AAAAAAAsksYYpsasGGfYc1oAvs54PE4NVfm4vzQCMBws4++73++Xb9++bZ2fnzcvLi6ap6enzRgZ&#13;&#10;OPm6VefzRsiq1WqNHj9+PNzf3x8eHBwMnz17Nuh0OmPfTQAsGwEsAAAAAADgNlJjVtpGMOvYaQE2&#13;&#10;0WdGAMbXO9X+g40AvK1Xr15tffjwoXFyctKKkNVgMIj9rTqf8+DgYLC1tTV++vTpdbvdHj158mTQ&#13;&#10;7XZHjx49GvruAmCVCGABAAAAAAB3IbVlpeasaUirLEsjoYCVMh6P5xuq5kcA5o+vlDdv3kybrCJk&#13;&#10;9f79+0Y0WfV6vdZgMCjres5OpzPc3d2NUNU0bPXixYuP7XZ7/Pz584HvNgDWhQAWAAAAAABQpwhg&#13;&#10;RVtWjDFM4wyvyrK8dGqA+/SZEYDtaoWDdfjvjJDVx48fy9evX7evr6/Ls7Oz1uXlZaPf79fWxNVq&#13;&#10;tcbdbnews7Mz3NvbGx0eHg5iZKCQFQCbQgALAAAAAAB4KKktK4JZR4VgFnBL4/E4wlPb1ZeLRgDG&#13;&#10;Y+11++8+OzuL5qrG8fFxhK0aR0dHWxG2Oj8/b9X5vIeHh9etVmv0+PHjYYSstre3Ry9fvtR0CMDG&#13;&#10;E8ACAAAAAACWTTRmXRY3zVmXZVn2nBbYDHMjAPOAVYSqmsUKjwC8jX6/X759+3Y6MvDi4qJ5enra&#13;&#10;HAwGjZOTk606n/fg4GA6KvDp06fX+/v7w2iyevbs2aDT6Yx9dwLAYgJYAAAAAADAqkhtWak5K4JZ&#13;&#10;x04LrIbxeByhqfkAVT4CMD2+UV69erX14cOHCFa13r9/37i6umrWHbLqdDrD3d3dUYSs2u326MmT&#13;&#10;J4Nutzt69OjR0HcqANyeABYAAAAAALDqUjDrLNv2yrI0FgtqNjcCMBqq0gi8/Wq7liMAb+vNmzcx&#13;&#10;KrB8/fp1O4Wser1eazAYlHU9ZwpZPXr0aNpo9eLFi4/tdnv8/Pnzge9cALhbAlgAAAAAAMC6igBW&#13;&#10;GmcYwayj2JZleenUwC8bj8cH1e6iEYDhwFn6qbOzswhVNY6Pj6PJqjn5unV5edno9/u1tXq1Wq1x&#13;&#10;t9sd7OzsDPf29kaHh4eD7e3t0cuXLwVQAeAeCWABAAAAAACbKI0xTI1ZMc6w57SwzrIRgCEPWG30&#13;&#10;CMDb6Pf75du3b1sRsvr48WPj6Oho6/r6ujw/P2/V+byHh4fXrVZr9Pjx4+H+/v7w4OBg+OzZs0Gn&#13;&#10;0xm7KgDw8ASwAAAAAAAAbqTGrLSNYNax08KyGo/HEZjarb5cNAIwf5wvkEJW5+fnzYuLi+bp6Wlz&#13;&#10;MBg0Tk5Otup83oODg+mowKdPn1632+3RkydPBkJWALAaBLAAAAAAAAB+XWrLSs1Z05BWWZbGfFGL&#13;&#10;bATgfMDKCMA78urVq60PHz5EsCpGBjaurq5ihGBrMBiUdT1np9MZ7u7ujh49ejTY29sbRsiq2+3G&#13;&#10;10NXBABWlwAWAAAAAADA14sAVrRlxRjDNM7wqizLS6eGeePxOEb9bVdf5gGrnWo/Hms7U3fnzZs3&#13;&#10;MSqwfP36dTtGBZ6dnbXqDlm1Wq1xt9sdRMgqGq1evHjxsd1uj58/fz5wRQBgPQlgAQAAAAAA1CO1&#13;&#10;ZUUw66gQzFpLcyMA84CVEYD35OzsLJqrGsfHxxG2ahwdHW1dXl42+v1+s87nPTw8vN7Z2Rnu7e2N&#13;&#10;JvuD7e3t0cuXL7XiAcAGEsACAAAAAAC4X9GYdVncNGddlmXZc1qWy3g8jtBUs/hpgKpd3DRUpce5&#13;&#10;B/1+v3z79m3r/Py8eXFx0YyQVTRaTb5u1fm8EbJqtVqjx48fD/f394cHBwfDZ8+eDTqdzthVAQAS&#13;&#10;ASwAAAAAAIDlkNqyUnNWBLOOnZa7MzcCMMb+RXjHCMAl8urVq60Usjo9PW0OBoPGycnJVp3PeXBw&#13;&#10;MB0V+PTp0+t2uz168uTJoNvtjh49ejR0RQCALyGABQAAAAAAsNxSMOss2/bKsjTqrDIejw+q3fmA&#13;&#10;VWqoOnCWlsebN2+mTVYnJyet9+/fN66urmKEYGswGJR1PWen0xnu7u5GqGoatnrx4sVHISsA4K4I&#13;&#10;YAEAAAAAAKymCGClMYaDyTqarKuyLC/X4T8uGwEY8oCVEYArIEJWHz9+LF+/ft2OUYFnZ2ety8vL&#13;&#10;Rr/fr+2atVqtcbfbHezs7Az39vZGh4eHgxgZ+Pz584ErAgDUSQALAAAAAABg/aQxhqkxK8YZ9h76&#13;&#10;NzUejyN8s1t9mUYAhv1qmz/Okjs7O4vmqsbx8XGErRpHR0dbEbY6Pz9v1fm8h4eH161Wa/T48eNh&#13;&#10;hKy2t7dHL1++1AgHADwYASwAAAAAAIDNESGsy+KmOeu6LMvjb/2XZiMA5wNWRgCuuH6/X759+3Y6&#13;&#10;MvDi4qJ5enrajJGBdYesDg4Opk1WEbLa398fRpPVs2fPBp1OZ+yqAADLRgALAAAAAACA1JaVmrNi&#13;&#10;9SerUT2eB6x2qn0jANfIq1evtj58+NA4OTlpvX//vhEhq8n+Vp3PGSGrra2t8dOnT6/b7fboyZMn&#13;&#10;g263O3r06NHQFQEAVknLKQAAAAAAANgY25P1tNqPUFW32v8ue/zJZJ1XK0JY/zVZPxazcNb7ybqY&#13;&#10;rIFTuXrevHkTowLL169ft1PIqtfrtQaDQVnXc3Y6neHu7m6EqqZhqxcvXnxst9vj58+f+x4CANaG&#13;&#10;BiwAAAAAAIDVF6GqCE+1J+tZdeyguGmu+u03/vuj6SpCOifFLJQVDVl/rr7+oZiNM+xXiwd0dnYW&#13;&#10;oapGhKyur6/Lydety8vLRr/fr62trNVqjbvd7nRk4N7e3ujw8HCwvb09evny5bUrAgBsAgEsAAAA&#13;&#10;AACA5ZQ3VOUBq9Rg1S1uAlYPpVGtaMuKEYa9yTqarHeT9cdi1pb1odpyR1LI6vj4OBqtGkdHR1sR&#13;&#10;tjo/P691+s3h4eF1q9UaPX78eLi/vz88ODgYClkBAAhgAQAAAAAA3LfURjUfsIpwVT4icJVFW1Y0&#13;&#10;LkUjVgSzYnxhtGRFY9Z/FrPAVgSzTn07LNbv98u3b9+2zs/PmxcXF83T09PmYDBonJycbNX5vAcH&#13;&#10;B9NRgU+fPr1OIatnz54NOp3O2FUBAPjMD78CWAAAAAAAAN8sNVSFPGB1sODxTRctTYNi1pYVQaxo&#13;&#10;x/p+sn4sZkGt99WxwSacjFevXm19+PAhglWt9+/fN66urqLdqjUYDMq6nrPT6Qx3d3dHjx49Guzt&#13;&#10;7Q2fPHky6Ha78fXQtycAwO0JYAEAAAAAACy2aARg+K7aLsMIwHUSjVkROoqWrGjOioDWD8UsmBVj&#13;&#10;Dc+q4/1V+w978+ZNjAosX79+3Y5RgWdnZ626Q1atVmvc7XYHEbKKRqsXL158bLfb4+fPnw98qwEA&#13;&#10;3C0BLAAAAAAAYNOkhqoY+fes2k8jAPPHWQ6NakVbVowzjGDWm2IW1HpVzNqyPlTbB3N2dhbNVY3j&#13;&#10;4+NosmpGyOry8rLR7/ebdT1nClnt7OwM9/b2RoeHh4Pt7e3Ry5cvr33bAADcHwEsAAAAAABgHSwa&#13;&#10;Adiujs8/znqI9qgIN0UjVgSzYnxhtGRFY9afJ+vdZMVIvdO7esJ+v1++ffu2dX5+3ry4uGgeHR1t&#13;&#10;RaPV5OtWnf+hh4eH161Wa/T48ePh/v7+8ODgYPjs2bNBp9MZ+zYAAFiCH0zH4/H/Xe2PJiul4YfV&#13;&#10;Kqpj6Ye3E6cMAAAAAAC4JxGYSgGqfBzgdwseh1wEomLUXrRlRXNWtGN9X60IaqXGrIXj+F69erWV&#13;&#10;Qlanp6fNwWDQODk52arzN3xwcDAdFfj06dPrdrs9evLkyaDb7Y4ePXo0dDkBAJZbBLD+9y1+/U4x&#13;&#10;+yRBhLJG1bGP2eN5cKv3uR9aAQAAAACAjbZoBOBBtfLH4a7F+1zRnHVyeXn5cTAY9C4uLt5O1vG7&#13;&#10;d++OT05OPpydnV1NjtcSeup0OsPd3d0IVU3DVi9evPgoZAUAsPpuG8C6jRTWCpfVfgSyFgW3rqoF&#13;&#10;AAAAAACspryhKo37y0cAdoubgBXciw8fPpSj0ai8urpqTLbFx48fyxgZOBgMyrlf2ignhsPh+/F4&#13;&#10;3J9szye/9u1knZ2fn3///v373uTf9aHf73/4tedstVrjbrc72NnZGe7t7Y0iZNVut8fPnz9XXAAA&#13;&#10;sKbqDGDdRrtaIeZ0px96I5Q1H9wS1gIAAAAAgPvxuRGAcaxdGAHIEkiBqhS26vf7nwtZfY3IZUV4&#13;&#10;60MEsyb/zneTFeGso0aj8efJsZOtra3LnZ2ds+3t7dHLly+vXREAgM2zLAGs24hA1k61H8GsVMka&#13;&#10;nziYD27FD7nnLjMAAAAAAPxE3lC1aARgehyWQrRXffjwoRGhqghXpSar2Nb5vNFcFaMC0zbarSJo&#13;&#10;1Wg04uFWMXuvqlfM3o86nawfJ+v7yTouZu9dnbp6AADrbxUDWLe1X21j5OE420+icatR7Z/4lgAA&#13;&#10;AAAAYEUtGgEYvqu2RgCy9NKowAhbRbgq9uNYnc8Z4apmsznudDrjRqMRAatp0CoCV1/5r4ySgAiG&#13;&#10;xftO/Wp7VMzCWT9M1vvJuihm4S0AANbAJgSwbmOnuGnOSiMP87DWZTH7NEPo+cEYAAAAAIB78Ntq&#13;&#10;u2gEYP44rIQYFViNDIxGqyLtR9iqLilQFWGraK/a2dkZpbDVPf6nN6oVbVkxzSWCWdGUFcGs15N1&#13;&#10;VswCW33fJQAAq0UA6+u1sxe3EcyK4FYEstKrgzQGMQhrAQAAAACQyxuqUoCqXR2ffxxWTowHjGBV&#13;&#10;arRKIwPjWF3PGcGqGA8YYavJ+rR/zyGrrxHnJN5TiuBVvL90XNwEs6Ix610xG2d44TsLAGBJf6AT&#13;&#10;wLoX8UPzTrXfr36QLoqbkNZ8cOvKKQMAAAAAWDkRmFoUoPpuweOw8lKgKhqtRqNR2e/3y+FwWEbY&#13;&#10;qs7nrdqrpqMDo9UqQlZxbE1Pc0xmifeR4sP+0Zx1OlnfF7Nw1pvJGlbHAAB4QAJYy2m/2r4vbkYe&#13;&#10;xicb5oNb19UP2wAAAAAA1CdvqHpW7R9UK38c1k60V1WjAqcNVhGuimPRbFXn80a4qtlsjjudzqeQ&#13;&#10;VTRaRfCKqXifKN43ijGG/Wp7VMzCWdGalRqzTGgBALgHAlirb6f6ITtCWelVR4xETMGtfnb8xOkC&#13;&#10;AAAAAJiK8FS32l80ArBb3ASsYO2lUYFV2KpI4wPrfM4IVUW4KkJWjUZjOiowHXNFvlqjWvEB/njv&#13;&#10;KN4bSmMMXxWzD/8LZgEA3DEBrM2SwlrX1UrBrWb1eB7c6vnhGwAAAABYMfmIvzxgFcfahRGAbLg0&#13;&#10;KjCCVSlkFYGrCF7VJQWqotEq2quq8YHTsJUrcq+iLSveD4oP7sd7Q8fFbIRhCmgdVY/1nSoAgK/4&#13;&#10;YUsAi89oVyvEJyG2ilkga1FwS1gLAAAAAKhThKYiPPW5EYDpcdh4MSawClZNtzEyMB2r6zkjWBXj&#13;&#10;ASNsNVlFGhUYYStXZCXEh/PjfZ54vyeasyKM9WO1IqSVxhkCAPAZAljchQhi7VT7KayV9tvFz4Nb&#13;&#10;V04ZAAAAAGy8+YaqFLAyAhB+RRoVmBqt+v1+ORwOp2GrOp+3aq8qos0qWq0icJXCVqyleF8nvqei&#13;&#10;JSuasd4Ws1BWbKM1K4JZp04TAIAAFg9jv9rGnPE08vCs+GmIK260RGjr3OkCAAAAgJXy22q7aARg&#13;&#10;/jjwC1LIKpqrosEqwlVxLMYH1vm8Ea5qNpvjTqczTqMChayY06hWvIcTH7qPUFa0Zr2brFfF7P2f&#13;&#10;eK/H9BQAYGMIYLHsIpSVmrPSq7vLYnFw68TpAgAAAIBa5CP+8oCVEYDwjSJQlYWtimp84PRYXaK5&#13;&#10;KhqsImxVtViN0zFXhG8QbVnxnk60ZcX7OjG+8Li4CWgdVY/1nSoAYO1+EBLAYo20i5vmrHzkYbN6&#13;&#10;PD6JkW4CCWsBAAAAsOniXlka95cHqL5b8DjwDdKowBS2ijaraLWKsFVdzxmNVdFcFcGqyUrjA6dh&#13;&#10;K1eEBxAfrI9GrF4xe78mRhhGMCver4mgVowzvHCaAIBVJYDFpopQVj7ycKv6wX9RcKtXqMkFAAAA&#13;&#10;YHWkhqr4sOKzat8IQKhZClSlsFW/3689ZBUiWJVCVmlUYBxzRVgR8V5M/D8SQaxoxno7Wd8Xs3GG&#13;&#10;f56s4WSdOk0AwLITwIIvs19tY+Rhp5gFsuKFQLv4eXDryukCAAAA4I7FqL9utZ8HrFJDVbe4GQcI&#13;&#10;1CQbFTgNV0XIajgcltFoVefzVu1VRYwMjDGB1djA6TFYU41qRVtWvO+SxhhGQOtVcdOY5QP0AMBS&#13;&#10;EMCCGl4LF7MwVjRnpdr2s+p4Hty6rl44AAAAALCZ8hF/ecDKCEB4YDEqMIWsIlwVwas4VudzRriq&#13;&#10;2WyOO53OOI0KjKBVBK5cEfgkwo7xHky81xLBrBhfeFzMAlox1jDasgSzAID7/yFFAAseVAprxYuE&#13;&#10;cbUfoaz54JawFgAAAMDqiNBU3N/JRwAeFDcNVUYAwhKIUYHVyMAIWxVpP8JWdUmBqghbpVGBQlZw&#13;&#10;d/+LFbPgVXxAPt5TiUBWBLNivGGMNexXCwDgzglgwepoFzfNWVGtu1XcjDucD26dOF0AAAAAdypv&#13;&#10;qMoDVkYAwhKLkNVoNCqjvSqCVdFmFa1WEbaq6zkjWBXjASNYNVmf9qPRyhWBBxHvocT/8/HeSQSw&#13;&#10;YoxhBLLeTdafi5txhgAAX00AC9b3xURqzkphrXz8YR7c6hWqeAEAAIDNldqo5gNWcQ/FCEBYASlQ&#13;&#10;lcJW/X6/HA6H09GBdT5vtFdF2CrarCJklRqtXBFYGY1qxQfc432TCGXFCMMIaL0qZu+vnDpNAMCX&#13;&#10;EMACwn61jZGHnWIWyHpfzEJc8aJjWNwEt66cLgAAAGDJpYaqkAesDhY8DqyAaK+qRgVOG6xSk1Xd&#13;&#10;IasIV6WRgbGtmqymYStgbcWfK/EB9vhQe7wn8pdi9v5JjDOMsYYRyorGLB9uBwBufoAQwAJuaae4&#13;&#10;ac5KNyrPquPzwS1hLQAAAOCu5G1UeYDqu2prBCCsgTQqsApbFRG4imN1PmeEqiJc1el0xo1GYzoq&#13;&#10;MB1zRYD5PzKK2Xsh8R5JjDA8KmbNWb1q268WALBhBLCAOrWLm+asuFkRwa2o8k03SGPeerRvXVfH&#13;&#10;AQAAgM2TGqriHsKzaj+NAMwfB9ZEGhUYwaoUsorAVQSv6pICVdFklUYFprCVKwLcgXj/I5qz4n2P&#13;&#10;CGC9LmaBrHjv40/FLLR14TQBwPoSwAKW6cVJPvJwq7hp0FoU3AIAAACW16IRgO1icYMVsIZiPGBq&#13;&#10;r4pgVRoZGMfqes4IVsV4wAhbTVaRRgVG2MoVAR5Io1rxHke85xGhrGjNivasPxaz90NOnSYAWH0C&#13;&#10;WMCqSs1Zl5PVKW6CW6lxK6RRieawAwAAwLfLRwDGqL9utf/dgseBDZACVanRqt/vl8PhsIywVZ3P&#13;&#10;W7VXFdFmFa1WEbgSsgJWTPw5Ge9hRFtWvKfxl8k6K2YBrTfFLLAlmAUAq/SXuwAWsAF2qhcy0Zy1&#13;&#10;V8wCWe+LnzZupeDWldMFAADAhlk0AvCgWvnjwAaK9qoYDxhBqwhcRbgqjkWzVZ3PG+GqZrM57nQ6&#13;&#10;n0JWqdEKYM21itn7GPEB82jKisasCGb9UMxCWReFD54DwNIRwAL4qRTW6lUvcprVC5xFwS1hLQAA&#13;&#10;AJZV3lCVxv3lIwC7xU3ACqBIowKrsFVRNVtNj9UlQlURroqwVRWwGqdjrgjAz//YrLbxYfNoznpd&#13;&#10;zIJZJ9W2Xy0A4AEIYAF8vXa1IqwVH73bKma1wCm4FS960qjEc6cLAACAb/S5EYBPq9enRgACvyiN&#13;&#10;Ckxhq2izqjtkFY1V0VwVIavYr8YHTsNWrgjAnYj3I2KkYbwPER8cf1XMPlj+42T9Of74L2atWQBA&#13;&#10;jQSwAO7vBVA+8jCFteJFUbv4eXALAACAzZEaqkIa95ePAMwfB/hFMSawaq+abiNklY7V9ZwpZBXt&#13;&#10;VZNVpFGBEbZyRQAeTKNa0YoV7038qZhN+Yi2rAhpRTDr1GkCgLshgAWwnFJz1uVkdaoXRx+LWYgr&#13;&#10;D25F+5ZZ7wAAAMtn0QjA8F21NQIQ+GrZqMBpuKrf75fD4XAatqrzeav2qiLarGJMYDU2cHoMgJUR&#13;&#10;f1fEh8HjvYV4j+GomDVm/Ve1H6Gsi8J7DwBwu79gBbAAVt5OcdOctVe9KHpf3DRupeCWsBYAAMC3&#13;&#10;yxuq5kcA5o8DfLMYFZhCVhGuiuBVHKvzOSNc1Ww2x51OZ5xGBUbQKgJXrgjA2mtV23i/IUJYb4tZ&#13;&#10;MCveX4jmrH61AIA5AlgAm6Vd3DRnpZGH8cmWFNyK49G+dVUtAACATbBoBGC7Oj7/OMCdikBV1mhV&#13;&#10;VOMDp8fqkgJVEbZKowKFrAD4BfFeQjRnxYSOeO8gRhhGOCuCWjHaMN5fuHCaANhkAlgA/NILqtSc&#13;&#10;FZ+s3CpmYa1OcdO4lUYlnjtdAADAkonA1KIA1XcLHgeo1YcPH6K9qkxhq2izilarCFvV9ZwRrIrx&#13;&#10;gBGsmqw0PnDaaOWKAHBXf91UK1qxIpgVYayzyfpxsv44WcNiNtIQANaeABYAdyU1Z8XIwwhpRSgr&#13;&#10;biLGp8YjrJWPSgQAAPhaeUPVs2r/oFr54wD3KgWqUtiq3++Xw+FwOjqwzudN7VURsorAVWq0ckUA&#13;&#10;eEDxd1+8H5AmbxwVsw94xzjDN8Xs/QPBLADW6y8/ASwAHkCEsUbVi6wYf5iCWzvFz4NbAADA+ovw&#13;&#10;VLfaXzQCsFvcBKwAHkw2KnDaYJWarOoOWcWowDQyMLYRuEphKwBYMa1qG/f/Y2xhjDL8r+rrH6tj&#13;&#10;A6cJgFUjgAXAssubs6JZK2ryFwW3el6UAQDAUslH/OUBqzjWLowABJZYGhUYYasIV8V+HKvzOSNc&#13;&#10;1Ww2x51OZ5xGBUbQKgJXrggAGyDeB4hAc9z/j3v/r4pZOCveG4jRhv1qAcBSEsACYJ20i5vmrNhu&#13;&#10;FbNa4xTcipBWGpV45XQBAMBXidDUdvH5EYDpcYClFqMCq5GB0WhVpP0IW9UlBaoibJVGBaawlSsC&#13;&#10;AAs1qhXhq7iv/x/FrCUr2rL+GH+lV18DwIMSwAJgU8WnaVJzVrx4S2GtrerrXvHTUYkAALDO5huq&#13;&#10;UoDqu2prBCCwkmI8YASrUqNVGhkYx+p6zghWxXjACFtN1qd9ISsAuFPxd3nc54/JGHE//4didi8/&#13;&#10;xhm+qfZPnSYA7u0vJgEsAPgiqTkrRh52qhdvEc6KkFZq3Er1yAAAsCx+W20XjQDMHwdYWSlQFY1W&#13;&#10;o9Go7Pf75XA4LCNsVefzVu1V09GB0WoVIas45ooAwINrVdu4dx8hrPjwdTRnRVArmrOiMWvgNAFw&#13;&#10;lwSwAODu5c1Ze8VNcGun+HlwCwAAbitvqMoDVkYAAmsr2quqUYHTBqsIV8WxaLaq83kjXNVsNsed&#13;&#10;TudTyCoarSJ4BQCsnGjMSh+kjvW6WhHM+lMxG3PYd5oA+BoCWADwsPLmrGjWGhc/DW7F2q9eAPpE&#13;&#10;DgDA+orA1NNqf9EIwPxxgLWVRgVWYasijQ+s8zkjVBXhqghZNRqN6ajAdMwVAYCN0KhWhK/inny0&#13;&#10;ZUVzVnyI+t+L2b35C6cJgF8igAUAqyM+nbNo5GEKbkVIK41KvHK6AACWQmqoip/fnlX7RgACGy2N&#13;&#10;Ckxhq2izisBV7NclBaqi0Sraq6rxgdOwlSsCAHxG3IOP+/IRwIr77z8Us3GG30/WX4rZffhTpwmA&#13;&#10;6V8aAlgAsLZSc1bcTO5ULwy3itkneeJ4PioRAIAvF6P+utV+HrBKDVXd4mYcIMBGijGB0V4VYavY&#13;&#10;RsgqHavrOSNYFeMBI2w1WUUaFRhhK1cEALhjrWobH5iOEFbcf/+P6ut0DIANIoAFAIQIY30sZp/Y&#13;&#10;ifGHEcoaFYsbtwAA1lE+4i8PWBkBCPAZaVRgarTq9/vlcDichq1qfQE7a68qos0qWq0icJXCVgAA&#13;&#10;Dywas9K99FivqxX32aM1K0YZDpwmgPUjgAUA3FYe1upU+/1icXALAOChRWgqwlP5CMCD4qahKj0O&#13;&#10;wAIpZBXNVdFgFeGqOBbjA+t83ghXNZvNcafTGadRgUJWAMAKa1Qr7qFHACvasqIlK+6j/3sxu8fe&#13;&#10;d5oAVpcAFgBQp7w5q129sIwXkSm4FSGuNCrRp34AgC+VN1TlASsjAAG+UgSqsrBVUY0PnB6rSzRX&#13;&#10;RYNVhK2qFqtxOuaKAAAbIu6fR2tW3De/nKw/F7P76d8Xs8as2L9wmgBW4A90ASwAYEnEi8xFIw+3&#13;&#10;JmtYzMJaefsWALB+fltt5wNW8bOBEYAA3yiNCkxhq2izilarCFvV9ZzRWBXNVRGsmqw0PnAatnJF&#13;&#10;AAB+UauYfXA5PsB8VMzul0dz1km1Tp0igOUhgAUArKrUnBU37aNR610xq3Deqo7HG7UpuAUAPJx8&#13;&#10;xF8esDICEKAGKVCVwlb9fr/2kFWIYFUKWaVRgXHMFQEAuHPxYeb42S5CWNGO9baYNWedFbPWrDhm&#13;&#10;4gTAPRPAAgA2Qd6ctVfMPik0Km4at+IFa6s6DgD8uryNKg9QfVdtjQAEqFE2KnAaroqQ1XA4LKPR&#13;&#10;qtYXVrP2qiJGBsaYwGps4PQYAAAPrlGtuM8dIw3/q5g1Z8UHlv+9OtZ3mgDqIYAFAPBTeXNWNGtd&#13;&#10;FrNPC6Xg1nUxa986caoAWEO/zf4+fFbtpxGA+eMA3IM0KjDCVhGuiv04VusLonZ73Gw2x51OZ5xG&#13;&#10;BUbQKgJXrggAwEqKkH58CDnCV3G/O9qyYqLEj5P1p2J2L/zCaQL4xj9sBbAAAL5a3pwVb0wPqhex&#13;&#10;KbiVwlq9QuUzAA8nmqi61X4esFrUYAXAPYtRgdXIwGi0KtJ+hK3qkgJVEbZKowKFrAAANlLc3457&#13;&#10;13EPO9qyTotZKOvH6tipUwTwZQSwAADuT2rOyoNbW8VN41aMRHxfCGsB8OvyEYB5wOq7BY8D8MAi&#13;&#10;ZDUajcrUaBVtVjE6MMJWdT1nBKtiPGAEqybr0340WrkiAAD8iriHHT+rxv3saMd6W8yas44n600h&#13;&#10;mAXwMwJYAADLKQ9jxfjDqISOUSMR2IpPHuWjEgFYH4tGAB5UK38cgCWTAlUpbNXv98vhcFhG2KrW&#13;&#10;Fw47O6MIW0WbVYSsUqOVKwIAQA0a1YoPF8c0iP8qZs1ZEdT6z2IW1vIBY2AjCWABAKy+PKyVxh+m&#13;&#10;4NZ84xYA9y9vqErj/vIRgN3iJmAFwBKL9qpqVOC0wSo1WdUdsopwVRoZGNuqyWoatgIAgCUQPw/H&#13;&#10;fegIZcX96WjLig8VxyjDGGmYAlsA6/sHoQAWAMBGyZuz2tWL3hTcOqt+TRqVCMDnfW4E4NPqz1cj&#13;&#10;AAFWWBoVWIWtighcxbE6nzNCVRGu6nQ640ajMR0VmI65IgAArLD4cHDcg47JDj8Us5asCGVFOCuN&#13;&#10;OARYeQJYAAB8Tt6c1a5eJEdgK8Ygfpis62LWvnXmVAFrJDVUhTTuLx8BmD8OwApLowIjWJVCVhG4&#13;&#10;iuBVXVKgKpqs0qjAFLZyRQAA2DBx/zmasyKEdVZtoznreLLeTNapUwSsEgEsAADuSmrOyoNbqSVg&#13;&#10;vnEL4D4tGgEYvqu2RgACrKkYD5jaqyJYlUYGxrG6njOCVTEeMMJWk1WkUYERtnJFAADg13+krlbc&#13;&#10;X452rO+LWXNWNGj9Z3XMPWZg6QhgAQDwEPLmrL3Jele9qN6qXkg3q8eunCrgF6SGqgh4Pqv20wjA&#13;&#10;/HEA1lgaFZgarfr9fjkcDssIW9X6A+2svaqINqtotYrAlZAVAADUJn6+j/vG8SHfNM7wbTH7UHCM&#13;&#10;NDyvHgN4mD+kBLAAAFhyeXNWp3pxHfaqF9dhu3qBDay+RSMA29Xx+ccB2BApZBXNVdFgFeGqOBbN&#13;&#10;VrX+INpuj5vN5rjT6YzTqMDUaAUAACyNmMgQ949TMCvGF/6lmLVnxbELpwiomwAWAADrJG/Omg9u&#13;&#10;pcatNCoRuD8RmFoUoPpuweMAbLA0KrAKWxURuIr9OFaXaK6KBqsIW8V+hKzSMVcEAABWWtwvjuas&#13;&#10;uB8c94d/LGYBrTfVEswC7owAFgAAmyw1Z8UL8XiDLQJbMQbxw2RdFz8dlQj83KIRgAfVyh8HgE/S&#13;&#10;qMAUtoo2q7pDVtFYFc1VEbKK/Wp84DRs5YoAAMDGaVQr7g1HCCuasiKY9W6yXhWzBi2AWxHAAgCA&#13;&#10;LxM11pfVfgpupdkz841bsMoiPNWt9heNAOwWNwErAFgoxgRW7VXTbYSs0rG6njOFrKK9arKKNCow&#13;&#10;wlauCAAA8AXi9Up8WDfu86Zxhm+LWXNWjDSMgJb7v8DiP0AEsAAA4M7lzVnzwa1e8dNRiXAf8hF/&#13;&#10;ecAqjrULIwAB+ArZqMBpuKrf75fD4XAatqr1B61Ze1URbVYxJrAaGzg9BgAAUJO4zxvhqxhnGMGs&#13;&#10;aM6KUNb31bG+UwSbTQALAAAeVt6c1a5euKcX9O+r/dS4BfOeVt8fnxsBmB4HgK8WowJTyCrCVRG8&#13;&#10;imO1/oDUbo+bzea40+mM06jACFpF4MoVAQAAlkh82DY+hJKCWefV9k21Lpwi2AwCWAAAsFov5sP8&#13;&#10;yMOt4qfBrUunaqXNN1SlANV31dYIQADuXASqskarohofOD1WlxSoirBVGhUoZAUAAKyJRrUikHVU&#13;&#10;zMYYxjbGGL6arFOnCNaLABYAAKyv1JwVwa14I7NfveiP0NZ18dPGLer322q7aARg/jgA1OLDhw/R&#13;&#10;XlWmsFW0WUWrVYSt6nrOCFbFeMAIVk1WGh84bbRyRQAAgA0Ur7/ifm3cq40wVowwjGBWNGj9pTo2&#13;&#10;cJpgBf/nFsACAACKnzZnNYqbsFa4qm4KXHvx/zN5Q1UKULWr4/OPA0DtUqAqha36/X45HA6nowPr&#13;&#10;fN4qWDUdHRiBq9Ro5YoAAAB8sbhHG/df0zjDaMmKUNaP1bG+UwTLSwALAAC4rbw5az64dVXtN7P9&#13;&#10;VROBqUUBqu8WPA4A9y4bFThtsEpNVnWHrCJclUYGxjZarVLYCgAAgNrEvdZ4vZeCWdGSFa1ZEc46&#13;&#10;Lkw5gKUggAUAANR9cyA1Z80Ht95nv+Y+wlp5Q9Wzat8IQACWVhoVGGGrCFfFfhyr8zkjXNVsNsed&#13;&#10;TmecRgVG0CoCV64IAADAUmlU67yYBbJ+rLZvJ+tVIZgF90oACwAAWCYpjJUHt7aKxY1b4WCyutX+&#13;&#10;ohGA3erXAMBSilGB1cjAaLQq0n6EreqSAlURtkqjAlPYyhUBAABYedGWFfdXY2RhtGV9X9wEs36o&#13;&#10;tsBd/48ngAUAACyZ3cn6XbX/pLgJU/2+2u5M1stq/6TaRlDrvNq/Km4atfJ9AHgQMR4wglWp0SqN&#13;&#10;DIxjdT1nBKtiPGCErSbr076QFQAAwEaLD7jGvdQ0zvC0mI0y/LFaA6cIvo4AFgAAcF8iNBXhqd3i&#13;&#10;JkD1pFrhd9VjdYmA1nW1/67aXhc3wa18HwBuJQWqotFqNBqV/X6/HA6HZYSt6nzeqr1qOjowWq0i&#13;&#10;ZBXHXBEAAABuIRqz4vVrGmP4rtpGOOtNMWvTAn6BABYAAPAt8gBVhKoiQJU3VOWPr5K8OStCWemT&#13;&#10;XyfZrzlx+QE2S7RXVaMCpw1WEa6KY9FsVefzRriq2WyOO53Op5BVNFpF8AoAAABq1KhW3CONxqy4&#13;&#10;J5rGGb6arAunCGYEsAAAgEXSuL98BGDeUPV7p+iTCGf1qv0IbaVPg/WKxcEtAJZcGhVYha2KND6w&#13;&#10;zueMUFWEqyJk1Wg0pqMC0zFXBAAAgCUTbVnRmhX3QiOM9X0xG2cY+z9UW9is/ykEsAAAYGOkEYDh&#13;&#10;D9X2PkcAMpPCWBHOSiMP88atPLgFQE3SqMAUtoo2qwhcxX5dorEqmqui0Sr2q/GB07CVKwIAAMCa&#13;&#10;aBWz+5tpnGGsN9XXPxbufbKmBLAAAGC1RWDqd9V+GgEY8garJ07TyoqA1nW1/67aXheLg1sAzIkx&#13;&#10;gdFeFWGr2EbIKh2r6zlTyCraqyarSKMCI2zligAAALDBojErXo+nYNbb4iacFavvFLHKBLAAAGA5&#13;&#10;pQBVBKpeVvtGAPJL8jBWBLTmxx/mwS2AtZFGBaZGq36/Xw6Hw2nYqs7nrdqrimizijGBEbhKYSsA&#13;&#10;AADgizWqFfcuY3xhBLRinOHral04RawCASwAALg/eRtVGgEYIwEXBaygThHO6lX7EdpKny7Lxx+e&#13;&#10;OE3Askghq2iuigarCFfFsRgfWOfzRriq2WyOO53OOI0KFLICAACAexEfrIrWrLh3GW1Z3xc3wawI&#13;&#10;ar1ziliqb1gBLAAA+Cb5CMAIVz2t9lNDVR6wglWVwlgRzlo0/jAPbgF8tQhUZWGrohofOD1Wl2iu&#13;&#10;igarCFtVLVbjdMwVAQAAgKXUKmb3I9M4w1gR0DqutnDvBLAAAGCxCE1FeCofAZg3WBkBCIvlzVnp&#13;&#10;U2j5+MM8uAVsoDQqMIWtos0qWq0ibFXXc0ZjVTRXRbBqstL4wGnYyhUBAACAtRGNWXF/IQ9m/aWY&#13;&#10;3aeMrQ+RUhsBLAAANkkeoIpQVYSr8oaq/HGgfhHKus7258cf5sEtYIWkQFUKW/X7/dpDViGCVSlk&#13;&#10;lUYFxjFXBAAAADZao1oRxIpQVgS00jjDV8VszCF8EwEsAABW3edGAP6u+HnAClhdeXNWbNNNkXz8&#13;&#10;4YnTBPcnGxU4DVdFyGo4HJbRaFXn81btVUWMDIwxgdXYwOkxAAAAgFuIexjRmhX3GiOMlQezfihu&#13;&#10;Gv7h17+ZBLAAAFhSaQRg+EO1zRuqUsAKYF4EsnrZ/qLxh3lwC/gFMSowhawiXBXBqzhW53NGuKrZ&#13;&#10;bI47nc44jQqMoFUErlwRAAAA4B60itn9w++LWWvW22odV8fgJwSwAAC4T4tGAIbfL3gc4L7kzVnp&#13;&#10;U235+MM8uAVrKUYFViMDI2xVpP0IW9UlBaoibJVGBQpZAQAAAEsuGrOiOStCWNGWFU1Zb4rZfcW/&#13;&#10;FD70ubEEsAAAuAspQBWBqjTuL2+o+r1TBKyJCGVdZ/vz4w/z4BYslQhZjUajMtqrIlgVbVbRahVh&#13;&#10;q7qeM4JVMR4wglWT9Wk/Gq1cEQAAAGCNNKoVQaxozErNWfH1q2I25pA1JoAFAMDnLBoBuFMsDlgB&#13;&#10;8HN5c1Zs002WfPzhidPEXUqBqhS26vf75XA4nI4OrPN5o70qwlbRZhUhq9Ro5YoAAAAAGy7uyURr&#13;&#10;VtwbfF3cNGfFfgposQ4XWgALAGCjRGDqd9V+jPp7Wu2nhqo8YAXA/YlAVq/az8NaeYgrD26xwaK9&#13;&#10;qhoVOG2wSk1WdYesIlyVRgbGtmqymoatAAAAALi1VjG735fast4Ws2DW8WT96PSsFgEsAID1sGgE&#13;&#10;4JNq5Y8DsB5Sc1bcoEkjD/Pxh3lwixWVRgVWYasiAldxrM7njFBVhKs6nc640WhMRwWmY64IAAAA&#13;&#10;wL2Ixqz4oF1qy/qh2o8PaP7J6VlOAlgAAMsrD1AtGgGYPw4AnxOhrOtqP680TyGuPLjFPUujAiNY&#13;&#10;lUJWEbiK4FVdUqAqmqzSqMAUtnJFAAAAAJZWo1pxjy8as1JzVnz9x0J7/oMSwAIAuF+fGwH4u+ox&#13;&#10;IwABeEh5c1aEstJNm3z84YnTdDsxHjC1V0WwKo0MjGN1PWcEq2I8YIStJqtIowIjbOWKAAAAAKyV&#13;&#10;uMcUrVkXxWyMYWrOinGG0Z7lw5f3cREEsAAA7kSEpiI89bkRgClgBQDrIgJZvWo/Qlv9bD+FuPLg&#13;&#10;1lpLowJTo1W/3y+Hw2EZYas6n7dqryqizSparSJwJWQFAAAAQKVVzO7P/VcxC2VFQCuCWceT9aPT&#13;&#10;c3cEsAAAPi8PUEWoKgWofr/gcQDgl6XmrLjhkz51l4e18v2llEJW0VwVDVYRropj0WxV5/NGuKrZ&#13;&#10;bI47nc6nkFVqtAIAAACArxCNWfHBwRTMSiMN4wOVf3J6bk8ACwDYRHmAan4EYP44APAwIqB1Xe2/&#13;&#10;q7bXxU1wK9+/c+/evTscDoet9+/fdz9+/Ni5vLzc6Xa7/2+EreoSoaoIV0XYqgpYjdMx3w4AAAAA&#13;&#10;3JNGtaIpK4JZKaAV9+j+WGxI2/3XEMACANZFGgEY/lBtd4qbcYBGAALAesqbsyKUlW4CnWS/5mT+&#13;&#10;Hzo/Pz8YDAZbvV5vGra6uro66Pf73dFo1Jr/tePxuNje3v5/9vf3T7/lNxqNVdFcFSGr2K/GB07D&#13;&#10;Vi4jAAAAAEss2rKiNeuimIWz8pGGPxQ1flhyVbR8jwAASywCU7+r9heNAMwDVgDAZtopbkLYh9nx&#13;&#10;//bhw4fi48ePxeXlZYwOjO2g3+9fT+zc5gnKsiwipPUlvzaFrKK9arKKNCowwlYuFQAAAAArKj5A&#13;&#10;GB987BSz9+by9+da1WMRyopRhtGW9Wqyzibrx005QQJYAMBDSAGq3WJxQ5URgADAFxkOh58CVhG2&#13;&#10;6vV6n44t0Cq+8l5Io9H43dbW1v54PO7H6nQ6Ecy6mhy7jDGB1djAadgKAAAAADZIaqT/P6uVRGNW&#13;&#10;NGeltqyjaj/asv68bifBCEIA4K48qVZYNAIwfxwA4FbOz8+LvNFqMBhMj9Vpd3e3aDabRbfbLba2&#13;&#10;topHjx5Nv4616Lc4WdfV/rtqe13c1K/noxIBAAAAYFM1qhXjCyOYlZqz4j7a/7eq/1ECWADAL8lH&#13;&#10;AEZ46mm1bwQgAHDnIlAVwaqrq6tp2KoaGzhttKrL9vZ20W63p2GrGBl4cHAw/TqO1ygPY8WNpfQp&#13;&#10;wZNqmwe3AAAAAGATRFtWfPLxopiFs1JzVuxHY9ZSf7hRAAsANlOEpiI8lY8AzBuq8nGAAAB3JgWq&#13;&#10;Utgqvo5Wqwhb1SUaqyJgFaGqWBGySsdWQISzetV+3GTqV/u94ufBLQAAAABYR61idl/s+2LWlhUN&#13;&#10;9K8m67hYkntjAlgAsD7yAFWEquIdRSMAAYB7l48KjLBVr9ebbuPrOkWwKoWsdnZ2PjVabZh0wynC&#13;&#10;WYvGH+bBLQAAAABYZdGYFc1Z/1HMmrMinBXNWRHM+vE+fyMCWACw/NK4v3wEYN5Q9XunCAC4bylQ&#13;&#10;lYet0sjAOqUmq9imUYGxH41W3FoEtK6r/XfVNh9/mAe3AAAAAGBVpGDW62I2xjA1Z0Uw6091PKEA&#13;&#10;FgA8jDQCMPyh2hoBCAAsnTQq8Orqahquiv04VqcUqOp2u59GBaawFQ8mD2PFN8D8+MM8uAUAAAAA&#13;&#10;y6hRrQhlxQcSU3PW28n6Y/ENzfECWABwdyIw9btqP40ADKmhKh8HCACwNFJ7VYSsYpuarKLlqi4R&#13;&#10;popQVYSr0qjAFLZi5eVhrdj2q/18/OGJ0wQAAADAkoi2rGjNivtY0Zb1Q3HTnBX7v/rBQwEsAPh1&#13;&#10;KUAV7wamAJURgADASkmjAlOjVQSs4us4XpcUqIqwVaydnZ1PIwOhEoGsXra/aPxhHtwCAAAAgPvU&#13;&#10;qrbRlnVW3DRnxf6P6RcJYAGwqfJxf2kEYN5QZQQgALByUsgqtVf1er3pNr6uU7RXRYtVPiowjkEN&#13;&#10;8uasd9U2H3+YB7cAAAAAoC7RmBXNWa8n61QAC4B1ko8AjHDV02rfCEAAYG2kQFUetopGq2i2qvUH&#13;&#10;rd3daaNVt9v9FLJKx2BJxf8U19n+/PjDPLgFAAAAAF9NAAuAVRChqQhP5SMA8wYrIwABgLWTRgVe&#13;&#10;XV1Nw1ax6g5ZRagqwlURskrjA1PYCtZc3pwV2361n48/PHGaAAAAAFik5RQA8EDyAFWEqiJclTdU&#13;&#10;5Y8DAKylNCowglUpZJWO1SWFrCJcFWMDY1RgClvBBtup1peIQFav2s/DWnmIKw9uAQAAALDmBLAA&#13;&#10;uGupjSofARhjAecDVgAAGyEfFZgCVvF17NclBaoibBVrZ2fnU9gK+GZxP+3wFr8+NWdFICvV2OXj&#13;&#10;D/PgFgAAAAArSAALgC+RRgCGP1TbvKEqBawAADZSNFZFsCq1V/V6vU/H6hSBqghW5aMCYz8CWMDS&#13;&#10;yMNa/8ev/NoIZV1X+++y4ynElQe3AAAAAFgS5Xg8/t9OA8BGWjQCMPx+weMAABsvBaryRqvBYDAd&#13;&#10;H1inFKjqdrufmq2ErIDip81Z8QdRGnmYjz88+f/Zu5vdyNEjDaMqoDb0gou2Uatet++sL92ANxJA&#13;&#10;LyggG9D4zWFkRVenLClLn5Q/5wAEP1LCYJAbl6SnI3xMAAAAAOOZgAVwfSqgSlBV6/76hKrffEQA&#13;&#10;AM9LUJWwal3XfWxVawMTYI2SyVWZYFVrA/tEK4BnTHffJxW/tBIxQdaynRNtPbZzRVw93AIAAADg&#13;&#10;DQRYAJfh2ArA6e54YAUAwAsqqKrYKs+ZapXYapSaXpWoKlfWB9Y7gMHyO8Bf3vD9NTkrQVaN+eux&#13;&#10;Vj8DAAAA3DwBFsDnyV/aft3OWfX3j+1cE6p6YAUAwBv1VYGJrZZlGR5ZRcKqiqymabr7+vXr/h3A&#13;&#10;Bemx1rcXvjeB1m47P2z33d33cKufAQAAAK6SAAvg/R1bAfj37epfBwDgJyWsSmBVsVUiq3o3UoKq&#13;&#10;hFV9VWDOmWgFcGN6YfrSlK0+OStRVq08vG/fc+8jBQAAAC7Nl6enp999DAAv6gFVoqrEVX1CVf86&#13;&#10;AADvLKsC+0SrrA3Mu5EqqJrn+bAqsGIrAIZLnLVs50Rbj9t5ufsebvUzAAAAwKcxAQu4Zc+tAPz1&#13;&#10;7q+BFQAAg9Ukq3Vd9/dctT5wlMRUiaoSV9WqQJEVwFnI7y1/ecP31+SsBFlV6PaJW/0MAAAA8K4E&#13;&#10;WMA1SjQ1bed/bvc+oaoCKwAAPlgFVZlelSlWec5Uq8RWo9T0qkRVuaZpOqwMBOBq9Fjr2wvfm0Br&#13;&#10;t50ftvvu7ni4BQAAAPAiARZwKY6tAIzfjnwdAIBP1FcFJrZalmV/z/NImV6VKVYJqxJZ1UQrAPjx&#13;&#10;fzLa+aUpWz3GSqBVKw9r4lYPtwAAAIAb9eXp6el3HwPwiXpA9eMKwP51AADOSAVVPbaqlYEj1SSr&#13;&#10;3GtVYM6ZcgUAnyxx1rKdE209bufl7q/hFgAAAHBFTMACRji2AnDa3ocVgAAAF6JWBa7rug+scuXd&#13;&#10;SImqElfN83xYH1ixFQCcsfyu9Zc3fH/FWImzjq0/7OEWAAAAcOa/FAB4jQRTv27nYysAe2AFAMAF&#13;&#10;qVWBCasqsqp3o1RklbiqVgVWbAUAN6LHWt9e+N4EWrvt/LDd+/rDHm4BAAAAH0yABVRAlb90VUD1&#13;&#10;9+3qXwcA4ILVqsCaaJXAKs95P0oFVYmtck3TdIitAIA36f/j+dKUrR5jJdD6cf1hD7cAAACAd/Dl&#13;&#10;6enpdx8DXJ0eUB1bAdi/DgDAlajIqqZXLcuyv+d5pARVCav6qkCRFQBchB5r5f64nfv6w3sfEwAA&#13;&#10;APxvJmDB5egrABNP/WM7/7p9zQpAAIAbUEFVj60y0SqTrYb+Y/Rvf9tPtJrn+RBZ1TsA4GJN2/Ua&#13;&#10;CbKWdj62/rCHWwAAAHAzBFjw+RJN5Rddz60ArMAKAIAbUqsC13Xdx1a5arLVKImqElfV2sA+0QoA&#13;&#10;uHn5XXJff/jthe/vk7Metntff9jDLQAAALj4H5qB99cDqkRVP06osgIQAIBDUFWxVZ5HR1aZWJWw&#13;&#10;KlfWBmZVYL0DAHhHvzxzPiZR1q6df1x/2MMtAAAAODtfnp6efvcxwKv9tt2PrQDsXwcAgL2+KrCm&#13;&#10;WOU551EqqMrkqlzTNB1iKwCAC9cnZ+X+uJ37+sN7HxMAAAAfyQQs+L4CMP653a0ABADg1TKxqgKr&#13;&#10;xFXLshzejZSgKmFVXxWYcwIsAIArNd19/13eSxJkLdu5x1o94urhFgAAAJxEgMW1SjD163auFYBR&#13;&#10;E6r6OkAAAHiVrArsE62yNjDvhv7Ddguq5nk+TLaq2AoAgP8pv//+5Q3fX5OzEmTVP/L6+sMebgEA&#13;&#10;AMCffgCFS1IBVYKqCqisAAQA4N0kqEpYta7rPraqtYGZaDVKYqpEVYmralWgyAoA4MP1WOvbS/9s&#13;&#10;vPv/OCse2vuKuHq4BQAAwJX78vT09LuPgU/W1/3VCsA+oap/HQAAfloFVRVb5TlTrRJbjVLTqxJV&#13;&#10;5UpkVe8AALhqfXJWoqxaedjXH977mAAAAC6XCViM0lcAJp76x3a2AhAAgA/RVwUmtlqWZXhkFQmr&#13;&#10;KrKapukw0QoAgJs1bVe8tBIxQdaynRNtPbZzRVw93AIAAOAMCLB4q0RT+WVBXwHYJ1T1dYAAADBU&#13;&#10;wqoEVj22qpWBI9Ukq9xrVWDOmWgFAAA/Ib+z/+UN31+TsxJk1crDHmv1MwAAAAN/mIMeUCWqSkBl&#13;&#10;BSAAAGejVgWu67qPq3LOu5EqqJrn+bAqsGIrAAA4Ez3W+vbSP6v/e+2288N23919D7f6GQAAgDcQ&#13;&#10;YF23WvfXVwDWhCorAAEAOCs1vSqRVe41ySpTrkZJTJWoKnFVrQqs2AoAAK5M34v90pStPjkrUVat&#13;&#10;PLxv33PvIwUAAPh/X56enn73MVyUWgEY/9zuVgACAHARalVgTbRKYJXnvB+lgqrEVrmmaTqsDAQA&#13;&#10;AH5a4qxlOyfaetzOy933cKufAQAAro4JWOchf/n5dTvXCsDoE6ysAAQA4CJUZFXTq5Zl2d/zPFKm&#13;&#10;V2WKVV8VmHcAAMBQ+TvDL2/4/pqclSCrVh72iVv9DAAAcDE/GDFOBVQJqmrdX59Q9ZuPCACAS1RB&#13;&#10;VY+tMtEqk61GSlyViVbzPB8iq3oHAABchB5rfXvhe/MDxm47P2z33d3xcAsAAODTCLDerk+jqhWA&#13;&#10;WQl4LLACAICLVqsC13Xdx1a5RkdWiaoSVyWyqvWBFVsBAAA3pY+0fWnKVo+x8kNLrTysiVs93AIA&#13;&#10;AHhXX56enn73MfxpBWDiqn9s55pQ1QMrAAC4KrUqMGFVRVb1bpSKrBJXZW1gVgVWbAUAADBY4qxl&#13;&#10;OyfaetzOy91fwy0AAIAXXfsErGMrAPsEKysAAQC4CX1VYAVWec55lAqqElvlmqbpEFsBAAB8ovxt&#13;&#10;5Jc3fH/FWImzjq0/7OEWAABwoz9kXJoeUCWqSlzVJ1T1rwMAwM3IxKqEVTW9almWw7uRElQlrOqr&#13;&#10;AnNOgAUAAHAFeqz17YXvTaC1284P272vP+zhFgAAcCXOJcB6bgXgr3d/DawAAOBmVVDVJ1r98ccf&#13;&#10;+/WBQ//BvgVV8zwfJluJrAAAAP6ij/x9acpWj7HyQ92P6w97uAUAAJyxL09PT78P/L+faGrazv/c&#13;&#10;7n1CVQVWAABAk6AqYdW6rvvYqtYGJsAaJZOrMsGq1gb2iVYAAAB8qh5r5f64nfv6w3sfEwAAfI5T&#13;&#10;JmAdWwEYvx35OgAA8IwKqiq2ynOmWiW2GqWmVyWqypX1gfUOAACAszXdff8P3l+SIGtp52PrD3u4&#13;&#10;BQAA/KQeYFVAlb+81Lq/PqHqNx8XAAC8TV8VmNhqWZbhkVUkrKrIapqmu69fv+7fAQAAcPXyt5++&#13;&#10;/vDbC9/fJ2c9bPe+/rCHWwAAwBFZQfjkYwAAgNMlrEpgVbFVIqt6N1KCqoRVfVVgzploBQAAAAMk&#13;&#10;ytq184/rD3u4BQAAN0OABQAAr5RVgX2iVdYG5t1IFVTN83xYFVixFQAAAJyxPjkr98ft3Ncf3vuY&#13;&#10;AAC4BgIsAABoapLVuq77e65aHzhKYqpEVYmralWgyAoAAIAbkiBr2c491uoRVw+3AADgrAiwAAC4&#13;&#10;ORVUZXpVpljlOVOtEluNUtOrElXlmqbpsDIQAAAAeJOanJUgq0ZT9/WHPdwCAIDhBFgAAFylviow&#13;&#10;sdWyLPt7nkfK9KpMsUpYlciqJloBAAAAnyJR1m47P7T3FXH1cAsAAE4iwAIA4GJVUNVjq1oZOFJN&#13;&#10;ssq9VgXmnClXAAAAwMXqk7MSZdXKw77+8N7HBADAjwRYAACcvVoVuK7rPrDKlXcjVVA1z/NhfWDF&#13;&#10;VgAAAMDNS5C1bOdEW4/tXBFXD7cAALhiAiwAAM5CrQpMWFWRVb0bJTFVoqrEVbUqsGIrAAAAgHdU&#13;&#10;k7MSZNV/VdZjrX4GAODCCLAAAPgwtSqwJlolsMpz3o9SQVViq1zTNB1iKwAAAIAzlEBrt50ftvvu&#13;&#10;7nu41c8AAJwBARYAAO+qIquaXrUsy/6e55ESVCWs6qsCRVYAAADAleuTsxJl1crD+/Y99z4mAICx&#13;&#10;BFgAALxZBVU9tspEq0y2GilxVSZazfN8iKzqHQAAAAD/U+KsZTsn2nrczsvd93CrnwEAeCUBFgAA&#13;&#10;z6pVgeu67mOrXDXZapREVYmram1gn2gFAAAAwIepyVkJsuq/uusTt/oZAOCmCbAAAG5cBVUVW+V5&#13;&#10;dGSViVUJq3JlbWBWBdY7AAAAAC5OAq3ddn7Y7ru74+EWAMDVEWABANyAviqwpljlOedRKqjK5Kpc&#13;&#10;0zQdYisAAAAAblaPsRJo1crDmrjVwy0AgIsgwAIAuBKZWFWBVeKqZVkO70ZKUJWwqq8KzDkBFgAA&#13;&#10;AAD8hMRZy3ZOtPW4nZe7v4ZbAACfRoAFAHBhsiqwT7TK2sC8G6mCqnme/7Q+UGQFAAAAwBmpGCtx&#13;&#10;1rH1hz3cAgB4NwIsAIAzlKAqYdW6rvvYqtYGZqLVKJlclQlWCatqVWBNtAIAAACAK5NAa7edH7Z7&#13;&#10;X3/Ywy0AgP9JgAUA8EkqqKrYKs+ZapXYapSaXpWoKlciq3oHAAAAABzVY6wEWj+uP+zhFgBwgwRY&#13;&#10;AAAD9VWBia2WZRkeWUXCqoqspmk6TLQCAAAAAIbqsVbuj9u5rz+89zEBwHURYAEA/KSEVQmsemxV&#13;&#10;KwNHqklWudeqwJwz0QoAAAAAOHsJspZ2Prb+sIdbAMCZEmABALxSrQpc13UfV+WcdyNVUDXP82FV&#13;&#10;YMVWAAAAAMBN6ZOzHrZ7X3/Ywy0A4AMJsAAAmppelcgq95pklSlXoySmSlSVuKpWBVZsBQAAAABw&#13;&#10;gkRZu3b+cf1hD7cAgJ8kwAIAbk4FVTXRKs9ZHZjYapQKqhJb5Zqm6bAyEAAAAADgE/XJWbk/bue+&#13;&#10;/vDexwQAzxNgAQBXKTFVoqqKrZZl2d/zPFKmV2WKVcKqRFY10QoAAAAA4AokyFra+dj6wx5uAcBN&#13;&#10;EGABABergqoeW2WiVSZbjZS4KhOt5nnerw6sSVZ5BwAAAADAQU3O6rFWX3/Ywy0AuFgCLADg7NWq&#13;&#10;wHVd97FVrtGRVaKqxFWJrGp9YMVWAAAAAAC8u/zSd7edH9r7irh6uAUAZ0WABQCchVoVmLCqIqt6&#13;&#10;N0pFVomralVgxVYAAAAAAJytPjkrUVatPOzrD+99TAB8FAEWAPBh+qrACqzynPMoFVQltso1TdMh&#13;&#10;tgIAAAAA4OolyFq2c6Ktx3auiKuHWwDwZgIsAOBdZWJVwqqaXrUsy+HdSAmqElb1VYEiKwAAAAAA&#13;&#10;3qgmZyXIqpWHff1hD7cAYE+ABQC8WQVVfaLVH3/8sV8fOFLiqky0muf5MNmq3gEAAAAAwAfLL8V3&#13;&#10;2/mhva+Iq4dbAFwxARYA8PxPjv/5zz6sWtd1H1vV2sAEWKNkclUmWNXawD7RCgAAAAAALlSfnJUo&#13;&#10;q1Ye3rfvufcxAVwmARYA3LgKqiq26usDR+nTq7I2MKsC6x0AAAAAANy4xFnLdk609bidl7vv4VY/&#13;&#10;A/DJBFgAcAP6qsCEVcuy7J/zfqSEVZlclWuapkNsBQAAAAAAvJuanJUgq1Ye9olb/QzAAAIsALgS&#13;&#10;CasSWFVslciq3o2UoCphVV8VmHMmWgEAAAAAAGclgdZuOz9s993d93CrnwF4JQEWAFzaT0b/+c+f&#13;&#10;JlplbWDejVRB1TzPh1WBFVsBAAAAAABXqU/Oyh8iauXhffueex8TgAALAM5SgqqEVeu67mOrXLU+&#13;&#10;cJTEVImqElfVqkCRFQAAAAAA8AqJs5btnGjrcTsvd8fDLYCrIsACgE9SQVXFVnnOVKvEVqPU9KpE&#13;&#10;VbkSWdU7AAAAAACAD1IxVuKsWvPRJ271cAvg7AmwAGCgviowsdWyLPt7nkdKWJUpVgmrpmk6TLQC&#13;&#10;AAAAAAC4MAm0dtv5Ybvv7o6HWwCfQoAFAD+pgqoeW9XKwJFqklXutSow50y0AgAAAAAAuEE9xkqg&#13;&#10;9eP6wx5uAbwbARYAvFKtClzXdR9X5Zx3I1VQNc/zYVVgxVYAAAAAAACcLHHWsp0TbT1u577+8N7H&#13;&#10;BLyGAAsAmloVmLAqU6xqklXejZKYKlFV4qpaFVixFQAAAAAAAGehYqzEWcfWH/ZwC7gxAiwAbk6t&#13;&#10;CqyJVgms8pz3o1RQldgq1zRNh9gKAAAAAACAq9InZz1s977+sIdbwBUQYAFwlSqyqulVy7Ls73ke&#13;&#10;KUFVwqq+KlBkBQAAAAAAwDMSZe3a+cf1hz3cAs6UAAuAi1VBVY+tMtEqk61GSlyViVbzPB8iq3oH&#13;&#10;AAAAAAAAg/TJWbk/bue+/vDexwQfT4AFwNmrVYHruu5jq1yjI6tEVYmrElnV+sCKrQAAAAAAAODM&#13;&#10;Jcha2vnY+sMebgE/QYAFwFmoVYEVW+W53o1SYVWurA3MqsB6BwAAAAAAADekT8562O59/WEPt4Af&#13;&#10;CLAA+DB9VWDOuec551EqqMrkqlzTNB1iKwAAAAAAAODNEmXttvNDe18RVw+34CYIsAB4V5lY1adX&#13;&#10;LctyeDdSgqqEVX1VYM4JsAAAAAAAAIBP0SdnJcqqlYd9/eG9j4lLJ8AC4CRZFdgnWmVtYN6NVEHV&#13;&#10;PM9/Wh8osgIAAAAAAICLlyBr2c6Jth7buSKuHm7B2RBgAfCsBFUJq9Z13cdWtTYwE61GyeSqTLBK&#13;&#10;WFWrAmuiFQAAAAAAAMCmJmclyKpJEX39YQ+3YCgBFsCNq6CqYqs8Z6pVYqtRanpVoqpciazqHQAA&#13;&#10;AAAAAMA7S5S1284P7X1FXD3cgjcTYAHcgL4qMLHVsizDI6tIWFWR1TRNh4lWAAAAAAAAAGeqT85K&#13;&#10;lFUrD+/b99z7mOgEWABXImFVAquKrRJZ1buRElQlrMr0qloVmHMmWgEAAAAAAABcscRZy3ZOtPW4&#13;&#10;nZe77+FWP3OlBFgAF6ZWBa7ruo+rcs67kSqomuf5sCqwYisAAAAAAAAAXqUmZyXIqj/y9olb/cwF&#13;&#10;EWABnKGaZJXIKvdctT5wlMRUiaoSV9WqwIqtAAAAAAAAAPhQCbR22/lhu+/uvodb/cwnE2ABfJIK&#13;&#10;qmqiVZ6zOjCx1SgVVCW2yjVN02FlIAAAAAAAAAAXqU/OSpRVKw/v2/fc+5jGEWABDJSYKlFVxVbL&#13;&#10;suzveR4p06syxSphVSKrmmgFAAAAAAAAwE1LnLVs50Rbj9t5uTsebvEKAiyAn1RBVY+tMtEqk61G&#13;&#10;SlyViVbzPO9XB9Ykq7wDAAAAAAAAgHdQMVbirPojeJ+41cOtmyXAAnilWhW4rus+tso1OrJKVJW4&#13;&#10;KpFVrQ+s2AoAAAAAAAAAzkj+gL7bzg/bfXd3PNy6KgIsgKZWBSasqsiq3o1SkVXiqloVWLEVAAAA&#13;&#10;AAAAAFyhHmMl0Ppx/WEPt86eAAu4ObUqsCZaJbDKc96PUkFVYqtc0zQdYisAAAAAAAAA4FmJs5bt&#13;&#10;nGjrcTv39Yf3n/n/oAALuEqZWJWwqqZXLctyeDdSgqqEVX1VoMgKAAAAAAAAAD5MxViJs46tP+zh&#13;&#10;1rsQYAEXq4KqmmiVcyZaZbLVSImrMtFqnufDZKt6BwAAAAAAAABcjD4562G79/WHPdx6lgALOHu1&#13;&#10;KnBd131slasmW42SyVWZYFVrA/tEKwAAAAAAAADg5iTK2rXzYf2hAAs4CxVUVWzV1weO0qdXZW1g&#13;&#10;VgXWOwAAAAAAAACA1xBgAR+mrwpMWLUsy/4570epoCqTq3JN03SIrQAAAAAAAAAAfpYAC3hXCasS&#13;&#10;WFVslciq3o2UoCphVV8VmHMCLAAAAAAAAACAUQRYwEmyKrBPtMrawLwbqYKqeZ4Pk60qtgIAAAAA&#13;&#10;AAAA+AwCLOBZCaoSVq3ruo+tctX6wFESUyWqSlxVqwJFVgAAAAAAAADAuRJgwY2roKpiqzxnqlVi&#13;&#10;q1FqelWiqlyJrOodAAAAAAAAAMAlEWDBDeirAhNbLcuyv+d5pIRVmWKVsGqapsNEKwAAAAAAAACA&#13;&#10;ayHAgitRQVWPrWpl4Eg1ySr3WhWYcyZaAQAAAAAAAABcOwEWXJhaFbiu6z6uyjnvRqqgap7nw6rA&#13;&#10;iq0AAAAAAAAAAG6ZAAvOUK0KTFiVKVY1ySrvRklMlagqcVWtCqzYCgAAAAAAAACA4wRY8ElqVWBN&#13;&#10;tEpglee8H6WCqsRWuaZpOqwMBAAAAAAAAADg7QRYMFBFVjW9almW/T3PI2V6VaZY9VWBeQcAAAAA&#13;&#10;AAAAwPsSYMFPqqCqx1aZaJXJViMlrspEq3meD5FVvQMAAAAAAAAA4GMIsOCValXguq772CrX6Mgq&#13;&#10;UVXiqkRWtT6wYisAAAAAAAAAAD6fAAuaWhVYsVWe690oFVblytrArAqsdwAAAAAAAAAAnDcBFjen&#13;&#10;rwrMOfc85zxKBVWZXJVrmqZDbAUAAAAAAAAAwOUSYHGVMrGqT69aluXwbqQEVQmr+qrAnBNgAQAA&#13;&#10;AAAAAABwfQRYXKwKqvpEq6wNzPrAkSqomuf5T+sDRVYAAAAAAAAAALdHgMXZS1CVsGpd131sVWsD&#13;&#10;E2CNkslVmWBVawP7RCsAAAAAAAAAACgCLM5CBVUVW+U5U60SW41S06sSVeXK+sB6BwAAAAAAAAAA&#13;&#10;ryHA4sP0VYGJrZZlGR5ZRcKqiqymabr7+vXr/h0AAAAAAAAAAPwsARbvKmFVAquKrRJZ1buRElQl&#13;&#10;rOqrAnPORCsAAAAAAAAAABhFgMVJalXguq77uCrnvBupgqp5ng+rAiu2AgAAAAAAAACAzyDA4lk1&#13;&#10;ySqRVe65an3gKImpElUlrqpVgRVbAQAAAAAAAADAuRFg3bgKqmqiVZ6zOjCx1SgVVCW2yjVN02Fl&#13;&#10;IAAAAAAAAAAAXBIB1g1ITJWoqmKrZVn29zyPlOlVmWKVsCqRVU20AgAAAAAAAACAayHAuhIVVPXY&#13;&#10;qlYGjlSTrHLP6sA6Z8oVAAAAAAAAAABcOwHWhalVgeu67gOrXHk3UqKqxFXzPB/WB1ZsBQAAAAAA&#13;&#10;AAAAt0yAdYZqVWDCqoqs6t0oFVklrqpVgRVbAQAAAAAAAAAAxwmwPkmtCqyJVgms8pz3o1RQldgq&#13;&#10;1zRNh9gKAAAAAAAAAAB4OwHWQJlYlbCqplcty3J4N1KCqoRVfVWgyAoAAAAAAAAAAN6fAOsnVVBV&#13;&#10;E61yzkSrTLYaKXFVJlrN83yYbFXvAAAAAAAAAACAjyHAeqVaFbiu6z62ylWTrUbJ5KpMsKq1gX2i&#13;&#10;FQAAAAAAAAAA8PkEWE0FVRVb9fWBo/TpVVkbmFWB9Q4AAAAAAAAAADhvNxdg9VWBNcUqzzmPUkFV&#13;&#10;JlflmqbpEFsBAAAAAAAAAACX6yoDrEysqsAqcdWyLId3IyWoSljVVwXmnAALAAAAAAAAAAC4Phcd&#13;&#10;YGVVYJ9olbWBeTdSBVXzPB8mW1VsBQAAAAAAAAAA3JazD7ASVCWsWtd1H1vV2sBMtBolMVWiqsRV&#13;&#10;tSpQZAUAAAAAAAAAAPzoLAKsCqoqtspzplolthqlplclqsqVyKreAQAAAAAAAAAAvMaHBVh9VWBi&#13;&#10;q2VZ9vc8j5SwKlOsElZN03SYaAUAAAAAAAAAAPCz3jXAqqCqx1a1MnCkmmSVe60KzDkTrQAAAAAA&#13;&#10;AAAAAEY5KcCqVYHruu7jqpzzbqQKquZ5PqwKrNgKAAAAAAAAAADgMzwbYNX0qkRWudckq0y5GiUx&#13;&#10;VaKqxFW1KrBiKwAAAAAAAAAAgHNzCLAeHh7u/v3vf+9XBya2GqWCqsRWuaZpOqwMBAAAAAAAAAAA&#13;&#10;uCRf+8N7rhHM9KpMseqrAvMOAAAAAAAAAADgWhwCrMRSb5W4KhOt5nk+RFb1DgAAAAAAAAAA4Nod&#13;&#10;qqvnplMlqkpclciq1gdWbAUAAAAAAAAAAHDLvjz9Vz3861//2t8TY1VsBQAAAAAAAAAAwHF/CrAA&#13;&#10;AAAAAAAAAAB4PQEWAAAAAAAAAADAiQRYAAAAAAAAAAAAJxJgAQAAAAAAAAAAnEiABQAAAAAAAAAA&#13;&#10;cCIBFgAAAAAAAAAAwIkEWAAAAAAAAAAAACcSYAEAAAAAAAAAAJxIgAUAAAAAAAAAAHAiARYAAAAA&#13;&#10;AAAAAMCJBFgAAAAAAAAAAAAnEmABAAAAAAAAAACcSIAFAAAAAAAAAABwIgEWAAAAAAAAAADAiQRY&#13;&#10;AAAAAAAAAAAAJxJgAQAAAAAAAAAAnEiABQAAAAAAAAAAcCIBFgAAAAAAAAAAwIkEWAAAAAAAAAAA&#13;&#10;ACcSYAEAAAAAAAAAAJxIgAUAAAAAAAAAAHAiARYAAAAAAAAAAMCJBFgAAAAAAAAAAAAnEmABAAAA&#13;&#10;AAAAAACcSIAFAAAAAAAAAABwIgEWAAAAAAAAAADAiQRYAAAAAAAAAAAAJxJgAQAAAAAAAAAAnEiA&#13;&#10;BQAAAAAAAAAAcCIBFgAAAAAAAAAAwIn+T4ABAE35+RB1xcKhAAAAAElFTkSuQmCCUEsDBBQABgAI&#13;&#10;AAAAIQDE/+ld4gAAAA8BAAAPAAAAZHJzL2Rvd25yZXYueG1sTE/LbsIwELxX4h+sReqtOC9RCHFQ&#13;&#10;adUPKFQVR5Nsk4h4HWIHkn59l1N7GWk0u/PItqNpxRV711hSEC4CEEiFLRuqFHwe3p9WIJzXVOrW&#13;&#10;EiqY0ME2nz1kOi3tjT7wuveVYBNyqVZQe9+lUrqiRqPdwnZIrH3b3mjPtK9k2esbm5tWRkGwlEY3&#13;&#10;xAm17vC1xuK8HwznHqPdEP5ME8nj13nXTcvLkFyUepyPbxuGlw0Ij6P/+4D7Bu4PORc72YFKJ1oF&#13;&#10;SRzypYJ49QzirofrZA3ipCCKgwRknsn/O/JfAAAA//8DAFBLAwQUAAYACAAAACEAqiYOvrwAAAAh&#13;&#10;AQAAGQAAAGRycy9fcmVscy9lMm9Eb2MueG1sLnJlbHOEj0FqwzAQRfeF3EHMPpadRSjFsjeh4G1I&#13;&#10;DjBIY1nEGglJLfXtI8gmgUCX8z//PaYf//wqfillF1hB17QgiHUwjq2C6+V7/wkiF2SDa2BSsFGG&#13;&#10;cdh99GdasdRRXlzMolI4K1hKiV9SZr2Qx9yESFybOSSPpZ7Jyoj6hpbkoW2PMj0zYHhhiskoSJPp&#13;&#10;QFy2WM3/s8M8O02noH88cXmjkM5XdwVislQUeDIOH2HXRLYgh16+PDbcAQAA//8DAFBLAQItABQA&#13;&#10;BgAIAAAAIQCxgme2CgEAABMCAAATAAAAAAAAAAAAAAAAAAAAAABbQ29udGVudF9UeXBlc10ueG1s&#13;&#10;UEsBAi0AFAAGAAgAAAAhADj9If/WAAAAlAEAAAsAAAAAAAAAAAAAAAAAOwEAAF9yZWxzLy5yZWxz&#13;&#10;UEsBAi0AFAAGAAgAAAAhAO2r9dufBQAAnxsAAA4AAAAAAAAAAAAAAAAAOgIAAGRycy9lMm9Eb2Mu&#13;&#10;eG1sUEsBAi0ACgAAAAAAAAAhAJsbFBFoZAAAaGQAABQAAAAAAAAAAAAAAAAABQgAAGRycy9tZWRp&#13;&#10;YS9pbWFnZTEucG5nUEsBAi0AFAAGAAgAAAAhAMT/6V3iAAAADwEAAA8AAAAAAAAAAAAAAAAAn2wA&#13;&#10;AGRycy9kb3ducmV2LnhtbFBLAQItABQABgAIAAAAIQCqJg6+vAAAACEBAAAZAAAAAAAAAAAAAAAA&#13;&#10;AK5tAABkcnMvX3JlbHMvZTJvRG9jLnhtbC5yZWxzUEsFBgAAAAAGAAYAfAEAAKFuAAAAAA==&#13;&#10;">
                    <v:shape id="Rectangle 51" style="position:absolute;width:73152;height:11303;visibility:visible;mso-wrap-style:square;v-text-anchor:middle" coordsize="7312660,1129665" o:spid="_x0000_s1027" fillcolor="#4472c4 [3204]" stroked="f" strokeweight="1pt" path="m,l7312660,r,1129665l3619500,733425,,1091565,,xe"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EyyL0yAAAAOAAAAAPAAAAZHJzL2Rvd25yZXYueG1sRI9BSwMx&#13;&#10;FITvgv8hPMGbzVqo1G3TIkrp4kFp9WBvj83rZnXzsiTP7fbfG0HwMjAM8w2zXI++UwPF1AY2cDsp&#13;&#10;QBHXwbbcGHh/29zMQSVBttgFJgNnSrBeXV4ssbThxDsa9tKoDOFUogEn0pdap9qRxzQJPXHOjiF6&#13;&#10;lGxjo23EU4b7Tk+L4k57bDkvOOzp0VH9tf/2Bl6fh3kl5ynFF/ex3cRq9inbgzHXV+PTIsvDApTQ&#13;&#10;KP+NP0RlDczu4fdQPgN69QMAAP//AwBQSwECLQAUAAYACAAAACEA2+H2y+4AAACFAQAAEwAAAAAA&#13;&#10;AAAAAAAAAAAAAAAAW0NvbnRlbnRfVHlwZXNdLnhtbFBLAQItABQABgAIAAAAIQBa9CxbvwAAABUB&#13;&#10;AAALAAAAAAAAAAAAAAAAAB8BAABfcmVscy8ucmVsc1BLAQItABQABgAIAAAAIQDEyyL0yAAAAOAA&#13;&#10;AAAPAAAAAAAAAAAAAAAAAAcCAABkcnMvZG93bnJldi54bWxQSwUGAAAAAAMAAwC3AAAA/AIAAAAA&#13;&#10;">
                      <v:stroke joinstyle="miter"/>
                      <v:path arrowok="t" o:connecttype="custom" o:connectlocs="0,0;7315200,0;7315200,1130373;3620757,733885;0,1092249;0,0" o:connectangles="0,0,0,0,0,0"/>
                    </v:shape>
                    <v:rect id="Rectangle 60" style="position:absolute;width:73152;height:12161;visibility:visible;mso-wrap-style:square;v-text-anchor:middle" o:spid="_x0000_s1028" stroked="f" strokeweight="1pt"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hCWlryAAAAOAAAAAPAAAAZHJzL2Rvd25yZXYueG1sRI9Ba8JA&#13;&#10;EIXvhf6HZQq91U0tBImuolahp2qtIN6G7JgEs7Mxu43x33cOgpeBx/C+xzeZ9a5WHbWh8mzgfZCA&#13;&#10;Is69rbgwsP9dv41AhYhssfZMBm4UYDZ9fppgZv2Vf6jbxUIJhEOGBsoYm0zrkJfkMAx8Qyy/k28d&#13;&#10;RoltoW2LV4G7Wg+TJNUOK5aFEhtalpSfd3/OwPdqqU/pbe0uH6PjZrGqu8PWbYx5fek/x3LmY1CR&#13;&#10;+vho3BFf1kAqCiIkMqCn/wAAAP//AwBQSwECLQAUAAYACAAAACEA2+H2y+4AAACFAQAAEwAAAAAA&#13;&#10;AAAAAAAAAAAAAAAAW0NvbnRlbnRfVHlwZXNdLnhtbFBLAQItABQABgAIAAAAIQBa9CxbvwAAABUB&#13;&#10;AAALAAAAAAAAAAAAAAAAAB8BAABfcmVscy8ucmVsc1BLAQItABQABgAIAAAAIQDhCWlryAAAAOAA&#13;&#10;AAAPAAAAAAAAAAAAAAAAAAcCAABkcnMvZG93bnJldi54bWxQSwUGAAAAAAMAAwC3AAAA/AIAAAAA&#13;&#10;">
                      <v:fill type="frame" o:title="" recolor="t" rotate="t" r:id="rId13"/>
                    </v:rect>
                    <w10:wrap anchorx="page" anchory="page"/>
                  </v:group>
                </w:pict>
              </mc:Fallback>
            </mc:AlternateContent>
          </w:r>
        </w:p>
        <w:p xmlns:wp14="http://schemas.microsoft.com/office/word/2010/wordml" w:rsidR="00312251" w:rsidRDefault="00751938" w14:paraId="1CCE2EFA" wp14:textId="77777777" wp14:noSpellErr="1">
          <w:r>
            <w:rPr>
              <w:noProof/>
            </w:rPr>
            <w:drawing>
              <wp:anchor xmlns:wp14="http://schemas.microsoft.com/office/word/2010/wordprocessingDrawing" distT="0" distB="0" distL="114300" distR="114300" simplePos="0" relativeHeight="251655168" behindDoc="0" locked="0" layoutInCell="1" allowOverlap="1" wp14:anchorId="7EED165E" wp14:editId="5F60CC53">
                <wp:simplePos x="0" y="0"/>
                <wp:positionH relativeFrom="margin">
                  <wp:posOffset>880110</wp:posOffset>
                </wp:positionH>
                <wp:positionV relativeFrom="paragraph">
                  <wp:posOffset>5200015</wp:posOffset>
                </wp:positionV>
                <wp:extent cx="4023200" cy="2979952"/>
                <wp:effectExtent l="0" t="0" r="2540" b="0"/>
                <wp:wrapNone/>
                <wp:docPr id="36" name="Picture 3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73"/>
                        <pic:cNvPicPr>
                          <a:picLocks noChangeAspect="1" noChangeArrowheads="1"/>
                        </pic:cNvPicPr>
                      </pic:nvPicPr>
                      <pic:blipFill>
                        <a:blip r:embed="rId14" cstate="print">
                          <a:alphaModFix/>
                          <a:extLst>
                            <a:ext uri="{28A0092B-C50C-407E-A947-70E740481C1C}">
                              <a14:useLocalDpi xmlns:a14="http://schemas.microsoft.com/office/drawing/2010/main" val="0"/>
                            </a:ext>
                          </a:extLst>
                        </a:blip>
                        <a:srcRect/>
                        <a:stretch>
                          <a:fillRect/>
                        </a:stretch>
                      </pic:blipFill>
                      <pic:spPr bwMode="auto">
                        <a:xfrm>
                          <a:off x="0" y="0"/>
                          <a:ext cx="4023200" cy="2979952"/>
                        </a:xfrm>
                        <a:prstGeom prst="rect">
                          <a:avLst/>
                        </a:prstGeom>
                        <a:noFill/>
                        <a:ln>
                          <a:noFill/>
                        </a:ln>
                      </pic:spPr>
                    </pic:pic>
                  </a:graphicData>
                </a:graphic>
                <wp14:sizeRelH relativeFrom="page">
                  <wp14:pctWidth>0</wp14:pctWidth>
                </wp14:sizeRelH>
                <wp14:sizeRelV relativeFrom="page">
                  <wp14:pctHeight>0</wp14:pctHeight>
                </wp14:sizeRelV>
              </wp:anchor>
            </w:drawing>
          </w:r>
          <w:r w:rsidRPr="003F3AD7">
            <w:rPr>
              <w:rFonts w:ascii="Arial" w:hAnsi="Arial" w:cs="Arial"/>
              <w:noProof/>
            </w:rPr>
            <w:drawing>
              <wp:anchor xmlns:wp14="http://schemas.microsoft.com/office/word/2010/wordprocessingDrawing" distT="0" distB="0" distL="114300" distR="114300" simplePos="0" relativeHeight="251660288" behindDoc="0" locked="0" layoutInCell="1" allowOverlap="1" wp14:anchorId="10EA0266" wp14:editId="2DA010E1">
                <wp:simplePos x="0" y="0"/>
                <wp:positionH relativeFrom="column">
                  <wp:posOffset>3957743</wp:posOffset>
                </wp:positionH>
                <wp:positionV relativeFrom="paragraph">
                  <wp:posOffset>740833</wp:posOffset>
                </wp:positionV>
                <wp:extent cx="2480945" cy="821055"/>
                <wp:effectExtent l="0" t="0" r="0" b="4445"/>
                <wp:wrapNone/>
                <wp:docPr id="130" name="Picture 130" descr="/var/folders/nk/2jtmgg4x62771rlbhm8tvks40000gn/T/com.microsoft.Word/Content.MSO/70EE832C.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descr="/var/folders/nk/2jtmgg4x62771rlbhm8tvks40000gn/T/com.microsoft.Word/Content.MSO/70EE832C.tmp"/>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2480945" cy="821055"/>
                        </a:xfrm>
                        <a:prstGeom prst="rect">
                          <a:avLst/>
                        </a:prstGeom>
                        <a:noFill/>
                        <a:ln>
                          <a:noFill/>
                        </a:ln>
                      </pic:spPr>
                    </pic:pic>
                  </a:graphicData>
                </a:graphic>
                <wp14:sizeRelH relativeFrom="page">
                  <wp14:pctWidth>0</wp14:pctWidth>
                </wp14:sizeRelH>
                <wp14:sizeRelV relativeFrom="page">
                  <wp14:pctHeight>0</wp14:pctHeight>
                </wp14:sizeRelV>
              </wp:anchor>
            </w:drawing>
          </w:r>
          <w:r w:rsidRPr="00557DD0">
            <w:rPr>
              <w:rFonts w:ascii="Arial" w:hAnsi="Arial" w:cs="Arial"/>
              <w:noProof/>
            </w:rPr>
            <w:drawing>
              <wp:anchor xmlns:wp14="http://schemas.microsoft.com/office/word/2010/wordprocessingDrawing" distT="0" distB="0" distL="114300" distR="114300" simplePos="0" relativeHeight="251661312" behindDoc="0" locked="0" layoutInCell="1" allowOverlap="1" wp14:anchorId="3C8F7FEF" wp14:editId="3FEB9361">
                <wp:simplePos x="0" y="0"/>
                <wp:positionH relativeFrom="column">
                  <wp:posOffset>-601557</wp:posOffset>
                </wp:positionH>
                <wp:positionV relativeFrom="paragraph">
                  <wp:posOffset>558588</wp:posOffset>
                </wp:positionV>
                <wp:extent cx="1430655" cy="1430655"/>
                <wp:effectExtent l="0" t="0" r="4445" b="4445"/>
                <wp:wrapNone/>
                <wp:docPr id="132" name="Picture 132" descr="/var/folders/nk/2jtmgg4x62771rlbhm8tvks40000gn/T/com.microsoft.Word/Content.MSO/81DBCD38.tmp"/>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2" descr="/var/folders/nk/2jtmgg4x62771rlbhm8tvks40000gn/T/com.microsoft.Word/Content.MSO/81DBCD38.tmp"/>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1430655" cy="1430655"/>
                        </a:xfrm>
                        <a:prstGeom prst="rect">
                          <a:avLst/>
                        </a:prstGeom>
                        <a:noFill/>
                        <a:ln>
                          <a:noFill/>
                        </a:ln>
                      </pic:spPr>
                    </pic:pic>
                  </a:graphicData>
                </a:graphic>
                <wp14:sizeRelH relativeFrom="page">
                  <wp14:pctWidth>0</wp14:pctWidth>
                </wp14:sizeRelH>
                <wp14:sizeRelV relativeFrom="page">
                  <wp14:pctHeight>0</wp14:pctHeight>
                </wp14:sizeRelV>
              </wp:anchor>
            </w:drawing>
          </w:r>
          <w:r w:rsidR="002618B7">
            <w:rPr>
              <w:noProof/>
            </w:rPr>
            <mc:AlternateContent xmlns:mc="http://schemas.openxmlformats.org/markup-compatibility/2006">
              <mc:Choice xmlns:mc="http://schemas.openxmlformats.org/markup-compatibility/2006" Requires="wps">
                <w:drawing xmlns:w="http://schemas.openxmlformats.org/wordprocessingml/2006/main">
                  <wp:anchor xmlns:wp14="http://schemas.microsoft.com/office/word/2010/wordprocessingDrawing" xmlns:wp="http://schemas.openxmlformats.org/drawingml/2006/wordprocessingDrawing" distT="0" distB="0" distL="114300" distR="114300" simplePos="0" relativeHeight="251646976" behindDoc="0" locked="0" layoutInCell="1" allowOverlap="1" wp14:anchorId="0462A95B" wp14:editId="08D29568">
                    <wp:simplePos xmlns:wp="http://schemas.openxmlformats.org/drawingml/2006/wordprocessingDrawing" x="0" y="0"/>
                    <wp:positionH xmlns:wp="http://schemas.openxmlformats.org/drawingml/2006/wordprocessingDrawing" relativeFrom="page">
                      <wp:posOffset>392218</wp:posOffset>
                    </wp:positionH>
                    <wp:positionV xmlns:wp="http://schemas.openxmlformats.org/drawingml/2006/wordprocessingDrawing" relativeFrom="page">
                      <wp:posOffset>8999855</wp:posOffset>
                    </wp:positionV>
                    <wp:extent cx="7313930" cy="925195"/>
                    <wp:effectExtent l="0" t="0" r="0" b="8255"/>
                    <wp:wrapSquare xmlns:wp="http://schemas.openxmlformats.org/drawingml/2006/wordprocessingDrawing" wrapText="bothSides"/>
                    <wp:docPr xmlns:wp="http://schemas.openxmlformats.org/drawingml/2006/wordprocessingDrawing" id="152" name="Text Box 152"/>
                    <wp:cNvGraphicFramePr xmlns:wp="http://schemas.openxmlformats.org/drawingml/2006/wordprocessingDrawing"/>
                    <a:graphic xmlns:a="http://schemas.openxmlformats.org/drawingml/2006/main">
                      <a:graphicData uri="http://schemas.microsoft.com/office/word/2010/wordprocessingShape">
                        <wps:wsp xmlns:wps="http://schemas.microsoft.com/office/word/2010/wordprocessingShape">
                          <wps:cNvSpPr txBox="1"/>
                          <wps:spPr>
                            <a:xfrm>
                              <a:off x="0" y="0"/>
                              <a:ext cx="7313930" cy="92519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color w:val="595959" w:themeColor="text1" w:themeTint="A6"/>
                                    <w:sz w:val="28"/>
                                    <w:szCs w:val="28"/>
                                  </w:rPr>
                                  <w:alias w:val="Author"/>
                                  <w:tag w:val=""/>
                                  <w:id w:val="789243997"/>
                                  <w:dataBinding w:prefixMappings="xmlns:ns0='http://purl.org/dc/elements/1.1/' xmlns:ns1='http://schemas.openxmlformats.org/package/2006/metadata/core-properties' " w:xpath="/ns1:coreProperties[1]/ns0:creator[1]" w:storeItemID="{6C3C8BC8-F283-45AE-878A-BAB7291924A1}"/>
                                  <w:text/>
                                </w:sdtPr>
                                <w:sdtContent>
                                  <w:p w:rsidR="001732AE" w:rsidRDefault="00000000">
                                    <w:pPr>
                                      <w:jc w:val="right"/>
                                      <w:rPr>
                                        <w:color w:val="595959" w:themeColor="text1" w:themeTint="A6"/>
                                        <w:sz w:val="28"/>
                                        <w:szCs w:val="28"/>
                                      </w:rPr>
                                    </w:pPr>
                                  </w:p>
                                </w:sdtContent>
                              </w:sdt>
                              <w:p w:rsidR="001732AE" w:rsidRDefault="00000000">
                                <w:pPr>
                                  <w:jc w:val="right"/>
                                  <w:rPr>
                                    <w:color w:val="595959" w:themeColor="text1" w:themeTint="A6"/>
                                    <w:sz w:val="18"/>
                                    <w:szCs w:val="18"/>
                                  </w:rPr>
                                </w:pPr>
                                <w:sdt>
                                  <w:sdtPr>
                                    <w:rPr>
                                      <w:color w:val="595959" w:themeColor="text1" w:themeTint="A6"/>
                                      <w:sz w:val="18"/>
                                      <w:szCs w:val="18"/>
                                    </w:rPr>
                                    <w:alias w:val="Email"/>
                                    <w:tag w:val="Email"/>
                                    <w:id w:val="942260680"/>
                                    <w:showingPlcHdr/>
                                    <w:dataBinding w:prefixMappings="xmlns:ns0='http://schemas.microsoft.com/office/2006/coverPageProps' " w:xpath="/ns0:CoverPageProperties[1]/ns0:CompanyEmail[1]" w:storeItemID="{55AF091B-3C7A-41E3-B477-F2FDAA23CFDA}"/>
                                    <w:text/>
                                  </w:sdtPr>
                                  <w:sdtContent>
                                    <w:r w:rsidR="001732AE">
                                      <w:rPr>
                                        <w:color w:val="595959" w:themeColor="text1" w:themeTint="A6"/>
                                        <w:sz w:val="18"/>
                                        <w:szCs w:val="18"/>
                                      </w:rPr>
                                      <w:t xml:space="preserve">     </w:t>
                                    </w:r>
                                  </w:sdtContent>
                                </w:sdt>
                              </w:p>
                            </w:txbxContent>
                          </wps:txbx>
                          <wps:bodyPr rot="0" spcFirstLastPara="0" vertOverflow="overflow" horzOverflow="overflow" vert="horz" wrap="square" lIns="1600200" tIns="0" rIns="685800" bIns="0" numCol="1" spcCol="0" rtlCol="0" fromWordArt="0" anchor="b" anchorCtr="0" forceAA="0" compatLnSpc="1">
                            <a:prstTxWarp prst="textNoShape">
                              <a:avLst/>
                            </a:prstTxWarp>
                            <a:noAutofit/>
                          </wps:bodyPr>
                        </wps:wsp>
                      </a:graphicData>
                    </a:graphic>
                    <wp14:sizeRelH xmlns:wp14="http://schemas.microsoft.com/office/word/2010/wordprocessingDrawing" relativeFrom="page">
                      <wp14:pctWidth>94100</wp14:pctWidth>
                    </wp14:sizeRelH>
                    <wp14:sizeRelV xmlns:wp14="http://schemas.microsoft.com/office/word/2010/wordprocessingDrawing" relativeFrom="page">
                      <wp14:pctHeight>9200</wp14:pctHeight>
                    </wp14:sizeRelV>
                  </wp:anchor>
                </w:drawing>
              </mc:Choice>
              <mc:Fallback/>
            </mc:AlternateContent>
          </w:r>
          <w:r w:rsidR="002618B7">
            <w:rPr>
              <w:noProof/>
            </w:rPr>
            <mc:AlternateContent>
              <mc:Choice Requires="wps">
                <w:drawing>
                  <wp:anchor xmlns:wp14="http://schemas.microsoft.com/office/word/2010/wordprocessingDrawing" distT="0" distB="0" distL="114300" distR="114300" simplePos="0" relativeHeight="251645952" behindDoc="0" locked="0" layoutInCell="1" allowOverlap="1" wp14:anchorId="647DC9A9" wp14:editId="533022FF">
                    <wp:simplePos x="0" y="0"/>
                    <wp:positionH relativeFrom="page">
                      <wp:posOffset>846455</wp:posOffset>
                    </wp:positionH>
                    <wp:positionV relativeFrom="page">
                      <wp:posOffset>1940984</wp:posOffset>
                    </wp:positionV>
                    <wp:extent cx="6705600" cy="4213860"/>
                    <wp:effectExtent l="0" t="0" r="0" b="2540"/>
                    <wp:wrapNone/>
                    <wp:docPr id="154" name="Text Box 154"/>
                    <wp:cNvGraphicFramePr/>
                    <a:graphic xmlns:a="http://schemas.openxmlformats.org/drawingml/2006/main">
                      <a:graphicData uri="http://schemas.microsoft.com/office/word/2010/wordprocessingShape">
                        <wps:wsp>
                          <wps:cNvSpPr txBox="1"/>
                          <wps:spPr>
                            <a:xfrm>
                              <a:off x="0" y="0"/>
                              <a:ext cx="6705600" cy="421386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xmlns:wp14="http://schemas.microsoft.com/office/word/2010/wordml" w:rsidRPr="003F3AD7" w:rsidR="001732AE" w:rsidP="003F3AD7" w:rsidRDefault="001732AE" w14:paraId="058BC668" wp14:textId="77777777">
                                <w:pPr>
                                  <w:jc w:val="right"/>
                                  <w:rPr>
                                    <w:color w:val="000000" w:themeColor="text1"/>
                                    <w:sz w:val="40"/>
                                    <w:szCs w:val="40"/>
                                  </w:rPr>
                                </w:pPr>
                                <w:r w:rsidRPr="003F3AD7">
                                  <w:rPr>
                                    <w:caps/>
                                    <w:color w:val="000000" w:themeColor="text1"/>
                                    <w:sz w:val="40"/>
                                    <w:szCs w:val="40"/>
                                  </w:rPr>
                                  <w:t xml:space="preserve">utilising </w:t>
                                </w:r>
                                <w:sdt>
                                  <w:sdtPr>
                                    <w:rPr>
                                      <w:caps/>
                                      <w:color w:val="000000" w:themeColor="text1"/>
                                      <w:sz w:val="40"/>
                                      <w:szCs w:val="40"/>
                                    </w:r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rPr>
                                      <w:caps w:val="0"/>
                                    </w:rPr>
                                  </w:sdtEndPr>
                                  <w:sdtContent>
                                    <w:r w:rsidRPr="003F3AD7">
                                      <w:rPr>
                                        <w:caps/>
                                        <w:color w:val="000000" w:themeColor="text1"/>
                                        <w:sz w:val="40"/>
                                        <w:szCs w:val="40"/>
                                      </w:rPr>
                                      <w:t>Augmented reality for mass customisation and design realisation of bespoke manufactured pieces</w:t>
                                    </w:r>
                                  </w:sdtContent>
                                </w:sdt>
                              </w:p>
                              <w:sdt>
                                <w:sdtPr>
                                  <w:rPr>
                                    <w:color w:val="7F7F7F" w:themeColor="text1" w:themeTint="80"/>
                                    <w:sz w:val="32"/>
                                    <w:szCs w:val="32"/>
                                  </w:rPr>
                                  <w:alias w:val="Subtitle"/>
                                  <w:tag w:val=""/>
                                  <w:id w:val="1759551507"/>
                                  <w:dataBinding w:prefixMappings="xmlns:ns0='http://purl.org/dc/elements/1.1/' xmlns:ns1='http://schemas.openxmlformats.org/package/2006/metadata/core-properties' " w:xpath="/ns1:coreProperties[1]/ns0:subject[1]" w:storeItemID="{6C3C8BC8-F283-45AE-878A-BAB7291924A1}"/>
                                  <w:text/>
                                </w:sdtPr>
                                <w:sdtContent>
                                  <w:p xmlns:wp14="http://schemas.microsoft.com/office/word/2010/wordml" w:rsidRPr="0007579A" w:rsidR="001732AE" w:rsidRDefault="001732AE" w14:paraId="1818F4B6" wp14:textId="77777777">
                                    <w:pPr>
                                      <w:jc w:val="right"/>
                                      <w:rPr>
                                        <w:smallCaps/>
                                        <w:color w:val="7F7F7F" w:themeColor="text1" w:themeTint="80"/>
                                        <w:sz w:val="32"/>
                                        <w:szCs w:val="32"/>
                                      </w:rPr>
                                    </w:pPr>
                                    <w:r w:rsidRPr="0007579A">
                                      <w:rPr>
                                        <w:color w:val="7F7F7F" w:themeColor="text1" w:themeTint="80"/>
                                        <w:sz w:val="32"/>
                                        <w:szCs w:val="32"/>
                                      </w:rPr>
                                      <w:t>Augmented Reality Design, research and implementation of an application for the Jewellery industry</w:t>
                                    </w:r>
                                  </w:p>
                                </w:sdtContent>
                              </w:sdt>
                            </w:txbxContent>
                          </wps:txbx>
                          <wps:bodyPr rot="0" spcFirstLastPara="0" vertOverflow="overflow" horzOverflow="overflow" vert="horz" wrap="square" lIns="1600200" tIns="0" rIns="685800" bIns="0" numCol="1" spcCol="0" rtlCol="0" fromWordArt="0" anchor="b" anchorCtr="0" forceAA="0" compatLnSpc="1">
                            <a:prstTxWarp prst="textNoShape">
                              <a:avLst/>
                            </a:prstTxWarp>
                            <a:noAutofit/>
                          </wps:bodyPr>
                        </wps:wsp>
                      </a:graphicData>
                    </a:graphic>
                    <wp14:sizeRelH relativeFrom="page">
                      <wp14:pctWidth>0</wp14:pctWidth>
                    </wp14:sizeRelH>
                    <wp14:sizeRelV relativeFrom="page">
                      <wp14:pctHeight>0</wp14:pctHeight>
                    </wp14:sizeRelV>
                  </wp:anchor>
                </w:drawing>
              </mc:Choice>
              <mc:Fallback>
                <w:pict w14:anchorId="2465C9E6">
                  <v:shape id="Text Box 154" style="position:absolute;margin-left:66.65pt;margin-top:152.85pt;width:528pt;height:331.8pt;z-index:251645952;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bottom" o:spid="_x0000_s1027" filled="f" stroked="f" strokeweight=".5pt" type="#_x0000_t20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CXLz/gQIAAGkFAAAOAAAAZHJzL2Uyb0RvYy54bWysVFtP2zAUfp+0/2D5fSQF2lUVKepATJMQ&#13;&#10;IGDi2XVsGs3x8Wy3Tffr99lpCmJ7YdqLc3LOd+6Xs/OuNWyjfGjIVnx0VHKmrKS6sc8V//549WnK&#13;&#10;WYjC1sKQVRXfqcDP5x8/nG3dTB3TikytPIMRG2ZbV/FVjG5WFEGuVCvCETllIdTkWxHx65+L2ost&#13;&#10;rLemOC7LSbElXztPUoUA7mUv5PNsX2sl463WQUVmKo7YYn59fpfpLeZnYvbshVs1ch+G+IcoWtFY&#13;&#10;OD2YuhRRsLVv/jDVNtJTIB2PJLUFad1IlXNANqPyTTYPK+FUzgXFCe5QpvD/zMqbzZ1nTY3ejU85&#13;&#10;s6JFkx5VF9kX6ljioUJbF2YAPjhAYwcB0AM/gJkS77Rv0xcpMchR692hvsmcBHPyuRxPSogkZKfH&#13;&#10;o5PpJHegeFF3PsSvilqWiIp7NDDXVWyuQ0QogA6Q5M3SVWNMbqKxbAsXJ+MyKxwk0DA2YVUeh72Z&#13;&#10;lFIfeqbizqiEMfZeaZQjZ5AYeRDVhfFsIzBCQkplY04+2wU6oTSCeI/iHv8S1XuU+zwGz2TjQblt&#13;&#10;LPmc/Zuw6x9DyLrHo5Cv8k5k7JZdPwdDZ5dU79BwT/3SBCevGjTlWoR4Jzy2BI3E5sdbPNoQik97&#13;&#10;irMV+V9/4yc8hhdSzrbYuoqHn2vhFWfmm8VYjzAeWGssav4F4TMxmY6nib0c2HbdXhAaMsJ5cTKT&#13;&#10;CRzNQGpP7RNuwyI5hEhYCbcVXw7kRezPAG6LVItFBmEnnYjX9sHJZDr1J03bY/ckvNuPZMQ039Cw&#13;&#10;mmL2ZjJ7bNK0tFhH0k0e21TivqD70mOf8zTvb086GK//M+rlQs5/AwAA//8DAFBLAwQUAAYACAAA&#13;&#10;ACEAzvBjtuQAAAARAQAADwAAAGRycy9kb3ducmV2LnhtbExPTU/DMAy9I/EfIiNxY8ko++qaTgiK&#13;&#10;kMaJDYS4ZY1pqzVO1WRb+ffzTnCx/Ozn5/ey1eBaccQ+NJ40jEcKBFLpbUOVho/ty90cRIiGrGk9&#13;&#10;oYZfDLDKr68yk1p/onc8bmIlWIRCajTUMXaplKGs0Zkw8h0S735870xk2FfS9ubE4q6V90pNpTMN&#13;&#10;8YfadPhUY7nfHJyGYk2v+FYl1fqBii9fTPbm81tpfXszPC+5PC5BRBzi3wVcMrB/yNnYzh/IBtEy&#13;&#10;TpKEqRoSNZmBuDDG8wWPdhoWU25knsn/SfIzAAAA//8DAFBLAQItABQABgAIAAAAIQC2gziS/gAA&#13;&#10;AOEBAAATAAAAAAAAAAAAAAAAAAAAAABbQ29udGVudF9UeXBlc10ueG1sUEsBAi0AFAAGAAgAAAAh&#13;&#10;ADj9If/WAAAAlAEAAAsAAAAAAAAAAAAAAAAALwEAAF9yZWxzLy5yZWxzUEsBAi0AFAAGAAgAAAAh&#13;&#10;AMJcvP+BAgAAaQUAAA4AAAAAAAAAAAAAAAAALgIAAGRycy9lMm9Eb2MueG1sUEsBAi0AFAAGAAgA&#13;&#10;AAAhAM7wY7bkAAAAEQEAAA8AAAAAAAAAAAAAAAAA2wQAAGRycy9kb3ducmV2LnhtbFBLBQYAAAAA&#13;&#10;BAAEAPMAAADsBQAAAAA=&#13;&#10;" w14:anchorId="647DC9A9">
                    <v:textbox inset="126pt,0,54pt,0">
                      <w:txbxContent>
                        <w:p w:rsidRPr="003F3AD7" w:rsidR="001732AE" w:rsidP="003F3AD7" w:rsidRDefault="001732AE" w14:paraId="66822A50" wp14:textId="77777777">
                          <w:pPr>
                            <w:jc w:val="right"/>
                            <w:rPr>
                              <w:color w:val="000000" w:themeColor="text1"/>
                              <w:sz w:val="40"/>
                              <w:szCs w:val="40"/>
                            </w:rPr>
                          </w:pPr>
                          <w:r w:rsidRPr="003F3AD7">
                            <w:rPr>
                              <w:caps/>
                              <w:color w:val="000000" w:themeColor="text1"/>
                              <w:sz w:val="40"/>
                              <w:szCs w:val="40"/>
                            </w:rPr>
                            <w:t xml:space="preserve">utilising </w:t>
                          </w:r>
                          <w:sdt>
                            <w:sdtPr>
                              <w:id w:val="1421370708"/>
                              <w:rPr>
                                <w:caps/>
                                <w:color w:val="000000" w:themeColor="text1"/>
                                <w:sz w:val="40"/>
                                <w:szCs w:val="40"/>
                              </w:rPr>
                              <w:alias w:val="Title"/>
                              <w:tag w:val=""/>
                              <w:id w:val="630141079"/>
                              <w:dataBinding w:prefixMappings="xmlns:ns0='http://purl.org/dc/elements/1.1/' xmlns:ns1='http://schemas.openxmlformats.org/package/2006/metadata/core-properties' " w:xpath="/ns1:coreProperties[1]/ns0:title[1]" w:storeItemID="{6C3C8BC8-F283-45AE-878A-BAB7291924A1}"/>
                              <w:text w:multiLine="1"/>
                            </w:sdtPr>
                            <w:sdtEndPr>
                              <w:rPr>
                                <w:caps w:val="0"/>
                              </w:rPr>
                            </w:sdtEndPr>
                            <w:sdtContent>
                              <w:r w:rsidRPr="003F3AD7">
                                <w:rPr>
                                  <w:caps/>
                                  <w:color w:val="000000" w:themeColor="text1"/>
                                  <w:sz w:val="40"/>
                                  <w:szCs w:val="40"/>
                                </w:rPr>
                                <w:t>Augmented reality for mass customisation and design realisation of bespoke manufactured pieces</w:t>
                              </w:r>
                            </w:sdtContent>
                          </w:sdt>
                        </w:p>
                        <w:sdt>
                          <w:sdtPr>
                            <w:id w:val="562427593"/>
                            <w:rPr>
                              <w:color w:val="7F7F7F" w:themeColor="text1" w:themeTint="80"/>
                              <w:sz w:val="32"/>
                              <w:szCs w:val="32"/>
                            </w:rPr>
                            <w:alias w:val="Subtitle"/>
                            <w:tag w:val=""/>
                            <w:id w:val="1759551507"/>
                            <w:dataBinding w:prefixMappings="xmlns:ns0='http://purl.org/dc/elements/1.1/' xmlns:ns1='http://schemas.openxmlformats.org/package/2006/metadata/core-properties' " w:xpath="/ns1:coreProperties[1]/ns0:subject[1]" w:storeItemID="{6C3C8BC8-F283-45AE-878A-BAB7291924A1}"/>
                            <w:text/>
                          </w:sdtPr>
                          <w:sdtContent>
                            <w:p w:rsidRPr="0007579A" w:rsidR="001732AE" w:rsidRDefault="001732AE" w14:paraId="16805076" wp14:textId="77777777">
                              <w:pPr>
                                <w:jc w:val="right"/>
                                <w:rPr>
                                  <w:smallCaps/>
                                  <w:color w:val="7F7F7F" w:themeColor="text1" w:themeTint="80"/>
                                  <w:sz w:val="32"/>
                                  <w:szCs w:val="32"/>
                                </w:rPr>
                              </w:pPr>
                              <w:r w:rsidRPr="0007579A">
                                <w:rPr>
                                  <w:color w:val="7F7F7F" w:themeColor="text1" w:themeTint="80"/>
                                  <w:sz w:val="32"/>
                                  <w:szCs w:val="32"/>
                                </w:rPr>
                                <w:t>Augmented Reality Design, research and implementation of an application for the Jewellery industry</w:t>
                              </w:r>
                            </w:p>
                          </w:sdtContent>
                        </w:sdt>
                      </w:txbxContent>
                    </v:textbox>
                    <w10:wrap anchorx="page" anchory="page"/>
                  </v:shape>
                </w:pict>
              </mc:Fallback>
            </mc:AlternateContent>
          </w:r>
          <w:r w:rsidR="00312251">
            <w:br w:type="page"/>
          </w:r>
        </w:p>
      </w:sdtContent>
    </w:sdt>
    <w:p xmlns:wp14="http://schemas.microsoft.com/office/word/2010/wordml" w:rsidR="009F4AB3" w:rsidP="006F3E30" w:rsidRDefault="009F4AB3" w14:paraId="1D64A6CD" wp14:textId="77777777">
      <w:pPr>
        <w:rPr>
          <w:rFonts w:ascii="Arial" w:hAnsi="Arial" w:cs="Arial"/>
          <w:b/>
          <w:bCs/>
          <w:sz w:val="22"/>
          <w:szCs w:val="22"/>
          <w:u w:val="single"/>
        </w:rPr>
      </w:pPr>
      <w:r w:rsidRPr="00740253">
        <w:rPr>
          <w:rFonts w:ascii="Arial" w:hAnsi="Arial" w:cs="Arial"/>
          <w:b/>
          <w:bCs/>
          <w:sz w:val="22"/>
          <w:szCs w:val="22"/>
          <w:u w:val="single"/>
        </w:rPr>
        <w:lastRenderedPageBreak/>
        <w:t>Abstract</w:t>
      </w:r>
      <w:r w:rsidRPr="00740253" w:rsidR="006F3E30">
        <w:rPr>
          <w:rFonts w:ascii="Arial" w:hAnsi="Arial" w:cs="Arial"/>
          <w:b/>
          <w:bCs/>
          <w:sz w:val="22"/>
          <w:szCs w:val="22"/>
          <w:u w:val="single"/>
        </w:rPr>
        <w:t>:</w:t>
      </w:r>
    </w:p>
    <w:p xmlns:wp14="http://schemas.microsoft.com/office/word/2010/wordml" w:rsidRPr="00740253" w:rsidR="00B87012" w:rsidP="006F3E30" w:rsidRDefault="00B87012" w14:paraId="672A6659" wp14:textId="77777777">
      <w:pPr>
        <w:rPr>
          <w:rFonts w:ascii="Arial" w:hAnsi="Arial" w:cs="Arial"/>
          <w:b/>
          <w:bCs/>
          <w:sz w:val="22"/>
          <w:szCs w:val="22"/>
          <w:u w:val="single"/>
        </w:rPr>
      </w:pPr>
    </w:p>
    <w:p xmlns:wp14="http://schemas.microsoft.com/office/word/2010/wordml" w:rsidRPr="00740253" w:rsidR="009F4AB3" w:rsidP="009F4AB3" w:rsidRDefault="6B1D59BA" w14:paraId="685371A3" wp14:textId="77777777">
      <w:pPr>
        <w:rPr>
          <w:rFonts w:ascii="Arial" w:hAnsi="Arial" w:cs="Arial"/>
          <w:sz w:val="22"/>
          <w:szCs w:val="22"/>
        </w:rPr>
      </w:pPr>
      <w:r w:rsidRPr="00740253">
        <w:rPr>
          <w:rFonts w:ascii="Arial" w:hAnsi="Arial" w:cs="Arial"/>
          <w:sz w:val="22"/>
          <w:szCs w:val="22"/>
        </w:rPr>
        <w:t xml:space="preserve">Over the course of this </w:t>
      </w:r>
      <w:r w:rsidRPr="00740253" w:rsidR="65E901BE">
        <w:rPr>
          <w:rFonts w:ascii="Arial" w:hAnsi="Arial" w:cs="Arial"/>
          <w:sz w:val="22"/>
          <w:szCs w:val="22"/>
        </w:rPr>
        <w:t>project</w:t>
      </w:r>
      <w:r w:rsidRPr="00740253" w:rsidR="0442B7CD">
        <w:rPr>
          <w:rFonts w:ascii="Arial" w:hAnsi="Arial" w:cs="Arial"/>
          <w:sz w:val="22"/>
          <w:szCs w:val="22"/>
        </w:rPr>
        <w:t>,</w:t>
      </w:r>
      <w:r w:rsidRPr="00740253">
        <w:rPr>
          <w:rFonts w:ascii="Arial" w:hAnsi="Arial" w:cs="Arial"/>
          <w:sz w:val="22"/>
          <w:szCs w:val="22"/>
        </w:rPr>
        <w:t xml:space="preserve"> I will be covering </w:t>
      </w:r>
      <w:r w:rsidRPr="00740253" w:rsidR="67890298">
        <w:rPr>
          <w:rFonts w:ascii="Arial" w:hAnsi="Arial" w:cs="Arial"/>
          <w:sz w:val="22"/>
          <w:szCs w:val="22"/>
        </w:rPr>
        <w:t xml:space="preserve">the process of </w:t>
      </w:r>
      <w:r w:rsidRPr="00740253">
        <w:rPr>
          <w:rFonts w:ascii="Arial" w:hAnsi="Arial" w:cs="Arial"/>
          <w:sz w:val="22"/>
          <w:szCs w:val="22"/>
        </w:rPr>
        <w:t>r</w:t>
      </w:r>
      <w:r w:rsidRPr="00740253" w:rsidR="09A58CB5">
        <w:rPr>
          <w:rFonts w:ascii="Arial" w:hAnsi="Arial" w:cs="Arial"/>
          <w:sz w:val="22"/>
          <w:szCs w:val="22"/>
        </w:rPr>
        <w:t xml:space="preserve">esearching, planning, designing </w:t>
      </w:r>
      <w:r w:rsidRPr="00740253" w:rsidR="53A46B75">
        <w:rPr>
          <w:rFonts w:ascii="Arial" w:hAnsi="Arial" w:cs="Arial"/>
          <w:sz w:val="22"/>
          <w:szCs w:val="22"/>
        </w:rPr>
        <w:t>and</w:t>
      </w:r>
      <w:r w:rsidRPr="00740253" w:rsidR="09A58CB5">
        <w:rPr>
          <w:rFonts w:ascii="Arial" w:hAnsi="Arial" w:cs="Arial"/>
          <w:sz w:val="22"/>
          <w:szCs w:val="22"/>
        </w:rPr>
        <w:t xml:space="preserve"> creation of an augmented reality, distance retail, </w:t>
      </w:r>
      <w:r w:rsidRPr="00740253">
        <w:rPr>
          <w:rFonts w:ascii="Arial" w:hAnsi="Arial" w:cs="Arial"/>
          <w:sz w:val="22"/>
          <w:szCs w:val="22"/>
        </w:rPr>
        <w:t>jewellery</w:t>
      </w:r>
      <w:r w:rsidRPr="00740253" w:rsidR="09A58CB5">
        <w:rPr>
          <w:rFonts w:ascii="Arial" w:hAnsi="Arial" w:cs="Arial"/>
          <w:sz w:val="22"/>
          <w:szCs w:val="22"/>
        </w:rPr>
        <w:t xml:space="preserve"> application to enable business growth through the use of smart technology.</w:t>
      </w:r>
    </w:p>
    <w:p xmlns:wp14="http://schemas.microsoft.com/office/word/2010/wordml" w:rsidRPr="00740253" w:rsidR="009F4AB3" w:rsidP="009F4AB3" w:rsidRDefault="009F4AB3" w14:paraId="7B9E61F5" wp14:textId="77777777">
      <w:pPr>
        <w:rPr>
          <w:rFonts w:ascii="Arial" w:hAnsi="Arial" w:cs="Arial"/>
          <w:sz w:val="22"/>
          <w:szCs w:val="22"/>
        </w:rPr>
      </w:pPr>
      <w:r w:rsidRPr="00740253">
        <w:rPr>
          <w:rFonts w:ascii="Arial" w:hAnsi="Arial" w:cs="Arial"/>
          <w:sz w:val="22"/>
          <w:szCs w:val="22"/>
        </w:rPr>
        <w:t>The aim is</w:t>
      </w:r>
      <w:r w:rsidRPr="00740253" w:rsidR="00B5646C">
        <w:rPr>
          <w:rFonts w:ascii="Arial" w:hAnsi="Arial" w:cs="Arial"/>
          <w:sz w:val="22"/>
          <w:szCs w:val="22"/>
        </w:rPr>
        <w:t xml:space="preserve"> the</w:t>
      </w:r>
      <w:r w:rsidRPr="00740253">
        <w:rPr>
          <w:rFonts w:ascii="Arial" w:hAnsi="Arial" w:cs="Arial"/>
          <w:sz w:val="22"/>
          <w:szCs w:val="22"/>
        </w:rPr>
        <w:t xml:space="preserve"> utilisation of technological advancements, to be disruptive to the conventional supply chain for bespoke jewellery design</w:t>
      </w:r>
      <w:r w:rsidRPr="00740253" w:rsidR="3B6ED720">
        <w:rPr>
          <w:rFonts w:ascii="Arial" w:hAnsi="Arial" w:cs="Arial"/>
          <w:sz w:val="22"/>
          <w:szCs w:val="22"/>
        </w:rPr>
        <w:t>, manufacturing</w:t>
      </w:r>
      <w:r w:rsidRPr="00740253" w:rsidR="74AE59D3">
        <w:rPr>
          <w:rFonts w:ascii="Arial" w:hAnsi="Arial" w:cs="Arial"/>
          <w:sz w:val="22"/>
          <w:szCs w:val="22"/>
        </w:rPr>
        <w:t xml:space="preserve"> and </w:t>
      </w:r>
      <w:r w:rsidRPr="00740253" w:rsidR="4DF480B4">
        <w:rPr>
          <w:rFonts w:ascii="Arial" w:hAnsi="Arial" w:cs="Arial"/>
          <w:sz w:val="22"/>
          <w:szCs w:val="22"/>
        </w:rPr>
        <w:t>the</w:t>
      </w:r>
      <w:r w:rsidRPr="00740253" w:rsidR="1AEB6025">
        <w:rPr>
          <w:rFonts w:ascii="Arial" w:hAnsi="Arial" w:cs="Arial"/>
          <w:sz w:val="22"/>
          <w:szCs w:val="22"/>
        </w:rPr>
        <w:t xml:space="preserve"> digital</w:t>
      </w:r>
      <w:r w:rsidRPr="00740253" w:rsidR="4DF480B4">
        <w:rPr>
          <w:rFonts w:ascii="Arial" w:hAnsi="Arial" w:cs="Arial"/>
          <w:sz w:val="22"/>
          <w:szCs w:val="22"/>
        </w:rPr>
        <w:t xml:space="preserve"> </w:t>
      </w:r>
      <w:r w:rsidRPr="00740253" w:rsidR="742A27B1">
        <w:rPr>
          <w:rFonts w:ascii="Arial" w:hAnsi="Arial" w:cs="Arial"/>
          <w:sz w:val="22"/>
          <w:szCs w:val="22"/>
        </w:rPr>
        <w:t xml:space="preserve">retail </w:t>
      </w:r>
      <w:r w:rsidRPr="00740253">
        <w:rPr>
          <w:rFonts w:ascii="Arial" w:hAnsi="Arial" w:cs="Arial"/>
          <w:sz w:val="22"/>
          <w:szCs w:val="22"/>
        </w:rPr>
        <w:t xml:space="preserve">ecommerce </w:t>
      </w:r>
      <w:r w:rsidRPr="00740253" w:rsidR="369DACA7">
        <w:rPr>
          <w:rFonts w:ascii="Arial" w:hAnsi="Arial" w:cs="Arial"/>
          <w:sz w:val="22"/>
          <w:szCs w:val="22"/>
        </w:rPr>
        <w:t>presence of</w:t>
      </w:r>
      <w:r w:rsidRPr="00740253" w:rsidR="00B5646C">
        <w:rPr>
          <w:rFonts w:ascii="Arial" w:hAnsi="Arial" w:cs="Arial"/>
          <w:sz w:val="22"/>
          <w:szCs w:val="22"/>
        </w:rPr>
        <w:t xml:space="preserve"> the Diamond Centre Wales (DCW) and </w:t>
      </w:r>
      <w:r w:rsidRPr="00740253" w:rsidR="2359E398">
        <w:rPr>
          <w:rFonts w:ascii="Arial" w:hAnsi="Arial" w:cs="Arial"/>
          <w:sz w:val="22"/>
          <w:szCs w:val="22"/>
        </w:rPr>
        <w:t xml:space="preserve">for that technology </w:t>
      </w:r>
      <w:r w:rsidRPr="00740253" w:rsidR="00B5646C">
        <w:rPr>
          <w:rFonts w:ascii="Arial" w:hAnsi="Arial" w:cs="Arial"/>
          <w:sz w:val="22"/>
          <w:szCs w:val="22"/>
        </w:rPr>
        <w:t>to be adopted further into the jewellery industry</w:t>
      </w:r>
      <w:r w:rsidRPr="00740253">
        <w:rPr>
          <w:rFonts w:ascii="Arial" w:hAnsi="Arial" w:cs="Arial"/>
          <w:sz w:val="22"/>
          <w:szCs w:val="22"/>
        </w:rPr>
        <w:t>. This will be in the form of a</w:t>
      </w:r>
      <w:r w:rsidRPr="00740253" w:rsidR="00B5646C">
        <w:rPr>
          <w:rFonts w:ascii="Arial" w:hAnsi="Arial" w:cs="Arial"/>
          <w:sz w:val="22"/>
          <w:szCs w:val="22"/>
        </w:rPr>
        <w:t xml:space="preserve"> virtual application and digital</w:t>
      </w:r>
      <w:r w:rsidRPr="00740253">
        <w:rPr>
          <w:rFonts w:ascii="Arial" w:hAnsi="Arial" w:cs="Arial"/>
          <w:sz w:val="22"/>
          <w:szCs w:val="22"/>
        </w:rPr>
        <w:t xml:space="preserve"> toolset for delivering the visualisation, personalisation, customisation, and processing of bespoke jewellery products.</w:t>
      </w:r>
    </w:p>
    <w:p xmlns:wp14="http://schemas.microsoft.com/office/word/2010/wordml" w:rsidRPr="00740253" w:rsidR="009F4AB3" w:rsidP="009F4AB3" w:rsidRDefault="009F4AB3" w14:paraId="0D24F850" wp14:textId="77777777">
      <w:pPr>
        <w:rPr>
          <w:rFonts w:ascii="Arial" w:hAnsi="Arial" w:cs="Arial"/>
          <w:sz w:val="22"/>
          <w:szCs w:val="22"/>
        </w:rPr>
      </w:pPr>
      <w:r w:rsidRPr="00740253">
        <w:rPr>
          <w:rFonts w:ascii="Arial" w:hAnsi="Arial" w:cs="Arial"/>
          <w:sz w:val="22"/>
          <w:szCs w:val="22"/>
        </w:rPr>
        <w:t>This will produce a valuable suite of interconnectable blocks of services which</w:t>
      </w:r>
      <w:r w:rsidRPr="00740253" w:rsidR="00B5646C">
        <w:rPr>
          <w:rFonts w:ascii="Arial" w:hAnsi="Arial" w:cs="Arial"/>
          <w:sz w:val="22"/>
          <w:szCs w:val="22"/>
        </w:rPr>
        <w:t xml:space="preserve"> will</w:t>
      </w:r>
      <w:r w:rsidRPr="00740253">
        <w:rPr>
          <w:rFonts w:ascii="Arial" w:hAnsi="Arial" w:cs="Arial"/>
          <w:sz w:val="22"/>
          <w:szCs w:val="22"/>
        </w:rPr>
        <w:t xml:space="preserve"> take DCW beyond the current </w:t>
      </w:r>
      <w:r w:rsidRPr="00740253" w:rsidR="00B5646C">
        <w:rPr>
          <w:rFonts w:ascii="Arial" w:hAnsi="Arial" w:cs="Arial"/>
          <w:sz w:val="22"/>
          <w:szCs w:val="22"/>
        </w:rPr>
        <w:t>offerings</w:t>
      </w:r>
      <w:r w:rsidRPr="00740253" w:rsidR="293C47DA">
        <w:rPr>
          <w:rFonts w:ascii="Arial" w:hAnsi="Arial" w:cs="Arial"/>
          <w:sz w:val="22"/>
          <w:szCs w:val="22"/>
        </w:rPr>
        <w:t xml:space="preserve"> that are</w:t>
      </w:r>
      <w:r w:rsidRPr="00740253" w:rsidR="00B5646C">
        <w:rPr>
          <w:rFonts w:ascii="Arial" w:hAnsi="Arial" w:cs="Arial"/>
          <w:sz w:val="22"/>
          <w:szCs w:val="22"/>
        </w:rPr>
        <w:t xml:space="preserve"> available by market leaders and competitors</w:t>
      </w:r>
      <w:r w:rsidRPr="00740253" w:rsidR="72F704CC">
        <w:rPr>
          <w:rFonts w:ascii="Arial" w:hAnsi="Arial" w:cs="Arial"/>
          <w:sz w:val="22"/>
          <w:szCs w:val="22"/>
        </w:rPr>
        <w:t xml:space="preserve"> in the jewellery sector</w:t>
      </w:r>
      <w:r w:rsidRPr="00740253" w:rsidR="00B5646C">
        <w:rPr>
          <w:rFonts w:ascii="Arial" w:hAnsi="Arial" w:cs="Arial"/>
          <w:sz w:val="22"/>
          <w:szCs w:val="22"/>
        </w:rPr>
        <w:t>,</w:t>
      </w:r>
      <w:r w:rsidRPr="00740253" w:rsidR="586C03C0">
        <w:rPr>
          <w:rFonts w:ascii="Arial" w:hAnsi="Arial" w:cs="Arial"/>
          <w:sz w:val="22"/>
          <w:szCs w:val="22"/>
        </w:rPr>
        <w:t xml:space="preserve"> by</w:t>
      </w:r>
      <w:r w:rsidRPr="00740253" w:rsidR="00B5646C">
        <w:rPr>
          <w:rFonts w:ascii="Arial" w:hAnsi="Arial" w:cs="Arial"/>
          <w:sz w:val="22"/>
          <w:szCs w:val="22"/>
        </w:rPr>
        <w:t xml:space="preserve"> giv</w:t>
      </w:r>
      <w:r w:rsidRPr="00740253" w:rsidR="6DC1F06C">
        <w:rPr>
          <w:rFonts w:ascii="Arial" w:hAnsi="Arial" w:cs="Arial"/>
          <w:sz w:val="22"/>
          <w:szCs w:val="22"/>
        </w:rPr>
        <w:t>ing</w:t>
      </w:r>
      <w:r w:rsidRPr="00740253" w:rsidR="00B5646C">
        <w:rPr>
          <w:rFonts w:ascii="Arial" w:hAnsi="Arial" w:cs="Arial"/>
          <w:sz w:val="22"/>
          <w:szCs w:val="22"/>
        </w:rPr>
        <w:t xml:space="preserve"> DCW a</w:t>
      </w:r>
      <w:r w:rsidRPr="00740253">
        <w:rPr>
          <w:rFonts w:ascii="Arial" w:hAnsi="Arial" w:cs="Arial"/>
          <w:sz w:val="22"/>
          <w:szCs w:val="22"/>
        </w:rPr>
        <w:t xml:space="preserve"> state of </w:t>
      </w:r>
      <w:r w:rsidRPr="00740253" w:rsidR="00B5646C">
        <w:rPr>
          <w:rFonts w:ascii="Arial" w:hAnsi="Arial" w:cs="Arial"/>
          <w:sz w:val="22"/>
          <w:szCs w:val="22"/>
        </w:rPr>
        <w:t xml:space="preserve">the </w:t>
      </w:r>
      <w:r w:rsidRPr="00740253">
        <w:rPr>
          <w:rFonts w:ascii="Arial" w:hAnsi="Arial" w:cs="Arial"/>
          <w:sz w:val="22"/>
          <w:szCs w:val="22"/>
        </w:rPr>
        <w:t>art</w:t>
      </w:r>
      <w:r w:rsidRPr="00740253" w:rsidR="00B5646C">
        <w:rPr>
          <w:rFonts w:ascii="Arial" w:hAnsi="Arial" w:cs="Arial"/>
          <w:sz w:val="22"/>
          <w:szCs w:val="22"/>
        </w:rPr>
        <w:t>, virtual catalogue for ease of</w:t>
      </w:r>
      <w:r w:rsidRPr="00740253">
        <w:rPr>
          <w:rFonts w:ascii="Arial" w:hAnsi="Arial" w:cs="Arial"/>
          <w:sz w:val="22"/>
          <w:szCs w:val="22"/>
        </w:rPr>
        <w:t xml:space="preserve"> </w:t>
      </w:r>
      <w:r w:rsidRPr="00740253" w:rsidR="00447C94">
        <w:rPr>
          <w:rFonts w:ascii="Arial" w:hAnsi="Arial" w:cs="Arial"/>
          <w:sz w:val="22"/>
          <w:szCs w:val="22"/>
        </w:rPr>
        <w:t>viewing digital</w:t>
      </w:r>
      <w:r w:rsidRPr="00740253">
        <w:rPr>
          <w:rFonts w:ascii="Arial" w:hAnsi="Arial" w:cs="Arial"/>
          <w:sz w:val="22"/>
          <w:szCs w:val="22"/>
        </w:rPr>
        <w:t xml:space="preserve"> jewellery items</w:t>
      </w:r>
      <w:r w:rsidRPr="00740253" w:rsidR="00B5646C">
        <w:rPr>
          <w:rFonts w:ascii="Arial" w:hAnsi="Arial" w:cs="Arial"/>
          <w:sz w:val="22"/>
          <w:szCs w:val="22"/>
        </w:rPr>
        <w:t xml:space="preserve"> remotely and rapidly with</w:t>
      </w:r>
      <w:r w:rsidRPr="00740253">
        <w:rPr>
          <w:rFonts w:ascii="Arial" w:hAnsi="Arial" w:cs="Arial"/>
          <w:sz w:val="22"/>
          <w:szCs w:val="22"/>
        </w:rPr>
        <w:t>in</w:t>
      </w:r>
      <w:r w:rsidRPr="00740253" w:rsidR="00B5646C">
        <w:rPr>
          <w:rFonts w:ascii="Arial" w:hAnsi="Arial" w:cs="Arial"/>
          <w:sz w:val="22"/>
          <w:szCs w:val="22"/>
        </w:rPr>
        <w:t xml:space="preserve"> a</w:t>
      </w:r>
      <w:r w:rsidRPr="00740253">
        <w:rPr>
          <w:rFonts w:ascii="Arial" w:hAnsi="Arial" w:cs="Arial"/>
          <w:sz w:val="22"/>
          <w:szCs w:val="22"/>
        </w:rPr>
        <w:t xml:space="preserve"> 3D </w:t>
      </w:r>
      <w:r w:rsidRPr="00740253" w:rsidR="00B5646C">
        <w:rPr>
          <w:rFonts w:ascii="Arial" w:hAnsi="Arial" w:cs="Arial"/>
          <w:sz w:val="22"/>
          <w:szCs w:val="22"/>
        </w:rPr>
        <w:t xml:space="preserve">environment combined </w:t>
      </w:r>
      <w:r w:rsidRPr="00740253">
        <w:rPr>
          <w:rFonts w:ascii="Arial" w:hAnsi="Arial" w:cs="Arial"/>
          <w:sz w:val="22"/>
          <w:szCs w:val="22"/>
        </w:rPr>
        <w:t>with high resolution images</w:t>
      </w:r>
      <w:r w:rsidRPr="00740253" w:rsidR="00B5646C">
        <w:rPr>
          <w:rFonts w:ascii="Arial" w:hAnsi="Arial" w:cs="Arial"/>
          <w:sz w:val="22"/>
          <w:szCs w:val="22"/>
        </w:rPr>
        <w:t xml:space="preserve"> and intuitive interactive controls.</w:t>
      </w:r>
      <w:r w:rsidRPr="00740253">
        <w:rPr>
          <w:rFonts w:ascii="Arial" w:hAnsi="Arial" w:cs="Arial"/>
          <w:sz w:val="22"/>
          <w:szCs w:val="22"/>
        </w:rPr>
        <w:t xml:space="preserve"> </w:t>
      </w:r>
    </w:p>
    <w:p xmlns:wp14="http://schemas.microsoft.com/office/word/2010/wordml" w:rsidRPr="00740253" w:rsidR="009F4AB3" w:rsidP="009F4AB3" w:rsidRDefault="009F4AB3" w14:paraId="0A37501D" wp14:textId="77777777">
      <w:pPr>
        <w:rPr>
          <w:rFonts w:ascii="Arial" w:hAnsi="Arial" w:cs="Arial"/>
          <w:sz w:val="22"/>
          <w:szCs w:val="22"/>
        </w:rPr>
      </w:pPr>
    </w:p>
    <w:p xmlns:wp14="http://schemas.microsoft.com/office/word/2010/wordml" w:rsidRPr="00740253" w:rsidR="009F4AB3" w:rsidP="009F4AB3" w:rsidRDefault="009F4AB3" w14:paraId="3144CB80" wp14:textId="77777777">
      <w:pPr>
        <w:rPr>
          <w:rFonts w:ascii="Arial" w:hAnsi="Arial" w:cs="Arial"/>
          <w:sz w:val="22"/>
          <w:szCs w:val="22"/>
        </w:rPr>
      </w:pPr>
      <w:r w:rsidRPr="00740253">
        <w:rPr>
          <w:rFonts w:ascii="Arial" w:hAnsi="Arial" w:cs="Arial"/>
          <w:sz w:val="22"/>
          <w:szCs w:val="22"/>
        </w:rPr>
        <w:t>DCW’s interactive Jewellery design</w:t>
      </w:r>
      <w:r w:rsidRPr="00740253" w:rsidR="00B5646C">
        <w:rPr>
          <w:rFonts w:ascii="Arial" w:hAnsi="Arial" w:cs="Arial"/>
          <w:sz w:val="22"/>
          <w:szCs w:val="22"/>
        </w:rPr>
        <w:t xml:space="preserve"> application and</w:t>
      </w:r>
      <w:r w:rsidRPr="00740253">
        <w:rPr>
          <w:rFonts w:ascii="Arial" w:hAnsi="Arial" w:cs="Arial"/>
          <w:sz w:val="22"/>
          <w:szCs w:val="22"/>
        </w:rPr>
        <w:t xml:space="preserve"> toolset will facilitate: </w:t>
      </w:r>
    </w:p>
    <w:p xmlns:wp14="http://schemas.microsoft.com/office/word/2010/wordml" w:rsidRPr="00740253" w:rsidR="009F4AB3" w:rsidP="009F4AB3" w:rsidRDefault="009F4AB3" w14:paraId="5DAB6C7B" wp14:textId="77777777">
      <w:pPr>
        <w:rPr>
          <w:rFonts w:ascii="Arial" w:hAnsi="Arial" w:cs="Arial"/>
          <w:sz w:val="22"/>
          <w:szCs w:val="22"/>
        </w:rPr>
      </w:pPr>
    </w:p>
    <w:p xmlns:wp14="http://schemas.microsoft.com/office/word/2010/wordml" w:rsidRPr="00740253" w:rsidR="009F4AB3" w:rsidP="009B483C" w:rsidRDefault="009F4AB3" w14:paraId="7AC296FD" wp14:textId="77777777">
      <w:pPr>
        <w:pStyle w:val="ListParagraph"/>
        <w:numPr>
          <w:ilvl w:val="0"/>
          <w:numId w:val="31"/>
        </w:numPr>
        <w:rPr>
          <w:rFonts w:ascii="Arial" w:hAnsi="Arial" w:cs="Arial"/>
          <w:sz w:val="22"/>
          <w:szCs w:val="22"/>
        </w:rPr>
      </w:pPr>
      <w:r w:rsidRPr="00740253">
        <w:rPr>
          <w:rFonts w:ascii="Arial" w:hAnsi="Arial" w:cs="Arial"/>
          <w:sz w:val="22"/>
          <w:szCs w:val="22"/>
        </w:rPr>
        <w:t xml:space="preserve">Visualisation of jewellery via novel methods, </w:t>
      </w:r>
      <w:r w:rsidRPr="00740253" w:rsidR="5C25C01F">
        <w:rPr>
          <w:rFonts w:ascii="Arial" w:hAnsi="Arial" w:cs="Arial"/>
          <w:sz w:val="22"/>
          <w:szCs w:val="22"/>
        </w:rPr>
        <w:t>e.g.,</w:t>
      </w:r>
      <w:r w:rsidRPr="00740253">
        <w:rPr>
          <w:rFonts w:ascii="Arial" w:hAnsi="Arial" w:cs="Arial"/>
          <w:sz w:val="22"/>
          <w:szCs w:val="22"/>
        </w:rPr>
        <w:t xml:space="preserve"> AR based ring hand placement, AR physical showcase system and 3D visualisation tools</w:t>
      </w:r>
    </w:p>
    <w:p xmlns:wp14="http://schemas.microsoft.com/office/word/2010/wordml" w:rsidRPr="00740253" w:rsidR="009F4AB3" w:rsidP="009B483C" w:rsidRDefault="009F4AB3" w14:paraId="30AC72AD" wp14:textId="77777777">
      <w:pPr>
        <w:pStyle w:val="ListParagraph"/>
        <w:numPr>
          <w:ilvl w:val="0"/>
          <w:numId w:val="31"/>
        </w:numPr>
        <w:rPr>
          <w:rFonts w:ascii="Arial" w:hAnsi="Arial" w:cs="Arial"/>
          <w:sz w:val="22"/>
          <w:szCs w:val="22"/>
        </w:rPr>
      </w:pPr>
      <w:r w:rsidRPr="00740253">
        <w:rPr>
          <w:rFonts w:ascii="Arial" w:hAnsi="Arial" w:cs="Arial"/>
          <w:sz w:val="22"/>
          <w:szCs w:val="22"/>
        </w:rPr>
        <w:t>Parametric customisation of virtual ring models</w:t>
      </w:r>
    </w:p>
    <w:p xmlns:wp14="http://schemas.microsoft.com/office/word/2010/wordml" w:rsidRPr="00740253" w:rsidR="009F4AB3" w:rsidP="009B483C" w:rsidRDefault="009F4AB3" w14:paraId="5D9488F0" wp14:textId="77777777">
      <w:pPr>
        <w:pStyle w:val="ListParagraph"/>
        <w:numPr>
          <w:ilvl w:val="0"/>
          <w:numId w:val="31"/>
        </w:numPr>
        <w:rPr>
          <w:rFonts w:ascii="Arial" w:hAnsi="Arial" w:cs="Arial"/>
          <w:sz w:val="22"/>
          <w:szCs w:val="22"/>
        </w:rPr>
      </w:pPr>
      <w:r w:rsidRPr="00740253">
        <w:rPr>
          <w:rFonts w:ascii="Arial" w:hAnsi="Arial" w:cs="Arial"/>
          <w:sz w:val="22"/>
          <w:szCs w:val="22"/>
        </w:rPr>
        <w:t xml:space="preserve">New categories of bespoke jewellery developed (Earrings/Necklaces) </w:t>
      </w:r>
    </w:p>
    <w:p xmlns:wp14="http://schemas.microsoft.com/office/word/2010/wordml" w:rsidRPr="00740253" w:rsidR="009F4AB3" w:rsidP="009B483C" w:rsidRDefault="009F4AB3" w14:paraId="6DE35591" wp14:textId="77777777">
      <w:pPr>
        <w:pStyle w:val="ListParagraph"/>
        <w:numPr>
          <w:ilvl w:val="0"/>
          <w:numId w:val="31"/>
        </w:numPr>
        <w:rPr>
          <w:rFonts w:ascii="Arial" w:hAnsi="Arial" w:cs="Arial"/>
          <w:sz w:val="22"/>
          <w:szCs w:val="22"/>
        </w:rPr>
      </w:pPr>
      <w:r w:rsidRPr="00740253">
        <w:rPr>
          <w:rFonts w:ascii="Arial" w:hAnsi="Arial" w:cs="Arial"/>
          <w:sz w:val="22"/>
          <w:szCs w:val="22"/>
        </w:rPr>
        <w:t xml:space="preserve">Multiple categories (jewellery sets) viewed (Engagement/Wedding/Eternity rings) </w:t>
      </w:r>
    </w:p>
    <w:p xmlns:wp14="http://schemas.microsoft.com/office/word/2010/wordml" w:rsidRPr="00740253" w:rsidR="009F4AB3" w:rsidP="009B483C" w:rsidRDefault="009F4AB3" w14:paraId="50E0D24F" wp14:textId="77777777">
      <w:pPr>
        <w:pStyle w:val="ListParagraph"/>
        <w:numPr>
          <w:ilvl w:val="0"/>
          <w:numId w:val="31"/>
        </w:numPr>
        <w:rPr>
          <w:rFonts w:ascii="Arial" w:hAnsi="Arial" w:cs="Arial"/>
          <w:sz w:val="22"/>
          <w:szCs w:val="22"/>
        </w:rPr>
      </w:pPr>
      <w:r w:rsidRPr="00740253">
        <w:rPr>
          <w:rFonts w:ascii="Arial" w:hAnsi="Arial" w:cs="Arial"/>
          <w:sz w:val="22"/>
          <w:szCs w:val="22"/>
        </w:rPr>
        <w:t xml:space="preserve">Weights and precious metal and gemstone stock incorporation </w:t>
      </w:r>
    </w:p>
    <w:p xmlns:wp14="http://schemas.microsoft.com/office/word/2010/wordml" w:rsidRPr="00740253" w:rsidR="009F4AB3" w:rsidP="009B483C" w:rsidRDefault="009F4AB3" w14:paraId="77C3052C" wp14:textId="77777777">
      <w:pPr>
        <w:pStyle w:val="ListParagraph"/>
        <w:numPr>
          <w:ilvl w:val="0"/>
          <w:numId w:val="31"/>
        </w:numPr>
        <w:rPr>
          <w:rFonts w:ascii="Arial" w:hAnsi="Arial" w:cs="Arial"/>
          <w:sz w:val="22"/>
          <w:szCs w:val="22"/>
        </w:rPr>
      </w:pPr>
      <w:r w:rsidRPr="00740253">
        <w:rPr>
          <w:rFonts w:ascii="Arial" w:hAnsi="Arial" w:cs="Arial"/>
          <w:sz w:val="22"/>
          <w:szCs w:val="22"/>
        </w:rPr>
        <w:t>Incorporation of trade clients’ models/designs</w:t>
      </w:r>
    </w:p>
    <w:p xmlns:wp14="http://schemas.microsoft.com/office/word/2010/wordml" w:rsidRPr="00740253" w:rsidR="009F4AB3" w:rsidRDefault="009F4AB3" w14:paraId="02EB378F" wp14:textId="77777777">
      <w:pPr>
        <w:rPr>
          <w:rFonts w:ascii="Arial" w:hAnsi="Arial" w:cs="Arial"/>
          <w:sz w:val="22"/>
          <w:szCs w:val="22"/>
        </w:rPr>
      </w:pPr>
    </w:p>
    <w:p xmlns:wp14="http://schemas.microsoft.com/office/word/2010/wordml" w:rsidRPr="00740253" w:rsidR="009F4AB3" w:rsidRDefault="009F4AB3" w14:paraId="6A05A809" wp14:textId="77777777">
      <w:pPr>
        <w:rPr>
          <w:rFonts w:ascii="Arial" w:hAnsi="Arial" w:cs="Arial"/>
          <w:sz w:val="22"/>
          <w:szCs w:val="22"/>
        </w:rPr>
      </w:pPr>
    </w:p>
    <w:p xmlns:wp14="http://schemas.microsoft.com/office/word/2010/wordml" w:rsidRPr="00740253" w:rsidR="009F4AB3" w:rsidRDefault="009F4AB3" w14:paraId="5A39BBE3" wp14:textId="77777777">
      <w:pPr>
        <w:rPr>
          <w:rFonts w:ascii="Arial" w:hAnsi="Arial" w:cs="Arial"/>
          <w:sz w:val="22"/>
          <w:szCs w:val="22"/>
        </w:rPr>
      </w:pPr>
    </w:p>
    <w:p xmlns:wp14="http://schemas.microsoft.com/office/word/2010/wordml" w:rsidRPr="00740253" w:rsidR="009F4AB3" w:rsidRDefault="009F4AB3" w14:paraId="41C8F396" wp14:textId="77777777">
      <w:pPr>
        <w:rPr>
          <w:rFonts w:ascii="Arial" w:hAnsi="Arial" w:cs="Arial"/>
          <w:sz w:val="22"/>
          <w:szCs w:val="22"/>
        </w:rPr>
      </w:pPr>
    </w:p>
    <w:p xmlns:wp14="http://schemas.microsoft.com/office/word/2010/wordml" w:rsidRPr="00740253" w:rsidR="009F4AB3" w:rsidRDefault="009F4AB3" w14:paraId="72A3D3EC" wp14:textId="77777777">
      <w:pPr>
        <w:rPr>
          <w:rFonts w:ascii="Arial" w:hAnsi="Arial" w:cs="Arial"/>
          <w:sz w:val="22"/>
          <w:szCs w:val="22"/>
        </w:rPr>
      </w:pPr>
    </w:p>
    <w:p xmlns:wp14="http://schemas.microsoft.com/office/word/2010/wordml" w:rsidRPr="00740253" w:rsidR="009F4AB3" w:rsidRDefault="009F4AB3" w14:paraId="0D0B940D" wp14:textId="77777777">
      <w:pPr>
        <w:rPr>
          <w:rFonts w:ascii="Arial" w:hAnsi="Arial" w:cs="Arial"/>
          <w:sz w:val="22"/>
          <w:szCs w:val="22"/>
        </w:rPr>
      </w:pPr>
    </w:p>
    <w:p xmlns:wp14="http://schemas.microsoft.com/office/word/2010/wordml" w:rsidRPr="00740253" w:rsidR="009F4AB3" w:rsidRDefault="009F4AB3" w14:paraId="0E27B00A" wp14:textId="77777777">
      <w:pPr>
        <w:rPr>
          <w:rFonts w:ascii="Arial" w:hAnsi="Arial" w:cs="Arial"/>
          <w:sz w:val="22"/>
          <w:szCs w:val="22"/>
        </w:rPr>
      </w:pPr>
    </w:p>
    <w:p xmlns:wp14="http://schemas.microsoft.com/office/word/2010/wordml" w:rsidRPr="00740253" w:rsidR="009F4AB3" w:rsidRDefault="009F4AB3" w14:paraId="60061E4C" wp14:textId="77777777">
      <w:pPr>
        <w:rPr>
          <w:rFonts w:ascii="Arial" w:hAnsi="Arial" w:cs="Arial"/>
          <w:sz w:val="22"/>
          <w:szCs w:val="22"/>
        </w:rPr>
      </w:pPr>
    </w:p>
    <w:p xmlns:wp14="http://schemas.microsoft.com/office/word/2010/wordml" w:rsidRPr="00740253" w:rsidR="009F4AB3" w:rsidRDefault="009F4AB3" w14:paraId="44EAFD9C" wp14:textId="77777777">
      <w:pPr>
        <w:rPr>
          <w:rFonts w:ascii="Arial" w:hAnsi="Arial" w:cs="Arial"/>
          <w:sz w:val="22"/>
          <w:szCs w:val="22"/>
        </w:rPr>
      </w:pPr>
    </w:p>
    <w:p xmlns:wp14="http://schemas.microsoft.com/office/word/2010/wordml" w:rsidRPr="00740253" w:rsidR="009F4AB3" w:rsidRDefault="009F4AB3" w14:paraId="4B94D5A5" wp14:textId="77777777">
      <w:pPr>
        <w:rPr>
          <w:rFonts w:ascii="Arial" w:hAnsi="Arial" w:cs="Arial"/>
          <w:sz w:val="22"/>
          <w:szCs w:val="22"/>
        </w:rPr>
      </w:pPr>
    </w:p>
    <w:p xmlns:wp14="http://schemas.microsoft.com/office/word/2010/wordml" w:rsidRPr="00740253" w:rsidR="009F4AB3" w:rsidRDefault="009F4AB3" w14:paraId="3DEEC669" wp14:textId="77777777">
      <w:pPr>
        <w:rPr>
          <w:rFonts w:ascii="Arial" w:hAnsi="Arial" w:cs="Arial"/>
          <w:sz w:val="22"/>
          <w:szCs w:val="22"/>
        </w:rPr>
      </w:pPr>
    </w:p>
    <w:p xmlns:wp14="http://schemas.microsoft.com/office/word/2010/wordml" w:rsidRPr="00740253" w:rsidR="6E618D4C" w:rsidP="6E618D4C" w:rsidRDefault="6E618D4C" w14:paraId="3656B9AB" wp14:textId="77777777">
      <w:pPr>
        <w:rPr>
          <w:rFonts w:ascii="Arial" w:hAnsi="Arial" w:cs="Arial"/>
          <w:b/>
          <w:bCs/>
          <w:sz w:val="22"/>
          <w:szCs w:val="22"/>
          <w:u w:val="single"/>
        </w:rPr>
      </w:pPr>
    </w:p>
    <w:p xmlns:wp14="http://schemas.microsoft.com/office/word/2010/wordml" w:rsidRPr="00740253" w:rsidR="0041727D" w:rsidP="006F3E30" w:rsidRDefault="0041727D" w14:paraId="46A54D09" wp14:textId="77777777">
      <w:pPr>
        <w:rPr>
          <w:rFonts w:ascii="Arial" w:hAnsi="Arial" w:cs="Arial"/>
          <w:b/>
          <w:bCs/>
          <w:sz w:val="22"/>
          <w:szCs w:val="22"/>
          <w:u w:val="single"/>
        </w:rPr>
      </w:pPr>
      <w:r w:rsidRPr="00740253">
        <w:rPr>
          <w:rFonts w:ascii="Arial" w:hAnsi="Arial" w:cs="Arial"/>
          <w:b/>
          <w:bCs/>
          <w:sz w:val="22"/>
          <w:szCs w:val="22"/>
          <w:u w:val="single"/>
        </w:rPr>
        <w:t>Acknowledgements</w:t>
      </w:r>
      <w:r w:rsidRPr="00740253" w:rsidR="006F3E30">
        <w:rPr>
          <w:rFonts w:ascii="Arial" w:hAnsi="Arial" w:cs="Arial"/>
          <w:b/>
          <w:bCs/>
          <w:sz w:val="22"/>
          <w:szCs w:val="22"/>
          <w:u w:val="single"/>
        </w:rPr>
        <w:t>:</w:t>
      </w:r>
    </w:p>
    <w:p xmlns:wp14="http://schemas.microsoft.com/office/word/2010/wordml" w:rsidRPr="00740253" w:rsidR="00A124AF" w:rsidRDefault="00A124AF" w14:paraId="45FB0818" wp14:textId="77777777">
      <w:pPr>
        <w:rPr>
          <w:rFonts w:ascii="Arial" w:hAnsi="Arial" w:cs="Arial"/>
          <w:sz w:val="22"/>
          <w:szCs w:val="22"/>
        </w:rPr>
      </w:pPr>
    </w:p>
    <w:p xmlns:wp14="http://schemas.microsoft.com/office/word/2010/wordml" w:rsidRPr="00740253" w:rsidR="00557DD0" w:rsidP="6E618D4C" w:rsidRDefault="00557DD0" w14:paraId="14A52D25" wp14:textId="77777777">
      <w:pPr>
        <w:spacing w:before="100" w:beforeAutospacing="1" w:after="100" w:afterAutospacing="1"/>
        <w:rPr>
          <w:rFonts w:ascii="Arial" w:hAnsi="Arial" w:cs="Arial"/>
          <w:sz w:val="22"/>
          <w:szCs w:val="22"/>
        </w:rPr>
      </w:pPr>
      <w:r w:rsidRPr="00740253">
        <w:rPr>
          <w:rFonts w:ascii="Arial" w:hAnsi="Arial" w:cs="Arial"/>
          <w:sz w:val="22"/>
          <w:szCs w:val="22"/>
        </w:rPr>
        <w:t xml:space="preserve">Firstly, I would like to thank Graham Howe and Mahesh </w:t>
      </w:r>
      <w:proofErr w:type="spellStart"/>
      <w:r w:rsidRPr="00740253">
        <w:rPr>
          <w:rFonts w:ascii="Arial" w:hAnsi="Arial" w:cs="Arial"/>
          <w:sz w:val="22"/>
          <w:szCs w:val="22"/>
        </w:rPr>
        <w:t>Kannath</w:t>
      </w:r>
      <w:proofErr w:type="spellEnd"/>
      <w:r w:rsidRPr="00740253">
        <w:rPr>
          <w:rFonts w:ascii="Arial" w:hAnsi="Arial" w:cs="Arial"/>
          <w:sz w:val="22"/>
          <w:szCs w:val="22"/>
        </w:rPr>
        <w:t xml:space="preserve"> (Project Supervisors) for their guidance throughout the project, giving me the chance to explore complex theories in a structured manor, as well as Kelvin and Sharon James (Diamond Centre Wales Directors) for their assistance within all stages of the project and their continual support in my personal development along with allowing me the opportunity to undertake this masters. </w:t>
      </w:r>
    </w:p>
    <w:p xmlns:wp14="http://schemas.microsoft.com/office/word/2010/wordml" w:rsidRPr="00740253" w:rsidR="00557DD0" w:rsidP="6E618D4C" w:rsidRDefault="00557DD0" w14:paraId="6ECE7873" wp14:textId="77777777">
      <w:pPr>
        <w:spacing w:before="100" w:beforeAutospacing="1" w:after="100" w:afterAutospacing="1"/>
        <w:rPr>
          <w:rFonts w:ascii="Arial" w:hAnsi="Arial" w:cs="Arial"/>
          <w:sz w:val="22"/>
          <w:szCs w:val="22"/>
        </w:rPr>
      </w:pPr>
      <w:r w:rsidRPr="00740253">
        <w:rPr>
          <w:rFonts w:ascii="Arial" w:hAnsi="Arial" w:cs="Arial"/>
          <w:sz w:val="22"/>
          <w:szCs w:val="22"/>
        </w:rPr>
        <w:t xml:space="preserve">I would like to thank both William Warren (CEMET) and the team at Cooply Solutions for their professional input into technical research stages and later feedback of the project. Finally, I would like to thank my family and friends for their input, feedback, and support throughout the project. </w:t>
      </w:r>
    </w:p>
    <w:p xmlns:wp14="http://schemas.microsoft.com/office/word/2010/wordml" w:rsidR="00557DD0" w:rsidP="6E618D4C" w:rsidRDefault="00557DD0" w14:paraId="049F31CB" wp14:textId="77777777">
      <w:pPr>
        <w:rPr>
          <w:rFonts w:ascii="Arial" w:hAnsi="Arial" w:cs="Arial"/>
        </w:rPr>
      </w:pPr>
    </w:p>
    <w:p xmlns:wp14="http://schemas.microsoft.com/office/word/2010/wordml" w:rsidR="00E00AE1" w:rsidP="6E618D4C" w:rsidRDefault="00E00AE1" w14:paraId="53128261" wp14:textId="77777777">
      <w:pPr>
        <w:rPr>
          <w:rFonts w:ascii="Arial" w:hAnsi="Arial" w:cs="Arial"/>
        </w:rPr>
      </w:pPr>
    </w:p>
    <w:p xmlns:wp14="http://schemas.microsoft.com/office/word/2010/wordml" w:rsidRPr="00740253" w:rsidR="00E00AE1" w:rsidP="6E618D4C" w:rsidRDefault="00E00AE1" w14:paraId="62486C05" wp14:textId="77777777">
      <w:pPr>
        <w:rPr>
          <w:rFonts w:ascii="Arial" w:hAnsi="Arial" w:cs="Arial"/>
          <w:sz w:val="22"/>
          <w:szCs w:val="22"/>
        </w:rPr>
      </w:pPr>
    </w:p>
    <w:p xmlns:wp14="http://schemas.microsoft.com/office/word/2010/wordml" w:rsidRPr="00740253" w:rsidR="00557DD0" w:rsidP="00A124AF" w:rsidRDefault="00557DD0" w14:paraId="4101652C" wp14:textId="77777777">
      <w:pPr>
        <w:jc w:val="center"/>
        <w:rPr>
          <w:rFonts w:ascii="Arial" w:hAnsi="Arial" w:cs="Arial"/>
          <w:b/>
          <w:bCs/>
          <w:sz w:val="22"/>
          <w:szCs w:val="22"/>
          <w:u w:val="single"/>
        </w:rPr>
      </w:pPr>
    </w:p>
    <w:p xmlns:wp14="http://schemas.microsoft.com/office/word/2010/wordml" w:rsidRPr="00740253" w:rsidR="0041727D" w:rsidP="006F3E30" w:rsidRDefault="0041727D" w14:paraId="7F110A45" wp14:textId="77777777">
      <w:pPr>
        <w:rPr>
          <w:rFonts w:ascii="Arial" w:hAnsi="Arial" w:cs="Arial"/>
          <w:b/>
          <w:bCs/>
          <w:sz w:val="22"/>
          <w:szCs w:val="22"/>
          <w:u w:val="single"/>
        </w:rPr>
      </w:pPr>
      <w:r w:rsidRPr="00740253">
        <w:rPr>
          <w:rFonts w:ascii="Arial" w:hAnsi="Arial" w:cs="Arial"/>
          <w:b/>
          <w:bCs/>
          <w:sz w:val="22"/>
          <w:szCs w:val="22"/>
          <w:u w:val="single"/>
        </w:rPr>
        <w:t>Declaration Statement</w:t>
      </w:r>
      <w:r w:rsidRPr="00740253" w:rsidR="006F3E30">
        <w:rPr>
          <w:rFonts w:ascii="Arial" w:hAnsi="Arial" w:cs="Arial"/>
          <w:b/>
          <w:bCs/>
          <w:sz w:val="22"/>
          <w:szCs w:val="22"/>
          <w:u w:val="single"/>
        </w:rPr>
        <w:t>:</w:t>
      </w:r>
    </w:p>
    <w:p xmlns:wp14="http://schemas.microsoft.com/office/word/2010/wordml" w:rsidRPr="00740253" w:rsidR="00A124AF" w:rsidRDefault="00A124AF" w14:paraId="4B99056E" wp14:textId="77777777">
      <w:pPr>
        <w:rPr>
          <w:rFonts w:ascii="Arial" w:hAnsi="Arial" w:cs="Arial"/>
          <w:b/>
          <w:bCs/>
          <w:sz w:val="22"/>
          <w:szCs w:val="22"/>
          <w:u w:val="single"/>
        </w:rPr>
      </w:pPr>
    </w:p>
    <w:p xmlns:wp14="http://schemas.microsoft.com/office/word/2010/wordml" w:rsidRPr="00740253" w:rsidR="000A5B87" w:rsidRDefault="000A5B87" w14:paraId="1299C43A" wp14:textId="77777777">
      <w:pPr>
        <w:rPr>
          <w:rFonts w:ascii="Arial" w:hAnsi="Arial" w:cs="Arial"/>
          <w:sz w:val="22"/>
          <w:szCs w:val="22"/>
        </w:rPr>
      </w:pPr>
    </w:p>
    <w:p xmlns:wp14="http://schemas.microsoft.com/office/word/2010/wordml" w:rsidRPr="00740253" w:rsidR="00557DD0" w:rsidP="00557DD0" w:rsidRDefault="00557DD0" w14:paraId="323A385D" wp14:textId="77777777">
      <w:pPr>
        <w:spacing w:before="100" w:beforeAutospacing="1" w:after="100" w:afterAutospacing="1"/>
        <w:rPr>
          <w:rFonts w:ascii="Arial" w:hAnsi="Arial" w:cs="Arial"/>
          <w:sz w:val="22"/>
          <w:szCs w:val="22"/>
        </w:rPr>
      </w:pPr>
      <w:r w:rsidRPr="00740253">
        <w:rPr>
          <w:rFonts w:ascii="Arial" w:hAnsi="Arial" w:cs="Arial"/>
          <w:b/>
          <w:bCs/>
          <w:sz w:val="22"/>
          <w:szCs w:val="22"/>
        </w:rPr>
        <w:t xml:space="preserve">I certify that this is all my own work and that all other sources of information, data, images etc. have been acknowledged and referenced: </w:t>
      </w:r>
    </w:p>
    <w:p xmlns:wp14="http://schemas.microsoft.com/office/word/2010/wordml" w:rsidRPr="00740253" w:rsidR="00557DD0" w:rsidRDefault="00557DD0" w14:paraId="4DDBEF00" wp14:textId="77777777">
      <w:pPr>
        <w:rPr>
          <w:rFonts w:ascii="Arial" w:hAnsi="Arial" w:cs="Arial"/>
          <w:sz w:val="22"/>
          <w:szCs w:val="22"/>
        </w:rPr>
      </w:pPr>
    </w:p>
    <w:p xmlns:wp14="http://schemas.microsoft.com/office/word/2010/wordml" w:rsidR="00557DD0" w:rsidRDefault="00557DD0" w14:paraId="3461D779" wp14:textId="77777777">
      <w:pPr>
        <w:rPr>
          <w:rFonts w:ascii="Arial" w:hAnsi="Arial" w:cs="Arial"/>
        </w:rPr>
      </w:pPr>
    </w:p>
    <w:p xmlns:wp14="http://schemas.microsoft.com/office/word/2010/wordml" w:rsidR="00557DD0" w:rsidRDefault="00557DD0" w14:paraId="3CF2D8B6" wp14:textId="77777777">
      <w:pPr>
        <w:rPr>
          <w:rFonts w:ascii="Arial" w:hAnsi="Arial" w:cs="Arial"/>
        </w:rPr>
      </w:pPr>
    </w:p>
    <w:p xmlns:wp14="http://schemas.microsoft.com/office/word/2010/wordml" w:rsidRPr="002A6FC9" w:rsidR="000A5B87" w:rsidP="2FF27A3F" w:rsidRDefault="7A28E8A4" w14:paraId="69A79F5A" wp14:textId="77777777">
      <w:pPr>
        <w:jc w:val="center"/>
        <w:rPr>
          <w:rFonts w:ascii="Arial" w:hAnsi="Arial" w:cs="Arial"/>
        </w:rPr>
      </w:pPr>
      <w:r w:rsidRPr="2FF27A3F">
        <w:rPr>
          <w:rFonts w:ascii="Arial" w:hAnsi="Arial" w:cs="Arial"/>
        </w:rPr>
        <w:t xml:space="preserve">Signed:     </w:t>
      </w:r>
      <w:r w:rsidR="19AF1ABB">
        <w:rPr>
          <w:noProof/>
        </w:rPr>
        <w:drawing>
          <wp:inline xmlns:wp14="http://schemas.microsoft.com/office/word/2010/wordprocessingDrawing" distT="0" distB="0" distL="0" distR="0" wp14:anchorId="26A23E77" wp14:editId="3D300702">
            <wp:extent cx="2085412" cy="881956"/>
            <wp:effectExtent l="0" t="0" r="0" b="0"/>
            <wp:docPr id="729238972" name="Picture 7292389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7" cstate="print">
                      <a:extLst>
                        <a:ext uri="{28A0092B-C50C-407E-A947-70E740481C1C}">
                          <a14:useLocalDpi xmlns:a14="http://schemas.microsoft.com/office/drawing/2010/main" val="0"/>
                        </a:ext>
                      </a:extLst>
                    </a:blip>
                    <a:stretch>
                      <a:fillRect/>
                    </a:stretch>
                  </pic:blipFill>
                  <pic:spPr>
                    <a:xfrm>
                      <a:off x="0" y="0"/>
                      <a:ext cx="2085412" cy="881956"/>
                    </a:xfrm>
                    <a:prstGeom prst="rect">
                      <a:avLst/>
                    </a:prstGeom>
                  </pic:spPr>
                </pic:pic>
              </a:graphicData>
            </a:graphic>
          </wp:inline>
        </w:drawing>
      </w:r>
      <w:r w:rsidRPr="2FF27A3F">
        <w:rPr>
          <w:rFonts w:ascii="Arial" w:hAnsi="Arial" w:cs="Arial"/>
        </w:rPr>
        <w:t xml:space="preserve">                         Date:</w:t>
      </w:r>
      <w:r w:rsidRPr="2FF27A3F" w:rsidR="33073651">
        <w:rPr>
          <w:rFonts w:ascii="Arial" w:hAnsi="Arial" w:cs="Arial"/>
        </w:rPr>
        <w:t>03/01/23</w:t>
      </w:r>
    </w:p>
    <w:p xmlns:wp14="http://schemas.microsoft.com/office/word/2010/wordml" w:rsidRPr="002A6FC9" w:rsidR="000A5B87" w:rsidRDefault="000A5B87" w14:paraId="0FB78278" wp14:textId="77777777">
      <w:pPr>
        <w:rPr>
          <w:rFonts w:ascii="Arial" w:hAnsi="Arial" w:cs="Arial"/>
        </w:rPr>
      </w:pPr>
    </w:p>
    <w:p xmlns:wp14="http://schemas.microsoft.com/office/word/2010/wordml" w:rsidRPr="002A6FC9" w:rsidR="000A5B87" w:rsidRDefault="000A5B87" w14:paraId="1FC39945" wp14:textId="77777777">
      <w:pPr>
        <w:rPr>
          <w:rFonts w:ascii="Arial" w:hAnsi="Arial" w:cs="Arial"/>
        </w:rPr>
      </w:pPr>
    </w:p>
    <w:p xmlns:wp14="http://schemas.microsoft.com/office/word/2010/wordml" w:rsidRPr="002A6FC9" w:rsidR="000A5B87" w:rsidRDefault="000A5B87" w14:paraId="0562CB0E" wp14:textId="77777777">
      <w:pPr>
        <w:rPr>
          <w:rFonts w:ascii="Arial" w:hAnsi="Arial" w:cs="Arial"/>
        </w:rPr>
      </w:pPr>
    </w:p>
    <w:p xmlns:wp14="http://schemas.microsoft.com/office/word/2010/wordml" w:rsidRPr="002A6FC9" w:rsidR="000A5B87" w:rsidRDefault="000A5B87" w14:paraId="34CE0A41" wp14:textId="77777777">
      <w:pPr>
        <w:rPr>
          <w:rFonts w:ascii="Arial" w:hAnsi="Arial" w:cs="Arial"/>
        </w:rPr>
      </w:pPr>
    </w:p>
    <w:p xmlns:wp14="http://schemas.microsoft.com/office/word/2010/wordml" w:rsidRPr="002A6FC9" w:rsidR="00557DD0" w:rsidRDefault="00557DD0" w14:paraId="62EBF3C5" wp14:textId="77777777">
      <w:pPr>
        <w:rPr>
          <w:rFonts w:ascii="Arial" w:hAnsi="Arial" w:cs="Arial"/>
        </w:rPr>
      </w:pPr>
    </w:p>
    <w:p xmlns:wp14="http://schemas.microsoft.com/office/word/2010/wordml" w:rsidRPr="002A6FC9" w:rsidR="000A5B87" w:rsidP="000A5B87" w:rsidRDefault="000A5B87" w14:paraId="6D98A12B" wp14:textId="77777777">
      <w:pPr>
        <w:rPr>
          <w:rFonts w:ascii="Arial" w:hAnsi="Arial" w:cs="Arial"/>
        </w:rPr>
      </w:pPr>
    </w:p>
    <w:p xmlns:wp14="http://schemas.microsoft.com/office/word/2010/wordml" w:rsidR="00751938" w:rsidP="006F3E30" w:rsidRDefault="00751938" w14:paraId="2946DB82" wp14:textId="77777777">
      <w:pPr>
        <w:rPr>
          <w:rFonts w:ascii="Arial" w:hAnsi="Arial" w:cs="Arial"/>
          <w:b/>
          <w:bCs/>
          <w:sz w:val="28"/>
          <w:szCs w:val="28"/>
          <w:u w:val="single"/>
        </w:rPr>
      </w:pPr>
    </w:p>
    <w:p xmlns:wp14="http://schemas.microsoft.com/office/word/2010/wordml" w:rsidR="003D03FF" w:rsidP="006F3E30" w:rsidRDefault="003D03FF" w14:paraId="5997CC1D" wp14:textId="77777777">
      <w:pPr>
        <w:rPr>
          <w:rFonts w:ascii="Arial" w:hAnsi="Arial" w:cs="Arial"/>
          <w:b/>
          <w:bCs/>
          <w:sz w:val="28"/>
          <w:szCs w:val="28"/>
          <w:u w:val="single"/>
        </w:rPr>
      </w:pPr>
    </w:p>
    <w:p xmlns:wp14="http://schemas.microsoft.com/office/word/2010/wordml" w:rsidR="003D03FF" w:rsidP="006F3E30" w:rsidRDefault="003D03FF" w14:paraId="110FFD37" wp14:textId="77777777">
      <w:pPr>
        <w:rPr>
          <w:rFonts w:ascii="Arial" w:hAnsi="Arial" w:cs="Arial"/>
          <w:b/>
          <w:bCs/>
          <w:sz w:val="28"/>
          <w:szCs w:val="28"/>
          <w:u w:val="single"/>
        </w:rPr>
      </w:pPr>
    </w:p>
    <w:p xmlns:wp14="http://schemas.microsoft.com/office/word/2010/wordml" w:rsidR="003D03FF" w:rsidP="006F3E30" w:rsidRDefault="003D03FF" w14:paraId="6B699379" wp14:textId="77777777">
      <w:pPr>
        <w:rPr>
          <w:rFonts w:ascii="Arial" w:hAnsi="Arial" w:cs="Arial"/>
          <w:b/>
          <w:bCs/>
          <w:sz w:val="28"/>
          <w:szCs w:val="28"/>
          <w:u w:val="single"/>
        </w:rPr>
      </w:pPr>
    </w:p>
    <w:p xmlns:wp14="http://schemas.microsoft.com/office/word/2010/wordml" w:rsidR="003D03FF" w:rsidP="006F3E30" w:rsidRDefault="003D03FF" w14:paraId="3FE9F23F" wp14:textId="77777777">
      <w:pPr>
        <w:rPr>
          <w:rFonts w:ascii="Arial" w:hAnsi="Arial" w:cs="Arial"/>
          <w:b/>
          <w:bCs/>
          <w:sz w:val="28"/>
          <w:szCs w:val="28"/>
          <w:u w:val="single"/>
        </w:rPr>
      </w:pPr>
    </w:p>
    <w:p xmlns:wp14="http://schemas.microsoft.com/office/word/2010/wordml" w:rsidR="003D03FF" w:rsidP="006F3E30" w:rsidRDefault="003D03FF" w14:paraId="1F72F646" wp14:textId="77777777">
      <w:pPr>
        <w:rPr>
          <w:rFonts w:ascii="Arial" w:hAnsi="Arial" w:cs="Arial"/>
          <w:b/>
          <w:bCs/>
          <w:sz w:val="28"/>
          <w:szCs w:val="28"/>
          <w:u w:val="single"/>
        </w:rPr>
      </w:pPr>
    </w:p>
    <w:p xmlns:wp14="http://schemas.microsoft.com/office/word/2010/wordml" w:rsidR="003D03FF" w:rsidP="006F3E30" w:rsidRDefault="003D03FF" w14:paraId="08CE6F91" wp14:textId="77777777">
      <w:pPr>
        <w:rPr>
          <w:rFonts w:ascii="Arial" w:hAnsi="Arial" w:cs="Arial"/>
          <w:b/>
          <w:bCs/>
          <w:sz w:val="28"/>
          <w:szCs w:val="28"/>
          <w:u w:val="single"/>
        </w:rPr>
      </w:pPr>
    </w:p>
    <w:p xmlns:wp14="http://schemas.microsoft.com/office/word/2010/wordml" w:rsidR="003D03FF" w:rsidP="006F3E30" w:rsidRDefault="003D03FF" w14:paraId="61CDCEAD" wp14:textId="77777777">
      <w:pPr>
        <w:rPr>
          <w:rFonts w:ascii="Arial" w:hAnsi="Arial" w:cs="Arial"/>
          <w:b/>
          <w:bCs/>
          <w:sz w:val="28"/>
          <w:szCs w:val="28"/>
          <w:u w:val="single"/>
        </w:rPr>
      </w:pPr>
    </w:p>
    <w:p xmlns:wp14="http://schemas.microsoft.com/office/word/2010/wordml" w:rsidR="003D03FF" w:rsidP="006F3E30" w:rsidRDefault="003D03FF" w14:paraId="6BB9E253" wp14:textId="77777777">
      <w:pPr>
        <w:rPr>
          <w:rFonts w:ascii="Arial" w:hAnsi="Arial" w:cs="Arial"/>
          <w:b/>
          <w:bCs/>
          <w:sz w:val="28"/>
          <w:szCs w:val="28"/>
          <w:u w:val="single"/>
        </w:rPr>
      </w:pPr>
    </w:p>
    <w:p xmlns:wp14="http://schemas.microsoft.com/office/word/2010/wordml" w:rsidR="003D03FF" w:rsidP="006F3E30" w:rsidRDefault="003D03FF" w14:paraId="23DE523C" wp14:textId="77777777">
      <w:pPr>
        <w:rPr>
          <w:rFonts w:ascii="Arial" w:hAnsi="Arial" w:cs="Arial"/>
          <w:b/>
          <w:bCs/>
          <w:sz w:val="28"/>
          <w:szCs w:val="28"/>
          <w:u w:val="single"/>
        </w:rPr>
      </w:pPr>
    </w:p>
    <w:p xmlns:wp14="http://schemas.microsoft.com/office/word/2010/wordml" w:rsidR="003D03FF" w:rsidP="006F3E30" w:rsidRDefault="003D03FF" w14:paraId="52E56223" wp14:textId="77777777">
      <w:pPr>
        <w:rPr>
          <w:rFonts w:ascii="Arial" w:hAnsi="Arial" w:cs="Arial"/>
          <w:b/>
          <w:bCs/>
          <w:sz w:val="28"/>
          <w:szCs w:val="28"/>
          <w:u w:val="single"/>
        </w:rPr>
      </w:pPr>
    </w:p>
    <w:p xmlns:wp14="http://schemas.microsoft.com/office/word/2010/wordml" w:rsidR="003D03FF" w:rsidP="006F3E30" w:rsidRDefault="003D03FF" w14:paraId="07547A01" wp14:textId="77777777">
      <w:pPr>
        <w:rPr>
          <w:rFonts w:ascii="Arial" w:hAnsi="Arial" w:cs="Arial"/>
          <w:b/>
          <w:bCs/>
          <w:sz w:val="28"/>
          <w:szCs w:val="28"/>
          <w:u w:val="single"/>
        </w:rPr>
      </w:pPr>
    </w:p>
    <w:p xmlns:wp14="http://schemas.microsoft.com/office/word/2010/wordml" w:rsidR="003D03FF" w:rsidP="006F3E30" w:rsidRDefault="003D03FF" w14:paraId="5043CB0F" wp14:textId="77777777">
      <w:pPr>
        <w:rPr>
          <w:rFonts w:ascii="Arial" w:hAnsi="Arial" w:cs="Arial"/>
          <w:b/>
          <w:bCs/>
          <w:sz w:val="28"/>
          <w:szCs w:val="28"/>
          <w:u w:val="single"/>
        </w:rPr>
      </w:pPr>
    </w:p>
    <w:p xmlns:wp14="http://schemas.microsoft.com/office/word/2010/wordml" w:rsidR="003D03FF" w:rsidP="006F3E30" w:rsidRDefault="003D03FF" w14:paraId="07459315" wp14:textId="77777777">
      <w:pPr>
        <w:rPr>
          <w:rFonts w:ascii="Arial" w:hAnsi="Arial" w:cs="Arial"/>
          <w:b/>
          <w:bCs/>
          <w:sz w:val="28"/>
          <w:szCs w:val="28"/>
          <w:u w:val="single"/>
        </w:rPr>
      </w:pPr>
    </w:p>
    <w:p xmlns:wp14="http://schemas.microsoft.com/office/word/2010/wordml" w:rsidR="003D03FF" w:rsidP="006F3E30" w:rsidRDefault="003D03FF" w14:paraId="6537F28F" wp14:textId="77777777">
      <w:pPr>
        <w:rPr>
          <w:rFonts w:ascii="Arial" w:hAnsi="Arial" w:cs="Arial"/>
          <w:b/>
          <w:bCs/>
          <w:sz w:val="28"/>
          <w:szCs w:val="28"/>
          <w:u w:val="single"/>
        </w:rPr>
      </w:pPr>
    </w:p>
    <w:p xmlns:wp14="http://schemas.microsoft.com/office/word/2010/wordml" w:rsidR="003D03FF" w:rsidP="006F3E30" w:rsidRDefault="003D03FF" w14:paraId="6DFB9E20" wp14:textId="77777777">
      <w:pPr>
        <w:rPr>
          <w:rFonts w:ascii="Arial" w:hAnsi="Arial" w:cs="Arial"/>
          <w:b/>
          <w:bCs/>
          <w:sz w:val="28"/>
          <w:szCs w:val="28"/>
          <w:u w:val="single"/>
        </w:rPr>
      </w:pPr>
    </w:p>
    <w:p xmlns:wp14="http://schemas.microsoft.com/office/word/2010/wordml" w:rsidR="003D03FF" w:rsidP="006F3E30" w:rsidRDefault="003D03FF" w14:paraId="70DF9E56" wp14:textId="77777777">
      <w:pPr>
        <w:rPr>
          <w:rFonts w:ascii="Arial" w:hAnsi="Arial" w:cs="Arial"/>
          <w:b/>
          <w:bCs/>
          <w:sz w:val="28"/>
          <w:szCs w:val="28"/>
          <w:u w:val="single"/>
        </w:rPr>
      </w:pPr>
    </w:p>
    <w:p xmlns:wp14="http://schemas.microsoft.com/office/word/2010/wordml" w:rsidR="003D03FF" w:rsidP="006F3E30" w:rsidRDefault="003D03FF" w14:paraId="44E871BC" wp14:textId="77777777">
      <w:pPr>
        <w:rPr>
          <w:rFonts w:ascii="Arial" w:hAnsi="Arial" w:cs="Arial"/>
          <w:b/>
          <w:bCs/>
          <w:sz w:val="28"/>
          <w:szCs w:val="28"/>
          <w:u w:val="single"/>
        </w:rPr>
      </w:pPr>
    </w:p>
    <w:p xmlns:wp14="http://schemas.microsoft.com/office/word/2010/wordml" w:rsidR="003D03FF" w:rsidP="006F3E30" w:rsidRDefault="003D03FF" w14:paraId="144A5D23" wp14:textId="77777777">
      <w:pPr>
        <w:rPr>
          <w:rFonts w:ascii="Arial" w:hAnsi="Arial" w:cs="Arial"/>
          <w:b/>
          <w:bCs/>
          <w:sz w:val="28"/>
          <w:szCs w:val="28"/>
          <w:u w:val="single"/>
        </w:rPr>
      </w:pPr>
    </w:p>
    <w:p xmlns:wp14="http://schemas.microsoft.com/office/word/2010/wordml" w:rsidR="003D03FF" w:rsidP="006F3E30" w:rsidRDefault="003D03FF" w14:paraId="738610EB" wp14:textId="77777777">
      <w:pPr>
        <w:rPr>
          <w:rFonts w:ascii="Arial" w:hAnsi="Arial" w:cs="Arial"/>
          <w:b/>
          <w:bCs/>
          <w:sz w:val="28"/>
          <w:szCs w:val="28"/>
          <w:u w:val="single"/>
        </w:rPr>
      </w:pPr>
    </w:p>
    <w:p xmlns:wp14="http://schemas.microsoft.com/office/word/2010/wordml" w:rsidR="003D03FF" w:rsidP="006F3E30" w:rsidRDefault="003D03FF" w14:paraId="637805D2" wp14:textId="77777777">
      <w:pPr>
        <w:rPr>
          <w:rFonts w:ascii="Arial" w:hAnsi="Arial" w:cs="Arial"/>
          <w:b/>
          <w:bCs/>
          <w:sz w:val="28"/>
          <w:szCs w:val="28"/>
          <w:u w:val="single"/>
        </w:rPr>
      </w:pPr>
    </w:p>
    <w:p xmlns:wp14="http://schemas.microsoft.com/office/word/2010/wordml" w:rsidR="003D03FF" w:rsidP="006F3E30" w:rsidRDefault="003D03FF" w14:paraId="463F29E8" wp14:textId="77777777">
      <w:pPr>
        <w:rPr>
          <w:rFonts w:ascii="Arial" w:hAnsi="Arial" w:cs="Arial"/>
          <w:b/>
          <w:bCs/>
          <w:sz w:val="28"/>
          <w:szCs w:val="28"/>
          <w:u w:val="single"/>
        </w:rPr>
      </w:pPr>
    </w:p>
    <w:p xmlns:wp14="http://schemas.microsoft.com/office/word/2010/wordml" w:rsidR="00740253" w:rsidP="006F3E30" w:rsidRDefault="00740253" w14:paraId="3B7B4B86" wp14:textId="77777777">
      <w:pPr>
        <w:rPr>
          <w:rFonts w:ascii="Arial" w:hAnsi="Arial" w:cs="Arial"/>
          <w:b/>
          <w:bCs/>
          <w:sz w:val="28"/>
          <w:szCs w:val="28"/>
          <w:u w:val="single"/>
        </w:rPr>
      </w:pPr>
    </w:p>
    <w:p xmlns:wp14="http://schemas.microsoft.com/office/word/2010/wordml" w:rsidR="00740253" w:rsidP="006F3E30" w:rsidRDefault="00740253" w14:paraId="3A0FF5F2" wp14:textId="77777777">
      <w:pPr>
        <w:rPr>
          <w:rFonts w:ascii="Arial" w:hAnsi="Arial" w:cs="Arial"/>
          <w:b/>
          <w:bCs/>
          <w:sz w:val="28"/>
          <w:szCs w:val="28"/>
          <w:u w:val="single"/>
        </w:rPr>
      </w:pPr>
    </w:p>
    <w:p xmlns:wp14="http://schemas.microsoft.com/office/word/2010/wordml" w:rsidR="000A5B87" w:rsidP="006F3E30" w:rsidRDefault="000A5B87" w14:paraId="6434A9D9" wp14:textId="77777777">
      <w:pPr>
        <w:rPr>
          <w:rFonts w:ascii="Arial" w:hAnsi="Arial" w:cs="Arial"/>
          <w:b/>
          <w:bCs/>
          <w:sz w:val="28"/>
          <w:szCs w:val="28"/>
          <w:u w:val="single"/>
        </w:rPr>
      </w:pPr>
      <w:r w:rsidRPr="002A6FC9">
        <w:rPr>
          <w:rFonts w:ascii="Arial" w:hAnsi="Arial" w:cs="Arial"/>
          <w:b/>
          <w:bCs/>
          <w:sz w:val="28"/>
          <w:szCs w:val="28"/>
          <w:u w:val="single"/>
        </w:rPr>
        <w:lastRenderedPageBreak/>
        <w:t>Contents</w:t>
      </w:r>
      <w:r w:rsidR="006F3E30">
        <w:rPr>
          <w:rFonts w:ascii="Arial" w:hAnsi="Arial" w:cs="Arial"/>
          <w:b/>
          <w:bCs/>
          <w:sz w:val="28"/>
          <w:szCs w:val="28"/>
          <w:u w:val="single"/>
        </w:rPr>
        <w:t xml:space="preserve"> Page:</w:t>
      </w:r>
    </w:p>
    <w:p xmlns:wp14="http://schemas.microsoft.com/office/word/2010/wordml" w:rsidRPr="003D03FF" w:rsidR="003D03FF" w:rsidP="003D03FF" w:rsidRDefault="003D03FF" w14:paraId="6D74EAC0" wp14:textId="77777777">
      <w:pPr>
        <w:jc w:val="right"/>
        <w:rPr>
          <w:rFonts w:ascii="Arial" w:hAnsi="Arial" w:cs="Arial"/>
          <w:b/>
          <w:bCs/>
          <w:sz w:val="22"/>
          <w:szCs w:val="22"/>
          <w:u w:val="single"/>
        </w:rPr>
      </w:pPr>
      <w:r w:rsidRPr="003D03FF">
        <w:rPr>
          <w:rFonts w:ascii="Arial" w:hAnsi="Arial" w:cs="Arial"/>
          <w:b/>
          <w:bCs/>
          <w:sz w:val="22"/>
          <w:szCs w:val="22"/>
          <w:u w:val="single"/>
        </w:rPr>
        <w:t>Page</w:t>
      </w:r>
    </w:p>
    <w:p xmlns:wp14="http://schemas.microsoft.com/office/word/2010/wordml" w:rsidRPr="002A6FC9" w:rsidR="00A124AF" w:rsidP="000A5B87" w:rsidRDefault="00A124AF" w14:paraId="5630AD66" wp14:textId="77777777">
      <w:pPr>
        <w:rPr>
          <w:rFonts w:ascii="Arial" w:hAnsi="Arial" w:cs="Arial"/>
          <w:b/>
          <w:bCs/>
          <w:u w:val="single"/>
        </w:rPr>
      </w:pPr>
    </w:p>
    <w:p xmlns:wp14="http://schemas.microsoft.com/office/word/2010/wordml" w:rsidRPr="006F3E30" w:rsidR="000A5B87" w:rsidP="009B483C" w:rsidRDefault="000A5B87" w14:paraId="6D55FF32" wp14:textId="77777777">
      <w:pPr>
        <w:pStyle w:val="ListParagraph"/>
        <w:numPr>
          <w:ilvl w:val="0"/>
          <w:numId w:val="32"/>
        </w:numPr>
        <w:spacing w:line="480" w:lineRule="auto"/>
        <w:rPr>
          <w:rFonts w:ascii="Arial" w:hAnsi="Arial" w:cs="Arial"/>
          <w:b/>
          <w:bCs/>
        </w:rPr>
      </w:pPr>
      <w:r w:rsidRPr="38AE1239">
        <w:rPr>
          <w:rFonts w:ascii="Arial" w:hAnsi="Arial" w:cs="Arial"/>
          <w:b/>
          <w:bCs/>
        </w:rPr>
        <w:t>List of figures and tables</w:t>
      </w:r>
    </w:p>
    <w:p xmlns:wp14="http://schemas.microsoft.com/office/word/2010/wordml" w:rsidRPr="00D30EC3" w:rsidR="006F3E30" w:rsidP="38AE1239" w:rsidRDefault="006F3E30" w14:paraId="61829076" wp14:textId="77777777">
      <w:pPr>
        <w:pStyle w:val="ListParagraph"/>
        <w:spacing w:line="480" w:lineRule="auto"/>
        <w:rPr>
          <w:rFonts w:ascii="Arial" w:hAnsi="Arial" w:cs="Arial"/>
        </w:rPr>
      </w:pPr>
    </w:p>
    <w:p xmlns:wp14="http://schemas.microsoft.com/office/word/2010/wordml" w:rsidRPr="00D30EC3" w:rsidR="006F3E30" w:rsidP="009B483C" w:rsidRDefault="2470103A" w14:paraId="3E7A9F1C" wp14:textId="77777777">
      <w:pPr>
        <w:pStyle w:val="ListParagraph"/>
        <w:numPr>
          <w:ilvl w:val="0"/>
          <w:numId w:val="32"/>
        </w:numPr>
        <w:spacing w:line="480" w:lineRule="auto"/>
        <w:rPr>
          <w:rFonts w:ascii="Arial" w:hAnsi="Arial" w:cs="Arial"/>
          <w:b/>
          <w:bCs/>
          <w:u w:val="single"/>
        </w:rPr>
      </w:pPr>
      <w:r w:rsidRPr="38AE1239">
        <w:rPr>
          <w:rFonts w:ascii="Arial" w:hAnsi="Arial" w:cs="Arial"/>
          <w:b/>
          <w:bCs/>
          <w:u w:val="single"/>
        </w:rPr>
        <w:t>Introduction</w:t>
      </w:r>
    </w:p>
    <w:p xmlns:wp14="http://schemas.microsoft.com/office/word/2010/wordml" w:rsidRPr="00D30EC3" w:rsidR="006F3E30" w:rsidP="38AE1239" w:rsidRDefault="2470103A" w14:paraId="228AB6F3" wp14:textId="77777777">
      <w:pPr>
        <w:spacing w:line="480" w:lineRule="auto"/>
      </w:pPr>
      <w:r>
        <w:t>1.1</w:t>
      </w:r>
      <w:r w:rsidR="008B4046">
        <w:t xml:space="preserve">- </w:t>
      </w:r>
      <w:r>
        <w:t>Vision for the project</w:t>
      </w:r>
      <w:r w:rsidR="003D03FF">
        <w:t>………………………………………………………………………</w:t>
      </w:r>
    </w:p>
    <w:p xmlns:wp14="http://schemas.microsoft.com/office/word/2010/wordml" w:rsidRPr="00D30EC3" w:rsidR="006F3E30" w:rsidP="38AE1239" w:rsidRDefault="2470103A" w14:paraId="25729D18" wp14:textId="77777777">
      <w:pPr>
        <w:spacing w:line="480" w:lineRule="auto"/>
      </w:pPr>
      <w:r>
        <w:t>1.2</w:t>
      </w:r>
      <w:r w:rsidR="008B4046">
        <w:t xml:space="preserve">- </w:t>
      </w:r>
      <w:r w:rsidR="6982BC2D">
        <w:t>K</w:t>
      </w:r>
      <w:r>
        <w:t>ey Objectives</w:t>
      </w:r>
      <w:r w:rsidR="003D03FF">
        <w:t>…………………………………………………………………………….</w:t>
      </w:r>
    </w:p>
    <w:p xmlns:wp14="http://schemas.microsoft.com/office/word/2010/wordml" w:rsidRPr="00D30EC3" w:rsidR="006F3E30" w:rsidP="38AE1239" w:rsidRDefault="2470103A" w14:paraId="4FC5BF30" wp14:textId="77777777">
      <w:pPr>
        <w:spacing w:line="480" w:lineRule="auto"/>
      </w:pPr>
      <w:r>
        <w:t>1.3</w:t>
      </w:r>
      <w:r w:rsidR="008B4046">
        <w:t xml:space="preserve">- </w:t>
      </w:r>
      <w:r>
        <w:t>Main Area of Focus</w:t>
      </w:r>
      <w:r w:rsidR="003D03FF">
        <w:t>……………………………………………………………………….</w:t>
      </w:r>
    </w:p>
    <w:p xmlns:wp14="http://schemas.microsoft.com/office/word/2010/wordml" w:rsidRPr="00D30EC3" w:rsidR="006F3E30" w:rsidP="38AE1239" w:rsidRDefault="2470103A" w14:paraId="5E8A9979" wp14:textId="77777777">
      <w:pPr>
        <w:spacing w:line="480" w:lineRule="auto"/>
      </w:pPr>
      <w:r>
        <w:t>1.4</w:t>
      </w:r>
      <w:r w:rsidR="008B4046">
        <w:t xml:space="preserve">- </w:t>
      </w:r>
      <w:r>
        <w:t>Innovation</w:t>
      </w:r>
      <w:r w:rsidR="003D03FF">
        <w:t>…………………………………………………………………………………</w:t>
      </w:r>
    </w:p>
    <w:p xmlns:wp14="http://schemas.microsoft.com/office/word/2010/wordml" w:rsidRPr="00D30EC3" w:rsidR="006F3E30" w:rsidP="38AE1239" w:rsidRDefault="2470103A" w14:paraId="7365652A" wp14:textId="77777777">
      <w:pPr>
        <w:spacing w:line="480" w:lineRule="auto"/>
      </w:pPr>
      <w:r>
        <w:t>1.5</w:t>
      </w:r>
      <w:r w:rsidR="008B4046">
        <w:t xml:space="preserve">- </w:t>
      </w:r>
      <w:r>
        <w:t>DCW Business Overview</w:t>
      </w:r>
      <w:r w:rsidR="003D03FF">
        <w:t>………………………………………………………………….</w:t>
      </w:r>
    </w:p>
    <w:p xmlns:wp14="http://schemas.microsoft.com/office/word/2010/wordml" w:rsidRPr="00D30EC3" w:rsidR="006F3E30" w:rsidP="38AE1239" w:rsidRDefault="2470103A" w14:paraId="10F63A77" wp14:textId="77777777">
      <w:pPr>
        <w:spacing w:line="480" w:lineRule="auto"/>
      </w:pPr>
      <w:r>
        <w:t>1.6</w:t>
      </w:r>
      <w:r w:rsidR="008B4046">
        <w:t xml:space="preserve">- </w:t>
      </w:r>
      <w:r>
        <w:t>What is the anticipated financial payback for DCW?</w:t>
      </w:r>
      <w:r w:rsidRPr="003D03FF" w:rsidR="003D03FF">
        <w:t xml:space="preserve"> </w:t>
      </w:r>
      <w:r w:rsidR="003D03FF">
        <w:t>……………………………………..</w:t>
      </w:r>
    </w:p>
    <w:p xmlns:wp14="http://schemas.microsoft.com/office/word/2010/wordml" w:rsidRPr="00D30EC3" w:rsidR="006F3E30" w:rsidP="38AE1239" w:rsidRDefault="2470103A" w14:paraId="2918D329" wp14:textId="77777777">
      <w:pPr>
        <w:spacing w:line="480" w:lineRule="auto"/>
      </w:pPr>
      <w:r>
        <w:t>1.7-</w:t>
      </w:r>
      <w:r w:rsidR="008B4046">
        <w:t xml:space="preserve"> </w:t>
      </w:r>
      <w:r>
        <w:t>What capabilities will be increased?</w:t>
      </w:r>
      <w:r w:rsidRPr="003D03FF" w:rsidR="003D03FF">
        <w:t xml:space="preserve"> </w:t>
      </w:r>
      <w:r w:rsidR="003D03FF">
        <w:t>………………………………………………………</w:t>
      </w:r>
    </w:p>
    <w:p xmlns:wp14="http://schemas.microsoft.com/office/word/2010/wordml" w:rsidRPr="00D30EC3" w:rsidR="006F3E30" w:rsidP="38AE1239" w:rsidRDefault="2470103A" w14:paraId="044C89D8" wp14:textId="77777777">
      <w:pPr>
        <w:spacing w:line="480" w:lineRule="auto"/>
      </w:pPr>
      <w:r>
        <w:t>1.8</w:t>
      </w:r>
      <w:r w:rsidR="008B4046">
        <w:t xml:space="preserve">- </w:t>
      </w:r>
      <w:r>
        <w:t>What is innovative about the project?</w:t>
      </w:r>
      <w:r w:rsidRPr="003D03FF" w:rsidR="003D03FF">
        <w:t xml:space="preserve"> </w:t>
      </w:r>
      <w:r w:rsidR="003D03FF">
        <w:t>…………………………………………………….</w:t>
      </w:r>
    </w:p>
    <w:p xmlns:wp14="http://schemas.microsoft.com/office/word/2010/wordml" w:rsidRPr="00D30EC3" w:rsidR="006F3E30" w:rsidP="38AE1239" w:rsidRDefault="2470103A" w14:paraId="10B5C888" wp14:textId="77777777">
      <w:pPr>
        <w:spacing w:line="480" w:lineRule="auto"/>
      </w:pPr>
      <w:r>
        <w:t>1.9</w:t>
      </w:r>
      <w:r w:rsidR="008B4046">
        <w:t xml:space="preserve">- </w:t>
      </w:r>
      <w:r>
        <w:t>What knowledge is to be gained and why does the company need it?</w:t>
      </w:r>
      <w:r w:rsidR="003D03FF">
        <w:t>................................</w:t>
      </w:r>
    </w:p>
    <w:p xmlns:wp14="http://schemas.microsoft.com/office/word/2010/wordml" w:rsidRPr="00D30EC3" w:rsidR="006F3E30" w:rsidP="38AE1239" w:rsidRDefault="2470103A" w14:paraId="47F1840B" wp14:textId="77777777">
      <w:pPr>
        <w:spacing w:line="480" w:lineRule="auto"/>
      </w:pPr>
      <w:r>
        <w:t>1.10</w:t>
      </w:r>
      <w:r w:rsidR="008B4046">
        <w:t xml:space="preserve">- </w:t>
      </w:r>
      <w:r>
        <w:t>What is the academic challenge of the project?</w:t>
      </w:r>
      <w:r w:rsidR="003D03FF">
        <w:t>................................................................</w:t>
      </w:r>
    </w:p>
    <w:p xmlns:wp14="http://schemas.microsoft.com/office/word/2010/wordml" w:rsidRPr="00D30EC3" w:rsidR="006F3E30" w:rsidP="38AE1239" w:rsidRDefault="006F3E30" w14:paraId="2BA226A1" wp14:textId="77777777">
      <w:pPr>
        <w:spacing w:line="480" w:lineRule="auto"/>
        <w:rPr>
          <w:rFonts w:ascii="Arial" w:hAnsi="Arial" w:cs="Arial"/>
        </w:rPr>
      </w:pPr>
    </w:p>
    <w:p xmlns:wp14="http://schemas.microsoft.com/office/word/2010/wordml" w:rsidR="000A5B87" w:rsidP="009B483C" w:rsidRDefault="000A5B87" w14:paraId="18BEF0C8" wp14:textId="77777777">
      <w:pPr>
        <w:pStyle w:val="ListParagraph"/>
        <w:numPr>
          <w:ilvl w:val="0"/>
          <w:numId w:val="32"/>
        </w:numPr>
        <w:spacing w:line="480" w:lineRule="auto"/>
        <w:rPr>
          <w:rFonts w:ascii="Arial" w:hAnsi="Arial" w:cs="Arial"/>
          <w:b/>
          <w:bCs/>
        </w:rPr>
      </w:pPr>
      <w:r w:rsidRPr="3A4A44A5">
        <w:rPr>
          <w:rFonts w:ascii="Arial" w:hAnsi="Arial" w:cs="Arial"/>
          <w:b/>
          <w:bCs/>
        </w:rPr>
        <w:t>Literature review</w:t>
      </w:r>
    </w:p>
    <w:p xmlns:wp14="http://schemas.microsoft.com/office/word/2010/wordml" w:rsidR="003D03FF" w:rsidP="003D03FF" w:rsidRDefault="003D03FF" w14:paraId="13DDBF42" wp14:textId="77777777">
      <w:pPr>
        <w:rPr>
          <w:rFonts w:ascii="Arial" w:hAnsi="Arial" w:cs="Arial"/>
          <w:sz w:val="22"/>
          <w:szCs w:val="22"/>
        </w:rPr>
      </w:pPr>
      <w:r>
        <w:rPr>
          <w:rFonts w:ascii="Arial" w:hAnsi="Arial" w:cs="Arial"/>
          <w:sz w:val="22"/>
          <w:szCs w:val="22"/>
        </w:rPr>
        <w:t xml:space="preserve">2.1- </w:t>
      </w:r>
      <w:r w:rsidRPr="00575FE4">
        <w:rPr>
          <w:rFonts w:ascii="Arial" w:hAnsi="Arial" w:cs="Arial"/>
          <w:sz w:val="22"/>
          <w:szCs w:val="22"/>
        </w:rPr>
        <w:t>Digital Business and Electronic Commerce</w:t>
      </w:r>
      <w:r>
        <w:rPr>
          <w:rFonts w:ascii="Arial" w:hAnsi="Arial" w:cs="Arial"/>
          <w:sz w:val="22"/>
          <w:szCs w:val="22"/>
        </w:rPr>
        <w:t>……………………………………………...</w:t>
      </w:r>
    </w:p>
    <w:p xmlns:wp14="http://schemas.microsoft.com/office/word/2010/wordml" w:rsidRPr="00575FE4" w:rsidR="003D03FF" w:rsidP="003D03FF" w:rsidRDefault="003D03FF" w14:paraId="17AD93B2" wp14:textId="77777777">
      <w:pPr>
        <w:rPr>
          <w:rFonts w:ascii="Arial" w:hAnsi="Arial" w:cs="Arial"/>
          <w:sz w:val="22"/>
          <w:szCs w:val="22"/>
        </w:rPr>
      </w:pPr>
    </w:p>
    <w:p xmlns:wp14="http://schemas.microsoft.com/office/word/2010/wordml" w:rsidR="003D03FF" w:rsidP="003D03FF" w:rsidRDefault="003D03FF" w14:paraId="63058AD8" wp14:textId="77777777">
      <w:pPr>
        <w:rPr>
          <w:rFonts w:ascii="Arial" w:hAnsi="Arial" w:cs="Arial"/>
          <w:sz w:val="22"/>
          <w:szCs w:val="22"/>
        </w:rPr>
      </w:pPr>
      <w:r>
        <w:rPr>
          <w:rFonts w:ascii="Arial" w:hAnsi="Arial" w:cs="Arial"/>
          <w:sz w:val="22"/>
          <w:szCs w:val="22"/>
        </w:rPr>
        <w:t xml:space="preserve">2.2- </w:t>
      </w:r>
      <w:r w:rsidRPr="00575FE4">
        <w:rPr>
          <w:rFonts w:ascii="Arial" w:hAnsi="Arial" w:cs="Arial"/>
          <w:sz w:val="22"/>
          <w:szCs w:val="22"/>
        </w:rPr>
        <w:t>Developing products in half time</w:t>
      </w:r>
      <w:r>
        <w:rPr>
          <w:rFonts w:ascii="Arial" w:hAnsi="Arial" w:cs="Arial"/>
          <w:sz w:val="22"/>
          <w:szCs w:val="22"/>
        </w:rPr>
        <w:t>………………………………………………………</w:t>
      </w:r>
      <w:proofErr w:type="gramStart"/>
      <w:r>
        <w:rPr>
          <w:rFonts w:ascii="Arial" w:hAnsi="Arial" w:cs="Arial"/>
          <w:sz w:val="22"/>
          <w:szCs w:val="22"/>
        </w:rPr>
        <w:t>…..</w:t>
      </w:r>
      <w:proofErr w:type="gramEnd"/>
    </w:p>
    <w:p xmlns:wp14="http://schemas.microsoft.com/office/word/2010/wordml" w:rsidRPr="003D03FF" w:rsidR="003D03FF" w:rsidP="003D03FF" w:rsidRDefault="003D03FF" w14:paraId="0DE4B5B7" wp14:textId="77777777">
      <w:pPr>
        <w:rPr>
          <w:rFonts w:ascii="Arial" w:hAnsi="Arial" w:cs="Arial"/>
          <w:sz w:val="22"/>
          <w:szCs w:val="22"/>
        </w:rPr>
      </w:pPr>
    </w:p>
    <w:p xmlns:wp14="http://schemas.microsoft.com/office/word/2010/wordml" w:rsidR="006F3E30" w:rsidP="38AE1239" w:rsidRDefault="024F910E" w14:paraId="399E2E69" wp14:textId="77777777">
      <w:r>
        <w:t>2.</w:t>
      </w:r>
      <w:r w:rsidR="003D03FF">
        <w:t>3</w:t>
      </w:r>
      <w:r w:rsidR="008B4046">
        <w:t xml:space="preserve">- </w:t>
      </w:r>
      <w:r w:rsidR="006F3E30">
        <w:t>TensorFlow</w:t>
      </w:r>
      <w:r w:rsidR="003D03FF">
        <w:t>……………………………………………………………………………</w:t>
      </w:r>
    </w:p>
    <w:p xmlns:wp14="http://schemas.microsoft.com/office/word/2010/wordml" w:rsidRPr="006F3E30" w:rsidR="003D03FF" w:rsidP="38AE1239" w:rsidRDefault="003D03FF" w14:paraId="66204FF1" wp14:textId="77777777"/>
    <w:p xmlns:wp14="http://schemas.microsoft.com/office/word/2010/wordml" w:rsidR="006F3E30" w:rsidP="38AE1239" w:rsidRDefault="4E3360E6" w14:paraId="1BFB8E76" wp14:textId="77777777">
      <w:r>
        <w:t>2.</w:t>
      </w:r>
      <w:r w:rsidR="003D03FF">
        <w:t>4</w:t>
      </w:r>
      <w:r w:rsidR="008B4046">
        <w:t xml:space="preserve">- </w:t>
      </w:r>
      <w:proofErr w:type="spellStart"/>
      <w:r w:rsidR="647EC473">
        <w:t>M</w:t>
      </w:r>
      <w:r w:rsidR="006F3E30">
        <w:t>anomotio</w:t>
      </w:r>
      <w:r w:rsidR="52D1D868">
        <w:t>n</w:t>
      </w:r>
      <w:proofErr w:type="spellEnd"/>
      <w:r w:rsidR="003D03FF">
        <w:t>………………………………………………………………………</w:t>
      </w:r>
      <w:proofErr w:type="gramStart"/>
      <w:r w:rsidR="003D03FF">
        <w:t>…..</w:t>
      </w:r>
      <w:proofErr w:type="gramEnd"/>
    </w:p>
    <w:p xmlns:wp14="http://schemas.microsoft.com/office/word/2010/wordml" w:rsidRPr="006F3E30" w:rsidR="003D03FF" w:rsidP="38AE1239" w:rsidRDefault="003D03FF" w14:paraId="2DBF0D7D" wp14:textId="77777777"/>
    <w:p xmlns:wp14="http://schemas.microsoft.com/office/word/2010/wordml" w:rsidR="006F3E30" w:rsidP="38AE1239" w:rsidRDefault="5B28B7F5" w14:paraId="560C1D3E" wp14:textId="77777777">
      <w:r>
        <w:t>2.</w:t>
      </w:r>
      <w:r w:rsidR="003D03FF">
        <w:t>5</w:t>
      </w:r>
      <w:r w:rsidR="008B4046">
        <w:t xml:space="preserve">- </w:t>
      </w:r>
      <w:r w:rsidR="006F3E30">
        <w:t>Happy Fish</w:t>
      </w:r>
      <w:r w:rsidR="003D03FF">
        <w:t>……………………………………………………………………………</w:t>
      </w:r>
    </w:p>
    <w:p xmlns:wp14="http://schemas.microsoft.com/office/word/2010/wordml" w:rsidRPr="006F3E30" w:rsidR="003D03FF" w:rsidP="38AE1239" w:rsidRDefault="003D03FF" w14:paraId="6B62F1B3" wp14:textId="77777777"/>
    <w:p xmlns:wp14="http://schemas.microsoft.com/office/word/2010/wordml" w:rsidR="006F3E30" w:rsidP="38AE1239" w:rsidRDefault="1F76EBF0" w14:paraId="293C779E" wp14:textId="77777777">
      <w:r>
        <w:t>2.</w:t>
      </w:r>
      <w:r w:rsidR="003D03FF">
        <w:t>6</w:t>
      </w:r>
      <w:r w:rsidR="008B4046">
        <w:t xml:space="preserve">- </w:t>
      </w:r>
      <w:r w:rsidR="4F56C7F7">
        <w:t>M</w:t>
      </w:r>
      <w:r w:rsidRPr="38AE1239" w:rsidR="006F3E30">
        <w:t>ACHINE LEARNING and AUGMENTED REALITY</w:t>
      </w:r>
      <w:r w:rsidR="003D03FF">
        <w:t>……………………………</w:t>
      </w:r>
    </w:p>
    <w:p xmlns:wp14="http://schemas.microsoft.com/office/word/2010/wordml" w:rsidRPr="006F3E30" w:rsidR="003D03FF" w:rsidP="38AE1239" w:rsidRDefault="003D03FF" w14:paraId="02F2C34E" wp14:textId="77777777"/>
    <w:p xmlns:wp14="http://schemas.microsoft.com/office/word/2010/wordml" w:rsidR="006F3E30" w:rsidP="38AE1239" w:rsidRDefault="7C03C30A" w14:paraId="5305C72E" wp14:textId="77777777">
      <w:r>
        <w:t>2.</w:t>
      </w:r>
      <w:r w:rsidR="003D03FF">
        <w:t>7</w:t>
      </w:r>
      <w:r w:rsidR="008B4046">
        <w:t xml:space="preserve">- </w:t>
      </w:r>
      <w:r w:rsidR="006F3E30">
        <w:t>Media pipe</w:t>
      </w:r>
      <w:r w:rsidR="003D03FF">
        <w:t>…………………………………………………………………………….</w:t>
      </w:r>
    </w:p>
    <w:p xmlns:wp14="http://schemas.microsoft.com/office/word/2010/wordml" w:rsidRPr="006F3E30" w:rsidR="003D03FF" w:rsidP="38AE1239" w:rsidRDefault="003D03FF" w14:paraId="680A4E5D" wp14:textId="77777777"/>
    <w:p xmlns:wp14="http://schemas.microsoft.com/office/word/2010/wordml" w:rsidRPr="006F3E30" w:rsidR="006F3E30" w:rsidP="38AE1239" w:rsidRDefault="2C858743" w14:paraId="3CD94861" wp14:textId="77777777">
      <w:r>
        <w:t>2.</w:t>
      </w:r>
      <w:r w:rsidR="003D03FF">
        <w:t>8</w:t>
      </w:r>
      <w:r w:rsidR="008B4046">
        <w:t xml:space="preserve">- </w:t>
      </w:r>
      <w:r w:rsidR="006F3E30">
        <w:t>Multi-hand Gesture Recognition Base on OpenCV</w:t>
      </w:r>
      <w:r w:rsidR="003D03FF">
        <w:t>………………………………</w:t>
      </w:r>
      <w:proofErr w:type="gramStart"/>
      <w:r w:rsidR="003D03FF">
        <w:t>…..</w:t>
      </w:r>
      <w:proofErr w:type="gramEnd"/>
    </w:p>
    <w:p xmlns:wp14="http://schemas.microsoft.com/office/word/2010/wordml" w:rsidRPr="003D03FF" w:rsidR="00D30EC3" w:rsidP="003D03FF" w:rsidRDefault="00D30EC3" w14:paraId="19219836" wp14:textId="77777777">
      <w:pPr>
        <w:spacing w:line="480" w:lineRule="auto"/>
        <w:rPr>
          <w:rFonts w:ascii="Arial" w:hAnsi="Arial" w:cs="Arial"/>
          <w:b/>
          <w:bCs/>
        </w:rPr>
      </w:pPr>
    </w:p>
    <w:p xmlns:wp14="http://schemas.microsoft.com/office/word/2010/wordml" w:rsidR="006F3E30" w:rsidP="009B483C" w:rsidRDefault="000A5B87" w14:paraId="128561CD" wp14:textId="77777777">
      <w:pPr>
        <w:pStyle w:val="ListParagraph"/>
        <w:numPr>
          <w:ilvl w:val="0"/>
          <w:numId w:val="32"/>
        </w:numPr>
        <w:spacing w:line="480" w:lineRule="auto"/>
        <w:rPr>
          <w:rFonts w:ascii="Arial" w:hAnsi="Arial" w:cs="Arial"/>
          <w:b/>
          <w:bCs/>
        </w:rPr>
      </w:pPr>
      <w:r w:rsidRPr="38AE1239">
        <w:rPr>
          <w:rFonts w:ascii="Arial" w:hAnsi="Arial" w:cs="Arial"/>
          <w:b/>
          <w:bCs/>
        </w:rPr>
        <w:lastRenderedPageBreak/>
        <w:t>Main body chapters</w:t>
      </w:r>
    </w:p>
    <w:p xmlns:wp14="http://schemas.microsoft.com/office/word/2010/wordml" w:rsidRPr="006F3E30" w:rsidR="006F3E30" w:rsidP="38AE1239" w:rsidRDefault="6029FEA0" w14:paraId="20009C25" wp14:textId="77777777">
      <w:r>
        <w:t>3.1</w:t>
      </w:r>
      <w:r w:rsidR="003D03FF">
        <w:t xml:space="preserve">- </w:t>
      </w:r>
      <w:r w:rsidR="006F3E30">
        <w:t>Overview</w:t>
      </w:r>
      <w:r w:rsidR="008429D2">
        <w:t>………………………………………………………………………………….</w:t>
      </w:r>
    </w:p>
    <w:p xmlns:wp14="http://schemas.microsoft.com/office/word/2010/wordml" w:rsidR="008429D2" w:rsidP="38AE1239" w:rsidRDefault="008429D2" w14:paraId="296FEF7D" wp14:textId="77777777"/>
    <w:p xmlns:wp14="http://schemas.microsoft.com/office/word/2010/wordml" w:rsidR="006F3E30" w:rsidP="38AE1239" w:rsidRDefault="610B4AD4" w14:paraId="25631979" wp14:textId="77777777">
      <w:r>
        <w:t>3</w:t>
      </w:r>
      <w:r w:rsidR="2923AFC6">
        <w:t>.2</w:t>
      </w:r>
      <w:r w:rsidR="003D03FF">
        <w:t xml:space="preserve">- </w:t>
      </w:r>
      <w:r w:rsidR="006F3E30">
        <w:t>Purpose of the app</w:t>
      </w:r>
      <w:r w:rsidR="008429D2">
        <w:t>……………………………………………………………………</w:t>
      </w:r>
      <w:proofErr w:type="gramStart"/>
      <w:r w:rsidR="008429D2">
        <w:t>…..</w:t>
      </w:r>
      <w:proofErr w:type="gramEnd"/>
    </w:p>
    <w:p xmlns:wp14="http://schemas.microsoft.com/office/word/2010/wordml" w:rsidR="008429D2" w:rsidP="38AE1239" w:rsidRDefault="008429D2" w14:paraId="7194DBDC" wp14:textId="77777777"/>
    <w:p xmlns:wp14="http://schemas.microsoft.com/office/word/2010/wordml" w:rsidRPr="006F3E30" w:rsidR="006F3E30" w:rsidP="38AE1239" w:rsidRDefault="4A6BD9C0" w14:paraId="0CE7A33E" wp14:textId="77777777">
      <w:r>
        <w:t>3</w:t>
      </w:r>
      <w:r w:rsidR="601B313F">
        <w:t>.3</w:t>
      </w:r>
      <w:r w:rsidR="003D03FF">
        <w:t xml:space="preserve">- </w:t>
      </w:r>
      <w:r w:rsidR="006F3E30">
        <w:t>Commercial</w:t>
      </w:r>
      <w:r w:rsidR="008429D2">
        <w:t>……………………………………………………………………………</w:t>
      </w:r>
      <w:proofErr w:type="gramStart"/>
      <w:r w:rsidR="008429D2">
        <w:t>…..</w:t>
      </w:r>
      <w:proofErr w:type="gramEnd"/>
    </w:p>
    <w:p xmlns:wp14="http://schemas.microsoft.com/office/word/2010/wordml" w:rsidR="008429D2" w:rsidP="38AE1239" w:rsidRDefault="008429D2" w14:paraId="769D0D3C" wp14:textId="77777777"/>
    <w:p xmlns:wp14="http://schemas.microsoft.com/office/word/2010/wordml" w:rsidRPr="006F3E30" w:rsidR="006F3E30" w:rsidP="38AE1239" w:rsidRDefault="7EB1E181" w14:paraId="7C9A86E8" wp14:textId="77777777">
      <w:r>
        <w:t>3</w:t>
      </w:r>
      <w:r w:rsidR="66631404">
        <w:t>.4</w:t>
      </w:r>
      <w:r w:rsidR="003D03FF">
        <w:t>-</w:t>
      </w:r>
      <w:r w:rsidR="7F73492F">
        <w:t xml:space="preserve"> </w:t>
      </w:r>
      <w:r w:rsidR="006F3E30">
        <w:t>Technical</w:t>
      </w:r>
      <w:r w:rsidR="008429D2">
        <w:t>………………………………………………………………………………</w:t>
      </w:r>
      <w:proofErr w:type="gramStart"/>
      <w:r w:rsidR="008429D2">
        <w:t>…..</w:t>
      </w:r>
      <w:proofErr w:type="gramEnd"/>
    </w:p>
    <w:p xmlns:wp14="http://schemas.microsoft.com/office/word/2010/wordml" w:rsidR="008429D2" w:rsidP="38AE1239" w:rsidRDefault="008429D2" w14:paraId="54CD245A" wp14:textId="77777777"/>
    <w:p xmlns:wp14="http://schemas.microsoft.com/office/word/2010/wordml" w:rsidRPr="006F3E30" w:rsidR="006F3E30" w:rsidP="38AE1239" w:rsidRDefault="00974E96" w14:paraId="1C92C229" wp14:textId="77777777">
      <w:r>
        <w:t>3</w:t>
      </w:r>
      <w:r w:rsidR="1B9004DF">
        <w:t>.5</w:t>
      </w:r>
      <w:r w:rsidR="003D03FF">
        <w:t xml:space="preserve">- </w:t>
      </w:r>
      <w:r w:rsidR="006F3E30">
        <w:t>Challenges include</w:t>
      </w:r>
      <w:r w:rsidR="008429D2">
        <w:t>…………………………………………………………………………</w:t>
      </w:r>
    </w:p>
    <w:p xmlns:wp14="http://schemas.microsoft.com/office/word/2010/wordml" w:rsidR="008429D2" w:rsidP="38AE1239" w:rsidRDefault="008429D2" w14:paraId="1231BE67" wp14:textId="77777777"/>
    <w:p xmlns:wp14="http://schemas.microsoft.com/office/word/2010/wordml" w:rsidRPr="006F3E30" w:rsidR="006F3E30" w:rsidP="38AE1239" w:rsidRDefault="7C94FE91" w14:paraId="68C3578A" wp14:textId="77777777">
      <w:r>
        <w:t>3</w:t>
      </w:r>
      <w:r w:rsidR="3D7C6EC1">
        <w:t>.6</w:t>
      </w:r>
      <w:r w:rsidR="008429D2">
        <w:t>-</w:t>
      </w:r>
      <w:r w:rsidR="735D3A6F">
        <w:t xml:space="preserve"> </w:t>
      </w:r>
      <w:r w:rsidR="006F3E30">
        <w:t>The target markets</w:t>
      </w:r>
      <w:r w:rsidR="008429D2">
        <w:t>……………………………………………………………………</w:t>
      </w:r>
      <w:proofErr w:type="gramStart"/>
      <w:r w:rsidR="008429D2">
        <w:t>…..</w:t>
      </w:r>
      <w:proofErr w:type="gramEnd"/>
    </w:p>
    <w:p xmlns:wp14="http://schemas.microsoft.com/office/word/2010/wordml" w:rsidR="008429D2" w:rsidP="38AE1239" w:rsidRDefault="008429D2" w14:paraId="36FEB5B0" wp14:textId="77777777"/>
    <w:p xmlns:wp14="http://schemas.microsoft.com/office/word/2010/wordml" w:rsidRPr="006F3E30" w:rsidR="006F3E30" w:rsidP="38AE1239" w:rsidRDefault="5B89CBC3" w14:paraId="597C647A" wp14:textId="77777777">
      <w:r>
        <w:t>3</w:t>
      </w:r>
      <w:r w:rsidR="4FCF04B2">
        <w:t>.7</w:t>
      </w:r>
      <w:r w:rsidR="008429D2">
        <w:t xml:space="preserve">- </w:t>
      </w:r>
      <w:r w:rsidR="006F3E30">
        <w:t>Their relative size or value</w:t>
      </w:r>
      <w:r w:rsidR="008429D2">
        <w:t>…………………………………………………………………</w:t>
      </w:r>
    </w:p>
    <w:p xmlns:wp14="http://schemas.microsoft.com/office/word/2010/wordml" w:rsidR="008429D2" w:rsidP="38AE1239" w:rsidRDefault="008429D2" w14:paraId="30D7AA69" wp14:textId="77777777"/>
    <w:p xmlns:wp14="http://schemas.microsoft.com/office/word/2010/wordml" w:rsidRPr="006F3E30" w:rsidR="006F3E30" w:rsidP="38AE1239" w:rsidRDefault="3534B3DD" w14:paraId="14AC10C9" wp14:textId="77777777">
      <w:r>
        <w:t>3</w:t>
      </w:r>
      <w:r w:rsidR="26CFFDF8">
        <w:t>.8</w:t>
      </w:r>
      <w:r w:rsidR="008429D2">
        <w:t xml:space="preserve">- </w:t>
      </w:r>
      <w:r w:rsidR="006F3E30">
        <w:t>The market share DCW is expecting to achieve</w:t>
      </w:r>
      <w:r w:rsidR="008429D2">
        <w:t>………………………………………</w:t>
      </w:r>
      <w:proofErr w:type="gramStart"/>
      <w:r w:rsidR="008429D2">
        <w:t>…..</w:t>
      </w:r>
      <w:proofErr w:type="gramEnd"/>
    </w:p>
    <w:p xmlns:wp14="http://schemas.microsoft.com/office/word/2010/wordml" w:rsidR="008429D2" w:rsidP="38AE1239" w:rsidRDefault="008429D2" w14:paraId="7196D064" wp14:textId="77777777"/>
    <w:p xmlns:wp14="http://schemas.microsoft.com/office/word/2010/wordml" w:rsidRPr="006F3E30" w:rsidR="006F3E30" w:rsidP="38AE1239" w:rsidRDefault="3534B3DD" w14:paraId="73479B01" wp14:textId="77777777">
      <w:r>
        <w:t>3</w:t>
      </w:r>
      <w:r w:rsidR="76CD048F">
        <w:t>.9</w:t>
      </w:r>
      <w:r w:rsidR="008429D2">
        <w:t>-</w:t>
      </w:r>
      <w:r w:rsidR="74915D95">
        <w:t xml:space="preserve"> </w:t>
      </w:r>
      <w:r w:rsidR="006F3E30">
        <w:t>DCW’s current position in these markets</w:t>
      </w:r>
      <w:r w:rsidR="008429D2">
        <w:t>…………………………………………………</w:t>
      </w:r>
    </w:p>
    <w:p xmlns:wp14="http://schemas.microsoft.com/office/word/2010/wordml" w:rsidR="008429D2" w:rsidP="38AE1239" w:rsidRDefault="008429D2" w14:paraId="34FF1C98" wp14:textId="77777777"/>
    <w:p xmlns:wp14="http://schemas.microsoft.com/office/word/2010/wordml" w:rsidRPr="006F3E30" w:rsidR="006F3E30" w:rsidP="38AE1239" w:rsidRDefault="481C3B76" w14:paraId="6B81D761" wp14:textId="77777777">
      <w:r>
        <w:t>3.10</w:t>
      </w:r>
      <w:r w:rsidR="008429D2">
        <w:t>-</w:t>
      </w:r>
      <w:r w:rsidR="76832CF1">
        <w:t xml:space="preserve"> </w:t>
      </w:r>
      <w:r w:rsidR="006F3E30">
        <w:t>Competitive offerings</w:t>
      </w:r>
      <w:r w:rsidR="008429D2">
        <w:t>…………………………………………………………………….</w:t>
      </w:r>
    </w:p>
    <w:p xmlns:wp14="http://schemas.microsoft.com/office/word/2010/wordml" w:rsidR="008429D2" w:rsidP="38AE1239" w:rsidRDefault="008429D2" w14:paraId="6D072C0D" wp14:textId="77777777"/>
    <w:p xmlns:wp14="http://schemas.microsoft.com/office/word/2010/wordml" w:rsidRPr="006F3E30" w:rsidR="006F3E30" w:rsidP="38AE1239" w:rsidRDefault="36423DA9" w14:paraId="583FB3E1" wp14:textId="77777777">
      <w:r>
        <w:t>3.1</w:t>
      </w:r>
      <w:r w:rsidR="003D03FF">
        <w:t>1</w:t>
      </w:r>
      <w:r w:rsidR="008429D2">
        <w:t>-</w:t>
      </w:r>
      <w:r w:rsidR="1E074757">
        <w:t xml:space="preserve"> </w:t>
      </w:r>
      <w:r w:rsidR="006F3E30">
        <w:t>Likely impacts of the project and calculation of the profit before tax (PBT)</w:t>
      </w:r>
      <w:r w:rsidR="008429D2">
        <w:t>…………….</w:t>
      </w:r>
    </w:p>
    <w:p xmlns:wp14="http://schemas.microsoft.com/office/word/2010/wordml" w:rsidR="00516DF5" w:rsidP="38AE1239" w:rsidRDefault="00516DF5" w14:paraId="48A21919" wp14:textId="77777777"/>
    <w:p xmlns:wp14="http://schemas.microsoft.com/office/word/2010/wordml" w:rsidRPr="006F3E30" w:rsidR="006F3E30" w:rsidP="38AE1239" w:rsidRDefault="2AF18F92" w14:paraId="4E0CDB0B" wp14:textId="77777777">
      <w:r>
        <w:t>3.12</w:t>
      </w:r>
      <w:r w:rsidR="008429D2">
        <w:t>-</w:t>
      </w:r>
      <w:r w:rsidR="09E24ECF">
        <w:t xml:space="preserve"> </w:t>
      </w:r>
      <w:r w:rsidR="006F3E30">
        <w:t>Increased ecommerce</w:t>
      </w:r>
      <w:r w:rsidR="008429D2">
        <w:t>……………………………………………………………………</w:t>
      </w:r>
    </w:p>
    <w:p xmlns:wp14="http://schemas.microsoft.com/office/word/2010/wordml" w:rsidR="00516DF5" w:rsidP="38AE1239" w:rsidRDefault="00516DF5" w14:paraId="6BD18F9B" wp14:textId="77777777"/>
    <w:p xmlns:wp14="http://schemas.microsoft.com/office/word/2010/wordml" w:rsidRPr="006F3E30" w:rsidR="006F3E30" w:rsidP="38AE1239" w:rsidRDefault="34E5F109" w14:paraId="6BDE2C6C" wp14:textId="77777777">
      <w:r>
        <w:t>3.13</w:t>
      </w:r>
      <w:r w:rsidR="008429D2">
        <w:t>-</w:t>
      </w:r>
      <w:r w:rsidR="4D087464">
        <w:t xml:space="preserve"> </w:t>
      </w:r>
      <w:r w:rsidR="006F3E30">
        <w:t>Bespoke jewellery</w:t>
      </w:r>
      <w:r w:rsidR="008429D2">
        <w:t>……………………………………………………………………</w:t>
      </w:r>
      <w:proofErr w:type="gramStart"/>
      <w:r w:rsidR="008429D2">
        <w:t>…..</w:t>
      </w:r>
      <w:proofErr w:type="gramEnd"/>
    </w:p>
    <w:p xmlns:wp14="http://schemas.microsoft.com/office/word/2010/wordml" w:rsidR="00516DF5" w:rsidP="38AE1239" w:rsidRDefault="00516DF5" w14:paraId="238601FE" wp14:textId="77777777"/>
    <w:p xmlns:wp14="http://schemas.microsoft.com/office/word/2010/wordml" w:rsidRPr="006F3E30" w:rsidR="006F3E30" w:rsidP="38AE1239" w:rsidRDefault="570D329F" w14:paraId="4B0EBE4E" wp14:textId="77777777">
      <w:r>
        <w:t>3.14</w:t>
      </w:r>
      <w:r w:rsidR="008429D2">
        <w:t xml:space="preserve">- </w:t>
      </w:r>
      <w:r w:rsidR="006F3E30">
        <w:t>Cost reduction</w:t>
      </w:r>
      <w:r w:rsidR="008429D2">
        <w:t>…………………………………………………………………………….</w:t>
      </w:r>
    </w:p>
    <w:p xmlns:wp14="http://schemas.microsoft.com/office/word/2010/wordml" w:rsidR="00516DF5" w:rsidP="38AE1239" w:rsidRDefault="00516DF5" w14:paraId="0F3CABC7" wp14:textId="77777777"/>
    <w:p xmlns:wp14="http://schemas.microsoft.com/office/word/2010/wordml" w:rsidRPr="006F3E30" w:rsidR="006F3E30" w:rsidP="38AE1239" w:rsidRDefault="401AF1B6" w14:paraId="680FCCDF" wp14:textId="77777777">
      <w:r>
        <w:t>3.16</w:t>
      </w:r>
      <w:r w:rsidR="008429D2">
        <w:t>-</w:t>
      </w:r>
      <w:r w:rsidR="12B106D9">
        <w:t xml:space="preserve"> </w:t>
      </w:r>
      <w:r w:rsidR="006F3E30">
        <w:t>Providing AR solutions to the jewellery industry</w:t>
      </w:r>
      <w:r w:rsidR="008429D2">
        <w:t>……………………………………</w:t>
      </w:r>
      <w:proofErr w:type="gramStart"/>
      <w:r w:rsidR="008429D2">
        <w:t>…..</w:t>
      </w:r>
      <w:proofErr w:type="gramEnd"/>
    </w:p>
    <w:p xmlns:wp14="http://schemas.microsoft.com/office/word/2010/wordml" w:rsidR="00516DF5" w:rsidP="38AE1239" w:rsidRDefault="00516DF5" w14:paraId="5B08B5D1" wp14:textId="77777777"/>
    <w:p xmlns:wp14="http://schemas.microsoft.com/office/word/2010/wordml" w:rsidRPr="006F3E30" w:rsidR="006F3E30" w:rsidP="38AE1239" w:rsidRDefault="5FACFCDC" w14:paraId="3D0EAACA" wp14:textId="77777777">
      <w:r>
        <w:t>3.17</w:t>
      </w:r>
      <w:r w:rsidR="008429D2">
        <w:t>-</w:t>
      </w:r>
      <w:r w:rsidR="12B106D9">
        <w:t xml:space="preserve"> </w:t>
      </w:r>
      <w:r w:rsidR="006F3E30">
        <w:t xml:space="preserve">Explanation of why this is best approach for generating impact: </w:t>
      </w:r>
      <w:r w:rsidR="008429D2">
        <w:t>……………………….</w:t>
      </w:r>
    </w:p>
    <w:p xmlns:wp14="http://schemas.microsoft.com/office/word/2010/wordml" w:rsidR="00516DF5" w:rsidP="38AE1239" w:rsidRDefault="00516DF5" w14:paraId="16DEB4AB" wp14:textId="77777777"/>
    <w:p xmlns:wp14="http://schemas.microsoft.com/office/word/2010/wordml" w:rsidRPr="006F3E30" w:rsidR="006F3E30" w:rsidP="38AE1239" w:rsidRDefault="52CF0393" w14:paraId="2E3CAADD" wp14:textId="77777777">
      <w:r>
        <w:t>3.18</w:t>
      </w:r>
      <w:r w:rsidR="008429D2">
        <w:t>-</w:t>
      </w:r>
      <w:r w:rsidR="129B197F">
        <w:t xml:space="preserve"> </w:t>
      </w:r>
      <w:r w:rsidR="006F3E30">
        <w:t xml:space="preserve">The number of new and safeguarded jobs: </w:t>
      </w:r>
      <w:r w:rsidR="008429D2">
        <w:t>………………………………………………</w:t>
      </w:r>
    </w:p>
    <w:p xmlns:wp14="http://schemas.microsoft.com/office/word/2010/wordml" w:rsidR="00516DF5" w:rsidP="38AE1239" w:rsidRDefault="00516DF5" w14:paraId="0AD9C6F4" wp14:textId="77777777"/>
    <w:p xmlns:wp14="http://schemas.microsoft.com/office/word/2010/wordml" w:rsidRPr="006F3E30" w:rsidR="006F3E30" w:rsidP="38AE1239" w:rsidRDefault="17AF14F9" w14:paraId="697A6F0D" wp14:textId="77777777">
      <w:r>
        <w:t>3.19</w:t>
      </w:r>
      <w:r w:rsidR="008429D2">
        <w:t>-</w:t>
      </w:r>
      <w:r w:rsidR="129B197F">
        <w:t xml:space="preserve"> </w:t>
      </w:r>
      <w:r w:rsidR="006F3E30">
        <w:t xml:space="preserve">Any wider societal and environmental benefits: </w:t>
      </w:r>
      <w:r w:rsidR="008429D2">
        <w:t>…………………………………………</w:t>
      </w:r>
    </w:p>
    <w:p xmlns:wp14="http://schemas.microsoft.com/office/word/2010/wordml" w:rsidR="00516DF5" w:rsidP="38AE1239" w:rsidRDefault="00516DF5" w14:paraId="4B1F511A" wp14:textId="77777777"/>
    <w:p xmlns:wp14="http://schemas.microsoft.com/office/word/2010/wordml" w:rsidRPr="006F3E30" w:rsidR="006F3E30" w:rsidP="38AE1239" w:rsidRDefault="3F8425D7" w14:paraId="626FB470" wp14:textId="77777777">
      <w:r>
        <w:t>3.20</w:t>
      </w:r>
      <w:r w:rsidR="008429D2">
        <w:t>-</w:t>
      </w:r>
      <w:r w:rsidR="73005692">
        <w:t xml:space="preserve"> </w:t>
      </w:r>
      <w:r w:rsidR="006F3E30">
        <w:t xml:space="preserve">Other benefits:   </w:t>
      </w:r>
      <w:r w:rsidR="008429D2">
        <w:t>………………………………………………………………………….</w:t>
      </w:r>
    </w:p>
    <w:p xmlns:wp14="http://schemas.microsoft.com/office/word/2010/wordml" w:rsidR="00516DF5" w:rsidP="38AE1239" w:rsidRDefault="00516DF5" w14:paraId="65F9C3DC" wp14:textId="77777777"/>
    <w:p xmlns:wp14="http://schemas.microsoft.com/office/word/2010/wordml" w:rsidRPr="006F3E30" w:rsidR="006F3E30" w:rsidP="38AE1239" w:rsidRDefault="330CB959" w14:paraId="67D8EB2F" wp14:textId="77777777">
      <w:r>
        <w:t>3.21</w:t>
      </w:r>
      <w:r w:rsidR="008429D2">
        <w:t>-</w:t>
      </w:r>
      <w:r w:rsidR="7453E598">
        <w:t xml:space="preserve"> </w:t>
      </w:r>
      <w:r w:rsidR="006F3E30">
        <w:t>Planning the application</w:t>
      </w:r>
      <w:r w:rsidR="008429D2">
        <w:t>………………………………………………………………….</w:t>
      </w:r>
    </w:p>
    <w:p xmlns:wp14="http://schemas.microsoft.com/office/word/2010/wordml" w:rsidR="00516DF5" w:rsidP="38AE1239" w:rsidRDefault="00516DF5" w14:paraId="5023141B" wp14:textId="77777777"/>
    <w:p xmlns:wp14="http://schemas.microsoft.com/office/word/2010/wordml" w:rsidRPr="006F3E30" w:rsidR="006F3E30" w:rsidP="38AE1239" w:rsidRDefault="1A7629D7" w14:paraId="459D13DC" wp14:textId="77777777">
      <w:r>
        <w:t>3.22</w:t>
      </w:r>
      <w:r w:rsidR="008429D2">
        <w:t>-</w:t>
      </w:r>
      <w:r w:rsidR="7453E598">
        <w:t xml:space="preserve"> </w:t>
      </w:r>
      <w:r w:rsidR="006F3E30">
        <w:t>Unreal Engine 4</w:t>
      </w:r>
      <w:r w:rsidR="008429D2">
        <w:t>………………………………………………………………………….</w:t>
      </w:r>
    </w:p>
    <w:p xmlns:wp14="http://schemas.microsoft.com/office/word/2010/wordml" w:rsidR="00516DF5" w:rsidP="38AE1239" w:rsidRDefault="00516DF5" w14:paraId="1F3B1409" wp14:textId="77777777"/>
    <w:p xmlns:wp14="http://schemas.microsoft.com/office/word/2010/wordml" w:rsidRPr="006F3E30" w:rsidR="006F3E30" w:rsidP="38AE1239" w:rsidRDefault="449B6CAB" w14:paraId="1A906290" wp14:textId="77777777">
      <w:r>
        <w:t>3.23</w:t>
      </w:r>
      <w:r w:rsidR="008429D2">
        <w:t>-</w:t>
      </w:r>
      <w:r w:rsidR="4A9471AF">
        <w:t xml:space="preserve"> </w:t>
      </w:r>
      <w:r w:rsidR="006F3E30">
        <w:t>Unity</w:t>
      </w:r>
      <w:r w:rsidR="008429D2">
        <w:t>…………………………………………………………………………………</w:t>
      </w:r>
      <w:proofErr w:type="gramStart"/>
      <w:r w:rsidR="008429D2">
        <w:t>…..</w:t>
      </w:r>
      <w:proofErr w:type="gramEnd"/>
    </w:p>
    <w:p xmlns:wp14="http://schemas.microsoft.com/office/word/2010/wordml" w:rsidR="00516DF5" w:rsidP="38AE1239" w:rsidRDefault="00516DF5" w14:paraId="562C75D1" wp14:textId="77777777"/>
    <w:p xmlns:wp14="http://schemas.microsoft.com/office/word/2010/wordml" w:rsidRPr="006F3E30" w:rsidR="006F3E30" w:rsidP="38AE1239" w:rsidRDefault="2561770D" w14:paraId="58AB5813" wp14:textId="77777777">
      <w:r>
        <w:t>3.24</w:t>
      </w:r>
      <w:r w:rsidR="008429D2">
        <w:t>-</w:t>
      </w:r>
      <w:r w:rsidR="4A9471AF">
        <w:t xml:space="preserve"> </w:t>
      </w:r>
      <w:r w:rsidR="006F3E30">
        <w:t>Application Design</w:t>
      </w:r>
      <w:r w:rsidR="008429D2">
        <w:t>……………………………………………………………………….</w:t>
      </w:r>
    </w:p>
    <w:p xmlns:wp14="http://schemas.microsoft.com/office/word/2010/wordml" w:rsidR="00516DF5" w:rsidP="38AE1239" w:rsidRDefault="00516DF5" w14:paraId="664355AD" wp14:textId="77777777"/>
    <w:p xmlns:wp14="http://schemas.microsoft.com/office/word/2010/wordml" w:rsidRPr="006F3E30" w:rsidR="006F3E30" w:rsidP="38AE1239" w:rsidRDefault="30D42EAB" w14:paraId="40DE647B" wp14:textId="77777777">
      <w:r>
        <w:t>3.25</w:t>
      </w:r>
      <w:r w:rsidR="008429D2">
        <w:t>-</w:t>
      </w:r>
      <w:r w:rsidR="4655D28F">
        <w:t xml:space="preserve"> </w:t>
      </w:r>
      <w:r w:rsidR="006F3E30">
        <w:t>Favourites</w:t>
      </w:r>
      <w:r w:rsidR="008429D2">
        <w:t>…………………………………………………………………………………</w:t>
      </w:r>
    </w:p>
    <w:p xmlns:wp14="http://schemas.microsoft.com/office/word/2010/wordml" w:rsidR="00516DF5" w:rsidP="38AE1239" w:rsidRDefault="00516DF5" w14:paraId="1A965116" wp14:textId="77777777"/>
    <w:p xmlns:wp14="http://schemas.microsoft.com/office/word/2010/wordml" w:rsidR="00516DF5" w:rsidP="38AE1239" w:rsidRDefault="00516DF5" w14:paraId="7DF4E37C" wp14:textId="77777777"/>
    <w:p xmlns:wp14="http://schemas.microsoft.com/office/word/2010/wordml" w:rsidRPr="006F3E30" w:rsidR="006F3E30" w:rsidP="38AE1239" w:rsidRDefault="58B08328" w14:paraId="52BDE8A9" wp14:textId="77777777">
      <w:r>
        <w:t>3.26</w:t>
      </w:r>
      <w:r w:rsidR="008429D2">
        <w:t>-</w:t>
      </w:r>
      <w:r w:rsidR="690C7E19">
        <w:t xml:space="preserve"> </w:t>
      </w:r>
      <w:r w:rsidR="006F3E30">
        <w:t>AR Marker</w:t>
      </w:r>
      <w:r w:rsidR="008429D2">
        <w:t>……………………………………………………………………………</w:t>
      </w:r>
      <w:proofErr w:type="gramStart"/>
      <w:r w:rsidR="008429D2">
        <w:t>…..</w:t>
      </w:r>
      <w:proofErr w:type="gramEnd"/>
    </w:p>
    <w:p xmlns:wp14="http://schemas.microsoft.com/office/word/2010/wordml" w:rsidR="00516DF5" w:rsidP="38AE1239" w:rsidRDefault="00516DF5" w14:paraId="44FB30F8" wp14:textId="77777777"/>
    <w:p xmlns:wp14="http://schemas.microsoft.com/office/word/2010/wordml" w:rsidRPr="006F3E30" w:rsidR="006F3E30" w:rsidP="38AE1239" w:rsidRDefault="54787F07" w14:paraId="3A4D8EE1" wp14:textId="77777777">
      <w:r>
        <w:t>3.27</w:t>
      </w:r>
      <w:r w:rsidR="008429D2">
        <w:t>-</w:t>
      </w:r>
      <w:r w:rsidR="6F60DD5D">
        <w:t xml:space="preserve"> </w:t>
      </w:r>
      <w:r w:rsidR="006F3E30">
        <w:t>Handling data</w:t>
      </w:r>
      <w:r w:rsidR="008429D2">
        <w:t>…………………………………………………………………………….</w:t>
      </w:r>
    </w:p>
    <w:p xmlns:wp14="http://schemas.microsoft.com/office/word/2010/wordml" w:rsidR="00516DF5" w:rsidP="38AE1239" w:rsidRDefault="00516DF5" w14:paraId="1DA6542E" wp14:textId="77777777"/>
    <w:p xmlns:wp14="http://schemas.microsoft.com/office/word/2010/wordml" w:rsidRPr="006F3E30" w:rsidR="006F3E30" w:rsidP="38AE1239" w:rsidRDefault="4CE29640" w14:paraId="02CB416F" wp14:textId="77777777">
      <w:r>
        <w:t>3.28</w:t>
      </w:r>
      <w:r w:rsidR="008429D2">
        <w:t>-</w:t>
      </w:r>
      <w:r w:rsidR="264A94EA">
        <w:t xml:space="preserve"> </w:t>
      </w:r>
      <w:r w:rsidR="006F3E30">
        <w:t>Augmenting Reality</w:t>
      </w:r>
      <w:r w:rsidR="008429D2">
        <w:t>………………………………………………………………………</w:t>
      </w:r>
    </w:p>
    <w:p xmlns:wp14="http://schemas.microsoft.com/office/word/2010/wordml" w:rsidR="00516DF5" w:rsidP="38AE1239" w:rsidRDefault="00516DF5" w14:paraId="3041E394" wp14:textId="77777777"/>
    <w:p xmlns:wp14="http://schemas.microsoft.com/office/word/2010/wordml" w:rsidRPr="006F3E30" w:rsidR="006F3E30" w:rsidP="38AE1239" w:rsidRDefault="6553658E" w14:paraId="17F13933" wp14:textId="77777777">
      <w:r>
        <w:t>3.29</w:t>
      </w:r>
      <w:r w:rsidR="008429D2">
        <w:t>-</w:t>
      </w:r>
      <w:r w:rsidR="264A94EA">
        <w:t xml:space="preserve"> </w:t>
      </w:r>
      <w:r w:rsidR="006F3E30">
        <w:t>Adding a Catalogue</w:t>
      </w:r>
      <w:r w:rsidR="008429D2">
        <w:t>……………………………………………………………………….</w:t>
      </w:r>
    </w:p>
    <w:p xmlns:wp14="http://schemas.microsoft.com/office/word/2010/wordml" w:rsidR="00516DF5" w:rsidP="38AE1239" w:rsidRDefault="00516DF5" w14:paraId="722B00AE" wp14:textId="77777777"/>
    <w:p xmlns:wp14="http://schemas.microsoft.com/office/word/2010/wordml" w:rsidRPr="006F3E30" w:rsidR="006F3E30" w:rsidP="38AE1239" w:rsidRDefault="03EF45A4" w14:paraId="418B43BA" wp14:textId="77777777">
      <w:r>
        <w:t>3.30</w:t>
      </w:r>
      <w:r w:rsidR="008429D2">
        <w:t>-</w:t>
      </w:r>
      <w:r w:rsidR="1D89CA1F">
        <w:t xml:space="preserve"> </w:t>
      </w:r>
      <w:r w:rsidR="006F3E30">
        <w:t>Getting in touch</w:t>
      </w:r>
      <w:r w:rsidR="008429D2">
        <w:t>………………………………………………………………………</w:t>
      </w:r>
      <w:proofErr w:type="gramStart"/>
      <w:r w:rsidR="008429D2">
        <w:t>…..</w:t>
      </w:r>
      <w:proofErr w:type="gramEnd"/>
    </w:p>
    <w:p xmlns:wp14="http://schemas.microsoft.com/office/word/2010/wordml" w:rsidR="00516DF5" w:rsidP="38AE1239" w:rsidRDefault="00516DF5" w14:paraId="42C6D796" wp14:textId="77777777"/>
    <w:p xmlns:wp14="http://schemas.microsoft.com/office/word/2010/wordml" w:rsidRPr="006F3E30" w:rsidR="006F3E30" w:rsidP="38AE1239" w:rsidRDefault="15B3A95C" w14:paraId="5A05DF0C" wp14:textId="77777777">
      <w:r>
        <w:t>3.31</w:t>
      </w:r>
      <w:r w:rsidR="008429D2">
        <w:t>-</w:t>
      </w:r>
      <w:r w:rsidR="1D89CA1F">
        <w:t xml:space="preserve"> </w:t>
      </w:r>
      <w:r w:rsidR="006F3E30">
        <w:t>Testing</w:t>
      </w:r>
      <w:r w:rsidR="008429D2">
        <w:t>……………………………………………………………………………………</w:t>
      </w:r>
    </w:p>
    <w:p xmlns:wp14="http://schemas.microsoft.com/office/word/2010/wordml" w:rsidR="00516DF5" w:rsidP="38AE1239" w:rsidRDefault="00516DF5" w14:paraId="6E1831B3" wp14:textId="77777777"/>
    <w:p xmlns:wp14="http://schemas.microsoft.com/office/word/2010/wordml" w:rsidRPr="006F3E30" w:rsidR="006F3E30" w:rsidP="38AE1239" w:rsidRDefault="766407D6" w14:paraId="5BE43E1D" wp14:textId="77777777">
      <w:r>
        <w:t>3.32</w:t>
      </w:r>
      <w:r w:rsidR="008429D2">
        <w:t xml:space="preserve">- </w:t>
      </w:r>
      <w:r w:rsidR="006F3E30">
        <w:t>Technical Section</w:t>
      </w:r>
      <w:r w:rsidR="008429D2">
        <w:t>………………………………………………………………</w:t>
      </w:r>
      <w:proofErr w:type="gramStart"/>
      <w:r w:rsidR="008429D2">
        <w:t>…..</w:t>
      </w:r>
      <w:proofErr w:type="gramEnd"/>
      <w:r w:rsidR="008429D2">
        <w:t>……..</w:t>
      </w:r>
    </w:p>
    <w:p xmlns:wp14="http://schemas.microsoft.com/office/word/2010/wordml" w:rsidR="00516DF5" w:rsidP="38AE1239" w:rsidRDefault="00516DF5" w14:paraId="54E11D2A" wp14:textId="77777777"/>
    <w:p xmlns:wp14="http://schemas.microsoft.com/office/word/2010/wordml" w:rsidRPr="006F3E30" w:rsidR="006F3E30" w:rsidP="38AE1239" w:rsidRDefault="520E2711" w14:paraId="1B7E545E" wp14:textId="77777777">
      <w:r>
        <w:t>3.33</w:t>
      </w:r>
      <w:r w:rsidR="008429D2">
        <w:t>-</w:t>
      </w:r>
      <w:r w:rsidR="3A8ACD3C">
        <w:t xml:space="preserve"> </w:t>
      </w:r>
      <w:r w:rsidR="006F3E30">
        <w:t>Creating metals</w:t>
      </w:r>
      <w:r w:rsidR="008429D2">
        <w:t>…………………………………………………………………………...</w:t>
      </w:r>
    </w:p>
    <w:p xmlns:wp14="http://schemas.microsoft.com/office/word/2010/wordml" w:rsidR="00516DF5" w:rsidP="38AE1239" w:rsidRDefault="00516DF5" w14:paraId="31126E5D" wp14:textId="77777777"/>
    <w:p xmlns:wp14="http://schemas.microsoft.com/office/word/2010/wordml" w:rsidRPr="006F3E30" w:rsidR="006F3E30" w:rsidP="38AE1239" w:rsidRDefault="3DE848DD" w14:paraId="3D37B5B6" wp14:textId="77777777">
      <w:r>
        <w:t>3.34</w:t>
      </w:r>
      <w:r w:rsidR="008429D2">
        <w:t>-</w:t>
      </w:r>
      <w:r w:rsidR="3A8ACD3C">
        <w:t xml:space="preserve"> </w:t>
      </w:r>
      <w:r w:rsidR="006F3E30">
        <w:t>Data Storage</w:t>
      </w:r>
      <w:r w:rsidR="008429D2">
        <w:t>………………………………………………………………………………</w:t>
      </w:r>
    </w:p>
    <w:p xmlns:wp14="http://schemas.microsoft.com/office/word/2010/wordml" w:rsidR="00516DF5" w:rsidP="38AE1239" w:rsidRDefault="00516DF5" w14:paraId="2DE403A5" wp14:textId="77777777"/>
    <w:p xmlns:wp14="http://schemas.microsoft.com/office/word/2010/wordml" w:rsidRPr="006F3E30" w:rsidR="006F3E30" w:rsidP="38AE1239" w:rsidRDefault="0A7FB597" w14:paraId="5FCE199F" wp14:textId="77777777">
      <w:r>
        <w:t>3.35</w:t>
      </w:r>
      <w:r w:rsidR="008429D2">
        <w:t xml:space="preserve">- </w:t>
      </w:r>
      <w:r w:rsidR="006F3E30">
        <w:t>Adding designs to a user account</w:t>
      </w:r>
      <w:r w:rsidR="008429D2">
        <w:t>…………………………………………………………</w:t>
      </w:r>
    </w:p>
    <w:p xmlns:wp14="http://schemas.microsoft.com/office/word/2010/wordml" w:rsidR="00516DF5" w:rsidP="38AE1239" w:rsidRDefault="00516DF5" w14:paraId="62431CDC" wp14:textId="77777777"/>
    <w:p xmlns:wp14="http://schemas.microsoft.com/office/word/2010/wordml" w:rsidRPr="006F3E30" w:rsidR="006F3E30" w:rsidP="38AE1239" w:rsidRDefault="56F8BD96" w14:paraId="3BFF9071" wp14:textId="77777777">
      <w:r>
        <w:t>3.36</w:t>
      </w:r>
      <w:r w:rsidR="008429D2">
        <w:t>-</w:t>
      </w:r>
      <w:r w:rsidR="30BE6A45">
        <w:t xml:space="preserve"> </w:t>
      </w:r>
      <w:r w:rsidR="006F3E30">
        <w:t>Metadata</w:t>
      </w:r>
      <w:r w:rsidR="008429D2">
        <w:t>………………………………………………………………………………….</w:t>
      </w:r>
    </w:p>
    <w:p xmlns:wp14="http://schemas.microsoft.com/office/word/2010/wordml" w:rsidR="00516DF5" w:rsidP="38AE1239" w:rsidRDefault="00516DF5" w14:paraId="49E398E2" wp14:textId="77777777"/>
    <w:p xmlns:wp14="http://schemas.microsoft.com/office/word/2010/wordml" w:rsidR="006F3E30" w:rsidP="38AE1239" w:rsidRDefault="02A0F29D" w14:paraId="2C833BF9" wp14:textId="77777777">
      <w:r>
        <w:t>3.37</w:t>
      </w:r>
      <w:r w:rsidR="008429D2">
        <w:t>-</w:t>
      </w:r>
      <w:r w:rsidR="30BE6A45">
        <w:t xml:space="preserve"> </w:t>
      </w:r>
      <w:r w:rsidR="006F3E30">
        <w:t>Expanding the catalogue</w:t>
      </w:r>
      <w:r w:rsidR="008429D2">
        <w:t>…………………………………………………………………</w:t>
      </w:r>
    </w:p>
    <w:p xmlns:wp14="http://schemas.microsoft.com/office/word/2010/wordml" w:rsidR="00516DF5" w:rsidP="38AE1239" w:rsidRDefault="00516DF5" w14:paraId="16287F21" wp14:textId="77777777"/>
    <w:p xmlns:wp14="http://schemas.microsoft.com/office/word/2010/wordml" w:rsidRPr="006F3E30" w:rsidR="006F3E30" w:rsidP="38AE1239" w:rsidRDefault="0340F89D" w14:paraId="69F30E7B" wp14:textId="77777777">
      <w:r>
        <w:t>3.38</w:t>
      </w:r>
      <w:r w:rsidR="008429D2">
        <w:t xml:space="preserve">- </w:t>
      </w:r>
      <w:r w:rsidR="006F3E30">
        <w:t>Adding / Removing materials</w:t>
      </w:r>
      <w:r w:rsidR="008429D2">
        <w:t>……………………………………………………………</w:t>
      </w:r>
    </w:p>
    <w:p xmlns:wp14="http://schemas.microsoft.com/office/word/2010/wordml" w:rsidR="00516DF5" w:rsidP="38AE1239" w:rsidRDefault="00516DF5" w14:paraId="5BE93A62" wp14:textId="77777777"/>
    <w:p xmlns:wp14="http://schemas.microsoft.com/office/word/2010/wordml" w:rsidRPr="006F3E30" w:rsidR="006F3E30" w:rsidP="38AE1239" w:rsidRDefault="098C26D2" w14:paraId="60171BB2" wp14:textId="77777777">
      <w:r>
        <w:t>3.39</w:t>
      </w:r>
      <w:r w:rsidR="008429D2">
        <w:t xml:space="preserve">- </w:t>
      </w:r>
      <w:r w:rsidR="006F3E30">
        <w:t>Changing Email Recipient</w:t>
      </w:r>
      <w:r w:rsidR="008429D2">
        <w:t>………………………………………………………………</w:t>
      </w:r>
    </w:p>
    <w:p xmlns:wp14="http://schemas.microsoft.com/office/word/2010/wordml" w:rsidR="00516DF5" w:rsidP="38AE1239" w:rsidRDefault="00516DF5" w14:paraId="384BA73E" wp14:textId="77777777"/>
    <w:p xmlns:wp14="http://schemas.microsoft.com/office/word/2010/wordml" w:rsidRPr="006F3E30" w:rsidR="006F3E30" w:rsidP="38AE1239" w:rsidRDefault="270D138F" w14:paraId="4E047E88" wp14:textId="77777777">
      <w:r>
        <w:t>3.40</w:t>
      </w:r>
      <w:r w:rsidR="008429D2">
        <w:t xml:space="preserve">- </w:t>
      </w:r>
      <w:r w:rsidR="006F3E30">
        <w:t>Using Vuforia</w:t>
      </w:r>
      <w:r w:rsidR="008429D2">
        <w:t>…………………………………………………………………………….</w:t>
      </w:r>
    </w:p>
    <w:p xmlns:wp14="http://schemas.microsoft.com/office/word/2010/wordml" w:rsidR="00516DF5" w:rsidP="38AE1239" w:rsidRDefault="00516DF5" w14:paraId="34B3F2EB" wp14:textId="77777777"/>
    <w:p xmlns:wp14="http://schemas.microsoft.com/office/word/2010/wordml" w:rsidRPr="006F3E30" w:rsidR="006F3E30" w:rsidP="38AE1239" w:rsidRDefault="3F752330" w14:paraId="411AF144" wp14:textId="77777777">
      <w:r>
        <w:t>3</w:t>
      </w:r>
      <w:r w:rsidR="3AE6CB6A">
        <w:t>.41</w:t>
      </w:r>
      <w:r w:rsidR="008429D2">
        <w:t xml:space="preserve">- </w:t>
      </w:r>
      <w:r w:rsidR="006F3E30">
        <w:t>Deploying &amp; Publishing</w:t>
      </w:r>
      <w:r w:rsidR="008429D2">
        <w:t>…………………………………………………………………</w:t>
      </w:r>
    </w:p>
    <w:p xmlns:wp14="http://schemas.microsoft.com/office/word/2010/wordml" w:rsidRPr="006F3E30" w:rsidR="006F3E30" w:rsidP="006F3E30" w:rsidRDefault="006F3E30" w14:paraId="7D34F5C7" wp14:textId="77777777">
      <w:pPr>
        <w:pStyle w:val="ListParagraph"/>
        <w:rPr>
          <w:rFonts w:ascii="Arial" w:hAnsi="Arial" w:cs="Arial"/>
          <w:b/>
          <w:bCs/>
        </w:rPr>
      </w:pPr>
    </w:p>
    <w:p xmlns:wp14="http://schemas.microsoft.com/office/word/2010/wordml" w:rsidR="006F3E30" w:rsidP="006F3E30" w:rsidRDefault="006F3E30" w14:paraId="0B4020A7" wp14:textId="77777777">
      <w:pPr>
        <w:pStyle w:val="ListParagraph"/>
        <w:spacing w:line="480" w:lineRule="auto"/>
        <w:rPr>
          <w:rFonts w:ascii="Arial" w:hAnsi="Arial" w:cs="Arial"/>
          <w:b/>
          <w:bCs/>
        </w:rPr>
      </w:pPr>
    </w:p>
    <w:p xmlns:wp14="http://schemas.microsoft.com/office/word/2010/wordml" w:rsidR="00D30EC3" w:rsidP="006F3E30" w:rsidRDefault="00D30EC3" w14:paraId="1D7B270A" wp14:textId="77777777">
      <w:pPr>
        <w:pStyle w:val="ListParagraph"/>
        <w:spacing w:line="480" w:lineRule="auto"/>
        <w:rPr>
          <w:rFonts w:ascii="Arial" w:hAnsi="Arial" w:cs="Arial"/>
          <w:b/>
          <w:bCs/>
        </w:rPr>
      </w:pPr>
    </w:p>
    <w:p xmlns:wp14="http://schemas.microsoft.com/office/word/2010/wordml" w:rsidRPr="006F3E30" w:rsidR="00D30EC3" w:rsidP="3A4A44A5" w:rsidRDefault="00D30EC3" w14:paraId="4F904CB7" wp14:textId="77777777">
      <w:pPr>
        <w:pStyle w:val="ListParagraph"/>
        <w:spacing w:line="480" w:lineRule="auto"/>
        <w:rPr>
          <w:rFonts w:ascii="Arial" w:hAnsi="Arial" w:cs="Arial"/>
          <w:b/>
          <w:bCs/>
        </w:rPr>
      </w:pPr>
    </w:p>
    <w:p xmlns:wp14="http://schemas.microsoft.com/office/word/2010/wordml" w:rsidRPr="00D30EC3" w:rsidR="000A5B87" w:rsidP="009B483C" w:rsidRDefault="000A5B87" w14:paraId="0B1A40C9" wp14:textId="77777777">
      <w:pPr>
        <w:pStyle w:val="ListParagraph"/>
        <w:numPr>
          <w:ilvl w:val="0"/>
          <w:numId w:val="32"/>
        </w:numPr>
        <w:spacing w:line="480" w:lineRule="auto"/>
        <w:rPr>
          <w:rFonts w:ascii="Arial" w:hAnsi="Arial" w:cs="Arial"/>
          <w:b/>
          <w:bCs/>
        </w:rPr>
      </w:pPr>
      <w:r w:rsidRPr="3A4A44A5">
        <w:rPr>
          <w:rFonts w:ascii="Arial" w:hAnsi="Arial" w:cs="Arial"/>
          <w:b/>
          <w:bCs/>
        </w:rPr>
        <w:t xml:space="preserve">Conclusion </w:t>
      </w:r>
    </w:p>
    <w:p xmlns:wp14="http://schemas.microsoft.com/office/word/2010/wordml" w:rsidRPr="006F3E30" w:rsidR="006F3E30" w:rsidP="3A4A44A5" w:rsidRDefault="006F3E30" w14:paraId="06971CD3" wp14:textId="77777777">
      <w:pPr>
        <w:pStyle w:val="ListParagraph"/>
        <w:spacing w:line="480" w:lineRule="auto"/>
        <w:rPr>
          <w:rFonts w:ascii="Arial" w:hAnsi="Arial" w:cs="Arial"/>
          <w:b/>
          <w:bCs/>
        </w:rPr>
      </w:pPr>
    </w:p>
    <w:p xmlns:wp14="http://schemas.microsoft.com/office/word/2010/wordml" w:rsidRPr="006F3E30" w:rsidR="000A5B87" w:rsidP="009B483C" w:rsidRDefault="000A5B87" w14:paraId="605A2877" wp14:textId="77777777">
      <w:pPr>
        <w:pStyle w:val="ListParagraph"/>
        <w:numPr>
          <w:ilvl w:val="0"/>
          <w:numId w:val="32"/>
        </w:numPr>
        <w:spacing w:line="480" w:lineRule="auto"/>
        <w:rPr>
          <w:rFonts w:ascii="Arial" w:hAnsi="Arial" w:cs="Arial"/>
          <w:b/>
          <w:bCs/>
        </w:rPr>
      </w:pPr>
      <w:r w:rsidRPr="3A4A44A5">
        <w:rPr>
          <w:rFonts w:ascii="Arial" w:hAnsi="Arial" w:cs="Arial"/>
          <w:b/>
          <w:bCs/>
        </w:rPr>
        <w:t>Recommendations and further works</w:t>
      </w:r>
    </w:p>
    <w:p xmlns:wp14="http://schemas.microsoft.com/office/word/2010/wordml" w:rsidRPr="006F3E30" w:rsidR="006F3E30" w:rsidP="3A4A44A5" w:rsidRDefault="006F3E30" w14:paraId="2A1F701D" wp14:textId="77777777">
      <w:pPr>
        <w:pStyle w:val="ListParagraph"/>
        <w:rPr>
          <w:rFonts w:ascii="Arial" w:hAnsi="Arial" w:cs="Arial"/>
          <w:b/>
          <w:bCs/>
        </w:rPr>
      </w:pPr>
    </w:p>
    <w:p xmlns:wp14="http://schemas.microsoft.com/office/word/2010/wordml" w:rsidRPr="006F3E30" w:rsidR="006F3E30" w:rsidP="3A4A44A5" w:rsidRDefault="006F3E30" w14:paraId="03EFCA41" wp14:textId="77777777">
      <w:pPr>
        <w:pStyle w:val="ListParagraph"/>
        <w:spacing w:line="480" w:lineRule="auto"/>
        <w:rPr>
          <w:rFonts w:ascii="Arial" w:hAnsi="Arial" w:cs="Arial"/>
          <w:b/>
          <w:bCs/>
        </w:rPr>
      </w:pPr>
    </w:p>
    <w:p xmlns:wp14="http://schemas.microsoft.com/office/word/2010/wordml" w:rsidRPr="006F3E30" w:rsidR="000A5B87" w:rsidP="009B483C" w:rsidRDefault="000A5B87" w14:paraId="071E4E01" wp14:textId="77777777">
      <w:pPr>
        <w:pStyle w:val="ListParagraph"/>
        <w:numPr>
          <w:ilvl w:val="0"/>
          <w:numId w:val="32"/>
        </w:numPr>
        <w:spacing w:line="480" w:lineRule="auto"/>
        <w:rPr>
          <w:rFonts w:ascii="Arial" w:hAnsi="Arial" w:cs="Arial"/>
          <w:b/>
          <w:bCs/>
        </w:rPr>
      </w:pPr>
      <w:r w:rsidRPr="3A4A44A5">
        <w:rPr>
          <w:rFonts w:ascii="Arial" w:hAnsi="Arial" w:cs="Arial"/>
          <w:b/>
          <w:bCs/>
        </w:rPr>
        <w:t>References</w:t>
      </w:r>
    </w:p>
    <w:p xmlns:wp14="http://schemas.microsoft.com/office/word/2010/wordml" w:rsidR="006F3E30" w:rsidP="3A4A44A5" w:rsidRDefault="006F3E30" w14:paraId="5F96A722" wp14:textId="77777777">
      <w:pPr>
        <w:pStyle w:val="ListParagraph"/>
        <w:spacing w:line="480" w:lineRule="auto"/>
        <w:rPr>
          <w:rFonts w:ascii="Arial" w:hAnsi="Arial" w:cs="Arial"/>
        </w:rPr>
      </w:pPr>
    </w:p>
    <w:p xmlns:wp14="http://schemas.microsoft.com/office/word/2010/wordml" w:rsidRPr="002A6FC9" w:rsidR="005F3947" w:rsidP="3A4A44A5" w:rsidRDefault="005F3947" w14:paraId="5B95CD12" wp14:textId="77777777">
      <w:pPr>
        <w:pStyle w:val="ListParagraph"/>
        <w:spacing w:line="480" w:lineRule="auto"/>
        <w:rPr>
          <w:rFonts w:ascii="Arial" w:hAnsi="Arial" w:cs="Arial"/>
        </w:rPr>
      </w:pPr>
    </w:p>
    <w:p xmlns:wp14="http://schemas.microsoft.com/office/word/2010/wordml" w:rsidR="000A5B87" w:rsidP="009B483C" w:rsidRDefault="000A5B87" w14:paraId="5560E942" wp14:textId="77777777">
      <w:pPr>
        <w:pStyle w:val="ListParagraph"/>
        <w:numPr>
          <w:ilvl w:val="0"/>
          <w:numId w:val="32"/>
        </w:numPr>
        <w:spacing w:line="480" w:lineRule="auto"/>
        <w:rPr>
          <w:rFonts w:ascii="Arial" w:hAnsi="Arial" w:cs="Arial"/>
          <w:b/>
          <w:bCs/>
        </w:rPr>
      </w:pPr>
      <w:r w:rsidRPr="3A4A44A5">
        <w:rPr>
          <w:rFonts w:ascii="Arial" w:hAnsi="Arial" w:cs="Arial"/>
          <w:b/>
          <w:bCs/>
        </w:rPr>
        <w:t xml:space="preserve">Appendices </w:t>
      </w:r>
    </w:p>
    <w:p xmlns:wp14="http://schemas.microsoft.com/office/word/2010/wordml" w:rsidR="005F3947" w:rsidP="005F3947" w:rsidRDefault="005F3947" w14:paraId="52F8636B" wp14:textId="77777777">
      <w:pPr>
        <w:pStyle w:val="ListParagraph"/>
      </w:pPr>
      <w:r w:rsidRPr="005F3947">
        <w:t xml:space="preserve">Appendix one: CERIC Competitor report </w:t>
      </w:r>
    </w:p>
    <w:p xmlns:wp14="http://schemas.microsoft.com/office/word/2010/wordml" w:rsidR="005F3947" w:rsidP="005F3947" w:rsidRDefault="005F3947" w14:paraId="2AA7872B" wp14:textId="77777777">
      <w:pPr>
        <w:pStyle w:val="ListParagraph"/>
      </w:pPr>
      <w:r>
        <w:t xml:space="preserve">Appendix Two: CERIC User Guide </w:t>
      </w:r>
    </w:p>
    <w:p w:rsidR="00211748" w:rsidP="1B75DD96" w:rsidRDefault="00211748" w14:paraId="40078B54" w14:textId="1E5E433A">
      <w:pPr>
        <w:pStyle w:val="ListParagraph"/>
        <w:rPr>
          <w:rFonts w:ascii="Arial" w:hAnsi="Arial" w:cs="Arial"/>
          <w:b w:val="0"/>
          <w:bCs w:val="0"/>
          <w:sz w:val="22"/>
          <w:szCs w:val="22"/>
          <w:u w:val="none"/>
        </w:rPr>
      </w:pPr>
      <w:r w:rsidR="00211748">
        <w:rPr/>
        <w:t>Appendix Three: CERIC DCW/ CEMET Paper</w:t>
      </w:r>
    </w:p>
    <w:p w:rsidR="5F4C1FE6" w:rsidP="1B75DD96" w:rsidRDefault="5F4C1FE6" w14:paraId="0354B5CC" w14:textId="428F828A">
      <w:pPr>
        <w:pStyle w:val="ListParagraph"/>
        <w:rPr>
          <w:rFonts w:ascii="Arial" w:hAnsi="Arial" w:cs="Arial"/>
          <w:b w:val="0"/>
          <w:bCs w:val="0"/>
          <w:sz w:val="22"/>
          <w:szCs w:val="22"/>
          <w:u w:val="none"/>
        </w:rPr>
      </w:pPr>
      <w:r w:rsidRPr="1B75DD96" w:rsidR="5F4C1FE6">
        <w:rPr>
          <w:rFonts w:ascii="Arial" w:hAnsi="Arial" w:cs="Arial"/>
          <w:b w:val="0"/>
          <w:bCs w:val="0"/>
          <w:sz w:val="22"/>
          <w:szCs w:val="22"/>
          <w:u w:val="none"/>
        </w:rPr>
        <w:t>Appendix Four: DCW Company structure and Projects</w:t>
      </w:r>
    </w:p>
    <w:p w:rsidR="1B75DD96" w:rsidP="1B75DD96" w:rsidRDefault="1B75DD96" w14:paraId="1C80419E" w14:textId="4FADDBEC">
      <w:pPr>
        <w:pStyle w:val="ListParagraph"/>
      </w:pPr>
    </w:p>
    <w:p xmlns:wp14="http://schemas.microsoft.com/office/word/2010/wordml" w:rsidRPr="005F3947" w:rsidR="00211748" w:rsidP="005F3947" w:rsidRDefault="00211748" w14:paraId="5220BBB2" wp14:textId="77777777">
      <w:pPr>
        <w:pStyle w:val="ListParagraph"/>
      </w:pPr>
    </w:p>
    <w:p xmlns:wp14="http://schemas.microsoft.com/office/word/2010/wordml" w:rsidRPr="002A6FC9" w:rsidR="000A5B87" w:rsidRDefault="000A5B87" w14:paraId="13CB595B" wp14:textId="77777777">
      <w:pPr>
        <w:rPr>
          <w:rFonts w:ascii="Arial" w:hAnsi="Arial" w:cs="Arial"/>
        </w:rPr>
      </w:pPr>
    </w:p>
    <w:p xmlns:wp14="http://schemas.microsoft.com/office/word/2010/wordml" w:rsidRPr="002A6FC9" w:rsidR="000A5B87" w:rsidRDefault="000A5B87" w14:paraId="6D9C8D39" wp14:textId="77777777">
      <w:pPr>
        <w:rPr>
          <w:rFonts w:ascii="Arial" w:hAnsi="Arial" w:cs="Arial"/>
        </w:rPr>
      </w:pPr>
    </w:p>
    <w:p xmlns:wp14="http://schemas.microsoft.com/office/word/2010/wordml" w:rsidR="00751938" w:rsidP="006F3E30" w:rsidRDefault="00751938" w14:paraId="675E05EE" wp14:textId="77777777">
      <w:pPr>
        <w:rPr>
          <w:rFonts w:ascii="Arial" w:hAnsi="Arial" w:cs="Arial"/>
        </w:rPr>
      </w:pPr>
    </w:p>
    <w:p xmlns:wp14="http://schemas.microsoft.com/office/word/2010/wordml" w:rsidR="000A5B87" w:rsidP="006F3E30" w:rsidRDefault="000A5B87" w14:paraId="0B328994" wp14:textId="77777777">
      <w:pPr>
        <w:rPr>
          <w:rFonts w:ascii="Arial" w:hAnsi="Arial" w:cs="Arial"/>
          <w:b/>
          <w:bCs/>
          <w:sz w:val="28"/>
          <w:szCs w:val="28"/>
          <w:u w:val="single"/>
        </w:rPr>
      </w:pPr>
      <w:r w:rsidRPr="002A6FC9">
        <w:rPr>
          <w:rFonts w:ascii="Arial" w:hAnsi="Arial" w:cs="Arial"/>
          <w:b/>
          <w:bCs/>
          <w:sz w:val="28"/>
          <w:szCs w:val="28"/>
          <w:u w:val="single"/>
        </w:rPr>
        <w:t>List of figures and tables</w:t>
      </w:r>
      <w:r w:rsidR="006F3E30">
        <w:rPr>
          <w:rFonts w:ascii="Arial" w:hAnsi="Arial" w:cs="Arial"/>
          <w:b/>
          <w:bCs/>
          <w:sz w:val="28"/>
          <w:szCs w:val="28"/>
          <w:u w:val="single"/>
        </w:rPr>
        <w:t>:</w:t>
      </w:r>
    </w:p>
    <w:p xmlns:wp14="http://schemas.microsoft.com/office/word/2010/wordml" w:rsidRPr="00934D53" w:rsidR="00934D53" w:rsidP="00934D53" w:rsidRDefault="00934D53" w14:paraId="20458F8E" wp14:textId="77777777">
      <w:pPr>
        <w:jc w:val="right"/>
        <w:rPr>
          <w:rFonts w:ascii="Arial" w:hAnsi="Arial" w:cs="Arial"/>
          <w:b/>
          <w:bCs/>
          <w:sz w:val="22"/>
          <w:szCs w:val="22"/>
          <w:u w:val="single"/>
        </w:rPr>
      </w:pPr>
      <w:r w:rsidRPr="00934D53">
        <w:rPr>
          <w:rFonts w:ascii="Arial" w:hAnsi="Arial" w:cs="Arial"/>
          <w:b/>
          <w:bCs/>
          <w:sz w:val="22"/>
          <w:szCs w:val="22"/>
          <w:u w:val="single"/>
        </w:rPr>
        <w:t>Page</w:t>
      </w:r>
    </w:p>
    <w:p xmlns:wp14="http://schemas.microsoft.com/office/word/2010/wordml" w:rsidRPr="00575FE4" w:rsidR="0013084A" w:rsidP="0013084A" w:rsidRDefault="0013084A" w14:paraId="2FC17F8B" wp14:textId="77777777">
      <w:pPr>
        <w:rPr>
          <w:rFonts w:ascii="Arial" w:hAnsi="Arial" w:cs="Arial"/>
          <w:sz w:val="22"/>
          <w:szCs w:val="22"/>
        </w:rPr>
      </w:pPr>
    </w:p>
    <w:p xmlns:wp14="http://schemas.microsoft.com/office/word/2010/wordml" w:rsidRPr="00575FE4" w:rsidR="0013084A" w:rsidP="0013084A" w:rsidRDefault="0013084A" w14:paraId="0541646B" wp14:textId="77777777">
      <w:pPr>
        <w:rPr>
          <w:rFonts w:ascii="Arial" w:hAnsi="Arial" w:cs="Arial"/>
          <w:sz w:val="22"/>
          <w:szCs w:val="22"/>
        </w:rPr>
      </w:pPr>
      <w:r w:rsidRPr="00575FE4">
        <w:rPr>
          <w:rFonts w:ascii="Arial" w:hAnsi="Arial" w:cs="Arial"/>
          <w:sz w:val="22"/>
          <w:szCs w:val="22"/>
        </w:rPr>
        <w:t>Figure</w:t>
      </w:r>
      <w:r w:rsidR="00575FE4">
        <w:rPr>
          <w:rFonts w:ascii="Arial" w:hAnsi="Arial" w:cs="Arial"/>
          <w:sz w:val="22"/>
          <w:szCs w:val="22"/>
        </w:rPr>
        <w:t xml:space="preserve"> </w:t>
      </w:r>
      <w:r w:rsidRPr="00575FE4">
        <w:rPr>
          <w:rFonts w:ascii="Arial" w:hAnsi="Arial" w:cs="Arial"/>
          <w:sz w:val="22"/>
          <w:szCs w:val="22"/>
        </w:rPr>
        <w:t>1: CERIC Display</w:t>
      </w:r>
      <w:r w:rsidR="00934D53">
        <w:rPr>
          <w:rFonts w:ascii="Arial" w:hAnsi="Arial" w:cs="Arial"/>
          <w:sz w:val="22"/>
          <w:szCs w:val="22"/>
        </w:rPr>
        <w:t>………………………………………………………………………………</w:t>
      </w:r>
    </w:p>
    <w:p xmlns:wp14="http://schemas.microsoft.com/office/word/2010/wordml" w:rsidRPr="00575FE4" w:rsidR="0013084A" w:rsidP="0013084A" w:rsidRDefault="0013084A" w14:paraId="4B003B56" wp14:textId="77777777">
      <w:pPr>
        <w:rPr>
          <w:rFonts w:ascii="Arial" w:hAnsi="Arial" w:cs="Arial"/>
          <w:sz w:val="22"/>
          <w:szCs w:val="22"/>
        </w:rPr>
      </w:pPr>
      <w:r w:rsidRPr="00575FE4">
        <w:rPr>
          <w:rFonts w:ascii="Arial" w:hAnsi="Arial" w:cs="Arial"/>
          <w:sz w:val="22"/>
          <w:szCs w:val="22"/>
        </w:rPr>
        <w:t>Figure 2: CERIC marketing banner</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13084A" w:rsidP="0013084A" w:rsidRDefault="0013084A" w14:paraId="772E9B48" wp14:textId="77777777">
      <w:pPr>
        <w:rPr>
          <w:rFonts w:ascii="Arial" w:hAnsi="Arial" w:cs="Arial"/>
          <w:sz w:val="22"/>
          <w:szCs w:val="22"/>
        </w:rPr>
      </w:pPr>
      <w:r w:rsidRPr="00575FE4">
        <w:rPr>
          <w:rFonts w:ascii="Arial" w:hAnsi="Arial" w:cs="Arial"/>
          <w:sz w:val="22"/>
          <w:szCs w:val="22"/>
        </w:rPr>
        <w:t xml:space="preserve">Figure 3: CERIC user information </w:t>
      </w:r>
      <w:r w:rsidR="00934D53">
        <w:rPr>
          <w:rFonts w:ascii="Arial" w:hAnsi="Arial" w:cs="Arial"/>
          <w:sz w:val="22"/>
          <w:szCs w:val="22"/>
        </w:rPr>
        <w:t>…………………………………………………………………...</w:t>
      </w:r>
    </w:p>
    <w:p xmlns:wp14="http://schemas.microsoft.com/office/word/2010/wordml" w:rsidRPr="00575FE4" w:rsidR="0013084A" w:rsidP="0013084A" w:rsidRDefault="0013084A" w14:paraId="28898415" wp14:textId="77777777">
      <w:pPr>
        <w:rPr>
          <w:rFonts w:ascii="Arial" w:hAnsi="Arial" w:cs="Arial"/>
          <w:sz w:val="22"/>
          <w:szCs w:val="22"/>
        </w:rPr>
      </w:pPr>
      <w:r w:rsidRPr="00575FE4">
        <w:rPr>
          <w:rFonts w:ascii="Arial" w:hAnsi="Arial" w:cs="Arial"/>
          <w:sz w:val="22"/>
          <w:szCs w:val="22"/>
        </w:rPr>
        <w:t>Figure 4: Project plan</w:t>
      </w:r>
      <w:r w:rsidR="00934D53">
        <w:rPr>
          <w:rFonts w:ascii="Arial" w:hAnsi="Arial" w:cs="Arial"/>
          <w:sz w:val="22"/>
          <w:szCs w:val="22"/>
        </w:rPr>
        <w:t>………………………………………………………………………………….</w:t>
      </w:r>
    </w:p>
    <w:p xmlns:wp14="http://schemas.microsoft.com/office/word/2010/wordml" w:rsidRPr="00575FE4" w:rsidR="0013084A" w:rsidP="0013084A" w:rsidRDefault="0013084A" w14:paraId="4A7FB323" wp14:textId="77777777">
      <w:pPr>
        <w:rPr>
          <w:rFonts w:ascii="Arial" w:hAnsi="Arial" w:cs="Arial"/>
          <w:sz w:val="22"/>
          <w:szCs w:val="22"/>
        </w:rPr>
      </w:pPr>
      <w:r w:rsidRPr="00575FE4">
        <w:rPr>
          <w:rFonts w:ascii="Arial" w:hAnsi="Arial" w:cs="Arial"/>
          <w:sz w:val="22"/>
          <w:szCs w:val="22"/>
        </w:rPr>
        <w:t>Figure 5: personal development plan</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13084A" w:rsidP="0013084A" w:rsidRDefault="0013084A" w14:paraId="015E7DD3" wp14:textId="77777777">
      <w:pPr>
        <w:rPr>
          <w:rFonts w:ascii="Arial" w:hAnsi="Arial" w:cs="Arial"/>
          <w:sz w:val="22"/>
          <w:szCs w:val="22"/>
        </w:rPr>
      </w:pPr>
      <w:r w:rsidRPr="00575FE4">
        <w:rPr>
          <w:rFonts w:ascii="Arial" w:hAnsi="Arial" w:cs="Arial"/>
          <w:sz w:val="22"/>
          <w:szCs w:val="22"/>
        </w:rPr>
        <w:t>Figure 6: Benefits</w:t>
      </w:r>
      <w:r w:rsidR="00934D53">
        <w:rPr>
          <w:rFonts w:ascii="Arial" w:hAnsi="Arial" w:cs="Arial"/>
          <w:sz w:val="22"/>
          <w:szCs w:val="22"/>
        </w:rPr>
        <w:t>………………………………………………………………………………………</w:t>
      </w:r>
    </w:p>
    <w:p xmlns:wp14="http://schemas.microsoft.com/office/word/2010/wordml" w:rsidRPr="00575FE4" w:rsidR="0013084A" w:rsidP="0013084A" w:rsidRDefault="0013084A" w14:paraId="3B30B1C7" wp14:textId="77777777">
      <w:pPr>
        <w:rPr>
          <w:rFonts w:ascii="Arial" w:hAnsi="Arial" w:cs="Arial"/>
          <w:sz w:val="22"/>
          <w:szCs w:val="22"/>
        </w:rPr>
      </w:pPr>
      <w:r w:rsidRPr="00575FE4">
        <w:rPr>
          <w:rFonts w:ascii="Arial" w:hAnsi="Arial" w:cs="Arial"/>
          <w:sz w:val="22"/>
          <w:szCs w:val="22"/>
        </w:rPr>
        <w:t>Figure 7: hand tracking</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13084A" w:rsidP="0013084A" w:rsidRDefault="0013084A" w14:paraId="6A820FBC" wp14:textId="77777777">
      <w:pPr>
        <w:rPr>
          <w:rFonts w:ascii="Arial" w:hAnsi="Arial" w:cs="Arial"/>
          <w:sz w:val="22"/>
          <w:szCs w:val="22"/>
        </w:rPr>
      </w:pPr>
      <w:r w:rsidRPr="00575FE4">
        <w:rPr>
          <w:rFonts w:ascii="Arial" w:hAnsi="Arial" w:cs="Arial"/>
          <w:sz w:val="22"/>
          <w:szCs w:val="22"/>
        </w:rPr>
        <w:t xml:space="preserve">Figure 8: Digital Business and Electronic </w:t>
      </w:r>
      <w:r w:rsidRPr="00575FE4" w:rsidR="00934D53">
        <w:rPr>
          <w:rFonts w:ascii="Arial" w:hAnsi="Arial" w:cs="Arial"/>
          <w:sz w:val="22"/>
          <w:szCs w:val="22"/>
        </w:rPr>
        <w:t>Commerce</w:t>
      </w:r>
      <w:r w:rsidR="00934D53">
        <w:rPr>
          <w:rFonts w:ascii="Arial" w:hAnsi="Arial" w:cs="Arial"/>
          <w:sz w:val="22"/>
          <w:szCs w:val="22"/>
        </w:rPr>
        <w:t>……………………………………………...</w:t>
      </w:r>
    </w:p>
    <w:p xmlns:wp14="http://schemas.microsoft.com/office/word/2010/wordml" w:rsidRPr="00575FE4" w:rsidR="0013084A" w:rsidP="0013084A" w:rsidRDefault="0013084A" w14:paraId="0E6B6471" wp14:textId="77777777">
      <w:pPr>
        <w:rPr>
          <w:rFonts w:ascii="Arial" w:hAnsi="Arial" w:cs="Arial"/>
          <w:sz w:val="22"/>
          <w:szCs w:val="22"/>
        </w:rPr>
      </w:pPr>
      <w:r w:rsidRPr="00575FE4">
        <w:rPr>
          <w:rFonts w:ascii="Arial" w:hAnsi="Arial" w:cs="Arial"/>
          <w:sz w:val="22"/>
          <w:szCs w:val="22"/>
        </w:rPr>
        <w:t>Figure 9: Developing products in half time</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13084A" w:rsidP="0013084A" w:rsidRDefault="0013084A" w14:paraId="5E296A07" wp14:textId="77777777">
      <w:pPr>
        <w:rPr>
          <w:rFonts w:ascii="Arial" w:hAnsi="Arial" w:cs="Arial"/>
          <w:sz w:val="22"/>
          <w:szCs w:val="22"/>
        </w:rPr>
      </w:pPr>
      <w:r w:rsidRPr="00575FE4">
        <w:rPr>
          <w:rFonts w:ascii="Arial" w:hAnsi="Arial" w:cs="Arial"/>
          <w:sz w:val="22"/>
          <w:szCs w:val="22"/>
        </w:rPr>
        <w:t>Figure 10: CERIC rings</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13084A" w:rsidP="0013084A" w:rsidRDefault="0013084A" w14:paraId="44E45245" wp14:textId="77777777">
      <w:pPr>
        <w:rPr>
          <w:rFonts w:ascii="Arial" w:hAnsi="Arial" w:cs="Arial"/>
          <w:sz w:val="22"/>
          <w:szCs w:val="22"/>
        </w:rPr>
      </w:pPr>
      <w:r w:rsidRPr="00575FE4">
        <w:rPr>
          <w:rFonts w:ascii="Arial" w:hAnsi="Arial" w:cs="Arial"/>
          <w:sz w:val="22"/>
          <w:szCs w:val="22"/>
        </w:rPr>
        <w:t>Figure 11: Gold</w:t>
      </w:r>
      <w:r w:rsidR="00934D53">
        <w:rPr>
          <w:rFonts w:ascii="Arial" w:hAnsi="Arial" w:cs="Arial"/>
          <w:sz w:val="22"/>
          <w:szCs w:val="22"/>
        </w:rPr>
        <w:t>…………………………………………………………………………………………</w:t>
      </w:r>
    </w:p>
    <w:p xmlns:wp14="http://schemas.microsoft.com/office/word/2010/wordml" w:rsidRPr="00575FE4" w:rsidR="0013084A" w:rsidP="0013084A" w:rsidRDefault="0013084A" w14:paraId="5A75BEB6" wp14:textId="77777777">
      <w:pPr>
        <w:rPr>
          <w:rFonts w:ascii="Arial" w:hAnsi="Arial" w:cs="Arial"/>
          <w:sz w:val="22"/>
          <w:szCs w:val="22"/>
        </w:rPr>
      </w:pPr>
      <w:r w:rsidRPr="00575FE4">
        <w:rPr>
          <w:rFonts w:ascii="Arial" w:hAnsi="Arial" w:cs="Arial"/>
          <w:sz w:val="22"/>
          <w:szCs w:val="22"/>
        </w:rPr>
        <w:t>Figure 12: Shader settings</w:t>
      </w:r>
      <w:r w:rsidR="00934D53">
        <w:rPr>
          <w:rFonts w:ascii="Arial" w:hAnsi="Arial" w:cs="Arial"/>
          <w:sz w:val="22"/>
          <w:szCs w:val="22"/>
        </w:rPr>
        <w:t>…………………………………………………………………………….</w:t>
      </w:r>
    </w:p>
    <w:p xmlns:wp14="http://schemas.microsoft.com/office/word/2010/wordml" w:rsidRPr="00575FE4" w:rsidR="0013084A" w:rsidP="0013084A" w:rsidRDefault="0013084A" w14:paraId="6FCAF3A6" wp14:textId="77777777">
      <w:pPr>
        <w:rPr>
          <w:rFonts w:ascii="Arial" w:hAnsi="Arial" w:cs="Arial"/>
          <w:sz w:val="22"/>
          <w:szCs w:val="22"/>
        </w:rPr>
      </w:pPr>
      <w:r w:rsidRPr="00575FE4">
        <w:rPr>
          <w:rFonts w:ascii="Arial" w:hAnsi="Arial" w:cs="Arial"/>
          <w:sz w:val="22"/>
          <w:szCs w:val="22"/>
        </w:rPr>
        <w:t>Figure 13: Lighting</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0013084A" w:rsidP="0013084A" w:rsidRDefault="0013084A" w14:paraId="431FF7BF" wp14:textId="77777777">
      <w:pPr>
        <w:rPr>
          <w:rFonts w:ascii="Arial" w:hAnsi="Arial" w:cs="Arial"/>
          <w:sz w:val="22"/>
          <w:szCs w:val="22"/>
        </w:rPr>
      </w:pPr>
      <w:r w:rsidRPr="00575FE4">
        <w:rPr>
          <w:rFonts w:ascii="Arial" w:hAnsi="Arial" w:cs="Arial"/>
          <w:sz w:val="22"/>
          <w:szCs w:val="22"/>
        </w:rPr>
        <w:t>Figure 14: Gold dragon ring</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00A124AF" w:rsidP="0013084A" w:rsidRDefault="0013084A" w14:paraId="57CE062A" wp14:textId="77777777">
      <w:pPr>
        <w:rPr>
          <w:rFonts w:ascii="Arial" w:hAnsi="Arial" w:cs="Arial"/>
          <w:sz w:val="22"/>
          <w:szCs w:val="22"/>
        </w:rPr>
      </w:pPr>
      <w:r w:rsidRPr="00575FE4">
        <w:rPr>
          <w:rFonts w:ascii="Arial" w:hAnsi="Arial" w:cs="Arial"/>
          <w:sz w:val="22"/>
          <w:szCs w:val="22"/>
        </w:rPr>
        <w:t>Figure 15: Final light settings</w:t>
      </w:r>
      <w:r w:rsidR="00934D53">
        <w:rPr>
          <w:rFonts w:ascii="Arial" w:hAnsi="Arial" w:cs="Arial"/>
          <w:sz w:val="22"/>
          <w:szCs w:val="22"/>
        </w:rPr>
        <w:t>…………………………………………………………………………</w:t>
      </w:r>
    </w:p>
    <w:p xmlns:wp14="http://schemas.microsoft.com/office/word/2010/wordml" w:rsidR="00575FE4" w:rsidP="00575FE4" w:rsidRDefault="00575FE4" w14:paraId="7848561E" wp14:textId="77777777">
      <w:pPr>
        <w:rPr>
          <w:rFonts w:ascii="Arial" w:hAnsi="Arial" w:cs="Arial"/>
          <w:sz w:val="22"/>
          <w:szCs w:val="22"/>
        </w:rPr>
      </w:pPr>
      <w:r w:rsidRPr="00575FE4">
        <w:rPr>
          <w:rFonts w:ascii="Arial" w:hAnsi="Arial" w:cs="Arial"/>
          <w:sz w:val="22"/>
          <w:szCs w:val="22"/>
        </w:rPr>
        <w:t xml:space="preserve">Figure 16: </w:t>
      </w:r>
      <w:proofErr w:type="spellStart"/>
      <w:r w:rsidRPr="00575FE4">
        <w:rPr>
          <w:rFonts w:ascii="Arial" w:hAnsi="Arial" w:cs="Arial"/>
          <w:sz w:val="22"/>
          <w:szCs w:val="22"/>
        </w:rPr>
        <w:t>Bareesha</w:t>
      </w:r>
      <w:proofErr w:type="spellEnd"/>
      <w:r w:rsidR="00934D53">
        <w:rPr>
          <w:rFonts w:ascii="Arial" w:hAnsi="Arial" w:cs="Arial"/>
          <w:sz w:val="22"/>
          <w:szCs w:val="22"/>
        </w:rPr>
        <w:t>…………………………………………………………………………………...</w:t>
      </w:r>
    </w:p>
    <w:p xmlns:wp14="http://schemas.microsoft.com/office/word/2010/wordml" w:rsidR="00575FE4" w:rsidP="00575FE4" w:rsidRDefault="00575FE4" w14:paraId="029F16A2" wp14:textId="77777777">
      <w:pPr>
        <w:rPr>
          <w:rFonts w:ascii="Arial" w:hAnsi="Arial" w:cs="Arial"/>
          <w:sz w:val="22"/>
          <w:szCs w:val="22"/>
        </w:rPr>
      </w:pPr>
      <w:r w:rsidRPr="00575FE4">
        <w:rPr>
          <w:rFonts w:ascii="Arial" w:hAnsi="Arial" w:cs="Arial"/>
          <w:sz w:val="22"/>
          <w:szCs w:val="22"/>
        </w:rPr>
        <w:t xml:space="preserve">Figure 17: </w:t>
      </w:r>
      <w:proofErr w:type="spellStart"/>
      <w:r w:rsidRPr="00575FE4">
        <w:rPr>
          <w:rFonts w:ascii="Arial" w:hAnsi="Arial" w:cs="Arial"/>
          <w:sz w:val="22"/>
          <w:szCs w:val="22"/>
        </w:rPr>
        <w:t>Bareesha</w:t>
      </w:r>
      <w:proofErr w:type="spellEnd"/>
      <w:r w:rsidRPr="00575FE4">
        <w:rPr>
          <w:rFonts w:ascii="Arial" w:hAnsi="Arial" w:cs="Arial"/>
          <w:sz w:val="22"/>
          <w:szCs w:val="22"/>
        </w:rPr>
        <w:t xml:space="preserve"> continued </w:t>
      </w:r>
      <w:r w:rsidR="00934D53">
        <w:rPr>
          <w:rFonts w:ascii="Arial" w:hAnsi="Arial" w:cs="Arial"/>
          <w:sz w:val="22"/>
          <w:szCs w:val="22"/>
        </w:rPr>
        <w:t>………………………………………………………………………</w:t>
      </w:r>
    </w:p>
    <w:p xmlns:wp14="http://schemas.microsoft.com/office/word/2010/wordml" w:rsidRPr="00575FE4" w:rsidR="00575FE4" w:rsidP="00575FE4" w:rsidRDefault="00575FE4" w14:paraId="0DBB979B" wp14:textId="77777777">
      <w:pPr>
        <w:rPr>
          <w:rFonts w:ascii="Arial" w:hAnsi="Arial" w:cs="Arial"/>
          <w:sz w:val="22"/>
          <w:szCs w:val="22"/>
        </w:rPr>
      </w:pPr>
      <w:r w:rsidRPr="00575FE4">
        <w:rPr>
          <w:rFonts w:ascii="Arial" w:hAnsi="Arial" w:cs="Arial"/>
          <w:sz w:val="22"/>
          <w:szCs w:val="22"/>
        </w:rPr>
        <w:t>Figure 18: Light/ dark mode</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00575FE4" w:rsidP="00575FE4" w:rsidRDefault="00575FE4" w14:paraId="1B2B6B14" wp14:textId="77777777">
      <w:pPr>
        <w:rPr>
          <w:rFonts w:ascii="Arial" w:hAnsi="Arial" w:cs="Arial"/>
          <w:sz w:val="22"/>
          <w:szCs w:val="22"/>
        </w:rPr>
      </w:pPr>
      <w:r w:rsidRPr="00575FE4">
        <w:rPr>
          <w:rFonts w:ascii="Arial" w:hAnsi="Arial" w:cs="Arial"/>
          <w:sz w:val="22"/>
          <w:szCs w:val="22"/>
        </w:rPr>
        <w:t>Figure 19: AR Marker</w:t>
      </w:r>
      <w:r w:rsidR="00934D53">
        <w:rPr>
          <w:rFonts w:ascii="Arial" w:hAnsi="Arial" w:cs="Arial"/>
          <w:sz w:val="22"/>
          <w:szCs w:val="22"/>
        </w:rPr>
        <w:t>………………………………………………………………………………….</w:t>
      </w:r>
    </w:p>
    <w:p xmlns:wp14="http://schemas.microsoft.com/office/word/2010/wordml" w:rsidR="00552C63" w:rsidP="00575FE4" w:rsidRDefault="00552C63" w14:paraId="2765A113" wp14:textId="77777777">
      <w:pPr>
        <w:rPr>
          <w:rFonts w:ascii="Arial" w:hAnsi="Arial" w:cs="Arial"/>
          <w:sz w:val="22"/>
          <w:szCs w:val="22"/>
        </w:rPr>
      </w:pPr>
      <w:r>
        <w:rPr>
          <w:rFonts w:ascii="Arial" w:hAnsi="Arial" w:cs="Arial"/>
          <w:sz w:val="22"/>
          <w:szCs w:val="22"/>
        </w:rPr>
        <w:t>Figure 19b: Hand Detection Left…………………………………………………………………</w:t>
      </w:r>
      <w:proofErr w:type="gramStart"/>
      <w:r>
        <w:rPr>
          <w:rFonts w:ascii="Arial" w:hAnsi="Arial" w:cs="Arial"/>
          <w:sz w:val="22"/>
          <w:szCs w:val="22"/>
        </w:rPr>
        <w:t>…..</w:t>
      </w:r>
      <w:proofErr w:type="gramEnd"/>
    </w:p>
    <w:p xmlns:wp14="http://schemas.microsoft.com/office/word/2010/wordml" w:rsidRPr="00575FE4" w:rsidR="00552C63" w:rsidP="00575FE4" w:rsidRDefault="00552C63" w14:paraId="122E99AD" wp14:textId="77777777">
      <w:pPr>
        <w:rPr>
          <w:rFonts w:ascii="Arial" w:hAnsi="Arial" w:cs="Arial"/>
          <w:sz w:val="22"/>
          <w:szCs w:val="22"/>
        </w:rPr>
      </w:pPr>
      <w:r>
        <w:rPr>
          <w:rFonts w:ascii="Arial" w:hAnsi="Arial" w:cs="Arial"/>
          <w:sz w:val="22"/>
          <w:szCs w:val="22"/>
        </w:rPr>
        <w:t>Figure 19c: Hand Detection Right……………………………………………………………………</w:t>
      </w:r>
    </w:p>
    <w:p xmlns:wp14="http://schemas.microsoft.com/office/word/2010/wordml" w:rsidRPr="00575FE4" w:rsidR="00552C63" w:rsidP="00575FE4" w:rsidRDefault="00575FE4" w14:paraId="28F25061" wp14:textId="77777777">
      <w:pPr>
        <w:rPr>
          <w:rFonts w:ascii="Arial" w:hAnsi="Arial" w:cs="Arial"/>
          <w:sz w:val="22"/>
          <w:szCs w:val="22"/>
        </w:rPr>
      </w:pPr>
      <w:r w:rsidRPr="00575FE4">
        <w:rPr>
          <w:rFonts w:ascii="Arial" w:hAnsi="Arial" w:cs="Arial"/>
          <w:sz w:val="22"/>
          <w:szCs w:val="22"/>
        </w:rPr>
        <w:t>Figure20: Data structure</w:t>
      </w:r>
      <w:r w:rsidR="00934D53">
        <w:rPr>
          <w:rFonts w:ascii="Arial" w:hAnsi="Arial" w:cs="Arial"/>
          <w:sz w:val="22"/>
          <w:szCs w:val="22"/>
        </w:rPr>
        <w:t>………………………………………………………………………………</w:t>
      </w:r>
    </w:p>
    <w:p xmlns:wp14="http://schemas.microsoft.com/office/word/2010/wordml" w:rsidRPr="00575FE4" w:rsidR="00575FE4" w:rsidP="00575FE4" w:rsidRDefault="00575FE4" w14:paraId="6DC59C6D" wp14:textId="77777777">
      <w:pPr>
        <w:rPr>
          <w:rFonts w:ascii="Arial" w:hAnsi="Arial" w:cs="Arial"/>
          <w:sz w:val="22"/>
          <w:szCs w:val="22"/>
        </w:rPr>
      </w:pPr>
      <w:r w:rsidRPr="00575FE4">
        <w:rPr>
          <w:rFonts w:ascii="Arial" w:hAnsi="Arial" w:cs="Arial"/>
          <w:sz w:val="22"/>
          <w:szCs w:val="22"/>
        </w:rPr>
        <w:t>Figure 21: AR Hand View</w:t>
      </w:r>
      <w:r w:rsidR="00934D53">
        <w:rPr>
          <w:rFonts w:ascii="Arial" w:hAnsi="Arial" w:cs="Arial"/>
          <w:sz w:val="22"/>
          <w:szCs w:val="22"/>
        </w:rPr>
        <w:t>……………………………………………………….…………………….</w:t>
      </w:r>
    </w:p>
    <w:p xmlns:wp14="http://schemas.microsoft.com/office/word/2010/wordml" w:rsidRPr="00575FE4" w:rsidR="00575FE4" w:rsidP="00575FE4" w:rsidRDefault="00575FE4" w14:paraId="0746469D" wp14:textId="77777777">
      <w:pPr>
        <w:rPr>
          <w:rFonts w:ascii="Arial" w:hAnsi="Arial" w:cs="Arial"/>
          <w:sz w:val="22"/>
          <w:szCs w:val="22"/>
        </w:rPr>
      </w:pPr>
      <w:r w:rsidRPr="00575FE4">
        <w:rPr>
          <w:rFonts w:ascii="Arial" w:hAnsi="Arial" w:cs="Arial"/>
          <w:sz w:val="22"/>
          <w:szCs w:val="22"/>
        </w:rPr>
        <w:t>Figure 22: metadata</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Pr="00575FE4" w:rsidR="00575FE4" w:rsidP="00575FE4" w:rsidRDefault="00575FE4" w14:paraId="1DF420F8" wp14:textId="77777777">
      <w:pPr>
        <w:rPr>
          <w:rFonts w:ascii="Arial" w:hAnsi="Arial" w:cs="Arial"/>
          <w:sz w:val="22"/>
          <w:szCs w:val="22"/>
        </w:rPr>
      </w:pPr>
      <w:r w:rsidRPr="00575FE4">
        <w:rPr>
          <w:rFonts w:ascii="Arial" w:hAnsi="Arial" w:cs="Arial"/>
          <w:sz w:val="22"/>
          <w:szCs w:val="22"/>
        </w:rPr>
        <w:t>Figure 23: Onclick event</w:t>
      </w:r>
      <w:r w:rsidR="00934D53">
        <w:rPr>
          <w:rFonts w:ascii="Arial" w:hAnsi="Arial" w:cs="Arial"/>
          <w:sz w:val="22"/>
          <w:szCs w:val="22"/>
        </w:rPr>
        <w:t>………………………………………………………………………………</w:t>
      </w:r>
    </w:p>
    <w:p xmlns:wp14="http://schemas.microsoft.com/office/word/2010/wordml" w:rsidRPr="00575FE4" w:rsidR="00575FE4" w:rsidP="00575FE4" w:rsidRDefault="00575FE4" w14:paraId="03ACE446" wp14:textId="77777777">
      <w:pPr>
        <w:rPr>
          <w:rFonts w:ascii="Arial" w:hAnsi="Arial" w:cs="Arial"/>
          <w:sz w:val="22"/>
          <w:szCs w:val="22"/>
        </w:rPr>
      </w:pPr>
      <w:r w:rsidRPr="4CF8B467" w:rsidR="00575FE4">
        <w:rPr>
          <w:rFonts w:ascii="Arial" w:hAnsi="Arial" w:cs="Arial"/>
          <w:sz w:val="22"/>
          <w:szCs w:val="22"/>
        </w:rPr>
        <w:t xml:space="preserve">Figure 24: Adding jewellery </w:t>
      </w:r>
      <w:r w:rsidRPr="4CF8B467" w:rsidR="00934D53">
        <w:rPr>
          <w:rFonts w:ascii="Arial" w:hAnsi="Arial" w:cs="Arial"/>
          <w:sz w:val="22"/>
          <w:szCs w:val="22"/>
        </w:rPr>
        <w:t>………………………………………………………………………….</w:t>
      </w:r>
    </w:p>
    <w:p w:rsidR="69A4C04C" w:rsidP="4CF8B467" w:rsidRDefault="69A4C04C" w14:paraId="7EA80A00" w14:textId="7A5C24E9">
      <w:pPr>
        <w:pStyle w:val="Normal"/>
        <w:rPr>
          <w:rFonts w:ascii="Arial" w:hAnsi="Arial" w:cs="Arial"/>
          <w:sz w:val="22"/>
          <w:szCs w:val="22"/>
        </w:rPr>
      </w:pPr>
      <w:r w:rsidRPr="4CF8B467" w:rsidR="69A4C04C">
        <w:rPr>
          <w:rFonts w:ascii="Arial" w:hAnsi="Arial" w:cs="Arial"/>
          <w:sz w:val="22"/>
          <w:szCs w:val="22"/>
        </w:rPr>
        <w:t>Figure 24b: Catalogue images.................................................................................................</w:t>
      </w:r>
    </w:p>
    <w:p xmlns:wp14="http://schemas.microsoft.com/office/word/2010/wordml" w:rsidRPr="00575FE4" w:rsidR="00575FE4" w:rsidP="00575FE4" w:rsidRDefault="00575FE4" w14:paraId="336D64A7" wp14:textId="77777777">
      <w:pPr>
        <w:rPr>
          <w:rFonts w:ascii="Arial" w:hAnsi="Arial" w:cs="Arial"/>
          <w:sz w:val="22"/>
          <w:szCs w:val="22"/>
        </w:rPr>
      </w:pPr>
      <w:r w:rsidRPr="00575FE4">
        <w:rPr>
          <w:rFonts w:ascii="Arial" w:hAnsi="Arial" w:cs="Arial"/>
          <w:sz w:val="22"/>
          <w:szCs w:val="22"/>
        </w:rPr>
        <w:t>Figure25: Build Setting showing Android as active platform</w:t>
      </w:r>
      <w:r w:rsidR="00934D53">
        <w:rPr>
          <w:rFonts w:ascii="Arial" w:hAnsi="Arial" w:cs="Arial"/>
          <w:sz w:val="22"/>
          <w:szCs w:val="22"/>
        </w:rPr>
        <w:t>……………………….…………</w:t>
      </w:r>
      <w:proofErr w:type="gramStart"/>
      <w:r w:rsidR="00934D53">
        <w:rPr>
          <w:rFonts w:ascii="Arial" w:hAnsi="Arial" w:cs="Arial"/>
          <w:sz w:val="22"/>
          <w:szCs w:val="22"/>
        </w:rPr>
        <w:t>…..</w:t>
      </w:r>
      <w:proofErr w:type="gramEnd"/>
    </w:p>
    <w:p xmlns:wp14="http://schemas.microsoft.com/office/word/2010/wordml" w:rsidR="00575FE4" w:rsidP="00575FE4" w:rsidRDefault="00575FE4" w14:paraId="2BF913B6" wp14:textId="77777777">
      <w:pPr>
        <w:rPr>
          <w:rFonts w:ascii="Arial" w:hAnsi="Arial" w:cs="Arial"/>
          <w:sz w:val="22"/>
          <w:szCs w:val="22"/>
        </w:rPr>
      </w:pPr>
      <w:r w:rsidRPr="00575FE4">
        <w:rPr>
          <w:rFonts w:ascii="Arial" w:hAnsi="Arial" w:cs="Arial"/>
          <w:sz w:val="22"/>
          <w:szCs w:val="22"/>
        </w:rPr>
        <w:t xml:space="preserve">Figure 26: </w:t>
      </w:r>
      <w:proofErr w:type="spellStart"/>
      <w:r w:rsidRPr="00575FE4">
        <w:rPr>
          <w:rFonts w:ascii="Arial" w:hAnsi="Arial" w:cs="Arial"/>
          <w:sz w:val="22"/>
          <w:szCs w:val="22"/>
        </w:rPr>
        <w:t>CocoaPods</w:t>
      </w:r>
      <w:proofErr w:type="spellEnd"/>
      <w:r w:rsidR="00934D53">
        <w:rPr>
          <w:rFonts w:ascii="Arial" w:hAnsi="Arial" w:cs="Arial"/>
          <w:sz w:val="22"/>
          <w:szCs w:val="22"/>
        </w:rPr>
        <w:t>…………………………………………………………………………………</w:t>
      </w:r>
    </w:p>
    <w:p xmlns:wp14="http://schemas.microsoft.com/office/word/2010/wordml" w:rsidRPr="00575FE4" w:rsidR="00575FE4" w:rsidP="00575FE4" w:rsidRDefault="00575FE4" w14:paraId="3C20A5ED" wp14:textId="77777777">
      <w:pPr>
        <w:rPr>
          <w:rFonts w:ascii="Arial" w:hAnsi="Arial" w:cs="Arial"/>
          <w:sz w:val="22"/>
          <w:szCs w:val="22"/>
        </w:rPr>
      </w:pPr>
      <w:r w:rsidRPr="00575FE4">
        <w:rPr>
          <w:rFonts w:ascii="Arial" w:hAnsi="Arial" w:cs="Arial"/>
          <w:sz w:val="22"/>
          <w:szCs w:val="22"/>
        </w:rPr>
        <w:t>Figure27: XCode workspace selecting device and provisioning</w:t>
      </w:r>
      <w:r w:rsidR="00934D53">
        <w:rPr>
          <w:rFonts w:ascii="Arial" w:hAnsi="Arial" w:cs="Arial"/>
          <w:sz w:val="22"/>
          <w:szCs w:val="22"/>
        </w:rPr>
        <w:t>………………………………….</w:t>
      </w:r>
    </w:p>
    <w:p xmlns:wp14="http://schemas.microsoft.com/office/word/2010/wordml" w:rsidRPr="00575FE4" w:rsidR="00575FE4" w:rsidP="00575FE4" w:rsidRDefault="00575FE4" w14:paraId="37137E09" wp14:textId="77777777">
      <w:pPr>
        <w:rPr>
          <w:rFonts w:ascii="Arial" w:hAnsi="Arial" w:cs="Arial"/>
          <w:sz w:val="22"/>
          <w:szCs w:val="22"/>
        </w:rPr>
      </w:pPr>
      <w:r w:rsidRPr="00575FE4">
        <w:rPr>
          <w:rFonts w:ascii="Arial" w:hAnsi="Arial" w:cs="Arial"/>
          <w:sz w:val="22"/>
          <w:szCs w:val="22"/>
        </w:rPr>
        <w:t>Figure 28: Ceric main logo</w:t>
      </w:r>
      <w:r w:rsidR="00934D53">
        <w:rPr>
          <w:rFonts w:ascii="Arial" w:hAnsi="Arial" w:cs="Arial"/>
          <w:sz w:val="22"/>
          <w:szCs w:val="22"/>
        </w:rPr>
        <w:t>…………………………………………………………………………….</w:t>
      </w:r>
    </w:p>
    <w:p xmlns:wp14="http://schemas.microsoft.com/office/word/2010/wordml" w:rsidRPr="00575FE4" w:rsidR="00575FE4" w:rsidP="00575FE4" w:rsidRDefault="00575FE4" w14:paraId="7B88F2B5" wp14:textId="77777777">
      <w:pPr>
        <w:rPr>
          <w:rFonts w:ascii="Arial" w:hAnsi="Arial" w:cs="Arial"/>
          <w:sz w:val="22"/>
          <w:szCs w:val="22"/>
        </w:rPr>
      </w:pPr>
      <w:r w:rsidRPr="00575FE4">
        <w:rPr>
          <w:rFonts w:ascii="Arial" w:hAnsi="Arial" w:cs="Arial"/>
          <w:sz w:val="22"/>
          <w:szCs w:val="22"/>
        </w:rPr>
        <w:t>Figure 29: Ceric Hand</w:t>
      </w:r>
      <w:r w:rsidR="00934D53">
        <w:rPr>
          <w:rFonts w:ascii="Arial" w:hAnsi="Arial" w:cs="Arial"/>
          <w:sz w:val="22"/>
          <w:szCs w:val="22"/>
        </w:rPr>
        <w:t>…………………………………………………………………………………</w:t>
      </w:r>
    </w:p>
    <w:p xmlns:wp14="http://schemas.microsoft.com/office/word/2010/wordml" w:rsidRPr="00575FE4" w:rsidR="00575FE4" w:rsidP="00575FE4" w:rsidRDefault="00575FE4" w14:paraId="31DC773B" wp14:textId="77777777">
      <w:pPr>
        <w:rPr>
          <w:rFonts w:ascii="Arial" w:hAnsi="Arial" w:cs="Arial"/>
          <w:sz w:val="22"/>
          <w:szCs w:val="22"/>
        </w:rPr>
      </w:pPr>
      <w:r w:rsidRPr="00575FE4">
        <w:rPr>
          <w:rFonts w:ascii="Arial" w:hAnsi="Arial" w:cs="Arial"/>
          <w:sz w:val="22"/>
          <w:szCs w:val="22"/>
        </w:rPr>
        <w:t>Figure 30: Ceric menu shots</w:t>
      </w:r>
      <w:r w:rsidR="00934D53">
        <w:rPr>
          <w:rFonts w:ascii="Arial" w:hAnsi="Arial" w:cs="Arial"/>
          <w:sz w:val="22"/>
          <w:szCs w:val="22"/>
        </w:rPr>
        <w:t>………………………………………………………………………….</w:t>
      </w:r>
    </w:p>
    <w:p xmlns:wp14="http://schemas.microsoft.com/office/word/2010/wordml" w:rsidRPr="00575FE4" w:rsidR="00575FE4" w:rsidP="00575FE4" w:rsidRDefault="00575FE4" w14:paraId="6A63F536" wp14:textId="77777777">
      <w:pPr>
        <w:rPr>
          <w:rFonts w:ascii="Arial" w:hAnsi="Arial" w:cs="Arial"/>
          <w:sz w:val="22"/>
          <w:szCs w:val="22"/>
        </w:rPr>
      </w:pPr>
      <w:r w:rsidRPr="00575FE4">
        <w:rPr>
          <w:rFonts w:ascii="Arial" w:hAnsi="Arial" w:cs="Arial"/>
          <w:sz w:val="22"/>
          <w:szCs w:val="22"/>
        </w:rPr>
        <w:t>Figure 31: Ceric user card</w:t>
      </w:r>
      <w:r w:rsidR="00934D53">
        <w:rPr>
          <w:rFonts w:ascii="Arial" w:hAnsi="Arial" w:cs="Arial"/>
          <w:sz w:val="22"/>
          <w:szCs w:val="22"/>
        </w:rPr>
        <w:t>…………………………………………………………………………….</w:t>
      </w:r>
    </w:p>
    <w:p xmlns:wp14="http://schemas.microsoft.com/office/word/2010/wordml" w:rsidRPr="00575FE4" w:rsidR="00575FE4" w:rsidP="00575FE4" w:rsidRDefault="00575FE4" w14:paraId="51460D69" wp14:textId="77777777">
      <w:pPr>
        <w:rPr>
          <w:rFonts w:ascii="Arial" w:hAnsi="Arial" w:cs="Arial"/>
          <w:sz w:val="22"/>
          <w:szCs w:val="22"/>
        </w:rPr>
      </w:pPr>
      <w:r w:rsidRPr="00575FE4">
        <w:rPr>
          <w:rFonts w:ascii="Arial" w:hAnsi="Arial" w:cs="Arial"/>
          <w:sz w:val="22"/>
          <w:szCs w:val="22"/>
        </w:rPr>
        <w:t>Figure 32: Ceric guide overview</w:t>
      </w:r>
      <w:r w:rsidR="00934D53">
        <w:rPr>
          <w:rFonts w:ascii="Arial" w:hAnsi="Arial" w:cs="Arial"/>
          <w:sz w:val="22"/>
          <w:szCs w:val="22"/>
        </w:rPr>
        <w:t>……………………………………………………………………...</w:t>
      </w:r>
    </w:p>
    <w:p xmlns:wp14="http://schemas.microsoft.com/office/word/2010/wordml" w:rsidRPr="00575FE4" w:rsidR="00575FE4" w:rsidP="00575FE4" w:rsidRDefault="00575FE4" w14:paraId="39AC73E3" wp14:textId="77777777">
      <w:pPr>
        <w:rPr>
          <w:rFonts w:ascii="Arial" w:hAnsi="Arial" w:cs="Arial"/>
          <w:sz w:val="22"/>
          <w:szCs w:val="22"/>
        </w:rPr>
      </w:pPr>
      <w:r w:rsidRPr="00575FE4">
        <w:rPr>
          <w:rFonts w:ascii="Arial" w:hAnsi="Arial" w:cs="Arial"/>
          <w:sz w:val="22"/>
          <w:szCs w:val="22"/>
        </w:rPr>
        <w:t>Figure 33: menu updates</w:t>
      </w:r>
      <w:r w:rsidR="00934D53">
        <w:rPr>
          <w:rFonts w:ascii="Arial" w:hAnsi="Arial" w:cs="Arial"/>
          <w:sz w:val="22"/>
          <w:szCs w:val="22"/>
        </w:rPr>
        <w:t>……………………………………………………………………………...</w:t>
      </w:r>
    </w:p>
    <w:p xmlns:wp14="http://schemas.microsoft.com/office/word/2010/wordml" w:rsidR="00751938" w:rsidP="000719E5" w:rsidRDefault="00751938" w14:paraId="0A4F7224" wp14:textId="77777777">
      <w:pPr>
        <w:rPr>
          <w:rFonts w:ascii="Arial" w:hAnsi="Arial" w:cs="Arial"/>
          <w:b/>
          <w:bCs/>
          <w:sz w:val="28"/>
          <w:szCs w:val="28"/>
          <w:u w:val="single"/>
        </w:rPr>
      </w:pPr>
    </w:p>
    <w:p xmlns:wp14="http://schemas.microsoft.com/office/word/2010/wordml" w:rsidR="000719E5" w:rsidP="000719E5" w:rsidRDefault="000719E5" w14:paraId="5AE48A43" wp14:textId="77777777">
      <w:pPr>
        <w:rPr>
          <w:rFonts w:ascii="Arial" w:hAnsi="Arial" w:cs="Arial"/>
          <w:b/>
          <w:bCs/>
          <w:sz w:val="28"/>
          <w:szCs w:val="28"/>
          <w:u w:val="single"/>
        </w:rPr>
      </w:pPr>
    </w:p>
    <w:p xmlns:wp14="http://schemas.microsoft.com/office/word/2010/wordml" w:rsidRPr="00740253" w:rsidR="000A5B87" w:rsidP="006F3E30" w:rsidRDefault="000A5B87" w14:paraId="6C5B5550" wp14:textId="77777777">
      <w:pPr>
        <w:rPr>
          <w:rFonts w:ascii="Arial" w:hAnsi="Arial" w:cs="Arial"/>
          <w:b/>
          <w:bCs/>
          <w:sz w:val="22"/>
          <w:szCs w:val="22"/>
          <w:u w:val="single"/>
        </w:rPr>
      </w:pPr>
      <w:r w:rsidRPr="00740253">
        <w:rPr>
          <w:rFonts w:ascii="Arial" w:hAnsi="Arial" w:cs="Arial"/>
          <w:b/>
          <w:bCs/>
          <w:sz w:val="22"/>
          <w:szCs w:val="22"/>
          <w:u w:val="single"/>
        </w:rPr>
        <w:t>Introduction</w:t>
      </w:r>
      <w:r w:rsidRPr="00740253" w:rsidR="006F3E30">
        <w:rPr>
          <w:rFonts w:ascii="Arial" w:hAnsi="Arial" w:cs="Arial"/>
          <w:b/>
          <w:bCs/>
          <w:sz w:val="22"/>
          <w:szCs w:val="22"/>
          <w:u w:val="single"/>
        </w:rPr>
        <w:t>:</w:t>
      </w:r>
    </w:p>
    <w:p xmlns:wp14="http://schemas.microsoft.com/office/word/2010/wordml" w:rsidRPr="00740253" w:rsidR="6E618D4C" w:rsidP="6E618D4C" w:rsidRDefault="6E618D4C" w14:paraId="50F40DEB" wp14:textId="77777777">
      <w:pPr>
        <w:rPr>
          <w:rFonts w:ascii="Arial" w:hAnsi="Arial" w:cs="Arial"/>
          <w:b/>
          <w:bCs/>
          <w:sz w:val="22"/>
          <w:szCs w:val="22"/>
          <w:u w:val="single"/>
        </w:rPr>
      </w:pPr>
    </w:p>
    <w:p xmlns:wp14="http://schemas.microsoft.com/office/word/2010/wordml" w:rsidRPr="00740253" w:rsidR="00065F85" w:rsidP="00F77C3D" w:rsidRDefault="00065F85" w14:paraId="77A52294" wp14:textId="77777777">
      <w:pPr>
        <w:jc w:val="center"/>
        <w:rPr>
          <w:rFonts w:ascii="Arial" w:hAnsi="Arial" w:cs="Arial"/>
          <w:b/>
          <w:bCs/>
          <w:sz w:val="22"/>
          <w:szCs w:val="22"/>
          <w:u w:val="single"/>
        </w:rPr>
      </w:pPr>
      <w:r w:rsidRPr="00740253">
        <w:rPr>
          <w:noProof/>
          <w:sz w:val="22"/>
          <w:szCs w:val="22"/>
        </w:rPr>
        <w:drawing>
          <wp:inline xmlns:wp14="http://schemas.microsoft.com/office/word/2010/wordprocessingDrawing" distT="0" distB="0" distL="0" distR="0" wp14:anchorId="6C3452E8" wp14:editId="1D12F369">
            <wp:extent cx="4184231" cy="2345621"/>
            <wp:effectExtent l="0" t="0" r="0" b="0"/>
            <wp:docPr id="35" name="Picture 3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5"/>
                    <pic:cNvPicPr/>
                  </pic:nvPicPr>
                  <pic:blipFill>
                    <a:blip r:embed="rId18">
                      <a:extLst>
                        <a:ext uri="{28A0092B-C50C-407E-A947-70E740481C1C}">
                          <a14:useLocalDpi xmlns:a14="http://schemas.microsoft.com/office/drawing/2010/main" val="0"/>
                        </a:ext>
                      </a:extLst>
                    </a:blip>
                    <a:stretch>
                      <a:fillRect/>
                    </a:stretch>
                  </pic:blipFill>
                  <pic:spPr>
                    <a:xfrm>
                      <a:off x="0" y="0"/>
                      <a:ext cx="4184231" cy="2345621"/>
                    </a:xfrm>
                    <a:prstGeom prst="rect">
                      <a:avLst/>
                    </a:prstGeom>
                  </pic:spPr>
                </pic:pic>
              </a:graphicData>
            </a:graphic>
          </wp:inline>
        </w:drawing>
      </w:r>
    </w:p>
    <w:p xmlns:wp14="http://schemas.microsoft.com/office/word/2010/wordml" w:rsidRPr="0013084A" w:rsidR="6E618D4C" w:rsidP="2C793A07" w:rsidRDefault="51EAD03A" w14:paraId="20102938" wp14:textId="77777777">
      <w:pPr>
        <w:ind w:left="720"/>
        <w:jc w:val="center"/>
        <w:rPr>
          <w:rFonts w:ascii="Arial" w:hAnsi="Arial" w:eastAsia="Arial" w:cs="Arial"/>
          <w:sz w:val="22"/>
          <w:szCs w:val="22"/>
        </w:rPr>
      </w:pPr>
      <w:r w:rsidRPr="0013084A">
        <w:rPr>
          <w:rFonts w:ascii="Arial" w:hAnsi="Arial" w:eastAsia="Arial" w:cs="Arial"/>
          <w:sz w:val="22"/>
          <w:szCs w:val="22"/>
        </w:rPr>
        <w:t xml:space="preserve">Figure1: </w:t>
      </w:r>
      <w:r w:rsidRPr="0013084A" w:rsidR="77149917">
        <w:rPr>
          <w:rFonts w:ascii="Arial" w:hAnsi="Arial" w:eastAsia="Arial" w:cs="Arial"/>
          <w:sz w:val="22"/>
          <w:szCs w:val="22"/>
        </w:rPr>
        <w:t>CERIC Display</w:t>
      </w:r>
    </w:p>
    <w:p xmlns:wp14="http://schemas.microsoft.com/office/word/2010/wordml" w:rsidR="00080609" w:rsidP="6E618D4C" w:rsidRDefault="00080609" w14:paraId="007DCDA8" wp14:textId="77777777">
      <w:pPr>
        <w:rPr>
          <w:rFonts w:ascii="Arial" w:hAnsi="Arial" w:eastAsia="Arial" w:cs="Arial"/>
          <w:b/>
          <w:bCs/>
          <w:sz w:val="22"/>
          <w:szCs w:val="22"/>
        </w:rPr>
      </w:pPr>
    </w:p>
    <w:p xmlns:wp14="http://schemas.microsoft.com/office/word/2010/wordml" w:rsidRPr="00740253" w:rsidR="00516DF5" w:rsidP="6E618D4C" w:rsidRDefault="00516DF5" w14:paraId="450EA2D7" wp14:textId="77777777">
      <w:pPr>
        <w:rPr>
          <w:rFonts w:ascii="Arial" w:hAnsi="Arial" w:eastAsia="Arial" w:cs="Arial"/>
          <w:b/>
          <w:bCs/>
          <w:sz w:val="22"/>
          <w:szCs w:val="22"/>
        </w:rPr>
      </w:pPr>
    </w:p>
    <w:p xmlns:wp14="http://schemas.microsoft.com/office/word/2010/wordml" w:rsidRPr="00740253" w:rsidR="00C219AA" w:rsidP="00C219AA" w:rsidRDefault="00C219AA" w14:paraId="267414D3" wp14:textId="77777777">
      <w:pPr>
        <w:rPr>
          <w:rFonts w:ascii="Arial" w:hAnsi="Arial" w:eastAsia="Arial" w:cs="Arial"/>
          <w:b/>
          <w:sz w:val="22"/>
          <w:szCs w:val="22"/>
          <w:u w:val="single"/>
        </w:rPr>
      </w:pPr>
      <w:r w:rsidRPr="00740253">
        <w:rPr>
          <w:rFonts w:ascii="Arial" w:hAnsi="Arial" w:eastAsia="Arial" w:cs="Arial"/>
          <w:b/>
          <w:sz w:val="22"/>
          <w:szCs w:val="22"/>
          <w:u w:val="single"/>
        </w:rPr>
        <w:t>Vision for the project</w:t>
      </w:r>
    </w:p>
    <w:p xmlns:wp14="http://schemas.microsoft.com/office/word/2010/wordml" w:rsidRPr="00740253" w:rsidR="00080609" w:rsidP="00C219AA" w:rsidRDefault="00080609" w14:paraId="3DD355C9" wp14:textId="77777777">
      <w:pPr>
        <w:rPr>
          <w:rFonts w:ascii="Arial" w:hAnsi="Arial" w:eastAsia="Arial" w:cs="Arial"/>
          <w:b/>
          <w:sz w:val="22"/>
          <w:szCs w:val="22"/>
          <w:u w:val="single"/>
        </w:rPr>
      </w:pPr>
    </w:p>
    <w:p xmlns:wp14="http://schemas.microsoft.com/office/word/2010/wordml" w:rsidRPr="00B16FEE" w:rsidR="00447C94" w:rsidP="00B16FEE" w:rsidRDefault="00C219AA" w14:paraId="7EA9DBBC" wp14:textId="77777777">
      <w:r w:rsidRPr="00E00AE1">
        <w:rPr>
          <w:rFonts w:ascii="Arial" w:hAnsi="Arial" w:eastAsia="Arial" w:cs="Arial"/>
          <w:sz w:val="22"/>
          <w:szCs w:val="22"/>
        </w:rPr>
        <w:t>To build on</w:t>
      </w:r>
      <w:r w:rsidRPr="00E00AE1" w:rsidR="50A6D82D">
        <w:rPr>
          <w:rFonts w:ascii="Arial" w:hAnsi="Arial" w:eastAsia="Arial" w:cs="Arial"/>
          <w:sz w:val="22"/>
          <w:szCs w:val="22"/>
        </w:rPr>
        <w:t xml:space="preserve"> the</w:t>
      </w:r>
      <w:r w:rsidRPr="00E00AE1">
        <w:rPr>
          <w:rFonts w:ascii="Arial" w:hAnsi="Arial" w:eastAsia="Arial" w:cs="Arial"/>
          <w:sz w:val="22"/>
          <w:szCs w:val="22"/>
        </w:rPr>
        <w:t xml:space="preserve"> existing DCW online sales model which uses a photographic catalogue (known as CERIC</w:t>
      </w:r>
      <w:r w:rsidRPr="00B16FEE">
        <w:rPr>
          <w:rFonts w:ascii="Arial" w:hAnsi="Arial" w:eastAsia="Arial" w:cs="Arial"/>
          <w:sz w:val="22"/>
          <w:szCs w:val="22"/>
        </w:rPr>
        <w:t xml:space="preserve">) </w:t>
      </w:r>
      <w:r w:rsidRPr="00B16FEE" w:rsidR="00B16FEE">
        <w:rPr>
          <w:rFonts w:ascii="Arial" w:hAnsi="Arial" w:cs="Arial"/>
          <w:sz w:val="22"/>
          <w:szCs w:val="22"/>
          <w:shd w:val="clear" w:color="auto" w:fill="FFFFFF"/>
        </w:rPr>
        <w:t>(</w:t>
      </w:r>
      <w:proofErr w:type="spellStart"/>
      <w:r w:rsidRPr="00B16FEE" w:rsidR="00B16FEE">
        <w:rPr>
          <w:rFonts w:ascii="Arial" w:hAnsi="Arial" w:cs="Arial"/>
          <w:sz w:val="22"/>
          <w:szCs w:val="22"/>
          <w:shd w:val="clear" w:color="auto" w:fill="FFFFFF"/>
        </w:rPr>
        <w:t>Egaji</w:t>
      </w:r>
      <w:proofErr w:type="spellEnd"/>
      <w:r w:rsidRPr="00B16FEE" w:rsidR="00B16FEE">
        <w:rPr>
          <w:rFonts w:ascii="Arial" w:hAnsi="Arial" w:cs="Arial"/>
          <w:sz w:val="22"/>
          <w:szCs w:val="22"/>
          <w:shd w:val="clear" w:color="auto" w:fill="FFFFFF"/>
        </w:rPr>
        <w:t xml:space="preserve"> et al., 2019)</w:t>
      </w:r>
      <w:r w:rsidRPr="00B16FEE" w:rsidR="00B16FEE">
        <w:t xml:space="preserve"> </w:t>
      </w:r>
      <w:r w:rsidRPr="00E00AE1">
        <w:rPr>
          <w:rFonts w:ascii="Arial" w:hAnsi="Arial" w:eastAsia="Arial" w:cs="Arial"/>
          <w:sz w:val="22"/>
          <w:szCs w:val="22"/>
        </w:rPr>
        <w:t>and to provide competitive advantage and global marketing reach through technological innovation</w:t>
      </w:r>
      <w:r w:rsidRPr="00E00AE1" w:rsidR="00060BFE">
        <w:rPr>
          <w:rFonts w:ascii="Arial" w:hAnsi="Arial" w:cs="Arial"/>
          <w:sz w:val="22"/>
          <w:szCs w:val="22"/>
          <w:shd w:val="clear" w:color="auto" w:fill="FFFFFF"/>
        </w:rPr>
        <w:t xml:space="preserve"> (</w:t>
      </w:r>
      <w:proofErr w:type="spellStart"/>
      <w:r w:rsidRPr="00E00AE1" w:rsidR="00060BFE">
        <w:rPr>
          <w:rFonts w:ascii="Arial" w:hAnsi="Arial" w:cs="Arial"/>
          <w:sz w:val="22"/>
          <w:szCs w:val="22"/>
          <w:shd w:val="clear" w:color="auto" w:fill="FFFFFF"/>
        </w:rPr>
        <w:t>D’Attoma</w:t>
      </w:r>
      <w:proofErr w:type="spellEnd"/>
      <w:r w:rsidRPr="00E00AE1" w:rsidR="00060BFE">
        <w:rPr>
          <w:rFonts w:ascii="Arial" w:hAnsi="Arial" w:cs="Arial"/>
          <w:sz w:val="22"/>
          <w:szCs w:val="22"/>
          <w:shd w:val="clear" w:color="auto" w:fill="FFFFFF"/>
        </w:rPr>
        <w:t xml:space="preserve"> and </w:t>
      </w:r>
      <w:proofErr w:type="spellStart"/>
      <w:r w:rsidRPr="00E00AE1" w:rsidR="00060BFE">
        <w:rPr>
          <w:rFonts w:ascii="Arial" w:hAnsi="Arial" w:cs="Arial"/>
          <w:sz w:val="22"/>
          <w:szCs w:val="22"/>
          <w:shd w:val="clear" w:color="auto" w:fill="FFFFFF"/>
        </w:rPr>
        <w:t>Ieva</w:t>
      </w:r>
      <w:proofErr w:type="spellEnd"/>
      <w:r w:rsidRPr="00E00AE1" w:rsidR="00060BFE">
        <w:rPr>
          <w:rFonts w:ascii="Arial" w:hAnsi="Arial" w:cs="Arial"/>
          <w:sz w:val="22"/>
          <w:szCs w:val="22"/>
          <w:shd w:val="clear" w:color="auto" w:fill="FFFFFF"/>
        </w:rPr>
        <w:t>, 2020)</w:t>
      </w:r>
      <w:r w:rsidRPr="00E00AE1">
        <w:rPr>
          <w:rFonts w:ascii="Arial" w:hAnsi="Arial" w:eastAsia="Arial" w:cs="Arial"/>
          <w:sz w:val="22"/>
          <w:szCs w:val="22"/>
        </w:rPr>
        <w:t>. The aim is to create a novel augmented reality (AR) physical platform for DCW. This platform will be a physical podium which will incorporate sensor technology and 3D visualisation tools to allow a potential customer to visualise jewellery using AR. Customers will be able to customise their own jewellery via a simple touch interface embedded in the podium and would then be able to harness the power of AR and visualise in real-time the designed jewellery on their own hands. The technology will be disruptive to the conventional supply chain for bespoke jewellery design and ecommerce selling</w:t>
      </w:r>
      <w:r w:rsidRPr="00E00AE1" w:rsidR="00060BFE">
        <w:rPr>
          <w:rFonts w:ascii="Arial" w:hAnsi="Arial" w:cs="Arial"/>
          <w:sz w:val="22"/>
          <w:szCs w:val="22"/>
          <w:shd w:val="clear" w:color="auto" w:fill="FFFFFF"/>
        </w:rPr>
        <w:t xml:space="preserve"> (</w:t>
      </w:r>
      <w:proofErr w:type="spellStart"/>
      <w:r w:rsidRPr="00E00AE1" w:rsidR="00060BFE">
        <w:rPr>
          <w:rFonts w:ascii="Arial" w:hAnsi="Arial" w:cs="Arial"/>
          <w:sz w:val="22"/>
          <w:szCs w:val="22"/>
          <w:shd w:val="clear" w:color="auto" w:fill="FFFFFF"/>
        </w:rPr>
        <w:t>Szozda</w:t>
      </w:r>
      <w:proofErr w:type="spellEnd"/>
      <w:r w:rsidRPr="00E00AE1" w:rsidR="00060BFE">
        <w:rPr>
          <w:rFonts w:ascii="Arial" w:hAnsi="Arial" w:cs="Arial"/>
          <w:sz w:val="22"/>
          <w:szCs w:val="22"/>
          <w:shd w:val="clear" w:color="auto" w:fill="FFFFFF"/>
        </w:rPr>
        <w:t>, 2017)</w:t>
      </w:r>
      <w:r w:rsidRPr="00E00AE1">
        <w:rPr>
          <w:rFonts w:ascii="Arial" w:hAnsi="Arial" w:eastAsia="Arial" w:cs="Arial"/>
          <w:sz w:val="22"/>
          <w:szCs w:val="22"/>
        </w:rPr>
        <w:t xml:space="preserve">. </w:t>
      </w:r>
    </w:p>
    <w:p xmlns:wp14="http://schemas.microsoft.com/office/word/2010/wordml" w:rsidR="00751938" w:rsidP="6E618D4C" w:rsidRDefault="00751938" w14:paraId="1A81F0B1" wp14:textId="77777777">
      <w:pPr>
        <w:rPr>
          <w:rFonts w:ascii="Arial" w:hAnsi="Arial" w:eastAsia="Arial" w:cs="Arial"/>
          <w:color w:val="000000" w:themeColor="text1"/>
        </w:rPr>
      </w:pPr>
    </w:p>
    <w:p xmlns:wp14="http://schemas.microsoft.com/office/word/2010/wordml" w:rsidR="001609AD" w:rsidP="6E618D4C" w:rsidRDefault="001609AD" w14:paraId="717AAFBA" wp14:textId="77777777">
      <w:pPr>
        <w:rPr>
          <w:rFonts w:ascii="Arial" w:hAnsi="Arial" w:eastAsia="Arial" w:cs="Arial"/>
          <w:b/>
          <w:bCs/>
        </w:rPr>
      </w:pPr>
    </w:p>
    <w:p xmlns:wp14="http://schemas.microsoft.com/office/word/2010/wordml" w:rsidR="001609AD" w:rsidP="6E618D4C" w:rsidRDefault="06078852" w14:paraId="56EE48EE" wp14:textId="77777777">
      <w:pPr>
        <w:jc w:val="center"/>
      </w:pPr>
      <w:r>
        <w:rPr>
          <w:noProof/>
        </w:rPr>
        <w:drawing>
          <wp:inline xmlns:wp14="http://schemas.microsoft.com/office/word/2010/wordprocessingDrawing" distT="0" distB="0" distL="0" distR="0" wp14:anchorId="1BD85A17" wp14:editId="727034A8">
            <wp:extent cx="4852908" cy="1865014"/>
            <wp:effectExtent l="0" t="0" r="0" b="1905"/>
            <wp:docPr id="665401430" name="Picture 4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pic:nvPicPr>
                  <pic:blipFill>
                    <a:blip r:embed="rId19">
                      <a:extLst>
                        <a:ext uri="{28A0092B-C50C-407E-A947-70E740481C1C}">
                          <a14:useLocalDpi xmlns:a14="http://schemas.microsoft.com/office/drawing/2010/main" val="0"/>
                        </a:ext>
                      </a:extLst>
                    </a:blip>
                    <a:stretch>
                      <a:fillRect/>
                    </a:stretch>
                  </pic:blipFill>
                  <pic:spPr bwMode="auto">
                    <a:xfrm>
                      <a:off x="0" y="0"/>
                      <a:ext cx="4875287" cy="1873614"/>
                    </a:xfrm>
                    <a:prstGeom prst="rect">
                      <a:avLst/>
                    </a:prstGeom>
                    <a:noFill/>
                    <a:ln>
                      <a:noFill/>
                    </a:ln>
                  </pic:spPr>
                </pic:pic>
              </a:graphicData>
            </a:graphic>
          </wp:inline>
        </w:drawing>
      </w:r>
    </w:p>
    <w:p xmlns:wp14="http://schemas.microsoft.com/office/word/2010/wordml" w:rsidRPr="0013084A" w:rsidR="00751938" w:rsidP="002C5E5F" w:rsidRDefault="64C2B917" w14:paraId="3240E0F1" wp14:textId="77777777">
      <w:pPr>
        <w:jc w:val="center"/>
        <w:rPr>
          <w:rFonts w:ascii="Arial" w:hAnsi="Arial" w:eastAsia="Arial" w:cs="Arial"/>
          <w:sz w:val="22"/>
          <w:szCs w:val="22"/>
        </w:rPr>
      </w:pPr>
      <w:r w:rsidRPr="0013084A">
        <w:rPr>
          <w:rFonts w:ascii="Arial" w:hAnsi="Arial" w:eastAsia="Arial" w:cs="Arial"/>
          <w:sz w:val="22"/>
          <w:szCs w:val="22"/>
        </w:rPr>
        <w:t>Figure 2: CERIC marketing banner</w:t>
      </w:r>
    </w:p>
    <w:p xmlns:wp14="http://schemas.microsoft.com/office/word/2010/wordml" w:rsidRPr="00E00AE1" w:rsidR="002C5E5F" w:rsidP="002C5E5F" w:rsidRDefault="002C5E5F" w14:paraId="2908EB2C" wp14:textId="77777777">
      <w:pPr>
        <w:jc w:val="center"/>
        <w:rPr>
          <w:rFonts w:ascii="Arial" w:hAnsi="Arial" w:eastAsia="Arial" w:cs="Arial"/>
          <w:b/>
          <w:bCs/>
        </w:rPr>
      </w:pPr>
    </w:p>
    <w:p xmlns:wp14="http://schemas.microsoft.com/office/word/2010/wordml" w:rsidR="00516DF5" w:rsidP="00C219AA" w:rsidRDefault="00516DF5" w14:paraId="121FD38A" wp14:textId="77777777">
      <w:pPr>
        <w:rPr>
          <w:rFonts w:ascii="Arial" w:hAnsi="Arial" w:eastAsia="Arial" w:cs="Arial"/>
          <w:b/>
        </w:rPr>
      </w:pPr>
    </w:p>
    <w:p xmlns:wp14="http://schemas.microsoft.com/office/word/2010/wordml" w:rsidR="00516DF5" w:rsidP="00C219AA" w:rsidRDefault="00516DF5" w14:paraId="1FE2DD96" wp14:textId="77777777">
      <w:pPr>
        <w:rPr>
          <w:rFonts w:ascii="Arial" w:hAnsi="Arial" w:eastAsia="Arial" w:cs="Arial"/>
          <w:b/>
        </w:rPr>
      </w:pPr>
    </w:p>
    <w:p xmlns:wp14="http://schemas.microsoft.com/office/word/2010/wordml" w:rsidR="00516DF5" w:rsidP="00C219AA" w:rsidRDefault="00516DF5" w14:paraId="27357532" wp14:textId="77777777">
      <w:pPr>
        <w:rPr>
          <w:rFonts w:ascii="Arial" w:hAnsi="Arial" w:eastAsia="Arial" w:cs="Arial"/>
          <w:b/>
        </w:rPr>
      </w:pPr>
    </w:p>
    <w:p xmlns:wp14="http://schemas.microsoft.com/office/word/2010/wordml" w:rsidR="00516DF5" w:rsidP="00C219AA" w:rsidRDefault="00516DF5" w14:paraId="07F023C8" wp14:textId="77777777">
      <w:pPr>
        <w:rPr>
          <w:rFonts w:ascii="Arial" w:hAnsi="Arial" w:eastAsia="Arial" w:cs="Arial"/>
          <w:b/>
        </w:rPr>
      </w:pPr>
    </w:p>
    <w:p xmlns:wp14="http://schemas.microsoft.com/office/word/2010/wordml" w:rsidR="00516DF5" w:rsidP="00C219AA" w:rsidRDefault="00516DF5" w14:paraId="4BDB5498" wp14:textId="77777777">
      <w:pPr>
        <w:rPr>
          <w:rFonts w:ascii="Arial" w:hAnsi="Arial" w:eastAsia="Arial" w:cs="Arial"/>
          <w:b/>
        </w:rPr>
      </w:pPr>
    </w:p>
    <w:p xmlns:wp14="http://schemas.microsoft.com/office/word/2010/wordml" w:rsidR="00516DF5" w:rsidP="00C219AA" w:rsidRDefault="00516DF5" w14:paraId="2916C19D" wp14:textId="77777777">
      <w:pPr>
        <w:rPr>
          <w:rFonts w:ascii="Arial" w:hAnsi="Arial" w:eastAsia="Arial" w:cs="Arial"/>
          <w:b/>
        </w:rPr>
      </w:pPr>
    </w:p>
    <w:p xmlns:wp14="http://schemas.microsoft.com/office/word/2010/wordml" w:rsidR="00516DF5" w:rsidP="00C219AA" w:rsidRDefault="00516DF5" w14:paraId="74869460" wp14:textId="77777777">
      <w:pPr>
        <w:rPr>
          <w:rFonts w:ascii="Arial" w:hAnsi="Arial" w:eastAsia="Arial" w:cs="Arial"/>
          <w:b/>
        </w:rPr>
      </w:pPr>
    </w:p>
    <w:p xmlns:wp14="http://schemas.microsoft.com/office/word/2010/wordml" w:rsidR="00516DF5" w:rsidP="00C219AA" w:rsidRDefault="00516DF5" w14:paraId="187F57B8" wp14:textId="77777777">
      <w:pPr>
        <w:rPr>
          <w:rFonts w:ascii="Arial" w:hAnsi="Arial" w:eastAsia="Arial" w:cs="Arial"/>
          <w:b/>
        </w:rPr>
      </w:pPr>
    </w:p>
    <w:p xmlns:wp14="http://schemas.microsoft.com/office/word/2010/wordml" w:rsidRPr="00E00AE1" w:rsidR="00C219AA" w:rsidP="00C219AA" w:rsidRDefault="00C219AA" w14:paraId="51133CCC" wp14:textId="77777777">
      <w:pPr>
        <w:rPr>
          <w:rFonts w:ascii="Arial" w:hAnsi="Arial" w:eastAsia="Arial" w:cs="Arial"/>
          <w:b/>
        </w:rPr>
      </w:pPr>
      <w:r w:rsidRPr="00E00AE1">
        <w:rPr>
          <w:rFonts w:ascii="Arial" w:hAnsi="Arial" w:eastAsia="Arial" w:cs="Arial"/>
          <w:b/>
        </w:rPr>
        <w:t>Key Objectives</w:t>
      </w:r>
    </w:p>
    <w:p xmlns:wp14="http://schemas.microsoft.com/office/word/2010/wordml" w:rsidRPr="00E00AE1" w:rsidR="00C219AA" w:rsidP="00C219AA" w:rsidRDefault="00C219AA" w14:paraId="54738AF4" wp14:textId="77777777">
      <w:pPr>
        <w:rPr>
          <w:rFonts w:ascii="Arial" w:hAnsi="Arial" w:eastAsia="Arial" w:cs="Arial"/>
          <w:b/>
        </w:rPr>
      </w:pPr>
    </w:p>
    <w:p xmlns:wp14="http://schemas.microsoft.com/office/word/2010/wordml" w:rsidRPr="00E00AE1" w:rsidR="00C219AA" w:rsidP="009B483C" w:rsidRDefault="00C219AA" w14:paraId="150F9950" wp14:textId="77777777">
      <w:pPr>
        <w:numPr>
          <w:ilvl w:val="0"/>
          <w:numId w:val="17"/>
        </w:numPr>
        <w:rPr>
          <w:rFonts w:ascii="Arial" w:hAnsi="Arial" w:eastAsia="Arial" w:cs="Arial"/>
        </w:rPr>
      </w:pPr>
      <w:r w:rsidRPr="00E00AE1">
        <w:rPr>
          <w:rFonts w:ascii="Arial" w:hAnsi="Arial" w:eastAsia="Arial" w:cs="Arial"/>
        </w:rPr>
        <w:t>Visualisation of jewellery via a novel Augmented Reality (AR) physical showcase</w:t>
      </w:r>
    </w:p>
    <w:p xmlns:wp14="http://schemas.microsoft.com/office/word/2010/wordml" w:rsidRPr="00E00AE1" w:rsidR="00C219AA" w:rsidP="009B483C" w:rsidRDefault="00C219AA" w14:paraId="440E1AB2" wp14:textId="77777777">
      <w:pPr>
        <w:numPr>
          <w:ilvl w:val="0"/>
          <w:numId w:val="17"/>
        </w:numPr>
        <w:rPr>
          <w:rFonts w:ascii="Arial" w:hAnsi="Arial" w:eastAsia="Arial" w:cs="Arial"/>
        </w:rPr>
      </w:pPr>
      <w:r w:rsidRPr="00E00AE1">
        <w:rPr>
          <w:rFonts w:ascii="Arial" w:hAnsi="Arial" w:eastAsia="Arial" w:cs="Arial"/>
        </w:rPr>
        <w:t xml:space="preserve">Real time renderings of personalised configurations </w:t>
      </w:r>
      <w:sdt>
        <w:sdtPr>
          <w:rPr>
            <w:rFonts w:ascii="Arial" w:hAnsi="Arial" w:eastAsia="Arial" w:cs="Arial"/>
          </w:rPr>
          <w:tag w:val="goog_rdk_2"/>
          <w:id w:val="471640473"/>
        </w:sdtPr>
        <w:sdtContent/>
      </w:sdt>
    </w:p>
    <w:p xmlns:wp14="http://schemas.microsoft.com/office/word/2010/wordml" w:rsidRPr="00E00AE1" w:rsidR="00C219AA" w:rsidP="009B483C" w:rsidRDefault="00C219AA" w14:paraId="5B5A0305" wp14:textId="77777777">
      <w:pPr>
        <w:numPr>
          <w:ilvl w:val="0"/>
          <w:numId w:val="17"/>
        </w:numPr>
        <w:rPr>
          <w:rFonts w:ascii="Arial" w:hAnsi="Arial" w:eastAsia="Arial" w:cs="Arial"/>
        </w:rPr>
      </w:pPr>
      <w:r w:rsidRPr="00E00AE1">
        <w:rPr>
          <w:rFonts w:ascii="Arial" w:hAnsi="Arial" w:eastAsia="Arial" w:cs="Arial"/>
        </w:rPr>
        <w:t>Parametric customisation of virtual ring model</w:t>
      </w:r>
    </w:p>
    <w:p xmlns:wp14="http://schemas.microsoft.com/office/word/2010/wordml" w:rsidRPr="00E00AE1" w:rsidR="00C219AA" w:rsidP="009B483C" w:rsidRDefault="00C219AA" w14:paraId="771E11A5" wp14:textId="77777777">
      <w:pPr>
        <w:numPr>
          <w:ilvl w:val="0"/>
          <w:numId w:val="17"/>
        </w:numPr>
        <w:rPr>
          <w:rFonts w:ascii="Arial" w:hAnsi="Arial" w:eastAsia="Arial" w:cs="Arial"/>
        </w:rPr>
      </w:pPr>
      <w:r w:rsidRPr="00E00AE1">
        <w:rPr>
          <w:rFonts w:ascii="Arial" w:hAnsi="Arial" w:eastAsia="Arial" w:cs="Arial"/>
        </w:rPr>
        <w:t>Integration with weights, precious metal, and gemstone stock pricings</w:t>
      </w:r>
    </w:p>
    <w:p xmlns:wp14="http://schemas.microsoft.com/office/word/2010/wordml" w:rsidRPr="00E00AE1" w:rsidR="1CAFEB99" w:rsidP="009B483C" w:rsidRDefault="00C219AA" w14:paraId="28A64C11" wp14:textId="77777777">
      <w:pPr>
        <w:numPr>
          <w:ilvl w:val="0"/>
          <w:numId w:val="17"/>
        </w:numPr>
        <w:rPr>
          <w:rFonts w:ascii="Arial" w:hAnsi="Arial" w:eastAsia="Arial" w:cs="Arial"/>
        </w:rPr>
      </w:pPr>
      <w:r w:rsidRPr="00E00AE1">
        <w:rPr>
          <w:rFonts w:ascii="Arial" w:hAnsi="Arial" w:eastAsia="Arial" w:cs="Arial"/>
        </w:rPr>
        <w:t>Offer the in-house solution to third party manufacturers as software as a service (SaaS</w:t>
      </w:r>
    </w:p>
    <w:p xmlns:wp14="http://schemas.microsoft.com/office/word/2010/wordml" w:rsidRPr="00E00AE1" w:rsidR="00C219AA" w:rsidP="6E618D4C" w:rsidRDefault="00C219AA" w14:paraId="46ABBD8F" wp14:textId="77777777"/>
    <w:p xmlns:wp14="http://schemas.microsoft.com/office/word/2010/wordml" w:rsidRPr="00E00AE1" w:rsidR="6E618D4C" w:rsidP="6E618D4C" w:rsidRDefault="6E618D4C" w14:paraId="06BBA33E" wp14:textId="77777777">
      <w:pPr>
        <w:rPr>
          <w:rFonts w:ascii="Arial" w:hAnsi="Arial" w:cs="Arial"/>
        </w:rPr>
      </w:pPr>
    </w:p>
    <w:p xmlns:wp14="http://schemas.microsoft.com/office/word/2010/wordml" w:rsidRPr="00E00AE1" w:rsidR="00751938" w:rsidP="6E618D4C" w:rsidRDefault="00751938" w14:paraId="464FCBC1" wp14:textId="77777777">
      <w:pPr>
        <w:rPr>
          <w:rFonts w:ascii="Arial" w:hAnsi="Arial" w:cs="Arial"/>
        </w:rPr>
      </w:pPr>
    </w:p>
    <w:p xmlns:wp14="http://schemas.microsoft.com/office/word/2010/wordml" w:rsidR="286A1770" w:rsidP="00516DF5" w:rsidRDefault="286A1770" w14:paraId="5C8C6B09" wp14:textId="77777777">
      <w:pPr>
        <w:jc w:val="center"/>
        <w:rPr>
          <w:b/>
          <w:bCs/>
          <w:sz w:val="32"/>
          <w:szCs w:val="32"/>
          <w:u w:val="single"/>
        </w:rPr>
      </w:pPr>
      <w:r>
        <w:rPr>
          <w:noProof/>
        </w:rPr>
        <w:drawing>
          <wp:inline xmlns:wp14="http://schemas.microsoft.com/office/word/2010/wordprocessingDrawing" distT="0" distB="0" distL="0" distR="0" wp14:anchorId="7F2E985B" wp14:editId="45CE8B2A">
            <wp:extent cx="1741079" cy="3580769"/>
            <wp:effectExtent l="0" t="0" r="0" b="635"/>
            <wp:docPr id="272114769" name="Picture 3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7"/>
                    <pic:cNvPicPr/>
                  </pic:nvPicPr>
                  <pic:blipFill>
                    <a:blip r:embed="rId20" cstate="print">
                      <a:extLst>
                        <a:ext uri="{28A0092B-C50C-407E-A947-70E740481C1C}">
                          <a14:useLocalDpi xmlns:a14="http://schemas.microsoft.com/office/drawing/2010/main" val="0"/>
                        </a:ext>
                      </a:extLst>
                    </a:blip>
                    <a:stretch>
                      <a:fillRect/>
                    </a:stretch>
                  </pic:blipFill>
                  <pic:spPr bwMode="auto">
                    <a:xfrm>
                      <a:off x="0" y="0"/>
                      <a:ext cx="1741079" cy="3580769"/>
                    </a:xfrm>
                    <a:prstGeom prst="rect">
                      <a:avLst/>
                    </a:prstGeom>
                    <a:noFill/>
                    <a:ln>
                      <a:noFill/>
                    </a:ln>
                  </pic:spPr>
                </pic:pic>
              </a:graphicData>
            </a:graphic>
          </wp:inline>
        </w:drawing>
      </w:r>
      <w:r>
        <w:rPr>
          <w:noProof/>
        </w:rPr>
        <w:drawing>
          <wp:inline xmlns:wp14="http://schemas.microsoft.com/office/word/2010/wordprocessingDrawing" distT="0" distB="0" distL="0" distR="0" wp14:anchorId="15938C3E" wp14:editId="30D43C6D">
            <wp:extent cx="1737360" cy="3573120"/>
            <wp:effectExtent l="0" t="0" r="0" b="8890"/>
            <wp:docPr id="1199526436" name="Picture 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9"/>
                    <pic:cNvPicPr/>
                  </pic:nvPicPr>
                  <pic:blipFill>
                    <a:blip r:embed="rId21" cstate="print">
                      <a:extLst>
                        <a:ext uri="{28A0092B-C50C-407E-A947-70E740481C1C}">
                          <a14:useLocalDpi xmlns:a14="http://schemas.microsoft.com/office/drawing/2010/main" val="0"/>
                        </a:ext>
                      </a:extLst>
                    </a:blip>
                    <a:stretch>
                      <a:fillRect/>
                    </a:stretch>
                  </pic:blipFill>
                  <pic:spPr bwMode="auto">
                    <a:xfrm>
                      <a:off x="0" y="0"/>
                      <a:ext cx="1737360" cy="3573120"/>
                    </a:xfrm>
                    <a:prstGeom prst="rect">
                      <a:avLst/>
                    </a:prstGeom>
                    <a:noFill/>
                    <a:ln>
                      <a:noFill/>
                    </a:ln>
                  </pic:spPr>
                </pic:pic>
              </a:graphicData>
            </a:graphic>
          </wp:inline>
        </w:drawing>
      </w:r>
      <w:r>
        <w:rPr>
          <w:noProof/>
        </w:rPr>
        <w:drawing>
          <wp:inline xmlns:wp14="http://schemas.microsoft.com/office/word/2010/wordprocessingDrawing" distT="0" distB="0" distL="0" distR="0" wp14:anchorId="4B8767CF" wp14:editId="4BEB12EF">
            <wp:extent cx="1738916" cy="3576320"/>
            <wp:effectExtent l="0" t="0" r="0" b="5080"/>
            <wp:docPr id="1086335165" name="Picture 4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pic:nvPicPr>
                  <pic:blipFill>
                    <a:blip r:embed="rId22" cstate="print">
                      <a:extLst>
                        <a:ext uri="{28A0092B-C50C-407E-A947-70E740481C1C}">
                          <a14:useLocalDpi xmlns:a14="http://schemas.microsoft.com/office/drawing/2010/main" val="0"/>
                        </a:ext>
                      </a:extLst>
                    </a:blip>
                    <a:stretch>
                      <a:fillRect/>
                    </a:stretch>
                  </pic:blipFill>
                  <pic:spPr bwMode="auto">
                    <a:xfrm>
                      <a:off x="0" y="0"/>
                      <a:ext cx="1738916" cy="3576320"/>
                    </a:xfrm>
                    <a:prstGeom prst="rect">
                      <a:avLst/>
                    </a:prstGeom>
                    <a:noFill/>
                    <a:ln>
                      <a:noFill/>
                    </a:ln>
                  </pic:spPr>
                </pic:pic>
              </a:graphicData>
            </a:graphic>
          </wp:inline>
        </w:drawing>
      </w:r>
    </w:p>
    <w:p xmlns:wp14="http://schemas.microsoft.com/office/word/2010/wordml" w:rsidRPr="00E00AE1" w:rsidR="017D622D" w:rsidP="00516DF5" w:rsidRDefault="017D622D" w14:paraId="6FD4E5BD" wp14:textId="77777777">
      <w:pPr>
        <w:jc w:val="center"/>
        <w:rPr>
          <w:rFonts w:ascii="Arial" w:hAnsi="Arial" w:cs="Arial"/>
          <w:sz w:val="22"/>
          <w:szCs w:val="22"/>
        </w:rPr>
      </w:pPr>
      <w:r w:rsidRPr="00E00AE1">
        <w:rPr>
          <w:rFonts w:ascii="Arial" w:hAnsi="Arial" w:cs="Arial"/>
          <w:sz w:val="22"/>
          <w:szCs w:val="22"/>
        </w:rPr>
        <w:t>Figure 3: CERIC user information</w:t>
      </w:r>
    </w:p>
    <w:p xmlns:wp14="http://schemas.microsoft.com/office/word/2010/wordml" w:rsidRPr="00E00AE1" w:rsidR="6E618D4C" w:rsidP="00516DF5" w:rsidRDefault="6E618D4C" w14:paraId="3382A365" wp14:textId="77777777">
      <w:pPr>
        <w:jc w:val="center"/>
        <w:rPr>
          <w:rFonts w:ascii="Arial" w:hAnsi="Arial" w:cs="Arial"/>
          <w:sz w:val="22"/>
          <w:szCs w:val="22"/>
        </w:rPr>
      </w:pPr>
    </w:p>
    <w:p xmlns:wp14="http://schemas.microsoft.com/office/word/2010/wordml" w:rsidRPr="00E00AE1" w:rsidR="6E618D4C" w:rsidP="00516DF5" w:rsidRDefault="6E618D4C" w14:paraId="5C71F136" wp14:textId="77777777">
      <w:pPr>
        <w:jc w:val="center"/>
        <w:rPr>
          <w:rFonts w:ascii="Arial" w:hAnsi="Arial" w:cs="Arial"/>
          <w:sz w:val="22"/>
          <w:szCs w:val="22"/>
        </w:rPr>
      </w:pPr>
    </w:p>
    <w:p xmlns:wp14="http://schemas.microsoft.com/office/word/2010/wordml" w:rsidRPr="00E00AE1" w:rsidR="6E618D4C" w:rsidP="00516DF5" w:rsidRDefault="6E618D4C" w14:paraId="62199465" wp14:textId="77777777">
      <w:pPr>
        <w:jc w:val="center"/>
        <w:rPr>
          <w:rFonts w:ascii="Arial" w:hAnsi="Arial" w:cs="Arial"/>
          <w:sz w:val="22"/>
          <w:szCs w:val="22"/>
        </w:rPr>
      </w:pPr>
    </w:p>
    <w:p xmlns:wp14="http://schemas.microsoft.com/office/word/2010/wordml" w:rsidR="00080609" w:rsidP="6E618D4C" w:rsidRDefault="00080609" w14:paraId="0DA123B1" wp14:textId="77777777">
      <w:pPr>
        <w:rPr>
          <w:rFonts w:ascii="Arial" w:hAnsi="Arial" w:cs="Arial"/>
        </w:rPr>
      </w:pPr>
    </w:p>
    <w:p xmlns:wp14="http://schemas.microsoft.com/office/word/2010/wordml" w:rsidRPr="00E00AE1" w:rsidR="002C5E5F" w:rsidP="6E618D4C" w:rsidRDefault="002C5E5F" w14:paraId="4C4CEA3D" wp14:textId="77777777">
      <w:pPr>
        <w:rPr>
          <w:rFonts w:ascii="Arial" w:hAnsi="Arial" w:cs="Arial"/>
          <w:sz w:val="22"/>
          <w:szCs w:val="22"/>
        </w:rPr>
      </w:pPr>
    </w:p>
    <w:p xmlns:wp14="http://schemas.microsoft.com/office/word/2010/wordml" w:rsidRPr="00E00AE1" w:rsidR="6E618D4C" w:rsidP="6E618D4C" w:rsidRDefault="6E618D4C" w14:paraId="50895670" wp14:textId="77777777">
      <w:pPr>
        <w:rPr>
          <w:rFonts w:ascii="Arial" w:hAnsi="Arial" w:cs="Arial"/>
          <w:sz w:val="22"/>
          <w:szCs w:val="22"/>
        </w:rPr>
      </w:pPr>
    </w:p>
    <w:p xmlns:wp14="http://schemas.microsoft.com/office/word/2010/wordml" w:rsidRPr="00E00AE1" w:rsidR="00C219AA" w:rsidP="00C219AA" w:rsidRDefault="00C219AA" w14:paraId="59676E3E" wp14:textId="77777777">
      <w:pPr>
        <w:rPr>
          <w:rFonts w:ascii="Arial" w:hAnsi="Arial" w:eastAsia="Arial" w:cs="Arial"/>
          <w:b/>
          <w:sz w:val="22"/>
          <w:szCs w:val="22"/>
          <w:u w:val="single"/>
        </w:rPr>
      </w:pPr>
      <w:r w:rsidRPr="00E00AE1">
        <w:rPr>
          <w:rFonts w:ascii="Arial" w:hAnsi="Arial" w:eastAsia="Arial" w:cs="Arial"/>
          <w:b/>
          <w:sz w:val="22"/>
          <w:szCs w:val="22"/>
          <w:u w:val="single"/>
        </w:rPr>
        <w:t>Main areas of focus</w:t>
      </w:r>
    </w:p>
    <w:p xmlns:wp14="http://schemas.microsoft.com/office/word/2010/wordml" w:rsidRPr="00E00AE1" w:rsidR="005723FC" w:rsidP="00C219AA" w:rsidRDefault="005723FC" w14:paraId="38C1F859" wp14:textId="77777777">
      <w:pPr>
        <w:rPr>
          <w:rFonts w:ascii="Arial" w:hAnsi="Arial" w:eastAsia="Arial" w:cs="Arial"/>
          <w:b/>
          <w:sz w:val="22"/>
          <w:szCs w:val="22"/>
          <w:u w:val="single"/>
        </w:rPr>
      </w:pPr>
    </w:p>
    <w:p xmlns:wp14="http://schemas.microsoft.com/office/word/2010/wordml" w:rsidRPr="00E00AE1" w:rsidR="00060BFE" w:rsidP="00060BFE" w:rsidRDefault="00C219AA" w14:paraId="0C63E154" wp14:textId="77777777">
      <w:pPr>
        <w:rPr>
          <w:sz w:val="22"/>
          <w:szCs w:val="22"/>
        </w:rPr>
      </w:pPr>
      <w:r w:rsidRPr="00E00AE1">
        <w:rPr>
          <w:rFonts w:ascii="Arial" w:hAnsi="Arial" w:eastAsia="Arial" w:cs="Arial"/>
          <w:sz w:val="22"/>
          <w:szCs w:val="22"/>
        </w:rPr>
        <w:t xml:space="preserve">The project focuses on the development of augmented reality (AR) to enhance the </w:t>
      </w:r>
      <w:sdt>
        <w:sdtPr>
          <w:rPr>
            <w:rFonts w:ascii="Arial" w:hAnsi="Arial" w:cs="Arial"/>
            <w:sz w:val="22"/>
            <w:szCs w:val="22"/>
          </w:rPr>
          <w:tag w:val="goog_rdk_3"/>
          <w:id w:val="1783371801"/>
          <w:placeholder>
            <w:docPart w:val="DefaultPlaceholder_1081868574"/>
          </w:placeholder>
        </w:sdtPr>
        <w:sdtContent/>
      </w:sdt>
      <w:r w:rsidRPr="00E00AE1">
        <w:rPr>
          <w:rFonts w:ascii="Arial" w:hAnsi="Arial" w:eastAsia="Arial" w:cs="Arial"/>
          <w:sz w:val="22"/>
          <w:szCs w:val="22"/>
        </w:rPr>
        <w:t>experience of creating, customising and trying on jewellery. This experience will be provided via cutting edge technology embedded in a podium displayed in DCW’s store enabling just-in-time manufacturing</w:t>
      </w:r>
      <w:r w:rsidRPr="00E00AE1" w:rsidR="00F35264">
        <w:rPr>
          <w:rFonts w:ascii="Arial" w:hAnsi="Arial" w:eastAsia="Arial" w:cs="Arial"/>
          <w:sz w:val="22"/>
          <w:szCs w:val="22"/>
        </w:rPr>
        <w:t xml:space="preserve"> and an interactive design experience for customers to enjoy</w:t>
      </w:r>
      <w:r w:rsidRPr="00E00AE1" w:rsidR="00060BFE">
        <w:rPr>
          <w:rFonts w:ascii="Arial" w:hAnsi="Arial" w:cs="Arial"/>
          <w:sz w:val="22"/>
          <w:szCs w:val="22"/>
          <w:shd w:val="clear" w:color="auto" w:fill="FFFFFF"/>
        </w:rPr>
        <w:t xml:space="preserve"> (</w:t>
      </w:r>
      <w:proofErr w:type="spellStart"/>
      <w:r w:rsidRPr="00E00AE1" w:rsidR="00060BFE">
        <w:rPr>
          <w:rFonts w:ascii="Arial" w:hAnsi="Arial" w:cs="Arial"/>
          <w:sz w:val="22"/>
          <w:szCs w:val="22"/>
          <w:shd w:val="clear" w:color="auto" w:fill="FFFFFF"/>
        </w:rPr>
        <w:t>Syahidi</w:t>
      </w:r>
      <w:proofErr w:type="spellEnd"/>
      <w:r w:rsidRPr="00E00AE1" w:rsidR="00060BFE">
        <w:rPr>
          <w:rFonts w:ascii="Arial" w:hAnsi="Arial" w:cs="Arial"/>
          <w:sz w:val="22"/>
          <w:szCs w:val="22"/>
          <w:shd w:val="clear" w:color="auto" w:fill="FFFFFF"/>
        </w:rPr>
        <w:t xml:space="preserve"> et al., 2021).</w:t>
      </w:r>
    </w:p>
    <w:p xmlns:wp14="http://schemas.microsoft.com/office/word/2010/wordml" w:rsidRPr="00E00AE1" w:rsidR="00C219AA" w:rsidP="00C219AA" w:rsidRDefault="00C219AA" w14:paraId="0C8FE7CE" wp14:textId="77777777">
      <w:pPr>
        <w:rPr>
          <w:rFonts w:ascii="Arial" w:hAnsi="Arial" w:eastAsia="Arial" w:cs="Arial"/>
          <w:sz w:val="22"/>
          <w:szCs w:val="22"/>
        </w:rPr>
      </w:pPr>
    </w:p>
    <w:p xmlns:wp14="http://schemas.microsoft.com/office/word/2010/wordml" w:rsidRPr="00E00AE1" w:rsidR="1CAFEB99" w:rsidP="1CAFEB99" w:rsidRDefault="45C4E11E" w14:paraId="2386F2A5" wp14:textId="77777777">
      <w:pPr>
        <w:rPr>
          <w:rFonts w:ascii="Arial" w:hAnsi="Arial" w:eastAsia="Arial" w:cs="Arial"/>
          <w:sz w:val="22"/>
          <w:szCs w:val="22"/>
        </w:rPr>
      </w:pPr>
      <w:r w:rsidRPr="00E00AE1">
        <w:rPr>
          <w:rFonts w:ascii="Arial" w:hAnsi="Arial" w:eastAsia="Arial" w:cs="Arial"/>
          <w:sz w:val="22"/>
          <w:szCs w:val="22"/>
        </w:rPr>
        <w:lastRenderedPageBreak/>
        <w:t>During this projects lifecycle I will also concentrate on my own personal development, and I have put a plan in place to aid me with this</w:t>
      </w:r>
      <w:r w:rsidRPr="00E00AE1" w:rsidR="003E606C">
        <w:rPr>
          <w:rFonts w:ascii="Arial" w:hAnsi="Arial" w:eastAsia="Arial" w:cs="Arial"/>
          <w:sz w:val="22"/>
          <w:szCs w:val="22"/>
        </w:rPr>
        <w:t>,</w:t>
      </w:r>
      <w:r w:rsidRPr="00E00AE1">
        <w:rPr>
          <w:rFonts w:ascii="Arial" w:hAnsi="Arial" w:eastAsia="Arial" w:cs="Arial"/>
          <w:sz w:val="22"/>
          <w:szCs w:val="22"/>
        </w:rPr>
        <w:t xml:space="preserve"> along with </w:t>
      </w:r>
      <w:r w:rsidRPr="00E00AE1" w:rsidR="5B31D823">
        <w:rPr>
          <w:rFonts w:ascii="Arial" w:hAnsi="Arial" w:eastAsia="Arial" w:cs="Arial"/>
          <w:sz w:val="22"/>
          <w:szCs w:val="22"/>
        </w:rPr>
        <w:t>benefiting</w:t>
      </w:r>
      <w:r w:rsidRPr="00E00AE1">
        <w:rPr>
          <w:rFonts w:ascii="Arial" w:hAnsi="Arial" w:eastAsia="Arial" w:cs="Arial"/>
          <w:sz w:val="22"/>
          <w:szCs w:val="22"/>
        </w:rPr>
        <w:t xml:space="preserve"> my </w:t>
      </w:r>
      <w:r w:rsidRPr="00E00AE1" w:rsidR="4E1DB753">
        <w:rPr>
          <w:rFonts w:ascii="Arial" w:hAnsi="Arial" w:eastAsia="Arial" w:cs="Arial"/>
          <w:sz w:val="22"/>
          <w:szCs w:val="22"/>
        </w:rPr>
        <w:t>approach</w:t>
      </w:r>
      <w:r w:rsidRPr="00E00AE1">
        <w:rPr>
          <w:rFonts w:ascii="Arial" w:hAnsi="Arial" w:eastAsia="Arial" w:cs="Arial"/>
          <w:sz w:val="22"/>
          <w:szCs w:val="22"/>
        </w:rPr>
        <w:t xml:space="preserve"> and project outcome. </w:t>
      </w:r>
    </w:p>
    <w:p xmlns:wp14="http://schemas.microsoft.com/office/word/2010/wordml" w:rsidRPr="00E00AE1" w:rsidR="6E618D4C" w:rsidP="6E618D4C" w:rsidRDefault="6E618D4C" w14:paraId="41004F19" wp14:textId="77777777">
      <w:pPr>
        <w:rPr>
          <w:rFonts w:ascii="Arial" w:hAnsi="Arial" w:eastAsia="Arial" w:cs="Arial"/>
          <w:sz w:val="22"/>
          <w:szCs w:val="22"/>
        </w:rPr>
      </w:pPr>
    </w:p>
    <w:p xmlns:wp14="http://schemas.microsoft.com/office/word/2010/wordml" w:rsidRPr="00E00AE1" w:rsidR="00C219AA" w:rsidP="3A4A44A5" w:rsidRDefault="00C219AA" w14:paraId="67C0C651" wp14:textId="77777777">
      <w:pPr>
        <w:rPr>
          <w:rFonts w:ascii="Arial" w:hAnsi="Arial" w:eastAsia="Arial" w:cs="Arial"/>
          <w:sz w:val="22"/>
          <w:szCs w:val="22"/>
        </w:rPr>
      </w:pPr>
    </w:p>
    <w:p xmlns:wp14="http://schemas.microsoft.com/office/word/2010/wordml" w:rsidRPr="00E00AE1" w:rsidR="00080609" w:rsidP="3A4A44A5" w:rsidRDefault="00080609" w14:paraId="308D56CC" wp14:textId="77777777">
      <w:pPr>
        <w:rPr>
          <w:rFonts w:ascii="Arial" w:hAnsi="Arial" w:eastAsia="Arial" w:cs="Arial"/>
          <w:sz w:val="22"/>
          <w:szCs w:val="22"/>
        </w:rPr>
      </w:pPr>
    </w:p>
    <w:p xmlns:wp14="http://schemas.microsoft.com/office/word/2010/wordml" w:rsidRPr="002A6FC9" w:rsidR="00C219AA" w:rsidP="3A4A44A5" w:rsidRDefault="45C4E11E" w14:paraId="797E50C6" wp14:textId="77777777">
      <w:pPr>
        <w:jc w:val="center"/>
      </w:pPr>
      <w:r>
        <w:rPr>
          <w:noProof/>
        </w:rPr>
        <w:drawing>
          <wp:inline xmlns:wp14="http://schemas.microsoft.com/office/word/2010/wordprocessingDrawing" distT="0" distB="0" distL="0" distR="0" wp14:anchorId="26425F80" wp14:editId="66799EE3">
            <wp:extent cx="4572000" cy="2781300"/>
            <wp:effectExtent l="0" t="0" r="0" b="0"/>
            <wp:docPr id="2144155903" name="Picture 214415590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3" cstate="print">
                      <a:extLst>
                        <a:ext uri="{28A0092B-C50C-407E-A947-70E740481C1C}">
                          <a14:useLocalDpi xmlns:a14="http://schemas.microsoft.com/office/drawing/2010/main" val="0"/>
                        </a:ext>
                      </a:extLst>
                    </a:blip>
                    <a:stretch>
                      <a:fillRect/>
                    </a:stretch>
                  </pic:blipFill>
                  <pic:spPr>
                    <a:xfrm>
                      <a:off x="0" y="0"/>
                      <a:ext cx="4572000" cy="2781300"/>
                    </a:xfrm>
                    <a:prstGeom prst="rect">
                      <a:avLst/>
                    </a:prstGeom>
                  </pic:spPr>
                </pic:pic>
              </a:graphicData>
            </a:graphic>
          </wp:inline>
        </w:drawing>
      </w:r>
    </w:p>
    <w:p xmlns:wp14="http://schemas.microsoft.com/office/word/2010/wordml" w:rsidRPr="00E00AE1" w:rsidR="00D86F0F" w:rsidP="2C793A07" w:rsidRDefault="60CFD4C5" w14:paraId="069F977B" wp14:textId="77777777">
      <w:pPr>
        <w:jc w:val="center"/>
        <w:rPr>
          <w:rFonts w:ascii="Arial" w:hAnsi="Arial" w:cs="Arial"/>
          <w:sz w:val="22"/>
          <w:szCs w:val="22"/>
        </w:rPr>
      </w:pPr>
      <w:r w:rsidRPr="00E00AE1">
        <w:rPr>
          <w:rFonts w:ascii="Arial" w:hAnsi="Arial" w:cs="Arial"/>
          <w:sz w:val="22"/>
          <w:szCs w:val="22"/>
        </w:rPr>
        <w:t>Figure 4: Project plan</w:t>
      </w:r>
    </w:p>
    <w:p xmlns:wp14="http://schemas.microsoft.com/office/word/2010/wordml" w:rsidRPr="00E00AE1" w:rsidR="00080609" w:rsidP="007C46F6" w:rsidRDefault="00080609" w14:paraId="7B04FA47" wp14:textId="77777777">
      <w:pPr>
        <w:rPr>
          <w:rFonts w:ascii="Arial" w:hAnsi="Arial" w:cs="Arial"/>
          <w:sz w:val="22"/>
          <w:szCs w:val="22"/>
        </w:rPr>
      </w:pPr>
    </w:p>
    <w:p xmlns:wp14="http://schemas.microsoft.com/office/word/2010/wordml" w:rsidRPr="00E00AE1" w:rsidR="6E618D4C" w:rsidP="007C46F6" w:rsidRDefault="00F84640" w14:paraId="379509E1" wp14:textId="77777777">
      <w:pPr>
        <w:rPr>
          <w:rFonts w:ascii="Arial" w:hAnsi="Arial" w:cs="Arial"/>
          <w:sz w:val="22"/>
          <w:szCs w:val="22"/>
        </w:rPr>
      </w:pPr>
      <w:r w:rsidRPr="00E00AE1">
        <w:rPr>
          <w:rFonts w:ascii="Arial" w:hAnsi="Arial" w:cs="Arial"/>
          <w:sz w:val="22"/>
          <w:szCs w:val="22"/>
        </w:rPr>
        <w:t>During</w:t>
      </w:r>
      <w:r w:rsidRPr="00E00AE1" w:rsidR="007C46F6">
        <w:rPr>
          <w:rFonts w:ascii="Arial" w:hAnsi="Arial" w:cs="Arial"/>
          <w:sz w:val="22"/>
          <w:szCs w:val="22"/>
        </w:rPr>
        <w:t xml:space="preserve"> phase one of this project I will learn more about the immersive technology on offer by attending virtual events and conducting online research then I will study the retail fashion industry to find out what other competitors are using and how I can take advantage of this by using their ideas as a development starting point. To gain a complete understanding of what this project requires I will also present my ideas and understandings to the core DCW team and explain my project followed by an interactive feedback session and suggestions box. This approach will aid me in correctly and fully understanding what DCW needs from this project and its features.</w:t>
      </w:r>
    </w:p>
    <w:p xmlns:wp14="http://schemas.microsoft.com/office/word/2010/wordml" w:rsidR="24D7E6AC" w:rsidP="3A4A44A5" w:rsidRDefault="24D7E6AC" w14:paraId="568C698B" wp14:textId="77777777">
      <w:pPr>
        <w:jc w:val="center"/>
      </w:pPr>
      <w:r>
        <w:rPr>
          <w:noProof/>
        </w:rPr>
        <w:drawing>
          <wp:inline xmlns:wp14="http://schemas.microsoft.com/office/word/2010/wordprocessingDrawing" distT="0" distB="0" distL="0" distR="0" wp14:anchorId="7F213938" wp14:editId="091911D9">
            <wp:extent cx="4098735" cy="2997200"/>
            <wp:effectExtent l="0" t="0" r="3810" b="0"/>
            <wp:docPr id="1303579809" name="Picture 13035798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4" cstate="print">
                      <a:extLst>
                        <a:ext uri="{28A0092B-C50C-407E-A947-70E740481C1C}">
                          <a14:useLocalDpi xmlns:a14="http://schemas.microsoft.com/office/drawing/2010/main" val="0"/>
                        </a:ext>
                      </a:extLst>
                    </a:blip>
                    <a:stretch>
                      <a:fillRect/>
                    </a:stretch>
                  </pic:blipFill>
                  <pic:spPr>
                    <a:xfrm>
                      <a:off x="0" y="0"/>
                      <a:ext cx="4119958" cy="3012720"/>
                    </a:xfrm>
                    <a:prstGeom prst="rect">
                      <a:avLst/>
                    </a:prstGeom>
                  </pic:spPr>
                </pic:pic>
              </a:graphicData>
            </a:graphic>
          </wp:inline>
        </w:drawing>
      </w:r>
    </w:p>
    <w:p xmlns:wp14="http://schemas.microsoft.com/office/word/2010/wordml" w:rsidRPr="00E00AE1" w:rsidR="00F645B1" w:rsidP="2C793A07" w:rsidRDefault="58B43CAA" w14:paraId="2E542623" wp14:textId="77777777">
      <w:pPr>
        <w:jc w:val="center"/>
        <w:rPr>
          <w:rFonts w:ascii="Arial" w:hAnsi="Arial" w:cs="Arial"/>
        </w:rPr>
      </w:pPr>
      <w:r w:rsidRPr="00E00AE1">
        <w:rPr>
          <w:rFonts w:ascii="Arial" w:hAnsi="Arial" w:cs="Arial"/>
        </w:rPr>
        <w:t>Figure 5: personal development plan</w:t>
      </w:r>
    </w:p>
    <w:p xmlns:wp14="http://schemas.microsoft.com/office/word/2010/wordml" w:rsidRPr="00E00AE1" w:rsidR="2C793A07" w:rsidP="2C793A07" w:rsidRDefault="2C793A07" w14:paraId="1A939487" wp14:textId="77777777">
      <w:pPr>
        <w:rPr>
          <w:rFonts w:ascii="Arial" w:hAnsi="Arial" w:cs="Arial"/>
        </w:rPr>
      </w:pPr>
    </w:p>
    <w:p xmlns:wp14="http://schemas.microsoft.com/office/word/2010/wordml" w:rsidRPr="00E00AE1" w:rsidR="009C52E9" w:rsidP="005723FC" w:rsidRDefault="005723FC" w14:paraId="08F9489E" wp14:textId="77777777">
      <w:pPr>
        <w:rPr>
          <w:rFonts w:ascii="Arial" w:hAnsi="Arial" w:cs="Arial"/>
        </w:rPr>
      </w:pPr>
      <w:r w:rsidRPr="00E00AE1">
        <w:rPr>
          <w:rFonts w:ascii="Arial" w:hAnsi="Arial" w:cs="Arial"/>
        </w:rPr>
        <w:lastRenderedPageBreak/>
        <w:t>As the project progresses, I will be able to identify gaps in my knowledge base and aim to upskill myself through online learning and materials that I have gained during my industry 4.0 advanced manufacturing course at UWTSD.</w:t>
      </w:r>
    </w:p>
    <w:p xmlns:wp14="http://schemas.microsoft.com/office/word/2010/wordml" w:rsidRPr="00E00AE1" w:rsidR="005723FC" w:rsidP="005723FC" w:rsidRDefault="005723FC" w14:paraId="0AE770F2" wp14:textId="77777777">
      <w:pPr>
        <w:rPr>
          <w:rFonts w:ascii="Arial" w:hAnsi="Arial" w:cs="Arial"/>
        </w:rPr>
      </w:pPr>
      <w:r w:rsidRPr="00E00AE1">
        <w:rPr>
          <w:rFonts w:ascii="Arial" w:hAnsi="Arial" w:cs="Arial"/>
        </w:rPr>
        <w:t>Tangible befits will be gained for the company from this project such as Increased sales and an Increase in market share due to gaining a new audience and larger demographic. Reduced transaction costs and Reduced labour costs due to not having to organise multiple appointments and meetings with clients to design and prototype their designs as it will be all done remotely via the application and no physical material will be used.</w:t>
      </w:r>
    </w:p>
    <w:p xmlns:wp14="http://schemas.microsoft.com/office/word/2010/wordml" w:rsidRPr="00F645B1" w:rsidR="3A4A44A5" w:rsidP="00F645B1" w:rsidRDefault="3A4A44A5" w14:paraId="6AA258D8" wp14:textId="77777777">
      <w:pPr>
        <w:rPr>
          <w:b/>
          <w:bCs/>
        </w:rPr>
      </w:pPr>
    </w:p>
    <w:p xmlns:wp14="http://schemas.microsoft.com/office/word/2010/wordml" w:rsidR="00F645B1" w:rsidP="00F645B1" w:rsidRDefault="00F645B1" w14:paraId="628536C6" wp14:textId="77777777">
      <w:pPr>
        <w:jc w:val="center"/>
      </w:pPr>
      <w:r>
        <w:rPr>
          <w:noProof/>
        </w:rPr>
        <mc:AlternateContent>
          <mc:Choice Requires="wps">
            <w:drawing>
              <wp:anchor xmlns:wp14="http://schemas.microsoft.com/office/word/2010/wordprocessingDrawing" distT="0" distB="0" distL="114300" distR="114300" simplePos="0" relativeHeight="251663360" behindDoc="0" locked="0" layoutInCell="1" allowOverlap="1" wp14:anchorId="281D1ACE" wp14:editId="142CA379">
                <wp:simplePos x="0" y="0"/>
                <wp:positionH relativeFrom="column">
                  <wp:posOffset>2556933</wp:posOffset>
                </wp:positionH>
                <wp:positionV relativeFrom="paragraph">
                  <wp:posOffset>1540933</wp:posOffset>
                </wp:positionV>
                <wp:extent cx="888577" cy="363643"/>
                <wp:effectExtent l="0" t="0" r="13335" b="17780"/>
                <wp:wrapNone/>
                <wp:docPr id="22" name="Text Box 22"/>
                <wp:cNvGraphicFramePr/>
                <a:graphic xmlns:a="http://schemas.openxmlformats.org/drawingml/2006/main">
                  <a:graphicData uri="http://schemas.microsoft.com/office/word/2010/wordprocessingShape">
                    <wps:wsp>
                      <wps:cNvSpPr txBox="1"/>
                      <wps:spPr>
                        <a:xfrm>
                          <a:off x="0" y="0"/>
                          <a:ext cx="888577" cy="363643"/>
                        </a:xfrm>
                        <a:prstGeom prst="rect">
                          <a:avLst/>
                        </a:prstGeom>
                        <a:solidFill>
                          <a:schemeClr val="accent1"/>
                        </a:solidFill>
                        <a:ln w="6350">
                          <a:solidFill>
                            <a:schemeClr val="accent1"/>
                          </a:solidFill>
                        </a:ln>
                      </wps:spPr>
                      <wps:txbx>
                        <w:txbxContent>
                          <w:p xmlns:wp14="http://schemas.microsoft.com/office/word/2010/wordml" w:rsidRPr="00F645B1" w:rsidR="001732AE" w:rsidRDefault="001732AE" w14:paraId="5784E978" wp14:textId="77777777">
                            <w:pPr>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pPr>
                            <w:r w:rsidRPr="00F645B1">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Ben</w:t>
                            </w:r>
                            <w:r>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e</w:t>
                            </w:r>
                            <w:r w:rsidRPr="00F645B1">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fits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w14:anchorId="27A978FF">
              <v:shape id="Text Box 22" style="position:absolute;left:0;text-align:left;margin-left:201.35pt;margin-top:121.35pt;width:69.95pt;height:28.65pt;z-index:25166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spid="_x0000_s1028" fillcolor="#4472c4 [3204]" strokecolor="#4472c4 [3204]" strokeweight=".5pt" type="#_x0000_t20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vUkLqTAIAALEEAAAOAAAAZHJzL2Uyb0RvYy54bWysVE2P2jAQvVfqf7B8L+F7aURYUVZUldDu&#13;&#10;SlDt2TgOseR4XNuQ0F/fsUNYdttDVfVixjOT55k3b5jfN5UiJ2GdBJ3RQa9PidAccqkPGf2+W3+a&#13;&#10;UeI80zlToEVGz8LR+8XHD/PapGIIJahcWIIg2qW1yWjpvUmTxPFSVMz1wAiNwQJsxTxe7SHJLasR&#13;&#10;vVLJsN+fJjXY3Fjgwjn0PrRBuoj4RSG4fyoKJzxRGcXafDxtPPfhTBZzlh4sM6XklzLYP1RRManx&#13;&#10;0SvUA/OMHK38DaqS3IKDwvc4VAkUheQi9oDdDPrvutmWzIjYC5LjzJUm9/9g+ePp2RKZZ3Q4pESz&#13;&#10;Cme0E40nX6Ah6EJ+auNSTNsaTPQN+nHOnd+hM7TdFLYKv9gQwTgyfb6yG9A4Omez2eTujhKOodF0&#13;&#10;NB2PAkry+rGxzn8VUJFgZNTi8CKn7LRxvk3tUsJbDpTM11KpeAmCEStlyYnhqBnnQvtYJj7wJlNp&#13;&#10;Umd0Opr0I/ibWJTdX6AgptJYe6CmpSBYvtk3LZUdPXvIz8iahVZ3zvC1xN42zPlnZlFoSBQuj3/C&#13;&#10;o1CAdcHFoqQE+/NP/pCP88coJTUKN6Pux5FZQYn6plEZnwfjcVB6vIwnd0O82NvI/jaij9UKkLAB&#13;&#10;rqnh0Qz5XnVmYaF6wR1bhlcxxDTHtzPqO3Pl23XCHeViuYxJqG3D/EZvDQ/QYUBhcrvmhVlzGa9H&#13;&#10;XTxCJ3GWvptymxu+1LA8eihklEDguWX1Qj/uRRTRZYfD4t3eY9brP83iFwAAAP//AwBQSwMEFAAG&#13;&#10;AAgAAAAhAN6HZAziAAAAEAEAAA8AAABkcnMvZG93bnJldi54bWxMTz1PwzAQ3ZH4D9YhsVEbN5Qo&#13;&#10;zaWqQF2oGCgMjG7sJhHxObKdJvx73Ikupzu9d++j3My2Z2fjQ+cI4XEhgBmqne6oQfj63D3kwEJU&#13;&#10;pFXvyCD8mgCb6vamVIV2E32Y8yE2LIlQKBRCG+NQcB7q1lgVFm4wlLCT81bFdPqGa6+mJG57LoVY&#13;&#10;cas6Sg6tGsxLa+qfw2gR9mLpv/lb3o3Tfgj57v20lTVHvL+bX9dpbNfAopnj/wdcOqT8UKVgRzeS&#13;&#10;DqxHyIR8TlQEmV2WxHjK5ArYEWEphABelfy6SPUHAAD//wMAUEsBAi0AFAAGAAgAAAAhALaDOJL+&#13;&#10;AAAA4QEAABMAAAAAAAAAAAAAAAAAAAAAAFtDb250ZW50X1R5cGVzXS54bWxQSwECLQAUAAYACAAA&#13;&#10;ACEAOP0h/9YAAACUAQAACwAAAAAAAAAAAAAAAAAvAQAAX3JlbHMvLnJlbHNQSwECLQAUAAYACAAA&#13;&#10;ACEAL1JC6kwCAACxBAAADgAAAAAAAAAAAAAAAAAuAgAAZHJzL2Uyb0RvYy54bWxQSwECLQAUAAYA&#13;&#10;CAAAACEA3odkDOIAAAAQAQAADwAAAAAAAAAAAAAAAACmBAAAZHJzL2Rvd25yZXYueG1sUEsFBgAA&#13;&#10;AAAEAAQA8wAAALUFAAAAAA==&#13;&#10;" w14:anchorId="281D1ACE">
                <v:textbox>
                  <w:txbxContent>
                    <w:p w:rsidRPr="00F645B1" w:rsidR="001732AE" w:rsidRDefault="001732AE" w14:paraId="29587400" wp14:textId="77777777">
                      <w:pPr>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pPr>
                      <w:r w:rsidRPr="00F645B1">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Ben</w:t>
                      </w:r>
                      <w:r>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e</w:t>
                      </w:r>
                      <w:r w:rsidRPr="00F645B1">
                        <w:rPr>
                          <w:b/>
                          <w:outline/>
                          <w:color w:val="5B9BD5" w:themeColor="accent5"/>
                          <w14:shadow w14:blurRad="38100" w14:dist="22860" w14:dir="5400000" w14:sx="100000" w14:sy="100000" w14:kx="0" w14:ky="0" w14:algn="tl">
                            <w14:srgbClr w14:val="000000">
                              <w14:alpha w14:val="70000"/>
                            </w14:srgbClr>
                          </w14:shadow>
                          <w14:textOutline w14:w="10160" w14:cap="flat" w14:cmpd="sng" w14:algn="ctr">
                            <w14:solidFill>
                              <w14:schemeClr w14:val="accent5"/>
                            </w14:solidFill>
                            <w14:prstDash w14:val="solid"/>
                            <w14:round/>
                          </w14:textOutline>
                          <w14:textFill>
                            <w14:solidFill>
                              <w14:srgbClr w14:val="FFFFFF"/>
                            </w14:solidFill>
                          </w14:textFill>
                        </w:rPr>
                        <w:t>fits</w:t>
                      </w:r>
                    </w:p>
                  </w:txbxContent>
                </v:textbox>
              </v:shape>
            </w:pict>
          </mc:Fallback>
        </mc:AlternateContent>
      </w:r>
      <w:r w:rsidR="005723FC">
        <w:rPr>
          <w:noProof/>
        </w:rPr>
        <mc:AlternateContent>
          <mc:Choice Requires="wps">
            <w:drawing>
              <wp:anchor xmlns:wp14="http://schemas.microsoft.com/office/word/2010/wordprocessingDrawing" distT="0" distB="0" distL="114300" distR="114300" simplePos="0" relativeHeight="251662336" behindDoc="0" locked="0" layoutInCell="1" allowOverlap="1" wp14:anchorId="666C1552" wp14:editId="463FF739">
                <wp:simplePos x="0" y="0"/>
                <wp:positionH relativeFrom="column">
                  <wp:posOffset>2319655</wp:posOffset>
                </wp:positionH>
                <wp:positionV relativeFrom="paragraph">
                  <wp:posOffset>1151467</wp:posOffset>
                </wp:positionV>
                <wp:extent cx="1185333" cy="1134533"/>
                <wp:effectExtent l="0" t="0" r="8890" b="8890"/>
                <wp:wrapNone/>
                <wp:docPr id="6" name="Oval 6"/>
                <wp:cNvGraphicFramePr/>
                <a:graphic xmlns:a="http://schemas.openxmlformats.org/drawingml/2006/main">
                  <a:graphicData uri="http://schemas.microsoft.com/office/word/2010/wordprocessingShape">
                    <wps:wsp>
                      <wps:cNvSpPr/>
                      <wps:spPr>
                        <a:xfrm>
                          <a:off x="0" y="0"/>
                          <a:ext cx="1185333" cy="1134533"/>
                        </a:xfrm>
                        <a:prstGeom prst="ellipse">
                          <a:avLst/>
                        </a:prstGeom>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xmlns:asvg="http://schemas.microsoft.com/office/drawing/2016/SVG/main" xmlns:a14="http://schemas.microsoft.com/office/drawing/2010/main" xmlns:pic="http://schemas.openxmlformats.org/drawingml/2006/picture" xmlns:a="http://schemas.openxmlformats.org/drawingml/2006/main">
            <w:pict w14:anchorId="5AD6C417">
              <v:oval id="Oval 6" style="position:absolute;margin-left:182.65pt;margin-top:90.65pt;width:93.35pt;height:89.35pt;z-index:2516725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spid="_x0000_s1026" fillcolor="#4472c4 [3204]" strokecolor="#1f3763 [1604]" strokeweight="1pt" w14:anchorId="781393A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w8caHcQIAADgFAAAOAAAAZHJzL2Uyb0RvYy54bWysVEtv2zAMvg/YfxB0Xx3ntS6IUwQtOgwo&#13;&#10;2mLt0LMqS7UASdQkJU7260fJjhMsxQ7DclBIkfz48Ectr3ZGk63wQYGtaHkxokRYDrWybxX98Xz7&#13;&#10;6ZKSEJmtmQYrKroXgV6tPn5Ytm4hxtCAroUnCGLDonUVbWJ0i6IIvBGGhQtwwqJRgjcsourfitqz&#13;&#10;FtGNLsaj0bxowdfOAxch4O1NZ6SrjC+l4PFByiAi0RXF2mI+fT5f01mslmzx5plrFO/LYP9QhWHK&#13;&#10;YtIB6oZFRjZenUEZxT0EkPGCgylASsVF7gG7KUd/dPPUMCdyLzic4IYxhf8Hy++3j56ouqJzSiwz&#13;&#10;+IketkyTeZpM68ICHZ7co++1gGJqcye9Sf/YANnlae6HaYpdJBwvy/JyNplMKOFoK8vJFLWEWhzD&#13;&#10;nQ/xqwBDklBRobVyIXXMFmx7F2LnffDC0FRRV0OW4l6L5KztdyGxC8w6ztGZP+Jae4LNVJRxLmws&#13;&#10;O1PDatFdz0b460saInKBGTAhS6X1gN0DJG6eY3e19v4pVGT6DcGjvxXWBQ8ROTPYOAQbZcG/B6Cx&#13;&#10;qz5z538YUjeaNKVXqPf4jT105A+O3yoc9x0L8ZF5ZDvuBW5wfMBDamgrCr1ESQP+13v3yR9JiFZK&#13;&#10;WtyeioafG+YFJfqbRXp+KafTtG5Zmc4+j1Hxp5bXU4vdmGvAz1TiW+F4FpN/1AdRejAvuOjrlBVN&#13;&#10;zHLMXVEe/UG5jt1W41PBxXqd3XDFHIt39snxBJ6mmrj0vHth3vWci0jXezhs2hnvOt8UaWG9iSBV&#13;&#10;JuVxrv28cT0zcfqnJO3/qZ69jg/e6jcAAAD//wMAUEsDBBQABgAIAAAAIQDiHTkF4gAAABABAAAP&#13;&#10;AAAAZHJzL2Rvd25yZXYueG1sTE9NT8MwDL0j8R8iI3FjyTY6la7phECVAGkHSrlnjWmjNUnVpFvh&#13;&#10;1+Od4GLZes/vI9/NtmcnHIPxTsJyIYCha7w2rpVQf5R3KbAQldOq9w4lfGOAXXF9latM+7N7x1MV&#13;&#10;W0YiLmRKQhfjkHEemg6tCgs/oCPsy49WRTrHlutRnUnc9nwlxIZbZRw5dGrApw6bYzVZCT8vZW3i&#13;&#10;9FClon477u9fS8/Np5S3N/PzlsbjFljEOf59wKUD5YeCgh385HRgvYT1JlkTlYB0SQsxkmRFFQ8X&#13;&#10;SAjgRc7/Fyl+AQAA//8DAFBLAQItABQABgAIAAAAIQC2gziS/gAAAOEBAAATAAAAAAAAAAAAAAAA&#13;&#10;AAAAAABbQ29udGVudF9UeXBlc10ueG1sUEsBAi0AFAAGAAgAAAAhADj9If/WAAAAlAEAAAsAAAAA&#13;&#10;AAAAAAAAAAAALwEAAF9yZWxzLy5yZWxzUEsBAi0AFAAGAAgAAAAhAHDxxodxAgAAOAUAAA4AAAAA&#13;&#10;AAAAAAAAAAAALgIAAGRycy9lMm9Eb2MueG1sUEsBAi0AFAAGAAgAAAAhAOIdOQXiAAAAEAEAAA8A&#13;&#10;AAAAAAAAAAAAAAAAywQAAGRycy9kb3ducmV2LnhtbFBLBQYAAAAABAAEAPMAAADaBQAAAAA=&#13;&#10;">
                <v:stroke joinstyle="miter"/>
              </v:oval>
            </w:pict>
          </mc:Fallback>
        </mc:AlternateContent>
      </w:r>
      <w:r w:rsidR="24D7E6AC">
        <w:rPr>
          <w:noProof/>
        </w:rPr>
        <w:drawing>
          <wp:inline xmlns:wp14="http://schemas.microsoft.com/office/word/2010/wordprocessingDrawing" distT="0" distB="0" distL="0" distR="0" wp14:anchorId="6DCF570E" wp14:editId="730AC06F">
            <wp:extent cx="4572000" cy="3438525"/>
            <wp:effectExtent l="0" t="0" r="0" b="3175"/>
            <wp:docPr id="738502885" name="Picture 73850288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572000" cy="3438525"/>
                    </a:xfrm>
                    <a:prstGeom prst="rect">
                      <a:avLst/>
                    </a:prstGeom>
                  </pic:spPr>
                </pic:pic>
              </a:graphicData>
            </a:graphic>
          </wp:inline>
        </w:drawing>
      </w:r>
    </w:p>
    <w:p xmlns:wp14="http://schemas.microsoft.com/office/word/2010/wordml" w:rsidRPr="00E00AE1" w:rsidR="0BD31387" w:rsidP="2C793A07" w:rsidRDefault="0BD31387" w14:paraId="485A46B2" wp14:textId="77777777">
      <w:pPr>
        <w:jc w:val="center"/>
        <w:rPr>
          <w:rFonts w:ascii="Arial" w:hAnsi="Arial" w:cs="Arial"/>
          <w:sz w:val="22"/>
          <w:szCs w:val="22"/>
        </w:rPr>
      </w:pPr>
      <w:r w:rsidRPr="00E00AE1">
        <w:rPr>
          <w:rFonts w:ascii="Arial" w:hAnsi="Arial" w:cs="Arial"/>
          <w:sz w:val="22"/>
          <w:szCs w:val="22"/>
        </w:rPr>
        <w:t>Figure 6: Benefits</w:t>
      </w:r>
    </w:p>
    <w:p xmlns:wp14="http://schemas.microsoft.com/office/word/2010/wordml" w:rsidRPr="00E00AE1" w:rsidR="2C793A07" w:rsidP="2C793A07" w:rsidRDefault="2C793A07" w14:paraId="6FFBD3EC" wp14:textId="77777777">
      <w:pPr>
        <w:jc w:val="center"/>
        <w:rPr>
          <w:rFonts w:ascii="Arial" w:hAnsi="Arial" w:cs="Arial"/>
          <w:sz w:val="22"/>
          <w:szCs w:val="22"/>
        </w:rPr>
      </w:pPr>
    </w:p>
    <w:p xmlns:wp14="http://schemas.microsoft.com/office/word/2010/wordml" w:rsidRPr="00E00AE1" w:rsidR="00C219AA" w:rsidP="00F645B1" w:rsidRDefault="00C219AA" w14:paraId="3869A6A7" wp14:textId="77777777">
      <w:pPr>
        <w:rPr>
          <w:rFonts w:ascii="Arial" w:hAnsi="Arial" w:eastAsia="Arial" w:cs="Arial"/>
          <w:b/>
          <w:bCs/>
          <w:sz w:val="22"/>
          <w:szCs w:val="22"/>
          <w:u w:val="single"/>
        </w:rPr>
      </w:pPr>
      <w:r w:rsidRPr="00E00AE1">
        <w:rPr>
          <w:rFonts w:ascii="Arial" w:hAnsi="Arial" w:eastAsia="Arial" w:cs="Arial"/>
          <w:b/>
          <w:bCs/>
          <w:sz w:val="22"/>
          <w:szCs w:val="22"/>
          <w:u w:val="single"/>
        </w:rPr>
        <w:t>Innovation</w:t>
      </w:r>
    </w:p>
    <w:p xmlns:wp14="http://schemas.microsoft.com/office/word/2010/wordml" w:rsidRPr="00E00AE1" w:rsidR="00F645B1" w:rsidP="00F645B1" w:rsidRDefault="00F645B1" w14:paraId="30DCCCAD" wp14:textId="77777777">
      <w:pPr>
        <w:rPr>
          <w:rFonts w:ascii="Arial" w:hAnsi="Arial" w:cs="Arial"/>
          <w:sz w:val="22"/>
          <w:szCs w:val="22"/>
        </w:rPr>
      </w:pPr>
    </w:p>
    <w:p xmlns:wp14="http://schemas.microsoft.com/office/word/2010/wordml" w:rsidRPr="00E00AE1" w:rsidR="00C219AA" w:rsidP="00060BFE" w:rsidRDefault="00F35264" w14:paraId="5DFAE401" wp14:textId="77777777">
      <w:pPr>
        <w:rPr>
          <w:rFonts w:ascii="Arial" w:hAnsi="Arial" w:eastAsia="Arial" w:cs="Arial"/>
          <w:sz w:val="22"/>
          <w:szCs w:val="22"/>
        </w:rPr>
      </w:pPr>
      <w:r w:rsidRPr="00E00AE1">
        <w:rPr>
          <w:rFonts w:ascii="Arial" w:hAnsi="Arial" w:eastAsia="Arial" w:cs="Arial"/>
          <w:sz w:val="22"/>
          <w:szCs w:val="22"/>
        </w:rPr>
        <w:t xml:space="preserve">I will </w:t>
      </w:r>
      <w:r w:rsidRPr="00E00AE1" w:rsidR="00080609">
        <w:rPr>
          <w:rFonts w:ascii="Arial" w:hAnsi="Arial" w:eastAsia="Arial" w:cs="Arial"/>
          <w:sz w:val="22"/>
          <w:szCs w:val="22"/>
        </w:rPr>
        <w:t xml:space="preserve">aim to </w:t>
      </w:r>
      <w:r w:rsidRPr="00E00AE1">
        <w:rPr>
          <w:rFonts w:ascii="Arial" w:hAnsi="Arial" w:eastAsia="Arial" w:cs="Arial"/>
          <w:sz w:val="22"/>
          <w:szCs w:val="22"/>
        </w:rPr>
        <w:t>develop a virtual</w:t>
      </w:r>
      <w:r w:rsidRPr="00E00AE1" w:rsidR="00C219AA">
        <w:rPr>
          <w:rFonts w:ascii="Arial" w:hAnsi="Arial" w:eastAsia="Arial" w:cs="Arial"/>
          <w:sz w:val="22"/>
          <w:szCs w:val="22"/>
        </w:rPr>
        <w:t xml:space="preserve"> jewellery sales </w:t>
      </w:r>
      <w:r w:rsidRPr="00E00AE1">
        <w:rPr>
          <w:rFonts w:ascii="Arial" w:hAnsi="Arial" w:eastAsia="Arial" w:cs="Arial"/>
          <w:sz w:val="22"/>
          <w:szCs w:val="22"/>
        </w:rPr>
        <w:t>tool</w:t>
      </w:r>
      <w:r w:rsidRPr="00E00AE1" w:rsidR="00D90147">
        <w:rPr>
          <w:rFonts w:ascii="Arial" w:hAnsi="Arial" w:eastAsia="Arial" w:cs="Arial"/>
          <w:sz w:val="22"/>
          <w:szCs w:val="22"/>
        </w:rPr>
        <w:t>,</w:t>
      </w:r>
      <w:r w:rsidRPr="00E00AE1">
        <w:rPr>
          <w:rFonts w:ascii="Arial" w:hAnsi="Arial" w:eastAsia="Arial" w:cs="Arial"/>
          <w:sz w:val="22"/>
          <w:szCs w:val="22"/>
        </w:rPr>
        <w:t xml:space="preserve"> that will </w:t>
      </w:r>
      <w:r w:rsidRPr="00E00AE1" w:rsidR="00C219AA">
        <w:rPr>
          <w:rFonts w:ascii="Arial" w:hAnsi="Arial" w:eastAsia="Arial" w:cs="Arial"/>
          <w:sz w:val="22"/>
          <w:szCs w:val="22"/>
        </w:rPr>
        <w:t xml:space="preserve">utilise the viewing </w:t>
      </w:r>
      <w:r w:rsidRPr="00E00AE1" w:rsidR="00D90147">
        <w:rPr>
          <w:rFonts w:ascii="Arial" w:hAnsi="Arial" w:eastAsia="Arial" w:cs="Arial"/>
          <w:sz w:val="22"/>
          <w:szCs w:val="22"/>
        </w:rPr>
        <w:t xml:space="preserve">and manipulation </w:t>
      </w:r>
      <w:r w:rsidRPr="00E00AE1" w:rsidR="00C219AA">
        <w:rPr>
          <w:rFonts w:ascii="Arial" w:hAnsi="Arial" w:eastAsia="Arial" w:cs="Arial"/>
          <w:sz w:val="22"/>
          <w:szCs w:val="22"/>
        </w:rPr>
        <w:t xml:space="preserve">of </w:t>
      </w:r>
      <w:r w:rsidRPr="00E00AE1" w:rsidR="00D90147">
        <w:rPr>
          <w:rFonts w:ascii="Arial" w:hAnsi="Arial" w:eastAsia="Arial" w:cs="Arial"/>
          <w:sz w:val="22"/>
          <w:szCs w:val="22"/>
        </w:rPr>
        <w:t>highly detailed, realistic</w:t>
      </w:r>
      <w:r w:rsidRPr="00E00AE1" w:rsidR="00C219AA">
        <w:rPr>
          <w:rFonts w:ascii="Arial" w:hAnsi="Arial" w:eastAsia="Arial" w:cs="Arial"/>
          <w:sz w:val="22"/>
          <w:szCs w:val="22"/>
        </w:rPr>
        <w:t xml:space="preserve"> 3D</w:t>
      </w:r>
      <w:r w:rsidRPr="00E00AE1" w:rsidR="00D90147">
        <w:rPr>
          <w:rFonts w:ascii="Arial" w:hAnsi="Arial" w:eastAsia="Arial" w:cs="Arial"/>
          <w:sz w:val="22"/>
          <w:szCs w:val="22"/>
        </w:rPr>
        <w:t xml:space="preserve"> models</w:t>
      </w:r>
      <w:r w:rsidRPr="00E00AE1" w:rsidR="00C219AA">
        <w:rPr>
          <w:rFonts w:ascii="Arial" w:hAnsi="Arial" w:eastAsia="Arial" w:cs="Arial"/>
          <w:sz w:val="22"/>
          <w:szCs w:val="22"/>
        </w:rPr>
        <w:t xml:space="preserve"> </w:t>
      </w:r>
      <w:r w:rsidRPr="00E00AE1" w:rsidR="00D90147">
        <w:rPr>
          <w:rFonts w:ascii="Arial" w:hAnsi="Arial" w:eastAsia="Arial" w:cs="Arial"/>
          <w:sz w:val="22"/>
          <w:szCs w:val="22"/>
        </w:rPr>
        <w:t>combined with a</w:t>
      </w:r>
      <w:r w:rsidRPr="00E00AE1" w:rsidR="00C219AA">
        <w:rPr>
          <w:rFonts w:ascii="Arial" w:hAnsi="Arial" w:eastAsia="Arial" w:cs="Arial"/>
          <w:sz w:val="22"/>
          <w:szCs w:val="22"/>
        </w:rPr>
        <w:t xml:space="preserve"> </w:t>
      </w:r>
      <w:r w:rsidRPr="00E00AE1" w:rsidR="00D90147">
        <w:rPr>
          <w:rFonts w:ascii="Arial" w:hAnsi="Arial" w:eastAsia="Arial" w:cs="Arial"/>
          <w:sz w:val="22"/>
          <w:szCs w:val="22"/>
        </w:rPr>
        <w:t>high-resolution</w:t>
      </w:r>
      <w:r w:rsidRPr="00E00AE1" w:rsidR="00C219AA">
        <w:rPr>
          <w:rFonts w:ascii="Arial" w:hAnsi="Arial" w:eastAsia="Arial" w:cs="Arial"/>
          <w:sz w:val="22"/>
          <w:szCs w:val="22"/>
        </w:rPr>
        <w:t xml:space="preserve"> image</w:t>
      </w:r>
      <w:r w:rsidRPr="00E00AE1" w:rsidR="00D90147">
        <w:rPr>
          <w:rFonts w:ascii="Arial" w:hAnsi="Arial" w:eastAsia="Arial" w:cs="Arial"/>
          <w:sz w:val="22"/>
          <w:szCs w:val="22"/>
        </w:rPr>
        <w:t xml:space="preserve"> viewer</w:t>
      </w:r>
      <w:r w:rsidRPr="00E00AE1" w:rsidR="00C219AA">
        <w:rPr>
          <w:rFonts w:ascii="Arial" w:hAnsi="Arial" w:eastAsia="Arial" w:cs="Arial"/>
          <w:sz w:val="22"/>
          <w:szCs w:val="22"/>
        </w:rPr>
        <w:t xml:space="preserve">. There is an emerging trend for the incorporation of AR technology into the user </w:t>
      </w:r>
      <w:r w:rsidRPr="00E00AE1">
        <w:rPr>
          <w:rFonts w:ascii="Arial" w:hAnsi="Arial" w:eastAsia="Arial" w:cs="Arial"/>
          <w:sz w:val="22"/>
          <w:szCs w:val="22"/>
        </w:rPr>
        <w:t>and businesses ecommerce</w:t>
      </w:r>
      <w:r w:rsidRPr="00E00AE1" w:rsidR="00D90147">
        <w:rPr>
          <w:rFonts w:ascii="Arial" w:hAnsi="Arial" w:eastAsia="Arial" w:cs="Arial"/>
          <w:sz w:val="22"/>
          <w:szCs w:val="22"/>
        </w:rPr>
        <w:t xml:space="preserve"> experience</w:t>
      </w:r>
      <w:r w:rsidRPr="00E00AE1" w:rsidR="00060BFE">
        <w:rPr>
          <w:rFonts w:ascii="Arial" w:hAnsi="Arial" w:cs="Arial"/>
          <w:sz w:val="22"/>
          <w:szCs w:val="22"/>
          <w:shd w:val="clear" w:color="auto" w:fill="FFFFFF"/>
        </w:rPr>
        <w:t> (Jha and Yadav, 2019)</w:t>
      </w:r>
      <w:r w:rsidRPr="00E00AE1" w:rsidR="00C219AA">
        <w:rPr>
          <w:rFonts w:ascii="Arial" w:hAnsi="Arial" w:eastAsia="Arial" w:cs="Arial"/>
          <w:sz w:val="22"/>
          <w:szCs w:val="22"/>
        </w:rPr>
        <w:t>. However</w:t>
      </w:r>
      <w:r w:rsidRPr="00E00AE1" w:rsidR="00D90147">
        <w:rPr>
          <w:rFonts w:ascii="Arial" w:hAnsi="Arial" w:eastAsia="Arial" w:cs="Arial"/>
          <w:sz w:val="22"/>
          <w:szCs w:val="22"/>
        </w:rPr>
        <w:t>,</w:t>
      </w:r>
      <w:r w:rsidRPr="00E00AE1" w:rsidR="00C219AA">
        <w:rPr>
          <w:rFonts w:ascii="Arial" w:hAnsi="Arial" w:eastAsia="Arial" w:cs="Arial"/>
          <w:sz w:val="22"/>
          <w:szCs w:val="22"/>
        </w:rPr>
        <w:t xml:space="preserve"> current limitations in AR </w:t>
      </w:r>
      <w:r w:rsidRPr="00E00AE1" w:rsidR="00D90147">
        <w:rPr>
          <w:rFonts w:ascii="Arial" w:hAnsi="Arial" w:eastAsia="Arial" w:cs="Arial"/>
          <w:sz w:val="22"/>
          <w:szCs w:val="22"/>
        </w:rPr>
        <w:t xml:space="preserve">capable </w:t>
      </w:r>
      <w:r w:rsidRPr="00E00AE1" w:rsidR="00C219AA">
        <w:rPr>
          <w:rFonts w:ascii="Arial" w:hAnsi="Arial" w:eastAsia="Arial" w:cs="Arial"/>
          <w:sz w:val="22"/>
          <w:szCs w:val="22"/>
        </w:rPr>
        <w:t xml:space="preserve">hardware availability and the lack of systems for providing a </w:t>
      </w:r>
      <w:r w:rsidRPr="00E00AE1" w:rsidR="00D90147">
        <w:rPr>
          <w:rFonts w:ascii="Arial" w:hAnsi="Arial" w:eastAsia="Arial" w:cs="Arial"/>
          <w:sz w:val="22"/>
          <w:szCs w:val="22"/>
        </w:rPr>
        <w:t>believable 3d digital</w:t>
      </w:r>
      <w:r w:rsidRPr="00E00AE1" w:rsidR="00C219AA">
        <w:rPr>
          <w:rFonts w:ascii="Arial" w:hAnsi="Arial" w:eastAsia="Arial" w:cs="Arial"/>
          <w:sz w:val="22"/>
          <w:szCs w:val="22"/>
        </w:rPr>
        <w:t xml:space="preserve"> high-quality experience</w:t>
      </w:r>
      <w:r w:rsidRPr="00E00AE1" w:rsidR="00D90147">
        <w:rPr>
          <w:rFonts w:ascii="Arial" w:hAnsi="Arial" w:eastAsia="Arial" w:cs="Arial"/>
          <w:sz w:val="22"/>
          <w:szCs w:val="22"/>
        </w:rPr>
        <w:t xml:space="preserve"> is currently</w:t>
      </w:r>
      <w:r w:rsidRPr="00E00AE1" w:rsidR="00C219AA">
        <w:rPr>
          <w:rFonts w:ascii="Arial" w:hAnsi="Arial" w:eastAsia="Arial" w:cs="Arial"/>
          <w:sz w:val="22"/>
          <w:szCs w:val="22"/>
        </w:rPr>
        <w:t xml:space="preserve"> limit</w:t>
      </w:r>
      <w:r w:rsidRPr="00E00AE1" w:rsidR="00D90147">
        <w:rPr>
          <w:rFonts w:ascii="Arial" w:hAnsi="Arial" w:eastAsia="Arial" w:cs="Arial"/>
          <w:sz w:val="22"/>
          <w:szCs w:val="22"/>
        </w:rPr>
        <w:t>ing</w:t>
      </w:r>
      <w:r w:rsidRPr="00E00AE1" w:rsidR="00C219AA">
        <w:rPr>
          <w:rFonts w:ascii="Arial" w:hAnsi="Arial" w:eastAsia="Arial" w:cs="Arial"/>
          <w:sz w:val="22"/>
          <w:szCs w:val="22"/>
        </w:rPr>
        <w:t xml:space="preserve"> the wider adoption of AR</w:t>
      </w:r>
      <w:r w:rsidRPr="00E00AE1" w:rsidR="00060BFE">
        <w:rPr>
          <w:rFonts w:ascii="Arial" w:hAnsi="Arial" w:cs="Arial"/>
          <w:sz w:val="22"/>
          <w:szCs w:val="22"/>
          <w:shd w:val="clear" w:color="auto" w:fill="FFFFFF"/>
        </w:rPr>
        <w:t xml:space="preserve"> (Van </w:t>
      </w:r>
      <w:proofErr w:type="spellStart"/>
      <w:r w:rsidRPr="00E00AE1" w:rsidR="00060BFE">
        <w:rPr>
          <w:rFonts w:ascii="Arial" w:hAnsi="Arial" w:cs="Arial"/>
          <w:sz w:val="22"/>
          <w:szCs w:val="22"/>
          <w:shd w:val="clear" w:color="auto" w:fill="FFFFFF"/>
        </w:rPr>
        <w:t>Krevelen</w:t>
      </w:r>
      <w:proofErr w:type="spellEnd"/>
      <w:r w:rsidRPr="00E00AE1" w:rsidR="00060BFE">
        <w:rPr>
          <w:rFonts w:ascii="Arial" w:hAnsi="Arial" w:cs="Arial"/>
          <w:sz w:val="22"/>
          <w:szCs w:val="22"/>
          <w:shd w:val="clear" w:color="auto" w:fill="FFFFFF"/>
        </w:rPr>
        <w:t xml:space="preserve"> and </w:t>
      </w:r>
      <w:proofErr w:type="spellStart"/>
      <w:r w:rsidRPr="00E00AE1" w:rsidR="00060BFE">
        <w:rPr>
          <w:rFonts w:ascii="Arial" w:hAnsi="Arial" w:cs="Arial"/>
          <w:sz w:val="22"/>
          <w:szCs w:val="22"/>
          <w:shd w:val="clear" w:color="auto" w:fill="FFFFFF"/>
        </w:rPr>
        <w:t>Poelman</w:t>
      </w:r>
      <w:proofErr w:type="spellEnd"/>
      <w:r w:rsidRPr="00E00AE1" w:rsidR="00060BFE">
        <w:rPr>
          <w:rFonts w:ascii="Arial" w:hAnsi="Arial" w:cs="Arial"/>
          <w:sz w:val="22"/>
          <w:szCs w:val="22"/>
          <w:shd w:val="clear" w:color="auto" w:fill="FFFFFF"/>
        </w:rPr>
        <w:t>, 2010)</w:t>
      </w:r>
      <w:r w:rsidRPr="00E00AE1" w:rsidR="00C219AA">
        <w:rPr>
          <w:rFonts w:ascii="Arial" w:hAnsi="Arial" w:eastAsia="Arial" w:cs="Arial"/>
          <w:sz w:val="22"/>
          <w:szCs w:val="22"/>
        </w:rPr>
        <w:t xml:space="preserve">.  </w:t>
      </w:r>
    </w:p>
    <w:p xmlns:wp14="http://schemas.microsoft.com/office/word/2010/wordml" w:rsidRPr="00E00AE1" w:rsidR="00060BFE" w:rsidP="00060BFE" w:rsidRDefault="00060BFE" w14:paraId="36AF6883" wp14:textId="77777777">
      <w:pPr>
        <w:rPr>
          <w:rFonts w:ascii="Arial" w:hAnsi="Arial" w:eastAsia="Arial" w:cs="Arial"/>
          <w:sz w:val="22"/>
          <w:szCs w:val="22"/>
        </w:rPr>
      </w:pPr>
    </w:p>
    <w:p xmlns:wp14="http://schemas.microsoft.com/office/word/2010/wordml" w:rsidRPr="00E00AE1" w:rsidR="00060BFE" w:rsidP="00060BFE" w:rsidRDefault="00060BFE" w14:paraId="54C529ED" wp14:textId="77777777">
      <w:pPr>
        <w:rPr>
          <w:rFonts w:ascii="Arial" w:hAnsi="Arial" w:cs="Arial"/>
          <w:sz w:val="22"/>
          <w:szCs w:val="22"/>
        </w:rPr>
      </w:pPr>
    </w:p>
    <w:p xmlns:wp14="http://schemas.microsoft.com/office/word/2010/wordml" w:rsidRPr="00E00AE1" w:rsidR="00F645B1" w:rsidP="00C219AA" w:rsidRDefault="00F645B1" w14:paraId="1C0157D6" wp14:textId="77777777">
      <w:pPr>
        <w:spacing w:after="1" w:line="237" w:lineRule="auto"/>
        <w:ind w:right="107"/>
        <w:rPr>
          <w:rFonts w:ascii="Arial" w:hAnsi="Arial" w:eastAsia="Arial" w:cs="Arial"/>
          <w:sz w:val="22"/>
          <w:szCs w:val="22"/>
        </w:rPr>
      </w:pPr>
    </w:p>
    <w:p xmlns:wp14="http://schemas.microsoft.com/office/word/2010/wordml" w:rsidRPr="00E00AE1" w:rsidR="00F645B1" w:rsidP="00C219AA" w:rsidRDefault="00C219AA" w14:paraId="4DD29AC8" wp14:textId="77777777">
      <w:pPr>
        <w:rPr>
          <w:rFonts w:ascii="Arial" w:hAnsi="Arial" w:cs="Arial"/>
          <w:sz w:val="22"/>
          <w:szCs w:val="22"/>
        </w:rPr>
      </w:pPr>
      <w:r w:rsidRPr="00E00AE1">
        <w:rPr>
          <w:rFonts w:ascii="Arial" w:hAnsi="Arial" w:eastAsia="Arial" w:cs="Arial"/>
          <w:sz w:val="22"/>
          <w:szCs w:val="22"/>
        </w:rPr>
        <w:t>In-store</w:t>
      </w:r>
      <w:r w:rsidRPr="00E00AE1" w:rsidR="00D90147">
        <w:rPr>
          <w:rFonts w:ascii="Arial" w:hAnsi="Arial" w:eastAsia="Arial" w:cs="Arial"/>
          <w:sz w:val="22"/>
          <w:szCs w:val="22"/>
        </w:rPr>
        <w:t xml:space="preserve"> virtual</w:t>
      </w:r>
      <w:r w:rsidRPr="00E00AE1">
        <w:rPr>
          <w:rFonts w:ascii="Arial" w:hAnsi="Arial" w:eastAsia="Arial" w:cs="Arial"/>
          <w:sz w:val="22"/>
          <w:szCs w:val="22"/>
        </w:rPr>
        <w:t xml:space="preserve"> “try on” </w:t>
      </w:r>
      <w:r w:rsidRPr="00E00AE1" w:rsidR="00D90147">
        <w:rPr>
          <w:rFonts w:ascii="Arial" w:hAnsi="Arial" w:eastAsia="Arial" w:cs="Arial"/>
          <w:sz w:val="22"/>
          <w:szCs w:val="22"/>
        </w:rPr>
        <w:t>experiences</w:t>
      </w:r>
      <w:r w:rsidRPr="00E00AE1">
        <w:rPr>
          <w:rFonts w:ascii="Arial" w:hAnsi="Arial" w:eastAsia="Arial" w:cs="Arial"/>
          <w:sz w:val="22"/>
          <w:szCs w:val="22"/>
        </w:rPr>
        <w:t xml:space="preserve"> only support current</w:t>
      </w:r>
      <w:r w:rsidRPr="00E00AE1" w:rsidR="00D90147">
        <w:rPr>
          <w:rFonts w:ascii="Arial" w:hAnsi="Arial" w:eastAsia="Arial" w:cs="Arial"/>
          <w:sz w:val="22"/>
          <w:szCs w:val="22"/>
        </w:rPr>
        <w:t xml:space="preserve"> or existing stock</w:t>
      </w:r>
      <w:r w:rsidRPr="00E00AE1">
        <w:rPr>
          <w:rFonts w:ascii="Arial" w:hAnsi="Arial" w:eastAsia="Arial" w:cs="Arial"/>
          <w:sz w:val="22"/>
          <w:szCs w:val="22"/>
        </w:rPr>
        <w:t xml:space="preserve"> designed jewellery pieces and therefore do not support real-time personalised or customised pieces</w:t>
      </w:r>
      <w:r w:rsidRPr="00E00AE1" w:rsidR="00060BFE">
        <w:rPr>
          <w:rFonts w:ascii="Arial" w:hAnsi="Arial" w:cs="Arial"/>
          <w:sz w:val="22"/>
          <w:szCs w:val="22"/>
          <w:shd w:val="clear" w:color="auto" w:fill="FFFFFF"/>
        </w:rPr>
        <w:t xml:space="preserve"> (</w:t>
      </w:r>
      <w:proofErr w:type="spellStart"/>
      <w:r w:rsidRPr="00E00AE1" w:rsidR="00060BFE">
        <w:rPr>
          <w:rFonts w:ascii="Arial" w:hAnsi="Arial" w:cs="Arial"/>
          <w:sz w:val="22"/>
          <w:szCs w:val="22"/>
          <w:shd w:val="clear" w:color="auto" w:fill="FFFFFF"/>
        </w:rPr>
        <w:t>Breugelmans</w:t>
      </w:r>
      <w:proofErr w:type="spellEnd"/>
      <w:r w:rsidRPr="00E00AE1" w:rsidR="00060BFE">
        <w:rPr>
          <w:rFonts w:ascii="Arial" w:hAnsi="Arial" w:cs="Arial"/>
          <w:sz w:val="22"/>
          <w:szCs w:val="22"/>
          <w:shd w:val="clear" w:color="auto" w:fill="FFFFFF"/>
        </w:rPr>
        <w:t xml:space="preserve"> and Campo, 2010)</w:t>
      </w:r>
      <w:r w:rsidRPr="00E00AE1">
        <w:rPr>
          <w:rFonts w:ascii="Arial" w:hAnsi="Arial" w:eastAsia="Arial" w:cs="Arial"/>
          <w:sz w:val="22"/>
          <w:szCs w:val="22"/>
        </w:rPr>
        <w:t xml:space="preserve">. Providing this solution as a bespoke in-store AR visualisation system will permit disintermediation and disruption of the current supply chain </w:t>
      </w:r>
      <w:r w:rsidRPr="00E00AE1" w:rsidR="00F35264">
        <w:rPr>
          <w:rFonts w:ascii="Arial" w:hAnsi="Arial" w:eastAsia="Arial" w:cs="Arial"/>
          <w:sz w:val="22"/>
          <w:szCs w:val="22"/>
        </w:rPr>
        <w:t>as</w:t>
      </w:r>
      <w:r w:rsidRPr="00E00AE1">
        <w:rPr>
          <w:rFonts w:ascii="Arial" w:hAnsi="Arial" w:eastAsia="Arial" w:cs="Arial"/>
          <w:sz w:val="22"/>
          <w:szCs w:val="22"/>
        </w:rPr>
        <w:t xml:space="preserve"> augmented reality allows for the consumer to “try on” their creation, with no associated costs of creating physical prototypes, whilst retaining the look and feel of the created design</w:t>
      </w:r>
      <w:r w:rsidRPr="00E00AE1" w:rsidR="00060BFE">
        <w:rPr>
          <w:rFonts w:ascii="Arial" w:hAnsi="Arial" w:cs="Arial"/>
          <w:sz w:val="22"/>
          <w:szCs w:val="22"/>
          <w:shd w:val="clear" w:color="auto" w:fill="FFFFFF"/>
        </w:rPr>
        <w:t xml:space="preserve"> (Mac </w:t>
      </w:r>
      <w:proofErr w:type="spellStart"/>
      <w:r w:rsidRPr="00E00AE1" w:rsidR="00060BFE">
        <w:rPr>
          <w:rFonts w:ascii="Arial" w:hAnsi="Arial" w:cs="Arial"/>
          <w:sz w:val="22"/>
          <w:szCs w:val="22"/>
          <w:shd w:val="clear" w:color="auto" w:fill="FFFFFF"/>
        </w:rPr>
        <w:t>Namee</w:t>
      </w:r>
      <w:proofErr w:type="spellEnd"/>
      <w:r w:rsidRPr="00E00AE1" w:rsidR="00060BFE">
        <w:rPr>
          <w:rFonts w:ascii="Arial" w:hAnsi="Arial" w:cs="Arial"/>
          <w:sz w:val="22"/>
          <w:szCs w:val="22"/>
          <w:shd w:val="clear" w:color="auto" w:fill="FFFFFF"/>
        </w:rPr>
        <w:t xml:space="preserve">, </w:t>
      </w:r>
      <w:proofErr w:type="spellStart"/>
      <w:r w:rsidRPr="00E00AE1" w:rsidR="00060BFE">
        <w:rPr>
          <w:rFonts w:ascii="Arial" w:hAnsi="Arial" w:cs="Arial"/>
          <w:sz w:val="22"/>
          <w:szCs w:val="22"/>
          <w:shd w:val="clear" w:color="auto" w:fill="FFFFFF"/>
        </w:rPr>
        <w:t>Beaney</w:t>
      </w:r>
      <w:proofErr w:type="spellEnd"/>
      <w:r w:rsidRPr="00E00AE1" w:rsidR="00060BFE">
        <w:rPr>
          <w:rFonts w:ascii="Arial" w:hAnsi="Arial" w:cs="Arial"/>
          <w:sz w:val="22"/>
          <w:szCs w:val="22"/>
          <w:shd w:val="clear" w:color="auto" w:fill="FFFFFF"/>
        </w:rPr>
        <w:t xml:space="preserve"> and Dong, 2010)</w:t>
      </w:r>
      <w:r w:rsidRPr="00E00AE1">
        <w:rPr>
          <w:rFonts w:ascii="Arial" w:hAnsi="Arial" w:eastAsia="Arial" w:cs="Arial"/>
          <w:sz w:val="22"/>
          <w:szCs w:val="22"/>
        </w:rPr>
        <w:t xml:space="preserve">. </w:t>
      </w:r>
    </w:p>
    <w:p xmlns:wp14="http://schemas.microsoft.com/office/word/2010/wordml" w:rsidRPr="00E00AE1" w:rsidR="00F645B1" w:rsidP="00C219AA" w:rsidRDefault="00C219AA" w14:paraId="0925F830" wp14:textId="77777777">
      <w:pPr>
        <w:rPr>
          <w:rFonts w:ascii="Arial" w:hAnsi="Arial" w:cs="Arial"/>
          <w:sz w:val="22"/>
          <w:szCs w:val="22"/>
        </w:rPr>
      </w:pPr>
      <w:r w:rsidRPr="00E00AE1">
        <w:rPr>
          <w:rFonts w:ascii="Arial" w:hAnsi="Arial" w:eastAsia="Arial" w:cs="Arial"/>
          <w:sz w:val="22"/>
          <w:szCs w:val="22"/>
        </w:rPr>
        <w:lastRenderedPageBreak/>
        <w:t xml:space="preserve">Furthermore, offering the ability to create bespoke ring and jewellery designs using virtual models alongside the ability to “try on” their design in AR gives clients the power to customise and adapt their own jewellery designs and test them on themselves, their partners, their family members, and their friends before </w:t>
      </w:r>
      <w:r w:rsidRPr="00E00AE1" w:rsidR="00CB01B8">
        <w:rPr>
          <w:rFonts w:ascii="Arial" w:hAnsi="Arial" w:eastAsia="Arial" w:cs="Arial"/>
          <w:sz w:val="22"/>
          <w:szCs w:val="22"/>
        </w:rPr>
        <w:t>committing to a</w:t>
      </w:r>
      <w:r w:rsidRPr="00E00AE1">
        <w:rPr>
          <w:rFonts w:ascii="Arial" w:hAnsi="Arial" w:eastAsia="Arial" w:cs="Arial"/>
          <w:sz w:val="22"/>
          <w:szCs w:val="22"/>
        </w:rPr>
        <w:t xml:space="preserve"> final purchase</w:t>
      </w:r>
      <w:r w:rsidRPr="00E00AE1" w:rsidR="00BA47DF">
        <w:rPr>
          <w:rFonts w:ascii="Arial" w:hAnsi="Arial" w:cs="Arial"/>
          <w:sz w:val="22"/>
          <w:szCs w:val="22"/>
          <w:shd w:val="clear" w:color="auto" w:fill="FFFFFF"/>
        </w:rPr>
        <w:t xml:space="preserve"> (Liao, 2018)</w:t>
      </w:r>
      <w:r w:rsidRPr="00E00AE1">
        <w:rPr>
          <w:rFonts w:ascii="Arial" w:hAnsi="Arial" w:eastAsia="Arial" w:cs="Arial"/>
          <w:sz w:val="22"/>
          <w:szCs w:val="22"/>
        </w:rPr>
        <w:t>.</w:t>
      </w:r>
    </w:p>
    <w:p xmlns:wp14="http://schemas.microsoft.com/office/word/2010/wordml" w:rsidRPr="00E00AE1" w:rsidR="00CB01B8" w:rsidP="00C219AA" w:rsidRDefault="00F77C3D" w14:paraId="05B0F364" wp14:textId="77777777">
      <w:pPr>
        <w:rPr>
          <w:rFonts w:ascii="Arial" w:hAnsi="Arial" w:cs="Arial"/>
          <w:sz w:val="22"/>
          <w:szCs w:val="22"/>
        </w:rPr>
      </w:pPr>
      <w:r w:rsidRPr="00E00AE1">
        <w:rPr>
          <w:rFonts w:ascii="Arial" w:hAnsi="Arial" w:cs="Arial"/>
          <w:sz w:val="22"/>
          <w:szCs w:val="22"/>
        </w:rPr>
        <w:t>This Project</w:t>
      </w:r>
      <w:r w:rsidRPr="00E00AE1" w:rsidR="00C219AA">
        <w:rPr>
          <w:rFonts w:ascii="Arial" w:hAnsi="Arial" w:cs="Arial"/>
          <w:sz w:val="22"/>
          <w:szCs w:val="22"/>
        </w:rPr>
        <w:t xml:space="preserve"> enable DCW to take advantage of advances in augmented reality (AR) to provide a new experience to clients. Leveraging cutting edge AR</w:t>
      </w:r>
      <w:r w:rsidRPr="00E00AE1" w:rsidR="00CB01B8">
        <w:rPr>
          <w:rFonts w:ascii="Arial" w:hAnsi="Arial" w:cs="Arial"/>
          <w:sz w:val="22"/>
          <w:szCs w:val="22"/>
        </w:rPr>
        <w:t xml:space="preserve"> and new powerful chip sets that now have become readily available in smart devices,</w:t>
      </w:r>
      <w:r w:rsidRPr="00E00AE1" w:rsidR="00C219AA">
        <w:rPr>
          <w:rFonts w:ascii="Arial" w:hAnsi="Arial" w:cs="Arial"/>
          <w:sz w:val="22"/>
          <w:szCs w:val="22"/>
        </w:rPr>
        <w:t xml:space="preserve"> the project will enable clients to create and “try on” their own jewellery designs without having to go through</w:t>
      </w:r>
      <w:r w:rsidRPr="00E00AE1" w:rsidR="00CB01B8">
        <w:rPr>
          <w:rFonts w:ascii="Arial" w:hAnsi="Arial" w:cs="Arial"/>
          <w:sz w:val="22"/>
          <w:szCs w:val="22"/>
        </w:rPr>
        <w:t xml:space="preserve"> design consultation meetings and</w:t>
      </w:r>
      <w:r w:rsidRPr="00E00AE1" w:rsidR="00C219AA">
        <w:rPr>
          <w:rFonts w:ascii="Arial" w:hAnsi="Arial" w:cs="Arial"/>
          <w:sz w:val="22"/>
          <w:szCs w:val="22"/>
        </w:rPr>
        <w:t xml:space="preserve"> prototype manufacturing</w:t>
      </w:r>
      <w:r w:rsidRPr="00E00AE1" w:rsidR="00BA47DF">
        <w:rPr>
          <w:rFonts w:ascii="Arial" w:hAnsi="Arial" w:cs="Arial"/>
          <w:sz w:val="22"/>
          <w:szCs w:val="22"/>
          <w:shd w:val="clear" w:color="auto" w:fill="FFFFFF"/>
        </w:rPr>
        <w:t xml:space="preserve"> (</w:t>
      </w:r>
      <w:proofErr w:type="spellStart"/>
      <w:r w:rsidRPr="00E00AE1" w:rsidR="00BA47DF">
        <w:rPr>
          <w:rFonts w:ascii="Arial" w:hAnsi="Arial" w:cs="Arial"/>
          <w:sz w:val="22"/>
          <w:szCs w:val="22"/>
          <w:shd w:val="clear" w:color="auto" w:fill="FFFFFF"/>
        </w:rPr>
        <w:t>Syahidi</w:t>
      </w:r>
      <w:proofErr w:type="spellEnd"/>
      <w:r w:rsidRPr="00E00AE1" w:rsidR="00BA47DF">
        <w:rPr>
          <w:rFonts w:ascii="Arial" w:hAnsi="Arial" w:cs="Arial"/>
          <w:sz w:val="22"/>
          <w:szCs w:val="22"/>
          <w:shd w:val="clear" w:color="auto" w:fill="FFFFFF"/>
        </w:rPr>
        <w:t xml:space="preserve"> et al., 2021)</w:t>
      </w:r>
      <w:r w:rsidRPr="00E00AE1" w:rsidR="00C219AA">
        <w:rPr>
          <w:rFonts w:ascii="Arial" w:hAnsi="Arial" w:cs="Arial"/>
          <w:sz w:val="22"/>
          <w:szCs w:val="22"/>
        </w:rPr>
        <w:t>. DCW needs a competitive advantage through technology to grow in the face of fierce competition in</w:t>
      </w:r>
      <w:r w:rsidRPr="00E00AE1" w:rsidR="00CB01B8">
        <w:rPr>
          <w:rFonts w:ascii="Arial" w:hAnsi="Arial" w:cs="Arial"/>
          <w:sz w:val="22"/>
          <w:szCs w:val="22"/>
        </w:rPr>
        <w:t xml:space="preserve"> the global</w:t>
      </w:r>
      <w:r w:rsidRPr="00E00AE1" w:rsidR="00C219AA">
        <w:rPr>
          <w:rFonts w:ascii="Arial" w:hAnsi="Arial" w:cs="Arial"/>
          <w:sz w:val="22"/>
          <w:szCs w:val="22"/>
        </w:rPr>
        <w:t xml:space="preserve"> jewellery</w:t>
      </w:r>
      <w:r w:rsidRPr="00E00AE1" w:rsidR="00CB01B8">
        <w:rPr>
          <w:rFonts w:ascii="Arial" w:hAnsi="Arial" w:cs="Arial"/>
          <w:sz w:val="22"/>
          <w:szCs w:val="22"/>
        </w:rPr>
        <w:t xml:space="preserve"> industry</w:t>
      </w:r>
      <w:r w:rsidRPr="00E00AE1" w:rsidR="00BA47DF">
        <w:rPr>
          <w:rFonts w:ascii="Arial" w:hAnsi="Arial" w:cs="Arial"/>
          <w:sz w:val="22"/>
          <w:szCs w:val="22"/>
        </w:rPr>
        <w:t>.</w:t>
      </w:r>
    </w:p>
    <w:p xmlns:wp14="http://schemas.microsoft.com/office/word/2010/wordml" w:rsidRPr="00E00AE1" w:rsidR="00C219AA" w:rsidP="00C219AA" w:rsidRDefault="00C219AA" w14:paraId="350BBFAE" wp14:textId="77777777">
      <w:pPr>
        <w:rPr>
          <w:rFonts w:ascii="Arial" w:hAnsi="Arial" w:cs="Arial"/>
          <w:sz w:val="22"/>
          <w:szCs w:val="22"/>
        </w:rPr>
      </w:pPr>
      <w:r w:rsidRPr="00E00AE1">
        <w:rPr>
          <w:rFonts w:ascii="Arial" w:hAnsi="Arial" w:cs="Arial"/>
          <w:sz w:val="22"/>
          <w:szCs w:val="22"/>
        </w:rPr>
        <w:t xml:space="preserve">The business case </w:t>
      </w:r>
      <w:r w:rsidRPr="00E00AE1" w:rsidR="00CB01B8">
        <w:rPr>
          <w:rFonts w:ascii="Arial" w:hAnsi="Arial" w:cs="Arial"/>
          <w:sz w:val="22"/>
          <w:szCs w:val="22"/>
        </w:rPr>
        <w:t xml:space="preserve">for this advancement and adoption in new technology </w:t>
      </w:r>
      <w:r w:rsidRPr="00E00AE1">
        <w:rPr>
          <w:rFonts w:ascii="Arial" w:hAnsi="Arial" w:cs="Arial"/>
          <w:sz w:val="22"/>
          <w:szCs w:val="22"/>
        </w:rPr>
        <w:t xml:space="preserve">is based </w:t>
      </w:r>
      <w:r w:rsidRPr="00E00AE1" w:rsidR="00F77C3D">
        <w:rPr>
          <w:rFonts w:ascii="Arial" w:hAnsi="Arial" w:cs="Arial"/>
          <w:sz w:val="22"/>
          <w:szCs w:val="22"/>
        </w:rPr>
        <w:t>on,</w:t>
      </w:r>
      <w:r w:rsidRPr="00E00AE1">
        <w:rPr>
          <w:rFonts w:ascii="Arial" w:hAnsi="Arial" w:cs="Arial"/>
          <w:sz w:val="22"/>
          <w:szCs w:val="22"/>
        </w:rPr>
        <w:t xml:space="preserve"> accelerated sales growth from customisation and personalisation using AR</w:t>
      </w:r>
      <w:r w:rsidRPr="00E00AE1" w:rsidR="0054199A">
        <w:rPr>
          <w:rFonts w:ascii="Arial" w:hAnsi="Arial" w:cs="Arial"/>
          <w:sz w:val="22"/>
          <w:szCs w:val="22"/>
        </w:rPr>
        <w:t>,</w:t>
      </w:r>
      <w:r w:rsidRPr="00E00AE1">
        <w:rPr>
          <w:rFonts w:ascii="Arial" w:hAnsi="Arial" w:cs="Arial"/>
          <w:sz w:val="22"/>
          <w:szCs w:val="22"/>
        </w:rPr>
        <w:t xml:space="preserve"> reduced costs from replacing physical prototypes with digital versions</w:t>
      </w:r>
      <w:r w:rsidRPr="00E00AE1" w:rsidR="0054199A">
        <w:rPr>
          <w:rFonts w:ascii="Arial" w:hAnsi="Arial" w:cs="Arial"/>
          <w:sz w:val="22"/>
          <w:szCs w:val="22"/>
        </w:rPr>
        <w:t>, reduced design times</w:t>
      </w:r>
      <w:r w:rsidRPr="00E00AE1">
        <w:rPr>
          <w:rFonts w:ascii="Arial" w:hAnsi="Arial" w:cs="Arial"/>
          <w:sz w:val="22"/>
          <w:szCs w:val="22"/>
        </w:rPr>
        <w:t xml:space="preserve"> and </w:t>
      </w:r>
      <w:r w:rsidRPr="00E00AE1" w:rsidR="0054199A">
        <w:rPr>
          <w:rFonts w:ascii="Arial" w:hAnsi="Arial" w:cs="Arial"/>
          <w:sz w:val="22"/>
          <w:szCs w:val="22"/>
        </w:rPr>
        <w:t>business</w:t>
      </w:r>
      <w:r w:rsidRPr="00E00AE1">
        <w:rPr>
          <w:rFonts w:ascii="Arial" w:hAnsi="Arial" w:cs="Arial"/>
          <w:sz w:val="22"/>
          <w:szCs w:val="22"/>
        </w:rPr>
        <w:t xml:space="preserve"> growth from</w:t>
      </w:r>
      <w:r w:rsidRPr="00E00AE1" w:rsidR="0054199A">
        <w:rPr>
          <w:rFonts w:ascii="Arial" w:hAnsi="Arial" w:cs="Arial"/>
          <w:sz w:val="22"/>
          <w:szCs w:val="22"/>
        </w:rPr>
        <w:t xml:space="preserve"> a new</w:t>
      </w:r>
      <w:r w:rsidRPr="00E00AE1">
        <w:rPr>
          <w:rFonts w:ascii="Arial" w:hAnsi="Arial" w:cs="Arial"/>
          <w:sz w:val="22"/>
          <w:szCs w:val="22"/>
        </w:rPr>
        <w:t xml:space="preserve"> client</w:t>
      </w:r>
      <w:r w:rsidRPr="00E00AE1" w:rsidR="0054199A">
        <w:rPr>
          <w:rFonts w:ascii="Arial" w:hAnsi="Arial" w:cs="Arial"/>
          <w:sz w:val="22"/>
          <w:szCs w:val="22"/>
        </w:rPr>
        <w:t xml:space="preserve"> base  derived</w:t>
      </w:r>
      <w:r w:rsidRPr="00E00AE1">
        <w:rPr>
          <w:rFonts w:ascii="Arial" w:hAnsi="Arial" w:cs="Arial"/>
          <w:sz w:val="22"/>
          <w:szCs w:val="22"/>
        </w:rPr>
        <w:t xml:space="preserve"> from</w:t>
      </w:r>
      <w:r w:rsidRPr="00E00AE1" w:rsidR="0054199A">
        <w:rPr>
          <w:rFonts w:ascii="Arial" w:hAnsi="Arial" w:cs="Arial"/>
          <w:sz w:val="22"/>
          <w:szCs w:val="22"/>
        </w:rPr>
        <w:t xml:space="preserve"> DCW offering</w:t>
      </w:r>
      <w:r w:rsidRPr="00E00AE1">
        <w:rPr>
          <w:rFonts w:ascii="Arial" w:hAnsi="Arial" w:cs="Arial"/>
          <w:sz w:val="22"/>
          <w:szCs w:val="22"/>
        </w:rPr>
        <w:t xml:space="preserve"> a new service</w:t>
      </w:r>
      <w:r w:rsidRPr="00E00AE1" w:rsidR="0054199A">
        <w:rPr>
          <w:rFonts w:ascii="Arial" w:hAnsi="Arial" w:cs="Arial"/>
          <w:sz w:val="22"/>
          <w:szCs w:val="22"/>
        </w:rPr>
        <w:t xml:space="preserve"> that can capture a wider demographic of customers and also the potential of DCW utilising this application as a software package for businesses to use as a   software as a service (SAAS) offering a design and bureau service</w:t>
      </w:r>
      <w:r w:rsidRPr="00E00AE1">
        <w:rPr>
          <w:rFonts w:ascii="Arial" w:hAnsi="Arial" w:cs="Arial"/>
          <w:sz w:val="22"/>
          <w:szCs w:val="22"/>
        </w:rPr>
        <w:t xml:space="preserve"> for other jewellery businesses</w:t>
      </w:r>
      <w:r w:rsidRPr="00E00AE1" w:rsidR="0054199A">
        <w:rPr>
          <w:rFonts w:ascii="Arial" w:hAnsi="Arial" w:cs="Arial"/>
          <w:sz w:val="22"/>
          <w:szCs w:val="22"/>
        </w:rPr>
        <w:t xml:space="preserve"> to take advantage of and increase their sales capacity</w:t>
      </w:r>
      <w:r w:rsidRPr="00E00AE1" w:rsidR="00BA47DF">
        <w:rPr>
          <w:rFonts w:ascii="Arial" w:hAnsi="Arial" w:cs="Arial"/>
          <w:sz w:val="22"/>
          <w:szCs w:val="22"/>
        </w:rPr>
        <w:t xml:space="preserve"> </w:t>
      </w:r>
      <w:r w:rsidRPr="00E00AE1" w:rsidR="00BA47DF">
        <w:rPr>
          <w:rFonts w:ascii="Arial" w:hAnsi="Arial" w:cs="Arial"/>
          <w:sz w:val="22"/>
          <w:szCs w:val="22"/>
          <w:shd w:val="clear" w:color="auto" w:fill="FFFFFF"/>
        </w:rPr>
        <w:t>(</w:t>
      </w:r>
      <w:proofErr w:type="spellStart"/>
      <w:r w:rsidRPr="00E00AE1" w:rsidR="00BA47DF">
        <w:rPr>
          <w:rFonts w:ascii="Arial" w:hAnsi="Arial" w:cs="Arial"/>
          <w:sz w:val="22"/>
          <w:szCs w:val="22"/>
          <w:shd w:val="clear" w:color="auto" w:fill="FFFFFF"/>
        </w:rPr>
        <w:t>Bardhan</w:t>
      </w:r>
      <w:proofErr w:type="spellEnd"/>
      <w:r w:rsidRPr="00E00AE1" w:rsidR="00BA47DF">
        <w:rPr>
          <w:rFonts w:ascii="Arial" w:hAnsi="Arial" w:cs="Arial"/>
          <w:sz w:val="22"/>
          <w:szCs w:val="22"/>
          <w:shd w:val="clear" w:color="auto" w:fill="FFFFFF"/>
        </w:rPr>
        <w:t>, 2021)</w:t>
      </w:r>
      <w:r w:rsidRPr="00E00AE1">
        <w:rPr>
          <w:rFonts w:ascii="Arial" w:hAnsi="Arial" w:cs="Arial"/>
          <w:sz w:val="22"/>
          <w:szCs w:val="22"/>
        </w:rPr>
        <w:t>.</w:t>
      </w:r>
    </w:p>
    <w:p xmlns:wp14="http://schemas.microsoft.com/office/word/2010/wordml" w:rsidRPr="00E00AE1" w:rsidR="00207031" w:rsidP="00C219AA" w:rsidRDefault="00207031" w14:paraId="3691E7B2" wp14:textId="77777777">
      <w:pPr>
        <w:rPr>
          <w:rFonts w:ascii="Arial" w:hAnsi="Arial" w:cs="Arial"/>
          <w:sz w:val="22"/>
          <w:szCs w:val="22"/>
        </w:rPr>
      </w:pPr>
    </w:p>
    <w:p xmlns:wp14="http://schemas.microsoft.com/office/word/2010/wordml" w:rsidRPr="00E00AE1" w:rsidR="6E618D4C" w:rsidP="6E618D4C" w:rsidRDefault="6E618D4C" w14:paraId="526770CE" wp14:textId="77777777">
      <w:pPr>
        <w:rPr>
          <w:rFonts w:ascii="Arial" w:hAnsi="Arial" w:cs="Arial"/>
          <w:b/>
          <w:bCs/>
          <w:sz w:val="22"/>
          <w:szCs w:val="22"/>
          <w:u w:val="single"/>
        </w:rPr>
      </w:pPr>
    </w:p>
    <w:p xmlns:wp14="http://schemas.microsoft.com/office/word/2010/wordml" w:rsidR="6E618D4C" w:rsidP="2C793A07" w:rsidRDefault="0A38B6D3" w14:paraId="7CBEED82" wp14:textId="77777777">
      <w:pPr>
        <w:jc w:val="center"/>
        <w:rPr>
          <w:rFonts w:ascii="Arial" w:hAnsi="Arial" w:cs="Arial"/>
          <w:b/>
          <w:bCs/>
          <w:u w:val="single"/>
        </w:rPr>
      </w:pPr>
      <w:r>
        <w:rPr>
          <w:noProof/>
        </w:rPr>
        <w:drawing>
          <wp:inline xmlns:wp14="http://schemas.microsoft.com/office/word/2010/wordprocessingDrawing" distT="0" distB="0" distL="0" distR="0" wp14:anchorId="44FE581B" wp14:editId="05D41AB8">
            <wp:extent cx="4572000" cy="3429000"/>
            <wp:effectExtent l="0" t="0" r="0" b="0"/>
            <wp:docPr id="728529677" name="Picture 72852967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26" cstate="print">
                      <a:extLst>
                        <a:ext uri="{28A0092B-C50C-407E-A947-70E740481C1C}">
                          <a14:useLocalDpi xmlns:a14="http://schemas.microsoft.com/office/drawing/2010/main" val="0"/>
                        </a:ext>
                      </a:extLst>
                    </a:blip>
                    <a:stretch>
                      <a:fillRect/>
                    </a:stretch>
                  </pic:blipFill>
                  <pic:spPr>
                    <a:xfrm>
                      <a:off x="0" y="0"/>
                      <a:ext cx="4572000" cy="3429000"/>
                    </a:xfrm>
                    <a:prstGeom prst="rect">
                      <a:avLst/>
                    </a:prstGeom>
                  </pic:spPr>
                </pic:pic>
              </a:graphicData>
            </a:graphic>
          </wp:inline>
        </w:drawing>
      </w:r>
    </w:p>
    <w:p xmlns:wp14="http://schemas.microsoft.com/office/word/2010/wordml" w:rsidRPr="00E00AE1" w:rsidR="6E618D4C" w:rsidP="2C793A07" w:rsidRDefault="0A38B6D3" w14:paraId="6FAB92A0" wp14:textId="77777777">
      <w:pPr>
        <w:jc w:val="center"/>
        <w:rPr>
          <w:rFonts w:ascii="Arial" w:hAnsi="Arial" w:cs="Arial"/>
          <w:b/>
          <w:bCs/>
          <w:sz w:val="22"/>
          <w:szCs w:val="22"/>
          <w:u w:val="single"/>
        </w:rPr>
      </w:pPr>
      <w:r w:rsidRPr="00E00AE1">
        <w:rPr>
          <w:rFonts w:ascii="Arial" w:hAnsi="Arial" w:cs="Arial"/>
          <w:sz w:val="22"/>
          <w:szCs w:val="22"/>
        </w:rPr>
        <w:t>Figure 7: hand tracking</w:t>
      </w:r>
    </w:p>
    <w:p xmlns:wp14="http://schemas.microsoft.com/office/word/2010/wordml" w:rsidRPr="00E00AE1" w:rsidR="005723FC" w:rsidP="6E618D4C" w:rsidRDefault="005723FC" w14:paraId="6E36661F" wp14:textId="77777777">
      <w:pPr>
        <w:rPr>
          <w:rFonts w:ascii="Arial" w:hAnsi="Arial" w:cs="Arial"/>
          <w:b/>
          <w:bCs/>
          <w:sz w:val="22"/>
          <w:szCs w:val="22"/>
          <w:u w:val="single"/>
        </w:rPr>
      </w:pPr>
    </w:p>
    <w:p xmlns:wp14="http://schemas.microsoft.com/office/word/2010/wordml" w:rsidRPr="00E00AE1" w:rsidR="005723FC" w:rsidP="6E618D4C" w:rsidRDefault="005723FC" w14:paraId="38645DC7" wp14:textId="77777777">
      <w:pPr>
        <w:rPr>
          <w:rFonts w:ascii="Arial" w:hAnsi="Arial" w:cs="Arial"/>
          <w:b/>
          <w:bCs/>
          <w:sz w:val="22"/>
          <w:szCs w:val="22"/>
          <w:u w:val="single"/>
        </w:rPr>
      </w:pPr>
    </w:p>
    <w:p xmlns:wp14="http://schemas.microsoft.com/office/word/2010/wordml" w:rsidR="009C52E9" w:rsidP="00C219AA" w:rsidRDefault="009C52E9" w14:paraId="135E58C4" wp14:textId="77777777">
      <w:pPr>
        <w:rPr>
          <w:rFonts w:ascii="Arial" w:hAnsi="Arial" w:cs="Arial"/>
          <w:b/>
          <w:bCs/>
          <w:u w:val="single"/>
        </w:rPr>
      </w:pPr>
    </w:p>
    <w:p xmlns:wp14="http://schemas.microsoft.com/office/word/2010/wordml" w:rsidR="002C5E5F" w:rsidP="00C219AA" w:rsidRDefault="002C5E5F" w14:paraId="62EBF9A1" wp14:textId="77777777">
      <w:pPr>
        <w:rPr>
          <w:rFonts w:ascii="Arial" w:hAnsi="Arial" w:cs="Arial"/>
          <w:b/>
          <w:bCs/>
          <w:u w:val="single"/>
        </w:rPr>
      </w:pPr>
    </w:p>
    <w:p xmlns:wp14="http://schemas.microsoft.com/office/word/2010/wordml" w:rsidR="002C5E5F" w:rsidP="00C219AA" w:rsidRDefault="002C5E5F" w14:paraId="0C6C2CD5" wp14:textId="77777777">
      <w:pPr>
        <w:rPr>
          <w:rFonts w:ascii="Arial" w:hAnsi="Arial" w:cs="Arial"/>
          <w:b/>
          <w:bCs/>
          <w:u w:val="single"/>
        </w:rPr>
      </w:pPr>
    </w:p>
    <w:p xmlns:wp14="http://schemas.microsoft.com/office/word/2010/wordml" w:rsidRPr="00E00AE1" w:rsidR="002C5E5F" w:rsidP="00C219AA" w:rsidRDefault="002C5E5F" w14:paraId="709E88E4" wp14:textId="77777777">
      <w:pPr>
        <w:rPr>
          <w:rFonts w:ascii="Arial" w:hAnsi="Arial" w:cs="Arial"/>
          <w:b/>
          <w:bCs/>
          <w:sz w:val="22"/>
          <w:szCs w:val="22"/>
          <w:u w:val="single"/>
        </w:rPr>
      </w:pPr>
    </w:p>
    <w:p xmlns:wp14="http://schemas.microsoft.com/office/word/2010/wordml" w:rsidRPr="00E00AE1" w:rsidR="0054199A" w:rsidP="00C219AA" w:rsidRDefault="0054199A" w14:paraId="79D6623C" wp14:textId="77777777">
      <w:pPr>
        <w:rPr>
          <w:rFonts w:ascii="Arial" w:hAnsi="Arial" w:cs="Arial"/>
          <w:b/>
          <w:bCs/>
          <w:sz w:val="22"/>
          <w:szCs w:val="22"/>
          <w:u w:val="single"/>
        </w:rPr>
      </w:pPr>
      <w:r w:rsidRPr="00E00AE1">
        <w:rPr>
          <w:rFonts w:ascii="Arial" w:hAnsi="Arial" w:cs="Arial"/>
          <w:b/>
          <w:bCs/>
          <w:sz w:val="22"/>
          <w:szCs w:val="22"/>
          <w:u w:val="single"/>
        </w:rPr>
        <w:t>DCW Business overview</w:t>
      </w:r>
    </w:p>
    <w:p xmlns:wp14="http://schemas.microsoft.com/office/word/2010/wordml" w:rsidRPr="00E00AE1" w:rsidR="6E618D4C" w:rsidP="6E618D4C" w:rsidRDefault="6E618D4C" w14:paraId="508C98E9" wp14:textId="77777777">
      <w:pPr>
        <w:rPr>
          <w:rFonts w:ascii="Arial" w:hAnsi="Arial" w:cs="Arial"/>
          <w:b/>
          <w:bCs/>
          <w:sz w:val="22"/>
          <w:szCs w:val="22"/>
        </w:rPr>
      </w:pPr>
    </w:p>
    <w:p xmlns:wp14="http://schemas.microsoft.com/office/word/2010/wordml" w:rsidRPr="00E00AE1" w:rsidR="0054199A" w:rsidP="00C219AA" w:rsidRDefault="00C219AA" w14:paraId="426E8F77" wp14:textId="77777777">
      <w:pPr>
        <w:rPr>
          <w:rFonts w:ascii="Arial" w:hAnsi="Arial" w:eastAsia="Arial" w:cs="Arial"/>
          <w:sz w:val="22"/>
          <w:szCs w:val="22"/>
        </w:rPr>
      </w:pPr>
      <w:r w:rsidRPr="00E00AE1">
        <w:rPr>
          <w:rFonts w:ascii="Arial" w:hAnsi="Arial" w:eastAsia="Arial" w:cs="Arial"/>
          <w:sz w:val="22"/>
          <w:szCs w:val="22"/>
        </w:rPr>
        <w:lastRenderedPageBreak/>
        <w:t xml:space="preserve">Since 1983, Diamond Centre Wales (DCW) has earned a reputation for creating beautiful, sparkling, diamond jewellery. Their craft, reputation and business has grown hand-in-hand over that </w:t>
      </w:r>
      <w:sdt>
        <w:sdtPr>
          <w:rPr>
            <w:rFonts w:ascii="Arial" w:hAnsi="Arial" w:cs="Arial"/>
            <w:sz w:val="22"/>
            <w:szCs w:val="22"/>
          </w:rPr>
          <w:tag w:val="goog_rdk_10"/>
          <w:id w:val="642712034"/>
        </w:sdtPr>
        <w:sdtContent/>
      </w:sdt>
      <w:r w:rsidRPr="00E00AE1">
        <w:rPr>
          <w:rFonts w:ascii="Arial" w:hAnsi="Arial" w:eastAsia="Arial" w:cs="Arial"/>
          <w:sz w:val="22"/>
          <w:szCs w:val="22"/>
        </w:rPr>
        <w:t xml:space="preserve">time. </w:t>
      </w:r>
    </w:p>
    <w:p xmlns:wp14="http://schemas.microsoft.com/office/word/2010/wordml" w:rsidRPr="00E00AE1" w:rsidR="00C219AA" w:rsidP="00C219AA" w:rsidRDefault="00C219AA" w14:paraId="628C6280" wp14:textId="77777777">
      <w:pPr>
        <w:rPr>
          <w:rFonts w:ascii="Arial" w:hAnsi="Arial" w:eastAsia="Arial" w:cs="Arial"/>
          <w:sz w:val="22"/>
          <w:szCs w:val="22"/>
        </w:rPr>
      </w:pPr>
      <w:r w:rsidRPr="00E00AE1">
        <w:rPr>
          <w:rFonts w:ascii="Arial" w:hAnsi="Arial" w:eastAsia="Arial" w:cs="Arial"/>
          <w:sz w:val="22"/>
          <w:szCs w:val="22"/>
        </w:rPr>
        <w:t>With an annual turnover of £2million DCW have over 15,000 customers on their CRM database. They have extended the business to incorporate their interactive diamond lounge, conference facility and shop.</w:t>
      </w:r>
    </w:p>
    <w:p xmlns:wp14="http://schemas.microsoft.com/office/word/2010/wordml" w:rsidRPr="00E00AE1" w:rsidR="00C219AA" w:rsidP="00C219AA" w:rsidRDefault="00C219AA" w14:paraId="0087D580" wp14:textId="77777777">
      <w:pPr>
        <w:rPr>
          <w:rFonts w:ascii="Arial" w:hAnsi="Arial" w:eastAsia="Arial" w:cs="Arial"/>
          <w:sz w:val="22"/>
          <w:szCs w:val="22"/>
        </w:rPr>
      </w:pPr>
      <w:r w:rsidRPr="00E00AE1">
        <w:rPr>
          <w:rFonts w:ascii="Arial" w:hAnsi="Arial" w:eastAsia="Arial" w:cs="Arial"/>
          <w:sz w:val="22"/>
          <w:szCs w:val="22"/>
        </w:rPr>
        <w:t xml:space="preserve">From their purpose built, merchant quarters in Talbot Green, Nr Cardiff, South Wales, they provide a complete “concept to creation” service, all undertaken in-house. Their 21 employees include expert </w:t>
      </w:r>
      <w:sdt>
        <w:sdtPr>
          <w:rPr>
            <w:rFonts w:ascii="Arial" w:hAnsi="Arial" w:cs="Arial"/>
            <w:sz w:val="22"/>
            <w:szCs w:val="22"/>
          </w:rPr>
          <w:tag w:val="goog_rdk_11"/>
          <w:id w:val="1377889536"/>
        </w:sdtPr>
        <w:sdtContent/>
      </w:sdt>
      <w:r w:rsidRPr="00E00AE1">
        <w:rPr>
          <w:rFonts w:ascii="Arial" w:hAnsi="Arial" w:eastAsia="Arial" w:cs="Arial"/>
          <w:sz w:val="22"/>
          <w:szCs w:val="22"/>
        </w:rPr>
        <w:t>teams consisting of software developers, artists, designers, diamond graders and Goldsmiths, who create over 1000 bespoke pieces each year.</w:t>
      </w:r>
    </w:p>
    <w:p xmlns:wp14="http://schemas.microsoft.com/office/word/2010/wordml" w:rsidRPr="00E00AE1" w:rsidR="00C219AA" w:rsidP="00C219AA" w:rsidRDefault="00C219AA" w14:paraId="7A249206" wp14:textId="77777777">
      <w:pPr>
        <w:rPr>
          <w:rFonts w:ascii="Arial" w:hAnsi="Arial" w:eastAsia="Arial" w:cs="Arial"/>
          <w:sz w:val="22"/>
          <w:szCs w:val="22"/>
        </w:rPr>
      </w:pPr>
      <w:r w:rsidRPr="00E00AE1">
        <w:rPr>
          <w:rFonts w:ascii="Arial" w:hAnsi="Arial" w:eastAsia="Arial" w:cs="Arial"/>
          <w:sz w:val="22"/>
          <w:szCs w:val="22"/>
        </w:rPr>
        <w:t xml:space="preserve">These teams are supported with a state-of-the-art digital design prototyping suite and an R&amp;D department. DCW has a fully equipped Workshop (facilities for up to </w:t>
      </w:r>
      <w:r w:rsidRPr="00E00AE1" w:rsidR="00207031">
        <w:rPr>
          <w:rFonts w:ascii="Arial" w:hAnsi="Arial" w:eastAsia="Arial" w:cs="Arial"/>
          <w:sz w:val="22"/>
          <w:szCs w:val="22"/>
        </w:rPr>
        <w:t>16</w:t>
      </w:r>
      <w:r w:rsidRPr="00E00AE1">
        <w:rPr>
          <w:rFonts w:ascii="Arial" w:hAnsi="Arial" w:eastAsia="Arial" w:cs="Arial"/>
          <w:sz w:val="22"/>
          <w:szCs w:val="22"/>
        </w:rPr>
        <w:t xml:space="preserve"> Goldsmiths), and a teaching facility for traditional and modern Goldsmithing techniques.</w:t>
      </w:r>
    </w:p>
    <w:p xmlns:wp14="http://schemas.microsoft.com/office/word/2010/wordml" w:rsidRPr="00E00AE1" w:rsidR="00C219AA" w:rsidP="00C219AA" w:rsidRDefault="00C219AA" w14:paraId="779F8E76" wp14:textId="77777777">
      <w:pPr>
        <w:rPr>
          <w:rFonts w:ascii="Arial" w:hAnsi="Arial" w:eastAsia="Arial" w:cs="Arial"/>
          <w:sz w:val="22"/>
          <w:szCs w:val="22"/>
        </w:rPr>
      </w:pPr>
    </w:p>
    <w:p xmlns:wp14="http://schemas.microsoft.com/office/word/2010/wordml" w:rsidRPr="00E00AE1" w:rsidR="6E618D4C" w:rsidP="6E618D4C" w:rsidRDefault="6E618D4C" w14:paraId="7818863E" wp14:textId="77777777">
      <w:pPr>
        <w:rPr>
          <w:rFonts w:ascii="Arial" w:hAnsi="Arial" w:eastAsia="Arial" w:cs="Arial"/>
          <w:sz w:val="22"/>
          <w:szCs w:val="22"/>
        </w:rPr>
      </w:pPr>
    </w:p>
    <w:p xmlns:wp14="http://schemas.microsoft.com/office/word/2010/wordml" w:rsidRPr="00E00AE1" w:rsidR="00C219AA" w:rsidP="00C219AA" w:rsidRDefault="00C219AA" w14:paraId="565755BC" wp14:textId="77777777">
      <w:pPr>
        <w:rPr>
          <w:rFonts w:ascii="Arial" w:hAnsi="Arial" w:eastAsia="Arial" w:cs="Arial"/>
          <w:sz w:val="22"/>
          <w:szCs w:val="22"/>
        </w:rPr>
      </w:pPr>
      <w:r w:rsidRPr="00E00AE1">
        <w:rPr>
          <w:rFonts w:ascii="Arial" w:hAnsi="Arial" w:eastAsia="Arial" w:cs="Arial"/>
          <w:sz w:val="22"/>
          <w:szCs w:val="22"/>
        </w:rPr>
        <w:t>Their bespoke diamond jewellery range includes:</w:t>
      </w:r>
    </w:p>
    <w:p xmlns:wp14="http://schemas.microsoft.com/office/word/2010/wordml" w:rsidRPr="00E00AE1" w:rsidR="00C219AA" w:rsidP="009B483C" w:rsidRDefault="00C219AA" w14:paraId="0B9E21DC" wp14:textId="77777777">
      <w:pPr>
        <w:numPr>
          <w:ilvl w:val="0"/>
          <w:numId w:val="18"/>
        </w:numPr>
        <w:rPr>
          <w:rFonts w:ascii="Arial" w:hAnsi="Arial" w:eastAsia="Arial" w:cs="Arial"/>
          <w:sz w:val="22"/>
          <w:szCs w:val="22"/>
        </w:rPr>
      </w:pPr>
      <w:r w:rsidRPr="00E00AE1">
        <w:rPr>
          <w:rFonts w:ascii="Arial" w:hAnsi="Arial" w:eastAsia="Arial" w:cs="Arial"/>
          <w:sz w:val="22"/>
          <w:szCs w:val="22"/>
        </w:rPr>
        <w:t>Engagement rings (range from £2,000 to £90,000 each)</w:t>
      </w:r>
    </w:p>
    <w:p xmlns:wp14="http://schemas.microsoft.com/office/word/2010/wordml" w:rsidRPr="00E00AE1" w:rsidR="00C219AA" w:rsidP="009B483C" w:rsidRDefault="00C219AA" w14:paraId="2BDE0666" wp14:textId="77777777">
      <w:pPr>
        <w:numPr>
          <w:ilvl w:val="0"/>
          <w:numId w:val="18"/>
        </w:numPr>
        <w:rPr>
          <w:rFonts w:ascii="Arial" w:hAnsi="Arial" w:eastAsia="Arial" w:cs="Arial"/>
          <w:sz w:val="22"/>
          <w:szCs w:val="22"/>
        </w:rPr>
      </w:pPr>
      <w:r w:rsidRPr="00E00AE1">
        <w:rPr>
          <w:rFonts w:ascii="Arial" w:hAnsi="Arial" w:eastAsia="Arial" w:cs="Arial"/>
          <w:sz w:val="22"/>
          <w:szCs w:val="22"/>
        </w:rPr>
        <w:t>His and hers wedding rings (average £700 for his and £1,200 for hers)</w:t>
      </w:r>
    </w:p>
    <w:p xmlns:wp14="http://schemas.microsoft.com/office/word/2010/wordml" w:rsidRPr="00E00AE1" w:rsidR="00C219AA" w:rsidP="009B483C" w:rsidRDefault="00C219AA" w14:paraId="38B29D3F" wp14:textId="77777777">
      <w:pPr>
        <w:numPr>
          <w:ilvl w:val="0"/>
          <w:numId w:val="18"/>
        </w:numPr>
        <w:rPr>
          <w:rFonts w:ascii="Arial" w:hAnsi="Arial" w:eastAsia="Arial" w:cs="Arial"/>
          <w:sz w:val="22"/>
          <w:szCs w:val="22"/>
        </w:rPr>
      </w:pPr>
      <w:r w:rsidRPr="00E00AE1">
        <w:rPr>
          <w:rFonts w:ascii="Arial" w:hAnsi="Arial" w:eastAsia="Arial" w:cs="Arial"/>
          <w:sz w:val="22"/>
          <w:szCs w:val="22"/>
        </w:rPr>
        <w:t>Eternity rings (average £2,000)</w:t>
      </w:r>
    </w:p>
    <w:p xmlns:wp14="http://schemas.microsoft.com/office/word/2010/wordml" w:rsidRPr="00E00AE1" w:rsidR="00C219AA" w:rsidP="009B483C" w:rsidRDefault="00C219AA" w14:paraId="56AB5F19" wp14:textId="77777777">
      <w:pPr>
        <w:numPr>
          <w:ilvl w:val="0"/>
          <w:numId w:val="18"/>
        </w:numPr>
        <w:rPr>
          <w:rFonts w:ascii="Arial" w:hAnsi="Arial" w:eastAsia="Arial" w:cs="Arial"/>
          <w:sz w:val="22"/>
          <w:szCs w:val="22"/>
        </w:rPr>
      </w:pPr>
      <w:r w:rsidRPr="00E00AE1">
        <w:rPr>
          <w:rFonts w:ascii="Arial" w:hAnsi="Arial" w:eastAsia="Arial" w:cs="Arial"/>
          <w:sz w:val="22"/>
          <w:szCs w:val="22"/>
        </w:rPr>
        <w:t>Dress rings</w:t>
      </w:r>
    </w:p>
    <w:p xmlns:wp14="http://schemas.microsoft.com/office/word/2010/wordml" w:rsidRPr="00E00AE1" w:rsidR="00C219AA" w:rsidP="009B483C" w:rsidRDefault="00C219AA" w14:paraId="30A903E3" wp14:textId="77777777">
      <w:pPr>
        <w:numPr>
          <w:ilvl w:val="0"/>
          <w:numId w:val="18"/>
        </w:numPr>
        <w:rPr>
          <w:rFonts w:ascii="Arial" w:hAnsi="Arial" w:eastAsia="Arial" w:cs="Arial"/>
          <w:sz w:val="22"/>
          <w:szCs w:val="22"/>
        </w:rPr>
      </w:pPr>
      <w:r w:rsidRPr="00E00AE1">
        <w:rPr>
          <w:rFonts w:ascii="Arial" w:hAnsi="Arial" w:eastAsia="Arial" w:cs="Arial"/>
          <w:sz w:val="22"/>
          <w:szCs w:val="22"/>
        </w:rPr>
        <w:t>Necklaces</w:t>
      </w:r>
    </w:p>
    <w:p xmlns:wp14="http://schemas.microsoft.com/office/word/2010/wordml" w:rsidRPr="00E00AE1" w:rsidR="00C219AA" w:rsidP="009B483C" w:rsidRDefault="00C219AA" w14:paraId="2355B94A" wp14:textId="77777777">
      <w:pPr>
        <w:numPr>
          <w:ilvl w:val="0"/>
          <w:numId w:val="18"/>
        </w:numPr>
        <w:rPr>
          <w:rFonts w:ascii="Arial" w:hAnsi="Arial" w:eastAsia="Arial" w:cs="Arial"/>
          <w:sz w:val="22"/>
          <w:szCs w:val="22"/>
        </w:rPr>
      </w:pPr>
      <w:r w:rsidRPr="00E00AE1">
        <w:rPr>
          <w:rFonts w:ascii="Arial" w:hAnsi="Arial" w:eastAsia="Arial" w:cs="Arial"/>
          <w:sz w:val="22"/>
          <w:szCs w:val="22"/>
        </w:rPr>
        <w:t>Earrings</w:t>
      </w:r>
    </w:p>
    <w:p xmlns:wp14="http://schemas.microsoft.com/office/word/2010/wordml" w:rsidRPr="00E00AE1" w:rsidR="00C219AA" w:rsidP="009B483C" w:rsidRDefault="00C219AA" w14:paraId="20824DA8" wp14:textId="77777777">
      <w:pPr>
        <w:numPr>
          <w:ilvl w:val="0"/>
          <w:numId w:val="18"/>
        </w:numPr>
        <w:rPr>
          <w:rFonts w:ascii="Arial" w:hAnsi="Arial" w:eastAsia="Arial" w:cs="Arial"/>
          <w:sz w:val="22"/>
          <w:szCs w:val="22"/>
        </w:rPr>
      </w:pPr>
      <w:r w:rsidRPr="00E00AE1">
        <w:rPr>
          <w:rFonts w:ascii="Arial" w:hAnsi="Arial" w:eastAsia="Arial" w:cs="Arial"/>
          <w:sz w:val="22"/>
          <w:szCs w:val="22"/>
        </w:rPr>
        <w:t>Heirloom restoration and redesign</w:t>
      </w:r>
    </w:p>
    <w:p xmlns:wp14="http://schemas.microsoft.com/office/word/2010/wordml" w:rsidRPr="00E00AE1" w:rsidR="00C219AA" w:rsidP="009B483C" w:rsidRDefault="00C219AA" w14:paraId="5D7C7342" wp14:textId="77777777">
      <w:pPr>
        <w:numPr>
          <w:ilvl w:val="0"/>
          <w:numId w:val="18"/>
        </w:numPr>
        <w:rPr>
          <w:rFonts w:ascii="Arial" w:hAnsi="Arial" w:eastAsia="Arial" w:cs="Arial"/>
          <w:sz w:val="22"/>
          <w:szCs w:val="22"/>
        </w:rPr>
      </w:pPr>
      <w:r w:rsidRPr="00E00AE1">
        <w:rPr>
          <w:rFonts w:ascii="Arial" w:hAnsi="Arial" w:eastAsia="Arial" w:cs="Arial"/>
          <w:sz w:val="22"/>
          <w:szCs w:val="22"/>
        </w:rPr>
        <w:t>Jewellery redesign projects</w:t>
      </w:r>
    </w:p>
    <w:p xmlns:wp14="http://schemas.microsoft.com/office/word/2010/wordml" w:rsidR="009C52E9" w:rsidP="00C219AA" w:rsidRDefault="00C219AA" w14:paraId="61290BC6" wp14:textId="77777777">
      <w:pPr>
        <w:rPr>
          <w:rFonts w:ascii="Arial" w:hAnsi="Arial" w:eastAsia="Arial" w:cs="Arial"/>
          <w:sz w:val="22"/>
          <w:szCs w:val="22"/>
        </w:rPr>
      </w:pPr>
      <w:r w:rsidRPr="00E00AE1">
        <w:rPr>
          <w:rFonts w:ascii="Arial" w:hAnsi="Arial" w:eastAsia="Arial" w:cs="Arial"/>
          <w:sz w:val="22"/>
          <w:szCs w:val="22"/>
        </w:rPr>
        <w:t>As diamond merchants for over 30 years, the company has gone to great lengths to ethically source the finest cut diamonds available, matching their customers’ requirements and budgets</w:t>
      </w:r>
    </w:p>
    <w:p xmlns:wp14="http://schemas.microsoft.com/office/word/2010/wordml" w:rsidRPr="00E00AE1" w:rsidR="005D3C77" w:rsidP="00C219AA" w:rsidRDefault="005D3C77" w14:paraId="44F69B9A" wp14:textId="77777777">
      <w:pPr>
        <w:rPr>
          <w:rFonts w:ascii="Arial" w:hAnsi="Arial" w:eastAsia="Arial" w:cs="Arial"/>
          <w:sz w:val="22"/>
          <w:szCs w:val="22"/>
        </w:rPr>
      </w:pPr>
    </w:p>
    <w:p xmlns:wp14="http://schemas.microsoft.com/office/word/2010/wordml" w:rsidRPr="00E00AE1" w:rsidR="00C219AA" w:rsidP="00C219AA" w:rsidRDefault="00C219AA" w14:paraId="71F2966C" wp14:textId="77777777">
      <w:pPr>
        <w:rPr>
          <w:rFonts w:ascii="Arial" w:hAnsi="Arial" w:eastAsia="Arial" w:cs="Arial"/>
          <w:sz w:val="22"/>
          <w:szCs w:val="22"/>
        </w:rPr>
      </w:pPr>
      <w:r w:rsidRPr="00E00AE1">
        <w:rPr>
          <w:rFonts w:ascii="Arial" w:hAnsi="Arial" w:eastAsia="Arial" w:cs="Arial"/>
          <w:sz w:val="22"/>
          <w:szCs w:val="22"/>
        </w:rPr>
        <w:t xml:space="preserve">Managing Director Kelvin James set up their diamond business in 1978. Kelvin has a BSc Hons from Cardiff University and has successfully developed the Diamond Centre of Wales into a business employing </w:t>
      </w:r>
      <w:sdt>
        <w:sdtPr>
          <w:rPr>
            <w:rFonts w:ascii="Arial" w:hAnsi="Arial" w:cs="Arial"/>
            <w:sz w:val="22"/>
            <w:szCs w:val="22"/>
          </w:rPr>
          <w:tag w:val="goog_rdk_15"/>
          <w:id w:val="324325483"/>
        </w:sdtPr>
        <w:sdtContent/>
      </w:sdt>
      <w:r w:rsidRPr="00E00AE1">
        <w:rPr>
          <w:rFonts w:ascii="Arial" w:hAnsi="Arial" w:eastAsia="Arial" w:cs="Arial"/>
          <w:sz w:val="22"/>
          <w:szCs w:val="22"/>
        </w:rPr>
        <w:t>18 staff with a turnover of £2.5m, based on his 40 years’ experience in the jewellery design and manufacture industry. As recovery post-pandemic demand rises a further two staff are being recruited.</w:t>
      </w:r>
    </w:p>
    <w:p xmlns:wp14="http://schemas.microsoft.com/office/word/2010/wordml" w:rsidR="00C219AA" w:rsidP="00C219AA" w:rsidRDefault="00C219AA" w14:paraId="2C5E4670" wp14:textId="77777777">
      <w:pPr>
        <w:rPr>
          <w:rFonts w:ascii="Arial" w:hAnsi="Arial" w:eastAsia="Arial" w:cs="Arial"/>
          <w:sz w:val="22"/>
          <w:szCs w:val="22"/>
        </w:rPr>
      </w:pPr>
      <w:r w:rsidRPr="00E00AE1">
        <w:rPr>
          <w:rFonts w:ascii="Arial" w:hAnsi="Arial" w:eastAsia="Arial" w:cs="Arial"/>
          <w:sz w:val="22"/>
          <w:szCs w:val="22"/>
        </w:rPr>
        <w:t>DCW's employees, network and resources will be made available for the duration of this</w:t>
      </w:r>
      <w:r w:rsidRPr="00E00AE1" w:rsidR="00F77C3D">
        <w:rPr>
          <w:rFonts w:ascii="Arial" w:hAnsi="Arial" w:eastAsia="Arial" w:cs="Arial"/>
          <w:sz w:val="22"/>
          <w:szCs w:val="22"/>
        </w:rPr>
        <w:t xml:space="preserve"> project</w:t>
      </w:r>
      <w:r w:rsidRPr="00E00AE1">
        <w:rPr>
          <w:rFonts w:ascii="Arial" w:hAnsi="Arial" w:eastAsia="Arial" w:cs="Arial"/>
          <w:sz w:val="22"/>
          <w:szCs w:val="22"/>
        </w:rPr>
        <w:t xml:space="preserve">, and post-project, to ensure the successful exploitation of the intellectual property created. The Company is committed to the commercialisation of the new capability developed that will allow clients to design jewellery for themselves and see the result on their own hand. </w:t>
      </w:r>
    </w:p>
    <w:p xmlns:wp14="http://schemas.microsoft.com/office/word/2010/wordml" w:rsidRPr="00E00AE1" w:rsidR="005D3C77" w:rsidP="00C219AA" w:rsidRDefault="005D3C77" w14:paraId="5F07D11E" wp14:textId="77777777">
      <w:pPr>
        <w:rPr>
          <w:rFonts w:ascii="Arial" w:hAnsi="Arial" w:eastAsia="Arial" w:cs="Arial"/>
          <w:sz w:val="22"/>
          <w:szCs w:val="22"/>
        </w:rPr>
      </w:pPr>
    </w:p>
    <w:p xmlns:wp14="http://schemas.microsoft.com/office/word/2010/wordml" w:rsidRPr="00E00AE1" w:rsidR="00C219AA" w:rsidP="6E618D4C" w:rsidRDefault="00C219AA" w14:paraId="73C3C326" wp14:textId="77777777">
      <w:pPr>
        <w:rPr>
          <w:rFonts w:ascii="Arial" w:hAnsi="Arial" w:eastAsia="Arial" w:cs="Arial"/>
          <w:sz w:val="22"/>
          <w:szCs w:val="22"/>
        </w:rPr>
      </w:pPr>
      <w:r w:rsidRPr="00E00AE1">
        <w:rPr>
          <w:rFonts w:ascii="Arial" w:hAnsi="Arial" w:eastAsia="Arial" w:cs="Arial"/>
          <w:sz w:val="22"/>
          <w:szCs w:val="22"/>
        </w:rPr>
        <w:t xml:space="preserve">Diamond Centre of Wales’s (DCW’s) vision is to build a substantial jewellery manufacturing centre in Wales and encourage, promote and support a vibrant community of designers and manufactures in South </w:t>
      </w:r>
      <w:sdt>
        <w:sdtPr>
          <w:rPr>
            <w:rFonts w:ascii="Arial" w:hAnsi="Arial" w:cs="Arial"/>
            <w:sz w:val="22"/>
            <w:szCs w:val="22"/>
          </w:rPr>
          <w:tag w:val="goog_rdk_31"/>
          <w:id w:val="737078038"/>
          <w:placeholder>
            <w:docPart w:val="DefaultPlaceholder_1081868574"/>
          </w:placeholder>
        </w:sdtPr>
        <w:sdtContent/>
      </w:sdt>
      <w:r w:rsidRPr="00E00AE1">
        <w:rPr>
          <w:rFonts w:ascii="Arial" w:hAnsi="Arial" w:eastAsia="Arial" w:cs="Arial"/>
          <w:sz w:val="22"/>
          <w:szCs w:val="22"/>
        </w:rPr>
        <w:t>Wales. Th</w:t>
      </w:r>
      <w:r w:rsidRPr="00E00AE1" w:rsidR="00F77C3D">
        <w:rPr>
          <w:rFonts w:ascii="Arial" w:hAnsi="Arial" w:eastAsia="Arial" w:cs="Arial"/>
          <w:sz w:val="22"/>
          <w:szCs w:val="22"/>
        </w:rPr>
        <w:t>is project will</w:t>
      </w:r>
      <w:r w:rsidRPr="00E00AE1">
        <w:rPr>
          <w:rFonts w:ascii="Arial" w:hAnsi="Arial" w:eastAsia="Arial" w:cs="Arial"/>
          <w:sz w:val="22"/>
          <w:szCs w:val="22"/>
        </w:rPr>
        <w:t xml:space="preserve"> help achieve this vision by increasing sales through the introduction of a new route to market for bespoke jewellery and through an enhanced online capability which opens new geographical markets to the Company.</w:t>
      </w:r>
    </w:p>
    <w:p xmlns:wp14="http://schemas.microsoft.com/office/word/2010/wordml" w:rsidR="0039166B" w:rsidP="00C219AA" w:rsidRDefault="00C219AA" w14:paraId="14DB40B2" wp14:textId="77777777">
      <w:pPr>
        <w:rPr>
          <w:rFonts w:ascii="Arial" w:hAnsi="Arial" w:eastAsia="Arial" w:cs="Arial"/>
          <w:sz w:val="22"/>
          <w:szCs w:val="22"/>
        </w:rPr>
      </w:pPr>
      <w:r w:rsidRPr="00E00AE1">
        <w:rPr>
          <w:rFonts w:ascii="Arial" w:hAnsi="Arial" w:eastAsia="Arial" w:cs="Arial"/>
          <w:sz w:val="22"/>
          <w:szCs w:val="22"/>
        </w:rPr>
        <w:t>DCW has grown through technological and design innovation and the steady expansion of its capabilities and customer base. Their strategy is to continue along the same path and enable the company to overcome the intense competition from imported jewellery that has decimated the UK industry. Bespoke jewellery designers are constrained by the need to create samples and send them for approval to distant clients. Th</w:t>
      </w:r>
      <w:r w:rsidRPr="00E00AE1" w:rsidR="00CF1A20">
        <w:rPr>
          <w:rFonts w:ascii="Arial" w:hAnsi="Arial" w:eastAsia="Arial" w:cs="Arial"/>
          <w:sz w:val="22"/>
          <w:szCs w:val="22"/>
        </w:rPr>
        <w:t>is project</w:t>
      </w:r>
      <w:r w:rsidRPr="00E00AE1">
        <w:rPr>
          <w:rFonts w:ascii="Arial" w:hAnsi="Arial" w:eastAsia="Arial" w:cs="Arial"/>
          <w:sz w:val="22"/>
          <w:szCs w:val="22"/>
        </w:rPr>
        <w:t xml:space="preserve"> will eliminate this step and give the Company a distinct advantage over every other designer/maker company. </w:t>
      </w:r>
      <w:r w:rsidRPr="00E00AE1" w:rsidR="0039166B">
        <w:rPr>
          <w:rFonts w:ascii="Arial" w:hAnsi="Arial" w:eastAsia="Arial" w:cs="Arial"/>
          <w:sz w:val="22"/>
          <w:szCs w:val="22"/>
        </w:rPr>
        <w:t>However,</w:t>
      </w:r>
      <w:r w:rsidRPr="00E00AE1">
        <w:rPr>
          <w:rFonts w:ascii="Arial" w:hAnsi="Arial" w:eastAsia="Arial" w:cs="Arial"/>
          <w:sz w:val="22"/>
          <w:szCs w:val="22"/>
        </w:rPr>
        <w:t xml:space="preserve"> they are prepared to share this capability for a fee with other companies making bespoke items.</w:t>
      </w:r>
    </w:p>
    <w:p xmlns:wp14="http://schemas.microsoft.com/office/word/2010/wordml" w:rsidRPr="00E00AE1" w:rsidR="005D3C77" w:rsidP="00C219AA" w:rsidRDefault="005D3C77" w14:paraId="41508A3C" wp14:textId="77777777">
      <w:pPr>
        <w:rPr>
          <w:rFonts w:ascii="Arial" w:hAnsi="Arial" w:eastAsia="Arial" w:cs="Arial"/>
          <w:sz w:val="22"/>
          <w:szCs w:val="22"/>
        </w:rPr>
      </w:pPr>
    </w:p>
    <w:p xmlns:wp14="http://schemas.microsoft.com/office/word/2010/wordml" w:rsidRPr="00E00AE1" w:rsidR="00C219AA" w:rsidP="00C219AA" w:rsidRDefault="00C219AA" w14:paraId="30587A37" wp14:textId="77777777">
      <w:pPr>
        <w:rPr>
          <w:rFonts w:ascii="Arial" w:hAnsi="Arial" w:eastAsia="Arial" w:cs="Arial"/>
          <w:sz w:val="22"/>
          <w:szCs w:val="22"/>
        </w:rPr>
      </w:pPr>
      <w:r w:rsidRPr="00E00AE1">
        <w:rPr>
          <w:rFonts w:ascii="Arial" w:hAnsi="Arial" w:eastAsia="Arial" w:cs="Arial"/>
          <w:sz w:val="22"/>
          <w:szCs w:val="22"/>
        </w:rPr>
        <w:t xml:space="preserve">The company has continually embraced technology advances, such as Computer Aided Design (CAD), Computer Aided Manufacture (CAM), Rapid Prototyping, Laser Welding, and </w:t>
      </w:r>
      <w:r w:rsidRPr="00E00AE1">
        <w:rPr>
          <w:rFonts w:ascii="Arial" w:hAnsi="Arial" w:eastAsia="Arial" w:cs="Arial"/>
          <w:sz w:val="22"/>
          <w:szCs w:val="22"/>
        </w:rPr>
        <w:lastRenderedPageBreak/>
        <w:t xml:space="preserve">3D Scanning. DCW’s current &amp; planned projects </w:t>
      </w:r>
      <w:r w:rsidRPr="00E00AE1" w:rsidR="00CF1A20">
        <w:rPr>
          <w:rFonts w:ascii="Arial" w:hAnsi="Arial" w:eastAsia="Arial" w:cs="Arial"/>
          <w:sz w:val="22"/>
          <w:szCs w:val="22"/>
        </w:rPr>
        <w:t>include</w:t>
      </w:r>
      <w:r w:rsidRPr="00E00AE1">
        <w:rPr>
          <w:rFonts w:ascii="Arial" w:hAnsi="Arial" w:eastAsia="Arial" w:cs="Arial"/>
          <w:sz w:val="22"/>
          <w:szCs w:val="22"/>
        </w:rPr>
        <w:t xml:space="preserve"> Additive Manufacturing (Direct and Indirect); Proprietary Laser marking of Diamonds; Blockchain technology for supply chain transparency/recovery; and Plasma Polishing of precious metals.  </w:t>
      </w:r>
    </w:p>
    <w:p xmlns:wp14="http://schemas.microsoft.com/office/word/2010/wordml" w:rsidR="00C219AA" w:rsidP="00C219AA" w:rsidRDefault="00C219AA" w14:paraId="695859AC" wp14:textId="77777777">
      <w:pPr>
        <w:rPr>
          <w:rFonts w:ascii="Arial" w:hAnsi="Arial" w:eastAsia="Arial" w:cs="Arial"/>
          <w:sz w:val="22"/>
          <w:szCs w:val="22"/>
        </w:rPr>
      </w:pPr>
      <w:r w:rsidRPr="00E00AE1">
        <w:rPr>
          <w:rFonts w:ascii="Arial" w:hAnsi="Arial" w:eastAsia="Arial" w:cs="Arial"/>
          <w:sz w:val="22"/>
          <w:szCs w:val="22"/>
        </w:rPr>
        <w:t xml:space="preserve">DCW’s innovations will fit excellently with this proposed project that focuses on the application of Augmented Reality (AR) for an interactive jewellery catalogue. This will disrupt the supply chain from manufacturer to wholesaler to retailer through </w:t>
      </w:r>
      <w:sdt>
        <w:sdtPr>
          <w:rPr>
            <w:rFonts w:ascii="Arial" w:hAnsi="Arial" w:cs="Arial"/>
            <w:sz w:val="22"/>
            <w:szCs w:val="22"/>
          </w:rPr>
          <w:tag w:val="goog_rdk_32"/>
          <w:id w:val="1536930446"/>
        </w:sdtPr>
        <w:sdtContent/>
      </w:sdt>
      <w:r w:rsidRPr="00E00AE1">
        <w:rPr>
          <w:rFonts w:ascii="Arial" w:hAnsi="Arial" w:eastAsia="Arial" w:cs="Arial"/>
          <w:sz w:val="22"/>
          <w:szCs w:val="22"/>
        </w:rPr>
        <w:t xml:space="preserve">disintermediation </w:t>
      </w:r>
      <w:r w:rsidRPr="00E00AE1" w:rsidR="00C30EDE">
        <w:rPr>
          <w:rFonts w:ascii="Arial" w:hAnsi="Arial" w:eastAsia="Arial" w:cs="Arial"/>
          <w:sz w:val="22"/>
          <w:szCs w:val="22"/>
        </w:rPr>
        <w:t>as customers</w:t>
      </w:r>
      <w:r w:rsidRPr="00E00AE1">
        <w:rPr>
          <w:rFonts w:ascii="Arial" w:hAnsi="Arial" w:eastAsia="Arial" w:cs="Arial"/>
          <w:sz w:val="22"/>
          <w:szCs w:val="22"/>
        </w:rPr>
        <w:t xml:space="preserve"> will be</w:t>
      </w:r>
      <w:r w:rsidRPr="00E00AE1" w:rsidR="00C30EDE">
        <w:rPr>
          <w:rFonts w:ascii="Arial" w:hAnsi="Arial" w:eastAsia="Arial" w:cs="Arial"/>
          <w:sz w:val="22"/>
          <w:szCs w:val="22"/>
        </w:rPr>
        <w:t xml:space="preserve"> able to</w:t>
      </w:r>
      <w:r w:rsidRPr="00E00AE1">
        <w:rPr>
          <w:rFonts w:ascii="Arial" w:hAnsi="Arial" w:eastAsia="Arial" w:cs="Arial"/>
          <w:sz w:val="22"/>
          <w:szCs w:val="22"/>
        </w:rPr>
        <w:t xml:space="preserve"> order</w:t>
      </w:r>
      <w:r w:rsidRPr="00E00AE1" w:rsidR="00C30EDE">
        <w:rPr>
          <w:rFonts w:ascii="Arial" w:hAnsi="Arial" w:eastAsia="Arial" w:cs="Arial"/>
          <w:sz w:val="22"/>
          <w:szCs w:val="22"/>
        </w:rPr>
        <w:t xml:space="preserve"> items</w:t>
      </w:r>
      <w:r w:rsidRPr="00E00AE1">
        <w:rPr>
          <w:rFonts w:ascii="Arial" w:hAnsi="Arial" w:eastAsia="Arial" w:cs="Arial"/>
          <w:sz w:val="22"/>
          <w:szCs w:val="22"/>
        </w:rPr>
        <w:t xml:space="preserve"> online directly from the company. This eliminates</w:t>
      </w:r>
      <w:r w:rsidRPr="00E00AE1" w:rsidR="006259E1">
        <w:rPr>
          <w:rFonts w:ascii="Arial" w:hAnsi="Arial" w:eastAsia="Arial" w:cs="Arial"/>
          <w:sz w:val="22"/>
          <w:szCs w:val="22"/>
        </w:rPr>
        <w:t xml:space="preserve"> the need for businesses holding vast amounts of</w:t>
      </w:r>
      <w:r w:rsidRPr="00E00AE1">
        <w:rPr>
          <w:rFonts w:ascii="Arial" w:hAnsi="Arial" w:eastAsia="Arial" w:cs="Arial"/>
          <w:sz w:val="22"/>
          <w:szCs w:val="22"/>
        </w:rPr>
        <w:t xml:space="preserve"> stock and samples in the conventional supply chain </w:t>
      </w:r>
      <w:r w:rsidRPr="00E00AE1" w:rsidR="006259E1">
        <w:rPr>
          <w:rFonts w:ascii="Arial" w:hAnsi="Arial" w:eastAsia="Arial" w:cs="Arial"/>
          <w:sz w:val="22"/>
          <w:szCs w:val="22"/>
        </w:rPr>
        <w:t>scenario</w:t>
      </w:r>
      <w:r w:rsidRPr="00E00AE1">
        <w:rPr>
          <w:rFonts w:ascii="Arial" w:hAnsi="Arial" w:eastAsia="Arial" w:cs="Arial"/>
          <w:sz w:val="22"/>
          <w:szCs w:val="22"/>
        </w:rPr>
        <w:t>.</w:t>
      </w:r>
    </w:p>
    <w:p xmlns:wp14="http://schemas.microsoft.com/office/word/2010/wordml" w:rsidRPr="00E00AE1" w:rsidR="005D3C77" w:rsidP="00C219AA" w:rsidRDefault="005D3C77" w14:paraId="43D6B1D6" wp14:textId="77777777">
      <w:pPr>
        <w:rPr>
          <w:rFonts w:ascii="Arial" w:hAnsi="Arial" w:eastAsia="Arial" w:cs="Arial"/>
          <w:sz w:val="22"/>
          <w:szCs w:val="22"/>
        </w:rPr>
      </w:pPr>
    </w:p>
    <w:p xmlns:wp14="http://schemas.microsoft.com/office/word/2010/wordml" w:rsidR="00C219AA" w:rsidP="00C219AA" w:rsidRDefault="00C219AA" w14:paraId="6B42AABD" wp14:textId="77777777">
      <w:pPr>
        <w:rPr>
          <w:rFonts w:ascii="Arial" w:hAnsi="Arial" w:eastAsia="Arial" w:cs="Arial"/>
          <w:sz w:val="22"/>
          <w:szCs w:val="22"/>
        </w:rPr>
      </w:pPr>
      <w:r w:rsidRPr="00E00AE1">
        <w:rPr>
          <w:rFonts w:ascii="Arial" w:hAnsi="Arial" w:eastAsia="Arial" w:cs="Arial"/>
          <w:sz w:val="22"/>
          <w:szCs w:val="22"/>
        </w:rPr>
        <w:t xml:space="preserve">The company needs to improve on the immature technology </w:t>
      </w:r>
      <w:r w:rsidRPr="00E00AE1" w:rsidR="00CF1A20">
        <w:rPr>
          <w:rFonts w:ascii="Arial" w:hAnsi="Arial" w:eastAsia="Arial" w:cs="Arial"/>
          <w:sz w:val="22"/>
          <w:szCs w:val="22"/>
        </w:rPr>
        <w:t xml:space="preserve">currently being used in the industry </w:t>
      </w:r>
      <w:r w:rsidRPr="00E00AE1">
        <w:rPr>
          <w:rFonts w:ascii="Arial" w:hAnsi="Arial" w:eastAsia="Arial" w:cs="Arial"/>
          <w:sz w:val="22"/>
          <w:szCs w:val="22"/>
        </w:rPr>
        <w:t>which utilis</w:t>
      </w:r>
      <w:r w:rsidRPr="00E00AE1" w:rsidR="00CF1A20">
        <w:rPr>
          <w:rFonts w:ascii="Arial" w:hAnsi="Arial" w:eastAsia="Arial" w:cs="Arial"/>
          <w:sz w:val="22"/>
          <w:szCs w:val="22"/>
        </w:rPr>
        <w:t>es</w:t>
      </w:r>
      <w:r w:rsidRPr="00E00AE1">
        <w:rPr>
          <w:rFonts w:ascii="Arial" w:hAnsi="Arial" w:eastAsia="Arial" w:cs="Arial"/>
          <w:sz w:val="22"/>
          <w:szCs w:val="22"/>
        </w:rPr>
        <w:t xml:space="preserve"> photographic images and</w:t>
      </w:r>
      <w:r w:rsidRPr="00E00AE1" w:rsidR="00CF1A20">
        <w:rPr>
          <w:rFonts w:ascii="Arial" w:hAnsi="Arial" w:eastAsia="Arial" w:cs="Arial"/>
          <w:sz w:val="22"/>
          <w:szCs w:val="22"/>
        </w:rPr>
        <w:t xml:space="preserve"> will</w:t>
      </w:r>
      <w:r w:rsidRPr="00E00AE1">
        <w:rPr>
          <w:rFonts w:ascii="Arial" w:hAnsi="Arial" w:eastAsia="Arial" w:cs="Arial"/>
          <w:sz w:val="22"/>
          <w:szCs w:val="22"/>
        </w:rPr>
        <w:t xml:space="preserve"> also </w:t>
      </w:r>
      <w:r w:rsidRPr="00E00AE1" w:rsidR="00CF1A20">
        <w:rPr>
          <w:rFonts w:ascii="Arial" w:hAnsi="Arial" w:eastAsia="Arial" w:cs="Arial"/>
          <w:sz w:val="22"/>
          <w:szCs w:val="22"/>
        </w:rPr>
        <w:t xml:space="preserve">need </w:t>
      </w:r>
      <w:r w:rsidRPr="00E00AE1">
        <w:rPr>
          <w:rFonts w:ascii="Arial" w:hAnsi="Arial" w:eastAsia="Arial" w:cs="Arial"/>
          <w:sz w:val="22"/>
          <w:szCs w:val="22"/>
        </w:rPr>
        <w:t>to integrate ecommerce with the customer design function. The</w:t>
      </w:r>
      <w:r w:rsidRPr="00E00AE1" w:rsidR="00CF1A20">
        <w:rPr>
          <w:rFonts w:ascii="Arial" w:hAnsi="Arial" w:eastAsia="Arial" w:cs="Arial"/>
          <w:sz w:val="22"/>
          <w:szCs w:val="22"/>
        </w:rPr>
        <w:t>re has always been a limitation on what AR can achieve via the use of a</w:t>
      </w:r>
      <w:r w:rsidRPr="00E00AE1">
        <w:rPr>
          <w:rFonts w:ascii="Arial" w:hAnsi="Arial" w:eastAsia="Arial" w:cs="Arial"/>
          <w:sz w:val="22"/>
          <w:szCs w:val="22"/>
        </w:rPr>
        <w:t xml:space="preserve"> smartphone </w:t>
      </w:r>
      <w:r w:rsidRPr="00E00AE1" w:rsidR="00CF1A20">
        <w:rPr>
          <w:rFonts w:ascii="Arial" w:hAnsi="Arial" w:eastAsia="Arial" w:cs="Arial"/>
          <w:sz w:val="22"/>
          <w:szCs w:val="22"/>
        </w:rPr>
        <w:t xml:space="preserve">due to restrictions in their </w:t>
      </w:r>
      <w:r w:rsidRPr="00E00AE1">
        <w:rPr>
          <w:rFonts w:ascii="Arial" w:hAnsi="Arial" w:eastAsia="Arial" w:cs="Arial"/>
          <w:sz w:val="22"/>
          <w:szCs w:val="22"/>
        </w:rPr>
        <w:t>capability</w:t>
      </w:r>
      <w:r w:rsidRPr="00E00AE1" w:rsidR="00CF1A20">
        <w:rPr>
          <w:rFonts w:ascii="Arial" w:hAnsi="Arial" w:eastAsia="Arial" w:cs="Arial"/>
          <w:sz w:val="22"/>
          <w:szCs w:val="22"/>
        </w:rPr>
        <w:t xml:space="preserve"> however this will now</w:t>
      </w:r>
      <w:r w:rsidRPr="00E00AE1">
        <w:rPr>
          <w:rFonts w:ascii="Arial" w:hAnsi="Arial" w:eastAsia="Arial" w:cs="Arial"/>
          <w:sz w:val="22"/>
          <w:szCs w:val="22"/>
        </w:rPr>
        <w:t xml:space="preserve"> be overcome by </w:t>
      </w:r>
      <w:r w:rsidRPr="00E00AE1" w:rsidR="00CF1A20">
        <w:rPr>
          <w:rFonts w:ascii="Arial" w:hAnsi="Arial" w:eastAsia="Arial" w:cs="Arial"/>
          <w:sz w:val="22"/>
          <w:szCs w:val="22"/>
        </w:rPr>
        <w:t xml:space="preserve">recent </w:t>
      </w:r>
      <w:r w:rsidRPr="00E00AE1">
        <w:rPr>
          <w:rFonts w:ascii="Arial" w:hAnsi="Arial" w:eastAsia="Arial" w:cs="Arial"/>
          <w:sz w:val="22"/>
          <w:szCs w:val="22"/>
        </w:rPr>
        <w:t>advance</w:t>
      </w:r>
      <w:r w:rsidRPr="00E00AE1" w:rsidR="00CF1A20">
        <w:rPr>
          <w:rFonts w:ascii="Arial" w:hAnsi="Arial" w:eastAsia="Arial" w:cs="Arial"/>
          <w:sz w:val="22"/>
          <w:szCs w:val="22"/>
        </w:rPr>
        <w:t xml:space="preserve">ments in chipsets, camera capabilities and scanner </w:t>
      </w:r>
      <w:r w:rsidRPr="00E00AE1" w:rsidR="0039166B">
        <w:rPr>
          <w:rFonts w:ascii="Arial" w:hAnsi="Arial" w:eastAsia="Arial" w:cs="Arial"/>
          <w:sz w:val="22"/>
          <w:szCs w:val="22"/>
        </w:rPr>
        <w:t>functionality enabling</w:t>
      </w:r>
      <w:r w:rsidRPr="00E00AE1" w:rsidR="00CF1A20">
        <w:rPr>
          <w:rFonts w:ascii="Arial" w:hAnsi="Arial" w:eastAsia="Arial" w:cs="Arial"/>
          <w:sz w:val="22"/>
          <w:szCs w:val="22"/>
        </w:rPr>
        <w:t xml:space="preserve"> the newer models of smart phones on offer to be </w:t>
      </w:r>
      <w:r w:rsidRPr="00E00AE1">
        <w:rPr>
          <w:rFonts w:ascii="Arial" w:hAnsi="Arial" w:eastAsia="Arial" w:cs="Arial"/>
          <w:sz w:val="22"/>
          <w:szCs w:val="22"/>
        </w:rPr>
        <w:t xml:space="preserve">sufficient for the application to run </w:t>
      </w:r>
      <w:r w:rsidRPr="00E00AE1" w:rsidR="00CF1A20">
        <w:rPr>
          <w:rFonts w:ascii="Arial" w:hAnsi="Arial" w:eastAsia="Arial" w:cs="Arial"/>
          <w:sz w:val="22"/>
          <w:szCs w:val="22"/>
        </w:rPr>
        <w:t>correctly</w:t>
      </w:r>
      <w:r w:rsidRPr="00E00AE1">
        <w:rPr>
          <w:rFonts w:ascii="Arial" w:hAnsi="Arial" w:eastAsia="Arial" w:cs="Arial"/>
          <w:sz w:val="22"/>
          <w:szCs w:val="22"/>
        </w:rPr>
        <w:t>.</w:t>
      </w:r>
    </w:p>
    <w:p xmlns:wp14="http://schemas.microsoft.com/office/word/2010/wordml" w:rsidRPr="00E00AE1" w:rsidR="005D3C77" w:rsidP="00C219AA" w:rsidRDefault="005D3C77" w14:paraId="17DBC151" wp14:textId="77777777">
      <w:pPr>
        <w:rPr>
          <w:rFonts w:ascii="Arial" w:hAnsi="Arial" w:eastAsia="Arial" w:cs="Arial"/>
          <w:sz w:val="22"/>
          <w:szCs w:val="22"/>
        </w:rPr>
      </w:pPr>
    </w:p>
    <w:p xmlns:wp14="http://schemas.microsoft.com/office/word/2010/wordml" w:rsidRPr="00E00AE1" w:rsidR="00C219AA" w:rsidP="00C219AA" w:rsidRDefault="00C219AA" w14:paraId="66A89535" wp14:textId="77777777">
      <w:pPr>
        <w:rPr>
          <w:rFonts w:ascii="Arial" w:hAnsi="Arial" w:cs="Arial"/>
          <w:sz w:val="22"/>
          <w:szCs w:val="22"/>
        </w:rPr>
      </w:pPr>
      <w:r w:rsidRPr="00E00AE1">
        <w:rPr>
          <w:rFonts w:ascii="Arial" w:hAnsi="Arial" w:eastAsia="Arial" w:cs="Arial"/>
          <w:sz w:val="22"/>
          <w:szCs w:val="22"/>
        </w:rPr>
        <w:t xml:space="preserve">With the knowledge </w:t>
      </w:r>
      <w:r w:rsidRPr="00E00AE1" w:rsidR="00CF1A20">
        <w:rPr>
          <w:rFonts w:ascii="Arial" w:hAnsi="Arial" w:eastAsia="Arial" w:cs="Arial"/>
          <w:sz w:val="22"/>
          <w:szCs w:val="22"/>
        </w:rPr>
        <w:t>gained</w:t>
      </w:r>
      <w:r w:rsidRPr="00E00AE1">
        <w:rPr>
          <w:rFonts w:ascii="Arial" w:hAnsi="Arial" w:eastAsia="Arial" w:cs="Arial"/>
          <w:sz w:val="22"/>
          <w:szCs w:val="22"/>
        </w:rPr>
        <w:t xml:space="preserve"> from</w:t>
      </w:r>
      <w:r w:rsidRPr="00E00AE1" w:rsidR="00CF1A20">
        <w:rPr>
          <w:rFonts w:ascii="Arial" w:hAnsi="Arial" w:eastAsia="Arial" w:cs="Arial"/>
          <w:sz w:val="22"/>
          <w:szCs w:val="22"/>
        </w:rPr>
        <w:t xml:space="preserve"> this project</w:t>
      </w:r>
      <w:r w:rsidRPr="00E00AE1">
        <w:rPr>
          <w:rFonts w:ascii="Arial" w:hAnsi="Arial" w:eastAsia="Arial" w:cs="Arial"/>
          <w:sz w:val="22"/>
          <w:szCs w:val="22"/>
        </w:rPr>
        <w:t xml:space="preserve"> DCW will expand its marketing and sales reach through AR solutions ideal for exploitation online</w:t>
      </w:r>
      <w:r w:rsidRPr="00E00AE1" w:rsidR="00A1168B">
        <w:rPr>
          <w:rFonts w:ascii="Arial" w:hAnsi="Arial" w:cs="Arial"/>
          <w:sz w:val="22"/>
          <w:szCs w:val="22"/>
          <w:shd w:val="clear" w:color="auto" w:fill="FFFFFF"/>
        </w:rPr>
        <w:t xml:space="preserve"> (</w:t>
      </w:r>
      <w:proofErr w:type="spellStart"/>
      <w:r w:rsidRPr="00E00AE1" w:rsidR="00A1168B">
        <w:rPr>
          <w:rFonts w:ascii="Arial" w:hAnsi="Arial" w:cs="Arial"/>
          <w:sz w:val="22"/>
          <w:szCs w:val="22"/>
          <w:shd w:val="clear" w:color="auto" w:fill="FFFFFF"/>
        </w:rPr>
        <w:t>MobiDev</w:t>
      </w:r>
      <w:proofErr w:type="spellEnd"/>
      <w:r w:rsidRPr="00E00AE1" w:rsidR="00A1168B">
        <w:rPr>
          <w:rFonts w:ascii="Arial" w:hAnsi="Arial" w:cs="Arial"/>
          <w:sz w:val="22"/>
          <w:szCs w:val="22"/>
          <w:shd w:val="clear" w:color="auto" w:fill="FFFFFF"/>
        </w:rPr>
        <w:t>, 2021.)</w:t>
      </w:r>
      <w:r w:rsidRPr="00E00AE1" w:rsidR="00A1168B">
        <w:rPr>
          <w:rFonts w:ascii="Arial" w:hAnsi="Arial" w:cs="Arial"/>
          <w:sz w:val="22"/>
          <w:szCs w:val="22"/>
        </w:rPr>
        <w:t xml:space="preserve"> </w:t>
      </w:r>
      <w:r w:rsidRPr="00E00AE1">
        <w:rPr>
          <w:rFonts w:ascii="Arial" w:hAnsi="Arial" w:eastAsia="Arial" w:cs="Arial"/>
          <w:sz w:val="22"/>
          <w:szCs w:val="22"/>
        </w:rPr>
        <w:t xml:space="preserve">within the UK and </w:t>
      </w:r>
      <w:sdt>
        <w:sdtPr>
          <w:rPr>
            <w:rFonts w:ascii="Arial" w:hAnsi="Arial" w:cs="Arial"/>
            <w:sz w:val="22"/>
            <w:szCs w:val="22"/>
          </w:rPr>
          <w:tag w:val="goog_rdk_33"/>
          <w:id w:val="-738392969"/>
        </w:sdtPr>
        <w:sdtContent/>
      </w:sdt>
      <w:r w:rsidRPr="00E00AE1">
        <w:rPr>
          <w:rFonts w:ascii="Arial" w:hAnsi="Arial" w:eastAsia="Arial" w:cs="Arial"/>
          <w:sz w:val="22"/>
          <w:szCs w:val="22"/>
        </w:rPr>
        <w:t xml:space="preserve">internationally and this will help to overcome the </w:t>
      </w:r>
      <w:r w:rsidRPr="00E00AE1" w:rsidR="00A1168B">
        <w:rPr>
          <w:rFonts w:ascii="Arial" w:hAnsi="Arial" w:eastAsia="Arial" w:cs="Arial"/>
          <w:sz w:val="22"/>
          <w:szCs w:val="22"/>
        </w:rPr>
        <w:t>a large</w:t>
      </w:r>
      <w:r w:rsidRPr="00E00AE1">
        <w:rPr>
          <w:rFonts w:ascii="Arial" w:hAnsi="Arial" w:eastAsia="Arial" w:cs="Arial"/>
          <w:sz w:val="22"/>
          <w:szCs w:val="22"/>
        </w:rPr>
        <w:t xml:space="preserve"> fall in UK exports of jewellery in the last</w:t>
      </w:r>
      <w:r w:rsidRPr="00E00AE1" w:rsidR="00A1168B">
        <w:rPr>
          <w:rFonts w:ascii="Arial" w:hAnsi="Arial" w:eastAsia="Arial" w:cs="Arial"/>
          <w:sz w:val="22"/>
          <w:szCs w:val="22"/>
        </w:rPr>
        <w:t xml:space="preserve"> couple of</w:t>
      </w:r>
      <w:r w:rsidRPr="00E00AE1">
        <w:rPr>
          <w:rFonts w:ascii="Arial" w:hAnsi="Arial" w:eastAsia="Arial" w:cs="Arial"/>
          <w:sz w:val="22"/>
          <w:szCs w:val="22"/>
        </w:rPr>
        <w:t xml:space="preserve"> year</w:t>
      </w:r>
      <w:r w:rsidRPr="00E00AE1" w:rsidR="00A1168B">
        <w:rPr>
          <w:rFonts w:ascii="Arial" w:hAnsi="Arial" w:eastAsia="Arial" w:cs="Arial"/>
          <w:sz w:val="22"/>
          <w:szCs w:val="22"/>
        </w:rPr>
        <w:t xml:space="preserve">s from the effects of Brexit </w:t>
      </w:r>
      <w:r w:rsidRPr="00E00AE1" w:rsidR="00A1168B">
        <w:rPr>
          <w:rFonts w:ascii="Arial" w:hAnsi="Arial" w:cs="Arial"/>
          <w:sz w:val="22"/>
          <w:szCs w:val="22"/>
          <w:shd w:val="clear" w:color="auto" w:fill="FFFFFF"/>
        </w:rPr>
        <w:t>(Jha, 2023)</w:t>
      </w:r>
      <w:r w:rsidRPr="00E00AE1">
        <w:rPr>
          <w:rFonts w:ascii="Arial" w:hAnsi="Arial" w:eastAsia="Arial" w:cs="Arial"/>
          <w:sz w:val="22"/>
          <w:szCs w:val="22"/>
        </w:rPr>
        <w:t xml:space="preserve">. This will enable an increase in the rate of growth by bringing in new jewellery business and a new income stream from other jewellery manufacturers who will use DCW’s new developments to improve their own </w:t>
      </w:r>
      <w:sdt>
        <w:sdtPr>
          <w:rPr>
            <w:rFonts w:ascii="Arial" w:hAnsi="Arial" w:cs="Arial"/>
            <w:sz w:val="22"/>
            <w:szCs w:val="22"/>
          </w:rPr>
          <w:tag w:val="goog_rdk_34"/>
          <w:id w:val="903797790"/>
        </w:sdtPr>
        <w:sdtContent/>
      </w:sdt>
      <w:sdt>
        <w:sdtPr>
          <w:rPr>
            <w:rFonts w:ascii="Arial" w:hAnsi="Arial" w:cs="Arial"/>
            <w:sz w:val="22"/>
            <w:szCs w:val="22"/>
          </w:rPr>
          <w:tag w:val="goog_rdk_35"/>
          <w:id w:val="-681203023"/>
        </w:sdtPr>
        <w:sdtContent/>
      </w:sdt>
      <w:r w:rsidRPr="00E00AE1">
        <w:rPr>
          <w:rFonts w:ascii="Arial" w:hAnsi="Arial" w:eastAsia="Arial" w:cs="Arial"/>
          <w:sz w:val="22"/>
          <w:szCs w:val="22"/>
        </w:rPr>
        <w:t>business after DCW</w:t>
      </w:r>
      <w:r w:rsidRPr="00E00AE1" w:rsidR="00653574">
        <w:rPr>
          <w:rFonts w:ascii="Arial" w:hAnsi="Arial" w:eastAsia="Arial" w:cs="Arial"/>
          <w:sz w:val="22"/>
          <w:szCs w:val="22"/>
        </w:rPr>
        <w:t xml:space="preserve"> adapt and perfect</w:t>
      </w:r>
      <w:r w:rsidRPr="00E00AE1">
        <w:rPr>
          <w:rFonts w:ascii="Arial" w:hAnsi="Arial" w:eastAsia="Arial" w:cs="Arial"/>
          <w:sz w:val="22"/>
          <w:szCs w:val="22"/>
        </w:rPr>
        <w:t xml:space="preserve"> this approach. The company is already at the cutting edge of technology for their </w:t>
      </w:r>
      <w:r w:rsidRPr="00E00AE1" w:rsidR="00653574">
        <w:rPr>
          <w:rFonts w:ascii="Arial" w:hAnsi="Arial" w:eastAsia="Arial" w:cs="Arial"/>
          <w:sz w:val="22"/>
          <w:szCs w:val="22"/>
        </w:rPr>
        <w:t>industry,</w:t>
      </w:r>
      <w:r w:rsidRPr="00E00AE1">
        <w:rPr>
          <w:rFonts w:ascii="Arial" w:hAnsi="Arial" w:eastAsia="Arial" w:cs="Arial"/>
          <w:sz w:val="22"/>
          <w:szCs w:val="22"/>
        </w:rPr>
        <w:t xml:space="preserve"> and it is a natural extension of their strategy to offer their solution as SaaS to other designer/makers</w:t>
      </w:r>
      <w:r w:rsidRPr="00E00AE1" w:rsidR="00A1168B">
        <w:rPr>
          <w:rFonts w:ascii="Arial" w:hAnsi="Arial" w:cs="Arial"/>
          <w:sz w:val="22"/>
          <w:szCs w:val="22"/>
          <w:shd w:val="clear" w:color="auto" w:fill="FFFFFF"/>
        </w:rPr>
        <w:t xml:space="preserve"> (Choice, 2020</w:t>
      </w:r>
      <w:proofErr w:type="gramStart"/>
      <w:r w:rsidRPr="00E00AE1" w:rsidR="00A1168B">
        <w:rPr>
          <w:rFonts w:ascii="Arial" w:hAnsi="Arial" w:cs="Arial"/>
          <w:sz w:val="22"/>
          <w:szCs w:val="22"/>
          <w:shd w:val="clear" w:color="auto" w:fill="FFFFFF"/>
        </w:rPr>
        <w:t>)</w:t>
      </w:r>
      <w:r w:rsidRPr="00E00AE1" w:rsidR="00A1168B">
        <w:rPr>
          <w:rFonts w:ascii="Arial" w:hAnsi="Arial" w:eastAsia="Arial" w:cs="Arial"/>
          <w:sz w:val="22"/>
          <w:szCs w:val="22"/>
        </w:rPr>
        <w:t xml:space="preserve"> </w:t>
      </w:r>
      <w:r w:rsidRPr="00E00AE1">
        <w:rPr>
          <w:rFonts w:ascii="Arial" w:hAnsi="Arial" w:eastAsia="Arial" w:cs="Arial"/>
          <w:sz w:val="22"/>
          <w:szCs w:val="22"/>
        </w:rPr>
        <w:t>.</w:t>
      </w:r>
      <w:proofErr w:type="gramEnd"/>
      <w:r w:rsidRPr="00E00AE1">
        <w:rPr>
          <w:rFonts w:ascii="Arial" w:hAnsi="Arial" w:eastAsia="Arial" w:cs="Arial"/>
          <w:sz w:val="22"/>
          <w:szCs w:val="22"/>
        </w:rPr>
        <w:t xml:space="preserve"> </w:t>
      </w:r>
    </w:p>
    <w:p xmlns:wp14="http://schemas.microsoft.com/office/word/2010/wordml" w:rsidRPr="00E00AE1" w:rsidR="00C219AA" w:rsidP="00C219AA" w:rsidRDefault="00C219AA" w14:paraId="1F7AA436" wp14:textId="77777777">
      <w:pPr>
        <w:rPr>
          <w:rFonts w:ascii="Arial" w:hAnsi="Arial" w:eastAsia="Arial" w:cs="Arial"/>
          <w:sz w:val="22"/>
          <w:szCs w:val="22"/>
        </w:rPr>
      </w:pPr>
      <w:r w:rsidRPr="00E00AE1">
        <w:rPr>
          <w:rFonts w:ascii="Arial" w:hAnsi="Arial" w:eastAsia="Arial" w:cs="Arial"/>
          <w:sz w:val="22"/>
          <w:szCs w:val="22"/>
        </w:rPr>
        <w:t>DCW already has a reputation for being at the forefront of developments in their industry and the marketing push for the new capability will enhance that further.</w:t>
      </w:r>
    </w:p>
    <w:p xmlns:wp14="http://schemas.microsoft.com/office/word/2010/wordml" w:rsidRPr="00E00AE1" w:rsidR="00A1168B" w:rsidP="00A1168B" w:rsidRDefault="00C219AA" w14:paraId="703610AF" wp14:textId="77777777">
      <w:pPr>
        <w:rPr>
          <w:rFonts w:ascii="Arial" w:hAnsi="Arial" w:cs="Arial"/>
          <w:sz w:val="22"/>
          <w:szCs w:val="22"/>
        </w:rPr>
      </w:pPr>
      <w:r w:rsidRPr="00E00AE1">
        <w:rPr>
          <w:rFonts w:ascii="Arial" w:hAnsi="Arial" w:eastAsia="Arial" w:cs="Arial"/>
          <w:sz w:val="22"/>
          <w:szCs w:val="22"/>
        </w:rPr>
        <w:t>The project will promote circular economy, efficient use of rare earth materials with clear end of life policies, creating meaningful employment as we scale up the system, in line with the United Nations standard development goals</w:t>
      </w:r>
      <w:r w:rsidRPr="00E00AE1" w:rsidR="00A1168B">
        <w:rPr>
          <w:rFonts w:ascii="Arial" w:hAnsi="Arial" w:cs="Arial"/>
          <w:sz w:val="22"/>
          <w:szCs w:val="22"/>
          <w:shd w:val="clear" w:color="auto" w:fill="FFFFFF"/>
        </w:rPr>
        <w:t xml:space="preserve"> (United Nations, 2015)</w:t>
      </w:r>
      <w:r w:rsidRPr="00E00AE1">
        <w:rPr>
          <w:rFonts w:ascii="Arial" w:hAnsi="Arial" w:eastAsia="Arial" w:cs="Arial"/>
          <w:sz w:val="22"/>
          <w:szCs w:val="22"/>
        </w:rPr>
        <w:t>, the future generations of Wales act and Wales 4.0 initiative</w:t>
      </w:r>
      <w:r w:rsidRPr="00E00AE1" w:rsidR="00A1168B">
        <w:rPr>
          <w:rFonts w:ascii="Arial" w:hAnsi="Arial" w:cs="Arial"/>
          <w:sz w:val="22"/>
          <w:szCs w:val="22"/>
          <w:shd w:val="clear" w:color="auto" w:fill="FFFFFF"/>
        </w:rPr>
        <w:t xml:space="preserve"> (GOV.WALES,2023.)</w:t>
      </w:r>
    </w:p>
    <w:p xmlns:wp14="http://schemas.microsoft.com/office/word/2010/wordml" w:rsidRPr="00E00AE1" w:rsidR="00C219AA" w:rsidP="00C219AA" w:rsidRDefault="00C219AA" w14:paraId="6F8BD81B" wp14:textId="77777777">
      <w:pPr>
        <w:rPr>
          <w:rFonts w:ascii="Arial" w:hAnsi="Arial" w:cs="Arial"/>
          <w:sz w:val="22"/>
          <w:szCs w:val="22"/>
        </w:rPr>
      </w:pPr>
    </w:p>
    <w:p xmlns:wp14="http://schemas.microsoft.com/office/word/2010/wordml" w:rsidRPr="00E00AE1" w:rsidR="00C219AA" w:rsidP="00C219AA" w:rsidRDefault="00C219AA" w14:paraId="0C8BFD2A" wp14:textId="77777777">
      <w:pPr>
        <w:rPr>
          <w:rFonts w:ascii="Arial" w:hAnsi="Arial" w:cs="Arial"/>
          <w:sz w:val="22"/>
          <w:szCs w:val="22"/>
        </w:rPr>
      </w:pPr>
      <w:r w:rsidRPr="00E00AE1">
        <w:rPr>
          <w:rFonts w:ascii="Arial" w:hAnsi="Arial" w:cs="Arial"/>
          <w:sz w:val="22"/>
          <w:szCs w:val="22"/>
        </w:rPr>
        <w:t xml:space="preserve">DCW has a strong presence and understanding of jewellery manufacturing, marketing, and sales, and delivering solutions relevant to this sector. This comprises a strong in-house research and development team with software development and project management skills and speciality in gems, goldsmithing and automated manufacturing, as well as the structure, service, and </w:t>
      </w:r>
      <w:r w:rsidRPr="00E00AE1" w:rsidR="4B16D77E">
        <w:rPr>
          <w:rFonts w:ascii="Arial" w:hAnsi="Arial" w:cs="Arial"/>
          <w:sz w:val="22"/>
          <w:szCs w:val="22"/>
        </w:rPr>
        <w:t>planning</w:t>
      </w:r>
      <w:r w:rsidRPr="00E00AE1">
        <w:rPr>
          <w:rFonts w:ascii="Arial" w:hAnsi="Arial" w:cs="Arial"/>
          <w:sz w:val="22"/>
          <w:szCs w:val="22"/>
        </w:rPr>
        <w:t xml:space="preserve"> knowledge to make and distribute high value items.</w:t>
      </w:r>
    </w:p>
    <w:p xmlns:wp14="http://schemas.microsoft.com/office/word/2010/wordml" w:rsidRPr="00E00AE1" w:rsidR="00C219AA" w:rsidP="003D2835" w:rsidRDefault="00653574" w14:paraId="738C9413" wp14:textId="77777777">
      <w:pPr>
        <w:rPr>
          <w:rFonts w:ascii="Arial" w:hAnsi="Arial" w:cs="Arial" w:eastAsiaTheme="minorHAnsi"/>
          <w:sz w:val="22"/>
          <w:szCs w:val="22"/>
          <w:lang w:eastAsia="en-US"/>
        </w:rPr>
      </w:pPr>
      <w:r w:rsidRPr="00E00AE1">
        <w:rPr>
          <w:rFonts w:ascii="Arial" w:hAnsi="Arial" w:cs="Arial"/>
          <w:sz w:val="22"/>
          <w:szCs w:val="22"/>
        </w:rPr>
        <w:t xml:space="preserve">This projects </w:t>
      </w:r>
      <w:r w:rsidRPr="00E00AE1" w:rsidR="00C219AA">
        <w:rPr>
          <w:rFonts w:ascii="Arial" w:hAnsi="Arial" w:cs="Arial"/>
          <w:sz w:val="22"/>
          <w:szCs w:val="22"/>
        </w:rPr>
        <w:t>software development</w:t>
      </w:r>
      <w:r w:rsidRPr="00E00AE1">
        <w:rPr>
          <w:rFonts w:ascii="Arial" w:hAnsi="Arial" w:cs="Arial"/>
          <w:sz w:val="22"/>
          <w:szCs w:val="22"/>
        </w:rPr>
        <w:t xml:space="preserve"> will look at using</w:t>
      </w:r>
      <w:r w:rsidRPr="00E00AE1" w:rsidR="00C219AA">
        <w:rPr>
          <w:rFonts w:ascii="Arial" w:hAnsi="Arial" w:cs="Arial"/>
          <w:sz w:val="22"/>
          <w:szCs w:val="22"/>
        </w:rPr>
        <w:t xml:space="preserve"> Vuforia</w:t>
      </w:r>
      <w:r w:rsidRPr="00E00AE1" w:rsidR="003D2835">
        <w:rPr>
          <w:rFonts w:ascii="Arial" w:hAnsi="Arial" w:cs="Arial"/>
          <w:sz w:val="22"/>
          <w:szCs w:val="22"/>
          <w:shd w:val="clear" w:color="auto" w:fill="FFFFFF"/>
        </w:rPr>
        <w:t xml:space="preserve"> (Vuforia.com, 2019)</w:t>
      </w:r>
      <w:r w:rsidRPr="00E00AE1" w:rsidR="00C219AA">
        <w:rPr>
          <w:rFonts w:ascii="Arial" w:hAnsi="Arial" w:cs="Arial"/>
          <w:sz w:val="22"/>
          <w:szCs w:val="22"/>
        </w:rPr>
        <w:t xml:space="preserve"> and Unity (games engine)</w:t>
      </w:r>
      <w:r w:rsidRPr="00E00AE1" w:rsidR="003D2835">
        <w:rPr>
          <w:rFonts w:ascii="Arial" w:hAnsi="Arial" w:cs="Arial"/>
          <w:sz w:val="22"/>
          <w:szCs w:val="22"/>
          <w:shd w:val="clear" w:color="auto" w:fill="FFFFFF"/>
        </w:rPr>
        <w:t xml:space="preserve"> (Unity Technologies, 2019)</w:t>
      </w:r>
      <w:r w:rsidRPr="00E00AE1" w:rsidR="00C219AA">
        <w:rPr>
          <w:rFonts w:ascii="Arial" w:hAnsi="Arial" w:cs="Arial"/>
          <w:sz w:val="22"/>
          <w:szCs w:val="22"/>
        </w:rPr>
        <w:t xml:space="preserve"> for VR, and</w:t>
      </w:r>
      <w:r w:rsidRPr="00E00AE1">
        <w:rPr>
          <w:rFonts w:ascii="Arial" w:hAnsi="Arial" w:cs="Arial"/>
          <w:sz w:val="22"/>
          <w:szCs w:val="22"/>
        </w:rPr>
        <w:t xml:space="preserve"> GDPR compliant</w:t>
      </w:r>
      <w:r w:rsidRPr="00E00AE1" w:rsidR="00C219AA">
        <w:rPr>
          <w:rFonts w:ascii="Arial" w:hAnsi="Arial" w:cs="Arial"/>
          <w:sz w:val="22"/>
          <w:szCs w:val="22"/>
        </w:rPr>
        <w:t xml:space="preserve"> database software </w:t>
      </w:r>
      <w:r w:rsidRPr="00E00AE1">
        <w:rPr>
          <w:rFonts w:ascii="Arial" w:hAnsi="Arial" w:cs="Arial"/>
          <w:sz w:val="22"/>
          <w:szCs w:val="22"/>
        </w:rPr>
        <w:t>in the form of Google</w:t>
      </w:r>
      <w:r w:rsidRPr="00E00AE1" w:rsidR="00C219AA">
        <w:rPr>
          <w:rFonts w:ascii="Arial" w:hAnsi="Arial" w:cs="Arial"/>
          <w:sz w:val="22"/>
          <w:szCs w:val="22"/>
        </w:rPr>
        <w:t xml:space="preserve"> Firebase</w:t>
      </w:r>
      <w:r w:rsidRPr="00E00AE1" w:rsidR="003D2835">
        <w:rPr>
          <w:rFonts w:ascii="Arial" w:hAnsi="Arial" w:cs="Arial"/>
          <w:sz w:val="22"/>
          <w:szCs w:val="22"/>
          <w:shd w:val="clear" w:color="auto" w:fill="FFFFFF"/>
        </w:rPr>
        <w:t xml:space="preserve"> (Google, 2018)</w:t>
      </w:r>
      <w:r w:rsidRPr="00E00AE1" w:rsidR="00C219AA">
        <w:rPr>
          <w:rFonts w:ascii="Arial" w:hAnsi="Arial" w:cs="Arial"/>
          <w:sz w:val="22"/>
          <w:szCs w:val="22"/>
        </w:rPr>
        <w:t xml:space="preserve">. The development of assets </w:t>
      </w:r>
      <w:r w:rsidRPr="00E00AE1">
        <w:rPr>
          <w:rFonts w:ascii="Arial" w:hAnsi="Arial" w:cs="Arial"/>
          <w:sz w:val="22"/>
          <w:szCs w:val="22"/>
        </w:rPr>
        <w:t>to populate the application will be created</w:t>
      </w:r>
      <w:r w:rsidRPr="00E00AE1" w:rsidR="00C219AA">
        <w:rPr>
          <w:rFonts w:ascii="Arial" w:hAnsi="Arial" w:cs="Arial"/>
          <w:sz w:val="22"/>
          <w:szCs w:val="22"/>
        </w:rPr>
        <w:t xml:space="preserve"> on 3design </w:t>
      </w:r>
      <w:r w:rsidRPr="00E00AE1" w:rsidR="003D2835">
        <w:rPr>
          <w:rFonts w:ascii="Arial" w:hAnsi="Arial" w:cs="Arial"/>
          <w:sz w:val="22"/>
          <w:szCs w:val="22"/>
          <w:shd w:val="clear" w:color="auto" w:fill="FFFFFF"/>
        </w:rPr>
        <w:t>(3DESIGN, 2023.)</w:t>
      </w:r>
      <w:r w:rsidRPr="00E00AE1" w:rsidR="003D2835">
        <w:rPr>
          <w:rFonts w:ascii="Arial" w:hAnsi="Arial" w:cs="Arial"/>
          <w:sz w:val="22"/>
          <w:szCs w:val="22"/>
        </w:rPr>
        <w:t xml:space="preserve"> </w:t>
      </w:r>
      <w:r w:rsidRPr="00E00AE1" w:rsidR="00C219AA">
        <w:rPr>
          <w:rFonts w:ascii="Arial" w:hAnsi="Arial" w:cs="Arial"/>
          <w:sz w:val="22"/>
          <w:szCs w:val="22"/>
        </w:rPr>
        <w:t xml:space="preserve">and </w:t>
      </w:r>
      <w:proofErr w:type="spellStart"/>
      <w:r w:rsidRPr="00E00AE1" w:rsidR="000B2563">
        <w:rPr>
          <w:rFonts w:ascii="Arial" w:hAnsi="Arial" w:cs="Arial"/>
          <w:sz w:val="22"/>
          <w:szCs w:val="22"/>
        </w:rPr>
        <w:t>keyshot</w:t>
      </w:r>
      <w:proofErr w:type="spellEnd"/>
      <w:r w:rsidRPr="00E00AE1" w:rsidR="003D2835">
        <w:rPr>
          <w:rFonts w:ascii="Arial" w:hAnsi="Arial" w:cs="Arial"/>
          <w:sz w:val="22"/>
          <w:szCs w:val="22"/>
        </w:rPr>
        <w:t xml:space="preserve"> </w:t>
      </w:r>
      <w:r w:rsidRPr="00E00AE1" w:rsidR="003D2835">
        <w:rPr>
          <w:rFonts w:ascii="Arial" w:hAnsi="Arial" w:cs="Arial"/>
          <w:sz w:val="22"/>
          <w:szCs w:val="22"/>
          <w:shd w:val="clear" w:color="auto" w:fill="FFFFFF"/>
        </w:rPr>
        <w:t>(Keyshot.com, 2019)</w:t>
      </w:r>
      <w:r w:rsidRPr="00E00AE1" w:rsidR="003D2835">
        <w:rPr>
          <w:rFonts w:ascii="Arial" w:hAnsi="Arial" w:cs="Arial"/>
          <w:sz w:val="22"/>
          <w:szCs w:val="22"/>
        </w:rPr>
        <w:t xml:space="preserve"> </w:t>
      </w:r>
      <w:r w:rsidRPr="00E00AE1">
        <w:rPr>
          <w:rFonts w:ascii="Arial" w:hAnsi="Arial" w:cs="Arial"/>
          <w:sz w:val="22"/>
          <w:szCs w:val="22"/>
        </w:rPr>
        <w:t>utilising the existing software and capabilities of the DCW CAD design team I can build on historical model files and optimise them for the application, removing the need for new asset creation and saving on development time.</w:t>
      </w:r>
    </w:p>
    <w:p xmlns:wp14="http://schemas.microsoft.com/office/word/2010/wordml" w:rsidR="00653574" w:rsidP="00C219AA" w:rsidRDefault="00653574" w14:paraId="2613E9C1" wp14:textId="77777777">
      <w:pPr>
        <w:rPr>
          <w:rFonts w:ascii="Arial" w:hAnsi="Arial" w:cs="Arial"/>
          <w:sz w:val="22"/>
          <w:szCs w:val="22"/>
        </w:rPr>
      </w:pPr>
    </w:p>
    <w:p xmlns:wp14="http://schemas.microsoft.com/office/word/2010/wordml" w:rsidRPr="00E00AE1" w:rsidR="005D3C77" w:rsidP="00C219AA" w:rsidRDefault="005D3C77" w14:paraId="1037B8A3" wp14:textId="77777777">
      <w:pPr>
        <w:rPr>
          <w:rFonts w:ascii="Arial" w:hAnsi="Arial" w:cs="Arial"/>
          <w:sz w:val="22"/>
          <w:szCs w:val="22"/>
        </w:rPr>
      </w:pPr>
    </w:p>
    <w:p xmlns:wp14="http://schemas.microsoft.com/office/word/2010/wordml" w:rsidRPr="00E00AE1" w:rsidR="0039683A" w:rsidP="0039683A" w:rsidRDefault="0039683A" w14:paraId="20091A06" wp14:textId="77777777">
      <w:pPr>
        <w:rPr>
          <w:rFonts w:ascii="Arial" w:hAnsi="Arial" w:cs="Arial"/>
          <w:sz w:val="22"/>
          <w:szCs w:val="22"/>
        </w:rPr>
      </w:pPr>
      <w:r w:rsidRPr="00E00AE1">
        <w:rPr>
          <w:rFonts w:ascii="Arial" w:hAnsi="Arial" w:cs="Arial"/>
          <w:b/>
          <w:bCs/>
          <w:sz w:val="22"/>
          <w:szCs w:val="22"/>
          <w:u w:val="single"/>
        </w:rPr>
        <w:t>What is the anticipated financial payback</w:t>
      </w:r>
      <w:r w:rsidRPr="00E00AE1" w:rsidR="00653574">
        <w:rPr>
          <w:rFonts w:ascii="Arial" w:hAnsi="Arial" w:cs="Arial"/>
          <w:b/>
          <w:bCs/>
          <w:sz w:val="22"/>
          <w:szCs w:val="22"/>
          <w:u w:val="single"/>
        </w:rPr>
        <w:t xml:space="preserve"> for DCW</w:t>
      </w:r>
      <w:r w:rsidRPr="00E00AE1">
        <w:rPr>
          <w:rFonts w:ascii="Arial" w:hAnsi="Arial" w:cs="Arial"/>
          <w:b/>
          <w:bCs/>
          <w:sz w:val="22"/>
          <w:szCs w:val="22"/>
          <w:u w:val="single"/>
        </w:rPr>
        <w:t xml:space="preserve">?    </w:t>
      </w:r>
      <w:r w:rsidRPr="00E00AE1">
        <w:rPr>
          <w:rFonts w:ascii="Arial" w:hAnsi="Arial" w:cs="Arial"/>
          <w:sz w:val="22"/>
          <w:szCs w:val="22"/>
        </w:rPr>
        <w:t xml:space="preserve">   </w:t>
      </w:r>
    </w:p>
    <w:p xmlns:wp14="http://schemas.microsoft.com/office/word/2010/wordml" w:rsidRPr="00E00AE1" w:rsidR="0039683A" w:rsidP="0039683A" w:rsidRDefault="0039683A" w14:paraId="23320AD3" wp14:textId="77777777">
      <w:pPr>
        <w:rPr>
          <w:rFonts w:ascii="Arial" w:hAnsi="Arial" w:cs="Arial"/>
          <w:sz w:val="22"/>
          <w:szCs w:val="22"/>
        </w:rPr>
      </w:pPr>
      <w:r w:rsidRPr="00E00AE1">
        <w:rPr>
          <w:rFonts w:ascii="Arial" w:hAnsi="Arial" w:cs="Arial"/>
          <w:sz w:val="22"/>
          <w:szCs w:val="22"/>
        </w:rPr>
        <w:t xml:space="preserve">Diamond Centre of Wales (DCW) is committed to Design &amp; Manufacture of Bespoke Precious Jewellery, utilising traditional &amp; technological advancements, to create unique creations, in collaboration with their client base.         </w:t>
      </w:r>
    </w:p>
    <w:p xmlns:wp14="http://schemas.microsoft.com/office/word/2010/wordml" w:rsidRPr="00E00AE1" w:rsidR="0039683A" w:rsidP="00653574" w:rsidRDefault="0039683A" w14:paraId="687C6DE0" wp14:textId="77777777">
      <w:pPr>
        <w:pStyle w:val="ListParagraph"/>
        <w:rPr>
          <w:rFonts w:ascii="Arial" w:hAnsi="Arial" w:cs="Arial"/>
          <w:sz w:val="22"/>
          <w:szCs w:val="22"/>
        </w:rPr>
      </w:pPr>
    </w:p>
    <w:p xmlns:wp14="http://schemas.microsoft.com/office/word/2010/wordml" w:rsidRPr="00E00AE1" w:rsidR="0039683A" w:rsidP="009B483C" w:rsidRDefault="0039683A" w14:paraId="7655CA4A" wp14:textId="77777777">
      <w:pPr>
        <w:pStyle w:val="ListParagraph"/>
        <w:numPr>
          <w:ilvl w:val="0"/>
          <w:numId w:val="29"/>
        </w:numPr>
        <w:rPr>
          <w:rFonts w:ascii="Arial" w:hAnsi="Arial" w:cs="Arial"/>
          <w:sz w:val="22"/>
          <w:szCs w:val="22"/>
        </w:rPr>
      </w:pPr>
      <w:r w:rsidRPr="00E00AE1">
        <w:rPr>
          <w:rFonts w:ascii="Arial" w:hAnsi="Arial" w:cs="Arial"/>
          <w:sz w:val="22"/>
          <w:szCs w:val="22"/>
        </w:rPr>
        <w:t>To consolidate leading position in DCW’s core market.</w:t>
      </w:r>
    </w:p>
    <w:p xmlns:wp14="http://schemas.microsoft.com/office/word/2010/wordml" w:rsidRPr="00E00AE1" w:rsidR="00653574" w:rsidP="00653574" w:rsidRDefault="00653574" w14:paraId="5B2F9378" wp14:textId="77777777">
      <w:pPr>
        <w:pStyle w:val="ListParagraph"/>
        <w:rPr>
          <w:rFonts w:ascii="Arial" w:hAnsi="Arial" w:cs="Arial"/>
          <w:sz w:val="22"/>
          <w:szCs w:val="22"/>
        </w:rPr>
      </w:pPr>
    </w:p>
    <w:p xmlns:wp14="http://schemas.microsoft.com/office/word/2010/wordml" w:rsidRPr="00E00AE1" w:rsidR="0039683A" w:rsidP="009B483C" w:rsidRDefault="0039683A" w14:paraId="172A4235" wp14:textId="77777777">
      <w:pPr>
        <w:pStyle w:val="ListParagraph"/>
        <w:numPr>
          <w:ilvl w:val="0"/>
          <w:numId w:val="29"/>
        </w:numPr>
        <w:rPr>
          <w:rFonts w:ascii="Arial" w:hAnsi="Arial" w:cs="Arial"/>
          <w:sz w:val="22"/>
          <w:szCs w:val="22"/>
        </w:rPr>
      </w:pPr>
      <w:r w:rsidRPr="00E00AE1">
        <w:rPr>
          <w:rFonts w:ascii="Arial" w:hAnsi="Arial" w:cs="Arial"/>
          <w:sz w:val="22"/>
          <w:szCs w:val="22"/>
        </w:rPr>
        <w:t xml:space="preserve">To expand into ecommerce </w:t>
      </w:r>
    </w:p>
    <w:p xmlns:wp14="http://schemas.microsoft.com/office/word/2010/wordml" w:rsidRPr="00E00AE1" w:rsidR="00653574" w:rsidP="00653574" w:rsidRDefault="00653574" w14:paraId="58E6DD4E" wp14:textId="77777777">
      <w:pPr>
        <w:pStyle w:val="ListParagraph"/>
        <w:rPr>
          <w:rFonts w:ascii="Arial" w:hAnsi="Arial" w:cs="Arial"/>
          <w:sz w:val="22"/>
          <w:szCs w:val="22"/>
        </w:rPr>
      </w:pPr>
    </w:p>
    <w:p xmlns:wp14="http://schemas.microsoft.com/office/word/2010/wordml" w:rsidRPr="00E00AE1" w:rsidR="00653574" w:rsidP="00653574" w:rsidRDefault="00653574" w14:paraId="7D3BEE8F" wp14:textId="77777777">
      <w:pPr>
        <w:pStyle w:val="ListParagraph"/>
        <w:rPr>
          <w:rFonts w:ascii="Arial" w:hAnsi="Arial" w:cs="Arial"/>
          <w:sz w:val="22"/>
          <w:szCs w:val="22"/>
        </w:rPr>
      </w:pPr>
    </w:p>
    <w:p xmlns:wp14="http://schemas.microsoft.com/office/word/2010/wordml" w:rsidRPr="00E00AE1" w:rsidR="0039683A" w:rsidP="009B483C" w:rsidRDefault="0039683A" w14:paraId="3E245FBE" wp14:textId="77777777">
      <w:pPr>
        <w:pStyle w:val="ListParagraph"/>
        <w:numPr>
          <w:ilvl w:val="0"/>
          <w:numId w:val="29"/>
        </w:numPr>
        <w:rPr>
          <w:rFonts w:ascii="Arial" w:hAnsi="Arial" w:cs="Arial"/>
          <w:sz w:val="22"/>
          <w:szCs w:val="22"/>
        </w:rPr>
      </w:pPr>
      <w:r w:rsidRPr="00E00AE1">
        <w:rPr>
          <w:rFonts w:ascii="Arial" w:hAnsi="Arial" w:cs="Arial"/>
          <w:sz w:val="22"/>
          <w:szCs w:val="22"/>
        </w:rPr>
        <w:t>Distance selling for bespoke jewellery designs which is more prevalent now in the</w:t>
      </w:r>
      <w:r w:rsidRPr="00E00AE1" w:rsidR="00653574">
        <w:rPr>
          <w:rFonts w:ascii="Arial" w:hAnsi="Arial" w:cs="Arial"/>
          <w:sz w:val="22"/>
          <w:szCs w:val="22"/>
        </w:rPr>
        <w:t xml:space="preserve"> </w:t>
      </w:r>
      <w:r w:rsidRPr="00E00AE1">
        <w:rPr>
          <w:rFonts w:ascii="Arial" w:hAnsi="Arial" w:cs="Arial"/>
          <w:sz w:val="22"/>
          <w:szCs w:val="22"/>
        </w:rPr>
        <w:t>face of Covid-19</w:t>
      </w:r>
    </w:p>
    <w:p xmlns:wp14="http://schemas.microsoft.com/office/word/2010/wordml" w:rsidRPr="00E00AE1" w:rsidR="00653574" w:rsidP="00653574" w:rsidRDefault="00653574" w14:paraId="3B88899E" wp14:textId="77777777">
      <w:pPr>
        <w:pStyle w:val="ListParagraph"/>
        <w:rPr>
          <w:rFonts w:ascii="Arial" w:hAnsi="Arial" w:cs="Arial"/>
          <w:sz w:val="22"/>
          <w:szCs w:val="22"/>
        </w:rPr>
      </w:pPr>
    </w:p>
    <w:p xmlns:wp14="http://schemas.microsoft.com/office/word/2010/wordml" w:rsidRPr="00E00AE1" w:rsidR="0039683A" w:rsidP="009B483C" w:rsidRDefault="0039683A" w14:paraId="637DB6BF" wp14:textId="77777777">
      <w:pPr>
        <w:pStyle w:val="ListParagraph"/>
        <w:numPr>
          <w:ilvl w:val="0"/>
          <w:numId w:val="29"/>
        </w:numPr>
        <w:rPr>
          <w:rFonts w:ascii="Arial" w:hAnsi="Arial" w:cs="Arial"/>
          <w:sz w:val="22"/>
          <w:szCs w:val="22"/>
        </w:rPr>
      </w:pPr>
      <w:r w:rsidRPr="00E00AE1">
        <w:rPr>
          <w:rFonts w:ascii="Arial" w:hAnsi="Arial" w:cs="Arial"/>
          <w:sz w:val="22"/>
          <w:szCs w:val="22"/>
        </w:rPr>
        <w:t xml:space="preserve">Increase sales revenue by penetrating new geographical markets. </w:t>
      </w:r>
    </w:p>
    <w:p xmlns:wp14="http://schemas.microsoft.com/office/word/2010/wordml" w:rsidRPr="00E00AE1" w:rsidR="00653574" w:rsidP="00653574" w:rsidRDefault="00653574" w14:paraId="69E2BB2B" wp14:textId="77777777">
      <w:pPr>
        <w:pStyle w:val="ListParagraph"/>
        <w:rPr>
          <w:rFonts w:ascii="Arial" w:hAnsi="Arial" w:cs="Arial"/>
          <w:sz w:val="22"/>
          <w:szCs w:val="22"/>
        </w:rPr>
      </w:pPr>
    </w:p>
    <w:p xmlns:wp14="http://schemas.microsoft.com/office/word/2010/wordml" w:rsidRPr="00E00AE1" w:rsidR="00653574" w:rsidP="00653574" w:rsidRDefault="00653574" w14:paraId="57C0D796" wp14:textId="77777777">
      <w:pPr>
        <w:pStyle w:val="ListParagraph"/>
        <w:rPr>
          <w:rFonts w:ascii="Arial" w:hAnsi="Arial" w:cs="Arial"/>
          <w:sz w:val="22"/>
          <w:szCs w:val="22"/>
        </w:rPr>
      </w:pPr>
    </w:p>
    <w:p xmlns:wp14="http://schemas.microsoft.com/office/word/2010/wordml" w:rsidRPr="00E00AE1" w:rsidR="0039683A" w:rsidP="009B483C" w:rsidRDefault="0039683A" w14:paraId="3DEB4609" wp14:textId="77777777">
      <w:pPr>
        <w:pStyle w:val="ListParagraph"/>
        <w:numPr>
          <w:ilvl w:val="0"/>
          <w:numId w:val="29"/>
        </w:numPr>
        <w:rPr>
          <w:rFonts w:ascii="Arial" w:hAnsi="Arial" w:cs="Arial"/>
          <w:sz w:val="22"/>
          <w:szCs w:val="22"/>
        </w:rPr>
      </w:pPr>
      <w:r w:rsidRPr="00E00AE1">
        <w:rPr>
          <w:rFonts w:ascii="Arial" w:hAnsi="Arial" w:cs="Arial"/>
          <w:sz w:val="22"/>
          <w:szCs w:val="22"/>
        </w:rPr>
        <w:t xml:space="preserve">Reduce the amount of company’s inventory </w:t>
      </w:r>
    </w:p>
    <w:p xmlns:wp14="http://schemas.microsoft.com/office/word/2010/wordml" w:rsidRPr="00E00AE1" w:rsidR="00653574" w:rsidP="00653574" w:rsidRDefault="00653574" w14:paraId="0D142F6F" wp14:textId="77777777">
      <w:pPr>
        <w:pStyle w:val="ListParagraph"/>
        <w:rPr>
          <w:rFonts w:ascii="Arial" w:hAnsi="Arial" w:cs="Arial"/>
          <w:sz w:val="22"/>
          <w:szCs w:val="22"/>
        </w:rPr>
      </w:pPr>
    </w:p>
    <w:p xmlns:wp14="http://schemas.microsoft.com/office/word/2010/wordml" w:rsidR="6E618D4C" w:rsidP="009B483C" w:rsidRDefault="0039683A" w14:paraId="6947E2BB" wp14:textId="77777777">
      <w:pPr>
        <w:pStyle w:val="ListParagraph"/>
        <w:numPr>
          <w:ilvl w:val="0"/>
          <w:numId w:val="29"/>
        </w:numPr>
        <w:rPr>
          <w:rFonts w:ascii="Arial" w:hAnsi="Arial" w:cs="Arial"/>
          <w:sz w:val="22"/>
          <w:szCs w:val="22"/>
        </w:rPr>
      </w:pPr>
      <w:r w:rsidRPr="00E00AE1">
        <w:rPr>
          <w:rFonts w:ascii="Arial" w:hAnsi="Arial" w:cs="Arial"/>
          <w:sz w:val="22"/>
          <w:szCs w:val="22"/>
        </w:rPr>
        <w:t xml:space="preserve">Adopt disruptive technologies to achieve a breakthrough in scale of operations. </w:t>
      </w:r>
    </w:p>
    <w:p xmlns:wp14="http://schemas.microsoft.com/office/word/2010/wordml" w:rsidRPr="005D3C77" w:rsidR="005D3C77" w:rsidP="005D3C77" w:rsidRDefault="005D3C77" w14:paraId="4475AD14" wp14:textId="77777777">
      <w:pPr>
        <w:pStyle w:val="ListParagraph"/>
        <w:rPr>
          <w:rFonts w:ascii="Arial" w:hAnsi="Arial" w:cs="Arial"/>
          <w:sz w:val="22"/>
          <w:szCs w:val="22"/>
        </w:rPr>
      </w:pPr>
    </w:p>
    <w:p xmlns:wp14="http://schemas.microsoft.com/office/word/2010/wordml" w:rsidR="005D3C77" w:rsidP="005D3C77" w:rsidRDefault="005D3C77" w14:paraId="120C4E94" wp14:textId="77777777">
      <w:pPr>
        <w:pStyle w:val="ListParagraph"/>
        <w:rPr>
          <w:rFonts w:ascii="Arial" w:hAnsi="Arial" w:cs="Arial"/>
          <w:sz w:val="22"/>
          <w:szCs w:val="22"/>
        </w:rPr>
      </w:pPr>
    </w:p>
    <w:p xmlns:wp14="http://schemas.microsoft.com/office/word/2010/wordml" w:rsidR="005D3C77" w:rsidP="005D3C77" w:rsidRDefault="005D3C77" w14:paraId="42AFC42D" wp14:textId="77777777">
      <w:pPr>
        <w:pStyle w:val="ListParagraph"/>
        <w:rPr>
          <w:rFonts w:ascii="Arial" w:hAnsi="Arial" w:cs="Arial"/>
          <w:sz w:val="22"/>
          <w:szCs w:val="22"/>
        </w:rPr>
      </w:pPr>
    </w:p>
    <w:p xmlns:wp14="http://schemas.microsoft.com/office/word/2010/wordml" w:rsidR="005D3C77" w:rsidP="005D3C77" w:rsidRDefault="005D3C77" w14:paraId="271CA723" wp14:textId="77777777">
      <w:pPr>
        <w:pStyle w:val="ListParagraph"/>
        <w:rPr>
          <w:rFonts w:ascii="Arial" w:hAnsi="Arial" w:cs="Arial"/>
          <w:sz w:val="22"/>
          <w:szCs w:val="22"/>
        </w:rPr>
      </w:pPr>
    </w:p>
    <w:p xmlns:wp14="http://schemas.microsoft.com/office/word/2010/wordml" w:rsidR="005D3C77" w:rsidP="005D3C77" w:rsidRDefault="005D3C77" w14:paraId="75FBE423" wp14:textId="77777777">
      <w:pPr>
        <w:pStyle w:val="ListParagraph"/>
        <w:rPr>
          <w:rFonts w:ascii="Arial" w:hAnsi="Arial" w:cs="Arial"/>
          <w:sz w:val="22"/>
          <w:szCs w:val="22"/>
        </w:rPr>
      </w:pPr>
    </w:p>
    <w:p xmlns:wp14="http://schemas.microsoft.com/office/word/2010/wordml" w:rsidR="005D3C77" w:rsidP="005D3C77" w:rsidRDefault="005D3C77" w14:paraId="2D3F0BEC" wp14:textId="77777777">
      <w:pPr>
        <w:pStyle w:val="ListParagraph"/>
        <w:rPr>
          <w:rFonts w:ascii="Arial" w:hAnsi="Arial" w:cs="Arial"/>
          <w:sz w:val="22"/>
          <w:szCs w:val="22"/>
        </w:rPr>
      </w:pPr>
    </w:p>
    <w:p xmlns:wp14="http://schemas.microsoft.com/office/word/2010/wordml" w:rsidR="005D3C77" w:rsidP="005D3C77" w:rsidRDefault="005D3C77" w14:paraId="75CF4315" wp14:textId="77777777">
      <w:pPr>
        <w:pStyle w:val="ListParagraph"/>
        <w:rPr>
          <w:rFonts w:ascii="Arial" w:hAnsi="Arial" w:cs="Arial"/>
          <w:sz w:val="22"/>
          <w:szCs w:val="22"/>
        </w:rPr>
      </w:pPr>
    </w:p>
    <w:p xmlns:wp14="http://schemas.microsoft.com/office/word/2010/wordml" w:rsidR="005D3C77" w:rsidP="005D3C77" w:rsidRDefault="005D3C77" w14:paraId="3CB648E9" wp14:textId="77777777">
      <w:pPr>
        <w:pStyle w:val="ListParagraph"/>
        <w:rPr>
          <w:rFonts w:ascii="Arial" w:hAnsi="Arial" w:cs="Arial"/>
          <w:sz w:val="22"/>
          <w:szCs w:val="22"/>
        </w:rPr>
      </w:pPr>
    </w:p>
    <w:p xmlns:wp14="http://schemas.microsoft.com/office/word/2010/wordml" w:rsidRPr="00E00AE1" w:rsidR="005D3C77" w:rsidP="005D3C77" w:rsidRDefault="005D3C77" w14:paraId="0C178E9E" wp14:textId="77777777">
      <w:pPr>
        <w:pStyle w:val="ListParagraph"/>
        <w:rPr>
          <w:rFonts w:ascii="Arial" w:hAnsi="Arial" w:cs="Arial"/>
          <w:sz w:val="22"/>
          <w:szCs w:val="22"/>
        </w:rPr>
      </w:pPr>
    </w:p>
    <w:p xmlns:wp14="http://schemas.microsoft.com/office/word/2010/wordml" w:rsidRPr="00E00AE1" w:rsidR="0039683A" w:rsidP="0039683A" w:rsidRDefault="0039683A" w14:paraId="2A4E7BA2" wp14:textId="77777777">
      <w:pPr>
        <w:rPr>
          <w:rFonts w:ascii="Arial" w:hAnsi="Arial" w:cs="Arial"/>
          <w:sz w:val="22"/>
          <w:szCs w:val="22"/>
        </w:rPr>
      </w:pPr>
      <w:r w:rsidRPr="00E00AE1">
        <w:rPr>
          <w:rFonts w:ascii="Arial" w:hAnsi="Arial" w:cs="Arial"/>
          <w:sz w:val="22"/>
          <w:szCs w:val="22"/>
        </w:rPr>
        <w:t xml:space="preserve">In 2018 retail sales revenue in fine Jewellery (rings, neckwear, watches, and earrings) in the UK was £3.2billion </w:t>
      </w:r>
      <w:r w:rsidRPr="00E00AE1" w:rsidR="003D2835">
        <w:rPr>
          <w:rFonts w:ascii="Arial" w:hAnsi="Arial" w:cs="Arial"/>
          <w:sz w:val="22"/>
          <w:szCs w:val="22"/>
          <w:shd w:val="clear" w:color="auto" w:fill="FFFFFF"/>
        </w:rPr>
        <w:t xml:space="preserve">(www.euromonitor.com, 2022.) </w:t>
      </w:r>
      <w:r w:rsidRPr="00E00AE1">
        <w:rPr>
          <w:rFonts w:ascii="Arial" w:hAnsi="Arial" w:cs="Arial"/>
          <w:sz w:val="22"/>
          <w:szCs w:val="22"/>
        </w:rPr>
        <w:t xml:space="preserve">This represents a wholesale value of c. £800million. DCW’s current turnover is c. £2million or 0.25% market share. Most jewellery </w:t>
      </w:r>
      <w:proofErr w:type="spellStart"/>
      <w:r w:rsidRPr="00E00AE1" w:rsidR="4A2317A1">
        <w:rPr>
          <w:rFonts w:ascii="Arial" w:hAnsi="Arial" w:cs="Arial"/>
          <w:sz w:val="22"/>
          <w:szCs w:val="22"/>
        </w:rPr>
        <w:t>retail</w:t>
      </w:r>
      <w:r w:rsidRPr="00E00AE1" w:rsidR="00A62EE6">
        <w:rPr>
          <w:rFonts w:ascii="Arial" w:hAnsi="Arial" w:cs="Arial"/>
          <w:sz w:val="22"/>
          <w:szCs w:val="22"/>
        </w:rPr>
        <w:t>ed</w:t>
      </w:r>
      <w:proofErr w:type="spellEnd"/>
      <w:r w:rsidRPr="00E00AE1">
        <w:rPr>
          <w:rFonts w:ascii="Arial" w:hAnsi="Arial" w:cs="Arial"/>
          <w:sz w:val="22"/>
          <w:szCs w:val="22"/>
        </w:rPr>
        <w:t xml:space="preserve"> in the UK is manufactured abroad in Italy and the Far East</w:t>
      </w:r>
      <w:r w:rsidRPr="00E00AE1" w:rsidR="00A62EE6">
        <w:rPr>
          <w:rFonts w:ascii="Arial" w:hAnsi="Arial" w:cs="Arial"/>
          <w:sz w:val="22"/>
          <w:szCs w:val="22"/>
          <w:shd w:val="clear" w:color="auto" w:fill="FFFFFF"/>
        </w:rPr>
        <w:t xml:space="preserve"> (Tiger, 2021)</w:t>
      </w:r>
      <w:r w:rsidRPr="00E00AE1">
        <w:rPr>
          <w:rFonts w:ascii="Arial" w:hAnsi="Arial" w:cs="Arial"/>
          <w:sz w:val="22"/>
          <w:szCs w:val="22"/>
        </w:rPr>
        <w:t>. By adopting virtual reality into selling bespoke jewellery DCW will increase sales and also capture a higher margin through disintermediation</w:t>
      </w:r>
      <w:r w:rsidRPr="00E00AE1" w:rsidR="00A62EE6">
        <w:rPr>
          <w:rFonts w:ascii="Arial" w:hAnsi="Arial" w:cs="Arial"/>
          <w:sz w:val="22"/>
          <w:szCs w:val="22"/>
          <w:shd w:val="clear" w:color="auto" w:fill="FFFFFF"/>
        </w:rPr>
        <w:t xml:space="preserve"> (Chaffey, Edmundson-Bird and Hemphill, 2019)</w:t>
      </w:r>
      <w:r w:rsidRPr="00E00AE1">
        <w:rPr>
          <w:rFonts w:ascii="Arial" w:hAnsi="Arial" w:cs="Arial"/>
          <w:sz w:val="22"/>
          <w:szCs w:val="22"/>
        </w:rPr>
        <w:t xml:space="preserve">. They will gain the ability to sell high value luxury items direct to jewellery wearers. </w:t>
      </w:r>
    </w:p>
    <w:p xmlns:wp14="http://schemas.microsoft.com/office/word/2010/wordml" w:rsidRPr="00E00AE1" w:rsidR="0039683A" w:rsidP="0039683A" w:rsidRDefault="0031312F" w14:paraId="35F5DF8F" wp14:textId="77777777">
      <w:pPr>
        <w:rPr>
          <w:rFonts w:ascii="Arial" w:hAnsi="Arial" w:cs="Arial"/>
          <w:sz w:val="22"/>
          <w:szCs w:val="22"/>
        </w:rPr>
      </w:pPr>
      <w:r w:rsidRPr="00E00AE1">
        <w:rPr>
          <w:rFonts w:ascii="Arial" w:hAnsi="Arial" w:cs="Arial"/>
          <w:sz w:val="22"/>
          <w:szCs w:val="22"/>
        </w:rPr>
        <w:t>Initially once this project is correctly implemented into the business, forecast online sales for DCW</w:t>
      </w:r>
      <w:r w:rsidRPr="00E00AE1" w:rsidR="0039683A">
        <w:rPr>
          <w:rFonts w:ascii="Arial" w:hAnsi="Arial" w:cs="Arial"/>
          <w:sz w:val="22"/>
          <w:szCs w:val="22"/>
        </w:rPr>
        <w:t xml:space="preserve"> will</w:t>
      </w:r>
      <w:r w:rsidRPr="00E00AE1">
        <w:rPr>
          <w:rFonts w:ascii="Arial" w:hAnsi="Arial" w:cs="Arial"/>
          <w:sz w:val="22"/>
          <w:szCs w:val="22"/>
        </w:rPr>
        <w:t xml:space="preserve"> see a steady</w:t>
      </w:r>
      <w:r w:rsidRPr="00E00AE1" w:rsidR="0039683A">
        <w:rPr>
          <w:rFonts w:ascii="Arial" w:hAnsi="Arial" w:cs="Arial"/>
          <w:sz w:val="22"/>
          <w:szCs w:val="22"/>
        </w:rPr>
        <w:t xml:space="preserve"> increase </w:t>
      </w:r>
      <w:r w:rsidRPr="00E00AE1">
        <w:rPr>
          <w:rFonts w:ascii="Arial" w:hAnsi="Arial" w:cs="Arial"/>
          <w:sz w:val="22"/>
          <w:szCs w:val="22"/>
        </w:rPr>
        <w:t>as the technology is being used and marketed</w:t>
      </w:r>
      <w:r w:rsidRPr="00E00AE1" w:rsidR="0039683A">
        <w:rPr>
          <w:rFonts w:ascii="Arial" w:hAnsi="Arial" w:cs="Arial"/>
          <w:sz w:val="22"/>
          <w:szCs w:val="22"/>
        </w:rPr>
        <w:t xml:space="preserve"> </w:t>
      </w:r>
      <w:r w:rsidRPr="00E00AE1">
        <w:rPr>
          <w:rFonts w:ascii="Arial" w:hAnsi="Arial" w:cs="Arial"/>
          <w:sz w:val="22"/>
          <w:szCs w:val="22"/>
        </w:rPr>
        <w:t xml:space="preserve">for users </w:t>
      </w:r>
      <w:r w:rsidRPr="00E00AE1" w:rsidR="0039683A">
        <w:rPr>
          <w:rFonts w:ascii="Arial" w:hAnsi="Arial" w:cs="Arial"/>
          <w:sz w:val="22"/>
          <w:szCs w:val="22"/>
        </w:rPr>
        <w:t>and at the end of</w:t>
      </w:r>
      <w:r w:rsidRPr="00E00AE1">
        <w:rPr>
          <w:rFonts w:ascii="Arial" w:hAnsi="Arial" w:cs="Arial"/>
          <w:sz w:val="22"/>
          <w:szCs w:val="22"/>
        </w:rPr>
        <w:t xml:space="preserve"> a</w:t>
      </w:r>
      <w:r w:rsidRPr="00E00AE1" w:rsidR="0039683A">
        <w:rPr>
          <w:rFonts w:ascii="Arial" w:hAnsi="Arial" w:cs="Arial"/>
          <w:sz w:val="22"/>
          <w:szCs w:val="22"/>
        </w:rPr>
        <w:t xml:space="preserve"> 5 years</w:t>
      </w:r>
      <w:r w:rsidRPr="00E00AE1">
        <w:rPr>
          <w:rFonts w:ascii="Arial" w:hAnsi="Arial" w:cs="Arial"/>
          <w:sz w:val="22"/>
          <w:szCs w:val="22"/>
        </w:rPr>
        <w:t xml:space="preserve"> usage of the live software application should see large gains in online and distance retail sales if the technology is adopted correctly, supported throughout and marketed through avenues such as email mailers and social media campagnas to ensure a continual growth pattern.</w:t>
      </w:r>
    </w:p>
    <w:p xmlns:wp14="http://schemas.microsoft.com/office/word/2010/wordml" w:rsidRPr="00E00AE1" w:rsidR="00876C89" w:rsidP="0039683A" w:rsidRDefault="00876C89" w14:paraId="3C0395D3" wp14:textId="77777777">
      <w:pPr>
        <w:rPr>
          <w:rFonts w:ascii="Arial" w:hAnsi="Arial" w:cs="Arial"/>
          <w:sz w:val="22"/>
          <w:szCs w:val="22"/>
        </w:rPr>
      </w:pPr>
    </w:p>
    <w:p xmlns:wp14="http://schemas.microsoft.com/office/word/2010/wordml" w:rsidRPr="00E00AE1" w:rsidR="00876C89" w:rsidP="0039683A" w:rsidRDefault="00876C89" w14:paraId="3254BC2F" wp14:textId="77777777">
      <w:pPr>
        <w:rPr>
          <w:rFonts w:ascii="Arial" w:hAnsi="Arial" w:cs="Arial"/>
          <w:sz w:val="22"/>
          <w:szCs w:val="22"/>
        </w:rPr>
      </w:pPr>
    </w:p>
    <w:p xmlns:wp14="http://schemas.microsoft.com/office/word/2010/wordml" w:rsidRPr="00E00AE1" w:rsidR="00876C89" w:rsidP="0039683A" w:rsidRDefault="00876C89" w14:paraId="651E9592" wp14:textId="77777777">
      <w:pPr>
        <w:rPr>
          <w:rFonts w:ascii="Arial" w:hAnsi="Arial" w:cs="Arial"/>
          <w:sz w:val="22"/>
          <w:szCs w:val="22"/>
        </w:rPr>
      </w:pPr>
    </w:p>
    <w:p xmlns:wp14="http://schemas.microsoft.com/office/word/2010/wordml" w:rsidRPr="00E00AE1" w:rsidR="009F4AB3" w:rsidP="0039683A" w:rsidRDefault="0039683A" w14:paraId="73141FF0" wp14:textId="77777777">
      <w:pPr>
        <w:rPr>
          <w:rFonts w:ascii="Arial" w:hAnsi="Arial" w:cs="Arial"/>
          <w:sz w:val="22"/>
          <w:szCs w:val="22"/>
        </w:rPr>
      </w:pPr>
      <w:r w:rsidRPr="00E00AE1">
        <w:rPr>
          <w:rFonts w:ascii="Arial" w:hAnsi="Arial" w:cs="Arial"/>
          <w:sz w:val="22"/>
          <w:szCs w:val="22"/>
        </w:rPr>
        <w:t>An alternative scenario would</w:t>
      </w:r>
      <w:r w:rsidRPr="00E00AE1" w:rsidR="0031312F">
        <w:rPr>
          <w:rFonts w:ascii="Arial" w:hAnsi="Arial" w:cs="Arial"/>
          <w:sz w:val="22"/>
          <w:szCs w:val="22"/>
        </w:rPr>
        <w:t xml:space="preserve"> be for DCW to</w:t>
      </w:r>
      <w:r w:rsidRPr="00E00AE1">
        <w:rPr>
          <w:rFonts w:ascii="Arial" w:hAnsi="Arial" w:cs="Arial"/>
          <w:sz w:val="22"/>
          <w:szCs w:val="22"/>
        </w:rPr>
        <w:t xml:space="preserve"> license the newly developed technology to other jewellery vendors with an online operation. </w:t>
      </w:r>
      <w:r w:rsidRPr="00E00AE1" w:rsidR="003B1ACB">
        <w:rPr>
          <w:rFonts w:ascii="Arial" w:hAnsi="Arial" w:cs="Arial"/>
          <w:sz w:val="22"/>
          <w:szCs w:val="22"/>
        </w:rPr>
        <w:t xml:space="preserve">However, this would be an unlikely path for DCW and the new technology offering </w:t>
      </w:r>
      <w:r w:rsidRPr="00E00AE1">
        <w:rPr>
          <w:rFonts w:ascii="Arial" w:hAnsi="Arial" w:cs="Arial"/>
          <w:sz w:val="22"/>
          <w:szCs w:val="22"/>
        </w:rPr>
        <w:t xml:space="preserve">due to the increased cost of helpdesk and support initially and the likely development of copycat software solutions which would lower the charges that DCW could make for </w:t>
      </w:r>
      <w:r w:rsidRPr="00E00AE1" w:rsidR="003B1ACB">
        <w:rPr>
          <w:rFonts w:ascii="Arial" w:hAnsi="Arial" w:cs="Arial"/>
          <w:sz w:val="22"/>
          <w:szCs w:val="22"/>
        </w:rPr>
        <w:t>licensing fees and subscription services from other businesses</w:t>
      </w:r>
      <w:r w:rsidRPr="00E00AE1">
        <w:rPr>
          <w:rFonts w:ascii="Arial" w:hAnsi="Arial" w:cs="Arial"/>
          <w:sz w:val="22"/>
          <w:szCs w:val="22"/>
        </w:rPr>
        <w:t>.</w:t>
      </w:r>
    </w:p>
    <w:p xmlns:wp14="http://schemas.microsoft.com/office/word/2010/wordml" w:rsidRPr="00E00AE1" w:rsidR="009F4AB3" w:rsidP="0039683A" w:rsidRDefault="009F4AB3" w14:paraId="269E314A" wp14:textId="77777777">
      <w:pPr>
        <w:rPr>
          <w:rFonts w:ascii="Arial" w:hAnsi="Arial" w:cs="Arial"/>
          <w:b/>
          <w:bCs/>
          <w:sz w:val="22"/>
          <w:szCs w:val="22"/>
          <w:u w:val="single"/>
        </w:rPr>
      </w:pPr>
    </w:p>
    <w:p xmlns:wp14="http://schemas.microsoft.com/office/word/2010/wordml" w:rsidRPr="00E00AE1" w:rsidR="0039683A" w:rsidP="0039683A" w:rsidRDefault="0039683A" w14:paraId="275C55D8" wp14:textId="77777777">
      <w:pPr>
        <w:rPr>
          <w:rFonts w:ascii="Arial" w:hAnsi="Arial" w:cs="Arial"/>
          <w:b/>
          <w:bCs/>
          <w:sz w:val="22"/>
          <w:szCs w:val="22"/>
          <w:u w:val="single"/>
        </w:rPr>
      </w:pPr>
      <w:r w:rsidRPr="00E00AE1">
        <w:rPr>
          <w:rFonts w:ascii="Arial" w:hAnsi="Arial" w:cs="Arial"/>
          <w:b/>
          <w:bCs/>
          <w:sz w:val="22"/>
          <w:szCs w:val="22"/>
          <w:u w:val="single"/>
        </w:rPr>
        <w:t xml:space="preserve">What capabilities will be increased? </w:t>
      </w:r>
    </w:p>
    <w:p xmlns:wp14="http://schemas.microsoft.com/office/word/2010/wordml" w:rsidRPr="00E00AE1" w:rsidR="0039683A" w:rsidP="0039683A" w:rsidRDefault="0039683A" w14:paraId="510C577A" wp14:textId="77777777">
      <w:pPr>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39683A" w:rsidP="0039683A" w:rsidRDefault="0039683A" w14:paraId="3D1E80BA" wp14:textId="77777777">
      <w:pPr>
        <w:rPr>
          <w:rFonts w:ascii="Arial" w:hAnsi="Arial" w:cs="Arial"/>
          <w:sz w:val="22"/>
          <w:szCs w:val="22"/>
        </w:rPr>
      </w:pPr>
      <w:r w:rsidRPr="00E00AE1">
        <w:rPr>
          <w:rFonts w:ascii="Arial" w:hAnsi="Arial" w:cs="Arial"/>
          <w:sz w:val="22"/>
          <w:szCs w:val="22"/>
        </w:rPr>
        <w:t xml:space="preserve">DCW has embraced technological advancements (CAD/CAM, AR, VR, AI, Laser engraving, 3D scanning) cementing its place as a leading bespoke Jewellery manufacturer in South Wales </w:t>
      </w:r>
    </w:p>
    <w:p xmlns:wp14="http://schemas.microsoft.com/office/word/2010/wordml" w:rsidRPr="00E00AE1" w:rsidR="0039683A" w:rsidP="0039683A" w:rsidRDefault="0039683A" w14:paraId="64C0C911" wp14:textId="77777777">
      <w:pPr>
        <w:rPr>
          <w:rFonts w:ascii="Arial" w:hAnsi="Arial" w:cs="Arial"/>
          <w:sz w:val="22"/>
          <w:szCs w:val="22"/>
        </w:rPr>
      </w:pPr>
      <w:r w:rsidRPr="00E00AE1">
        <w:rPr>
          <w:rFonts w:ascii="Arial" w:hAnsi="Arial" w:cs="Arial"/>
          <w:sz w:val="22"/>
          <w:szCs w:val="22"/>
        </w:rPr>
        <w:t>The capabilities that the</w:t>
      </w:r>
      <w:r w:rsidRPr="00E00AE1" w:rsidR="003B1ACB">
        <w:rPr>
          <w:rFonts w:ascii="Arial" w:hAnsi="Arial" w:cs="Arial"/>
          <w:sz w:val="22"/>
          <w:szCs w:val="22"/>
        </w:rPr>
        <w:t xml:space="preserve"> project</w:t>
      </w:r>
      <w:r w:rsidRPr="00E00AE1">
        <w:rPr>
          <w:rFonts w:ascii="Arial" w:hAnsi="Arial" w:cs="Arial"/>
          <w:sz w:val="22"/>
          <w:szCs w:val="22"/>
        </w:rPr>
        <w:t xml:space="preserve"> will improve include:</w:t>
      </w:r>
    </w:p>
    <w:p xmlns:wp14="http://schemas.microsoft.com/office/word/2010/wordml" w:rsidRPr="00E00AE1" w:rsidR="0039683A" w:rsidP="0039683A" w:rsidRDefault="0039683A" w14:paraId="47341341" wp14:textId="77777777">
      <w:pPr>
        <w:rPr>
          <w:rFonts w:ascii="Arial" w:hAnsi="Arial" w:cs="Arial"/>
          <w:sz w:val="22"/>
          <w:szCs w:val="22"/>
        </w:rPr>
      </w:pPr>
    </w:p>
    <w:p xmlns:wp14="http://schemas.microsoft.com/office/word/2010/wordml" w:rsidRPr="00E00AE1" w:rsidR="0039683A" w:rsidP="009B483C" w:rsidRDefault="0039683A" w14:paraId="7922195B" wp14:textId="77777777">
      <w:pPr>
        <w:pStyle w:val="ListParagraph"/>
        <w:numPr>
          <w:ilvl w:val="0"/>
          <w:numId w:val="30"/>
        </w:numPr>
        <w:rPr>
          <w:rFonts w:ascii="Arial" w:hAnsi="Arial" w:cs="Arial"/>
          <w:sz w:val="22"/>
          <w:szCs w:val="22"/>
        </w:rPr>
      </w:pPr>
      <w:r w:rsidRPr="00E00AE1">
        <w:rPr>
          <w:rFonts w:ascii="Arial" w:hAnsi="Arial" w:cs="Arial"/>
          <w:sz w:val="22"/>
          <w:szCs w:val="22"/>
        </w:rPr>
        <w:t xml:space="preserve">An Augmented Reality, interactive, jewellery catalogue </w:t>
      </w:r>
    </w:p>
    <w:p xmlns:wp14="http://schemas.microsoft.com/office/word/2010/wordml" w:rsidRPr="00E00AE1" w:rsidR="0039683A" w:rsidP="009B483C" w:rsidRDefault="0039683A" w14:paraId="7CA86084" wp14:textId="77777777">
      <w:pPr>
        <w:pStyle w:val="ListParagraph"/>
        <w:numPr>
          <w:ilvl w:val="0"/>
          <w:numId w:val="30"/>
        </w:numPr>
        <w:rPr>
          <w:rFonts w:ascii="Arial" w:hAnsi="Arial" w:cs="Arial"/>
          <w:sz w:val="22"/>
          <w:szCs w:val="22"/>
        </w:rPr>
      </w:pPr>
      <w:r w:rsidRPr="00E00AE1">
        <w:rPr>
          <w:rFonts w:ascii="Arial" w:hAnsi="Arial" w:cs="Arial"/>
          <w:sz w:val="22"/>
          <w:szCs w:val="22"/>
        </w:rPr>
        <w:lastRenderedPageBreak/>
        <w:t>Ecommerce integration from AR through to sales quotations</w:t>
      </w:r>
    </w:p>
    <w:p xmlns:wp14="http://schemas.microsoft.com/office/word/2010/wordml" w:rsidRPr="00E00AE1" w:rsidR="0039683A" w:rsidP="009B483C" w:rsidRDefault="0039683A" w14:paraId="57200CB0" wp14:textId="77777777">
      <w:pPr>
        <w:pStyle w:val="ListParagraph"/>
        <w:numPr>
          <w:ilvl w:val="0"/>
          <w:numId w:val="30"/>
        </w:numPr>
        <w:rPr>
          <w:rFonts w:ascii="Arial" w:hAnsi="Arial" w:cs="Arial"/>
          <w:sz w:val="22"/>
          <w:szCs w:val="22"/>
        </w:rPr>
      </w:pPr>
      <w:r w:rsidRPr="00E00AE1">
        <w:rPr>
          <w:rFonts w:ascii="Arial" w:hAnsi="Arial" w:cs="Arial"/>
          <w:sz w:val="22"/>
          <w:szCs w:val="22"/>
        </w:rPr>
        <w:t>Augmented Reality (AR) applications development and commercial use</w:t>
      </w:r>
    </w:p>
    <w:p xmlns:wp14="http://schemas.microsoft.com/office/word/2010/wordml" w:rsidRPr="00E00AE1" w:rsidR="0039683A" w:rsidP="009B483C" w:rsidRDefault="0039683A" w14:paraId="49B05D20" wp14:textId="77777777">
      <w:pPr>
        <w:pStyle w:val="ListParagraph"/>
        <w:numPr>
          <w:ilvl w:val="0"/>
          <w:numId w:val="30"/>
        </w:numPr>
        <w:rPr>
          <w:rFonts w:ascii="Arial" w:hAnsi="Arial" w:cs="Arial"/>
          <w:sz w:val="22"/>
          <w:szCs w:val="22"/>
        </w:rPr>
      </w:pPr>
      <w:r w:rsidRPr="00E00AE1">
        <w:rPr>
          <w:rFonts w:ascii="Arial" w:hAnsi="Arial" w:cs="Arial"/>
          <w:sz w:val="22"/>
          <w:szCs w:val="22"/>
        </w:rPr>
        <w:t>Software development procedures and validation protocols</w:t>
      </w:r>
    </w:p>
    <w:p xmlns:wp14="http://schemas.microsoft.com/office/word/2010/wordml" w:rsidRPr="00E00AE1" w:rsidR="009F4AB3" w:rsidP="009B483C" w:rsidRDefault="0039683A" w14:paraId="21B538BA" wp14:textId="77777777">
      <w:pPr>
        <w:pStyle w:val="ListParagraph"/>
        <w:numPr>
          <w:ilvl w:val="0"/>
          <w:numId w:val="30"/>
        </w:numPr>
        <w:rPr>
          <w:rFonts w:ascii="Arial" w:hAnsi="Arial" w:cs="Arial"/>
          <w:sz w:val="22"/>
          <w:szCs w:val="22"/>
        </w:rPr>
      </w:pPr>
      <w:r w:rsidRPr="00E00AE1">
        <w:rPr>
          <w:rFonts w:ascii="Arial" w:hAnsi="Arial" w:cs="Arial"/>
          <w:sz w:val="22"/>
          <w:szCs w:val="22"/>
        </w:rPr>
        <w:t>Automation of jewellery design from wearer choices and purchasing decisions</w:t>
      </w:r>
    </w:p>
    <w:p xmlns:wp14="http://schemas.microsoft.com/office/word/2010/wordml" w:rsidRPr="00E00AE1" w:rsidR="009F4AB3" w:rsidP="009B483C" w:rsidRDefault="0039683A" w14:paraId="274471F9" wp14:textId="77777777">
      <w:pPr>
        <w:pStyle w:val="ListParagraph"/>
        <w:numPr>
          <w:ilvl w:val="0"/>
          <w:numId w:val="30"/>
        </w:numPr>
        <w:rPr>
          <w:rFonts w:ascii="Arial" w:hAnsi="Arial" w:cs="Arial"/>
          <w:sz w:val="22"/>
          <w:szCs w:val="22"/>
        </w:rPr>
      </w:pPr>
      <w:r w:rsidRPr="00E00AE1">
        <w:rPr>
          <w:rFonts w:ascii="Arial" w:hAnsi="Arial" w:cs="Arial"/>
          <w:sz w:val="22"/>
          <w:szCs w:val="22"/>
        </w:rPr>
        <w:t>incorporating parametric change (to elements of the item, such as size, precious metal or gems) to standard designs</w:t>
      </w:r>
    </w:p>
    <w:p xmlns:wp14="http://schemas.microsoft.com/office/word/2010/wordml" w:rsidRPr="002C5E5F" w:rsidR="004012F1" w:rsidP="6E618D4C" w:rsidRDefault="0039683A" w14:paraId="35D8FBEF" wp14:textId="77777777">
      <w:pPr>
        <w:pStyle w:val="ListParagraph"/>
        <w:numPr>
          <w:ilvl w:val="0"/>
          <w:numId w:val="30"/>
        </w:numPr>
        <w:rPr>
          <w:rFonts w:ascii="Arial" w:hAnsi="Arial" w:cs="Arial"/>
        </w:rPr>
      </w:pPr>
      <w:r w:rsidRPr="00E00AE1">
        <w:rPr>
          <w:rFonts w:ascii="Arial" w:hAnsi="Arial" w:cs="Arial"/>
          <w:sz w:val="22"/>
          <w:szCs w:val="22"/>
        </w:rPr>
        <w:t xml:space="preserve">Just-in-time manufacturing to order and not to stock with indicative pricing based on recent materials costs. </w:t>
      </w:r>
    </w:p>
    <w:p xmlns:wp14="http://schemas.microsoft.com/office/word/2010/wordml" w:rsidR="005D3C77" w:rsidP="0039683A" w:rsidRDefault="005D3C77" w14:paraId="42EF2083" wp14:textId="77777777">
      <w:pPr>
        <w:rPr>
          <w:rFonts w:ascii="Arial" w:hAnsi="Arial" w:cs="Arial"/>
          <w:b/>
          <w:bCs/>
          <w:sz w:val="22"/>
          <w:szCs w:val="22"/>
          <w:u w:val="single"/>
        </w:rPr>
      </w:pPr>
    </w:p>
    <w:p xmlns:wp14="http://schemas.microsoft.com/office/word/2010/wordml" w:rsidR="005D3C77" w:rsidP="0039683A" w:rsidRDefault="005D3C77" w14:paraId="7B40C951" wp14:textId="77777777">
      <w:pPr>
        <w:rPr>
          <w:rFonts w:ascii="Arial" w:hAnsi="Arial" w:cs="Arial"/>
          <w:b/>
          <w:bCs/>
          <w:sz w:val="22"/>
          <w:szCs w:val="22"/>
          <w:u w:val="single"/>
        </w:rPr>
      </w:pPr>
    </w:p>
    <w:p xmlns:wp14="http://schemas.microsoft.com/office/word/2010/wordml" w:rsidR="005D3C77" w:rsidP="0039683A" w:rsidRDefault="005D3C77" w14:paraId="4B4D7232" wp14:textId="77777777">
      <w:pPr>
        <w:rPr>
          <w:rFonts w:ascii="Arial" w:hAnsi="Arial" w:cs="Arial"/>
          <w:b/>
          <w:bCs/>
          <w:sz w:val="22"/>
          <w:szCs w:val="22"/>
          <w:u w:val="single"/>
        </w:rPr>
      </w:pPr>
    </w:p>
    <w:p xmlns:wp14="http://schemas.microsoft.com/office/word/2010/wordml" w:rsidRPr="00E00AE1" w:rsidR="0039683A" w:rsidP="0039683A" w:rsidRDefault="0039683A" w14:paraId="17F28108" wp14:textId="77777777">
      <w:pPr>
        <w:rPr>
          <w:rFonts w:ascii="Arial" w:hAnsi="Arial" w:cs="Arial"/>
          <w:b/>
          <w:bCs/>
          <w:sz w:val="22"/>
          <w:szCs w:val="22"/>
          <w:u w:val="single"/>
        </w:rPr>
      </w:pPr>
      <w:r w:rsidRPr="00E00AE1">
        <w:rPr>
          <w:rFonts w:ascii="Arial" w:hAnsi="Arial" w:cs="Arial"/>
          <w:b/>
          <w:bCs/>
          <w:sz w:val="22"/>
          <w:szCs w:val="22"/>
          <w:u w:val="single"/>
        </w:rPr>
        <w:t xml:space="preserve">What is innovative about the project? </w:t>
      </w:r>
    </w:p>
    <w:p xmlns:wp14="http://schemas.microsoft.com/office/word/2010/wordml" w:rsidRPr="00E00AE1" w:rsidR="0039683A" w:rsidP="0039683A" w:rsidRDefault="0039683A" w14:paraId="0476DE45" wp14:textId="77777777">
      <w:pPr>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39683A" w:rsidP="0039683A" w:rsidRDefault="0039683A" w14:paraId="1D9B8F6E" wp14:textId="77777777">
      <w:pPr>
        <w:rPr>
          <w:rFonts w:ascii="Arial" w:hAnsi="Arial" w:cs="Arial"/>
          <w:sz w:val="22"/>
          <w:szCs w:val="22"/>
        </w:rPr>
      </w:pPr>
      <w:r w:rsidRPr="00E00AE1">
        <w:rPr>
          <w:rFonts w:ascii="Arial" w:hAnsi="Arial" w:cs="Arial"/>
          <w:sz w:val="22"/>
          <w:szCs w:val="22"/>
        </w:rPr>
        <w:t xml:space="preserve">Online jewellery sales utilise the viewing of standard items in 3D with high resolution images. However, while online platforms support a wider georgical catchment for clients, it poses some challenges for the client themselves. Notable of these is that they cannot try the ring on their own hand as they would in a retail store. Furthermore, instore try-on facilities only support current designed jewellery pieces and therefore do not support </w:t>
      </w:r>
      <w:r w:rsidRPr="00E00AE1" w:rsidR="009F4AB3">
        <w:rPr>
          <w:rFonts w:ascii="Arial" w:hAnsi="Arial" w:cs="Arial"/>
          <w:sz w:val="22"/>
          <w:szCs w:val="22"/>
        </w:rPr>
        <w:t>real time</w:t>
      </w:r>
      <w:r w:rsidRPr="00E00AE1">
        <w:rPr>
          <w:rFonts w:ascii="Arial" w:hAnsi="Arial" w:cs="Arial"/>
          <w:sz w:val="22"/>
          <w:szCs w:val="22"/>
        </w:rPr>
        <w:t xml:space="preserve"> personalised or customised pieces. Providing this solution through AR will permit disintermediation and disruption of the current supply chain because augmented reality allows for the consumer to ‘try on’ their creation, with no associated costs of creating physical prototypes. Whilst retaining the look, and feel, of the created design. Furthermore, offering the ability to create bespoke ring and jewellery designs using virtual models alongside the ability to “try on” their </w:t>
      </w:r>
      <w:r w:rsidRPr="00E00AE1" w:rsidR="00C876B7">
        <w:rPr>
          <w:rFonts w:ascii="Arial" w:hAnsi="Arial" w:cs="Arial"/>
          <w:sz w:val="22"/>
          <w:szCs w:val="22"/>
        </w:rPr>
        <w:t>design</w:t>
      </w:r>
      <w:r w:rsidRPr="00E00AE1">
        <w:rPr>
          <w:rFonts w:ascii="Arial" w:hAnsi="Arial" w:cs="Arial"/>
          <w:sz w:val="22"/>
          <w:szCs w:val="22"/>
        </w:rPr>
        <w:t xml:space="preserve"> in AR gives clients the power to customise and adapt their own jewellery designs and test them on themselves, their partners, their family members and their friends before a final purchase. </w:t>
      </w:r>
    </w:p>
    <w:p xmlns:wp14="http://schemas.microsoft.com/office/word/2010/wordml" w:rsidRPr="00E00AE1" w:rsidR="0039683A" w:rsidP="0039683A" w:rsidRDefault="0039683A" w14:paraId="29D6B04F" wp14:textId="77777777">
      <w:pPr>
        <w:rPr>
          <w:rFonts w:ascii="Arial" w:hAnsi="Arial" w:cs="Arial"/>
          <w:b/>
          <w:bCs/>
          <w:sz w:val="22"/>
          <w:szCs w:val="22"/>
          <w:u w:val="single"/>
        </w:rPr>
      </w:pPr>
      <w:r w:rsidRPr="00E00AE1">
        <w:rPr>
          <w:rFonts w:ascii="Arial" w:hAnsi="Arial" w:cs="Arial"/>
          <w:sz w:val="22"/>
          <w:szCs w:val="22"/>
        </w:rPr>
        <w:t xml:space="preserve"> </w:t>
      </w:r>
    </w:p>
    <w:p xmlns:wp14="http://schemas.microsoft.com/office/word/2010/wordml" w:rsidRPr="00E00AE1" w:rsidR="0039683A" w:rsidP="0039683A" w:rsidRDefault="0039683A" w14:paraId="6EF37B2D" wp14:textId="77777777">
      <w:pPr>
        <w:rPr>
          <w:rFonts w:ascii="Arial" w:hAnsi="Arial" w:cs="Arial"/>
          <w:b/>
          <w:bCs/>
          <w:sz w:val="22"/>
          <w:szCs w:val="22"/>
          <w:u w:val="single"/>
        </w:rPr>
      </w:pPr>
      <w:r w:rsidRPr="00E00AE1">
        <w:rPr>
          <w:rFonts w:ascii="Arial" w:hAnsi="Arial" w:cs="Arial"/>
          <w:b/>
          <w:bCs/>
          <w:sz w:val="22"/>
          <w:szCs w:val="22"/>
          <w:u w:val="single"/>
        </w:rPr>
        <w:t xml:space="preserve">What knowledge is to be </w:t>
      </w:r>
      <w:r w:rsidRPr="00E00AE1" w:rsidR="00C876B7">
        <w:rPr>
          <w:rFonts w:ascii="Arial" w:hAnsi="Arial" w:cs="Arial"/>
          <w:b/>
          <w:bCs/>
          <w:sz w:val="22"/>
          <w:szCs w:val="22"/>
          <w:u w:val="single"/>
        </w:rPr>
        <w:t>gained</w:t>
      </w:r>
      <w:r w:rsidRPr="00E00AE1">
        <w:rPr>
          <w:rFonts w:ascii="Arial" w:hAnsi="Arial" w:cs="Arial"/>
          <w:b/>
          <w:bCs/>
          <w:sz w:val="22"/>
          <w:szCs w:val="22"/>
          <w:u w:val="single"/>
        </w:rPr>
        <w:t xml:space="preserve"> and why does the company need it? </w:t>
      </w:r>
    </w:p>
    <w:p xmlns:wp14="http://schemas.microsoft.com/office/word/2010/wordml" w:rsidRPr="00E00AE1" w:rsidR="0039683A" w:rsidP="0039683A" w:rsidRDefault="0039683A" w14:paraId="2093CA67" wp14:textId="77777777">
      <w:pPr>
        <w:rPr>
          <w:rFonts w:ascii="Arial" w:hAnsi="Arial" w:cs="Arial"/>
          <w:sz w:val="22"/>
          <w:szCs w:val="22"/>
        </w:rPr>
      </w:pPr>
    </w:p>
    <w:p xmlns:wp14="http://schemas.microsoft.com/office/word/2010/wordml" w:rsidRPr="00E00AE1" w:rsidR="0039683A" w:rsidP="0039683A" w:rsidRDefault="0039683A" w14:paraId="40A3D009" wp14:textId="77777777">
      <w:pPr>
        <w:rPr>
          <w:rFonts w:ascii="Arial" w:hAnsi="Arial" w:cs="Arial"/>
          <w:sz w:val="22"/>
          <w:szCs w:val="22"/>
        </w:rPr>
      </w:pPr>
      <w:r w:rsidRPr="00E00AE1">
        <w:rPr>
          <w:rFonts w:ascii="Arial" w:hAnsi="Arial" w:cs="Arial"/>
          <w:sz w:val="22"/>
          <w:szCs w:val="22"/>
        </w:rPr>
        <w:t>DCW’s R&amp;D department’s current projects include: -</w:t>
      </w:r>
    </w:p>
    <w:p xmlns:wp14="http://schemas.microsoft.com/office/word/2010/wordml" w:rsidRPr="00E00AE1" w:rsidR="0039683A" w:rsidP="009B483C" w:rsidRDefault="0039683A" w14:paraId="16D955D1"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Proprietary Laser marking of Diamonds, </w:t>
      </w:r>
    </w:p>
    <w:p xmlns:wp14="http://schemas.microsoft.com/office/word/2010/wordml" w:rsidRPr="00E00AE1" w:rsidR="0039683A" w:rsidP="009B483C" w:rsidRDefault="0039683A" w14:paraId="11D736E0"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Blockchain technology for supply chain transparency/recovery, </w:t>
      </w:r>
    </w:p>
    <w:p xmlns:wp14="http://schemas.microsoft.com/office/word/2010/wordml" w:rsidRPr="00E00AE1" w:rsidR="0039683A" w:rsidP="009B483C" w:rsidRDefault="0039683A" w14:paraId="7079E063" wp14:textId="77777777">
      <w:pPr>
        <w:pStyle w:val="ListParagraph"/>
        <w:numPr>
          <w:ilvl w:val="0"/>
          <w:numId w:val="18"/>
        </w:numPr>
        <w:rPr>
          <w:rFonts w:ascii="Arial" w:hAnsi="Arial" w:cs="Arial"/>
          <w:sz w:val="22"/>
          <w:szCs w:val="22"/>
        </w:rPr>
      </w:pPr>
      <w:r w:rsidRPr="00E00AE1">
        <w:rPr>
          <w:rFonts w:ascii="Arial" w:hAnsi="Arial" w:cs="Arial"/>
          <w:sz w:val="22"/>
          <w:szCs w:val="22"/>
        </w:rPr>
        <w:t>Plasma Polishing of precious metals</w:t>
      </w:r>
    </w:p>
    <w:p xmlns:wp14="http://schemas.microsoft.com/office/word/2010/wordml" w:rsidRPr="00E00AE1" w:rsidR="0039683A" w:rsidP="009B483C" w:rsidRDefault="0039683A" w14:paraId="03613E84" wp14:textId="77777777">
      <w:pPr>
        <w:pStyle w:val="ListParagraph"/>
        <w:numPr>
          <w:ilvl w:val="0"/>
          <w:numId w:val="18"/>
        </w:numPr>
        <w:rPr>
          <w:rFonts w:ascii="Arial" w:hAnsi="Arial" w:cs="Arial"/>
          <w:sz w:val="22"/>
          <w:szCs w:val="22"/>
        </w:rPr>
      </w:pPr>
      <w:r w:rsidRPr="00E00AE1">
        <w:rPr>
          <w:rFonts w:ascii="Arial" w:hAnsi="Arial" w:cs="Arial"/>
          <w:sz w:val="22"/>
          <w:szCs w:val="22"/>
        </w:rPr>
        <w:t>A KTP for exploitation of 3D printing in precious metals (additive manufacturing)</w:t>
      </w:r>
    </w:p>
    <w:p xmlns:wp14="http://schemas.microsoft.com/office/word/2010/wordml" w:rsidRPr="00E00AE1" w:rsidR="0039683A" w:rsidP="0039683A" w:rsidRDefault="0039683A" w14:paraId="2503B197" wp14:textId="77777777">
      <w:pPr>
        <w:rPr>
          <w:rFonts w:ascii="Arial" w:hAnsi="Arial" w:cs="Arial"/>
          <w:sz w:val="22"/>
          <w:szCs w:val="22"/>
        </w:rPr>
      </w:pPr>
    </w:p>
    <w:p xmlns:wp14="http://schemas.microsoft.com/office/word/2010/wordml" w:rsidRPr="00E00AE1" w:rsidR="0039683A" w:rsidP="0039683A" w:rsidRDefault="0039683A" w14:paraId="5A870934" wp14:textId="77777777">
      <w:pPr>
        <w:rPr>
          <w:rFonts w:ascii="Arial" w:hAnsi="Arial" w:cs="Arial"/>
          <w:sz w:val="22"/>
          <w:szCs w:val="22"/>
        </w:rPr>
      </w:pPr>
      <w:r w:rsidRPr="00E00AE1">
        <w:rPr>
          <w:rFonts w:ascii="Arial" w:hAnsi="Arial" w:cs="Arial"/>
          <w:sz w:val="22"/>
          <w:szCs w:val="22"/>
        </w:rPr>
        <w:t xml:space="preserve">The knowledge </w:t>
      </w:r>
      <w:r w:rsidRPr="00E00AE1" w:rsidR="00C876B7">
        <w:rPr>
          <w:rFonts w:ascii="Arial" w:hAnsi="Arial" w:cs="Arial"/>
          <w:sz w:val="22"/>
          <w:szCs w:val="22"/>
        </w:rPr>
        <w:t>gained from this project and its research</w:t>
      </w:r>
      <w:r w:rsidRPr="00E00AE1">
        <w:rPr>
          <w:rFonts w:ascii="Arial" w:hAnsi="Arial" w:cs="Arial"/>
          <w:sz w:val="22"/>
          <w:szCs w:val="22"/>
        </w:rPr>
        <w:t xml:space="preserve"> will:</w:t>
      </w:r>
    </w:p>
    <w:p xmlns:wp14="http://schemas.microsoft.com/office/word/2010/wordml" w:rsidRPr="00E00AE1" w:rsidR="0039683A" w:rsidP="0039683A" w:rsidRDefault="0039683A" w14:paraId="0A6959E7" wp14:textId="77777777">
      <w:pPr>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39683A" w:rsidP="009B483C" w:rsidRDefault="0039683A" w14:paraId="4A8D9119"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Increase DCW’s software development knowledge </w:t>
      </w:r>
    </w:p>
    <w:p xmlns:wp14="http://schemas.microsoft.com/office/word/2010/wordml" w:rsidRPr="00E00AE1" w:rsidR="0039683A" w:rsidP="009B483C" w:rsidRDefault="0039683A" w14:paraId="11295149" wp14:textId="77777777">
      <w:pPr>
        <w:pStyle w:val="ListParagraph"/>
        <w:numPr>
          <w:ilvl w:val="0"/>
          <w:numId w:val="18"/>
        </w:numPr>
        <w:rPr>
          <w:rFonts w:ascii="Arial" w:hAnsi="Arial" w:cs="Arial"/>
          <w:sz w:val="22"/>
          <w:szCs w:val="22"/>
        </w:rPr>
      </w:pPr>
      <w:r w:rsidRPr="00E00AE1">
        <w:rPr>
          <w:rFonts w:ascii="Arial" w:hAnsi="Arial" w:cs="Arial"/>
          <w:sz w:val="22"/>
          <w:szCs w:val="22"/>
        </w:rPr>
        <w:t>Enable creation of generative/parametric design aspects for mass customisation</w:t>
      </w:r>
    </w:p>
    <w:p xmlns:wp14="http://schemas.microsoft.com/office/word/2010/wordml" w:rsidRPr="00E00AE1" w:rsidR="0039683A" w:rsidP="009B483C" w:rsidRDefault="0039683A" w14:paraId="56505AB2"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Extend understanding AR/Virtual Systems and its evolving role in the jewellery industry. </w:t>
      </w:r>
    </w:p>
    <w:p xmlns:wp14="http://schemas.microsoft.com/office/word/2010/wordml" w:rsidRPr="00E00AE1" w:rsidR="0039683A" w:rsidP="009B483C" w:rsidRDefault="0039683A" w14:paraId="22601511"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Build DCW’s ecommerce integration </w:t>
      </w:r>
    </w:p>
    <w:p xmlns:wp14="http://schemas.microsoft.com/office/word/2010/wordml" w:rsidRPr="00E00AE1" w:rsidR="0039683A" w:rsidP="009B483C" w:rsidRDefault="0039683A" w14:paraId="1838CD6D" wp14:textId="77777777">
      <w:pPr>
        <w:pStyle w:val="ListParagraph"/>
        <w:numPr>
          <w:ilvl w:val="0"/>
          <w:numId w:val="18"/>
        </w:numPr>
        <w:rPr>
          <w:rFonts w:ascii="Arial" w:hAnsi="Arial" w:cs="Arial"/>
          <w:sz w:val="22"/>
          <w:szCs w:val="22"/>
        </w:rPr>
      </w:pPr>
      <w:r w:rsidRPr="00E00AE1">
        <w:rPr>
          <w:rFonts w:ascii="Arial" w:hAnsi="Arial" w:cs="Arial"/>
          <w:sz w:val="22"/>
          <w:szCs w:val="22"/>
        </w:rPr>
        <w:t xml:space="preserve">Enable improvement in materials/real-time rendering  </w:t>
      </w:r>
    </w:p>
    <w:p xmlns:wp14="http://schemas.microsoft.com/office/word/2010/wordml" w:rsidRPr="00E00AE1" w:rsidR="007A79B7" w:rsidP="0039683A" w:rsidRDefault="007A79B7" w14:paraId="38288749" wp14:textId="77777777">
      <w:pPr>
        <w:rPr>
          <w:rFonts w:ascii="Arial" w:hAnsi="Arial" w:cs="Arial"/>
          <w:sz w:val="22"/>
          <w:szCs w:val="22"/>
        </w:rPr>
      </w:pPr>
    </w:p>
    <w:p xmlns:wp14="http://schemas.microsoft.com/office/word/2010/wordml" w:rsidR="005D3C77" w:rsidP="0039683A" w:rsidRDefault="005D3C77" w14:paraId="20BD9A1A" wp14:textId="77777777">
      <w:pPr>
        <w:rPr>
          <w:rFonts w:ascii="Arial" w:hAnsi="Arial" w:cs="Arial"/>
          <w:b/>
          <w:bCs/>
          <w:sz w:val="22"/>
          <w:szCs w:val="22"/>
          <w:u w:val="single"/>
        </w:rPr>
      </w:pPr>
    </w:p>
    <w:p xmlns:wp14="http://schemas.microsoft.com/office/word/2010/wordml" w:rsidRPr="00E00AE1" w:rsidR="0039683A" w:rsidP="0039683A" w:rsidRDefault="0039683A" w14:paraId="730A7D52" wp14:textId="77777777">
      <w:pPr>
        <w:rPr>
          <w:rFonts w:ascii="Arial" w:hAnsi="Arial" w:cs="Arial"/>
          <w:b/>
          <w:bCs/>
          <w:sz w:val="22"/>
          <w:szCs w:val="22"/>
          <w:u w:val="single"/>
        </w:rPr>
      </w:pPr>
      <w:r w:rsidRPr="00E00AE1">
        <w:rPr>
          <w:rFonts w:ascii="Arial" w:hAnsi="Arial" w:cs="Arial"/>
          <w:b/>
          <w:bCs/>
          <w:sz w:val="22"/>
          <w:szCs w:val="22"/>
          <w:u w:val="single"/>
        </w:rPr>
        <w:t xml:space="preserve">What is the academic challenge of the project? </w:t>
      </w:r>
    </w:p>
    <w:p xmlns:wp14="http://schemas.microsoft.com/office/word/2010/wordml" w:rsidRPr="00E00AE1" w:rsidR="0039683A" w:rsidP="0039683A" w:rsidRDefault="0039683A" w14:paraId="16C4A925" wp14:textId="77777777">
      <w:pPr>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C876B7" w:rsidP="0039683A" w:rsidRDefault="0039683A" w14:paraId="7D83F1B8" wp14:textId="77777777">
      <w:pPr>
        <w:rPr>
          <w:rFonts w:ascii="Arial" w:hAnsi="Arial" w:cs="Arial"/>
          <w:sz w:val="22"/>
          <w:szCs w:val="22"/>
        </w:rPr>
      </w:pPr>
      <w:r w:rsidRPr="00E00AE1">
        <w:rPr>
          <w:rFonts w:ascii="Arial" w:hAnsi="Arial" w:cs="Arial"/>
          <w:sz w:val="22"/>
          <w:szCs w:val="22"/>
        </w:rPr>
        <w:t>With the current state of the art, providing a robust client facing platform to view jewellery in AR might prove to be a challenge in itself. Moreover, making the platform not only powerful (parametric/generative designs) but also accessible and easy to use will require a wide range of skills. The interaction design of the app needs to be at the forefront of the frontend design to avoid placing a creative barrier between the user and the parametric design/ jewellery creation platform</w:t>
      </w:r>
      <w:r w:rsidRPr="00E00AE1" w:rsidR="00876C89">
        <w:rPr>
          <w:rFonts w:ascii="Arial" w:hAnsi="Arial" w:cs="Arial"/>
          <w:sz w:val="22"/>
          <w:szCs w:val="22"/>
          <w:shd w:val="clear" w:color="auto" w:fill="FFFFFF"/>
        </w:rPr>
        <w:t xml:space="preserve"> (NAKAGOMI and MURAKAMI, 2020)</w:t>
      </w:r>
      <w:r w:rsidRPr="00E00AE1">
        <w:rPr>
          <w:rFonts w:ascii="Arial" w:hAnsi="Arial" w:cs="Arial"/>
          <w:sz w:val="22"/>
          <w:szCs w:val="22"/>
        </w:rPr>
        <w:t>.</w:t>
      </w:r>
    </w:p>
    <w:p xmlns:wp14="http://schemas.microsoft.com/office/word/2010/wordml" w:rsidRPr="00E00AE1" w:rsidR="0039683A" w:rsidP="0039683A" w:rsidRDefault="00C876B7" w14:paraId="4FFE222C" wp14:textId="77777777">
      <w:pPr>
        <w:rPr>
          <w:rFonts w:ascii="Arial" w:hAnsi="Arial" w:cs="Arial"/>
          <w:sz w:val="22"/>
          <w:szCs w:val="22"/>
        </w:rPr>
      </w:pPr>
      <w:r w:rsidRPr="00E00AE1">
        <w:rPr>
          <w:rFonts w:ascii="Arial" w:hAnsi="Arial" w:cs="Arial"/>
          <w:sz w:val="22"/>
          <w:szCs w:val="22"/>
        </w:rPr>
        <w:lastRenderedPageBreak/>
        <w:t>M</w:t>
      </w:r>
      <w:r w:rsidRPr="00E00AE1" w:rsidR="0039683A">
        <w:rPr>
          <w:rFonts w:ascii="Arial" w:hAnsi="Arial" w:cs="Arial"/>
          <w:sz w:val="22"/>
          <w:szCs w:val="22"/>
        </w:rPr>
        <w:t xml:space="preserve">any problems still exist relating to the reliability of the interaction, the functional realism of the interaction models applied to design and visualisation tools and </w:t>
      </w:r>
      <w:r w:rsidRPr="00E00AE1" w:rsidR="1E44062B">
        <w:rPr>
          <w:rFonts w:ascii="Arial" w:hAnsi="Arial" w:cs="Arial"/>
          <w:sz w:val="22"/>
          <w:szCs w:val="22"/>
        </w:rPr>
        <w:t>overall,</w:t>
      </w:r>
      <w:r w:rsidRPr="00E00AE1" w:rsidR="0039683A">
        <w:rPr>
          <w:rFonts w:ascii="Arial" w:hAnsi="Arial" w:cs="Arial"/>
          <w:sz w:val="22"/>
          <w:szCs w:val="22"/>
        </w:rPr>
        <w:t xml:space="preserve"> the usability of any AR application case</w:t>
      </w:r>
      <w:r w:rsidRPr="00E00AE1" w:rsidR="00876C89">
        <w:rPr>
          <w:rFonts w:ascii="Arial" w:hAnsi="Arial" w:cs="Arial"/>
          <w:sz w:val="22"/>
          <w:szCs w:val="22"/>
          <w:shd w:val="clear" w:color="auto" w:fill="FFFFFF"/>
        </w:rPr>
        <w:t xml:space="preserve"> (</w:t>
      </w:r>
      <w:proofErr w:type="spellStart"/>
      <w:r w:rsidRPr="00E00AE1" w:rsidR="00876C89">
        <w:rPr>
          <w:rFonts w:ascii="Arial" w:hAnsi="Arial" w:cs="Arial"/>
          <w:sz w:val="22"/>
          <w:szCs w:val="22"/>
          <w:shd w:val="clear" w:color="auto" w:fill="FFFFFF"/>
        </w:rPr>
        <w:t>AlAgha</w:t>
      </w:r>
      <w:proofErr w:type="spellEnd"/>
      <w:r w:rsidRPr="00E00AE1" w:rsidR="00876C89">
        <w:rPr>
          <w:rFonts w:ascii="Arial" w:hAnsi="Arial" w:cs="Arial"/>
          <w:sz w:val="22"/>
          <w:szCs w:val="22"/>
          <w:shd w:val="clear" w:color="auto" w:fill="FFFFFF"/>
        </w:rPr>
        <w:t xml:space="preserve"> and Rasheed, 2015)</w:t>
      </w:r>
      <w:r w:rsidRPr="00E00AE1" w:rsidR="0039683A">
        <w:rPr>
          <w:rFonts w:ascii="Arial" w:hAnsi="Arial" w:cs="Arial"/>
          <w:sz w:val="22"/>
          <w:szCs w:val="22"/>
        </w:rPr>
        <w:t>.</w:t>
      </w:r>
    </w:p>
    <w:p xmlns:wp14="http://schemas.microsoft.com/office/word/2010/wordml" w:rsidRPr="00E00AE1" w:rsidR="0039683A" w:rsidP="00C219AA" w:rsidRDefault="0039683A" w14:paraId="0B50EAA3" wp14:textId="77777777">
      <w:pPr>
        <w:rPr>
          <w:rFonts w:ascii="Arial" w:hAnsi="Arial" w:cs="Arial"/>
          <w:sz w:val="22"/>
          <w:szCs w:val="22"/>
        </w:rPr>
      </w:pPr>
      <w:r w:rsidRPr="00E00AE1">
        <w:rPr>
          <w:rFonts w:ascii="Arial" w:hAnsi="Arial" w:cs="Arial"/>
          <w:sz w:val="22"/>
          <w:szCs w:val="22"/>
        </w:rPr>
        <w:t>Additional challenges that will arise during the development of the project (</w:t>
      </w:r>
      <w:r w:rsidRPr="00E00AE1" w:rsidR="5DB8D040">
        <w:rPr>
          <w:rFonts w:ascii="Arial" w:hAnsi="Arial" w:cs="Arial"/>
          <w:sz w:val="22"/>
          <w:szCs w:val="22"/>
        </w:rPr>
        <w:t>i.e.,</w:t>
      </w:r>
      <w:r w:rsidRPr="00E00AE1">
        <w:rPr>
          <w:rFonts w:ascii="Arial" w:hAnsi="Arial" w:cs="Arial"/>
          <w:sz w:val="22"/>
          <w:szCs w:val="22"/>
        </w:rPr>
        <w:t xml:space="preserve"> brand engagement, product, placement, changes in the environment) will strength</w:t>
      </w:r>
      <w:r w:rsidRPr="00E00AE1" w:rsidR="00C876B7">
        <w:rPr>
          <w:rFonts w:ascii="Arial" w:hAnsi="Arial" w:cs="Arial"/>
          <w:sz w:val="22"/>
          <w:szCs w:val="22"/>
        </w:rPr>
        <w:t>en</w:t>
      </w:r>
      <w:r w:rsidRPr="00E00AE1">
        <w:rPr>
          <w:rFonts w:ascii="Arial" w:hAnsi="Arial" w:cs="Arial"/>
          <w:sz w:val="22"/>
          <w:szCs w:val="22"/>
        </w:rPr>
        <w:t xml:space="preserve"> the research</w:t>
      </w:r>
      <w:r w:rsidRPr="00E00AE1" w:rsidR="00C876B7">
        <w:rPr>
          <w:rFonts w:ascii="Arial" w:hAnsi="Arial" w:cs="Arial"/>
          <w:sz w:val="22"/>
          <w:szCs w:val="22"/>
        </w:rPr>
        <w:t xml:space="preserve"> and knowledge</w:t>
      </w:r>
      <w:r w:rsidRPr="00E00AE1">
        <w:rPr>
          <w:rFonts w:ascii="Arial" w:hAnsi="Arial" w:cs="Arial"/>
          <w:sz w:val="22"/>
          <w:szCs w:val="22"/>
        </w:rPr>
        <w:t xml:space="preserve"> </w:t>
      </w:r>
      <w:r w:rsidRPr="00E00AE1" w:rsidR="00C876B7">
        <w:rPr>
          <w:rFonts w:ascii="Arial" w:hAnsi="Arial" w:cs="Arial"/>
          <w:sz w:val="22"/>
          <w:szCs w:val="22"/>
        </w:rPr>
        <w:t>gained during this project</w:t>
      </w:r>
      <w:r w:rsidRPr="00E00AE1">
        <w:rPr>
          <w:rFonts w:ascii="Arial" w:hAnsi="Arial" w:cs="Arial"/>
          <w:sz w:val="22"/>
          <w:szCs w:val="22"/>
        </w:rPr>
        <w:t xml:space="preserve"> and </w:t>
      </w:r>
      <w:r w:rsidRPr="00E00AE1" w:rsidR="00C876B7">
        <w:rPr>
          <w:rFonts w:ascii="Arial" w:hAnsi="Arial" w:cs="Arial"/>
          <w:sz w:val="22"/>
          <w:szCs w:val="22"/>
        </w:rPr>
        <w:t>increase DCWs</w:t>
      </w:r>
      <w:r w:rsidRPr="00E00AE1">
        <w:rPr>
          <w:rFonts w:ascii="Arial" w:hAnsi="Arial" w:cs="Arial"/>
          <w:sz w:val="22"/>
          <w:szCs w:val="22"/>
        </w:rPr>
        <w:t xml:space="preserve"> expertise</w:t>
      </w:r>
      <w:r w:rsidRPr="00E00AE1" w:rsidR="00C876B7">
        <w:rPr>
          <w:rFonts w:ascii="Arial" w:hAnsi="Arial" w:cs="Arial"/>
          <w:sz w:val="22"/>
          <w:szCs w:val="22"/>
        </w:rPr>
        <w:t xml:space="preserve"> in application development and AR</w:t>
      </w:r>
      <w:r w:rsidRPr="00E00AE1">
        <w:rPr>
          <w:rFonts w:ascii="Arial" w:hAnsi="Arial" w:cs="Arial"/>
          <w:sz w:val="22"/>
          <w:szCs w:val="22"/>
        </w:rPr>
        <w:t>.</w:t>
      </w:r>
    </w:p>
    <w:p xmlns:wp14="http://schemas.microsoft.com/office/word/2010/wordml" w:rsidRPr="00E00AE1" w:rsidR="00C219AA" w:rsidP="00C219AA" w:rsidRDefault="00C219AA" w14:paraId="082478C5" wp14:textId="77777777">
      <w:pPr>
        <w:rPr>
          <w:rFonts w:ascii="Arial" w:hAnsi="Arial" w:cs="Arial"/>
          <w:sz w:val="22"/>
          <w:szCs w:val="22"/>
        </w:rPr>
      </w:pPr>
      <w:r w:rsidRPr="00E00AE1">
        <w:rPr>
          <w:rFonts w:ascii="Arial" w:hAnsi="Arial" w:cs="Arial"/>
          <w:sz w:val="22"/>
          <w:szCs w:val="22"/>
        </w:rPr>
        <w:t>DCW</w:t>
      </w:r>
      <w:r w:rsidRPr="00E00AE1" w:rsidR="00C876B7">
        <w:rPr>
          <w:rFonts w:ascii="Arial" w:hAnsi="Arial" w:cs="Arial"/>
          <w:sz w:val="22"/>
          <w:szCs w:val="22"/>
        </w:rPr>
        <w:t xml:space="preserve"> will require </w:t>
      </w:r>
      <w:r w:rsidRPr="00E00AE1">
        <w:rPr>
          <w:rFonts w:ascii="Arial" w:hAnsi="Arial" w:cs="Arial"/>
          <w:sz w:val="22"/>
          <w:szCs w:val="22"/>
        </w:rPr>
        <w:t>industry</w:t>
      </w:r>
      <w:r w:rsidRPr="00E00AE1" w:rsidR="00C876B7">
        <w:rPr>
          <w:rFonts w:ascii="Arial" w:hAnsi="Arial" w:cs="Arial"/>
          <w:sz w:val="22"/>
          <w:szCs w:val="22"/>
        </w:rPr>
        <w:t xml:space="preserve"> </w:t>
      </w:r>
      <w:r w:rsidRPr="00E00AE1">
        <w:rPr>
          <w:rFonts w:ascii="Arial" w:hAnsi="Arial" w:cs="Arial"/>
          <w:sz w:val="22"/>
          <w:szCs w:val="22"/>
        </w:rPr>
        <w:t xml:space="preserve">specific understanding of how this technology works. Incorporating the set of AR tools proposed in this </w:t>
      </w:r>
      <w:r w:rsidRPr="00E00AE1" w:rsidR="00C876B7">
        <w:rPr>
          <w:rFonts w:ascii="Arial" w:hAnsi="Arial" w:cs="Arial"/>
          <w:sz w:val="22"/>
          <w:szCs w:val="22"/>
        </w:rPr>
        <w:t>project</w:t>
      </w:r>
      <w:r w:rsidRPr="00E00AE1">
        <w:rPr>
          <w:rFonts w:ascii="Arial" w:hAnsi="Arial" w:cs="Arial"/>
          <w:sz w:val="22"/>
          <w:szCs w:val="22"/>
        </w:rPr>
        <w:t xml:space="preserve"> will improve and extend the capabilities of DCW, thus allowing them to make an impact in the industry, creating added value for their customers and improving sales while reducing design and stock costs. The </w:t>
      </w:r>
      <w:r w:rsidRPr="00E00AE1" w:rsidR="00C876B7">
        <w:rPr>
          <w:rFonts w:ascii="Arial" w:hAnsi="Arial" w:cs="Arial"/>
          <w:sz w:val="22"/>
          <w:szCs w:val="22"/>
        </w:rPr>
        <w:t>project will aim to</w:t>
      </w:r>
      <w:r w:rsidRPr="00E00AE1">
        <w:rPr>
          <w:rFonts w:ascii="Arial" w:hAnsi="Arial" w:cs="Arial"/>
          <w:sz w:val="22"/>
          <w:szCs w:val="22"/>
        </w:rPr>
        <w:t xml:space="preserve"> develop a sophisticated solution that has a human computer interface (HCI) that is intuitive to use.</w:t>
      </w:r>
    </w:p>
    <w:p xmlns:wp14="http://schemas.microsoft.com/office/word/2010/wordml" w:rsidR="00C219AA" w:rsidP="00C219AA" w:rsidRDefault="00C219AA" w14:paraId="0C136CF1" wp14:textId="77777777">
      <w:pPr>
        <w:rPr>
          <w:rFonts w:ascii="Arial" w:hAnsi="Arial" w:cs="Arial"/>
          <w:sz w:val="22"/>
          <w:szCs w:val="22"/>
        </w:rPr>
      </w:pPr>
    </w:p>
    <w:p xmlns:wp14="http://schemas.microsoft.com/office/word/2010/wordml" w:rsidRPr="00E00AE1" w:rsidR="005D3C77" w:rsidP="00C219AA" w:rsidRDefault="005D3C77" w14:paraId="0A392C6A" wp14:textId="77777777">
      <w:pPr>
        <w:rPr>
          <w:rFonts w:ascii="Arial" w:hAnsi="Arial" w:cs="Arial"/>
          <w:sz w:val="22"/>
          <w:szCs w:val="22"/>
        </w:rPr>
      </w:pPr>
    </w:p>
    <w:p xmlns:wp14="http://schemas.microsoft.com/office/word/2010/wordml" w:rsidRPr="00E00AE1" w:rsidR="00C219AA" w:rsidP="00C219AA" w:rsidRDefault="00C219AA" w14:paraId="6576F3E5" wp14:textId="77777777">
      <w:pPr>
        <w:rPr>
          <w:rFonts w:ascii="Arial" w:hAnsi="Arial" w:cs="Arial"/>
          <w:sz w:val="22"/>
          <w:szCs w:val="22"/>
        </w:rPr>
      </w:pPr>
      <w:r w:rsidRPr="00E00AE1">
        <w:rPr>
          <w:rFonts w:ascii="Arial" w:hAnsi="Arial" w:cs="Arial"/>
          <w:sz w:val="22"/>
          <w:szCs w:val="22"/>
        </w:rPr>
        <w:t xml:space="preserve">DCW currently lacks the expertise in the core skills to develop the immersive AR tools needed for this project, notably: </w:t>
      </w:r>
    </w:p>
    <w:p xmlns:wp14="http://schemas.microsoft.com/office/word/2010/wordml" w:rsidRPr="00E00AE1" w:rsidR="00C219AA" w:rsidP="00C219AA" w:rsidRDefault="00C219AA" w14:paraId="290583F9" wp14:textId="77777777">
      <w:pPr>
        <w:rPr>
          <w:rFonts w:ascii="Arial" w:hAnsi="Arial" w:cs="Arial"/>
          <w:sz w:val="22"/>
          <w:szCs w:val="22"/>
        </w:rPr>
      </w:pPr>
    </w:p>
    <w:p xmlns:wp14="http://schemas.microsoft.com/office/word/2010/wordml" w:rsidRPr="00E00AE1" w:rsidR="00C219AA" w:rsidP="009B483C" w:rsidRDefault="00C219AA" w14:paraId="36F4ED9F" wp14:textId="77777777">
      <w:pPr>
        <w:numPr>
          <w:ilvl w:val="0"/>
          <w:numId w:val="19"/>
        </w:numPr>
        <w:rPr>
          <w:rFonts w:ascii="Arial" w:hAnsi="Arial" w:cs="Arial"/>
          <w:sz w:val="22"/>
          <w:szCs w:val="22"/>
        </w:rPr>
      </w:pPr>
      <w:r w:rsidRPr="00E00AE1">
        <w:rPr>
          <w:rFonts w:ascii="Arial" w:hAnsi="Arial" w:cs="Arial"/>
          <w:sz w:val="22"/>
          <w:szCs w:val="22"/>
        </w:rPr>
        <w:t xml:space="preserve">Current AR Platforms: DCW lacks specialism and technical knowledge in AR hardware, sensors, and technology. </w:t>
      </w:r>
    </w:p>
    <w:p xmlns:wp14="http://schemas.microsoft.com/office/word/2010/wordml" w:rsidRPr="00E00AE1" w:rsidR="00C219AA" w:rsidP="009B483C" w:rsidRDefault="00C219AA" w14:paraId="15A63914" wp14:textId="77777777">
      <w:pPr>
        <w:numPr>
          <w:ilvl w:val="0"/>
          <w:numId w:val="19"/>
        </w:numPr>
        <w:rPr>
          <w:rFonts w:ascii="Arial" w:hAnsi="Arial" w:cs="Arial"/>
          <w:sz w:val="22"/>
          <w:szCs w:val="22"/>
        </w:rPr>
      </w:pPr>
      <w:r w:rsidRPr="00E00AE1">
        <w:rPr>
          <w:rFonts w:ascii="Arial" w:hAnsi="Arial" w:cs="Arial"/>
          <w:sz w:val="22"/>
          <w:szCs w:val="22"/>
        </w:rPr>
        <w:t xml:space="preserve">Interaction with virtual and augmented: DCW lacks core experience in enabling users to manipulate virtual models and interact with augmented environments. </w:t>
      </w:r>
    </w:p>
    <w:p xmlns:wp14="http://schemas.microsoft.com/office/word/2010/wordml" w:rsidRPr="00E00AE1" w:rsidR="00C219AA" w:rsidP="009B483C" w:rsidRDefault="00C219AA" w14:paraId="2B457953" wp14:textId="77777777">
      <w:pPr>
        <w:numPr>
          <w:ilvl w:val="0"/>
          <w:numId w:val="19"/>
        </w:numPr>
        <w:rPr>
          <w:rFonts w:ascii="Arial" w:hAnsi="Arial" w:cs="Arial"/>
          <w:sz w:val="22"/>
          <w:szCs w:val="22"/>
        </w:rPr>
      </w:pPr>
      <w:r w:rsidRPr="00E00AE1">
        <w:rPr>
          <w:rFonts w:ascii="Arial" w:hAnsi="Arial" w:cs="Arial"/>
          <w:sz w:val="22"/>
          <w:szCs w:val="22"/>
        </w:rPr>
        <w:t>AR Design Showcase: DCW lacks specialism in creating technological tools that enable the visualisation and alteration of new designs in AR. This will be done by creating the immersive environment where the final customer can 'try on' different configurations and visualise, using immersive technologies, different jewellery designs and styles before they are sent for manufacturing.</w:t>
      </w:r>
    </w:p>
    <w:p xmlns:wp14="http://schemas.microsoft.com/office/word/2010/wordml" w:rsidRPr="00E00AE1" w:rsidR="00C219AA" w:rsidP="009B483C" w:rsidRDefault="00C219AA" w14:paraId="2B11D47F" wp14:textId="77777777">
      <w:pPr>
        <w:numPr>
          <w:ilvl w:val="0"/>
          <w:numId w:val="19"/>
        </w:numPr>
        <w:rPr>
          <w:rFonts w:ascii="Arial" w:hAnsi="Arial" w:cs="Arial"/>
          <w:sz w:val="22"/>
          <w:szCs w:val="22"/>
        </w:rPr>
      </w:pPr>
      <w:r w:rsidRPr="00E00AE1">
        <w:rPr>
          <w:rFonts w:ascii="Arial" w:hAnsi="Arial" w:cs="Arial"/>
          <w:sz w:val="22"/>
          <w:szCs w:val="22"/>
        </w:rPr>
        <w:t>Utilising sensors, such as Leap Motion and/or Kinect Azure or other suitable depth camera</w:t>
      </w:r>
    </w:p>
    <w:p xmlns:wp14="http://schemas.microsoft.com/office/word/2010/wordml" w:rsidRPr="00E00AE1" w:rsidR="6E618D4C" w:rsidP="6E618D4C" w:rsidRDefault="6E618D4C" w14:paraId="68F21D90" wp14:textId="77777777">
      <w:pPr>
        <w:rPr>
          <w:rFonts w:ascii="Arial" w:hAnsi="Arial" w:cs="Arial"/>
          <w:sz w:val="22"/>
          <w:szCs w:val="22"/>
        </w:rPr>
      </w:pPr>
    </w:p>
    <w:p xmlns:wp14="http://schemas.microsoft.com/office/word/2010/wordml" w:rsidRPr="00E00AE1" w:rsidR="6E618D4C" w:rsidP="6E618D4C" w:rsidRDefault="6E618D4C" w14:paraId="13C326F3" wp14:textId="77777777">
      <w:pPr>
        <w:rPr>
          <w:rFonts w:ascii="Arial" w:hAnsi="Arial" w:cs="Arial"/>
          <w:sz w:val="22"/>
          <w:szCs w:val="22"/>
        </w:rPr>
      </w:pPr>
    </w:p>
    <w:p xmlns:wp14="http://schemas.microsoft.com/office/word/2010/wordml" w:rsidRPr="00E00AE1" w:rsidR="6E618D4C" w:rsidP="6E618D4C" w:rsidRDefault="6E618D4C" w14:paraId="4853B841" wp14:textId="77777777">
      <w:pPr>
        <w:rPr>
          <w:rFonts w:ascii="Arial" w:hAnsi="Arial" w:cs="Arial"/>
          <w:sz w:val="22"/>
          <w:szCs w:val="22"/>
        </w:rPr>
      </w:pPr>
    </w:p>
    <w:p xmlns:wp14="http://schemas.microsoft.com/office/word/2010/wordml" w:rsidRPr="00E00AE1" w:rsidR="004012F1" w:rsidP="6E618D4C" w:rsidRDefault="004012F1" w14:paraId="50125231" wp14:textId="77777777">
      <w:pPr>
        <w:rPr>
          <w:rFonts w:ascii="Arial" w:hAnsi="Arial" w:cs="Arial"/>
          <w:sz w:val="22"/>
          <w:szCs w:val="22"/>
        </w:rPr>
      </w:pPr>
    </w:p>
    <w:p xmlns:wp14="http://schemas.microsoft.com/office/word/2010/wordml" w:rsidRPr="00E00AE1" w:rsidR="004012F1" w:rsidP="6E618D4C" w:rsidRDefault="004012F1" w14:paraId="5A25747A" wp14:textId="77777777">
      <w:pPr>
        <w:rPr>
          <w:rFonts w:ascii="Arial" w:hAnsi="Arial" w:cs="Arial"/>
          <w:sz w:val="22"/>
          <w:szCs w:val="22"/>
        </w:rPr>
      </w:pPr>
    </w:p>
    <w:p xmlns:wp14="http://schemas.microsoft.com/office/word/2010/wordml" w:rsidRPr="00E00AE1" w:rsidR="00C219AA" w:rsidP="00C219AA" w:rsidRDefault="00C876B7" w14:paraId="6A49C804" wp14:textId="77777777">
      <w:pPr>
        <w:rPr>
          <w:rFonts w:ascii="Arial" w:hAnsi="Arial" w:cs="Arial"/>
          <w:sz w:val="22"/>
          <w:szCs w:val="22"/>
        </w:rPr>
      </w:pPr>
      <w:r w:rsidRPr="00E00AE1">
        <w:rPr>
          <w:rFonts w:ascii="Arial" w:hAnsi="Arial" w:cs="Arial"/>
          <w:sz w:val="22"/>
          <w:szCs w:val="22"/>
        </w:rPr>
        <w:t>This project</w:t>
      </w:r>
      <w:r w:rsidRPr="00E00AE1" w:rsidR="00C219AA">
        <w:rPr>
          <w:rFonts w:ascii="Arial" w:hAnsi="Arial" w:cs="Arial"/>
          <w:sz w:val="22"/>
          <w:szCs w:val="22"/>
        </w:rPr>
        <w:t xml:space="preserve"> will provide innovative and research-led </w:t>
      </w:r>
      <w:r w:rsidRPr="00E00AE1">
        <w:rPr>
          <w:rFonts w:ascii="Arial" w:hAnsi="Arial" w:cs="Arial"/>
          <w:sz w:val="22"/>
          <w:szCs w:val="22"/>
        </w:rPr>
        <w:t>methods to gain the relevant</w:t>
      </w:r>
      <w:r w:rsidRPr="00E00AE1" w:rsidR="00C219AA">
        <w:rPr>
          <w:rFonts w:ascii="Arial" w:hAnsi="Arial" w:cs="Arial"/>
          <w:sz w:val="22"/>
          <w:szCs w:val="22"/>
        </w:rPr>
        <w:t xml:space="preserve"> expertise in immersive systems, sensors, and AR. In support of this development effort, the company needs help with respect to the provision of novel strategies for implementing AR to create a deployable digital platform. They will need to understand how to apply the new capability in AR to their new product developments as they come to market so </w:t>
      </w:r>
      <w:r w:rsidRPr="00E00AE1">
        <w:rPr>
          <w:rFonts w:ascii="Arial" w:hAnsi="Arial" w:cs="Arial"/>
          <w:sz w:val="22"/>
          <w:szCs w:val="22"/>
        </w:rPr>
        <w:t>this research project</w:t>
      </w:r>
      <w:r w:rsidRPr="00E00AE1" w:rsidR="00C219AA">
        <w:rPr>
          <w:rFonts w:ascii="Arial" w:hAnsi="Arial" w:cs="Arial"/>
          <w:sz w:val="22"/>
          <w:szCs w:val="22"/>
        </w:rPr>
        <w:t xml:space="preserve"> will </w:t>
      </w:r>
      <w:r w:rsidRPr="00E00AE1">
        <w:rPr>
          <w:rFonts w:ascii="Arial" w:hAnsi="Arial" w:cs="Arial"/>
          <w:sz w:val="22"/>
          <w:szCs w:val="22"/>
        </w:rPr>
        <w:t xml:space="preserve">aim to </w:t>
      </w:r>
      <w:r w:rsidRPr="00E00AE1" w:rsidR="00C219AA">
        <w:rPr>
          <w:rFonts w:ascii="Arial" w:hAnsi="Arial" w:cs="Arial"/>
          <w:sz w:val="22"/>
          <w:szCs w:val="22"/>
        </w:rPr>
        <w:t>embed the skills for future work into the development team.</w:t>
      </w:r>
    </w:p>
    <w:p xmlns:wp14="http://schemas.microsoft.com/office/word/2010/wordml" w:rsidRPr="00E00AE1" w:rsidR="00C219AA" w:rsidP="00C219AA" w:rsidRDefault="00C219AA" w14:paraId="0D0DC4CE" wp14:textId="77777777">
      <w:pPr>
        <w:rPr>
          <w:rFonts w:ascii="Arial" w:hAnsi="Arial" w:cs="Arial"/>
          <w:sz w:val="22"/>
          <w:szCs w:val="22"/>
        </w:rPr>
      </w:pPr>
      <w:r w:rsidRPr="00E00AE1">
        <w:rPr>
          <w:rFonts w:ascii="Arial" w:hAnsi="Arial" w:cs="Arial"/>
          <w:sz w:val="22"/>
          <w:szCs w:val="22"/>
        </w:rPr>
        <w:t>To exploit the IP fully, DCW will offer a bureau service to other manufacturers allowing them to use the AR system for a fee. DCW are committed to developing a helpdesk system and a support team outside the scope of th</w:t>
      </w:r>
      <w:r w:rsidRPr="00E00AE1" w:rsidR="00C876B7">
        <w:rPr>
          <w:rFonts w:ascii="Arial" w:hAnsi="Arial" w:cs="Arial"/>
          <w:sz w:val="22"/>
          <w:szCs w:val="22"/>
        </w:rPr>
        <w:t>is research project</w:t>
      </w:r>
      <w:r w:rsidRPr="00E00AE1">
        <w:rPr>
          <w:rFonts w:ascii="Arial" w:hAnsi="Arial" w:cs="Arial"/>
          <w:sz w:val="22"/>
          <w:szCs w:val="22"/>
        </w:rPr>
        <w:t>.</w:t>
      </w:r>
    </w:p>
    <w:p xmlns:wp14="http://schemas.microsoft.com/office/word/2010/wordml" w:rsidRPr="00E00AE1" w:rsidR="004012F1" w:rsidP="00C219AA" w:rsidRDefault="004012F1" w14:paraId="09B8D95D" wp14:textId="77777777">
      <w:pPr>
        <w:rPr>
          <w:rFonts w:ascii="Arial" w:hAnsi="Arial" w:cs="Arial"/>
          <w:sz w:val="22"/>
          <w:szCs w:val="22"/>
        </w:rPr>
      </w:pPr>
    </w:p>
    <w:p xmlns:wp14="http://schemas.microsoft.com/office/word/2010/wordml" w:rsidRPr="00E00AE1" w:rsidR="003B1ACB" w:rsidP="00930F74" w:rsidRDefault="00930F74" w14:paraId="4D63C296" wp14:textId="77777777">
      <w:pPr>
        <w:rPr>
          <w:rFonts w:ascii="Arial" w:hAnsi="Arial" w:cs="Arial"/>
          <w:sz w:val="22"/>
          <w:szCs w:val="22"/>
        </w:rPr>
      </w:pPr>
      <w:r w:rsidRPr="00E00AE1">
        <w:rPr>
          <w:rFonts w:ascii="Arial" w:hAnsi="Arial" w:eastAsia="Arial" w:cs="Arial"/>
          <w:sz w:val="22"/>
          <w:szCs w:val="22"/>
        </w:rPr>
        <w:t>At the initial Introduction phase, a project steering group (</w:t>
      </w:r>
      <w:sdt>
        <w:sdtPr>
          <w:rPr>
            <w:rFonts w:ascii="Arial" w:hAnsi="Arial" w:cs="Arial"/>
            <w:sz w:val="22"/>
            <w:szCs w:val="22"/>
          </w:rPr>
          <w:tag w:val="goog_rdk_41"/>
          <w:id w:val="1411034682"/>
          <w:placeholder>
            <w:docPart w:val="DefaultPlaceholder_1081868574"/>
          </w:placeholder>
        </w:sdtPr>
        <w:sdtContent/>
      </w:sdt>
      <w:r w:rsidRPr="00E00AE1">
        <w:rPr>
          <w:rFonts w:ascii="Arial" w:hAnsi="Arial" w:eastAsia="Arial" w:cs="Arial"/>
          <w:sz w:val="22"/>
          <w:szCs w:val="22"/>
        </w:rPr>
        <w:t>PSG) which will include representatives of DCW’s management, development, marketing, design and finance departments will be set up to ensure that</w:t>
      </w:r>
      <w:r w:rsidRPr="00E00AE1" w:rsidR="00072CB4">
        <w:rPr>
          <w:rFonts w:ascii="Arial" w:hAnsi="Arial" w:cs="Arial"/>
          <w:sz w:val="22"/>
          <w:szCs w:val="22"/>
        </w:rPr>
        <w:t xml:space="preserve"> </w:t>
      </w:r>
      <w:r w:rsidRPr="00E00AE1">
        <w:rPr>
          <w:rFonts w:ascii="Arial" w:hAnsi="Arial" w:cs="Arial"/>
          <w:sz w:val="22"/>
          <w:szCs w:val="22"/>
        </w:rPr>
        <w:t xml:space="preserve">the progress of the project is tracked and enriched where relevant. This will be in line with the company's </w:t>
      </w:r>
      <w:r w:rsidRPr="00E00AE1" w:rsidR="2F60CAE9">
        <w:rPr>
          <w:rFonts w:ascii="Arial" w:hAnsi="Arial" w:cs="Arial"/>
          <w:sz w:val="22"/>
          <w:szCs w:val="22"/>
        </w:rPr>
        <w:t>ability</w:t>
      </w:r>
      <w:r w:rsidRPr="00E00AE1">
        <w:rPr>
          <w:rFonts w:ascii="Arial" w:hAnsi="Arial" w:cs="Arial"/>
          <w:sz w:val="22"/>
          <w:szCs w:val="22"/>
        </w:rPr>
        <w:t xml:space="preserve">, particularly around the development of novel manufacturing and marketing </w:t>
      </w:r>
      <w:r w:rsidRPr="00E00AE1" w:rsidR="003B1ACB">
        <w:rPr>
          <w:rFonts w:ascii="Arial" w:hAnsi="Arial" w:cs="Arial"/>
          <w:sz w:val="22"/>
          <w:szCs w:val="22"/>
        </w:rPr>
        <w:t>resources.</w:t>
      </w:r>
    </w:p>
    <w:p xmlns:wp14="http://schemas.microsoft.com/office/word/2010/wordml" w:rsidRPr="00E00AE1" w:rsidR="004012F1" w:rsidP="00930F74" w:rsidRDefault="004012F1" w14:paraId="78BEFD2A" wp14:textId="77777777">
      <w:pPr>
        <w:rPr>
          <w:rFonts w:ascii="Arial" w:hAnsi="Arial" w:cs="Arial"/>
          <w:sz w:val="22"/>
          <w:szCs w:val="22"/>
        </w:rPr>
      </w:pPr>
    </w:p>
    <w:p xmlns:wp14="http://schemas.microsoft.com/office/word/2010/wordml" w:rsidRPr="00E00AE1" w:rsidR="00930F74" w:rsidP="00930F74" w:rsidRDefault="00930F74" w14:paraId="15CAB294" wp14:textId="77777777">
      <w:pPr>
        <w:rPr>
          <w:rFonts w:ascii="Arial" w:hAnsi="Arial" w:cs="Arial"/>
          <w:sz w:val="22"/>
          <w:szCs w:val="22"/>
        </w:rPr>
      </w:pPr>
      <w:r w:rsidRPr="00E00AE1">
        <w:rPr>
          <w:rFonts w:ascii="Arial" w:hAnsi="Arial" w:cs="Arial"/>
          <w:sz w:val="22"/>
          <w:szCs w:val="22"/>
        </w:rPr>
        <w:t>These capabilities will be embedded within the business throug</w:t>
      </w:r>
      <w:r w:rsidRPr="00E00AE1" w:rsidR="00072CB4">
        <w:rPr>
          <w:rFonts w:ascii="Arial" w:hAnsi="Arial" w:cs="Arial"/>
          <w:sz w:val="22"/>
          <w:szCs w:val="22"/>
        </w:rPr>
        <w:t>h</w:t>
      </w:r>
      <w:r w:rsidRPr="00E00AE1">
        <w:rPr>
          <w:rFonts w:ascii="Arial" w:hAnsi="Arial" w:cs="Arial"/>
          <w:sz w:val="22"/>
          <w:szCs w:val="22"/>
        </w:rPr>
        <w:t xml:space="preserve"> training, workshops, courses, and documentation of procedures and processes in AR development, and systems integration. This will be delivered in the form of project documentation and department-specific and company-wide workshops on both general aspects of AR and hand interaction </w:t>
      </w:r>
      <w:r w:rsidRPr="00E00AE1">
        <w:rPr>
          <w:rFonts w:ascii="Arial" w:hAnsi="Arial" w:cs="Arial"/>
          <w:sz w:val="22"/>
          <w:szCs w:val="22"/>
        </w:rPr>
        <w:lastRenderedPageBreak/>
        <w:t>and plinth-based tutorials once the first iteration of the jewellery customisation tool has been developed</w:t>
      </w:r>
      <w:r w:rsidRPr="00E00AE1" w:rsidR="00072CB4">
        <w:rPr>
          <w:rFonts w:ascii="Arial" w:hAnsi="Arial" w:cs="Arial"/>
          <w:sz w:val="22"/>
          <w:szCs w:val="22"/>
        </w:rPr>
        <w:t>.</w:t>
      </w:r>
    </w:p>
    <w:p xmlns:wp14="http://schemas.microsoft.com/office/word/2010/wordml" w:rsidRPr="00E00AE1" w:rsidR="004012F1" w:rsidP="00930F74" w:rsidRDefault="004012F1" w14:paraId="27A76422" wp14:textId="77777777">
      <w:pPr>
        <w:rPr>
          <w:rFonts w:ascii="Arial" w:hAnsi="Arial" w:cs="Arial"/>
          <w:sz w:val="22"/>
          <w:szCs w:val="22"/>
        </w:rPr>
      </w:pPr>
    </w:p>
    <w:p xmlns:wp14="http://schemas.microsoft.com/office/word/2010/wordml" w:rsidRPr="00E00AE1" w:rsidR="003B1ACB" w:rsidP="00930F74" w:rsidRDefault="00930F74" w14:paraId="76AAA30B" wp14:textId="77777777">
      <w:pPr>
        <w:rPr>
          <w:rFonts w:ascii="Arial" w:hAnsi="Arial" w:cs="Arial"/>
          <w:sz w:val="22"/>
          <w:szCs w:val="22"/>
        </w:rPr>
      </w:pPr>
      <w:r w:rsidRPr="00E00AE1">
        <w:rPr>
          <w:rFonts w:ascii="Arial" w:hAnsi="Arial" w:cs="Arial"/>
          <w:sz w:val="22"/>
          <w:szCs w:val="22"/>
        </w:rPr>
        <w:t>The capabilities will increase growth through gaining competitive advantage and reduce costs through increased automation and more accurate pricing.</w:t>
      </w:r>
      <w:r w:rsidRPr="00E00AE1" w:rsidR="00072CB4">
        <w:rPr>
          <w:rFonts w:ascii="Arial" w:hAnsi="Arial" w:cs="Arial"/>
          <w:sz w:val="22"/>
          <w:szCs w:val="22"/>
        </w:rPr>
        <w:t xml:space="preserve"> </w:t>
      </w:r>
      <w:r w:rsidRPr="00E00AE1">
        <w:rPr>
          <w:rFonts w:ascii="Arial" w:hAnsi="Arial" w:cs="Arial"/>
          <w:sz w:val="22"/>
          <w:szCs w:val="22"/>
        </w:rPr>
        <w:t>The novel enhanced digital technology will enable DCW to sell globally without the need for making samples or prototypes before a customer makes their purchasing decision in markets that are sophisticated enough to accept a digital representation of the final item. The system will be beneficial to complementary manufacturers of products worn on the hand or wrist and DCW will licence the use of the software to them. There will be mandatory training which will also be chargeable.</w:t>
      </w:r>
    </w:p>
    <w:p xmlns:wp14="http://schemas.microsoft.com/office/word/2010/wordml" w:rsidRPr="00E00AE1" w:rsidR="004012F1" w:rsidP="00930F74" w:rsidRDefault="004012F1" w14:paraId="49206A88" wp14:textId="77777777">
      <w:pPr>
        <w:rPr>
          <w:rFonts w:ascii="Arial" w:hAnsi="Arial" w:cs="Arial"/>
          <w:sz w:val="22"/>
          <w:szCs w:val="22"/>
        </w:rPr>
      </w:pPr>
    </w:p>
    <w:p xmlns:wp14="http://schemas.microsoft.com/office/word/2010/wordml" w:rsidRPr="00E00AE1" w:rsidR="00930F74" w:rsidP="00930F74" w:rsidRDefault="00930F74" w14:paraId="4F78AB6D" wp14:textId="77777777">
      <w:pPr>
        <w:rPr>
          <w:rFonts w:ascii="Arial" w:hAnsi="Arial" w:eastAsia="Arial" w:cs="Arial"/>
          <w:sz w:val="22"/>
          <w:szCs w:val="22"/>
        </w:rPr>
      </w:pPr>
      <w:r w:rsidRPr="00E00AE1">
        <w:rPr>
          <w:rFonts w:ascii="Arial" w:hAnsi="Arial" w:eastAsia="Arial" w:cs="Arial"/>
          <w:sz w:val="22"/>
          <w:szCs w:val="22"/>
        </w:rPr>
        <w:t>AR will launch DCW into the digital economy and as such, IP and future development capabilities must reside within the company. Also, the need to integrate the proposed solution with the existing services and processes, use of company-held data to enable market growth and gain competitive advantage makes internal development critical. In parallel, the project is critical to the future capability and strategic development post-project to be leader in an evolving market for online jewellery sales.</w:t>
      </w:r>
    </w:p>
    <w:p xmlns:wp14="http://schemas.microsoft.com/office/word/2010/wordml" w:rsidRPr="00E00AE1" w:rsidR="004012F1" w:rsidP="00930F74" w:rsidRDefault="004012F1" w14:paraId="67B7A70C" wp14:textId="77777777">
      <w:pPr>
        <w:rPr>
          <w:rFonts w:ascii="Arial" w:hAnsi="Arial" w:eastAsia="Arial" w:cs="Arial"/>
          <w:sz w:val="22"/>
          <w:szCs w:val="22"/>
        </w:rPr>
      </w:pPr>
    </w:p>
    <w:p xmlns:wp14="http://schemas.microsoft.com/office/word/2010/wordml" w:rsidRPr="00E00AE1" w:rsidR="003B1ACB" w:rsidP="00930F74" w:rsidRDefault="00930F74" w14:paraId="0B86A37A" wp14:textId="77777777">
      <w:pPr>
        <w:rPr>
          <w:rFonts w:ascii="Arial" w:hAnsi="Arial" w:cs="Arial"/>
          <w:sz w:val="22"/>
          <w:szCs w:val="22"/>
        </w:rPr>
      </w:pPr>
      <w:r w:rsidRPr="00E00AE1">
        <w:rPr>
          <w:rFonts w:ascii="Arial" w:hAnsi="Arial" w:eastAsia="Arial" w:cs="Arial"/>
          <w:sz w:val="22"/>
          <w:szCs w:val="22"/>
        </w:rPr>
        <w:t xml:space="preserve">This project proposes a strategic step-change in the manufacturing methods currently in place. </w:t>
      </w:r>
      <w:sdt>
        <w:sdtPr>
          <w:rPr>
            <w:rFonts w:ascii="Arial" w:hAnsi="Arial" w:cs="Arial"/>
            <w:sz w:val="22"/>
            <w:szCs w:val="22"/>
          </w:rPr>
          <w:tag w:val="goog_rdk_52"/>
          <w:id w:val="289464582"/>
          <w:placeholder>
            <w:docPart w:val="DefaultPlaceholder_1081868574"/>
          </w:placeholder>
        </w:sdtPr>
        <w:sdtContent/>
      </w:sdt>
      <w:r w:rsidRPr="00E00AE1">
        <w:rPr>
          <w:rFonts w:ascii="Arial" w:hAnsi="Arial" w:eastAsia="Arial" w:cs="Arial"/>
          <w:sz w:val="22"/>
          <w:szCs w:val="22"/>
        </w:rPr>
        <w:t>One further aim is to lead the adoption of this technology into the traditional jewellery manufacturing industry</w:t>
      </w:r>
      <w:r w:rsidRPr="00E00AE1">
        <w:rPr>
          <w:rFonts w:ascii="Arial" w:hAnsi="Arial" w:cs="Arial"/>
          <w:sz w:val="22"/>
          <w:szCs w:val="22"/>
        </w:rPr>
        <w:t xml:space="preserve"> </w:t>
      </w:r>
      <w:r w:rsidRPr="00E00AE1">
        <w:rPr>
          <w:rFonts w:ascii="Arial" w:hAnsi="Arial" w:eastAsia="Arial" w:cs="Arial"/>
          <w:sz w:val="22"/>
          <w:szCs w:val="22"/>
        </w:rPr>
        <w:t xml:space="preserve">to disrupt it through the introduction of a novel cutting-edge technology. It will create a new level of co-creation for jewellery </w:t>
      </w:r>
      <w:sdt>
        <w:sdtPr>
          <w:rPr>
            <w:rFonts w:ascii="Arial" w:hAnsi="Arial" w:cs="Arial"/>
            <w:sz w:val="22"/>
            <w:szCs w:val="22"/>
          </w:rPr>
          <w:tag w:val="goog_rdk_53"/>
          <w:id w:val="174752886"/>
          <w:placeholder>
            <w:docPart w:val="DefaultPlaceholder_1081868574"/>
          </w:placeholder>
        </w:sdtPr>
        <w:sdtContent/>
      </w:sdt>
      <w:r w:rsidRPr="00E00AE1">
        <w:rPr>
          <w:rFonts w:ascii="Arial" w:hAnsi="Arial" w:eastAsia="Arial" w:cs="Arial"/>
          <w:sz w:val="22"/>
          <w:szCs w:val="22"/>
        </w:rPr>
        <w:t>manufactur</w:t>
      </w:r>
      <w:r w:rsidRPr="00E00AE1" w:rsidR="00072CB4">
        <w:rPr>
          <w:rFonts w:ascii="Arial" w:hAnsi="Arial" w:eastAsia="Arial" w:cs="Arial"/>
          <w:sz w:val="22"/>
          <w:szCs w:val="22"/>
        </w:rPr>
        <w:t>ing</w:t>
      </w:r>
      <w:r w:rsidRPr="00E00AE1" w:rsidR="007A79B7">
        <w:rPr>
          <w:rFonts w:ascii="Arial" w:hAnsi="Arial" w:cs="Arial"/>
          <w:sz w:val="22"/>
          <w:szCs w:val="22"/>
          <w:shd w:val="clear" w:color="auto" w:fill="FFFFFF"/>
        </w:rPr>
        <w:t xml:space="preserve"> (</w:t>
      </w:r>
      <w:proofErr w:type="spellStart"/>
      <w:r w:rsidRPr="00E00AE1" w:rsidR="007A79B7">
        <w:rPr>
          <w:rFonts w:ascii="Arial" w:hAnsi="Arial" w:cs="Arial"/>
          <w:sz w:val="22"/>
          <w:szCs w:val="22"/>
          <w:shd w:val="clear" w:color="auto" w:fill="FFFFFF"/>
        </w:rPr>
        <w:t>Gomelsky</w:t>
      </w:r>
      <w:proofErr w:type="spellEnd"/>
      <w:r w:rsidRPr="00E00AE1" w:rsidR="007A79B7">
        <w:rPr>
          <w:rFonts w:ascii="Arial" w:hAnsi="Arial" w:cs="Arial"/>
          <w:sz w:val="22"/>
          <w:szCs w:val="22"/>
          <w:shd w:val="clear" w:color="auto" w:fill="FFFFFF"/>
        </w:rPr>
        <w:t>, 2021)</w:t>
      </w:r>
      <w:r w:rsidRPr="00E00AE1">
        <w:rPr>
          <w:rFonts w:ascii="Arial" w:hAnsi="Arial" w:eastAsia="Arial" w:cs="Arial"/>
          <w:sz w:val="22"/>
          <w:szCs w:val="22"/>
        </w:rPr>
        <w:t xml:space="preserve">. </w:t>
      </w:r>
    </w:p>
    <w:p xmlns:wp14="http://schemas.microsoft.com/office/word/2010/wordml" w:rsidR="005D3C77" w:rsidP="2C793A07" w:rsidRDefault="005D3C77" w14:paraId="71887C79" wp14:textId="77777777">
      <w:pPr>
        <w:rPr>
          <w:rFonts w:ascii="Arial" w:hAnsi="Arial" w:cs="Arial"/>
          <w:b/>
          <w:bCs/>
          <w:sz w:val="22"/>
          <w:szCs w:val="22"/>
          <w:u w:val="single"/>
        </w:rPr>
      </w:pPr>
    </w:p>
    <w:p xmlns:wp14="http://schemas.microsoft.com/office/word/2010/wordml" w:rsidRPr="00E00AE1" w:rsidR="000A5B87" w:rsidP="2C793A07" w:rsidRDefault="000A5B87" w14:paraId="04709CA8" wp14:textId="77777777">
      <w:pPr>
        <w:rPr>
          <w:rFonts w:ascii="Arial" w:hAnsi="Arial" w:cs="Arial"/>
          <w:b/>
          <w:bCs/>
          <w:sz w:val="22"/>
          <w:szCs w:val="22"/>
          <w:u w:val="single"/>
        </w:rPr>
      </w:pPr>
      <w:r w:rsidRPr="00E00AE1">
        <w:rPr>
          <w:rFonts w:ascii="Arial" w:hAnsi="Arial" w:cs="Arial"/>
          <w:b/>
          <w:bCs/>
          <w:sz w:val="22"/>
          <w:szCs w:val="22"/>
          <w:u w:val="single"/>
        </w:rPr>
        <w:t>Literature review</w:t>
      </w:r>
    </w:p>
    <w:p xmlns:wp14="http://schemas.microsoft.com/office/word/2010/wordml" w:rsidRPr="00E00AE1" w:rsidR="003B1ACB" w:rsidP="2C793A07" w:rsidRDefault="504B2AD3" w14:paraId="348C0C53" wp14:textId="77777777">
      <w:pPr>
        <w:rPr>
          <w:rFonts w:ascii="Arial" w:hAnsi="Arial" w:cs="Arial"/>
          <w:sz w:val="22"/>
          <w:szCs w:val="22"/>
        </w:rPr>
      </w:pPr>
      <w:r w:rsidRPr="00E00AE1">
        <w:rPr>
          <w:rFonts w:ascii="Arial" w:hAnsi="Arial" w:cs="Arial"/>
          <w:sz w:val="22"/>
          <w:szCs w:val="22"/>
        </w:rPr>
        <w:t xml:space="preserve">In this section the literature review will cover themes that are </w:t>
      </w:r>
      <w:r w:rsidRPr="00E00AE1" w:rsidR="3C7DD935">
        <w:rPr>
          <w:rFonts w:ascii="Arial" w:hAnsi="Arial" w:cs="Arial"/>
          <w:sz w:val="22"/>
          <w:szCs w:val="22"/>
        </w:rPr>
        <w:t>relevant</w:t>
      </w:r>
      <w:r w:rsidRPr="00E00AE1">
        <w:rPr>
          <w:rFonts w:ascii="Arial" w:hAnsi="Arial" w:cs="Arial"/>
          <w:sz w:val="22"/>
          <w:szCs w:val="22"/>
        </w:rPr>
        <w:t xml:space="preserve"> to this project and study area. The key themes include Industry 4.0 technologies </w:t>
      </w:r>
      <w:r w:rsidRPr="00E00AE1" w:rsidR="40C7C86E">
        <w:rPr>
          <w:rFonts w:ascii="Arial" w:hAnsi="Arial" w:cs="Arial"/>
          <w:sz w:val="22"/>
          <w:szCs w:val="22"/>
        </w:rPr>
        <w:t>along with innovations and the use of AR</w:t>
      </w:r>
      <w:r w:rsidRPr="00E00AE1" w:rsidR="7F6CAD9F">
        <w:rPr>
          <w:rFonts w:ascii="Arial" w:hAnsi="Arial" w:cs="Arial"/>
          <w:sz w:val="22"/>
          <w:szCs w:val="22"/>
        </w:rPr>
        <w:t xml:space="preserve"> (Augmented reality), VR (Virtual </w:t>
      </w:r>
      <w:r w:rsidRPr="00E00AE1" w:rsidR="7DD8F403">
        <w:rPr>
          <w:rFonts w:ascii="Arial" w:hAnsi="Arial" w:cs="Arial"/>
          <w:sz w:val="22"/>
          <w:szCs w:val="22"/>
        </w:rPr>
        <w:t xml:space="preserve">Reality) and AI (Artificial intelligence) along with tracking </w:t>
      </w:r>
      <w:r w:rsidRPr="00E00AE1" w:rsidR="7C16ED47">
        <w:rPr>
          <w:rFonts w:ascii="Arial" w:hAnsi="Arial" w:cs="Arial"/>
          <w:sz w:val="22"/>
          <w:szCs w:val="22"/>
        </w:rPr>
        <w:t>software</w:t>
      </w:r>
      <w:r w:rsidRPr="00E00AE1" w:rsidR="7DD8F403">
        <w:rPr>
          <w:rFonts w:ascii="Arial" w:hAnsi="Arial" w:cs="Arial"/>
          <w:sz w:val="22"/>
          <w:szCs w:val="22"/>
        </w:rPr>
        <w:t xml:space="preserve"> for virtual modal man</w:t>
      </w:r>
      <w:r w:rsidRPr="00E00AE1" w:rsidR="0206568F">
        <w:rPr>
          <w:rFonts w:ascii="Arial" w:hAnsi="Arial" w:cs="Arial"/>
          <w:sz w:val="22"/>
          <w:szCs w:val="22"/>
        </w:rPr>
        <w:t>ipulation and viewing in real-time.</w:t>
      </w:r>
      <w:r w:rsidRPr="00E00AE1" w:rsidR="7F6CAD9F">
        <w:rPr>
          <w:rFonts w:ascii="Arial" w:hAnsi="Arial" w:cs="Arial"/>
          <w:sz w:val="22"/>
          <w:szCs w:val="22"/>
        </w:rPr>
        <w:t xml:space="preserve"> </w:t>
      </w:r>
    </w:p>
    <w:p xmlns:wp14="http://schemas.microsoft.com/office/word/2010/wordml" w:rsidR="007A79B7" w:rsidP="2C793A07" w:rsidRDefault="007A79B7" w14:paraId="3B7FD67C" wp14:textId="77777777">
      <w:pPr>
        <w:rPr>
          <w:rFonts w:ascii="Arial" w:hAnsi="Arial" w:cs="Arial"/>
        </w:rPr>
      </w:pPr>
    </w:p>
    <w:p xmlns:wp14="http://schemas.microsoft.com/office/word/2010/wordml" w:rsidR="007A79B7" w:rsidP="2C793A07" w:rsidRDefault="007A79B7" w14:paraId="38D6B9B6" wp14:textId="77777777">
      <w:pPr>
        <w:rPr>
          <w:rFonts w:ascii="Arial" w:hAnsi="Arial" w:cs="Arial"/>
        </w:rPr>
      </w:pPr>
    </w:p>
    <w:p xmlns:wp14="http://schemas.microsoft.com/office/word/2010/wordml" w:rsidR="00A62EE6" w:rsidP="005D3251" w:rsidRDefault="00A62EE6" w14:paraId="22F860BB" wp14:textId="77777777">
      <w:pPr>
        <w:shd w:val="clear" w:color="auto" w:fill="FFFFFF"/>
        <w:jc w:val="center"/>
      </w:pPr>
      <w:r>
        <w:rPr>
          <w:noProof/>
          <w:color w:val="004B83"/>
        </w:rPr>
        <w:drawing>
          <wp:inline xmlns:wp14="http://schemas.microsoft.com/office/word/2010/wordprocessingDrawing" distT="0" distB="0" distL="0" distR="0" wp14:anchorId="68FFED92" wp14:editId="7777777">
            <wp:extent cx="1702051" cy="2458518"/>
            <wp:effectExtent l="0" t="0" r="0" b="5715"/>
            <wp:docPr id="57" name="Picture 57" descr="Book cover">
              <a:hlinkClick xmlns:a="http://schemas.openxmlformats.org/drawingml/2006/main" r:id="rId27"/>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Book cover">
                      <a:hlinkClick r:id="rId27"/>
                    </pic:cNvPr>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1712653" cy="2473832"/>
                    </a:xfrm>
                    <a:prstGeom prst="rect">
                      <a:avLst/>
                    </a:prstGeom>
                    <a:noFill/>
                    <a:ln>
                      <a:noFill/>
                    </a:ln>
                  </pic:spPr>
                </pic:pic>
              </a:graphicData>
            </a:graphic>
          </wp:inline>
        </w:drawing>
      </w:r>
    </w:p>
    <w:p xmlns:wp14="http://schemas.microsoft.com/office/word/2010/wordml" w:rsidRPr="005D3251" w:rsidR="005D3251" w:rsidP="005D3251" w:rsidRDefault="005D3251" w14:paraId="6ACD4E3F" wp14:textId="77777777">
      <w:pPr>
        <w:pStyle w:val="Heading1"/>
        <w:shd w:val="clear" w:color="auto" w:fill="FFFFFF"/>
        <w:spacing w:before="0"/>
        <w:jc w:val="center"/>
        <w:rPr>
          <w:rFonts w:ascii="Arial" w:hAnsi="Arial" w:cs="Arial"/>
          <w:b w:val="0"/>
          <w:bCs w:val="0"/>
          <w:color w:val="auto"/>
          <w:sz w:val="22"/>
          <w:szCs w:val="22"/>
        </w:rPr>
      </w:pPr>
      <w:r w:rsidRPr="005D3251">
        <w:rPr>
          <w:color w:val="auto"/>
          <w:sz w:val="22"/>
          <w:szCs w:val="22"/>
        </w:rPr>
        <w:t xml:space="preserve">Figure 8: </w:t>
      </w:r>
      <w:r w:rsidRPr="005D3251">
        <w:rPr>
          <w:rFonts w:ascii="Arial" w:hAnsi="Arial" w:cs="Arial"/>
          <w:b w:val="0"/>
          <w:bCs w:val="0"/>
          <w:color w:val="auto"/>
          <w:sz w:val="22"/>
          <w:szCs w:val="22"/>
        </w:rPr>
        <w:t>Digital Business and Electronic Commerce</w:t>
      </w:r>
    </w:p>
    <w:p xmlns:wp14="http://schemas.microsoft.com/office/word/2010/wordml" w:rsidR="00A62EE6" w:rsidP="00A62EE6" w:rsidRDefault="00A62EE6" w14:paraId="698536F5" wp14:textId="77777777">
      <w:pPr>
        <w:shd w:val="clear" w:color="auto" w:fill="FFFFFF"/>
      </w:pPr>
    </w:p>
    <w:p xmlns:wp14="http://schemas.microsoft.com/office/word/2010/wordml" w:rsidRPr="00E00AE1" w:rsidR="00A62EE6" w:rsidP="00A62EE6" w:rsidRDefault="00A62EE6" w14:paraId="7966E5CF" wp14:textId="77777777">
      <w:pPr>
        <w:pStyle w:val="c-article-identifiersitem"/>
        <w:numPr>
          <w:ilvl w:val="0"/>
          <w:numId w:val="34"/>
        </w:numPr>
        <w:pBdr>
          <w:right w:val="single" w:color="6F6F6F" w:sz="6" w:space="6"/>
        </w:pBdr>
        <w:shd w:val="clear" w:color="auto" w:fill="FFFFFF"/>
        <w:ind w:left="0" w:right="120"/>
        <w:rPr>
          <w:rFonts w:ascii="Arial" w:hAnsi="Arial" w:cs="Arial"/>
          <w:sz w:val="22"/>
          <w:szCs w:val="22"/>
        </w:rPr>
      </w:pPr>
      <w:r w:rsidRPr="00E00AE1">
        <w:rPr>
          <w:rFonts w:ascii="Arial" w:hAnsi="Arial" w:cs="Arial"/>
          <w:sz w:val="22"/>
          <w:szCs w:val="22"/>
        </w:rPr>
        <w:t>Textbook</w:t>
      </w:r>
    </w:p>
    <w:p xmlns:wp14="http://schemas.microsoft.com/office/word/2010/wordml" w:rsidRPr="00E00AE1" w:rsidR="00A62EE6" w:rsidP="00A62EE6" w:rsidRDefault="00A62EE6" w14:paraId="41BCBEEB" wp14:textId="77777777">
      <w:pPr>
        <w:pStyle w:val="c-article-identifiersitem"/>
        <w:numPr>
          <w:ilvl w:val="0"/>
          <w:numId w:val="34"/>
        </w:numPr>
        <w:shd w:val="clear" w:color="auto" w:fill="FFFFFF"/>
        <w:ind w:left="0"/>
        <w:rPr>
          <w:rFonts w:ascii="Arial" w:hAnsi="Arial" w:cs="Arial"/>
          <w:sz w:val="22"/>
          <w:szCs w:val="22"/>
        </w:rPr>
      </w:pPr>
      <w:r w:rsidRPr="00E00AE1">
        <w:rPr>
          <w:rFonts w:ascii="Arial" w:hAnsi="Arial" w:cs="Arial"/>
          <w:sz w:val="22"/>
          <w:szCs w:val="22"/>
        </w:rPr>
        <w:t>© 2021</w:t>
      </w:r>
    </w:p>
    <w:p xmlns:wp14="http://schemas.microsoft.com/office/word/2010/wordml" w:rsidRPr="00E00AE1" w:rsidR="00A62EE6" w:rsidP="00A62EE6" w:rsidRDefault="00A62EE6" w14:paraId="6474AA79" wp14:textId="77777777">
      <w:pPr>
        <w:pStyle w:val="Heading1"/>
        <w:shd w:val="clear" w:color="auto" w:fill="FFFFFF"/>
        <w:spacing w:before="0"/>
        <w:rPr>
          <w:rFonts w:ascii="Arial" w:hAnsi="Arial" w:cs="Arial"/>
          <w:b w:val="0"/>
          <w:bCs w:val="0"/>
          <w:color w:val="auto"/>
          <w:sz w:val="22"/>
          <w:szCs w:val="22"/>
        </w:rPr>
      </w:pPr>
      <w:r w:rsidRPr="00E00AE1">
        <w:rPr>
          <w:rFonts w:ascii="Arial" w:hAnsi="Arial" w:cs="Arial"/>
          <w:b w:val="0"/>
          <w:bCs w:val="0"/>
          <w:color w:val="auto"/>
          <w:sz w:val="22"/>
          <w:szCs w:val="22"/>
        </w:rPr>
        <w:lastRenderedPageBreak/>
        <w:t>Digital Business and Electronic Commerce</w:t>
      </w:r>
    </w:p>
    <w:p xmlns:wp14="http://schemas.microsoft.com/office/word/2010/wordml" w:rsidRPr="00E00AE1" w:rsidR="00A62EE6" w:rsidP="00A62EE6" w:rsidRDefault="00A62EE6" w14:paraId="46CCC907" wp14:textId="77777777">
      <w:pPr>
        <w:pStyle w:val="c-app-headersubtitle"/>
        <w:shd w:val="clear" w:color="auto" w:fill="FFFFFF"/>
        <w:spacing w:before="0" w:beforeAutospacing="0" w:after="0" w:afterAutospacing="0"/>
        <w:rPr>
          <w:rFonts w:ascii="Arial" w:hAnsi="Arial" w:cs="Arial"/>
          <w:sz w:val="22"/>
          <w:szCs w:val="22"/>
        </w:rPr>
      </w:pPr>
      <w:r w:rsidRPr="00E00AE1">
        <w:rPr>
          <w:rFonts w:ascii="Arial" w:hAnsi="Arial" w:cs="Arial"/>
          <w:sz w:val="22"/>
          <w:szCs w:val="22"/>
        </w:rPr>
        <w:t>Strategy, Business Models and Technology</w:t>
      </w:r>
    </w:p>
    <w:p xmlns:wp14="http://schemas.microsoft.com/office/word/2010/wordml" w:rsidRPr="00E00AE1" w:rsidR="00A62EE6" w:rsidP="00A62EE6" w:rsidRDefault="00A62EE6" w14:paraId="38EF1C91" wp14:textId="77777777">
      <w:pPr>
        <w:pStyle w:val="Heading2"/>
        <w:shd w:val="clear" w:color="auto" w:fill="FFFFFF"/>
        <w:spacing w:before="0" w:after="240"/>
        <w:rPr>
          <w:rFonts w:ascii="Arial" w:hAnsi="Arial" w:cs="Arial"/>
          <w:color w:val="auto"/>
          <w:sz w:val="22"/>
          <w:szCs w:val="22"/>
        </w:rPr>
      </w:pPr>
      <w:r w:rsidRPr="00E00AE1">
        <w:rPr>
          <w:rFonts w:ascii="Arial" w:hAnsi="Arial" w:cs="Arial"/>
          <w:color w:val="auto"/>
          <w:sz w:val="22"/>
          <w:szCs w:val="22"/>
        </w:rPr>
        <w:t>Authors:</w:t>
      </w:r>
    </w:p>
    <w:p xmlns:wp14="http://schemas.microsoft.com/office/word/2010/wordml" w:rsidRPr="00E00AE1" w:rsidR="00A62EE6" w:rsidP="00A62EE6" w:rsidRDefault="00A62EE6" w14:paraId="6E7BEAA2" wp14:textId="77777777">
      <w:pPr>
        <w:shd w:val="clear" w:color="auto" w:fill="FFFFFF"/>
        <w:rPr>
          <w:rFonts w:ascii="Arial" w:hAnsi="Arial" w:cs="Arial"/>
          <w:sz w:val="22"/>
          <w:szCs w:val="22"/>
        </w:rPr>
      </w:pPr>
      <w:r w:rsidRPr="00E00AE1">
        <w:rPr>
          <w:rFonts w:ascii="Arial" w:hAnsi="Arial" w:cs="Arial"/>
          <w:sz w:val="22"/>
          <w:szCs w:val="22"/>
        </w:rPr>
        <w:t> </w:t>
      </w:r>
    </w:p>
    <w:p xmlns:wp14="http://schemas.microsoft.com/office/word/2010/wordml" w:rsidRPr="00E00AE1" w:rsidR="00A62EE6" w:rsidP="00A62EE6" w:rsidRDefault="001732AE" w14:paraId="25C841B3" wp14:textId="77777777">
      <w:pPr>
        <w:pStyle w:val="c-article-author-listitem"/>
        <w:numPr>
          <w:ilvl w:val="0"/>
          <w:numId w:val="35"/>
        </w:numPr>
        <w:shd w:val="clear" w:color="auto" w:fill="FFFFFF"/>
        <w:ind w:left="0" w:right="120"/>
        <w:rPr>
          <w:rFonts w:ascii="Arial" w:hAnsi="Arial" w:cs="Arial"/>
          <w:sz w:val="22"/>
          <w:szCs w:val="22"/>
        </w:rPr>
      </w:pPr>
      <w:hyperlink w:history="1" w:anchor="author-0-0" r:id="rId29">
        <w:r w:rsidRPr="00E00AE1" w:rsidR="00A62EE6">
          <w:rPr>
            <w:rStyle w:val="Hyperlink"/>
            <w:rFonts w:ascii="Arial" w:hAnsi="Arial" w:cs="Arial" w:eastAsiaTheme="minorEastAsia"/>
            <w:color w:val="auto"/>
            <w:sz w:val="22"/>
            <w:szCs w:val="22"/>
          </w:rPr>
          <w:t>Bernd W. Wirtz</w:t>
        </w:r>
      </w:hyperlink>
    </w:p>
    <w:p xmlns:wp14="http://schemas.microsoft.com/office/word/2010/wordml" w:rsidRPr="00E00AE1" w:rsidR="00A62EE6" w:rsidP="00A62EE6" w:rsidRDefault="00A62EE6" w14:paraId="4E760FE2" wp14:textId="77777777">
      <w:pPr>
        <w:pStyle w:val="NormalWeb"/>
        <w:numPr>
          <w:ilvl w:val="0"/>
          <w:numId w:val="36"/>
        </w:numPr>
        <w:pBdr>
          <w:top w:val="single" w:color="EEEEEE" w:sz="6" w:space="12"/>
        </w:pBdr>
        <w:shd w:val="clear" w:color="auto" w:fill="FFFFFF"/>
        <w:spacing w:before="0" w:beforeAutospacing="0" w:after="0" w:afterAutospacing="0"/>
        <w:ind w:left="0"/>
        <w:rPr>
          <w:rFonts w:ascii="Arial" w:hAnsi="Arial" w:cs="Arial"/>
          <w:sz w:val="22"/>
          <w:szCs w:val="22"/>
        </w:rPr>
      </w:pPr>
      <w:r w:rsidRPr="00E00AE1">
        <w:rPr>
          <w:rFonts w:ascii="Arial" w:hAnsi="Arial" w:cs="Arial"/>
          <w:sz w:val="22"/>
          <w:szCs w:val="22"/>
        </w:rPr>
        <w:t>Provides a fundamental introduction to all aspects of digital business</w:t>
      </w:r>
    </w:p>
    <w:p xmlns:wp14="http://schemas.microsoft.com/office/word/2010/wordml" w:rsidRPr="00E00AE1" w:rsidR="00A62EE6" w:rsidP="00A62EE6" w:rsidRDefault="00A62EE6" w14:paraId="719736CF" wp14:textId="77777777">
      <w:pPr>
        <w:pStyle w:val="NormalWeb"/>
        <w:numPr>
          <w:ilvl w:val="0"/>
          <w:numId w:val="36"/>
        </w:numPr>
        <w:pBdr>
          <w:top w:val="single" w:color="EEEEEE" w:sz="6" w:space="12"/>
        </w:pBdr>
        <w:shd w:val="clear" w:color="auto" w:fill="FFFFFF"/>
        <w:spacing w:before="0" w:beforeAutospacing="0" w:after="0" w:afterAutospacing="0"/>
        <w:ind w:left="0"/>
        <w:rPr>
          <w:rFonts w:ascii="Arial" w:hAnsi="Arial" w:cs="Arial"/>
          <w:sz w:val="22"/>
          <w:szCs w:val="22"/>
        </w:rPr>
      </w:pPr>
      <w:r w:rsidRPr="00E00AE1">
        <w:rPr>
          <w:rFonts w:ascii="Arial" w:hAnsi="Arial" w:cs="Arial"/>
          <w:sz w:val="22"/>
          <w:szCs w:val="22"/>
        </w:rPr>
        <w:t>Offers readers essential guidance on integrating their strategy, business model and the latest technologies</w:t>
      </w:r>
    </w:p>
    <w:p xmlns:wp14="http://schemas.microsoft.com/office/word/2010/wordml" w:rsidRPr="00E00AE1" w:rsidR="00A62EE6" w:rsidP="00A62EE6" w:rsidRDefault="00A62EE6" w14:paraId="1EFF9983" wp14:textId="77777777">
      <w:pPr>
        <w:pStyle w:val="NormalWeb"/>
        <w:numPr>
          <w:ilvl w:val="0"/>
          <w:numId w:val="36"/>
        </w:numPr>
        <w:pBdr>
          <w:top w:val="single" w:color="EEEEEE" w:sz="6" w:space="12"/>
        </w:pBdr>
        <w:shd w:val="clear" w:color="auto" w:fill="FFFFFF"/>
        <w:spacing w:before="0" w:beforeAutospacing="0" w:after="0" w:afterAutospacing="0"/>
        <w:ind w:left="0"/>
        <w:rPr>
          <w:rFonts w:ascii="Arial" w:hAnsi="Arial" w:cs="Arial"/>
          <w:sz w:val="22"/>
          <w:szCs w:val="22"/>
        </w:rPr>
      </w:pPr>
      <w:r w:rsidRPr="00E00AE1">
        <w:rPr>
          <w:rFonts w:ascii="Arial" w:hAnsi="Arial" w:cs="Arial"/>
          <w:sz w:val="22"/>
          <w:szCs w:val="22"/>
        </w:rPr>
        <w:t>Includes a comprehensive case study on Google/Alphabet with summarizing questions and answers</w:t>
      </w:r>
    </w:p>
    <w:p xmlns:wp14="http://schemas.microsoft.com/office/word/2010/wordml" w:rsidRPr="00E00AE1" w:rsidR="00A62EE6" w:rsidP="2C793A07" w:rsidRDefault="00A62EE6" w14:paraId="7BC1BAF2" wp14:textId="77777777">
      <w:pPr>
        <w:rPr>
          <w:rFonts w:ascii="Arial" w:hAnsi="Arial" w:cs="Arial"/>
          <w:sz w:val="22"/>
          <w:szCs w:val="22"/>
        </w:rPr>
      </w:pPr>
    </w:p>
    <w:p xmlns:wp14="http://schemas.microsoft.com/office/word/2010/wordml" w:rsidRPr="00E00AE1" w:rsidR="00242432" w:rsidP="00242432" w:rsidRDefault="00242432" w14:paraId="61C988F9" wp14:textId="77777777">
      <w:pPr>
        <w:pStyle w:val="Heading1"/>
        <w:shd w:val="clear" w:color="auto" w:fill="FFFFFF"/>
        <w:spacing w:before="0" w:after="120"/>
        <w:rPr>
          <w:rFonts w:ascii="Arial" w:hAnsi="Arial" w:cs="Arial"/>
          <w:color w:val="auto"/>
          <w:sz w:val="22"/>
          <w:szCs w:val="22"/>
        </w:rPr>
      </w:pPr>
    </w:p>
    <w:p xmlns:wp14="http://schemas.microsoft.com/office/word/2010/wordml" w:rsidRPr="00E00AE1" w:rsidR="00242432" w:rsidP="00242432" w:rsidRDefault="00242432" w14:paraId="3B22BB7D" wp14:textId="77777777">
      <w:pPr>
        <w:pStyle w:val="Heading1"/>
        <w:shd w:val="clear" w:color="auto" w:fill="FFFFFF"/>
        <w:spacing w:before="0" w:after="120"/>
        <w:rPr>
          <w:rFonts w:ascii="Arial" w:hAnsi="Arial" w:cs="Arial"/>
          <w:color w:val="auto"/>
          <w:sz w:val="22"/>
          <w:szCs w:val="22"/>
        </w:rPr>
      </w:pPr>
    </w:p>
    <w:p xmlns:wp14="http://schemas.microsoft.com/office/word/2010/wordml" w:rsidRPr="00E00AE1" w:rsidR="00242432" w:rsidP="00242432" w:rsidRDefault="00242432" w14:paraId="17B246DD" wp14:textId="77777777">
      <w:pPr>
        <w:pStyle w:val="Heading1"/>
        <w:shd w:val="clear" w:color="auto" w:fill="FFFFFF"/>
        <w:spacing w:before="0" w:after="120"/>
        <w:rPr>
          <w:rFonts w:ascii="Arial" w:hAnsi="Arial" w:cs="Arial"/>
          <w:color w:val="auto"/>
          <w:sz w:val="22"/>
          <w:szCs w:val="22"/>
        </w:rPr>
      </w:pPr>
    </w:p>
    <w:p xmlns:wp14="http://schemas.microsoft.com/office/word/2010/wordml" w:rsidRPr="00E00AE1" w:rsidR="00242432" w:rsidP="00242432" w:rsidRDefault="00242432" w14:paraId="1C31AD27" wp14:textId="77777777">
      <w:pPr>
        <w:pStyle w:val="Heading1"/>
        <w:shd w:val="clear" w:color="auto" w:fill="FFFFFF"/>
        <w:spacing w:before="0" w:after="120"/>
        <w:rPr>
          <w:rFonts w:ascii="Arial" w:hAnsi="Arial" w:cs="Arial"/>
          <w:color w:val="auto"/>
          <w:sz w:val="22"/>
          <w:szCs w:val="22"/>
        </w:rPr>
      </w:pPr>
      <w:r w:rsidRPr="00E00AE1">
        <w:rPr>
          <w:rFonts w:ascii="Arial" w:hAnsi="Arial" w:cs="Arial"/>
          <w:color w:val="auto"/>
          <w:sz w:val="22"/>
          <w:szCs w:val="22"/>
        </w:rPr>
        <w:t>Developing Products in Half the Time: New Rules, New Tools</w:t>
      </w:r>
    </w:p>
    <w:p xmlns:wp14="http://schemas.microsoft.com/office/word/2010/wordml" w:rsidRPr="00E00AE1" w:rsidR="00242432" w:rsidP="00242432" w:rsidRDefault="00242432" w14:paraId="6726C677" wp14:textId="77777777">
      <w:pPr>
        <w:pStyle w:val="NormalWeb"/>
        <w:shd w:val="clear" w:color="auto" w:fill="FFFFFF"/>
        <w:spacing w:before="0" w:beforeAutospacing="0" w:after="312" w:afterAutospacing="0"/>
        <w:rPr>
          <w:rFonts w:ascii="Arial" w:hAnsi="Arial" w:cs="Arial"/>
          <w:sz w:val="22"/>
          <w:szCs w:val="22"/>
        </w:rPr>
      </w:pPr>
      <w:r w:rsidRPr="00E00AE1">
        <w:rPr>
          <w:rFonts w:ascii="Arial" w:hAnsi="Arial" w:cs="Arial"/>
          <w:sz w:val="22"/>
          <w:szCs w:val="22"/>
        </w:rPr>
        <w:t>Amazon.com consistently ranks this book among the three most popular product development titles. Over 100,000 copies are in use by management in many industries.</w:t>
      </w:r>
    </w:p>
    <w:p xmlns:wp14="http://schemas.microsoft.com/office/word/2010/wordml" w:rsidRPr="00E00AE1" w:rsidR="00242432" w:rsidP="00242432" w:rsidRDefault="00242432" w14:paraId="0991268A" wp14:textId="77777777">
      <w:pPr>
        <w:pStyle w:val="NormalWeb"/>
        <w:shd w:val="clear" w:color="auto" w:fill="FFFFFF"/>
        <w:spacing w:before="0" w:beforeAutospacing="0" w:after="312" w:afterAutospacing="0"/>
        <w:rPr>
          <w:rFonts w:ascii="Arial" w:hAnsi="Arial" w:cs="Arial"/>
          <w:sz w:val="22"/>
          <w:szCs w:val="22"/>
        </w:rPr>
      </w:pPr>
      <w:r w:rsidRPr="00E00AE1">
        <w:rPr>
          <w:rFonts w:ascii="Arial" w:hAnsi="Arial" w:cs="Arial"/>
          <w:sz w:val="22"/>
          <w:szCs w:val="22"/>
        </w:rPr>
        <w:t>Developing Products in Half the Time: New Rules, New Tools,</w:t>
      </w:r>
      <w:r w:rsidRPr="00E00AE1">
        <w:rPr>
          <w:rFonts w:ascii="Arial" w:hAnsi="Arial" w:cs="Arial"/>
          <w:sz w:val="22"/>
          <w:szCs w:val="22"/>
        </w:rPr>
        <w:br/>
      </w:r>
      <w:r w:rsidRPr="00E00AE1">
        <w:rPr>
          <w:rFonts w:ascii="Arial" w:hAnsi="Arial" w:cs="Arial"/>
          <w:sz w:val="22"/>
          <w:szCs w:val="22"/>
        </w:rPr>
        <w:t xml:space="preserve">by Preston G. Smith and Donald G. </w:t>
      </w:r>
      <w:proofErr w:type="spellStart"/>
      <w:r w:rsidRPr="00E00AE1">
        <w:rPr>
          <w:rFonts w:ascii="Arial" w:hAnsi="Arial" w:cs="Arial"/>
          <w:sz w:val="22"/>
          <w:szCs w:val="22"/>
        </w:rPr>
        <w:t>Reinertsen</w:t>
      </w:r>
      <w:proofErr w:type="spellEnd"/>
      <w:r w:rsidRPr="00E00AE1">
        <w:rPr>
          <w:rFonts w:ascii="Arial" w:hAnsi="Arial" w:cs="Arial"/>
          <w:sz w:val="22"/>
          <w:szCs w:val="22"/>
        </w:rPr>
        <w:t>, John Wiley &amp; Sons, 1997, 298 pages.</w:t>
      </w:r>
    </w:p>
    <w:p xmlns:wp14="http://schemas.microsoft.com/office/word/2010/wordml" w:rsidR="00242432" w:rsidP="005D3251" w:rsidRDefault="00242432" w14:paraId="6BF89DA3" wp14:textId="77777777">
      <w:pPr>
        <w:pStyle w:val="NormalWeb"/>
        <w:shd w:val="clear" w:color="auto" w:fill="FFFFFF"/>
        <w:spacing w:before="0" w:beforeAutospacing="0" w:after="312" w:afterAutospacing="0"/>
        <w:jc w:val="center"/>
        <w:rPr>
          <w:rFonts w:ascii="Arial" w:hAnsi="Arial" w:cs="Arial"/>
          <w:color w:val="585858"/>
          <w:sz w:val="27"/>
          <w:szCs w:val="27"/>
        </w:rPr>
      </w:pPr>
      <w:r>
        <w:rPr>
          <w:rFonts w:ascii="Arial" w:hAnsi="Arial" w:cs="Arial"/>
          <w:noProof/>
          <w:color w:val="1FB1BF"/>
          <w:sz w:val="27"/>
          <w:szCs w:val="27"/>
        </w:rPr>
        <w:drawing>
          <wp:inline xmlns:wp14="http://schemas.microsoft.com/office/word/2010/wordprocessingDrawing" distT="0" distB="0" distL="0" distR="0" wp14:anchorId="58745764" wp14:editId="7777777">
            <wp:extent cx="1226524" cy="1992489"/>
            <wp:effectExtent l="0" t="0" r="5715" b="1905"/>
            <wp:docPr id="1737806280" name="Picture 1737806280" descr="preston smith author">
              <a:hlinkClick xmlns:a="http://schemas.openxmlformats.org/drawingml/2006/main" r:id="rId30"/>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preston smith author">
                      <a:hlinkClick r:id="rId30"/>
                    </pic:cNvPr>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1255044" cy="2038820"/>
                    </a:xfrm>
                    <a:prstGeom prst="rect">
                      <a:avLst/>
                    </a:prstGeom>
                    <a:noFill/>
                    <a:ln>
                      <a:noFill/>
                    </a:ln>
                  </pic:spPr>
                </pic:pic>
              </a:graphicData>
            </a:graphic>
          </wp:inline>
        </w:drawing>
      </w:r>
    </w:p>
    <w:p xmlns:wp14="http://schemas.microsoft.com/office/word/2010/wordml" w:rsidR="005D3251" w:rsidP="005D3251" w:rsidRDefault="005D3251" w14:paraId="2A3C266C" wp14:textId="77777777">
      <w:pPr>
        <w:pStyle w:val="NormalWeb"/>
        <w:shd w:val="clear" w:color="auto" w:fill="FFFFFF"/>
        <w:spacing w:before="0" w:beforeAutospacing="0" w:after="312" w:afterAutospacing="0"/>
        <w:jc w:val="center"/>
        <w:rPr>
          <w:rFonts w:ascii="Arial" w:hAnsi="Arial" w:cs="Arial"/>
          <w:sz w:val="22"/>
          <w:szCs w:val="22"/>
        </w:rPr>
      </w:pPr>
      <w:r w:rsidRPr="005D3251">
        <w:rPr>
          <w:rFonts w:ascii="Arial" w:hAnsi="Arial" w:cs="Arial"/>
          <w:sz w:val="22"/>
          <w:szCs w:val="22"/>
        </w:rPr>
        <w:t>Figure9: Developing products in half time</w:t>
      </w:r>
    </w:p>
    <w:p xmlns:wp14="http://schemas.microsoft.com/office/word/2010/wordml" w:rsidRPr="005D3251" w:rsidR="005D3251" w:rsidP="005D3251" w:rsidRDefault="005D3251" w14:paraId="5C3E0E74" wp14:textId="77777777">
      <w:pPr>
        <w:pStyle w:val="NormalWeb"/>
        <w:shd w:val="clear" w:color="auto" w:fill="FFFFFF"/>
        <w:spacing w:before="0" w:beforeAutospacing="0" w:after="312" w:afterAutospacing="0"/>
        <w:jc w:val="center"/>
        <w:rPr>
          <w:rFonts w:ascii="Arial" w:hAnsi="Arial" w:cs="Arial"/>
          <w:sz w:val="22"/>
          <w:szCs w:val="22"/>
        </w:rPr>
      </w:pPr>
    </w:p>
    <w:p xmlns:wp14="http://schemas.microsoft.com/office/word/2010/wordml" w:rsidRPr="00E00AE1" w:rsidR="00242432" w:rsidP="00242432" w:rsidRDefault="001732AE" w14:paraId="6D777EB3" wp14:textId="77777777">
      <w:pPr>
        <w:pStyle w:val="NormalWeb"/>
        <w:shd w:val="clear" w:color="auto" w:fill="FFFFFF"/>
        <w:spacing w:before="0" w:beforeAutospacing="0" w:after="312" w:afterAutospacing="0"/>
        <w:rPr>
          <w:rFonts w:ascii="Arial" w:hAnsi="Arial" w:cs="Arial"/>
          <w:sz w:val="22"/>
          <w:szCs w:val="22"/>
        </w:rPr>
      </w:pPr>
      <w:hyperlink w:history="1" w:anchor="Reviews" r:id="rId32">
        <w:r w:rsidRPr="00E00AE1" w:rsidR="00242432">
          <w:rPr>
            <w:rStyle w:val="Hyperlink"/>
            <w:rFonts w:ascii="Arial" w:hAnsi="Arial" w:cs="Arial" w:eastAsiaTheme="majorEastAsia"/>
            <w:color w:val="auto"/>
            <w:sz w:val="22"/>
            <w:szCs w:val="22"/>
          </w:rPr>
          <w:t>Endorsements and Reviews</w:t>
        </w:r>
      </w:hyperlink>
    </w:p>
    <w:p xmlns:wp14="http://schemas.microsoft.com/office/word/2010/wordml" w:rsidRPr="00E00AE1" w:rsidR="00242432" w:rsidP="00242432" w:rsidRDefault="001732AE" w14:paraId="76C069A0" wp14:textId="77777777">
      <w:pPr>
        <w:pStyle w:val="NormalWeb"/>
        <w:shd w:val="clear" w:color="auto" w:fill="FFFFFF"/>
        <w:spacing w:before="0" w:beforeAutospacing="0" w:after="312" w:afterAutospacing="0"/>
        <w:rPr>
          <w:rFonts w:ascii="Arial" w:hAnsi="Arial" w:cs="Arial"/>
          <w:sz w:val="22"/>
          <w:szCs w:val="22"/>
        </w:rPr>
      </w:pPr>
      <w:hyperlink w:history="1" w:anchor="Versions" r:id="rId33">
        <w:r w:rsidRPr="00E00AE1" w:rsidR="00242432">
          <w:rPr>
            <w:rStyle w:val="Hyperlink"/>
            <w:rFonts w:ascii="Arial" w:hAnsi="Arial" w:cs="Arial" w:eastAsiaTheme="majorEastAsia"/>
            <w:color w:val="auto"/>
            <w:sz w:val="22"/>
            <w:szCs w:val="22"/>
          </w:rPr>
          <w:t>Versions and Languages</w:t>
        </w:r>
      </w:hyperlink>
    </w:p>
    <w:p xmlns:wp14="http://schemas.microsoft.com/office/word/2010/wordml" w:rsidRPr="00E00AE1" w:rsidR="00242432" w:rsidP="00242432" w:rsidRDefault="001732AE" w14:paraId="491EAD1F" wp14:textId="77777777">
      <w:pPr>
        <w:pStyle w:val="NormalWeb"/>
        <w:shd w:val="clear" w:color="auto" w:fill="FFFFFF"/>
        <w:spacing w:before="0" w:beforeAutospacing="0" w:after="312" w:afterAutospacing="0"/>
        <w:rPr>
          <w:rFonts w:ascii="Arial" w:hAnsi="Arial" w:cs="Arial"/>
          <w:sz w:val="22"/>
          <w:szCs w:val="22"/>
        </w:rPr>
      </w:pPr>
      <w:hyperlink w:history="1" w:anchor="Acquire" r:id="rId34">
        <w:r w:rsidRPr="00E00AE1" w:rsidR="00242432">
          <w:rPr>
            <w:rStyle w:val="Hyperlink"/>
            <w:rFonts w:ascii="Arial" w:hAnsi="Arial" w:cs="Arial" w:eastAsiaTheme="majorEastAsia"/>
            <w:color w:val="auto"/>
            <w:sz w:val="22"/>
            <w:szCs w:val="22"/>
          </w:rPr>
          <w:t>Obtaining Developing Products in Half the Time</w:t>
        </w:r>
      </w:hyperlink>
    </w:p>
    <w:p xmlns:wp14="http://schemas.microsoft.com/office/word/2010/wordml" w:rsidRPr="00E00AE1" w:rsidR="00242432" w:rsidP="00242432" w:rsidRDefault="00242432" w14:paraId="63E4A9CD" wp14:textId="77777777">
      <w:pPr>
        <w:pStyle w:val="NormalWeb"/>
        <w:shd w:val="clear" w:color="auto" w:fill="FFFFFF"/>
        <w:spacing w:before="0" w:beforeAutospacing="0" w:after="312" w:afterAutospacing="0"/>
        <w:rPr>
          <w:rFonts w:ascii="Arial" w:hAnsi="Arial" w:cs="Arial"/>
          <w:sz w:val="22"/>
          <w:szCs w:val="22"/>
        </w:rPr>
      </w:pPr>
      <w:r w:rsidRPr="00E00AE1">
        <w:rPr>
          <w:rFonts w:ascii="Arial" w:hAnsi="Arial" w:cs="Arial"/>
          <w:sz w:val="22"/>
          <w:szCs w:val="22"/>
        </w:rPr>
        <w:t> </w:t>
      </w:r>
    </w:p>
    <w:p xmlns:wp14="http://schemas.microsoft.com/office/word/2010/wordml" w:rsidRPr="00E00AE1" w:rsidR="00A62EE6" w:rsidP="2C793A07" w:rsidRDefault="00A62EE6" w14:paraId="66A1FAB9" wp14:textId="77777777">
      <w:pPr>
        <w:rPr>
          <w:rFonts w:ascii="Arial" w:hAnsi="Arial" w:cs="Arial"/>
          <w:sz w:val="22"/>
          <w:szCs w:val="22"/>
        </w:rPr>
      </w:pPr>
    </w:p>
    <w:p xmlns:wp14="http://schemas.microsoft.com/office/word/2010/wordml" w:rsidRPr="00E00AE1" w:rsidR="00242432" w:rsidP="2C793A07" w:rsidRDefault="00242432" w14:paraId="76BB753C" wp14:textId="77777777">
      <w:pPr>
        <w:rPr>
          <w:rFonts w:ascii="Arial" w:hAnsi="Arial" w:cs="Arial"/>
          <w:sz w:val="22"/>
          <w:szCs w:val="22"/>
        </w:rPr>
      </w:pPr>
    </w:p>
    <w:p xmlns:wp14="http://schemas.microsoft.com/office/word/2010/wordml" w:rsidRPr="00E00AE1" w:rsidR="009F4AB3" w:rsidP="009F4AB3" w:rsidRDefault="009F4AB3" w14:paraId="21B2484C" wp14:textId="77777777">
      <w:pPr>
        <w:rPr>
          <w:rFonts w:ascii="Arial" w:hAnsi="Arial" w:cs="Arial"/>
          <w:sz w:val="22"/>
          <w:szCs w:val="22"/>
        </w:rPr>
      </w:pPr>
      <w:r w:rsidRPr="00E00AE1">
        <w:rPr>
          <w:rFonts w:ascii="Arial" w:hAnsi="Arial" w:cs="Arial"/>
          <w:sz w:val="22"/>
          <w:szCs w:val="22"/>
        </w:rPr>
        <w:t xml:space="preserve">Published papers on AR “hands” </w:t>
      </w:r>
      <w:r w:rsidRPr="00E00AE1" w:rsidR="007A79B7">
        <w:rPr>
          <w:rFonts w:ascii="Arial" w:hAnsi="Arial" w:cs="Arial"/>
          <w:sz w:val="22"/>
          <w:szCs w:val="22"/>
        </w:rPr>
        <w:t xml:space="preserve">that I have researched and found useful to my </w:t>
      </w:r>
      <w:proofErr w:type="gramStart"/>
      <w:r w:rsidRPr="00E00AE1" w:rsidR="007A79B7">
        <w:rPr>
          <w:rFonts w:ascii="Arial" w:hAnsi="Arial" w:cs="Arial"/>
          <w:sz w:val="22"/>
          <w:szCs w:val="22"/>
        </w:rPr>
        <w:t>projects</w:t>
      </w:r>
      <w:proofErr w:type="gramEnd"/>
      <w:r w:rsidRPr="00E00AE1" w:rsidR="007A79B7">
        <w:rPr>
          <w:rFonts w:ascii="Arial" w:hAnsi="Arial" w:cs="Arial"/>
          <w:sz w:val="22"/>
          <w:szCs w:val="22"/>
        </w:rPr>
        <w:t xml:space="preserve"> development </w:t>
      </w:r>
      <w:r w:rsidRPr="00E00AE1">
        <w:rPr>
          <w:rFonts w:ascii="Arial" w:hAnsi="Arial" w:cs="Arial"/>
          <w:sz w:val="22"/>
          <w:szCs w:val="22"/>
        </w:rPr>
        <w:t>include:</w:t>
      </w:r>
    </w:p>
    <w:p xmlns:wp14="http://schemas.microsoft.com/office/word/2010/wordml" w:rsidRPr="00E00AE1" w:rsidR="009F4AB3" w:rsidP="009F4AB3" w:rsidRDefault="007A79B7" w14:paraId="0FA8B4AD" wp14:textId="77777777">
      <w:pPr>
        <w:rPr>
          <w:rFonts w:ascii="Arial" w:hAnsi="Arial" w:cs="Arial"/>
          <w:sz w:val="22"/>
          <w:szCs w:val="22"/>
        </w:rPr>
      </w:pPr>
      <w:r w:rsidRPr="00E00AE1">
        <w:rPr>
          <w:rFonts w:ascii="Arial" w:hAnsi="Arial" w:cs="Arial"/>
          <w:sz w:val="22"/>
          <w:szCs w:val="22"/>
        </w:rPr>
        <w:t>Freehand grasping in mixed reality: analysing variation during transition phase of interaction-</w:t>
      </w:r>
    </w:p>
    <w:p xmlns:wp14="http://schemas.microsoft.com/office/word/2010/wordml" w:rsidRPr="00E00AE1" w:rsidR="009F4AB3" w:rsidP="009F4AB3" w:rsidRDefault="009F4AB3" w14:paraId="24875993" wp14:textId="77777777">
      <w:pPr>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M Al-</w:t>
      </w:r>
      <w:proofErr w:type="spellStart"/>
      <w:r w:rsidRPr="00E00AE1">
        <w:rPr>
          <w:rFonts w:ascii="Arial" w:hAnsi="Arial" w:cs="Arial"/>
          <w:sz w:val="22"/>
          <w:szCs w:val="22"/>
        </w:rPr>
        <w:t>Kalbani</w:t>
      </w:r>
      <w:proofErr w:type="spellEnd"/>
      <w:r w:rsidRPr="00E00AE1">
        <w:rPr>
          <w:rFonts w:ascii="Arial" w:hAnsi="Arial" w:cs="Arial"/>
          <w:sz w:val="22"/>
          <w:szCs w:val="22"/>
        </w:rPr>
        <w:t xml:space="preserve">, M </w:t>
      </w:r>
      <w:proofErr w:type="spellStart"/>
      <w:r w:rsidRPr="00E00AE1">
        <w:rPr>
          <w:rFonts w:ascii="Arial" w:hAnsi="Arial" w:cs="Arial"/>
          <w:sz w:val="22"/>
          <w:szCs w:val="22"/>
        </w:rPr>
        <w:t>Frutos</w:t>
      </w:r>
      <w:proofErr w:type="spellEnd"/>
      <w:r w:rsidRPr="00E00AE1">
        <w:rPr>
          <w:rFonts w:ascii="Arial" w:hAnsi="Arial" w:cs="Arial"/>
          <w:sz w:val="22"/>
          <w:szCs w:val="22"/>
        </w:rPr>
        <w:t>-Pascual, I Williams. "Freehand grasping in mixed reality: analysing variation during transition phase of interaction" Proceedings of the 19th ACM International Conference on Multimodal Interfaces, 2017</w:t>
      </w:r>
    </w:p>
    <w:p xmlns:wp14="http://schemas.microsoft.com/office/word/2010/wordml" w:rsidRPr="00E00AE1" w:rsidR="007A79B7" w:rsidP="009F4AB3" w:rsidRDefault="007A79B7" w14:paraId="269BF1B5" wp14:textId="77777777">
      <w:pPr>
        <w:rPr>
          <w:rFonts w:ascii="Arial" w:hAnsi="Arial" w:cs="Arial"/>
          <w:sz w:val="22"/>
          <w:szCs w:val="22"/>
        </w:rPr>
      </w:pPr>
      <w:r w:rsidRPr="00E00AE1">
        <w:rPr>
          <w:rFonts w:ascii="Arial" w:hAnsi="Arial" w:cs="Arial"/>
          <w:sz w:val="22"/>
          <w:szCs w:val="22"/>
        </w:rPr>
        <w:t>Usability Analysis of an Off-the-Shelf Hand Posture Estimation Sensor for Freehand Physical Interaction in Egocentric Mixed Reality-</w:t>
      </w:r>
    </w:p>
    <w:p xmlns:wp14="http://schemas.microsoft.com/office/word/2010/wordml" w:rsidRPr="00E00AE1" w:rsidR="009F4AB3" w:rsidP="009F4AB3" w:rsidRDefault="009F4AB3" w14:paraId="011D6059" wp14:textId="77777777">
      <w:pPr>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 xml:space="preserve">AD </w:t>
      </w:r>
      <w:proofErr w:type="spellStart"/>
      <w:r w:rsidRPr="00E00AE1">
        <w:rPr>
          <w:rFonts w:ascii="Arial" w:hAnsi="Arial" w:cs="Arial"/>
          <w:sz w:val="22"/>
          <w:szCs w:val="22"/>
        </w:rPr>
        <w:t>Blaga</w:t>
      </w:r>
      <w:proofErr w:type="spellEnd"/>
      <w:r w:rsidRPr="00E00AE1">
        <w:rPr>
          <w:rFonts w:ascii="Arial" w:hAnsi="Arial" w:cs="Arial"/>
          <w:sz w:val="22"/>
          <w:szCs w:val="22"/>
        </w:rPr>
        <w:t xml:space="preserve">, M </w:t>
      </w:r>
      <w:proofErr w:type="spellStart"/>
      <w:r w:rsidRPr="00E00AE1">
        <w:rPr>
          <w:rFonts w:ascii="Arial" w:hAnsi="Arial" w:cs="Arial"/>
          <w:sz w:val="22"/>
          <w:szCs w:val="22"/>
        </w:rPr>
        <w:t>Frutos</w:t>
      </w:r>
      <w:proofErr w:type="spellEnd"/>
      <w:r w:rsidRPr="00E00AE1">
        <w:rPr>
          <w:rFonts w:ascii="Arial" w:hAnsi="Arial" w:cs="Arial"/>
          <w:sz w:val="22"/>
          <w:szCs w:val="22"/>
        </w:rPr>
        <w:t>-Pascual, M Al-</w:t>
      </w:r>
      <w:proofErr w:type="spellStart"/>
      <w:r w:rsidRPr="00E00AE1">
        <w:rPr>
          <w:rFonts w:ascii="Arial" w:hAnsi="Arial" w:cs="Arial"/>
          <w:sz w:val="22"/>
          <w:szCs w:val="22"/>
        </w:rPr>
        <w:t>Kalbani</w:t>
      </w:r>
      <w:proofErr w:type="spellEnd"/>
      <w:r w:rsidRPr="00E00AE1">
        <w:rPr>
          <w:rFonts w:ascii="Arial" w:hAnsi="Arial" w:cs="Arial"/>
          <w:sz w:val="22"/>
          <w:szCs w:val="22"/>
        </w:rPr>
        <w:t>, I Williams. "Usability Analysis of an Off-the-Shelf Hand Posture Estimation Sensor for Freehand Physical Interaction in Egocentric Mixed Reality" IEEE International Symposium on Mixed and Augmented Reality (ISMAR), 2017</w:t>
      </w:r>
    </w:p>
    <w:p xmlns:wp14="http://schemas.microsoft.com/office/word/2010/wordml" w:rsidRPr="00E00AE1" w:rsidR="007A79B7" w:rsidP="009F4AB3" w:rsidRDefault="007A79B7" w14:paraId="513DA1E0" wp14:textId="77777777">
      <w:pPr>
        <w:rPr>
          <w:rFonts w:ascii="Arial" w:hAnsi="Arial" w:cs="Arial"/>
          <w:sz w:val="22"/>
          <w:szCs w:val="22"/>
        </w:rPr>
      </w:pPr>
    </w:p>
    <w:p xmlns:wp14="http://schemas.microsoft.com/office/word/2010/wordml" w:rsidR="007A79B7" w:rsidP="009F4AB3" w:rsidRDefault="007A79B7" w14:paraId="75CAC6F5" wp14:textId="77777777">
      <w:pPr>
        <w:rPr>
          <w:rFonts w:ascii="Arial" w:hAnsi="Arial" w:cs="Arial"/>
          <w:sz w:val="22"/>
          <w:szCs w:val="22"/>
        </w:rPr>
      </w:pPr>
    </w:p>
    <w:p xmlns:wp14="http://schemas.microsoft.com/office/word/2010/wordml" w:rsidR="00285199" w:rsidP="009F4AB3" w:rsidRDefault="00285199" w14:paraId="66060428" wp14:textId="77777777">
      <w:pPr>
        <w:rPr>
          <w:rFonts w:ascii="Arial" w:hAnsi="Arial" w:cs="Arial"/>
          <w:sz w:val="22"/>
          <w:szCs w:val="22"/>
        </w:rPr>
      </w:pPr>
    </w:p>
    <w:p xmlns:wp14="http://schemas.microsoft.com/office/word/2010/wordml" w:rsidR="00285199" w:rsidP="009F4AB3" w:rsidRDefault="00285199" w14:paraId="1D0656FE" wp14:textId="77777777">
      <w:pPr>
        <w:rPr>
          <w:rFonts w:ascii="Arial" w:hAnsi="Arial" w:cs="Arial"/>
          <w:sz w:val="22"/>
          <w:szCs w:val="22"/>
        </w:rPr>
      </w:pPr>
    </w:p>
    <w:p xmlns:wp14="http://schemas.microsoft.com/office/word/2010/wordml" w:rsidR="00285199" w:rsidP="009F4AB3" w:rsidRDefault="00285199" w14:paraId="7B37605A" wp14:textId="77777777">
      <w:pPr>
        <w:rPr>
          <w:rFonts w:ascii="Arial" w:hAnsi="Arial" w:cs="Arial"/>
          <w:sz w:val="22"/>
          <w:szCs w:val="22"/>
        </w:rPr>
      </w:pPr>
    </w:p>
    <w:p xmlns:wp14="http://schemas.microsoft.com/office/word/2010/wordml" w:rsidR="00285199" w:rsidP="009F4AB3" w:rsidRDefault="00285199" w14:paraId="394798F2" wp14:textId="77777777">
      <w:pPr>
        <w:rPr>
          <w:rFonts w:ascii="Arial" w:hAnsi="Arial" w:cs="Arial"/>
          <w:sz w:val="22"/>
          <w:szCs w:val="22"/>
        </w:rPr>
      </w:pPr>
    </w:p>
    <w:p xmlns:wp14="http://schemas.microsoft.com/office/word/2010/wordml" w:rsidR="00285199" w:rsidP="009F4AB3" w:rsidRDefault="00285199" w14:paraId="3889A505" wp14:textId="77777777">
      <w:pPr>
        <w:rPr>
          <w:rFonts w:ascii="Arial" w:hAnsi="Arial" w:cs="Arial"/>
          <w:sz w:val="22"/>
          <w:szCs w:val="22"/>
        </w:rPr>
      </w:pPr>
    </w:p>
    <w:p xmlns:wp14="http://schemas.microsoft.com/office/word/2010/wordml" w:rsidR="00285199" w:rsidP="009F4AB3" w:rsidRDefault="00285199" w14:paraId="29079D35" wp14:textId="77777777">
      <w:pPr>
        <w:rPr>
          <w:rFonts w:ascii="Arial" w:hAnsi="Arial" w:cs="Arial"/>
          <w:sz w:val="22"/>
          <w:szCs w:val="22"/>
        </w:rPr>
      </w:pPr>
    </w:p>
    <w:p xmlns:wp14="http://schemas.microsoft.com/office/word/2010/wordml" w:rsidR="00285199" w:rsidP="009F4AB3" w:rsidRDefault="00285199" w14:paraId="17686DC7" wp14:textId="77777777">
      <w:pPr>
        <w:rPr>
          <w:rFonts w:ascii="Arial" w:hAnsi="Arial" w:cs="Arial"/>
          <w:sz w:val="22"/>
          <w:szCs w:val="22"/>
        </w:rPr>
      </w:pPr>
    </w:p>
    <w:p xmlns:wp14="http://schemas.microsoft.com/office/word/2010/wordml" w:rsidRPr="00E00AE1" w:rsidR="00285199" w:rsidP="009F4AB3" w:rsidRDefault="00285199" w14:paraId="53BD644D" wp14:textId="77777777">
      <w:pPr>
        <w:rPr>
          <w:rFonts w:ascii="Arial" w:hAnsi="Arial" w:cs="Arial"/>
          <w:sz w:val="22"/>
          <w:szCs w:val="22"/>
        </w:rPr>
      </w:pPr>
    </w:p>
    <w:p xmlns:wp14="http://schemas.microsoft.com/office/word/2010/wordml" w:rsidRPr="00E00AE1" w:rsidR="004012F1" w:rsidP="009F4AB3" w:rsidRDefault="007A79B7" w14:paraId="07586896" wp14:textId="77777777">
      <w:pPr>
        <w:rPr>
          <w:rFonts w:ascii="Arial" w:hAnsi="Arial" w:cs="Arial"/>
          <w:sz w:val="22"/>
          <w:szCs w:val="22"/>
        </w:rPr>
      </w:pPr>
      <w:r w:rsidRPr="00E00AE1">
        <w:rPr>
          <w:rFonts w:ascii="Arial" w:hAnsi="Arial" w:cs="Arial"/>
          <w:sz w:val="22"/>
          <w:szCs w:val="22"/>
        </w:rPr>
        <w:t xml:space="preserve">The websites and of the shelf offerings I have researched online and found useful not only for feature development but also for marketing and SAAS offerings- </w:t>
      </w:r>
    </w:p>
    <w:p xmlns:wp14="http://schemas.microsoft.com/office/word/2010/wordml" w:rsidRPr="00E00AE1" w:rsidR="007A79B7" w:rsidP="009F4AB3" w:rsidRDefault="007A79B7" w14:paraId="1A3FAC43" wp14:textId="77777777">
      <w:pPr>
        <w:rPr>
          <w:rFonts w:ascii="Arial" w:hAnsi="Arial" w:cs="Arial"/>
          <w:sz w:val="22"/>
          <w:szCs w:val="22"/>
        </w:rPr>
      </w:pPr>
    </w:p>
    <w:p xmlns:wp14="http://schemas.microsoft.com/office/word/2010/wordml" w:rsidR="00285199" w:rsidP="00001549" w:rsidRDefault="00285199" w14:paraId="2BBD94B2" wp14:textId="77777777">
      <w:pPr>
        <w:pStyle w:val="NormalWeb"/>
        <w:spacing w:before="0" w:beforeAutospacing="0" w:after="0" w:afterAutospacing="0"/>
        <w:rPr>
          <w:rFonts w:ascii="Arial" w:hAnsi="Arial" w:cs="Arial"/>
          <w:b/>
          <w:bCs/>
          <w:sz w:val="22"/>
          <w:szCs w:val="22"/>
          <w:u w:val="single"/>
        </w:rPr>
      </w:pPr>
    </w:p>
    <w:p xmlns:wp14="http://schemas.microsoft.com/office/word/2010/wordml" w:rsidR="00285199" w:rsidP="00001549" w:rsidRDefault="00285199" w14:paraId="5854DE7F"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F61761" w:rsidR="00001549" w:rsidP="00001549" w:rsidRDefault="00001549" w14:paraId="1F512B85" wp14:textId="77777777">
      <w:pPr>
        <w:pStyle w:val="NormalWeb"/>
        <w:spacing w:before="0" w:beforeAutospacing="0" w:after="0" w:afterAutospacing="0"/>
        <w:rPr>
          <w:rFonts w:ascii="Arial" w:hAnsi="Arial" w:cs="Arial"/>
          <w:b/>
          <w:bCs/>
          <w:sz w:val="22"/>
          <w:szCs w:val="22"/>
          <w:u w:val="single"/>
        </w:rPr>
      </w:pPr>
      <w:r w:rsidRPr="00F61761">
        <w:rPr>
          <w:rFonts w:ascii="Arial" w:hAnsi="Arial" w:cs="Arial"/>
          <w:b/>
          <w:bCs/>
          <w:sz w:val="22"/>
          <w:szCs w:val="22"/>
          <w:u w:val="single"/>
        </w:rPr>
        <w:t>TensorFlow</w:t>
      </w:r>
    </w:p>
    <w:p xmlns:wp14="http://schemas.microsoft.com/office/word/2010/wordml" w:rsidRPr="00F61761" w:rsidR="00A23C03" w:rsidP="00F61761" w:rsidRDefault="00A23C03" w14:paraId="1EF08371" wp14:textId="77777777">
      <w:pPr>
        <w:rPr>
          <w:sz w:val="22"/>
          <w:szCs w:val="22"/>
        </w:rPr>
      </w:pPr>
      <w:r w:rsidRPr="00F61761">
        <w:rPr>
          <w:rFonts w:ascii="Arial" w:hAnsi="Arial" w:cs="Arial"/>
          <w:spacing w:val="-1"/>
          <w:sz w:val="22"/>
          <w:szCs w:val="22"/>
        </w:rPr>
        <w:t xml:space="preserve">TensorFlow is an efficient inference for mobile platforms, that offers good cross-platform </w:t>
      </w:r>
      <w:proofErr w:type="spellStart"/>
      <w:r w:rsidRPr="00F61761">
        <w:rPr>
          <w:rFonts w:ascii="Arial" w:hAnsi="Arial" w:cs="Arial"/>
          <w:spacing w:val="-1"/>
          <w:sz w:val="22"/>
          <w:szCs w:val="22"/>
        </w:rPr>
        <w:t>useability</w:t>
      </w:r>
      <w:proofErr w:type="spellEnd"/>
      <w:r w:rsidRPr="00F61761">
        <w:rPr>
          <w:rFonts w:ascii="Arial" w:hAnsi="Arial" w:cs="Arial"/>
          <w:spacing w:val="-1"/>
          <w:sz w:val="22"/>
          <w:szCs w:val="22"/>
        </w:rPr>
        <w:t>. Using TensorFlow could save a lot of engineering time and resources. Its running efficiency enables many algorithms to run in real time with AI/AR features</w:t>
      </w:r>
      <w:r w:rsidRPr="00F61761" w:rsidR="00F61761">
        <w:rPr>
          <w:rFonts w:ascii="Arial" w:hAnsi="Arial" w:cs="Arial"/>
          <w:sz w:val="22"/>
          <w:szCs w:val="22"/>
          <w:shd w:val="clear" w:color="auto" w:fill="FFFFFF"/>
        </w:rPr>
        <w:t> (TensorFlow, 2023)</w:t>
      </w:r>
      <w:r w:rsidRPr="00F61761">
        <w:rPr>
          <w:rFonts w:ascii="Arial" w:hAnsi="Arial" w:cs="Arial"/>
          <w:spacing w:val="-1"/>
          <w:sz w:val="22"/>
          <w:szCs w:val="22"/>
        </w:rPr>
        <w:t xml:space="preserve">. </w:t>
      </w:r>
    </w:p>
    <w:p xmlns:wp14="http://schemas.microsoft.com/office/word/2010/wordml" w:rsidRPr="00E00AE1" w:rsidR="00A23C03" w:rsidP="00001549" w:rsidRDefault="00A23C03" w14:paraId="2CA7ADD4"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001549" w:rsidP="00001549" w:rsidRDefault="001732AE" w14:paraId="1E209AFB" wp14:textId="77777777">
      <w:pPr>
        <w:pStyle w:val="NormalWeb"/>
        <w:spacing w:before="0" w:beforeAutospacing="0" w:after="0" w:afterAutospacing="0"/>
        <w:rPr>
          <w:rFonts w:ascii="Arial" w:hAnsi="Arial" w:cs="Arial"/>
          <w:sz w:val="22"/>
          <w:szCs w:val="22"/>
        </w:rPr>
      </w:pPr>
      <w:hyperlink w:history="1" r:id="rId35">
        <w:r w:rsidRPr="00E00AE1" w:rsidR="00001549">
          <w:rPr>
            <w:rStyle w:val="Hyperlink"/>
            <w:rFonts w:ascii="Arial" w:hAnsi="Arial" w:cs="Arial"/>
            <w:color w:val="auto"/>
            <w:sz w:val="22"/>
            <w:szCs w:val="22"/>
          </w:rPr>
          <w:t>https://medium.com/tensorflow/smilear-iqiyis-mobile-ar-solution-based-on-tensorflow-lite-7b39347b1b8d</w:t>
        </w:r>
      </w:hyperlink>
    </w:p>
    <w:p xmlns:wp14="http://schemas.microsoft.com/office/word/2010/wordml" w:rsidRPr="00E00AE1" w:rsidR="00001549" w:rsidP="00001549" w:rsidRDefault="00001549" w14:paraId="314EE24A"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1732AE" w14:paraId="1594399C" wp14:textId="77777777">
      <w:pPr>
        <w:pStyle w:val="NormalWeb"/>
        <w:spacing w:before="0" w:beforeAutospacing="0" w:after="0" w:afterAutospacing="0"/>
        <w:rPr>
          <w:rFonts w:ascii="Arial" w:hAnsi="Arial" w:cs="Arial"/>
          <w:sz w:val="22"/>
          <w:szCs w:val="22"/>
        </w:rPr>
      </w:pPr>
      <w:hyperlink w:history="1" r:id="rId36">
        <w:r w:rsidRPr="00E00AE1" w:rsidR="00001549">
          <w:rPr>
            <w:rStyle w:val="Hyperlink"/>
            <w:rFonts w:ascii="Arial" w:hAnsi="Arial" w:cs="Arial"/>
            <w:color w:val="auto"/>
            <w:sz w:val="22"/>
            <w:szCs w:val="22"/>
          </w:rPr>
          <w:t>https://www.tensorflow.org/lite/examples/</w:t>
        </w:r>
      </w:hyperlink>
    </w:p>
    <w:p xmlns:wp14="http://schemas.microsoft.com/office/word/2010/wordml" w:rsidRPr="00E00AE1" w:rsidR="00001549" w:rsidP="00001549" w:rsidRDefault="00001549" w14:paraId="76614669"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1732AE" w14:paraId="39CAA8C4" wp14:textId="77777777">
      <w:pPr>
        <w:pStyle w:val="NormalWeb"/>
        <w:spacing w:before="0" w:beforeAutospacing="0" w:after="0" w:afterAutospacing="0"/>
        <w:rPr>
          <w:rFonts w:ascii="Arial" w:hAnsi="Arial" w:cs="Arial"/>
          <w:sz w:val="22"/>
          <w:szCs w:val="22"/>
        </w:rPr>
      </w:pPr>
      <w:hyperlink w:history="1" r:id="rId37">
        <w:r w:rsidRPr="00E00AE1" w:rsidR="00001549">
          <w:rPr>
            <w:rStyle w:val="Hyperlink"/>
            <w:rFonts w:ascii="Arial" w:hAnsi="Arial" w:cs="Arial"/>
            <w:color w:val="auto"/>
            <w:sz w:val="22"/>
            <w:szCs w:val="22"/>
          </w:rPr>
          <w:t>https://www.youtube.com/watch?v=Q6ERFwQNkzo</w:t>
        </w:r>
      </w:hyperlink>
    </w:p>
    <w:p xmlns:wp14="http://schemas.microsoft.com/office/word/2010/wordml" w:rsidRPr="00E00AE1" w:rsidR="00001549" w:rsidP="00001549" w:rsidRDefault="00001549" w14:paraId="57590049"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1732AE" w14:paraId="38CF1FB3" wp14:textId="77777777">
      <w:pPr>
        <w:pStyle w:val="NormalWeb"/>
        <w:spacing w:before="0" w:beforeAutospacing="0" w:after="0" w:afterAutospacing="0"/>
        <w:rPr>
          <w:rFonts w:ascii="Arial" w:hAnsi="Arial" w:cs="Arial"/>
          <w:sz w:val="22"/>
          <w:szCs w:val="22"/>
        </w:rPr>
      </w:pPr>
      <w:hyperlink w:history="1" r:id="rId38">
        <w:r w:rsidRPr="00E00AE1" w:rsidR="00001549">
          <w:rPr>
            <w:rStyle w:val="Hyperlink"/>
            <w:rFonts w:ascii="Arial" w:hAnsi="Arial" w:cs="Arial"/>
            <w:color w:val="auto"/>
            <w:sz w:val="22"/>
            <w:szCs w:val="22"/>
          </w:rPr>
          <w:t>https://github.com/tensorflow/tensorflow/tree/master/tensorflow/lite/experimental/examples/unity/TensorFlowLitePlugin/</w:t>
        </w:r>
      </w:hyperlink>
    </w:p>
    <w:p xmlns:wp14="http://schemas.microsoft.com/office/word/2010/wordml" w:rsidRPr="00E00AE1" w:rsidR="00001549" w:rsidP="00001549" w:rsidRDefault="00001549" w14:paraId="0C5B615A"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4012F1" w:rsidP="00001549" w:rsidRDefault="004012F1" w14:paraId="792F1AA2"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A23C03" w:rsidP="00001549" w:rsidRDefault="00A23C03" w14:paraId="1A499DFC"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001549" w:rsidP="00001549" w:rsidRDefault="00001549" w14:paraId="4657A013" wp14:textId="77777777">
      <w:pPr>
        <w:pStyle w:val="NormalWeb"/>
        <w:spacing w:before="0" w:beforeAutospacing="0" w:after="0" w:afterAutospacing="0"/>
        <w:rPr>
          <w:rFonts w:ascii="Arial" w:hAnsi="Arial" w:cs="Arial"/>
          <w:b/>
          <w:bCs/>
          <w:sz w:val="22"/>
          <w:szCs w:val="22"/>
          <w:u w:val="single"/>
        </w:rPr>
      </w:pPr>
      <w:proofErr w:type="spellStart"/>
      <w:r w:rsidRPr="00E00AE1">
        <w:rPr>
          <w:rFonts w:ascii="Arial" w:hAnsi="Arial" w:cs="Arial"/>
          <w:b/>
          <w:bCs/>
          <w:sz w:val="22"/>
          <w:szCs w:val="22"/>
          <w:u w:val="single"/>
        </w:rPr>
        <w:t>Manomotion</w:t>
      </w:r>
      <w:proofErr w:type="spellEnd"/>
    </w:p>
    <w:p xmlns:wp14="http://schemas.microsoft.com/office/word/2010/wordml" w:rsidR="00001549" w:rsidP="00A23C03" w:rsidRDefault="00A23C03" w14:paraId="08D0978C" wp14:textId="77777777">
      <w:pPr>
        <w:rPr>
          <w:rFonts w:ascii="Arial" w:hAnsi="Arial" w:cs="Arial"/>
          <w:sz w:val="22"/>
          <w:szCs w:val="22"/>
        </w:rPr>
      </w:pPr>
      <w:r w:rsidRPr="00E00AE1">
        <w:rPr>
          <w:rFonts w:ascii="Arial" w:hAnsi="Arial" w:cs="Arial"/>
          <w:sz w:val="22"/>
          <w:szCs w:val="22"/>
        </w:rPr>
        <w:t xml:space="preserve">Are offering 2D and 3D object tracking and control and have a successful SAAS business model. I have requested their SDK and have found them useful from a marketing </w:t>
      </w:r>
      <w:proofErr w:type="gramStart"/>
      <w:r w:rsidRPr="00F61761">
        <w:rPr>
          <w:rFonts w:ascii="Arial" w:hAnsi="Arial" w:cs="Arial"/>
          <w:sz w:val="22"/>
          <w:szCs w:val="22"/>
        </w:rPr>
        <w:t>prospective</w:t>
      </w:r>
      <w:r w:rsidRPr="00F61761" w:rsidR="00F61761">
        <w:rPr>
          <w:rFonts w:ascii="Arial" w:hAnsi="Arial" w:cs="Arial"/>
          <w:sz w:val="22"/>
          <w:szCs w:val="22"/>
          <w:shd w:val="clear" w:color="auto" w:fill="FFFFFF"/>
        </w:rPr>
        <w:t>(</w:t>
      </w:r>
      <w:proofErr w:type="gramEnd"/>
      <w:r w:rsidRPr="00F61761" w:rsidR="00F61761">
        <w:rPr>
          <w:rFonts w:ascii="Arial" w:hAnsi="Arial" w:cs="Arial"/>
          <w:sz w:val="22"/>
          <w:szCs w:val="22"/>
          <w:shd w:val="clear" w:color="auto" w:fill="FFFFFF"/>
        </w:rPr>
        <w:t>Anon, 2021)</w:t>
      </w:r>
      <w:r w:rsidRPr="00F61761">
        <w:rPr>
          <w:rFonts w:ascii="Arial" w:hAnsi="Arial" w:cs="Arial"/>
          <w:sz w:val="22"/>
          <w:szCs w:val="22"/>
        </w:rPr>
        <w:t xml:space="preserve">.  </w:t>
      </w:r>
    </w:p>
    <w:p xmlns:wp14="http://schemas.microsoft.com/office/word/2010/wordml" w:rsidRPr="00F61761" w:rsidR="00F61761" w:rsidP="00A23C03" w:rsidRDefault="00F61761" w14:paraId="5E7E3C41" wp14:textId="77777777"/>
    <w:p xmlns:wp14="http://schemas.microsoft.com/office/word/2010/wordml" w:rsidRPr="00E00AE1" w:rsidR="00001549" w:rsidP="00001549" w:rsidRDefault="001732AE" w14:paraId="05943ADF" wp14:textId="77777777">
      <w:pPr>
        <w:rPr>
          <w:rFonts w:ascii="Arial" w:hAnsi="Arial" w:cs="Arial"/>
          <w:sz w:val="22"/>
          <w:szCs w:val="22"/>
        </w:rPr>
      </w:pPr>
      <w:hyperlink w:history="1" r:id="rId39">
        <w:r w:rsidRPr="00E00AE1" w:rsidR="00001549">
          <w:rPr>
            <w:rStyle w:val="Hyperlink"/>
            <w:rFonts w:ascii="Arial" w:hAnsi="Arial" w:cs="Arial"/>
            <w:color w:val="auto"/>
            <w:sz w:val="22"/>
            <w:szCs w:val="22"/>
          </w:rPr>
          <w:t>https://www.manomotion.com/</w:t>
        </w:r>
      </w:hyperlink>
      <w:r w:rsidRPr="00E00AE1" w:rsidR="00001549">
        <w:rPr>
          <w:rFonts w:ascii="Arial" w:hAnsi="Arial" w:cs="Arial"/>
          <w:sz w:val="22"/>
          <w:szCs w:val="22"/>
        </w:rPr>
        <w:t xml:space="preserve"> </w:t>
      </w:r>
    </w:p>
    <w:p xmlns:wp14="http://schemas.microsoft.com/office/word/2010/wordml" w:rsidRPr="00E00AE1" w:rsidR="00001549" w:rsidP="00001549" w:rsidRDefault="00001549" w14:paraId="03F828E4"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7A79B7" w:rsidP="00001549" w:rsidRDefault="007A79B7" w14:paraId="2AC57CB0" wp14:textId="77777777">
      <w:pPr>
        <w:pStyle w:val="NormalWeb"/>
        <w:spacing w:before="0" w:beforeAutospacing="0" w:after="0" w:afterAutospacing="0"/>
        <w:rPr>
          <w:rFonts w:ascii="Arial" w:hAnsi="Arial" w:cs="Arial"/>
          <w:b/>
          <w:bCs/>
          <w:sz w:val="22"/>
          <w:szCs w:val="22"/>
          <w:u w:val="single"/>
        </w:rPr>
      </w:pPr>
    </w:p>
    <w:p xmlns:wp14="http://schemas.microsoft.com/office/word/2010/wordml" w:rsidRPr="00E00AE1" w:rsidR="00242432" w:rsidP="00001549" w:rsidRDefault="00242432" w14:paraId="5186B13D" wp14:textId="77777777">
      <w:pPr>
        <w:rPr>
          <w:rFonts w:ascii="Arial" w:hAnsi="Arial" w:cs="Arial"/>
          <w:b/>
          <w:bCs/>
          <w:sz w:val="22"/>
          <w:szCs w:val="22"/>
          <w:u w:val="single"/>
        </w:rPr>
      </w:pPr>
    </w:p>
    <w:p xmlns:wp14="http://schemas.microsoft.com/office/word/2010/wordml" w:rsidR="00F61761" w:rsidP="00F61761" w:rsidRDefault="00001549" w14:paraId="242A79ED" wp14:textId="77777777">
      <w:r w:rsidRPr="00E00AE1">
        <w:rPr>
          <w:rFonts w:ascii="Arial" w:hAnsi="Arial" w:cs="Arial"/>
          <w:b/>
          <w:bCs/>
          <w:sz w:val="22"/>
          <w:szCs w:val="22"/>
          <w:u w:val="single"/>
        </w:rPr>
        <w:t>MACHINE LEARNING and AUGMENTED REALITY</w:t>
      </w:r>
      <w:r w:rsidR="00F61761">
        <w:rPr>
          <w:rFonts w:ascii="Arial" w:hAnsi="Arial" w:cs="Arial"/>
          <w:b/>
          <w:bCs/>
          <w:sz w:val="22"/>
          <w:szCs w:val="22"/>
          <w:u w:val="single"/>
        </w:rPr>
        <w:t xml:space="preserve"> </w:t>
      </w:r>
      <w:r w:rsidRPr="00F61761" w:rsidR="00F61761">
        <w:rPr>
          <w:rFonts w:ascii="Arial" w:hAnsi="Arial" w:cs="Arial"/>
          <w:sz w:val="23"/>
          <w:szCs w:val="23"/>
          <w:shd w:val="clear" w:color="auto" w:fill="FFFFFF"/>
        </w:rPr>
        <w:t>(Appsbuilders.org, 2023)</w:t>
      </w:r>
    </w:p>
    <w:p xmlns:wp14="http://schemas.microsoft.com/office/word/2010/wordml" w:rsidRPr="00E00AE1" w:rsidR="00001549" w:rsidP="00001549" w:rsidRDefault="00001549" w14:paraId="6C57C439" wp14:textId="77777777">
      <w:pPr>
        <w:rPr>
          <w:rFonts w:ascii="Arial" w:hAnsi="Arial" w:cs="Arial"/>
          <w:b/>
          <w:bCs/>
          <w:sz w:val="22"/>
          <w:szCs w:val="22"/>
          <w:u w:val="single"/>
        </w:rPr>
      </w:pPr>
    </w:p>
    <w:p xmlns:wp14="http://schemas.microsoft.com/office/word/2010/wordml" w:rsidRPr="00E00AE1" w:rsidR="00001549" w:rsidP="00001549" w:rsidRDefault="001732AE" w14:paraId="6122441B" wp14:textId="77777777">
      <w:pPr>
        <w:pStyle w:val="NormalWeb"/>
        <w:spacing w:before="0" w:beforeAutospacing="0" w:after="0" w:afterAutospacing="0"/>
        <w:rPr>
          <w:rFonts w:ascii="Arial" w:hAnsi="Arial" w:cs="Arial"/>
          <w:sz w:val="22"/>
          <w:szCs w:val="22"/>
        </w:rPr>
      </w:pPr>
      <w:hyperlink w:history="1" r:id="rId40">
        <w:r w:rsidRPr="00E00AE1" w:rsidR="00001549">
          <w:rPr>
            <w:rStyle w:val="Hyperlink"/>
            <w:rFonts w:ascii="Arial" w:hAnsi="Arial" w:cs="Arial"/>
            <w:color w:val="auto"/>
            <w:sz w:val="22"/>
            <w:szCs w:val="22"/>
          </w:rPr>
          <w:t>http://appsbuilders.org/guides/machine-learning-and-augmented-reality/</w:t>
        </w:r>
      </w:hyperlink>
    </w:p>
    <w:p xmlns:wp14="http://schemas.microsoft.com/office/word/2010/wordml" w:rsidRPr="00E00AE1" w:rsidR="00001549" w:rsidP="00001549" w:rsidRDefault="00001549" w14:paraId="3D404BC9"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001549" w14:paraId="61319B8A" wp14:textId="77777777">
      <w:pPr>
        <w:pStyle w:val="NormalWeb"/>
        <w:spacing w:before="0" w:beforeAutospacing="0" w:after="0" w:afterAutospacing="0"/>
        <w:rPr>
          <w:rFonts w:ascii="Arial" w:hAnsi="Arial" w:cs="Arial"/>
          <w:sz w:val="22"/>
          <w:szCs w:val="22"/>
        </w:rPr>
      </w:pPr>
    </w:p>
    <w:p xmlns:wp14="http://schemas.microsoft.com/office/word/2010/wordml" w:rsidRPr="00E00AE1" w:rsidR="007A79B7" w:rsidP="00001549" w:rsidRDefault="007A79B7" w14:paraId="31A560F4"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001549" w14:paraId="722D13F1" wp14:textId="77777777">
      <w:pPr>
        <w:pStyle w:val="NormalWeb"/>
        <w:spacing w:before="0" w:beforeAutospacing="0" w:after="0" w:afterAutospacing="0"/>
        <w:rPr>
          <w:rFonts w:ascii="Arial" w:hAnsi="Arial" w:cs="Arial"/>
          <w:b/>
          <w:bCs/>
          <w:sz w:val="22"/>
          <w:szCs w:val="22"/>
          <w:u w:val="single"/>
        </w:rPr>
      </w:pPr>
      <w:r w:rsidRPr="00E00AE1">
        <w:rPr>
          <w:rFonts w:ascii="Arial" w:hAnsi="Arial" w:cs="Arial"/>
          <w:b/>
          <w:bCs/>
          <w:sz w:val="22"/>
          <w:szCs w:val="22"/>
          <w:u w:val="single"/>
        </w:rPr>
        <w:t>Media pipe</w:t>
      </w:r>
    </w:p>
    <w:p xmlns:wp14="http://schemas.microsoft.com/office/word/2010/wordml" w:rsidRPr="00E00AE1" w:rsidR="00A23C03" w:rsidP="00001549" w:rsidRDefault="00A23C03" w14:paraId="5291EA28" wp14:textId="77777777">
      <w:pPr>
        <w:pStyle w:val="NormalWeb"/>
        <w:spacing w:before="0" w:beforeAutospacing="0" w:after="0" w:afterAutospacing="0"/>
        <w:rPr>
          <w:rFonts w:ascii="Arial" w:hAnsi="Arial" w:cs="Arial"/>
          <w:sz w:val="22"/>
          <w:szCs w:val="22"/>
        </w:rPr>
      </w:pPr>
      <w:r w:rsidRPr="00E00AE1">
        <w:rPr>
          <w:rFonts w:ascii="Arial" w:hAnsi="Arial" w:cs="Arial"/>
          <w:sz w:val="22"/>
          <w:szCs w:val="22"/>
        </w:rPr>
        <w:t>Googles media pipe offers a variety of open source cross-platform, solutions that can be customized for a developer’s needs.</w:t>
      </w:r>
    </w:p>
    <w:p xmlns:wp14="http://schemas.microsoft.com/office/word/2010/wordml" w:rsidRPr="00F61761" w:rsidR="00A23C03" w:rsidP="00F61761" w:rsidRDefault="00A23C03" w14:paraId="4993ACF3" wp14:textId="77777777">
      <w:r w:rsidRPr="00E00AE1">
        <w:rPr>
          <w:rFonts w:ascii="Arial" w:hAnsi="Arial" w:cs="Arial"/>
          <w:sz w:val="22"/>
          <w:szCs w:val="22"/>
        </w:rPr>
        <w:t xml:space="preserve">I found this very useful in my research and </w:t>
      </w:r>
      <w:proofErr w:type="gramStart"/>
      <w:r w:rsidRPr="00E00AE1">
        <w:rPr>
          <w:rFonts w:ascii="Arial" w:hAnsi="Arial" w:cs="Arial"/>
          <w:sz w:val="22"/>
          <w:szCs w:val="22"/>
        </w:rPr>
        <w:t>development</w:t>
      </w:r>
      <w:r w:rsidR="00F61761">
        <w:rPr>
          <w:rFonts w:ascii="Arial" w:hAnsi="Arial" w:cs="Arial"/>
          <w:color w:val="2C3E50"/>
          <w:sz w:val="23"/>
          <w:szCs w:val="23"/>
          <w:shd w:val="clear" w:color="auto" w:fill="FFFFFF"/>
        </w:rPr>
        <w:t>(</w:t>
      </w:r>
      <w:proofErr w:type="spellStart"/>
      <w:proofErr w:type="gramEnd"/>
      <w:r w:rsidR="00F61761">
        <w:rPr>
          <w:rFonts w:ascii="Arial" w:hAnsi="Arial" w:cs="Arial"/>
          <w:color w:val="2C3E50"/>
          <w:sz w:val="23"/>
          <w:szCs w:val="23"/>
          <w:shd w:val="clear" w:color="auto" w:fill="FFFFFF"/>
        </w:rPr>
        <w:t>mediapipe</w:t>
      </w:r>
      <w:proofErr w:type="spellEnd"/>
      <w:r w:rsidR="00F61761">
        <w:rPr>
          <w:rFonts w:ascii="Arial" w:hAnsi="Arial" w:cs="Arial"/>
          <w:color w:val="2C3E50"/>
          <w:sz w:val="23"/>
          <w:szCs w:val="23"/>
          <w:shd w:val="clear" w:color="auto" w:fill="FFFFFF"/>
        </w:rPr>
        <w:t>, 2022)</w:t>
      </w:r>
      <w:r w:rsidRPr="00E00AE1">
        <w:rPr>
          <w:rFonts w:ascii="Arial" w:hAnsi="Arial" w:cs="Arial"/>
          <w:sz w:val="22"/>
          <w:szCs w:val="22"/>
        </w:rPr>
        <w:t>.</w:t>
      </w:r>
    </w:p>
    <w:p xmlns:wp14="http://schemas.microsoft.com/office/word/2010/wordml" w:rsidRPr="00E00AE1" w:rsidR="00A23C03" w:rsidP="00001549" w:rsidRDefault="00A23C03" w14:paraId="70DF735C"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1732AE" w14:paraId="19F25C8F" wp14:textId="77777777">
      <w:pPr>
        <w:pStyle w:val="NormalWeb"/>
        <w:spacing w:before="0" w:beforeAutospacing="0" w:after="0" w:afterAutospacing="0"/>
        <w:rPr>
          <w:rFonts w:ascii="Arial" w:hAnsi="Arial" w:cs="Arial"/>
          <w:sz w:val="22"/>
          <w:szCs w:val="22"/>
        </w:rPr>
      </w:pPr>
      <w:hyperlink w:history="1" r:id="rId41">
        <w:r w:rsidRPr="00E00AE1" w:rsidR="00001549">
          <w:rPr>
            <w:rStyle w:val="Hyperlink"/>
            <w:rFonts w:ascii="Arial" w:hAnsi="Arial" w:cs="Arial"/>
            <w:color w:val="auto"/>
            <w:sz w:val="22"/>
            <w:szCs w:val="22"/>
          </w:rPr>
          <w:t>https://mediapipe.readthedocs.io/en/latest/hand_detection_mobile_gpu.html</w:t>
        </w:r>
      </w:hyperlink>
    </w:p>
    <w:p xmlns:wp14="http://schemas.microsoft.com/office/word/2010/wordml" w:rsidRPr="00E00AE1" w:rsidR="00001549" w:rsidP="00001549" w:rsidRDefault="00001549" w14:paraId="3A413BF6"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7A79B7" w:rsidRDefault="001732AE" w14:paraId="0C5A539E" wp14:textId="77777777">
      <w:pPr>
        <w:rPr>
          <w:rStyle w:val="Hyperlink"/>
          <w:rFonts w:ascii="Arial" w:hAnsi="Arial" w:cs="Arial"/>
          <w:color w:val="auto"/>
          <w:sz w:val="22"/>
          <w:szCs w:val="22"/>
        </w:rPr>
      </w:pPr>
      <w:hyperlink w:history="1" r:id="rId42">
        <w:r w:rsidRPr="00E00AE1" w:rsidR="00001549">
          <w:rPr>
            <w:rStyle w:val="Hyperlink"/>
            <w:rFonts w:ascii="Arial" w:hAnsi="Arial" w:cs="Arial"/>
            <w:color w:val="auto"/>
            <w:sz w:val="22"/>
            <w:szCs w:val="22"/>
          </w:rPr>
          <w:t>https://ai.googleblog.com/2019/08/on-device-real-time-hand-tracking-with.html</w:t>
        </w:r>
      </w:hyperlink>
    </w:p>
    <w:p xmlns:wp14="http://schemas.microsoft.com/office/word/2010/wordml" w:rsidRPr="00E00AE1" w:rsidR="00A23C03" w:rsidP="007A79B7" w:rsidRDefault="00A23C03" w14:paraId="33D28B4B" wp14:textId="77777777">
      <w:pPr>
        <w:rPr>
          <w:rFonts w:ascii="Arial" w:hAnsi="Arial" w:cs="Arial"/>
          <w:sz w:val="22"/>
          <w:szCs w:val="22"/>
          <w:u w:val="single"/>
        </w:rPr>
      </w:pPr>
    </w:p>
    <w:p xmlns:wp14="http://schemas.microsoft.com/office/word/2010/wordml" w:rsidR="00A23C03" w:rsidP="007A79B7" w:rsidRDefault="00A23C03" w14:paraId="37EFA3E3" wp14:textId="77777777">
      <w:pPr>
        <w:rPr>
          <w:rFonts w:ascii="Arial" w:hAnsi="Arial" w:cs="Arial"/>
          <w:u w:val="single"/>
        </w:rPr>
      </w:pPr>
    </w:p>
    <w:p xmlns:wp14="http://schemas.microsoft.com/office/word/2010/wordml" w:rsidR="002C5E5F" w:rsidP="007A79B7" w:rsidRDefault="002C5E5F" w14:paraId="41C6AC2A" wp14:textId="77777777">
      <w:pPr>
        <w:rPr>
          <w:rFonts w:ascii="Arial" w:hAnsi="Arial" w:cs="Arial"/>
          <w:sz w:val="22"/>
          <w:szCs w:val="22"/>
          <w:u w:val="single"/>
        </w:rPr>
      </w:pPr>
    </w:p>
    <w:p xmlns:wp14="http://schemas.microsoft.com/office/word/2010/wordml" w:rsidR="00285199" w:rsidP="007A79B7" w:rsidRDefault="00285199" w14:paraId="2DC44586" wp14:textId="77777777">
      <w:pPr>
        <w:rPr>
          <w:rFonts w:ascii="Arial" w:hAnsi="Arial" w:cs="Arial"/>
          <w:sz w:val="22"/>
          <w:szCs w:val="22"/>
          <w:u w:val="single"/>
        </w:rPr>
      </w:pPr>
    </w:p>
    <w:p xmlns:wp14="http://schemas.microsoft.com/office/word/2010/wordml" w:rsidR="00285199" w:rsidP="007A79B7" w:rsidRDefault="00285199" w14:paraId="4FFCBC07" wp14:textId="77777777">
      <w:pPr>
        <w:rPr>
          <w:rFonts w:ascii="Arial" w:hAnsi="Arial" w:cs="Arial"/>
          <w:sz w:val="22"/>
          <w:szCs w:val="22"/>
          <w:u w:val="single"/>
        </w:rPr>
      </w:pPr>
    </w:p>
    <w:p xmlns:wp14="http://schemas.microsoft.com/office/word/2010/wordml" w:rsidR="00285199" w:rsidP="007A79B7" w:rsidRDefault="00285199" w14:paraId="1728B4D0" wp14:textId="77777777">
      <w:pPr>
        <w:rPr>
          <w:rFonts w:ascii="Arial" w:hAnsi="Arial" w:cs="Arial"/>
          <w:sz w:val="22"/>
          <w:szCs w:val="22"/>
          <w:u w:val="single"/>
        </w:rPr>
      </w:pPr>
    </w:p>
    <w:p xmlns:wp14="http://schemas.microsoft.com/office/word/2010/wordml" w:rsidR="00285199" w:rsidP="007A79B7" w:rsidRDefault="00285199" w14:paraId="34959D4B" wp14:textId="77777777">
      <w:pPr>
        <w:rPr>
          <w:rFonts w:ascii="Arial" w:hAnsi="Arial" w:cs="Arial"/>
          <w:sz w:val="22"/>
          <w:szCs w:val="22"/>
          <w:u w:val="single"/>
        </w:rPr>
      </w:pPr>
    </w:p>
    <w:p xmlns:wp14="http://schemas.microsoft.com/office/word/2010/wordml" w:rsidRPr="00E00AE1" w:rsidR="00285199" w:rsidP="007A79B7" w:rsidRDefault="00285199" w14:paraId="7BD58BA2" wp14:textId="77777777">
      <w:pPr>
        <w:rPr>
          <w:rFonts w:ascii="Arial" w:hAnsi="Arial" w:cs="Arial"/>
          <w:sz w:val="22"/>
          <w:szCs w:val="22"/>
          <w:u w:val="single"/>
        </w:rPr>
      </w:pPr>
    </w:p>
    <w:p xmlns:wp14="http://schemas.microsoft.com/office/word/2010/wordml" w:rsidRPr="00E00AE1" w:rsidR="00001549" w:rsidP="00001549" w:rsidRDefault="00001549" w14:paraId="69DEE401" wp14:textId="77777777">
      <w:pPr>
        <w:rPr>
          <w:rFonts w:ascii="Arial" w:hAnsi="Arial" w:cs="Arial"/>
          <w:b/>
          <w:bCs/>
          <w:sz w:val="22"/>
          <w:szCs w:val="22"/>
          <w:u w:val="single"/>
        </w:rPr>
      </w:pPr>
      <w:r w:rsidRPr="00E00AE1">
        <w:rPr>
          <w:rFonts w:ascii="Arial" w:hAnsi="Arial" w:cs="Arial"/>
          <w:b/>
          <w:bCs/>
          <w:sz w:val="22"/>
          <w:szCs w:val="22"/>
          <w:u w:val="single"/>
        </w:rPr>
        <w:t>Multi-hand Gesture Recognition Base on OpenCV</w:t>
      </w:r>
    </w:p>
    <w:p xmlns:wp14="http://schemas.microsoft.com/office/word/2010/wordml" w:rsidRPr="00F61761" w:rsidR="00001549" w:rsidP="00F61761" w:rsidRDefault="00A23C03" w14:paraId="037FA7D4" wp14:textId="77777777">
      <w:r w:rsidRPr="00F61761">
        <w:rPr>
          <w:rFonts w:ascii="Arial" w:hAnsi="Arial" w:cs="Arial"/>
          <w:sz w:val="22"/>
          <w:szCs w:val="22"/>
        </w:rPr>
        <w:t>Open CV offer an opensource python library tracking approach where a developer can edit and customise their software to fit their solution and requirements</w:t>
      </w:r>
      <w:r w:rsidRPr="00F61761" w:rsidR="00F61761">
        <w:rPr>
          <w:rFonts w:ascii="Arial" w:hAnsi="Arial" w:cs="Arial"/>
          <w:sz w:val="22"/>
          <w:szCs w:val="22"/>
          <w:shd w:val="clear" w:color="auto" w:fill="FFFFFF"/>
        </w:rPr>
        <w:t> (OpenCV, 2019</w:t>
      </w:r>
      <w:r w:rsidRPr="00F61761" w:rsidR="00F61761">
        <w:rPr>
          <w:rFonts w:ascii="Arial" w:hAnsi="Arial" w:cs="Arial"/>
          <w:sz w:val="23"/>
          <w:szCs w:val="23"/>
          <w:shd w:val="clear" w:color="auto" w:fill="FFFFFF"/>
        </w:rPr>
        <w:t>)</w:t>
      </w:r>
      <w:r w:rsidRPr="00E00AE1">
        <w:rPr>
          <w:rFonts w:ascii="Arial" w:hAnsi="Arial" w:cs="Arial"/>
          <w:sz w:val="22"/>
          <w:szCs w:val="22"/>
        </w:rPr>
        <w:t>.</w:t>
      </w:r>
    </w:p>
    <w:p xmlns:wp14="http://schemas.microsoft.com/office/word/2010/wordml" w:rsidRPr="00E00AE1" w:rsidR="00A23C03" w:rsidP="00001549" w:rsidRDefault="00A23C03" w14:paraId="4357A966" wp14:textId="77777777">
      <w:pPr>
        <w:pStyle w:val="NormalWeb"/>
        <w:spacing w:before="0" w:beforeAutospacing="0" w:after="0" w:afterAutospacing="0"/>
        <w:rPr>
          <w:rFonts w:ascii="Arial" w:hAnsi="Arial" w:cs="Arial"/>
          <w:sz w:val="22"/>
          <w:szCs w:val="22"/>
        </w:rPr>
      </w:pPr>
    </w:p>
    <w:p xmlns:wp14="http://schemas.microsoft.com/office/word/2010/wordml" w:rsidRPr="00E00AE1" w:rsidR="00001549" w:rsidP="00001549" w:rsidRDefault="001732AE" w14:paraId="7202536D" wp14:textId="77777777">
      <w:pPr>
        <w:rPr>
          <w:rFonts w:ascii="Arial" w:hAnsi="Arial" w:cs="Arial"/>
          <w:sz w:val="22"/>
          <w:szCs w:val="22"/>
        </w:rPr>
      </w:pPr>
      <w:hyperlink w:tgtFrame="_blank" w:history="1" r:id="rId43">
        <w:r w:rsidRPr="00E00AE1" w:rsidR="00001549">
          <w:rPr>
            <w:rStyle w:val="Hyperlink"/>
            <w:rFonts w:ascii="Arial" w:hAnsi="Arial" w:cs="Arial"/>
            <w:color w:val="auto"/>
            <w:sz w:val="22"/>
            <w:szCs w:val="22"/>
            <w:shd w:val="clear" w:color="auto" w:fill="FFFFFF"/>
          </w:rPr>
          <w:t>https://github.com/OAID/CVGesture</w:t>
        </w:r>
      </w:hyperlink>
    </w:p>
    <w:p xmlns:wp14="http://schemas.microsoft.com/office/word/2010/wordml" w:rsidRPr="00E00AE1" w:rsidR="00001549" w:rsidP="00001549" w:rsidRDefault="001732AE" w14:paraId="7CF8D550" wp14:textId="77777777">
      <w:pPr>
        <w:rPr>
          <w:rFonts w:ascii="Arial" w:hAnsi="Arial" w:cs="Arial"/>
          <w:sz w:val="22"/>
          <w:szCs w:val="22"/>
        </w:rPr>
      </w:pPr>
      <w:hyperlink w:history="1" r:id="rId44">
        <w:r w:rsidRPr="00E00AE1" w:rsidR="00001549">
          <w:rPr>
            <w:rStyle w:val="Hyperlink"/>
            <w:rFonts w:ascii="Arial" w:hAnsi="Arial" w:cs="Arial"/>
            <w:color w:val="auto"/>
            <w:sz w:val="22"/>
            <w:szCs w:val="22"/>
          </w:rPr>
          <w:t>https://github.com/lmb-freiburg/hand3d</w:t>
        </w:r>
      </w:hyperlink>
    </w:p>
    <w:p xmlns:wp14="http://schemas.microsoft.com/office/word/2010/wordml" w:rsidRPr="00E00AE1" w:rsidR="00001549" w:rsidP="00001549" w:rsidRDefault="001732AE" w14:paraId="653DB6E3" wp14:textId="77777777">
      <w:pPr>
        <w:rPr>
          <w:rFonts w:ascii="Arial" w:hAnsi="Arial" w:cs="Arial"/>
          <w:sz w:val="22"/>
          <w:szCs w:val="22"/>
        </w:rPr>
      </w:pPr>
      <w:hyperlink w:history="1" r:id="rId45">
        <w:r w:rsidRPr="00E00AE1" w:rsidR="00001549">
          <w:rPr>
            <w:rStyle w:val="Hyperlink"/>
            <w:rFonts w:ascii="Arial" w:hAnsi="Arial" w:cs="Arial"/>
            <w:color w:val="auto"/>
            <w:sz w:val="22"/>
            <w:szCs w:val="22"/>
          </w:rPr>
          <w:t>https://lmb.informatik.uni-freiburg.de/projects/hand3d/</w:t>
        </w:r>
      </w:hyperlink>
    </w:p>
    <w:p xmlns:wp14="http://schemas.microsoft.com/office/word/2010/wordml" w:rsidRPr="00E00AE1" w:rsidR="00001549" w:rsidP="009F4AB3" w:rsidRDefault="00001549" w14:paraId="44690661" wp14:textId="77777777">
      <w:pPr>
        <w:rPr>
          <w:rFonts w:ascii="Arial" w:hAnsi="Arial" w:cs="Arial"/>
          <w:sz w:val="22"/>
          <w:szCs w:val="22"/>
        </w:rPr>
      </w:pPr>
    </w:p>
    <w:p xmlns:wp14="http://schemas.microsoft.com/office/word/2010/wordml" w:rsidRPr="00E00AE1" w:rsidR="00F04507" w:rsidP="000A5B87" w:rsidRDefault="00F04507" w14:paraId="74539910" wp14:textId="77777777">
      <w:pPr>
        <w:rPr>
          <w:rFonts w:ascii="Arial" w:hAnsi="Arial" w:cs="Arial"/>
          <w:sz w:val="22"/>
          <w:szCs w:val="22"/>
        </w:rPr>
      </w:pPr>
    </w:p>
    <w:p xmlns:wp14="http://schemas.microsoft.com/office/word/2010/wordml" w:rsidRPr="00E00AE1" w:rsidR="003B1ACB" w:rsidP="000A5B87" w:rsidRDefault="003B1ACB" w14:paraId="5A7E0CF2" wp14:textId="77777777">
      <w:pPr>
        <w:rPr>
          <w:rFonts w:ascii="Arial" w:hAnsi="Arial" w:cs="Arial"/>
          <w:sz w:val="22"/>
          <w:szCs w:val="22"/>
        </w:rPr>
      </w:pPr>
    </w:p>
    <w:p xmlns:wp14="http://schemas.microsoft.com/office/word/2010/wordml" w:rsidR="005D3C77" w:rsidP="004012F1" w:rsidRDefault="005D3C77" w14:paraId="60FA6563" wp14:textId="77777777">
      <w:pPr>
        <w:jc w:val="center"/>
        <w:rPr>
          <w:rFonts w:ascii="Arial" w:hAnsi="Arial" w:cs="Arial"/>
        </w:rPr>
      </w:pPr>
    </w:p>
    <w:p xmlns:wp14="http://schemas.microsoft.com/office/word/2010/wordml" w:rsidR="005D3C77" w:rsidP="004012F1" w:rsidRDefault="005D3C77" w14:paraId="1AC5CDBE" wp14:textId="77777777">
      <w:pPr>
        <w:jc w:val="center"/>
        <w:rPr>
          <w:rFonts w:ascii="Arial" w:hAnsi="Arial" w:cs="Arial"/>
        </w:rPr>
      </w:pPr>
    </w:p>
    <w:p xmlns:wp14="http://schemas.microsoft.com/office/word/2010/wordml" w:rsidR="005D3C77" w:rsidP="004012F1" w:rsidRDefault="005D3C77" w14:paraId="342D4C27" wp14:textId="77777777">
      <w:pPr>
        <w:jc w:val="center"/>
        <w:rPr>
          <w:rFonts w:ascii="Arial" w:hAnsi="Arial" w:cs="Arial"/>
        </w:rPr>
      </w:pPr>
    </w:p>
    <w:p xmlns:wp14="http://schemas.microsoft.com/office/word/2010/wordml" w:rsidR="005D3C77" w:rsidP="004012F1" w:rsidRDefault="005D3C77" w14:paraId="3572E399" wp14:textId="77777777">
      <w:pPr>
        <w:jc w:val="center"/>
        <w:rPr>
          <w:rFonts w:ascii="Arial" w:hAnsi="Arial" w:cs="Arial"/>
        </w:rPr>
      </w:pPr>
    </w:p>
    <w:p xmlns:wp14="http://schemas.microsoft.com/office/word/2010/wordml" w:rsidRPr="00E00AE1" w:rsidR="004012F1" w:rsidP="004012F1" w:rsidRDefault="000A5B87" w14:paraId="27ADEE91" wp14:textId="77777777">
      <w:pPr>
        <w:jc w:val="center"/>
        <w:rPr>
          <w:rFonts w:ascii="Arial" w:hAnsi="Arial" w:cs="Arial"/>
          <w:b/>
          <w:bCs/>
          <w:sz w:val="22"/>
          <w:szCs w:val="22"/>
          <w:u w:val="single"/>
        </w:rPr>
      </w:pPr>
      <w:r w:rsidRPr="00E00AE1">
        <w:rPr>
          <w:rFonts w:ascii="Arial" w:hAnsi="Arial" w:cs="Arial"/>
          <w:b/>
          <w:bCs/>
          <w:sz w:val="22"/>
          <w:szCs w:val="22"/>
          <w:u w:val="single"/>
        </w:rPr>
        <w:t>Main body chapters</w:t>
      </w:r>
      <w:bookmarkStart w:name="_Toc532297104" w:id="0"/>
    </w:p>
    <w:p xmlns:wp14="http://schemas.microsoft.com/office/word/2010/wordml" w:rsidRPr="00E00AE1" w:rsidR="00FD1F3D" w:rsidP="00FD1F3D" w:rsidRDefault="00FD1F3D" w14:paraId="6C0E1DE5" wp14:textId="77777777">
      <w:pPr>
        <w:pStyle w:val="Heading1"/>
        <w:spacing w:line="360" w:lineRule="auto"/>
        <w:rPr>
          <w:rFonts w:ascii="Arial" w:hAnsi="Arial" w:cs="Arial"/>
          <w:color w:val="auto"/>
          <w:sz w:val="22"/>
          <w:szCs w:val="22"/>
          <w:u w:val="single"/>
        </w:rPr>
      </w:pPr>
      <w:r w:rsidRPr="00E00AE1">
        <w:rPr>
          <w:rFonts w:ascii="Arial" w:hAnsi="Arial" w:cs="Arial"/>
          <w:color w:val="auto"/>
          <w:sz w:val="22"/>
          <w:szCs w:val="22"/>
          <w:u w:val="single"/>
        </w:rPr>
        <w:t>Overview</w:t>
      </w:r>
      <w:bookmarkEnd w:id="0"/>
    </w:p>
    <w:p xmlns:wp14="http://schemas.microsoft.com/office/word/2010/wordml" w:rsidRPr="00E00AE1" w:rsidR="00FD1F3D" w:rsidP="00FD1F3D" w:rsidRDefault="00390580" w14:paraId="3EABEA6D" wp14:textId="77777777">
      <w:pPr>
        <w:spacing w:line="360" w:lineRule="auto"/>
        <w:rPr>
          <w:rFonts w:ascii="Arial" w:hAnsi="Arial" w:cs="Arial"/>
          <w:sz w:val="22"/>
          <w:szCs w:val="22"/>
        </w:rPr>
      </w:pPr>
      <w:r w:rsidRPr="00E00AE1">
        <w:rPr>
          <w:rFonts w:ascii="Arial" w:hAnsi="Arial" w:cs="Arial"/>
          <w:sz w:val="22"/>
          <w:szCs w:val="22"/>
        </w:rPr>
        <w:t>During the course of this</w:t>
      </w:r>
      <w:r w:rsidRPr="00E00AE1" w:rsidR="00FD1F3D">
        <w:rPr>
          <w:rFonts w:ascii="Arial" w:hAnsi="Arial" w:cs="Arial"/>
          <w:sz w:val="22"/>
          <w:szCs w:val="22"/>
        </w:rPr>
        <w:t xml:space="preserve"> </w:t>
      </w:r>
      <w:r w:rsidRPr="00E00AE1" w:rsidR="00242432">
        <w:rPr>
          <w:rFonts w:ascii="Arial" w:hAnsi="Arial" w:cs="Arial"/>
          <w:sz w:val="22"/>
          <w:szCs w:val="22"/>
        </w:rPr>
        <w:t>project</w:t>
      </w:r>
      <w:r w:rsidRPr="00E00AE1">
        <w:rPr>
          <w:rFonts w:ascii="Arial" w:hAnsi="Arial" w:cs="Arial"/>
          <w:sz w:val="22"/>
          <w:szCs w:val="22"/>
        </w:rPr>
        <w:t xml:space="preserve"> I will be researching, developing and testing the</w:t>
      </w:r>
      <w:r w:rsidRPr="00E00AE1" w:rsidR="00FD1F3D">
        <w:rPr>
          <w:rFonts w:ascii="Arial" w:hAnsi="Arial" w:cs="Arial"/>
          <w:sz w:val="22"/>
          <w:szCs w:val="22"/>
        </w:rPr>
        <w:t xml:space="preserve"> Diamond Centre Wales Augmented Reality (AR) application</w:t>
      </w:r>
      <w:r w:rsidRPr="00E00AE1">
        <w:rPr>
          <w:rFonts w:ascii="Arial" w:hAnsi="Arial" w:cs="Arial"/>
          <w:sz w:val="22"/>
          <w:szCs w:val="22"/>
        </w:rPr>
        <w:t xml:space="preserve"> also known as CERIC</w:t>
      </w:r>
      <w:r w:rsidRPr="00E00AE1" w:rsidR="00FD1F3D">
        <w:rPr>
          <w:rFonts w:ascii="Arial" w:hAnsi="Arial" w:cs="Arial"/>
          <w:sz w:val="22"/>
          <w:szCs w:val="22"/>
        </w:rPr>
        <w:t xml:space="preserve">. </w:t>
      </w:r>
      <w:r w:rsidRPr="00E00AE1">
        <w:rPr>
          <w:rFonts w:ascii="Arial" w:hAnsi="Arial" w:cs="Arial"/>
          <w:sz w:val="22"/>
          <w:szCs w:val="22"/>
        </w:rPr>
        <w:t>P</w:t>
      </w:r>
      <w:r w:rsidRPr="00E00AE1" w:rsidR="00FD1F3D">
        <w:rPr>
          <w:rFonts w:ascii="Arial" w:hAnsi="Arial" w:cs="Arial"/>
          <w:sz w:val="22"/>
          <w:szCs w:val="22"/>
        </w:rPr>
        <w:t>rimarily this document is intended for Diamond Centre Wales staff as a how-to guide on how the application works, where to look to modify the app and what is required to expand the offerings within the app as it stands. Secondarily, this document should serve as a technical manual for future developers, explaining how the app was developed, which design choices were made and why, as well as making recommendations on how the app can be further expanded and enhanced.</w:t>
      </w:r>
    </w:p>
    <w:p xmlns:wp14="http://schemas.microsoft.com/office/word/2010/wordml" w:rsidR="00FD1F3D" w:rsidP="008111FB" w:rsidRDefault="00E839C6" w14:paraId="6CEB15CE" wp14:textId="77777777">
      <w:pPr>
        <w:spacing w:line="360" w:lineRule="auto"/>
        <w:jc w:val="center"/>
        <w:rPr>
          <w:rFonts w:ascii="Arial" w:hAnsi="Arial" w:cs="Arial"/>
        </w:rPr>
      </w:pPr>
      <w:r w:rsidRPr="002A6FC9">
        <w:rPr>
          <w:rFonts w:ascii="Arial" w:hAnsi="Arial" w:cs="Arial"/>
          <w:noProof/>
        </w:rPr>
        <w:lastRenderedPageBreak/>
        <w:drawing>
          <wp:inline xmlns:wp14="http://schemas.microsoft.com/office/word/2010/wordprocessingDrawing" distT="0" distB="0" distL="0" distR="0" wp14:anchorId="73D5B0EF" wp14:editId="411AAE44">
            <wp:extent cx="4210986" cy="2971800"/>
            <wp:effectExtent l="0" t="0" r="0" b="0"/>
            <wp:docPr id="34" name="Picture 3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71"/>
                    <pic:cNvPicPr>
                      <a:picLocks noChangeAspect="1" noChangeArrowheads="1"/>
                    </pic:cNvPicPr>
                  </pic:nvPicPr>
                  <pic:blipFill>
                    <a:blip r:embed="rId46" cstate="print">
                      <a:extLst>
                        <a:ext uri="{28A0092B-C50C-407E-A947-70E740481C1C}">
                          <a14:useLocalDpi xmlns:a14="http://schemas.microsoft.com/office/drawing/2010/main" val="0"/>
                        </a:ext>
                      </a:extLst>
                    </a:blip>
                    <a:srcRect/>
                    <a:stretch>
                      <a:fillRect/>
                    </a:stretch>
                  </pic:blipFill>
                  <pic:spPr bwMode="auto">
                    <a:xfrm>
                      <a:off x="0" y="0"/>
                      <a:ext cx="4231401" cy="2986208"/>
                    </a:xfrm>
                    <a:prstGeom prst="rect">
                      <a:avLst/>
                    </a:prstGeom>
                    <a:noFill/>
                    <a:ln>
                      <a:noFill/>
                    </a:ln>
                  </pic:spPr>
                </pic:pic>
              </a:graphicData>
            </a:graphic>
          </wp:inline>
        </w:drawing>
      </w:r>
    </w:p>
    <w:p xmlns:wp14="http://schemas.microsoft.com/office/word/2010/wordml" w:rsidRPr="002A6FC9" w:rsidR="00285199" w:rsidP="008111FB" w:rsidRDefault="00285199" w14:paraId="1FD3C6BF" wp14:textId="77777777">
      <w:pPr>
        <w:spacing w:line="360" w:lineRule="auto"/>
        <w:jc w:val="center"/>
        <w:rPr>
          <w:rFonts w:ascii="Arial" w:hAnsi="Arial" w:cs="Arial"/>
        </w:rPr>
      </w:pPr>
      <w:r>
        <w:rPr>
          <w:rFonts w:ascii="Arial" w:hAnsi="Arial" w:cs="Arial"/>
        </w:rPr>
        <w:t>Figure 10: CERIC rings</w:t>
      </w:r>
    </w:p>
    <w:p xmlns:wp14="http://schemas.microsoft.com/office/word/2010/wordml" w:rsidRPr="00E00AE1" w:rsidR="00FD1F3D" w:rsidP="00FD1F3D" w:rsidRDefault="00FD1F3D" w14:paraId="7A66D190" wp14:textId="77777777">
      <w:pPr>
        <w:pStyle w:val="Heading1"/>
        <w:spacing w:line="360" w:lineRule="auto"/>
        <w:rPr>
          <w:rFonts w:ascii="Arial" w:hAnsi="Arial" w:cs="Arial"/>
          <w:color w:val="auto"/>
          <w:sz w:val="22"/>
          <w:szCs w:val="22"/>
          <w:u w:val="single"/>
        </w:rPr>
      </w:pPr>
      <w:bookmarkStart w:name="_Toc532297105" w:id="1"/>
      <w:r w:rsidRPr="00E00AE1">
        <w:rPr>
          <w:rFonts w:ascii="Arial" w:hAnsi="Arial" w:cs="Arial"/>
          <w:color w:val="auto"/>
          <w:sz w:val="22"/>
          <w:szCs w:val="22"/>
          <w:u w:val="single"/>
        </w:rPr>
        <w:t>Purpose of the app</w:t>
      </w:r>
      <w:bookmarkEnd w:id="1"/>
      <w:r w:rsidRPr="00E00AE1" w:rsidR="00390580">
        <w:rPr>
          <w:rFonts w:ascii="Arial" w:hAnsi="Arial" w:cs="Arial"/>
          <w:color w:val="auto"/>
          <w:sz w:val="22"/>
          <w:szCs w:val="22"/>
          <w:u w:val="single"/>
        </w:rPr>
        <w:t xml:space="preserve"> (CERIC)</w:t>
      </w:r>
    </w:p>
    <w:p xmlns:wp14="http://schemas.microsoft.com/office/word/2010/wordml" w:rsidRPr="00E00AE1" w:rsidR="00FD1F3D" w:rsidP="00FD1F3D" w:rsidRDefault="00FF3A78" w14:paraId="19AECF3C" wp14:textId="77777777">
      <w:pPr>
        <w:spacing w:line="360" w:lineRule="auto"/>
        <w:rPr>
          <w:rFonts w:ascii="Arial" w:hAnsi="Arial" w:cs="Arial"/>
          <w:sz w:val="22"/>
          <w:szCs w:val="22"/>
        </w:rPr>
      </w:pPr>
      <w:r w:rsidRPr="00E00AE1">
        <w:rPr>
          <w:rFonts w:ascii="Arial" w:hAnsi="Arial" w:cs="Arial"/>
          <w:sz w:val="22"/>
          <w:szCs w:val="22"/>
        </w:rPr>
        <w:t xml:space="preserve">I will be designing, creating and developing an application on </w:t>
      </w:r>
      <w:r w:rsidRPr="00E00AE1" w:rsidR="00390580">
        <w:rPr>
          <w:rFonts w:ascii="Arial" w:hAnsi="Arial" w:cs="Arial"/>
          <w:sz w:val="22"/>
          <w:szCs w:val="22"/>
        </w:rPr>
        <w:t xml:space="preserve">for the </w:t>
      </w:r>
      <w:r w:rsidRPr="00E00AE1" w:rsidR="00FD1F3D">
        <w:rPr>
          <w:rFonts w:ascii="Arial" w:hAnsi="Arial" w:cs="Arial"/>
          <w:sz w:val="22"/>
          <w:szCs w:val="22"/>
        </w:rPr>
        <w:t xml:space="preserve">Diamond Centre Wales (DCW) </w:t>
      </w:r>
      <w:r w:rsidRPr="00E00AE1">
        <w:rPr>
          <w:rFonts w:ascii="Arial" w:hAnsi="Arial" w:cs="Arial"/>
          <w:sz w:val="22"/>
          <w:szCs w:val="22"/>
        </w:rPr>
        <w:t xml:space="preserve">offering </w:t>
      </w:r>
      <w:r w:rsidRPr="00E00AE1" w:rsidR="00FD1F3D">
        <w:rPr>
          <w:rFonts w:ascii="Arial" w:hAnsi="Arial" w:cs="Arial"/>
          <w:sz w:val="22"/>
          <w:szCs w:val="22"/>
        </w:rPr>
        <w:t xml:space="preserve">an Augmented Reality </w:t>
      </w:r>
      <w:r w:rsidRPr="00E00AE1">
        <w:rPr>
          <w:rFonts w:ascii="Arial" w:hAnsi="Arial" w:cs="Arial"/>
          <w:sz w:val="22"/>
          <w:szCs w:val="22"/>
        </w:rPr>
        <w:t>retail solution</w:t>
      </w:r>
      <w:r w:rsidRPr="00E00AE1" w:rsidR="00FD1F3D">
        <w:rPr>
          <w:rFonts w:ascii="Arial" w:hAnsi="Arial" w:cs="Arial"/>
          <w:sz w:val="22"/>
          <w:szCs w:val="22"/>
        </w:rPr>
        <w:t>, that w</w:t>
      </w:r>
      <w:r w:rsidRPr="00E00AE1">
        <w:rPr>
          <w:rFonts w:ascii="Arial" w:hAnsi="Arial" w:cs="Arial"/>
          <w:sz w:val="22"/>
          <w:szCs w:val="22"/>
        </w:rPr>
        <w:t>ill</w:t>
      </w:r>
      <w:r w:rsidRPr="00E00AE1" w:rsidR="00FD1F3D">
        <w:rPr>
          <w:rFonts w:ascii="Arial" w:hAnsi="Arial" w:cs="Arial"/>
          <w:sz w:val="22"/>
          <w:szCs w:val="22"/>
        </w:rPr>
        <w:t xml:space="preserve"> sit within DCW’s existing workflow, allowing users to experience a visual representation of DCW’s </w:t>
      </w:r>
      <w:r w:rsidRPr="00E00AE1" w:rsidR="00390580">
        <w:rPr>
          <w:rFonts w:ascii="Arial" w:hAnsi="Arial" w:cs="Arial"/>
          <w:sz w:val="22"/>
          <w:szCs w:val="22"/>
        </w:rPr>
        <w:t>jewellery</w:t>
      </w:r>
      <w:r w:rsidRPr="00E00AE1" w:rsidR="00FD1F3D">
        <w:rPr>
          <w:rFonts w:ascii="Arial" w:hAnsi="Arial" w:cs="Arial"/>
          <w:sz w:val="22"/>
          <w:szCs w:val="22"/>
        </w:rPr>
        <w:t xml:space="preserve"> through the</w:t>
      </w:r>
      <w:r w:rsidRPr="00E00AE1" w:rsidR="00390580">
        <w:rPr>
          <w:rFonts w:ascii="Arial" w:hAnsi="Arial" w:cs="Arial"/>
          <w:sz w:val="22"/>
          <w:szCs w:val="22"/>
        </w:rPr>
        <w:t xml:space="preserve"> use of their smart</w:t>
      </w:r>
      <w:r w:rsidRPr="00E00AE1" w:rsidR="00FD1F3D">
        <w:rPr>
          <w:rFonts w:ascii="Arial" w:hAnsi="Arial" w:cs="Arial"/>
          <w:sz w:val="22"/>
          <w:szCs w:val="22"/>
        </w:rPr>
        <w:t xml:space="preserve"> device.</w:t>
      </w:r>
    </w:p>
    <w:p xmlns:wp14="http://schemas.microsoft.com/office/word/2010/wordml" w:rsidRPr="00E00AE1" w:rsidR="00FD1F3D" w:rsidP="00FD1F3D" w:rsidRDefault="00FD1F3D" w14:paraId="2E548A1B" wp14:textId="77777777">
      <w:pPr>
        <w:spacing w:line="360" w:lineRule="auto"/>
        <w:rPr>
          <w:rFonts w:ascii="Arial" w:hAnsi="Arial" w:cs="Arial"/>
          <w:sz w:val="22"/>
          <w:szCs w:val="22"/>
        </w:rPr>
      </w:pPr>
      <w:r w:rsidRPr="00E00AE1">
        <w:rPr>
          <w:rFonts w:ascii="Arial" w:hAnsi="Arial" w:cs="Arial"/>
          <w:sz w:val="22"/>
          <w:szCs w:val="22"/>
        </w:rPr>
        <w:t>During the</w:t>
      </w:r>
      <w:r w:rsidRPr="00E00AE1" w:rsidR="00B55045">
        <w:rPr>
          <w:rFonts w:ascii="Arial" w:hAnsi="Arial" w:cs="Arial"/>
          <w:sz w:val="22"/>
          <w:szCs w:val="22"/>
        </w:rPr>
        <w:t xml:space="preserve"> initial</w:t>
      </w:r>
      <w:r w:rsidRPr="00E00AE1">
        <w:rPr>
          <w:rFonts w:ascii="Arial" w:hAnsi="Arial" w:cs="Arial"/>
          <w:sz w:val="22"/>
          <w:szCs w:val="22"/>
        </w:rPr>
        <w:t xml:space="preserve"> workshopping stage of the project </w:t>
      </w:r>
      <w:r w:rsidRPr="00E00AE1" w:rsidR="00390580">
        <w:rPr>
          <w:rFonts w:ascii="Arial" w:hAnsi="Arial" w:cs="Arial"/>
          <w:sz w:val="22"/>
          <w:szCs w:val="22"/>
        </w:rPr>
        <w:t xml:space="preserve">it was </w:t>
      </w:r>
      <w:r w:rsidRPr="00E00AE1">
        <w:rPr>
          <w:rFonts w:ascii="Arial" w:hAnsi="Arial" w:cs="Arial"/>
          <w:sz w:val="22"/>
          <w:szCs w:val="22"/>
        </w:rPr>
        <w:t xml:space="preserve">outlined how </w:t>
      </w:r>
      <w:r w:rsidRPr="00E00AE1" w:rsidR="00390580">
        <w:rPr>
          <w:rFonts w:ascii="Arial" w:hAnsi="Arial" w:cs="Arial"/>
          <w:sz w:val="22"/>
          <w:szCs w:val="22"/>
        </w:rPr>
        <w:t>DCW’s</w:t>
      </w:r>
      <w:r w:rsidRPr="00E00AE1">
        <w:rPr>
          <w:rFonts w:ascii="Arial" w:hAnsi="Arial" w:cs="Arial"/>
          <w:sz w:val="22"/>
          <w:szCs w:val="22"/>
        </w:rPr>
        <w:t xml:space="preserve"> existing workflow could be married with this use of emerging technology to create an experience that worked in the favour of both DCW and their customers.</w:t>
      </w:r>
    </w:p>
    <w:p xmlns:wp14="http://schemas.microsoft.com/office/word/2010/wordml" w:rsidRPr="00E00AE1" w:rsidR="00B55045" w:rsidP="00FD1F3D" w:rsidRDefault="00B55045" w14:paraId="66518E39" wp14:textId="77777777">
      <w:pPr>
        <w:spacing w:line="360" w:lineRule="auto"/>
        <w:rPr>
          <w:rFonts w:ascii="Arial" w:hAnsi="Arial" w:cs="Arial"/>
          <w:sz w:val="22"/>
          <w:szCs w:val="22"/>
        </w:rPr>
      </w:pPr>
    </w:p>
    <w:p xmlns:wp14="http://schemas.microsoft.com/office/word/2010/wordml" w:rsidRPr="00E00AE1" w:rsidR="00FD1F3D" w:rsidP="00FD1F3D" w:rsidRDefault="00FD1F3D" w14:paraId="7E9B196F" wp14:textId="77777777">
      <w:pPr>
        <w:spacing w:line="360" w:lineRule="auto"/>
        <w:rPr>
          <w:rFonts w:ascii="Arial" w:hAnsi="Arial" w:cs="Arial"/>
          <w:sz w:val="22"/>
          <w:szCs w:val="22"/>
        </w:rPr>
      </w:pPr>
      <w:r w:rsidRPr="00E00AE1">
        <w:rPr>
          <w:rFonts w:ascii="Arial" w:hAnsi="Arial" w:cs="Arial"/>
          <w:sz w:val="22"/>
          <w:szCs w:val="22"/>
        </w:rPr>
        <w:t>Prior to the development</w:t>
      </w:r>
      <w:r w:rsidRPr="00E00AE1" w:rsidR="00B55045">
        <w:rPr>
          <w:rFonts w:ascii="Arial" w:hAnsi="Arial" w:cs="Arial"/>
          <w:sz w:val="22"/>
          <w:szCs w:val="22"/>
        </w:rPr>
        <w:t xml:space="preserve"> and implementation</w:t>
      </w:r>
      <w:r w:rsidRPr="00E00AE1">
        <w:rPr>
          <w:rFonts w:ascii="Arial" w:hAnsi="Arial" w:cs="Arial"/>
          <w:sz w:val="22"/>
          <w:szCs w:val="22"/>
        </w:rPr>
        <w:t xml:space="preserve"> of th</w:t>
      </w:r>
      <w:r w:rsidRPr="00E00AE1" w:rsidR="00B55045">
        <w:rPr>
          <w:rFonts w:ascii="Arial" w:hAnsi="Arial" w:cs="Arial"/>
          <w:sz w:val="22"/>
          <w:szCs w:val="22"/>
        </w:rPr>
        <w:t>is</w:t>
      </w:r>
      <w:r w:rsidRPr="00E00AE1" w:rsidR="00390580">
        <w:rPr>
          <w:rFonts w:ascii="Arial" w:hAnsi="Arial" w:cs="Arial"/>
          <w:sz w:val="22"/>
          <w:szCs w:val="22"/>
        </w:rPr>
        <w:t xml:space="preserve"> application and its</w:t>
      </w:r>
      <w:r w:rsidRPr="00E00AE1">
        <w:rPr>
          <w:rFonts w:ascii="Arial" w:hAnsi="Arial" w:cs="Arial"/>
          <w:sz w:val="22"/>
          <w:szCs w:val="22"/>
        </w:rPr>
        <w:t xml:space="preserve"> AR </w:t>
      </w:r>
      <w:r w:rsidRPr="00E00AE1" w:rsidR="00B55045">
        <w:rPr>
          <w:rFonts w:ascii="Arial" w:hAnsi="Arial" w:cs="Arial"/>
          <w:sz w:val="22"/>
          <w:szCs w:val="22"/>
        </w:rPr>
        <w:t xml:space="preserve">software </w:t>
      </w:r>
      <w:r w:rsidRPr="00E00AE1" w:rsidR="00390580">
        <w:rPr>
          <w:rFonts w:ascii="Arial" w:hAnsi="Arial" w:cs="Arial"/>
          <w:sz w:val="22"/>
          <w:szCs w:val="22"/>
        </w:rPr>
        <w:t>package</w:t>
      </w:r>
      <w:r w:rsidRPr="00E00AE1">
        <w:rPr>
          <w:rFonts w:ascii="Arial" w:hAnsi="Arial" w:cs="Arial"/>
          <w:sz w:val="22"/>
          <w:szCs w:val="22"/>
        </w:rPr>
        <w:t xml:space="preserve"> a typical customer journey would be:</w:t>
      </w:r>
    </w:p>
    <w:p xmlns:wp14="http://schemas.microsoft.com/office/word/2010/wordml" w:rsidRPr="00E00AE1" w:rsidR="00FD1F3D" w:rsidP="00FD1F3D" w:rsidRDefault="00FD1F3D" w14:paraId="7E75FCD0" wp14:textId="77777777">
      <w:pPr>
        <w:spacing w:line="360" w:lineRule="auto"/>
        <w:rPr>
          <w:rFonts w:ascii="Arial" w:hAnsi="Arial" w:cs="Arial"/>
          <w:sz w:val="22"/>
          <w:szCs w:val="22"/>
        </w:rPr>
      </w:pPr>
    </w:p>
    <w:p xmlns:wp14="http://schemas.microsoft.com/office/word/2010/wordml" w:rsidRPr="00E00AE1" w:rsidR="00FD1F3D" w:rsidP="009B483C" w:rsidRDefault="00FD1F3D" w14:paraId="54386F55" wp14:textId="77777777">
      <w:pPr>
        <w:pStyle w:val="ListParagraph"/>
        <w:numPr>
          <w:ilvl w:val="0"/>
          <w:numId w:val="4"/>
        </w:numPr>
        <w:spacing w:line="360" w:lineRule="auto"/>
        <w:rPr>
          <w:rFonts w:ascii="Arial" w:hAnsi="Arial" w:cs="Arial"/>
          <w:sz w:val="22"/>
          <w:szCs w:val="22"/>
        </w:rPr>
      </w:pPr>
      <w:r w:rsidRPr="00E00AE1">
        <w:rPr>
          <w:rFonts w:ascii="Arial" w:hAnsi="Arial" w:cs="Arial"/>
          <w:sz w:val="22"/>
          <w:szCs w:val="22"/>
        </w:rPr>
        <w:t>Engagement with DCW either directly visiting the DCW headquarters or indirectly through phone / email etc.</w:t>
      </w:r>
    </w:p>
    <w:p xmlns:wp14="http://schemas.microsoft.com/office/word/2010/wordml" w:rsidRPr="00E00AE1" w:rsidR="00FD1F3D" w:rsidP="009B483C" w:rsidRDefault="00FD1F3D" w14:paraId="208D837C" wp14:textId="77777777">
      <w:pPr>
        <w:pStyle w:val="ListParagraph"/>
        <w:numPr>
          <w:ilvl w:val="0"/>
          <w:numId w:val="4"/>
        </w:numPr>
        <w:spacing w:line="360" w:lineRule="auto"/>
        <w:rPr>
          <w:rFonts w:ascii="Arial" w:hAnsi="Arial" w:cs="Arial"/>
          <w:sz w:val="22"/>
          <w:szCs w:val="22"/>
        </w:rPr>
      </w:pPr>
      <w:r w:rsidRPr="00E00AE1">
        <w:rPr>
          <w:rFonts w:ascii="Arial" w:hAnsi="Arial" w:cs="Arial"/>
          <w:sz w:val="22"/>
          <w:szCs w:val="22"/>
        </w:rPr>
        <w:t>Personal appointment with a member of DCW staff to determine the requirements of the customer</w:t>
      </w:r>
    </w:p>
    <w:p xmlns:wp14="http://schemas.microsoft.com/office/word/2010/wordml" w:rsidRPr="00E00AE1" w:rsidR="00FD1F3D" w:rsidP="009B483C" w:rsidRDefault="00FD1F3D" w14:paraId="594C92AF" wp14:textId="77777777">
      <w:pPr>
        <w:pStyle w:val="ListParagraph"/>
        <w:numPr>
          <w:ilvl w:val="0"/>
          <w:numId w:val="4"/>
        </w:numPr>
        <w:spacing w:line="360" w:lineRule="auto"/>
        <w:rPr>
          <w:rFonts w:ascii="Arial" w:hAnsi="Arial" w:cs="Arial"/>
          <w:sz w:val="22"/>
          <w:szCs w:val="22"/>
        </w:rPr>
      </w:pPr>
      <w:r w:rsidRPr="00E00AE1">
        <w:rPr>
          <w:rFonts w:ascii="Arial" w:hAnsi="Arial" w:cs="Arial"/>
          <w:sz w:val="22"/>
          <w:szCs w:val="22"/>
        </w:rPr>
        <w:t xml:space="preserve">Series of designs created by DCW and reviewed by the </w:t>
      </w:r>
      <w:r w:rsidRPr="00E00AE1" w:rsidR="00B55045">
        <w:rPr>
          <w:rFonts w:ascii="Arial" w:hAnsi="Arial" w:cs="Arial"/>
          <w:sz w:val="22"/>
          <w:szCs w:val="22"/>
        </w:rPr>
        <w:t>customer;</w:t>
      </w:r>
      <w:r w:rsidRPr="00E00AE1">
        <w:rPr>
          <w:rFonts w:ascii="Arial" w:hAnsi="Arial" w:cs="Arial"/>
          <w:sz w:val="22"/>
          <w:szCs w:val="22"/>
        </w:rPr>
        <w:t xml:space="preserve"> any alterations made by DCW</w:t>
      </w:r>
    </w:p>
    <w:p xmlns:wp14="http://schemas.microsoft.com/office/word/2010/wordml" w:rsidRPr="00E00AE1" w:rsidR="00FD1F3D" w:rsidP="009B483C" w:rsidRDefault="00FD1F3D" w14:paraId="6298FCDD" wp14:textId="77777777">
      <w:pPr>
        <w:pStyle w:val="ListParagraph"/>
        <w:numPr>
          <w:ilvl w:val="0"/>
          <w:numId w:val="4"/>
        </w:numPr>
        <w:spacing w:line="360" w:lineRule="auto"/>
        <w:rPr>
          <w:rFonts w:ascii="Arial" w:hAnsi="Arial" w:cs="Arial"/>
          <w:sz w:val="22"/>
          <w:szCs w:val="22"/>
        </w:rPr>
      </w:pPr>
      <w:r w:rsidRPr="00E00AE1">
        <w:rPr>
          <w:rFonts w:ascii="Arial" w:hAnsi="Arial" w:cs="Arial"/>
          <w:sz w:val="22"/>
          <w:szCs w:val="22"/>
        </w:rPr>
        <w:t>Customer receives bespoke jewellery</w:t>
      </w:r>
    </w:p>
    <w:p xmlns:wp14="http://schemas.microsoft.com/office/word/2010/wordml" w:rsidRPr="00E00AE1" w:rsidR="00FD1F3D" w:rsidP="00FD1F3D" w:rsidRDefault="00FD1F3D" w14:paraId="10FDAA0E" wp14:textId="77777777">
      <w:pPr>
        <w:spacing w:line="360" w:lineRule="auto"/>
        <w:rPr>
          <w:rFonts w:ascii="Arial" w:hAnsi="Arial" w:cs="Arial"/>
          <w:sz w:val="22"/>
          <w:szCs w:val="22"/>
        </w:rPr>
      </w:pPr>
    </w:p>
    <w:p xmlns:wp14="http://schemas.microsoft.com/office/word/2010/wordml" w:rsidRPr="00E00AE1" w:rsidR="00B55045" w:rsidP="00FD1F3D" w:rsidRDefault="00B55045" w14:paraId="774AF2BF" wp14:textId="77777777">
      <w:pPr>
        <w:spacing w:line="360" w:lineRule="auto"/>
        <w:rPr>
          <w:rFonts w:ascii="Arial" w:hAnsi="Arial" w:cs="Arial"/>
          <w:sz w:val="22"/>
          <w:szCs w:val="22"/>
        </w:rPr>
      </w:pPr>
    </w:p>
    <w:p xmlns:wp14="http://schemas.microsoft.com/office/word/2010/wordml" w:rsidRPr="00E00AE1" w:rsidR="00B55045" w:rsidP="00FD1F3D" w:rsidRDefault="00B55045" w14:paraId="7A292896" wp14:textId="77777777">
      <w:pPr>
        <w:spacing w:line="360" w:lineRule="auto"/>
        <w:rPr>
          <w:rFonts w:ascii="Arial" w:hAnsi="Arial" w:cs="Arial"/>
          <w:sz w:val="22"/>
          <w:szCs w:val="22"/>
        </w:rPr>
      </w:pPr>
    </w:p>
    <w:p xmlns:wp14="http://schemas.microsoft.com/office/word/2010/wordml" w:rsidRPr="00E00AE1" w:rsidR="00FD1F3D" w:rsidP="00FD1F3D" w:rsidRDefault="00FD1F3D" w14:paraId="64903F22" wp14:textId="77777777">
      <w:pPr>
        <w:spacing w:line="360" w:lineRule="auto"/>
        <w:rPr>
          <w:rFonts w:ascii="Arial" w:hAnsi="Arial" w:cs="Arial"/>
          <w:sz w:val="22"/>
          <w:szCs w:val="22"/>
        </w:rPr>
      </w:pPr>
      <w:r w:rsidRPr="00E00AE1">
        <w:rPr>
          <w:rFonts w:ascii="Arial" w:hAnsi="Arial" w:cs="Arial"/>
          <w:sz w:val="22"/>
          <w:szCs w:val="22"/>
        </w:rPr>
        <w:lastRenderedPageBreak/>
        <w:t>It was identified that the third step was time consuming and inefficient for both DCW</w:t>
      </w:r>
      <w:r w:rsidRPr="00E00AE1" w:rsidR="00B55045">
        <w:rPr>
          <w:rFonts w:ascii="Arial" w:hAnsi="Arial" w:cs="Arial"/>
          <w:sz w:val="22"/>
          <w:szCs w:val="22"/>
        </w:rPr>
        <w:t>’s sales team</w:t>
      </w:r>
      <w:r w:rsidRPr="00E00AE1">
        <w:rPr>
          <w:rFonts w:ascii="Arial" w:hAnsi="Arial" w:cs="Arial"/>
          <w:sz w:val="22"/>
          <w:szCs w:val="22"/>
        </w:rPr>
        <w:t xml:space="preserve"> and their customers. Both parties would need to be free for multiple appointments that meant customers’ busy schedules would be interrupted and DCW would commit resources to meetings that could, potentially, be avoided.</w:t>
      </w:r>
    </w:p>
    <w:p xmlns:wp14="http://schemas.microsoft.com/office/word/2010/wordml" w:rsidRPr="00E00AE1" w:rsidR="00FD1F3D" w:rsidP="00FD1F3D" w:rsidRDefault="00FD1F3D" w14:paraId="22D3A043" wp14:textId="77777777">
      <w:pPr>
        <w:spacing w:line="360" w:lineRule="auto"/>
        <w:rPr>
          <w:rFonts w:ascii="Arial" w:hAnsi="Arial" w:cs="Arial"/>
          <w:sz w:val="22"/>
          <w:szCs w:val="22"/>
        </w:rPr>
      </w:pPr>
      <w:r w:rsidRPr="00E00AE1">
        <w:rPr>
          <w:rFonts w:ascii="Arial" w:hAnsi="Arial" w:cs="Arial"/>
          <w:sz w:val="22"/>
          <w:szCs w:val="22"/>
        </w:rPr>
        <w:t xml:space="preserve">It was suggested that an application that could be used as a delivery system of designs, that would allow customers to view and experiment with different metal and stone combinations could have advantages for both parties. </w:t>
      </w:r>
    </w:p>
    <w:p xmlns:wp14="http://schemas.microsoft.com/office/word/2010/wordml" w:rsidRPr="00E00AE1" w:rsidR="00FD1F3D" w:rsidP="00FD1F3D" w:rsidRDefault="00FD1F3D" w14:paraId="430D9921" wp14:textId="77777777">
      <w:pPr>
        <w:spacing w:line="360" w:lineRule="auto"/>
        <w:rPr>
          <w:rFonts w:ascii="Arial" w:hAnsi="Arial" w:cs="Arial"/>
          <w:sz w:val="22"/>
          <w:szCs w:val="22"/>
        </w:rPr>
      </w:pPr>
      <w:r w:rsidRPr="00E00AE1">
        <w:rPr>
          <w:rFonts w:ascii="Arial" w:hAnsi="Arial" w:cs="Arial"/>
          <w:sz w:val="22"/>
          <w:szCs w:val="22"/>
        </w:rPr>
        <w:t>This would mean that customers could review their bespoke jewellery without having to visit the DCW site, that DCW could communicate changes in real-time and that resources would be freed from customer meetings making them available for reallocation, so saving time and money.</w:t>
      </w:r>
    </w:p>
    <w:p xmlns:wp14="http://schemas.microsoft.com/office/word/2010/wordml" w:rsidRPr="00E00AE1" w:rsidR="00FD1F3D" w:rsidP="00FD1F3D" w:rsidRDefault="00FD1F3D" w14:paraId="10F1D57A" wp14:textId="77777777">
      <w:pPr>
        <w:spacing w:line="360" w:lineRule="auto"/>
        <w:rPr>
          <w:rFonts w:ascii="Arial" w:hAnsi="Arial" w:cs="Arial"/>
          <w:sz w:val="22"/>
          <w:szCs w:val="22"/>
        </w:rPr>
      </w:pPr>
      <w:r w:rsidRPr="00E00AE1">
        <w:rPr>
          <w:rFonts w:ascii="Arial" w:hAnsi="Arial" w:cs="Arial"/>
          <w:sz w:val="22"/>
          <w:szCs w:val="22"/>
        </w:rPr>
        <w:t>Adding Augmented Reality would allow customers to view their bespoke jewellery in place and therefore gain a better idea of how it would look once completed.</w:t>
      </w:r>
    </w:p>
    <w:p xmlns:wp14="http://schemas.microsoft.com/office/word/2010/wordml" w:rsidRPr="00E00AE1" w:rsidR="00B55045" w:rsidP="00072CB4" w:rsidRDefault="00B55045" w14:paraId="2191599E" wp14:textId="77777777">
      <w:pPr>
        <w:rPr>
          <w:rFonts w:ascii="Arial" w:hAnsi="Arial" w:eastAsia="Arial" w:cs="Arial"/>
          <w:sz w:val="22"/>
          <w:szCs w:val="22"/>
        </w:rPr>
      </w:pPr>
    </w:p>
    <w:p xmlns:wp14="http://schemas.microsoft.com/office/word/2010/wordml" w:rsidRPr="00E00AE1" w:rsidR="00B55045" w:rsidP="00072CB4" w:rsidRDefault="00B55045" w14:paraId="7673E5AE" wp14:textId="77777777">
      <w:pPr>
        <w:rPr>
          <w:rFonts w:ascii="Arial" w:hAnsi="Arial" w:eastAsia="Arial" w:cs="Arial"/>
          <w:sz w:val="22"/>
          <w:szCs w:val="22"/>
        </w:rPr>
      </w:pPr>
    </w:p>
    <w:p xmlns:wp14="http://schemas.microsoft.com/office/word/2010/wordml" w:rsidRPr="00E00AE1" w:rsidR="00B55045" w:rsidP="00072CB4" w:rsidRDefault="00B55045" w14:paraId="041D98D7" wp14:textId="77777777">
      <w:pPr>
        <w:rPr>
          <w:rFonts w:ascii="Arial" w:hAnsi="Arial" w:eastAsia="Arial" w:cs="Arial"/>
          <w:sz w:val="22"/>
          <w:szCs w:val="22"/>
        </w:rPr>
      </w:pPr>
    </w:p>
    <w:p xmlns:wp14="http://schemas.microsoft.com/office/word/2010/wordml" w:rsidRPr="00E00AE1" w:rsidR="004012F1" w:rsidP="00072CB4" w:rsidRDefault="004012F1" w14:paraId="5AB7C0C5" wp14:textId="77777777">
      <w:pPr>
        <w:rPr>
          <w:rFonts w:ascii="Arial" w:hAnsi="Arial" w:eastAsia="Arial" w:cs="Arial"/>
          <w:sz w:val="22"/>
          <w:szCs w:val="22"/>
        </w:rPr>
      </w:pPr>
    </w:p>
    <w:p xmlns:wp14="http://schemas.microsoft.com/office/word/2010/wordml" w:rsidRPr="00E00AE1" w:rsidR="00B55045" w:rsidP="00072CB4" w:rsidRDefault="00B55045" w14:paraId="55B33694" wp14:textId="77777777">
      <w:pPr>
        <w:rPr>
          <w:rFonts w:ascii="Arial" w:hAnsi="Arial" w:eastAsia="Arial" w:cs="Arial"/>
          <w:sz w:val="22"/>
          <w:szCs w:val="22"/>
        </w:rPr>
      </w:pPr>
    </w:p>
    <w:p xmlns:wp14="http://schemas.microsoft.com/office/word/2010/wordml" w:rsidRPr="00E00AE1" w:rsidR="00072CB4" w:rsidP="00072CB4" w:rsidRDefault="00072CB4" w14:paraId="0CEEBB95" wp14:textId="77777777">
      <w:pPr>
        <w:rPr>
          <w:rFonts w:ascii="Arial" w:hAnsi="Arial" w:eastAsia="Arial" w:cs="Arial"/>
          <w:sz w:val="22"/>
          <w:szCs w:val="22"/>
        </w:rPr>
      </w:pPr>
      <w:r w:rsidRPr="00E00AE1">
        <w:rPr>
          <w:rFonts w:ascii="Arial" w:hAnsi="Arial" w:eastAsia="Arial" w:cs="Arial"/>
          <w:sz w:val="22"/>
          <w:szCs w:val="22"/>
        </w:rPr>
        <w:t xml:space="preserve">There are several challenges that will be needed to overcome to expedite the adoption this technology within the jewellery industry: </w:t>
      </w:r>
    </w:p>
    <w:p xmlns:wp14="http://schemas.microsoft.com/office/word/2010/wordml" w:rsidRPr="00E00AE1" w:rsidR="00072CB4" w:rsidP="00072CB4" w:rsidRDefault="00072CB4" w14:paraId="4455F193" wp14:textId="77777777">
      <w:pPr>
        <w:rPr>
          <w:rFonts w:ascii="Arial" w:hAnsi="Arial" w:eastAsia="Arial" w:cs="Arial"/>
          <w:sz w:val="22"/>
          <w:szCs w:val="22"/>
        </w:rPr>
      </w:pPr>
    </w:p>
    <w:p xmlns:wp14="http://schemas.microsoft.com/office/word/2010/wordml" w:rsidRPr="00E00AE1" w:rsidR="00072CB4" w:rsidP="00072CB4" w:rsidRDefault="00072CB4" w14:paraId="682A65BF" wp14:textId="77777777">
      <w:pPr>
        <w:rPr>
          <w:rFonts w:ascii="Arial" w:hAnsi="Arial" w:eastAsia="Arial" w:cs="Arial"/>
          <w:b/>
          <w:bCs/>
          <w:sz w:val="22"/>
          <w:szCs w:val="22"/>
        </w:rPr>
      </w:pPr>
      <w:r w:rsidRPr="00E00AE1">
        <w:rPr>
          <w:rFonts w:ascii="Arial" w:hAnsi="Arial" w:eastAsia="Arial" w:cs="Arial"/>
          <w:b/>
          <w:bCs/>
          <w:sz w:val="22"/>
          <w:szCs w:val="22"/>
        </w:rPr>
        <w:t>Commercial:</w:t>
      </w:r>
    </w:p>
    <w:p xmlns:wp14="http://schemas.microsoft.com/office/word/2010/wordml" w:rsidRPr="00E00AE1" w:rsidR="00072CB4" w:rsidP="009B483C" w:rsidRDefault="00072CB4" w14:paraId="4D431F39"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End-customer purchasing has changed with more customers wanting to buy </w:t>
      </w:r>
      <w:r w:rsidRPr="00E00AE1" w:rsidR="5635D6B2">
        <w:rPr>
          <w:rFonts w:ascii="Arial" w:hAnsi="Arial" w:eastAsia="Arial" w:cs="Arial"/>
          <w:sz w:val="22"/>
          <w:szCs w:val="22"/>
        </w:rPr>
        <w:t>online</w:t>
      </w:r>
      <w:r w:rsidRPr="00E00AE1">
        <w:rPr>
          <w:rFonts w:ascii="Arial" w:hAnsi="Arial" w:eastAsia="Arial" w:cs="Arial"/>
          <w:sz w:val="22"/>
          <w:szCs w:val="22"/>
        </w:rPr>
        <w:t xml:space="preserve">. </w:t>
      </w:r>
    </w:p>
    <w:p xmlns:wp14="http://schemas.microsoft.com/office/word/2010/wordml" w:rsidRPr="00E00AE1" w:rsidR="00072CB4" w:rsidP="009B483C" w:rsidRDefault="00072CB4" w14:paraId="2CFBEEBC"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Traditionally the Company would hold large quantities of stock on site which is </w:t>
      </w:r>
      <w:r w:rsidRPr="00E00AE1" w:rsidR="7AB88F88">
        <w:rPr>
          <w:rFonts w:ascii="Arial" w:hAnsi="Arial" w:eastAsia="Arial" w:cs="Arial"/>
          <w:sz w:val="22"/>
          <w:szCs w:val="22"/>
        </w:rPr>
        <w:t>costly,</w:t>
      </w:r>
      <w:r w:rsidRPr="00E00AE1">
        <w:rPr>
          <w:rFonts w:ascii="Arial" w:hAnsi="Arial" w:eastAsia="Arial" w:cs="Arial"/>
          <w:sz w:val="22"/>
          <w:szCs w:val="22"/>
        </w:rPr>
        <w:t xml:space="preserve"> and the new method requires </w:t>
      </w:r>
      <w:bookmarkStart w:name="_Int_M1YXDg2L" w:id="2"/>
      <w:r w:rsidRPr="00E00AE1" w:rsidR="7CF6A743">
        <w:rPr>
          <w:rFonts w:ascii="Arial" w:hAnsi="Arial" w:eastAsia="Arial" w:cs="Arial"/>
          <w:sz w:val="22"/>
          <w:szCs w:val="22"/>
        </w:rPr>
        <w:t>a paradigm shift</w:t>
      </w:r>
      <w:bookmarkEnd w:id="2"/>
      <w:r w:rsidRPr="00E00AE1" w:rsidR="7CF6A743">
        <w:rPr>
          <w:rFonts w:ascii="Arial" w:hAnsi="Arial" w:eastAsia="Arial" w:cs="Arial"/>
          <w:sz w:val="22"/>
          <w:szCs w:val="22"/>
        </w:rPr>
        <w:t xml:space="preserve"> </w:t>
      </w:r>
      <w:r w:rsidRPr="00E00AE1" w:rsidR="1D356C01">
        <w:rPr>
          <w:rFonts w:ascii="Arial" w:hAnsi="Arial" w:eastAsia="Arial" w:cs="Arial"/>
          <w:sz w:val="22"/>
          <w:szCs w:val="22"/>
        </w:rPr>
        <w:t>I</w:t>
      </w:r>
      <w:r w:rsidRPr="00E00AE1" w:rsidR="7CF6A743">
        <w:rPr>
          <w:rFonts w:ascii="Arial" w:hAnsi="Arial" w:eastAsia="Arial" w:cs="Arial"/>
          <w:sz w:val="22"/>
          <w:szCs w:val="22"/>
        </w:rPr>
        <w:t xml:space="preserve"> </w:t>
      </w:r>
      <w:r w:rsidRPr="00E00AE1">
        <w:rPr>
          <w:rFonts w:ascii="Arial" w:hAnsi="Arial" w:eastAsia="Arial" w:cs="Arial"/>
          <w:sz w:val="22"/>
          <w:szCs w:val="22"/>
        </w:rPr>
        <w:t xml:space="preserve">to minimal stock. </w:t>
      </w:r>
    </w:p>
    <w:p xmlns:wp14="http://schemas.microsoft.com/office/word/2010/wordml" w:rsidRPr="00E00AE1" w:rsidR="00072CB4" w:rsidP="009B483C" w:rsidRDefault="00072CB4" w14:paraId="26C5AFE4"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Despite the risk to the sales staff - particularly when attending jewellery fairs and trade shows they will need to be convinced of the benefits of the online “try on” solution. </w:t>
      </w:r>
    </w:p>
    <w:p xmlns:wp14="http://schemas.microsoft.com/office/word/2010/wordml" w:rsidRPr="00E00AE1" w:rsidR="00072CB4" w:rsidP="009B483C" w:rsidRDefault="00072CB4" w14:paraId="5A9C3F5B"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Customers are wanting more bespoke pieces but may be unable to visualise what the finished item will look like. </w:t>
      </w:r>
    </w:p>
    <w:p xmlns:wp14="http://schemas.microsoft.com/office/word/2010/wordml" w:rsidRPr="00E00AE1" w:rsidR="00072CB4" w:rsidP="009B483C" w:rsidRDefault="00072CB4" w14:paraId="69FF5295"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How to integrate the technology into the existing system so that it complements other business processes. </w:t>
      </w:r>
    </w:p>
    <w:p xmlns:wp14="http://schemas.microsoft.com/office/word/2010/wordml" w:rsidRPr="00E00AE1" w:rsidR="00072CB4" w:rsidP="009B483C" w:rsidRDefault="00072CB4" w14:paraId="2079ADCE"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Persuading a conservative industry to buy in to this approach and be receptive to SaaS</w:t>
      </w:r>
    </w:p>
    <w:p xmlns:wp14="http://schemas.microsoft.com/office/word/2010/wordml" w:rsidRPr="00E00AE1" w:rsidR="00072CB4" w:rsidP="009B483C" w:rsidRDefault="00072CB4" w14:paraId="4E1775DC" wp14:textId="77777777">
      <w:pPr>
        <w:pStyle w:val="ListParagraph"/>
        <w:numPr>
          <w:ilvl w:val="0"/>
          <w:numId w:val="20"/>
        </w:numPr>
        <w:rPr>
          <w:rFonts w:ascii="Arial" w:hAnsi="Arial" w:eastAsia="Arial" w:cs="Arial"/>
          <w:sz w:val="22"/>
          <w:szCs w:val="22"/>
        </w:rPr>
      </w:pPr>
      <w:r w:rsidRPr="00E00AE1">
        <w:rPr>
          <w:rFonts w:ascii="Arial" w:hAnsi="Arial" w:eastAsia="Arial" w:cs="Arial"/>
          <w:sz w:val="22"/>
          <w:szCs w:val="22"/>
        </w:rPr>
        <w:t xml:space="preserve">Coping with the </w:t>
      </w:r>
      <w:bookmarkStart w:name="_Int_J7NCoZJG" w:id="3"/>
      <w:r w:rsidRPr="00E00AE1">
        <w:rPr>
          <w:rFonts w:ascii="Arial" w:hAnsi="Arial" w:eastAsia="Arial" w:cs="Arial"/>
          <w:sz w:val="22"/>
          <w:szCs w:val="22"/>
        </w:rPr>
        <w:t>paradigm shift</w:t>
      </w:r>
      <w:bookmarkEnd w:id="3"/>
      <w:r w:rsidRPr="00E00AE1">
        <w:rPr>
          <w:rFonts w:ascii="Arial" w:hAnsi="Arial" w:eastAsia="Arial" w:cs="Arial"/>
          <w:sz w:val="22"/>
          <w:szCs w:val="22"/>
        </w:rPr>
        <w:t xml:space="preserve"> in consumer attitudes which have changed dramatically over the last five years and this change has accelerated during the pandemic</w:t>
      </w:r>
    </w:p>
    <w:p xmlns:wp14="http://schemas.microsoft.com/office/word/2010/wordml" w:rsidRPr="00E00AE1" w:rsidR="00751938" w:rsidP="00072CB4" w:rsidRDefault="00751938" w14:paraId="1C2776EB" wp14:textId="77777777">
      <w:pPr>
        <w:rPr>
          <w:rFonts w:ascii="Arial" w:hAnsi="Arial" w:eastAsia="Arial" w:cs="Arial"/>
          <w:sz w:val="22"/>
          <w:szCs w:val="22"/>
        </w:rPr>
      </w:pPr>
    </w:p>
    <w:p xmlns:wp14="http://schemas.microsoft.com/office/word/2010/wordml" w:rsidRPr="00E00AE1" w:rsidR="00072CB4" w:rsidP="00072CB4" w:rsidRDefault="00072CB4" w14:paraId="7146CD0C" wp14:textId="77777777">
      <w:pPr>
        <w:rPr>
          <w:rFonts w:ascii="Arial" w:hAnsi="Arial" w:eastAsia="Arial" w:cs="Arial"/>
          <w:b/>
          <w:bCs/>
          <w:sz w:val="22"/>
          <w:szCs w:val="22"/>
        </w:rPr>
      </w:pPr>
      <w:r w:rsidRPr="00E00AE1">
        <w:rPr>
          <w:rFonts w:ascii="Arial" w:hAnsi="Arial" w:eastAsia="Arial" w:cs="Arial"/>
          <w:b/>
          <w:bCs/>
          <w:sz w:val="22"/>
          <w:szCs w:val="22"/>
        </w:rPr>
        <w:t>Technical:</w:t>
      </w:r>
    </w:p>
    <w:p xmlns:wp14="http://schemas.microsoft.com/office/word/2010/wordml" w:rsidRPr="00E00AE1" w:rsidR="00072CB4" w:rsidP="009B483C" w:rsidRDefault="00072CB4" w14:paraId="5846F864" wp14:textId="77777777">
      <w:pPr>
        <w:numPr>
          <w:ilvl w:val="0"/>
          <w:numId w:val="21"/>
        </w:numPr>
        <w:spacing w:line="256" w:lineRule="auto"/>
        <w:rPr>
          <w:rFonts w:ascii="Arial" w:hAnsi="Arial" w:eastAsia="Arial" w:cs="Arial"/>
          <w:sz w:val="22"/>
          <w:szCs w:val="22"/>
        </w:rPr>
      </w:pPr>
      <w:r w:rsidRPr="00E00AE1">
        <w:rPr>
          <w:rFonts w:ascii="Arial" w:hAnsi="Arial" w:eastAsia="Arial" w:cs="Arial"/>
          <w:sz w:val="22"/>
          <w:szCs w:val="22"/>
        </w:rPr>
        <w:t xml:space="preserve">Defining the design parameters for consumer co-creation and parametric design. </w:t>
      </w:r>
    </w:p>
    <w:p xmlns:wp14="http://schemas.microsoft.com/office/word/2010/wordml" w:rsidRPr="00E00AE1" w:rsidR="00072CB4" w:rsidP="009B483C" w:rsidRDefault="00072CB4" w14:paraId="016DC716" wp14:textId="77777777">
      <w:pPr>
        <w:numPr>
          <w:ilvl w:val="0"/>
          <w:numId w:val="21"/>
        </w:numPr>
        <w:spacing w:line="256" w:lineRule="auto"/>
        <w:rPr>
          <w:rFonts w:ascii="Arial" w:hAnsi="Arial" w:eastAsia="Arial" w:cs="Arial"/>
          <w:sz w:val="22"/>
          <w:szCs w:val="22"/>
        </w:rPr>
      </w:pPr>
      <w:r w:rsidRPr="00E00AE1">
        <w:rPr>
          <w:rFonts w:ascii="Arial" w:hAnsi="Arial" w:eastAsia="Arial" w:cs="Arial"/>
          <w:sz w:val="22"/>
          <w:szCs w:val="22"/>
        </w:rPr>
        <w:t xml:space="preserve">Integration of the new AR capability into the company’s legacy sales orders and manufacturing systems and the testing </w:t>
      </w:r>
    </w:p>
    <w:p xmlns:wp14="http://schemas.microsoft.com/office/word/2010/wordml" w:rsidRPr="00E00AE1" w:rsidR="00072CB4" w:rsidP="009B483C" w:rsidRDefault="00072CB4" w14:paraId="3A69D9A3" wp14:textId="77777777">
      <w:pPr>
        <w:numPr>
          <w:ilvl w:val="0"/>
          <w:numId w:val="21"/>
        </w:numPr>
        <w:spacing w:line="256" w:lineRule="auto"/>
        <w:rPr>
          <w:rFonts w:ascii="Arial" w:hAnsi="Arial" w:eastAsia="Arial" w:cs="Arial"/>
          <w:sz w:val="22"/>
          <w:szCs w:val="22"/>
        </w:rPr>
      </w:pPr>
      <w:r w:rsidRPr="00E00AE1">
        <w:rPr>
          <w:rFonts w:ascii="Arial" w:hAnsi="Arial" w:eastAsia="Arial" w:cs="Arial"/>
          <w:sz w:val="22"/>
          <w:szCs w:val="22"/>
        </w:rPr>
        <w:t xml:space="preserve">Data collection &amp; feedback mechanisms (quantitative/qualitative analysis) to improve customer / client / industry experience and knowledge of the AR, by creating an enhanced journey and expectation for them through increased knowledge, understanding and proof of concept exemplars. </w:t>
      </w:r>
    </w:p>
    <w:p xmlns:wp14="http://schemas.microsoft.com/office/word/2010/wordml" w:rsidRPr="00E00AE1" w:rsidR="00072CB4" w:rsidP="009B483C" w:rsidRDefault="00072CB4" w14:paraId="771DC5BD" wp14:textId="77777777">
      <w:pPr>
        <w:numPr>
          <w:ilvl w:val="0"/>
          <w:numId w:val="21"/>
        </w:numPr>
        <w:spacing w:line="256" w:lineRule="auto"/>
        <w:rPr>
          <w:rFonts w:ascii="Arial" w:hAnsi="Arial" w:eastAsia="Arial" w:cs="Arial"/>
          <w:sz w:val="22"/>
          <w:szCs w:val="22"/>
        </w:rPr>
      </w:pPr>
      <w:bookmarkStart w:name="_Int_bnui5fLN" w:id="4"/>
      <w:r w:rsidRPr="00E00AE1">
        <w:rPr>
          <w:rFonts w:ascii="Arial" w:hAnsi="Arial" w:eastAsia="Arial" w:cs="Arial"/>
          <w:sz w:val="22"/>
          <w:szCs w:val="22"/>
        </w:rPr>
        <w:lastRenderedPageBreak/>
        <w:t>Paradigm shift</w:t>
      </w:r>
      <w:bookmarkEnd w:id="4"/>
      <w:r w:rsidRPr="00E00AE1">
        <w:rPr>
          <w:rFonts w:ascii="Arial" w:hAnsi="Arial" w:eastAsia="Arial" w:cs="Arial"/>
          <w:sz w:val="22"/>
          <w:szCs w:val="22"/>
        </w:rPr>
        <w:t xml:space="preserve"> needed to make a success of a novel co-creation method which supersedes traditional methods and may appear to the workforce to lessen the relevance of their skills acquired over a lifetime. </w:t>
      </w:r>
    </w:p>
    <w:p xmlns:wp14="http://schemas.microsoft.com/office/word/2010/wordml" w:rsidRPr="00E00AE1" w:rsidR="00072CB4" w:rsidP="009B483C" w:rsidRDefault="00072CB4" w14:paraId="6A2A71E3" wp14:textId="77777777">
      <w:pPr>
        <w:numPr>
          <w:ilvl w:val="0"/>
          <w:numId w:val="21"/>
        </w:numPr>
        <w:spacing w:line="256" w:lineRule="auto"/>
        <w:rPr>
          <w:rFonts w:ascii="Arial" w:hAnsi="Arial" w:eastAsia="Arial" w:cs="Arial"/>
          <w:sz w:val="22"/>
          <w:szCs w:val="22"/>
        </w:rPr>
      </w:pPr>
      <w:r w:rsidRPr="00E00AE1">
        <w:rPr>
          <w:rFonts w:ascii="Arial" w:hAnsi="Arial" w:eastAsia="Arial" w:cs="Arial"/>
          <w:sz w:val="22"/>
          <w:szCs w:val="22"/>
        </w:rPr>
        <w:t>Developing the tools to market the system to other manufacturers and setting up the training that the clients will need</w:t>
      </w:r>
    </w:p>
    <w:p xmlns:wp14="http://schemas.microsoft.com/office/word/2010/wordml" w:rsidRPr="00E00AE1" w:rsidR="00072CB4" w:rsidP="009B483C" w:rsidRDefault="00072CB4" w14:paraId="6FA60C44" wp14:textId="77777777">
      <w:pPr>
        <w:numPr>
          <w:ilvl w:val="0"/>
          <w:numId w:val="21"/>
        </w:numPr>
        <w:rPr>
          <w:rFonts w:ascii="Arial" w:hAnsi="Arial" w:eastAsia="Arial" w:cs="Arial"/>
          <w:sz w:val="22"/>
          <w:szCs w:val="22"/>
        </w:rPr>
      </w:pPr>
      <w:r w:rsidRPr="00E00AE1">
        <w:rPr>
          <w:rFonts w:ascii="Arial" w:hAnsi="Arial" w:eastAsia="Arial" w:cs="Arial"/>
          <w:sz w:val="22"/>
          <w:szCs w:val="22"/>
        </w:rPr>
        <w:t>Setup of licensing, bureau service, training facility, and helpdesk for system sales</w:t>
      </w:r>
    </w:p>
    <w:p xmlns:wp14="http://schemas.microsoft.com/office/word/2010/wordml" w:rsidRPr="00E00AE1" w:rsidR="00390580" w:rsidP="00390580" w:rsidRDefault="00390580" w14:paraId="15342E60" wp14:textId="77777777">
      <w:pPr>
        <w:ind w:left="720"/>
        <w:rPr>
          <w:rFonts w:ascii="Arial" w:hAnsi="Arial" w:eastAsia="Arial" w:cs="Arial"/>
          <w:sz w:val="22"/>
          <w:szCs w:val="22"/>
        </w:rPr>
      </w:pPr>
    </w:p>
    <w:p xmlns:wp14="http://schemas.microsoft.com/office/word/2010/wordml" w:rsidRPr="00E00AE1" w:rsidR="00072CB4" w:rsidP="00072CB4" w:rsidRDefault="00072CB4" w14:paraId="3F351767" wp14:textId="77777777">
      <w:pPr>
        <w:rPr>
          <w:rFonts w:ascii="Arial" w:hAnsi="Arial" w:cs="Arial"/>
          <w:sz w:val="22"/>
          <w:szCs w:val="22"/>
        </w:rPr>
      </w:pPr>
      <w:r w:rsidRPr="00E00AE1">
        <w:rPr>
          <w:rFonts w:ascii="Arial" w:hAnsi="Arial" w:eastAsia="Arial" w:cs="Arial"/>
          <w:sz w:val="22"/>
          <w:szCs w:val="22"/>
        </w:rPr>
        <w:t>Because of their approach to technological innovation DCW will have no cultural issues with adopting AR for distance selling</w:t>
      </w:r>
    </w:p>
    <w:p xmlns:wp14="http://schemas.microsoft.com/office/word/2010/wordml" w:rsidRPr="00E00AE1" w:rsidR="00B55045" w:rsidP="00072CB4" w:rsidRDefault="00B55045" w14:paraId="5EB89DE8" wp14:textId="77777777">
      <w:pPr>
        <w:rPr>
          <w:rFonts w:ascii="Arial" w:hAnsi="Arial" w:eastAsia="Arial" w:cs="Arial"/>
          <w:b/>
          <w:bCs/>
          <w:sz w:val="22"/>
          <w:szCs w:val="22"/>
        </w:rPr>
      </w:pPr>
    </w:p>
    <w:p xmlns:wp14="http://schemas.microsoft.com/office/word/2010/wordml" w:rsidRPr="00E00AE1" w:rsidR="00072CB4" w:rsidP="00072CB4" w:rsidRDefault="00072CB4" w14:paraId="7D62D461" wp14:textId="77777777">
      <w:pPr>
        <w:rPr>
          <w:rFonts w:ascii="Arial" w:hAnsi="Arial" w:eastAsia="Arial" w:cs="Arial"/>
          <w:b/>
          <w:bCs/>
          <w:sz w:val="22"/>
          <w:szCs w:val="22"/>
        </w:rPr>
      </w:pPr>
    </w:p>
    <w:p xmlns:wp14="http://schemas.microsoft.com/office/word/2010/wordml" w:rsidRPr="00E00AE1" w:rsidR="00390580" w:rsidP="00072CB4" w:rsidRDefault="00390580" w14:paraId="078B034E" wp14:textId="77777777">
      <w:pPr>
        <w:rPr>
          <w:rFonts w:ascii="Arial" w:hAnsi="Arial" w:eastAsia="Arial" w:cs="Arial"/>
          <w:sz w:val="22"/>
          <w:szCs w:val="22"/>
        </w:rPr>
      </w:pPr>
    </w:p>
    <w:p xmlns:wp14="http://schemas.microsoft.com/office/word/2010/wordml" w:rsidRPr="00E00AE1" w:rsidR="00072CB4" w:rsidP="00072CB4" w:rsidRDefault="00072CB4" w14:paraId="36BF36DE" wp14:textId="77777777">
      <w:pPr>
        <w:rPr>
          <w:rFonts w:ascii="Arial" w:hAnsi="Arial" w:eastAsia="Arial" w:cs="Arial"/>
          <w:sz w:val="22"/>
          <w:szCs w:val="22"/>
        </w:rPr>
      </w:pPr>
      <w:r w:rsidRPr="00E00AE1">
        <w:rPr>
          <w:rFonts w:ascii="Arial" w:hAnsi="Arial" w:eastAsia="Arial" w:cs="Arial"/>
          <w:sz w:val="22"/>
          <w:szCs w:val="22"/>
        </w:rPr>
        <w:t>This project is offering a unique opportunity via the development of the AR interactive catalogue to combine complex emerging technology (AR) with applications in the jewellery industry. This integration of AR will</w:t>
      </w:r>
      <w:r w:rsidRPr="00E00AE1" w:rsidR="00B55045">
        <w:rPr>
          <w:rFonts w:ascii="Arial" w:hAnsi="Arial" w:eastAsia="Arial" w:cs="Arial"/>
          <w:sz w:val="22"/>
          <w:szCs w:val="22"/>
        </w:rPr>
        <w:t xml:space="preserve"> be</w:t>
      </w:r>
      <w:r w:rsidRPr="00E00AE1">
        <w:rPr>
          <w:rFonts w:ascii="Arial" w:hAnsi="Arial" w:eastAsia="Arial" w:cs="Arial"/>
          <w:sz w:val="22"/>
          <w:szCs w:val="22"/>
        </w:rPr>
        <w:t xml:space="preserve"> challeng</w:t>
      </w:r>
      <w:r w:rsidRPr="00E00AE1" w:rsidR="00B55045">
        <w:rPr>
          <w:rFonts w:ascii="Arial" w:hAnsi="Arial" w:eastAsia="Arial" w:cs="Arial"/>
          <w:sz w:val="22"/>
          <w:szCs w:val="22"/>
        </w:rPr>
        <w:t>ing</w:t>
      </w:r>
      <w:r w:rsidRPr="00E00AE1">
        <w:rPr>
          <w:rFonts w:ascii="Arial" w:hAnsi="Arial" w:eastAsia="Arial" w:cs="Arial"/>
          <w:sz w:val="22"/>
          <w:szCs w:val="22"/>
        </w:rPr>
        <w:t xml:space="preserve"> </w:t>
      </w:r>
      <w:r w:rsidRPr="00E00AE1" w:rsidR="00B55045">
        <w:rPr>
          <w:rFonts w:ascii="Arial" w:hAnsi="Arial" w:eastAsia="Arial" w:cs="Arial"/>
          <w:sz w:val="22"/>
          <w:szCs w:val="22"/>
        </w:rPr>
        <w:t>and will aid in</w:t>
      </w:r>
      <w:r w:rsidRPr="00E00AE1">
        <w:rPr>
          <w:rFonts w:ascii="Arial" w:hAnsi="Arial" w:eastAsia="Arial" w:cs="Arial"/>
          <w:sz w:val="22"/>
          <w:szCs w:val="22"/>
        </w:rPr>
        <w:t xml:space="preserve"> developing </w:t>
      </w:r>
      <w:r w:rsidRPr="00E00AE1" w:rsidR="00B55045">
        <w:rPr>
          <w:rFonts w:ascii="Arial" w:hAnsi="Arial" w:eastAsia="Arial" w:cs="Arial"/>
          <w:sz w:val="22"/>
          <w:szCs w:val="22"/>
        </w:rPr>
        <w:t>my</w:t>
      </w:r>
      <w:r w:rsidRPr="00E00AE1">
        <w:rPr>
          <w:rFonts w:ascii="Arial" w:hAnsi="Arial" w:eastAsia="Arial" w:cs="Arial"/>
          <w:sz w:val="22"/>
          <w:szCs w:val="22"/>
        </w:rPr>
        <w:t xml:space="preserve"> skills</w:t>
      </w:r>
      <w:r w:rsidRPr="00E00AE1" w:rsidR="00E802D6">
        <w:rPr>
          <w:rFonts w:ascii="Arial" w:hAnsi="Arial" w:eastAsia="Arial" w:cs="Arial"/>
          <w:sz w:val="22"/>
          <w:szCs w:val="22"/>
        </w:rPr>
        <w:t xml:space="preserve"> and furthering my</w:t>
      </w:r>
      <w:r w:rsidRPr="00E00AE1">
        <w:rPr>
          <w:rFonts w:ascii="Arial" w:hAnsi="Arial" w:eastAsia="Arial" w:cs="Arial"/>
          <w:sz w:val="22"/>
          <w:szCs w:val="22"/>
        </w:rPr>
        <w:t xml:space="preserve"> knowledge and experience in the methods for capturing, delivering and transforming AR systems for jewellery design</w:t>
      </w:r>
      <w:r w:rsidRPr="00E00AE1" w:rsidR="00E802D6">
        <w:rPr>
          <w:rFonts w:ascii="Arial" w:hAnsi="Arial" w:eastAsia="Arial" w:cs="Arial"/>
          <w:sz w:val="22"/>
          <w:szCs w:val="22"/>
        </w:rPr>
        <w:t xml:space="preserve"> and I will need </w:t>
      </w:r>
      <w:r w:rsidRPr="00E00AE1">
        <w:rPr>
          <w:rFonts w:ascii="Arial" w:hAnsi="Arial" w:eastAsia="Arial" w:cs="Arial"/>
          <w:sz w:val="22"/>
          <w:szCs w:val="22"/>
        </w:rPr>
        <w:t>to be constantly aware of current and emerging AR systems and present concepts on how AR can use sensor data</w:t>
      </w:r>
      <w:r w:rsidRPr="00E00AE1" w:rsidR="00E802D6">
        <w:rPr>
          <w:rFonts w:ascii="Arial" w:hAnsi="Arial" w:eastAsia="Arial" w:cs="Arial"/>
          <w:sz w:val="22"/>
          <w:szCs w:val="22"/>
        </w:rPr>
        <w:t xml:space="preserve"> so I will be examining competitors and current market offerings along with scientific papers and research documentation in order to ensure that I will be</w:t>
      </w:r>
      <w:r w:rsidRPr="00E00AE1">
        <w:rPr>
          <w:rFonts w:ascii="Arial" w:hAnsi="Arial" w:eastAsia="Arial" w:cs="Arial"/>
          <w:sz w:val="22"/>
          <w:szCs w:val="22"/>
        </w:rPr>
        <w:t xml:space="preserve"> delivering the quality interaction and design capabilities that DCW requires. </w:t>
      </w:r>
    </w:p>
    <w:p xmlns:wp14="http://schemas.microsoft.com/office/word/2010/wordml" w:rsidRPr="00E00AE1" w:rsidR="00072CB4" w:rsidP="00072CB4" w:rsidRDefault="00072CB4" w14:paraId="3677B478" wp14:textId="77777777">
      <w:pPr>
        <w:rPr>
          <w:rFonts w:ascii="Arial" w:hAnsi="Arial" w:cs="Arial"/>
          <w:sz w:val="22"/>
          <w:szCs w:val="22"/>
        </w:rPr>
      </w:pPr>
      <w:r w:rsidRPr="00E00AE1">
        <w:rPr>
          <w:rFonts w:ascii="Arial" w:hAnsi="Arial" w:cs="Arial"/>
          <w:sz w:val="22"/>
          <w:szCs w:val="22"/>
        </w:rPr>
        <w:t xml:space="preserve">The </w:t>
      </w:r>
      <w:r w:rsidRPr="00E00AE1" w:rsidR="00E802D6">
        <w:rPr>
          <w:rFonts w:ascii="Arial" w:hAnsi="Arial" w:cs="Arial"/>
          <w:sz w:val="22"/>
          <w:szCs w:val="22"/>
        </w:rPr>
        <w:t>skills I will gain</w:t>
      </w:r>
      <w:r w:rsidRPr="00E00AE1">
        <w:rPr>
          <w:rFonts w:ascii="Arial" w:hAnsi="Arial" w:cs="Arial"/>
          <w:sz w:val="22"/>
          <w:szCs w:val="22"/>
        </w:rPr>
        <w:t xml:space="preserve"> from the project outcomes</w:t>
      </w:r>
      <w:r w:rsidRPr="00E00AE1" w:rsidR="00E802D6">
        <w:rPr>
          <w:rFonts w:ascii="Arial" w:hAnsi="Arial" w:cs="Arial"/>
          <w:sz w:val="22"/>
          <w:szCs w:val="22"/>
        </w:rPr>
        <w:t xml:space="preserve"> will cover</w:t>
      </w:r>
      <w:r w:rsidRPr="00E00AE1">
        <w:rPr>
          <w:rFonts w:ascii="Arial" w:hAnsi="Arial" w:cs="Arial"/>
          <w:sz w:val="22"/>
          <w:szCs w:val="22"/>
        </w:rPr>
        <w:t xml:space="preserve"> several core disciplines, namely AR integration, AR environments, AR interaction, natural interfaces, and visual perception of virtual realism</w:t>
      </w:r>
      <w:r w:rsidRPr="00E00AE1" w:rsidR="00E802D6">
        <w:rPr>
          <w:rFonts w:ascii="Arial" w:hAnsi="Arial" w:cs="Arial"/>
          <w:sz w:val="22"/>
          <w:szCs w:val="22"/>
        </w:rPr>
        <w:t xml:space="preserve"> as I </w:t>
      </w:r>
      <w:r w:rsidRPr="00E00AE1">
        <w:rPr>
          <w:rFonts w:ascii="Arial" w:hAnsi="Arial" w:cs="Arial"/>
          <w:sz w:val="22"/>
          <w:szCs w:val="22"/>
        </w:rPr>
        <w:t>will be explor</w:t>
      </w:r>
      <w:r w:rsidRPr="00E00AE1" w:rsidR="00E802D6">
        <w:rPr>
          <w:rFonts w:ascii="Arial" w:hAnsi="Arial" w:cs="Arial"/>
          <w:sz w:val="22"/>
          <w:szCs w:val="22"/>
        </w:rPr>
        <w:t>ing</w:t>
      </w:r>
      <w:r w:rsidRPr="00E00AE1">
        <w:rPr>
          <w:rFonts w:ascii="Arial" w:hAnsi="Arial" w:cs="Arial"/>
          <w:sz w:val="22"/>
          <w:szCs w:val="22"/>
        </w:rPr>
        <w:t xml:space="preserve"> novel examples of natural augmented interfaces that tailor to the </w:t>
      </w:r>
      <w:r w:rsidRPr="00E00AE1" w:rsidR="7C87DE99">
        <w:rPr>
          <w:rFonts w:ascii="Arial" w:hAnsi="Arial" w:cs="Arial"/>
          <w:sz w:val="22"/>
          <w:szCs w:val="22"/>
        </w:rPr>
        <w:t>public</w:t>
      </w:r>
      <w:r w:rsidRPr="00E00AE1">
        <w:rPr>
          <w:rFonts w:ascii="Arial" w:hAnsi="Arial" w:cs="Arial"/>
          <w:sz w:val="22"/>
          <w:szCs w:val="22"/>
        </w:rPr>
        <w:t>, trying to remove barriers to entry typical of these kinds of technologies. Transactions on Human Machine Interfaces or Transactions on Computer Human Interaction</w:t>
      </w:r>
      <w:r w:rsidRPr="00E00AE1" w:rsidR="00E802D6">
        <w:rPr>
          <w:rFonts w:ascii="Arial" w:hAnsi="Arial" w:cs="Arial"/>
          <w:sz w:val="22"/>
          <w:szCs w:val="22"/>
        </w:rPr>
        <w:t xml:space="preserve"> papers will be extensively researched during this project to </w:t>
      </w:r>
      <w:r w:rsidRPr="00E00AE1">
        <w:rPr>
          <w:rFonts w:ascii="Arial" w:hAnsi="Arial" w:cs="Arial"/>
          <w:sz w:val="22"/>
          <w:szCs w:val="22"/>
        </w:rPr>
        <w:t xml:space="preserve">ensure that the project furthers the field </w:t>
      </w:r>
      <w:r w:rsidRPr="00E00AE1" w:rsidR="00E802D6">
        <w:rPr>
          <w:rFonts w:ascii="Arial" w:hAnsi="Arial" w:cs="Arial"/>
          <w:sz w:val="22"/>
          <w:szCs w:val="22"/>
        </w:rPr>
        <w:t xml:space="preserve">in AR </w:t>
      </w:r>
      <w:r w:rsidRPr="00E00AE1">
        <w:rPr>
          <w:rFonts w:ascii="Arial" w:hAnsi="Arial" w:cs="Arial"/>
          <w:sz w:val="22"/>
          <w:szCs w:val="22"/>
        </w:rPr>
        <w:t>and gains impact</w:t>
      </w:r>
      <w:r w:rsidRPr="00E00AE1" w:rsidR="00E802D6">
        <w:rPr>
          <w:rFonts w:ascii="Arial" w:hAnsi="Arial" w:cs="Arial"/>
          <w:sz w:val="22"/>
          <w:szCs w:val="22"/>
        </w:rPr>
        <w:t xml:space="preserve"> for DCW</w:t>
      </w:r>
      <w:r w:rsidRPr="00E00AE1">
        <w:rPr>
          <w:rFonts w:ascii="Arial" w:hAnsi="Arial" w:cs="Arial"/>
          <w:sz w:val="22"/>
          <w:szCs w:val="22"/>
        </w:rPr>
        <w:t xml:space="preserve">. </w:t>
      </w:r>
    </w:p>
    <w:p xmlns:wp14="http://schemas.microsoft.com/office/word/2010/wordml" w:rsidRPr="00E00AE1" w:rsidR="00072CB4" w:rsidP="00072CB4" w:rsidRDefault="00072CB4" w14:paraId="492506DD" wp14:textId="77777777">
      <w:pPr>
        <w:rPr>
          <w:rFonts w:ascii="Arial" w:hAnsi="Arial" w:cs="Arial"/>
          <w:sz w:val="22"/>
          <w:szCs w:val="22"/>
        </w:rPr>
      </w:pPr>
    </w:p>
    <w:p xmlns:wp14="http://schemas.microsoft.com/office/word/2010/wordml" w:rsidRPr="00E00AE1" w:rsidR="000160B4" w:rsidP="00072CB4" w:rsidRDefault="000160B4" w14:paraId="31CD0C16" wp14:textId="77777777">
      <w:pPr>
        <w:rPr>
          <w:rFonts w:ascii="Arial" w:hAnsi="Arial" w:cs="Arial"/>
          <w:sz w:val="22"/>
          <w:szCs w:val="22"/>
        </w:rPr>
      </w:pPr>
    </w:p>
    <w:p xmlns:wp14="http://schemas.microsoft.com/office/word/2010/wordml" w:rsidRPr="00E00AE1" w:rsidR="00072CB4" w:rsidP="00072CB4" w:rsidRDefault="00072CB4" w14:paraId="05713A8C" wp14:textId="77777777">
      <w:pPr>
        <w:rPr>
          <w:rFonts w:ascii="Arial" w:hAnsi="Arial" w:cs="Arial"/>
          <w:sz w:val="22"/>
          <w:szCs w:val="22"/>
        </w:rPr>
      </w:pPr>
      <w:r w:rsidRPr="00E00AE1">
        <w:rPr>
          <w:rFonts w:ascii="Arial" w:hAnsi="Arial" w:cs="Arial"/>
          <w:sz w:val="22"/>
          <w:szCs w:val="22"/>
        </w:rPr>
        <w:t>Challenges include:</w:t>
      </w:r>
    </w:p>
    <w:p xmlns:wp14="http://schemas.microsoft.com/office/word/2010/wordml" w:rsidRPr="00E00AE1" w:rsidR="00072CB4" w:rsidP="009B483C" w:rsidRDefault="00072CB4" w14:paraId="1EF74E51" wp14:textId="77777777">
      <w:pPr>
        <w:pStyle w:val="ListParagraph"/>
        <w:numPr>
          <w:ilvl w:val="0"/>
          <w:numId w:val="22"/>
        </w:numPr>
        <w:spacing w:line="259" w:lineRule="auto"/>
        <w:rPr>
          <w:rFonts w:ascii="Arial" w:hAnsi="Arial" w:cs="Arial"/>
          <w:sz w:val="22"/>
          <w:szCs w:val="22"/>
        </w:rPr>
      </w:pPr>
      <w:r w:rsidRPr="00E00AE1">
        <w:rPr>
          <w:rFonts w:ascii="Arial" w:hAnsi="Arial" w:cs="Arial"/>
          <w:sz w:val="22"/>
          <w:szCs w:val="22"/>
        </w:rPr>
        <w:t xml:space="preserve">A uniquely difficult opportunity for </w:t>
      </w:r>
      <w:r w:rsidRPr="00E00AE1" w:rsidR="00E802D6">
        <w:rPr>
          <w:rFonts w:ascii="Arial" w:hAnsi="Arial" w:cs="Arial"/>
          <w:sz w:val="22"/>
          <w:szCs w:val="22"/>
        </w:rPr>
        <w:t>DCW</w:t>
      </w:r>
      <w:r w:rsidRPr="00E00AE1">
        <w:rPr>
          <w:rFonts w:ascii="Arial" w:hAnsi="Arial" w:cs="Arial"/>
          <w:sz w:val="22"/>
          <w:szCs w:val="22"/>
        </w:rPr>
        <w:t xml:space="preserve"> to exploit their current skills in developing advanced applications of AR in this new domain and promote their ongoing research in several AR-based technologies.</w:t>
      </w:r>
    </w:p>
    <w:p xmlns:wp14="http://schemas.microsoft.com/office/word/2010/wordml" w:rsidRPr="00E00AE1" w:rsidR="00E802D6" w:rsidP="00E802D6" w:rsidRDefault="00E802D6" w14:paraId="7FD8715F" wp14:textId="77777777">
      <w:pPr>
        <w:pStyle w:val="ListParagraph"/>
        <w:spacing w:line="259" w:lineRule="auto"/>
        <w:rPr>
          <w:rFonts w:ascii="Arial" w:hAnsi="Arial" w:cs="Arial"/>
          <w:sz w:val="22"/>
          <w:szCs w:val="22"/>
        </w:rPr>
      </w:pPr>
    </w:p>
    <w:p xmlns:wp14="http://schemas.microsoft.com/office/word/2010/wordml" w:rsidRPr="00E00AE1" w:rsidR="00072CB4" w:rsidP="009B483C" w:rsidRDefault="00072CB4" w14:paraId="7C5834AE" wp14:textId="77777777">
      <w:pPr>
        <w:pStyle w:val="ListParagraph"/>
        <w:numPr>
          <w:ilvl w:val="0"/>
          <w:numId w:val="22"/>
        </w:numPr>
        <w:spacing w:line="259" w:lineRule="auto"/>
        <w:rPr>
          <w:rFonts w:ascii="Arial" w:hAnsi="Arial" w:cs="Arial"/>
          <w:sz w:val="22"/>
          <w:szCs w:val="22"/>
        </w:rPr>
      </w:pPr>
      <w:r w:rsidRPr="00E00AE1">
        <w:rPr>
          <w:rFonts w:ascii="Arial" w:hAnsi="Arial" w:cs="Arial"/>
          <w:sz w:val="22"/>
          <w:szCs w:val="22"/>
        </w:rPr>
        <w:t>Identifying within the project plan the technical risks and developing risk-management via a stage-gate project management approach.</w:t>
      </w:r>
    </w:p>
    <w:p xmlns:wp14="http://schemas.microsoft.com/office/word/2010/wordml" w:rsidRPr="00E00AE1" w:rsidR="00E802D6" w:rsidP="00E802D6" w:rsidRDefault="00E802D6" w14:paraId="6BDFDFC2" wp14:textId="77777777">
      <w:pPr>
        <w:pStyle w:val="ListParagraph"/>
        <w:rPr>
          <w:rFonts w:ascii="Arial" w:hAnsi="Arial" w:cs="Arial"/>
          <w:sz w:val="22"/>
          <w:szCs w:val="22"/>
        </w:rPr>
      </w:pPr>
    </w:p>
    <w:p xmlns:wp14="http://schemas.microsoft.com/office/word/2010/wordml" w:rsidRPr="00E00AE1" w:rsidR="00E802D6" w:rsidP="00E802D6" w:rsidRDefault="00E802D6" w14:paraId="41F9AE5E" wp14:textId="77777777">
      <w:pPr>
        <w:pStyle w:val="ListParagraph"/>
        <w:spacing w:line="259" w:lineRule="auto"/>
        <w:rPr>
          <w:rFonts w:ascii="Arial" w:hAnsi="Arial" w:cs="Arial"/>
          <w:sz w:val="22"/>
          <w:szCs w:val="22"/>
        </w:rPr>
      </w:pPr>
    </w:p>
    <w:p xmlns:wp14="http://schemas.microsoft.com/office/word/2010/wordml" w:rsidRPr="00E00AE1" w:rsidR="00072CB4" w:rsidP="009B483C" w:rsidRDefault="00072CB4" w14:paraId="392F1ED9" wp14:textId="77777777">
      <w:pPr>
        <w:pStyle w:val="ListParagraph"/>
        <w:numPr>
          <w:ilvl w:val="0"/>
          <w:numId w:val="22"/>
        </w:numPr>
        <w:spacing w:line="259" w:lineRule="auto"/>
        <w:rPr>
          <w:rFonts w:ascii="Arial" w:hAnsi="Arial" w:cs="Arial"/>
          <w:sz w:val="22"/>
          <w:szCs w:val="22"/>
        </w:rPr>
      </w:pPr>
      <w:r w:rsidRPr="00E00AE1">
        <w:rPr>
          <w:rFonts w:ascii="Arial" w:hAnsi="Arial" w:cs="Arial"/>
          <w:sz w:val="22"/>
          <w:szCs w:val="22"/>
        </w:rPr>
        <w:t>Translating academic theory into a real environment. Academic theory is often tested under laboratory conditions, the use of real environment and use case for testing will be a technical challenge</w:t>
      </w:r>
    </w:p>
    <w:p xmlns:wp14="http://schemas.microsoft.com/office/word/2010/wordml" w:rsidRPr="00E00AE1" w:rsidR="00E802D6" w:rsidP="00E802D6" w:rsidRDefault="00E802D6" w14:paraId="00F03A6D" wp14:textId="77777777">
      <w:pPr>
        <w:pStyle w:val="ListParagraph"/>
        <w:spacing w:line="259" w:lineRule="auto"/>
        <w:rPr>
          <w:rFonts w:ascii="Arial" w:hAnsi="Arial" w:cs="Arial"/>
          <w:sz w:val="22"/>
          <w:szCs w:val="22"/>
        </w:rPr>
      </w:pPr>
    </w:p>
    <w:p xmlns:wp14="http://schemas.microsoft.com/office/word/2010/wordml" w:rsidRPr="00E00AE1" w:rsidR="00072CB4" w:rsidP="009B483C" w:rsidRDefault="00072CB4" w14:paraId="6D2A85A8" wp14:textId="77777777">
      <w:pPr>
        <w:pStyle w:val="ListParagraph"/>
        <w:numPr>
          <w:ilvl w:val="0"/>
          <w:numId w:val="22"/>
        </w:numPr>
        <w:spacing w:line="259" w:lineRule="auto"/>
        <w:rPr>
          <w:rFonts w:ascii="Arial" w:hAnsi="Arial" w:cs="Arial"/>
          <w:sz w:val="22"/>
          <w:szCs w:val="22"/>
        </w:rPr>
      </w:pPr>
      <w:r w:rsidRPr="00E00AE1">
        <w:rPr>
          <w:rFonts w:ascii="Arial" w:hAnsi="Arial" w:cs="Arial"/>
          <w:sz w:val="22"/>
          <w:szCs w:val="22"/>
        </w:rPr>
        <w:t xml:space="preserve">Developing novel solutions that will push beyond the current state of art in AR for viewing a digital illusion of a jewellery item on the wearer’s own hand while linking back to legacy stock control and manufacturing systems. </w:t>
      </w:r>
    </w:p>
    <w:p xmlns:wp14="http://schemas.microsoft.com/office/word/2010/wordml" w:rsidRPr="00E00AE1" w:rsidR="00E802D6" w:rsidP="00E802D6" w:rsidRDefault="00E802D6" w14:paraId="6930E822" wp14:textId="77777777">
      <w:pPr>
        <w:pStyle w:val="ListParagraph"/>
        <w:rPr>
          <w:rFonts w:ascii="Arial" w:hAnsi="Arial" w:cs="Arial"/>
          <w:sz w:val="22"/>
          <w:szCs w:val="22"/>
        </w:rPr>
      </w:pPr>
    </w:p>
    <w:p xmlns:wp14="http://schemas.microsoft.com/office/word/2010/wordml" w:rsidRPr="00E00AE1" w:rsidR="00E802D6" w:rsidP="00E802D6" w:rsidRDefault="00E802D6" w14:paraId="20E36DAB" wp14:textId="77777777">
      <w:pPr>
        <w:pStyle w:val="ListParagraph"/>
        <w:spacing w:line="259" w:lineRule="auto"/>
        <w:rPr>
          <w:rFonts w:ascii="Arial" w:hAnsi="Arial" w:cs="Arial"/>
          <w:sz w:val="22"/>
          <w:szCs w:val="22"/>
        </w:rPr>
      </w:pPr>
    </w:p>
    <w:p xmlns:wp14="http://schemas.microsoft.com/office/word/2010/wordml" w:rsidR="00B85E98" w:rsidP="007756B5" w:rsidRDefault="00B85E98" w14:paraId="32D85219" wp14:textId="77777777">
      <w:pPr>
        <w:spacing w:line="259" w:lineRule="auto"/>
        <w:rPr>
          <w:rFonts w:ascii="Arial" w:hAnsi="Arial" w:cs="Arial"/>
          <w:sz w:val="22"/>
          <w:szCs w:val="22"/>
        </w:rPr>
      </w:pPr>
    </w:p>
    <w:p xmlns:wp14="http://schemas.microsoft.com/office/word/2010/wordml" w:rsidRPr="007756B5" w:rsidR="007756B5" w:rsidP="007756B5" w:rsidRDefault="007756B5" w14:paraId="0CE19BC3" wp14:textId="77777777">
      <w:pPr>
        <w:spacing w:line="259" w:lineRule="auto"/>
        <w:rPr>
          <w:rFonts w:ascii="Arial" w:hAnsi="Arial" w:cs="Arial"/>
          <w:sz w:val="22"/>
          <w:szCs w:val="22"/>
        </w:rPr>
      </w:pPr>
    </w:p>
    <w:p xmlns:wp14="http://schemas.microsoft.com/office/word/2010/wordml" w:rsidRPr="00E00AE1" w:rsidR="00B85E98" w:rsidP="00E802D6" w:rsidRDefault="00B85E98" w14:paraId="63966B72" wp14:textId="77777777">
      <w:pPr>
        <w:pStyle w:val="ListParagraph"/>
        <w:spacing w:line="259" w:lineRule="auto"/>
        <w:rPr>
          <w:rFonts w:ascii="Arial" w:hAnsi="Arial" w:cs="Arial"/>
          <w:sz w:val="22"/>
          <w:szCs w:val="22"/>
        </w:rPr>
      </w:pPr>
    </w:p>
    <w:p xmlns:wp14="http://schemas.microsoft.com/office/word/2010/wordml" w:rsidRPr="00E00AE1" w:rsidR="00E802D6" w:rsidP="00E802D6" w:rsidRDefault="00E802D6" w14:paraId="23536548" wp14:textId="77777777">
      <w:pPr>
        <w:pStyle w:val="ListParagraph"/>
        <w:spacing w:line="259" w:lineRule="auto"/>
        <w:rPr>
          <w:rFonts w:ascii="Arial" w:hAnsi="Arial" w:cs="Arial"/>
          <w:sz w:val="22"/>
          <w:szCs w:val="22"/>
        </w:rPr>
      </w:pPr>
    </w:p>
    <w:p xmlns:wp14="http://schemas.microsoft.com/office/word/2010/wordml" w:rsidRPr="00E00AE1" w:rsidR="00072CB4" w:rsidP="00072CB4" w:rsidRDefault="00072CB4" w14:paraId="0251AB3D" wp14:textId="77777777">
      <w:pPr>
        <w:rPr>
          <w:rFonts w:ascii="Arial" w:hAnsi="Arial" w:eastAsia="Arial" w:cs="Arial"/>
          <w:b/>
          <w:sz w:val="22"/>
          <w:szCs w:val="22"/>
        </w:rPr>
      </w:pPr>
      <w:r w:rsidRPr="00E00AE1">
        <w:rPr>
          <w:rFonts w:ascii="Arial" w:hAnsi="Arial" w:eastAsia="Arial" w:cs="Arial"/>
          <w:b/>
          <w:sz w:val="22"/>
          <w:szCs w:val="22"/>
        </w:rPr>
        <w:lastRenderedPageBreak/>
        <w:t xml:space="preserve">The target markets: </w:t>
      </w:r>
    </w:p>
    <w:p xmlns:wp14="http://schemas.microsoft.com/office/word/2010/wordml" w:rsidRPr="00C8406C" w:rsidR="00072CB4" w:rsidP="00072CB4" w:rsidRDefault="00072CB4" w14:paraId="51416D81" wp14:textId="77777777">
      <w:r w:rsidRPr="00E00AE1">
        <w:rPr>
          <w:rFonts w:ascii="Arial" w:hAnsi="Arial" w:eastAsia="Arial" w:cs="Arial"/>
          <w:sz w:val="22"/>
          <w:szCs w:val="22"/>
        </w:rPr>
        <w:t xml:space="preserve">The UK jewellery market will grow </w:t>
      </w:r>
      <w:sdt>
        <w:sdtPr>
          <w:rPr>
            <w:rFonts w:ascii="Arial" w:hAnsi="Arial" w:cs="Arial"/>
            <w:sz w:val="22"/>
            <w:szCs w:val="22"/>
          </w:rPr>
          <w:tag w:val="goog_rdk_65"/>
          <w:id w:val="-531339129"/>
        </w:sdtPr>
        <w:sdtContent/>
      </w:sdt>
      <w:r w:rsidRPr="00E00AE1">
        <w:rPr>
          <w:rFonts w:ascii="Arial" w:hAnsi="Arial" w:eastAsia="Arial" w:cs="Arial"/>
          <w:sz w:val="22"/>
          <w:szCs w:val="22"/>
        </w:rPr>
        <w:t xml:space="preserve">strongly over the next five years because it is resilient to financial </w:t>
      </w:r>
      <w:r w:rsidRPr="00C8406C">
        <w:rPr>
          <w:rFonts w:ascii="Arial" w:hAnsi="Arial" w:eastAsia="Arial" w:cs="Arial"/>
          <w:sz w:val="22"/>
          <w:szCs w:val="22"/>
        </w:rPr>
        <w:t>shocks</w:t>
      </w:r>
      <w:r w:rsidRPr="00C8406C" w:rsidR="00C8406C">
        <w:rPr>
          <w:rFonts w:ascii="Arial" w:hAnsi="Arial" w:cs="Arial"/>
          <w:sz w:val="22"/>
          <w:szCs w:val="22"/>
          <w:shd w:val="clear" w:color="auto" w:fill="FFFFFF"/>
        </w:rPr>
        <w:t xml:space="preserve"> (MOF Team, 2021)</w:t>
      </w:r>
      <w:r w:rsidRPr="00C8406C">
        <w:rPr>
          <w:rFonts w:ascii="Arial" w:hAnsi="Arial" w:eastAsia="Arial" w:cs="Arial"/>
          <w:sz w:val="22"/>
          <w:szCs w:val="22"/>
        </w:rPr>
        <w:t xml:space="preserve">. Purchases </w:t>
      </w:r>
      <w:r w:rsidRPr="00E00AE1">
        <w:rPr>
          <w:rFonts w:ascii="Arial" w:hAnsi="Arial" w:eastAsia="Arial" w:cs="Arial"/>
          <w:sz w:val="22"/>
          <w:szCs w:val="22"/>
        </w:rPr>
        <w:t xml:space="preserve">while discretionary are related to significant events which still take place (anniversaries, birthdays, Christmas) as most are gifts to others or oneself. Although still the most popular channel for jewellery shopping, multi-brand specialists, such as H. Samuel and Argos, are set to experience a share </w:t>
      </w:r>
      <w:sdt>
        <w:sdtPr>
          <w:rPr>
            <w:rFonts w:ascii="Arial" w:hAnsi="Arial" w:cs="Arial"/>
            <w:sz w:val="22"/>
            <w:szCs w:val="22"/>
          </w:rPr>
          <w:tag w:val="goog_rdk_66"/>
          <w:id w:val="-129552714"/>
        </w:sdtPr>
        <w:sdtContent/>
      </w:sdt>
      <w:r w:rsidRPr="00E00AE1">
        <w:rPr>
          <w:rFonts w:ascii="Arial" w:hAnsi="Arial" w:eastAsia="Arial" w:cs="Arial"/>
          <w:sz w:val="22"/>
          <w:szCs w:val="22"/>
        </w:rPr>
        <w:t>decline because of the rapid</w:t>
      </w:r>
      <w:r w:rsidR="00C8406C">
        <w:t xml:space="preserve"> </w:t>
      </w:r>
      <w:r w:rsidRPr="00E00AE1">
        <w:rPr>
          <w:rFonts w:ascii="Arial" w:hAnsi="Arial" w:eastAsia="Arial" w:cs="Arial"/>
          <w:sz w:val="22"/>
          <w:szCs w:val="22"/>
        </w:rPr>
        <w:t>transition to online sales. Statista (July 202</w:t>
      </w:r>
      <w:r w:rsidR="00C8406C">
        <w:rPr>
          <w:rFonts w:ascii="Arial" w:hAnsi="Arial" w:eastAsia="Arial" w:cs="Arial"/>
          <w:sz w:val="22"/>
          <w:szCs w:val="22"/>
        </w:rPr>
        <w:t>2</w:t>
      </w:r>
      <w:r w:rsidRPr="00E00AE1">
        <w:rPr>
          <w:rFonts w:ascii="Arial" w:hAnsi="Arial" w:eastAsia="Arial" w:cs="Arial"/>
          <w:sz w:val="22"/>
          <w:szCs w:val="22"/>
        </w:rPr>
        <w:t>) reports there are 4,111 retail jewellery stores in the UK.</w:t>
      </w:r>
    </w:p>
    <w:p xmlns:wp14="http://schemas.microsoft.com/office/word/2010/wordml" w:rsidRPr="00E00AE1" w:rsidR="00072CB4" w:rsidP="00072CB4" w:rsidRDefault="001732AE" w14:paraId="21EE0841" wp14:textId="77777777">
      <w:pPr>
        <w:rPr>
          <w:rFonts w:ascii="Arial" w:hAnsi="Arial" w:eastAsia="Arial" w:cs="Arial"/>
          <w:sz w:val="22"/>
          <w:szCs w:val="22"/>
        </w:rPr>
      </w:pPr>
      <w:sdt>
        <w:sdtPr>
          <w:rPr>
            <w:rFonts w:ascii="Arial" w:hAnsi="Arial" w:cs="Arial"/>
            <w:sz w:val="22"/>
            <w:szCs w:val="22"/>
          </w:rPr>
          <w:tag w:val="goog_rdk_67"/>
          <w:id w:val="-1358343384"/>
        </w:sdtPr>
        <w:sdtContent/>
      </w:sdt>
      <w:r w:rsidRPr="00E00AE1" w:rsidR="00072CB4">
        <w:rPr>
          <w:rFonts w:ascii="Arial" w:hAnsi="Arial" w:eastAsia="Arial" w:cs="Arial"/>
          <w:sz w:val="22"/>
          <w:szCs w:val="22"/>
        </w:rPr>
        <w:t xml:space="preserve">In 2021 retail sales revenue in fine jewellery (rings, neckwear, watches, and earrings) in the UK was £6.5billion (Statista). This represents a wholesale value of </w:t>
      </w:r>
      <w:r w:rsidRPr="00E00AE1" w:rsidR="00072CB4">
        <w:rPr>
          <w:rFonts w:ascii="Arial" w:hAnsi="Arial" w:eastAsia="Arial" w:cs="Arial"/>
          <w:i/>
          <w:iCs/>
          <w:sz w:val="22"/>
          <w:szCs w:val="22"/>
        </w:rPr>
        <w:t>c</w:t>
      </w:r>
      <w:r w:rsidRPr="00E00AE1" w:rsidR="00072CB4">
        <w:rPr>
          <w:rFonts w:ascii="Arial" w:hAnsi="Arial" w:eastAsia="Arial" w:cs="Arial"/>
          <w:sz w:val="22"/>
          <w:szCs w:val="22"/>
        </w:rPr>
        <w:t xml:space="preserve">. £3.25billion. Much of the jewellery sold through retailers in the UK is manufactured in Italy South Asia, and the Far </w:t>
      </w:r>
      <w:sdt>
        <w:sdtPr>
          <w:rPr>
            <w:rFonts w:ascii="Arial" w:hAnsi="Arial" w:cs="Arial"/>
            <w:sz w:val="22"/>
            <w:szCs w:val="22"/>
          </w:rPr>
          <w:tag w:val="goog_rdk_68"/>
          <w:id w:val="1807356726"/>
        </w:sdtPr>
        <w:sdtContent/>
      </w:sdt>
      <w:r w:rsidRPr="00E00AE1" w:rsidR="00072CB4">
        <w:rPr>
          <w:rFonts w:ascii="Arial" w:hAnsi="Arial" w:eastAsia="Arial" w:cs="Arial"/>
          <w:sz w:val="22"/>
          <w:szCs w:val="22"/>
        </w:rPr>
        <w:t>East. Sales fell in 2020 by 25.5% due to Covid-19.</w:t>
      </w:r>
    </w:p>
    <w:p xmlns:wp14="http://schemas.microsoft.com/office/word/2010/wordml" w:rsidRPr="00E00AE1" w:rsidR="00072CB4" w:rsidP="00072CB4" w:rsidRDefault="00072CB4" w14:paraId="29633F41" wp14:textId="77777777">
      <w:pPr>
        <w:rPr>
          <w:rFonts w:ascii="Arial" w:hAnsi="Arial" w:eastAsia="Arial" w:cs="Arial"/>
          <w:sz w:val="22"/>
          <w:szCs w:val="22"/>
        </w:rPr>
      </w:pPr>
      <w:r w:rsidRPr="00E00AE1">
        <w:rPr>
          <w:rFonts w:ascii="Arial" w:hAnsi="Arial" w:eastAsia="Arial" w:cs="Arial"/>
          <w:sz w:val="22"/>
          <w:szCs w:val="22"/>
        </w:rPr>
        <w:t>Below are the countries that exported the highest dollar value worth of jewellery during 2020.</w:t>
      </w:r>
    </w:p>
    <w:p xmlns:wp14="http://schemas.microsoft.com/office/word/2010/wordml" w:rsidRPr="00E00AE1" w:rsidR="00072CB4" w:rsidP="00072CB4" w:rsidRDefault="00072CB4" w14:paraId="271AE1F2" wp14:textId="77777777">
      <w:pPr>
        <w:rPr>
          <w:rFonts w:ascii="Arial" w:hAnsi="Arial" w:eastAsia="Arial" w:cs="Arial"/>
          <w:sz w:val="22"/>
          <w:szCs w:val="22"/>
        </w:rPr>
      </w:pPr>
    </w:p>
    <w:p xmlns:wp14="http://schemas.microsoft.com/office/word/2010/wordml" w:rsidRPr="00E00AE1" w:rsidR="00072CB4" w:rsidP="00072CB4" w:rsidRDefault="00072CB4" w14:paraId="03E2E91B" wp14:textId="77777777">
      <w:pPr>
        <w:rPr>
          <w:rFonts w:ascii="Arial" w:hAnsi="Arial" w:eastAsia="Arial" w:cs="Arial"/>
          <w:sz w:val="22"/>
          <w:szCs w:val="22"/>
        </w:rPr>
      </w:pPr>
      <w:r w:rsidRPr="00E00AE1">
        <w:rPr>
          <w:rFonts w:ascii="Arial" w:hAnsi="Arial" w:eastAsia="Arial" w:cs="Arial"/>
          <w:sz w:val="22"/>
          <w:szCs w:val="22"/>
        </w:rPr>
        <w:t xml:space="preserve">Switzerland: US$8.1 billion (11.7% of total jewellery exports, </w:t>
      </w:r>
      <w:bookmarkStart w:name="_Int_KI5wiQ8x" w:id="5"/>
      <w:r w:rsidRPr="00E00AE1">
        <w:rPr>
          <w:rFonts w:ascii="Arial" w:hAnsi="Arial" w:eastAsia="Arial" w:cs="Arial"/>
          <w:sz w:val="22"/>
          <w:szCs w:val="22"/>
        </w:rPr>
        <w:t>mainly watches</w:t>
      </w:r>
      <w:bookmarkEnd w:id="5"/>
      <w:r w:rsidRPr="00E00AE1">
        <w:rPr>
          <w:rFonts w:ascii="Arial" w:hAnsi="Arial" w:eastAsia="Arial" w:cs="Arial"/>
          <w:sz w:val="22"/>
          <w:szCs w:val="22"/>
        </w:rPr>
        <w:t>)</w:t>
      </w:r>
    </w:p>
    <w:p xmlns:wp14="http://schemas.microsoft.com/office/word/2010/wordml" w:rsidRPr="00E00AE1" w:rsidR="00072CB4" w:rsidP="00072CB4" w:rsidRDefault="00072CB4" w14:paraId="38038B1E" wp14:textId="77777777">
      <w:pPr>
        <w:rPr>
          <w:rFonts w:ascii="Arial" w:hAnsi="Arial" w:eastAsia="Arial" w:cs="Arial"/>
          <w:sz w:val="22"/>
          <w:szCs w:val="22"/>
        </w:rPr>
      </w:pPr>
      <w:r w:rsidRPr="00E00AE1">
        <w:rPr>
          <w:rFonts w:ascii="Arial" w:hAnsi="Arial" w:eastAsia="Arial" w:cs="Arial"/>
          <w:sz w:val="22"/>
          <w:szCs w:val="22"/>
        </w:rPr>
        <w:t>China: $8 billion (11.5%)</w:t>
      </w:r>
    </w:p>
    <w:p xmlns:wp14="http://schemas.microsoft.com/office/word/2010/wordml" w:rsidRPr="00E00AE1" w:rsidR="00072CB4" w:rsidP="00072CB4" w:rsidRDefault="00072CB4" w14:paraId="6DF4D94D" wp14:textId="77777777">
      <w:pPr>
        <w:rPr>
          <w:rFonts w:ascii="Arial" w:hAnsi="Arial" w:eastAsia="Arial" w:cs="Arial"/>
          <w:sz w:val="22"/>
          <w:szCs w:val="22"/>
        </w:rPr>
      </w:pPr>
      <w:r w:rsidRPr="00E00AE1">
        <w:rPr>
          <w:rFonts w:ascii="Arial" w:hAnsi="Arial" w:eastAsia="Arial" w:cs="Arial"/>
          <w:sz w:val="22"/>
          <w:szCs w:val="22"/>
        </w:rPr>
        <w:t>India: $7.7 billion (11.1%)</w:t>
      </w:r>
    </w:p>
    <w:p xmlns:wp14="http://schemas.microsoft.com/office/word/2010/wordml" w:rsidRPr="00E00AE1" w:rsidR="00072CB4" w:rsidP="00072CB4" w:rsidRDefault="00072CB4" w14:paraId="2519F261" wp14:textId="77777777">
      <w:pPr>
        <w:rPr>
          <w:rFonts w:ascii="Arial" w:hAnsi="Arial" w:eastAsia="Arial" w:cs="Arial"/>
          <w:sz w:val="22"/>
          <w:szCs w:val="22"/>
        </w:rPr>
      </w:pPr>
      <w:r w:rsidRPr="00E00AE1">
        <w:rPr>
          <w:rFonts w:ascii="Arial" w:hAnsi="Arial" w:eastAsia="Arial" w:cs="Arial"/>
          <w:sz w:val="22"/>
          <w:szCs w:val="22"/>
        </w:rPr>
        <w:t>Hong Kong: $6.3 billion (9.1%)</w:t>
      </w:r>
    </w:p>
    <w:p xmlns:wp14="http://schemas.microsoft.com/office/word/2010/wordml" w:rsidRPr="00E00AE1" w:rsidR="00072CB4" w:rsidP="00072CB4" w:rsidRDefault="00072CB4" w14:paraId="4AABCE54" wp14:textId="77777777">
      <w:pPr>
        <w:rPr>
          <w:rFonts w:ascii="Arial" w:hAnsi="Arial" w:eastAsia="Arial" w:cs="Arial"/>
          <w:sz w:val="22"/>
          <w:szCs w:val="22"/>
        </w:rPr>
      </w:pPr>
      <w:r w:rsidRPr="00E00AE1">
        <w:rPr>
          <w:rFonts w:ascii="Arial" w:hAnsi="Arial" w:eastAsia="Arial" w:cs="Arial"/>
          <w:sz w:val="22"/>
          <w:szCs w:val="22"/>
        </w:rPr>
        <w:t>United States: $5.3 billion (7.7%)</w:t>
      </w:r>
    </w:p>
    <w:p xmlns:wp14="http://schemas.microsoft.com/office/word/2010/wordml" w:rsidRPr="00E00AE1" w:rsidR="00072CB4" w:rsidP="00072CB4" w:rsidRDefault="00072CB4" w14:paraId="030C2112" wp14:textId="77777777">
      <w:pPr>
        <w:rPr>
          <w:rFonts w:ascii="Arial" w:hAnsi="Arial" w:eastAsia="Arial" w:cs="Arial"/>
          <w:sz w:val="22"/>
          <w:szCs w:val="22"/>
        </w:rPr>
      </w:pPr>
      <w:r w:rsidRPr="00E00AE1">
        <w:rPr>
          <w:rFonts w:ascii="Arial" w:hAnsi="Arial" w:eastAsia="Arial" w:cs="Arial"/>
          <w:sz w:val="22"/>
          <w:szCs w:val="22"/>
        </w:rPr>
        <w:t>Italy: $5.3 billion (7.6%)</w:t>
      </w:r>
    </w:p>
    <w:p xmlns:wp14="http://schemas.microsoft.com/office/word/2010/wordml" w:rsidRPr="00E00AE1" w:rsidR="00E802D6" w:rsidP="00072CB4" w:rsidRDefault="00E802D6" w14:paraId="4AE5B7AF" wp14:textId="77777777">
      <w:pPr>
        <w:rPr>
          <w:rFonts w:ascii="Arial" w:hAnsi="Arial" w:eastAsia="Arial" w:cs="Arial"/>
          <w:sz w:val="22"/>
          <w:szCs w:val="22"/>
        </w:rPr>
      </w:pPr>
    </w:p>
    <w:p xmlns:wp14="http://schemas.microsoft.com/office/word/2010/wordml" w:rsidRPr="00E00AE1" w:rsidR="00072CB4" w:rsidP="00072CB4" w:rsidRDefault="00072CB4" w14:paraId="7376055C" wp14:textId="77777777">
      <w:pPr>
        <w:rPr>
          <w:rFonts w:ascii="Arial" w:hAnsi="Arial" w:eastAsia="Arial" w:cs="Arial"/>
          <w:sz w:val="22"/>
          <w:szCs w:val="22"/>
        </w:rPr>
      </w:pPr>
      <w:r w:rsidRPr="00E00AE1">
        <w:rPr>
          <w:rFonts w:ascii="Arial" w:hAnsi="Arial" w:eastAsia="Arial" w:cs="Arial"/>
          <w:sz w:val="22"/>
          <w:szCs w:val="22"/>
        </w:rPr>
        <w:t xml:space="preserve">The project will focus on the bespoke </w:t>
      </w:r>
      <w:sdt>
        <w:sdtPr>
          <w:rPr>
            <w:rFonts w:ascii="Arial" w:hAnsi="Arial" w:cs="Arial"/>
            <w:sz w:val="22"/>
            <w:szCs w:val="22"/>
          </w:rPr>
          <w:tag w:val="goog_rdk_69"/>
          <w:id w:val="930898692"/>
          <w:placeholder>
            <w:docPart w:val="DefaultPlaceholder_1081868574"/>
          </w:placeholder>
        </w:sdtPr>
        <w:sdtContent/>
      </w:sdt>
      <w:r w:rsidRPr="00E00AE1">
        <w:rPr>
          <w:rFonts w:ascii="Arial" w:hAnsi="Arial" w:eastAsia="Arial" w:cs="Arial"/>
          <w:sz w:val="22"/>
          <w:szCs w:val="22"/>
        </w:rPr>
        <w:t xml:space="preserve">global Jewellery industry, where innovation is a key driver, and where DCW will emerge as a leader in a market with exponential growth, </w:t>
      </w:r>
      <w:r w:rsidRPr="00E00AE1" w:rsidR="2E8A118E">
        <w:rPr>
          <w:rFonts w:ascii="Arial" w:hAnsi="Arial" w:eastAsia="Arial" w:cs="Arial"/>
          <w:sz w:val="22"/>
          <w:szCs w:val="22"/>
        </w:rPr>
        <w:t>because of</w:t>
      </w:r>
      <w:r w:rsidRPr="00E00AE1">
        <w:rPr>
          <w:rFonts w:ascii="Arial" w:hAnsi="Arial" w:eastAsia="Arial" w:cs="Arial"/>
          <w:sz w:val="22"/>
          <w:szCs w:val="22"/>
        </w:rPr>
        <w:t xml:space="preserve"> the </w:t>
      </w:r>
      <w:r w:rsidRPr="00E00AE1" w:rsidR="00E802D6">
        <w:rPr>
          <w:rFonts w:ascii="Arial" w:hAnsi="Arial" w:eastAsia="Arial" w:cs="Arial"/>
          <w:sz w:val="22"/>
          <w:szCs w:val="22"/>
        </w:rPr>
        <w:t xml:space="preserve">project and </w:t>
      </w:r>
      <w:r w:rsidRPr="00E00AE1" w:rsidR="174086E3">
        <w:rPr>
          <w:rFonts w:ascii="Arial" w:hAnsi="Arial" w:eastAsia="Arial" w:cs="Arial"/>
          <w:sz w:val="22"/>
          <w:szCs w:val="22"/>
        </w:rPr>
        <w:t>its</w:t>
      </w:r>
      <w:r w:rsidRPr="00E00AE1" w:rsidR="00E802D6">
        <w:rPr>
          <w:rFonts w:ascii="Arial" w:hAnsi="Arial" w:eastAsia="Arial" w:cs="Arial"/>
          <w:sz w:val="22"/>
          <w:szCs w:val="22"/>
        </w:rPr>
        <w:t xml:space="preserve"> application</w:t>
      </w:r>
      <w:r w:rsidRPr="00E00AE1">
        <w:rPr>
          <w:rFonts w:ascii="Arial" w:hAnsi="Arial" w:eastAsia="Arial" w:cs="Arial"/>
          <w:sz w:val="22"/>
          <w:szCs w:val="22"/>
        </w:rPr>
        <w:t xml:space="preserve"> which will accelerate their online sales.</w:t>
      </w:r>
    </w:p>
    <w:p xmlns:wp14="http://schemas.microsoft.com/office/word/2010/wordml" w:rsidRPr="00E00AE1" w:rsidR="00072CB4" w:rsidP="00072CB4" w:rsidRDefault="00072CB4" w14:paraId="3955E093" wp14:textId="77777777">
      <w:pPr>
        <w:rPr>
          <w:rFonts w:ascii="Arial" w:hAnsi="Arial" w:eastAsia="Arial" w:cs="Arial"/>
          <w:b/>
          <w:sz w:val="22"/>
          <w:szCs w:val="22"/>
        </w:rPr>
      </w:pPr>
    </w:p>
    <w:p xmlns:wp14="http://schemas.microsoft.com/office/word/2010/wordml" w:rsidRPr="00E00AE1" w:rsidR="00072CB4" w:rsidP="00072CB4" w:rsidRDefault="00072CB4" w14:paraId="4A10FBCB" wp14:textId="77777777">
      <w:pPr>
        <w:rPr>
          <w:rFonts w:ascii="Arial" w:hAnsi="Arial" w:eastAsia="Arial" w:cs="Arial"/>
          <w:b/>
          <w:sz w:val="22"/>
          <w:szCs w:val="22"/>
        </w:rPr>
      </w:pPr>
      <w:r w:rsidRPr="00E00AE1">
        <w:rPr>
          <w:rFonts w:ascii="Arial" w:hAnsi="Arial" w:eastAsia="Arial" w:cs="Arial"/>
          <w:b/>
          <w:sz w:val="22"/>
          <w:szCs w:val="22"/>
        </w:rPr>
        <w:t xml:space="preserve">Their relative size or </w:t>
      </w:r>
      <w:sdt>
        <w:sdtPr>
          <w:rPr>
            <w:rFonts w:ascii="Arial" w:hAnsi="Arial" w:cs="Arial"/>
            <w:sz w:val="22"/>
            <w:szCs w:val="22"/>
          </w:rPr>
          <w:tag w:val="goog_rdk_70"/>
          <w:id w:val="1327399014"/>
        </w:sdtPr>
        <w:sdtContent/>
      </w:sdt>
      <w:r w:rsidRPr="00E00AE1">
        <w:rPr>
          <w:rFonts w:ascii="Arial" w:hAnsi="Arial" w:eastAsia="Arial" w:cs="Arial"/>
          <w:b/>
          <w:sz w:val="22"/>
          <w:szCs w:val="22"/>
        </w:rPr>
        <w:t xml:space="preserve">value: </w:t>
      </w:r>
    </w:p>
    <w:p xmlns:wp14="http://schemas.microsoft.com/office/word/2010/wordml" w:rsidRPr="00E00AE1" w:rsidR="00072CB4" w:rsidP="00072CB4" w:rsidRDefault="00072CB4" w14:paraId="2C71FACC" wp14:textId="77777777">
      <w:pPr>
        <w:rPr>
          <w:rFonts w:ascii="Arial" w:hAnsi="Arial" w:eastAsia="Arial" w:cs="Arial"/>
          <w:sz w:val="22"/>
          <w:szCs w:val="22"/>
        </w:rPr>
      </w:pPr>
      <w:r w:rsidRPr="00E00AE1">
        <w:rPr>
          <w:rFonts w:ascii="Arial" w:hAnsi="Arial" w:eastAsia="Arial" w:cs="Arial"/>
          <w:sz w:val="22"/>
          <w:szCs w:val="22"/>
        </w:rPr>
        <w:t>In 2021 the UK jewellery manufacturing market was estimated at £662million with 2.2% growth (IBIS World</w:t>
      </w:r>
      <w:r w:rsidR="00C8406C">
        <w:rPr>
          <w:rFonts w:ascii="Arial" w:hAnsi="Arial" w:eastAsia="Arial" w:cs="Arial"/>
          <w:sz w:val="22"/>
          <w:szCs w:val="22"/>
        </w:rPr>
        <w:t>.com,2019</w:t>
      </w:r>
      <w:r w:rsidRPr="00E00AE1">
        <w:rPr>
          <w:rFonts w:ascii="Arial" w:hAnsi="Arial" w:eastAsia="Arial" w:cs="Arial"/>
          <w:sz w:val="22"/>
          <w:szCs w:val="22"/>
        </w:rPr>
        <w:t xml:space="preserve">). </w:t>
      </w:r>
      <w:proofErr w:type="gramStart"/>
      <w:r w:rsidRPr="00E00AE1">
        <w:rPr>
          <w:rFonts w:ascii="Arial" w:hAnsi="Arial" w:eastAsia="Arial" w:cs="Arial"/>
          <w:sz w:val="22"/>
          <w:szCs w:val="22"/>
        </w:rPr>
        <w:t>This masks</w:t>
      </w:r>
      <w:proofErr w:type="gramEnd"/>
      <w:r w:rsidRPr="00E00AE1">
        <w:rPr>
          <w:rFonts w:ascii="Arial" w:hAnsi="Arial" w:eastAsia="Arial" w:cs="Arial"/>
          <w:sz w:val="22"/>
          <w:szCs w:val="22"/>
        </w:rPr>
        <w:t xml:space="preserve"> a decline in sales through shops and a rapid increase in online sales through lockdowns. UK imports vary and </w:t>
      </w:r>
      <w:r w:rsidRPr="00E00AE1" w:rsidR="0B555E26">
        <w:rPr>
          <w:rFonts w:ascii="Arial" w:hAnsi="Arial" w:eastAsia="Arial" w:cs="Arial"/>
          <w:sz w:val="22"/>
          <w:szCs w:val="22"/>
        </w:rPr>
        <w:t>drop</w:t>
      </w:r>
      <w:r w:rsidRPr="00E00AE1">
        <w:rPr>
          <w:rFonts w:ascii="Arial" w:hAnsi="Arial" w:eastAsia="Arial" w:cs="Arial"/>
          <w:sz w:val="22"/>
          <w:szCs w:val="22"/>
        </w:rPr>
        <w:t xml:space="preserve"> back to below £800 million a quarter since the start of the pandemic (Statista</w:t>
      </w:r>
      <w:r w:rsidR="00C8406C">
        <w:rPr>
          <w:rFonts w:ascii="Arial" w:hAnsi="Arial" w:eastAsia="Arial" w:cs="Arial"/>
          <w:sz w:val="22"/>
          <w:szCs w:val="22"/>
        </w:rPr>
        <w:t>, 2022</w:t>
      </w:r>
      <w:r w:rsidRPr="00E00AE1">
        <w:rPr>
          <w:rFonts w:ascii="Arial" w:hAnsi="Arial" w:eastAsia="Arial" w:cs="Arial"/>
          <w:sz w:val="22"/>
          <w:szCs w:val="22"/>
        </w:rPr>
        <w:t>).</w:t>
      </w:r>
    </w:p>
    <w:p xmlns:wp14="http://schemas.microsoft.com/office/word/2010/wordml" w:rsidRPr="00E00AE1" w:rsidR="00072CB4" w:rsidP="00072CB4" w:rsidRDefault="00072CB4" w14:paraId="12C42424" wp14:textId="77777777">
      <w:pPr>
        <w:rPr>
          <w:rFonts w:ascii="Arial" w:hAnsi="Arial" w:eastAsia="Calibri" w:cs="Arial"/>
          <w:b/>
          <w:sz w:val="22"/>
          <w:szCs w:val="22"/>
        </w:rPr>
      </w:pPr>
    </w:p>
    <w:p xmlns:wp14="http://schemas.microsoft.com/office/word/2010/wordml" w:rsidRPr="00E00AE1" w:rsidR="00072CB4" w:rsidP="00072CB4" w:rsidRDefault="00072CB4" w14:paraId="124120EE" wp14:textId="77777777">
      <w:pPr>
        <w:rPr>
          <w:rFonts w:ascii="Arial" w:hAnsi="Arial" w:eastAsia="Arial" w:cs="Arial"/>
          <w:b/>
          <w:sz w:val="22"/>
          <w:szCs w:val="22"/>
        </w:rPr>
      </w:pPr>
      <w:r w:rsidRPr="00E00AE1">
        <w:rPr>
          <w:rFonts w:ascii="Arial" w:hAnsi="Arial" w:eastAsia="Arial" w:cs="Arial"/>
          <w:b/>
          <w:sz w:val="22"/>
          <w:szCs w:val="22"/>
        </w:rPr>
        <w:t xml:space="preserve">The market share DCW is expecting to achieve: </w:t>
      </w:r>
    </w:p>
    <w:p xmlns:wp14="http://schemas.microsoft.com/office/word/2010/wordml" w:rsidRPr="00E00AE1" w:rsidR="00072CB4" w:rsidP="00072CB4" w:rsidRDefault="00072CB4" w14:paraId="515FA961" wp14:textId="77777777">
      <w:pPr>
        <w:rPr>
          <w:rFonts w:ascii="Arial" w:hAnsi="Arial" w:eastAsia="Arial" w:cs="Arial"/>
          <w:sz w:val="22"/>
          <w:szCs w:val="22"/>
        </w:rPr>
      </w:pPr>
      <w:r w:rsidRPr="00E00AE1">
        <w:rPr>
          <w:rFonts w:ascii="Arial" w:hAnsi="Arial" w:eastAsia="Arial" w:cs="Arial"/>
          <w:sz w:val="22"/>
          <w:szCs w:val="22"/>
        </w:rPr>
        <w:t xml:space="preserve">Over the five years post-project DCW believe that they can achieve 0.6% market </w:t>
      </w:r>
      <w:sdt>
        <w:sdtPr>
          <w:rPr>
            <w:rFonts w:ascii="Arial" w:hAnsi="Arial" w:cs="Arial"/>
            <w:sz w:val="22"/>
            <w:szCs w:val="22"/>
          </w:rPr>
          <w:tag w:val="goog_rdk_71"/>
          <w:id w:val="-832916437"/>
        </w:sdtPr>
        <w:sdtContent/>
      </w:sdt>
      <w:r w:rsidRPr="00E00AE1">
        <w:rPr>
          <w:rFonts w:ascii="Arial" w:hAnsi="Arial" w:eastAsia="Arial" w:cs="Arial"/>
          <w:sz w:val="22"/>
          <w:szCs w:val="22"/>
        </w:rPr>
        <w:t>share.</w:t>
      </w:r>
    </w:p>
    <w:p xmlns:wp14="http://schemas.microsoft.com/office/word/2010/wordml" w:rsidRPr="00E00AE1" w:rsidR="00072CB4" w:rsidP="00072CB4" w:rsidRDefault="00072CB4" w14:paraId="379CA55B" wp14:textId="77777777">
      <w:pPr>
        <w:rPr>
          <w:rFonts w:ascii="Arial" w:hAnsi="Arial" w:eastAsia="Arial" w:cs="Arial"/>
          <w:sz w:val="22"/>
          <w:szCs w:val="22"/>
        </w:rPr>
      </w:pPr>
    </w:p>
    <w:p xmlns:wp14="http://schemas.microsoft.com/office/word/2010/wordml" w:rsidRPr="00E00AE1" w:rsidR="00072CB4" w:rsidP="00072CB4" w:rsidRDefault="00072CB4" w14:paraId="6853AF09" wp14:textId="77777777">
      <w:pPr>
        <w:rPr>
          <w:rFonts w:ascii="Arial" w:hAnsi="Arial" w:eastAsia="Arial" w:cs="Arial"/>
          <w:b/>
          <w:sz w:val="22"/>
          <w:szCs w:val="22"/>
        </w:rPr>
      </w:pPr>
      <w:r w:rsidRPr="00E00AE1">
        <w:rPr>
          <w:rFonts w:ascii="Arial" w:hAnsi="Arial" w:eastAsia="Arial" w:cs="Arial"/>
          <w:b/>
          <w:sz w:val="22"/>
          <w:szCs w:val="22"/>
        </w:rPr>
        <w:t xml:space="preserve">DCW’s current position in these markets: </w:t>
      </w:r>
    </w:p>
    <w:p xmlns:wp14="http://schemas.microsoft.com/office/word/2010/wordml" w:rsidRPr="00E00AE1" w:rsidR="00072CB4" w:rsidP="00072CB4" w:rsidRDefault="00072CB4" w14:paraId="4102E5DA" wp14:textId="77777777">
      <w:pPr>
        <w:rPr>
          <w:rFonts w:ascii="Arial" w:hAnsi="Arial" w:eastAsia="Arial" w:cs="Arial"/>
          <w:sz w:val="22"/>
          <w:szCs w:val="22"/>
        </w:rPr>
      </w:pPr>
      <w:r w:rsidRPr="62E0B53A" w:rsidR="2836C943">
        <w:rPr>
          <w:rFonts w:ascii="Arial" w:hAnsi="Arial" w:eastAsia="Arial" w:cs="Arial"/>
          <w:sz w:val="22"/>
          <w:szCs w:val="22"/>
        </w:rPr>
        <w:t xml:space="preserve">DCW's current turnover is £2m or 0.3% market </w:t>
      </w:r>
      <w:sdt>
        <w:sdtPr>
          <w:id w:val="581606336"/>
          <w:tag w:val="goog_rdk_72"/>
          <w:placeholder>
            <w:docPart w:val="DefaultPlaceholder_1081868574"/>
          </w:placeholder>
          <w:rPr>
            <w:rFonts w:ascii="Arial" w:hAnsi="Arial" w:cs="Arial"/>
            <w:sz w:val="22"/>
            <w:szCs w:val="22"/>
          </w:rPr>
        </w:sdtPr>
        <w:sdtContent/>
        <w:sdtEndPr>
          <w:rPr>
            <w:rFonts w:ascii="Arial" w:hAnsi="Arial" w:cs="Arial"/>
            <w:sz w:val="22"/>
            <w:szCs w:val="22"/>
          </w:rPr>
        </w:sdtEndPr>
      </w:sdt>
      <w:r w:rsidRPr="62E0B53A" w:rsidR="2836C943">
        <w:rPr>
          <w:rFonts w:ascii="Arial" w:hAnsi="Arial" w:eastAsia="Arial" w:cs="Arial"/>
          <w:sz w:val="22"/>
          <w:szCs w:val="22"/>
        </w:rPr>
        <w:t>share.</w:t>
      </w:r>
    </w:p>
    <w:p w:rsidR="62E0B53A" w:rsidP="62E0B53A" w:rsidRDefault="62E0B53A" w14:paraId="2DE3E88D" w14:textId="13694701">
      <w:pPr>
        <w:pStyle w:val="Normal"/>
        <w:rPr>
          <w:rFonts w:ascii="Arial" w:hAnsi="Arial" w:eastAsia="Arial" w:cs="Arial"/>
          <w:sz w:val="22"/>
          <w:szCs w:val="22"/>
        </w:rPr>
      </w:pPr>
    </w:p>
    <w:p xmlns:wp14="http://schemas.microsoft.com/office/word/2010/wordml" w:rsidRPr="00E00AE1" w:rsidR="00072CB4" w:rsidP="00072CB4" w:rsidRDefault="00072CB4" w14:paraId="0473D99A" wp14:textId="77777777">
      <w:pPr>
        <w:rPr>
          <w:rFonts w:ascii="Arial" w:hAnsi="Arial" w:eastAsia="Arial" w:cs="Arial"/>
          <w:b/>
          <w:sz w:val="22"/>
          <w:szCs w:val="22"/>
        </w:rPr>
      </w:pPr>
      <w:r w:rsidRPr="00E00AE1">
        <w:rPr>
          <w:rFonts w:ascii="Arial" w:hAnsi="Arial" w:eastAsia="Arial" w:cs="Arial"/>
          <w:b/>
          <w:sz w:val="22"/>
          <w:szCs w:val="22"/>
        </w:rPr>
        <w:t xml:space="preserve">Competitive offerings:  </w:t>
      </w:r>
    </w:p>
    <w:p xmlns:wp14="http://schemas.microsoft.com/office/word/2010/wordml" w:rsidRPr="00E00AE1" w:rsidR="00E802D6" w:rsidP="00072CB4" w:rsidRDefault="00072CB4" w14:paraId="1DF821B6" wp14:textId="77777777">
      <w:pPr>
        <w:rPr>
          <w:rFonts w:ascii="Arial" w:hAnsi="Arial" w:eastAsia="Arial" w:cs="Arial"/>
          <w:sz w:val="22"/>
          <w:szCs w:val="22"/>
        </w:rPr>
      </w:pPr>
      <w:proofErr w:type="spellStart"/>
      <w:r w:rsidRPr="00E00AE1">
        <w:rPr>
          <w:rFonts w:ascii="Arial" w:hAnsi="Arial" w:eastAsia="Arial" w:cs="Arial"/>
          <w:sz w:val="22"/>
          <w:szCs w:val="22"/>
        </w:rPr>
        <w:t>TrueviewAR</w:t>
      </w:r>
      <w:proofErr w:type="spellEnd"/>
      <w:r w:rsidRPr="00E00AE1">
        <w:rPr>
          <w:rFonts w:ascii="Arial" w:hAnsi="Arial" w:eastAsia="Arial" w:cs="Arial"/>
          <w:sz w:val="22"/>
          <w:szCs w:val="22"/>
        </w:rPr>
        <w:t xml:space="preserve"> (Washington State, USA), </w:t>
      </w:r>
      <w:proofErr w:type="spellStart"/>
      <w:r w:rsidRPr="00E00AE1">
        <w:rPr>
          <w:rFonts w:ascii="Arial" w:hAnsi="Arial" w:eastAsia="Arial" w:cs="Arial"/>
          <w:sz w:val="22"/>
          <w:szCs w:val="22"/>
        </w:rPr>
        <w:t>MirrAR</w:t>
      </w:r>
      <w:proofErr w:type="spellEnd"/>
      <w:r w:rsidRPr="00E00AE1">
        <w:rPr>
          <w:rFonts w:ascii="Arial" w:hAnsi="Arial" w:eastAsia="Arial" w:cs="Arial"/>
          <w:sz w:val="22"/>
          <w:szCs w:val="22"/>
        </w:rPr>
        <w:t xml:space="preserve"> (India), and TRYON (Toronto, Canada) are software as a service (SaaS) companies specialized in augmented reality technology for the jewellery industry. They are not jewellery makers but demonstrate there is a market for the system to be developed in this</w:t>
      </w:r>
      <w:r w:rsidRPr="00E00AE1" w:rsidR="00E802D6">
        <w:rPr>
          <w:rFonts w:ascii="Arial" w:hAnsi="Arial" w:eastAsia="Arial" w:cs="Arial"/>
          <w:sz w:val="22"/>
          <w:szCs w:val="22"/>
        </w:rPr>
        <w:t xml:space="preserve"> project</w:t>
      </w:r>
      <w:r w:rsidRPr="00E00AE1">
        <w:rPr>
          <w:rFonts w:ascii="Arial" w:hAnsi="Arial" w:eastAsia="Arial" w:cs="Arial"/>
          <w:sz w:val="22"/>
          <w:szCs w:val="22"/>
        </w:rPr>
        <w:t xml:space="preserve"> for use by other manufacturers.</w:t>
      </w:r>
    </w:p>
    <w:p xmlns:wp14="http://schemas.microsoft.com/office/word/2010/wordml" w:rsidRPr="00E00AE1" w:rsidR="00072CB4" w:rsidP="00072CB4" w:rsidRDefault="00072CB4" w14:paraId="490EDE32" wp14:textId="77777777">
      <w:pPr>
        <w:rPr>
          <w:rFonts w:ascii="Arial" w:hAnsi="Arial" w:eastAsia="Arial" w:cs="Arial"/>
          <w:sz w:val="22"/>
          <w:szCs w:val="22"/>
        </w:rPr>
      </w:pPr>
      <w:r w:rsidRPr="00E00AE1">
        <w:rPr>
          <w:rFonts w:ascii="Arial" w:hAnsi="Arial" w:eastAsia="Arial" w:cs="Arial"/>
          <w:sz w:val="22"/>
          <w:szCs w:val="22"/>
        </w:rPr>
        <w:t xml:space="preserve">The largest manufacturing competitors are Graff Diamonds (global turnover US$340million) and Boodle and </w:t>
      </w:r>
      <w:proofErr w:type="spellStart"/>
      <w:r w:rsidRPr="00E00AE1">
        <w:rPr>
          <w:rFonts w:ascii="Arial" w:hAnsi="Arial" w:eastAsia="Arial" w:cs="Arial"/>
          <w:sz w:val="22"/>
          <w:szCs w:val="22"/>
        </w:rPr>
        <w:t>Dunthorne</w:t>
      </w:r>
      <w:proofErr w:type="spellEnd"/>
      <w:r w:rsidRPr="00E00AE1">
        <w:rPr>
          <w:rFonts w:ascii="Arial" w:hAnsi="Arial" w:eastAsia="Arial" w:cs="Arial"/>
          <w:sz w:val="22"/>
          <w:szCs w:val="22"/>
        </w:rPr>
        <w:t xml:space="preserve"> (turnover £74million).</w:t>
      </w:r>
    </w:p>
    <w:p xmlns:wp14="http://schemas.microsoft.com/office/word/2010/wordml" w:rsidRPr="00E00AE1" w:rsidR="00072CB4" w:rsidP="00072CB4" w:rsidRDefault="00072CB4" w14:paraId="5ABF93C4" wp14:textId="77777777">
      <w:pPr>
        <w:rPr>
          <w:rFonts w:ascii="Arial" w:hAnsi="Arial" w:eastAsia="Arial" w:cs="Arial"/>
          <w:strike/>
          <w:sz w:val="22"/>
          <w:szCs w:val="22"/>
        </w:rPr>
      </w:pPr>
    </w:p>
    <w:p xmlns:wp14="http://schemas.microsoft.com/office/word/2010/wordml" w:rsidRPr="00E00AE1" w:rsidR="00072CB4" w:rsidP="00072CB4" w:rsidRDefault="00072CB4" w14:paraId="0E0A67D9" wp14:textId="0F5D6B34">
      <w:pPr>
        <w:rPr>
          <w:rFonts w:ascii="Arial" w:hAnsi="Arial" w:eastAsia="Arial" w:cs="Arial"/>
          <w:sz w:val="22"/>
          <w:szCs w:val="22"/>
        </w:rPr>
      </w:pPr>
      <w:r w:rsidRPr="62E0B53A" w:rsidR="2836C943">
        <w:rPr>
          <w:rFonts w:ascii="Arial" w:hAnsi="Arial" w:eastAsia="Arial" w:cs="Arial"/>
          <w:sz w:val="22"/>
          <w:szCs w:val="22"/>
        </w:rPr>
        <w:t>DCW will grow through three key routes to market:</w:t>
      </w:r>
    </w:p>
    <w:p xmlns:wp14="http://schemas.microsoft.com/office/word/2010/wordml" w:rsidRPr="00E00AE1" w:rsidR="00072CB4" w:rsidP="009B483C" w:rsidRDefault="001732AE" w14:paraId="2A685A64" wp14:textId="77777777">
      <w:pPr>
        <w:numPr>
          <w:ilvl w:val="0"/>
          <w:numId w:val="23"/>
        </w:numPr>
        <w:spacing w:line="256" w:lineRule="auto"/>
        <w:rPr>
          <w:rFonts w:ascii="Arial" w:hAnsi="Arial" w:eastAsia="Arial" w:cs="Arial"/>
          <w:sz w:val="22"/>
          <w:szCs w:val="22"/>
        </w:rPr>
      </w:pPr>
      <w:sdt>
        <w:sdtPr>
          <w:rPr>
            <w:rFonts w:ascii="Arial" w:hAnsi="Arial" w:cs="Arial"/>
            <w:sz w:val="22"/>
            <w:szCs w:val="22"/>
          </w:rPr>
          <w:tag w:val="goog_rdk_73"/>
          <w:id w:val="2122871464"/>
          <w:placeholder>
            <w:docPart w:val="DefaultPlaceholder_1081868574"/>
          </w:placeholder>
        </w:sdtPr>
        <w:sdtContent/>
      </w:sdt>
      <w:r w:rsidRPr="00E00AE1" w:rsidR="00072CB4">
        <w:rPr>
          <w:rFonts w:ascii="Arial" w:hAnsi="Arial" w:eastAsia="Arial" w:cs="Arial"/>
          <w:sz w:val="22"/>
          <w:szCs w:val="22"/>
        </w:rPr>
        <w:t xml:space="preserve">Expanding their business generated from their existing client base through increased ecommerce. The AR capability will generate interest from individuals purchasing on the internet </w:t>
      </w:r>
      <w:r w:rsidRPr="00E00AE1" w:rsidR="6C073096">
        <w:rPr>
          <w:rFonts w:ascii="Arial" w:hAnsi="Arial" w:eastAsia="Arial" w:cs="Arial"/>
          <w:sz w:val="22"/>
          <w:szCs w:val="22"/>
        </w:rPr>
        <w:t>and</w:t>
      </w:r>
      <w:r w:rsidRPr="00E00AE1" w:rsidR="00072CB4">
        <w:rPr>
          <w:rFonts w:ascii="Arial" w:hAnsi="Arial" w:eastAsia="Arial" w:cs="Arial"/>
          <w:sz w:val="22"/>
          <w:szCs w:val="22"/>
        </w:rPr>
        <w:t xml:space="preserve"> provide a sales opportunity for retailers who will not need to carry stock or samples to sell high value bespoke items. DCW’s current website offers a complete online shopping experience but the addition of “try on” capability through AR will lead to 100% growth by five years after the </w:t>
      </w:r>
      <w:r w:rsidRPr="00E00AE1" w:rsidR="0058602C">
        <w:rPr>
          <w:rFonts w:ascii="Arial" w:hAnsi="Arial" w:eastAsia="Arial" w:cs="Arial"/>
          <w:sz w:val="22"/>
          <w:szCs w:val="22"/>
        </w:rPr>
        <w:t>project’s</w:t>
      </w:r>
      <w:r w:rsidRPr="00E00AE1" w:rsidR="00E802D6">
        <w:rPr>
          <w:rFonts w:ascii="Arial" w:hAnsi="Arial" w:eastAsia="Arial" w:cs="Arial"/>
          <w:sz w:val="22"/>
          <w:szCs w:val="22"/>
        </w:rPr>
        <w:t xml:space="preserve"> completion</w:t>
      </w:r>
      <w:r w:rsidRPr="00E00AE1" w:rsidR="00072CB4">
        <w:rPr>
          <w:rFonts w:ascii="Arial" w:hAnsi="Arial" w:eastAsia="Arial" w:cs="Arial"/>
          <w:sz w:val="22"/>
          <w:szCs w:val="22"/>
        </w:rPr>
        <w:t>.</w:t>
      </w:r>
      <w:r w:rsidRPr="00E00AE1" w:rsidR="0058602C">
        <w:rPr>
          <w:rFonts w:ascii="Arial" w:hAnsi="Arial" w:eastAsia="Arial" w:cs="Arial"/>
          <w:sz w:val="22"/>
          <w:szCs w:val="22"/>
        </w:rPr>
        <w:t xml:space="preserve"> </w:t>
      </w:r>
      <w:r w:rsidRPr="00E00AE1" w:rsidR="00072CB4">
        <w:rPr>
          <w:rFonts w:ascii="Arial" w:hAnsi="Arial" w:eastAsia="Arial" w:cs="Arial"/>
          <w:sz w:val="22"/>
          <w:szCs w:val="22"/>
        </w:rPr>
        <w:t>Their existing and additional marketing spend on search engine optimisation and advertising together with social media advertising will attract consumer interest.</w:t>
      </w:r>
    </w:p>
    <w:p xmlns:wp14="http://schemas.microsoft.com/office/word/2010/wordml" w:rsidRPr="00E00AE1" w:rsidR="00072CB4" w:rsidP="00072CB4" w:rsidRDefault="00072CB4" w14:paraId="71DCB018" wp14:textId="77777777">
      <w:pPr>
        <w:rPr>
          <w:rFonts w:ascii="Arial" w:hAnsi="Arial" w:eastAsia="Arial" w:cs="Arial"/>
          <w:sz w:val="22"/>
          <w:szCs w:val="22"/>
        </w:rPr>
      </w:pPr>
    </w:p>
    <w:p xmlns:wp14="http://schemas.microsoft.com/office/word/2010/wordml" w:rsidRPr="00E00AE1" w:rsidR="00072CB4" w:rsidP="009B483C" w:rsidRDefault="00072CB4" w14:paraId="00E1BCFE" wp14:textId="77777777">
      <w:pPr>
        <w:numPr>
          <w:ilvl w:val="0"/>
          <w:numId w:val="23"/>
        </w:numPr>
        <w:spacing w:line="256" w:lineRule="auto"/>
        <w:rPr>
          <w:rFonts w:ascii="Arial" w:hAnsi="Arial" w:eastAsia="Arial" w:cs="Arial"/>
          <w:sz w:val="22"/>
          <w:szCs w:val="22"/>
        </w:rPr>
      </w:pPr>
      <w:r w:rsidRPr="00E00AE1">
        <w:rPr>
          <w:rFonts w:ascii="Arial" w:hAnsi="Arial" w:eastAsia="Arial" w:cs="Arial"/>
          <w:sz w:val="22"/>
          <w:szCs w:val="22"/>
        </w:rPr>
        <w:lastRenderedPageBreak/>
        <w:t>Distance selling using AR for bespoke jewellery items and penetrating new geographical markets. The</w:t>
      </w:r>
      <w:r w:rsidRPr="00E00AE1" w:rsidR="0058602C">
        <w:rPr>
          <w:rFonts w:ascii="Arial" w:hAnsi="Arial" w:eastAsia="Arial" w:cs="Arial"/>
          <w:sz w:val="22"/>
          <w:szCs w:val="22"/>
        </w:rPr>
        <w:t xml:space="preserve"> project</w:t>
      </w:r>
      <w:r w:rsidRPr="00E00AE1">
        <w:rPr>
          <w:rFonts w:ascii="Arial" w:hAnsi="Arial" w:eastAsia="Arial" w:cs="Arial"/>
          <w:sz w:val="22"/>
          <w:szCs w:val="22"/>
        </w:rPr>
        <w:t xml:space="preserve"> will allow DCW to reduce any reliance on agents in overseas territories and increase sales where the old system of sending out samples was too slow or expensive. This disintermediation will lead to new revenues at higher margins, increasing from 25% to </w:t>
      </w:r>
      <w:sdt>
        <w:sdtPr>
          <w:rPr>
            <w:rFonts w:ascii="Arial" w:hAnsi="Arial" w:cs="Arial"/>
            <w:sz w:val="22"/>
            <w:szCs w:val="22"/>
          </w:rPr>
          <w:tag w:val="goog_rdk_74"/>
          <w:id w:val="-1749793046"/>
        </w:sdtPr>
        <w:sdtContent/>
      </w:sdt>
      <w:r w:rsidRPr="00E00AE1">
        <w:rPr>
          <w:rFonts w:ascii="Arial" w:hAnsi="Arial" w:cs="Arial"/>
          <w:sz w:val="22"/>
          <w:szCs w:val="22"/>
        </w:rPr>
        <w:t>50</w:t>
      </w:r>
      <w:r w:rsidRPr="00E00AE1">
        <w:rPr>
          <w:rFonts w:ascii="Arial" w:hAnsi="Arial" w:eastAsia="Arial" w:cs="Arial"/>
          <w:sz w:val="22"/>
          <w:szCs w:val="22"/>
        </w:rPr>
        <w:t>%. The agents have a relationship with wholesalers and retail stores. Two of the three elements are removed from the chain to the consumer purchaser by going direct through online sales through a podium in an outlet.</w:t>
      </w:r>
    </w:p>
    <w:p xmlns:wp14="http://schemas.microsoft.com/office/word/2010/wordml" w:rsidRPr="00E00AE1" w:rsidR="00072CB4" w:rsidP="00072CB4" w:rsidRDefault="00072CB4" w14:paraId="4B644A8D" wp14:textId="77777777">
      <w:pPr>
        <w:ind w:left="720"/>
        <w:rPr>
          <w:rFonts w:ascii="Arial" w:hAnsi="Arial" w:eastAsia="Arial" w:cs="Arial"/>
          <w:sz w:val="22"/>
          <w:szCs w:val="22"/>
        </w:rPr>
      </w:pPr>
    </w:p>
    <w:p xmlns:wp14="http://schemas.microsoft.com/office/word/2010/wordml" w:rsidRPr="00E00AE1" w:rsidR="00072CB4" w:rsidP="009B483C" w:rsidRDefault="00072CB4" w14:paraId="5E8DB906" wp14:textId="77777777">
      <w:pPr>
        <w:numPr>
          <w:ilvl w:val="0"/>
          <w:numId w:val="23"/>
        </w:numPr>
        <w:spacing w:line="256" w:lineRule="auto"/>
        <w:rPr>
          <w:rFonts w:ascii="Arial" w:hAnsi="Arial" w:eastAsia="Arial" w:cs="Arial"/>
          <w:sz w:val="22"/>
          <w:szCs w:val="22"/>
        </w:rPr>
      </w:pPr>
      <w:r w:rsidRPr="00E00AE1">
        <w:rPr>
          <w:rFonts w:ascii="Arial" w:hAnsi="Arial" w:eastAsia="Arial" w:cs="Arial"/>
          <w:sz w:val="22"/>
          <w:szCs w:val="22"/>
        </w:rPr>
        <w:t xml:space="preserve">Developing and deploying a modular white label system for AR in the jewellery manufacturing industry. The UK industry has not adopted the AR solutions available from Canada, India or the US as costs are too high and service inadequate. The solution will be an advance on anything seen in the market to date. </w:t>
      </w:r>
      <w:sdt>
        <w:sdtPr>
          <w:rPr>
            <w:rFonts w:ascii="Arial" w:hAnsi="Arial" w:cs="Arial"/>
            <w:sz w:val="22"/>
            <w:szCs w:val="22"/>
          </w:rPr>
          <w:tag w:val="goog_rdk_75"/>
          <w:id w:val="2132620576"/>
          <w:placeholder>
            <w:docPart w:val="DefaultPlaceholder_1081868574"/>
          </w:placeholder>
        </w:sdtPr>
        <w:sdtContent/>
      </w:sdt>
      <w:r w:rsidRPr="00E00AE1">
        <w:rPr>
          <w:rFonts w:ascii="Arial" w:hAnsi="Arial" w:eastAsia="Arial" w:cs="Arial"/>
          <w:sz w:val="22"/>
          <w:szCs w:val="22"/>
        </w:rPr>
        <w:t xml:space="preserve">Once it makes an impact DCW expect </w:t>
      </w:r>
      <w:r w:rsidRPr="00E00AE1" w:rsidR="01979821">
        <w:rPr>
          <w:rFonts w:ascii="Arial" w:hAnsi="Arial" w:eastAsia="Arial" w:cs="Arial"/>
          <w:sz w:val="22"/>
          <w:szCs w:val="22"/>
        </w:rPr>
        <w:t>most</w:t>
      </w:r>
      <w:r w:rsidRPr="00E00AE1">
        <w:rPr>
          <w:rFonts w:ascii="Arial" w:hAnsi="Arial" w:eastAsia="Arial" w:cs="Arial"/>
          <w:sz w:val="22"/>
          <w:szCs w:val="22"/>
        </w:rPr>
        <w:t xml:space="preserve"> jewellery manufacturers in the UK will move to AR supported online sales and significant numbers will use the system developed in this </w:t>
      </w:r>
      <w:r w:rsidRPr="00E00AE1" w:rsidR="0058602C">
        <w:rPr>
          <w:rFonts w:ascii="Arial" w:hAnsi="Arial" w:eastAsia="Arial" w:cs="Arial"/>
          <w:sz w:val="22"/>
          <w:szCs w:val="22"/>
        </w:rPr>
        <w:t>project</w:t>
      </w:r>
      <w:r w:rsidRPr="00E00AE1">
        <w:rPr>
          <w:rFonts w:ascii="Arial" w:hAnsi="Arial" w:eastAsia="Arial" w:cs="Arial"/>
          <w:sz w:val="22"/>
          <w:szCs w:val="22"/>
        </w:rPr>
        <w:t>. A conservative estimate is that 100 clients a year will adopt the system.</w:t>
      </w:r>
    </w:p>
    <w:p xmlns:wp14="http://schemas.microsoft.com/office/word/2010/wordml" w:rsidRPr="00E00AE1" w:rsidR="00072CB4" w:rsidP="00072CB4" w:rsidRDefault="00072CB4" w14:paraId="082C48EB" wp14:textId="77777777">
      <w:pPr>
        <w:pStyle w:val="ListParagraph"/>
        <w:rPr>
          <w:rFonts w:ascii="Arial" w:hAnsi="Arial" w:eastAsia="Arial" w:cs="Arial"/>
          <w:sz w:val="22"/>
          <w:szCs w:val="22"/>
        </w:rPr>
      </w:pPr>
    </w:p>
    <w:p xmlns:wp14="http://schemas.microsoft.com/office/word/2010/wordml" w:rsidRPr="00E00AE1" w:rsidR="00072CB4" w:rsidP="1F0E1F0A" w:rsidRDefault="00072CB4" w14:paraId="1F88C31C" wp14:textId="77777777">
      <w:pPr>
        <w:shd w:val="clear" w:color="auto" w:fill="FFFFFF" w:themeFill="background1"/>
        <w:rPr>
          <w:rFonts w:ascii="Arial" w:hAnsi="Arial" w:eastAsia="Arial" w:cs="Arial"/>
          <w:sz w:val="22"/>
          <w:szCs w:val="22"/>
        </w:rPr>
      </w:pPr>
      <w:r w:rsidRPr="00E00AE1">
        <w:rPr>
          <w:rFonts w:ascii="Arial" w:hAnsi="Arial" w:eastAsia="Arial" w:cs="Arial"/>
          <w:sz w:val="22"/>
          <w:szCs w:val="22"/>
        </w:rPr>
        <w:t>DCW will invest in strategic marketing campaigns through a professional agency and utilising various channels (</w:t>
      </w:r>
      <w:r w:rsidRPr="00E00AE1" w:rsidR="28B50150">
        <w:rPr>
          <w:rFonts w:ascii="Arial" w:hAnsi="Arial" w:eastAsia="Arial" w:cs="Arial"/>
          <w:sz w:val="22"/>
          <w:szCs w:val="22"/>
        </w:rPr>
        <w:t>e.g.,</w:t>
      </w:r>
      <w:r w:rsidRPr="00E00AE1">
        <w:rPr>
          <w:rFonts w:ascii="Arial" w:hAnsi="Arial" w:eastAsia="Arial" w:cs="Arial"/>
          <w:sz w:val="22"/>
          <w:szCs w:val="22"/>
        </w:rPr>
        <w:t xml:space="preserve"> online marketing, social media, and display ads), press releases and newsletters. The company will investigate the market potential for expansion of its services to Europe and the US and use the British Jewellery Association journal and website to communicate with potential SaaS clients.</w:t>
      </w:r>
    </w:p>
    <w:p xmlns:wp14="http://schemas.microsoft.com/office/word/2010/wordml" w:rsidRPr="00E00AE1" w:rsidR="00072CB4" w:rsidP="00072CB4" w:rsidRDefault="00072CB4" w14:paraId="2677290C" wp14:textId="77777777">
      <w:pPr>
        <w:shd w:val="clear" w:color="auto" w:fill="FFFFFF"/>
        <w:rPr>
          <w:rFonts w:ascii="Arial" w:hAnsi="Arial" w:eastAsia="Arial" w:cs="Arial"/>
          <w:sz w:val="22"/>
          <w:szCs w:val="22"/>
        </w:rPr>
      </w:pPr>
    </w:p>
    <w:p xmlns:wp14="http://schemas.microsoft.com/office/word/2010/wordml" w:rsidRPr="00E00AE1" w:rsidR="0058602C" w:rsidP="00072CB4" w:rsidRDefault="0058602C" w14:paraId="249BF8C6" wp14:textId="77777777">
      <w:pPr>
        <w:shd w:val="clear" w:color="auto" w:fill="FFFFFF"/>
        <w:rPr>
          <w:rFonts w:ascii="Arial" w:hAnsi="Arial" w:eastAsia="Arial" w:cs="Arial"/>
          <w:sz w:val="22"/>
          <w:szCs w:val="22"/>
        </w:rPr>
      </w:pPr>
    </w:p>
    <w:p xmlns:wp14="http://schemas.microsoft.com/office/word/2010/wordml" w:rsidRPr="00E00AE1" w:rsidR="00072CB4" w:rsidP="1F0E1F0A" w:rsidRDefault="00072CB4" w14:paraId="4A107F9E" wp14:textId="77777777">
      <w:pPr>
        <w:shd w:val="clear" w:color="auto" w:fill="FFFFFF" w:themeFill="background1"/>
        <w:rPr>
          <w:rFonts w:ascii="Arial" w:hAnsi="Arial" w:eastAsia="Arial" w:cs="Arial"/>
          <w:sz w:val="22"/>
          <w:szCs w:val="22"/>
        </w:rPr>
      </w:pPr>
      <w:r w:rsidRPr="00E00AE1">
        <w:rPr>
          <w:rFonts w:ascii="Arial" w:hAnsi="Arial" w:eastAsia="Arial" w:cs="Arial"/>
          <w:sz w:val="22"/>
          <w:szCs w:val="22"/>
        </w:rPr>
        <w:t xml:space="preserve">DCW will </w:t>
      </w:r>
      <w:r w:rsidRPr="00E00AE1" w:rsidR="5D65923A">
        <w:rPr>
          <w:rFonts w:ascii="Arial" w:hAnsi="Arial" w:eastAsia="Arial" w:cs="Arial"/>
          <w:sz w:val="22"/>
          <w:szCs w:val="22"/>
        </w:rPr>
        <w:t>highlight</w:t>
      </w:r>
      <w:r w:rsidRPr="00E00AE1">
        <w:rPr>
          <w:rFonts w:ascii="Arial" w:hAnsi="Arial" w:eastAsia="Arial" w:cs="Arial"/>
          <w:sz w:val="22"/>
          <w:szCs w:val="22"/>
        </w:rPr>
        <w:t xml:space="preserve"> the AR physical Podium at trade shows to impress the culture change for design and manufacturing, whilst networking for clients and consumers. They will endeavour to write trade articles for National Association of Jewellers, Professional Jeweller, and publicise our findings in the USA Santa Fe Symposium Conference. </w:t>
      </w:r>
    </w:p>
    <w:p xmlns:wp14="http://schemas.microsoft.com/office/word/2010/wordml" w:rsidRPr="00E00AE1" w:rsidR="00072CB4" w:rsidP="00072CB4" w:rsidRDefault="00072CB4" w14:paraId="0EF46479"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3AB58C42"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4EA9BA15" wp14:textId="77777777">
      <w:pPr>
        <w:shd w:val="clear" w:color="auto" w:fill="FFFFFF"/>
        <w:rPr>
          <w:rFonts w:ascii="Arial" w:hAnsi="Arial" w:eastAsia="Arial" w:cs="Arial"/>
          <w:b/>
          <w:sz w:val="22"/>
          <w:szCs w:val="22"/>
        </w:rPr>
      </w:pPr>
    </w:p>
    <w:p xmlns:wp14="http://schemas.microsoft.com/office/word/2010/wordml" w:rsidRPr="00E00AE1" w:rsidR="00072CB4" w:rsidP="00072CB4" w:rsidRDefault="00072CB4" w14:paraId="2E26B9CA" wp14:textId="77777777">
      <w:pPr>
        <w:shd w:val="clear" w:color="auto" w:fill="FFFFFF"/>
        <w:rPr>
          <w:rFonts w:ascii="Arial" w:hAnsi="Arial" w:eastAsia="Arial" w:cs="Arial"/>
          <w:b/>
          <w:sz w:val="22"/>
          <w:szCs w:val="22"/>
        </w:rPr>
      </w:pPr>
      <w:r w:rsidRPr="00E00AE1">
        <w:rPr>
          <w:rFonts w:ascii="Arial" w:hAnsi="Arial" w:eastAsia="Arial" w:cs="Arial"/>
          <w:b/>
          <w:sz w:val="22"/>
          <w:szCs w:val="22"/>
        </w:rPr>
        <w:t xml:space="preserve">Likely impacts of the project and calculation of the </w:t>
      </w:r>
      <w:r w:rsidRPr="00E00AE1" w:rsidR="00F52661">
        <w:rPr>
          <w:rFonts w:ascii="Arial" w:hAnsi="Arial" w:eastAsia="Arial" w:cs="Arial"/>
          <w:b/>
          <w:sz w:val="22"/>
          <w:szCs w:val="22"/>
        </w:rPr>
        <w:t>profit before tax (</w:t>
      </w:r>
      <w:r w:rsidRPr="00E00AE1">
        <w:rPr>
          <w:rFonts w:ascii="Arial" w:hAnsi="Arial" w:eastAsia="Arial" w:cs="Arial"/>
          <w:b/>
          <w:sz w:val="22"/>
          <w:szCs w:val="22"/>
        </w:rPr>
        <w:t>PBT</w:t>
      </w:r>
      <w:r w:rsidRPr="00E00AE1" w:rsidR="00F52661">
        <w:rPr>
          <w:rFonts w:ascii="Arial" w:hAnsi="Arial" w:eastAsia="Arial" w:cs="Arial"/>
          <w:b/>
          <w:sz w:val="22"/>
          <w:szCs w:val="22"/>
        </w:rPr>
        <w:t>)</w:t>
      </w:r>
      <w:r w:rsidRPr="00E00AE1">
        <w:rPr>
          <w:rFonts w:ascii="Arial" w:hAnsi="Arial" w:eastAsia="Arial" w:cs="Arial"/>
          <w:b/>
          <w:sz w:val="22"/>
          <w:szCs w:val="22"/>
        </w:rPr>
        <w:t xml:space="preserve">: </w:t>
      </w:r>
    </w:p>
    <w:p xmlns:wp14="http://schemas.microsoft.com/office/word/2010/wordml" w:rsidRPr="00E00AE1" w:rsidR="00072CB4" w:rsidP="00072CB4" w:rsidRDefault="00072CB4" w14:paraId="7332107B" wp14:textId="77777777">
      <w:pPr>
        <w:shd w:val="clear" w:color="auto" w:fill="FFFFFF"/>
        <w:rPr>
          <w:rFonts w:ascii="Arial" w:hAnsi="Arial" w:eastAsia="Arial" w:cs="Arial"/>
          <w:b/>
          <w:sz w:val="22"/>
          <w:szCs w:val="22"/>
        </w:rPr>
      </w:pPr>
    </w:p>
    <w:p xmlns:wp14="http://schemas.microsoft.com/office/word/2010/wordml" w:rsidRPr="00E00AE1" w:rsidR="00072CB4" w:rsidP="00072CB4" w:rsidRDefault="00072CB4" w14:paraId="668BCB6A" wp14:textId="77777777">
      <w:pPr>
        <w:shd w:val="clear" w:color="auto" w:fill="FFFFFF"/>
        <w:rPr>
          <w:rFonts w:ascii="Arial" w:hAnsi="Arial" w:eastAsia="Arial" w:cs="Arial"/>
          <w:sz w:val="22"/>
          <w:szCs w:val="22"/>
          <w:u w:val="single"/>
        </w:rPr>
      </w:pPr>
      <w:r w:rsidRPr="00E00AE1">
        <w:rPr>
          <w:rFonts w:ascii="Arial" w:hAnsi="Arial" w:eastAsia="Arial" w:cs="Arial"/>
          <w:sz w:val="22"/>
          <w:szCs w:val="22"/>
          <w:u w:val="single"/>
        </w:rPr>
        <w:t>Increase</w:t>
      </w:r>
      <w:r w:rsidRPr="00E00AE1" w:rsidR="006F3E30">
        <w:rPr>
          <w:rFonts w:ascii="Arial" w:hAnsi="Arial" w:eastAsia="Arial" w:cs="Arial"/>
          <w:sz w:val="22"/>
          <w:szCs w:val="22"/>
          <w:u w:val="single"/>
        </w:rPr>
        <w:t>d</w:t>
      </w:r>
      <w:r w:rsidRPr="00E00AE1">
        <w:rPr>
          <w:rFonts w:ascii="Arial" w:hAnsi="Arial" w:eastAsia="Arial" w:cs="Arial"/>
          <w:sz w:val="22"/>
          <w:szCs w:val="22"/>
          <w:u w:val="single"/>
        </w:rPr>
        <w:t xml:space="preserve"> ecommerce</w:t>
      </w:r>
    </w:p>
    <w:p xmlns:wp14="http://schemas.microsoft.com/office/word/2010/wordml" w:rsidRPr="00E00AE1" w:rsidR="00072CB4" w:rsidP="1F0E1F0A" w:rsidRDefault="00072CB4" w14:paraId="3F0DE4F1" wp14:textId="77777777">
      <w:pPr>
        <w:shd w:val="clear" w:color="auto" w:fill="FFFFFF" w:themeFill="background1"/>
        <w:rPr>
          <w:rFonts w:ascii="Arial" w:hAnsi="Arial" w:eastAsia="Arial" w:cs="Arial"/>
          <w:sz w:val="22"/>
          <w:szCs w:val="22"/>
        </w:rPr>
      </w:pPr>
      <w:r w:rsidRPr="00E00AE1">
        <w:rPr>
          <w:rFonts w:ascii="Arial" w:hAnsi="Arial" w:eastAsia="Arial" w:cs="Arial"/>
          <w:sz w:val="22"/>
          <w:szCs w:val="22"/>
        </w:rPr>
        <w:t xml:space="preserve">There is an increasing trend toward online sales in all businesses. However, jewellery sales depend on a personal judgement as to what “look” suits an individual. Online stores </w:t>
      </w:r>
      <w:r w:rsidRPr="00E00AE1" w:rsidR="5CA8FE11">
        <w:rPr>
          <w:rFonts w:ascii="Arial" w:hAnsi="Arial" w:eastAsia="Arial" w:cs="Arial"/>
          <w:sz w:val="22"/>
          <w:szCs w:val="22"/>
        </w:rPr>
        <w:t>use</w:t>
      </w:r>
      <w:r w:rsidRPr="00E00AE1">
        <w:rPr>
          <w:rFonts w:ascii="Arial" w:hAnsi="Arial" w:eastAsia="Arial" w:cs="Arial"/>
          <w:sz w:val="22"/>
          <w:szCs w:val="22"/>
        </w:rPr>
        <w:t xml:space="preserve"> high resolution images, sometimes with the ability to rotate the item for a 360-degrees view. By adding AR to a higher standard than currently available there will be a step change in DCW’s online sales of their high value unique items designed by the customer. </w:t>
      </w:r>
      <w:sdt>
        <w:sdtPr>
          <w:rPr>
            <w:rFonts w:ascii="Arial" w:hAnsi="Arial" w:cs="Arial"/>
            <w:sz w:val="22"/>
            <w:szCs w:val="22"/>
          </w:rPr>
          <w:tag w:val="goog_rdk_76"/>
          <w:id w:val="190047666"/>
          <w:placeholder>
            <w:docPart w:val="DefaultPlaceholder_1081868574"/>
          </w:placeholder>
        </w:sdtPr>
        <w:sdtContent/>
      </w:sdt>
      <w:r w:rsidRPr="00E00AE1">
        <w:rPr>
          <w:rFonts w:ascii="Arial" w:hAnsi="Arial" w:eastAsia="Arial" w:cs="Arial"/>
          <w:sz w:val="22"/>
          <w:szCs w:val="22"/>
        </w:rPr>
        <w:t xml:space="preserve">This competitive advantage will lead to at least 10% a year growth </w:t>
      </w:r>
      <w:r w:rsidRPr="00E00AE1" w:rsidR="0088700A">
        <w:rPr>
          <w:rFonts w:ascii="Arial" w:hAnsi="Arial" w:eastAsia="Arial" w:cs="Arial"/>
          <w:sz w:val="22"/>
          <w:szCs w:val="22"/>
        </w:rPr>
        <w:t>as</w:t>
      </w:r>
      <w:r w:rsidRPr="00E00AE1">
        <w:rPr>
          <w:rFonts w:ascii="Arial" w:hAnsi="Arial" w:eastAsia="Arial" w:cs="Arial"/>
          <w:sz w:val="22"/>
          <w:szCs w:val="22"/>
        </w:rPr>
        <w:t xml:space="preserve"> the route to market is online</w:t>
      </w:r>
      <w:r w:rsidRPr="00E00AE1" w:rsidR="0088700A">
        <w:rPr>
          <w:rFonts w:ascii="Arial" w:hAnsi="Arial" w:eastAsia="Arial" w:cs="Arial"/>
          <w:sz w:val="22"/>
          <w:szCs w:val="22"/>
        </w:rPr>
        <w:t xml:space="preserve"> and has a much wider and easily accessible audience than traditional </w:t>
      </w:r>
      <w:r w:rsidRPr="00E00AE1" w:rsidR="0032410C">
        <w:rPr>
          <w:rFonts w:ascii="Arial" w:hAnsi="Arial" w:eastAsia="Arial" w:cs="Arial"/>
          <w:sz w:val="22"/>
          <w:szCs w:val="22"/>
        </w:rPr>
        <w:t>destination-based</w:t>
      </w:r>
      <w:r w:rsidRPr="00E00AE1" w:rsidR="0088700A">
        <w:rPr>
          <w:rFonts w:ascii="Arial" w:hAnsi="Arial" w:eastAsia="Arial" w:cs="Arial"/>
          <w:sz w:val="22"/>
          <w:szCs w:val="22"/>
        </w:rPr>
        <w:t xml:space="preserve"> retail</w:t>
      </w:r>
      <w:r w:rsidRPr="00E00AE1">
        <w:rPr>
          <w:rFonts w:ascii="Arial" w:hAnsi="Arial" w:eastAsia="Arial" w:cs="Arial"/>
          <w:sz w:val="22"/>
          <w:szCs w:val="22"/>
        </w:rPr>
        <w:t xml:space="preserve"> and so rapid scale up is feasible.  </w:t>
      </w:r>
    </w:p>
    <w:p xmlns:wp14="http://schemas.microsoft.com/office/word/2010/wordml" w:rsidRPr="00E00AE1" w:rsidR="00072CB4" w:rsidP="00072CB4" w:rsidRDefault="00072CB4" w14:paraId="5D98A3F1"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58E0D3DE" wp14:textId="77777777">
      <w:pPr>
        <w:shd w:val="clear" w:color="auto" w:fill="FFFFFF"/>
        <w:rPr>
          <w:rFonts w:ascii="Arial" w:hAnsi="Arial" w:eastAsia="Arial" w:cs="Arial"/>
          <w:sz w:val="22"/>
          <w:szCs w:val="22"/>
        </w:rPr>
      </w:pPr>
      <w:r w:rsidRPr="00E00AE1">
        <w:rPr>
          <w:rFonts w:ascii="Arial" w:hAnsi="Arial" w:eastAsia="Arial" w:cs="Arial"/>
          <w:sz w:val="22"/>
          <w:szCs w:val="22"/>
        </w:rPr>
        <w:t>In project: no benefit</w:t>
      </w:r>
    </w:p>
    <w:p xmlns:wp14="http://schemas.microsoft.com/office/word/2010/wordml" w:rsidRPr="00E00AE1" w:rsidR="00072CB4" w:rsidP="00072CB4" w:rsidRDefault="00072CB4" w14:paraId="7162F5A4" wp14:textId="77777777">
      <w:pPr>
        <w:shd w:val="clear" w:color="auto" w:fill="FFFFFF"/>
        <w:rPr>
          <w:rFonts w:ascii="Arial" w:hAnsi="Arial" w:eastAsia="Arial" w:cs="Arial"/>
          <w:sz w:val="22"/>
          <w:szCs w:val="22"/>
        </w:rPr>
      </w:pPr>
      <w:r w:rsidRPr="00E00AE1">
        <w:rPr>
          <w:rFonts w:ascii="Arial" w:hAnsi="Arial" w:eastAsia="Arial" w:cs="Arial"/>
          <w:sz w:val="22"/>
          <w:szCs w:val="22"/>
        </w:rPr>
        <w:t>Year 1:   10% uplift on £2m, PBT @ 25% margin = £50k</w:t>
      </w:r>
    </w:p>
    <w:p xmlns:wp14="http://schemas.microsoft.com/office/word/2010/wordml" w:rsidRPr="00E00AE1" w:rsidR="00072CB4" w:rsidP="00072CB4" w:rsidRDefault="00072CB4" w14:paraId="491FFFE8" wp14:textId="77777777">
      <w:pPr>
        <w:shd w:val="clear" w:color="auto" w:fill="FFFFFF"/>
        <w:rPr>
          <w:rFonts w:ascii="Arial" w:hAnsi="Arial" w:eastAsia="Arial" w:cs="Arial"/>
          <w:sz w:val="22"/>
          <w:szCs w:val="22"/>
        </w:rPr>
      </w:pPr>
      <w:r w:rsidRPr="00E00AE1">
        <w:rPr>
          <w:rFonts w:ascii="Arial" w:hAnsi="Arial" w:eastAsia="Arial" w:cs="Arial"/>
          <w:sz w:val="22"/>
          <w:szCs w:val="22"/>
        </w:rPr>
        <w:t>Year 3:   30% uplift on £2m, PBT @ 25% margin = £150k</w:t>
      </w:r>
    </w:p>
    <w:p xmlns:wp14="http://schemas.microsoft.com/office/word/2010/wordml" w:rsidRPr="00E00AE1" w:rsidR="00072CB4" w:rsidP="00072CB4" w:rsidRDefault="00072CB4" w14:paraId="3AD6D36B" wp14:textId="77777777">
      <w:pPr>
        <w:shd w:val="clear" w:color="auto" w:fill="FFFFFF"/>
        <w:rPr>
          <w:rFonts w:ascii="Arial" w:hAnsi="Arial" w:eastAsia="Arial" w:cs="Arial"/>
          <w:sz w:val="22"/>
          <w:szCs w:val="22"/>
        </w:rPr>
      </w:pPr>
      <w:r w:rsidRPr="00E00AE1">
        <w:rPr>
          <w:rFonts w:ascii="Arial" w:hAnsi="Arial" w:eastAsia="Arial" w:cs="Arial"/>
          <w:sz w:val="22"/>
          <w:szCs w:val="22"/>
        </w:rPr>
        <w:t>Year 5:   50% uplift on £2m, PBT @ 25% margin = £250k</w:t>
      </w:r>
    </w:p>
    <w:p xmlns:wp14="http://schemas.microsoft.com/office/word/2010/wordml" w:rsidRPr="00E00AE1" w:rsidR="00072CB4" w:rsidP="00072CB4" w:rsidRDefault="00072CB4" w14:paraId="1AC5A6CF" wp14:textId="77777777">
      <w:pPr>
        <w:shd w:val="clear" w:color="auto" w:fill="FFFFFF"/>
        <w:rPr>
          <w:rFonts w:ascii="Arial" w:hAnsi="Arial" w:eastAsia="Arial" w:cs="Arial"/>
          <w:b/>
          <w:bCs/>
          <w:sz w:val="22"/>
          <w:szCs w:val="22"/>
        </w:rPr>
      </w:pPr>
      <w:r w:rsidRPr="00E00AE1">
        <w:rPr>
          <w:rFonts w:ascii="Arial" w:hAnsi="Arial" w:eastAsia="Arial" w:cs="Arial"/>
          <w:sz w:val="22"/>
          <w:szCs w:val="22"/>
        </w:rPr>
        <w:t>Cumulative PBT of £</w:t>
      </w:r>
      <w:r w:rsidRPr="00E00AE1">
        <w:rPr>
          <w:rFonts w:ascii="Arial" w:hAnsi="Arial" w:eastAsia="Arial" w:cs="Arial"/>
          <w:b/>
          <w:bCs/>
          <w:sz w:val="22"/>
          <w:szCs w:val="22"/>
        </w:rPr>
        <w:t>750k</w:t>
      </w:r>
    </w:p>
    <w:p xmlns:wp14="http://schemas.microsoft.com/office/word/2010/wordml" w:rsidRPr="00E00AE1" w:rsidR="00F52661" w:rsidP="00072CB4" w:rsidRDefault="00F52661" w14:paraId="50C86B8C"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5BA6DF2A" wp14:textId="77777777">
      <w:pPr>
        <w:shd w:val="clear" w:color="auto" w:fill="FFFFFF"/>
        <w:rPr>
          <w:rFonts w:ascii="Arial" w:hAnsi="Arial" w:eastAsia="Arial" w:cs="Arial"/>
          <w:sz w:val="22"/>
          <w:szCs w:val="22"/>
          <w:u w:val="single"/>
        </w:rPr>
      </w:pPr>
      <w:r w:rsidRPr="00E00AE1">
        <w:rPr>
          <w:rFonts w:ascii="Arial" w:hAnsi="Arial" w:eastAsia="Arial" w:cs="Arial"/>
          <w:sz w:val="22"/>
          <w:szCs w:val="22"/>
          <w:u w:val="single"/>
        </w:rPr>
        <w:t>Bespoke jewellery</w:t>
      </w:r>
    </w:p>
    <w:p xmlns:wp14="http://schemas.microsoft.com/office/word/2010/wordml" w:rsidRPr="00E00AE1" w:rsidR="00072CB4" w:rsidP="1F0E1F0A" w:rsidRDefault="00072CB4" w14:paraId="555ECC34" wp14:textId="77777777">
      <w:pPr>
        <w:shd w:val="clear" w:color="auto" w:fill="FFFFFF" w:themeFill="background1"/>
        <w:rPr>
          <w:rFonts w:ascii="Arial" w:hAnsi="Arial" w:eastAsia="Arial" w:cs="Arial"/>
          <w:sz w:val="22"/>
          <w:szCs w:val="22"/>
        </w:rPr>
      </w:pPr>
      <w:r w:rsidRPr="00E00AE1">
        <w:rPr>
          <w:rFonts w:ascii="Arial" w:hAnsi="Arial" w:eastAsia="Arial" w:cs="Arial"/>
          <w:sz w:val="22"/>
          <w:szCs w:val="22"/>
        </w:rPr>
        <w:t xml:space="preserve">The new system will eliminate the need for a retailer between DCW and the customer. This disintermediation will capture </w:t>
      </w:r>
      <w:r w:rsidRPr="00E00AE1" w:rsidR="01AB27BF">
        <w:rPr>
          <w:rFonts w:ascii="Arial" w:hAnsi="Arial" w:eastAsia="Arial" w:cs="Arial"/>
          <w:sz w:val="22"/>
          <w:szCs w:val="22"/>
        </w:rPr>
        <w:t>all</w:t>
      </w:r>
      <w:r w:rsidRPr="00E00AE1">
        <w:rPr>
          <w:rFonts w:ascii="Arial" w:hAnsi="Arial" w:eastAsia="Arial" w:cs="Arial"/>
          <w:sz w:val="22"/>
          <w:szCs w:val="22"/>
        </w:rPr>
        <w:t xml:space="preserve"> the margin in their products which was traditionally split with agents or retail shops. Margins on items sold online will be at 40% compared with 25% if sold to a wholesaler.</w:t>
      </w:r>
    </w:p>
    <w:p xmlns:wp14="http://schemas.microsoft.com/office/word/2010/wordml" w:rsidRPr="00E00AE1" w:rsidR="00072CB4" w:rsidP="00072CB4" w:rsidRDefault="00072CB4" w14:paraId="60EDCC55"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268005D5" wp14:textId="77777777">
      <w:pPr>
        <w:shd w:val="clear" w:color="auto" w:fill="FFFFFF"/>
        <w:rPr>
          <w:rFonts w:ascii="Arial" w:hAnsi="Arial" w:eastAsia="Arial" w:cs="Arial"/>
          <w:sz w:val="22"/>
          <w:szCs w:val="22"/>
        </w:rPr>
      </w:pPr>
      <w:r w:rsidRPr="00E00AE1">
        <w:rPr>
          <w:rFonts w:ascii="Arial" w:hAnsi="Arial" w:eastAsia="Arial" w:cs="Arial"/>
          <w:sz w:val="22"/>
          <w:szCs w:val="22"/>
        </w:rPr>
        <w:t>In project: no benefit</w:t>
      </w:r>
    </w:p>
    <w:p xmlns:wp14="http://schemas.microsoft.com/office/word/2010/wordml" w:rsidRPr="00E00AE1" w:rsidR="00072CB4" w:rsidP="00072CB4" w:rsidRDefault="00072CB4" w14:paraId="2F85D689" wp14:textId="77777777">
      <w:pPr>
        <w:shd w:val="clear" w:color="auto" w:fill="FFFFFF"/>
        <w:rPr>
          <w:rFonts w:ascii="Arial" w:hAnsi="Arial" w:eastAsia="Arial" w:cs="Arial"/>
          <w:sz w:val="22"/>
          <w:szCs w:val="22"/>
        </w:rPr>
      </w:pPr>
      <w:r w:rsidRPr="00E00AE1">
        <w:rPr>
          <w:rFonts w:ascii="Arial" w:hAnsi="Arial" w:eastAsia="Arial" w:cs="Arial"/>
          <w:sz w:val="22"/>
          <w:szCs w:val="22"/>
        </w:rPr>
        <w:t>Year 1: Margin increase from 25% to 40% on the uplift in sales PBT = £</w:t>
      </w:r>
      <w:sdt>
        <w:sdtPr>
          <w:rPr>
            <w:rFonts w:ascii="Arial" w:hAnsi="Arial" w:cs="Arial"/>
            <w:sz w:val="22"/>
            <w:szCs w:val="22"/>
          </w:rPr>
          <w:tag w:val="goog_rdk_79"/>
          <w:id w:val="-755354784"/>
        </w:sdtPr>
        <w:sdtContent/>
      </w:sdt>
      <w:r w:rsidRPr="00E00AE1">
        <w:rPr>
          <w:rFonts w:ascii="Arial" w:hAnsi="Arial" w:eastAsia="Arial" w:cs="Arial"/>
          <w:sz w:val="22"/>
          <w:szCs w:val="22"/>
        </w:rPr>
        <w:t>30k</w:t>
      </w:r>
    </w:p>
    <w:p xmlns:wp14="http://schemas.microsoft.com/office/word/2010/wordml" w:rsidRPr="00E00AE1" w:rsidR="00072CB4" w:rsidP="00072CB4" w:rsidRDefault="00072CB4" w14:paraId="5E6DB568" wp14:textId="77777777">
      <w:pPr>
        <w:shd w:val="clear" w:color="auto" w:fill="FFFFFF"/>
        <w:rPr>
          <w:rFonts w:ascii="Arial" w:hAnsi="Arial" w:eastAsia="Arial" w:cs="Arial"/>
          <w:sz w:val="22"/>
          <w:szCs w:val="22"/>
        </w:rPr>
      </w:pPr>
      <w:r w:rsidRPr="00E00AE1">
        <w:rPr>
          <w:rFonts w:ascii="Arial" w:hAnsi="Arial" w:eastAsia="Arial" w:cs="Arial"/>
          <w:sz w:val="22"/>
          <w:szCs w:val="22"/>
        </w:rPr>
        <w:t>Year 3: Margin increase from 25% to 40% on the uplift in sales PBT = £90k</w:t>
      </w:r>
    </w:p>
    <w:p xmlns:wp14="http://schemas.microsoft.com/office/word/2010/wordml" w:rsidRPr="00E00AE1" w:rsidR="00072CB4" w:rsidP="00072CB4" w:rsidRDefault="00072CB4" w14:paraId="7216A238" wp14:textId="77777777">
      <w:pPr>
        <w:shd w:val="clear" w:color="auto" w:fill="FFFFFF"/>
        <w:rPr>
          <w:rFonts w:ascii="Arial" w:hAnsi="Arial" w:eastAsia="Arial" w:cs="Arial"/>
          <w:sz w:val="22"/>
          <w:szCs w:val="22"/>
        </w:rPr>
      </w:pPr>
      <w:r w:rsidRPr="00E00AE1">
        <w:rPr>
          <w:rFonts w:ascii="Arial" w:hAnsi="Arial" w:eastAsia="Arial" w:cs="Arial"/>
          <w:sz w:val="22"/>
          <w:szCs w:val="22"/>
        </w:rPr>
        <w:t>Year 5: Margin increase from 25% to 40% on the uplift in sales PBT = £150k</w:t>
      </w:r>
    </w:p>
    <w:p xmlns:wp14="http://schemas.microsoft.com/office/word/2010/wordml" w:rsidRPr="00E00AE1" w:rsidR="00072CB4" w:rsidP="00072CB4" w:rsidRDefault="00072CB4" w14:paraId="52E19F00"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Cumulative PBT of </w:t>
      </w:r>
      <w:r w:rsidRPr="00E00AE1">
        <w:rPr>
          <w:rFonts w:ascii="Arial" w:hAnsi="Arial" w:eastAsia="Arial" w:cs="Arial"/>
          <w:b/>
          <w:bCs/>
          <w:sz w:val="22"/>
          <w:szCs w:val="22"/>
        </w:rPr>
        <w:t>£450k</w:t>
      </w:r>
    </w:p>
    <w:p xmlns:wp14="http://schemas.microsoft.com/office/word/2010/wordml" w:rsidRPr="00E00AE1" w:rsidR="00072CB4" w:rsidP="00072CB4" w:rsidRDefault="00072CB4" w14:paraId="3BBB8815"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3825EB97" wp14:textId="77777777">
      <w:pPr>
        <w:shd w:val="clear" w:color="auto" w:fill="FFFFFF"/>
        <w:rPr>
          <w:rFonts w:ascii="Arial" w:hAnsi="Arial" w:eastAsia="Arial" w:cs="Arial"/>
          <w:sz w:val="22"/>
          <w:szCs w:val="22"/>
          <w:u w:val="single"/>
        </w:rPr>
      </w:pPr>
      <w:r w:rsidRPr="00E00AE1">
        <w:rPr>
          <w:rFonts w:ascii="Arial" w:hAnsi="Arial" w:eastAsia="Arial" w:cs="Arial"/>
          <w:sz w:val="22"/>
          <w:szCs w:val="22"/>
          <w:u w:val="single"/>
        </w:rPr>
        <w:t>Cost reduction</w:t>
      </w:r>
    </w:p>
    <w:p xmlns:wp14="http://schemas.microsoft.com/office/word/2010/wordml" w:rsidRPr="00E00AE1" w:rsidR="00072CB4" w:rsidP="00072CB4" w:rsidRDefault="00072CB4" w14:paraId="573B7366"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The current method of long-distance selling requires making a sample and couriering it to the shop involved. This is a labour-intensive operation to make them and consumes materials which are written off if there is no sale or deducted from the margin of a sales that goes ahead. The design process steps needed with traditional sales will also be eliminated by the new system which transfers the customer’s design directly to </w:t>
      </w:r>
      <w:sdt>
        <w:sdtPr>
          <w:rPr>
            <w:rFonts w:ascii="Arial" w:hAnsi="Arial" w:cs="Arial"/>
            <w:sz w:val="22"/>
            <w:szCs w:val="22"/>
          </w:rPr>
          <w:tag w:val="goog_rdk_77"/>
          <w:id w:val="-1118985521"/>
        </w:sdtPr>
        <w:sdtContent/>
      </w:sdt>
      <w:r w:rsidRPr="00E00AE1">
        <w:rPr>
          <w:rFonts w:ascii="Arial" w:hAnsi="Arial" w:eastAsia="Arial" w:cs="Arial"/>
          <w:sz w:val="22"/>
          <w:szCs w:val="22"/>
        </w:rPr>
        <w:t xml:space="preserve">manufacturing. </w:t>
      </w:r>
    </w:p>
    <w:p xmlns:wp14="http://schemas.microsoft.com/office/word/2010/wordml" w:rsidRPr="00E00AE1" w:rsidR="00072CB4" w:rsidP="00072CB4" w:rsidRDefault="00072CB4" w14:paraId="55B91B0D" wp14:textId="77777777">
      <w:pPr>
        <w:spacing w:line="237" w:lineRule="auto"/>
        <w:rPr>
          <w:rFonts w:ascii="Arial" w:hAnsi="Arial" w:eastAsia="Arial" w:cs="Arial"/>
          <w:sz w:val="22"/>
          <w:szCs w:val="22"/>
        </w:rPr>
      </w:pPr>
    </w:p>
    <w:p xmlns:wp14="http://schemas.microsoft.com/office/word/2010/wordml" w:rsidRPr="00E00AE1" w:rsidR="00072CB4" w:rsidP="00072CB4" w:rsidRDefault="00072CB4" w14:paraId="72794016" wp14:textId="77777777">
      <w:pPr>
        <w:spacing w:line="237" w:lineRule="auto"/>
        <w:rPr>
          <w:rFonts w:ascii="Arial" w:hAnsi="Arial" w:eastAsia="Arial" w:cs="Arial"/>
          <w:sz w:val="22"/>
          <w:szCs w:val="22"/>
        </w:rPr>
      </w:pPr>
      <w:r w:rsidRPr="00E00AE1">
        <w:rPr>
          <w:rFonts w:ascii="Arial" w:hAnsi="Arial" w:eastAsia="Arial" w:cs="Arial"/>
          <w:sz w:val="22"/>
          <w:szCs w:val="22"/>
        </w:rPr>
        <w:t>In project: no benefit</w:t>
      </w:r>
    </w:p>
    <w:p xmlns:wp14="http://schemas.microsoft.com/office/word/2010/wordml" w:rsidRPr="00E00AE1" w:rsidR="00072CB4" w:rsidP="00072CB4" w:rsidRDefault="00072CB4" w14:paraId="79603239" wp14:textId="77777777">
      <w:pPr>
        <w:spacing w:line="237" w:lineRule="auto"/>
        <w:rPr>
          <w:rFonts w:ascii="Arial" w:hAnsi="Arial" w:eastAsia="Arial" w:cs="Arial"/>
          <w:sz w:val="22"/>
          <w:szCs w:val="22"/>
        </w:rPr>
      </w:pPr>
      <w:r w:rsidRPr="00E00AE1">
        <w:rPr>
          <w:rFonts w:ascii="Arial" w:hAnsi="Arial" w:eastAsia="Arial" w:cs="Arial"/>
          <w:sz w:val="22"/>
          <w:szCs w:val="22"/>
        </w:rPr>
        <w:t>Year 1 through year 5:</w:t>
      </w:r>
    </w:p>
    <w:p xmlns:wp14="http://schemas.microsoft.com/office/word/2010/wordml" w:rsidRPr="00E00AE1" w:rsidR="00072CB4" w:rsidP="00072CB4" w:rsidRDefault="00072CB4" w14:paraId="4E72F932" wp14:textId="77777777">
      <w:pPr>
        <w:spacing w:line="237" w:lineRule="auto"/>
        <w:rPr>
          <w:rFonts w:ascii="Arial" w:hAnsi="Arial" w:eastAsia="Arial" w:cs="Arial"/>
          <w:sz w:val="22"/>
          <w:szCs w:val="22"/>
        </w:rPr>
      </w:pPr>
      <w:r w:rsidRPr="00E00AE1">
        <w:rPr>
          <w:rFonts w:ascii="Arial" w:hAnsi="Arial" w:eastAsia="Arial" w:cs="Arial"/>
          <w:sz w:val="22"/>
          <w:szCs w:val="22"/>
        </w:rPr>
        <w:t>Virtual Catalogue Company savings:</w:t>
      </w:r>
    </w:p>
    <w:p xmlns:wp14="http://schemas.microsoft.com/office/word/2010/wordml" w:rsidRPr="00E00AE1" w:rsidR="00072CB4" w:rsidP="009B483C" w:rsidRDefault="00072CB4" w14:paraId="3B559310" wp14:textId="77777777">
      <w:pPr>
        <w:numPr>
          <w:ilvl w:val="0"/>
          <w:numId w:val="24"/>
        </w:numPr>
        <w:rPr>
          <w:rFonts w:ascii="Arial" w:hAnsi="Arial" w:eastAsia="Arial" w:cs="Arial"/>
          <w:sz w:val="22"/>
          <w:szCs w:val="22"/>
        </w:rPr>
      </w:pPr>
      <w:r w:rsidRPr="00E00AE1">
        <w:rPr>
          <w:rFonts w:ascii="Arial" w:hAnsi="Arial" w:eastAsia="Arial" w:cs="Arial"/>
          <w:sz w:val="22"/>
          <w:szCs w:val="22"/>
        </w:rPr>
        <w:t>Reduce Reliance on Polymer AM for prototyping/visualisation</w:t>
      </w:r>
    </w:p>
    <w:p xmlns:wp14="http://schemas.microsoft.com/office/word/2010/wordml" w:rsidRPr="00E00AE1" w:rsidR="00072CB4" w:rsidP="009B483C" w:rsidRDefault="00072CB4" w14:paraId="0AAB3AC0" wp14:textId="77777777">
      <w:pPr>
        <w:numPr>
          <w:ilvl w:val="1"/>
          <w:numId w:val="24"/>
        </w:numPr>
        <w:rPr>
          <w:rFonts w:ascii="Arial" w:hAnsi="Arial" w:eastAsia="Arial" w:cs="Arial"/>
          <w:sz w:val="22"/>
          <w:szCs w:val="22"/>
        </w:rPr>
      </w:pPr>
      <w:r w:rsidRPr="00E00AE1">
        <w:rPr>
          <w:rFonts w:ascii="Arial" w:hAnsi="Arial" w:eastAsia="Arial" w:cs="Arial"/>
          <w:sz w:val="22"/>
          <w:szCs w:val="22"/>
        </w:rPr>
        <w:t xml:space="preserve">AR System                                                                          </w:t>
      </w:r>
      <w:r w:rsidRPr="00E00AE1">
        <w:rPr>
          <w:rFonts w:ascii="Arial" w:hAnsi="Arial" w:eastAsia="Arial" w:cs="Arial"/>
          <w:sz w:val="22"/>
          <w:szCs w:val="22"/>
        </w:rPr>
        <w:tab/>
      </w:r>
      <w:r w:rsidRPr="00E00AE1">
        <w:rPr>
          <w:rFonts w:ascii="Arial" w:hAnsi="Arial" w:eastAsia="Arial" w:cs="Arial"/>
          <w:sz w:val="22"/>
          <w:szCs w:val="22"/>
        </w:rPr>
        <w:t>£10,000/y</w:t>
      </w:r>
    </w:p>
    <w:p xmlns:wp14="http://schemas.microsoft.com/office/word/2010/wordml" w:rsidRPr="00E00AE1" w:rsidR="00072CB4" w:rsidP="009B483C" w:rsidRDefault="00072CB4" w14:paraId="53C5E4D8" wp14:textId="77777777">
      <w:pPr>
        <w:numPr>
          <w:ilvl w:val="1"/>
          <w:numId w:val="24"/>
        </w:numPr>
        <w:rPr>
          <w:rFonts w:ascii="Arial" w:hAnsi="Arial" w:eastAsia="Arial" w:cs="Arial"/>
          <w:sz w:val="22"/>
          <w:szCs w:val="22"/>
        </w:rPr>
      </w:pPr>
      <w:r w:rsidRPr="00E00AE1">
        <w:rPr>
          <w:rFonts w:ascii="Arial" w:hAnsi="Arial" w:eastAsia="Arial" w:cs="Arial"/>
          <w:sz w:val="22"/>
          <w:szCs w:val="22"/>
        </w:rPr>
        <w:t>Operation costs                2 hours/day*256@£80</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£40,960/y</w:t>
      </w:r>
    </w:p>
    <w:p xmlns:wp14="http://schemas.microsoft.com/office/word/2010/wordml" w:rsidRPr="00E00AE1" w:rsidR="00072CB4" w:rsidP="009B483C" w:rsidRDefault="00072CB4" w14:paraId="6B7E8CB6" wp14:textId="77777777">
      <w:pPr>
        <w:numPr>
          <w:ilvl w:val="1"/>
          <w:numId w:val="24"/>
        </w:numPr>
        <w:rPr>
          <w:rFonts w:ascii="Arial" w:hAnsi="Arial" w:eastAsia="Arial" w:cs="Arial"/>
          <w:sz w:val="22"/>
          <w:szCs w:val="22"/>
        </w:rPr>
      </w:pPr>
      <w:r w:rsidRPr="00E00AE1">
        <w:rPr>
          <w:rFonts w:ascii="Arial" w:hAnsi="Arial" w:eastAsia="Arial" w:cs="Arial"/>
          <w:sz w:val="22"/>
          <w:szCs w:val="22"/>
        </w:rPr>
        <w:t xml:space="preserve">Maintenance                                                                     </w:t>
      </w:r>
      <w:r w:rsidRPr="00E00AE1">
        <w:rPr>
          <w:rFonts w:ascii="Arial" w:hAnsi="Arial" w:eastAsia="Arial" w:cs="Arial"/>
          <w:sz w:val="22"/>
          <w:szCs w:val="22"/>
        </w:rPr>
        <w:tab/>
      </w:r>
      <w:r w:rsidRPr="00E00AE1">
        <w:rPr>
          <w:rFonts w:ascii="Arial" w:hAnsi="Arial" w:eastAsia="Arial" w:cs="Arial"/>
          <w:sz w:val="22"/>
          <w:szCs w:val="22"/>
        </w:rPr>
        <w:t>£3,000/y</w:t>
      </w:r>
    </w:p>
    <w:p xmlns:wp14="http://schemas.microsoft.com/office/word/2010/wordml" w:rsidRPr="00E00AE1" w:rsidR="00072CB4" w:rsidP="009B483C" w:rsidRDefault="00072CB4" w14:paraId="33FCA412" wp14:textId="77777777">
      <w:pPr>
        <w:numPr>
          <w:ilvl w:val="1"/>
          <w:numId w:val="24"/>
        </w:numPr>
        <w:rPr>
          <w:rFonts w:ascii="Arial" w:hAnsi="Arial" w:eastAsia="Arial" w:cs="Arial"/>
          <w:sz w:val="22"/>
          <w:szCs w:val="22"/>
        </w:rPr>
      </w:pPr>
      <w:r w:rsidRPr="00E00AE1">
        <w:rPr>
          <w:rFonts w:ascii="Arial" w:hAnsi="Arial" w:eastAsia="Arial" w:cs="Arial"/>
          <w:sz w:val="22"/>
          <w:szCs w:val="22"/>
        </w:rPr>
        <w:t xml:space="preserve">Materials                                                                             </w:t>
      </w:r>
      <w:r w:rsidRPr="00E00AE1">
        <w:rPr>
          <w:rFonts w:ascii="Arial" w:hAnsi="Arial" w:eastAsia="Arial" w:cs="Arial"/>
          <w:sz w:val="22"/>
          <w:szCs w:val="22"/>
        </w:rPr>
        <w:tab/>
      </w:r>
      <w:r w:rsidRPr="00E00AE1">
        <w:rPr>
          <w:rFonts w:ascii="Arial" w:hAnsi="Arial" w:eastAsia="Arial" w:cs="Arial"/>
          <w:sz w:val="22"/>
          <w:szCs w:val="22"/>
        </w:rPr>
        <w:t>£20,000/y</w:t>
      </w:r>
    </w:p>
    <w:p xmlns:wp14="http://schemas.microsoft.com/office/word/2010/wordml" w:rsidRPr="00E00AE1" w:rsidR="00072CB4" w:rsidP="009B483C" w:rsidRDefault="00072CB4" w14:paraId="6E26C62C" wp14:textId="77777777">
      <w:pPr>
        <w:numPr>
          <w:ilvl w:val="1"/>
          <w:numId w:val="24"/>
        </w:numPr>
        <w:rPr>
          <w:rFonts w:ascii="Arial" w:hAnsi="Arial" w:eastAsia="Arial" w:cs="Arial"/>
          <w:b/>
          <w:sz w:val="22"/>
          <w:szCs w:val="22"/>
        </w:rPr>
      </w:pPr>
      <w:r w:rsidRPr="00E00AE1">
        <w:rPr>
          <w:rFonts w:ascii="Arial" w:hAnsi="Arial" w:eastAsia="Arial" w:cs="Arial"/>
          <w:b/>
          <w:sz w:val="22"/>
          <w:szCs w:val="22"/>
        </w:rPr>
        <w:t>Total PBT improvement</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b/>
          <w:sz w:val="22"/>
          <w:szCs w:val="22"/>
        </w:rPr>
        <w:t>£73,960/y</w:t>
      </w:r>
    </w:p>
    <w:p xmlns:wp14="http://schemas.microsoft.com/office/word/2010/wordml" w:rsidRPr="00E00AE1" w:rsidR="00072CB4" w:rsidP="00072CB4" w:rsidRDefault="00072CB4" w14:paraId="100C5B58" wp14:textId="77777777">
      <w:pPr>
        <w:spacing w:line="237" w:lineRule="auto"/>
        <w:rPr>
          <w:rFonts w:ascii="Arial" w:hAnsi="Arial" w:eastAsia="Arial" w:cs="Arial"/>
          <w:sz w:val="22"/>
          <w:szCs w:val="22"/>
        </w:rPr>
      </w:pPr>
      <w:r w:rsidRPr="00E00AE1">
        <w:rPr>
          <w:rFonts w:ascii="Arial" w:hAnsi="Arial" w:eastAsia="Arial" w:cs="Arial"/>
          <w:sz w:val="22"/>
          <w:szCs w:val="22"/>
        </w:rPr>
        <w:t xml:space="preserve"> </w:t>
      </w:r>
    </w:p>
    <w:p xmlns:wp14="http://schemas.microsoft.com/office/word/2010/wordml" w:rsidRPr="00E00AE1" w:rsidR="00072CB4" w:rsidP="00072CB4" w:rsidRDefault="00072CB4" w14:paraId="45AACBAB" wp14:textId="77777777">
      <w:pPr>
        <w:spacing w:line="237" w:lineRule="auto"/>
        <w:rPr>
          <w:rFonts w:ascii="Arial" w:hAnsi="Arial" w:eastAsia="Arial" w:cs="Arial"/>
          <w:sz w:val="22"/>
          <w:szCs w:val="22"/>
        </w:rPr>
      </w:pPr>
      <w:r w:rsidRPr="00E00AE1">
        <w:rPr>
          <w:rFonts w:ascii="Arial" w:hAnsi="Arial" w:eastAsia="Arial" w:cs="Arial"/>
          <w:sz w:val="22"/>
          <w:szCs w:val="22"/>
        </w:rPr>
        <w:t>Automation of design, quotation/valuation/follow up process</w:t>
      </w:r>
    </w:p>
    <w:p xmlns:wp14="http://schemas.microsoft.com/office/word/2010/wordml" w:rsidRPr="00E00AE1" w:rsidR="00072CB4" w:rsidP="009B483C" w:rsidRDefault="00072CB4" w14:paraId="117537E6" wp14:textId="77777777">
      <w:pPr>
        <w:numPr>
          <w:ilvl w:val="0"/>
          <w:numId w:val="25"/>
        </w:numPr>
        <w:rPr>
          <w:rFonts w:ascii="Arial" w:hAnsi="Arial" w:eastAsia="Arial" w:cs="Arial"/>
          <w:sz w:val="22"/>
          <w:szCs w:val="22"/>
        </w:rPr>
      </w:pPr>
      <w:r w:rsidRPr="00E00AE1">
        <w:rPr>
          <w:rFonts w:ascii="Arial" w:hAnsi="Arial" w:eastAsia="Arial" w:cs="Arial"/>
          <w:sz w:val="22"/>
          <w:szCs w:val="22"/>
        </w:rPr>
        <w:t>2hours per client @ 60% of bespoke sales (1500 Bespoke/year- 900 items applicable)</w:t>
      </w:r>
    </w:p>
    <w:p xmlns:wp14="http://schemas.microsoft.com/office/word/2010/wordml" w:rsidRPr="00E00AE1" w:rsidR="00072CB4" w:rsidP="009B483C" w:rsidRDefault="00072CB4" w14:paraId="4A4D5592" wp14:textId="77777777">
      <w:pPr>
        <w:numPr>
          <w:ilvl w:val="0"/>
          <w:numId w:val="25"/>
        </w:numPr>
        <w:rPr>
          <w:rFonts w:ascii="Arial" w:hAnsi="Arial" w:eastAsia="Arial" w:cs="Arial"/>
          <w:b/>
          <w:sz w:val="22"/>
          <w:szCs w:val="22"/>
        </w:rPr>
      </w:pPr>
      <w:r w:rsidRPr="00E00AE1">
        <w:rPr>
          <w:rFonts w:ascii="Arial" w:hAnsi="Arial" w:eastAsia="Arial" w:cs="Arial"/>
          <w:sz w:val="22"/>
          <w:szCs w:val="22"/>
        </w:rPr>
        <w:t xml:space="preserve">£80p/h @ 600 items = </w:t>
      </w:r>
      <w:r w:rsidRPr="00E00AE1">
        <w:rPr>
          <w:rFonts w:ascii="Arial" w:hAnsi="Arial" w:eastAsia="Arial" w:cs="Arial"/>
          <w:b/>
          <w:sz w:val="22"/>
          <w:szCs w:val="22"/>
        </w:rPr>
        <w:t>PBT improvement £72,000/y</w:t>
      </w:r>
    </w:p>
    <w:p xmlns:wp14="http://schemas.microsoft.com/office/word/2010/wordml" w:rsidRPr="00E00AE1" w:rsidR="00072CB4" w:rsidP="00072CB4" w:rsidRDefault="00072CB4" w14:paraId="6810F0D1" wp14:textId="77777777">
      <w:pPr>
        <w:spacing w:line="237" w:lineRule="auto"/>
        <w:rPr>
          <w:rFonts w:ascii="Arial" w:hAnsi="Arial" w:eastAsia="Arial" w:cs="Arial"/>
          <w:sz w:val="22"/>
          <w:szCs w:val="22"/>
        </w:rPr>
      </w:pPr>
    </w:p>
    <w:p xmlns:wp14="http://schemas.microsoft.com/office/word/2010/wordml" w:rsidRPr="00E00AE1" w:rsidR="00072CB4" w:rsidP="00072CB4" w:rsidRDefault="00072CB4" w14:paraId="79A6734B" wp14:textId="77777777">
      <w:pPr>
        <w:spacing w:line="237" w:lineRule="auto"/>
        <w:rPr>
          <w:rFonts w:ascii="Arial" w:hAnsi="Arial" w:eastAsia="Arial" w:cs="Arial"/>
          <w:sz w:val="22"/>
          <w:szCs w:val="22"/>
        </w:rPr>
      </w:pPr>
      <w:r w:rsidRPr="00E00AE1">
        <w:rPr>
          <w:rFonts w:ascii="Arial" w:hAnsi="Arial" w:eastAsia="Arial" w:cs="Arial"/>
          <w:sz w:val="22"/>
          <w:szCs w:val="22"/>
        </w:rPr>
        <w:t>Reduction in stock Management due to Virtual Catalogue.</w:t>
      </w:r>
    </w:p>
    <w:p xmlns:wp14="http://schemas.microsoft.com/office/word/2010/wordml" w:rsidRPr="00E00AE1" w:rsidR="00072CB4" w:rsidP="009B483C" w:rsidRDefault="00072CB4" w14:paraId="621896A7" wp14:textId="77777777">
      <w:pPr>
        <w:numPr>
          <w:ilvl w:val="0"/>
          <w:numId w:val="26"/>
        </w:numPr>
        <w:rPr>
          <w:rFonts w:ascii="Arial" w:hAnsi="Arial" w:eastAsia="Arial" w:cs="Arial"/>
          <w:b/>
          <w:sz w:val="22"/>
          <w:szCs w:val="22"/>
        </w:rPr>
      </w:pPr>
      <w:r w:rsidRPr="00E00AE1">
        <w:rPr>
          <w:rFonts w:ascii="Arial" w:hAnsi="Arial" w:eastAsia="Arial" w:cs="Arial"/>
          <w:sz w:val="22"/>
          <w:szCs w:val="22"/>
        </w:rPr>
        <w:t xml:space="preserve">Production, Maintenance, insurance, interest reduction on working capital = </w:t>
      </w:r>
      <w:r w:rsidRPr="00E00AE1">
        <w:rPr>
          <w:rFonts w:ascii="Arial" w:hAnsi="Arial" w:eastAsia="Arial" w:cs="Arial"/>
          <w:b/>
          <w:sz w:val="22"/>
          <w:szCs w:val="22"/>
        </w:rPr>
        <w:t>PBT improvement £20,000/</w:t>
      </w:r>
      <w:sdt>
        <w:sdtPr>
          <w:rPr>
            <w:rFonts w:ascii="Arial" w:hAnsi="Arial" w:cs="Arial"/>
            <w:sz w:val="22"/>
            <w:szCs w:val="22"/>
          </w:rPr>
          <w:tag w:val="goog_rdk_80"/>
          <w:id w:val="518822035"/>
        </w:sdtPr>
        <w:sdtContent/>
      </w:sdt>
      <w:r w:rsidRPr="00E00AE1">
        <w:rPr>
          <w:rFonts w:ascii="Arial" w:hAnsi="Arial" w:eastAsia="Arial" w:cs="Arial"/>
          <w:b/>
          <w:sz w:val="22"/>
          <w:szCs w:val="22"/>
        </w:rPr>
        <w:t>y</w:t>
      </w:r>
    </w:p>
    <w:p xmlns:wp14="http://schemas.microsoft.com/office/word/2010/wordml" w:rsidRPr="00E00AE1" w:rsidR="00072CB4" w:rsidP="00072CB4" w:rsidRDefault="00072CB4" w14:paraId="5955E11A" wp14:textId="77777777">
      <w:pPr>
        <w:shd w:val="clear" w:color="auto" w:fill="FFFFFF"/>
        <w:rPr>
          <w:rFonts w:ascii="Arial" w:hAnsi="Arial" w:eastAsia="Arial" w:cs="Arial"/>
          <w:b/>
          <w:bCs/>
          <w:sz w:val="22"/>
          <w:szCs w:val="22"/>
        </w:rPr>
      </w:pPr>
      <w:r w:rsidRPr="00E00AE1">
        <w:rPr>
          <w:rFonts w:ascii="Arial" w:hAnsi="Arial" w:eastAsia="Arial" w:cs="Arial"/>
          <w:sz w:val="22"/>
          <w:szCs w:val="22"/>
        </w:rPr>
        <w:t xml:space="preserve">Cumulative PBT of </w:t>
      </w:r>
      <w:r w:rsidRPr="00E00AE1">
        <w:rPr>
          <w:rFonts w:ascii="Arial" w:hAnsi="Arial" w:eastAsia="Arial" w:cs="Arial"/>
          <w:b/>
          <w:bCs/>
          <w:sz w:val="22"/>
          <w:szCs w:val="22"/>
        </w:rPr>
        <w:t>£830k</w:t>
      </w:r>
    </w:p>
    <w:p xmlns:wp14="http://schemas.microsoft.com/office/word/2010/wordml" w:rsidRPr="00E00AE1" w:rsidR="00F52661" w:rsidP="00072CB4" w:rsidRDefault="00F52661" w14:paraId="74E797DC"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38D21E22" wp14:textId="77777777">
      <w:pPr>
        <w:shd w:val="clear" w:color="auto" w:fill="FFFFFF"/>
        <w:rPr>
          <w:rFonts w:ascii="Arial" w:hAnsi="Arial" w:eastAsia="Arial" w:cs="Arial"/>
          <w:sz w:val="22"/>
          <w:szCs w:val="22"/>
          <w:u w:val="single"/>
        </w:rPr>
      </w:pPr>
      <w:r w:rsidRPr="00E00AE1">
        <w:rPr>
          <w:rFonts w:ascii="Arial" w:hAnsi="Arial" w:eastAsia="Arial" w:cs="Arial"/>
          <w:sz w:val="22"/>
          <w:szCs w:val="22"/>
          <w:u w:val="single"/>
        </w:rPr>
        <w:t>Providing AR solutions to the jewellery industry</w:t>
      </w:r>
    </w:p>
    <w:p xmlns:wp14="http://schemas.microsoft.com/office/word/2010/wordml" w:rsidRPr="00E00AE1" w:rsidR="00072CB4" w:rsidP="00072CB4" w:rsidRDefault="00072CB4" w14:paraId="6CC736B7" wp14:textId="77777777">
      <w:pPr>
        <w:shd w:val="clear" w:color="auto" w:fill="FFFFFF"/>
        <w:rPr>
          <w:rFonts w:ascii="Arial" w:hAnsi="Arial" w:eastAsia="Arial" w:cs="Arial"/>
          <w:sz w:val="22"/>
          <w:szCs w:val="22"/>
        </w:rPr>
      </w:pPr>
      <w:r w:rsidRPr="00E00AE1">
        <w:rPr>
          <w:rFonts w:ascii="Arial" w:hAnsi="Arial" w:eastAsia="Arial" w:cs="Arial"/>
          <w:sz w:val="22"/>
          <w:szCs w:val="22"/>
        </w:rPr>
        <w:t>Once one company has an AR “try on” then every company will need eventually to adopt this method of saving costs, increasing margins, and achieving higher revenues. DCW have promises of support from several organisations and initial sales of five systems are expected reach at least 10/y over the five years post-project.</w:t>
      </w:r>
    </w:p>
    <w:p xmlns:wp14="http://schemas.microsoft.com/office/word/2010/wordml" w:rsidRPr="00E00AE1" w:rsidR="00072CB4" w:rsidP="00072CB4" w:rsidRDefault="00072CB4" w14:paraId="25AF7EAE" wp14:textId="77777777">
      <w:pPr>
        <w:spacing w:line="237" w:lineRule="auto"/>
        <w:rPr>
          <w:rFonts w:ascii="Arial" w:hAnsi="Arial" w:eastAsia="Arial" w:cs="Arial"/>
          <w:sz w:val="22"/>
          <w:szCs w:val="22"/>
        </w:rPr>
      </w:pPr>
    </w:p>
    <w:p xmlns:wp14="http://schemas.microsoft.com/office/word/2010/wordml" w:rsidRPr="00E00AE1" w:rsidR="00072CB4" w:rsidP="00072CB4" w:rsidRDefault="00072CB4" w14:paraId="629E1575" wp14:textId="77777777">
      <w:pPr>
        <w:spacing w:line="237" w:lineRule="auto"/>
        <w:rPr>
          <w:rFonts w:ascii="Arial" w:hAnsi="Arial" w:eastAsia="Arial" w:cs="Arial"/>
          <w:sz w:val="22"/>
          <w:szCs w:val="22"/>
        </w:rPr>
      </w:pPr>
      <w:r w:rsidRPr="00E00AE1">
        <w:rPr>
          <w:rFonts w:ascii="Arial" w:hAnsi="Arial" w:eastAsia="Arial" w:cs="Arial"/>
          <w:sz w:val="22"/>
          <w:szCs w:val="22"/>
        </w:rPr>
        <w:t>Selling price of modular white label system for industry:</w:t>
      </w:r>
    </w:p>
    <w:p xmlns:wp14="http://schemas.microsoft.com/office/word/2010/wordml" w:rsidRPr="00E00AE1" w:rsidR="00072CB4" w:rsidP="009B483C" w:rsidRDefault="00072CB4" w14:paraId="45E453C4" wp14:textId="77777777">
      <w:pPr>
        <w:numPr>
          <w:ilvl w:val="0"/>
          <w:numId w:val="27"/>
        </w:numPr>
        <w:rPr>
          <w:rFonts w:ascii="Arial" w:hAnsi="Arial" w:eastAsia="Arial" w:cs="Arial"/>
          <w:sz w:val="22"/>
          <w:szCs w:val="22"/>
        </w:rPr>
      </w:pPr>
      <w:r w:rsidRPr="00E00AE1">
        <w:rPr>
          <w:rFonts w:ascii="Arial" w:hAnsi="Arial" w:eastAsia="Arial" w:cs="Arial"/>
          <w:sz w:val="22"/>
          <w:szCs w:val="22"/>
        </w:rPr>
        <w:t xml:space="preserve">Hardware and setup (per </w:t>
      </w:r>
      <w:r w:rsidRPr="00E00AE1" w:rsidR="0E5A7F9A">
        <w:rPr>
          <w:rFonts w:ascii="Arial" w:hAnsi="Arial" w:eastAsia="Arial" w:cs="Arial"/>
          <w:sz w:val="22"/>
          <w:szCs w:val="22"/>
        </w:rPr>
        <w:t>module) ￼</w:t>
      </w:r>
      <w:r w:rsidRPr="00E00AE1">
        <w:rPr>
          <w:rFonts w:ascii="Arial" w:hAnsi="Arial" w:cs="Arial"/>
          <w:sz w:val="22"/>
          <w:szCs w:val="22"/>
        </w:rPr>
        <w:tab/>
      </w:r>
      <w:r w:rsidRPr="00E00AE1">
        <w:rPr>
          <w:rFonts w:ascii="Arial" w:hAnsi="Arial" w:cs="Arial"/>
          <w:sz w:val="22"/>
          <w:szCs w:val="22"/>
        </w:rPr>
        <w:tab/>
      </w:r>
      <w:r w:rsidRPr="00E00AE1">
        <w:rPr>
          <w:rFonts w:ascii="Arial" w:hAnsi="Arial" w:cs="Arial"/>
          <w:sz w:val="22"/>
          <w:szCs w:val="22"/>
        </w:rPr>
        <w:tab/>
      </w:r>
      <w:r w:rsidRPr="00E00AE1">
        <w:rPr>
          <w:rFonts w:ascii="Arial" w:hAnsi="Arial" w:cs="Arial"/>
          <w:sz w:val="22"/>
          <w:szCs w:val="22"/>
        </w:rPr>
        <w:tab/>
      </w:r>
      <w:r w:rsidRPr="00E00AE1">
        <w:rPr>
          <w:rFonts w:ascii="Arial" w:hAnsi="Arial" w:eastAsia="Arial" w:cs="Arial"/>
          <w:sz w:val="22"/>
          <w:szCs w:val="22"/>
        </w:rPr>
        <w:t>£20,</w:t>
      </w:r>
      <w:sdt>
        <w:sdtPr>
          <w:rPr>
            <w:rFonts w:ascii="Arial" w:hAnsi="Arial" w:cs="Arial"/>
            <w:sz w:val="22"/>
            <w:szCs w:val="22"/>
          </w:rPr>
          <w:tag w:val="goog_rdk_81"/>
          <w:id w:val="640506754"/>
          <w:placeholder>
            <w:docPart w:val="DefaultPlaceholder_1081868574"/>
          </w:placeholder>
        </w:sdtPr>
        <w:sdtContent/>
      </w:sdt>
      <w:r w:rsidRPr="00E00AE1">
        <w:rPr>
          <w:rFonts w:ascii="Arial" w:hAnsi="Arial" w:eastAsia="Arial" w:cs="Arial"/>
          <w:sz w:val="22"/>
          <w:szCs w:val="22"/>
        </w:rPr>
        <w:t>000</w:t>
      </w:r>
    </w:p>
    <w:p xmlns:wp14="http://schemas.microsoft.com/office/word/2010/wordml" w:rsidRPr="00E00AE1" w:rsidR="00072CB4" w:rsidP="009B483C" w:rsidRDefault="00072CB4" w14:paraId="4D12F6F3" wp14:textId="77777777">
      <w:pPr>
        <w:numPr>
          <w:ilvl w:val="0"/>
          <w:numId w:val="27"/>
        </w:numPr>
        <w:rPr>
          <w:rFonts w:ascii="Arial" w:hAnsi="Arial" w:eastAsia="Arial" w:cs="Arial"/>
          <w:sz w:val="22"/>
          <w:szCs w:val="22"/>
        </w:rPr>
      </w:pPr>
      <w:r w:rsidRPr="00E00AE1">
        <w:rPr>
          <w:rFonts w:ascii="Arial" w:hAnsi="Arial" w:eastAsia="Arial" w:cs="Arial"/>
          <w:sz w:val="22"/>
          <w:szCs w:val="22"/>
        </w:rPr>
        <w:t xml:space="preserve">Digital assets and export functionality (per </w:t>
      </w:r>
      <w:r w:rsidRPr="00E00AE1" w:rsidR="12C42DB6">
        <w:rPr>
          <w:rFonts w:ascii="Arial" w:hAnsi="Arial" w:eastAsia="Arial" w:cs="Arial"/>
          <w:sz w:val="22"/>
          <w:szCs w:val="22"/>
        </w:rPr>
        <w:t>module) ￼</w:t>
      </w:r>
      <w:r w:rsidRPr="00E00AE1">
        <w:rPr>
          <w:rFonts w:ascii="Arial" w:hAnsi="Arial" w:cs="Arial"/>
          <w:sz w:val="22"/>
          <w:szCs w:val="22"/>
        </w:rPr>
        <w:tab/>
      </w:r>
      <w:r w:rsidRPr="00E00AE1">
        <w:rPr>
          <w:rFonts w:ascii="Arial" w:hAnsi="Arial" w:cs="Arial"/>
          <w:sz w:val="22"/>
          <w:szCs w:val="22"/>
        </w:rPr>
        <w:tab/>
      </w:r>
      <w:r w:rsidRPr="00E00AE1">
        <w:rPr>
          <w:rFonts w:ascii="Arial" w:hAnsi="Arial" w:eastAsia="Arial" w:cs="Arial"/>
          <w:sz w:val="22"/>
          <w:szCs w:val="22"/>
        </w:rPr>
        <w:t>£10,000</w:t>
      </w:r>
    </w:p>
    <w:p xmlns:wp14="http://schemas.microsoft.com/office/word/2010/wordml" w:rsidRPr="00E00AE1" w:rsidR="00072CB4" w:rsidP="00072CB4" w:rsidRDefault="00072CB4" w14:paraId="0739FB33" wp14:textId="77777777">
      <w:pPr>
        <w:spacing w:line="237" w:lineRule="auto"/>
        <w:rPr>
          <w:rFonts w:ascii="Arial" w:hAnsi="Arial" w:eastAsia="Arial" w:cs="Arial"/>
          <w:sz w:val="22"/>
          <w:szCs w:val="22"/>
        </w:rPr>
      </w:pPr>
      <w:r w:rsidRPr="00E00AE1">
        <w:rPr>
          <w:rFonts w:ascii="Arial" w:hAnsi="Arial" w:eastAsia="Arial" w:cs="Arial"/>
          <w:i/>
          <w:sz w:val="22"/>
          <w:szCs w:val="22"/>
        </w:rPr>
        <w:t>For example: Hardware module and three digital asset packs for engagement rings, wedding rings and eternity rings would be £40k</w:t>
      </w:r>
    </w:p>
    <w:p xmlns:wp14="http://schemas.microsoft.com/office/word/2010/wordml" w:rsidRPr="00E00AE1" w:rsidR="00072CB4" w:rsidP="00072CB4" w:rsidRDefault="00072CB4" w14:paraId="5A1D4A6A" wp14:textId="77777777">
      <w:pPr>
        <w:shd w:val="clear" w:color="auto" w:fill="FFFFFF"/>
        <w:rPr>
          <w:rFonts w:ascii="Arial" w:hAnsi="Arial" w:eastAsia="Arial" w:cs="Arial"/>
          <w:sz w:val="22"/>
          <w:szCs w:val="22"/>
        </w:rPr>
      </w:pPr>
      <w:r w:rsidRPr="00E00AE1">
        <w:rPr>
          <w:rFonts w:ascii="Arial" w:hAnsi="Arial" w:eastAsia="Arial" w:cs="Arial"/>
          <w:sz w:val="22"/>
          <w:szCs w:val="22"/>
        </w:rPr>
        <w:t>In project: no benefit</w:t>
      </w:r>
    </w:p>
    <w:p xmlns:wp14="http://schemas.microsoft.com/office/word/2010/wordml" w:rsidRPr="00E00AE1" w:rsidR="00072CB4" w:rsidP="00072CB4" w:rsidRDefault="00072CB4" w14:paraId="34DE8F6D" wp14:textId="77777777">
      <w:pPr>
        <w:shd w:val="clear" w:color="auto" w:fill="FFFFFF"/>
        <w:rPr>
          <w:rFonts w:ascii="Arial" w:hAnsi="Arial" w:eastAsia="Arial" w:cs="Arial"/>
          <w:sz w:val="22"/>
          <w:szCs w:val="22"/>
        </w:rPr>
      </w:pPr>
      <w:r w:rsidRPr="00E00AE1">
        <w:rPr>
          <w:rFonts w:ascii="Arial" w:hAnsi="Arial" w:eastAsia="Arial" w:cs="Arial"/>
          <w:sz w:val="22"/>
          <w:szCs w:val="22"/>
        </w:rPr>
        <w:t>Year 1:  sales of 5 systems gives revenue of £200k, PBT at 40% margin = £80k</w:t>
      </w:r>
    </w:p>
    <w:p xmlns:wp14="http://schemas.microsoft.com/office/word/2010/wordml" w:rsidRPr="00E00AE1" w:rsidR="00072CB4" w:rsidP="00072CB4" w:rsidRDefault="00072CB4" w14:paraId="62B59006" wp14:textId="77777777">
      <w:pPr>
        <w:shd w:val="clear" w:color="auto" w:fill="FFFFFF"/>
        <w:rPr>
          <w:rFonts w:ascii="Arial" w:hAnsi="Arial" w:eastAsia="Arial" w:cs="Arial"/>
          <w:sz w:val="22"/>
          <w:szCs w:val="22"/>
        </w:rPr>
      </w:pPr>
      <w:r w:rsidRPr="00E00AE1">
        <w:rPr>
          <w:rFonts w:ascii="Arial" w:hAnsi="Arial" w:eastAsia="Arial" w:cs="Arial"/>
          <w:sz w:val="22"/>
          <w:szCs w:val="22"/>
        </w:rPr>
        <w:t>Year 3:  sales of 10 systems gives revenue of £400k, PBT at 40% margin = £160k</w:t>
      </w:r>
    </w:p>
    <w:p xmlns:wp14="http://schemas.microsoft.com/office/word/2010/wordml" w:rsidRPr="00E00AE1" w:rsidR="00072CB4" w:rsidP="00072CB4" w:rsidRDefault="00072CB4" w14:paraId="5D1E543A" wp14:textId="77777777">
      <w:pPr>
        <w:shd w:val="clear" w:color="auto" w:fill="FFFFFF"/>
        <w:rPr>
          <w:rFonts w:ascii="Arial" w:hAnsi="Arial" w:eastAsia="Arial" w:cs="Arial"/>
          <w:sz w:val="22"/>
          <w:szCs w:val="22"/>
        </w:rPr>
      </w:pPr>
      <w:r w:rsidRPr="00E00AE1">
        <w:rPr>
          <w:rFonts w:ascii="Arial" w:hAnsi="Arial" w:eastAsia="Arial" w:cs="Arial"/>
          <w:sz w:val="22"/>
          <w:szCs w:val="22"/>
        </w:rPr>
        <w:t>Year 5:  sales of 10 systems gives revenue of £400k, PBT at 40% margin = £160k</w:t>
      </w:r>
    </w:p>
    <w:p xmlns:wp14="http://schemas.microsoft.com/office/word/2010/wordml" w:rsidRPr="00E00AE1" w:rsidR="00072CB4" w:rsidP="00072CB4" w:rsidRDefault="00072CB4" w14:paraId="2633CEB9"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4EDADAFB" wp14:textId="77777777">
      <w:pPr>
        <w:spacing w:line="237" w:lineRule="auto"/>
        <w:rPr>
          <w:rFonts w:ascii="Arial" w:hAnsi="Arial" w:eastAsia="Arial" w:cs="Arial"/>
          <w:sz w:val="22"/>
          <w:szCs w:val="22"/>
        </w:rPr>
      </w:pPr>
      <w:r w:rsidRPr="00E00AE1">
        <w:rPr>
          <w:rFonts w:ascii="Arial" w:hAnsi="Arial" w:eastAsia="Arial" w:cs="Arial"/>
          <w:sz w:val="22"/>
          <w:szCs w:val="22"/>
        </w:rPr>
        <w:t>The training required will be in academy taught modules at £250 each</w:t>
      </w:r>
    </w:p>
    <w:p xmlns:wp14="http://schemas.microsoft.com/office/word/2010/wordml" w:rsidRPr="00E00AE1" w:rsidR="00072CB4" w:rsidP="009B483C" w:rsidRDefault="00072CB4" w14:paraId="778935F4" wp14:textId="77777777">
      <w:pPr>
        <w:numPr>
          <w:ilvl w:val="0"/>
          <w:numId w:val="28"/>
        </w:numPr>
        <w:rPr>
          <w:rFonts w:ascii="Arial" w:hAnsi="Arial" w:eastAsia="Arial" w:cs="Arial"/>
          <w:sz w:val="22"/>
          <w:szCs w:val="22"/>
        </w:rPr>
      </w:pPr>
      <w:r w:rsidRPr="00E00AE1">
        <w:rPr>
          <w:rFonts w:ascii="Arial" w:hAnsi="Arial" w:eastAsia="Arial" w:cs="Arial"/>
          <w:sz w:val="22"/>
          <w:szCs w:val="22"/>
        </w:rPr>
        <w:t>Design/Parameter Creation</w:t>
      </w:r>
      <w:r w:rsidRPr="00E00AE1">
        <w:rPr>
          <w:rFonts w:ascii="Arial" w:hAnsi="Arial" w:eastAsia="Arial" w:cs="Arial"/>
          <w:sz w:val="22"/>
          <w:szCs w:val="22"/>
        </w:rPr>
        <w:tab/>
      </w:r>
      <w:r w:rsidRPr="00E00AE1">
        <w:rPr>
          <w:rFonts w:ascii="Arial" w:hAnsi="Arial" w:eastAsia="Arial" w:cs="Arial"/>
          <w:sz w:val="22"/>
          <w:szCs w:val="22"/>
        </w:rPr>
        <w:t>£250</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p>
    <w:p xmlns:wp14="http://schemas.microsoft.com/office/word/2010/wordml" w:rsidRPr="00E00AE1" w:rsidR="00072CB4" w:rsidP="009B483C" w:rsidRDefault="00072CB4" w14:paraId="0CF7B07D" wp14:textId="77777777">
      <w:pPr>
        <w:numPr>
          <w:ilvl w:val="0"/>
          <w:numId w:val="28"/>
        </w:numPr>
        <w:rPr>
          <w:rFonts w:ascii="Arial" w:hAnsi="Arial" w:eastAsia="Arial" w:cs="Arial"/>
          <w:sz w:val="22"/>
          <w:szCs w:val="22"/>
        </w:rPr>
      </w:pPr>
      <w:r w:rsidRPr="00E00AE1">
        <w:rPr>
          <w:rFonts w:ascii="Arial" w:hAnsi="Arial" w:eastAsia="Arial" w:cs="Arial"/>
          <w:sz w:val="22"/>
          <w:szCs w:val="22"/>
        </w:rPr>
        <w:t>Manufacture</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£250</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p>
    <w:p xmlns:wp14="http://schemas.microsoft.com/office/word/2010/wordml" w:rsidRPr="00E00AE1" w:rsidR="00072CB4" w:rsidP="009B483C" w:rsidRDefault="00072CB4" w14:paraId="4904587A" wp14:textId="77777777">
      <w:pPr>
        <w:numPr>
          <w:ilvl w:val="0"/>
          <w:numId w:val="28"/>
        </w:numPr>
        <w:rPr>
          <w:rFonts w:ascii="Arial" w:hAnsi="Arial" w:eastAsia="Arial" w:cs="Arial"/>
          <w:sz w:val="22"/>
          <w:szCs w:val="22"/>
        </w:rPr>
      </w:pPr>
      <w:r w:rsidRPr="00E00AE1">
        <w:rPr>
          <w:rFonts w:ascii="Arial" w:hAnsi="Arial" w:eastAsia="Arial" w:cs="Arial"/>
          <w:sz w:val="22"/>
          <w:szCs w:val="22"/>
        </w:rPr>
        <w:t>White label system operation</w:t>
      </w:r>
      <w:r w:rsidRPr="00E00AE1">
        <w:rPr>
          <w:rFonts w:ascii="Arial" w:hAnsi="Arial" w:eastAsia="Arial" w:cs="Arial"/>
          <w:sz w:val="22"/>
          <w:szCs w:val="22"/>
        </w:rPr>
        <w:tab/>
      </w:r>
      <w:r w:rsidRPr="00E00AE1">
        <w:rPr>
          <w:rFonts w:ascii="Arial" w:hAnsi="Arial" w:eastAsia="Arial" w:cs="Arial"/>
          <w:sz w:val="22"/>
          <w:szCs w:val="22"/>
        </w:rPr>
        <w:t>£250</w:t>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r w:rsidRPr="00E00AE1">
        <w:rPr>
          <w:rFonts w:ascii="Arial" w:hAnsi="Arial" w:eastAsia="Arial" w:cs="Arial"/>
          <w:sz w:val="22"/>
          <w:szCs w:val="22"/>
        </w:rPr>
        <w:tab/>
      </w:r>
    </w:p>
    <w:p xmlns:wp14="http://schemas.microsoft.com/office/word/2010/wordml" w:rsidRPr="00E00AE1" w:rsidR="006F0EE6" w:rsidP="00072CB4" w:rsidRDefault="006F0EE6" w14:paraId="4B1D477B"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4E04D2AE" wp14:textId="77777777">
      <w:pPr>
        <w:shd w:val="clear" w:color="auto" w:fill="FFFFFF"/>
        <w:rPr>
          <w:rFonts w:ascii="Arial" w:hAnsi="Arial" w:eastAsia="Arial" w:cs="Arial"/>
          <w:sz w:val="22"/>
          <w:szCs w:val="22"/>
        </w:rPr>
      </w:pPr>
      <w:r w:rsidRPr="00E00AE1">
        <w:rPr>
          <w:rFonts w:ascii="Arial" w:hAnsi="Arial" w:eastAsia="Arial" w:cs="Arial"/>
          <w:sz w:val="22"/>
          <w:szCs w:val="22"/>
        </w:rPr>
        <w:lastRenderedPageBreak/>
        <w:t>In project: no benefit</w:t>
      </w:r>
    </w:p>
    <w:p xmlns:wp14="http://schemas.microsoft.com/office/word/2010/wordml" w:rsidRPr="00E00AE1" w:rsidR="00072CB4" w:rsidP="00072CB4" w:rsidRDefault="00072CB4" w14:paraId="53176C0E" wp14:textId="77777777">
      <w:pPr>
        <w:shd w:val="clear" w:color="auto" w:fill="FFFFFF"/>
        <w:rPr>
          <w:rFonts w:ascii="Arial" w:hAnsi="Arial" w:eastAsia="Arial" w:cs="Arial"/>
          <w:sz w:val="22"/>
          <w:szCs w:val="22"/>
        </w:rPr>
      </w:pPr>
      <w:r w:rsidRPr="00E00AE1">
        <w:rPr>
          <w:rFonts w:ascii="Arial" w:hAnsi="Arial" w:eastAsia="Arial" w:cs="Arial"/>
          <w:sz w:val="22"/>
          <w:szCs w:val="22"/>
        </w:rPr>
        <w:t>Year 1:  sales of 5 systems gives revenue of £3.8k, PBT at 25% margin = £0.9k</w:t>
      </w:r>
    </w:p>
    <w:p xmlns:wp14="http://schemas.microsoft.com/office/word/2010/wordml" w:rsidRPr="00E00AE1" w:rsidR="00072CB4" w:rsidP="00072CB4" w:rsidRDefault="00072CB4" w14:paraId="2985B650" wp14:textId="77777777">
      <w:pPr>
        <w:shd w:val="clear" w:color="auto" w:fill="FFFFFF"/>
        <w:rPr>
          <w:rFonts w:ascii="Arial" w:hAnsi="Arial" w:eastAsia="Arial" w:cs="Arial"/>
          <w:sz w:val="22"/>
          <w:szCs w:val="22"/>
        </w:rPr>
      </w:pPr>
      <w:r w:rsidRPr="00E00AE1">
        <w:rPr>
          <w:rFonts w:ascii="Arial" w:hAnsi="Arial" w:eastAsia="Arial" w:cs="Arial"/>
          <w:sz w:val="22"/>
          <w:szCs w:val="22"/>
        </w:rPr>
        <w:t>Year 3:  sales of 10 systems gives revenue of £7.5k, PBT at 25% margin = £1.9k</w:t>
      </w:r>
    </w:p>
    <w:p xmlns:wp14="http://schemas.microsoft.com/office/word/2010/wordml" w:rsidRPr="00E00AE1" w:rsidR="00072CB4" w:rsidP="00072CB4" w:rsidRDefault="00072CB4" w14:paraId="3565876D" wp14:textId="77777777">
      <w:pPr>
        <w:shd w:val="clear" w:color="auto" w:fill="FFFFFF"/>
        <w:rPr>
          <w:rFonts w:ascii="Arial" w:hAnsi="Arial" w:eastAsia="Arial" w:cs="Arial"/>
          <w:sz w:val="22"/>
          <w:szCs w:val="22"/>
        </w:rPr>
      </w:pPr>
      <w:r w:rsidRPr="00E00AE1">
        <w:rPr>
          <w:rFonts w:ascii="Arial" w:hAnsi="Arial" w:eastAsia="Arial" w:cs="Arial"/>
          <w:sz w:val="22"/>
          <w:szCs w:val="22"/>
        </w:rPr>
        <w:t>Year 5:  sales of 10 systems gives revenue of £7.5, PBT at 25% margin = £1.9k</w:t>
      </w:r>
    </w:p>
    <w:p xmlns:wp14="http://schemas.microsoft.com/office/word/2010/wordml" w:rsidRPr="00E00AE1" w:rsidR="00072CB4" w:rsidP="00072CB4" w:rsidRDefault="00072CB4" w14:paraId="62A15105"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Cumulative PBT of </w:t>
      </w:r>
      <w:r w:rsidRPr="00E00AE1">
        <w:rPr>
          <w:rFonts w:ascii="Arial" w:hAnsi="Arial" w:eastAsia="Arial" w:cs="Arial"/>
          <w:b/>
          <w:bCs/>
          <w:sz w:val="22"/>
          <w:szCs w:val="22"/>
        </w:rPr>
        <w:t>£688k</w:t>
      </w:r>
    </w:p>
    <w:p xmlns:wp14="http://schemas.microsoft.com/office/word/2010/wordml" w:rsidRPr="00E00AE1" w:rsidR="00072CB4" w:rsidP="00072CB4" w:rsidRDefault="00072CB4" w14:paraId="51275150"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Over five years from the completion of the project the profit before tax improvement will be </w:t>
      </w:r>
      <w:r w:rsidRPr="00E00AE1">
        <w:rPr>
          <w:rFonts w:ascii="Arial" w:hAnsi="Arial" w:cs="Arial"/>
          <w:b/>
          <w:bCs/>
          <w:sz w:val="22"/>
          <w:szCs w:val="22"/>
        </w:rPr>
        <w:t>£2.7million</w:t>
      </w:r>
    </w:p>
    <w:p xmlns:wp14="http://schemas.microsoft.com/office/word/2010/wordml" w:rsidRPr="00E00AE1" w:rsidR="00072CB4" w:rsidP="00072CB4" w:rsidRDefault="00072CB4" w14:paraId="65BE1F1D" wp14:textId="77777777">
      <w:pPr>
        <w:shd w:val="clear" w:color="auto" w:fill="FFFFFF"/>
        <w:rPr>
          <w:rFonts w:ascii="Arial" w:hAnsi="Arial" w:eastAsia="Arial" w:cs="Arial"/>
          <w:sz w:val="22"/>
          <w:szCs w:val="22"/>
        </w:rPr>
      </w:pPr>
    </w:p>
    <w:p xmlns:wp14="http://schemas.microsoft.com/office/word/2010/wordml" w:rsidRPr="00E00AE1" w:rsidR="00072CB4" w:rsidP="00072CB4" w:rsidRDefault="00072CB4" w14:paraId="66D524EB" wp14:textId="77777777">
      <w:pPr>
        <w:shd w:val="clear" w:color="auto" w:fill="FFFFFF"/>
        <w:rPr>
          <w:rFonts w:ascii="Arial" w:hAnsi="Arial" w:eastAsia="Arial" w:cs="Arial"/>
          <w:b/>
          <w:sz w:val="22"/>
          <w:szCs w:val="22"/>
        </w:rPr>
      </w:pPr>
      <w:r w:rsidRPr="00E00AE1">
        <w:rPr>
          <w:rFonts w:ascii="Arial" w:hAnsi="Arial" w:eastAsia="Arial" w:cs="Arial"/>
          <w:b/>
          <w:sz w:val="22"/>
          <w:szCs w:val="22"/>
        </w:rPr>
        <w:t xml:space="preserve">Explanation of why this is best approach for generating impact: </w:t>
      </w:r>
    </w:p>
    <w:p xmlns:wp14="http://schemas.microsoft.com/office/word/2010/wordml" w:rsidRPr="00E00AE1" w:rsidR="00072CB4" w:rsidP="00072CB4" w:rsidRDefault="00072CB4" w14:paraId="7D256B8C"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An online marketing approach offers solutions to increasing revenue while reducing costs per item sold. It eliminates the need for extra sales representatives, and the production of samples or prototypes. It also provides the inputs for their stock control, pricing, design, and manufacturing systems through direct input by the clients. </w:t>
      </w:r>
    </w:p>
    <w:p xmlns:wp14="http://schemas.microsoft.com/office/word/2010/wordml" w:rsidRPr="00E00AE1" w:rsidR="00072CB4" w:rsidP="00072CB4" w:rsidRDefault="00072CB4" w14:paraId="32B54D54"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An additional benefit is that the solution itself will be of great intrinsic value to any jewellery manufacturer with the aim of gaining the benefits of higher margins from disintermediation. </w:t>
      </w:r>
      <w:sdt>
        <w:sdtPr>
          <w:rPr>
            <w:rFonts w:ascii="Arial" w:hAnsi="Arial" w:cs="Arial"/>
            <w:sz w:val="22"/>
            <w:szCs w:val="22"/>
          </w:rPr>
          <w:tag w:val="goog_rdk_82"/>
          <w:id w:val="-987172636"/>
        </w:sdtPr>
        <w:sdtContent/>
      </w:sdt>
      <w:r w:rsidRPr="00E00AE1">
        <w:rPr>
          <w:rFonts w:ascii="Arial" w:hAnsi="Arial" w:eastAsia="Arial" w:cs="Arial"/>
          <w:sz w:val="22"/>
          <w:szCs w:val="22"/>
        </w:rPr>
        <w:t xml:space="preserve">DCW will obtain two new business streams from the one </w:t>
      </w:r>
      <w:r w:rsidRPr="00E00AE1" w:rsidR="00410111">
        <w:rPr>
          <w:rFonts w:ascii="Arial" w:hAnsi="Arial" w:eastAsia="Arial" w:cs="Arial"/>
          <w:sz w:val="22"/>
          <w:szCs w:val="22"/>
        </w:rPr>
        <w:t>project</w:t>
      </w:r>
      <w:r w:rsidRPr="00E00AE1">
        <w:rPr>
          <w:rFonts w:ascii="Arial" w:hAnsi="Arial" w:eastAsia="Arial" w:cs="Arial"/>
          <w:sz w:val="22"/>
          <w:szCs w:val="22"/>
        </w:rPr>
        <w:t xml:space="preserve"> making it a very cost-effective way of achieving their </w:t>
      </w:r>
      <w:sdt>
        <w:sdtPr>
          <w:rPr>
            <w:rFonts w:ascii="Arial" w:hAnsi="Arial" w:cs="Arial"/>
            <w:sz w:val="22"/>
            <w:szCs w:val="22"/>
          </w:rPr>
          <w:tag w:val="goog_rdk_83"/>
          <w:id w:val="-157536224"/>
        </w:sdtPr>
        <w:sdtContent/>
      </w:sdt>
      <w:r w:rsidRPr="00E00AE1">
        <w:rPr>
          <w:rFonts w:ascii="Arial" w:hAnsi="Arial" w:eastAsia="Arial" w:cs="Arial"/>
          <w:sz w:val="22"/>
          <w:szCs w:val="22"/>
        </w:rPr>
        <w:t xml:space="preserve">strategic </w:t>
      </w:r>
      <w:sdt>
        <w:sdtPr>
          <w:rPr>
            <w:rFonts w:ascii="Arial" w:hAnsi="Arial" w:cs="Arial"/>
            <w:sz w:val="22"/>
            <w:szCs w:val="22"/>
          </w:rPr>
          <w:tag w:val="goog_rdk_84"/>
          <w:id w:val="-1756737823"/>
        </w:sdtPr>
        <w:sdtContent/>
      </w:sdt>
      <w:r w:rsidRPr="00E00AE1">
        <w:rPr>
          <w:rFonts w:ascii="Arial" w:hAnsi="Arial" w:eastAsia="Arial" w:cs="Arial"/>
          <w:sz w:val="22"/>
          <w:szCs w:val="22"/>
        </w:rPr>
        <w:t>aims.</w:t>
      </w:r>
    </w:p>
    <w:p xmlns:wp14="http://schemas.microsoft.com/office/word/2010/wordml" w:rsidRPr="00E00AE1" w:rsidR="00072CB4" w:rsidP="00072CB4" w:rsidRDefault="00072CB4" w14:paraId="082878EF"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In a traditional industry, a paradigm mind-shift for AR as a prototyping and visualisation tool will need both consumer and industry engagement to impress the environmental benefits, such as circular economy and efficient use of materials, working towards a system and industry culture </w:t>
      </w:r>
      <w:sdt>
        <w:sdtPr>
          <w:rPr>
            <w:rFonts w:ascii="Arial" w:hAnsi="Arial" w:cs="Arial"/>
            <w:sz w:val="22"/>
            <w:szCs w:val="22"/>
          </w:rPr>
          <w:tag w:val="goog_rdk_85"/>
          <w:id w:val="2079015322"/>
        </w:sdtPr>
        <w:sdtContent/>
      </w:sdt>
      <w:r w:rsidRPr="00E00AE1">
        <w:rPr>
          <w:rFonts w:ascii="Arial" w:hAnsi="Arial" w:eastAsia="Arial" w:cs="Arial"/>
          <w:sz w:val="22"/>
          <w:szCs w:val="22"/>
        </w:rPr>
        <w:t xml:space="preserve">change. </w:t>
      </w:r>
    </w:p>
    <w:p xmlns:wp14="http://schemas.microsoft.com/office/word/2010/wordml" w:rsidRPr="00E00AE1" w:rsidR="00072CB4" w:rsidP="00072CB4" w:rsidRDefault="00072CB4" w14:paraId="7C60CDF7" wp14:textId="77777777">
      <w:pPr>
        <w:shd w:val="clear" w:color="auto" w:fill="FFFFFF"/>
        <w:rPr>
          <w:rFonts w:ascii="Arial" w:hAnsi="Arial" w:eastAsia="Arial" w:cs="Arial"/>
          <w:sz w:val="22"/>
          <w:szCs w:val="22"/>
        </w:rPr>
      </w:pPr>
      <w:r w:rsidRPr="00E00AE1">
        <w:rPr>
          <w:rFonts w:ascii="Arial" w:hAnsi="Arial" w:eastAsia="Arial" w:cs="Arial"/>
          <w:sz w:val="22"/>
          <w:szCs w:val="22"/>
        </w:rPr>
        <w:t>The sales strategy for the jewellery is based on a USP that the new system is unique, responsive, quicker, and through co-creation (under the consumer customer’s control). Cost reduction flows into improved margins. There is no advantage in reducing selling prices, competitors can match them. Competitive advantage will come from consumers wanting the specific benefits the system brings</w:t>
      </w:r>
      <w:r w:rsidRPr="00E00AE1" w:rsidR="00410111">
        <w:rPr>
          <w:rFonts w:ascii="Arial" w:hAnsi="Arial" w:eastAsia="Arial" w:cs="Arial"/>
          <w:sz w:val="22"/>
          <w:szCs w:val="22"/>
        </w:rPr>
        <w:t>.</w:t>
      </w:r>
    </w:p>
    <w:p xmlns:wp14="http://schemas.microsoft.com/office/word/2010/wordml" w:rsidRPr="00E00AE1" w:rsidR="00072CB4" w:rsidP="00072CB4" w:rsidRDefault="00072CB4" w14:paraId="3F446683"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2 x additional jobs will be created in the development and roll-out of the new technology, and there will be a significant expenditure by the company. Due to this expansion, the company expects two new positions in the IT department to be created to support the new technology and provide helpdesk support for the AR system clients (one during the project, and another post completion of the project). </w:t>
      </w:r>
    </w:p>
    <w:p xmlns:wp14="http://schemas.microsoft.com/office/word/2010/wordml" w:rsidRPr="00E00AE1" w:rsidR="00072CB4" w:rsidP="00072CB4" w:rsidRDefault="00072CB4" w14:paraId="0D389065" wp14:textId="77777777">
      <w:pPr>
        <w:shd w:val="clear" w:color="auto" w:fill="FFFFFF"/>
        <w:rPr>
          <w:rFonts w:ascii="Arial" w:hAnsi="Arial" w:eastAsia="Arial" w:cs="Arial"/>
          <w:sz w:val="22"/>
          <w:szCs w:val="22"/>
        </w:rPr>
      </w:pPr>
      <w:r w:rsidRPr="00E00AE1">
        <w:rPr>
          <w:rFonts w:ascii="Arial" w:hAnsi="Arial" w:eastAsia="Arial" w:cs="Arial"/>
          <w:sz w:val="22"/>
          <w:szCs w:val="22"/>
        </w:rPr>
        <w:t xml:space="preserve">Increase in CAD department (1), workshop (1), with 2 x apprentices assuming an average salary c £15,000 per person *2 = £30,000 to support the increase in workload of design developments and the associated bureau workload. </w:t>
      </w:r>
    </w:p>
    <w:p xmlns:wp14="http://schemas.microsoft.com/office/word/2010/wordml" w:rsidRPr="00E00AE1" w:rsidR="00072CB4" w:rsidP="00072CB4" w:rsidRDefault="001732AE" w14:paraId="1F629208" wp14:textId="77777777">
      <w:pPr>
        <w:shd w:val="clear" w:color="auto" w:fill="FFFFFF"/>
        <w:rPr>
          <w:rFonts w:ascii="Arial" w:hAnsi="Arial" w:eastAsia="Arial" w:cs="Arial"/>
          <w:sz w:val="22"/>
          <w:szCs w:val="22"/>
        </w:rPr>
      </w:pPr>
      <w:sdt>
        <w:sdtPr>
          <w:rPr>
            <w:rFonts w:ascii="Arial" w:hAnsi="Arial" w:cs="Arial"/>
            <w:sz w:val="22"/>
            <w:szCs w:val="22"/>
          </w:rPr>
          <w:tag w:val="goog_rdk_88"/>
          <w:id w:val="1393467040"/>
        </w:sdtPr>
        <w:sdtContent/>
      </w:sdt>
      <w:r w:rsidRPr="00E00AE1" w:rsidR="00072CB4">
        <w:rPr>
          <w:rFonts w:ascii="Arial" w:hAnsi="Arial" w:eastAsia="Arial" w:cs="Arial"/>
          <w:sz w:val="22"/>
          <w:szCs w:val="22"/>
        </w:rPr>
        <w:t>DCW will invest in marketing campaigns. A budget of £8K will be allocated for marketing purposes.</w:t>
      </w:r>
    </w:p>
    <w:p xmlns:wp14="http://schemas.microsoft.com/office/word/2010/wordml" w:rsidRPr="00E00AE1" w:rsidR="00072CB4" w:rsidP="00072CB4" w:rsidRDefault="00072CB4" w14:paraId="0662D1E1" wp14:textId="77777777">
      <w:pPr>
        <w:shd w:val="clear" w:color="auto" w:fill="FFFFFF"/>
        <w:rPr>
          <w:rFonts w:ascii="Arial" w:hAnsi="Arial" w:eastAsia="Arial" w:cs="Arial"/>
          <w:sz w:val="22"/>
          <w:szCs w:val="22"/>
        </w:rPr>
      </w:pPr>
      <w:r w:rsidRPr="00E00AE1">
        <w:rPr>
          <w:rFonts w:ascii="Arial" w:hAnsi="Arial" w:eastAsia="Arial" w:cs="Arial"/>
          <w:sz w:val="22"/>
          <w:szCs w:val="22"/>
        </w:rPr>
        <w:t>Total investment for two additional specialised staff (£80k), two apprentices in CAD and workshop (£30k), marketing (£8k), and specialised training for the Associate (£3k) will be £110,000.</w:t>
      </w:r>
    </w:p>
    <w:p xmlns:wp14="http://schemas.microsoft.com/office/word/2010/wordml" w:rsidRPr="00E00AE1" w:rsidR="00072CB4" w:rsidP="00072CB4" w:rsidRDefault="00072CB4" w14:paraId="6AFAB436" wp14:textId="77777777">
      <w:pPr>
        <w:rPr>
          <w:rFonts w:ascii="Arial" w:hAnsi="Arial" w:eastAsia="Arial" w:cs="Arial"/>
          <w:sz w:val="22"/>
          <w:szCs w:val="22"/>
        </w:rPr>
      </w:pPr>
    </w:p>
    <w:p xmlns:wp14="http://schemas.microsoft.com/office/word/2010/wordml" w:rsidRPr="00E00AE1" w:rsidR="00072CB4" w:rsidP="00072CB4" w:rsidRDefault="00072CB4" w14:paraId="42E3E356" wp14:textId="77777777">
      <w:pPr>
        <w:rPr>
          <w:rFonts w:ascii="Arial" w:hAnsi="Arial" w:eastAsia="Arial" w:cs="Arial"/>
          <w:b/>
          <w:sz w:val="22"/>
          <w:szCs w:val="22"/>
        </w:rPr>
      </w:pPr>
      <w:r w:rsidRPr="00E00AE1">
        <w:rPr>
          <w:rFonts w:ascii="Arial" w:hAnsi="Arial" w:eastAsia="Arial" w:cs="Arial"/>
          <w:b/>
          <w:sz w:val="22"/>
          <w:szCs w:val="22"/>
        </w:rPr>
        <w:t xml:space="preserve">The number of new and safeguarded jobs: </w:t>
      </w:r>
    </w:p>
    <w:p xmlns:wp14="http://schemas.microsoft.com/office/word/2010/wordml" w:rsidRPr="00E00AE1" w:rsidR="00072CB4" w:rsidP="00072CB4" w:rsidRDefault="00072CB4" w14:paraId="4F572E36" wp14:textId="36FA0BF3">
      <w:pPr>
        <w:rPr>
          <w:rFonts w:ascii="Arial" w:hAnsi="Arial" w:eastAsia="Arial" w:cs="Arial"/>
          <w:sz w:val="22"/>
          <w:szCs w:val="22"/>
        </w:rPr>
      </w:pPr>
      <w:r w:rsidRPr="62E0B53A" w:rsidR="2836C943">
        <w:rPr>
          <w:rFonts w:ascii="Arial" w:hAnsi="Arial" w:eastAsia="Arial" w:cs="Arial"/>
          <w:sz w:val="22"/>
          <w:szCs w:val="22"/>
        </w:rPr>
        <w:t>Th</w:t>
      </w:r>
      <w:r w:rsidRPr="62E0B53A" w:rsidR="2DBCADBC">
        <w:rPr>
          <w:rFonts w:ascii="Arial" w:hAnsi="Arial" w:eastAsia="Arial" w:cs="Arial"/>
          <w:sz w:val="22"/>
          <w:szCs w:val="22"/>
        </w:rPr>
        <w:t>is</w:t>
      </w:r>
      <w:r w:rsidRPr="62E0B53A" w:rsidR="2836C943">
        <w:rPr>
          <w:rFonts w:ascii="Arial" w:hAnsi="Arial" w:eastAsia="Arial" w:cs="Arial"/>
          <w:sz w:val="22"/>
          <w:szCs w:val="22"/>
        </w:rPr>
        <w:t xml:space="preserve"> project has the potential to create skilled permanent positions in development, safeguarding existing </w:t>
      </w:r>
      <w:r w:rsidRPr="62E0B53A" w:rsidR="35E6B0B8">
        <w:rPr>
          <w:rFonts w:ascii="Arial" w:hAnsi="Arial" w:eastAsia="Arial" w:cs="Arial"/>
          <w:sz w:val="22"/>
          <w:szCs w:val="22"/>
        </w:rPr>
        <w:t>21</w:t>
      </w:r>
      <w:r w:rsidRPr="62E0B53A" w:rsidR="2836C943">
        <w:rPr>
          <w:rFonts w:ascii="Arial" w:hAnsi="Arial" w:eastAsia="Arial" w:cs="Arial"/>
          <w:sz w:val="22"/>
          <w:szCs w:val="22"/>
        </w:rPr>
        <w:t xml:space="preserve"> jobs at DCW, and increasing by 5 new posts for the market expansion and sales increase allowing DCW to be at the forefront of the design and manufacturing revolution, creating new industry standards, and commanding bigger presence in the UK bespoke jewellery industry, and achieving global recognition. </w:t>
      </w:r>
    </w:p>
    <w:p xmlns:wp14="http://schemas.microsoft.com/office/word/2010/wordml" w:rsidRPr="00E00AE1" w:rsidR="00072CB4" w:rsidP="00072CB4" w:rsidRDefault="00072CB4" w14:paraId="597D2708" wp14:textId="15AD5AE6">
      <w:pPr>
        <w:rPr>
          <w:rFonts w:ascii="Arial" w:hAnsi="Arial" w:eastAsia="Arial" w:cs="Arial"/>
          <w:sz w:val="22"/>
          <w:szCs w:val="22"/>
        </w:rPr>
      </w:pPr>
      <w:r w:rsidRPr="62E0B53A" w:rsidR="2836C943">
        <w:rPr>
          <w:rFonts w:ascii="Arial" w:hAnsi="Arial" w:eastAsia="Arial" w:cs="Arial"/>
          <w:sz w:val="22"/>
          <w:szCs w:val="22"/>
        </w:rPr>
        <w:t xml:space="preserve">It will also augment DCW's R&amp;D projects and </w:t>
      </w:r>
      <w:r w:rsidRPr="62E0B53A" w:rsidR="2836C943">
        <w:rPr>
          <w:rFonts w:ascii="Arial" w:hAnsi="Arial" w:eastAsia="Arial" w:cs="Arial"/>
          <w:sz w:val="22"/>
          <w:szCs w:val="22"/>
        </w:rPr>
        <w:t>facilitate</w:t>
      </w:r>
      <w:r w:rsidRPr="62E0B53A" w:rsidR="2836C943">
        <w:rPr>
          <w:rFonts w:ascii="Arial" w:hAnsi="Arial" w:eastAsia="Arial" w:cs="Arial"/>
          <w:sz w:val="22"/>
          <w:szCs w:val="22"/>
        </w:rPr>
        <w:t xml:space="preserve"> a faster adoption of the technologies being developed</w:t>
      </w:r>
      <w:r w:rsidRPr="62E0B53A" w:rsidR="6B41C87D">
        <w:rPr>
          <w:rFonts w:ascii="Arial" w:hAnsi="Arial" w:eastAsia="Arial" w:cs="Arial"/>
          <w:sz w:val="22"/>
          <w:szCs w:val="22"/>
        </w:rPr>
        <w:t xml:space="preserve"> and create a support team to ensure the application </w:t>
      </w:r>
      <w:r w:rsidRPr="62E0B53A" w:rsidR="6B41C87D">
        <w:rPr>
          <w:rFonts w:ascii="Arial" w:hAnsi="Arial" w:eastAsia="Arial" w:cs="Arial"/>
          <w:sz w:val="22"/>
          <w:szCs w:val="22"/>
        </w:rPr>
        <w:t>remains</w:t>
      </w:r>
      <w:r w:rsidRPr="62E0B53A" w:rsidR="6B41C87D">
        <w:rPr>
          <w:rFonts w:ascii="Arial" w:hAnsi="Arial" w:eastAsia="Arial" w:cs="Arial"/>
          <w:sz w:val="22"/>
          <w:szCs w:val="22"/>
        </w:rPr>
        <w:t xml:space="preserve"> relevant and upda</w:t>
      </w:r>
      <w:r w:rsidRPr="62E0B53A" w:rsidR="5E94B42C">
        <w:rPr>
          <w:rFonts w:ascii="Arial" w:hAnsi="Arial" w:eastAsia="Arial" w:cs="Arial"/>
          <w:sz w:val="22"/>
          <w:szCs w:val="22"/>
        </w:rPr>
        <w:t>ted.</w:t>
      </w:r>
    </w:p>
    <w:p xmlns:wp14="http://schemas.microsoft.com/office/word/2010/wordml" w:rsidRPr="00E00AE1" w:rsidR="00072CB4" w:rsidP="00072CB4" w:rsidRDefault="00072CB4" w14:paraId="042C5D41" wp14:textId="77777777">
      <w:pPr>
        <w:rPr>
          <w:rFonts w:ascii="Arial" w:hAnsi="Arial" w:eastAsia="Arial" w:cs="Arial"/>
          <w:sz w:val="22"/>
          <w:szCs w:val="22"/>
        </w:rPr>
      </w:pPr>
    </w:p>
    <w:p xmlns:wp14="http://schemas.microsoft.com/office/word/2010/wordml" w:rsidRPr="00E00AE1" w:rsidR="00072CB4" w:rsidP="00072CB4" w:rsidRDefault="00072CB4" w14:paraId="0246AC13" wp14:textId="77777777">
      <w:pPr>
        <w:rPr>
          <w:rFonts w:ascii="Arial" w:hAnsi="Arial" w:eastAsia="Arial" w:cs="Arial"/>
          <w:b/>
          <w:sz w:val="22"/>
          <w:szCs w:val="22"/>
        </w:rPr>
      </w:pPr>
      <w:r w:rsidRPr="00E00AE1">
        <w:rPr>
          <w:rFonts w:ascii="Arial" w:hAnsi="Arial" w:eastAsia="Arial" w:cs="Arial"/>
          <w:b/>
          <w:sz w:val="22"/>
          <w:szCs w:val="22"/>
        </w:rPr>
        <w:t xml:space="preserve">Any wider societal and environmental benefits: </w:t>
      </w:r>
    </w:p>
    <w:p xmlns:wp14="http://schemas.microsoft.com/office/word/2010/wordml" w:rsidRPr="00E00AE1" w:rsidR="00072CB4" w:rsidP="00072CB4" w:rsidRDefault="00072CB4" w14:paraId="05F70CE9" wp14:textId="62C1CE80">
      <w:pPr>
        <w:rPr>
          <w:rFonts w:ascii="Arial" w:hAnsi="Arial" w:eastAsia="Arial" w:cs="Arial"/>
          <w:sz w:val="22"/>
          <w:szCs w:val="22"/>
        </w:rPr>
      </w:pPr>
      <w:r w:rsidRPr="62E0B53A" w:rsidR="2836C943">
        <w:rPr>
          <w:rFonts w:ascii="Arial" w:hAnsi="Arial" w:eastAsia="Arial" w:cs="Arial"/>
          <w:sz w:val="22"/>
          <w:szCs w:val="22"/>
        </w:rPr>
        <w:t xml:space="preserve">The tools developed for DCW will enable novel creative applications that will stimulate customers and designers by delivering a more engaging, personal, </w:t>
      </w:r>
      <w:r w:rsidRPr="62E0B53A" w:rsidR="2836C943">
        <w:rPr>
          <w:rFonts w:ascii="Arial" w:hAnsi="Arial" w:eastAsia="Arial" w:cs="Arial"/>
          <w:sz w:val="22"/>
          <w:szCs w:val="22"/>
        </w:rPr>
        <w:t>accessible</w:t>
      </w:r>
      <w:r w:rsidRPr="62E0B53A" w:rsidR="2836C943">
        <w:rPr>
          <w:rFonts w:ascii="Arial" w:hAnsi="Arial" w:eastAsia="Arial" w:cs="Arial"/>
          <w:sz w:val="22"/>
          <w:szCs w:val="22"/>
        </w:rPr>
        <w:t xml:space="preserve"> and connected experience, reinforcing DCW as a brand and institution in the jewellery industry</w:t>
      </w:r>
      <w:r w:rsidRPr="62E0B53A" w:rsidR="2DBCADBC">
        <w:rPr>
          <w:rFonts w:ascii="Arial" w:hAnsi="Arial" w:eastAsia="Arial" w:cs="Arial"/>
          <w:sz w:val="22"/>
          <w:szCs w:val="22"/>
        </w:rPr>
        <w:t xml:space="preserve">. </w:t>
      </w:r>
      <w:r w:rsidRPr="62E0B53A" w:rsidR="2836C943">
        <w:rPr>
          <w:rFonts w:ascii="Arial" w:hAnsi="Arial" w:eastAsia="Arial" w:cs="Arial"/>
          <w:sz w:val="22"/>
          <w:szCs w:val="22"/>
        </w:rPr>
        <w:t xml:space="preserve">Customers will </w:t>
      </w:r>
      <w:r w:rsidRPr="62E0B53A" w:rsidR="2836C943">
        <w:rPr>
          <w:rFonts w:ascii="Arial" w:hAnsi="Arial" w:eastAsia="Arial" w:cs="Arial"/>
          <w:sz w:val="22"/>
          <w:szCs w:val="22"/>
        </w:rPr>
        <w:t>benefit</w:t>
      </w:r>
      <w:r w:rsidRPr="62E0B53A" w:rsidR="2836C943">
        <w:rPr>
          <w:rFonts w:ascii="Arial" w:hAnsi="Arial" w:eastAsia="Arial" w:cs="Arial"/>
          <w:sz w:val="22"/>
          <w:szCs w:val="22"/>
        </w:rPr>
        <w:t xml:space="preserve"> from this new immersive design approach by taking</w:t>
      </w:r>
      <w:r w:rsidRPr="62E0B53A" w:rsidR="7BE043B5">
        <w:rPr>
          <w:rFonts w:ascii="Arial" w:hAnsi="Arial" w:eastAsia="Arial" w:cs="Arial"/>
          <w:sz w:val="22"/>
          <w:szCs w:val="22"/>
        </w:rPr>
        <w:t xml:space="preserve"> an</w:t>
      </w:r>
      <w:r w:rsidRPr="62E0B53A" w:rsidR="2836C943">
        <w:rPr>
          <w:rFonts w:ascii="Arial" w:hAnsi="Arial" w:eastAsia="Arial" w:cs="Arial"/>
          <w:sz w:val="22"/>
          <w:szCs w:val="22"/>
        </w:rPr>
        <w:t xml:space="preserve"> active </w:t>
      </w:r>
      <w:r w:rsidRPr="62E0B53A" w:rsidR="12BDD9CF">
        <w:rPr>
          <w:rFonts w:ascii="Arial" w:hAnsi="Arial" w:eastAsia="Arial" w:cs="Arial"/>
          <w:sz w:val="22"/>
          <w:szCs w:val="22"/>
        </w:rPr>
        <w:t>role</w:t>
      </w:r>
      <w:r w:rsidRPr="62E0B53A" w:rsidR="2836C943">
        <w:rPr>
          <w:rFonts w:ascii="Arial" w:hAnsi="Arial" w:eastAsia="Arial" w:cs="Arial"/>
          <w:sz w:val="22"/>
          <w:szCs w:val="22"/>
        </w:rPr>
        <w:t xml:space="preserve"> in the development and design of new jewellery items, informing the design process in a hands-on </w:t>
      </w:r>
      <w:r w:rsidRPr="62E0B53A" w:rsidR="2836C943">
        <w:rPr>
          <w:rFonts w:ascii="Arial" w:hAnsi="Arial" w:eastAsia="Arial" w:cs="Arial"/>
          <w:sz w:val="22"/>
          <w:szCs w:val="22"/>
        </w:rPr>
        <w:t>manner. This will have a direct impact on DCW’s customer relations</w:t>
      </w:r>
      <w:r w:rsidRPr="62E0B53A" w:rsidR="74649ECD">
        <w:rPr>
          <w:rFonts w:ascii="Arial" w:hAnsi="Arial" w:eastAsia="Arial" w:cs="Arial"/>
          <w:sz w:val="22"/>
          <w:szCs w:val="22"/>
        </w:rPr>
        <w:t xml:space="preserve"> and how customer personally and emotionally invest in </w:t>
      </w:r>
      <w:r w:rsidRPr="62E0B53A" w:rsidR="74649ECD">
        <w:rPr>
          <w:rFonts w:ascii="Arial" w:hAnsi="Arial" w:eastAsia="Arial" w:cs="Arial"/>
          <w:sz w:val="22"/>
          <w:szCs w:val="22"/>
        </w:rPr>
        <w:t>their</w:t>
      </w:r>
      <w:r w:rsidRPr="62E0B53A" w:rsidR="74649ECD">
        <w:rPr>
          <w:rFonts w:ascii="Arial" w:hAnsi="Arial" w:eastAsia="Arial" w:cs="Arial"/>
          <w:sz w:val="22"/>
          <w:szCs w:val="22"/>
        </w:rPr>
        <w:t xml:space="preserve"> jewellery creations</w:t>
      </w:r>
      <w:r w:rsidRPr="62E0B53A" w:rsidR="2836C943">
        <w:rPr>
          <w:rFonts w:ascii="Arial" w:hAnsi="Arial" w:eastAsia="Arial" w:cs="Arial"/>
          <w:sz w:val="22"/>
          <w:szCs w:val="22"/>
        </w:rPr>
        <w:t>.</w:t>
      </w:r>
      <w:r w:rsidRPr="62E0B53A" w:rsidR="2DBCADBC">
        <w:rPr>
          <w:rFonts w:ascii="Arial" w:hAnsi="Arial" w:eastAsia="Arial" w:cs="Arial"/>
          <w:sz w:val="22"/>
          <w:szCs w:val="22"/>
        </w:rPr>
        <w:t xml:space="preserve"> </w:t>
      </w:r>
      <w:r w:rsidRPr="62E0B53A" w:rsidR="2836C943">
        <w:rPr>
          <w:rFonts w:ascii="Arial" w:hAnsi="Arial" w:eastAsia="Arial" w:cs="Arial"/>
          <w:sz w:val="22"/>
          <w:szCs w:val="22"/>
        </w:rPr>
        <w:t xml:space="preserve">The </w:t>
      </w:r>
      <w:r w:rsidRPr="62E0B53A" w:rsidR="2DBCADBC">
        <w:rPr>
          <w:rFonts w:ascii="Arial" w:hAnsi="Arial" w:eastAsia="Arial" w:cs="Arial"/>
          <w:sz w:val="22"/>
          <w:szCs w:val="22"/>
        </w:rPr>
        <w:t>application</w:t>
      </w:r>
      <w:r w:rsidRPr="62E0B53A" w:rsidR="2836C943">
        <w:rPr>
          <w:rFonts w:ascii="Arial" w:hAnsi="Arial" w:eastAsia="Arial" w:cs="Arial"/>
          <w:sz w:val="22"/>
          <w:szCs w:val="22"/>
        </w:rPr>
        <w:t xml:space="preserve"> will enable customers to take an active role in the design while visualising alterations in real time. Once the final design is agreed, they will be able to </w:t>
      </w:r>
      <w:r w:rsidRPr="62E0B53A" w:rsidR="2734D4DB">
        <w:rPr>
          <w:rFonts w:ascii="Arial" w:hAnsi="Arial" w:eastAsia="Arial" w:cs="Arial"/>
          <w:sz w:val="22"/>
          <w:szCs w:val="22"/>
        </w:rPr>
        <w:t>highlight</w:t>
      </w:r>
      <w:r w:rsidRPr="62E0B53A" w:rsidR="2836C943">
        <w:rPr>
          <w:rFonts w:ascii="Arial" w:hAnsi="Arial" w:eastAsia="Arial" w:cs="Arial"/>
          <w:sz w:val="22"/>
          <w:szCs w:val="22"/>
        </w:rPr>
        <w:t xml:space="preserve"> it in an AR environment, reducing the material wastage used in test designs and their environmental footprint.</w:t>
      </w:r>
    </w:p>
    <w:p xmlns:wp14="http://schemas.microsoft.com/office/word/2010/wordml" w:rsidRPr="00E00AE1" w:rsidR="00072CB4" w:rsidP="00072CB4" w:rsidRDefault="00072CB4" w14:paraId="0FBB598D" wp14:textId="77777777">
      <w:pPr>
        <w:rPr>
          <w:rFonts w:ascii="Arial" w:hAnsi="Arial" w:eastAsia="Arial" w:cs="Arial"/>
          <w:sz w:val="22"/>
          <w:szCs w:val="22"/>
        </w:rPr>
      </w:pPr>
      <w:r w:rsidRPr="00E00AE1">
        <w:rPr>
          <w:rFonts w:ascii="Arial" w:hAnsi="Arial" w:eastAsia="Arial" w:cs="Arial"/>
          <w:sz w:val="22"/>
          <w:szCs w:val="22"/>
        </w:rPr>
        <w:t>This project will present a novel use of interactive AR technology for augmenting virtual jewellery into real scenarios. It will therefore provide a novel platform for visualising and designing real products in situ and rapidly redesigning/reviewing them, thus creating a zero-waste jewellery design process.</w:t>
      </w:r>
      <w:r w:rsidRPr="00E00AE1" w:rsidR="00410111">
        <w:rPr>
          <w:rFonts w:ascii="Arial" w:hAnsi="Arial" w:eastAsia="Arial" w:cs="Arial"/>
          <w:sz w:val="22"/>
          <w:szCs w:val="22"/>
        </w:rPr>
        <w:t xml:space="preserve"> </w:t>
      </w:r>
      <w:r w:rsidRPr="00E00AE1">
        <w:rPr>
          <w:rFonts w:ascii="Arial" w:hAnsi="Arial" w:eastAsia="Arial" w:cs="Arial"/>
          <w:sz w:val="22"/>
          <w:szCs w:val="22"/>
        </w:rPr>
        <w:t>Wider dissemination of this knowledge will lead directly into design and development of projects with wider societal benefits (for example interactive education, serious games and assistive interfaces), while creating new job positions for nurturing, maintaining and further developing the new knowledge created through this</w:t>
      </w:r>
      <w:r w:rsidRPr="00E00AE1" w:rsidR="00410111">
        <w:rPr>
          <w:rFonts w:ascii="Arial" w:hAnsi="Arial" w:eastAsia="Arial" w:cs="Arial"/>
          <w:sz w:val="22"/>
          <w:szCs w:val="22"/>
        </w:rPr>
        <w:t xml:space="preserve"> project</w:t>
      </w:r>
      <w:r w:rsidRPr="00E00AE1">
        <w:rPr>
          <w:rFonts w:ascii="Arial" w:hAnsi="Arial" w:eastAsia="Arial" w:cs="Arial"/>
          <w:sz w:val="22"/>
          <w:szCs w:val="22"/>
        </w:rPr>
        <w:t>.</w:t>
      </w:r>
    </w:p>
    <w:p xmlns:wp14="http://schemas.microsoft.com/office/word/2010/wordml" w:rsidRPr="00E00AE1" w:rsidR="00072CB4" w:rsidP="00072CB4" w:rsidRDefault="00072CB4" w14:paraId="4D2E12B8" wp14:textId="77777777">
      <w:pPr>
        <w:rPr>
          <w:rFonts w:ascii="Arial" w:hAnsi="Arial" w:eastAsia="Arial" w:cs="Arial"/>
          <w:sz w:val="22"/>
          <w:szCs w:val="22"/>
        </w:rPr>
      </w:pPr>
    </w:p>
    <w:p xmlns:wp14="http://schemas.microsoft.com/office/word/2010/wordml" w:rsidRPr="00E00AE1" w:rsidR="00072CB4" w:rsidP="00072CB4" w:rsidRDefault="00072CB4" w14:paraId="0AAB7413" wp14:textId="77777777">
      <w:pPr>
        <w:rPr>
          <w:rFonts w:ascii="Arial" w:hAnsi="Arial" w:eastAsia="Arial" w:cs="Arial"/>
          <w:sz w:val="22"/>
          <w:szCs w:val="22"/>
        </w:rPr>
      </w:pPr>
      <w:r w:rsidRPr="00E00AE1">
        <w:rPr>
          <w:rFonts w:ascii="Arial" w:hAnsi="Arial" w:eastAsia="Arial" w:cs="Arial"/>
          <w:sz w:val="22"/>
          <w:szCs w:val="22"/>
        </w:rPr>
        <w:t xml:space="preserve">Finally, the developed tools will act as a catalyst for ensuring DCW is at the forefront of </w:t>
      </w:r>
      <w:r w:rsidRPr="00E00AE1" w:rsidR="53BD5417">
        <w:rPr>
          <w:rFonts w:ascii="Arial" w:hAnsi="Arial" w:eastAsia="Arial" w:cs="Arial"/>
          <w:sz w:val="22"/>
          <w:szCs w:val="22"/>
        </w:rPr>
        <w:t>innovation,</w:t>
      </w:r>
      <w:r w:rsidRPr="00E00AE1">
        <w:rPr>
          <w:rFonts w:ascii="Arial" w:hAnsi="Arial" w:eastAsia="Arial" w:cs="Arial"/>
          <w:sz w:val="22"/>
          <w:szCs w:val="22"/>
        </w:rPr>
        <w:t xml:space="preserve"> and it is a role model in the international jewellery, reinforcing the UK, in its position as a world leader in immersive technologies.</w:t>
      </w:r>
    </w:p>
    <w:p xmlns:wp14="http://schemas.microsoft.com/office/word/2010/wordml" w:rsidRPr="00E00AE1" w:rsidR="00072CB4" w:rsidP="00072CB4" w:rsidRDefault="00072CB4" w14:paraId="308F224F" wp14:textId="77777777">
      <w:pPr>
        <w:rPr>
          <w:rFonts w:ascii="Arial" w:hAnsi="Arial" w:eastAsia="Arial" w:cs="Arial"/>
          <w:b/>
          <w:sz w:val="22"/>
          <w:szCs w:val="22"/>
        </w:rPr>
      </w:pPr>
    </w:p>
    <w:p xmlns:wp14="http://schemas.microsoft.com/office/word/2010/wordml" w:rsidRPr="00E00AE1" w:rsidR="00072CB4" w:rsidP="00072CB4" w:rsidRDefault="002A6FC9" w14:paraId="1068579C" wp14:textId="77777777">
      <w:pPr>
        <w:rPr>
          <w:rFonts w:ascii="Arial" w:hAnsi="Arial" w:eastAsia="Arial" w:cs="Arial"/>
          <w:b/>
          <w:sz w:val="22"/>
          <w:szCs w:val="22"/>
        </w:rPr>
      </w:pPr>
      <w:r w:rsidRPr="00E00AE1">
        <w:rPr>
          <w:rFonts w:ascii="Arial" w:hAnsi="Arial" w:eastAsia="Arial" w:cs="Arial"/>
          <w:b/>
          <w:sz w:val="22"/>
          <w:szCs w:val="22"/>
        </w:rPr>
        <w:t>O</w:t>
      </w:r>
      <w:r w:rsidRPr="00E00AE1" w:rsidR="00072CB4">
        <w:rPr>
          <w:rFonts w:ascii="Arial" w:hAnsi="Arial" w:eastAsia="Arial" w:cs="Arial"/>
          <w:b/>
          <w:sz w:val="22"/>
          <w:szCs w:val="22"/>
        </w:rPr>
        <w:t xml:space="preserve">ther benefits:   </w:t>
      </w:r>
    </w:p>
    <w:p xmlns:wp14="http://schemas.microsoft.com/office/word/2010/wordml" w:rsidRPr="00E00AE1" w:rsidR="00072CB4" w:rsidP="00072CB4" w:rsidRDefault="00072CB4" w14:paraId="528B59AC" wp14:textId="77777777">
      <w:pPr>
        <w:rPr>
          <w:rFonts w:ascii="Arial" w:hAnsi="Arial" w:eastAsia="Arial" w:cs="Arial"/>
          <w:sz w:val="22"/>
          <w:szCs w:val="22"/>
        </w:rPr>
      </w:pPr>
      <w:r w:rsidRPr="00E00AE1">
        <w:rPr>
          <w:rFonts w:ascii="Arial" w:hAnsi="Arial" w:eastAsia="Arial" w:cs="Arial"/>
          <w:sz w:val="22"/>
          <w:szCs w:val="22"/>
        </w:rPr>
        <w:t xml:space="preserve">During the Covid-19 pandemic consumer behaviours changed, due to economic and societal restrictions, with companies allocating resources towards their on-line presence. Virtual catalogue applications, coupled with AR, </w:t>
      </w:r>
      <w:bookmarkStart w:name="_Int_7N3j1XW5" w:id="6"/>
      <w:r w:rsidRPr="00E00AE1">
        <w:rPr>
          <w:rFonts w:ascii="Arial" w:hAnsi="Arial" w:eastAsia="Arial" w:cs="Arial"/>
          <w:sz w:val="22"/>
          <w:szCs w:val="22"/>
        </w:rPr>
        <w:t>have the ability to</w:t>
      </w:r>
      <w:bookmarkEnd w:id="6"/>
      <w:r w:rsidRPr="00E00AE1">
        <w:rPr>
          <w:rFonts w:ascii="Arial" w:hAnsi="Arial" w:eastAsia="Arial" w:cs="Arial"/>
          <w:sz w:val="22"/>
          <w:szCs w:val="22"/>
        </w:rPr>
        <w:t xml:space="preserve"> reach new markets, make start-ups more affordable &amp; accessible, promoting social inclusion, as the cost to produce, maintain, and </w:t>
      </w:r>
      <w:r w:rsidRPr="00E00AE1" w:rsidR="755F235A">
        <w:rPr>
          <w:rFonts w:ascii="Arial" w:hAnsi="Arial" w:eastAsia="Arial" w:cs="Arial"/>
          <w:sz w:val="22"/>
          <w:szCs w:val="22"/>
        </w:rPr>
        <w:t>ensure</w:t>
      </w:r>
      <w:r w:rsidRPr="00E00AE1">
        <w:rPr>
          <w:rFonts w:ascii="Arial" w:hAnsi="Arial" w:eastAsia="Arial" w:cs="Arial"/>
          <w:sz w:val="22"/>
          <w:szCs w:val="22"/>
        </w:rPr>
        <w:t xml:space="preserve"> stock is much lower, compared with physical stock on the shelf.  Job creation and retention within Wales in developed economies relies on innovative SMEs rather than larger organisations which continually strive to reduce employment costs.</w:t>
      </w:r>
      <w:r w:rsidRPr="00E00AE1">
        <w:rPr>
          <w:rFonts w:ascii="Arial" w:hAnsi="Arial" w:cs="Arial"/>
          <w:sz w:val="22"/>
          <w:szCs w:val="22"/>
        </w:rPr>
        <w:t xml:space="preserve"> </w:t>
      </w:r>
      <w:r w:rsidRPr="00E00AE1">
        <w:rPr>
          <w:rFonts w:ascii="Arial" w:hAnsi="Arial" w:eastAsia="Arial" w:cs="Arial"/>
          <w:sz w:val="22"/>
          <w:szCs w:val="22"/>
        </w:rPr>
        <w:t>Innovative SMEs are the fastest growing and create more wealth and employment than any other sector. DCW is a leader in technology and a bulwark against import penetration through better, quicker service of customised items, increasing DCW competitiveness.</w:t>
      </w:r>
    </w:p>
    <w:p xmlns:wp14="http://schemas.microsoft.com/office/word/2010/wordml" w:rsidRPr="00E00AE1" w:rsidR="00FD1F3D" w:rsidP="00FD1F3D" w:rsidRDefault="00FD1F3D" w14:paraId="6DC30E46" wp14:textId="77777777">
      <w:pPr>
        <w:pStyle w:val="Heading1"/>
        <w:spacing w:line="360" w:lineRule="auto"/>
        <w:rPr>
          <w:rFonts w:ascii="Arial" w:hAnsi="Arial" w:cs="Arial"/>
          <w:color w:val="auto"/>
          <w:sz w:val="22"/>
          <w:szCs w:val="22"/>
          <w:u w:val="single"/>
        </w:rPr>
      </w:pPr>
      <w:bookmarkStart w:name="_Toc532297106" w:id="7"/>
      <w:r w:rsidRPr="00E00AE1">
        <w:rPr>
          <w:rFonts w:ascii="Arial" w:hAnsi="Arial" w:cs="Arial"/>
          <w:color w:val="auto"/>
          <w:sz w:val="22"/>
          <w:szCs w:val="22"/>
          <w:u w:val="single"/>
        </w:rPr>
        <w:t>Planning the app</w:t>
      </w:r>
      <w:bookmarkEnd w:id="7"/>
      <w:r w:rsidRPr="00E00AE1" w:rsidR="001F188C">
        <w:rPr>
          <w:rFonts w:ascii="Arial" w:hAnsi="Arial" w:cs="Arial"/>
          <w:color w:val="auto"/>
          <w:sz w:val="22"/>
          <w:szCs w:val="22"/>
          <w:u w:val="single"/>
        </w:rPr>
        <w:t>lication</w:t>
      </w:r>
    </w:p>
    <w:p xmlns:wp14="http://schemas.microsoft.com/office/word/2010/wordml" w:rsidRPr="00E00AE1" w:rsidR="00FD1F3D" w:rsidP="00FD1F3D" w:rsidRDefault="00FD1F3D" w14:paraId="214418DE" wp14:textId="77777777">
      <w:pPr>
        <w:spacing w:line="360" w:lineRule="auto"/>
        <w:rPr>
          <w:rFonts w:ascii="Arial" w:hAnsi="Arial" w:cs="Arial"/>
          <w:sz w:val="22"/>
          <w:szCs w:val="22"/>
        </w:rPr>
      </w:pPr>
      <w:r w:rsidRPr="00E00AE1">
        <w:rPr>
          <w:rFonts w:ascii="Arial" w:hAnsi="Arial" w:cs="Arial"/>
          <w:sz w:val="22"/>
          <w:szCs w:val="22"/>
        </w:rPr>
        <w:t xml:space="preserve">Once the requirements had been </w:t>
      </w:r>
      <w:r w:rsidRPr="00E00AE1" w:rsidR="65CCA265">
        <w:rPr>
          <w:rFonts w:ascii="Arial" w:hAnsi="Arial" w:cs="Arial"/>
          <w:sz w:val="22"/>
          <w:szCs w:val="22"/>
        </w:rPr>
        <w:t>outlined, I</w:t>
      </w:r>
      <w:r w:rsidRPr="00E00AE1">
        <w:rPr>
          <w:rFonts w:ascii="Arial" w:hAnsi="Arial" w:cs="Arial"/>
          <w:sz w:val="22"/>
          <w:szCs w:val="22"/>
        </w:rPr>
        <w:t xml:space="preserve"> decided to utilise a computer games engine to develop the app</w:t>
      </w:r>
      <w:r w:rsidRPr="00E00AE1" w:rsidR="001F188C">
        <w:rPr>
          <w:rFonts w:ascii="Arial" w:hAnsi="Arial" w:cs="Arial"/>
          <w:sz w:val="22"/>
          <w:szCs w:val="22"/>
        </w:rPr>
        <w:t>lication</w:t>
      </w:r>
      <w:r w:rsidRPr="00E00AE1">
        <w:rPr>
          <w:rFonts w:ascii="Arial" w:hAnsi="Arial" w:cs="Arial"/>
          <w:sz w:val="22"/>
          <w:szCs w:val="22"/>
        </w:rPr>
        <w:t xml:space="preserve">. </w:t>
      </w:r>
      <w:r w:rsidRPr="00E00AE1" w:rsidR="001F188C">
        <w:rPr>
          <w:rFonts w:ascii="Arial" w:hAnsi="Arial" w:cs="Arial"/>
          <w:sz w:val="22"/>
          <w:szCs w:val="22"/>
        </w:rPr>
        <w:t xml:space="preserve">As </w:t>
      </w:r>
      <w:r w:rsidRPr="00E00AE1">
        <w:rPr>
          <w:rFonts w:ascii="Arial" w:hAnsi="Arial" w:cs="Arial"/>
          <w:sz w:val="22"/>
          <w:szCs w:val="22"/>
        </w:rPr>
        <w:t xml:space="preserve">DCW </w:t>
      </w:r>
      <w:r w:rsidRPr="00E00AE1" w:rsidR="001F188C">
        <w:rPr>
          <w:rFonts w:ascii="Arial" w:hAnsi="Arial" w:cs="Arial"/>
          <w:sz w:val="22"/>
          <w:szCs w:val="22"/>
        </w:rPr>
        <w:t>will require</w:t>
      </w:r>
      <w:r w:rsidRPr="00E00AE1">
        <w:rPr>
          <w:rFonts w:ascii="Arial" w:hAnsi="Arial" w:cs="Arial"/>
          <w:sz w:val="22"/>
          <w:szCs w:val="22"/>
        </w:rPr>
        <w:t xml:space="preserve"> </w:t>
      </w:r>
      <w:r w:rsidRPr="00E00AE1" w:rsidR="001F188C">
        <w:rPr>
          <w:rFonts w:ascii="Arial" w:hAnsi="Arial" w:cs="Arial"/>
          <w:sz w:val="22"/>
          <w:szCs w:val="22"/>
        </w:rPr>
        <w:t xml:space="preserve">a </w:t>
      </w:r>
      <w:r w:rsidRPr="00E00AE1">
        <w:rPr>
          <w:rFonts w:ascii="Arial" w:hAnsi="Arial" w:cs="Arial"/>
          <w:sz w:val="22"/>
          <w:szCs w:val="22"/>
        </w:rPr>
        <w:t>high level of fidelity in the 3D ring assets and materials a games engine was the natural fit, it</w:t>
      </w:r>
      <w:r w:rsidRPr="00E00AE1" w:rsidR="001F188C">
        <w:rPr>
          <w:rFonts w:ascii="Arial" w:hAnsi="Arial" w:cs="Arial"/>
          <w:sz w:val="22"/>
          <w:szCs w:val="22"/>
        </w:rPr>
        <w:t xml:space="preserve"> will</w:t>
      </w:r>
      <w:r w:rsidRPr="00E00AE1">
        <w:rPr>
          <w:rFonts w:ascii="Arial" w:hAnsi="Arial" w:cs="Arial"/>
          <w:sz w:val="22"/>
          <w:szCs w:val="22"/>
        </w:rPr>
        <w:t xml:space="preserve"> </w:t>
      </w:r>
      <w:r w:rsidRPr="00E00AE1" w:rsidR="50074F94">
        <w:rPr>
          <w:rFonts w:ascii="Arial" w:hAnsi="Arial" w:cs="Arial"/>
          <w:sz w:val="22"/>
          <w:szCs w:val="22"/>
        </w:rPr>
        <w:t>provide</w:t>
      </w:r>
      <w:r w:rsidRPr="00E00AE1">
        <w:rPr>
          <w:rFonts w:ascii="Arial" w:hAnsi="Arial" w:cs="Arial"/>
          <w:sz w:val="22"/>
          <w:szCs w:val="22"/>
        </w:rPr>
        <w:t xml:space="preserve"> the union of high 3D rendering capability with the ease of deployment to multiple mobile platforms and</w:t>
      </w:r>
      <w:r w:rsidRPr="00E00AE1" w:rsidR="001F188C">
        <w:rPr>
          <w:rFonts w:ascii="Arial" w:hAnsi="Arial" w:cs="Arial"/>
          <w:sz w:val="22"/>
          <w:szCs w:val="22"/>
        </w:rPr>
        <w:t xml:space="preserve"> has </w:t>
      </w:r>
      <w:r w:rsidRPr="00E00AE1">
        <w:rPr>
          <w:rFonts w:ascii="Arial" w:hAnsi="Arial" w:cs="Arial"/>
          <w:sz w:val="22"/>
          <w:szCs w:val="22"/>
        </w:rPr>
        <w:t>proven Augmented Reality support.</w:t>
      </w:r>
    </w:p>
    <w:p xmlns:wp14="http://schemas.microsoft.com/office/word/2010/wordml" w:rsidRPr="00E00AE1" w:rsidR="00FD1F3D" w:rsidP="00FD1F3D" w:rsidRDefault="00FD1F3D" w14:paraId="54541610" wp14:textId="77777777">
      <w:pPr>
        <w:spacing w:line="360" w:lineRule="auto"/>
        <w:rPr>
          <w:rFonts w:ascii="Arial" w:hAnsi="Arial" w:cs="Arial"/>
          <w:sz w:val="22"/>
          <w:szCs w:val="22"/>
        </w:rPr>
      </w:pPr>
      <w:r w:rsidRPr="00E00AE1">
        <w:rPr>
          <w:rFonts w:ascii="Arial" w:hAnsi="Arial" w:cs="Arial"/>
          <w:sz w:val="22"/>
          <w:szCs w:val="22"/>
        </w:rPr>
        <w:t>Deciding between the two main games engines, Unreal Engine 4 (UE4) and Unity became a balance between the available time and the respective engines’ existing capabilities. Unreal Engine 4 is renowned for its graphical capabilities whereas Unity is a more mature engine with greater support in terms of integration with third party tools and a broader pool of existing resources.</w:t>
      </w:r>
    </w:p>
    <w:p xmlns:wp14="http://schemas.microsoft.com/office/word/2010/wordml" w:rsidRPr="00E00AE1" w:rsidR="0099672E" w:rsidP="00FD1F3D" w:rsidRDefault="0099672E" w14:paraId="5E6D6F63" wp14:textId="77777777">
      <w:pPr>
        <w:spacing w:line="360" w:lineRule="auto"/>
        <w:rPr>
          <w:rFonts w:ascii="Arial" w:hAnsi="Arial" w:cs="Arial"/>
          <w:sz w:val="22"/>
          <w:szCs w:val="22"/>
        </w:rPr>
      </w:pPr>
    </w:p>
    <w:p xmlns:wp14="http://schemas.microsoft.com/office/word/2010/wordml" w:rsidRPr="00E00AE1" w:rsidR="00FD1F3D" w:rsidP="00FD1F3D" w:rsidRDefault="00FD1F3D" w14:paraId="24654A2F" wp14:textId="77777777">
      <w:pPr>
        <w:pStyle w:val="Heading2"/>
        <w:spacing w:line="360" w:lineRule="auto"/>
        <w:rPr>
          <w:rFonts w:ascii="Arial" w:hAnsi="Arial" w:cs="Arial"/>
          <w:b/>
          <w:bCs/>
          <w:color w:val="auto"/>
          <w:sz w:val="22"/>
          <w:szCs w:val="22"/>
          <w:u w:val="single"/>
        </w:rPr>
      </w:pPr>
      <w:bookmarkStart w:name="_Toc532297107" w:id="8"/>
      <w:r w:rsidRPr="00E00AE1">
        <w:rPr>
          <w:rFonts w:ascii="Arial" w:hAnsi="Arial" w:cs="Arial"/>
          <w:b/>
          <w:bCs/>
          <w:color w:val="auto"/>
          <w:sz w:val="22"/>
          <w:szCs w:val="22"/>
          <w:u w:val="single"/>
        </w:rPr>
        <w:t>Unreal Engine 4</w:t>
      </w:r>
      <w:bookmarkEnd w:id="8"/>
    </w:p>
    <w:p xmlns:wp14="http://schemas.microsoft.com/office/word/2010/wordml" w:rsidRPr="00E00AE1" w:rsidR="00FD1F3D" w:rsidP="00FD1F3D" w:rsidRDefault="00FD1F3D" w14:paraId="26F5993E" wp14:textId="77777777">
      <w:pPr>
        <w:spacing w:line="360" w:lineRule="auto"/>
        <w:rPr>
          <w:rFonts w:ascii="Arial" w:hAnsi="Arial" w:cs="Arial"/>
          <w:sz w:val="22"/>
          <w:szCs w:val="22"/>
        </w:rPr>
      </w:pPr>
      <w:r w:rsidRPr="00E00AE1">
        <w:rPr>
          <w:rFonts w:ascii="Arial" w:hAnsi="Arial" w:cs="Arial"/>
          <w:sz w:val="22"/>
          <w:szCs w:val="22"/>
        </w:rPr>
        <w:t>Initially Unreal</w:t>
      </w:r>
      <w:r w:rsidRPr="00E00AE1" w:rsidR="001F188C">
        <w:rPr>
          <w:rFonts w:ascii="Arial" w:hAnsi="Arial" w:cs="Arial"/>
          <w:sz w:val="22"/>
          <w:szCs w:val="22"/>
        </w:rPr>
        <w:t xml:space="preserve"> seemed the correct choice for the applications development</w:t>
      </w:r>
      <w:r w:rsidRPr="00E00AE1">
        <w:rPr>
          <w:rFonts w:ascii="Arial" w:hAnsi="Arial" w:cs="Arial"/>
          <w:sz w:val="22"/>
          <w:szCs w:val="22"/>
        </w:rPr>
        <w:t xml:space="preserve"> as the 3D realism was so key to delivering DCW’s ideal experience. DCW had expressed the importance of how accurate rings should look in-app and therefore Unreal Engine 4 presented itself as the most likely candidate. While researching the possibilities </w:t>
      </w:r>
      <w:r w:rsidRPr="00E00AE1" w:rsidR="001F188C">
        <w:rPr>
          <w:rFonts w:ascii="Arial" w:hAnsi="Arial" w:cs="Arial"/>
          <w:sz w:val="22"/>
          <w:szCs w:val="22"/>
        </w:rPr>
        <w:t>I</w:t>
      </w:r>
      <w:r w:rsidRPr="00E00AE1">
        <w:rPr>
          <w:rFonts w:ascii="Arial" w:hAnsi="Arial" w:cs="Arial"/>
          <w:sz w:val="22"/>
          <w:szCs w:val="22"/>
        </w:rPr>
        <w:t xml:space="preserve"> discovered that the Augmented </w:t>
      </w:r>
      <w:r w:rsidRPr="00E00AE1">
        <w:rPr>
          <w:rFonts w:ascii="Arial" w:hAnsi="Arial" w:cs="Arial"/>
          <w:sz w:val="22"/>
          <w:szCs w:val="22"/>
        </w:rPr>
        <w:lastRenderedPageBreak/>
        <w:t xml:space="preserve">Reality support for Unreal Engine was bound to the underlying platform specific implementations – </w:t>
      </w:r>
      <w:proofErr w:type="spellStart"/>
      <w:r w:rsidRPr="00E00AE1">
        <w:rPr>
          <w:rFonts w:ascii="Arial" w:hAnsi="Arial" w:cs="Arial"/>
          <w:sz w:val="22"/>
          <w:szCs w:val="22"/>
        </w:rPr>
        <w:t>ARKit</w:t>
      </w:r>
      <w:proofErr w:type="spellEnd"/>
      <w:r w:rsidRPr="00E00AE1">
        <w:rPr>
          <w:rFonts w:ascii="Arial" w:hAnsi="Arial" w:cs="Arial"/>
          <w:sz w:val="22"/>
          <w:szCs w:val="22"/>
        </w:rPr>
        <w:t xml:space="preserve"> for iOS and </w:t>
      </w:r>
      <w:proofErr w:type="spellStart"/>
      <w:r w:rsidRPr="00E00AE1">
        <w:rPr>
          <w:rFonts w:ascii="Arial" w:hAnsi="Arial" w:cs="Arial"/>
          <w:sz w:val="22"/>
          <w:szCs w:val="22"/>
        </w:rPr>
        <w:t>ARCore</w:t>
      </w:r>
      <w:proofErr w:type="spellEnd"/>
      <w:r w:rsidRPr="00E00AE1">
        <w:rPr>
          <w:rFonts w:ascii="Arial" w:hAnsi="Arial" w:cs="Arial"/>
          <w:sz w:val="22"/>
          <w:szCs w:val="22"/>
        </w:rPr>
        <w:t xml:space="preserve"> for Android devices, this meant that either</w:t>
      </w:r>
    </w:p>
    <w:p xmlns:wp14="http://schemas.microsoft.com/office/word/2010/wordml" w:rsidRPr="00E00AE1" w:rsidR="00FD1F3D" w:rsidP="009B483C" w:rsidRDefault="00FD1F3D" w14:paraId="28C7EAC1" wp14:textId="77777777">
      <w:pPr>
        <w:pStyle w:val="ListParagraph"/>
        <w:numPr>
          <w:ilvl w:val="0"/>
          <w:numId w:val="5"/>
        </w:numPr>
        <w:spacing w:line="360" w:lineRule="auto"/>
        <w:rPr>
          <w:rFonts w:ascii="Arial" w:hAnsi="Arial" w:cs="Arial"/>
          <w:sz w:val="22"/>
          <w:szCs w:val="22"/>
        </w:rPr>
      </w:pPr>
      <w:r w:rsidRPr="00E00AE1">
        <w:rPr>
          <w:rFonts w:ascii="Arial" w:hAnsi="Arial" w:cs="Arial"/>
          <w:sz w:val="22"/>
          <w:szCs w:val="22"/>
        </w:rPr>
        <w:t>Only one platform could be developed for, iOS or Android, or</w:t>
      </w:r>
    </w:p>
    <w:p xmlns:wp14="http://schemas.microsoft.com/office/word/2010/wordml" w:rsidRPr="00E00AE1" w:rsidR="00FD1F3D" w:rsidP="009B483C" w:rsidRDefault="00FD1F3D" w14:paraId="68149CD0" wp14:textId="77777777">
      <w:pPr>
        <w:pStyle w:val="ListParagraph"/>
        <w:numPr>
          <w:ilvl w:val="0"/>
          <w:numId w:val="5"/>
        </w:numPr>
        <w:spacing w:line="360" w:lineRule="auto"/>
        <w:rPr>
          <w:rFonts w:ascii="Arial" w:hAnsi="Arial" w:cs="Arial"/>
          <w:sz w:val="22"/>
          <w:szCs w:val="22"/>
        </w:rPr>
      </w:pPr>
      <w:r w:rsidRPr="00E00AE1">
        <w:rPr>
          <w:rFonts w:ascii="Arial" w:hAnsi="Arial" w:cs="Arial"/>
          <w:sz w:val="22"/>
          <w:szCs w:val="22"/>
        </w:rPr>
        <w:t xml:space="preserve">The amount of functionality that could be delivered would be reduced </w:t>
      </w:r>
      <w:r w:rsidRPr="00E00AE1" w:rsidR="001F188C">
        <w:rPr>
          <w:rFonts w:ascii="Arial" w:hAnsi="Arial" w:cs="Arial"/>
          <w:sz w:val="22"/>
          <w:szCs w:val="22"/>
        </w:rPr>
        <w:t>as I</w:t>
      </w:r>
      <w:r w:rsidRPr="00E00AE1">
        <w:rPr>
          <w:rFonts w:ascii="Arial" w:hAnsi="Arial" w:cs="Arial"/>
          <w:sz w:val="22"/>
          <w:szCs w:val="22"/>
        </w:rPr>
        <w:t xml:space="preserve"> would</w:t>
      </w:r>
      <w:r w:rsidRPr="00E00AE1" w:rsidR="001F188C">
        <w:rPr>
          <w:rFonts w:ascii="Arial" w:hAnsi="Arial" w:cs="Arial"/>
          <w:sz w:val="22"/>
          <w:szCs w:val="22"/>
        </w:rPr>
        <w:t xml:space="preserve"> need to</w:t>
      </w:r>
      <w:r w:rsidRPr="00E00AE1">
        <w:rPr>
          <w:rFonts w:ascii="Arial" w:hAnsi="Arial" w:cs="Arial"/>
          <w:sz w:val="22"/>
          <w:szCs w:val="22"/>
        </w:rPr>
        <w:t xml:space="preserve"> writ</w:t>
      </w:r>
      <w:r w:rsidRPr="00E00AE1" w:rsidR="001F188C">
        <w:rPr>
          <w:rFonts w:ascii="Arial" w:hAnsi="Arial" w:cs="Arial"/>
          <w:sz w:val="22"/>
          <w:szCs w:val="22"/>
        </w:rPr>
        <w:t>e</w:t>
      </w:r>
      <w:r w:rsidRPr="00E00AE1">
        <w:rPr>
          <w:rFonts w:ascii="Arial" w:hAnsi="Arial" w:cs="Arial"/>
          <w:sz w:val="22"/>
          <w:szCs w:val="22"/>
        </w:rPr>
        <w:t xml:space="preserve"> separate code for each platform</w:t>
      </w:r>
      <w:r w:rsidRPr="00E00AE1" w:rsidR="001F188C">
        <w:rPr>
          <w:rFonts w:ascii="Arial" w:hAnsi="Arial" w:cs="Arial"/>
          <w:sz w:val="22"/>
          <w:szCs w:val="22"/>
        </w:rPr>
        <w:t xml:space="preserve"> making the development very time extensive and cumbersome. </w:t>
      </w:r>
    </w:p>
    <w:p xmlns:wp14="http://schemas.microsoft.com/office/word/2010/wordml" w:rsidRPr="00E00AE1" w:rsidR="00FD1F3D" w:rsidP="00FD1F3D" w:rsidRDefault="00FD1F3D" w14:paraId="7B969857" wp14:textId="77777777">
      <w:pPr>
        <w:spacing w:line="360" w:lineRule="auto"/>
        <w:rPr>
          <w:rFonts w:ascii="Arial" w:hAnsi="Arial" w:cs="Arial"/>
          <w:sz w:val="22"/>
          <w:szCs w:val="22"/>
        </w:rPr>
      </w:pPr>
    </w:p>
    <w:p xmlns:wp14="http://schemas.microsoft.com/office/word/2010/wordml" w:rsidRPr="00E00AE1" w:rsidR="00FD1F3D" w:rsidP="00FD1F3D" w:rsidRDefault="00FD1F3D" w14:paraId="6E0B4268" wp14:textId="77777777">
      <w:pPr>
        <w:spacing w:line="360" w:lineRule="auto"/>
        <w:rPr>
          <w:rFonts w:ascii="Arial" w:hAnsi="Arial" w:cs="Arial"/>
          <w:sz w:val="22"/>
          <w:szCs w:val="22"/>
        </w:rPr>
      </w:pPr>
      <w:r w:rsidRPr="00E00AE1">
        <w:rPr>
          <w:rFonts w:ascii="Arial" w:hAnsi="Arial" w:cs="Arial"/>
          <w:sz w:val="22"/>
          <w:szCs w:val="22"/>
        </w:rPr>
        <w:t>As DCW</w:t>
      </w:r>
      <w:r w:rsidRPr="00E00AE1" w:rsidR="001F188C">
        <w:rPr>
          <w:rFonts w:ascii="Arial" w:hAnsi="Arial" w:cs="Arial"/>
          <w:sz w:val="22"/>
          <w:szCs w:val="22"/>
        </w:rPr>
        <w:t xml:space="preserve">’s </w:t>
      </w:r>
      <w:r w:rsidRPr="00E00AE1">
        <w:rPr>
          <w:rFonts w:ascii="Arial" w:hAnsi="Arial" w:cs="Arial"/>
          <w:sz w:val="22"/>
          <w:szCs w:val="22"/>
        </w:rPr>
        <w:t xml:space="preserve">customer base would typically only have access to one of the platforms, not both, and their customers would be as likely to have either platform it presented the issue that </w:t>
      </w:r>
      <w:bookmarkStart w:name="_Int_NNlAY1cW" w:id="9"/>
      <w:r w:rsidRPr="00E00AE1">
        <w:rPr>
          <w:rFonts w:ascii="Arial" w:hAnsi="Arial" w:cs="Arial"/>
          <w:sz w:val="22"/>
          <w:szCs w:val="22"/>
        </w:rPr>
        <w:t>in order to</w:t>
      </w:r>
      <w:bookmarkEnd w:id="9"/>
      <w:r w:rsidRPr="00E00AE1">
        <w:rPr>
          <w:rFonts w:ascii="Arial" w:hAnsi="Arial" w:cs="Arial"/>
          <w:sz w:val="22"/>
          <w:szCs w:val="22"/>
        </w:rPr>
        <w:t xml:space="preserve"> create a cross-platform AR app with Unreal a sacrifice would have to be made in terms of functionality.</w:t>
      </w:r>
    </w:p>
    <w:p xmlns:wp14="http://schemas.microsoft.com/office/word/2010/wordml" w:rsidRPr="00E00AE1" w:rsidR="00FD1F3D" w:rsidP="00FD1F3D" w:rsidRDefault="00FD1F3D" w14:paraId="0FE634FD" wp14:textId="77777777">
      <w:pPr>
        <w:pStyle w:val="Heading2"/>
        <w:spacing w:line="360" w:lineRule="auto"/>
        <w:rPr>
          <w:rFonts w:ascii="Arial" w:hAnsi="Arial" w:cs="Arial"/>
          <w:color w:val="auto"/>
          <w:sz w:val="22"/>
          <w:szCs w:val="22"/>
        </w:rPr>
      </w:pPr>
    </w:p>
    <w:p xmlns:wp14="http://schemas.microsoft.com/office/word/2010/wordml" w:rsidRPr="00E00AE1" w:rsidR="00FD1F3D" w:rsidP="00FD1F3D" w:rsidRDefault="00FD1F3D" w14:paraId="4D5F50D1" wp14:textId="77777777">
      <w:pPr>
        <w:pStyle w:val="Heading2"/>
        <w:spacing w:line="360" w:lineRule="auto"/>
        <w:rPr>
          <w:rFonts w:ascii="Arial" w:hAnsi="Arial" w:cs="Arial"/>
          <w:b/>
          <w:bCs/>
          <w:color w:val="auto"/>
          <w:sz w:val="22"/>
          <w:szCs w:val="22"/>
          <w:u w:val="single"/>
        </w:rPr>
      </w:pPr>
      <w:bookmarkStart w:name="_Toc532297108" w:id="10"/>
      <w:r w:rsidRPr="00E00AE1">
        <w:rPr>
          <w:rFonts w:ascii="Arial" w:hAnsi="Arial" w:cs="Arial"/>
          <w:b/>
          <w:bCs/>
          <w:color w:val="auto"/>
          <w:sz w:val="22"/>
          <w:szCs w:val="22"/>
          <w:u w:val="single"/>
        </w:rPr>
        <w:t>Unity</w:t>
      </w:r>
      <w:bookmarkEnd w:id="10"/>
    </w:p>
    <w:p xmlns:wp14="http://schemas.microsoft.com/office/word/2010/wordml" w:rsidRPr="00E00AE1" w:rsidR="00FD1F3D" w:rsidP="00FD1F3D" w:rsidRDefault="00FD1F3D" w14:paraId="2CDCD9F4" wp14:textId="77777777">
      <w:pPr>
        <w:spacing w:line="360" w:lineRule="auto"/>
        <w:rPr>
          <w:rFonts w:ascii="Arial" w:hAnsi="Arial" w:cs="Arial"/>
          <w:sz w:val="22"/>
          <w:szCs w:val="22"/>
        </w:rPr>
      </w:pPr>
      <w:r w:rsidRPr="00E00AE1">
        <w:rPr>
          <w:rFonts w:ascii="Arial" w:hAnsi="Arial" w:cs="Arial"/>
          <w:sz w:val="22"/>
          <w:szCs w:val="22"/>
        </w:rPr>
        <w:t xml:space="preserve">While Unity </w:t>
      </w:r>
      <w:r w:rsidRPr="00E00AE1" w:rsidR="6C368307">
        <w:rPr>
          <w:rFonts w:ascii="Arial" w:hAnsi="Arial" w:cs="Arial"/>
          <w:sz w:val="22"/>
          <w:szCs w:val="22"/>
        </w:rPr>
        <w:t>was not</w:t>
      </w:r>
      <w:r w:rsidRPr="00E00AE1">
        <w:rPr>
          <w:rFonts w:ascii="Arial" w:hAnsi="Arial" w:cs="Arial"/>
          <w:sz w:val="22"/>
          <w:szCs w:val="22"/>
        </w:rPr>
        <w:t xml:space="preserve"> as well known for its graphical authenticity, compared to UE4, it had integrated support for Vuforia Augmented Reality and was able to deliver cross-platform from the same </w:t>
      </w:r>
      <w:r w:rsidRPr="00E00AE1" w:rsidR="4E2B3C41">
        <w:rPr>
          <w:rFonts w:ascii="Arial" w:hAnsi="Arial" w:cs="Arial"/>
          <w:sz w:val="22"/>
          <w:szCs w:val="22"/>
        </w:rPr>
        <w:t>codebase</w:t>
      </w:r>
      <w:r w:rsidRPr="00E00AE1">
        <w:rPr>
          <w:rFonts w:ascii="Arial" w:hAnsi="Arial" w:cs="Arial"/>
          <w:sz w:val="22"/>
          <w:szCs w:val="22"/>
        </w:rPr>
        <w:t>.</w:t>
      </w:r>
    </w:p>
    <w:p xmlns:wp14="http://schemas.microsoft.com/office/word/2010/wordml" w:rsidRPr="00E00AE1" w:rsidR="00FD1F3D" w:rsidP="1F0E1F0A" w:rsidRDefault="00FD1F3D" w14:paraId="284D2509" wp14:textId="77777777">
      <w:pPr>
        <w:spacing w:line="360" w:lineRule="auto"/>
        <w:rPr>
          <w:rFonts w:ascii="Arial" w:hAnsi="Arial" w:cs="Arial"/>
          <w:sz w:val="22"/>
          <w:szCs w:val="22"/>
        </w:rPr>
      </w:pPr>
      <w:r w:rsidRPr="00E00AE1">
        <w:rPr>
          <w:rFonts w:ascii="Arial" w:hAnsi="Arial" w:cs="Arial"/>
          <w:sz w:val="22"/>
          <w:szCs w:val="22"/>
        </w:rPr>
        <w:t xml:space="preserve">In 2014 Unity released Unity 5 which, for the first time, supported “Physically Based Shaders” (PBS). This system was intended to simulate the interactions between materials and light in a way that mimics reality. By making use of this </w:t>
      </w:r>
      <w:r w:rsidRPr="00E00AE1" w:rsidR="7EEA1B99">
        <w:rPr>
          <w:rFonts w:ascii="Arial" w:hAnsi="Arial" w:cs="Arial"/>
          <w:sz w:val="22"/>
          <w:szCs w:val="22"/>
        </w:rPr>
        <w:t>system,</w:t>
      </w:r>
      <w:r w:rsidRPr="00E00AE1">
        <w:rPr>
          <w:rFonts w:ascii="Arial" w:hAnsi="Arial" w:cs="Arial"/>
          <w:sz w:val="22"/>
          <w:szCs w:val="22"/>
        </w:rPr>
        <w:t xml:space="preserve"> </w:t>
      </w:r>
      <w:r w:rsidRPr="00E00AE1" w:rsidR="00283CE9">
        <w:rPr>
          <w:rFonts w:ascii="Arial" w:hAnsi="Arial" w:cs="Arial"/>
          <w:sz w:val="22"/>
          <w:szCs w:val="22"/>
        </w:rPr>
        <w:t xml:space="preserve">I was </w:t>
      </w:r>
      <w:r w:rsidRPr="00E00AE1">
        <w:rPr>
          <w:rFonts w:ascii="Arial" w:hAnsi="Arial" w:cs="Arial"/>
          <w:sz w:val="22"/>
          <w:szCs w:val="22"/>
        </w:rPr>
        <w:t>able to approximate the metal materials to a level that</w:t>
      </w:r>
      <w:r w:rsidRPr="00E00AE1" w:rsidR="00283CE9">
        <w:rPr>
          <w:rFonts w:ascii="Arial" w:hAnsi="Arial" w:cs="Arial"/>
          <w:sz w:val="22"/>
          <w:szCs w:val="22"/>
        </w:rPr>
        <w:t xml:space="preserve"> would work for the virtualisation of</w:t>
      </w:r>
      <w:r w:rsidRPr="00E00AE1">
        <w:rPr>
          <w:rFonts w:ascii="Arial" w:hAnsi="Arial" w:cs="Arial"/>
          <w:sz w:val="22"/>
          <w:szCs w:val="22"/>
        </w:rPr>
        <w:t xml:space="preserve"> DCW</w:t>
      </w:r>
      <w:r w:rsidRPr="00E00AE1" w:rsidR="00283CE9">
        <w:rPr>
          <w:rFonts w:ascii="Arial" w:hAnsi="Arial" w:cs="Arial"/>
          <w:sz w:val="22"/>
          <w:szCs w:val="22"/>
        </w:rPr>
        <w:t>’s</w:t>
      </w:r>
      <w:r w:rsidRPr="00E00AE1">
        <w:rPr>
          <w:rFonts w:ascii="Arial" w:hAnsi="Arial" w:cs="Arial"/>
          <w:sz w:val="22"/>
          <w:szCs w:val="22"/>
        </w:rPr>
        <w:t xml:space="preserve"> </w:t>
      </w:r>
      <w:r w:rsidRPr="00E00AE1" w:rsidR="2D7B55EE">
        <w:rPr>
          <w:rFonts w:ascii="Arial" w:hAnsi="Arial" w:cs="Arial"/>
          <w:sz w:val="22"/>
          <w:szCs w:val="22"/>
        </w:rPr>
        <w:t>jewellery,</w:t>
      </w:r>
      <w:r w:rsidRPr="00E00AE1" w:rsidR="00283CE9">
        <w:rPr>
          <w:rFonts w:ascii="Arial" w:hAnsi="Arial" w:cs="Arial"/>
          <w:sz w:val="22"/>
          <w:szCs w:val="22"/>
        </w:rPr>
        <w:t xml:space="preserve"> and I was able</w:t>
      </w:r>
      <w:r w:rsidRPr="00E00AE1">
        <w:rPr>
          <w:rFonts w:ascii="Arial" w:hAnsi="Arial" w:cs="Arial"/>
          <w:sz w:val="22"/>
          <w:szCs w:val="22"/>
        </w:rPr>
        <w:t xml:space="preserve"> to continue development of the app in Unity.</w:t>
      </w:r>
    </w:p>
    <w:p xmlns:wp14="http://schemas.microsoft.com/office/word/2010/wordml" w:rsidRPr="00E00AE1" w:rsidR="00FD1F3D" w:rsidP="1F0E1F0A" w:rsidRDefault="00FD1F3D" w14:paraId="0A12CCF9" wp14:textId="77777777">
      <w:pPr>
        <w:spacing w:line="360" w:lineRule="auto"/>
        <w:rPr>
          <w:rFonts w:ascii="Arial" w:hAnsi="Arial" w:cs="Arial"/>
          <w:sz w:val="22"/>
          <w:szCs w:val="22"/>
        </w:rPr>
      </w:pPr>
      <w:r w:rsidRPr="00E00AE1">
        <w:rPr>
          <w:rFonts w:ascii="Arial" w:hAnsi="Arial" w:cs="Arial"/>
          <w:sz w:val="22"/>
          <w:szCs w:val="22"/>
        </w:rPr>
        <w:t xml:space="preserve">For more information on how </w:t>
      </w:r>
      <w:r w:rsidRPr="00E00AE1" w:rsidR="00283CE9">
        <w:rPr>
          <w:rFonts w:ascii="Arial" w:hAnsi="Arial" w:cs="Arial"/>
          <w:sz w:val="22"/>
          <w:szCs w:val="22"/>
        </w:rPr>
        <w:t>I</w:t>
      </w:r>
      <w:r w:rsidRPr="00E00AE1">
        <w:rPr>
          <w:rFonts w:ascii="Arial" w:hAnsi="Arial" w:cs="Arial"/>
          <w:sz w:val="22"/>
          <w:szCs w:val="22"/>
        </w:rPr>
        <w:t xml:space="preserve"> created the materials for metals and </w:t>
      </w:r>
      <w:r w:rsidRPr="00E00AE1" w:rsidR="369103AE">
        <w:rPr>
          <w:rFonts w:ascii="Arial" w:hAnsi="Arial" w:cs="Arial"/>
          <w:sz w:val="22"/>
          <w:szCs w:val="22"/>
        </w:rPr>
        <w:t>gemstones</w:t>
      </w:r>
      <w:r w:rsidRPr="00E00AE1">
        <w:rPr>
          <w:rFonts w:ascii="Arial" w:hAnsi="Arial" w:cs="Arial"/>
          <w:sz w:val="22"/>
          <w:szCs w:val="22"/>
        </w:rPr>
        <w:t xml:space="preserve"> see Creating </w:t>
      </w:r>
      <w:r w:rsidRPr="00E00AE1" w:rsidR="1134FD8C">
        <w:rPr>
          <w:rFonts w:ascii="Arial" w:hAnsi="Arial" w:cs="Arial"/>
          <w:sz w:val="22"/>
          <w:szCs w:val="22"/>
        </w:rPr>
        <w:t>Metals</w:t>
      </w:r>
      <w:r w:rsidRPr="00E00AE1">
        <w:rPr>
          <w:rFonts w:ascii="Arial" w:hAnsi="Arial" w:cs="Arial"/>
          <w:sz w:val="22"/>
          <w:szCs w:val="22"/>
        </w:rPr>
        <w:t xml:space="preserve"> and Jewel crafting in the technical section below.</w:t>
      </w:r>
    </w:p>
    <w:p xmlns:wp14="http://schemas.microsoft.com/office/word/2010/wordml" w:rsidRPr="00E00AE1" w:rsidR="00FD1F3D" w:rsidP="00FD1F3D" w:rsidRDefault="00FD1F3D" w14:paraId="62A1F980" wp14:textId="77777777">
      <w:pPr>
        <w:pStyle w:val="Heading1"/>
        <w:spacing w:line="360" w:lineRule="auto"/>
        <w:rPr>
          <w:rFonts w:ascii="Arial" w:hAnsi="Arial" w:cs="Arial"/>
          <w:bCs w:val="0"/>
          <w:color w:val="auto"/>
          <w:sz w:val="22"/>
          <w:szCs w:val="22"/>
        </w:rPr>
      </w:pPr>
    </w:p>
    <w:p xmlns:wp14="http://schemas.microsoft.com/office/word/2010/wordml" w:rsidRPr="00E00AE1" w:rsidR="00FD1F3D" w:rsidP="00FD1F3D" w:rsidRDefault="00FD1F3D" w14:paraId="4FF85B5F" wp14:textId="77777777">
      <w:pPr>
        <w:pStyle w:val="Heading1"/>
        <w:spacing w:line="360" w:lineRule="auto"/>
        <w:rPr>
          <w:rFonts w:ascii="Arial" w:hAnsi="Arial" w:cs="Arial"/>
          <w:color w:val="auto"/>
          <w:sz w:val="22"/>
          <w:szCs w:val="22"/>
          <w:u w:val="single"/>
        </w:rPr>
      </w:pPr>
      <w:bookmarkStart w:name="_Toc532297109" w:id="11"/>
      <w:r w:rsidRPr="00E00AE1">
        <w:rPr>
          <w:rFonts w:ascii="Arial" w:hAnsi="Arial" w:cs="Arial"/>
          <w:color w:val="auto"/>
          <w:sz w:val="22"/>
          <w:szCs w:val="22"/>
          <w:u w:val="single"/>
        </w:rPr>
        <w:t>App</w:t>
      </w:r>
      <w:r w:rsidRPr="00E00AE1" w:rsidR="00C97B42">
        <w:rPr>
          <w:rFonts w:ascii="Arial" w:hAnsi="Arial" w:cs="Arial"/>
          <w:color w:val="auto"/>
          <w:sz w:val="22"/>
          <w:szCs w:val="22"/>
          <w:u w:val="single"/>
        </w:rPr>
        <w:t>lication</w:t>
      </w:r>
      <w:r w:rsidRPr="00E00AE1">
        <w:rPr>
          <w:rFonts w:ascii="Arial" w:hAnsi="Arial" w:cs="Arial"/>
          <w:color w:val="auto"/>
          <w:sz w:val="22"/>
          <w:szCs w:val="22"/>
          <w:u w:val="single"/>
        </w:rPr>
        <w:t xml:space="preserve"> Design</w:t>
      </w:r>
      <w:bookmarkEnd w:id="11"/>
    </w:p>
    <w:p xmlns:wp14="http://schemas.microsoft.com/office/word/2010/wordml" w:rsidRPr="00E00AE1" w:rsidR="00FD1F3D" w:rsidP="00FD1F3D" w:rsidRDefault="00FD1F3D" w14:paraId="1A1458EB" wp14:textId="77777777">
      <w:pPr>
        <w:spacing w:line="360" w:lineRule="auto"/>
        <w:rPr>
          <w:rFonts w:ascii="Arial" w:hAnsi="Arial" w:cs="Arial"/>
          <w:sz w:val="22"/>
          <w:szCs w:val="22"/>
        </w:rPr>
      </w:pPr>
      <w:r w:rsidRPr="00E00AE1">
        <w:rPr>
          <w:rFonts w:ascii="Arial" w:hAnsi="Arial" w:cs="Arial"/>
          <w:sz w:val="22"/>
          <w:szCs w:val="22"/>
        </w:rPr>
        <w:t xml:space="preserve">The aesthetics of the app are designed to be in keeping with DCW’s brand. Therefore, Futura has been used throughout with the use of </w:t>
      </w:r>
      <w:r w:rsidRPr="00E00AE1" w:rsidR="00C97B42">
        <w:rPr>
          <w:rFonts w:ascii="Arial" w:hAnsi="Arial" w:cs="Arial"/>
          <w:sz w:val="22"/>
          <w:szCs w:val="22"/>
        </w:rPr>
        <w:t>capital case</w:t>
      </w:r>
      <w:r w:rsidRPr="00E00AE1">
        <w:rPr>
          <w:rFonts w:ascii="Arial" w:hAnsi="Arial" w:cs="Arial"/>
          <w:sz w:val="22"/>
          <w:szCs w:val="22"/>
        </w:rPr>
        <w:t xml:space="preserve"> for headings. A dark colour scheme has been applied with dashes of red where appropriate.</w:t>
      </w:r>
    </w:p>
    <w:p xmlns:wp14="http://schemas.microsoft.com/office/word/2010/wordml" w:rsidRPr="00E00AE1" w:rsidR="00C97B42" w:rsidP="002A6FC9" w:rsidRDefault="00C97B42" w14:paraId="300079F4" wp14:textId="77777777">
      <w:pPr>
        <w:rPr>
          <w:rFonts w:ascii="Arial" w:hAnsi="Arial" w:cs="Arial"/>
          <w:b/>
          <w:bCs/>
          <w:sz w:val="22"/>
          <w:szCs w:val="22"/>
          <w:u w:val="single"/>
        </w:rPr>
      </w:pPr>
    </w:p>
    <w:p xmlns:wp14="http://schemas.microsoft.com/office/word/2010/wordml" w:rsidRPr="00E00AE1" w:rsidR="00C97B42" w:rsidP="002A6FC9" w:rsidRDefault="00C97B42" w14:paraId="299D8616" wp14:textId="77777777">
      <w:pPr>
        <w:rPr>
          <w:rFonts w:ascii="Arial" w:hAnsi="Arial" w:cs="Arial"/>
          <w:b/>
          <w:bCs/>
          <w:sz w:val="22"/>
          <w:szCs w:val="22"/>
          <w:u w:val="single"/>
        </w:rPr>
      </w:pPr>
    </w:p>
    <w:p xmlns:wp14="http://schemas.microsoft.com/office/word/2010/wordml" w:rsidRPr="00E00AE1" w:rsidR="00C97B42" w:rsidP="002A6FC9" w:rsidRDefault="00C97B42" w14:paraId="491D2769" wp14:textId="77777777">
      <w:pPr>
        <w:rPr>
          <w:rFonts w:ascii="Arial" w:hAnsi="Arial" w:cs="Arial"/>
          <w:b/>
          <w:bCs/>
          <w:sz w:val="22"/>
          <w:szCs w:val="22"/>
          <w:u w:val="single"/>
        </w:rPr>
      </w:pPr>
    </w:p>
    <w:p xmlns:wp14="http://schemas.microsoft.com/office/word/2010/wordml" w:rsidRPr="00E00AE1" w:rsidR="00C97B42" w:rsidP="002A6FC9" w:rsidRDefault="00C97B42" w14:paraId="6F5CD9ED" wp14:textId="77777777">
      <w:pPr>
        <w:rPr>
          <w:rFonts w:ascii="Arial" w:hAnsi="Arial" w:cs="Arial"/>
          <w:b/>
          <w:bCs/>
          <w:sz w:val="22"/>
          <w:szCs w:val="22"/>
          <w:u w:val="single"/>
        </w:rPr>
      </w:pPr>
    </w:p>
    <w:p xmlns:wp14="http://schemas.microsoft.com/office/word/2010/wordml" w:rsidRPr="00E00AE1" w:rsidR="00C97B42" w:rsidP="002A6FC9" w:rsidRDefault="00C97B42" w14:paraId="4EF7FBD7" wp14:textId="77777777">
      <w:pPr>
        <w:rPr>
          <w:rFonts w:ascii="Arial" w:hAnsi="Arial" w:cs="Arial"/>
          <w:b/>
          <w:bCs/>
          <w:sz w:val="22"/>
          <w:szCs w:val="22"/>
          <w:u w:val="single"/>
        </w:rPr>
      </w:pPr>
    </w:p>
    <w:p xmlns:wp14="http://schemas.microsoft.com/office/word/2010/wordml" w:rsidRPr="00E00AE1" w:rsidR="00C97B42" w:rsidP="002A6FC9" w:rsidRDefault="00C97B42" w14:paraId="740C982E" wp14:textId="77777777">
      <w:pPr>
        <w:rPr>
          <w:rFonts w:ascii="Arial" w:hAnsi="Arial" w:cs="Arial"/>
          <w:b/>
          <w:bCs/>
          <w:sz w:val="22"/>
          <w:szCs w:val="22"/>
          <w:u w:val="single"/>
        </w:rPr>
      </w:pPr>
    </w:p>
    <w:p xmlns:wp14="http://schemas.microsoft.com/office/word/2010/wordml" w:rsidRPr="00E00AE1" w:rsidR="00C97B42" w:rsidP="002A6FC9" w:rsidRDefault="00C97B42" w14:paraId="15C78039" wp14:textId="77777777">
      <w:pPr>
        <w:rPr>
          <w:rFonts w:ascii="Arial" w:hAnsi="Arial" w:cs="Arial"/>
          <w:b/>
          <w:bCs/>
          <w:sz w:val="22"/>
          <w:szCs w:val="22"/>
          <w:u w:val="single"/>
        </w:rPr>
      </w:pPr>
    </w:p>
    <w:p xmlns:wp14="http://schemas.microsoft.com/office/word/2010/wordml" w:rsidRPr="00E00AE1" w:rsidR="00C97B42" w:rsidP="002A6FC9" w:rsidRDefault="00C97B42" w14:paraId="527D639D" wp14:textId="77777777">
      <w:pPr>
        <w:rPr>
          <w:rFonts w:ascii="Arial" w:hAnsi="Arial" w:cs="Arial"/>
          <w:b/>
          <w:bCs/>
          <w:sz w:val="22"/>
          <w:szCs w:val="22"/>
          <w:u w:val="single"/>
        </w:rPr>
      </w:pPr>
    </w:p>
    <w:p xmlns:wp14="http://schemas.microsoft.com/office/word/2010/wordml" w:rsidRPr="00E00AE1" w:rsidR="002A6FC9" w:rsidP="002A6FC9" w:rsidRDefault="002A6FC9" w14:paraId="407DACDC" wp14:textId="77777777">
      <w:pPr>
        <w:rPr>
          <w:rFonts w:ascii="Arial" w:hAnsi="Arial" w:cs="Arial"/>
          <w:b/>
          <w:bCs/>
          <w:sz w:val="22"/>
          <w:szCs w:val="22"/>
          <w:u w:val="single"/>
        </w:rPr>
      </w:pPr>
      <w:r w:rsidRPr="00E00AE1">
        <w:rPr>
          <w:rFonts w:ascii="Arial" w:hAnsi="Arial" w:cs="Arial"/>
          <w:b/>
          <w:bCs/>
          <w:sz w:val="22"/>
          <w:szCs w:val="22"/>
          <w:u w:val="single"/>
        </w:rPr>
        <w:t>User experience-</w:t>
      </w:r>
    </w:p>
    <w:p xmlns:wp14="http://schemas.microsoft.com/office/word/2010/wordml" w:rsidRPr="00E00AE1" w:rsidR="002A6FC9" w:rsidP="002A6FC9" w:rsidRDefault="002A6FC9" w14:paraId="17FFA90D" wp14:textId="77777777">
      <w:pPr>
        <w:rPr>
          <w:rFonts w:ascii="Arial" w:hAnsi="Arial" w:cs="Arial"/>
          <w:sz w:val="22"/>
          <w:szCs w:val="22"/>
        </w:rPr>
      </w:pPr>
      <w:r w:rsidRPr="00E00AE1">
        <w:rPr>
          <w:rFonts w:ascii="Arial" w:hAnsi="Arial" w:cs="Arial"/>
          <w:sz w:val="22"/>
          <w:szCs w:val="22"/>
        </w:rPr>
        <w:lastRenderedPageBreak/>
        <w:t>The user will be able to open the application on a mobile device</w:t>
      </w:r>
    </w:p>
    <w:p xmlns:wp14="http://schemas.microsoft.com/office/word/2010/wordml" w:rsidRPr="00E00AE1" w:rsidR="002A6FC9" w:rsidP="002A6FC9" w:rsidRDefault="002A6FC9" w14:paraId="33082AA6" wp14:textId="77777777">
      <w:pPr>
        <w:rPr>
          <w:rFonts w:ascii="Arial" w:hAnsi="Arial" w:cs="Arial"/>
          <w:sz w:val="22"/>
          <w:szCs w:val="22"/>
        </w:rPr>
      </w:pPr>
      <w:r w:rsidRPr="00E00AE1">
        <w:rPr>
          <w:rFonts w:ascii="Arial" w:hAnsi="Arial" w:cs="Arial"/>
          <w:sz w:val="22"/>
          <w:szCs w:val="22"/>
        </w:rPr>
        <w:t xml:space="preserve">Enter the design screen and select </w:t>
      </w:r>
      <w:r w:rsidRPr="00E00AE1" w:rsidR="00C97B42">
        <w:rPr>
          <w:rFonts w:ascii="Arial" w:hAnsi="Arial" w:cs="Arial"/>
          <w:sz w:val="22"/>
          <w:szCs w:val="22"/>
        </w:rPr>
        <w:t>and</w:t>
      </w:r>
      <w:r w:rsidRPr="00E00AE1">
        <w:rPr>
          <w:rFonts w:ascii="Arial" w:hAnsi="Arial" w:cs="Arial"/>
          <w:sz w:val="22"/>
          <w:szCs w:val="22"/>
        </w:rPr>
        <w:t xml:space="preserve"> scroll through different types of jewellery categories</w:t>
      </w:r>
      <w:r w:rsidRPr="00E00AE1" w:rsidR="00C97B42">
        <w:rPr>
          <w:rFonts w:ascii="Arial" w:hAnsi="Arial" w:cs="Arial"/>
          <w:sz w:val="22"/>
          <w:szCs w:val="22"/>
        </w:rPr>
        <w:t xml:space="preserve"> including Rings, earrings, pendants and bracelets.</w:t>
      </w:r>
    </w:p>
    <w:p xmlns:wp14="http://schemas.microsoft.com/office/word/2010/wordml" w:rsidRPr="00E00AE1" w:rsidR="002A6FC9" w:rsidP="002A6FC9" w:rsidRDefault="002A6FC9" w14:paraId="456BFC28" wp14:textId="77777777">
      <w:pPr>
        <w:rPr>
          <w:rFonts w:ascii="Arial" w:hAnsi="Arial" w:cs="Arial"/>
          <w:sz w:val="22"/>
          <w:szCs w:val="22"/>
        </w:rPr>
      </w:pPr>
      <w:r w:rsidRPr="00E00AE1">
        <w:rPr>
          <w:rFonts w:ascii="Arial" w:hAnsi="Arial" w:cs="Arial"/>
          <w:sz w:val="22"/>
          <w:szCs w:val="22"/>
        </w:rPr>
        <w:t xml:space="preserve">Once they have selected their category, they can select different components </w:t>
      </w:r>
      <w:r w:rsidRPr="00E00AE1" w:rsidR="11DA40DA">
        <w:rPr>
          <w:rFonts w:ascii="Arial" w:hAnsi="Arial" w:cs="Arial"/>
          <w:sz w:val="22"/>
          <w:szCs w:val="22"/>
        </w:rPr>
        <w:t>i.e.,</w:t>
      </w:r>
      <w:r w:rsidRPr="00E00AE1">
        <w:rPr>
          <w:rFonts w:ascii="Arial" w:hAnsi="Arial" w:cs="Arial"/>
          <w:sz w:val="22"/>
          <w:szCs w:val="22"/>
        </w:rPr>
        <w:t xml:space="preserve"> shank, head, stone-type, claws, extra stones etc </w:t>
      </w:r>
    </w:p>
    <w:p xmlns:wp14="http://schemas.microsoft.com/office/word/2010/wordml" w:rsidRPr="00E00AE1" w:rsidR="002A6FC9" w:rsidP="002A6FC9" w:rsidRDefault="002A6FC9" w14:paraId="0A769D91" wp14:textId="77777777">
      <w:pPr>
        <w:rPr>
          <w:rFonts w:ascii="Arial" w:hAnsi="Arial" w:cs="Arial"/>
          <w:sz w:val="22"/>
          <w:szCs w:val="22"/>
        </w:rPr>
      </w:pPr>
      <w:r w:rsidRPr="00E00AE1">
        <w:rPr>
          <w:rFonts w:ascii="Arial" w:hAnsi="Arial" w:cs="Arial"/>
          <w:sz w:val="22"/>
          <w:szCs w:val="22"/>
        </w:rPr>
        <w:t>Once the user has designed their ring, they can save it to their favourites</w:t>
      </w:r>
      <w:r w:rsidRPr="00E00AE1" w:rsidR="00C97B42">
        <w:rPr>
          <w:rFonts w:ascii="Arial" w:hAnsi="Arial" w:cs="Arial"/>
          <w:sz w:val="22"/>
          <w:szCs w:val="22"/>
        </w:rPr>
        <w:t xml:space="preserve"> section on their </w:t>
      </w:r>
      <w:r w:rsidRPr="00E00AE1">
        <w:rPr>
          <w:rFonts w:ascii="Arial" w:hAnsi="Arial" w:cs="Arial"/>
          <w:sz w:val="22"/>
          <w:szCs w:val="22"/>
        </w:rPr>
        <w:t xml:space="preserve">account if they have set one up so they will be able to view it in AR through the </w:t>
      </w:r>
      <w:r w:rsidRPr="00E00AE1" w:rsidR="00C97B42">
        <w:rPr>
          <w:rFonts w:ascii="Arial" w:hAnsi="Arial" w:cs="Arial"/>
          <w:sz w:val="22"/>
          <w:szCs w:val="22"/>
        </w:rPr>
        <w:t>device’s</w:t>
      </w:r>
      <w:r w:rsidRPr="00E00AE1">
        <w:rPr>
          <w:rFonts w:ascii="Arial" w:hAnsi="Arial" w:cs="Arial"/>
          <w:sz w:val="22"/>
          <w:szCs w:val="22"/>
        </w:rPr>
        <w:t xml:space="preserve"> camera in real time on their hand.</w:t>
      </w:r>
    </w:p>
    <w:p xmlns:wp14="http://schemas.microsoft.com/office/word/2010/wordml" w:rsidRPr="00E00AE1" w:rsidR="002A6FC9" w:rsidP="002A6FC9" w:rsidRDefault="002A6FC9" w14:paraId="7CC5D30C" wp14:textId="77777777">
      <w:pPr>
        <w:rPr>
          <w:rFonts w:ascii="Arial" w:hAnsi="Arial" w:cs="Arial"/>
          <w:sz w:val="22"/>
          <w:szCs w:val="22"/>
        </w:rPr>
      </w:pPr>
      <w:r w:rsidRPr="00E00AE1">
        <w:rPr>
          <w:rFonts w:ascii="Arial" w:hAnsi="Arial" w:cs="Arial"/>
          <w:sz w:val="22"/>
          <w:szCs w:val="22"/>
        </w:rPr>
        <w:t>The user will then be able to select their ring size, add any additional notes and get a price generated for their design they will then have the option to enquire further, book an appointment or order the selected design.</w:t>
      </w:r>
    </w:p>
    <w:p xmlns:wp14="http://schemas.microsoft.com/office/word/2010/wordml" w:rsidRPr="00E00AE1" w:rsidR="0099672E" w:rsidP="00AE036D" w:rsidRDefault="002A6FC9" w14:paraId="0AA2C90F" wp14:textId="77777777">
      <w:pPr>
        <w:rPr>
          <w:rFonts w:ascii="Arial" w:hAnsi="Arial" w:cs="Arial"/>
          <w:sz w:val="22"/>
          <w:szCs w:val="22"/>
        </w:rPr>
      </w:pPr>
      <w:r w:rsidRPr="00E00AE1">
        <w:rPr>
          <w:rFonts w:ascii="Arial" w:hAnsi="Arial" w:cs="Arial"/>
          <w:sz w:val="22"/>
          <w:szCs w:val="22"/>
        </w:rPr>
        <w:t xml:space="preserve">When the user sends the enquiry or design order, the company will receive all the relevant details to create the design to the </w:t>
      </w:r>
      <w:r w:rsidRPr="00E00AE1" w:rsidR="0099672E">
        <w:rPr>
          <w:rFonts w:ascii="Arial" w:hAnsi="Arial" w:cs="Arial"/>
          <w:sz w:val="22"/>
          <w:szCs w:val="22"/>
        </w:rPr>
        <w:t>user’s</w:t>
      </w:r>
      <w:r w:rsidRPr="00E00AE1">
        <w:rPr>
          <w:rFonts w:ascii="Arial" w:hAnsi="Arial" w:cs="Arial"/>
          <w:sz w:val="22"/>
          <w:szCs w:val="22"/>
        </w:rPr>
        <w:t xml:space="preserve"> specifications.</w:t>
      </w:r>
    </w:p>
    <w:p xmlns:wp14="http://schemas.microsoft.com/office/word/2010/wordml" w:rsidRPr="00E00AE1" w:rsidR="00AE036D" w:rsidP="00FD1F3D" w:rsidRDefault="00AE036D" w14:paraId="5101B52C" wp14:textId="77777777">
      <w:pPr>
        <w:spacing w:line="360" w:lineRule="auto"/>
        <w:rPr>
          <w:rFonts w:ascii="Arial" w:hAnsi="Arial" w:cs="Arial"/>
          <w:b/>
          <w:sz w:val="22"/>
          <w:szCs w:val="22"/>
        </w:rPr>
      </w:pPr>
    </w:p>
    <w:p xmlns:wp14="http://schemas.microsoft.com/office/word/2010/wordml" w:rsidRPr="00E00AE1" w:rsidR="00FD1F3D" w:rsidP="00FD1F3D" w:rsidRDefault="00FD1F3D" w14:paraId="40E01BDE" wp14:textId="77777777">
      <w:pPr>
        <w:spacing w:line="360" w:lineRule="auto"/>
        <w:rPr>
          <w:rFonts w:ascii="Arial" w:hAnsi="Arial" w:cs="Arial"/>
          <w:b/>
          <w:sz w:val="22"/>
          <w:szCs w:val="22"/>
        </w:rPr>
      </w:pPr>
      <w:r w:rsidRPr="00E00AE1">
        <w:rPr>
          <w:rFonts w:ascii="Arial" w:hAnsi="Arial" w:cs="Arial"/>
          <w:b/>
          <w:sz w:val="22"/>
          <w:szCs w:val="22"/>
        </w:rPr>
        <w:t>Naming</w:t>
      </w:r>
    </w:p>
    <w:p xmlns:wp14="http://schemas.microsoft.com/office/word/2010/wordml" w:rsidRPr="00E00AE1" w:rsidR="00FD1F3D" w:rsidP="00FD1F3D" w:rsidRDefault="00FD1F3D" w14:paraId="38DB98C0" wp14:textId="77777777">
      <w:pPr>
        <w:spacing w:line="360" w:lineRule="auto"/>
        <w:rPr>
          <w:rFonts w:ascii="Arial" w:hAnsi="Arial" w:cs="Arial"/>
          <w:sz w:val="22"/>
          <w:szCs w:val="22"/>
        </w:rPr>
      </w:pPr>
      <w:r w:rsidRPr="00E00AE1">
        <w:rPr>
          <w:rFonts w:ascii="Arial" w:hAnsi="Arial" w:cs="Arial"/>
          <w:sz w:val="22"/>
          <w:szCs w:val="22"/>
        </w:rPr>
        <w:t xml:space="preserve">It was noted during user testing that displaying the name of each piece of jewellery might be useful to the user and Diamond Centre in referring to rings </w:t>
      </w:r>
    </w:p>
    <w:p xmlns:wp14="http://schemas.microsoft.com/office/word/2010/wordml" w:rsidRPr="00E00AE1" w:rsidR="00FD1F3D" w:rsidP="00FD1F3D" w:rsidRDefault="00FD1F3D" w14:paraId="3C8EC45C" wp14:textId="77777777">
      <w:pPr>
        <w:spacing w:line="360" w:lineRule="auto"/>
        <w:rPr>
          <w:rFonts w:ascii="Arial" w:hAnsi="Arial" w:cs="Arial"/>
          <w:sz w:val="22"/>
          <w:szCs w:val="22"/>
        </w:rPr>
      </w:pPr>
    </w:p>
    <w:p xmlns:wp14="http://schemas.microsoft.com/office/word/2010/wordml" w:rsidRPr="00E00AE1" w:rsidR="00FD1F3D" w:rsidP="00FD1F3D" w:rsidRDefault="00FD1F3D" w14:paraId="55C8FBA8" wp14:textId="77777777">
      <w:pPr>
        <w:spacing w:line="360" w:lineRule="auto"/>
        <w:rPr>
          <w:rFonts w:ascii="Arial" w:hAnsi="Arial" w:cs="Arial"/>
          <w:b/>
          <w:sz w:val="22"/>
          <w:szCs w:val="22"/>
        </w:rPr>
      </w:pPr>
      <w:r w:rsidRPr="00E00AE1">
        <w:rPr>
          <w:rFonts w:ascii="Arial" w:hAnsi="Arial" w:cs="Arial"/>
          <w:b/>
          <w:sz w:val="22"/>
          <w:szCs w:val="22"/>
        </w:rPr>
        <w:t>Textures</w:t>
      </w:r>
    </w:p>
    <w:p xmlns:wp14="http://schemas.microsoft.com/office/word/2010/wordml" w:rsidR="00296D88" w:rsidP="00296D88" w:rsidRDefault="00F27276" w14:paraId="6CDF6244" wp14:textId="77777777">
      <w:pPr>
        <w:spacing w:line="360" w:lineRule="auto"/>
        <w:jc w:val="center"/>
        <w:rPr>
          <w:rFonts w:ascii="Arial" w:hAnsi="Arial" w:cs="Arial"/>
          <w:sz w:val="22"/>
          <w:szCs w:val="22"/>
        </w:rPr>
      </w:pPr>
      <w:r w:rsidRPr="00E00AE1">
        <w:rPr>
          <w:rFonts w:ascii="Arial" w:hAnsi="Arial" w:cs="Arial"/>
          <w:sz w:val="22"/>
          <w:szCs w:val="22"/>
        </w:rPr>
        <w:t>Initially the Legacy Shader/Reflective/Shader was used to create the metallic textures, here a cube map can be used to provide the material with a projection of the surroundings it would reflect. This solved the issue of not having geometry to reflect light from and delivered a fair approximation of the metals required. Below are screenshots of the shader settings and in-game appearance of a ring using the gold version of our initial material:</w:t>
      </w:r>
    </w:p>
    <w:p xmlns:wp14="http://schemas.microsoft.com/office/word/2010/wordml" w:rsidR="00296D88" w:rsidP="00296D88" w:rsidRDefault="00296D88" w14:paraId="326DC100" wp14:textId="77777777">
      <w:pPr>
        <w:spacing w:line="360" w:lineRule="auto"/>
        <w:jc w:val="center"/>
        <w:rPr>
          <w:rFonts w:ascii="Arial" w:hAnsi="Arial" w:cs="Arial"/>
          <w:sz w:val="22"/>
          <w:szCs w:val="22"/>
        </w:rPr>
      </w:pPr>
    </w:p>
    <w:p xmlns:wp14="http://schemas.microsoft.com/office/word/2010/wordml" w:rsidR="00296D88" w:rsidP="00296D88" w:rsidRDefault="00F27276" w14:paraId="0A821549" wp14:textId="77777777">
      <w:pPr>
        <w:spacing w:line="360" w:lineRule="auto"/>
        <w:jc w:val="center"/>
        <w:rPr>
          <w:rFonts w:ascii="Arial" w:hAnsi="Arial" w:cs="Arial"/>
          <w:sz w:val="22"/>
          <w:szCs w:val="22"/>
        </w:rPr>
      </w:pPr>
      <w:r w:rsidRPr="00597D03">
        <w:rPr>
          <w:rFonts w:ascii="Arial" w:hAnsi="Arial" w:cs="Arial"/>
          <w:noProof/>
        </w:rPr>
        <w:drawing>
          <wp:inline xmlns:wp14="http://schemas.microsoft.com/office/word/2010/wordprocessingDrawing" distT="0" distB="0" distL="0" distR="0" wp14:anchorId="47EBD433" wp14:editId="3D388CDC">
            <wp:extent cx="2634559" cy="2309224"/>
            <wp:effectExtent l="0" t="0" r="0" b="2540"/>
            <wp:docPr id="21" name="Picture 2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3"/>
                    <pic:cNvPicPr>
                      <a:picLocks noChangeAspect="1" noChangeArrowheads="1"/>
                    </pic:cNvPicPr>
                  </pic:nvPicPr>
                  <pic:blipFill>
                    <a:blip r:embed="rId47">
                      <a:extLst>
                        <a:ext uri="{28A0092B-C50C-407E-A947-70E740481C1C}">
                          <a14:useLocalDpi xmlns:a14="http://schemas.microsoft.com/office/drawing/2010/main" val="0"/>
                        </a:ext>
                      </a:extLst>
                    </a:blip>
                    <a:srcRect/>
                    <a:stretch>
                      <a:fillRect/>
                    </a:stretch>
                  </pic:blipFill>
                  <pic:spPr bwMode="auto">
                    <a:xfrm>
                      <a:off x="0" y="0"/>
                      <a:ext cx="2779247" cy="2436045"/>
                    </a:xfrm>
                    <a:prstGeom prst="rect">
                      <a:avLst/>
                    </a:prstGeom>
                    <a:noFill/>
                    <a:ln>
                      <a:noFill/>
                    </a:ln>
                  </pic:spPr>
                </pic:pic>
              </a:graphicData>
            </a:graphic>
          </wp:inline>
        </w:drawing>
      </w:r>
    </w:p>
    <w:p xmlns:wp14="http://schemas.microsoft.com/office/word/2010/wordml" w:rsidRPr="00296D88" w:rsidR="00285199" w:rsidP="00296D88" w:rsidRDefault="00285199" w14:paraId="7229B238" wp14:textId="77777777">
      <w:pPr>
        <w:spacing w:line="360" w:lineRule="auto"/>
        <w:jc w:val="center"/>
        <w:rPr>
          <w:rFonts w:ascii="Arial" w:hAnsi="Arial" w:cs="Arial"/>
          <w:sz w:val="22"/>
          <w:szCs w:val="22"/>
        </w:rPr>
      </w:pPr>
      <w:r>
        <w:rPr>
          <w:rFonts w:ascii="Arial" w:hAnsi="Arial" w:cs="Arial"/>
        </w:rPr>
        <w:t>Figure 11: Gold</w:t>
      </w:r>
    </w:p>
    <w:p xmlns:wp14="http://schemas.microsoft.com/office/word/2010/wordml" w:rsidR="00285199" w:rsidP="00285199" w:rsidRDefault="00285199" w14:paraId="66FDCF4E" wp14:textId="77777777">
      <w:pPr>
        <w:spacing w:line="360" w:lineRule="auto"/>
        <w:jc w:val="center"/>
        <w:rPr>
          <w:rFonts w:ascii="Arial" w:hAnsi="Arial" w:cs="Arial"/>
        </w:rPr>
      </w:pPr>
      <w:r w:rsidRPr="00597D03">
        <w:rPr>
          <w:rFonts w:ascii="Arial" w:hAnsi="Arial" w:cs="Arial"/>
          <w:noProof/>
        </w:rPr>
        <w:lastRenderedPageBreak/>
        <w:drawing>
          <wp:inline xmlns:wp14="http://schemas.microsoft.com/office/word/2010/wordprocessingDrawing" distT="0" distB="0" distL="0" distR="0" wp14:anchorId="4B9E8495" wp14:editId="1B512EA2">
            <wp:extent cx="3187412" cy="3295461"/>
            <wp:effectExtent l="0" t="0" r="635" b="0"/>
            <wp:docPr id="20" name="Picture 2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48" cstate="print">
                      <a:extLst>
                        <a:ext uri="{28A0092B-C50C-407E-A947-70E740481C1C}">
                          <a14:useLocalDpi xmlns:a14="http://schemas.microsoft.com/office/drawing/2010/main" val="0"/>
                        </a:ext>
                      </a:extLst>
                    </a:blip>
                    <a:srcRect/>
                    <a:stretch>
                      <a:fillRect/>
                    </a:stretch>
                  </pic:blipFill>
                  <pic:spPr bwMode="auto">
                    <a:xfrm>
                      <a:off x="0" y="0"/>
                      <a:ext cx="3219161" cy="3328286"/>
                    </a:xfrm>
                    <a:prstGeom prst="rect">
                      <a:avLst/>
                    </a:prstGeom>
                    <a:noFill/>
                    <a:ln>
                      <a:noFill/>
                    </a:ln>
                  </pic:spPr>
                </pic:pic>
              </a:graphicData>
            </a:graphic>
          </wp:inline>
        </w:drawing>
      </w:r>
    </w:p>
    <w:p xmlns:wp14="http://schemas.microsoft.com/office/word/2010/wordml" w:rsidR="00285199" w:rsidP="00285199" w:rsidRDefault="00285199" w14:paraId="76349FA2" wp14:textId="77777777">
      <w:pPr>
        <w:spacing w:line="360" w:lineRule="auto"/>
        <w:jc w:val="center"/>
        <w:rPr>
          <w:rFonts w:ascii="Arial" w:hAnsi="Arial" w:cs="Arial"/>
        </w:rPr>
      </w:pPr>
      <w:r>
        <w:rPr>
          <w:rFonts w:ascii="Arial" w:hAnsi="Arial" w:cs="Arial"/>
        </w:rPr>
        <w:t>Figure 12: Shader settings</w:t>
      </w:r>
    </w:p>
    <w:p xmlns:wp14="http://schemas.microsoft.com/office/word/2010/wordml" w:rsidRPr="00597D03" w:rsidR="00285199" w:rsidP="00285199" w:rsidRDefault="00285199" w14:paraId="3BEE236D" wp14:textId="77777777">
      <w:pPr>
        <w:spacing w:line="360" w:lineRule="auto"/>
        <w:jc w:val="center"/>
        <w:rPr>
          <w:rFonts w:ascii="Arial" w:hAnsi="Arial" w:cs="Arial"/>
        </w:rPr>
      </w:pPr>
    </w:p>
    <w:p xmlns:wp14="http://schemas.microsoft.com/office/word/2010/wordml" w:rsidRPr="00E00AE1" w:rsidR="00F27276" w:rsidP="00F27276" w:rsidRDefault="00F27276" w14:paraId="12FFA725" wp14:textId="77777777">
      <w:pPr>
        <w:spacing w:line="360" w:lineRule="auto"/>
        <w:rPr>
          <w:rFonts w:ascii="Arial" w:hAnsi="Arial" w:cs="Arial"/>
          <w:sz w:val="22"/>
          <w:szCs w:val="22"/>
        </w:rPr>
      </w:pPr>
      <w:r w:rsidRPr="00E00AE1">
        <w:rPr>
          <w:rFonts w:ascii="Arial" w:hAnsi="Arial" w:cs="Arial"/>
          <w:sz w:val="22"/>
          <w:szCs w:val="22"/>
        </w:rPr>
        <w:t>This shader produced a mediocre approximation of gold and was processor intensive so alternative shaders were explored to best capture the precious metals.</w:t>
      </w:r>
    </w:p>
    <w:p xmlns:wp14="http://schemas.microsoft.com/office/word/2010/wordml" w:rsidRPr="00E00AE1" w:rsidR="00F27276" w:rsidP="00F27276" w:rsidRDefault="00F27276" w14:paraId="0CCC0888" wp14:textId="77777777">
      <w:pPr>
        <w:spacing w:line="360" w:lineRule="auto"/>
        <w:rPr>
          <w:rFonts w:ascii="Arial" w:hAnsi="Arial" w:cs="Arial"/>
          <w:sz w:val="22"/>
          <w:szCs w:val="22"/>
        </w:rPr>
      </w:pPr>
    </w:p>
    <w:p xmlns:wp14="http://schemas.microsoft.com/office/word/2010/wordml" w:rsidRPr="00E00AE1" w:rsidR="00F27276" w:rsidP="00F27276" w:rsidRDefault="00F27276" w14:paraId="2B1F6384" wp14:textId="77777777">
      <w:pPr>
        <w:pStyle w:val="Heading2"/>
        <w:spacing w:line="360" w:lineRule="auto"/>
        <w:rPr>
          <w:rFonts w:ascii="Arial" w:hAnsi="Arial" w:cs="Arial"/>
          <w:b/>
          <w:bCs/>
          <w:color w:val="auto"/>
          <w:sz w:val="22"/>
          <w:szCs w:val="22"/>
        </w:rPr>
      </w:pPr>
      <w:bookmarkStart w:name="_Toc532297119" w:id="12"/>
      <w:r w:rsidRPr="00E00AE1">
        <w:rPr>
          <w:rFonts w:ascii="Arial" w:hAnsi="Arial" w:cs="Arial"/>
          <w:b/>
          <w:bCs/>
          <w:color w:val="auto"/>
          <w:sz w:val="22"/>
          <w:szCs w:val="22"/>
        </w:rPr>
        <w:t>Using Physically Based Shader</w:t>
      </w:r>
      <w:bookmarkEnd w:id="12"/>
    </w:p>
    <w:p xmlns:wp14="http://schemas.microsoft.com/office/word/2010/wordml" w:rsidRPr="00E00AE1" w:rsidR="00F27276" w:rsidP="00F27276" w:rsidRDefault="00F27276" w14:paraId="0520D53D" wp14:textId="77777777">
      <w:pPr>
        <w:spacing w:line="360" w:lineRule="auto"/>
        <w:rPr>
          <w:rFonts w:ascii="Arial" w:hAnsi="Arial" w:cs="Arial"/>
          <w:sz w:val="22"/>
          <w:szCs w:val="22"/>
        </w:rPr>
      </w:pPr>
      <w:r w:rsidRPr="00E00AE1">
        <w:rPr>
          <w:rFonts w:ascii="Arial" w:hAnsi="Arial" w:cs="Arial"/>
          <w:sz w:val="22"/>
          <w:szCs w:val="22"/>
        </w:rPr>
        <w:t>Physically based shaders work by accurately mimicking how light reacts to objects, without 3D geometry in the scene there was no obvious way of replicating how the ring material would react to light bouncing off the geometry when there was none. While adding 3D geometry to the scene was an option this would mean that the user would be able to see the 3D objects, which was undesired, and the app would have to render 3D object that would have no use.</w:t>
      </w:r>
    </w:p>
    <w:p xmlns:wp14="http://schemas.microsoft.com/office/word/2010/wordml" w:rsidRPr="00E00AE1" w:rsidR="00F27276" w:rsidP="00F27276" w:rsidRDefault="00F27276" w14:paraId="20B3DDDC" wp14:textId="77777777">
      <w:pPr>
        <w:spacing w:line="360" w:lineRule="auto"/>
        <w:rPr>
          <w:rFonts w:ascii="Arial" w:hAnsi="Arial" w:cs="Arial"/>
          <w:sz w:val="22"/>
          <w:szCs w:val="22"/>
        </w:rPr>
      </w:pPr>
      <w:r w:rsidRPr="00E00AE1">
        <w:rPr>
          <w:rFonts w:ascii="Arial" w:hAnsi="Arial" w:cs="Arial"/>
          <w:sz w:val="22"/>
          <w:szCs w:val="22"/>
        </w:rPr>
        <w:t>In order to circumvent the issue of having no scenery the Unity settings for lighting were altered:</w:t>
      </w:r>
    </w:p>
    <w:p xmlns:wp14="http://schemas.microsoft.com/office/word/2010/wordml" w:rsidR="00F27276" w:rsidP="00285199" w:rsidRDefault="00F27276" w14:paraId="4A990D24" wp14:textId="77777777">
      <w:pPr>
        <w:keepNext/>
        <w:spacing w:line="360" w:lineRule="auto"/>
        <w:jc w:val="center"/>
        <w:rPr>
          <w:rFonts w:ascii="Arial" w:hAnsi="Arial" w:cs="Arial"/>
        </w:rPr>
      </w:pPr>
      <w:r w:rsidRPr="00597D03">
        <w:rPr>
          <w:rFonts w:ascii="Arial" w:hAnsi="Arial" w:cs="Arial"/>
          <w:noProof/>
        </w:rPr>
        <w:lastRenderedPageBreak/>
        <w:drawing>
          <wp:inline xmlns:wp14="http://schemas.microsoft.com/office/word/2010/wordprocessingDrawing" distT="0" distB="0" distL="0" distR="0" wp14:anchorId="15C81043" wp14:editId="37248559">
            <wp:extent cx="3169920" cy="2209800"/>
            <wp:effectExtent l="0" t="0" r="0" b="0"/>
            <wp:docPr id="19" name="Picture 19"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Graphical user interface, text, application, email&#10;&#10;Description automatically generated"/>
                    <pic:cNvPicPr>
                      <a:picLocks noChangeAspect="1" noChangeArrowheads="1"/>
                    </pic:cNvPicPr>
                  </pic:nvPicPr>
                  <pic:blipFill>
                    <a:blip r:embed="rId49" cstate="print">
                      <a:extLst>
                        <a:ext uri="{28A0092B-C50C-407E-A947-70E740481C1C}">
                          <a14:useLocalDpi xmlns:a14="http://schemas.microsoft.com/office/drawing/2010/main" val="0"/>
                        </a:ext>
                      </a:extLst>
                    </a:blip>
                    <a:srcRect/>
                    <a:stretch>
                      <a:fillRect/>
                    </a:stretch>
                  </pic:blipFill>
                  <pic:spPr bwMode="auto">
                    <a:xfrm>
                      <a:off x="0" y="0"/>
                      <a:ext cx="3169920" cy="2209800"/>
                    </a:xfrm>
                    <a:prstGeom prst="rect">
                      <a:avLst/>
                    </a:prstGeom>
                    <a:noFill/>
                    <a:ln>
                      <a:noFill/>
                    </a:ln>
                  </pic:spPr>
                </pic:pic>
              </a:graphicData>
            </a:graphic>
          </wp:inline>
        </w:drawing>
      </w:r>
    </w:p>
    <w:p xmlns:wp14="http://schemas.microsoft.com/office/word/2010/wordml" w:rsidRPr="00597D03" w:rsidR="00285199" w:rsidP="00285199" w:rsidRDefault="00285199" w14:paraId="23E78CE5" wp14:textId="77777777">
      <w:pPr>
        <w:keepNext/>
        <w:spacing w:line="360" w:lineRule="auto"/>
        <w:jc w:val="center"/>
        <w:rPr>
          <w:rFonts w:ascii="Arial" w:hAnsi="Arial" w:cs="Arial"/>
        </w:rPr>
      </w:pPr>
      <w:r>
        <w:rPr>
          <w:rFonts w:ascii="Arial" w:hAnsi="Arial" w:cs="Arial"/>
        </w:rPr>
        <w:t>Figure 13: Lighting</w:t>
      </w:r>
    </w:p>
    <w:p xmlns:wp14="http://schemas.microsoft.com/office/word/2010/wordml" w:rsidRPr="00597D03" w:rsidR="00F27276" w:rsidP="00F27276" w:rsidRDefault="00F27276" w14:paraId="603CC4DB" wp14:textId="77777777">
      <w:pPr>
        <w:spacing w:line="360" w:lineRule="auto"/>
        <w:rPr>
          <w:rFonts w:ascii="Arial" w:hAnsi="Arial" w:cs="Arial"/>
        </w:rPr>
      </w:pPr>
    </w:p>
    <w:p xmlns:wp14="http://schemas.microsoft.com/office/word/2010/wordml" w:rsidRPr="00E00AE1" w:rsidR="00F27276" w:rsidP="00F27276" w:rsidRDefault="00F27276" w14:paraId="33DF1058" wp14:textId="77777777">
      <w:pPr>
        <w:spacing w:line="360" w:lineRule="auto"/>
        <w:rPr>
          <w:rFonts w:ascii="Arial" w:hAnsi="Arial" w:cs="Arial"/>
        </w:rPr>
      </w:pPr>
      <w:r w:rsidRPr="00E00AE1">
        <w:rPr>
          <w:rFonts w:ascii="Arial" w:hAnsi="Arial" w:cs="Arial"/>
        </w:rPr>
        <w:t xml:space="preserve">By setting the environment reflections to a </w:t>
      </w:r>
      <w:r w:rsidRPr="00E00AE1" w:rsidR="70F6F43B">
        <w:rPr>
          <w:rFonts w:ascii="Arial" w:hAnsi="Arial" w:cs="Arial"/>
        </w:rPr>
        <w:t>cube map</w:t>
      </w:r>
      <w:r w:rsidRPr="00E00AE1">
        <w:rPr>
          <w:rFonts w:ascii="Arial" w:hAnsi="Arial" w:cs="Arial"/>
        </w:rPr>
        <w:t xml:space="preserve">, all shaders in the environment would react as if the </w:t>
      </w:r>
      <w:r w:rsidRPr="00E00AE1" w:rsidR="452E517E">
        <w:rPr>
          <w:rFonts w:ascii="Arial" w:hAnsi="Arial" w:cs="Arial"/>
        </w:rPr>
        <w:t>cube map</w:t>
      </w:r>
      <w:r w:rsidRPr="00E00AE1">
        <w:rPr>
          <w:rFonts w:ascii="Arial" w:hAnsi="Arial" w:cs="Arial"/>
        </w:rPr>
        <w:t xml:space="preserve"> were part of the scene and so reflect light accordingly.</w:t>
      </w:r>
    </w:p>
    <w:p xmlns:wp14="http://schemas.microsoft.com/office/word/2010/wordml" w:rsidRPr="00E00AE1" w:rsidR="00F27276" w:rsidP="00F27276" w:rsidRDefault="00F27276" w14:paraId="5BAD3425" wp14:textId="77777777">
      <w:pPr>
        <w:spacing w:line="360" w:lineRule="auto"/>
        <w:rPr>
          <w:rFonts w:ascii="Arial" w:hAnsi="Arial" w:cs="Arial"/>
        </w:rPr>
      </w:pPr>
    </w:p>
    <w:p xmlns:wp14="http://schemas.microsoft.com/office/word/2010/wordml" w:rsidRPr="00E00AE1" w:rsidR="00F27276" w:rsidP="00F27276" w:rsidRDefault="00F27276" w14:paraId="513D6A8E" wp14:textId="77777777">
      <w:pPr>
        <w:spacing w:line="360" w:lineRule="auto"/>
        <w:rPr>
          <w:rFonts w:ascii="Arial" w:hAnsi="Arial" w:cs="Arial"/>
        </w:rPr>
      </w:pPr>
      <w:r w:rsidRPr="00E00AE1">
        <w:rPr>
          <w:rFonts w:ascii="Arial" w:hAnsi="Arial" w:cs="Arial"/>
        </w:rPr>
        <w:t>Using this alongside the default Physically Based Shader, with specular setup produced the following result:</w:t>
      </w:r>
    </w:p>
    <w:p xmlns:wp14="http://schemas.microsoft.com/office/word/2010/wordml" w:rsidRPr="00597D03" w:rsidR="00F27276" w:rsidP="00F27276" w:rsidRDefault="00F27276" w14:paraId="0C7D08AC" wp14:textId="77777777">
      <w:pPr>
        <w:spacing w:line="360" w:lineRule="auto"/>
        <w:rPr>
          <w:rFonts w:ascii="Arial" w:hAnsi="Arial" w:cs="Arial"/>
        </w:rPr>
      </w:pPr>
    </w:p>
    <w:p xmlns:wp14="http://schemas.microsoft.com/office/word/2010/wordml" w:rsidRPr="00597D03" w:rsidR="00F27276" w:rsidP="0013084A" w:rsidRDefault="00F27276" w14:paraId="37A31054" wp14:textId="77777777">
      <w:pPr>
        <w:keepNext/>
        <w:spacing w:line="360" w:lineRule="auto"/>
        <w:jc w:val="center"/>
        <w:rPr>
          <w:rFonts w:ascii="Arial" w:hAnsi="Arial" w:cs="Arial"/>
        </w:rPr>
      </w:pPr>
      <w:r w:rsidRPr="00597D03">
        <w:rPr>
          <w:rFonts w:ascii="Arial" w:hAnsi="Arial" w:cs="Arial"/>
          <w:noProof/>
        </w:rPr>
        <w:drawing>
          <wp:inline xmlns:wp14="http://schemas.microsoft.com/office/word/2010/wordprocessingDrawing" distT="0" distB="0" distL="0" distR="0" wp14:anchorId="0F1C8B37" wp14:editId="55157553">
            <wp:extent cx="3169920" cy="2293620"/>
            <wp:effectExtent l="0" t="0" r="0" b="0"/>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6"/>
                    <pic:cNvPicPr>
                      <a:picLocks noChangeAspect="1" noChangeArrowheads="1"/>
                    </pic:cNvPicPr>
                  </pic:nvPicPr>
                  <pic:blipFill>
                    <a:blip r:embed="rId50">
                      <a:extLst>
                        <a:ext uri="{28A0092B-C50C-407E-A947-70E740481C1C}">
                          <a14:useLocalDpi xmlns:a14="http://schemas.microsoft.com/office/drawing/2010/main" val="0"/>
                        </a:ext>
                      </a:extLst>
                    </a:blip>
                    <a:srcRect/>
                    <a:stretch>
                      <a:fillRect/>
                    </a:stretch>
                  </pic:blipFill>
                  <pic:spPr bwMode="auto">
                    <a:xfrm>
                      <a:off x="0" y="0"/>
                      <a:ext cx="3169920" cy="2293620"/>
                    </a:xfrm>
                    <a:prstGeom prst="rect">
                      <a:avLst/>
                    </a:prstGeom>
                    <a:noFill/>
                    <a:ln>
                      <a:noFill/>
                    </a:ln>
                  </pic:spPr>
                </pic:pic>
              </a:graphicData>
            </a:graphic>
          </wp:inline>
        </w:drawing>
      </w:r>
    </w:p>
    <w:p xmlns:wp14="http://schemas.microsoft.com/office/word/2010/wordml" w:rsidR="00F27276" w:rsidP="0013084A" w:rsidRDefault="0013084A" w14:paraId="024B98CA" wp14:textId="77777777">
      <w:pPr>
        <w:spacing w:line="360" w:lineRule="auto"/>
        <w:jc w:val="center"/>
        <w:rPr>
          <w:rFonts w:ascii="Arial" w:hAnsi="Arial" w:cs="Arial"/>
        </w:rPr>
      </w:pPr>
      <w:r>
        <w:rPr>
          <w:rFonts w:ascii="Arial" w:hAnsi="Arial" w:cs="Arial"/>
        </w:rPr>
        <w:t>Figure 14: Gold dragon ring</w:t>
      </w:r>
    </w:p>
    <w:p xmlns:wp14="http://schemas.microsoft.com/office/word/2010/wordml" w:rsidRPr="00597D03" w:rsidR="00557DD0" w:rsidP="00F27276" w:rsidRDefault="00557DD0" w14:paraId="7DC8C081" wp14:textId="77777777">
      <w:pPr>
        <w:spacing w:line="360" w:lineRule="auto"/>
        <w:rPr>
          <w:rFonts w:ascii="Arial" w:hAnsi="Arial" w:cs="Arial"/>
        </w:rPr>
      </w:pPr>
    </w:p>
    <w:p xmlns:wp14="http://schemas.microsoft.com/office/word/2010/wordml" w:rsidR="0013084A" w:rsidP="00F27276" w:rsidRDefault="0013084A" w14:paraId="0477E574" wp14:textId="77777777">
      <w:pPr>
        <w:spacing w:line="360" w:lineRule="auto"/>
        <w:rPr>
          <w:rFonts w:ascii="Arial" w:hAnsi="Arial" w:cs="Arial"/>
        </w:rPr>
      </w:pPr>
    </w:p>
    <w:p xmlns:wp14="http://schemas.microsoft.com/office/word/2010/wordml" w:rsidR="0013084A" w:rsidP="00F27276" w:rsidRDefault="0013084A" w14:paraId="3FD9042A" wp14:textId="77777777">
      <w:pPr>
        <w:spacing w:line="360" w:lineRule="auto"/>
        <w:rPr>
          <w:rFonts w:ascii="Arial" w:hAnsi="Arial" w:cs="Arial"/>
        </w:rPr>
      </w:pPr>
    </w:p>
    <w:p xmlns:wp14="http://schemas.microsoft.com/office/word/2010/wordml" w:rsidR="0013084A" w:rsidP="00F27276" w:rsidRDefault="0013084A" w14:paraId="052D4810" wp14:textId="77777777">
      <w:pPr>
        <w:spacing w:line="360" w:lineRule="auto"/>
        <w:rPr>
          <w:rFonts w:ascii="Arial" w:hAnsi="Arial" w:cs="Arial"/>
        </w:rPr>
      </w:pPr>
    </w:p>
    <w:p xmlns:wp14="http://schemas.microsoft.com/office/word/2010/wordml" w:rsidR="0013084A" w:rsidP="00F27276" w:rsidRDefault="0013084A" w14:paraId="62D3F89E" wp14:textId="77777777">
      <w:pPr>
        <w:spacing w:line="360" w:lineRule="auto"/>
        <w:rPr>
          <w:rFonts w:ascii="Arial" w:hAnsi="Arial" w:cs="Arial"/>
        </w:rPr>
      </w:pPr>
    </w:p>
    <w:p xmlns:wp14="http://schemas.microsoft.com/office/word/2010/wordml" w:rsidR="0013084A" w:rsidP="00F27276" w:rsidRDefault="0013084A" w14:paraId="2780AF0D" wp14:textId="77777777">
      <w:pPr>
        <w:spacing w:line="360" w:lineRule="auto"/>
        <w:rPr>
          <w:rFonts w:ascii="Arial" w:hAnsi="Arial" w:cs="Arial"/>
        </w:rPr>
      </w:pPr>
    </w:p>
    <w:p xmlns:wp14="http://schemas.microsoft.com/office/word/2010/wordml" w:rsidRPr="00597D03" w:rsidR="00F27276" w:rsidP="00F27276" w:rsidRDefault="00F27276" w14:paraId="2EF5EE23" wp14:textId="77777777">
      <w:pPr>
        <w:spacing w:line="360" w:lineRule="auto"/>
        <w:rPr>
          <w:rFonts w:ascii="Arial" w:hAnsi="Arial" w:cs="Arial"/>
        </w:rPr>
      </w:pPr>
      <w:r w:rsidRPr="00597D03">
        <w:rPr>
          <w:rFonts w:ascii="Arial" w:hAnsi="Arial" w:cs="Arial"/>
        </w:rPr>
        <w:lastRenderedPageBreak/>
        <w:t>Below are the final settings used:</w:t>
      </w:r>
    </w:p>
    <w:p xmlns:wp14="http://schemas.microsoft.com/office/word/2010/wordml" w:rsidR="00F27276" w:rsidP="0013084A" w:rsidRDefault="00F27276" w14:paraId="46FC4A0D" wp14:textId="77777777">
      <w:pPr>
        <w:keepNext/>
        <w:spacing w:line="360" w:lineRule="auto"/>
        <w:jc w:val="center"/>
        <w:rPr>
          <w:rFonts w:ascii="Arial" w:hAnsi="Arial" w:cs="Arial"/>
        </w:rPr>
      </w:pPr>
      <w:r w:rsidRPr="00597D03">
        <w:rPr>
          <w:rFonts w:ascii="Arial" w:hAnsi="Arial" w:cs="Arial"/>
          <w:noProof/>
        </w:rPr>
        <w:drawing>
          <wp:inline xmlns:wp14="http://schemas.microsoft.com/office/word/2010/wordprocessingDrawing" distT="0" distB="0" distL="0" distR="0" wp14:anchorId="3342E1C5" wp14:editId="27DC1CA2">
            <wp:extent cx="3169920" cy="4434840"/>
            <wp:effectExtent l="0" t="0" r="0" b="3810"/>
            <wp:docPr id="17" name="Picture 17" descr="Graphical user interfac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Graphical user interface&#10;&#10;Description automatically generated with low confidence"/>
                    <pic:cNvPicPr>
                      <a:picLocks noChangeAspect="1" noChangeArrowheads="1"/>
                    </pic:cNvPicPr>
                  </pic:nvPicPr>
                  <pic:blipFill>
                    <a:blip r:embed="rId51" cstate="print">
                      <a:extLst>
                        <a:ext uri="{28A0092B-C50C-407E-A947-70E740481C1C}">
                          <a14:useLocalDpi xmlns:a14="http://schemas.microsoft.com/office/drawing/2010/main" val="0"/>
                        </a:ext>
                      </a:extLst>
                    </a:blip>
                    <a:srcRect/>
                    <a:stretch>
                      <a:fillRect/>
                    </a:stretch>
                  </pic:blipFill>
                  <pic:spPr bwMode="auto">
                    <a:xfrm>
                      <a:off x="0" y="0"/>
                      <a:ext cx="3169920" cy="4434840"/>
                    </a:xfrm>
                    <a:prstGeom prst="rect">
                      <a:avLst/>
                    </a:prstGeom>
                    <a:noFill/>
                    <a:ln>
                      <a:noFill/>
                    </a:ln>
                  </pic:spPr>
                </pic:pic>
              </a:graphicData>
            </a:graphic>
          </wp:inline>
        </w:drawing>
      </w:r>
    </w:p>
    <w:p xmlns:wp14="http://schemas.microsoft.com/office/word/2010/wordml" w:rsidRPr="00597D03" w:rsidR="0013084A" w:rsidP="0013084A" w:rsidRDefault="0013084A" w14:paraId="10735887" wp14:textId="77777777">
      <w:pPr>
        <w:keepNext/>
        <w:spacing w:line="360" w:lineRule="auto"/>
        <w:jc w:val="center"/>
        <w:rPr>
          <w:rFonts w:ascii="Arial" w:hAnsi="Arial" w:cs="Arial"/>
        </w:rPr>
      </w:pPr>
      <w:r>
        <w:rPr>
          <w:rFonts w:ascii="Arial" w:hAnsi="Arial" w:cs="Arial"/>
        </w:rPr>
        <w:t>Figure 15: Final light settings</w:t>
      </w:r>
    </w:p>
    <w:p xmlns:wp14="http://schemas.microsoft.com/office/word/2010/wordml" w:rsidRPr="00597D03" w:rsidR="00F27276" w:rsidP="00F27276" w:rsidRDefault="00F27276" w14:paraId="4DC2ECC6" wp14:textId="77777777">
      <w:pPr>
        <w:pStyle w:val="Caption"/>
        <w:spacing w:line="360" w:lineRule="auto"/>
        <w:rPr>
          <w:rFonts w:ascii="Arial" w:hAnsi="Arial" w:cs="Arial"/>
        </w:rPr>
      </w:pPr>
    </w:p>
    <w:p xmlns:wp14="http://schemas.microsoft.com/office/word/2010/wordml" w:rsidRPr="00597D03" w:rsidR="00F27276" w:rsidP="00F27276" w:rsidRDefault="00F27276" w14:paraId="79796693" wp14:textId="77777777">
      <w:pPr>
        <w:spacing w:line="360" w:lineRule="auto"/>
        <w:rPr>
          <w:rFonts w:ascii="Arial" w:hAnsi="Arial" w:cs="Arial"/>
        </w:rPr>
      </w:pPr>
    </w:p>
    <w:p xmlns:wp14="http://schemas.microsoft.com/office/word/2010/wordml" w:rsidRPr="00E00AE1" w:rsidR="00F27276" w:rsidP="00F27276" w:rsidRDefault="00F27276" w14:paraId="4A0F75E5" wp14:textId="77777777">
      <w:pPr>
        <w:spacing w:line="360" w:lineRule="auto"/>
        <w:rPr>
          <w:rFonts w:ascii="Arial" w:hAnsi="Arial" w:cs="Arial"/>
          <w:sz w:val="22"/>
          <w:szCs w:val="22"/>
        </w:rPr>
      </w:pPr>
      <w:r w:rsidRPr="00E00AE1">
        <w:rPr>
          <w:rFonts w:ascii="Arial" w:hAnsi="Arial" w:cs="Arial"/>
          <w:sz w:val="22"/>
          <w:szCs w:val="22"/>
        </w:rPr>
        <w:t>Using this technique, we were able to create the following metal materials:</w:t>
      </w:r>
    </w:p>
    <w:p xmlns:wp14="http://schemas.microsoft.com/office/word/2010/wordml" w:rsidRPr="00E00AE1" w:rsidR="00F27276" w:rsidP="009B483C" w:rsidRDefault="00F27276" w14:paraId="6BAAE4B1" wp14:textId="77777777">
      <w:pPr>
        <w:pStyle w:val="ListParagraph"/>
        <w:numPr>
          <w:ilvl w:val="0"/>
          <w:numId w:val="12"/>
        </w:numPr>
        <w:spacing w:line="360" w:lineRule="auto"/>
        <w:rPr>
          <w:rFonts w:ascii="Arial" w:hAnsi="Arial" w:cs="Arial"/>
          <w:sz w:val="22"/>
          <w:szCs w:val="22"/>
        </w:rPr>
      </w:pPr>
      <w:r w:rsidRPr="00E00AE1">
        <w:rPr>
          <w:rFonts w:ascii="Arial" w:hAnsi="Arial" w:cs="Arial"/>
          <w:sz w:val="22"/>
          <w:szCs w:val="22"/>
        </w:rPr>
        <w:t>Gold</w:t>
      </w:r>
    </w:p>
    <w:p xmlns:wp14="http://schemas.microsoft.com/office/word/2010/wordml" w:rsidRPr="00E00AE1" w:rsidR="00F27276" w:rsidP="009B483C" w:rsidRDefault="00F27276" w14:paraId="0F9718F4" wp14:textId="77777777">
      <w:pPr>
        <w:pStyle w:val="ListParagraph"/>
        <w:numPr>
          <w:ilvl w:val="0"/>
          <w:numId w:val="12"/>
        </w:numPr>
        <w:spacing w:line="360" w:lineRule="auto"/>
        <w:rPr>
          <w:rFonts w:ascii="Arial" w:hAnsi="Arial" w:cs="Arial"/>
          <w:sz w:val="22"/>
          <w:szCs w:val="22"/>
        </w:rPr>
      </w:pPr>
      <w:r w:rsidRPr="00E00AE1">
        <w:rPr>
          <w:rFonts w:ascii="Arial" w:hAnsi="Arial" w:cs="Arial"/>
          <w:sz w:val="22"/>
          <w:szCs w:val="22"/>
        </w:rPr>
        <w:t>Rose Gold</w:t>
      </w:r>
    </w:p>
    <w:p xmlns:wp14="http://schemas.microsoft.com/office/word/2010/wordml" w:rsidRPr="00E00AE1" w:rsidR="00F27276" w:rsidP="009B483C" w:rsidRDefault="00F27276" w14:paraId="4CDA9995" wp14:textId="77777777">
      <w:pPr>
        <w:pStyle w:val="ListParagraph"/>
        <w:numPr>
          <w:ilvl w:val="0"/>
          <w:numId w:val="12"/>
        </w:numPr>
        <w:spacing w:line="360" w:lineRule="auto"/>
        <w:rPr>
          <w:rFonts w:ascii="Arial" w:hAnsi="Arial" w:cs="Arial"/>
          <w:sz w:val="22"/>
          <w:szCs w:val="22"/>
        </w:rPr>
      </w:pPr>
      <w:r w:rsidRPr="00E00AE1">
        <w:rPr>
          <w:rFonts w:ascii="Arial" w:hAnsi="Arial" w:cs="Arial"/>
          <w:sz w:val="22"/>
          <w:szCs w:val="22"/>
        </w:rPr>
        <w:t>White Gold</w:t>
      </w:r>
    </w:p>
    <w:p xmlns:wp14="http://schemas.microsoft.com/office/word/2010/wordml" w:rsidRPr="00E00AE1" w:rsidR="00F27276" w:rsidP="00F27276" w:rsidRDefault="00F27276" w14:paraId="47297C67" wp14:textId="77777777">
      <w:pPr>
        <w:spacing w:line="360" w:lineRule="auto"/>
        <w:rPr>
          <w:rFonts w:ascii="Arial" w:hAnsi="Arial" w:cs="Arial"/>
          <w:sz w:val="22"/>
          <w:szCs w:val="22"/>
        </w:rPr>
      </w:pPr>
    </w:p>
    <w:p xmlns:wp14="http://schemas.microsoft.com/office/word/2010/wordml" w:rsidRPr="00E00AE1" w:rsidR="00F27276" w:rsidP="00F27276" w:rsidRDefault="00F27276" w14:paraId="0BDBCED6" wp14:textId="77777777">
      <w:pPr>
        <w:pStyle w:val="Heading1"/>
        <w:spacing w:line="360" w:lineRule="auto"/>
        <w:rPr>
          <w:rFonts w:ascii="Arial" w:hAnsi="Arial" w:cs="Arial"/>
          <w:color w:val="auto"/>
          <w:sz w:val="22"/>
          <w:szCs w:val="22"/>
        </w:rPr>
      </w:pPr>
      <w:bookmarkStart w:name="_Jewel_crafting" w:id="13"/>
      <w:bookmarkStart w:name="_Toc532297120" w:id="14"/>
      <w:bookmarkEnd w:id="13"/>
      <w:r w:rsidRPr="00E00AE1">
        <w:rPr>
          <w:rFonts w:ascii="Arial" w:hAnsi="Arial" w:cs="Arial"/>
          <w:color w:val="auto"/>
          <w:sz w:val="22"/>
          <w:szCs w:val="22"/>
        </w:rPr>
        <w:t>Jewel crafting</w:t>
      </w:r>
      <w:bookmarkEnd w:id="14"/>
    </w:p>
    <w:p xmlns:wp14="http://schemas.microsoft.com/office/word/2010/wordml" w:rsidRPr="00E00AE1" w:rsidR="00F27276" w:rsidP="00F27276" w:rsidRDefault="00F27276" w14:paraId="31F578C8" wp14:textId="77777777">
      <w:pPr>
        <w:spacing w:line="360" w:lineRule="auto"/>
        <w:rPr>
          <w:rFonts w:ascii="Arial" w:hAnsi="Arial" w:cs="Arial"/>
          <w:sz w:val="22"/>
          <w:szCs w:val="22"/>
        </w:rPr>
      </w:pPr>
      <w:r w:rsidRPr="00E00AE1">
        <w:rPr>
          <w:rFonts w:ascii="Arial" w:hAnsi="Arial" w:cs="Arial"/>
          <w:sz w:val="22"/>
          <w:szCs w:val="22"/>
        </w:rPr>
        <w:t xml:space="preserve">Creating materials for </w:t>
      </w:r>
      <w:r w:rsidRPr="00E00AE1" w:rsidR="5A5AD651">
        <w:rPr>
          <w:rFonts w:ascii="Arial" w:hAnsi="Arial" w:cs="Arial"/>
          <w:sz w:val="22"/>
          <w:szCs w:val="22"/>
        </w:rPr>
        <w:t>gemstones</w:t>
      </w:r>
      <w:r w:rsidRPr="00E00AE1">
        <w:rPr>
          <w:rFonts w:ascii="Arial" w:hAnsi="Arial" w:cs="Arial"/>
          <w:sz w:val="22"/>
          <w:szCs w:val="22"/>
        </w:rPr>
        <w:t xml:space="preserve"> presented a completely different issue, light refraction as opposed to light reflection became the issue. Fortunately, thanks to Unity’s diverse asset store it was possible to obtain a shader that was designed to be used for computer game representations of </w:t>
      </w:r>
      <w:r w:rsidRPr="00E00AE1" w:rsidR="123A4897">
        <w:rPr>
          <w:rFonts w:ascii="Arial" w:hAnsi="Arial" w:cs="Arial"/>
          <w:sz w:val="22"/>
          <w:szCs w:val="22"/>
        </w:rPr>
        <w:t>gemstones</w:t>
      </w:r>
      <w:r w:rsidRPr="00E00AE1">
        <w:rPr>
          <w:rFonts w:ascii="Arial" w:hAnsi="Arial" w:cs="Arial"/>
          <w:sz w:val="22"/>
          <w:szCs w:val="22"/>
        </w:rPr>
        <w:t xml:space="preserve">, “Gem Shader” </w:t>
      </w:r>
      <w:hyperlink r:id="rId52">
        <w:r w:rsidRPr="00E00AE1">
          <w:rPr>
            <w:rStyle w:val="Hyperlink"/>
            <w:rFonts w:ascii="Arial" w:hAnsi="Arial" w:cs="Arial"/>
            <w:color w:val="auto"/>
            <w:sz w:val="22"/>
            <w:szCs w:val="22"/>
          </w:rPr>
          <w:t>https://assetstore.unity.com/packages/vfx/shaders/gem-shader-3</w:t>
        </w:r>
      </w:hyperlink>
      <w:r w:rsidRPr="00E00AE1">
        <w:rPr>
          <w:rFonts w:ascii="Arial" w:hAnsi="Arial" w:cs="Arial"/>
          <w:sz w:val="22"/>
          <w:szCs w:val="22"/>
        </w:rPr>
        <w:t xml:space="preserve">. </w:t>
      </w:r>
    </w:p>
    <w:p xmlns:wp14="http://schemas.microsoft.com/office/word/2010/wordml" w:rsidRPr="00E00AE1" w:rsidR="00F27276" w:rsidP="00F27276" w:rsidRDefault="00F27276" w14:paraId="048740F3" wp14:textId="77777777">
      <w:pPr>
        <w:spacing w:line="360" w:lineRule="auto"/>
        <w:rPr>
          <w:rFonts w:ascii="Arial" w:hAnsi="Arial" w:cs="Arial"/>
          <w:sz w:val="22"/>
          <w:szCs w:val="22"/>
        </w:rPr>
      </w:pPr>
    </w:p>
    <w:p xmlns:wp14="http://schemas.microsoft.com/office/word/2010/wordml" w:rsidRPr="00E00AE1" w:rsidR="00F27276" w:rsidP="00F27276" w:rsidRDefault="005E3001" w14:paraId="6B4BF7D5" wp14:textId="77777777">
      <w:pPr>
        <w:spacing w:line="360" w:lineRule="auto"/>
        <w:rPr>
          <w:rFonts w:ascii="Arial" w:hAnsi="Arial" w:cs="Arial"/>
          <w:sz w:val="22"/>
          <w:szCs w:val="22"/>
        </w:rPr>
      </w:pPr>
      <w:r w:rsidRPr="00E00AE1">
        <w:rPr>
          <w:rFonts w:ascii="Arial" w:hAnsi="Arial" w:cs="Arial"/>
          <w:sz w:val="22"/>
          <w:szCs w:val="22"/>
        </w:rPr>
        <w:lastRenderedPageBreak/>
        <w:t xml:space="preserve">By comparing </w:t>
      </w:r>
      <w:r w:rsidRPr="00E00AE1" w:rsidR="464D1220">
        <w:rPr>
          <w:rFonts w:ascii="Arial" w:hAnsi="Arial" w:cs="Arial"/>
          <w:sz w:val="22"/>
          <w:szCs w:val="22"/>
        </w:rPr>
        <w:t>samples,</w:t>
      </w:r>
      <w:r w:rsidRPr="00E00AE1">
        <w:rPr>
          <w:rFonts w:ascii="Arial" w:hAnsi="Arial" w:cs="Arial"/>
          <w:sz w:val="22"/>
          <w:szCs w:val="22"/>
        </w:rPr>
        <w:t xml:space="preserve"> we have in stock at DCW I was</w:t>
      </w:r>
      <w:r w:rsidRPr="00E00AE1" w:rsidR="00F27276">
        <w:rPr>
          <w:rFonts w:ascii="Arial" w:hAnsi="Arial" w:cs="Arial"/>
          <w:sz w:val="22"/>
          <w:szCs w:val="22"/>
        </w:rPr>
        <w:t xml:space="preserve"> able to modify the settings of the shader to produce the following </w:t>
      </w:r>
      <w:r w:rsidRPr="00E00AE1" w:rsidR="69863BD3">
        <w:rPr>
          <w:rFonts w:ascii="Arial" w:hAnsi="Arial" w:cs="Arial"/>
          <w:sz w:val="22"/>
          <w:szCs w:val="22"/>
        </w:rPr>
        <w:t>gemstones</w:t>
      </w:r>
      <w:r w:rsidRPr="00E00AE1" w:rsidR="00F27276">
        <w:rPr>
          <w:rFonts w:ascii="Arial" w:hAnsi="Arial" w:cs="Arial"/>
          <w:sz w:val="22"/>
          <w:szCs w:val="22"/>
        </w:rPr>
        <w:t>:</w:t>
      </w:r>
    </w:p>
    <w:p xmlns:wp14="http://schemas.microsoft.com/office/word/2010/wordml" w:rsidRPr="00E00AE1" w:rsidR="00F27276" w:rsidP="009B483C" w:rsidRDefault="00F27276" w14:paraId="79D31897"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Amethyst</w:t>
      </w:r>
    </w:p>
    <w:p xmlns:wp14="http://schemas.microsoft.com/office/word/2010/wordml" w:rsidRPr="00E00AE1" w:rsidR="00F27276" w:rsidP="009B483C" w:rsidRDefault="00F27276" w14:paraId="65E0F62A"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Aquamarine</w:t>
      </w:r>
    </w:p>
    <w:p xmlns:wp14="http://schemas.microsoft.com/office/word/2010/wordml" w:rsidRPr="00E00AE1" w:rsidR="00F27276" w:rsidP="009B483C" w:rsidRDefault="00F27276" w14:paraId="2876FE5B"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Black Diamond</w:t>
      </w:r>
    </w:p>
    <w:p xmlns:wp14="http://schemas.microsoft.com/office/word/2010/wordml" w:rsidRPr="00E00AE1" w:rsidR="00F27276" w:rsidP="009B483C" w:rsidRDefault="00F27276" w14:paraId="4838E793"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Diamond</w:t>
      </w:r>
    </w:p>
    <w:p xmlns:wp14="http://schemas.microsoft.com/office/word/2010/wordml" w:rsidRPr="00E00AE1" w:rsidR="00F27276" w:rsidP="009B483C" w:rsidRDefault="00F27276" w14:paraId="166674BC"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Emerald</w:t>
      </w:r>
    </w:p>
    <w:p xmlns:wp14="http://schemas.microsoft.com/office/word/2010/wordml" w:rsidRPr="00E00AE1" w:rsidR="00F27276" w:rsidP="009B483C" w:rsidRDefault="00F27276" w14:paraId="4A97D46E"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Pink Sapphire</w:t>
      </w:r>
    </w:p>
    <w:p xmlns:wp14="http://schemas.microsoft.com/office/word/2010/wordml" w:rsidRPr="00E00AE1" w:rsidR="00F27276" w:rsidP="009B483C" w:rsidRDefault="00F27276" w14:paraId="35D60580"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Ruby</w:t>
      </w:r>
    </w:p>
    <w:p xmlns:wp14="http://schemas.microsoft.com/office/word/2010/wordml" w:rsidRPr="00E00AE1" w:rsidR="00F27276" w:rsidP="009B483C" w:rsidRDefault="00F27276" w14:paraId="591C17D3" wp14:textId="77777777">
      <w:pPr>
        <w:pStyle w:val="ListParagraph"/>
        <w:numPr>
          <w:ilvl w:val="0"/>
          <w:numId w:val="13"/>
        </w:numPr>
        <w:spacing w:line="360" w:lineRule="auto"/>
        <w:rPr>
          <w:rFonts w:ascii="Arial" w:hAnsi="Arial" w:cs="Arial"/>
          <w:sz w:val="22"/>
          <w:szCs w:val="22"/>
        </w:rPr>
      </w:pPr>
      <w:r w:rsidRPr="00E00AE1">
        <w:rPr>
          <w:rFonts w:ascii="Arial" w:hAnsi="Arial" w:cs="Arial"/>
          <w:sz w:val="22"/>
          <w:szCs w:val="22"/>
        </w:rPr>
        <w:t>Sapphire Yellow Diamond</w:t>
      </w:r>
    </w:p>
    <w:p xmlns:wp14="http://schemas.microsoft.com/office/word/2010/wordml" w:rsidRPr="00E00AE1" w:rsidR="005E3001" w:rsidP="005E3001" w:rsidRDefault="005E3001" w14:paraId="51371A77" wp14:textId="77777777">
      <w:pPr>
        <w:pStyle w:val="ListParagraph"/>
        <w:spacing w:line="360" w:lineRule="auto"/>
        <w:rPr>
          <w:rFonts w:ascii="Arial" w:hAnsi="Arial" w:cs="Arial"/>
          <w:sz w:val="22"/>
          <w:szCs w:val="22"/>
        </w:rPr>
      </w:pPr>
    </w:p>
    <w:p xmlns:wp14="http://schemas.microsoft.com/office/word/2010/wordml" w:rsidRPr="00E00AE1" w:rsidR="00F27276" w:rsidP="00F27276" w:rsidRDefault="00F27276" w14:paraId="215BCC31" wp14:textId="77777777">
      <w:pPr>
        <w:spacing w:line="360" w:lineRule="auto"/>
        <w:rPr>
          <w:rFonts w:ascii="Arial" w:hAnsi="Arial" w:cs="Arial"/>
          <w:sz w:val="22"/>
          <w:szCs w:val="22"/>
        </w:rPr>
      </w:pPr>
      <w:r w:rsidRPr="00E00AE1">
        <w:rPr>
          <w:rFonts w:ascii="Arial" w:hAnsi="Arial" w:cs="Arial"/>
          <w:sz w:val="22"/>
          <w:szCs w:val="22"/>
        </w:rPr>
        <w:t xml:space="preserve">Of all of the above, diamond was the trickiest to approximate, the occlusions of a diamond result in bright sparkles of coloured light. Although </w:t>
      </w:r>
      <w:r w:rsidRPr="00E00AE1" w:rsidR="005E3001">
        <w:rPr>
          <w:rFonts w:ascii="Arial" w:hAnsi="Arial" w:cs="Arial"/>
          <w:sz w:val="22"/>
          <w:szCs w:val="22"/>
        </w:rPr>
        <w:t>I</w:t>
      </w:r>
      <w:r w:rsidRPr="00E00AE1">
        <w:rPr>
          <w:rFonts w:ascii="Arial" w:hAnsi="Arial" w:cs="Arial"/>
          <w:sz w:val="22"/>
          <w:szCs w:val="22"/>
        </w:rPr>
        <w:t xml:space="preserve"> attempted to edit the </w:t>
      </w:r>
      <w:r w:rsidRPr="00E00AE1" w:rsidR="5FBBD68D">
        <w:rPr>
          <w:rFonts w:ascii="Arial" w:hAnsi="Arial" w:cs="Arial"/>
          <w:sz w:val="22"/>
          <w:szCs w:val="22"/>
        </w:rPr>
        <w:t>cube map</w:t>
      </w:r>
      <w:r w:rsidRPr="00E00AE1">
        <w:rPr>
          <w:rFonts w:ascii="Arial" w:hAnsi="Arial" w:cs="Arial"/>
          <w:sz w:val="22"/>
          <w:szCs w:val="22"/>
        </w:rPr>
        <w:t xml:space="preserve"> that the gem shader uses to imitate light refractions the changes that we made resulted in an effect that was a disco of large light blocks as opposed to the concentrated bright sparkles that are indicative of diamonds.</w:t>
      </w:r>
    </w:p>
    <w:p xmlns:wp14="http://schemas.microsoft.com/office/word/2010/wordml" w:rsidRPr="00E00AE1" w:rsidR="00F27276" w:rsidP="00FD1F3D" w:rsidRDefault="00F27276" w14:paraId="732434A0" wp14:textId="77777777">
      <w:pPr>
        <w:spacing w:line="360" w:lineRule="auto"/>
        <w:rPr>
          <w:rFonts w:ascii="Arial" w:hAnsi="Arial" w:cs="Arial"/>
          <w:b/>
          <w:sz w:val="22"/>
          <w:szCs w:val="22"/>
        </w:rPr>
      </w:pPr>
    </w:p>
    <w:p xmlns:wp14="http://schemas.microsoft.com/office/word/2010/wordml" w:rsidRPr="00E00AE1" w:rsidR="00FD1F3D" w:rsidP="00FD1F3D" w:rsidRDefault="00FD1F3D" w14:paraId="7BB63405" wp14:textId="77777777">
      <w:pPr>
        <w:spacing w:line="360" w:lineRule="auto"/>
        <w:rPr>
          <w:rFonts w:ascii="Arial" w:hAnsi="Arial" w:cs="Arial"/>
          <w:sz w:val="22"/>
          <w:szCs w:val="22"/>
        </w:rPr>
      </w:pPr>
      <w:r w:rsidRPr="00E00AE1">
        <w:rPr>
          <w:rFonts w:ascii="Arial" w:hAnsi="Arial" w:cs="Arial"/>
          <w:sz w:val="22"/>
          <w:szCs w:val="22"/>
        </w:rPr>
        <w:t xml:space="preserve">Currently the user is able to manipulate the textures of 3 parts of the jewellery in 3D view. A suggestion for incorporating many additional customisable options for the jewellery is to create a side scrolling view where all textures for ‘stone’ for example, are shown as an image. Then swipe across to change textures for ‘Other Stones’ etc. This would mean there could be any number of customisable elements and </w:t>
      </w:r>
      <w:r w:rsidRPr="00E00AE1" w:rsidR="78CD41E1">
        <w:rPr>
          <w:rFonts w:ascii="Arial" w:hAnsi="Arial" w:cs="Arial"/>
          <w:sz w:val="22"/>
          <w:szCs w:val="22"/>
        </w:rPr>
        <w:t>it is</w:t>
      </w:r>
      <w:r w:rsidRPr="00E00AE1">
        <w:rPr>
          <w:rFonts w:ascii="Arial" w:hAnsi="Arial" w:cs="Arial"/>
          <w:sz w:val="22"/>
          <w:szCs w:val="22"/>
        </w:rPr>
        <w:t xml:space="preserve"> also easier for the user to select which texture they would like as they can see and compare all materials next to each other.</w:t>
      </w:r>
    </w:p>
    <w:p xmlns:wp14="http://schemas.microsoft.com/office/word/2010/wordml" w:rsidRPr="00E00AE1" w:rsidR="0099672E" w:rsidP="00FD1F3D" w:rsidRDefault="0099672E" w14:paraId="07507FA0" wp14:textId="77777777">
      <w:pPr>
        <w:spacing w:line="360" w:lineRule="auto"/>
        <w:rPr>
          <w:rFonts w:ascii="Arial" w:hAnsi="Arial" w:cs="Arial"/>
          <w:sz w:val="22"/>
          <w:szCs w:val="22"/>
        </w:rPr>
      </w:pPr>
      <w:r w:rsidRPr="00E00AE1">
        <w:rPr>
          <w:rFonts w:ascii="Arial" w:hAnsi="Arial" w:cs="Arial"/>
          <w:sz w:val="22"/>
          <w:szCs w:val="22"/>
        </w:rPr>
        <w:t>I have developed a test example of this approach</w:t>
      </w:r>
      <w:r w:rsidRPr="00E00AE1" w:rsidR="00597D03">
        <w:rPr>
          <w:rFonts w:ascii="Arial" w:hAnsi="Arial" w:cs="Arial"/>
          <w:sz w:val="22"/>
          <w:szCs w:val="22"/>
        </w:rPr>
        <w:t xml:space="preserve"> </w:t>
      </w:r>
      <w:r w:rsidRPr="00E00AE1" w:rsidR="00F27276">
        <w:rPr>
          <w:rFonts w:ascii="Arial" w:hAnsi="Arial" w:cs="Arial"/>
          <w:sz w:val="22"/>
          <w:szCs w:val="22"/>
        </w:rPr>
        <w:t xml:space="preserve">for DCW’s </w:t>
      </w:r>
      <w:proofErr w:type="spellStart"/>
      <w:r w:rsidRPr="00E00AE1">
        <w:rPr>
          <w:rFonts w:ascii="Arial" w:hAnsi="Arial" w:cs="Arial"/>
          <w:sz w:val="22"/>
          <w:szCs w:val="22"/>
        </w:rPr>
        <w:t>Bareesha</w:t>
      </w:r>
      <w:proofErr w:type="spellEnd"/>
      <w:r w:rsidRPr="00E00AE1" w:rsidR="00F27276">
        <w:rPr>
          <w:rFonts w:ascii="Arial" w:hAnsi="Arial" w:cs="Arial"/>
          <w:sz w:val="22"/>
          <w:szCs w:val="22"/>
        </w:rPr>
        <w:t xml:space="preserve"> line of jewellery</w:t>
      </w:r>
      <w:r w:rsidRPr="00E00AE1">
        <w:rPr>
          <w:rFonts w:ascii="Arial" w:hAnsi="Arial" w:cs="Arial"/>
          <w:sz w:val="22"/>
          <w:szCs w:val="22"/>
        </w:rPr>
        <w:t xml:space="preserve"> as you can see from the images below </w:t>
      </w:r>
      <w:r w:rsidRPr="00E00AE1" w:rsidR="00F27276">
        <w:rPr>
          <w:rFonts w:ascii="Arial" w:hAnsi="Arial" w:cs="Arial"/>
          <w:sz w:val="22"/>
          <w:szCs w:val="22"/>
        </w:rPr>
        <w:t xml:space="preserve">the user is able to scroll through select pieces of jewellery attachments, customise those parts and add them to the </w:t>
      </w:r>
      <w:proofErr w:type="spellStart"/>
      <w:r w:rsidRPr="00E00AE1" w:rsidR="00F27276">
        <w:rPr>
          <w:rFonts w:ascii="Arial" w:hAnsi="Arial" w:cs="Arial"/>
          <w:sz w:val="22"/>
          <w:szCs w:val="22"/>
        </w:rPr>
        <w:t>Braeesha</w:t>
      </w:r>
      <w:proofErr w:type="spellEnd"/>
      <w:r w:rsidRPr="00E00AE1" w:rsidR="00F27276">
        <w:rPr>
          <w:rFonts w:ascii="Arial" w:hAnsi="Arial" w:cs="Arial"/>
          <w:sz w:val="22"/>
          <w:szCs w:val="22"/>
        </w:rPr>
        <w:t xml:space="preserve"> chain, creating a truly unique piece. </w:t>
      </w:r>
    </w:p>
    <w:p xmlns:wp14="http://schemas.microsoft.com/office/word/2010/wordml" w:rsidR="0099672E" w:rsidP="006C6821" w:rsidRDefault="0099672E" w14:paraId="2328BB07" wp14:textId="77777777">
      <w:pPr>
        <w:spacing w:line="360" w:lineRule="auto"/>
        <w:jc w:val="center"/>
      </w:pPr>
      <w:r>
        <w:rPr>
          <w:noProof/>
        </w:rPr>
        <w:lastRenderedPageBreak/>
        <w:drawing>
          <wp:inline xmlns:wp14="http://schemas.microsoft.com/office/word/2010/wordprocessingDrawing" distT="0" distB="0" distL="0" distR="0" wp14:anchorId="4ECBBB2B" wp14:editId="4BB44D83">
            <wp:extent cx="1347331" cy="2915216"/>
            <wp:effectExtent l="0" t="0" r="0" b="0"/>
            <wp:docPr id="27" name="Picture 2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7" name="313485622_1193064061249736_2082211868252779803_n.jpg"/>
                    <pic:cNvPicPr/>
                  </pic:nvPicPr>
                  <pic:blipFill>
                    <a:blip r:embed="rId53" cstate="print">
                      <a:extLst>
                        <a:ext uri="{28A0092B-C50C-407E-A947-70E740481C1C}">
                          <a14:useLocalDpi xmlns:a14="http://schemas.microsoft.com/office/drawing/2010/main" val="0"/>
                        </a:ext>
                      </a:extLst>
                    </a:blip>
                    <a:stretch>
                      <a:fillRect/>
                    </a:stretch>
                  </pic:blipFill>
                  <pic:spPr>
                    <a:xfrm>
                      <a:off x="0" y="0"/>
                      <a:ext cx="1371508" cy="2967527"/>
                    </a:xfrm>
                    <a:prstGeom prst="rect">
                      <a:avLst/>
                    </a:prstGeom>
                  </pic:spPr>
                </pic:pic>
              </a:graphicData>
            </a:graphic>
          </wp:inline>
        </w:drawing>
      </w:r>
      <w:r>
        <w:rPr>
          <w:noProof/>
        </w:rPr>
        <w:drawing>
          <wp:inline xmlns:wp14="http://schemas.microsoft.com/office/word/2010/wordprocessingDrawing" distT="0" distB="0" distL="0" distR="0" wp14:anchorId="23A1774E" wp14:editId="3144796D">
            <wp:extent cx="1347331" cy="2915216"/>
            <wp:effectExtent l="0" t="0" r="0" b="0"/>
            <wp:docPr id="30" name="Picture 3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0" name="313578627_528552001997289_8234218926018588836_n.jpg"/>
                    <pic:cNvPicPr/>
                  </pic:nvPicPr>
                  <pic:blipFill>
                    <a:blip r:embed="rId54" cstate="print">
                      <a:extLst>
                        <a:ext uri="{28A0092B-C50C-407E-A947-70E740481C1C}">
                          <a14:useLocalDpi xmlns:a14="http://schemas.microsoft.com/office/drawing/2010/main" val="0"/>
                        </a:ext>
                      </a:extLst>
                    </a:blip>
                    <a:stretch>
                      <a:fillRect/>
                    </a:stretch>
                  </pic:blipFill>
                  <pic:spPr>
                    <a:xfrm>
                      <a:off x="0" y="0"/>
                      <a:ext cx="1385538" cy="2997885"/>
                    </a:xfrm>
                    <a:prstGeom prst="rect">
                      <a:avLst/>
                    </a:prstGeom>
                  </pic:spPr>
                </pic:pic>
              </a:graphicData>
            </a:graphic>
          </wp:inline>
        </w:drawing>
      </w:r>
      <w:r>
        <w:rPr>
          <w:noProof/>
        </w:rPr>
        <w:drawing>
          <wp:inline xmlns:wp14="http://schemas.microsoft.com/office/word/2010/wordprocessingDrawing" distT="0" distB="0" distL="0" distR="0" wp14:anchorId="43F1A380" wp14:editId="51FB6606">
            <wp:extent cx="1343147" cy="2906162"/>
            <wp:effectExtent l="0" t="0" r="3175" b="2540"/>
            <wp:docPr id="54" name="Picture 5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313490106_441443128127005_3511623780572252452_n.jpg"/>
                    <pic:cNvPicPr/>
                  </pic:nvPicPr>
                  <pic:blipFill>
                    <a:blip r:embed="rId55" cstate="print">
                      <a:extLst>
                        <a:ext uri="{28A0092B-C50C-407E-A947-70E740481C1C}">
                          <a14:useLocalDpi xmlns:a14="http://schemas.microsoft.com/office/drawing/2010/main" val="0"/>
                        </a:ext>
                      </a:extLst>
                    </a:blip>
                    <a:stretch>
                      <a:fillRect/>
                    </a:stretch>
                  </pic:blipFill>
                  <pic:spPr>
                    <a:xfrm>
                      <a:off x="0" y="0"/>
                      <a:ext cx="1417383" cy="3066786"/>
                    </a:xfrm>
                    <a:prstGeom prst="rect">
                      <a:avLst/>
                    </a:prstGeom>
                  </pic:spPr>
                </pic:pic>
              </a:graphicData>
            </a:graphic>
          </wp:inline>
        </w:drawing>
      </w:r>
    </w:p>
    <w:p xmlns:wp14="http://schemas.microsoft.com/office/word/2010/wordml" w:rsidR="00632C42" w:rsidP="006C6821" w:rsidRDefault="00632C42" w14:paraId="7EC01BAF" wp14:textId="77777777">
      <w:pPr>
        <w:spacing w:line="360" w:lineRule="auto"/>
        <w:jc w:val="center"/>
      </w:pPr>
      <w:r>
        <w:t xml:space="preserve">Figure 16: </w:t>
      </w:r>
      <w:proofErr w:type="spellStart"/>
      <w:r>
        <w:t>Bareesha</w:t>
      </w:r>
      <w:proofErr w:type="spellEnd"/>
    </w:p>
    <w:p xmlns:wp14="http://schemas.microsoft.com/office/word/2010/wordml" w:rsidR="0099672E" w:rsidP="00AE036D" w:rsidRDefault="0099672E" w14:paraId="256AC6DA" wp14:textId="77777777">
      <w:pPr>
        <w:spacing w:line="360" w:lineRule="auto"/>
        <w:jc w:val="center"/>
      </w:pPr>
      <w:r>
        <w:rPr>
          <w:noProof/>
        </w:rPr>
        <w:drawing>
          <wp:inline xmlns:wp14="http://schemas.microsoft.com/office/word/2010/wordprocessingDrawing" distT="0" distB="0" distL="0" distR="0" wp14:anchorId="26490DA8" wp14:editId="47061EF3">
            <wp:extent cx="1217620" cy="2634559"/>
            <wp:effectExtent l="0" t="0" r="1905" b="0"/>
            <wp:docPr id="55" name="Picture 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5" name="313492665_1190502031505094_8345230680111899100_n.jpg"/>
                    <pic:cNvPicPr/>
                  </pic:nvPicPr>
                  <pic:blipFill>
                    <a:blip r:embed="rId56" cstate="print">
                      <a:extLst>
                        <a:ext uri="{28A0092B-C50C-407E-A947-70E740481C1C}">
                          <a14:useLocalDpi xmlns:a14="http://schemas.microsoft.com/office/drawing/2010/main" val="0"/>
                        </a:ext>
                      </a:extLst>
                    </a:blip>
                    <a:stretch>
                      <a:fillRect/>
                    </a:stretch>
                  </pic:blipFill>
                  <pic:spPr>
                    <a:xfrm>
                      <a:off x="0" y="0"/>
                      <a:ext cx="1249453" cy="2703437"/>
                    </a:xfrm>
                    <a:prstGeom prst="rect">
                      <a:avLst/>
                    </a:prstGeom>
                  </pic:spPr>
                </pic:pic>
              </a:graphicData>
            </a:graphic>
          </wp:inline>
        </w:drawing>
      </w:r>
      <w:r>
        <w:rPr>
          <w:noProof/>
        </w:rPr>
        <w:drawing>
          <wp:inline xmlns:wp14="http://schemas.microsoft.com/office/word/2010/wordprocessingDrawing" distT="0" distB="0" distL="0" distR="0" wp14:anchorId="4C44A2B1" wp14:editId="7FFA9CAF">
            <wp:extent cx="1217620" cy="2634559"/>
            <wp:effectExtent l="0" t="0" r="1905" b="0"/>
            <wp:docPr id="56" name="Picture 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6" name="312814136_685597322787880_118832376635848619_n.jpg"/>
                    <pic:cNvPicPr/>
                  </pic:nvPicPr>
                  <pic:blipFill>
                    <a:blip r:embed="rId57" cstate="print">
                      <a:extLst>
                        <a:ext uri="{28A0092B-C50C-407E-A947-70E740481C1C}">
                          <a14:useLocalDpi xmlns:a14="http://schemas.microsoft.com/office/drawing/2010/main" val="0"/>
                        </a:ext>
                      </a:extLst>
                    </a:blip>
                    <a:stretch>
                      <a:fillRect/>
                    </a:stretch>
                  </pic:blipFill>
                  <pic:spPr>
                    <a:xfrm>
                      <a:off x="0" y="0"/>
                      <a:ext cx="1322549" cy="2861593"/>
                    </a:xfrm>
                    <a:prstGeom prst="rect">
                      <a:avLst/>
                    </a:prstGeom>
                  </pic:spPr>
                </pic:pic>
              </a:graphicData>
            </a:graphic>
          </wp:inline>
        </w:drawing>
      </w:r>
    </w:p>
    <w:p xmlns:wp14="http://schemas.microsoft.com/office/word/2010/wordml" w:rsidR="00632C42" w:rsidP="00AE036D" w:rsidRDefault="00632C42" w14:paraId="2E689727" wp14:textId="77777777">
      <w:pPr>
        <w:spacing w:line="360" w:lineRule="auto"/>
        <w:jc w:val="center"/>
      </w:pPr>
      <w:r>
        <w:t xml:space="preserve">Figure 17: </w:t>
      </w:r>
      <w:proofErr w:type="spellStart"/>
      <w:r>
        <w:t>Bareesha</w:t>
      </w:r>
      <w:proofErr w:type="spellEnd"/>
      <w:r>
        <w:t xml:space="preserve"> continued </w:t>
      </w:r>
    </w:p>
    <w:p xmlns:wp14="http://schemas.microsoft.com/office/word/2010/wordml" w:rsidRPr="00597D03" w:rsidR="00FD1F3D" w:rsidP="00FD1F3D" w:rsidRDefault="00FD1F3D" w14:paraId="79BB18B6" wp14:textId="77777777">
      <w:pPr>
        <w:spacing w:line="360" w:lineRule="auto"/>
        <w:rPr>
          <w:rFonts w:ascii="Arial" w:hAnsi="Arial" w:cs="Arial"/>
          <w:b/>
        </w:rPr>
      </w:pPr>
      <w:r w:rsidRPr="00597D03">
        <w:rPr>
          <w:rFonts w:ascii="Arial" w:hAnsi="Arial" w:cs="Arial"/>
          <w:noProof/>
        </w:rPr>
        <w:lastRenderedPageBreak/>
        <w:drawing>
          <wp:anchor xmlns:wp14="http://schemas.microsoft.com/office/word/2010/wordprocessingDrawing" distT="0" distB="0" distL="114300" distR="114300" simplePos="0" relativeHeight="251657216" behindDoc="1" locked="0" layoutInCell="1" allowOverlap="1" wp14:anchorId="7283D572" wp14:editId="6078ECFB">
            <wp:simplePos x="0" y="0"/>
            <wp:positionH relativeFrom="column">
              <wp:posOffset>13335</wp:posOffset>
            </wp:positionH>
            <wp:positionV relativeFrom="paragraph">
              <wp:posOffset>27940</wp:posOffset>
            </wp:positionV>
            <wp:extent cx="1632585" cy="3545840"/>
            <wp:effectExtent l="0" t="0" r="5715" b="0"/>
            <wp:wrapTight wrapText="bothSides">
              <wp:wrapPolygon edited="0">
                <wp:start x="0" y="0"/>
                <wp:lineTo x="0" y="21468"/>
                <wp:lineTo x="21424" y="21468"/>
                <wp:lineTo x="21424" y="0"/>
                <wp:lineTo x="0" y="0"/>
              </wp:wrapPolygon>
            </wp:wrapTight>
            <wp:docPr id="25" name="Picture 2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2"/>
                    <pic:cNvPicPr>
                      <a:picLocks noChangeAspect="1" noChangeArrowheads="1"/>
                    </pic:cNvPicPr>
                  </pic:nvPicPr>
                  <pic:blipFill>
                    <a:blip r:embed="rId58">
                      <a:extLst>
                        <a:ext uri="{28A0092B-C50C-407E-A947-70E740481C1C}">
                          <a14:useLocalDpi xmlns:a14="http://schemas.microsoft.com/office/drawing/2010/main" val="0"/>
                        </a:ext>
                      </a:extLst>
                    </a:blip>
                    <a:srcRect/>
                    <a:stretch>
                      <a:fillRect/>
                    </a:stretch>
                  </pic:blipFill>
                  <pic:spPr bwMode="auto">
                    <a:xfrm>
                      <a:off x="0" y="0"/>
                      <a:ext cx="1632585" cy="3545840"/>
                    </a:xfrm>
                    <a:prstGeom prst="rect">
                      <a:avLst/>
                    </a:prstGeom>
                    <a:noFill/>
                  </pic:spPr>
                </pic:pic>
              </a:graphicData>
            </a:graphic>
            <wp14:sizeRelH relativeFrom="page">
              <wp14:pctWidth>0</wp14:pctWidth>
            </wp14:sizeRelH>
            <wp14:sizeRelV relativeFrom="page">
              <wp14:pctHeight>0</wp14:pctHeight>
            </wp14:sizeRelV>
          </wp:anchor>
        </w:drawing>
      </w:r>
      <w:r w:rsidRPr="00597D03">
        <w:rPr>
          <w:rFonts w:ascii="Arial" w:hAnsi="Arial" w:cs="Arial"/>
          <w:b/>
        </w:rPr>
        <w:t>Light/Dark Mode</w:t>
      </w:r>
    </w:p>
    <w:p xmlns:wp14="http://schemas.microsoft.com/office/word/2010/wordml" w:rsidRPr="00597D03" w:rsidR="00FD1F3D" w:rsidP="00FD1F3D" w:rsidRDefault="00FD1F3D" w14:paraId="6E60045A" wp14:textId="77777777">
      <w:pPr>
        <w:spacing w:line="360" w:lineRule="auto"/>
        <w:rPr>
          <w:rFonts w:ascii="Arial" w:hAnsi="Arial" w:cs="Arial"/>
        </w:rPr>
      </w:pPr>
      <w:r w:rsidRPr="00597D03">
        <w:rPr>
          <w:rFonts w:ascii="Arial" w:hAnsi="Arial" w:cs="Arial"/>
        </w:rPr>
        <w:t>Noted during testing was that the rings could be shown off better on a lighter background. Our suggestion would be an option to toggle between a dark and light environment. This would help the user understand how their ring would look in different lighting.</w:t>
      </w:r>
    </w:p>
    <w:p xmlns:wp14="http://schemas.microsoft.com/office/word/2010/wordml" w:rsidR="00FD1F3D" w:rsidP="00FD1F3D" w:rsidRDefault="00FD1F3D" w14:paraId="38AA98D6" wp14:textId="77777777">
      <w:pPr>
        <w:spacing w:line="360" w:lineRule="auto"/>
      </w:pPr>
    </w:p>
    <w:p xmlns:wp14="http://schemas.microsoft.com/office/word/2010/wordml" w:rsidR="00FD1F3D" w:rsidP="00FD1F3D" w:rsidRDefault="00FD1F3D" w14:paraId="665A1408" wp14:textId="77777777">
      <w:pPr>
        <w:spacing w:line="360" w:lineRule="auto"/>
        <w:rPr>
          <w:b/>
        </w:rPr>
      </w:pPr>
    </w:p>
    <w:p xmlns:wp14="http://schemas.microsoft.com/office/word/2010/wordml" w:rsidR="00FD1F3D" w:rsidP="00FD1F3D" w:rsidRDefault="00FD1F3D" w14:paraId="71049383" wp14:textId="77777777">
      <w:pPr>
        <w:spacing w:line="360" w:lineRule="auto"/>
        <w:rPr>
          <w:b/>
        </w:rPr>
      </w:pPr>
    </w:p>
    <w:p xmlns:wp14="http://schemas.microsoft.com/office/word/2010/wordml" w:rsidR="00FD1F3D" w:rsidP="00FD1F3D" w:rsidRDefault="00FD1F3D" w14:paraId="4D16AC41" wp14:textId="77777777">
      <w:pPr>
        <w:spacing w:line="360" w:lineRule="auto"/>
        <w:rPr>
          <w:b/>
        </w:rPr>
      </w:pPr>
    </w:p>
    <w:p xmlns:wp14="http://schemas.microsoft.com/office/word/2010/wordml" w:rsidR="00FD1F3D" w:rsidP="00FD1F3D" w:rsidRDefault="00FD1F3D" w14:paraId="12A4EA11" wp14:textId="77777777">
      <w:pPr>
        <w:spacing w:line="360" w:lineRule="auto"/>
        <w:rPr>
          <w:b/>
        </w:rPr>
      </w:pPr>
    </w:p>
    <w:p xmlns:wp14="http://schemas.microsoft.com/office/word/2010/wordml" w:rsidR="00FD1F3D" w:rsidP="00FD1F3D" w:rsidRDefault="00FD1F3D" w14:paraId="5A1EA135" wp14:textId="77777777">
      <w:pPr>
        <w:spacing w:line="360" w:lineRule="auto"/>
        <w:rPr>
          <w:b/>
        </w:rPr>
      </w:pPr>
    </w:p>
    <w:p xmlns:wp14="http://schemas.microsoft.com/office/word/2010/wordml" w:rsidR="00632C42" w:rsidP="00FD1F3D" w:rsidRDefault="00632C42" w14:paraId="58717D39" wp14:textId="77777777">
      <w:pPr>
        <w:spacing w:line="360" w:lineRule="auto"/>
        <w:rPr>
          <w:b/>
        </w:rPr>
      </w:pPr>
    </w:p>
    <w:p xmlns:wp14="http://schemas.microsoft.com/office/word/2010/wordml" w:rsidR="00632C42" w:rsidP="00FD1F3D" w:rsidRDefault="00632C42" w14:paraId="5338A720" wp14:textId="77777777">
      <w:pPr>
        <w:spacing w:line="360" w:lineRule="auto"/>
        <w:rPr>
          <w:b/>
        </w:rPr>
      </w:pPr>
    </w:p>
    <w:p xmlns:wp14="http://schemas.microsoft.com/office/word/2010/wordml" w:rsidRPr="00632C42" w:rsidR="00632C42" w:rsidP="00FD1F3D" w:rsidRDefault="00632C42" w14:paraId="182FB971" wp14:textId="77777777">
      <w:pPr>
        <w:spacing w:line="360" w:lineRule="auto"/>
        <w:rPr>
          <w:bCs/>
          <w:sz w:val="22"/>
          <w:szCs w:val="22"/>
        </w:rPr>
      </w:pPr>
      <w:r w:rsidRPr="00632C42">
        <w:rPr>
          <w:bCs/>
          <w:sz w:val="22"/>
          <w:szCs w:val="22"/>
        </w:rPr>
        <w:t>Figure 18: Light/ dark mode</w:t>
      </w:r>
    </w:p>
    <w:p xmlns:wp14="http://schemas.microsoft.com/office/word/2010/wordml" w:rsidRPr="004463A8" w:rsidR="00FD1F3D" w:rsidP="00FD1F3D" w:rsidRDefault="00FD1F3D" w14:paraId="61DAA4D5" wp14:textId="77777777">
      <w:pPr>
        <w:spacing w:line="360" w:lineRule="auto"/>
        <w:rPr>
          <w:rFonts w:ascii="Arial" w:hAnsi="Arial" w:cs="Arial"/>
          <w:b/>
        </w:rPr>
      </w:pPr>
    </w:p>
    <w:p xmlns:wp14="http://schemas.microsoft.com/office/word/2010/wordml" w:rsidRPr="00E00AE1" w:rsidR="00FD1F3D" w:rsidP="00FD1F3D" w:rsidRDefault="00FD1F3D" w14:paraId="4FC5D62F" wp14:textId="77777777">
      <w:pPr>
        <w:spacing w:line="360" w:lineRule="auto"/>
        <w:rPr>
          <w:rFonts w:ascii="Arial" w:hAnsi="Arial" w:cs="Arial"/>
          <w:b/>
        </w:rPr>
      </w:pPr>
      <w:r w:rsidRPr="00E00AE1">
        <w:rPr>
          <w:rFonts w:ascii="Arial" w:hAnsi="Arial" w:cs="Arial"/>
          <w:b/>
        </w:rPr>
        <w:t>Favourites</w:t>
      </w:r>
    </w:p>
    <w:p xmlns:wp14="http://schemas.microsoft.com/office/word/2010/wordml" w:rsidRPr="00E00AE1" w:rsidR="00FD1F3D" w:rsidP="00FD1F3D" w:rsidRDefault="00FD1F3D" w14:paraId="6C8B62D8" wp14:textId="77777777">
      <w:pPr>
        <w:spacing w:line="360" w:lineRule="auto"/>
        <w:rPr>
          <w:rFonts w:ascii="Arial" w:hAnsi="Arial" w:cs="Arial"/>
        </w:rPr>
      </w:pPr>
      <w:r w:rsidRPr="00E00AE1">
        <w:rPr>
          <w:rFonts w:ascii="Arial" w:hAnsi="Arial" w:cs="Arial"/>
        </w:rPr>
        <w:t>The ability to save jewellery into ‘Favourites’ could make the catalogue more useful. They would be able to find jewellery that they like and be able to share a list of what they like to Diamond Centre Wales which may help the process of designing the jewellery.</w:t>
      </w:r>
    </w:p>
    <w:p xmlns:wp14="http://schemas.microsoft.com/office/word/2010/wordml" w:rsidRPr="00E00AE1" w:rsidR="00FD1F3D" w:rsidP="00FD1F3D" w:rsidRDefault="00FD1F3D" w14:paraId="2AEAF47F" wp14:textId="77777777">
      <w:pPr>
        <w:spacing w:line="360" w:lineRule="auto"/>
        <w:rPr>
          <w:rFonts w:ascii="Arial" w:hAnsi="Arial" w:cs="Arial"/>
          <w:b/>
        </w:rPr>
      </w:pPr>
    </w:p>
    <w:p xmlns:wp14="http://schemas.microsoft.com/office/word/2010/wordml" w:rsidRPr="00E00AE1" w:rsidR="00FD1F3D" w:rsidP="00FD1F3D" w:rsidRDefault="00FD1F3D" w14:paraId="5B1050E9" wp14:textId="77777777">
      <w:pPr>
        <w:spacing w:line="360" w:lineRule="auto"/>
        <w:rPr>
          <w:rFonts w:ascii="Arial" w:hAnsi="Arial" w:cs="Arial"/>
          <w:b/>
        </w:rPr>
      </w:pPr>
      <w:r w:rsidRPr="00E00AE1">
        <w:rPr>
          <w:rFonts w:ascii="Arial" w:hAnsi="Arial" w:cs="Arial"/>
          <w:b/>
        </w:rPr>
        <w:t>AR Marker</w:t>
      </w:r>
    </w:p>
    <w:p xmlns:wp14="http://schemas.microsoft.com/office/word/2010/wordml" w:rsidRPr="00E00AE1" w:rsidR="00FD1F3D" w:rsidP="00FD1F3D" w:rsidRDefault="005D3251" w14:paraId="2721EA3A" wp14:textId="13D40D3B">
      <w:pPr>
        <w:spacing w:line="360" w:lineRule="auto"/>
        <w:rPr>
          <w:rFonts w:ascii="Arial" w:hAnsi="Arial" w:cs="Arial"/>
        </w:rPr>
      </w:pPr>
      <w:r w:rsidRPr="62E0B53A" w:rsidR="7E2BF803">
        <w:rPr>
          <w:rFonts w:ascii="Arial" w:hAnsi="Arial" w:cs="Arial"/>
        </w:rPr>
        <w:t xml:space="preserve">Initially I used an AR marker to incorporate the applications tracking ability. </w:t>
      </w:r>
      <w:r w:rsidRPr="62E0B53A" w:rsidR="15F26C26">
        <w:rPr>
          <w:rFonts w:ascii="Arial" w:hAnsi="Arial" w:cs="Arial"/>
        </w:rPr>
        <w:t xml:space="preserve">The ability to download a printout of the AR marker directly to the user’s phone </w:t>
      </w:r>
      <w:r w:rsidRPr="62E0B53A" w:rsidR="7E2BF803">
        <w:rPr>
          <w:rFonts w:ascii="Arial" w:hAnsi="Arial" w:cs="Arial"/>
        </w:rPr>
        <w:t>was proving</w:t>
      </w:r>
      <w:r w:rsidRPr="62E0B53A" w:rsidR="15F26C26">
        <w:rPr>
          <w:rFonts w:ascii="Arial" w:hAnsi="Arial" w:cs="Arial"/>
        </w:rPr>
        <w:t xml:space="preserve"> </w:t>
      </w:r>
      <w:r w:rsidRPr="62E0B53A" w:rsidR="7E2BF803">
        <w:rPr>
          <w:rFonts w:ascii="Arial" w:hAnsi="Arial" w:cs="Arial"/>
        </w:rPr>
        <w:t>to</w:t>
      </w:r>
      <w:r w:rsidRPr="62E0B53A" w:rsidR="542BF775">
        <w:rPr>
          <w:rFonts w:ascii="Arial" w:hAnsi="Arial" w:cs="Arial"/>
        </w:rPr>
        <w:t xml:space="preserve"> be a very</w:t>
      </w:r>
      <w:r w:rsidRPr="62E0B53A" w:rsidR="7E2BF803">
        <w:rPr>
          <w:rFonts w:ascii="Arial" w:hAnsi="Arial" w:cs="Arial"/>
        </w:rPr>
        <w:t xml:space="preserve"> cumbersome</w:t>
      </w:r>
      <w:r w:rsidRPr="62E0B53A" w:rsidR="728D72CF">
        <w:rPr>
          <w:rFonts w:ascii="Arial" w:hAnsi="Arial" w:cs="Arial"/>
        </w:rPr>
        <w:t xml:space="preserve"> process</w:t>
      </w:r>
      <w:r w:rsidRPr="62E0B53A" w:rsidR="15F26C26">
        <w:rPr>
          <w:rFonts w:ascii="Arial" w:hAnsi="Arial" w:cs="Arial"/>
        </w:rPr>
        <w:t xml:space="preserve"> for users who </w:t>
      </w:r>
      <w:r w:rsidRPr="62E0B53A" w:rsidR="47A999D9">
        <w:rPr>
          <w:rFonts w:ascii="Arial" w:hAnsi="Arial" w:cs="Arial"/>
        </w:rPr>
        <w:t xml:space="preserve">have </w:t>
      </w:r>
      <w:r w:rsidRPr="62E0B53A" w:rsidR="7E2BF803">
        <w:rPr>
          <w:rFonts w:ascii="Arial" w:hAnsi="Arial" w:cs="Arial"/>
        </w:rPr>
        <w:t>little or no experience with AR</w:t>
      </w:r>
      <w:r w:rsidRPr="62E0B53A" w:rsidR="15F26C26">
        <w:rPr>
          <w:rFonts w:ascii="Arial" w:hAnsi="Arial" w:cs="Arial"/>
        </w:rPr>
        <w:t xml:space="preserve"> to start using th</w:t>
      </w:r>
      <w:r w:rsidRPr="62E0B53A" w:rsidR="7E2BF803">
        <w:rPr>
          <w:rFonts w:ascii="Arial" w:hAnsi="Arial" w:cs="Arial"/>
        </w:rPr>
        <w:t>e</w:t>
      </w:r>
      <w:r w:rsidRPr="62E0B53A" w:rsidR="15F26C26">
        <w:rPr>
          <w:rFonts w:ascii="Arial" w:hAnsi="Arial" w:cs="Arial"/>
        </w:rPr>
        <w:t xml:space="preserve"> functionality</w:t>
      </w:r>
      <w:r w:rsidRPr="62E0B53A" w:rsidR="7E2BF803">
        <w:rPr>
          <w:rFonts w:ascii="Arial" w:hAnsi="Arial" w:cs="Arial"/>
        </w:rPr>
        <w:t xml:space="preserve"> correctly</w:t>
      </w:r>
      <w:r w:rsidRPr="62E0B53A" w:rsidR="5E795E07">
        <w:rPr>
          <w:rFonts w:ascii="Arial" w:hAnsi="Arial" w:cs="Arial"/>
        </w:rPr>
        <w:t xml:space="preserve"> with acceptable results</w:t>
      </w:r>
      <w:r w:rsidRPr="62E0B53A" w:rsidR="15F26C26">
        <w:rPr>
          <w:rFonts w:ascii="Arial" w:hAnsi="Arial" w:cs="Arial"/>
        </w:rPr>
        <w:t>.</w:t>
      </w:r>
    </w:p>
    <w:p xmlns:wp14="http://schemas.microsoft.com/office/word/2010/wordml" w:rsidRPr="00E00AE1" w:rsidR="00FD1F3D" w:rsidP="00FD1F3D" w:rsidRDefault="00FD1F3D" w14:paraId="281B37BA" wp14:textId="77777777">
      <w:pPr>
        <w:spacing w:line="360" w:lineRule="auto"/>
        <w:rPr>
          <w:rFonts w:ascii="Arial" w:hAnsi="Arial" w:cs="Arial"/>
        </w:rPr>
      </w:pPr>
    </w:p>
    <w:p xmlns:wp14="http://schemas.microsoft.com/office/word/2010/wordml" w:rsidR="00FD1F3D" w:rsidP="00FD1F3D" w:rsidRDefault="005D3251" w14:paraId="714AADD6" wp14:textId="38EE20ED">
      <w:pPr>
        <w:spacing w:line="360" w:lineRule="auto"/>
        <w:rPr>
          <w:rFonts w:ascii="Arial" w:hAnsi="Arial" w:cs="Arial"/>
        </w:rPr>
      </w:pPr>
      <w:r w:rsidRPr="62E0B53A" w:rsidR="7E2BF803">
        <w:rPr>
          <w:rFonts w:ascii="Arial" w:hAnsi="Arial" w:cs="Arial"/>
        </w:rPr>
        <w:t xml:space="preserve">The correct use of the </w:t>
      </w:r>
      <w:r w:rsidRPr="62E0B53A" w:rsidR="15F26C26">
        <w:rPr>
          <w:rFonts w:ascii="Arial" w:hAnsi="Arial" w:cs="Arial"/>
        </w:rPr>
        <w:t>AR marker</w:t>
      </w:r>
      <w:r w:rsidRPr="62E0B53A" w:rsidR="4DC7ED26">
        <w:rPr>
          <w:rFonts w:ascii="Arial" w:hAnsi="Arial" w:cs="Arial"/>
        </w:rPr>
        <w:t xml:space="preserve"> by the user</w:t>
      </w:r>
      <w:r w:rsidRPr="62E0B53A" w:rsidR="15F26C26">
        <w:rPr>
          <w:rFonts w:ascii="Arial" w:hAnsi="Arial" w:cs="Arial"/>
        </w:rPr>
        <w:t xml:space="preserve"> is needed for the AR functionality to work. This is something which </w:t>
      </w:r>
      <w:r w:rsidRPr="62E0B53A" w:rsidR="737E1A27">
        <w:rPr>
          <w:rFonts w:ascii="Arial" w:hAnsi="Arial" w:cs="Arial"/>
        </w:rPr>
        <w:t>had</w:t>
      </w:r>
      <w:r w:rsidRPr="62E0B53A" w:rsidR="15F26C26">
        <w:rPr>
          <w:rFonts w:ascii="Arial" w:hAnsi="Arial" w:cs="Arial"/>
        </w:rPr>
        <w:t xml:space="preserve"> </w:t>
      </w:r>
      <w:r w:rsidRPr="62E0B53A" w:rsidR="15F26C26">
        <w:rPr>
          <w:rFonts w:ascii="Arial" w:hAnsi="Arial" w:cs="Arial"/>
        </w:rPr>
        <w:t>to be considered before a full release of the produc</w:t>
      </w:r>
      <w:r w:rsidRPr="62E0B53A" w:rsidR="5BEE75EF">
        <w:rPr>
          <w:rFonts w:ascii="Arial" w:hAnsi="Arial" w:cs="Arial"/>
        </w:rPr>
        <w:t>t</w:t>
      </w:r>
      <w:r w:rsidRPr="62E0B53A" w:rsidR="15F26C26">
        <w:rPr>
          <w:rFonts w:ascii="Arial" w:hAnsi="Arial" w:cs="Arial"/>
        </w:rPr>
        <w:t xml:space="preserve"> </w:t>
      </w:r>
      <w:r w:rsidRPr="62E0B53A" w:rsidR="5A88699F">
        <w:rPr>
          <w:rFonts w:ascii="Arial" w:hAnsi="Arial" w:cs="Arial"/>
        </w:rPr>
        <w:t xml:space="preserve">for example, possibly </w:t>
      </w:r>
      <w:r w:rsidRPr="62E0B53A" w:rsidR="3516EDA1">
        <w:rPr>
          <w:rFonts w:ascii="Arial" w:hAnsi="Arial" w:cs="Arial"/>
        </w:rPr>
        <w:t>I</w:t>
      </w:r>
      <w:r w:rsidRPr="62E0B53A" w:rsidR="5A88699F">
        <w:rPr>
          <w:rFonts w:ascii="Arial" w:hAnsi="Arial" w:cs="Arial"/>
        </w:rPr>
        <w:t xml:space="preserve"> </w:t>
      </w:r>
      <w:r w:rsidRPr="62E0B53A" w:rsidR="5A88699F">
        <w:rPr>
          <w:rFonts w:ascii="Arial" w:hAnsi="Arial" w:cs="Arial"/>
        </w:rPr>
        <w:t>would have to implement s</w:t>
      </w:r>
      <w:r w:rsidRPr="62E0B53A" w:rsidR="15F26C26">
        <w:rPr>
          <w:rFonts w:ascii="Arial" w:hAnsi="Arial" w:cs="Arial"/>
        </w:rPr>
        <w:t xml:space="preserve">ome text </w:t>
      </w:r>
      <w:r w:rsidRPr="62E0B53A" w:rsidR="119E8EF9">
        <w:rPr>
          <w:rFonts w:ascii="Arial" w:hAnsi="Arial" w:cs="Arial"/>
        </w:rPr>
        <w:t>dissplaying on screen</w:t>
      </w:r>
      <w:r w:rsidRPr="62E0B53A" w:rsidR="15F26C26">
        <w:rPr>
          <w:rFonts w:ascii="Arial" w:hAnsi="Arial" w:cs="Arial"/>
        </w:rPr>
        <w:t xml:space="preserve"> if the camera </w:t>
      </w:r>
      <w:r w:rsidRPr="62E0B53A" w:rsidR="478A6AF8">
        <w:rPr>
          <w:rFonts w:ascii="Arial" w:hAnsi="Arial" w:cs="Arial"/>
        </w:rPr>
        <w:t>does not</w:t>
      </w:r>
      <w:r w:rsidRPr="62E0B53A" w:rsidR="15F26C26">
        <w:rPr>
          <w:rFonts w:ascii="Arial" w:hAnsi="Arial" w:cs="Arial"/>
        </w:rPr>
        <w:t xml:space="preserve"> pick up the AR marker for </w:t>
      </w:r>
      <w:r w:rsidRPr="62E0B53A" w:rsidR="2E2A416B">
        <w:rPr>
          <w:rFonts w:ascii="Arial" w:hAnsi="Arial" w:cs="Arial"/>
        </w:rPr>
        <w:t>5</w:t>
      </w:r>
      <w:r w:rsidRPr="62E0B53A" w:rsidR="15F26C26">
        <w:rPr>
          <w:rFonts w:ascii="Arial" w:hAnsi="Arial" w:cs="Arial"/>
        </w:rPr>
        <w:t xml:space="preserve"> seconds upon loading up AR view</w:t>
      </w:r>
      <w:r w:rsidRPr="62E0B53A" w:rsidR="7E2BF803">
        <w:rPr>
          <w:rFonts w:ascii="Arial" w:hAnsi="Arial" w:cs="Arial"/>
        </w:rPr>
        <w:t xml:space="preserve"> </w:t>
      </w:r>
      <w:r w:rsidRPr="62E0B53A" w:rsidR="408AFE34">
        <w:rPr>
          <w:rFonts w:ascii="Arial" w:hAnsi="Arial" w:cs="Arial"/>
        </w:rPr>
        <w:t>on how to correctly position that marker.</w:t>
      </w:r>
    </w:p>
    <w:p xmlns:wp14="http://schemas.microsoft.com/office/word/2010/wordml" w:rsidR="005D3251" w:rsidP="00FD1F3D" w:rsidRDefault="005D3251" w14:paraId="2E500C74" wp14:textId="77777777">
      <w:pPr>
        <w:spacing w:line="360" w:lineRule="auto"/>
        <w:rPr>
          <w:rFonts w:ascii="Arial" w:hAnsi="Arial" w:cs="Arial"/>
        </w:rPr>
      </w:pPr>
    </w:p>
    <w:p xmlns:wp14="http://schemas.microsoft.com/office/word/2010/wordml" w:rsidR="005D3251" w:rsidP="00FD1F3D" w:rsidRDefault="005D3251" w14:paraId="74CD1D1F" wp14:textId="77777777">
      <w:pPr>
        <w:spacing w:line="360" w:lineRule="auto"/>
        <w:rPr>
          <w:rFonts w:ascii="Arial" w:hAnsi="Arial" w:cs="Arial"/>
        </w:rPr>
      </w:pPr>
    </w:p>
    <w:p xmlns:wp14="http://schemas.microsoft.com/office/word/2010/wordml" w:rsidR="005D3251" w:rsidP="00FD1F3D" w:rsidRDefault="005D3251" w14:paraId="1C5BEDD8" wp14:textId="77777777">
      <w:pPr>
        <w:spacing w:line="360" w:lineRule="auto"/>
        <w:rPr>
          <w:rFonts w:ascii="Arial" w:hAnsi="Arial" w:cs="Arial"/>
        </w:rPr>
      </w:pPr>
    </w:p>
    <w:p xmlns:wp14="http://schemas.microsoft.com/office/word/2010/wordml" w:rsidR="005D3251" w:rsidP="00FD1F3D" w:rsidRDefault="005D3251" w14:paraId="02915484" wp14:textId="77777777">
      <w:pPr>
        <w:spacing w:line="360" w:lineRule="auto"/>
        <w:rPr>
          <w:rFonts w:ascii="Arial" w:hAnsi="Arial" w:cs="Arial"/>
        </w:rPr>
      </w:pPr>
    </w:p>
    <w:p xmlns:wp14="http://schemas.microsoft.com/office/word/2010/wordml" w:rsidRPr="005D3251" w:rsidR="005D3251" w:rsidP="005D3251" w:rsidRDefault="005D3251" w14:paraId="4BE69F19" wp14:textId="77777777">
      <w:pPr>
        <w:rPr>
          <w:b/>
          <w:bCs/>
          <w:sz w:val="28"/>
          <w:szCs w:val="28"/>
        </w:rPr>
      </w:pPr>
      <w:r w:rsidRPr="005D3251">
        <w:rPr>
          <w:b/>
          <w:bCs/>
          <w:sz w:val="28"/>
          <w:szCs w:val="28"/>
        </w:rPr>
        <w:t>AR marker optimisation guide</w:t>
      </w:r>
    </w:p>
    <w:p xmlns:wp14="http://schemas.microsoft.com/office/word/2010/wordml" w:rsidR="005D3251" w:rsidP="005D3251" w:rsidRDefault="005D3251" w14:paraId="03B94F49" wp14:textId="77777777">
      <w:pPr>
        <w:jc w:val="center"/>
        <w:rPr>
          <w:b/>
          <w:bCs/>
          <w:sz w:val="28"/>
          <w:szCs w:val="28"/>
          <w:u w:val="single"/>
        </w:rPr>
      </w:pPr>
    </w:p>
    <w:p xmlns:wp14="http://schemas.microsoft.com/office/word/2010/wordml" w:rsidR="005D3251" w:rsidP="005D3251" w:rsidRDefault="005D3251" w14:paraId="6D846F5D" wp14:textId="77777777">
      <w:pPr>
        <w:jc w:val="center"/>
        <w:rPr>
          <w:b/>
          <w:bCs/>
          <w:sz w:val="28"/>
          <w:szCs w:val="28"/>
          <w:u w:val="single"/>
        </w:rPr>
      </w:pPr>
    </w:p>
    <w:p xmlns:wp14="http://schemas.microsoft.com/office/word/2010/wordml" w:rsidR="005D3251" w:rsidP="005D3251" w:rsidRDefault="005D3251" w14:paraId="4E347690" wp14:textId="77777777">
      <w:pPr>
        <w:rPr>
          <w:sz w:val="28"/>
          <w:szCs w:val="28"/>
        </w:rPr>
      </w:pPr>
      <w:r w:rsidRPr="00503F93">
        <w:rPr>
          <w:sz w:val="28"/>
          <w:szCs w:val="28"/>
        </w:rPr>
        <w:t>How to optimise user experience and A</w:t>
      </w:r>
      <w:r>
        <w:rPr>
          <w:sz w:val="28"/>
          <w:szCs w:val="28"/>
        </w:rPr>
        <w:t>R</w:t>
      </w:r>
      <w:r w:rsidRPr="00503F93">
        <w:rPr>
          <w:sz w:val="28"/>
          <w:szCs w:val="28"/>
        </w:rPr>
        <w:t xml:space="preserve"> marker interaction</w:t>
      </w:r>
      <w:r>
        <w:rPr>
          <w:sz w:val="28"/>
          <w:szCs w:val="28"/>
        </w:rPr>
        <w:t>.</w:t>
      </w:r>
    </w:p>
    <w:p xmlns:wp14="http://schemas.microsoft.com/office/word/2010/wordml" w:rsidR="005D3251" w:rsidP="005D3251" w:rsidRDefault="005D3251" w14:paraId="62F015AF" wp14:textId="77777777">
      <w:pPr>
        <w:rPr>
          <w:sz w:val="28"/>
          <w:szCs w:val="28"/>
        </w:rPr>
      </w:pPr>
    </w:p>
    <w:p xmlns:wp14="http://schemas.microsoft.com/office/word/2010/wordml" w:rsidR="005D3251" w:rsidP="005D3251" w:rsidRDefault="005D3251" w14:paraId="10D64268" wp14:textId="77777777">
      <w:pPr>
        <w:rPr>
          <w:sz w:val="28"/>
          <w:szCs w:val="28"/>
        </w:rPr>
      </w:pPr>
      <w:r>
        <w:rPr>
          <w:sz w:val="28"/>
          <w:szCs w:val="28"/>
        </w:rPr>
        <w:t xml:space="preserve">The AR marker needs to be printed in clear black and white, on plain white A4 paper. </w:t>
      </w:r>
    </w:p>
    <w:p xmlns:wp14="http://schemas.microsoft.com/office/word/2010/wordml" w:rsidR="005D3251" w:rsidP="005D3251" w:rsidRDefault="005D3251" w14:paraId="1B15DD1D" wp14:textId="77777777">
      <w:pPr>
        <w:rPr>
          <w:sz w:val="28"/>
          <w:szCs w:val="28"/>
        </w:rPr>
      </w:pPr>
    </w:p>
    <w:p xmlns:wp14="http://schemas.microsoft.com/office/word/2010/wordml" w:rsidR="005D3251" w:rsidP="005D3251" w:rsidRDefault="005D3251" w14:paraId="529C5B66" wp14:textId="77777777">
      <w:pPr>
        <w:rPr>
          <w:sz w:val="28"/>
          <w:szCs w:val="28"/>
        </w:rPr>
      </w:pPr>
      <w:r>
        <w:rPr>
          <w:sz w:val="28"/>
          <w:szCs w:val="28"/>
        </w:rPr>
        <w:t>In order to function correctly the AR marker must remain flat and directly face the devices camera.</w:t>
      </w:r>
    </w:p>
    <w:p xmlns:wp14="http://schemas.microsoft.com/office/word/2010/wordml" w:rsidR="005D3251" w:rsidP="005D3251" w:rsidRDefault="005D3251" w14:paraId="6E681184" wp14:textId="77777777">
      <w:pPr>
        <w:rPr>
          <w:sz w:val="28"/>
          <w:szCs w:val="28"/>
        </w:rPr>
      </w:pPr>
    </w:p>
    <w:p xmlns:wp14="http://schemas.microsoft.com/office/word/2010/wordml" w:rsidR="005D3251" w:rsidP="005D3251" w:rsidRDefault="005D3251" w14:paraId="55579839" wp14:textId="77777777">
      <w:pPr>
        <w:rPr>
          <w:sz w:val="28"/>
          <w:szCs w:val="28"/>
        </w:rPr>
      </w:pPr>
      <w:r>
        <w:rPr>
          <w:sz w:val="28"/>
          <w:szCs w:val="28"/>
        </w:rPr>
        <w:t>To help stabilise the 3d generated AR image it is recommended that the user holds the marker approx. 30 cm from the device’s camera.</w:t>
      </w:r>
    </w:p>
    <w:p xmlns:wp14="http://schemas.microsoft.com/office/word/2010/wordml" w:rsidR="005D3251" w:rsidP="005D3251" w:rsidRDefault="005D3251" w14:paraId="230165FA" wp14:textId="77777777">
      <w:pPr>
        <w:rPr>
          <w:sz w:val="28"/>
          <w:szCs w:val="28"/>
        </w:rPr>
      </w:pPr>
    </w:p>
    <w:p xmlns:wp14="http://schemas.microsoft.com/office/word/2010/wordml" w:rsidR="005D3251" w:rsidP="005D3251" w:rsidRDefault="005D3251" w14:paraId="51911573" wp14:textId="77777777">
      <w:pPr>
        <w:rPr>
          <w:sz w:val="28"/>
          <w:szCs w:val="28"/>
        </w:rPr>
      </w:pPr>
      <w:r>
        <w:rPr>
          <w:sz w:val="28"/>
          <w:szCs w:val="28"/>
        </w:rPr>
        <w:t>As the user moves, the AR 3d image will do so too. Therefore, the stiller the user is able to remain the better the image will appear and not appear to shake/move.</w:t>
      </w:r>
    </w:p>
    <w:p xmlns:wp14="http://schemas.microsoft.com/office/word/2010/wordml" w:rsidR="005D3251" w:rsidP="005D3251" w:rsidRDefault="005D3251" w14:paraId="7CB33CA5" wp14:textId="77777777">
      <w:pPr>
        <w:rPr>
          <w:sz w:val="28"/>
          <w:szCs w:val="28"/>
        </w:rPr>
      </w:pPr>
    </w:p>
    <w:p xmlns:wp14="http://schemas.microsoft.com/office/word/2010/wordml" w:rsidRPr="00632C42" w:rsidR="005D3251" w:rsidP="00632C42" w:rsidRDefault="005D3251" w14:paraId="6066F986" wp14:textId="77777777">
      <w:pPr>
        <w:rPr>
          <w:sz w:val="28"/>
          <w:szCs w:val="28"/>
        </w:rPr>
      </w:pPr>
      <w:r>
        <w:rPr>
          <w:sz w:val="28"/>
          <w:szCs w:val="28"/>
        </w:rPr>
        <w:t>A stable lighting condition is required and the user needs to ensure the devices camera can clearly see the AR marker without glare from bright overhead lighting.</w:t>
      </w:r>
    </w:p>
    <w:p xmlns:wp14="http://schemas.microsoft.com/office/word/2010/wordml" w:rsidR="00003D27" w:rsidP="00003D27" w:rsidRDefault="00150F45" w14:paraId="17414610" wp14:textId="77777777">
      <w:pPr>
        <w:spacing w:line="360" w:lineRule="auto"/>
        <w:jc w:val="center"/>
        <w:rPr>
          <w:rFonts w:ascii="Arial" w:hAnsi="Arial" w:cs="Arial"/>
        </w:rPr>
      </w:pPr>
      <w:r w:rsidRPr="004463A8">
        <w:rPr>
          <w:rFonts w:ascii="Arial" w:hAnsi="Arial" w:cs="Arial"/>
          <w:noProof/>
        </w:rPr>
        <w:drawing>
          <wp:inline xmlns:wp14="http://schemas.microsoft.com/office/word/2010/wordprocessingDrawing" distT="0" distB="0" distL="0" distR="0" wp14:anchorId="7D854903" wp14:editId="0BFD7098">
            <wp:extent cx="1325006" cy="1001115"/>
            <wp:effectExtent l="0" t="0" r="0" b="2540"/>
            <wp:docPr id="28" name="Picture 2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5"/>
                    <pic:cNvPicPr>
                      <a:picLocks noChangeAspect="1" noChangeArrowheads="1"/>
                    </pic:cNvPicPr>
                  </pic:nvPicPr>
                  <pic:blipFill>
                    <a:blip r:embed="rId59">
                      <a:extLst>
                        <a:ext uri="{28A0092B-C50C-407E-A947-70E740481C1C}">
                          <a14:useLocalDpi xmlns:a14="http://schemas.microsoft.com/office/drawing/2010/main" val="0"/>
                        </a:ext>
                      </a:extLst>
                    </a:blip>
                    <a:srcRect/>
                    <a:stretch>
                      <a:fillRect/>
                    </a:stretch>
                  </pic:blipFill>
                  <pic:spPr bwMode="auto">
                    <a:xfrm>
                      <a:off x="0" y="0"/>
                      <a:ext cx="1348854" cy="1019133"/>
                    </a:xfrm>
                    <a:prstGeom prst="rect">
                      <a:avLst/>
                    </a:prstGeom>
                    <a:noFill/>
                    <a:ln>
                      <a:noFill/>
                    </a:ln>
                  </pic:spPr>
                </pic:pic>
              </a:graphicData>
            </a:graphic>
          </wp:inline>
        </w:drawing>
      </w:r>
      <w:r w:rsidRPr="004463A8">
        <w:rPr>
          <w:rFonts w:ascii="Arial" w:hAnsi="Arial" w:cs="Arial"/>
          <w:noProof/>
        </w:rPr>
        <w:drawing>
          <wp:inline xmlns:wp14="http://schemas.microsoft.com/office/word/2010/wordprocessingDrawing" distT="0" distB="0" distL="0" distR="0" wp14:anchorId="1BECFDAE" wp14:editId="72F1FE30">
            <wp:extent cx="1466661" cy="1119498"/>
            <wp:effectExtent l="0" t="0" r="0" b="0"/>
            <wp:docPr id="29" name="Picture 2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6"/>
                    <pic:cNvPicPr>
                      <a:picLocks noChangeAspect="1" noChangeArrowheads="1"/>
                    </pic:cNvPicPr>
                  </pic:nvPicPr>
                  <pic:blipFill>
                    <a:blip r:embed="rId60" cstate="print">
                      <a:extLst>
                        <a:ext uri="{28A0092B-C50C-407E-A947-70E740481C1C}">
                          <a14:useLocalDpi xmlns:a14="http://schemas.microsoft.com/office/drawing/2010/main" val="0"/>
                        </a:ext>
                      </a:extLst>
                    </a:blip>
                    <a:srcRect/>
                    <a:stretch>
                      <a:fillRect/>
                    </a:stretch>
                  </pic:blipFill>
                  <pic:spPr bwMode="auto">
                    <a:xfrm>
                      <a:off x="0" y="0"/>
                      <a:ext cx="1511627" cy="1153820"/>
                    </a:xfrm>
                    <a:prstGeom prst="rect">
                      <a:avLst/>
                    </a:prstGeom>
                    <a:noFill/>
                    <a:ln>
                      <a:noFill/>
                    </a:ln>
                  </pic:spPr>
                </pic:pic>
              </a:graphicData>
            </a:graphic>
          </wp:inline>
        </w:drawing>
      </w:r>
      <w:r w:rsidRPr="004463A8" w:rsidR="00E839C6">
        <w:rPr>
          <w:rFonts w:ascii="Arial" w:hAnsi="Arial" w:cs="Arial"/>
          <w:noProof/>
        </w:rPr>
        <w:drawing>
          <wp:inline xmlns:wp14="http://schemas.microsoft.com/office/word/2010/wordprocessingDrawing" distT="0" distB="0" distL="0" distR="0" wp14:anchorId="0ACD75C7" wp14:editId="1D25D40B">
            <wp:extent cx="3827465" cy="2446315"/>
            <wp:effectExtent l="0" t="0" r="0" b="5080"/>
            <wp:docPr id="33" name="Picture 3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70"/>
                    <pic:cNvPicPr>
                      <a:picLocks noChangeAspect="1" noChangeArrowheads="1"/>
                    </pic:cNvPicPr>
                  </pic:nvPicPr>
                  <pic:blipFill>
                    <a:blip r:embed="rId61" cstate="print">
                      <a:extLst>
                        <a:ext uri="{28A0092B-C50C-407E-A947-70E740481C1C}">
                          <a14:useLocalDpi xmlns:a14="http://schemas.microsoft.com/office/drawing/2010/main" val="0"/>
                        </a:ext>
                      </a:extLst>
                    </a:blip>
                    <a:srcRect/>
                    <a:stretch>
                      <a:fillRect/>
                    </a:stretch>
                  </pic:blipFill>
                  <pic:spPr bwMode="auto">
                    <a:xfrm>
                      <a:off x="0" y="0"/>
                      <a:ext cx="3867467" cy="2471882"/>
                    </a:xfrm>
                    <a:prstGeom prst="rect">
                      <a:avLst/>
                    </a:prstGeom>
                    <a:noFill/>
                    <a:ln>
                      <a:noFill/>
                    </a:ln>
                  </pic:spPr>
                </pic:pic>
              </a:graphicData>
            </a:graphic>
          </wp:inline>
        </w:drawing>
      </w:r>
      <w:bookmarkStart w:name="_Toc532297110" w:id="15"/>
    </w:p>
    <w:p xmlns:wp14="http://schemas.microsoft.com/office/word/2010/wordml" w:rsidRPr="00632C42" w:rsidR="00632C42" w:rsidP="00003D27" w:rsidRDefault="00632C42" w14:paraId="49D292CC" wp14:textId="77777777">
      <w:pPr>
        <w:spacing w:line="360" w:lineRule="auto"/>
        <w:jc w:val="center"/>
        <w:rPr>
          <w:rFonts w:ascii="Arial" w:hAnsi="Arial" w:cs="Arial"/>
          <w:sz w:val="22"/>
          <w:szCs w:val="22"/>
        </w:rPr>
      </w:pPr>
      <w:r w:rsidRPr="00632C42">
        <w:rPr>
          <w:rFonts w:ascii="Arial" w:hAnsi="Arial" w:cs="Arial"/>
          <w:sz w:val="22"/>
          <w:szCs w:val="22"/>
        </w:rPr>
        <w:t>Figure 19:</w:t>
      </w:r>
      <w:r>
        <w:rPr>
          <w:rFonts w:ascii="Arial" w:hAnsi="Arial" w:cs="Arial"/>
          <w:sz w:val="22"/>
          <w:szCs w:val="22"/>
        </w:rPr>
        <w:t xml:space="preserve"> </w:t>
      </w:r>
      <w:r w:rsidRPr="00632C42">
        <w:rPr>
          <w:rFonts w:ascii="Arial" w:hAnsi="Arial" w:cs="Arial"/>
          <w:sz w:val="22"/>
          <w:szCs w:val="22"/>
        </w:rPr>
        <w:t>AR Marker</w:t>
      </w:r>
    </w:p>
    <w:p xmlns:wp14="http://schemas.microsoft.com/office/word/2010/wordml" w:rsidRPr="001732AE" w:rsidR="00632C42" w:rsidP="00003D27" w:rsidRDefault="00632C42" w14:paraId="781DF2CB" wp14:textId="77777777">
      <w:pPr>
        <w:spacing w:line="360" w:lineRule="auto"/>
        <w:jc w:val="center"/>
        <w:rPr>
          <w:rFonts w:ascii="Arial" w:hAnsi="Arial" w:cs="Arial"/>
          <w:sz w:val="22"/>
          <w:szCs w:val="22"/>
        </w:rPr>
      </w:pPr>
    </w:p>
    <w:p xmlns:wp14="http://schemas.microsoft.com/office/word/2010/wordml" w:rsidR="005D3251" w:rsidP="005D3251" w:rsidRDefault="005D3251" w14:paraId="66FCB1BD" wp14:textId="3AB7E9FF">
      <w:pPr>
        <w:spacing w:line="360" w:lineRule="auto"/>
        <w:rPr>
          <w:rFonts w:ascii="Arial" w:hAnsi="Arial" w:cs="Arial"/>
          <w:sz w:val="22"/>
          <w:szCs w:val="22"/>
        </w:rPr>
      </w:pPr>
      <w:r w:rsidRPr="62E0B53A" w:rsidR="7E2BF803">
        <w:rPr>
          <w:rFonts w:ascii="Arial" w:hAnsi="Arial" w:cs="Arial"/>
          <w:sz w:val="22"/>
          <w:szCs w:val="22"/>
        </w:rPr>
        <w:t xml:space="preserve">The use of a marker was </w:t>
      </w:r>
      <w:r w:rsidRPr="62E0B53A" w:rsidR="04573505">
        <w:rPr>
          <w:rFonts w:ascii="Arial" w:hAnsi="Arial" w:cs="Arial"/>
          <w:sz w:val="22"/>
          <w:szCs w:val="22"/>
        </w:rPr>
        <w:t xml:space="preserve">eventually </w:t>
      </w:r>
      <w:r w:rsidRPr="62E0B53A" w:rsidR="7E2BF803">
        <w:rPr>
          <w:rFonts w:ascii="Arial" w:hAnsi="Arial" w:cs="Arial"/>
          <w:sz w:val="22"/>
          <w:szCs w:val="22"/>
        </w:rPr>
        <w:t>scrapped in favour of</w:t>
      </w:r>
      <w:r w:rsidRPr="62E0B53A" w:rsidR="3F55DBC9">
        <w:rPr>
          <w:rFonts w:ascii="Arial" w:hAnsi="Arial" w:cs="Arial"/>
          <w:sz w:val="22"/>
          <w:szCs w:val="22"/>
        </w:rPr>
        <w:t xml:space="preserve"> a smarter</w:t>
      </w:r>
      <w:r w:rsidRPr="62E0B53A" w:rsidR="7E2BF803">
        <w:rPr>
          <w:rFonts w:ascii="Arial" w:hAnsi="Arial" w:cs="Arial"/>
          <w:sz w:val="22"/>
          <w:szCs w:val="22"/>
        </w:rPr>
        <w:t xml:space="preserve"> marker</w:t>
      </w:r>
      <w:r w:rsidRPr="62E0B53A" w:rsidR="3AF38966">
        <w:rPr>
          <w:rFonts w:ascii="Arial" w:hAnsi="Arial" w:cs="Arial"/>
          <w:sz w:val="22"/>
          <w:szCs w:val="22"/>
        </w:rPr>
        <w:t>-</w:t>
      </w:r>
      <w:r w:rsidRPr="62E0B53A" w:rsidR="7E2BF803">
        <w:rPr>
          <w:rFonts w:ascii="Arial" w:hAnsi="Arial" w:cs="Arial"/>
          <w:sz w:val="22"/>
          <w:szCs w:val="22"/>
        </w:rPr>
        <w:t xml:space="preserve">less hand tracking to keep the application light and the user experience refreshing and easy to use. </w:t>
      </w:r>
    </w:p>
    <w:p xmlns:wp14="http://schemas.microsoft.com/office/word/2010/wordml" w:rsidRPr="001732AE" w:rsidR="001732AE" w:rsidP="005D3251" w:rsidRDefault="001732AE" w14:paraId="16788234" wp14:textId="77777777">
      <w:pPr>
        <w:spacing w:line="360" w:lineRule="auto"/>
        <w:rPr>
          <w:rFonts w:ascii="Arial" w:hAnsi="Arial" w:cs="Arial"/>
          <w:sz w:val="22"/>
          <w:szCs w:val="22"/>
        </w:rPr>
      </w:pPr>
    </w:p>
    <w:p xmlns:wp14="http://schemas.microsoft.com/office/word/2010/wordml" w:rsidRPr="001732AE" w:rsidR="001732AE" w:rsidP="001732AE" w:rsidRDefault="001732AE" w14:paraId="78F13C5E" wp14:textId="77777777">
      <w:pPr>
        <w:spacing w:line="360" w:lineRule="auto"/>
        <w:rPr>
          <w:rFonts w:ascii="Arial" w:hAnsi="Arial" w:cs="Arial"/>
          <w:sz w:val="22"/>
          <w:szCs w:val="22"/>
        </w:rPr>
      </w:pPr>
      <w:r w:rsidRPr="001732AE">
        <w:rPr>
          <w:rFonts w:ascii="Arial" w:hAnsi="Arial" w:cs="Arial"/>
          <w:b/>
          <w:bCs/>
          <w:sz w:val="22"/>
          <w:szCs w:val="22"/>
        </w:rPr>
        <w:t xml:space="preserve">Project Plan </w:t>
      </w:r>
      <w:r>
        <w:rPr>
          <w:rFonts w:ascii="Arial" w:hAnsi="Arial" w:cs="Arial"/>
          <w:b/>
          <w:bCs/>
          <w:sz w:val="22"/>
          <w:szCs w:val="22"/>
        </w:rPr>
        <w:t xml:space="preserve">for marker less implementation </w:t>
      </w:r>
    </w:p>
    <w:p xmlns:wp14="http://schemas.microsoft.com/office/word/2010/wordml" w:rsidRPr="001732AE" w:rsidR="001732AE" w:rsidP="001732AE" w:rsidRDefault="001732AE" w14:paraId="7B28EE9E" wp14:textId="77777777">
      <w:pPr>
        <w:spacing w:line="360" w:lineRule="auto"/>
        <w:rPr>
          <w:rFonts w:ascii="Arial" w:hAnsi="Arial" w:cs="Arial"/>
          <w:sz w:val="22"/>
          <w:szCs w:val="22"/>
        </w:rPr>
      </w:pPr>
      <w:r w:rsidRPr="001732AE">
        <w:rPr>
          <w:rFonts w:ascii="Arial" w:hAnsi="Arial" w:cs="Arial"/>
          <w:sz w:val="22"/>
          <w:szCs w:val="22"/>
        </w:rPr>
        <w:t>The following list outlines key milestones</w:t>
      </w:r>
      <w:r>
        <w:rPr>
          <w:rFonts w:ascii="Arial" w:hAnsi="Arial" w:cs="Arial"/>
          <w:sz w:val="22"/>
          <w:szCs w:val="22"/>
        </w:rPr>
        <w:t xml:space="preserve"> in achieving marker less tracking</w:t>
      </w:r>
      <w:r w:rsidRPr="001732AE">
        <w:rPr>
          <w:rFonts w:ascii="Arial" w:hAnsi="Arial" w:cs="Arial"/>
          <w:sz w:val="22"/>
          <w:szCs w:val="22"/>
        </w:rPr>
        <w:t>:</w:t>
      </w:r>
    </w:p>
    <w:p xmlns:wp14="http://schemas.microsoft.com/office/word/2010/wordml" w:rsidRPr="001732AE" w:rsidR="001732AE" w:rsidP="001732AE" w:rsidRDefault="001732AE" w14:paraId="7EA38B17"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1 </w:t>
      </w:r>
      <w:r w:rsidRPr="001732AE">
        <w:rPr>
          <w:rFonts w:ascii="Arial" w:hAnsi="Arial" w:cs="Arial"/>
          <w:sz w:val="22"/>
          <w:szCs w:val="22"/>
        </w:rPr>
        <w:t>- An effective and user-friendly interface that is suitable for real-time interaction.</w:t>
      </w:r>
    </w:p>
    <w:p xmlns:wp14="http://schemas.microsoft.com/office/word/2010/wordml" w:rsidRPr="001732AE" w:rsidR="001732AE" w:rsidP="001732AE" w:rsidRDefault="001732AE" w14:paraId="57A6A0F0" wp14:textId="77777777">
      <w:pPr>
        <w:spacing w:line="360" w:lineRule="auto"/>
        <w:rPr>
          <w:rFonts w:ascii="Arial" w:hAnsi="Arial" w:cs="Arial"/>
          <w:sz w:val="22"/>
          <w:szCs w:val="22"/>
        </w:rPr>
      </w:pPr>
    </w:p>
    <w:p xmlns:wp14="http://schemas.microsoft.com/office/word/2010/wordml" w:rsidRPr="001732AE" w:rsidR="001732AE" w:rsidP="001732AE" w:rsidRDefault="001732AE" w14:paraId="01C75FF9"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2 </w:t>
      </w:r>
      <w:r w:rsidRPr="001732AE">
        <w:rPr>
          <w:rFonts w:ascii="Arial" w:hAnsi="Arial" w:cs="Arial"/>
          <w:sz w:val="22"/>
          <w:szCs w:val="22"/>
        </w:rPr>
        <w:t>- Fully automated detection and recognition of hand. Upon launching, the app needs to be able to detect the user’s hand instantaneously and also recognise whether it is the left or right hand.</w:t>
      </w:r>
    </w:p>
    <w:p xmlns:wp14="http://schemas.microsoft.com/office/word/2010/wordml" w:rsidRPr="001732AE" w:rsidR="001732AE" w:rsidP="001732AE" w:rsidRDefault="001732AE" w14:paraId="7DF0CA62" wp14:textId="77777777">
      <w:pPr>
        <w:spacing w:line="360" w:lineRule="auto"/>
        <w:rPr>
          <w:rFonts w:ascii="Arial" w:hAnsi="Arial" w:cs="Arial"/>
          <w:sz w:val="22"/>
          <w:szCs w:val="22"/>
        </w:rPr>
      </w:pPr>
    </w:p>
    <w:p xmlns:wp14="http://schemas.microsoft.com/office/word/2010/wordml" w:rsidRPr="001732AE" w:rsidR="001732AE" w:rsidP="001732AE" w:rsidRDefault="001732AE" w14:paraId="4C53B947"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3 </w:t>
      </w:r>
      <w:r w:rsidRPr="001732AE">
        <w:rPr>
          <w:rFonts w:ascii="Arial" w:hAnsi="Arial" w:cs="Arial"/>
          <w:sz w:val="22"/>
          <w:szCs w:val="22"/>
        </w:rPr>
        <w:t>- Fully automated ring position estimation and tracking. Specifically, no fiducial marker is to be used on hand. Ring finger may be automatically recognised and the correct position for the jewellery should be automatically determined.</w:t>
      </w:r>
    </w:p>
    <w:p xmlns:wp14="http://schemas.microsoft.com/office/word/2010/wordml" w:rsidRPr="001732AE" w:rsidR="001732AE" w:rsidP="001732AE" w:rsidRDefault="001732AE" w14:paraId="44BA3426" wp14:textId="77777777">
      <w:pPr>
        <w:spacing w:line="360" w:lineRule="auto"/>
        <w:rPr>
          <w:rFonts w:ascii="Arial" w:hAnsi="Arial" w:cs="Arial"/>
          <w:sz w:val="22"/>
          <w:szCs w:val="22"/>
        </w:rPr>
      </w:pPr>
    </w:p>
    <w:p xmlns:wp14="http://schemas.microsoft.com/office/word/2010/wordml" w:rsidRPr="001732AE" w:rsidR="001732AE" w:rsidP="001732AE" w:rsidRDefault="001732AE" w14:paraId="28ADDBC4"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4 </w:t>
      </w:r>
      <w:r w:rsidRPr="001732AE">
        <w:rPr>
          <w:rFonts w:ascii="Arial" w:hAnsi="Arial" w:cs="Arial"/>
          <w:sz w:val="22"/>
          <w:szCs w:val="22"/>
        </w:rPr>
        <w:t>- Semi-automatic ring position estimation and tracking. Investigate an alternative approach should the fully automated solution is not feasible in real-time. To alleviate computational burden, a semi-automated approach may be adopted, i.e., the user would indicate which one is the ring finger and ring placement position through basic interaction with a 2D graphics. Alternatively, a server-based approach could be adopted for the computational burden.</w:t>
      </w:r>
    </w:p>
    <w:p xmlns:wp14="http://schemas.microsoft.com/office/word/2010/wordml" w:rsidRPr="001732AE" w:rsidR="001732AE" w:rsidP="001732AE" w:rsidRDefault="001732AE" w14:paraId="175D53C2" wp14:textId="77777777">
      <w:pPr>
        <w:spacing w:line="360" w:lineRule="auto"/>
        <w:rPr>
          <w:rFonts w:ascii="Arial" w:hAnsi="Arial" w:cs="Arial"/>
          <w:b/>
          <w:bCs/>
          <w:sz w:val="22"/>
          <w:szCs w:val="22"/>
        </w:rPr>
      </w:pPr>
    </w:p>
    <w:p xmlns:wp14="http://schemas.microsoft.com/office/word/2010/wordml" w:rsidRPr="001732AE" w:rsidR="001732AE" w:rsidP="001732AE" w:rsidRDefault="001732AE" w14:paraId="021B0020"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5 </w:t>
      </w:r>
      <w:r w:rsidRPr="001732AE">
        <w:rPr>
          <w:rFonts w:ascii="Arial" w:hAnsi="Arial" w:cs="Arial"/>
          <w:sz w:val="22"/>
          <w:szCs w:val="22"/>
        </w:rPr>
        <w:t>- Hand position and orientation estimation and tracking. Reliable estimation and tracking of the relative orientation and position of hand to the moving camera, i.e., mobile phone, are the key challenge and single most important technical element of this project. Tracking mostly likely will be carried out via detection. Advanced and efficient neural network-based methods should be the focus.</w:t>
      </w:r>
    </w:p>
    <w:p xmlns:wp14="http://schemas.microsoft.com/office/word/2010/wordml" w:rsidRPr="001732AE" w:rsidR="001732AE" w:rsidP="001732AE" w:rsidRDefault="001732AE" w14:paraId="7DB1D1D4" wp14:textId="77777777">
      <w:pPr>
        <w:spacing w:line="360" w:lineRule="auto"/>
        <w:rPr>
          <w:rFonts w:ascii="Arial" w:hAnsi="Arial" w:cs="Arial"/>
          <w:sz w:val="22"/>
          <w:szCs w:val="22"/>
        </w:rPr>
      </w:pPr>
    </w:p>
    <w:p xmlns:wp14="http://schemas.microsoft.com/office/word/2010/wordml" w:rsidRPr="001732AE" w:rsidR="001732AE" w:rsidP="001732AE" w:rsidRDefault="001732AE" w14:paraId="0ACEA9E6"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t xml:space="preserve">6 </w:t>
      </w:r>
      <w:r w:rsidRPr="001732AE">
        <w:rPr>
          <w:rFonts w:ascii="Arial" w:hAnsi="Arial" w:cs="Arial"/>
          <w:sz w:val="22"/>
          <w:szCs w:val="22"/>
        </w:rPr>
        <w:t>- Automated ring positioning and virtual reality rendering. Based on the results from hand position &amp; orientation estimation and ring finger estimation, ring placement can be automatically computed. VR rendering can then take place. Advanced VR rendering may be adopted, particularly given that it is focused on the latest iOS platforms.</w:t>
      </w:r>
    </w:p>
    <w:p xmlns:wp14="http://schemas.microsoft.com/office/word/2010/wordml" w:rsidRPr="001732AE" w:rsidR="001732AE" w:rsidP="001732AE" w:rsidRDefault="001732AE" w14:paraId="0841E4F5" wp14:textId="77777777">
      <w:pPr>
        <w:spacing w:line="360" w:lineRule="auto"/>
        <w:rPr>
          <w:rFonts w:ascii="Arial" w:hAnsi="Arial" w:cs="Arial"/>
          <w:sz w:val="22"/>
          <w:szCs w:val="22"/>
        </w:rPr>
      </w:pPr>
    </w:p>
    <w:p xmlns:wp14="http://schemas.microsoft.com/office/word/2010/wordml" w:rsidR="001732AE" w:rsidP="001732AE" w:rsidRDefault="001732AE" w14:paraId="171A68FD" wp14:textId="77777777">
      <w:pPr>
        <w:numPr>
          <w:ilvl w:val="0"/>
          <w:numId w:val="37"/>
        </w:numPr>
        <w:spacing w:line="360" w:lineRule="auto"/>
        <w:rPr>
          <w:rFonts w:ascii="Arial" w:hAnsi="Arial" w:cs="Arial"/>
          <w:sz w:val="22"/>
          <w:szCs w:val="22"/>
        </w:rPr>
      </w:pPr>
      <w:r w:rsidRPr="001732AE">
        <w:rPr>
          <w:rFonts w:ascii="Arial" w:hAnsi="Arial" w:cs="Arial"/>
          <w:b/>
          <w:bCs/>
          <w:sz w:val="22"/>
          <w:szCs w:val="22"/>
        </w:rPr>
        <w:lastRenderedPageBreak/>
        <w:t xml:space="preserve">7 </w:t>
      </w:r>
      <w:r w:rsidRPr="001732AE">
        <w:rPr>
          <w:rFonts w:ascii="Arial" w:hAnsi="Arial" w:cs="Arial"/>
          <w:sz w:val="22"/>
          <w:szCs w:val="22"/>
        </w:rPr>
        <w:t xml:space="preserve">- Validation &amp; App deployment. The mobile is thoroughly tested in collaboration with the </w:t>
      </w:r>
      <w:r>
        <w:rPr>
          <w:rFonts w:ascii="Arial" w:hAnsi="Arial" w:cs="Arial"/>
          <w:sz w:val="22"/>
          <w:szCs w:val="22"/>
        </w:rPr>
        <w:t xml:space="preserve">DCW team </w:t>
      </w:r>
      <w:r w:rsidRPr="001732AE">
        <w:rPr>
          <w:rFonts w:ascii="Arial" w:hAnsi="Arial" w:cs="Arial"/>
          <w:sz w:val="22"/>
          <w:szCs w:val="22"/>
        </w:rPr>
        <w:t xml:space="preserve">and ready to be deployed in app store. The testing and validation will be carried out various stages of the project - details of which are given below. </w:t>
      </w:r>
    </w:p>
    <w:p xmlns:wp14="http://schemas.microsoft.com/office/word/2010/wordml" w:rsidR="001732AE" w:rsidP="001732AE" w:rsidRDefault="001732AE" w14:paraId="711A9A35" wp14:textId="77777777">
      <w:pPr>
        <w:pStyle w:val="ListParagraph"/>
        <w:rPr>
          <w:rFonts w:ascii="Arial" w:hAnsi="Arial" w:cs="Arial"/>
          <w:sz w:val="22"/>
          <w:szCs w:val="22"/>
        </w:rPr>
      </w:pPr>
    </w:p>
    <w:p xmlns:wp14="http://schemas.microsoft.com/office/word/2010/wordml" w:rsidRPr="001732AE" w:rsidR="001732AE" w:rsidP="001732AE" w:rsidRDefault="001732AE" w14:paraId="4EE333D4" wp14:textId="77777777">
      <w:pPr>
        <w:spacing w:line="360" w:lineRule="auto"/>
        <w:ind w:left="720"/>
        <w:rPr>
          <w:rFonts w:ascii="Arial" w:hAnsi="Arial" w:cs="Arial"/>
          <w:sz w:val="22"/>
          <w:szCs w:val="22"/>
        </w:rPr>
      </w:pPr>
    </w:p>
    <w:p xmlns:wp14="http://schemas.microsoft.com/office/word/2010/wordml" w:rsidRPr="001732AE" w:rsidR="001732AE" w:rsidP="001732AE" w:rsidRDefault="001732AE" w14:paraId="6BFD825E" wp14:textId="77777777">
      <w:pPr>
        <w:spacing w:line="360" w:lineRule="auto"/>
        <w:rPr>
          <w:rFonts w:ascii="Arial" w:hAnsi="Arial" w:cs="Arial"/>
          <w:sz w:val="22"/>
          <w:szCs w:val="22"/>
        </w:rPr>
      </w:pPr>
      <w:r w:rsidRPr="001732AE">
        <w:rPr>
          <w:rFonts w:ascii="Arial" w:hAnsi="Arial" w:cs="Arial"/>
          <w:b/>
          <w:bCs/>
          <w:sz w:val="22"/>
          <w:szCs w:val="22"/>
        </w:rPr>
        <w:t xml:space="preserve">2: Fully automated hand detection and recognition. </w:t>
      </w:r>
    </w:p>
    <w:p xmlns:wp14="http://schemas.microsoft.com/office/word/2010/wordml" w:rsidR="001732AE" w:rsidP="001732AE" w:rsidRDefault="001732AE" w14:paraId="3289E955" wp14:textId="77777777">
      <w:pPr>
        <w:spacing w:line="360" w:lineRule="auto"/>
        <w:rPr>
          <w:rFonts w:ascii="Arial" w:hAnsi="Arial" w:cs="Arial"/>
          <w:sz w:val="22"/>
          <w:szCs w:val="22"/>
        </w:rPr>
      </w:pPr>
      <w:r w:rsidRPr="001732AE">
        <w:rPr>
          <w:rFonts w:ascii="Arial" w:hAnsi="Arial" w:cs="Arial"/>
          <w:sz w:val="22"/>
          <w:szCs w:val="22"/>
        </w:rPr>
        <w:t xml:space="preserve">Using state-of-the-art machine learning techniques (such as U-net), a mobile friendly deep learning driven hand detection method is developed and integrated in the app. Robust testing is taken place to ensure optimal computational efficiency and robust performance. </w:t>
      </w:r>
    </w:p>
    <w:p xmlns:wp14="http://schemas.microsoft.com/office/word/2010/wordml" w:rsidR="00552C63" w:rsidP="001732AE" w:rsidRDefault="00552C63" w14:paraId="0D6BC734" wp14:textId="77777777">
      <w:pPr>
        <w:spacing w:line="360" w:lineRule="auto"/>
        <w:rPr>
          <w:rFonts w:ascii="Arial" w:hAnsi="Arial" w:cs="Arial"/>
          <w:i/>
          <w:iCs/>
          <w:sz w:val="22"/>
          <w:szCs w:val="22"/>
        </w:rPr>
      </w:pPr>
    </w:p>
    <w:p xmlns:wp14="http://schemas.microsoft.com/office/word/2010/wordml" w:rsidR="001732AE" w:rsidP="001732AE" w:rsidRDefault="001732AE" w14:paraId="34A104AC" wp14:textId="77777777">
      <w:pPr>
        <w:spacing w:line="360" w:lineRule="auto"/>
        <w:rPr>
          <w:rFonts w:ascii="Arial" w:hAnsi="Arial" w:cs="Arial"/>
          <w:sz w:val="22"/>
          <w:szCs w:val="22"/>
        </w:rPr>
      </w:pPr>
      <w:r>
        <w:rPr>
          <w:rFonts w:ascii="Arial" w:hAnsi="Arial" w:cs="Arial"/>
          <w:noProof/>
          <w:sz w:val="22"/>
          <w:szCs w:val="22"/>
        </w:rPr>
        <w:drawing>
          <wp:inline xmlns:wp14="http://schemas.microsoft.com/office/word/2010/wordprocessingDrawing" distT="0" distB="0" distL="0" distR="0" wp14:anchorId="5D3CD346" wp14:editId="7777777">
            <wp:extent cx="5732145" cy="2444115"/>
            <wp:effectExtent l="0" t="0" r="0" b="0"/>
            <wp:docPr id="151" name="Picture 15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1" name="Snip20221109_20.png"/>
                    <pic:cNvPicPr/>
                  </pic:nvPicPr>
                  <pic:blipFill>
                    <a:blip r:embed="rId62" cstate="print">
                      <a:extLst>
                        <a:ext uri="{28A0092B-C50C-407E-A947-70E740481C1C}">
                          <a14:useLocalDpi xmlns:a14="http://schemas.microsoft.com/office/drawing/2010/main" val="0"/>
                        </a:ext>
                      </a:extLst>
                    </a:blip>
                    <a:stretch>
                      <a:fillRect/>
                    </a:stretch>
                  </pic:blipFill>
                  <pic:spPr>
                    <a:xfrm>
                      <a:off x="0" y="0"/>
                      <a:ext cx="5732145" cy="2444115"/>
                    </a:xfrm>
                    <a:prstGeom prst="rect">
                      <a:avLst/>
                    </a:prstGeom>
                  </pic:spPr>
                </pic:pic>
              </a:graphicData>
            </a:graphic>
          </wp:inline>
        </w:drawing>
      </w:r>
    </w:p>
    <w:p xmlns:wp14="http://schemas.microsoft.com/office/word/2010/wordml" w:rsidR="001732AE" w:rsidP="000719E5" w:rsidRDefault="00552C63" w14:paraId="16969BA8" wp14:textId="77777777">
      <w:pPr>
        <w:spacing w:line="360" w:lineRule="auto"/>
        <w:jc w:val="center"/>
        <w:rPr>
          <w:rFonts w:ascii="Arial" w:hAnsi="Arial" w:cs="Arial"/>
          <w:sz w:val="22"/>
          <w:szCs w:val="22"/>
        </w:rPr>
      </w:pPr>
      <w:r>
        <w:rPr>
          <w:rFonts w:ascii="Arial" w:hAnsi="Arial" w:cs="Arial"/>
          <w:sz w:val="22"/>
          <w:szCs w:val="22"/>
        </w:rPr>
        <w:t>Figure 19b: Hand detection left</w:t>
      </w:r>
    </w:p>
    <w:p xmlns:wp14="http://schemas.microsoft.com/office/word/2010/wordml" w:rsidR="001732AE" w:rsidP="001732AE" w:rsidRDefault="001732AE" w14:paraId="114B4F84" wp14:textId="77777777">
      <w:pPr>
        <w:spacing w:line="360" w:lineRule="auto"/>
        <w:rPr>
          <w:rFonts w:ascii="Arial" w:hAnsi="Arial" w:cs="Arial"/>
          <w:sz w:val="22"/>
          <w:szCs w:val="22"/>
        </w:rPr>
      </w:pPr>
      <w:r>
        <w:rPr>
          <w:rFonts w:ascii="Arial" w:hAnsi="Arial" w:cs="Arial"/>
          <w:noProof/>
          <w:sz w:val="22"/>
          <w:szCs w:val="22"/>
        </w:rPr>
        <w:drawing>
          <wp:inline xmlns:wp14="http://schemas.microsoft.com/office/word/2010/wordprocessingDrawing" distT="0" distB="0" distL="0" distR="0" wp14:anchorId="087E76C5" wp14:editId="7777777">
            <wp:extent cx="5732145" cy="2434590"/>
            <wp:effectExtent l="0" t="0" r="0" b="3810"/>
            <wp:docPr id="153" name="Picture 15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3" name="Snip20221109_21.png"/>
                    <pic:cNvPicPr/>
                  </pic:nvPicPr>
                  <pic:blipFill>
                    <a:blip r:embed="rId63" cstate="print">
                      <a:extLst>
                        <a:ext uri="{28A0092B-C50C-407E-A947-70E740481C1C}">
                          <a14:useLocalDpi xmlns:a14="http://schemas.microsoft.com/office/drawing/2010/main" val="0"/>
                        </a:ext>
                      </a:extLst>
                    </a:blip>
                    <a:stretch>
                      <a:fillRect/>
                    </a:stretch>
                  </pic:blipFill>
                  <pic:spPr>
                    <a:xfrm>
                      <a:off x="0" y="0"/>
                      <a:ext cx="5732145" cy="2434590"/>
                    </a:xfrm>
                    <a:prstGeom prst="rect">
                      <a:avLst/>
                    </a:prstGeom>
                  </pic:spPr>
                </pic:pic>
              </a:graphicData>
            </a:graphic>
          </wp:inline>
        </w:drawing>
      </w:r>
    </w:p>
    <w:p xmlns:wp14="http://schemas.microsoft.com/office/word/2010/wordml" w:rsidR="00552C63" w:rsidP="000719E5" w:rsidRDefault="00552C63" w14:paraId="054AD8E0" wp14:textId="77777777">
      <w:pPr>
        <w:spacing w:line="360" w:lineRule="auto"/>
        <w:jc w:val="center"/>
        <w:rPr>
          <w:rFonts w:ascii="Arial" w:hAnsi="Arial" w:cs="Arial"/>
          <w:sz w:val="22"/>
          <w:szCs w:val="22"/>
        </w:rPr>
      </w:pPr>
      <w:r>
        <w:rPr>
          <w:rFonts w:ascii="Arial" w:hAnsi="Arial" w:cs="Arial"/>
          <w:sz w:val="22"/>
          <w:szCs w:val="22"/>
        </w:rPr>
        <w:t>Figure 19c: Hand detection right</w:t>
      </w:r>
    </w:p>
    <w:p xmlns:wp14="http://schemas.microsoft.com/office/word/2010/wordml" w:rsidR="000719E5" w:rsidP="000719E5" w:rsidRDefault="000719E5" w14:paraId="1AABDC09" wp14:textId="77777777">
      <w:pPr>
        <w:spacing w:line="360" w:lineRule="auto"/>
        <w:jc w:val="center"/>
        <w:rPr>
          <w:rFonts w:ascii="Arial" w:hAnsi="Arial" w:cs="Arial"/>
          <w:sz w:val="22"/>
          <w:szCs w:val="22"/>
        </w:rPr>
      </w:pPr>
    </w:p>
    <w:p xmlns:wp14="http://schemas.microsoft.com/office/word/2010/wordml" w:rsidR="000719E5" w:rsidP="000719E5" w:rsidRDefault="000719E5" w14:paraId="3F82752B" wp14:textId="77777777">
      <w:pPr>
        <w:spacing w:line="360" w:lineRule="auto"/>
        <w:jc w:val="center"/>
        <w:rPr>
          <w:rFonts w:ascii="Arial" w:hAnsi="Arial" w:cs="Arial"/>
          <w:sz w:val="22"/>
          <w:szCs w:val="22"/>
        </w:rPr>
      </w:pPr>
    </w:p>
    <w:p xmlns:wp14="http://schemas.microsoft.com/office/word/2010/wordml" w:rsidR="000719E5" w:rsidP="000719E5" w:rsidRDefault="000719E5" w14:paraId="6CA203BD" wp14:textId="77777777">
      <w:pPr>
        <w:spacing w:line="360" w:lineRule="auto"/>
        <w:jc w:val="center"/>
        <w:rPr>
          <w:rFonts w:ascii="Arial" w:hAnsi="Arial" w:cs="Arial"/>
          <w:sz w:val="22"/>
          <w:szCs w:val="22"/>
        </w:rPr>
      </w:pPr>
    </w:p>
    <w:p xmlns:wp14="http://schemas.microsoft.com/office/word/2010/wordml" w:rsidR="000719E5" w:rsidP="000719E5" w:rsidRDefault="000719E5" w14:paraId="1EEB5C65" wp14:textId="77777777">
      <w:pPr>
        <w:spacing w:line="360" w:lineRule="auto"/>
        <w:jc w:val="center"/>
        <w:rPr>
          <w:rFonts w:ascii="Arial" w:hAnsi="Arial" w:cs="Arial"/>
          <w:sz w:val="22"/>
          <w:szCs w:val="22"/>
        </w:rPr>
      </w:pPr>
    </w:p>
    <w:p xmlns:wp14="http://schemas.microsoft.com/office/word/2010/wordml" w:rsidRPr="001732AE" w:rsidR="001732AE" w:rsidP="001732AE" w:rsidRDefault="001732AE" w14:paraId="50FD1662" wp14:textId="77777777">
      <w:pPr>
        <w:spacing w:line="360" w:lineRule="auto"/>
        <w:rPr>
          <w:rFonts w:ascii="Arial" w:hAnsi="Arial" w:cs="Arial"/>
          <w:sz w:val="22"/>
          <w:szCs w:val="22"/>
        </w:rPr>
      </w:pPr>
      <w:r w:rsidRPr="001732AE">
        <w:rPr>
          <w:rFonts w:ascii="Arial" w:hAnsi="Arial" w:cs="Arial"/>
          <w:b/>
          <w:bCs/>
          <w:sz w:val="22"/>
          <w:szCs w:val="22"/>
        </w:rPr>
        <w:lastRenderedPageBreak/>
        <w:t xml:space="preserve">3: Fully automatic and semi-automatic ring position estimation and tracking. </w:t>
      </w:r>
    </w:p>
    <w:p xmlns:wp14="http://schemas.microsoft.com/office/word/2010/wordml" w:rsidR="001732AE" w:rsidP="62E0B53A" w:rsidRDefault="001732AE" w14:paraId="113ADBBF" wp14:textId="67117FD4">
      <w:pPr>
        <w:spacing w:line="360" w:lineRule="auto"/>
        <w:rPr>
          <w:rFonts w:ascii="Arial" w:hAnsi="Arial" w:cs="Arial"/>
          <w:i w:val="1"/>
          <w:iCs w:val="1"/>
          <w:sz w:val="22"/>
          <w:szCs w:val="22"/>
        </w:rPr>
      </w:pPr>
      <w:r w:rsidRPr="62E0B53A" w:rsidR="73693BBC">
        <w:rPr>
          <w:rFonts w:ascii="Arial" w:hAnsi="Arial" w:cs="Arial"/>
          <w:sz w:val="22"/>
          <w:szCs w:val="22"/>
        </w:rPr>
        <w:t xml:space="preserve">Investigations are carried </w:t>
      </w:r>
      <w:r w:rsidRPr="62E0B53A" w:rsidR="73693BBC">
        <w:rPr>
          <w:rFonts w:ascii="Arial" w:hAnsi="Arial" w:cs="Arial"/>
          <w:sz w:val="22"/>
          <w:szCs w:val="22"/>
        </w:rPr>
        <w:t>in order to</w:t>
      </w:r>
      <w:r w:rsidRPr="62E0B53A" w:rsidR="73693BBC">
        <w:rPr>
          <w:rFonts w:ascii="Arial" w:hAnsi="Arial" w:cs="Arial"/>
          <w:sz w:val="22"/>
          <w:szCs w:val="22"/>
        </w:rPr>
        <w:t xml:space="preserve"> whether a fully automated approach is achievable. Based</w:t>
      </w:r>
      <w:r w:rsidRPr="62E0B53A" w:rsidR="08EEADA6">
        <w:rPr>
          <w:rFonts w:ascii="Arial" w:hAnsi="Arial" w:cs="Arial"/>
          <w:sz w:val="22"/>
          <w:szCs w:val="22"/>
        </w:rPr>
        <w:t xml:space="preserve"> on </w:t>
      </w:r>
      <w:r w:rsidRPr="62E0B53A" w:rsidR="00C31FFE">
        <w:rPr>
          <w:rFonts w:ascii="Arial" w:hAnsi="Arial" w:cs="Arial"/>
          <w:sz w:val="22"/>
          <w:szCs w:val="22"/>
        </w:rPr>
        <w:t xml:space="preserve">my </w:t>
      </w:r>
      <w:r w:rsidRPr="62E0B53A" w:rsidR="73693BBC">
        <w:rPr>
          <w:rFonts w:ascii="Arial" w:hAnsi="Arial" w:cs="Arial"/>
          <w:sz w:val="22"/>
          <w:szCs w:val="22"/>
        </w:rPr>
        <w:t>experience</w:t>
      </w:r>
      <w:r w:rsidRPr="62E0B53A" w:rsidR="159451F0">
        <w:rPr>
          <w:rFonts w:ascii="Arial" w:hAnsi="Arial" w:cs="Arial"/>
          <w:sz w:val="22"/>
          <w:szCs w:val="22"/>
        </w:rPr>
        <w:t xml:space="preserve"> I</w:t>
      </w:r>
      <w:r w:rsidRPr="62E0B53A" w:rsidR="73693BBC">
        <w:rPr>
          <w:rFonts w:ascii="Arial" w:hAnsi="Arial" w:cs="Arial"/>
          <w:sz w:val="22"/>
          <w:szCs w:val="22"/>
        </w:rPr>
        <w:t xml:space="preserve">t is </w:t>
      </w:r>
      <w:r w:rsidRPr="62E0B53A" w:rsidR="73693BBC">
        <w:rPr>
          <w:rFonts w:ascii="Arial" w:hAnsi="Arial" w:cs="Arial"/>
          <w:sz w:val="22"/>
          <w:szCs w:val="22"/>
        </w:rPr>
        <w:t>very likely</w:t>
      </w:r>
      <w:r w:rsidRPr="62E0B53A" w:rsidR="73693BBC">
        <w:rPr>
          <w:rFonts w:ascii="Arial" w:hAnsi="Arial" w:cs="Arial"/>
          <w:sz w:val="22"/>
          <w:szCs w:val="22"/>
        </w:rPr>
        <w:t xml:space="preserve"> that this is achievable with efficient neural network models. Alternative but computationally more economical models will be investigated should the computational cost or battery consumption becomes an issue. Extensive testing, including validation with the client, are carried out and the functionality is integrated in the app.</w:t>
      </w:r>
      <w:r w:rsidRPr="62E0B53A" w:rsidR="73693BBC">
        <w:rPr>
          <w:rFonts w:ascii="Arial" w:hAnsi="Arial" w:cs="Arial"/>
          <w:i w:val="1"/>
          <w:iCs w:val="1"/>
          <w:sz w:val="22"/>
          <w:szCs w:val="22"/>
        </w:rPr>
        <w:t xml:space="preserve"> </w:t>
      </w:r>
    </w:p>
    <w:p xmlns:wp14="http://schemas.microsoft.com/office/word/2010/wordml" w:rsidRPr="001732AE" w:rsidR="004232B7" w:rsidP="001732AE" w:rsidRDefault="004232B7" w14:paraId="27EFE50A" wp14:textId="77777777">
      <w:pPr>
        <w:spacing w:line="360" w:lineRule="auto"/>
        <w:rPr>
          <w:rFonts w:ascii="Arial" w:hAnsi="Arial" w:cs="Arial"/>
          <w:sz w:val="22"/>
          <w:szCs w:val="22"/>
        </w:rPr>
      </w:pPr>
    </w:p>
    <w:p xmlns:wp14="http://schemas.microsoft.com/office/word/2010/wordml" w:rsidRPr="001732AE" w:rsidR="001732AE" w:rsidP="001732AE" w:rsidRDefault="001732AE" w14:paraId="1BFE4740" wp14:textId="77777777">
      <w:pPr>
        <w:spacing w:line="360" w:lineRule="auto"/>
        <w:rPr>
          <w:rFonts w:ascii="Arial" w:hAnsi="Arial" w:cs="Arial"/>
          <w:sz w:val="22"/>
          <w:szCs w:val="22"/>
        </w:rPr>
      </w:pPr>
      <w:r w:rsidRPr="001732AE">
        <w:rPr>
          <w:rFonts w:ascii="Arial" w:hAnsi="Arial" w:cs="Arial"/>
          <w:b/>
          <w:bCs/>
          <w:sz w:val="22"/>
          <w:szCs w:val="22"/>
        </w:rPr>
        <w:t xml:space="preserve"> 4: Hand position and orientation estimation and tracking. </w:t>
      </w:r>
    </w:p>
    <w:p xmlns:wp14="http://schemas.microsoft.com/office/word/2010/wordml" w:rsidR="001732AE" w:rsidP="62E0B53A" w:rsidRDefault="001732AE" w14:paraId="0670B600" wp14:textId="410C273C">
      <w:pPr>
        <w:spacing w:line="360" w:lineRule="auto"/>
        <w:rPr>
          <w:rFonts w:ascii="Arial" w:hAnsi="Arial" w:cs="Arial"/>
          <w:i w:val="1"/>
          <w:iCs w:val="1"/>
          <w:sz w:val="22"/>
          <w:szCs w:val="22"/>
        </w:rPr>
      </w:pPr>
      <w:r w:rsidRPr="62E0B53A" w:rsidR="73693BBC">
        <w:rPr>
          <w:rFonts w:ascii="Arial" w:hAnsi="Arial" w:cs="Arial"/>
          <w:sz w:val="22"/>
          <w:szCs w:val="22"/>
        </w:rPr>
        <w:t xml:space="preserve">The </w:t>
      </w:r>
      <w:r w:rsidRPr="62E0B53A" w:rsidR="73693BBC">
        <w:rPr>
          <w:rFonts w:ascii="Arial" w:hAnsi="Arial" w:cs="Arial"/>
          <w:sz w:val="22"/>
          <w:szCs w:val="22"/>
        </w:rPr>
        <w:t>state-of-the-art</w:t>
      </w:r>
      <w:r w:rsidRPr="62E0B53A" w:rsidR="73693BBC">
        <w:rPr>
          <w:rFonts w:ascii="Arial" w:hAnsi="Arial" w:cs="Arial"/>
          <w:sz w:val="22"/>
          <w:szCs w:val="22"/>
        </w:rPr>
        <w:t xml:space="preserve"> mobile device is used in the app development </w:t>
      </w:r>
      <w:r w:rsidRPr="62E0B53A" w:rsidR="73693BBC">
        <w:rPr>
          <w:rFonts w:ascii="Arial" w:hAnsi="Arial" w:cs="Arial"/>
          <w:sz w:val="22"/>
          <w:szCs w:val="22"/>
        </w:rPr>
        <w:t>in order to</w:t>
      </w:r>
      <w:r w:rsidRPr="62E0B53A" w:rsidR="73693BBC">
        <w:rPr>
          <w:rFonts w:ascii="Arial" w:hAnsi="Arial" w:cs="Arial"/>
          <w:sz w:val="22"/>
          <w:szCs w:val="22"/>
        </w:rPr>
        <w:t xml:space="preserve"> use iOS advanced hardware, including LIDAR and machine learning computing chip. Previously developed neural network models are repurposed for this task, but specific changes are made to ensure </w:t>
      </w:r>
      <w:r w:rsidRPr="62E0B53A" w:rsidR="73693BBC">
        <w:rPr>
          <w:rFonts w:ascii="Arial" w:hAnsi="Arial" w:cs="Arial"/>
          <w:sz w:val="22"/>
          <w:szCs w:val="22"/>
        </w:rPr>
        <w:t>efficiency.</w:t>
      </w:r>
      <w:r w:rsidRPr="62E0B53A" w:rsidR="73693BBC">
        <w:rPr>
          <w:rFonts w:ascii="Arial" w:hAnsi="Arial" w:cs="Arial"/>
          <w:sz w:val="22"/>
          <w:szCs w:val="22"/>
        </w:rPr>
        <w:t xml:space="preserve"> This functionality is integrated into the app and is extensively tested and </w:t>
      </w:r>
      <w:r w:rsidRPr="62E0B53A" w:rsidR="73693BBC">
        <w:rPr>
          <w:rFonts w:ascii="Arial" w:hAnsi="Arial" w:cs="Arial"/>
          <w:sz w:val="22"/>
          <w:szCs w:val="22"/>
        </w:rPr>
        <w:t>validated</w:t>
      </w:r>
      <w:r w:rsidRPr="62E0B53A" w:rsidR="73693BBC">
        <w:rPr>
          <w:rFonts w:ascii="Arial" w:hAnsi="Arial" w:cs="Arial"/>
          <w:sz w:val="22"/>
          <w:szCs w:val="22"/>
        </w:rPr>
        <w:t xml:space="preserve">. Constraints and limitations are accommodated in the app. For instance, flat hand position (i.e., straight fingers on flat surface) may be directed to the user. </w:t>
      </w:r>
    </w:p>
    <w:p xmlns:wp14="http://schemas.microsoft.com/office/word/2010/wordml" w:rsidRPr="001732AE" w:rsidR="004232B7" w:rsidP="001732AE" w:rsidRDefault="004232B7" w14:paraId="44D1216F" wp14:textId="77777777">
      <w:pPr>
        <w:spacing w:line="360" w:lineRule="auto"/>
        <w:rPr>
          <w:rFonts w:ascii="Arial" w:hAnsi="Arial" w:cs="Arial"/>
          <w:sz w:val="22"/>
          <w:szCs w:val="22"/>
        </w:rPr>
      </w:pPr>
    </w:p>
    <w:p xmlns:wp14="http://schemas.microsoft.com/office/word/2010/wordml" w:rsidRPr="001732AE" w:rsidR="001732AE" w:rsidP="001732AE" w:rsidRDefault="001732AE" w14:paraId="4AF2BA7F" wp14:textId="77777777">
      <w:pPr>
        <w:spacing w:line="360" w:lineRule="auto"/>
        <w:rPr>
          <w:rFonts w:ascii="Arial" w:hAnsi="Arial" w:cs="Arial"/>
          <w:sz w:val="22"/>
          <w:szCs w:val="22"/>
        </w:rPr>
      </w:pPr>
      <w:r w:rsidRPr="001732AE">
        <w:rPr>
          <w:rFonts w:ascii="Arial" w:hAnsi="Arial" w:cs="Arial"/>
          <w:b/>
          <w:bCs/>
          <w:sz w:val="22"/>
          <w:szCs w:val="22"/>
        </w:rPr>
        <w:t xml:space="preserve">5: Automated ring positioning and virtual reality rendering. </w:t>
      </w:r>
    </w:p>
    <w:p xmlns:wp14="http://schemas.microsoft.com/office/word/2010/wordml" w:rsidR="001732AE" w:rsidP="62E0B53A" w:rsidRDefault="001732AE" w14:paraId="40F750F2" wp14:textId="3C0B51FB">
      <w:pPr>
        <w:spacing w:line="360" w:lineRule="auto"/>
        <w:rPr>
          <w:rFonts w:ascii="Arial" w:hAnsi="Arial" w:cs="Arial"/>
          <w:i w:val="1"/>
          <w:iCs w:val="1"/>
          <w:sz w:val="22"/>
          <w:szCs w:val="22"/>
        </w:rPr>
      </w:pPr>
      <w:r w:rsidRPr="62E0B53A" w:rsidR="73693BBC">
        <w:rPr>
          <w:rFonts w:ascii="Arial" w:hAnsi="Arial" w:cs="Arial"/>
          <w:sz w:val="22"/>
          <w:szCs w:val="22"/>
        </w:rPr>
        <w:t xml:space="preserve">This step is </w:t>
      </w:r>
      <w:r w:rsidRPr="62E0B53A" w:rsidR="73693BBC">
        <w:rPr>
          <w:rFonts w:ascii="Arial" w:hAnsi="Arial" w:cs="Arial"/>
          <w:sz w:val="22"/>
          <w:szCs w:val="22"/>
        </w:rPr>
        <w:t>relatively straightforward</w:t>
      </w:r>
      <w:r w:rsidRPr="62E0B53A" w:rsidR="73693BBC">
        <w:rPr>
          <w:rFonts w:ascii="Arial" w:hAnsi="Arial" w:cs="Arial"/>
          <w:sz w:val="22"/>
          <w:szCs w:val="22"/>
        </w:rPr>
        <w:t xml:space="preserve"> with existing packages on iOS and </w:t>
      </w:r>
      <w:r w:rsidRPr="62E0B53A" w:rsidR="00C31FFE">
        <w:rPr>
          <w:rFonts w:ascii="Arial" w:hAnsi="Arial" w:cs="Arial"/>
          <w:sz w:val="22"/>
          <w:szCs w:val="22"/>
        </w:rPr>
        <w:t>my</w:t>
      </w:r>
      <w:r w:rsidRPr="62E0B53A" w:rsidR="73693BBC">
        <w:rPr>
          <w:rFonts w:ascii="Arial" w:hAnsi="Arial" w:cs="Arial"/>
          <w:sz w:val="22"/>
          <w:szCs w:val="22"/>
        </w:rPr>
        <w:t xml:space="preserve"> prior experience in VR. </w:t>
      </w:r>
      <w:r w:rsidRPr="62E0B53A" w:rsidR="27700B5A">
        <w:rPr>
          <w:rFonts w:ascii="Arial" w:hAnsi="Arial" w:cs="Arial"/>
          <w:sz w:val="22"/>
          <w:szCs w:val="22"/>
        </w:rPr>
        <w:t xml:space="preserve">A </w:t>
      </w:r>
      <w:r w:rsidRPr="62E0B53A" w:rsidR="73693BBC">
        <w:rPr>
          <w:rFonts w:ascii="Arial" w:hAnsi="Arial" w:cs="Arial"/>
          <w:sz w:val="22"/>
          <w:szCs w:val="22"/>
        </w:rPr>
        <w:t xml:space="preserve">fully working app </w:t>
      </w:r>
      <w:r w:rsidRPr="62E0B53A" w:rsidR="486ACA94">
        <w:rPr>
          <w:rFonts w:ascii="Arial" w:hAnsi="Arial" w:cs="Arial"/>
          <w:sz w:val="22"/>
          <w:szCs w:val="22"/>
        </w:rPr>
        <w:t xml:space="preserve">should be </w:t>
      </w:r>
      <w:r w:rsidRPr="62E0B53A" w:rsidR="73693BBC">
        <w:rPr>
          <w:rFonts w:ascii="Arial" w:hAnsi="Arial" w:cs="Arial"/>
          <w:sz w:val="22"/>
          <w:szCs w:val="22"/>
        </w:rPr>
        <w:t xml:space="preserve">in place at this stage. </w:t>
      </w:r>
    </w:p>
    <w:p xmlns:wp14="http://schemas.microsoft.com/office/word/2010/wordml" w:rsidRPr="001732AE" w:rsidR="004232B7" w:rsidP="001732AE" w:rsidRDefault="004232B7" w14:paraId="3517F98F" wp14:textId="77777777">
      <w:pPr>
        <w:spacing w:line="360" w:lineRule="auto"/>
        <w:rPr>
          <w:rFonts w:ascii="Arial" w:hAnsi="Arial" w:cs="Arial"/>
          <w:sz w:val="22"/>
          <w:szCs w:val="22"/>
        </w:rPr>
      </w:pPr>
    </w:p>
    <w:p xmlns:wp14="http://schemas.microsoft.com/office/word/2010/wordml" w:rsidRPr="001732AE" w:rsidR="001732AE" w:rsidP="001732AE" w:rsidRDefault="001732AE" w14:paraId="629A9791" wp14:textId="77777777">
      <w:pPr>
        <w:spacing w:line="360" w:lineRule="auto"/>
        <w:rPr>
          <w:rFonts w:ascii="Arial" w:hAnsi="Arial" w:cs="Arial"/>
          <w:sz w:val="22"/>
          <w:szCs w:val="22"/>
        </w:rPr>
      </w:pPr>
      <w:r w:rsidRPr="001732AE">
        <w:rPr>
          <w:rFonts w:ascii="Arial" w:hAnsi="Arial" w:cs="Arial"/>
          <w:b/>
          <w:bCs/>
          <w:sz w:val="22"/>
          <w:szCs w:val="22"/>
        </w:rPr>
        <w:t xml:space="preserve">6-7: Validation &amp; App deployment. </w:t>
      </w:r>
    </w:p>
    <w:p w:rsidR="73693BBC" w:rsidP="62E0B53A" w:rsidRDefault="73693BBC" w14:paraId="5A4BF1FB" w14:textId="2D148277">
      <w:pPr>
        <w:spacing w:line="360" w:lineRule="auto"/>
        <w:rPr>
          <w:rFonts w:ascii="Arial" w:hAnsi="Arial" w:cs="Arial"/>
          <w:sz w:val="22"/>
          <w:szCs w:val="22"/>
        </w:rPr>
      </w:pPr>
      <w:r w:rsidRPr="62E0B53A" w:rsidR="73693BBC">
        <w:rPr>
          <w:rFonts w:ascii="Arial" w:hAnsi="Arial" w:cs="Arial"/>
          <w:sz w:val="22"/>
          <w:szCs w:val="22"/>
        </w:rPr>
        <w:t xml:space="preserve">A final thorough testing and validation </w:t>
      </w:r>
      <w:r w:rsidRPr="62E0B53A" w:rsidR="7F949FAE">
        <w:rPr>
          <w:rFonts w:ascii="Arial" w:hAnsi="Arial" w:cs="Arial"/>
          <w:sz w:val="22"/>
          <w:szCs w:val="22"/>
        </w:rPr>
        <w:t>phase</w:t>
      </w:r>
      <w:r w:rsidRPr="62E0B53A" w:rsidR="15D03D6E">
        <w:rPr>
          <w:rFonts w:ascii="Arial" w:hAnsi="Arial" w:cs="Arial"/>
          <w:sz w:val="22"/>
          <w:szCs w:val="22"/>
        </w:rPr>
        <w:t xml:space="preserve"> is</w:t>
      </w:r>
      <w:r w:rsidRPr="62E0B53A" w:rsidR="7F949FAE">
        <w:rPr>
          <w:rFonts w:ascii="Arial" w:hAnsi="Arial" w:cs="Arial"/>
          <w:sz w:val="22"/>
          <w:szCs w:val="22"/>
        </w:rPr>
        <w:t xml:space="preserve"> </w:t>
      </w:r>
      <w:r w:rsidRPr="62E0B53A" w:rsidR="73693BBC">
        <w:rPr>
          <w:rFonts w:ascii="Arial" w:hAnsi="Arial" w:cs="Arial"/>
          <w:sz w:val="22"/>
          <w:szCs w:val="22"/>
        </w:rPr>
        <w:t>carried ou</w:t>
      </w:r>
      <w:r w:rsidRPr="62E0B53A" w:rsidR="3B8E7EF8">
        <w:rPr>
          <w:rFonts w:ascii="Arial" w:hAnsi="Arial" w:cs="Arial"/>
          <w:sz w:val="22"/>
          <w:szCs w:val="22"/>
        </w:rPr>
        <w:t>t along with u</w:t>
      </w:r>
      <w:r w:rsidRPr="62E0B53A" w:rsidR="73693BBC">
        <w:rPr>
          <w:rFonts w:ascii="Arial" w:hAnsi="Arial" w:cs="Arial"/>
          <w:sz w:val="22"/>
          <w:szCs w:val="22"/>
        </w:rPr>
        <w:t xml:space="preserve">ser studies and feedbacks </w:t>
      </w:r>
      <w:r w:rsidRPr="62E0B53A" w:rsidR="1F74A361">
        <w:rPr>
          <w:rFonts w:ascii="Arial" w:hAnsi="Arial" w:cs="Arial"/>
          <w:sz w:val="22"/>
          <w:szCs w:val="22"/>
        </w:rPr>
        <w:t>sessions t</w:t>
      </w:r>
      <w:r w:rsidRPr="62E0B53A" w:rsidR="73693BBC">
        <w:rPr>
          <w:rFonts w:ascii="Arial" w:hAnsi="Arial" w:cs="Arial"/>
          <w:sz w:val="22"/>
          <w:szCs w:val="22"/>
        </w:rPr>
        <w:t>o further improve the app, particularly in terms of user interface. The mobile</w:t>
      </w:r>
      <w:r w:rsidRPr="62E0B53A" w:rsidR="4790BCA6">
        <w:rPr>
          <w:rFonts w:ascii="Arial" w:hAnsi="Arial" w:cs="Arial"/>
          <w:sz w:val="22"/>
          <w:szCs w:val="22"/>
        </w:rPr>
        <w:t xml:space="preserve"> version</w:t>
      </w:r>
      <w:r w:rsidRPr="62E0B53A" w:rsidR="73693BBC">
        <w:rPr>
          <w:rFonts w:ascii="Arial" w:hAnsi="Arial" w:cs="Arial"/>
          <w:sz w:val="22"/>
          <w:szCs w:val="22"/>
        </w:rPr>
        <w:t xml:space="preserve"> is </w:t>
      </w:r>
      <w:r w:rsidRPr="62E0B53A" w:rsidR="03F98F45">
        <w:rPr>
          <w:rFonts w:ascii="Arial" w:hAnsi="Arial" w:cs="Arial"/>
          <w:sz w:val="22"/>
          <w:szCs w:val="22"/>
        </w:rPr>
        <w:t xml:space="preserve">then </w:t>
      </w:r>
      <w:r w:rsidRPr="62E0B53A" w:rsidR="73693BBC">
        <w:rPr>
          <w:rFonts w:ascii="Arial" w:hAnsi="Arial" w:cs="Arial"/>
          <w:sz w:val="22"/>
          <w:szCs w:val="22"/>
        </w:rPr>
        <w:t>ready to be deployed to App Store.</w:t>
      </w:r>
      <w:bookmarkStart w:name="_GoBack" w:id="16"/>
      <w:bookmarkEnd w:id="16"/>
    </w:p>
    <w:p w:rsidR="62E0B53A" w:rsidP="62E0B53A" w:rsidRDefault="62E0B53A" w14:paraId="6B3109C6" w14:textId="6DE6088C">
      <w:pPr>
        <w:pStyle w:val="Normal"/>
        <w:spacing w:line="360" w:lineRule="auto"/>
        <w:rPr>
          <w:rFonts w:ascii="Arial" w:hAnsi="Arial" w:cs="Arial"/>
          <w:sz w:val="22"/>
          <w:szCs w:val="22"/>
        </w:rPr>
      </w:pPr>
    </w:p>
    <w:p xmlns:wp14="http://schemas.microsoft.com/office/word/2010/wordml" w:rsidRPr="00E00AE1" w:rsidR="00FD1F3D" w:rsidP="00FD1F3D" w:rsidRDefault="00FD1F3D" w14:paraId="2BBD1896" wp14:textId="77777777">
      <w:pPr>
        <w:pStyle w:val="Heading1"/>
        <w:spacing w:line="360" w:lineRule="auto"/>
        <w:rPr>
          <w:rFonts w:ascii="Arial" w:hAnsi="Arial" w:cs="Arial"/>
          <w:color w:val="auto"/>
          <w:sz w:val="22"/>
          <w:szCs w:val="22"/>
        </w:rPr>
      </w:pPr>
      <w:r w:rsidRPr="00E00AE1">
        <w:rPr>
          <w:rFonts w:ascii="Arial" w:hAnsi="Arial" w:cs="Arial"/>
          <w:color w:val="auto"/>
          <w:sz w:val="22"/>
          <w:szCs w:val="22"/>
        </w:rPr>
        <w:t>Handling data</w:t>
      </w:r>
      <w:bookmarkEnd w:id="15"/>
    </w:p>
    <w:p xmlns:wp14="http://schemas.microsoft.com/office/word/2010/wordml" w:rsidRPr="00E00AE1" w:rsidR="00FD1F3D" w:rsidP="00FD1F3D" w:rsidRDefault="00FD1F3D" w14:paraId="592637C8" wp14:textId="77777777">
      <w:pPr>
        <w:spacing w:line="360" w:lineRule="auto"/>
        <w:rPr>
          <w:rFonts w:ascii="Arial" w:hAnsi="Arial" w:cs="Arial"/>
          <w:sz w:val="22"/>
          <w:szCs w:val="22"/>
        </w:rPr>
      </w:pPr>
      <w:r w:rsidRPr="00E00AE1">
        <w:rPr>
          <w:rFonts w:ascii="Arial" w:hAnsi="Arial" w:cs="Arial"/>
          <w:sz w:val="22"/>
          <w:szCs w:val="22"/>
        </w:rPr>
        <w:t>In order for DCW to publish designs to their users some form of user authentication and data storage would need to be setup in order to link the user with their bespoke jewellery design.</w:t>
      </w:r>
    </w:p>
    <w:p xmlns:wp14="http://schemas.microsoft.com/office/word/2010/wordml" w:rsidRPr="00E00AE1" w:rsidR="00FD1F3D" w:rsidP="00FD1F3D" w:rsidRDefault="00003D27" w14:paraId="5875909B" wp14:textId="77777777">
      <w:pPr>
        <w:spacing w:line="360" w:lineRule="auto"/>
        <w:rPr>
          <w:rFonts w:ascii="Arial" w:hAnsi="Arial" w:cs="Arial"/>
          <w:sz w:val="22"/>
          <w:szCs w:val="22"/>
        </w:rPr>
      </w:pPr>
      <w:r w:rsidRPr="00E00AE1">
        <w:rPr>
          <w:rFonts w:ascii="Arial" w:hAnsi="Arial" w:cs="Arial"/>
          <w:sz w:val="22"/>
          <w:szCs w:val="22"/>
        </w:rPr>
        <w:t xml:space="preserve">Google </w:t>
      </w:r>
      <w:r w:rsidRPr="00E00AE1" w:rsidR="00FD1F3D">
        <w:rPr>
          <w:rFonts w:ascii="Arial" w:hAnsi="Arial" w:cs="Arial"/>
          <w:sz w:val="22"/>
          <w:szCs w:val="22"/>
        </w:rPr>
        <w:t>Firebase is a platform that provides storage and user authentication functionality and integration with Unity is fully supported cross-platform.</w:t>
      </w:r>
    </w:p>
    <w:p xmlns:wp14="http://schemas.microsoft.com/office/word/2010/wordml" w:rsidRPr="00E00AE1" w:rsidR="00FD1F3D" w:rsidP="00FD1F3D" w:rsidRDefault="00FD1F3D" w14:paraId="539CD7A1" wp14:textId="77777777">
      <w:pPr>
        <w:spacing w:line="360" w:lineRule="auto"/>
        <w:rPr>
          <w:rFonts w:ascii="Arial" w:hAnsi="Arial" w:cs="Arial"/>
          <w:sz w:val="22"/>
          <w:szCs w:val="22"/>
        </w:rPr>
      </w:pPr>
    </w:p>
    <w:p xmlns:wp14="http://schemas.microsoft.com/office/word/2010/wordml" w:rsidRPr="00E00AE1" w:rsidR="00FD1F3D" w:rsidP="00FD1F3D" w:rsidRDefault="005E3001" w14:paraId="5733C7B0" wp14:textId="77777777">
      <w:pPr>
        <w:spacing w:line="360" w:lineRule="auto"/>
        <w:rPr>
          <w:rFonts w:ascii="Arial" w:hAnsi="Arial" w:cs="Arial"/>
          <w:sz w:val="22"/>
          <w:szCs w:val="22"/>
        </w:rPr>
      </w:pPr>
      <w:r w:rsidRPr="00E00AE1">
        <w:rPr>
          <w:rFonts w:ascii="Arial" w:hAnsi="Arial" w:cs="Arial"/>
          <w:sz w:val="22"/>
          <w:szCs w:val="22"/>
        </w:rPr>
        <w:lastRenderedPageBreak/>
        <w:t>A F</w:t>
      </w:r>
      <w:r w:rsidRPr="00E00AE1" w:rsidR="00FD1F3D">
        <w:rPr>
          <w:rFonts w:ascii="Arial" w:hAnsi="Arial" w:cs="Arial"/>
          <w:sz w:val="22"/>
          <w:szCs w:val="22"/>
        </w:rPr>
        <w:t>irebase project</w:t>
      </w:r>
      <w:r w:rsidRPr="00E00AE1">
        <w:rPr>
          <w:rFonts w:ascii="Arial" w:hAnsi="Arial" w:cs="Arial"/>
          <w:sz w:val="22"/>
          <w:szCs w:val="22"/>
        </w:rPr>
        <w:t xml:space="preserve"> was set up</w:t>
      </w:r>
      <w:r w:rsidRPr="00E00AE1" w:rsidR="00FD1F3D">
        <w:rPr>
          <w:rFonts w:ascii="Arial" w:hAnsi="Arial" w:cs="Arial"/>
          <w:sz w:val="22"/>
          <w:szCs w:val="22"/>
        </w:rPr>
        <w:t xml:space="preserve"> to integrate Firebase into the DCW AR app so that DCW could upload 3D jewellery designs onto Firebase’s storage and users of the mobile app would be able to retrieve the relevant designs.</w:t>
      </w:r>
    </w:p>
    <w:p xmlns:wp14="http://schemas.microsoft.com/office/word/2010/wordml" w:rsidRPr="004463A8" w:rsidR="00FD1F3D" w:rsidP="00FD1F3D" w:rsidRDefault="00FD1F3D" w14:paraId="6A9A2604" wp14:textId="77777777">
      <w:pPr>
        <w:spacing w:line="360" w:lineRule="auto"/>
        <w:rPr>
          <w:rFonts w:ascii="Arial" w:hAnsi="Arial" w:cs="Arial"/>
        </w:rPr>
      </w:pPr>
    </w:p>
    <w:p xmlns:wp14="http://schemas.microsoft.com/office/word/2010/wordml" w:rsidRPr="004463A8" w:rsidR="006C6821" w:rsidP="00FD1F3D" w:rsidRDefault="006C6821" w14:paraId="3DD220FA" wp14:textId="77777777">
      <w:pPr>
        <w:spacing w:line="360" w:lineRule="auto"/>
        <w:rPr>
          <w:rFonts w:ascii="Arial" w:hAnsi="Arial" w:cs="Arial"/>
        </w:rPr>
      </w:pPr>
    </w:p>
    <w:p xmlns:wp14="http://schemas.microsoft.com/office/word/2010/wordml" w:rsidRPr="004463A8" w:rsidR="00FD1F3D" w:rsidP="00FD1F3D" w:rsidRDefault="00FD1F3D" w14:paraId="069CE4ED" wp14:textId="77777777">
      <w:pPr>
        <w:spacing w:line="360" w:lineRule="auto"/>
        <w:rPr>
          <w:rFonts w:ascii="Arial" w:hAnsi="Arial" w:cs="Arial"/>
        </w:rPr>
      </w:pPr>
      <w:r w:rsidRPr="004463A8">
        <w:rPr>
          <w:rFonts w:ascii="Arial" w:hAnsi="Arial" w:cs="Arial"/>
        </w:rPr>
        <w:t>A typical workflow of the app is as such:</w:t>
      </w:r>
    </w:p>
    <w:p xmlns:wp14="http://schemas.microsoft.com/office/word/2010/wordml" w:rsidRPr="004463A8" w:rsidR="00FD1F3D" w:rsidP="00FD1F3D" w:rsidRDefault="00FD1F3D" w14:paraId="7B186A81" wp14:textId="77777777">
      <w:pPr>
        <w:spacing w:line="360" w:lineRule="auto"/>
        <w:rPr>
          <w:rFonts w:ascii="Arial" w:hAnsi="Arial" w:cs="Arial"/>
        </w:rPr>
      </w:pPr>
    </w:p>
    <w:p xmlns:wp14="http://schemas.microsoft.com/office/word/2010/wordml" w:rsidRPr="004463A8" w:rsidR="00FD1F3D" w:rsidP="00FD1F3D" w:rsidRDefault="00FD1F3D" w14:paraId="70799994" wp14:textId="77777777">
      <w:pPr>
        <w:spacing w:line="360" w:lineRule="auto"/>
        <w:rPr>
          <w:rFonts w:ascii="Arial" w:hAnsi="Arial" w:cs="Arial"/>
        </w:rPr>
      </w:pPr>
      <w:r w:rsidRPr="004463A8">
        <w:rPr>
          <w:rFonts w:ascii="Arial" w:hAnsi="Arial" w:cs="Arial"/>
          <w:noProof/>
        </w:rPr>
        <w:drawing>
          <wp:anchor xmlns:wp14="http://schemas.microsoft.com/office/word/2010/wordprocessingDrawing" distT="0" distB="0" distL="114300" distR="114300" simplePos="0" relativeHeight="251650048" behindDoc="0" locked="0" layoutInCell="1" allowOverlap="1" wp14:anchorId="156C17B7" wp14:editId="261C4868">
            <wp:simplePos x="0" y="0"/>
            <wp:positionH relativeFrom="column">
              <wp:posOffset>3937000</wp:posOffset>
            </wp:positionH>
            <wp:positionV relativeFrom="paragraph">
              <wp:posOffset>220345</wp:posOffset>
            </wp:positionV>
            <wp:extent cx="1816100" cy="1816100"/>
            <wp:effectExtent l="0" t="0" r="0" b="0"/>
            <wp:wrapSquare wrapText="bothSides"/>
            <wp:docPr id="40" name="Graphic 40" descr="Cloud"/>
            <wp:cNvGraphicFramePr/>
            <a:graphic xmlns:a="http://schemas.openxmlformats.org/drawingml/2006/main">
              <a:graphicData uri="http://schemas.openxmlformats.org/drawingml/2006/picture">
                <pic:pic xmlns:pic="http://schemas.openxmlformats.org/drawingml/2006/picture">
                  <pic:nvPicPr>
                    <pic:cNvPr id="40" name="Graphic 40" descr="Cloud"/>
                    <pic:cNvPicPr>
                      <a:picLocks noChangeAspect="1"/>
                    </pic:cNvPicPr>
                  </pic:nvPicPr>
                  <pic:blipFill>
                    <a:blip r:embed="rId64">
                      <a:extLst>
                        <a:ext uri="{28A0092B-C50C-407E-A947-70E740481C1C}">
                          <a14:useLocalDpi xmlns:a14="http://schemas.microsoft.com/office/drawing/2010/main" val="0"/>
                        </a:ext>
                        <a:ext uri="{96DAC541-7B7A-43D3-8B79-37D633B846F1}">
                          <asvg:svgBlip xmlns:asvg="http://schemas.microsoft.com/office/drawing/2016/SVG/main" r:embed="rId65"/>
                        </a:ext>
                      </a:extLst>
                    </a:blip>
                    <a:stretch>
                      <a:fillRect/>
                    </a:stretch>
                  </pic:blipFill>
                  <pic:spPr>
                    <a:xfrm>
                      <a:off x="0" y="0"/>
                      <a:ext cx="1816100" cy="1816100"/>
                    </a:xfrm>
                    <a:prstGeom prst="rect">
                      <a:avLst/>
                    </a:prstGeom>
                  </pic:spPr>
                </pic:pic>
              </a:graphicData>
            </a:graphic>
            <wp14:sizeRelH relativeFrom="page">
              <wp14:pctWidth>0</wp14:pctWidth>
            </wp14:sizeRelH>
            <wp14:sizeRelV relativeFrom="page">
              <wp14:pctHeight>0</wp14:pctHeight>
            </wp14:sizeRelV>
          </wp:anchor>
        </w:drawing>
      </w:r>
      <w:r w:rsidRPr="004463A8">
        <w:rPr>
          <w:rFonts w:ascii="Arial" w:hAnsi="Arial" w:cs="Arial"/>
        </w:rPr>
        <w:t xml:space="preserve">       User</w:t>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 xml:space="preserve">          Firebase</w:t>
      </w:r>
    </w:p>
    <w:p xmlns:wp14="http://schemas.microsoft.com/office/word/2010/wordml" w:rsidRPr="004463A8" w:rsidR="00FD1F3D" w:rsidP="00FD1F3D" w:rsidRDefault="00FD1F3D" w14:paraId="460AC994" wp14:textId="77777777">
      <w:pPr>
        <w:spacing w:line="360" w:lineRule="auto"/>
        <w:rPr>
          <w:rFonts w:ascii="Arial" w:hAnsi="Arial" w:cs="Arial"/>
        </w:rPr>
      </w:pPr>
      <w:r w:rsidRPr="004463A8">
        <w:rPr>
          <w:rFonts w:ascii="Arial" w:hAnsi="Arial" w:cs="Arial"/>
          <w:noProof/>
        </w:rPr>
        <w:drawing>
          <wp:anchor xmlns:wp14="http://schemas.microsoft.com/office/word/2010/wordprocessingDrawing" distT="0" distB="0" distL="114300" distR="114300" simplePos="0" relativeHeight="251651072" behindDoc="0" locked="0" layoutInCell="1" allowOverlap="1" wp14:anchorId="6ED69434" wp14:editId="7F8D77BA">
            <wp:simplePos x="0" y="0"/>
            <wp:positionH relativeFrom="column">
              <wp:posOffset>-127000</wp:posOffset>
            </wp:positionH>
            <wp:positionV relativeFrom="paragraph">
              <wp:posOffset>284480</wp:posOffset>
            </wp:positionV>
            <wp:extent cx="1130300" cy="1130300"/>
            <wp:effectExtent l="0" t="0" r="0" b="0"/>
            <wp:wrapSquare wrapText="bothSides"/>
            <wp:docPr id="38" name="Graphic 38" descr="Smart Phone"/>
            <wp:cNvGraphicFramePr/>
            <a:graphic xmlns:a="http://schemas.openxmlformats.org/drawingml/2006/main">
              <a:graphicData uri="http://schemas.openxmlformats.org/drawingml/2006/picture">
                <pic:pic xmlns:pic="http://schemas.openxmlformats.org/drawingml/2006/picture">
                  <pic:nvPicPr>
                    <pic:cNvPr id="38" name="Graphic 38" descr="Smart Phone"/>
                    <pic:cNvPicPr>
                      <a:picLocks noChangeAspect="1"/>
                    </pic:cNvPicPr>
                  </pic:nvPicPr>
                  <pic:blipFill>
                    <a:blip r:embed="rId66">
                      <a:extLst>
                        <a:ext uri="{28A0092B-C50C-407E-A947-70E740481C1C}">
                          <a14:useLocalDpi xmlns:a14="http://schemas.microsoft.com/office/drawing/2010/main" val="0"/>
                        </a:ext>
                        <a:ext uri="{96DAC541-7B7A-43D3-8B79-37D633B846F1}">
                          <asvg:svgBlip xmlns:asvg="http://schemas.microsoft.com/office/drawing/2016/SVG/main" r:embed="rId67"/>
                        </a:ext>
                      </a:extLst>
                    </a:blip>
                    <a:stretch>
                      <a:fillRect/>
                    </a:stretch>
                  </pic:blipFill>
                  <pic:spPr>
                    <a:xfrm>
                      <a:off x="0" y="0"/>
                      <a:ext cx="1130300" cy="1130300"/>
                    </a:xfrm>
                    <a:prstGeom prst="rect">
                      <a:avLst/>
                    </a:prstGeom>
                  </pic:spPr>
                </pic:pic>
              </a:graphicData>
            </a:graphic>
            <wp14:sizeRelH relativeFrom="page">
              <wp14:pctWidth>0</wp14:pctWidth>
            </wp14:sizeRelH>
            <wp14:sizeRelV relativeFrom="page">
              <wp14:pctHeight>0</wp14:pctHeight>
            </wp14:sizeRelV>
          </wp:anchor>
        </w:drawing>
      </w:r>
    </w:p>
    <w:p xmlns:wp14="http://schemas.microsoft.com/office/word/2010/wordml" w:rsidRPr="004463A8" w:rsidR="00FD1F3D" w:rsidP="00FD1F3D" w:rsidRDefault="00FD1F3D" w14:paraId="61A804A6" wp14:textId="77777777">
      <w:pPr>
        <w:spacing w:line="360" w:lineRule="auto"/>
        <w:rPr>
          <w:rFonts w:ascii="Arial" w:hAnsi="Arial" w:cs="Arial"/>
        </w:rPr>
      </w:pPr>
      <w:r w:rsidRPr="004463A8">
        <w:rPr>
          <w:rFonts w:ascii="Arial" w:hAnsi="Arial" w:cs="Arial"/>
          <w:noProof/>
        </w:rPr>
        <mc:AlternateContent>
          <mc:Choice Requires="wps">
            <w:drawing>
              <wp:anchor xmlns:wp14="http://schemas.microsoft.com/office/word/2010/wordprocessingDrawing" distT="0" distB="0" distL="114300" distR="114300" simplePos="0" relativeHeight="251652096" behindDoc="0" locked="0" layoutInCell="1" allowOverlap="1" wp14:anchorId="39008F18" wp14:editId="7C75E1DB">
                <wp:simplePos x="0" y="0"/>
                <wp:positionH relativeFrom="column">
                  <wp:posOffset>1333500</wp:posOffset>
                </wp:positionH>
                <wp:positionV relativeFrom="paragraph">
                  <wp:posOffset>68580</wp:posOffset>
                </wp:positionV>
                <wp:extent cx="2260600" cy="0"/>
                <wp:effectExtent l="0" t="76200" r="25400" b="95250"/>
                <wp:wrapNone/>
                <wp:docPr id="44" name="Straight Arrow Connector 44"/>
                <wp:cNvGraphicFramePr/>
                <a:graphic xmlns:a="http://schemas.openxmlformats.org/drawingml/2006/main">
                  <a:graphicData uri="http://schemas.microsoft.com/office/word/2010/wordprocessingShape">
                    <wps:wsp>
                      <wps:cNvCnPr/>
                      <wps:spPr>
                        <a:xfrm>
                          <a:off x="0" y="0"/>
                          <a:ext cx="2260600" cy="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oel="http://schemas.microsoft.com/office/2019/extlst" xmlns:w16sdtdh="http://schemas.microsoft.com/office/word/2020/wordml/sdtdatahash">
            <w:pict w14:anchorId="276A322B">
              <v:shapetype id="_x0000_t32" coordsize="21600,21600" o:oned="t" filled="f" o:spt="32" path="m,l21600,21600e" w14:anchorId="16BDCDFC">
                <v:path fillok="f" arrowok="t" o:connecttype="none"/>
                <o:lock v:ext="edit" shapetype="t"/>
              </v:shapetype>
              <v:shape id="Straight Arrow Connector 44" style="position:absolute;margin-left:105pt;margin-top:5.4pt;width:178pt;height:0;z-index:251658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 o:spid="_x0000_s1026" strokecolor="black [3200]" strokeweight=".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u96tgEAAL8DAAAOAAAAZHJzL2Uyb0RvYy54bWysU9uO0zAQfUfiHyy/06R9qFDUdB+6wAuC&#10;FZcP8DrjxFrfZA9N8veMnTZFLEgI7cvElzkz5xxPDneTNewMMWnvWr7d1JyBk77Trm/592/v37zl&#10;LKFwnTDeQctnSPzu+PrVYQwN7PzgTQeRURGXmjG0fEAMTVUlOYAVaeMDOLpUPlqBtI191UUxUnVr&#10;ql1d76vRxy5ELyElOr1fLvmx1FcKJH5WKgEy03LihiXGEh9zrI4H0fRRhEHLCw3xHyys0I6arqXu&#10;BQr2I+pnpayW0SevcCO9rbxSWkLRQGq29W9qvg4iQNFC5qSw2pRerqz8dD65h0g2jCE1KTzErGJS&#10;0eYv8WNTMWtezYIJmaTD3W5f72vyVF7vqhswxIQfwFuWFy1PGIXuBzx55+hJfNwWs8T5Y0JqTcAr&#10;IHc1LkcU2rxzHcM50Nxg1ML1BvKDUXpOqW6MywpnAwv8CyimO+K4tCnDBCcT2VnQGHRP27UKZWaI&#10;0sasoLpw+yvokpthUAbsX4FrdunoHa5Aq52Pf+qK05WqWvKvqhetWfaj7+byfsUOmpLiz2Wi8xj+&#10;ui/w2393/AkAAP//AwBQSwMEFAAGAAgAAAAhAPXVLPvcAAAACQEAAA8AAABkcnMvZG93bnJldi54&#10;bWxMj8FOwzAQRO9I/IO1SNyo00qEksapEIJjhWgqxNGNN3FUex3FThv+nkUc4Lgzo9l55Xb2Tpxx&#10;jH0gBctFBgKpCaanTsGhfr1bg4hJk9EuECr4wgjb6vqq1IUJF3rH8z51gksoFlqBTWkopIyNRa/j&#10;IgxI7LVh9DrxOXbSjPrC5d7JVZbl0uue+IPVAz5bbE77ySto6+7QfL6s5eTat4f6wz7aXb1T6vZm&#10;ftqASDinvzD8zOfpUPGmY5jIROEUrJYZsyQ2MkbgwH2es3D8FWRVyv8E1TcAAAD//wMAUEsBAi0A&#10;FAAGAAgAAAAhALaDOJL+AAAA4QEAABMAAAAAAAAAAAAAAAAAAAAAAFtDb250ZW50X1R5cGVzXS54&#10;bWxQSwECLQAUAAYACAAAACEAOP0h/9YAAACUAQAACwAAAAAAAAAAAAAAAAAvAQAAX3JlbHMvLnJl&#10;bHNQSwECLQAUAAYACAAAACEAMWrverYBAAC/AwAADgAAAAAAAAAAAAAAAAAuAgAAZHJzL2Uyb0Rv&#10;Yy54bWxQSwECLQAUAAYACAAAACEA9dUs+9wAAAAJAQAADwAAAAAAAAAAAAAAAAAQBAAAZHJzL2Rv&#10;d25yZXYueG1sUEsFBgAAAAAEAAQA8wAAABkFAAAAAA==&#10;">
                <v:stroke joinstyle="miter" endarrow="block"/>
              </v:shape>
            </w:pict>
          </mc:Fallback>
        </mc:AlternateContent>
      </w:r>
      <w:r w:rsidRPr="004463A8">
        <w:rPr>
          <w:rFonts w:ascii="Arial" w:hAnsi="Arial" w:cs="Arial"/>
        </w:rPr>
        <w:t xml:space="preserve">1. </w:t>
      </w:r>
    </w:p>
    <w:p xmlns:wp14="http://schemas.microsoft.com/office/word/2010/wordml" w:rsidRPr="004463A8" w:rsidR="00FD1F3D" w:rsidP="00FD1F3D" w:rsidRDefault="00FD1F3D" w14:paraId="784D897B" wp14:textId="77777777">
      <w:pPr>
        <w:spacing w:line="360" w:lineRule="auto"/>
        <w:jc w:val="right"/>
        <w:rPr>
          <w:rFonts w:ascii="Arial" w:hAnsi="Arial" w:cs="Arial"/>
        </w:rPr>
      </w:pPr>
      <w:r w:rsidRPr="004463A8">
        <w:rPr>
          <w:rFonts w:ascii="Arial" w:hAnsi="Arial" w:cs="Arial"/>
          <w:noProof/>
        </w:rPr>
        <mc:AlternateContent>
          <mc:Choice Requires="wps">
            <w:drawing>
              <wp:anchor xmlns:wp14="http://schemas.microsoft.com/office/word/2010/wordprocessingDrawing" distT="0" distB="0" distL="114300" distR="114300" simplePos="0" relativeHeight="251656192" behindDoc="0" locked="0" layoutInCell="1" allowOverlap="1" wp14:anchorId="657E5D77" wp14:editId="59A0B967">
                <wp:simplePos x="0" y="0"/>
                <wp:positionH relativeFrom="column">
                  <wp:posOffset>1079500</wp:posOffset>
                </wp:positionH>
                <wp:positionV relativeFrom="paragraph">
                  <wp:posOffset>107315</wp:posOffset>
                </wp:positionV>
                <wp:extent cx="2336800" cy="0"/>
                <wp:effectExtent l="38100" t="76200" r="0" b="95250"/>
                <wp:wrapNone/>
                <wp:docPr id="48" name="Straight Arrow Connector 48"/>
                <wp:cNvGraphicFramePr/>
                <a:graphic xmlns:a="http://schemas.openxmlformats.org/drawingml/2006/main">
                  <a:graphicData uri="http://schemas.microsoft.com/office/word/2010/wordprocessingShape">
                    <wps:wsp>
                      <wps:cNvCnPr/>
                      <wps:spPr>
                        <a:xfrm flipH="1">
                          <a:off x="0" y="0"/>
                          <a:ext cx="2336800" cy="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oel="http://schemas.microsoft.com/office/2019/extlst" xmlns:w16sdtdh="http://schemas.microsoft.com/office/word/2020/wordml/sdtdatahash">
            <w:pict w14:anchorId="7B24D835">
              <v:shape id="Straight Arrow Connector 48" style="position:absolute;margin-left:85pt;margin-top:8.45pt;width:184pt;height:0;flip:x;z-index:25166284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 o:spid="_x0000_s1026" strokecolor="black [3200]" strokeweight=".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bw5vwEAAMkDAAAOAAAAZHJzL2Uyb0RvYy54bWysU8tu2zAQvBfoPxC815IdIAgEyzk4fRyK&#10;NmibD2AoUiLKF5ZbS/r7LilbKfoAiiCXBUXuzM7srva3k7PspCCZ4Fu+3dScKS9DZ3zf8odv797c&#10;cJZQ+E7Y4FXLZ5X47eH1q/0YG7ULQ7CdAkYkPjVjbPmAGJuqSnJQTqRNiMrTow7gBNIn9FUHYiR2&#10;Z6tdXV9XY4AuQpAqJbq9Wx75ofBrrSR+1jopZLblpA1LhBIfc6wOe9H0IOJg5FmGeIYKJ4ynoivV&#10;nUDBfoD5g8oZCSEFjRsZXBW0NlIVD+RmW//m5usgoipeqDkprm1KL0crP52O/h6oDWNMTYr3kF1M&#10;GhzT1sQPNNPii5SyqbRtXtumJmSSLndXV9c3NXVXXt6qhSJTRUj4XgXH8qHlCUGYfsBj8J6GE2Ch&#10;F6ePCUkEAS+ADLY+RxTGvvUdwznSBiEY4Xur8ugoPadUT9rLCWerFvgXpZnpSONSpqyVOlpgJ0EL&#10;0X3friyUmSHaWLuC6mL9n6Bzboapsmr/C1yzS8XgcQU64wP8rSpOF6l6yb+4Xrxm24+hm8skSzto&#10;X0p/zrudF/LX7wJ/+gMPPwEAAP//AwBQSwMEFAAGAAgAAAAhAPWYxrvcAAAACQEAAA8AAABkcnMv&#10;ZG93bnJldi54bWxMT8tOwzAQvCPxD9YicaNOobQlxKkQEhdApRQuvW3jbRIRryPbbQNfzyIOcNt5&#10;aHamWAyuUwcKsfVsYDzKQBFX3rZcG3h/e7iYg4oJ2WLnmQx8UoRFeXpSYG79kV/psE61khCOORpo&#10;UupzrWPVkMM48j2xaDsfHCaBodY24FHCXacvs2yqHbYsHxrs6b6h6mO9dwaex+HlcbZZ7iaxDl8b&#10;fpqs4sobc3423N2CSjSkPzP81JfqUEqnrd+zjaoTPMtkS5JjegNKDNdXcyG2v4QuC/1/QfkNAAD/&#10;/wMAUEsBAi0AFAAGAAgAAAAhALaDOJL+AAAA4QEAABMAAAAAAAAAAAAAAAAAAAAAAFtDb250ZW50&#10;X1R5cGVzXS54bWxQSwECLQAUAAYACAAAACEAOP0h/9YAAACUAQAACwAAAAAAAAAAAAAAAAAvAQAA&#10;X3JlbHMvLnJlbHNQSwECLQAUAAYACAAAACEAfWW8Ob8BAADJAwAADgAAAAAAAAAAAAAAAAAuAgAA&#10;ZHJzL2Uyb0RvYy54bWxQSwECLQAUAAYACAAAACEA9ZjGu9wAAAAJAQAADwAAAAAAAAAAAAAAAAAZ&#10;BAAAZHJzL2Rvd25yZXYueG1sUEsFBgAAAAAEAAQA8wAAACIFAAAAAA==&#10;" w14:anchorId="2F5162A7">
                <v:stroke joinstyle="miter" endarrow="block"/>
              </v:shape>
            </w:pict>
          </mc:Fallback>
        </mc:AlternateContent>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2.</w:t>
      </w:r>
    </w:p>
    <w:p xmlns:wp14="http://schemas.microsoft.com/office/word/2010/wordml" w:rsidRPr="004463A8" w:rsidR="00FD1F3D" w:rsidP="00FD1F3D" w:rsidRDefault="00FD1F3D" w14:paraId="0316FCEF" wp14:textId="77777777">
      <w:pPr>
        <w:spacing w:line="360" w:lineRule="auto"/>
        <w:rPr>
          <w:rFonts w:ascii="Arial" w:hAnsi="Arial" w:cs="Arial"/>
        </w:rPr>
      </w:pPr>
      <w:r w:rsidRPr="004463A8">
        <w:rPr>
          <w:rFonts w:ascii="Arial" w:hAnsi="Arial" w:cs="Arial"/>
          <w:noProof/>
        </w:rPr>
        <mc:AlternateContent>
          <mc:Choice Requires="wps">
            <w:drawing>
              <wp:anchor xmlns:wp14="http://schemas.microsoft.com/office/word/2010/wordprocessingDrawing" distT="0" distB="0" distL="114300" distR="114300" simplePos="0" relativeHeight="251653120" behindDoc="0" locked="0" layoutInCell="1" allowOverlap="1" wp14:anchorId="3BD47E97" wp14:editId="4FACFE42">
                <wp:simplePos x="0" y="0"/>
                <wp:positionH relativeFrom="column">
                  <wp:posOffset>1333500</wp:posOffset>
                </wp:positionH>
                <wp:positionV relativeFrom="paragraph">
                  <wp:posOffset>120015</wp:posOffset>
                </wp:positionV>
                <wp:extent cx="2260600" cy="0"/>
                <wp:effectExtent l="0" t="76200" r="25400" b="95250"/>
                <wp:wrapNone/>
                <wp:docPr id="46" name="Straight Arrow Connector 46"/>
                <wp:cNvGraphicFramePr/>
                <a:graphic xmlns:a="http://schemas.openxmlformats.org/drawingml/2006/main">
                  <a:graphicData uri="http://schemas.microsoft.com/office/word/2010/wordprocessingShape">
                    <wps:wsp>
                      <wps:cNvCnPr/>
                      <wps:spPr>
                        <a:xfrm>
                          <a:off x="0" y="0"/>
                          <a:ext cx="2260600" cy="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oel="http://schemas.microsoft.com/office/2019/extlst" xmlns:w16sdtdh="http://schemas.microsoft.com/office/word/2020/wordml/sdtdatahash">
            <w:pict w14:anchorId="70E0DE76">
              <v:shape id="Straight Arrow Connector 46" style="position:absolute;margin-left:105pt;margin-top:9.45pt;width:178pt;height:0;z-index:251660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o:spid="_x0000_s1026" strokecolor="black [3200]" strokeweight=".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au96tgEAAL8DAAAOAAAAZHJzL2Uyb0RvYy54bWysU9uO0zAQfUfiHyy/06R9qFDUdB+6wAuC&#10;FZcP8DrjxFrfZA9N8veMnTZFLEgI7cvElzkz5xxPDneTNewMMWnvWr7d1JyBk77Trm/592/v37zl&#10;LKFwnTDeQctnSPzu+PrVYQwN7PzgTQeRURGXmjG0fEAMTVUlOYAVaeMDOLpUPlqBtI191UUxUnVr&#10;ql1d76vRxy5ELyElOr1fLvmx1FcKJH5WKgEy03LihiXGEh9zrI4H0fRRhEHLCw3xHyys0I6arqXu&#10;BQr2I+pnpayW0SevcCO9rbxSWkLRQGq29W9qvg4iQNFC5qSw2pRerqz8dD65h0g2jCE1KTzErGJS&#10;0eYv8WNTMWtezYIJmaTD3W5f72vyVF7vqhswxIQfwFuWFy1PGIXuBzx55+hJfNwWs8T5Y0JqTcAr&#10;IHc1LkcU2rxzHcM50Nxg1ML1BvKDUXpOqW6MywpnAwv8CyimO+K4tCnDBCcT2VnQGHRP27UKZWaI&#10;0sasoLpw+yvokpthUAbsX4FrdunoHa5Aq52Pf+qK05WqWvKvqhetWfaj7+byfsUOmpLiz2Wi8xj+&#10;ui/w2393/AkAAP//AwBQSwMEFAAGAAgAAAAhAPT6w/jcAAAACQEAAA8AAABkcnMvZG93bnJldi54&#10;bWxMj8FOwzAQRO9I/IO1SNyo00qENI1TIQTHCtFUiKMbb+Ko8TqKnTb8PYs40OPOjGbfFNvZ9eKM&#10;Y+g8KVguEhBItTcdtQoO1dtDBiJETUb3nlDBNwbYlrc3hc6Nv9AHnvexFVxCIdcKbIxDLmWoLTod&#10;Fn5AYq/xo9ORz7GVZtQXLne9XCVJKp3uiD9YPeCLxfq0n5yCpmoP9ddrJqe+eX+qPu3a7qqdUvd3&#10;8/MGRMQ5/ofhF5/RoWSmo5/IBNErWC0T3hLZyNYgOPCYpiwc/wRZFvJ6QfkDAAD//wMAUEsBAi0A&#10;FAAGAAgAAAAhALaDOJL+AAAA4QEAABMAAAAAAAAAAAAAAAAAAAAAAFtDb250ZW50X1R5cGVzXS54&#10;bWxQSwECLQAUAAYACAAAACEAOP0h/9YAAACUAQAACwAAAAAAAAAAAAAAAAAvAQAAX3JlbHMvLnJl&#10;bHNQSwECLQAUAAYACAAAACEAMWrverYBAAC/AwAADgAAAAAAAAAAAAAAAAAuAgAAZHJzL2Uyb0Rv&#10;Yy54bWxQSwECLQAUAAYACAAAACEA9PrD+NwAAAAJAQAADwAAAAAAAAAAAAAAAAAQBAAAZHJzL2Rv&#10;d25yZXYueG1sUEsFBgAAAAAEAAQA8wAAABkFAAAAAA==&#10;" w14:anchorId="7927ABED">
                <v:stroke joinstyle="miter" endarrow="block"/>
              </v:shape>
            </w:pict>
          </mc:Fallback>
        </mc:AlternateContent>
      </w:r>
      <w:r w:rsidRPr="004463A8">
        <w:rPr>
          <w:rFonts w:ascii="Arial" w:hAnsi="Arial" w:cs="Arial"/>
        </w:rPr>
        <w:t>3.</w:t>
      </w:r>
    </w:p>
    <w:p xmlns:wp14="http://schemas.microsoft.com/office/word/2010/wordml" w:rsidRPr="004463A8" w:rsidR="00FD1F3D" w:rsidP="00FD1F3D" w:rsidRDefault="00FD1F3D" w14:paraId="12EAFA4E" wp14:textId="77777777">
      <w:pPr>
        <w:spacing w:line="360" w:lineRule="auto"/>
        <w:jc w:val="right"/>
        <w:rPr>
          <w:rFonts w:ascii="Arial" w:hAnsi="Arial" w:cs="Arial"/>
        </w:rPr>
      </w:pPr>
      <w:r w:rsidRPr="004463A8">
        <w:rPr>
          <w:rFonts w:ascii="Arial" w:hAnsi="Arial" w:cs="Arial"/>
          <w:noProof/>
        </w:rPr>
        <mc:AlternateContent>
          <mc:Choice Requires="wps">
            <w:drawing>
              <wp:anchor xmlns:wp14="http://schemas.microsoft.com/office/word/2010/wordprocessingDrawing" distT="0" distB="0" distL="114300" distR="114300" simplePos="0" relativeHeight="251654144" behindDoc="0" locked="0" layoutInCell="1" allowOverlap="1" wp14:anchorId="620930F5" wp14:editId="6FE1DB9A">
                <wp:simplePos x="0" y="0"/>
                <wp:positionH relativeFrom="column">
                  <wp:posOffset>1079500</wp:posOffset>
                </wp:positionH>
                <wp:positionV relativeFrom="paragraph">
                  <wp:posOffset>120650</wp:posOffset>
                </wp:positionV>
                <wp:extent cx="2336800" cy="0"/>
                <wp:effectExtent l="38100" t="76200" r="0" b="95250"/>
                <wp:wrapNone/>
                <wp:docPr id="47" name="Straight Arrow Connector 47"/>
                <wp:cNvGraphicFramePr/>
                <a:graphic xmlns:a="http://schemas.openxmlformats.org/drawingml/2006/main">
                  <a:graphicData uri="http://schemas.microsoft.com/office/word/2010/wordprocessingShape">
                    <wps:wsp>
                      <wps:cNvCnPr/>
                      <wps:spPr>
                        <a:xfrm flipH="1">
                          <a:off x="0" y="0"/>
                          <a:ext cx="2336800" cy="0"/>
                        </a:xfrm>
                        <a:prstGeom prst="straightConnector1">
                          <a:avLst/>
                        </a:prstGeom>
                        <a:ln>
                          <a:tailEnd type="triangle"/>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page">
                  <wp14:pctHeight>0</wp14:pctHeight>
                </wp14:sizeRelV>
              </wp:anchor>
            </w:drawing>
          </mc:Choice>
          <mc:Fallback xmlns:a="http://schemas.openxmlformats.org/drawingml/2006/main" xmlns:pic="http://schemas.openxmlformats.org/drawingml/2006/picture" xmlns:a14="http://schemas.microsoft.com/office/drawing/2010/main" xmlns:asvg="http://schemas.microsoft.com/office/drawing/2016/SVG/main" xmlns:oel="http://schemas.microsoft.com/office/2019/extlst" xmlns:w16sdtdh="http://schemas.microsoft.com/office/word/2020/wordml/sdtdatahash">
            <w:pict w14:anchorId="58CE3158">
              <v:shape id="Straight Arrow Connector 47" style="position:absolute;margin-left:85pt;margin-top:9.5pt;width:184pt;height:0;flip:x;z-index:2516618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page" o:spid="_x0000_s1026" strokecolor="black [3200]" strokeweight=".5pt" type="#_x0000_t3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9Zbw5vwEAAMkDAAAOAAAAZHJzL2Uyb0RvYy54bWysU8tu2zAQvBfoPxC815IdIAgEyzk4fRyK&#10;NmibD2AoUiLKF5ZbS/r7LilbKfoAiiCXBUXuzM7srva3k7PspCCZ4Fu+3dScKS9DZ3zf8odv797c&#10;cJZQ+E7Y4FXLZ5X47eH1q/0YG7ULQ7CdAkYkPjVjbPmAGJuqSnJQTqRNiMrTow7gBNIn9FUHYiR2&#10;Z6tdXV9XY4AuQpAqJbq9Wx75ofBrrSR+1jopZLblpA1LhBIfc6wOe9H0IOJg5FmGeIYKJ4ynoivV&#10;nUDBfoD5g8oZCSEFjRsZXBW0NlIVD+RmW//m5usgoipeqDkprm1KL0crP52O/h6oDWNMTYr3kF1M&#10;GhzT1sQPNNPii5SyqbRtXtumJmSSLndXV9c3NXVXXt6qhSJTRUj4XgXH8qHlCUGYfsBj8J6GE2Ch&#10;F6ePCUkEAS+ADLY+RxTGvvUdwznSBiEY4Xur8ugoPadUT9rLCWerFvgXpZnpSONSpqyVOlpgJ0EL&#10;0X3friyUmSHaWLuC6mL9n6Bzboapsmr/C1yzS8XgcQU64wP8rSpOF6l6yb+4Xrxm24+hm8skSzto&#10;X0p/zrudF/LX7wJ/+gMPPwEAAP//AwBQSwMEFAAGAAgAAAAhABPUXhTcAAAACQEAAA8AAABkcnMv&#10;ZG93bnJldi54bWxMT8FOwzAMvSPxD5GRuLF0MNgoTSeExAUQjG2X3bLGaysap4qzrfD1GHGAk9+z&#10;n57fK+aD79QBI7eBDIxHGSikKriWagPr1ePFDBQnS852gdDAJzLMy9OTwuYuHOkdD8tUKzEhzq2B&#10;JqU+15qrBr3lUeiR5LYL0dskNNbaRXsUc9/pyyy70d62JB8a2+NDg9XHcu8NvIzj29N087qbcB2/&#10;NvQ8WfAiGHN+NtzfgUo4pD8x/MSX6FBKpm3Yk2PVCZ9m0iUJuJUpguurmYDt70KXhf7foPwGAAD/&#10;/wMAUEsBAi0AFAAGAAgAAAAhALaDOJL+AAAA4QEAABMAAAAAAAAAAAAAAAAAAAAAAFtDb250ZW50&#10;X1R5cGVzXS54bWxQSwECLQAUAAYACAAAACEAOP0h/9YAAACUAQAACwAAAAAAAAAAAAAAAAAvAQAA&#10;X3JlbHMvLnJlbHNQSwECLQAUAAYACAAAACEAfWW8Ob8BAADJAwAADgAAAAAAAAAAAAAAAAAuAgAA&#10;ZHJzL2Uyb0RvYy54bWxQSwECLQAUAAYACAAAACEAE9ReFNwAAAAJAQAADwAAAAAAAAAAAAAAAAAZ&#10;BAAAZHJzL2Rvd25yZXYueG1sUEsFBgAAAAAEAAQA8wAAACIFAAAAAA==&#10;" w14:anchorId="3424B8FA">
                <v:stroke joinstyle="miter" endarrow="block"/>
              </v:shape>
            </w:pict>
          </mc:Fallback>
        </mc:AlternateContent>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ab/>
      </w:r>
      <w:r w:rsidRPr="004463A8">
        <w:rPr>
          <w:rFonts w:ascii="Arial" w:hAnsi="Arial" w:cs="Arial"/>
        </w:rPr>
        <w:t>4.</w:t>
      </w:r>
    </w:p>
    <w:p xmlns:wp14="http://schemas.microsoft.com/office/word/2010/wordml" w:rsidR="00632C42" w:rsidP="007E0560" w:rsidRDefault="00632C42" w14:paraId="4F24943C" wp14:textId="77777777">
      <w:pPr>
        <w:pStyle w:val="ListParagraph"/>
        <w:spacing w:line="360" w:lineRule="auto"/>
        <w:jc w:val="center"/>
        <w:rPr>
          <w:rFonts w:ascii="Arial" w:hAnsi="Arial" w:cs="Arial"/>
          <w:sz w:val="22"/>
          <w:szCs w:val="22"/>
        </w:rPr>
      </w:pPr>
    </w:p>
    <w:p xmlns:wp14="http://schemas.microsoft.com/office/word/2010/wordml" w:rsidR="00632C42" w:rsidP="007E0560" w:rsidRDefault="007E0560" w14:paraId="37B50D48" wp14:textId="77777777">
      <w:pPr>
        <w:pStyle w:val="ListParagraph"/>
        <w:spacing w:line="360" w:lineRule="auto"/>
        <w:jc w:val="center"/>
        <w:rPr>
          <w:rFonts w:ascii="Arial" w:hAnsi="Arial" w:cs="Arial"/>
          <w:sz w:val="22"/>
          <w:szCs w:val="22"/>
        </w:rPr>
      </w:pPr>
      <w:r>
        <w:rPr>
          <w:rFonts w:ascii="Arial" w:hAnsi="Arial" w:cs="Arial"/>
          <w:sz w:val="22"/>
          <w:szCs w:val="22"/>
        </w:rPr>
        <w:t>Figure20: Data structure</w:t>
      </w:r>
    </w:p>
    <w:p xmlns:wp14="http://schemas.microsoft.com/office/word/2010/wordml" w:rsidRPr="007E0560" w:rsidR="00632C42" w:rsidP="007E0560" w:rsidRDefault="00632C42" w14:paraId="6AD9664E" wp14:textId="77777777">
      <w:pPr>
        <w:spacing w:line="360" w:lineRule="auto"/>
        <w:ind w:left="360"/>
        <w:rPr>
          <w:rFonts w:ascii="Arial" w:hAnsi="Arial" w:cs="Arial"/>
          <w:sz w:val="22"/>
          <w:szCs w:val="22"/>
        </w:rPr>
      </w:pPr>
    </w:p>
    <w:p xmlns:wp14="http://schemas.microsoft.com/office/word/2010/wordml" w:rsidRPr="00E00AE1" w:rsidR="00FD1F3D" w:rsidP="009B483C" w:rsidRDefault="00FD1F3D" w14:paraId="682527B0" wp14:textId="77777777">
      <w:pPr>
        <w:pStyle w:val="ListParagraph"/>
        <w:numPr>
          <w:ilvl w:val="0"/>
          <w:numId w:val="6"/>
        </w:numPr>
        <w:spacing w:line="360" w:lineRule="auto"/>
        <w:rPr>
          <w:rFonts w:ascii="Arial" w:hAnsi="Arial" w:cs="Arial"/>
          <w:sz w:val="22"/>
          <w:szCs w:val="22"/>
        </w:rPr>
      </w:pPr>
      <w:r w:rsidRPr="00E00AE1">
        <w:rPr>
          <w:rFonts w:ascii="Arial" w:hAnsi="Arial" w:cs="Arial"/>
          <w:sz w:val="22"/>
          <w:szCs w:val="22"/>
        </w:rPr>
        <w:t>User provides username / password in-app. App sends credentials to Firebase for authentication.</w:t>
      </w:r>
    </w:p>
    <w:p xmlns:wp14="http://schemas.microsoft.com/office/word/2010/wordml" w:rsidRPr="00E00AE1" w:rsidR="00FD1F3D" w:rsidP="009B483C" w:rsidRDefault="00FD1F3D" w14:paraId="0E5DE6C5" wp14:textId="77777777">
      <w:pPr>
        <w:pStyle w:val="ListParagraph"/>
        <w:numPr>
          <w:ilvl w:val="0"/>
          <w:numId w:val="6"/>
        </w:numPr>
        <w:spacing w:line="360" w:lineRule="auto"/>
        <w:rPr>
          <w:rFonts w:ascii="Arial" w:hAnsi="Arial" w:cs="Arial"/>
          <w:sz w:val="22"/>
          <w:szCs w:val="22"/>
        </w:rPr>
      </w:pPr>
      <w:r w:rsidRPr="00E00AE1">
        <w:rPr>
          <w:rFonts w:ascii="Arial" w:hAnsi="Arial" w:cs="Arial"/>
          <w:sz w:val="22"/>
          <w:szCs w:val="22"/>
        </w:rPr>
        <w:t>Firebase authenticates user and sends confirmation</w:t>
      </w:r>
    </w:p>
    <w:p xmlns:wp14="http://schemas.microsoft.com/office/word/2010/wordml" w:rsidRPr="00E00AE1" w:rsidR="00FD1F3D" w:rsidP="009B483C" w:rsidRDefault="00FD1F3D" w14:paraId="1FF2CF87" wp14:textId="77777777">
      <w:pPr>
        <w:pStyle w:val="ListParagraph"/>
        <w:numPr>
          <w:ilvl w:val="0"/>
          <w:numId w:val="6"/>
        </w:numPr>
        <w:spacing w:line="360" w:lineRule="auto"/>
        <w:rPr>
          <w:rFonts w:ascii="Arial" w:hAnsi="Arial" w:cs="Arial"/>
          <w:sz w:val="22"/>
          <w:szCs w:val="22"/>
        </w:rPr>
      </w:pPr>
      <w:r w:rsidRPr="00E00AE1">
        <w:rPr>
          <w:rFonts w:ascii="Arial" w:hAnsi="Arial" w:cs="Arial"/>
          <w:sz w:val="22"/>
          <w:szCs w:val="22"/>
        </w:rPr>
        <w:t>App requests any 3D designs for user</w:t>
      </w:r>
    </w:p>
    <w:p xmlns:wp14="http://schemas.microsoft.com/office/word/2010/wordml" w:rsidRPr="00E00AE1" w:rsidR="00FD1F3D" w:rsidP="009B483C" w:rsidRDefault="00FD1F3D" w14:paraId="1580C5BC" wp14:textId="77777777">
      <w:pPr>
        <w:pStyle w:val="ListParagraph"/>
        <w:numPr>
          <w:ilvl w:val="0"/>
          <w:numId w:val="6"/>
        </w:numPr>
        <w:spacing w:line="360" w:lineRule="auto"/>
        <w:rPr>
          <w:rFonts w:ascii="Arial" w:hAnsi="Arial" w:cs="Arial"/>
          <w:sz w:val="22"/>
          <w:szCs w:val="22"/>
        </w:rPr>
      </w:pPr>
      <w:r w:rsidRPr="00E00AE1">
        <w:rPr>
          <w:rFonts w:ascii="Arial" w:hAnsi="Arial" w:cs="Arial"/>
          <w:sz w:val="22"/>
          <w:szCs w:val="22"/>
        </w:rPr>
        <w:t>Firebase storage returns any 3D jewellery designs for this user</w:t>
      </w:r>
    </w:p>
    <w:p xmlns:wp14="http://schemas.microsoft.com/office/word/2010/wordml" w:rsidRPr="00E00AE1" w:rsidR="00FD1F3D" w:rsidP="00FD1F3D" w:rsidRDefault="00FD1F3D" w14:paraId="6BF7610E" wp14:textId="77777777">
      <w:pPr>
        <w:spacing w:line="360" w:lineRule="auto"/>
        <w:rPr>
          <w:rFonts w:ascii="Arial" w:hAnsi="Arial" w:cs="Arial"/>
          <w:sz w:val="22"/>
          <w:szCs w:val="22"/>
        </w:rPr>
      </w:pPr>
    </w:p>
    <w:p xmlns:wp14="http://schemas.microsoft.com/office/word/2010/wordml" w:rsidRPr="00E00AE1" w:rsidR="00FD1F3D" w:rsidP="00FD1F3D" w:rsidRDefault="00FD1F3D" w14:paraId="1718C89F" wp14:textId="77777777">
      <w:pPr>
        <w:spacing w:line="360" w:lineRule="auto"/>
        <w:rPr>
          <w:rFonts w:ascii="Arial" w:hAnsi="Arial" w:cs="Arial"/>
          <w:sz w:val="22"/>
          <w:szCs w:val="22"/>
        </w:rPr>
      </w:pPr>
      <w:r w:rsidRPr="00E00AE1">
        <w:rPr>
          <w:rFonts w:ascii="Arial" w:hAnsi="Arial" w:cs="Arial"/>
          <w:sz w:val="22"/>
          <w:szCs w:val="22"/>
        </w:rPr>
        <w:t xml:space="preserve">For more information on how data is stored and used by the DCW AR app please see Data Storage, Parsing </w:t>
      </w:r>
      <w:proofErr w:type="spellStart"/>
      <w:r w:rsidRPr="00E00AE1">
        <w:rPr>
          <w:rFonts w:ascii="Arial" w:hAnsi="Arial" w:cs="Arial"/>
          <w:sz w:val="22"/>
          <w:szCs w:val="22"/>
        </w:rPr>
        <w:t>Objs</w:t>
      </w:r>
      <w:proofErr w:type="spellEnd"/>
      <w:r w:rsidRPr="00E00AE1">
        <w:rPr>
          <w:rFonts w:ascii="Arial" w:hAnsi="Arial" w:cs="Arial"/>
          <w:sz w:val="22"/>
          <w:szCs w:val="22"/>
        </w:rPr>
        <w:t xml:space="preserve"> and Metadata in the technical section below.</w:t>
      </w:r>
    </w:p>
    <w:p xmlns:wp14="http://schemas.microsoft.com/office/word/2010/wordml" w:rsidRPr="00E00AE1" w:rsidR="00FD1F3D" w:rsidP="00FD1F3D" w:rsidRDefault="00FD1F3D" w14:paraId="75CD9CB8" wp14:textId="77777777">
      <w:pPr>
        <w:pStyle w:val="Heading1"/>
        <w:spacing w:line="360" w:lineRule="auto"/>
        <w:rPr>
          <w:rFonts w:ascii="Arial" w:hAnsi="Arial" w:cs="Arial"/>
          <w:color w:val="auto"/>
          <w:sz w:val="22"/>
          <w:szCs w:val="22"/>
          <w:u w:val="single"/>
        </w:rPr>
      </w:pPr>
      <w:bookmarkStart w:name="_Toc532297111" w:id="17"/>
      <w:r w:rsidRPr="00E00AE1">
        <w:rPr>
          <w:rFonts w:ascii="Arial" w:hAnsi="Arial" w:cs="Arial"/>
          <w:color w:val="auto"/>
          <w:sz w:val="22"/>
          <w:szCs w:val="22"/>
          <w:u w:val="single"/>
        </w:rPr>
        <w:t>Augmenting Reality</w:t>
      </w:r>
      <w:bookmarkEnd w:id="17"/>
    </w:p>
    <w:p xmlns:wp14="http://schemas.microsoft.com/office/word/2010/wordml" w:rsidRPr="00E00AE1" w:rsidR="00FD1F3D" w:rsidP="00FD1F3D" w:rsidRDefault="00FD1F3D" w14:paraId="043C435F" wp14:textId="77777777">
      <w:pPr>
        <w:spacing w:line="360" w:lineRule="auto"/>
        <w:rPr>
          <w:rFonts w:ascii="Arial" w:hAnsi="Arial" w:cs="Arial"/>
          <w:sz w:val="22"/>
          <w:szCs w:val="22"/>
        </w:rPr>
      </w:pPr>
      <w:r w:rsidRPr="00E00AE1">
        <w:rPr>
          <w:rFonts w:ascii="Arial" w:hAnsi="Arial" w:cs="Arial"/>
          <w:sz w:val="22"/>
          <w:szCs w:val="22"/>
        </w:rPr>
        <w:t>As of Unity 2017, Vuforia Engine was integrated into Unity providing Augmented Reality support cross platform for mobile devices.</w:t>
      </w:r>
    </w:p>
    <w:p xmlns:wp14="http://schemas.microsoft.com/office/word/2010/wordml" w:rsidRPr="00E00AE1" w:rsidR="00FD1F3D" w:rsidP="00FD1F3D" w:rsidRDefault="00FD1F3D" w14:paraId="1946C3CC" wp14:textId="77777777">
      <w:pPr>
        <w:spacing w:line="360" w:lineRule="auto"/>
        <w:rPr>
          <w:rFonts w:ascii="Arial" w:hAnsi="Arial" w:cs="Arial"/>
          <w:sz w:val="22"/>
          <w:szCs w:val="22"/>
        </w:rPr>
      </w:pPr>
      <w:r w:rsidRPr="00E00AE1">
        <w:rPr>
          <w:rFonts w:ascii="Arial" w:hAnsi="Arial" w:cs="Arial"/>
          <w:sz w:val="22"/>
          <w:szCs w:val="22"/>
        </w:rPr>
        <w:t xml:space="preserve">By leveraging this existing Augmented Reality support, it meant that the majority of the AR functionality could be handled by </w:t>
      </w:r>
      <w:r w:rsidRPr="00E00AE1" w:rsidR="66C70234">
        <w:rPr>
          <w:rFonts w:ascii="Arial" w:hAnsi="Arial" w:cs="Arial"/>
          <w:sz w:val="22"/>
          <w:szCs w:val="22"/>
        </w:rPr>
        <w:t>Vuforia,</w:t>
      </w:r>
      <w:r w:rsidRPr="00E00AE1">
        <w:rPr>
          <w:rFonts w:ascii="Arial" w:hAnsi="Arial" w:cs="Arial"/>
          <w:sz w:val="22"/>
          <w:szCs w:val="22"/>
        </w:rPr>
        <w:t xml:space="preserve"> and resources could be assigned to create a better all-round product than concentrating on issues that there are existing solutions for, </w:t>
      </w:r>
      <w:r w:rsidRPr="00E00AE1" w:rsidR="3BD3B26A">
        <w:rPr>
          <w:rFonts w:ascii="Arial" w:hAnsi="Arial" w:cs="Arial"/>
          <w:sz w:val="22"/>
          <w:szCs w:val="22"/>
        </w:rPr>
        <w:t>e.g.,</w:t>
      </w:r>
      <w:r w:rsidRPr="00E00AE1">
        <w:rPr>
          <w:rFonts w:ascii="Arial" w:hAnsi="Arial" w:cs="Arial"/>
          <w:sz w:val="22"/>
          <w:szCs w:val="22"/>
        </w:rPr>
        <w:t xml:space="preserve"> recognising markers, tracking markers etc.</w:t>
      </w:r>
    </w:p>
    <w:p xmlns:wp14="http://schemas.microsoft.com/office/word/2010/wordml" w:rsidRPr="00E00AE1" w:rsidR="00FD1F3D" w:rsidP="00FD1F3D" w:rsidRDefault="00FD1F3D" w14:paraId="25DC539F" wp14:textId="77777777">
      <w:pPr>
        <w:spacing w:line="360" w:lineRule="auto"/>
        <w:rPr>
          <w:rFonts w:ascii="Arial" w:hAnsi="Arial" w:cs="Arial"/>
          <w:sz w:val="22"/>
          <w:szCs w:val="22"/>
        </w:rPr>
      </w:pPr>
    </w:p>
    <w:p xmlns:wp14="http://schemas.microsoft.com/office/word/2010/wordml" w:rsidRPr="00E00AE1" w:rsidR="00FD1F3D" w:rsidP="00FD1F3D" w:rsidRDefault="00FD1F3D" w14:paraId="3B97D634" wp14:textId="77777777">
      <w:pPr>
        <w:spacing w:line="360" w:lineRule="auto"/>
        <w:rPr>
          <w:rFonts w:ascii="Arial" w:hAnsi="Arial" w:cs="Arial"/>
          <w:sz w:val="22"/>
          <w:szCs w:val="22"/>
        </w:rPr>
      </w:pPr>
      <w:r w:rsidRPr="00E00AE1">
        <w:rPr>
          <w:rFonts w:ascii="Arial" w:hAnsi="Arial" w:cs="Arial"/>
          <w:sz w:val="22"/>
          <w:szCs w:val="22"/>
        </w:rPr>
        <w:t xml:space="preserve">Initially a front facing camera was requested so that users could view jewellery such as pendants or earrings. This was implemented but Vuforia binds the use of motion and </w:t>
      </w:r>
      <w:r w:rsidRPr="00E00AE1">
        <w:rPr>
          <w:rFonts w:ascii="Arial" w:hAnsi="Arial" w:cs="Arial"/>
          <w:sz w:val="22"/>
          <w:szCs w:val="22"/>
        </w:rPr>
        <w:lastRenderedPageBreak/>
        <w:t>rotational tracking to rear facing camera only. It was decided that better tracking was a priority over front facing camera.</w:t>
      </w:r>
    </w:p>
    <w:p xmlns:wp14="http://schemas.microsoft.com/office/word/2010/wordml" w:rsidR="00FD1F3D" w:rsidP="00FD1F3D" w:rsidRDefault="00597D03" w14:paraId="63E83F18" wp14:textId="77777777">
      <w:pPr>
        <w:spacing w:line="360" w:lineRule="auto"/>
        <w:rPr>
          <w:rFonts w:ascii="Arial" w:hAnsi="Arial" w:cs="Arial"/>
        </w:rPr>
      </w:pPr>
      <w:r w:rsidRPr="004463A8">
        <w:rPr>
          <w:rFonts w:ascii="Arial" w:hAnsi="Arial" w:cs="Arial"/>
          <w:noProof/>
        </w:rPr>
        <w:drawing>
          <wp:inline xmlns:wp14="http://schemas.microsoft.com/office/word/2010/wordprocessingDrawing" distT="0" distB="0" distL="0" distR="0" wp14:anchorId="494BEA25" wp14:editId="4D780BF6">
            <wp:extent cx="1425221" cy="3089910"/>
            <wp:effectExtent l="0" t="0" r="0" b="0"/>
            <wp:docPr id="31" name="Picture 3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8"/>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1454159" cy="3152648"/>
                    </a:xfrm>
                    <a:prstGeom prst="rect">
                      <a:avLst/>
                    </a:prstGeom>
                    <a:noFill/>
                    <a:ln>
                      <a:noFill/>
                    </a:ln>
                  </pic:spPr>
                </pic:pic>
              </a:graphicData>
            </a:graphic>
          </wp:inline>
        </w:drawing>
      </w:r>
      <w:r w:rsidRPr="004463A8">
        <w:rPr>
          <w:rFonts w:ascii="Arial" w:hAnsi="Arial" w:cs="Arial"/>
          <w:noProof/>
        </w:rPr>
        <w:drawing>
          <wp:inline xmlns:wp14="http://schemas.microsoft.com/office/word/2010/wordprocessingDrawing" distT="0" distB="0" distL="0" distR="0" wp14:anchorId="5C03BAE5" wp14:editId="4B91A84F">
            <wp:extent cx="4112110" cy="3082713"/>
            <wp:effectExtent l="0" t="0" r="3175" b="3810"/>
            <wp:docPr id="32" name="Picture 3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69"/>
                    <pic:cNvPicPr>
                      <a:picLocks noChangeAspect="1" noChangeArrowheads="1"/>
                    </pic:cNvPicPr>
                  </pic:nvPicPr>
                  <pic:blipFill>
                    <a:blip r:embed="rId69" cstate="print">
                      <a:extLst>
                        <a:ext uri="{28A0092B-C50C-407E-A947-70E740481C1C}">
                          <a14:useLocalDpi xmlns:a14="http://schemas.microsoft.com/office/drawing/2010/main" val="0"/>
                        </a:ext>
                      </a:extLst>
                    </a:blip>
                    <a:srcRect/>
                    <a:stretch>
                      <a:fillRect/>
                    </a:stretch>
                  </pic:blipFill>
                  <pic:spPr bwMode="auto">
                    <a:xfrm>
                      <a:off x="0" y="0"/>
                      <a:ext cx="4145531" cy="3107767"/>
                    </a:xfrm>
                    <a:prstGeom prst="rect">
                      <a:avLst/>
                    </a:prstGeom>
                    <a:noFill/>
                    <a:ln>
                      <a:noFill/>
                    </a:ln>
                  </pic:spPr>
                </pic:pic>
              </a:graphicData>
            </a:graphic>
          </wp:inline>
        </w:drawing>
      </w:r>
    </w:p>
    <w:p xmlns:wp14="http://schemas.microsoft.com/office/word/2010/wordml" w:rsidRPr="007E0560" w:rsidR="007E0560" w:rsidP="007E0560" w:rsidRDefault="007E0560" w14:paraId="7C6D83ED" wp14:textId="77777777">
      <w:pPr>
        <w:spacing w:line="360" w:lineRule="auto"/>
        <w:jc w:val="center"/>
        <w:rPr>
          <w:rFonts w:ascii="Arial" w:hAnsi="Arial" w:cs="Arial"/>
          <w:sz w:val="22"/>
          <w:szCs w:val="22"/>
        </w:rPr>
      </w:pPr>
      <w:r w:rsidRPr="007E0560">
        <w:rPr>
          <w:rFonts w:ascii="Arial" w:hAnsi="Arial" w:cs="Arial"/>
          <w:sz w:val="22"/>
          <w:szCs w:val="22"/>
        </w:rPr>
        <w:t>Figure 21: AR Hand View</w:t>
      </w:r>
    </w:p>
    <w:p xmlns:wp14="http://schemas.microsoft.com/office/word/2010/wordml" w:rsidRPr="00E00AE1" w:rsidR="00FD1F3D" w:rsidP="00FD1F3D" w:rsidRDefault="00FD1F3D" w14:paraId="6E675F83" wp14:textId="77777777">
      <w:pPr>
        <w:spacing w:line="360" w:lineRule="auto"/>
        <w:rPr>
          <w:rFonts w:ascii="Arial" w:hAnsi="Arial" w:cs="Arial"/>
          <w:sz w:val="22"/>
          <w:szCs w:val="22"/>
        </w:rPr>
      </w:pPr>
      <w:r w:rsidRPr="00E00AE1">
        <w:rPr>
          <w:rFonts w:ascii="Arial" w:hAnsi="Arial" w:cs="Arial"/>
          <w:sz w:val="22"/>
          <w:szCs w:val="22"/>
        </w:rPr>
        <w:t xml:space="preserve">For more detail on how </w:t>
      </w:r>
      <w:r w:rsidRPr="00E00AE1" w:rsidR="005E3001">
        <w:rPr>
          <w:rFonts w:ascii="Arial" w:hAnsi="Arial" w:cs="Arial"/>
          <w:sz w:val="22"/>
          <w:szCs w:val="22"/>
        </w:rPr>
        <w:t>IU</w:t>
      </w:r>
      <w:r w:rsidRPr="00E00AE1">
        <w:rPr>
          <w:rFonts w:ascii="Arial" w:hAnsi="Arial" w:cs="Arial"/>
          <w:sz w:val="22"/>
          <w:szCs w:val="22"/>
        </w:rPr>
        <w:t xml:space="preserve"> used Vuforia engine to provide Augmented Reality support see Using Vuforia in the technical section below.</w:t>
      </w:r>
    </w:p>
    <w:p xmlns:wp14="http://schemas.microsoft.com/office/word/2010/wordml" w:rsidRPr="00E00AE1" w:rsidR="00FD1F3D" w:rsidP="00FD1F3D" w:rsidRDefault="00FD1F3D" w14:paraId="6FBAD364" wp14:textId="77777777">
      <w:pPr>
        <w:spacing w:line="360" w:lineRule="auto"/>
        <w:rPr>
          <w:rFonts w:ascii="Arial" w:hAnsi="Arial" w:cs="Arial"/>
          <w:sz w:val="22"/>
          <w:szCs w:val="22"/>
        </w:rPr>
      </w:pPr>
    </w:p>
    <w:p xmlns:wp14="http://schemas.microsoft.com/office/word/2010/wordml" w:rsidRPr="00E00AE1" w:rsidR="00FD1F3D" w:rsidP="00FD1F3D" w:rsidRDefault="00FD1F3D" w14:paraId="2D543951" wp14:textId="77777777">
      <w:pPr>
        <w:pStyle w:val="Heading1"/>
        <w:spacing w:line="360" w:lineRule="auto"/>
        <w:rPr>
          <w:rFonts w:ascii="Arial" w:hAnsi="Arial" w:cs="Arial"/>
          <w:color w:val="auto"/>
          <w:sz w:val="22"/>
          <w:szCs w:val="22"/>
          <w:u w:val="single"/>
        </w:rPr>
      </w:pPr>
      <w:bookmarkStart w:name="_Toc532297112" w:id="18"/>
      <w:r w:rsidRPr="00E00AE1">
        <w:rPr>
          <w:rFonts w:ascii="Arial" w:hAnsi="Arial" w:cs="Arial"/>
          <w:color w:val="auto"/>
          <w:sz w:val="22"/>
          <w:szCs w:val="22"/>
          <w:u w:val="single"/>
        </w:rPr>
        <w:t>Adding a Catalogue</w:t>
      </w:r>
      <w:bookmarkEnd w:id="18"/>
    </w:p>
    <w:p xmlns:wp14="http://schemas.microsoft.com/office/word/2010/wordml" w:rsidRPr="00E00AE1" w:rsidR="00FD1F3D" w:rsidP="00FD1F3D" w:rsidRDefault="00FD1F3D" w14:paraId="213996E1" wp14:textId="77777777">
      <w:pPr>
        <w:spacing w:line="360" w:lineRule="auto"/>
        <w:rPr>
          <w:rFonts w:ascii="Arial" w:hAnsi="Arial" w:cs="Arial"/>
          <w:sz w:val="22"/>
          <w:szCs w:val="22"/>
        </w:rPr>
      </w:pPr>
      <w:r w:rsidRPr="00E00AE1">
        <w:rPr>
          <w:rFonts w:ascii="Arial" w:hAnsi="Arial" w:cs="Arial"/>
          <w:sz w:val="22"/>
          <w:szCs w:val="22"/>
        </w:rPr>
        <w:t>In order to provide users, who have no bespoke jewellery designs, with an experience that will attract them into purchasing their jewellery from Diamond Centre Wales a catalogue of jewellery was requested. This would serve the purpose of attracting new custom and inspiring existing customers by providing ideas from existing designs.</w:t>
      </w:r>
    </w:p>
    <w:p xmlns:wp14="http://schemas.microsoft.com/office/word/2010/wordml" w:rsidRPr="00E00AE1" w:rsidR="00FD1F3D" w:rsidP="00FD1F3D" w:rsidRDefault="00FD1F3D" w14:paraId="4C4AFFBD" wp14:textId="77777777">
      <w:pPr>
        <w:spacing w:line="360" w:lineRule="auto"/>
        <w:rPr>
          <w:rFonts w:ascii="Arial" w:hAnsi="Arial" w:cs="Arial"/>
          <w:sz w:val="22"/>
          <w:szCs w:val="22"/>
        </w:rPr>
      </w:pPr>
      <w:r w:rsidRPr="00E00AE1">
        <w:rPr>
          <w:rFonts w:ascii="Arial" w:hAnsi="Arial" w:cs="Arial"/>
          <w:sz w:val="22"/>
          <w:szCs w:val="22"/>
        </w:rPr>
        <w:t>At the end of development, the DCW AR app contained the following catalogue categories:</w:t>
      </w:r>
    </w:p>
    <w:p xmlns:wp14="http://schemas.microsoft.com/office/word/2010/wordml" w:rsidRPr="00E00AE1" w:rsidR="00FD1F3D" w:rsidP="009B483C" w:rsidRDefault="00FD1F3D" w14:paraId="619C3CD4"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Engagement rings</w:t>
      </w:r>
    </w:p>
    <w:p xmlns:wp14="http://schemas.microsoft.com/office/word/2010/wordml" w:rsidRPr="00E00AE1" w:rsidR="00FD1F3D" w:rsidP="009B483C" w:rsidRDefault="00FD1F3D" w14:paraId="0D7602C8"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Wedding rings</w:t>
      </w:r>
    </w:p>
    <w:p xmlns:wp14="http://schemas.microsoft.com/office/word/2010/wordml" w:rsidRPr="00E00AE1" w:rsidR="00FD1F3D" w:rsidP="009B483C" w:rsidRDefault="00FD1F3D" w14:paraId="18BA0073"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Men’s wedding rings</w:t>
      </w:r>
    </w:p>
    <w:p xmlns:wp14="http://schemas.microsoft.com/office/word/2010/wordml" w:rsidRPr="00E00AE1" w:rsidR="00FD1F3D" w:rsidP="009B483C" w:rsidRDefault="00FD1F3D" w14:paraId="0832B19C"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Eternity rings</w:t>
      </w:r>
    </w:p>
    <w:p xmlns:wp14="http://schemas.microsoft.com/office/word/2010/wordml" w:rsidRPr="00E00AE1" w:rsidR="005E3001" w:rsidP="009B483C" w:rsidRDefault="005E3001" w14:paraId="745993F1"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Pendants</w:t>
      </w:r>
    </w:p>
    <w:p xmlns:wp14="http://schemas.microsoft.com/office/word/2010/wordml" w:rsidRPr="00E00AE1" w:rsidR="005E3001" w:rsidP="009B483C" w:rsidRDefault="005E3001" w14:paraId="2642EF66"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Earrings</w:t>
      </w:r>
    </w:p>
    <w:p xmlns:wp14="http://schemas.microsoft.com/office/word/2010/wordml" w:rsidRPr="00E00AE1" w:rsidR="005E3001" w:rsidP="009B483C" w:rsidRDefault="005E3001" w14:paraId="7C294C8B" wp14:textId="77777777">
      <w:pPr>
        <w:pStyle w:val="ListParagraph"/>
        <w:numPr>
          <w:ilvl w:val="0"/>
          <w:numId w:val="7"/>
        </w:numPr>
        <w:spacing w:line="360" w:lineRule="auto"/>
        <w:rPr>
          <w:rFonts w:ascii="Arial" w:hAnsi="Arial" w:cs="Arial"/>
          <w:sz w:val="22"/>
          <w:szCs w:val="22"/>
        </w:rPr>
      </w:pPr>
      <w:proofErr w:type="spellStart"/>
      <w:r w:rsidRPr="00E00AE1">
        <w:rPr>
          <w:rFonts w:ascii="Arial" w:hAnsi="Arial" w:cs="Arial"/>
          <w:sz w:val="22"/>
          <w:szCs w:val="22"/>
        </w:rPr>
        <w:t>Bareesha</w:t>
      </w:r>
      <w:proofErr w:type="spellEnd"/>
    </w:p>
    <w:p xmlns:wp14="http://schemas.microsoft.com/office/word/2010/wordml" w:rsidRPr="00E00AE1" w:rsidR="005E3001" w:rsidP="009B483C" w:rsidRDefault="005E3001" w14:paraId="653F4177"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Halo Rings</w:t>
      </w:r>
    </w:p>
    <w:p xmlns:wp14="http://schemas.microsoft.com/office/word/2010/wordml" w:rsidRPr="00E00AE1" w:rsidR="005E3001" w:rsidP="009B483C" w:rsidRDefault="005E3001" w14:paraId="740B6966" wp14:textId="77777777">
      <w:pPr>
        <w:pStyle w:val="ListParagraph"/>
        <w:numPr>
          <w:ilvl w:val="0"/>
          <w:numId w:val="7"/>
        </w:numPr>
        <w:spacing w:line="360" w:lineRule="auto"/>
        <w:rPr>
          <w:rFonts w:ascii="Arial" w:hAnsi="Arial" w:cs="Arial"/>
          <w:sz w:val="22"/>
          <w:szCs w:val="22"/>
        </w:rPr>
      </w:pPr>
      <w:r w:rsidRPr="00E00AE1">
        <w:rPr>
          <w:rFonts w:ascii="Arial" w:hAnsi="Arial" w:cs="Arial"/>
          <w:sz w:val="22"/>
          <w:szCs w:val="22"/>
        </w:rPr>
        <w:t xml:space="preserve">Three Stone Rings </w:t>
      </w:r>
    </w:p>
    <w:p xmlns:wp14="http://schemas.microsoft.com/office/word/2010/wordml" w:rsidR="007E0560" w:rsidP="00FD1F3D" w:rsidRDefault="007E0560" w14:paraId="5DC4596E" wp14:textId="77777777">
      <w:pPr>
        <w:spacing w:line="360" w:lineRule="auto"/>
        <w:rPr>
          <w:rFonts w:ascii="Arial" w:hAnsi="Arial" w:cs="Arial"/>
          <w:sz w:val="22"/>
          <w:szCs w:val="22"/>
        </w:rPr>
      </w:pPr>
    </w:p>
    <w:p xmlns:wp14="http://schemas.microsoft.com/office/word/2010/wordml" w:rsidRPr="00E00AE1" w:rsidR="00FD1F3D" w:rsidP="00FD1F3D" w:rsidRDefault="00FD1F3D" w14:paraId="1AFD403C" wp14:textId="77777777">
      <w:pPr>
        <w:spacing w:line="360" w:lineRule="auto"/>
        <w:rPr>
          <w:rFonts w:ascii="Arial" w:hAnsi="Arial" w:cs="Arial"/>
          <w:sz w:val="22"/>
          <w:szCs w:val="22"/>
        </w:rPr>
      </w:pPr>
      <w:r w:rsidRPr="00E00AE1">
        <w:rPr>
          <w:rFonts w:ascii="Arial" w:hAnsi="Arial" w:cs="Arial"/>
          <w:sz w:val="22"/>
          <w:szCs w:val="22"/>
        </w:rPr>
        <w:lastRenderedPageBreak/>
        <w:t>The focus of the app was</w:t>
      </w:r>
      <w:r w:rsidRPr="00E00AE1" w:rsidR="005E3001">
        <w:rPr>
          <w:rFonts w:ascii="Arial" w:hAnsi="Arial" w:cs="Arial"/>
          <w:sz w:val="22"/>
          <w:szCs w:val="22"/>
        </w:rPr>
        <w:t xml:space="preserve"> initially</w:t>
      </w:r>
      <w:r w:rsidRPr="00E00AE1">
        <w:rPr>
          <w:rFonts w:ascii="Arial" w:hAnsi="Arial" w:cs="Arial"/>
          <w:sz w:val="22"/>
          <w:szCs w:val="22"/>
        </w:rPr>
        <w:t xml:space="preserve"> </w:t>
      </w:r>
      <w:proofErr w:type="gramStart"/>
      <w:r w:rsidRPr="00E00AE1">
        <w:rPr>
          <w:rFonts w:ascii="Arial" w:hAnsi="Arial" w:cs="Arial"/>
          <w:sz w:val="22"/>
          <w:szCs w:val="22"/>
        </w:rPr>
        <w:t>rings</w:t>
      </w:r>
      <w:proofErr w:type="gramEnd"/>
      <w:r w:rsidRPr="00E00AE1">
        <w:rPr>
          <w:rFonts w:ascii="Arial" w:hAnsi="Arial" w:cs="Arial"/>
          <w:sz w:val="22"/>
          <w:szCs w:val="22"/>
        </w:rPr>
        <w:t xml:space="preserve"> and in particular engagement rings</w:t>
      </w:r>
      <w:r w:rsidRPr="00E00AE1" w:rsidR="005E3001">
        <w:rPr>
          <w:rFonts w:ascii="Arial" w:hAnsi="Arial" w:cs="Arial"/>
          <w:sz w:val="22"/>
          <w:szCs w:val="22"/>
        </w:rPr>
        <w:t xml:space="preserve"> however, this was quickly built upon and expanded into several sections of different jewellery.</w:t>
      </w:r>
      <w:r w:rsidRPr="00E00AE1">
        <w:rPr>
          <w:rFonts w:ascii="Arial" w:hAnsi="Arial" w:cs="Arial"/>
          <w:sz w:val="22"/>
          <w:szCs w:val="22"/>
        </w:rPr>
        <w:t xml:space="preserve"> With around 70 different engagement rings to select from the prospective groom will be able to pick out a ring that he thinks his bride-to-be will cherish. DCW explained that there is an increasing demand for a product, that DCW sell, known as “diamond in a box”. The diamond represents an engagement ring and is used in place of the engagement ring during a proposal. The AR app fully supports this new form of engagement. Once the proposal has been accepted the AR app could be used to pick out an engagement ring that complements the diamond selected. This addition could make the transition from the diamond in a box to the finery worn in the church / to the ceremony / blessing seamless – the AR app sits perfectly between the proposal and nuptials as the vessel that can inspire the purchase of a ring from DCW.</w:t>
      </w:r>
    </w:p>
    <w:p xmlns:wp14="http://schemas.microsoft.com/office/word/2010/wordml" w:rsidRPr="00E00AE1" w:rsidR="00FD1F3D" w:rsidP="00FD1F3D" w:rsidRDefault="00FD1F3D" w14:paraId="2B4685C6" wp14:textId="77777777">
      <w:pPr>
        <w:spacing w:line="360" w:lineRule="auto"/>
        <w:rPr>
          <w:rFonts w:ascii="Arial" w:hAnsi="Arial" w:cs="Arial"/>
          <w:sz w:val="22"/>
          <w:szCs w:val="22"/>
        </w:rPr>
      </w:pPr>
      <w:r w:rsidRPr="00E00AE1">
        <w:rPr>
          <w:rFonts w:ascii="Arial" w:hAnsi="Arial" w:cs="Arial"/>
          <w:sz w:val="22"/>
          <w:szCs w:val="22"/>
        </w:rPr>
        <w:t>For more detail on how to expand the existing catalogue see Expanding the catalogue in the technical section below.</w:t>
      </w:r>
    </w:p>
    <w:p xmlns:wp14="http://schemas.microsoft.com/office/word/2010/wordml" w:rsidRPr="00E00AE1" w:rsidR="00FD1F3D" w:rsidP="00FD1F3D" w:rsidRDefault="00FD1F3D" w14:paraId="71E9947C" wp14:textId="77777777">
      <w:pPr>
        <w:spacing w:line="360" w:lineRule="auto"/>
        <w:rPr>
          <w:rFonts w:ascii="Arial" w:hAnsi="Arial" w:cs="Arial"/>
          <w:sz w:val="22"/>
          <w:szCs w:val="22"/>
        </w:rPr>
      </w:pPr>
    </w:p>
    <w:p xmlns:wp14="http://schemas.microsoft.com/office/word/2010/wordml" w:rsidRPr="00E00AE1" w:rsidR="00FD1F3D" w:rsidP="00FD1F3D" w:rsidRDefault="00FD1F3D" w14:paraId="75C011C8" wp14:textId="77777777">
      <w:pPr>
        <w:pStyle w:val="Heading1"/>
        <w:spacing w:line="360" w:lineRule="auto"/>
        <w:rPr>
          <w:rFonts w:ascii="Arial" w:hAnsi="Arial" w:cs="Arial"/>
          <w:color w:val="auto"/>
          <w:sz w:val="22"/>
          <w:szCs w:val="22"/>
          <w:u w:val="single"/>
        </w:rPr>
      </w:pPr>
      <w:bookmarkStart w:name="_Toc532297113" w:id="19"/>
      <w:r w:rsidRPr="00E00AE1">
        <w:rPr>
          <w:rFonts w:ascii="Arial" w:hAnsi="Arial" w:cs="Arial"/>
          <w:color w:val="auto"/>
          <w:sz w:val="22"/>
          <w:szCs w:val="22"/>
          <w:u w:val="single"/>
        </w:rPr>
        <w:t>Getting in touch</w:t>
      </w:r>
      <w:bookmarkEnd w:id="19"/>
    </w:p>
    <w:p xmlns:wp14="http://schemas.microsoft.com/office/word/2010/wordml" w:rsidRPr="00E00AE1" w:rsidR="00FD1F3D" w:rsidP="00FD1F3D" w:rsidRDefault="00FD1F3D" w14:paraId="2A916D0E" wp14:textId="77777777">
      <w:pPr>
        <w:spacing w:line="360" w:lineRule="auto"/>
        <w:rPr>
          <w:rFonts w:ascii="Arial" w:hAnsi="Arial" w:cs="Arial"/>
          <w:sz w:val="22"/>
          <w:szCs w:val="22"/>
        </w:rPr>
      </w:pPr>
      <w:r w:rsidRPr="00E00AE1">
        <w:rPr>
          <w:rFonts w:ascii="Arial" w:hAnsi="Arial" w:cs="Arial"/>
          <w:sz w:val="22"/>
          <w:szCs w:val="22"/>
        </w:rPr>
        <w:t xml:space="preserve">In order to provide a way for users to </w:t>
      </w:r>
      <w:r w:rsidRPr="00E00AE1" w:rsidR="4784CA44">
        <w:rPr>
          <w:rFonts w:ascii="Arial" w:hAnsi="Arial" w:cs="Arial"/>
          <w:sz w:val="22"/>
          <w:szCs w:val="22"/>
        </w:rPr>
        <w:t>contact</w:t>
      </w:r>
      <w:r w:rsidRPr="00E00AE1">
        <w:rPr>
          <w:rFonts w:ascii="Arial" w:hAnsi="Arial" w:cs="Arial"/>
          <w:sz w:val="22"/>
          <w:szCs w:val="22"/>
        </w:rPr>
        <w:t xml:space="preserve"> DCW a button has been added to the gallery that will open the default mail client on the device. The subject of the email has been set to the name of the ring that the user is viewing in the gallery.</w:t>
      </w:r>
    </w:p>
    <w:p xmlns:wp14="http://schemas.microsoft.com/office/word/2010/wordml" w:rsidRPr="00E00AE1" w:rsidR="005E3001" w:rsidP="005E3001" w:rsidRDefault="00FD1F3D" w14:paraId="24495FA8" wp14:textId="77777777">
      <w:pPr>
        <w:spacing w:line="360" w:lineRule="auto"/>
        <w:rPr>
          <w:rFonts w:ascii="Arial" w:hAnsi="Arial" w:cs="Arial"/>
          <w:sz w:val="22"/>
          <w:szCs w:val="22"/>
        </w:rPr>
      </w:pPr>
      <w:r w:rsidRPr="00E00AE1">
        <w:rPr>
          <w:rFonts w:ascii="Arial" w:hAnsi="Arial" w:cs="Arial"/>
          <w:sz w:val="22"/>
          <w:szCs w:val="22"/>
        </w:rPr>
        <w:t>For more information on how to change the email address that the email is populated with please see Changing Email Recipient in the technical section below.</w:t>
      </w:r>
      <w:bookmarkStart w:name="_Creating_metals" w:id="20"/>
      <w:bookmarkStart w:name="_Toc532297114" w:id="21"/>
      <w:bookmarkEnd w:id="20"/>
    </w:p>
    <w:p xmlns:wp14="http://schemas.microsoft.com/office/word/2010/wordml" w:rsidRPr="00E00AE1" w:rsidR="00FD1F3D" w:rsidP="00FD1F3D" w:rsidRDefault="00FD1F3D" w14:paraId="5983304D" wp14:textId="77777777">
      <w:pPr>
        <w:pStyle w:val="Heading1"/>
        <w:spacing w:line="360" w:lineRule="auto"/>
        <w:rPr>
          <w:rFonts w:ascii="Arial" w:hAnsi="Arial" w:cs="Arial"/>
          <w:color w:val="auto"/>
          <w:sz w:val="22"/>
          <w:szCs w:val="22"/>
          <w:u w:val="single"/>
        </w:rPr>
      </w:pPr>
      <w:r w:rsidRPr="00E00AE1">
        <w:rPr>
          <w:rFonts w:ascii="Arial" w:hAnsi="Arial" w:cs="Arial"/>
          <w:color w:val="auto"/>
          <w:sz w:val="22"/>
          <w:szCs w:val="22"/>
          <w:u w:val="single"/>
        </w:rPr>
        <w:t>Testing</w:t>
      </w:r>
      <w:bookmarkEnd w:id="21"/>
    </w:p>
    <w:p xmlns:wp14="http://schemas.microsoft.com/office/word/2010/wordml" w:rsidRPr="00E00AE1" w:rsidR="00FD1F3D" w:rsidP="00FD1F3D" w:rsidRDefault="00FD1F3D" w14:paraId="4F951738" wp14:textId="77777777">
      <w:pPr>
        <w:spacing w:line="360" w:lineRule="auto"/>
        <w:jc w:val="both"/>
        <w:rPr>
          <w:rFonts w:ascii="Arial" w:hAnsi="Arial" w:cs="Arial"/>
          <w:sz w:val="22"/>
          <w:szCs w:val="22"/>
        </w:rPr>
      </w:pPr>
      <w:r w:rsidRPr="00E00AE1">
        <w:rPr>
          <w:rFonts w:ascii="Arial" w:hAnsi="Arial" w:cs="Arial"/>
          <w:sz w:val="22"/>
          <w:szCs w:val="22"/>
        </w:rPr>
        <w:t>This mobile app allows the customer to view a catalogue of rings, select a ring, and project a fully rendered 3D model of the ring onto their finger. They can also save the customised ring in their account or in the photo gallery for future reference.  The product was developed for multiple platforms (iOS and Android). Different types of tests were conducted to assess the product quality and to meet the client’s requirements. The following testing methods were adopted: -</w:t>
      </w:r>
    </w:p>
    <w:p xmlns:wp14="http://schemas.microsoft.com/office/word/2010/wordml" w:rsidRPr="00E00AE1" w:rsidR="00FD1F3D" w:rsidP="009B483C" w:rsidRDefault="00FD1F3D" w14:paraId="35CB8494" wp14:textId="77777777">
      <w:pPr>
        <w:numPr>
          <w:ilvl w:val="0"/>
          <w:numId w:val="8"/>
        </w:numPr>
        <w:spacing w:line="360" w:lineRule="auto"/>
        <w:jc w:val="both"/>
        <w:rPr>
          <w:rFonts w:ascii="Arial" w:hAnsi="Arial" w:cs="Arial"/>
          <w:sz w:val="22"/>
          <w:szCs w:val="22"/>
        </w:rPr>
      </w:pPr>
      <w:r w:rsidRPr="00E00AE1">
        <w:rPr>
          <w:rFonts w:ascii="Arial" w:hAnsi="Arial" w:cs="Arial"/>
          <w:sz w:val="22"/>
          <w:szCs w:val="22"/>
        </w:rPr>
        <w:t>Design testing</w:t>
      </w:r>
    </w:p>
    <w:p xmlns:wp14="http://schemas.microsoft.com/office/word/2010/wordml" w:rsidRPr="00E00AE1" w:rsidR="00FD1F3D" w:rsidP="009B483C" w:rsidRDefault="00FD1F3D" w14:paraId="4065EC87" wp14:textId="77777777">
      <w:pPr>
        <w:numPr>
          <w:ilvl w:val="0"/>
          <w:numId w:val="8"/>
        </w:numPr>
        <w:spacing w:line="360" w:lineRule="auto"/>
        <w:jc w:val="both"/>
        <w:rPr>
          <w:rFonts w:ascii="Arial" w:hAnsi="Arial" w:cs="Arial"/>
          <w:sz w:val="22"/>
          <w:szCs w:val="22"/>
        </w:rPr>
      </w:pPr>
      <w:r w:rsidRPr="00E00AE1">
        <w:rPr>
          <w:rFonts w:ascii="Arial" w:hAnsi="Arial" w:cs="Arial"/>
          <w:sz w:val="22"/>
          <w:szCs w:val="22"/>
        </w:rPr>
        <w:t>Functional testing</w:t>
      </w:r>
    </w:p>
    <w:p xmlns:wp14="http://schemas.microsoft.com/office/word/2010/wordml" w:rsidRPr="00E00AE1" w:rsidR="00FD1F3D" w:rsidP="009B483C" w:rsidRDefault="00FD1F3D" w14:paraId="7ACED548" wp14:textId="77777777">
      <w:pPr>
        <w:numPr>
          <w:ilvl w:val="0"/>
          <w:numId w:val="8"/>
        </w:numPr>
        <w:spacing w:line="360" w:lineRule="auto"/>
        <w:jc w:val="both"/>
        <w:rPr>
          <w:rFonts w:ascii="Arial" w:hAnsi="Arial" w:cs="Arial"/>
          <w:sz w:val="22"/>
          <w:szCs w:val="22"/>
        </w:rPr>
      </w:pPr>
      <w:r w:rsidRPr="00E00AE1">
        <w:rPr>
          <w:rFonts w:ascii="Arial" w:hAnsi="Arial" w:cs="Arial"/>
          <w:sz w:val="22"/>
          <w:szCs w:val="22"/>
        </w:rPr>
        <w:t>Usability testing</w:t>
      </w:r>
    </w:p>
    <w:p xmlns:wp14="http://schemas.microsoft.com/office/word/2010/wordml" w:rsidRPr="00E00AE1" w:rsidR="00FD1F3D" w:rsidP="009B483C" w:rsidRDefault="00FD1F3D" w14:paraId="3282BAF5" wp14:textId="77777777">
      <w:pPr>
        <w:numPr>
          <w:ilvl w:val="0"/>
          <w:numId w:val="8"/>
        </w:numPr>
        <w:spacing w:line="360" w:lineRule="auto"/>
        <w:jc w:val="both"/>
        <w:rPr>
          <w:rFonts w:ascii="Arial" w:hAnsi="Arial" w:cs="Arial"/>
          <w:sz w:val="22"/>
          <w:szCs w:val="22"/>
        </w:rPr>
      </w:pPr>
      <w:r w:rsidRPr="00E00AE1">
        <w:rPr>
          <w:rFonts w:ascii="Arial" w:hAnsi="Arial" w:cs="Arial"/>
          <w:sz w:val="22"/>
          <w:szCs w:val="22"/>
        </w:rPr>
        <w:t xml:space="preserve">User experience </w:t>
      </w:r>
    </w:p>
    <w:p xmlns:wp14="http://schemas.microsoft.com/office/word/2010/wordml" w:rsidRPr="00E00AE1" w:rsidR="00FD1F3D" w:rsidP="00FD1F3D" w:rsidRDefault="00FD1F3D" w14:paraId="1413D853" wp14:textId="77777777">
      <w:pPr>
        <w:spacing w:line="360" w:lineRule="auto"/>
        <w:ind w:left="720"/>
        <w:contextualSpacing/>
        <w:jc w:val="both"/>
        <w:rPr>
          <w:rFonts w:ascii="Arial" w:hAnsi="Arial" w:cs="Arial"/>
          <w:sz w:val="22"/>
          <w:szCs w:val="22"/>
        </w:rPr>
      </w:pPr>
    </w:p>
    <w:p xmlns:wp14="http://schemas.microsoft.com/office/word/2010/wordml" w:rsidRPr="00E00AE1" w:rsidR="00FD1F3D" w:rsidP="00FD1F3D" w:rsidRDefault="00FD1F3D" w14:paraId="3392CA47" wp14:textId="77777777">
      <w:pPr>
        <w:spacing w:line="360" w:lineRule="auto"/>
        <w:jc w:val="both"/>
        <w:rPr>
          <w:rFonts w:ascii="Arial" w:hAnsi="Arial" w:cs="Arial"/>
          <w:sz w:val="22"/>
          <w:szCs w:val="22"/>
        </w:rPr>
      </w:pPr>
      <w:r w:rsidRPr="00E00AE1">
        <w:rPr>
          <w:rFonts w:ascii="Arial" w:hAnsi="Arial" w:cs="Arial"/>
          <w:sz w:val="22"/>
          <w:szCs w:val="22"/>
        </w:rPr>
        <w:lastRenderedPageBreak/>
        <w:t xml:space="preserve">After the prototype was constructed, testing was carried out within the </w:t>
      </w:r>
      <w:r w:rsidRPr="00E00AE1" w:rsidR="005E3001">
        <w:rPr>
          <w:rFonts w:ascii="Arial" w:hAnsi="Arial" w:cs="Arial"/>
          <w:sz w:val="22"/>
          <w:szCs w:val="22"/>
        </w:rPr>
        <w:t>DCW</w:t>
      </w:r>
      <w:r w:rsidRPr="00E00AE1">
        <w:rPr>
          <w:rFonts w:ascii="Arial" w:hAnsi="Arial" w:cs="Arial"/>
          <w:sz w:val="22"/>
          <w:szCs w:val="22"/>
        </w:rPr>
        <w:t xml:space="preserve"> office. The tester performed the first stage of exploratory testing within the office, which allowed identification of any initial bugs. The testing was mainly focused on the screen designs, iOS standards and appearance. </w:t>
      </w:r>
    </w:p>
    <w:p xmlns:wp14="http://schemas.microsoft.com/office/word/2010/wordml" w:rsidRPr="00E00AE1" w:rsidR="00FD1F3D" w:rsidP="00FD1F3D" w:rsidRDefault="00FD1F3D" w14:paraId="2A7A9836" wp14:textId="77777777">
      <w:pPr>
        <w:spacing w:line="360" w:lineRule="auto"/>
        <w:jc w:val="both"/>
        <w:rPr>
          <w:rFonts w:ascii="Arial" w:hAnsi="Arial" w:cs="Arial"/>
          <w:sz w:val="22"/>
          <w:szCs w:val="22"/>
        </w:rPr>
      </w:pPr>
    </w:p>
    <w:p xmlns:wp14="http://schemas.microsoft.com/office/word/2010/wordml" w:rsidRPr="00E00AE1" w:rsidR="00FD1F3D" w:rsidP="00FD1F3D" w:rsidRDefault="00FD1F3D" w14:paraId="793F4877" wp14:textId="77777777">
      <w:pPr>
        <w:spacing w:line="360" w:lineRule="auto"/>
        <w:jc w:val="both"/>
        <w:rPr>
          <w:rFonts w:ascii="Arial" w:hAnsi="Arial" w:cs="Arial"/>
          <w:sz w:val="22"/>
          <w:szCs w:val="22"/>
        </w:rPr>
      </w:pPr>
      <w:r w:rsidRPr="00E00AE1">
        <w:rPr>
          <w:rFonts w:ascii="Arial" w:hAnsi="Arial" w:cs="Arial"/>
          <w:sz w:val="22"/>
          <w:szCs w:val="22"/>
        </w:rPr>
        <w:t xml:space="preserve">The second stage of usability testing was conducted at </w:t>
      </w:r>
      <w:r w:rsidRPr="00E00AE1" w:rsidR="005E3001">
        <w:rPr>
          <w:rFonts w:ascii="Arial" w:hAnsi="Arial" w:cs="Arial"/>
          <w:sz w:val="22"/>
          <w:szCs w:val="22"/>
        </w:rPr>
        <w:t xml:space="preserve">DCW’s </w:t>
      </w:r>
      <w:r w:rsidRPr="00E00AE1">
        <w:rPr>
          <w:rFonts w:ascii="Arial" w:hAnsi="Arial" w:cs="Arial"/>
          <w:sz w:val="22"/>
          <w:szCs w:val="22"/>
        </w:rPr>
        <w:t xml:space="preserve">showroom to find out the </w:t>
      </w:r>
      <w:r w:rsidRPr="00E00AE1" w:rsidR="46930481">
        <w:rPr>
          <w:rFonts w:ascii="Arial" w:hAnsi="Arial" w:cs="Arial"/>
          <w:sz w:val="22"/>
          <w:szCs w:val="22"/>
        </w:rPr>
        <w:t>consumer's</w:t>
      </w:r>
      <w:r w:rsidRPr="00E00AE1">
        <w:rPr>
          <w:rFonts w:ascii="Arial" w:hAnsi="Arial" w:cs="Arial"/>
          <w:sz w:val="22"/>
          <w:szCs w:val="22"/>
        </w:rPr>
        <w:t xml:space="preserve"> feedback. Four staff participated in the testing. Each staff member took approximately 20 minutes to use the application, with all staff members having no previous knowledge of the application. The user experience data was collected for analysis purpose and for further development. The following points were identified from the feedback: </w:t>
      </w:r>
    </w:p>
    <w:p xmlns:wp14="http://schemas.microsoft.com/office/word/2010/wordml" w:rsidRPr="00E00AE1" w:rsidR="00FD1F3D" w:rsidP="009B483C" w:rsidRDefault="00FD1F3D" w14:paraId="648571FA" wp14:textId="77777777">
      <w:pPr>
        <w:pStyle w:val="NormalWeb"/>
        <w:numPr>
          <w:ilvl w:val="0"/>
          <w:numId w:val="9"/>
        </w:numPr>
        <w:spacing w:before="0" w:beforeAutospacing="0" w:after="0" w:afterAutospacing="0" w:line="360" w:lineRule="auto"/>
        <w:ind w:left="714" w:hanging="357"/>
        <w:rPr>
          <w:rFonts w:ascii="Arial" w:hAnsi="Arial" w:cs="Arial"/>
          <w:sz w:val="22"/>
          <w:szCs w:val="22"/>
        </w:rPr>
      </w:pPr>
      <w:r w:rsidRPr="00E00AE1">
        <w:rPr>
          <w:rFonts w:ascii="Arial" w:hAnsi="Arial" w:cs="Arial"/>
          <w:sz w:val="22"/>
          <w:szCs w:val="22"/>
        </w:rPr>
        <w:t>App loading up process was very slow and include a progress message</w:t>
      </w:r>
    </w:p>
    <w:p xmlns:wp14="http://schemas.microsoft.com/office/word/2010/wordml" w:rsidRPr="00E00AE1" w:rsidR="00FD1F3D" w:rsidP="009B483C" w:rsidRDefault="00FD1F3D" w14:paraId="57C3AA04" wp14:textId="77777777">
      <w:pPr>
        <w:pStyle w:val="NormalWeb"/>
        <w:numPr>
          <w:ilvl w:val="0"/>
          <w:numId w:val="9"/>
        </w:numPr>
        <w:spacing w:before="0" w:beforeAutospacing="0" w:after="0" w:afterAutospacing="0" w:line="360" w:lineRule="auto"/>
        <w:ind w:left="714" w:hanging="357"/>
        <w:rPr>
          <w:rFonts w:ascii="Arial" w:hAnsi="Arial" w:cs="Arial"/>
          <w:sz w:val="22"/>
          <w:szCs w:val="22"/>
        </w:rPr>
      </w:pPr>
      <w:r w:rsidRPr="00E00AE1">
        <w:rPr>
          <w:rFonts w:ascii="Arial" w:hAnsi="Arial" w:cs="Arial"/>
          <w:sz w:val="22"/>
          <w:szCs w:val="22"/>
        </w:rPr>
        <w:t>Font size was too small</w:t>
      </w:r>
    </w:p>
    <w:p xmlns:wp14="http://schemas.microsoft.com/office/word/2010/wordml" w:rsidRPr="00E00AE1" w:rsidR="00FD1F3D" w:rsidP="009B483C" w:rsidRDefault="00FD1F3D" w14:paraId="3BC5512B" wp14:textId="77777777">
      <w:pPr>
        <w:pStyle w:val="NormalWeb"/>
        <w:numPr>
          <w:ilvl w:val="0"/>
          <w:numId w:val="9"/>
        </w:numPr>
        <w:spacing w:before="0" w:beforeAutospacing="0" w:after="0" w:afterAutospacing="0" w:line="360" w:lineRule="auto"/>
        <w:ind w:left="714" w:hanging="357"/>
        <w:rPr>
          <w:rFonts w:ascii="Arial" w:hAnsi="Arial" w:cs="Arial"/>
          <w:sz w:val="22"/>
          <w:szCs w:val="22"/>
        </w:rPr>
      </w:pPr>
      <w:r w:rsidRPr="00E00AE1">
        <w:rPr>
          <w:rFonts w:ascii="Arial" w:hAnsi="Arial" w:cs="Arial"/>
          <w:sz w:val="22"/>
          <w:szCs w:val="22"/>
        </w:rPr>
        <w:t>No way of knowing that 3D effect is present</w:t>
      </w:r>
    </w:p>
    <w:p xmlns:wp14="http://schemas.microsoft.com/office/word/2010/wordml" w:rsidRPr="00E00AE1" w:rsidR="00FD1F3D" w:rsidP="009B483C" w:rsidRDefault="00FD1F3D" w14:paraId="0615EDF9" wp14:textId="77777777">
      <w:pPr>
        <w:pStyle w:val="ListParagraph"/>
        <w:numPr>
          <w:ilvl w:val="0"/>
          <w:numId w:val="9"/>
        </w:numPr>
        <w:spacing w:line="360" w:lineRule="auto"/>
        <w:ind w:left="714" w:hanging="357"/>
        <w:rPr>
          <w:rFonts w:ascii="Arial" w:hAnsi="Arial" w:cs="Arial"/>
          <w:sz w:val="22"/>
          <w:szCs w:val="22"/>
        </w:rPr>
      </w:pPr>
      <w:r w:rsidRPr="00E00AE1">
        <w:rPr>
          <w:rFonts w:ascii="Arial" w:hAnsi="Arial" w:cs="Arial"/>
          <w:sz w:val="22"/>
          <w:szCs w:val="22"/>
        </w:rPr>
        <w:t>Unable to change the shank colour of the ring</w:t>
      </w:r>
    </w:p>
    <w:p xmlns:wp14="http://schemas.microsoft.com/office/word/2010/wordml" w:rsidRPr="00E00AE1" w:rsidR="00FD1F3D" w:rsidP="009B483C" w:rsidRDefault="00FD1F3D" w14:paraId="7828F7C2" wp14:textId="77777777">
      <w:pPr>
        <w:pStyle w:val="ListParagraph"/>
        <w:numPr>
          <w:ilvl w:val="0"/>
          <w:numId w:val="9"/>
        </w:numPr>
        <w:spacing w:line="360" w:lineRule="auto"/>
        <w:ind w:left="714" w:hanging="357"/>
        <w:rPr>
          <w:rFonts w:ascii="Arial" w:hAnsi="Arial" w:cs="Arial"/>
          <w:sz w:val="22"/>
          <w:szCs w:val="22"/>
        </w:rPr>
      </w:pPr>
      <w:r w:rsidRPr="00E00AE1">
        <w:rPr>
          <w:rFonts w:ascii="Arial" w:hAnsi="Arial" w:cs="Arial"/>
          <w:sz w:val="22"/>
          <w:szCs w:val="22"/>
        </w:rPr>
        <w:t>Not all birthstones were available in the list</w:t>
      </w:r>
    </w:p>
    <w:p xmlns:wp14="http://schemas.microsoft.com/office/word/2010/wordml" w:rsidRPr="00E00AE1" w:rsidR="00307F30" w:rsidP="00307F30" w:rsidRDefault="00307F30" w14:paraId="47CE7A2C" wp14:textId="77777777">
      <w:pPr>
        <w:spacing w:line="360" w:lineRule="auto"/>
        <w:rPr>
          <w:rFonts w:ascii="Arial" w:hAnsi="Arial" w:cs="Arial"/>
          <w:sz w:val="22"/>
          <w:szCs w:val="22"/>
        </w:rPr>
      </w:pPr>
    </w:p>
    <w:p xmlns:wp14="http://schemas.microsoft.com/office/word/2010/wordml" w:rsidRPr="00E00AE1" w:rsidR="004463A8" w:rsidP="00FD1F3D" w:rsidRDefault="004463A8" w14:paraId="2C7DA92C" wp14:textId="77777777">
      <w:pPr>
        <w:pStyle w:val="NormalWeb"/>
        <w:spacing w:before="0" w:beforeAutospacing="0" w:after="0" w:afterAutospacing="0" w:line="360" w:lineRule="auto"/>
        <w:rPr>
          <w:rFonts w:ascii="Arial" w:hAnsi="Arial" w:cs="Arial"/>
          <w:sz w:val="22"/>
          <w:szCs w:val="22"/>
        </w:rPr>
      </w:pPr>
    </w:p>
    <w:p xmlns:wp14="http://schemas.microsoft.com/office/word/2010/wordml" w:rsidRPr="00E00AE1" w:rsidR="00FD1F3D" w:rsidP="00FD1F3D" w:rsidRDefault="00FD1F3D" w14:paraId="2BDA6856" wp14:textId="77777777">
      <w:pPr>
        <w:pStyle w:val="NormalWeb"/>
        <w:spacing w:before="0" w:beforeAutospacing="0" w:after="0" w:afterAutospacing="0" w:line="360" w:lineRule="auto"/>
        <w:rPr>
          <w:rFonts w:ascii="Arial" w:hAnsi="Arial" w:cs="Arial"/>
          <w:sz w:val="22"/>
          <w:szCs w:val="22"/>
        </w:rPr>
      </w:pPr>
      <w:r w:rsidRPr="00E00AE1">
        <w:rPr>
          <w:rFonts w:ascii="Arial" w:hAnsi="Arial" w:cs="Arial"/>
          <w:sz w:val="22"/>
          <w:szCs w:val="22"/>
        </w:rPr>
        <w:t xml:space="preserve">After the bug fixes, retesting was carried out at </w:t>
      </w:r>
      <w:r w:rsidRPr="00E00AE1" w:rsidR="00A10745">
        <w:rPr>
          <w:rFonts w:ascii="Arial" w:hAnsi="Arial" w:cs="Arial"/>
          <w:sz w:val="22"/>
          <w:szCs w:val="22"/>
        </w:rPr>
        <w:t xml:space="preserve">DCW </w:t>
      </w:r>
      <w:r w:rsidRPr="00E00AE1">
        <w:rPr>
          <w:rFonts w:ascii="Arial" w:hAnsi="Arial" w:cs="Arial"/>
          <w:sz w:val="22"/>
          <w:szCs w:val="22"/>
        </w:rPr>
        <w:t xml:space="preserve">with a wider audience, the DCW staff members.  Aside from the above, the users liked the app, and were very keen to know more about it.  </w:t>
      </w:r>
    </w:p>
    <w:p xmlns:wp14="http://schemas.microsoft.com/office/word/2010/wordml" w:rsidRPr="00E00AE1" w:rsidR="00FD1F3D" w:rsidP="00FD1F3D" w:rsidRDefault="00FD1F3D" w14:paraId="3F904CCB" wp14:textId="77777777">
      <w:pPr>
        <w:pStyle w:val="NormalWeb"/>
        <w:spacing w:before="0" w:beforeAutospacing="0" w:after="0" w:afterAutospacing="0" w:line="360" w:lineRule="auto"/>
        <w:rPr>
          <w:rFonts w:ascii="Arial" w:hAnsi="Arial" w:cs="Arial"/>
          <w:sz w:val="22"/>
          <w:szCs w:val="22"/>
        </w:rPr>
      </w:pPr>
    </w:p>
    <w:p xmlns:wp14="http://schemas.microsoft.com/office/word/2010/wordml" w:rsidRPr="00E00AE1" w:rsidR="00FD1F3D" w:rsidP="00FD1F3D" w:rsidRDefault="00FD1F3D" w14:paraId="27495318" wp14:textId="77777777">
      <w:pPr>
        <w:pStyle w:val="NormalWeb"/>
        <w:spacing w:before="0" w:beforeAutospacing="0" w:after="0" w:afterAutospacing="0" w:line="360" w:lineRule="auto"/>
        <w:rPr>
          <w:rFonts w:ascii="Arial" w:hAnsi="Arial" w:cs="Arial"/>
          <w:sz w:val="22"/>
          <w:szCs w:val="22"/>
        </w:rPr>
      </w:pPr>
      <w:r w:rsidRPr="00E00AE1">
        <w:rPr>
          <w:rFonts w:ascii="Arial" w:hAnsi="Arial" w:cs="Arial"/>
          <w:sz w:val="22"/>
          <w:szCs w:val="22"/>
        </w:rPr>
        <w:t xml:space="preserve">The third stage of testing was mainly focused on the AR feature of the app within the </w:t>
      </w:r>
      <w:r w:rsidRPr="00E00AE1" w:rsidR="004463A8">
        <w:rPr>
          <w:rFonts w:ascii="Arial" w:hAnsi="Arial" w:cs="Arial"/>
          <w:sz w:val="22"/>
          <w:szCs w:val="22"/>
        </w:rPr>
        <w:t>DCW R&amp;D</w:t>
      </w:r>
      <w:r w:rsidRPr="00E00AE1">
        <w:rPr>
          <w:rFonts w:ascii="Arial" w:hAnsi="Arial" w:cs="Arial"/>
          <w:sz w:val="22"/>
          <w:szCs w:val="22"/>
        </w:rPr>
        <w:t xml:space="preserve"> office. During the testing </w:t>
      </w:r>
      <w:r w:rsidRPr="00E00AE1" w:rsidR="004463A8">
        <w:rPr>
          <w:rFonts w:ascii="Arial" w:hAnsi="Arial" w:cs="Arial"/>
          <w:sz w:val="22"/>
          <w:szCs w:val="22"/>
        </w:rPr>
        <w:t>these</w:t>
      </w:r>
      <w:r w:rsidRPr="00E00AE1">
        <w:rPr>
          <w:rFonts w:ascii="Arial" w:hAnsi="Arial" w:cs="Arial"/>
          <w:sz w:val="22"/>
          <w:szCs w:val="22"/>
        </w:rPr>
        <w:t xml:space="preserve"> bugs were identified:</w:t>
      </w:r>
    </w:p>
    <w:p xmlns:wp14="http://schemas.microsoft.com/office/word/2010/wordml" w:rsidRPr="00E00AE1" w:rsidR="00FD1F3D" w:rsidP="009B483C" w:rsidRDefault="00FD1F3D" w14:paraId="0F0776D6" wp14:textId="77777777">
      <w:pPr>
        <w:pStyle w:val="ListParagraph"/>
        <w:numPr>
          <w:ilvl w:val="0"/>
          <w:numId w:val="10"/>
        </w:numPr>
        <w:spacing w:line="360" w:lineRule="auto"/>
        <w:jc w:val="both"/>
        <w:rPr>
          <w:rFonts w:ascii="Arial" w:hAnsi="Arial" w:cs="Arial"/>
          <w:sz w:val="22"/>
          <w:szCs w:val="22"/>
        </w:rPr>
      </w:pPr>
      <w:r w:rsidRPr="00E00AE1">
        <w:rPr>
          <w:rFonts w:ascii="Arial" w:hAnsi="Arial" w:cs="Arial"/>
          <w:sz w:val="22"/>
          <w:szCs w:val="22"/>
        </w:rPr>
        <w:t>Presence of a zoom in and zoom out feature on a ring</w:t>
      </w:r>
    </w:p>
    <w:p xmlns:wp14="http://schemas.microsoft.com/office/word/2010/wordml" w:rsidRPr="00E00AE1" w:rsidR="00FD1F3D" w:rsidP="009B483C" w:rsidRDefault="00FD1F3D" w14:paraId="1488C1AA" wp14:textId="77777777">
      <w:pPr>
        <w:pStyle w:val="ListParagraph"/>
        <w:numPr>
          <w:ilvl w:val="0"/>
          <w:numId w:val="10"/>
        </w:numPr>
        <w:spacing w:line="360" w:lineRule="auto"/>
        <w:jc w:val="both"/>
        <w:rPr>
          <w:rFonts w:ascii="Arial" w:hAnsi="Arial" w:cs="Arial"/>
          <w:sz w:val="22"/>
          <w:szCs w:val="22"/>
        </w:rPr>
      </w:pPr>
      <w:r w:rsidRPr="00E00AE1">
        <w:rPr>
          <w:rFonts w:ascii="Arial" w:hAnsi="Arial" w:cs="Arial"/>
          <w:sz w:val="22"/>
          <w:szCs w:val="22"/>
        </w:rPr>
        <w:t xml:space="preserve">Display a message how to manipulate the 3D effect of ring to view in different angles </w:t>
      </w:r>
    </w:p>
    <w:p xmlns:wp14="http://schemas.microsoft.com/office/word/2010/wordml" w:rsidRPr="00E00AE1" w:rsidR="00FD1F3D" w:rsidP="00FD1F3D" w:rsidRDefault="00FD1F3D" w14:paraId="040360B8" wp14:textId="77777777">
      <w:pPr>
        <w:spacing w:line="360" w:lineRule="auto"/>
        <w:jc w:val="both"/>
        <w:rPr>
          <w:rFonts w:ascii="Arial" w:hAnsi="Arial" w:cs="Arial"/>
          <w:sz w:val="22"/>
          <w:szCs w:val="22"/>
        </w:rPr>
      </w:pPr>
    </w:p>
    <w:p xmlns:wp14="http://schemas.microsoft.com/office/word/2010/wordml" w:rsidRPr="00E00AE1" w:rsidR="00FD1F3D" w:rsidP="00FD1F3D" w:rsidRDefault="00FD1F3D" w14:paraId="4FF2C260" wp14:textId="77777777">
      <w:pPr>
        <w:spacing w:line="360" w:lineRule="auto"/>
        <w:jc w:val="both"/>
        <w:rPr>
          <w:rFonts w:ascii="Arial" w:hAnsi="Arial" w:cs="Arial"/>
          <w:sz w:val="22"/>
          <w:szCs w:val="22"/>
        </w:rPr>
      </w:pPr>
      <w:r w:rsidRPr="00E00AE1">
        <w:rPr>
          <w:rFonts w:ascii="Arial" w:hAnsi="Arial" w:cs="Arial"/>
          <w:sz w:val="22"/>
          <w:szCs w:val="22"/>
        </w:rPr>
        <w:t>After the additional bug fixes, a final stage of testing concentrated on the AR and 3D view. A satisfactory testing was conducted on the full functionality of the app. A full regression test was also carried out to test the product.</w:t>
      </w:r>
    </w:p>
    <w:p xmlns:wp14="http://schemas.microsoft.com/office/word/2010/wordml" w:rsidRPr="00E00AE1" w:rsidR="00FD1F3D" w:rsidP="00FD1F3D" w:rsidRDefault="00FD1F3D" w14:paraId="17A1CA98" wp14:textId="77777777">
      <w:pPr>
        <w:spacing w:line="360" w:lineRule="auto"/>
        <w:jc w:val="both"/>
        <w:rPr>
          <w:rFonts w:ascii="Arial" w:hAnsi="Arial" w:cs="Arial"/>
          <w:sz w:val="22"/>
          <w:szCs w:val="22"/>
        </w:rPr>
      </w:pPr>
    </w:p>
    <w:p xmlns:wp14="http://schemas.microsoft.com/office/word/2010/wordml" w:rsidRPr="00E00AE1" w:rsidR="004463A8" w:rsidP="00FD1F3D" w:rsidRDefault="004463A8" w14:paraId="1A55251A" wp14:textId="77777777">
      <w:pPr>
        <w:spacing w:line="360" w:lineRule="auto"/>
        <w:jc w:val="both"/>
        <w:rPr>
          <w:rFonts w:ascii="Arial" w:hAnsi="Arial" w:cs="Arial"/>
          <w:sz w:val="22"/>
          <w:szCs w:val="22"/>
        </w:rPr>
      </w:pPr>
    </w:p>
    <w:p xmlns:wp14="http://schemas.microsoft.com/office/word/2010/wordml" w:rsidRPr="00E00AE1" w:rsidR="004463A8" w:rsidP="00FD1F3D" w:rsidRDefault="004463A8" w14:paraId="4F6D2C48" wp14:textId="77777777">
      <w:pPr>
        <w:spacing w:line="360" w:lineRule="auto"/>
        <w:jc w:val="both"/>
        <w:rPr>
          <w:rFonts w:ascii="Arial" w:hAnsi="Arial" w:cs="Arial"/>
          <w:sz w:val="22"/>
          <w:szCs w:val="22"/>
        </w:rPr>
      </w:pPr>
    </w:p>
    <w:p xmlns:wp14="http://schemas.microsoft.com/office/word/2010/wordml" w:rsidRPr="00E00AE1" w:rsidR="004463A8" w:rsidP="00FD1F3D" w:rsidRDefault="004463A8" w14:paraId="31F27C88" wp14:textId="77777777">
      <w:pPr>
        <w:spacing w:line="360" w:lineRule="auto"/>
        <w:jc w:val="both"/>
        <w:rPr>
          <w:rFonts w:ascii="Arial" w:hAnsi="Arial" w:cs="Arial"/>
          <w:sz w:val="22"/>
          <w:szCs w:val="22"/>
        </w:rPr>
      </w:pPr>
    </w:p>
    <w:p xmlns:wp14="http://schemas.microsoft.com/office/word/2010/wordml" w:rsidRPr="00E00AE1" w:rsidR="00FD1F3D" w:rsidP="00FD1F3D" w:rsidRDefault="00FD1F3D" w14:paraId="24B5E31F" wp14:textId="77777777">
      <w:pPr>
        <w:spacing w:line="360" w:lineRule="auto"/>
        <w:jc w:val="both"/>
        <w:rPr>
          <w:rFonts w:ascii="Arial" w:hAnsi="Arial" w:cs="Arial"/>
          <w:sz w:val="22"/>
          <w:szCs w:val="22"/>
        </w:rPr>
      </w:pPr>
      <w:r w:rsidRPr="00E00AE1">
        <w:rPr>
          <w:rFonts w:ascii="Arial" w:hAnsi="Arial" w:cs="Arial"/>
          <w:sz w:val="22"/>
          <w:szCs w:val="22"/>
        </w:rPr>
        <w:t>Future recommendations for the product were as follows: -</w:t>
      </w:r>
    </w:p>
    <w:p xmlns:wp14="http://schemas.microsoft.com/office/word/2010/wordml" w:rsidRPr="00E00AE1" w:rsidR="00FD1F3D" w:rsidP="009B483C" w:rsidRDefault="00FD1F3D" w14:paraId="6BB74F46" wp14:textId="77777777">
      <w:pPr>
        <w:pStyle w:val="ListParagraph"/>
        <w:numPr>
          <w:ilvl w:val="0"/>
          <w:numId w:val="11"/>
        </w:numPr>
        <w:spacing w:line="360" w:lineRule="auto"/>
        <w:jc w:val="both"/>
        <w:rPr>
          <w:rFonts w:ascii="Arial" w:hAnsi="Arial" w:cs="Arial"/>
          <w:sz w:val="22"/>
          <w:szCs w:val="22"/>
        </w:rPr>
      </w:pPr>
      <w:r w:rsidRPr="00E00AE1">
        <w:rPr>
          <w:rFonts w:ascii="Arial" w:hAnsi="Arial" w:cs="Arial"/>
          <w:sz w:val="22"/>
          <w:szCs w:val="22"/>
        </w:rPr>
        <w:t>Bangles options can be added</w:t>
      </w:r>
    </w:p>
    <w:p xmlns:wp14="http://schemas.microsoft.com/office/word/2010/wordml" w:rsidRPr="00E00AE1" w:rsidR="00FD1F3D" w:rsidP="009B483C" w:rsidRDefault="00FD1F3D" w14:paraId="53884A2B" wp14:textId="77777777">
      <w:pPr>
        <w:pStyle w:val="ListParagraph"/>
        <w:numPr>
          <w:ilvl w:val="0"/>
          <w:numId w:val="11"/>
        </w:numPr>
        <w:spacing w:line="360" w:lineRule="auto"/>
        <w:jc w:val="both"/>
        <w:rPr>
          <w:rFonts w:ascii="Arial" w:hAnsi="Arial" w:cs="Arial"/>
          <w:sz w:val="22"/>
          <w:szCs w:val="22"/>
        </w:rPr>
      </w:pPr>
      <w:r w:rsidRPr="00E00AE1">
        <w:rPr>
          <w:rFonts w:ascii="Arial" w:hAnsi="Arial" w:cs="Arial"/>
          <w:sz w:val="22"/>
          <w:szCs w:val="22"/>
        </w:rPr>
        <w:t>Background colour will be reflected depending on the type of the ring select by the user</w:t>
      </w:r>
    </w:p>
    <w:p xmlns:wp14="http://schemas.microsoft.com/office/word/2010/wordml" w:rsidRPr="00E00AE1" w:rsidR="00FD1F3D" w:rsidP="00FD1F3D" w:rsidRDefault="00FD1F3D" w14:paraId="79B88F8C" wp14:textId="77777777">
      <w:pPr>
        <w:spacing w:line="360" w:lineRule="auto"/>
        <w:rPr>
          <w:rFonts w:ascii="Arial" w:hAnsi="Arial" w:cs="Arial"/>
          <w:sz w:val="22"/>
          <w:szCs w:val="22"/>
        </w:rPr>
      </w:pPr>
    </w:p>
    <w:p xmlns:wp14="http://schemas.microsoft.com/office/word/2010/wordml" w:rsidRPr="00E00AE1" w:rsidR="00FD1F3D" w:rsidP="00FD1F3D" w:rsidRDefault="00FD1F3D" w14:paraId="0371E3E5" wp14:textId="77777777">
      <w:pPr>
        <w:pStyle w:val="Heading1"/>
        <w:spacing w:line="360" w:lineRule="auto"/>
        <w:rPr>
          <w:rFonts w:ascii="Arial" w:hAnsi="Arial" w:cs="Arial"/>
          <w:color w:val="auto"/>
          <w:sz w:val="22"/>
          <w:szCs w:val="22"/>
          <w:u w:val="single"/>
        </w:rPr>
      </w:pPr>
      <w:bookmarkStart w:name="_Toc532297116" w:id="22"/>
      <w:r w:rsidRPr="00E00AE1">
        <w:rPr>
          <w:rFonts w:ascii="Arial" w:hAnsi="Arial" w:cs="Arial"/>
          <w:color w:val="auto"/>
          <w:sz w:val="22"/>
          <w:szCs w:val="22"/>
          <w:u w:val="single"/>
        </w:rPr>
        <w:t>Technical Section</w:t>
      </w:r>
      <w:bookmarkEnd w:id="22"/>
    </w:p>
    <w:p xmlns:wp14="http://schemas.microsoft.com/office/word/2010/wordml" w:rsidRPr="00E00AE1" w:rsidR="00FD1F3D" w:rsidP="00FD1F3D" w:rsidRDefault="00FD1F3D" w14:paraId="5FBC24D9" wp14:textId="77777777">
      <w:pPr>
        <w:pStyle w:val="Heading1"/>
        <w:spacing w:line="360" w:lineRule="auto"/>
        <w:rPr>
          <w:rFonts w:ascii="Arial" w:hAnsi="Arial" w:cs="Arial"/>
          <w:color w:val="auto"/>
          <w:sz w:val="22"/>
          <w:szCs w:val="22"/>
          <w:u w:val="single"/>
        </w:rPr>
      </w:pPr>
      <w:bookmarkStart w:name="_Toc532297117" w:id="23"/>
      <w:r w:rsidRPr="00E00AE1">
        <w:rPr>
          <w:rFonts w:ascii="Arial" w:hAnsi="Arial" w:cs="Arial"/>
          <w:color w:val="auto"/>
          <w:sz w:val="22"/>
          <w:szCs w:val="22"/>
          <w:u w:val="single"/>
        </w:rPr>
        <w:t>Creating metals</w:t>
      </w:r>
      <w:bookmarkEnd w:id="23"/>
    </w:p>
    <w:p xmlns:wp14="http://schemas.microsoft.com/office/word/2010/wordml" w:rsidRPr="00E00AE1" w:rsidR="00FD1F3D" w:rsidP="00FD1F3D" w:rsidRDefault="00FD1F3D" w14:paraId="1BB8AE04" wp14:textId="77777777">
      <w:pPr>
        <w:spacing w:line="360" w:lineRule="auto"/>
        <w:rPr>
          <w:rFonts w:ascii="Arial" w:hAnsi="Arial" w:cs="Arial"/>
          <w:sz w:val="22"/>
          <w:szCs w:val="22"/>
        </w:rPr>
      </w:pPr>
      <w:r w:rsidRPr="00E00AE1">
        <w:rPr>
          <w:rFonts w:ascii="Arial" w:hAnsi="Arial" w:cs="Arial"/>
          <w:sz w:val="22"/>
          <w:szCs w:val="22"/>
        </w:rPr>
        <w:t xml:space="preserve">Assuming that Unreal Engine would produce the most accurate visual representations of metal was a blessing in disguise - it meant that when </w:t>
      </w:r>
      <w:r w:rsidRPr="00E00AE1" w:rsidR="004463A8">
        <w:rPr>
          <w:rFonts w:ascii="Arial" w:hAnsi="Arial" w:cs="Arial"/>
          <w:sz w:val="22"/>
          <w:szCs w:val="22"/>
        </w:rPr>
        <w:t>it</w:t>
      </w:r>
      <w:r w:rsidRPr="00E00AE1">
        <w:rPr>
          <w:rFonts w:ascii="Arial" w:hAnsi="Arial" w:cs="Arial"/>
          <w:sz w:val="22"/>
          <w:szCs w:val="22"/>
        </w:rPr>
        <w:t xml:space="preserve"> came to creating materials in Unity there was a known benchmark to work against.</w:t>
      </w:r>
    </w:p>
    <w:p xmlns:wp14="http://schemas.microsoft.com/office/word/2010/wordml" w:rsidRPr="00E00AE1" w:rsidR="00FD1F3D" w:rsidP="00FD1F3D" w:rsidRDefault="00FD1F3D" w14:paraId="7DA523F1" wp14:textId="77777777">
      <w:pPr>
        <w:spacing w:line="360" w:lineRule="auto"/>
        <w:rPr>
          <w:rFonts w:ascii="Arial" w:hAnsi="Arial" w:cs="Arial"/>
          <w:sz w:val="22"/>
          <w:szCs w:val="22"/>
        </w:rPr>
      </w:pPr>
      <w:r w:rsidRPr="00E00AE1">
        <w:rPr>
          <w:rFonts w:ascii="Arial" w:hAnsi="Arial" w:cs="Arial"/>
          <w:sz w:val="22"/>
          <w:szCs w:val="22"/>
        </w:rPr>
        <w:t xml:space="preserve">In order to approximate a precious metal, it was important that the material appear metallic, a key component of this was the reflections that the metal would produce with light. </w:t>
      </w:r>
    </w:p>
    <w:p xmlns:wp14="http://schemas.microsoft.com/office/word/2010/wordml" w:rsidRPr="00E00AE1" w:rsidR="00FD1F3D" w:rsidP="00FD1F3D" w:rsidRDefault="00FD1F3D" w14:paraId="3F654DE8" wp14:textId="77777777">
      <w:pPr>
        <w:spacing w:line="360" w:lineRule="auto"/>
        <w:rPr>
          <w:rFonts w:ascii="Arial" w:hAnsi="Arial" w:cs="Arial"/>
          <w:sz w:val="22"/>
          <w:szCs w:val="22"/>
        </w:rPr>
      </w:pPr>
      <w:r w:rsidRPr="00E00AE1">
        <w:rPr>
          <w:rFonts w:ascii="Arial" w:hAnsi="Arial" w:cs="Arial"/>
          <w:sz w:val="22"/>
          <w:szCs w:val="22"/>
        </w:rPr>
        <w:t>Within the DCW app</w:t>
      </w:r>
      <w:r w:rsidRPr="00E00AE1" w:rsidR="004463A8">
        <w:rPr>
          <w:rFonts w:ascii="Arial" w:hAnsi="Arial" w:cs="Arial"/>
          <w:sz w:val="22"/>
          <w:szCs w:val="22"/>
        </w:rPr>
        <w:t>lication</w:t>
      </w:r>
      <w:r w:rsidRPr="00E00AE1">
        <w:rPr>
          <w:rFonts w:ascii="Arial" w:hAnsi="Arial" w:cs="Arial"/>
          <w:sz w:val="22"/>
          <w:szCs w:val="22"/>
        </w:rPr>
        <w:t xml:space="preserve"> a gallery view would be implemented to allow users to manipulate a piece of jewellery. This view would represent a gallery with spotlights focused on the jewellery item to give the user the best possible representation.</w:t>
      </w:r>
    </w:p>
    <w:p xmlns:wp14="http://schemas.microsoft.com/office/word/2010/wordml" w:rsidRPr="00E00AE1" w:rsidR="00FD1F3D" w:rsidP="00FD1F3D" w:rsidRDefault="00FD1F3D" w14:paraId="145C11DD" wp14:textId="77777777">
      <w:pPr>
        <w:spacing w:line="360" w:lineRule="auto"/>
        <w:rPr>
          <w:rFonts w:ascii="Arial" w:hAnsi="Arial" w:cs="Arial"/>
          <w:sz w:val="22"/>
          <w:szCs w:val="22"/>
        </w:rPr>
      </w:pPr>
    </w:p>
    <w:p xmlns:wp14="http://schemas.microsoft.com/office/word/2010/wordml" w:rsidRPr="00E00AE1" w:rsidR="00FD1F3D" w:rsidP="00FD1F3D" w:rsidRDefault="00FD1F3D" w14:paraId="38186F14" wp14:textId="77777777">
      <w:pPr>
        <w:spacing w:line="360" w:lineRule="auto"/>
        <w:rPr>
          <w:rFonts w:ascii="Arial" w:hAnsi="Arial" w:cs="Arial"/>
          <w:sz w:val="22"/>
          <w:szCs w:val="22"/>
        </w:rPr>
      </w:pPr>
      <w:r w:rsidRPr="00E00AE1">
        <w:rPr>
          <w:rFonts w:ascii="Arial" w:hAnsi="Arial" w:cs="Arial"/>
          <w:sz w:val="22"/>
          <w:szCs w:val="22"/>
        </w:rPr>
        <w:t xml:space="preserve">In-engine the gallery view is an empty scene aside from a floor, the jewellery piece and the spotlights. With no scene items to reflect the light there would be nothing for the ring to reflect and so the metallic shine </w:t>
      </w:r>
      <w:r w:rsidRPr="00E00AE1" w:rsidR="170B168A">
        <w:rPr>
          <w:rFonts w:ascii="Arial" w:hAnsi="Arial" w:cs="Arial"/>
          <w:sz w:val="22"/>
          <w:szCs w:val="22"/>
        </w:rPr>
        <w:t>would not</w:t>
      </w:r>
      <w:r w:rsidRPr="00E00AE1">
        <w:rPr>
          <w:rFonts w:ascii="Arial" w:hAnsi="Arial" w:cs="Arial"/>
          <w:sz w:val="22"/>
          <w:szCs w:val="22"/>
        </w:rPr>
        <w:t xml:space="preserve"> be visible unless surrounding items could be artificially created.</w:t>
      </w:r>
    </w:p>
    <w:p xmlns:wp14="http://schemas.microsoft.com/office/word/2010/wordml" w:rsidRPr="00E00AE1" w:rsidR="00FD1F3D" w:rsidP="00FD1F3D" w:rsidRDefault="00FD1F3D" w14:paraId="6B40E7A7" wp14:textId="77777777">
      <w:pPr>
        <w:spacing w:line="360" w:lineRule="auto"/>
        <w:rPr>
          <w:rFonts w:ascii="Arial" w:hAnsi="Arial" w:cs="Arial"/>
          <w:sz w:val="22"/>
          <w:szCs w:val="22"/>
        </w:rPr>
      </w:pPr>
    </w:p>
    <w:p xmlns:wp14="http://schemas.microsoft.com/office/word/2010/wordml" w:rsidRPr="00E00AE1" w:rsidR="00FD1F3D" w:rsidP="00FD1F3D" w:rsidRDefault="00FD1F3D" w14:paraId="28D6BE8E" wp14:textId="77777777">
      <w:pPr>
        <w:pStyle w:val="Heading1"/>
        <w:spacing w:line="360" w:lineRule="auto"/>
        <w:rPr>
          <w:rFonts w:ascii="Arial" w:hAnsi="Arial" w:cs="Arial"/>
          <w:color w:val="auto"/>
          <w:sz w:val="22"/>
          <w:szCs w:val="22"/>
          <w:u w:val="single"/>
        </w:rPr>
      </w:pPr>
      <w:bookmarkStart w:name="_Data_Storage" w:id="24"/>
      <w:bookmarkStart w:name="_Toc532297121" w:id="25"/>
      <w:bookmarkEnd w:id="24"/>
      <w:r w:rsidRPr="00E00AE1">
        <w:rPr>
          <w:rFonts w:ascii="Arial" w:hAnsi="Arial" w:cs="Arial"/>
          <w:color w:val="auto"/>
          <w:sz w:val="22"/>
          <w:szCs w:val="22"/>
          <w:u w:val="single"/>
        </w:rPr>
        <w:t>Data Storage</w:t>
      </w:r>
      <w:bookmarkEnd w:id="25"/>
    </w:p>
    <w:p xmlns:wp14="http://schemas.microsoft.com/office/word/2010/wordml" w:rsidRPr="00E00AE1" w:rsidR="00FD1F3D" w:rsidP="00FD1F3D" w:rsidRDefault="00FD1F3D" w14:paraId="3AD21775" wp14:textId="77777777">
      <w:pPr>
        <w:spacing w:line="360" w:lineRule="auto"/>
        <w:rPr>
          <w:rFonts w:ascii="Arial" w:hAnsi="Arial" w:cs="Arial"/>
          <w:sz w:val="22"/>
          <w:szCs w:val="22"/>
        </w:rPr>
      </w:pPr>
      <w:r w:rsidRPr="00E00AE1">
        <w:rPr>
          <w:rFonts w:ascii="Arial" w:hAnsi="Arial" w:cs="Arial"/>
          <w:sz w:val="22"/>
          <w:szCs w:val="22"/>
        </w:rPr>
        <w:t>DCW AR app</w:t>
      </w:r>
      <w:r w:rsidRPr="00E00AE1" w:rsidR="00671EA4">
        <w:rPr>
          <w:rFonts w:ascii="Arial" w:hAnsi="Arial" w:cs="Arial"/>
          <w:sz w:val="22"/>
          <w:szCs w:val="22"/>
        </w:rPr>
        <w:t>lication</w:t>
      </w:r>
      <w:r w:rsidRPr="00E00AE1">
        <w:rPr>
          <w:rFonts w:ascii="Arial" w:hAnsi="Arial" w:cs="Arial"/>
          <w:sz w:val="22"/>
          <w:szCs w:val="22"/>
        </w:rPr>
        <w:t xml:space="preserve"> uses Google Firebase to store data. An app has been set up on the DCW Firebase account that abides by the following structure:</w:t>
      </w:r>
    </w:p>
    <w:p xmlns:wp14="http://schemas.microsoft.com/office/word/2010/wordml" w:rsidRPr="00E00AE1" w:rsidR="00FD1F3D" w:rsidP="00FD1F3D" w:rsidRDefault="00FD1F3D" w14:paraId="3FFF7D4A" wp14:textId="77777777">
      <w:pPr>
        <w:spacing w:line="360" w:lineRule="auto"/>
        <w:rPr>
          <w:rFonts w:ascii="Arial" w:hAnsi="Arial" w:cs="Arial"/>
          <w:sz w:val="22"/>
          <w:szCs w:val="22"/>
        </w:rPr>
      </w:pPr>
    </w:p>
    <w:p xmlns:wp14="http://schemas.microsoft.com/office/word/2010/wordml" w:rsidRPr="00E00AE1" w:rsidR="00FD1F3D" w:rsidP="00FD1F3D" w:rsidRDefault="00FD1F3D" w14:paraId="3713970E" wp14:textId="77777777">
      <w:pPr>
        <w:spacing w:line="360" w:lineRule="auto"/>
        <w:rPr>
          <w:rFonts w:ascii="Arial" w:hAnsi="Arial" w:cs="Arial"/>
          <w:sz w:val="22"/>
          <w:szCs w:val="22"/>
        </w:rPr>
      </w:pPr>
      <w:r w:rsidRPr="00E00AE1">
        <w:rPr>
          <w:rFonts w:ascii="Arial" w:hAnsi="Arial" w:cs="Arial"/>
          <w:sz w:val="22"/>
          <w:szCs w:val="22"/>
        </w:rPr>
        <w:t xml:space="preserve">[User email address] / </w:t>
      </w:r>
      <w:r w:rsidRPr="00E00AE1" w:rsidR="0E33E5B2">
        <w:rPr>
          <w:rFonts w:ascii="Arial" w:hAnsi="Arial" w:cs="Arial"/>
          <w:sz w:val="22"/>
          <w:szCs w:val="22"/>
        </w:rPr>
        <w:t>rings. Json</w:t>
      </w:r>
      <w:r w:rsidRPr="00E00AE1">
        <w:rPr>
          <w:rFonts w:ascii="Arial" w:hAnsi="Arial" w:cs="Arial"/>
          <w:sz w:val="22"/>
          <w:szCs w:val="22"/>
        </w:rPr>
        <w:t xml:space="preserve">, </w:t>
      </w:r>
      <w:r w:rsidRPr="00E00AE1" w:rsidR="44162AA1">
        <w:rPr>
          <w:rFonts w:ascii="Arial" w:hAnsi="Arial" w:cs="Arial"/>
          <w:sz w:val="22"/>
          <w:szCs w:val="22"/>
        </w:rPr>
        <w:t>{ring</w:t>
      </w:r>
      <w:r w:rsidRPr="00E00AE1">
        <w:rPr>
          <w:rFonts w:ascii="Arial" w:hAnsi="Arial" w:cs="Arial"/>
          <w:sz w:val="22"/>
          <w:szCs w:val="22"/>
        </w:rPr>
        <w:t xml:space="preserve"> </w:t>
      </w:r>
      <w:proofErr w:type="spellStart"/>
      <w:r w:rsidRPr="00E00AE1">
        <w:rPr>
          <w:rFonts w:ascii="Arial" w:hAnsi="Arial" w:cs="Arial"/>
          <w:sz w:val="22"/>
          <w:szCs w:val="22"/>
        </w:rPr>
        <w:t>objs</w:t>
      </w:r>
      <w:proofErr w:type="spellEnd"/>
      <w:r w:rsidRPr="00E00AE1">
        <w:rPr>
          <w:rFonts w:ascii="Arial" w:hAnsi="Arial" w:cs="Arial"/>
          <w:sz w:val="22"/>
          <w:szCs w:val="22"/>
        </w:rPr>
        <w:t>}</w:t>
      </w:r>
    </w:p>
    <w:p xmlns:wp14="http://schemas.microsoft.com/office/word/2010/wordml" w:rsidRPr="00E00AE1" w:rsidR="00FD1F3D" w:rsidP="00FD1F3D" w:rsidRDefault="00FD1F3D" w14:paraId="287B69A3" wp14:textId="77777777">
      <w:pPr>
        <w:spacing w:line="360" w:lineRule="auto"/>
        <w:rPr>
          <w:rFonts w:ascii="Arial" w:hAnsi="Arial" w:cs="Arial"/>
          <w:sz w:val="22"/>
          <w:szCs w:val="22"/>
        </w:rPr>
      </w:pPr>
    </w:p>
    <w:p xmlns:wp14="http://schemas.microsoft.com/office/word/2010/wordml" w:rsidRPr="00E00AE1" w:rsidR="00FD1F3D" w:rsidP="00FD1F3D" w:rsidRDefault="00FD1F3D" w14:paraId="438D5BEB" wp14:textId="77777777">
      <w:pPr>
        <w:pStyle w:val="Heading2"/>
        <w:spacing w:line="360" w:lineRule="auto"/>
        <w:rPr>
          <w:rFonts w:ascii="Arial" w:hAnsi="Arial" w:cs="Arial"/>
          <w:b/>
          <w:bCs/>
          <w:color w:val="auto"/>
          <w:sz w:val="22"/>
          <w:szCs w:val="22"/>
          <w:u w:val="single"/>
        </w:rPr>
      </w:pPr>
      <w:bookmarkStart w:name="_Toc532297122" w:id="26"/>
      <w:r w:rsidRPr="00E00AE1">
        <w:rPr>
          <w:rFonts w:ascii="Arial" w:hAnsi="Arial" w:cs="Arial"/>
          <w:b/>
          <w:bCs/>
          <w:color w:val="auto"/>
          <w:sz w:val="22"/>
          <w:szCs w:val="22"/>
          <w:u w:val="single"/>
        </w:rPr>
        <w:t>Adding designs to a user account</w:t>
      </w:r>
      <w:bookmarkEnd w:id="26"/>
    </w:p>
    <w:p xmlns:wp14="http://schemas.microsoft.com/office/word/2010/wordml" w:rsidRPr="00E00AE1" w:rsidR="00671EA4" w:rsidP="00671EA4" w:rsidRDefault="00671EA4" w14:paraId="63A0829D" wp14:textId="77777777">
      <w:pPr>
        <w:rPr>
          <w:rFonts w:ascii="Arial" w:hAnsi="Arial" w:cs="Arial"/>
          <w:sz w:val="22"/>
          <w:szCs w:val="22"/>
        </w:rPr>
      </w:pPr>
    </w:p>
    <w:p xmlns:wp14="http://schemas.microsoft.com/office/word/2010/wordml" w:rsidRPr="00E00AE1" w:rsidR="00FD1F3D" w:rsidP="00FD1F3D" w:rsidRDefault="00FD1F3D" w14:paraId="1AEC9E28" wp14:textId="77777777">
      <w:pPr>
        <w:spacing w:line="360" w:lineRule="auto"/>
        <w:rPr>
          <w:rFonts w:ascii="Arial" w:hAnsi="Arial" w:cs="Arial"/>
          <w:sz w:val="22"/>
          <w:szCs w:val="22"/>
        </w:rPr>
      </w:pPr>
      <w:r w:rsidRPr="00E00AE1">
        <w:rPr>
          <w:rFonts w:ascii="Arial" w:hAnsi="Arial" w:cs="Arial"/>
          <w:sz w:val="22"/>
          <w:szCs w:val="22"/>
        </w:rPr>
        <w:t>In order to add a new design against a user account</w:t>
      </w:r>
      <w:r w:rsidRPr="00E00AE1" w:rsidR="00671EA4">
        <w:rPr>
          <w:rFonts w:ascii="Arial" w:hAnsi="Arial" w:cs="Arial"/>
          <w:sz w:val="22"/>
          <w:szCs w:val="22"/>
        </w:rPr>
        <w:t xml:space="preserve"> I followed</w:t>
      </w:r>
      <w:r w:rsidRPr="00E00AE1">
        <w:rPr>
          <w:rFonts w:ascii="Arial" w:hAnsi="Arial" w:cs="Arial"/>
          <w:sz w:val="22"/>
          <w:szCs w:val="22"/>
        </w:rPr>
        <w:t xml:space="preserve"> these steps:</w:t>
      </w:r>
    </w:p>
    <w:p xmlns:wp14="http://schemas.microsoft.com/office/word/2010/wordml" w:rsidRPr="00E00AE1" w:rsidR="00FD1F3D" w:rsidP="009B483C" w:rsidRDefault="00FD1F3D" w14:paraId="7683FDC9"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t>Open the folder that corresponds to that user’s email address (create one if required)</w:t>
      </w:r>
    </w:p>
    <w:p xmlns:wp14="http://schemas.microsoft.com/office/word/2010/wordml" w:rsidRPr="00E00AE1" w:rsidR="00FD1F3D" w:rsidP="009B483C" w:rsidRDefault="00FD1F3D" w14:paraId="5E9D6FB1"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t xml:space="preserve">Upload any new jewellery design </w:t>
      </w:r>
      <w:proofErr w:type="spellStart"/>
      <w:r w:rsidRPr="00E00AE1">
        <w:rPr>
          <w:rFonts w:ascii="Arial" w:hAnsi="Arial" w:cs="Arial"/>
          <w:sz w:val="22"/>
          <w:szCs w:val="22"/>
        </w:rPr>
        <w:t>obj</w:t>
      </w:r>
      <w:proofErr w:type="spellEnd"/>
      <w:r w:rsidRPr="00E00AE1">
        <w:rPr>
          <w:rFonts w:ascii="Arial" w:hAnsi="Arial" w:cs="Arial"/>
          <w:sz w:val="22"/>
          <w:szCs w:val="22"/>
        </w:rPr>
        <w:t xml:space="preserve"> files</w:t>
      </w:r>
    </w:p>
    <w:p xmlns:wp14="http://schemas.microsoft.com/office/word/2010/wordml" w:rsidRPr="00E00AE1" w:rsidR="00FD1F3D" w:rsidP="009B483C" w:rsidRDefault="00FD1F3D" w14:paraId="059E2412"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t xml:space="preserve">Download the </w:t>
      </w:r>
      <w:r w:rsidRPr="00E00AE1" w:rsidR="041AC68C">
        <w:rPr>
          <w:rFonts w:ascii="Arial" w:hAnsi="Arial" w:cs="Arial"/>
          <w:sz w:val="22"/>
          <w:szCs w:val="22"/>
        </w:rPr>
        <w:t>rings. Json</w:t>
      </w:r>
      <w:r w:rsidRPr="00E00AE1">
        <w:rPr>
          <w:rFonts w:ascii="Arial" w:hAnsi="Arial" w:cs="Arial"/>
          <w:sz w:val="22"/>
          <w:szCs w:val="22"/>
        </w:rPr>
        <w:t xml:space="preserve"> metadata</w:t>
      </w:r>
    </w:p>
    <w:p xmlns:wp14="http://schemas.microsoft.com/office/word/2010/wordml" w:rsidRPr="00E00AE1" w:rsidR="00FD1F3D" w:rsidP="009B483C" w:rsidRDefault="00FD1F3D" w14:paraId="694C671C"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t xml:space="preserve">Modify the </w:t>
      </w:r>
      <w:r w:rsidRPr="00E00AE1" w:rsidR="648F6332">
        <w:rPr>
          <w:rFonts w:ascii="Arial" w:hAnsi="Arial" w:cs="Arial"/>
          <w:sz w:val="22"/>
          <w:szCs w:val="22"/>
        </w:rPr>
        <w:t>rings. Json</w:t>
      </w:r>
      <w:r w:rsidRPr="00E00AE1">
        <w:rPr>
          <w:rFonts w:ascii="Arial" w:hAnsi="Arial" w:cs="Arial"/>
          <w:sz w:val="22"/>
          <w:szCs w:val="22"/>
        </w:rPr>
        <w:t xml:space="preserve"> metadata file to reflect the new addition [see Metadata for more details]. </w:t>
      </w:r>
      <w:r w:rsidRPr="00E00AE1">
        <w:rPr>
          <w:rFonts w:ascii="Arial" w:hAnsi="Arial" w:cs="Arial"/>
          <w:b/>
          <w:bCs/>
          <w:i/>
          <w:iCs/>
          <w:sz w:val="22"/>
          <w:szCs w:val="22"/>
        </w:rPr>
        <w:t>Note:</w:t>
      </w:r>
      <w:r w:rsidRPr="00E00AE1">
        <w:rPr>
          <w:rFonts w:ascii="Arial" w:hAnsi="Arial" w:cs="Arial"/>
          <w:i/>
          <w:iCs/>
          <w:sz w:val="22"/>
          <w:szCs w:val="22"/>
        </w:rPr>
        <w:t xml:space="preserve"> </w:t>
      </w:r>
      <w:r w:rsidRPr="00E00AE1">
        <w:rPr>
          <w:rFonts w:ascii="Arial" w:hAnsi="Arial" w:cs="Arial"/>
          <w:b/>
          <w:bCs/>
          <w:i/>
          <w:iCs/>
          <w:sz w:val="22"/>
          <w:szCs w:val="22"/>
        </w:rPr>
        <w:t>Make sure that the version number of the metadata is changed, and the jewellery is named correctly</w:t>
      </w:r>
    </w:p>
    <w:p xmlns:wp14="http://schemas.microsoft.com/office/word/2010/wordml" w:rsidRPr="00E00AE1" w:rsidR="00FD1F3D" w:rsidP="009B483C" w:rsidRDefault="00FD1F3D" w14:paraId="29345E41"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t xml:space="preserve">Delete the old </w:t>
      </w:r>
      <w:r w:rsidRPr="00E00AE1" w:rsidR="6DDCDEFC">
        <w:rPr>
          <w:rFonts w:ascii="Arial" w:hAnsi="Arial" w:cs="Arial"/>
          <w:sz w:val="22"/>
          <w:szCs w:val="22"/>
        </w:rPr>
        <w:t>rings. Json</w:t>
      </w:r>
      <w:r w:rsidRPr="00E00AE1">
        <w:rPr>
          <w:rFonts w:ascii="Arial" w:hAnsi="Arial" w:cs="Arial"/>
          <w:sz w:val="22"/>
          <w:szCs w:val="22"/>
        </w:rPr>
        <w:t xml:space="preserve"> file</w:t>
      </w:r>
    </w:p>
    <w:p xmlns:wp14="http://schemas.microsoft.com/office/word/2010/wordml" w:rsidRPr="00E00AE1" w:rsidR="00FD1F3D" w:rsidP="009B483C" w:rsidRDefault="00FD1F3D" w14:paraId="1D71C4A7" wp14:textId="77777777">
      <w:pPr>
        <w:pStyle w:val="ListParagraph"/>
        <w:numPr>
          <w:ilvl w:val="0"/>
          <w:numId w:val="14"/>
        </w:numPr>
        <w:spacing w:line="360" w:lineRule="auto"/>
        <w:rPr>
          <w:rFonts w:ascii="Arial" w:hAnsi="Arial" w:cs="Arial"/>
          <w:sz w:val="22"/>
          <w:szCs w:val="22"/>
        </w:rPr>
      </w:pPr>
      <w:r w:rsidRPr="00E00AE1">
        <w:rPr>
          <w:rFonts w:ascii="Arial" w:hAnsi="Arial" w:cs="Arial"/>
          <w:sz w:val="22"/>
          <w:szCs w:val="22"/>
        </w:rPr>
        <w:lastRenderedPageBreak/>
        <w:t xml:space="preserve">Upload the new </w:t>
      </w:r>
      <w:r w:rsidRPr="00E00AE1" w:rsidR="1DE25D3D">
        <w:rPr>
          <w:rFonts w:ascii="Arial" w:hAnsi="Arial" w:cs="Arial"/>
          <w:sz w:val="22"/>
          <w:szCs w:val="22"/>
        </w:rPr>
        <w:t>rings. Json</w:t>
      </w:r>
      <w:r w:rsidRPr="00E00AE1">
        <w:rPr>
          <w:rFonts w:ascii="Arial" w:hAnsi="Arial" w:cs="Arial"/>
          <w:sz w:val="22"/>
          <w:szCs w:val="22"/>
        </w:rPr>
        <w:t xml:space="preserve"> file into the user’s folder</w:t>
      </w:r>
    </w:p>
    <w:p xmlns:wp14="http://schemas.microsoft.com/office/word/2010/wordml" w:rsidRPr="00E00AE1" w:rsidR="00FD1F3D" w:rsidP="00FD1F3D" w:rsidRDefault="00FD1F3D" w14:paraId="511A4D6A" wp14:textId="77777777">
      <w:pPr>
        <w:spacing w:line="360" w:lineRule="auto"/>
        <w:rPr>
          <w:rFonts w:ascii="Arial" w:hAnsi="Arial" w:cs="Arial"/>
          <w:sz w:val="22"/>
          <w:szCs w:val="22"/>
        </w:rPr>
      </w:pPr>
      <w:r w:rsidRPr="00E00AE1">
        <w:rPr>
          <w:rFonts w:ascii="Arial" w:hAnsi="Arial" w:cs="Arial"/>
          <w:sz w:val="22"/>
          <w:szCs w:val="22"/>
        </w:rPr>
        <w:t>Once the user logs in to the DCW app the app will retrieve the custom designs.</w:t>
      </w:r>
    </w:p>
    <w:p xmlns:wp14="http://schemas.microsoft.com/office/word/2010/wordml" w:rsidRPr="00E00AE1" w:rsidR="00FD1F3D" w:rsidP="00FD1F3D" w:rsidRDefault="00FD1F3D" w14:paraId="12F40E89" wp14:textId="77777777">
      <w:pPr>
        <w:spacing w:line="360" w:lineRule="auto"/>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FD1F3D" w:rsidP="00FD1F3D" w:rsidRDefault="00FD1F3D" w14:paraId="16BABAC2" wp14:textId="77777777">
      <w:pPr>
        <w:pStyle w:val="Heading1"/>
        <w:spacing w:line="360" w:lineRule="auto"/>
        <w:rPr>
          <w:rFonts w:ascii="Arial" w:hAnsi="Arial" w:cs="Arial"/>
          <w:color w:val="auto"/>
          <w:sz w:val="22"/>
          <w:szCs w:val="22"/>
          <w:u w:val="single"/>
        </w:rPr>
      </w:pPr>
      <w:bookmarkStart w:name="_Parsing_Objs" w:id="27"/>
      <w:bookmarkStart w:name="_Toc532297123" w:id="28"/>
      <w:bookmarkEnd w:id="27"/>
      <w:r w:rsidRPr="00E00AE1">
        <w:rPr>
          <w:rFonts w:ascii="Arial" w:hAnsi="Arial" w:cs="Arial"/>
          <w:color w:val="auto"/>
          <w:sz w:val="22"/>
          <w:szCs w:val="22"/>
          <w:u w:val="single"/>
        </w:rPr>
        <w:t xml:space="preserve">Parsing </w:t>
      </w:r>
      <w:proofErr w:type="spellStart"/>
      <w:r w:rsidRPr="00E00AE1">
        <w:rPr>
          <w:rFonts w:ascii="Arial" w:hAnsi="Arial" w:cs="Arial"/>
          <w:color w:val="auto"/>
          <w:sz w:val="22"/>
          <w:szCs w:val="22"/>
          <w:u w:val="single"/>
        </w:rPr>
        <w:t>Objs</w:t>
      </w:r>
      <w:bookmarkEnd w:id="28"/>
      <w:proofErr w:type="spellEnd"/>
    </w:p>
    <w:p xmlns:wp14="http://schemas.microsoft.com/office/word/2010/wordml" w:rsidRPr="00E00AE1" w:rsidR="00FD1F3D" w:rsidP="00FD1F3D" w:rsidRDefault="00FD1F3D" w14:paraId="231CE71A" wp14:textId="77777777">
      <w:pPr>
        <w:spacing w:line="360" w:lineRule="auto"/>
        <w:rPr>
          <w:rFonts w:ascii="Arial" w:hAnsi="Arial" w:cs="Arial"/>
          <w:sz w:val="22"/>
          <w:szCs w:val="22"/>
        </w:rPr>
      </w:pPr>
      <w:r w:rsidRPr="00E00AE1">
        <w:rPr>
          <w:rFonts w:ascii="Arial" w:hAnsi="Arial" w:cs="Arial"/>
          <w:sz w:val="22"/>
          <w:szCs w:val="22"/>
        </w:rPr>
        <w:t>In order to present the designs in-app the .</w:t>
      </w:r>
      <w:proofErr w:type="spellStart"/>
      <w:r w:rsidRPr="00E00AE1">
        <w:rPr>
          <w:rFonts w:ascii="Arial" w:hAnsi="Arial" w:cs="Arial"/>
          <w:sz w:val="22"/>
          <w:szCs w:val="22"/>
        </w:rPr>
        <w:t>obj</w:t>
      </w:r>
      <w:proofErr w:type="spellEnd"/>
      <w:r w:rsidRPr="00E00AE1">
        <w:rPr>
          <w:rFonts w:ascii="Arial" w:hAnsi="Arial" w:cs="Arial"/>
          <w:sz w:val="22"/>
          <w:szCs w:val="22"/>
        </w:rPr>
        <w:t xml:space="preserve"> 3D model file needs to be parsed in real time by the app. As </w:t>
      </w:r>
      <w:proofErr w:type="spellStart"/>
      <w:r w:rsidRPr="00E00AE1">
        <w:rPr>
          <w:rFonts w:ascii="Arial" w:hAnsi="Arial" w:cs="Arial"/>
          <w:sz w:val="22"/>
          <w:szCs w:val="22"/>
        </w:rPr>
        <w:t>wavefront</w:t>
      </w:r>
      <w:proofErr w:type="spellEnd"/>
      <w:r w:rsidRPr="00E00AE1">
        <w:rPr>
          <w:rFonts w:ascii="Arial" w:hAnsi="Arial" w:cs="Arial"/>
          <w:sz w:val="22"/>
          <w:szCs w:val="22"/>
        </w:rPr>
        <w:t xml:space="preserve"> .</w:t>
      </w:r>
      <w:proofErr w:type="spellStart"/>
      <w:r w:rsidRPr="00E00AE1">
        <w:rPr>
          <w:rFonts w:ascii="Arial" w:hAnsi="Arial" w:cs="Arial"/>
          <w:sz w:val="22"/>
          <w:szCs w:val="22"/>
        </w:rPr>
        <w:t>obj</w:t>
      </w:r>
      <w:proofErr w:type="spellEnd"/>
      <w:r w:rsidRPr="00E00AE1">
        <w:rPr>
          <w:rFonts w:ascii="Arial" w:hAnsi="Arial" w:cs="Arial"/>
          <w:sz w:val="22"/>
          <w:szCs w:val="22"/>
        </w:rPr>
        <w:t xml:space="preserve"> files are only somewhat standardised</w:t>
      </w:r>
      <w:r w:rsidRPr="00E00AE1" w:rsidR="00671EA4">
        <w:rPr>
          <w:rFonts w:ascii="Arial" w:hAnsi="Arial" w:cs="Arial"/>
          <w:sz w:val="22"/>
          <w:szCs w:val="22"/>
        </w:rPr>
        <w:t>, a lot of</w:t>
      </w:r>
      <w:r w:rsidRPr="00E00AE1">
        <w:rPr>
          <w:rFonts w:ascii="Arial" w:hAnsi="Arial" w:cs="Arial"/>
          <w:sz w:val="22"/>
          <w:szCs w:val="22"/>
        </w:rPr>
        <w:t xml:space="preserve"> time </w:t>
      </w:r>
      <w:r w:rsidRPr="00E00AE1" w:rsidR="00671EA4">
        <w:rPr>
          <w:rFonts w:ascii="Arial" w:hAnsi="Arial" w:cs="Arial"/>
          <w:sz w:val="22"/>
          <w:szCs w:val="22"/>
        </w:rPr>
        <w:t xml:space="preserve">was spent </w:t>
      </w:r>
      <w:r w:rsidRPr="00E00AE1">
        <w:rPr>
          <w:rFonts w:ascii="Arial" w:hAnsi="Arial" w:cs="Arial"/>
          <w:sz w:val="22"/>
          <w:szCs w:val="22"/>
        </w:rPr>
        <w:t>experimenting on parsing the .</w:t>
      </w:r>
      <w:proofErr w:type="spellStart"/>
      <w:r w:rsidRPr="00E00AE1">
        <w:rPr>
          <w:rFonts w:ascii="Arial" w:hAnsi="Arial" w:cs="Arial"/>
          <w:sz w:val="22"/>
          <w:szCs w:val="22"/>
        </w:rPr>
        <w:t>obj</w:t>
      </w:r>
      <w:proofErr w:type="spellEnd"/>
      <w:r w:rsidRPr="00E00AE1">
        <w:rPr>
          <w:rFonts w:ascii="Arial" w:hAnsi="Arial" w:cs="Arial"/>
          <w:sz w:val="22"/>
          <w:szCs w:val="22"/>
        </w:rPr>
        <w:t xml:space="preserve"> files into in-game 3D assets.</w:t>
      </w:r>
    </w:p>
    <w:p xmlns:wp14="http://schemas.microsoft.com/office/word/2010/wordml" w:rsidRPr="00E00AE1" w:rsidR="00FD1F3D" w:rsidP="00FD1F3D" w:rsidRDefault="00FD1F3D" w14:paraId="1AF2CBFD" wp14:textId="77777777">
      <w:pPr>
        <w:spacing w:line="360" w:lineRule="auto"/>
        <w:rPr>
          <w:rFonts w:ascii="Arial" w:hAnsi="Arial" w:cs="Arial"/>
          <w:sz w:val="22"/>
          <w:szCs w:val="22"/>
        </w:rPr>
      </w:pPr>
      <w:r w:rsidRPr="00E00AE1">
        <w:rPr>
          <w:rFonts w:ascii="Arial" w:hAnsi="Arial" w:cs="Arial"/>
          <w:sz w:val="22"/>
          <w:szCs w:val="22"/>
        </w:rPr>
        <w:t>Eventually the Unity community proved to be the best answer, Simple .OBJ from the Unity asset store was able to provide the functionality to import .</w:t>
      </w:r>
      <w:proofErr w:type="spellStart"/>
      <w:r w:rsidRPr="00E00AE1">
        <w:rPr>
          <w:rFonts w:ascii="Arial" w:hAnsi="Arial" w:cs="Arial"/>
          <w:sz w:val="22"/>
          <w:szCs w:val="22"/>
        </w:rPr>
        <w:t>obj</w:t>
      </w:r>
      <w:proofErr w:type="spellEnd"/>
      <w:r w:rsidRPr="00E00AE1">
        <w:rPr>
          <w:rFonts w:ascii="Arial" w:hAnsi="Arial" w:cs="Arial"/>
          <w:sz w:val="22"/>
          <w:szCs w:val="22"/>
        </w:rPr>
        <w:t xml:space="preserve"> files accurately:</w:t>
      </w:r>
    </w:p>
    <w:p xmlns:wp14="http://schemas.microsoft.com/office/word/2010/wordml" w:rsidRPr="00E00AE1" w:rsidR="00FD1F3D" w:rsidP="00FD1F3D" w:rsidRDefault="001732AE" w14:paraId="05A1300D" wp14:textId="77777777">
      <w:pPr>
        <w:spacing w:line="360" w:lineRule="auto"/>
        <w:rPr>
          <w:rStyle w:val="Hyperlink"/>
          <w:rFonts w:ascii="Arial" w:hAnsi="Arial" w:cs="Arial"/>
          <w:color w:val="auto"/>
          <w:sz w:val="22"/>
          <w:szCs w:val="22"/>
        </w:rPr>
      </w:pPr>
      <w:hyperlink w:history="1" r:id="rId70">
        <w:r w:rsidRPr="00E00AE1" w:rsidR="00FD1F3D">
          <w:rPr>
            <w:rStyle w:val="Hyperlink"/>
            <w:rFonts w:ascii="Arial" w:hAnsi="Arial" w:cs="Arial"/>
            <w:color w:val="auto"/>
            <w:sz w:val="22"/>
            <w:szCs w:val="22"/>
          </w:rPr>
          <w:t>https://assetstore.unity.com/packages/tools/input-management/simple-obj-22195</w:t>
        </w:r>
      </w:hyperlink>
    </w:p>
    <w:p xmlns:wp14="http://schemas.microsoft.com/office/word/2010/wordml" w:rsidRPr="00E00AE1" w:rsidR="00671EA4" w:rsidP="00FD1F3D" w:rsidRDefault="00671EA4" w14:paraId="170D9263" wp14:textId="77777777">
      <w:pPr>
        <w:spacing w:line="360" w:lineRule="auto"/>
        <w:rPr>
          <w:rFonts w:ascii="Arial" w:hAnsi="Arial" w:cs="Arial"/>
          <w:sz w:val="22"/>
          <w:szCs w:val="22"/>
        </w:rPr>
      </w:pPr>
      <w:r w:rsidRPr="00E00AE1">
        <w:rPr>
          <w:rStyle w:val="Hyperlink"/>
          <w:rFonts w:ascii="Arial" w:hAnsi="Arial" w:cs="Arial"/>
          <w:color w:val="auto"/>
          <w:sz w:val="22"/>
          <w:szCs w:val="22"/>
          <w:u w:val="none"/>
        </w:rPr>
        <w:t>However, this has not been altered to accept FBX file format as the general rule is that FBX files are three times smaller than OBJ files, enabling the application to hold more designs, be faster and more responsive over a larger range of devices while keeping the whole application size smaller even though it contains many more designs in its catalogue that initially expected.</w:t>
      </w:r>
    </w:p>
    <w:p xmlns:wp14="http://schemas.microsoft.com/office/word/2010/wordml" w:rsidRPr="00E00AE1" w:rsidR="00FD1F3D" w:rsidP="00FD1F3D" w:rsidRDefault="00FD1F3D" w14:paraId="129DE35B" wp14:textId="77777777">
      <w:pPr>
        <w:pStyle w:val="Heading1"/>
        <w:spacing w:line="360" w:lineRule="auto"/>
        <w:rPr>
          <w:rFonts w:ascii="Arial" w:hAnsi="Arial" w:cs="Arial"/>
          <w:color w:val="auto"/>
          <w:sz w:val="22"/>
          <w:szCs w:val="22"/>
          <w:u w:val="single"/>
        </w:rPr>
      </w:pPr>
      <w:bookmarkStart w:name="_Metadata" w:id="29"/>
      <w:bookmarkStart w:name="_Toc532297124" w:id="30"/>
      <w:bookmarkEnd w:id="29"/>
      <w:r w:rsidRPr="00E00AE1">
        <w:rPr>
          <w:rFonts w:ascii="Arial" w:hAnsi="Arial" w:cs="Arial"/>
          <w:color w:val="auto"/>
          <w:sz w:val="22"/>
          <w:szCs w:val="22"/>
          <w:u w:val="single"/>
        </w:rPr>
        <w:t>Metadata</w:t>
      </w:r>
      <w:bookmarkEnd w:id="30"/>
    </w:p>
    <w:p xmlns:wp14="http://schemas.microsoft.com/office/word/2010/wordml" w:rsidRPr="00E00AE1" w:rsidR="00FD1F3D" w:rsidP="00FD1F3D" w:rsidRDefault="00FD1F3D" w14:paraId="01BCD0F2" wp14:textId="77777777">
      <w:pPr>
        <w:spacing w:line="360" w:lineRule="auto"/>
        <w:rPr>
          <w:rFonts w:ascii="Arial" w:hAnsi="Arial" w:cs="Arial"/>
          <w:sz w:val="22"/>
          <w:szCs w:val="22"/>
        </w:rPr>
      </w:pPr>
      <w:bookmarkStart w:name="_Expanding_the_catalogue" w:id="31"/>
      <w:bookmarkEnd w:id="31"/>
      <w:r w:rsidRPr="00E00AE1">
        <w:rPr>
          <w:rFonts w:ascii="Arial" w:hAnsi="Arial" w:cs="Arial"/>
          <w:sz w:val="22"/>
          <w:szCs w:val="22"/>
        </w:rPr>
        <w:t>In order</w:t>
      </w:r>
      <w:r w:rsidRPr="00E00AE1" w:rsidR="00671EA4">
        <w:rPr>
          <w:rFonts w:ascii="Arial" w:hAnsi="Arial" w:cs="Arial"/>
          <w:sz w:val="22"/>
          <w:szCs w:val="22"/>
        </w:rPr>
        <w:t xml:space="preserve"> </w:t>
      </w:r>
      <w:r w:rsidRPr="00E00AE1">
        <w:rPr>
          <w:rFonts w:ascii="Arial" w:hAnsi="Arial" w:cs="Arial"/>
          <w:sz w:val="22"/>
          <w:szCs w:val="22"/>
        </w:rPr>
        <w:t xml:space="preserve">to define the materials used for different parts of the jewellery and to handle version control for the designs available to the user </w:t>
      </w:r>
      <w:r w:rsidRPr="00E00AE1" w:rsidR="00671EA4">
        <w:rPr>
          <w:rFonts w:ascii="Arial" w:hAnsi="Arial" w:cs="Arial"/>
          <w:sz w:val="22"/>
          <w:szCs w:val="22"/>
        </w:rPr>
        <w:t>I have incorporated a</w:t>
      </w:r>
      <w:r w:rsidRPr="00E00AE1">
        <w:rPr>
          <w:rFonts w:ascii="Arial" w:hAnsi="Arial" w:cs="Arial"/>
          <w:sz w:val="22"/>
          <w:szCs w:val="22"/>
        </w:rPr>
        <w:t xml:space="preserve"> metadata structure that is stored on Firebase and pulled into the app on login.</w:t>
      </w:r>
    </w:p>
    <w:p xmlns:wp14="http://schemas.microsoft.com/office/word/2010/wordml" w:rsidRPr="00E00AE1" w:rsidR="00FD1F3D" w:rsidP="00FD1F3D" w:rsidRDefault="00FD1F3D" w14:paraId="781B4E9A" wp14:textId="77777777">
      <w:pPr>
        <w:spacing w:line="360" w:lineRule="auto"/>
        <w:rPr>
          <w:rFonts w:ascii="Arial" w:hAnsi="Arial" w:cs="Arial"/>
          <w:sz w:val="22"/>
          <w:szCs w:val="22"/>
        </w:rPr>
      </w:pPr>
      <w:r w:rsidRPr="00E00AE1">
        <w:rPr>
          <w:rFonts w:ascii="Arial" w:hAnsi="Arial" w:cs="Arial"/>
          <w:sz w:val="22"/>
          <w:szCs w:val="22"/>
        </w:rPr>
        <w:t xml:space="preserve">When this metadata is received the </w:t>
      </w:r>
      <w:proofErr w:type="gramStart"/>
      <w:r w:rsidRPr="00E00AE1">
        <w:rPr>
          <w:rFonts w:ascii="Arial" w:hAnsi="Arial" w:cs="Arial"/>
          <w:sz w:val="22"/>
          <w:szCs w:val="22"/>
        </w:rPr>
        <w:t>version</w:t>
      </w:r>
      <w:proofErr w:type="gramEnd"/>
      <w:r w:rsidRPr="00E00AE1">
        <w:rPr>
          <w:rFonts w:ascii="Arial" w:hAnsi="Arial" w:cs="Arial"/>
          <w:sz w:val="22"/>
          <w:szCs w:val="22"/>
        </w:rPr>
        <w:t xml:space="preserve"> number is compared and newer versions copied locally.</w:t>
      </w:r>
    </w:p>
    <w:p xmlns:wp14="http://schemas.microsoft.com/office/word/2010/wordml" w:rsidRPr="00E00AE1" w:rsidR="00FD1F3D" w:rsidP="00FD1F3D" w:rsidRDefault="00FD1F3D" w14:paraId="5032E609" wp14:textId="77777777">
      <w:pPr>
        <w:spacing w:line="360" w:lineRule="auto"/>
        <w:rPr>
          <w:rFonts w:ascii="Arial" w:hAnsi="Arial" w:cs="Arial"/>
          <w:sz w:val="22"/>
          <w:szCs w:val="22"/>
        </w:rPr>
      </w:pPr>
      <w:r w:rsidRPr="00E00AE1">
        <w:rPr>
          <w:rFonts w:ascii="Arial" w:hAnsi="Arial" w:cs="Arial"/>
          <w:sz w:val="22"/>
          <w:szCs w:val="22"/>
        </w:rPr>
        <w:t xml:space="preserve">From the most recent metadata, the app will look for local object files whose name matches the ring name specified in the metadata. If no local object file is found, then the app will pull the object files from </w:t>
      </w:r>
      <w:proofErr w:type="spellStart"/>
      <w:r w:rsidRPr="00E00AE1">
        <w:rPr>
          <w:rFonts w:ascii="Arial" w:hAnsi="Arial" w:cs="Arial"/>
          <w:sz w:val="22"/>
          <w:szCs w:val="22"/>
        </w:rPr>
        <w:t>Firestore</w:t>
      </w:r>
      <w:proofErr w:type="spellEnd"/>
      <w:r w:rsidRPr="00E00AE1">
        <w:rPr>
          <w:rFonts w:ascii="Arial" w:hAnsi="Arial" w:cs="Arial"/>
          <w:sz w:val="22"/>
          <w:szCs w:val="22"/>
        </w:rPr>
        <w:t>.</w:t>
      </w:r>
    </w:p>
    <w:p xmlns:wp14="http://schemas.microsoft.com/office/word/2010/wordml" w:rsidRPr="00E00AE1" w:rsidR="00FD1F3D" w:rsidP="00FD1F3D" w:rsidRDefault="00FD1F3D" w14:paraId="3F98AF08" wp14:textId="77777777">
      <w:pPr>
        <w:spacing w:line="360" w:lineRule="auto"/>
        <w:rPr>
          <w:rFonts w:ascii="Arial" w:hAnsi="Arial" w:cs="Arial"/>
          <w:sz w:val="22"/>
          <w:szCs w:val="22"/>
        </w:rPr>
      </w:pPr>
      <w:r w:rsidRPr="00E00AE1">
        <w:rPr>
          <w:rFonts w:ascii="Arial" w:hAnsi="Arial" w:cs="Arial"/>
          <w:sz w:val="22"/>
          <w:szCs w:val="22"/>
        </w:rPr>
        <w:t xml:space="preserve">Local object and metadata files are stored according to the platform, using Unity’s </w:t>
      </w:r>
      <w:proofErr w:type="spellStart"/>
      <w:r w:rsidRPr="00E00AE1">
        <w:rPr>
          <w:rFonts w:ascii="Arial" w:hAnsi="Arial" w:cs="Arial"/>
          <w:sz w:val="22"/>
          <w:szCs w:val="22"/>
        </w:rPr>
        <w:t>Application.persistentDataPath</w:t>
      </w:r>
      <w:proofErr w:type="spellEnd"/>
      <w:r w:rsidRPr="00E00AE1">
        <w:rPr>
          <w:rFonts w:ascii="Arial" w:hAnsi="Arial" w:cs="Arial"/>
          <w:sz w:val="22"/>
          <w:szCs w:val="22"/>
        </w:rPr>
        <w:t>.</w:t>
      </w:r>
    </w:p>
    <w:p xmlns:wp14="http://schemas.microsoft.com/office/word/2010/wordml" w:rsidRPr="00E00AE1" w:rsidR="00FD1F3D" w:rsidP="00FD1F3D" w:rsidRDefault="00FD1F3D" w14:paraId="0FD1F072" wp14:textId="77777777">
      <w:pPr>
        <w:spacing w:line="360" w:lineRule="auto"/>
        <w:rPr>
          <w:rFonts w:ascii="Arial" w:hAnsi="Arial" w:cs="Arial"/>
          <w:sz w:val="22"/>
          <w:szCs w:val="22"/>
        </w:rPr>
      </w:pPr>
      <w:r w:rsidRPr="00E00AE1">
        <w:rPr>
          <w:rFonts w:ascii="Arial" w:hAnsi="Arial" w:cs="Arial"/>
          <w:sz w:val="22"/>
          <w:szCs w:val="22"/>
        </w:rPr>
        <w:t>Each user has their own folder, named their email address, and all metadata and object files are stored within this folder to arrange them in such a way that users can only access files that are relevant to the logged in user.</w:t>
      </w:r>
    </w:p>
    <w:p xmlns:wp14="http://schemas.microsoft.com/office/word/2010/wordml" w:rsidRPr="00E00AE1" w:rsidR="00FD1F3D" w:rsidP="00A36140" w:rsidRDefault="00FD1F3D" w14:paraId="4662991E" wp14:textId="77777777">
      <w:pPr>
        <w:spacing w:line="360" w:lineRule="auto"/>
        <w:rPr>
          <w:rFonts w:ascii="Arial" w:hAnsi="Arial" w:cs="Arial"/>
          <w:sz w:val="22"/>
          <w:szCs w:val="22"/>
        </w:rPr>
      </w:pPr>
      <w:r w:rsidRPr="00E00AE1">
        <w:rPr>
          <w:rFonts w:ascii="Arial" w:hAnsi="Arial" w:cs="Arial"/>
          <w:sz w:val="22"/>
          <w:szCs w:val="22"/>
        </w:rPr>
        <w:t xml:space="preserve">Once the object file has been located / downloaded the app will parse the file and load the 3D model into scene. See Parsing </w:t>
      </w:r>
      <w:proofErr w:type="spellStart"/>
      <w:r w:rsidRPr="00E00AE1">
        <w:rPr>
          <w:rFonts w:ascii="Arial" w:hAnsi="Arial" w:cs="Arial"/>
          <w:sz w:val="22"/>
          <w:szCs w:val="22"/>
        </w:rPr>
        <w:t>Objs</w:t>
      </w:r>
      <w:proofErr w:type="spellEnd"/>
      <w:r w:rsidRPr="00E00AE1">
        <w:rPr>
          <w:rFonts w:ascii="Arial" w:hAnsi="Arial" w:cs="Arial"/>
          <w:sz w:val="22"/>
          <w:szCs w:val="22"/>
        </w:rPr>
        <w:t xml:space="preserve"> above for more information.</w:t>
      </w:r>
    </w:p>
    <w:p xmlns:wp14="http://schemas.microsoft.com/office/word/2010/wordml" w:rsidRPr="00E00AE1" w:rsidR="00A36140" w:rsidP="00FD1F3D" w:rsidRDefault="00A36140" w14:paraId="39CA8924" wp14:textId="77777777">
      <w:pPr>
        <w:pStyle w:val="Heading2"/>
        <w:rPr>
          <w:rFonts w:ascii="Arial" w:hAnsi="Arial" w:cs="Arial"/>
          <w:b/>
          <w:bCs/>
          <w:color w:val="auto"/>
          <w:sz w:val="22"/>
          <w:szCs w:val="22"/>
        </w:rPr>
      </w:pPr>
      <w:bookmarkStart w:name="_Toc532297125" w:id="32"/>
    </w:p>
    <w:p xmlns:wp14="http://schemas.microsoft.com/office/word/2010/wordml" w:rsidRPr="00E00AE1" w:rsidR="00FD1F3D" w:rsidP="00FD1F3D" w:rsidRDefault="00FD1F3D" w14:paraId="7CCAA324" wp14:textId="77777777">
      <w:pPr>
        <w:pStyle w:val="Heading2"/>
        <w:rPr>
          <w:rFonts w:ascii="Arial" w:hAnsi="Arial" w:cs="Arial"/>
          <w:b/>
          <w:bCs/>
          <w:color w:val="auto"/>
          <w:sz w:val="22"/>
          <w:szCs w:val="22"/>
          <w:u w:val="single"/>
        </w:rPr>
      </w:pPr>
      <w:r w:rsidRPr="00E00AE1">
        <w:rPr>
          <w:rFonts w:ascii="Arial" w:hAnsi="Arial" w:cs="Arial"/>
          <w:b/>
          <w:bCs/>
          <w:color w:val="auto"/>
          <w:sz w:val="22"/>
          <w:szCs w:val="22"/>
          <w:u w:val="single"/>
        </w:rPr>
        <w:t>Metadata Structure</w:t>
      </w:r>
      <w:bookmarkEnd w:id="32"/>
    </w:p>
    <w:p xmlns:wp14="http://schemas.microsoft.com/office/word/2010/wordml" w:rsidRPr="00E00AE1" w:rsidR="00FD1F3D" w:rsidP="00FD1F3D" w:rsidRDefault="00FD1F3D" w14:paraId="489F9B21" wp14:textId="77777777">
      <w:pPr>
        <w:spacing w:line="360" w:lineRule="auto"/>
        <w:rPr>
          <w:rFonts w:ascii="Arial" w:hAnsi="Arial" w:cs="Arial"/>
          <w:sz w:val="22"/>
          <w:szCs w:val="22"/>
        </w:rPr>
      </w:pPr>
      <w:r w:rsidRPr="00E00AE1">
        <w:rPr>
          <w:rFonts w:ascii="Arial" w:hAnsi="Arial" w:cs="Arial"/>
          <w:sz w:val="22"/>
          <w:szCs w:val="22"/>
        </w:rPr>
        <w:t>The structure of the metadata describes which rings are available to the user and which materials should be set on the jewellery when viewed in-app.</w:t>
      </w:r>
    </w:p>
    <w:p xmlns:wp14="http://schemas.microsoft.com/office/word/2010/wordml" w:rsidRPr="00E00AE1" w:rsidR="00FD1F3D" w:rsidP="00FD1F3D" w:rsidRDefault="00FD1F3D" w14:paraId="441C74E5" wp14:textId="77777777">
      <w:pPr>
        <w:spacing w:line="360" w:lineRule="auto"/>
        <w:rPr>
          <w:rFonts w:ascii="Arial" w:hAnsi="Arial" w:cs="Arial"/>
          <w:sz w:val="22"/>
          <w:szCs w:val="22"/>
        </w:rPr>
      </w:pPr>
      <w:r w:rsidRPr="00E00AE1">
        <w:rPr>
          <w:rFonts w:ascii="Arial" w:hAnsi="Arial" w:cs="Arial"/>
          <w:sz w:val="22"/>
          <w:szCs w:val="22"/>
        </w:rPr>
        <w:t>Below is an example metadata file containing two designs:</w:t>
      </w:r>
    </w:p>
    <w:p xmlns:wp14="http://schemas.microsoft.com/office/word/2010/wordml" w:rsidR="00FD1F3D" w:rsidP="007E0560" w:rsidRDefault="00FD1F3D" w14:paraId="1BB6F150" wp14:textId="77777777">
      <w:pPr>
        <w:keepNext/>
        <w:jc w:val="center"/>
      </w:pPr>
      <w:r>
        <w:rPr>
          <w:noProof/>
        </w:rPr>
        <w:drawing>
          <wp:inline xmlns:wp14="http://schemas.microsoft.com/office/word/2010/wordprocessingDrawing" distT="0" distB="0" distL="0" distR="0" wp14:anchorId="04AE21C5" wp14:editId="3C4E4319">
            <wp:extent cx="2675467" cy="4087201"/>
            <wp:effectExtent l="0" t="0" r="4445" b="2540"/>
            <wp:docPr id="16" name="Picture 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1"/>
                    <pic:cNvPicPr>
                      <a:picLocks noChangeAspect="1" noChangeArrowheads="1"/>
                    </pic:cNvPicPr>
                  </pic:nvPicPr>
                  <pic:blipFill>
                    <a:blip r:embed="rId71">
                      <a:extLst>
                        <a:ext uri="{28A0092B-C50C-407E-A947-70E740481C1C}">
                          <a14:useLocalDpi xmlns:a14="http://schemas.microsoft.com/office/drawing/2010/main" val="0"/>
                        </a:ext>
                      </a:extLst>
                    </a:blip>
                    <a:srcRect/>
                    <a:stretch>
                      <a:fillRect/>
                    </a:stretch>
                  </pic:blipFill>
                  <pic:spPr bwMode="auto">
                    <a:xfrm>
                      <a:off x="0" y="0"/>
                      <a:ext cx="2705939" cy="4133752"/>
                    </a:xfrm>
                    <a:prstGeom prst="rect">
                      <a:avLst/>
                    </a:prstGeom>
                    <a:noFill/>
                    <a:ln>
                      <a:noFill/>
                    </a:ln>
                  </pic:spPr>
                </pic:pic>
              </a:graphicData>
            </a:graphic>
          </wp:inline>
        </w:drawing>
      </w:r>
    </w:p>
    <w:p xmlns:wp14="http://schemas.microsoft.com/office/word/2010/wordml" w:rsidR="007E0560" w:rsidP="007E0560" w:rsidRDefault="007E0560" w14:paraId="7C159A9E" wp14:textId="77777777">
      <w:pPr>
        <w:keepNext/>
        <w:jc w:val="center"/>
        <w:rPr>
          <w:sz w:val="22"/>
          <w:szCs w:val="22"/>
        </w:rPr>
      </w:pPr>
      <w:r w:rsidRPr="007E0560">
        <w:rPr>
          <w:sz w:val="22"/>
          <w:szCs w:val="22"/>
        </w:rPr>
        <w:t>Figure 22: metadata</w:t>
      </w:r>
    </w:p>
    <w:p xmlns:wp14="http://schemas.microsoft.com/office/word/2010/wordml" w:rsidRPr="007E0560" w:rsidR="007E0560" w:rsidP="007E0560" w:rsidRDefault="007E0560" w14:paraId="04338875" wp14:textId="77777777">
      <w:pPr>
        <w:keepNext/>
        <w:jc w:val="center"/>
        <w:rPr>
          <w:sz w:val="22"/>
          <w:szCs w:val="22"/>
        </w:rPr>
      </w:pPr>
    </w:p>
    <w:p xmlns:wp14="http://schemas.microsoft.com/office/word/2010/wordml" w:rsidRPr="00E00AE1" w:rsidR="00FD1F3D" w:rsidP="00FD1F3D" w:rsidRDefault="00FD1F3D" w14:paraId="5B372D6D" wp14:textId="77777777">
      <w:pPr>
        <w:spacing w:line="360" w:lineRule="auto"/>
        <w:rPr>
          <w:rFonts w:ascii="Arial" w:hAnsi="Arial" w:cs="Arial"/>
          <w:sz w:val="22"/>
          <w:szCs w:val="22"/>
        </w:rPr>
      </w:pPr>
      <w:r w:rsidRPr="00E00AE1">
        <w:rPr>
          <w:rFonts w:ascii="Arial" w:hAnsi="Arial" w:cs="Arial"/>
          <w:sz w:val="22"/>
          <w:szCs w:val="22"/>
        </w:rPr>
        <w:t>As we can see there are two jewellery piece designs, 01.obj and 11.obj.</w:t>
      </w:r>
    </w:p>
    <w:p xmlns:wp14="http://schemas.microsoft.com/office/word/2010/wordml" w:rsidRPr="00E00AE1" w:rsidR="00FD1F3D" w:rsidP="00FD1F3D" w:rsidRDefault="00FD1F3D" w14:paraId="5CDB10EE" wp14:textId="77777777">
      <w:pPr>
        <w:spacing w:line="360" w:lineRule="auto"/>
        <w:rPr>
          <w:rFonts w:ascii="Arial" w:hAnsi="Arial" w:cs="Arial"/>
          <w:sz w:val="22"/>
          <w:szCs w:val="22"/>
        </w:rPr>
      </w:pPr>
      <w:r w:rsidRPr="00E00AE1">
        <w:rPr>
          <w:rFonts w:ascii="Arial" w:hAnsi="Arial" w:cs="Arial"/>
          <w:sz w:val="22"/>
          <w:szCs w:val="22"/>
        </w:rPr>
        <w:t>11.obj has the “White Gold” material set on the head and shank and “Ruby” set to the main stone.</w:t>
      </w:r>
    </w:p>
    <w:p xmlns:wp14="http://schemas.microsoft.com/office/word/2010/wordml" w:rsidRPr="00E00AE1" w:rsidR="00FD1F3D" w:rsidP="00FD1F3D" w:rsidRDefault="00FD1F3D" w14:paraId="0A76090B" wp14:textId="77777777">
      <w:pPr>
        <w:spacing w:line="360" w:lineRule="auto"/>
        <w:rPr>
          <w:rFonts w:ascii="Arial" w:hAnsi="Arial" w:cs="Arial"/>
          <w:sz w:val="22"/>
          <w:szCs w:val="22"/>
        </w:rPr>
      </w:pPr>
      <w:r w:rsidRPr="00E00AE1">
        <w:rPr>
          <w:rFonts w:ascii="Arial" w:hAnsi="Arial" w:cs="Arial"/>
          <w:sz w:val="22"/>
          <w:szCs w:val="22"/>
        </w:rPr>
        <w:t>Currently the app supports defining default materials for metals and stones additionally.</w:t>
      </w:r>
    </w:p>
    <w:p xmlns:wp14="http://schemas.microsoft.com/office/word/2010/wordml" w:rsidRPr="00E00AE1" w:rsidR="00FD1F3D" w:rsidP="00FD1F3D" w:rsidRDefault="00FD1F3D" w14:paraId="7C6F0393" wp14:textId="77777777">
      <w:pPr>
        <w:spacing w:line="360" w:lineRule="auto"/>
        <w:rPr>
          <w:rFonts w:ascii="Arial" w:hAnsi="Arial" w:cs="Arial"/>
          <w:sz w:val="22"/>
          <w:szCs w:val="22"/>
        </w:rPr>
      </w:pPr>
      <w:r w:rsidRPr="00E00AE1">
        <w:rPr>
          <w:rFonts w:ascii="Arial" w:hAnsi="Arial" w:cs="Arial"/>
          <w:sz w:val="22"/>
          <w:szCs w:val="22"/>
        </w:rPr>
        <w:t>This is translated in-app as a naming convention applied to the 3D models, any part of the object that has been named Head, Shank or Stone will have the material named in the metadata to match the metadata entry. Parts of the object named Other will have the stones material and any other name will use the metals material.</w:t>
      </w:r>
    </w:p>
    <w:p xmlns:wp14="http://schemas.microsoft.com/office/word/2010/wordml" w:rsidRPr="00E00AE1" w:rsidR="00FD1F3D" w:rsidP="00FD1F3D" w:rsidRDefault="00FD1F3D" w14:paraId="5DE53038" wp14:textId="77777777">
      <w:pPr>
        <w:spacing w:line="360" w:lineRule="auto"/>
        <w:rPr>
          <w:rFonts w:ascii="Arial" w:hAnsi="Arial" w:cs="Arial"/>
          <w:b/>
          <w:i/>
          <w:sz w:val="22"/>
          <w:szCs w:val="22"/>
        </w:rPr>
      </w:pPr>
      <w:r w:rsidRPr="00E00AE1">
        <w:rPr>
          <w:rFonts w:ascii="Arial" w:hAnsi="Arial" w:cs="Arial"/>
          <w:b/>
          <w:i/>
          <w:sz w:val="22"/>
          <w:szCs w:val="22"/>
        </w:rPr>
        <w:t>Note: When setting material values in the metadata, please ensure that the name of the material is matched perfectly to the value in the metadata.</w:t>
      </w:r>
    </w:p>
    <w:p xmlns:wp14="http://schemas.microsoft.com/office/word/2010/wordml" w:rsidRPr="00E00AE1" w:rsidR="00FD1F3D" w:rsidP="00FD1F3D" w:rsidRDefault="00FD1F3D" w14:paraId="2CCB938B" wp14:textId="77777777">
      <w:pPr>
        <w:rPr>
          <w:rFonts w:ascii="Arial" w:hAnsi="Arial" w:cs="Arial"/>
          <w:sz w:val="22"/>
          <w:szCs w:val="22"/>
        </w:rPr>
      </w:pPr>
    </w:p>
    <w:p xmlns:wp14="http://schemas.microsoft.com/office/word/2010/wordml" w:rsidRPr="00E00AE1" w:rsidR="00FD1F3D" w:rsidP="00FD1F3D" w:rsidRDefault="00FD1F3D" w14:paraId="4DD2E7F5" wp14:textId="77777777">
      <w:pPr>
        <w:pStyle w:val="Heading1"/>
        <w:spacing w:line="360" w:lineRule="auto"/>
        <w:rPr>
          <w:rFonts w:ascii="Arial" w:hAnsi="Arial" w:cs="Arial"/>
          <w:color w:val="auto"/>
          <w:sz w:val="22"/>
          <w:szCs w:val="22"/>
          <w:u w:val="single"/>
        </w:rPr>
      </w:pPr>
      <w:bookmarkStart w:name="_Toc532297126" w:id="33"/>
      <w:r w:rsidRPr="00E00AE1">
        <w:rPr>
          <w:rFonts w:ascii="Arial" w:hAnsi="Arial" w:cs="Arial"/>
          <w:color w:val="auto"/>
          <w:sz w:val="22"/>
          <w:szCs w:val="22"/>
          <w:u w:val="single"/>
        </w:rPr>
        <w:lastRenderedPageBreak/>
        <w:t>Expanding the catalogue</w:t>
      </w:r>
      <w:bookmarkEnd w:id="33"/>
    </w:p>
    <w:p xmlns:wp14="http://schemas.microsoft.com/office/word/2010/wordml" w:rsidRPr="00E00AE1" w:rsidR="00FD1F3D" w:rsidP="00FD1F3D" w:rsidRDefault="00FD1F3D" w14:paraId="52CA1F05" wp14:textId="77777777">
      <w:pPr>
        <w:spacing w:line="360" w:lineRule="auto"/>
        <w:rPr>
          <w:rFonts w:ascii="Arial" w:hAnsi="Arial" w:cs="Arial"/>
          <w:sz w:val="22"/>
          <w:szCs w:val="22"/>
        </w:rPr>
      </w:pPr>
      <w:r w:rsidRPr="00E00AE1">
        <w:rPr>
          <w:rFonts w:ascii="Arial" w:hAnsi="Arial" w:cs="Arial"/>
          <w:sz w:val="22"/>
          <w:szCs w:val="22"/>
        </w:rPr>
        <w:t xml:space="preserve">The catalogue of jewellery has been created in such a way as to make it as easy as possible to expand the number of pieces in a category and the </w:t>
      </w:r>
      <w:r w:rsidRPr="00E00AE1" w:rsidR="00A36140">
        <w:rPr>
          <w:rFonts w:ascii="Arial" w:hAnsi="Arial" w:cs="Arial"/>
          <w:sz w:val="22"/>
          <w:szCs w:val="22"/>
        </w:rPr>
        <w:t>number</w:t>
      </w:r>
      <w:r w:rsidRPr="00E00AE1">
        <w:rPr>
          <w:rFonts w:ascii="Arial" w:hAnsi="Arial" w:cs="Arial"/>
          <w:sz w:val="22"/>
          <w:szCs w:val="22"/>
        </w:rPr>
        <w:t xml:space="preserve"> of categories available in the app.</w:t>
      </w:r>
    </w:p>
    <w:p xmlns:wp14="http://schemas.microsoft.com/office/word/2010/wordml" w:rsidRPr="00E00AE1" w:rsidR="00FD1F3D" w:rsidP="00FD1F3D" w:rsidRDefault="00FD1F3D" w14:paraId="6D4820A8" wp14:textId="77777777">
      <w:pPr>
        <w:pStyle w:val="Heading2"/>
        <w:spacing w:line="360" w:lineRule="auto"/>
        <w:rPr>
          <w:rFonts w:ascii="Arial" w:hAnsi="Arial" w:cs="Arial"/>
          <w:b/>
          <w:bCs/>
          <w:color w:val="auto"/>
          <w:sz w:val="22"/>
          <w:szCs w:val="22"/>
          <w:u w:val="single"/>
        </w:rPr>
      </w:pPr>
      <w:bookmarkStart w:name="_Toc532297127" w:id="34"/>
      <w:r w:rsidRPr="00E00AE1">
        <w:rPr>
          <w:rFonts w:ascii="Arial" w:hAnsi="Arial" w:cs="Arial"/>
          <w:b/>
          <w:bCs/>
          <w:color w:val="auto"/>
          <w:sz w:val="22"/>
          <w:szCs w:val="22"/>
          <w:u w:val="single"/>
        </w:rPr>
        <w:t>Adding a Category</w:t>
      </w:r>
      <w:bookmarkEnd w:id="34"/>
    </w:p>
    <w:p xmlns:wp14="http://schemas.microsoft.com/office/word/2010/wordml" w:rsidRPr="00E00AE1" w:rsidR="00FD1F3D" w:rsidP="00FD1F3D" w:rsidRDefault="00FD1F3D" w14:paraId="28B32447" wp14:textId="77777777">
      <w:pPr>
        <w:spacing w:line="360" w:lineRule="auto"/>
        <w:rPr>
          <w:rFonts w:ascii="Arial" w:hAnsi="Arial" w:cs="Arial"/>
          <w:sz w:val="22"/>
          <w:szCs w:val="22"/>
        </w:rPr>
      </w:pPr>
      <w:r w:rsidRPr="00E00AE1">
        <w:rPr>
          <w:rFonts w:ascii="Arial" w:hAnsi="Arial" w:cs="Arial"/>
          <w:sz w:val="22"/>
          <w:szCs w:val="22"/>
        </w:rPr>
        <w:t>In order to add a category, the category must be one of the values in the “</w:t>
      </w:r>
      <w:proofErr w:type="spellStart"/>
      <w:r w:rsidRPr="00E00AE1">
        <w:rPr>
          <w:rFonts w:ascii="Arial" w:hAnsi="Arial" w:cs="Arial"/>
          <w:sz w:val="22"/>
          <w:szCs w:val="22"/>
        </w:rPr>
        <w:t>RingCollections</w:t>
      </w:r>
      <w:proofErr w:type="spellEnd"/>
      <w:r w:rsidRPr="00E00AE1">
        <w:rPr>
          <w:rFonts w:ascii="Arial" w:hAnsi="Arial" w:cs="Arial"/>
          <w:sz w:val="22"/>
          <w:szCs w:val="22"/>
        </w:rPr>
        <w:t>” enumeration in Assets/Scripts/UI/</w:t>
      </w:r>
      <w:proofErr w:type="spellStart"/>
      <w:r w:rsidRPr="00E00AE1">
        <w:rPr>
          <w:rFonts w:ascii="Arial" w:hAnsi="Arial" w:cs="Arial"/>
          <w:sz w:val="22"/>
          <w:szCs w:val="22"/>
        </w:rPr>
        <w:t>CollectionView</w:t>
      </w:r>
      <w:proofErr w:type="spellEnd"/>
      <w:r w:rsidRPr="00E00AE1">
        <w:rPr>
          <w:rFonts w:ascii="Arial" w:hAnsi="Arial" w:cs="Arial"/>
          <w:sz w:val="22"/>
          <w:szCs w:val="22"/>
        </w:rPr>
        <w:t>/</w:t>
      </w:r>
      <w:proofErr w:type="spellStart"/>
      <w:r w:rsidRPr="00E00AE1">
        <w:rPr>
          <w:rFonts w:ascii="Arial" w:hAnsi="Arial" w:cs="Arial"/>
          <w:sz w:val="22"/>
          <w:szCs w:val="22"/>
        </w:rPr>
        <w:t>CollectionPanel.cs</w:t>
      </w:r>
      <w:proofErr w:type="spellEnd"/>
      <w:r w:rsidRPr="00E00AE1">
        <w:rPr>
          <w:rFonts w:ascii="Arial" w:hAnsi="Arial" w:cs="Arial"/>
          <w:sz w:val="22"/>
          <w:szCs w:val="22"/>
        </w:rPr>
        <w:t>.</w:t>
      </w:r>
    </w:p>
    <w:p xmlns:wp14="http://schemas.microsoft.com/office/word/2010/wordml" w:rsidRPr="00E00AE1" w:rsidR="00FD1F3D" w:rsidP="00FD1F3D" w:rsidRDefault="00FD1F3D" w14:paraId="2208349B" wp14:textId="77777777">
      <w:pPr>
        <w:spacing w:line="360" w:lineRule="auto"/>
        <w:rPr>
          <w:rFonts w:ascii="Arial" w:hAnsi="Arial" w:cs="Arial"/>
          <w:sz w:val="22"/>
          <w:szCs w:val="22"/>
        </w:rPr>
      </w:pPr>
      <w:r w:rsidRPr="00E00AE1">
        <w:rPr>
          <w:rFonts w:ascii="Arial" w:hAnsi="Arial" w:cs="Arial"/>
          <w:sz w:val="22"/>
          <w:szCs w:val="22"/>
        </w:rPr>
        <w:t>On hand over the enumeration contained the following categories:</w:t>
      </w:r>
    </w:p>
    <w:p xmlns:wp14="http://schemas.microsoft.com/office/word/2010/wordml" w:rsidRPr="00E00AE1" w:rsidR="00FD1F3D" w:rsidP="00FD1F3D" w:rsidRDefault="00FD1F3D" w14:paraId="796B98D5" wp14:textId="77777777">
      <w:pPr>
        <w:spacing w:line="360" w:lineRule="auto"/>
        <w:rPr>
          <w:rFonts w:ascii="Arial" w:hAnsi="Arial" w:cs="Arial"/>
          <w:sz w:val="22"/>
          <w:szCs w:val="22"/>
        </w:rPr>
      </w:pPr>
    </w:p>
    <w:p xmlns:wp14="http://schemas.microsoft.com/office/word/2010/wordml" w:rsidRPr="00E00AE1" w:rsidR="00FD1F3D" w:rsidP="009B483C" w:rsidRDefault="00FD1F3D" w14:paraId="7C6EA56B"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Engagement</w:t>
      </w:r>
    </w:p>
    <w:p xmlns:wp14="http://schemas.microsoft.com/office/word/2010/wordml" w:rsidRPr="00E00AE1" w:rsidR="00FD1F3D" w:rsidP="009B483C" w:rsidRDefault="00FD1F3D" w14:paraId="70749567"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Wedding</w:t>
      </w:r>
    </w:p>
    <w:p xmlns:wp14="http://schemas.microsoft.com/office/word/2010/wordml" w:rsidRPr="00E00AE1" w:rsidR="00FD1F3D" w:rsidP="009B483C" w:rsidRDefault="3580C0AF" w14:paraId="519E4218"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Men Wedding</w:t>
      </w:r>
    </w:p>
    <w:p xmlns:wp14="http://schemas.microsoft.com/office/word/2010/wordml" w:rsidRPr="00E00AE1" w:rsidR="00FD1F3D" w:rsidP="009B483C" w:rsidRDefault="00FD1F3D" w14:paraId="04166489"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Eternity</w:t>
      </w:r>
    </w:p>
    <w:p xmlns:wp14="http://schemas.microsoft.com/office/word/2010/wordml" w:rsidRPr="00E00AE1" w:rsidR="00FD1F3D" w:rsidP="009B483C" w:rsidRDefault="00FD1F3D" w14:paraId="7D71F491"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Earring</w:t>
      </w:r>
    </w:p>
    <w:p xmlns:wp14="http://schemas.microsoft.com/office/word/2010/wordml" w:rsidRPr="00E00AE1" w:rsidR="00FD1F3D" w:rsidP="009B483C" w:rsidRDefault="00FD1F3D" w14:paraId="433F7867"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Pendant</w:t>
      </w:r>
    </w:p>
    <w:p xmlns:wp14="http://schemas.microsoft.com/office/word/2010/wordml" w:rsidRPr="00E00AE1" w:rsidR="00FD1F3D" w:rsidP="009B483C" w:rsidRDefault="00FD1F3D" w14:paraId="349ADB00"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Bracelet</w:t>
      </w:r>
    </w:p>
    <w:p xmlns:wp14="http://schemas.microsoft.com/office/word/2010/wordml" w:rsidRPr="00E00AE1" w:rsidR="00FD1F3D" w:rsidP="009B483C" w:rsidRDefault="00FD1F3D" w14:paraId="6FE429D8" wp14:textId="77777777">
      <w:pPr>
        <w:pStyle w:val="ListParagraph"/>
        <w:numPr>
          <w:ilvl w:val="0"/>
          <w:numId w:val="15"/>
        </w:numPr>
        <w:spacing w:line="360" w:lineRule="auto"/>
        <w:rPr>
          <w:rFonts w:ascii="Arial" w:hAnsi="Arial" w:cs="Arial"/>
          <w:sz w:val="22"/>
          <w:szCs w:val="22"/>
        </w:rPr>
      </w:pPr>
      <w:r w:rsidRPr="00E00AE1">
        <w:rPr>
          <w:rFonts w:ascii="Arial" w:hAnsi="Arial" w:cs="Arial"/>
          <w:sz w:val="22"/>
          <w:szCs w:val="22"/>
        </w:rPr>
        <w:t>Dress</w:t>
      </w:r>
    </w:p>
    <w:p xmlns:wp14="http://schemas.microsoft.com/office/word/2010/wordml" w:rsidRPr="00E00AE1" w:rsidR="00A36140" w:rsidP="00FD1F3D" w:rsidRDefault="00A36140" w14:paraId="344BE600" wp14:textId="77777777">
      <w:pPr>
        <w:spacing w:line="360" w:lineRule="auto"/>
        <w:rPr>
          <w:rFonts w:ascii="Arial" w:hAnsi="Arial" w:cs="Arial"/>
          <w:sz w:val="22"/>
          <w:szCs w:val="22"/>
        </w:rPr>
      </w:pPr>
    </w:p>
    <w:p xmlns:wp14="http://schemas.microsoft.com/office/word/2010/wordml" w:rsidRPr="00E00AE1" w:rsidR="00FD1F3D" w:rsidP="00FD1F3D" w:rsidRDefault="00FD1F3D" w14:paraId="446B8882" wp14:textId="77777777">
      <w:pPr>
        <w:spacing w:line="360" w:lineRule="auto"/>
        <w:rPr>
          <w:rFonts w:ascii="Arial" w:hAnsi="Arial" w:cs="Arial"/>
          <w:sz w:val="22"/>
          <w:szCs w:val="22"/>
        </w:rPr>
      </w:pPr>
      <w:r w:rsidRPr="00E00AE1">
        <w:rPr>
          <w:rFonts w:ascii="Arial" w:hAnsi="Arial" w:cs="Arial"/>
          <w:sz w:val="22"/>
          <w:szCs w:val="22"/>
        </w:rPr>
        <w:t>To add additional categories, extend the enumeration by adding more entries.</w:t>
      </w:r>
    </w:p>
    <w:p xmlns:wp14="http://schemas.microsoft.com/office/word/2010/wordml" w:rsidRPr="00E00AE1" w:rsidR="00FD1F3D" w:rsidP="00FD1F3D" w:rsidRDefault="00FD1F3D" w14:paraId="235C582D" wp14:textId="77777777">
      <w:pPr>
        <w:spacing w:line="360" w:lineRule="auto"/>
        <w:rPr>
          <w:rFonts w:ascii="Arial" w:hAnsi="Arial" w:cs="Arial"/>
          <w:sz w:val="22"/>
          <w:szCs w:val="22"/>
        </w:rPr>
      </w:pPr>
      <w:r w:rsidRPr="00E00AE1">
        <w:rPr>
          <w:rFonts w:ascii="Arial" w:hAnsi="Arial" w:cs="Arial"/>
          <w:sz w:val="22"/>
          <w:szCs w:val="22"/>
        </w:rPr>
        <w:t xml:space="preserve">With an entry in the </w:t>
      </w:r>
      <w:proofErr w:type="spellStart"/>
      <w:r w:rsidRPr="00E00AE1">
        <w:rPr>
          <w:rFonts w:ascii="Arial" w:hAnsi="Arial" w:cs="Arial"/>
          <w:sz w:val="22"/>
          <w:szCs w:val="22"/>
        </w:rPr>
        <w:t>RingCollections</w:t>
      </w:r>
      <w:proofErr w:type="spellEnd"/>
      <w:r w:rsidRPr="00E00AE1">
        <w:rPr>
          <w:rFonts w:ascii="Arial" w:hAnsi="Arial" w:cs="Arial"/>
          <w:sz w:val="22"/>
          <w:szCs w:val="22"/>
        </w:rPr>
        <w:t xml:space="preserve">, add a </w:t>
      </w:r>
      <w:proofErr w:type="spellStart"/>
      <w:r w:rsidRPr="00E00AE1">
        <w:rPr>
          <w:rFonts w:ascii="Arial" w:hAnsi="Arial" w:cs="Arial"/>
          <w:sz w:val="22"/>
          <w:szCs w:val="22"/>
        </w:rPr>
        <w:t>RingOption</w:t>
      </w:r>
      <w:proofErr w:type="spellEnd"/>
      <w:r w:rsidRPr="00E00AE1">
        <w:rPr>
          <w:rFonts w:ascii="Arial" w:hAnsi="Arial" w:cs="Arial"/>
          <w:sz w:val="22"/>
          <w:szCs w:val="22"/>
        </w:rPr>
        <w:t xml:space="preserve"> </w:t>
      </w:r>
      <w:bookmarkStart w:name="_Int_uXyfN4tY" w:id="35"/>
      <w:r w:rsidRPr="00E00AE1">
        <w:rPr>
          <w:rFonts w:ascii="Arial" w:hAnsi="Arial" w:cs="Arial"/>
          <w:sz w:val="22"/>
          <w:szCs w:val="22"/>
        </w:rPr>
        <w:t>prefab</w:t>
      </w:r>
      <w:bookmarkEnd w:id="35"/>
      <w:r w:rsidRPr="00E00AE1">
        <w:rPr>
          <w:rFonts w:ascii="Arial" w:hAnsi="Arial" w:cs="Arial"/>
          <w:sz w:val="22"/>
          <w:szCs w:val="22"/>
        </w:rPr>
        <w:t xml:space="preserve"> (from Assets/</w:t>
      </w:r>
      <w:proofErr w:type="spellStart"/>
      <w:r w:rsidRPr="00E00AE1">
        <w:rPr>
          <w:rFonts w:ascii="Arial" w:hAnsi="Arial" w:cs="Arial"/>
          <w:sz w:val="22"/>
          <w:szCs w:val="22"/>
        </w:rPr>
        <w:t>UI_</w:t>
      </w:r>
      <w:proofErr w:type="gramStart"/>
      <w:r w:rsidRPr="00E00AE1">
        <w:rPr>
          <w:rFonts w:ascii="Arial" w:hAnsi="Arial" w:cs="Arial"/>
          <w:sz w:val="22"/>
          <w:szCs w:val="22"/>
        </w:rPr>
        <w:t>Prefabs</w:t>
      </w:r>
      <w:proofErr w:type="spellEnd"/>
      <w:r w:rsidRPr="00E00AE1">
        <w:rPr>
          <w:rFonts w:ascii="Arial" w:hAnsi="Arial" w:cs="Arial"/>
          <w:sz w:val="22"/>
          <w:szCs w:val="22"/>
        </w:rPr>
        <w:t>)  to</w:t>
      </w:r>
      <w:proofErr w:type="gramEnd"/>
      <w:r w:rsidRPr="00E00AE1">
        <w:rPr>
          <w:rFonts w:ascii="Arial" w:hAnsi="Arial" w:cs="Arial"/>
          <w:sz w:val="22"/>
          <w:szCs w:val="22"/>
        </w:rPr>
        <w:t xml:space="preserve"> the </w:t>
      </w:r>
      <w:proofErr w:type="spellStart"/>
      <w:r w:rsidRPr="00E00AE1">
        <w:rPr>
          <w:rFonts w:ascii="Arial" w:hAnsi="Arial" w:cs="Arial"/>
          <w:sz w:val="22"/>
          <w:szCs w:val="22"/>
        </w:rPr>
        <w:t>CollectionView</w:t>
      </w:r>
      <w:proofErr w:type="spellEnd"/>
      <w:r w:rsidRPr="00E00AE1">
        <w:rPr>
          <w:rFonts w:ascii="Arial" w:hAnsi="Arial" w:cs="Arial"/>
          <w:sz w:val="22"/>
          <w:szCs w:val="22"/>
        </w:rPr>
        <w:t xml:space="preserve"> scene, under Canvas/CollectionView2D/Panel/Collections (alternatively copy and paste one from the above location).</w:t>
      </w:r>
    </w:p>
    <w:p xmlns:wp14="http://schemas.microsoft.com/office/word/2010/wordml" w:rsidRPr="00E00AE1" w:rsidR="00FD1F3D" w:rsidP="00FD1F3D" w:rsidRDefault="00FD1F3D" w14:paraId="46120373" wp14:textId="77777777">
      <w:pPr>
        <w:spacing w:line="360" w:lineRule="auto"/>
        <w:rPr>
          <w:rFonts w:ascii="Arial" w:hAnsi="Arial" w:cs="Arial"/>
          <w:sz w:val="22"/>
          <w:szCs w:val="22"/>
        </w:rPr>
      </w:pPr>
      <w:r w:rsidRPr="00E00AE1">
        <w:rPr>
          <w:rFonts w:ascii="Arial" w:hAnsi="Arial" w:cs="Arial"/>
          <w:sz w:val="22"/>
          <w:szCs w:val="22"/>
        </w:rPr>
        <w:t xml:space="preserve">The </w:t>
      </w:r>
      <w:proofErr w:type="spellStart"/>
      <w:r w:rsidRPr="00E00AE1">
        <w:rPr>
          <w:rFonts w:ascii="Arial" w:hAnsi="Arial" w:cs="Arial"/>
          <w:sz w:val="22"/>
          <w:szCs w:val="22"/>
        </w:rPr>
        <w:t>RingOption</w:t>
      </w:r>
      <w:proofErr w:type="spellEnd"/>
      <w:r w:rsidRPr="00E00AE1">
        <w:rPr>
          <w:rFonts w:ascii="Arial" w:hAnsi="Arial" w:cs="Arial"/>
          <w:sz w:val="22"/>
          <w:szCs w:val="22"/>
        </w:rPr>
        <w:t xml:space="preserve"> </w:t>
      </w:r>
      <w:bookmarkStart w:name="_Int_EzBvRxxm" w:id="36"/>
      <w:r w:rsidRPr="00E00AE1">
        <w:rPr>
          <w:rFonts w:ascii="Arial" w:hAnsi="Arial" w:cs="Arial"/>
          <w:sz w:val="22"/>
          <w:szCs w:val="22"/>
        </w:rPr>
        <w:t>prefab</w:t>
      </w:r>
      <w:bookmarkEnd w:id="36"/>
      <w:r w:rsidRPr="00E00AE1">
        <w:rPr>
          <w:rFonts w:ascii="Arial" w:hAnsi="Arial" w:cs="Arial"/>
          <w:sz w:val="22"/>
          <w:szCs w:val="22"/>
        </w:rPr>
        <w:t xml:space="preserve"> has an On Click () method in the button script (see below), drag the “Canvas” </w:t>
      </w:r>
      <w:proofErr w:type="spellStart"/>
      <w:r w:rsidRPr="00E00AE1">
        <w:rPr>
          <w:rFonts w:ascii="Arial" w:hAnsi="Arial" w:cs="Arial"/>
          <w:sz w:val="22"/>
          <w:szCs w:val="22"/>
        </w:rPr>
        <w:t>gameobject</w:t>
      </w:r>
      <w:proofErr w:type="spellEnd"/>
      <w:r w:rsidRPr="00E00AE1">
        <w:rPr>
          <w:rFonts w:ascii="Arial" w:hAnsi="Arial" w:cs="Arial"/>
          <w:sz w:val="22"/>
          <w:szCs w:val="22"/>
        </w:rPr>
        <w:t xml:space="preserve"> onto the empty script location (1</w:t>
      </w:r>
      <w:r w:rsidRPr="00E00AE1" w:rsidR="10940AD8">
        <w:rPr>
          <w:rFonts w:ascii="Arial" w:hAnsi="Arial" w:cs="Arial"/>
          <w:sz w:val="22"/>
          <w:szCs w:val="22"/>
        </w:rPr>
        <w:t>),</w:t>
      </w:r>
      <w:r w:rsidRPr="00E00AE1">
        <w:rPr>
          <w:rFonts w:ascii="Arial" w:hAnsi="Arial" w:cs="Arial"/>
          <w:sz w:val="22"/>
          <w:szCs w:val="22"/>
        </w:rPr>
        <w:t xml:space="preserve"> select </w:t>
      </w:r>
      <w:proofErr w:type="spellStart"/>
      <w:r w:rsidRPr="00E00AE1">
        <w:rPr>
          <w:rFonts w:ascii="Arial" w:hAnsi="Arial" w:cs="Arial"/>
          <w:sz w:val="22"/>
          <w:szCs w:val="22"/>
        </w:rPr>
        <w:t>CollectionManager</w:t>
      </w:r>
      <w:proofErr w:type="spellEnd"/>
      <w:r w:rsidRPr="00E00AE1">
        <w:rPr>
          <w:rFonts w:ascii="Arial" w:hAnsi="Arial" w:cs="Arial"/>
          <w:sz w:val="22"/>
          <w:szCs w:val="22"/>
        </w:rPr>
        <w:t>/</w:t>
      </w:r>
      <w:proofErr w:type="spellStart"/>
      <w:r w:rsidRPr="00E00AE1">
        <w:rPr>
          <w:rFonts w:ascii="Arial" w:hAnsi="Arial" w:cs="Arial"/>
          <w:sz w:val="22"/>
          <w:szCs w:val="22"/>
        </w:rPr>
        <w:t>ShowCollection</w:t>
      </w:r>
      <w:proofErr w:type="spellEnd"/>
      <w:r w:rsidRPr="00E00AE1">
        <w:rPr>
          <w:rFonts w:ascii="Arial" w:hAnsi="Arial" w:cs="Arial"/>
          <w:sz w:val="22"/>
          <w:szCs w:val="22"/>
        </w:rPr>
        <w:t xml:space="preserve"> from the drop down (2) and enter the index of the collection from </w:t>
      </w:r>
      <w:proofErr w:type="spellStart"/>
      <w:r w:rsidRPr="00E00AE1">
        <w:rPr>
          <w:rFonts w:ascii="Arial" w:hAnsi="Arial" w:cs="Arial"/>
          <w:sz w:val="22"/>
          <w:szCs w:val="22"/>
        </w:rPr>
        <w:t>RingCollections</w:t>
      </w:r>
      <w:proofErr w:type="spellEnd"/>
      <w:r w:rsidRPr="00E00AE1">
        <w:rPr>
          <w:rFonts w:ascii="Arial" w:hAnsi="Arial" w:cs="Arial"/>
          <w:sz w:val="22"/>
          <w:szCs w:val="22"/>
        </w:rPr>
        <w:t>.</w:t>
      </w:r>
    </w:p>
    <w:p xmlns:wp14="http://schemas.microsoft.com/office/word/2010/wordml" w:rsidR="00FD1F3D" w:rsidP="00FD1F3D" w:rsidRDefault="00FD1F3D" w14:paraId="7EE3B4B9" wp14:textId="77777777">
      <w:pPr>
        <w:spacing w:line="360" w:lineRule="auto"/>
      </w:pPr>
    </w:p>
    <w:p xmlns:wp14="http://schemas.microsoft.com/office/word/2010/wordml" w:rsidR="00FD1F3D" w:rsidP="00FD1F3D" w:rsidRDefault="00FD1F3D" w14:paraId="17D63EA2" wp14:textId="77777777">
      <w:pPr>
        <w:spacing w:line="360" w:lineRule="auto"/>
      </w:pPr>
    </w:p>
    <w:p xmlns:wp14="http://schemas.microsoft.com/office/word/2010/wordml" w:rsidR="00FD1F3D" w:rsidP="007E0560" w:rsidRDefault="00FD1F3D" w14:paraId="52E608EF" wp14:textId="77777777">
      <w:pPr>
        <w:keepNext w:val="1"/>
        <w:spacing w:line="360" w:lineRule="auto"/>
        <w:jc w:val="center"/>
      </w:pPr>
      <w:r w:rsidR="15F26C26">
        <w:drawing>
          <wp:inline xmlns:wp14="http://schemas.microsoft.com/office/word/2010/wordprocessingDrawing" wp14:editId="1D286C3A" wp14:anchorId="27523CF0">
            <wp:extent cx="3162300" cy="1485900"/>
            <wp:effectExtent l="0" t="0" r="0" b="0"/>
            <wp:docPr id="15" name="Picture 15" descr="Graphical user interface, application&#10;&#10;Description automatically generated" title=""/>
            <wp:cNvGraphicFramePr>
              <a:graphicFrameLocks noChangeAspect="1"/>
            </wp:cNvGraphicFramePr>
            <a:graphic>
              <a:graphicData uri="http://schemas.openxmlformats.org/drawingml/2006/picture">
                <pic:pic>
                  <pic:nvPicPr>
                    <pic:cNvPr id="0" name="Picture 15"/>
                    <pic:cNvPicPr/>
                  </pic:nvPicPr>
                  <pic:blipFill>
                    <a:blip r:embed="R994093764e224ac0">
                      <a:extLst xmlns:a="http://schemas.openxmlformats.org/drawingml/2006/main">
                        <a:ext uri="{28A0092B-C50C-407E-A947-70E740481C1C}">
                          <a14:useLocalDpi xmlns:a14="http://schemas.microsoft.com/office/drawing/2010/main" val="0"/>
                        </a:ext>
                      </a:extLst>
                    </a:blip>
                    <a:srcRect t="80914"/>
                    <a:stretch>
                      <a:fillRect/>
                    </a:stretch>
                  </pic:blipFill>
                  <pic:spPr>
                    <a:xfrm rot="0" flipH="0" flipV="0">
                      <a:off x="0" y="0"/>
                      <a:ext cx="3162300" cy="1485900"/>
                    </a:xfrm>
                    <a:prstGeom prst="rect">
                      <a:avLst/>
                    </a:prstGeom>
                  </pic:spPr>
                </pic:pic>
              </a:graphicData>
            </a:graphic>
          </wp:inline>
        </w:drawing>
      </w:r>
    </w:p>
    <w:p xmlns:wp14="http://schemas.microsoft.com/office/word/2010/wordml" w:rsidR="007E0560" w:rsidP="007E0560" w:rsidRDefault="007E0560" w14:paraId="518FAA33" wp14:textId="77777777">
      <w:pPr>
        <w:keepNext/>
        <w:spacing w:line="360" w:lineRule="auto"/>
        <w:jc w:val="center"/>
        <w:rPr>
          <w:sz w:val="22"/>
          <w:szCs w:val="22"/>
        </w:rPr>
      </w:pPr>
      <w:r w:rsidRPr="007E0560">
        <w:rPr>
          <w:sz w:val="22"/>
          <w:szCs w:val="22"/>
        </w:rPr>
        <w:t>Figure 23: Onclick event</w:t>
      </w:r>
    </w:p>
    <w:p xmlns:wp14="http://schemas.microsoft.com/office/word/2010/wordml" w:rsidRPr="007E0560" w:rsidR="007E0560" w:rsidP="007E0560" w:rsidRDefault="007E0560" w14:paraId="074E47F7" wp14:textId="77777777">
      <w:pPr>
        <w:keepNext/>
        <w:spacing w:line="360" w:lineRule="auto"/>
        <w:jc w:val="center"/>
        <w:rPr>
          <w:sz w:val="22"/>
          <w:szCs w:val="22"/>
        </w:rPr>
      </w:pPr>
    </w:p>
    <w:p xmlns:wp14="http://schemas.microsoft.com/office/word/2010/wordml" w:rsidRPr="00E00AE1" w:rsidR="00FD1F3D" w:rsidP="00FD1F3D" w:rsidRDefault="00FD1F3D" w14:paraId="3EE60611" wp14:textId="77777777">
      <w:pPr>
        <w:spacing w:line="360" w:lineRule="auto"/>
        <w:rPr>
          <w:rFonts w:ascii="Arial" w:hAnsi="Arial" w:cs="Arial"/>
          <w:sz w:val="22"/>
          <w:szCs w:val="22"/>
        </w:rPr>
      </w:pPr>
      <w:r w:rsidRPr="00E00AE1">
        <w:rPr>
          <w:rFonts w:ascii="Arial" w:hAnsi="Arial" w:cs="Arial"/>
          <w:sz w:val="22"/>
          <w:szCs w:val="22"/>
        </w:rPr>
        <w:t>With the category added, expand the height of the “collections” UI panel (Canvas/CollectionView2D/Panel/Collections) by subtracting 205 from the “Bottom” value (</w:t>
      </w:r>
      <w:r w:rsidRPr="00E00AE1" w:rsidR="13DBFBC9">
        <w:rPr>
          <w:rFonts w:ascii="Arial" w:hAnsi="Arial" w:cs="Arial"/>
          <w:sz w:val="22"/>
          <w:szCs w:val="22"/>
        </w:rPr>
        <w:t>e.g.,</w:t>
      </w:r>
      <w:r w:rsidRPr="00E00AE1">
        <w:rPr>
          <w:rFonts w:ascii="Arial" w:hAnsi="Arial" w:cs="Arial"/>
          <w:sz w:val="22"/>
          <w:szCs w:val="22"/>
        </w:rPr>
        <w:t xml:space="preserve"> -205 -&gt; -410) so that the scroll panel can scroll down to see your new category.</w:t>
      </w:r>
    </w:p>
    <w:p xmlns:wp14="http://schemas.microsoft.com/office/word/2010/wordml" w:rsidRPr="00E00AE1" w:rsidR="00FD1F3D" w:rsidP="00FD1F3D" w:rsidRDefault="00FD1F3D" w14:paraId="4A852BA6" wp14:textId="77777777">
      <w:pPr>
        <w:spacing w:line="360" w:lineRule="auto"/>
        <w:rPr>
          <w:rFonts w:ascii="Arial" w:hAnsi="Arial" w:cs="Arial"/>
          <w:sz w:val="22"/>
          <w:szCs w:val="22"/>
        </w:rPr>
      </w:pPr>
    </w:p>
    <w:p xmlns:wp14="http://schemas.microsoft.com/office/word/2010/wordml" w:rsidRPr="00E00AE1" w:rsidR="00FD1F3D" w:rsidP="00FD1F3D" w:rsidRDefault="00FD1F3D" w14:paraId="56B5D655" wp14:textId="77777777">
      <w:pPr>
        <w:pStyle w:val="Heading2"/>
        <w:spacing w:line="360" w:lineRule="auto"/>
        <w:rPr>
          <w:rFonts w:ascii="Arial" w:hAnsi="Arial" w:cs="Arial"/>
          <w:b/>
          <w:bCs/>
          <w:color w:val="auto"/>
          <w:sz w:val="22"/>
          <w:szCs w:val="22"/>
          <w:u w:val="single"/>
        </w:rPr>
      </w:pPr>
      <w:bookmarkStart w:name="_Toc532297128" w:id="37"/>
      <w:r w:rsidRPr="00E00AE1">
        <w:rPr>
          <w:rFonts w:ascii="Arial" w:hAnsi="Arial" w:cs="Arial"/>
          <w:b/>
          <w:bCs/>
          <w:color w:val="auto"/>
          <w:sz w:val="22"/>
          <w:szCs w:val="22"/>
          <w:u w:val="single"/>
        </w:rPr>
        <w:t>Adding Jewellery to a collection</w:t>
      </w:r>
      <w:bookmarkEnd w:id="37"/>
    </w:p>
    <w:p xmlns:wp14="http://schemas.microsoft.com/office/word/2010/wordml" w:rsidRPr="00E00AE1" w:rsidR="00FD1F3D" w:rsidP="00FD1F3D" w:rsidRDefault="00FD1F3D" w14:paraId="0C246B40" wp14:textId="77777777">
      <w:pPr>
        <w:spacing w:line="360" w:lineRule="auto"/>
        <w:rPr>
          <w:rFonts w:ascii="Arial" w:hAnsi="Arial" w:cs="Arial"/>
          <w:sz w:val="22"/>
          <w:szCs w:val="22"/>
        </w:rPr>
      </w:pPr>
      <w:r w:rsidRPr="00E00AE1">
        <w:rPr>
          <w:rFonts w:ascii="Arial" w:hAnsi="Arial" w:cs="Arial"/>
          <w:sz w:val="22"/>
          <w:szCs w:val="22"/>
        </w:rPr>
        <w:t>In order to add jewellery to a category, first ensure that there is a folder for that category, that matches the “</w:t>
      </w:r>
      <w:proofErr w:type="spellStart"/>
      <w:r w:rsidRPr="00E00AE1">
        <w:rPr>
          <w:rFonts w:ascii="Arial" w:hAnsi="Arial" w:cs="Arial"/>
          <w:sz w:val="22"/>
          <w:szCs w:val="22"/>
        </w:rPr>
        <w:t>RingCollections</w:t>
      </w:r>
      <w:proofErr w:type="spellEnd"/>
      <w:r w:rsidRPr="00E00AE1">
        <w:rPr>
          <w:rFonts w:ascii="Arial" w:hAnsi="Arial" w:cs="Arial"/>
          <w:sz w:val="22"/>
          <w:szCs w:val="22"/>
        </w:rPr>
        <w:t>” enumeration name, in the Resources folder (Assets/Resources) if not then create one. Paste all images into that folder, select all images and set their import settings to Texture Type “Sprite (2D and UI)” and Max Size to 512:</w:t>
      </w:r>
    </w:p>
    <w:p xmlns:wp14="http://schemas.microsoft.com/office/word/2010/wordml" w:rsidR="00FD1F3D" w:rsidP="00FD1F3D" w:rsidRDefault="00FD1F3D" w14:paraId="1299FC03" wp14:textId="77777777">
      <w:pPr>
        <w:spacing w:line="360" w:lineRule="auto"/>
      </w:pPr>
    </w:p>
    <w:p xmlns:wp14="http://schemas.microsoft.com/office/word/2010/wordml" w:rsidR="00FD1F3D" w:rsidP="007E0560" w:rsidRDefault="00FD1F3D" w14:paraId="53508331" wp14:textId="77777777">
      <w:pPr>
        <w:keepNext/>
        <w:spacing w:line="360" w:lineRule="auto"/>
        <w:jc w:val="center"/>
      </w:pPr>
      <w:r>
        <w:rPr>
          <w:noProof/>
        </w:rPr>
        <w:drawing>
          <wp:inline xmlns:wp14="http://schemas.microsoft.com/office/word/2010/wordprocessingDrawing" distT="0" distB="0" distL="0" distR="0" wp14:anchorId="18F889C6" wp14:editId="15AA0953">
            <wp:extent cx="2291535" cy="3567065"/>
            <wp:effectExtent l="0" t="0" r="0" b="1905"/>
            <wp:docPr id="14" name="Picture 14"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10;&#10;Description automatically generated"/>
                    <pic:cNvPicPr>
                      <a:picLocks noChangeAspect="1" noChangeArrowheads="1"/>
                    </pic:cNvPicPr>
                  </pic:nvPicPr>
                  <pic:blipFill>
                    <a:blip r:embed="rId73" cstate="print">
                      <a:extLst>
                        <a:ext uri="{28A0092B-C50C-407E-A947-70E740481C1C}">
                          <a14:useLocalDpi xmlns:a14="http://schemas.microsoft.com/office/drawing/2010/main" val="0"/>
                        </a:ext>
                      </a:extLst>
                    </a:blip>
                    <a:srcRect/>
                    <a:stretch>
                      <a:fillRect/>
                    </a:stretch>
                  </pic:blipFill>
                  <pic:spPr bwMode="auto">
                    <a:xfrm>
                      <a:off x="0" y="0"/>
                      <a:ext cx="2304281" cy="3586905"/>
                    </a:xfrm>
                    <a:prstGeom prst="rect">
                      <a:avLst/>
                    </a:prstGeom>
                    <a:noFill/>
                    <a:ln>
                      <a:noFill/>
                    </a:ln>
                  </pic:spPr>
                </pic:pic>
              </a:graphicData>
            </a:graphic>
          </wp:inline>
        </w:drawing>
      </w:r>
    </w:p>
    <w:p xmlns:wp14="http://schemas.microsoft.com/office/word/2010/wordml" w:rsidRPr="007E0560" w:rsidR="007E0560" w:rsidP="007E0560" w:rsidRDefault="007E0560" w14:paraId="6B5291D6" wp14:textId="77777777">
      <w:pPr>
        <w:keepNext/>
        <w:spacing w:line="360" w:lineRule="auto"/>
        <w:jc w:val="center"/>
        <w:rPr>
          <w:sz w:val="22"/>
          <w:szCs w:val="22"/>
        </w:rPr>
      </w:pPr>
      <w:r w:rsidRPr="007E0560">
        <w:rPr>
          <w:sz w:val="22"/>
          <w:szCs w:val="22"/>
        </w:rPr>
        <w:t xml:space="preserve">Figure 24: Adding jewellery </w:t>
      </w:r>
    </w:p>
    <w:p xmlns:wp14="http://schemas.microsoft.com/office/word/2010/wordml" w:rsidR="007E0560" w:rsidP="00947E9C" w:rsidRDefault="007E0560" w14:paraId="4C694B97" wp14:textId="77777777">
      <w:pPr>
        <w:spacing w:line="360" w:lineRule="auto"/>
        <w:rPr>
          <w:rFonts w:ascii="Arial" w:hAnsi="Arial" w:cs="Arial"/>
          <w:sz w:val="22"/>
          <w:szCs w:val="22"/>
        </w:rPr>
      </w:pPr>
    </w:p>
    <w:p xmlns:wp14="http://schemas.microsoft.com/office/word/2010/wordml" w:rsidRPr="00E00AE1" w:rsidR="00947E9C" w:rsidP="00947E9C" w:rsidRDefault="00FD1F3D" w14:paraId="7C9D3FCE" wp14:textId="77777777">
      <w:pPr>
        <w:spacing w:line="360" w:lineRule="auto"/>
        <w:rPr>
          <w:rFonts w:ascii="Arial" w:hAnsi="Arial" w:cs="Arial"/>
          <w:sz w:val="22"/>
          <w:szCs w:val="22"/>
        </w:rPr>
      </w:pPr>
      <w:r w:rsidRPr="4CF8B467" w:rsidR="00FD1F3D">
        <w:rPr>
          <w:rFonts w:ascii="Arial" w:hAnsi="Arial" w:cs="Arial"/>
          <w:sz w:val="22"/>
          <w:szCs w:val="22"/>
        </w:rPr>
        <w:t>Next paste the .</w:t>
      </w:r>
      <w:r w:rsidRPr="4CF8B467" w:rsidR="00FD1F3D">
        <w:rPr>
          <w:rFonts w:ascii="Arial" w:hAnsi="Arial" w:cs="Arial"/>
          <w:sz w:val="22"/>
          <w:szCs w:val="22"/>
        </w:rPr>
        <w:t>obj</w:t>
      </w:r>
      <w:r w:rsidRPr="4CF8B467" w:rsidR="00FD1F3D">
        <w:rPr>
          <w:rFonts w:ascii="Arial" w:hAnsi="Arial" w:cs="Arial"/>
          <w:sz w:val="22"/>
          <w:szCs w:val="22"/>
        </w:rPr>
        <w:t xml:space="preserve">, 3D </w:t>
      </w:r>
      <w:r w:rsidRPr="4CF8B467" w:rsidR="50CBD9E0">
        <w:rPr>
          <w:rFonts w:ascii="Arial" w:hAnsi="Arial" w:cs="Arial"/>
          <w:sz w:val="22"/>
          <w:szCs w:val="22"/>
        </w:rPr>
        <w:t>objects</w:t>
      </w:r>
      <w:r w:rsidRPr="4CF8B467" w:rsidR="00FD1F3D">
        <w:rPr>
          <w:rFonts w:ascii="Arial" w:hAnsi="Arial" w:cs="Arial"/>
          <w:sz w:val="22"/>
          <w:szCs w:val="22"/>
        </w:rPr>
        <w:t xml:space="preserve"> files, into the folder. Ensure that the objects and images are named the same.</w:t>
      </w:r>
    </w:p>
    <w:p w:rsidR="39F0D244" w:rsidP="4CF8B467" w:rsidRDefault="39F0D244" w14:paraId="3FE02D27" w14:textId="08A6CA69">
      <w:pPr>
        <w:jc w:val="left"/>
        <w:rPr>
          <w:rFonts w:ascii="Arial" w:hAnsi="Arial" w:cs="Arial"/>
          <w:sz w:val="22"/>
          <w:szCs w:val="22"/>
        </w:rPr>
      </w:pPr>
      <w:r w:rsidR="39F0D244">
        <w:drawing>
          <wp:inline wp14:editId="795C672D" wp14:anchorId="014FB198">
            <wp:extent cx="1531620" cy="3149987"/>
            <wp:effectExtent l="0" t="0" r="0" b="0"/>
            <wp:docPr id="1279943207" name="Picture 53" title=""/>
            <wp:cNvGraphicFramePr>
              <a:graphicFrameLocks noChangeAspect="1"/>
            </wp:cNvGraphicFramePr>
            <a:graphic>
              <a:graphicData uri="http://schemas.openxmlformats.org/drawingml/2006/picture">
                <pic:pic>
                  <pic:nvPicPr>
                    <pic:cNvPr id="0" name="Picture 53"/>
                    <pic:cNvPicPr/>
                  </pic:nvPicPr>
                  <pic:blipFill>
                    <a:blip r:embed="Rf622fd6fff474b64">
                      <a:extLst xmlns:a="http://schemas.openxmlformats.org/drawingml/2006/main">
                        <a:ext uri="{28A0092B-C50C-407E-A947-70E740481C1C}">
                          <a14:useLocalDpi xmlns:a14="http://schemas.microsoft.com/office/drawing/2010/main" val="0"/>
                        </a:ext>
                      </a:extLst>
                    </a:blip>
                    <a:stretch>
                      <a:fillRect/>
                    </a:stretch>
                  </pic:blipFill>
                  <pic:spPr xmlns:pic="http://schemas.openxmlformats.org/drawingml/2006/picture">
                    <a:xfrm xmlns:a="http://schemas.openxmlformats.org/drawingml/2006/main" rot="0" flipH="0" flipV="0">
                      <a:off x="0" y="0"/>
                      <a:ext cx="1531620" cy="3149987"/>
                    </a:xfrm>
                    <a:prstGeom xmlns:a="http://schemas.openxmlformats.org/drawingml/2006/main" prst="rect">
                      <a:avLst/>
                    </a:prstGeom>
                  </pic:spPr>
                </pic:pic>
              </a:graphicData>
            </a:graphic>
          </wp:inline>
        </w:drawing>
      </w:r>
      <w:r w:rsidR="39F0D244">
        <w:rPr/>
        <w:t xml:space="preserve">       </w:t>
      </w:r>
      <w:r w:rsidR="39F0D244">
        <w:drawing>
          <wp:inline wp14:editId="7899FBBB" wp14:anchorId="14342D76">
            <wp:extent cx="1536700" cy="3160436"/>
            <wp:effectExtent l="0" t="0" r="6350" b="1905"/>
            <wp:docPr id="1586619642" name="Picture 51" title=""/>
            <wp:cNvGraphicFramePr>
              <a:graphicFrameLocks noChangeAspect="1"/>
            </wp:cNvGraphicFramePr>
            <a:graphic>
              <a:graphicData uri="http://schemas.openxmlformats.org/drawingml/2006/picture">
                <pic:pic>
                  <pic:nvPicPr>
                    <pic:cNvPr id="0" name="Picture 51"/>
                    <pic:cNvPicPr/>
                  </pic:nvPicPr>
                  <pic:blipFill>
                    <a:blip r:embed="R2eb4696fd4274056">
                      <a:extLst xmlns:a="http://schemas.openxmlformats.org/drawingml/2006/main">
                        <a:ext uri="{28A0092B-C50C-407E-A947-70E740481C1C}">
                          <a14:useLocalDpi xmlns:a14="http://schemas.microsoft.com/office/drawing/2010/main" val="0"/>
                        </a:ext>
                      </a:extLst>
                    </a:blip>
                    <a:stretch>
                      <a:fillRect/>
                    </a:stretch>
                  </pic:blipFill>
                  <pic:spPr xmlns:pic="http://schemas.openxmlformats.org/drawingml/2006/picture">
                    <a:xfrm xmlns:a="http://schemas.openxmlformats.org/drawingml/2006/main" rot="0" flipH="0" flipV="0">
                      <a:off x="0" y="0"/>
                      <a:ext cx="1536700" cy="3160436"/>
                    </a:xfrm>
                    <a:prstGeom xmlns:a="http://schemas.openxmlformats.org/drawingml/2006/main" prst="rect">
                      <a:avLst/>
                    </a:prstGeom>
                  </pic:spPr>
                </pic:pic>
              </a:graphicData>
            </a:graphic>
          </wp:inline>
        </w:drawing>
      </w:r>
      <w:r w:rsidR="39F0D244">
        <w:rPr/>
        <w:t xml:space="preserve"> .     </w:t>
      </w:r>
      <w:r w:rsidR="39F0D244">
        <w:drawing>
          <wp:inline wp14:editId="551DE21D" wp14:anchorId="18C31136">
            <wp:extent cx="1532890" cy="3152597"/>
            <wp:effectExtent l="0" t="0" r="0" b="0"/>
            <wp:docPr id="911739686" name="Picture 52" title=""/>
            <wp:cNvGraphicFramePr>
              <a:graphicFrameLocks noChangeAspect="1"/>
            </wp:cNvGraphicFramePr>
            <a:graphic>
              <a:graphicData uri="http://schemas.openxmlformats.org/drawingml/2006/picture">
                <pic:pic>
                  <pic:nvPicPr>
                    <pic:cNvPr id="0" name="Picture 52"/>
                    <pic:cNvPicPr/>
                  </pic:nvPicPr>
                  <pic:blipFill>
                    <a:blip r:embed="R28312d4aaa744b4a">
                      <a:extLst xmlns:a="http://schemas.openxmlformats.org/drawingml/2006/main">
                        <a:ext uri="{28A0092B-C50C-407E-A947-70E740481C1C}">
                          <a14:useLocalDpi xmlns:a14="http://schemas.microsoft.com/office/drawing/2010/main" val="0"/>
                        </a:ext>
                      </a:extLst>
                    </a:blip>
                    <a:stretch>
                      <a:fillRect/>
                    </a:stretch>
                  </pic:blipFill>
                  <pic:spPr xmlns:pic="http://schemas.openxmlformats.org/drawingml/2006/picture">
                    <a:xfrm xmlns:a="http://schemas.openxmlformats.org/drawingml/2006/main" rot="0" flipH="0" flipV="0">
                      <a:off x="0" y="0"/>
                      <a:ext cx="1532890" cy="3152597"/>
                    </a:xfrm>
                    <a:prstGeom xmlns:a="http://schemas.openxmlformats.org/drawingml/2006/main" prst="rect">
                      <a:avLst/>
                    </a:prstGeom>
                  </pic:spPr>
                </pic:pic>
              </a:graphicData>
            </a:graphic>
          </wp:inline>
        </w:drawing>
      </w:r>
    </w:p>
    <w:p w:rsidR="4CF8B467" w:rsidP="4CF8B467" w:rsidRDefault="4CF8B467" w14:paraId="34D7B6F8">
      <w:pPr>
        <w:jc w:val="center"/>
        <w:rPr>
          <w:rFonts w:ascii="Arial" w:hAnsi="Arial" w:cs="Arial"/>
          <w:sz w:val="22"/>
          <w:szCs w:val="22"/>
        </w:rPr>
      </w:pPr>
    </w:p>
    <w:p w:rsidR="39F0D244" w:rsidP="4CF8B467" w:rsidRDefault="39F0D244" w14:paraId="4E31D6A5" w14:textId="2FF1285D">
      <w:pPr>
        <w:pStyle w:val="Normal"/>
        <w:spacing w:line="360" w:lineRule="auto"/>
        <w:jc w:val="center"/>
        <w:rPr>
          <w:rFonts w:ascii="Arial" w:hAnsi="Arial" w:cs="Arial"/>
          <w:sz w:val="22"/>
          <w:szCs w:val="22"/>
        </w:rPr>
      </w:pPr>
      <w:r w:rsidRPr="4CF8B467" w:rsidR="39F0D244">
        <w:rPr>
          <w:rFonts w:ascii="Arial" w:hAnsi="Arial" w:cs="Arial"/>
          <w:sz w:val="22"/>
          <w:szCs w:val="22"/>
        </w:rPr>
        <w:t xml:space="preserve">Figure 24b: Catalogue images </w:t>
      </w:r>
    </w:p>
    <w:p w:rsidR="4CF8B467" w:rsidP="4CF8B467" w:rsidRDefault="4CF8B467" w14:paraId="6FF93DC8" w14:textId="13764346">
      <w:pPr>
        <w:pStyle w:val="Normal"/>
        <w:spacing w:line="360" w:lineRule="auto"/>
        <w:rPr>
          <w:rFonts w:ascii="Arial" w:hAnsi="Arial" w:cs="Arial"/>
          <w:sz w:val="22"/>
          <w:szCs w:val="22"/>
        </w:rPr>
      </w:pPr>
      <w:bookmarkStart w:name="_Toc532297129" w:id="38"/>
    </w:p>
    <w:p xmlns:wp14="http://schemas.microsoft.com/office/word/2010/wordml" w:rsidRPr="00E00AE1" w:rsidR="00FD1F3D" w:rsidP="00947E9C" w:rsidRDefault="00FD1F3D" w14:paraId="124AE506" wp14:textId="77777777">
      <w:pPr>
        <w:spacing w:line="360" w:lineRule="auto"/>
        <w:rPr>
          <w:rFonts w:ascii="Arial" w:hAnsi="Arial" w:cs="Arial"/>
          <w:b/>
          <w:bCs/>
          <w:sz w:val="22"/>
          <w:szCs w:val="22"/>
          <w:u w:val="single"/>
        </w:rPr>
      </w:pPr>
      <w:r w:rsidRPr="00E00AE1">
        <w:rPr>
          <w:rFonts w:ascii="Arial" w:hAnsi="Arial" w:cs="Arial"/>
          <w:b/>
          <w:bCs/>
          <w:sz w:val="22"/>
          <w:szCs w:val="22"/>
          <w:u w:val="single"/>
        </w:rPr>
        <w:t>Adding / Removing materials</w:t>
      </w:r>
      <w:bookmarkEnd w:id="38"/>
    </w:p>
    <w:p xmlns:wp14="http://schemas.microsoft.com/office/word/2010/wordml" w:rsidRPr="00E00AE1" w:rsidR="00FD1F3D" w:rsidP="00FD1F3D" w:rsidRDefault="00FD1F3D" w14:paraId="388BE4D7" wp14:textId="77777777">
      <w:pPr>
        <w:spacing w:line="360" w:lineRule="auto"/>
        <w:rPr>
          <w:rFonts w:ascii="Arial" w:hAnsi="Arial" w:cs="Arial"/>
          <w:sz w:val="22"/>
          <w:szCs w:val="22"/>
        </w:rPr>
      </w:pPr>
      <w:r w:rsidRPr="00E00AE1">
        <w:rPr>
          <w:rFonts w:ascii="Arial" w:hAnsi="Arial" w:cs="Arial"/>
          <w:sz w:val="22"/>
          <w:szCs w:val="22"/>
        </w:rPr>
        <w:t>The materials used in the gallery view are dynamically loaded from resources so adding new material options is fairly straight-forward.</w:t>
      </w:r>
    </w:p>
    <w:p xmlns:wp14="http://schemas.microsoft.com/office/word/2010/wordml" w:rsidRPr="00E00AE1" w:rsidR="00FD1F3D" w:rsidP="00FD1F3D" w:rsidRDefault="00FD1F3D" w14:paraId="20361EE2" wp14:textId="77777777">
      <w:pPr>
        <w:pStyle w:val="Heading2"/>
        <w:spacing w:line="360" w:lineRule="auto"/>
        <w:rPr>
          <w:rFonts w:ascii="Arial" w:hAnsi="Arial" w:cs="Arial"/>
          <w:b/>
          <w:bCs/>
          <w:color w:val="auto"/>
          <w:sz w:val="22"/>
          <w:szCs w:val="22"/>
          <w:u w:val="single"/>
        </w:rPr>
      </w:pPr>
      <w:bookmarkStart w:name="_Toc532297130" w:id="39"/>
      <w:r w:rsidRPr="00E00AE1">
        <w:rPr>
          <w:rFonts w:ascii="Arial" w:hAnsi="Arial" w:cs="Arial"/>
          <w:b/>
          <w:bCs/>
          <w:color w:val="auto"/>
          <w:sz w:val="22"/>
          <w:szCs w:val="22"/>
          <w:u w:val="single"/>
        </w:rPr>
        <w:t>Metals</w:t>
      </w:r>
      <w:bookmarkEnd w:id="39"/>
    </w:p>
    <w:p xmlns:wp14="http://schemas.microsoft.com/office/word/2010/wordml" w:rsidRPr="00E00AE1" w:rsidR="00FD1F3D" w:rsidP="00FD1F3D" w:rsidRDefault="00FD1F3D" w14:paraId="3502729B" wp14:textId="77777777">
      <w:pPr>
        <w:spacing w:line="360" w:lineRule="auto"/>
        <w:rPr>
          <w:rFonts w:ascii="Arial" w:hAnsi="Arial" w:cs="Arial"/>
          <w:sz w:val="22"/>
          <w:szCs w:val="22"/>
        </w:rPr>
      </w:pPr>
      <w:r w:rsidRPr="00E00AE1">
        <w:rPr>
          <w:rFonts w:ascii="Arial" w:hAnsi="Arial" w:cs="Arial"/>
          <w:sz w:val="22"/>
          <w:szCs w:val="22"/>
        </w:rPr>
        <w:t xml:space="preserve">In the </w:t>
      </w:r>
      <w:proofErr w:type="spellStart"/>
      <w:r w:rsidRPr="00E00AE1">
        <w:rPr>
          <w:rFonts w:ascii="Arial" w:hAnsi="Arial" w:cs="Arial"/>
          <w:sz w:val="22"/>
          <w:szCs w:val="22"/>
        </w:rPr>
        <w:t>DetailView</w:t>
      </w:r>
      <w:proofErr w:type="spellEnd"/>
      <w:r w:rsidRPr="00E00AE1">
        <w:rPr>
          <w:rFonts w:ascii="Arial" w:hAnsi="Arial" w:cs="Arial"/>
          <w:sz w:val="22"/>
          <w:szCs w:val="22"/>
        </w:rPr>
        <w:t xml:space="preserve"> scene (Assets/Scenes/</w:t>
      </w:r>
      <w:proofErr w:type="spellStart"/>
      <w:r w:rsidRPr="00E00AE1">
        <w:rPr>
          <w:rFonts w:ascii="Arial" w:hAnsi="Arial" w:cs="Arial"/>
          <w:sz w:val="22"/>
          <w:szCs w:val="22"/>
        </w:rPr>
        <w:t>DetailView</w:t>
      </w:r>
      <w:proofErr w:type="spellEnd"/>
      <w:r w:rsidRPr="00E00AE1">
        <w:rPr>
          <w:rFonts w:ascii="Arial" w:hAnsi="Arial" w:cs="Arial"/>
          <w:sz w:val="22"/>
          <w:szCs w:val="22"/>
        </w:rPr>
        <w:t>), navigate to Canvas/</w:t>
      </w:r>
      <w:proofErr w:type="spellStart"/>
      <w:r w:rsidRPr="00E00AE1">
        <w:rPr>
          <w:rFonts w:ascii="Arial" w:hAnsi="Arial" w:cs="Arial"/>
          <w:sz w:val="22"/>
          <w:szCs w:val="22"/>
        </w:rPr>
        <w:t>MiddlePanel</w:t>
      </w:r>
      <w:proofErr w:type="spellEnd"/>
      <w:r w:rsidRPr="00E00AE1">
        <w:rPr>
          <w:rFonts w:ascii="Arial" w:hAnsi="Arial" w:cs="Arial"/>
          <w:sz w:val="22"/>
          <w:szCs w:val="22"/>
        </w:rPr>
        <w:t>. In the Unity inspector, under the Ring Manipulation script there is a Metal Materials list. Change the Size value to increase / decrease the number of entries required.</w:t>
      </w:r>
    </w:p>
    <w:p xmlns:wp14="http://schemas.microsoft.com/office/word/2010/wordml" w:rsidRPr="00E00AE1" w:rsidR="00947E9C" w:rsidP="00947E9C" w:rsidRDefault="00FD1F3D" w14:paraId="5F18EB56" wp14:textId="77777777">
      <w:pPr>
        <w:spacing w:line="360" w:lineRule="auto"/>
        <w:rPr>
          <w:rFonts w:ascii="Arial" w:hAnsi="Arial" w:cs="Arial"/>
          <w:sz w:val="22"/>
          <w:szCs w:val="22"/>
        </w:rPr>
      </w:pPr>
      <w:r w:rsidRPr="00E00AE1">
        <w:rPr>
          <w:rFonts w:ascii="Arial" w:hAnsi="Arial" w:cs="Arial"/>
          <w:sz w:val="22"/>
          <w:szCs w:val="22"/>
        </w:rPr>
        <w:t>Each entry must be assigned a material. Materials added here will automatically be added to the app.</w:t>
      </w:r>
      <w:bookmarkStart w:name="_Toc532297131" w:id="40"/>
    </w:p>
    <w:p xmlns:wp14="http://schemas.microsoft.com/office/word/2010/wordml" w:rsidRPr="00E00AE1" w:rsidR="00947E9C" w:rsidP="00947E9C" w:rsidRDefault="00947E9C" w14:paraId="5EB26D91" wp14:textId="77777777">
      <w:pPr>
        <w:spacing w:line="360" w:lineRule="auto"/>
        <w:rPr>
          <w:rFonts w:ascii="Arial" w:hAnsi="Arial" w:cs="Arial"/>
          <w:sz w:val="22"/>
          <w:szCs w:val="22"/>
        </w:rPr>
      </w:pPr>
    </w:p>
    <w:p xmlns:wp14="http://schemas.microsoft.com/office/word/2010/wordml" w:rsidRPr="00E00AE1" w:rsidR="00FD1F3D" w:rsidP="00947E9C" w:rsidRDefault="00FD1F3D" w14:paraId="72F45A66" wp14:textId="77777777">
      <w:pPr>
        <w:spacing w:line="360" w:lineRule="auto"/>
        <w:rPr>
          <w:rFonts w:ascii="Arial" w:hAnsi="Arial" w:cs="Arial"/>
          <w:b/>
          <w:bCs/>
          <w:sz w:val="22"/>
          <w:szCs w:val="22"/>
          <w:u w:val="single"/>
        </w:rPr>
      </w:pPr>
      <w:r w:rsidRPr="00E00AE1">
        <w:rPr>
          <w:rFonts w:ascii="Arial" w:hAnsi="Arial" w:cs="Arial"/>
          <w:b/>
          <w:bCs/>
          <w:sz w:val="22"/>
          <w:szCs w:val="22"/>
          <w:u w:val="single"/>
        </w:rPr>
        <w:t>Stones</w:t>
      </w:r>
      <w:bookmarkEnd w:id="40"/>
    </w:p>
    <w:p xmlns:wp14="http://schemas.microsoft.com/office/word/2010/wordml" w:rsidRPr="00E00AE1" w:rsidR="00FD1F3D" w:rsidP="00FD1F3D" w:rsidRDefault="00FD1F3D" w14:paraId="5D180CBF" wp14:textId="77777777">
      <w:pPr>
        <w:spacing w:line="360" w:lineRule="auto"/>
        <w:rPr>
          <w:rFonts w:ascii="Arial" w:hAnsi="Arial" w:cs="Arial"/>
          <w:sz w:val="22"/>
          <w:szCs w:val="22"/>
        </w:rPr>
      </w:pPr>
      <w:r w:rsidRPr="00E00AE1">
        <w:rPr>
          <w:rFonts w:ascii="Arial" w:hAnsi="Arial" w:cs="Arial"/>
          <w:sz w:val="22"/>
          <w:szCs w:val="22"/>
        </w:rPr>
        <w:t xml:space="preserve">In the </w:t>
      </w:r>
      <w:proofErr w:type="spellStart"/>
      <w:r w:rsidRPr="00E00AE1">
        <w:rPr>
          <w:rFonts w:ascii="Arial" w:hAnsi="Arial" w:cs="Arial"/>
          <w:sz w:val="22"/>
          <w:szCs w:val="22"/>
        </w:rPr>
        <w:t>DetailView</w:t>
      </w:r>
      <w:proofErr w:type="spellEnd"/>
      <w:r w:rsidRPr="00E00AE1">
        <w:rPr>
          <w:rFonts w:ascii="Arial" w:hAnsi="Arial" w:cs="Arial"/>
          <w:sz w:val="22"/>
          <w:szCs w:val="22"/>
        </w:rPr>
        <w:t xml:space="preserve"> scene (Assets/Scenes/</w:t>
      </w:r>
      <w:proofErr w:type="spellStart"/>
      <w:r w:rsidRPr="00E00AE1">
        <w:rPr>
          <w:rFonts w:ascii="Arial" w:hAnsi="Arial" w:cs="Arial"/>
          <w:sz w:val="22"/>
          <w:szCs w:val="22"/>
        </w:rPr>
        <w:t>DetailView</w:t>
      </w:r>
      <w:proofErr w:type="spellEnd"/>
      <w:r w:rsidRPr="00E00AE1">
        <w:rPr>
          <w:rFonts w:ascii="Arial" w:hAnsi="Arial" w:cs="Arial"/>
          <w:sz w:val="22"/>
          <w:szCs w:val="22"/>
        </w:rPr>
        <w:t>), navigate to Canvas/</w:t>
      </w:r>
      <w:proofErr w:type="spellStart"/>
      <w:r w:rsidRPr="00E00AE1">
        <w:rPr>
          <w:rFonts w:ascii="Arial" w:hAnsi="Arial" w:cs="Arial"/>
          <w:sz w:val="22"/>
          <w:szCs w:val="22"/>
        </w:rPr>
        <w:t>MiddlePanel</w:t>
      </w:r>
      <w:proofErr w:type="spellEnd"/>
      <w:r w:rsidRPr="00E00AE1">
        <w:rPr>
          <w:rFonts w:ascii="Arial" w:hAnsi="Arial" w:cs="Arial"/>
          <w:sz w:val="22"/>
          <w:szCs w:val="22"/>
        </w:rPr>
        <w:t>. In the Unity inspector, under the Ring Manipulation script there is a Stone Materials list. Change the Size value to suit the number of entries required.</w:t>
      </w:r>
    </w:p>
    <w:p xmlns:wp14="http://schemas.microsoft.com/office/word/2010/wordml" w:rsidRPr="00E00AE1" w:rsidR="00FD1F3D" w:rsidP="00FD1F3D" w:rsidRDefault="00FD1F3D" w14:paraId="558DB1FC" wp14:textId="77777777">
      <w:pPr>
        <w:spacing w:line="360" w:lineRule="auto"/>
        <w:rPr>
          <w:rFonts w:ascii="Arial" w:hAnsi="Arial" w:cs="Arial"/>
          <w:sz w:val="22"/>
          <w:szCs w:val="22"/>
        </w:rPr>
      </w:pPr>
      <w:r w:rsidRPr="00E00AE1">
        <w:rPr>
          <w:rFonts w:ascii="Arial" w:hAnsi="Arial" w:cs="Arial"/>
          <w:sz w:val="22"/>
          <w:szCs w:val="22"/>
        </w:rPr>
        <w:t>Each entry must be assigned a material. Materials added here will automatically be added to the app.</w:t>
      </w:r>
    </w:p>
    <w:p xmlns:wp14="http://schemas.microsoft.com/office/word/2010/wordml" w:rsidRPr="00E00AE1" w:rsidR="00FD1F3D" w:rsidP="00FD1F3D" w:rsidRDefault="00FD1F3D" w14:paraId="080380F7" wp14:textId="77777777">
      <w:pPr>
        <w:spacing w:line="360" w:lineRule="auto"/>
        <w:rPr>
          <w:rFonts w:ascii="Arial" w:hAnsi="Arial" w:cs="Arial"/>
          <w:b/>
          <w:i/>
          <w:sz w:val="22"/>
          <w:szCs w:val="22"/>
        </w:rPr>
      </w:pPr>
      <w:r w:rsidRPr="00E00AE1">
        <w:rPr>
          <w:rFonts w:ascii="Arial" w:hAnsi="Arial" w:cs="Arial"/>
          <w:b/>
          <w:i/>
          <w:sz w:val="22"/>
          <w:szCs w:val="22"/>
        </w:rPr>
        <w:t>Note: when creating the material, ensure that the name of the material matches the text that you would like to appear in the options on-screen.</w:t>
      </w:r>
    </w:p>
    <w:p xmlns:wp14="http://schemas.microsoft.com/office/word/2010/wordml" w:rsidRPr="00E00AE1" w:rsidR="00FD1F3D" w:rsidP="00FD1F3D" w:rsidRDefault="00FD1F3D" w14:paraId="3BC8F9AD" wp14:textId="77777777">
      <w:pPr>
        <w:spacing w:line="360" w:lineRule="auto"/>
        <w:rPr>
          <w:rFonts w:ascii="Arial" w:hAnsi="Arial" w:cs="Arial"/>
          <w:sz w:val="22"/>
          <w:szCs w:val="22"/>
        </w:rPr>
      </w:pPr>
    </w:p>
    <w:p xmlns:wp14="http://schemas.microsoft.com/office/word/2010/wordml" w:rsidRPr="00E00AE1" w:rsidR="00FD1F3D" w:rsidP="00FD1F3D" w:rsidRDefault="00FD1F3D" w14:paraId="6D9FB353" wp14:textId="77777777">
      <w:pPr>
        <w:pStyle w:val="Heading1"/>
        <w:spacing w:line="360" w:lineRule="auto"/>
        <w:rPr>
          <w:rFonts w:ascii="Arial" w:hAnsi="Arial" w:cs="Arial"/>
          <w:color w:val="auto"/>
          <w:sz w:val="22"/>
          <w:szCs w:val="22"/>
          <w:u w:val="single"/>
        </w:rPr>
      </w:pPr>
      <w:bookmarkStart w:name="_Changing_Email_Recipient" w:id="41"/>
      <w:bookmarkStart w:name="_Toc532297132" w:id="42"/>
      <w:bookmarkEnd w:id="41"/>
      <w:r w:rsidRPr="00E00AE1">
        <w:rPr>
          <w:rFonts w:ascii="Arial" w:hAnsi="Arial" w:cs="Arial"/>
          <w:color w:val="auto"/>
          <w:sz w:val="22"/>
          <w:szCs w:val="22"/>
          <w:u w:val="single"/>
        </w:rPr>
        <w:t>Changing Email Recipient</w:t>
      </w:r>
      <w:bookmarkEnd w:id="42"/>
    </w:p>
    <w:p xmlns:wp14="http://schemas.microsoft.com/office/word/2010/wordml" w:rsidRPr="00E00AE1" w:rsidR="00FD1F3D" w:rsidP="00FD1F3D" w:rsidRDefault="00FD1F3D" w14:paraId="7519AB9A" wp14:textId="77777777">
      <w:pPr>
        <w:spacing w:line="360" w:lineRule="auto"/>
        <w:rPr>
          <w:rFonts w:ascii="Arial" w:hAnsi="Arial" w:cs="Arial"/>
          <w:sz w:val="22"/>
          <w:szCs w:val="22"/>
        </w:rPr>
      </w:pPr>
      <w:r w:rsidRPr="00E00AE1">
        <w:rPr>
          <w:rFonts w:ascii="Arial" w:hAnsi="Arial" w:cs="Arial"/>
          <w:sz w:val="22"/>
          <w:szCs w:val="22"/>
        </w:rPr>
        <w:t xml:space="preserve">In order to change the email address that emails from the gallery are sent to modify the EMAIL_ADDRESS </w:t>
      </w:r>
      <w:proofErr w:type="spellStart"/>
      <w:r w:rsidRPr="00E00AE1">
        <w:rPr>
          <w:rFonts w:ascii="Arial" w:hAnsi="Arial" w:cs="Arial"/>
          <w:sz w:val="22"/>
          <w:szCs w:val="22"/>
        </w:rPr>
        <w:t>const</w:t>
      </w:r>
      <w:proofErr w:type="spellEnd"/>
      <w:r w:rsidRPr="00E00AE1">
        <w:rPr>
          <w:rFonts w:ascii="Arial" w:hAnsi="Arial" w:cs="Arial"/>
          <w:sz w:val="22"/>
          <w:szCs w:val="22"/>
        </w:rPr>
        <w:t xml:space="preserve"> in </w:t>
      </w:r>
      <w:proofErr w:type="spellStart"/>
      <w:r w:rsidRPr="00E00AE1">
        <w:rPr>
          <w:rFonts w:ascii="Arial" w:hAnsi="Arial" w:cs="Arial"/>
          <w:sz w:val="22"/>
          <w:szCs w:val="22"/>
        </w:rPr>
        <w:t>DetailManager.cs</w:t>
      </w:r>
      <w:proofErr w:type="spellEnd"/>
      <w:r w:rsidRPr="00E00AE1">
        <w:rPr>
          <w:rFonts w:ascii="Arial" w:hAnsi="Arial" w:cs="Arial"/>
          <w:sz w:val="22"/>
          <w:szCs w:val="22"/>
        </w:rPr>
        <w:t xml:space="preserve"> (Assets/Scripts/UI/</w:t>
      </w:r>
      <w:proofErr w:type="spellStart"/>
      <w:r w:rsidRPr="00E00AE1">
        <w:rPr>
          <w:rFonts w:ascii="Arial" w:hAnsi="Arial" w:cs="Arial"/>
          <w:sz w:val="22"/>
          <w:szCs w:val="22"/>
        </w:rPr>
        <w:t>DetailView</w:t>
      </w:r>
      <w:proofErr w:type="spellEnd"/>
      <w:r w:rsidRPr="00E00AE1">
        <w:rPr>
          <w:rFonts w:ascii="Arial" w:hAnsi="Arial" w:cs="Arial"/>
          <w:sz w:val="22"/>
          <w:szCs w:val="22"/>
        </w:rPr>
        <w:t>/</w:t>
      </w:r>
      <w:proofErr w:type="spellStart"/>
      <w:r w:rsidRPr="00E00AE1">
        <w:rPr>
          <w:rFonts w:ascii="Arial" w:hAnsi="Arial" w:cs="Arial"/>
          <w:sz w:val="22"/>
          <w:szCs w:val="22"/>
        </w:rPr>
        <w:t>DetailManager.cs</w:t>
      </w:r>
      <w:proofErr w:type="spellEnd"/>
      <w:r w:rsidRPr="00E00AE1">
        <w:rPr>
          <w:rFonts w:ascii="Arial" w:hAnsi="Arial" w:cs="Arial"/>
          <w:sz w:val="22"/>
          <w:szCs w:val="22"/>
        </w:rPr>
        <w:t>).</w:t>
      </w:r>
    </w:p>
    <w:p xmlns:wp14="http://schemas.microsoft.com/office/word/2010/wordml" w:rsidRPr="00E00AE1" w:rsidR="00FD1F3D" w:rsidP="00FD1F3D" w:rsidRDefault="00FD1F3D" w14:paraId="608DEACE" wp14:textId="77777777">
      <w:pPr>
        <w:spacing w:line="360" w:lineRule="auto"/>
        <w:rPr>
          <w:rFonts w:ascii="Arial" w:hAnsi="Arial" w:cs="Arial"/>
          <w:sz w:val="22"/>
          <w:szCs w:val="22"/>
        </w:rPr>
      </w:pPr>
      <w:r w:rsidRPr="00E00AE1">
        <w:rPr>
          <w:rFonts w:ascii="Arial" w:hAnsi="Arial" w:cs="Arial"/>
          <w:sz w:val="22"/>
          <w:szCs w:val="22"/>
        </w:rPr>
        <w:t xml:space="preserve"> </w:t>
      </w:r>
    </w:p>
    <w:p xmlns:wp14="http://schemas.microsoft.com/office/word/2010/wordml" w:rsidRPr="00E00AE1" w:rsidR="00FD1F3D" w:rsidP="009F1FBF" w:rsidRDefault="00FD1F3D" w14:paraId="43C2F94B" wp14:textId="77777777">
      <w:pPr>
        <w:pStyle w:val="Heading1"/>
        <w:spacing w:line="360" w:lineRule="auto"/>
        <w:rPr>
          <w:rFonts w:ascii="Arial" w:hAnsi="Arial" w:cs="Arial"/>
          <w:color w:val="auto"/>
          <w:sz w:val="22"/>
          <w:szCs w:val="22"/>
          <w:u w:val="single"/>
        </w:rPr>
      </w:pPr>
      <w:bookmarkStart w:name="_Using_Vuforia" w:id="43"/>
      <w:bookmarkStart w:name="_Toc532297133" w:id="44"/>
      <w:bookmarkEnd w:id="43"/>
      <w:r w:rsidRPr="00E00AE1">
        <w:rPr>
          <w:rFonts w:ascii="Arial" w:hAnsi="Arial" w:cs="Arial"/>
          <w:color w:val="auto"/>
          <w:sz w:val="22"/>
          <w:szCs w:val="22"/>
          <w:u w:val="single"/>
        </w:rPr>
        <w:t>Using Vuforia</w:t>
      </w:r>
      <w:bookmarkEnd w:id="44"/>
    </w:p>
    <w:p xmlns:wp14="http://schemas.microsoft.com/office/word/2010/wordml" w:rsidRPr="00E00AE1" w:rsidR="00FD1F3D" w:rsidP="009F1FBF" w:rsidRDefault="00FD1F3D" w14:paraId="495E5F65" wp14:textId="77777777">
      <w:pPr>
        <w:pStyle w:val="Heading2"/>
        <w:spacing w:line="360" w:lineRule="auto"/>
        <w:rPr>
          <w:rFonts w:ascii="Arial" w:hAnsi="Arial" w:cs="Arial"/>
          <w:color w:val="auto"/>
          <w:sz w:val="22"/>
          <w:szCs w:val="22"/>
        </w:rPr>
      </w:pPr>
      <w:bookmarkStart w:name="_Toc532297134" w:id="45"/>
      <w:r w:rsidRPr="00E00AE1">
        <w:rPr>
          <w:rFonts w:ascii="Arial" w:hAnsi="Arial" w:cs="Arial"/>
          <w:color w:val="auto"/>
          <w:sz w:val="22"/>
          <w:szCs w:val="22"/>
        </w:rPr>
        <w:t>Experimenting with markers</w:t>
      </w:r>
      <w:bookmarkEnd w:id="45"/>
    </w:p>
    <w:p xmlns:wp14="http://schemas.microsoft.com/office/word/2010/wordml" w:rsidRPr="00E00AE1" w:rsidR="00FD1F3D" w:rsidP="00FD1F3D" w:rsidRDefault="00FD1F3D" w14:paraId="2274348C" wp14:textId="77777777">
      <w:pPr>
        <w:pStyle w:val="Heading1"/>
        <w:rPr>
          <w:rFonts w:ascii="Arial" w:hAnsi="Arial" w:cs="Arial"/>
          <w:color w:val="auto"/>
          <w:sz w:val="22"/>
          <w:szCs w:val="22"/>
        </w:rPr>
      </w:pPr>
      <w:bookmarkStart w:name="_Toc532297135" w:id="46"/>
      <w:r w:rsidRPr="00E00AE1">
        <w:rPr>
          <w:rFonts w:ascii="Arial" w:hAnsi="Arial" w:cs="Arial"/>
          <w:color w:val="auto"/>
          <w:sz w:val="22"/>
          <w:szCs w:val="22"/>
        </w:rPr>
        <w:t>Deploying &amp; Publishing</w:t>
      </w:r>
      <w:bookmarkEnd w:id="46"/>
    </w:p>
    <w:p xmlns:wp14="http://schemas.microsoft.com/office/word/2010/wordml" w:rsidRPr="00E00AE1" w:rsidR="00FD1F3D" w:rsidP="00FD1F3D" w:rsidRDefault="00FD1F3D" w14:paraId="16F8BB0A" wp14:textId="77777777">
      <w:pPr>
        <w:spacing w:line="360" w:lineRule="auto"/>
        <w:rPr>
          <w:rFonts w:ascii="Arial" w:hAnsi="Arial" w:cs="Arial"/>
          <w:sz w:val="22"/>
          <w:szCs w:val="22"/>
        </w:rPr>
      </w:pPr>
      <w:r w:rsidRPr="00E00AE1">
        <w:rPr>
          <w:rFonts w:ascii="Arial" w:hAnsi="Arial" w:cs="Arial"/>
          <w:sz w:val="22"/>
          <w:szCs w:val="22"/>
        </w:rPr>
        <w:t xml:space="preserve">In order to deploy to a local </w:t>
      </w:r>
      <w:r w:rsidRPr="00E00AE1" w:rsidR="50CBD9E0">
        <w:rPr>
          <w:rFonts w:ascii="Arial" w:hAnsi="Arial" w:cs="Arial"/>
          <w:sz w:val="22"/>
          <w:szCs w:val="22"/>
        </w:rPr>
        <w:t>device,</w:t>
      </w:r>
      <w:r w:rsidRPr="00E00AE1">
        <w:rPr>
          <w:rFonts w:ascii="Arial" w:hAnsi="Arial" w:cs="Arial"/>
          <w:sz w:val="22"/>
          <w:szCs w:val="22"/>
        </w:rPr>
        <w:t xml:space="preserve"> the Unity project must be set to the correct platform. In the Unity editor open File &gt; Build Settings… the currently active platform will be highlighted in the platform list:</w:t>
      </w:r>
    </w:p>
    <w:p xmlns:wp14="http://schemas.microsoft.com/office/word/2010/wordml" w:rsidRPr="00E00AE1" w:rsidR="00FD1F3D" w:rsidP="00FD1F3D" w:rsidRDefault="00FD1F3D" w14:paraId="18D160CB" wp14:textId="77777777">
      <w:pPr>
        <w:rPr>
          <w:rFonts w:ascii="Arial" w:hAnsi="Arial" w:cs="Arial"/>
          <w:sz w:val="22"/>
          <w:szCs w:val="22"/>
        </w:rPr>
      </w:pPr>
    </w:p>
    <w:p xmlns:wp14="http://schemas.microsoft.com/office/word/2010/wordml" w:rsidR="00FD1F3D" w:rsidP="00FD1F3D" w:rsidRDefault="00FD1F3D" w14:paraId="61AC30FB" wp14:textId="77777777">
      <w:pPr>
        <w:keepNext/>
      </w:pPr>
      <w:r>
        <w:rPr>
          <w:noProof/>
        </w:rPr>
        <w:lastRenderedPageBreak/>
        <w:drawing>
          <wp:inline xmlns:wp14="http://schemas.microsoft.com/office/word/2010/wordprocessingDrawing" distT="0" distB="0" distL="0" distR="0" wp14:anchorId="11CA2874" wp14:editId="2D2FC4A7">
            <wp:extent cx="5730240" cy="5417820"/>
            <wp:effectExtent l="0" t="0" r="3810" b="0"/>
            <wp:docPr id="13" name="Picture 1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application&#10;&#10;Description automatically generated"/>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5730240" cy="5417820"/>
                    </a:xfrm>
                    <a:prstGeom prst="rect">
                      <a:avLst/>
                    </a:prstGeom>
                    <a:noFill/>
                    <a:ln>
                      <a:noFill/>
                    </a:ln>
                  </pic:spPr>
                </pic:pic>
              </a:graphicData>
            </a:graphic>
          </wp:inline>
        </w:drawing>
      </w:r>
    </w:p>
    <w:p xmlns:wp14="http://schemas.microsoft.com/office/word/2010/wordml" w:rsidRPr="007E0560" w:rsidR="00FD1F3D" w:rsidP="007E0560" w:rsidRDefault="00FD1F3D" w14:paraId="6900C895" wp14:textId="77777777">
      <w:pPr>
        <w:pStyle w:val="Caption"/>
        <w:jc w:val="center"/>
        <w:rPr>
          <w:rFonts w:ascii="Arial" w:hAnsi="Arial" w:cs="Arial"/>
          <w:i w:val="0"/>
          <w:iCs w:val="0"/>
          <w:color w:val="auto"/>
          <w:sz w:val="22"/>
          <w:szCs w:val="22"/>
        </w:rPr>
      </w:pPr>
      <w:r w:rsidRPr="007E0560">
        <w:rPr>
          <w:rFonts w:ascii="Arial" w:hAnsi="Arial" w:cs="Arial"/>
          <w:i w:val="0"/>
          <w:iCs w:val="0"/>
          <w:color w:val="auto"/>
          <w:sz w:val="22"/>
          <w:szCs w:val="22"/>
        </w:rPr>
        <w:t>Figure</w:t>
      </w:r>
      <w:r w:rsidR="007E0560">
        <w:rPr>
          <w:rFonts w:ascii="Arial" w:hAnsi="Arial" w:cs="Arial"/>
          <w:i w:val="0"/>
          <w:iCs w:val="0"/>
          <w:noProof/>
          <w:color w:val="auto"/>
          <w:sz w:val="22"/>
          <w:szCs w:val="22"/>
        </w:rPr>
        <w:t>25</w:t>
      </w:r>
      <w:r w:rsidRPr="007E0560">
        <w:rPr>
          <w:rFonts w:ascii="Arial" w:hAnsi="Arial" w:cs="Arial"/>
          <w:i w:val="0"/>
          <w:iCs w:val="0"/>
          <w:color w:val="auto"/>
          <w:sz w:val="22"/>
          <w:szCs w:val="22"/>
        </w:rPr>
        <w:t>: Build Setting showing Android as active platform</w:t>
      </w:r>
    </w:p>
    <w:p xmlns:wp14="http://schemas.microsoft.com/office/word/2010/wordml" w:rsidR="00FD1F3D" w:rsidP="00FD1F3D" w:rsidRDefault="00FD1F3D" w14:paraId="26B1A375" wp14:textId="77777777"/>
    <w:p xmlns:wp14="http://schemas.microsoft.com/office/word/2010/wordml" w:rsidRPr="00E00AE1" w:rsidR="00FD1F3D" w:rsidP="00FD1F3D" w:rsidRDefault="00FD1F3D" w14:paraId="57EF01D1" wp14:textId="77777777">
      <w:pPr>
        <w:spacing w:line="360" w:lineRule="auto"/>
        <w:rPr>
          <w:rFonts w:ascii="Arial" w:hAnsi="Arial" w:cs="Arial"/>
          <w:sz w:val="22"/>
          <w:szCs w:val="22"/>
        </w:rPr>
      </w:pPr>
      <w:r w:rsidRPr="00E00AE1">
        <w:rPr>
          <w:rFonts w:ascii="Arial" w:hAnsi="Arial" w:cs="Arial"/>
          <w:sz w:val="22"/>
          <w:szCs w:val="22"/>
        </w:rPr>
        <w:t>In order to change platform, select the desired platform from the list and select “Switch Platform”.</w:t>
      </w:r>
    </w:p>
    <w:p xmlns:wp14="http://schemas.microsoft.com/office/word/2010/wordml" w:rsidRPr="00E00AE1" w:rsidR="00FD1F3D" w:rsidP="00FD1F3D" w:rsidRDefault="00FD1F3D" w14:paraId="211FC6EA" wp14:textId="77777777">
      <w:pPr>
        <w:rPr>
          <w:rFonts w:ascii="Arial" w:hAnsi="Arial" w:cs="Arial"/>
          <w:sz w:val="22"/>
          <w:szCs w:val="22"/>
        </w:rPr>
      </w:pPr>
    </w:p>
    <w:p xmlns:wp14="http://schemas.microsoft.com/office/word/2010/wordml" w:rsidRPr="00E00AE1" w:rsidR="00FD1F3D" w:rsidP="00FD1F3D" w:rsidRDefault="00FD1F3D" w14:paraId="58C24FC5" wp14:textId="77777777">
      <w:pPr>
        <w:pStyle w:val="Heading2"/>
        <w:rPr>
          <w:rFonts w:ascii="Arial" w:hAnsi="Arial" w:cs="Arial"/>
          <w:b/>
          <w:bCs/>
          <w:color w:val="auto"/>
          <w:sz w:val="22"/>
          <w:szCs w:val="22"/>
          <w:u w:val="single"/>
        </w:rPr>
      </w:pPr>
      <w:bookmarkStart w:name="_Toc532297136" w:id="47"/>
      <w:r w:rsidRPr="00E00AE1">
        <w:rPr>
          <w:rFonts w:ascii="Arial" w:hAnsi="Arial" w:cs="Arial"/>
          <w:b/>
          <w:bCs/>
          <w:color w:val="auto"/>
          <w:sz w:val="22"/>
          <w:szCs w:val="22"/>
          <w:u w:val="single"/>
        </w:rPr>
        <w:t>Building for Android</w:t>
      </w:r>
      <w:bookmarkEnd w:id="47"/>
    </w:p>
    <w:p xmlns:wp14="http://schemas.microsoft.com/office/word/2010/wordml" w:rsidRPr="00E00AE1" w:rsidR="00FD1F3D" w:rsidP="00FD1F3D" w:rsidRDefault="00FD1F3D" w14:paraId="764ED501" wp14:textId="77777777">
      <w:pPr>
        <w:rPr>
          <w:rFonts w:ascii="Arial" w:hAnsi="Arial" w:cs="Arial"/>
          <w:sz w:val="22"/>
          <w:szCs w:val="22"/>
        </w:rPr>
      </w:pPr>
    </w:p>
    <w:p xmlns:wp14="http://schemas.microsoft.com/office/word/2010/wordml" w:rsidRPr="00E00AE1" w:rsidR="00FD1F3D" w:rsidP="00FD1F3D" w:rsidRDefault="00FD1F3D" w14:paraId="51155524" wp14:textId="77777777">
      <w:pPr>
        <w:spacing w:line="360" w:lineRule="auto"/>
        <w:rPr>
          <w:rFonts w:ascii="Arial" w:hAnsi="Arial" w:cs="Arial"/>
          <w:sz w:val="22"/>
          <w:szCs w:val="22"/>
        </w:rPr>
      </w:pPr>
      <w:r w:rsidRPr="00E00AE1">
        <w:rPr>
          <w:rFonts w:ascii="Arial" w:hAnsi="Arial" w:cs="Arial"/>
          <w:sz w:val="22"/>
          <w:szCs w:val="22"/>
        </w:rPr>
        <w:t>Selecting “Build” from Build Settings, with Android as the selected platform, will bring up a save dialog. This is where Unity will generate a .APK file. Once this is built, to transfer to an Android device, copy and paste the .APK to the device’s file system (device will need to be plugged in via data cable and be in developer mode [how to do this depends on device and OS version]) and then open the APK on the device.</w:t>
      </w:r>
    </w:p>
    <w:p xmlns:wp14="http://schemas.microsoft.com/office/word/2010/wordml" w:rsidRPr="00E00AE1" w:rsidR="00FD1F3D" w:rsidP="00FD1F3D" w:rsidRDefault="00FD1F3D" w14:paraId="0AB93745" wp14:textId="77777777">
      <w:pPr>
        <w:spacing w:line="360" w:lineRule="auto"/>
        <w:rPr>
          <w:rFonts w:ascii="Arial" w:hAnsi="Arial" w:cs="Arial"/>
          <w:sz w:val="22"/>
          <w:szCs w:val="22"/>
        </w:rPr>
      </w:pPr>
    </w:p>
    <w:p xmlns:wp14="http://schemas.microsoft.com/office/word/2010/wordml" w:rsidRPr="00E00AE1" w:rsidR="00FD1F3D" w:rsidP="00FD1F3D" w:rsidRDefault="00FD1F3D" w14:paraId="09FAC4F0" wp14:textId="77777777">
      <w:pPr>
        <w:pStyle w:val="Heading2"/>
        <w:spacing w:line="360" w:lineRule="auto"/>
        <w:rPr>
          <w:rFonts w:ascii="Arial" w:hAnsi="Arial" w:cs="Arial"/>
          <w:b/>
          <w:bCs/>
          <w:color w:val="auto"/>
          <w:sz w:val="22"/>
          <w:szCs w:val="22"/>
          <w:u w:val="single"/>
        </w:rPr>
      </w:pPr>
      <w:bookmarkStart w:name="_Toc532297137" w:id="48"/>
      <w:r w:rsidRPr="00E00AE1">
        <w:rPr>
          <w:rFonts w:ascii="Arial" w:hAnsi="Arial" w:cs="Arial"/>
          <w:b/>
          <w:bCs/>
          <w:color w:val="auto"/>
          <w:sz w:val="22"/>
          <w:szCs w:val="22"/>
          <w:u w:val="single"/>
        </w:rPr>
        <w:lastRenderedPageBreak/>
        <w:t>Building for iOS</w:t>
      </w:r>
      <w:bookmarkEnd w:id="48"/>
    </w:p>
    <w:p xmlns:wp14="http://schemas.microsoft.com/office/word/2010/wordml" w:rsidRPr="00E00AE1" w:rsidR="00FD1F3D" w:rsidP="00FD1F3D" w:rsidRDefault="00FD1F3D" w14:paraId="79209B69" wp14:textId="77777777">
      <w:pPr>
        <w:spacing w:line="360" w:lineRule="auto"/>
        <w:rPr>
          <w:rFonts w:ascii="Arial" w:hAnsi="Arial" w:cs="Arial"/>
          <w:b/>
          <w:i/>
          <w:sz w:val="22"/>
          <w:szCs w:val="22"/>
        </w:rPr>
      </w:pPr>
      <w:r w:rsidRPr="00E00AE1">
        <w:rPr>
          <w:rFonts w:ascii="Arial" w:hAnsi="Arial" w:cs="Arial"/>
          <w:b/>
          <w:i/>
          <w:sz w:val="22"/>
          <w:szCs w:val="22"/>
        </w:rPr>
        <w:t xml:space="preserve">Note: In order to build for iOS an Apple Mac, XCode (free on the App store) and </w:t>
      </w:r>
      <w:proofErr w:type="spellStart"/>
      <w:r w:rsidRPr="00E00AE1">
        <w:rPr>
          <w:rFonts w:ascii="Arial" w:hAnsi="Arial" w:cs="Arial"/>
          <w:b/>
          <w:i/>
          <w:sz w:val="22"/>
          <w:szCs w:val="22"/>
        </w:rPr>
        <w:t>CocoaPods</w:t>
      </w:r>
      <w:proofErr w:type="spellEnd"/>
      <w:r w:rsidRPr="00E00AE1">
        <w:rPr>
          <w:rFonts w:ascii="Arial" w:hAnsi="Arial" w:cs="Arial"/>
          <w:b/>
          <w:i/>
          <w:sz w:val="22"/>
          <w:szCs w:val="22"/>
        </w:rPr>
        <w:t xml:space="preserve"> (free from </w:t>
      </w:r>
      <w:hyperlink w:history="1" r:id="rId75">
        <w:r w:rsidRPr="00E00AE1">
          <w:rPr>
            <w:rStyle w:val="Hyperlink"/>
            <w:rFonts w:ascii="Arial" w:hAnsi="Arial" w:cs="Arial"/>
            <w:b/>
            <w:i/>
            <w:color w:val="auto"/>
            <w:sz w:val="22"/>
            <w:szCs w:val="22"/>
          </w:rPr>
          <w:t>https://cocoapods.org/</w:t>
        </w:r>
      </w:hyperlink>
      <w:r w:rsidRPr="00E00AE1">
        <w:rPr>
          <w:rFonts w:ascii="Arial" w:hAnsi="Arial" w:cs="Arial"/>
          <w:b/>
          <w:i/>
          <w:sz w:val="22"/>
          <w:szCs w:val="22"/>
        </w:rPr>
        <w:t>)  are required</w:t>
      </w:r>
    </w:p>
    <w:p xmlns:wp14="http://schemas.microsoft.com/office/word/2010/wordml" w:rsidRPr="00E00AE1" w:rsidR="00FD1F3D" w:rsidP="00FD1F3D" w:rsidRDefault="00FD1F3D" w14:paraId="28DC982E" wp14:textId="77777777">
      <w:pPr>
        <w:spacing w:line="360" w:lineRule="auto"/>
        <w:rPr>
          <w:rFonts w:ascii="Arial" w:hAnsi="Arial" w:cs="Arial"/>
          <w:sz w:val="22"/>
          <w:szCs w:val="22"/>
        </w:rPr>
      </w:pPr>
      <w:r w:rsidRPr="00E00AE1">
        <w:rPr>
          <w:rFonts w:ascii="Arial" w:hAnsi="Arial" w:cs="Arial"/>
          <w:sz w:val="22"/>
          <w:szCs w:val="22"/>
        </w:rPr>
        <w:t>Selecting “Build” from Build Settings, with iOS as the selected platform, will bring up a save dialog. This is where Unity will generate the XCode project from which to build the app.</w:t>
      </w:r>
    </w:p>
    <w:p xmlns:wp14="http://schemas.microsoft.com/office/word/2010/wordml" w:rsidRPr="00E00AE1" w:rsidR="00FD1F3D" w:rsidP="00FD1F3D" w:rsidRDefault="00FD1F3D" w14:paraId="44E9A2D3" wp14:textId="77777777">
      <w:pPr>
        <w:spacing w:line="360" w:lineRule="auto"/>
        <w:rPr>
          <w:rFonts w:ascii="Arial" w:hAnsi="Arial" w:cs="Arial"/>
          <w:sz w:val="22"/>
          <w:szCs w:val="22"/>
        </w:rPr>
      </w:pPr>
      <w:r w:rsidRPr="00E00AE1">
        <w:rPr>
          <w:rFonts w:ascii="Arial" w:hAnsi="Arial" w:cs="Arial"/>
          <w:sz w:val="22"/>
          <w:szCs w:val="22"/>
        </w:rPr>
        <w:t xml:space="preserve">Unity will create a </w:t>
      </w:r>
      <w:proofErr w:type="spellStart"/>
      <w:r w:rsidRPr="00E00AE1">
        <w:rPr>
          <w:rFonts w:ascii="Arial" w:hAnsi="Arial" w:cs="Arial"/>
          <w:sz w:val="22"/>
          <w:szCs w:val="22"/>
        </w:rPr>
        <w:t>Podfile</w:t>
      </w:r>
      <w:proofErr w:type="spellEnd"/>
      <w:r w:rsidRPr="00E00AE1">
        <w:rPr>
          <w:rFonts w:ascii="Arial" w:hAnsi="Arial" w:cs="Arial"/>
          <w:sz w:val="22"/>
          <w:szCs w:val="22"/>
        </w:rPr>
        <w:t xml:space="preserve"> in this directory. Using </w:t>
      </w:r>
      <w:proofErr w:type="spellStart"/>
      <w:r w:rsidRPr="00E00AE1">
        <w:rPr>
          <w:rFonts w:ascii="Arial" w:hAnsi="Arial" w:cs="Arial"/>
          <w:sz w:val="22"/>
          <w:szCs w:val="22"/>
        </w:rPr>
        <w:t>CocoaPods</w:t>
      </w:r>
      <w:proofErr w:type="spellEnd"/>
      <w:r w:rsidRPr="00E00AE1">
        <w:rPr>
          <w:rFonts w:ascii="Arial" w:hAnsi="Arial" w:cs="Arial"/>
          <w:sz w:val="22"/>
          <w:szCs w:val="22"/>
        </w:rPr>
        <w:t xml:space="preserve">, open the </w:t>
      </w:r>
      <w:proofErr w:type="spellStart"/>
      <w:r w:rsidRPr="00E00AE1">
        <w:rPr>
          <w:rFonts w:ascii="Arial" w:hAnsi="Arial" w:cs="Arial"/>
          <w:sz w:val="22"/>
          <w:szCs w:val="22"/>
        </w:rPr>
        <w:t>Podfile</w:t>
      </w:r>
      <w:proofErr w:type="spellEnd"/>
      <w:r w:rsidRPr="00E00AE1">
        <w:rPr>
          <w:rFonts w:ascii="Arial" w:hAnsi="Arial" w:cs="Arial"/>
          <w:sz w:val="22"/>
          <w:szCs w:val="22"/>
        </w:rPr>
        <w:t xml:space="preserve">. By </w:t>
      </w:r>
      <w:r w:rsidRPr="00E00AE1" w:rsidR="299C9218">
        <w:rPr>
          <w:rFonts w:ascii="Arial" w:hAnsi="Arial" w:cs="Arial"/>
          <w:sz w:val="22"/>
          <w:szCs w:val="22"/>
        </w:rPr>
        <w:t>default,</w:t>
      </w:r>
      <w:r w:rsidRPr="00E00AE1">
        <w:rPr>
          <w:rFonts w:ascii="Arial" w:hAnsi="Arial" w:cs="Arial"/>
          <w:sz w:val="22"/>
          <w:szCs w:val="22"/>
        </w:rPr>
        <w:t xml:space="preserve"> Unity has set specific versions of the Firebase modules that it wants installed. At time of writing </w:t>
      </w:r>
      <w:proofErr w:type="spellStart"/>
      <w:r w:rsidRPr="00E00AE1">
        <w:rPr>
          <w:rFonts w:ascii="Arial" w:hAnsi="Arial" w:cs="Arial"/>
          <w:sz w:val="22"/>
          <w:szCs w:val="22"/>
        </w:rPr>
        <w:t>CocoaPods</w:t>
      </w:r>
      <w:proofErr w:type="spellEnd"/>
      <w:r w:rsidRPr="00E00AE1">
        <w:rPr>
          <w:rFonts w:ascii="Arial" w:hAnsi="Arial" w:cs="Arial"/>
          <w:sz w:val="22"/>
          <w:szCs w:val="22"/>
        </w:rPr>
        <w:t xml:space="preserve"> did not support the versions set by Unity so modify the </w:t>
      </w:r>
      <w:proofErr w:type="spellStart"/>
      <w:r w:rsidRPr="00E00AE1">
        <w:rPr>
          <w:rFonts w:ascii="Arial" w:hAnsi="Arial" w:cs="Arial"/>
          <w:sz w:val="22"/>
          <w:szCs w:val="22"/>
        </w:rPr>
        <w:t>Podfile</w:t>
      </w:r>
      <w:proofErr w:type="spellEnd"/>
      <w:r w:rsidRPr="00E00AE1">
        <w:rPr>
          <w:rFonts w:ascii="Arial" w:hAnsi="Arial" w:cs="Arial"/>
          <w:sz w:val="22"/>
          <w:szCs w:val="22"/>
        </w:rPr>
        <w:t xml:space="preserve"> to match the following:</w:t>
      </w:r>
    </w:p>
    <w:p xmlns:wp14="http://schemas.microsoft.com/office/word/2010/wordml" w:rsidR="00FD1F3D" w:rsidP="00FD1F3D" w:rsidRDefault="00FD1F3D" w14:paraId="49635555" wp14:textId="77777777"/>
    <w:p xmlns:wp14="http://schemas.microsoft.com/office/word/2010/wordml" w:rsidR="00FD1F3D" w:rsidP="00FD1F3D" w:rsidRDefault="00FD1F3D" w14:paraId="17A53FC6" wp14:textId="77777777"/>
    <w:p xmlns:wp14="http://schemas.microsoft.com/office/word/2010/wordml" w:rsidR="00FD1F3D" w:rsidP="007E0560" w:rsidRDefault="00FD1F3D" w14:paraId="1CDEAE01" wp14:textId="77777777">
      <w:pPr>
        <w:spacing w:line="360" w:lineRule="auto"/>
        <w:jc w:val="center"/>
      </w:pPr>
      <w:r>
        <w:rPr>
          <w:noProof/>
        </w:rPr>
        <w:drawing>
          <wp:inline xmlns:wp14="http://schemas.microsoft.com/office/word/2010/wordprocessingDrawing" distT="0" distB="0" distL="0" distR="0" wp14:anchorId="137EB479" wp14:editId="1DEE0068">
            <wp:extent cx="5722620" cy="3040380"/>
            <wp:effectExtent l="0" t="0" r="0" b="762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3"/>
                    <pic:cNvPicPr>
                      <a:picLocks noChangeAspect="1" noChangeArrowheads="1"/>
                    </pic:cNvPicPr>
                  </pic:nvPicPr>
                  <pic:blipFill>
                    <a:blip r:embed="rId76" cstate="print">
                      <a:extLst>
                        <a:ext uri="{28A0092B-C50C-407E-A947-70E740481C1C}">
                          <a14:useLocalDpi xmlns:a14="http://schemas.microsoft.com/office/drawing/2010/main" val="0"/>
                        </a:ext>
                      </a:extLst>
                    </a:blip>
                    <a:srcRect/>
                    <a:stretch>
                      <a:fillRect/>
                    </a:stretch>
                  </pic:blipFill>
                  <pic:spPr bwMode="auto">
                    <a:xfrm>
                      <a:off x="0" y="0"/>
                      <a:ext cx="5722620" cy="3040380"/>
                    </a:xfrm>
                    <a:prstGeom prst="rect">
                      <a:avLst/>
                    </a:prstGeom>
                    <a:noFill/>
                    <a:ln>
                      <a:noFill/>
                    </a:ln>
                  </pic:spPr>
                </pic:pic>
              </a:graphicData>
            </a:graphic>
          </wp:inline>
        </w:drawing>
      </w:r>
    </w:p>
    <w:p xmlns:wp14="http://schemas.microsoft.com/office/word/2010/wordml" w:rsidR="00FD1F3D" w:rsidP="007E0560" w:rsidRDefault="007E0560" w14:paraId="51930F5D" wp14:textId="77777777">
      <w:pPr>
        <w:spacing w:line="360" w:lineRule="auto"/>
        <w:jc w:val="center"/>
        <w:rPr>
          <w:sz w:val="22"/>
          <w:szCs w:val="22"/>
        </w:rPr>
      </w:pPr>
      <w:r w:rsidRPr="007E0560">
        <w:rPr>
          <w:sz w:val="22"/>
          <w:szCs w:val="22"/>
        </w:rPr>
        <w:t xml:space="preserve">Figure 26: </w:t>
      </w:r>
      <w:proofErr w:type="spellStart"/>
      <w:r w:rsidRPr="007E0560">
        <w:rPr>
          <w:sz w:val="22"/>
          <w:szCs w:val="22"/>
        </w:rPr>
        <w:t>CocoaPods</w:t>
      </w:r>
      <w:proofErr w:type="spellEnd"/>
    </w:p>
    <w:p xmlns:wp14="http://schemas.microsoft.com/office/word/2010/wordml" w:rsidRPr="007E0560" w:rsidR="007E0560" w:rsidP="007E0560" w:rsidRDefault="007E0560" w14:paraId="50F07069" wp14:textId="77777777">
      <w:pPr>
        <w:spacing w:line="360" w:lineRule="auto"/>
        <w:jc w:val="center"/>
        <w:rPr>
          <w:sz w:val="22"/>
          <w:szCs w:val="22"/>
        </w:rPr>
      </w:pPr>
    </w:p>
    <w:p xmlns:wp14="http://schemas.microsoft.com/office/word/2010/wordml" w:rsidRPr="00E00AE1" w:rsidR="00FD1F3D" w:rsidP="00FD1F3D" w:rsidRDefault="00FD1F3D" w14:paraId="22AF2B9D" wp14:textId="77777777">
      <w:pPr>
        <w:spacing w:line="360" w:lineRule="auto"/>
        <w:rPr>
          <w:rFonts w:ascii="Arial" w:hAnsi="Arial" w:cs="Arial"/>
          <w:sz w:val="22"/>
          <w:szCs w:val="22"/>
        </w:rPr>
      </w:pPr>
      <w:r w:rsidRPr="00E00AE1">
        <w:rPr>
          <w:rFonts w:ascii="Arial" w:hAnsi="Arial" w:cs="Arial"/>
          <w:sz w:val="22"/>
          <w:szCs w:val="22"/>
        </w:rPr>
        <w:t xml:space="preserve">By removing the versions of the Firebase modules, </w:t>
      </w:r>
      <w:proofErr w:type="spellStart"/>
      <w:r w:rsidRPr="00E00AE1">
        <w:rPr>
          <w:rFonts w:ascii="Arial" w:hAnsi="Arial" w:cs="Arial"/>
          <w:sz w:val="22"/>
          <w:szCs w:val="22"/>
        </w:rPr>
        <w:t>CocoaPods</w:t>
      </w:r>
      <w:proofErr w:type="spellEnd"/>
      <w:r w:rsidRPr="00E00AE1">
        <w:rPr>
          <w:rFonts w:ascii="Arial" w:hAnsi="Arial" w:cs="Arial"/>
          <w:sz w:val="22"/>
          <w:szCs w:val="22"/>
        </w:rPr>
        <w:t xml:space="preserve"> will pull the latest versions of these modules. Once the file matches the above clicking "Install” will install the modules and create a workspace in the same directory as the </w:t>
      </w:r>
      <w:proofErr w:type="spellStart"/>
      <w:r w:rsidRPr="00E00AE1">
        <w:rPr>
          <w:rFonts w:ascii="Arial" w:hAnsi="Arial" w:cs="Arial"/>
          <w:sz w:val="22"/>
          <w:szCs w:val="22"/>
        </w:rPr>
        <w:t>podfile</w:t>
      </w:r>
      <w:proofErr w:type="spellEnd"/>
      <w:r w:rsidRPr="00E00AE1">
        <w:rPr>
          <w:rFonts w:ascii="Arial" w:hAnsi="Arial" w:cs="Arial"/>
          <w:sz w:val="22"/>
          <w:szCs w:val="22"/>
        </w:rPr>
        <w:t>.</w:t>
      </w:r>
    </w:p>
    <w:p xmlns:wp14="http://schemas.microsoft.com/office/word/2010/wordml" w:rsidRPr="00E00AE1" w:rsidR="00FD1F3D" w:rsidP="00FD1F3D" w:rsidRDefault="00FD1F3D" w14:paraId="0F4C4AB3" wp14:textId="77777777">
      <w:pPr>
        <w:spacing w:line="360" w:lineRule="auto"/>
        <w:rPr>
          <w:rFonts w:ascii="Arial" w:hAnsi="Arial" w:cs="Arial"/>
          <w:sz w:val="22"/>
          <w:szCs w:val="22"/>
        </w:rPr>
      </w:pPr>
      <w:r w:rsidRPr="00E00AE1">
        <w:rPr>
          <w:rFonts w:ascii="Arial" w:hAnsi="Arial" w:cs="Arial"/>
          <w:sz w:val="22"/>
          <w:szCs w:val="22"/>
        </w:rPr>
        <w:t>Open the workspace and select the Unity-iPhone project. Set the deployment settings, select the desired device from the build target drop down and click the build button to build to that device.</w:t>
      </w:r>
    </w:p>
    <w:p xmlns:wp14="http://schemas.microsoft.com/office/word/2010/wordml" w:rsidRPr="00E00AE1" w:rsidR="00FD1F3D" w:rsidP="00FD1F3D" w:rsidRDefault="00FD1F3D" w14:paraId="2FF85D32" wp14:textId="77777777">
      <w:pPr>
        <w:spacing w:line="360" w:lineRule="auto"/>
        <w:rPr>
          <w:rFonts w:ascii="Arial" w:hAnsi="Arial" w:cs="Arial"/>
          <w:sz w:val="22"/>
          <w:szCs w:val="22"/>
        </w:rPr>
      </w:pPr>
    </w:p>
    <w:p xmlns:wp14="http://schemas.microsoft.com/office/word/2010/wordml" w:rsidR="00FD1F3D" w:rsidP="00FD1F3D" w:rsidRDefault="00FD1F3D" w14:paraId="1E954643" wp14:textId="77777777">
      <w:pPr>
        <w:keepNext/>
        <w:spacing w:line="360" w:lineRule="auto"/>
      </w:pPr>
      <w:r>
        <w:rPr>
          <w:noProof/>
        </w:rPr>
        <w:lastRenderedPageBreak/>
        <w:drawing>
          <wp:inline xmlns:wp14="http://schemas.microsoft.com/office/word/2010/wordprocessingDrawing" distT="0" distB="0" distL="0" distR="0" wp14:anchorId="7EDE409F" wp14:editId="22B755D2">
            <wp:extent cx="5730240" cy="1737360"/>
            <wp:effectExtent l="0" t="0" r="3810" b="0"/>
            <wp:docPr id="11" name="Picture 11"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application&#10;&#10;Description automatically generated"/>
                    <pic:cNvPicPr>
                      <a:picLocks noChangeAspect="1" noChangeArrowheads="1"/>
                    </pic:cNvPicPr>
                  </pic:nvPicPr>
                  <pic:blipFill>
                    <a:blip r:embed="rId77">
                      <a:extLst>
                        <a:ext uri="{28A0092B-C50C-407E-A947-70E740481C1C}">
                          <a14:useLocalDpi xmlns:a14="http://schemas.microsoft.com/office/drawing/2010/main" val="0"/>
                        </a:ext>
                      </a:extLst>
                    </a:blip>
                    <a:srcRect/>
                    <a:stretch>
                      <a:fillRect/>
                    </a:stretch>
                  </pic:blipFill>
                  <pic:spPr bwMode="auto">
                    <a:xfrm>
                      <a:off x="0" y="0"/>
                      <a:ext cx="5730240" cy="1737360"/>
                    </a:xfrm>
                    <a:prstGeom prst="rect">
                      <a:avLst/>
                    </a:prstGeom>
                    <a:noFill/>
                    <a:ln>
                      <a:noFill/>
                    </a:ln>
                  </pic:spPr>
                </pic:pic>
              </a:graphicData>
            </a:graphic>
          </wp:inline>
        </w:drawing>
      </w:r>
    </w:p>
    <w:p xmlns:wp14="http://schemas.microsoft.com/office/word/2010/wordml" w:rsidRPr="007E0560" w:rsidR="00FD1F3D" w:rsidP="007E0560" w:rsidRDefault="00FD1F3D" w14:paraId="32589C43" wp14:textId="77777777">
      <w:pPr>
        <w:pStyle w:val="Caption"/>
        <w:jc w:val="center"/>
        <w:rPr>
          <w:rFonts w:ascii="Arial" w:hAnsi="Arial" w:cs="Arial"/>
          <w:i w:val="0"/>
          <w:iCs w:val="0"/>
          <w:noProof/>
          <w:color w:val="auto"/>
          <w:sz w:val="22"/>
          <w:szCs w:val="22"/>
        </w:rPr>
      </w:pPr>
      <w:r w:rsidRPr="007E0560">
        <w:rPr>
          <w:rFonts w:ascii="Arial" w:hAnsi="Arial" w:cs="Arial"/>
          <w:i w:val="0"/>
          <w:iCs w:val="0"/>
          <w:color w:val="auto"/>
          <w:sz w:val="22"/>
          <w:szCs w:val="22"/>
        </w:rPr>
        <w:t>Figure</w:t>
      </w:r>
      <w:r w:rsidR="007E0560">
        <w:rPr>
          <w:rFonts w:ascii="Arial" w:hAnsi="Arial" w:cs="Arial"/>
          <w:i w:val="0"/>
          <w:iCs w:val="0"/>
          <w:noProof/>
          <w:color w:val="auto"/>
          <w:sz w:val="22"/>
          <w:szCs w:val="22"/>
        </w:rPr>
        <w:t>27</w:t>
      </w:r>
      <w:r w:rsidRPr="007E0560">
        <w:rPr>
          <w:rFonts w:ascii="Arial" w:hAnsi="Arial" w:cs="Arial"/>
          <w:i w:val="0"/>
          <w:iCs w:val="0"/>
          <w:color w:val="auto"/>
          <w:sz w:val="22"/>
          <w:szCs w:val="22"/>
        </w:rPr>
        <w:t>: XCode workspace selecting device and provisioning</w:t>
      </w:r>
    </w:p>
    <w:p xmlns:wp14="http://schemas.microsoft.com/office/word/2010/wordml" w:rsidR="00FD1F3D" w:rsidP="00FD1F3D" w:rsidRDefault="00FD1F3D" w14:paraId="627AA0AC" wp14:textId="77777777"/>
    <w:p xmlns:wp14="http://schemas.microsoft.com/office/word/2010/wordml" w:rsidR="00181788" w:rsidP="00FD1F3D" w:rsidRDefault="00181788" w14:paraId="5A7AF15D" wp14:textId="77777777">
      <w:pPr>
        <w:spacing w:line="360" w:lineRule="auto"/>
      </w:pPr>
    </w:p>
    <w:p xmlns:wp14="http://schemas.microsoft.com/office/word/2010/wordml" w:rsidRPr="00E00AE1" w:rsidR="00FD1F3D" w:rsidP="00FD1F3D" w:rsidRDefault="00FD1F3D" w14:paraId="60407974" wp14:textId="77777777">
      <w:pPr>
        <w:spacing w:line="360" w:lineRule="auto"/>
        <w:rPr>
          <w:rFonts w:ascii="Arial" w:hAnsi="Arial" w:cs="Arial"/>
          <w:sz w:val="22"/>
          <w:szCs w:val="22"/>
        </w:rPr>
      </w:pPr>
      <w:r w:rsidRPr="00E00AE1">
        <w:rPr>
          <w:rFonts w:ascii="Arial" w:hAnsi="Arial" w:cs="Arial"/>
          <w:sz w:val="22"/>
          <w:szCs w:val="22"/>
        </w:rPr>
        <w:t>For more information on deployment settings and provisioning profiles see the following:</w:t>
      </w:r>
    </w:p>
    <w:p xmlns:wp14="http://schemas.microsoft.com/office/word/2010/wordml" w:rsidRPr="00E00AE1" w:rsidR="00FD1F3D" w:rsidP="009B483C" w:rsidRDefault="001732AE" w14:paraId="58F5C717" wp14:textId="77777777">
      <w:pPr>
        <w:pStyle w:val="ListParagraph"/>
        <w:numPr>
          <w:ilvl w:val="0"/>
          <w:numId w:val="16"/>
        </w:numPr>
        <w:spacing w:line="360" w:lineRule="auto"/>
        <w:rPr>
          <w:rFonts w:ascii="Arial" w:hAnsi="Arial" w:cs="Arial"/>
          <w:sz w:val="22"/>
          <w:szCs w:val="22"/>
        </w:rPr>
      </w:pPr>
      <w:hyperlink w:history="1" r:id="rId78">
        <w:r w:rsidRPr="00E00AE1" w:rsidR="00FD1F3D">
          <w:rPr>
            <w:rStyle w:val="Hyperlink"/>
            <w:rFonts w:ascii="Arial" w:hAnsi="Arial" w:cs="Arial"/>
            <w:color w:val="auto"/>
            <w:sz w:val="22"/>
            <w:szCs w:val="22"/>
          </w:rPr>
          <w:t>https://medium.com/@abhimuralidharan/what-is-a-provisioning-profile-in-ios-77987a7c54c2</w:t>
        </w:r>
      </w:hyperlink>
    </w:p>
    <w:p xmlns:wp14="http://schemas.microsoft.com/office/word/2010/wordml" w:rsidRPr="00E00AE1" w:rsidR="00FD1F3D" w:rsidP="009B483C" w:rsidRDefault="001732AE" w14:paraId="643D7208" wp14:textId="77777777">
      <w:pPr>
        <w:pStyle w:val="ListParagraph"/>
        <w:numPr>
          <w:ilvl w:val="0"/>
          <w:numId w:val="16"/>
        </w:numPr>
        <w:spacing w:line="360" w:lineRule="auto"/>
        <w:rPr>
          <w:rFonts w:ascii="Arial" w:hAnsi="Arial" w:cs="Arial"/>
          <w:sz w:val="22"/>
          <w:szCs w:val="22"/>
        </w:rPr>
      </w:pPr>
      <w:hyperlink w:history="1" r:id="rId79">
        <w:r w:rsidRPr="00E00AE1" w:rsidR="00FD1F3D">
          <w:rPr>
            <w:rStyle w:val="Hyperlink"/>
            <w:rFonts w:ascii="Arial" w:hAnsi="Arial" w:cs="Arial"/>
            <w:color w:val="auto"/>
            <w:sz w:val="22"/>
            <w:szCs w:val="22"/>
          </w:rPr>
          <w:t>https://blog.theodo.fr/2017/02/a-beginners-guide-to-ios-provisioning-profiles/</w:t>
        </w:r>
      </w:hyperlink>
    </w:p>
    <w:p xmlns:wp14="http://schemas.microsoft.com/office/word/2010/wordml" w:rsidRPr="00E00AE1" w:rsidR="00FD1F3D" w:rsidP="009B483C" w:rsidRDefault="001732AE" w14:paraId="57E347AE" wp14:textId="77777777">
      <w:pPr>
        <w:pStyle w:val="ListParagraph"/>
        <w:numPr>
          <w:ilvl w:val="0"/>
          <w:numId w:val="16"/>
        </w:numPr>
        <w:spacing w:line="360" w:lineRule="auto"/>
        <w:rPr>
          <w:rFonts w:ascii="Arial" w:hAnsi="Arial" w:cs="Arial"/>
          <w:sz w:val="22"/>
          <w:szCs w:val="22"/>
        </w:rPr>
      </w:pPr>
      <w:hyperlink w:history="1" r:id="rId80">
        <w:r w:rsidRPr="00E00AE1" w:rsidR="00FD1F3D">
          <w:rPr>
            <w:rStyle w:val="Hyperlink"/>
            <w:rFonts w:ascii="Arial" w:hAnsi="Arial" w:cs="Arial"/>
            <w:color w:val="auto"/>
            <w:sz w:val="22"/>
            <w:szCs w:val="22"/>
          </w:rPr>
          <w:t>https://stackoverflow.com/questions/3362652/what-is-a-provisioning-profile-used-for-when-developing-iphone-applications</w:t>
        </w:r>
      </w:hyperlink>
    </w:p>
    <w:p xmlns:wp14="http://schemas.microsoft.com/office/word/2010/wordml" w:rsidRPr="00E00AE1" w:rsidR="00FD1F3D" w:rsidP="00FD1F3D" w:rsidRDefault="00FD1F3D" w14:paraId="06686FEF" wp14:textId="77777777">
      <w:pPr>
        <w:spacing w:line="360" w:lineRule="auto"/>
        <w:rPr>
          <w:rFonts w:ascii="Arial" w:hAnsi="Arial" w:cs="Arial"/>
          <w:sz w:val="22"/>
          <w:szCs w:val="22"/>
        </w:rPr>
      </w:pPr>
    </w:p>
    <w:p xmlns:wp14="http://schemas.microsoft.com/office/word/2010/wordml" w:rsidRPr="00E00AE1" w:rsidR="00FD1F3D" w:rsidP="00FD1F3D" w:rsidRDefault="00FD1F3D" w14:paraId="401A7268" wp14:textId="77777777">
      <w:pPr>
        <w:spacing w:line="360" w:lineRule="auto"/>
        <w:rPr>
          <w:rFonts w:ascii="Arial" w:hAnsi="Arial" w:cs="Arial"/>
          <w:sz w:val="22"/>
          <w:szCs w:val="22"/>
        </w:rPr>
      </w:pPr>
    </w:p>
    <w:p xmlns:wp14="http://schemas.microsoft.com/office/word/2010/wordml" w:rsidRPr="00E00AE1" w:rsidR="00FD1F3D" w:rsidP="00FD1F3D" w:rsidRDefault="00FD1F3D" w14:paraId="48EA6B0F" wp14:textId="77777777">
      <w:pPr>
        <w:pStyle w:val="Heading2"/>
        <w:spacing w:line="360" w:lineRule="auto"/>
        <w:rPr>
          <w:rFonts w:ascii="Arial" w:hAnsi="Arial" w:cs="Arial"/>
          <w:color w:val="auto"/>
          <w:sz w:val="22"/>
          <w:szCs w:val="22"/>
        </w:rPr>
      </w:pPr>
      <w:bookmarkStart w:name="_Toc532297138" w:id="49"/>
      <w:r w:rsidRPr="00E00AE1">
        <w:rPr>
          <w:rFonts w:ascii="Arial" w:hAnsi="Arial" w:cs="Arial"/>
          <w:color w:val="auto"/>
          <w:sz w:val="22"/>
          <w:szCs w:val="22"/>
        </w:rPr>
        <w:t>Deploying to Android Play Store</w:t>
      </w:r>
      <w:bookmarkEnd w:id="49"/>
    </w:p>
    <w:p xmlns:wp14="http://schemas.microsoft.com/office/word/2010/wordml" w:rsidRPr="00E00AE1" w:rsidR="00FD1F3D" w:rsidP="00FD1F3D" w:rsidRDefault="00FD1F3D" w14:paraId="3A59A47A" wp14:textId="77777777">
      <w:pPr>
        <w:spacing w:line="360" w:lineRule="auto"/>
        <w:rPr>
          <w:rFonts w:ascii="Arial" w:hAnsi="Arial" w:cs="Arial"/>
          <w:sz w:val="22"/>
          <w:szCs w:val="22"/>
        </w:rPr>
      </w:pPr>
      <w:r w:rsidRPr="00E00AE1">
        <w:rPr>
          <w:rFonts w:ascii="Arial" w:hAnsi="Arial" w:cs="Arial"/>
          <w:sz w:val="22"/>
          <w:szCs w:val="22"/>
        </w:rPr>
        <w:t>In order to deploy an app to the Google Play store a Google Play developer account is required. Sign up here:</w:t>
      </w:r>
    </w:p>
    <w:p xmlns:wp14="http://schemas.microsoft.com/office/word/2010/wordml" w:rsidRPr="00E00AE1" w:rsidR="00FD1F3D" w:rsidP="00FD1F3D" w:rsidRDefault="001732AE" w14:paraId="3F23B515" wp14:textId="77777777">
      <w:pPr>
        <w:spacing w:line="360" w:lineRule="auto"/>
        <w:rPr>
          <w:rFonts w:ascii="Arial" w:hAnsi="Arial" w:cs="Arial"/>
          <w:sz w:val="22"/>
          <w:szCs w:val="22"/>
        </w:rPr>
      </w:pPr>
      <w:hyperlink w:history="1" r:id="rId81">
        <w:r w:rsidRPr="00E00AE1" w:rsidR="00FD1F3D">
          <w:rPr>
            <w:rStyle w:val="Hyperlink"/>
            <w:rFonts w:ascii="Arial" w:hAnsi="Arial" w:cs="Arial"/>
            <w:color w:val="auto"/>
            <w:sz w:val="22"/>
            <w:szCs w:val="22"/>
          </w:rPr>
          <w:t>https://play.google.com/apps/publish/signup/</w:t>
        </w:r>
      </w:hyperlink>
    </w:p>
    <w:p xmlns:wp14="http://schemas.microsoft.com/office/word/2010/wordml" w:rsidRPr="00E00AE1" w:rsidR="00FD1F3D" w:rsidP="00FD1F3D" w:rsidRDefault="00FD1F3D" w14:paraId="752F30A4" wp14:textId="77777777">
      <w:pPr>
        <w:spacing w:line="360" w:lineRule="auto"/>
        <w:rPr>
          <w:rFonts w:ascii="Arial" w:hAnsi="Arial" w:cs="Arial"/>
          <w:sz w:val="22"/>
          <w:szCs w:val="22"/>
        </w:rPr>
      </w:pPr>
    </w:p>
    <w:p xmlns:wp14="http://schemas.microsoft.com/office/word/2010/wordml" w:rsidRPr="00E00AE1" w:rsidR="00FD1F3D" w:rsidP="00FD1F3D" w:rsidRDefault="00FD1F3D" w14:paraId="506B481D" wp14:textId="77777777">
      <w:pPr>
        <w:spacing w:line="360" w:lineRule="auto"/>
        <w:rPr>
          <w:rFonts w:ascii="Arial" w:hAnsi="Arial" w:cs="Arial"/>
          <w:sz w:val="22"/>
          <w:szCs w:val="22"/>
        </w:rPr>
      </w:pPr>
      <w:r w:rsidRPr="00E00AE1">
        <w:rPr>
          <w:rFonts w:ascii="Arial" w:hAnsi="Arial" w:cs="Arial"/>
          <w:sz w:val="22"/>
          <w:szCs w:val="22"/>
        </w:rPr>
        <w:t>A registration fee of $25 is required for a developer account. Once signed in, follow the instructions at:</w:t>
      </w:r>
    </w:p>
    <w:p xmlns:wp14="http://schemas.microsoft.com/office/word/2010/wordml" w:rsidRPr="00E00AE1" w:rsidR="00FD1F3D" w:rsidP="00FD1F3D" w:rsidRDefault="001732AE" w14:paraId="2EBBF71B" wp14:textId="77777777">
      <w:pPr>
        <w:spacing w:line="360" w:lineRule="auto"/>
        <w:rPr>
          <w:rFonts w:ascii="Arial" w:hAnsi="Arial" w:cs="Arial"/>
          <w:sz w:val="22"/>
          <w:szCs w:val="22"/>
        </w:rPr>
      </w:pPr>
      <w:hyperlink w:history="1" r:id="rId82">
        <w:r w:rsidRPr="00E00AE1" w:rsidR="00FD1F3D">
          <w:rPr>
            <w:rStyle w:val="Hyperlink"/>
            <w:rFonts w:ascii="Arial" w:hAnsi="Arial" w:cs="Arial"/>
            <w:color w:val="auto"/>
            <w:sz w:val="22"/>
            <w:szCs w:val="22"/>
          </w:rPr>
          <w:t>https://support.google.com/googleplay/android-developer/answer/113469?hl=en-GB</w:t>
        </w:r>
      </w:hyperlink>
    </w:p>
    <w:p xmlns:wp14="http://schemas.microsoft.com/office/word/2010/wordml" w:rsidRPr="00E00AE1" w:rsidR="00FD1F3D" w:rsidP="00FD1F3D" w:rsidRDefault="00FD1F3D" w14:paraId="3048BA75" wp14:textId="77777777">
      <w:pPr>
        <w:spacing w:line="360" w:lineRule="auto"/>
        <w:rPr>
          <w:rFonts w:ascii="Arial" w:hAnsi="Arial" w:cs="Arial"/>
          <w:sz w:val="22"/>
          <w:szCs w:val="22"/>
        </w:rPr>
      </w:pPr>
    </w:p>
    <w:p xmlns:wp14="http://schemas.microsoft.com/office/word/2010/wordml" w:rsidRPr="00E00AE1" w:rsidR="00FD1F3D" w:rsidP="00FD1F3D" w:rsidRDefault="00FD1F3D" w14:paraId="3793568E" wp14:textId="77777777">
      <w:pPr>
        <w:spacing w:line="360" w:lineRule="auto"/>
        <w:rPr>
          <w:rFonts w:ascii="Arial" w:hAnsi="Arial" w:cs="Arial"/>
          <w:sz w:val="22"/>
          <w:szCs w:val="22"/>
        </w:rPr>
      </w:pPr>
    </w:p>
    <w:p xmlns:wp14="http://schemas.microsoft.com/office/word/2010/wordml" w:rsidRPr="00E00AE1" w:rsidR="00181788" w:rsidP="00FD1F3D" w:rsidRDefault="00181788" w14:paraId="081CEB47" wp14:textId="77777777">
      <w:pPr>
        <w:spacing w:line="360" w:lineRule="auto"/>
        <w:rPr>
          <w:rFonts w:ascii="Arial" w:hAnsi="Arial" w:cs="Arial"/>
          <w:sz w:val="22"/>
          <w:szCs w:val="22"/>
        </w:rPr>
      </w:pPr>
    </w:p>
    <w:p xmlns:wp14="http://schemas.microsoft.com/office/word/2010/wordml" w:rsidRPr="00E00AE1" w:rsidR="00FD1F3D" w:rsidP="00FD1F3D" w:rsidRDefault="00FD1F3D" w14:paraId="78745F02" wp14:textId="77777777">
      <w:pPr>
        <w:pStyle w:val="Heading2"/>
        <w:spacing w:line="360" w:lineRule="auto"/>
        <w:rPr>
          <w:rFonts w:ascii="Arial" w:hAnsi="Arial" w:cs="Arial"/>
          <w:color w:val="auto"/>
          <w:sz w:val="22"/>
          <w:szCs w:val="22"/>
        </w:rPr>
      </w:pPr>
      <w:bookmarkStart w:name="_Toc532297139" w:id="50"/>
      <w:r w:rsidRPr="00E00AE1">
        <w:rPr>
          <w:rFonts w:ascii="Arial" w:hAnsi="Arial" w:cs="Arial"/>
          <w:color w:val="auto"/>
          <w:sz w:val="22"/>
          <w:szCs w:val="22"/>
        </w:rPr>
        <w:t>Deploying to the iOS App Store</w:t>
      </w:r>
      <w:bookmarkEnd w:id="50"/>
    </w:p>
    <w:p xmlns:wp14="http://schemas.microsoft.com/office/word/2010/wordml" w:rsidRPr="00E00AE1" w:rsidR="00FD1F3D" w:rsidP="00FD1F3D" w:rsidRDefault="00FD1F3D" w14:paraId="662AD748" wp14:textId="77777777">
      <w:pPr>
        <w:spacing w:line="360" w:lineRule="auto"/>
        <w:rPr>
          <w:rFonts w:ascii="Arial" w:hAnsi="Arial" w:cs="Arial"/>
          <w:sz w:val="22"/>
          <w:szCs w:val="22"/>
        </w:rPr>
      </w:pPr>
      <w:r w:rsidRPr="00E00AE1">
        <w:rPr>
          <w:rFonts w:ascii="Arial" w:hAnsi="Arial" w:cs="Arial"/>
          <w:sz w:val="22"/>
          <w:szCs w:val="22"/>
        </w:rPr>
        <w:t xml:space="preserve">In order to submit the app to the Apple App store a developer account is a requirement. </w:t>
      </w:r>
      <w:r w:rsidRPr="00E00AE1" w:rsidR="1B5CC7B8">
        <w:rPr>
          <w:rFonts w:ascii="Arial" w:hAnsi="Arial" w:cs="Arial"/>
          <w:sz w:val="22"/>
          <w:szCs w:val="22"/>
        </w:rPr>
        <w:t>Enrol</w:t>
      </w:r>
      <w:r w:rsidRPr="00E00AE1">
        <w:rPr>
          <w:rFonts w:ascii="Arial" w:hAnsi="Arial" w:cs="Arial"/>
          <w:sz w:val="22"/>
          <w:szCs w:val="22"/>
        </w:rPr>
        <w:t xml:space="preserve"> here:</w:t>
      </w:r>
    </w:p>
    <w:p xmlns:wp14="http://schemas.microsoft.com/office/word/2010/wordml" w:rsidRPr="00E00AE1" w:rsidR="00FD1F3D" w:rsidP="00FD1F3D" w:rsidRDefault="00FD1F3D" w14:paraId="54D4AFED" wp14:textId="77777777">
      <w:pPr>
        <w:spacing w:line="360" w:lineRule="auto"/>
        <w:rPr>
          <w:rFonts w:ascii="Arial" w:hAnsi="Arial" w:cs="Arial"/>
          <w:sz w:val="22"/>
          <w:szCs w:val="22"/>
        </w:rPr>
      </w:pPr>
    </w:p>
    <w:p xmlns:wp14="http://schemas.microsoft.com/office/word/2010/wordml" w:rsidRPr="00E00AE1" w:rsidR="00FD1F3D" w:rsidP="00FD1F3D" w:rsidRDefault="001732AE" w14:paraId="13998AB8" wp14:textId="77777777">
      <w:pPr>
        <w:spacing w:line="360" w:lineRule="auto"/>
        <w:rPr>
          <w:rFonts w:ascii="Arial" w:hAnsi="Arial" w:cs="Arial"/>
          <w:sz w:val="22"/>
          <w:szCs w:val="22"/>
        </w:rPr>
      </w:pPr>
      <w:hyperlink w:history="1" r:id="rId83">
        <w:r w:rsidRPr="00E00AE1" w:rsidR="00FD1F3D">
          <w:rPr>
            <w:rStyle w:val="Hyperlink"/>
            <w:rFonts w:ascii="Arial" w:hAnsi="Arial" w:cs="Arial"/>
            <w:color w:val="auto"/>
            <w:sz w:val="22"/>
            <w:szCs w:val="22"/>
          </w:rPr>
          <w:t>https://developer.apple.com/programs/</w:t>
        </w:r>
      </w:hyperlink>
    </w:p>
    <w:p xmlns:wp14="http://schemas.microsoft.com/office/word/2010/wordml" w:rsidRPr="00E00AE1" w:rsidR="00FD1F3D" w:rsidP="00FD1F3D" w:rsidRDefault="00FD1F3D" w14:paraId="0FBA7733" wp14:textId="77777777">
      <w:pPr>
        <w:spacing w:line="360" w:lineRule="auto"/>
        <w:rPr>
          <w:rFonts w:ascii="Arial" w:hAnsi="Arial" w:cs="Arial"/>
          <w:sz w:val="22"/>
          <w:szCs w:val="22"/>
        </w:rPr>
      </w:pPr>
    </w:p>
    <w:p xmlns:wp14="http://schemas.microsoft.com/office/word/2010/wordml" w:rsidRPr="00E00AE1" w:rsidR="00FD1F3D" w:rsidP="00FD1F3D" w:rsidRDefault="00FD1F3D" w14:paraId="2D446DFC" wp14:textId="77777777">
      <w:pPr>
        <w:spacing w:line="360" w:lineRule="auto"/>
        <w:rPr>
          <w:rFonts w:ascii="Arial" w:hAnsi="Arial" w:cs="Arial"/>
          <w:sz w:val="22"/>
          <w:szCs w:val="22"/>
        </w:rPr>
      </w:pPr>
      <w:r w:rsidRPr="00E00AE1">
        <w:rPr>
          <w:rFonts w:ascii="Arial" w:hAnsi="Arial" w:cs="Arial"/>
          <w:sz w:val="22"/>
          <w:szCs w:val="22"/>
        </w:rPr>
        <w:lastRenderedPageBreak/>
        <w:t>An enrolment fee of $99 is required for an Apple developer account. Once this has been set up, the following resources can be used as guides on submitting the app:</w:t>
      </w:r>
    </w:p>
    <w:p xmlns:wp14="http://schemas.microsoft.com/office/word/2010/wordml" w:rsidRPr="00E00AE1" w:rsidR="00FD1F3D" w:rsidP="00FD1F3D" w:rsidRDefault="00FD1F3D" w14:paraId="506B019F" wp14:textId="77777777">
      <w:pPr>
        <w:spacing w:line="360" w:lineRule="auto"/>
        <w:rPr>
          <w:rFonts w:ascii="Arial" w:hAnsi="Arial" w:cs="Arial"/>
          <w:sz w:val="22"/>
          <w:szCs w:val="22"/>
        </w:rPr>
      </w:pPr>
    </w:p>
    <w:p xmlns:wp14="http://schemas.microsoft.com/office/word/2010/wordml" w:rsidRPr="00E00AE1" w:rsidR="00FD1F3D" w:rsidP="00FD1F3D" w:rsidRDefault="001732AE" w14:paraId="373141C8" wp14:textId="77777777">
      <w:pPr>
        <w:spacing w:line="360" w:lineRule="auto"/>
        <w:rPr>
          <w:rFonts w:ascii="Arial" w:hAnsi="Arial" w:cs="Arial"/>
          <w:sz w:val="22"/>
          <w:szCs w:val="22"/>
        </w:rPr>
      </w:pPr>
      <w:hyperlink w:history="1" r:id="rId84">
        <w:r w:rsidRPr="00E00AE1" w:rsidR="00FD1F3D">
          <w:rPr>
            <w:rStyle w:val="Hyperlink"/>
            <w:rFonts w:ascii="Arial" w:hAnsi="Arial" w:cs="Arial"/>
            <w:color w:val="auto"/>
            <w:sz w:val="22"/>
            <w:szCs w:val="22"/>
          </w:rPr>
          <w:t>https://developer.apple.com/ios/submit/</w:t>
        </w:r>
      </w:hyperlink>
    </w:p>
    <w:p xmlns:wp14="http://schemas.microsoft.com/office/word/2010/wordml" w:rsidRPr="00E00AE1" w:rsidR="00FD1F3D" w:rsidP="00FD1F3D" w:rsidRDefault="00FD1F3D" w14:paraId="4F7836D1" wp14:textId="77777777">
      <w:pPr>
        <w:spacing w:line="360" w:lineRule="auto"/>
        <w:rPr>
          <w:rFonts w:ascii="Arial" w:hAnsi="Arial" w:cs="Arial"/>
          <w:sz w:val="22"/>
          <w:szCs w:val="22"/>
        </w:rPr>
      </w:pPr>
    </w:p>
    <w:p xmlns:wp14="http://schemas.microsoft.com/office/word/2010/wordml" w:rsidRPr="00E00AE1" w:rsidR="00FD1F3D" w:rsidP="00FD1F3D" w:rsidRDefault="001732AE" w14:paraId="2069E7B7" wp14:textId="77777777">
      <w:pPr>
        <w:spacing w:line="360" w:lineRule="auto"/>
        <w:rPr>
          <w:rFonts w:ascii="Arial" w:hAnsi="Arial" w:cs="Arial"/>
          <w:sz w:val="22"/>
          <w:szCs w:val="22"/>
        </w:rPr>
      </w:pPr>
      <w:hyperlink w:history="1" r:id="rId85">
        <w:r w:rsidRPr="00E00AE1" w:rsidR="00FD1F3D">
          <w:rPr>
            <w:rStyle w:val="Hyperlink"/>
            <w:rFonts w:ascii="Arial" w:hAnsi="Arial" w:cs="Arial"/>
            <w:color w:val="auto"/>
            <w:sz w:val="22"/>
            <w:szCs w:val="22"/>
          </w:rPr>
          <w:t>https://developer.apple.com/app-store/resources/</w:t>
        </w:r>
      </w:hyperlink>
    </w:p>
    <w:p xmlns:wp14="http://schemas.microsoft.com/office/word/2010/wordml" w:rsidRPr="00E00AE1" w:rsidR="00FD1F3D" w:rsidP="00FD1F3D" w:rsidRDefault="00FD1F3D" w14:paraId="478D7399" wp14:textId="77777777">
      <w:pPr>
        <w:spacing w:line="360" w:lineRule="auto"/>
        <w:rPr>
          <w:rFonts w:ascii="Arial" w:hAnsi="Arial" w:cs="Arial"/>
          <w:sz w:val="22"/>
          <w:szCs w:val="22"/>
        </w:rPr>
      </w:pPr>
    </w:p>
    <w:p xmlns:wp14="http://schemas.microsoft.com/office/word/2010/wordml" w:rsidRPr="00E00AE1" w:rsidR="00FD1F3D" w:rsidP="00FD1F3D" w:rsidRDefault="001732AE" w14:paraId="7447BA0F" wp14:textId="77777777">
      <w:pPr>
        <w:spacing w:line="360" w:lineRule="auto"/>
        <w:rPr>
          <w:rFonts w:ascii="Arial" w:hAnsi="Arial" w:cs="Arial"/>
          <w:sz w:val="22"/>
          <w:szCs w:val="22"/>
        </w:rPr>
      </w:pPr>
      <w:hyperlink w:history="1" r:id="rId86">
        <w:r w:rsidRPr="00E00AE1" w:rsidR="00FD1F3D">
          <w:rPr>
            <w:rStyle w:val="Hyperlink"/>
            <w:rFonts w:ascii="Arial" w:hAnsi="Arial" w:cs="Arial"/>
            <w:color w:val="auto"/>
            <w:sz w:val="22"/>
            <w:szCs w:val="22"/>
          </w:rPr>
          <w:t>https://developer.apple.com/app-store/submissions/</w:t>
        </w:r>
      </w:hyperlink>
    </w:p>
    <w:p xmlns:wp14="http://schemas.microsoft.com/office/word/2010/wordml" w:rsidRPr="00E00AE1" w:rsidR="00FD1F3D" w:rsidP="00FD1F3D" w:rsidRDefault="00FD1F3D" w14:paraId="1AB2B8F9" wp14:textId="77777777">
      <w:pPr>
        <w:spacing w:line="360" w:lineRule="auto"/>
        <w:rPr>
          <w:rFonts w:ascii="Arial" w:hAnsi="Arial" w:cs="Arial"/>
          <w:sz w:val="22"/>
          <w:szCs w:val="22"/>
        </w:rPr>
      </w:pPr>
    </w:p>
    <w:p xmlns:wp14="http://schemas.microsoft.com/office/word/2010/wordml" w:rsidRPr="00E00AE1" w:rsidR="00FD1F3D" w:rsidP="00FD1F3D" w:rsidRDefault="00FD1F3D" w14:paraId="6FFA0EF2" wp14:textId="77777777">
      <w:pPr>
        <w:spacing w:line="360" w:lineRule="auto"/>
        <w:rPr>
          <w:rFonts w:ascii="Arial" w:hAnsi="Arial" w:cs="Arial"/>
          <w:sz w:val="22"/>
          <w:szCs w:val="22"/>
        </w:rPr>
      </w:pPr>
      <w:r w:rsidRPr="00E00AE1">
        <w:rPr>
          <w:rFonts w:ascii="Arial" w:hAnsi="Arial" w:cs="Arial"/>
          <w:sz w:val="22"/>
          <w:szCs w:val="22"/>
        </w:rPr>
        <w:t>Apple are notoriously strict with app store submissions. Each submission is reviewed before being accepted onto the store and the guidelines can be applied stringently or leniently depending on the reviewer. App store review guidelines are available here:</w:t>
      </w:r>
    </w:p>
    <w:p xmlns:wp14="http://schemas.microsoft.com/office/word/2010/wordml" w:rsidRPr="00E00AE1" w:rsidR="00FD1F3D" w:rsidP="00FD1F3D" w:rsidRDefault="00FD1F3D" w14:paraId="3FBF0C5E" wp14:textId="77777777">
      <w:pPr>
        <w:spacing w:line="360" w:lineRule="auto"/>
        <w:rPr>
          <w:rFonts w:ascii="Arial" w:hAnsi="Arial" w:cs="Arial"/>
          <w:sz w:val="22"/>
          <w:szCs w:val="22"/>
        </w:rPr>
      </w:pPr>
    </w:p>
    <w:p xmlns:wp14="http://schemas.microsoft.com/office/word/2010/wordml" w:rsidRPr="00E00AE1" w:rsidR="00FD1F3D" w:rsidP="00FD1F3D" w:rsidRDefault="001732AE" w14:paraId="2E888508" wp14:textId="77777777">
      <w:pPr>
        <w:spacing w:line="360" w:lineRule="auto"/>
        <w:rPr>
          <w:rFonts w:ascii="Arial" w:hAnsi="Arial" w:cs="Arial"/>
          <w:sz w:val="22"/>
          <w:szCs w:val="22"/>
        </w:rPr>
      </w:pPr>
      <w:hyperlink w:history="1" r:id="rId87">
        <w:r w:rsidRPr="00E00AE1" w:rsidR="00FD1F3D">
          <w:rPr>
            <w:rStyle w:val="Hyperlink"/>
            <w:rFonts w:ascii="Arial" w:hAnsi="Arial" w:cs="Arial"/>
            <w:color w:val="auto"/>
            <w:sz w:val="22"/>
            <w:szCs w:val="22"/>
          </w:rPr>
          <w:t>https://developer.apple.com/app-store/review/guidelines/</w:t>
        </w:r>
      </w:hyperlink>
    </w:p>
    <w:p xmlns:wp14="http://schemas.microsoft.com/office/word/2010/wordml" w:rsidRPr="00E00AE1" w:rsidR="00FD1F3D" w:rsidP="00FD1F3D" w:rsidRDefault="00FD1F3D" w14:paraId="7896E9D9" wp14:textId="77777777">
      <w:pPr>
        <w:spacing w:line="360" w:lineRule="auto"/>
        <w:rPr>
          <w:rFonts w:ascii="Arial" w:hAnsi="Arial" w:cs="Arial"/>
          <w:sz w:val="22"/>
          <w:szCs w:val="22"/>
        </w:rPr>
      </w:pPr>
    </w:p>
    <w:p xmlns:wp14="http://schemas.microsoft.com/office/word/2010/wordml" w:rsidRPr="00E00AE1" w:rsidR="00FD1F3D" w:rsidP="00FD1F3D" w:rsidRDefault="00FD1F3D" w14:paraId="1B319C6E" wp14:textId="77777777">
      <w:pPr>
        <w:rPr>
          <w:rFonts w:ascii="Arial" w:hAnsi="Arial" w:cs="Arial"/>
          <w:sz w:val="22"/>
          <w:szCs w:val="22"/>
        </w:rPr>
      </w:pPr>
    </w:p>
    <w:p xmlns:wp14="http://schemas.microsoft.com/office/word/2010/wordml" w:rsidRPr="00E00AE1" w:rsidR="006C0456" w:rsidP="00FD1F3D" w:rsidRDefault="006C0456" w14:paraId="1DCF0334" wp14:textId="77777777">
      <w:pPr>
        <w:rPr>
          <w:rFonts w:ascii="Arial" w:hAnsi="Arial" w:cs="Arial"/>
          <w:sz w:val="22"/>
          <w:szCs w:val="22"/>
        </w:rPr>
      </w:pPr>
    </w:p>
    <w:p xmlns:wp14="http://schemas.microsoft.com/office/word/2010/wordml" w:rsidRPr="00E00AE1" w:rsidR="006C0456" w:rsidP="00FD1F3D" w:rsidRDefault="006C0456" w14:paraId="2E780729" wp14:textId="77777777">
      <w:pPr>
        <w:rPr>
          <w:rFonts w:ascii="Arial" w:hAnsi="Arial" w:cs="Arial"/>
          <w:sz w:val="22"/>
          <w:szCs w:val="22"/>
        </w:rPr>
      </w:pPr>
    </w:p>
    <w:p xmlns:wp14="http://schemas.microsoft.com/office/word/2010/wordml" w:rsidRPr="00E00AE1" w:rsidR="006C0456" w:rsidP="00FD1F3D" w:rsidRDefault="006C0456" w14:paraId="7118DC78" wp14:textId="77777777">
      <w:pPr>
        <w:rPr>
          <w:rFonts w:ascii="Arial" w:hAnsi="Arial" w:cs="Arial"/>
          <w:sz w:val="22"/>
          <w:szCs w:val="22"/>
        </w:rPr>
      </w:pPr>
    </w:p>
    <w:p xmlns:wp14="http://schemas.microsoft.com/office/word/2010/wordml" w:rsidRPr="00E00AE1" w:rsidR="006C0456" w:rsidP="00FD1F3D" w:rsidRDefault="006C0456" w14:paraId="7876FC12" wp14:textId="77777777">
      <w:pPr>
        <w:rPr>
          <w:rFonts w:ascii="Arial" w:hAnsi="Arial" w:cs="Arial"/>
          <w:sz w:val="22"/>
          <w:szCs w:val="22"/>
        </w:rPr>
      </w:pPr>
    </w:p>
    <w:p xmlns:wp14="http://schemas.microsoft.com/office/word/2010/wordml" w:rsidRPr="00E00AE1" w:rsidR="000F1DB0" w:rsidP="000A5B87" w:rsidRDefault="000F1DB0" w14:paraId="35703EDE" wp14:textId="77777777">
      <w:pPr>
        <w:rPr>
          <w:rFonts w:ascii="Arial" w:hAnsi="Arial" w:cs="Arial"/>
          <w:b/>
          <w:bCs/>
          <w:sz w:val="22"/>
          <w:szCs w:val="22"/>
          <w:u w:val="single"/>
        </w:rPr>
      </w:pPr>
    </w:p>
    <w:p xmlns:wp14="http://schemas.microsoft.com/office/word/2010/wordml" w:rsidRPr="00E00AE1" w:rsidR="000F1DB0" w:rsidP="62E0B53A" w:rsidRDefault="000F1DB0" w14:paraId="5E86F948" wp14:textId="3BC1E240">
      <w:pPr>
        <w:jc w:val="center"/>
        <w:rPr>
          <w:rFonts w:ascii="Arial" w:hAnsi="Arial" w:cs="Arial"/>
          <w:b w:val="1"/>
          <w:bCs w:val="1"/>
          <w:sz w:val="22"/>
          <w:szCs w:val="22"/>
          <w:u w:val="single"/>
        </w:rPr>
      </w:pPr>
      <w:r w:rsidRPr="62E0B53A" w:rsidR="0CDCB6FC">
        <w:rPr>
          <w:rFonts w:ascii="Arial" w:hAnsi="Arial" w:cs="Arial"/>
          <w:b w:val="1"/>
          <w:bCs w:val="1"/>
          <w:sz w:val="22"/>
          <w:szCs w:val="22"/>
          <w:u w:val="single"/>
        </w:rPr>
        <w:t xml:space="preserve">Conclusion </w:t>
      </w:r>
    </w:p>
    <w:p xmlns:wp14="http://schemas.microsoft.com/office/word/2010/wordml" w:rsidRPr="00F04507" w:rsidR="00F04507" w:rsidP="000A5B87" w:rsidRDefault="00F04507" w14:paraId="1946BE5E" wp14:textId="77777777">
      <w:pPr>
        <w:rPr>
          <w:b/>
          <w:bCs/>
          <w:u w:val="single"/>
        </w:rPr>
      </w:pPr>
    </w:p>
    <w:p xmlns:wp14="http://schemas.microsoft.com/office/word/2010/wordml" w:rsidR="00F04507" w:rsidP="00F04507" w:rsidRDefault="00F04507" w14:paraId="51C34A15" wp14:textId="77777777">
      <w:pPr>
        <w:pStyle w:val="Heading2"/>
      </w:pPr>
    </w:p>
    <w:p xmlns:wp14="http://schemas.microsoft.com/office/word/2010/wordml" w:rsidR="00F04507" w:rsidP="006C0456" w:rsidRDefault="00F04507" w14:paraId="7E051CA8" wp14:textId="77777777">
      <w:pPr>
        <w:jc w:val="center"/>
      </w:pPr>
      <w:r>
        <w:rPr>
          <w:noProof/>
        </w:rPr>
        <w:drawing>
          <wp:inline xmlns:wp14="http://schemas.microsoft.com/office/word/2010/wordprocessingDrawing" distT="0" distB="0" distL="0" distR="0" wp14:anchorId="6CE8545A" wp14:editId="4F4978E8">
            <wp:extent cx="2164080" cy="1607820"/>
            <wp:effectExtent l="0" t="0" r="7620" b="0"/>
            <wp:docPr id="4" name="Picture 4" descr="Logo&#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Logo&#10;&#10;Description automatically generated"/>
                    <pic:cNvPicPr>
                      <a:picLocks noChangeAspect="1" noChangeArrowheads="1"/>
                    </pic:cNvPicPr>
                  </pic:nvPicPr>
                  <pic:blipFill>
                    <a:blip r:embed="rId88" cstate="print">
                      <a:extLst>
                        <a:ext uri="{28A0092B-C50C-407E-A947-70E740481C1C}">
                          <a14:useLocalDpi xmlns:a14="http://schemas.microsoft.com/office/drawing/2010/main" val="0"/>
                        </a:ext>
                      </a:extLst>
                    </a:blip>
                    <a:srcRect/>
                    <a:stretch>
                      <a:fillRect/>
                    </a:stretch>
                  </pic:blipFill>
                  <pic:spPr bwMode="auto">
                    <a:xfrm>
                      <a:off x="0" y="0"/>
                      <a:ext cx="2164080" cy="1607820"/>
                    </a:xfrm>
                    <a:prstGeom prst="rect">
                      <a:avLst/>
                    </a:prstGeom>
                    <a:noFill/>
                    <a:ln>
                      <a:noFill/>
                    </a:ln>
                  </pic:spPr>
                </pic:pic>
              </a:graphicData>
            </a:graphic>
          </wp:inline>
        </w:drawing>
      </w:r>
    </w:p>
    <w:p xmlns:wp14="http://schemas.microsoft.com/office/word/2010/wordml" w:rsidRPr="007E0560" w:rsidR="007E0560" w:rsidP="006C0456" w:rsidRDefault="007E0560" w14:paraId="7C1A4475" wp14:textId="77777777">
      <w:pPr>
        <w:jc w:val="center"/>
        <w:rPr>
          <w:rFonts w:ascii="Arial" w:hAnsi="Arial" w:cs="Arial"/>
          <w:sz w:val="22"/>
          <w:szCs w:val="22"/>
        </w:rPr>
      </w:pPr>
      <w:r w:rsidRPr="007E0560">
        <w:rPr>
          <w:rFonts w:ascii="Arial" w:hAnsi="Arial" w:cs="Arial"/>
          <w:sz w:val="22"/>
          <w:szCs w:val="22"/>
        </w:rPr>
        <w:t>Figure 28: Ceric main logo</w:t>
      </w:r>
    </w:p>
    <w:p xmlns:wp14="http://schemas.microsoft.com/office/word/2010/wordml" w:rsidRPr="006C0456" w:rsidR="006C0456" w:rsidP="006C0456" w:rsidRDefault="006C0456" w14:paraId="126953D2" wp14:textId="77777777">
      <w:pPr>
        <w:jc w:val="center"/>
        <w:rPr>
          <w:rFonts w:ascii="Arial" w:hAnsi="Arial" w:cs="Arial"/>
        </w:rPr>
      </w:pPr>
    </w:p>
    <w:p xmlns:wp14="http://schemas.microsoft.com/office/word/2010/wordml" w:rsidRPr="00E00AE1" w:rsidR="00F04507" w:rsidP="00F04507" w:rsidRDefault="00F04507" w14:paraId="54ED9591" wp14:textId="72BE819C">
      <w:pPr>
        <w:rPr>
          <w:rFonts w:ascii="Arial" w:hAnsi="Arial" w:cs="Arial"/>
          <w:b w:val="1"/>
          <w:bCs w:val="1"/>
          <w:sz w:val="22"/>
          <w:szCs w:val="22"/>
        </w:rPr>
      </w:pPr>
    </w:p>
    <w:p xmlns:wp14="http://schemas.microsoft.com/office/word/2010/wordml" w:rsidRPr="00E00AE1" w:rsidR="00F04507" w:rsidP="00F04507" w:rsidRDefault="00F04507" w14:paraId="1F30709D" wp14:textId="77777777">
      <w:pPr>
        <w:rPr>
          <w:rFonts w:ascii="Arial" w:hAnsi="Arial" w:cs="Arial"/>
          <w:sz w:val="22"/>
          <w:szCs w:val="22"/>
        </w:rPr>
      </w:pPr>
      <w:r w:rsidRPr="00E00AE1">
        <w:rPr>
          <w:rFonts w:ascii="Arial" w:hAnsi="Arial" w:cs="Arial"/>
          <w:sz w:val="22"/>
          <w:szCs w:val="22"/>
        </w:rPr>
        <w:t>The project started in May 2018 and is still currently under development and will continue into the future.  As there is no current end date as the project will develop with technology advancements and will be maintained and updated to remain relevant.</w:t>
      </w:r>
    </w:p>
    <w:p xmlns:wp14="http://schemas.microsoft.com/office/word/2010/wordml" w:rsidRPr="00E00AE1" w:rsidR="00F04507" w:rsidP="62E0B53A" w:rsidRDefault="00F04507" w14:paraId="781CF7B4" wp14:textId="2C67A4E8">
      <w:pPr>
        <w:pStyle w:val="NoSpacing"/>
        <w:rPr>
          <w:rFonts w:ascii="Arial" w:hAnsi="Arial" w:cs="Arial"/>
          <w:sz w:val="22"/>
          <w:szCs w:val="22"/>
        </w:rPr>
      </w:pPr>
    </w:p>
    <w:p xmlns:wp14="http://schemas.microsoft.com/office/word/2010/wordml" w:rsidRPr="00E00AE1" w:rsidR="00F04507" w:rsidP="00F04507" w:rsidRDefault="00F04507" w14:paraId="11394ACD" wp14:textId="77777777">
      <w:pPr>
        <w:rPr>
          <w:rFonts w:ascii="Arial" w:hAnsi="Arial" w:cs="Arial"/>
          <w:sz w:val="22"/>
          <w:szCs w:val="22"/>
        </w:rPr>
      </w:pPr>
      <w:r w:rsidRPr="00E00AE1">
        <w:rPr>
          <w:rFonts w:ascii="Arial" w:hAnsi="Arial" w:cs="Arial"/>
          <w:sz w:val="22"/>
          <w:szCs w:val="22"/>
        </w:rPr>
        <w:t xml:space="preserve">The Project is an advancement and adaption of current available software solutions that enable distance retail and design optimizations. the project utilises an interactive Augmented </w:t>
      </w:r>
      <w:r w:rsidRPr="00E00AE1">
        <w:rPr>
          <w:rFonts w:ascii="Arial" w:hAnsi="Arial" w:cs="Arial"/>
          <w:sz w:val="22"/>
          <w:szCs w:val="22"/>
        </w:rPr>
        <w:lastRenderedPageBreak/>
        <w:t xml:space="preserve">reality application and has many implementations across different platforms and smart devices the project could be used in a retail setting for design alteration and mass customization of consumables such as clothing, jewellery and other wearables. </w:t>
      </w:r>
    </w:p>
    <w:p xmlns:wp14="http://schemas.microsoft.com/office/word/2010/wordml" w:rsidRPr="00E00AE1" w:rsidR="00F04507" w:rsidP="00F04507" w:rsidRDefault="00F04507" w14:paraId="053A08E0" wp14:textId="77777777">
      <w:pPr>
        <w:pStyle w:val="NoSpacing"/>
        <w:rPr>
          <w:rFonts w:ascii="Arial" w:hAnsi="Arial" w:cs="Arial"/>
        </w:rPr>
      </w:pPr>
    </w:p>
    <w:p xmlns:wp14="http://schemas.microsoft.com/office/word/2010/wordml" w:rsidRPr="00E00AE1" w:rsidR="00F04507" w:rsidP="00F04507" w:rsidRDefault="00F04507" w14:paraId="2EFA06D1" wp14:textId="2607C55F">
      <w:pPr>
        <w:pStyle w:val="NoSpacing"/>
        <w:rPr>
          <w:rFonts w:ascii="Arial" w:hAnsi="Arial" w:cs="Arial"/>
          <w:b w:val="1"/>
          <w:bCs w:val="1"/>
        </w:rPr>
      </w:pPr>
    </w:p>
    <w:p xmlns:wp14="http://schemas.microsoft.com/office/word/2010/wordml" w:rsidR="00F04507" w:rsidP="00F04507" w:rsidRDefault="00F04507" w14:paraId="60249B8A" wp14:textId="77777777">
      <w:pPr>
        <w:jc w:val="center"/>
        <w:rPr>
          <w:rFonts w:ascii="Arial" w:hAnsi="Arial" w:cs="Arial"/>
          <w:sz w:val="22"/>
          <w:szCs w:val="22"/>
        </w:rPr>
      </w:pPr>
      <w:r w:rsidRPr="00E00AE1">
        <w:rPr>
          <w:rFonts w:ascii="Arial" w:hAnsi="Arial" w:cs="Arial"/>
          <w:sz w:val="22"/>
          <w:szCs w:val="22"/>
        </w:rPr>
        <w:t xml:space="preserve">The project goes beyond current software offerings by using augmented reality along with 3D imagery to create a unique user experience that current software applications do not offer as a whole package. This project offers a vast catalogue of items that can be manipulated by the user to </w:t>
      </w:r>
      <w:r w:rsidRPr="00E00AE1" w:rsidR="06AEA6FE">
        <w:rPr>
          <w:rFonts w:ascii="Arial" w:hAnsi="Arial" w:cs="Arial"/>
          <w:sz w:val="22"/>
          <w:szCs w:val="22"/>
        </w:rPr>
        <w:t>create</w:t>
      </w:r>
      <w:r w:rsidRPr="00E00AE1">
        <w:rPr>
          <w:rFonts w:ascii="Arial" w:hAnsi="Arial" w:cs="Arial"/>
          <w:sz w:val="22"/>
          <w:szCs w:val="22"/>
        </w:rPr>
        <w:t xml:space="preserve"> a unique piece of custom jewellery. That item can then be saved and shared by that user to our design and CAD team for creation into a real piece of jewellery. The project also offers a hand tracking solution that will track the </w:t>
      </w:r>
      <w:r w:rsidRPr="00E00AE1" w:rsidR="42CD111A">
        <w:rPr>
          <w:rFonts w:ascii="Arial" w:hAnsi="Arial" w:cs="Arial"/>
          <w:sz w:val="22"/>
          <w:szCs w:val="22"/>
        </w:rPr>
        <w:t>user's</w:t>
      </w:r>
      <w:r w:rsidRPr="00E00AE1">
        <w:rPr>
          <w:rFonts w:ascii="Arial" w:hAnsi="Arial" w:cs="Arial"/>
          <w:sz w:val="22"/>
          <w:szCs w:val="22"/>
        </w:rPr>
        <w:t xml:space="preserve"> finger and place the item on it, in augmented reality through the smart </w:t>
      </w:r>
      <w:r w:rsidRPr="00E00AE1" w:rsidR="39F0FECE">
        <w:rPr>
          <w:rFonts w:ascii="Arial" w:hAnsi="Arial" w:cs="Arial"/>
          <w:sz w:val="22"/>
          <w:szCs w:val="22"/>
        </w:rPr>
        <w:t>device's</w:t>
      </w:r>
      <w:r w:rsidRPr="00E00AE1">
        <w:rPr>
          <w:rFonts w:ascii="Arial" w:hAnsi="Arial" w:cs="Arial"/>
          <w:sz w:val="22"/>
          <w:szCs w:val="22"/>
        </w:rPr>
        <w:t xml:space="preserve"> camera.  This offering is technologically far beyond what is currently available.</w:t>
      </w:r>
      <w:r>
        <w:rPr>
          <w:noProof/>
        </w:rPr>
        <w:drawing>
          <wp:inline xmlns:wp14="http://schemas.microsoft.com/office/word/2010/wordprocessingDrawing" distT="0" distB="0" distL="0" distR="0" wp14:anchorId="27F904A5" wp14:editId="16D03DC2">
            <wp:extent cx="5006340" cy="3375660"/>
            <wp:effectExtent l="0" t="0" r="3810" b="0"/>
            <wp:docPr id="3" name="Picture 3" descr="A picture containing indoor, pers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89">
                      <a:extLst>
                        <a:ext uri="{28A0092B-C50C-407E-A947-70E740481C1C}">
                          <a14:useLocalDpi xmlns:a14="http://schemas.microsoft.com/office/drawing/2010/main" val="0"/>
                        </a:ext>
                      </a:extLst>
                    </a:blip>
                    <a:stretch>
                      <a:fillRect/>
                    </a:stretch>
                  </pic:blipFill>
                  <pic:spPr>
                    <a:xfrm>
                      <a:off x="0" y="0"/>
                      <a:ext cx="5006340" cy="3375660"/>
                    </a:xfrm>
                    <a:prstGeom prst="rect">
                      <a:avLst/>
                    </a:prstGeom>
                  </pic:spPr>
                </pic:pic>
              </a:graphicData>
            </a:graphic>
          </wp:inline>
        </w:drawing>
      </w:r>
    </w:p>
    <w:p xmlns:wp14="http://schemas.microsoft.com/office/word/2010/wordml" w:rsidRPr="006C0456" w:rsidR="007E0560" w:rsidP="00F04507" w:rsidRDefault="007E0560" w14:paraId="24711A17" wp14:textId="77777777">
      <w:pPr>
        <w:jc w:val="center"/>
        <w:rPr>
          <w:rFonts w:ascii="Arial" w:hAnsi="Arial" w:cs="Arial"/>
        </w:rPr>
      </w:pPr>
      <w:r>
        <w:rPr>
          <w:rFonts w:ascii="Arial" w:hAnsi="Arial" w:cs="Arial"/>
          <w:sz w:val="22"/>
          <w:szCs w:val="22"/>
        </w:rPr>
        <w:t>Figure 29: Ceric Hand</w:t>
      </w:r>
    </w:p>
    <w:p xmlns:wp14="http://schemas.microsoft.com/office/word/2010/wordml" w:rsidRPr="006C0456" w:rsidR="00F04507" w:rsidP="00F04507" w:rsidRDefault="00F04507" w14:paraId="3C72A837" wp14:textId="77777777">
      <w:pPr>
        <w:rPr>
          <w:rFonts w:ascii="Arial" w:hAnsi="Arial" w:eastAsia="Calibri" w:cs="Arial"/>
        </w:rPr>
      </w:pPr>
    </w:p>
    <w:p xmlns:wp14="http://schemas.microsoft.com/office/word/2010/wordml" w:rsidRPr="00E00AE1" w:rsidR="00F04507" w:rsidP="00F04507" w:rsidRDefault="00F04507" w14:paraId="1883C287" wp14:textId="77777777">
      <w:pPr>
        <w:rPr>
          <w:rFonts w:ascii="Arial" w:hAnsi="Arial" w:eastAsia="Calibri" w:cs="Arial"/>
          <w:sz w:val="22"/>
          <w:szCs w:val="22"/>
        </w:rPr>
      </w:pPr>
      <w:r w:rsidRPr="00E00AE1">
        <w:rPr>
          <w:rFonts w:ascii="Arial" w:hAnsi="Arial" w:eastAsia="Calibri" w:cs="Arial"/>
          <w:sz w:val="22"/>
          <w:szCs w:val="22"/>
        </w:rPr>
        <w:t xml:space="preserve">Current market examples of similar software solutions only offer 2D image placement or limited customizability features there are current examples of this being used in the </w:t>
      </w:r>
      <w:r w:rsidRPr="00E00AE1" w:rsidR="006C0456">
        <w:rPr>
          <w:rFonts w:ascii="Arial" w:hAnsi="Arial" w:eastAsia="Calibri" w:cs="Arial"/>
          <w:sz w:val="22"/>
          <w:szCs w:val="22"/>
        </w:rPr>
        <w:t>jewellery</w:t>
      </w:r>
      <w:r w:rsidRPr="00E00AE1">
        <w:rPr>
          <w:rFonts w:ascii="Arial" w:hAnsi="Arial" w:eastAsia="Calibri" w:cs="Arial"/>
          <w:sz w:val="22"/>
          <w:szCs w:val="22"/>
        </w:rPr>
        <w:t xml:space="preserve"> industry along with many sectors in the retail market</w:t>
      </w:r>
    </w:p>
    <w:p xmlns:wp14="http://schemas.microsoft.com/office/word/2010/wordml" w:rsidRPr="00E00AE1" w:rsidR="00F04507" w:rsidP="00F04507" w:rsidRDefault="00F04507" w14:paraId="78CC7E28" wp14:textId="77777777">
      <w:pPr>
        <w:rPr>
          <w:rFonts w:ascii="Arial" w:hAnsi="Arial" w:eastAsia="Calibri" w:cs="Arial"/>
          <w:sz w:val="22"/>
          <w:szCs w:val="22"/>
        </w:rPr>
      </w:pPr>
      <w:r w:rsidRPr="00E00AE1">
        <w:rPr>
          <w:rFonts w:ascii="Arial" w:hAnsi="Arial" w:eastAsia="Calibri" w:cs="Arial"/>
          <w:sz w:val="22"/>
          <w:szCs w:val="22"/>
        </w:rPr>
        <w:t>Below are some examples of the software currently in use-</w:t>
      </w:r>
    </w:p>
    <w:p xmlns:wp14="http://schemas.microsoft.com/office/word/2010/wordml" w:rsidRPr="00E00AE1" w:rsidR="00F04507" w:rsidP="00F04507" w:rsidRDefault="00F04507" w14:paraId="7A9A139D" wp14:textId="77777777">
      <w:pPr>
        <w:rPr>
          <w:rFonts w:ascii="Arial" w:hAnsi="Arial" w:eastAsia="Calibri" w:cs="Arial"/>
          <w:sz w:val="22"/>
          <w:szCs w:val="22"/>
        </w:rPr>
      </w:pPr>
    </w:p>
    <w:p xmlns:wp14="http://schemas.microsoft.com/office/word/2010/wordml" w:rsidRPr="006C0456" w:rsidR="00F04507" w:rsidP="00F04507" w:rsidRDefault="001732AE" w14:paraId="5E582473" wp14:textId="77777777">
      <w:pPr>
        <w:rPr>
          <w:rFonts w:ascii="Arial" w:hAnsi="Arial" w:eastAsia="Calibri" w:cs="Arial"/>
          <w:u w:val="single"/>
        </w:rPr>
      </w:pPr>
      <w:hyperlink w:history="1" r:id="rId90">
        <w:r w:rsidRPr="006C0456" w:rsidR="00F04507">
          <w:rPr>
            <w:rStyle w:val="Hyperlink"/>
            <w:rFonts w:ascii="Arial" w:hAnsi="Arial" w:eastAsia="Calibri" w:cs="Arial"/>
          </w:rPr>
          <w:t>https://www.kendrascott.com/custom-jewelry-home-charms.html</w:t>
        </w:r>
      </w:hyperlink>
    </w:p>
    <w:p xmlns:wp14="http://schemas.microsoft.com/office/word/2010/wordml" w:rsidRPr="006C0456" w:rsidR="00F04507" w:rsidP="00F04507" w:rsidRDefault="00F04507" w14:paraId="56A0069A" wp14:textId="77777777">
      <w:pPr>
        <w:rPr>
          <w:rFonts w:ascii="Arial" w:hAnsi="Arial" w:eastAsia="Calibri" w:cs="Arial"/>
        </w:rPr>
      </w:pPr>
    </w:p>
    <w:p xmlns:wp14="http://schemas.microsoft.com/office/word/2010/wordml" w:rsidRPr="006C0456" w:rsidR="00F04507" w:rsidP="00F04507" w:rsidRDefault="001732AE" w14:paraId="47E38093" wp14:textId="77777777">
      <w:pPr>
        <w:rPr>
          <w:rFonts w:ascii="Arial" w:hAnsi="Arial" w:eastAsia="Calibri" w:cs="Arial"/>
          <w:u w:val="single"/>
        </w:rPr>
      </w:pPr>
      <w:hyperlink w:history="1" r:id="rId91">
        <w:r w:rsidRPr="006C0456" w:rsidR="00F04507">
          <w:rPr>
            <w:rStyle w:val="Hyperlink"/>
            <w:rFonts w:ascii="Arial" w:hAnsi="Arial" w:eastAsia="Calibri" w:cs="Arial"/>
          </w:rPr>
          <w:t>https://www.jamesallen.com/loose-diamonds/all-diamonds/</w:t>
        </w:r>
      </w:hyperlink>
    </w:p>
    <w:p xmlns:wp14="http://schemas.microsoft.com/office/word/2010/wordml" w:rsidRPr="006C0456" w:rsidR="00F04507" w:rsidP="00F04507" w:rsidRDefault="00F04507" w14:paraId="7DF6F7AA" wp14:textId="77777777">
      <w:pPr>
        <w:rPr>
          <w:rFonts w:ascii="Arial" w:hAnsi="Arial" w:eastAsia="Calibri" w:cs="Arial"/>
          <w:u w:val="single"/>
        </w:rPr>
      </w:pPr>
    </w:p>
    <w:p xmlns:wp14="http://schemas.microsoft.com/office/word/2010/wordml" w:rsidRPr="006C0456" w:rsidR="00F04507" w:rsidP="00F04507" w:rsidRDefault="001732AE" w14:paraId="67FB3269" wp14:textId="77777777">
      <w:pPr>
        <w:rPr>
          <w:rFonts w:ascii="Arial" w:hAnsi="Arial" w:eastAsia="Calibri" w:cs="Arial"/>
          <w:u w:val="single"/>
        </w:rPr>
      </w:pPr>
      <w:hyperlink w:history="1" r:id="rId92">
        <w:r w:rsidRPr="006C0456" w:rsidR="00F04507">
          <w:rPr>
            <w:rStyle w:val="Hyperlink"/>
            <w:rFonts w:ascii="Arial" w:hAnsi="Arial" w:eastAsia="Calibri" w:cs="Arial"/>
          </w:rPr>
          <w:t>https://n-e-r-v-o-u-s.com/cellCycle/?t=0</w:t>
        </w:r>
      </w:hyperlink>
    </w:p>
    <w:p xmlns:wp14="http://schemas.microsoft.com/office/word/2010/wordml" w:rsidRPr="006C0456" w:rsidR="00F04507" w:rsidP="00F04507" w:rsidRDefault="00F04507" w14:paraId="320646EB" wp14:textId="77777777">
      <w:pPr>
        <w:rPr>
          <w:rFonts w:ascii="Arial" w:hAnsi="Arial" w:eastAsia="Calibri" w:cs="Arial"/>
          <w:u w:val="single"/>
        </w:rPr>
      </w:pPr>
    </w:p>
    <w:p xmlns:wp14="http://schemas.microsoft.com/office/word/2010/wordml" w:rsidRPr="006C0456" w:rsidR="00F04507" w:rsidP="00F04507" w:rsidRDefault="001732AE" w14:paraId="270ECAE8" wp14:textId="77777777">
      <w:pPr>
        <w:rPr>
          <w:rStyle w:val="Hyperlink"/>
          <w:rFonts w:ascii="Arial" w:hAnsi="Arial" w:cs="Arial"/>
        </w:rPr>
      </w:pPr>
      <w:hyperlink w:history="1" r:id="rId93">
        <w:r w:rsidRPr="006C0456" w:rsidR="00F04507">
          <w:rPr>
            <w:rStyle w:val="Hyperlink"/>
            <w:rFonts w:ascii="Arial" w:hAnsi="Arial" w:eastAsia="Calibri" w:cs="Arial"/>
          </w:rPr>
          <w:t>https://custom.thefutureofjewelry.com/</w:t>
        </w:r>
      </w:hyperlink>
    </w:p>
    <w:p xmlns:wp14="http://schemas.microsoft.com/office/word/2010/wordml" w:rsidRPr="006C0456" w:rsidR="00F04507" w:rsidP="00F04507" w:rsidRDefault="00F04507" w14:paraId="31ED7778" wp14:textId="77777777">
      <w:pPr>
        <w:rPr>
          <w:rStyle w:val="Hyperlink"/>
          <w:rFonts w:ascii="Arial" w:hAnsi="Arial" w:eastAsia="Calibri" w:cs="Arial"/>
        </w:rPr>
      </w:pPr>
    </w:p>
    <w:p xmlns:wp14="http://schemas.microsoft.com/office/word/2010/wordml" w:rsidRPr="006C0456" w:rsidR="00F04507" w:rsidP="00F04507" w:rsidRDefault="00F04507" w14:paraId="532070F0" wp14:textId="77777777">
      <w:pPr>
        <w:rPr>
          <w:rStyle w:val="Hyperlink"/>
          <w:rFonts w:ascii="Arial" w:hAnsi="Arial" w:eastAsia="Calibri" w:cs="Arial"/>
        </w:rPr>
      </w:pPr>
    </w:p>
    <w:p xmlns:wp14="http://schemas.microsoft.com/office/word/2010/wordml" w:rsidRPr="00E00AE1" w:rsidR="00F04507" w:rsidP="62E0B53A" w:rsidRDefault="00F04507" w14:paraId="5929BB62" wp14:textId="7152FBFF">
      <w:pPr>
        <w:pStyle w:val="NoSpacing"/>
        <w:rPr>
          <w:rFonts w:ascii="Arial" w:hAnsi="Arial" w:cs="Arial"/>
        </w:rPr>
      </w:pPr>
    </w:p>
    <w:p xmlns:wp14="http://schemas.microsoft.com/office/word/2010/wordml" w:rsidRPr="00E00AE1" w:rsidR="00F04507" w:rsidP="00F04507" w:rsidRDefault="00F04507" w14:paraId="42930586" wp14:textId="77777777">
      <w:pPr>
        <w:rPr>
          <w:rFonts w:ascii="Arial" w:hAnsi="Arial" w:cs="Arial"/>
          <w:sz w:val="22"/>
          <w:szCs w:val="22"/>
        </w:rPr>
      </w:pPr>
      <w:r w:rsidRPr="00E00AE1">
        <w:rPr>
          <w:rFonts w:ascii="Arial" w:hAnsi="Arial" w:cs="Arial"/>
          <w:sz w:val="22"/>
          <w:szCs w:val="22"/>
        </w:rPr>
        <w:lastRenderedPageBreak/>
        <w:t xml:space="preserve">The project uses </w:t>
      </w:r>
      <w:r w:rsidRPr="00E00AE1" w:rsidR="207F1A7B">
        <w:rPr>
          <w:rFonts w:ascii="Arial" w:hAnsi="Arial" w:cs="Arial"/>
          <w:sz w:val="22"/>
          <w:szCs w:val="22"/>
        </w:rPr>
        <w:t>Unity's</w:t>
      </w:r>
      <w:r w:rsidRPr="00E00AE1">
        <w:rPr>
          <w:rFonts w:ascii="Arial" w:hAnsi="Arial" w:cs="Arial"/>
          <w:sz w:val="22"/>
          <w:szCs w:val="22"/>
        </w:rPr>
        <w:t xml:space="preserve"> games engine and its cutting-edge 3D image technology paired with the latest Augmented reality solution. A neural network built from </w:t>
      </w:r>
      <w:r w:rsidRPr="00E00AE1" w:rsidR="4E7A3F05">
        <w:rPr>
          <w:rFonts w:ascii="Arial" w:hAnsi="Arial" w:cs="Arial"/>
          <w:sz w:val="22"/>
          <w:szCs w:val="22"/>
        </w:rPr>
        <w:t>open-source</w:t>
      </w:r>
      <w:r w:rsidRPr="00E00AE1">
        <w:rPr>
          <w:rFonts w:ascii="Arial" w:hAnsi="Arial" w:cs="Arial"/>
          <w:sz w:val="22"/>
          <w:szCs w:val="22"/>
        </w:rPr>
        <w:t xml:space="preserve"> technology, such as open CV or media pipe, is used for the hand tracking ability to enable the users designs to appear on a selected point of their hand/ finger. By viewing on a smart devices camera through AR, the machine learning algorithm, linked to a Python library will give the user the ability to view items and edit the metals and stone types then enter finger size, stone carat and enquire about their chosen design thus greatly reducing the design teams involvement and making the user more engaged with their bespoke piece of jewellery.</w:t>
      </w:r>
    </w:p>
    <w:p xmlns:wp14="http://schemas.microsoft.com/office/word/2010/wordml" w:rsidRPr="00E00AE1" w:rsidR="00F04507" w:rsidP="00F04507" w:rsidRDefault="00F04507" w14:paraId="0F6D26E8" wp14:textId="77777777">
      <w:pPr>
        <w:rPr>
          <w:rFonts w:ascii="Arial" w:hAnsi="Arial" w:cs="Arial"/>
          <w:sz w:val="22"/>
          <w:szCs w:val="22"/>
        </w:rPr>
      </w:pPr>
      <w:r w:rsidRPr="00E00AE1">
        <w:rPr>
          <w:rFonts w:ascii="Arial" w:hAnsi="Arial" w:cs="Arial"/>
          <w:sz w:val="22"/>
          <w:szCs w:val="22"/>
        </w:rPr>
        <w:t>This project offers a distance retail and design solution that will save the user and the company time, money and resources by saving on design time, material usage and manufacturing costs also reducing the need for the user to travel to location on multiple times to undergo the conventional design process.</w:t>
      </w:r>
    </w:p>
    <w:p xmlns:wp14="http://schemas.microsoft.com/office/word/2010/wordml" w:rsidR="00F04507" w:rsidP="00F04507" w:rsidRDefault="00F04507" w14:paraId="3E190F5E" wp14:textId="77777777">
      <w:pPr>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173402D7" wp14:editId="1578C88E">
            <wp:extent cx="5722620" cy="2941320"/>
            <wp:effectExtent l="0" t="0" r="0" b="0"/>
            <wp:docPr id="2" name="Picture 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Graphical user interface, application&#10;&#10;Description automatically generated"/>
                    <pic:cNvPicPr>
                      <a:picLocks noChangeAspect="1" noChangeArrowheads="1"/>
                    </pic:cNvPicPr>
                  </pic:nvPicPr>
                  <pic:blipFill>
                    <a:blip r:embed="rId94" cstate="print">
                      <a:extLst>
                        <a:ext uri="{28A0092B-C50C-407E-A947-70E740481C1C}">
                          <a14:useLocalDpi xmlns:a14="http://schemas.microsoft.com/office/drawing/2010/main" val="0"/>
                        </a:ext>
                      </a:extLst>
                    </a:blip>
                    <a:srcRect/>
                    <a:stretch>
                      <a:fillRect/>
                    </a:stretch>
                  </pic:blipFill>
                  <pic:spPr bwMode="auto">
                    <a:xfrm>
                      <a:off x="0" y="0"/>
                      <a:ext cx="5722620" cy="2941320"/>
                    </a:xfrm>
                    <a:prstGeom prst="rect">
                      <a:avLst/>
                    </a:prstGeom>
                    <a:noFill/>
                    <a:ln>
                      <a:noFill/>
                    </a:ln>
                  </pic:spPr>
                </pic:pic>
              </a:graphicData>
            </a:graphic>
          </wp:inline>
        </w:drawing>
      </w:r>
    </w:p>
    <w:p xmlns:wp14="http://schemas.microsoft.com/office/word/2010/wordml" w:rsidRPr="00E00AE1" w:rsidR="007E0560" w:rsidP="007E0560" w:rsidRDefault="007E0560" w14:paraId="68ADAE73" wp14:textId="77777777">
      <w:pPr>
        <w:jc w:val="center"/>
        <w:rPr>
          <w:rFonts w:ascii="Arial" w:hAnsi="Arial" w:cs="Arial"/>
          <w:sz w:val="22"/>
          <w:szCs w:val="22"/>
        </w:rPr>
      </w:pPr>
      <w:r>
        <w:rPr>
          <w:rFonts w:ascii="Arial" w:hAnsi="Arial" w:cs="Arial"/>
          <w:sz w:val="22"/>
          <w:szCs w:val="22"/>
        </w:rPr>
        <w:t>Figure 30: Ceric menu shots</w:t>
      </w:r>
    </w:p>
    <w:p xmlns:wp14="http://schemas.microsoft.com/office/word/2010/wordml" w:rsidRPr="00E00AE1" w:rsidR="00F04507" w:rsidP="00F04507" w:rsidRDefault="00F04507" w14:paraId="0FB76C7C" wp14:textId="77777777">
      <w:pPr>
        <w:pStyle w:val="NoSpacing"/>
        <w:rPr>
          <w:rFonts w:ascii="Arial" w:hAnsi="Arial" w:cs="Arial"/>
        </w:rPr>
      </w:pPr>
    </w:p>
    <w:p xmlns:wp14="http://schemas.microsoft.com/office/word/2010/wordml" w:rsidRPr="00E00AE1" w:rsidR="00F04507" w:rsidP="62E0B53A" w:rsidRDefault="00F04507" w14:paraId="0FBB0FE8" wp14:textId="033EF62B">
      <w:pPr>
        <w:pStyle w:val="NoSpacing"/>
        <w:rPr>
          <w:rFonts w:ascii="Arial" w:hAnsi="Arial" w:cs="Arial"/>
        </w:rPr>
      </w:pPr>
    </w:p>
    <w:p xmlns:wp14="http://schemas.microsoft.com/office/word/2010/wordml" w:rsidRPr="00E00AE1" w:rsidR="00F04507" w:rsidP="00F04507" w:rsidRDefault="00F04507" w14:paraId="22302360" wp14:textId="77777777">
      <w:pPr>
        <w:rPr>
          <w:rFonts w:ascii="Arial" w:hAnsi="Arial" w:cs="Arial"/>
          <w:sz w:val="22"/>
          <w:szCs w:val="22"/>
        </w:rPr>
      </w:pPr>
      <w:r w:rsidRPr="00E00AE1">
        <w:rPr>
          <w:rFonts w:ascii="Arial" w:hAnsi="Arial" w:cs="Arial"/>
          <w:sz w:val="22"/>
          <w:szCs w:val="22"/>
        </w:rPr>
        <w:t>At the start of the project other applications only utilized standard .JPG/.PNG images for users to view products in a 2D web-based environment with little or no parametric design elements. There was no hand tracking available only image placement or simple overlay solutions. New graphical abilities have enabled this project to produce realistic metals and diamond textures for a true picture of the finished product once designed virtually.</w:t>
      </w:r>
    </w:p>
    <w:p xmlns:wp14="http://schemas.microsoft.com/office/word/2010/wordml" w:rsidRPr="00E00AE1" w:rsidR="00F04507" w:rsidP="00F04507" w:rsidRDefault="00F04507" w14:paraId="1E8E47C2" wp14:textId="77777777">
      <w:pPr>
        <w:pStyle w:val="NoSpacing"/>
        <w:rPr>
          <w:rFonts w:ascii="Arial" w:hAnsi="Arial" w:cs="Arial"/>
        </w:rPr>
      </w:pPr>
    </w:p>
    <w:p xmlns:wp14="http://schemas.microsoft.com/office/word/2010/wordml" w:rsidRPr="00E00AE1" w:rsidR="00F04507" w:rsidP="00F04507" w:rsidRDefault="00F04507" w14:paraId="52E12EC1" wp14:textId="77777777">
      <w:pPr>
        <w:pStyle w:val="NoSpacing"/>
        <w:rPr>
          <w:rFonts w:ascii="Arial" w:hAnsi="Arial" w:cs="Arial"/>
          <w:bCs/>
        </w:rPr>
      </w:pPr>
    </w:p>
    <w:p xmlns:wp14="http://schemas.microsoft.com/office/word/2010/wordml" w:rsidRPr="00E00AE1" w:rsidR="00F04507" w:rsidP="00F04507" w:rsidRDefault="00F04507" w14:paraId="6A2BC471" wp14:textId="77777777">
      <w:pPr>
        <w:pStyle w:val="NoSpacing"/>
        <w:rPr>
          <w:rFonts w:ascii="Arial" w:hAnsi="Arial" w:cs="Arial"/>
          <w:bCs/>
        </w:rPr>
      </w:pPr>
    </w:p>
    <w:p xmlns:wp14="http://schemas.microsoft.com/office/word/2010/wordml" w:rsidRPr="00E00AE1" w:rsidR="00F04507" w:rsidP="00F04507" w:rsidRDefault="00F04507" w14:paraId="4DCC6F47" wp14:textId="77777777">
      <w:pPr>
        <w:pStyle w:val="NoSpacing"/>
        <w:rPr>
          <w:rFonts w:ascii="Arial" w:hAnsi="Arial" w:cs="Arial"/>
          <w:bCs/>
        </w:rPr>
      </w:pPr>
    </w:p>
    <w:p xmlns:wp14="http://schemas.microsoft.com/office/word/2010/wordml" w:rsidRPr="00E00AE1" w:rsidR="00F04507" w:rsidP="00F04507" w:rsidRDefault="00F04507" w14:paraId="1B5E47D9" wp14:textId="77777777">
      <w:pPr>
        <w:pStyle w:val="NoSpacing"/>
        <w:rPr>
          <w:rFonts w:ascii="Arial" w:hAnsi="Arial" w:cs="Arial"/>
          <w:bCs/>
        </w:rPr>
      </w:pPr>
    </w:p>
    <w:p xmlns:wp14="http://schemas.microsoft.com/office/word/2010/wordml" w:rsidRPr="00E00AE1" w:rsidR="00F04507" w:rsidP="00F04507" w:rsidRDefault="00F04507" w14:paraId="25D6C40E" wp14:textId="77777777">
      <w:pPr>
        <w:pStyle w:val="NoSpacing"/>
        <w:rPr>
          <w:rFonts w:ascii="Arial" w:hAnsi="Arial" w:cs="Arial"/>
          <w:bCs/>
        </w:rPr>
      </w:pPr>
    </w:p>
    <w:p xmlns:wp14="http://schemas.microsoft.com/office/word/2010/wordml" w:rsidRPr="00E00AE1" w:rsidR="00F04507" w:rsidP="00F04507" w:rsidRDefault="00F04507" w14:paraId="18E7D592" wp14:textId="77777777">
      <w:pPr>
        <w:pStyle w:val="NoSpacing"/>
        <w:rPr>
          <w:rFonts w:ascii="Arial" w:hAnsi="Arial" w:cs="Arial"/>
          <w:bCs/>
        </w:rPr>
      </w:pPr>
    </w:p>
    <w:p xmlns:wp14="http://schemas.microsoft.com/office/word/2010/wordml" w:rsidRPr="00E00AE1" w:rsidR="00F04507" w:rsidP="62E0B53A" w:rsidRDefault="00F04507" w14:paraId="69908046" wp14:textId="79AB805E">
      <w:pPr>
        <w:pStyle w:val="NoSpacing"/>
        <w:rPr>
          <w:rFonts w:ascii="Arial" w:hAnsi="Arial" w:cs="Arial"/>
        </w:rPr>
      </w:pPr>
    </w:p>
    <w:p xmlns:wp14="http://schemas.microsoft.com/office/word/2010/wordml" w:rsidRPr="00E00AE1" w:rsidR="00F04507" w:rsidP="00F04507" w:rsidRDefault="00F04507" w14:paraId="18378D07" wp14:textId="77777777">
      <w:pPr>
        <w:rPr>
          <w:rFonts w:ascii="Arial" w:hAnsi="Arial" w:cs="Arial"/>
          <w:sz w:val="22"/>
          <w:szCs w:val="22"/>
        </w:rPr>
      </w:pPr>
      <w:r w:rsidRPr="00E00AE1">
        <w:rPr>
          <w:rFonts w:ascii="Arial" w:hAnsi="Arial" w:cs="Arial"/>
          <w:sz w:val="22"/>
          <w:szCs w:val="22"/>
        </w:rPr>
        <w:t xml:space="preserve">The Project is currently still under development however there have been several advances during the lifecycle of the project. The advances in augmented reality have improved with better image tracking and stabilization so that the 3D model is more stable and reliable. Alternative tracking options have been tested internally such as open cv and google pipeline </w:t>
      </w:r>
      <w:r w:rsidRPr="00E00AE1">
        <w:rPr>
          <w:rFonts w:ascii="Arial" w:hAnsi="Arial" w:cs="Arial"/>
          <w:sz w:val="22"/>
          <w:szCs w:val="22"/>
        </w:rPr>
        <w:lastRenderedPageBreak/>
        <w:t>that would help to maintain user simplicity, the introduction of a neural network design will also be more portable for distance retail and more stable overtime.</w:t>
      </w:r>
    </w:p>
    <w:p xmlns:wp14="http://schemas.microsoft.com/office/word/2010/wordml" w:rsidRPr="00E00AE1" w:rsidR="00F04507" w:rsidP="00F04507" w:rsidRDefault="00F04507" w14:paraId="25EC2C8D" wp14:textId="77777777">
      <w:pPr>
        <w:rPr>
          <w:rFonts w:ascii="Arial" w:hAnsi="Arial" w:cs="Arial"/>
          <w:sz w:val="22"/>
          <w:szCs w:val="22"/>
        </w:rPr>
      </w:pPr>
      <w:r w:rsidRPr="00E00AE1">
        <w:rPr>
          <w:rFonts w:ascii="Arial" w:hAnsi="Arial" w:cs="Arial"/>
          <w:sz w:val="22"/>
          <w:szCs w:val="22"/>
        </w:rPr>
        <w:t>There is also the ability to use different file types for the required 3D images generated by the project for the user experience making the file size much smaller, therefore, greatly improving the devices loading time and workload required by the device’s processor.</w:t>
      </w:r>
    </w:p>
    <w:p xmlns:wp14="http://schemas.microsoft.com/office/word/2010/wordml" w:rsidRPr="00E00AE1" w:rsidR="00F04507" w:rsidP="00F04507" w:rsidRDefault="00F04507" w14:paraId="058C7BDB" wp14:textId="77777777">
      <w:pPr>
        <w:rPr>
          <w:rFonts w:ascii="Arial" w:hAnsi="Arial" w:cs="Arial"/>
          <w:sz w:val="22"/>
          <w:szCs w:val="22"/>
        </w:rPr>
      </w:pPr>
      <w:r w:rsidRPr="00E00AE1">
        <w:rPr>
          <w:rFonts w:ascii="Arial" w:hAnsi="Arial" w:cs="Arial"/>
          <w:sz w:val="22"/>
          <w:szCs w:val="22"/>
        </w:rPr>
        <w:t xml:space="preserve">Advancements in computing and processing power have also enabled better graphics and textures to create photo realistic diamonds and metals and to also help speed up load times to create a more immersive user experience. </w:t>
      </w:r>
    </w:p>
    <w:p xmlns:wp14="http://schemas.microsoft.com/office/word/2010/wordml" w:rsidRPr="00E00AE1" w:rsidR="008111FB" w:rsidP="00F04507" w:rsidRDefault="008111FB" w14:paraId="0387D0D6" wp14:textId="77777777">
      <w:pPr>
        <w:rPr>
          <w:rFonts w:ascii="Arial" w:hAnsi="Arial" w:cs="Arial"/>
          <w:sz w:val="22"/>
          <w:szCs w:val="22"/>
        </w:rPr>
      </w:pPr>
    </w:p>
    <w:p xmlns:wp14="http://schemas.microsoft.com/office/word/2010/wordml" w:rsidRPr="00E00AE1" w:rsidR="00F04507" w:rsidP="00F04507" w:rsidRDefault="00F04507" w14:paraId="565BFF5B" wp14:textId="77777777">
      <w:pPr>
        <w:pStyle w:val="NoSpacing"/>
        <w:rPr>
          <w:rFonts w:ascii="Arial" w:hAnsi="Arial" w:cs="Arial"/>
        </w:rPr>
      </w:pPr>
    </w:p>
    <w:p xmlns:wp14="http://schemas.microsoft.com/office/word/2010/wordml" w:rsidRPr="00E00AE1" w:rsidR="00F04507" w:rsidP="00F04507" w:rsidRDefault="00F04507" w14:paraId="34CDD9EB" wp14:textId="77777777">
      <w:pPr>
        <w:pStyle w:val="NoSpacing"/>
        <w:rPr>
          <w:rFonts w:ascii="Arial" w:hAnsi="Arial" w:cs="Arial"/>
        </w:rPr>
      </w:pPr>
    </w:p>
    <w:p xmlns:wp14="http://schemas.microsoft.com/office/word/2010/wordml" w:rsidRPr="00E00AE1" w:rsidR="00F04507" w:rsidP="00F04507" w:rsidRDefault="00F04507" w14:paraId="498AF0D8" wp14:textId="77777777">
      <w:pPr>
        <w:pStyle w:val="NoSpacing"/>
        <w:rPr>
          <w:rFonts w:ascii="Arial" w:hAnsi="Arial" w:cs="Arial"/>
        </w:rPr>
      </w:pPr>
    </w:p>
    <w:p xmlns:wp14="http://schemas.microsoft.com/office/word/2010/wordml" w:rsidRPr="00E00AE1" w:rsidR="00F04507" w:rsidP="00F04507" w:rsidRDefault="00F04507" w14:paraId="263F3B9E" wp14:textId="77777777">
      <w:pPr>
        <w:pStyle w:val="Heading2"/>
        <w:rPr>
          <w:rFonts w:ascii="Arial" w:hAnsi="Arial" w:cs="Arial"/>
          <w:color w:val="auto"/>
          <w:sz w:val="22"/>
          <w:szCs w:val="22"/>
        </w:rPr>
      </w:pPr>
    </w:p>
    <w:p xmlns:wp14="http://schemas.microsoft.com/office/word/2010/wordml" w:rsidRPr="00E00AE1" w:rsidR="00F04507" w:rsidP="00F04507" w:rsidRDefault="00F04507" w14:paraId="162BD580" wp14:textId="77777777">
      <w:pPr>
        <w:pStyle w:val="Heading2"/>
        <w:rPr>
          <w:rFonts w:ascii="Arial" w:hAnsi="Arial" w:cs="Arial"/>
          <w:b/>
          <w:bCs/>
          <w:color w:val="auto"/>
          <w:sz w:val="22"/>
          <w:szCs w:val="22"/>
          <w:u w:val="single"/>
        </w:rPr>
      </w:pPr>
      <w:r w:rsidRPr="00E00AE1">
        <w:rPr>
          <w:rFonts w:ascii="Arial" w:hAnsi="Arial" w:cs="Arial"/>
          <w:b/>
          <w:bCs/>
          <w:color w:val="auto"/>
          <w:sz w:val="22"/>
          <w:szCs w:val="22"/>
          <w:u w:val="single"/>
        </w:rPr>
        <w:t>Technological uncertainty</w:t>
      </w:r>
    </w:p>
    <w:p xmlns:wp14="http://schemas.microsoft.com/office/word/2010/wordml" w:rsidRPr="00E00AE1" w:rsidR="00F04507" w:rsidP="00F04507" w:rsidRDefault="00F04507" w14:paraId="16E5E008" wp14:textId="77777777">
      <w:pPr>
        <w:rPr>
          <w:rFonts w:ascii="Arial" w:hAnsi="Arial" w:cs="Arial"/>
          <w:sz w:val="22"/>
          <w:szCs w:val="22"/>
        </w:rPr>
      </w:pPr>
    </w:p>
    <w:p xmlns:wp14="http://schemas.microsoft.com/office/word/2010/wordml" w:rsidRPr="00E00AE1" w:rsidR="00F04507" w:rsidP="00F04507" w:rsidRDefault="00F04507" w14:paraId="3EE2C66D" wp14:textId="223D6EAC">
      <w:pPr>
        <w:pStyle w:val="NoSpacing"/>
        <w:rPr>
          <w:rFonts w:ascii="Arial" w:hAnsi="Arial" w:cs="Arial"/>
          <w:b w:val="1"/>
          <w:bCs w:val="1"/>
        </w:rPr>
      </w:pPr>
    </w:p>
    <w:p xmlns:wp14="http://schemas.microsoft.com/office/word/2010/wordml" w:rsidRPr="00E00AE1" w:rsidR="00F04507" w:rsidP="00F04507" w:rsidRDefault="00F04507" w14:paraId="68A368BB" wp14:textId="77777777">
      <w:pPr>
        <w:rPr>
          <w:rFonts w:ascii="Arial" w:hAnsi="Arial" w:cs="Arial"/>
          <w:sz w:val="22"/>
          <w:szCs w:val="22"/>
        </w:rPr>
      </w:pPr>
      <w:r w:rsidRPr="00E00AE1">
        <w:rPr>
          <w:rFonts w:ascii="Arial" w:hAnsi="Arial" w:cs="Arial"/>
          <w:sz w:val="22"/>
          <w:szCs w:val="22"/>
        </w:rPr>
        <w:t xml:space="preserve">In order to develop the project, we have used UNITY 3D games engine as the main platform paired with google firebase in order to store data/ user accounts and bespoke 3D images linked to user profiles. The programming language used mainly throughout the project is C# along with Python, the models are created using FBX along with PNG images for </w:t>
      </w:r>
      <w:r w:rsidRPr="00E00AE1" w:rsidR="4750DB10">
        <w:rPr>
          <w:rFonts w:ascii="Arial" w:hAnsi="Arial" w:cs="Arial"/>
          <w:sz w:val="22"/>
          <w:szCs w:val="22"/>
        </w:rPr>
        <w:t>the</w:t>
      </w:r>
      <w:r w:rsidRPr="00E00AE1">
        <w:rPr>
          <w:rFonts w:ascii="Arial" w:hAnsi="Arial" w:cs="Arial"/>
          <w:sz w:val="22"/>
          <w:szCs w:val="22"/>
        </w:rPr>
        <w:t xml:space="preserve"> catalogue items and 3d spaces. Unity linked with Firebase well and was the logical solution for the projects database and user accounts requirements as it is secure and follows GDPR guidelines.</w:t>
      </w:r>
    </w:p>
    <w:p xmlns:wp14="http://schemas.microsoft.com/office/word/2010/wordml" w:rsidRPr="00E00AE1" w:rsidR="00F04507" w:rsidP="00F04507" w:rsidRDefault="00F04507" w14:paraId="42050CB3" wp14:textId="77777777">
      <w:pPr>
        <w:pStyle w:val="NoSpacing"/>
        <w:rPr>
          <w:rFonts w:ascii="Arial" w:hAnsi="Arial" w:cs="Arial"/>
        </w:rPr>
      </w:pPr>
    </w:p>
    <w:p xmlns:wp14="http://schemas.microsoft.com/office/word/2010/wordml" w:rsidRPr="00E00AE1" w:rsidR="00F04507" w:rsidP="62E0B53A" w:rsidRDefault="00F04507" w14:paraId="395B05F3" wp14:textId="7B2A2D41">
      <w:pPr>
        <w:pStyle w:val="NoSpacing"/>
        <w:rPr>
          <w:rFonts w:ascii="Arial" w:hAnsi="Arial" w:cs="Arial"/>
        </w:rPr>
      </w:pPr>
    </w:p>
    <w:p xmlns:wp14="http://schemas.microsoft.com/office/word/2010/wordml" w:rsidRPr="00E00AE1" w:rsidR="00F04507" w:rsidP="00F04507" w:rsidRDefault="00F04507" w14:paraId="4DA84EDA" wp14:textId="77777777">
      <w:pPr>
        <w:rPr>
          <w:rFonts w:ascii="Arial" w:hAnsi="Arial" w:cs="Arial"/>
          <w:sz w:val="22"/>
          <w:szCs w:val="22"/>
        </w:rPr>
      </w:pPr>
      <w:r w:rsidRPr="00E00AE1">
        <w:rPr>
          <w:rFonts w:ascii="Arial" w:hAnsi="Arial" w:cs="Arial"/>
          <w:sz w:val="22"/>
          <w:szCs w:val="22"/>
        </w:rPr>
        <w:t xml:space="preserve">We have developed the 3D design materials to a high standard of realism so that the jewellery looks realistic to a rendered product and fits better in a real-world environment. Also optimizing the applications code that the software runs smoother on more smart devices so it can reach a larger demographic. The ability to add different functions such as a randomizer along with multiple categories that all successfully work together, for the end user to have limitless customizability over many different products and designs.  </w:t>
      </w:r>
    </w:p>
    <w:p xmlns:wp14="http://schemas.microsoft.com/office/word/2010/wordml" w:rsidRPr="00E00AE1" w:rsidR="00F04507" w:rsidP="00F04507" w:rsidRDefault="00F04507" w14:paraId="055BFDB1" wp14:textId="77777777">
      <w:pPr>
        <w:pStyle w:val="NoSpacing"/>
        <w:rPr>
          <w:rFonts w:ascii="Arial" w:hAnsi="Arial" w:cs="Arial"/>
        </w:rPr>
      </w:pPr>
    </w:p>
    <w:p xmlns:wp14="http://schemas.microsoft.com/office/word/2010/wordml" w:rsidRPr="00E00AE1" w:rsidR="00F04507" w:rsidP="00F04507" w:rsidRDefault="00F04507" w14:paraId="38E78751" wp14:textId="77777777">
      <w:pPr>
        <w:pStyle w:val="NoSpacing"/>
        <w:rPr>
          <w:rFonts w:ascii="Arial" w:hAnsi="Arial" w:cs="Arial"/>
        </w:rPr>
      </w:pPr>
    </w:p>
    <w:p xmlns:wp14="http://schemas.microsoft.com/office/word/2010/wordml" w:rsidRPr="00E00AE1" w:rsidR="00F04507" w:rsidP="00F04507" w:rsidRDefault="00F04507" w14:paraId="62A75F99" wp14:textId="77777777">
      <w:pPr>
        <w:pStyle w:val="NoSpacing"/>
        <w:rPr>
          <w:rFonts w:ascii="Arial" w:hAnsi="Arial" w:cs="Arial"/>
        </w:rPr>
      </w:pPr>
    </w:p>
    <w:p xmlns:wp14="http://schemas.microsoft.com/office/word/2010/wordml" w:rsidRPr="00E00AE1" w:rsidR="00F04507" w:rsidP="00F04507" w:rsidRDefault="00F04507" w14:paraId="2ECAA31B" wp14:textId="77777777">
      <w:pPr>
        <w:pStyle w:val="NoSpacing"/>
        <w:rPr>
          <w:rFonts w:ascii="Arial" w:hAnsi="Arial" w:cs="Arial"/>
        </w:rPr>
      </w:pPr>
    </w:p>
    <w:p xmlns:wp14="http://schemas.microsoft.com/office/word/2010/wordml" w:rsidRPr="00E00AE1" w:rsidR="00F04507" w:rsidP="00F04507" w:rsidRDefault="00F04507" w14:paraId="2FBD1CFD" wp14:textId="77777777">
      <w:pPr>
        <w:pStyle w:val="NoSpacing"/>
        <w:rPr>
          <w:rFonts w:ascii="Arial" w:hAnsi="Arial" w:cs="Arial"/>
        </w:rPr>
      </w:pPr>
    </w:p>
    <w:p xmlns:wp14="http://schemas.microsoft.com/office/word/2010/wordml" w:rsidRPr="00E00AE1" w:rsidR="00F04507" w:rsidP="62E0B53A" w:rsidRDefault="00F04507" w14:paraId="089E3320" wp14:textId="019B7E48">
      <w:pPr>
        <w:pStyle w:val="NoSpacing"/>
        <w:rPr>
          <w:rFonts w:ascii="Arial" w:hAnsi="Arial" w:cs="Arial"/>
        </w:rPr>
      </w:pPr>
    </w:p>
    <w:p xmlns:wp14="http://schemas.microsoft.com/office/word/2010/wordml" w:rsidRPr="00E00AE1" w:rsidR="00F04507" w:rsidP="00F04507" w:rsidRDefault="00F04507" w14:paraId="0DCE139A" wp14:textId="77777777">
      <w:pPr>
        <w:rPr>
          <w:rFonts w:ascii="Arial" w:hAnsi="Arial" w:cs="Arial"/>
          <w:sz w:val="22"/>
          <w:szCs w:val="22"/>
        </w:rPr>
      </w:pPr>
      <w:r w:rsidRPr="00E00AE1">
        <w:rPr>
          <w:rFonts w:ascii="Arial" w:hAnsi="Arial" w:cs="Arial"/>
          <w:sz w:val="22"/>
          <w:szCs w:val="22"/>
        </w:rPr>
        <w:t>The business acquired the relevant devices (</w:t>
      </w:r>
      <w:r w:rsidRPr="00E00AE1" w:rsidR="7DE9A20F">
        <w:rPr>
          <w:rFonts w:ascii="Arial" w:hAnsi="Arial" w:cs="Arial"/>
          <w:sz w:val="22"/>
          <w:szCs w:val="22"/>
        </w:rPr>
        <w:t>iPad</w:t>
      </w:r>
      <w:r w:rsidRPr="00E00AE1">
        <w:rPr>
          <w:rFonts w:ascii="Arial" w:hAnsi="Arial" w:cs="Arial"/>
          <w:sz w:val="22"/>
          <w:szCs w:val="22"/>
        </w:rPr>
        <w:t xml:space="preserve">, </w:t>
      </w:r>
      <w:r w:rsidRPr="00E00AE1" w:rsidR="480202C1">
        <w:rPr>
          <w:rFonts w:ascii="Arial" w:hAnsi="Arial" w:cs="Arial"/>
          <w:sz w:val="22"/>
          <w:szCs w:val="22"/>
        </w:rPr>
        <w:t>iMac</w:t>
      </w:r>
      <w:r w:rsidRPr="00E00AE1">
        <w:rPr>
          <w:rFonts w:ascii="Arial" w:hAnsi="Arial" w:cs="Arial"/>
          <w:sz w:val="22"/>
          <w:szCs w:val="22"/>
        </w:rPr>
        <w:t xml:space="preserve"> and laptops) in order to run and test the project accordingly.</w:t>
      </w:r>
    </w:p>
    <w:p xmlns:wp14="http://schemas.microsoft.com/office/word/2010/wordml" w:rsidRPr="00E00AE1" w:rsidR="00F04507" w:rsidP="00F04507" w:rsidRDefault="00F04507" w14:paraId="135F3B21" wp14:textId="77777777">
      <w:pPr>
        <w:rPr>
          <w:rFonts w:ascii="Arial" w:hAnsi="Arial" w:cs="Arial"/>
          <w:sz w:val="22"/>
          <w:szCs w:val="22"/>
        </w:rPr>
      </w:pPr>
      <w:r w:rsidRPr="00E00AE1">
        <w:rPr>
          <w:rFonts w:ascii="Arial" w:hAnsi="Arial" w:cs="Arial"/>
          <w:sz w:val="22"/>
          <w:szCs w:val="22"/>
        </w:rPr>
        <w:t xml:space="preserve">All software updates for the Unity packages were carried out and any bugs found within the code such as incorrectly placed images or renders that needed improving were fixed on a regular basis as to keep the software fresh and usable with a sleek design interface. </w:t>
      </w:r>
    </w:p>
    <w:p xmlns:wp14="http://schemas.microsoft.com/office/word/2010/wordml" w:rsidRPr="00E00AE1" w:rsidR="00F04507" w:rsidP="00F04507" w:rsidRDefault="00F04507" w14:paraId="252B1091" wp14:textId="77777777">
      <w:pPr>
        <w:rPr>
          <w:rFonts w:ascii="Arial" w:hAnsi="Arial" w:cs="Arial"/>
          <w:sz w:val="22"/>
          <w:szCs w:val="22"/>
        </w:rPr>
      </w:pPr>
      <w:r w:rsidRPr="00E00AE1">
        <w:rPr>
          <w:rFonts w:ascii="Arial" w:hAnsi="Arial" w:cs="Arial"/>
          <w:sz w:val="22"/>
          <w:szCs w:val="22"/>
        </w:rPr>
        <w:t>Once all update bugs had been fixed the project was built and run on a testing rig iPad and iMac to ensure the project remained functional so development could continue.</w:t>
      </w:r>
    </w:p>
    <w:p xmlns:wp14="http://schemas.microsoft.com/office/word/2010/wordml" w:rsidRPr="00E00AE1" w:rsidR="00F04507" w:rsidP="00F04507" w:rsidRDefault="00F04507" w14:paraId="47CE47FB" wp14:textId="77777777">
      <w:pPr>
        <w:rPr>
          <w:rFonts w:ascii="Arial" w:hAnsi="Arial" w:cs="Arial"/>
          <w:sz w:val="22"/>
          <w:szCs w:val="22"/>
        </w:rPr>
      </w:pPr>
      <w:r w:rsidRPr="00E00AE1">
        <w:rPr>
          <w:rFonts w:ascii="Arial" w:hAnsi="Arial" w:cs="Arial"/>
          <w:sz w:val="22"/>
          <w:szCs w:val="22"/>
        </w:rPr>
        <w:t xml:space="preserve">The code base was rigorously tested and de-bugged when software updates were </w:t>
      </w:r>
      <w:r w:rsidRPr="00E00AE1" w:rsidR="51E035C6">
        <w:rPr>
          <w:rFonts w:ascii="Arial" w:hAnsi="Arial" w:cs="Arial"/>
          <w:sz w:val="22"/>
          <w:szCs w:val="22"/>
        </w:rPr>
        <w:t>completed,</w:t>
      </w:r>
      <w:r w:rsidRPr="00E00AE1">
        <w:rPr>
          <w:rFonts w:ascii="Arial" w:hAnsi="Arial" w:cs="Arial"/>
          <w:sz w:val="22"/>
          <w:szCs w:val="22"/>
        </w:rPr>
        <w:t xml:space="preserve"> and user testing was carried out over multiple devices and demographics using the projects firebase functionality and crash reporting tools. This combined with analytics gave us a clear picture of any potential issues. </w:t>
      </w:r>
    </w:p>
    <w:p xmlns:wp14="http://schemas.microsoft.com/office/word/2010/wordml" w:rsidRPr="00E00AE1" w:rsidR="00F04507" w:rsidP="00F04507" w:rsidRDefault="00F04507" w14:paraId="2FC0A1CB" wp14:textId="77777777">
      <w:pPr>
        <w:pStyle w:val="NoSpacing"/>
        <w:rPr>
          <w:rFonts w:ascii="Arial" w:hAnsi="Arial" w:cs="Arial"/>
        </w:rPr>
      </w:pPr>
    </w:p>
    <w:p xmlns:wp14="http://schemas.microsoft.com/office/word/2010/wordml" w:rsidRPr="00E00AE1" w:rsidR="00F04507" w:rsidP="00F04507" w:rsidRDefault="00F04507" w14:paraId="7C389745" wp14:textId="384D941B">
      <w:pPr>
        <w:pStyle w:val="NoSpacing"/>
        <w:rPr>
          <w:rFonts w:ascii="Arial" w:hAnsi="Arial" w:cs="Arial"/>
          <w:b w:val="1"/>
          <w:bCs w:val="1"/>
        </w:rPr>
      </w:pPr>
    </w:p>
    <w:p xmlns:wp14="http://schemas.microsoft.com/office/word/2010/wordml" w:rsidRPr="00E00AE1" w:rsidR="00F04507" w:rsidP="00F04507" w:rsidRDefault="00F04507" w14:paraId="601F532F" wp14:textId="77777777">
      <w:pPr>
        <w:rPr>
          <w:rFonts w:ascii="Arial" w:hAnsi="Arial" w:cs="Arial"/>
          <w:sz w:val="22"/>
          <w:szCs w:val="22"/>
        </w:rPr>
      </w:pPr>
      <w:r w:rsidRPr="00E00AE1">
        <w:rPr>
          <w:rFonts w:ascii="Arial" w:hAnsi="Arial" w:cs="Arial"/>
          <w:sz w:val="22"/>
          <w:szCs w:val="22"/>
        </w:rPr>
        <w:lastRenderedPageBreak/>
        <w:t>The challenges faced along the project’s development path included the need to upgrade current hardware available to the development team, along with upgrading to current versions of software needed and, in doing so, that would throw up issues within the code such as depreciated sections of codebase and changes within X-code, IOS updates and compatibility issues when new mobile operating system updates are in place that would have to be altered to fit with the new software requirement changes that have been included within the updated software packages along with changes to licensing agreements and distribution changes from apple and android market place.</w:t>
      </w:r>
    </w:p>
    <w:p xmlns:wp14="http://schemas.microsoft.com/office/word/2010/wordml" w:rsidRPr="00E00AE1" w:rsidR="00F04507" w:rsidP="00F04507" w:rsidRDefault="00F04507" w14:paraId="276B9262" wp14:textId="77777777">
      <w:pPr>
        <w:rPr>
          <w:rFonts w:ascii="Arial" w:hAnsi="Arial" w:cs="Arial"/>
          <w:sz w:val="22"/>
          <w:szCs w:val="22"/>
        </w:rPr>
      </w:pPr>
      <w:r w:rsidRPr="00E00AE1">
        <w:rPr>
          <w:rFonts w:ascii="Arial" w:hAnsi="Arial" w:cs="Arial"/>
          <w:sz w:val="22"/>
          <w:szCs w:val="22"/>
        </w:rPr>
        <w:t xml:space="preserve">The biggest failure was that of the user difficulty engaging with the Vuforia tracking solution we had in place and how cumbersome it was for an inexperienced person to navigate and use correctly. That has pushed to move to alter our tracking solution. It is imperative that the app is engaging and user friendly to ensure maximum user adoption in order to maximize the increase sales through digital retail combined with a strong marketing campaign to boost user interaction and sales. </w:t>
      </w:r>
    </w:p>
    <w:p xmlns:wp14="http://schemas.microsoft.com/office/word/2010/wordml" w:rsidRPr="00E00AE1" w:rsidR="000F1DB0" w:rsidP="00F04507" w:rsidRDefault="000F1DB0" w14:paraId="3A2BAADD" wp14:textId="77777777">
      <w:pPr>
        <w:rPr>
          <w:rFonts w:ascii="Arial" w:hAnsi="Arial" w:cs="Arial"/>
          <w:sz w:val="22"/>
          <w:szCs w:val="22"/>
        </w:rPr>
      </w:pPr>
    </w:p>
    <w:p xmlns:wp14="http://schemas.microsoft.com/office/word/2010/wordml" w:rsidR="000F1DB0" w:rsidP="000F1DB0" w:rsidRDefault="000F1DB0" w14:paraId="2E4B6A3E" wp14:textId="77777777">
      <w:pPr>
        <w:jc w:val="center"/>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37667B28" wp14:editId="4E3EB26D">
            <wp:extent cx="2586184" cy="2865120"/>
            <wp:effectExtent l="0" t="0" r="5080"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95" cstate="print">
                      <a:extLst>
                        <a:ext uri="{28A0092B-C50C-407E-A947-70E740481C1C}">
                          <a14:useLocalDpi xmlns:a14="http://schemas.microsoft.com/office/drawing/2010/main" val="0"/>
                        </a:ext>
                      </a:extLst>
                    </a:blip>
                    <a:srcRect/>
                    <a:stretch>
                      <a:fillRect/>
                    </a:stretch>
                  </pic:blipFill>
                  <pic:spPr bwMode="auto">
                    <a:xfrm>
                      <a:off x="0" y="0"/>
                      <a:ext cx="2590306" cy="2869686"/>
                    </a:xfrm>
                    <a:prstGeom prst="rect">
                      <a:avLst/>
                    </a:prstGeom>
                    <a:noFill/>
                    <a:ln>
                      <a:noFill/>
                    </a:ln>
                  </pic:spPr>
                </pic:pic>
              </a:graphicData>
            </a:graphic>
          </wp:inline>
        </w:drawing>
      </w:r>
    </w:p>
    <w:p xmlns:wp14="http://schemas.microsoft.com/office/word/2010/wordml" w:rsidRPr="00E00AE1" w:rsidR="00C212F8" w:rsidP="000F1DB0" w:rsidRDefault="00C212F8" w14:paraId="0FC94220" wp14:textId="77777777">
      <w:pPr>
        <w:jc w:val="center"/>
        <w:rPr>
          <w:rFonts w:ascii="Arial" w:hAnsi="Arial" w:cs="Arial"/>
          <w:sz w:val="22"/>
          <w:szCs w:val="22"/>
        </w:rPr>
      </w:pPr>
      <w:r>
        <w:rPr>
          <w:rFonts w:ascii="Arial" w:hAnsi="Arial" w:cs="Arial"/>
          <w:sz w:val="22"/>
          <w:szCs w:val="22"/>
        </w:rPr>
        <w:t>Figure 31: Ceric user card</w:t>
      </w:r>
    </w:p>
    <w:p xmlns:wp14="http://schemas.microsoft.com/office/word/2010/wordml" w:rsidRPr="00E00AE1" w:rsidR="00F04507" w:rsidP="00F04507" w:rsidRDefault="00F04507" w14:paraId="7EF37AA3" wp14:textId="77777777">
      <w:pPr>
        <w:pStyle w:val="NoSpacing"/>
        <w:rPr>
          <w:rFonts w:ascii="Arial" w:hAnsi="Arial" w:cs="Arial"/>
        </w:rPr>
      </w:pPr>
    </w:p>
    <w:p xmlns:wp14="http://schemas.microsoft.com/office/word/2010/wordml" w:rsidRPr="00E00AE1" w:rsidR="00F04507" w:rsidP="00F04507" w:rsidRDefault="00F04507" w14:paraId="32929013" wp14:textId="5073597E">
      <w:pPr>
        <w:pStyle w:val="NoSpacing"/>
        <w:rPr>
          <w:rFonts w:ascii="Arial" w:hAnsi="Arial" w:cs="Arial"/>
          <w:b w:val="1"/>
          <w:bCs w:val="1"/>
        </w:rPr>
      </w:pPr>
    </w:p>
    <w:p xmlns:wp14="http://schemas.microsoft.com/office/word/2010/wordml" w:rsidRPr="00E00AE1" w:rsidR="00F04507" w:rsidP="00F04507" w:rsidRDefault="00F04507" w14:paraId="57FD3609" wp14:textId="77777777">
      <w:pPr>
        <w:rPr>
          <w:rFonts w:ascii="Arial" w:hAnsi="Arial" w:cs="Arial"/>
          <w:sz w:val="22"/>
          <w:szCs w:val="22"/>
        </w:rPr>
      </w:pPr>
      <w:r w:rsidRPr="00E00AE1">
        <w:rPr>
          <w:rFonts w:ascii="Arial" w:hAnsi="Arial" w:cs="Arial"/>
          <w:sz w:val="22"/>
          <w:szCs w:val="22"/>
        </w:rPr>
        <w:t>The business acquired the relevant devices in order to run and test the project accordingly.</w:t>
      </w:r>
    </w:p>
    <w:p xmlns:wp14="http://schemas.microsoft.com/office/word/2010/wordml" w:rsidRPr="00E00AE1" w:rsidR="00F04507" w:rsidP="00F04507" w:rsidRDefault="00F04507" w14:paraId="141FB915" wp14:textId="77777777">
      <w:pPr>
        <w:rPr>
          <w:rFonts w:ascii="Arial" w:hAnsi="Arial" w:cs="Arial"/>
          <w:sz w:val="22"/>
          <w:szCs w:val="22"/>
        </w:rPr>
      </w:pPr>
      <w:r w:rsidRPr="00E00AE1">
        <w:rPr>
          <w:rFonts w:ascii="Arial" w:hAnsi="Arial" w:cs="Arial"/>
          <w:sz w:val="22"/>
          <w:szCs w:val="22"/>
        </w:rPr>
        <w:t>All software updates for the Unity packages were carried out and any bugs found within the code like incorrect images or renders that needed improving were fixed on a regular basis as to keep the software fresh and usable.</w:t>
      </w:r>
    </w:p>
    <w:p xmlns:wp14="http://schemas.microsoft.com/office/word/2010/wordml" w:rsidRPr="00E00AE1" w:rsidR="00F04507" w:rsidP="00F04507" w:rsidRDefault="00F04507" w14:paraId="2AD7029A" wp14:textId="77777777">
      <w:pPr>
        <w:rPr>
          <w:rFonts w:ascii="Arial" w:hAnsi="Arial" w:cs="Arial"/>
          <w:sz w:val="22"/>
          <w:szCs w:val="22"/>
        </w:rPr>
      </w:pPr>
      <w:r w:rsidRPr="00E00AE1">
        <w:rPr>
          <w:rFonts w:ascii="Arial" w:hAnsi="Arial" w:cs="Arial"/>
          <w:sz w:val="22"/>
          <w:szCs w:val="22"/>
        </w:rPr>
        <w:t>Once all update bugs had been fixed the project was built and run on a testing rig iPad and Mac to ensure the project remained functional so development could continue. Some bugs that have been challenging to fix have been encountered when releasing a new version of the application and building out the platform specific code, sometimes IOS will cause the software to fail without giving a reason or recognisable issue code. This is usually down to external factors such as device cameras require new protocols or the link to firebase needs updating for new policies this has also failed due to new X-code updates and software releases requiring unity to be updated. Another issue was a missing/ depreciated shader with the loading cycles of the application causing the screens to show a pink haze between scenes. It was difficult to discover what was causing the pink issue and took some time to realize what was causing it and remove the problem shader.</w:t>
      </w:r>
    </w:p>
    <w:p xmlns:wp14="http://schemas.microsoft.com/office/word/2010/wordml" w:rsidRPr="00E00AE1" w:rsidR="00F04507" w:rsidP="00F04507" w:rsidRDefault="00F04507" w14:paraId="5B1E99FB" wp14:textId="0B0D71FD">
      <w:pPr>
        <w:pStyle w:val="NoSpacing"/>
        <w:rPr>
          <w:rFonts w:ascii="Arial" w:hAnsi="Arial" w:cs="Arial"/>
          <w:b w:val="1"/>
          <w:bCs w:val="1"/>
        </w:rPr>
      </w:pPr>
    </w:p>
    <w:p xmlns:wp14="http://schemas.microsoft.com/office/word/2010/wordml" w:rsidRPr="00E00AE1" w:rsidR="00F04507" w:rsidP="00F04507" w:rsidRDefault="00F04507" w14:paraId="50C4AE40" wp14:textId="77777777">
      <w:pPr>
        <w:rPr>
          <w:rFonts w:ascii="Arial" w:hAnsi="Arial" w:cs="Arial"/>
          <w:sz w:val="22"/>
          <w:szCs w:val="22"/>
        </w:rPr>
      </w:pPr>
      <w:r w:rsidRPr="00E00AE1">
        <w:rPr>
          <w:rFonts w:ascii="Arial" w:hAnsi="Arial" w:cs="Arial"/>
          <w:sz w:val="22"/>
          <w:szCs w:val="22"/>
        </w:rPr>
        <w:t xml:space="preserve">To prevent technological uncertainty during a standard project you would conduct case studies, review and research current open-source projects that use the same methods or have similar features to the project being developed. However, research </w:t>
      </w:r>
      <w:r w:rsidRPr="00E00AE1" w:rsidR="249D4759">
        <w:rPr>
          <w:rFonts w:ascii="Arial" w:hAnsi="Arial" w:cs="Arial"/>
          <w:sz w:val="22"/>
          <w:szCs w:val="22"/>
        </w:rPr>
        <w:t>into</w:t>
      </w:r>
      <w:r w:rsidRPr="00E00AE1">
        <w:rPr>
          <w:rFonts w:ascii="Arial" w:hAnsi="Arial" w:cs="Arial"/>
          <w:sz w:val="22"/>
          <w:szCs w:val="22"/>
        </w:rPr>
        <w:t xml:space="preserve"> other methods and technologies has shown this project is a stand-alone one-off and there is no current comparison or open-source development available.</w:t>
      </w:r>
    </w:p>
    <w:p xmlns:wp14="http://schemas.microsoft.com/office/word/2010/wordml" w:rsidRPr="00E00AE1" w:rsidR="00F04507" w:rsidP="62E0B53A" w:rsidRDefault="00F04507" w14:paraId="0E75AD61" wp14:textId="54AAC32A">
      <w:pPr>
        <w:pStyle w:val="NoSpacing"/>
        <w:rPr>
          <w:rFonts w:ascii="Arial" w:hAnsi="Arial" w:cs="Arial"/>
        </w:rPr>
      </w:pPr>
    </w:p>
    <w:p xmlns:wp14="http://schemas.microsoft.com/office/word/2010/wordml" w:rsidRPr="00E00AE1" w:rsidR="00F04507" w:rsidP="00F04507" w:rsidRDefault="00F04507" w14:paraId="26E2E72E" wp14:textId="77777777">
      <w:pPr>
        <w:rPr>
          <w:rFonts w:ascii="Arial" w:hAnsi="Arial" w:cs="Arial"/>
          <w:sz w:val="22"/>
          <w:szCs w:val="22"/>
        </w:rPr>
      </w:pPr>
      <w:r w:rsidRPr="00E00AE1">
        <w:rPr>
          <w:rFonts w:ascii="Arial" w:hAnsi="Arial" w:cs="Arial"/>
          <w:sz w:val="22"/>
          <w:szCs w:val="22"/>
        </w:rPr>
        <w:t>Some challenges still remain such as the ability to utilise new emerging device camera technology such as apples new lidar cameras to measure the hand, finger ,ear, wrist etc to better place the 3d object on the user and will need to be overcome in the future as more devices adopt the tech to keep the project relevant and ahead of the market curve as the project is ongoing and with the use of emerging technologies new challenges may arise. Keeping the software up to date and relevant along with market research will aid in overcoming any challenges in the future as incremental changes over the project’s lifecycle will avoid the need for any major radical changes.</w:t>
      </w:r>
    </w:p>
    <w:p xmlns:wp14="http://schemas.microsoft.com/office/word/2010/wordml" w:rsidRPr="00E00AE1" w:rsidR="00F04507" w:rsidP="62E0B53A" w:rsidRDefault="00F04507" w14:paraId="53887010" wp14:textId="77B6216D">
      <w:pPr>
        <w:pStyle w:val="NoSpacing"/>
        <w:rPr>
          <w:rFonts w:ascii="Arial" w:hAnsi="Arial" w:cs="Arial"/>
        </w:rPr>
      </w:pPr>
    </w:p>
    <w:p xmlns:wp14="http://schemas.microsoft.com/office/word/2010/wordml" w:rsidRPr="00E00AE1" w:rsidR="00F04507" w:rsidP="00F04507" w:rsidRDefault="00F04507" w14:paraId="03355E34" wp14:textId="77777777">
      <w:pPr>
        <w:rPr>
          <w:rFonts w:ascii="Arial" w:hAnsi="Arial" w:cs="Arial"/>
          <w:sz w:val="22"/>
          <w:szCs w:val="22"/>
        </w:rPr>
      </w:pPr>
      <w:bookmarkStart w:name="_gjdgxs" w:id="51"/>
      <w:bookmarkEnd w:id="51"/>
      <w:r w:rsidRPr="00E00AE1">
        <w:rPr>
          <w:rFonts w:ascii="Arial" w:hAnsi="Arial" w:cs="Arial"/>
          <w:sz w:val="22"/>
          <w:szCs w:val="22"/>
        </w:rPr>
        <w:t>The project was structured into phases accompanied by desired goals, what we would like to achieve and what is practical along with what opportunity’s there are within the current market. Along the development lifecycle of the project a group test was conducted using our current client base along with staff members at different stages using a mix of user ages, backgrounds and understanding of technology. Group meetings were held, and open discussions were conducted. Once any issues and user suggestions had been made, the data was collated and any recurring or value adding suggestions were implemented into the project and a new version was released for testing</w:t>
      </w:r>
      <w:r w:rsidRPr="00E00AE1" w:rsidR="5C5752F6">
        <w:rPr>
          <w:rFonts w:ascii="Arial" w:hAnsi="Arial" w:cs="Arial"/>
          <w:sz w:val="22"/>
          <w:szCs w:val="22"/>
        </w:rPr>
        <w:t xml:space="preserve">. </w:t>
      </w:r>
    </w:p>
    <w:p xmlns:wp14="http://schemas.microsoft.com/office/word/2010/wordml" w:rsidRPr="00E00AE1" w:rsidR="00F04507" w:rsidP="00F04507" w:rsidRDefault="00F04507" w14:paraId="7D36B6E2" wp14:textId="77777777">
      <w:pPr>
        <w:rPr>
          <w:rFonts w:ascii="Arial" w:hAnsi="Arial" w:cs="Arial"/>
          <w:sz w:val="22"/>
          <w:szCs w:val="22"/>
        </w:rPr>
      </w:pPr>
    </w:p>
    <w:p xmlns:wp14="http://schemas.microsoft.com/office/word/2010/wordml" w:rsidRPr="00E00AE1" w:rsidR="00F04507" w:rsidP="00F04507" w:rsidRDefault="00F04507" w14:paraId="1EAEFAB1" wp14:textId="77777777">
      <w:pPr>
        <w:rPr>
          <w:rFonts w:ascii="Arial" w:hAnsi="Arial" w:cs="Arial"/>
          <w:sz w:val="22"/>
          <w:szCs w:val="22"/>
        </w:rPr>
      </w:pPr>
      <w:r w:rsidRPr="00E00AE1">
        <w:rPr>
          <w:rFonts w:ascii="Arial" w:hAnsi="Arial" w:cs="Arial"/>
          <w:sz w:val="22"/>
          <w:szCs w:val="22"/>
        </w:rPr>
        <w:t xml:space="preserve">The latest changes (2021) have been the addition of new sections such as masonic, the update to the </w:t>
      </w:r>
      <w:r w:rsidRPr="00E00AE1" w:rsidR="68684E30">
        <w:rPr>
          <w:rFonts w:ascii="Arial" w:hAnsi="Arial" w:cs="Arial"/>
          <w:sz w:val="22"/>
          <w:szCs w:val="22"/>
        </w:rPr>
        <w:t>favourites</w:t>
      </w:r>
      <w:r w:rsidRPr="00E00AE1">
        <w:rPr>
          <w:rFonts w:ascii="Arial" w:hAnsi="Arial" w:cs="Arial"/>
          <w:sz w:val="22"/>
          <w:szCs w:val="22"/>
        </w:rPr>
        <w:t xml:space="preserve"> feature to accounts where a user can save their creations and designs to a </w:t>
      </w:r>
      <w:r w:rsidRPr="00E00AE1" w:rsidR="774B4B29">
        <w:rPr>
          <w:rFonts w:ascii="Arial" w:hAnsi="Arial" w:cs="Arial"/>
          <w:sz w:val="22"/>
          <w:szCs w:val="22"/>
        </w:rPr>
        <w:t>favourite</w:t>
      </w:r>
      <w:r w:rsidRPr="00E00AE1">
        <w:rPr>
          <w:rFonts w:ascii="Arial" w:hAnsi="Arial" w:cs="Arial"/>
          <w:sz w:val="22"/>
          <w:szCs w:val="22"/>
        </w:rPr>
        <w:t xml:space="preserve"> section and the addition of a guest login option. </w:t>
      </w:r>
    </w:p>
    <w:p xmlns:wp14="http://schemas.microsoft.com/office/word/2010/wordml" w:rsidRPr="00E00AE1" w:rsidR="00F04507" w:rsidP="00F04507" w:rsidRDefault="00F04507" w14:paraId="072E8638" wp14:textId="77777777">
      <w:pPr>
        <w:rPr>
          <w:rFonts w:ascii="Arial" w:hAnsi="Arial" w:cs="Arial"/>
          <w:sz w:val="22"/>
          <w:szCs w:val="22"/>
        </w:rPr>
      </w:pPr>
      <w:r w:rsidRPr="00E00AE1">
        <w:rPr>
          <w:rFonts w:ascii="Arial" w:hAnsi="Arial" w:cs="Arial"/>
          <w:sz w:val="22"/>
          <w:szCs w:val="22"/>
        </w:rPr>
        <w:t>The ability to enquire about items through the jewellery box function with the addition of metal karat options and ring size has also been added so the user can choose what they require and then enquire about their creation with an email function direct to the business, along with the messaging function they can send any messages to the business and sign up to newsletters etc.</w:t>
      </w:r>
    </w:p>
    <w:p xmlns:wp14="http://schemas.microsoft.com/office/word/2010/wordml" w:rsidRPr="00E00AE1" w:rsidR="00F04507" w:rsidP="00F04507" w:rsidRDefault="00F04507" w14:paraId="43A65479" wp14:textId="77777777">
      <w:pPr>
        <w:rPr>
          <w:rFonts w:ascii="Arial" w:hAnsi="Arial" w:cs="Arial"/>
          <w:sz w:val="22"/>
          <w:szCs w:val="22"/>
        </w:rPr>
      </w:pPr>
    </w:p>
    <w:p xmlns:wp14="http://schemas.microsoft.com/office/word/2010/wordml" w:rsidRPr="00E00AE1" w:rsidR="00F04507" w:rsidP="00F04507" w:rsidRDefault="00F04507" w14:paraId="3C960A33" wp14:textId="77777777">
      <w:pPr>
        <w:rPr>
          <w:rFonts w:ascii="Arial" w:hAnsi="Arial" w:cs="Arial"/>
          <w:sz w:val="22"/>
          <w:szCs w:val="22"/>
        </w:rPr>
      </w:pPr>
      <w:r w:rsidRPr="00E00AE1">
        <w:rPr>
          <w:rFonts w:ascii="Arial" w:hAnsi="Arial" w:cs="Arial"/>
          <w:sz w:val="22"/>
          <w:szCs w:val="22"/>
        </w:rPr>
        <w:t xml:space="preserve">We have also added the randomise ability where the addition of a randomise button allows the app to make changes for the user, creating unique pieces. As mentioned above we have also begun to move away from </w:t>
      </w:r>
      <w:r w:rsidRPr="00E00AE1" w:rsidR="476C7BBE">
        <w:rPr>
          <w:rFonts w:ascii="Arial" w:hAnsi="Arial" w:cs="Arial"/>
          <w:sz w:val="22"/>
          <w:szCs w:val="22"/>
        </w:rPr>
        <w:t>Vuforia,</w:t>
      </w:r>
      <w:r w:rsidRPr="00E00AE1">
        <w:rPr>
          <w:rFonts w:ascii="Arial" w:hAnsi="Arial" w:cs="Arial"/>
          <w:sz w:val="22"/>
          <w:szCs w:val="22"/>
        </w:rPr>
        <w:t xml:space="preserve"> and we are creating our own software AI solution (neural network) and Python lib to handle the tracking and object placement for the future development needs of the project. We have also removed some shaders and textures and replaced them with newer/ alternate versions creating a better more realistic look for the metals and stones.</w:t>
      </w:r>
    </w:p>
    <w:p xmlns:wp14="http://schemas.microsoft.com/office/word/2010/wordml" w:rsidRPr="00E00AE1" w:rsidR="00F04507" w:rsidP="00F04507" w:rsidRDefault="00F04507" w14:paraId="63A45EE4" wp14:textId="77777777">
      <w:pPr>
        <w:rPr>
          <w:rFonts w:ascii="Arial" w:hAnsi="Arial" w:cs="Arial"/>
          <w:sz w:val="22"/>
          <w:szCs w:val="22"/>
        </w:rPr>
      </w:pPr>
      <w:r w:rsidRPr="00E00AE1">
        <w:rPr>
          <w:rFonts w:ascii="Arial" w:hAnsi="Arial" w:cs="Arial"/>
          <w:sz w:val="22"/>
          <w:szCs w:val="22"/>
        </w:rPr>
        <w:t xml:space="preserve">Continual development is essential to overcome technological uncertainties and keep the software application relevant in a competitive market. </w:t>
      </w:r>
    </w:p>
    <w:p xmlns:wp14="http://schemas.microsoft.com/office/word/2010/wordml" w:rsidRPr="00E00AE1" w:rsidR="00F04507" w:rsidP="00F04507" w:rsidRDefault="00F04507" w14:paraId="70648378" wp14:textId="77777777">
      <w:pPr>
        <w:pStyle w:val="NoSpacing"/>
        <w:rPr>
          <w:rFonts w:ascii="Arial" w:hAnsi="Arial" w:cs="Arial"/>
        </w:rPr>
      </w:pPr>
    </w:p>
    <w:p xmlns:wp14="http://schemas.microsoft.com/office/word/2010/wordml" w:rsidRPr="00E00AE1" w:rsidR="00F04507" w:rsidP="00F04507" w:rsidRDefault="00F04507" w14:paraId="50040504" wp14:textId="77777777">
      <w:pPr>
        <w:pStyle w:val="NoSpacing"/>
        <w:rPr>
          <w:rFonts w:ascii="Arial" w:hAnsi="Arial" w:cs="Arial"/>
        </w:rPr>
      </w:pPr>
    </w:p>
    <w:p xmlns:wp14="http://schemas.microsoft.com/office/word/2010/wordml" w:rsidRPr="00E00AE1" w:rsidR="00F04507" w:rsidP="00F04507" w:rsidRDefault="00F04507" w14:paraId="1F28F27C" wp14:textId="77777777">
      <w:pPr>
        <w:pStyle w:val="NoSpacing"/>
        <w:rPr>
          <w:rFonts w:ascii="Arial" w:hAnsi="Arial" w:cs="Arial"/>
        </w:rPr>
      </w:pPr>
    </w:p>
    <w:p xmlns:wp14="http://schemas.microsoft.com/office/word/2010/wordml" w:rsidRPr="00E00AE1" w:rsidR="00F04507" w:rsidP="00F04507" w:rsidRDefault="00F04507" w14:paraId="094EF797" wp14:textId="77777777">
      <w:pPr>
        <w:pStyle w:val="NoSpacing"/>
        <w:jc w:val="center"/>
        <w:rPr>
          <w:rFonts w:ascii="Arial" w:hAnsi="Arial" w:cs="Arial"/>
        </w:rPr>
      </w:pPr>
      <w:r w:rsidRPr="00E00AE1">
        <w:rPr>
          <w:rFonts w:ascii="Arial" w:hAnsi="Arial" w:cs="Arial"/>
        </w:rPr>
        <w:t>CERIC demo video-</w:t>
      </w:r>
    </w:p>
    <w:p xmlns:wp14="http://schemas.microsoft.com/office/word/2010/wordml" w:rsidR="00F04507" w:rsidP="001375B9" w:rsidRDefault="001732AE" w14:paraId="360C5B76" wp14:textId="77777777">
      <w:pPr>
        <w:pStyle w:val="Heading1"/>
        <w:jc w:val="center"/>
        <w:rPr>
          <w:rStyle w:val="Hyperlink"/>
          <w:rFonts w:ascii="Arial" w:hAnsi="Arial" w:cs="Arial"/>
          <w:color w:val="auto"/>
          <w:sz w:val="22"/>
          <w:szCs w:val="22"/>
        </w:rPr>
      </w:pPr>
      <w:hyperlink w:history="1" r:id="rId96">
        <w:r w:rsidRPr="00E00AE1" w:rsidR="00F04507">
          <w:rPr>
            <w:rStyle w:val="Hyperlink"/>
            <w:rFonts w:ascii="Arial" w:hAnsi="Arial" w:cs="Arial"/>
            <w:color w:val="auto"/>
            <w:sz w:val="22"/>
            <w:szCs w:val="22"/>
          </w:rPr>
          <w:t>https://youtu.be/HAYaG4Pe1aE</w:t>
        </w:r>
      </w:hyperlink>
    </w:p>
    <w:p xmlns:wp14="http://schemas.microsoft.com/office/word/2010/wordml" w:rsidR="001375B9" w:rsidP="001375B9" w:rsidRDefault="001375B9" w14:paraId="4A87C363" wp14:textId="77777777"/>
    <w:p xmlns:wp14="http://schemas.microsoft.com/office/word/2010/wordml" w:rsidRPr="001375B9" w:rsidR="001375B9" w:rsidP="001375B9" w:rsidRDefault="001375B9" w14:paraId="4DF9E10C" wp14:textId="77777777"/>
    <w:p xmlns:wp14="http://schemas.microsoft.com/office/word/2010/wordml" w:rsidR="005D3C77" w:rsidP="001375B9" w:rsidRDefault="00F04507" w14:paraId="2A243E61" wp14:textId="77777777">
      <w:pPr>
        <w:jc w:val="center"/>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415D9DDD" wp14:editId="15EAF7BB">
            <wp:extent cx="2447549" cy="1710124"/>
            <wp:effectExtent l="0" t="0" r="3810" b="4445"/>
            <wp:docPr id="1" name="Picture 1"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Graphical user interface&#10;&#10;Description automatically generated with medium confidence"/>
                    <pic:cNvPicPr>
                      <a:picLocks noChangeAspect="1" noChangeArrowheads="1"/>
                    </pic:cNvPicPr>
                  </pic:nvPicPr>
                  <pic:blipFill>
                    <a:blip r:embed="rId97" cstate="print">
                      <a:extLst>
                        <a:ext uri="{28A0092B-C50C-407E-A947-70E740481C1C}">
                          <a14:useLocalDpi xmlns:a14="http://schemas.microsoft.com/office/drawing/2010/main" val="0"/>
                        </a:ext>
                      </a:extLst>
                    </a:blip>
                    <a:srcRect/>
                    <a:stretch>
                      <a:fillRect/>
                    </a:stretch>
                  </pic:blipFill>
                  <pic:spPr bwMode="auto">
                    <a:xfrm>
                      <a:off x="0" y="0"/>
                      <a:ext cx="2463528" cy="1721288"/>
                    </a:xfrm>
                    <a:prstGeom prst="rect">
                      <a:avLst/>
                    </a:prstGeom>
                    <a:noFill/>
                    <a:ln>
                      <a:noFill/>
                    </a:ln>
                  </pic:spPr>
                </pic:pic>
              </a:graphicData>
            </a:graphic>
          </wp:inline>
        </w:drawing>
      </w:r>
    </w:p>
    <w:p xmlns:wp14="http://schemas.microsoft.com/office/word/2010/wordml" w:rsidR="00C212F8" w:rsidP="001375B9" w:rsidRDefault="00C212F8" w14:paraId="6B215455" wp14:textId="77777777">
      <w:pPr>
        <w:jc w:val="center"/>
        <w:rPr>
          <w:rFonts w:ascii="Arial" w:hAnsi="Arial" w:cs="Arial"/>
          <w:sz w:val="22"/>
          <w:szCs w:val="22"/>
        </w:rPr>
      </w:pPr>
      <w:r>
        <w:rPr>
          <w:rFonts w:ascii="Arial" w:hAnsi="Arial" w:cs="Arial"/>
          <w:sz w:val="22"/>
          <w:szCs w:val="22"/>
        </w:rPr>
        <w:t>Figure 32: Ceric guide overview</w:t>
      </w:r>
    </w:p>
    <w:p xmlns:wp14="http://schemas.microsoft.com/office/word/2010/wordml" w:rsidRPr="001375B9" w:rsidR="001375B9" w:rsidP="001375B9" w:rsidRDefault="001375B9" w14:paraId="43D98CF8" wp14:textId="77777777">
      <w:pPr>
        <w:jc w:val="center"/>
        <w:rPr>
          <w:rFonts w:ascii="Arial" w:hAnsi="Arial" w:cs="Arial"/>
          <w:sz w:val="22"/>
          <w:szCs w:val="22"/>
        </w:rPr>
      </w:pPr>
    </w:p>
    <w:p xmlns:wp14="http://schemas.microsoft.com/office/word/2010/wordml" w:rsidRPr="00E00AE1" w:rsidR="005D3C77" w:rsidP="005D3C77" w:rsidRDefault="005D3C77" w14:paraId="4287D7BB" wp14:textId="77777777">
      <w:pPr>
        <w:rPr>
          <w:rFonts w:ascii="Arial" w:hAnsi="Arial" w:cs="Arial"/>
          <w:b/>
          <w:bCs/>
          <w:sz w:val="22"/>
          <w:szCs w:val="22"/>
          <w:u w:val="single"/>
        </w:rPr>
      </w:pPr>
      <w:r w:rsidRPr="00E00AE1">
        <w:rPr>
          <w:rFonts w:ascii="Arial" w:hAnsi="Arial" w:cs="Arial"/>
          <w:b/>
          <w:bCs/>
          <w:sz w:val="22"/>
          <w:szCs w:val="22"/>
          <w:u w:val="single"/>
        </w:rPr>
        <w:t>Recommendations and further works</w:t>
      </w:r>
    </w:p>
    <w:p xmlns:wp14="http://schemas.microsoft.com/office/word/2010/wordml" w:rsidR="005D3C77" w:rsidP="00FD1F3D" w:rsidRDefault="005D3C77" w14:paraId="75C32BFB" wp14:textId="77777777">
      <w:pPr>
        <w:rPr>
          <w:rFonts w:ascii="Arial" w:hAnsi="Arial" w:cs="Arial"/>
          <w:b/>
          <w:bCs/>
          <w:sz w:val="22"/>
          <w:szCs w:val="22"/>
          <w:u w:val="single"/>
        </w:rPr>
      </w:pPr>
    </w:p>
    <w:p xmlns:wp14="http://schemas.microsoft.com/office/word/2010/wordml" w:rsidRPr="00E00AE1" w:rsidR="00FD1F3D" w:rsidP="62E0B53A" w:rsidRDefault="00FD1F3D" w14:paraId="0662AD45" wp14:textId="15432F9E">
      <w:pPr>
        <w:pStyle w:val="ListParagraph"/>
        <w:jc w:val="left"/>
      </w:pPr>
      <w:r w:rsidR="4B7EE848">
        <w:drawing>
          <wp:inline xmlns:wp14="http://schemas.microsoft.com/office/word/2010/wordprocessingDrawing" wp14:editId="1179D30E" wp14:anchorId="0C30C6F3">
            <wp:extent cx="5836771" cy="3271024"/>
            <wp:effectExtent l="0" t="0" r="0" b="0"/>
            <wp:docPr id="492182142" name="" title=""/>
            <wp:cNvGraphicFramePr>
              <a:graphicFrameLocks noChangeAspect="1"/>
            </wp:cNvGraphicFramePr>
            <a:graphic>
              <a:graphicData uri="http://schemas.openxmlformats.org/drawingml/2006/picture">
                <pic:pic>
                  <pic:nvPicPr>
                    <pic:cNvPr id="0" name=""/>
                    <pic:cNvPicPr/>
                  </pic:nvPicPr>
                  <pic:blipFill>
                    <a:blip r:embed="R926deaf043bf44b5">
                      <a:extLst xmlns:a="http://schemas.openxmlformats.org/drawingml/2006/main">
                        <a:ext xmlns:a="http://schemas.openxmlformats.org/drawingml/2006/main" uri="{28A0092B-C50C-407E-A947-70E740481C1C}">
                          <a14:useLocalDpi xmlns:a14="http://schemas.microsoft.com/office/drawing/2010/main" val="0"/>
                        </a:ext>
                      </a:extLst>
                    </a:blip>
                    <a:stretch>
                      <a:fillRect/>
                    </a:stretch>
                  </pic:blipFill>
                  <pic:spPr>
                    <a:xfrm rot="0" flipH="0" flipV="0">
                      <a:off x="0" y="0"/>
                      <a:ext cx="5836771" cy="3271024"/>
                    </a:xfrm>
                    <a:prstGeom prst="rect">
                      <a:avLst/>
                    </a:prstGeom>
                  </pic:spPr>
                </pic:pic>
              </a:graphicData>
            </a:graphic>
          </wp:inline>
        </w:drawing>
      </w:r>
    </w:p>
    <w:p w:rsidR="1D5894B8" w:rsidP="1D5894B8" w:rsidRDefault="1D5894B8" w14:paraId="270CF836" w14:textId="2507C3BD">
      <w:pPr>
        <w:pStyle w:val="ListParagraph"/>
        <w:rPr>
          <w:rFonts w:ascii="Arial" w:hAnsi="Arial" w:cs="Arial"/>
          <w:sz w:val="22"/>
          <w:szCs w:val="22"/>
        </w:rPr>
      </w:pPr>
    </w:p>
    <w:p w:rsidR="7BF65375" w:rsidP="62E0B53A" w:rsidRDefault="7BF65375" w14:paraId="61591BD0" w14:textId="5525ADF4">
      <w:pPr>
        <w:pStyle w:val="ListParagraph"/>
        <w:jc w:val="left"/>
      </w:pPr>
      <w:r w:rsidR="4B7EE848">
        <w:drawing>
          <wp:inline wp14:editId="475B4B25" wp14:anchorId="7063A341">
            <wp:extent cx="5800725" cy="3238738"/>
            <wp:effectExtent l="0" t="0" r="0" b="0"/>
            <wp:docPr id="1619000135" name="" title=""/>
            <wp:cNvGraphicFramePr>
              <a:graphicFrameLocks noChangeAspect="1"/>
            </wp:cNvGraphicFramePr>
            <a:graphic>
              <a:graphicData uri="http://schemas.openxmlformats.org/drawingml/2006/picture">
                <pic:pic>
                  <pic:nvPicPr>
                    <pic:cNvPr id="0" name=""/>
                    <pic:cNvPicPr/>
                  </pic:nvPicPr>
                  <pic:blipFill>
                    <a:blip r:embed="R4a2344d8230e42b4">
                      <a:extLst xmlns:a="http://schemas.openxmlformats.org/drawingml/2006/main">
                        <a:ext xmlns:a="http://schemas.openxmlformats.org/drawingml/2006/main" uri="{28A0092B-C50C-407E-A947-70E740481C1C}">
                          <a14:useLocalDpi xmlns:a14="http://schemas.microsoft.com/office/drawing/2010/main" val="0"/>
                        </a:ext>
                      </a:extLst>
                    </a:blip>
                    <a:stretch>
                      <a:fillRect/>
                    </a:stretch>
                  </pic:blipFill>
                  <pic:spPr>
                    <a:xfrm rot="0" flipH="0" flipV="0">
                      <a:off x="0" y="0"/>
                      <a:ext cx="5800725" cy="3238738"/>
                    </a:xfrm>
                    <a:prstGeom prst="rect">
                      <a:avLst/>
                    </a:prstGeom>
                  </pic:spPr>
                </pic:pic>
              </a:graphicData>
            </a:graphic>
          </wp:inline>
        </w:drawing>
      </w:r>
    </w:p>
    <w:p w:rsidR="4CF8B467" w:rsidP="4CF8B467" w:rsidRDefault="4CF8B467" w14:paraId="68E67031" w14:textId="08E46CC7">
      <w:pPr>
        <w:pStyle w:val="ListParagraph"/>
      </w:pPr>
    </w:p>
    <w:p w:rsidR="4CF8B467" w:rsidP="4CF8B467" w:rsidRDefault="4CF8B467" w14:paraId="6CF59C4D" w14:textId="6714DD99">
      <w:pPr>
        <w:pStyle w:val="ListParagraph"/>
      </w:pPr>
    </w:p>
    <w:p w:rsidR="1D5894B8" w:rsidP="62E0B53A" w:rsidRDefault="1D5894B8" w14:paraId="61942932" w14:textId="1E6D0E11">
      <w:pPr>
        <w:pStyle w:val="ListParagraph"/>
        <w:jc w:val="left"/>
        <w:rPr>
          <w:rFonts w:ascii="Arial" w:hAnsi="Arial" w:cs="Arial"/>
          <w:sz w:val="22"/>
          <w:szCs w:val="22"/>
        </w:rPr>
      </w:pPr>
      <w:r w:rsidR="1555F73C">
        <w:drawing>
          <wp:inline wp14:editId="17D42165" wp14:anchorId="4AB52142">
            <wp:extent cx="5829724" cy="3267075"/>
            <wp:effectExtent l="0" t="0" r="0" b="0"/>
            <wp:docPr id="1950222130" name="" title=""/>
            <wp:cNvGraphicFramePr>
              <a:graphicFrameLocks noChangeAspect="1"/>
            </wp:cNvGraphicFramePr>
            <a:graphic>
              <a:graphicData uri="http://schemas.openxmlformats.org/drawingml/2006/picture">
                <pic:pic>
                  <pic:nvPicPr>
                    <pic:cNvPr id="0" name=""/>
                    <pic:cNvPicPr/>
                  </pic:nvPicPr>
                  <pic:blipFill>
                    <a:blip r:embed="R2c310b5f4fdc498c">
                      <a:extLst xmlns:a="http://schemas.openxmlformats.org/drawingml/2006/main">
                        <a:ext xmlns:a="http://schemas.openxmlformats.org/drawingml/2006/main" uri="{28A0092B-C50C-407E-A947-70E740481C1C}">
                          <a14:useLocalDpi xmlns:a14="http://schemas.microsoft.com/office/drawing/2010/main" val="0"/>
                        </a:ext>
                      </a:extLst>
                    </a:blip>
                    <a:stretch>
                      <a:fillRect/>
                    </a:stretch>
                  </pic:blipFill>
                  <pic:spPr>
                    <a:xfrm rot="0" flipH="0" flipV="0">
                      <a:off x="0" y="0"/>
                      <a:ext cx="5829724" cy="3267075"/>
                    </a:xfrm>
                    <a:prstGeom prst="rect">
                      <a:avLst/>
                    </a:prstGeom>
                  </pic:spPr>
                </pic:pic>
              </a:graphicData>
            </a:graphic>
          </wp:inline>
        </w:drawing>
      </w:r>
    </w:p>
    <w:p w:rsidR="1D5894B8" w:rsidP="1D5894B8" w:rsidRDefault="1D5894B8" w14:paraId="5891FABE" w14:textId="35637D17">
      <w:pPr>
        <w:pStyle w:val="ListParagraph"/>
        <w:rPr>
          <w:rFonts w:ascii="Arial" w:hAnsi="Arial" w:cs="Arial"/>
          <w:sz w:val="22"/>
          <w:szCs w:val="22"/>
        </w:rPr>
      </w:pPr>
    </w:p>
    <w:p xmlns:wp14="http://schemas.microsoft.com/office/word/2010/wordml" w:rsidRPr="00E00AE1" w:rsidR="00FD1F3D" w:rsidP="000F1DB0" w:rsidRDefault="00FD1F3D" w14:paraId="757622BD" wp14:textId="77777777">
      <w:pPr>
        <w:rPr>
          <w:rFonts w:ascii="Arial" w:hAnsi="Arial" w:cs="Arial"/>
          <w:b/>
          <w:bCs/>
          <w:sz w:val="22"/>
          <w:szCs w:val="22"/>
          <w:u w:val="single"/>
        </w:rPr>
      </w:pPr>
    </w:p>
    <w:p w:rsidR="438863A1" w:rsidP="62E0B53A" w:rsidRDefault="438863A1" w14:paraId="3D33AF18" w14:textId="516439F8">
      <w:pPr>
        <w:rPr>
          <w:rFonts w:ascii="Arial" w:hAnsi="Arial" w:cs="Arial"/>
          <w:b w:val="1"/>
          <w:bCs w:val="1"/>
          <w:sz w:val="22"/>
          <w:szCs w:val="22"/>
          <w:u w:val="single"/>
        </w:rPr>
      </w:pPr>
      <w:r w:rsidRPr="62E0B53A" w:rsidR="438863A1">
        <w:rPr>
          <w:rFonts w:ascii="Arial" w:hAnsi="Arial" w:cs="Arial"/>
          <w:b w:val="1"/>
          <w:bCs w:val="1"/>
          <w:sz w:val="22"/>
          <w:szCs w:val="22"/>
          <w:u w:val="single"/>
        </w:rPr>
        <w:t>Main Menu-</w:t>
      </w:r>
    </w:p>
    <w:p xmlns:wp14="http://schemas.microsoft.com/office/word/2010/wordml" w:rsidR="000F1DB0" w:rsidP="000F1DB0" w:rsidRDefault="000F1DB0" w14:paraId="0CD2A41F" wp14:textId="58768D01">
      <w:pPr>
        <w:rPr>
          <w:rFonts w:ascii="Arial" w:hAnsi="Arial" w:cs="Arial"/>
          <w:sz w:val="22"/>
          <w:szCs w:val="22"/>
        </w:rPr>
      </w:pPr>
      <w:r w:rsidRPr="62E0B53A" w:rsidR="722914A8">
        <w:rPr>
          <w:rFonts w:ascii="Arial" w:hAnsi="Arial" w:cs="Arial"/>
          <w:sz w:val="22"/>
          <w:szCs w:val="22"/>
        </w:rPr>
        <w:t xml:space="preserve">I have been working on some future design changes and </w:t>
      </w:r>
      <w:r w:rsidRPr="62E0B53A" w:rsidR="438863A1">
        <w:rPr>
          <w:rFonts w:ascii="Arial" w:hAnsi="Arial" w:cs="Arial"/>
          <w:sz w:val="22"/>
          <w:szCs w:val="22"/>
        </w:rPr>
        <w:t xml:space="preserve">Design ideas and layout </w:t>
      </w:r>
      <w:r w:rsidRPr="62E0B53A" w:rsidR="051E91FE">
        <w:rPr>
          <w:rFonts w:ascii="Arial" w:hAnsi="Arial" w:cs="Arial"/>
          <w:sz w:val="22"/>
          <w:szCs w:val="22"/>
        </w:rPr>
        <w:t>by taking my</w:t>
      </w:r>
      <w:r w:rsidRPr="62E0B53A" w:rsidR="438863A1">
        <w:rPr>
          <w:rFonts w:ascii="Arial" w:hAnsi="Arial" w:cs="Arial"/>
          <w:sz w:val="22"/>
          <w:szCs w:val="22"/>
        </w:rPr>
        <w:t xml:space="preserve"> inspiration from google earth layout and rotation</w:t>
      </w:r>
      <w:r w:rsidRPr="62E0B53A" w:rsidR="53196B8C">
        <w:rPr>
          <w:rFonts w:ascii="Arial" w:hAnsi="Arial" w:cs="Arial"/>
          <w:sz w:val="22"/>
          <w:szCs w:val="22"/>
        </w:rPr>
        <w:t xml:space="preserve">, a 3d orb menu that a user can interact with and </w:t>
      </w:r>
      <w:r w:rsidRPr="62E0B53A" w:rsidR="1DD71D48">
        <w:rPr>
          <w:rFonts w:ascii="Arial" w:hAnsi="Arial" w:cs="Arial"/>
          <w:sz w:val="22"/>
          <w:szCs w:val="22"/>
        </w:rPr>
        <w:t xml:space="preserve">rotate. This more immersive design approach </w:t>
      </w:r>
      <w:r w:rsidRPr="62E0B53A" w:rsidR="16983A4A">
        <w:rPr>
          <w:rFonts w:ascii="Arial" w:hAnsi="Arial" w:cs="Arial"/>
          <w:sz w:val="22"/>
          <w:szCs w:val="22"/>
        </w:rPr>
        <w:t xml:space="preserve">may </w:t>
      </w:r>
      <w:r w:rsidRPr="62E0B53A" w:rsidR="1DD71D48">
        <w:rPr>
          <w:rFonts w:ascii="Arial" w:hAnsi="Arial" w:cs="Arial"/>
          <w:sz w:val="22"/>
          <w:szCs w:val="22"/>
        </w:rPr>
        <w:t>encourage more</w:t>
      </w:r>
      <w:r w:rsidRPr="62E0B53A" w:rsidR="3F407AD7">
        <w:rPr>
          <w:rFonts w:ascii="Arial" w:hAnsi="Arial" w:cs="Arial"/>
          <w:sz w:val="22"/>
          <w:szCs w:val="22"/>
        </w:rPr>
        <w:t xml:space="preserve"> of an in-depth experience for the users.</w:t>
      </w:r>
    </w:p>
    <w:p xmlns:wp14="http://schemas.microsoft.com/office/word/2010/wordml" w:rsidRPr="00E00AE1" w:rsidR="00C212F8" w:rsidP="000F1DB0" w:rsidRDefault="00C212F8" w14:paraId="6D72DC9D" wp14:textId="77777777">
      <w:pPr>
        <w:rPr>
          <w:rFonts w:ascii="Arial" w:hAnsi="Arial" w:cs="Arial"/>
          <w:sz w:val="22"/>
          <w:szCs w:val="22"/>
        </w:rPr>
      </w:pPr>
    </w:p>
    <w:p xmlns:wp14="http://schemas.microsoft.com/office/word/2010/wordml" w:rsidR="000F1DB0" w:rsidP="00C212F8" w:rsidRDefault="000F1DB0" w14:paraId="477AB001" wp14:textId="77777777">
      <w:pPr>
        <w:jc w:val="center"/>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34795F54" wp14:editId="176C1ABF">
            <wp:extent cx="3139440" cy="2354580"/>
            <wp:effectExtent l="0" t="0" r="3810" b="7620"/>
            <wp:docPr id="8" name="Picture 8" descr="Graphical user interface, websit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Graphical user interface, website&#10;&#10;Description automatically generated"/>
                    <pic:cNvPicPr>
                      <a:picLocks noChangeAspect="1" noChangeArrowheads="1"/>
                    </pic:cNvPicPr>
                  </pic:nvPicPr>
                  <pic:blipFill>
                    <a:blip r:embed="rId98" cstate="print">
                      <a:extLst>
                        <a:ext uri="{28A0092B-C50C-407E-A947-70E740481C1C}">
                          <a14:useLocalDpi xmlns:a14="http://schemas.microsoft.com/office/drawing/2010/main" val="0"/>
                        </a:ext>
                      </a:extLst>
                    </a:blip>
                    <a:srcRect/>
                    <a:stretch>
                      <a:fillRect/>
                    </a:stretch>
                  </pic:blipFill>
                  <pic:spPr bwMode="auto">
                    <a:xfrm>
                      <a:off x="0" y="0"/>
                      <a:ext cx="3139440" cy="2354580"/>
                    </a:xfrm>
                    <a:prstGeom prst="rect">
                      <a:avLst/>
                    </a:prstGeom>
                    <a:noFill/>
                    <a:ln>
                      <a:noFill/>
                    </a:ln>
                  </pic:spPr>
                </pic:pic>
              </a:graphicData>
            </a:graphic>
          </wp:inline>
        </w:drawing>
      </w:r>
    </w:p>
    <w:p xmlns:wp14="http://schemas.microsoft.com/office/word/2010/wordml" w:rsidR="00C212F8" w:rsidP="00C212F8" w:rsidRDefault="00575FE4" w14:paraId="7D0DC6AC" wp14:textId="77777777">
      <w:pPr>
        <w:jc w:val="center"/>
        <w:rPr>
          <w:rFonts w:ascii="Arial" w:hAnsi="Arial" w:cs="Arial"/>
          <w:sz w:val="22"/>
          <w:szCs w:val="22"/>
        </w:rPr>
      </w:pPr>
      <w:r>
        <w:rPr>
          <w:rFonts w:ascii="Arial" w:hAnsi="Arial" w:cs="Arial"/>
          <w:sz w:val="22"/>
          <w:szCs w:val="22"/>
        </w:rPr>
        <w:t>Figure 33: menu updates</w:t>
      </w:r>
    </w:p>
    <w:p xmlns:wp14="http://schemas.microsoft.com/office/word/2010/wordml" w:rsidR="00575FE4" w:rsidP="00C212F8" w:rsidRDefault="00575FE4" w14:paraId="369B25BB" wp14:textId="77777777">
      <w:pPr>
        <w:jc w:val="center"/>
        <w:rPr>
          <w:rFonts w:ascii="Arial" w:hAnsi="Arial" w:cs="Arial"/>
          <w:sz w:val="22"/>
          <w:szCs w:val="22"/>
        </w:rPr>
      </w:pPr>
    </w:p>
    <w:p xmlns:wp14="http://schemas.microsoft.com/office/word/2010/wordml" w:rsidRPr="00E00AE1" w:rsidR="00575FE4" w:rsidP="00C212F8" w:rsidRDefault="00575FE4" w14:paraId="3DACA320" wp14:textId="77777777">
      <w:pPr>
        <w:jc w:val="center"/>
        <w:rPr>
          <w:rFonts w:ascii="Arial" w:hAnsi="Arial" w:cs="Arial"/>
          <w:sz w:val="22"/>
          <w:szCs w:val="22"/>
        </w:rPr>
      </w:pPr>
    </w:p>
    <w:p xmlns:wp14="http://schemas.microsoft.com/office/word/2010/wordml" w:rsidRPr="00E00AE1" w:rsidR="000F1DB0" w:rsidP="000F1DB0" w:rsidRDefault="000F1DB0" w14:paraId="0A8D8A8B" wp14:textId="6AB2DBEC">
      <w:pPr>
        <w:rPr>
          <w:rFonts w:ascii="Arial" w:hAnsi="Arial" w:cs="Arial"/>
          <w:sz w:val="22"/>
          <w:szCs w:val="22"/>
        </w:rPr>
      </w:pPr>
      <w:r w:rsidRPr="62E0B53A" w:rsidR="7F926C50">
        <w:rPr>
          <w:rFonts w:ascii="Arial" w:hAnsi="Arial" w:cs="Arial"/>
          <w:sz w:val="22"/>
          <w:szCs w:val="22"/>
        </w:rPr>
        <w:t xml:space="preserve">Adding navigation buttons to the bottom of the </w:t>
      </w:r>
      <w:r w:rsidRPr="62E0B53A" w:rsidR="7F926C50">
        <w:rPr>
          <w:rFonts w:ascii="Arial" w:hAnsi="Arial" w:cs="Arial"/>
          <w:sz w:val="22"/>
          <w:szCs w:val="22"/>
        </w:rPr>
        <w:t>users</w:t>
      </w:r>
      <w:r w:rsidRPr="62E0B53A" w:rsidR="7F926C50">
        <w:rPr>
          <w:rFonts w:ascii="Arial" w:hAnsi="Arial" w:cs="Arial"/>
          <w:sz w:val="22"/>
          <w:szCs w:val="22"/>
        </w:rPr>
        <w:t xml:space="preserve"> visual display will make </w:t>
      </w:r>
      <w:r w:rsidRPr="62E0B53A" w:rsidR="755BB283">
        <w:rPr>
          <w:rFonts w:ascii="Arial" w:hAnsi="Arial" w:cs="Arial"/>
          <w:sz w:val="22"/>
          <w:szCs w:val="22"/>
        </w:rPr>
        <w:t>navigat</w:t>
      </w:r>
      <w:r w:rsidRPr="62E0B53A" w:rsidR="66EA9378">
        <w:rPr>
          <w:rFonts w:ascii="Arial" w:hAnsi="Arial" w:cs="Arial"/>
          <w:sz w:val="22"/>
          <w:szCs w:val="22"/>
        </w:rPr>
        <w:t xml:space="preserve">ion </w:t>
      </w:r>
      <w:r w:rsidRPr="62E0B53A" w:rsidR="66EA9378">
        <w:rPr>
          <w:rFonts w:ascii="Arial" w:hAnsi="Arial" w:cs="Arial"/>
          <w:sz w:val="22"/>
          <w:szCs w:val="22"/>
        </w:rPr>
        <w:t xml:space="preserve">quicker and </w:t>
      </w:r>
      <w:r w:rsidRPr="62E0B53A" w:rsidR="755BB283">
        <w:rPr>
          <w:rFonts w:ascii="Arial" w:hAnsi="Arial" w:cs="Arial"/>
          <w:sz w:val="22"/>
          <w:szCs w:val="22"/>
        </w:rPr>
        <w:t>more intuitive the b</w:t>
      </w:r>
      <w:r w:rsidRPr="62E0B53A" w:rsidR="438863A1">
        <w:rPr>
          <w:rFonts w:ascii="Arial" w:hAnsi="Arial" w:cs="Arial"/>
          <w:sz w:val="22"/>
          <w:szCs w:val="22"/>
        </w:rPr>
        <w:t>ottom navigation buttons</w:t>
      </w:r>
      <w:r w:rsidRPr="62E0B53A" w:rsidR="1F3ED863">
        <w:rPr>
          <w:rFonts w:ascii="Arial" w:hAnsi="Arial" w:cs="Arial"/>
          <w:sz w:val="22"/>
          <w:szCs w:val="22"/>
        </w:rPr>
        <w:t xml:space="preserve"> are made up of</w:t>
      </w:r>
      <w:r w:rsidRPr="62E0B53A" w:rsidR="438863A1">
        <w:rPr>
          <w:rFonts w:ascii="Arial" w:hAnsi="Arial" w:cs="Arial"/>
          <w:sz w:val="22"/>
          <w:szCs w:val="22"/>
        </w:rPr>
        <w:t>- favourites, Home, settings, my account, help menu.</w:t>
      </w:r>
    </w:p>
    <w:p xmlns:wp14="http://schemas.microsoft.com/office/word/2010/wordml" w:rsidRPr="00E00AE1" w:rsidR="000F1DB0" w:rsidP="000F1DB0" w:rsidRDefault="000F1DB0" w14:paraId="53DBAC7D" wp14:textId="77777777">
      <w:pPr>
        <w:rPr>
          <w:rFonts w:ascii="Arial" w:hAnsi="Arial" w:cs="Arial"/>
          <w:sz w:val="22"/>
          <w:szCs w:val="22"/>
        </w:rPr>
      </w:pPr>
    </w:p>
    <w:p xmlns:wp14="http://schemas.microsoft.com/office/word/2010/wordml" w:rsidRPr="00E00AE1" w:rsidR="000F1DB0" w:rsidP="000F1DB0" w:rsidRDefault="000F1DB0" w14:paraId="6A1B5C7B" wp14:textId="77777777">
      <w:pPr>
        <w:rPr>
          <w:rFonts w:ascii="Arial" w:hAnsi="Arial" w:cs="Arial"/>
          <w:sz w:val="22"/>
          <w:szCs w:val="22"/>
        </w:rPr>
      </w:pPr>
    </w:p>
    <w:p xmlns:wp14="http://schemas.microsoft.com/office/word/2010/wordml" w:rsidRPr="00E00AE1" w:rsidR="000F1DB0" w:rsidP="000F1DB0" w:rsidRDefault="000F1DB0" w14:paraId="603C700E" wp14:textId="77777777">
      <w:pPr>
        <w:rPr>
          <w:rFonts w:ascii="Arial" w:hAnsi="Arial" w:cs="Arial"/>
          <w:b/>
          <w:bCs/>
          <w:sz w:val="22"/>
          <w:szCs w:val="22"/>
          <w:u w:val="single"/>
        </w:rPr>
      </w:pPr>
      <w:r w:rsidRPr="00E00AE1">
        <w:rPr>
          <w:rFonts w:ascii="Arial" w:hAnsi="Arial" w:cs="Arial"/>
          <w:b/>
          <w:bCs/>
          <w:sz w:val="22"/>
          <w:szCs w:val="22"/>
          <w:u w:val="single"/>
        </w:rPr>
        <w:t>Marker less hand tracking-</w:t>
      </w:r>
    </w:p>
    <w:p xmlns:wp14="http://schemas.microsoft.com/office/word/2010/wordml" w:rsidRPr="00E00AE1" w:rsidR="000F1DB0" w:rsidP="000F1DB0" w:rsidRDefault="000F1DB0" w14:paraId="52B0AC42" wp14:textId="00A697C7">
      <w:pPr>
        <w:rPr>
          <w:rFonts w:ascii="Arial" w:hAnsi="Arial" w:cs="Arial"/>
          <w:sz w:val="22"/>
          <w:szCs w:val="22"/>
        </w:rPr>
      </w:pPr>
      <w:r w:rsidRPr="62E0B53A" w:rsidR="40ECBA4F">
        <w:rPr>
          <w:rFonts w:ascii="Arial" w:hAnsi="Arial" w:cs="Arial"/>
          <w:sz w:val="22"/>
          <w:szCs w:val="22"/>
        </w:rPr>
        <w:t xml:space="preserve">I have also researched </w:t>
      </w:r>
      <w:r w:rsidRPr="62E0B53A" w:rsidR="40ECBA4F">
        <w:rPr>
          <w:rFonts w:ascii="Arial" w:hAnsi="Arial" w:cs="Arial"/>
          <w:sz w:val="22"/>
          <w:szCs w:val="22"/>
        </w:rPr>
        <w:t>p</w:t>
      </w:r>
      <w:r w:rsidRPr="62E0B53A" w:rsidR="438863A1">
        <w:rPr>
          <w:rFonts w:ascii="Arial" w:hAnsi="Arial" w:cs="Arial"/>
          <w:sz w:val="22"/>
          <w:szCs w:val="22"/>
        </w:rPr>
        <w:t>ossible ways</w:t>
      </w:r>
      <w:r w:rsidRPr="62E0B53A" w:rsidR="438863A1">
        <w:rPr>
          <w:rFonts w:ascii="Arial" w:hAnsi="Arial" w:cs="Arial"/>
          <w:sz w:val="22"/>
          <w:szCs w:val="22"/>
        </w:rPr>
        <w:t xml:space="preserve"> to add AI and achieve marker less hand/face tracking</w:t>
      </w:r>
      <w:r w:rsidRPr="62E0B53A" w:rsidR="1F549E12">
        <w:rPr>
          <w:rFonts w:ascii="Arial" w:hAnsi="Arial" w:cs="Arial"/>
          <w:sz w:val="22"/>
          <w:szCs w:val="22"/>
        </w:rPr>
        <w:t xml:space="preserve"> if the AI </w:t>
      </w:r>
      <w:r w:rsidRPr="62E0B53A" w:rsidR="6B75F127">
        <w:rPr>
          <w:rFonts w:ascii="Arial" w:hAnsi="Arial" w:cs="Arial"/>
          <w:sz w:val="22"/>
          <w:szCs w:val="22"/>
        </w:rPr>
        <w:t xml:space="preserve">I am implementing </w:t>
      </w:r>
      <w:r w:rsidRPr="62E0B53A" w:rsidR="2671B4DD">
        <w:rPr>
          <w:rFonts w:ascii="Arial" w:hAnsi="Arial" w:cs="Arial"/>
          <w:sz w:val="22"/>
          <w:szCs w:val="22"/>
        </w:rPr>
        <w:t>should fail long term usability tests</w:t>
      </w:r>
      <w:r w:rsidRPr="62E0B53A" w:rsidR="6897A613">
        <w:rPr>
          <w:rFonts w:ascii="Arial" w:hAnsi="Arial" w:cs="Arial"/>
          <w:sz w:val="22"/>
          <w:szCs w:val="22"/>
        </w:rPr>
        <w:t xml:space="preserve"> or produce poor tracking results.</w:t>
      </w:r>
    </w:p>
    <w:p xmlns:wp14="http://schemas.microsoft.com/office/word/2010/wordml" w:rsidRPr="00E00AE1" w:rsidR="000F1DB0" w:rsidP="000F1DB0" w:rsidRDefault="000F1DB0" w14:paraId="4D35CF86" wp14:textId="77777777">
      <w:pPr>
        <w:rPr>
          <w:rFonts w:ascii="Arial" w:hAnsi="Arial" w:cs="Arial"/>
          <w:sz w:val="22"/>
          <w:szCs w:val="22"/>
        </w:rPr>
      </w:pPr>
    </w:p>
    <w:p xmlns:wp14="http://schemas.microsoft.com/office/word/2010/wordml" w:rsidRPr="00E00AE1" w:rsidR="000F1DB0" w:rsidP="000F1DB0" w:rsidRDefault="000F1DB0" w14:paraId="71F40ABB" wp14:textId="77777777">
      <w:pPr>
        <w:rPr>
          <w:rFonts w:ascii="Arial" w:hAnsi="Arial" w:cs="Arial"/>
          <w:sz w:val="22"/>
          <w:szCs w:val="22"/>
        </w:rPr>
      </w:pPr>
      <w:r w:rsidRPr="00E00AE1">
        <w:rPr>
          <w:rFonts w:ascii="Arial" w:hAnsi="Arial" w:cs="Arial"/>
          <w:sz w:val="22"/>
          <w:szCs w:val="22"/>
        </w:rPr>
        <w:t>All</w:t>
      </w:r>
      <w:r w:rsidRPr="00E00AE1" w:rsidR="00C26A68">
        <w:rPr>
          <w:rFonts w:ascii="Arial" w:hAnsi="Arial" w:cs="Arial"/>
          <w:sz w:val="22"/>
          <w:szCs w:val="22"/>
        </w:rPr>
        <w:t xml:space="preserve"> </w:t>
      </w:r>
      <w:r w:rsidRPr="00E00AE1">
        <w:rPr>
          <w:rFonts w:ascii="Arial" w:hAnsi="Arial" w:cs="Arial"/>
          <w:sz w:val="22"/>
          <w:szCs w:val="22"/>
        </w:rPr>
        <w:t xml:space="preserve">below are compatible with all available platforms </w:t>
      </w:r>
    </w:p>
    <w:p xmlns:wp14="http://schemas.microsoft.com/office/word/2010/wordml" w:rsidRPr="00E00AE1" w:rsidR="000F1DB0" w:rsidP="000F1DB0" w:rsidRDefault="000F1DB0" w14:paraId="2F0BD940" wp14:textId="77777777">
      <w:pPr>
        <w:rPr>
          <w:rFonts w:ascii="Arial" w:hAnsi="Arial" w:cs="Arial"/>
          <w:sz w:val="22"/>
          <w:szCs w:val="22"/>
        </w:rPr>
      </w:pPr>
      <w:r w:rsidRPr="00E00AE1">
        <w:rPr>
          <w:rFonts w:ascii="Arial" w:hAnsi="Arial" w:cs="Arial"/>
          <w:sz w:val="22"/>
          <w:szCs w:val="22"/>
        </w:rPr>
        <w:t>(Hand/ Face)</w:t>
      </w:r>
    </w:p>
    <w:p xmlns:wp14="http://schemas.microsoft.com/office/word/2010/wordml" w:rsidRPr="00E00AE1" w:rsidR="000F1DB0" w:rsidP="000F1DB0" w:rsidRDefault="000F1DB0" w14:paraId="1AB7A4B7" wp14:textId="77777777">
      <w:pPr>
        <w:rPr>
          <w:rFonts w:ascii="Arial" w:hAnsi="Arial" w:cs="Arial"/>
          <w:sz w:val="22"/>
          <w:szCs w:val="22"/>
        </w:rPr>
      </w:pPr>
      <w:r w:rsidRPr="00E00AE1">
        <w:rPr>
          <w:rFonts w:ascii="Arial" w:hAnsi="Arial" w:cs="Arial"/>
          <w:sz w:val="22"/>
          <w:szCs w:val="22"/>
        </w:rPr>
        <w:t xml:space="preserve">Media Pipe (Free open source)- </w:t>
      </w:r>
      <w:hyperlink w:history="1" r:id="rId99">
        <w:r w:rsidRPr="00E00AE1">
          <w:rPr>
            <w:rStyle w:val="Hyperlink"/>
            <w:rFonts w:ascii="Arial" w:hAnsi="Arial" w:cs="Arial"/>
            <w:color w:val="auto"/>
            <w:sz w:val="22"/>
            <w:szCs w:val="22"/>
          </w:rPr>
          <w:t>https://mediapipe.dev/</w:t>
        </w:r>
      </w:hyperlink>
    </w:p>
    <w:p xmlns:wp14="http://schemas.microsoft.com/office/word/2010/wordml" w:rsidRPr="00E00AE1" w:rsidR="000F1DB0" w:rsidP="000F1DB0" w:rsidRDefault="000F1DB0" w14:paraId="485D0462" wp14:textId="77777777">
      <w:pPr>
        <w:rPr>
          <w:rFonts w:ascii="Arial" w:hAnsi="Arial" w:cs="Arial"/>
          <w:sz w:val="22"/>
          <w:szCs w:val="22"/>
        </w:rPr>
      </w:pPr>
      <w:r w:rsidRPr="00E00AE1">
        <w:rPr>
          <w:rFonts w:ascii="Arial" w:hAnsi="Arial" w:cs="Arial"/>
          <w:sz w:val="22"/>
          <w:szCs w:val="22"/>
        </w:rPr>
        <w:t xml:space="preserve">Could build on this and optimise the tracking to solve jitter and user </w:t>
      </w:r>
    </w:p>
    <w:p xmlns:wp14="http://schemas.microsoft.com/office/word/2010/wordml" w:rsidRPr="00E00AE1" w:rsidR="000F1DB0" w:rsidP="000F1DB0" w:rsidRDefault="000F1DB0" w14:paraId="42474FA1" wp14:textId="77777777">
      <w:pPr>
        <w:rPr>
          <w:rFonts w:ascii="Arial" w:hAnsi="Arial" w:cs="Arial"/>
          <w:sz w:val="22"/>
          <w:szCs w:val="22"/>
        </w:rPr>
      </w:pPr>
      <w:r w:rsidRPr="00E00AE1">
        <w:rPr>
          <w:rFonts w:ascii="Arial" w:hAnsi="Arial" w:cs="Arial"/>
          <w:sz w:val="22"/>
          <w:szCs w:val="22"/>
        </w:rPr>
        <w:t>(Hand/face)</w:t>
      </w:r>
    </w:p>
    <w:p xmlns:wp14="http://schemas.microsoft.com/office/word/2010/wordml" w:rsidRPr="00E00AE1" w:rsidR="000F1DB0" w:rsidP="000F1DB0" w:rsidRDefault="000F1DB0" w14:paraId="2598A537" wp14:textId="77777777">
      <w:pPr>
        <w:rPr>
          <w:rFonts w:ascii="Arial" w:hAnsi="Arial" w:cs="Arial"/>
          <w:sz w:val="22"/>
          <w:szCs w:val="22"/>
        </w:rPr>
      </w:pPr>
      <w:r w:rsidRPr="00E00AE1">
        <w:rPr>
          <w:rFonts w:ascii="Arial" w:hAnsi="Arial" w:cs="Arial"/>
          <w:sz w:val="22"/>
          <w:szCs w:val="22"/>
        </w:rPr>
        <w:t xml:space="preserve">Open </w:t>
      </w:r>
      <w:proofErr w:type="spellStart"/>
      <w:r w:rsidRPr="00E00AE1">
        <w:rPr>
          <w:rFonts w:ascii="Arial" w:hAnsi="Arial" w:cs="Arial"/>
          <w:sz w:val="22"/>
          <w:szCs w:val="22"/>
        </w:rPr>
        <w:t>Cv</w:t>
      </w:r>
      <w:proofErr w:type="spellEnd"/>
      <w:r w:rsidRPr="00E00AE1">
        <w:rPr>
          <w:rFonts w:ascii="Arial" w:hAnsi="Arial" w:cs="Arial"/>
          <w:sz w:val="22"/>
          <w:szCs w:val="22"/>
        </w:rPr>
        <w:t xml:space="preserve"> (Google open source)- </w:t>
      </w:r>
      <w:hyperlink w:history="1" r:id="rId100">
        <w:r w:rsidRPr="00E00AE1">
          <w:rPr>
            <w:rStyle w:val="Hyperlink"/>
            <w:rFonts w:ascii="Arial" w:hAnsi="Arial" w:cs="Arial"/>
            <w:color w:val="auto"/>
            <w:sz w:val="22"/>
            <w:szCs w:val="22"/>
          </w:rPr>
          <w:t>https://learnopencv.com/hand-keypoint-detection-using-deep-learning-and-opencv/</w:t>
        </w:r>
      </w:hyperlink>
    </w:p>
    <w:p xmlns:wp14="http://schemas.microsoft.com/office/word/2010/wordml" w:rsidRPr="00E00AE1" w:rsidR="000F1DB0" w:rsidP="000F1DB0" w:rsidRDefault="000F1DB0" w14:paraId="0C760498" wp14:textId="77777777">
      <w:pPr>
        <w:rPr>
          <w:rFonts w:ascii="Arial" w:hAnsi="Arial" w:cs="Arial"/>
          <w:sz w:val="22"/>
          <w:szCs w:val="22"/>
        </w:rPr>
      </w:pPr>
      <w:r w:rsidRPr="00E00AE1">
        <w:rPr>
          <w:rFonts w:ascii="Arial" w:hAnsi="Arial" w:cs="Arial"/>
          <w:sz w:val="22"/>
          <w:szCs w:val="22"/>
        </w:rPr>
        <w:lastRenderedPageBreak/>
        <w:t>(Hand only)</w:t>
      </w:r>
    </w:p>
    <w:p xmlns:wp14="http://schemas.microsoft.com/office/word/2010/wordml" w:rsidR="000F1DB0" w:rsidP="000F1DB0" w:rsidRDefault="000F1DB0" w14:paraId="419B6B83" wp14:textId="77777777">
      <w:pPr>
        <w:rPr>
          <w:rStyle w:val="Hyperlink"/>
          <w:rFonts w:ascii="Arial" w:hAnsi="Arial" w:cs="Arial"/>
          <w:color w:val="auto"/>
          <w:sz w:val="22"/>
          <w:szCs w:val="22"/>
        </w:rPr>
      </w:pPr>
      <w:proofErr w:type="spellStart"/>
      <w:r w:rsidRPr="00E00AE1">
        <w:rPr>
          <w:rFonts w:ascii="Arial" w:hAnsi="Arial" w:cs="Arial"/>
          <w:sz w:val="22"/>
          <w:szCs w:val="22"/>
        </w:rPr>
        <w:t>Manomotion</w:t>
      </w:r>
      <w:proofErr w:type="spellEnd"/>
      <w:r w:rsidRPr="00E00AE1">
        <w:rPr>
          <w:rFonts w:ascii="Arial" w:hAnsi="Arial" w:cs="Arial"/>
          <w:sz w:val="22"/>
          <w:szCs w:val="22"/>
        </w:rPr>
        <w:t xml:space="preserve"> (Subscription based)- </w:t>
      </w:r>
      <w:hyperlink w:history="1" r:id="rId101">
        <w:r w:rsidRPr="00E00AE1">
          <w:rPr>
            <w:rStyle w:val="Hyperlink"/>
            <w:rFonts w:ascii="Arial" w:hAnsi="Arial" w:cs="Arial"/>
            <w:color w:val="auto"/>
            <w:sz w:val="22"/>
            <w:szCs w:val="22"/>
          </w:rPr>
          <w:t>https://www.manomotion.com/</w:t>
        </w:r>
      </w:hyperlink>
    </w:p>
    <w:p xmlns:wp14="http://schemas.microsoft.com/office/word/2010/wordml" w:rsidR="001375B9" w:rsidP="000F1DB0" w:rsidRDefault="001375B9" w14:paraId="0B09DA9F" wp14:textId="77777777">
      <w:pPr>
        <w:rPr>
          <w:rStyle w:val="Hyperlink"/>
          <w:rFonts w:ascii="Arial" w:hAnsi="Arial" w:cs="Arial"/>
          <w:color w:val="auto"/>
          <w:sz w:val="22"/>
          <w:szCs w:val="22"/>
        </w:rPr>
      </w:pPr>
    </w:p>
    <w:p xmlns:wp14="http://schemas.microsoft.com/office/word/2010/wordml" w:rsidRPr="00E00AE1" w:rsidR="001375B9" w:rsidP="001375B9" w:rsidRDefault="001375B9" w14:paraId="0DF66BB5" wp14:textId="77777777">
      <w:pPr>
        <w:rPr>
          <w:rFonts w:ascii="Arial" w:hAnsi="Arial" w:cs="Arial"/>
          <w:sz w:val="22"/>
          <w:szCs w:val="22"/>
        </w:rPr>
      </w:pPr>
      <w:r w:rsidRPr="00E00AE1">
        <w:rPr>
          <w:rFonts w:ascii="Arial" w:hAnsi="Arial" w:cs="Arial"/>
          <w:sz w:val="22"/>
          <w:szCs w:val="22"/>
        </w:rPr>
        <w:t>Building a Hand Tracking System using OpenCV-</w:t>
      </w:r>
    </w:p>
    <w:p xmlns:wp14="http://schemas.microsoft.com/office/word/2010/wordml" w:rsidRPr="00E00AE1" w:rsidR="001375B9" w:rsidP="001375B9" w:rsidRDefault="001732AE" w14:paraId="09CCE71D" wp14:textId="77777777">
      <w:pPr>
        <w:rPr>
          <w:rFonts w:ascii="Arial" w:hAnsi="Arial" w:cs="Arial"/>
          <w:sz w:val="22"/>
          <w:szCs w:val="22"/>
        </w:rPr>
      </w:pPr>
      <w:hyperlink w:history="1" r:id="rId102">
        <w:r w:rsidRPr="00E00AE1" w:rsidR="001375B9">
          <w:rPr>
            <w:rStyle w:val="Hyperlink"/>
            <w:rFonts w:ascii="Arial" w:hAnsi="Arial" w:cs="Arial"/>
            <w:color w:val="auto"/>
            <w:sz w:val="22"/>
            <w:szCs w:val="22"/>
          </w:rPr>
          <w:t>https://www.analyticsvidhya.com/blog/2021/07/building-a-hand-tracking-system-using-opencv/</w:t>
        </w:r>
      </w:hyperlink>
    </w:p>
    <w:p xmlns:wp14="http://schemas.microsoft.com/office/word/2010/wordml" w:rsidRPr="00E00AE1" w:rsidR="001375B9" w:rsidP="001375B9" w:rsidRDefault="001375B9" w14:paraId="18CEC12B" wp14:textId="77777777">
      <w:pPr>
        <w:rPr>
          <w:rFonts w:ascii="Arial" w:hAnsi="Arial" w:cs="Arial"/>
          <w:sz w:val="22"/>
          <w:szCs w:val="22"/>
        </w:rPr>
      </w:pPr>
    </w:p>
    <w:p xmlns:wp14="http://schemas.microsoft.com/office/word/2010/wordml" w:rsidRPr="00E00AE1" w:rsidR="001375B9" w:rsidP="001375B9" w:rsidRDefault="001375B9" w14:paraId="0ADD416C" wp14:textId="77777777">
      <w:pPr>
        <w:rPr>
          <w:rFonts w:ascii="Arial" w:hAnsi="Arial" w:cs="Arial"/>
          <w:sz w:val="22"/>
          <w:szCs w:val="22"/>
        </w:rPr>
      </w:pPr>
    </w:p>
    <w:p xmlns:wp14="http://schemas.microsoft.com/office/word/2010/wordml" w:rsidRPr="00E00AE1" w:rsidR="001375B9" w:rsidP="001375B9" w:rsidRDefault="001375B9" w14:paraId="40D7D00E" wp14:textId="77777777">
      <w:pPr>
        <w:rPr>
          <w:rFonts w:ascii="Arial" w:hAnsi="Arial" w:cs="Arial"/>
          <w:sz w:val="22"/>
          <w:szCs w:val="22"/>
        </w:rPr>
      </w:pPr>
      <w:proofErr w:type="spellStart"/>
      <w:r w:rsidRPr="00E00AE1">
        <w:rPr>
          <w:rFonts w:ascii="Arial" w:hAnsi="Arial" w:cs="Arial"/>
          <w:sz w:val="22"/>
          <w:szCs w:val="22"/>
        </w:rPr>
        <w:t>Alchera</w:t>
      </w:r>
      <w:proofErr w:type="spellEnd"/>
      <w:r w:rsidRPr="00E00AE1">
        <w:rPr>
          <w:rFonts w:ascii="Arial" w:hAnsi="Arial" w:cs="Arial"/>
          <w:sz w:val="22"/>
          <w:szCs w:val="22"/>
        </w:rPr>
        <w:t xml:space="preserve"> Face Hand Detection Unity-</w:t>
      </w:r>
    </w:p>
    <w:p xmlns:wp14="http://schemas.microsoft.com/office/word/2010/wordml" w:rsidRPr="00E00AE1" w:rsidR="001375B9" w:rsidP="001375B9" w:rsidRDefault="001732AE" w14:paraId="60CC8DF1" wp14:textId="77777777">
      <w:pPr>
        <w:rPr>
          <w:rFonts w:ascii="Arial" w:hAnsi="Arial" w:cs="Arial"/>
          <w:sz w:val="22"/>
          <w:szCs w:val="22"/>
        </w:rPr>
      </w:pPr>
      <w:hyperlink w:history="1" r:id="rId103">
        <w:r w:rsidRPr="00E00AE1" w:rsidR="001375B9">
          <w:rPr>
            <w:rStyle w:val="Hyperlink"/>
            <w:rFonts w:ascii="Arial" w:hAnsi="Arial" w:cs="Arial"/>
            <w:color w:val="auto"/>
            <w:sz w:val="22"/>
            <w:szCs w:val="22"/>
          </w:rPr>
          <w:t>https://github.com/AlcheraInc/Alchera-Face-Hand-Detection-Unity</w:t>
        </w:r>
      </w:hyperlink>
    </w:p>
    <w:p xmlns:wp14="http://schemas.microsoft.com/office/word/2010/wordml" w:rsidRPr="00E00AE1" w:rsidR="001375B9" w:rsidP="001375B9" w:rsidRDefault="001375B9" w14:paraId="78C0D4CB" wp14:textId="77777777">
      <w:pPr>
        <w:rPr>
          <w:rFonts w:ascii="Arial" w:hAnsi="Arial" w:cs="Arial"/>
          <w:sz w:val="22"/>
          <w:szCs w:val="22"/>
        </w:rPr>
      </w:pPr>
    </w:p>
    <w:p xmlns:wp14="http://schemas.microsoft.com/office/word/2010/wordml" w:rsidRPr="00E00AE1" w:rsidR="001375B9" w:rsidP="001375B9" w:rsidRDefault="001375B9" w14:paraId="55482F3C" wp14:textId="77777777">
      <w:pPr>
        <w:rPr>
          <w:rFonts w:ascii="Arial" w:hAnsi="Arial" w:cs="Arial"/>
          <w:sz w:val="22"/>
          <w:szCs w:val="22"/>
        </w:rPr>
      </w:pPr>
    </w:p>
    <w:p xmlns:wp14="http://schemas.microsoft.com/office/word/2010/wordml" w:rsidRPr="00E00AE1" w:rsidR="001375B9" w:rsidP="001375B9" w:rsidRDefault="001375B9" w14:paraId="63732DF6" wp14:textId="77777777">
      <w:pPr>
        <w:rPr>
          <w:rFonts w:ascii="Arial" w:hAnsi="Arial" w:cs="Arial"/>
          <w:sz w:val="22"/>
          <w:szCs w:val="22"/>
        </w:rPr>
      </w:pPr>
      <w:r w:rsidRPr="00E00AE1">
        <w:rPr>
          <w:rFonts w:ascii="Arial" w:hAnsi="Arial" w:cs="Arial"/>
          <w:sz w:val="22"/>
          <w:szCs w:val="22"/>
        </w:rPr>
        <w:t>Media Pipe-</w:t>
      </w:r>
    </w:p>
    <w:p xmlns:wp14="http://schemas.microsoft.com/office/word/2010/wordml" w:rsidRPr="00E00AE1" w:rsidR="001375B9" w:rsidP="001375B9" w:rsidRDefault="001732AE" w14:paraId="1F1A432F" wp14:textId="77777777">
      <w:pPr>
        <w:rPr>
          <w:rFonts w:ascii="Arial" w:hAnsi="Arial" w:cs="Arial"/>
          <w:sz w:val="22"/>
          <w:szCs w:val="22"/>
        </w:rPr>
      </w:pPr>
      <w:hyperlink w:history="1" r:id="rId104">
        <w:r w:rsidRPr="00E00AE1" w:rsidR="001375B9">
          <w:rPr>
            <w:rStyle w:val="Hyperlink"/>
            <w:rFonts w:ascii="Arial" w:hAnsi="Arial" w:cs="Arial"/>
            <w:color w:val="auto"/>
            <w:sz w:val="22"/>
            <w:szCs w:val="22"/>
          </w:rPr>
          <w:t>https://google.github.io/mediapipe/solutions/solutions.html</w:t>
        </w:r>
      </w:hyperlink>
    </w:p>
    <w:p xmlns:wp14="http://schemas.microsoft.com/office/word/2010/wordml" w:rsidRPr="00E00AE1" w:rsidR="001375B9" w:rsidP="001375B9" w:rsidRDefault="001375B9" w14:paraId="075937F9" wp14:textId="77777777">
      <w:pPr>
        <w:rPr>
          <w:rFonts w:ascii="Arial" w:hAnsi="Arial" w:cs="Arial"/>
          <w:sz w:val="22"/>
          <w:szCs w:val="22"/>
        </w:rPr>
      </w:pPr>
    </w:p>
    <w:p xmlns:wp14="http://schemas.microsoft.com/office/word/2010/wordml" w:rsidRPr="00E00AE1" w:rsidR="001375B9" w:rsidP="001375B9" w:rsidRDefault="001375B9" w14:paraId="30FAE3EA" wp14:textId="77777777">
      <w:pPr>
        <w:rPr>
          <w:rFonts w:ascii="Arial" w:hAnsi="Arial" w:cs="Arial"/>
          <w:sz w:val="22"/>
          <w:szCs w:val="22"/>
        </w:rPr>
      </w:pPr>
    </w:p>
    <w:p xmlns:wp14="http://schemas.microsoft.com/office/word/2010/wordml" w:rsidRPr="00E00AE1" w:rsidR="001375B9" w:rsidP="001375B9" w:rsidRDefault="001375B9" w14:paraId="0F42CFEC" wp14:textId="77777777">
      <w:pPr>
        <w:rPr>
          <w:rFonts w:ascii="Arial" w:hAnsi="Arial" w:cs="Arial"/>
          <w:sz w:val="22"/>
          <w:szCs w:val="22"/>
        </w:rPr>
      </w:pPr>
      <w:r w:rsidRPr="00E00AE1">
        <w:rPr>
          <w:rFonts w:ascii="Arial" w:hAnsi="Arial" w:cs="Arial"/>
          <w:sz w:val="22"/>
          <w:szCs w:val="22"/>
        </w:rPr>
        <w:t>Detecting Hand Poses with Vision-</w:t>
      </w:r>
    </w:p>
    <w:p xmlns:wp14="http://schemas.microsoft.com/office/word/2010/wordml" w:rsidRPr="00E00AE1" w:rsidR="001375B9" w:rsidP="001375B9" w:rsidRDefault="001732AE" w14:paraId="38F749C0" wp14:textId="77777777">
      <w:pPr>
        <w:rPr>
          <w:rFonts w:ascii="Arial" w:hAnsi="Arial" w:cs="Arial"/>
          <w:sz w:val="22"/>
          <w:szCs w:val="22"/>
        </w:rPr>
      </w:pPr>
      <w:hyperlink w:history="1" r:id="rId105">
        <w:r w:rsidRPr="00E00AE1" w:rsidR="001375B9">
          <w:rPr>
            <w:rStyle w:val="Hyperlink"/>
            <w:rFonts w:ascii="Arial" w:hAnsi="Arial" w:cs="Arial"/>
            <w:color w:val="auto"/>
            <w:sz w:val="22"/>
            <w:szCs w:val="22"/>
          </w:rPr>
          <w:t>https://developer.apple.com/documentation/vision/detecting_hand_poses_with_vision</w:t>
        </w:r>
      </w:hyperlink>
    </w:p>
    <w:p xmlns:wp14="http://schemas.microsoft.com/office/word/2010/wordml" w:rsidRPr="00E00AE1" w:rsidR="001375B9" w:rsidP="001375B9" w:rsidRDefault="001375B9" w14:paraId="31282F13" wp14:textId="77777777">
      <w:pPr>
        <w:rPr>
          <w:rFonts w:ascii="Arial" w:hAnsi="Arial" w:cs="Arial"/>
          <w:sz w:val="22"/>
          <w:szCs w:val="22"/>
        </w:rPr>
      </w:pPr>
    </w:p>
    <w:p xmlns:wp14="http://schemas.microsoft.com/office/word/2010/wordml" w:rsidRPr="00E00AE1" w:rsidR="001375B9" w:rsidP="001375B9" w:rsidRDefault="001375B9" w14:paraId="77AF947F" wp14:textId="77777777">
      <w:pPr>
        <w:rPr>
          <w:rFonts w:ascii="Arial" w:hAnsi="Arial" w:cs="Arial"/>
          <w:sz w:val="22"/>
          <w:szCs w:val="22"/>
        </w:rPr>
      </w:pPr>
    </w:p>
    <w:p xmlns:wp14="http://schemas.microsoft.com/office/word/2010/wordml" w:rsidRPr="00E00AE1" w:rsidR="001375B9" w:rsidP="001375B9" w:rsidRDefault="001375B9" w14:paraId="38ECD459" wp14:textId="77777777">
      <w:pPr>
        <w:rPr>
          <w:rFonts w:ascii="Arial" w:hAnsi="Arial" w:cs="Arial"/>
          <w:sz w:val="22"/>
          <w:szCs w:val="22"/>
        </w:rPr>
      </w:pPr>
    </w:p>
    <w:p xmlns:wp14="http://schemas.microsoft.com/office/word/2010/wordml" w:rsidRPr="00E00AE1" w:rsidR="001375B9" w:rsidP="001375B9" w:rsidRDefault="001375B9" w14:paraId="7BA8CAC8" wp14:textId="77777777">
      <w:pPr>
        <w:rPr>
          <w:rFonts w:ascii="Arial" w:hAnsi="Arial" w:cs="Arial"/>
          <w:sz w:val="22"/>
          <w:szCs w:val="22"/>
        </w:rPr>
      </w:pPr>
      <w:r w:rsidRPr="00E00AE1">
        <w:rPr>
          <w:rFonts w:ascii="Arial" w:hAnsi="Arial" w:cs="Arial"/>
          <w:sz w:val="22"/>
          <w:szCs w:val="22"/>
        </w:rPr>
        <w:t>Single Hand Tracking-</w:t>
      </w:r>
    </w:p>
    <w:p xmlns:wp14="http://schemas.microsoft.com/office/word/2010/wordml" w:rsidRPr="00E00AE1" w:rsidR="001375B9" w:rsidP="001375B9" w:rsidRDefault="001732AE" w14:paraId="3F4BD55F" wp14:textId="77777777">
      <w:pPr>
        <w:rPr>
          <w:rFonts w:ascii="Arial" w:hAnsi="Arial" w:cs="Arial"/>
          <w:sz w:val="22"/>
          <w:szCs w:val="22"/>
        </w:rPr>
      </w:pPr>
      <w:hyperlink w:history="1" r:id="rId106">
        <w:r w:rsidRPr="00E00AE1" w:rsidR="001375B9">
          <w:rPr>
            <w:rStyle w:val="Hyperlink"/>
            <w:rFonts w:ascii="Arial" w:hAnsi="Arial" w:cs="Arial"/>
            <w:color w:val="auto"/>
            <w:sz w:val="22"/>
            <w:szCs w:val="22"/>
          </w:rPr>
          <w:t>https://gitlab.com/JackieNek/single-hand-tracking</w:t>
        </w:r>
      </w:hyperlink>
    </w:p>
    <w:p xmlns:wp14="http://schemas.microsoft.com/office/word/2010/wordml" w:rsidRPr="00E00AE1" w:rsidR="001375B9" w:rsidP="001375B9" w:rsidRDefault="001375B9" w14:paraId="6EC59BF1" wp14:textId="77777777">
      <w:pPr>
        <w:rPr>
          <w:rFonts w:ascii="Arial" w:hAnsi="Arial" w:cs="Arial"/>
          <w:sz w:val="22"/>
          <w:szCs w:val="22"/>
        </w:rPr>
      </w:pPr>
    </w:p>
    <w:p xmlns:wp14="http://schemas.microsoft.com/office/word/2010/wordml" w:rsidRPr="00E00AE1" w:rsidR="001375B9" w:rsidP="001375B9" w:rsidRDefault="001375B9" w14:paraId="66962885" wp14:textId="77777777">
      <w:pPr>
        <w:rPr>
          <w:rFonts w:ascii="Arial" w:hAnsi="Arial" w:cs="Arial"/>
          <w:sz w:val="22"/>
          <w:szCs w:val="22"/>
        </w:rPr>
      </w:pPr>
    </w:p>
    <w:p xmlns:wp14="http://schemas.microsoft.com/office/word/2010/wordml" w:rsidRPr="00E00AE1" w:rsidR="001375B9" w:rsidP="001375B9" w:rsidRDefault="001375B9" w14:paraId="064F2FB3" wp14:textId="77777777">
      <w:pPr>
        <w:rPr>
          <w:rFonts w:ascii="Arial" w:hAnsi="Arial" w:cs="Arial"/>
          <w:sz w:val="22"/>
          <w:szCs w:val="22"/>
        </w:rPr>
      </w:pPr>
      <w:r w:rsidRPr="00E00AE1">
        <w:rPr>
          <w:rFonts w:ascii="Arial" w:hAnsi="Arial" w:cs="Arial"/>
          <w:sz w:val="22"/>
          <w:szCs w:val="22"/>
        </w:rPr>
        <w:t>Diamond Shader Toy-</w:t>
      </w:r>
    </w:p>
    <w:p xmlns:wp14="http://schemas.microsoft.com/office/word/2010/wordml" w:rsidRPr="00E00AE1" w:rsidR="001375B9" w:rsidP="001375B9" w:rsidRDefault="001732AE" w14:paraId="0865A6CB" wp14:textId="77777777">
      <w:pPr>
        <w:rPr>
          <w:rFonts w:ascii="Arial" w:hAnsi="Arial" w:cs="Arial"/>
          <w:sz w:val="22"/>
          <w:szCs w:val="22"/>
        </w:rPr>
      </w:pPr>
      <w:hyperlink w:history="1" r:id="rId107">
        <w:r w:rsidRPr="00E00AE1" w:rsidR="001375B9">
          <w:rPr>
            <w:rStyle w:val="Hyperlink"/>
            <w:rFonts w:ascii="Arial" w:hAnsi="Arial" w:cs="Arial"/>
            <w:color w:val="auto"/>
            <w:sz w:val="22"/>
            <w:szCs w:val="22"/>
          </w:rPr>
          <w:t>https://www.shadertoy.com/view/ltfXDM</w:t>
        </w:r>
      </w:hyperlink>
    </w:p>
    <w:p xmlns:wp14="http://schemas.microsoft.com/office/word/2010/wordml" w:rsidRPr="00E00AE1" w:rsidR="001375B9" w:rsidP="001375B9" w:rsidRDefault="001375B9" w14:paraId="569D64D9" wp14:textId="77777777">
      <w:pPr>
        <w:rPr>
          <w:rFonts w:ascii="Arial" w:hAnsi="Arial" w:cs="Arial"/>
          <w:sz w:val="22"/>
          <w:szCs w:val="22"/>
        </w:rPr>
      </w:pPr>
    </w:p>
    <w:p xmlns:wp14="http://schemas.microsoft.com/office/word/2010/wordml" w:rsidRPr="00E00AE1" w:rsidR="001375B9" w:rsidP="001375B9" w:rsidRDefault="001375B9" w14:paraId="58732E03" wp14:textId="77777777">
      <w:pPr>
        <w:rPr>
          <w:rFonts w:ascii="Arial" w:hAnsi="Arial" w:cs="Arial"/>
          <w:sz w:val="22"/>
          <w:szCs w:val="22"/>
        </w:rPr>
      </w:pPr>
      <w:r w:rsidRPr="00E00AE1">
        <w:rPr>
          <w:rFonts w:ascii="Arial" w:hAnsi="Arial" w:cs="Arial"/>
          <w:sz w:val="22"/>
          <w:szCs w:val="22"/>
        </w:rPr>
        <w:t>Diamond Shader Toy-</w:t>
      </w:r>
    </w:p>
    <w:p xmlns:wp14="http://schemas.microsoft.com/office/word/2010/wordml" w:rsidRPr="00E00AE1" w:rsidR="001375B9" w:rsidP="001375B9" w:rsidRDefault="001732AE" w14:paraId="62134C13" wp14:textId="77777777">
      <w:pPr>
        <w:rPr>
          <w:rFonts w:ascii="Arial" w:hAnsi="Arial" w:cs="Arial"/>
          <w:sz w:val="22"/>
          <w:szCs w:val="22"/>
        </w:rPr>
      </w:pPr>
      <w:hyperlink w:history="1" r:id="rId108">
        <w:r w:rsidRPr="00E00AE1" w:rsidR="001375B9">
          <w:rPr>
            <w:rStyle w:val="Hyperlink"/>
            <w:rFonts w:ascii="Arial" w:hAnsi="Arial" w:cs="Arial"/>
            <w:color w:val="auto"/>
            <w:sz w:val="22"/>
            <w:szCs w:val="22"/>
          </w:rPr>
          <w:t>https://www.shadertoy.com/view/MtVGDh</w:t>
        </w:r>
      </w:hyperlink>
    </w:p>
    <w:p xmlns:wp14="http://schemas.microsoft.com/office/word/2010/wordml" w:rsidRPr="00E00AE1" w:rsidR="001375B9" w:rsidP="001375B9" w:rsidRDefault="001375B9" w14:paraId="39E0584D" wp14:textId="77777777">
      <w:pPr>
        <w:rPr>
          <w:rFonts w:ascii="Arial" w:hAnsi="Arial" w:cs="Arial"/>
          <w:sz w:val="22"/>
          <w:szCs w:val="22"/>
        </w:rPr>
      </w:pPr>
    </w:p>
    <w:p xmlns:wp14="http://schemas.microsoft.com/office/word/2010/wordml" w:rsidRPr="00E00AE1" w:rsidR="001375B9" w:rsidP="001375B9" w:rsidRDefault="001375B9" w14:paraId="0BB1A27E" wp14:textId="77777777">
      <w:pPr>
        <w:rPr>
          <w:rFonts w:ascii="Arial" w:hAnsi="Arial" w:cs="Arial"/>
          <w:sz w:val="22"/>
          <w:szCs w:val="22"/>
        </w:rPr>
      </w:pPr>
    </w:p>
    <w:p xmlns:wp14="http://schemas.microsoft.com/office/word/2010/wordml" w:rsidRPr="00E00AE1" w:rsidR="001375B9" w:rsidP="001375B9" w:rsidRDefault="001375B9" w14:paraId="0F8B125C" wp14:textId="77777777">
      <w:pPr>
        <w:rPr>
          <w:rFonts w:ascii="Arial" w:hAnsi="Arial" w:cs="Arial"/>
          <w:sz w:val="22"/>
          <w:szCs w:val="22"/>
        </w:rPr>
      </w:pPr>
    </w:p>
    <w:p xmlns:wp14="http://schemas.microsoft.com/office/word/2010/wordml" w:rsidRPr="00E00AE1" w:rsidR="001375B9" w:rsidP="001375B9" w:rsidRDefault="001375B9" w14:paraId="3E3B3E1A" wp14:textId="77777777">
      <w:pPr>
        <w:rPr>
          <w:rFonts w:ascii="Arial" w:hAnsi="Arial" w:cs="Arial"/>
          <w:sz w:val="22"/>
          <w:szCs w:val="22"/>
        </w:rPr>
      </w:pPr>
      <w:r w:rsidRPr="00E00AE1">
        <w:rPr>
          <w:rFonts w:ascii="Arial" w:hAnsi="Arial" w:cs="Arial"/>
          <w:sz w:val="22"/>
          <w:szCs w:val="22"/>
        </w:rPr>
        <w:t>Diamond Rendering-</w:t>
      </w:r>
    </w:p>
    <w:p xmlns:wp14="http://schemas.microsoft.com/office/word/2010/wordml" w:rsidRPr="00E00AE1" w:rsidR="001375B9" w:rsidP="001375B9" w:rsidRDefault="001732AE" w14:paraId="264EB889" wp14:textId="77777777">
      <w:pPr>
        <w:rPr>
          <w:rFonts w:ascii="Arial" w:hAnsi="Arial" w:cs="Arial"/>
          <w:sz w:val="22"/>
          <w:szCs w:val="22"/>
        </w:rPr>
      </w:pPr>
      <w:hyperlink w:history="1" r:id="rId109">
        <w:r w:rsidRPr="00E00AE1" w:rsidR="001375B9">
          <w:rPr>
            <w:rStyle w:val="Hyperlink"/>
            <w:rFonts w:ascii="Arial" w:hAnsi="Arial" w:cs="Arial"/>
            <w:color w:val="auto"/>
            <w:sz w:val="22"/>
            <w:szCs w:val="22"/>
          </w:rPr>
          <w:t>https://bmind.medium.com/cheap-diamond-rendering-e71203292674</w:t>
        </w:r>
      </w:hyperlink>
    </w:p>
    <w:p xmlns:wp14="http://schemas.microsoft.com/office/word/2010/wordml" w:rsidRPr="00E00AE1" w:rsidR="001375B9" w:rsidP="001375B9" w:rsidRDefault="001375B9" w14:paraId="41C60458" wp14:textId="77777777">
      <w:pPr>
        <w:rPr>
          <w:rFonts w:ascii="Arial" w:hAnsi="Arial" w:cs="Arial"/>
          <w:sz w:val="22"/>
          <w:szCs w:val="22"/>
        </w:rPr>
      </w:pPr>
    </w:p>
    <w:p xmlns:wp14="http://schemas.microsoft.com/office/word/2010/wordml" w:rsidRPr="00E00AE1" w:rsidR="001375B9" w:rsidP="001375B9" w:rsidRDefault="001375B9" w14:paraId="4267F419" wp14:textId="77777777">
      <w:pPr>
        <w:rPr>
          <w:rFonts w:ascii="Arial" w:hAnsi="Arial" w:cs="Arial"/>
          <w:sz w:val="22"/>
          <w:szCs w:val="22"/>
        </w:rPr>
      </w:pPr>
    </w:p>
    <w:p xmlns:wp14="http://schemas.microsoft.com/office/word/2010/wordml" w:rsidRPr="00E00AE1" w:rsidR="001375B9" w:rsidP="001375B9" w:rsidRDefault="001375B9" w14:paraId="1BDBC994" wp14:textId="77777777">
      <w:pPr>
        <w:rPr>
          <w:rFonts w:ascii="Arial" w:hAnsi="Arial" w:cs="Arial"/>
          <w:sz w:val="22"/>
          <w:szCs w:val="22"/>
        </w:rPr>
      </w:pPr>
      <w:r w:rsidRPr="00E00AE1">
        <w:rPr>
          <w:rFonts w:ascii="Arial" w:hAnsi="Arial" w:cs="Arial"/>
          <w:sz w:val="22"/>
          <w:szCs w:val="22"/>
        </w:rPr>
        <w:t>Tensor flow-</w:t>
      </w:r>
    </w:p>
    <w:p xmlns:wp14="http://schemas.microsoft.com/office/word/2010/wordml" w:rsidRPr="00E00AE1" w:rsidR="001375B9" w:rsidP="001375B9" w:rsidRDefault="001732AE" w14:paraId="157B13C8" wp14:textId="77777777">
      <w:pPr>
        <w:rPr>
          <w:rFonts w:ascii="Arial" w:hAnsi="Arial" w:cs="Arial"/>
          <w:sz w:val="22"/>
          <w:szCs w:val="22"/>
        </w:rPr>
      </w:pPr>
      <w:hyperlink w:history="1" r:id="rId110">
        <w:r w:rsidRPr="00E00AE1" w:rsidR="001375B9">
          <w:rPr>
            <w:rStyle w:val="Hyperlink"/>
            <w:rFonts w:ascii="Arial" w:hAnsi="Arial" w:cs="Arial"/>
            <w:color w:val="auto"/>
            <w:sz w:val="22"/>
            <w:szCs w:val="22"/>
          </w:rPr>
          <w:t>https://www.tensorflow.org/lite/examples/</w:t>
        </w:r>
      </w:hyperlink>
    </w:p>
    <w:p xmlns:wp14="http://schemas.microsoft.com/office/word/2010/wordml" w:rsidRPr="00E00AE1" w:rsidR="001375B9" w:rsidP="001375B9" w:rsidRDefault="001375B9" w14:paraId="2307325F" wp14:textId="77777777">
      <w:pPr>
        <w:rPr>
          <w:rFonts w:ascii="Arial" w:hAnsi="Arial" w:cs="Arial"/>
          <w:sz w:val="22"/>
          <w:szCs w:val="22"/>
        </w:rPr>
      </w:pPr>
    </w:p>
    <w:p xmlns:wp14="http://schemas.microsoft.com/office/word/2010/wordml" w:rsidRPr="00E00AE1" w:rsidR="001375B9" w:rsidP="001375B9" w:rsidRDefault="001375B9" w14:paraId="313AE7F5" wp14:textId="77777777">
      <w:pPr>
        <w:rPr>
          <w:rFonts w:ascii="Arial" w:hAnsi="Arial" w:cs="Arial"/>
          <w:sz w:val="22"/>
          <w:szCs w:val="22"/>
        </w:rPr>
      </w:pPr>
    </w:p>
    <w:p xmlns:wp14="http://schemas.microsoft.com/office/word/2010/wordml" w:rsidRPr="00E00AE1" w:rsidR="001375B9" w:rsidP="001375B9" w:rsidRDefault="001375B9" w14:paraId="37C36248" wp14:textId="77777777">
      <w:pPr>
        <w:rPr>
          <w:rFonts w:ascii="Arial" w:hAnsi="Arial" w:cs="Arial"/>
          <w:sz w:val="22"/>
          <w:szCs w:val="22"/>
        </w:rPr>
      </w:pPr>
      <w:r w:rsidRPr="00E00AE1">
        <w:rPr>
          <w:rFonts w:ascii="Arial" w:hAnsi="Arial" w:cs="Arial"/>
          <w:sz w:val="22"/>
          <w:szCs w:val="22"/>
        </w:rPr>
        <w:t>TF Lite Experimental Unity Plugin</w:t>
      </w:r>
    </w:p>
    <w:p xmlns:wp14="http://schemas.microsoft.com/office/word/2010/wordml" w:rsidRPr="00E00AE1" w:rsidR="001375B9" w:rsidP="001375B9" w:rsidRDefault="001732AE" w14:paraId="1329976F" wp14:textId="77777777">
      <w:pPr>
        <w:rPr>
          <w:rFonts w:ascii="Arial" w:hAnsi="Arial" w:cs="Arial"/>
          <w:sz w:val="22"/>
          <w:szCs w:val="22"/>
        </w:rPr>
      </w:pPr>
      <w:hyperlink w:history="1" r:id="rId111">
        <w:r w:rsidRPr="00E00AE1" w:rsidR="001375B9">
          <w:rPr>
            <w:rStyle w:val="Hyperlink"/>
            <w:rFonts w:ascii="Arial" w:hAnsi="Arial" w:cs="Arial"/>
            <w:color w:val="auto"/>
            <w:sz w:val="22"/>
            <w:szCs w:val="22"/>
          </w:rPr>
          <w:t>https://github.com/tensorflow/tensorflow/tree/master/tensorflow/lite/experimental/examples/unity/TensorFlowLitePlugin/</w:t>
        </w:r>
      </w:hyperlink>
    </w:p>
    <w:p xmlns:wp14="http://schemas.microsoft.com/office/word/2010/wordml" w:rsidRPr="00E00AE1" w:rsidR="001375B9" w:rsidP="001375B9" w:rsidRDefault="001375B9" w14:paraId="168F65D8" wp14:textId="77777777">
      <w:pPr>
        <w:rPr>
          <w:rFonts w:ascii="Arial" w:hAnsi="Arial" w:cs="Arial"/>
          <w:sz w:val="22"/>
          <w:szCs w:val="22"/>
        </w:rPr>
      </w:pPr>
    </w:p>
    <w:p xmlns:wp14="http://schemas.microsoft.com/office/word/2010/wordml" w:rsidRPr="00E00AE1" w:rsidR="001375B9" w:rsidP="001375B9" w:rsidRDefault="001375B9" w14:paraId="460FA7C8" wp14:textId="77777777">
      <w:pPr>
        <w:rPr>
          <w:rFonts w:ascii="Arial" w:hAnsi="Arial" w:cs="Arial"/>
          <w:sz w:val="22"/>
          <w:szCs w:val="22"/>
        </w:rPr>
      </w:pPr>
    </w:p>
    <w:p xmlns:wp14="http://schemas.microsoft.com/office/word/2010/wordml" w:rsidRPr="00E00AE1" w:rsidR="001375B9" w:rsidP="001375B9" w:rsidRDefault="001375B9" w14:paraId="05C8A191" wp14:textId="77777777">
      <w:pPr>
        <w:rPr>
          <w:rFonts w:ascii="Arial" w:hAnsi="Arial" w:cs="Arial"/>
          <w:sz w:val="22"/>
          <w:szCs w:val="22"/>
        </w:rPr>
      </w:pPr>
      <w:r w:rsidRPr="00E00AE1">
        <w:rPr>
          <w:rFonts w:ascii="Arial" w:hAnsi="Arial" w:cs="Arial"/>
          <w:sz w:val="22"/>
          <w:szCs w:val="22"/>
        </w:rPr>
        <w:t>MACHINE LEARNING and AUGMENTED REALITY</w:t>
      </w:r>
    </w:p>
    <w:p xmlns:wp14="http://schemas.microsoft.com/office/word/2010/wordml" w:rsidRPr="00E00AE1" w:rsidR="001375B9" w:rsidP="001375B9" w:rsidRDefault="001732AE" w14:paraId="13DD7167" wp14:textId="77777777">
      <w:pPr>
        <w:rPr>
          <w:rFonts w:ascii="Arial" w:hAnsi="Arial" w:cs="Arial"/>
          <w:sz w:val="22"/>
          <w:szCs w:val="22"/>
        </w:rPr>
      </w:pPr>
      <w:hyperlink w:history="1" r:id="rId112">
        <w:r w:rsidRPr="00E00AE1" w:rsidR="001375B9">
          <w:rPr>
            <w:rStyle w:val="Hyperlink"/>
            <w:rFonts w:ascii="Arial" w:hAnsi="Arial" w:cs="Arial"/>
            <w:color w:val="auto"/>
            <w:sz w:val="22"/>
            <w:szCs w:val="22"/>
          </w:rPr>
          <w:t>https://www.youtube.com/watch?v=Q6ERFwQNkzo</w:t>
        </w:r>
      </w:hyperlink>
    </w:p>
    <w:p xmlns:wp14="http://schemas.microsoft.com/office/word/2010/wordml" w:rsidRPr="00E00AE1" w:rsidR="001375B9" w:rsidP="000F1DB0" w:rsidRDefault="001375B9" w14:paraId="76A5953D" wp14:textId="77777777">
      <w:pPr>
        <w:rPr>
          <w:rFonts w:ascii="Arial" w:hAnsi="Arial" w:cs="Arial"/>
          <w:sz w:val="22"/>
          <w:szCs w:val="22"/>
        </w:rPr>
      </w:pPr>
    </w:p>
    <w:p xmlns:wp14="http://schemas.microsoft.com/office/word/2010/wordml" w:rsidRPr="00E00AE1" w:rsidR="000F1DB0" w:rsidP="000F1DB0" w:rsidRDefault="000F1DB0" w14:paraId="3C07BD89" wp14:textId="77777777">
      <w:pPr>
        <w:rPr>
          <w:rFonts w:ascii="Arial" w:hAnsi="Arial" w:cs="Arial"/>
          <w:sz w:val="22"/>
          <w:szCs w:val="22"/>
        </w:rPr>
      </w:pPr>
    </w:p>
    <w:p xmlns:wp14="http://schemas.microsoft.com/office/word/2010/wordml" w:rsidRPr="00E00AE1" w:rsidR="000F1DB0" w:rsidP="000F1DB0" w:rsidRDefault="000F1DB0" w14:paraId="201E73FA" wp14:textId="77777777">
      <w:pPr>
        <w:rPr>
          <w:rFonts w:ascii="Arial" w:hAnsi="Arial" w:cs="Arial"/>
          <w:b/>
          <w:bCs/>
          <w:sz w:val="22"/>
          <w:szCs w:val="22"/>
          <w:u w:val="single"/>
        </w:rPr>
      </w:pPr>
      <w:r w:rsidRPr="00E00AE1">
        <w:rPr>
          <w:rFonts w:ascii="Arial" w:hAnsi="Arial" w:cs="Arial"/>
          <w:b/>
          <w:bCs/>
          <w:sz w:val="22"/>
          <w:szCs w:val="22"/>
          <w:u w:val="single"/>
        </w:rPr>
        <w:t xml:space="preserve">Development </w:t>
      </w:r>
    </w:p>
    <w:p xmlns:wp14="http://schemas.microsoft.com/office/word/2010/wordml" w:rsidRPr="00E00AE1" w:rsidR="000F1DB0" w:rsidP="000F1DB0" w:rsidRDefault="000F1DB0" w14:paraId="4AE89165" wp14:textId="77777777">
      <w:pPr>
        <w:rPr>
          <w:rFonts w:ascii="Arial" w:hAnsi="Arial" w:cs="Arial"/>
          <w:sz w:val="22"/>
          <w:szCs w:val="22"/>
        </w:rPr>
      </w:pPr>
      <w:r w:rsidRPr="00E00AE1">
        <w:rPr>
          <w:rFonts w:ascii="Arial" w:hAnsi="Arial" w:cs="Arial"/>
          <w:sz w:val="22"/>
          <w:szCs w:val="22"/>
        </w:rPr>
        <w:t xml:space="preserve">Features- </w:t>
      </w:r>
    </w:p>
    <w:p xmlns:wp14="http://schemas.microsoft.com/office/word/2010/wordml" w:rsidRPr="00E00AE1" w:rsidR="000F1DB0" w:rsidP="000F1DB0" w:rsidRDefault="000F1DB0" w14:paraId="30E93152"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Smoother</w:t>
      </w:r>
      <w:r w:rsidRPr="00E00AE1">
        <w:rPr>
          <w:rStyle w:val="apple-converted-space"/>
          <w:rFonts w:ascii="Arial" w:hAnsi="Arial" w:cs="Arial"/>
          <w:sz w:val="22"/>
          <w:szCs w:val="22"/>
        </w:rPr>
        <w:t> </w:t>
      </w:r>
      <w:r w:rsidRPr="00E00AE1">
        <w:rPr>
          <w:rFonts w:ascii="Arial" w:hAnsi="Arial" w:cs="Arial"/>
          <w:sz w:val="22"/>
          <w:szCs w:val="22"/>
        </w:rPr>
        <w:t>Rotation of jewellery: see Google earth for ref</w:t>
      </w:r>
    </w:p>
    <w:p xmlns:wp14="http://schemas.microsoft.com/office/word/2010/wordml" w:rsidRPr="00E00AE1" w:rsidR="000F1DB0" w:rsidP="000F1DB0" w:rsidRDefault="000F1DB0" w14:paraId="23A4EF09"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Categories of jewellery on rotating crystal as Google earth</w:t>
      </w:r>
    </w:p>
    <w:p xmlns:wp14="http://schemas.microsoft.com/office/word/2010/wordml" w:rsidRPr="00E00AE1" w:rsidR="000F1DB0" w:rsidP="000F1DB0" w:rsidRDefault="000F1DB0" w14:paraId="5B9E7FB1"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Finger ring sizer</w:t>
      </w:r>
    </w:p>
    <w:p xmlns:wp14="http://schemas.microsoft.com/office/word/2010/wordml" w:rsidRPr="00E00AE1" w:rsidR="000F1DB0" w:rsidP="000F1DB0" w:rsidRDefault="000F1DB0" w14:paraId="5B4DD4CE"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lastRenderedPageBreak/>
        <w:t>Change AR designs on camera</w:t>
      </w:r>
      <w:r w:rsidRPr="00E00AE1">
        <w:rPr>
          <w:rStyle w:val="apple-converted-space"/>
          <w:rFonts w:ascii="Arial" w:hAnsi="Arial" w:cs="Arial"/>
          <w:sz w:val="22"/>
          <w:szCs w:val="22"/>
        </w:rPr>
        <w:t> </w:t>
      </w:r>
    </w:p>
    <w:p xmlns:wp14="http://schemas.microsoft.com/office/word/2010/wordml" w:rsidRPr="00E00AE1" w:rsidR="000F1DB0" w:rsidP="000F1DB0" w:rsidRDefault="000F1DB0" w14:paraId="6848A6A1"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Parametric/customisation/generative Functionality</w:t>
      </w:r>
    </w:p>
    <w:p xmlns:wp14="http://schemas.microsoft.com/office/word/2010/wordml" w:rsidRPr="00E00AE1" w:rsidR="000F1DB0" w:rsidP="000F1DB0" w:rsidRDefault="000F1DB0" w14:paraId="452FD122"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 xml:space="preserve">Ecommerce </w:t>
      </w:r>
    </w:p>
    <w:p xmlns:wp14="http://schemas.microsoft.com/office/word/2010/wordml" w:rsidRPr="00E00AE1" w:rsidR="000F1DB0" w:rsidP="000F1DB0" w:rsidRDefault="000F1DB0" w14:paraId="3FF7208A"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Live metal price tracker</w:t>
      </w:r>
    </w:p>
    <w:p xmlns:wp14="http://schemas.microsoft.com/office/word/2010/wordml" w:rsidRPr="00E00AE1" w:rsidR="000F1DB0" w:rsidP="000F1DB0" w:rsidRDefault="000F1DB0" w14:paraId="298696F1"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Link to Seculuxe</w:t>
      </w:r>
    </w:p>
    <w:p xmlns:wp14="http://schemas.microsoft.com/office/word/2010/wordml" w:rsidRPr="00E00AE1" w:rsidR="00C60A39" w:rsidP="00C60A39" w:rsidRDefault="00C60A39" w14:paraId="66CEEC90"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night and day mode</w:t>
      </w:r>
    </w:p>
    <w:p xmlns:wp14="http://schemas.microsoft.com/office/word/2010/wordml" w:rsidRPr="00E00AE1" w:rsidR="00C60A39" w:rsidP="00C60A39" w:rsidRDefault="00C60A39" w14:paraId="28CC2ACD"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 xml:space="preserve">check all FBX components named correctly </w:t>
      </w:r>
    </w:p>
    <w:p xmlns:wp14="http://schemas.microsoft.com/office/word/2010/wordml" w:rsidRPr="00E00AE1" w:rsidR="00C60A39" w:rsidP="00C60A39" w:rsidRDefault="00C60A39" w14:paraId="2466146F"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 xml:space="preserve">Diamond size guide plane bands with different heads for diamond sizes </w:t>
      </w:r>
    </w:p>
    <w:p xmlns:wp14="http://schemas.microsoft.com/office/word/2010/wordml" w:rsidRPr="00E00AE1" w:rsidR="00C60A39" w:rsidP="00C60A39" w:rsidRDefault="00C60A39" w14:paraId="52002DE9"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 xml:space="preserve">Chest needs implementing and possible refining </w:t>
      </w:r>
    </w:p>
    <w:p xmlns:wp14="http://schemas.microsoft.com/office/word/2010/wordml" w:rsidRPr="00E00AE1" w:rsidR="00C60A39" w:rsidP="00C60A39" w:rsidRDefault="00C60A39" w14:paraId="42D869C8" wp14:textId="2117E968">
      <w:pPr>
        <w:pStyle w:val="xxmsolistparagraph"/>
        <w:spacing w:after="0"/>
        <w:rPr>
          <w:rFonts w:ascii="Arial" w:hAnsi="Arial" w:cs="Arial"/>
          <w:sz w:val="22"/>
          <w:szCs w:val="22"/>
        </w:rPr>
      </w:pPr>
      <w:r w:rsidRPr="62E0B53A" w:rsidR="6E8260CB">
        <w:rPr>
          <w:rFonts w:ascii="Arial" w:hAnsi="Arial" w:cs="Arial"/>
          <w:sz w:val="22"/>
          <w:szCs w:val="22"/>
        </w:rPr>
        <w:t>•</w:t>
      </w:r>
      <w:r>
        <w:tab/>
      </w:r>
      <w:r w:rsidRPr="62E0B53A" w:rsidR="6E8260CB">
        <w:rPr>
          <w:rFonts w:ascii="Arial" w:hAnsi="Arial" w:cs="Arial"/>
          <w:sz w:val="22"/>
          <w:szCs w:val="22"/>
        </w:rPr>
        <w:t>Upload and test new collections</w:t>
      </w:r>
    </w:p>
    <w:p xmlns:wp14="http://schemas.microsoft.com/office/word/2010/wordml" w:rsidRPr="00E00AE1" w:rsidR="00C60A39" w:rsidP="00C60A39" w:rsidRDefault="00C60A39" w14:paraId="65792988"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 xml:space="preserve">Fingers - adjust individual FBX size to better fit on fingers also thumb and little finger selection </w:t>
      </w:r>
      <w:r w:rsidRPr="00E00AE1" w:rsidR="062E5843">
        <w:rPr>
          <w:rFonts w:ascii="Arial" w:hAnsi="Arial" w:cs="Arial"/>
          <w:sz w:val="22"/>
          <w:szCs w:val="22"/>
        </w:rPr>
        <w:t>does not</w:t>
      </w:r>
      <w:r w:rsidRPr="00E00AE1">
        <w:rPr>
          <w:rFonts w:ascii="Arial" w:hAnsi="Arial" w:cs="Arial"/>
          <w:sz w:val="22"/>
          <w:szCs w:val="22"/>
        </w:rPr>
        <w:t xml:space="preserve"> work ATM</w:t>
      </w:r>
    </w:p>
    <w:p xmlns:wp14="http://schemas.microsoft.com/office/word/2010/wordml" w:rsidRPr="00E00AE1" w:rsidR="00C60A39" w:rsidP="00C60A39" w:rsidRDefault="00C60A39" w14:paraId="5C45E4E2"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3D body parts- need right hand, rotation needs improving, camera positions could also be improved.</w:t>
      </w:r>
    </w:p>
    <w:p xmlns:wp14="http://schemas.microsoft.com/office/word/2010/wordml" w:rsidRPr="00E00AE1" w:rsidR="00C60A39" w:rsidP="00C60A39" w:rsidRDefault="00C60A39" w14:paraId="7CA740E0"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Get AR to work for Earrings and necklaces</w:t>
      </w:r>
    </w:p>
    <w:p xmlns:wp14="http://schemas.microsoft.com/office/word/2010/wordml" w:rsidRPr="00E00AE1" w:rsidR="00C60A39" w:rsidP="00C60A39" w:rsidRDefault="00C60A39" w14:paraId="2078184B"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Add new ear to app</w:t>
      </w:r>
    </w:p>
    <w:p xmlns:wp14="http://schemas.microsoft.com/office/word/2010/wordml" w:rsidRPr="00E00AE1" w:rsidR="00C60A39" w:rsidP="00C60A39" w:rsidRDefault="00C60A39" w14:paraId="57D7DD8F" wp14:textId="77777777">
      <w:pPr>
        <w:pStyle w:val="xxmsolistparagraph"/>
        <w:spacing w:after="0"/>
        <w:rPr>
          <w:rFonts w:ascii="Arial" w:hAnsi="Arial" w:cs="Arial"/>
          <w:sz w:val="22"/>
          <w:szCs w:val="22"/>
        </w:rPr>
      </w:pPr>
      <w:r w:rsidRPr="00E00AE1">
        <w:rPr>
          <w:rFonts w:ascii="Arial" w:hAnsi="Arial" w:cs="Arial"/>
          <w:sz w:val="22"/>
          <w:szCs w:val="22"/>
        </w:rPr>
        <w:lastRenderedPageBreak/>
        <w:t>•</w:t>
      </w:r>
      <w:r w:rsidRPr="00E00AE1">
        <w:rPr>
          <w:rFonts w:ascii="Arial" w:hAnsi="Arial" w:cs="Arial"/>
          <w:sz w:val="22"/>
          <w:szCs w:val="22"/>
        </w:rPr>
        <w:tab/>
      </w:r>
      <w:r w:rsidRPr="00E00AE1">
        <w:rPr>
          <w:rFonts w:ascii="Arial" w:hAnsi="Arial" w:cs="Arial"/>
          <w:sz w:val="22"/>
          <w:szCs w:val="22"/>
        </w:rPr>
        <w:t>Windows standalone build for website etc</w:t>
      </w:r>
    </w:p>
    <w:p xmlns:wp14="http://schemas.microsoft.com/office/word/2010/wordml" w:rsidRPr="00E00AE1" w:rsidR="00C60A39" w:rsidP="00C60A39" w:rsidRDefault="00C60A39" w14:paraId="4870B7D6" wp14:textId="77777777">
      <w:pPr>
        <w:pStyle w:val="xxmsolistparagraph"/>
        <w:spacing w:after="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Alter sales and demo images in both app stores for all relevant devices to</w:t>
      </w:r>
    </w:p>
    <w:p xmlns:wp14="http://schemas.microsoft.com/office/word/2010/wordml" w:rsidRPr="00E00AE1" w:rsidR="00C60A39" w:rsidP="00C60A39" w:rsidRDefault="00C60A39" w14:paraId="1DD13C1B" wp14:textId="77777777">
      <w:pPr>
        <w:pStyle w:val="xxmsolistparagraph"/>
        <w:spacing w:after="0"/>
        <w:rPr>
          <w:rFonts w:ascii="Arial" w:hAnsi="Arial" w:cs="Arial"/>
          <w:sz w:val="22"/>
          <w:szCs w:val="22"/>
        </w:rPr>
      </w:pPr>
      <w:r w:rsidRPr="00E00AE1">
        <w:rPr>
          <w:rFonts w:ascii="Arial" w:hAnsi="Arial" w:cs="Arial"/>
          <w:sz w:val="22"/>
          <w:szCs w:val="22"/>
        </w:rPr>
        <w:t>have the new images &amp; spelling</w:t>
      </w:r>
    </w:p>
    <w:p xmlns:wp14="http://schemas.microsoft.com/office/word/2010/wordml" w:rsidRPr="00E00AE1" w:rsidR="00C60A39" w:rsidP="00C60A39" w:rsidRDefault="00C60A39" w14:paraId="272343A9" wp14:textId="77777777">
      <w:pPr>
        <w:pStyle w:val="xxmsolistparagraph"/>
        <w:spacing w:before="0" w:beforeAutospacing="0" w:after="0" w:afterAutospacing="0"/>
        <w:rPr>
          <w:rFonts w:ascii="Arial" w:hAnsi="Arial" w:cs="Arial"/>
          <w:sz w:val="22"/>
          <w:szCs w:val="22"/>
        </w:rPr>
      </w:pPr>
      <w:r w:rsidRPr="00E00AE1">
        <w:rPr>
          <w:rFonts w:ascii="Arial" w:hAnsi="Arial" w:cs="Arial"/>
          <w:sz w:val="22"/>
          <w:szCs w:val="22"/>
        </w:rPr>
        <w:t>•</w:t>
      </w:r>
      <w:r w:rsidRPr="00E00AE1">
        <w:rPr>
          <w:rFonts w:ascii="Arial" w:hAnsi="Arial" w:cs="Arial"/>
          <w:sz w:val="22"/>
          <w:szCs w:val="22"/>
        </w:rPr>
        <w:tab/>
      </w:r>
      <w:r w:rsidRPr="00E00AE1">
        <w:rPr>
          <w:rFonts w:ascii="Arial" w:hAnsi="Arial" w:cs="Arial"/>
          <w:sz w:val="22"/>
          <w:szCs w:val="22"/>
        </w:rPr>
        <w:t>New version of user guide uploaded with new images/ layout</w:t>
      </w:r>
    </w:p>
    <w:p xmlns:wp14="http://schemas.microsoft.com/office/word/2010/wordml" w:rsidR="00C26A68" w:rsidP="54989A9C" w:rsidRDefault="00C26A68" w14:paraId="2A3FBCD1" wp14:noSpellErr="1" wp14:textId="6390D775">
      <w:pPr>
        <w:pStyle w:val="Normal"/>
        <w:spacing w:before="0" w:beforeAutospacing="off" w:after="0" w:afterAutospacing="off"/>
        <w:rPr>
          <w:rFonts w:ascii="Arial" w:hAnsi="Arial" w:cs="Arial"/>
          <w:sz w:val="22"/>
          <w:szCs w:val="22"/>
        </w:rPr>
      </w:pPr>
    </w:p>
    <w:p xmlns:wp14="http://schemas.microsoft.com/office/word/2010/wordml" w:rsidRPr="00E00AE1" w:rsidR="005D3C77" w:rsidP="00C26A68" w:rsidRDefault="005D3C77" w14:paraId="2A9F3CD3" wp14:textId="77777777">
      <w:pPr>
        <w:rPr>
          <w:rFonts w:ascii="Arial" w:hAnsi="Arial" w:cs="Arial"/>
          <w:b/>
          <w:bCs/>
          <w:sz w:val="22"/>
          <w:szCs w:val="22"/>
          <w:u w:val="single"/>
        </w:rPr>
      </w:pPr>
    </w:p>
    <w:p xmlns:wp14="http://schemas.microsoft.com/office/word/2010/wordml" w:rsidRPr="00E00AE1" w:rsidR="00C26A68" w:rsidP="00C26A68" w:rsidRDefault="00C26A68" w14:paraId="37701589" wp14:textId="77777777">
      <w:pPr>
        <w:rPr>
          <w:rFonts w:ascii="Arial" w:hAnsi="Arial" w:cs="Arial"/>
          <w:b/>
          <w:bCs/>
          <w:sz w:val="22"/>
          <w:szCs w:val="22"/>
          <w:u w:val="single"/>
        </w:rPr>
      </w:pPr>
      <w:r w:rsidRPr="54989A9C" w:rsidR="1B70FE41">
        <w:rPr>
          <w:rFonts w:ascii="Arial" w:hAnsi="Arial" w:cs="Arial"/>
          <w:b w:val="1"/>
          <w:bCs w:val="1"/>
          <w:sz w:val="22"/>
          <w:szCs w:val="22"/>
          <w:u w:val="single"/>
        </w:rPr>
        <w:t>CERIC Web app-</w:t>
      </w:r>
    </w:p>
    <w:p w:rsidR="54989A9C" w:rsidP="54989A9C" w:rsidRDefault="54989A9C" w14:paraId="4983504F" w14:textId="3DD79010">
      <w:pPr>
        <w:pStyle w:val="Normal"/>
        <w:rPr>
          <w:rFonts w:ascii="Arial" w:hAnsi="Arial" w:cs="Arial"/>
          <w:b w:val="1"/>
          <w:bCs w:val="1"/>
          <w:sz w:val="22"/>
          <w:szCs w:val="22"/>
          <w:u w:val="single"/>
        </w:rPr>
      </w:pPr>
    </w:p>
    <w:p w:rsidR="30B2A354" w:rsidP="54989A9C" w:rsidRDefault="30B2A354" w14:paraId="353F1BE8" w14:textId="20295EB9">
      <w:pPr>
        <w:pStyle w:val="Normal"/>
      </w:pPr>
      <w:hyperlink r:id="R5cabc23c318e4df3">
        <w:r w:rsidRPr="54989A9C" w:rsidR="30B2A354">
          <w:rPr>
            <w:rStyle w:val="Hyperlink"/>
            <w:rFonts w:ascii="Arial" w:hAnsi="Arial" w:eastAsia="Arial" w:cs="Arial"/>
            <w:noProof w:val="0"/>
            <w:sz w:val="22"/>
            <w:szCs w:val="22"/>
            <w:lang w:val="en-GB"/>
          </w:rPr>
          <w:t>https://www.diamondcentrewales.com/services/Ceric/</w:t>
        </w:r>
      </w:hyperlink>
    </w:p>
    <w:p w:rsidR="54989A9C" w:rsidP="54989A9C" w:rsidRDefault="54989A9C" w14:paraId="4519E4BA" w14:textId="23532214">
      <w:pPr>
        <w:pStyle w:val="Normal"/>
        <w:rPr>
          <w:rFonts w:ascii="Arial" w:hAnsi="Arial" w:eastAsia="Arial" w:cs="Arial"/>
          <w:noProof w:val="0"/>
          <w:sz w:val="22"/>
          <w:szCs w:val="22"/>
          <w:lang w:val="en-GB"/>
        </w:rPr>
      </w:pPr>
    </w:p>
    <w:p xmlns:wp14="http://schemas.microsoft.com/office/word/2010/wordml" w:rsidRPr="00E00AE1" w:rsidR="00F04507" w:rsidP="000A5B87" w:rsidRDefault="00F04507" w14:paraId="40776332" wp14:textId="77777777">
      <w:pPr>
        <w:rPr>
          <w:rFonts w:ascii="Arial" w:hAnsi="Arial" w:cs="Arial"/>
          <w:sz w:val="22"/>
          <w:szCs w:val="22"/>
        </w:rPr>
      </w:pPr>
    </w:p>
    <w:p xmlns:wp14="http://schemas.microsoft.com/office/word/2010/wordml" w:rsidRPr="00E00AE1" w:rsidR="008111FB" w:rsidP="6E618D4C" w:rsidRDefault="008111FB" w14:paraId="107E9FD5" wp14:textId="77777777">
      <w:pPr>
        <w:jc w:val="center"/>
        <w:rPr>
          <w:rFonts w:ascii="Arial" w:hAnsi="Arial" w:cs="Arial"/>
          <w:b/>
          <w:bCs/>
          <w:sz w:val="22"/>
          <w:szCs w:val="22"/>
          <w:u w:val="single"/>
        </w:rPr>
      </w:pPr>
    </w:p>
    <w:p xmlns:wp14="http://schemas.microsoft.com/office/word/2010/wordml" w:rsidRPr="00E00AE1" w:rsidR="008111FB" w:rsidP="008111FB" w:rsidRDefault="008111FB" w14:paraId="564A82CB" wp14:textId="77777777">
      <w:pPr>
        <w:jc w:val="center"/>
        <w:rPr>
          <w:rFonts w:ascii="Arial" w:hAnsi="Arial" w:cs="Arial"/>
          <w:b/>
          <w:bCs/>
          <w:sz w:val="22"/>
          <w:szCs w:val="22"/>
          <w:u w:val="single"/>
        </w:rPr>
      </w:pPr>
    </w:p>
    <w:p xmlns:wp14="http://schemas.microsoft.com/office/word/2010/wordml" w:rsidRPr="00E00AE1" w:rsidR="008111FB" w:rsidP="006939DA" w:rsidRDefault="008111FB" w14:paraId="3CE28D4A" wp14:textId="77777777">
      <w:pPr>
        <w:jc w:val="center"/>
        <w:rPr>
          <w:rFonts w:ascii="Arial" w:hAnsi="Arial" w:cs="Arial"/>
          <w:b/>
          <w:bCs/>
          <w:sz w:val="22"/>
          <w:szCs w:val="22"/>
          <w:u w:val="single"/>
        </w:rPr>
      </w:pPr>
    </w:p>
    <w:p xmlns:wp14="http://schemas.microsoft.com/office/word/2010/wordml" w:rsidR="005D3C77" w:rsidP="1CAFEB99" w:rsidRDefault="005D3C77" w14:paraId="03CC5A65" wp14:textId="77777777">
      <w:pPr>
        <w:jc w:val="center"/>
        <w:rPr>
          <w:rFonts w:ascii="Arial" w:hAnsi="Arial" w:cs="Arial"/>
          <w:sz w:val="22"/>
          <w:szCs w:val="22"/>
        </w:rPr>
      </w:pPr>
    </w:p>
    <w:p xmlns:wp14="http://schemas.microsoft.com/office/word/2010/wordml" w:rsidRPr="00E00AE1" w:rsidR="005D3C77" w:rsidP="1CAFEB99" w:rsidRDefault="005D3C77" w14:paraId="08F1356E" wp14:textId="77777777">
      <w:pPr>
        <w:jc w:val="center"/>
        <w:rPr>
          <w:rFonts w:ascii="Arial" w:hAnsi="Arial" w:cs="Arial"/>
          <w:sz w:val="22"/>
          <w:szCs w:val="22"/>
        </w:rPr>
      </w:pPr>
      <w:r>
        <w:rPr>
          <w:rFonts w:ascii="Arial" w:hAnsi="Arial" w:cs="Arial"/>
          <w:sz w:val="22"/>
          <w:szCs w:val="22"/>
        </w:rPr>
        <w:t>CERIC DOWNLOAD QR Code</w:t>
      </w:r>
    </w:p>
    <w:p xmlns:wp14="http://schemas.microsoft.com/office/word/2010/wordml" w:rsidRPr="00E00AE1" w:rsidR="798DBD4A" w:rsidP="1CAFEB99" w:rsidRDefault="798DBD4A" w14:paraId="63ACB6A2" wp14:textId="77777777">
      <w:pPr>
        <w:jc w:val="center"/>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6CE3CBF3" wp14:editId="1C6A5A57">
            <wp:extent cx="4572000" cy="4572000"/>
            <wp:effectExtent l="0" t="0" r="0" b="0"/>
            <wp:docPr id="369611439" name="Picture 36961143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
                    <pic:cNvPicPr/>
                  </pic:nvPicPr>
                  <pic:blipFill>
                    <a:blip r:embed="rId118" cstate="print">
                      <a:extLst>
                        <a:ext uri="{28A0092B-C50C-407E-A947-70E740481C1C}">
                          <a14:useLocalDpi xmlns:a14="http://schemas.microsoft.com/office/drawing/2010/main" val="0"/>
                        </a:ext>
                      </a:extLst>
                    </a:blip>
                    <a:stretch>
                      <a:fillRect/>
                    </a:stretch>
                  </pic:blipFill>
                  <pic:spPr>
                    <a:xfrm>
                      <a:off x="0" y="0"/>
                      <a:ext cx="4572000" cy="4572000"/>
                    </a:xfrm>
                    <a:prstGeom prst="rect">
                      <a:avLst/>
                    </a:prstGeom>
                  </pic:spPr>
                </pic:pic>
              </a:graphicData>
            </a:graphic>
          </wp:inline>
        </w:drawing>
      </w:r>
    </w:p>
    <w:p xmlns:wp14="http://schemas.microsoft.com/office/word/2010/wordml" w:rsidRPr="00E00AE1" w:rsidR="008111FB" w:rsidP="000A5B87" w:rsidRDefault="008111FB" w14:paraId="2C8D472F" wp14:textId="77777777">
      <w:pPr>
        <w:rPr>
          <w:rFonts w:ascii="Arial" w:hAnsi="Arial" w:cs="Arial"/>
          <w:b/>
          <w:bCs/>
          <w:sz w:val="22"/>
          <w:szCs w:val="22"/>
          <w:u w:val="single"/>
        </w:rPr>
      </w:pPr>
    </w:p>
    <w:p xmlns:wp14="http://schemas.microsoft.com/office/word/2010/wordml" w:rsidR="005D3C77" w:rsidP="000A5B87" w:rsidRDefault="005D3C77" w14:paraId="4EE55097" wp14:textId="77777777">
      <w:pPr>
        <w:rPr>
          <w:rFonts w:ascii="Arial" w:hAnsi="Arial" w:cs="Arial"/>
          <w:b/>
          <w:bCs/>
          <w:sz w:val="22"/>
          <w:szCs w:val="22"/>
          <w:u w:val="single"/>
        </w:rPr>
      </w:pPr>
    </w:p>
    <w:p xmlns:wp14="http://schemas.microsoft.com/office/word/2010/wordml" w:rsidR="005D3C77" w:rsidP="000A5B87" w:rsidRDefault="005D3C77" w14:paraId="68AE7378" wp14:textId="77777777">
      <w:pPr>
        <w:rPr>
          <w:rFonts w:ascii="Arial" w:hAnsi="Arial" w:cs="Arial"/>
          <w:b/>
          <w:bCs/>
          <w:sz w:val="22"/>
          <w:szCs w:val="22"/>
          <w:u w:val="single"/>
        </w:rPr>
      </w:pPr>
    </w:p>
    <w:p xmlns:wp14="http://schemas.microsoft.com/office/word/2010/wordml" w:rsidR="005D3C77" w:rsidP="000A5B87" w:rsidRDefault="005D3C77" w14:paraId="33CE2273" wp14:textId="77777777">
      <w:pPr>
        <w:rPr>
          <w:rFonts w:ascii="Arial" w:hAnsi="Arial" w:cs="Arial"/>
          <w:b/>
          <w:bCs/>
          <w:sz w:val="22"/>
          <w:szCs w:val="22"/>
          <w:u w:val="single"/>
        </w:rPr>
      </w:pPr>
    </w:p>
    <w:p xmlns:wp14="http://schemas.microsoft.com/office/word/2010/wordml" w:rsidR="005D3C77" w:rsidP="000A5B87" w:rsidRDefault="005D3C77" w14:paraId="59CA3B16" wp14:textId="77777777">
      <w:pPr>
        <w:rPr>
          <w:rFonts w:ascii="Arial" w:hAnsi="Arial" w:cs="Arial"/>
          <w:b/>
          <w:bCs/>
          <w:sz w:val="22"/>
          <w:szCs w:val="22"/>
          <w:u w:val="single"/>
        </w:rPr>
      </w:pPr>
    </w:p>
    <w:p xmlns:wp14="http://schemas.microsoft.com/office/word/2010/wordml" w:rsidR="005D3C77" w:rsidP="000A5B87" w:rsidRDefault="005D3C77" w14:paraId="5CF92296" wp14:textId="77777777">
      <w:pPr>
        <w:rPr>
          <w:rFonts w:ascii="Arial" w:hAnsi="Arial" w:cs="Arial"/>
          <w:b/>
          <w:bCs/>
          <w:sz w:val="22"/>
          <w:szCs w:val="22"/>
          <w:u w:val="single"/>
        </w:rPr>
      </w:pPr>
    </w:p>
    <w:p xmlns:wp14="http://schemas.microsoft.com/office/word/2010/wordml" w:rsidR="005D3C77" w:rsidP="000A5B87" w:rsidRDefault="005D3C77" w14:paraId="3BCBCB4C" wp14:textId="77777777">
      <w:pPr>
        <w:rPr>
          <w:rFonts w:ascii="Arial" w:hAnsi="Arial" w:cs="Arial"/>
          <w:b/>
          <w:bCs/>
          <w:sz w:val="22"/>
          <w:szCs w:val="22"/>
          <w:u w:val="single"/>
        </w:rPr>
      </w:pPr>
    </w:p>
    <w:p xmlns:wp14="http://schemas.microsoft.com/office/word/2010/wordml" w:rsidRPr="00E00AE1" w:rsidR="00597D03" w:rsidP="62E0B53A" w:rsidRDefault="00597D03" w14:paraId="43CD2F13" wp14:textId="5FDB249F">
      <w:pPr>
        <w:pStyle w:val="Normal"/>
        <w:spacing w:line="360" w:lineRule="auto"/>
        <w:rPr>
          <w:rFonts w:ascii="Arial" w:hAnsi="Arial" w:cs="Arial"/>
          <w:b w:val="1"/>
          <w:bCs w:val="1"/>
          <w:sz w:val="22"/>
          <w:szCs w:val="22"/>
        </w:rPr>
      </w:pPr>
      <w:r w:rsidRPr="00E00AE1">
        <w:rPr>
          <w:rFonts w:ascii="Arial" w:hAnsi="Arial" w:cs="Arial"/>
          <w:noProof/>
          <w:sz w:val="22"/>
          <w:szCs w:val="22"/>
        </w:rPr>
        <w:drawing>
          <wp:anchor xmlns:wp14="http://schemas.microsoft.com/office/word/2010/wordprocessingDrawing" distT="0" distB="0" distL="114300" distR="114300" simplePos="0" relativeHeight="251658240" behindDoc="1" locked="0" layoutInCell="1" allowOverlap="1" wp14:anchorId="673B5EC8" wp14:editId="6BB008C1">
            <wp:simplePos x="0" y="0"/>
            <wp:positionH relativeFrom="column">
              <wp:posOffset>0</wp:posOffset>
            </wp:positionH>
            <wp:positionV relativeFrom="paragraph">
              <wp:posOffset>0</wp:posOffset>
            </wp:positionV>
            <wp:extent cx="1475105" cy="3203575"/>
            <wp:effectExtent l="0" t="0" r="0" b="0"/>
            <wp:wrapTight wrapText="bothSides">
              <wp:wrapPolygon edited="0">
                <wp:start x="0" y="0"/>
                <wp:lineTo x="0" y="21450"/>
                <wp:lineTo x="21200" y="21450"/>
                <wp:lineTo x="21200" y="0"/>
                <wp:lineTo x="0" y="0"/>
              </wp:wrapPolygon>
            </wp:wrapTight>
            <wp:docPr id="24" name="Picture 2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1"/>
                    <pic:cNvPicPr>
                      <a:picLocks noChangeAspect="1" noChangeArrowheads="1"/>
                    </pic:cNvPicPr>
                  </pic:nvPicPr>
                  <pic:blipFill>
                    <a:blip r:embed="rId119" cstate="print">
                      <a:extLst>
                        <a:ext uri="{28A0092B-C50C-407E-A947-70E740481C1C}">
                          <a14:useLocalDpi xmlns:a14="http://schemas.microsoft.com/office/drawing/2010/main" val="0"/>
                        </a:ext>
                      </a:extLst>
                    </a:blip>
                    <a:srcRect/>
                    <a:stretch>
                      <a:fillRect/>
                    </a:stretch>
                  </pic:blipFill>
                  <pic:spPr bwMode="auto">
                    <a:xfrm>
                      <a:off x="0" y="0"/>
                      <a:ext cx="1475105" cy="3203575"/>
                    </a:xfrm>
                    <a:prstGeom prst="rect">
                      <a:avLst/>
                    </a:prstGeom>
                    <a:noFill/>
                  </pic:spPr>
                </pic:pic>
              </a:graphicData>
            </a:graphic>
            <wp14:sizeRelH relativeFrom="page">
              <wp14:pctWidth>0</wp14:pctWidth>
            </wp14:sizeRelH>
            <wp14:sizeRelV relativeFrom="page">
              <wp14:pctHeight>0</wp14:pctHeight>
            </wp14:sizeRelV>
          </wp:anchor>
        </w:drawing>
      </w:r>
      <w:r w:rsidRPr="62E0B53A" w:rsidR="0BC12CE1">
        <w:rPr>
          <w:rFonts w:ascii="Arial" w:hAnsi="Arial" w:cs="Arial"/>
          <w:b w:val="1"/>
          <w:bCs w:val="1"/>
          <w:sz w:val="22"/>
          <w:szCs w:val="22"/>
        </w:rPr>
        <w:t xml:space="preserve"> </w:t>
      </w:r>
      <w:r>
        <w:br/>
      </w:r>
    </w:p>
    <w:p xmlns:wp14="http://schemas.microsoft.com/office/word/2010/wordml" w:rsidRPr="00E00AE1" w:rsidR="00597D03" w:rsidP="62E0B53A" w:rsidRDefault="00597D03" w14:paraId="19F33AE1" wp14:textId="651798C6">
      <w:pPr>
        <w:pStyle w:val="Normal"/>
        <w:spacing w:line="360" w:lineRule="auto"/>
        <w:rPr>
          <w:rFonts w:ascii="Arial" w:hAnsi="Arial" w:cs="Arial"/>
          <w:b w:val="1"/>
          <w:bCs w:val="1"/>
          <w:sz w:val="22"/>
          <w:szCs w:val="22"/>
        </w:rPr>
      </w:pPr>
    </w:p>
    <w:p xmlns:wp14="http://schemas.microsoft.com/office/word/2010/wordml" w:rsidRPr="00E00AE1" w:rsidR="00597D03" w:rsidP="62E0B53A" w:rsidRDefault="00597D03" w14:paraId="64F6570C" wp14:textId="77777777">
      <w:pPr>
        <w:pStyle w:val="Normal"/>
        <w:spacing w:line="360" w:lineRule="auto"/>
        <w:rPr>
          <w:rFonts w:ascii="Arial" w:hAnsi="Arial" w:cs="Arial"/>
          <w:sz w:val="22"/>
          <w:szCs w:val="22"/>
        </w:rPr>
      </w:pPr>
      <w:r w:rsidRPr="62E0B53A" w:rsidR="72F8D320">
        <w:rPr>
          <w:rFonts w:ascii="Arial" w:hAnsi="Arial" w:cs="Arial"/>
          <w:b w:val="1"/>
          <w:bCs w:val="1"/>
          <w:sz w:val="22"/>
          <w:szCs w:val="22"/>
        </w:rPr>
        <w:t>Sharing</w:t>
      </w:r>
    </w:p>
    <w:p xmlns:wp14="http://schemas.microsoft.com/office/word/2010/wordml" w:rsidRPr="00E00AE1" w:rsidR="00597D03" w:rsidP="00597D03" w:rsidRDefault="00597D03" w14:paraId="5F92F66B" wp14:textId="77777777">
      <w:pPr>
        <w:spacing w:line="360" w:lineRule="auto"/>
        <w:rPr>
          <w:rFonts w:ascii="Arial" w:hAnsi="Arial" w:cs="Arial"/>
          <w:sz w:val="22"/>
          <w:szCs w:val="22"/>
        </w:rPr>
      </w:pPr>
      <w:r w:rsidRPr="00E00AE1">
        <w:rPr>
          <w:rFonts w:ascii="Arial" w:hAnsi="Arial" w:cs="Arial"/>
          <w:sz w:val="22"/>
          <w:szCs w:val="22"/>
        </w:rPr>
        <w:t>Currently the user is able to take a photo of their ring in AR which saves directly to their phone’s camera roll. My suggestion for future would be to add a new screen after taking a photo where the user can share directly to Facebook / Instagram etc or save to camera roll. Sharing photos of their new jewellery or engagement rings is something people are really excited to share so this screen would prompt them to do so at the earliest opportunity. This could be an excellent marketing opportunity for Diamond Centre Wales.</w:t>
      </w:r>
    </w:p>
    <w:p xmlns:wp14="http://schemas.microsoft.com/office/word/2010/wordml" w:rsidRPr="00E00AE1" w:rsidR="00597D03" w:rsidP="00597D03" w:rsidRDefault="00597D03" w14:paraId="675380AA" wp14:textId="77777777">
      <w:pPr>
        <w:spacing w:line="360" w:lineRule="auto"/>
        <w:rPr>
          <w:rFonts w:ascii="Arial" w:hAnsi="Arial" w:cs="Arial"/>
          <w:sz w:val="22"/>
          <w:szCs w:val="22"/>
        </w:rPr>
      </w:pPr>
    </w:p>
    <w:p xmlns:wp14="http://schemas.microsoft.com/office/word/2010/wordml" w:rsidRPr="00E00AE1" w:rsidR="00597D03" w:rsidP="00597D03" w:rsidRDefault="00597D03" w14:paraId="2D830042" wp14:textId="77777777">
      <w:pPr>
        <w:spacing w:line="360" w:lineRule="auto"/>
        <w:rPr>
          <w:rFonts w:ascii="Arial" w:hAnsi="Arial" w:cs="Arial"/>
          <w:b/>
          <w:sz w:val="22"/>
          <w:szCs w:val="22"/>
        </w:rPr>
      </w:pPr>
    </w:p>
    <w:p xmlns:wp14="http://schemas.microsoft.com/office/word/2010/wordml" w:rsidRPr="00E00AE1" w:rsidR="00597D03" w:rsidP="000A5B87" w:rsidRDefault="00597D03" w14:paraId="46CCE917" wp14:textId="77777777">
      <w:pPr>
        <w:rPr>
          <w:rFonts w:ascii="Arial" w:hAnsi="Arial" w:cs="Arial"/>
          <w:b/>
          <w:bCs/>
          <w:sz w:val="22"/>
          <w:szCs w:val="22"/>
          <w:u w:val="single"/>
        </w:rPr>
      </w:pPr>
    </w:p>
    <w:p xmlns:wp14="http://schemas.microsoft.com/office/word/2010/wordml" w:rsidR="005D3C77" w:rsidP="00C60A39" w:rsidRDefault="005D3C77" w14:paraId="70D96B49" wp14:textId="77777777">
      <w:pPr>
        <w:pStyle w:val="NormalWeb"/>
        <w:spacing w:before="0" w:beforeAutospacing="0" w:after="0" w:afterAutospacing="0"/>
        <w:rPr>
          <w:rFonts w:ascii="Arial" w:hAnsi="Arial" w:cs="Arial"/>
          <w:b/>
          <w:bCs/>
          <w:sz w:val="22"/>
          <w:szCs w:val="22"/>
        </w:rPr>
      </w:pPr>
    </w:p>
    <w:p xmlns:wp14="http://schemas.microsoft.com/office/word/2010/wordml" w:rsidR="005D3C77" w:rsidP="00C60A39" w:rsidRDefault="005D3C77" w14:paraId="162343FA" wp14:textId="77777777">
      <w:pPr>
        <w:pStyle w:val="NormalWeb"/>
        <w:spacing w:before="0" w:beforeAutospacing="0" w:after="0" w:afterAutospacing="0"/>
        <w:rPr>
          <w:rFonts w:ascii="Arial" w:hAnsi="Arial" w:cs="Arial"/>
          <w:b/>
          <w:bCs/>
          <w:sz w:val="22"/>
          <w:szCs w:val="22"/>
        </w:rPr>
      </w:pPr>
    </w:p>
    <w:p xmlns:wp14="http://schemas.microsoft.com/office/word/2010/wordml" w:rsidR="005D3C77" w:rsidP="00C60A39" w:rsidRDefault="005D3C77" w14:paraId="44CD0D84" wp14:textId="77777777">
      <w:pPr>
        <w:pStyle w:val="NormalWeb"/>
        <w:spacing w:before="0" w:beforeAutospacing="0" w:after="0" w:afterAutospacing="0"/>
        <w:rPr>
          <w:rFonts w:ascii="Arial" w:hAnsi="Arial" w:cs="Arial"/>
          <w:b/>
          <w:bCs/>
          <w:sz w:val="22"/>
          <w:szCs w:val="22"/>
        </w:rPr>
      </w:pPr>
    </w:p>
    <w:p xmlns:wp14="http://schemas.microsoft.com/office/word/2010/wordml" w:rsidRPr="00E00AE1" w:rsidR="00C60A39" w:rsidP="00C60A39" w:rsidRDefault="00C60A39" w14:paraId="428A0803" wp14:textId="77777777">
      <w:pPr>
        <w:pStyle w:val="NormalWeb"/>
        <w:spacing w:before="0" w:beforeAutospacing="0" w:after="0" w:afterAutospacing="0"/>
        <w:rPr>
          <w:rFonts w:ascii="Arial" w:hAnsi="Arial" w:cs="Arial"/>
          <w:sz w:val="22"/>
          <w:szCs w:val="22"/>
        </w:rPr>
      </w:pPr>
      <w:r w:rsidRPr="62E0B53A" w:rsidR="6E8260CB">
        <w:rPr>
          <w:rFonts w:ascii="Arial" w:hAnsi="Arial" w:cs="Arial"/>
          <w:b w:val="1"/>
          <w:bCs w:val="1"/>
          <w:sz w:val="22"/>
          <w:szCs w:val="22"/>
        </w:rPr>
        <w:t>Goal-</w:t>
      </w:r>
      <w:r w:rsidRPr="62E0B53A" w:rsidR="6E8260CB">
        <w:rPr>
          <w:rFonts w:ascii="Arial" w:hAnsi="Arial" w:cs="Arial"/>
          <w:sz w:val="22"/>
          <w:szCs w:val="22"/>
        </w:rPr>
        <w:t xml:space="preserve"> to achieve marker less AR hand tracking along with face tracking to generate 3d images at a specific location on a user’s face/hand using a mobile devices RGB camera compatible to run alongside Unity and Vuforia across android and IOS.</w:t>
      </w:r>
    </w:p>
    <w:p w:rsidR="62E0B53A" w:rsidP="62E0B53A" w:rsidRDefault="62E0B53A" w14:paraId="205BA7BA" w14:textId="48B0FA1B">
      <w:pPr>
        <w:pStyle w:val="NormalWeb"/>
        <w:spacing w:before="0" w:beforeAutospacing="off" w:after="0" w:afterAutospacing="off"/>
        <w:rPr>
          <w:rFonts w:ascii="Arial" w:hAnsi="Arial" w:cs="Arial"/>
          <w:sz w:val="22"/>
          <w:szCs w:val="22"/>
        </w:rPr>
      </w:pPr>
    </w:p>
    <w:p xmlns:wp14="http://schemas.microsoft.com/office/word/2010/wordml" w:rsidRPr="00E00AE1" w:rsidR="00C60A39" w:rsidP="00C60A39" w:rsidRDefault="00C60A39" w14:paraId="0E5EEF3F" wp14:textId="77777777">
      <w:pPr>
        <w:pStyle w:val="NormalWeb"/>
        <w:spacing w:before="0" w:beforeAutospacing="0" w:after="0" w:afterAutospacing="0"/>
        <w:rPr>
          <w:rFonts w:ascii="Arial" w:hAnsi="Arial" w:cs="Arial"/>
          <w:sz w:val="22"/>
          <w:szCs w:val="22"/>
        </w:rPr>
      </w:pPr>
    </w:p>
    <w:p xmlns:wp14="http://schemas.microsoft.com/office/word/2010/wordml" w:rsidRPr="00E00AE1" w:rsidR="00C60A39" w:rsidP="00C60A39" w:rsidRDefault="00C60A39" w14:paraId="017DFA3C" wp14:textId="77777777">
      <w:pPr>
        <w:pStyle w:val="NormalWeb"/>
        <w:spacing w:before="0" w:beforeAutospacing="0" w:after="0" w:afterAutospacing="0"/>
        <w:rPr>
          <w:rFonts w:ascii="Arial" w:hAnsi="Arial" w:cs="Arial"/>
          <w:sz w:val="22"/>
          <w:szCs w:val="22"/>
        </w:rPr>
      </w:pPr>
    </w:p>
    <w:p xmlns:wp14="http://schemas.microsoft.com/office/word/2010/wordml" w:rsidRPr="00E00AE1" w:rsidR="005F3947" w:rsidP="000A5B87" w:rsidRDefault="005F3947" w14:paraId="486D2828" wp14:textId="77777777">
      <w:pPr>
        <w:rPr>
          <w:rFonts w:ascii="Arial" w:hAnsi="Arial" w:cs="Arial"/>
          <w:sz w:val="22"/>
          <w:szCs w:val="22"/>
        </w:rPr>
      </w:pPr>
    </w:p>
    <w:p xmlns:wp14="http://schemas.microsoft.com/office/word/2010/wordml" w:rsidRPr="00E00AE1" w:rsidR="005F3947" w:rsidP="000A5B87" w:rsidRDefault="005F3947" w14:paraId="6DE2FEB1" wp14:textId="77777777">
      <w:pPr>
        <w:rPr>
          <w:rFonts w:ascii="Arial" w:hAnsi="Arial" w:cs="Arial"/>
          <w:sz w:val="22"/>
          <w:szCs w:val="22"/>
        </w:rPr>
      </w:pPr>
    </w:p>
    <w:p xmlns:wp14="http://schemas.microsoft.com/office/word/2010/wordml" w:rsidRPr="00E00AE1" w:rsidR="000A5B87" w:rsidP="005F3947" w:rsidRDefault="000A5B87" w14:paraId="476E51CF" wp14:textId="77777777">
      <w:pPr>
        <w:jc w:val="center"/>
        <w:rPr>
          <w:rFonts w:ascii="Arial" w:hAnsi="Arial" w:cs="Arial"/>
          <w:b/>
          <w:bCs/>
          <w:sz w:val="22"/>
          <w:szCs w:val="22"/>
          <w:u w:val="single"/>
        </w:rPr>
      </w:pPr>
      <w:r w:rsidRPr="00E00AE1">
        <w:rPr>
          <w:rFonts w:ascii="Arial" w:hAnsi="Arial" w:cs="Arial"/>
          <w:b/>
          <w:bCs/>
          <w:sz w:val="22"/>
          <w:szCs w:val="22"/>
          <w:u w:val="single"/>
        </w:rPr>
        <w:t>References</w:t>
      </w:r>
    </w:p>
    <w:p xmlns:wp14="http://schemas.microsoft.com/office/word/2010/wordml" w:rsidRPr="00E00AE1" w:rsidR="2C793A07" w:rsidP="2C793A07" w:rsidRDefault="2C793A07" w14:paraId="7287B6D4" wp14:textId="77777777">
      <w:pPr>
        <w:jc w:val="center"/>
        <w:rPr>
          <w:rFonts w:ascii="Arial" w:hAnsi="Arial" w:cs="Arial"/>
          <w:b/>
          <w:bCs/>
          <w:sz w:val="22"/>
          <w:szCs w:val="22"/>
          <w:u w:val="single"/>
        </w:rPr>
      </w:pPr>
    </w:p>
    <w:p xmlns:wp14="http://schemas.microsoft.com/office/word/2010/wordml" w:rsidRPr="00E00AE1" w:rsidR="000F5432" w:rsidP="000F5432" w:rsidRDefault="000F5432" w14:paraId="487A718B"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D’Attoma</w:t>
      </w:r>
      <w:proofErr w:type="spellEnd"/>
      <w:r w:rsidRPr="00E00AE1">
        <w:rPr>
          <w:rFonts w:ascii="Arial" w:hAnsi="Arial" w:cs="Arial"/>
          <w:sz w:val="22"/>
          <w:szCs w:val="22"/>
        </w:rPr>
        <w:t xml:space="preserve">, I. and </w:t>
      </w:r>
      <w:proofErr w:type="spellStart"/>
      <w:r w:rsidRPr="00E00AE1">
        <w:rPr>
          <w:rFonts w:ascii="Arial" w:hAnsi="Arial" w:cs="Arial"/>
          <w:sz w:val="22"/>
          <w:szCs w:val="22"/>
        </w:rPr>
        <w:t>Ieva</w:t>
      </w:r>
      <w:proofErr w:type="spellEnd"/>
      <w:r w:rsidRPr="00E00AE1">
        <w:rPr>
          <w:rFonts w:ascii="Arial" w:hAnsi="Arial" w:cs="Arial"/>
          <w:sz w:val="22"/>
          <w:szCs w:val="22"/>
        </w:rPr>
        <w:t>, M. (2020). Determinants of technological innovation success and failure: Does marketing innovation matter? </w:t>
      </w:r>
      <w:r w:rsidRPr="00E00AE1">
        <w:rPr>
          <w:rFonts w:ascii="Arial" w:hAnsi="Arial" w:cs="Arial"/>
          <w:i/>
          <w:iCs/>
          <w:sz w:val="22"/>
          <w:szCs w:val="22"/>
        </w:rPr>
        <w:t>Industrial Marketing Management</w:t>
      </w:r>
      <w:r w:rsidRPr="00E00AE1">
        <w:rPr>
          <w:rFonts w:ascii="Arial" w:hAnsi="Arial" w:cs="Arial"/>
          <w:sz w:val="22"/>
          <w:szCs w:val="22"/>
        </w:rPr>
        <w:t xml:space="preserve">, 91, pp.64–81. </w:t>
      </w:r>
      <w:proofErr w:type="gramStart"/>
      <w:r w:rsidRPr="00E00AE1">
        <w:rPr>
          <w:rFonts w:ascii="Arial" w:hAnsi="Arial" w:cs="Arial"/>
          <w:sz w:val="22"/>
          <w:szCs w:val="22"/>
        </w:rPr>
        <w:t>doi:10.1016/j.indmarman</w:t>
      </w:r>
      <w:proofErr w:type="gramEnd"/>
      <w:r w:rsidRPr="00E00AE1">
        <w:rPr>
          <w:rFonts w:ascii="Arial" w:hAnsi="Arial" w:cs="Arial"/>
          <w:sz w:val="22"/>
          <w:szCs w:val="22"/>
        </w:rPr>
        <w:t>.2020.08.015.</w:t>
      </w:r>
    </w:p>
    <w:p xmlns:wp14="http://schemas.microsoft.com/office/word/2010/wordml" w:rsidRPr="00E00AE1" w:rsidR="000F5432" w:rsidP="000F5432" w:rsidRDefault="000F5432" w14:paraId="09650FB8"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5BA041AF"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Szozda</w:t>
      </w:r>
      <w:proofErr w:type="spellEnd"/>
      <w:r w:rsidRPr="00E00AE1">
        <w:rPr>
          <w:rFonts w:ascii="Arial" w:hAnsi="Arial" w:cs="Arial"/>
          <w:sz w:val="22"/>
          <w:szCs w:val="22"/>
        </w:rPr>
        <w:t>, N. (2017). APPLICATION OF AUGMENTED REALITY IN THE SUPPLY CHAIN – CASE STUDIES. </w:t>
      </w:r>
      <w:r w:rsidRPr="00E00AE1">
        <w:rPr>
          <w:rFonts w:ascii="Arial" w:hAnsi="Arial" w:cs="Arial"/>
          <w:i/>
          <w:iCs/>
          <w:sz w:val="22"/>
          <w:szCs w:val="22"/>
        </w:rPr>
        <w:t>NAUKI O ZARZĄDZANIU</w:t>
      </w:r>
      <w:r w:rsidRPr="00E00AE1">
        <w:rPr>
          <w:rFonts w:ascii="Arial" w:hAnsi="Arial" w:cs="Arial"/>
          <w:sz w:val="22"/>
          <w:szCs w:val="22"/>
        </w:rPr>
        <w:t>, (31), pp.47–54. doi:10.15611/noz.2017.2.07.</w:t>
      </w:r>
    </w:p>
    <w:p xmlns:wp14="http://schemas.microsoft.com/office/word/2010/wordml" w:rsidRPr="00E00AE1" w:rsidR="000F5432" w:rsidP="000F5432" w:rsidRDefault="000F5432" w14:paraId="45443EFB"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7A8AB7A4"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Syahidi</w:t>
      </w:r>
      <w:proofErr w:type="spellEnd"/>
      <w:r w:rsidRPr="00E00AE1">
        <w:rPr>
          <w:rFonts w:ascii="Arial" w:hAnsi="Arial" w:cs="Arial"/>
          <w:sz w:val="22"/>
          <w:szCs w:val="22"/>
        </w:rPr>
        <w:t xml:space="preserve">, A.A., </w:t>
      </w:r>
      <w:proofErr w:type="spellStart"/>
      <w:r w:rsidRPr="00E00AE1">
        <w:rPr>
          <w:rFonts w:ascii="Arial" w:hAnsi="Arial" w:cs="Arial"/>
          <w:sz w:val="22"/>
          <w:szCs w:val="22"/>
        </w:rPr>
        <w:t>Asyikin</w:t>
      </w:r>
      <w:proofErr w:type="spellEnd"/>
      <w:r w:rsidRPr="00E00AE1">
        <w:rPr>
          <w:rFonts w:ascii="Arial" w:hAnsi="Arial" w:cs="Arial"/>
          <w:sz w:val="22"/>
          <w:szCs w:val="22"/>
        </w:rPr>
        <w:t xml:space="preserve">, A.N., </w:t>
      </w:r>
      <w:proofErr w:type="spellStart"/>
      <w:r w:rsidRPr="00E00AE1">
        <w:rPr>
          <w:rFonts w:ascii="Arial" w:hAnsi="Arial" w:cs="Arial"/>
          <w:sz w:val="22"/>
          <w:szCs w:val="22"/>
        </w:rPr>
        <w:t>Sania</w:t>
      </w:r>
      <w:proofErr w:type="spellEnd"/>
      <w:r w:rsidRPr="00E00AE1">
        <w:rPr>
          <w:rFonts w:ascii="Arial" w:hAnsi="Arial" w:cs="Arial"/>
          <w:sz w:val="22"/>
          <w:szCs w:val="22"/>
        </w:rPr>
        <w:t xml:space="preserve">, R. and </w:t>
      </w:r>
      <w:proofErr w:type="spellStart"/>
      <w:r w:rsidRPr="00E00AE1">
        <w:rPr>
          <w:rFonts w:ascii="Arial" w:hAnsi="Arial" w:cs="Arial"/>
          <w:sz w:val="22"/>
          <w:szCs w:val="22"/>
        </w:rPr>
        <w:t>Subandi</w:t>
      </w:r>
      <w:proofErr w:type="spellEnd"/>
      <w:r w:rsidRPr="00E00AE1">
        <w:rPr>
          <w:rFonts w:ascii="Arial" w:hAnsi="Arial" w:cs="Arial"/>
          <w:sz w:val="22"/>
          <w:szCs w:val="22"/>
        </w:rPr>
        <w:t>, S. (2021). Implementation and Evaluation of User Experience on Mobile Augmented Reality Technology-Based Brochure Applications. </w:t>
      </w:r>
      <w:proofErr w:type="spellStart"/>
      <w:r w:rsidRPr="00E00AE1">
        <w:rPr>
          <w:rFonts w:ascii="Arial" w:hAnsi="Arial" w:cs="Arial"/>
          <w:i/>
          <w:iCs/>
          <w:sz w:val="22"/>
          <w:szCs w:val="22"/>
        </w:rPr>
        <w:t>Edumatic</w:t>
      </w:r>
      <w:proofErr w:type="spellEnd"/>
      <w:r w:rsidRPr="00E00AE1">
        <w:rPr>
          <w:rFonts w:ascii="Arial" w:hAnsi="Arial" w:cs="Arial"/>
          <w:i/>
          <w:iCs/>
          <w:sz w:val="22"/>
          <w:szCs w:val="22"/>
        </w:rPr>
        <w:t xml:space="preserve">: </w:t>
      </w:r>
      <w:proofErr w:type="spellStart"/>
      <w:r w:rsidRPr="00E00AE1">
        <w:rPr>
          <w:rFonts w:ascii="Arial" w:hAnsi="Arial" w:cs="Arial"/>
          <w:i/>
          <w:iCs/>
          <w:sz w:val="22"/>
          <w:szCs w:val="22"/>
        </w:rPr>
        <w:t>Jurnal</w:t>
      </w:r>
      <w:proofErr w:type="spellEnd"/>
      <w:r w:rsidRPr="00E00AE1">
        <w:rPr>
          <w:rFonts w:ascii="Arial" w:hAnsi="Arial" w:cs="Arial"/>
          <w:i/>
          <w:iCs/>
          <w:sz w:val="22"/>
          <w:szCs w:val="22"/>
        </w:rPr>
        <w:t xml:space="preserve"> Pendidikan </w:t>
      </w:r>
      <w:proofErr w:type="spellStart"/>
      <w:r w:rsidRPr="00E00AE1">
        <w:rPr>
          <w:rFonts w:ascii="Arial" w:hAnsi="Arial" w:cs="Arial"/>
          <w:i/>
          <w:iCs/>
          <w:sz w:val="22"/>
          <w:szCs w:val="22"/>
        </w:rPr>
        <w:t>Informatika</w:t>
      </w:r>
      <w:proofErr w:type="spellEnd"/>
      <w:r w:rsidRPr="00E00AE1">
        <w:rPr>
          <w:rFonts w:ascii="Arial" w:hAnsi="Arial" w:cs="Arial"/>
          <w:sz w:val="22"/>
          <w:szCs w:val="22"/>
        </w:rPr>
        <w:t>, 5(2), pp.137–146. doi:10.29408/</w:t>
      </w:r>
      <w:proofErr w:type="gramStart"/>
      <w:r w:rsidRPr="00E00AE1">
        <w:rPr>
          <w:rFonts w:ascii="Arial" w:hAnsi="Arial" w:cs="Arial"/>
          <w:sz w:val="22"/>
          <w:szCs w:val="22"/>
        </w:rPr>
        <w:t>edumatic.v</w:t>
      </w:r>
      <w:proofErr w:type="gramEnd"/>
      <w:r w:rsidRPr="00E00AE1">
        <w:rPr>
          <w:rFonts w:ascii="Arial" w:hAnsi="Arial" w:cs="Arial"/>
          <w:sz w:val="22"/>
          <w:szCs w:val="22"/>
        </w:rPr>
        <w:t>5i2.3404.</w:t>
      </w:r>
    </w:p>
    <w:p xmlns:wp14="http://schemas.microsoft.com/office/word/2010/wordml" w:rsidRPr="00E00AE1" w:rsidR="000F5432" w:rsidP="000F5432" w:rsidRDefault="000F5432" w14:paraId="7C6BFF72"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03AD9F11" wp14:textId="77777777">
      <w:pPr>
        <w:autoSpaceDE w:val="0"/>
        <w:autoSpaceDN w:val="0"/>
        <w:adjustRightInd w:val="0"/>
        <w:rPr>
          <w:rFonts w:ascii="Arial" w:hAnsi="Arial" w:cs="Arial"/>
          <w:sz w:val="22"/>
          <w:szCs w:val="22"/>
        </w:rPr>
      </w:pPr>
      <w:r w:rsidRPr="00E00AE1">
        <w:rPr>
          <w:rFonts w:ascii="Arial" w:hAnsi="Arial" w:cs="Arial"/>
          <w:sz w:val="22"/>
          <w:szCs w:val="22"/>
        </w:rPr>
        <w:t>Jha, P. and Yadav, S. (2019). Virtual and Augmented Reality: An Overview. </w:t>
      </w:r>
      <w:r w:rsidRPr="00E00AE1">
        <w:rPr>
          <w:rFonts w:ascii="Arial" w:hAnsi="Arial" w:cs="Arial"/>
          <w:i/>
          <w:iCs/>
          <w:sz w:val="22"/>
          <w:szCs w:val="22"/>
        </w:rPr>
        <w:t>International Journal of Trend in Scientific Research and Development</w:t>
      </w:r>
      <w:r w:rsidRPr="00E00AE1">
        <w:rPr>
          <w:rFonts w:ascii="Arial" w:hAnsi="Arial" w:cs="Arial"/>
          <w:sz w:val="22"/>
          <w:szCs w:val="22"/>
        </w:rPr>
        <w:t>, Volume-3(Issue-3), pp.1393–1397. doi:10.31142/ijtsrd23351.</w:t>
      </w:r>
    </w:p>
    <w:p xmlns:wp14="http://schemas.microsoft.com/office/word/2010/wordml" w:rsidRPr="00E00AE1" w:rsidR="000F5432" w:rsidP="000F5432" w:rsidRDefault="000F5432" w14:paraId="3CDA6CF4"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lastRenderedPageBreak/>
        <w:t>‌</w:t>
      </w:r>
    </w:p>
    <w:p xmlns:wp14="http://schemas.microsoft.com/office/word/2010/wordml" w:rsidRPr="00E00AE1" w:rsidR="000F5432" w:rsidP="000F5432" w:rsidRDefault="000F5432" w14:paraId="09AEDD03" wp14:textId="77777777">
      <w:pPr>
        <w:autoSpaceDE w:val="0"/>
        <w:autoSpaceDN w:val="0"/>
        <w:adjustRightInd w:val="0"/>
        <w:rPr>
          <w:rFonts w:ascii="Arial" w:hAnsi="Arial" w:cs="Arial"/>
          <w:sz w:val="22"/>
          <w:szCs w:val="22"/>
        </w:rPr>
      </w:pPr>
      <w:r w:rsidRPr="00E00AE1">
        <w:rPr>
          <w:rFonts w:ascii="Arial" w:hAnsi="Arial" w:cs="Arial"/>
          <w:sz w:val="22"/>
          <w:szCs w:val="22"/>
        </w:rPr>
        <w:t xml:space="preserve">Van </w:t>
      </w:r>
      <w:proofErr w:type="spellStart"/>
      <w:r w:rsidRPr="00E00AE1">
        <w:rPr>
          <w:rFonts w:ascii="Arial" w:hAnsi="Arial" w:cs="Arial"/>
          <w:sz w:val="22"/>
          <w:szCs w:val="22"/>
        </w:rPr>
        <w:t>Krevelen</w:t>
      </w:r>
      <w:proofErr w:type="spellEnd"/>
      <w:r w:rsidRPr="00E00AE1">
        <w:rPr>
          <w:rFonts w:ascii="Arial" w:hAnsi="Arial" w:cs="Arial"/>
          <w:sz w:val="22"/>
          <w:szCs w:val="22"/>
        </w:rPr>
        <w:t xml:space="preserve">, D.W.F. and </w:t>
      </w:r>
      <w:proofErr w:type="spellStart"/>
      <w:r w:rsidRPr="00E00AE1">
        <w:rPr>
          <w:rFonts w:ascii="Arial" w:hAnsi="Arial" w:cs="Arial"/>
          <w:sz w:val="22"/>
          <w:szCs w:val="22"/>
        </w:rPr>
        <w:t>Poelman</w:t>
      </w:r>
      <w:proofErr w:type="spellEnd"/>
      <w:r w:rsidRPr="00E00AE1">
        <w:rPr>
          <w:rFonts w:ascii="Arial" w:hAnsi="Arial" w:cs="Arial"/>
          <w:sz w:val="22"/>
          <w:szCs w:val="22"/>
        </w:rPr>
        <w:t>, R. (2010). A Survey of Augmented Reality Technologies, Applications and Limitations. </w:t>
      </w:r>
      <w:r w:rsidRPr="00E00AE1">
        <w:rPr>
          <w:rFonts w:ascii="Arial" w:hAnsi="Arial" w:cs="Arial"/>
          <w:i/>
          <w:iCs/>
          <w:sz w:val="22"/>
          <w:szCs w:val="22"/>
        </w:rPr>
        <w:t>International Journal of Virtual Reality</w:t>
      </w:r>
      <w:r w:rsidRPr="00E00AE1">
        <w:rPr>
          <w:rFonts w:ascii="Arial" w:hAnsi="Arial" w:cs="Arial"/>
          <w:sz w:val="22"/>
          <w:szCs w:val="22"/>
        </w:rPr>
        <w:t>, 9(2), pp.1–20. doi:10.20870/ijvr.2010.9.2.2767.</w:t>
      </w:r>
    </w:p>
    <w:p xmlns:wp14="http://schemas.microsoft.com/office/word/2010/wordml" w:rsidRPr="00E00AE1" w:rsidR="000F5432" w:rsidP="000F5432" w:rsidRDefault="000F5432" w14:paraId="441125E2"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Breugelmans</w:t>
      </w:r>
      <w:proofErr w:type="spellEnd"/>
      <w:r w:rsidRPr="00E00AE1">
        <w:rPr>
          <w:rFonts w:ascii="Arial" w:hAnsi="Arial" w:cs="Arial"/>
          <w:sz w:val="22"/>
          <w:szCs w:val="22"/>
        </w:rPr>
        <w:t>, E. and Campo, K. (2010). Effectiveness of In-Store Displays in a Virtual Store Environment. </w:t>
      </w:r>
      <w:r w:rsidRPr="00E00AE1">
        <w:rPr>
          <w:rFonts w:ascii="Arial" w:hAnsi="Arial" w:cs="Arial"/>
          <w:i/>
          <w:iCs/>
          <w:sz w:val="22"/>
          <w:szCs w:val="22"/>
        </w:rPr>
        <w:t>SSRN Electronic Journal</w:t>
      </w:r>
      <w:r w:rsidRPr="00E00AE1">
        <w:rPr>
          <w:rFonts w:ascii="Arial" w:hAnsi="Arial" w:cs="Arial"/>
          <w:sz w:val="22"/>
          <w:szCs w:val="22"/>
        </w:rPr>
        <w:t>. doi:10.2139/ssrn.1720888.</w:t>
      </w:r>
    </w:p>
    <w:p xmlns:wp14="http://schemas.microsoft.com/office/word/2010/wordml" w:rsidRPr="00E00AE1" w:rsidR="000F5432" w:rsidP="000F5432" w:rsidRDefault="000F5432" w14:paraId="39B121EC"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2B1E193A" wp14:textId="77777777">
      <w:pPr>
        <w:autoSpaceDE w:val="0"/>
        <w:autoSpaceDN w:val="0"/>
        <w:adjustRightInd w:val="0"/>
        <w:rPr>
          <w:rFonts w:ascii="Arial" w:hAnsi="Arial" w:cs="Arial"/>
          <w:sz w:val="22"/>
          <w:szCs w:val="22"/>
        </w:rPr>
      </w:pPr>
      <w:r w:rsidRPr="00E00AE1">
        <w:rPr>
          <w:rFonts w:ascii="Arial" w:hAnsi="Arial" w:cs="Arial"/>
          <w:sz w:val="22"/>
          <w:szCs w:val="22"/>
        </w:rPr>
        <w:t xml:space="preserve">Mac </w:t>
      </w:r>
      <w:proofErr w:type="spellStart"/>
      <w:r w:rsidRPr="00E00AE1">
        <w:rPr>
          <w:rFonts w:ascii="Arial" w:hAnsi="Arial" w:cs="Arial"/>
          <w:sz w:val="22"/>
          <w:szCs w:val="22"/>
        </w:rPr>
        <w:t>Namee</w:t>
      </w:r>
      <w:proofErr w:type="spellEnd"/>
      <w:r w:rsidRPr="00E00AE1">
        <w:rPr>
          <w:rFonts w:ascii="Arial" w:hAnsi="Arial" w:cs="Arial"/>
          <w:sz w:val="22"/>
          <w:szCs w:val="22"/>
        </w:rPr>
        <w:t xml:space="preserve">, B., </w:t>
      </w:r>
      <w:proofErr w:type="spellStart"/>
      <w:r w:rsidRPr="00E00AE1">
        <w:rPr>
          <w:rFonts w:ascii="Arial" w:hAnsi="Arial" w:cs="Arial"/>
          <w:sz w:val="22"/>
          <w:szCs w:val="22"/>
        </w:rPr>
        <w:t>Beaney</w:t>
      </w:r>
      <w:proofErr w:type="spellEnd"/>
      <w:r w:rsidRPr="00E00AE1">
        <w:rPr>
          <w:rFonts w:ascii="Arial" w:hAnsi="Arial" w:cs="Arial"/>
          <w:sz w:val="22"/>
          <w:szCs w:val="22"/>
        </w:rPr>
        <w:t>, D. and Dong, Q. (2010). Motion in Augmented Reality Games: An Engine for Creating Plausible Physical Interactions in Augmented Reality Games. </w:t>
      </w:r>
      <w:r w:rsidRPr="00E00AE1">
        <w:rPr>
          <w:rFonts w:ascii="Arial" w:hAnsi="Arial" w:cs="Arial"/>
          <w:i/>
          <w:iCs/>
          <w:sz w:val="22"/>
          <w:szCs w:val="22"/>
        </w:rPr>
        <w:t>International Journal of Computer Games Technology</w:t>
      </w:r>
      <w:r w:rsidRPr="00E00AE1">
        <w:rPr>
          <w:rFonts w:ascii="Arial" w:hAnsi="Arial" w:cs="Arial"/>
          <w:sz w:val="22"/>
          <w:szCs w:val="22"/>
        </w:rPr>
        <w:t>, 2010, pp.1–8. doi:10.1155/2010/979235.</w:t>
      </w:r>
    </w:p>
    <w:p xmlns:wp14="http://schemas.microsoft.com/office/word/2010/wordml" w:rsidRPr="00E00AE1" w:rsidR="000F5432" w:rsidP="000F5432" w:rsidRDefault="000F5432" w14:paraId="7AAB5630"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7ED13409" wp14:textId="77777777">
      <w:pPr>
        <w:autoSpaceDE w:val="0"/>
        <w:autoSpaceDN w:val="0"/>
        <w:adjustRightInd w:val="0"/>
        <w:rPr>
          <w:rFonts w:ascii="Arial" w:hAnsi="Arial" w:cs="Arial"/>
          <w:sz w:val="22"/>
          <w:szCs w:val="22"/>
        </w:rPr>
      </w:pPr>
      <w:r w:rsidRPr="00E00AE1">
        <w:rPr>
          <w:rFonts w:ascii="Arial" w:hAnsi="Arial" w:cs="Arial"/>
          <w:sz w:val="22"/>
          <w:szCs w:val="22"/>
        </w:rPr>
        <w:t>Liao, T. (2018). Future directions for mobile augmented reality research: Understanding relationships between augmented reality users, nonusers, content, devices, and industry. </w:t>
      </w:r>
      <w:r w:rsidRPr="00E00AE1">
        <w:rPr>
          <w:rFonts w:ascii="Arial" w:hAnsi="Arial" w:cs="Arial"/>
          <w:i/>
          <w:iCs/>
          <w:sz w:val="22"/>
          <w:szCs w:val="22"/>
        </w:rPr>
        <w:t>Mobile Media &amp; Communication</w:t>
      </w:r>
      <w:r w:rsidRPr="00E00AE1">
        <w:rPr>
          <w:rFonts w:ascii="Arial" w:hAnsi="Arial" w:cs="Arial"/>
          <w:sz w:val="22"/>
          <w:szCs w:val="22"/>
        </w:rPr>
        <w:t>, 7(1), pp.131–149. doi:10.1177/2050157918792438.</w:t>
      </w:r>
    </w:p>
    <w:p xmlns:wp14="http://schemas.microsoft.com/office/word/2010/wordml" w:rsidRPr="00E00AE1" w:rsidR="000F5432" w:rsidP="000F5432" w:rsidRDefault="000F5432" w14:paraId="55F9BD6D"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22A834AE"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Bardhan</w:t>
      </w:r>
      <w:proofErr w:type="spellEnd"/>
      <w:r w:rsidRPr="00E00AE1">
        <w:rPr>
          <w:rFonts w:ascii="Arial" w:hAnsi="Arial" w:cs="Arial"/>
          <w:sz w:val="22"/>
          <w:szCs w:val="22"/>
        </w:rPr>
        <w:t>, A. (2021). AUGMENTED REALITY AND VIRTUAL REALITY IN RETAIL - A BIBLIOMETRIC ANALYSIS. </w:t>
      </w:r>
      <w:r w:rsidRPr="00E00AE1">
        <w:rPr>
          <w:rFonts w:ascii="Arial" w:hAnsi="Arial" w:cs="Arial"/>
          <w:i/>
          <w:iCs/>
          <w:sz w:val="22"/>
          <w:szCs w:val="22"/>
        </w:rPr>
        <w:t>Psychology and Education Journal</w:t>
      </w:r>
      <w:r w:rsidRPr="00E00AE1">
        <w:rPr>
          <w:rFonts w:ascii="Arial" w:hAnsi="Arial" w:cs="Arial"/>
          <w:sz w:val="22"/>
          <w:szCs w:val="22"/>
        </w:rPr>
        <w:t>, 57(9), pp.6209–6219. doi:10.17762/</w:t>
      </w:r>
      <w:proofErr w:type="gramStart"/>
      <w:r w:rsidRPr="00E00AE1">
        <w:rPr>
          <w:rFonts w:ascii="Arial" w:hAnsi="Arial" w:cs="Arial"/>
          <w:sz w:val="22"/>
          <w:szCs w:val="22"/>
        </w:rPr>
        <w:t>pae.v</w:t>
      </w:r>
      <w:proofErr w:type="gramEnd"/>
      <w:r w:rsidRPr="00E00AE1">
        <w:rPr>
          <w:rFonts w:ascii="Arial" w:hAnsi="Arial" w:cs="Arial"/>
          <w:sz w:val="22"/>
          <w:szCs w:val="22"/>
        </w:rPr>
        <w:t>57i9.2709.</w:t>
      </w:r>
    </w:p>
    <w:p xmlns:wp14="http://schemas.microsoft.com/office/word/2010/wordml" w:rsidRPr="00E00AE1" w:rsidR="000F5432" w:rsidP="000F5432" w:rsidRDefault="000F5432" w14:paraId="50F438AE"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71C53B6B" wp14:textId="77777777">
      <w:pPr>
        <w:autoSpaceDE w:val="0"/>
        <w:autoSpaceDN w:val="0"/>
        <w:adjustRightInd w:val="0"/>
        <w:rPr>
          <w:rFonts w:ascii="Arial" w:hAnsi="Arial" w:cs="Arial"/>
          <w:sz w:val="22"/>
          <w:szCs w:val="22"/>
        </w:rPr>
      </w:pPr>
      <w:proofErr w:type="spellStart"/>
      <w:r w:rsidRPr="00E00AE1">
        <w:rPr>
          <w:rFonts w:ascii="Arial" w:hAnsi="Arial" w:cs="Arial"/>
          <w:sz w:val="22"/>
          <w:szCs w:val="22"/>
        </w:rPr>
        <w:t>MobiDev</w:t>
      </w:r>
      <w:proofErr w:type="spellEnd"/>
      <w:r w:rsidRPr="00E00AE1">
        <w:rPr>
          <w:rFonts w:ascii="Arial" w:hAnsi="Arial" w:cs="Arial"/>
          <w:sz w:val="22"/>
          <w:szCs w:val="22"/>
        </w:rPr>
        <w:t>. (2021.). </w:t>
      </w:r>
      <w:r w:rsidRPr="00E00AE1">
        <w:rPr>
          <w:rFonts w:ascii="Arial" w:hAnsi="Arial" w:cs="Arial"/>
          <w:i/>
          <w:iCs/>
          <w:sz w:val="22"/>
          <w:szCs w:val="22"/>
        </w:rPr>
        <w:t xml:space="preserve">6 Ideas </w:t>
      </w:r>
      <w:proofErr w:type="gramStart"/>
      <w:r w:rsidRPr="00E00AE1">
        <w:rPr>
          <w:rFonts w:ascii="Arial" w:hAnsi="Arial" w:cs="Arial"/>
          <w:i/>
          <w:iCs/>
          <w:sz w:val="22"/>
          <w:szCs w:val="22"/>
        </w:rPr>
        <w:t>To</w:t>
      </w:r>
      <w:proofErr w:type="gramEnd"/>
      <w:r w:rsidRPr="00E00AE1">
        <w:rPr>
          <w:rFonts w:ascii="Arial" w:hAnsi="Arial" w:cs="Arial"/>
          <w:i/>
          <w:iCs/>
          <w:sz w:val="22"/>
          <w:szCs w:val="22"/>
        </w:rPr>
        <w:t xml:space="preserve"> Leverage Augmented Reality For Marketing &amp; Sales</w:t>
      </w:r>
      <w:r w:rsidRPr="00E00AE1">
        <w:rPr>
          <w:rFonts w:ascii="Arial" w:hAnsi="Arial" w:cs="Arial"/>
          <w:sz w:val="22"/>
          <w:szCs w:val="22"/>
        </w:rPr>
        <w:t>. [online] Available at: https://mobidev.biz/blog/augmented-reality-marketing-sales.</w:t>
      </w:r>
    </w:p>
    <w:p xmlns:wp14="http://schemas.microsoft.com/office/word/2010/wordml" w:rsidRPr="00E00AE1" w:rsidR="000F5432" w:rsidP="000F5432" w:rsidRDefault="000F5432" w14:paraId="76AE5B89"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4CA1AF02" wp14:textId="77777777">
      <w:pPr>
        <w:autoSpaceDE w:val="0"/>
        <w:autoSpaceDN w:val="0"/>
        <w:adjustRightInd w:val="0"/>
        <w:rPr>
          <w:rFonts w:ascii="Arial" w:hAnsi="Arial" w:cs="Arial"/>
          <w:sz w:val="22"/>
          <w:szCs w:val="22"/>
        </w:rPr>
      </w:pPr>
      <w:r w:rsidRPr="00E00AE1">
        <w:rPr>
          <w:rFonts w:ascii="Arial" w:hAnsi="Arial" w:cs="Arial"/>
          <w:sz w:val="22"/>
          <w:szCs w:val="22"/>
        </w:rPr>
        <w:t>Jha, D.K. (2023). </w:t>
      </w:r>
      <w:r w:rsidRPr="00E00AE1">
        <w:rPr>
          <w:rFonts w:ascii="Arial" w:hAnsi="Arial" w:cs="Arial"/>
          <w:i/>
          <w:iCs/>
          <w:sz w:val="22"/>
          <w:szCs w:val="22"/>
        </w:rPr>
        <w:t>Brexit to hit jewellery exports, rough diamond imports to fall in long run</w:t>
      </w:r>
      <w:r w:rsidRPr="00E00AE1">
        <w:rPr>
          <w:rFonts w:ascii="Arial" w:hAnsi="Arial" w:cs="Arial"/>
          <w:sz w:val="22"/>
          <w:szCs w:val="22"/>
        </w:rPr>
        <w:t>. [online] www.business-standard.com. Available at: https://www.business-standard.com/article/companies/brexit-to-hit-jewellery-exports-rough-diamond-imports-to-fall-in-long-run-116062500147_1.html [Accessed 23 Jan. 2023].</w:t>
      </w:r>
    </w:p>
    <w:p xmlns:wp14="http://schemas.microsoft.com/office/word/2010/wordml" w:rsidRPr="00E00AE1" w:rsidR="000F5432" w:rsidP="000F5432" w:rsidRDefault="000F5432" w14:paraId="02EADC72"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3A570383" wp14:textId="77777777">
      <w:pPr>
        <w:autoSpaceDE w:val="0"/>
        <w:autoSpaceDN w:val="0"/>
        <w:adjustRightInd w:val="0"/>
        <w:rPr>
          <w:rFonts w:ascii="Arial" w:hAnsi="Arial" w:cs="Arial"/>
          <w:sz w:val="22"/>
          <w:szCs w:val="22"/>
        </w:rPr>
      </w:pPr>
      <w:r w:rsidRPr="00E00AE1">
        <w:rPr>
          <w:rFonts w:ascii="Arial" w:hAnsi="Arial" w:cs="Arial"/>
          <w:sz w:val="22"/>
          <w:szCs w:val="22"/>
        </w:rPr>
        <w:t>Choice, E. (2020). </w:t>
      </w:r>
      <w:r w:rsidRPr="00E00AE1">
        <w:rPr>
          <w:rFonts w:ascii="Arial" w:hAnsi="Arial" w:cs="Arial"/>
          <w:i/>
          <w:iCs/>
          <w:sz w:val="22"/>
          <w:szCs w:val="22"/>
        </w:rPr>
        <w:t>The value of SaaS offerings in a post-</w:t>
      </w:r>
      <w:proofErr w:type="spellStart"/>
      <w:r w:rsidRPr="00E00AE1">
        <w:rPr>
          <w:rFonts w:ascii="Arial" w:hAnsi="Arial" w:cs="Arial"/>
          <w:i/>
          <w:iCs/>
          <w:sz w:val="22"/>
          <w:szCs w:val="22"/>
        </w:rPr>
        <w:t>Covid</w:t>
      </w:r>
      <w:proofErr w:type="spellEnd"/>
      <w:r w:rsidRPr="00E00AE1">
        <w:rPr>
          <w:rFonts w:ascii="Arial" w:hAnsi="Arial" w:cs="Arial"/>
          <w:i/>
          <w:iCs/>
          <w:sz w:val="22"/>
          <w:szCs w:val="22"/>
        </w:rPr>
        <w:t xml:space="preserve"> business environment</w:t>
      </w:r>
      <w:r w:rsidRPr="00E00AE1">
        <w:rPr>
          <w:rFonts w:ascii="Arial" w:hAnsi="Arial" w:cs="Arial"/>
          <w:sz w:val="22"/>
          <w:szCs w:val="22"/>
        </w:rPr>
        <w:t>. [online] Information Age. Available at: https://www.information-age.com/the-value-of-saas-offerings-in-a-post-covid-business-environment-16935/ [Accessed 23 Jan. 2023].</w:t>
      </w:r>
    </w:p>
    <w:p xmlns:wp14="http://schemas.microsoft.com/office/word/2010/wordml" w:rsidRPr="00E00AE1" w:rsidR="000F5432" w:rsidP="000F5432" w:rsidRDefault="000F5432" w14:paraId="741EAE3F"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3AB1CEDA" wp14:textId="77777777">
      <w:pPr>
        <w:autoSpaceDE w:val="0"/>
        <w:autoSpaceDN w:val="0"/>
        <w:adjustRightInd w:val="0"/>
        <w:rPr>
          <w:rFonts w:ascii="Arial" w:hAnsi="Arial" w:cs="Arial"/>
          <w:sz w:val="22"/>
          <w:szCs w:val="22"/>
        </w:rPr>
      </w:pPr>
      <w:r w:rsidRPr="00E00AE1">
        <w:rPr>
          <w:rFonts w:ascii="Arial" w:hAnsi="Arial" w:cs="Arial"/>
          <w:sz w:val="22"/>
          <w:szCs w:val="22"/>
        </w:rPr>
        <w:t>United Nations (2015). </w:t>
      </w:r>
      <w:r w:rsidRPr="00E00AE1">
        <w:rPr>
          <w:rFonts w:ascii="Arial" w:hAnsi="Arial" w:cs="Arial"/>
          <w:i/>
          <w:iCs/>
          <w:sz w:val="22"/>
          <w:szCs w:val="22"/>
        </w:rPr>
        <w:t>Sustainable Development Goals</w:t>
      </w:r>
      <w:r w:rsidRPr="00E00AE1">
        <w:rPr>
          <w:rFonts w:ascii="Arial" w:hAnsi="Arial" w:cs="Arial"/>
          <w:sz w:val="22"/>
          <w:szCs w:val="22"/>
        </w:rPr>
        <w:t>. [online] United Nations Sustainable Development. Available at: https://www.un.org/sustainabledevelopment/sustainable-development-goals/.</w:t>
      </w:r>
    </w:p>
    <w:p xmlns:wp14="http://schemas.microsoft.com/office/word/2010/wordml" w:rsidRPr="00E00AE1" w:rsidR="000F5432" w:rsidP="000F5432" w:rsidRDefault="000F5432" w14:paraId="3712F1DD"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0F5432" w:rsidP="000F5432" w:rsidRDefault="000F5432" w14:paraId="345E4A2D" wp14:textId="77777777">
      <w:pPr>
        <w:rPr>
          <w:rFonts w:ascii="Arial" w:hAnsi="Arial" w:cs="Arial"/>
          <w:sz w:val="22"/>
          <w:szCs w:val="22"/>
        </w:rPr>
      </w:pPr>
      <w:r w:rsidRPr="00E00AE1">
        <w:rPr>
          <w:rFonts w:ascii="Arial" w:hAnsi="Arial" w:cs="Arial"/>
          <w:sz w:val="22"/>
          <w:szCs w:val="22"/>
        </w:rPr>
        <w:t>GOV.WALES. (2023.). </w:t>
      </w:r>
      <w:r w:rsidRPr="00E00AE1">
        <w:rPr>
          <w:rFonts w:ascii="Arial" w:hAnsi="Arial" w:cs="Arial"/>
          <w:i/>
          <w:iCs/>
          <w:sz w:val="22"/>
          <w:szCs w:val="22"/>
        </w:rPr>
        <w:t>The Well-being of Future Generations</w:t>
      </w:r>
      <w:r w:rsidRPr="00E00AE1">
        <w:rPr>
          <w:rFonts w:ascii="Arial" w:hAnsi="Arial" w:cs="Arial"/>
          <w:sz w:val="22"/>
          <w:szCs w:val="22"/>
        </w:rPr>
        <w:t xml:space="preserve">. [online] Available at: </w:t>
      </w:r>
      <w:hyperlink w:history="1" r:id="rId120">
        <w:r w:rsidRPr="00E00AE1" w:rsidR="00E5727C">
          <w:rPr>
            <w:rStyle w:val="Hyperlink"/>
            <w:rFonts w:ascii="Arial" w:hAnsi="Arial" w:cs="Arial"/>
            <w:color w:val="auto"/>
            <w:sz w:val="22"/>
            <w:szCs w:val="22"/>
          </w:rPr>
          <w:t>https://www.gov.wales/well-being-of-future-generations-wales</w:t>
        </w:r>
      </w:hyperlink>
      <w:r w:rsidRPr="00E00AE1">
        <w:rPr>
          <w:rFonts w:ascii="Arial" w:hAnsi="Arial" w:cs="Arial"/>
          <w:sz w:val="22"/>
          <w:szCs w:val="22"/>
        </w:rPr>
        <w:t>.</w:t>
      </w:r>
    </w:p>
    <w:p xmlns:wp14="http://schemas.microsoft.com/office/word/2010/wordml" w:rsidRPr="00E00AE1" w:rsidR="00E5727C" w:rsidP="000F5432" w:rsidRDefault="00E5727C" w14:paraId="5022F28E" wp14:textId="77777777">
      <w:pPr>
        <w:rPr>
          <w:rFonts w:ascii="Arial" w:hAnsi="Arial" w:cs="Arial"/>
          <w:sz w:val="22"/>
          <w:szCs w:val="22"/>
        </w:rPr>
      </w:pPr>
    </w:p>
    <w:p xmlns:wp14="http://schemas.microsoft.com/office/word/2010/wordml" w:rsidRPr="00E00AE1" w:rsidR="00E5727C" w:rsidP="00E5727C" w:rsidRDefault="00E5727C" w14:paraId="6B7FF49D" wp14:textId="77777777">
      <w:pPr>
        <w:autoSpaceDE w:val="0"/>
        <w:autoSpaceDN w:val="0"/>
        <w:adjustRightInd w:val="0"/>
        <w:rPr>
          <w:rFonts w:ascii="Arial" w:hAnsi="Arial" w:cs="Arial"/>
          <w:sz w:val="22"/>
          <w:szCs w:val="22"/>
        </w:rPr>
      </w:pPr>
    </w:p>
    <w:p xmlns:wp14="http://schemas.microsoft.com/office/word/2010/wordml" w:rsidRPr="00E00AE1" w:rsidR="00E5727C" w:rsidP="00E5727C" w:rsidRDefault="00E5727C" w14:paraId="4AB80A8C"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‌Vuforia.com. (2019). </w:t>
      </w:r>
      <w:r w:rsidRPr="00E00AE1">
        <w:rPr>
          <w:rFonts w:ascii="Arial" w:hAnsi="Arial" w:cs="Arial"/>
          <w:i/>
          <w:iCs/>
          <w:sz w:val="22"/>
          <w:szCs w:val="22"/>
        </w:rPr>
        <w:t>Vuforia Developer Portal |</w:t>
      </w:r>
      <w:r w:rsidRPr="00E00AE1">
        <w:rPr>
          <w:rFonts w:ascii="Arial" w:hAnsi="Arial" w:cs="Arial"/>
          <w:sz w:val="22"/>
          <w:szCs w:val="22"/>
        </w:rPr>
        <w:t>. [online] Available at: https://developer.vuforia.com/.</w:t>
      </w:r>
    </w:p>
    <w:p xmlns:wp14="http://schemas.microsoft.com/office/word/2010/wordml" w:rsidRPr="00E00AE1" w:rsidR="00E5727C" w:rsidP="00E5727C" w:rsidRDefault="00E5727C" w14:paraId="0BDFDDA9" wp14:textId="77777777">
      <w:pPr>
        <w:autoSpaceDE w:val="0"/>
        <w:autoSpaceDN w:val="0"/>
        <w:adjustRightInd w:val="0"/>
        <w:rPr>
          <w:rFonts w:ascii="Arial" w:hAnsi="Arial" w:cs="Arial"/>
          <w:sz w:val="22"/>
          <w:szCs w:val="22"/>
        </w:rPr>
      </w:pPr>
      <w:r w:rsidRPr="00E00AE1">
        <w:rPr>
          <w:rFonts w:ascii="Arial" w:hAnsi="Arial" w:cs="Arial"/>
          <w:sz w:val="22"/>
          <w:szCs w:val="22"/>
        </w:rPr>
        <w:t>Unity Technologies (2019). </w:t>
      </w:r>
      <w:r w:rsidRPr="00E00AE1">
        <w:rPr>
          <w:rFonts w:ascii="Arial" w:hAnsi="Arial" w:cs="Arial"/>
          <w:i/>
          <w:iCs/>
          <w:sz w:val="22"/>
          <w:szCs w:val="22"/>
        </w:rPr>
        <w:t>Unity - Unity</w:t>
      </w:r>
      <w:r w:rsidRPr="00E00AE1">
        <w:rPr>
          <w:rFonts w:ascii="Arial" w:hAnsi="Arial" w:cs="Arial"/>
          <w:sz w:val="22"/>
          <w:szCs w:val="22"/>
        </w:rPr>
        <w:t>. [online] Unity. Available at: https://unity.com/.</w:t>
      </w:r>
    </w:p>
    <w:p xmlns:wp14="http://schemas.microsoft.com/office/word/2010/wordml" w:rsidRPr="00E00AE1" w:rsidR="00E5727C" w:rsidP="00E5727C" w:rsidRDefault="00E5727C" w14:paraId="1200B43B"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E5727C" w:rsidP="00E5727C" w:rsidRDefault="00E5727C" w14:paraId="54A95739" wp14:textId="77777777">
      <w:pPr>
        <w:autoSpaceDE w:val="0"/>
        <w:autoSpaceDN w:val="0"/>
        <w:adjustRightInd w:val="0"/>
        <w:rPr>
          <w:rFonts w:ascii="Arial" w:hAnsi="Arial" w:cs="Arial"/>
          <w:sz w:val="22"/>
          <w:szCs w:val="22"/>
        </w:rPr>
      </w:pPr>
      <w:r w:rsidRPr="00E00AE1">
        <w:rPr>
          <w:rFonts w:ascii="Arial" w:hAnsi="Arial" w:cs="Arial"/>
          <w:sz w:val="22"/>
          <w:szCs w:val="22"/>
        </w:rPr>
        <w:lastRenderedPageBreak/>
        <w:t>Google (2018). </w:t>
      </w:r>
      <w:r w:rsidRPr="00E00AE1">
        <w:rPr>
          <w:rFonts w:ascii="Arial" w:hAnsi="Arial" w:cs="Arial"/>
          <w:i/>
          <w:iCs/>
          <w:sz w:val="22"/>
          <w:szCs w:val="22"/>
        </w:rPr>
        <w:t>Firebase</w:t>
      </w:r>
      <w:r w:rsidRPr="00E00AE1">
        <w:rPr>
          <w:rFonts w:ascii="Arial" w:hAnsi="Arial" w:cs="Arial"/>
          <w:sz w:val="22"/>
          <w:szCs w:val="22"/>
        </w:rPr>
        <w:t>. [online] Firebase. Available at: https://firebase.google.com/.</w:t>
      </w:r>
    </w:p>
    <w:p xmlns:wp14="http://schemas.microsoft.com/office/word/2010/wordml" w:rsidRPr="00E00AE1" w:rsidR="00E5727C" w:rsidP="00E5727C" w:rsidRDefault="00E5727C" w14:paraId="4CC059DA" wp14:textId="77777777">
      <w:pPr>
        <w:autoSpaceDE w:val="0"/>
        <w:autoSpaceDN w:val="0"/>
        <w:adjustRightInd w:val="0"/>
        <w:rPr>
          <w:rFonts w:ascii="Arial" w:hAnsi="Arial" w:cs="Arial"/>
          <w:sz w:val="22"/>
          <w:szCs w:val="22"/>
        </w:rPr>
      </w:pPr>
    </w:p>
    <w:p xmlns:wp14="http://schemas.microsoft.com/office/word/2010/wordml" w:rsidRPr="00E00AE1" w:rsidR="00E5727C" w:rsidP="00E5727C" w:rsidRDefault="00E5727C" w14:paraId="0B5B981F" wp14:textId="77777777">
      <w:pPr>
        <w:autoSpaceDE w:val="0"/>
        <w:autoSpaceDN w:val="0"/>
        <w:adjustRightInd w:val="0"/>
        <w:rPr>
          <w:rFonts w:ascii="Arial" w:hAnsi="Arial" w:cs="Arial"/>
          <w:sz w:val="22"/>
          <w:szCs w:val="22"/>
        </w:rPr>
      </w:pPr>
      <w:r w:rsidRPr="00E00AE1">
        <w:rPr>
          <w:rFonts w:ascii="Arial" w:hAnsi="Arial" w:cs="Arial"/>
          <w:sz w:val="22"/>
          <w:szCs w:val="22"/>
        </w:rPr>
        <w:t>3DESIGN. (2023.). </w:t>
      </w:r>
      <w:r w:rsidRPr="00E00AE1">
        <w:rPr>
          <w:rFonts w:ascii="Arial" w:hAnsi="Arial" w:cs="Arial"/>
          <w:i/>
          <w:iCs/>
          <w:sz w:val="22"/>
          <w:szCs w:val="22"/>
        </w:rPr>
        <w:t xml:space="preserve">3D </w:t>
      </w:r>
      <w:proofErr w:type="spellStart"/>
      <w:r w:rsidRPr="00E00AE1">
        <w:rPr>
          <w:rFonts w:ascii="Arial" w:hAnsi="Arial" w:cs="Arial"/>
          <w:i/>
          <w:iCs/>
          <w:sz w:val="22"/>
          <w:szCs w:val="22"/>
        </w:rPr>
        <w:t>Jewelry</w:t>
      </w:r>
      <w:proofErr w:type="spellEnd"/>
      <w:r w:rsidRPr="00E00AE1">
        <w:rPr>
          <w:rFonts w:ascii="Arial" w:hAnsi="Arial" w:cs="Arial"/>
          <w:i/>
          <w:iCs/>
          <w:sz w:val="22"/>
          <w:szCs w:val="22"/>
        </w:rPr>
        <w:t xml:space="preserve"> design software</w:t>
      </w:r>
      <w:r w:rsidRPr="00E00AE1">
        <w:rPr>
          <w:rFonts w:ascii="Arial" w:hAnsi="Arial" w:cs="Arial"/>
          <w:sz w:val="22"/>
          <w:szCs w:val="22"/>
        </w:rPr>
        <w:t>. [online] Available at: https://3design.com/en/.</w:t>
      </w:r>
    </w:p>
    <w:p xmlns:wp14="http://schemas.microsoft.com/office/word/2010/wordml" w:rsidRPr="00E00AE1" w:rsidR="00E5727C" w:rsidP="00E5727C" w:rsidRDefault="00E5727C" w14:paraId="629E3C8D"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E5727C" w:rsidP="00E5727C" w:rsidRDefault="00E5727C" w14:paraId="69B64274" wp14:textId="77777777">
      <w:pPr>
        <w:autoSpaceDE w:val="0"/>
        <w:autoSpaceDN w:val="0"/>
        <w:adjustRightInd w:val="0"/>
        <w:rPr>
          <w:rFonts w:ascii="Arial" w:hAnsi="Arial" w:cs="Arial"/>
          <w:sz w:val="22"/>
          <w:szCs w:val="22"/>
        </w:rPr>
      </w:pPr>
      <w:r w:rsidRPr="00E00AE1">
        <w:rPr>
          <w:rFonts w:ascii="Arial" w:hAnsi="Arial" w:cs="Arial"/>
          <w:sz w:val="22"/>
          <w:szCs w:val="22"/>
        </w:rPr>
        <w:t>Keyshot.com. (2019). </w:t>
      </w:r>
      <w:proofErr w:type="spellStart"/>
      <w:r w:rsidRPr="00E00AE1">
        <w:rPr>
          <w:rFonts w:ascii="Arial" w:hAnsi="Arial" w:cs="Arial"/>
          <w:i/>
          <w:iCs/>
          <w:sz w:val="22"/>
          <w:szCs w:val="22"/>
        </w:rPr>
        <w:t>KeyShot</w:t>
      </w:r>
      <w:proofErr w:type="spellEnd"/>
      <w:r w:rsidRPr="00E00AE1">
        <w:rPr>
          <w:rFonts w:ascii="Arial" w:hAnsi="Arial" w:cs="Arial"/>
          <w:i/>
          <w:iCs/>
          <w:sz w:val="22"/>
          <w:szCs w:val="22"/>
        </w:rPr>
        <w:t xml:space="preserve"> | 3D Rendering software and Animation software for SolidWorks, Rhino, Creo, SketchUp and More</w:t>
      </w:r>
      <w:r w:rsidRPr="00E00AE1">
        <w:rPr>
          <w:rFonts w:ascii="Arial" w:hAnsi="Arial" w:cs="Arial"/>
          <w:sz w:val="22"/>
          <w:szCs w:val="22"/>
        </w:rPr>
        <w:t>. [online] Available at: https://www.keyshot.com/.</w:t>
      </w:r>
    </w:p>
    <w:p xmlns:wp14="http://schemas.microsoft.com/office/word/2010/wordml" w:rsidRPr="00E00AE1" w:rsidR="00E5727C" w:rsidP="00E5727C" w:rsidRDefault="00E5727C" w14:paraId="3147A399"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E5727C" w:rsidP="00E5727C" w:rsidRDefault="00E5727C" w14:paraId="280F18AE" wp14:textId="77777777">
      <w:pPr>
        <w:autoSpaceDE w:val="0"/>
        <w:autoSpaceDN w:val="0"/>
        <w:adjustRightInd w:val="0"/>
        <w:rPr>
          <w:rFonts w:ascii="Arial" w:hAnsi="Arial" w:cs="Arial"/>
          <w:sz w:val="22"/>
          <w:szCs w:val="22"/>
        </w:rPr>
      </w:pPr>
      <w:r w:rsidRPr="00E00AE1">
        <w:rPr>
          <w:rFonts w:ascii="Arial" w:hAnsi="Arial" w:cs="Arial"/>
          <w:sz w:val="22"/>
          <w:szCs w:val="22"/>
        </w:rPr>
        <w:t>www.euromonitor.com. (2022.). </w:t>
      </w:r>
      <w:r w:rsidRPr="00E00AE1">
        <w:rPr>
          <w:rFonts w:ascii="Arial" w:hAnsi="Arial" w:cs="Arial"/>
          <w:i/>
          <w:iCs/>
          <w:sz w:val="22"/>
          <w:szCs w:val="22"/>
        </w:rPr>
        <w:t>Jewellery in the United Kingdom | Market Research Report | Euromonitor</w:t>
      </w:r>
      <w:r w:rsidRPr="00E00AE1">
        <w:rPr>
          <w:rFonts w:ascii="Arial" w:hAnsi="Arial" w:cs="Arial"/>
          <w:sz w:val="22"/>
          <w:szCs w:val="22"/>
        </w:rPr>
        <w:t>. [online] Available at: https://www.euromonitor.com/jewellery-in-the-united-kingdom/report.</w:t>
      </w:r>
    </w:p>
    <w:p xmlns:wp14="http://schemas.microsoft.com/office/word/2010/wordml" w:rsidRPr="00E00AE1" w:rsidR="00E5727C" w:rsidP="00E5727C" w:rsidRDefault="00E5727C" w14:paraId="5A241A20"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E5727C" w:rsidP="00E5727C" w:rsidRDefault="00E5727C" w14:paraId="44914235" wp14:textId="77777777">
      <w:pPr>
        <w:autoSpaceDE w:val="0"/>
        <w:autoSpaceDN w:val="0"/>
        <w:adjustRightInd w:val="0"/>
        <w:rPr>
          <w:rFonts w:ascii="Arial" w:hAnsi="Arial" w:cs="Arial"/>
          <w:sz w:val="22"/>
          <w:szCs w:val="22"/>
        </w:rPr>
      </w:pPr>
      <w:r w:rsidRPr="00E00AE1">
        <w:rPr>
          <w:rFonts w:ascii="Arial" w:hAnsi="Arial" w:cs="Arial"/>
          <w:sz w:val="22"/>
          <w:szCs w:val="22"/>
        </w:rPr>
        <w:t>Tiger (2021). </w:t>
      </w:r>
      <w:r w:rsidRPr="00E00AE1">
        <w:rPr>
          <w:rFonts w:ascii="Arial" w:hAnsi="Arial" w:cs="Arial"/>
          <w:i/>
          <w:iCs/>
          <w:sz w:val="22"/>
          <w:szCs w:val="22"/>
        </w:rPr>
        <w:t xml:space="preserve">Where Is Most </w:t>
      </w:r>
      <w:proofErr w:type="spellStart"/>
      <w:r w:rsidRPr="00E00AE1">
        <w:rPr>
          <w:rFonts w:ascii="Arial" w:hAnsi="Arial" w:cs="Arial"/>
          <w:i/>
          <w:iCs/>
          <w:sz w:val="22"/>
          <w:szCs w:val="22"/>
        </w:rPr>
        <w:t>Jewelry</w:t>
      </w:r>
      <w:proofErr w:type="spellEnd"/>
      <w:r w:rsidRPr="00E00AE1">
        <w:rPr>
          <w:rFonts w:ascii="Arial" w:hAnsi="Arial" w:cs="Arial"/>
          <w:i/>
          <w:iCs/>
          <w:sz w:val="22"/>
          <w:szCs w:val="22"/>
        </w:rPr>
        <w:t xml:space="preserve"> Made? </w:t>
      </w:r>
      <w:proofErr w:type="gramStart"/>
      <w:r w:rsidRPr="00E00AE1">
        <w:rPr>
          <w:rFonts w:ascii="Arial" w:hAnsi="Arial" w:cs="Arial"/>
          <w:i/>
          <w:iCs/>
          <w:sz w:val="22"/>
          <w:szCs w:val="22"/>
        </w:rPr>
        <w:t>( Top</w:t>
      </w:r>
      <w:proofErr w:type="gramEnd"/>
      <w:r w:rsidRPr="00E00AE1">
        <w:rPr>
          <w:rFonts w:ascii="Arial" w:hAnsi="Arial" w:cs="Arial"/>
          <w:i/>
          <w:iCs/>
          <w:sz w:val="22"/>
          <w:szCs w:val="22"/>
        </w:rPr>
        <w:t xml:space="preserve"> 7 Countries )</w:t>
      </w:r>
      <w:r w:rsidRPr="00E00AE1">
        <w:rPr>
          <w:rFonts w:ascii="Arial" w:hAnsi="Arial" w:cs="Arial"/>
          <w:sz w:val="22"/>
          <w:szCs w:val="22"/>
        </w:rPr>
        <w:t>. [online] A Fashion Blog. Available at: https://www.afashionblog.com/where-is-most-jewelry-made/.</w:t>
      </w:r>
    </w:p>
    <w:p xmlns:wp14="http://schemas.microsoft.com/office/word/2010/wordml" w:rsidRPr="00E00AE1" w:rsidR="00E5727C" w:rsidP="00E5727C" w:rsidRDefault="00E5727C" w14:paraId="7A2B98F9" wp14:textId="77777777">
      <w:pPr>
        <w:autoSpaceDE w:val="0"/>
        <w:autoSpaceDN w:val="0"/>
        <w:adjustRightInd w:val="0"/>
        <w:spacing w:after="240"/>
        <w:rPr>
          <w:rFonts w:ascii="Arial" w:hAnsi="Arial" w:cs="Arial"/>
          <w:sz w:val="22"/>
          <w:szCs w:val="22"/>
        </w:rPr>
      </w:pPr>
      <w:r w:rsidRPr="00E00AE1">
        <w:rPr>
          <w:rFonts w:ascii="Arial" w:hAnsi="Arial" w:cs="Arial"/>
          <w:sz w:val="22"/>
          <w:szCs w:val="22"/>
        </w:rPr>
        <w:t>‌</w:t>
      </w:r>
    </w:p>
    <w:p xmlns:wp14="http://schemas.microsoft.com/office/word/2010/wordml" w:rsidRPr="00E00AE1" w:rsidR="00E5727C" w:rsidP="00E5727C" w:rsidRDefault="00E5727C" w14:paraId="716E52DA" wp14:textId="3F0E9C7F">
      <w:pPr>
        <w:autoSpaceDE w:val="0"/>
        <w:autoSpaceDN w:val="0"/>
        <w:adjustRightInd w:val="0"/>
        <w:rPr>
          <w:rFonts w:ascii="Arial" w:hAnsi="Arial" w:cs="Arial"/>
          <w:sz w:val="22"/>
          <w:szCs w:val="22"/>
        </w:rPr>
      </w:pPr>
      <w:r w:rsidRPr="62E0B53A" w:rsidR="31D95C6B">
        <w:rPr>
          <w:rFonts w:ascii="Arial" w:hAnsi="Arial" w:cs="Arial"/>
          <w:sz w:val="22"/>
          <w:szCs w:val="22"/>
        </w:rPr>
        <w:t>Chaffey, D., Edmundson-Bird, D. and Hemphill, T. (2019). </w:t>
      </w:r>
      <w:r w:rsidRPr="62E0B53A" w:rsidR="31D95C6B">
        <w:rPr>
          <w:rFonts w:ascii="Arial" w:hAnsi="Arial" w:cs="Arial"/>
          <w:i w:val="1"/>
          <w:iCs w:val="1"/>
          <w:sz w:val="22"/>
          <w:szCs w:val="22"/>
        </w:rPr>
        <w:t xml:space="preserve">Digital business and e-commerce </w:t>
      </w:r>
      <w:r w:rsidRPr="62E0B53A" w:rsidR="22EADF0F">
        <w:rPr>
          <w:rFonts w:ascii="Arial" w:hAnsi="Arial" w:cs="Arial"/>
          <w:i w:val="1"/>
          <w:iCs w:val="1"/>
          <w:sz w:val="22"/>
          <w:szCs w:val="22"/>
        </w:rPr>
        <w:t>management:</w:t>
      </w:r>
      <w:r w:rsidRPr="62E0B53A" w:rsidR="31D95C6B">
        <w:rPr>
          <w:rFonts w:ascii="Arial" w:hAnsi="Arial" w:cs="Arial"/>
          <w:i w:val="1"/>
          <w:iCs w:val="1"/>
          <w:sz w:val="22"/>
          <w:szCs w:val="22"/>
        </w:rPr>
        <w:t xml:space="preserve"> strategy, implementation and practice</w:t>
      </w:r>
      <w:r w:rsidRPr="62E0B53A" w:rsidR="31D95C6B">
        <w:rPr>
          <w:rFonts w:ascii="Arial" w:hAnsi="Arial" w:cs="Arial"/>
          <w:sz w:val="22"/>
          <w:szCs w:val="22"/>
        </w:rPr>
        <w:t xml:space="preserve">. Harlow, </w:t>
      </w:r>
      <w:r w:rsidRPr="62E0B53A" w:rsidR="2E5349C5">
        <w:rPr>
          <w:rFonts w:ascii="Arial" w:hAnsi="Arial" w:cs="Arial"/>
          <w:sz w:val="22"/>
          <w:szCs w:val="22"/>
        </w:rPr>
        <w:t>England;</w:t>
      </w:r>
      <w:r w:rsidRPr="62E0B53A" w:rsidR="31D95C6B">
        <w:rPr>
          <w:rFonts w:ascii="Arial" w:hAnsi="Arial" w:cs="Arial"/>
          <w:sz w:val="22"/>
          <w:szCs w:val="22"/>
        </w:rPr>
        <w:t xml:space="preserve"> New York: Pearson.</w:t>
      </w:r>
    </w:p>
    <w:p xmlns:wp14="http://schemas.microsoft.com/office/word/2010/wordml" w:rsidR="00E5727C" w:rsidP="000F5432" w:rsidRDefault="00E5727C" w14:paraId="41DA1215" wp14:textId="77777777">
      <w:pPr>
        <w:rPr>
          <w:rFonts w:ascii="Arial" w:hAnsi="Arial" w:cs="Arial"/>
          <w:b/>
          <w:bCs/>
          <w:u w:val="single"/>
        </w:rPr>
      </w:pPr>
    </w:p>
    <w:p xmlns:wp14="http://schemas.microsoft.com/office/word/2010/wordml" w:rsidRPr="00FA1376" w:rsidR="00FA1376" w:rsidP="00FA1376" w:rsidRDefault="00FA1376" w14:paraId="566E07F2" wp14:textId="77777777">
      <w:pPr>
        <w:autoSpaceDE w:val="0"/>
        <w:autoSpaceDN w:val="0"/>
        <w:adjustRightInd w:val="0"/>
        <w:spacing w:after="240"/>
        <w:rPr>
          <w:rFonts w:ascii="Arial" w:hAnsi="Arial" w:cs="Arial"/>
          <w:sz w:val="22"/>
          <w:szCs w:val="22"/>
        </w:rPr>
      </w:pPr>
      <w:r>
        <w:rPr>
          <w:rFonts w:ascii="Times-Roman" w:hAnsi="Times-Roman" w:cs="Times-Roman"/>
        </w:rPr>
        <w:t>‌</w:t>
      </w:r>
      <w:r w:rsidRPr="00FA1376">
        <w:rPr>
          <w:rFonts w:ascii="Arial" w:hAnsi="Arial" w:cs="Arial"/>
          <w:sz w:val="22"/>
          <w:szCs w:val="22"/>
        </w:rPr>
        <w:t>NAKAGOMI, K. and MURAKAMI, T. (2020). Game Design Methodology to Avoid Negative User Experience without Spoiling Positive User Experience. </w:t>
      </w:r>
      <w:r w:rsidRPr="00FA1376">
        <w:rPr>
          <w:rFonts w:ascii="Arial" w:hAnsi="Arial" w:cs="Arial"/>
          <w:i/>
          <w:iCs/>
          <w:sz w:val="22"/>
          <w:szCs w:val="22"/>
        </w:rPr>
        <w:t>The Proceedings of Design &amp; Systems Conference</w:t>
      </w:r>
      <w:r w:rsidRPr="00FA1376">
        <w:rPr>
          <w:rFonts w:ascii="Arial" w:hAnsi="Arial" w:cs="Arial"/>
          <w:sz w:val="22"/>
          <w:szCs w:val="22"/>
        </w:rPr>
        <w:t>, 2020.30(0), p.1305. doi:10.1299/jsmedsd.2020.30.1305.</w:t>
      </w:r>
    </w:p>
    <w:p xmlns:wp14="http://schemas.microsoft.com/office/word/2010/wordml" w:rsidRPr="00FA1376" w:rsidR="00FA1376" w:rsidP="00FA1376" w:rsidRDefault="00FA1376" w14:paraId="535B0C12" wp14:textId="77777777">
      <w:pPr>
        <w:autoSpaceDE w:val="0"/>
        <w:autoSpaceDN w:val="0"/>
        <w:adjustRightInd w:val="0"/>
        <w:spacing w:after="240"/>
        <w:rPr>
          <w:rFonts w:ascii="Arial" w:hAnsi="Arial" w:cs="Arial"/>
          <w:sz w:val="22"/>
          <w:szCs w:val="22"/>
        </w:rPr>
      </w:pPr>
      <w:r w:rsidRPr="00FA1376">
        <w:rPr>
          <w:rFonts w:ascii="Arial" w:hAnsi="Arial" w:cs="Arial"/>
          <w:sz w:val="22"/>
          <w:szCs w:val="22"/>
        </w:rPr>
        <w:t>‌</w:t>
      </w:r>
    </w:p>
    <w:p xmlns:wp14="http://schemas.microsoft.com/office/word/2010/wordml" w:rsidRPr="00FA1376" w:rsidR="00FA1376" w:rsidP="00FA1376" w:rsidRDefault="00FA1376" w14:paraId="5132C082" wp14:textId="77777777">
      <w:pPr>
        <w:autoSpaceDE w:val="0"/>
        <w:autoSpaceDN w:val="0"/>
        <w:adjustRightInd w:val="0"/>
        <w:rPr>
          <w:rFonts w:ascii="Arial" w:hAnsi="Arial" w:cs="Arial"/>
          <w:sz w:val="22"/>
          <w:szCs w:val="22"/>
        </w:rPr>
      </w:pPr>
      <w:proofErr w:type="spellStart"/>
      <w:r w:rsidRPr="00FA1376">
        <w:rPr>
          <w:rFonts w:ascii="Arial" w:hAnsi="Arial" w:cs="Arial"/>
          <w:sz w:val="22"/>
          <w:szCs w:val="22"/>
        </w:rPr>
        <w:t>AlAgha</w:t>
      </w:r>
      <w:proofErr w:type="spellEnd"/>
      <w:r w:rsidRPr="00FA1376">
        <w:rPr>
          <w:rFonts w:ascii="Arial" w:hAnsi="Arial" w:cs="Arial"/>
          <w:sz w:val="22"/>
          <w:szCs w:val="22"/>
        </w:rPr>
        <w:t>, I. and Rasheed, R. (2015). An Exploratory Study of 3D Interaction Techniques in Augmented Reality Environments. </w:t>
      </w:r>
      <w:r w:rsidRPr="00FA1376">
        <w:rPr>
          <w:rFonts w:ascii="Arial" w:hAnsi="Arial" w:cs="Arial"/>
          <w:i/>
          <w:iCs/>
          <w:sz w:val="22"/>
          <w:szCs w:val="22"/>
        </w:rPr>
        <w:t>Journal of Software</w:t>
      </w:r>
      <w:r w:rsidRPr="00FA1376">
        <w:rPr>
          <w:rFonts w:ascii="Arial" w:hAnsi="Arial" w:cs="Arial"/>
          <w:sz w:val="22"/>
          <w:szCs w:val="22"/>
        </w:rPr>
        <w:t>, 10(4), pp.427–440. doi:10.17706/jsw.10.4.427-440.</w:t>
      </w:r>
    </w:p>
    <w:p xmlns:wp14="http://schemas.microsoft.com/office/word/2010/wordml" w:rsidRPr="00FA1376" w:rsidR="00FA1376" w:rsidP="00FA1376" w:rsidRDefault="00FA1376" w14:paraId="4D0DA929" wp14:textId="77777777">
      <w:pPr>
        <w:autoSpaceDE w:val="0"/>
        <w:autoSpaceDN w:val="0"/>
        <w:adjustRightInd w:val="0"/>
        <w:spacing w:after="240"/>
        <w:rPr>
          <w:rFonts w:ascii="Arial" w:hAnsi="Arial" w:cs="Arial"/>
          <w:sz w:val="22"/>
          <w:szCs w:val="22"/>
        </w:rPr>
      </w:pPr>
      <w:r w:rsidRPr="00FA1376">
        <w:rPr>
          <w:rFonts w:ascii="Arial" w:hAnsi="Arial" w:cs="Arial"/>
          <w:sz w:val="22"/>
          <w:szCs w:val="22"/>
        </w:rPr>
        <w:t>‌</w:t>
      </w:r>
    </w:p>
    <w:p xmlns:wp14="http://schemas.microsoft.com/office/word/2010/wordml" w:rsidR="00FA1376" w:rsidP="00FA1376" w:rsidRDefault="00FA1376" w14:paraId="6E2248C6" wp14:textId="77777777">
      <w:pPr>
        <w:autoSpaceDE w:val="0"/>
        <w:autoSpaceDN w:val="0"/>
        <w:adjustRightInd w:val="0"/>
        <w:rPr>
          <w:rFonts w:ascii="Arial" w:hAnsi="Arial" w:cs="Arial"/>
          <w:sz w:val="22"/>
          <w:szCs w:val="22"/>
        </w:rPr>
      </w:pPr>
      <w:proofErr w:type="spellStart"/>
      <w:r w:rsidRPr="00FA1376">
        <w:rPr>
          <w:rFonts w:ascii="Arial" w:hAnsi="Arial" w:cs="Arial"/>
          <w:sz w:val="22"/>
          <w:szCs w:val="22"/>
        </w:rPr>
        <w:t>Gomelsky</w:t>
      </w:r>
      <w:proofErr w:type="spellEnd"/>
      <w:r w:rsidRPr="00FA1376">
        <w:rPr>
          <w:rFonts w:ascii="Arial" w:hAnsi="Arial" w:cs="Arial"/>
          <w:sz w:val="22"/>
          <w:szCs w:val="22"/>
        </w:rPr>
        <w:t xml:space="preserve">, V. (2021). Technology Could Turn You </w:t>
      </w:r>
      <w:proofErr w:type="gramStart"/>
      <w:r w:rsidRPr="00FA1376">
        <w:rPr>
          <w:rFonts w:ascii="Arial" w:hAnsi="Arial" w:cs="Arial"/>
          <w:sz w:val="22"/>
          <w:szCs w:val="22"/>
        </w:rPr>
        <w:t>Into</w:t>
      </w:r>
      <w:proofErr w:type="gramEnd"/>
      <w:r w:rsidRPr="00FA1376">
        <w:rPr>
          <w:rFonts w:ascii="Arial" w:hAnsi="Arial" w:cs="Arial"/>
          <w:sz w:val="22"/>
          <w:szCs w:val="22"/>
        </w:rPr>
        <w:t xml:space="preserve"> a Tiffany. </w:t>
      </w:r>
      <w:r w:rsidRPr="00FA1376">
        <w:rPr>
          <w:rFonts w:ascii="Arial" w:hAnsi="Arial" w:cs="Arial"/>
          <w:i/>
          <w:iCs/>
          <w:sz w:val="22"/>
          <w:szCs w:val="22"/>
        </w:rPr>
        <w:t>The New York Times</w:t>
      </w:r>
      <w:r w:rsidRPr="00FA1376">
        <w:rPr>
          <w:rFonts w:ascii="Arial" w:hAnsi="Arial" w:cs="Arial"/>
          <w:sz w:val="22"/>
          <w:szCs w:val="22"/>
        </w:rPr>
        <w:t xml:space="preserve">. [online] 23 Apr. Available at: </w:t>
      </w:r>
      <w:hyperlink w:history="1" r:id="rId121">
        <w:r w:rsidRPr="000765B8" w:rsidR="00F61761">
          <w:rPr>
            <w:rStyle w:val="Hyperlink"/>
            <w:rFonts w:ascii="Arial" w:hAnsi="Arial" w:cs="Arial"/>
            <w:sz w:val="22"/>
            <w:szCs w:val="22"/>
          </w:rPr>
          <w:t>https://www.nytimes.com/2021/04/23/fashion/jewelry-technology-augmented-reality.html</w:t>
        </w:r>
      </w:hyperlink>
      <w:r w:rsidRPr="00FA1376">
        <w:rPr>
          <w:rFonts w:ascii="Arial" w:hAnsi="Arial" w:cs="Arial"/>
          <w:sz w:val="22"/>
          <w:szCs w:val="22"/>
        </w:rPr>
        <w:t>.</w:t>
      </w:r>
    </w:p>
    <w:p xmlns:wp14="http://schemas.microsoft.com/office/word/2010/wordml" w:rsidR="00F61761" w:rsidP="00FA1376" w:rsidRDefault="00F61761" w14:paraId="4CF13355" wp14:textId="77777777">
      <w:pPr>
        <w:autoSpaceDE w:val="0"/>
        <w:autoSpaceDN w:val="0"/>
        <w:adjustRightInd w:val="0"/>
        <w:rPr>
          <w:rFonts w:ascii="Arial" w:hAnsi="Arial" w:cs="Arial"/>
          <w:sz w:val="22"/>
          <w:szCs w:val="22"/>
        </w:rPr>
      </w:pPr>
    </w:p>
    <w:p xmlns:wp14="http://schemas.microsoft.com/office/word/2010/wordml" w:rsidRPr="00F61761" w:rsidR="00F61761" w:rsidP="00F61761" w:rsidRDefault="00F61761" w14:paraId="3F9341C1" wp14:textId="77777777">
      <w:pPr>
        <w:autoSpaceDE w:val="0"/>
        <w:autoSpaceDN w:val="0"/>
        <w:adjustRightInd w:val="0"/>
        <w:rPr>
          <w:rFonts w:ascii="Arial" w:hAnsi="Arial" w:cs="Arial"/>
          <w:sz w:val="22"/>
          <w:szCs w:val="22"/>
        </w:rPr>
      </w:pPr>
      <w:r w:rsidRPr="00F61761">
        <w:rPr>
          <w:rFonts w:ascii="Arial" w:hAnsi="Arial" w:cs="Arial"/>
          <w:sz w:val="22"/>
          <w:szCs w:val="22"/>
        </w:rPr>
        <w:t>TensorFlow. (2023.). TensorFlow Lite Examples | Machine Learning Mobile Apps. [online] Available at: https://www.tensorflow.org/lite/examples/ [Accessed 23 Jan. 2023</w:t>
      </w:r>
      <w:proofErr w:type="gramStart"/>
      <w:r w:rsidRPr="00F61761">
        <w:rPr>
          <w:rFonts w:ascii="Arial" w:hAnsi="Arial" w:cs="Arial"/>
          <w:sz w:val="22"/>
          <w:szCs w:val="22"/>
        </w:rPr>
        <w:t>].‌</w:t>
      </w:r>
      <w:proofErr w:type="gramEnd"/>
    </w:p>
    <w:p xmlns:wp14="http://schemas.microsoft.com/office/word/2010/wordml" w:rsidRPr="00F61761" w:rsidR="00F61761" w:rsidP="00F61761" w:rsidRDefault="00F61761" w14:paraId="3DA529F9" wp14:textId="77777777">
      <w:pPr>
        <w:autoSpaceDE w:val="0"/>
        <w:autoSpaceDN w:val="0"/>
        <w:adjustRightInd w:val="0"/>
        <w:rPr>
          <w:rFonts w:ascii="Arial" w:hAnsi="Arial" w:cs="Arial"/>
          <w:sz w:val="22"/>
          <w:szCs w:val="22"/>
        </w:rPr>
      </w:pPr>
    </w:p>
    <w:p xmlns:wp14="http://schemas.microsoft.com/office/word/2010/wordml" w:rsidRPr="00F61761" w:rsidR="00F61761" w:rsidP="00F61761" w:rsidRDefault="00F61761" w14:paraId="7D0B461A" wp14:textId="77777777">
      <w:pPr>
        <w:autoSpaceDE w:val="0"/>
        <w:autoSpaceDN w:val="0"/>
        <w:adjustRightInd w:val="0"/>
        <w:rPr>
          <w:rFonts w:ascii="Arial" w:hAnsi="Arial" w:cs="Arial"/>
          <w:sz w:val="22"/>
          <w:szCs w:val="22"/>
        </w:rPr>
      </w:pPr>
      <w:r w:rsidRPr="00F61761">
        <w:rPr>
          <w:rFonts w:ascii="Arial" w:hAnsi="Arial" w:cs="Arial"/>
          <w:sz w:val="22"/>
          <w:szCs w:val="22"/>
        </w:rPr>
        <w:t>Appsbuilders.org. (2023). [online] Available at: http://appsbuilders.org/guides/machine-learning-and-augmented-reality/ [Accessed 23 Jan. 2023].</w:t>
      </w:r>
    </w:p>
    <w:p xmlns:wp14="http://schemas.microsoft.com/office/word/2010/wordml" w:rsidRPr="00F61761" w:rsidR="00F61761" w:rsidP="00F61761" w:rsidRDefault="00F61761" w14:paraId="77D9D4D3" wp14:textId="77777777">
      <w:pPr>
        <w:autoSpaceDE w:val="0"/>
        <w:autoSpaceDN w:val="0"/>
        <w:adjustRightInd w:val="0"/>
        <w:rPr>
          <w:rFonts w:ascii="Arial" w:hAnsi="Arial" w:cs="Arial"/>
          <w:sz w:val="22"/>
          <w:szCs w:val="22"/>
        </w:rPr>
      </w:pPr>
      <w:r w:rsidRPr="00F61761">
        <w:rPr>
          <w:rFonts w:ascii="Arial" w:hAnsi="Arial" w:cs="Arial"/>
          <w:sz w:val="22"/>
          <w:szCs w:val="22"/>
        </w:rPr>
        <w:t>‌</w:t>
      </w:r>
    </w:p>
    <w:p xmlns:wp14="http://schemas.microsoft.com/office/word/2010/wordml" w:rsidRPr="00F61761" w:rsidR="00F61761" w:rsidP="00F61761" w:rsidRDefault="00F61761" w14:paraId="22D7B8D5" wp14:textId="77777777">
      <w:pPr>
        <w:autoSpaceDE w:val="0"/>
        <w:autoSpaceDN w:val="0"/>
        <w:adjustRightInd w:val="0"/>
        <w:rPr>
          <w:rFonts w:ascii="Arial" w:hAnsi="Arial" w:cs="Arial"/>
          <w:sz w:val="22"/>
          <w:szCs w:val="22"/>
        </w:rPr>
      </w:pPr>
      <w:r w:rsidRPr="00F61761">
        <w:rPr>
          <w:rFonts w:ascii="Arial" w:hAnsi="Arial" w:cs="Arial"/>
          <w:sz w:val="22"/>
          <w:szCs w:val="22"/>
        </w:rPr>
        <w:t>Anon, (2021). </w:t>
      </w:r>
      <w:proofErr w:type="spellStart"/>
      <w:r w:rsidRPr="00F61761">
        <w:rPr>
          <w:rFonts w:ascii="Arial" w:hAnsi="Arial" w:cs="Arial"/>
          <w:sz w:val="22"/>
          <w:szCs w:val="22"/>
        </w:rPr>
        <w:t>Manomotion</w:t>
      </w:r>
      <w:proofErr w:type="spellEnd"/>
      <w:r w:rsidRPr="00F61761">
        <w:rPr>
          <w:rFonts w:ascii="Arial" w:hAnsi="Arial" w:cs="Arial"/>
          <w:sz w:val="22"/>
          <w:szCs w:val="22"/>
        </w:rPr>
        <w:t xml:space="preserve"> - </w:t>
      </w:r>
      <w:proofErr w:type="spellStart"/>
      <w:r w:rsidRPr="00F61761">
        <w:rPr>
          <w:rFonts w:ascii="Arial" w:hAnsi="Arial" w:cs="Arial"/>
          <w:sz w:val="22"/>
          <w:szCs w:val="22"/>
        </w:rPr>
        <w:t>ManoMotion</w:t>
      </w:r>
      <w:proofErr w:type="spellEnd"/>
      <w:r w:rsidRPr="00F61761">
        <w:rPr>
          <w:rFonts w:ascii="Arial" w:hAnsi="Arial" w:cs="Arial"/>
          <w:sz w:val="22"/>
          <w:szCs w:val="22"/>
        </w:rPr>
        <w:t>. [online] Available at: https://www.manomotion.com/ [Accessed 23 Jan. 2023].</w:t>
      </w:r>
    </w:p>
    <w:p xmlns:wp14="http://schemas.microsoft.com/office/word/2010/wordml" w:rsidRPr="00F61761" w:rsidR="00F61761" w:rsidP="00F61761" w:rsidRDefault="00F61761" w14:paraId="5396A68C" wp14:textId="77777777">
      <w:pPr>
        <w:autoSpaceDE w:val="0"/>
        <w:autoSpaceDN w:val="0"/>
        <w:adjustRightInd w:val="0"/>
        <w:rPr>
          <w:rFonts w:ascii="Arial" w:hAnsi="Arial" w:cs="Arial"/>
          <w:sz w:val="22"/>
          <w:szCs w:val="22"/>
        </w:rPr>
      </w:pPr>
      <w:r w:rsidRPr="00F61761">
        <w:rPr>
          <w:rFonts w:ascii="Arial" w:hAnsi="Arial" w:cs="Arial"/>
          <w:sz w:val="22"/>
          <w:szCs w:val="22"/>
        </w:rPr>
        <w:t>‌</w:t>
      </w:r>
    </w:p>
    <w:p xmlns:wp14="http://schemas.microsoft.com/office/word/2010/wordml" w:rsidRPr="00F61761" w:rsidR="00F61761" w:rsidP="00F61761" w:rsidRDefault="00F61761" w14:paraId="3F79F4DD" wp14:textId="77777777">
      <w:pPr>
        <w:autoSpaceDE w:val="0"/>
        <w:autoSpaceDN w:val="0"/>
        <w:adjustRightInd w:val="0"/>
        <w:rPr>
          <w:rFonts w:ascii="Arial" w:hAnsi="Arial" w:cs="Arial"/>
          <w:sz w:val="22"/>
          <w:szCs w:val="22"/>
        </w:rPr>
      </w:pPr>
      <w:proofErr w:type="spellStart"/>
      <w:r w:rsidRPr="00F61761">
        <w:rPr>
          <w:rFonts w:ascii="Arial" w:hAnsi="Arial" w:cs="Arial"/>
          <w:sz w:val="22"/>
          <w:szCs w:val="22"/>
        </w:rPr>
        <w:t>mediapipe</w:t>
      </w:r>
      <w:proofErr w:type="spellEnd"/>
      <w:r w:rsidRPr="00F61761">
        <w:rPr>
          <w:rFonts w:ascii="Arial" w:hAnsi="Arial" w:cs="Arial"/>
          <w:sz w:val="22"/>
          <w:szCs w:val="22"/>
        </w:rPr>
        <w:t>. (2022.). Home. [online] Available at: https://google.github.io/mediapipe/.</w:t>
      </w:r>
    </w:p>
    <w:p xmlns:wp14="http://schemas.microsoft.com/office/word/2010/wordml" w:rsidRPr="00F61761" w:rsidR="00F61761" w:rsidP="00F61761" w:rsidRDefault="00F61761" w14:paraId="716324D3" wp14:textId="77777777">
      <w:pPr>
        <w:autoSpaceDE w:val="0"/>
        <w:autoSpaceDN w:val="0"/>
        <w:adjustRightInd w:val="0"/>
        <w:rPr>
          <w:rFonts w:ascii="Arial" w:hAnsi="Arial" w:cs="Arial"/>
          <w:sz w:val="22"/>
          <w:szCs w:val="22"/>
        </w:rPr>
      </w:pPr>
      <w:r w:rsidRPr="00F61761">
        <w:rPr>
          <w:rFonts w:ascii="Arial" w:hAnsi="Arial" w:cs="Arial"/>
          <w:sz w:val="22"/>
          <w:szCs w:val="22"/>
        </w:rPr>
        <w:t>‌</w:t>
      </w:r>
    </w:p>
    <w:p xmlns:wp14="http://schemas.microsoft.com/office/word/2010/wordml" w:rsidRPr="00FA1376" w:rsidR="00F61761" w:rsidP="00F61761" w:rsidRDefault="00F61761" w14:paraId="214B92EF" wp14:textId="77777777">
      <w:pPr>
        <w:autoSpaceDE w:val="0"/>
        <w:autoSpaceDN w:val="0"/>
        <w:adjustRightInd w:val="0"/>
        <w:rPr>
          <w:rFonts w:ascii="Arial" w:hAnsi="Arial" w:cs="Arial"/>
          <w:sz w:val="22"/>
          <w:szCs w:val="22"/>
        </w:rPr>
      </w:pPr>
      <w:r w:rsidRPr="00F61761">
        <w:rPr>
          <w:rFonts w:ascii="Arial" w:hAnsi="Arial" w:cs="Arial"/>
          <w:sz w:val="22"/>
          <w:szCs w:val="22"/>
        </w:rPr>
        <w:t>OpenCV (2019). OpenCV library. [online] Opencv.org. Available at: https://opencv.org/.</w:t>
      </w:r>
    </w:p>
    <w:p xmlns:wp14="http://schemas.microsoft.com/office/word/2010/wordml" w:rsidRPr="00E00AE1" w:rsidR="00FA1376" w:rsidP="000F5432" w:rsidRDefault="00FA1376" w14:paraId="6CD137CE" wp14:textId="77777777">
      <w:pPr>
        <w:rPr>
          <w:rFonts w:ascii="Arial" w:hAnsi="Arial" w:cs="Arial"/>
          <w:b/>
          <w:bCs/>
          <w:sz w:val="22"/>
          <w:szCs w:val="22"/>
          <w:u w:val="single"/>
        </w:rPr>
      </w:pPr>
    </w:p>
    <w:p xmlns:wp14="http://schemas.microsoft.com/office/word/2010/wordml" w:rsidRPr="00E00AE1" w:rsidR="005F3947" w:rsidP="2C793A07" w:rsidRDefault="005F3947" w14:paraId="07E4BC8B" wp14:textId="77777777">
      <w:pPr>
        <w:jc w:val="center"/>
        <w:rPr>
          <w:rFonts w:ascii="Arial" w:hAnsi="Arial" w:cs="Arial"/>
          <w:b/>
          <w:bCs/>
          <w:sz w:val="22"/>
          <w:szCs w:val="22"/>
          <w:u w:val="single"/>
        </w:rPr>
      </w:pPr>
    </w:p>
    <w:p xmlns:wp14="http://schemas.microsoft.com/office/word/2010/wordml" w:rsidRPr="00E00AE1" w:rsidR="005F3947" w:rsidP="2C793A07" w:rsidRDefault="005F3947" w14:paraId="34F1C49A" wp14:textId="77777777">
      <w:pPr>
        <w:jc w:val="center"/>
        <w:rPr>
          <w:rFonts w:ascii="Arial" w:hAnsi="Arial" w:cs="Arial"/>
          <w:b/>
          <w:bCs/>
          <w:sz w:val="22"/>
          <w:szCs w:val="22"/>
          <w:u w:val="single"/>
        </w:rPr>
      </w:pPr>
    </w:p>
    <w:p xmlns:wp14="http://schemas.microsoft.com/office/word/2010/wordml" w:rsidRPr="00D131E4" w:rsidR="00D131E4" w:rsidP="00D131E4" w:rsidRDefault="00D131E4" w14:paraId="17874502" wp14:textId="77777777">
      <w:pPr>
        <w:autoSpaceDE w:val="0"/>
        <w:autoSpaceDN w:val="0"/>
        <w:adjustRightInd w:val="0"/>
        <w:rPr>
          <w:rFonts w:ascii="Arial" w:hAnsi="Arial" w:cs="Arial" w:eastAsiaTheme="minorHAnsi"/>
          <w:sz w:val="22"/>
          <w:szCs w:val="22"/>
          <w:lang w:eastAsia="en-US"/>
        </w:rPr>
      </w:pPr>
      <w:r w:rsidRPr="00D131E4">
        <w:rPr>
          <w:rFonts w:ascii="Arial" w:hAnsi="Arial" w:cs="Arial" w:eastAsiaTheme="minorHAnsi"/>
          <w:sz w:val="22"/>
          <w:szCs w:val="22"/>
          <w:lang w:eastAsia="en-US"/>
        </w:rPr>
        <w:lastRenderedPageBreak/>
        <w:t>MOF Team (2021). </w:t>
      </w:r>
      <w:r w:rsidRPr="00D131E4">
        <w:rPr>
          <w:rFonts w:ascii="Arial" w:hAnsi="Arial" w:cs="Arial" w:eastAsiaTheme="minorHAnsi"/>
          <w:i/>
          <w:iCs/>
          <w:sz w:val="22"/>
          <w:szCs w:val="22"/>
          <w:lang w:eastAsia="en-US"/>
        </w:rPr>
        <w:t xml:space="preserve">The Future of the Jewellery Industry: Trends &amp; Insights | Matter </w:t>
      </w:r>
      <w:proofErr w:type="gramStart"/>
      <w:r w:rsidRPr="00D131E4">
        <w:rPr>
          <w:rFonts w:ascii="Arial" w:hAnsi="Arial" w:cs="Arial" w:eastAsiaTheme="minorHAnsi"/>
          <w:i/>
          <w:iCs/>
          <w:sz w:val="22"/>
          <w:szCs w:val="22"/>
          <w:lang w:eastAsia="en-US"/>
        </w:rPr>
        <w:t>Of</w:t>
      </w:r>
      <w:proofErr w:type="gramEnd"/>
      <w:r w:rsidRPr="00D131E4">
        <w:rPr>
          <w:rFonts w:ascii="Arial" w:hAnsi="Arial" w:cs="Arial" w:eastAsiaTheme="minorHAnsi"/>
          <w:i/>
          <w:iCs/>
          <w:sz w:val="22"/>
          <w:szCs w:val="22"/>
          <w:lang w:eastAsia="en-US"/>
        </w:rPr>
        <w:t xml:space="preserve"> Form</w:t>
      </w:r>
      <w:r w:rsidRPr="00D131E4">
        <w:rPr>
          <w:rFonts w:ascii="Arial" w:hAnsi="Arial" w:cs="Arial" w:eastAsiaTheme="minorHAnsi"/>
          <w:sz w:val="22"/>
          <w:szCs w:val="22"/>
          <w:lang w:eastAsia="en-US"/>
        </w:rPr>
        <w:t>. [online] www.matterofform.com. Available at: https://www.matterofform.com/news/articles/jewellery-industry-trends.</w:t>
      </w:r>
    </w:p>
    <w:p xmlns:wp14="http://schemas.microsoft.com/office/word/2010/wordml" w:rsidRPr="00D131E4" w:rsidR="00D131E4" w:rsidP="00D131E4" w:rsidRDefault="00D131E4" w14:paraId="0A85BB08" wp14:textId="77777777">
      <w:pPr>
        <w:autoSpaceDE w:val="0"/>
        <w:autoSpaceDN w:val="0"/>
        <w:adjustRightInd w:val="0"/>
        <w:spacing w:after="240"/>
        <w:rPr>
          <w:rFonts w:ascii="Arial" w:hAnsi="Arial" w:cs="Arial" w:eastAsiaTheme="minorHAnsi"/>
          <w:sz w:val="22"/>
          <w:szCs w:val="22"/>
          <w:lang w:eastAsia="en-US"/>
        </w:rPr>
      </w:pPr>
      <w:r w:rsidRPr="00D131E4">
        <w:rPr>
          <w:rFonts w:ascii="Arial" w:hAnsi="Arial" w:cs="Arial" w:eastAsiaTheme="minorHAnsi"/>
          <w:sz w:val="22"/>
          <w:szCs w:val="22"/>
          <w:lang w:eastAsia="en-US"/>
        </w:rPr>
        <w:t>‌</w:t>
      </w:r>
    </w:p>
    <w:p xmlns:wp14="http://schemas.microsoft.com/office/word/2010/wordml" w:rsidRPr="00D131E4" w:rsidR="00D131E4" w:rsidP="00D131E4" w:rsidRDefault="00D131E4" w14:paraId="6F968D48" wp14:textId="77777777">
      <w:pPr>
        <w:autoSpaceDE w:val="0"/>
        <w:autoSpaceDN w:val="0"/>
        <w:adjustRightInd w:val="0"/>
        <w:rPr>
          <w:rFonts w:ascii="Arial" w:hAnsi="Arial" w:cs="Arial" w:eastAsiaTheme="minorHAnsi"/>
          <w:color w:val="212F3F"/>
          <w:sz w:val="22"/>
          <w:szCs w:val="22"/>
          <w:lang w:eastAsia="en-US"/>
        </w:rPr>
      </w:pPr>
      <w:r w:rsidRPr="00D131E4">
        <w:rPr>
          <w:rFonts w:ascii="Arial" w:hAnsi="Arial" w:cs="Arial" w:eastAsiaTheme="minorHAnsi"/>
          <w:color w:val="212F3F"/>
          <w:sz w:val="22"/>
          <w:szCs w:val="22"/>
          <w:lang w:eastAsia="en-US"/>
        </w:rPr>
        <w:t>Statista. (2022.). </w:t>
      </w:r>
      <w:r w:rsidRPr="00D131E4">
        <w:rPr>
          <w:rFonts w:ascii="Arial" w:hAnsi="Arial" w:cs="Arial" w:eastAsiaTheme="minorHAnsi"/>
          <w:i/>
          <w:iCs/>
          <w:color w:val="212F3F"/>
          <w:sz w:val="22"/>
          <w:szCs w:val="22"/>
          <w:lang w:eastAsia="en-US"/>
        </w:rPr>
        <w:t xml:space="preserve">Watches and </w:t>
      </w:r>
      <w:proofErr w:type="spellStart"/>
      <w:r w:rsidRPr="00D131E4">
        <w:rPr>
          <w:rFonts w:ascii="Arial" w:hAnsi="Arial" w:cs="Arial" w:eastAsiaTheme="minorHAnsi"/>
          <w:i/>
          <w:iCs/>
          <w:color w:val="212F3F"/>
          <w:sz w:val="22"/>
          <w:szCs w:val="22"/>
          <w:lang w:eastAsia="en-US"/>
        </w:rPr>
        <w:t>jewelry</w:t>
      </w:r>
      <w:proofErr w:type="spellEnd"/>
      <w:r w:rsidRPr="00D131E4">
        <w:rPr>
          <w:rFonts w:ascii="Arial" w:hAnsi="Arial" w:cs="Arial" w:eastAsiaTheme="minorHAnsi"/>
          <w:i/>
          <w:iCs/>
          <w:color w:val="212F3F"/>
          <w:sz w:val="22"/>
          <w:szCs w:val="22"/>
          <w:lang w:eastAsia="en-US"/>
        </w:rPr>
        <w:t xml:space="preserve"> online search growth UK 2021</w:t>
      </w:r>
      <w:r w:rsidRPr="00D131E4">
        <w:rPr>
          <w:rFonts w:ascii="Arial" w:hAnsi="Arial" w:cs="Arial" w:eastAsiaTheme="minorHAnsi"/>
          <w:color w:val="212F3F"/>
          <w:sz w:val="22"/>
          <w:szCs w:val="22"/>
          <w:lang w:eastAsia="en-US"/>
        </w:rPr>
        <w:t>. [online] Available at: https://www.statista.com/statistics/1220314/watches-and-jewelry-search-growth-uk/.</w:t>
      </w:r>
    </w:p>
    <w:p xmlns:wp14="http://schemas.microsoft.com/office/word/2010/wordml" w:rsidRPr="00D131E4" w:rsidR="00D131E4" w:rsidP="00D131E4" w:rsidRDefault="00D131E4" w14:paraId="6A956623" wp14:textId="77777777">
      <w:pPr>
        <w:autoSpaceDE w:val="0"/>
        <w:autoSpaceDN w:val="0"/>
        <w:adjustRightInd w:val="0"/>
        <w:rPr>
          <w:rFonts w:ascii="Arial" w:hAnsi="Arial" w:cs="Arial" w:eastAsiaTheme="minorHAnsi"/>
          <w:color w:val="212F3F"/>
          <w:sz w:val="22"/>
          <w:szCs w:val="22"/>
          <w:lang w:eastAsia="en-US"/>
        </w:rPr>
      </w:pPr>
    </w:p>
    <w:p xmlns:wp14="http://schemas.microsoft.com/office/word/2010/wordml" w:rsidRPr="00D131E4" w:rsidR="00D131E4" w:rsidP="00D131E4" w:rsidRDefault="00D131E4" w14:paraId="0DE47A20" wp14:textId="77777777">
      <w:pPr>
        <w:autoSpaceDE w:val="0"/>
        <w:autoSpaceDN w:val="0"/>
        <w:adjustRightInd w:val="0"/>
        <w:rPr>
          <w:rFonts w:ascii="Arial" w:hAnsi="Arial" w:cs="Arial" w:eastAsiaTheme="minorHAnsi"/>
          <w:sz w:val="22"/>
          <w:szCs w:val="22"/>
          <w:lang w:eastAsia="en-US"/>
        </w:rPr>
      </w:pPr>
      <w:r w:rsidRPr="00D131E4">
        <w:rPr>
          <w:rFonts w:ascii="Arial" w:hAnsi="Arial" w:cs="Arial" w:eastAsiaTheme="minorHAnsi"/>
          <w:sz w:val="22"/>
          <w:szCs w:val="22"/>
          <w:lang w:eastAsia="en-US"/>
        </w:rPr>
        <w:t>Ibisworld.com. (2019). </w:t>
      </w:r>
      <w:r w:rsidRPr="00D131E4">
        <w:rPr>
          <w:rFonts w:ascii="Arial" w:hAnsi="Arial" w:cs="Arial" w:eastAsiaTheme="minorHAnsi"/>
          <w:i/>
          <w:iCs/>
          <w:sz w:val="22"/>
          <w:szCs w:val="22"/>
          <w:lang w:eastAsia="en-US"/>
        </w:rPr>
        <w:t>IBISWorld - Industry Market Research, Reports, and Statistics</w:t>
      </w:r>
      <w:r w:rsidRPr="00D131E4">
        <w:rPr>
          <w:rFonts w:ascii="Arial" w:hAnsi="Arial" w:cs="Arial" w:eastAsiaTheme="minorHAnsi"/>
          <w:sz w:val="22"/>
          <w:szCs w:val="22"/>
          <w:lang w:eastAsia="en-US"/>
        </w:rPr>
        <w:t>. [online] Available at: https://www.ibisworld.com/united-kingdom/market-research-reports/jewellery-manufacturing-industry/.</w:t>
      </w:r>
    </w:p>
    <w:p xmlns:wp14="http://schemas.microsoft.com/office/word/2010/wordml" w:rsidR="00D131E4" w:rsidP="00D131E4" w:rsidRDefault="00D131E4" w14:paraId="780B70FD" wp14:textId="77777777">
      <w:pPr>
        <w:autoSpaceDE w:val="0"/>
        <w:autoSpaceDN w:val="0"/>
        <w:adjustRightInd w:val="0"/>
        <w:spacing w:after="240"/>
        <w:rPr>
          <w:rFonts w:ascii="Arial" w:hAnsi="Arial" w:cs="Arial" w:eastAsiaTheme="minorHAnsi"/>
          <w:sz w:val="22"/>
          <w:szCs w:val="22"/>
          <w:lang w:eastAsia="en-US"/>
        </w:rPr>
      </w:pPr>
      <w:r w:rsidRPr="00D131E4">
        <w:rPr>
          <w:rFonts w:ascii="Arial" w:hAnsi="Arial" w:cs="Arial" w:eastAsiaTheme="minorHAnsi"/>
          <w:sz w:val="22"/>
          <w:szCs w:val="22"/>
          <w:lang w:eastAsia="en-US"/>
        </w:rPr>
        <w:t>‌</w:t>
      </w:r>
    </w:p>
    <w:p xmlns:wp14="http://schemas.microsoft.com/office/word/2010/wordml" w:rsidRPr="00B16FEE" w:rsidR="00B16FEE" w:rsidP="00B16FEE" w:rsidRDefault="00B16FEE" w14:paraId="7BC7A52D" wp14:textId="77777777">
      <w:pPr>
        <w:spacing w:line="360" w:lineRule="atLeast"/>
        <w:rPr>
          <w:rFonts w:ascii="Arial" w:hAnsi="Arial" w:cs="Arial"/>
          <w:color w:val="000000"/>
          <w:sz w:val="22"/>
          <w:szCs w:val="22"/>
        </w:rPr>
      </w:pPr>
      <w:proofErr w:type="spellStart"/>
      <w:r w:rsidRPr="00B16FEE">
        <w:rPr>
          <w:rFonts w:ascii="Arial" w:hAnsi="Arial" w:cs="Arial"/>
          <w:color w:val="000000"/>
          <w:sz w:val="22"/>
          <w:szCs w:val="22"/>
        </w:rPr>
        <w:t>Egaji</w:t>
      </w:r>
      <w:proofErr w:type="spellEnd"/>
      <w:r w:rsidRPr="00B16FEE">
        <w:rPr>
          <w:rFonts w:ascii="Arial" w:hAnsi="Arial" w:cs="Arial"/>
          <w:color w:val="000000"/>
          <w:sz w:val="22"/>
          <w:szCs w:val="22"/>
        </w:rPr>
        <w:t>, O.A., Asghar, I., Warren, W., Griffiths, M. and Evans, S. (2019). </w:t>
      </w:r>
      <w:r w:rsidRPr="00B16FEE">
        <w:rPr>
          <w:rFonts w:ascii="Arial" w:hAnsi="Arial" w:cs="Arial"/>
          <w:i/>
          <w:iCs/>
          <w:color w:val="000000"/>
          <w:sz w:val="22"/>
          <w:szCs w:val="22"/>
        </w:rPr>
        <w:t>An Augmented Reality Application for Personalised Diamond Shopping</w:t>
      </w:r>
      <w:r w:rsidRPr="00B16FEE">
        <w:rPr>
          <w:rFonts w:ascii="Arial" w:hAnsi="Arial" w:cs="Arial"/>
          <w:color w:val="000000"/>
          <w:sz w:val="22"/>
          <w:szCs w:val="22"/>
        </w:rPr>
        <w:t>. [online] IEEE Xplore. doi:10.23919/IConAC.2019.8895045.</w:t>
      </w:r>
    </w:p>
    <w:p xmlns:wp14="http://schemas.microsoft.com/office/word/2010/wordml" w:rsidRPr="00B16FEE" w:rsidR="00B16FEE" w:rsidP="00B16FEE" w:rsidRDefault="00B16FEE" w14:paraId="1D58F0C2" wp14:textId="77777777">
      <w:pPr>
        <w:spacing w:before="100" w:beforeAutospacing="1" w:after="100" w:afterAutospacing="1"/>
        <w:rPr>
          <w:rFonts w:ascii="Calibri" w:hAnsi="Calibri" w:cs="Calibri"/>
          <w:color w:val="000000"/>
          <w:sz w:val="27"/>
          <w:szCs w:val="27"/>
        </w:rPr>
      </w:pPr>
      <w:r w:rsidRPr="00B16FEE">
        <w:rPr>
          <w:rFonts w:ascii="Calibri" w:hAnsi="Calibri" w:cs="Calibri"/>
          <w:color w:val="000000"/>
          <w:sz w:val="27"/>
          <w:szCs w:val="27"/>
        </w:rPr>
        <w:t>‌</w:t>
      </w:r>
    </w:p>
    <w:p xmlns:wp14="http://schemas.microsoft.com/office/word/2010/wordml" w:rsidRPr="00D131E4" w:rsidR="00B16FEE" w:rsidP="00D131E4" w:rsidRDefault="00B16FEE" w14:paraId="05DBCD01" wp14:textId="77777777">
      <w:pPr>
        <w:autoSpaceDE w:val="0"/>
        <w:autoSpaceDN w:val="0"/>
        <w:adjustRightInd w:val="0"/>
        <w:spacing w:after="240"/>
        <w:rPr>
          <w:rFonts w:ascii="Arial" w:hAnsi="Arial" w:cs="Arial" w:eastAsiaTheme="minorHAnsi"/>
          <w:sz w:val="22"/>
          <w:szCs w:val="22"/>
          <w:lang w:eastAsia="en-US"/>
        </w:rPr>
      </w:pPr>
    </w:p>
    <w:p xmlns:wp14="http://schemas.microsoft.com/office/word/2010/wordml" w:rsidRPr="00E00AE1" w:rsidR="005F3947" w:rsidP="2C793A07" w:rsidRDefault="005F3947" w14:paraId="4F027B32" wp14:textId="77777777">
      <w:pPr>
        <w:jc w:val="center"/>
        <w:rPr>
          <w:rFonts w:ascii="Arial" w:hAnsi="Arial" w:cs="Arial"/>
          <w:b/>
          <w:bCs/>
          <w:sz w:val="22"/>
          <w:szCs w:val="22"/>
          <w:u w:val="single"/>
        </w:rPr>
      </w:pPr>
    </w:p>
    <w:p xmlns:wp14="http://schemas.microsoft.com/office/word/2010/wordml" w:rsidRPr="00E00AE1" w:rsidR="005F3947" w:rsidP="2C793A07" w:rsidRDefault="005F3947" w14:paraId="63FF2D74" wp14:textId="77777777">
      <w:pPr>
        <w:jc w:val="center"/>
        <w:rPr>
          <w:rFonts w:ascii="Arial" w:hAnsi="Arial" w:cs="Arial"/>
          <w:b/>
          <w:bCs/>
          <w:sz w:val="22"/>
          <w:szCs w:val="22"/>
          <w:u w:val="single"/>
        </w:rPr>
      </w:pPr>
    </w:p>
    <w:p xmlns:wp14="http://schemas.microsoft.com/office/word/2010/wordml" w:rsidRPr="00E00AE1" w:rsidR="005F3947" w:rsidP="2C793A07" w:rsidRDefault="005F3947" w14:paraId="3DCF3892" wp14:textId="77777777">
      <w:pPr>
        <w:jc w:val="center"/>
        <w:rPr>
          <w:rFonts w:ascii="Arial" w:hAnsi="Arial" w:cs="Arial"/>
          <w:b/>
          <w:bCs/>
          <w:sz w:val="22"/>
          <w:szCs w:val="22"/>
          <w:u w:val="single"/>
        </w:rPr>
      </w:pPr>
    </w:p>
    <w:p xmlns:wp14="http://schemas.microsoft.com/office/word/2010/wordml" w:rsidRPr="00E00AE1" w:rsidR="005F3947" w:rsidP="2C793A07" w:rsidRDefault="005F3947" w14:paraId="2787F392" wp14:textId="77777777">
      <w:pPr>
        <w:jc w:val="center"/>
        <w:rPr>
          <w:rFonts w:ascii="Arial" w:hAnsi="Arial" w:cs="Arial"/>
          <w:b/>
          <w:bCs/>
          <w:sz w:val="22"/>
          <w:szCs w:val="22"/>
          <w:u w:val="single"/>
        </w:rPr>
      </w:pPr>
    </w:p>
    <w:p xmlns:wp14="http://schemas.microsoft.com/office/word/2010/wordml" w:rsidRPr="00E00AE1" w:rsidR="005F3947" w:rsidP="2C793A07" w:rsidRDefault="005F3947" w14:paraId="5D068C59" wp14:textId="77777777">
      <w:pPr>
        <w:jc w:val="center"/>
        <w:rPr>
          <w:rFonts w:ascii="Arial" w:hAnsi="Arial" w:cs="Arial"/>
          <w:b/>
          <w:bCs/>
          <w:sz w:val="22"/>
          <w:szCs w:val="22"/>
          <w:u w:val="single"/>
        </w:rPr>
      </w:pPr>
    </w:p>
    <w:p xmlns:wp14="http://schemas.microsoft.com/office/word/2010/wordml" w:rsidRPr="00E00AE1" w:rsidR="005F3947" w:rsidP="2C793A07" w:rsidRDefault="005F3947" w14:paraId="341A276E" wp14:textId="77777777">
      <w:pPr>
        <w:jc w:val="center"/>
        <w:rPr>
          <w:rFonts w:ascii="Arial" w:hAnsi="Arial" w:cs="Arial"/>
          <w:b/>
          <w:bCs/>
          <w:sz w:val="22"/>
          <w:szCs w:val="22"/>
          <w:u w:val="single"/>
        </w:rPr>
      </w:pPr>
    </w:p>
    <w:p xmlns:wp14="http://schemas.microsoft.com/office/word/2010/wordml" w:rsidRPr="00E00AE1" w:rsidR="005F3947" w:rsidP="2C793A07" w:rsidRDefault="005F3947" w14:paraId="53BACD0F" wp14:textId="77777777">
      <w:pPr>
        <w:jc w:val="center"/>
        <w:rPr>
          <w:rFonts w:ascii="Arial" w:hAnsi="Arial" w:cs="Arial"/>
          <w:b/>
          <w:bCs/>
          <w:sz w:val="22"/>
          <w:szCs w:val="22"/>
          <w:u w:val="single"/>
        </w:rPr>
      </w:pPr>
    </w:p>
    <w:p xmlns:wp14="http://schemas.microsoft.com/office/word/2010/wordml" w:rsidRPr="00E00AE1" w:rsidR="005F3947" w:rsidP="2C793A07" w:rsidRDefault="005F3947" w14:paraId="4AE6BDC3" wp14:textId="77777777">
      <w:pPr>
        <w:jc w:val="center"/>
        <w:rPr>
          <w:rFonts w:ascii="Arial" w:hAnsi="Arial" w:cs="Arial"/>
          <w:b/>
          <w:bCs/>
          <w:sz w:val="22"/>
          <w:szCs w:val="22"/>
          <w:u w:val="single"/>
        </w:rPr>
      </w:pPr>
    </w:p>
    <w:p xmlns:wp14="http://schemas.microsoft.com/office/word/2010/wordml" w:rsidRPr="00E00AE1" w:rsidR="005F3947" w:rsidP="2C793A07" w:rsidRDefault="005F3947" w14:paraId="6CDA7058" wp14:textId="77777777">
      <w:pPr>
        <w:jc w:val="center"/>
        <w:rPr>
          <w:rFonts w:ascii="Arial" w:hAnsi="Arial" w:cs="Arial"/>
          <w:b/>
          <w:bCs/>
          <w:sz w:val="22"/>
          <w:szCs w:val="22"/>
          <w:u w:val="single"/>
        </w:rPr>
      </w:pPr>
    </w:p>
    <w:p xmlns:wp14="http://schemas.microsoft.com/office/word/2010/wordml" w:rsidRPr="00E00AE1" w:rsidR="005F3947" w:rsidP="2C793A07" w:rsidRDefault="005F3947" w14:paraId="1D7BD492" wp14:textId="77777777">
      <w:pPr>
        <w:jc w:val="center"/>
        <w:rPr>
          <w:rFonts w:ascii="Arial" w:hAnsi="Arial" w:cs="Arial"/>
          <w:b/>
          <w:bCs/>
          <w:sz w:val="22"/>
          <w:szCs w:val="22"/>
          <w:u w:val="single"/>
        </w:rPr>
      </w:pPr>
    </w:p>
    <w:p xmlns:wp14="http://schemas.microsoft.com/office/word/2010/wordml" w:rsidRPr="00E00AE1" w:rsidR="005F3947" w:rsidP="2C793A07" w:rsidRDefault="005F3947" w14:paraId="1D1F4880" wp14:textId="77777777">
      <w:pPr>
        <w:jc w:val="center"/>
        <w:rPr>
          <w:rFonts w:ascii="Arial" w:hAnsi="Arial" w:cs="Arial"/>
          <w:b/>
          <w:bCs/>
          <w:sz w:val="22"/>
          <w:szCs w:val="22"/>
          <w:u w:val="single"/>
        </w:rPr>
      </w:pPr>
    </w:p>
    <w:p xmlns:wp14="http://schemas.microsoft.com/office/word/2010/wordml" w:rsidRPr="00E00AE1" w:rsidR="005F3947" w:rsidP="2C793A07" w:rsidRDefault="005F3947" w14:paraId="0612E972" wp14:textId="77777777">
      <w:pPr>
        <w:jc w:val="center"/>
        <w:rPr>
          <w:rFonts w:ascii="Arial" w:hAnsi="Arial" w:cs="Arial"/>
          <w:b/>
          <w:bCs/>
          <w:sz w:val="22"/>
          <w:szCs w:val="22"/>
          <w:u w:val="single"/>
        </w:rPr>
      </w:pPr>
    </w:p>
    <w:p xmlns:wp14="http://schemas.microsoft.com/office/word/2010/wordml" w:rsidRPr="00E00AE1" w:rsidR="005F3947" w:rsidP="2C793A07" w:rsidRDefault="005F3947" w14:paraId="4DFFF28C" wp14:textId="77777777">
      <w:pPr>
        <w:jc w:val="center"/>
        <w:rPr>
          <w:rFonts w:ascii="Arial" w:hAnsi="Arial" w:cs="Arial"/>
          <w:b/>
          <w:bCs/>
          <w:sz w:val="22"/>
          <w:szCs w:val="22"/>
          <w:u w:val="single"/>
        </w:rPr>
      </w:pPr>
    </w:p>
    <w:p xmlns:wp14="http://schemas.microsoft.com/office/word/2010/wordml" w:rsidRPr="00E00AE1" w:rsidR="005F3947" w:rsidP="2C793A07" w:rsidRDefault="005F3947" w14:paraId="66FCFE07" wp14:textId="77777777">
      <w:pPr>
        <w:jc w:val="center"/>
        <w:rPr>
          <w:rFonts w:ascii="Arial" w:hAnsi="Arial" w:cs="Arial"/>
          <w:b/>
          <w:bCs/>
          <w:sz w:val="22"/>
          <w:szCs w:val="22"/>
          <w:u w:val="single"/>
        </w:rPr>
      </w:pPr>
    </w:p>
    <w:p xmlns:wp14="http://schemas.microsoft.com/office/word/2010/wordml" w:rsidRPr="00E00AE1" w:rsidR="005F3947" w:rsidP="2C793A07" w:rsidRDefault="005F3947" w14:paraId="0CE5CD97" wp14:textId="77777777">
      <w:pPr>
        <w:jc w:val="center"/>
        <w:rPr>
          <w:rFonts w:ascii="Arial" w:hAnsi="Arial" w:cs="Arial"/>
          <w:b/>
          <w:bCs/>
          <w:sz w:val="22"/>
          <w:szCs w:val="22"/>
          <w:u w:val="single"/>
        </w:rPr>
      </w:pPr>
    </w:p>
    <w:p xmlns:wp14="http://schemas.microsoft.com/office/word/2010/wordml" w:rsidRPr="00E00AE1" w:rsidR="005F3947" w:rsidP="2C793A07" w:rsidRDefault="005F3947" w14:paraId="33A0AE41" wp14:textId="77777777">
      <w:pPr>
        <w:jc w:val="center"/>
        <w:rPr>
          <w:rFonts w:ascii="Arial" w:hAnsi="Arial" w:cs="Arial"/>
          <w:b/>
          <w:bCs/>
          <w:sz w:val="22"/>
          <w:szCs w:val="22"/>
          <w:u w:val="single"/>
        </w:rPr>
      </w:pPr>
    </w:p>
    <w:p xmlns:wp14="http://schemas.microsoft.com/office/word/2010/wordml" w:rsidRPr="00E00AE1" w:rsidR="005F3947" w:rsidP="2C793A07" w:rsidRDefault="005F3947" w14:paraId="061FEB43" wp14:textId="77777777">
      <w:pPr>
        <w:jc w:val="center"/>
        <w:rPr>
          <w:rFonts w:ascii="Arial" w:hAnsi="Arial" w:cs="Arial"/>
          <w:b/>
          <w:bCs/>
          <w:sz w:val="22"/>
          <w:szCs w:val="22"/>
          <w:u w:val="single"/>
        </w:rPr>
      </w:pPr>
    </w:p>
    <w:p xmlns:wp14="http://schemas.microsoft.com/office/word/2010/wordml" w:rsidRPr="00E00AE1" w:rsidR="005F3947" w:rsidP="2C793A07" w:rsidRDefault="005F3947" w14:paraId="188425CC" wp14:textId="77777777">
      <w:pPr>
        <w:jc w:val="center"/>
        <w:rPr>
          <w:rFonts w:ascii="Arial" w:hAnsi="Arial" w:cs="Arial"/>
          <w:b/>
          <w:bCs/>
          <w:sz w:val="22"/>
          <w:szCs w:val="22"/>
          <w:u w:val="single"/>
        </w:rPr>
      </w:pPr>
    </w:p>
    <w:p xmlns:wp14="http://schemas.microsoft.com/office/word/2010/wordml" w:rsidRPr="00E00AE1" w:rsidR="005F3947" w:rsidP="2C793A07" w:rsidRDefault="005F3947" w14:paraId="30563357" wp14:textId="77777777">
      <w:pPr>
        <w:jc w:val="center"/>
        <w:rPr>
          <w:rFonts w:ascii="Arial" w:hAnsi="Arial" w:cs="Arial"/>
          <w:b/>
          <w:bCs/>
          <w:sz w:val="22"/>
          <w:szCs w:val="22"/>
          <w:u w:val="single"/>
        </w:rPr>
      </w:pPr>
    </w:p>
    <w:p xmlns:wp14="http://schemas.microsoft.com/office/word/2010/wordml" w:rsidRPr="00E00AE1" w:rsidR="005F3947" w:rsidP="2C793A07" w:rsidRDefault="005F3947" w14:paraId="43F804A0" wp14:textId="77777777">
      <w:pPr>
        <w:jc w:val="center"/>
        <w:rPr>
          <w:rFonts w:ascii="Arial" w:hAnsi="Arial" w:cs="Arial"/>
          <w:b/>
          <w:bCs/>
          <w:sz w:val="22"/>
          <w:szCs w:val="22"/>
          <w:u w:val="single"/>
        </w:rPr>
      </w:pPr>
    </w:p>
    <w:p xmlns:wp14="http://schemas.microsoft.com/office/word/2010/wordml" w:rsidRPr="00E00AE1" w:rsidR="005F3947" w:rsidP="2C793A07" w:rsidRDefault="005F3947" w14:paraId="4200D767" wp14:textId="77777777">
      <w:pPr>
        <w:jc w:val="center"/>
        <w:rPr>
          <w:rFonts w:ascii="Arial" w:hAnsi="Arial" w:cs="Arial"/>
          <w:b/>
          <w:bCs/>
          <w:sz w:val="22"/>
          <w:szCs w:val="22"/>
          <w:u w:val="single"/>
        </w:rPr>
      </w:pPr>
    </w:p>
    <w:p xmlns:wp14="http://schemas.microsoft.com/office/word/2010/wordml" w:rsidR="00211748" w:rsidP="00A124AF" w:rsidRDefault="00211748" w14:paraId="496217B0" wp14:textId="77777777">
      <w:pPr>
        <w:jc w:val="center"/>
        <w:rPr>
          <w:rFonts w:ascii="Arial" w:hAnsi="Arial" w:cs="Arial"/>
          <w:b/>
          <w:bCs/>
          <w:sz w:val="22"/>
          <w:szCs w:val="22"/>
          <w:u w:val="single"/>
        </w:rPr>
      </w:pPr>
    </w:p>
    <w:p xmlns:wp14="http://schemas.microsoft.com/office/word/2010/wordml" w:rsidR="00211748" w:rsidP="00A124AF" w:rsidRDefault="00211748" w14:paraId="66C82AA8" wp14:textId="77777777">
      <w:pPr>
        <w:jc w:val="center"/>
        <w:rPr>
          <w:rFonts w:ascii="Arial" w:hAnsi="Arial" w:cs="Arial"/>
          <w:b/>
          <w:bCs/>
          <w:sz w:val="22"/>
          <w:szCs w:val="22"/>
          <w:u w:val="single"/>
        </w:rPr>
      </w:pPr>
    </w:p>
    <w:p xmlns:wp14="http://schemas.microsoft.com/office/word/2010/wordml" w:rsidR="00211748" w:rsidP="00A124AF" w:rsidRDefault="00211748" w14:paraId="4631F88E" wp14:textId="77777777">
      <w:pPr>
        <w:jc w:val="center"/>
        <w:rPr>
          <w:rFonts w:ascii="Arial" w:hAnsi="Arial" w:cs="Arial"/>
          <w:b/>
          <w:bCs/>
          <w:sz w:val="22"/>
          <w:szCs w:val="22"/>
          <w:u w:val="single"/>
        </w:rPr>
      </w:pPr>
    </w:p>
    <w:p xmlns:wp14="http://schemas.microsoft.com/office/word/2010/wordml" w:rsidR="00211748" w:rsidP="00A124AF" w:rsidRDefault="00211748" w14:paraId="4AF909B0" wp14:textId="77777777">
      <w:pPr>
        <w:jc w:val="center"/>
        <w:rPr>
          <w:rFonts w:ascii="Arial" w:hAnsi="Arial" w:cs="Arial"/>
          <w:b/>
          <w:bCs/>
          <w:sz w:val="22"/>
          <w:szCs w:val="22"/>
          <w:u w:val="single"/>
        </w:rPr>
      </w:pPr>
    </w:p>
    <w:p xmlns:wp14="http://schemas.microsoft.com/office/word/2010/wordml" w:rsidR="00211748" w:rsidP="00A124AF" w:rsidRDefault="00211748" w14:paraId="4885100A" wp14:textId="77777777">
      <w:pPr>
        <w:jc w:val="center"/>
        <w:rPr>
          <w:rFonts w:ascii="Arial" w:hAnsi="Arial" w:cs="Arial"/>
          <w:b/>
          <w:bCs/>
          <w:sz w:val="22"/>
          <w:szCs w:val="22"/>
          <w:u w:val="single"/>
        </w:rPr>
      </w:pPr>
    </w:p>
    <w:p xmlns:wp14="http://schemas.microsoft.com/office/word/2010/wordml" w:rsidR="00211748" w:rsidP="00A124AF" w:rsidRDefault="00211748" w14:paraId="3D7CEA7F" wp14:textId="77777777">
      <w:pPr>
        <w:jc w:val="center"/>
        <w:rPr>
          <w:rFonts w:ascii="Arial" w:hAnsi="Arial" w:cs="Arial"/>
          <w:b/>
          <w:bCs/>
          <w:sz w:val="22"/>
          <w:szCs w:val="22"/>
          <w:u w:val="single"/>
        </w:rPr>
      </w:pPr>
    </w:p>
    <w:p xmlns:wp14="http://schemas.microsoft.com/office/word/2010/wordml" w:rsidR="00211748" w:rsidP="00A124AF" w:rsidRDefault="00211748" w14:paraId="6DF670E6" wp14:textId="77777777">
      <w:pPr>
        <w:jc w:val="center"/>
        <w:rPr>
          <w:rFonts w:ascii="Arial" w:hAnsi="Arial" w:cs="Arial"/>
          <w:b/>
          <w:bCs/>
          <w:sz w:val="22"/>
          <w:szCs w:val="22"/>
          <w:u w:val="single"/>
        </w:rPr>
      </w:pPr>
    </w:p>
    <w:p xmlns:wp14="http://schemas.microsoft.com/office/word/2010/wordml" w:rsidR="00211748" w:rsidP="00A124AF" w:rsidRDefault="00211748" w14:paraId="66597038" wp14:textId="77777777">
      <w:pPr>
        <w:jc w:val="center"/>
        <w:rPr>
          <w:rFonts w:ascii="Arial" w:hAnsi="Arial" w:cs="Arial"/>
          <w:b/>
          <w:bCs/>
          <w:sz w:val="22"/>
          <w:szCs w:val="22"/>
          <w:u w:val="single"/>
        </w:rPr>
      </w:pPr>
    </w:p>
    <w:p xmlns:wp14="http://schemas.microsoft.com/office/word/2010/wordml" w:rsidR="00211748" w:rsidP="00A124AF" w:rsidRDefault="00211748" w14:paraId="017458F3" wp14:textId="77777777">
      <w:pPr>
        <w:jc w:val="center"/>
        <w:rPr>
          <w:rFonts w:ascii="Arial" w:hAnsi="Arial" w:cs="Arial"/>
          <w:b/>
          <w:bCs/>
          <w:sz w:val="22"/>
          <w:szCs w:val="22"/>
          <w:u w:val="single"/>
        </w:rPr>
      </w:pPr>
    </w:p>
    <w:p xmlns:wp14="http://schemas.microsoft.com/office/word/2010/wordml" w:rsidR="00211748" w:rsidP="00A124AF" w:rsidRDefault="00211748" w14:paraId="60086500" wp14:textId="77777777">
      <w:pPr>
        <w:jc w:val="center"/>
        <w:rPr>
          <w:rFonts w:ascii="Arial" w:hAnsi="Arial" w:cs="Arial"/>
          <w:b/>
          <w:bCs/>
          <w:sz w:val="22"/>
          <w:szCs w:val="22"/>
          <w:u w:val="single"/>
        </w:rPr>
      </w:pPr>
    </w:p>
    <w:p xmlns:wp14="http://schemas.microsoft.com/office/word/2010/wordml" w:rsidR="00211748" w:rsidP="00A124AF" w:rsidRDefault="00211748" w14:paraId="6A9BAC8F" wp14:textId="77777777">
      <w:pPr>
        <w:jc w:val="center"/>
        <w:rPr>
          <w:rFonts w:ascii="Arial" w:hAnsi="Arial" w:cs="Arial"/>
          <w:b/>
          <w:bCs/>
          <w:sz w:val="22"/>
          <w:szCs w:val="22"/>
          <w:u w:val="single"/>
        </w:rPr>
      </w:pPr>
    </w:p>
    <w:p xmlns:wp14="http://schemas.microsoft.com/office/word/2010/wordml" w:rsidR="00211748" w:rsidP="00A124AF" w:rsidRDefault="00211748" w14:paraId="2C28ACFC" wp14:textId="77777777">
      <w:pPr>
        <w:jc w:val="center"/>
        <w:rPr>
          <w:rFonts w:ascii="Arial" w:hAnsi="Arial" w:cs="Arial"/>
          <w:b/>
          <w:bCs/>
          <w:sz w:val="22"/>
          <w:szCs w:val="22"/>
          <w:u w:val="single"/>
        </w:rPr>
      </w:pPr>
    </w:p>
    <w:p xmlns:wp14="http://schemas.microsoft.com/office/word/2010/wordml" w:rsidR="00211748" w:rsidP="00A124AF" w:rsidRDefault="00211748" w14:paraId="67525D00" wp14:textId="77777777">
      <w:pPr>
        <w:jc w:val="center"/>
        <w:rPr>
          <w:rFonts w:ascii="Arial" w:hAnsi="Arial" w:cs="Arial"/>
          <w:b/>
          <w:bCs/>
          <w:sz w:val="22"/>
          <w:szCs w:val="22"/>
          <w:u w:val="single"/>
        </w:rPr>
      </w:pPr>
    </w:p>
    <w:p xmlns:wp14="http://schemas.microsoft.com/office/word/2010/wordml" w:rsidR="00211748" w:rsidP="00A124AF" w:rsidRDefault="00211748" w14:paraId="02A3EDED" wp14:textId="77777777">
      <w:pPr>
        <w:jc w:val="center"/>
        <w:rPr>
          <w:rFonts w:ascii="Arial" w:hAnsi="Arial" w:cs="Arial"/>
          <w:b/>
          <w:bCs/>
          <w:sz w:val="22"/>
          <w:szCs w:val="22"/>
          <w:u w:val="single"/>
        </w:rPr>
      </w:pPr>
    </w:p>
    <w:p xmlns:wp14="http://schemas.microsoft.com/office/word/2010/wordml" w:rsidR="00211748" w:rsidP="00A124AF" w:rsidRDefault="00211748" w14:paraId="63B496E2" wp14:textId="77777777">
      <w:pPr>
        <w:jc w:val="center"/>
        <w:rPr>
          <w:rFonts w:ascii="Arial" w:hAnsi="Arial" w:cs="Arial"/>
          <w:b/>
          <w:bCs/>
          <w:sz w:val="22"/>
          <w:szCs w:val="22"/>
          <w:u w:val="single"/>
        </w:rPr>
      </w:pPr>
    </w:p>
    <w:p xmlns:wp14="http://schemas.microsoft.com/office/word/2010/wordml" w:rsidR="00211748" w:rsidP="00A124AF" w:rsidRDefault="00211748" w14:paraId="3A871899" wp14:textId="77777777">
      <w:pPr>
        <w:jc w:val="center"/>
        <w:rPr>
          <w:rFonts w:ascii="Arial" w:hAnsi="Arial" w:cs="Arial"/>
          <w:b/>
          <w:bCs/>
          <w:sz w:val="22"/>
          <w:szCs w:val="22"/>
          <w:u w:val="single"/>
        </w:rPr>
      </w:pPr>
    </w:p>
    <w:p xmlns:wp14="http://schemas.microsoft.com/office/word/2010/wordml" w:rsidR="00211748" w:rsidP="00A124AF" w:rsidRDefault="00211748" w14:paraId="2F6D4EFB" wp14:textId="77777777">
      <w:pPr>
        <w:jc w:val="center"/>
        <w:rPr>
          <w:rFonts w:ascii="Arial" w:hAnsi="Arial" w:cs="Arial"/>
          <w:b/>
          <w:bCs/>
          <w:sz w:val="22"/>
          <w:szCs w:val="22"/>
          <w:u w:val="single"/>
        </w:rPr>
      </w:pPr>
    </w:p>
    <w:p xmlns:wp14="http://schemas.microsoft.com/office/word/2010/wordml" w:rsidR="00211748" w:rsidP="00A124AF" w:rsidRDefault="00211748" w14:paraId="035A956E" wp14:textId="77777777">
      <w:pPr>
        <w:jc w:val="center"/>
        <w:rPr>
          <w:rFonts w:ascii="Arial" w:hAnsi="Arial" w:cs="Arial"/>
          <w:b/>
          <w:bCs/>
          <w:sz w:val="22"/>
          <w:szCs w:val="22"/>
          <w:u w:val="single"/>
        </w:rPr>
      </w:pPr>
    </w:p>
    <w:p xmlns:wp14="http://schemas.microsoft.com/office/word/2010/wordml" w:rsidR="00211748" w:rsidP="00A124AF" w:rsidRDefault="00211748" w14:paraId="7BC35E71" wp14:textId="77777777">
      <w:pPr>
        <w:jc w:val="center"/>
        <w:rPr>
          <w:rFonts w:ascii="Arial" w:hAnsi="Arial" w:cs="Arial"/>
          <w:b/>
          <w:bCs/>
          <w:sz w:val="22"/>
          <w:szCs w:val="22"/>
          <w:u w:val="single"/>
        </w:rPr>
      </w:pPr>
    </w:p>
    <w:p xmlns:wp14="http://schemas.microsoft.com/office/word/2010/wordml" w:rsidR="00211748" w:rsidP="00A124AF" w:rsidRDefault="00211748" w14:paraId="264C1A0E" wp14:textId="77777777">
      <w:pPr>
        <w:jc w:val="center"/>
        <w:rPr>
          <w:rFonts w:ascii="Arial" w:hAnsi="Arial" w:cs="Arial"/>
          <w:b/>
          <w:bCs/>
          <w:sz w:val="22"/>
          <w:szCs w:val="22"/>
          <w:u w:val="single"/>
        </w:rPr>
      </w:pPr>
    </w:p>
    <w:p xmlns:wp14="http://schemas.microsoft.com/office/word/2010/wordml" w:rsidR="00211748" w:rsidP="00A124AF" w:rsidRDefault="00211748" w14:paraId="3DC20B7F" wp14:textId="77777777">
      <w:pPr>
        <w:jc w:val="center"/>
        <w:rPr>
          <w:rFonts w:ascii="Arial" w:hAnsi="Arial" w:cs="Arial"/>
          <w:b/>
          <w:bCs/>
          <w:sz w:val="22"/>
          <w:szCs w:val="22"/>
          <w:u w:val="single"/>
        </w:rPr>
      </w:pPr>
    </w:p>
    <w:p xmlns:wp14="http://schemas.microsoft.com/office/word/2010/wordml" w:rsidR="00211748" w:rsidP="00A124AF" w:rsidRDefault="00211748" w14:paraId="222C0D7E" wp14:textId="77777777">
      <w:pPr>
        <w:jc w:val="center"/>
        <w:rPr>
          <w:rFonts w:ascii="Arial" w:hAnsi="Arial" w:cs="Arial"/>
          <w:b/>
          <w:bCs/>
          <w:sz w:val="22"/>
          <w:szCs w:val="22"/>
          <w:u w:val="single"/>
        </w:rPr>
      </w:pPr>
    </w:p>
    <w:p xmlns:wp14="http://schemas.microsoft.com/office/word/2010/wordml" w:rsidR="00211748" w:rsidP="00A124AF" w:rsidRDefault="00211748" w14:paraId="2DE00C70" wp14:textId="77777777">
      <w:pPr>
        <w:jc w:val="center"/>
        <w:rPr>
          <w:rFonts w:ascii="Arial" w:hAnsi="Arial" w:cs="Arial"/>
          <w:b/>
          <w:bCs/>
          <w:sz w:val="22"/>
          <w:szCs w:val="22"/>
          <w:u w:val="single"/>
        </w:rPr>
      </w:pPr>
    </w:p>
    <w:p xmlns:wp14="http://schemas.microsoft.com/office/word/2010/wordml" w:rsidR="00211748" w:rsidP="00A124AF" w:rsidRDefault="00211748" w14:paraId="0828AFE0" wp14:textId="77777777">
      <w:pPr>
        <w:jc w:val="center"/>
        <w:rPr>
          <w:rFonts w:ascii="Arial" w:hAnsi="Arial" w:cs="Arial"/>
          <w:b/>
          <w:bCs/>
          <w:sz w:val="22"/>
          <w:szCs w:val="22"/>
          <w:u w:val="single"/>
        </w:rPr>
      </w:pPr>
    </w:p>
    <w:p xmlns:wp14="http://schemas.microsoft.com/office/word/2010/wordml" w:rsidR="00211748" w:rsidP="00A124AF" w:rsidRDefault="00211748" w14:paraId="7BBBDB27" wp14:textId="77777777">
      <w:pPr>
        <w:jc w:val="center"/>
        <w:rPr>
          <w:rFonts w:ascii="Arial" w:hAnsi="Arial" w:cs="Arial"/>
          <w:b/>
          <w:bCs/>
          <w:sz w:val="22"/>
          <w:szCs w:val="22"/>
          <w:u w:val="single"/>
        </w:rPr>
      </w:pPr>
    </w:p>
    <w:p xmlns:wp14="http://schemas.microsoft.com/office/word/2010/wordml" w:rsidR="00211748" w:rsidP="00A124AF" w:rsidRDefault="00211748" w14:paraId="68285AC0" wp14:textId="77777777">
      <w:pPr>
        <w:jc w:val="center"/>
        <w:rPr>
          <w:rFonts w:ascii="Arial" w:hAnsi="Arial" w:cs="Arial"/>
          <w:b/>
          <w:bCs/>
          <w:sz w:val="22"/>
          <w:szCs w:val="22"/>
          <w:u w:val="single"/>
        </w:rPr>
      </w:pPr>
    </w:p>
    <w:p xmlns:wp14="http://schemas.microsoft.com/office/word/2010/wordml" w:rsidR="00211748" w:rsidP="00A124AF" w:rsidRDefault="00211748" w14:paraId="63ED297C" wp14:textId="77777777">
      <w:pPr>
        <w:jc w:val="center"/>
        <w:rPr>
          <w:rFonts w:ascii="Arial" w:hAnsi="Arial" w:cs="Arial"/>
          <w:b/>
          <w:bCs/>
          <w:sz w:val="22"/>
          <w:szCs w:val="22"/>
          <w:u w:val="single"/>
        </w:rPr>
      </w:pPr>
    </w:p>
    <w:p xmlns:wp14="http://schemas.microsoft.com/office/word/2010/wordml" w:rsidR="00211748" w:rsidP="00A124AF" w:rsidRDefault="00211748" w14:paraId="700A880C" wp14:textId="77777777">
      <w:pPr>
        <w:jc w:val="center"/>
        <w:rPr>
          <w:rFonts w:ascii="Arial" w:hAnsi="Arial" w:cs="Arial"/>
          <w:b/>
          <w:bCs/>
          <w:sz w:val="22"/>
          <w:szCs w:val="22"/>
          <w:u w:val="single"/>
        </w:rPr>
      </w:pPr>
    </w:p>
    <w:p xmlns:wp14="http://schemas.microsoft.com/office/word/2010/wordml" w:rsidR="00211748" w:rsidP="00A124AF" w:rsidRDefault="00211748" w14:paraId="7D962636" wp14:textId="77777777">
      <w:pPr>
        <w:jc w:val="center"/>
        <w:rPr>
          <w:rFonts w:ascii="Arial" w:hAnsi="Arial" w:cs="Arial"/>
          <w:b/>
          <w:bCs/>
          <w:sz w:val="22"/>
          <w:szCs w:val="22"/>
          <w:u w:val="single"/>
        </w:rPr>
      </w:pPr>
    </w:p>
    <w:p xmlns:wp14="http://schemas.microsoft.com/office/word/2010/wordml" w:rsidR="00211748" w:rsidP="00A124AF" w:rsidRDefault="00211748" w14:paraId="2A552BBE" wp14:textId="77777777">
      <w:pPr>
        <w:jc w:val="center"/>
        <w:rPr>
          <w:rFonts w:ascii="Arial" w:hAnsi="Arial" w:cs="Arial"/>
          <w:b/>
          <w:bCs/>
          <w:sz w:val="22"/>
          <w:szCs w:val="22"/>
          <w:u w:val="single"/>
        </w:rPr>
      </w:pPr>
    </w:p>
    <w:p xmlns:wp14="http://schemas.microsoft.com/office/word/2010/wordml" w:rsidR="00211748" w:rsidP="00A124AF" w:rsidRDefault="00211748" w14:paraId="41558D7E" wp14:textId="77777777">
      <w:pPr>
        <w:jc w:val="center"/>
        <w:rPr>
          <w:rFonts w:ascii="Arial" w:hAnsi="Arial" w:cs="Arial"/>
          <w:b/>
          <w:bCs/>
          <w:sz w:val="22"/>
          <w:szCs w:val="22"/>
          <w:u w:val="single"/>
        </w:rPr>
      </w:pPr>
    </w:p>
    <w:p xmlns:wp14="http://schemas.microsoft.com/office/word/2010/wordml" w:rsidR="00211748" w:rsidP="00A124AF" w:rsidRDefault="00211748" w14:paraId="791C0BC8" wp14:textId="77777777">
      <w:pPr>
        <w:jc w:val="center"/>
        <w:rPr>
          <w:rFonts w:ascii="Arial" w:hAnsi="Arial" w:cs="Arial"/>
          <w:b/>
          <w:bCs/>
          <w:sz w:val="22"/>
          <w:szCs w:val="22"/>
          <w:u w:val="single"/>
        </w:rPr>
      </w:pPr>
    </w:p>
    <w:p xmlns:wp14="http://schemas.microsoft.com/office/word/2010/wordml" w:rsidR="00211748" w:rsidP="00A124AF" w:rsidRDefault="00211748" w14:paraId="6109F0E2" wp14:textId="77777777">
      <w:pPr>
        <w:jc w:val="center"/>
        <w:rPr>
          <w:rFonts w:ascii="Arial" w:hAnsi="Arial" w:cs="Arial"/>
          <w:b/>
          <w:bCs/>
          <w:sz w:val="22"/>
          <w:szCs w:val="22"/>
          <w:u w:val="single"/>
        </w:rPr>
      </w:pPr>
    </w:p>
    <w:p xmlns:wp14="http://schemas.microsoft.com/office/word/2010/wordml" w:rsidR="00211748" w:rsidP="00A124AF" w:rsidRDefault="00211748" w14:paraId="39C05CC7" wp14:textId="77777777">
      <w:pPr>
        <w:jc w:val="center"/>
        <w:rPr>
          <w:rFonts w:ascii="Arial" w:hAnsi="Arial" w:cs="Arial"/>
          <w:b/>
          <w:bCs/>
          <w:sz w:val="22"/>
          <w:szCs w:val="22"/>
          <w:u w:val="single"/>
        </w:rPr>
      </w:pPr>
    </w:p>
    <w:p xmlns:wp14="http://schemas.microsoft.com/office/word/2010/wordml" w:rsidR="00211748" w:rsidP="00A124AF" w:rsidRDefault="00211748" w14:paraId="1EF533CB" wp14:textId="77777777">
      <w:pPr>
        <w:jc w:val="center"/>
        <w:rPr>
          <w:rFonts w:ascii="Arial" w:hAnsi="Arial" w:cs="Arial"/>
          <w:b/>
          <w:bCs/>
          <w:sz w:val="22"/>
          <w:szCs w:val="22"/>
          <w:u w:val="single"/>
        </w:rPr>
      </w:pPr>
    </w:p>
    <w:p xmlns:wp14="http://schemas.microsoft.com/office/word/2010/wordml" w:rsidR="00211748" w:rsidP="00A124AF" w:rsidRDefault="00211748" w14:paraId="22E2EB0F" wp14:textId="77777777">
      <w:pPr>
        <w:jc w:val="center"/>
        <w:rPr>
          <w:rFonts w:ascii="Arial" w:hAnsi="Arial" w:cs="Arial"/>
          <w:b/>
          <w:bCs/>
          <w:sz w:val="22"/>
          <w:szCs w:val="22"/>
          <w:u w:val="single"/>
        </w:rPr>
      </w:pPr>
    </w:p>
    <w:p xmlns:wp14="http://schemas.microsoft.com/office/word/2010/wordml" w:rsidR="00211748" w:rsidP="00A124AF" w:rsidRDefault="00211748" w14:paraId="5F1A1ADB" wp14:textId="77777777">
      <w:pPr>
        <w:jc w:val="center"/>
        <w:rPr>
          <w:rFonts w:ascii="Arial" w:hAnsi="Arial" w:cs="Arial"/>
          <w:b/>
          <w:bCs/>
          <w:sz w:val="22"/>
          <w:szCs w:val="22"/>
          <w:u w:val="single"/>
        </w:rPr>
      </w:pPr>
    </w:p>
    <w:p xmlns:wp14="http://schemas.microsoft.com/office/word/2010/wordml" w:rsidR="00211748" w:rsidP="00A124AF" w:rsidRDefault="00211748" w14:paraId="6D013848" wp14:textId="77777777">
      <w:pPr>
        <w:jc w:val="center"/>
        <w:rPr>
          <w:rFonts w:ascii="Arial" w:hAnsi="Arial" w:cs="Arial"/>
          <w:b/>
          <w:bCs/>
          <w:sz w:val="22"/>
          <w:szCs w:val="22"/>
          <w:u w:val="single"/>
        </w:rPr>
      </w:pPr>
    </w:p>
    <w:p xmlns:wp14="http://schemas.microsoft.com/office/word/2010/wordml" w:rsidR="00211748" w:rsidP="00A124AF" w:rsidRDefault="00211748" w14:paraId="104D497C" wp14:textId="77777777">
      <w:pPr>
        <w:jc w:val="center"/>
        <w:rPr>
          <w:rFonts w:ascii="Arial" w:hAnsi="Arial" w:cs="Arial"/>
          <w:b/>
          <w:bCs/>
          <w:sz w:val="22"/>
          <w:szCs w:val="22"/>
          <w:u w:val="single"/>
        </w:rPr>
      </w:pPr>
    </w:p>
    <w:p xmlns:wp14="http://schemas.microsoft.com/office/word/2010/wordml" w:rsidR="00211748" w:rsidP="00A124AF" w:rsidRDefault="00211748" w14:paraId="2C344184" wp14:textId="77777777">
      <w:pPr>
        <w:jc w:val="center"/>
        <w:rPr>
          <w:rFonts w:ascii="Arial" w:hAnsi="Arial" w:cs="Arial"/>
          <w:b/>
          <w:bCs/>
          <w:sz w:val="22"/>
          <w:szCs w:val="22"/>
          <w:u w:val="single"/>
        </w:rPr>
      </w:pPr>
    </w:p>
    <w:p xmlns:wp14="http://schemas.microsoft.com/office/word/2010/wordml" w:rsidR="00211748" w:rsidP="00A124AF" w:rsidRDefault="00211748" w14:paraId="13AA0B87" wp14:textId="77777777">
      <w:pPr>
        <w:jc w:val="center"/>
        <w:rPr>
          <w:rFonts w:ascii="Arial" w:hAnsi="Arial" w:cs="Arial"/>
          <w:b/>
          <w:bCs/>
          <w:sz w:val="22"/>
          <w:szCs w:val="22"/>
          <w:u w:val="single"/>
        </w:rPr>
      </w:pPr>
    </w:p>
    <w:p xmlns:wp14="http://schemas.microsoft.com/office/word/2010/wordml" w:rsidR="00211748" w:rsidP="00A124AF" w:rsidRDefault="00211748" w14:paraId="0E474E68" wp14:textId="77777777">
      <w:pPr>
        <w:jc w:val="center"/>
        <w:rPr>
          <w:rFonts w:ascii="Arial" w:hAnsi="Arial" w:cs="Arial"/>
          <w:b/>
          <w:bCs/>
          <w:sz w:val="22"/>
          <w:szCs w:val="22"/>
          <w:u w:val="single"/>
        </w:rPr>
      </w:pPr>
    </w:p>
    <w:p xmlns:wp14="http://schemas.microsoft.com/office/word/2010/wordml" w:rsidR="00211748" w:rsidP="00A124AF" w:rsidRDefault="00211748" w14:paraId="50DF6546" wp14:textId="77777777" wp14:noSpellErr="1">
      <w:pPr>
        <w:jc w:val="center"/>
        <w:rPr>
          <w:rFonts w:ascii="Arial" w:hAnsi="Arial" w:cs="Arial"/>
          <w:b w:val="1"/>
          <w:bCs w:val="1"/>
          <w:sz w:val="22"/>
          <w:szCs w:val="22"/>
          <w:u w:val="single"/>
        </w:rPr>
      </w:pPr>
    </w:p>
    <w:p w:rsidR="54989A9C" w:rsidP="54989A9C" w:rsidRDefault="54989A9C" w14:paraId="1AF98724" w14:textId="25C6F52E">
      <w:pPr>
        <w:pStyle w:val="Normal"/>
        <w:jc w:val="center"/>
        <w:rPr>
          <w:rFonts w:ascii="Arial" w:hAnsi="Arial" w:cs="Arial"/>
          <w:b w:val="1"/>
          <w:bCs w:val="1"/>
          <w:sz w:val="22"/>
          <w:szCs w:val="22"/>
          <w:u w:val="single"/>
        </w:rPr>
      </w:pPr>
    </w:p>
    <w:p xmlns:wp14="http://schemas.microsoft.com/office/word/2010/wordml" w:rsidR="00211748" w:rsidP="00A124AF" w:rsidRDefault="00211748" w14:paraId="740FBA26" wp14:textId="77777777">
      <w:pPr>
        <w:jc w:val="center"/>
        <w:rPr>
          <w:rFonts w:ascii="Arial" w:hAnsi="Arial" w:cs="Arial"/>
          <w:b/>
          <w:bCs/>
          <w:sz w:val="22"/>
          <w:szCs w:val="22"/>
          <w:u w:val="single"/>
        </w:rPr>
      </w:pPr>
    </w:p>
    <w:p xmlns:wp14="http://schemas.microsoft.com/office/word/2010/wordml" w:rsidR="00211748" w:rsidP="00A124AF" w:rsidRDefault="00211748" w14:paraId="025E7F4C" wp14:textId="77777777">
      <w:pPr>
        <w:jc w:val="center"/>
        <w:rPr>
          <w:rFonts w:ascii="Arial" w:hAnsi="Arial" w:cs="Arial"/>
          <w:b/>
          <w:bCs/>
          <w:sz w:val="22"/>
          <w:szCs w:val="22"/>
          <w:u w:val="single"/>
        </w:rPr>
      </w:pPr>
    </w:p>
    <w:p xmlns:wp14="http://schemas.microsoft.com/office/word/2010/wordml" w:rsidR="00211748" w:rsidP="00A124AF" w:rsidRDefault="00211748" w14:paraId="526139AB" wp14:textId="77777777">
      <w:pPr>
        <w:jc w:val="center"/>
        <w:rPr>
          <w:rFonts w:ascii="Arial" w:hAnsi="Arial" w:cs="Arial"/>
          <w:b/>
          <w:bCs/>
          <w:sz w:val="22"/>
          <w:szCs w:val="22"/>
          <w:u w:val="single"/>
        </w:rPr>
      </w:pPr>
    </w:p>
    <w:p xmlns:wp14="http://schemas.microsoft.com/office/word/2010/wordml" w:rsidR="000A5B87" w:rsidP="00A124AF" w:rsidRDefault="000A5B87" w14:paraId="415A6A99" wp14:textId="77777777">
      <w:pPr>
        <w:jc w:val="center"/>
        <w:rPr>
          <w:rFonts w:ascii="Arial" w:hAnsi="Arial" w:cs="Arial"/>
          <w:b/>
          <w:bCs/>
          <w:sz w:val="22"/>
          <w:szCs w:val="22"/>
          <w:u w:val="single"/>
        </w:rPr>
      </w:pPr>
      <w:r w:rsidRPr="00E00AE1">
        <w:rPr>
          <w:rFonts w:ascii="Arial" w:hAnsi="Arial" w:cs="Arial"/>
          <w:b/>
          <w:bCs/>
          <w:sz w:val="22"/>
          <w:szCs w:val="22"/>
          <w:u w:val="single"/>
        </w:rPr>
        <w:t>Appendices</w:t>
      </w:r>
    </w:p>
    <w:p xmlns:wp14="http://schemas.microsoft.com/office/word/2010/wordml" w:rsidRPr="00E00AE1" w:rsidR="00211748" w:rsidP="00A124AF" w:rsidRDefault="00211748" w14:paraId="60A5ECF6" wp14:textId="77777777">
      <w:pPr>
        <w:jc w:val="center"/>
        <w:rPr>
          <w:rFonts w:ascii="Arial" w:hAnsi="Arial" w:cs="Arial"/>
          <w:b/>
          <w:bCs/>
          <w:sz w:val="22"/>
          <w:szCs w:val="22"/>
          <w:u w:val="single"/>
        </w:rPr>
      </w:pPr>
    </w:p>
    <w:p xmlns:wp14="http://schemas.microsoft.com/office/word/2010/wordml" w:rsidRPr="00E00AE1" w:rsidR="3854074F" w:rsidP="2C793A07" w:rsidRDefault="3854074F" w14:paraId="40E351E1" wp14:textId="77777777">
      <w:pPr>
        <w:jc w:val="center"/>
        <w:rPr>
          <w:rFonts w:ascii="Arial" w:hAnsi="Arial" w:cs="Arial"/>
          <w:sz w:val="22"/>
          <w:szCs w:val="22"/>
        </w:rPr>
      </w:pPr>
      <w:r w:rsidRPr="00E00AE1">
        <w:rPr>
          <w:rFonts w:ascii="Arial" w:hAnsi="Arial" w:cs="Arial"/>
          <w:sz w:val="22"/>
          <w:szCs w:val="22"/>
        </w:rPr>
        <w:t>App</w:t>
      </w:r>
      <w:r w:rsidRPr="00E00AE1" w:rsidR="383E9DD7">
        <w:rPr>
          <w:rFonts w:ascii="Arial" w:hAnsi="Arial" w:cs="Arial"/>
          <w:sz w:val="22"/>
          <w:szCs w:val="22"/>
        </w:rPr>
        <w:t>endix</w:t>
      </w:r>
      <w:r w:rsidRPr="00E00AE1">
        <w:rPr>
          <w:rFonts w:ascii="Arial" w:hAnsi="Arial" w:cs="Arial"/>
          <w:sz w:val="22"/>
          <w:szCs w:val="22"/>
        </w:rPr>
        <w:t xml:space="preserve"> one</w:t>
      </w:r>
      <w:r w:rsidRPr="00E00AE1" w:rsidR="653525E4">
        <w:rPr>
          <w:rFonts w:ascii="Arial" w:hAnsi="Arial" w:cs="Arial"/>
          <w:sz w:val="22"/>
          <w:szCs w:val="22"/>
        </w:rPr>
        <w:t xml:space="preserve">: CERIC Competitor report </w:t>
      </w:r>
    </w:p>
    <w:p xmlns:wp14="http://schemas.microsoft.com/office/word/2010/wordml" w:rsidRPr="00E00AE1" w:rsidR="005F3947" w:rsidP="00CB0342" w:rsidRDefault="005F3947" w14:paraId="07B15200" wp14:textId="77777777">
      <w:pPr>
        <w:tabs>
          <w:tab w:val="left" w:pos="6615"/>
        </w:tabs>
        <w:rPr>
          <w:rFonts w:ascii="Arial" w:hAnsi="Arial" w:cs="Arial"/>
          <w:sz w:val="22"/>
          <w:szCs w:val="22"/>
        </w:rPr>
      </w:pPr>
    </w:p>
    <w:p xmlns:wp14="http://schemas.microsoft.com/office/word/2010/wordml" w:rsidRPr="00E00AE1" w:rsidR="00CB0342" w:rsidP="00CB0342" w:rsidRDefault="00211748" w14:paraId="527FA38B" wp14:textId="77777777">
      <w:pPr>
        <w:tabs>
          <w:tab w:val="left" w:pos="6615"/>
        </w:tabs>
        <w:rPr>
          <w:rFonts w:ascii="Arial" w:hAnsi="Arial" w:cs="Arial"/>
          <w:sz w:val="22"/>
          <w:szCs w:val="22"/>
        </w:rPr>
      </w:pPr>
      <w:r w:rsidRPr="00E00AE1">
        <w:rPr>
          <w:rFonts w:ascii="Arial" w:hAnsi="Arial" w:cs="Arial"/>
          <w:noProof/>
          <w:sz w:val="22"/>
          <w:szCs w:val="22"/>
        </w:rPr>
        <w:drawing>
          <wp:anchor xmlns:wp14="http://schemas.microsoft.com/office/word/2010/wordprocessingDrawing" distT="0" distB="0" distL="0" distR="0" simplePos="0" relativeHeight="251665408" behindDoc="0" locked="0" layoutInCell="1" allowOverlap="1" wp14:anchorId="1084F561" wp14:editId="7777777">
            <wp:simplePos x="0" y="0"/>
            <wp:positionH relativeFrom="page">
              <wp:posOffset>922655</wp:posOffset>
            </wp:positionH>
            <wp:positionV relativeFrom="paragraph">
              <wp:posOffset>210185</wp:posOffset>
            </wp:positionV>
            <wp:extent cx="1574800" cy="732790"/>
            <wp:effectExtent l="0" t="0" r="0" b="3810"/>
            <wp:wrapTopAndBottom/>
            <wp:docPr id="5" name="image3.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age3.png"/>
                    <pic:cNvPicPr/>
                  </pic:nvPicPr>
                  <pic:blipFill>
                    <a:blip r:embed="rId122" cstate="print"/>
                    <a:stretch>
                      <a:fillRect/>
                    </a:stretch>
                  </pic:blipFill>
                  <pic:spPr>
                    <a:xfrm>
                      <a:off x="0" y="0"/>
                      <a:ext cx="1574800" cy="732790"/>
                    </a:xfrm>
                    <a:prstGeom prst="rect">
                      <a:avLst/>
                    </a:prstGeom>
                  </pic:spPr>
                </pic:pic>
              </a:graphicData>
            </a:graphic>
            <wp14:sizeRelH relativeFrom="margin">
              <wp14:pctWidth>0</wp14:pctWidth>
            </wp14:sizeRelH>
            <wp14:sizeRelV relativeFrom="margin">
              <wp14:pctHeight>0</wp14:pctHeight>
            </wp14:sizeRelV>
          </wp:anchor>
        </w:drawing>
      </w:r>
    </w:p>
    <w:p xmlns:wp14="http://schemas.microsoft.com/office/word/2010/wordml" w:rsidRPr="00E00AE1" w:rsidR="005F3947" w:rsidRDefault="005F3947" w14:paraId="490E2721" wp14:textId="77777777">
      <w:pPr>
        <w:pStyle w:val="Heading1"/>
        <w:spacing w:before="84" w:line="550" w:lineRule="exact"/>
        <w:rPr>
          <w:rFonts w:ascii="Arial" w:hAnsi="Arial" w:cs="Arial"/>
          <w:color w:val="auto"/>
          <w:sz w:val="22"/>
          <w:szCs w:val="22"/>
        </w:rPr>
      </w:pPr>
    </w:p>
    <w:p xmlns:wp14="http://schemas.microsoft.com/office/word/2010/wordml" w:rsidRPr="00E00AE1" w:rsidR="00CB0342" w:rsidRDefault="00CB0342" w14:paraId="7AD32610" wp14:textId="77777777">
      <w:pPr>
        <w:pStyle w:val="Heading1"/>
        <w:spacing w:before="84" w:line="550" w:lineRule="exact"/>
        <w:rPr>
          <w:rFonts w:ascii="Arial" w:hAnsi="Arial" w:cs="Arial"/>
          <w:color w:val="auto"/>
          <w:sz w:val="22"/>
          <w:szCs w:val="22"/>
        </w:rPr>
      </w:pPr>
      <w:r w:rsidRPr="00E00AE1">
        <w:rPr>
          <w:rFonts w:ascii="Arial" w:hAnsi="Arial" w:cs="Arial"/>
          <w:color w:val="auto"/>
          <w:sz w:val="22"/>
          <w:szCs w:val="22"/>
        </w:rPr>
        <w:t>CERIC</w:t>
      </w:r>
      <w:r w:rsidRPr="00E00AE1">
        <w:rPr>
          <w:rFonts w:ascii="Arial" w:hAnsi="Arial" w:cs="Arial"/>
          <w:color w:val="auto"/>
          <w:spacing w:val="-17"/>
          <w:sz w:val="22"/>
          <w:szCs w:val="22"/>
        </w:rPr>
        <w:t xml:space="preserve"> </w:t>
      </w:r>
      <w:r w:rsidRPr="00E00AE1">
        <w:rPr>
          <w:rFonts w:ascii="Arial" w:hAnsi="Arial" w:cs="Arial"/>
          <w:color w:val="auto"/>
          <w:spacing w:val="-5"/>
          <w:sz w:val="22"/>
          <w:szCs w:val="22"/>
        </w:rPr>
        <w:t>APP</w:t>
      </w:r>
    </w:p>
    <w:p xmlns:wp14="http://schemas.microsoft.com/office/word/2010/wordml" w:rsidRPr="00E00AE1" w:rsidR="00CB0342" w:rsidRDefault="00CB0342" w14:paraId="224D1A34" wp14:textId="77777777">
      <w:pPr>
        <w:pStyle w:val="Title"/>
        <w:rPr>
          <w:sz w:val="22"/>
          <w:szCs w:val="22"/>
        </w:rPr>
      </w:pPr>
      <w:r w:rsidRPr="00E00AE1">
        <w:rPr>
          <w:sz w:val="22"/>
          <w:szCs w:val="22"/>
        </w:rPr>
        <w:t>Competitor</w:t>
      </w:r>
      <w:r w:rsidRPr="00E00AE1">
        <w:rPr>
          <w:spacing w:val="-41"/>
          <w:sz w:val="22"/>
          <w:szCs w:val="22"/>
        </w:rPr>
        <w:t xml:space="preserve"> </w:t>
      </w:r>
      <w:r w:rsidRPr="00E00AE1">
        <w:rPr>
          <w:spacing w:val="-2"/>
          <w:sz w:val="22"/>
          <w:szCs w:val="22"/>
        </w:rPr>
        <w:t>Comparison</w:t>
      </w:r>
    </w:p>
    <w:p xmlns:wp14="http://schemas.microsoft.com/office/word/2010/wordml" w:rsidRPr="00E00AE1" w:rsidR="00CB0342" w:rsidRDefault="00CB0342" w14:paraId="2F686A49" wp14:textId="77777777">
      <w:pPr>
        <w:spacing w:before="184" w:line="278" w:lineRule="auto"/>
        <w:ind w:left="160" w:right="6212"/>
        <w:rPr>
          <w:rFonts w:ascii="Arial" w:hAnsi="Arial" w:cs="Arial"/>
          <w:sz w:val="22"/>
          <w:szCs w:val="22"/>
        </w:rPr>
      </w:pPr>
      <w:r w:rsidRPr="00E00AE1">
        <w:rPr>
          <w:rFonts w:ascii="Arial" w:hAnsi="Arial" w:cs="Arial"/>
          <w:sz w:val="22"/>
          <w:szCs w:val="22"/>
        </w:rPr>
        <w:t>Diamond</w:t>
      </w:r>
      <w:r w:rsidRPr="00E00AE1">
        <w:rPr>
          <w:rFonts w:ascii="Arial" w:hAnsi="Arial" w:cs="Arial"/>
          <w:spacing w:val="-20"/>
          <w:sz w:val="22"/>
          <w:szCs w:val="22"/>
        </w:rPr>
        <w:t xml:space="preserve"> </w:t>
      </w:r>
      <w:r w:rsidRPr="00E00AE1">
        <w:rPr>
          <w:rFonts w:ascii="Arial" w:hAnsi="Arial" w:cs="Arial"/>
          <w:sz w:val="22"/>
          <w:szCs w:val="22"/>
        </w:rPr>
        <w:t>Centre</w:t>
      </w:r>
      <w:r w:rsidRPr="00E00AE1">
        <w:rPr>
          <w:rFonts w:ascii="Arial" w:hAnsi="Arial" w:cs="Arial"/>
          <w:spacing w:val="-20"/>
          <w:sz w:val="22"/>
          <w:szCs w:val="22"/>
        </w:rPr>
        <w:t xml:space="preserve"> </w:t>
      </w:r>
      <w:r w:rsidRPr="00E00AE1">
        <w:rPr>
          <w:rFonts w:ascii="Arial" w:hAnsi="Arial" w:cs="Arial"/>
          <w:sz w:val="22"/>
          <w:szCs w:val="22"/>
        </w:rPr>
        <w:t xml:space="preserve">Wales </w:t>
      </w:r>
    </w:p>
    <w:p xmlns:wp14="http://schemas.microsoft.com/office/word/2010/wordml" w:rsidRPr="00E00AE1" w:rsidR="00CB0342" w:rsidRDefault="00CB0342" w14:paraId="5AE6D6BE" wp14:textId="77777777">
      <w:pPr>
        <w:spacing w:line="278" w:lineRule="auto"/>
        <w:rPr>
          <w:rFonts w:ascii="Arial" w:hAnsi="Arial" w:cs="Arial"/>
          <w:sz w:val="22"/>
          <w:szCs w:val="22"/>
        </w:rPr>
        <w:sectPr w:rsidRPr="00E00AE1" w:rsidR="00CB0342" w:rsidSect="005F3947">
          <w:footerReference w:type="even" r:id="rId123"/>
          <w:footerReference w:type="default" r:id="rId124"/>
          <w:pgSz w:w="11907" w:h="16839" w:orient="portrait"/>
          <w:pgMar w:top="1440" w:right="1440" w:bottom="1440" w:left="1440" w:header="708" w:footer="708" w:gutter="0"/>
          <w:pgNumType w:start="0"/>
          <w:cols w:space="708"/>
          <w:titlePg/>
          <w:docGrid w:linePitch="360"/>
        </w:sectPr>
      </w:pPr>
    </w:p>
    <w:p xmlns:wp14="http://schemas.microsoft.com/office/word/2010/wordml" w:rsidRPr="00E00AE1" w:rsidR="00211748" w:rsidP="00211748" w:rsidRDefault="00211748" w14:paraId="02134395" wp14:textId="77777777">
      <w:pPr>
        <w:pStyle w:val="Heading1"/>
        <w:spacing w:before="84" w:line="550" w:lineRule="exact"/>
        <w:rPr>
          <w:rFonts w:ascii="Arial" w:hAnsi="Arial" w:cs="Arial"/>
          <w:color w:val="auto"/>
          <w:sz w:val="22"/>
          <w:szCs w:val="22"/>
        </w:rPr>
      </w:pPr>
      <w:r w:rsidRPr="00E00AE1">
        <w:rPr>
          <w:rFonts w:ascii="Arial" w:hAnsi="Arial" w:cs="Arial"/>
          <w:color w:val="auto"/>
          <w:sz w:val="22"/>
          <w:szCs w:val="22"/>
        </w:rPr>
        <w:lastRenderedPageBreak/>
        <w:t>CERIC</w:t>
      </w:r>
      <w:r w:rsidRPr="00E00AE1">
        <w:rPr>
          <w:rFonts w:ascii="Arial" w:hAnsi="Arial" w:cs="Arial"/>
          <w:color w:val="auto"/>
          <w:spacing w:val="-17"/>
          <w:sz w:val="22"/>
          <w:szCs w:val="22"/>
        </w:rPr>
        <w:t xml:space="preserve"> </w:t>
      </w:r>
      <w:r w:rsidRPr="00E00AE1">
        <w:rPr>
          <w:rFonts w:ascii="Arial" w:hAnsi="Arial" w:cs="Arial"/>
          <w:color w:val="auto"/>
          <w:spacing w:val="-5"/>
          <w:sz w:val="22"/>
          <w:szCs w:val="22"/>
        </w:rPr>
        <w:t>APP</w:t>
      </w:r>
    </w:p>
    <w:p xmlns:wp14="http://schemas.microsoft.com/office/word/2010/wordml" w:rsidRPr="00E00AE1" w:rsidR="00211748" w:rsidP="00211748" w:rsidRDefault="00211748" w14:paraId="718A0EF0" wp14:textId="77777777">
      <w:pPr>
        <w:pStyle w:val="Title"/>
        <w:rPr>
          <w:sz w:val="22"/>
          <w:szCs w:val="22"/>
        </w:rPr>
      </w:pPr>
      <w:r w:rsidRPr="00E00AE1">
        <w:rPr>
          <w:sz w:val="22"/>
          <w:szCs w:val="22"/>
        </w:rPr>
        <w:t>Competitor</w:t>
      </w:r>
      <w:r w:rsidRPr="00E00AE1">
        <w:rPr>
          <w:spacing w:val="-41"/>
          <w:sz w:val="22"/>
          <w:szCs w:val="22"/>
        </w:rPr>
        <w:t xml:space="preserve"> </w:t>
      </w:r>
      <w:r w:rsidRPr="00E00AE1">
        <w:rPr>
          <w:spacing w:val="-2"/>
          <w:sz w:val="22"/>
          <w:szCs w:val="22"/>
        </w:rPr>
        <w:t>Comparison</w:t>
      </w:r>
    </w:p>
    <w:p xmlns:wp14="http://schemas.microsoft.com/office/word/2010/wordml" w:rsidRPr="00E00AE1" w:rsidR="00211748" w:rsidP="00211748" w:rsidRDefault="00211748" w14:paraId="167FDAB3" wp14:textId="77777777">
      <w:pPr>
        <w:spacing w:before="184" w:line="278" w:lineRule="auto"/>
        <w:ind w:left="160" w:right="6212"/>
        <w:rPr>
          <w:rFonts w:ascii="Arial" w:hAnsi="Arial" w:cs="Arial"/>
          <w:sz w:val="22"/>
          <w:szCs w:val="22"/>
        </w:rPr>
      </w:pPr>
      <w:r w:rsidRPr="00E00AE1">
        <w:rPr>
          <w:rFonts w:ascii="Arial" w:hAnsi="Arial" w:cs="Arial"/>
          <w:sz w:val="22"/>
          <w:szCs w:val="22"/>
        </w:rPr>
        <w:t>Diamond</w:t>
      </w:r>
      <w:r w:rsidRPr="00E00AE1">
        <w:rPr>
          <w:rFonts w:ascii="Arial" w:hAnsi="Arial" w:cs="Arial"/>
          <w:spacing w:val="-20"/>
          <w:sz w:val="22"/>
          <w:szCs w:val="22"/>
        </w:rPr>
        <w:t xml:space="preserve"> </w:t>
      </w:r>
      <w:r w:rsidRPr="00E00AE1">
        <w:rPr>
          <w:rFonts w:ascii="Arial" w:hAnsi="Arial" w:cs="Arial"/>
          <w:sz w:val="22"/>
          <w:szCs w:val="22"/>
        </w:rPr>
        <w:t>Centre</w:t>
      </w:r>
      <w:r w:rsidRPr="00E00AE1">
        <w:rPr>
          <w:rFonts w:ascii="Arial" w:hAnsi="Arial" w:cs="Arial"/>
          <w:spacing w:val="-20"/>
          <w:sz w:val="22"/>
          <w:szCs w:val="22"/>
        </w:rPr>
        <w:t xml:space="preserve"> </w:t>
      </w:r>
      <w:r w:rsidRPr="00E00AE1">
        <w:rPr>
          <w:rFonts w:ascii="Arial" w:hAnsi="Arial" w:cs="Arial"/>
          <w:sz w:val="22"/>
          <w:szCs w:val="22"/>
        </w:rPr>
        <w:t xml:space="preserve">Wales </w:t>
      </w:r>
    </w:p>
    <w:p xmlns:wp14="http://schemas.microsoft.com/office/word/2010/wordml" w:rsidRPr="00E00AE1" w:rsidR="00CB0342" w:rsidRDefault="00CB0342" w14:paraId="064791A8" wp14:textId="77777777">
      <w:pPr>
        <w:pStyle w:val="BodyText"/>
        <w:ind w:left="0"/>
        <w:rPr>
          <w:rFonts w:ascii="Arial" w:hAnsi="Arial" w:cs="Arial"/>
          <w:sz w:val="22"/>
          <w:szCs w:val="22"/>
        </w:rPr>
      </w:pPr>
    </w:p>
    <w:p xmlns:wp14="http://schemas.microsoft.com/office/word/2010/wordml" w:rsidRPr="00E00AE1" w:rsidR="00CB0342" w:rsidRDefault="00211748" w14:paraId="476E9190" wp14:textId="77777777">
      <w:pPr>
        <w:pStyle w:val="BodyText"/>
        <w:ind w:left="0"/>
        <w:rPr>
          <w:rFonts w:ascii="Arial" w:hAnsi="Arial" w:cs="Arial"/>
          <w:sz w:val="22"/>
          <w:szCs w:val="22"/>
        </w:rPr>
      </w:pPr>
      <w:r>
        <w:rPr>
          <w:rFonts w:ascii="Arial" w:hAnsi="Arial" w:cs="Arial"/>
          <w:sz w:val="22"/>
          <w:szCs w:val="22"/>
        </w:rPr>
        <w:t>z</w:t>
      </w:r>
    </w:p>
    <w:p xmlns:wp14="http://schemas.microsoft.com/office/word/2010/wordml" w:rsidRPr="00E00AE1" w:rsidR="00CB0342" w:rsidRDefault="00CB0342" w14:paraId="4BF6756B" wp14:textId="77777777">
      <w:pPr>
        <w:pStyle w:val="BodyText"/>
        <w:spacing w:before="8"/>
        <w:ind w:left="0"/>
        <w:rPr>
          <w:rFonts w:ascii="Arial" w:hAnsi="Arial" w:cs="Arial"/>
          <w:sz w:val="22"/>
          <w:szCs w:val="22"/>
        </w:rPr>
      </w:pPr>
    </w:p>
    <w:tbl>
      <w:tblPr>
        <w:tblW w:w="0" w:type="auto"/>
        <w:tblInd w:w="117" w:type="dxa"/>
        <w:tblLayout w:type="fixed"/>
        <w:tblCellMar>
          <w:left w:w="0" w:type="dxa"/>
          <w:right w:w="0" w:type="dxa"/>
        </w:tblCellMar>
        <w:tblLook w:val="01E0" w:firstRow="1" w:lastRow="1" w:firstColumn="1" w:lastColumn="1" w:noHBand="0" w:noVBand="0"/>
      </w:tblPr>
      <w:tblGrid>
        <w:gridCol w:w="9460"/>
      </w:tblGrid>
      <w:tr xmlns:wp14="http://schemas.microsoft.com/office/word/2010/wordml" w:rsidRPr="00E00AE1" w:rsidR="00CB0342" w14:paraId="542EC710" wp14:textId="77777777">
        <w:trPr>
          <w:trHeight w:val="6601"/>
        </w:trPr>
        <w:tc>
          <w:tcPr>
            <w:tcW w:w="9460" w:type="dxa"/>
          </w:tcPr>
          <w:p w:rsidRPr="00E00AE1" w:rsidR="00CB0342" w:rsidP="005F3947" w:rsidRDefault="00211748" w14:paraId="52725CE8" wp14:textId="77777777">
            <w:pPr>
              <w:pStyle w:val="TableParagraph"/>
              <w:ind w:right="-87"/>
              <w:rPr>
                <w:rFonts w:ascii="Arial" w:hAnsi="Arial" w:cs="Arial"/>
                <w:sz w:val="22"/>
                <w:szCs w:val="22"/>
              </w:rPr>
            </w:pPr>
            <w:r w:rsidRPr="00E00AE1">
              <w:rPr>
                <w:rFonts w:ascii="Arial" w:hAnsi="Arial" w:cs="Arial"/>
                <w:noProof/>
                <w:sz w:val="22"/>
                <w:szCs w:val="22"/>
              </w:rPr>
              <w:drawing>
                <wp:anchor xmlns:wp14="http://schemas.microsoft.com/office/word/2010/wordprocessingDrawing" distT="0" distB="0" distL="114300" distR="114300" simplePos="0" relativeHeight="251666432" behindDoc="0" locked="0" layoutInCell="1" allowOverlap="1" wp14:anchorId="37DFB9DA" wp14:editId="7777777">
                  <wp:simplePos x="0" y="0"/>
                  <wp:positionH relativeFrom="column">
                    <wp:posOffset>-309441</wp:posOffset>
                  </wp:positionH>
                  <wp:positionV relativeFrom="paragraph">
                    <wp:posOffset>924983</wp:posOffset>
                  </wp:positionV>
                  <wp:extent cx="5993598" cy="2518791"/>
                  <wp:effectExtent l="0" t="0" r="0" b="0"/>
                  <wp:wrapNone/>
                  <wp:docPr id="62" name="image6.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image6.png"/>
                          <pic:cNvPicPr/>
                        </pic:nvPicPr>
                        <pic:blipFill>
                          <a:blip r:embed="rId125" cstate="print">
                            <a:extLst>
                              <a:ext uri="{28A0092B-C50C-407E-A947-70E740481C1C}">
                                <a14:useLocalDpi xmlns:a14="http://schemas.microsoft.com/office/drawing/2010/main" val="0"/>
                              </a:ext>
                            </a:extLst>
                          </a:blip>
                          <a:stretch>
                            <a:fillRect/>
                          </a:stretch>
                        </pic:blipFill>
                        <pic:spPr>
                          <a:xfrm>
                            <a:off x="0" y="0"/>
                            <a:ext cx="5993598" cy="2518791"/>
                          </a:xfrm>
                          <a:prstGeom prst="rect">
                            <a:avLst/>
                          </a:prstGeom>
                        </pic:spPr>
                      </pic:pic>
                    </a:graphicData>
                  </a:graphic>
                  <wp14:sizeRelH relativeFrom="page">
                    <wp14:pctWidth>0</wp14:pctWidth>
                  </wp14:sizeRelH>
                  <wp14:sizeRelV relativeFrom="page">
                    <wp14:pctHeight>0</wp14:pctHeight>
                  </wp14:sizeRelV>
                </wp:anchor>
              </w:drawing>
            </w:r>
            <w:r w:rsidRPr="00E00AE1">
              <w:rPr>
                <w:rFonts w:ascii="Arial" w:hAnsi="Arial" w:cs="Arial"/>
                <w:noProof/>
                <w:sz w:val="22"/>
                <w:szCs w:val="22"/>
              </w:rPr>
              <w:drawing>
                <wp:anchor xmlns:wp14="http://schemas.microsoft.com/office/word/2010/wordprocessingDrawing" distT="0" distB="0" distL="0" distR="0" simplePos="0" relativeHeight="251664384" behindDoc="0" locked="0" layoutInCell="1" allowOverlap="1" wp14:anchorId="17F880D3" wp14:editId="7777777">
                  <wp:simplePos x="0" y="0"/>
                  <wp:positionH relativeFrom="page">
                    <wp:posOffset>4656667</wp:posOffset>
                  </wp:positionH>
                  <wp:positionV relativeFrom="page">
                    <wp:posOffset>145415</wp:posOffset>
                  </wp:positionV>
                  <wp:extent cx="1024203" cy="3826933"/>
                  <wp:effectExtent l="0" t="0" r="5080" b="0"/>
                  <wp:wrapNone/>
                  <wp:docPr id="61" name="image5.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age5.png"/>
                          <pic:cNvPicPr/>
                        </pic:nvPicPr>
                        <pic:blipFill>
                          <a:blip r:embed="rId126" cstate="print"/>
                          <a:stretch>
                            <a:fillRect/>
                          </a:stretch>
                        </pic:blipFill>
                        <pic:spPr>
                          <a:xfrm>
                            <a:off x="0" y="0"/>
                            <a:ext cx="1024203" cy="3826933"/>
                          </a:xfrm>
                          <a:prstGeom prst="rect">
                            <a:avLst/>
                          </a:prstGeom>
                        </pic:spPr>
                      </pic:pic>
                    </a:graphicData>
                  </a:graphic>
                  <wp14:sizeRelH relativeFrom="margin">
                    <wp14:pctWidth>0</wp14:pctWidth>
                  </wp14:sizeRelH>
                  <wp14:sizeRelV relativeFrom="margin">
                    <wp14:pctHeight>0</wp14:pctHeight>
                  </wp14:sizeRelV>
                </wp:anchor>
              </w:drawing>
            </w:r>
          </w:p>
        </w:tc>
      </w:tr>
      <w:tr xmlns:wp14="http://schemas.microsoft.com/office/word/2010/wordml" w:rsidRPr="00E00AE1" w:rsidR="00CB0342" w14:paraId="08B8387C" wp14:textId="77777777">
        <w:trPr>
          <w:trHeight w:val="4618"/>
        </w:trPr>
        <w:tc>
          <w:tcPr>
            <w:tcW w:w="9460" w:type="dxa"/>
          </w:tcPr>
          <w:p w:rsidRPr="00E00AE1" w:rsidR="00CB0342" w:rsidRDefault="00CB0342" w14:paraId="587D3BE7" wp14:textId="77777777">
            <w:pPr>
              <w:pStyle w:val="TableParagraph"/>
              <w:spacing w:before="9"/>
              <w:rPr>
                <w:rFonts w:ascii="Arial" w:hAnsi="Arial" w:cs="Arial"/>
                <w:sz w:val="22"/>
                <w:szCs w:val="22"/>
              </w:rPr>
            </w:pPr>
          </w:p>
          <w:p w:rsidRPr="00E00AE1" w:rsidR="00CB0342" w:rsidRDefault="00CB0342" w14:paraId="1AFD851D" wp14:textId="77777777">
            <w:pPr>
              <w:pStyle w:val="TableParagraph"/>
              <w:spacing w:before="1" w:line="551" w:lineRule="exact"/>
              <w:ind w:left="50"/>
              <w:rPr>
                <w:rFonts w:ascii="Arial" w:hAnsi="Arial" w:cs="Arial"/>
                <w:b/>
                <w:sz w:val="22"/>
                <w:szCs w:val="22"/>
              </w:rPr>
            </w:pPr>
            <w:r w:rsidRPr="00E00AE1">
              <w:rPr>
                <w:rFonts w:ascii="Arial" w:hAnsi="Arial" w:cs="Arial"/>
                <w:b/>
                <w:spacing w:val="-2"/>
                <w:sz w:val="22"/>
                <w:szCs w:val="22"/>
              </w:rPr>
              <w:t>Introduction</w:t>
            </w:r>
          </w:p>
          <w:p w:rsidRPr="00E00AE1" w:rsidR="00CB0342" w:rsidRDefault="00CB0342" w14:paraId="06B147D3" wp14:textId="77777777">
            <w:pPr>
              <w:pStyle w:val="TableParagraph"/>
              <w:ind w:left="50" w:right="36"/>
              <w:rPr>
                <w:rFonts w:ascii="Arial" w:hAnsi="Arial" w:cs="Arial"/>
                <w:sz w:val="22"/>
                <w:szCs w:val="22"/>
              </w:rPr>
            </w:pPr>
            <w:r w:rsidRPr="00E00AE1">
              <w:rPr>
                <w:rFonts w:ascii="Arial" w:hAnsi="Arial" w:cs="Arial"/>
                <w:sz w:val="22"/>
                <w:szCs w:val="22"/>
              </w:rPr>
              <w:t>The</w:t>
            </w:r>
            <w:r w:rsidRPr="00E00AE1">
              <w:rPr>
                <w:rFonts w:ascii="Arial" w:hAnsi="Arial" w:cs="Arial"/>
                <w:spacing w:val="-5"/>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1"/>
                <w:sz w:val="22"/>
                <w:szCs w:val="22"/>
              </w:rPr>
              <w:t xml:space="preserve"> </w:t>
            </w:r>
            <w:r w:rsidRPr="00E00AE1">
              <w:rPr>
                <w:rFonts w:ascii="Arial" w:hAnsi="Arial" w:cs="Arial"/>
                <w:sz w:val="22"/>
                <w:szCs w:val="22"/>
              </w:rPr>
              <w:t>industry</w:t>
            </w:r>
            <w:r w:rsidRPr="00E00AE1">
              <w:rPr>
                <w:rFonts w:ascii="Arial" w:hAnsi="Arial" w:cs="Arial"/>
                <w:spacing w:val="-4"/>
                <w:sz w:val="22"/>
                <w:szCs w:val="22"/>
              </w:rPr>
              <w:t xml:space="preserve"> </w:t>
            </w:r>
            <w:r w:rsidRPr="00E00AE1">
              <w:rPr>
                <w:rFonts w:ascii="Arial" w:hAnsi="Arial" w:cs="Arial"/>
                <w:sz w:val="22"/>
                <w:szCs w:val="22"/>
              </w:rPr>
              <w:t>relies</w:t>
            </w:r>
            <w:r w:rsidRPr="00E00AE1">
              <w:rPr>
                <w:rFonts w:ascii="Arial" w:hAnsi="Arial" w:cs="Arial"/>
                <w:spacing w:val="-2"/>
                <w:sz w:val="22"/>
                <w:szCs w:val="22"/>
              </w:rPr>
              <w:t xml:space="preserve"> </w:t>
            </w:r>
            <w:r w:rsidRPr="00E00AE1">
              <w:rPr>
                <w:rFonts w:ascii="Arial" w:hAnsi="Arial" w:cs="Arial"/>
                <w:sz w:val="22"/>
                <w:szCs w:val="22"/>
              </w:rPr>
              <w:t>on</w:t>
            </w:r>
            <w:r w:rsidRPr="00E00AE1">
              <w:rPr>
                <w:rFonts w:ascii="Arial" w:hAnsi="Arial" w:cs="Arial"/>
                <w:spacing w:val="-4"/>
                <w:sz w:val="22"/>
                <w:szCs w:val="22"/>
              </w:rPr>
              <w:t xml:space="preserve"> </w:t>
            </w:r>
            <w:r w:rsidRPr="00E00AE1">
              <w:rPr>
                <w:rFonts w:ascii="Arial" w:hAnsi="Arial" w:cs="Arial"/>
                <w:sz w:val="22"/>
                <w:szCs w:val="22"/>
              </w:rPr>
              <w:t>catalogues</w:t>
            </w:r>
            <w:r w:rsidRPr="00E00AE1">
              <w:rPr>
                <w:rFonts w:ascii="Arial" w:hAnsi="Arial" w:cs="Arial"/>
                <w:spacing w:val="-5"/>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z w:val="22"/>
                <w:szCs w:val="22"/>
              </w:rPr>
              <w:t>digital</w:t>
            </w:r>
            <w:r w:rsidRPr="00E00AE1">
              <w:rPr>
                <w:rFonts w:ascii="Arial" w:hAnsi="Arial" w:cs="Arial"/>
                <w:spacing w:val="-3"/>
                <w:sz w:val="22"/>
                <w:szCs w:val="22"/>
              </w:rPr>
              <w:t xml:space="preserve"> </w:t>
            </w:r>
            <w:r w:rsidRPr="00E00AE1">
              <w:rPr>
                <w:rFonts w:ascii="Arial" w:hAnsi="Arial" w:cs="Arial"/>
                <w:sz w:val="22"/>
                <w:szCs w:val="22"/>
              </w:rPr>
              <w:t>images</w:t>
            </w:r>
            <w:r w:rsidRPr="00E00AE1">
              <w:rPr>
                <w:rFonts w:ascii="Arial" w:hAnsi="Arial" w:cs="Arial"/>
                <w:spacing w:val="-2"/>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show</w:t>
            </w:r>
            <w:r w:rsidRPr="00E00AE1">
              <w:rPr>
                <w:rFonts w:ascii="Arial" w:hAnsi="Arial" w:cs="Arial"/>
                <w:spacing w:val="-2"/>
                <w:sz w:val="22"/>
                <w:szCs w:val="22"/>
              </w:rPr>
              <w:t xml:space="preserve"> </w:t>
            </w:r>
            <w:r w:rsidRPr="00E00AE1">
              <w:rPr>
                <w:rFonts w:ascii="Arial" w:hAnsi="Arial" w:cs="Arial"/>
                <w:sz w:val="22"/>
                <w:szCs w:val="22"/>
              </w:rPr>
              <w:t>customers</w:t>
            </w:r>
            <w:r w:rsidRPr="00E00AE1">
              <w:rPr>
                <w:rFonts w:ascii="Arial" w:hAnsi="Arial" w:cs="Arial"/>
                <w:spacing w:val="-4"/>
                <w:sz w:val="22"/>
                <w:szCs w:val="22"/>
              </w:rPr>
              <w:t xml:space="preserve"> </w:t>
            </w:r>
            <w:r w:rsidRPr="00E00AE1">
              <w:rPr>
                <w:rFonts w:ascii="Arial" w:hAnsi="Arial" w:cs="Arial"/>
                <w:sz w:val="22"/>
                <w:szCs w:val="22"/>
              </w:rPr>
              <w:t xml:space="preserve">how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will look. The industry has suggested that the digital word is ‘too impersonal and superficial to communicate all the… history and provenance, design and craftsmanship, [and] product and service’ (</w:t>
            </w:r>
            <w:proofErr w:type="spellStart"/>
            <w:r w:rsidRPr="00E00AE1">
              <w:rPr>
                <w:rFonts w:ascii="Arial" w:hAnsi="Arial" w:cs="Arial"/>
                <w:sz w:val="22"/>
                <w:szCs w:val="22"/>
              </w:rPr>
              <w:t>Holition</w:t>
            </w:r>
            <w:proofErr w:type="spellEnd"/>
            <w:r w:rsidRPr="00E00AE1">
              <w:rPr>
                <w:rFonts w:ascii="Arial" w:hAnsi="Arial" w:cs="Arial"/>
                <w:sz w:val="22"/>
                <w:szCs w:val="22"/>
              </w:rPr>
              <w:t xml:space="preserve">, 2020). However, augmented reality can enhance can enhance a customer’s experience by providing an immersive experience that allows users to design and virtually try on bespoke </w:t>
            </w:r>
            <w:proofErr w:type="spellStart"/>
            <w:r w:rsidRPr="00E00AE1">
              <w:rPr>
                <w:rFonts w:ascii="Arial" w:hAnsi="Arial" w:cs="Arial"/>
                <w:sz w:val="22"/>
                <w:szCs w:val="22"/>
              </w:rPr>
              <w:t>jewellery</w:t>
            </w:r>
            <w:proofErr w:type="spellEnd"/>
            <w:r w:rsidRPr="00E00AE1">
              <w:rPr>
                <w:rFonts w:ascii="Arial" w:hAnsi="Arial" w:cs="Arial"/>
                <w:sz w:val="22"/>
                <w:szCs w:val="22"/>
              </w:rPr>
              <w:t>. Furthermore, digital technology will bring the industry in line with more technologically savvy and younger customers, potentially opening up an additional customer base. There are applications on</w:t>
            </w:r>
            <w:r w:rsidRPr="00E00AE1">
              <w:rPr>
                <w:rFonts w:ascii="Arial" w:hAnsi="Arial" w:cs="Arial"/>
                <w:spacing w:val="-1"/>
                <w:sz w:val="22"/>
                <w:szCs w:val="22"/>
              </w:rPr>
              <w:t xml:space="preserve"> </w:t>
            </w:r>
            <w:r w:rsidRPr="00E00AE1">
              <w:rPr>
                <w:rFonts w:ascii="Arial" w:hAnsi="Arial" w:cs="Arial"/>
                <w:sz w:val="22"/>
                <w:szCs w:val="22"/>
              </w:rPr>
              <w:t xml:space="preserve">the market today and more apps that can be expected in the future that perform similar functions to CERIC, Diamond Centre Wales’s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app.</w:t>
            </w:r>
          </w:p>
          <w:p w:rsidRPr="00E00AE1" w:rsidR="00CB0342" w:rsidRDefault="00CB0342" w14:paraId="59E0020F" wp14:textId="77777777">
            <w:pPr>
              <w:pStyle w:val="TableParagraph"/>
              <w:spacing w:line="250" w:lineRule="atLeast"/>
              <w:ind w:left="50"/>
              <w:rPr>
                <w:rFonts w:ascii="Arial" w:hAnsi="Arial" w:cs="Arial"/>
                <w:sz w:val="22"/>
                <w:szCs w:val="22"/>
              </w:rPr>
            </w:pPr>
            <w:r w:rsidRPr="00E00AE1">
              <w:rPr>
                <w:rFonts w:ascii="Arial" w:hAnsi="Arial" w:cs="Arial"/>
                <w:sz w:val="22"/>
                <w:szCs w:val="22"/>
              </w:rPr>
              <w:t>This</w:t>
            </w:r>
            <w:r w:rsidRPr="00E00AE1">
              <w:rPr>
                <w:rFonts w:ascii="Arial" w:hAnsi="Arial" w:cs="Arial"/>
                <w:spacing w:val="-4"/>
                <w:sz w:val="22"/>
                <w:szCs w:val="22"/>
              </w:rPr>
              <w:t xml:space="preserve"> </w:t>
            </w:r>
            <w:r w:rsidRPr="00E00AE1">
              <w:rPr>
                <w:rFonts w:ascii="Arial" w:hAnsi="Arial" w:cs="Arial"/>
                <w:sz w:val="22"/>
                <w:szCs w:val="22"/>
              </w:rPr>
              <w:t>report</w:t>
            </w:r>
            <w:r w:rsidRPr="00E00AE1">
              <w:rPr>
                <w:rFonts w:ascii="Arial" w:hAnsi="Arial" w:cs="Arial"/>
                <w:spacing w:val="-2"/>
                <w:sz w:val="22"/>
                <w:szCs w:val="22"/>
              </w:rPr>
              <w:t xml:space="preserve"> </w:t>
            </w:r>
            <w:r w:rsidRPr="00E00AE1">
              <w:rPr>
                <w:rFonts w:ascii="Arial" w:hAnsi="Arial" w:cs="Arial"/>
                <w:sz w:val="22"/>
                <w:szCs w:val="22"/>
              </w:rPr>
              <w:t>will</w:t>
            </w:r>
            <w:r w:rsidRPr="00E00AE1">
              <w:rPr>
                <w:rFonts w:ascii="Arial" w:hAnsi="Arial" w:cs="Arial"/>
                <w:spacing w:val="-1"/>
                <w:sz w:val="22"/>
                <w:szCs w:val="22"/>
              </w:rPr>
              <w:t xml:space="preserve"> </w:t>
            </w:r>
            <w:r w:rsidRPr="00E00AE1">
              <w:rPr>
                <w:rFonts w:ascii="Arial" w:hAnsi="Arial" w:cs="Arial"/>
                <w:sz w:val="22"/>
                <w:szCs w:val="22"/>
              </w:rPr>
              <w:t>present</w:t>
            </w:r>
            <w:r w:rsidRPr="00E00AE1">
              <w:rPr>
                <w:rFonts w:ascii="Arial" w:hAnsi="Arial" w:cs="Arial"/>
                <w:spacing w:val="-1"/>
                <w:sz w:val="22"/>
                <w:szCs w:val="22"/>
              </w:rPr>
              <w:t xml:space="preserve"> </w:t>
            </w:r>
            <w:r w:rsidRPr="00E00AE1">
              <w:rPr>
                <w:rFonts w:ascii="Arial" w:hAnsi="Arial" w:cs="Arial"/>
                <w:sz w:val="22"/>
                <w:szCs w:val="22"/>
              </w:rPr>
              <w:t>how</w:t>
            </w:r>
            <w:r w:rsidRPr="00E00AE1">
              <w:rPr>
                <w:rFonts w:ascii="Arial" w:hAnsi="Arial" w:cs="Arial"/>
                <w:spacing w:val="-2"/>
                <w:sz w:val="22"/>
                <w:szCs w:val="22"/>
              </w:rPr>
              <w:t xml:space="preserve"> </w:t>
            </w:r>
            <w:r w:rsidRPr="00E00AE1">
              <w:rPr>
                <w:rFonts w:ascii="Arial" w:hAnsi="Arial" w:cs="Arial"/>
                <w:sz w:val="22"/>
                <w:szCs w:val="22"/>
              </w:rPr>
              <w:t>apps</w:t>
            </w:r>
            <w:r w:rsidRPr="00E00AE1">
              <w:rPr>
                <w:rFonts w:ascii="Arial" w:hAnsi="Arial" w:cs="Arial"/>
                <w:spacing w:val="-4"/>
                <w:sz w:val="22"/>
                <w:szCs w:val="22"/>
              </w:rPr>
              <w:t xml:space="preserve"> </w:t>
            </w:r>
            <w:r w:rsidRPr="00E00AE1">
              <w:rPr>
                <w:rFonts w:ascii="Arial" w:hAnsi="Arial" w:cs="Arial"/>
                <w:sz w:val="22"/>
                <w:szCs w:val="22"/>
              </w:rPr>
              <w:t>are</w:t>
            </w:r>
            <w:r w:rsidRPr="00E00AE1">
              <w:rPr>
                <w:rFonts w:ascii="Arial" w:hAnsi="Arial" w:cs="Arial"/>
                <w:spacing w:val="-5"/>
                <w:sz w:val="22"/>
                <w:szCs w:val="22"/>
              </w:rPr>
              <w:t xml:space="preserve"> </w:t>
            </w:r>
            <w:r w:rsidRPr="00E00AE1">
              <w:rPr>
                <w:rFonts w:ascii="Arial" w:hAnsi="Arial" w:cs="Arial"/>
                <w:sz w:val="22"/>
                <w:szCs w:val="22"/>
              </w:rPr>
              <w:t>both</w:t>
            </w:r>
            <w:r w:rsidRPr="00E00AE1">
              <w:rPr>
                <w:rFonts w:ascii="Arial" w:hAnsi="Arial" w:cs="Arial"/>
                <w:spacing w:val="-4"/>
                <w:sz w:val="22"/>
                <w:szCs w:val="22"/>
              </w:rPr>
              <w:t xml:space="preserve"> </w:t>
            </w:r>
            <w:r w:rsidRPr="00E00AE1">
              <w:rPr>
                <w:rFonts w:ascii="Arial" w:hAnsi="Arial" w:cs="Arial"/>
                <w:sz w:val="22"/>
                <w:szCs w:val="22"/>
              </w:rPr>
              <w:t>similar</w:t>
            </w:r>
            <w:r w:rsidRPr="00E00AE1">
              <w:rPr>
                <w:rFonts w:ascii="Arial" w:hAnsi="Arial" w:cs="Arial"/>
                <w:spacing w:val="-1"/>
                <w:sz w:val="22"/>
                <w:szCs w:val="22"/>
              </w:rPr>
              <w:t xml:space="preserve"> </w:t>
            </w:r>
            <w:r w:rsidRPr="00E00AE1">
              <w:rPr>
                <w:rFonts w:ascii="Arial" w:hAnsi="Arial" w:cs="Arial"/>
                <w:sz w:val="22"/>
                <w:szCs w:val="22"/>
              </w:rPr>
              <w:t>to</w:t>
            </w:r>
            <w:r w:rsidRPr="00E00AE1">
              <w:rPr>
                <w:rFonts w:ascii="Arial" w:hAnsi="Arial" w:cs="Arial"/>
                <w:spacing w:val="-4"/>
                <w:sz w:val="22"/>
                <w:szCs w:val="22"/>
              </w:rPr>
              <w:t xml:space="preserve"> </w:t>
            </w:r>
            <w:r w:rsidRPr="00E00AE1">
              <w:rPr>
                <w:rFonts w:ascii="Arial" w:hAnsi="Arial" w:cs="Arial"/>
                <w:sz w:val="22"/>
                <w:szCs w:val="22"/>
              </w:rPr>
              <w:t>CERIC</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2"/>
                <w:sz w:val="22"/>
                <w:szCs w:val="22"/>
              </w:rPr>
              <w:t xml:space="preserve"> </w:t>
            </w:r>
            <w:r w:rsidRPr="00E00AE1">
              <w:rPr>
                <w:rFonts w:ascii="Arial" w:hAnsi="Arial" w:cs="Arial"/>
                <w:sz w:val="22"/>
                <w:szCs w:val="22"/>
              </w:rPr>
              <w:t>how</w:t>
            </w:r>
            <w:r w:rsidRPr="00E00AE1">
              <w:rPr>
                <w:rFonts w:ascii="Arial" w:hAnsi="Arial" w:cs="Arial"/>
                <w:spacing w:val="-2"/>
                <w:sz w:val="22"/>
                <w:szCs w:val="22"/>
              </w:rPr>
              <w:t xml:space="preserve"> </w:t>
            </w:r>
            <w:r w:rsidRPr="00E00AE1">
              <w:rPr>
                <w:rFonts w:ascii="Arial" w:hAnsi="Arial" w:cs="Arial"/>
                <w:sz w:val="22"/>
                <w:szCs w:val="22"/>
              </w:rPr>
              <w:t>they</w:t>
            </w:r>
            <w:r w:rsidRPr="00E00AE1">
              <w:rPr>
                <w:rFonts w:ascii="Arial" w:hAnsi="Arial" w:cs="Arial"/>
                <w:spacing w:val="-4"/>
                <w:sz w:val="22"/>
                <w:szCs w:val="22"/>
              </w:rPr>
              <w:t xml:space="preserve"> </w:t>
            </w:r>
            <w:r w:rsidRPr="00E00AE1">
              <w:rPr>
                <w:rFonts w:ascii="Arial" w:hAnsi="Arial" w:cs="Arial"/>
                <w:sz w:val="22"/>
                <w:szCs w:val="22"/>
              </w:rPr>
              <w:t>differ,</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2"/>
                <w:sz w:val="22"/>
                <w:szCs w:val="22"/>
              </w:rPr>
              <w:t xml:space="preserve"> </w:t>
            </w:r>
            <w:r w:rsidRPr="00E00AE1">
              <w:rPr>
                <w:rFonts w:ascii="Arial" w:hAnsi="Arial" w:cs="Arial"/>
                <w:sz w:val="22"/>
                <w:szCs w:val="22"/>
              </w:rPr>
              <w:t>conclude</w:t>
            </w:r>
            <w:r w:rsidRPr="00E00AE1">
              <w:rPr>
                <w:rFonts w:ascii="Arial" w:hAnsi="Arial" w:cs="Arial"/>
                <w:spacing w:val="-5"/>
                <w:sz w:val="22"/>
                <w:szCs w:val="22"/>
              </w:rPr>
              <w:t xml:space="preserve"> </w:t>
            </w:r>
            <w:r w:rsidRPr="00E00AE1">
              <w:rPr>
                <w:rFonts w:ascii="Arial" w:hAnsi="Arial" w:cs="Arial"/>
                <w:sz w:val="22"/>
                <w:szCs w:val="22"/>
              </w:rPr>
              <w:t>by offering improvements to CERIC.</w:t>
            </w:r>
          </w:p>
        </w:tc>
      </w:tr>
    </w:tbl>
    <w:p xmlns:wp14="http://schemas.microsoft.com/office/word/2010/wordml" w:rsidRPr="00E00AE1" w:rsidR="00CB0342" w:rsidRDefault="00CB0342" w14:paraId="683DC078" wp14:textId="77777777">
      <w:pPr>
        <w:spacing w:line="250" w:lineRule="atLeast"/>
        <w:rPr>
          <w:rFonts w:ascii="Arial" w:hAnsi="Arial" w:cs="Arial"/>
          <w:sz w:val="22"/>
          <w:szCs w:val="22"/>
        </w:rPr>
        <w:sectPr w:rsidRPr="00E00AE1" w:rsidR="00CB0342">
          <w:headerReference w:type="default" r:id="rId127"/>
          <w:footerReference w:type="default" r:id="rId128"/>
          <w:pgSz w:w="12240" w:h="15840" w:orient="portrait"/>
          <w:pgMar w:top="920" w:right="1280" w:bottom="840" w:left="1280" w:header="708" w:footer="654" w:gutter="0"/>
          <w:pgNumType w:start="2"/>
          <w:cols w:space="720"/>
        </w:sectPr>
      </w:pPr>
    </w:p>
    <w:p xmlns:wp14="http://schemas.microsoft.com/office/word/2010/wordml" w:rsidRPr="00E00AE1" w:rsidR="00CB0342" w:rsidRDefault="00CB0342" w14:paraId="69678E1F" wp14:textId="77777777">
      <w:pPr>
        <w:pStyle w:val="BodyText"/>
        <w:spacing w:before="8"/>
        <w:ind w:left="0"/>
        <w:rPr>
          <w:rFonts w:ascii="Arial" w:hAnsi="Arial" w:cs="Arial"/>
          <w:sz w:val="22"/>
          <w:szCs w:val="22"/>
        </w:rPr>
      </w:pPr>
    </w:p>
    <w:p xmlns:wp14="http://schemas.microsoft.com/office/word/2010/wordml" w:rsidRPr="00E00AE1" w:rsidR="00CB0342" w:rsidRDefault="00CB0342" w14:paraId="14B98956" wp14:textId="77777777">
      <w:pPr>
        <w:pStyle w:val="Heading1"/>
        <w:spacing w:before="84" w:line="551" w:lineRule="exact"/>
        <w:rPr>
          <w:rFonts w:ascii="Arial" w:hAnsi="Arial" w:cs="Arial"/>
          <w:color w:val="auto"/>
          <w:sz w:val="22"/>
          <w:szCs w:val="22"/>
        </w:rPr>
      </w:pPr>
      <w:r w:rsidRPr="00E00AE1">
        <w:rPr>
          <w:rFonts w:ascii="Arial" w:hAnsi="Arial" w:cs="Arial"/>
          <w:color w:val="auto"/>
          <w:sz w:val="22"/>
          <w:szCs w:val="22"/>
        </w:rPr>
        <w:t>CERIC</w:t>
      </w:r>
      <w:r w:rsidRPr="00E00AE1">
        <w:rPr>
          <w:rFonts w:ascii="Arial" w:hAnsi="Arial" w:cs="Arial"/>
          <w:color w:val="auto"/>
          <w:spacing w:val="-17"/>
          <w:sz w:val="22"/>
          <w:szCs w:val="22"/>
        </w:rPr>
        <w:t xml:space="preserve"> </w:t>
      </w:r>
      <w:r w:rsidRPr="00E00AE1">
        <w:rPr>
          <w:rFonts w:ascii="Arial" w:hAnsi="Arial" w:cs="Arial"/>
          <w:color w:val="auto"/>
          <w:spacing w:val="-2"/>
          <w:sz w:val="22"/>
          <w:szCs w:val="22"/>
        </w:rPr>
        <w:t>Competitors</w:t>
      </w:r>
    </w:p>
    <w:p xmlns:wp14="http://schemas.microsoft.com/office/word/2010/wordml" w:rsidRPr="00E00AE1" w:rsidR="00CB0342" w:rsidRDefault="00CB0342" w14:paraId="607D8249" wp14:textId="77777777">
      <w:pPr>
        <w:spacing w:after="59" w:line="367" w:lineRule="exact"/>
        <w:ind w:left="160"/>
        <w:rPr>
          <w:rFonts w:ascii="Arial" w:hAnsi="Arial" w:cs="Arial"/>
          <w:sz w:val="22"/>
          <w:szCs w:val="22"/>
        </w:rPr>
      </w:pPr>
      <w:r w:rsidRPr="00E00AE1">
        <w:rPr>
          <w:rFonts w:ascii="Arial" w:hAnsi="Arial" w:cs="Arial"/>
          <w:sz w:val="22"/>
          <w:szCs w:val="22"/>
        </w:rPr>
        <w:t>Shop</w:t>
      </w:r>
      <w:r w:rsidRPr="00E00AE1">
        <w:rPr>
          <w:rFonts w:ascii="Arial" w:hAnsi="Arial" w:cs="Arial"/>
          <w:spacing w:val="-5"/>
          <w:sz w:val="22"/>
          <w:szCs w:val="22"/>
        </w:rPr>
        <w:t xml:space="preserve"> </w:t>
      </w:r>
      <w:r w:rsidRPr="00E00AE1">
        <w:rPr>
          <w:rFonts w:ascii="Arial" w:hAnsi="Arial" w:cs="Arial"/>
          <w:sz w:val="22"/>
          <w:szCs w:val="22"/>
        </w:rPr>
        <w:t>4</w:t>
      </w:r>
      <w:r w:rsidRPr="00E00AE1">
        <w:rPr>
          <w:rFonts w:ascii="Arial" w:hAnsi="Arial" w:cs="Arial"/>
          <w:spacing w:val="-5"/>
          <w:sz w:val="22"/>
          <w:szCs w:val="22"/>
        </w:rPr>
        <w:t xml:space="preserve"> </w:t>
      </w:r>
      <w:r w:rsidRPr="00E00AE1">
        <w:rPr>
          <w:rFonts w:ascii="Arial" w:hAnsi="Arial" w:cs="Arial"/>
          <w:spacing w:val="-2"/>
          <w:sz w:val="22"/>
          <w:szCs w:val="22"/>
        </w:rPr>
        <w:t>Rings</w:t>
      </w:r>
    </w:p>
    <w:tbl>
      <w:tblPr>
        <w:tblW w:w="0" w:type="auto"/>
        <w:tblInd w:w="117" w:type="dxa"/>
        <w:tblLayout w:type="fixed"/>
        <w:tblCellMar>
          <w:left w:w="0" w:type="dxa"/>
          <w:right w:w="0" w:type="dxa"/>
        </w:tblCellMar>
        <w:tblLook w:val="01E0" w:firstRow="1" w:lastRow="1" w:firstColumn="1" w:lastColumn="1" w:noHBand="0" w:noVBand="0"/>
      </w:tblPr>
      <w:tblGrid>
        <w:gridCol w:w="2372"/>
        <w:gridCol w:w="6904"/>
      </w:tblGrid>
      <w:tr xmlns:wp14="http://schemas.microsoft.com/office/word/2010/wordml" w:rsidRPr="00E00AE1" w:rsidR="00CB0342" w14:paraId="76FB32B8" wp14:textId="77777777">
        <w:trPr>
          <w:trHeight w:val="5739"/>
        </w:trPr>
        <w:tc>
          <w:tcPr>
            <w:tcW w:w="2372" w:type="dxa"/>
          </w:tcPr>
          <w:p w:rsidRPr="00E00AE1" w:rsidR="00CB0342" w:rsidRDefault="00CB0342" w14:paraId="08C1FDAD"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3800368D" wp14:editId="7777777">
                  <wp:extent cx="1428784" cy="2538412"/>
                  <wp:effectExtent l="0" t="0" r="0" b="0"/>
                  <wp:docPr id="63" name="image7.jpeg" descr="Shop4Rings-find and virtually try on best jewelry! on the App Sto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age7.jpeg"/>
                          <pic:cNvPicPr/>
                        </pic:nvPicPr>
                        <pic:blipFill>
                          <a:blip r:embed="rId129" cstate="print"/>
                          <a:stretch>
                            <a:fillRect/>
                          </a:stretch>
                        </pic:blipFill>
                        <pic:spPr>
                          <a:xfrm>
                            <a:off x="0" y="0"/>
                            <a:ext cx="1428784" cy="2538412"/>
                          </a:xfrm>
                          <a:prstGeom prst="rect">
                            <a:avLst/>
                          </a:prstGeom>
                        </pic:spPr>
                      </pic:pic>
                    </a:graphicData>
                  </a:graphic>
                </wp:inline>
              </w:drawing>
            </w:r>
          </w:p>
        </w:tc>
        <w:tc>
          <w:tcPr>
            <w:tcW w:w="6904" w:type="dxa"/>
          </w:tcPr>
          <w:p w:rsidRPr="00E00AE1" w:rsidR="00CB0342" w:rsidRDefault="00CB0342" w14:paraId="4A929D9E" wp14:textId="77777777">
            <w:pPr>
              <w:pStyle w:val="TableParagraph"/>
              <w:ind w:left="88" w:right="58"/>
              <w:rPr>
                <w:rFonts w:ascii="Arial" w:hAnsi="Arial" w:cs="Arial"/>
                <w:sz w:val="22"/>
                <w:szCs w:val="22"/>
              </w:rPr>
            </w:pPr>
            <w:r w:rsidRPr="00E00AE1">
              <w:rPr>
                <w:rFonts w:ascii="Arial" w:hAnsi="Arial" w:cs="Arial"/>
                <w:sz w:val="22"/>
                <w:szCs w:val="22"/>
              </w:rPr>
              <w:t>‘Shop</w:t>
            </w:r>
            <w:r w:rsidRPr="00E00AE1">
              <w:rPr>
                <w:rFonts w:ascii="Arial" w:hAnsi="Arial" w:cs="Arial"/>
                <w:spacing w:val="-3"/>
                <w:sz w:val="22"/>
                <w:szCs w:val="22"/>
              </w:rPr>
              <w:t xml:space="preserve"> </w:t>
            </w:r>
            <w:r w:rsidRPr="00E00AE1">
              <w:rPr>
                <w:rFonts w:ascii="Arial" w:hAnsi="Arial" w:cs="Arial"/>
                <w:sz w:val="22"/>
                <w:szCs w:val="22"/>
              </w:rPr>
              <w:t>4</w:t>
            </w:r>
            <w:r w:rsidRPr="00E00AE1">
              <w:rPr>
                <w:rFonts w:ascii="Arial" w:hAnsi="Arial" w:cs="Arial"/>
                <w:spacing w:val="-6"/>
                <w:sz w:val="22"/>
                <w:szCs w:val="22"/>
              </w:rPr>
              <w:t xml:space="preserve"> </w:t>
            </w:r>
            <w:r w:rsidRPr="00E00AE1">
              <w:rPr>
                <w:rFonts w:ascii="Arial" w:hAnsi="Arial" w:cs="Arial"/>
                <w:sz w:val="22"/>
                <w:szCs w:val="22"/>
              </w:rPr>
              <w:t>Rings’</w:t>
            </w:r>
            <w:r w:rsidRPr="00E00AE1">
              <w:rPr>
                <w:rFonts w:ascii="Arial" w:hAnsi="Arial" w:cs="Arial"/>
                <w:spacing w:val="-6"/>
                <w:sz w:val="22"/>
                <w:szCs w:val="22"/>
              </w:rPr>
              <w:t xml:space="preserve"> </w:t>
            </w:r>
            <w:r w:rsidRPr="00E00AE1">
              <w:rPr>
                <w:rFonts w:ascii="Arial" w:hAnsi="Arial" w:cs="Arial"/>
                <w:sz w:val="22"/>
                <w:szCs w:val="22"/>
              </w:rPr>
              <w:t>is</w:t>
            </w:r>
            <w:r w:rsidRPr="00E00AE1">
              <w:rPr>
                <w:rFonts w:ascii="Arial" w:hAnsi="Arial" w:cs="Arial"/>
                <w:spacing w:val="-5"/>
                <w:sz w:val="22"/>
                <w:szCs w:val="22"/>
              </w:rPr>
              <w:t xml:space="preserve"> </w:t>
            </w:r>
            <w:r w:rsidRPr="00E00AE1">
              <w:rPr>
                <w:rFonts w:ascii="Arial" w:hAnsi="Arial" w:cs="Arial"/>
                <w:sz w:val="22"/>
                <w:szCs w:val="22"/>
              </w:rPr>
              <w:t>owned</w:t>
            </w:r>
            <w:r w:rsidRPr="00E00AE1">
              <w:rPr>
                <w:rFonts w:ascii="Arial" w:hAnsi="Arial" w:cs="Arial"/>
                <w:spacing w:val="-5"/>
                <w:sz w:val="22"/>
                <w:szCs w:val="22"/>
              </w:rPr>
              <w:t xml:space="preserve"> </w:t>
            </w:r>
            <w:r w:rsidRPr="00E00AE1">
              <w:rPr>
                <w:rFonts w:ascii="Arial" w:hAnsi="Arial" w:cs="Arial"/>
                <w:sz w:val="22"/>
                <w:szCs w:val="22"/>
              </w:rPr>
              <w:t>by</w:t>
            </w:r>
            <w:r w:rsidRPr="00E00AE1">
              <w:rPr>
                <w:rFonts w:ascii="Arial" w:hAnsi="Arial" w:cs="Arial"/>
                <w:spacing w:val="-3"/>
                <w:sz w:val="22"/>
                <w:szCs w:val="22"/>
              </w:rPr>
              <w:t xml:space="preserve"> </w:t>
            </w:r>
            <w:proofErr w:type="spellStart"/>
            <w:r w:rsidRPr="00E00AE1">
              <w:rPr>
                <w:rFonts w:ascii="Arial" w:hAnsi="Arial" w:cs="Arial"/>
                <w:sz w:val="22"/>
                <w:szCs w:val="22"/>
              </w:rPr>
              <w:t>Tryon.guru</w:t>
            </w:r>
            <w:proofErr w:type="spellEnd"/>
            <w:r w:rsidRPr="00E00AE1">
              <w:rPr>
                <w:rFonts w:ascii="Arial" w:hAnsi="Arial" w:cs="Arial"/>
                <w:sz w:val="22"/>
                <w:szCs w:val="22"/>
              </w:rPr>
              <w:t>,</w:t>
            </w:r>
            <w:r w:rsidRPr="00E00AE1">
              <w:rPr>
                <w:rFonts w:ascii="Arial" w:hAnsi="Arial" w:cs="Arial"/>
                <w:spacing w:val="-6"/>
                <w:sz w:val="22"/>
                <w:szCs w:val="22"/>
              </w:rPr>
              <w:t xml:space="preserve"> </w:t>
            </w:r>
            <w:r w:rsidRPr="00E00AE1">
              <w:rPr>
                <w:rFonts w:ascii="Arial" w:hAnsi="Arial" w:cs="Arial"/>
                <w:sz w:val="22"/>
                <w:szCs w:val="22"/>
              </w:rPr>
              <w:t>a</w:t>
            </w:r>
            <w:r w:rsidRPr="00E00AE1">
              <w:rPr>
                <w:rFonts w:ascii="Arial" w:hAnsi="Arial" w:cs="Arial"/>
                <w:spacing w:val="-3"/>
                <w:sz w:val="22"/>
                <w:szCs w:val="22"/>
              </w:rPr>
              <w:t xml:space="preserve"> </w:t>
            </w:r>
            <w:r w:rsidRPr="00E00AE1">
              <w:rPr>
                <w:rFonts w:ascii="Arial" w:hAnsi="Arial" w:cs="Arial"/>
                <w:sz w:val="22"/>
                <w:szCs w:val="22"/>
              </w:rPr>
              <w:t>Russian</w:t>
            </w:r>
            <w:r w:rsidRPr="00E00AE1">
              <w:rPr>
                <w:rFonts w:ascii="Arial" w:hAnsi="Arial" w:cs="Arial"/>
                <w:spacing w:val="-3"/>
                <w:sz w:val="22"/>
                <w:szCs w:val="22"/>
              </w:rPr>
              <w:t xml:space="preserve"> </w:t>
            </w:r>
            <w:r w:rsidRPr="00E00AE1">
              <w:rPr>
                <w:rFonts w:ascii="Arial" w:hAnsi="Arial" w:cs="Arial"/>
                <w:sz w:val="22"/>
                <w:szCs w:val="22"/>
              </w:rPr>
              <w:t>based</w:t>
            </w:r>
            <w:r w:rsidRPr="00E00AE1">
              <w:rPr>
                <w:rFonts w:ascii="Arial" w:hAnsi="Arial" w:cs="Arial"/>
                <w:spacing w:val="-5"/>
                <w:sz w:val="22"/>
                <w:szCs w:val="22"/>
              </w:rPr>
              <w:t xml:space="preserve"> </w:t>
            </w:r>
            <w:r w:rsidRPr="00E00AE1">
              <w:rPr>
                <w:rFonts w:ascii="Arial" w:hAnsi="Arial" w:cs="Arial"/>
                <w:sz w:val="22"/>
                <w:szCs w:val="22"/>
              </w:rPr>
              <w:t xml:space="preserve">augmented reality (AR) software developers and marketers with 10 years of </w:t>
            </w:r>
            <w:r w:rsidRPr="00E00AE1">
              <w:rPr>
                <w:rFonts w:ascii="Arial" w:hAnsi="Arial" w:cs="Arial"/>
                <w:spacing w:val="-2"/>
                <w:sz w:val="22"/>
                <w:szCs w:val="22"/>
              </w:rPr>
              <w:t>experience.</w:t>
            </w:r>
          </w:p>
          <w:p w:rsidRPr="00E00AE1" w:rsidR="00CB0342" w:rsidRDefault="00CB0342" w14:paraId="1084E6F5" wp14:textId="77777777">
            <w:pPr>
              <w:pStyle w:val="TableParagraph"/>
              <w:spacing w:before="9"/>
              <w:rPr>
                <w:rFonts w:ascii="Arial" w:hAnsi="Arial" w:cs="Arial"/>
                <w:sz w:val="22"/>
                <w:szCs w:val="22"/>
              </w:rPr>
            </w:pPr>
          </w:p>
          <w:p w:rsidRPr="00E00AE1" w:rsidR="00CB0342" w:rsidRDefault="00CB0342" w14:paraId="57E652C8" wp14:textId="77777777">
            <w:pPr>
              <w:pStyle w:val="TableParagraph"/>
              <w:ind w:left="88" w:right="58"/>
              <w:rPr>
                <w:rFonts w:ascii="Arial" w:hAnsi="Arial" w:cs="Arial"/>
                <w:sz w:val="22"/>
                <w:szCs w:val="22"/>
              </w:rPr>
            </w:pPr>
            <w:r w:rsidRPr="00E00AE1">
              <w:rPr>
                <w:rFonts w:ascii="Arial" w:hAnsi="Arial" w:cs="Arial"/>
                <w:sz w:val="22"/>
                <w:szCs w:val="22"/>
              </w:rPr>
              <w:t>‘Shop 4 Rings’ allows app end-users to browse through a digital catalogue</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4"/>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2"/>
                <w:sz w:val="22"/>
                <w:szCs w:val="22"/>
              </w:rPr>
              <w:t xml:space="preserve"> </w:t>
            </w:r>
            <w:r w:rsidRPr="00E00AE1">
              <w:rPr>
                <w:rFonts w:ascii="Arial" w:hAnsi="Arial" w:cs="Arial"/>
                <w:sz w:val="22"/>
                <w:szCs w:val="22"/>
              </w:rPr>
              <w:t>from</w:t>
            </w:r>
            <w:r w:rsidRPr="00E00AE1">
              <w:rPr>
                <w:rFonts w:ascii="Arial" w:hAnsi="Arial" w:cs="Arial"/>
                <w:spacing w:val="-3"/>
                <w:sz w:val="22"/>
                <w:szCs w:val="22"/>
              </w:rPr>
              <w:t xml:space="preserve"> </w:t>
            </w:r>
            <w:r w:rsidRPr="00E00AE1">
              <w:rPr>
                <w:rFonts w:ascii="Arial" w:hAnsi="Arial" w:cs="Arial"/>
                <w:sz w:val="22"/>
                <w:szCs w:val="22"/>
              </w:rPr>
              <w:t>multiple</w:t>
            </w:r>
            <w:r w:rsidRPr="00E00AE1">
              <w:rPr>
                <w:rFonts w:ascii="Arial" w:hAnsi="Arial" w:cs="Arial"/>
                <w:spacing w:val="-6"/>
                <w:sz w:val="22"/>
                <w:szCs w:val="22"/>
              </w:rPr>
              <w:t xml:space="preserve"> </w:t>
            </w:r>
            <w:r w:rsidRPr="00E00AE1">
              <w:rPr>
                <w:rFonts w:ascii="Arial" w:hAnsi="Arial" w:cs="Arial"/>
                <w:sz w:val="22"/>
                <w:szCs w:val="22"/>
              </w:rPr>
              <w:t>retailers.</w:t>
            </w:r>
            <w:r w:rsidRPr="00E00AE1">
              <w:rPr>
                <w:rFonts w:ascii="Arial" w:hAnsi="Arial" w:cs="Arial"/>
                <w:spacing w:val="-3"/>
                <w:sz w:val="22"/>
                <w:szCs w:val="22"/>
              </w:rPr>
              <w:t xml:space="preserve"> </w:t>
            </w:r>
            <w:r w:rsidRPr="00E00AE1">
              <w:rPr>
                <w:rFonts w:ascii="Arial" w:hAnsi="Arial" w:cs="Arial"/>
                <w:sz w:val="22"/>
                <w:szCs w:val="22"/>
              </w:rPr>
              <w:t>Once</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end-users</w:t>
            </w:r>
            <w:r w:rsidRPr="00E00AE1">
              <w:rPr>
                <w:rFonts w:ascii="Arial" w:hAnsi="Arial" w:cs="Arial"/>
                <w:spacing w:val="-3"/>
                <w:sz w:val="22"/>
                <w:szCs w:val="22"/>
              </w:rPr>
              <w:t xml:space="preserve"> </w:t>
            </w:r>
            <w:r w:rsidRPr="00E00AE1">
              <w:rPr>
                <w:rFonts w:ascii="Arial" w:hAnsi="Arial" w:cs="Arial"/>
                <w:sz w:val="22"/>
                <w:szCs w:val="22"/>
              </w:rPr>
              <w:t>find</w:t>
            </w:r>
            <w:r w:rsidRPr="00E00AE1">
              <w:rPr>
                <w:rFonts w:ascii="Arial" w:hAnsi="Arial" w:cs="Arial"/>
                <w:spacing w:val="-5"/>
                <w:sz w:val="22"/>
                <w:szCs w:val="22"/>
              </w:rPr>
              <w:t xml:space="preserve"> </w:t>
            </w:r>
            <w:r w:rsidRPr="00E00AE1">
              <w:rPr>
                <w:rFonts w:ascii="Arial" w:hAnsi="Arial" w:cs="Arial"/>
                <w:sz w:val="22"/>
                <w:szCs w:val="22"/>
              </w:rPr>
              <w:t xml:space="preserve">a particular piece of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they like, they can upload or take a picture of their hand and the app</w:t>
            </w:r>
            <w:r w:rsidRPr="00E00AE1">
              <w:rPr>
                <w:rFonts w:ascii="Arial" w:hAnsi="Arial" w:cs="Arial"/>
                <w:spacing w:val="-2"/>
                <w:sz w:val="22"/>
                <w:szCs w:val="22"/>
              </w:rPr>
              <w:t xml:space="preserve"> </w:t>
            </w:r>
            <w:r w:rsidRPr="00E00AE1">
              <w:rPr>
                <w:rFonts w:ascii="Arial" w:hAnsi="Arial" w:cs="Arial"/>
                <w:sz w:val="22"/>
                <w:szCs w:val="22"/>
              </w:rPr>
              <w:t xml:space="preserve">will virtually ‘fit’ the ring to the chosen finger. The end-user can then buy the item by selecting the link that will redirect them to the site for that particular piece of </w:t>
            </w:r>
            <w:proofErr w:type="spellStart"/>
            <w:r w:rsidRPr="00E00AE1">
              <w:rPr>
                <w:rFonts w:ascii="Arial" w:hAnsi="Arial" w:cs="Arial"/>
                <w:sz w:val="22"/>
                <w:szCs w:val="22"/>
              </w:rPr>
              <w:t>jewellery</w:t>
            </w:r>
            <w:proofErr w:type="spellEnd"/>
            <w:r w:rsidRPr="00E00AE1">
              <w:rPr>
                <w:rFonts w:ascii="Arial" w:hAnsi="Arial" w:cs="Arial"/>
                <w:sz w:val="22"/>
                <w:szCs w:val="22"/>
              </w:rPr>
              <w:t>.</w:t>
            </w:r>
          </w:p>
          <w:p w:rsidRPr="00E00AE1" w:rsidR="00CB0342" w:rsidRDefault="00CB0342" w14:paraId="364B0712" wp14:textId="77777777">
            <w:pPr>
              <w:pStyle w:val="TableParagraph"/>
              <w:spacing w:before="7"/>
              <w:rPr>
                <w:rFonts w:ascii="Arial" w:hAnsi="Arial" w:cs="Arial"/>
                <w:sz w:val="22"/>
                <w:szCs w:val="22"/>
              </w:rPr>
            </w:pPr>
          </w:p>
          <w:p w:rsidRPr="00E00AE1" w:rsidR="00CB0342" w:rsidRDefault="00CB0342" w14:paraId="7771573F" wp14:textId="77777777">
            <w:pPr>
              <w:pStyle w:val="TableParagraph"/>
              <w:ind w:left="88"/>
              <w:rPr>
                <w:rFonts w:ascii="Arial" w:hAnsi="Arial" w:cs="Arial"/>
                <w:sz w:val="22"/>
                <w:szCs w:val="22"/>
              </w:rPr>
            </w:pPr>
            <w:r w:rsidRPr="00E00AE1">
              <w:rPr>
                <w:rFonts w:ascii="Arial" w:hAnsi="Arial" w:cs="Arial"/>
                <w:sz w:val="22"/>
                <w:szCs w:val="22"/>
              </w:rPr>
              <w:t>‘Shop</w:t>
            </w:r>
            <w:r w:rsidRPr="00E00AE1">
              <w:rPr>
                <w:rFonts w:ascii="Arial" w:hAnsi="Arial" w:cs="Arial"/>
                <w:spacing w:val="-1"/>
                <w:sz w:val="22"/>
                <w:szCs w:val="22"/>
              </w:rPr>
              <w:t xml:space="preserve"> </w:t>
            </w:r>
            <w:r w:rsidRPr="00E00AE1">
              <w:rPr>
                <w:rFonts w:ascii="Arial" w:hAnsi="Arial" w:cs="Arial"/>
                <w:sz w:val="22"/>
                <w:szCs w:val="22"/>
              </w:rPr>
              <w:t>4</w:t>
            </w:r>
            <w:r w:rsidRPr="00E00AE1">
              <w:rPr>
                <w:rFonts w:ascii="Arial" w:hAnsi="Arial" w:cs="Arial"/>
                <w:spacing w:val="-4"/>
                <w:sz w:val="22"/>
                <w:szCs w:val="22"/>
              </w:rPr>
              <w:t xml:space="preserve"> </w:t>
            </w:r>
            <w:r w:rsidRPr="00E00AE1">
              <w:rPr>
                <w:rFonts w:ascii="Arial" w:hAnsi="Arial" w:cs="Arial"/>
                <w:sz w:val="22"/>
                <w:szCs w:val="22"/>
              </w:rPr>
              <w:t>Rings’</w:t>
            </w:r>
            <w:r w:rsidRPr="00E00AE1">
              <w:rPr>
                <w:rFonts w:ascii="Arial" w:hAnsi="Arial" w:cs="Arial"/>
                <w:spacing w:val="-4"/>
                <w:sz w:val="22"/>
                <w:szCs w:val="22"/>
              </w:rPr>
              <w:t xml:space="preserve"> </w:t>
            </w:r>
            <w:r w:rsidRPr="00E00AE1">
              <w:rPr>
                <w:rFonts w:ascii="Arial" w:hAnsi="Arial" w:cs="Arial"/>
                <w:sz w:val="22"/>
                <w:szCs w:val="22"/>
              </w:rPr>
              <w:t>is</w:t>
            </w:r>
            <w:r w:rsidRPr="00E00AE1">
              <w:rPr>
                <w:rFonts w:ascii="Arial" w:hAnsi="Arial" w:cs="Arial"/>
                <w:spacing w:val="-3"/>
                <w:sz w:val="22"/>
                <w:szCs w:val="22"/>
              </w:rPr>
              <w:t xml:space="preserve"> </w:t>
            </w:r>
            <w:r w:rsidRPr="00E00AE1">
              <w:rPr>
                <w:rFonts w:ascii="Arial" w:hAnsi="Arial" w:cs="Arial"/>
                <w:sz w:val="22"/>
                <w:szCs w:val="22"/>
              </w:rPr>
              <w:t>a</w:t>
            </w:r>
            <w:r w:rsidRPr="00E00AE1">
              <w:rPr>
                <w:rFonts w:ascii="Arial" w:hAnsi="Arial" w:cs="Arial"/>
                <w:spacing w:val="-1"/>
                <w:sz w:val="22"/>
                <w:szCs w:val="22"/>
              </w:rPr>
              <w:t xml:space="preserve"> </w:t>
            </w:r>
            <w:r w:rsidRPr="00E00AE1">
              <w:rPr>
                <w:rFonts w:ascii="Arial" w:hAnsi="Arial" w:cs="Arial"/>
                <w:sz w:val="22"/>
                <w:szCs w:val="22"/>
              </w:rPr>
              <w:t>white</w:t>
            </w:r>
            <w:r w:rsidRPr="00E00AE1">
              <w:rPr>
                <w:rFonts w:ascii="Arial" w:hAnsi="Arial" w:cs="Arial"/>
                <w:spacing w:val="-4"/>
                <w:sz w:val="22"/>
                <w:szCs w:val="22"/>
              </w:rPr>
              <w:t xml:space="preserve"> </w:t>
            </w:r>
            <w:r w:rsidRPr="00E00AE1">
              <w:rPr>
                <w:rFonts w:ascii="Arial" w:hAnsi="Arial" w:cs="Arial"/>
                <w:sz w:val="22"/>
                <w:szCs w:val="22"/>
              </w:rPr>
              <w:t>label app,</w:t>
            </w:r>
            <w:r w:rsidRPr="00E00AE1">
              <w:rPr>
                <w:rFonts w:ascii="Arial" w:hAnsi="Arial" w:cs="Arial"/>
                <w:spacing w:val="-4"/>
                <w:sz w:val="22"/>
                <w:szCs w:val="22"/>
              </w:rPr>
              <w:t xml:space="preserve"> </w:t>
            </w:r>
            <w:r w:rsidRPr="00E00AE1">
              <w:rPr>
                <w:rFonts w:ascii="Arial" w:hAnsi="Arial" w:cs="Arial"/>
                <w:sz w:val="22"/>
                <w:szCs w:val="22"/>
              </w:rPr>
              <w:t>meaning</w:t>
            </w:r>
            <w:r w:rsidRPr="00E00AE1">
              <w:rPr>
                <w:rFonts w:ascii="Arial" w:hAnsi="Arial" w:cs="Arial"/>
                <w:spacing w:val="-1"/>
                <w:sz w:val="22"/>
                <w:szCs w:val="22"/>
              </w:rPr>
              <w:t xml:space="preserve"> </w:t>
            </w:r>
            <w:r w:rsidRPr="00E00AE1">
              <w:rPr>
                <w:rFonts w:ascii="Arial" w:hAnsi="Arial" w:cs="Arial"/>
                <w:sz w:val="22"/>
                <w:szCs w:val="22"/>
              </w:rPr>
              <w:t>that</w:t>
            </w:r>
            <w:r w:rsidRPr="00E00AE1">
              <w:rPr>
                <w:rFonts w:ascii="Arial" w:hAnsi="Arial" w:cs="Arial"/>
                <w:spacing w:val="-1"/>
                <w:sz w:val="22"/>
                <w:szCs w:val="22"/>
              </w:rPr>
              <w:t xml:space="preserve"> </w:t>
            </w:r>
            <w:r w:rsidRPr="00E00AE1">
              <w:rPr>
                <w:rFonts w:ascii="Arial" w:hAnsi="Arial" w:cs="Arial"/>
                <w:sz w:val="22"/>
                <w:szCs w:val="22"/>
              </w:rPr>
              <w:t>the service</w:t>
            </w:r>
            <w:r w:rsidRPr="00E00AE1">
              <w:rPr>
                <w:rFonts w:ascii="Arial" w:hAnsi="Arial" w:cs="Arial"/>
                <w:spacing w:val="-4"/>
                <w:sz w:val="22"/>
                <w:szCs w:val="22"/>
              </w:rPr>
              <w:t xml:space="preserve"> </w:t>
            </w:r>
            <w:r w:rsidRPr="00E00AE1">
              <w:rPr>
                <w:rFonts w:ascii="Arial" w:hAnsi="Arial" w:cs="Arial"/>
                <w:sz w:val="22"/>
                <w:szCs w:val="22"/>
              </w:rPr>
              <w:t>is</w:t>
            </w:r>
            <w:r w:rsidRPr="00E00AE1">
              <w:rPr>
                <w:rFonts w:ascii="Arial" w:hAnsi="Arial" w:cs="Arial"/>
                <w:spacing w:val="-3"/>
                <w:sz w:val="22"/>
                <w:szCs w:val="22"/>
              </w:rPr>
              <w:t xml:space="preserve"> </w:t>
            </w:r>
            <w:r w:rsidRPr="00E00AE1">
              <w:rPr>
                <w:rFonts w:ascii="Arial" w:hAnsi="Arial" w:cs="Arial"/>
                <w:sz w:val="22"/>
                <w:szCs w:val="22"/>
              </w:rPr>
              <w:t xml:space="preserve">provided by </w:t>
            </w:r>
            <w:proofErr w:type="spellStart"/>
            <w:r w:rsidRPr="00E00AE1">
              <w:rPr>
                <w:rFonts w:ascii="Arial" w:hAnsi="Arial" w:cs="Arial"/>
                <w:sz w:val="22"/>
                <w:szCs w:val="22"/>
              </w:rPr>
              <w:t>Tryon.guru</w:t>
            </w:r>
            <w:proofErr w:type="spellEnd"/>
            <w:r w:rsidRPr="00E00AE1">
              <w:rPr>
                <w:rFonts w:ascii="Arial" w:hAnsi="Arial" w:cs="Arial"/>
                <w:sz w:val="22"/>
                <w:szCs w:val="22"/>
              </w:rPr>
              <w:t xml:space="preserve"> but other companies can rebrand the product to make it appear as if it their own. Using the ‘Shop 4 Rings app’, companies can edit</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z w:val="22"/>
                <w:szCs w:val="22"/>
              </w:rPr>
              <w:t>brand,</w:t>
            </w:r>
            <w:r w:rsidRPr="00E00AE1">
              <w:rPr>
                <w:rFonts w:ascii="Arial" w:hAnsi="Arial" w:cs="Arial"/>
                <w:spacing w:val="-3"/>
                <w:sz w:val="22"/>
                <w:szCs w:val="22"/>
              </w:rPr>
              <w:t xml:space="preserve"> </w:t>
            </w:r>
            <w:proofErr w:type="spellStart"/>
            <w:r w:rsidRPr="00E00AE1">
              <w:rPr>
                <w:rFonts w:ascii="Arial" w:hAnsi="Arial" w:cs="Arial"/>
                <w:sz w:val="22"/>
                <w:szCs w:val="22"/>
              </w:rPr>
              <w:t>colour</w:t>
            </w:r>
            <w:proofErr w:type="spellEnd"/>
            <w:r w:rsidRPr="00E00AE1">
              <w:rPr>
                <w:rFonts w:ascii="Arial" w:hAnsi="Arial" w:cs="Arial"/>
                <w:spacing w:val="-5"/>
                <w:sz w:val="22"/>
                <w:szCs w:val="22"/>
              </w:rPr>
              <w:t xml:space="preserve"> </w:t>
            </w:r>
            <w:r w:rsidRPr="00E00AE1">
              <w:rPr>
                <w:rFonts w:ascii="Arial" w:hAnsi="Arial" w:cs="Arial"/>
                <w:sz w:val="22"/>
                <w:szCs w:val="22"/>
              </w:rPr>
              <w:t>scheme</w:t>
            </w:r>
            <w:r w:rsidRPr="00E00AE1">
              <w:rPr>
                <w:rFonts w:ascii="Arial" w:hAnsi="Arial" w:cs="Arial"/>
                <w:spacing w:val="-4"/>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typeface</w:t>
            </w:r>
            <w:r w:rsidRPr="00E00AE1">
              <w:rPr>
                <w:rFonts w:ascii="Arial" w:hAnsi="Arial" w:cs="Arial"/>
                <w:spacing w:val="-3"/>
                <w:sz w:val="22"/>
                <w:szCs w:val="22"/>
              </w:rPr>
              <w:t xml:space="preserve"> </w:t>
            </w:r>
            <w:r w:rsidRPr="00E00AE1">
              <w:rPr>
                <w:rFonts w:ascii="Arial" w:hAnsi="Arial" w:cs="Arial"/>
                <w:sz w:val="22"/>
                <w:szCs w:val="22"/>
              </w:rPr>
              <w:t>(font)</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app</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upload up to 500 individual products.</w:t>
            </w:r>
          </w:p>
          <w:p w:rsidRPr="00E00AE1" w:rsidR="00CB0342" w:rsidRDefault="00CB0342" w14:paraId="38A4CB42" wp14:textId="77777777">
            <w:pPr>
              <w:pStyle w:val="TableParagraph"/>
              <w:rPr>
                <w:rFonts w:ascii="Arial" w:hAnsi="Arial" w:cs="Arial"/>
                <w:sz w:val="22"/>
                <w:szCs w:val="22"/>
              </w:rPr>
            </w:pPr>
          </w:p>
          <w:p w:rsidRPr="00E00AE1" w:rsidR="00CB0342" w:rsidRDefault="00CB0342" w14:paraId="63DA5A6A" wp14:textId="77777777">
            <w:pPr>
              <w:pStyle w:val="TableParagraph"/>
              <w:spacing w:line="250" w:lineRule="atLeast"/>
              <w:ind w:left="88" w:right="58"/>
              <w:rPr>
                <w:rFonts w:ascii="Arial" w:hAnsi="Arial" w:cs="Arial"/>
                <w:sz w:val="22"/>
                <w:szCs w:val="22"/>
              </w:rPr>
            </w:pPr>
            <w:r w:rsidRPr="00E00AE1">
              <w:rPr>
                <w:rFonts w:ascii="Arial" w:hAnsi="Arial" w:cs="Arial"/>
                <w:sz w:val="22"/>
                <w:szCs w:val="22"/>
              </w:rPr>
              <w:t>Currently the app is only available on Apple’s ‘App Store’ and the app is limited</w:t>
            </w:r>
            <w:r w:rsidRPr="00E00AE1">
              <w:rPr>
                <w:rFonts w:ascii="Arial" w:hAnsi="Arial" w:cs="Arial"/>
                <w:spacing w:val="-5"/>
                <w:sz w:val="22"/>
                <w:szCs w:val="22"/>
              </w:rPr>
              <w:t xml:space="preserve"> </w:t>
            </w:r>
            <w:r w:rsidRPr="00E00AE1">
              <w:rPr>
                <w:rFonts w:ascii="Arial" w:hAnsi="Arial" w:cs="Arial"/>
                <w:sz w:val="22"/>
                <w:szCs w:val="22"/>
              </w:rPr>
              <w:t>to</w:t>
            </w:r>
            <w:r w:rsidRPr="00E00AE1">
              <w:rPr>
                <w:rFonts w:ascii="Arial" w:hAnsi="Arial" w:cs="Arial"/>
                <w:spacing w:val="-5"/>
                <w:sz w:val="22"/>
                <w:szCs w:val="22"/>
              </w:rPr>
              <w:t xml:space="preserve"> </w:t>
            </w:r>
            <w:r w:rsidRPr="00E00AE1">
              <w:rPr>
                <w:rFonts w:ascii="Arial" w:hAnsi="Arial" w:cs="Arial"/>
                <w:sz w:val="22"/>
                <w:szCs w:val="22"/>
              </w:rPr>
              <w:t>the</w:t>
            </w:r>
            <w:r w:rsidRPr="00E00AE1">
              <w:rPr>
                <w:rFonts w:ascii="Arial" w:hAnsi="Arial" w:cs="Arial"/>
                <w:spacing w:val="-1"/>
                <w:sz w:val="22"/>
                <w:szCs w:val="22"/>
              </w:rPr>
              <w:t xml:space="preserve"> </w:t>
            </w:r>
            <w:r w:rsidRPr="00E00AE1">
              <w:rPr>
                <w:rFonts w:ascii="Arial" w:hAnsi="Arial" w:cs="Arial"/>
                <w:sz w:val="22"/>
                <w:szCs w:val="22"/>
              </w:rPr>
              <w:t>end-user</w:t>
            </w:r>
            <w:r w:rsidRPr="00E00AE1">
              <w:rPr>
                <w:rFonts w:ascii="Arial" w:hAnsi="Arial" w:cs="Arial"/>
                <w:spacing w:val="-5"/>
                <w:sz w:val="22"/>
                <w:szCs w:val="22"/>
              </w:rPr>
              <w:t xml:space="preserve"> </w:t>
            </w:r>
            <w:r w:rsidRPr="00E00AE1">
              <w:rPr>
                <w:rFonts w:ascii="Arial" w:hAnsi="Arial" w:cs="Arial"/>
                <w:sz w:val="22"/>
                <w:szCs w:val="22"/>
              </w:rPr>
              <w:t>viewing</w:t>
            </w:r>
            <w:r w:rsidRPr="00E00AE1">
              <w:rPr>
                <w:rFonts w:ascii="Arial" w:hAnsi="Arial" w:cs="Arial"/>
                <w:spacing w:val="-3"/>
                <w:sz w:val="22"/>
                <w:szCs w:val="22"/>
              </w:rPr>
              <w:t xml:space="preserve"> </w:t>
            </w:r>
            <w:r w:rsidRPr="00E00AE1">
              <w:rPr>
                <w:rFonts w:ascii="Arial" w:hAnsi="Arial" w:cs="Arial"/>
                <w:sz w:val="22"/>
                <w:szCs w:val="22"/>
              </w:rPr>
              <w:t>rings</w:t>
            </w:r>
            <w:r w:rsidRPr="00E00AE1">
              <w:rPr>
                <w:rFonts w:ascii="Arial" w:hAnsi="Arial" w:cs="Arial"/>
                <w:spacing w:val="-5"/>
                <w:sz w:val="22"/>
                <w:szCs w:val="22"/>
              </w:rPr>
              <w:t xml:space="preserve"> </w:t>
            </w:r>
            <w:r w:rsidRPr="00E00AE1">
              <w:rPr>
                <w:rFonts w:ascii="Arial" w:hAnsi="Arial" w:cs="Arial"/>
                <w:sz w:val="22"/>
                <w:szCs w:val="22"/>
              </w:rPr>
              <w:t>only,</w:t>
            </w:r>
            <w:r w:rsidRPr="00E00AE1">
              <w:rPr>
                <w:rFonts w:ascii="Arial" w:hAnsi="Arial" w:cs="Arial"/>
                <w:spacing w:val="-3"/>
                <w:sz w:val="22"/>
                <w:szCs w:val="22"/>
              </w:rPr>
              <w:t xml:space="preserve"> </w:t>
            </w:r>
            <w:r w:rsidRPr="00E00AE1">
              <w:rPr>
                <w:rFonts w:ascii="Arial" w:hAnsi="Arial" w:cs="Arial"/>
                <w:sz w:val="22"/>
                <w:szCs w:val="22"/>
              </w:rPr>
              <w:t>viewing</w:t>
            </w:r>
            <w:r w:rsidRPr="00E00AE1">
              <w:rPr>
                <w:rFonts w:ascii="Arial" w:hAnsi="Arial" w:cs="Arial"/>
                <w:spacing w:val="-5"/>
                <w:sz w:val="22"/>
                <w:szCs w:val="22"/>
              </w:rPr>
              <w:t xml:space="preserve"> </w:t>
            </w:r>
            <w:r w:rsidRPr="00E00AE1">
              <w:rPr>
                <w:rFonts w:ascii="Arial" w:hAnsi="Arial" w:cs="Arial"/>
                <w:sz w:val="22"/>
                <w:szCs w:val="22"/>
              </w:rPr>
              <w:t>one</w:t>
            </w:r>
            <w:r w:rsidRPr="00E00AE1">
              <w:rPr>
                <w:rFonts w:ascii="Arial" w:hAnsi="Arial" w:cs="Arial"/>
                <w:spacing w:val="-3"/>
                <w:sz w:val="22"/>
                <w:szCs w:val="22"/>
              </w:rPr>
              <w:t xml:space="preserve"> </w:t>
            </w:r>
            <w:r w:rsidRPr="00E00AE1">
              <w:rPr>
                <w:rFonts w:ascii="Arial" w:hAnsi="Arial" w:cs="Arial"/>
                <w:sz w:val="22"/>
                <w:szCs w:val="22"/>
              </w:rPr>
              <w:t>piece</w:t>
            </w:r>
            <w:r w:rsidRPr="00E00AE1">
              <w:rPr>
                <w:rFonts w:ascii="Arial" w:hAnsi="Arial" w:cs="Arial"/>
                <w:spacing w:val="-4"/>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at a time. However, </w:t>
            </w:r>
            <w:proofErr w:type="spellStart"/>
            <w:r w:rsidRPr="00E00AE1">
              <w:rPr>
                <w:rFonts w:ascii="Arial" w:hAnsi="Arial" w:cs="Arial"/>
                <w:sz w:val="22"/>
                <w:szCs w:val="22"/>
              </w:rPr>
              <w:t>Tryon.guru</w:t>
            </w:r>
            <w:proofErr w:type="spellEnd"/>
            <w:r w:rsidRPr="00E00AE1">
              <w:rPr>
                <w:rFonts w:ascii="Arial" w:hAnsi="Arial" w:cs="Arial"/>
                <w:sz w:val="22"/>
                <w:szCs w:val="22"/>
              </w:rPr>
              <w:t xml:space="preserve"> are working on allowing the user to view multiple</w:t>
            </w:r>
            <w:r w:rsidRPr="00E00AE1">
              <w:rPr>
                <w:rFonts w:ascii="Arial" w:hAnsi="Arial" w:cs="Arial"/>
                <w:spacing w:val="-4"/>
                <w:sz w:val="22"/>
                <w:szCs w:val="22"/>
              </w:rPr>
              <w:t xml:space="preserve"> </w:t>
            </w:r>
            <w:r w:rsidRPr="00E00AE1">
              <w:rPr>
                <w:rFonts w:ascii="Arial" w:hAnsi="Arial" w:cs="Arial"/>
                <w:sz w:val="22"/>
                <w:szCs w:val="22"/>
              </w:rPr>
              <w:t>pieces</w:t>
            </w:r>
            <w:r w:rsidRPr="00E00AE1">
              <w:rPr>
                <w:rFonts w:ascii="Arial" w:hAnsi="Arial" w:cs="Arial"/>
                <w:spacing w:val="-6"/>
                <w:sz w:val="22"/>
                <w:szCs w:val="22"/>
              </w:rPr>
              <w:t xml:space="preserve"> </w:t>
            </w:r>
            <w:r w:rsidRPr="00E00AE1">
              <w:rPr>
                <w:rFonts w:ascii="Arial" w:hAnsi="Arial" w:cs="Arial"/>
                <w:sz w:val="22"/>
                <w:szCs w:val="22"/>
              </w:rPr>
              <w:t>of</w:t>
            </w:r>
            <w:r w:rsidRPr="00E00AE1">
              <w:rPr>
                <w:rFonts w:ascii="Arial" w:hAnsi="Arial" w:cs="Arial"/>
                <w:spacing w:val="-5"/>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5"/>
                <w:sz w:val="22"/>
                <w:szCs w:val="22"/>
              </w:rPr>
              <w:t xml:space="preserve"> </w:t>
            </w:r>
            <w:r w:rsidRPr="00E00AE1">
              <w:rPr>
                <w:rFonts w:ascii="Arial" w:hAnsi="Arial" w:cs="Arial"/>
                <w:sz w:val="22"/>
                <w:szCs w:val="22"/>
              </w:rPr>
              <w:t>on</w:t>
            </w:r>
            <w:r w:rsidRPr="00E00AE1">
              <w:rPr>
                <w:rFonts w:ascii="Arial" w:hAnsi="Arial" w:cs="Arial"/>
                <w:spacing w:val="-6"/>
                <w:sz w:val="22"/>
                <w:szCs w:val="22"/>
              </w:rPr>
              <w:t xml:space="preserve"> </w:t>
            </w:r>
            <w:r w:rsidRPr="00E00AE1">
              <w:rPr>
                <w:rFonts w:ascii="Arial" w:hAnsi="Arial" w:cs="Arial"/>
                <w:sz w:val="22"/>
                <w:szCs w:val="22"/>
              </w:rPr>
              <w:t>their</w:t>
            </w:r>
            <w:r w:rsidRPr="00E00AE1">
              <w:rPr>
                <w:rFonts w:ascii="Arial" w:hAnsi="Arial" w:cs="Arial"/>
                <w:spacing w:val="-6"/>
                <w:sz w:val="22"/>
                <w:szCs w:val="22"/>
              </w:rPr>
              <w:t xml:space="preserve"> </w:t>
            </w:r>
            <w:r w:rsidRPr="00E00AE1">
              <w:rPr>
                <w:rFonts w:ascii="Arial" w:hAnsi="Arial" w:cs="Arial"/>
                <w:sz w:val="22"/>
                <w:szCs w:val="22"/>
              </w:rPr>
              <w:t>photo</w:t>
            </w:r>
            <w:r w:rsidRPr="00E00AE1">
              <w:rPr>
                <w:rFonts w:ascii="Arial" w:hAnsi="Arial" w:cs="Arial"/>
                <w:spacing w:val="-4"/>
                <w:sz w:val="22"/>
                <w:szCs w:val="22"/>
              </w:rPr>
              <w:t xml:space="preserve"> </w:t>
            </w:r>
            <w:r w:rsidRPr="00E00AE1">
              <w:rPr>
                <w:rFonts w:ascii="Arial" w:hAnsi="Arial" w:cs="Arial"/>
                <w:sz w:val="22"/>
                <w:szCs w:val="22"/>
              </w:rPr>
              <w:t>simultaneously.</w:t>
            </w:r>
            <w:r w:rsidRPr="00E00AE1">
              <w:rPr>
                <w:rFonts w:ascii="Arial" w:hAnsi="Arial" w:cs="Arial"/>
                <w:spacing w:val="-7"/>
                <w:sz w:val="22"/>
                <w:szCs w:val="22"/>
              </w:rPr>
              <w:t xml:space="preserve"> </w:t>
            </w:r>
            <w:r w:rsidRPr="00E00AE1">
              <w:rPr>
                <w:rFonts w:ascii="Arial" w:hAnsi="Arial" w:cs="Arial"/>
                <w:sz w:val="22"/>
                <w:szCs w:val="22"/>
              </w:rPr>
              <w:t>Furthermore, they are looking to extend their app by allowing users to view bracelets and watches on their wrist.</w:t>
            </w:r>
          </w:p>
        </w:tc>
      </w:tr>
    </w:tbl>
    <w:p xmlns:wp14="http://schemas.microsoft.com/office/word/2010/wordml" w:rsidRPr="00E00AE1" w:rsidR="00CB0342" w:rsidRDefault="00CB0342" w14:paraId="33A7A3B9" wp14:textId="77777777">
      <w:pPr>
        <w:spacing w:before="248"/>
        <w:ind w:left="160"/>
        <w:rPr>
          <w:rFonts w:ascii="Arial" w:hAnsi="Arial" w:cs="Arial"/>
          <w:sz w:val="22"/>
          <w:szCs w:val="22"/>
        </w:rPr>
      </w:pPr>
      <w:r w:rsidRPr="00E00AE1">
        <w:rPr>
          <w:rFonts w:ascii="Arial" w:hAnsi="Arial" w:cs="Arial"/>
          <w:sz w:val="22"/>
          <w:szCs w:val="22"/>
        </w:rPr>
        <w:t>Say</w:t>
      </w:r>
      <w:r w:rsidRPr="00E00AE1">
        <w:rPr>
          <w:rFonts w:ascii="Arial" w:hAnsi="Arial" w:cs="Arial"/>
          <w:spacing w:val="-5"/>
          <w:sz w:val="22"/>
          <w:szCs w:val="22"/>
        </w:rPr>
        <w:t xml:space="preserve"> Yes</w:t>
      </w:r>
    </w:p>
    <w:p xmlns:wp14="http://schemas.microsoft.com/office/word/2010/wordml" w:rsidRPr="00E00AE1" w:rsidR="00CB0342" w:rsidRDefault="00CB0342" w14:paraId="46F391E9" wp14:textId="77777777">
      <w:pPr>
        <w:pStyle w:val="BodyText"/>
        <w:spacing w:before="3"/>
        <w:ind w:left="0"/>
        <w:rPr>
          <w:rFonts w:ascii="Arial" w:hAnsi="Arial" w:cs="Arial"/>
          <w:sz w:val="22"/>
          <w:szCs w:val="22"/>
        </w:rPr>
      </w:pPr>
    </w:p>
    <w:tbl>
      <w:tblPr>
        <w:tblW w:w="0" w:type="auto"/>
        <w:tblInd w:w="117" w:type="dxa"/>
        <w:tblLayout w:type="fixed"/>
        <w:tblCellMar>
          <w:left w:w="0" w:type="dxa"/>
          <w:right w:w="0" w:type="dxa"/>
        </w:tblCellMar>
        <w:tblLook w:val="01E0" w:firstRow="1" w:lastRow="1" w:firstColumn="1" w:lastColumn="1" w:noHBand="0" w:noVBand="0"/>
      </w:tblPr>
      <w:tblGrid>
        <w:gridCol w:w="2372"/>
        <w:gridCol w:w="6882"/>
      </w:tblGrid>
      <w:tr xmlns:wp14="http://schemas.microsoft.com/office/word/2010/wordml" w:rsidRPr="00E00AE1" w:rsidR="00CB0342" w14:paraId="6E5E039D" wp14:textId="77777777">
        <w:trPr>
          <w:trHeight w:val="3967"/>
        </w:trPr>
        <w:tc>
          <w:tcPr>
            <w:tcW w:w="2372" w:type="dxa"/>
          </w:tcPr>
          <w:p w:rsidRPr="00E00AE1" w:rsidR="00CB0342" w:rsidRDefault="00CB0342" w14:paraId="28AC1B28"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5A09478E" wp14:editId="7777777">
                  <wp:extent cx="1411169" cy="2418588"/>
                  <wp:effectExtent l="0" t="0" r="0" b="0"/>
                  <wp:docPr id="1737806272" name="image8.jpeg" descr="try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image8.jpeg"/>
                          <pic:cNvPicPr/>
                        </pic:nvPicPr>
                        <pic:blipFill>
                          <a:blip r:embed="rId130" cstate="print"/>
                          <a:stretch>
                            <a:fillRect/>
                          </a:stretch>
                        </pic:blipFill>
                        <pic:spPr>
                          <a:xfrm>
                            <a:off x="0" y="0"/>
                            <a:ext cx="1411169" cy="2418588"/>
                          </a:xfrm>
                          <a:prstGeom prst="rect">
                            <a:avLst/>
                          </a:prstGeom>
                        </pic:spPr>
                      </pic:pic>
                    </a:graphicData>
                  </a:graphic>
                </wp:inline>
              </w:drawing>
            </w:r>
          </w:p>
        </w:tc>
        <w:tc>
          <w:tcPr>
            <w:tcW w:w="6882" w:type="dxa"/>
          </w:tcPr>
          <w:p w:rsidRPr="00E00AE1" w:rsidR="00CB0342" w:rsidRDefault="00CB0342" w14:paraId="679AF073" wp14:textId="77777777">
            <w:pPr>
              <w:pStyle w:val="TableParagraph"/>
              <w:spacing w:before="1"/>
              <w:ind w:left="88" w:right="13"/>
              <w:rPr>
                <w:rFonts w:ascii="Arial" w:hAnsi="Arial" w:cs="Arial"/>
                <w:sz w:val="22"/>
                <w:szCs w:val="22"/>
              </w:rPr>
            </w:pPr>
            <w:r w:rsidRPr="00E00AE1">
              <w:rPr>
                <w:rFonts w:ascii="Arial" w:hAnsi="Arial" w:cs="Arial"/>
                <w:sz w:val="22"/>
                <w:szCs w:val="22"/>
              </w:rPr>
              <w:t xml:space="preserve">‘Say Yes’, like the ‘Shop 4 Rings’ app, is owned by </w:t>
            </w:r>
            <w:proofErr w:type="spellStart"/>
            <w:r w:rsidRPr="00E00AE1">
              <w:rPr>
                <w:rFonts w:ascii="Arial" w:hAnsi="Arial" w:cs="Arial"/>
                <w:sz w:val="22"/>
                <w:szCs w:val="22"/>
              </w:rPr>
              <w:t>Tryon.guru</w:t>
            </w:r>
            <w:proofErr w:type="spellEnd"/>
            <w:r w:rsidRPr="00E00AE1">
              <w:rPr>
                <w:rFonts w:ascii="Arial" w:hAnsi="Arial" w:cs="Arial"/>
                <w:sz w:val="22"/>
                <w:szCs w:val="22"/>
              </w:rPr>
              <w:t>. The function</w:t>
            </w:r>
            <w:r w:rsidRPr="00E00AE1">
              <w:rPr>
                <w:rFonts w:ascii="Arial" w:hAnsi="Arial" w:cs="Arial"/>
                <w:spacing w:val="-5"/>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app</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2"/>
                <w:sz w:val="22"/>
                <w:szCs w:val="22"/>
              </w:rPr>
              <w:t xml:space="preserve"> </w:t>
            </w:r>
            <w:r w:rsidRPr="00E00AE1">
              <w:rPr>
                <w:rFonts w:ascii="Arial" w:hAnsi="Arial" w:cs="Arial"/>
                <w:sz w:val="22"/>
                <w:szCs w:val="22"/>
              </w:rPr>
              <w:t>both</w:t>
            </w:r>
            <w:r w:rsidRPr="00E00AE1">
              <w:rPr>
                <w:rFonts w:ascii="Arial" w:hAnsi="Arial" w:cs="Arial"/>
                <w:spacing w:val="-3"/>
                <w:sz w:val="22"/>
                <w:szCs w:val="22"/>
              </w:rPr>
              <w:t xml:space="preserve"> </w:t>
            </w:r>
            <w:r w:rsidRPr="00E00AE1">
              <w:rPr>
                <w:rFonts w:ascii="Arial" w:hAnsi="Arial" w:cs="Arial"/>
                <w:sz w:val="22"/>
                <w:szCs w:val="22"/>
              </w:rPr>
              <w:t>end-users</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retailers</w:t>
            </w:r>
            <w:r w:rsidRPr="00E00AE1">
              <w:rPr>
                <w:rFonts w:ascii="Arial" w:hAnsi="Arial" w:cs="Arial"/>
                <w:spacing w:val="-5"/>
                <w:sz w:val="22"/>
                <w:szCs w:val="22"/>
              </w:rPr>
              <w:t xml:space="preserve"> </w:t>
            </w:r>
            <w:proofErr w:type="gramStart"/>
            <w:r w:rsidRPr="00E00AE1">
              <w:rPr>
                <w:rFonts w:ascii="Arial" w:hAnsi="Arial" w:cs="Arial"/>
                <w:sz w:val="22"/>
                <w:szCs w:val="22"/>
              </w:rPr>
              <w:t>is</w:t>
            </w:r>
            <w:proofErr w:type="gramEnd"/>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same</w:t>
            </w:r>
            <w:r w:rsidRPr="00E00AE1">
              <w:rPr>
                <w:rFonts w:ascii="Arial" w:hAnsi="Arial" w:cs="Arial"/>
                <w:spacing w:val="-3"/>
                <w:sz w:val="22"/>
                <w:szCs w:val="22"/>
              </w:rPr>
              <w:t xml:space="preserve"> </w:t>
            </w:r>
            <w:r w:rsidRPr="00E00AE1">
              <w:rPr>
                <w:rFonts w:ascii="Arial" w:hAnsi="Arial" w:cs="Arial"/>
                <w:sz w:val="22"/>
                <w:szCs w:val="22"/>
              </w:rPr>
              <w:t>as</w:t>
            </w:r>
            <w:r w:rsidRPr="00E00AE1">
              <w:rPr>
                <w:rFonts w:ascii="Arial" w:hAnsi="Arial" w:cs="Arial"/>
                <w:spacing w:val="-3"/>
                <w:sz w:val="22"/>
                <w:szCs w:val="22"/>
              </w:rPr>
              <w:t xml:space="preserve"> </w:t>
            </w:r>
            <w:r w:rsidRPr="00E00AE1">
              <w:rPr>
                <w:rFonts w:ascii="Arial" w:hAnsi="Arial" w:cs="Arial"/>
                <w:sz w:val="22"/>
                <w:szCs w:val="22"/>
              </w:rPr>
              <w:t>Shop 4</w:t>
            </w:r>
            <w:r w:rsidRPr="00E00AE1">
              <w:rPr>
                <w:rFonts w:ascii="Arial" w:hAnsi="Arial" w:cs="Arial"/>
                <w:spacing w:val="-2"/>
                <w:sz w:val="22"/>
                <w:szCs w:val="22"/>
              </w:rPr>
              <w:t xml:space="preserve"> </w:t>
            </w:r>
            <w:r w:rsidRPr="00E00AE1">
              <w:rPr>
                <w:rFonts w:ascii="Arial" w:hAnsi="Arial" w:cs="Arial"/>
                <w:sz w:val="22"/>
                <w:szCs w:val="22"/>
              </w:rPr>
              <w:t>Rings.</w:t>
            </w:r>
            <w:r w:rsidRPr="00E00AE1">
              <w:rPr>
                <w:rFonts w:ascii="Arial" w:hAnsi="Arial" w:cs="Arial"/>
                <w:spacing w:val="-2"/>
                <w:sz w:val="22"/>
                <w:szCs w:val="22"/>
              </w:rPr>
              <w:t xml:space="preserve"> </w:t>
            </w:r>
            <w:r w:rsidRPr="00E00AE1">
              <w:rPr>
                <w:rFonts w:ascii="Arial" w:hAnsi="Arial" w:cs="Arial"/>
                <w:sz w:val="22"/>
                <w:szCs w:val="22"/>
              </w:rPr>
              <w:t>However,</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Say</w:t>
            </w:r>
            <w:r w:rsidRPr="00E00AE1">
              <w:rPr>
                <w:rFonts w:ascii="Arial" w:hAnsi="Arial" w:cs="Arial"/>
                <w:spacing w:val="-3"/>
                <w:sz w:val="22"/>
                <w:szCs w:val="22"/>
              </w:rPr>
              <w:t xml:space="preserve"> </w:t>
            </w:r>
            <w:r w:rsidRPr="00E00AE1">
              <w:rPr>
                <w:rFonts w:ascii="Arial" w:hAnsi="Arial" w:cs="Arial"/>
                <w:sz w:val="22"/>
                <w:szCs w:val="22"/>
              </w:rPr>
              <w:t>Yes</w:t>
            </w:r>
            <w:r w:rsidRPr="00E00AE1">
              <w:rPr>
                <w:rFonts w:ascii="Arial" w:hAnsi="Arial" w:cs="Arial"/>
                <w:spacing w:val="-2"/>
                <w:sz w:val="22"/>
                <w:szCs w:val="22"/>
              </w:rPr>
              <w:t xml:space="preserve"> </w:t>
            </w:r>
            <w:r w:rsidRPr="00E00AE1">
              <w:rPr>
                <w:rFonts w:ascii="Arial" w:hAnsi="Arial" w:cs="Arial"/>
                <w:sz w:val="22"/>
                <w:szCs w:val="22"/>
              </w:rPr>
              <w:t>app</w:t>
            </w:r>
            <w:r w:rsidRPr="00E00AE1">
              <w:rPr>
                <w:rFonts w:ascii="Arial" w:hAnsi="Arial" w:cs="Arial"/>
                <w:spacing w:val="-4"/>
                <w:sz w:val="22"/>
                <w:szCs w:val="22"/>
              </w:rPr>
              <w:t xml:space="preserve"> </w:t>
            </w:r>
            <w:r w:rsidRPr="00E00AE1">
              <w:rPr>
                <w:rFonts w:ascii="Arial" w:hAnsi="Arial" w:cs="Arial"/>
                <w:sz w:val="22"/>
                <w:szCs w:val="22"/>
              </w:rPr>
              <w:t>has</w:t>
            </w:r>
            <w:r w:rsidRPr="00E00AE1">
              <w:rPr>
                <w:rFonts w:ascii="Arial" w:hAnsi="Arial" w:cs="Arial"/>
                <w:spacing w:val="-2"/>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selective</w:t>
            </w:r>
            <w:r w:rsidRPr="00E00AE1">
              <w:rPr>
                <w:rFonts w:ascii="Arial" w:hAnsi="Arial" w:cs="Arial"/>
                <w:spacing w:val="-2"/>
                <w:sz w:val="22"/>
                <w:szCs w:val="22"/>
              </w:rPr>
              <w:t xml:space="preserve"> </w:t>
            </w:r>
            <w:r w:rsidRPr="00E00AE1">
              <w:rPr>
                <w:rFonts w:ascii="Arial" w:hAnsi="Arial" w:cs="Arial"/>
                <w:sz w:val="22"/>
                <w:szCs w:val="22"/>
              </w:rPr>
              <w:t>catalogue, displaying engagement rings only.</w:t>
            </w:r>
          </w:p>
          <w:p w:rsidRPr="00E00AE1" w:rsidR="00CB0342" w:rsidRDefault="00CB0342" w14:paraId="59DE7374" wp14:textId="77777777">
            <w:pPr>
              <w:pStyle w:val="TableParagraph"/>
              <w:spacing w:before="6"/>
              <w:rPr>
                <w:rFonts w:ascii="Arial" w:hAnsi="Arial" w:cs="Arial"/>
                <w:sz w:val="22"/>
                <w:szCs w:val="22"/>
              </w:rPr>
            </w:pPr>
          </w:p>
          <w:p w:rsidRPr="00E00AE1" w:rsidR="00CB0342" w:rsidRDefault="00CB0342" w14:paraId="42A4669B" wp14:textId="77777777">
            <w:pPr>
              <w:pStyle w:val="TableParagraph"/>
              <w:ind w:left="88" w:right="13"/>
              <w:rPr>
                <w:rFonts w:ascii="Arial" w:hAnsi="Arial" w:cs="Arial"/>
                <w:sz w:val="22"/>
                <w:szCs w:val="22"/>
              </w:rPr>
            </w:pPr>
            <w:proofErr w:type="spellStart"/>
            <w:r w:rsidRPr="00E00AE1">
              <w:rPr>
                <w:rFonts w:ascii="Arial" w:hAnsi="Arial" w:cs="Arial"/>
                <w:sz w:val="22"/>
                <w:szCs w:val="22"/>
              </w:rPr>
              <w:t>Tryon.guru</w:t>
            </w:r>
            <w:proofErr w:type="spellEnd"/>
            <w:r w:rsidRPr="00E00AE1">
              <w:rPr>
                <w:rFonts w:ascii="Arial" w:hAnsi="Arial" w:cs="Arial"/>
                <w:spacing w:val="-4"/>
                <w:sz w:val="22"/>
                <w:szCs w:val="22"/>
              </w:rPr>
              <w:t xml:space="preserve"> </w:t>
            </w:r>
            <w:r w:rsidRPr="00E00AE1">
              <w:rPr>
                <w:rFonts w:ascii="Arial" w:hAnsi="Arial" w:cs="Arial"/>
                <w:sz w:val="22"/>
                <w:szCs w:val="22"/>
              </w:rPr>
              <w:t>also</w:t>
            </w:r>
            <w:r w:rsidRPr="00E00AE1">
              <w:rPr>
                <w:rFonts w:ascii="Arial" w:hAnsi="Arial" w:cs="Arial"/>
                <w:spacing w:val="-4"/>
                <w:sz w:val="22"/>
                <w:szCs w:val="22"/>
              </w:rPr>
              <w:t xml:space="preserve"> </w:t>
            </w:r>
            <w:r w:rsidRPr="00E00AE1">
              <w:rPr>
                <w:rFonts w:ascii="Arial" w:hAnsi="Arial" w:cs="Arial"/>
                <w:sz w:val="22"/>
                <w:szCs w:val="22"/>
              </w:rPr>
              <w:t>supply</w:t>
            </w:r>
            <w:r w:rsidRPr="00E00AE1">
              <w:rPr>
                <w:rFonts w:ascii="Arial" w:hAnsi="Arial" w:cs="Arial"/>
                <w:spacing w:val="-6"/>
                <w:sz w:val="22"/>
                <w:szCs w:val="22"/>
              </w:rPr>
              <w:t xml:space="preserve"> </w:t>
            </w:r>
            <w:r w:rsidRPr="00E00AE1">
              <w:rPr>
                <w:rFonts w:ascii="Arial" w:hAnsi="Arial" w:cs="Arial"/>
                <w:sz w:val="22"/>
                <w:szCs w:val="22"/>
              </w:rPr>
              <w:t>retailers</w:t>
            </w:r>
            <w:r w:rsidRPr="00E00AE1">
              <w:rPr>
                <w:rFonts w:ascii="Arial" w:hAnsi="Arial" w:cs="Arial"/>
                <w:spacing w:val="-6"/>
                <w:sz w:val="22"/>
                <w:szCs w:val="22"/>
              </w:rPr>
              <w:t xml:space="preserve"> </w:t>
            </w:r>
            <w:r w:rsidRPr="00E00AE1">
              <w:rPr>
                <w:rFonts w:ascii="Arial" w:hAnsi="Arial" w:cs="Arial"/>
                <w:sz w:val="22"/>
                <w:szCs w:val="22"/>
              </w:rPr>
              <w:t>with</w:t>
            </w:r>
            <w:r w:rsidRPr="00E00AE1">
              <w:rPr>
                <w:rFonts w:ascii="Arial" w:hAnsi="Arial" w:cs="Arial"/>
                <w:spacing w:val="-4"/>
                <w:sz w:val="22"/>
                <w:szCs w:val="22"/>
              </w:rPr>
              <w:t xml:space="preserve"> </w:t>
            </w:r>
            <w:r w:rsidRPr="00E00AE1">
              <w:rPr>
                <w:rFonts w:ascii="Arial" w:hAnsi="Arial" w:cs="Arial"/>
                <w:sz w:val="22"/>
                <w:szCs w:val="22"/>
              </w:rPr>
              <w:t>floor</w:t>
            </w:r>
            <w:r w:rsidRPr="00E00AE1">
              <w:rPr>
                <w:rFonts w:ascii="Arial" w:hAnsi="Arial" w:cs="Arial"/>
                <w:spacing w:val="-6"/>
                <w:sz w:val="22"/>
                <w:szCs w:val="22"/>
              </w:rPr>
              <w:t xml:space="preserve"> </w:t>
            </w:r>
            <w:r w:rsidRPr="00E00AE1">
              <w:rPr>
                <w:rFonts w:ascii="Arial" w:hAnsi="Arial" w:cs="Arial"/>
                <w:sz w:val="22"/>
                <w:szCs w:val="22"/>
              </w:rPr>
              <w:t>stands,</w:t>
            </w:r>
            <w:r w:rsidRPr="00E00AE1">
              <w:rPr>
                <w:rFonts w:ascii="Arial" w:hAnsi="Arial" w:cs="Arial"/>
                <w:spacing w:val="-6"/>
                <w:sz w:val="22"/>
                <w:szCs w:val="22"/>
              </w:rPr>
              <w:t xml:space="preserve"> </w:t>
            </w:r>
            <w:r w:rsidRPr="00E00AE1">
              <w:rPr>
                <w:rFonts w:ascii="Arial" w:hAnsi="Arial" w:cs="Arial"/>
                <w:sz w:val="22"/>
                <w:szCs w:val="22"/>
              </w:rPr>
              <w:t>table</w:t>
            </w:r>
            <w:r w:rsidRPr="00E00AE1">
              <w:rPr>
                <w:rFonts w:ascii="Arial" w:hAnsi="Arial" w:cs="Arial"/>
                <w:spacing w:val="-4"/>
                <w:sz w:val="22"/>
                <w:szCs w:val="22"/>
              </w:rPr>
              <w:t xml:space="preserve"> </w:t>
            </w:r>
            <w:r w:rsidRPr="00E00AE1">
              <w:rPr>
                <w:rFonts w:ascii="Arial" w:hAnsi="Arial" w:cs="Arial"/>
                <w:sz w:val="22"/>
                <w:szCs w:val="22"/>
              </w:rPr>
              <w:t>kiosks</w:t>
            </w:r>
            <w:r w:rsidRPr="00E00AE1">
              <w:rPr>
                <w:rFonts w:ascii="Arial" w:hAnsi="Arial" w:cs="Arial"/>
                <w:spacing w:val="-6"/>
                <w:sz w:val="22"/>
                <w:szCs w:val="22"/>
              </w:rPr>
              <w:t xml:space="preserve"> </w:t>
            </w:r>
            <w:r w:rsidRPr="00E00AE1">
              <w:rPr>
                <w:rFonts w:ascii="Arial" w:hAnsi="Arial" w:cs="Arial"/>
                <w:sz w:val="22"/>
                <w:szCs w:val="22"/>
              </w:rPr>
              <w:t>and tablets for customers to try on augmented reality rings in-store.</w:t>
            </w:r>
          </w:p>
        </w:tc>
      </w:tr>
    </w:tbl>
    <w:p xmlns:wp14="http://schemas.microsoft.com/office/word/2010/wordml" w:rsidRPr="00E00AE1" w:rsidR="00CB0342" w:rsidRDefault="00CB0342" w14:paraId="7CB7E4D9" wp14:textId="77777777">
      <w:pPr>
        <w:rPr>
          <w:rFonts w:ascii="Arial" w:hAnsi="Arial" w:cs="Arial"/>
          <w:sz w:val="22"/>
          <w:szCs w:val="22"/>
        </w:rPr>
        <w:sectPr w:rsidRPr="00E00AE1" w:rsidR="00CB0342">
          <w:pgSz w:w="12240" w:h="15840" w:orient="portrait"/>
          <w:pgMar w:top="920" w:right="1280" w:bottom="920" w:left="1280" w:header="708" w:footer="654" w:gutter="0"/>
          <w:cols w:space="720"/>
        </w:sectPr>
      </w:pPr>
    </w:p>
    <w:p xmlns:wp14="http://schemas.microsoft.com/office/word/2010/wordml" w:rsidRPr="00E00AE1" w:rsidR="00CB0342" w:rsidRDefault="00CB0342" w14:paraId="1C90066A" wp14:textId="77777777">
      <w:pPr>
        <w:spacing w:before="2" w:after="59"/>
        <w:ind w:left="160"/>
        <w:rPr>
          <w:rFonts w:ascii="Arial" w:hAnsi="Arial" w:cs="Arial"/>
          <w:sz w:val="22"/>
          <w:szCs w:val="22"/>
        </w:rPr>
      </w:pPr>
      <w:r w:rsidRPr="00E00AE1">
        <w:rPr>
          <w:rFonts w:ascii="Arial" w:hAnsi="Arial" w:cs="Arial"/>
          <w:sz w:val="22"/>
          <w:szCs w:val="22"/>
        </w:rPr>
        <w:lastRenderedPageBreak/>
        <w:t>TRYON</w:t>
      </w:r>
      <w:r w:rsidRPr="00E00AE1">
        <w:rPr>
          <w:rFonts w:ascii="Arial" w:hAnsi="Arial" w:cs="Arial"/>
          <w:spacing w:val="-12"/>
          <w:sz w:val="22"/>
          <w:szCs w:val="22"/>
        </w:rPr>
        <w:t xml:space="preserve"> </w:t>
      </w:r>
      <w:r w:rsidRPr="00E00AE1">
        <w:rPr>
          <w:rFonts w:ascii="Arial" w:hAnsi="Arial" w:cs="Arial"/>
          <w:spacing w:val="-2"/>
          <w:sz w:val="22"/>
          <w:szCs w:val="22"/>
        </w:rPr>
        <w:t>Technology</w:t>
      </w:r>
    </w:p>
    <w:tbl>
      <w:tblPr>
        <w:tblW w:w="0" w:type="auto"/>
        <w:tblInd w:w="117" w:type="dxa"/>
        <w:tblLayout w:type="fixed"/>
        <w:tblCellMar>
          <w:left w:w="0" w:type="dxa"/>
          <w:right w:w="0" w:type="dxa"/>
        </w:tblCellMar>
        <w:tblLook w:val="01E0" w:firstRow="1" w:lastRow="1" w:firstColumn="1" w:lastColumn="1" w:noHBand="0" w:noVBand="0"/>
      </w:tblPr>
      <w:tblGrid>
        <w:gridCol w:w="3523"/>
        <w:gridCol w:w="5780"/>
      </w:tblGrid>
      <w:tr xmlns:wp14="http://schemas.microsoft.com/office/word/2010/wordml" w:rsidRPr="00E00AE1" w:rsidR="00CB0342" w14:paraId="5A2D8D5C" wp14:textId="77777777">
        <w:trPr>
          <w:trHeight w:val="6486"/>
        </w:trPr>
        <w:tc>
          <w:tcPr>
            <w:tcW w:w="3523" w:type="dxa"/>
          </w:tcPr>
          <w:p w:rsidRPr="00E00AE1" w:rsidR="00CB0342" w:rsidRDefault="00CB0342" w14:paraId="7E62752A"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17122C2C" wp14:editId="7777777">
                  <wp:extent cx="2145584" cy="1376933"/>
                  <wp:effectExtent l="0" t="0" r="0" b="0"/>
                  <wp:docPr id="1737806273" name="image9.jpeg" descr="TRYON Jewelr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image9.jpeg"/>
                          <pic:cNvPicPr/>
                        </pic:nvPicPr>
                        <pic:blipFill>
                          <a:blip r:embed="rId131" cstate="print"/>
                          <a:stretch>
                            <a:fillRect/>
                          </a:stretch>
                        </pic:blipFill>
                        <pic:spPr>
                          <a:xfrm>
                            <a:off x="0" y="0"/>
                            <a:ext cx="2145584" cy="1376933"/>
                          </a:xfrm>
                          <a:prstGeom prst="rect">
                            <a:avLst/>
                          </a:prstGeom>
                        </pic:spPr>
                      </pic:pic>
                    </a:graphicData>
                  </a:graphic>
                </wp:inline>
              </w:drawing>
            </w:r>
          </w:p>
        </w:tc>
        <w:tc>
          <w:tcPr>
            <w:tcW w:w="5780" w:type="dxa"/>
          </w:tcPr>
          <w:p w:rsidRPr="00E00AE1" w:rsidR="00CB0342" w:rsidRDefault="00CB0342" w14:paraId="7D68D55F" wp14:textId="77777777">
            <w:pPr>
              <w:pStyle w:val="TableParagraph"/>
              <w:ind w:left="72" w:right="47"/>
              <w:rPr>
                <w:rFonts w:ascii="Arial" w:hAnsi="Arial" w:cs="Arial"/>
                <w:sz w:val="22"/>
                <w:szCs w:val="22"/>
              </w:rPr>
            </w:pPr>
            <w:r w:rsidRPr="00E00AE1">
              <w:rPr>
                <w:rFonts w:ascii="Arial" w:hAnsi="Arial" w:cs="Arial"/>
                <w:sz w:val="22"/>
                <w:szCs w:val="22"/>
              </w:rPr>
              <w:t xml:space="preserve">TRYON Technology are a Canadian based computer software company that </w:t>
            </w:r>
            <w:proofErr w:type="spellStart"/>
            <w:r w:rsidRPr="00E00AE1">
              <w:rPr>
                <w:rFonts w:ascii="Arial" w:hAnsi="Arial" w:cs="Arial"/>
                <w:sz w:val="22"/>
                <w:szCs w:val="22"/>
              </w:rPr>
              <w:t>specialise</w:t>
            </w:r>
            <w:proofErr w:type="spellEnd"/>
            <w:r w:rsidRPr="00E00AE1">
              <w:rPr>
                <w:rFonts w:ascii="Arial" w:hAnsi="Arial" w:cs="Arial"/>
                <w:sz w:val="22"/>
                <w:szCs w:val="22"/>
              </w:rPr>
              <w:t xml:space="preserve"> in creating augmented reality</w:t>
            </w:r>
            <w:r w:rsidRPr="00E00AE1">
              <w:rPr>
                <w:rFonts w:ascii="Arial" w:hAnsi="Arial" w:cs="Arial"/>
                <w:spacing w:val="-7"/>
                <w:sz w:val="22"/>
                <w:szCs w:val="22"/>
              </w:rPr>
              <w:t xml:space="preserve"> </w:t>
            </w:r>
            <w:r w:rsidRPr="00E00AE1">
              <w:rPr>
                <w:rFonts w:ascii="Arial" w:hAnsi="Arial" w:cs="Arial"/>
                <w:sz w:val="22"/>
                <w:szCs w:val="22"/>
              </w:rPr>
              <w:t>software</w:t>
            </w:r>
            <w:r w:rsidRPr="00E00AE1">
              <w:rPr>
                <w:rFonts w:ascii="Arial" w:hAnsi="Arial" w:cs="Arial"/>
                <w:spacing w:val="-5"/>
                <w:sz w:val="22"/>
                <w:szCs w:val="22"/>
              </w:rPr>
              <w:t xml:space="preserve"> </w:t>
            </w:r>
            <w:r w:rsidRPr="00E00AE1">
              <w:rPr>
                <w:rFonts w:ascii="Arial" w:hAnsi="Arial" w:cs="Arial"/>
                <w:sz w:val="22"/>
                <w:szCs w:val="22"/>
              </w:rPr>
              <w:t>for</w:t>
            </w:r>
            <w:r w:rsidRPr="00E00AE1">
              <w:rPr>
                <w:rFonts w:ascii="Arial" w:hAnsi="Arial" w:cs="Arial"/>
                <w:spacing w:val="-4"/>
                <w:sz w:val="22"/>
                <w:szCs w:val="22"/>
              </w:rPr>
              <w:t xml:space="preserve"> </w:t>
            </w:r>
            <w:r w:rsidRPr="00E00AE1">
              <w:rPr>
                <w:rFonts w:ascii="Arial" w:hAnsi="Arial" w:cs="Arial"/>
                <w:sz w:val="22"/>
                <w:szCs w:val="22"/>
              </w:rPr>
              <w:t>the</w:t>
            </w:r>
            <w:r w:rsidRPr="00E00AE1">
              <w:rPr>
                <w:rFonts w:ascii="Arial" w:hAnsi="Arial" w:cs="Arial"/>
                <w:spacing w:val="-5"/>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7"/>
                <w:sz w:val="22"/>
                <w:szCs w:val="22"/>
              </w:rPr>
              <w:t xml:space="preserve"> </w:t>
            </w:r>
            <w:r w:rsidRPr="00E00AE1">
              <w:rPr>
                <w:rFonts w:ascii="Arial" w:hAnsi="Arial" w:cs="Arial"/>
                <w:sz w:val="22"/>
                <w:szCs w:val="22"/>
              </w:rPr>
              <w:t>industry.</w:t>
            </w:r>
            <w:r w:rsidRPr="00E00AE1">
              <w:rPr>
                <w:rFonts w:ascii="Arial" w:hAnsi="Arial" w:cs="Arial"/>
                <w:spacing w:val="-8"/>
                <w:sz w:val="22"/>
                <w:szCs w:val="22"/>
              </w:rPr>
              <w:t xml:space="preserve"> </w:t>
            </w:r>
            <w:r w:rsidRPr="00E00AE1">
              <w:rPr>
                <w:rFonts w:ascii="Arial" w:hAnsi="Arial" w:cs="Arial"/>
                <w:sz w:val="22"/>
                <w:szCs w:val="22"/>
              </w:rPr>
              <w:t>TRYON</w:t>
            </w:r>
            <w:r w:rsidRPr="00E00AE1">
              <w:rPr>
                <w:rFonts w:ascii="Arial" w:hAnsi="Arial" w:cs="Arial"/>
                <w:spacing w:val="-5"/>
                <w:sz w:val="22"/>
                <w:szCs w:val="22"/>
              </w:rPr>
              <w:t xml:space="preserve"> </w:t>
            </w:r>
            <w:r w:rsidRPr="00E00AE1">
              <w:rPr>
                <w:rFonts w:ascii="Arial" w:hAnsi="Arial" w:cs="Arial"/>
                <w:sz w:val="22"/>
                <w:szCs w:val="22"/>
              </w:rPr>
              <w:t xml:space="preserve">technology was founded in 2017 and are members of the Canadian </w:t>
            </w:r>
            <w:proofErr w:type="spellStart"/>
            <w:r w:rsidRPr="00E00AE1">
              <w:rPr>
                <w:rFonts w:ascii="Arial" w:hAnsi="Arial" w:cs="Arial"/>
                <w:sz w:val="22"/>
                <w:szCs w:val="22"/>
              </w:rPr>
              <w:t>Jewellers</w:t>
            </w:r>
            <w:proofErr w:type="spellEnd"/>
            <w:r w:rsidRPr="00E00AE1">
              <w:rPr>
                <w:rFonts w:ascii="Arial" w:hAnsi="Arial" w:cs="Arial"/>
                <w:sz w:val="22"/>
                <w:szCs w:val="22"/>
              </w:rPr>
              <w:t xml:space="preserve"> Association and the Jewelers of America.</w:t>
            </w:r>
          </w:p>
          <w:p w:rsidRPr="00E00AE1" w:rsidR="00CB0342" w:rsidRDefault="00CB0342" w14:paraId="5822CD19" wp14:textId="77777777">
            <w:pPr>
              <w:pStyle w:val="TableParagraph"/>
              <w:spacing w:before="10"/>
              <w:rPr>
                <w:rFonts w:ascii="Arial" w:hAnsi="Arial" w:cs="Arial"/>
                <w:sz w:val="22"/>
                <w:szCs w:val="22"/>
              </w:rPr>
            </w:pPr>
          </w:p>
          <w:p w:rsidRPr="00E00AE1" w:rsidR="00CB0342" w:rsidRDefault="00CB0342" w14:paraId="3D5D0B2F" wp14:textId="77777777">
            <w:pPr>
              <w:pStyle w:val="TableParagraph"/>
              <w:ind w:left="72" w:right="26"/>
              <w:rPr>
                <w:rFonts w:ascii="Arial" w:hAnsi="Arial" w:cs="Arial"/>
                <w:sz w:val="22"/>
                <w:szCs w:val="22"/>
              </w:rPr>
            </w:pPr>
            <w:r w:rsidRPr="00E00AE1">
              <w:rPr>
                <w:rFonts w:ascii="Arial" w:hAnsi="Arial" w:cs="Arial"/>
                <w:sz w:val="22"/>
                <w:szCs w:val="22"/>
              </w:rPr>
              <w:t>The TRYON Technology app uses Google’s ‘</w:t>
            </w:r>
            <w:proofErr w:type="spellStart"/>
            <w:r w:rsidRPr="00E00AE1">
              <w:rPr>
                <w:rFonts w:ascii="Arial" w:hAnsi="Arial" w:cs="Arial"/>
                <w:sz w:val="22"/>
                <w:szCs w:val="22"/>
              </w:rPr>
              <w:t>AutoML</w:t>
            </w:r>
            <w:proofErr w:type="spellEnd"/>
            <w:r w:rsidRPr="00E00AE1">
              <w:rPr>
                <w:rFonts w:ascii="Arial" w:hAnsi="Arial" w:cs="Arial"/>
                <w:sz w:val="22"/>
                <w:szCs w:val="22"/>
              </w:rPr>
              <w:t xml:space="preserve"> Vision Edge - Object Detection’</w:t>
            </w:r>
            <w:r w:rsidRPr="00E00AE1">
              <w:rPr>
                <w:rFonts w:ascii="Arial" w:hAnsi="Arial" w:cs="Arial"/>
                <w:position w:val="5"/>
                <w:sz w:val="22"/>
                <w:szCs w:val="22"/>
              </w:rPr>
              <w:t>1</w:t>
            </w:r>
            <w:r w:rsidRPr="00E00AE1">
              <w:rPr>
                <w:rFonts w:ascii="Arial" w:hAnsi="Arial" w:cs="Arial"/>
                <w:spacing w:val="28"/>
                <w:position w:val="5"/>
                <w:sz w:val="22"/>
                <w:szCs w:val="22"/>
              </w:rPr>
              <w:t xml:space="preserve"> </w:t>
            </w:r>
            <w:r w:rsidRPr="00E00AE1">
              <w:rPr>
                <w:rFonts w:ascii="Arial" w:hAnsi="Arial" w:cs="Arial"/>
                <w:sz w:val="22"/>
                <w:szCs w:val="22"/>
              </w:rPr>
              <w:t>technology to allow end-users to virtually</w:t>
            </w:r>
            <w:r w:rsidRPr="00E00AE1">
              <w:rPr>
                <w:rFonts w:ascii="Arial" w:hAnsi="Arial" w:cs="Arial"/>
                <w:spacing w:val="-3"/>
                <w:sz w:val="22"/>
                <w:szCs w:val="22"/>
              </w:rPr>
              <w:t xml:space="preserve"> </w:t>
            </w:r>
            <w:r w:rsidRPr="00E00AE1">
              <w:rPr>
                <w:rFonts w:ascii="Arial" w:hAnsi="Arial" w:cs="Arial"/>
                <w:sz w:val="22"/>
                <w:szCs w:val="22"/>
              </w:rPr>
              <w:t>try</w:t>
            </w:r>
            <w:r w:rsidRPr="00E00AE1">
              <w:rPr>
                <w:rFonts w:ascii="Arial" w:hAnsi="Arial" w:cs="Arial"/>
                <w:spacing w:val="-5"/>
                <w:sz w:val="22"/>
                <w:szCs w:val="22"/>
              </w:rPr>
              <w:t xml:space="preserve"> </w:t>
            </w:r>
            <w:r w:rsidRPr="00E00AE1">
              <w:rPr>
                <w:rFonts w:ascii="Arial" w:hAnsi="Arial" w:cs="Arial"/>
                <w:sz w:val="22"/>
                <w:szCs w:val="22"/>
              </w:rPr>
              <w:t>on</w:t>
            </w:r>
            <w:r w:rsidRPr="00E00AE1">
              <w:rPr>
                <w:rFonts w:ascii="Arial" w:hAnsi="Arial" w:cs="Arial"/>
                <w:spacing w:val="-5"/>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3"/>
                <w:sz w:val="22"/>
                <w:szCs w:val="22"/>
              </w:rPr>
              <w:t xml:space="preserve"> </w:t>
            </w:r>
            <w:r w:rsidRPr="00E00AE1">
              <w:rPr>
                <w:rFonts w:ascii="Arial" w:hAnsi="Arial" w:cs="Arial"/>
                <w:sz w:val="22"/>
                <w:szCs w:val="22"/>
              </w:rPr>
              <w:t>in</w:t>
            </w:r>
            <w:r w:rsidRPr="00E00AE1">
              <w:rPr>
                <w:rFonts w:ascii="Arial" w:hAnsi="Arial" w:cs="Arial"/>
                <w:spacing w:val="-5"/>
                <w:sz w:val="22"/>
                <w:szCs w:val="22"/>
              </w:rPr>
              <w:t xml:space="preserve"> </w:t>
            </w:r>
            <w:r w:rsidRPr="00E00AE1">
              <w:rPr>
                <w:rFonts w:ascii="Arial" w:hAnsi="Arial" w:cs="Arial"/>
                <w:sz w:val="22"/>
                <w:szCs w:val="22"/>
              </w:rPr>
              <w:t>real-time,</w:t>
            </w:r>
            <w:r w:rsidRPr="00E00AE1">
              <w:rPr>
                <w:rFonts w:ascii="Arial" w:hAnsi="Arial" w:cs="Arial"/>
                <w:spacing w:val="-4"/>
                <w:sz w:val="22"/>
                <w:szCs w:val="22"/>
              </w:rPr>
              <w:t xml:space="preserve"> </w:t>
            </w:r>
            <w:r w:rsidRPr="00E00AE1">
              <w:rPr>
                <w:rFonts w:ascii="Arial" w:hAnsi="Arial" w:cs="Arial"/>
                <w:sz w:val="22"/>
                <w:szCs w:val="22"/>
              </w:rPr>
              <w:t>without</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need</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2"/>
                <w:sz w:val="22"/>
                <w:szCs w:val="22"/>
              </w:rPr>
              <w:t xml:space="preserve"> </w:t>
            </w:r>
            <w:r w:rsidRPr="00E00AE1">
              <w:rPr>
                <w:rFonts w:ascii="Arial" w:hAnsi="Arial" w:cs="Arial"/>
                <w:sz w:val="22"/>
                <w:szCs w:val="22"/>
              </w:rPr>
              <w:t>a digital marker.</w:t>
            </w:r>
          </w:p>
          <w:p w:rsidRPr="00E00AE1" w:rsidR="00CB0342" w:rsidRDefault="00CB0342" w14:paraId="6D47760A" wp14:textId="77777777">
            <w:pPr>
              <w:pStyle w:val="TableParagraph"/>
              <w:spacing w:before="6"/>
              <w:rPr>
                <w:rFonts w:ascii="Arial" w:hAnsi="Arial" w:cs="Arial"/>
                <w:sz w:val="22"/>
                <w:szCs w:val="22"/>
              </w:rPr>
            </w:pPr>
          </w:p>
          <w:p w:rsidRPr="00E00AE1" w:rsidR="00CB0342" w:rsidRDefault="00CB0342" w14:paraId="3FA6FA27" wp14:textId="77777777">
            <w:pPr>
              <w:pStyle w:val="TableParagraph"/>
              <w:ind w:left="72" w:right="26"/>
              <w:rPr>
                <w:rFonts w:ascii="Arial" w:hAnsi="Arial" w:cs="Arial"/>
                <w:sz w:val="22"/>
                <w:szCs w:val="22"/>
              </w:rPr>
            </w:pPr>
            <w:r w:rsidRPr="00E00AE1">
              <w:rPr>
                <w:rFonts w:ascii="Arial" w:hAnsi="Arial" w:cs="Arial"/>
                <w:sz w:val="22"/>
                <w:szCs w:val="22"/>
              </w:rPr>
              <w:t>TRYON</w:t>
            </w:r>
            <w:r w:rsidRPr="00E00AE1">
              <w:rPr>
                <w:rFonts w:ascii="Arial" w:hAnsi="Arial" w:cs="Arial"/>
                <w:spacing w:val="-3"/>
                <w:sz w:val="22"/>
                <w:szCs w:val="22"/>
              </w:rPr>
              <w:t xml:space="preserve"> </w:t>
            </w:r>
            <w:r w:rsidRPr="00E00AE1">
              <w:rPr>
                <w:rFonts w:ascii="Arial" w:hAnsi="Arial" w:cs="Arial"/>
                <w:sz w:val="22"/>
                <w:szCs w:val="22"/>
              </w:rPr>
              <w:t>Technology’s</w:t>
            </w:r>
            <w:r w:rsidRPr="00E00AE1">
              <w:rPr>
                <w:rFonts w:ascii="Arial" w:hAnsi="Arial" w:cs="Arial"/>
                <w:spacing w:val="-1"/>
                <w:sz w:val="22"/>
                <w:szCs w:val="22"/>
              </w:rPr>
              <w:t xml:space="preserve"> </w:t>
            </w:r>
            <w:r w:rsidRPr="00E00AE1">
              <w:rPr>
                <w:rFonts w:ascii="Arial" w:hAnsi="Arial" w:cs="Arial"/>
                <w:sz w:val="22"/>
                <w:szCs w:val="22"/>
              </w:rPr>
              <w:t>app</w:t>
            </w:r>
            <w:r w:rsidRPr="00E00AE1">
              <w:rPr>
                <w:rFonts w:ascii="Arial" w:hAnsi="Arial" w:cs="Arial"/>
                <w:spacing w:val="-1"/>
                <w:sz w:val="22"/>
                <w:szCs w:val="22"/>
              </w:rPr>
              <w:t xml:space="preserve"> </w:t>
            </w:r>
            <w:r w:rsidRPr="00E00AE1">
              <w:rPr>
                <w:rFonts w:ascii="Arial" w:hAnsi="Arial" w:cs="Arial"/>
                <w:sz w:val="22"/>
                <w:szCs w:val="22"/>
              </w:rPr>
              <w:t>has</w:t>
            </w:r>
            <w:r w:rsidRPr="00E00AE1">
              <w:rPr>
                <w:rFonts w:ascii="Arial" w:hAnsi="Arial" w:cs="Arial"/>
                <w:spacing w:val="-3"/>
                <w:sz w:val="22"/>
                <w:szCs w:val="22"/>
              </w:rPr>
              <w:t xml:space="preserve"> </w:t>
            </w:r>
            <w:r w:rsidRPr="00E00AE1">
              <w:rPr>
                <w:rFonts w:ascii="Arial" w:hAnsi="Arial" w:cs="Arial"/>
                <w:sz w:val="22"/>
                <w:szCs w:val="22"/>
              </w:rPr>
              <w:t>yet</w:t>
            </w:r>
            <w:r w:rsidRPr="00E00AE1">
              <w:rPr>
                <w:rFonts w:ascii="Arial" w:hAnsi="Arial" w:cs="Arial"/>
                <w:spacing w:val="-3"/>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be</w:t>
            </w:r>
            <w:r w:rsidRPr="00E00AE1">
              <w:rPr>
                <w:rFonts w:ascii="Arial" w:hAnsi="Arial" w:cs="Arial"/>
                <w:spacing w:val="-1"/>
                <w:sz w:val="22"/>
                <w:szCs w:val="22"/>
              </w:rPr>
              <w:t xml:space="preserve"> </w:t>
            </w:r>
            <w:r w:rsidRPr="00E00AE1">
              <w:rPr>
                <w:rFonts w:ascii="Arial" w:hAnsi="Arial" w:cs="Arial"/>
                <w:sz w:val="22"/>
                <w:szCs w:val="22"/>
              </w:rPr>
              <w:t>launched,</w:t>
            </w:r>
            <w:r w:rsidRPr="00E00AE1">
              <w:rPr>
                <w:rFonts w:ascii="Arial" w:hAnsi="Arial" w:cs="Arial"/>
                <w:spacing w:val="-1"/>
                <w:sz w:val="22"/>
                <w:szCs w:val="22"/>
              </w:rPr>
              <w:t xml:space="preserve"> </w:t>
            </w:r>
            <w:r w:rsidRPr="00E00AE1">
              <w:rPr>
                <w:rFonts w:ascii="Arial" w:hAnsi="Arial" w:cs="Arial"/>
                <w:sz w:val="22"/>
                <w:szCs w:val="22"/>
              </w:rPr>
              <w:t>with</w:t>
            </w:r>
            <w:r w:rsidRPr="00E00AE1">
              <w:rPr>
                <w:rFonts w:ascii="Arial" w:hAnsi="Arial" w:cs="Arial"/>
                <w:spacing w:val="-1"/>
                <w:sz w:val="22"/>
                <w:szCs w:val="22"/>
              </w:rPr>
              <w:t xml:space="preserve"> </w:t>
            </w:r>
            <w:r w:rsidRPr="00E00AE1">
              <w:rPr>
                <w:rFonts w:ascii="Arial" w:hAnsi="Arial" w:cs="Arial"/>
                <w:sz w:val="22"/>
                <w:szCs w:val="22"/>
              </w:rPr>
              <w:t>their website simply suggesting that an app will be available on both</w:t>
            </w:r>
            <w:r w:rsidRPr="00E00AE1">
              <w:rPr>
                <w:rFonts w:ascii="Arial" w:hAnsi="Arial" w:cs="Arial"/>
                <w:spacing w:val="-3"/>
                <w:sz w:val="22"/>
                <w:szCs w:val="22"/>
              </w:rPr>
              <w:t xml:space="preserve"> </w:t>
            </w:r>
            <w:r w:rsidRPr="00E00AE1">
              <w:rPr>
                <w:rFonts w:ascii="Arial" w:hAnsi="Arial" w:cs="Arial"/>
                <w:sz w:val="22"/>
                <w:szCs w:val="22"/>
              </w:rPr>
              <w:t>Google</w:t>
            </w:r>
            <w:r w:rsidRPr="00E00AE1">
              <w:rPr>
                <w:rFonts w:ascii="Arial" w:hAnsi="Arial" w:cs="Arial"/>
                <w:spacing w:val="-3"/>
                <w:sz w:val="22"/>
                <w:szCs w:val="22"/>
              </w:rPr>
              <w:t xml:space="preserve"> </w:t>
            </w:r>
            <w:r w:rsidRPr="00E00AE1">
              <w:rPr>
                <w:rFonts w:ascii="Arial" w:hAnsi="Arial" w:cs="Arial"/>
                <w:sz w:val="22"/>
                <w:szCs w:val="22"/>
              </w:rPr>
              <w:t>Play</w:t>
            </w:r>
            <w:r w:rsidRPr="00E00AE1">
              <w:rPr>
                <w:rFonts w:ascii="Arial" w:hAnsi="Arial" w:cs="Arial"/>
                <w:spacing w:val="-5"/>
                <w:sz w:val="22"/>
                <w:szCs w:val="22"/>
              </w:rPr>
              <w:t xml:space="preserve"> </w:t>
            </w:r>
            <w:r w:rsidRPr="00E00AE1">
              <w:rPr>
                <w:rFonts w:ascii="Arial" w:hAnsi="Arial" w:cs="Arial"/>
                <w:sz w:val="22"/>
                <w:szCs w:val="22"/>
              </w:rPr>
              <w:t>Store</w:t>
            </w:r>
            <w:r w:rsidRPr="00E00AE1">
              <w:rPr>
                <w:rFonts w:ascii="Arial" w:hAnsi="Arial" w:cs="Arial"/>
                <w:spacing w:val="-6"/>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Apple</w:t>
            </w:r>
            <w:r w:rsidRPr="00E00AE1">
              <w:rPr>
                <w:rFonts w:ascii="Arial" w:hAnsi="Arial" w:cs="Arial"/>
                <w:spacing w:val="-6"/>
                <w:sz w:val="22"/>
                <w:szCs w:val="22"/>
              </w:rPr>
              <w:t xml:space="preserve"> </w:t>
            </w:r>
            <w:r w:rsidRPr="00E00AE1">
              <w:rPr>
                <w:rFonts w:ascii="Arial" w:hAnsi="Arial" w:cs="Arial"/>
                <w:sz w:val="22"/>
                <w:szCs w:val="22"/>
              </w:rPr>
              <w:t>App</w:t>
            </w:r>
            <w:r w:rsidRPr="00E00AE1">
              <w:rPr>
                <w:rFonts w:ascii="Arial" w:hAnsi="Arial" w:cs="Arial"/>
                <w:spacing w:val="-5"/>
                <w:sz w:val="22"/>
                <w:szCs w:val="22"/>
              </w:rPr>
              <w:t xml:space="preserve"> </w:t>
            </w:r>
            <w:r w:rsidRPr="00E00AE1">
              <w:rPr>
                <w:rFonts w:ascii="Arial" w:hAnsi="Arial" w:cs="Arial"/>
                <w:sz w:val="22"/>
                <w:szCs w:val="22"/>
              </w:rPr>
              <w:t>Store</w:t>
            </w:r>
            <w:r w:rsidRPr="00E00AE1">
              <w:rPr>
                <w:rFonts w:ascii="Arial" w:hAnsi="Arial" w:cs="Arial"/>
                <w:spacing w:val="-3"/>
                <w:sz w:val="22"/>
                <w:szCs w:val="22"/>
              </w:rPr>
              <w:t xml:space="preserve"> </w:t>
            </w:r>
            <w:r w:rsidRPr="00E00AE1">
              <w:rPr>
                <w:rFonts w:ascii="Arial" w:hAnsi="Arial" w:cs="Arial"/>
                <w:sz w:val="22"/>
                <w:szCs w:val="22"/>
              </w:rPr>
              <w:t>“soon”.</w:t>
            </w:r>
            <w:r w:rsidRPr="00E00AE1">
              <w:rPr>
                <w:rFonts w:ascii="Arial" w:hAnsi="Arial" w:cs="Arial"/>
                <w:spacing w:val="-6"/>
                <w:sz w:val="22"/>
                <w:szCs w:val="22"/>
              </w:rPr>
              <w:t xml:space="preserve"> </w:t>
            </w:r>
            <w:r w:rsidRPr="00E00AE1">
              <w:rPr>
                <w:rFonts w:ascii="Arial" w:hAnsi="Arial" w:cs="Arial"/>
                <w:sz w:val="22"/>
                <w:szCs w:val="22"/>
              </w:rPr>
              <w:t>Due</w:t>
            </w:r>
            <w:r w:rsidRPr="00E00AE1">
              <w:rPr>
                <w:rFonts w:ascii="Arial" w:hAnsi="Arial" w:cs="Arial"/>
                <w:spacing w:val="-3"/>
                <w:sz w:val="22"/>
                <w:szCs w:val="22"/>
              </w:rPr>
              <w:t xml:space="preserve"> </w:t>
            </w:r>
            <w:r w:rsidRPr="00E00AE1">
              <w:rPr>
                <w:rFonts w:ascii="Arial" w:hAnsi="Arial" w:cs="Arial"/>
                <w:sz w:val="22"/>
                <w:szCs w:val="22"/>
              </w:rPr>
              <w:t>to the app not being launched, it is difficult to ascertain how the app will work for retailers. TRYON Technology’s promotional video shows that the app will work with a physical catalogue whereby end-users scan a physical</w:t>
            </w:r>
          </w:p>
          <w:p w:rsidRPr="00E00AE1" w:rsidR="00CB0342" w:rsidRDefault="00CB0342" w14:paraId="5024A09E" wp14:textId="77777777">
            <w:pPr>
              <w:pStyle w:val="TableParagraph"/>
              <w:spacing w:before="2"/>
              <w:ind w:left="72" w:right="406"/>
              <w:jc w:val="both"/>
              <w:rPr>
                <w:rFonts w:ascii="Arial" w:hAnsi="Arial" w:cs="Arial"/>
                <w:sz w:val="22"/>
                <w:szCs w:val="22"/>
              </w:rPr>
            </w:pPr>
            <w:r w:rsidRPr="00E00AE1">
              <w:rPr>
                <w:rFonts w:ascii="Arial" w:hAnsi="Arial" w:cs="Arial"/>
                <w:sz w:val="22"/>
                <w:szCs w:val="22"/>
              </w:rPr>
              <w:t>catalogue</w:t>
            </w:r>
            <w:r w:rsidRPr="00E00AE1">
              <w:rPr>
                <w:rFonts w:ascii="Arial" w:hAnsi="Arial" w:cs="Arial"/>
                <w:spacing w:val="-4"/>
                <w:sz w:val="22"/>
                <w:szCs w:val="22"/>
              </w:rPr>
              <w:t xml:space="preserve"> </w:t>
            </w:r>
            <w:r w:rsidRPr="00E00AE1">
              <w:rPr>
                <w:rFonts w:ascii="Arial" w:hAnsi="Arial" w:cs="Arial"/>
                <w:sz w:val="22"/>
                <w:szCs w:val="22"/>
              </w:rPr>
              <w:t>with</w:t>
            </w:r>
            <w:r w:rsidRPr="00E00AE1">
              <w:rPr>
                <w:rFonts w:ascii="Arial" w:hAnsi="Arial" w:cs="Arial"/>
                <w:spacing w:val="-6"/>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mobile</w:t>
            </w:r>
            <w:r w:rsidRPr="00E00AE1">
              <w:rPr>
                <w:rFonts w:ascii="Arial" w:hAnsi="Arial" w:cs="Arial"/>
                <w:spacing w:val="-6"/>
                <w:sz w:val="22"/>
                <w:szCs w:val="22"/>
              </w:rPr>
              <w:t xml:space="preserve"> </w:t>
            </w:r>
            <w:r w:rsidRPr="00E00AE1">
              <w:rPr>
                <w:rFonts w:ascii="Arial" w:hAnsi="Arial" w:cs="Arial"/>
                <w:sz w:val="22"/>
                <w:szCs w:val="22"/>
              </w:rPr>
              <w:t>device’s</w:t>
            </w:r>
            <w:r w:rsidRPr="00E00AE1">
              <w:rPr>
                <w:rFonts w:ascii="Arial" w:hAnsi="Arial" w:cs="Arial"/>
                <w:spacing w:val="-6"/>
                <w:sz w:val="22"/>
                <w:szCs w:val="22"/>
              </w:rPr>
              <w:t xml:space="preserve"> </w:t>
            </w:r>
            <w:r w:rsidRPr="00E00AE1">
              <w:rPr>
                <w:rFonts w:ascii="Arial" w:hAnsi="Arial" w:cs="Arial"/>
                <w:sz w:val="22"/>
                <w:szCs w:val="22"/>
              </w:rPr>
              <w:t>camera</w:t>
            </w:r>
            <w:r w:rsidRPr="00E00AE1">
              <w:rPr>
                <w:rFonts w:ascii="Arial" w:hAnsi="Arial" w:cs="Arial"/>
                <w:spacing w:val="-6"/>
                <w:sz w:val="22"/>
                <w:szCs w:val="22"/>
              </w:rPr>
              <w:t xml:space="preserve"> </w:t>
            </w:r>
            <w:r w:rsidRPr="00E00AE1">
              <w:rPr>
                <w:rFonts w:ascii="Arial" w:hAnsi="Arial" w:cs="Arial"/>
                <w:sz w:val="22"/>
                <w:szCs w:val="22"/>
              </w:rPr>
              <w:t>which</w:t>
            </w:r>
            <w:r w:rsidRPr="00E00AE1">
              <w:rPr>
                <w:rFonts w:ascii="Arial" w:hAnsi="Arial" w:cs="Arial"/>
                <w:spacing w:val="-4"/>
                <w:sz w:val="22"/>
                <w:szCs w:val="22"/>
              </w:rPr>
              <w:t xml:space="preserve"> </w:t>
            </w:r>
            <w:r w:rsidRPr="00E00AE1">
              <w:rPr>
                <w:rFonts w:ascii="Arial" w:hAnsi="Arial" w:cs="Arial"/>
                <w:sz w:val="22"/>
                <w:szCs w:val="22"/>
              </w:rPr>
              <w:t>will</w:t>
            </w:r>
            <w:r w:rsidRPr="00E00AE1">
              <w:rPr>
                <w:rFonts w:ascii="Arial" w:hAnsi="Arial" w:cs="Arial"/>
                <w:spacing w:val="-6"/>
                <w:sz w:val="22"/>
                <w:szCs w:val="22"/>
              </w:rPr>
              <w:t xml:space="preserve"> </w:t>
            </w:r>
            <w:r w:rsidRPr="00E00AE1">
              <w:rPr>
                <w:rFonts w:ascii="Arial" w:hAnsi="Arial" w:cs="Arial"/>
                <w:sz w:val="22"/>
                <w:szCs w:val="22"/>
              </w:rPr>
              <w:t xml:space="preserve">then display the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in the app with the company brand name at the top of the screen.</w:t>
            </w:r>
          </w:p>
          <w:p w:rsidRPr="00E00AE1" w:rsidR="00CB0342" w:rsidRDefault="00CB0342" w14:paraId="46541FEE" wp14:textId="77777777">
            <w:pPr>
              <w:pStyle w:val="TableParagraph"/>
              <w:spacing w:before="8"/>
              <w:rPr>
                <w:rFonts w:ascii="Arial" w:hAnsi="Arial" w:cs="Arial"/>
                <w:sz w:val="22"/>
                <w:szCs w:val="22"/>
              </w:rPr>
            </w:pPr>
          </w:p>
          <w:p w:rsidRPr="00E00AE1" w:rsidR="00CB0342" w:rsidRDefault="00CB0342" w14:paraId="0B9FE190" wp14:textId="77777777">
            <w:pPr>
              <w:pStyle w:val="TableParagraph"/>
              <w:spacing w:before="1"/>
              <w:ind w:left="72" w:right="244"/>
              <w:rPr>
                <w:rFonts w:ascii="Arial" w:hAnsi="Arial" w:cs="Arial"/>
                <w:sz w:val="22"/>
                <w:szCs w:val="22"/>
              </w:rPr>
            </w:pPr>
            <w:r w:rsidRPr="00E00AE1">
              <w:rPr>
                <w:rFonts w:ascii="Arial" w:hAnsi="Arial" w:cs="Arial"/>
                <w:sz w:val="22"/>
                <w:szCs w:val="22"/>
              </w:rPr>
              <w:t>It should be noted that the promotional video shows the end-user</w:t>
            </w:r>
            <w:r w:rsidRPr="00E00AE1">
              <w:rPr>
                <w:rFonts w:ascii="Arial" w:hAnsi="Arial" w:cs="Arial"/>
                <w:spacing w:val="-6"/>
                <w:sz w:val="22"/>
                <w:szCs w:val="22"/>
              </w:rPr>
              <w:t xml:space="preserve"> </w:t>
            </w:r>
            <w:r w:rsidRPr="00E00AE1">
              <w:rPr>
                <w:rFonts w:ascii="Arial" w:hAnsi="Arial" w:cs="Arial"/>
                <w:sz w:val="22"/>
                <w:szCs w:val="22"/>
              </w:rPr>
              <w:t>virtually</w:t>
            </w:r>
            <w:r w:rsidRPr="00E00AE1">
              <w:rPr>
                <w:rFonts w:ascii="Arial" w:hAnsi="Arial" w:cs="Arial"/>
                <w:spacing w:val="-4"/>
                <w:sz w:val="22"/>
                <w:szCs w:val="22"/>
              </w:rPr>
              <w:t xml:space="preserve"> </w:t>
            </w:r>
            <w:r w:rsidRPr="00E00AE1">
              <w:rPr>
                <w:rFonts w:ascii="Arial" w:hAnsi="Arial" w:cs="Arial"/>
                <w:sz w:val="22"/>
                <w:szCs w:val="22"/>
              </w:rPr>
              <w:t>trying</w:t>
            </w:r>
            <w:r w:rsidRPr="00E00AE1">
              <w:rPr>
                <w:rFonts w:ascii="Arial" w:hAnsi="Arial" w:cs="Arial"/>
                <w:spacing w:val="-6"/>
                <w:sz w:val="22"/>
                <w:szCs w:val="22"/>
              </w:rPr>
              <w:t xml:space="preserve"> </w:t>
            </w:r>
            <w:r w:rsidRPr="00E00AE1">
              <w:rPr>
                <w:rFonts w:ascii="Arial" w:hAnsi="Arial" w:cs="Arial"/>
                <w:sz w:val="22"/>
                <w:szCs w:val="22"/>
              </w:rPr>
              <w:t>on</w:t>
            </w:r>
            <w:r w:rsidRPr="00E00AE1">
              <w:rPr>
                <w:rFonts w:ascii="Arial" w:hAnsi="Arial" w:cs="Arial"/>
                <w:spacing w:val="-4"/>
                <w:sz w:val="22"/>
                <w:szCs w:val="22"/>
              </w:rPr>
              <w:t xml:space="preserve"> </w:t>
            </w:r>
            <w:r w:rsidRPr="00E00AE1">
              <w:rPr>
                <w:rFonts w:ascii="Arial" w:hAnsi="Arial" w:cs="Arial"/>
                <w:sz w:val="22"/>
                <w:szCs w:val="22"/>
              </w:rPr>
              <w:t>a</w:t>
            </w:r>
            <w:r w:rsidRPr="00E00AE1">
              <w:rPr>
                <w:rFonts w:ascii="Arial" w:hAnsi="Arial" w:cs="Arial"/>
                <w:spacing w:val="-6"/>
                <w:sz w:val="22"/>
                <w:szCs w:val="22"/>
              </w:rPr>
              <w:t xml:space="preserve"> </w:t>
            </w:r>
            <w:r w:rsidRPr="00E00AE1">
              <w:rPr>
                <w:rFonts w:ascii="Arial" w:hAnsi="Arial" w:cs="Arial"/>
                <w:sz w:val="22"/>
                <w:szCs w:val="22"/>
              </w:rPr>
              <w:t>ring</w:t>
            </w:r>
            <w:r w:rsidRPr="00E00AE1">
              <w:rPr>
                <w:rFonts w:ascii="Arial" w:hAnsi="Arial" w:cs="Arial"/>
                <w:spacing w:val="-3"/>
                <w:sz w:val="22"/>
                <w:szCs w:val="22"/>
              </w:rPr>
              <w:t xml:space="preserve"> </w:t>
            </w:r>
            <w:r w:rsidRPr="00E00AE1">
              <w:rPr>
                <w:rFonts w:ascii="Arial" w:hAnsi="Arial" w:cs="Arial"/>
                <w:sz w:val="22"/>
                <w:szCs w:val="22"/>
              </w:rPr>
              <w:t>with</w:t>
            </w:r>
            <w:r w:rsidRPr="00E00AE1">
              <w:rPr>
                <w:rFonts w:ascii="Arial" w:hAnsi="Arial" w:cs="Arial"/>
                <w:spacing w:val="-4"/>
                <w:sz w:val="22"/>
                <w:szCs w:val="22"/>
              </w:rPr>
              <w:t xml:space="preserve"> </w:t>
            </w:r>
            <w:r w:rsidRPr="00E00AE1">
              <w:rPr>
                <w:rFonts w:ascii="Arial" w:hAnsi="Arial" w:cs="Arial"/>
                <w:sz w:val="22"/>
                <w:szCs w:val="22"/>
              </w:rPr>
              <w:t>their</w:t>
            </w:r>
            <w:r w:rsidRPr="00E00AE1">
              <w:rPr>
                <w:rFonts w:ascii="Arial" w:hAnsi="Arial" w:cs="Arial"/>
                <w:spacing w:val="-3"/>
                <w:sz w:val="22"/>
                <w:szCs w:val="22"/>
              </w:rPr>
              <w:t xml:space="preserve"> </w:t>
            </w:r>
            <w:r w:rsidRPr="00E00AE1">
              <w:rPr>
                <w:rFonts w:ascii="Arial" w:hAnsi="Arial" w:cs="Arial"/>
                <w:sz w:val="22"/>
                <w:szCs w:val="22"/>
              </w:rPr>
              <w:t>hand</w:t>
            </w:r>
            <w:r w:rsidRPr="00E00AE1">
              <w:rPr>
                <w:rFonts w:ascii="Arial" w:hAnsi="Arial" w:cs="Arial"/>
                <w:spacing w:val="-6"/>
                <w:sz w:val="22"/>
                <w:szCs w:val="22"/>
              </w:rPr>
              <w:t xml:space="preserve"> </w:t>
            </w:r>
            <w:r w:rsidRPr="00E00AE1">
              <w:rPr>
                <w:rFonts w:ascii="Arial" w:hAnsi="Arial" w:cs="Arial"/>
                <w:sz w:val="22"/>
                <w:szCs w:val="22"/>
              </w:rPr>
              <w:t>against</w:t>
            </w:r>
            <w:r w:rsidRPr="00E00AE1">
              <w:rPr>
                <w:rFonts w:ascii="Arial" w:hAnsi="Arial" w:cs="Arial"/>
                <w:spacing w:val="-4"/>
                <w:sz w:val="22"/>
                <w:szCs w:val="22"/>
              </w:rPr>
              <w:t xml:space="preserve"> </w:t>
            </w:r>
            <w:r w:rsidRPr="00E00AE1">
              <w:rPr>
                <w:rFonts w:ascii="Arial" w:hAnsi="Arial" w:cs="Arial"/>
                <w:sz w:val="22"/>
                <w:szCs w:val="22"/>
              </w:rPr>
              <w:t>a highly contrasting background and making very limited</w:t>
            </w:r>
          </w:p>
          <w:p w:rsidRPr="00E00AE1" w:rsidR="00CB0342" w:rsidRDefault="00CB0342" w14:paraId="68AA4ED9" wp14:textId="77777777">
            <w:pPr>
              <w:pStyle w:val="TableParagraph"/>
              <w:spacing w:line="228" w:lineRule="exact"/>
              <w:ind w:left="72"/>
              <w:rPr>
                <w:rFonts w:ascii="Arial" w:hAnsi="Arial" w:cs="Arial"/>
                <w:sz w:val="22"/>
                <w:szCs w:val="22"/>
              </w:rPr>
            </w:pPr>
            <w:r w:rsidRPr="00E00AE1">
              <w:rPr>
                <w:rFonts w:ascii="Arial" w:hAnsi="Arial" w:cs="Arial"/>
                <w:sz w:val="22"/>
                <w:szCs w:val="22"/>
              </w:rPr>
              <w:t>hand</w:t>
            </w:r>
            <w:r w:rsidRPr="00E00AE1">
              <w:rPr>
                <w:rFonts w:ascii="Arial" w:hAnsi="Arial" w:cs="Arial"/>
                <w:spacing w:val="-2"/>
                <w:sz w:val="22"/>
                <w:szCs w:val="22"/>
              </w:rPr>
              <w:t xml:space="preserve"> movements.</w:t>
            </w:r>
          </w:p>
        </w:tc>
      </w:tr>
    </w:tbl>
    <w:p xmlns:wp14="http://schemas.microsoft.com/office/word/2010/wordml" w:rsidRPr="00E00AE1" w:rsidR="00CB0342" w:rsidRDefault="00CB0342" w14:paraId="1502E4F4" wp14:textId="77777777">
      <w:pPr>
        <w:spacing w:before="250"/>
        <w:ind w:left="160"/>
        <w:rPr>
          <w:rFonts w:ascii="Arial" w:hAnsi="Arial" w:cs="Arial"/>
          <w:sz w:val="22"/>
          <w:szCs w:val="22"/>
        </w:rPr>
      </w:pPr>
      <w:proofErr w:type="spellStart"/>
      <w:r w:rsidRPr="00E00AE1">
        <w:rPr>
          <w:rFonts w:ascii="Arial" w:hAnsi="Arial" w:cs="Arial"/>
          <w:spacing w:val="-2"/>
          <w:sz w:val="22"/>
          <w:szCs w:val="22"/>
        </w:rPr>
        <w:t>Jewelfie</w:t>
      </w:r>
      <w:proofErr w:type="spellEnd"/>
    </w:p>
    <w:p xmlns:wp14="http://schemas.microsoft.com/office/word/2010/wordml" w:rsidRPr="00E00AE1" w:rsidR="00CB0342" w:rsidRDefault="00CB0342" w14:paraId="3D0A7634" wp14:textId="77777777">
      <w:pPr>
        <w:pStyle w:val="BodyText"/>
        <w:spacing w:before="3"/>
        <w:ind w:left="0"/>
        <w:rPr>
          <w:rFonts w:ascii="Arial" w:hAnsi="Arial" w:cs="Arial"/>
          <w:sz w:val="22"/>
          <w:szCs w:val="22"/>
        </w:rPr>
      </w:pPr>
    </w:p>
    <w:tbl>
      <w:tblPr>
        <w:tblW w:w="0" w:type="auto"/>
        <w:tblInd w:w="117" w:type="dxa"/>
        <w:tblLayout w:type="fixed"/>
        <w:tblCellMar>
          <w:left w:w="0" w:type="dxa"/>
          <w:right w:w="0" w:type="dxa"/>
        </w:tblCellMar>
        <w:tblLook w:val="01E0" w:firstRow="1" w:lastRow="1" w:firstColumn="1" w:lastColumn="1" w:noHBand="0" w:noVBand="0"/>
      </w:tblPr>
      <w:tblGrid>
        <w:gridCol w:w="3523"/>
        <w:gridCol w:w="5772"/>
      </w:tblGrid>
      <w:tr xmlns:wp14="http://schemas.microsoft.com/office/word/2010/wordml" w:rsidRPr="00E00AE1" w:rsidR="00CB0342" w14:paraId="2CA6B343" wp14:textId="77777777">
        <w:trPr>
          <w:trHeight w:val="5238"/>
        </w:trPr>
        <w:tc>
          <w:tcPr>
            <w:tcW w:w="3523" w:type="dxa"/>
          </w:tcPr>
          <w:p w:rsidRPr="00E00AE1" w:rsidR="00CB0342" w:rsidRDefault="00CB0342" w14:paraId="480AAAE3"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5D11F299" wp14:editId="7777777">
                  <wp:extent cx="2176447" cy="1223772"/>
                  <wp:effectExtent l="0" t="0" r="0" b="0"/>
                  <wp:docPr id="1737806274" name="image10.jpeg" descr="Jewelfie – Ecommerce Plugins for Online Stores – Shopify App Sto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image10.jpeg"/>
                          <pic:cNvPicPr/>
                        </pic:nvPicPr>
                        <pic:blipFill>
                          <a:blip r:embed="rId132" cstate="print"/>
                          <a:stretch>
                            <a:fillRect/>
                          </a:stretch>
                        </pic:blipFill>
                        <pic:spPr>
                          <a:xfrm>
                            <a:off x="0" y="0"/>
                            <a:ext cx="2176447" cy="1223772"/>
                          </a:xfrm>
                          <a:prstGeom prst="rect">
                            <a:avLst/>
                          </a:prstGeom>
                        </pic:spPr>
                      </pic:pic>
                    </a:graphicData>
                  </a:graphic>
                </wp:inline>
              </w:drawing>
            </w:r>
          </w:p>
        </w:tc>
        <w:tc>
          <w:tcPr>
            <w:tcW w:w="5772" w:type="dxa"/>
          </w:tcPr>
          <w:p w:rsidRPr="00E00AE1" w:rsidR="00CB0342" w:rsidRDefault="00CB0342" w14:paraId="0AE718C8" wp14:textId="77777777">
            <w:pPr>
              <w:pStyle w:val="TableParagraph"/>
              <w:spacing w:before="1"/>
              <w:ind w:left="72" w:right="56"/>
              <w:rPr>
                <w:rFonts w:ascii="Arial" w:hAnsi="Arial" w:cs="Arial"/>
                <w:sz w:val="22"/>
                <w:szCs w:val="22"/>
              </w:rPr>
            </w:pPr>
            <w:r w:rsidRPr="00E00AE1">
              <w:rPr>
                <w:rFonts w:ascii="Arial" w:hAnsi="Arial" w:cs="Arial"/>
                <w:sz w:val="22"/>
                <w:szCs w:val="22"/>
              </w:rPr>
              <w:t>‘</w:t>
            </w:r>
            <w:proofErr w:type="spellStart"/>
            <w:r w:rsidRPr="00E00AE1">
              <w:rPr>
                <w:rFonts w:ascii="Arial" w:hAnsi="Arial" w:cs="Arial"/>
                <w:sz w:val="22"/>
                <w:szCs w:val="22"/>
              </w:rPr>
              <w:t>Jewelfie</w:t>
            </w:r>
            <w:proofErr w:type="spellEnd"/>
            <w:r w:rsidRPr="00E00AE1">
              <w:rPr>
                <w:rFonts w:ascii="Arial" w:hAnsi="Arial" w:cs="Arial"/>
                <w:sz w:val="22"/>
                <w:szCs w:val="22"/>
              </w:rPr>
              <w:t>’ is a division of software company ‘</w:t>
            </w:r>
            <w:proofErr w:type="spellStart"/>
            <w:r w:rsidRPr="00E00AE1">
              <w:rPr>
                <w:rFonts w:ascii="Arial" w:hAnsi="Arial" w:cs="Arial"/>
                <w:sz w:val="22"/>
                <w:szCs w:val="22"/>
              </w:rPr>
              <w:t>Prorigo</w:t>
            </w:r>
            <w:proofErr w:type="spellEnd"/>
            <w:r w:rsidRPr="00E00AE1">
              <w:rPr>
                <w:rFonts w:ascii="Arial" w:hAnsi="Arial" w:cs="Arial"/>
                <w:sz w:val="22"/>
                <w:szCs w:val="22"/>
              </w:rPr>
              <w:t xml:space="preserve"> Software’,</w:t>
            </w:r>
            <w:r w:rsidRPr="00E00AE1">
              <w:rPr>
                <w:rFonts w:ascii="Arial" w:hAnsi="Arial" w:cs="Arial"/>
                <w:spacing w:val="-5"/>
                <w:sz w:val="22"/>
                <w:szCs w:val="22"/>
              </w:rPr>
              <w:t xml:space="preserve"> </w:t>
            </w:r>
            <w:r w:rsidRPr="00E00AE1">
              <w:rPr>
                <w:rFonts w:ascii="Arial" w:hAnsi="Arial" w:cs="Arial"/>
                <w:sz w:val="22"/>
                <w:szCs w:val="22"/>
              </w:rPr>
              <w:t>established</w:t>
            </w:r>
            <w:r w:rsidRPr="00E00AE1">
              <w:rPr>
                <w:rFonts w:ascii="Arial" w:hAnsi="Arial" w:cs="Arial"/>
                <w:spacing w:val="-6"/>
                <w:sz w:val="22"/>
                <w:szCs w:val="22"/>
              </w:rPr>
              <w:t xml:space="preserve"> </w:t>
            </w:r>
            <w:r w:rsidRPr="00E00AE1">
              <w:rPr>
                <w:rFonts w:ascii="Arial" w:hAnsi="Arial" w:cs="Arial"/>
                <w:sz w:val="22"/>
                <w:szCs w:val="22"/>
              </w:rPr>
              <w:t>in</w:t>
            </w:r>
            <w:r w:rsidRPr="00E00AE1">
              <w:rPr>
                <w:rFonts w:ascii="Arial" w:hAnsi="Arial" w:cs="Arial"/>
                <w:spacing w:val="-6"/>
                <w:sz w:val="22"/>
                <w:szCs w:val="22"/>
              </w:rPr>
              <w:t xml:space="preserve"> </w:t>
            </w:r>
            <w:r w:rsidRPr="00E00AE1">
              <w:rPr>
                <w:rFonts w:ascii="Arial" w:hAnsi="Arial" w:cs="Arial"/>
                <w:sz w:val="22"/>
                <w:szCs w:val="22"/>
              </w:rPr>
              <w:t>2008</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based</w:t>
            </w:r>
            <w:r w:rsidRPr="00E00AE1">
              <w:rPr>
                <w:rFonts w:ascii="Arial" w:hAnsi="Arial" w:cs="Arial"/>
                <w:spacing w:val="-4"/>
                <w:sz w:val="22"/>
                <w:szCs w:val="22"/>
              </w:rPr>
              <w:t xml:space="preserve"> </w:t>
            </w:r>
            <w:r w:rsidRPr="00E00AE1">
              <w:rPr>
                <w:rFonts w:ascii="Arial" w:hAnsi="Arial" w:cs="Arial"/>
                <w:sz w:val="22"/>
                <w:szCs w:val="22"/>
              </w:rPr>
              <w:t>in</w:t>
            </w:r>
            <w:r w:rsidRPr="00E00AE1">
              <w:rPr>
                <w:rFonts w:ascii="Arial" w:hAnsi="Arial" w:cs="Arial"/>
                <w:spacing w:val="-4"/>
                <w:sz w:val="22"/>
                <w:szCs w:val="22"/>
              </w:rPr>
              <w:t xml:space="preserve"> </w:t>
            </w:r>
            <w:proofErr w:type="spellStart"/>
            <w:r w:rsidRPr="00E00AE1">
              <w:rPr>
                <w:rFonts w:ascii="Arial" w:hAnsi="Arial" w:cs="Arial"/>
                <w:sz w:val="22"/>
                <w:szCs w:val="22"/>
              </w:rPr>
              <w:t>Pashan</w:t>
            </w:r>
            <w:proofErr w:type="spellEnd"/>
            <w:r w:rsidRPr="00E00AE1">
              <w:rPr>
                <w:rFonts w:ascii="Arial" w:hAnsi="Arial" w:cs="Arial"/>
                <w:sz w:val="22"/>
                <w:szCs w:val="22"/>
              </w:rPr>
              <w:t>,</w:t>
            </w:r>
            <w:r w:rsidRPr="00E00AE1">
              <w:rPr>
                <w:rFonts w:ascii="Arial" w:hAnsi="Arial" w:cs="Arial"/>
                <w:spacing w:val="-4"/>
                <w:sz w:val="22"/>
                <w:szCs w:val="22"/>
              </w:rPr>
              <w:t xml:space="preserve"> </w:t>
            </w:r>
            <w:r w:rsidRPr="00E00AE1">
              <w:rPr>
                <w:rFonts w:ascii="Arial" w:hAnsi="Arial" w:cs="Arial"/>
                <w:sz w:val="22"/>
                <w:szCs w:val="22"/>
              </w:rPr>
              <w:t>India.</w:t>
            </w:r>
          </w:p>
          <w:p w:rsidRPr="00E00AE1" w:rsidR="00CB0342" w:rsidRDefault="00CB0342" w14:paraId="615D263B" wp14:textId="77777777">
            <w:pPr>
              <w:pStyle w:val="TableParagraph"/>
              <w:spacing w:before="6"/>
              <w:rPr>
                <w:rFonts w:ascii="Arial" w:hAnsi="Arial" w:cs="Arial"/>
                <w:sz w:val="22"/>
                <w:szCs w:val="22"/>
              </w:rPr>
            </w:pPr>
          </w:p>
          <w:p w:rsidRPr="00E00AE1" w:rsidR="00CB0342" w:rsidRDefault="00CB0342" w14:paraId="41A75B4C" wp14:textId="77777777">
            <w:pPr>
              <w:pStyle w:val="TableParagraph"/>
              <w:ind w:left="72" w:right="56"/>
              <w:rPr>
                <w:rFonts w:ascii="Arial" w:hAnsi="Arial" w:cs="Arial"/>
                <w:sz w:val="22"/>
                <w:szCs w:val="22"/>
              </w:rPr>
            </w:pPr>
            <w:r w:rsidRPr="00E00AE1">
              <w:rPr>
                <w:rFonts w:ascii="Arial" w:hAnsi="Arial" w:cs="Arial"/>
                <w:sz w:val="22"/>
                <w:szCs w:val="22"/>
              </w:rPr>
              <w:t>‘</w:t>
            </w:r>
            <w:proofErr w:type="spellStart"/>
            <w:r w:rsidRPr="00E00AE1">
              <w:rPr>
                <w:rFonts w:ascii="Arial" w:hAnsi="Arial" w:cs="Arial"/>
                <w:sz w:val="22"/>
                <w:szCs w:val="22"/>
              </w:rPr>
              <w:t>Jewelfie</w:t>
            </w:r>
            <w:proofErr w:type="spellEnd"/>
            <w:r w:rsidRPr="00E00AE1">
              <w:rPr>
                <w:rFonts w:ascii="Arial" w:hAnsi="Arial" w:cs="Arial"/>
                <w:sz w:val="22"/>
                <w:szCs w:val="22"/>
              </w:rPr>
              <w:t>’ includes an ‘Admin Portal’ plug-in for Shopify, whereby retailers can add the ‘</w:t>
            </w:r>
            <w:proofErr w:type="spellStart"/>
            <w:r w:rsidRPr="00E00AE1">
              <w:rPr>
                <w:rFonts w:ascii="Arial" w:hAnsi="Arial" w:cs="Arial"/>
                <w:sz w:val="22"/>
                <w:szCs w:val="22"/>
              </w:rPr>
              <w:t>Jewelfie</w:t>
            </w:r>
            <w:proofErr w:type="spellEnd"/>
            <w:r w:rsidRPr="00E00AE1">
              <w:rPr>
                <w:rFonts w:ascii="Arial" w:hAnsi="Arial" w:cs="Arial"/>
                <w:sz w:val="22"/>
                <w:szCs w:val="22"/>
              </w:rPr>
              <w:t xml:space="preserve"> Virtual Tryon’ application</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4"/>
                <w:sz w:val="22"/>
                <w:szCs w:val="22"/>
              </w:rPr>
              <w:t xml:space="preserve"> </w:t>
            </w:r>
            <w:r w:rsidRPr="00E00AE1">
              <w:rPr>
                <w:rFonts w:ascii="Arial" w:hAnsi="Arial" w:cs="Arial"/>
                <w:sz w:val="22"/>
                <w:szCs w:val="22"/>
              </w:rPr>
              <w:t>their</w:t>
            </w:r>
            <w:r w:rsidRPr="00E00AE1">
              <w:rPr>
                <w:rFonts w:ascii="Arial" w:hAnsi="Arial" w:cs="Arial"/>
                <w:spacing w:val="-3"/>
                <w:sz w:val="22"/>
                <w:szCs w:val="22"/>
              </w:rPr>
              <w:t xml:space="preserve"> </w:t>
            </w:r>
            <w:r w:rsidRPr="00E00AE1">
              <w:rPr>
                <w:rFonts w:ascii="Arial" w:hAnsi="Arial" w:cs="Arial"/>
                <w:sz w:val="22"/>
                <w:szCs w:val="22"/>
              </w:rPr>
              <w:t>online</w:t>
            </w:r>
            <w:r w:rsidRPr="00E00AE1">
              <w:rPr>
                <w:rFonts w:ascii="Arial" w:hAnsi="Arial" w:cs="Arial"/>
                <w:spacing w:val="-7"/>
                <w:sz w:val="22"/>
                <w:szCs w:val="22"/>
              </w:rPr>
              <w:t xml:space="preserve"> </w:t>
            </w:r>
            <w:r w:rsidRPr="00E00AE1">
              <w:rPr>
                <w:rFonts w:ascii="Arial" w:hAnsi="Arial" w:cs="Arial"/>
                <w:sz w:val="22"/>
                <w:szCs w:val="22"/>
              </w:rPr>
              <w:t>Shopify</w:t>
            </w:r>
            <w:r w:rsidRPr="00E00AE1">
              <w:rPr>
                <w:rFonts w:ascii="Arial" w:hAnsi="Arial" w:cs="Arial"/>
                <w:spacing w:val="-6"/>
                <w:sz w:val="22"/>
                <w:szCs w:val="22"/>
              </w:rPr>
              <w:t xml:space="preserve"> </w:t>
            </w:r>
            <w:r w:rsidRPr="00E00AE1">
              <w:rPr>
                <w:rFonts w:ascii="Arial" w:hAnsi="Arial" w:cs="Arial"/>
                <w:sz w:val="22"/>
                <w:szCs w:val="22"/>
              </w:rPr>
              <w:t>store.</w:t>
            </w:r>
            <w:r w:rsidRPr="00E00AE1">
              <w:rPr>
                <w:rFonts w:ascii="Arial" w:hAnsi="Arial" w:cs="Arial"/>
                <w:spacing w:val="-4"/>
                <w:sz w:val="22"/>
                <w:szCs w:val="22"/>
              </w:rPr>
              <w:t xml:space="preserve"> </w:t>
            </w:r>
            <w:r w:rsidRPr="00E00AE1">
              <w:rPr>
                <w:rFonts w:ascii="Arial" w:hAnsi="Arial" w:cs="Arial"/>
                <w:sz w:val="22"/>
                <w:szCs w:val="22"/>
              </w:rPr>
              <w:t>Retailers</w:t>
            </w:r>
            <w:r w:rsidRPr="00E00AE1">
              <w:rPr>
                <w:rFonts w:ascii="Arial" w:hAnsi="Arial" w:cs="Arial"/>
                <w:spacing w:val="-6"/>
                <w:sz w:val="22"/>
                <w:szCs w:val="22"/>
              </w:rPr>
              <w:t xml:space="preserve"> </w:t>
            </w:r>
            <w:r w:rsidRPr="00E00AE1">
              <w:rPr>
                <w:rFonts w:ascii="Arial" w:hAnsi="Arial" w:cs="Arial"/>
                <w:sz w:val="22"/>
                <w:szCs w:val="22"/>
              </w:rPr>
              <w:t>can</w:t>
            </w:r>
            <w:r w:rsidRPr="00E00AE1">
              <w:rPr>
                <w:rFonts w:ascii="Arial" w:hAnsi="Arial" w:cs="Arial"/>
                <w:spacing w:val="-4"/>
                <w:sz w:val="22"/>
                <w:szCs w:val="22"/>
              </w:rPr>
              <w:t xml:space="preserve"> </w:t>
            </w:r>
            <w:r w:rsidRPr="00E00AE1">
              <w:rPr>
                <w:rFonts w:ascii="Arial" w:hAnsi="Arial" w:cs="Arial"/>
                <w:sz w:val="22"/>
                <w:szCs w:val="22"/>
              </w:rPr>
              <w:t>also ‘manage inventory, orders and prices from a single dashboard’ (</w:t>
            </w:r>
            <w:proofErr w:type="spellStart"/>
            <w:r w:rsidRPr="00E00AE1">
              <w:rPr>
                <w:rFonts w:ascii="Arial" w:hAnsi="Arial" w:cs="Arial"/>
                <w:sz w:val="22"/>
                <w:szCs w:val="22"/>
              </w:rPr>
              <w:t>Jewelfie</w:t>
            </w:r>
            <w:proofErr w:type="spellEnd"/>
            <w:r w:rsidRPr="00E00AE1">
              <w:rPr>
                <w:rFonts w:ascii="Arial" w:hAnsi="Arial" w:cs="Arial"/>
                <w:sz w:val="22"/>
                <w:szCs w:val="22"/>
              </w:rPr>
              <w:t>, 2019).</w:t>
            </w:r>
          </w:p>
          <w:p w:rsidRPr="00E00AE1" w:rsidR="00CB0342" w:rsidRDefault="00CB0342" w14:paraId="5FE46C25" wp14:textId="77777777">
            <w:pPr>
              <w:pStyle w:val="TableParagraph"/>
              <w:spacing w:before="9"/>
              <w:rPr>
                <w:rFonts w:ascii="Arial" w:hAnsi="Arial" w:cs="Arial"/>
                <w:sz w:val="22"/>
                <w:szCs w:val="22"/>
              </w:rPr>
            </w:pPr>
          </w:p>
          <w:p w:rsidRPr="00E00AE1" w:rsidR="00CB0342" w:rsidRDefault="00CB0342" w14:paraId="73A7585E" wp14:textId="77777777">
            <w:pPr>
              <w:pStyle w:val="TableParagraph"/>
              <w:ind w:left="72" w:right="56"/>
              <w:rPr>
                <w:rFonts w:ascii="Arial" w:hAnsi="Arial" w:cs="Arial"/>
                <w:sz w:val="22"/>
                <w:szCs w:val="22"/>
              </w:rPr>
            </w:pPr>
            <w:r w:rsidRPr="00E00AE1">
              <w:rPr>
                <w:rFonts w:ascii="Arial" w:hAnsi="Arial" w:cs="Arial"/>
                <w:sz w:val="22"/>
                <w:szCs w:val="22"/>
              </w:rPr>
              <w:t>The ‘Virtual Tryon’ experience involves end-users taking an image of themselves in portrait and side profiles. The software</w:t>
            </w:r>
            <w:r w:rsidRPr="00E00AE1">
              <w:rPr>
                <w:rFonts w:ascii="Arial" w:hAnsi="Arial" w:cs="Arial"/>
                <w:spacing w:val="-4"/>
                <w:sz w:val="22"/>
                <w:szCs w:val="22"/>
              </w:rPr>
              <w:t xml:space="preserve"> </w:t>
            </w:r>
            <w:r w:rsidRPr="00E00AE1">
              <w:rPr>
                <w:rFonts w:ascii="Arial" w:hAnsi="Arial" w:cs="Arial"/>
                <w:sz w:val="22"/>
                <w:szCs w:val="22"/>
              </w:rPr>
              <w:t>will</w:t>
            </w:r>
            <w:r w:rsidRPr="00E00AE1">
              <w:rPr>
                <w:rFonts w:ascii="Arial" w:hAnsi="Arial" w:cs="Arial"/>
                <w:spacing w:val="-5"/>
                <w:sz w:val="22"/>
                <w:szCs w:val="22"/>
              </w:rPr>
              <w:t xml:space="preserve"> </w:t>
            </w:r>
            <w:r w:rsidRPr="00E00AE1">
              <w:rPr>
                <w:rFonts w:ascii="Arial" w:hAnsi="Arial" w:cs="Arial"/>
                <w:sz w:val="22"/>
                <w:szCs w:val="22"/>
              </w:rPr>
              <w:t>use</w:t>
            </w:r>
            <w:r w:rsidRPr="00E00AE1">
              <w:rPr>
                <w:rFonts w:ascii="Arial" w:hAnsi="Arial" w:cs="Arial"/>
                <w:spacing w:val="-4"/>
                <w:sz w:val="22"/>
                <w:szCs w:val="22"/>
              </w:rPr>
              <w:t xml:space="preserve"> </w:t>
            </w:r>
            <w:r w:rsidRPr="00E00AE1">
              <w:rPr>
                <w:rFonts w:ascii="Arial" w:hAnsi="Arial" w:cs="Arial"/>
                <w:sz w:val="22"/>
                <w:szCs w:val="22"/>
              </w:rPr>
              <w:t>face</w:t>
            </w:r>
            <w:r w:rsidRPr="00E00AE1">
              <w:rPr>
                <w:rFonts w:ascii="Arial" w:hAnsi="Arial" w:cs="Arial"/>
                <w:spacing w:val="-7"/>
                <w:sz w:val="22"/>
                <w:szCs w:val="22"/>
              </w:rPr>
              <w:t xml:space="preserve"> </w:t>
            </w:r>
            <w:r w:rsidRPr="00E00AE1">
              <w:rPr>
                <w:rFonts w:ascii="Arial" w:hAnsi="Arial" w:cs="Arial"/>
                <w:sz w:val="22"/>
                <w:szCs w:val="22"/>
              </w:rPr>
              <w:t>detection</w:t>
            </w:r>
            <w:r w:rsidRPr="00E00AE1">
              <w:rPr>
                <w:rFonts w:ascii="Arial" w:hAnsi="Arial" w:cs="Arial"/>
                <w:spacing w:val="-6"/>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z w:val="22"/>
                <w:szCs w:val="22"/>
              </w:rPr>
              <w:t>mapping</w:t>
            </w:r>
            <w:r w:rsidRPr="00E00AE1">
              <w:rPr>
                <w:rFonts w:ascii="Arial" w:hAnsi="Arial" w:cs="Arial"/>
                <w:spacing w:val="-3"/>
                <w:sz w:val="22"/>
                <w:szCs w:val="22"/>
              </w:rPr>
              <w:t xml:space="preserve"> </w:t>
            </w:r>
            <w:r w:rsidRPr="00E00AE1">
              <w:rPr>
                <w:rFonts w:ascii="Arial" w:hAnsi="Arial" w:cs="Arial"/>
                <w:sz w:val="22"/>
                <w:szCs w:val="22"/>
              </w:rPr>
              <w:t>technology</w:t>
            </w:r>
            <w:r w:rsidRPr="00E00AE1">
              <w:rPr>
                <w:rFonts w:ascii="Arial" w:hAnsi="Arial" w:cs="Arial"/>
                <w:spacing w:val="-5"/>
                <w:sz w:val="22"/>
                <w:szCs w:val="22"/>
              </w:rPr>
              <w:t xml:space="preserve"> </w:t>
            </w:r>
            <w:r w:rsidRPr="00E00AE1">
              <w:rPr>
                <w:rFonts w:ascii="Arial" w:hAnsi="Arial" w:cs="Arial"/>
                <w:sz w:val="22"/>
                <w:szCs w:val="22"/>
              </w:rPr>
              <w:t xml:space="preserve">to locate the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onto the images and the end-user can adjust the position of the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to suit. If the end-user creates a profile, they can create and save multiple ‘looks’ to compare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side-by-side. At present, the app is limited to necklaces and earrings.</w:t>
            </w:r>
          </w:p>
          <w:p w:rsidRPr="00E00AE1" w:rsidR="00CB0342" w:rsidRDefault="00CB0342" w14:paraId="662E2991" wp14:textId="77777777">
            <w:pPr>
              <w:pStyle w:val="TableParagraph"/>
              <w:spacing w:before="10"/>
              <w:rPr>
                <w:rFonts w:ascii="Arial" w:hAnsi="Arial" w:cs="Arial"/>
                <w:sz w:val="22"/>
                <w:szCs w:val="22"/>
              </w:rPr>
            </w:pPr>
          </w:p>
          <w:p w:rsidRPr="00E00AE1" w:rsidR="00CB0342" w:rsidRDefault="00CB0342" w14:paraId="038311EC" wp14:textId="77777777">
            <w:pPr>
              <w:pStyle w:val="TableParagraph"/>
              <w:spacing w:line="250" w:lineRule="atLeast"/>
              <w:ind w:left="72" w:right="47"/>
              <w:rPr>
                <w:rFonts w:ascii="Arial" w:hAnsi="Arial" w:cs="Arial"/>
                <w:sz w:val="22"/>
                <w:szCs w:val="22"/>
              </w:rPr>
            </w:pPr>
            <w:r w:rsidRPr="00E00AE1">
              <w:rPr>
                <w:rFonts w:ascii="Arial" w:hAnsi="Arial" w:cs="Arial"/>
                <w:sz w:val="22"/>
                <w:szCs w:val="22"/>
              </w:rPr>
              <w:t>The software is available to retailers on Shopify, and the end-users</w:t>
            </w:r>
            <w:r w:rsidRPr="00E00AE1">
              <w:rPr>
                <w:rFonts w:ascii="Arial" w:hAnsi="Arial" w:cs="Arial"/>
                <w:spacing w:val="-4"/>
                <w:sz w:val="22"/>
                <w:szCs w:val="22"/>
              </w:rPr>
              <w:t xml:space="preserve"> </w:t>
            </w:r>
            <w:r w:rsidRPr="00E00AE1">
              <w:rPr>
                <w:rFonts w:ascii="Arial" w:hAnsi="Arial" w:cs="Arial"/>
                <w:sz w:val="22"/>
                <w:szCs w:val="22"/>
              </w:rPr>
              <w:t>on</w:t>
            </w:r>
            <w:r w:rsidRPr="00E00AE1">
              <w:rPr>
                <w:rFonts w:ascii="Arial" w:hAnsi="Arial" w:cs="Arial"/>
                <w:spacing w:val="-4"/>
                <w:sz w:val="22"/>
                <w:szCs w:val="22"/>
              </w:rPr>
              <w:t xml:space="preserve"> </w:t>
            </w:r>
            <w:r w:rsidRPr="00E00AE1">
              <w:rPr>
                <w:rFonts w:ascii="Arial" w:hAnsi="Arial" w:cs="Arial"/>
                <w:sz w:val="22"/>
                <w:szCs w:val="22"/>
              </w:rPr>
              <w:t>the</w:t>
            </w:r>
            <w:r w:rsidRPr="00E00AE1">
              <w:rPr>
                <w:rFonts w:ascii="Arial" w:hAnsi="Arial" w:cs="Arial"/>
                <w:spacing w:val="-7"/>
                <w:sz w:val="22"/>
                <w:szCs w:val="22"/>
              </w:rPr>
              <w:t xml:space="preserve"> </w:t>
            </w:r>
            <w:r w:rsidRPr="00E00AE1">
              <w:rPr>
                <w:rFonts w:ascii="Arial" w:hAnsi="Arial" w:cs="Arial"/>
                <w:sz w:val="22"/>
                <w:szCs w:val="22"/>
              </w:rPr>
              <w:t>website</w:t>
            </w:r>
            <w:r w:rsidRPr="00E00AE1">
              <w:rPr>
                <w:rFonts w:ascii="Arial" w:hAnsi="Arial" w:cs="Arial"/>
                <w:spacing w:val="-7"/>
                <w:sz w:val="22"/>
                <w:szCs w:val="22"/>
              </w:rPr>
              <w:t xml:space="preserve"> </w:t>
            </w:r>
            <w:r w:rsidRPr="00E00AE1">
              <w:rPr>
                <w:rFonts w:ascii="Arial" w:hAnsi="Arial" w:cs="Arial"/>
                <w:sz w:val="22"/>
                <w:szCs w:val="22"/>
              </w:rPr>
              <w:t>and</w:t>
            </w:r>
            <w:r w:rsidRPr="00E00AE1">
              <w:rPr>
                <w:rFonts w:ascii="Arial" w:hAnsi="Arial" w:cs="Arial"/>
                <w:spacing w:val="-6"/>
                <w:sz w:val="22"/>
                <w:szCs w:val="22"/>
              </w:rPr>
              <w:t xml:space="preserve"> </w:t>
            </w:r>
            <w:r w:rsidRPr="00E00AE1">
              <w:rPr>
                <w:rFonts w:ascii="Arial" w:hAnsi="Arial" w:cs="Arial"/>
                <w:sz w:val="22"/>
                <w:szCs w:val="22"/>
              </w:rPr>
              <w:t>mobile</w:t>
            </w:r>
            <w:r w:rsidRPr="00E00AE1">
              <w:rPr>
                <w:rFonts w:ascii="Arial" w:hAnsi="Arial" w:cs="Arial"/>
                <w:spacing w:val="-4"/>
                <w:sz w:val="22"/>
                <w:szCs w:val="22"/>
              </w:rPr>
              <w:t xml:space="preserve"> </w:t>
            </w:r>
            <w:r w:rsidRPr="00E00AE1">
              <w:rPr>
                <w:rFonts w:ascii="Arial" w:hAnsi="Arial" w:cs="Arial"/>
                <w:sz w:val="22"/>
                <w:szCs w:val="22"/>
              </w:rPr>
              <w:t>applications</w:t>
            </w:r>
            <w:r w:rsidRPr="00E00AE1">
              <w:rPr>
                <w:rFonts w:ascii="Arial" w:hAnsi="Arial" w:cs="Arial"/>
                <w:spacing w:val="-2"/>
                <w:sz w:val="22"/>
                <w:szCs w:val="22"/>
              </w:rPr>
              <w:t xml:space="preserve"> </w:t>
            </w:r>
            <w:r w:rsidRPr="00E00AE1">
              <w:rPr>
                <w:rFonts w:ascii="Arial" w:hAnsi="Arial" w:cs="Arial"/>
                <w:sz w:val="22"/>
                <w:szCs w:val="22"/>
              </w:rPr>
              <w:t>from</w:t>
            </w:r>
            <w:r w:rsidRPr="00E00AE1">
              <w:rPr>
                <w:rFonts w:ascii="Arial" w:hAnsi="Arial" w:cs="Arial"/>
                <w:spacing w:val="-7"/>
                <w:sz w:val="22"/>
                <w:szCs w:val="22"/>
              </w:rPr>
              <w:t xml:space="preserve"> </w:t>
            </w:r>
            <w:r w:rsidRPr="00E00AE1">
              <w:rPr>
                <w:rFonts w:ascii="Arial" w:hAnsi="Arial" w:cs="Arial"/>
                <w:sz w:val="22"/>
                <w:szCs w:val="22"/>
              </w:rPr>
              <w:t>both Apple’s ‘App Store’ and Google’s ‘Play Store’.</w:t>
            </w:r>
          </w:p>
        </w:tc>
      </w:tr>
    </w:tbl>
    <w:p xmlns:wp14="http://schemas.microsoft.com/office/word/2010/wordml" w:rsidRPr="00E00AE1" w:rsidR="00CB0342" w:rsidP="005F3947" w:rsidRDefault="0079146C" w14:paraId="6F6DCEE7" wp14:textId="77777777">
      <w:pPr>
        <w:pStyle w:val="BodyText"/>
        <w:spacing w:before="10"/>
        <w:ind w:left="0"/>
        <w:rPr>
          <w:rFonts w:ascii="Arial" w:hAnsi="Arial" w:cs="Arial"/>
          <w:sz w:val="22"/>
          <w:szCs w:val="22"/>
        </w:rPr>
      </w:pPr>
      <w:r>
        <w:lastRenderedPageBreak/>
        <w:pict w14:anchorId="02B3ECF8">
          <v:rect id="docshape4" style="position:absolute;margin-left:1in;margin-top:17.8pt;width:2in;height:.6pt;z-index:-251646976;mso-wrap-edited:f;mso-width-percent:0;mso-height-percent:0;mso-wrap-distance-left:0;mso-wrap-distance-right:0;mso-position-horizontal-relative:page;mso-position-vertical-relative:text;mso-width-percent:0;mso-height-percent:0" alt="" o:spid="_x0000_s1026" fillcolor="black" stroked="f">
            <w10:wrap type="topAndBottom" anchorx="page"/>
          </v:rect>
        </w:pict>
      </w:r>
    </w:p>
    <w:p xmlns:wp14="http://schemas.microsoft.com/office/word/2010/wordml" w:rsidRPr="00E00AE1" w:rsidR="005F3947" w:rsidRDefault="005F3947" w14:paraId="738F6CFE" wp14:textId="77777777">
      <w:pPr>
        <w:rPr>
          <w:rFonts w:ascii="Arial" w:hAnsi="Arial" w:cs="Arial"/>
          <w:sz w:val="22"/>
          <w:szCs w:val="22"/>
        </w:rPr>
        <w:sectPr w:rsidRPr="00E00AE1" w:rsidR="005F3947">
          <w:pgSz w:w="12240" w:h="15840" w:orient="portrait"/>
          <w:pgMar w:top="920" w:right="1280" w:bottom="840" w:left="1280" w:header="708" w:footer="654" w:gutter="0"/>
          <w:cols w:space="720"/>
        </w:sectPr>
      </w:pPr>
    </w:p>
    <w:p xmlns:wp14="http://schemas.microsoft.com/office/word/2010/wordml" w:rsidRPr="00E00AE1" w:rsidR="00CB0342" w:rsidRDefault="00CB0342" w14:paraId="0E3612C3" wp14:textId="77777777">
      <w:pPr>
        <w:pStyle w:val="BodyText"/>
        <w:spacing w:before="4"/>
        <w:ind w:left="0"/>
        <w:rPr>
          <w:rFonts w:ascii="Arial" w:hAnsi="Arial" w:cs="Arial"/>
          <w:sz w:val="22"/>
          <w:szCs w:val="22"/>
        </w:rPr>
      </w:pPr>
    </w:p>
    <w:p xmlns:wp14="http://schemas.microsoft.com/office/word/2010/wordml" w:rsidRPr="00E00AE1" w:rsidR="005F3947" w:rsidP="005F3947" w:rsidRDefault="005F3947" w14:paraId="1428F0A7" wp14:textId="77777777">
      <w:pPr>
        <w:spacing w:before="89" w:after="59"/>
        <w:rPr>
          <w:rFonts w:ascii="Arial" w:hAnsi="Arial" w:cs="Arial"/>
          <w:spacing w:val="-2"/>
          <w:sz w:val="22"/>
          <w:szCs w:val="22"/>
        </w:rPr>
      </w:pPr>
    </w:p>
    <w:p xmlns:wp14="http://schemas.microsoft.com/office/word/2010/wordml" w:rsidRPr="00E00AE1" w:rsidR="00CB0342" w:rsidRDefault="00CB0342" w14:paraId="37756C88" wp14:textId="77777777">
      <w:pPr>
        <w:spacing w:before="89" w:after="59"/>
        <w:ind w:left="160"/>
        <w:rPr>
          <w:rFonts w:ascii="Arial" w:hAnsi="Arial" w:cs="Arial"/>
          <w:sz w:val="22"/>
          <w:szCs w:val="22"/>
        </w:rPr>
      </w:pPr>
      <w:proofErr w:type="spellStart"/>
      <w:r w:rsidRPr="00E00AE1">
        <w:rPr>
          <w:rFonts w:ascii="Arial" w:hAnsi="Arial" w:cs="Arial"/>
          <w:spacing w:val="-2"/>
          <w:sz w:val="22"/>
          <w:szCs w:val="22"/>
        </w:rPr>
        <w:t>Tryaring</w:t>
      </w:r>
      <w:proofErr w:type="spellEnd"/>
    </w:p>
    <w:tbl>
      <w:tblPr>
        <w:tblW w:w="0" w:type="auto"/>
        <w:tblInd w:w="117" w:type="dxa"/>
        <w:tblLayout w:type="fixed"/>
        <w:tblCellMar>
          <w:left w:w="0" w:type="dxa"/>
          <w:right w:w="0" w:type="dxa"/>
        </w:tblCellMar>
        <w:tblLook w:val="01E0" w:firstRow="1" w:lastRow="1" w:firstColumn="1" w:lastColumn="1" w:noHBand="0" w:noVBand="0"/>
      </w:tblPr>
      <w:tblGrid>
        <w:gridCol w:w="2589"/>
        <w:gridCol w:w="6646"/>
      </w:tblGrid>
      <w:tr xmlns:wp14="http://schemas.microsoft.com/office/word/2010/wordml" w:rsidRPr="00E00AE1" w:rsidR="00CB0342" w14:paraId="246738CC" wp14:textId="77777777">
        <w:trPr>
          <w:trHeight w:val="3967"/>
        </w:trPr>
        <w:tc>
          <w:tcPr>
            <w:tcW w:w="2589" w:type="dxa"/>
          </w:tcPr>
          <w:p w:rsidRPr="00E00AE1" w:rsidR="00CB0342" w:rsidRDefault="00CB0342" w14:paraId="2050BD55"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5327DC68" wp14:editId="7777777">
                  <wp:extent cx="1554295" cy="2486120"/>
                  <wp:effectExtent l="0" t="0" r="0" b="0"/>
                  <wp:docPr id="1737806275" name="image11.jpeg" descr="TryARing for Android - APK Downloa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image11.jpeg"/>
                          <pic:cNvPicPr/>
                        </pic:nvPicPr>
                        <pic:blipFill>
                          <a:blip r:embed="rId133" cstate="print"/>
                          <a:stretch>
                            <a:fillRect/>
                          </a:stretch>
                        </pic:blipFill>
                        <pic:spPr>
                          <a:xfrm>
                            <a:off x="0" y="0"/>
                            <a:ext cx="1554295" cy="2486120"/>
                          </a:xfrm>
                          <a:prstGeom prst="rect">
                            <a:avLst/>
                          </a:prstGeom>
                        </pic:spPr>
                      </pic:pic>
                    </a:graphicData>
                  </a:graphic>
                </wp:inline>
              </w:drawing>
            </w:r>
          </w:p>
        </w:tc>
        <w:tc>
          <w:tcPr>
            <w:tcW w:w="6646" w:type="dxa"/>
          </w:tcPr>
          <w:p w:rsidRPr="00E00AE1" w:rsidR="00CB0342" w:rsidRDefault="00CB0342" w14:paraId="3D6F6910" wp14:textId="77777777">
            <w:pPr>
              <w:pStyle w:val="TableParagraph"/>
              <w:ind w:left="58" w:right="49"/>
              <w:rPr>
                <w:rFonts w:ascii="Arial" w:hAnsi="Arial" w:cs="Arial"/>
                <w:sz w:val="22"/>
                <w:szCs w:val="22"/>
              </w:rPr>
            </w:pPr>
            <w:proofErr w:type="spellStart"/>
            <w:r w:rsidRPr="00E00AE1">
              <w:rPr>
                <w:rFonts w:ascii="Arial" w:hAnsi="Arial" w:cs="Arial"/>
                <w:sz w:val="22"/>
                <w:szCs w:val="22"/>
              </w:rPr>
              <w:t>TryARing</w:t>
            </w:r>
            <w:proofErr w:type="spellEnd"/>
            <w:r w:rsidRPr="00E00AE1">
              <w:rPr>
                <w:rFonts w:ascii="Arial" w:hAnsi="Arial" w:cs="Arial"/>
                <w:spacing w:val="-6"/>
                <w:sz w:val="22"/>
                <w:szCs w:val="22"/>
              </w:rPr>
              <w:t xml:space="preserve"> </w:t>
            </w:r>
            <w:r w:rsidRPr="00E00AE1">
              <w:rPr>
                <w:rFonts w:ascii="Arial" w:hAnsi="Arial" w:cs="Arial"/>
                <w:sz w:val="22"/>
                <w:szCs w:val="22"/>
              </w:rPr>
              <w:t>is</w:t>
            </w:r>
            <w:r w:rsidRPr="00E00AE1">
              <w:rPr>
                <w:rFonts w:ascii="Arial" w:hAnsi="Arial" w:cs="Arial"/>
                <w:spacing w:val="-2"/>
                <w:sz w:val="22"/>
                <w:szCs w:val="22"/>
              </w:rPr>
              <w:t xml:space="preserve"> </w:t>
            </w:r>
            <w:r w:rsidRPr="00E00AE1">
              <w:rPr>
                <w:rFonts w:ascii="Arial" w:hAnsi="Arial" w:cs="Arial"/>
                <w:sz w:val="22"/>
                <w:szCs w:val="22"/>
              </w:rPr>
              <w:t>white-labelled</w:t>
            </w:r>
            <w:r w:rsidRPr="00E00AE1">
              <w:rPr>
                <w:rFonts w:ascii="Arial" w:hAnsi="Arial" w:cs="Arial"/>
                <w:spacing w:val="-5"/>
                <w:sz w:val="22"/>
                <w:szCs w:val="22"/>
              </w:rPr>
              <w:t xml:space="preserve"> </w:t>
            </w:r>
            <w:r w:rsidRPr="00E00AE1">
              <w:rPr>
                <w:rFonts w:ascii="Arial" w:hAnsi="Arial" w:cs="Arial"/>
                <w:sz w:val="22"/>
                <w:szCs w:val="22"/>
              </w:rPr>
              <w:t>web</w:t>
            </w:r>
            <w:r w:rsidRPr="00E00AE1">
              <w:rPr>
                <w:rFonts w:ascii="Arial" w:hAnsi="Arial" w:cs="Arial"/>
                <w:spacing w:val="-4"/>
                <w:sz w:val="22"/>
                <w:szCs w:val="22"/>
              </w:rPr>
              <w:t xml:space="preserve"> </w:t>
            </w:r>
            <w:r w:rsidRPr="00E00AE1">
              <w:rPr>
                <w:rFonts w:ascii="Arial" w:hAnsi="Arial" w:cs="Arial"/>
                <w:sz w:val="22"/>
                <w:szCs w:val="22"/>
              </w:rPr>
              <w:t>or</w:t>
            </w:r>
            <w:r w:rsidRPr="00E00AE1">
              <w:rPr>
                <w:rFonts w:ascii="Arial" w:hAnsi="Arial" w:cs="Arial"/>
                <w:spacing w:val="-3"/>
                <w:sz w:val="22"/>
                <w:szCs w:val="22"/>
              </w:rPr>
              <w:t xml:space="preserve"> </w:t>
            </w:r>
            <w:r w:rsidRPr="00E00AE1">
              <w:rPr>
                <w:rFonts w:ascii="Arial" w:hAnsi="Arial" w:cs="Arial"/>
                <w:sz w:val="22"/>
                <w:szCs w:val="22"/>
              </w:rPr>
              <w:t>mobile</w:t>
            </w:r>
            <w:r w:rsidRPr="00E00AE1">
              <w:rPr>
                <w:rFonts w:ascii="Arial" w:hAnsi="Arial" w:cs="Arial"/>
                <w:spacing w:val="-4"/>
                <w:sz w:val="22"/>
                <w:szCs w:val="22"/>
              </w:rPr>
              <w:t xml:space="preserve"> </w:t>
            </w:r>
            <w:r w:rsidRPr="00E00AE1">
              <w:rPr>
                <w:rFonts w:ascii="Arial" w:hAnsi="Arial" w:cs="Arial"/>
                <w:sz w:val="22"/>
                <w:szCs w:val="22"/>
              </w:rPr>
              <w:t>application</w:t>
            </w:r>
            <w:r w:rsidRPr="00E00AE1">
              <w:rPr>
                <w:rFonts w:ascii="Arial" w:hAnsi="Arial" w:cs="Arial"/>
                <w:spacing w:val="-3"/>
                <w:sz w:val="22"/>
                <w:szCs w:val="22"/>
              </w:rPr>
              <w:t xml:space="preserve"> </w:t>
            </w:r>
            <w:r w:rsidRPr="00E00AE1">
              <w:rPr>
                <w:rFonts w:ascii="Arial" w:hAnsi="Arial" w:cs="Arial"/>
                <w:sz w:val="22"/>
                <w:szCs w:val="22"/>
              </w:rPr>
              <w:t>created</w:t>
            </w:r>
            <w:r w:rsidRPr="00E00AE1">
              <w:rPr>
                <w:rFonts w:ascii="Arial" w:hAnsi="Arial" w:cs="Arial"/>
                <w:spacing w:val="-4"/>
                <w:sz w:val="22"/>
                <w:szCs w:val="22"/>
              </w:rPr>
              <w:t xml:space="preserve"> </w:t>
            </w:r>
            <w:r w:rsidRPr="00E00AE1">
              <w:rPr>
                <w:rFonts w:ascii="Arial" w:hAnsi="Arial" w:cs="Arial"/>
                <w:sz w:val="22"/>
                <w:szCs w:val="22"/>
              </w:rPr>
              <w:t>by</w:t>
            </w:r>
            <w:r w:rsidRPr="00E00AE1">
              <w:rPr>
                <w:rFonts w:ascii="Arial" w:hAnsi="Arial" w:cs="Arial"/>
                <w:spacing w:val="-6"/>
                <w:sz w:val="22"/>
                <w:szCs w:val="22"/>
              </w:rPr>
              <w:t xml:space="preserve"> </w:t>
            </w:r>
            <w:r w:rsidRPr="00E00AE1">
              <w:rPr>
                <w:rFonts w:ascii="Arial" w:hAnsi="Arial" w:cs="Arial"/>
                <w:sz w:val="22"/>
                <w:szCs w:val="22"/>
              </w:rPr>
              <w:t xml:space="preserve">India- based ‘Reality </w:t>
            </w:r>
            <w:proofErr w:type="spellStart"/>
            <w:r w:rsidRPr="00E00AE1">
              <w:rPr>
                <w:rFonts w:ascii="Arial" w:hAnsi="Arial" w:cs="Arial"/>
                <w:sz w:val="22"/>
                <w:szCs w:val="22"/>
              </w:rPr>
              <w:t>Premedia</w:t>
            </w:r>
            <w:proofErr w:type="spellEnd"/>
            <w:r w:rsidRPr="00E00AE1">
              <w:rPr>
                <w:rFonts w:ascii="Arial" w:hAnsi="Arial" w:cs="Arial"/>
                <w:sz w:val="22"/>
                <w:szCs w:val="22"/>
              </w:rPr>
              <w:t xml:space="preserve"> Services’.</w:t>
            </w:r>
          </w:p>
          <w:p w:rsidRPr="00E00AE1" w:rsidR="00CB0342" w:rsidRDefault="00CB0342" w14:paraId="6A22A52B" wp14:textId="77777777">
            <w:pPr>
              <w:pStyle w:val="TableParagraph"/>
              <w:spacing w:before="9"/>
              <w:rPr>
                <w:rFonts w:ascii="Arial" w:hAnsi="Arial" w:cs="Arial"/>
                <w:sz w:val="22"/>
                <w:szCs w:val="22"/>
              </w:rPr>
            </w:pPr>
          </w:p>
          <w:p w:rsidRPr="00E00AE1" w:rsidR="00CB0342" w:rsidRDefault="00CB0342" w14:paraId="527CB695" wp14:textId="77777777">
            <w:pPr>
              <w:pStyle w:val="TableParagraph"/>
              <w:ind w:left="58" w:right="49"/>
              <w:rPr>
                <w:rFonts w:ascii="Arial" w:hAnsi="Arial" w:cs="Arial"/>
                <w:sz w:val="22"/>
                <w:szCs w:val="22"/>
              </w:rPr>
            </w:pPr>
            <w:r w:rsidRPr="00E00AE1">
              <w:rPr>
                <w:rFonts w:ascii="Arial" w:hAnsi="Arial" w:cs="Arial"/>
                <w:sz w:val="22"/>
                <w:szCs w:val="22"/>
              </w:rPr>
              <w:t>Retailers</w:t>
            </w:r>
            <w:r w:rsidRPr="00E00AE1">
              <w:rPr>
                <w:rFonts w:ascii="Arial" w:hAnsi="Arial" w:cs="Arial"/>
                <w:spacing w:val="-3"/>
                <w:sz w:val="22"/>
                <w:szCs w:val="22"/>
              </w:rPr>
              <w:t xml:space="preserve"> </w:t>
            </w:r>
            <w:r w:rsidRPr="00E00AE1">
              <w:rPr>
                <w:rFonts w:ascii="Arial" w:hAnsi="Arial" w:cs="Arial"/>
                <w:sz w:val="22"/>
                <w:szCs w:val="22"/>
              </w:rPr>
              <w:t>can</w:t>
            </w:r>
            <w:r w:rsidRPr="00E00AE1">
              <w:rPr>
                <w:rFonts w:ascii="Arial" w:hAnsi="Arial" w:cs="Arial"/>
                <w:spacing w:val="-5"/>
                <w:sz w:val="22"/>
                <w:szCs w:val="22"/>
              </w:rPr>
              <w:t xml:space="preserve"> </w:t>
            </w:r>
            <w:r w:rsidRPr="00E00AE1">
              <w:rPr>
                <w:rFonts w:ascii="Arial" w:hAnsi="Arial" w:cs="Arial"/>
                <w:sz w:val="22"/>
                <w:szCs w:val="22"/>
              </w:rPr>
              <w:t>upload</w:t>
            </w:r>
            <w:r w:rsidRPr="00E00AE1">
              <w:rPr>
                <w:rFonts w:ascii="Arial" w:hAnsi="Arial" w:cs="Arial"/>
                <w:spacing w:val="-3"/>
                <w:sz w:val="22"/>
                <w:szCs w:val="22"/>
              </w:rPr>
              <w:t xml:space="preserve"> </w:t>
            </w:r>
            <w:r w:rsidRPr="00E00AE1">
              <w:rPr>
                <w:rFonts w:ascii="Arial" w:hAnsi="Arial" w:cs="Arial"/>
                <w:sz w:val="22"/>
                <w:szCs w:val="22"/>
              </w:rPr>
              <w:t>their</w:t>
            </w:r>
            <w:r w:rsidRPr="00E00AE1">
              <w:rPr>
                <w:rFonts w:ascii="Arial" w:hAnsi="Arial" w:cs="Arial"/>
                <w:spacing w:val="-5"/>
                <w:sz w:val="22"/>
                <w:szCs w:val="22"/>
              </w:rPr>
              <w:t xml:space="preserve"> </w:t>
            </w:r>
            <w:r w:rsidRPr="00E00AE1">
              <w:rPr>
                <w:rFonts w:ascii="Arial" w:hAnsi="Arial" w:cs="Arial"/>
                <w:sz w:val="22"/>
                <w:szCs w:val="22"/>
              </w:rPr>
              <w:t>catalogue</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5"/>
                <w:sz w:val="22"/>
                <w:szCs w:val="22"/>
              </w:rPr>
              <w:t xml:space="preserve"> </w:t>
            </w:r>
            <w:r w:rsidRPr="00E00AE1">
              <w:rPr>
                <w:rFonts w:ascii="Arial" w:hAnsi="Arial" w:cs="Arial"/>
                <w:sz w:val="22"/>
                <w:szCs w:val="22"/>
              </w:rPr>
              <w:t>rings,</w:t>
            </w:r>
            <w:r w:rsidRPr="00E00AE1">
              <w:rPr>
                <w:rFonts w:ascii="Arial" w:hAnsi="Arial" w:cs="Arial"/>
                <w:spacing w:val="-4"/>
                <w:sz w:val="22"/>
                <w:szCs w:val="22"/>
              </w:rPr>
              <w:t xml:space="preserve"> </w:t>
            </w:r>
            <w:r w:rsidRPr="00E00AE1">
              <w:rPr>
                <w:rFonts w:ascii="Arial" w:hAnsi="Arial" w:cs="Arial"/>
                <w:sz w:val="22"/>
                <w:szCs w:val="22"/>
              </w:rPr>
              <w:t>with</w:t>
            </w:r>
            <w:r w:rsidRPr="00E00AE1">
              <w:rPr>
                <w:rFonts w:ascii="Arial" w:hAnsi="Arial" w:cs="Arial"/>
                <w:spacing w:val="-5"/>
                <w:sz w:val="22"/>
                <w:szCs w:val="22"/>
              </w:rPr>
              <w:t xml:space="preserve"> </w:t>
            </w:r>
            <w:r w:rsidRPr="00E00AE1">
              <w:rPr>
                <w:rFonts w:ascii="Arial" w:hAnsi="Arial" w:cs="Arial"/>
                <w:sz w:val="22"/>
                <w:szCs w:val="22"/>
              </w:rPr>
              <w:t>multiple</w:t>
            </w:r>
            <w:r w:rsidRPr="00E00AE1">
              <w:rPr>
                <w:rFonts w:ascii="Arial" w:hAnsi="Arial" w:cs="Arial"/>
                <w:spacing w:val="-2"/>
                <w:sz w:val="22"/>
                <w:szCs w:val="22"/>
              </w:rPr>
              <w:t xml:space="preserve"> </w:t>
            </w:r>
            <w:r w:rsidRPr="00E00AE1">
              <w:rPr>
                <w:rFonts w:ascii="Arial" w:hAnsi="Arial" w:cs="Arial"/>
                <w:sz w:val="22"/>
                <w:szCs w:val="22"/>
              </w:rPr>
              <w:t>variations, to the platform. End-users will be able</w:t>
            </w:r>
            <w:r w:rsidRPr="00E00AE1">
              <w:rPr>
                <w:rFonts w:ascii="Arial" w:hAnsi="Arial" w:cs="Arial"/>
                <w:spacing w:val="-1"/>
                <w:sz w:val="22"/>
                <w:szCs w:val="22"/>
              </w:rPr>
              <w:t xml:space="preserve"> </w:t>
            </w:r>
            <w:r w:rsidRPr="00E00AE1">
              <w:rPr>
                <w:rFonts w:ascii="Arial" w:hAnsi="Arial" w:cs="Arial"/>
                <w:sz w:val="22"/>
                <w:szCs w:val="22"/>
              </w:rPr>
              <w:t>to select the</w:t>
            </w:r>
            <w:r w:rsidRPr="00E00AE1">
              <w:rPr>
                <w:rFonts w:ascii="Arial" w:hAnsi="Arial" w:cs="Arial"/>
                <w:spacing w:val="-1"/>
                <w:sz w:val="22"/>
                <w:szCs w:val="22"/>
              </w:rPr>
              <w:t xml:space="preserve"> </w:t>
            </w:r>
            <w:r w:rsidRPr="00E00AE1">
              <w:rPr>
                <w:rFonts w:ascii="Arial" w:hAnsi="Arial" w:cs="Arial"/>
                <w:sz w:val="22"/>
                <w:szCs w:val="22"/>
              </w:rPr>
              <w:t xml:space="preserve">ring that they like and customize the product by altering ‘the size of the diamond, the shape, the karat and so on’ (Reality </w:t>
            </w:r>
            <w:proofErr w:type="spellStart"/>
            <w:r w:rsidRPr="00E00AE1">
              <w:rPr>
                <w:rFonts w:ascii="Arial" w:hAnsi="Arial" w:cs="Arial"/>
                <w:sz w:val="22"/>
                <w:szCs w:val="22"/>
              </w:rPr>
              <w:t>Premedia</w:t>
            </w:r>
            <w:proofErr w:type="spellEnd"/>
            <w:r w:rsidRPr="00E00AE1">
              <w:rPr>
                <w:rFonts w:ascii="Arial" w:hAnsi="Arial" w:cs="Arial"/>
                <w:sz w:val="22"/>
                <w:szCs w:val="22"/>
              </w:rPr>
              <w:t xml:space="preserve"> Services, 2018). The end-user will take or upload a picture of their hand, overlay the customized</w:t>
            </w:r>
            <w:r w:rsidRPr="00E00AE1">
              <w:rPr>
                <w:rFonts w:ascii="Arial" w:hAnsi="Arial" w:cs="Arial"/>
                <w:spacing w:val="-2"/>
                <w:sz w:val="22"/>
                <w:szCs w:val="22"/>
              </w:rPr>
              <w:t xml:space="preserve"> </w:t>
            </w:r>
            <w:r w:rsidRPr="00E00AE1">
              <w:rPr>
                <w:rFonts w:ascii="Arial" w:hAnsi="Arial" w:cs="Arial"/>
                <w:sz w:val="22"/>
                <w:szCs w:val="22"/>
              </w:rPr>
              <w:t>ring</w:t>
            </w:r>
            <w:r w:rsidRPr="00E00AE1">
              <w:rPr>
                <w:rFonts w:ascii="Arial" w:hAnsi="Arial" w:cs="Arial"/>
                <w:spacing w:val="-3"/>
                <w:sz w:val="22"/>
                <w:szCs w:val="22"/>
              </w:rPr>
              <w:t xml:space="preserve"> </w:t>
            </w:r>
            <w:r w:rsidRPr="00E00AE1">
              <w:rPr>
                <w:rFonts w:ascii="Arial" w:hAnsi="Arial" w:cs="Arial"/>
                <w:sz w:val="22"/>
                <w:szCs w:val="22"/>
              </w:rPr>
              <w:t>onto</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4"/>
                <w:sz w:val="22"/>
                <w:szCs w:val="22"/>
              </w:rPr>
              <w:t xml:space="preserve"> </w:t>
            </w:r>
            <w:r w:rsidRPr="00E00AE1">
              <w:rPr>
                <w:rFonts w:ascii="Arial" w:hAnsi="Arial" w:cs="Arial"/>
                <w:sz w:val="22"/>
                <w:szCs w:val="22"/>
              </w:rPr>
              <w:t>image</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1"/>
                <w:sz w:val="22"/>
                <w:szCs w:val="22"/>
              </w:rPr>
              <w:t xml:space="preserve"> </w:t>
            </w:r>
            <w:r w:rsidRPr="00E00AE1">
              <w:rPr>
                <w:rFonts w:ascii="Arial" w:hAnsi="Arial" w:cs="Arial"/>
                <w:sz w:val="22"/>
                <w:szCs w:val="22"/>
              </w:rPr>
              <w:t>use</w:t>
            </w:r>
            <w:r w:rsidRPr="00E00AE1">
              <w:rPr>
                <w:rFonts w:ascii="Arial" w:hAnsi="Arial" w:cs="Arial"/>
                <w:spacing w:val="-1"/>
                <w:sz w:val="22"/>
                <w:szCs w:val="22"/>
              </w:rPr>
              <w:t xml:space="preserve"> </w:t>
            </w:r>
            <w:r w:rsidRPr="00E00AE1">
              <w:rPr>
                <w:rFonts w:ascii="Arial" w:hAnsi="Arial" w:cs="Arial"/>
                <w:sz w:val="22"/>
                <w:szCs w:val="22"/>
              </w:rPr>
              <w:t>drag</w:t>
            </w:r>
            <w:r w:rsidRPr="00E00AE1">
              <w:rPr>
                <w:rFonts w:ascii="Arial" w:hAnsi="Arial" w:cs="Arial"/>
                <w:spacing w:val="-1"/>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resize</w:t>
            </w:r>
            <w:r w:rsidRPr="00E00AE1">
              <w:rPr>
                <w:rFonts w:ascii="Arial" w:hAnsi="Arial" w:cs="Arial"/>
                <w:spacing w:val="-1"/>
                <w:sz w:val="22"/>
                <w:szCs w:val="22"/>
              </w:rPr>
              <w:t xml:space="preserve"> </w:t>
            </w:r>
            <w:r w:rsidRPr="00E00AE1">
              <w:rPr>
                <w:rFonts w:ascii="Arial" w:hAnsi="Arial" w:cs="Arial"/>
                <w:sz w:val="22"/>
                <w:szCs w:val="22"/>
              </w:rPr>
              <w:t>the</w:t>
            </w:r>
            <w:r w:rsidRPr="00E00AE1">
              <w:rPr>
                <w:rFonts w:ascii="Arial" w:hAnsi="Arial" w:cs="Arial"/>
                <w:spacing w:val="-4"/>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to preference.</w:t>
            </w:r>
          </w:p>
          <w:p w:rsidRPr="00E00AE1" w:rsidR="00CB0342" w:rsidRDefault="00CB0342" w14:paraId="45C09875" wp14:textId="77777777">
            <w:pPr>
              <w:pStyle w:val="TableParagraph"/>
              <w:spacing w:before="7"/>
              <w:rPr>
                <w:rFonts w:ascii="Arial" w:hAnsi="Arial" w:cs="Arial"/>
                <w:sz w:val="22"/>
                <w:szCs w:val="22"/>
              </w:rPr>
            </w:pPr>
          </w:p>
          <w:p w:rsidRPr="00E00AE1" w:rsidR="00CB0342" w:rsidRDefault="00CB0342" w14:paraId="28E3E37C" wp14:textId="77777777">
            <w:pPr>
              <w:pStyle w:val="TableParagraph"/>
              <w:ind w:left="58" w:right="49"/>
              <w:rPr>
                <w:rFonts w:ascii="Arial" w:hAnsi="Arial" w:cs="Arial"/>
                <w:sz w:val="22"/>
                <w:szCs w:val="22"/>
              </w:rPr>
            </w:pPr>
            <w:r w:rsidRPr="00E00AE1">
              <w:rPr>
                <w:rFonts w:ascii="Arial" w:hAnsi="Arial" w:cs="Arial"/>
                <w:sz w:val="22"/>
                <w:szCs w:val="22"/>
              </w:rPr>
              <w:t xml:space="preserve">There is a function to allow end-users to add their customized </w:t>
            </w:r>
            <w:proofErr w:type="spellStart"/>
            <w:r w:rsidRPr="00E00AE1">
              <w:rPr>
                <w:rFonts w:ascii="Arial" w:hAnsi="Arial" w:cs="Arial"/>
                <w:sz w:val="22"/>
                <w:szCs w:val="22"/>
              </w:rPr>
              <w:t>jewellery</w:t>
            </w:r>
            <w:proofErr w:type="spellEnd"/>
            <w:r w:rsidRPr="00E00AE1">
              <w:rPr>
                <w:rFonts w:ascii="Arial" w:hAnsi="Arial" w:cs="Arial"/>
                <w:spacing w:val="-3"/>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a</w:t>
            </w:r>
            <w:r w:rsidRPr="00E00AE1">
              <w:rPr>
                <w:rFonts w:ascii="Arial" w:hAnsi="Arial" w:cs="Arial"/>
                <w:spacing w:val="-1"/>
                <w:sz w:val="22"/>
                <w:szCs w:val="22"/>
              </w:rPr>
              <w:t xml:space="preserve"> </w:t>
            </w:r>
            <w:r w:rsidRPr="00E00AE1">
              <w:rPr>
                <w:rFonts w:ascii="Arial" w:hAnsi="Arial" w:cs="Arial"/>
                <w:sz w:val="22"/>
                <w:szCs w:val="22"/>
              </w:rPr>
              <w:t>‘shopping</w:t>
            </w:r>
            <w:r w:rsidRPr="00E00AE1">
              <w:rPr>
                <w:rFonts w:ascii="Arial" w:hAnsi="Arial" w:cs="Arial"/>
                <w:spacing w:val="-5"/>
                <w:sz w:val="22"/>
                <w:szCs w:val="22"/>
              </w:rPr>
              <w:t xml:space="preserve"> </w:t>
            </w:r>
            <w:r w:rsidRPr="00E00AE1">
              <w:rPr>
                <w:rFonts w:ascii="Arial" w:hAnsi="Arial" w:cs="Arial"/>
                <w:sz w:val="22"/>
                <w:szCs w:val="22"/>
              </w:rPr>
              <w:t>cart’</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buy</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proofErr w:type="spellStart"/>
            <w:r w:rsidRPr="00E00AE1">
              <w:rPr>
                <w:rFonts w:ascii="Arial" w:hAnsi="Arial" w:cs="Arial"/>
                <w:sz w:val="22"/>
                <w:szCs w:val="22"/>
              </w:rPr>
              <w:t>jewelllery</w:t>
            </w:r>
            <w:proofErr w:type="spellEnd"/>
            <w:r w:rsidRPr="00E00AE1">
              <w:rPr>
                <w:rFonts w:ascii="Arial" w:hAnsi="Arial" w:cs="Arial"/>
                <w:spacing w:val="-5"/>
                <w:sz w:val="22"/>
                <w:szCs w:val="22"/>
              </w:rPr>
              <w:t xml:space="preserve"> </w:t>
            </w:r>
            <w:r w:rsidRPr="00E00AE1">
              <w:rPr>
                <w:rFonts w:ascii="Arial" w:hAnsi="Arial" w:cs="Arial"/>
                <w:sz w:val="22"/>
                <w:szCs w:val="22"/>
              </w:rPr>
              <w:t>through</w:t>
            </w:r>
            <w:r w:rsidRPr="00E00AE1">
              <w:rPr>
                <w:rFonts w:ascii="Arial" w:hAnsi="Arial" w:cs="Arial"/>
                <w:spacing w:val="-5"/>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z w:val="22"/>
                <w:szCs w:val="22"/>
              </w:rPr>
              <w:t>app. The app is currently available on Apple’s ‘App Store’ and Google’s ‘Play Store’.</w:t>
            </w:r>
          </w:p>
        </w:tc>
      </w:tr>
    </w:tbl>
    <w:p xmlns:wp14="http://schemas.microsoft.com/office/word/2010/wordml" w:rsidRPr="00E00AE1" w:rsidR="00CB0342" w:rsidRDefault="00CB0342" w14:paraId="1FFA56F8" wp14:textId="77777777">
      <w:pPr>
        <w:spacing w:before="251"/>
        <w:ind w:left="160"/>
        <w:rPr>
          <w:rFonts w:ascii="Arial" w:hAnsi="Arial" w:cs="Arial"/>
          <w:sz w:val="22"/>
          <w:szCs w:val="22"/>
        </w:rPr>
      </w:pPr>
      <w:r w:rsidRPr="00E00AE1">
        <w:rPr>
          <w:rFonts w:ascii="Arial" w:hAnsi="Arial" w:cs="Arial"/>
          <w:sz w:val="22"/>
          <w:szCs w:val="22"/>
        </w:rPr>
        <w:t>BMS</w:t>
      </w:r>
      <w:r w:rsidRPr="00E00AE1">
        <w:rPr>
          <w:rFonts w:ascii="Arial" w:hAnsi="Arial" w:cs="Arial"/>
          <w:spacing w:val="-8"/>
          <w:sz w:val="22"/>
          <w:szCs w:val="22"/>
        </w:rPr>
        <w:t xml:space="preserve"> </w:t>
      </w:r>
      <w:proofErr w:type="spellStart"/>
      <w:r w:rsidRPr="00E00AE1">
        <w:rPr>
          <w:rFonts w:ascii="Arial" w:hAnsi="Arial" w:cs="Arial"/>
          <w:spacing w:val="-2"/>
          <w:sz w:val="22"/>
          <w:szCs w:val="22"/>
        </w:rPr>
        <w:t>Innolabs</w:t>
      </w:r>
      <w:proofErr w:type="spellEnd"/>
    </w:p>
    <w:p xmlns:wp14="http://schemas.microsoft.com/office/word/2010/wordml" w:rsidRPr="00E00AE1" w:rsidR="00CB0342" w:rsidRDefault="00CB0342" w14:paraId="6CDC65EB" wp14:textId="77777777">
      <w:pPr>
        <w:pStyle w:val="BodyText"/>
        <w:spacing w:before="3"/>
        <w:ind w:left="0"/>
        <w:rPr>
          <w:rFonts w:ascii="Arial" w:hAnsi="Arial" w:cs="Arial"/>
          <w:sz w:val="22"/>
          <w:szCs w:val="22"/>
        </w:rPr>
      </w:pPr>
    </w:p>
    <w:tbl>
      <w:tblPr>
        <w:tblW w:w="0" w:type="auto"/>
        <w:tblInd w:w="117" w:type="dxa"/>
        <w:tblLayout w:type="fixed"/>
        <w:tblCellMar>
          <w:left w:w="0" w:type="dxa"/>
          <w:right w:w="0" w:type="dxa"/>
        </w:tblCellMar>
        <w:tblLook w:val="01E0" w:firstRow="1" w:lastRow="1" w:firstColumn="1" w:lastColumn="1" w:noHBand="0" w:noVBand="0"/>
      </w:tblPr>
      <w:tblGrid>
        <w:gridCol w:w="3523"/>
        <w:gridCol w:w="5779"/>
      </w:tblGrid>
      <w:tr xmlns:wp14="http://schemas.microsoft.com/office/word/2010/wordml" w:rsidRPr="00E00AE1" w:rsidR="00CB0342" w14:paraId="3E65D246" wp14:textId="77777777">
        <w:trPr>
          <w:trHeight w:val="5238"/>
        </w:trPr>
        <w:tc>
          <w:tcPr>
            <w:tcW w:w="3523" w:type="dxa"/>
          </w:tcPr>
          <w:p w:rsidRPr="00E00AE1" w:rsidR="00CB0342" w:rsidRDefault="00CB0342" w14:paraId="2D50532D"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04F22612" wp14:editId="7777777">
                  <wp:extent cx="2176265" cy="1223772"/>
                  <wp:effectExtent l="0" t="0" r="0" b="0"/>
                  <wp:docPr id="1737806276" name="image12.jpeg" descr="Jewellery BMS Augmented Reality - YouTub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 name="image12.jpeg"/>
                          <pic:cNvPicPr/>
                        </pic:nvPicPr>
                        <pic:blipFill>
                          <a:blip r:embed="rId134" cstate="print"/>
                          <a:stretch>
                            <a:fillRect/>
                          </a:stretch>
                        </pic:blipFill>
                        <pic:spPr>
                          <a:xfrm>
                            <a:off x="0" y="0"/>
                            <a:ext cx="2176265" cy="1223772"/>
                          </a:xfrm>
                          <a:prstGeom prst="rect">
                            <a:avLst/>
                          </a:prstGeom>
                        </pic:spPr>
                      </pic:pic>
                    </a:graphicData>
                  </a:graphic>
                </wp:inline>
              </w:drawing>
            </w:r>
          </w:p>
        </w:tc>
        <w:tc>
          <w:tcPr>
            <w:tcW w:w="5779" w:type="dxa"/>
          </w:tcPr>
          <w:p w:rsidRPr="00E00AE1" w:rsidR="00CB0342" w:rsidRDefault="00CB0342" w14:paraId="638203FB" wp14:textId="77777777">
            <w:pPr>
              <w:pStyle w:val="TableParagraph"/>
              <w:spacing w:before="1"/>
              <w:ind w:left="72" w:right="115"/>
              <w:rPr>
                <w:rFonts w:ascii="Arial" w:hAnsi="Arial" w:cs="Arial"/>
                <w:sz w:val="22"/>
                <w:szCs w:val="22"/>
              </w:rPr>
            </w:pPr>
            <w:r w:rsidRPr="00E00AE1">
              <w:rPr>
                <w:rFonts w:ascii="Arial" w:hAnsi="Arial" w:cs="Arial"/>
                <w:sz w:val="22"/>
                <w:szCs w:val="22"/>
              </w:rPr>
              <w:t xml:space="preserve">‘BMS </w:t>
            </w:r>
            <w:proofErr w:type="spellStart"/>
            <w:r w:rsidRPr="00E00AE1">
              <w:rPr>
                <w:rFonts w:ascii="Arial" w:hAnsi="Arial" w:cs="Arial"/>
                <w:sz w:val="22"/>
                <w:szCs w:val="22"/>
              </w:rPr>
              <w:t>Innolabs</w:t>
            </w:r>
            <w:proofErr w:type="spellEnd"/>
            <w:r w:rsidRPr="00E00AE1">
              <w:rPr>
                <w:rFonts w:ascii="Arial" w:hAnsi="Arial" w:cs="Arial"/>
                <w:sz w:val="22"/>
                <w:szCs w:val="22"/>
              </w:rPr>
              <w:t>’ are headquartered in Bangalore, India, but have</w:t>
            </w:r>
            <w:r w:rsidRPr="00E00AE1">
              <w:rPr>
                <w:rFonts w:ascii="Arial" w:hAnsi="Arial" w:cs="Arial"/>
                <w:spacing w:val="-4"/>
                <w:sz w:val="22"/>
                <w:szCs w:val="22"/>
              </w:rPr>
              <w:t xml:space="preserve"> </w:t>
            </w:r>
            <w:r w:rsidRPr="00E00AE1">
              <w:rPr>
                <w:rFonts w:ascii="Arial" w:hAnsi="Arial" w:cs="Arial"/>
                <w:sz w:val="22"/>
                <w:szCs w:val="22"/>
              </w:rPr>
              <w:t>multiple</w:t>
            </w:r>
            <w:r w:rsidRPr="00E00AE1">
              <w:rPr>
                <w:rFonts w:ascii="Arial" w:hAnsi="Arial" w:cs="Arial"/>
                <w:spacing w:val="-4"/>
                <w:sz w:val="22"/>
                <w:szCs w:val="22"/>
              </w:rPr>
              <w:t xml:space="preserve"> </w:t>
            </w:r>
            <w:r w:rsidRPr="00E00AE1">
              <w:rPr>
                <w:rFonts w:ascii="Arial" w:hAnsi="Arial" w:cs="Arial"/>
                <w:sz w:val="22"/>
                <w:szCs w:val="22"/>
              </w:rPr>
              <w:t>locations</w:t>
            </w:r>
            <w:r w:rsidRPr="00E00AE1">
              <w:rPr>
                <w:rFonts w:ascii="Arial" w:hAnsi="Arial" w:cs="Arial"/>
                <w:spacing w:val="-4"/>
                <w:sz w:val="22"/>
                <w:szCs w:val="22"/>
              </w:rPr>
              <w:t xml:space="preserve"> </w:t>
            </w:r>
            <w:r w:rsidRPr="00E00AE1">
              <w:rPr>
                <w:rFonts w:ascii="Arial" w:hAnsi="Arial" w:cs="Arial"/>
                <w:sz w:val="22"/>
                <w:szCs w:val="22"/>
              </w:rPr>
              <w:t>across</w:t>
            </w:r>
            <w:r w:rsidRPr="00E00AE1">
              <w:rPr>
                <w:rFonts w:ascii="Arial" w:hAnsi="Arial" w:cs="Arial"/>
                <w:spacing w:val="-6"/>
                <w:sz w:val="22"/>
                <w:szCs w:val="22"/>
              </w:rPr>
              <w:t xml:space="preserve"> </w:t>
            </w:r>
            <w:r w:rsidRPr="00E00AE1">
              <w:rPr>
                <w:rFonts w:ascii="Arial" w:hAnsi="Arial" w:cs="Arial"/>
                <w:sz w:val="22"/>
                <w:szCs w:val="22"/>
              </w:rPr>
              <w:t>India and</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7"/>
                <w:sz w:val="22"/>
                <w:szCs w:val="22"/>
              </w:rPr>
              <w:t xml:space="preserve"> </w:t>
            </w:r>
            <w:r w:rsidRPr="00E00AE1">
              <w:rPr>
                <w:rFonts w:ascii="Arial" w:hAnsi="Arial" w:cs="Arial"/>
                <w:sz w:val="22"/>
                <w:szCs w:val="22"/>
              </w:rPr>
              <w:t>United</w:t>
            </w:r>
            <w:r w:rsidRPr="00E00AE1">
              <w:rPr>
                <w:rFonts w:ascii="Arial" w:hAnsi="Arial" w:cs="Arial"/>
                <w:spacing w:val="-6"/>
                <w:sz w:val="22"/>
                <w:szCs w:val="22"/>
              </w:rPr>
              <w:t xml:space="preserve"> </w:t>
            </w:r>
            <w:r w:rsidRPr="00E00AE1">
              <w:rPr>
                <w:rFonts w:ascii="Arial" w:hAnsi="Arial" w:cs="Arial"/>
                <w:sz w:val="22"/>
                <w:szCs w:val="22"/>
              </w:rPr>
              <w:t xml:space="preserve">States. ‘BMS </w:t>
            </w:r>
            <w:proofErr w:type="spellStart"/>
            <w:r w:rsidRPr="00E00AE1">
              <w:rPr>
                <w:rFonts w:ascii="Arial" w:hAnsi="Arial" w:cs="Arial"/>
                <w:sz w:val="22"/>
                <w:szCs w:val="22"/>
              </w:rPr>
              <w:t>Innolabs</w:t>
            </w:r>
            <w:proofErr w:type="spellEnd"/>
            <w:r w:rsidRPr="00E00AE1">
              <w:rPr>
                <w:rFonts w:ascii="Arial" w:hAnsi="Arial" w:cs="Arial"/>
                <w:sz w:val="22"/>
                <w:szCs w:val="22"/>
              </w:rPr>
              <w:t xml:space="preserve">’ provide services in ‘Mobile App Development, Web Design &amp; Development, Augmented Reality &amp; Digital Marketing include Planned Consulting, Innovative Designing and implementation of technical procedures’ (BMS </w:t>
            </w:r>
            <w:proofErr w:type="spellStart"/>
            <w:r w:rsidRPr="00E00AE1">
              <w:rPr>
                <w:rFonts w:ascii="Arial" w:hAnsi="Arial" w:cs="Arial"/>
                <w:sz w:val="22"/>
                <w:szCs w:val="22"/>
              </w:rPr>
              <w:t>Innolabs</w:t>
            </w:r>
            <w:proofErr w:type="spellEnd"/>
            <w:r w:rsidRPr="00E00AE1">
              <w:rPr>
                <w:rFonts w:ascii="Arial" w:hAnsi="Arial" w:cs="Arial"/>
                <w:sz w:val="22"/>
                <w:szCs w:val="22"/>
              </w:rPr>
              <w:t>, 2015). Clients include</w:t>
            </w:r>
            <w:r w:rsidRPr="00E00AE1">
              <w:rPr>
                <w:rFonts w:ascii="Arial" w:hAnsi="Arial" w:cs="Arial"/>
                <w:spacing w:val="-2"/>
                <w:sz w:val="22"/>
                <w:szCs w:val="22"/>
              </w:rPr>
              <w:t xml:space="preserve"> </w:t>
            </w:r>
            <w:r w:rsidRPr="00E00AE1">
              <w:rPr>
                <w:rFonts w:ascii="Arial" w:hAnsi="Arial" w:cs="Arial"/>
                <w:sz w:val="22"/>
                <w:szCs w:val="22"/>
              </w:rPr>
              <w:t xml:space="preserve">General Electric, Jaguar, Emirates and other multinational </w:t>
            </w:r>
            <w:proofErr w:type="spellStart"/>
            <w:r w:rsidRPr="00E00AE1">
              <w:rPr>
                <w:rFonts w:ascii="Arial" w:hAnsi="Arial" w:cs="Arial"/>
                <w:spacing w:val="-2"/>
                <w:sz w:val="22"/>
                <w:szCs w:val="22"/>
              </w:rPr>
              <w:t>organisations</w:t>
            </w:r>
            <w:proofErr w:type="spellEnd"/>
            <w:r w:rsidRPr="00E00AE1">
              <w:rPr>
                <w:rFonts w:ascii="Arial" w:hAnsi="Arial" w:cs="Arial"/>
                <w:spacing w:val="-2"/>
                <w:sz w:val="22"/>
                <w:szCs w:val="22"/>
              </w:rPr>
              <w:t>.</w:t>
            </w:r>
          </w:p>
          <w:p w:rsidRPr="00E00AE1" w:rsidR="00CB0342" w:rsidRDefault="00CB0342" w14:paraId="26746B7D" wp14:textId="77777777">
            <w:pPr>
              <w:pStyle w:val="TableParagraph"/>
              <w:spacing w:before="7"/>
              <w:rPr>
                <w:rFonts w:ascii="Arial" w:hAnsi="Arial" w:cs="Arial"/>
                <w:sz w:val="22"/>
                <w:szCs w:val="22"/>
              </w:rPr>
            </w:pPr>
          </w:p>
          <w:p w:rsidRPr="00E00AE1" w:rsidR="00CB0342" w:rsidRDefault="00CB0342" w14:paraId="63EC51AE" wp14:textId="77777777">
            <w:pPr>
              <w:pStyle w:val="TableParagraph"/>
              <w:ind w:left="72" w:right="41"/>
              <w:rPr>
                <w:rFonts w:ascii="Arial" w:hAnsi="Arial" w:cs="Arial"/>
                <w:sz w:val="22"/>
                <w:szCs w:val="22"/>
              </w:rPr>
            </w:pPr>
            <w:r w:rsidRPr="00E00AE1">
              <w:rPr>
                <w:rFonts w:ascii="Arial" w:hAnsi="Arial" w:cs="Arial"/>
                <w:sz w:val="22"/>
                <w:szCs w:val="22"/>
              </w:rPr>
              <w:t xml:space="preserve">There is no mention of their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app on their website, but their website has not been updated since 2015. The YouTube video of their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application demonstrates someone placing a paper marker around their index finger which the augmented reality ring then follows. The marker runs the circumference of the finger, allowing the end-user to</w:t>
            </w:r>
            <w:r w:rsidRPr="00E00AE1">
              <w:rPr>
                <w:rFonts w:ascii="Arial" w:hAnsi="Arial" w:cs="Arial"/>
                <w:spacing w:val="-3"/>
                <w:sz w:val="22"/>
                <w:szCs w:val="22"/>
              </w:rPr>
              <w:t xml:space="preserve"> </w:t>
            </w:r>
            <w:r w:rsidRPr="00E00AE1">
              <w:rPr>
                <w:rFonts w:ascii="Arial" w:hAnsi="Arial" w:cs="Arial"/>
                <w:sz w:val="22"/>
                <w:szCs w:val="22"/>
              </w:rPr>
              <w:t>see</w:t>
            </w:r>
            <w:r w:rsidRPr="00E00AE1">
              <w:rPr>
                <w:rFonts w:ascii="Arial" w:hAnsi="Arial" w:cs="Arial"/>
                <w:spacing w:val="-6"/>
                <w:sz w:val="22"/>
                <w:szCs w:val="22"/>
              </w:rPr>
              <w:t xml:space="preserve"> </w:t>
            </w:r>
            <w:r w:rsidRPr="00E00AE1">
              <w:rPr>
                <w:rFonts w:ascii="Arial" w:hAnsi="Arial" w:cs="Arial"/>
                <w:sz w:val="22"/>
                <w:szCs w:val="22"/>
              </w:rPr>
              <w:t>a</w:t>
            </w:r>
            <w:r w:rsidRPr="00E00AE1">
              <w:rPr>
                <w:rFonts w:ascii="Arial" w:hAnsi="Arial" w:cs="Arial"/>
                <w:spacing w:val="-3"/>
                <w:sz w:val="22"/>
                <w:szCs w:val="22"/>
              </w:rPr>
              <w:t xml:space="preserve"> </w:t>
            </w:r>
            <w:r w:rsidRPr="00E00AE1">
              <w:rPr>
                <w:rFonts w:ascii="Arial" w:hAnsi="Arial" w:cs="Arial"/>
                <w:sz w:val="22"/>
                <w:szCs w:val="22"/>
              </w:rPr>
              <w:t>full</w:t>
            </w:r>
            <w:r w:rsidRPr="00E00AE1">
              <w:rPr>
                <w:rFonts w:ascii="Arial" w:hAnsi="Arial" w:cs="Arial"/>
                <w:spacing w:val="-2"/>
                <w:sz w:val="22"/>
                <w:szCs w:val="22"/>
              </w:rPr>
              <w:t xml:space="preserve"> </w:t>
            </w:r>
            <w:r w:rsidRPr="00E00AE1">
              <w:rPr>
                <w:rFonts w:ascii="Arial" w:hAnsi="Arial" w:cs="Arial"/>
                <w:sz w:val="22"/>
                <w:szCs w:val="22"/>
              </w:rPr>
              <w:t>360-degree</w:t>
            </w:r>
            <w:r w:rsidRPr="00E00AE1">
              <w:rPr>
                <w:rFonts w:ascii="Arial" w:hAnsi="Arial" w:cs="Arial"/>
                <w:spacing w:val="-3"/>
                <w:sz w:val="22"/>
                <w:szCs w:val="22"/>
              </w:rPr>
              <w:t xml:space="preserve"> </w:t>
            </w:r>
            <w:r w:rsidRPr="00E00AE1">
              <w:rPr>
                <w:rFonts w:ascii="Arial" w:hAnsi="Arial" w:cs="Arial"/>
                <w:sz w:val="22"/>
                <w:szCs w:val="22"/>
              </w:rPr>
              <w:t>view</w:t>
            </w:r>
            <w:r w:rsidRPr="00E00AE1">
              <w:rPr>
                <w:rFonts w:ascii="Arial" w:hAnsi="Arial" w:cs="Arial"/>
                <w:spacing w:val="-4"/>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ring.</w:t>
            </w:r>
            <w:r w:rsidRPr="00E00AE1">
              <w:rPr>
                <w:rFonts w:ascii="Arial" w:hAnsi="Arial" w:cs="Arial"/>
                <w:spacing w:val="-3"/>
                <w:sz w:val="22"/>
                <w:szCs w:val="22"/>
              </w:rPr>
              <w:t xml:space="preserve"> </w:t>
            </w:r>
            <w:r w:rsidRPr="00E00AE1">
              <w:rPr>
                <w:rFonts w:ascii="Arial" w:hAnsi="Arial" w:cs="Arial"/>
                <w:sz w:val="22"/>
                <w:szCs w:val="22"/>
              </w:rPr>
              <w:t>Tapping</w:t>
            </w:r>
            <w:r w:rsidRPr="00E00AE1">
              <w:rPr>
                <w:rFonts w:ascii="Arial" w:hAnsi="Arial" w:cs="Arial"/>
                <w:spacing w:val="-5"/>
                <w:sz w:val="22"/>
                <w:szCs w:val="22"/>
              </w:rPr>
              <w:t xml:space="preserve"> </w:t>
            </w:r>
            <w:r w:rsidRPr="00E00AE1">
              <w:rPr>
                <w:rFonts w:ascii="Arial" w:hAnsi="Arial" w:cs="Arial"/>
                <w:sz w:val="22"/>
                <w:szCs w:val="22"/>
              </w:rPr>
              <w:t>on</w:t>
            </w:r>
            <w:r w:rsidRPr="00E00AE1">
              <w:rPr>
                <w:rFonts w:ascii="Arial" w:hAnsi="Arial" w:cs="Arial"/>
                <w:spacing w:val="-5"/>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 xml:space="preserve">app changes the </w:t>
            </w:r>
            <w:proofErr w:type="spellStart"/>
            <w:r w:rsidRPr="00E00AE1">
              <w:rPr>
                <w:rFonts w:ascii="Arial" w:hAnsi="Arial" w:cs="Arial"/>
                <w:sz w:val="22"/>
                <w:szCs w:val="22"/>
              </w:rPr>
              <w:t>colour</w:t>
            </w:r>
            <w:proofErr w:type="spellEnd"/>
            <w:r w:rsidRPr="00E00AE1">
              <w:rPr>
                <w:rFonts w:ascii="Arial" w:hAnsi="Arial" w:cs="Arial"/>
                <w:sz w:val="22"/>
                <w:szCs w:val="22"/>
              </w:rPr>
              <w:t xml:space="preserve"> of the stones on the ring.</w:t>
            </w:r>
          </w:p>
          <w:p w:rsidRPr="00E00AE1" w:rsidR="00CB0342" w:rsidRDefault="00CB0342" w14:paraId="418800B0" wp14:textId="77777777">
            <w:pPr>
              <w:pStyle w:val="TableParagraph"/>
              <w:spacing w:before="10"/>
              <w:rPr>
                <w:rFonts w:ascii="Arial" w:hAnsi="Arial" w:cs="Arial"/>
                <w:sz w:val="22"/>
                <w:szCs w:val="22"/>
              </w:rPr>
            </w:pPr>
          </w:p>
          <w:p w:rsidRPr="00E00AE1" w:rsidR="00CB0342" w:rsidRDefault="00CB0342" w14:paraId="69F9EA7C" wp14:textId="77777777">
            <w:pPr>
              <w:pStyle w:val="TableParagraph"/>
              <w:spacing w:line="250" w:lineRule="atLeast"/>
              <w:ind w:left="72" w:right="115"/>
              <w:rPr>
                <w:rFonts w:ascii="Arial" w:hAnsi="Arial" w:cs="Arial"/>
                <w:sz w:val="22"/>
                <w:szCs w:val="22"/>
              </w:rPr>
            </w:pPr>
            <w:r w:rsidRPr="00E00AE1">
              <w:rPr>
                <w:rFonts w:ascii="Arial" w:hAnsi="Arial" w:cs="Arial"/>
                <w:sz w:val="22"/>
                <w:szCs w:val="22"/>
              </w:rPr>
              <w:t>It</w:t>
            </w:r>
            <w:r w:rsidRPr="00E00AE1">
              <w:rPr>
                <w:rFonts w:ascii="Arial" w:hAnsi="Arial" w:cs="Arial"/>
                <w:spacing w:val="-5"/>
                <w:sz w:val="22"/>
                <w:szCs w:val="22"/>
              </w:rPr>
              <w:t xml:space="preserve"> </w:t>
            </w:r>
            <w:r w:rsidRPr="00E00AE1">
              <w:rPr>
                <w:rFonts w:ascii="Arial" w:hAnsi="Arial" w:cs="Arial"/>
                <w:sz w:val="22"/>
                <w:szCs w:val="22"/>
              </w:rPr>
              <w:t>is</w:t>
            </w:r>
            <w:r w:rsidRPr="00E00AE1">
              <w:rPr>
                <w:rFonts w:ascii="Arial" w:hAnsi="Arial" w:cs="Arial"/>
                <w:spacing w:val="-5"/>
                <w:sz w:val="22"/>
                <w:szCs w:val="22"/>
              </w:rPr>
              <w:t xml:space="preserve"> </w:t>
            </w:r>
            <w:r w:rsidRPr="00E00AE1">
              <w:rPr>
                <w:rFonts w:ascii="Arial" w:hAnsi="Arial" w:cs="Arial"/>
                <w:sz w:val="22"/>
                <w:szCs w:val="22"/>
              </w:rPr>
              <w:t>unclear</w:t>
            </w:r>
            <w:r w:rsidRPr="00E00AE1">
              <w:rPr>
                <w:rFonts w:ascii="Arial" w:hAnsi="Arial" w:cs="Arial"/>
                <w:spacing w:val="-3"/>
                <w:sz w:val="22"/>
                <w:szCs w:val="22"/>
              </w:rPr>
              <w:t xml:space="preserve"> </w:t>
            </w:r>
            <w:r w:rsidRPr="00E00AE1">
              <w:rPr>
                <w:rFonts w:ascii="Arial" w:hAnsi="Arial" w:cs="Arial"/>
                <w:sz w:val="22"/>
                <w:szCs w:val="22"/>
              </w:rPr>
              <w:t>whether</w:t>
            </w:r>
            <w:r w:rsidRPr="00E00AE1">
              <w:rPr>
                <w:rFonts w:ascii="Arial" w:hAnsi="Arial" w:cs="Arial"/>
                <w:spacing w:val="-1"/>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5"/>
                <w:sz w:val="22"/>
                <w:szCs w:val="22"/>
              </w:rPr>
              <w:t xml:space="preserve"> </w:t>
            </w:r>
            <w:r w:rsidRPr="00E00AE1">
              <w:rPr>
                <w:rFonts w:ascii="Arial" w:hAnsi="Arial" w:cs="Arial"/>
                <w:sz w:val="22"/>
                <w:szCs w:val="22"/>
              </w:rPr>
              <w:t>app</w:t>
            </w:r>
            <w:r w:rsidRPr="00E00AE1">
              <w:rPr>
                <w:rFonts w:ascii="Arial" w:hAnsi="Arial" w:cs="Arial"/>
                <w:spacing w:val="-4"/>
                <w:sz w:val="22"/>
                <w:szCs w:val="22"/>
              </w:rPr>
              <w:t xml:space="preserve"> </w:t>
            </w:r>
            <w:r w:rsidRPr="00E00AE1">
              <w:rPr>
                <w:rFonts w:ascii="Arial" w:hAnsi="Arial" w:cs="Arial"/>
                <w:sz w:val="22"/>
                <w:szCs w:val="22"/>
              </w:rPr>
              <w:t>has</w:t>
            </w:r>
            <w:r w:rsidRPr="00E00AE1">
              <w:rPr>
                <w:rFonts w:ascii="Arial" w:hAnsi="Arial" w:cs="Arial"/>
                <w:spacing w:val="-5"/>
                <w:sz w:val="22"/>
                <w:szCs w:val="22"/>
              </w:rPr>
              <w:t xml:space="preserve"> </w:t>
            </w:r>
            <w:r w:rsidRPr="00E00AE1">
              <w:rPr>
                <w:rFonts w:ascii="Arial" w:hAnsi="Arial" w:cs="Arial"/>
                <w:sz w:val="22"/>
                <w:szCs w:val="22"/>
              </w:rPr>
              <w:t>been</w:t>
            </w:r>
            <w:r w:rsidRPr="00E00AE1">
              <w:rPr>
                <w:rFonts w:ascii="Arial" w:hAnsi="Arial" w:cs="Arial"/>
                <w:spacing w:val="-5"/>
                <w:sz w:val="22"/>
                <w:szCs w:val="22"/>
              </w:rPr>
              <w:t xml:space="preserve"> </w:t>
            </w:r>
            <w:r w:rsidRPr="00E00AE1">
              <w:rPr>
                <w:rFonts w:ascii="Arial" w:hAnsi="Arial" w:cs="Arial"/>
                <w:sz w:val="22"/>
                <w:szCs w:val="22"/>
              </w:rPr>
              <w:t>published or whether the company is still operating.</w:t>
            </w:r>
          </w:p>
        </w:tc>
      </w:tr>
    </w:tbl>
    <w:p xmlns:wp14="http://schemas.microsoft.com/office/word/2010/wordml" w:rsidRPr="00E00AE1" w:rsidR="00CB0342" w:rsidRDefault="00CB0342" w14:paraId="562855B0" wp14:textId="77777777">
      <w:pPr>
        <w:spacing w:line="250" w:lineRule="atLeast"/>
        <w:rPr>
          <w:rFonts w:ascii="Arial" w:hAnsi="Arial" w:cs="Arial"/>
          <w:sz w:val="22"/>
          <w:szCs w:val="22"/>
        </w:rPr>
        <w:sectPr w:rsidRPr="00E00AE1" w:rsidR="00CB0342">
          <w:pgSz w:w="12240" w:h="15840" w:orient="portrait"/>
          <w:pgMar w:top="920" w:right="1280" w:bottom="920" w:left="1280" w:header="708" w:footer="654" w:gutter="0"/>
          <w:cols w:space="720"/>
        </w:sectPr>
      </w:pPr>
    </w:p>
    <w:p xmlns:wp14="http://schemas.microsoft.com/office/word/2010/wordml" w:rsidRPr="00E00AE1" w:rsidR="005F3947" w:rsidRDefault="005F3947" w14:paraId="7E7AB69A" wp14:textId="77777777">
      <w:pPr>
        <w:spacing w:before="2" w:after="59"/>
        <w:ind w:left="160"/>
        <w:rPr>
          <w:rFonts w:ascii="Arial" w:hAnsi="Arial" w:cs="Arial"/>
          <w:spacing w:val="-2"/>
          <w:sz w:val="22"/>
          <w:szCs w:val="22"/>
        </w:rPr>
      </w:pPr>
    </w:p>
    <w:p xmlns:wp14="http://schemas.microsoft.com/office/word/2010/wordml" w:rsidRPr="00E00AE1" w:rsidR="00CB0342" w:rsidRDefault="00CB0342" w14:paraId="4E6242F6" wp14:textId="77777777">
      <w:pPr>
        <w:spacing w:before="2" w:after="59"/>
        <w:ind w:left="160"/>
        <w:rPr>
          <w:rFonts w:ascii="Arial" w:hAnsi="Arial" w:cs="Arial"/>
          <w:sz w:val="22"/>
          <w:szCs w:val="22"/>
        </w:rPr>
      </w:pPr>
      <w:proofErr w:type="spellStart"/>
      <w:r w:rsidRPr="00E00AE1">
        <w:rPr>
          <w:rFonts w:ascii="Arial" w:hAnsi="Arial" w:cs="Arial"/>
          <w:spacing w:val="-2"/>
          <w:sz w:val="22"/>
          <w:szCs w:val="22"/>
        </w:rPr>
        <w:t>Holition</w:t>
      </w:r>
      <w:proofErr w:type="spellEnd"/>
    </w:p>
    <w:tbl>
      <w:tblPr>
        <w:tblW w:w="0" w:type="auto"/>
        <w:tblInd w:w="117" w:type="dxa"/>
        <w:tblLayout w:type="fixed"/>
        <w:tblCellMar>
          <w:left w:w="0" w:type="dxa"/>
          <w:right w:w="0" w:type="dxa"/>
        </w:tblCellMar>
        <w:tblLook w:val="01E0" w:firstRow="1" w:lastRow="1" w:firstColumn="1" w:lastColumn="1" w:noHBand="0" w:noVBand="0"/>
      </w:tblPr>
      <w:tblGrid>
        <w:gridCol w:w="3309"/>
        <w:gridCol w:w="5925"/>
      </w:tblGrid>
      <w:tr xmlns:wp14="http://schemas.microsoft.com/office/word/2010/wordml" w:rsidRPr="00E00AE1" w:rsidR="00CB0342" w14:paraId="1CB4F21E" wp14:textId="77777777">
        <w:trPr>
          <w:trHeight w:val="3992"/>
        </w:trPr>
        <w:tc>
          <w:tcPr>
            <w:tcW w:w="3309" w:type="dxa"/>
          </w:tcPr>
          <w:p w:rsidRPr="00E00AE1" w:rsidR="00CB0342" w:rsidRDefault="00CB0342" w14:paraId="38775929"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6A0A7844" wp14:editId="7777777">
                  <wp:extent cx="2043112" cy="2533459"/>
                  <wp:effectExtent l="0" t="0" r="0" b="0"/>
                  <wp:docPr id="1737806277" name="image13.jpeg" descr="Wanna Rings - Shop Jewelry in AR - YouTub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6" name="image13.jpeg"/>
                          <pic:cNvPicPr/>
                        </pic:nvPicPr>
                        <pic:blipFill>
                          <a:blip r:embed="rId135" cstate="print"/>
                          <a:stretch>
                            <a:fillRect/>
                          </a:stretch>
                        </pic:blipFill>
                        <pic:spPr>
                          <a:xfrm>
                            <a:off x="0" y="0"/>
                            <a:ext cx="2043112" cy="2533459"/>
                          </a:xfrm>
                          <a:prstGeom prst="rect">
                            <a:avLst/>
                          </a:prstGeom>
                        </pic:spPr>
                      </pic:pic>
                    </a:graphicData>
                  </a:graphic>
                </wp:inline>
              </w:drawing>
            </w:r>
          </w:p>
        </w:tc>
        <w:tc>
          <w:tcPr>
            <w:tcW w:w="5925" w:type="dxa"/>
          </w:tcPr>
          <w:p w:rsidRPr="00E00AE1" w:rsidR="00CB0342" w:rsidRDefault="00CB0342" w14:paraId="1D570A21" wp14:textId="77777777">
            <w:pPr>
              <w:pStyle w:val="TableParagraph"/>
              <w:ind w:left="58"/>
              <w:rPr>
                <w:rFonts w:ascii="Arial" w:hAnsi="Arial" w:cs="Arial"/>
                <w:sz w:val="22"/>
                <w:szCs w:val="22"/>
              </w:rPr>
            </w:pPr>
            <w:proofErr w:type="spellStart"/>
            <w:r w:rsidRPr="00E00AE1">
              <w:rPr>
                <w:rFonts w:ascii="Arial" w:hAnsi="Arial" w:cs="Arial"/>
                <w:sz w:val="22"/>
                <w:szCs w:val="22"/>
              </w:rPr>
              <w:t>Holition</w:t>
            </w:r>
            <w:proofErr w:type="spellEnd"/>
            <w:r w:rsidRPr="00E00AE1">
              <w:rPr>
                <w:rFonts w:ascii="Arial" w:hAnsi="Arial" w:cs="Arial"/>
                <w:sz w:val="22"/>
                <w:szCs w:val="22"/>
              </w:rPr>
              <w:t>, based in London, was set up in 2007 to bring technology</w:t>
            </w:r>
            <w:r w:rsidRPr="00E00AE1">
              <w:rPr>
                <w:rFonts w:ascii="Arial" w:hAnsi="Arial" w:cs="Arial"/>
                <w:spacing w:val="-6"/>
                <w:sz w:val="22"/>
                <w:szCs w:val="22"/>
              </w:rPr>
              <w:t xml:space="preserve"> </w:t>
            </w:r>
            <w:r w:rsidRPr="00E00AE1">
              <w:rPr>
                <w:rFonts w:ascii="Arial" w:hAnsi="Arial" w:cs="Arial"/>
                <w:sz w:val="22"/>
                <w:szCs w:val="22"/>
              </w:rPr>
              <w:t>to</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4"/>
                <w:sz w:val="22"/>
                <w:szCs w:val="22"/>
              </w:rPr>
              <w:t xml:space="preserve"> </w:t>
            </w:r>
            <w:r w:rsidRPr="00E00AE1">
              <w:rPr>
                <w:rFonts w:ascii="Arial" w:hAnsi="Arial" w:cs="Arial"/>
                <w:sz w:val="22"/>
                <w:szCs w:val="22"/>
              </w:rPr>
              <w:t>retail</w:t>
            </w:r>
            <w:r w:rsidRPr="00E00AE1">
              <w:rPr>
                <w:rFonts w:ascii="Arial" w:hAnsi="Arial" w:cs="Arial"/>
                <w:spacing w:val="-6"/>
                <w:sz w:val="22"/>
                <w:szCs w:val="22"/>
              </w:rPr>
              <w:t xml:space="preserve"> </w:t>
            </w:r>
            <w:r w:rsidRPr="00E00AE1">
              <w:rPr>
                <w:rFonts w:ascii="Arial" w:hAnsi="Arial" w:cs="Arial"/>
                <w:sz w:val="22"/>
                <w:szCs w:val="22"/>
              </w:rPr>
              <w:t>market.</w:t>
            </w:r>
            <w:r w:rsidRPr="00E00AE1">
              <w:rPr>
                <w:rFonts w:ascii="Arial" w:hAnsi="Arial" w:cs="Arial"/>
                <w:spacing w:val="-4"/>
                <w:sz w:val="22"/>
                <w:szCs w:val="22"/>
              </w:rPr>
              <w:t xml:space="preserve"> </w:t>
            </w:r>
            <w:r w:rsidRPr="00E00AE1">
              <w:rPr>
                <w:rFonts w:ascii="Arial" w:hAnsi="Arial" w:cs="Arial"/>
                <w:sz w:val="22"/>
                <w:szCs w:val="22"/>
              </w:rPr>
              <w:t>Their</w:t>
            </w:r>
            <w:r w:rsidRPr="00E00AE1">
              <w:rPr>
                <w:rFonts w:ascii="Arial" w:hAnsi="Arial" w:cs="Arial"/>
                <w:spacing w:val="-3"/>
                <w:sz w:val="22"/>
                <w:szCs w:val="22"/>
              </w:rPr>
              <w:t xml:space="preserve"> </w:t>
            </w:r>
            <w:r w:rsidRPr="00E00AE1">
              <w:rPr>
                <w:rFonts w:ascii="Arial" w:hAnsi="Arial" w:cs="Arial"/>
                <w:sz w:val="22"/>
                <w:szCs w:val="22"/>
              </w:rPr>
              <w:t>customers</w:t>
            </w:r>
            <w:r w:rsidRPr="00E00AE1">
              <w:rPr>
                <w:rFonts w:ascii="Arial" w:hAnsi="Arial" w:cs="Arial"/>
                <w:spacing w:val="-6"/>
                <w:sz w:val="22"/>
                <w:szCs w:val="22"/>
              </w:rPr>
              <w:t xml:space="preserve"> </w:t>
            </w:r>
            <w:r w:rsidRPr="00E00AE1">
              <w:rPr>
                <w:rFonts w:ascii="Arial" w:hAnsi="Arial" w:cs="Arial"/>
                <w:sz w:val="22"/>
                <w:szCs w:val="22"/>
              </w:rPr>
              <w:t>include</w:t>
            </w:r>
            <w:r w:rsidRPr="00E00AE1">
              <w:rPr>
                <w:rFonts w:ascii="Arial" w:hAnsi="Arial" w:cs="Arial"/>
                <w:spacing w:val="-4"/>
                <w:sz w:val="22"/>
                <w:szCs w:val="22"/>
              </w:rPr>
              <w:t xml:space="preserve"> </w:t>
            </w:r>
            <w:r w:rsidRPr="00E00AE1">
              <w:rPr>
                <w:rFonts w:ascii="Arial" w:hAnsi="Arial" w:cs="Arial"/>
                <w:sz w:val="22"/>
                <w:szCs w:val="22"/>
              </w:rPr>
              <w:t>retail giants Tissot, Tag Heuer, Da Beers, Cartier, Uniqlo, Vans, Dunhill, Luis Vuitton, Tiffany and Hermes.</w:t>
            </w:r>
          </w:p>
          <w:p w:rsidRPr="00E00AE1" w:rsidR="00CB0342" w:rsidRDefault="00CB0342" w14:paraId="0E0ED9E8" wp14:textId="77777777">
            <w:pPr>
              <w:pStyle w:val="TableParagraph"/>
              <w:spacing w:before="9"/>
              <w:rPr>
                <w:rFonts w:ascii="Arial" w:hAnsi="Arial" w:cs="Arial"/>
                <w:sz w:val="22"/>
                <w:szCs w:val="22"/>
              </w:rPr>
            </w:pPr>
          </w:p>
          <w:p w:rsidRPr="00E00AE1" w:rsidR="00CB0342" w:rsidRDefault="00CB0342" w14:paraId="75DBCF3C" wp14:textId="77777777">
            <w:pPr>
              <w:pStyle w:val="TableParagraph"/>
              <w:spacing w:before="1"/>
              <w:ind w:left="58"/>
              <w:rPr>
                <w:rFonts w:ascii="Arial" w:hAnsi="Arial" w:cs="Arial"/>
                <w:sz w:val="22"/>
                <w:szCs w:val="22"/>
              </w:rPr>
            </w:pPr>
            <w:r w:rsidRPr="00E00AE1">
              <w:rPr>
                <w:rFonts w:ascii="Arial" w:hAnsi="Arial" w:cs="Arial"/>
                <w:sz w:val="22"/>
                <w:szCs w:val="22"/>
              </w:rPr>
              <w:t>The company’s focus, thus far, has been to bring augmented reality</w:t>
            </w:r>
            <w:r w:rsidRPr="00E00AE1">
              <w:rPr>
                <w:rFonts w:ascii="Arial" w:hAnsi="Arial" w:cs="Arial"/>
                <w:spacing w:val="-6"/>
                <w:sz w:val="22"/>
                <w:szCs w:val="22"/>
              </w:rPr>
              <w:t xml:space="preserve"> </w:t>
            </w:r>
            <w:r w:rsidRPr="00E00AE1">
              <w:rPr>
                <w:rFonts w:ascii="Arial" w:hAnsi="Arial" w:cs="Arial"/>
                <w:sz w:val="22"/>
                <w:szCs w:val="22"/>
              </w:rPr>
              <w:t>into</w:t>
            </w:r>
            <w:r w:rsidRPr="00E00AE1">
              <w:rPr>
                <w:rFonts w:ascii="Arial" w:hAnsi="Arial" w:cs="Arial"/>
                <w:spacing w:val="-6"/>
                <w:sz w:val="22"/>
                <w:szCs w:val="22"/>
              </w:rPr>
              <w:t xml:space="preserve"> </w:t>
            </w:r>
            <w:r w:rsidRPr="00E00AE1">
              <w:rPr>
                <w:rFonts w:ascii="Arial" w:hAnsi="Arial" w:cs="Arial"/>
                <w:sz w:val="22"/>
                <w:szCs w:val="22"/>
              </w:rPr>
              <w:t>physical</w:t>
            </w:r>
            <w:r w:rsidRPr="00E00AE1">
              <w:rPr>
                <w:rFonts w:ascii="Arial" w:hAnsi="Arial" w:cs="Arial"/>
                <w:spacing w:val="-4"/>
                <w:sz w:val="22"/>
                <w:szCs w:val="22"/>
              </w:rPr>
              <w:t xml:space="preserve"> </w:t>
            </w:r>
            <w:r w:rsidRPr="00E00AE1">
              <w:rPr>
                <w:rFonts w:ascii="Arial" w:hAnsi="Arial" w:cs="Arial"/>
                <w:sz w:val="22"/>
                <w:szCs w:val="22"/>
              </w:rPr>
              <w:t>stores</w:t>
            </w:r>
            <w:r w:rsidRPr="00E00AE1">
              <w:rPr>
                <w:rFonts w:ascii="Arial" w:hAnsi="Arial" w:cs="Arial"/>
                <w:spacing w:val="-7"/>
                <w:sz w:val="22"/>
                <w:szCs w:val="22"/>
              </w:rPr>
              <w:t xml:space="preserve"> </w:t>
            </w:r>
            <w:r w:rsidRPr="00E00AE1">
              <w:rPr>
                <w:rFonts w:ascii="Arial" w:hAnsi="Arial" w:cs="Arial"/>
                <w:sz w:val="22"/>
                <w:szCs w:val="22"/>
              </w:rPr>
              <w:t>with</w:t>
            </w:r>
            <w:r w:rsidRPr="00E00AE1">
              <w:rPr>
                <w:rFonts w:ascii="Arial" w:hAnsi="Arial" w:cs="Arial"/>
                <w:spacing w:val="-1"/>
                <w:sz w:val="22"/>
                <w:szCs w:val="22"/>
              </w:rPr>
              <w:t xml:space="preserve"> </w:t>
            </w:r>
            <w:r w:rsidRPr="00E00AE1">
              <w:rPr>
                <w:rFonts w:ascii="Arial" w:hAnsi="Arial" w:cs="Arial"/>
                <w:sz w:val="22"/>
                <w:szCs w:val="22"/>
              </w:rPr>
              <w:t>‘virtual</w:t>
            </w:r>
            <w:r w:rsidRPr="00E00AE1">
              <w:rPr>
                <w:rFonts w:ascii="Arial" w:hAnsi="Arial" w:cs="Arial"/>
                <w:spacing w:val="-4"/>
                <w:sz w:val="22"/>
                <w:szCs w:val="22"/>
              </w:rPr>
              <w:t xml:space="preserve"> </w:t>
            </w:r>
            <w:proofErr w:type="gramStart"/>
            <w:r w:rsidRPr="00E00AE1">
              <w:rPr>
                <w:rFonts w:ascii="Arial" w:hAnsi="Arial" w:cs="Arial"/>
                <w:sz w:val="22"/>
                <w:szCs w:val="22"/>
              </w:rPr>
              <w:t>mirrors’</w:t>
            </w:r>
            <w:proofErr w:type="gramEnd"/>
            <w:r w:rsidRPr="00E00AE1">
              <w:rPr>
                <w:rFonts w:ascii="Arial" w:hAnsi="Arial" w:cs="Arial"/>
                <w:sz w:val="22"/>
                <w:szCs w:val="22"/>
              </w:rPr>
              <w:t>.</w:t>
            </w:r>
            <w:r w:rsidRPr="00E00AE1">
              <w:rPr>
                <w:rFonts w:ascii="Arial" w:hAnsi="Arial" w:cs="Arial"/>
                <w:spacing w:val="-5"/>
                <w:sz w:val="22"/>
                <w:szCs w:val="22"/>
              </w:rPr>
              <w:t xml:space="preserve"> </w:t>
            </w:r>
            <w:r w:rsidRPr="00E00AE1">
              <w:rPr>
                <w:rFonts w:ascii="Arial" w:hAnsi="Arial" w:cs="Arial"/>
                <w:sz w:val="22"/>
                <w:szCs w:val="22"/>
              </w:rPr>
              <w:t>However,</w:t>
            </w:r>
            <w:r w:rsidRPr="00E00AE1">
              <w:rPr>
                <w:rFonts w:ascii="Arial" w:hAnsi="Arial" w:cs="Arial"/>
                <w:spacing w:val="-5"/>
                <w:sz w:val="22"/>
                <w:szCs w:val="22"/>
              </w:rPr>
              <w:t xml:space="preserve"> </w:t>
            </w:r>
            <w:r w:rsidRPr="00E00AE1">
              <w:rPr>
                <w:rFonts w:ascii="Arial" w:hAnsi="Arial" w:cs="Arial"/>
                <w:sz w:val="22"/>
                <w:szCs w:val="22"/>
              </w:rPr>
              <w:t xml:space="preserve">they previously announced they were working with Bella Luce and </w:t>
            </w:r>
            <w:proofErr w:type="spellStart"/>
            <w:r w:rsidRPr="00E00AE1">
              <w:rPr>
                <w:rFonts w:ascii="Arial" w:hAnsi="Arial" w:cs="Arial"/>
                <w:sz w:val="22"/>
                <w:szCs w:val="22"/>
              </w:rPr>
              <w:t>Boucheron</w:t>
            </w:r>
            <w:proofErr w:type="spellEnd"/>
            <w:r w:rsidRPr="00E00AE1">
              <w:rPr>
                <w:rFonts w:ascii="Arial" w:hAnsi="Arial" w:cs="Arial"/>
                <w:sz w:val="22"/>
                <w:szCs w:val="22"/>
              </w:rPr>
              <w:t xml:space="preserve"> Paris to allow customers to view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from home (Knowles, 2010). The technology does not seem to be available on either Bella Luce or </w:t>
            </w:r>
            <w:proofErr w:type="spellStart"/>
            <w:r w:rsidRPr="00E00AE1">
              <w:rPr>
                <w:rFonts w:ascii="Arial" w:hAnsi="Arial" w:cs="Arial"/>
                <w:sz w:val="22"/>
                <w:szCs w:val="22"/>
              </w:rPr>
              <w:t>Boucheron</w:t>
            </w:r>
            <w:proofErr w:type="spellEnd"/>
            <w:r w:rsidRPr="00E00AE1">
              <w:rPr>
                <w:rFonts w:ascii="Arial" w:hAnsi="Arial" w:cs="Arial"/>
                <w:sz w:val="22"/>
                <w:szCs w:val="22"/>
              </w:rPr>
              <w:t xml:space="preserve"> Paris’s websites.</w:t>
            </w:r>
          </w:p>
          <w:p w:rsidRPr="00E00AE1" w:rsidR="00CB0342" w:rsidRDefault="00CB0342" w14:paraId="5A4345F3" wp14:textId="77777777">
            <w:pPr>
              <w:pStyle w:val="TableParagraph"/>
              <w:spacing w:before="6"/>
              <w:rPr>
                <w:rFonts w:ascii="Arial" w:hAnsi="Arial" w:cs="Arial"/>
                <w:sz w:val="22"/>
                <w:szCs w:val="22"/>
              </w:rPr>
            </w:pPr>
          </w:p>
          <w:p w:rsidRPr="00E00AE1" w:rsidR="00CB0342" w:rsidRDefault="00CB0342" w14:paraId="11D4B0F1" wp14:textId="77777777">
            <w:pPr>
              <w:pStyle w:val="TableParagraph"/>
              <w:ind w:left="58"/>
              <w:rPr>
                <w:rFonts w:ascii="Arial" w:hAnsi="Arial" w:cs="Arial"/>
                <w:sz w:val="22"/>
                <w:szCs w:val="22"/>
              </w:rPr>
            </w:pPr>
            <w:r w:rsidRPr="00E00AE1">
              <w:rPr>
                <w:rFonts w:ascii="Arial" w:hAnsi="Arial" w:cs="Arial"/>
                <w:sz w:val="22"/>
                <w:szCs w:val="22"/>
              </w:rPr>
              <w:t xml:space="preserve">The technology uses a marker to track the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to wherever</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marker</w:t>
            </w:r>
            <w:r w:rsidRPr="00E00AE1">
              <w:rPr>
                <w:rFonts w:ascii="Arial" w:hAnsi="Arial" w:cs="Arial"/>
                <w:spacing w:val="-2"/>
                <w:sz w:val="22"/>
                <w:szCs w:val="22"/>
              </w:rPr>
              <w:t xml:space="preserve"> </w:t>
            </w:r>
            <w:r w:rsidRPr="00E00AE1">
              <w:rPr>
                <w:rFonts w:ascii="Arial" w:hAnsi="Arial" w:cs="Arial"/>
                <w:sz w:val="22"/>
                <w:szCs w:val="22"/>
              </w:rPr>
              <w:t>is</w:t>
            </w:r>
            <w:r w:rsidRPr="00E00AE1">
              <w:rPr>
                <w:rFonts w:ascii="Arial" w:hAnsi="Arial" w:cs="Arial"/>
                <w:spacing w:val="-3"/>
                <w:sz w:val="22"/>
                <w:szCs w:val="22"/>
              </w:rPr>
              <w:t xml:space="preserve"> </w:t>
            </w:r>
            <w:r w:rsidRPr="00E00AE1">
              <w:rPr>
                <w:rFonts w:ascii="Arial" w:hAnsi="Arial" w:cs="Arial"/>
                <w:sz w:val="22"/>
                <w:szCs w:val="22"/>
              </w:rPr>
              <w:t>placed.</w:t>
            </w:r>
            <w:r w:rsidRPr="00E00AE1">
              <w:rPr>
                <w:rFonts w:ascii="Arial" w:hAnsi="Arial" w:cs="Arial"/>
                <w:spacing w:val="-6"/>
                <w:sz w:val="22"/>
                <w:szCs w:val="22"/>
              </w:rPr>
              <w:t xml:space="preserve"> </w:t>
            </w:r>
            <w:r w:rsidRPr="00E00AE1">
              <w:rPr>
                <w:rFonts w:ascii="Arial" w:hAnsi="Arial" w:cs="Arial"/>
                <w:sz w:val="22"/>
                <w:szCs w:val="22"/>
              </w:rPr>
              <w:t>It</w:t>
            </w:r>
            <w:r w:rsidRPr="00E00AE1">
              <w:rPr>
                <w:rFonts w:ascii="Arial" w:hAnsi="Arial" w:cs="Arial"/>
                <w:spacing w:val="-4"/>
                <w:sz w:val="22"/>
                <w:szCs w:val="22"/>
              </w:rPr>
              <w:t xml:space="preserve"> </w:t>
            </w:r>
            <w:r w:rsidRPr="00E00AE1">
              <w:rPr>
                <w:rFonts w:ascii="Arial" w:hAnsi="Arial" w:cs="Arial"/>
                <w:sz w:val="22"/>
                <w:szCs w:val="22"/>
              </w:rPr>
              <w:t>seems</w:t>
            </w:r>
            <w:r w:rsidRPr="00E00AE1">
              <w:rPr>
                <w:rFonts w:ascii="Arial" w:hAnsi="Arial" w:cs="Arial"/>
                <w:spacing w:val="-6"/>
                <w:sz w:val="22"/>
                <w:szCs w:val="22"/>
              </w:rPr>
              <w:t xml:space="preserve"> </w:t>
            </w:r>
            <w:r w:rsidRPr="00E00AE1">
              <w:rPr>
                <w:rFonts w:ascii="Arial" w:hAnsi="Arial" w:cs="Arial"/>
                <w:sz w:val="22"/>
                <w:szCs w:val="22"/>
              </w:rPr>
              <w:t>as</w:t>
            </w:r>
            <w:r w:rsidRPr="00E00AE1">
              <w:rPr>
                <w:rFonts w:ascii="Arial" w:hAnsi="Arial" w:cs="Arial"/>
                <w:spacing w:val="-5"/>
                <w:sz w:val="22"/>
                <w:szCs w:val="22"/>
              </w:rPr>
              <w:t xml:space="preserve"> </w:t>
            </w:r>
            <w:r w:rsidRPr="00E00AE1">
              <w:rPr>
                <w:rFonts w:ascii="Arial" w:hAnsi="Arial" w:cs="Arial"/>
                <w:sz w:val="22"/>
                <w:szCs w:val="22"/>
              </w:rPr>
              <w:t>though</w:t>
            </w:r>
            <w:r w:rsidRPr="00E00AE1">
              <w:rPr>
                <w:rFonts w:ascii="Arial" w:hAnsi="Arial" w:cs="Arial"/>
                <w:spacing w:val="-4"/>
                <w:sz w:val="22"/>
                <w:szCs w:val="22"/>
              </w:rPr>
              <w:t xml:space="preserve"> </w:t>
            </w:r>
            <w:r w:rsidRPr="00E00AE1">
              <w:rPr>
                <w:rFonts w:ascii="Arial" w:hAnsi="Arial" w:cs="Arial"/>
                <w:spacing w:val="-5"/>
                <w:sz w:val="22"/>
                <w:szCs w:val="22"/>
              </w:rPr>
              <w:t>the</w:t>
            </w:r>
          </w:p>
          <w:p w:rsidRPr="00E00AE1" w:rsidR="00CB0342" w:rsidRDefault="00CB0342" w14:paraId="33AF8462" wp14:textId="77777777">
            <w:pPr>
              <w:pStyle w:val="TableParagraph"/>
              <w:spacing w:line="250" w:lineRule="atLeast"/>
              <w:ind w:left="58"/>
              <w:rPr>
                <w:rFonts w:ascii="Arial" w:hAnsi="Arial" w:cs="Arial"/>
                <w:sz w:val="22"/>
                <w:szCs w:val="22"/>
              </w:rPr>
            </w:pPr>
            <w:r w:rsidRPr="00E00AE1">
              <w:rPr>
                <w:rFonts w:ascii="Arial" w:hAnsi="Arial" w:cs="Arial"/>
                <w:sz w:val="22"/>
                <w:szCs w:val="22"/>
              </w:rPr>
              <w:t>company</w:t>
            </w:r>
            <w:r w:rsidRPr="00E00AE1">
              <w:rPr>
                <w:rFonts w:ascii="Arial" w:hAnsi="Arial" w:cs="Arial"/>
                <w:spacing w:val="-4"/>
                <w:sz w:val="22"/>
                <w:szCs w:val="22"/>
              </w:rPr>
              <w:t xml:space="preserve"> </w:t>
            </w:r>
            <w:r w:rsidRPr="00E00AE1">
              <w:rPr>
                <w:rFonts w:ascii="Arial" w:hAnsi="Arial" w:cs="Arial"/>
                <w:sz w:val="22"/>
                <w:szCs w:val="22"/>
              </w:rPr>
              <w:t>have</w:t>
            </w:r>
            <w:r w:rsidRPr="00E00AE1">
              <w:rPr>
                <w:rFonts w:ascii="Arial" w:hAnsi="Arial" w:cs="Arial"/>
                <w:spacing w:val="-4"/>
                <w:sz w:val="22"/>
                <w:szCs w:val="22"/>
              </w:rPr>
              <w:t xml:space="preserve"> </w:t>
            </w:r>
            <w:r w:rsidRPr="00E00AE1">
              <w:rPr>
                <w:rFonts w:ascii="Arial" w:hAnsi="Arial" w:cs="Arial"/>
                <w:sz w:val="22"/>
                <w:szCs w:val="22"/>
              </w:rPr>
              <w:t>continued</w:t>
            </w:r>
            <w:r w:rsidRPr="00E00AE1">
              <w:rPr>
                <w:rFonts w:ascii="Arial" w:hAnsi="Arial" w:cs="Arial"/>
                <w:spacing w:val="-6"/>
                <w:sz w:val="22"/>
                <w:szCs w:val="22"/>
              </w:rPr>
              <w:t xml:space="preserve"> </w:t>
            </w:r>
            <w:r w:rsidRPr="00E00AE1">
              <w:rPr>
                <w:rFonts w:ascii="Arial" w:hAnsi="Arial" w:cs="Arial"/>
                <w:sz w:val="22"/>
                <w:szCs w:val="22"/>
              </w:rPr>
              <w:t>to</w:t>
            </w:r>
            <w:r w:rsidRPr="00E00AE1">
              <w:rPr>
                <w:rFonts w:ascii="Arial" w:hAnsi="Arial" w:cs="Arial"/>
                <w:spacing w:val="-6"/>
                <w:sz w:val="22"/>
                <w:szCs w:val="22"/>
              </w:rPr>
              <w:t xml:space="preserve"> </w:t>
            </w:r>
            <w:r w:rsidRPr="00E00AE1">
              <w:rPr>
                <w:rFonts w:ascii="Arial" w:hAnsi="Arial" w:cs="Arial"/>
                <w:sz w:val="22"/>
                <w:szCs w:val="22"/>
              </w:rPr>
              <w:t>only</w:t>
            </w:r>
            <w:r w:rsidRPr="00E00AE1">
              <w:rPr>
                <w:rFonts w:ascii="Arial" w:hAnsi="Arial" w:cs="Arial"/>
                <w:spacing w:val="-6"/>
                <w:sz w:val="22"/>
                <w:szCs w:val="22"/>
              </w:rPr>
              <w:t xml:space="preserve"> </w:t>
            </w:r>
            <w:r w:rsidRPr="00E00AE1">
              <w:rPr>
                <w:rFonts w:ascii="Arial" w:hAnsi="Arial" w:cs="Arial"/>
                <w:sz w:val="22"/>
                <w:szCs w:val="22"/>
              </w:rPr>
              <w:t>provide</w:t>
            </w:r>
            <w:r w:rsidRPr="00E00AE1">
              <w:rPr>
                <w:rFonts w:ascii="Arial" w:hAnsi="Arial" w:cs="Arial"/>
                <w:spacing w:val="-7"/>
                <w:sz w:val="22"/>
                <w:szCs w:val="22"/>
              </w:rPr>
              <w:t xml:space="preserve"> </w:t>
            </w:r>
            <w:r w:rsidRPr="00E00AE1">
              <w:rPr>
                <w:rFonts w:ascii="Arial" w:hAnsi="Arial" w:cs="Arial"/>
                <w:sz w:val="22"/>
                <w:szCs w:val="22"/>
              </w:rPr>
              <w:t>in-store</w:t>
            </w:r>
            <w:r w:rsidRPr="00E00AE1">
              <w:rPr>
                <w:rFonts w:ascii="Arial" w:hAnsi="Arial" w:cs="Arial"/>
                <w:spacing w:val="-7"/>
                <w:sz w:val="22"/>
                <w:szCs w:val="22"/>
              </w:rPr>
              <w:t xml:space="preserve"> </w:t>
            </w:r>
            <w:r w:rsidRPr="00E00AE1">
              <w:rPr>
                <w:rFonts w:ascii="Arial" w:hAnsi="Arial" w:cs="Arial"/>
                <w:sz w:val="22"/>
                <w:szCs w:val="22"/>
              </w:rPr>
              <w:t>solutions rather than mobile or web-based applications.</w:t>
            </w:r>
          </w:p>
        </w:tc>
      </w:tr>
    </w:tbl>
    <w:p xmlns:wp14="http://schemas.microsoft.com/office/word/2010/wordml" w:rsidRPr="00E00AE1" w:rsidR="005F3947" w:rsidRDefault="005F3947" w14:paraId="472CC082" wp14:textId="77777777">
      <w:pPr>
        <w:spacing w:before="250" w:after="59"/>
        <w:ind w:left="160"/>
        <w:rPr>
          <w:rFonts w:ascii="Arial" w:hAnsi="Arial" w:cs="Arial"/>
          <w:spacing w:val="-2"/>
          <w:sz w:val="22"/>
          <w:szCs w:val="22"/>
        </w:rPr>
      </w:pPr>
    </w:p>
    <w:p xmlns:wp14="http://schemas.microsoft.com/office/word/2010/wordml" w:rsidRPr="00E00AE1" w:rsidR="00CB0342" w:rsidRDefault="00CB0342" w14:paraId="550A471A" wp14:textId="77777777">
      <w:pPr>
        <w:spacing w:before="250" w:after="59"/>
        <w:ind w:left="160"/>
        <w:rPr>
          <w:rFonts w:ascii="Arial" w:hAnsi="Arial" w:cs="Arial"/>
          <w:sz w:val="22"/>
          <w:szCs w:val="22"/>
        </w:rPr>
      </w:pPr>
      <w:r w:rsidRPr="00E00AE1">
        <w:rPr>
          <w:rFonts w:ascii="Arial" w:hAnsi="Arial" w:cs="Arial"/>
          <w:spacing w:val="-2"/>
          <w:sz w:val="22"/>
          <w:szCs w:val="22"/>
        </w:rPr>
        <w:t>WANNABY</w:t>
      </w:r>
    </w:p>
    <w:tbl>
      <w:tblPr>
        <w:tblW w:w="0" w:type="auto"/>
        <w:tblInd w:w="117" w:type="dxa"/>
        <w:tblLayout w:type="fixed"/>
        <w:tblCellMar>
          <w:left w:w="0" w:type="dxa"/>
          <w:right w:w="0" w:type="dxa"/>
        </w:tblCellMar>
        <w:tblLook w:val="01E0" w:firstRow="1" w:lastRow="1" w:firstColumn="1" w:lastColumn="1" w:noHBand="0" w:noVBand="0"/>
      </w:tblPr>
      <w:tblGrid>
        <w:gridCol w:w="2336"/>
        <w:gridCol w:w="6982"/>
      </w:tblGrid>
      <w:tr xmlns:wp14="http://schemas.microsoft.com/office/word/2010/wordml" w:rsidRPr="00E00AE1" w:rsidR="00CB0342" w14:paraId="26C09AE4" wp14:textId="77777777">
        <w:trPr>
          <w:trHeight w:val="3968"/>
        </w:trPr>
        <w:tc>
          <w:tcPr>
            <w:tcW w:w="2336" w:type="dxa"/>
          </w:tcPr>
          <w:p w:rsidRPr="00E00AE1" w:rsidR="00CB0342" w:rsidRDefault="00CB0342" w14:paraId="3675C73A" wp14:textId="77777777">
            <w:pPr>
              <w:pStyle w:val="TableParagraph"/>
              <w:ind w:left="50"/>
              <w:rPr>
                <w:rFonts w:ascii="Arial" w:hAnsi="Arial" w:cs="Arial"/>
                <w:sz w:val="22"/>
                <w:szCs w:val="22"/>
              </w:rPr>
            </w:pPr>
            <w:r w:rsidRPr="00E00AE1">
              <w:rPr>
                <w:rFonts w:ascii="Arial" w:hAnsi="Arial" w:cs="Arial"/>
                <w:noProof/>
                <w:sz w:val="22"/>
                <w:szCs w:val="22"/>
              </w:rPr>
              <w:drawing>
                <wp:inline xmlns:wp14="http://schemas.microsoft.com/office/word/2010/wordprocessingDrawing" distT="0" distB="0" distL="0" distR="0" wp14:anchorId="2DA8F948" wp14:editId="7777777">
                  <wp:extent cx="1398442" cy="2486120"/>
                  <wp:effectExtent l="0" t="0" r="0" b="0"/>
                  <wp:docPr id="1737806278" name="image14.jpeg" descr="WANNABY - AR Commerce Company"/>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8" name="image14.jpeg"/>
                          <pic:cNvPicPr/>
                        </pic:nvPicPr>
                        <pic:blipFill>
                          <a:blip r:embed="rId136" cstate="print"/>
                          <a:stretch>
                            <a:fillRect/>
                          </a:stretch>
                        </pic:blipFill>
                        <pic:spPr>
                          <a:xfrm>
                            <a:off x="0" y="0"/>
                            <a:ext cx="1398442" cy="2486120"/>
                          </a:xfrm>
                          <a:prstGeom prst="rect">
                            <a:avLst/>
                          </a:prstGeom>
                        </pic:spPr>
                      </pic:pic>
                    </a:graphicData>
                  </a:graphic>
                </wp:inline>
              </w:drawing>
            </w:r>
          </w:p>
        </w:tc>
        <w:tc>
          <w:tcPr>
            <w:tcW w:w="6982" w:type="dxa"/>
          </w:tcPr>
          <w:p w:rsidRPr="00E00AE1" w:rsidR="00CB0342" w:rsidRDefault="00CB0342" w14:paraId="01204591" wp14:textId="77777777">
            <w:pPr>
              <w:pStyle w:val="TableParagraph"/>
              <w:ind w:left="54"/>
              <w:rPr>
                <w:rFonts w:ascii="Arial" w:hAnsi="Arial" w:cs="Arial"/>
                <w:sz w:val="22"/>
                <w:szCs w:val="22"/>
              </w:rPr>
            </w:pPr>
            <w:r w:rsidRPr="00E00AE1">
              <w:rPr>
                <w:rFonts w:ascii="Arial" w:hAnsi="Arial" w:cs="Arial"/>
                <w:sz w:val="22"/>
                <w:szCs w:val="22"/>
              </w:rPr>
              <w:t>‘WANNABY is building a mass market mobile [augmented reality] platform</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tech</w:t>
            </w:r>
            <w:r w:rsidRPr="00E00AE1">
              <w:rPr>
                <w:rFonts w:ascii="Arial" w:hAnsi="Arial" w:cs="Arial"/>
                <w:spacing w:val="-6"/>
                <w:sz w:val="22"/>
                <w:szCs w:val="22"/>
              </w:rPr>
              <w:t xml:space="preserve"> </w:t>
            </w:r>
            <w:r w:rsidRPr="00E00AE1">
              <w:rPr>
                <w:rFonts w:ascii="Arial" w:hAnsi="Arial" w:cs="Arial"/>
                <w:sz w:val="22"/>
                <w:szCs w:val="22"/>
              </w:rPr>
              <w:t>so</w:t>
            </w:r>
            <w:r w:rsidRPr="00E00AE1">
              <w:rPr>
                <w:rFonts w:ascii="Arial" w:hAnsi="Arial" w:cs="Arial"/>
                <w:spacing w:val="-3"/>
                <w:sz w:val="22"/>
                <w:szCs w:val="22"/>
              </w:rPr>
              <w:t xml:space="preserve"> </w:t>
            </w:r>
            <w:r w:rsidRPr="00E00AE1">
              <w:rPr>
                <w:rFonts w:ascii="Arial" w:hAnsi="Arial" w:cs="Arial"/>
                <w:sz w:val="22"/>
                <w:szCs w:val="22"/>
              </w:rPr>
              <w:t>consumers</w:t>
            </w:r>
            <w:r w:rsidRPr="00E00AE1">
              <w:rPr>
                <w:rFonts w:ascii="Arial" w:hAnsi="Arial" w:cs="Arial"/>
                <w:spacing w:val="-4"/>
                <w:sz w:val="22"/>
                <w:szCs w:val="22"/>
              </w:rPr>
              <w:t xml:space="preserve"> </w:t>
            </w:r>
            <w:r w:rsidRPr="00E00AE1">
              <w:rPr>
                <w:rFonts w:ascii="Arial" w:hAnsi="Arial" w:cs="Arial"/>
                <w:sz w:val="22"/>
                <w:szCs w:val="22"/>
              </w:rPr>
              <w:t>can</w:t>
            </w:r>
            <w:r w:rsidRPr="00E00AE1">
              <w:rPr>
                <w:rFonts w:ascii="Arial" w:hAnsi="Arial" w:cs="Arial"/>
                <w:spacing w:val="-5"/>
                <w:sz w:val="22"/>
                <w:szCs w:val="22"/>
              </w:rPr>
              <w:t xml:space="preserve"> </w:t>
            </w:r>
            <w:r w:rsidRPr="00E00AE1">
              <w:rPr>
                <w:rFonts w:ascii="Arial" w:hAnsi="Arial" w:cs="Arial"/>
                <w:sz w:val="22"/>
                <w:szCs w:val="22"/>
              </w:rPr>
              <w:t>Try-On</w:t>
            </w:r>
            <w:r w:rsidRPr="00E00AE1">
              <w:rPr>
                <w:rFonts w:ascii="Arial" w:hAnsi="Arial" w:cs="Arial"/>
                <w:spacing w:val="-4"/>
                <w:sz w:val="22"/>
                <w:szCs w:val="22"/>
              </w:rPr>
              <w:t xml:space="preserve"> </w:t>
            </w:r>
            <w:r w:rsidRPr="00E00AE1">
              <w:rPr>
                <w:rFonts w:ascii="Arial" w:hAnsi="Arial" w:cs="Arial"/>
                <w:sz w:val="22"/>
                <w:szCs w:val="22"/>
              </w:rPr>
              <w:t>shoes,</w:t>
            </w:r>
            <w:r w:rsidRPr="00E00AE1">
              <w:rPr>
                <w:rFonts w:ascii="Arial" w:hAnsi="Arial" w:cs="Arial"/>
                <w:spacing w:val="-4"/>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5"/>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z w:val="22"/>
                <w:szCs w:val="22"/>
              </w:rPr>
              <w:t>apparel before making a purchase’ (WANNABY, 2019).</w:t>
            </w:r>
          </w:p>
          <w:p w:rsidRPr="00E00AE1" w:rsidR="00CB0342" w:rsidRDefault="00CB0342" w14:paraId="7277ECC7" wp14:textId="77777777">
            <w:pPr>
              <w:pStyle w:val="TableParagraph"/>
              <w:spacing w:before="9"/>
              <w:rPr>
                <w:rFonts w:ascii="Arial" w:hAnsi="Arial" w:cs="Arial"/>
                <w:sz w:val="22"/>
                <w:szCs w:val="22"/>
              </w:rPr>
            </w:pPr>
          </w:p>
          <w:p w:rsidRPr="00E00AE1" w:rsidR="00CB0342" w:rsidRDefault="00CB0342" w14:paraId="1659AC9F" wp14:textId="77777777">
            <w:pPr>
              <w:pStyle w:val="TableParagraph"/>
              <w:ind w:left="54"/>
              <w:rPr>
                <w:rFonts w:ascii="Arial" w:hAnsi="Arial" w:cs="Arial"/>
                <w:sz w:val="22"/>
                <w:szCs w:val="22"/>
              </w:rPr>
            </w:pPr>
            <w:r w:rsidRPr="00E00AE1">
              <w:rPr>
                <w:rFonts w:ascii="Arial" w:hAnsi="Arial" w:cs="Arial"/>
                <w:sz w:val="22"/>
                <w:szCs w:val="22"/>
              </w:rPr>
              <w:t>Currently,</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z w:val="22"/>
                <w:szCs w:val="22"/>
              </w:rPr>
              <w:t>company</w:t>
            </w:r>
            <w:r w:rsidRPr="00E00AE1">
              <w:rPr>
                <w:rFonts w:ascii="Arial" w:hAnsi="Arial" w:cs="Arial"/>
                <w:spacing w:val="-5"/>
                <w:sz w:val="22"/>
                <w:szCs w:val="22"/>
              </w:rPr>
              <w:t xml:space="preserve"> </w:t>
            </w:r>
            <w:r w:rsidRPr="00E00AE1">
              <w:rPr>
                <w:rFonts w:ascii="Arial" w:hAnsi="Arial" w:cs="Arial"/>
                <w:sz w:val="22"/>
                <w:szCs w:val="22"/>
              </w:rPr>
              <w:t>has</w:t>
            </w:r>
            <w:r w:rsidRPr="00E00AE1">
              <w:rPr>
                <w:rFonts w:ascii="Arial" w:hAnsi="Arial" w:cs="Arial"/>
                <w:spacing w:val="-2"/>
                <w:sz w:val="22"/>
                <w:szCs w:val="22"/>
              </w:rPr>
              <w:t xml:space="preserve"> </w:t>
            </w:r>
            <w:r w:rsidRPr="00E00AE1">
              <w:rPr>
                <w:rFonts w:ascii="Arial" w:hAnsi="Arial" w:cs="Arial"/>
                <w:sz w:val="22"/>
                <w:szCs w:val="22"/>
              </w:rPr>
              <w:t>no</w:t>
            </w:r>
            <w:r w:rsidRPr="00E00AE1">
              <w:rPr>
                <w:rFonts w:ascii="Arial" w:hAnsi="Arial" w:cs="Arial"/>
                <w:spacing w:val="-2"/>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pacing w:val="-3"/>
                <w:sz w:val="22"/>
                <w:szCs w:val="22"/>
              </w:rPr>
              <w:t xml:space="preserve"> </w:t>
            </w:r>
            <w:r w:rsidRPr="00E00AE1">
              <w:rPr>
                <w:rFonts w:ascii="Arial" w:hAnsi="Arial" w:cs="Arial"/>
                <w:sz w:val="22"/>
                <w:szCs w:val="22"/>
              </w:rPr>
              <w:t>app</w:t>
            </w:r>
            <w:r w:rsidRPr="00E00AE1">
              <w:rPr>
                <w:rFonts w:ascii="Arial" w:hAnsi="Arial" w:cs="Arial"/>
                <w:spacing w:val="-3"/>
                <w:sz w:val="22"/>
                <w:szCs w:val="22"/>
              </w:rPr>
              <w:t xml:space="preserve"> </w:t>
            </w:r>
            <w:r w:rsidRPr="00E00AE1">
              <w:rPr>
                <w:rFonts w:ascii="Arial" w:hAnsi="Arial" w:cs="Arial"/>
                <w:sz w:val="22"/>
                <w:szCs w:val="22"/>
              </w:rPr>
              <w:t>product</w:t>
            </w:r>
            <w:r w:rsidRPr="00E00AE1">
              <w:rPr>
                <w:rFonts w:ascii="Arial" w:hAnsi="Arial" w:cs="Arial"/>
                <w:spacing w:val="-2"/>
                <w:sz w:val="22"/>
                <w:szCs w:val="22"/>
              </w:rPr>
              <w:t xml:space="preserve"> </w:t>
            </w:r>
            <w:r w:rsidRPr="00E00AE1">
              <w:rPr>
                <w:rFonts w:ascii="Arial" w:hAnsi="Arial" w:cs="Arial"/>
                <w:sz w:val="22"/>
                <w:szCs w:val="22"/>
              </w:rPr>
              <w:t>on</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market</w:t>
            </w:r>
            <w:r w:rsidRPr="00E00AE1">
              <w:rPr>
                <w:rFonts w:ascii="Arial" w:hAnsi="Arial" w:cs="Arial"/>
                <w:spacing w:val="-4"/>
                <w:sz w:val="22"/>
                <w:szCs w:val="22"/>
              </w:rPr>
              <w:t xml:space="preserve"> </w:t>
            </w:r>
            <w:r w:rsidRPr="00E00AE1">
              <w:rPr>
                <w:rFonts w:ascii="Arial" w:hAnsi="Arial" w:cs="Arial"/>
                <w:sz w:val="22"/>
                <w:szCs w:val="22"/>
              </w:rPr>
              <w:t xml:space="preserve">but they do have apps on Apple’s ‘App Store’ and Google’s ‘Play Store’ to virtually try on shoes and try out different nail polish </w:t>
            </w:r>
            <w:proofErr w:type="spellStart"/>
            <w:r w:rsidRPr="00E00AE1">
              <w:rPr>
                <w:rFonts w:ascii="Arial" w:hAnsi="Arial" w:cs="Arial"/>
                <w:sz w:val="22"/>
                <w:szCs w:val="22"/>
              </w:rPr>
              <w:t>colours</w:t>
            </w:r>
            <w:proofErr w:type="spellEnd"/>
            <w:r w:rsidRPr="00E00AE1">
              <w:rPr>
                <w:rFonts w:ascii="Arial" w:hAnsi="Arial" w:cs="Arial"/>
                <w:sz w:val="22"/>
                <w:szCs w:val="22"/>
              </w:rPr>
              <w:t xml:space="preserve"> called ‘WANNA KICKS’ and ‘WANNA NAILS’ respectively.</w:t>
            </w:r>
          </w:p>
          <w:p w:rsidRPr="00E00AE1" w:rsidR="00CB0342" w:rsidRDefault="00CB0342" w14:paraId="71AE6454" wp14:textId="77777777">
            <w:pPr>
              <w:pStyle w:val="TableParagraph"/>
              <w:spacing w:before="9"/>
              <w:rPr>
                <w:rFonts w:ascii="Arial" w:hAnsi="Arial" w:cs="Arial"/>
                <w:sz w:val="22"/>
                <w:szCs w:val="22"/>
              </w:rPr>
            </w:pPr>
          </w:p>
          <w:p w:rsidRPr="00E00AE1" w:rsidR="00CB0342" w:rsidRDefault="00CB0342" w14:paraId="5F9F76E9" wp14:textId="77777777">
            <w:pPr>
              <w:pStyle w:val="TableParagraph"/>
              <w:ind w:left="54"/>
              <w:rPr>
                <w:rFonts w:ascii="Arial" w:hAnsi="Arial" w:cs="Arial"/>
                <w:sz w:val="22"/>
                <w:szCs w:val="22"/>
              </w:rPr>
            </w:pPr>
            <w:r w:rsidRPr="00E00AE1">
              <w:rPr>
                <w:rFonts w:ascii="Arial" w:hAnsi="Arial" w:cs="Arial"/>
                <w:sz w:val="22"/>
                <w:szCs w:val="22"/>
              </w:rPr>
              <w:t>The company’s customers include FILA, Gucci and more, and they have been</w:t>
            </w:r>
            <w:r w:rsidRPr="00E00AE1">
              <w:rPr>
                <w:rFonts w:ascii="Arial" w:hAnsi="Arial" w:cs="Arial"/>
                <w:spacing w:val="-3"/>
                <w:sz w:val="22"/>
                <w:szCs w:val="22"/>
              </w:rPr>
              <w:t xml:space="preserve"> </w:t>
            </w:r>
            <w:r w:rsidRPr="00E00AE1">
              <w:rPr>
                <w:rFonts w:ascii="Arial" w:hAnsi="Arial" w:cs="Arial"/>
                <w:sz w:val="22"/>
                <w:szCs w:val="22"/>
              </w:rPr>
              <w:t>mentioned</w:t>
            </w:r>
            <w:r w:rsidRPr="00E00AE1">
              <w:rPr>
                <w:rFonts w:ascii="Arial" w:hAnsi="Arial" w:cs="Arial"/>
                <w:spacing w:val="-5"/>
                <w:sz w:val="22"/>
                <w:szCs w:val="22"/>
              </w:rPr>
              <w:t xml:space="preserve"> </w:t>
            </w:r>
            <w:r w:rsidRPr="00E00AE1">
              <w:rPr>
                <w:rFonts w:ascii="Arial" w:hAnsi="Arial" w:cs="Arial"/>
                <w:sz w:val="22"/>
                <w:szCs w:val="22"/>
              </w:rPr>
              <w:t>in</w:t>
            </w:r>
            <w:r w:rsidRPr="00E00AE1">
              <w:rPr>
                <w:rFonts w:ascii="Arial" w:hAnsi="Arial" w:cs="Arial"/>
                <w:spacing w:val="-5"/>
                <w:sz w:val="22"/>
                <w:szCs w:val="22"/>
              </w:rPr>
              <w:t xml:space="preserve"> </w:t>
            </w:r>
            <w:r w:rsidRPr="00E00AE1">
              <w:rPr>
                <w:rFonts w:ascii="Arial" w:hAnsi="Arial" w:cs="Arial"/>
                <w:sz w:val="22"/>
                <w:szCs w:val="22"/>
              </w:rPr>
              <w:t>publishing</w:t>
            </w:r>
            <w:r w:rsidRPr="00E00AE1">
              <w:rPr>
                <w:rFonts w:ascii="Arial" w:hAnsi="Arial" w:cs="Arial"/>
                <w:spacing w:val="-3"/>
                <w:sz w:val="22"/>
                <w:szCs w:val="22"/>
              </w:rPr>
              <w:t xml:space="preserve"> </w:t>
            </w:r>
            <w:r w:rsidRPr="00E00AE1">
              <w:rPr>
                <w:rFonts w:ascii="Arial" w:hAnsi="Arial" w:cs="Arial"/>
                <w:sz w:val="22"/>
                <w:szCs w:val="22"/>
              </w:rPr>
              <w:t>such</w:t>
            </w:r>
            <w:r w:rsidRPr="00E00AE1">
              <w:rPr>
                <w:rFonts w:ascii="Arial" w:hAnsi="Arial" w:cs="Arial"/>
                <w:spacing w:val="-5"/>
                <w:sz w:val="22"/>
                <w:szCs w:val="22"/>
              </w:rPr>
              <w:t xml:space="preserve"> </w:t>
            </w:r>
            <w:r w:rsidRPr="00E00AE1">
              <w:rPr>
                <w:rFonts w:ascii="Arial" w:hAnsi="Arial" w:cs="Arial"/>
                <w:sz w:val="22"/>
                <w:szCs w:val="22"/>
              </w:rPr>
              <w:t>as</w:t>
            </w:r>
            <w:r w:rsidRPr="00E00AE1">
              <w:rPr>
                <w:rFonts w:ascii="Arial" w:hAnsi="Arial" w:cs="Arial"/>
                <w:spacing w:val="-5"/>
                <w:sz w:val="22"/>
                <w:szCs w:val="22"/>
              </w:rPr>
              <w:t xml:space="preserve"> </w:t>
            </w:r>
            <w:proofErr w:type="spellStart"/>
            <w:r w:rsidRPr="00E00AE1">
              <w:rPr>
                <w:rFonts w:ascii="Arial" w:hAnsi="Arial" w:cs="Arial"/>
                <w:sz w:val="22"/>
                <w:szCs w:val="22"/>
              </w:rPr>
              <w:t>Techcrunch</w:t>
            </w:r>
            <w:proofErr w:type="spellEnd"/>
            <w:r w:rsidRPr="00E00AE1">
              <w:rPr>
                <w:rFonts w:ascii="Arial" w:hAnsi="Arial" w:cs="Arial"/>
                <w:sz w:val="22"/>
                <w:szCs w:val="22"/>
              </w:rPr>
              <w:t>,</w:t>
            </w:r>
            <w:r w:rsidRPr="00E00AE1">
              <w:rPr>
                <w:rFonts w:ascii="Arial" w:hAnsi="Arial" w:cs="Arial"/>
                <w:spacing w:val="-5"/>
                <w:sz w:val="22"/>
                <w:szCs w:val="22"/>
              </w:rPr>
              <w:t xml:space="preserve"> </w:t>
            </w:r>
            <w:r w:rsidRPr="00E00AE1">
              <w:rPr>
                <w:rFonts w:ascii="Arial" w:hAnsi="Arial" w:cs="Arial"/>
                <w:sz w:val="22"/>
                <w:szCs w:val="22"/>
              </w:rPr>
              <w:t>Esquire</w:t>
            </w:r>
            <w:r w:rsidRPr="00E00AE1">
              <w:rPr>
                <w:rFonts w:ascii="Arial" w:hAnsi="Arial" w:cs="Arial"/>
                <w:spacing w:val="-6"/>
                <w:sz w:val="22"/>
                <w:szCs w:val="22"/>
              </w:rPr>
              <w:t xml:space="preserve"> </w:t>
            </w:r>
            <w:r w:rsidRPr="00E00AE1">
              <w:rPr>
                <w:rFonts w:ascii="Arial" w:hAnsi="Arial" w:cs="Arial"/>
                <w:sz w:val="22"/>
                <w:szCs w:val="22"/>
              </w:rPr>
              <w:t>Magazine</w:t>
            </w:r>
            <w:r w:rsidRPr="00E00AE1">
              <w:rPr>
                <w:rFonts w:ascii="Arial" w:hAnsi="Arial" w:cs="Arial"/>
                <w:spacing w:val="-3"/>
                <w:sz w:val="22"/>
                <w:szCs w:val="22"/>
              </w:rPr>
              <w:t xml:space="preserve"> </w:t>
            </w:r>
            <w:r w:rsidRPr="00E00AE1">
              <w:rPr>
                <w:rFonts w:ascii="Arial" w:hAnsi="Arial" w:cs="Arial"/>
                <w:sz w:val="22"/>
                <w:szCs w:val="22"/>
              </w:rPr>
              <w:t>and CNN Business.</w:t>
            </w:r>
          </w:p>
          <w:p w:rsidRPr="00E00AE1" w:rsidR="00CB0342" w:rsidRDefault="00CB0342" w14:paraId="43136B93" wp14:textId="77777777">
            <w:pPr>
              <w:pStyle w:val="TableParagraph"/>
              <w:spacing w:before="6"/>
              <w:rPr>
                <w:rFonts w:ascii="Arial" w:hAnsi="Arial" w:cs="Arial"/>
                <w:sz w:val="22"/>
                <w:szCs w:val="22"/>
              </w:rPr>
            </w:pPr>
          </w:p>
          <w:p w:rsidRPr="00E00AE1" w:rsidR="00CB0342" w:rsidRDefault="00CB0342" w14:paraId="56BE125A" wp14:textId="77777777">
            <w:pPr>
              <w:pStyle w:val="TableParagraph"/>
              <w:ind w:left="54"/>
              <w:rPr>
                <w:rFonts w:ascii="Arial" w:hAnsi="Arial" w:cs="Arial"/>
                <w:sz w:val="22"/>
                <w:szCs w:val="22"/>
              </w:rPr>
            </w:pPr>
            <w:r w:rsidRPr="00E00AE1">
              <w:rPr>
                <w:rFonts w:ascii="Arial" w:hAnsi="Arial" w:cs="Arial"/>
                <w:sz w:val="22"/>
                <w:szCs w:val="22"/>
              </w:rPr>
              <w:t>It</w:t>
            </w:r>
            <w:r w:rsidRPr="00E00AE1">
              <w:rPr>
                <w:rFonts w:ascii="Arial" w:hAnsi="Arial" w:cs="Arial"/>
                <w:spacing w:val="-4"/>
                <w:sz w:val="22"/>
                <w:szCs w:val="22"/>
              </w:rPr>
              <w:t xml:space="preserve"> </w:t>
            </w:r>
            <w:r w:rsidRPr="00E00AE1">
              <w:rPr>
                <w:rFonts w:ascii="Arial" w:hAnsi="Arial" w:cs="Arial"/>
                <w:sz w:val="22"/>
                <w:szCs w:val="22"/>
              </w:rPr>
              <w:t>is</w:t>
            </w:r>
            <w:r w:rsidRPr="00E00AE1">
              <w:rPr>
                <w:rFonts w:ascii="Arial" w:hAnsi="Arial" w:cs="Arial"/>
                <w:spacing w:val="-5"/>
                <w:sz w:val="22"/>
                <w:szCs w:val="22"/>
              </w:rPr>
              <w:t xml:space="preserve"> </w:t>
            </w:r>
            <w:r w:rsidRPr="00E00AE1">
              <w:rPr>
                <w:rFonts w:ascii="Arial" w:hAnsi="Arial" w:cs="Arial"/>
                <w:sz w:val="22"/>
                <w:szCs w:val="22"/>
              </w:rPr>
              <w:t>unclear</w:t>
            </w:r>
            <w:r w:rsidRPr="00E00AE1">
              <w:rPr>
                <w:rFonts w:ascii="Arial" w:hAnsi="Arial" w:cs="Arial"/>
                <w:spacing w:val="-2"/>
                <w:sz w:val="22"/>
                <w:szCs w:val="22"/>
              </w:rPr>
              <w:t xml:space="preserve"> </w:t>
            </w:r>
            <w:r w:rsidRPr="00E00AE1">
              <w:rPr>
                <w:rFonts w:ascii="Arial" w:hAnsi="Arial" w:cs="Arial"/>
                <w:sz w:val="22"/>
                <w:szCs w:val="22"/>
              </w:rPr>
              <w:t>exactly</w:t>
            </w:r>
            <w:r w:rsidRPr="00E00AE1">
              <w:rPr>
                <w:rFonts w:ascii="Arial" w:hAnsi="Arial" w:cs="Arial"/>
                <w:spacing w:val="-3"/>
                <w:sz w:val="22"/>
                <w:szCs w:val="22"/>
              </w:rPr>
              <w:t xml:space="preserve"> </w:t>
            </w:r>
            <w:r w:rsidRPr="00E00AE1">
              <w:rPr>
                <w:rFonts w:ascii="Arial" w:hAnsi="Arial" w:cs="Arial"/>
                <w:sz w:val="22"/>
                <w:szCs w:val="22"/>
              </w:rPr>
              <w:t>how</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platform</w:t>
            </w:r>
            <w:r w:rsidRPr="00E00AE1">
              <w:rPr>
                <w:rFonts w:ascii="Arial" w:hAnsi="Arial" w:cs="Arial"/>
                <w:spacing w:val="-3"/>
                <w:sz w:val="22"/>
                <w:szCs w:val="22"/>
              </w:rPr>
              <w:t xml:space="preserve"> </w:t>
            </w:r>
            <w:r w:rsidRPr="00E00AE1">
              <w:rPr>
                <w:rFonts w:ascii="Arial" w:hAnsi="Arial" w:cs="Arial"/>
                <w:sz w:val="22"/>
                <w:szCs w:val="22"/>
              </w:rPr>
              <w:t>works</w:t>
            </w:r>
            <w:r w:rsidRPr="00E00AE1">
              <w:rPr>
                <w:rFonts w:ascii="Arial" w:hAnsi="Arial" w:cs="Arial"/>
                <w:spacing w:val="-3"/>
                <w:sz w:val="22"/>
                <w:szCs w:val="22"/>
              </w:rPr>
              <w:t xml:space="preserve"> </w:t>
            </w:r>
            <w:r w:rsidRPr="00E00AE1">
              <w:rPr>
                <w:rFonts w:ascii="Arial" w:hAnsi="Arial" w:cs="Arial"/>
                <w:sz w:val="22"/>
                <w:szCs w:val="22"/>
              </w:rPr>
              <w:t>based</w:t>
            </w:r>
            <w:r w:rsidRPr="00E00AE1">
              <w:rPr>
                <w:rFonts w:ascii="Arial" w:hAnsi="Arial" w:cs="Arial"/>
                <w:spacing w:val="-4"/>
                <w:sz w:val="22"/>
                <w:szCs w:val="22"/>
              </w:rPr>
              <w:t xml:space="preserve"> </w:t>
            </w:r>
            <w:r w:rsidRPr="00E00AE1">
              <w:rPr>
                <w:rFonts w:ascii="Arial" w:hAnsi="Arial" w:cs="Arial"/>
                <w:sz w:val="22"/>
                <w:szCs w:val="22"/>
              </w:rPr>
              <w:t>on</w:t>
            </w:r>
            <w:r w:rsidRPr="00E00AE1">
              <w:rPr>
                <w:rFonts w:ascii="Arial" w:hAnsi="Arial" w:cs="Arial"/>
                <w:spacing w:val="-5"/>
                <w:sz w:val="22"/>
                <w:szCs w:val="22"/>
              </w:rPr>
              <w:t xml:space="preserve"> </w:t>
            </w:r>
            <w:r w:rsidRPr="00E00AE1">
              <w:rPr>
                <w:rFonts w:ascii="Arial" w:hAnsi="Arial" w:cs="Arial"/>
                <w:sz w:val="22"/>
                <w:szCs w:val="22"/>
              </w:rPr>
              <w:t>information</w:t>
            </w:r>
            <w:r w:rsidRPr="00E00AE1">
              <w:rPr>
                <w:rFonts w:ascii="Arial" w:hAnsi="Arial" w:cs="Arial"/>
                <w:spacing w:val="-3"/>
                <w:sz w:val="22"/>
                <w:szCs w:val="22"/>
              </w:rPr>
              <w:t xml:space="preserve"> </w:t>
            </w:r>
            <w:r w:rsidRPr="00E00AE1">
              <w:rPr>
                <w:rFonts w:ascii="Arial" w:hAnsi="Arial" w:cs="Arial"/>
                <w:sz w:val="22"/>
                <w:szCs w:val="22"/>
              </w:rPr>
              <w:t>on</w:t>
            </w:r>
            <w:r w:rsidRPr="00E00AE1">
              <w:rPr>
                <w:rFonts w:ascii="Arial" w:hAnsi="Arial" w:cs="Arial"/>
                <w:spacing w:val="-3"/>
                <w:sz w:val="22"/>
                <w:szCs w:val="22"/>
              </w:rPr>
              <w:t xml:space="preserve"> </w:t>
            </w:r>
            <w:r w:rsidRPr="00E00AE1">
              <w:rPr>
                <w:rFonts w:ascii="Arial" w:hAnsi="Arial" w:cs="Arial"/>
                <w:sz w:val="22"/>
                <w:szCs w:val="22"/>
              </w:rPr>
              <w:t>the company website.</w:t>
            </w:r>
          </w:p>
        </w:tc>
      </w:tr>
    </w:tbl>
    <w:p xmlns:wp14="http://schemas.microsoft.com/office/word/2010/wordml" w:rsidRPr="00E00AE1" w:rsidR="00CB0342" w:rsidRDefault="00CB0342" w14:paraId="2135056F" wp14:textId="77777777">
      <w:pPr>
        <w:rPr>
          <w:rFonts w:ascii="Arial" w:hAnsi="Arial" w:cs="Arial"/>
          <w:sz w:val="22"/>
          <w:szCs w:val="22"/>
        </w:rPr>
        <w:sectPr w:rsidRPr="00E00AE1" w:rsidR="00CB0342">
          <w:pgSz w:w="12240" w:h="15840" w:orient="portrait"/>
          <w:pgMar w:top="920" w:right="1280" w:bottom="920" w:left="1280" w:header="708" w:footer="654" w:gutter="0"/>
          <w:cols w:space="720"/>
        </w:sectPr>
      </w:pPr>
    </w:p>
    <w:p xmlns:wp14="http://schemas.microsoft.com/office/word/2010/wordml" w:rsidR="00211748" w:rsidRDefault="00211748" w14:paraId="00ECADE2" wp14:textId="77777777">
      <w:pPr>
        <w:pStyle w:val="Heading1"/>
        <w:rPr>
          <w:rFonts w:ascii="Arial" w:hAnsi="Arial" w:cs="Arial"/>
          <w:color w:val="auto"/>
          <w:spacing w:val="-2"/>
          <w:sz w:val="22"/>
          <w:szCs w:val="22"/>
        </w:rPr>
      </w:pPr>
    </w:p>
    <w:p xmlns:wp14="http://schemas.microsoft.com/office/word/2010/wordml" w:rsidRPr="00E00AE1" w:rsidR="00CB0342" w:rsidRDefault="00CB0342" w14:paraId="2A76881C" wp14:textId="77777777">
      <w:pPr>
        <w:pStyle w:val="Heading1"/>
        <w:rPr>
          <w:rFonts w:ascii="Arial" w:hAnsi="Arial" w:cs="Arial"/>
          <w:color w:val="auto"/>
          <w:sz w:val="22"/>
          <w:szCs w:val="22"/>
        </w:rPr>
      </w:pPr>
      <w:r w:rsidRPr="00E00AE1">
        <w:rPr>
          <w:rFonts w:ascii="Arial" w:hAnsi="Arial" w:cs="Arial"/>
          <w:color w:val="auto"/>
          <w:spacing w:val="-2"/>
          <w:sz w:val="22"/>
          <w:szCs w:val="22"/>
        </w:rPr>
        <w:t>Comparisons</w:t>
      </w:r>
    </w:p>
    <w:p xmlns:wp14="http://schemas.microsoft.com/office/word/2010/wordml" w:rsidR="00211748" w:rsidRDefault="00211748" w14:paraId="60461305" wp14:textId="77777777">
      <w:pPr>
        <w:spacing w:line="368" w:lineRule="exact"/>
        <w:ind w:left="160"/>
        <w:rPr>
          <w:rFonts w:ascii="Arial" w:hAnsi="Arial" w:cs="Arial"/>
          <w:sz w:val="22"/>
          <w:szCs w:val="22"/>
        </w:rPr>
      </w:pPr>
    </w:p>
    <w:p xmlns:wp14="http://schemas.microsoft.com/office/word/2010/wordml" w:rsidRPr="00E00AE1" w:rsidR="00CB0342" w:rsidRDefault="00CB0342" w14:paraId="154BE130" wp14:textId="77777777">
      <w:pPr>
        <w:spacing w:line="368" w:lineRule="exact"/>
        <w:ind w:left="160"/>
        <w:rPr>
          <w:rFonts w:ascii="Arial" w:hAnsi="Arial" w:cs="Arial"/>
          <w:sz w:val="22"/>
          <w:szCs w:val="22"/>
        </w:rPr>
      </w:pP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vs</w:t>
      </w:r>
      <w:r w:rsidRPr="00E00AE1">
        <w:rPr>
          <w:rFonts w:ascii="Arial" w:hAnsi="Arial" w:cs="Arial"/>
          <w:spacing w:val="-5"/>
          <w:sz w:val="22"/>
          <w:szCs w:val="22"/>
        </w:rPr>
        <w:t xml:space="preserve"> </w:t>
      </w:r>
      <w:r w:rsidRPr="00E00AE1">
        <w:rPr>
          <w:rFonts w:ascii="Arial" w:hAnsi="Arial" w:cs="Arial"/>
          <w:sz w:val="22"/>
          <w:szCs w:val="22"/>
        </w:rPr>
        <w:t>Shop</w:t>
      </w:r>
      <w:r w:rsidRPr="00E00AE1">
        <w:rPr>
          <w:rFonts w:ascii="Arial" w:hAnsi="Arial" w:cs="Arial"/>
          <w:spacing w:val="-5"/>
          <w:sz w:val="22"/>
          <w:szCs w:val="22"/>
        </w:rPr>
        <w:t xml:space="preserve"> </w:t>
      </w:r>
      <w:r w:rsidRPr="00E00AE1">
        <w:rPr>
          <w:rFonts w:ascii="Arial" w:hAnsi="Arial" w:cs="Arial"/>
          <w:sz w:val="22"/>
          <w:szCs w:val="22"/>
        </w:rPr>
        <w:t>4</w:t>
      </w:r>
      <w:r w:rsidRPr="00E00AE1">
        <w:rPr>
          <w:rFonts w:ascii="Arial" w:hAnsi="Arial" w:cs="Arial"/>
          <w:spacing w:val="-6"/>
          <w:sz w:val="22"/>
          <w:szCs w:val="22"/>
        </w:rPr>
        <w:t xml:space="preserve"> </w:t>
      </w:r>
      <w:r w:rsidRPr="00E00AE1">
        <w:rPr>
          <w:rFonts w:ascii="Arial" w:hAnsi="Arial" w:cs="Arial"/>
          <w:spacing w:val="-2"/>
          <w:sz w:val="22"/>
          <w:szCs w:val="22"/>
        </w:rPr>
        <w:t>Rings</w:t>
      </w:r>
    </w:p>
    <w:p xmlns:wp14="http://schemas.microsoft.com/office/word/2010/wordml" w:rsidRPr="00E00AE1" w:rsidR="00CB0342" w:rsidP="009B483C" w:rsidRDefault="00CB0342" w14:paraId="44A58200" wp14:textId="77777777">
      <w:pPr>
        <w:pStyle w:val="ListParagraph"/>
        <w:widowControl w:val="0"/>
        <w:numPr>
          <w:ilvl w:val="0"/>
          <w:numId w:val="33"/>
        </w:numPr>
        <w:tabs>
          <w:tab w:val="left" w:pos="880"/>
          <w:tab w:val="left" w:pos="881"/>
        </w:tabs>
        <w:autoSpaceDE w:val="0"/>
        <w:autoSpaceDN w:val="0"/>
        <w:spacing w:before="59" w:line="269" w:lineRule="exact"/>
        <w:ind w:hanging="361"/>
        <w:contextualSpacing w:val="0"/>
        <w:rPr>
          <w:rFonts w:ascii="Arial" w:hAnsi="Arial" w:cs="Arial"/>
          <w:sz w:val="22"/>
          <w:szCs w:val="22"/>
        </w:rPr>
      </w:pPr>
      <w:r w:rsidRPr="00E00AE1">
        <w:rPr>
          <w:rFonts w:ascii="Arial" w:hAnsi="Arial" w:cs="Arial"/>
          <w:sz w:val="22"/>
          <w:szCs w:val="22"/>
        </w:rPr>
        <w:t>Both</w:t>
      </w:r>
      <w:r w:rsidRPr="00E00AE1">
        <w:rPr>
          <w:rFonts w:ascii="Arial" w:hAnsi="Arial" w:cs="Arial"/>
          <w:spacing w:val="-6"/>
          <w:sz w:val="22"/>
          <w:szCs w:val="22"/>
        </w:rPr>
        <w:t xml:space="preserve"> </w:t>
      </w:r>
      <w:r w:rsidRPr="00E00AE1">
        <w:rPr>
          <w:rFonts w:ascii="Arial" w:hAnsi="Arial" w:cs="Arial"/>
          <w:sz w:val="22"/>
          <w:szCs w:val="22"/>
        </w:rPr>
        <w:t>applications</w:t>
      </w:r>
      <w:r w:rsidRPr="00E00AE1">
        <w:rPr>
          <w:rFonts w:ascii="Arial" w:hAnsi="Arial" w:cs="Arial"/>
          <w:spacing w:val="-5"/>
          <w:sz w:val="22"/>
          <w:szCs w:val="22"/>
        </w:rPr>
        <w:t xml:space="preserve"> </w:t>
      </w:r>
      <w:r w:rsidRPr="00E00AE1">
        <w:rPr>
          <w:rFonts w:ascii="Arial" w:hAnsi="Arial" w:cs="Arial"/>
          <w:sz w:val="22"/>
          <w:szCs w:val="22"/>
        </w:rPr>
        <w:t>are</w:t>
      </w:r>
      <w:r w:rsidRPr="00E00AE1">
        <w:rPr>
          <w:rFonts w:ascii="Arial" w:hAnsi="Arial" w:cs="Arial"/>
          <w:spacing w:val="-6"/>
          <w:sz w:val="22"/>
          <w:szCs w:val="22"/>
        </w:rPr>
        <w:t xml:space="preserve"> </w:t>
      </w:r>
      <w:r w:rsidRPr="00E00AE1">
        <w:rPr>
          <w:rFonts w:ascii="Arial" w:hAnsi="Arial" w:cs="Arial"/>
          <w:sz w:val="22"/>
          <w:szCs w:val="22"/>
        </w:rPr>
        <w:t>white</w:t>
      </w:r>
      <w:r w:rsidRPr="00E00AE1">
        <w:rPr>
          <w:rFonts w:ascii="Arial" w:hAnsi="Arial" w:cs="Arial"/>
          <w:spacing w:val="-5"/>
          <w:sz w:val="22"/>
          <w:szCs w:val="22"/>
        </w:rPr>
        <w:t xml:space="preserve"> </w:t>
      </w:r>
      <w:r w:rsidRPr="00E00AE1">
        <w:rPr>
          <w:rFonts w:ascii="Arial" w:hAnsi="Arial" w:cs="Arial"/>
          <w:spacing w:val="-2"/>
          <w:sz w:val="22"/>
          <w:szCs w:val="22"/>
        </w:rPr>
        <w:t>labelled.</w:t>
      </w:r>
    </w:p>
    <w:p xmlns:wp14="http://schemas.microsoft.com/office/word/2010/wordml" w:rsidRPr="00E00AE1" w:rsidR="00CB0342" w:rsidP="009B483C" w:rsidRDefault="00CB0342" w14:paraId="2D542E84"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Shop</w:t>
      </w:r>
      <w:r w:rsidRPr="00E00AE1">
        <w:rPr>
          <w:rFonts w:ascii="Arial" w:hAnsi="Arial" w:cs="Arial"/>
          <w:spacing w:val="-5"/>
          <w:sz w:val="22"/>
          <w:szCs w:val="22"/>
        </w:rPr>
        <w:t xml:space="preserve"> </w:t>
      </w:r>
      <w:r w:rsidRPr="00E00AE1">
        <w:rPr>
          <w:rFonts w:ascii="Arial" w:hAnsi="Arial" w:cs="Arial"/>
          <w:sz w:val="22"/>
          <w:szCs w:val="22"/>
        </w:rPr>
        <w:t>4</w:t>
      </w:r>
      <w:r w:rsidRPr="00E00AE1">
        <w:rPr>
          <w:rFonts w:ascii="Arial" w:hAnsi="Arial" w:cs="Arial"/>
          <w:spacing w:val="-6"/>
          <w:sz w:val="22"/>
          <w:szCs w:val="22"/>
        </w:rPr>
        <w:t xml:space="preserve"> </w:t>
      </w:r>
      <w:r w:rsidRPr="00E00AE1">
        <w:rPr>
          <w:rFonts w:ascii="Arial" w:hAnsi="Arial" w:cs="Arial"/>
          <w:sz w:val="22"/>
          <w:szCs w:val="22"/>
        </w:rPr>
        <w:t>Rings</w:t>
      </w:r>
      <w:r w:rsidRPr="00E00AE1">
        <w:rPr>
          <w:rFonts w:ascii="Arial" w:hAnsi="Arial" w:cs="Arial"/>
          <w:spacing w:val="-5"/>
          <w:sz w:val="22"/>
          <w:szCs w:val="22"/>
        </w:rPr>
        <w:t xml:space="preserve"> </w:t>
      </w:r>
      <w:r w:rsidRPr="00E00AE1">
        <w:rPr>
          <w:rFonts w:ascii="Arial" w:hAnsi="Arial" w:cs="Arial"/>
          <w:sz w:val="22"/>
          <w:szCs w:val="22"/>
        </w:rPr>
        <w:t>is</w:t>
      </w:r>
      <w:r w:rsidRPr="00E00AE1">
        <w:rPr>
          <w:rFonts w:ascii="Arial" w:hAnsi="Arial" w:cs="Arial"/>
          <w:spacing w:val="-4"/>
          <w:sz w:val="22"/>
          <w:szCs w:val="22"/>
        </w:rPr>
        <w:t xml:space="preserve"> </w:t>
      </w:r>
      <w:r w:rsidRPr="00E00AE1">
        <w:rPr>
          <w:rFonts w:ascii="Arial" w:hAnsi="Arial" w:cs="Arial"/>
          <w:sz w:val="22"/>
          <w:szCs w:val="22"/>
        </w:rPr>
        <w:t>customisable</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retailer</w:t>
      </w:r>
      <w:r w:rsidRPr="00E00AE1">
        <w:rPr>
          <w:rFonts w:ascii="Arial" w:hAnsi="Arial" w:cs="Arial"/>
          <w:spacing w:val="-2"/>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add</w:t>
      </w:r>
      <w:r w:rsidRPr="00E00AE1">
        <w:rPr>
          <w:rFonts w:ascii="Arial" w:hAnsi="Arial" w:cs="Arial"/>
          <w:spacing w:val="-3"/>
          <w:sz w:val="22"/>
          <w:szCs w:val="22"/>
        </w:rPr>
        <w:t xml:space="preserve"> </w:t>
      </w:r>
      <w:r w:rsidRPr="00E00AE1">
        <w:rPr>
          <w:rFonts w:ascii="Arial" w:hAnsi="Arial" w:cs="Arial"/>
          <w:sz w:val="22"/>
          <w:szCs w:val="22"/>
        </w:rPr>
        <w:t>their</w:t>
      </w:r>
      <w:r w:rsidRPr="00E00AE1">
        <w:rPr>
          <w:rFonts w:ascii="Arial" w:hAnsi="Arial" w:cs="Arial"/>
          <w:spacing w:val="-2"/>
          <w:sz w:val="22"/>
          <w:szCs w:val="22"/>
        </w:rPr>
        <w:t xml:space="preserve"> </w:t>
      </w:r>
      <w:r w:rsidRPr="00E00AE1">
        <w:rPr>
          <w:rFonts w:ascii="Arial" w:hAnsi="Arial" w:cs="Arial"/>
          <w:sz w:val="22"/>
          <w:szCs w:val="22"/>
        </w:rPr>
        <w:t>own</w:t>
      </w:r>
      <w:r w:rsidRPr="00E00AE1">
        <w:rPr>
          <w:rFonts w:ascii="Arial" w:hAnsi="Arial" w:cs="Arial"/>
          <w:spacing w:val="-3"/>
          <w:sz w:val="22"/>
          <w:szCs w:val="22"/>
        </w:rPr>
        <w:t xml:space="preserve"> </w:t>
      </w:r>
      <w:r w:rsidRPr="00E00AE1">
        <w:rPr>
          <w:rFonts w:ascii="Arial" w:hAnsi="Arial" w:cs="Arial"/>
          <w:sz w:val="22"/>
          <w:szCs w:val="22"/>
        </w:rPr>
        <w:t>logo</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pacing w:val="-2"/>
          <w:sz w:val="22"/>
          <w:szCs w:val="22"/>
        </w:rPr>
        <w:t>branding.</w:t>
      </w:r>
    </w:p>
    <w:p xmlns:wp14="http://schemas.microsoft.com/office/word/2010/wordml" w:rsidRPr="00E00AE1" w:rsidR="00CB0342" w:rsidP="009B483C" w:rsidRDefault="00CB0342" w14:paraId="16219CAA" wp14:textId="77777777">
      <w:pPr>
        <w:pStyle w:val="ListParagraph"/>
        <w:widowControl w:val="0"/>
        <w:numPr>
          <w:ilvl w:val="0"/>
          <w:numId w:val="33"/>
        </w:numPr>
        <w:tabs>
          <w:tab w:val="left" w:pos="880"/>
          <w:tab w:val="left" w:pos="881"/>
        </w:tabs>
        <w:autoSpaceDE w:val="0"/>
        <w:autoSpaceDN w:val="0"/>
        <w:spacing w:line="240" w:lineRule="auto"/>
        <w:ind w:right="465"/>
        <w:contextualSpacing w:val="0"/>
        <w:rPr>
          <w:rFonts w:ascii="Arial" w:hAnsi="Arial" w:cs="Arial"/>
          <w:sz w:val="22"/>
          <w:szCs w:val="22"/>
        </w:rPr>
      </w:pPr>
      <w:r w:rsidRPr="00E00AE1">
        <w:rPr>
          <w:rFonts w:ascii="Arial" w:hAnsi="Arial" w:cs="Arial"/>
          <w:sz w:val="22"/>
          <w:szCs w:val="22"/>
        </w:rPr>
        <w:t>Shop</w:t>
      </w:r>
      <w:r w:rsidRPr="00E00AE1">
        <w:rPr>
          <w:rFonts w:ascii="Arial" w:hAnsi="Arial" w:cs="Arial"/>
          <w:spacing w:val="-2"/>
          <w:sz w:val="22"/>
          <w:szCs w:val="22"/>
        </w:rPr>
        <w:t xml:space="preserve"> </w:t>
      </w:r>
      <w:r w:rsidRPr="00E00AE1">
        <w:rPr>
          <w:rFonts w:ascii="Arial" w:hAnsi="Arial" w:cs="Arial"/>
          <w:sz w:val="22"/>
          <w:szCs w:val="22"/>
        </w:rPr>
        <w:t>4</w:t>
      </w:r>
      <w:r w:rsidRPr="00E00AE1">
        <w:rPr>
          <w:rFonts w:ascii="Arial" w:hAnsi="Arial" w:cs="Arial"/>
          <w:spacing w:val="-4"/>
          <w:sz w:val="22"/>
          <w:szCs w:val="22"/>
        </w:rPr>
        <w:t xml:space="preserve"> </w:t>
      </w:r>
      <w:r w:rsidRPr="00E00AE1">
        <w:rPr>
          <w:rFonts w:ascii="Arial" w:hAnsi="Arial" w:cs="Arial"/>
          <w:sz w:val="22"/>
          <w:szCs w:val="22"/>
        </w:rPr>
        <w:t>Rings</w:t>
      </w:r>
      <w:r w:rsidRPr="00E00AE1">
        <w:rPr>
          <w:rFonts w:ascii="Arial" w:hAnsi="Arial" w:cs="Arial"/>
          <w:spacing w:val="-4"/>
          <w:sz w:val="22"/>
          <w:szCs w:val="22"/>
        </w:rPr>
        <w:t xml:space="preserve"> </w:t>
      </w:r>
      <w:r w:rsidRPr="00E00AE1">
        <w:rPr>
          <w:rFonts w:ascii="Arial" w:hAnsi="Arial" w:cs="Arial"/>
          <w:sz w:val="22"/>
          <w:szCs w:val="22"/>
        </w:rPr>
        <w:t>uses</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end-user’s</w:t>
      </w:r>
      <w:r w:rsidRPr="00E00AE1">
        <w:rPr>
          <w:rFonts w:ascii="Arial" w:hAnsi="Arial" w:cs="Arial"/>
          <w:spacing w:val="-4"/>
          <w:sz w:val="22"/>
          <w:szCs w:val="22"/>
        </w:rPr>
        <w:t xml:space="preserve"> </w:t>
      </w:r>
      <w:r w:rsidRPr="00E00AE1">
        <w:rPr>
          <w:rFonts w:ascii="Arial" w:hAnsi="Arial" w:cs="Arial"/>
          <w:sz w:val="22"/>
          <w:szCs w:val="22"/>
        </w:rPr>
        <w:t>picture</w:t>
      </w:r>
      <w:r w:rsidRPr="00E00AE1">
        <w:rPr>
          <w:rFonts w:ascii="Arial" w:hAnsi="Arial" w:cs="Arial"/>
          <w:spacing w:val="-4"/>
          <w:sz w:val="22"/>
          <w:szCs w:val="22"/>
        </w:rPr>
        <w:t xml:space="preserve"> </w:t>
      </w:r>
      <w:r w:rsidRPr="00E00AE1">
        <w:rPr>
          <w:rFonts w:ascii="Arial" w:hAnsi="Arial" w:cs="Arial"/>
          <w:sz w:val="22"/>
          <w:szCs w:val="22"/>
        </w:rPr>
        <w:t>of</w:t>
      </w:r>
      <w:r w:rsidRPr="00E00AE1">
        <w:rPr>
          <w:rFonts w:ascii="Arial" w:hAnsi="Arial" w:cs="Arial"/>
          <w:spacing w:val="-4"/>
          <w:sz w:val="22"/>
          <w:szCs w:val="22"/>
        </w:rPr>
        <w:t xml:space="preserve"> </w:t>
      </w:r>
      <w:r w:rsidRPr="00E00AE1">
        <w:rPr>
          <w:rFonts w:ascii="Arial" w:hAnsi="Arial" w:cs="Arial"/>
          <w:sz w:val="22"/>
          <w:szCs w:val="22"/>
        </w:rPr>
        <w:t>their</w:t>
      </w:r>
      <w:r w:rsidRPr="00E00AE1">
        <w:rPr>
          <w:rFonts w:ascii="Arial" w:hAnsi="Arial" w:cs="Arial"/>
          <w:spacing w:val="-1"/>
          <w:sz w:val="22"/>
          <w:szCs w:val="22"/>
        </w:rPr>
        <w:t xml:space="preserve"> </w:t>
      </w:r>
      <w:r w:rsidRPr="00E00AE1">
        <w:rPr>
          <w:rFonts w:ascii="Arial" w:hAnsi="Arial" w:cs="Arial"/>
          <w:sz w:val="22"/>
          <w:szCs w:val="22"/>
        </w:rPr>
        <w:t>hand</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‘try</w:t>
      </w:r>
      <w:r w:rsidRPr="00E00AE1">
        <w:rPr>
          <w:rFonts w:ascii="Arial" w:hAnsi="Arial" w:cs="Arial"/>
          <w:spacing w:val="-4"/>
          <w:sz w:val="22"/>
          <w:szCs w:val="22"/>
        </w:rPr>
        <w:t xml:space="preserve"> </w:t>
      </w:r>
      <w:r w:rsidRPr="00E00AE1">
        <w:rPr>
          <w:rFonts w:ascii="Arial" w:hAnsi="Arial" w:cs="Arial"/>
          <w:sz w:val="22"/>
          <w:szCs w:val="22"/>
        </w:rPr>
        <w:t>on’</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ring</w:t>
      </w:r>
      <w:r w:rsidRPr="00E00AE1">
        <w:rPr>
          <w:rFonts w:ascii="Arial" w:hAnsi="Arial" w:cs="Arial"/>
          <w:spacing w:val="-2"/>
          <w:sz w:val="22"/>
          <w:szCs w:val="22"/>
        </w:rPr>
        <w:t xml:space="preserve"> </w:t>
      </w:r>
      <w:proofErr w:type="spellStart"/>
      <w:r w:rsidRPr="00E00AE1">
        <w:rPr>
          <w:rFonts w:ascii="Arial" w:hAnsi="Arial" w:cs="Arial"/>
          <w:sz w:val="22"/>
          <w:szCs w:val="22"/>
        </w:rPr>
        <w:t>where</w:t>
      </w:r>
      <w:r w:rsidRPr="00E00AE1">
        <w:rPr>
          <w:rFonts w:ascii="Arial" w:hAnsi="Arial" w:cs="Arial"/>
          <w:spacing w:val="-2"/>
          <w:sz w:val="22"/>
          <w:szCs w:val="22"/>
        </w:rPr>
        <w:t xml:space="preserve"> </w:t>
      </w:r>
      <w:r w:rsidRPr="00E00AE1">
        <w:rPr>
          <w:rFonts w:ascii="Arial" w:hAnsi="Arial" w:cs="Arial"/>
          <w:sz w:val="22"/>
          <w:szCs w:val="22"/>
        </w:rPr>
        <w:t>as</w:t>
      </w:r>
      <w:proofErr w:type="spellEnd"/>
      <w:r w:rsidRPr="00E00AE1">
        <w:rPr>
          <w:rFonts w:ascii="Arial" w:hAnsi="Arial" w:cs="Arial"/>
          <w:sz w:val="22"/>
          <w:szCs w:val="22"/>
        </w:rPr>
        <w:t xml:space="preserve"> CERIC shows the ring in real time using a marker.</w:t>
      </w:r>
    </w:p>
    <w:p xmlns:wp14="http://schemas.microsoft.com/office/word/2010/wordml" w:rsidRPr="00E00AE1" w:rsidR="00CB0342" w:rsidP="009B483C" w:rsidRDefault="00CB0342" w14:paraId="3AD96139" wp14:textId="77777777">
      <w:pPr>
        <w:pStyle w:val="ListParagraph"/>
        <w:widowControl w:val="0"/>
        <w:numPr>
          <w:ilvl w:val="0"/>
          <w:numId w:val="33"/>
        </w:numPr>
        <w:tabs>
          <w:tab w:val="left" w:pos="880"/>
          <w:tab w:val="left" w:pos="881"/>
        </w:tabs>
        <w:autoSpaceDE w:val="0"/>
        <w:autoSpaceDN w:val="0"/>
        <w:spacing w:line="240" w:lineRule="auto"/>
        <w:ind w:right="662"/>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3"/>
          <w:sz w:val="22"/>
          <w:szCs w:val="22"/>
        </w:rPr>
        <w:t xml:space="preserve"> </w:t>
      </w:r>
      <w:r w:rsidRPr="00E00AE1">
        <w:rPr>
          <w:rFonts w:ascii="Arial" w:hAnsi="Arial" w:cs="Arial"/>
          <w:sz w:val="22"/>
          <w:szCs w:val="22"/>
        </w:rPr>
        <w:t>includes</w:t>
      </w:r>
      <w:r w:rsidRPr="00E00AE1">
        <w:rPr>
          <w:rFonts w:ascii="Arial" w:hAnsi="Arial" w:cs="Arial"/>
          <w:spacing w:val="-2"/>
          <w:sz w:val="22"/>
          <w:szCs w:val="22"/>
        </w:rPr>
        <w:t xml:space="preserve"> </w:t>
      </w:r>
      <w:r w:rsidRPr="00E00AE1">
        <w:rPr>
          <w:rFonts w:ascii="Arial" w:hAnsi="Arial" w:cs="Arial"/>
          <w:sz w:val="22"/>
          <w:szCs w:val="22"/>
        </w:rPr>
        <w:t>rings,</w:t>
      </w:r>
      <w:r w:rsidRPr="00E00AE1">
        <w:rPr>
          <w:rFonts w:ascii="Arial" w:hAnsi="Arial" w:cs="Arial"/>
          <w:spacing w:val="-5"/>
          <w:sz w:val="22"/>
          <w:szCs w:val="22"/>
        </w:rPr>
        <w:t xml:space="preserve"> </w:t>
      </w:r>
      <w:r w:rsidRPr="00E00AE1">
        <w:rPr>
          <w:rFonts w:ascii="Arial" w:hAnsi="Arial" w:cs="Arial"/>
          <w:sz w:val="22"/>
          <w:szCs w:val="22"/>
        </w:rPr>
        <w:t>bracelets</w:t>
      </w:r>
      <w:r w:rsidRPr="00E00AE1">
        <w:rPr>
          <w:rFonts w:ascii="Arial" w:hAnsi="Arial" w:cs="Arial"/>
          <w:spacing w:val="-5"/>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earrings, whereas</w:t>
      </w:r>
      <w:r w:rsidRPr="00E00AE1">
        <w:rPr>
          <w:rFonts w:ascii="Arial" w:hAnsi="Arial" w:cs="Arial"/>
          <w:spacing w:val="-4"/>
          <w:sz w:val="22"/>
          <w:szCs w:val="22"/>
        </w:rPr>
        <w:t xml:space="preserve"> </w:t>
      </w:r>
      <w:r w:rsidRPr="00E00AE1">
        <w:rPr>
          <w:rFonts w:ascii="Arial" w:hAnsi="Arial" w:cs="Arial"/>
          <w:sz w:val="22"/>
          <w:szCs w:val="22"/>
        </w:rPr>
        <w:t>Shop</w:t>
      </w:r>
      <w:r w:rsidRPr="00E00AE1">
        <w:rPr>
          <w:rFonts w:ascii="Arial" w:hAnsi="Arial" w:cs="Arial"/>
          <w:spacing w:val="-3"/>
          <w:sz w:val="22"/>
          <w:szCs w:val="22"/>
        </w:rPr>
        <w:t xml:space="preserve"> </w:t>
      </w:r>
      <w:r w:rsidRPr="00E00AE1">
        <w:rPr>
          <w:rFonts w:ascii="Arial" w:hAnsi="Arial" w:cs="Arial"/>
          <w:sz w:val="22"/>
          <w:szCs w:val="22"/>
        </w:rPr>
        <w:t>4</w:t>
      </w:r>
      <w:r w:rsidRPr="00E00AE1">
        <w:rPr>
          <w:rFonts w:ascii="Arial" w:hAnsi="Arial" w:cs="Arial"/>
          <w:spacing w:val="-3"/>
          <w:sz w:val="22"/>
          <w:szCs w:val="22"/>
        </w:rPr>
        <w:t xml:space="preserve"> </w:t>
      </w:r>
      <w:r w:rsidRPr="00E00AE1">
        <w:rPr>
          <w:rFonts w:ascii="Arial" w:hAnsi="Arial" w:cs="Arial"/>
          <w:sz w:val="22"/>
          <w:szCs w:val="22"/>
        </w:rPr>
        <w:t>Rings</w:t>
      </w:r>
      <w:r w:rsidRPr="00E00AE1">
        <w:rPr>
          <w:rFonts w:ascii="Arial" w:hAnsi="Arial" w:cs="Arial"/>
          <w:spacing w:val="-5"/>
          <w:sz w:val="22"/>
          <w:szCs w:val="22"/>
        </w:rPr>
        <w:t xml:space="preserve"> </w:t>
      </w:r>
      <w:r w:rsidRPr="00E00AE1">
        <w:rPr>
          <w:rFonts w:ascii="Arial" w:hAnsi="Arial" w:cs="Arial"/>
          <w:sz w:val="22"/>
          <w:szCs w:val="22"/>
        </w:rPr>
        <w:t>only</w:t>
      </w:r>
      <w:r w:rsidRPr="00E00AE1">
        <w:rPr>
          <w:rFonts w:ascii="Arial" w:hAnsi="Arial" w:cs="Arial"/>
          <w:spacing w:val="-5"/>
          <w:sz w:val="22"/>
          <w:szCs w:val="22"/>
        </w:rPr>
        <w:t xml:space="preserve"> </w:t>
      </w:r>
      <w:r w:rsidRPr="00E00AE1">
        <w:rPr>
          <w:rFonts w:ascii="Arial" w:hAnsi="Arial" w:cs="Arial"/>
          <w:sz w:val="22"/>
          <w:szCs w:val="22"/>
        </w:rPr>
        <w:t>includes</w:t>
      </w:r>
      <w:r w:rsidRPr="00E00AE1">
        <w:rPr>
          <w:rFonts w:ascii="Arial" w:hAnsi="Arial" w:cs="Arial"/>
          <w:spacing w:val="-5"/>
          <w:sz w:val="22"/>
          <w:szCs w:val="22"/>
        </w:rPr>
        <w:t xml:space="preserve"> </w:t>
      </w:r>
      <w:r w:rsidRPr="00E00AE1">
        <w:rPr>
          <w:rFonts w:ascii="Arial" w:hAnsi="Arial" w:cs="Arial"/>
          <w:sz w:val="22"/>
          <w:szCs w:val="22"/>
        </w:rPr>
        <w:t>rings (although they do have plans to expand their catalogue to include bracelets also).</w:t>
      </w:r>
    </w:p>
    <w:p xmlns:wp14="http://schemas.microsoft.com/office/word/2010/wordml" w:rsidRPr="00E00AE1" w:rsidR="00CB0342" w:rsidP="009B483C" w:rsidRDefault="00CB0342" w14:paraId="7657C912"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proofErr w:type="spellStart"/>
      <w:r w:rsidRPr="00E00AE1">
        <w:rPr>
          <w:rFonts w:ascii="Arial" w:hAnsi="Arial" w:cs="Arial"/>
          <w:sz w:val="22"/>
          <w:szCs w:val="22"/>
        </w:rPr>
        <w:t>Tryon.guru</w:t>
      </w:r>
      <w:proofErr w:type="spellEnd"/>
      <w:r w:rsidRPr="00E00AE1">
        <w:rPr>
          <w:rFonts w:ascii="Arial" w:hAnsi="Arial" w:cs="Arial"/>
          <w:sz w:val="22"/>
          <w:szCs w:val="22"/>
        </w:rPr>
        <w:t>,</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company</w:t>
      </w:r>
      <w:r w:rsidRPr="00E00AE1">
        <w:rPr>
          <w:rFonts w:ascii="Arial" w:hAnsi="Arial" w:cs="Arial"/>
          <w:spacing w:val="-6"/>
          <w:sz w:val="22"/>
          <w:szCs w:val="22"/>
        </w:rPr>
        <w:t xml:space="preserve"> </w:t>
      </w:r>
      <w:r w:rsidRPr="00E00AE1">
        <w:rPr>
          <w:rFonts w:ascii="Arial" w:hAnsi="Arial" w:cs="Arial"/>
          <w:sz w:val="22"/>
          <w:szCs w:val="22"/>
        </w:rPr>
        <w:t>who</w:t>
      </w:r>
      <w:r w:rsidRPr="00E00AE1">
        <w:rPr>
          <w:rFonts w:ascii="Arial" w:hAnsi="Arial" w:cs="Arial"/>
          <w:spacing w:val="-5"/>
          <w:sz w:val="22"/>
          <w:szCs w:val="22"/>
        </w:rPr>
        <w:t xml:space="preserve"> </w:t>
      </w:r>
      <w:r w:rsidRPr="00E00AE1">
        <w:rPr>
          <w:rFonts w:ascii="Arial" w:hAnsi="Arial" w:cs="Arial"/>
          <w:sz w:val="22"/>
          <w:szCs w:val="22"/>
        </w:rPr>
        <w:t>developed</w:t>
      </w:r>
      <w:r w:rsidRPr="00E00AE1">
        <w:rPr>
          <w:rFonts w:ascii="Arial" w:hAnsi="Arial" w:cs="Arial"/>
          <w:spacing w:val="-5"/>
          <w:sz w:val="22"/>
          <w:szCs w:val="22"/>
        </w:rPr>
        <w:t xml:space="preserve"> </w:t>
      </w:r>
      <w:r w:rsidRPr="00E00AE1">
        <w:rPr>
          <w:rFonts w:ascii="Arial" w:hAnsi="Arial" w:cs="Arial"/>
          <w:sz w:val="22"/>
          <w:szCs w:val="22"/>
        </w:rPr>
        <w:t>the</w:t>
      </w:r>
      <w:r w:rsidRPr="00E00AE1">
        <w:rPr>
          <w:rFonts w:ascii="Arial" w:hAnsi="Arial" w:cs="Arial"/>
          <w:spacing w:val="-4"/>
          <w:sz w:val="22"/>
          <w:szCs w:val="22"/>
        </w:rPr>
        <w:t xml:space="preserve"> </w:t>
      </w:r>
      <w:r w:rsidRPr="00E00AE1">
        <w:rPr>
          <w:rFonts w:ascii="Arial" w:hAnsi="Arial" w:cs="Arial"/>
          <w:sz w:val="22"/>
          <w:szCs w:val="22"/>
        </w:rPr>
        <w:t>app,</w:t>
      </w:r>
      <w:r w:rsidRPr="00E00AE1">
        <w:rPr>
          <w:rFonts w:ascii="Arial" w:hAnsi="Arial" w:cs="Arial"/>
          <w:spacing w:val="-3"/>
          <w:sz w:val="22"/>
          <w:szCs w:val="22"/>
        </w:rPr>
        <w:t xml:space="preserve"> </w:t>
      </w:r>
      <w:r w:rsidRPr="00E00AE1">
        <w:rPr>
          <w:rFonts w:ascii="Arial" w:hAnsi="Arial" w:cs="Arial"/>
          <w:sz w:val="22"/>
          <w:szCs w:val="22"/>
        </w:rPr>
        <w:t>sell kiosks</w:t>
      </w:r>
      <w:r w:rsidRPr="00E00AE1">
        <w:rPr>
          <w:rFonts w:ascii="Arial" w:hAnsi="Arial" w:cs="Arial"/>
          <w:spacing w:val="-5"/>
          <w:sz w:val="22"/>
          <w:szCs w:val="22"/>
        </w:rPr>
        <w:t xml:space="preserve"> </w:t>
      </w:r>
      <w:r w:rsidRPr="00E00AE1">
        <w:rPr>
          <w:rFonts w:ascii="Arial" w:hAnsi="Arial" w:cs="Arial"/>
          <w:sz w:val="22"/>
          <w:szCs w:val="22"/>
        </w:rPr>
        <w:t>for</w:t>
      </w:r>
      <w:r w:rsidRPr="00E00AE1">
        <w:rPr>
          <w:rFonts w:ascii="Arial" w:hAnsi="Arial" w:cs="Arial"/>
          <w:spacing w:val="-3"/>
          <w:sz w:val="22"/>
          <w:szCs w:val="22"/>
        </w:rPr>
        <w:t xml:space="preserve"> </w:t>
      </w:r>
      <w:r w:rsidRPr="00E00AE1">
        <w:rPr>
          <w:rFonts w:ascii="Arial" w:hAnsi="Arial" w:cs="Arial"/>
          <w:sz w:val="22"/>
          <w:szCs w:val="22"/>
        </w:rPr>
        <w:t>in-store</w:t>
      </w:r>
      <w:r w:rsidRPr="00E00AE1">
        <w:rPr>
          <w:rFonts w:ascii="Arial" w:hAnsi="Arial" w:cs="Arial"/>
          <w:spacing w:val="-3"/>
          <w:sz w:val="22"/>
          <w:szCs w:val="22"/>
        </w:rPr>
        <w:t xml:space="preserve"> </w:t>
      </w:r>
      <w:r w:rsidRPr="00E00AE1">
        <w:rPr>
          <w:rFonts w:ascii="Arial" w:hAnsi="Arial" w:cs="Arial"/>
          <w:sz w:val="22"/>
          <w:szCs w:val="22"/>
        </w:rPr>
        <w:t>use</w:t>
      </w:r>
      <w:r w:rsidRPr="00E00AE1">
        <w:rPr>
          <w:rFonts w:ascii="Arial" w:hAnsi="Arial" w:cs="Arial"/>
          <w:spacing w:val="-7"/>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pacing w:val="-4"/>
          <w:sz w:val="22"/>
          <w:szCs w:val="22"/>
        </w:rPr>
        <w:t>app.</w:t>
      </w:r>
    </w:p>
    <w:p xmlns:wp14="http://schemas.microsoft.com/office/word/2010/wordml" w:rsidRPr="00E00AE1" w:rsidR="00CB0342" w:rsidRDefault="00CB0342" w14:paraId="570A21AC" wp14:textId="77777777">
      <w:pPr>
        <w:pStyle w:val="BodyText"/>
        <w:spacing w:before="10"/>
        <w:ind w:left="0"/>
        <w:rPr>
          <w:rFonts w:ascii="Arial" w:hAnsi="Arial" w:cs="Arial"/>
          <w:sz w:val="22"/>
          <w:szCs w:val="22"/>
        </w:rPr>
      </w:pPr>
    </w:p>
    <w:p xmlns:wp14="http://schemas.microsoft.com/office/word/2010/wordml" w:rsidR="00211748" w:rsidRDefault="00211748" w14:paraId="6E52D402" wp14:textId="77777777">
      <w:pPr>
        <w:ind w:left="160"/>
        <w:rPr>
          <w:rFonts w:ascii="Arial" w:hAnsi="Arial" w:cs="Arial"/>
          <w:sz w:val="22"/>
          <w:szCs w:val="22"/>
        </w:rPr>
      </w:pPr>
    </w:p>
    <w:p xmlns:wp14="http://schemas.microsoft.com/office/word/2010/wordml" w:rsidRPr="00E00AE1" w:rsidR="00CB0342" w:rsidRDefault="00CB0342" w14:paraId="792958BB" wp14:textId="77777777">
      <w:pPr>
        <w:ind w:left="160"/>
        <w:rPr>
          <w:rFonts w:ascii="Arial" w:hAnsi="Arial" w:cs="Arial"/>
          <w:sz w:val="22"/>
          <w:szCs w:val="22"/>
        </w:rPr>
      </w:pP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vs</w:t>
      </w:r>
      <w:r w:rsidRPr="00E00AE1">
        <w:rPr>
          <w:rFonts w:ascii="Arial" w:hAnsi="Arial" w:cs="Arial"/>
          <w:spacing w:val="-6"/>
          <w:sz w:val="22"/>
          <w:szCs w:val="22"/>
        </w:rPr>
        <w:t xml:space="preserve"> </w:t>
      </w:r>
      <w:r w:rsidRPr="00E00AE1">
        <w:rPr>
          <w:rFonts w:ascii="Arial" w:hAnsi="Arial" w:cs="Arial"/>
          <w:sz w:val="22"/>
          <w:szCs w:val="22"/>
        </w:rPr>
        <w:t>Say</w:t>
      </w:r>
      <w:r w:rsidRPr="00E00AE1">
        <w:rPr>
          <w:rFonts w:ascii="Arial" w:hAnsi="Arial" w:cs="Arial"/>
          <w:spacing w:val="-5"/>
          <w:sz w:val="22"/>
          <w:szCs w:val="22"/>
        </w:rPr>
        <w:t xml:space="preserve"> Yes</w:t>
      </w:r>
    </w:p>
    <w:p xmlns:wp14="http://schemas.microsoft.com/office/word/2010/wordml" w:rsidRPr="00E00AE1" w:rsidR="00CB0342" w:rsidP="009B483C" w:rsidRDefault="00CB0342" w14:paraId="426A541E" wp14:textId="77777777">
      <w:pPr>
        <w:pStyle w:val="ListParagraph"/>
        <w:widowControl w:val="0"/>
        <w:numPr>
          <w:ilvl w:val="0"/>
          <w:numId w:val="33"/>
        </w:numPr>
        <w:tabs>
          <w:tab w:val="left" w:pos="880"/>
          <w:tab w:val="left" w:pos="881"/>
        </w:tabs>
        <w:autoSpaceDE w:val="0"/>
        <w:autoSpaceDN w:val="0"/>
        <w:spacing w:before="61" w:line="240" w:lineRule="auto"/>
        <w:ind w:hanging="361"/>
        <w:contextualSpacing w:val="0"/>
        <w:rPr>
          <w:rFonts w:ascii="Arial" w:hAnsi="Arial" w:cs="Arial"/>
          <w:sz w:val="22"/>
          <w:szCs w:val="22"/>
        </w:rPr>
      </w:pPr>
      <w:r w:rsidRPr="00E00AE1">
        <w:rPr>
          <w:rFonts w:ascii="Arial" w:hAnsi="Arial" w:cs="Arial"/>
          <w:sz w:val="22"/>
          <w:szCs w:val="22"/>
        </w:rPr>
        <w:t>Same</w:t>
      </w:r>
      <w:r w:rsidRPr="00E00AE1">
        <w:rPr>
          <w:rFonts w:ascii="Arial" w:hAnsi="Arial" w:cs="Arial"/>
          <w:spacing w:val="-8"/>
          <w:sz w:val="22"/>
          <w:szCs w:val="22"/>
        </w:rPr>
        <w:t xml:space="preserve"> </w:t>
      </w:r>
      <w:r w:rsidRPr="00E00AE1">
        <w:rPr>
          <w:rFonts w:ascii="Arial" w:hAnsi="Arial" w:cs="Arial"/>
          <w:sz w:val="22"/>
          <w:szCs w:val="22"/>
        </w:rPr>
        <w:t>as</w:t>
      </w:r>
      <w:r w:rsidRPr="00E00AE1">
        <w:rPr>
          <w:rFonts w:ascii="Arial" w:hAnsi="Arial" w:cs="Arial"/>
          <w:spacing w:val="-4"/>
          <w:sz w:val="22"/>
          <w:szCs w:val="22"/>
        </w:rPr>
        <w:t xml:space="preserve"> </w:t>
      </w:r>
      <w:r w:rsidRPr="00E00AE1">
        <w:rPr>
          <w:rFonts w:ascii="Arial" w:hAnsi="Arial" w:cs="Arial"/>
          <w:sz w:val="22"/>
          <w:szCs w:val="22"/>
        </w:rPr>
        <w:t>Shop</w:t>
      </w:r>
      <w:r w:rsidRPr="00E00AE1">
        <w:rPr>
          <w:rFonts w:ascii="Arial" w:hAnsi="Arial" w:cs="Arial"/>
          <w:spacing w:val="-5"/>
          <w:sz w:val="22"/>
          <w:szCs w:val="22"/>
        </w:rPr>
        <w:t xml:space="preserve"> </w:t>
      </w:r>
      <w:r w:rsidRPr="00E00AE1">
        <w:rPr>
          <w:rFonts w:ascii="Arial" w:hAnsi="Arial" w:cs="Arial"/>
          <w:sz w:val="22"/>
          <w:szCs w:val="22"/>
        </w:rPr>
        <w:t>4</w:t>
      </w:r>
      <w:r w:rsidRPr="00E00AE1">
        <w:rPr>
          <w:rFonts w:ascii="Arial" w:hAnsi="Arial" w:cs="Arial"/>
          <w:spacing w:val="-2"/>
          <w:sz w:val="22"/>
          <w:szCs w:val="22"/>
        </w:rPr>
        <w:t xml:space="preserve"> </w:t>
      </w:r>
      <w:r w:rsidRPr="00E00AE1">
        <w:rPr>
          <w:rFonts w:ascii="Arial" w:hAnsi="Arial" w:cs="Arial"/>
          <w:sz w:val="22"/>
          <w:szCs w:val="22"/>
        </w:rPr>
        <w:t>Rings,</w:t>
      </w:r>
      <w:r w:rsidRPr="00E00AE1">
        <w:rPr>
          <w:rFonts w:ascii="Arial" w:hAnsi="Arial" w:cs="Arial"/>
          <w:spacing w:val="-3"/>
          <w:sz w:val="22"/>
          <w:szCs w:val="22"/>
        </w:rPr>
        <w:t xml:space="preserve"> </w:t>
      </w:r>
      <w:r w:rsidRPr="00E00AE1">
        <w:rPr>
          <w:rFonts w:ascii="Arial" w:hAnsi="Arial" w:cs="Arial"/>
          <w:sz w:val="22"/>
          <w:szCs w:val="22"/>
        </w:rPr>
        <w:t>except</w:t>
      </w:r>
      <w:r w:rsidRPr="00E00AE1">
        <w:rPr>
          <w:rFonts w:ascii="Arial" w:hAnsi="Arial" w:cs="Arial"/>
          <w:spacing w:val="-4"/>
          <w:sz w:val="22"/>
          <w:szCs w:val="22"/>
        </w:rPr>
        <w:t xml:space="preserve"> </w:t>
      </w:r>
      <w:r w:rsidRPr="00E00AE1">
        <w:rPr>
          <w:rFonts w:ascii="Arial" w:hAnsi="Arial" w:cs="Arial"/>
          <w:sz w:val="22"/>
          <w:szCs w:val="22"/>
        </w:rPr>
        <w:t>limited</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engagement</w:t>
      </w:r>
      <w:r w:rsidRPr="00E00AE1">
        <w:rPr>
          <w:rFonts w:ascii="Arial" w:hAnsi="Arial" w:cs="Arial"/>
          <w:spacing w:val="-4"/>
          <w:sz w:val="22"/>
          <w:szCs w:val="22"/>
        </w:rPr>
        <w:t xml:space="preserve"> </w:t>
      </w:r>
      <w:r w:rsidRPr="00E00AE1">
        <w:rPr>
          <w:rFonts w:ascii="Arial" w:hAnsi="Arial" w:cs="Arial"/>
          <w:sz w:val="22"/>
          <w:szCs w:val="22"/>
        </w:rPr>
        <w:t>rings</w:t>
      </w:r>
      <w:r w:rsidRPr="00E00AE1">
        <w:rPr>
          <w:rFonts w:ascii="Arial" w:hAnsi="Arial" w:cs="Arial"/>
          <w:spacing w:val="-4"/>
          <w:sz w:val="22"/>
          <w:szCs w:val="22"/>
        </w:rPr>
        <w:t xml:space="preserve"> </w:t>
      </w:r>
      <w:r w:rsidRPr="00E00AE1">
        <w:rPr>
          <w:rFonts w:ascii="Arial" w:hAnsi="Arial" w:cs="Arial"/>
          <w:spacing w:val="-2"/>
          <w:sz w:val="22"/>
          <w:szCs w:val="22"/>
        </w:rPr>
        <w:t>only.</w:t>
      </w:r>
    </w:p>
    <w:p xmlns:wp14="http://schemas.microsoft.com/office/word/2010/wordml" w:rsidRPr="00E00AE1" w:rsidR="00CB0342" w:rsidRDefault="00CB0342" w14:paraId="0F516707" wp14:textId="77777777">
      <w:pPr>
        <w:pStyle w:val="BodyText"/>
        <w:spacing w:before="1"/>
        <w:ind w:left="0"/>
        <w:rPr>
          <w:rFonts w:ascii="Arial" w:hAnsi="Arial" w:cs="Arial"/>
          <w:sz w:val="22"/>
          <w:szCs w:val="22"/>
        </w:rPr>
      </w:pPr>
    </w:p>
    <w:p xmlns:wp14="http://schemas.microsoft.com/office/word/2010/wordml" w:rsidR="00211748" w:rsidRDefault="00211748" w14:paraId="6313D4C8" wp14:textId="77777777">
      <w:pPr>
        <w:ind w:left="160"/>
        <w:rPr>
          <w:rFonts w:ascii="Arial" w:hAnsi="Arial" w:cs="Arial"/>
          <w:sz w:val="22"/>
          <w:szCs w:val="22"/>
        </w:rPr>
      </w:pPr>
    </w:p>
    <w:p xmlns:wp14="http://schemas.microsoft.com/office/word/2010/wordml" w:rsidRPr="00E00AE1" w:rsidR="00CB0342" w:rsidRDefault="00CB0342" w14:paraId="24E0F4D8" wp14:textId="77777777">
      <w:pPr>
        <w:ind w:left="160"/>
        <w:rPr>
          <w:rFonts w:ascii="Arial" w:hAnsi="Arial" w:cs="Arial"/>
          <w:sz w:val="22"/>
          <w:szCs w:val="22"/>
        </w:rPr>
      </w:pPr>
      <w:r w:rsidRPr="00E00AE1">
        <w:rPr>
          <w:rFonts w:ascii="Arial" w:hAnsi="Arial" w:cs="Arial"/>
          <w:sz w:val="22"/>
          <w:szCs w:val="22"/>
        </w:rPr>
        <w:t>Ceric</w:t>
      </w:r>
      <w:r w:rsidRPr="00E00AE1">
        <w:rPr>
          <w:rFonts w:ascii="Arial" w:hAnsi="Arial" w:cs="Arial"/>
          <w:spacing w:val="-8"/>
          <w:sz w:val="22"/>
          <w:szCs w:val="22"/>
        </w:rPr>
        <w:t xml:space="preserve"> </w:t>
      </w:r>
      <w:r w:rsidRPr="00E00AE1">
        <w:rPr>
          <w:rFonts w:ascii="Arial" w:hAnsi="Arial" w:cs="Arial"/>
          <w:sz w:val="22"/>
          <w:szCs w:val="22"/>
        </w:rPr>
        <w:t>vs</w:t>
      </w:r>
      <w:r w:rsidRPr="00E00AE1">
        <w:rPr>
          <w:rFonts w:ascii="Arial" w:hAnsi="Arial" w:cs="Arial"/>
          <w:spacing w:val="-9"/>
          <w:sz w:val="22"/>
          <w:szCs w:val="22"/>
        </w:rPr>
        <w:t xml:space="preserve"> </w:t>
      </w:r>
      <w:r w:rsidRPr="00E00AE1">
        <w:rPr>
          <w:rFonts w:ascii="Arial" w:hAnsi="Arial" w:cs="Arial"/>
          <w:sz w:val="22"/>
          <w:szCs w:val="22"/>
        </w:rPr>
        <w:t>TRYON</w:t>
      </w:r>
      <w:r w:rsidRPr="00E00AE1">
        <w:rPr>
          <w:rFonts w:ascii="Arial" w:hAnsi="Arial" w:cs="Arial"/>
          <w:spacing w:val="-7"/>
          <w:sz w:val="22"/>
          <w:szCs w:val="22"/>
        </w:rPr>
        <w:t xml:space="preserve"> </w:t>
      </w:r>
      <w:r w:rsidRPr="00E00AE1">
        <w:rPr>
          <w:rFonts w:ascii="Arial" w:hAnsi="Arial" w:cs="Arial"/>
          <w:spacing w:val="-2"/>
          <w:sz w:val="22"/>
          <w:szCs w:val="22"/>
        </w:rPr>
        <w:t>Technology</w:t>
      </w:r>
    </w:p>
    <w:p xmlns:wp14="http://schemas.microsoft.com/office/word/2010/wordml" w:rsidRPr="00E00AE1" w:rsidR="00CB0342" w:rsidP="009B483C" w:rsidRDefault="00CB0342" w14:paraId="320405B6" wp14:textId="77777777">
      <w:pPr>
        <w:pStyle w:val="ListParagraph"/>
        <w:widowControl w:val="0"/>
        <w:numPr>
          <w:ilvl w:val="0"/>
          <w:numId w:val="33"/>
        </w:numPr>
        <w:tabs>
          <w:tab w:val="left" w:pos="880"/>
          <w:tab w:val="left" w:pos="881"/>
        </w:tabs>
        <w:autoSpaceDE w:val="0"/>
        <w:autoSpaceDN w:val="0"/>
        <w:spacing w:before="59" w:line="240" w:lineRule="auto"/>
        <w:ind w:right="360"/>
        <w:contextualSpacing w:val="0"/>
        <w:rPr>
          <w:rFonts w:ascii="Arial" w:hAnsi="Arial" w:cs="Arial"/>
          <w:sz w:val="22"/>
          <w:szCs w:val="22"/>
        </w:rPr>
      </w:pPr>
      <w:r w:rsidRPr="00E00AE1">
        <w:rPr>
          <w:rFonts w:ascii="Arial" w:hAnsi="Arial" w:cs="Arial"/>
          <w:sz w:val="22"/>
          <w:szCs w:val="22"/>
        </w:rPr>
        <w:t>Diamond</w:t>
      </w:r>
      <w:r w:rsidRPr="00E00AE1">
        <w:rPr>
          <w:rFonts w:ascii="Arial" w:hAnsi="Arial" w:cs="Arial"/>
          <w:spacing w:val="-3"/>
          <w:sz w:val="22"/>
          <w:szCs w:val="22"/>
        </w:rPr>
        <w:t xml:space="preserve"> </w:t>
      </w:r>
      <w:r w:rsidRPr="00E00AE1">
        <w:rPr>
          <w:rFonts w:ascii="Arial" w:hAnsi="Arial" w:cs="Arial"/>
          <w:sz w:val="22"/>
          <w:szCs w:val="22"/>
        </w:rPr>
        <w:t>Centre</w:t>
      </w:r>
      <w:r w:rsidRPr="00E00AE1">
        <w:rPr>
          <w:rFonts w:ascii="Arial" w:hAnsi="Arial" w:cs="Arial"/>
          <w:spacing w:val="-3"/>
          <w:sz w:val="22"/>
          <w:szCs w:val="22"/>
        </w:rPr>
        <w:t xml:space="preserve"> </w:t>
      </w:r>
      <w:r w:rsidRPr="00E00AE1">
        <w:rPr>
          <w:rFonts w:ascii="Arial" w:hAnsi="Arial" w:cs="Arial"/>
          <w:sz w:val="22"/>
          <w:szCs w:val="22"/>
        </w:rPr>
        <w:t>Wales</w:t>
      </w:r>
      <w:r w:rsidRPr="00E00AE1">
        <w:rPr>
          <w:rFonts w:ascii="Arial" w:hAnsi="Arial" w:cs="Arial"/>
          <w:spacing w:val="-6"/>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r w:rsidRPr="00E00AE1">
        <w:rPr>
          <w:rFonts w:ascii="Arial" w:hAnsi="Arial" w:cs="Arial"/>
          <w:sz w:val="22"/>
          <w:szCs w:val="22"/>
        </w:rPr>
        <w:t>TRYON</w:t>
      </w:r>
      <w:r w:rsidRPr="00E00AE1">
        <w:rPr>
          <w:rFonts w:ascii="Arial" w:hAnsi="Arial" w:cs="Arial"/>
          <w:spacing w:val="-5"/>
          <w:sz w:val="22"/>
          <w:szCs w:val="22"/>
        </w:rPr>
        <w:t xml:space="preserve"> </w:t>
      </w:r>
      <w:r w:rsidRPr="00E00AE1">
        <w:rPr>
          <w:rFonts w:ascii="Arial" w:hAnsi="Arial" w:cs="Arial"/>
          <w:sz w:val="22"/>
          <w:szCs w:val="22"/>
        </w:rPr>
        <w:t>Technology</w:t>
      </w:r>
      <w:r w:rsidRPr="00E00AE1">
        <w:rPr>
          <w:rFonts w:ascii="Arial" w:hAnsi="Arial" w:cs="Arial"/>
          <w:spacing w:val="-2"/>
          <w:sz w:val="22"/>
          <w:szCs w:val="22"/>
        </w:rPr>
        <w:t xml:space="preserve"> </w:t>
      </w:r>
      <w:r w:rsidRPr="00E00AE1">
        <w:rPr>
          <w:rFonts w:ascii="Arial" w:hAnsi="Arial" w:cs="Arial"/>
          <w:sz w:val="22"/>
          <w:szCs w:val="22"/>
        </w:rPr>
        <w:t>are</w:t>
      </w:r>
      <w:r w:rsidRPr="00E00AE1">
        <w:rPr>
          <w:rFonts w:ascii="Arial" w:hAnsi="Arial" w:cs="Arial"/>
          <w:spacing w:val="-6"/>
          <w:sz w:val="22"/>
          <w:szCs w:val="22"/>
        </w:rPr>
        <w:t xml:space="preserve"> </w:t>
      </w:r>
      <w:r w:rsidRPr="00E00AE1">
        <w:rPr>
          <w:rFonts w:ascii="Arial" w:hAnsi="Arial" w:cs="Arial"/>
          <w:sz w:val="22"/>
          <w:szCs w:val="22"/>
        </w:rPr>
        <w:t>specialists,</w:t>
      </w:r>
      <w:r w:rsidRPr="00E00AE1">
        <w:rPr>
          <w:rFonts w:ascii="Arial" w:hAnsi="Arial" w:cs="Arial"/>
          <w:spacing w:val="-3"/>
          <w:sz w:val="22"/>
          <w:szCs w:val="22"/>
        </w:rPr>
        <w:t xml:space="preserve"> </w:t>
      </w:r>
      <w:r w:rsidRPr="00E00AE1">
        <w:rPr>
          <w:rFonts w:ascii="Arial" w:hAnsi="Arial" w:cs="Arial"/>
          <w:sz w:val="22"/>
          <w:szCs w:val="22"/>
        </w:rPr>
        <w:t>in</w:t>
      </w:r>
      <w:r w:rsidRPr="00E00AE1">
        <w:rPr>
          <w:rFonts w:ascii="Arial" w:hAnsi="Arial" w:cs="Arial"/>
          <w:spacing w:val="-3"/>
          <w:sz w:val="22"/>
          <w:szCs w:val="22"/>
        </w:rPr>
        <w:t xml:space="preserve"> </w:t>
      </w:r>
      <w:r w:rsidRPr="00E00AE1">
        <w:rPr>
          <w:rFonts w:ascii="Arial" w:hAnsi="Arial" w:cs="Arial"/>
          <w:sz w:val="22"/>
          <w:szCs w:val="22"/>
        </w:rPr>
        <w:t>that</w:t>
      </w:r>
      <w:r w:rsidRPr="00E00AE1">
        <w:rPr>
          <w:rFonts w:ascii="Arial" w:hAnsi="Arial" w:cs="Arial"/>
          <w:spacing w:val="-4"/>
          <w:sz w:val="22"/>
          <w:szCs w:val="22"/>
        </w:rPr>
        <w:t xml:space="preserve"> </w:t>
      </w:r>
      <w:r w:rsidRPr="00E00AE1">
        <w:rPr>
          <w:rFonts w:ascii="Arial" w:hAnsi="Arial" w:cs="Arial"/>
          <w:sz w:val="22"/>
          <w:szCs w:val="22"/>
        </w:rPr>
        <w:t>they</w:t>
      </w:r>
      <w:r w:rsidRPr="00E00AE1">
        <w:rPr>
          <w:rFonts w:ascii="Arial" w:hAnsi="Arial" w:cs="Arial"/>
          <w:spacing w:val="-3"/>
          <w:sz w:val="22"/>
          <w:szCs w:val="22"/>
        </w:rPr>
        <w:t xml:space="preserve"> </w:t>
      </w:r>
      <w:r w:rsidRPr="00E00AE1">
        <w:rPr>
          <w:rFonts w:ascii="Arial" w:hAnsi="Arial" w:cs="Arial"/>
          <w:sz w:val="22"/>
          <w:szCs w:val="22"/>
        </w:rPr>
        <w:t>focus</w:t>
      </w:r>
      <w:r w:rsidRPr="00E00AE1">
        <w:rPr>
          <w:rFonts w:ascii="Arial" w:hAnsi="Arial" w:cs="Arial"/>
          <w:spacing w:val="-3"/>
          <w:sz w:val="22"/>
          <w:szCs w:val="22"/>
        </w:rPr>
        <w:t xml:space="preserve"> </w:t>
      </w:r>
      <w:r w:rsidRPr="00E00AE1">
        <w:rPr>
          <w:rFonts w:ascii="Arial" w:hAnsi="Arial" w:cs="Arial"/>
          <w:sz w:val="22"/>
          <w:szCs w:val="22"/>
        </w:rPr>
        <w:t>primarily on jewellery.</w:t>
      </w:r>
    </w:p>
    <w:p xmlns:wp14="http://schemas.microsoft.com/office/word/2010/wordml" w:rsidRPr="00E00AE1" w:rsidR="00CB0342" w:rsidP="009B483C" w:rsidRDefault="00CB0342" w14:paraId="14DBA42E" wp14:textId="77777777">
      <w:pPr>
        <w:pStyle w:val="ListParagraph"/>
        <w:widowControl w:val="0"/>
        <w:numPr>
          <w:ilvl w:val="0"/>
          <w:numId w:val="33"/>
        </w:numPr>
        <w:tabs>
          <w:tab w:val="left" w:pos="880"/>
          <w:tab w:val="left" w:pos="881"/>
        </w:tabs>
        <w:autoSpaceDE w:val="0"/>
        <w:autoSpaceDN w:val="0"/>
        <w:spacing w:line="240" w:lineRule="auto"/>
        <w:ind w:right="555"/>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z w:val="22"/>
          <w:szCs w:val="22"/>
        </w:rPr>
        <w:t>TRYON</w:t>
      </w:r>
      <w:r w:rsidRPr="00E00AE1">
        <w:rPr>
          <w:rFonts w:ascii="Arial" w:hAnsi="Arial" w:cs="Arial"/>
          <w:spacing w:val="-4"/>
          <w:sz w:val="22"/>
          <w:szCs w:val="22"/>
        </w:rPr>
        <w:t xml:space="preserve"> </w:t>
      </w:r>
      <w:r w:rsidRPr="00E00AE1">
        <w:rPr>
          <w:rFonts w:ascii="Arial" w:hAnsi="Arial" w:cs="Arial"/>
          <w:sz w:val="22"/>
          <w:szCs w:val="22"/>
        </w:rPr>
        <w:t>Technology</w:t>
      </w:r>
      <w:r w:rsidRPr="00E00AE1">
        <w:rPr>
          <w:rFonts w:ascii="Arial" w:hAnsi="Arial" w:cs="Arial"/>
          <w:spacing w:val="-4"/>
          <w:sz w:val="22"/>
          <w:szCs w:val="22"/>
        </w:rPr>
        <w:t xml:space="preserve"> </w:t>
      </w:r>
      <w:r w:rsidRPr="00E00AE1">
        <w:rPr>
          <w:rFonts w:ascii="Arial" w:hAnsi="Arial" w:cs="Arial"/>
          <w:sz w:val="22"/>
          <w:szCs w:val="22"/>
        </w:rPr>
        <w:t>allow</w:t>
      </w:r>
      <w:r w:rsidRPr="00E00AE1">
        <w:rPr>
          <w:rFonts w:ascii="Arial" w:hAnsi="Arial" w:cs="Arial"/>
          <w:spacing w:val="-2"/>
          <w:sz w:val="22"/>
          <w:szCs w:val="22"/>
        </w:rPr>
        <w:t xml:space="preserve"> </w:t>
      </w:r>
      <w:r w:rsidRPr="00E00AE1">
        <w:rPr>
          <w:rFonts w:ascii="Arial" w:hAnsi="Arial" w:cs="Arial"/>
          <w:sz w:val="22"/>
          <w:szCs w:val="22"/>
        </w:rPr>
        <w:t>end-users</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4"/>
          <w:sz w:val="22"/>
          <w:szCs w:val="22"/>
        </w:rPr>
        <w:t xml:space="preserve"> </w:t>
      </w:r>
      <w:r w:rsidRPr="00E00AE1">
        <w:rPr>
          <w:rFonts w:ascii="Arial" w:hAnsi="Arial" w:cs="Arial"/>
          <w:sz w:val="22"/>
          <w:szCs w:val="22"/>
        </w:rPr>
        <w:t>view</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jewellery</w:t>
      </w:r>
      <w:r w:rsidRPr="00E00AE1">
        <w:rPr>
          <w:rFonts w:ascii="Arial" w:hAnsi="Arial" w:cs="Arial"/>
          <w:spacing w:val="-2"/>
          <w:sz w:val="22"/>
          <w:szCs w:val="22"/>
        </w:rPr>
        <w:t xml:space="preserve"> </w:t>
      </w:r>
      <w:r w:rsidRPr="00E00AE1">
        <w:rPr>
          <w:rFonts w:ascii="Arial" w:hAnsi="Arial" w:cs="Arial"/>
          <w:sz w:val="22"/>
          <w:szCs w:val="22"/>
        </w:rPr>
        <w:t>on</w:t>
      </w:r>
      <w:r w:rsidRPr="00E00AE1">
        <w:rPr>
          <w:rFonts w:ascii="Arial" w:hAnsi="Arial" w:cs="Arial"/>
          <w:spacing w:val="-2"/>
          <w:sz w:val="22"/>
          <w:szCs w:val="22"/>
        </w:rPr>
        <w:t xml:space="preserve"> </w:t>
      </w:r>
      <w:r w:rsidRPr="00E00AE1">
        <w:rPr>
          <w:rFonts w:ascii="Arial" w:hAnsi="Arial" w:cs="Arial"/>
          <w:sz w:val="22"/>
          <w:szCs w:val="22"/>
        </w:rPr>
        <w:t>their</w:t>
      </w:r>
      <w:r w:rsidRPr="00E00AE1">
        <w:rPr>
          <w:rFonts w:ascii="Arial" w:hAnsi="Arial" w:cs="Arial"/>
          <w:spacing w:val="-4"/>
          <w:sz w:val="22"/>
          <w:szCs w:val="22"/>
        </w:rPr>
        <w:t xml:space="preserve"> </w:t>
      </w:r>
      <w:r w:rsidRPr="00E00AE1">
        <w:rPr>
          <w:rFonts w:ascii="Arial" w:hAnsi="Arial" w:cs="Arial"/>
          <w:sz w:val="22"/>
          <w:szCs w:val="22"/>
        </w:rPr>
        <w:t>hand</w:t>
      </w:r>
      <w:r w:rsidRPr="00E00AE1">
        <w:rPr>
          <w:rFonts w:ascii="Arial" w:hAnsi="Arial" w:cs="Arial"/>
          <w:spacing w:val="-2"/>
          <w:sz w:val="22"/>
          <w:szCs w:val="22"/>
        </w:rPr>
        <w:t xml:space="preserve"> </w:t>
      </w:r>
      <w:r w:rsidRPr="00E00AE1">
        <w:rPr>
          <w:rFonts w:ascii="Arial" w:hAnsi="Arial" w:cs="Arial"/>
          <w:sz w:val="22"/>
          <w:szCs w:val="22"/>
        </w:rPr>
        <w:t>in</w:t>
      </w:r>
      <w:r w:rsidRPr="00E00AE1">
        <w:rPr>
          <w:rFonts w:ascii="Arial" w:hAnsi="Arial" w:cs="Arial"/>
          <w:spacing w:val="-2"/>
          <w:sz w:val="22"/>
          <w:szCs w:val="22"/>
        </w:rPr>
        <w:t xml:space="preserve"> </w:t>
      </w:r>
      <w:r w:rsidRPr="00E00AE1">
        <w:rPr>
          <w:rFonts w:ascii="Arial" w:hAnsi="Arial" w:cs="Arial"/>
          <w:sz w:val="22"/>
          <w:szCs w:val="22"/>
        </w:rPr>
        <w:t xml:space="preserve">real </w:t>
      </w:r>
      <w:r w:rsidRPr="00E00AE1">
        <w:rPr>
          <w:rFonts w:ascii="Arial" w:hAnsi="Arial" w:cs="Arial"/>
          <w:spacing w:val="-2"/>
          <w:sz w:val="22"/>
          <w:szCs w:val="22"/>
        </w:rPr>
        <w:t>time.</w:t>
      </w:r>
    </w:p>
    <w:p xmlns:wp14="http://schemas.microsoft.com/office/word/2010/wordml" w:rsidRPr="00E00AE1" w:rsidR="00CB0342" w:rsidP="009B483C" w:rsidRDefault="00CB0342" w14:paraId="5FF4BE1A" wp14:textId="77777777">
      <w:pPr>
        <w:pStyle w:val="ListParagraph"/>
        <w:widowControl w:val="0"/>
        <w:numPr>
          <w:ilvl w:val="0"/>
          <w:numId w:val="33"/>
        </w:numPr>
        <w:tabs>
          <w:tab w:val="left" w:pos="880"/>
          <w:tab w:val="left" w:pos="881"/>
        </w:tabs>
        <w:autoSpaceDE w:val="0"/>
        <w:autoSpaceDN w:val="0"/>
        <w:spacing w:line="240" w:lineRule="auto"/>
        <w:ind w:right="374"/>
        <w:contextualSpacing w:val="0"/>
        <w:rPr>
          <w:rFonts w:ascii="Arial" w:hAnsi="Arial" w:cs="Arial"/>
          <w:sz w:val="22"/>
          <w:szCs w:val="22"/>
        </w:rPr>
      </w:pPr>
      <w:r w:rsidRPr="00E00AE1">
        <w:rPr>
          <w:rFonts w:ascii="Arial" w:hAnsi="Arial" w:cs="Arial"/>
          <w:sz w:val="22"/>
          <w:szCs w:val="22"/>
        </w:rPr>
        <w:t>TRYON Technology can present the jewellery in real time without the use of a marker by utilizing</w:t>
      </w:r>
      <w:r w:rsidRPr="00E00AE1">
        <w:rPr>
          <w:rFonts w:ascii="Arial" w:hAnsi="Arial" w:cs="Arial"/>
          <w:spacing w:val="-1"/>
          <w:sz w:val="22"/>
          <w:szCs w:val="22"/>
        </w:rPr>
        <w:t xml:space="preserve"> </w:t>
      </w:r>
      <w:r w:rsidRPr="00E00AE1">
        <w:rPr>
          <w:rFonts w:ascii="Arial" w:hAnsi="Arial" w:cs="Arial"/>
          <w:sz w:val="22"/>
          <w:szCs w:val="22"/>
        </w:rPr>
        <w:t>Google’s</w:t>
      </w:r>
      <w:r w:rsidRPr="00E00AE1">
        <w:rPr>
          <w:rFonts w:ascii="Arial" w:hAnsi="Arial" w:cs="Arial"/>
          <w:spacing w:val="-3"/>
          <w:sz w:val="22"/>
          <w:szCs w:val="22"/>
        </w:rPr>
        <w:t xml:space="preserve"> </w:t>
      </w:r>
      <w:r w:rsidRPr="00E00AE1">
        <w:rPr>
          <w:rFonts w:ascii="Arial" w:hAnsi="Arial" w:cs="Arial"/>
          <w:sz w:val="22"/>
          <w:szCs w:val="22"/>
        </w:rPr>
        <w:t>‘</w:t>
      </w:r>
      <w:proofErr w:type="spellStart"/>
      <w:r w:rsidRPr="00E00AE1">
        <w:rPr>
          <w:rFonts w:ascii="Arial" w:hAnsi="Arial" w:cs="Arial"/>
          <w:sz w:val="22"/>
          <w:szCs w:val="22"/>
        </w:rPr>
        <w:t>AutoML</w:t>
      </w:r>
      <w:proofErr w:type="spellEnd"/>
      <w:r w:rsidRPr="00E00AE1">
        <w:rPr>
          <w:rFonts w:ascii="Arial" w:hAnsi="Arial" w:cs="Arial"/>
          <w:spacing w:val="-5"/>
          <w:sz w:val="22"/>
          <w:szCs w:val="22"/>
        </w:rPr>
        <w:t xml:space="preserve"> </w:t>
      </w:r>
      <w:r w:rsidRPr="00E00AE1">
        <w:rPr>
          <w:rFonts w:ascii="Arial" w:hAnsi="Arial" w:cs="Arial"/>
          <w:sz w:val="22"/>
          <w:szCs w:val="22"/>
        </w:rPr>
        <w:t>Vision</w:t>
      </w:r>
      <w:r w:rsidRPr="00E00AE1">
        <w:rPr>
          <w:rFonts w:ascii="Arial" w:hAnsi="Arial" w:cs="Arial"/>
          <w:spacing w:val="-3"/>
          <w:sz w:val="22"/>
          <w:szCs w:val="22"/>
        </w:rPr>
        <w:t xml:space="preserve"> </w:t>
      </w:r>
      <w:r w:rsidRPr="00E00AE1">
        <w:rPr>
          <w:rFonts w:ascii="Arial" w:hAnsi="Arial" w:cs="Arial"/>
          <w:sz w:val="22"/>
          <w:szCs w:val="22"/>
        </w:rPr>
        <w:t>Edge</w:t>
      </w:r>
      <w:r w:rsidRPr="00E00AE1">
        <w:rPr>
          <w:rFonts w:ascii="Arial" w:hAnsi="Arial" w:cs="Arial"/>
          <w:spacing w:val="-2"/>
          <w:sz w:val="22"/>
          <w:szCs w:val="22"/>
        </w:rPr>
        <w:t xml:space="preserve"> </w:t>
      </w:r>
      <w:r w:rsidRPr="00E00AE1">
        <w:rPr>
          <w:rFonts w:ascii="Arial" w:hAnsi="Arial" w:cs="Arial"/>
          <w:sz w:val="22"/>
          <w:szCs w:val="22"/>
        </w:rPr>
        <w:t>–</w:t>
      </w:r>
      <w:r w:rsidRPr="00E00AE1">
        <w:rPr>
          <w:rFonts w:ascii="Arial" w:hAnsi="Arial" w:cs="Arial"/>
          <w:spacing w:val="-3"/>
          <w:sz w:val="22"/>
          <w:szCs w:val="22"/>
        </w:rPr>
        <w:t xml:space="preserve"> </w:t>
      </w:r>
      <w:r w:rsidRPr="00E00AE1">
        <w:rPr>
          <w:rFonts w:ascii="Arial" w:hAnsi="Arial" w:cs="Arial"/>
          <w:sz w:val="22"/>
          <w:szCs w:val="22"/>
        </w:rPr>
        <w:t>Object</w:t>
      </w:r>
      <w:r w:rsidRPr="00E00AE1">
        <w:rPr>
          <w:rFonts w:ascii="Arial" w:hAnsi="Arial" w:cs="Arial"/>
          <w:spacing w:val="-2"/>
          <w:sz w:val="22"/>
          <w:szCs w:val="22"/>
        </w:rPr>
        <w:t xml:space="preserve"> </w:t>
      </w:r>
      <w:r w:rsidRPr="00E00AE1">
        <w:rPr>
          <w:rFonts w:ascii="Arial" w:hAnsi="Arial" w:cs="Arial"/>
          <w:sz w:val="22"/>
          <w:szCs w:val="22"/>
        </w:rPr>
        <w:t>Detection’</w:t>
      </w:r>
      <w:r w:rsidRPr="00E00AE1">
        <w:rPr>
          <w:rFonts w:ascii="Arial" w:hAnsi="Arial" w:cs="Arial"/>
          <w:spacing w:val="-6"/>
          <w:sz w:val="22"/>
          <w:szCs w:val="22"/>
        </w:rPr>
        <w:t xml:space="preserve"> </w:t>
      </w:r>
      <w:r w:rsidRPr="00E00AE1">
        <w:rPr>
          <w:rFonts w:ascii="Arial" w:hAnsi="Arial" w:cs="Arial"/>
          <w:sz w:val="22"/>
          <w:szCs w:val="22"/>
        </w:rPr>
        <w:t>technology,</w:t>
      </w:r>
      <w:r w:rsidRPr="00E00AE1">
        <w:rPr>
          <w:rFonts w:ascii="Arial" w:hAnsi="Arial" w:cs="Arial"/>
          <w:spacing w:val="-6"/>
          <w:sz w:val="22"/>
          <w:szCs w:val="22"/>
        </w:rPr>
        <w:t xml:space="preserve"> </w:t>
      </w:r>
      <w:r w:rsidRPr="00E00AE1">
        <w:rPr>
          <w:rFonts w:ascii="Arial" w:hAnsi="Arial" w:cs="Arial"/>
          <w:sz w:val="22"/>
          <w:szCs w:val="22"/>
        </w:rPr>
        <w:t>unlike</w:t>
      </w:r>
      <w:r w:rsidRPr="00E00AE1">
        <w:rPr>
          <w:rFonts w:ascii="Arial" w:hAnsi="Arial" w:cs="Arial"/>
          <w:spacing w:val="-6"/>
          <w:sz w:val="22"/>
          <w:szCs w:val="22"/>
        </w:rPr>
        <w:t xml:space="preserve"> </w:t>
      </w:r>
      <w:r w:rsidRPr="00E00AE1">
        <w:rPr>
          <w:rFonts w:ascii="Arial" w:hAnsi="Arial" w:cs="Arial"/>
          <w:sz w:val="22"/>
          <w:szCs w:val="22"/>
        </w:rPr>
        <w:t>CERIC</w:t>
      </w:r>
      <w:r w:rsidRPr="00E00AE1">
        <w:rPr>
          <w:rFonts w:ascii="Arial" w:hAnsi="Arial" w:cs="Arial"/>
          <w:spacing w:val="-3"/>
          <w:sz w:val="22"/>
          <w:szCs w:val="22"/>
        </w:rPr>
        <w:t xml:space="preserve"> </w:t>
      </w:r>
      <w:r w:rsidRPr="00E00AE1">
        <w:rPr>
          <w:rFonts w:ascii="Arial" w:hAnsi="Arial" w:cs="Arial"/>
          <w:sz w:val="22"/>
          <w:szCs w:val="22"/>
        </w:rPr>
        <w:t>which requires a marker.</w:t>
      </w:r>
    </w:p>
    <w:p xmlns:wp14="http://schemas.microsoft.com/office/word/2010/wordml" w:rsidRPr="00E00AE1" w:rsidR="00CB0342" w:rsidP="009B483C" w:rsidRDefault="00CB0342" w14:paraId="507CA6A1" wp14:textId="77777777">
      <w:pPr>
        <w:pStyle w:val="ListParagraph"/>
        <w:widowControl w:val="0"/>
        <w:numPr>
          <w:ilvl w:val="0"/>
          <w:numId w:val="33"/>
        </w:numPr>
        <w:tabs>
          <w:tab w:val="left" w:pos="880"/>
          <w:tab w:val="left" w:pos="881"/>
        </w:tabs>
        <w:autoSpaceDE w:val="0"/>
        <w:autoSpaceDN w:val="0"/>
        <w:spacing w:line="240" w:lineRule="auto"/>
        <w:ind w:right="204"/>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2"/>
          <w:sz w:val="22"/>
          <w:szCs w:val="22"/>
        </w:rPr>
        <w:t xml:space="preserve"> </w:t>
      </w:r>
      <w:r w:rsidRPr="00E00AE1">
        <w:rPr>
          <w:rFonts w:ascii="Arial" w:hAnsi="Arial" w:cs="Arial"/>
          <w:sz w:val="22"/>
          <w:szCs w:val="22"/>
        </w:rPr>
        <w:t>is</w:t>
      </w:r>
      <w:r w:rsidRPr="00E00AE1">
        <w:rPr>
          <w:rFonts w:ascii="Arial" w:hAnsi="Arial" w:cs="Arial"/>
          <w:spacing w:val="-4"/>
          <w:sz w:val="22"/>
          <w:szCs w:val="22"/>
        </w:rPr>
        <w:t xml:space="preserve"> </w:t>
      </w:r>
      <w:r w:rsidRPr="00E00AE1">
        <w:rPr>
          <w:rFonts w:ascii="Arial" w:hAnsi="Arial" w:cs="Arial"/>
          <w:sz w:val="22"/>
          <w:szCs w:val="22"/>
        </w:rPr>
        <w:t>currently</w:t>
      </w:r>
      <w:r w:rsidRPr="00E00AE1">
        <w:rPr>
          <w:rFonts w:ascii="Arial" w:hAnsi="Arial" w:cs="Arial"/>
          <w:spacing w:val="-4"/>
          <w:sz w:val="22"/>
          <w:szCs w:val="22"/>
        </w:rPr>
        <w:t xml:space="preserve"> </w:t>
      </w:r>
      <w:r w:rsidRPr="00E00AE1">
        <w:rPr>
          <w:rFonts w:ascii="Arial" w:hAnsi="Arial" w:cs="Arial"/>
          <w:sz w:val="22"/>
          <w:szCs w:val="22"/>
        </w:rPr>
        <w:t>available</w:t>
      </w:r>
      <w:r w:rsidRPr="00E00AE1">
        <w:rPr>
          <w:rFonts w:ascii="Arial" w:hAnsi="Arial" w:cs="Arial"/>
          <w:spacing w:val="-2"/>
          <w:sz w:val="22"/>
          <w:szCs w:val="22"/>
        </w:rPr>
        <w:t xml:space="preserve"> </w:t>
      </w:r>
      <w:r w:rsidRPr="00E00AE1">
        <w:rPr>
          <w:rFonts w:ascii="Arial" w:hAnsi="Arial" w:cs="Arial"/>
          <w:sz w:val="22"/>
          <w:szCs w:val="22"/>
        </w:rPr>
        <w:t>on</w:t>
      </w:r>
      <w:r w:rsidRPr="00E00AE1">
        <w:rPr>
          <w:rFonts w:ascii="Arial" w:hAnsi="Arial" w:cs="Arial"/>
          <w:spacing w:val="-2"/>
          <w:sz w:val="22"/>
          <w:szCs w:val="22"/>
        </w:rPr>
        <w:t xml:space="preserve"> </w:t>
      </w:r>
      <w:r w:rsidRPr="00E00AE1">
        <w:rPr>
          <w:rFonts w:ascii="Arial" w:hAnsi="Arial" w:cs="Arial"/>
          <w:sz w:val="22"/>
          <w:szCs w:val="22"/>
        </w:rPr>
        <w:t>mobile</w:t>
      </w:r>
      <w:r w:rsidRPr="00E00AE1">
        <w:rPr>
          <w:rFonts w:ascii="Arial" w:hAnsi="Arial" w:cs="Arial"/>
          <w:spacing w:val="-5"/>
          <w:sz w:val="22"/>
          <w:szCs w:val="22"/>
        </w:rPr>
        <w:t xml:space="preserve"> </w:t>
      </w:r>
      <w:r w:rsidRPr="00E00AE1">
        <w:rPr>
          <w:rFonts w:ascii="Arial" w:hAnsi="Arial" w:cs="Arial"/>
          <w:sz w:val="22"/>
          <w:szCs w:val="22"/>
        </w:rPr>
        <w:t>app</w:t>
      </w:r>
      <w:r w:rsidRPr="00E00AE1">
        <w:rPr>
          <w:rFonts w:ascii="Arial" w:hAnsi="Arial" w:cs="Arial"/>
          <w:spacing w:val="-4"/>
          <w:sz w:val="22"/>
          <w:szCs w:val="22"/>
        </w:rPr>
        <w:t xml:space="preserve"> </w:t>
      </w:r>
      <w:r w:rsidRPr="00E00AE1">
        <w:rPr>
          <w:rFonts w:ascii="Arial" w:hAnsi="Arial" w:cs="Arial"/>
          <w:sz w:val="22"/>
          <w:szCs w:val="22"/>
        </w:rPr>
        <w:t>stores,</w:t>
      </w:r>
      <w:r w:rsidRPr="00E00AE1">
        <w:rPr>
          <w:rFonts w:ascii="Arial" w:hAnsi="Arial" w:cs="Arial"/>
          <w:spacing w:val="-2"/>
          <w:sz w:val="22"/>
          <w:szCs w:val="22"/>
        </w:rPr>
        <w:t xml:space="preserve"> </w:t>
      </w:r>
      <w:r w:rsidRPr="00E00AE1">
        <w:rPr>
          <w:rFonts w:ascii="Arial" w:hAnsi="Arial" w:cs="Arial"/>
          <w:sz w:val="22"/>
          <w:szCs w:val="22"/>
        </w:rPr>
        <w:t>whereas</w:t>
      </w:r>
      <w:r w:rsidRPr="00E00AE1">
        <w:rPr>
          <w:rFonts w:ascii="Arial" w:hAnsi="Arial" w:cs="Arial"/>
          <w:spacing w:val="-2"/>
          <w:sz w:val="22"/>
          <w:szCs w:val="22"/>
        </w:rPr>
        <w:t xml:space="preserve"> </w:t>
      </w:r>
      <w:r w:rsidRPr="00E00AE1">
        <w:rPr>
          <w:rFonts w:ascii="Arial" w:hAnsi="Arial" w:cs="Arial"/>
          <w:sz w:val="22"/>
          <w:szCs w:val="22"/>
        </w:rPr>
        <w:t>TRYON</w:t>
      </w:r>
      <w:r w:rsidRPr="00E00AE1">
        <w:rPr>
          <w:rFonts w:ascii="Arial" w:hAnsi="Arial" w:cs="Arial"/>
          <w:spacing w:val="-1"/>
          <w:sz w:val="22"/>
          <w:szCs w:val="22"/>
        </w:rPr>
        <w:t xml:space="preserve"> </w:t>
      </w:r>
      <w:r w:rsidRPr="00E00AE1">
        <w:rPr>
          <w:rFonts w:ascii="Arial" w:hAnsi="Arial" w:cs="Arial"/>
          <w:sz w:val="22"/>
          <w:szCs w:val="22"/>
        </w:rPr>
        <w:t>Technology</w:t>
      </w:r>
      <w:r w:rsidRPr="00E00AE1">
        <w:rPr>
          <w:rFonts w:ascii="Arial" w:hAnsi="Arial" w:cs="Arial"/>
          <w:spacing w:val="-1"/>
          <w:sz w:val="22"/>
          <w:szCs w:val="22"/>
        </w:rPr>
        <w:t xml:space="preserve"> </w:t>
      </w:r>
      <w:r w:rsidRPr="00E00AE1">
        <w:rPr>
          <w:rFonts w:ascii="Arial" w:hAnsi="Arial" w:cs="Arial"/>
          <w:sz w:val="22"/>
          <w:szCs w:val="22"/>
        </w:rPr>
        <w:t>has</w:t>
      </w:r>
      <w:r w:rsidRPr="00E00AE1">
        <w:rPr>
          <w:rFonts w:ascii="Arial" w:hAnsi="Arial" w:cs="Arial"/>
          <w:spacing w:val="-2"/>
          <w:sz w:val="22"/>
          <w:szCs w:val="22"/>
        </w:rPr>
        <w:t xml:space="preserve"> </w:t>
      </w:r>
      <w:r w:rsidRPr="00E00AE1">
        <w:rPr>
          <w:rFonts w:ascii="Arial" w:hAnsi="Arial" w:cs="Arial"/>
          <w:sz w:val="22"/>
          <w:szCs w:val="22"/>
        </w:rPr>
        <w:t>yet</w:t>
      </w:r>
      <w:r w:rsidRPr="00E00AE1">
        <w:rPr>
          <w:rFonts w:ascii="Arial" w:hAnsi="Arial" w:cs="Arial"/>
          <w:spacing w:val="-2"/>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 xml:space="preserve">be </w:t>
      </w:r>
      <w:r w:rsidRPr="00E00AE1">
        <w:rPr>
          <w:rFonts w:ascii="Arial" w:hAnsi="Arial" w:cs="Arial"/>
          <w:spacing w:val="-2"/>
          <w:sz w:val="22"/>
          <w:szCs w:val="22"/>
        </w:rPr>
        <w:t>released.</w:t>
      </w:r>
    </w:p>
    <w:p xmlns:wp14="http://schemas.microsoft.com/office/word/2010/wordml" w:rsidRPr="00E00AE1" w:rsidR="00CB0342" w:rsidRDefault="00CB0342" w14:paraId="183D9767" wp14:textId="77777777">
      <w:pPr>
        <w:pStyle w:val="BodyText"/>
        <w:spacing w:before="10"/>
        <w:ind w:left="0"/>
        <w:rPr>
          <w:rFonts w:ascii="Arial" w:hAnsi="Arial" w:cs="Arial"/>
          <w:sz w:val="22"/>
          <w:szCs w:val="22"/>
        </w:rPr>
      </w:pPr>
    </w:p>
    <w:p xmlns:wp14="http://schemas.microsoft.com/office/word/2010/wordml" w:rsidR="00211748" w:rsidRDefault="00211748" w14:paraId="2C821F3A" wp14:textId="77777777">
      <w:pPr>
        <w:ind w:left="160"/>
        <w:rPr>
          <w:rFonts w:ascii="Arial" w:hAnsi="Arial" w:cs="Arial"/>
          <w:sz w:val="22"/>
          <w:szCs w:val="22"/>
        </w:rPr>
      </w:pPr>
    </w:p>
    <w:p xmlns:wp14="http://schemas.microsoft.com/office/word/2010/wordml" w:rsidRPr="00E00AE1" w:rsidR="00CB0342" w:rsidRDefault="00CB0342" w14:paraId="4F7B244E" wp14:textId="77777777">
      <w:pPr>
        <w:ind w:left="160"/>
        <w:rPr>
          <w:rFonts w:ascii="Arial" w:hAnsi="Arial" w:cs="Arial"/>
          <w:sz w:val="22"/>
          <w:szCs w:val="22"/>
        </w:rPr>
      </w:pPr>
      <w:r w:rsidRPr="00E00AE1">
        <w:rPr>
          <w:rFonts w:ascii="Arial" w:hAnsi="Arial" w:cs="Arial"/>
          <w:sz w:val="22"/>
          <w:szCs w:val="22"/>
        </w:rPr>
        <w:t>CERIC</w:t>
      </w:r>
      <w:r w:rsidRPr="00E00AE1">
        <w:rPr>
          <w:rFonts w:ascii="Arial" w:hAnsi="Arial" w:cs="Arial"/>
          <w:spacing w:val="-8"/>
          <w:sz w:val="22"/>
          <w:szCs w:val="22"/>
        </w:rPr>
        <w:t xml:space="preserve"> </w:t>
      </w:r>
      <w:r w:rsidRPr="00E00AE1">
        <w:rPr>
          <w:rFonts w:ascii="Arial" w:hAnsi="Arial" w:cs="Arial"/>
          <w:sz w:val="22"/>
          <w:szCs w:val="22"/>
        </w:rPr>
        <w:t>vs</w:t>
      </w:r>
      <w:r w:rsidRPr="00E00AE1">
        <w:rPr>
          <w:rFonts w:ascii="Arial" w:hAnsi="Arial" w:cs="Arial"/>
          <w:spacing w:val="-7"/>
          <w:sz w:val="22"/>
          <w:szCs w:val="22"/>
        </w:rPr>
        <w:t xml:space="preserve"> </w:t>
      </w:r>
      <w:proofErr w:type="spellStart"/>
      <w:r w:rsidRPr="00E00AE1">
        <w:rPr>
          <w:rFonts w:ascii="Arial" w:hAnsi="Arial" w:cs="Arial"/>
          <w:spacing w:val="-2"/>
          <w:sz w:val="22"/>
          <w:szCs w:val="22"/>
        </w:rPr>
        <w:t>Jewelfie</w:t>
      </w:r>
      <w:proofErr w:type="spellEnd"/>
    </w:p>
    <w:p xmlns:wp14="http://schemas.microsoft.com/office/word/2010/wordml" w:rsidRPr="00E00AE1" w:rsidR="00CB0342" w:rsidP="009B483C" w:rsidRDefault="00CB0342" w14:paraId="0FCDEF50" wp14:textId="77777777">
      <w:pPr>
        <w:pStyle w:val="ListParagraph"/>
        <w:widowControl w:val="0"/>
        <w:numPr>
          <w:ilvl w:val="0"/>
          <w:numId w:val="33"/>
        </w:numPr>
        <w:tabs>
          <w:tab w:val="left" w:pos="880"/>
          <w:tab w:val="left" w:pos="881"/>
        </w:tabs>
        <w:autoSpaceDE w:val="0"/>
        <w:autoSpaceDN w:val="0"/>
        <w:spacing w:before="59" w:line="240" w:lineRule="auto"/>
        <w:ind w:right="1020"/>
        <w:contextualSpacing w:val="0"/>
        <w:rPr>
          <w:rFonts w:ascii="Arial" w:hAnsi="Arial" w:cs="Arial"/>
          <w:sz w:val="22"/>
          <w:szCs w:val="22"/>
        </w:rPr>
      </w:pPr>
      <w:proofErr w:type="spellStart"/>
      <w:r w:rsidRPr="00E00AE1">
        <w:rPr>
          <w:rFonts w:ascii="Arial" w:hAnsi="Arial" w:cs="Arial"/>
          <w:sz w:val="22"/>
          <w:szCs w:val="22"/>
        </w:rPr>
        <w:t>Jewelfie</w:t>
      </w:r>
      <w:proofErr w:type="spellEnd"/>
      <w:r w:rsidRPr="00E00AE1">
        <w:rPr>
          <w:rFonts w:ascii="Arial" w:hAnsi="Arial" w:cs="Arial"/>
          <w:spacing w:val="-5"/>
          <w:sz w:val="22"/>
          <w:szCs w:val="22"/>
        </w:rPr>
        <w:t xml:space="preserve"> </w:t>
      </w:r>
      <w:r w:rsidRPr="00E00AE1">
        <w:rPr>
          <w:rFonts w:ascii="Arial" w:hAnsi="Arial" w:cs="Arial"/>
          <w:sz w:val="22"/>
          <w:szCs w:val="22"/>
        </w:rPr>
        <w:t>is</w:t>
      </w:r>
      <w:r w:rsidRPr="00E00AE1">
        <w:rPr>
          <w:rFonts w:ascii="Arial" w:hAnsi="Arial" w:cs="Arial"/>
          <w:spacing w:val="-4"/>
          <w:sz w:val="22"/>
          <w:szCs w:val="22"/>
        </w:rPr>
        <w:t xml:space="preserve"> </w:t>
      </w:r>
      <w:r w:rsidRPr="00E00AE1">
        <w:rPr>
          <w:rFonts w:ascii="Arial" w:hAnsi="Arial" w:cs="Arial"/>
          <w:sz w:val="22"/>
          <w:szCs w:val="22"/>
        </w:rPr>
        <w:t>primarily</w:t>
      </w:r>
      <w:r w:rsidRPr="00E00AE1">
        <w:rPr>
          <w:rFonts w:ascii="Arial" w:hAnsi="Arial" w:cs="Arial"/>
          <w:spacing w:val="-2"/>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plug-in</w:t>
      </w:r>
      <w:r w:rsidRPr="00E00AE1">
        <w:rPr>
          <w:rFonts w:ascii="Arial" w:hAnsi="Arial" w:cs="Arial"/>
          <w:spacing w:val="-2"/>
          <w:sz w:val="22"/>
          <w:szCs w:val="22"/>
        </w:rPr>
        <w:t xml:space="preserve"> </w:t>
      </w:r>
      <w:r w:rsidRPr="00E00AE1">
        <w:rPr>
          <w:rFonts w:ascii="Arial" w:hAnsi="Arial" w:cs="Arial"/>
          <w:sz w:val="22"/>
          <w:szCs w:val="22"/>
        </w:rPr>
        <w:t>for</w:t>
      </w:r>
      <w:r w:rsidRPr="00E00AE1">
        <w:rPr>
          <w:rFonts w:ascii="Arial" w:hAnsi="Arial" w:cs="Arial"/>
          <w:spacing w:val="-1"/>
          <w:sz w:val="22"/>
          <w:szCs w:val="22"/>
        </w:rPr>
        <w:t xml:space="preserve"> </w:t>
      </w:r>
      <w:r w:rsidRPr="00E00AE1">
        <w:rPr>
          <w:rFonts w:ascii="Arial" w:hAnsi="Arial" w:cs="Arial"/>
          <w:sz w:val="22"/>
          <w:szCs w:val="22"/>
        </w:rPr>
        <w:t>Shopify,</w:t>
      </w:r>
      <w:r w:rsidRPr="00E00AE1">
        <w:rPr>
          <w:rFonts w:ascii="Arial" w:hAnsi="Arial" w:cs="Arial"/>
          <w:spacing w:val="-3"/>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r w:rsidRPr="00E00AE1">
        <w:rPr>
          <w:rFonts w:ascii="Arial" w:hAnsi="Arial" w:cs="Arial"/>
          <w:sz w:val="22"/>
          <w:szCs w:val="22"/>
        </w:rPr>
        <w:t>has</w:t>
      </w:r>
      <w:r w:rsidRPr="00E00AE1">
        <w:rPr>
          <w:rFonts w:ascii="Arial" w:hAnsi="Arial" w:cs="Arial"/>
          <w:spacing w:val="-2"/>
          <w:sz w:val="22"/>
          <w:szCs w:val="22"/>
        </w:rPr>
        <w:t xml:space="preserve"> </w:t>
      </w:r>
      <w:r w:rsidRPr="00E00AE1">
        <w:rPr>
          <w:rFonts w:ascii="Arial" w:hAnsi="Arial" w:cs="Arial"/>
          <w:sz w:val="22"/>
          <w:szCs w:val="22"/>
        </w:rPr>
        <w:t>already</w:t>
      </w:r>
      <w:r w:rsidRPr="00E00AE1">
        <w:rPr>
          <w:rFonts w:ascii="Arial" w:hAnsi="Arial" w:cs="Arial"/>
          <w:spacing w:val="-2"/>
          <w:sz w:val="22"/>
          <w:szCs w:val="22"/>
        </w:rPr>
        <w:t xml:space="preserve"> </w:t>
      </w:r>
      <w:r w:rsidRPr="00E00AE1">
        <w:rPr>
          <w:rFonts w:ascii="Arial" w:hAnsi="Arial" w:cs="Arial"/>
          <w:sz w:val="22"/>
          <w:szCs w:val="22"/>
        </w:rPr>
        <w:t>been</w:t>
      </w:r>
      <w:r w:rsidRPr="00E00AE1">
        <w:rPr>
          <w:rFonts w:ascii="Arial" w:hAnsi="Arial" w:cs="Arial"/>
          <w:spacing w:val="-2"/>
          <w:sz w:val="22"/>
          <w:szCs w:val="22"/>
        </w:rPr>
        <w:t xml:space="preserve"> </w:t>
      </w:r>
      <w:r w:rsidRPr="00E00AE1">
        <w:rPr>
          <w:rFonts w:ascii="Arial" w:hAnsi="Arial" w:cs="Arial"/>
          <w:sz w:val="22"/>
          <w:szCs w:val="22"/>
        </w:rPr>
        <w:t>released</w:t>
      </w:r>
      <w:r w:rsidRPr="00E00AE1">
        <w:rPr>
          <w:rFonts w:ascii="Arial" w:hAnsi="Arial" w:cs="Arial"/>
          <w:spacing w:val="-4"/>
          <w:sz w:val="22"/>
          <w:szCs w:val="22"/>
        </w:rPr>
        <w:t xml:space="preserve"> </w:t>
      </w:r>
      <w:r w:rsidRPr="00E00AE1">
        <w:rPr>
          <w:rFonts w:ascii="Arial" w:hAnsi="Arial" w:cs="Arial"/>
          <w:sz w:val="22"/>
          <w:szCs w:val="22"/>
        </w:rPr>
        <w:t>on</w:t>
      </w:r>
      <w:r w:rsidRPr="00E00AE1">
        <w:rPr>
          <w:rFonts w:ascii="Arial" w:hAnsi="Arial" w:cs="Arial"/>
          <w:spacing w:val="-4"/>
          <w:sz w:val="22"/>
          <w:szCs w:val="22"/>
        </w:rPr>
        <w:t xml:space="preserve"> </w:t>
      </w:r>
      <w:r w:rsidRPr="00E00AE1">
        <w:rPr>
          <w:rFonts w:ascii="Arial" w:hAnsi="Arial" w:cs="Arial"/>
          <w:sz w:val="22"/>
          <w:szCs w:val="22"/>
        </w:rPr>
        <w:t xml:space="preserve">mobile </w:t>
      </w:r>
      <w:r w:rsidRPr="00E00AE1">
        <w:rPr>
          <w:rFonts w:ascii="Arial" w:hAnsi="Arial" w:cs="Arial"/>
          <w:spacing w:val="-2"/>
          <w:sz w:val="22"/>
          <w:szCs w:val="22"/>
        </w:rPr>
        <w:t>platforms.</w:t>
      </w:r>
    </w:p>
    <w:p xmlns:wp14="http://schemas.microsoft.com/office/word/2010/wordml" w:rsidRPr="00E00AE1" w:rsidR="00CB0342" w:rsidP="009B483C" w:rsidRDefault="00CB0342" w14:paraId="570C3354" wp14:textId="77777777">
      <w:pPr>
        <w:pStyle w:val="ListParagraph"/>
        <w:widowControl w:val="0"/>
        <w:numPr>
          <w:ilvl w:val="0"/>
          <w:numId w:val="33"/>
        </w:numPr>
        <w:tabs>
          <w:tab w:val="left" w:pos="880"/>
          <w:tab w:val="left" w:pos="881"/>
        </w:tabs>
        <w:autoSpaceDE w:val="0"/>
        <w:autoSpaceDN w:val="0"/>
        <w:spacing w:line="240" w:lineRule="auto"/>
        <w:ind w:right="183"/>
        <w:contextualSpacing w:val="0"/>
        <w:rPr>
          <w:rFonts w:ascii="Arial" w:hAnsi="Arial" w:cs="Arial"/>
          <w:sz w:val="22"/>
          <w:szCs w:val="22"/>
        </w:rPr>
      </w:pPr>
      <w:proofErr w:type="spellStart"/>
      <w:r w:rsidRPr="00E00AE1">
        <w:rPr>
          <w:rFonts w:ascii="Arial" w:hAnsi="Arial" w:cs="Arial"/>
          <w:sz w:val="22"/>
          <w:szCs w:val="22"/>
        </w:rPr>
        <w:t>Jewelfie</w:t>
      </w:r>
      <w:proofErr w:type="spellEnd"/>
      <w:r w:rsidRPr="00E00AE1">
        <w:rPr>
          <w:rFonts w:ascii="Arial" w:hAnsi="Arial" w:cs="Arial"/>
          <w:spacing w:val="-5"/>
          <w:sz w:val="22"/>
          <w:szCs w:val="22"/>
        </w:rPr>
        <w:t xml:space="preserve"> </w:t>
      </w:r>
      <w:r w:rsidRPr="00E00AE1">
        <w:rPr>
          <w:rFonts w:ascii="Arial" w:hAnsi="Arial" w:cs="Arial"/>
          <w:sz w:val="22"/>
          <w:szCs w:val="22"/>
        </w:rPr>
        <w:t>uses</w:t>
      </w:r>
      <w:r w:rsidRPr="00E00AE1">
        <w:rPr>
          <w:rFonts w:ascii="Arial" w:hAnsi="Arial" w:cs="Arial"/>
          <w:spacing w:val="-2"/>
          <w:sz w:val="22"/>
          <w:szCs w:val="22"/>
        </w:rPr>
        <w:t xml:space="preserve"> </w:t>
      </w:r>
      <w:r w:rsidRPr="00E00AE1">
        <w:rPr>
          <w:rFonts w:ascii="Arial" w:hAnsi="Arial" w:cs="Arial"/>
          <w:sz w:val="22"/>
          <w:szCs w:val="22"/>
        </w:rPr>
        <w:t>end-user’s</w:t>
      </w:r>
      <w:r w:rsidRPr="00E00AE1">
        <w:rPr>
          <w:rFonts w:ascii="Arial" w:hAnsi="Arial" w:cs="Arial"/>
          <w:spacing w:val="-4"/>
          <w:sz w:val="22"/>
          <w:szCs w:val="22"/>
        </w:rPr>
        <w:t xml:space="preserve"> </w:t>
      </w:r>
      <w:r w:rsidRPr="00E00AE1">
        <w:rPr>
          <w:rFonts w:ascii="Arial" w:hAnsi="Arial" w:cs="Arial"/>
          <w:sz w:val="22"/>
          <w:szCs w:val="22"/>
        </w:rPr>
        <w:t>photos</w:t>
      </w:r>
      <w:r w:rsidRPr="00E00AE1">
        <w:rPr>
          <w:rFonts w:ascii="Arial" w:hAnsi="Arial" w:cs="Arial"/>
          <w:spacing w:val="-4"/>
          <w:sz w:val="22"/>
          <w:szCs w:val="22"/>
        </w:rPr>
        <w:t xml:space="preserve"> </w:t>
      </w:r>
      <w:r w:rsidRPr="00E00AE1">
        <w:rPr>
          <w:rFonts w:ascii="Arial" w:hAnsi="Arial" w:cs="Arial"/>
          <w:sz w:val="22"/>
          <w:szCs w:val="22"/>
        </w:rPr>
        <w:t>and</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technology</w:t>
      </w:r>
      <w:r w:rsidRPr="00E00AE1">
        <w:rPr>
          <w:rFonts w:ascii="Arial" w:hAnsi="Arial" w:cs="Arial"/>
          <w:spacing w:val="-3"/>
          <w:sz w:val="22"/>
          <w:szCs w:val="22"/>
        </w:rPr>
        <w:t xml:space="preserve"> </w:t>
      </w:r>
      <w:r w:rsidRPr="00E00AE1">
        <w:rPr>
          <w:rFonts w:ascii="Arial" w:hAnsi="Arial" w:cs="Arial"/>
          <w:sz w:val="22"/>
          <w:szCs w:val="22"/>
        </w:rPr>
        <w:t>maps</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image</w:t>
      </w:r>
      <w:r w:rsidRPr="00E00AE1">
        <w:rPr>
          <w:rFonts w:ascii="Arial" w:hAnsi="Arial" w:cs="Arial"/>
          <w:spacing w:val="-5"/>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overlay</w:t>
      </w:r>
      <w:r w:rsidRPr="00E00AE1">
        <w:rPr>
          <w:rFonts w:ascii="Arial" w:hAnsi="Arial" w:cs="Arial"/>
          <w:spacing w:val="-2"/>
          <w:sz w:val="22"/>
          <w:szCs w:val="22"/>
        </w:rPr>
        <w:t xml:space="preserve"> </w:t>
      </w:r>
      <w:r w:rsidRPr="00E00AE1">
        <w:rPr>
          <w:rFonts w:ascii="Arial" w:hAnsi="Arial" w:cs="Arial"/>
          <w:sz w:val="22"/>
          <w:szCs w:val="22"/>
        </w:rPr>
        <w:t>earrings</w:t>
      </w:r>
      <w:r w:rsidRPr="00E00AE1">
        <w:rPr>
          <w:rFonts w:ascii="Arial" w:hAnsi="Arial" w:cs="Arial"/>
          <w:spacing w:val="-2"/>
          <w:sz w:val="22"/>
          <w:szCs w:val="22"/>
        </w:rPr>
        <w:t xml:space="preserve"> </w:t>
      </w:r>
      <w:r w:rsidRPr="00E00AE1">
        <w:rPr>
          <w:rFonts w:ascii="Arial" w:hAnsi="Arial" w:cs="Arial"/>
          <w:sz w:val="22"/>
          <w:szCs w:val="22"/>
        </w:rPr>
        <w:t>and or necklaces on the image. CERIC displays jewellery in real-time.</w:t>
      </w:r>
    </w:p>
    <w:p xmlns:wp14="http://schemas.microsoft.com/office/word/2010/wordml" w:rsidRPr="00E00AE1" w:rsidR="00CB0342" w:rsidP="009B483C" w:rsidRDefault="00CB0342" w14:paraId="27C74956" wp14:textId="77777777">
      <w:pPr>
        <w:pStyle w:val="ListParagraph"/>
        <w:widowControl w:val="0"/>
        <w:numPr>
          <w:ilvl w:val="0"/>
          <w:numId w:val="33"/>
        </w:numPr>
        <w:tabs>
          <w:tab w:val="left" w:pos="880"/>
          <w:tab w:val="left" w:pos="881"/>
        </w:tabs>
        <w:autoSpaceDE w:val="0"/>
        <w:autoSpaceDN w:val="0"/>
        <w:spacing w:line="240" w:lineRule="auto"/>
        <w:ind w:right="274"/>
        <w:contextualSpacing w:val="0"/>
        <w:rPr>
          <w:rFonts w:ascii="Arial" w:hAnsi="Arial" w:cs="Arial"/>
          <w:sz w:val="22"/>
          <w:szCs w:val="22"/>
        </w:rPr>
      </w:pPr>
      <w:proofErr w:type="spellStart"/>
      <w:r w:rsidRPr="00E00AE1">
        <w:rPr>
          <w:rFonts w:ascii="Arial" w:hAnsi="Arial" w:cs="Arial"/>
          <w:sz w:val="22"/>
          <w:szCs w:val="22"/>
        </w:rPr>
        <w:t>Jewelfie</w:t>
      </w:r>
      <w:proofErr w:type="spellEnd"/>
      <w:r w:rsidRPr="00E00AE1">
        <w:rPr>
          <w:rFonts w:ascii="Arial" w:hAnsi="Arial" w:cs="Arial"/>
          <w:spacing w:val="-4"/>
          <w:sz w:val="22"/>
          <w:szCs w:val="22"/>
        </w:rPr>
        <w:t xml:space="preserve"> </w:t>
      </w:r>
      <w:r w:rsidRPr="00E00AE1">
        <w:rPr>
          <w:rFonts w:ascii="Arial" w:hAnsi="Arial" w:cs="Arial"/>
          <w:sz w:val="22"/>
          <w:szCs w:val="22"/>
        </w:rPr>
        <w:t>allows</w:t>
      </w:r>
      <w:r w:rsidRPr="00E00AE1">
        <w:rPr>
          <w:rFonts w:ascii="Arial" w:hAnsi="Arial" w:cs="Arial"/>
          <w:spacing w:val="-1"/>
          <w:sz w:val="22"/>
          <w:szCs w:val="22"/>
        </w:rPr>
        <w:t xml:space="preserve"> </w:t>
      </w:r>
      <w:r w:rsidRPr="00E00AE1">
        <w:rPr>
          <w:rFonts w:ascii="Arial" w:hAnsi="Arial" w:cs="Arial"/>
          <w:sz w:val="22"/>
          <w:szCs w:val="22"/>
        </w:rPr>
        <w:t>end-users</w:t>
      </w:r>
      <w:r w:rsidRPr="00E00AE1">
        <w:rPr>
          <w:rFonts w:ascii="Arial" w:hAnsi="Arial" w:cs="Arial"/>
          <w:spacing w:val="-6"/>
          <w:sz w:val="22"/>
          <w:szCs w:val="22"/>
        </w:rPr>
        <w:t xml:space="preserve"> </w:t>
      </w:r>
      <w:r w:rsidRPr="00E00AE1">
        <w:rPr>
          <w:rFonts w:ascii="Arial" w:hAnsi="Arial" w:cs="Arial"/>
          <w:sz w:val="22"/>
          <w:szCs w:val="22"/>
        </w:rPr>
        <w:t>to</w:t>
      </w:r>
      <w:r w:rsidRPr="00E00AE1">
        <w:rPr>
          <w:rFonts w:ascii="Arial" w:hAnsi="Arial" w:cs="Arial"/>
          <w:spacing w:val="-1"/>
          <w:sz w:val="22"/>
          <w:szCs w:val="22"/>
        </w:rPr>
        <w:t xml:space="preserve"> </w:t>
      </w:r>
      <w:r w:rsidRPr="00E00AE1">
        <w:rPr>
          <w:rFonts w:ascii="Arial" w:hAnsi="Arial" w:cs="Arial"/>
          <w:sz w:val="22"/>
          <w:szCs w:val="22"/>
        </w:rPr>
        <w:t>view</w:t>
      </w:r>
      <w:r w:rsidRPr="00E00AE1">
        <w:rPr>
          <w:rFonts w:ascii="Arial" w:hAnsi="Arial" w:cs="Arial"/>
          <w:spacing w:val="-2"/>
          <w:sz w:val="22"/>
          <w:szCs w:val="22"/>
        </w:rPr>
        <w:t xml:space="preserve"> </w:t>
      </w:r>
      <w:r w:rsidRPr="00E00AE1">
        <w:rPr>
          <w:rFonts w:ascii="Arial" w:hAnsi="Arial" w:cs="Arial"/>
          <w:sz w:val="22"/>
          <w:szCs w:val="22"/>
        </w:rPr>
        <w:t>more</w:t>
      </w:r>
      <w:r w:rsidRPr="00E00AE1">
        <w:rPr>
          <w:rFonts w:ascii="Arial" w:hAnsi="Arial" w:cs="Arial"/>
          <w:spacing w:val="-4"/>
          <w:sz w:val="22"/>
          <w:szCs w:val="22"/>
        </w:rPr>
        <w:t xml:space="preserve"> </w:t>
      </w:r>
      <w:r w:rsidRPr="00E00AE1">
        <w:rPr>
          <w:rFonts w:ascii="Arial" w:hAnsi="Arial" w:cs="Arial"/>
          <w:sz w:val="22"/>
          <w:szCs w:val="22"/>
        </w:rPr>
        <w:t>than</w:t>
      </w:r>
      <w:r w:rsidRPr="00E00AE1">
        <w:rPr>
          <w:rFonts w:ascii="Arial" w:hAnsi="Arial" w:cs="Arial"/>
          <w:spacing w:val="-3"/>
          <w:sz w:val="22"/>
          <w:szCs w:val="22"/>
        </w:rPr>
        <w:t xml:space="preserve"> </w:t>
      </w:r>
      <w:r w:rsidRPr="00E00AE1">
        <w:rPr>
          <w:rFonts w:ascii="Arial" w:hAnsi="Arial" w:cs="Arial"/>
          <w:sz w:val="22"/>
          <w:szCs w:val="22"/>
        </w:rPr>
        <w:t>one</w:t>
      </w:r>
      <w:r w:rsidRPr="00E00AE1">
        <w:rPr>
          <w:rFonts w:ascii="Arial" w:hAnsi="Arial" w:cs="Arial"/>
          <w:spacing w:val="-4"/>
          <w:sz w:val="22"/>
          <w:szCs w:val="22"/>
        </w:rPr>
        <w:t xml:space="preserve"> </w:t>
      </w:r>
      <w:r w:rsidRPr="00E00AE1">
        <w:rPr>
          <w:rFonts w:ascii="Arial" w:hAnsi="Arial" w:cs="Arial"/>
          <w:sz w:val="22"/>
          <w:szCs w:val="22"/>
        </w:rPr>
        <w:t>item</w:t>
      </w:r>
      <w:r w:rsidRPr="00E00AE1">
        <w:rPr>
          <w:rFonts w:ascii="Arial" w:hAnsi="Arial" w:cs="Arial"/>
          <w:spacing w:val="-1"/>
          <w:sz w:val="22"/>
          <w:szCs w:val="22"/>
        </w:rPr>
        <w:t xml:space="preserve"> </w:t>
      </w:r>
      <w:r w:rsidRPr="00E00AE1">
        <w:rPr>
          <w:rFonts w:ascii="Arial" w:hAnsi="Arial" w:cs="Arial"/>
          <w:sz w:val="22"/>
          <w:szCs w:val="22"/>
        </w:rPr>
        <w:t>of</w:t>
      </w:r>
      <w:r w:rsidRPr="00E00AE1">
        <w:rPr>
          <w:rFonts w:ascii="Arial" w:hAnsi="Arial" w:cs="Arial"/>
          <w:spacing w:val="-4"/>
          <w:sz w:val="22"/>
          <w:szCs w:val="22"/>
        </w:rPr>
        <w:t xml:space="preserve"> </w:t>
      </w:r>
      <w:r w:rsidRPr="00E00AE1">
        <w:rPr>
          <w:rFonts w:ascii="Arial" w:hAnsi="Arial" w:cs="Arial"/>
          <w:sz w:val="22"/>
          <w:szCs w:val="22"/>
        </w:rPr>
        <w:t>jewellery</w:t>
      </w:r>
      <w:r w:rsidRPr="00E00AE1">
        <w:rPr>
          <w:rFonts w:ascii="Arial" w:hAnsi="Arial" w:cs="Arial"/>
          <w:spacing w:val="-1"/>
          <w:sz w:val="22"/>
          <w:szCs w:val="22"/>
        </w:rPr>
        <w:t xml:space="preserve"> </w:t>
      </w:r>
      <w:r w:rsidRPr="00E00AE1">
        <w:rPr>
          <w:rFonts w:ascii="Arial" w:hAnsi="Arial" w:cs="Arial"/>
          <w:sz w:val="22"/>
          <w:szCs w:val="22"/>
        </w:rPr>
        <w:t>simultaneously,</w:t>
      </w:r>
      <w:r w:rsidRPr="00E00AE1">
        <w:rPr>
          <w:rFonts w:ascii="Arial" w:hAnsi="Arial" w:cs="Arial"/>
          <w:spacing w:val="-1"/>
          <w:sz w:val="22"/>
          <w:szCs w:val="22"/>
        </w:rPr>
        <w:t xml:space="preserve"> </w:t>
      </w:r>
      <w:r w:rsidRPr="00E00AE1">
        <w:rPr>
          <w:rFonts w:ascii="Arial" w:hAnsi="Arial" w:cs="Arial"/>
          <w:sz w:val="22"/>
          <w:szCs w:val="22"/>
        </w:rPr>
        <w:t>CERIC</w:t>
      </w:r>
      <w:r w:rsidRPr="00E00AE1">
        <w:rPr>
          <w:rFonts w:ascii="Arial" w:hAnsi="Arial" w:cs="Arial"/>
          <w:spacing w:val="-4"/>
          <w:sz w:val="22"/>
          <w:szCs w:val="22"/>
        </w:rPr>
        <w:t xml:space="preserve"> </w:t>
      </w:r>
      <w:r w:rsidRPr="00E00AE1">
        <w:rPr>
          <w:rFonts w:ascii="Arial" w:hAnsi="Arial" w:cs="Arial"/>
          <w:sz w:val="22"/>
          <w:szCs w:val="22"/>
        </w:rPr>
        <w:t>is limited to one item of jewellery at a time.</w:t>
      </w:r>
    </w:p>
    <w:p xmlns:wp14="http://schemas.microsoft.com/office/word/2010/wordml" w:rsidRPr="00E00AE1" w:rsidR="00CB0342" w:rsidP="009B483C" w:rsidRDefault="00CB0342" w14:paraId="486F4D86" wp14:textId="77777777">
      <w:pPr>
        <w:pStyle w:val="ListParagraph"/>
        <w:widowControl w:val="0"/>
        <w:numPr>
          <w:ilvl w:val="0"/>
          <w:numId w:val="33"/>
        </w:numPr>
        <w:tabs>
          <w:tab w:val="left" w:pos="880"/>
          <w:tab w:val="left" w:pos="881"/>
        </w:tabs>
        <w:autoSpaceDE w:val="0"/>
        <w:autoSpaceDN w:val="0"/>
        <w:spacing w:line="240" w:lineRule="auto"/>
        <w:ind w:right="360"/>
        <w:contextualSpacing w:val="0"/>
        <w:rPr>
          <w:rFonts w:ascii="Arial" w:hAnsi="Arial" w:cs="Arial"/>
          <w:sz w:val="22"/>
          <w:szCs w:val="22"/>
        </w:rPr>
      </w:pPr>
      <w:proofErr w:type="spellStart"/>
      <w:r w:rsidRPr="00E00AE1">
        <w:rPr>
          <w:rFonts w:ascii="Arial" w:hAnsi="Arial" w:cs="Arial"/>
          <w:sz w:val="22"/>
          <w:szCs w:val="22"/>
        </w:rPr>
        <w:t>Jewelfie</w:t>
      </w:r>
      <w:proofErr w:type="spellEnd"/>
      <w:r w:rsidRPr="00E00AE1">
        <w:rPr>
          <w:rFonts w:ascii="Arial" w:hAnsi="Arial" w:cs="Arial"/>
          <w:spacing w:val="-6"/>
          <w:sz w:val="22"/>
          <w:szCs w:val="22"/>
        </w:rPr>
        <w:t xml:space="preserve"> </w:t>
      </w:r>
      <w:r w:rsidRPr="00E00AE1">
        <w:rPr>
          <w:rFonts w:ascii="Arial" w:hAnsi="Arial" w:cs="Arial"/>
          <w:sz w:val="22"/>
          <w:szCs w:val="22"/>
        </w:rPr>
        <w:t>allows</w:t>
      </w:r>
      <w:r w:rsidRPr="00E00AE1">
        <w:rPr>
          <w:rFonts w:ascii="Arial" w:hAnsi="Arial" w:cs="Arial"/>
          <w:spacing w:val="-2"/>
          <w:sz w:val="22"/>
          <w:szCs w:val="22"/>
        </w:rPr>
        <w:t xml:space="preserve"> </w:t>
      </w:r>
      <w:r w:rsidRPr="00E00AE1">
        <w:rPr>
          <w:rFonts w:ascii="Arial" w:hAnsi="Arial" w:cs="Arial"/>
          <w:sz w:val="22"/>
          <w:szCs w:val="22"/>
        </w:rPr>
        <w:t>end-users</w:t>
      </w:r>
      <w:r w:rsidRPr="00E00AE1">
        <w:rPr>
          <w:rFonts w:ascii="Arial" w:hAnsi="Arial" w:cs="Arial"/>
          <w:spacing w:val="-8"/>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view</w:t>
      </w:r>
      <w:r w:rsidRPr="00E00AE1">
        <w:rPr>
          <w:rFonts w:ascii="Arial" w:hAnsi="Arial" w:cs="Arial"/>
          <w:spacing w:val="-7"/>
          <w:sz w:val="22"/>
          <w:szCs w:val="22"/>
        </w:rPr>
        <w:t xml:space="preserve"> </w:t>
      </w:r>
      <w:r w:rsidRPr="00E00AE1">
        <w:rPr>
          <w:rFonts w:ascii="Arial" w:hAnsi="Arial" w:cs="Arial"/>
          <w:sz w:val="22"/>
          <w:szCs w:val="22"/>
        </w:rPr>
        <w:t>different ‘looks’</w:t>
      </w:r>
      <w:r w:rsidRPr="00E00AE1">
        <w:rPr>
          <w:rFonts w:ascii="Arial" w:hAnsi="Arial" w:cs="Arial"/>
          <w:spacing w:val="-3"/>
          <w:sz w:val="22"/>
          <w:szCs w:val="22"/>
        </w:rPr>
        <w:t xml:space="preserve"> </w:t>
      </w:r>
      <w:r w:rsidRPr="00E00AE1">
        <w:rPr>
          <w:rFonts w:ascii="Arial" w:hAnsi="Arial" w:cs="Arial"/>
          <w:sz w:val="22"/>
          <w:szCs w:val="22"/>
        </w:rPr>
        <w:t>side-by-side</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4"/>
          <w:sz w:val="22"/>
          <w:szCs w:val="22"/>
        </w:rPr>
        <w:t xml:space="preserve"> </w:t>
      </w:r>
      <w:r w:rsidRPr="00E00AE1">
        <w:rPr>
          <w:rFonts w:ascii="Arial" w:hAnsi="Arial" w:cs="Arial"/>
          <w:sz w:val="22"/>
          <w:szCs w:val="22"/>
        </w:rPr>
        <w:t>comparison.</w:t>
      </w:r>
      <w:r w:rsidRPr="00E00AE1">
        <w:rPr>
          <w:rFonts w:ascii="Arial" w:hAnsi="Arial" w:cs="Arial"/>
          <w:spacing w:val="-3"/>
          <w:sz w:val="22"/>
          <w:szCs w:val="22"/>
        </w:rPr>
        <w:t xml:space="preserve"> </w:t>
      </w:r>
      <w:r w:rsidRPr="00E00AE1">
        <w:rPr>
          <w:rFonts w:ascii="Arial" w:hAnsi="Arial" w:cs="Arial"/>
          <w:sz w:val="22"/>
          <w:szCs w:val="22"/>
        </w:rPr>
        <w:t>CERIC</w:t>
      </w:r>
      <w:r w:rsidRPr="00E00AE1">
        <w:rPr>
          <w:rFonts w:ascii="Arial" w:hAnsi="Arial" w:cs="Arial"/>
          <w:spacing w:val="-4"/>
          <w:sz w:val="22"/>
          <w:szCs w:val="22"/>
        </w:rPr>
        <w:t xml:space="preserve"> </w:t>
      </w:r>
      <w:r w:rsidRPr="00E00AE1">
        <w:rPr>
          <w:rFonts w:ascii="Arial" w:hAnsi="Arial" w:cs="Arial"/>
          <w:sz w:val="22"/>
          <w:szCs w:val="22"/>
        </w:rPr>
        <w:t>does not allow comparison.</w:t>
      </w:r>
    </w:p>
    <w:p xmlns:wp14="http://schemas.microsoft.com/office/word/2010/wordml" w:rsidRPr="00E00AE1" w:rsidR="00CB0342" w:rsidP="009B483C" w:rsidRDefault="00CB0342" w14:paraId="6EE55C28" wp14:textId="77777777">
      <w:pPr>
        <w:pStyle w:val="ListParagraph"/>
        <w:widowControl w:val="0"/>
        <w:numPr>
          <w:ilvl w:val="0"/>
          <w:numId w:val="33"/>
        </w:numPr>
        <w:tabs>
          <w:tab w:val="left" w:pos="880"/>
          <w:tab w:val="left" w:pos="881"/>
        </w:tabs>
        <w:autoSpaceDE w:val="0"/>
        <w:autoSpaceDN w:val="0"/>
        <w:spacing w:line="240" w:lineRule="auto"/>
        <w:ind w:right="960"/>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3"/>
          <w:sz w:val="22"/>
          <w:szCs w:val="22"/>
        </w:rPr>
        <w:t xml:space="preserve"> </w:t>
      </w:r>
      <w:r w:rsidRPr="00E00AE1">
        <w:rPr>
          <w:rFonts w:ascii="Arial" w:hAnsi="Arial" w:cs="Arial"/>
          <w:sz w:val="22"/>
          <w:szCs w:val="22"/>
        </w:rPr>
        <w:t>allows</w:t>
      </w:r>
      <w:r w:rsidRPr="00E00AE1">
        <w:rPr>
          <w:rFonts w:ascii="Arial" w:hAnsi="Arial" w:cs="Arial"/>
          <w:spacing w:val="-3"/>
          <w:sz w:val="22"/>
          <w:szCs w:val="22"/>
        </w:rPr>
        <w:t xml:space="preserve"> </w:t>
      </w:r>
      <w:r w:rsidRPr="00E00AE1">
        <w:rPr>
          <w:rFonts w:ascii="Arial" w:hAnsi="Arial" w:cs="Arial"/>
          <w:sz w:val="22"/>
          <w:szCs w:val="22"/>
        </w:rPr>
        <w:t>customisation</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3"/>
          <w:sz w:val="22"/>
          <w:szCs w:val="22"/>
        </w:rPr>
        <w:t xml:space="preserve"> </w:t>
      </w:r>
      <w:r w:rsidRPr="00E00AE1">
        <w:rPr>
          <w:rFonts w:ascii="Arial" w:hAnsi="Arial" w:cs="Arial"/>
          <w:sz w:val="22"/>
          <w:szCs w:val="22"/>
        </w:rPr>
        <w:t>jewellery,</w:t>
      </w:r>
      <w:r w:rsidRPr="00E00AE1">
        <w:rPr>
          <w:rFonts w:ascii="Arial" w:hAnsi="Arial" w:cs="Arial"/>
          <w:spacing w:val="-3"/>
          <w:sz w:val="22"/>
          <w:szCs w:val="22"/>
        </w:rPr>
        <w:t xml:space="preserve"> </w:t>
      </w:r>
      <w:proofErr w:type="spellStart"/>
      <w:r w:rsidRPr="00E00AE1">
        <w:rPr>
          <w:rFonts w:ascii="Arial" w:hAnsi="Arial" w:cs="Arial"/>
          <w:sz w:val="22"/>
          <w:szCs w:val="22"/>
        </w:rPr>
        <w:t>Jewelfie</w:t>
      </w:r>
      <w:proofErr w:type="spellEnd"/>
      <w:r w:rsidRPr="00E00AE1">
        <w:rPr>
          <w:rFonts w:ascii="Arial" w:hAnsi="Arial" w:cs="Arial"/>
          <w:spacing w:val="-6"/>
          <w:sz w:val="22"/>
          <w:szCs w:val="22"/>
        </w:rPr>
        <w:t xml:space="preserve"> </w:t>
      </w:r>
      <w:r w:rsidRPr="00E00AE1">
        <w:rPr>
          <w:rFonts w:ascii="Arial" w:hAnsi="Arial" w:cs="Arial"/>
          <w:sz w:val="22"/>
          <w:szCs w:val="22"/>
        </w:rPr>
        <w:t>is</w:t>
      </w:r>
      <w:r w:rsidRPr="00E00AE1">
        <w:rPr>
          <w:rFonts w:ascii="Arial" w:hAnsi="Arial" w:cs="Arial"/>
          <w:spacing w:val="-5"/>
          <w:sz w:val="22"/>
          <w:szCs w:val="22"/>
        </w:rPr>
        <w:t xml:space="preserve"> </w:t>
      </w:r>
      <w:r w:rsidRPr="00E00AE1">
        <w:rPr>
          <w:rFonts w:ascii="Arial" w:hAnsi="Arial" w:cs="Arial"/>
          <w:sz w:val="22"/>
          <w:szCs w:val="22"/>
        </w:rPr>
        <w:t>limited</w:t>
      </w:r>
      <w:r w:rsidRPr="00E00AE1">
        <w:rPr>
          <w:rFonts w:ascii="Arial" w:hAnsi="Arial" w:cs="Arial"/>
          <w:spacing w:val="-5"/>
          <w:sz w:val="22"/>
          <w:szCs w:val="22"/>
        </w:rPr>
        <w:t xml:space="preserve"> </w:t>
      </w:r>
      <w:r w:rsidRPr="00E00AE1">
        <w:rPr>
          <w:rFonts w:ascii="Arial" w:hAnsi="Arial" w:cs="Arial"/>
          <w:sz w:val="22"/>
          <w:szCs w:val="22"/>
        </w:rPr>
        <w:t>to</w:t>
      </w:r>
      <w:r w:rsidRPr="00E00AE1">
        <w:rPr>
          <w:rFonts w:ascii="Arial" w:hAnsi="Arial" w:cs="Arial"/>
          <w:spacing w:val="-1"/>
          <w:sz w:val="22"/>
          <w:szCs w:val="22"/>
        </w:rPr>
        <w:t xml:space="preserve"> </w:t>
      </w:r>
      <w:r w:rsidRPr="00E00AE1">
        <w:rPr>
          <w:rFonts w:ascii="Arial" w:hAnsi="Arial" w:cs="Arial"/>
          <w:sz w:val="22"/>
          <w:szCs w:val="22"/>
        </w:rPr>
        <w:t>independent</w:t>
      </w:r>
      <w:r w:rsidRPr="00E00AE1">
        <w:rPr>
          <w:rFonts w:ascii="Arial" w:hAnsi="Arial" w:cs="Arial"/>
          <w:spacing w:val="-5"/>
          <w:sz w:val="22"/>
          <w:szCs w:val="22"/>
        </w:rPr>
        <w:t xml:space="preserve"> </w:t>
      </w:r>
      <w:r w:rsidRPr="00E00AE1">
        <w:rPr>
          <w:rFonts w:ascii="Arial" w:hAnsi="Arial" w:cs="Arial"/>
          <w:sz w:val="22"/>
          <w:szCs w:val="22"/>
        </w:rPr>
        <w:t>items</w:t>
      </w:r>
      <w:r w:rsidRPr="00E00AE1">
        <w:rPr>
          <w:rFonts w:ascii="Arial" w:hAnsi="Arial" w:cs="Arial"/>
          <w:spacing w:val="-3"/>
          <w:sz w:val="22"/>
          <w:szCs w:val="22"/>
        </w:rPr>
        <w:t xml:space="preserve"> </w:t>
      </w:r>
      <w:r w:rsidRPr="00E00AE1">
        <w:rPr>
          <w:rFonts w:ascii="Arial" w:hAnsi="Arial" w:cs="Arial"/>
          <w:sz w:val="22"/>
          <w:szCs w:val="22"/>
        </w:rPr>
        <w:t>of jewellery selected form their catalogue only.</w:t>
      </w:r>
    </w:p>
    <w:p xmlns:wp14="http://schemas.microsoft.com/office/word/2010/wordml" w:rsidRPr="00E00AE1" w:rsidR="00CB0342" w:rsidRDefault="00CB0342" w14:paraId="118136F6" wp14:textId="77777777">
      <w:pPr>
        <w:pStyle w:val="BodyText"/>
        <w:spacing w:before="9"/>
        <w:ind w:left="0"/>
        <w:rPr>
          <w:rFonts w:ascii="Arial" w:hAnsi="Arial" w:cs="Arial"/>
          <w:sz w:val="22"/>
          <w:szCs w:val="22"/>
        </w:rPr>
      </w:pPr>
    </w:p>
    <w:p xmlns:wp14="http://schemas.microsoft.com/office/word/2010/wordml" w:rsidR="00211748" w:rsidRDefault="00211748" w14:paraId="3A6CA74B" wp14:textId="77777777">
      <w:pPr>
        <w:ind w:left="160"/>
        <w:rPr>
          <w:rFonts w:ascii="Arial" w:hAnsi="Arial" w:cs="Arial"/>
          <w:sz w:val="22"/>
          <w:szCs w:val="22"/>
        </w:rPr>
      </w:pPr>
    </w:p>
    <w:p xmlns:wp14="http://schemas.microsoft.com/office/word/2010/wordml" w:rsidR="00211748" w:rsidRDefault="00211748" w14:paraId="46FE412C" wp14:textId="77777777">
      <w:pPr>
        <w:ind w:left="160"/>
        <w:rPr>
          <w:rFonts w:ascii="Arial" w:hAnsi="Arial" w:cs="Arial"/>
          <w:sz w:val="22"/>
          <w:szCs w:val="22"/>
        </w:rPr>
      </w:pPr>
    </w:p>
    <w:p xmlns:wp14="http://schemas.microsoft.com/office/word/2010/wordml" w:rsidR="00211748" w:rsidRDefault="00211748" w14:paraId="76F7E902" wp14:textId="77777777">
      <w:pPr>
        <w:ind w:left="160"/>
        <w:rPr>
          <w:rFonts w:ascii="Arial" w:hAnsi="Arial" w:cs="Arial"/>
          <w:sz w:val="22"/>
          <w:szCs w:val="22"/>
        </w:rPr>
      </w:pPr>
    </w:p>
    <w:p xmlns:wp14="http://schemas.microsoft.com/office/word/2010/wordml" w:rsidR="00211748" w:rsidRDefault="00211748" w14:paraId="1A64B853" wp14:textId="77777777">
      <w:pPr>
        <w:ind w:left="160"/>
        <w:rPr>
          <w:rFonts w:ascii="Arial" w:hAnsi="Arial" w:cs="Arial"/>
          <w:sz w:val="22"/>
          <w:szCs w:val="22"/>
        </w:rPr>
      </w:pPr>
    </w:p>
    <w:p xmlns:wp14="http://schemas.microsoft.com/office/word/2010/wordml" w:rsidR="00211748" w:rsidRDefault="00211748" w14:paraId="670EA63D" wp14:textId="77777777">
      <w:pPr>
        <w:ind w:left="160"/>
        <w:rPr>
          <w:rFonts w:ascii="Arial" w:hAnsi="Arial" w:cs="Arial"/>
          <w:sz w:val="22"/>
          <w:szCs w:val="22"/>
        </w:rPr>
      </w:pPr>
    </w:p>
    <w:p xmlns:wp14="http://schemas.microsoft.com/office/word/2010/wordml" w:rsidR="00211748" w:rsidRDefault="00211748" w14:paraId="22C5B2D8" wp14:textId="77777777">
      <w:pPr>
        <w:ind w:left="160"/>
        <w:rPr>
          <w:rFonts w:ascii="Arial" w:hAnsi="Arial" w:cs="Arial"/>
          <w:sz w:val="22"/>
          <w:szCs w:val="22"/>
        </w:rPr>
      </w:pPr>
    </w:p>
    <w:p xmlns:wp14="http://schemas.microsoft.com/office/word/2010/wordml" w:rsidRPr="00E00AE1" w:rsidR="00CB0342" w:rsidRDefault="00CB0342" w14:paraId="393F645C" wp14:textId="77777777">
      <w:pPr>
        <w:ind w:left="160"/>
        <w:rPr>
          <w:rFonts w:ascii="Arial" w:hAnsi="Arial" w:cs="Arial"/>
          <w:sz w:val="22"/>
          <w:szCs w:val="22"/>
        </w:rPr>
      </w:pPr>
      <w:r w:rsidRPr="00E00AE1">
        <w:rPr>
          <w:rFonts w:ascii="Arial" w:hAnsi="Arial" w:cs="Arial"/>
          <w:sz w:val="22"/>
          <w:szCs w:val="22"/>
        </w:rPr>
        <w:lastRenderedPageBreak/>
        <w:t>CERIC</w:t>
      </w:r>
      <w:r w:rsidRPr="00E00AE1">
        <w:rPr>
          <w:rFonts w:ascii="Arial" w:hAnsi="Arial" w:cs="Arial"/>
          <w:spacing w:val="-8"/>
          <w:sz w:val="22"/>
          <w:szCs w:val="22"/>
        </w:rPr>
        <w:t xml:space="preserve"> </w:t>
      </w:r>
      <w:r w:rsidRPr="00E00AE1">
        <w:rPr>
          <w:rFonts w:ascii="Arial" w:hAnsi="Arial" w:cs="Arial"/>
          <w:sz w:val="22"/>
          <w:szCs w:val="22"/>
        </w:rPr>
        <w:t>vs</w:t>
      </w:r>
      <w:r w:rsidRPr="00E00AE1">
        <w:rPr>
          <w:rFonts w:ascii="Arial" w:hAnsi="Arial" w:cs="Arial"/>
          <w:spacing w:val="-7"/>
          <w:sz w:val="22"/>
          <w:szCs w:val="22"/>
        </w:rPr>
        <w:t xml:space="preserve"> </w:t>
      </w:r>
      <w:proofErr w:type="spellStart"/>
      <w:r w:rsidRPr="00E00AE1">
        <w:rPr>
          <w:rFonts w:ascii="Arial" w:hAnsi="Arial" w:cs="Arial"/>
          <w:spacing w:val="-2"/>
          <w:sz w:val="22"/>
          <w:szCs w:val="22"/>
        </w:rPr>
        <w:t>Tryaring</w:t>
      </w:r>
      <w:proofErr w:type="spellEnd"/>
    </w:p>
    <w:p xmlns:wp14="http://schemas.microsoft.com/office/word/2010/wordml" w:rsidRPr="00E00AE1" w:rsidR="00CB0342" w:rsidP="009B483C" w:rsidRDefault="00CB0342" w14:paraId="28F20C46" wp14:textId="77777777">
      <w:pPr>
        <w:pStyle w:val="ListParagraph"/>
        <w:widowControl w:val="0"/>
        <w:numPr>
          <w:ilvl w:val="0"/>
          <w:numId w:val="33"/>
        </w:numPr>
        <w:tabs>
          <w:tab w:val="left" w:pos="880"/>
          <w:tab w:val="left" w:pos="881"/>
        </w:tabs>
        <w:autoSpaceDE w:val="0"/>
        <w:autoSpaceDN w:val="0"/>
        <w:spacing w:before="62" w:line="269" w:lineRule="exact"/>
        <w:ind w:hanging="361"/>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4"/>
          <w:sz w:val="22"/>
          <w:szCs w:val="22"/>
        </w:rPr>
        <w:t xml:space="preserve"> </w:t>
      </w:r>
      <w:r w:rsidRPr="00E00AE1">
        <w:rPr>
          <w:rFonts w:ascii="Arial" w:hAnsi="Arial" w:cs="Arial"/>
          <w:sz w:val="22"/>
          <w:szCs w:val="22"/>
        </w:rPr>
        <w:t>and</w:t>
      </w:r>
      <w:r w:rsidRPr="00E00AE1">
        <w:rPr>
          <w:rFonts w:ascii="Arial" w:hAnsi="Arial" w:cs="Arial"/>
          <w:spacing w:val="-5"/>
          <w:sz w:val="22"/>
          <w:szCs w:val="22"/>
        </w:rPr>
        <w:t xml:space="preserve"> </w:t>
      </w:r>
      <w:proofErr w:type="spellStart"/>
      <w:r w:rsidRPr="00E00AE1">
        <w:rPr>
          <w:rFonts w:ascii="Arial" w:hAnsi="Arial" w:cs="Arial"/>
          <w:sz w:val="22"/>
          <w:szCs w:val="22"/>
        </w:rPr>
        <w:t>TryARing</w:t>
      </w:r>
      <w:proofErr w:type="spellEnd"/>
      <w:r w:rsidRPr="00E00AE1">
        <w:rPr>
          <w:rFonts w:ascii="Arial" w:hAnsi="Arial" w:cs="Arial"/>
          <w:spacing w:val="-3"/>
          <w:sz w:val="22"/>
          <w:szCs w:val="22"/>
        </w:rPr>
        <w:t xml:space="preserve"> </w:t>
      </w:r>
      <w:r w:rsidRPr="00E00AE1">
        <w:rPr>
          <w:rFonts w:ascii="Arial" w:hAnsi="Arial" w:cs="Arial"/>
          <w:sz w:val="22"/>
          <w:szCs w:val="22"/>
        </w:rPr>
        <w:t>are</w:t>
      </w:r>
      <w:r w:rsidRPr="00E00AE1">
        <w:rPr>
          <w:rFonts w:ascii="Arial" w:hAnsi="Arial" w:cs="Arial"/>
          <w:spacing w:val="-6"/>
          <w:sz w:val="22"/>
          <w:szCs w:val="22"/>
        </w:rPr>
        <w:t xml:space="preserve"> </w:t>
      </w:r>
      <w:r w:rsidRPr="00E00AE1">
        <w:rPr>
          <w:rFonts w:ascii="Arial" w:hAnsi="Arial" w:cs="Arial"/>
          <w:sz w:val="22"/>
          <w:szCs w:val="22"/>
        </w:rPr>
        <w:t>both</w:t>
      </w:r>
      <w:r w:rsidRPr="00E00AE1">
        <w:rPr>
          <w:rFonts w:ascii="Arial" w:hAnsi="Arial" w:cs="Arial"/>
          <w:spacing w:val="-3"/>
          <w:sz w:val="22"/>
          <w:szCs w:val="22"/>
        </w:rPr>
        <w:t xml:space="preserve"> </w:t>
      </w:r>
      <w:r w:rsidRPr="00E00AE1">
        <w:rPr>
          <w:rFonts w:ascii="Arial" w:hAnsi="Arial" w:cs="Arial"/>
          <w:sz w:val="22"/>
          <w:szCs w:val="22"/>
        </w:rPr>
        <w:t>white</w:t>
      </w:r>
      <w:r w:rsidRPr="00E00AE1">
        <w:rPr>
          <w:rFonts w:ascii="Arial" w:hAnsi="Arial" w:cs="Arial"/>
          <w:spacing w:val="-3"/>
          <w:sz w:val="22"/>
          <w:szCs w:val="22"/>
        </w:rPr>
        <w:t xml:space="preserve"> </w:t>
      </w:r>
      <w:r w:rsidRPr="00E00AE1">
        <w:rPr>
          <w:rFonts w:ascii="Arial" w:hAnsi="Arial" w:cs="Arial"/>
          <w:spacing w:val="-2"/>
          <w:sz w:val="22"/>
          <w:szCs w:val="22"/>
        </w:rPr>
        <w:t>labelled.</w:t>
      </w:r>
    </w:p>
    <w:p xmlns:wp14="http://schemas.microsoft.com/office/word/2010/wordml" w:rsidRPr="00E00AE1" w:rsidR="00CB0342" w:rsidP="009B483C" w:rsidRDefault="00CB0342" w14:paraId="54E58899"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includes</w:t>
      </w:r>
      <w:r w:rsidRPr="00E00AE1">
        <w:rPr>
          <w:rFonts w:ascii="Arial" w:hAnsi="Arial" w:cs="Arial"/>
          <w:spacing w:val="-4"/>
          <w:sz w:val="22"/>
          <w:szCs w:val="22"/>
        </w:rPr>
        <w:t xml:space="preserve"> </w:t>
      </w:r>
      <w:r w:rsidRPr="00E00AE1">
        <w:rPr>
          <w:rFonts w:ascii="Arial" w:hAnsi="Arial" w:cs="Arial"/>
          <w:sz w:val="22"/>
          <w:szCs w:val="22"/>
        </w:rPr>
        <w:t>rings,</w:t>
      </w:r>
      <w:r w:rsidRPr="00E00AE1">
        <w:rPr>
          <w:rFonts w:ascii="Arial" w:hAnsi="Arial" w:cs="Arial"/>
          <w:spacing w:val="-5"/>
          <w:sz w:val="22"/>
          <w:szCs w:val="22"/>
        </w:rPr>
        <w:t xml:space="preserve"> </w:t>
      </w:r>
      <w:r w:rsidRPr="00E00AE1">
        <w:rPr>
          <w:rFonts w:ascii="Arial" w:hAnsi="Arial" w:cs="Arial"/>
          <w:sz w:val="22"/>
          <w:szCs w:val="22"/>
        </w:rPr>
        <w:t>earrings</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6"/>
          <w:sz w:val="22"/>
          <w:szCs w:val="22"/>
        </w:rPr>
        <w:t xml:space="preserve"> </w:t>
      </w:r>
      <w:r w:rsidRPr="00E00AE1">
        <w:rPr>
          <w:rFonts w:ascii="Arial" w:hAnsi="Arial" w:cs="Arial"/>
          <w:sz w:val="22"/>
          <w:szCs w:val="22"/>
        </w:rPr>
        <w:t>bracelets,</w:t>
      </w:r>
      <w:r w:rsidRPr="00E00AE1">
        <w:rPr>
          <w:rFonts w:ascii="Arial" w:hAnsi="Arial" w:cs="Arial"/>
          <w:spacing w:val="-5"/>
          <w:sz w:val="22"/>
          <w:szCs w:val="22"/>
        </w:rPr>
        <w:t xml:space="preserve"> </w:t>
      </w:r>
      <w:proofErr w:type="spellStart"/>
      <w:r w:rsidRPr="00E00AE1">
        <w:rPr>
          <w:rFonts w:ascii="Arial" w:hAnsi="Arial" w:cs="Arial"/>
          <w:sz w:val="22"/>
          <w:szCs w:val="22"/>
        </w:rPr>
        <w:t>TryARing</w:t>
      </w:r>
      <w:proofErr w:type="spellEnd"/>
      <w:r w:rsidRPr="00E00AE1">
        <w:rPr>
          <w:rFonts w:ascii="Arial" w:hAnsi="Arial" w:cs="Arial"/>
          <w:spacing w:val="-6"/>
          <w:sz w:val="22"/>
          <w:szCs w:val="22"/>
        </w:rPr>
        <w:t xml:space="preserve"> </w:t>
      </w:r>
      <w:r w:rsidRPr="00E00AE1">
        <w:rPr>
          <w:rFonts w:ascii="Arial" w:hAnsi="Arial" w:cs="Arial"/>
          <w:sz w:val="22"/>
          <w:szCs w:val="22"/>
        </w:rPr>
        <w:t>is</w:t>
      </w:r>
      <w:r w:rsidRPr="00E00AE1">
        <w:rPr>
          <w:rFonts w:ascii="Arial" w:hAnsi="Arial" w:cs="Arial"/>
          <w:spacing w:val="-7"/>
          <w:sz w:val="22"/>
          <w:szCs w:val="22"/>
        </w:rPr>
        <w:t xml:space="preserve"> </w:t>
      </w:r>
      <w:r w:rsidRPr="00E00AE1">
        <w:rPr>
          <w:rFonts w:ascii="Arial" w:hAnsi="Arial" w:cs="Arial"/>
          <w:sz w:val="22"/>
          <w:szCs w:val="22"/>
        </w:rPr>
        <w:t>limited</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6"/>
          <w:sz w:val="22"/>
          <w:szCs w:val="22"/>
        </w:rPr>
        <w:t xml:space="preserve"> </w:t>
      </w:r>
      <w:r w:rsidRPr="00E00AE1">
        <w:rPr>
          <w:rFonts w:ascii="Arial" w:hAnsi="Arial" w:cs="Arial"/>
          <w:sz w:val="22"/>
          <w:szCs w:val="22"/>
        </w:rPr>
        <w:t>rings</w:t>
      </w:r>
      <w:r w:rsidRPr="00E00AE1">
        <w:rPr>
          <w:rFonts w:ascii="Arial" w:hAnsi="Arial" w:cs="Arial"/>
          <w:spacing w:val="-6"/>
          <w:sz w:val="22"/>
          <w:szCs w:val="22"/>
        </w:rPr>
        <w:t xml:space="preserve"> </w:t>
      </w:r>
      <w:r w:rsidRPr="00E00AE1">
        <w:rPr>
          <w:rFonts w:ascii="Arial" w:hAnsi="Arial" w:cs="Arial"/>
          <w:spacing w:val="-2"/>
          <w:sz w:val="22"/>
          <w:szCs w:val="22"/>
        </w:rPr>
        <w:t>only.</w:t>
      </w:r>
    </w:p>
    <w:p xmlns:wp14="http://schemas.microsoft.com/office/word/2010/wordml" w:rsidRPr="00E00AE1" w:rsidR="00CB0342" w:rsidP="009B483C" w:rsidRDefault="00CB0342" w14:paraId="06CDE760"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proofErr w:type="spellStart"/>
      <w:r w:rsidRPr="00E00AE1">
        <w:rPr>
          <w:rFonts w:ascii="Arial" w:hAnsi="Arial" w:cs="Arial"/>
          <w:sz w:val="22"/>
          <w:szCs w:val="22"/>
        </w:rPr>
        <w:t>TryARing</w:t>
      </w:r>
      <w:proofErr w:type="spellEnd"/>
      <w:r w:rsidRPr="00E00AE1">
        <w:rPr>
          <w:rFonts w:ascii="Arial" w:hAnsi="Arial" w:cs="Arial"/>
          <w:spacing w:val="-8"/>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CERIC</w:t>
      </w:r>
      <w:r w:rsidRPr="00E00AE1">
        <w:rPr>
          <w:rFonts w:ascii="Arial" w:hAnsi="Arial" w:cs="Arial"/>
          <w:spacing w:val="-6"/>
          <w:sz w:val="22"/>
          <w:szCs w:val="22"/>
        </w:rPr>
        <w:t xml:space="preserve"> </w:t>
      </w:r>
      <w:r w:rsidRPr="00E00AE1">
        <w:rPr>
          <w:rFonts w:ascii="Arial" w:hAnsi="Arial" w:cs="Arial"/>
          <w:sz w:val="22"/>
          <w:szCs w:val="22"/>
        </w:rPr>
        <w:t>both</w:t>
      </w:r>
      <w:r w:rsidRPr="00E00AE1">
        <w:rPr>
          <w:rFonts w:ascii="Arial" w:hAnsi="Arial" w:cs="Arial"/>
          <w:spacing w:val="-5"/>
          <w:sz w:val="22"/>
          <w:szCs w:val="22"/>
        </w:rPr>
        <w:t xml:space="preserve"> </w:t>
      </w:r>
      <w:r w:rsidRPr="00E00AE1">
        <w:rPr>
          <w:rFonts w:ascii="Arial" w:hAnsi="Arial" w:cs="Arial"/>
          <w:sz w:val="22"/>
          <w:szCs w:val="22"/>
        </w:rPr>
        <w:t>allow</w:t>
      </w:r>
      <w:r w:rsidRPr="00E00AE1">
        <w:rPr>
          <w:rFonts w:ascii="Arial" w:hAnsi="Arial" w:cs="Arial"/>
          <w:spacing w:val="-1"/>
          <w:sz w:val="22"/>
          <w:szCs w:val="22"/>
        </w:rPr>
        <w:t xml:space="preserve"> </w:t>
      </w:r>
      <w:r w:rsidRPr="00E00AE1">
        <w:rPr>
          <w:rFonts w:ascii="Arial" w:hAnsi="Arial" w:cs="Arial"/>
          <w:sz w:val="22"/>
          <w:szCs w:val="22"/>
        </w:rPr>
        <w:t>end-users</w:t>
      </w:r>
      <w:r w:rsidRPr="00E00AE1">
        <w:rPr>
          <w:rFonts w:ascii="Arial" w:hAnsi="Arial" w:cs="Arial"/>
          <w:spacing w:val="-5"/>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customise</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pacing w:val="-2"/>
          <w:sz w:val="22"/>
          <w:szCs w:val="22"/>
        </w:rPr>
        <w:t>jewellery.</w:t>
      </w:r>
    </w:p>
    <w:p xmlns:wp14="http://schemas.microsoft.com/office/word/2010/wordml" w:rsidRPr="00E00AE1" w:rsidR="00CB0342" w:rsidP="009B483C" w:rsidRDefault="00CB0342" w14:paraId="2C628CC9" wp14:textId="77777777">
      <w:pPr>
        <w:pStyle w:val="ListParagraph"/>
        <w:widowControl w:val="0"/>
        <w:numPr>
          <w:ilvl w:val="0"/>
          <w:numId w:val="33"/>
        </w:numPr>
        <w:tabs>
          <w:tab w:val="left" w:pos="880"/>
          <w:tab w:val="left" w:pos="881"/>
        </w:tabs>
        <w:autoSpaceDE w:val="0"/>
        <w:autoSpaceDN w:val="0"/>
        <w:spacing w:line="240" w:lineRule="auto"/>
        <w:ind w:right="626"/>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1"/>
          <w:sz w:val="22"/>
          <w:szCs w:val="22"/>
        </w:rPr>
        <w:t xml:space="preserve"> </w:t>
      </w:r>
      <w:r w:rsidRPr="00E00AE1">
        <w:rPr>
          <w:rFonts w:ascii="Arial" w:hAnsi="Arial" w:cs="Arial"/>
          <w:sz w:val="22"/>
          <w:szCs w:val="22"/>
        </w:rPr>
        <w:t>can</w:t>
      </w:r>
      <w:r w:rsidRPr="00E00AE1">
        <w:rPr>
          <w:rFonts w:ascii="Arial" w:hAnsi="Arial" w:cs="Arial"/>
          <w:spacing w:val="-3"/>
          <w:sz w:val="22"/>
          <w:szCs w:val="22"/>
        </w:rPr>
        <w:t xml:space="preserve"> </w:t>
      </w:r>
      <w:r w:rsidRPr="00E00AE1">
        <w:rPr>
          <w:rFonts w:ascii="Arial" w:hAnsi="Arial" w:cs="Arial"/>
          <w:sz w:val="22"/>
          <w:szCs w:val="22"/>
        </w:rPr>
        <w:t>display</w:t>
      </w:r>
      <w:r w:rsidRPr="00E00AE1">
        <w:rPr>
          <w:rFonts w:ascii="Arial" w:hAnsi="Arial" w:cs="Arial"/>
          <w:spacing w:val="-3"/>
          <w:sz w:val="22"/>
          <w:szCs w:val="22"/>
        </w:rPr>
        <w:t xml:space="preserve"> </w:t>
      </w:r>
      <w:r w:rsidRPr="00E00AE1">
        <w:rPr>
          <w:rFonts w:ascii="Arial" w:hAnsi="Arial" w:cs="Arial"/>
          <w:sz w:val="22"/>
          <w:szCs w:val="22"/>
        </w:rPr>
        <w:t>jewellery</w:t>
      </w:r>
      <w:r w:rsidRPr="00E00AE1">
        <w:rPr>
          <w:rFonts w:ascii="Arial" w:hAnsi="Arial" w:cs="Arial"/>
          <w:spacing w:val="-3"/>
          <w:sz w:val="22"/>
          <w:szCs w:val="22"/>
        </w:rPr>
        <w:t xml:space="preserve"> </w:t>
      </w:r>
      <w:r w:rsidRPr="00E00AE1">
        <w:rPr>
          <w:rFonts w:ascii="Arial" w:hAnsi="Arial" w:cs="Arial"/>
          <w:sz w:val="22"/>
          <w:szCs w:val="22"/>
        </w:rPr>
        <w:t>in</w:t>
      </w:r>
      <w:r w:rsidRPr="00E00AE1">
        <w:rPr>
          <w:rFonts w:ascii="Arial" w:hAnsi="Arial" w:cs="Arial"/>
          <w:spacing w:val="-3"/>
          <w:sz w:val="22"/>
          <w:szCs w:val="22"/>
        </w:rPr>
        <w:t xml:space="preserve"> </w:t>
      </w:r>
      <w:r w:rsidRPr="00E00AE1">
        <w:rPr>
          <w:rFonts w:ascii="Arial" w:hAnsi="Arial" w:cs="Arial"/>
          <w:sz w:val="22"/>
          <w:szCs w:val="22"/>
        </w:rPr>
        <w:t>real time,</w:t>
      </w:r>
      <w:r w:rsidRPr="00E00AE1">
        <w:rPr>
          <w:rFonts w:ascii="Arial" w:hAnsi="Arial" w:cs="Arial"/>
          <w:spacing w:val="-5"/>
          <w:sz w:val="22"/>
          <w:szCs w:val="22"/>
        </w:rPr>
        <w:t xml:space="preserve"> </w:t>
      </w:r>
      <w:proofErr w:type="spellStart"/>
      <w:r w:rsidRPr="00E00AE1">
        <w:rPr>
          <w:rFonts w:ascii="Arial" w:hAnsi="Arial" w:cs="Arial"/>
          <w:sz w:val="22"/>
          <w:szCs w:val="22"/>
        </w:rPr>
        <w:t>TryARing</w:t>
      </w:r>
      <w:proofErr w:type="spellEnd"/>
      <w:r w:rsidRPr="00E00AE1">
        <w:rPr>
          <w:rFonts w:ascii="Arial" w:hAnsi="Arial" w:cs="Arial"/>
          <w:spacing w:val="-3"/>
          <w:sz w:val="22"/>
          <w:szCs w:val="22"/>
        </w:rPr>
        <w:t xml:space="preserve"> </w:t>
      </w:r>
      <w:r w:rsidRPr="00E00AE1">
        <w:rPr>
          <w:rFonts w:ascii="Arial" w:hAnsi="Arial" w:cs="Arial"/>
          <w:sz w:val="22"/>
          <w:szCs w:val="22"/>
        </w:rPr>
        <w:t>requires</w:t>
      </w:r>
      <w:r w:rsidRPr="00E00AE1">
        <w:rPr>
          <w:rFonts w:ascii="Arial" w:hAnsi="Arial" w:cs="Arial"/>
          <w:spacing w:val="-1"/>
          <w:sz w:val="22"/>
          <w:szCs w:val="22"/>
        </w:rPr>
        <w:t xml:space="preserve"> </w:t>
      </w:r>
      <w:r w:rsidRPr="00E00AE1">
        <w:rPr>
          <w:rFonts w:ascii="Arial" w:hAnsi="Arial" w:cs="Arial"/>
          <w:sz w:val="22"/>
          <w:szCs w:val="22"/>
        </w:rPr>
        <w:t>end-users</w:t>
      </w:r>
      <w:r w:rsidRPr="00E00AE1">
        <w:rPr>
          <w:rFonts w:ascii="Arial" w:hAnsi="Arial" w:cs="Arial"/>
          <w:spacing w:val="-3"/>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take</w:t>
      </w:r>
      <w:r w:rsidRPr="00E00AE1">
        <w:rPr>
          <w:rFonts w:ascii="Arial" w:hAnsi="Arial" w:cs="Arial"/>
          <w:spacing w:val="-4"/>
          <w:sz w:val="22"/>
          <w:szCs w:val="22"/>
        </w:rPr>
        <w:t xml:space="preserve"> </w:t>
      </w:r>
      <w:r w:rsidRPr="00E00AE1">
        <w:rPr>
          <w:rFonts w:ascii="Arial" w:hAnsi="Arial" w:cs="Arial"/>
          <w:sz w:val="22"/>
          <w:szCs w:val="22"/>
        </w:rPr>
        <w:t>a</w:t>
      </w:r>
      <w:r w:rsidRPr="00E00AE1">
        <w:rPr>
          <w:rFonts w:ascii="Arial" w:hAnsi="Arial" w:cs="Arial"/>
          <w:spacing w:val="-1"/>
          <w:sz w:val="22"/>
          <w:szCs w:val="22"/>
        </w:rPr>
        <w:t xml:space="preserve"> </w:t>
      </w:r>
      <w:r w:rsidRPr="00E00AE1">
        <w:rPr>
          <w:rFonts w:ascii="Arial" w:hAnsi="Arial" w:cs="Arial"/>
          <w:sz w:val="22"/>
          <w:szCs w:val="22"/>
        </w:rPr>
        <w:t>photo</w:t>
      </w:r>
      <w:r w:rsidRPr="00E00AE1">
        <w:rPr>
          <w:rFonts w:ascii="Arial" w:hAnsi="Arial" w:cs="Arial"/>
          <w:spacing w:val="-3"/>
          <w:sz w:val="22"/>
          <w:szCs w:val="22"/>
        </w:rPr>
        <w:t xml:space="preserve"> </w:t>
      </w:r>
      <w:r w:rsidRPr="00E00AE1">
        <w:rPr>
          <w:rFonts w:ascii="Arial" w:hAnsi="Arial" w:cs="Arial"/>
          <w:sz w:val="22"/>
          <w:szCs w:val="22"/>
        </w:rPr>
        <w:t>of their hand and then overlay and resize an image of the ring onto their photo.</w:t>
      </w:r>
    </w:p>
    <w:p xmlns:wp14="http://schemas.microsoft.com/office/word/2010/wordml" w:rsidRPr="00E00AE1" w:rsidR="00CB0342" w:rsidP="009B483C" w:rsidRDefault="00CB0342" w14:paraId="6CA2D566"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proofErr w:type="spellStart"/>
      <w:r w:rsidRPr="00E00AE1">
        <w:rPr>
          <w:rFonts w:ascii="Arial" w:hAnsi="Arial" w:cs="Arial"/>
          <w:sz w:val="22"/>
          <w:szCs w:val="22"/>
        </w:rPr>
        <w:t>TryARing</w:t>
      </w:r>
      <w:proofErr w:type="spellEnd"/>
      <w:r w:rsidRPr="00E00AE1">
        <w:rPr>
          <w:rFonts w:ascii="Arial" w:hAnsi="Arial" w:cs="Arial"/>
          <w:spacing w:val="-5"/>
          <w:sz w:val="22"/>
          <w:szCs w:val="22"/>
        </w:rPr>
        <w:t xml:space="preserve"> </w:t>
      </w:r>
      <w:r w:rsidRPr="00E00AE1">
        <w:rPr>
          <w:rFonts w:ascii="Arial" w:hAnsi="Arial" w:cs="Arial"/>
          <w:sz w:val="22"/>
          <w:szCs w:val="22"/>
        </w:rPr>
        <w:t>has</w:t>
      </w:r>
      <w:r w:rsidRPr="00E00AE1">
        <w:rPr>
          <w:rFonts w:ascii="Arial" w:hAnsi="Arial" w:cs="Arial"/>
          <w:spacing w:val="-6"/>
          <w:sz w:val="22"/>
          <w:szCs w:val="22"/>
        </w:rPr>
        <w:t xml:space="preserve"> </w:t>
      </w:r>
      <w:r w:rsidRPr="00E00AE1">
        <w:rPr>
          <w:rFonts w:ascii="Arial" w:hAnsi="Arial" w:cs="Arial"/>
          <w:sz w:val="22"/>
          <w:szCs w:val="22"/>
        </w:rPr>
        <w:t>inbuilt</w:t>
      </w:r>
      <w:r w:rsidRPr="00E00AE1">
        <w:rPr>
          <w:rFonts w:ascii="Arial" w:hAnsi="Arial" w:cs="Arial"/>
          <w:spacing w:val="-5"/>
          <w:sz w:val="22"/>
          <w:szCs w:val="22"/>
        </w:rPr>
        <w:t xml:space="preserve"> </w:t>
      </w:r>
      <w:r w:rsidRPr="00E00AE1">
        <w:rPr>
          <w:rFonts w:ascii="Arial" w:hAnsi="Arial" w:cs="Arial"/>
          <w:sz w:val="22"/>
          <w:szCs w:val="22"/>
        </w:rPr>
        <w:t>e-commerce,</w:t>
      </w:r>
      <w:r w:rsidRPr="00E00AE1">
        <w:rPr>
          <w:rFonts w:ascii="Arial" w:hAnsi="Arial" w:cs="Arial"/>
          <w:spacing w:val="-5"/>
          <w:sz w:val="22"/>
          <w:szCs w:val="22"/>
        </w:rPr>
        <w:t xml:space="preserve"> </w:t>
      </w: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currently</w:t>
      </w:r>
      <w:r w:rsidRPr="00E00AE1">
        <w:rPr>
          <w:rFonts w:ascii="Arial" w:hAnsi="Arial" w:cs="Arial"/>
          <w:spacing w:val="-8"/>
          <w:sz w:val="22"/>
          <w:szCs w:val="22"/>
        </w:rPr>
        <w:t xml:space="preserve"> </w:t>
      </w:r>
      <w:r w:rsidRPr="00E00AE1">
        <w:rPr>
          <w:rFonts w:ascii="Arial" w:hAnsi="Arial" w:cs="Arial"/>
          <w:sz w:val="22"/>
          <w:szCs w:val="22"/>
        </w:rPr>
        <w:t>does</w:t>
      </w:r>
      <w:r w:rsidRPr="00E00AE1">
        <w:rPr>
          <w:rFonts w:ascii="Arial" w:hAnsi="Arial" w:cs="Arial"/>
          <w:spacing w:val="-7"/>
          <w:sz w:val="22"/>
          <w:szCs w:val="22"/>
        </w:rPr>
        <w:t xml:space="preserve"> </w:t>
      </w:r>
      <w:r w:rsidRPr="00E00AE1">
        <w:rPr>
          <w:rFonts w:ascii="Arial" w:hAnsi="Arial" w:cs="Arial"/>
          <w:spacing w:val="-4"/>
          <w:sz w:val="22"/>
          <w:szCs w:val="22"/>
        </w:rPr>
        <w:t>not.</w:t>
      </w:r>
    </w:p>
    <w:p xmlns:wp14="http://schemas.microsoft.com/office/word/2010/wordml" w:rsidRPr="00E00AE1" w:rsidR="00CB0342" w:rsidRDefault="00CB0342" w14:paraId="7829CC3B" wp14:textId="77777777">
      <w:pPr>
        <w:pStyle w:val="BodyText"/>
        <w:spacing w:before="10"/>
        <w:ind w:left="0"/>
        <w:rPr>
          <w:rFonts w:ascii="Arial" w:hAnsi="Arial" w:cs="Arial"/>
          <w:sz w:val="22"/>
          <w:szCs w:val="22"/>
        </w:rPr>
      </w:pPr>
    </w:p>
    <w:p xmlns:wp14="http://schemas.microsoft.com/office/word/2010/wordml" w:rsidR="00211748" w:rsidRDefault="00211748" w14:paraId="1E0D2375" wp14:textId="77777777">
      <w:pPr>
        <w:ind w:left="160"/>
        <w:rPr>
          <w:rFonts w:ascii="Arial" w:hAnsi="Arial" w:cs="Arial"/>
          <w:sz w:val="22"/>
          <w:szCs w:val="22"/>
        </w:rPr>
      </w:pPr>
    </w:p>
    <w:p xmlns:wp14="http://schemas.microsoft.com/office/word/2010/wordml" w:rsidR="00211748" w:rsidRDefault="00211748" w14:paraId="16BD86AF" wp14:textId="77777777">
      <w:pPr>
        <w:ind w:left="160"/>
        <w:rPr>
          <w:rFonts w:ascii="Arial" w:hAnsi="Arial" w:cs="Arial"/>
          <w:sz w:val="22"/>
          <w:szCs w:val="22"/>
        </w:rPr>
      </w:pPr>
    </w:p>
    <w:p xmlns:wp14="http://schemas.microsoft.com/office/word/2010/wordml" w:rsidR="00211748" w:rsidRDefault="00211748" w14:paraId="692CE51E" wp14:textId="77777777">
      <w:pPr>
        <w:ind w:left="160"/>
        <w:rPr>
          <w:rFonts w:ascii="Arial" w:hAnsi="Arial" w:cs="Arial"/>
          <w:sz w:val="22"/>
          <w:szCs w:val="22"/>
        </w:rPr>
      </w:pPr>
    </w:p>
    <w:p xmlns:wp14="http://schemas.microsoft.com/office/word/2010/wordml" w:rsidR="00211748" w:rsidRDefault="00211748" w14:paraId="45C3DCF2" wp14:textId="77777777">
      <w:pPr>
        <w:ind w:left="160"/>
        <w:rPr>
          <w:rFonts w:ascii="Arial" w:hAnsi="Arial" w:cs="Arial"/>
          <w:sz w:val="22"/>
          <w:szCs w:val="22"/>
        </w:rPr>
      </w:pPr>
    </w:p>
    <w:p xmlns:wp14="http://schemas.microsoft.com/office/word/2010/wordml" w:rsidRPr="00E00AE1" w:rsidR="00CB0342" w:rsidRDefault="00CB0342" w14:paraId="5CC521C2" wp14:textId="77777777">
      <w:pPr>
        <w:ind w:left="160"/>
        <w:rPr>
          <w:rFonts w:ascii="Arial" w:hAnsi="Arial" w:cs="Arial"/>
          <w:i/>
          <w:sz w:val="22"/>
          <w:szCs w:val="22"/>
        </w:rPr>
      </w:pPr>
      <w:r w:rsidRPr="00E00AE1">
        <w:rPr>
          <w:rFonts w:ascii="Arial" w:hAnsi="Arial" w:cs="Arial"/>
          <w:sz w:val="22"/>
          <w:szCs w:val="22"/>
        </w:rPr>
        <w:t>CERIC</w:t>
      </w:r>
      <w:r w:rsidRPr="00E00AE1">
        <w:rPr>
          <w:rFonts w:ascii="Arial" w:hAnsi="Arial" w:cs="Arial"/>
          <w:spacing w:val="-11"/>
          <w:sz w:val="22"/>
          <w:szCs w:val="22"/>
        </w:rPr>
        <w:t xml:space="preserve"> </w:t>
      </w:r>
      <w:r w:rsidRPr="00E00AE1">
        <w:rPr>
          <w:rFonts w:ascii="Arial" w:hAnsi="Arial" w:cs="Arial"/>
          <w:sz w:val="22"/>
          <w:szCs w:val="22"/>
        </w:rPr>
        <w:t>vs</w:t>
      </w:r>
      <w:r w:rsidRPr="00E00AE1">
        <w:rPr>
          <w:rFonts w:ascii="Arial" w:hAnsi="Arial" w:cs="Arial"/>
          <w:spacing w:val="-11"/>
          <w:sz w:val="22"/>
          <w:szCs w:val="22"/>
        </w:rPr>
        <w:t xml:space="preserve"> </w:t>
      </w:r>
      <w:r w:rsidRPr="00E00AE1">
        <w:rPr>
          <w:rFonts w:ascii="Arial" w:hAnsi="Arial" w:cs="Arial"/>
          <w:sz w:val="22"/>
          <w:szCs w:val="22"/>
        </w:rPr>
        <w:t>BMS</w:t>
      </w:r>
      <w:r w:rsidRPr="00E00AE1">
        <w:rPr>
          <w:rFonts w:ascii="Arial" w:hAnsi="Arial" w:cs="Arial"/>
          <w:spacing w:val="-11"/>
          <w:sz w:val="22"/>
          <w:szCs w:val="22"/>
        </w:rPr>
        <w:t xml:space="preserve"> </w:t>
      </w:r>
      <w:proofErr w:type="spellStart"/>
      <w:r w:rsidRPr="00E00AE1">
        <w:rPr>
          <w:rFonts w:ascii="Arial" w:hAnsi="Arial" w:cs="Arial"/>
          <w:sz w:val="22"/>
          <w:szCs w:val="22"/>
        </w:rPr>
        <w:t>Innolabs</w:t>
      </w:r>
      <w:proofErr w:type="spellEnd"/>
      <w:r w:rsidRPr="00E00AE1">
        <w:rPr>
          <w:rFonts w:ascii="Arial" w:hAnsi="Arial" w:cs="Arial"/>
          <w:spacing w:val="-8"/>
          <w:sz w:val="22"/>
          <w:szCs w:val="22"/>
        </w:rPr>
        <w:t xml:space="preserve"> </w:t>
      </w:r>
      <w:r w:rsidRPr="00E00AE1">
        <w:rPr>
          <w:rFonts w:ascii="Arial" w:hAnsi="Arial" w:cs="Arial"/>
          <w:i/>
          <w:sz w:val="22"/>
          <w:szCs w:val="22"/>
        </w:rPr>
        <w:t>(further</w:t>
      </w:r>
      <w:r w:rsidRPr="00E00AE1">
        <w:rPr>
          <w:rFonts w:ascii="Arial" w:hAnsi="Arial" w:cs="Arial"/>
          <w:i/>
          <w:spacing w:val="-11"/>
          <w:sz w:val="22"/>
          <w:szCs w:val="22"/>
        </w:rPr>
        <w:t xml:space="preserve"> </w:t>
      </w:r>
      <w:r w:rsidRPr="00E00AE1">
        <w:rPr>
          <w:rFonts w:ascii="Arial" w:hAnsi="Arial" w:cs="Arial"/>
          <w:i/>
          <w:sz w:val="22"/>
          <w:szCs w:val="22"/>
        </w:rPr>
        <w:t>information</w:t>
      </w:r>
      <w:r w:rsidRPr="00E00AE1">
        <w:rPr>
          <w:rFonts w:ascii="Arial" w:hAnsi="Arial" w:cs="Arial"/>
          <w:i/>
          <w:spacing w:val="-12"/>
          <w:sz w:val="22"/>
          <w:szCs w:val="22"/>
        </w:rPr>
        <w:t xml:space="preserve"> </w:t>
      </w:r>
      <w:r w:rsidRPr="00E00AE1">
        <w:rPr>
          <w:rFonts w:ascii="Arial" w:hAnsi="Arial" w:cs="Arial"/>
          <w:i/>
          <w:spacing w:val="-2"/>
          <w:sz w:val="22"/>
          <w:szCs w:val="22"/>
        </w:rPr>
        <w:t>required)</w:t>
      </w:r>
    </w:p>
    <w:p xmlns:wp14="http://schemas.microsoft.com/office/word/2010/wordml" w:rsidRPr="00E00AE1" w:rsidR="00CB0342" w:rsidP="009B483C" w:rsidRDefault="00CB0342" w14:paraId="0ACF4C88" wp14:textId="77777777">
      <w:pPr>
        <w:pStyle w:val="ListParagraph"/>
        <w:widowControl w:val="0"/>
        <w:numPr>
          <w:ilvl w:val="0"/>
          <w:numId w:val="33"/>
        </w:numPr>
        <w:tabs>
          <w:tab w:val="left" w:pos="880"/>
          <w:tab w:val="left" w:pos="881"/>
        </w:tabs>
        <w:autoSpaceDE w:val="0"/>
        <w:autoSpaceDN w:val="0"/>
        <w:spacing w:before="59" w:line="240" w:lineRule="auto"/>
        <w:ind w:right="689"/>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2"/>
          <w:sz w:val="22"/>
          <w:szCs w:val="22"/>
        </w:rPr>
        <w:t xml:space="preserve"> </w:t>
      </w:r>
      <w:r w:rsidRPr="00E00AE1">
        <w:rPr>
          <w:rFonts w:ascii="Arial" w:hAnsi="Arial" w:cs="Arial"/>
          <w:sz w:val="22"/>
          <w:szCs w:val="22"/>
        </w:rPr>
        <w:t>and</w:t>
      </w:r>
      <w:r w:rsidRPr="00E00AE1">
        <w:rPr>
          <w:rFonts w:ascii="Arial" w:hAnsi="Arial" w:cs="Arial"/>
          <w:spacing w:val="-2"/>
          <w:sz w:val="22"/>
          <w:szCs w:val="22"/>
        </w:rPr>
        <w:t xml:space="preserve"> </w:t>
      </w:r>
      <w:r w:rsidRPr="00E00AE1">
        <w:rPr>
          <w:rFonts w:ascii="Arial" w:hAnsi="Arial" w:cs="Arial"/>
          <w:sz w:val="22"/>
          <w:szCs w:val="22"/>
        </w:rPr>
        <w:t>BMS</w:t>
      </w:r>
      <w:r w:rsidRPr="00E00AE1">
        <w:rPr>
          <w:rFonts w:ascii="Arial" w:hAnsi="Arial" w:cs="Arial"/>
          <w:spacing w:val="-4"/>
          <w:sz w:val="22"/>
          <w:szCs w:val="22"/>
        </w:rPr>
        <w:t xml:space="preserve"> </w:t>
      </w:r>
      <w:proofErr w:type="spellStart"/>
      <w:r w:rsidRPr="00E00AE1">
        <w:rPr>
          <w:rFonts w:ascii="Arial" w:hAnsi="Arial" w:cs="Arial"/>
          <w:sz w:val="22"/>
          <w:szCs w:val="22"/>
        </w:rPr>
        <w:t>Innolabs</w:t>
      </w:r>
      <w:proofErr w:type="spellEnd"/>
      <w:r w:rsidRPr="00E00AE1">
        <w:rPr>
          <w:rFonts w:ascii="Arial" w:hAnsi="Arial" w:cs="Arial"/>
          <w:spacing w:val="-4"/>
          <w:sz w:val="22"/>
          <w:szCs w:val="22"/>
        </w:rPr>
        <w:t xml:space="preserve"> </w:t>
      </w:r>
      <w:r w:rsidRPr="00E00AE1">
        <w:rPr>
          <w:rFonts w:ascii="Arial" w:hAnsi="Arial" w:cs="Arial"/>
          <w:sz w:val="22"/>
          <w:szCs w:val="22"/>
        </w:rPr>
        <w:t>use</w:t>
      </w:r>
      <w:r w:rsidRPr="00E00AE1">
        <w:rPr>
          <w:rFonts w:ascii="Arial" w:hAnsi="Arial" w:cs="Arial"/>
          <w:spacing w:val="-2"/>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marker</w:t>
      </w:r>
      <w:r w:rsidRPr="00E00AE1">
        <w:rPr>
          <w:rFonts w:ascii="Arial" w:hAnsi="Arial" w:cs="Arial"/>
          <w:spacing w:val="-4"/>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display</w:t>
      </w:r>
      <w:r w:rsidRPr="00E00AE1">
        <w:rPr>
          <w:rFonts w:ascii="Arial" w:hAnsi="Arial" w:cs="Arial"/>
          <w:spacing w:val="-4"/>
          <w:sz w:val="22"/>
          <w:szCs w:val="22"/>
        </w:rPr>
        <w:t xml:space="preserve"> </w:t>
      </w:r>
      <w:r w:rsidRPr="00E00AE1">
        <w:rPr>
          <w:rFonts w:ascii="Arial" w:hAnsi="Arial" w:cs="Arial"/>
          <w:sz w:val="22"/>
          <w:szCs w:val="22"/>
        </w:rPr>
        <w:t>jewellery</w:t>
      </w:r>
      <w:r w:rsidRPr="00E00AE1">
        <w:rPr>
          <w:rFonts w:ascii="Arial" w:hAnsi="Arial" w:cs="Arial"/>
          <w:spacing w:val="-4"/>
          <w:sz w:val="22"/>
          <w:szCs w:val="22"/>
        </w:rPr>
        <w:t xml:space="preserve"> </w:t>
      </w:r>
      <w:r w:rsidRPr="00E00AE1">
        <w:rPr>
          <w:rFonts w:ascii="Arial" w:hAnsi="Arial" w:cs="Arial"/>
          <w:sz w:val="22"/>
          <w:szCs w:val="22"/>
        </w:rPr>
        <w:t>in</w:t>
      </w:r>
      <w:r w:rsidRPr="00E00AE1">
        <w:rPr>
          <w:rFonts w:ascii="Arial" w:hAnsi="Arial" w:cs="Arial"/>
          <w:spacing w:val="-4"/>
          <w:sz w:val="22"/>
          <w:szCs w:val="22"/>
        </w:rPr>
        <w:t xml:space="preserve"> </w:t>
      </w:r>
      <w:r w:rsidRPr="00E00AE1">
        <w:rPr>
          <w:rFonts w:ascii="Arial" w:hAnsi="Arial" w:cs="Arial"/>
          <w:sz w:val="22"/>
          <w:szCs w:val="22"/>
        </w:rPr>
        <w:t>real</w:t>
      </w:r>
      <w:r w:rsidRPr="00E00AE1">
        <w:rPr>
          <w:rFonts w:ascii="Arial" w:hAnsi="Arial" w:cs="Arial"/>
          <w:spacing w:val="-1"/>
          <w:sz w:val="22"/>
          <w:szCs w:val="22"/>
        </w:rPr>
        <w:t xml:space="preserve"> </w:t>
      </w:r>
      <w:r w:rsidRPr="00E00AE1">
        <w:rPr>
          <w:rFonts w:ascii="Arial" w:hAnsi="Arial" w:cs="Arial"/>
          <w:sz w:val="22"/>
          <w:szCs w:val="22"/>
        </w:rPr>
        <w:t>time</w:t>
      </w:r>
      <w:r w:rsidRPr="00E00AE1">
        <w:rPr>
          <w:rFonts w:ascii="Arial" w:hAnsi="Arial" w:cs="Arial"/>
          <w:spacing w:val="-2"/>
          <w:sz w:val="22"/>
          <w:szCs w:val="22"/>
        </w:rPr>
        <w:t xml:space="preserve"> </w:t>
      </w:r>
      <w:r w:rsidRPr="00E00AE1">
        <w:rPr>
          <w:rFonts w:ascii="Arial" w:hAnsi="Arial" w:cs="Arial"/>
          <w:sz w:val="22"/>
          <w:szCs w:val="22"/>
        </w:rPr>
        <w:t>from</w:t>
      </w:r>
      <w:r w:rsidRPr="00E00AE1">
        <w:rPr>
          <w:rFonts w:ascii="Arial" w:hAnsi="Arial" w:cs="Arial"/>
          <w:spacing w:val="-5"/>
          <w:sz w:val="22"/>
          <w:szCs w:val="22"/>
        </w:rPr>
        <w:t xml:space="preserve"> </w:t>
      </w:r>
      <w:r w:rsidRPr="00E00AE1">
        <w:rPr>
          <w:rFonts w:ascii="Arial" w:hAnsi="Arial" w:cs="Arial"/>
          <w:sz w:val="22"/>
          <w:szCs w:val="22"/>
        </w:rPr>
        <w:t>within</w:t>
      </w:r>
      <w:r w:rsidRPr="00E00AE1">
        <w:rPr>
          <w:rFonts w:ascii="Arial" w:hAnsi="Arial" w:cs="Arial"/>
          <w:spacing w:val="-4"/>
          <w:sz w:val="22"/>
          <w:szCs w:val="22"/>
        </w:rPr>
        <w:t xml:space="preserve"> </w:t>
      </w:r>
      <w:r w:rsidRPr="00E00AE1">
        <w:rPr>
          <w:rFonts w:ascii="Arial" w:hAnsi="Arial" w:cs="Arial"/>
          <w:sz w:val="22"/>
          <w:szCs w:val="22"/>
        </w:rPr>
        <w:t xml:space="preserve">the </w:t>
      </w:r>
      <w:r w:rsidRPr="00E00AE1">
        <w:rPr>
          <w:rFonts w:ascii="Arial" w:hAnsi="Arial" w:cs="Arial"/>
          <w:spacing w:val="-2"/>
          <w:sz w:val="22"/>
          <w:szCs w:val="22"/>
        </w:rPr>
        <w:t>application.</w:t>
      </w:r>
    </w:p>
    <w:p xmlns:wp14="http://schemas.microsoft.com/office/word/2010/wordml" w:rsidRPr="00E00AE1" w:rsidR="00CB0342" w:rsidP="009B483C" w:rsidRDefault="00CB0342" w14:paraId="55189930" wp14:textId="77777777">
      <w:pPr>
        <w:pStyle w:val="ListParagraph"/>
        <w:widowControl w:val="0"/>
        <w:numPr>
          <w:ilvl w:val="0"/>
          <w:numId w:val="33"/>
        </w:numPr>
        <w:tabs>
          <w:tab w:val="left" w:pos="880"/>
          <w:tab w:val="left" w:pos="881"/>
        </w:tabs>
        <w:autoSpaceDE w:val="0"/>
        <w:autoSpaceDN w:val="0"/>
        <w:spacing w:line="240" w:lineRule="auto"/>
        <w:ind w:hanging="361"/>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and</w:t>
      </w:r>
      <w:r w:rsidRPr="00E00AE1">
        <w:rPr>
          <w:rFonts w:ascii="Arial" w:hAnsi="Arial" w:cs="Arial"/>
          <w:spacing w:val="-2"/>
          <w:sz w:val="22"/>
          <w:szCs w:val="22"/>
        </w:rPr>
        <w:t xml:space="preserve"> </w:t>
      </w:r>
      <w:r w:rsidRPr="00E00AE1">
        <w:rPr>
          <w:rFonts w:ascii="Arial" w:hAnsi="Arial" w:cs="Arial"/>
          <w:sz w:val="22"/>
          <w:szCs w:val="22"/>
        </w:rPr>
        <w:t>BMS</w:t>
      </w:r>
      <w:r w:rsidRPr="00E00AE1">
        <w:rPr>
          <w:rFonts w:ascii="Arial" w:hAnsi="Arial" w:cs="Arial"/>
          <w:spacing w:val="-5"/>
          <w:sz w:val="22"/>
          <w:szCs w:val="22"/>
        </w:rPr>
        <w:t xml:space="preserve"> </w:t>
      </w:r>
      <w:proofErr w:type="spellStart"/>
      <w:r w:rsidRPr="00E00AE1">
        <w:rPr>
          <w:rFonts w:ascii="Arial" w:hAnsi="Arial" w:cs="Arial"/>
          <w:sz w:val="22"/>
          <w:szCs w:val="22"/>
        </w:rPr>
        <w:t>Innolabs</w:t>
      </w:r>
      <w:proofErr w:type="spellEnd"/>
      <w:r w:rsidRPr="00E00AE1">
        <w:rPr>
          <w:rFonts w:ascii="Arial" w:hAnsi="Arial" w:cs="Arial"/>
          <w:spacing w:val="-5"/>
          <w:sz w:val="22"/>
          <w:szCs w:val="22"/>
        </w:rPr>
        <w:t xml:space="preserve"> </w:t>
      </w:r>
      <w:r w:rsidRPr="00E00AE1">
        <w:rPr>
          <w:rFonts w:ascii="Arial" w:hAnsi="Arial" w:cs="Arial"/>
          <w:sz w:val="22"/>
          <w:szCs w:val="22"/>
        </w:rPr>
        <w:t>have</w:t>
      </w:r>
      <w:r w:rsidRPr="00E00AE1">
        <w:rPr>
          <w:rFonts w:ascii="Arial" w:hAnsi="Arial" w:cs="Arial"/>
          <w:spacing w:val="-3"/>
          <w:sz w:val="22"/>
          <w:szCs w:val="22"/>
        </w:rPr>
        <w:t xml:space="preserve"> </w:t>
      </w:r>
      <w:r w:rsidRPr="00E00AE1">
        <w:rPr>
          <w:rFonts w:ascii="Arial" w:hAnsi="Arial" w:cs="Arial"/>
          <w:sz w:val="22"/>
          <w:szCs w:val="22"/>
        </w:rPr>
        <w:t>customisation</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6"/>
          <w:sz w:val="22"/>
          <w:szCs w:val="22"/>
        </w:rPr>
        <w:t xml:space="preserve"> </w:t>
      </w:r>
      <w:r w:rsidRPr="00E00AE1">
        <w:rPr>
          <w:rFonts w:ascii="Arial" w:hAnsi="Arial" w:cs="Arial"/>
          <w:sz w:val="22"/>
          <w:szCs w:val="22"/>
        </w:rPr>
        <w:t>the</w:t>
      </w:r>
      <w:r w:rsidRPr="00E00AE1">
        <w:rPr>
          <w:rFonts w:ascii="Arial" w:hAnsi="Arial" w:cs="Arial"/>
          <w:spacing w:val="-6"/>
          <w:sz w:val="22"/>
          <w:szCs w:val="22"/>
        </w:rPr>
        <w:t xml:space="preserve"> </w:t>
      </w:r>
      <w:r w:rsidRPr="00E00AE1">
        <w:rPr>
          <w:rFonts w:ascii="Arial" w:hAnsi="Arial" w:cs="Arial"/>
          <w:spacing w:val="-2"/>
          <w:sz w:val="22"/>
          <w:szCs w:val="22"/>
        </w:rPr>
        <w:t>jewellery.</w:t>
      </w:r>
    </w:p>
    <w:p xmlns:wp14="http://schemas.microsoft.com/office/word/2010/wordml" w:rsidRPr="00E00AE1" w:rsidR="00CB0342" w:rsidRDefault="00CB0342" w14:paraId="762D34F9" wp14:textId="77777777">
      <w:pPr>
        <w:rPr>
          <w:rFonts w:ascii="Arial" w:hAnsi="Arial" w:cs="Arial"/>
          <w:sz w:val="22"/>
          <w:szCs w:val="22"/>
        </w:rPr>
      </w:pPr>
    </w:p>
    <w:p xmlns:wp14="http://schemas.microsoft.com/office/word/2010/wordml" w:rsidRPr="00E00AE1" w:rsidR="005F3947" w:rsidRDefault="005F3947" w14:paraId="6A270B90" wp14:textId="77777777">
      <w:pPr>
        <w:rPr>
          <w:rFonts w:ascii="Arial" w:hAnsi="Arial" w:cs="Arial"/>
          <w:sz w:val="22"/>
          <w:szCs w:val="22"/>
        </w:rPr>
      </w:pPr>
    </w:p>
    <w:p xmlns:wp14="http://schemas.microsoft.com/office/word/2010/wordml" w:rsidRPr="00E00AE1" w:rsidR="005F3947" w:rsidP="005F3947" w:rsidRDefault="005F3947" w14:paraId="7EC0EE3A" wp14:textId="77777777">
      <w:pPr>
        <w:spacing w:before="89"/>
        <w:ind w:left="160"/>
        <w:rPr>
          <w:rFonts w:ascii="Arial" w:hAnsi="Arial" w:cs="Arial"/>
          <w:i/>
          <w:sz w:val="22"/>
          <w:szCs w:val="22"/>
        </w:rPr>
      </w:pPr>
      <w:r w:rsidRPr="00E00AE1">
        <w:rPr>
          <w:rFonts w:ascii="Arial" w:hAnsi="Arial" w:cs="Arial"/>
          <w:sz w:val="22"/>
          <w:szCs w:val="22"/>
        </w:rPr>
        <w:t>CERIC</w:t>
      </w:r>
      <w:r w:rsidRPr="00E00AE1">
        <w:rPr>
          <w:rFonts w:ascii="Arial" w:hAnsi="Arial" w:cs="Arial"/>
          <w:spacing w:val="-11"/>
          <w:sz w:val="22"/>
          <w:szCs w:val="22"/>
        </w:rPr>
        <w:t xml:space="preserve"> </w:t>
      </w:r>
      <w:r w:rsidRPr="00E00AE1">
        <w:rPr>
          <w:rFonts w:ascii="Arial" w:hAnsi="Arial" w:cs="Arial"/>
          <w:sz w:val="22"/>
          <w:szCs w:val="22"/>
        </w:rPr>
        <w:t>vs</w:t>
      </w:r>
      <w:r w:rsidRPr="00E00AE1">
        <w:rPr>
          <w:rFonts w:ascii="Arial" w:hAnsi="Arial" w:cs="Arial"/>
          <w:spacing w:val="-10"/>
          <w:sz w:val="22"/>
          <w:szCs w:val="22"/>
        </w:rPr>
        <w:t xml:space="preserve"> </w:t>
      </w:r>
      <w:proofErr w:type="spellStart"/>
      <w:r w:rsidRPr="00E00AE1">
        <w:rPr>
          <w:rFonts w:ascii="Arial" w:hAnsi="Arial" w:cs="Arial"/>
          <w:sz w:val="22"/>
          <w:szCs w:val="22"/>
        </w:rPr>
        <w:t>Holition</w:t>
      </w:r>
      <w:proofErr w:type="spellEnd"/>
      <w:r w:rsidRPr="00E00AE1">
        <w:rPr>
          <w:rFonts w:ascii="Arial" w:hAnsi="Arial" w:cs="Arial"/>
          <w:spacing w:val="-9"/>
          <w:sz w:val="22"/>
          <w:szCs w:val="22"/>
        </w:rPr>
        <w:t xml:space="preserve"> </w:t>
      </w:r>
      <w:r w:rsidRPr="00E00AE1">
        <w:rPr>
          <w:rFonts w:ascii="Arial" w:hAnsi="Arial" w:cs="Arial"/>
          <w:i/>
          <w:sz w:val="22"/>
          <w:szCs w:val="22"/>
        </w:rPr>
        <w:t>(further</w:t>
      </w:r>
      <w:r w:rsidRPr="00E00AE1">
        <w:rPr>
          <w:rFonts w:ascii="Arial" w:hAnsi="Arial" w:cs="Arial"/>
          <w:i/>
          <w:spacing w:val="-11"/>
          <w:sz w:val="22"/>
          <w:szCs w:val="22"/>
        </w:rPr>
        <w:t xml:space="preserve"> </w:t>
      </w:r>
      <w:r w:rsidRPr="00E00AE1">
        <w:rPr>
          <w:rFonts w:ascii="Arial" w:hAnsi="Arial" w:cs="Arial"/>
          <w:i/>
          <w:sz w:val="22"/>
          <w:szCs w:val="22"/>
        </w:rPr>
        <w:t>information</w:t>
      </w:r>
      <w:r w:rsidRPr="00E00AE1">
        <w:rPr>
          <w:rFonts w:ascii="Arial" w:hAnsi="Arial" w:cs="Arial"/>
          <w:i/>
          <w:spacing w:val="-8"/>
          <w:sz w:val="22"/>
          <w:szCs w:val="22"/>
        </w:rPr>
        <w:t xml:space="preserve"> </w:t>
      </w:r>
      <w:r w:rsidRPr="00E00AE1">
        <w:rPr>
          <w:rFonts w:ascii="Arial" w:hAnsi="Arial" w:cs="Arial"/>
          <w:i/>
          <w:spacing w:val="-2"/>
          <w:sz w:val="22"/>
          <w:szCs w:val="22"/>
        </w:rPr>
        <w:t>required)</w:t>
      </w:r>
    </w:p>
    <w:p xmlns:wp14="http://schemas.microsoft.com/office/word/2010/wordml" w:rsidRPr="00E00AE1" w:rsidR="005F3947" w:rsidP="009B483C" w:rsidRDefault="005F3947" w14:paraId="084E2D38" wp14:textId="77777777">
      <w:pPr>
        <w:pStyle w:val="ListParagraph"/>
        <w:widowControl w:val="0"/>
        <w:numPr>
          <w:ilvl w:val="0"/>
          <w:numId w:val="33"/>
        </w:numPr>
        <w:tabs>
          <w:tab w:val="left" w:pos="880"/>
          <w:tab w:val="left" w:pos="881"/>
        </w:tabs>
        <w:autoSpaceDE w:val="0"/>
        <w:autoSpaceDN w:val="0"/>
        <w:spacing w:before="59" w:line="269" w:lineRule="exact"/>
        <w:ind w:hanging="361"/>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7"/>
          <w:sz w:val="22"/>
          <w:szCs w:val="22"/>
        </w:rPr>
        <w:t xml:space="preserve"> </w:t>
      </w:r>
      <w:r w:rsidRPr="00E00AE1">
        <w:rPr>
          <w:rFonts w:ascii="Arial" w:hAnsi="Arial" w:cs="Arial"/>
          <w:sz w:val="22"/>
          <w:szCs w:val="22"/>
        </w:rPr>
        <w:t>is</w:t>
      </w:r>
      <w:r w:rsidRPr="00E00AE1">
        <w:rPr>
          <w:rFonts w:ascii="Arial" w:hAnsi="Arial" w:cs="Arial"/>
          <w:spacing w:val="-6"/>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mobile</w:t>
      </w:r>
      <w:r w:rsidRPr="00E00AE1">
        <w:rPr>
          <w:rFonts w:ascii="Arial" w:hAnsi="Arial" w:cs="Arial"/>
          <w:spacing w:val="-7"/>
          <w:sz w:val="22"/>
          <w:szCs w:val="22"/>
        </w:rPr>
        <w:t xml:space="preserve"> </w:t>
      </w:r>
      <w:r w:rsidRPr="00E00AE1">
        <w:rPr>
          <w:rFonts w:ascii="Arial" w:hAnsi="Arial" w:cs="Arial"/>
          <w:sz w:val="22"/>
          <w:szCs w:val="22"/>
        </w:rPr>
        <w:t>based</w:t>
      </w:r>
      <w:r w:rsidRPr="00E00AE1">
        <w:rPr>
          <w:rFonts w:ascii="Arial" w:hAnsi="Arial" w:cs="Arial"/>
          <w:spacing w:val="-6"/>
          <w:sz w:val="22"/>
          <w:szCs w:val="22"/>
        </w:rPr>
        <w:t xml:space="preserve"> </w:t>
      </w:r>
      <w:r w:rsidRPr="00E00AE1">
        <w:rPr>
          <w:rFonts w:ascii="Arial" w:hAnsi="Arial" w:cs="Arial"/>
          <w:sz w:val="22"/>
          <w:szCs w:val="22"/>
        </w:rPr>
        <w:t>solution,</w:t>
      </w:r>
      <w:r w:rsidRPr="00E00AE1">
        <w:rPr>
          <w:rFonts w:ascii="Arial" w:hAnsi="Arial" w:cs="Arial"/>
          <w:spacing w:val="-4"/>
          <w:sz w:val="22"/>
          <w:szCs w:val="22"/>
        </w:rPr>
        <w:t xml:space="preserve"> </w:t>
      </w:r>
      <w:proofErr w:type="spellStart"/>
      <w:r w:rsidRPr="00E00AE1">
        <w:rPr>
          <w:rFonts w:ascii="Arial" w:hAnsi="Arial" w:cs="Arial"/>
          <w:sz w:val="22"/>
          <w:szCs w:val="22"/>
        </w:rPr>
        <w:t>Holition</w:t>
      </w:r>
      <w:proofErr w:type="spellEnd"/>
      <w:r w:rsidRPr="00E00AE1">
        <w:rPr>
          <w:rFonts w:ascii="Arial" w:hAnsi="Arial" w:cs="Arial"/>
          <w:spacing w:val="-5"/>
          <w:sz w:val="22"/>
          <w:szCs w:val="22"/>
        </w:rPr>
        <w:t xml:space="preserve"> </w:t>
      </w:r>
      <w:r w:rsidRPr="00E00AE1">
        <w:rPr>
          <w:rFonts w:ascii="Arial" w:hAnsi="Arial" w:cs="Arial"/>
          <w:sz w:val="22"/>
          <w:szCs w:val="22"/>
        </w:rPr>
        <w:t>focuses</w:t>
      </w:r>
      <w:r w:rsidRPr="00E00AE1">
        <w:rPr>
          <w:rFonts w:ascii="Arial" w:hAnsi="Arial" w:cs="Arial"/>
          <w:spacing w:val="-4"/>
          <w:sz w:val="22"/>
          <w:szCs w:val="22"/>
        </w:rPr>
        <w:t xml:space="preserve"> </w:t>
      </w:r>
      <w:r w:rsidRPr="00E00AE1">
        <w:rPr>
          <w:rFonts w:ascii="Arial" w:hAnsi="Arial" w:cs="Arial"/>
          <w:sz w:val="22"/>
          <w:szCs w:val="22"/>
        </w:rPr>
        <w:t>on</w:t>
      </w:r>
      <w:r w:rsidRPr="00E00AE1">
        <w:rPr>
          <w:rFonts w:ascii="Arial" w:hAnsi="Arial" w:cs="Arial"/>
          <w:spacing w:val="-4"/>
          <w:sz w:val="22"/>
          <w:szCs w:val="22"/>
        </w:rPr>
        <w:t xml:space="preserve"> </w:t>
      </w:r>
      <w:r w:rsidRPr="00E00AE1">
        <w:rPr>
          <w:rFonts w:ascii="Arial" w:hAnsi="Arial" w:cs="Arial"/>
          <w:sz w:val="22"/>
          <w:szCs w:val="22"/>
        </w:rPr>
        <w:t>in-store</w:t>
      </w:r>
      <w:r w:rsidRPr="00E00AE1">
        <w:rPr>
          <w:rFonts w:ascii="Arial" w:hAnsi="Arial" w:cs="Arial"/>
          <w:spacing w:val="-7"/>
          <w:sz w:val="22"/>
          <w:szCs w:val="22"/>
        </w:rPr>
        <w:t xml:space="preserve"> </w:t>
      </w:r>
      <w:r w:rsidRPr="00E00AE1">
        <w:rPr>
          <w:rFonts w:ascii="Arial" w:hAnsi="Arial" w:cs="Arial"/>
          <w:sz w:val="22"/>
          <w:szCs w:val="22"/>
        </w:rPr>
        <w:t>technology</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6"/>
          <w:sz w:val="22"/>
          <w:szCs w:val="22"/>
        </w:rPr>
        <w:t xml:space="preserve"> </w:t>
      </w:r>
      <w:r w:rsidRPr="00E00AE1">
        <w:rPr>
          <w:rFonts w:ascii="Arial" w:hAnsi="Arial" w:cs="Arial"/>
          <w:spacing w:val="-2"/>
          <w:sz w:val="22"/>
          <w:szCs w:val="22"/>
        </w:rPr>
        <w:t>retailers.</w:t>
      </w:r>
    </w:p>
    <w:p xmlns:wp14="http://schemas.microsoft.com/office/word/2010/wordml" w:rsidRPr="00E00AE1" w:rsidR="005F3947" w:rsidP="009B483C" w:rsidRDefault="005F3947" w14:paraId="4F0C6734"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CERIC</w:t>
      </w:r>
      <w:r w:rsidRPr="00E00AE1">
        <w:rPr>
          <w:rFonts w:ascii="Arial" w:hAnsi="Arial" w:cs="Arial"/>
          <w:spacing w:val="-4"/>
          <w:sz w:val="22"/>
          <w:szCs w:val="22"/>
        </w:rPr>
        <w:t xml:space="preserve"> </w:t>
      </w:r>
      <w:r w:rsidRPr="00E00AE1">
        <w:rPr>
          <w:rFonts w:ascii="Arial" w:hAnsi="Arial" w:cs="Arial"/>
          <w:sz w:val="22"/>
          <w:szCs w:val="22"/>
        </w:rPr>
        <w:t>and</w:t>
      </w:r>
      <w:r w:rsidRPr="00E00AE1">
        <w:rPr>
          <w:rFonts w:ascii="Arial" w:hAnsi="Arial" w:cs="Arial"/>
          <w:spacing w:val="-4"/>
          <w:sz w:val="22"/>
          <w:szCs w:val="22"/>
        </w:rPr>
        <w:t xml:space="preserve"> </w:t>
      </w:r>
      <w:proofErr w:type="spellStart"/>
      <w:r w:rsidRPr="00E00AE1">
        <w:rPr>
          <w:rFonts w:ascii="Arial" w:hAnsi="Arial" w:cs="Arial"/>
          <w:sz w:val="22"/>
          <w:szCs w:val="22"/>
        </w:rPr>
        <w:t>Holition</w:t>
      </w:r>
      <w:proofErr w:type="spellEnd"/>
      <w:r w:rsidRPr="00E00AE1">
        <w:rPr>
          <w:rFonts w:ascii="Arial" w:hAnsi="Arial" w:cs="Arial"/>
          <w:spacing w:val="-3"/>
          <w:sz w:val="22"/>
          <w:szCs w:val="22"/>
        </w:rPr>
        <w:t xml:space="preserve"> </w:t>
      </w:r>
      <w:r w:rsidRPr="00E00AE1">
        <w:rPr>
          <w:rFonts w:ascii="Arial" w:hAnsi="Arial" w:cs="Arial"/>
          <w:sz w:val="22"/>
          <w:szCs w:val="22"/>
        </w:rPr>
        <w:t>use</w:t>
      </w:r>
      <w:r w:rsidRPr="00E00AE1">
        <w:rPr>
          <w:rFonts w:ascii="Arial" w:hAnsi="Arial" w:cs="Arial"/>
          <w:spacing w:val="-4"/>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marker</w:t>
      </w:r>
      <w:r w:rsidRPr="00E00AE1">
        <w:rPr>
          <w:rFonts w:ascii="Arial" w:hAnsi="Arial" w:cs="Arial"/>
          <w:spacing w:val="-6"/>
          <w:sz w:val="22"/>
          <w:szCs w:val="22"/>
        </w:rPr>
        <w:t xml:space="preserve"> </w:t>
      </w:r>
      <w:r w:rsidRPr="00E00AE1">
        <w:rPr>
          <w:rFonts w:ascii="Arial" w:hAnsi="Arial" w:cs="Arial"/>
          <w:sz w:val="22"/>
          <w:szCs w:val="22"/>
        </w:rPr>
        <w:t>to</w:t>
      </w:r>
      <w:r w:rsidRPr="00E00AE1">
        <w:rPr>
          <w:rFonts w:ascii="Arial" w:hAnsi="Arial" w:cs="Arial"/>
          <w:spacing w:val="-4"/>
          <w:sz w:val="22"/>
          <w:szCs w:val="22"/>
        </w:rPr>
        <w:t xml:space="preserve"> </w:t>
      </w:r>
      <w:r w:rsidRPr="00E00AE1">
        <w:rPr>
          <w:rFonts w:ascii="Arial" w:hAnsi="Arial" w:cs="Arial"/>
          <w:sz w:val="22"/>
          <w:szCs w:val="22"/>
        </w:rPr>
        <w:t>display</w:t>
      </w:r>
      <w:r w:rsidRPr="00E00AE1">
        <w:rPr>
          <w:rFonts w:ascii="Arial" w:hAnsi="Arial" w:cs="Arial"/>
          <w:spacing w:val="-5"/>
          <w:sz w:val="22"/>
          <w:szCs w:val="22"/>
        </w:rPr>
        <w:t xml:space="preserve"> </w:t>
      </w:r>
      <w:r w:rsidRPr="00E00AE1">
        <w:rPr>
          <w:rFonts w:ascii="Arial" w:hAnsi="Arial" w:cs="Arial"/>
          <w:sz w:val="22"/>
          <w:szCs w:val="22"/>
        </w:rPr>
        <w:t>jewellery</w:t>
      </w:r>
      <w:r w:rsidRPr="00E00AE1">
        <w:rPr>
          <w:rFonts w:ascii="Arial" w:hAnsi="Arial" w:cs="Arial"/>
          <w:spacing w:val="-3"/>
          <w:sz w:val="22"/>
          <w:szCs w:val="22"/>
        </w:rPr>
        <w:t xml:space="preserve"> </w:t>
      </w:r>
      <w:r w:rsidRPr="00E00AE1">
        <w:rPr>
          <w:rFonts w:ascii="Arial" w:hAnsi="Arial" w:cs="Arial"/>
          <w:sz w:val="22"/>
          <w:szCs w:val="22"/>
        </w:rPr>
        <w:t>in</w:t>
      </w:r>
      <w:r w:rsidRPr="00E00AE1">
        <w:rPr>
          <w:rFonts w:ascii="Arial" w:hAnsi="Arial" w:cs="Arial"/>
          <w:spacing w:val="-4"/>
          <w:sz w:val="22"/>
          <w:szCs w:val="22"/>
        </w:rPr>
        <w:t xml:space="preserve"> </w:t>
      </w:r>
      <w:r w:rsidRPr="00E00AE1">
        <w:rPr>
          <w:rFonts w:ascii="Arial" w:hAnsi="Arial" w:cs="Arial"/>
          <w:sz w:val="22"/>
          <w:szCs w:val="22"/>
        </w:rPr>
        <w:t>real</w:t>
      </w:r>
      <w:r w:rsidRPr="00E00AE1">
        <w:rPr>
          <w:rFonts w:ascii="Arial" w:hAnsi="Arial" w:cs="Arial"/>
          <w:spacing w:val="-4"/>
          <w:sz w:val="22"/>
          <w:szCs w:val="22"/>
        </w:rPr>
        <w:t xml:space="preserve"> </w:t>
      </w:r>
      <w:r w:rsidRPr="00E00AE1">
        <w:rPr>
          <w:rFonts w:ascii="Arial" w:hAnsi="Arial" w:cs="Arial"/>
          <w:spacing w:val="-2"/>
          <w:sz w:val="22"/>
          <w:szCs w:val="22"/>
        </w:rPr>
        <w:t>time.</w:t>
      </w:r>
    </w:p>
    <w:p xmlns:wp14="http://schemas.microsoft.com/office/word/2010/wordml" w:rsidRPr="00E00AE1" w:rsidR="005F3947" w:rsidP="005F3947" w:rsidRDefault="005F3947" w14:paraId="1F6C9E98" wp14:textId="77777777">
      <w:pPr>
        <w:pStyle w:val="BodyText"/>
        <w:ind w:left="0"/>
        <w:rPr>
          <w:rFonts w:ascii="Arial" w:hAnsi="Arial" w:cs="Arial"/>
          <w:sz w:val="22"/>
          <w:szCs w:val="22"/>
        </w:rPr>
      </w:pPr>
    </w:p>
    <w:p xmlns:wp14="http://schemas.microsoft.com/office/word/2010/wordml" w:rsidRPr="00E00AE1" w:rsidR="005F3947" w:rsidP="005F3947" w:rsidRDefault="005F3947" w14:paraId="680F947F" wp14:textId="77777777">
      <w:pPr>
        <w:ind w:left="160"/>
        <w:rPr>
          <w:rFonts w:ascii="Arial" w:hAnsi="Arial" w:cs="Arial"/>
          <w:i/>
          <w:sz w:val="22"/>
          <w:szCs w:val="22"/>
        </w:rPr>
      </w:pPr>
      <w:r w:rsidRPr="00E00AE1">
        <w:rPr>
          <w:rFonts w:ascii="Arial" w:hAnsi="Arial" w:cs="Arial"/>
          <w:sz w:val="22"/>
          <w:szCs w:val="22"/>
        </w:rPr>
        <w:t>CERIC</w:t>
      </w:r>
      <w:r w:rsidRPr="00E00AE1">
        <w:rPr>
          <w:rFonts w:ascii="Arial" w:hAnsi="Arial" w:cs="Arial"/>
          <w:spacing w:val="-13"/>
          <w:sz w:val="22"/>
          <w:szCs w:val="22"/>
        </w:rPr>
        <w:t xml:space="preserve"> </w:t>
      </w:r>
      <w:r w:rsidRPr="00E00AE1">
        <w:rPr>
          <w:rFonts w:ascii="Arial" w:hAnsi="Arial" w:cs="Arial"/>
          <w:sz w:val="22"/>
          <w:szCs w:val="22"/>
        </w:rPr>
        <w:t>vs</w:t>
      </w:r>
      <w:r w:rsidRPr="00E00AE1">
        <w:rPr>
          <w:rFonts w:ascii="Arial" w:hAnsi="Arial" w:cs="Arial"/>
          <w:spacing w:val="-13"/>
          <w:sz w:val="22"/>
          <w:szCs w:val="22"/>
        </w:rPr>
        <w:t xml:space="preserve"> </w:t>
      </w:r>
      <w:r w:rsidRPr="00E00AE1">
        <w:rPr>
          <w:rFonts w:ascii="Arial" w:hAnsi="Arial" w:cs="Arial"/>
          <w:sz w:val="22"/>
          <w:szCs w:val="22"/>
        </w:rPr>
        <w:t>WANNABY</w:t>
      </w:r>
      <w:r w:rsidRPr="00E00AE1">
        <w:rPr>
          <w:rFonts w:ascii="Arial" w:hAnsi="Arial" w:cs="Arial"/>
          <w:spacing w:val="-10"/>
          <w:sz w:val="22"/>
          <w:szCs w:val="22"/>
        </w:rPr>
        <w:t xml:space="preserve"> </w:t>
      </w:r>
      <w:r w:rsidRPr="00E00AE1">
        <w:rPr>
          <w:rFonts w:ascii="Arial" w:hAnsi="Arial" w:cs="Arial"/>
          <w:i/>
          <w:sz w:val="22"/>
          <w:szCs w:val="22"/>
        </w:rPr>
        <w:t>(further</w:t>
      </w:r>
      <w:r w:rsidRPr="00E00AE1">
        <w:rPr>
          <w:rFonts w:ascii="Arial" w:hAnsi="Arial" w:cs="Arial"/>
          <w:i/>
          <w:spacing w:val="-13"/>
          <w:sz w:val="22"/>
          <w:szCs w:val="22"/>
        </w:rPr>
        <w:t xml:space="preserve"> </w:t>
      </w:r>
      <w:r w:rsidRPr="00E00AE1">
        <w:rPr>
          <w:rFonts w:ascii="Arial" w:hAnsi="Arial" w:cs="Arial"/>
          <w:i/>
          <w:sz w:val="22"/>
          <w:szCs w:val="22"/>
        </w:rPr>
        <w:t>information</w:t>
      </w:r>
      <w:r w:rsidRPr="00E00AE1">
        <w:rPr>
          <w:rFonts w:ascii="Arial" w:hAnsi="Arial" w:cs="Arial"/>
          <w:i/>
          <w:spacing w:val="-13"/>
          <w:sz w:val="22"/>
          <w:szCs w:val="22"/>
        </w:rPr>
        <w:t xml:space="preserve"> </w:t>
      </w:r>
      <w:r w:rsidRPr="00E00AE1">
        <w:rPr>
          <w:rFonts w:ascii="Arial" w:hAnsi="Arial" w:cs="Arial"/>
          <w:i/>
          <w:spacing w:val="-2"/>
          <w:sz w:val="22"/>
          <w:szCs w:val="22"/>
        </w:rPr>
        <w:t>required)</w:t>
      </w:r>
    </w:p>
    <w:p xmlns:wp14="http://schemas.microsoft.com/office/word/2010/wordml" w:rsidRPr="00E00AE1" w:rsidR="005F3947" w:rsidP="009B483C" w:rsidRDefault="005F3947" w14:paraId="39B3E308" wp14:textId="77777777">
      <w:pPr>
        <w:pStyle w:val="ListParagraph"/>
        <w:widowControl w:val="0"/>
        <w:numPr>
          <w:ilvl w:val="0"/>
          <w:numId w:val="33"/>
        </w:numPr>
        <w:tabs>
          <w:tab w:val="left" w:pos="880"/>
          <w:tab w:val="left" w:pos="881"/>
        </w:tabs>
        <w:autoSpaceDE w:val="0"/>
        <w:autoSpaceDN w:val="0"/>
        <w:spacing w:before="61" w:line="240" w:lineRule="auto"/>
        <w:ind w:right="317"/>
        <w:contextualSpacing w:val="0"/>
        <w:rPr>
          <w:rFonts w:ascii="Arial" w:hAnsi="Arial" w:cs="Arial"/>
          <w:sz w:val="22"/>
          <w:szCs w:val="22"/>
        </w:rPr>
      </w:pPr>
      <w:r w:rsidRPr="00E00AE1">
        <w:rPr>
          <w:rFonts w:ascii="Arial" w:hAnsi="Arial" w:cs="Arial"/>
          <w:sz w:val="22"/>
          <w:szCs w:val="22"/>
        </w:rPr>
        <w:t>WANNABY</w:t>
      </w:r>
      <w:r w:rsidRPr="00E00AE1">
        <w:rPr>
          <w:rFonts w:ascii="Arial" w:hAnsi="Arial" w:cs="Arial"/>
          <w:spacing w:val="-4"/>
          <w:sz w:val="22"/>
          <w:szCs w:val="22"/>
        </w:rPr>
        <w:t xml:space="preserve"> </w:t>
      </w:r>
      <w:r w:rsidRPr="00E00AE1">
        <w:rPr>
          <w:rFonts w:ascii="Arial" w:hAnsi="Arial" w:cs="Arial"/>
          <w:sz w:val="22"/>
          <w:szCs w:val="22"/>
        </w:rPr>
        <w:t>do</w:t>
      </w:r>
      <w:r w:rsidRPr="00E00AE1">
        <w:rPr>
          <w:rFonts w:ascii="Arial" w:hAnsi="Arial" w:cs="Arial"/>
          <w:spacing w:val="-3"/>
          <w:sz w:val="22"/>
          <w:szCs w:val="22"/>
        </w:rPr>
        <w:t xml:space="preserve"> </w:t>
      </w:r>
      <w:r w:rsidRPr="00E00AE1">
        <w:rPr>
          <w:rFonts w:ascii="Arial" w:hAnsi="Arial" w:cs="Arial"/>
          <w:sz w:val="22"/>
          <w:szCs w:val="22"/>
        </w:rPr>
        <w:t>not</w:t>
      </w:r>
      <w:r w:rsidRPr="00E00AE1">
        <w:rPr>
          <w:rFonts w:ascii="Arial" w:hAnsi="Arial" w:cs="Arial"/>
          <w:spacing w:val="-4"/>
          <w:sz w:val="22"/>
          <w:szCs w:val="22"/>
        </w:rPr>
        <w:t xml:space="preserve"> </w:t>
      </w:r>
      <w:r w:rsidRPr="00E00AE1">
        <w:rPr>
          <w:rFonts w:ascii="Arial" w:hAnsi="Arial" w:cs="Arial"/>
          <w:sz w:val="22"/>
          <w:szCs w:val="22"/>
        </w:rPr>
        <w:t>have</w:t>
      </w:r>
      <w:r w:rsidRPr="00E00AE1">
        <w:rPr>
          <w:rFonts w:ascii="Arial" w:hAnsi="Arial" w:cs="Arial"/>
          <w:spacing w:val="-3"/>
          <w:sz w:val="22"/>
          <w:szCs w:val="22"/>
        </w:rPr>
        <w:t xml:space="preserve"> </w:t>
      </w:r>
      <w:r w:rsidRPr="00E00AE1">
        <w:rPr>
          <w:rFonts w:ascii="Arial" w:hAnsi="Arial" w:cs="Arial"/>
          <w:sz w:val="22"/>
          <w:szCs w:val="22"/>
        </w:rPr>
        <w:t>a</w:t>
      </w:r>
      <w:r w:rsidRPr="00E00AE1">
        <w:rPr>
          <w:rFonts w:ascii="Arial" w:hAnsi="Arial" w:cs="Arial"/>
          <w:spacing w:val="-4"/>
          <w:sz w:val="22"/>
          <w:szCs w:val="22"/>
        </w:rPr>
        <w:t xml:space="preserve"> </w:t>
      </w:r>
      <w:r w:rsidRPr="00E00AE1">
        <w:rPr>
          <w:rFonts w:ascii="Arial" w:hAnsi="Arial" w:cs="Arial"/>
          <w:sz w:val="22"/>
          <w:szCs w:val="22"/>
        </w:rPr>
        <w:t>jewellery</w:t>
      </w:r>
      <w:r w:rsidRPr="00E00AE1">
        <w:rPr>
          <w:rFonts w:ascii="Arial" w:hAnsi="Arial" w:cs="Arial"/>
          <w:spacing w:val="-4"/>
          <w:sz w:val="22"/>
          <w:szCs w:val="22"/>
        </w:rPr>
        <w:t xml:space="preserve"> </w:t>
      </w:r>
      <w:r w:rsidRPr="00E00AE1">
        <w:rPr>
          <w:rFonts w:ascii="Arial" w:hAnsi="Arial" w:cs="Arial"/>
          <w:sz w:val="22"/>
          <w:szCs w:val="22"/>
        </w:rPr>
        <w:t>application</w:t>
      </w:r>
      <w:r w:rsidRPr="00E00AE1">
        <w:rPr>
          <w:rFonts w:ascii="Arial" w:hAnsi="Arial" w:cs="Arial"/>
          <w:spacing w:val="-3"/>
          <w:sz w:val="22"/>
          <w:szCs w:val="22"/>
        </w:rPr>
        <w:t xml:space="preserve"> </w:t>
      </w:r>
      <w:r w:rsidRPr="00E00AE1">
        <w:rPr>
          <w:rFonts w:ascii="Arial" w:hAnsi="Arial" w:cs="Arial"/>
          <w:sz w:val="22"/>
          <w:szCs w:val="22"/>
        </w:rPr>
        <w:t>currently</w:t>
      </w:r>
      <w:r w:rsidRPr="00E00AE1">
        <w:rPr>
          <w:rFonts w:ascii="Arial" w:hAnsi="Arial" w:cs="Arial"/>
          <w:spacing w:val="-3"/>
          <w:sz w:val="22"/>
          <w:szCs w:val="22"/>
        </w:rPr>
        <w:t xml:space="preserve"> </w:t>
      </w:r>
      <w:r w:rsidRPr="00E00AE1">
        <w:rPr>
          <w:rFonts w:ascii="Arial" w:hAnsi="Arial" w:cs="Arial"/>
          <w:sz w:val="22"/>
          <w:szCs w:val="22"/>
        </w:rPr>
        <w:t>on</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market</w:t>
      </w:r>
      <w:r w:rsidRPr="00E00AE1">
        <w:rPr>
          <w:rFonts w:ascii="Arial" w:hAnsi="Arial" w:cs="Arial"/>
          <w:spacing w:val="-3"/>
          <w:sz w:val="22"/>
          <w:szCs w:val="22"/>
        </w:rPr>
        <w:t xml:space="preserve"> </w:t>
      </w:r>
      <w:r w:rsidRPr="00E00AE1">
        <w:rPr>
          <w:rFonts w:ascii="Arial" w:hAnsi="Arial" w:cs="Arial"/>
          <w:sz w:val="22"/>
          <w:szCs w:val="22"/>
        </w:rPr>
        <w:t>despite</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website suggesting that they have the technology available.</w:t>
      </w:r>
    </w:p>
    <w:p xmlns:wp14="http://schemas.microsoft.com/office/word/2010/wordml" w:rsidRPr="00211748" w:rsidR="005F3947" w:rsidP="005F3947" w:rsidRDefault="005F3947" w14:paraId="2B2A7A39" wp14:textId="77777777">
      <w:pPr>
        <w:pStyle w:val="Heading1"/>
        <w:rPr>
          <w:rFonts w:ascii="Arial" w:hAnsi="Arial" w:cs="Arial"/>
          <w:color w:val="auto"/>
          <w:spacing w:val="-2"/>
          <w:sz w:val="22"/>
          <w:szCs w:val="22"/>
        </w:rPr>
      </w:pPr>
      <w:r w:rsidRPr="00E00AE1">
        <w:rPr>
          <w:rFonts w:ascii="Arial" w:hAnsi="Arial" w:cs="Arial"/>
          <w:color w:val="auto"/>
          <w:spacing w:val="-2"/>
          <w:sz w:val="22"/>
          <w:szCs w:val="22"/>
        </w:rPr>
        <w:t>Conclusion</w:t>
      </w:r>
    </w:p>
    <w:p xmlns:wp14="http://schemas.microsoft.com/office/word/2010/wordml" w:rsidRPr="00E00AE1" w:rsidR="005F3947" w:rsidP="005F3947" w:rsidRDefault="005F3947" w14:paraId="53E909B7" wp14:textId="77777777">
      <w:pPr>
        <w:pStyle w:val="BodyText"/>
        <w:ind w:left="160" w:right="271"/>
        <w:rPr>
          <w:rFonts w:ascii="Arial" w:hAnsi="Arial" w:cs="Arial"/>
          <w:sz w:val="22"/>
          <w:szCs w:val="22"/>
        </w:rPr>
      </w:pPr>
      <w:r w:rsidRPr="00E00AE1">
        <w:rPr>
          <w:rFonts w:ascii="Arial" w:hAnsi="Arial" w:cs="Arial"/>
          <w:sz w:val="22"/>
          <w:szCs w:val="22"/>
        </w:rPr>
        <w:t>Based on the</w:t>
      </w:r>
      <w:r w:rsidRPr="00E00AE1">
        <w:rPr>
          <w:rFonts w:ascii="Arial" w:hAnsi="Arial" w:cs="Arial"/>
          <w:spacing w:val="-2"/>
          <w:sz w:val="22"/>
          <w:szCs w:val="22"/>
        </w:rPr>
        <w:t xml:space="preserve"> </w:t>
      </w:r>
      <w:r w:rsidRPr="00E00AE1">
        <w:rPr>
          <w:rFonts w:ascii="Arial" w:hAnsi="Arial" w:cs="Arial"/>
          <w:sz w:val="22"/>
          <w:szCs w:val="22"/>
        </w:rPr>
        <w:t>information</w:t>
      </w:r>
      <w:r w:rsidRPr="00E00AE1">
        <w:rPr>
          <w:rFonts w:ascii="Arial" w:hAnsi="Arial" w:cs="Arial"/>
          <w:spacing w:val="-1"/>
          <w:sz w:val="22"/>
          <w:szCs w:val="22"/>
        </w:rPr>
        <w:t xml:space="preserve"> </w:t>
      </w:r>
      <w:r w:rsidRPr="00E00AE1">
        <w:rPr>
          <w:rFonts w:ascii="Arial" w:hAnsi="Arial" w:cs="Arial"/>
          <w:sz w:val="22"/>
          <w:szCs w:val="22"/>
        </w:rPr>
        <w:t>acquired</w:t>
      </w:r>
      <w:r w:rsidRPr="00E00AE1">
        <w:rPr>
          <w:rFonts w:ascii="Arial" w:hAnsi="Arial" w:cs="Arial"/>
          <w:spacing w:val="-1"/>
          <w:sz w:val="22"/>
          <w:szCs w:val="22"/>
        </w:rPr>
        <w:t xml:space="preserve"> </w:t>
      </w:r>
      <w:r w:rsidRPr="00E00AE1">
        <w:rPr>
          <w:rFonts w:ascii="Arial" w:hAnsi="Arial" w:cs="Arial"/>
          <w:sz w:val="22"/>
          <w:szCs w:val="22"/>
        </w:rPr>
        <w:t>on</w:t>
      </w:r>
      <w:r w:rsidRPr="00E00AE1">
        <w:rPr>
          <w:rFonts w:ascii="Arial" w:hAnsi="Arial" w:cs="Arial"/>
          <w:spacing w:val="-1"/>
          <w:sz w:val="22"/>
          <w:szCs w:val="22"/>
        </w:rPr>
        <w:t xml:space="preserve"> </w:t>
      </w:r>
      <w:r w:rsidRPr="00E00AE1">
        <w:rPr>
          <w:rFonts w:ascii="Arial" w:hAnsi="Arial" w:cs="Arial"/>
          <w:sz w:val="22"/>
          <w:szCs w:val="22"/>
        </w:rPr>
        <w:t>the companies and their applications</w:t>
      </w:r>
      <w:r w:rsidRPr="00E00AE1">
        <w:rPr>
          <w:rFonts w:ascii="Arial" w:hAnsi="Arial" w:cs="Arial"/>
          <w:spacing w:val="-1"/>
          <w:sz w:val="22"/>
          <w:szCs w:val="22"/>
        </w:rPr>
        <w:t xml:space="preserve"> </w:t>
      </w:r>
      <w:r w:rsidRPr="00E00AE1">
        <w:rPr>
          <w:rFonts w:ascii="Arial" w:hAnsi="Arial" w:cs="Arial"/>
          <w:sz w:val="22"/>
          <w:szCs w:val="22"/>
        </w:rPr>
        <w:t>as listed</w:t>
      </w:r>
      <w:r w:rsidRPr="00E00AE1">
        <w:rPr>
          <w:rFonts w:ascii="Arial" w:hAnsi="Arial" w:cs="Arial"/>
          <w:spacing w:val="-1"/>
          <w:sz w:val="22"/>
          <w:szCs w:val="22"/>
        </w:rPr>
        <w:t xml:space="preserve"> </w:t>
      </w:r>
      <w:r w:rsidRPr="00E00AE1">
        <w:rPr>
          <w:rFonts w:ascii="Arial" w:hAnsi="Arial" w:cs="Arial"/>
          <w:sz w:val="22"/>
          <w:szCs w:val="22"/>
        </w:rPr>
        <w:t>above, there is currently no app that does everything that CERIC does or performs specifically the same functions.</w:t>
      </w:r>
      <w:r w:rsidRPr="00E00AE1">
        <w:rPr>
          <w:rFonts w:ascii="Arial" w:hAnsi="Arial" w:cs="Arial"/>
          <w:spacing w:val="-3"/>
          <w:sz w:val="22"/>
          <w:szCs w:val="22"/>
        </w:rPr>
        <w:t xml:space="preserve"> </w:t>
      </w:r>
      <w:r w:rsidRPr="00E00AE1">
        <w:rPr>
          <w:rFonts w:ascii="Arial" w:hAnsi="Arial" w:cs="Arial"/>
          <w:sz w:val="22"/>
          <w:szCs w:val="22"/>
        </w:rPr>
        <w:t>The</w:t>
      </w:r>
      <w:r w:rsidRPr="00E00AE1">
        <w:rPr>
          <w:rFonts w:ascii="Arial" w:hAnsi="Arial" w:cs="Arial"/>
          <w:spacing w:val="-2"/>
          <w:sz w:val="22"/>
          <w:szCs w:val="22"/>
        </w:rPr>
        <w:t xml:space="preserve"> </w:t>
      </w:r>
      <w:r w:rsidRPr="00E00AE1">
        <w:rPr>
          <w:rFonts w:ascii="Arial" w:hAnsi="Arial" w:cs="Arial"/>
          <w:sz w:val="22"/>
          <w:szCs w:val="22"/>
        </w:rPr>
        <w:t>apps</w:t>
      </w:r>
      <w:r w:rsidRPr="00E00AE1">
        <w:rPr>
          <w:rFonts w:ascii="Arial" w:hAnsi="Arial" w:cs="Arial"/>
          <w:spacing w:val="-2"/>
          <w:sz w:val="22"/>
          <w:szCs w:val="22"/>
        </w:rPr>
        <w:t xml:space="preserve"> </w:t>
      </w:r>
      <w:r w:rsidRPr="00E00AE1">
        <w:rPr>
          <w:rFonts w:ascii="Arial" w:hAnsi="Arial" w:cs="Arial"/>
          <w:sz w:val="22"/>
          <w:szCs w:val="22"/>
        </w:rPr>
        <w:t>listed</w:t>
      </w:r>
      <w:r w:rsidRPr="00E00AE1">
        <w:rPr>
          <w:rFonts w:ascii="Arial" w:hAnsi="Arial" w:cs="Arial"/>
          <w:spacing w:val="-4"/>
          <w:sz w:val="22"/>
          <w:szCs w:val="22"/>
        </w:rPr>
        <w:t xml:space="preserve"> </w:t>
      </w:r>
      <w:r w:rsidRPr="00E00AE1">
        <w:rPr>
          <w:rFonts w:ascii="Arial" w:hAnsi="Arial" w:cs="Arial"/>
          <w:sz w:val="22"/>
          <w:szCs w:val="22"/>
        </w:rPr>
        <w:t>above</w:t>
      </w:r>
      <w:r w:rsidRPr="00E00AE1">
        <w:rPr>
          <w:rFonts w:ascii="Arial" w:hAnsi="Arial" w:cs="Arial"/>
          <w:spacing w:val="-2"/>
          <w:sz w:val="22"/>
          <w:szCs w:val="22"/>
        </w:rPr>
        <w:t xml:space="preserve"> </w:t>
      </w:r>
      <w:r w:rsidRPr="00E00AE1">
        <w:rPr>
          <w:rFonts w:ascii="Arial" w:hAnsi="Arial" w:cs="Arial"/>
          <w:sz w:val="22"/>
          <w:szCs w:val="22"/>
        </w:rPr>
        <w:t>do</w:t>
      </w:r>
      <w:r w:rsidRPr="00E00AE1">
        <w:rPr>
          <w:rFonts w:ascii="Arial" w:hAnsi="Arial" w:cs="Arial"/>
          <w:spacing w:val="-2"/>
          <w:sz w:val="22"/>
          <w:szCs w:val="22"/>
        </w:rPr>
        <w:t xml:space="preserve"> </w:t>
      </w:r>
      <w:r w:rsidRPr="00E00AE1">
        <w:rPr>
          <w:rFonts w:ascii="Arial" w:hAnsi="Arial" w:cs="Arial"/>
          <w:sz w:val="22"/>
          <w:szCs w:val="22"/>
        </w:rPr>
        <w:t>not</w:t>
      </w:r>
      <w:r w:rsidRPr="00E00AE1">
        <w:rPr>
          <w:rFonts w:ascii="Arial" w:hAnsi="Arial" w:cs="Arial"/>
          <w:spacing w:val="-4"/>
          <w:sz w:val="22"/>
          <w:szCs w:val="22"/>
        </w:rPr>
        <w:t xml:space="preserve"> </w:t>
      </w:r>
      <w:r w:rsidRPr="00E00AE1">
        <w:rPr>
          <w:rFonts w:ascii="Arial" w:hAnsi="Arial" w:cs="Arial"/>
          <w:sz w:val="22"/>
          <w:szCs w:val="22"/>
        </w:rPr>
        <w:t>have</w:t>
      </w:r>
      <w:r w:rsidRPr="00E00AE1">
        <w:rPr>
          <w:rFonts w:ascii="Arial" w:hAnsi="Arial" w:cs="Arial"/>
          <w:spacing w:val="-2"/>
          <w:sz w:val="22"/>
          <w:szCs w:val="22"/>
        </w:rPr>
        <w:t xml:space="preserve"> </w:t>
      </w:r>
      <w:r w:rsidRPr="00E00AE1">
        <w:rPr>
          <w:rFonts w:ascii="Arial" w:hAnsi="Arial" w:cs="Arial"/>
          <w:sz w:val="22"/>
          <w:szCs w:val="22"/>
        </w:rPr>
        <w:t>all</w:t>
      </w:r>
      <w:r w:rsidRPr="00E00AE1">
        <w:rPr>
          <w:rFonts w:ascii="Arial" w:hAnsi="Arial" w:cs="Arial"/>
          <w:spacing w:val="-4"/>
          <w:sz w:val="22"/>
          <w:szCs w:val="22"/>
        </w:rPr>
        <w:t xml:space="preserve"> </w:t>
      </w:r>
      <w:r w:rsidRPr="00E00AE1">
        <w:rPr>
          <w:rFonts w:ascii="Arial" w:hAnsi="Arial" w:cs="Arial"/>
          <w:sz w:val="22"/>
          <w:szCs w:val="22"/>
        </w:rPr>
        <w:t>the</w:t>
      </w:r>
      <w:r w:rsidRPr="00E00AE1">
        <w:rPr>
          <w:rFonts w:ascii="Arial" w:hAnsi="Arial" w:cs="Arial"/>
          <w:spacing w:val="-5"/>
          <w:sz w:val="22"/>
          <w:szCs w:val="22"/>
        </w:rPr>
        <w:t xml:space="preserve"> </w:t>
      </w:r>
      <w:proofErr w:type="spellStart"/>
      <w:r w:rsidRPr="00E00AE1">
        <w:rPr>
          <w:rFonts w:ascii="Arial" w:hAnsi="Arial" w:cs="Arial"/>
          <w:sz w:val="22"/>
          <w:szCs w:val="22"/>
        </w:rPr>
        <w:t>jewellery</w:t>
      </w:r>
      <w:proofErr w:type="spellEnd"/>
      <w:r w:rsidRPr="00E00AE1">
        <w:rPr>
          <w:rFonts w:ascii="Arial" w:hAnsi="Arial" w:cs="Arial"/>
          <w:sz w:val="22"/>
          <w:szCs w:val="22"/>
        </w:rPr>
        <w:t xml:space="preserve"> capabilities</w:t>
      </w:r>
      <w:r w:rsidRPr="00E00AE1">
        <w:rPr>
          <w:rFonts w:ascii="Arial" w:hAnsi="Arial" w:cs="Arial"/>
          <w:spacing w:val="-4"/>
          <w:sz w:val="22"/>
          <w:szCs w:val="22"/>
        </w:rPr>
        <w:t xml:space="preserve"> </w:t>
      </w:r>
      <w:r w:rsidRPr="00E00AE1">
        <w:rPr>
          <w:rFonts w:ascii="Arial" w:hAnsi="Arial" w:cs="Arial"/>
          <w:sz w:val="22"/>
          <w:szCs w:val="22"/>
        </w:rPr>
        <w:t>or</w:t>
      </w:r>
      <w:r w:rsidRPr="00E00AE1">
        <w:rPr>
          <w:rFonts w:ascii="Arial" w:hAnsi="Arial" w:cs="Arial"/>
          <w:spacing w:val="-1"/>
          <w:sz w:val="22"/>
          <w:szCs w:val="22"/>
        </w:rPr>
        <w:t xml:space="preserve"> </w:t>
      </w:r>
      <w:proofErr w:type="spellStart"/>
      <w:r w:rsidRPr="00E00AE1">
        <w:rPr>
          <w:rFonts w:ascii="Arial" w:hAnsi="Arial" w:cs="Arial"/>
          <w:sz w:val="22"/>
          <w:szCs w:val="22"/>
        </w:rPr>
        <w:t>customisation</w:t>
      </w:r>
      <w:proofErr w:type="spellEnd"/>
      <w:r w:rsidRPr="00E00AE1">
        <w:rPr>
          <w:rFonts w:ascii="Arial" w:hAnsi="Arial" w:cs="Arial"/>
          <w:spacing w:val="-4"/>
          <w:sz w:val="22"/>
          <w:szCs w:val="22"/>
        </w:rPr>
        <w:t xml:space="preserve"> </w:t>
      </w:r>
      <w:r w:rsidRPr="00E00AE1">
        <w:rPr>
          <w:rFonts w:ascii="Arial" w:hAnsi="Arial" w:cs="Arial"/>
          <w:sz w:val="22"/>
          <w:szCs w:val="22"/>
        </w:rPr>
        <w:t xml:space="preserve">options that CERIC includes. The app with the most similarities to CERIC is Shop 4 Rings by </w:t>
      </w:r>
      <w:proofErr w:type="spellStart"/>
      <w:r w:rsidRPr="00E00AE1">
        <w:rPr>
          <w:rFonts w:ascii="Arial" w:hAnsi="Arial" w:cs="Arial"/>
          <w:sz w:val="22"/>
          <w:szCs w:val="22"/>
        </w:rPr>
        <w:t>Tryon.guru</w:t>
      </w:r>
      <w:proofErr w:type="spellEnd"/>
      <w:r w:rsidRPr="00E00AE1">
        <w:rPr>
          <w:rFonts w:ascii="Arial" w:hAnsi="Arial" w:cs="Arial"/>
          <w:sz w:val="22"/>
          <w:szCs w:val="22"/>
        </w:rPr>
        <w:t>.</w:t>
      </w:r>
    </w:p>
    <w:p xmlns:wp14="http://schemas.microsoft.com/office/word/2010/wordml" w:rsidRPr="00E00AE1" w:rsidR="005F3947" w:rsidP="005F3947" w:rsidRDefault="005F3947" w14:paraId="653B23FC" wp14:textId="77777777">
      <w:pPr>
        <w:pStyle w:val="BodyText"/>
        <w:ind w:left="160"/>
        <w:rPr>
          <w:rFonts w:ascii="Arial" w:hAnsi="Arial" w:cs="Arial"/>
          <w:sz w:val="22"/>
          <w:szCs w:val="22"/>
        </w:rPr>
      </w:pPr>
      <w:r w:rsidRPr="00E00AE1">
        <w:rPr>
          <w:rFonts w:ascii="Arial" w:hAnsi="Arial" w:cs="Arial"/>
          <w:sz w:val="22"/>
          <w:szCs w:val="22"/>
        </w:rPr>
        <w:t>However,</w:t>
      </w:r>
      <w:r w:rsidRPr="00E00AE1">
        <w:rPr>
          <w:rFonts w:ascii="Arial" w:hAnsi="Arial" w:cs="Arial"/>
          <w:spacing w:val="-2"/>
          <w:sz w:val="22"/>
          <w:szCs w:val="22"/>
        </w:rPr>
        <w:t xml:space="preserve"> </w:t>
      </w:r>
      <w:r w:rsidRPr="00E00AE1">
        <w:rPr>
          <w:rFonts w:ascii="Arial" w:hAnsi="Arial" w:cs="Arial"/>
          <w:sz w:val="22"/>
          <w:szCs w:val="22"/>
        </w:rPr>
        <w:t>CERIC</w:t>
      </w:r>
      <w:r w:rsidRPr="00E00AE1">
        <w:rPr>
          <w:rFonts w:ascii="Arial" w:hAnsi="Arial" w:cs="Arial"/>
          <w:spacing w:val="-5"/>
          <w:sz w:val="22"/>
          <w:szCs w:val="22"/>
        </w:rPr>
        <w:t xml:space="preserve"> </w:t>
      </w:r>
      <w:r w:rsidRPr="00E00AE1">
        <w:rPr>
          <w:rFonts w:ascii="Arial" w:hAnsi="Arial" w:cs="Arial"/>
          <w:sz w:val="22"/>
          <w:szCs w:val="22"/>
        </w:rPr>
        <w:t>provides</w:t>
      </w:r>
      <w:r w:rsidRPr="00E00AE1">
        <w:rPr>
          <w:rFonts w:ascii="Arial" w:hAnsi="Arial" w:cs="Arial"/>
          <w:spacing w:val="-7"/>
          <w:sz w:val="22"/>
          <w:szCs w:val="22"/>
        </w:rPr>
        <w:t xml:space="preserve"> </w:t>
      </w:r>
      <w:r w:rsidRPr="00E00AE1">
        <w:rPr>
          <w:rFonts w:ascii="Arial" w:hAnsi="Arial" w:cs="Arial"/>
          <w:sz w:val="22"/>
          <w:szCs w:val="22"/>
        </w:rPr>
        <w:t>real</w:t>
      </w:r>
      <w:r w:rsidRPr="00E00AE1">
        <w:rPr>
          <w:rFonts w:ascii="Arial" w:hAnsi="Arial" w:cs="Arial"/>
          <w:spacing w:val="-1"/>
          <w:sz w:val="22"/>
          <w:szCs w:val="22"/>
        </w:rPr>
        <w:t xml:space="preserve"> </w:t>
      </w:r>
      <w:r w:rsidRPr="00E00AE1">
        <w:rPr>
          <w:rFonts w:ascii="Arial" w:hAnsi="Arial" w:cs="Arial"/>
          <w:sz w:val="22"/>
          <w:szCs w:val="22"/>
        </w:rPr>
        <w:t>time ‘trying</w:t>
      </w:r>
      <w:r w:rsidRPr="00E00AE1">
        <w:rPr>
          <w:rFonts w:ascii="Arial" w:hAnsi="Arial" w:cs="Arial"/>
          <w:spacing w:val="-2"/>
          <w:sz w:val="22"/>
          <w:szCs w:val="22"/>
        </w:rPr>
        <w:t xml:space="preserve"> </w:t>
      </w:r>
      <w:r w:rsidRPr="00E00AE1">
        <w:rPr>
          <w:rFonts w:ascii="Arial" w:hAnsi="Arial" w:cs="Arial"/>
          <w:sz w:val="22"/>
          <w:szCs w:val="22"/>
        </w:rPr>
        <w:t>on’</w:t>
      </w:r>
      <w:r w:rsidRPr="00E00AE1">
        <w:rPr>
          <w:rFonts w:ascii="Arial" w:hAnsi="Arial" w:cs="Arial"/>
          <w:spacing w:val="-3"/>
          <w:sz w:val="22"/>
          <w:szCs w:val="22"/>
        </w:rPr>
        <w:t xml:space="preserve"> </w:t>
      </w:r>
      <w:r w:rsidRPr="00E00AE1">
        <w:rPr>
          <w:rFonts w:ascii="Arial" w:hAnsi="Arial" w:cs="Arial"/>
          <w:sz w:val="22"/>
          <w:szCs w:val="22"/>
        </w:rPr>
        <w:t>of</w:t>
      </w:r>
      <w:r w:rsidRPr="00E00AE1">
        <w:rPr>
          <w:rFonts w:ascii="Arial" w:hAnsi="Arial" w:cs="Arial"/>
          <w:spacing w:val="-5"/>
          <w:sz w:val="22"/>
          <w:szCs w:val="22"/>
        </w:rPr>
        <w:t xml:space="preserve"> </w:t>
      </w:r>
      <w:r w:rsidRPr="00E00AE1">
        <w:rPr>
          <w:rFonts w:ascii="Arial" w:hAnsi="Arial" w:cs="Arial"/>
          <w:sz w:val="22"/>
          <w:szCs w:val="22"/>
        </w:rPr>
        <w:t>the</w:t>
      </w:r>
      <w:r w:rsidRPr="00E00AE1">
        <w:rPr>
          <w:rFonts w:ascii="Arial" w:hAnsi="Arial" w:cs="Arial"/>
          <w:spacing w:val="-5"/>
          <w:sz w:val="22"/>
          <w:szCs w:val="22"/>
        </w:rPr>
        <w:t xml:space="preserve"> </w:t>
      </w:r>
      <w:r w:rsidRPr="00E00AE1">
        <w:rPr>
          <w:rFonts w:ascii="Arial" w:hAnsi="Arial" w:cs="Arial"/>
          <w:sz w:val="22"/>
          <w:szCs w:val="22"/>
        </w:rPr>
        <w:t>rings</w:t>
      </w:r>
      <w:r w:rsidRPr="00E00AE1">
        <w:rPr>
          <w:rFonts w:ascii="Arial" w:hAnsi="Arial" w:cs="Arial"/>
          <w:spacing w:val="-3"/>
          <w:sz w:val="22"/>
          <w:szCs w:val="22"/>
        </w:rPr>
        <w:t xml:space="preserve"> </w:t>
      </w:r>
      <w:r w:rsidRPr="00E00AE1">
        <w:rPr>
          <w:rFonts w:ascii="Arial" w:hAnsi="Arial" w:cs="Arial"/>
          <w:sz w:val="22"/>
          <w:szCs w:val="22"/>
        </w:rPr>
        <w:t>for</w:t>
      </w:r>
      <w:r w:rsidRPr="00E00AE1">
        <w:rPr>
          <w:rFonts w:ascii="Arial" w:hAnsi="Arial" w:cs="Arial"/>
          <w:spacing w:val="-1"/>
          <w:sz w:val="22"/>
          <w:szCs w:val="22"/>
        </w:rPr>
        <w:t xml:space="preserve"> </w:t>
      </w:r>
      <w:r w:rsidRPr="00E00AE1">
        <w:rPr>
          <w:rFonts w:ascii="Arial" w:hAnsi="Arial" w:cs="Arial"/>
          <w:sz w:val="22"/>
          <w:szCs w:val="22"/>
        </w:rPr>
        <w:t>which</w:t>
      </w:r>
      <w:r w:rsidRPr="00E00AE1">
        <w:rPr>
          <w:rFonts w:ascii="Arial" w:hAnsi="Arial" w:cs="Arial"/>
          <w:spacing w:val="-4"/>
          <w:sz w:val="22"/>
          <w:szCs w:val="22"/>
        </w:rPr>
        <w:t xml:space="preserve"> </w:t>
      </w:r>
      <w:r w:rsidRPr="00E00AE1">
        <w:rPr>
          <w:rFonts w:ascii="Arial" w:hAnsi="Arial" w:cs="Arial"/>
          <w:sz w:val="22"/>
          <w:szCs w:val="22"/>
        </w:rPr>
        <w:t>Shop</w:t>
      </w:r>
      <w:r w:rsidRPr="00E00AE1">
        <w:rPr>
          <w:rFonts w:ascii="Arial" w:hAnsi="Arial" w:cs="Arial"/>
          <w:spacing w:val="-2"/>
          <w:sz w:val="22"/>
          <w:szCs w:val="22"/>
        </w:rPr>
        <w:t xml:space="preserve"> </w:t>
      </w:r>
      <w:r w:rsidRPr="00E00AE1">
        <w:rPr>
          <w:rFonts w:ascii="Arial" w:hAnsi="Arial" w:cs="Arial"/>
          <w:sz w:val="22"/>
          <w:szCs w:val="22"/>
        </w:rPr>
        <w:t>4</w:t>
      </w:r>
      <w:r w:rsidRPr="00E00AE1">
        <w:rPr>
          <w:rFonts w:ascii="Arial" w:hAnsi="Arial" w:cs="Arial"/>
          <w:spacing w:val="-2"/>
          <w:sz w:val="22"/>
          <w:szCs w:val="22"/>
        </w:rPr>
        <w:t xml:space="preserve"> </w:t>
      </w:r>
      <w:r w:rsidRPr="00E00AE1">
        <w:rPr>
          <w:rFonts w:ascii="Arial" w:hAnsi="Arial" w:cs="Arial"/>
          <w:sz w:val="22"/>
          <w:szCs w:val="22"/>
        </w:rPr>
        <w:t>Rings</w:t>
      </w:r>
      <w:r w:rsidRPr="00E00AE1">
        <w:rPr>
          <w:rFonts w:ascii="Arial" w:hAnsi="Arial" w:cs="Arial"/>
          <w:spacing w:val="-3"/>
          <w:sz w:val="22"/>
          <w:szCs w:val="22"/>
        </w:rPr>
        <w:t xml:space="preserve"> </w:t>
      </w:r>
      <w:r w:rsidRPr="00E00AE1">
        <w:rPr>
          <w:rFonts w:ascii="Arial" w:hAnsi="Arial" w:cs="Arial"/>
          <w:sz w:val="22"/>
          <w:szCs w:val="22"/>
        </w:rPr>
        <w:t>currently</w:t>
      </w:r>
      <w:r w:rsidRPr="00E00AE1">
        <w:rPr>
          <w:rFonts w:ascii="Arial" w:hAnsi="Arial" w:cs="Arial"/>
          <w:spacing w:val="-3"/>
          <w:sz w:val="22"/>
          <w:szCs w:val="22"/>
        </w:rPr>
        <w:t xml:space="preserve"> </w:t>
      </w:r>
      <w:r w:rsidRPr="00E00AE1">
        <w:rPr>
          <w:rFonts w:ascii="Arial" w:hAnsi="Arial" w:cs="Arial"/>
          <w:sz w:val="22"/>
          <w:szCs w:val="22"/>
        </w:rPr>
        <w:t>does</w:t>
      </w:r>
      <w:r w:rsidRPr="00E00AE1">
        <w:rPr>
          <w:rFonts w:ascii="Arial" w:hAnsi="Arial" w:cs="Arial"/>
          <w:spacing w:val="-2"/>
          <w:sz w:val="22"/>
          <w:szCs w:val="22"/>
        </w:rPr>
        <w:t xml:space="preserve"> </w:t>
      </w:r>
      <w:r w:rsidRPr="00E00AE1">
        <w:rPr>
          <w:rFonts w:ascii="Arial" w:hAnsi="Arial" w:cs="Arial"/>
          <w:sz w:val="22"/>
          <w:szCs w:val="22"/>
        </w:rPr>
        <w:t>not have the capability. Furthermore, CERIC has far greater expandability of catalogues by provide the ability to include bracelets and earrings.</w:t>
      </w:r>
    </w:p>
    <w:p xmlns:wp14="http://schemas.microsoft.com/office/word/2010/wordml" w:rsidRPr="00E00AE1" w:rsidR="005F3947" w:rsidP="00211748" w:rsidRDefault="005F3947" w14:paraId="24553832" wp14:textId="77777777">
      <w:pPr>
        <w:pStyle w:val="BodyText"/>
        <w:ind w:left="0" w:right="271"/>
        <w:rPr>
          <w:rFonts w:ascii="Arial" w:hAnsi="Arial" w:cs="Arial"/>
          <w:sz w:val="22"/>
          <w:szCs w:val="22"/>
        </w:rPr>
      </w:pPr>
      <w:r w:rsidRPr="00E00AE1">
        <w:rPr>
          <w:rFonts w:ascii="Arial" w:hAnsi="Arial" w:cs="Arial"/>
          <w:sz w:val="22"/>
          <w:szCs w:val="22"/>
        </w:rPr>
        <w:t>There</w:t>
      </w:r>
      <w:r w:rsidRPr="00E00AE1">
        <w:rPr>
          <w:rFonts w:ascii="Arial" w:hAnsi="Arial" w:cs="Arial"/>
          <w:spacing w:val="-3"/>
          <w:sz w:val="22"/>
          <w:szCs w:val="22"/>
        </w:rPr>
        <w:t xml:space="preserve"> </w:t>
      </w:r>
      <w:r w:rsidRPr="00E00AE1">
        <w:rPr>
          <w:rFonts w:ascii="Arial" w:hAnsi="Arial" w:cs="Arial"/>
          <w:sz w:val="22"/>
          <w:szCs w:val="22"/>
        </w:rPr>
        <w:t>are</w:t>
      </w:r>
      <w:r w:rsidRPr="00E00AE1">
        <w:rPr>
          <w:rFonts w:ascii="Arial" w:hAnsi="Arial" w:cs="Arial"/>
          <w:spacing w:val="-3"/>
          <w:sz w:val="22"/>
          <w:szCs w:val="22"/>
        </w:rPr>
        <w:t xml:space="preserve"> </w:t>
      </w:r>
      <w:r w:rsidRPr="00E00AE1">
        <w:rPr>
          <w:rFonts w:ascii="Arial" w:hAnsi="Arial" w:cs="Arial"/>
          <w:sz w:val="22"/>
          <w:szCs w:val="22"/>
        </w:rPr>
        <w:t>a</w:t>
      </w:r>
      <w:r w:rsidRPr="00E00AE1">
        <w:rPr>
          <w:rFonts w:ascii="Arial" w:hAnsi="Arial" w:cs="Arial"/>
          <w:spacing w:val="-3"/>
          <w:sz w:val="22"/>
          <w:szCs w:val="22"/>
        </w:rPr>
        <w:t xml:space="preserve"> </w:t>
      </w:r>
      <w:r w:rsidRPr="00E00AE1">
        <w:rPr>
          <w:rFonts w:ascii="Arial" w:hAnsi="Arial" w:cs="Arial"/>
          <w:sz w:val="22"/>
          <w:szCs w:val="22"/>
        </w:rPr>
        <w:t>few</w:t>
      </w:r>
      <w:r w:rsidRPr="00E00AE1">
        <w:rPr>
          <w:rFonts w:ascii="Arial" w:hAnsi="Arial" w:cs="Arial"/>
          <w:spacing w:val="-7"/>
          <w:sz w:val="22"/>
          <w:szCs w:val="22"/>
        </w:rPr>
        <w:t xml:space="preserve"> </w:t>
      </w:r>
      <w:r w:rsidRPr="00E00AE1">
        <w:rPr>
          <w:rFonts w:ascii="Arial" w:hAnsi="Arial" w:cs="Arial"/>
          <w:sz w:val="22"/>
          <w:szCs w:val="22"/>
        </w:rPr>
        <w:t>improvement</w:t>
      </w:r>
      <w:r w:rsidRPr="00E00AE1">
        <w:rPr>
          <w:rFonts w:ascii="Arial" w:hAnsi="Arial" w:cs="Arial"/>
          <w:spacing w:val="-3"/>
          <w:sz w:val="22"/>
          <w:szCs w:val="22"/>
        </w:rPr>
        <w:t xml:space="preserve"> </w:t>
      </w:r>
      <w:r w:rsidRPr="00E00AE1">
        <w:rPr>
          <w:rFonts w:ascii="Arial" w:hAnsi="Arial" w:cs="Arial"/>
          <w:sz w:val="22"/>
          <w:szCs w:val="22"/>
        </w:rPr>
        <w:t>suggestions</w:t>
      </w:r>
      <w:r w:rsidRPr="00E00AE1">
        <w:rPr>
          <w:rFonts w:ascii="Arial" w:hAnsi="Arial" w:cs="Arial"/>
          <w:spacing w:val="-3"/>
          <w:sz w:val="22"/>
          <w:szCs w:val="22"/>
        </w:rPr>
        <w:t xml:space="preserve"> </w:t>
      </w:r>
      <w:r w:rsidRPr="00E00AE1">
        <w:rPr>
          <w:rFonts w:ascii="Arial" w:hAnsi="Arial" w:cs="Arial"/>
          <w:sz w:val="22"/>
          <w:szCs w:val="22"/>
        </w:rPr>
        <w:t>that</w:t>
      </w:r>
      <w:r w:rsidRPr="00E00AE1">
        <w:rPr>
          <w:rFonts w:ascii="Arial" w:hAnsi="Arial" w:cs="Arial"/>
          <w:spacing w:val="-4"/>
          <w:sz w:val="22"/>
          <w:szCs w:val="22"/>
        </w:rPr>
        <w:t xml:space="preserve"> </w:t>
      </w:r>
      <w:r w:rsidRPr="00E00AE1">
        <w:rPr>
          <w:rFonts w:ascii="Arial" w:hAnsi="Arial" w:cs="Arial"/>
          <w:sz w:val="22"/>
          <w:szCs w:val="22"/>
        </w:rPr>
        <w:t>could</w:t>
      </w:r>
      <w:r w:rsidRPr="00E00AE1">
        <w:rPr>
          <w:rFonts w:ascii="Arial" w:hAnsi="Arial" w:cs="Arial"/>
          <w:spacing w:val="-3"/>
          <w:sz w:val="22"/>
          <w:szCs w:val="22"/>
        </w:rPr>
        <w:t xml:space="preserve"> </w:t>
      </w:r>
      <w:r w:rsidRPr="00E00AE1">
        <w:rPr>
          <w:rFonts w:ascii="Arial" w:hAnsi="Arial" w:cs="Arial"/>
          <w:sz w:val="22"/>
          <w:szCs w:val="22"/>
        </w:rPr>
        <w:t>be</w:t>
      </w:r>
      <w:r w:rsidRPr="00E00AE1">
        <w:rPr>
          <w:rFonts w:ascii="Arial" w:hAnsi="Arial" w:cs="Arial"/>
          <w:spacing w:val="-6"/>
          <w:sz w:val="22"/>
          <w:szCs w:val="22"/>
        </w:rPr>
        <w:t xml:space="preserve"> </w:t>
      </w:r>
      <w:r w:rsidRPr="00E00AE1">
        <w:rPr>
          <w:rFonts w:ascii="Arial" w:hAnsi="Arial" w:cs="Arial"/>
          <w:sz w:val="22"/>
          <w:szCs w:val="22"/>
        </w:rPr>
        <w:t>made</w:t>
      </w:r>
      <w:r w:rsidRPr="00E00AE1">
        <w:rPr>
          <w:rFonts w:ascii="Arial" w:hAnsi="Arial" w:cs="Arial"/>
          <w:spacing w:val="-3"/>
          <w:sz w:val="22"/>
          <w:szCs w:val="22"/>
        </w:rPr>
        <w:t xml:space="preserve"> </w:t>
      </w:r>
      <w:r w:rsidRPr="00E00AE1">
        <w:rPr>
          <w:rFonts w:ascii="Arial" w:hAnsi="Arial" w:cs="Arial"/>
          <w:sz w:val="22"/>
          <w:szCs w:val="22"/>
        </w:rPr>
        <w:t>by</w:t>
      </w:r>
      <w:r w:rsidRPr="00E00AE1">
        <w:rPr>
          <w:rFonts w:ascii="Arial" w:hAnsi="Arial" w:cs="Arial"/>
          <w:spacing w:val="-1"/>
          <w:sz w:val="22"/>
          <w:szCs w:val="22"/>
        </w:rPr>
        <w:t xml:space="preserve"> </w:t>
      </w:r>
      <w:r w:rsidRPr="00E00AE1">
        <w:rPr>
          <w:rFonts w:ascii="Arial" w:hAnsi="Arial" w:cs="Arial"/>
          <w:sz w:val="22"/>
          <w:szCs w:val="22"/>
        </w:rPr>
        <w:t>reviewing</w:t>
      </w:r>
      <w:r w:rsidRPr="00E00AE1">
        <w:rPr>
          <w:rFonts w:ascii="Arial" w:hAnsi="Arial" w:cs="Arial"/>
          <w:spacing w:val="-4"/>
          <w:sz w:val="22"/>
          <w:szCs w:val="22"/>
        </w:rPr>
        <w:t xml:space="preserve"> </w:t>
      </w:r>
      <w:r w:rsidRPr="00E00AE1">
        <w:rPr>
          <w:rFonts w:ascii="Arial" w:hAnsi="Arial" w:cs="Arial"/>
          <w:sz w:val="22"/>
          <w:szCs w:val="22"/>
        </w:rPr>
        <w:t>the</w:t>
      </w:r>
      <w:r w:rsidRPr="00E00AE1">
        <w:rPr>
          <w:rFonts w:ascii="Arial" w:hAnsi="Arial" w:cs="Arial"/>
          <w:spacing w:val="-3"/>
          <w:sz w:val="22"/>
          <w:szCs w:val="22"/>
        </w:rPr>
        <w:t xml:space="preserve"> </w:t>
      </w:r>
      <w:r w:rsidRPr="00E00AE1">
        <w:rPr>
          <w:rFonts w:ascii="Arial" w:hAnsi="Arial" w:cs="Arial"/>
          <w:sz w:val="22"/>
          <w:szCs w:val="22"/>
        </w:rPr>
        <w:t>technology provided by competitors, such as:</w:t>
      </w:r>
    </w:p>
    <w:p xmlns:wp14="http://schemas.microsoft.com/office/word/2010/wordml" w:rsidRPr="00E00AE1" w:rsidR="005F3947" w:rsidP="005F3947" w:rsidRDefault="005F3947" w14:paraId="115C1B2A" wp14:textId="77777777">
      <w:pPr>
        <w:pStyle w:val="BodyText"/>
        <w:ind w:left="0"/>
        <w:rPr>
          <w:rFonts w:ascii="Arial" w:hAnsi="Arial" w:cs="Arial"/>
          <w:sz w:val="22"/>
          <w:szCs w:val="22"/>
        </w:rPr>
      </w:pPr>
    </w:p>
    <w:p xmlns:wp14="http://schemas.microsoft.com/office/word/2010/wordml" w:rsidRPr="00E00AE1" w:rsidR="005F3947" w:rsidP="009B483C" w:rsidRDefault="005F3947" w14:paraId="78F60D10" wp14:textId="77777777">
      <w:pPr>
        <w:pStyle w:val="ListParagraph"/>
        <w:widowControl w:val="0"/>
        <w:numPr>
          <w:ilvl w:val="0"/>
          <w:numId w:val="33"/>
        </w:numPr>
        <w:tabs>
          <w:tab w:val="left" w:pos="880"/>
          <w:tab w:val="left" w:pos="881"/>
        </w:tabs>
        <w:autoSpaceDE w:val="0"/>
        <w:autoSpaceDN w:val="0"/>
        <w:spacing w:line="240" w:lineRule="auto"/>
        <w:ind w:right="614"/>
        <w:contextualSpacing w:val="0"/>
        <w:rPr>
          <w:rFonts w:ascii="Arial" w:hAnsi="Arial" w:cs="Arial"/>
          <w:sz w:val="22"/>
          <w:szCs w:val="22"/>
        </w:rPr>
      </w:pPr>
      <w:r w:rsidRPr="00E00AE1">
        <w:rPr>
          <w:rFonts w:ascii="Arial" w:hAnsi="Arial" w:cs="Arial"/>
          <w:sz w:val="22"/>
          <w:szCs w:val="22"/>
        </w:rPr>
        <w:t>Incorporating</w:t>
      </w:r>
      <w:r w:rsidRPr="00E00AE1">
        <w:rPr>
          <w:rFonts w:ascii="Arial" w:hAnsi="Arial" w:cs="Arial"/>
          <w:spacing w:val="-5"/>
          <w:sz w:val="22"/>
          <w:szCs w:val="22"/>
        </w:rPr>
        <w:t xml:space="preserve"> </w:t>
      </w:r>
      <w:r w:rsidRPr="00E00AE1">
        <w:rPr>
          <w:rFonts w:ascii="Arial" w:hAnsi="Arial" w:cs="Arial"/>
          <w:sz w:val="22"/>
          <w:szCs w:val="22"/>
        </w:rPr>
        <w:t>Google’s</w:t>
      </w:r>
      <w:r w:rsidRPr="00E00AE1">
        <w:rPr>
          <w:rFonts w:ascii="Arial" w:hAnsi="Arial" w:cs="Arial"/>
          <w:spacing w:val="-3"/>
          <w:sz w:val="22"/>
          <w:szCs w:val="22"/>
        </w:rPr>
        <w:t xml:space="preserve"> </w:t>
      </w:r>
      <w:r w:rsidRPr="00E00AE1">
        <w:rPr>
          <w:rFonts w:ascii="Arial" w:hAnsi="Arial" w:cs="Arial"/>
          <w:sz w:val="22"/>
          <w:szCs w:val="22"/>
        </w:rPr>
        <w:t>‘</w:t>
      </w:r>
      <w:proofErr w:type="spellStart"/>
      <w:r w:rsidRPr="00E00AE1">
        <w:rPr>
          <w:rFonts w:ascii="Arial" w:hAnsi="Arial" w:cs="Arial"/>
          <w:sz w:val="22"/>
          <w:szCs w:val="22"/>
        </w:rPr>
        <w:t>AutoML</w:t>
      </w:r>
      <w:proofErr w:type="spellEnd"/>
      <w:r w:rsidRPr="00E00AE1">
        <w:rPr>
          <w:rFonts w:ascii="Arial" w:hAnsi="Arial" w:cs="Arial"/>
          <w:spacing w:val="-5"/>
          <w:sz w:val="22"/>
          <w:szCs w:val="22"/>
        </w:rPr>
        <w:t xml:space="preserve"> </w:t>
      </w:r>
      <w:r w:rsidRPr="00E00AE1">
        <w:rPr>
          <w:rFonts w:ascii="Arial" w:hAnsi="Arial" w:cs="Arial"/>
          <w:sz w:val="22"/>
          <w:szCs w:val="22"/>
        </w:rPr>
        <w:t>Vision</w:t>
      </w:r>
      <w:r w:rsidRPr="00E00AE1">
        <w:rPr>
          <w:rFonts w:ascii="Arial" w:hAnsi="Arial" w:cs="Arial"/>
          <w:spacing w:val="-3"/>
          <w:sz w:val="22"/>
          <w:szCs w:val="22"/>
        </w:rPr>
        <w:t xml:space="preserve"> </w:t>
      </w:r>
      <w:r w:rsidRPr="00E00AE1">
        <w:rPr>
          <w:rFonts w:ascii="Arial" w:hAnsi="Arial" w:cs="Arial"/>
          <w:sz w:val="22"/>
          <w:szCs w:val="22"/>
        </w:rPr>
        <w:t>Edge</w:t>
      </w:r>
      <w:r w:rsidRPr="00E00AE1">
        <w:rPr>
          <w:rFonts w:ascii="Arial" w:hAnsi="Arial" w:cs="Arial"/>
          <w:spacing w:val="-5"/>
          <w:sz w:val="22"/>
          <w:szCs w:val="22"/>
        </w:rPr>
        <w:t xml:space="preserve"> </w:t>
      </w:r>
      <w:r w:rsidRPr="00E00AE1">
        <w:rPr>
          <w:rFonts w:ascii="Arial" w:hAnsi="Arial" w:cs="Arial"/>
          <w:sz w:val="22"/>
          <w:szCs w:val="22"/>
        </w:rPr>
        <w:t>–</w:t>
      </w:r>
      <w:r w:rsidRPr="00E00AE1">
        <w:rPr>
          <w:rFonts w:ascii="Arial" w:hAnsi="Arial" w:cs="Arial"/>
          <w:spacing w:val="-3"/>
          <w:sz w:val="22"/>
          <w:szCs w:val="22"/>
        </w:rPr>
        <w:t xml:space="preserve"> </w:t>
      </w:r>
      <w:r w:rsidRPr="00E00AE1">
        <w:rPr>
          <w:rFonts w:ascii="Arial" w:hAnsi="Arial" w:cs="Arial"/>
          <w:sz w:val="22"/>
          <w:szCs w:val="22"/>
        </w:rPr>
        <w:t>Object</w:t>
      </w:r>
      <w:r w:rsidRPr="00E00AE1">
        <w:rPr>
          <w:rFonts w:ascii="Arial" w:hAnsi="Arial" w:cs="Arial"/>
          <w:spacing w:val="-2"/>
          <w:sz w:val="22"/>
          <w:szCs w:val="22"/>
        </w:rPr>
        <w:t xml:space="preserve"> </w:t>
      </w:r>
      <w:r w:rsidRPr="00E00AE1">
        <w:rPr>
          <w:rFonts w:ascii="Arial" w:hAnsi="Arial" w:cs="Arial"/>
          <w:sz w:val="22"/>
          <w:szCs w:val="22"/>
        </w:rPr>
        <w:t>Detection’</w:t>
      </w:r>
      <w:r w:rsidRPr="00E00AE1">
        <w:rPr>
          <w:rFonts w:ascii="Arial" w:hAnsi="Arial" w:cs="Arial"/>
          <w:spacing w:val="-6"/>
          <w:sz w:val="22"/>
          <w:szCs w:val="22"/>
        </w:rPr>
        <w:t xml:space="preserve"> </w:t>
      </w:r>
      <w:r w:rsidRPr="00E00AE1">
        <w:rPr>
          <w:rFonts w:ascii="Arial" w:hAnsi="Arial" w:cs="Arial"/>
          <w:sz w:val="22"/>
          <w:szCs w:val="22"/>
        </w:rPr>
        <w:t>technology</w:t>
      </w:r>
      <w:r w:rsidRPr="00E00AE1">
        <w:rPr>
          <w:rFonts w:ascii="Arial" w:hAnsi="Arial" w:cs="Arial"/>
          <w:spacing w:val="-5"/>
          <w:sz w:val="22"/>
          <w:szCs w:val="22"/>
        </w:rPr>
        <w:t xml:space="preserve"> </w:t>
      </w:r>
      <w:r w:rsidRPr="00E00AE1">
        <w:rPr>
          <w:rFonts w:ascii="Arial" w:hAnsi="Arial" w:cs="Arial"/>
          <w:sz w:val="22"/>
          <w:szCs w:val="22"/>
        </w:rPr>
        <w:t>to</w:t>
      </w:r>
      <w:r w:rsidRPr="00E00AE1">
        <w:rPr>
          <w:rFonts w:ascii="Arial" w:hAnsi="Arial" w:cs="Arial"/>
          <w:spacing w:val="-3"/>
          <w:sz w:val="22"/>
          <w:szCs w:val="22"/>
        </w:rPr>
        <w:t xml:space="preserve"> </w:t>
      </w:r>
      <w:r w:rsidRPr="00E00AE1">
        <w:rPr>
          <w:rFonts w:ascii="Arial" w:hAnsi="Arial" w:cs="Arial"/>
          <w:sz w:val="22"/>
          <w:szCs w:val="22"/>
        </w:rPr>
        <w:t>allow</w:t>
      </w:r>
      <w:r w:rsidRPr="00E00AE1">
        <w:rPr>
          <w:rFonts w:ascii="Arial" w:hAnsi="Arial" w:cs="Arial"/>
          <w:spacing w:val="-3"/>
          <w:sz w:val="22"/>
          <w:szCs w:val="22"/>
        </w:rPr>
        <w:t xml:space="preserve"> </w:t>
      </w:r>
      <w:r w:rsidRPr="00E00AE1">
        <w:rPr>
          <w:rFonts w:ascii="Arial" w:hAnsi="Arial" w:cs="Arial"/>
          <w:sz w:val="22"/>
          <w:szCs w:val="22"/>
        </w:rPr>
        <w:t>the viewing of jewellery without the use of a marker;</w:t>
      </w:r>
    </w:p>
    <w:p xmlns:wp14="http://schemas.microsoft.com/office/word/2010/wordml" w:rsidRPr="00E00AE1" w:rsidR="005F3947" w:rsidP="009B483C" w:rsidRDefault="005F3947" w14:paraId="77F922F9" wp14:textId="77777777">
      <w:pPr>
        <w:pStyle w:val="ListParagraph"/>
        <w:widowControl w:val="0"/>
        <w:numPr>
          <w:ilvl w:val="0"/>
          <w:numId w:val="33"/>
        </w:numPr>
        <w:tabs>
          <w:tab w:val="left" w:pos="880"/>
          <w:tab w:val="left" w:pos="881"/>
        </w:tabs>
        <w:autoSpaceDE w:val="0"/>
        <w:autoSpaceDN w:val="0"/>
        <w:spacing w:line="240" w:lineRule="auto"/>
        <w:ind w:right="1332"/>
        <w:contextualSpacing w:val="0"/>
        <w:rPr>
          <w:rFonts w:ascii="Arial" w:hAnsi="Arial" w:cs="Arial"/>
          <w:sz w:val="22"/>
          <w:szCs w:val="22"/>
        </w:rPr>
      </w:pPr>
      <w:r w:rsidRPr="00E00AE1">
        <w:rPr>
          <w:rFonts w:ascii="Arial" w:hAnsi="Arial" w:cs="Arial"/>
          <w:sz w:val="22"/>
          <w:szCs w:val="22"/>
        </w:rPr>
        <w:t>providing</w:t>
      </w:r>
      <w:r w:rsidRPr="00E00AE1">
        <w:rPr>
          <w:rFonts w:ascii="Arial" w:hAnsi="Arial" w:cs="Arial"/>
          <w:spacing w:val="-2"/>
          <w:sz w:val="22"/>
          <w:szCs w:val="22"/>
        </w:rPr>
        <w:t xml:space="preserve"> </w:t>
      </w:r>
      <w:r w:rsidRPr="00E00AE1">
        <w:rPr>
          <w:rFonts w:ascii="Arial" w:hAnsi="Arial" w:cs="Arial"/>
          <w:sz w:val="22"/>
          <w:szCs w:val="22"/>
        </w:rPr>
        <w:t>an</w:t>
      </w:r>
      <w:r w:rsidRPr="00E00AE1">
        <w:rPr>
          <w:rFonts w:ascii="Arial" w:hAnsi="Arial" w:cs="Arial"/>
          <w:spacing w:val="-2"/>
          <w:sz w:val="22"/>
          <w:szCs w:val="22"/>
        </w:rPr>
        <w:t xml:space="preserve"> </w:t>
      </w:r>
      <w:r w:rsidRPr="00E00AE1">
        <w:rPr>
          <w:rFonts w:ascii="Arial" w:hAnsi="Arial" w:cs="Arial"/>
          <w:sz w:val="22"/>
          <w:szCs w:val="22"/>
        </w:rPr>
        <w:t>option</w:t>
      </w:r>
      <w:r w:rsidRPr="00E00AE1">
        <w:rPr>
          <w:rFonts w:ascii="Arial" w:hAnsi="Arial" w:cs="Arial"/>
          <w:spacing w:val="-2"/>
          <w:sz w:val="22"/>
          <w:szCs w:val="22"/>
        </w:rPr>
        <w:t xml:space="preserve"> </w:t>
      </w:r>
      <w:r w:rsidRPr="00E00AE1">
        <w:rPr>
          <w:rFonts w:ascii="Arial" w:hAnsi="Arial" w:cs="Arial"/>
          <w:sz w:val="22"/>
          <w:szCs w:val="22"/>
        </w:rPr>
        <w:t>to</w:t>
      </w:r>
      <w:r w:rsidRPr="00E00AE1">
        <w:rPr>
          <w:rFonts w:ascii="Arial" w:hAnsi="Arial" w:cs="Arial"/>
          <w:spacing w:val="-2"/>
          <w:sz w:val="22"/>
          <w:szCs w:val="22"/>
        </w:rPr>
        <w:t xml:space="preserve"> </w:t>
      </w:r>
      <w:r w:rsidRPr="00E00AE1">
        <w:rPr>
          <w:rFonts w:ascii="Arial" w:hAnsi="Arial" w:cs="Arial"/>
          <w:sz w:val="22"/>
          <w:szCs w:val="22"/>
        </w:rPr>
        <w:t>view</w:t>
      </w:r>
      <w:r w:rsidRPr="00E00AE1">
        <w:rPr>
          <w:rFonts w:ascii="Arial" w:hAnsi="Arial" w:cs="Arial"/>
          <w:spacing w:val="-2"/>
          <w:sz w:val="22"/>
          <w:szCs w:val="22"/>
        </w:rPr>
        <w:t xml:space="preserve"> </w:t>
      </w:r>
      <w:r w:rsidRPr="00E00AE1">
        <w:rPr>
          <w:rFonts w:ascii="Arial" w:hAnsi="Arial" w:cs="Arial"/>
          <w:sz w:val="22"/>
          <w:szCs w:val="22"/>
        </w:rPr>
        <w:t>more</w:t>
      </w:r>
      <w:r w:rsidRPr="00E00AE1">
        <w:rPr>
          <w:rFonts w:ascii="Arial" w:hAnsi="Arial" w:cs="Arial"/>
          <w:spacing w:val="-2"/>
          <w:sz w:val="22"/>
          <w:szCs w:val="22"/>
        </w:rPr>
        <w:t xml:space="preserve"> </w:t>
      </w:r>
      <w:r w:rsidRPr="00E00AE1">
        <w:rPr>
          <w:rFonts w:ascii="Arial" w:hAnsi="Arial" w:cs="Arial"/>
          <w:sz w:val="22"/>
          <w:szCs w:val="22"/>
        </w:rPr>
        <w:t>than</w:t>
      </w:r>
      <w:r w:rsidRPr="00E00AE1">
        <w:rPr>
          <w:rFonts w:ascii="Arial" w:hAnsi="Arial" w:cs="Arial"/>
          <w:spacing w:val="-4"/>
          <w:sz w:val="22"/>
          <w:szCs w:val="22"/>
        </w:rPr>
        <w:t xml:space="preserve"> </w:t>
      </w:r>
      <w:r w:rsidRPr="00E00AE1">
        <w:rPr>
          <w:rFonts w:ascii="Arial" w:hAnsi="Arial" w:cs="Arial"/>
          <w:sz w:val="22"/>
          <w:szCs w:val="22"/>
        </w:rPr>
        <w:t>one</w:t>
      </w:r>
      <w:r w:rsidRPr="00E00AE1">
        <w:rPr>
          <w:rFonts w:ascii="Arial" w:hAnsi="Arial" w:cs="Arial"/>
          <w:spacing w:val="-5"/>
          <w:sz w:val="22"/>
          <w:szCs w:val="22"/>
        </w:rPr>
        <w:t xml:space="preserve"> </w:t>
      </w:r>
      <w:r w:rsidRPr="00E00AE1">
        <w:rPr>
          <w:rFonts w:ascii="Arial" w:hAnsi="Arial" w:cs="Arial"/>
          <w:sz w:val="22"/>
          <w:szCs w:val="22"/>
        </w:rPr>
        <w:t>item</w:t>
      </w:r>
      <w:r w:rsidRPr="00E00AE1">
        <w:rPr>
          <w:rFonts w:ascii="Arial" w:hAnsi="Arial" w:cs="Arial"/>
          <w:spacing w:val="-6"/>
          <w:sz w:val="22"/>
          <w:szCs w:val="22"/>
        </w:rPr>
        <w:t xml:space="preserve"> </w:t>
      </w:r>
      <w:r w:rsidRPr="00E00AE1">
        <w:rPr>
          <w:rFonts w:ascii="Arial" w:hAnsi="Arial" w:cs="Arial"/>
          <w:sz w:val="22"/>
          <w:szCs w:val="22"/>
        </w:rPr>
        <w:t>of</w:t>
      </w:r>
      <w:r w:rsidRPr="00E00AE1">
        <w:rPr>
          <w:rFonts w:ascii="Arial" w:hAnsi="Arial" w:cs="Arial"/>
          <w:spacing w:val="-5"/>
          <w:sz w:val="22"/>
          <w:szCs w:val="22"/>
        </w:rPr>
        <w:t xml:space="preserve"> </w:t>
      </w:r>
      <w:r w:rsidRPr="00E00AE1">
        <w:rPr>
          <w:rFonts w:ascii="Arial" w:hAnsi="Arial" w:cs="Arial"/>
          <w:sz w:val="22"/>
          <w:szCs w:val="22"/>
        </w:rPr>
        <w:t>jewellery</w:t>
      </w:r>
      <w:r w:rsidRPr="00E00AE1">
        <w:rPr>
          <w:rFonts w:ascii="Arial" w:hAnsi="Arial" w:cs="Arial"/>
          <w:spacing w:val="-4"/>
          <w:sz w:val="22"/>
          <w:szCs w:val="22"/>
        </w:rPr>
        <w:t xml:space="preserve"> </w:t>
      </w:r>
      <w:r w:rsidRPr="00E00AE1">
        <w:rPr>
          <w:rFonts w:ascii="Arial" w:hAnsi="Arial" w:cs="Arial"/>
          <w:sz w:val="22"/>
          <w:szCs w:val="22"/>
        </w:rPr>
        <w:t>or</w:t>
      </w:r>
      <w:r w:rsidRPr="00E00AE1">
        <w:rPr>
          <w:rFonts w:ascii="Arial" w:hAnsi="Arial" w:cs="Arial"/>
          <w:spacing w:val="-4"/>
          <w:sz w:val="22"/>
          <w:szCs w:val="22"/>
        </w:rPr>
        <w:t xml:space="preserve"> </w:t>
      </w:r>
      <w:r w:rsidRPr="00E00AE1">
        <w:rPr>
          <w:rFonts w:ascii="Arial" w:hAnsi="Arial" w:cs="Arial"/>
          <w:sz w:val="22"/>
          <w:szCs w:val="22"/>
        </w:rPr>
        <w:t>pairs</w:t>
      </w:r>
      <w:r w:rsidRPr="00E00AE1">
        <w:rPr>
          <w:rFonts w:ascii="Arial" w:hAnsi="Arial" w:cs="Arial"/>
          <w:spacing w:val="-4"/>
          <w:sz w:val="22"/>
          <w:szCs w:val="22"/>
        </w:rPr>
        <w:t xml:space="preserve"> </w:t>
      </w:r>
      <w:r w:rsidRPr="00E00AE1">
        <w:rPr>
          <w:rFonts w:ascii="Arial" w:hAnsi="Arial" w:cs="Arial"/>
          <w:sz w:val="22"/>
          <w:szCs w:val="22"/>
        </w:rPr>
        <w:t>of</w:t>
      </w:r>
      <w:r w:rsidRPr="00E00AE1">
        <w:rPr>
          <w:rFonts w:ascii="Arial" w:hAnsi="Arial" w:cs="Arial"/>
          <w:spacing w:val="-2"/>
          <w:sz w:val="22"/>
          <w:szCs w:val="22"/>
        </w:rPr>
        <w:t xml:space="preserve"> </w:t>
      </w:r>
      <w:r w:rsidRPr="00E00AE1">
        <w:rPr>
          <w:rFonts w:ascii="Arial" w:hAnsi="Arial" w:cs="Arial"/>
          <w:sz w:val="22"/>
          <w:szCs w:val="22"/>
        </w:rPr>
        <w:t>jewellery simultaneously, i.e. ring and bracelet, earrings and necklace, etc.;</w:t>
      </w:r>
    </w:p>
    <w:p xmlns:wp14="http://schemas.microsoft.com/office/word/2010/wordml" w:rsidRPr="00E00AE1" w:rsidR="005F3947" w:rsidP="009B483C" w:rsidRDefault="005F3947" w14:paraId="46E20B03"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allow</w:t>
      </w:r>
      <w:r w:rsidRPr="00E00AE1">
        <w:rPr>
          <w:rFonts w:ascii="Arial" w:hAnsi="Arial" w:cs="Arial"/>
          <w:spacing w:val="-4"/>
          <w:sz w:val="22"/>
          <w:szCs w:val="22"/>
        </w:rPr>
        <w:t xml:space="preserve"> </w:t>
      </w:r>
      <w:r w:rsidRPr="00E00AE1">
        <w:rPr>
          <w:rFonts w:ascii="Arial" w:hAnsi="Arial" w:cs="Arial"/>
          <w:sz w:val="22"/>
          <w:szCs w:val="22"/>
        </w:rPr>
        <w:t>end-users</w:t>
      </w:r>
      <w:r w:rsidRPr="00E00AE1">
        <w:rPr>
          <w:rFonts w:ascii="Arial" w:hAnsi="Arial" w:cs="Arial"/>
          <w:spacing w:val="-6"/>
          <w:sz w:val="22"/>
          <w:szCs w:val="22"/>
        </w:rPr>
        <w:t xml:space="preserve"> </w:t>
      </w:r>
      <w:r w:rsidRPr="00E00AE1">
        <w:rPr>
          <w:rFonts w:ascii="Arial" w:hAnsi="Arial" w:cs="Arial"/>
          <w:sz w:val="22"/>
          <w:szCs w:val="22"/>
        </w:rPr>
        <w:t>to</w:t>
      </w:r>
      <w:r w:rsidRPr="00E00AE1">
        <w:rPr>
          <w:rFonts w:ascii="Arial" w:hAnsi="Arial" w:cs="Arial"/>
          <w:spacing w:val="-4"/>
          <w:sz w:val="22"/>
          <w:szCs w:val="22"/>
        </w:rPr>
        <w:t xml:space="preserve"> </w:t>
      </w:r>
      <w:r w:rsidRPr="00E00AE1">
        <w:rPr>
          <w:rFonts w:ascii="Arial" w:hAnsi="Arial" w:cs="Arial"/>
          <w:sz w:val="22"/>
          <w:szCs w:val="22"/>
        </w:rPr>
        <w:t>save</w:t>
      </w:r>
      <w:r w:rsidRPr="00E00AE1">
        <w:rPr>
          <w:rFonts w:ascii="Arial" w:hAnsi="Arial" w:cs="Arial"/>
          <w:spacing w:val="-4"/>
          <w:sz w:val="22"/>
          <w:szCs w:val="22"/>
        </w:rPr>
        <w:t xml:space="preserve"> </w:t>
      </w:r>
      <w:r w:rsidRPr="00E00AE1">
        <w:rPr>
          <w:rFonts w:ascii="Arial" w:hAnsi="Arial" w:cs="Arial"/>
          <w:sz w:val="22"/>
          <w:szCs w:val="22"/>
        </w:rPr>
        <w:t>‘looks’</w:t>
      </w:r>
      <w:r w:rsidRPr="00E00AE1">
        <w:rPr>
          <w:rFonts w:ascii="Arial" w:hAnsi="Arial" w:cs="Arial"/>
          <w:spacing w:val="-5"/>
          <w:sz w:val="22"/>
          <w:szCs w:val="22"/>
        </w:rPr>
        <w:t xml:space="preserve"> </w:t>
      </w:r>
      <w:r w:rsidRPr="00E00AE1">
        <w:rPr>
          <w:rFonts w:ascii="Arial" w:hAnsi="Arial" w:cs="Arial"/>
          <w:sz w:val="22"/>
          <w:szCs w:val="22"/>
        </w:rPr>
        <w:t>and</w:t>
      </w:r>
      <w:r w:rsidRPr="00E00AE1">
        <w:rPr>
          <w:rFonts w:ascii="Arial" w:hAnsi="Arial" w:cs="Arial"/>
          <w:spacing w:val="-3"/>
          <w:sz w:val="22"/>
          <w:szCs w:val="22"/>
        </w:rPr>
        <w:t xml:space="preserve"> </w:t>
      </w:r>
      <w:r w:rsidRPr="00E00AE1">
        <w:rPr>
          <w:rFonts w:ascii="Arial" w:hAnsi="Arial" w:cs="Arial"/>
          <w:sz w:val="22"/>
          <w:szCs w:val="22"/>
        </w:rPr>
        <w:t>compare</w:t>
      </w:r>
      <w:r w:rsidRPr="00E00AE1">
        <w:rPr>
          <w:rFonts w:ascii="Arial" w:hAnsi="Arial" w:cs="Arial"/>
          <w:spacing w:val="-4"/>
          <w:sz w:val="22"/>
          <w:szCs w:val="22"/>
        </w:rPr>
        <w:t xml:space="preserve"> </w:t>
      </w:r>
      <w:r w:rsidRPr="00E00AE1">
        <w:rPr>
          <w:rFonts w:ascii="Arial" w:hAnsi="Arial" w:cs="Arial"/>
          <w:sz w:val="22"/>
          <w:szCs w:val="22"/>
        </w:rPr>
        <w:t>it</w:t>
      </w:r>
      <w:r w:rsidRPr="00E00AE1">
        <w:rPr>
          <w:rFonts w:ascii="Arial" w:hAnsi="Arial" w:cs="Arial"/>
          <w:spacing w:val="-4"/>
          <w:sz w:val="22"/>
          <w:szCs w:val="22"/>
        </w:rPr>
        <w:t xml:space="preserve"> </w:t>
      </w:r>
      <w:r w:rsidRPr="00E00AE1">
        <w:rPr>
          <w:rFonts w:ascii="Arial" w:hAnsi="Arial" w:cs="Arial"/>
          <w:sz w:val="22"/>
          <w:szCs w:val="22"/>
        </w:rPr>
        <w:t>with</w:t>
      </w:r>
      <w:r w:rsidRPr="00E00AE1">
        <w:rPr>
          <w:rFonts w:ascii="Arial" w:hAnsi="Arial" w:cs="Arial"/>
          <w:spacing w:val="-5"/>
          <w:sz w:val="22"/>
          <w:szCs w:val="22"/>
        </w:rPr>
        <w:t xml:space="preserve"> </w:t>
      </w:r>
      <w:r w:rsidRPr="00E00AE1">
        <w:rPr>
          <w:rFonts w:ascii="Arial" w:hAnsi="Arial" w:cs="Arial"/>
          <w:spacing w:val="-2"/>
          <w:sz w:val="22"/>
          <w:szCs w:val="22"/>
        </w:rPr>
        <w:t>another;</w:t>
      </w:r>
    </w:p>
    <w:p xmlns:wp14="http://schemas.microsoft.com/office/word/2010/wordml" w:rsidRPr="00E00AE1" w:rsidR="005F3947" w:rsidP="009B483C" w:rsidRDefault="005F3947" w14:paraId="666358EC"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allow</w:t>
      </w:r>
      <w:r w:rsidRPr="00E00AE1">
        <w:rPr>
          <w:rFonts w:ascii="Arial" w:hAnsi="Arial" w:cs="Arial"/>
          <w:spacing w:val="-7"/>
          <w:sz w:val="22"/>
          <w:szCs w:val="22"/>
        </w:rPr>
        <w:t xml:space="preserve"> </w:t>
      </w:r>
      <w:r w:rsidRPr="00E00AE1">
        <w:rPr>
          <w:rFonts w:ascii="Arial" w:hAnsi="Arial" w:cs="Arial"/>
          <w:sz w:val="22"/>
          <w:szCs w:val="22"/>
        </w:rPr>
        <w:t>custom</w:t>
      </w:r>
      <w:r w:rsidRPr="00E00AE1">
        <w:rPr>
          <w:rFonts w:ascii="Arial" w:hAnsi="Arial" w:cs="Arial"/>
          <w:spacing w:val="-4"/>
          <w:sz w:val="22"/>
          <w:szCs w:val="22"/>
        </w:rPr>
        <w:t xml:space="preserve"> </w:t>
      </w:r>
      <w:r w:rsidRPr="00E00AE1">
        <w:rPr>
          <w:rFonts w:ascii="Arial" w:hAnsi="Arial" w:cs="Arial"/>
          <w:sz w:val="22"/>
          <w:szCs w:val="22"/>
        </w:rPr>
        <w:t>branding</w:t>
      </w:r>
      <w:r w:rsidRPr="00E00AE1">
        <w:rPr>
          <w:rFonts w:ascii="Arial" w:hAnsi="Arial" w:cs="Arial"/>
          <w:spacing w:val="-5"/>
          <w:sz w:val="22"/>
          <w:szCs w:val="22"/>
        </w:rPr>
        <w:t xml:space="preserve"> </w:t>
      </w:r>
      <w:r w:rsidRPr="00E00AE1">
        <w:rPr>
          <w:rFonts w:ascii="Arial" w:hAnsi="Arial" w:cs="Arial"/>
          <w:sz w:val="22"/>
          <w:szCs w:val="22"/>
        </w:rPr>
        <w:t>for</w:t>
      </w:r>
      <w:r w:rsidRPr="00E00AE1">
        <w:rPr>
          <w:rFonts w:ascii="Arial" w:hAnsi="Arial" w:cs="Arial"/>
          <w:spacing w:val="-5"/>
          <w:sz w:val="22"/>
          <w:szCs w:val="22"/>
        </w:rPr>
        <w:t xml:space="preserve"> </w:t>
      </w:r>
      <w:r w:rsidRPr="00E00AE1">
        <w:rPr>
          <w:rFonts w:ascii="Arial" w:hAnsi="Arial" w:cs="Arial"/>
          <w:spacing w:val="-2"/>
          <w:sz w:val="22"/>
          <w:szCs w:val="22"/>
        </w:rPr>
        <w:t>retailers;</w:t>
      </w:r>
    </w:p>
    <w:p xmlns:wp14="http://schemas.microsoft.com/office/word/2010/wordml" w:rsidRPr="00E00AE1" w:rsidR="005F3947" w:rsidP="009B483C" w:rsidRDefault="005F3947" w14:paraId="2389E839" wp14:textId="77777777">
      <w:pPr>
        <w:pStyle w:val="ListParagraph"/>
        <w:widowControl w:val="0"/>
        <w:numPr>
          <w:ilvl w:val="0"/>
          <w:numId w:val="33"/>
        </w:numPr>
        <w:tabs>
          <w:tab w:val="left" w:pos="880"/>
          <w:tab w:val="left" w:pos="881"/>
        </w:tabs>
        <w:autoSpaceDE w:val="0"/>
        <w:autoSpaceDN w:val="0"/>
        <w:spacing w:line="240" w:lineRule="auto"/>
        <w:ind w:right="1087"/>
        <w:contextualSpacing w:val="0"/>
        <w:rPr>
          <w:rFonts w:ascii="Arial" w:hAnsi="Arial" w:cs="Arial"/>
          <w:sz w:val="22"/>
          <w:szCs w:val="22"/>
        </w:rPr>
      </w:pPr>
      <w:r w:rsidRPr="00E00AE1">
        <w:rPr>
          <w:rFonts w:ascii="Arial" w:hAnsi="Arial" w:cs="Arial"/>
          <w:sz w:val="22"/>
          <w:szCs w:val="22"/>
        </w:rPr>
        <w:t>provide</w:t>
      </w:r>
      <w:r w:rsidRPr="00E00AE1">
        <w:rPr>
          <w:rFonts w:ascii="Arial" w:hAnsi="Arial" w:cs="Arial"/>
          <w:spacing w:val="-5"/>
          <w:sz w:val="22"/>
          <w:szCs w:val="22"/>
        </w:rPr>
        <w:t xml:space="preserve"> </w:t>
      </w:r>
      <w:r w:rsidRPr="00E00AE1">
        <w:rPr>
          <w:rFonts w:ascii="Arial" w:hAnsi="Arial" w:cs="Arial"/>
          <w:sz w:val="22"/>
          <w:szCs w:val="22"/>
        </w:rPr>
        <w:t>a</w:t>
      </w:r>
      <w:r w:rsidRPr="00E00AE1">
        <w:rPr>
          <w:rFonts w:ascii="Arial" w:hAnsi="Arial" w:cs="Arial"/>
          <w:spacing w:val="-1"/>
          <w:sz w:val="22"/>
          <w:szCs w:val="22"/>
        </w:rPr>
        <w:t xml:space="preserve"> </w:t>
      </w:r>
      <w:r w:rsidRPr="00E00AE1">
        <w:rPr>
          <w:rFonts w:ascii="Arial" w:hAnsi="Arial" w:cs="Arial"/>
          <w:sz w:val="22"/>
          <w:szCs w:val="22"/>
        </w:rPr>
        <w:t>buying</w:t>
      </w:r>
      <w:r w:rsidRPr="00E00AE1">
        <w:rPr>
          <w:rFonts w:ascii="Arial" w:hAnsi="Arial" w:cs="Arial"/>
          <w:spacing w:val="-2"/>
          <w:sz w:val="22"/>
          <w:szCs w:val="22"/>
        </w:rPr>
        <w:t xml:space="preserve"> </w:t>
      </w:r>
      <w:r w:rsidRPr="00E00AE1">
        <w:rPr>
          <w:rFonts w:ascii="Arial" w:hAnsi="Arial" w:cs="Arial"/>
          <w:sz w:val="22"/>
          <w:szCs w:val="22"/>
        </w:rPr>
        <w:t>guide</w:t>
      </w:r>
      <w:r w:rsidRPr="00E00AE1">
        <w:rPr>
          <w:rFonts w:ascii="Arial" w:hAnsi="Arial" w:cs="Arial"/>
          <w:spacing w:val="-5"/>
          <w:sz w:val="22"/>
          <w:szCs w:val="22"/>
        </w:rPr>
        <w:t xml:space="preserve"> </w:t>
      </w:r>
      <w:r w:rsidRPr="00E00AE1">
        <w:rPr>
          <w:rFonts w:ascii="Arial" w:hAnsi="Arial" w:cs="Arial"/>
          <w:sz w:val="22"/>
          <w:szCs w:val="22"/>
        </w:rPr>
        <w:t>as</w:t>
      </w:r>
      <w:r w:rsidRPr="00E00AE1">
        <w:rPr>
          <w:rFonts w:ascii="Arial" w:hAnsi="Arial" w:cs="Arial"/>
          <w:spacing w:val="-2"/>
          <w:sz w:val="22"/>
          <w:szCs w:val="22"/>
        </w:rPr>
        <w:t xml:space="preserve"> </w:t>
      </w:r>
      <w:r w:rsidRPr="00E00AE1">
        <w:rPr>
          <w:rFonts w:ascii="Arial" w:hAnsi="Arial" w:cs="Arial"/>
          <w:sz w:val="22"/>
          <w:szCs w:val="22"/>
        </w:rPr>
        <w:t>‘80%</w:t>
      </w:r>
      <w:r w:rsidRPr="00E00AE1">
        <w:rPr>
          <w:rFonts w:ascii="Arial" w:hAnsi="Arial" w:cs="Arial"/>
          <w:spacing w:val="-2"/>
          <w:sz w:val="22"/>
          <w:szCs w:val="22"/>
        </w:rPr>
        <w:t xml:space="preserve"> </w:t>
      </w:r>
      <w:r w:rsidRPr="00E00AE1">
        <w:rPr>
          <w:rFonts w:ascii="Arial" w:hAnsi="Arial" w:cs="Arial"/>
          <w:sz w:val="22"/>
          <w:szCs w:val="22"/>
        </w:rPr>
        <w:t>of</w:t>
      </w:r>
      <w:r w:rsidRPr="00E00AE1">
        <w:rPr>
          <w:rFonts w:ascii="Arial" w:hAnsi="Arial" w:cs="Arial"/>
          <w:spacing w:val="-5"/>
          <w:sz w:val="22"/>
          <w:szCs w:val="22"/>
        </w:rPr>
        <w:t xml:space="preserve"> </w:t>
      </w:r>
      <w:r w:rsidRPr="00E00AE1">
        <w:rPr>
          <w:rFonts w:ascii="Arial" w:hAnsi="Arial" w:cs="Arial"/>
          <w:sz w:val="22"/>
          <w:szCs w:val="22"/>
        </w:rPr>
        <w:t>customers</w:t>
      </w:r>
      <w:r w:rsidRPr="00E00AE1">
        <w:rPr>
          <w:rFonts w:ascii="Arial" w:hAnsi="Arial" w:cs="Arial"/>
          <w:spacing w:val="-2"/>
          <w:sz w:val="22"/>
          <w:szCs w:val="22"/>
        </w:rPr>
        <w:t xml:space="preserve"> </w:t>
      </w:r>
      <w:r w:rsidRPr="00E00AE1">
        <w:rPr>
          <w:rFonts w:ascii="Arial" w:hAnsi="Arial" w:cs="Arial"/>
          <w:sz w:val="22"/>
          <w:szCs w:val="22"/>
        </w:rPr>
        <w:t>consult</w:t>
      </w:r>
      <w:r w:rsidRPr="00E00AE1">
        <w:rPr>
          <w:rFonts w:ascii="Arial" w:hAnsi="Arial" w:cs="Arial"/>
          <w:spacing w:val="-2"/>
          <w:sz w:val="22"/>
          <w:szCs w:val="22"/>
        </w:rPr>
        <w:t xml:space="preserve"> </w:t>
      </w:r>
      <w:r w:rsidRPr="00E00AE1">
        <w:rPr>
          <w:rFonts w:ascii="Arial" w:hAnsi="Arial" w:cs="Arial"/>
          <w:sz w:val="22"/>
          <w:szCs w:val="22"/>
        </w:rPr>
        <w:t>the</w:t>
      </w:r>
      <w:r w:rsidRPr="00E00AE1">
        <w:rPr>
          <w:rFonts w:ascii="Arial" w:hAnsi="Arial" w:cs="Arial"/>
          <w:spacing w:val="-5"/>
          <w:sz w:val="22"/>
          <w:szCs w:val="22"/>
        </w:rPr>
        <w:t xml:space="preserve"> </w:t>
      </w:r>
      <w:r w:rsidRPr="00E00AE1">
        <w:rPr>
          <w:rFonts w:ascii="Arial" w:hAnsi="Arial" w:cs="Arial"/>
          <w:sz w:val="22"/>
          <w:szCs w:val="22"/>
        </w:rPr>
        <w:t>internet</w:t>
      </w:r>
      <w:r w:rsidRPr="00E00AE1">
        <w:rPr>
          <w:rFonts w:ascii="Arial" w:hAnsi="Arial" w:cs="Arial"/>
          <w:spacing w:val="-4"/>
          <w:sz w:val="22"/>
          <w:szCs w:val="22"/>
        </w:rPr>
        <w:t xml:space="preserve"> </w:t>
      </w:r>
      <w:r w:rsidRPr="00E00AE1">
        <w:rPr>
          <w:rFonts w:ascii="Arial" w:hAnsi="Arial" w:cs="Arial"/>
          <w:sz w:val="22"/>
          <w:szCs w:val="22"/>
        </w:rPr>
        <w:t>before</w:t>
      </w:r>
      <w:r w:rsidRPr="00E00AE1">
        <w:rPr>
          <w:rFonts w:ascii="Arial" w:hAnsi="Arial" w:cs="Arial"/>
          <w:spacing w:val="-2"/>
          <w:sz w:val="22"/>
          <w:szCs w:val="22"/>
        </w:rPr>
        <w:t xml:space="preserve"> </w:t>
      </w:r>
      <w:r w:rsidRPr="00E00AE1">
        <w:rPr>
          <w:rFonts w:ascii="Arial" w:hAnsi="Arial" w:cs="Arial"/>
          <w:sz w:val="22"/>
          <w:szCs w:val="22"/>
        </w:rPr>
        <w:t>making</w:t>
      </w:r>
      <w:r w:rsidRPr="00E00AE1">
        <w:rPr>
          <w:rFonts w:ascii="Arial" w:hAnsi="Arial" w:cs="Arial"/>
          <w:spacing w:val="-1"/>
          <w:sz w:val="22"/>
          <w:szCs w:val="22"/>
        </w:rPr>
        <w:t xml:space="preserve"> </w:t>
      </w:r>
      <w:r w:rsidRPr="00E00AE1">
        <w:rPr>
          <w:rFonts w:ascii="Arial" w:hAnsi="Arial" w:cs="Arial"/>
          <w:sz w:val="22"/>
          <w:szCs w:val="22"/>
        </w:rPr>
        <w:t>a purchase’ (</w:t>
      </w:r>
      <w:proofErr w:type="spellStart"/>
      <w:r w:rsidRPr="00E00AE1">
        <w:rPr>
          <w:rFonts w:ascii="Arial" w:hAnsi="Arial" w:cs="Arial"/>
          <w:sz w:val="22"/>
          <w:szCs w:val="22"/>
        </w:rPr>
        <w:t>Tryon.guru</w:t>
      </w:r>
      <w:proofErr w:type="spellEnd"/>
      <w:r w:rsidRPr="00E00AE1">
        <w:rPr>
          <w:rFonts w:ascii="Arial" w:hAnsi="Arial" w:cs="Arial"/>
          <w:sz w:val="22"/>
          <w:szCs w:val="22"/>
        </w:rPr>
        <w:t>, 2020);</w:t>
      </w:r>
    </w:p>
    <w:p xmlns:wp14="http://schemas.microsoft.com/office/word/2010/wordml" w:rsidRPr="00E00AE1" w:rsidR="005F3947" w:rsidP="009B483C" w:rsidRDefault="005F3947" w14:paraId="697B738C"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provide</w:t>
      </w:r>
      <w:r w:rsidRPr="00E00AE1">
        <w:rPr>
          <w:rFonts w:ascii="Arial" w:hAnsi="Arial" w:cs="Arial"/>
          <w:spacing w:val="-8"/>
          <w:sz w:val="22"/>
          <w:szCs w:val="22"/>
        </w:rPr>
        <w:t xml:space="preserve"> </w:t>
      </w:r>
      <w:r w:rsidRPr="00E00AE1">
        <w:rPr>
          <w:rFonts w:ascii="Arial" w:hAnsi="Arial" w:cs="Arial"/>
          <w:sz w:val="22"/>
          <w:szCs w:val="22"/>
        </w:rPr>
        <w:t>a</w:t>
      </w:r>
      <w:r w:rsidRPr="00E00AE1">
        <w:rPr>
          <w:rFonts w:ascii="Arial" w:hAnsi="Arial" w:cs="Arial"/>
          <w:spacing w:val="-3"/>
          <w:sz w:val="22"/>
          <w:szCs w:val="22"/>
        </w:rPr>
        <w:t xml:space="preserve"> </w:t>
      </w:r>
      <w:r w:rsidRPr="00E00AE1">
        <w:rPr>
          <w:rFonts w:ascii="Arial" w:hAnsi="Arial" w:cs="Arial"/>
          <w:sz w:val="22"/>
          <w:szCs w:val="22"/>
        </w:rPr>
        <w:t>website</w:t>
      </w:r>
      <w:r w:rsidRPr="00E00AE1">
        <w:rPr>
          <w:rFonts w:ascii="Arial" w:hAnsi="Arial" w:cs="Arial"/>
          <w:spacing w:val="-4"/>
          <w:sz w:val="22"/>
          <w:szCs w:val="22"/>
        </w:rPr>
        <w:t xml:space="preserve"> </w:t>
      </w:r>
      <w:r w:rsidRPr="00E00AE1">
        <w:rPr>
          <w:rFonts w:ascii="Arial" w:hAnsi="Arial" w:cs="Arial"/>
          <w:sz w:val="22"/>
          <w:szCs w:val="22"/>
        </w:rPr>
        <w:t>plug-in;</w:t>
      </w:r>
      <w:r w:rsidRPr="00E00AE1">
        <w:rPr>
          <w:rFonts w:ascii="Arial" w:hAnsi="Arial" w:cs="Arial"/>
          <w:spacing w:val="-5"/>
          <w:sz w:val="22"/>
          <w:szCs w:val="22"/>
        </w:rPr>
        <w:t xml:space="preserve"> and</w:t>
      </w:r>
    </w:p>
    <w:p xmlns:wp14="http://schemas.microsoft.com/office/word/2010/wordml" w:rsidRPr="00211748" w:rsidR="005F3947" w:rsidP="00211748" w:rsidRDefault="005F3947" w14:paraId="0A9E085D" wp14:textId="77777777">
      <w:pPr>
        <w:pStyle w:val="ListParagraph"/>
        <w:widowControl w:val="0"/>
        <w:numPr>
          <w:ilvl w:val="0"/>
          <w:numId w:val="33"/>
        </w:numPr>
        <w:tabs>
          <w:tab w:val="left" w:pos="880"/>
          <w:tab w:val="left" w:pos="881"/>
        </w:tabs>
        <w:autoSpaceDE w:val="0"/>
        <w:autoSpaceDN w:val="0"/>
        <w:spacing w:line="269" w:lineRule="exact"/>
        <w:ind w:hanging="361"/>
        <w:contextualSpacing w:val="0"/>
        <w:rPr>
          <w:rFonts w:ascii="Arial" w:hAnsi="Arial" w:cs="Arial"/>
          <w:sz w:val="22"/>
          <w:szCs w:val="22"/>
        </w:rPr>
      </w:pPr>
      <w:r w:rsidRPr="00E00AE1">
        <w:rPr>
          <w:rFonts w:ascii="Arial" w:hAnsi="Arial" w:cs="Arial"/>
          <w:sz w:val="22"/>
          <w:szCs w:val="22"/>
        </w:rPr>
        <w:t>include</w:t>
      </w:r>
      <w:r w:rsidRPr="00E00AE1">
        <w:rPr>
          <w:rFonts w:ascii="Arial" w:hAnsi="Arial" w:cs="Arial"/>
          <w:spacing w:val="-7"/>
          <w:sz w:val="22"/>
          <w:szCs w:val="22"/>
        </w:rPr>
        <w:t xml:space="preserve"> </w:t>
      </w:r>
      <w:r w:rsidRPr="00E00AE1">
        <w:rPr>
          <w:rFonts w:ascii="Arial" w:hAnsi="Arial" w:cs="Arial"/>
          <w:sz w:val="22"/>
          <w:szCs w:val="22"/>
        </w:rPr>
        <w:t>e-commerce</w:t>
      </w:r>
      <w:r w:rsidRPr="00E00AE1">
        <w:rPr>
          <w:rFonts w:ascii="Arial" w:hAnsi="Arial" w:cs="Arial"/>
          <w:spacing w:val="-6"/>
          <w:sz w:val="22"/>
          <w:szCs w:val="22"/>
        </w:rPr>
        <w:t xml:space="preserve"> </w:t>
      </w:r>
      <w:r w:rsidRPr="00E00AE1">
        <w:rPr>
          <w:rFonts w:ascii="Arial" w:hAnsi="Arial" w:cs="Arial"/>
          <w:spacing w:val="-2"/>
          <w:sz w:val="22"/>
          <w:szCs w:val="22"/>
        </w:rPr>
        <w:t>capabilities.</w:t>
      </w:r>
    </w:p>
    <w:p xmlns:wp14="http://schemas.microsoft.com/office/word/2010/wordml" w:rsidRPr="00E00AE1" w:rsidR="005F3947" w:rsidP="00211748" w:rsidRDefault="005F3947" w14:paraId="6D05CB64" wp14:textId="77777777">
      <w:pPr>
        <w:spacing w:line="249" w:lineRule="exact"/>
        <w:rPr>
          <w:rFonts w:ascii="Arial" w:hAnsi="Arial" w:cs="Arial"/>
          <w:sz w:val="22"/>
          <w:szCs w:val="22"/>
        </w:rPr>
      </w:pPr>
    </w:p>
    <w:p xmlns:wp14="http://schemas.microsoft.com/office/word/2010/wordml" w:rsidRPr="00E00AE1" w:rsidR="005F3947" w:rsidP="005F3947" w:rsidRDefault="005F3947" w14:paraId="2BD07051" wp14:textId="77777777">
      <w:pPr>
        <w:spacing w:line="249" w:lineRule="exact"/>
        <w:ind w:left="160"/>
        <w:rPr>
          <w:rFonts w:ascii="Arial" w:hAnsi="Arial" w:cs="Arial"/>
          <w:sz w:val="22"/>
          <w:szCs w:val="22"/>
        </w:rPr>
      </w:pPr>
    </w:p>
    <w:p xmlns:wp14="http://schemas.microsoft.com/office/word/2010/wordml" w:rsidRPr="00E00AE1" w:rsidR="005F3947" w:rsidP="005F3947" w:rsidRDefault="005F3947" w14:paraId="030128C4" wp14:textId="77777777">
      <w:pPr>
        <w:spacing w:line="249" w:lineRule="exact"/>
        <w:ind w:left="160"/>
        <w:rPr>
          <w:rFonts w:ascii="Arial" w:hAnsi="Arial" w:cs="Arial"/>
          <w:sz w:val="22"/>
          <w:szCs w:val="22"/>
        </w:rPr>
      </w:pPr>
      <w:r w:rsidRPr="00E00AE1">
        <w:rPr>
          <w:rFonts w:ascii="Arial" w:hAnsi="Arial" w:cs="Arial"/>
          <w:sz w:val="22"/>
          <w:szCs w:val="22"/>
        </w:rPr>
        <w:lastRenderedPageBreak/>
        <w:t>References</w:t>
      </w:r>
    </w:p>
    <w:p xmlns:wp14="http://schemas.microsoft.com/office/word/2010/wordml" w:rsidRPr="00E00AE1" w:rsidR="005F3947" w:rsidP="005F3947" w:rsidRDefault="005F3947" w14:paraId="1D42B6F5" wp14:textId="77777777">
      <w:pPr>
        <w:spacing w:line="249" w:lineRule="exact"/>
        <w:ind w:left="160"/>
        <w:rPr>
          <w:rFonts w:ascii="Arial" w:hAnsi="Arial" w:cs="Arial"/>
          <w:sz w:val="22"/>
          <w:szCs w:val="22"/>
        </w:rPr>
      </w:pPr>
      <w:r w:rsidRPr="00E00AE1">
        <w:rPr>
          <w:rFonts w:ascii="Arial" w:hAnsi="Arial" w:cs="Arial"/>
          <w:sz w:val="22"/>
          <w:szCs w:val="22"/>
        </w:rPr>
        <w:t>BMS</w:t>
      </w:r>
      <w:r w:rsidRPr="00E00AE1">
        <w:rPr>
          <w:rFonts w:ascii="Arial" w:hAnsi="Arial" w:cs="Arial"/>
          <w:spacing w:val="-4"/>
          <w:sz w:val="22"/>
          <w:szCs w:val="22"/>
        </w:rPr>
        <w:t xml:space="preserve"> </w:t>
      </w:r>
      <w:proofErr w:type="spellStart"/>
      <w:r w:rsidRPr="00E00AE1">
        <w:rPr>
          <w:rFonts w:ascii="Arial" w:hAnsi="Arial" w:cs="Arial"/>
          <w:sz w:val="22"/>
          <w:szCs w:val="22"/>
        </w:rPr>
        <w:t>Innolabs</w:t>
      </w:r>
      <w:proofErr w:type="spellEnd"/>
      <w:r w:rsidRPr="00E00AE1">
        <w:rPr>
          <w:rFonts w:ascii="Arial" w:hAnsi="Arial" w:cs="Arial"/>
          <w:sz w:val="22"/>
          <w:szCs w:val="22"/>
        </w:rPr>
        <w:t>,</w:t>
      </w:r>
      <w:r w:rsidRPr="00E00AE1">
        <w:rPr>
          <w:rFonts w:ascii="Arial" w:hAnsi="Arial" w:cs="Arial"/>
          <w:spacing w:val="-5"/>
          <w:sz w:val="22"/>
          <w:szCs w:val="22"/>
        </w:rPr>
        <w:t xml:space="preserve"> </w:t>
      </w:r>
      <w:r w:rsidRPr="00E00AE1">
        <w:rPr>
          <w:rFonts w:ascii="Arial" w:hAnsi="Arial" w:cs="Arial"/>
          <w:sz w:val="22"/>
          <w:szCs w:val="22"/>
        </w:rPr>
        <w:t>2015.</w:t>
      </w:r>
      <w:r w:rsidRPr="00E00AE1">
        <w:rPr>
          <w:rFonts w:ascii="Arial" w:hAnsi="Arial" w:cs="Arial"/>
          <w:spacing w:val="-4"/>
          <w:sz w:val="22"/>
          <w:szCs w:val="22"/>
        </w:rPr>
        <w:t xml:space="preserve"> </w:t>
      </w:r>
      <w:r w:rsidRPr="00E00AE1">
        <w:rPr>
          <w:rFonts w:ascii="Arial" w:hAnsi="Arial" w:cs="Arial"/>
          <w:i/>
          <w:sz w:val="22"/>
          <w:szCs w:val="22"/>
        </w:rPr>
        <w:t>Who</w:t>
      </w:r>
      <w:r w:rsidRPr="00E00AE1">
        <w:rPr>
          <w:rFonts w:ascii="Arial" w:hAnsi="Arial" w:cs="Arial"/>
          <w:i/>
          <w:spacing w:val="-6"/>
          <w:sz w:val="22"/>
          <w:szCs w:val="22"/>
        </w:rPr>
        <w:t xml:space="preserve"> </w:t>
      </w:r>
      <w:r w:rsidRPr="00E00AE1">
        <w:rPr>
          <w:rFonts w:ascii="Arial" w:hAnsi="Arial" w:cs="Arial"/>
          <w:i/>
          <w:sz w:val="22"/>
          <w:szCs w:val="22"/>
        </w:rPr>
        <w:t>we</w:t>
      </w:r>
      <w:r w:rsidRPr="00E00AE1">
        <w:rPr>
          <w:rFonts w:ascii="Arial" w:hAnsi="Arial" w:cs="Arial"/>
          <w:i/>
          <w:spacing w:val="-3"/>
          <w:sz w:val="22"/>
          <w:szCs w:val="22"/>
        </w:rPr>
        <w:t xml:space="preserve"> </w:t>
      </w:r>
      <w:proofErr w:type="gramStart"/>
      <w:r w:rsidRPr="00E00AE1">
        <w:rPr>
          <w:rFonts w:ascii="Arial" w:hAnsi="Arial" w:cs="Arial"/>
          <w:i/>
          <w:sz w:val="22"/>
          <w:szCs w:val="22"/>
        </w:rPr>
        <w:t>are!.</w:t>
      </w:r>
      <w:proofErr w:type="gramEnd"/>
      <w:r w:rsidRPr="00E00AE1">
        <w:rPr>
          <w:rFonts w:ascii="Arial" w:hAnsi="Arial" w:cs="Arial"/>
          <w:i/>
          <w:spacing w:val="-2"/>
          <w:sz w:val="22"/>
          <w:szCs w:val="22"/>
        </w:rPr>
        <w:t xml:space="preserve"> </w:t>
      </w:r>
      <w:r w:rsidRPr="00E00AE1">
        <w:rPr>
          <w:rFonts w:ascii="Arial" w:hAnsi="Arial" w:cs="Arial"/>
          <w:spacing w:val="-2"/>
          <w:sz w:val="22"/>
          <w:szCs w:val="22"/>
        </w:rPr>
        <w:t>[Online]</w:t>
      </w:r>
    </w:p>
    <w:p xmlns:wp14="http://schemas.microsoft.com/office/word/2010/wordml" w:rsidRPr="00E00AE1" w:rsidR="005F3947" w:rsidP="005F3947" w:rsidRDefault="005F3947" w14:paraId="79CC1335" wp14:textId="77777777">
      <w:pPr>
        <w:pStyle w:val="BodyText"/>
        <w:ind w:left="160" w:right="1703"/>
        <w:rPr>
          <w:rFonts w:ascii="Arial" w:hAnsi="Arial" w:cs="Arial"/>
          <w:sz w:val="22"/>
          <w:szCs w:val="22"/>
        </w:rPr>
      </w:pPr>
      <w:r w:rsidRPr="00E00AE1">
        <w:rPr>
          <w:rFonts w:ascii="Arial" w:hAnsi="Arial" w:cs="Arial"/>
          <w:sz w:val="22"/>
          <w:szCs w:val="22"/>
        </w:rPr>
        <w:t>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hyperlink r:id="rId137">
        <w:r w:rsidRPr="00E00AE1">
          <w:rPr>
            <w:rFonts w:ascii="Arial" w:hAnsi="Arial" w:cs="Arial"/>
            <w:sz w:val="22"/>
            <w:szCs w:val="22"/>
            <w:u w:val="single"/>
          </w:rPr>
          <w:t>http://www.bmsils.com/Top-Mobile-Development-Bangalore</w:t>
        </w:r>
      </w:hyperlink>
      <w:r w:rsidRPr="00E00AE1">
        <w:rPr>
          <w:rFonts w:ascii="Arial" w:hAnsi="Arial" w:cs="Arial"/>
          <w:sz w:val="22"/>
          <w:szCs w:val="22"/>
        </w:rPr>
        <w:t xml:space="preserve"> [Accessed 18 June 2020].</w:t>
      </w:r>
    </w:p>
    <w:p xmlns:wp14="http://schemas.microsoft.com/office/word/2010/wordml" w:rsidRPr="00E00AE1" w:rsidR="005F3947" w:rsidP="005F3947" w:rsidRDefault="005F3947" w14:paraId="3D1C261F" wp14:textId="77777777">
      <w:pPr>
        <w:ind w:left="160"/>
        <w:rPr>
          <w:rFonts w:ascii="Arial" w:hAnsi="Arial" w:cs="Arial"/>
          <w:sz w:val="22"/>
          <w:szCs w:val="22"/>
        </w:rPr>
      </w:pPr>
      <w:r w:rsidRPr="00E00AE1">
        <w:rPr>
          <w:rFonts w:ascii="Arial" w:hAnsi="Arial" w:cs="Arial"/>
          <w:sz w:val="22"/>
          <w:szCs w:val="22"/>
        </w:rPr>
        <w:t>Google</w:t>
      </w:r>
      <w:r w:rsidRPr="00E00AE1">
        <w:rPr>
          <w:rFonts w:ascii="Arial" w:hAnsi="Arial" w:cs="Arial"/>
          <w:spacing w:val="-8"/>
          <w:sz w:val="22"/>
          <w:szCs w:val="22"/>
        </w:rPr>
        <w:t xml:space="preserve"> </w:t>
      </w:r>
      <w:r w:rsidRPr="00E00AE1">
        <w:rPr>
          <w:rFonts w:ascii="Arial" w:hAnsi="Arial" w:cs="Arial"/>
          <w:sz w:val="22"/>
          <w:szCs w:val="22"/>
        </w:rPr>
        <w:t>Cloud,</w:t>
      </w:r>
      <w:r w:rsidRPr="00E00AE1">
        <w:rPr>
          <w:rFonts w:ascii="Arial" w:hAnsi="Arial" w:cs="Arial"/>
          <w:spacing w:val="-8"/>
          <w:sz w:val="22"/>
          <w:szCs w:val="22"/>
        </w:rPr>
        <w:t xml:space="preserve"> </w:t>
      </w:r>
      <w:r w:rsidRPr="00E00AE1">
        <w:rPr>
          <w:rFonts w:ascii="Arial" w:hAnsi="Arial" w:cs="Arial"/>
          <w:sz w:val="22"/>
          <w:szCs w:val="22"/>
        </w:rPr>
        <w:t>2020.</w:t>
      </w:r>
      <w:r w:rsidRPr="00E00AE1">
        <w:rPr>
          <w:rFonts w:ascii="Arial" w:hAnsi="Arial" w:cs="Arial"/>
          <w:spacing w:val="-4"/>
          <w:sz w:val="22"/>
          <w:szCs w:val="22"/>
        </w:rPr>
        <w:t xml:space="preserve"> </w:t>
      </w:r>
      <w:r w:rsidRPr="00E00AE1">
        <w:rPr>
          <w:rFonts w:ascii="Arial" w:hAnsi="Arial" w:cs="Arial"/>
          <w:i/>
          <w:sz w:val="22"/>
          <w:szCs w:val="22"/>
        </w:rPr>
        <w:t>Cloud</w:t>
      </w:r>
      <w:r w:rsidRPr="00E00AE1">
        <w:rPr>
          <w:rFonts w:ascii="Arial" w:hAnsi="Arial" w:cs="Arial"/>
          <w:i/>
          <w:spacing w:val="-5"/>
          <w:sz w:val="22"/>
          <w:szCs w:val="22"/>
        </w:rPr>
        <w:t xml:space="preserve"> </w:t>
      </w:r>
      <w:r w:rsidRPr="00E00AE1">
        <w:rPr>
          <w:rFonts w:ascii="Arial" w:hAnsi="Arial" w:cs="Arial"/>
          <w:i/>
          <w:sz w:val="22"/>
          <w:szCs w:val="22"/>
        </w:rPr>
        <w:t>Vision.</w:t>
      </w:r>
      <w:r w:rsidRPr="00E00AE1">
        <w:rPr>
          <w:rFonts w:ascii="Arial" w:hAnsi="Arial" w:cs="Arial"/>
          <w:i/>
          <w:spacing w:val="-5"/>
          <w:sz w:val="22"/>
          <w:szCs w:val="22"/>
        </w:rPr>
        <w:t xml:space="preserve"> </w:t>
      </w:r>
      <w:r w:rsidRPr="00E00AE1">
        <w:rPr>
          <w:rFonts w:ascii="Arial" w:hAnsi="Arial" w:cs="Arial"/>
          <w:spacing w:val="-2"/>
          <w:sz w:val="22"/>
          <w:szCs w:val="22"/>
        </w:rPr>
        <w:t>[Online]</w:t>
      </w:r>
    </w:p>
    <w:p xmlns:wp14="http://schemas.microsoft.com/office/word/2010/wordml" w:rsidRPr="00E00AE1" w:rsidR="005F3947" w:rsidP="005F3947" w:rsidRDefault="005F3947" w14:paraId="613C44BF" wp14:textId="77777777">
      <w:pPr>
        <w:pStyle w:val="BodyText"/>
        <w:spacing w:before="3" w:line="237" w:lineRule="auto"/>
        <w:ind w:left="160" w:right="1703"/>
        <w:rPr>
          <w:rFonts w:ascii="Arial" w:hAnsi="Arial" w:cs="Arial"/>
          <w:sz w:val="22"/>
          <w:szCs w:val="22"/>
        </w:rPr>
      </w:pPr>
      <w:r w:rsidRPr="00E00AE1">
        <w:rPr>
          <w:rFonts w:ascii="Arial" w:hAnsi="Arial" w:cs="Arial"/>
          <w:sz w:val="22"/>
          <w:szCs w:val="22"/>
        </w:rPr>
        <w:t>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r w:rsidRPr="00E00AE1">
        <w:rPr>
          <w:rFonts w:ascii="Arial" w:hAnsi="Arial" w:cs="Arial"/>
          <w:sz w:val="22"/>
          <w:szCs w:val="22"/>
          <w:u w:val="single"/>
        </w:rPr>
        <w:t>https://cloud.google.com/vision/overview/docs#automl-vision</w:t>
      </w:r>
      <w:r w:rsidRPr="00E00AE1">
        <w:rPr>
          <w:rFonts w:ascii="Arial" w:hAnsi="Arial" w:cs="Arial"/>
          <w:sz w:val="22"/>
          <w:szCs w:val="22"/>
        </w:rPr>
        <w:t xml:space="preserve"> [Accessed 12 June 2020].</w:t>
      </w:r>
    </w:p>
    <w:p xmlns:wp14="http://schemas.microsoft.com/office/word/2010/wordml" w:rsidRPr="00E00AE1" w:rsidR="005F3947" w:rsidP="005F3947" w:rsidRDefault="005F3947" w14:paraId="76630C36" wp14:textId="77777777">
      <w:pPr>
        <w:pStyle w:val="BodyText"/>
        <w:spacing w:before="1"/>
        <w:ind w:left="160" w:right="5741"/>
        <w:jc w:val="both"/>
        <w:rPr>
          <w:rFonts w:ascii="Arial" w:hAnsi="Arial" w:cs="Arial"/>
          <w:sz w:val="22"/>
          <w:szCs w:val="22"/>
        </w:rPr>
      </w:pPr>
      <w:proofErr w:type="spellStart"/>
      <w:r w:rsidRPr="00E00AE1">
        <w:rPr>
          <w:rFonts w:ascii="Arial" w:hAnsi="Arial" w:cs="Arial"/>
          <w:sz w:val="22"/>
          <w:szCs w:val="22"/>
        </w:rPr>
        <w:t>Jewelfie</w:t>
      </w:r>
      <w:proofErr w:type="spellEnd"/>
      <w:r w:rsidRPr="00E00AE1">
        <w:rPr>
          <w:rFonts w:ascii="Arial" w:hAnsi="Arial" w:cs="Arial"/>
          <w:sz w:val="22"/>
          <w:szCs w:val="22"/>
        </w:rPr>
        <w:t>,</w:t>
      </w:r>
      <w:r w:rsidRPr="00E00AE1">
        <w:rPr>
          <w:rFonts w:ascii="Arial" w:hAnsi="Arial" w:cs="Arial"/>
          <w:spacing w:val="-10"/>
          <w:sz w:val="22"/>
          <w:szCs w:val="22"/>
        </w:rPr>
        <w:t xml:space="preserve"> </w:t>
      </w:r>
      <w:r w:rsidRPr="00E00AE1">
        <w:rPr>
          <w:rFonts w:ascii="Arial" w:hAnsi="Arial" w:cs="Arial"/>
          <w:sz w:val="22"/>
          <w:szCs w:val="22"/>
        </w:rPr>
        <w:t>2019.</w:t>
      </w:r>
      <w:r w:rsidRPr="00E00AE1">
        <w:rPr>
          <w:rFonts w:ascii="Arial" w:hAnsi="Arial" w:cs="Arial"/>
          <w:spacing w:val="-8"/>
          <w:sz w:val="22"/>
          <w:szCs w:val="22"/>
        </w:rPr>
        <w:t xml:space="preserve"> </w:t>
      </w:r>
      <w:r w:rsidRPr="00E00AE1">
        <w:rPr>
          <w:rFonts w:ascii="Arial" w:hAnsi="Arial" w:cs="Arial"/>
          <w:i/>
          <w:sz w:val="22"/>
          <w:szCs w:val="22"/>
        </w:rPr>
        <w:t>CERM</w:t>
      </w:r>
      <w:r w:rsidRPr="00E00AE1">
        <w:rPr>
          <w:rFonts w:ascii="Arial" w:hAnsi="Arial" w:cs="Arial"/>
          <w:i/>
          <w:spacing w:val="-9"/>
          <w:sz w:val="22"/>
          <w:szCs w:val="22"/>
        </w:rPr>
        <w:t xml:space="preserve"> </w:t>
      </w:r>
      <w:r w:rsidRPr="00E00AE1">
        <w:rPr>
          <w:rFonts w:ascii="Arial" w:hAnsi="Arial" w:cs="Arial"/>
          <w:i/>
          <w:sz w:val="22"/>
          <w:szCs w:val="22"/>
        </w:rPr>
        <w:t>Platform.</w:t>
      </w:r>
      <w:r w:rsidRPr="00E00AE1">
        <w:rPr>
          <w:rFonts w:ascii="Arial" w:hAnsi="Arial" w:cs="Arial"/>
          <w:i/>
          <w:spacing w:val="-9"/>
          <w:sz w:val="22"/>
          <w:szCs w:val="22"/>
        </w:rPr>
        <w:t xml:space="preserve"> </w:t>
      </w:r>
      <w:r w:rsidRPr="00E00AE1">
        <w:rPr>
          <w:rFonts w:ascii="Arial" w:hAnsi="Arial" w:cs="Arial"/>
          <w:sz w:val="22"/>
          <w:szCs w:val="22"/>
        </w:rPr>
        <w:t>[Online] 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r w:rsidRPr="00E00AE1">
        <w:rPr>
          <w:rFonts w:ascii="Arial" w:hAnsi="Arial" w:cs="Arial"/>
          <w:sz w:val="22"/>
          <w:szCs w:val="22"/>
          <w:u w:val="single"/>
        </w:rPr>
        <w:t>https://</w:t>
      </w:r>
      <w:hyperlink r:id="rId138">
        <w:r w:rsidRPr="00E00AE1">
          <w:rPr>
            <w:rFonts w:ascii="Arial" w:hAnsi="Arial" w:cs="Arial"/>
            <w:sz w:val="22"/>
            <w:szCs w:val="22"/>
            <w:u w:val="single"/>
          </w:rPr>
          <w:t>www.jewelfie.com/</w:t>
        </w:r>
      </w:hyperlink>
      <w:r w:rsidRPr="00E00AE1">
        <w:rPr>
          <w:rFonts w:ascii="Arial" w:hAnsi="Arial" w:cs="Arial"/>
          <w:sz w:val="22"/>
          <w:szCs w:val="22"/>
        </w:rPr>
        <w:t xml:space="preserve"> [Accessed 18 June 2020].</w:t>
      </w:r>
    </w:p>
    <w:p xmlns:wp14="http://schemas.microsoft.com/office/word/2010/wordml" w:rsidRPr="00E00AE1" w:rsidR="005F3947" w:rsidP="005F3947" w:rsidRDefault="005F3947" w14:paraId="60CF21DA" wp14:textId="77777777">
      <w:pPr>
        <w:ind w:left="160"/>
        <w:rPr>
          <w:rFonts w:ascii="Arial" w:hAnsi="Arial" w:cs="Arial"/>
          <w:sz w:val="22"/>
          <w:szCs w:val="22"/>
        </w:rPr>
      </w:pPr>
      <w:r w:rsidRPr="00E00AE1">
        <w:rPr>
          <w:rFonts w:ascii="Arial" w:hAnsi="Arial" w:cs="Arial"/>
          <w:sz w:val="22"/>
          <w:szCs w:val="22"/>
        </w:rPr>
        <w:t>Knowles,</w:t>
      </w:r>
      <w:r w:rsidRPr="00E00AE1">
        <w:rPr>
          <w:rFonts w:ascii="Arial" w:hAnsi="Arial" w:cs="Arial"/>
          <w:spacing w:val="-7"/>
          <w:sz w:val="22"/>
          <w:szCs w:val="22"/>
        </w:rPr>
        <w:t xml:space="preserve"> </w:t>
      </w:r>
      <w:r w:rsidRPr="00E00AE1">
        <w:rPr>
          <w:rFonts w:ascii="Arial" w:hAnsi="Arial" w:cs="Arial"/>
          <w:sz w:val="22"/>
          <w:szCs w:val="22"/>
        </w:rPr>
        <w:t>J.,</w:t>
      </w:r>
      <w:r w:rsidRPr="00E00AE1">
        <w:rPr>
          <w:rFonts w:ascii="Arial" w:hAnsi="Arial" w:cs="Arial"/>
          <w:spacing w:val="-4"/>
          <w:sz w:val="22"/>
          <w:szCs w:val="22"/>
        </w:rPr>
        <w:t xml:space="preserve"> </w:t>
      </w:r>
      <w:r w:rsidRPr="00E00AE1">
        <w:rPr>
          <w:rFonts w:ascii="Arial" w:hAnsi="Arial" w:cs="Arial"/>
          <w:sz w:val="22"/>
          <w:szCs w:val="22"/>
        </w:rPr>
        <w:t>2010.</w:t>
      </w:r>
      <w:r w:rsidRPr="00E00AE1">
        <w:rPr>
          <w:rFonts w:ascii="Arial" w:hAnsi="Arial" w:cs="Arial"/>
          <w:spacing w:val="-3"/>
          <w:sz w:val="22"/>
          <w:szCs w:val="22"/>
        </w:rPr>
        <w:t xml:space="preserve"> </w:t>
      </w:r>
      <w:proofErr w:type="spellStart"/>
      <w:r w:rsidRPr="00E00AE1">
        <w:rPr>
          <w:rFonts w:ascii="Arial" w:hAnsi="Arial" w:cs="Arial"/>
          <w:i/>
          <w:sz w:val="22"/>
          <w:szCs w:val="22"/>
        </w:rPr>
        <w:t>Boucheron</w:t>
      </w:r>
      <w:proofErr w:type="spellEnd"/>
      <w:r w:rsidRPr="00E00AE1">
        <w:rPr>
          <w:rFonts w:ascii="Arial" w:hAnsi="Arial" w:cs="Arial"/>
          <w:i/>
          <w:spacing w:val="-6"/>
          <w:sz w:val="22"/>
          <w:szCs w:val="22"/>
        </w:rPr>
        <w:t xml:space="preserve"> </w:t>
      </w:r>
      <w:r w:rsidRPr="00E00AE1">
        <w:rPr>
          <w:rFonts w:ascii="Arial" w:hAnsi="Arial" w:cs="Arial"/>
          <w:i/>
          <w:sz w:val="22"/>
          <w:szCs w:val="22"/>
        </w:rPr>
        <w:t>teams</w:t>
      </w:r>
      <w:r w:rsidRPr="00E00AE1">
        <w:rPr>
          <w:rFonts w:ascii="Arial" w:hAnsi="Arial" w:cs="Arial"/>
          <w:i/>
          <w:spacing w:val="-4"/>
          <w:sz w:val="22"/>
          <w:szCs w:val="22"/>
        </w:rPr>
        <w:t xml:space="preserve"> </w:t>
      </w:r>
      <w:r w:rsidRPr="00E00AE1">
        <w:rPr>
          <w:rFonts w:ascii="Arial" w:hAnsi="Arial" w:cs="Arial"/>
          <w:i/>
          <w:sz w:val="22"/>
          <w:szCs w:val="22"/>
        </w:rPr>
        <w:t>up</w:t>
      </w:r>
      <w:r w:rsidRPr="00E00AE1">
        <w:rPr>
          <w:rFonts w:ascii="Arial" w:hAnsi="Arial" w:cs="Arial"/>
          <w:i/>
          <w:spacing w:val="-3"/>
          <w:sz w:val="22"/>
          <w:szCs w:val="22"/>
        </w:rPr>
        <w:t xml:space="preserve"> </w:t>
      </w:r>
      <w:r w:rsidRPr="00E00AE1">
        <w:rPr>
          <w:rFonts w:ascii="Arial" w:hAnsi="Arial" w:cs="Arial"/>
          <w:i/>
          <w:sz w:val="22"/>
          <w:szCs w:val="22"/>
        </w:rPr>
        <w:t>with</w:t>
      </w:r>
      <w:r w:rsidRPr="00E00AE1">
        <w:rPr>
          <w:rFonts w:ascii="Arial" w:hAnsi="Arial" w:cs="Arial"/>
          <w:i/>
          <w:spacing w:val="-3"/>
          <w:sz w:val="22"/>
          <w:szCs w:val="22"/>
        </w:rPr>
        <w:t xml:space="preserve"> </w:t>
      </w:r>
      <w:proofErr w:type="spellStart"/>
      <w:r w:rsidRPr="00E00AE1">
        <w:rPr>
          <w:rFonts w:ascii="Arial" w:hAnsi="Arial" w:cs="Arial"/>
          <w:i/>
          <w:sz w:val="22"/>
          <w:szCs w:val="22"/>
        </w:rPr>
        <w:t>Holition</w:t>
      </w:r>
      <w:proofErr w:type="spellEnd"/>
      <w:r w:rsidRPr="00E00AE1">
        <w:rPr>
          <w:rFonts w:ascii="Arial" w:hAnsi="Arial" w:cs="Arial"/>
          <w:i/>
          <w:spacing w:val="-5"/>
          <w:sz w:val="22"/>
          <w:szCs w:val="22"/>
        </w:rPr>
        <w:t xml:space="preserve"> </w:t>
      </w:r>
      <w:r w:rsidRPr="00E00AE1">
        <w:rPr>
          <w:rFonts w:ascii="Arial" w:hAnsi="Arial" w:cs="Arial"/>
          <w:i/>
          <w:sz w:val="22"/>
          <w:szCs w:val="22"/>
        </w:rPr>
        <w:t>on</w:t>
      </w:r>
      <w:r w:rsidRPr="00E00AE1">
        <w:rPr>
          <w:rFonts w:ascii="Arial" w:hAnsi="Arial" w:cs="Arial"/>
          <w:i/>
          <w:spacing w:val="-5"/>
          <w:sz w:val="22"/>
          <w:szCs w:val="22"/>
        </w:rPr>
        <w:t xml:space="preserve"> </w:t>
      </w:r>
      <w:r w:rsidRPr="00E00AE1">
        <w:rPr>
          <w:rFonts w:ascii="Arial" w:hAnsi="Arial" w:cs="Arial"/>
          <w:i/>
          <w:sz w:val="22"/>
          <w:szCs w:val="22"/>
        </w:rPr>
        <w:t>3D</w:t>
      </w:r>
      <w:r w:rsidRPr="00E00AE1">
        <w:rPr>
          <w:rFonts w:ascii="Arial" w:hAnsi="Arial" w:cs="Arial"/>
          <w:i/>
          <w:spacing w:val="-4"/>
          <w:sz w:val="22"/>
          <w:szCs w:val="22"/>
        </w:rPr>
        <w:t xml:space="preserve"> </w:t>
      </w:r>
      <w:r w:rsidRPr="00E00AE1">
        <w:rPr>
          <w:rFonts w:ascii="Arial" w:hAnsi="Arial" w:cs="Arial"/>
          <w:i/>
          <w:sz w:val="22"/>
          <w:szCs w:val="22"/>
        </w:rPr>
        <w:t>programme.</w:t>
      </w:r>
      <w:r w:rsidRPr="00E00AE1">
        <w:rPr>
          <w:rFonts w:ascii="Arial" w:hAnsi="Arial" w:cs="Arial"/>
          <w:i/>
          <w:spacing w:val="-4"/>
          <w:sz w:val="22"/>
          <w:szCs w:val="22"/>
        </w:rPr>
        <w:t xml:space="preserve"> </w:t>
      </w:r>
      <w:r w:rsidRPr="00E00AE1">
        <w:rPr>
          <w:rFonts w:ascii="Arial" w:hAnsi="Arial" w:cs="Arial"/>
          <w:spacing w:val="-2"/>
          <w:sz w:val="22"/>
          <w:szCs w:val="22"/>
        </w:rPr>
        <w:t>[Online]</w:t>
      </w:r>
    </w:p>
    <w:p xmlns:wp14="http://schemas.microsoft.com/office/word/2010/wordml" w:rsidRPr="00E00AE1" w:rsidR="005F3947" w:rsidP="005F3947" w:rsidRDefault="005F3947" w14:paraId="65773AE0" wp14:textId="77777777">
      <w:pPr>
        <w:pStyle w:val="BodyText"/>
        <w:ind w:left="160" w:right="314"/>
        <w:rPr>
          <w:rFonts w:ascii="Arial" w:hAnsi="Arial" w:cs="Arial"/>
          <w:sz w:val="22"/>
          <w:szCs w:val="22"/>
        </w:rPr>
      </w:pPr>
      <w:r w:rsidRPr="00E00AE1">
        <w:rPr>
          <w:rFonts w:ascii="Arial" w:hAnsi="Arial" w:cs="Arial"/>
          <w:sz w:val="22"/>
          <w:szCs w:val="22"/>
        </w:rPr>
        <w:t>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r w:rsidRPr="00E00AE1">
        <w:rPr>
          <w:rFonts w:ascii="Arial" w:hAnsi="Arial" w:cs="Arial"/>
          <w:sz w:val="22"/>
          <w:szCs w:val="22"/>
          <w:u w:val="single"/>
        </w:rPr>
        <w:t>https://</w:t>
      </w:r>
      <w:hyperlink r:id="rId139">
        <w:r w:rsidRPr="00E00AE1">
          <w:rPr>
            <w:rFonts w:ascii="Arial" w:hAnsi="Arial" w:cs="Arial"/>
            <w:sz w:val="22"/>
            <w:szCs w:val="22"/>
            <w:u w:val="single"/>
          </w:rPr>
          <w:t>www.retail-jeweller.com/news-and-insight/boucheron-teams-up-with-holition-</w:t>
        </w:r>
      </w:hyperlink>
      <w:r w:rsidRPr="00E00AE1">
        <w:rPr>
          <w:rFonts w:ascii="Arial" w:hAnsi="Arial" w:cs="Arial"/>
          <w:sz w:val="22"/>
          <w:szCs w:val="22"/>
        </w:rPr>
        <w:t xml:space="preserve"> </w:t>
      </w:r>
      <w:r w:rsidRPr="00E00AE1">
        <w:rPr>
          <w:rFonts w:ascii="Arial" w:hAnsi="Arial" w:cs="Arial"/>
          <w:spacing w:val="-2"/>
          <w:sz w:val="22"/>
          <w:szCs w:val="22"/>
          <w:u w:val="single"/>
        </w:rPr>
        <w:t>on-3d-programme-18-10-2010/</w:t>
      </w:r>
    </w:p>
    <w:p xmlns:wp14="http://schemas.microsoft.com/office/word/2010/wordml" w:rsidRPr="00E00AE1" w:rsidR="005F3947" w:rsidP="005F3947" w:rsidRDefault="005F3947" w14:paraId="17D81A85" wp14:textId="77777777">
      <w:pPr>
        <w:pStyle w:val="BodyText"/>
        <w:spacing w:before="1"/>
        <w:ind w:left="160"/>
        <w:rPr>
          <w:rFonts w:ascii="Arial" w:hAnsi="Arial" w:cs="Arial"/>
          <w:sz w:val="22"/>
          <w:szCs w:val="22"/>
        </w:rPr>
      </w:pPr>
      <w:r w:rsidRPr="00E00AE1">
        <w:rPr>
          <w:rFonts w:ascii="Arial" w:hAnsi="Arial" w:cs="Arial"/>
          <w:sz w:val="22"/>
          <w:szCs w:val="22"/>
        </w:rPr>
        <w:t>[Accessed</w:t>
      </w:r>
      <w:r w:rsidRPr="00E00AE1">
        <w:rPr>
          <w:rFonts w:ascii="Arial" w:hAnsi="Arial" w:cs="Arial"/>
          <w:spacing w:val="-4"/>
          <w:sz w:val="22"/>
          <w:szCs w:val="22"/>
        </w:rPr>
        <w:t xml:space="preserve"> </w:t>
      </w:r>
      <w:r w:rsidRPr="00E00AE1">
        <w:rPr>
          <w:rFonts w:ascii="Arial" w:hAnsi="Arial" w:cs="Arial"/>
          <w:sz w:val="22"/>
          <w:szCs w:val="22"/>
        </w:rPr>
        <w:t>18</w:t>
      </w:r>
      <w:r w:rsidRPr="00E00AE1">
        <w:rPr>
          <w:rFonts w:ascii="Arial" w:hAnsi="Arial" w:cs="Arial"/>
          <w:spacing w:val="-4"/>
          <w:sz w:val="22"/>
          <w:szCs w:val="22"/>
        </w:rPr>
        <w:t xml:space="preserve"> </w:t>
      </w:r>
      <w:r w:rsidRPr="00E00AE1">
        <w:rPr>
          <w:rFonts w:ascii="Arial" w:hAnsi="Arial" w:cs="Arial"/>
          <w:sz w:val="22"/>
          <w:szCs w:val="22"/>
        </w:rPr>
        <w:t>June</w:t>
      </w:r>
      <w:r w:rsidRPr="00E00AE1">
        <w:rPr>
          <w:rFonts w:ascii="Arial" w:hAnsi="Arial" w:cs="Arial"/>
          <w:spacing w:val="-3"/>
          <w:sz w:val="22"/>
          <w:szCs w:val="22"/>
        </w:rPr>
        <w:t xml:space="preserve"> </w:t>
      </w:r>
      <w:r w:rsidRPr="00E00AE1">
        <w:rPr>
          <w:rFonts w:ascii="Arial" w:hAnsi="Arial" w:cs="Arial"/>
          <w:spacing w:val="-2"/>
          <w:sz w:val="22"/>
          <w:szCs w:val="22"/>
        </w:rPr>
        <w:t>2020].</w:t>
      </w:r>
    </w:p>
    <w:p xmlns:wp14="http://schemas.microsoft.com/office/word/2010/wordml" w:rsidRPr="00E00AE1" w:rsidR="005F3947" w:rsidP="005F3947" w:rsidRDefault="005F3947" w14:paraId="2185AB51" wp14:textId="77777777">
      <w:pPr>
        <w:ind w:left="160"/>
        <w:rPr>
          <w:rFonts w:ascii="Arial" w:hAnsi="Arial" w:cs="Arial"/>
          <w:sz w:val="22"/>
          <w:szCs w:val="22"/>
        </w:rPr>
      </w:pPr>
      <w:r w:rsidRPr="00E00AE1">
        <w:rPr>
          <w:rFonts w:ascii="Arial" w:hAnsi="Arial" w:cs="Arial"/>
          <w:sz w:val="22"/>
          <w:szCs w:val="22"/>
        </w:rPr>
        <w:t>Reality</w:t>
      </w:r>
      <w:r w:rsidRPr="00E00AE1">
        <w:rPr>
          <w:rFonts w:ascii="Arial" w:hAnsi="Arial" w:cs="Arial"/>
          <w:spacing w:val="-7"/>
          <w:sz w:val="22"/>
          <w:szCs w:val="22"/>
        </w:rPr>
        <w:t xml:space="preserve"> </w:t>
      </w:r>
      <w:proofErr w:type="spellStart"/>
      <w:r w:rsidRPr="00E00AE1">
        <w:rPr>
          <w:rFonts w:ascii="Arial" w:hAnsi="Arial" w:cs="Arial"/>
          <w:sz w:val="22"/>
          <w:szCs w:val="22"/>
        </w:rPr>
        <w:t>Premedia</w:t>
      </w:r>
      <w:proofErr w:type="spellEnd"/>
      <w:r w:rsidRPr="00E00AE1">
        <w:rPr>
          <w:rFonts w:ascii="Arial" w:hAnsi="Arial" w:cs="Arial"/>
          <w:spacing w:val="-6"/>
          <w:sz w:val="22"/>
          <w:szCs w:val="22"/>
        </w:rPr>
        <w:t xml:space="preserve"> </w:t>
      </w:r>
      <w:r w:rsidRPr="00E00AE1">
        <w:rPr>
          <w:rFonts w:ascii="Arial" w:hAnsi="Arial" w:cs="Arial"/>
          <w:sz w:val="22"/>
          <w:szCs w:val="22"/>
        </w:rPr>
        <w:t>Services,</w:t>
      </w:r>
      <w:r w:rsidRPr="00E00AE1">
        <w:rPr>
          <w:rFonts w:ascii="Arial" w:hAnsi="Arial" w:cs="Arial"/>
          <w:spacing w:val="-4"/>
          <w:sz w:val="22"/>
          <w:szCs w:val="22"/>
        </w:rPr>
        <w:t xml:space="preserve"> </w:t>
      </w:r>
      <w:r w:rsidRPr="00E00AE1">
        <w:rPr>
          <w:rFonts w:ascii="Arial" w:hAnsi="Arial" w:cs="Arial"/>
          <w:sz w:val="22"/>
          <w:szCs w:val="22"/>
        </w:rPr>
        <w:t>2018.</w:t>
      </w:r>
      <w:r w:rsidRPr="00E00AE1">
        <w:rPr>
          <w:rFonts w:ascii="Arial" w:hAnsi="Arial" w:cs="Arial"/>
          <w:spacing w:val="-5"/>
          <w:sz w:val="22"/>
          <w:szCs w:val="22"/>
        </w:rPr>
        <w:t xml:space="preserve"> </w:t>
      </w:r>
      <w:r w:rsidRPr="00E00AE1">
        <w:rPr>
          <w:rFonts w:ascii="Arial" w:hAnsi="Arial" w:cs="Arial"/>
          <w:i/>
          <w:sz w:val="22"/>
          <w:szCs w:val="22"/>
        </w:rPr>
        <w:t>Virtual</w:t>
      </w:r>
      <w:r w:rsidRPr="00E00AE1">
        <w:rPr>
          <w:rFonts w:ascii="Arial" w:hAnsi="Arial" w:cs="Arial"/>
          <w:i/>
          <w:spacing w:val="-5"/>
          <w:sz w:val="22"/>
          <w:szCs w:val="22"/>
        </w:rPr>
        <w:t xml:space="preserve"> </w:t>
      </w:r>
      <w:r w:rsidRPr="00E00AE1">
        <w:rPr>
          <w:rFonts w:ascii="Arial" w:hAnsi="Arial" w:cs="Arial"/>
          <w:i/>
          <w:sz w:val="22"/>
          <w:szCs w:val="22"/>
        </w:rPr>
        <w:t>Try</w:t>
      </w:r>
      <w:r w:rsidRPr="00E00AE1">
        <w:rPr>
          <w:rFonts w:ascii="Arial" w:hAnsi="Arial" w:cs="Arial"/>
          <w:i/>
          <w:spacing w:val="-7"/>
          <w:sz w:val="22"/>
          <w:szCs w:val="22"/>
        </w:rPr>
        <w:t xml:space="preserve"> </w:t>
      </w:r>
      <w:proofErr w:type="gramStart"/>
      <w:r w:rsidRPr="00E00AE1">
        <w:rPr>
          <w:rFonts w:ascii="Arial" w:hAnsi="Arial" w:cs="Arial"/>
          <w:i/>
          <w:sz w:val="22"/>
          <w:szCs w:val="22"/>
        </w:rPr>
        <w:t>On</w:t>
      </w:r>
      <w:proofErr w:type="gramEnd"/>
      <w:r w:rsidRPr="00E00AE1">
        <w:rPr>
          <w:rFonts w:ascii="Arial" w:hAnsi="Arial" w:cs="Arial"/>
          <w:i/>
          <w:spacing w:val="-5"/>
          <w:sz w:val="22"/>
          <w:szCs w:val="22"/>
        </w:rPr>
        <w:t xml:space="preserve"> </w:t>
      </w:r>
      <w:proofErr w:type="spellStart"/>
      <w:r w:rsidRPr="00E00AE1">
        <w:rPr>
          <w:rFonts w:ascii="Arial" w:hAnsi="Arial" w:cs="Arial"/>
          <w:i/>
          <w:sz w:val="22"/>
          <w:szCs w:val="22"/>
        </w:rPr>
        <w:t>Jewelry</w:t>
      </w:r>
      <w:proofErr w:type="spellEnd"/>
      <w:r w:rsidRPr="00E00AE1">
        <w:rPr>
          <w:rFonts w:ascii="Arial" w:hAnsi="Arial" w:cs="Arial"/>
          <w:i/>
          <w:spacing w:val="-4"/>
          <w:sz w:val="22"/>
          <w:szCs w:val="22"/>
        </w:rPr>
        <w:t xml:space="preserve"> </w:t>
      </w:r>
      <w:r w:rsidRPr="00E00AE1">
        <w:rPr>
          <w:rFonts w:ascii="Arial" w:hAnsi="Arial" w:cs="Arial"/>
          <w:i/>
          <w:sz w:val="22"/>
          <w:szCs w:val="22"/>
        </w:rPr>
        <w:t>app.</w:t>
      </w:r>
      <w:r w:rsidRPr="00E00AE1">
        <w:rPr>
          <w:rFonts w:ascii="Arial" w:hAnsi="Arial" w:cs="Arial"/>
          <w:i/>
          <w:spacing w:val="-3"/>
          <w:sz w:val="22"/>
          <w:szCs w:val="22"/>
        </w:rPr>
        <w:t xml:space="preserve"> </w:t>
      </w:r>
      <w:r w:rsidRPr="00E00AE1">
        <w:rPr>
          <w:rFonts w:ascii="Arial" w:hAnsi="Arial" w:cs="Arial"/>
          <w:spacing w:val="-2"/>
          <w:sz w:val="22"/>
          <w:szCs w:val="22"/>
        </w:rPr>
        <w:t>[Online]</w:t>
      </w:r>
    </w:p>
    <w:p xmlns:wp14="http://schemas.microsoft.com/office/word/2010/wordml" w:rsidRPr="00E00AE1" w:rsidR="005F3947" w:rsidP="005F3947" w:rsidRDefault="005F3947" w14:paraId="0D39BA92" wp14:textId="77777777">
      <w:pPr>
        <w:pStyle w:val="BodyText"/>
        <w:spacing w:before="1"/>
        <w:ind w:left="160" w:right="652"/>
        <w:rPr>
          <w:rFonts w:ascii="Arial" w:hAnsi="Arial" w:cs="Arial"/>
          <w:sz w:val="22"/>
          <w:szCs w:val="22"/>
        </w:rPr>
      </w:pPr>
      <w:r w:rsidRPr="00E00AE1">
        <w:rPr>
          <w:rFonts w:ascii="Arial" w:hAnsi="Arial" w:cs="Arial"/>
          <w:noProof/>
          <w:sz w:val="22"/>
          <w:szCs w:val="22"/>
        </w:rPr>
        <mc:AlternateContent>
          <mc:Choice Requires="wps">
            <w:drawing>
              <wp:anchor xmlns:wp14="http://schemas.microsoft.com/office/word/2010/wordprocessingDrawing" distT="0" distB="0" distL="114300" distR="114300" simplePos="0" relativeHeight="251667456" behindDoc="0" locked="0" layoutInCell="1" allowOverlap="1" wp14:anchorId="099BEC56" wp14:editId="3DC6600E">
                <wp:simplePos x="0" y="0"/>
                <wp:positionH relativeFrom="page">
                  <wp:posOffset>914400</wp:posOffset>
                </wp:positionH>
                <wp:positionV relativeFrom="paragraph">
                  <wp:posOffset>297815</wp:posOffset>
                </wp:positionV>
                <wp:extent cx="746760" cy="7620"/>
                <wp:effectExtent l="0" t="0" r="2540" b="5080"/>
                <wp:wrapNone/>
                <wp:docPr id="26" name="docshape5"/>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746760" cy="76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w14:anchorId="39B68DC4">
              <v:rect id="docshape5" style="position:absolute;margin-left:1in;margin-top:23.45pt;width:58.8pt;height:.6pt;z-index:251682816;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spid="_x0000_s1026" fillcolor="black" stroked="f" w14:anchorId="26834764"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9k3d96gEAAMADAAAOAAAAZHJzL2Uyb0RvYy54bWysU8Fu2zAMvQ/YPwi6L06C1FmNOMXQosOA&#13;&#10;bivQ7QMUWY6FyaJGKnGyrx8lp1m23or5IIgi9cT3+Ly6OfRO7A2SBV/L2WQqhfEaGuu3tfz+7f7d&#13;&#10;eykoKt8oB97U8mhI3qzfvlkNoTJz6MA1BgWDeKqGUMsuxlAVBenO9IomEIznZAvYq8ghbosG1cDo&#13;&#10;vSvm02lZDIBNQNCGiE/vxqRcZ/y2NTp+bVsyUbhacm8xr5jXTVqL9UpVW1Shs/rUhnpFF72ynh89&#13;&#10;Q92pqMQO7Quo3moEgjZONPQFtK3VJnNgNrPpP2yeOhVM5sLiUDjLRP8PVn/ZP6KwTS3npRRe9Tyj&#13;&#10;BjSll6+SOkOgiouewiMmfhQeQP8gThR/ZVJAXCM2w2doGETtImRFDi326SZzFYcs/PEsvDlEoflw&#13;&#10;uSiXJY9Hc2pZzvNYClU9Xw1I8aOBXqRNLZGnmqHV/oFiakVVzyW5R3C2ubfO5QC3m1uHYq+SA/KX&#13;&#10;aPEVuixzPhV7SNfGdDrJHBOtUYcNNEemiDDaiG3Pmw7wlxQDW6iW9HOn0EjhPnme0fVssUiey8Hi&#13;&#10;asm8BF5mNpcZ5TVD1TJKMW5v4+jTXUC77filWSbt4QNL29pMPMk+dnVqlm2SyZ0snXx4GeeqPz/e&#13;&#10;+jcAAAD//wMAUEsDBBQABgAIAAAAIQBwRt9j4gAAAA4BAAAPAAAAZHJzL2Rvd25yZXYueG1sTI/N&#13;&#10;TsMwEITvSLyDtUjcqJMqikoap6pAIA5woCDOTrxNQuJ1ZLtNeHuWE72sNPszO1+5W+wozuhD70hB&#13;&#10;ukpAIDXO9NQq+Px4utuACFGT0aMjVPCDAXbV9VWpC+NmesfzIbaCTSgUWkEX41RIGZoOrQ4rNyHx&#13;&#10;7Oi81ZGlb6XxemZzO8p1kuTS6p74Q6cnfOiwGQ4nq2A4SpqHl/3rXD/XJny/ffmhsUrd3iyPWy77&#13;&#10;LYiIS/y/gD8Gzg8VB6vdiUwQI+ssY6CoIMvvQfDCOk9zEDU3NinIqpSXGNUvAAAA//8DAFBLAQIt&#13;&#10;ABQABgAIAAAAIQC2gziS/gAAAOEBAAATAAAAAAAAAAAAAAAAAAAAAABbQ29udGVudF9UeXBlc10u&#13;&#10;eG1sUEsBAi0AFAAGAAgAAAAhADj9If/WAAAAlAEAAAsAAAAAAAAAAAAAAAAALwEAAF9yZWxzLy5y&#13;&#10;ZWxzUEsBAi0AFAAGAAgAAAAhAP2Td33qAQAAwAMAAA4AAAAAAAAAAAAAAAAALgIAAGRycy9lMm9E&#13;&#10;b2MueG1sUEsBAi0AFAAGAAgAAAAhAHBG32PiAAAADgEAAA8AAAAAAAAAAAAAAAAARAQAAGRycy9k&#13;&#10;b3ducmV2LnhtbFBLBQYAAAAABAAEAPMAAABTBQAAAAA=&#13;&#10;">
                <v:path arrowok="t"/>
                <w10:wrap anchorx="page"/>
              </v:rect>
            </w:pict>
          </mc:Fallback>
        </mc:AlternateContent>
      </w:r>
      <w:r w:rsidRPr="00E00AE1">
        <w:rPr>
          <w:rFonts w:ascii="Arial" w:hAnsi="Arial" w:cs="Arial"/>
          <w:sz w:val="22"/>
          <w:szCs w:val="22"/>
        </w:rPr>
        <w:t>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r w:rsidRPr="00E00AE1">
        <w:rPr>
          <w:rFonts w:ascii="Arial" w:hAnsi="Arial" w:cs="Arial"/>
          <w:sz w:val="22"/>
          <w:szCs w:val="22"/>
          <w:u w:val="single"/>
        </w:rPr>
        <w:t>https://</w:t>
      </w:r>
      <w:hyperlink r:id="rId140">
        <w:r w:rsidRPr="00E00AE1">
          <w:rPr>
            <w:rFonts w:ascii="Arial" w:hAnsi="Arial" w:cs="Arial"/>
            <w:sz w:val="22"/>
            <w:szCs w:val="22"/>
            <w:u w:val="single"/>
          </w:rPr>
          <w:t>www.realitypremedia.com/augmented-reality-development/virtual-try-on-</w:t>
        </w:r>
      </w:hyperlink>
      <w:r w:rsidRPr="00E00AE1">
        <w:rPr>
          <w:rFonts w:ascii="Arial" w:hAnsi="Arial" w:cs="Arial"/>
          <w:sz w:val="22"/>
          <w:szCs w:val="22"/>
        </w:rPr>
        <w:t xml:space="preserve"> </w:t>
      </w:r>
      <w:r w:rsidRPr="00E00AE1">
        <w:rPr>
          <w:rFonts w:ascii="Arial" w:hAnsi="Arial" w:cs="Arial"/>
          <w:spacing w:val="-2"/>
          <w:sz w:val="22"/>
          <w:szCs w:val="22"/>
        </w:rPr>
        <w:t>jewelry-app/</w:t>
      </w:r>
    </w:p>
    <w:p xmlns:wp14="http://schemas.microsoft.com/office/word/2010/wordml" w:rsidRPr="00E00AE1" w:rsidR="005F3947" w:rsidP="005F3947" w:rsidRDefault="005F3947" w14:paraId="0C88A83A" wp14:textId="77777777">
      <w:pPr>
        <w:pStyle w:val="BodyText"/>
        <w:ind w:left="160"/>
        <w:rPr>
          <w:rFonts w:ascii="Arial" w:hAnsi="Arial" w:cs="Arial"/>
          <w:sz w:val="22"/>
          <w:szCs w:val="22"/>
        </w:rPr>
      </w:pPr>
      <w:r w:rsidRPr="00E00AE1">
        <w:rPr>
          <w:rFonts w:ascii="Arial" w:hAnsi="Arial" w:cs="Arial"/>
          <w:sz w:val="22"/>
          <w:szCs w:val="22"/>
        </w:rPr>
        <w:t>[Accessed</w:t>
      </w:r>
      <w:r w:rsidRPr="00E00AE1">
        <w:rPr>
          <w:rFonts w:ascii="Arial" w:hAnsi="Arial" w:cs="Arial"/>
          <w:spacing w:val="-4"/>
          <w:sz w:val="22"/>
          <w:szCs w:val="22"/>
        </w:rPr>
        <w:t xml:space="preserve"> </w:t>
      </w:r>
      <w:r w:rsidRPr="00E00AE1">
        <w:rPr>
          <w:rFonts w:ascii="Arial" w:hAnsi="Arial" w:cs="Arial"/>
          <w:sz w:val="22"/>
          <w:szCs w:val="22"/>
        </w:rPr>
        <w:t>18</w:t>
      </w:r>
      <w:r w:rsidRPr="00E00AE1">
        <w:rPr>
          <w:rFonts w:ascii="Arial" w:hAnsi="Arial" w:cs="Arial"/>
          <w:spacing w:val="-4"/>
          <w:sz w:val="22"/>
          <w:szCs w:val="22"/>
        </w:rPr>
        <w:t xml:space="preserve"> </w:t>
      </w:r>
      <w:r w:rsidRPr="00E00AE1">
        <w:rPr>
          <w:rFonts w:ascii="Arial" w:hAnsi="Arial" w:cs="Arial"/>
          <w:sz w:val="22"/>
          <w:szCs w:val="22"/>
        </w:rPr>
        <w:t>June</w:t>
      </w:r>
      <w:r w:rsidRPr="00E00AE1">
        <w:rPr>
          <w:rFonts w:ascii="Arial" w:hAnsi="Arial" w:cs="Arial"/>
          <w:spacing w:val="-3"/>
          <w:sz w:val="22"/>
          <w:szCs w:val="22"/>
        </w:rPr>
        <w:t xml:space="preserve"> </w:t>
      </w:r>
      <w:r w:rsidRPr="00E00AE1">
        <w:rPr>
          <w:rFonts w:ascii="Arial" w:hAnsi="Arial" w:cs="Arial"/>
          <w:spacing w:val="-2"/>
          <w:sz w:val="22"/>
          <w:szCs w:val="22"/>
        </w:rPr>
        <w:t>2020].</w:t>
      </w:r>
    </w:p>
    <w:p xmlns:wp14="http://schemas.microsoft.com/office/word/2010/wordml" w:rsidRPr="00E00AE1" w:rsidR="005F3947" w:rsidP="005F3947" w:rsidRDefault="005F3947" w14:paraId="4F352584" wp14:textId="77777777">
      <w:pPr>
        <w:ind w:left="160"/>
        <w:rPr>
          <w:rFonts w:ascii="Arial" w:hAnsi="Arial" w:cs="Arial"/>
          <w:sz w:val="22"/>
          <w:szCs w:val="22"/>
        </w:rPr>
      </w:pPr>
      <w:r w:rsidRPr="00E00AE1">
        <w:rPr>
          <w:rFonts w:ascii="Arial" w:hAnsi="Arial" w:cs="Arial"/>
          <w:sz w:val="22"/>
          <w:szCs w:val="22"/>
        </w:rPr>
        <w:t>WANNABY,</w:t>
      </w:r>
      <w:r w:rsidRPr="00E00AE1">
        <w:rPr>
          <w:rFonts w:ascii="Arial" w:hAnsi="Arial" w:cs="Arial"/>
          <w:spacing w:val="-6"/>
          <w:sz w:val="22"/>
          <w:szCs w:val="22"/>
        </w:rPr>
        <w:t xml:space="preserve"> </w:t>
      </w:r>
      <w:r w:rsidRPr="00E00AE1">
        <w:rPr>
          <w:rFonts w:ascii="Arial" w:hAnsi="Arial" w:cs="Arial"/>
          <w:sz w:val="22"/>
          <w:szCs w:val="22"/>
        </w:rPr>
        <w:t>2019.</w:t>
      </w:r>
      <w:r w:rsidRPr="00E00AE1">
        <w:rPr>
          <w:rFonts w:ascii="Arial" w:hAnsi="Arial" w:cs="Arial"/>
          <w:spacing w:val="-4"/>
          <w:sz w:val="22"/>
          <w:szCs w:val="22"/>
        </w:rPr>
        <w:t xml:space="preserve"> </w:t>
      </w:r>
      <w:r w:rsidRPr="00E00AE1">
        <w:rPr>
          <w:rFonts w:ascii="Arial" w:hAnsi="Arial" w:cs="Arial"/>
          <w:i/>
          <w:sz w:val="22"/>
          <w:szCs w:val="22"/>
        </w:rPr>
        <w:t>About</w:t>
      </w:r>
      <w:r w:rsidRPr="00E00AE1">
        <w:rPr>
          <w:rFonts w:ascii="Arial" w:hAnsi="Arial" w:cs="Arial"/>
          <w:i/>
          <w:spacing w:val="-5"/>
          <w:sz w:val="22"/>
          <w:szCs w:val="22"/>
        </w:rPr>
        <w:t xml:space="preserve"> </w:t>
      </w:r>
      <w:r w:rsidRPr="00E00AE1">
        <w:rPr>
          <w:rFonts w:ascii="Arial" w:hAnsi="Arial" w:cs="Arial"/>
          <w:i/>
          <w:sz w:val="22"/>
          <w:szCs w:val="22"/>
        </w:rPr>
        <w:t>company.</w:t>
      </w:r>
      <w:r w:rsidRPr="00E00AE1">
        <w:rPr>
          <w:rFonts w:ascii="Arial" w:hAnsi="Arial" w:cs="Arial"/>
          <w:i/>
          <w:spacing w:val="-5"/>
          <w:sz w:val="22"/>
          <w:szCs w:val="22"/>
        </w:rPr>
        <w:t xml:space="preserve"> </w:t>
      </w:r>
      <w:r w:rsidRPr="00E00AE1">
        <w:rPr>
          <w:rFonts w:ascii="Arial" w:hAnsi="Arial" w:cs="Arial"/>
          <w:spacing w:val="-2"/>
          <w:sz w:val="22"/>
          <w:szCs w:val="22"/>
        </w:rPr>
        <w:t>[Online]</w:t>
      </w:r>
    </w:p>
    <w:p xmlns:wp14="http://schemas.microsoft.com/office/word/2010/wordml" w:rsidRPr="00E00AE1" w:rsidR="005F3947" w:rsidP="005F3947" w:rsidRDefault="005F3947" w14:paraId="0419C61B" wp14:textId="77777777">
      <w:pPr>
        <w:pStyle w:val="BodyText"/>
        <w:spacing w:before="2" w:line="237" w:lineRule="auto"/>
        <w:ind w:left="160" w:right="5653"/>
        <w:rPr>
          <w:rFonts w:ascii="Arial" w:hAnsi="Arial" w:cs="Arial"/>
          <w:sz w:val="22"/>
          <w:szCs w:val="22"/>
        </w:rPr>
        <w:sectPr w:rsidRPr="00E00AE1" w:rsidR="005F3947">
          <w:pgSz w:w="12240" w:h="15840" w:orient="portrait"/>
          <w:pgMar w:top="920" w:right="1280" w:bottom="920" w:left="1280" w:header="708" w:footer="654" w:gutter="0"/>
          <w:cols w:space="720"/>
        </w:sectPr>
      </w:pPr>
      <w:r w:rsidRPr="00E00AE1">
        <w:rPr>
          <w:rFonts w:ascii="Arial" w:hAnsi="Arial" w:cs="Arial"/>
          <w:noProof/>
          <w:sz w:val="22"/>
          <w:szCs w:val="22"/>
        </w:rPr>
        <mc:AlternateContent>
          <mc:Choice Requires="wps">
            <w:drawing>
              <wp:anchor xmlns:wp14="http://schemas.microsoft.com/office/word/2010/wordprocessingDrawing" distT="0" distB="0" distL="114300" distR="114300" simplePos="0" relativeHeight="251668480" behindDoc="0" locked="0" layoutInCell="1" allowOverlap="1" wp14:anchorId="7E5FD77E" wp14:editId="3DDAF7E2">
                <wp:simplePos x="0" y="0"/>
                <wp:positionH relativeFrom="page">
                  <wp:posOffset>1689100</wp:posOffset>
                </wp:positionH>
                <wp:positionV relativeFrom="paragraph">
                  <wp:posOffset>138430</wp:posOffset>
                </wp:positionV>
                <wp:extent cx="1108075" cy="7620"/>
                <wp:effectExtent l="0" t="0" r="0" b="5080"/>
                <wp:wrapNone/>
                <wp:docPr id="37" name="docshape6"/>
                <wp:cNvGraphicFramePr>
                  <a:graphicFrameLocks xmlns:a="http://schemas.openxmlformats.org/drawingml/2006/main"/>
                </wp:cNvGraphicFramePr>
                <a:graphic xmlns:a="http://schemas.openxmlformats.org/drawingml/2006/main">
                  <a:graphicData uri="http://schemas.microsoft.com/office/word/2010/wordprocessingShape">
                    <wps:wsp>
                      <wps:cNvSpPr>
                        <a:spLocks/>
                      </wps:cNvSpPr>
                      <wps:spPr bwMode="auto">
                        <a:xfrm>
                          <a:off x="0" y="0"/>
                          <a:ext cx="1108075" cy="762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14:sizeRelH relativeFrom="page">
                  <wp14:pctWidth>0</wp14:pctWidth>
                </wp14:sizeRelH>
                <wp14:sizeRelV relativeFrom="page">
                  <wp14:pctHeight>0</wp14:pctHeight>
                </wp14:sizeRelV>
              </wp:anchor>
            </w:drawing>
          </mc:Choice>
          <mc:Fallback>
            <w:pict w14:anchorId="6E39B148">
              <v:rect id="docshape6" style="position:absolute;margin-left:133pt;margin-top:10.9pt;width:87.25pt;height:.6pt;z-index:251683840;visibility:visible;mso-wrap-style:square;mso-width-percent:0;mso-height-percent:0;mso-wrap-distance-left:9pt;mso-wrap-distance-top:0;mso-wrap-distance-right:9pt;mso-wrap-distance-bottom:0;mso-position-horizontal:absolute;mso-position-horizontal-relative:page;mso-position-vertical:absolute;mso-position-vertical-relative:text;mso-width-percent:0;mso-height-percent:0;mso-width-relative:page;mso-height-relative:page;v-text-anchor:top" o:spid="_x0000_s1026" fillcolor="black" stroked="f" w14:anchorId="5820A8EF"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sJ4sC6wEAAMEDAAAOAAAAZHJzL2Uyb0RvYy54bWysU8GO0zAQvSPxD5bvNEnptkvUdIV2tQhp&#13;&#10;YVda+ADHsRsLx2PGbtPy9YydbilwQ+RgeTwzz/OeX9Y3h8GyvcJgwDW8mpWcKSehM27b8K9f7t9c&#13;&#10;cxaicJ2w4FTDjyrwm83rV+vR12oOPdhOISMQF+rRN7yP0ddFEWSvBhFm4JWjpAYcRKQQt0WHYiT0&#13;&#10;wRbzslwWI2DnEaQKgU7vpiTfZHytlYyPWgcVmW04zRbzinlt01ps1qLeovC9kacxxD9MMQjj6NIz&#13;&#10;1J2Igu3Q/AU1GIkQQMeZhKEArY1UmQOxqco/2Dz3wqvMhcQJ/ixT+H+w8vP+CZnpGv52xZkTA71R&#13;&#10;BzKkm5dJndGHmoqe/RMmfsE/gPwWKFH8lklBoBrWjp+gIxCxi5AVOWgcUidxZYcs/PEsvDpEJumw&#13;&#10;qsrrcnXFmaTcajnP71KI+qXXY4gfFAwsbRqO9KwZW+wfQkyziPqlJA8J1nT3xtoc4La9tcj2Ilkg&#13;&#10;f4kXtYTLMutSsYPUNqXTSSaZeE1CtNAdiSPC5CPyPW16wB+cjeShhofvO4GKM/vR0SO9qxaLZLoc&#13;&#10;LK5WxIvhZaa9zAgnCarhkbNpexsno+48mm1PN1WZtIP3pK02mXjSfZrqNCz5JJM7eToZ8TLOVb/+&#13;&#10;vM1PAAAA//8DAFBLAwQUAAYACAAAACEA5LHJb+AAAAAOAQAADwAAAGRycy9kb3ducmV2LnhtbEyP&#13;&#10;TU/DMAyG70j8h8hI3FiyMSrUNZ0mEIgDHBiIc9p4bWnjVEm2ln+PObGL5c/X71NsZzeIE4bYedKw&#13;&#10;XCgQSLW3HTUaPj+ebu5BxGTImsETavjBCNvy8qIwufUTveNpnxrBIhRzo6FNacyljHWLzsSFH5F4&#13;&#10;dvDBmcRlaKQNZmJxN8iVUpl0piP+0JoRH1qs+/3RaegPkqb+Zfc6Vc+Vjd9vX6GvndbXV/PjhsNu&#13;&#10;AyLhnP4v4I+B/UPJxip/JBvFoGGVZQyUOFkyBy+s1+oORMWNWwWyLOQ5RvkLAAD//wMAUEsBAi0A&#13;&#10;FAAGAAgAAAAhALaDOJL+AAAA4QEAABMAAAAAAAAAAAAAAAAAAAAAAFtDb250ZW50X1R5cGVzXS54&#13;&#10;bWxQSwECLQAUAAYACAAAACEAOP0h/9YAAACUAQAACwAAAAAAAAAAAAAAAAAvAQAAX3JlbHMvLnJl&#13;&#10;bHNQSwECLQAUAAYACAAAACEArCeLAusBAADBAwAADgAAAAAAAAAAAAAAAAAuAgAAZHJzL2Uyb0Rv&#13;&#10;Yy54bWxQSwECLQAUAAYACAAAACEA5LHJb+AAAAAOAQAADwAAAAAAAAAAAAAAAABFBAAAZHJzL2Rv&#13;&#10;d25yZXYueG1sUEsFBgAAAAAEAAQA8wAAAFIFAAAAAA==&#13;&#10;">
                <v:path arrowok="t"/>
                <w10:wrap anchorx="page"/>
              </v:rect>
            </w:pict>
          </mc:Fallback>
        </mc:AlternateContent>
      </w:r>
      <w:r w:rsidRPr="00E00AE1">
        <w:rPr>
          <w:rFonts w:ascii="Arial" w:hAnsi="Arial" w:cs="Arial"/>
          <w:sz w:val="22"/>
          <w:szCs w:val="22"/>
        </w:rPr>
        <w:t>Available</w:t>
      </w:r>
      <w:r w:rsidRPr="00E00AE1">
        <w:rPr>
          <w:rFonts w:ascii="Arial" w:hAnsi="Arial" w:cs="Arial"/>
          <w:spacing w:val="-14"/>
          <w:sz w:val="22"/>
          <w:szCs w:val="22"/>
        </w:rPr>
        <w:t xml:space="preserve"> </w:t>
      </w:r>
      <w:r w:rsidRPr="00E00AE1">
        <w:rPr>
          <w:rFonts w:ascii="Arial" w:hAnsi="Arial" w:cs="Arial"/>
          <w:sz w:val="22"/>
          <w:szCs w:val="22"/>
        </w:rPr>
        <w:t>at:</w:t>
      </w:r>
      <w:r w:rsidRPr="00E00AE1">
        <w:rPr>
          <w:rFonts w:ascii="Arial" w:hAnsi="Arial" w:cs="Arial"/>
          <w:spacing w:val="-14"/>
          <w:sz w:val="22"/>
          <w:szCs w:val="22"/>
        </w:rPr>
        <w:t xml:space="preserve"> </w:t>
      </w:r>
      <w:r w:rsidRPr="00E00AE1">
        <w:rPr>
          <w:rFonts w:ascii="Arial" w:hAnsi="Arial" w:cs="Arial"/>
          <w:sz w:val="22"/>
          <w:szCs w:val="22"/>
        </w:rPr>
        <w:t>https://wanna.by/ [Accessed 18 June 2020].</w:t>
      </w:r>
    </w:p>
    <w:p xmlns:wp14="http://schemas.microsoft.com/office/word/2010/wordml" w:rsidRPr="00E00AE1" w:rsidR="005F3947" w:rsidP="005F3947" w:rsidRDefault="005F3947" w14:paraId="3621239F" wp14:textId="77777777">
      <w:pPr>
        <w:rPr>
          <w:rFonts w:ascii="Arial" w:hAnsi="Arial" w:cs="Arial"/>
          <w:sz w:val="22"/>
          <w:szCs w:val="22"/>
        </w:rPr>
      </w:pPr>
    </w:p>
    <w:p xmlns:wp14="http://schemas.microsoft.com/office/word/2010/wordml" w:rsidR="00211748" w:rsidP="005F3947" w:rsidRDefault="00211748" w14:paraId="1FD5FA50" wp14:textId="77777777">
      <w:pPr>
        <w:jc w:val="center"/>
        <w:rPr>
          <w:rFonts w:ascii="Arial" w:hAnsi="Arial" w:cs="Arial"/>
          <w:b/>
          <w:bCs/>
          <w:sz w:val="22"/>
          <w:szCs w:val="22"/>
          <w:u w:val="single"/>
        </w:rPr>
      </w:pPr>
    </w:p>
    <w:p xmlns:wp14="http://schemas.microsoft.com/office/word/2010/wordml" w:rsidR="005F3947" w:rsidP="005F3947" w:rsidRDefault="005F3947" w14:paraId="4C2C9BB0" wp14:textId="77777777">
      <w:pPr>
        <w:jc w:val="center"/>
        <w:rPr>
          <w:rFonts w:ascii="Arial" w:hAnsi="Arial" w:cs="Arial"/>
          <w:b/>
          <w:bCs/>
          <w:sz w:val="22"/>
          <w:szCs w:val="22"/>
          <w:u w:val="single"/>
        </w:rPr>
      </w:pPr>
      <w:r w:rsidRPr="00211748">
        <w:rPr>
          <w:rFonts w:ascii="Arial" w:hAnsi="Arial" w:cs="Arial"/>
          <w:b/>
          <w:bCs/>
          <w:sz w:val="22"/>
          <w:szCs w:val="22"/>
          <w:u w:val="single"/>
        </w:rPr>
        <w:t>Appendix Two: CERIC User Guide</w:t>
      </w:r>
    </w:p>
    <w:p xmlns:wp14="http://schemas.microsoft.com/office/word/2010/wordml" w:rsidR="00211748" w:rsidP="005F3947" w:rsidRDefault="00211748" w14:paraId="217B0238" wp14:textId="77777777">
      <w:pPr>
        <w:jc w:val="center"/>
        <w:rPr>
          <w:rFonts w:ascii="Arial" w:hAnsi="Arial" w:cs="Arial"/>
          <w:b/>
          <w:bCs/>
          <w:sz w:val="22"/>
          <w:szCs w:val="22"/>
          <w:u w:val="single"/>
        </w:rPr>
      </w:pPr>
    </w:p>
    <w:p xmlns:wp14="http://schemas.microsoft.com/office/word/2010/wordml" w:rsidR="00211748" w:rsidP="005F3947" w:rsidRDefault="00211748" w14:paraId="202FEFD9" wp14:textId="77777777">
      <w:pPr>
        <w:jc w:val="center"/>
        <w:rPr>
          <w:rFonts w:ascii="Arial" w:hAnsi="Arial" w:cs="Arial"/>
          <w:b/>
          <w:bCs/>
          <w:sz w:val="22"/>
          <w:szCs w:val="22"/>
          <w:u w:val="single"/>
        </w:rPr>
      </w:pPr>
    </w:p>
    <w:p xmlns:wp14="http://schemas.microsoft.com/office/word/2010/wordml" w:rsidR="00211748" w:rsidP="005F3947" w:rsidRDefault="00211748" w14:paraId="05F814D9" wp14:textId="77777777">
      <w:pPr>
        <w:jc w:val="center"/>
        <w:rPr>
          <w:rFonts w:ascii="Arial" w:hAnsi="Arial" w:cs="Arial"/>
          <w:b/>
          <w:bCs/>
          <w:sz w:val="22"/>
          <w:szCs w:val="22"/>
          <w:u w:val="single"/>
        </w:rPr>
      </w:pPr>
    </w:p>
    <w:p xmlns:wp14="http://schemas.microsoft.com/office/word/2010/wordml" w:rsidR="00211748" w:rsidP="005F3947" w:rsidRDefault="00211748" w14:paraId="69596ACF" wp14:textId="77777777">
      <w:pPr>
        <w:jc w:val="center"/>
        <w:rPr>
          <w:rFonts w:ascii="Arial" w:hAnsi="Arial" w:cs="Arial"/>
          <w:b/>
          <w:bCs/>
          <w:sz w:val="22"/>
          <w:szCs w:val="22"/>
          <w:u w:val="single"/>
        </w:rPr>
      </w:pPr>
    </w:p>
    <w:p xmlns:wp14="http://schemas.microsoft.com/office/word/2010/wordml" w:rsidR="00211748" w:rsidP="005F3947" w:rsidRDefault="00211748" w14:paraId="12116FDA" wp14:textId="77777777">
      <w:pPr>
        <w:jc w:val="center"/>
        <w:rPr>
          <w:rFonts w:ascii="Arial" w:hAnsi="Arial" w:cs="Arial"/>
          <w:b/>
          <w:bCs/>
          <w:sz w:val="22"/>
          <w:szCs w:val="22"/>
          <w:u w:val="single"/>
        </w:rPr>
      </w:pPr>
    </w:p>
    <w:p xmlns:wp14="http://schemas.microsoft.com/office/word/2010/wordml" w:rsidR="00211748" w:rsidP="005F3947" w:rsidRDefault="00211748" w14:paraId="719ECEC9" wp14:textId="77777777">
      <w:pPr>
        <w:jc w:val="center"/>
        <w:rPr>
          <w:rFonts w:ascii="Arial" w:hAnsi="Arial" w:cs="Arial"/>
          <w:b/>
          <w:bCs/>
          <w:sz w:val="22"/>
          <w:szCs w:val="22"/>
          <w:u w:val="single"/>
        </w:rPr>
      </w:pPr>
    </w:p>
    <w:p xmlns:wp14="http://schemas.microsoft.com/office/word/2010/wordml" w:rsidR="00211748" w:rsidP="005F3947" w:rsidRDefault="00211748" w14:paraId="407B23F1" wp14:textId="77777777">
      <w:pPr>
        <w:jc w:val="center"/>
        <w:rPr>
          <w:rFonts w:ascii="Arial" w:hAnsi="Arial" w:cs="Arial"/>
          <w:b/>
          <w:bCs/>
          <w:sz w:val="22"/>
          <w:szCs w:val="22"/>
          <w:u w:val="single"/>
        </w:rPr>
      </w:pPr>
    </w:p>
    <w:p xmlns:wp14="http://schemas.microsoft.com/office/word/2010/wordml" w:rsidRPr="00211748" w:rsidR="00211748" w:rsidP="005F3947" w:rsidRDefault="00211748" w14:paraId="429CDF30" wp14:textId="77777777">
      <w:pPr>
        <w:jc w:val="center"/>
        <w:rPr>
          <w:rFonts w:ascii="Arial" w:hAnsi="Arial" w:cs="Arial"/>
          <w:b/>
          <w:bCs/>
          <w:sz w:val="22"/>
          <w:szCs w:val="22"/>
          <w:u w:val="single"/>
        </w:rPr>
      </w:pPr>
    </w:p>
    <w:p xmlns:wp14="http://schemas.microsoft.com/office/word/2010/wordml" w:rsidRPr="005F3947" w:rsidR="00345FFA" w:rsidP="005F3947" w:rsidRDefault="002752C8" w14:paraId="631CDF97" wp14:textId="77777777">
      <w:pPr>
        <w:jc w:val="center"/>
        <w:rPr>
          <w:sz w:val="28"/>
          <w:szCs w:val="28"/>
        </w:rPr>
      </w:pPr>
      <w:r>
        <w:rPr>
          <w:noProof/>
        </w:rPr>
        <w:drawing>
          <wp:inline xmlns:wp14="http://schemas.microsoft.com/office/word/2010/wordprocessingDrawing" distT="0" distB="0" distL="0" distR="0" wp14:anchorId="503D4C5F" wp14:editId="7777777">
            <wp:extent cx="4300384" cy="6101896"/>
            <wp:effectExtent l="0" t="0" r="5080" b="0"/>
            <wp:docPr id="1737806312" name="Picture 17378063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4" name="UserGuideFrontCover.png"/>
                    <pic:cNvPicPr/>
                  </pic:nvPicPr>
                  <pic:blipFill>
                    <a:blip r:embed="rId141">
                      <a:extLst>
                        <a:ext uri="{28A0092B-C50C-407E-A947-70E740481C1C}">
                          <a14:useLocalDpi xmlns:a14="http://schemas.microsoft.com/office/drawing/2010/main" val="0"/>
                        </a:ext>
                      </a:extLst>
                    </a:blip>
                    <a:stretch>
                      <a:fillRect/>
                    </a:stretch>
                  </pic:blipFill>
                  <pic:spPr>
                    <a:xfrm>
                      <a:off x="0" y="0"/>
                      <a:ext cx="4306322" cy="6110322"/>
                    </a:xfrm>
                    <a:prstGeom prst="rect">
                      <a:avLst/>
                    </a:prstGeom>
                  </pic:spPr>
                </pic:pic>
              </a:graphicData>
            </a:graphic>
          </wp:inline>
        </w:drawing>
      </w:r>
    </w:p>
    <w:p xmlns:wp14="http://schemas.microsoft.com/office/word/2010/wordml" w:rsidR="00CB0342" w:rsidRDefault="00CB0342" w14:paraId="31FE71E4" wp14:textId="77777777"/>
    <w:p xmlns:wp14="http://schemas.microsoft.com/office/word/2010/wordml" w:rsidR="002752C8" w:rsidRDefault="002752C8" w14:paraId="69BCABCD" wp14:textId="77777777"/>
    <w:p xmlns:wp14="http://schemas.microsoft.com/office/word/2010/wordml" w:rsidR="002752C8" w:rsidRDefault="002752C8" w14:paraId="2D28C23C" wp14:textId="77777777"/>
    <w:p xmlns:wp14="http://schemas.microsoft.com/office/word/2010/wordml" w:rsidR="002752C8" w:rsidRDefault="002752C8" w14:paraId="0F7357C3" wp14:textId="77777777"/>
    <w:p xmlns:wp14="http://schemas.microsoft.com/office/word/2010/wordml" w:rsidR="002752C8" w:rsidRDefault="002752C8" w14:paraId="0C23292F" wp14:textId="77777777"/>
    <w:p xmlns:wp14="http://schemas.microsoft.com/office/word/2010/wordml" w:rsidR="002752C8" w:rsidRDefault="002752C8" w14:paraId="1A2222D7" wp14:textId="77777777"/>
    <w:p xmlns:wp14="http://schemas.microsoft.com/office/word/2010/wordml" w:rsidR="002752C8" w:rsidP="002752C8" w:rsidRDefault="002752C8" w14:paraId="4D55D4F4" wp14:textId="77777777">
      <w:pPr>
        <w:shd w:val="clear" w:color="auto" w:fill="FFFFFF"/>
        <w:jc w:val="center"/>
        <w:textAlignment w:val="baseline"/>
        <w:rPr>
          <w:rFonts w:ascii="Helvetica" w:hAnsi="Helvetica" w:cs="Helvetica"/>
          <w:b/>
          <w:bCs/>
          <w:color w:val="000000"/>
          <w:spacing w:val="-4"/>
        </w:rPr>
      </w:pPr>
      <w:r>
        <w:rPr>
          <w:rFonts w:ascii="Helvetica" w:hAnsi="Helvetica" w:cs="Helvetica"/>
          <w:b/>
          <w:bCs/>
          <w:color w:val="000000"/>
          <w:spacing w:val="-4"/>
        </w:rPr>
        <w:t>Diamond Centre Wales Augmented Reality Application</w:t>
      </w:r>
    </w:p>
    <w:p xmlns:wp14="http://schemas.microsoft.com/office/word/2010/wordml" w:rsidRPr="00592F13" w:rsidR="002752C8" w:rsidP="002752C8" w:rsidRDefault="002752C8" w14:paraId="640B6DDD" wp14:textId="77777777">
      <w:pPr>
        <w:shd w:val="clear" w:color="auto" w:fill="FFFFFF"/>
        <w:jc w:val="center"/>
        <w:textAlignment w:val="baseline"/>
        <w:rPr>
          <w:rFonts w:ascii="Helvetica" w:hAnsi="Helvetica" w:cs="Helvetica"/>
          <w:b/>
          <w:bCs/>
          <w:color w:val="000000"/>
          <w:spacing w:val="-4"/>
          <w:sz w:val="56"/>
          <w:szCs w:val="56"/>
          <w:u w:val="single"/>
        </w:rPr>
      </w:pPr>
      <w:proofErr w:type="spellStart"/>
      <w:r>
        <w:rPr>
          <w:rFonts w:ascii="Helvetica" w:hAnsi="Helvetica" w:cs="Helvetica"/>
          <w:b/>
          <w:bCs/>
          <w:color w:val="000000"/>
          <w:spacing w:val="-4"/>
          <w:sz w:val="56"/>
          <w:szCs w:val="56"/>
          <w:u w:val="single"/>
        </w:rPr>
        <w:t>CeriC</w:t>
      </w:r>
      <w:proofErr w:type="spellEnd"/>
    </w:p>
    <w:p xmlns:wp14="http://schemas.microsoft.com/office/word/2010/wordml" w:rsidR="002752C8" w:rsidP="002752C8" w:rsidRDefault="002752C8" w14:paraId="72189CBF" wp14:textId="77777777">
      <w:pPr>
        <w:shd w:val="clear" w:color="auto" w:fill="FFFFFF"/>
        <w:spacing w:before="240" w:line="276" w:lineRule="auto"/>
        <w:jc w:val="center"/>
        <w:textAlignment w:val="baseline"/>
        <w:rPr>
          <w:rFonts w:ascii="Verdana" w:hAnsi="Verdana" w:cs="Helvetica"/>
          <w:b/>
          <w:bCs/>
          <w:color w:val="000000"/>
          <w:spacing w:val="-4"/>
        </w:rPr>
      </w:pPr>
    </w:p>
    <w:p xmlns:wp14="http://schemas.microsoft.com/office/word/2010/wordml" w:rsidRPr="004E47E2" w:rsidR="002752C8" w:rsidP="002752C8" w:rsidRDefault="002752C8" w14:paraId="70682D6C" wp14:textId="77777777">
      <w:pPr>
        <w:shd w:val="clear" w:color="auto" w:fill="FFFFFF"/>
        <w:spacing w:before="240" w:line="276" w:lineRule="auto"/>
        <w:jc w:val="center"/>
        <w:textAlignment w:val="baseline"/>
        <w:rPr>
          <w:rFonts w:ascii="Verdana" w:hAnsi="Verdana" w:cs="Helvetica"/>
          <w:b/>
          <w:bCs/>
          <w:color w:val="000000"/>
          <w:spacing w:val="-4"/>
        </w:rPr>
      </w:pPr>
      <w:r w:rsidRPr="004E47E2">
        <w:rPr>
          <w:rFonts w:ascii="Verdana" w:hAnsi="Verdana" w:cs="Helvetica"/>
          <w:b/>
          <w:bCs/>
          <w:color w:val="000000"/>
          <w:spacing w:val="-4"/>
        </w:rPr>
        <w:t xml:space="preserve">Welcome. </w:t>
      </w:r>
    </w:p>
    <w:p xmlns:wp14="http://schemas.microsoft.com/office/word/2010/wordml" w:rsidRPr="002F6212" w:rsidR="002752C8" w:rsidP="002752C8" w:rsidRDefault="002752C8" w14:paraId="2F5E2D97" wp14:textId="77777777">
      <w:pPr>
        <w:shd w:val="clear" w:color="auto" w:fill="FFFFFF"/>
        <w:spacing w:before="240" w:line="276" w:lineRule="auto"/>
        <w:jc w:val="center"/>
        <w:textAlignment w:val="baseline"/>
        <w:rPr>
          <w:rFonts w:ascii="Verdana" w:hAnsi="Verdana" w:cs="Helvetica"/>
          <w:color w:val="000000"/>
          <w:spacing w:val="-4"/>
          <w:sz w:val="20"/>
          <w:szCs w:val="20"/>
        </w:rPr>
      </w:pPr>
      <w:r w:rsidRPr="002F6212">
        <w:rPr>
          <w:rFonts w:ascii="Verdana" w:hAnsi="Verdana" w:cs="Helvetica"/>
          <w:color w:val="000000"/>
          <w:spacing w:val="-4"/>
          <w:sz w:val="20"/>
          <w:szCs w:val="20"/>
        </w:rPr>
        <w:t>Please use your personal smart device to look through our extensive</w:t>
      </w:r>
      <w:r>
        <w:rPr>
          <w:rFonts w:ascii="Verdana" w:hAnsi="Verdana" w:cs="Helvetica"/>
          <w:color w:val="000000"/>
          <w:spacing w:val="-4"/>
          <w:sz w:val="20"/>
          <w:szCs w:val="20"/>
        </w:rPr>
        <w:t xml:space="preserve"> collection of</w:t>
      </w:r>
      <w:r w:rsidRPr="002F6212">
        <w:rPr>
          <w:rFonts w:ascii="Verdana" w:hAnsi="Verdana" w:cs="Helvetica"/>
          <w:color w:val="000000"/>
          <w:spacing w:val="-4"/>
          <w:sz w:val="20"/>
          <w:szCs w:val="20"/>
        </w:rPr>
        <w:t xml:space="preserve"> jewellery</w:t>
      </w:r>
      <w:r>
        <w:rPr>
          <w:rFonts w:ascii="Verdana" w:hAnsi="Verdana" w:cs="Helvetica"/>
          <w:color w:val="000000"/>
          <w:spacing w:val="-4"/>
          <w:sz w:val="20"/>
          <w:szCs w:val="20"/>
        </w:rPr>
        <w:t>.</w:t>
      </w:r>
    </w:p>
    <w:p xmlns:wp14="http://schemas.microsoft.com/office/word/2010/wordml" w:rsidRPr="002F6212" w:rsidR="002752C8" w:rsidP="002752C8" w:rsidRDefault="002752C8" w14:paraId="08E248E1" wp14:textId="77777777">
      <w:pPr>
        <w:shd w:val="clear" w:color="auto" w:fill="FFFFFF"/>
        <w:spacing w:before="240" w:line="276" w:lineRule="auto"/>
        <w:jc w:val="center"/>
        <w:textAlignment w:val="baseline"/>
        <w:rPr>
          <w:rFonts w:ascii="Verdana" w:hAnsi="Verdana" w:cs="Helvetica"/>
          <w:color w:val="000000"/>
          <w:spacing w:val="-4"/>
          <w:sz w:val="20"/>
          <w:szCs w:val="20"/>
        </w:rPr>
      </w:pPr>
      <w:r w:rsidRPr="002F6212">
        <w:rPr>
          <w:rFonts w:ascii="Verdana" w:hAnsi="Verdana" w:cs="Helvetica"/>
          <w:color w:val="000000"/>
          <w:spacing w:val="-4"/>
          <w:sz w:val="20"/>
          <w:szCs w:val="20"/>
        </w:rPr>
        <w:t>We have paired technology with our bespoke jewellery making service</w:t>
      </w:r>
      <w:r>
        <w:rPr>
          <w:rFonts w:ascii="Verdana" w:hAnsi="Verdana" w:cs="Helvetica"/>
          <w:color w:val="000000"/>
          <w:spacing w:val="-4"/>
          <w:sz w:val="20"/>
          <w:szCs w:val="20"/>
        </w:rPr>
        <w:t>,</w:t>
      </w:r>
      <w:r w:rsidRPr="002F6212">
        <w:rPr>
          <w:rFonts w:ascii="Verdana" w:hAnsi="Verdana" w:cs="Helvetica"/>
          <w:color w:val="000000"/>
          <w:spacing w:val="-4"/>
          <w:sz w:val="20"/>
          <w:szCs w:val="20"/>
        </w:rPr>
        <w:t xml:space="preserve"> to create a virtual experience for our customers to use.</w:t>
      </w:r>
    </w:p>
    <w:p xmlns:wp14="http://schemas.microsoft.com/office/word/2010/wordml" w:rsidRPr="002F6212" w:rsidR="002752C8" w:rsidP="002752C8" w:rsidRDefault="002752C8" w14:paraId="3CB54D44" wp14:textId="77777777">
      <w:pPr>
        <w:shd w:val="clear" w:color="auto" w:fill="FFFFFF"/>
        <w:spacing w:before="240" w:line="276" w:lineRule="auto"/>
        <w:jc w:val="center"/>
        <w:textAlignment w:val="baseline"/>
        <w:rPr>
          <w:rFonts w:ascii="Verdana" w:hAnsi="Verdana" w:cs="Helvetica"/>
          <w:color w:val="000000"/>
          <w:spacing w:val="-4"/>
          <w:sz w:val="20"/>
          <w:szCs w:val="20"/>
        </w:rPr>
      </w:pPr>
      <w:r w:rsidRPr="002F6212">
        <w:rPr>
          <w:rFonts w:ascii="Verdana" w:hAnsi="Verdana" w:cs="Helvetica"/>
          <w:color w:val="000000"/>
          <w:spacing w:val="-4"/>
          <w:sz w:val="20"/>
          <w:szCs w:val="20"/>
        </w:rPr>
        <w:t>The application allows customers to view and experiment with different precious metal</w:t>
      </w:r>
      <w:r>
        <w:rPr>
          <w:rFonts w:ascii="Verdana" w:hAnsi="Verdana" w:cs="Helvetica"/>
          <w:color w:val="000000"/>
          <w:spacing w:val="-4"/>
          <w:sz w:val="20"/>
          <w:szCs w:val="20"/>
        </w:rPr>
        <w:t>s</w:t>
      </w:r>
      <w:r w:rsidRPr="002F6212">
        <w:rPr>
          <w:rFonts w:ascii="Verdana" w:hAnsi="Verdana" w:cs="Helvetica"/>
          <w:color w:val="000000"/>
          <w:spacing w:val="-4"/>
          <w:sz w:val="20"/>
          <w:szCs w:val="20"/>
        </w:rPr>
        <w:t xml:space="preserve"> and stone combinations.</w:t>
      </w:r>
    </w:p>
    <w:p xmlns:wp14="http://schemas.microsoft.com/office/word/2010/wordml" w:rsidRPr="002F6212" w:rsidR="002752C8" w:rsidP="002752C8" w:rsidRDefault="002752C8" w14:paraId="5BA9D730" wp14:textId="77777777">
      <w:pPr>
        <w:shd w:val="clear" w:color="auto" w:fill="FFFFFF"/>
        <w:spacing w:before="240" w:line="276" w:lineRule="auto"/>
        <w:jc w:val="center"/>
        <w:textAlignment w:val="baseline"/>
        <w:rPr>
          <w:rFonts w:ascii="Verdana" w:hAnsi="Verdana" w:cs="Helvetica"/>
          <w:color w:val="000000"/>
          <w:spacing w:val="-4"/>
          <w:sz w:val="20"/>
          <w:szCs w:val="20"/>
        </w:rPr>
      </w:pPr>
      <w:r w:rsidRPr="002F6212">
        <w:rPr>
          <w:rFonts w:ascii="Verdana" w:hAnsi="Verdana" w:cs="Helvetica"/>
          <w:color w:val="000000"/>
          <w:spacing w:val="-4"/>
          <w:sz w:val="20"/>
          <w:szCs w:val="20"/>
        </w:rPr>
        <w:t>Customers are able to view their bespoke jewellery using augmented r</w:t>
      </w:r>
      <w:r>
        <w:rPr>
          <w:rFonts w:ascii="Verdana" w:hAnsi="Verdana" w:cs="Helvetica"/>
          <w:color w:val="000000"/>
          <w:spacing w:val="-4"/>
          <w:sz w:val="20"/>
          <w:szCs w:val="20"/>
        </w:rPr>
        <w:t>eality along with interactive 3D</w:t>
      </w:r>
      <w:r w:rsidRPr="002F6212">
        <w:rPr>
          <w:rFonts w:ascii="Verdana" w:hAnsi="Verdana" w:cs="Helvetica"/>
          <w:color w:val="000000"/>
          <w:spacing w:val="-4"/>
          <w:sz w:val="20"/>
          <w:szCs w:val="20"/>
        </w:rPr>
        <w:t xml:space="preserve"> models. By viewing their design in such a way</w:t>
      </w:r>
      <w:r>
        <w:rPr>
          <w:rFonts w:ascii="Verdana" w:hAnsi="Verdana" w:cs="Helvetica"/>
          <w:color w:val="000000"/>
          <w:spacing w:val="-4"/>
          <w:sz w:val="20"/>
          <w:szCs w:val="20"/>
        </w:rPr>
        <w:t>,</w:t>
      </w:r>
      <w:r w:rsidRPr="002F6212">
        <w:rPr>
          <w:rFonts w:ascii="Verdana" w:hAnsi="Verdana" w:cs="Helvetica"/>
          <w:color w:val="000000"/>
          <w:spacing w:val="-4"/>
          <w:sz w:val="20"/>
          <w:szCs w:val="20"/>
        </w:rPr>
        <w:t xml:space="preserve"> it </w:t>
      </w:r>
      <w:r>
        <w:rPr>
          <w:rFonts w:ascii="Verdana" w:hAnsi="Verdana" w:cs="Helvetica"/>
          <w:color w:val="000000"/>
          <w:spacing w:val="-4"/>
          <w:sz w:val="20"/>
          <w:szCs w:val="20"/>
        </w:rPr>
        <w:t xml:space="preserve">enables </w:t>
      </w:r>
      <w:r w:rsidRPr="002F6212">
        <w:rPr>
          <w:rFonts w:ascii="Verdana" w:hAnsi="Verdana" w:cs="Helvetica"/>
          <w:color w:val="000000"/>
          <w:spacing w:val="-4"/>
          <w:sz w:val="20"/>
          <w:szCs w:val="20"/>
        </w:rPr>
        <w:t>the customer to gain a better understanding of how it will look once completed.</w:t>
      </w:r>
    </w:p>
    <w:p xmlns:wp14="http://schemas.microsoft.com/office/word/2010/wordml" w:rsidRPr="002F6212" w:rsidR="002752C8" w:rsidP="002752C8" w:rsidRDefault="002752C8" w14:paraId="48E95819" wp14:textId="77777777">
      <w:pPr>
        <w:shd w:val="clear" w:color="auto" w:fill="FFFFFF"/>
        <w:spacing w:before="240" w:line="276" w:lineRule="auto"/>
        <w:jc w:val="center"/>
        <w:textAlignment w:val="baseline"/>
        <w:rPr>
          <w:rFonts w:ascii="Verdana" w:hAnsi="Verdana" w:cs="Helvetica"/>
          <w:color w:val="000000"/>
          <w:spacing w:val="-4"/>
          <w:sz w:val="20"/>
          <w:szCs w:val="20"/>
        </w:rPr>
      </w:pPr>
      <w:r w:rsidRPr="002F6212">
        <w:rPr>
          <w:rFonts w:ascii="Verdana" w:hAnsi="Verdana" w:cs="Helvetica"/>
          <w:color w:val="000000"/>
          <w:spacing w:val="-4"/>
          <w:sz w:val="20"/>
          <w:szCs w:val="20"/>
        </w:rPr>
        <w:t xml:space="preserve">We hope that you enjoy using our </w:t>
      </w:r>
      <w:r>
        <w:rPr>
          <w:rFonts w:ascii="Verdana" w:hAnsi="Verdana" w:cs="Helvetica"/>
          <w:color w:val="000000"/>
          <w:spacing w:val="-4"/>
          <w:sz w:val="20"/>
          <w:szCs w:val="20"/>
        </w:rPr>
        <w:t xml:space="preserve">unique </w:t>
      </w:r>
      <w:r w:rsidRPr="002F6212">
        <w:rPr>
          <w:rFonts w:ascii="Verdana" w:hAnsi="Verdana" w:cs="Helvetica"/>
          <w:color w:val="000000"/>
          <w:spacing w:val="-4"/>
          <w:sz w:val="20"/>
          <w:szCs w:val="20"/>
        </w:rPr>
        <w:t>application and thank you for visiting us here at Diamond Centre Wales.</w:t>
      </w:r>
    </w:p>
    <w:p xmlns:wp14="http://schemas.microsoft.com/office/word/2010/wordml" w:rsidRPr="00E563EF" w:rsidR="002752C8" w:rsidP="00211748" w:rsidRDefault="002752C8" w14:paraId="5D7A1069" wp14:textId="77777777">
      <w:pPr>
        <w:pStyle w:val="Heading1"/>
        <w:jc w:val="center"/>
        <w:rPr>
          <w:rFonts w:ascii="Verdana" w:hAnsi="Verdana"/>
          <w:b w:val="0"/>
          <w:bCs w:val="0"/>
          <w:color w:val="auto"/>
          <w:u w:val="single"/>
        </w:rPr>
      </w:pPr>
      <w:bookmarkStart w:name="_Toc23845239" w:id="52"/>
      <w:r w:rsidRPr="00E563EF">
        <w:rPr>
          <w:rFonts w:ascii="Verdana" w:hAnsi="Verdana"/>
          <w:color w:val="auto"/>
          <w:u w:val="single"/>
        </w:rPr>
        <w:t xml:space="preserve">About </w:t>
      </w:r>
      <w:proofErr w:type="spellStart"/>
      <w:r w:rsidRPr="00E563EF">
        <w:rPr>
          <w:rFonts w:ascii="Verdana" w:hAnsi="Verdana"/>
          <w:color w:val="auto"/>
          <w:u w:val="single"/>
        </w:rPr>
        <w:t>CeriC</w:t>
      </w:r>
      <w:bookmarkEnd w:id="52"/>
      <w:proofErr w:type="spellEnd"/>
    </w:p>
    <w:p xmlns:wp14="http://schemas.microsoft.com/office/word/2010/wordml" w:rsidR="002752C8" w:rsidP="002752C8" w:rsidRDefault="002752C8" w14:paraId="1AF4878C" wp14:textId="77777777"/>
    <w:p xmlns:wp14="http://schemas.microsoft.com/office/word/2010/wordml" w:rsidRPr="004E47E2" w:rsidR="002752C8" w:rsidP="002752C8" w:rsidRDefault="002752C8" w14:paraId="0967539A" wp14:textId="77777777">
      <w:pPr>
        <w:spacing w:line="360" w:lineRule="auto"/>
        <w:jc w:val="center"/>
        <w:rPr>
          <w:rFonts w:ascii="Verdana" w:hAnsi="Verdana" w:cstheme="minorHAnsi"/>
          <w:szCs w:val="18"/>
        </w:rPr>
      </w:pPr>
      <w:r>
        <w:rPr>
          <w:rFonts w:ascii="Verdana" w:hAnsi="Verdana" w:cstheme="minorHAnsi"/>
          <w:szCs w:val="18"/>
        </w:rPr>
        <w:t>At the Diamond Centre of Wales, we strive to maximise customer experience and to keep up to date with modern technology.</w:t>
      </w:r>
    </w:p>
    <w:p xmlns:wp14="http://schemas.microsoft.com/office/word/2010/wordml" w:rsidRPr="004E47E2" w:rsidR="002752C8" w:rsidP="002752C8" w:rsidRDefault="002752C8" w14:paraId="55B7AEA4" wp14:textId="77777777">
      <w:pPr>
        <w:spacing w:line="360" w:lineRule="auto"/>
        <w:jc w:val="center"/>
        <w:rPr>
          <w:rFonts w:ascii="Verdana" w:hAnsi="Verdana" w:cstheme="minorHAnsi"/>
          <w:szCs w:val="18"/>
        </w:rPr>
      </w:pPr>
      <w:r w:rsidRPr="004E47E2">
        <w:rPr>
          <w:rFonts w:ascii="Verdana" w:hAnsi="Verdana" w:cstheme="minorHAnsi"/>
          <w:szCs w:val="18"/>
        </w:rPr>
        <w:t xml:space="preserve">As a result, a natural progression for us was to provide a technological solution so that customers are able to create their own perfect product. Therefore, the idea for the </w:t>
      </w:r>
      <w:proofErr w:type="spellStart"/>
      <w:r w:rsidRPr="004E47E2">
        <w:rPr>
          <w:rFonts w:ascii="Verdana" w:hAnsi="Verdana" w:cstheme="minorHAnsi"/>
          <w:szCs w:val="18"/>
        </w:rPr>
        <w:t>CeriC</w:t>
      </w:r>
      <w:proofErr w:type="spellEnd"/>
      <w:r w:rsidRPr="004E47E2">
        <w:rPr>
          <w:rFonts w:ascii="Verdana" w:hAnsi="Verdana" w:cstheme="minorHAnsi"/>
          <w:szCs w:val="18"/>
        </w:rPr>
        <w:t xml:space="preserve"> app was centred around the customer. </w:t>
      </w:r>
      <w:proofErr w:type="spellStart"/>
      <w:r w:rsidRPr="004E47E2">
        <w:rPr>
          <w:rFonts w:ascii="Verdana" w:hAnsi="Verdana" w:cstheme="minorHAnsi"/>
          <w:szCs w:val="18"/>
        </w:rPr>
        <w:t>CeriC</w:t>
      </w:r>
      <w:proofErr w:type="spellEnd"/>
      <w:r w:rsidRPr="004E47E2">
        <w:rPr>
          <w:rFonts w:ascii="Verdana" w:hAnsi="Verdana" w:cstheme="minorHAnsi"/>
          <w:szCs w:val="18"/>
        </w:rPr>
        <w:t xml:space="preserve"> provides the customer with inspiration and a platform from which to bring their ideas to life.</w:t>
      </w:r>
    </w:p>
    <w:p xmlns:wp14="http://schemas.microsoft.com/office/word/2010/wordml" w:rsidRPr="004E47E2" w:rsidR="002752C8" w:rsidP="002752C8" w:rsidRDefault="002752C8" w14:paraId="7A86245F" wp14:textId="77777777">
      <w:pPr>
        <w:spacing w:line="360" w:lineRule="auto"/>
        <w:jc w:val="center"/>
        <w:rPr>
          <w:rFonts w:ascii="Verdana" w:hAnsi="Verdana" w:cstheme="minorHAnsi"/>
          <w:szCs w:val="18"/>
        </w:rPr>
      </w:pPr>
      <w:r w:rsidRPr="004E47E2">
        <w:rPr>
          <w:rFonts w:ascii="Verdana" w:hAnsi="Verdana" w:cstheme="minorHAnsi"/>
          <w:szCs w:val="18"/>
        </w:rPr>
        <w:t>Deciding on jewellery can be difficult, often it is hard to take an idea and put it on to paper and picture how the jewellery will look in ‘real-life’, or even how the jewellery will look on a particular person. Using the app, the customer can browse through a collection of jewellery for any occasion and customise it to suit their preferred design.</w:t>
      </w:r>
    </w:p>
    <w:p xmlns:wp14="http://schemas.microsoft.com/office/word/2010/wordml" w:rsidRPr="00211748" w:rsidR="002752C8" w:rsidP="00211748" w:rsidRDefault="002752C8" w14:paraId="28F8C91F" wp14:textId="77777777">
      <w:pPr>
        <w:spacing w:line="360" w:lineRule="auto"/>
        <w:jc w:val="center"/>
        <w:rPr>
          <w:rFonts w:ascii="Verdana" w:hAnsi="Verdana" w:cstheme="minorHAnsi"/>
          <w:szCs w:val="18"/>
        </w:rPr>
      </w:pPr>
      <w:r w:rsidRPr="004E47E2">
        <w:rPr>
          <w:rFonts w:ascii="Verdana" w:hAnsi="Verdana" w:cstheme="minorHAnsi"/>
          <w:szCs w:val="18"/>
        </w:rPr>
        <w:t xml:space="preserve">With augmented reality (AR) the customer will even be able to see how the jewellery will look on themselves in a real-world view, through use of the </w:t>
      </w:r>
      <w:proofErr w:type="spellStart"/>
      <w:r w:rsidRPr="004E47E2">
        <w:rPr>
          <w:rFonts w:ascii="Verdana" w:hAnsi="Verdana" w:cstheme="minorHAnsi"/>
          <w:szCs w:val="18"/>
        </w:rPr>
        <w:t>CeriC</w:t>
      </w:r>
      <w:proofErr w:type="spellEnd"/>
      <w:r w:rsidRPr="004E47E2">
        <w:rPr>
          <w:rFonts w:ascii="Verdana" w:hAnsi="Verdana" w:cstheme="minorHAnsi"/>
          <w:szCs w:val="18"/>
        </w:rPr>
        <w:t xml:space="preserve"> app and the devices camera.</w:t>
      </w:r>
    </w:p>
    <w:p xmlns:wp14="http://schemas.microsoft.com/office/word/2010/wordml" w:rsidR="002752C8" w:rsidP="002752C8" w:rsidRDefault="002752C8" w14:paraId="46AAD782" wp14:textId="77777777">
      <w:pPr>
        <w:jc w:val="center"/>
      </w:pPr>
      <w:r>
        <w:rPr>
          <w:noProof/>
        </w:rPr>
        <w:lastRenderedPageBreak/>
        <w:drawing>
          <wp:inline xmlns:wp14="http://schemas.microsoft.com/office/word/2010/wordprocessingDrawing" distT="0" distB="0" distL="0" distR="0" wp14:anchorId="15010B23" wp14:editId="7777777">
            <wp:extent cx="6146800" cy="8781415"/>
            <wp:effectExtent l="0" t="0" r="0" b="0"/>
            <wp:docPr id="1737806313" name="Picture 17378063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3" name="Snip20230119_6.png"/>
                    <pic:cNvPicPr/>
                  </pic:nvPicPr>
                  <pic:blipFill>
                    <a:blip r:embed="rId142">
                      <a:extLst>
                        <a:ext uri="{28A0092B-C50C-407E-A947-70E740481C1C}">
                          <a14:useLocalDpi xmlns:a14="http://schemas.microsoft.com/office/drawing/2010/main" val="0"/>
                        </a:ext>
                      </a:extLst>
                    </a:blip>
                    <a:stretch>
                      <a:fillRect/>
                    </a:stretch>
                  </pic:blipFill>
                  <pic:spPr>
                    <a:xfrm>
                      <a:off x="0" y="0"/>
                      <a:ext cx="6146800" cy="8781415"/>
                    </a:xfrm>
                    <a:prstGeom prst="rect">
                      <a:avLst/>
                    </a:prstGeom>
                  </pic:spPr>
                </pic:pic>
              </a:graphicData>
            </a:graphic>
          </wp:inline>
        </w:drawing>
      </w:r>
    </w:p>
    <w:p xmlns:wp14="http://schemas.microsoft.com/office/word/2010/wordml" w:rsidR="002752C8" w:rsidP="00211748" w:rsidRDefault="002752C8" w14:paraId="1721097C" wp14:textId="77777777"/>
    <w:p xmlns:wp14="http://schemas.microsoft.com/office/word/2010/wordml" w:rsidR="002752C8" w:rsidP="00211748" w:rsidRDefault="002752C8" w14:paraId="54998899" wp14:textId="77777777">
      <w:pPr>
        <w:jc w:val="center"/>
      </w:pPr>
      <w:r>
        <w:rPr>
          <w:noProof/>
        </w:rPr>
        <w:drawing>
          <wp:inline xmlns:wp14="http://schemas.microsoft.com/office/word/2010/wordprocessingDrawing" distT="0" distB="0" distL="0" distR="0" wp14:anchorId="79148702" wp14:editId="7777777">
            <wp:extent cx="6146800" cy="8670290"/>
            <wp:effectExtent l="0" t="0" r="0" b="3810"/>
            <wp:docPr id="1737806314" name="Picture 17378063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4" name="Snip20230119_7.png"/>
                    <pic:cNvPicPr/>
                  </pic:nvPicPr>
                  <pic:blipFill>
                    <a:blip r:embed="rId143">
                      <a:extLst>
                        <a:ext uri="{28A0092B-C50C-407E-A947-70E740481C1C}">
                          <a14:useLocalDpi xmlns:a14="http://schemas.microsoft.com/office/drawing/2010/main" val="0"/>
                        </a:ext>
                      </a:extLst>
                    </a:blip>
                    <a:stretch>
                      <a:fillRect/>
                    </a:stretch>
                  </pic:blipFill>
                  <pic:spPr>
                    <a:xfrm>
                      <a:off x="0" y="0"/>
                      <a:ext cx="6146800" cy="8670290"/>
                    </a:xfrm>
                    <a:prstGeom prst="rect">
                      <a:avLst/>
                    </a:prstGeom>
                  </pic:spPr>
                </pic:pic>
              </a:graphicData>
            </a:graphic>
          </wp:inline>
        </w:drawing>
      </w:r>
    </w:p>
    <w:p xmlns:wp14="http://schemas.microsoft.com/office/word/2010/wordml" w:rsidR="002752C8" w:rsidP="002752C8" w:rsidRDefault="002752C8" w14:paraId="00AB4751" wp14:textId="77777777">
      <w:pPr>
        <w:jc w:val="center"/>
      </w:pPr>
      <w:r>
        <w:rPr>
          <w:noProof/>
        </w:rPr>
        <w:lastRenderedPageBreak/>
        <w:drawing>
          <wp:inline xmlns:wp14="http://schemas.microsoft.com/office/word/2010/wordprocessingDrawing" distT="0" distB="0" distL="0" distR="0" wp14:anchorId="63DB453E" wp14:editId="7777777">
            <wp:extent cx="6146800" cy="8765540"/>
            <wp:effectExtent l="0" t="0" r="0" b="0"/>
            <wp:docPr id="1737806316" name="Picture 173780631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6" name="Snip20230119_8.png"/>
                    <pic:cNvPicPr/>
                  </pic:nvPicPr>
                  <pic:blipFill>
                    <a:blip r:embed="rId144">
                      <a:extLst>
                        <a:ext uri="{28A0092B-C50C-407E-A947-70E740481C1C}">
                          <a14:useLocalDpi xmlns:a14="http://schemas.microsoft.com/office/drawing/2010/main" val="0"/>
                        </a:ext>
                      </a:extLst>
                    </a:blip>
                    <a:stretch>
                      <a:fillRect/>
                    </a:stretch>
                  </pic:blipFill>
                  <pic:spPr>
                    <a:xfrm>
                      <a:off x="0" y="0"/>
                      <a:ext cx="6146800" cy="8765540"/>
                    </a:xfrm>
                    <a:prstGeom prst="rect">
                      <a:avLst/>
                    </a:prstGeom>
                  </pic:spPr>
                </pic:pic>
              </a:graphicData>
            </a:graphic>
          </wp:inline>
        </w:drawing>
      </w:r>
    </w:p>
    <w:p xmlns:wp14="http://schemas.microsoft.com/office/word/2010/wordml" w:rsidR="002752C8" w:rsidP="00211748" w:rsidRDefault="002752C8" w14:paraId="2D461D88" wp14:textId="77777777"/>
    <w:p xmlns:wp14="http://schemas.microsoft.com/office/word/2010/wordml" w:rsidR="002752C8" w:rsidP="00211748" w:rsidRDefault="002752C8" w14:paraId="73F8DB4D" wp14:textId="77777777">
      <w:pPr>
        <w:jc w:val="center"/>
      </w:pPr>
      <w:r>
        <w:rPr>
          <w:noProof/>
        </w:rPr>
        <w:drawing>
          <wp:inline xmlns:wp14="http://schemas.microsoft.com/office/word/2010/wordprocessingDrawing" distT="0" distB="0" distL="0" distR="0" wp14:anchorId="37C79ACF" wp14:editId="7777777">
            <wp:extent cx="6146800" cy="8702040"/>
            <wp:effectExtent l="0" t="0" r="0" b="0"/>
            <wp:docPr id="1737806317" name="Picture 17378063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7" name="Snip20230119_9.png"/>
                    <pic:cNvPicPr/>
                  </pic:nvPicPr>
                  <pic:blipFill>
                    <a:blip r:embed="rId145">
                      <a:extLst>
                        <a:ext uri="{28A0092B-C50C-407E-A947-70E740481C1C}">
                          <a14:useLocalDpi xmlns:a14="http://schemas.microsoft.com/office/drawing/2010/main" val="0"/>
                        </a:ext>
                      </a:extLst>
                    </a:blip>
                    <a:stretch>
                      <a:fillRect/>
                    </a:stretch>
                  </pic:blipFill>
                  <pic:spPr>
                    <a:xfrm>
                      <a:off x="0" y="0"/>
                      <a:ext cx="6146800" cy="8702040"/>
                    </a:xfrm>
                    <a:prstGeom prst="rect">
                      <a:avLst/>
                    </a:prstGeom>
                  </pic:spPr>
                </pic:pic>
              </a:graphicData>
            </a:graphic>
          </wp:inline>
        </w:drawing>
      </w:r>
    </w:p>
    <w:p xmlns:wp14="http://schemas.microsoft.com/office/word/2010/wordml" w:rsidR="002752C8" w:rsidP="002752C8" w:rsidRDefault="002752C8" w14:paraId="6BF20CEA" wp14:textId="77777777">
      <w:pPr>
        <w:jc w:val="center"/>
      </w:pPr>
      <w:r>
        <w:rPr>
          <w:noProof/>
        </w:rPr>
        <w:lastRenderedPageBreak/>
        <w:drawing>
          <wp:inline xmlns:wp14="http://schemas.microsoft.com/office/word/2010/wordprocessingDrawing" distT="0" distB="0" distL="0" distR="0" wp14:anchorId="2D02671F" wp14:editId="7777777">
            <wp:extent cx="6146800" cy="8729980"/>
            <wp:effectExtent l="0" t="0" r="0" b="0"/>
            <wp:docPr id="1737806318" name="Picture 17378063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8" name="Snip20230119_10.png"/>
                    <pic:cNvPicPr/>
                  </pic:nvPicPr>
                  <pic:blipFill>
                    <a:blip r:embed="rId146">
                      <a:extLst>
                        <a:ext uri="{28A0092B-C50C-407E-A947-70E740481C1C}">
                          <a14:useLocalDpi xmlns:a14="http://schemas.microsoft.com/office/drawing/2010/main" val="0"/>
                        </a:ext>
                      </a:extLst>
                    </a:blip>
                    <a:stretch>
                      <a:fillRect/>
                    </a:stretch>
                  </pic:blipFill>
                  <pic:spPr>
                    <a:xfrm>
                      <a:off x="0" y="0"/>
                      <a:ext cx="6146800" cy="8729980"/>
                    </a:xfrm>
                    <a:prstGeom prst="rect">
                      <a:avLst/>
                    </a:prstGeom>
                  </pic:spPr>
                </pic:pic>
              </a:graphicData>
            </a:graphic>
          </wp:inline>
        </w:drawing>
      </w:r>
    </w:p>
    <w:p xmlns:wp14="http://schemas.microsoft.com/office/word/2010/wordml" w:rsidR="002752C8" w:rsidP="00211748" w:rsidRDefault="002752C8" w14:paraId="25F866C5" wp14:textId="77777777"/>
    <w:p xmlns:wp14="http://schemas.microsoft.com/office/word/2010/wordml" w:rsidR="002752C8" w:rsidP="00211748" w:rsidRDefault="002752C8" w14:paraId="0210DD7E" wp14:textId="77777777">
      <w:pPr>
        <w:jc w:val="center"/>
        <w:sectPr w:rsidR="002752C8">
          <w:pgSz w:w="12240" w:h="15840" w:orient="portrait"/>
          <w:pgMar w:top="920" w:right="1280" w:bottom="920" w:left="1280" w:header="708" w:footer="654" w:gutter="0"/>
          <w:cols w:space="720"/>
        </w:sectPr>
      </w:pPr>
      <w:r>
        <w:rPr>
          <w:noProof/>
        </w:rPr>
        <w:drawing>
          <wp:inline xmlns:wp14="http://schemas.microsoft.com/office/word/2010/wordprocessingDrawing" distT="0" distB="0" distL="0" distR="0" wp14:anchorId="1094065D" wp14:editId="7777777">
            <wp:extent cx="6146800" cy="8700770"/>
            <wp:effectExtent l="0" t="0" r="0" b="0"/>
            <wp:docPr id="1737806319" name="Picture 173780631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37806319" name="Snip20230119_11.png"/>
                    <pic:cNvPicPr/>
                  </pic:nvPicPr>
                  <pic:blipFill>
                    <a:blip r:embed="rId147">
                      <a:extLst>
                        <a:ext uri="{28A0092B-C50C-407E-A947-70E740481C1C}">
                          <a14:useLocalDpi xmlns:a14="http://schemas.microsoft.com/office/drawing/2010/main" val="0"/>
                        </a:ext>
                      </a:extLst>
                    </a:blip>
                    <a:stretch>
                      <a:fillRect/>
                    </a:stretch>
                  </pic:blipFill>
                  <pic:spPr>
                    <a:xfrm>
                      <a:off x="0" y="0"/>
                      <a:ext cx="6146800" cy="8700770"/>
                    </a:xfrm>
                    <a:prstGeom prst="rect">
                      <a:avLst/>
                    </a:prstGeom>
                  </pic:spPr>
                </pic:pic>
              </a:graphicData>
            </a:graphic>
          </wp:inline>
        </w:drawing>
      </w:r>
    </w:p>
    <w:p xmlns:wp14="http://schemas.microsoft.com/office/word/2010/wordml" w:rsidR="00CB0342" w:rsidRDefault="00CB0342" w14:paraId="3BF677DD" wp14:textId="77777777">
      <w:pPr>
        <w:spacing w:line="269" w:lineRule="exact"/>
        <w:sectPr w:rsidR="00CB0342">
          <w:pgSz w:w="12240" w:h="15840" w:orient="portrait"/>
          <w:pgMar w:top="920" w:right="1280" w:bottom="920" w:left="1280" w:header="708" w:footer="654" w:gutter="0"/>
          <w:cols w:space="720"/>
        </w:sectPr>
      </w:pPr>
    </w:p>
    <w:p xmlns:wp14="http://schemas.microsoft.com/office/word/2010/wordml" w:rsidR="00211748" w:rsidP="00211748" w:rsidRDefault="00211748" w14:paraId="6890AB17" wp14:textId="77777777">
      <w:pPr>
        <w:jc w:val="center"/>
        <w:rPr>
          <w:rFonts w:ascii="Arial" w:hAnsi="Arial" w:cs="Arial"/>
          <w:b/>
          <w:bCs/>
          <w:sz w:val="22"/>
          <w:szCs w:val="22"/>
          <w:u w:val="single"/>
        </w:rPr>
      </w:pPr>
      <w:r w:rsidRPr="00211748">
        <w:rPr>
          <w:rFonts w:ascii="Arial" w:hAnsi="Arial" w:cs="Arial"/>
          <w:b/>
          <w:bCs/>
          <w:sz w:val="22"/>
          <w:szCs w:val="22"/>
          <w:u w:val="single"/>
        </w:rPr>
        <w:lastRenderedPageBreak/>
        <w:t>Appendix T</w:t>
      </w:r>
      <w:r>
        <w:rPr>
          <w:rFonts w:ascii="Arial" w:hAnsi="Arial" w:cs="Arial"/>
          <w:b/>
          <w:bCs/>
          <w:sz w:val="22"/>
          <w:szCs w:val="22"/>
          <w:u w:val="single"/>
        </w:rPr>
        <w:t>hree</w:t>
      </w:r>
      <w:r w:rsidRPr="00211748">
        <w:rPr>
          <w:rFonts w:ascii="Arial" w:hAnsi="Arial" w:cs="Arial"/>
          <w:b/>
          <w:bCs/>
          <w:sz w:val="22"/>
          <w:szCs w:val="22"/>
          <w:u w:val="single"/>
        </w:rPr>
        <w:t xml:space="preserve">: CERIC </w:t>
      </w:r>
      <w:r>
        <w:rPr>
          <w:rFonts w:ascii="Arial" w:hAnsi="Arial" w:cs="Arial"/>
          <w:b/>
          <w:bCs/>
          <w:sz w:val="22"/>
          <w:szCs w:val="22"/>
          <w:u w:val="single"/>
        </w:rPr>
        <w:t>DCW/ CEMET Paper</w:t>
      </w:r>
    </w:p>
    <w:p xmlns:wp14="http://schemas.microsoft.com/office/word/2010/wordml" w:rsidR="000A5B87" w:rsidP="00211748" w:rsidRDefault="000A5B87" w14:paraId="6A778EA0" wp14:textId="77777777">
      <w:pPr>
        <w:jc w:val="center"/>
      </w:pPr>
    </w:p>
    <w:p xmlns:wp14="http://schemas.microsoft.com/office/word/2010/wordml" w:rsidR="00211748" w:rsidP="00211748" w:rsidRDefault="00211748" w14:paraId="25F15E76" wp14:textId="77777777">
      <w:pPr>
        <w:jc w:val="center"/>
      </w:pPr>
      <w:r>
        <w:rPr>
          <w:noProof/>
        </w:rPr>
        <w:drawing>
          <wp:inline xmlns:wp14="http://schemas.microsoft.com/office/word/2010/wordprocessingDrawing" distT="0" distB="0" distL="0" distR="0" wp14:anchorId="38FEDA07" wp14:editId="7777777">
            <wp:extent cx="5732145" cy="7817485"/>
            <wp:effectExtent l="0" t="0" r="0" b="5715"/>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4" name="Snip20230123_1.png"/>
                    <pic:cNvPicPr/>
                  </pic:nvPicPr>
                  <pic:blipFill>
                    <a:blip r:embed="rId148" cstate="print">
                      <a:extLst>
                        <a:ext uri="{28A0092B-C50C-407E-A947-70E740481C1C}">
                          <a14:useLocalDpi xmlns:a14="http://schemas.microsoft.com/office/drawing/2010/main" val="0"/>
                        </a:ext>
                      </a:extLst>
                    </a:blip>
                    <a:stretch>
                      <a:fillRect/>
                    </a:stretch>
                  </pic:blipFill>
                  <pic:spPr>
                    <a:xfrm>
                      <a:off x="0" y="0"/>
                      <a:ext cx="5732145" cy="7817485"/>
                    </a:xfrm>
                    <a:prstGeom prst="rect">
                      <a:avLst/>
                    </a:prstGeom>
                  </pic:spPr>
                </pic:pic>
              </a:graphicData>
            </a:graphic>
          </wp:inline>
        </w:drawing>
      </w:r>
    </w:p>
    <w:p xmlns:wp14="http://schemas.microsoft.com/office/word/2010/wordml" w:rsidR="00211748" w:rsidP="00211748" w:rsidRDefault="00211748" w14:paraId="4F3E644B" wp14:textId="77777777">
      <w:pPr>
        <w:jc w:val="center"/>
      </w:pPr>
    </w:p>
    <w:p xmlns:wp14="http://schemas.microsoft.com/office/word/2010/wordml" w:rsidR="00211748" w:rsidP="00211748" w:rsidRDefault="00211748" w14:paraId="69C5AB75" wp14:textId="77777777">
      <w:pPr>
        <w:jc w:val="center"/>
      </w:pPr>
    </w:p>
    <w:p xmlns:wp14="http://schemas.microsoft.com/office/word/2010/wordml" w:rsidR="00211748" w:rsidP="00211748" w:rsidRDefault="00211748" w14:paraId="096E06FE" wp14:textId="77777777">
      <w:pPr>
        <w:jc w:val="center"/>
      </w:pPr>
    </w:p>
    <w:p xmlns:wp14="http://schemas.microsoft.com/office/word/2010/wordml" w:rsidR="00211748" w:rsidP="00211748" w:rsidRDefault="00211748" w14:paraId="27286A95" wp14:textId="77777777">
      <w:pPr>
        <w:jc w:val="center"/>
      </w:pPr>
    </w:p>
    <w:p xmlns:wp14="http://schemas.microsoft.com/office/word/2010/wordml" w:rsidR="00211748" w:rsidP="00211748" w:rsidRDefault="00211748" w14:paraId="64AB2A5A" wp14:textId="77777777">
      <w:pPr>
        <w:jc w:val="center"/>
      </w:pPr>
      <w:r>
        <w:rPr>
          <w:noProof/>
        </w:rPr>
        <w:lastRenderedPageBreak/>
        <w:drawing>
          <wp:inline xmlns:wp14="http://schemas.microsoft.com/office/word/2010/wordprocessingDrawing" distT="0" distB="0" distL="0" distR="0" wp14:anchorId="033AD005" wp14:editId="7777777">
            <wp:extent cx="5732145" cy="7479665"/>
            <wp:effectExtent l="0" t="0" r="0" b="635"/>
            <wp:docPr id="145" name="Picture 14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 name="Snip20230123_2.png"/>
                    <pic:cNvPicPr/>
                  </pic:nvPicPr>
                  <pic:blipFill>
                    <a:blip r:embed="rId149" cstate="print">
                      <a:extLst>
                        <a:ext uri="{28A0092B-C50C-407E-A947-70E740481C1C}">
                          <a14:useLocalDpi xmlns:a14="http://schemas.microsoft.com/office/drawing/2010/main" val="0"/>
                        </a:ext>
                      </a:extLst>
                    </a:blip>
                    <a:stretch>
                      <a:fillRect/>
                    </a:stretch>
                  </pic:blipFill>
                  <pic:spPr>
                    <a:xfrm>
                      <a:off x="0" y="0"/>
                      <a:ext cx="5732145" cy="7479665"/>
                    </a:xfrm>
                    <a:prstGeom prst="rect">
                      <a:avLst/>
                    </a:prstGeom>
                  </pic:spPr>
                </pic:pic>
              </a:graphicData>
            </a:graphic>
          </wp:inline>
        </w:drawing>
      </w:r>
    </w:p>
    <w:p xmlns:wp14="http://schemas.microsoft.com/office/word/2010/wordml" w:rsidR="00211748" w:rsidP="00211748" w:rsidRDefault="00211748" w14:paraId="4159FAB9" wp14:textId="77777777">
      <w:pPr>
        <w:jc w:val="center"/>
      </w:pPr>
    </w:p>
    <w:p xmlns:wp14="http://schemas.microsoft.com/office/word/2010/wordml" w:rsidR="00211748" w:rsidP="00211748" w:rsidRDefault="00211748" w14:paraId="0A56BDC6" wp14:textId="77777777">
      <w:pPr>
        <w:jc w:val="center"/>
      </w:pPr>
    </w:p>
    <w:p xmlns:wp14="http://schemas.microsoft.com/office/word/2010/wordml" w:rsidR="00211748" w:rsidP="00211748" w:rsidRDefault="00211748" w14:paraId="7FE267A1" wp14:textId="77777777">
      <w:pPr>
        <w:jc w:val="center"/>
      </w:pPr>
    </w:p>
    <w:p xmlns:wp14="http://schemas.microsoft.com/office/word/2010/wordml" w:rsidR="00211748" w:rsidP="00211748" w:rsidRDefault="00211748" w14:paraId="39AA02EC" wp14:textId="77777777">
      <w:pPr>
        <w:jc w:val="center"/>
      </w:pPr>
    </w:p>
    <w:p xmlns:wp14="http://schemas.microsoft.com/office/word/2010/wordml" w:rsidR="00211748" w:rsidP="00211748" w:rsidRDefault="00211748" w14:paraId="328E887E" wp14:textId="77777777">
      <w:pPr>
        <w:jc w:val="center"/>
      </w:pPr>
    </w:p>
    <w:p xmlns:wp14="http://schemas.microsoft.com/office/word/2010/wordml" w:rsidR="00211748" w:rsidP="00211748" w:rsidRDefault="00211748" w14:paraId="5A4440EE" wp14:textId="77777777">
      <w:pPr>
        <w:jc w:val="center"/>
      </w:pPr>
    </w:p>
    <w:p xmlns:wp14="http://schemas.microsoft.com/office/word/2010/wordml" w:rsidR="00211748" w:rsidP="00211748" w:rsidRDefault="00211748" w14:paraId="71E86D4E" wp14:textId="77777777">
      <w:pPr>
        <w:jc w:val="center"/>
      </w:pPr>
    </w:p>
    <w:p xmlns:wp14="http://schemas.microsoft.com/office/word/2010/wordml" w:rsidR="00211748" w:rsidP="00211748" w:rsidRDefault="00211748" w14:paraId="4AF50F37" wp14:textId="77777777">
      <w:pPr>
        <w:jc w:val="center"/>
      </w:pPr>
      <w:r>
        <w:rPr>
          <w:noProof/>
        </w:rPr>
        <w:lastRenderedPageBreak/>
        <w:drawing>
          <wp:inline xmlns:wp14="http://schemas.microsoft.com/office/word/2010/wordprocessingDrawing" distT="0" distB="0" distL="0" distR="0" wp14:anchorId="5D381E1C" wp14:editId="7777777">
            <wp:extent cx="5732145" cy="7790180"/>
            <wp:effectExtent l="0" t="0" r="0" b="0"/>
            <wp:docPr id="146" name="Picture 14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6" name="Snip20230123_3.png"/>
                    <pic:cNvPicPr/>
                  </pic:nvPicPr>
                  <pic:blipFill>
                    <a:blip r:embed="rId150" cstate="print">
                      <a:extLst>
                        <a:ext uri="{28A0092B-C50C-407E-A947-70E740481C1C}">
                          <a14:useLocalDpi xmlns:a14="http://schemas.microsoft.com/office/drawing/2010/main" val="0"/>
                        </a:ext>
                      </a:extLst>
                    </a:blip>
                    <a:stretch>
                      <a:fillRect/>
                    </a:stretch>
                  </pic:blipFill>
                  <pic:spPr>
                    <a:xfrm>
                      <a:off x="0" y="0"/>
                      <a:ext cx="5732145" cy="7790180"/>
                    </a:xfrm>
                    <a:prstGeom prst="rect">
                      <a:avLst/>
                    </a:prstGeom>
                  </pic:spPr>
                </pic:pic>
              </a:graphicData>
            </a:graphic>
          </wp:inline>
        </w:drawing>
      </w:r>
    </w:p>
    <w:p xmlns:wp14="http://schemas.microsoft.com/office/word/2010/wordml" w:rsidR="00211748" w:rsidP="00211748" w:rsidRDefault="00211748" w14:paraId="747CF5AC" wp14:textId="77777777">
      <w:pPr>
        <w:jc w:val="center"/>
      </w:pPr>
    </w:p>
    <w:p xmlns:wp14="http://schemas.microsoft.com/office/word/2010/wordml" w:rsidR="00211748" w:rsidP="00211748" w:rsidRDefault="00211748" w14:paraId="5E454F11" wp14:textId="77777777">
      <w:pPr>
        <w:jc w:val="center"/>
      </w:pPr>
    </w:p>
    <w:p xmlns:wp14="http://schemas.microsoft.com/office/word/2010/wordml" w:rsidR="00211748" w:rsidP="00211748" w:rsidRDefault="00211748" w14:paraId="2334F3C2" wp14:textId="77777777">
      <w:pPr>
        <w:jc w:val="center"/>
      </w:pPr>
    </w:p>
    <w:p xmlns:wp14="http://schemas.microsoft.com/office/word/2010/wordml" w:rsidR="00211748" w:rsidP="00211748" w:rsidRDefault="00211748" w14:paraId="6688C5E5" wp14:textId="77777777">
      <w:pPr>
        <w:jc w:val="center"/>
      </w:pPr>
    </w:p>
    <w:p xmlns:wp14="http://schemas.microsoft.com/office/word/2010/wordml" w:rsidR="00211748" w:rsidP="00211748" w:rsidRDefault="00211748" w14:paraId="4AE424E0" wp14:textId="77777777">
      <w:pPr>
        <w:jc w:val="center"/>
      </w:pPr>
    </w:p>
    <w:p xmlns:wp14="http://schemas.microsoft.com/office/word/2010/wordml" w:rsidR="00211748" w:rsidP="00211748" w:rsidRDefault="00211748" w14:paraId="5FB90CE9" wp14:textId="77777777">
      <w:pPr>
        <w:jc w:val="center"/>
      </w:pPr>
    </w:p>
    <w:p xmlns:wp14="http://schemas.microsoft.com/office/word/2010/wordml" w:rsidR="00211748" w:rsidP="00211748" w:rsidRDefault="00211748" w14:paraId="23A7C8A6" wp14:textId="77777777">
      <w:pPr>
        <w:jc w:val="center"/>
      </w:pPr>
      <w:r>
        <w:rPr>
          <w:noProof/>
        </w:rPr>
        <w:lastRenderedPageBreak/>
        <w:drawing>
          <wp:inline xmlns:wp14="http://schemas.microsoft.com/office/word/2010/wordprocessingDrawing" distT="0" distB="0" distL="0" distR="0" wp14:anchorId="29CBBDE2" wp14:editId="7777777">
            <wp:extent cx="5732145" cy="7489825"/>
            <wp:effectExtent l="0" t="0" r="0" b="3175"/>
            <wp:docPr id="147"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7" name="Snip20230123_4.png"/>
                    <pic:cNvPicPr/>
                  </pic:nvPicPr>
                  <pic:blipFill>
                    <a:blip r:embed="rId151" cstate="print">
                      <a:extLst>
                        <a:ext uri="{28A0092B-C50C-407E-A947-70E740481C1C}">
                          <a14:useLocalDpi xmlns:a14="http://schemas.microsoft.com/office/drawing/2010/main" val="0"/>
                        </a:ext>
                      </a:extLst>
                    </a:blip>
                    <a:stretch>
                      <a:fillRect/>
                    </a:stretch>
                  </pic:blipFill>
                  <pic:spPr>
                    <a:xfrm>
                      <a:off x="0" y="0"/>
                      <a:ext cx="5732145" cy="7489825"/>
                    </a:xfrm>
                    <a:prstGeom prst="rect">
                      <a:avLst/>
                    </a:prstGeom>
                  </pic:spPr>
                </pic:pic>
              </a:graphicData>
            </a:graphic>
          </wp:inline>
        </w:drawing>
      </w:r>
    </w:p>
    <w:p xmlns:wp14="http://schemas.microsoft.com/office/word/2010/wordml" w:rsidR="00211748" w:rsidP="00211748" w:rsidRDefault="00211748" w14:paraId="236FC237" wp14:textId="77777777">
      <w:pPr>
        <w:jc w:val="center"/>
      </w:pPr>
    </w:p>
    <w:p xmlns:wp14="http://schemas.microsoft.com/office/word/2010/wordml" w:rsidR="00211748" w:rsidP="00211748" w:rsidRDefault="00211748" w14:paraId="064FF0C9" wp14:textId="77777777">
      <w:pPr>
        <w:jc w:val="center"/>
      </w:pPr>
    </w:p>
    <w:p xmlns:wp14="http://schemas.microsoft.com/office/word/2010/wordml" w:rsidR="00211748" w:rsidP="00211748" w:rsidRDefault="00211748" w14:paraId="619E7DCA" wp14:textId="77777777">
      <w:pPr>
        <w:jc w:val="center"/>
      </w:pPr>
    </w:p>
    <w:p xmlns:wp14="http://schemas.microsoft.com/office/word/2010/wordml" w:rsidR="00211748" w:rsidP="00211748" w:rsidRDefault="00211748" w14:paraId="3D72BBB8" wp14:textId="77777777">
      <w:pPr>
        <w:jc w:val="center"/>
      </w:pPr>
    </w:p>
    <w:p xmlns:wp14="http://schemas.microsoft.com/office/word/2010/wordml" w:rsidR="00211748" w:rsidP="00211748" w:rsidRDefault="00211748" w14:paraId="0FE0AA04" wp14:textId="77777777">
      <w:pPr>
        <w:jc w:val="center"/>
      </w:pPr>
    </w:p>
    <w:p xmlns:wp14="http://schemas.microsoft.com/office/word/2010/wordml" w:rsidR="00211748" w:rsidP="00211748" w:rsidRDefault="00211748" w14:paraId="05FFD593" wp14:textId="77777777">
      <w:pPr>
        <w:jc w:val="center"/>
      </w:pPr>
    </w:p>
    <w:p xmlns:wp14="http://schemas.microsoft.com/office/word/2010/wordml" w:rsidR="00211748" w:rsidP="00211748" w:rsidRDefault="00211748" w14:paraId="7618A91F" wp14:textId="77777777">
      <w:pPr>
        <w:jc w:val="center"/>
      </w:pPr>
    </w:p>
    <w:p xmlns:wp14="http://schemas.microsoft.com/office/word/2010/wordml" w:rsidR="00211748" w:rsidP="00211748" w:rsidRDefault="00211748" w14:paraId="250806ED" wp14:textId="77777777">
      <w:pPr>
        <w:jc w:val="center"/>
      </w:pPr>
      <w:r>
        <w:rPr>
          <w:noProof/>
        </w:rPr>
        <w:lastRenderedPageBreak/>
        <w:drawing>
          <wp:inline xmlns:wp14="http://schemas.microsoft.com/office/word/2010/wordprocessingDrawing" distT="0" distB="0" distL="0" distR="0" wp14:anchorId="24884DA9" wp14:editId="7777777">
            <wp:extent cx="5732145" cy="7745095"/>
            <wp:effectExtent l="0" t="0" r="0" b="1905"/>
            <wp:docPr id="148" name="Picture 14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8" name="Snip20230123_5.png"/>
                    <pic:cNvPicPr/>
                  </pic:nvPicPr>
                  <pic:blipFill>
                    <a:blip r:embed="rId152" cstate="print">
                      <a:extLst>
                        <a:ext uri="{28A0092B-C50C-407E-A947-70E740481C1C}">
                          <a14:useLocalDpi xmlns:a14="http://schemas.microsoft.com/office/drawing/2010/main" val="0"/>
                        </a:ext>
                      </a:extLst>
                    </a:blip>
                    <a:stretch>
                      <a:fillRect/>
                    </a:stretch>
                  </pic:blipFill>
                  <pic:spPr>
                    <a:xfrm>
                      <a:off x="0" y="0"/>
                      <a:ext cx="5732145" cy="7745095"/>
                    </a:xfrm>
                    <a:prstGeom prst="rect">
                      <a:avLst/>
                    </a:prstGeom>
                  </pic:spPr>
                </pic:pic>
              </a:graphicData>
            </a:graphic>
          </wp:inline>
        </w:drawing>
      </w:r>
    </w:p>
    <w:p xmlns:wp14="http://schemas.microsoft.com/office/word/2010/wordml" w:rsidR="00211748" w:rsidP="00211748" w:rsidRDefault="00211748" w14:paraId="3D35B4DD" wp14:textId="77777777">
      <w:pPr>
        <w:jc w:val="center"/>
      </w:pPr>
    </w:p>
    <w:p xmlns:wp14="http://schemas.microsoft.com/office/word/2010/wordml" w:rsidR="00211748" w:rsidP="00211748" w:rsidRDefault="00211748" w14:paraId="6098C37B" wp14:textId="77777777">
      <w:pPr>
        <w:jc w:val="center"/>
      </w:pPr>
    </w:p>
    <w:p xmlns:wp14="http://schemas.microsoft.com/office/word/2010/wordml" w:rsidR="00211748" w:rsidP="00211748" w:rsidRDefault="00211748" w14:paraId="24A2EE5C" wp14:textId="77777777">
      <w:pPr>
        <w:jc w:val="center"/>
      </w:pPr>
    </w:p>
    <w:p xmlns:wp14="http://schemas.microsoft.com/office/word/2010/wordml" w:rsidR="00211748" w:rsidP="00211748" w:rsidRDefault="00211748" w14:paraId="0233563C" wp14:textId="77777777">
      <w:pPr>
        <w:jc w:val="center"/>
      </w:pPr>
    </w:p>
    <w:p xmlns:wp14="http://schemas.microsoft.com/office/word/2010/wordml" w:rsidR="00211748" w:rsidP="00211748" w:rsidRDefault="00211748" w14:paraId="5947B4EE" wp14:textId="77777777">
      <w:pPr>
        <w:jc w:val="center"/>
      </w:pPr>
    </w:p>
    <w:p xmlns:wp14="http://schemas.microsoft.com/office/word/2010/wordml" w:rsidR="00211748" w:rsidP="00211748" w:rsidRDefault="00211748" w14:paraId="61C81E77" wp14:textId="77777777">
      <w:pPr>
        <w:jc w:val="center"/>
      </w:pPr>
    </w:p>
    <w:p xmlns:wp14="http://schemas.microsoft.com/office/word/2010/wordml" w:rsidR="00211748" w:rsidP="00211748" w:rsidRDefault="00211748" w14:paraId="7999C2FD" wp14:textId="77777777">
      <w:pPr>
        <w:jc w:val="center"/>
      </w:pPr>
      <w:r>
        <w:rPr>
          <w:noProof/>
        </w:rPr>
        <w:lastRenderedPageBreak/>
        <w:drawing>
          <wp:inline xmlns:wp14="http://schemas.microsoft.com/office/word/2010/wordprocessingDrawing" distT="0" distB="0" distL="0" distR="0" wp14:anchorId="09993BE8" wp14:editId="7777777">
            <wp:extent cx="5732145" cy="7552690"/>
            <wp:effectExtent l="0" t="0" r="0" b="3810"/>
            <wp:docPr id="149" name="Picture 1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9" name="Snip20230123_6.png"/>
                    <pic:cNvPicPr/>
                  </pic:nvPicPr>
                  <pic:blipFill>
                    <a:blip r:embed="rId153" cstate="print">
                      <a:extLst>
                        <a:ext uri="{28A0092B-C50C-407E-A947-70E740481C1C}">
                          <a14:useLocalDpi xmlns:a14="http://schemas.microsoft.com/office/drawing/2010/main" val="0"/>
                        </a:ext>
                      </a:extLst>
                    </a:blip>
                    <a:stretch>
                      <a:fillRect/>
                    </a:stretch>
                  </pic:blipFill>
                  <pic:spPr>
                    <a:xfrm>
                      <a:off x="0" y="0"/>
                      <a:ext cx="5732145" cy="7552690"/>
                    </a:xfrm>
                    <a:prstGeom prst="rect">
                      <a:avLst/>
                    </a:prstGeom>
                  </pic:spPr>
                </pic:pic>
              </a:graphicData>
            </a:graphic>
          </wp:inline>
        </w:drawing>
      </w:r>
    </w:p>
    <w:p xmlns:wp14="http://schemas.microsoft.com/office/word/2010/wordml" w:rsidR="00211748" w:rsidP="00211748" w:rsidRDefault="00211748" w14:paraId="7B7C8C32" wp14:textId="77777777">
      <w:pPr>
        <w:jc w:val="center"/>
      </w:pPr>
    </w:p>
    <w:p xmlns:wp14="http://schemas.microsoft.com/office/word/2010/wordml" w:rsidR="00211748" w:rsidP="00211748" w:rsidRDefault="00211748" w14:paraId="27758D73" wp14:textId="77777777">
      <w:pPr>
        <w:jc w:val="center"/>
      </w:pPr>
    </w:p>
    <w:p xmlns:wp14="http://schemas.microsoft.com/office/word/2010/wordml" w:rsidR="00211748" w:rsidP="00211748" w:rsidRDefault="00211748" w14:paraId="1AF35F8B" wp14:textId="77777777">
      <w:pPr>
        <w:jc w:val="center"/>
      </w:pPr>
    </w:p>
    <w:p xmlns:wp14="http://schemas.microsoft.com/office/word/2010/wordml" w:rsidR="00211748" w:rsidP="00211748" w:rsidRDefault="00211748" w14:paraId="0DA819DD" wp14:textId="77777777">
      <w:pPr>
        <w:jc w:val="center"/>
      </w:pPr>
    </w:p>
    <w:p xmlns:wp14="http://schemas.microsoft.com/office/word/2010/wordml" w:rsidR="00211748" w:rsidP="00211748" w:rsidRDefault="00211748" w14:paraId="521832CA" wp14:textId="77777777">
      <w:pPr>
        <w:jc w:val="center"/>
      </w:pPr>
    </w:p>
    <w:p xmlns:wp14="http://schemas.microsoft.com/office/word/2010/wordml" w:rsidR="00211748" w:rsidP="00211748" w:rsidRDefault="00211748" w14:paraId="689978F1" wp14:textId="77777777">
      <w:pPr>
        <w:jc w:val="center"/>
      </w:pPr>
    </w:p>
    <w:p xmlns:wp14="http://schemas.microsoft.com/office/word/2010/wordml" w:rsidR="00211748" w:rsidP="00211748" w:rsidRDefault="00211748" w14:paraId="621AFB6B" wp14:textId="77777777">
      <w:pPr>
        <w:jc w:val="center"/>
      </w:pPr>
    </w:p>
    <w:p xmlns:wp14="http://schemas.microsoft.com/office/word/2010/wordml" w:rsidR="00211748" w:rsidP="00211748" w:rsidRDefault="00211748" w14:paraId="2E471027" wp14:textId="77777777">
      <w:pPr>
        <w:jc w:val="center"/>
      </w:pPr>
      <w:r>
        <w:rPr>
          <w:noProof/>
        </w:rPr>
        <w:lastRenderedPageBreak/>
        <w:drawing>
          <wp:inline xmlns:wp14="http://schemas.microsoft.com/office/word/2010/wordprocessingDrawing" distT="0" distB="0" distL="0" distR="0" wp14:anchorId="7386E2BC" wp14:editId="7777777">
            <wp:extent cx="5732145" cy="5920740"/>
            <wp:effectExtent l="0" t="0" r="0" b="0"/>
            <wp:docPr id="150" name="Picture 15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0" name="Snip20230123_7.png"/>
                    <pic:cNvPicPr/>
                  </pic:nvPicPr>
                  <pic:blipFill>
                    <a:blip r:embed="rId154" cstate="print">
                      <a:extLst>
                        <a:ext uri="{28A0092B-C50C-407E-A947-70E740481C1C}">
                          <a14:useLocalDpi xmlns:a14="http://schemas.microsoft.com/office/drawing/2010/main" val="0"/>
                        </a:ext>
                      </a:extLst>
                    </a:blip>
                    <a:stretch>
                      <a:fillRect/>
                    </a:stretch>
                  </pic:blipFill>
                  <pic:spPr>
                    <a:xfrm>
                      <a:off x="0" y="0"/>
                      <a:ext cx="5732145" cy="5920740"/>
                    </a:xfrm>
                    <a:prstGeom prst="rect">
                      <a:avLst/>
                    </a:prstGeom>
                  </pic:spPr>
                </pic:pic>
              </a:graphicData>
            </a:graphic>
          </wp:inline>
        </w:drawing>
      </w:r>
    </w:p>
    <w:p xmlns:wp14="http://schemas.microsoft.com/office/word/2010/wordml" w:rsidR="00211748" w:rsidP="00211748" w:rsidRDefault="00211748" w14:paraId="0915588A" wp14:textId="77777777" wp14:noSpellErr="1">
      <w:pPr>
        <w:jc w:val="center"/>
      </w:pPr>
    </w:p>
    <w:p w:rsidR="54989A9C" w:rsidP="54989A9C" w:rsidRDefault="54989A9C" w14:paraId="41FE0121" w14:textId="752916B0">
      <w:pPr>
        <w:pStyle w:val="Normal"/>
        <w:jc w:val="center"/>
      </w:pPr>
    </w:p>
    <w:p w:rsidR="54989A9C" w:rsidP="54989A9C" w:rsidRDefault="54989A9C" w14:paraId="2D16231C" w14:textId="66A504F3">
      <w:pPr>
        <w:pStyle w:val="Normal"/>
        <w:jc w:val="center"/>
      </w:pPr>
    </w:p>
    <w:p w:rsidR="54989A9C" w:rsidP="54989A9C" w:rsidRDefault="54989A9C" w14:paraId="447E1459" w14:textId="54CEC0A8">
      <w:pPr>
        <w:pStyle w:val="Normal"/>
        <w:jc w:val="center"/>
      </w:pPr>
    </w:p>
    <w:p w:rsidR="70CF332C" w:rsidP="54989A9C" w:rsidRDefault="70CF332C" w14:paraId="7521E6AC" w14:textId="5EC0FB1F">
      <w:pPr>
        <w:jc w:val="center"/>
        <w:rPr>
          <w:rFonts w:ascii="Arial" w:hAnsi="Arial" w:cs="Arial"/>
          <w:b w:val="1"/>
          <w:bCs w:val="1"/>
          <w:sz w:val="22"/>
          <w:szCs w:val="22"/>
          <w:u w:val="single"/>
        </w:rPr>
      </w:pPr>
      <w:r w:rsidRPr="1B75DD96" w:rsidR="70CF332C">
        <w:rPr>
          <w:rFonts w:ascii="Arial" w:hAnsi="Arial" w:cs="Arial"/>
          <w:b w:val="1"/>
          <w:bCs w:val="1"/>
          <w:sz w:val="22"/>
          <w:szCs w:val="22"/>
          <w:u w:val="single"/>
        </w:rPr>
        <w:t xml:space="preserve">Appendix Four: </w:t>
      </w:r>
      <w:r w:rsidRPr="1B75DD96" w:rsidR="214C3739">
        <w:rPr>
          <w:rFonts w:ascii="Arial" w:hAnsi="Arial" w:cs="Arial"/>
          <w:b w:val="1"/>
          <w:bCs w:val="1"/>
          <w:sz w:val="22"/>
          <w:szCs w:val="22"/>
          <w:u w:val="single"/>
        </w:rPr>
        <w:t xml:space="preserve">DCW Company structure and Projects </w:t>
      </w:r>
    </w:p>
    <w:p w:rsidR="1B75DD96" w:rsidP="1B75DD96" w:rsidRDefault="1B75DD96" w14:paraId="2B7DC4E9" w14:textId="0ADD2494">
      <w:pPr>
        <w:pStyle w:val="Normal"/>
        <w:jc w:val="center"/>
        <w:rPr>
          <w:rFonts w:ascii="Arial" w:hAnsi="Arial" w:cs="Arial"/>
          <w:b w:val="1"/>
          <w:bCs w:val="1"/>
          <w:sz w:val="22"/>
          <w:szCs w:val="22"/>
          <w:u w:val="single"/>
        </w:rPr>
      </w:pPr>
    </w:p>
    <w:p w:rsidR="54989A9C" w:rsidP="54989A9C" w:rsidRDefault="54989A9C" w14:paraId="51BEA94B" w14:textId="5C7641F0">
      <w:pPr>
        <w:pStyle w:val="Normal"/>
        <w:jc w:val="center"/>
      </w:pPr>
      <w:r w:rsidR="214C3739">
        <w:drawing>
          <wp:inline wp14:editId="53EDCBF8" wp14:anchorId="672D0C5C">
            <wp:extent cx="4784170" cy="6896100"/>
            <wp:effectExtent l="0" t="0" r="0" b="0"/>
            <wp:docPr id="1433678224" name="" title=""/>
            <wp:cNvGraphicFramePr>
              <a:graphicFrameLocks noChangeAspect="1"/>
            </wp:cNvGraphicFramePr>
            <a:graphic>
              <a:graphicData uri="http://schemas.openxmlformats.org/drawingml/2006/picture">
                <pic:pic>
                  <pic:nvPicPr>
                    <pic:cNvPr id="0" name=""/>
                    <pic:cNvPicPr/>
                  </pic:nvPicPr>
                  <pic:blipFill>
                    <a:blip r:embed="R36038389c9bd4c18">
                      <a:extLst>
                        <a:ext xmlns:a="http://schemas.openxmlformats.org/drawingml/2006/main" uri="{28A0092B-C50C-407E-A947-70E740481C1C}">
                          <a14:useLocalDpi val="0"/>
                        </a:ext>
                      </a:extLst>
                    </a:blip>
                    <a:stretch>
                      <a:fillRect/>
                    </a:stretch>
                  </pic:blipFill>
                  <pic:spPr>
                    <a:xfrm>
                      <a:off x="0" y="0"/>
                      <a:ext cx="4784170" cy="6896100"/>
                    </a:xfrm>
                    <a:prstGeom prst="rect">
                      <a:avLst/>
                    </a:prstGeom>
                  </pic:spPr>
                </pic:pic>
              </a:graphicData>
            </a:graphic>
          </wp:inline>
        </w:drawing>
      </w:r>
    </w:p>
    <w:p w:rsidR="1B75DD96" w:rsidP="1B75DD96" w:rsidRDefault="1B75DD96" w14:paraId="5C4B19B5" w14:textId="094CA37C">
      <w:pPr>
        <w:pStyle w:val="Normal"/>
        <w:jc w:val="center"/>
      </w:pPr>
    </w:p>
    <w:p w:rsidR="1B75DD96" w:rsidP="1B75DD96" w:rsidRDefault="1B75DD96" w14:paraId="37BF0040" w14:textId="13DF0B18">
      <w:pPr>
        <w:pStyle w:val="Normal"/>
        <w:jc w:val="center"/>
      </w:pPr>
    </w:p>
    <w:p w:rsidR="54989A9C" w:rsidP="54989A9C" w:rsidRDefault="54989A9C" w14:paraId="48120AFB" w14:textId="54B73148">
      <w:pPr>
        <w:pStyle w:val="Normal"/>
        <w:jc w:val="center"/>
      </w:pPr>
      <w:r w:rsidR="214C3739">
        <w:drawing>
          <wp:inline wp14:editId="11CE7405" wp14:anchorId="43CB32A3">
            <wp:extent cx="4592240" cy="6334125"/>
            <wp:effectExtent l="0" t="0" r="0" b="0"/>
            <wp:docPr id="623193835" name="" title=""/>
            <wp:cNvGraphicFramePr>
              <a:graphicFrameLocks noChangeAspect="1"/>
            </wp:cNvGraphicFramePr>
            <a:graphic>
              <a:graphicData uri="http://schemas.openxmlformats.org/drawingml/2006/picture">
                <pic:pic>
                  <pic:nvPicPr>
                    <pic:cNvPr id="0" name=""/>
                    <pic:cNvPicPr/>
                  </pic:nvPicPr>
                  <pic:blipFill>
                    <a:blip r:embed="Ra5813eb6ea7642b2">
                      <a:extLst>
                        <a:ext xmlns:a="http://schemas.openxmlformats.org/drawingml/2006/main" uri="{28A0092B-C50C-407E-A947-70E740481C1C}">
                          <a14:useLocalDpi val="0"/>
                        </a:ext>
                      </a:extLst>
                    </a:blip>
                    <a:stretch>
                      <a:fillRect/>
                    </a:stretch>
                  </pic:blipFill>
                  <pic:spPr>
                    <a:xfrm>
                      <a:off x="0" y="0"/>
                      <a:ext cx="4592240" cy="6334125"/>
                    </a:xfrm>
                    <a:prstGeom prst="rect">
                      <a:avLst/>
                    </a:prstGeom>
                  </pic:spPr>
                </pic:pic>
              </a:graphicData>
            </a:graphic>
          </wp:inline>
        </w:drawing>
      </w:r>
    </w:p>
    <w:p w:rsidR="1B75DD96" w:rsidP="1B75DD96" w:rsidRDefault="1B75DD96" w14:paraId="30A9A306" w14:textId="7AD37AC6">
      <w:pPr>
        <w:pStyle w:val="Normal"/>
        <w:jc w:val="center"/>
      </w:pPr>
    </w:p>
    <w:p w:rsidR="214C3739" w:rsidP="1B75DD96" w:rsidRDefault="214C3739" w14:paraId="2A089F98" w14:textId="7C9596FD">
      <w:pPr>
        <w:pStyle w:val="Normal"/>
        <w:jc w:val="center"/>
      </w:pPr>
      <w:r w:rsidR="214C3739">
        <w:drawing>
          <wp:inline wp14:editId="1EA89737" wp14:anchorId="3D2D8954">
            <wp:extent cx="4594146" cy="6229350"/>
            <wp:effectExtent l="0" t="0" r="0" b="0"/>
            <wp:docPr id="1070913913" name="" title=""/>
            <wp:cNvGraphicFramePr>
              <a:graphicFrameLocks noChangeAspect="1"/>
            </wp:cNvGraphicFramePr>
            <a:graphic>
              <a:graphicData uri="http://schemas.openxmlformats.org/drawingml/2006/picture">
                <pic:pic>
                  <pic:nvPicPr>
                    <pic:cNvPr id="0" name=""/>
                    <pic:cNvPicPr/>
                  </pic:nvPicPr>
                  <pic:blipFill>
                    <a:blip r:embed="Rd089825c95dc42bd">
                      <a:extLst>
                        <a:ext xmlns:a="http://schemas.openxmlformats.org/drawingml/2006/main" uri="{28A0092B-C50C-407E-A947-70E740481C1C}">
                          <a14:useLocalDpi val="0"/>
                        </a:ext>
                      </a:extLst>
                    </a:blip>
                    <a:stretch>
                      <a:fillRect/>
                    </a:stretch>
                  </pic:blipFill>
                  <pic:spPr>
                    <a:xfrm>
                      <a:off x="0" y="0"/>
                      <a:ext cx="4594146" cy="6229350"/>
                    </a:xfrm>
                    <a:prstGeom prst="rect">
                      <a:avLst/>
                    </a:prstGeom>
                  </pic:spPr>
                </pic:pic>
              </a:graphicData>
            </a:graphic>
          </wp:inline>
        </w:drawing>
      </w:r>
    </w:p>
    <w:p w:rsidR="1B75DD96" w:rsidP="1B75DD96" w:rsidRDefault="1B75DD96" w14:paraId="24C52B47" w14:textId="224C63F1">
      <w:pPr>
        <w:pStyle w:val="Normal"/>
        <w:jc w:val="center"/>
      </w:pPr>
    </w:p>
    <w:p w:rsidR="214C3739" w:rsidP="1B75DD96" w:rsidRDefault="214C3739" w14:paraId="33C891B7" w14:textId="69B0ED22">
      <w:pPr>
        <w:pStyle w:val="Normal"/>
        <w:jc w:val="center"/>
      </w:pPr>
      <w:r w:rsidR="214C3739">
        <w:drawing>
          <wp:inline wp14:editId="65C3F8DD" wp14:anchorId="29CC5AC2">
            <wp:extent cx="4249936" cy="6181725"/>
            <wp:effectExtent l="0" t="0" r="0" b="0"/>
            <wp:docPr id="520512601" name="" title=""/>
            <wp:cNvGraphicFramePr>
              <a:graphicFrameLocks noChangeAspect="1"/>
            </wp:cNvGraphicFramePr>
            <a:graphic>
              <a:graphicData uri="http://schemas.openxmlformats.org/drawingml/2006/picture">
                <pic:pic>
                  <pic:nvPicPr>
                    <pic:cNvPr id="0" name=""/>
                    <pic:cNvPicPr/>
                  </pic:nvPicPr>
                  <pic:blipFill>
                    <a:blip r:embed="R72e20c51ef4145af">
                      <a:extLst>
                        <a:ext xmlns:a="http://schemas.openxmlformats.org/drawingml/2006/main" uri="{28A0092B-C50C-407E-A947-70E740481C1C}">
                          <a14:useLocalDpi val="0"/>
                        </a:ext>
                      </a:extLst>
                    </a:blip>
                    <a:stretch>
                      <a:fillRect/>
                    </a:stretch>
                  </pic:blipFill>
                  <pic:spPr>
                    <a:xfrm>
                      <a:off x="0" y="0"/>
                      <a:ext cx="4249936" cy="6181725"/>
                    </a:xfrm>
                    <a:prstGeom prst="rect">
                      <a:avLst/>
                    </a:prstGeom>
                  </pic:spPr>
                </pic:pic>
              </a:graphicData>
            </a:graphic>
          </wp:inline>
        </w:drawing>
      </w:r>
    </w:p>
    <w:p w:rsidR="1B75DD96" w:rsidP="1B75DD96" w:rsidRDefault="1B75DD96" w14:paraId="2F535EAC" w14:textId="0B06B21F">
      <w:pPr>
        <w:pStyle w:val="Normal"/>
        <w:jc w:val="center"/>
      </w:pPr>
    </w:p>
    <w:p w:rsidR="214C3739" w:rsidP="1B75DD96" w:rsidRDefault="214C3739" w14:paraId="4C9FC05E" w14:textId="4FBF90BD">
      <w:pPr>
        <w:pStyle w:val="Normal"/>
        <w:jc w:val="center"/>
      </w:pPr>
      <w:r w:rsidR="214C3739">
        <w:drawing>
          <wp:inline wp14:editId="2B45068D" wp14:anchorId="3773B808">
            <wp:extent cx="4635302" cy="6267450"/>
            <wp:effectExtent l="0" t="0" r="0" b="0"/>
            <wp:docPr id="1726938387" name="" title=""/>
            <wp:cNvGraphicFramePr>
              <a:graphicFrameLocks noChangeAspect="1"/>
            </wp:cNvGraphicFramePr>
            <a:graphic>
              <a:graphicData uri="http://schemas.openxmlformats.org/drawingml/2006/picture">
                <pic:pic>
                  <pic:nvPicPr>
                    <pic:cNvPr id="0" name=""/>
                    <pic:cNvPicPr/>
                  </pic:nvPicPr>
                  <pic:blipFill>
                    <a:blip r:embed="R5db99bf9058b40ad">
                      <a:extLst>
                        <a:ext xmlns:a="http://schemas.openxmlformats.org/drawingml/2006/main" uri="{28A0092B-C50C-407E-A947-70E740481C1C}">
                          <a14:useLocalDpi val="0"/>
                        </a:ext>
                      </a:extLst>
                    </a:blip>
                    <a:stretch>
                      <a:fillRect/>
                    </a:stretch>
                  </pic:blipFill>
                  <pic:spPr>
                    <a:xfrm>
                      <a:off x="0" y="0"/>
                      <a:ext cx="4635302" cy="6267450"/>
                    </a:xfrm>
                    <a:prstGeom prst="rect">
                      <a:avLst/>
                    </a:prstGeom>
                  </pic:spPr>
                </pic:pic>
              </a:graphicData>
            </a:graphic>
          </wp:inline>
        </w:drawing>
      </w:r>
    </w:p>
    <w:p w:rsidR="1B75DD96" w:rsidP="1B75DD96" w:rsidRDefault="1B75DD96" w14:paraId="54719DB6" w14:textId="3C0A987B">
      <w:pPr>
        <w:pStyle w:val="Normal"/>
        <w:jc w:val="center"/>
      </w:pPr>
    </w:p>
    <w:p w:rsidR="214C3739" w:rsidP="1B75DD96" w:rsidRDefault="214C3739" w14:paraId="0E97908F" w14:textId="0BD3473E">
      <w:pPr>
        <w:pStyle w:val="Normal"/>
        <w:jc w:val="center"/>
      </w:pPr>
      <w:r w:rsidR="214C3739">
        <w:drawing>
          <wp:inline wp14:editId="55FA3D55" wp14:anchorId="45E73280">
            <wp:extent cx="4447282" cy="6372225"/>
            <wp:effectExtent l="0" t="0" r="0" b="0"/>
            <wp:docPr id="2018599510" name="" title=""/>
            <wp:cNvGraphicFramePr>
              <a:graphicFrameLocks noChangeAspect="1"/>
            </wp:cNvGraphicFramePr>
            <a:graphic>
              <a:graphicData uri="http://schemas.openxmlformats.org/drawingml/2006/picture">
                <pic:pic>
                  <pic:nvPicPr>
                    <pic:cNvPr id="0" name=""/>
                    <pic:cNvPicPr/>
                  </pic:nvPicPr>
                  <pic:blipFill>
                    <a:blip r:embed="Rc97289dedf2744f8">
                      <a:extLst>
                        <a:ext xmlns:a="http://schemas.openxmlformats.org/drawingml/2006/main" uri="{28A0092B-C50C-407E-A947-70E740481C1C}">
                          <a14:useLocalDpi val="0"/>
                        </a:ext>
                      </a:extLst>
                    </a:blip>
                    <a:stretch>
                      <a:fillRect/>
                    </a:stretch>
                  </pic:blipFill>
                  <pic:spPr>
                    <a:xfrm>
                      <a:off x="0" y="0"/>
                      <a:ext cx="4447282" cy="6372225"/>
                    </a:xfrm>
                    <a:prstGeom prst="rect">
                      <a:avLst/>
                    </a:prstGeom>
                  </pic:spPr>
                </pic:pic>
              </a:graphicData>
            </a:graphic>
          </wp:inline>
        </w:drawing>
      </w:r>
      <w:r w:rsidR="214C3739">
        <w:drawing>
          <wp:inline wp14:editId="3A16700F" wp14:anchorId="2B6F95FD">
            <wp:extent cx="4608076" cy="6467475"/>
            <wp:effectExtent l="0" t="0" r="0" b="0"/>
            <wp:docPr id="55801864" name="" title=""/>
            <wp:cNvGraphicFramePr>
              <a:graphicFrameLocks noChangeAspect="1"/>
            </wp:cNvGraphicFramePr>
            <a:graphic>
              <a:graphicData uri="http://schemas.openxmlformats.org/drawingml/2006/picture">
                <pic:pic>
                  <pic:nvPicPr>
                    <pic:cNvPr id="0" name=""/>
                    <pic:cNvPicPr/>
                  </pic:nvPicPr>
                  <pic:blipFill>
                    <a:blip r:embed="R234f672a91e44947">
                      <a:extLst>
                        <a:ext xmlns:a="http://schemas.openxmlformats.org/drawingml/2006/main" uri="{28A0092B-C50C-407E-A947-70E740481C1C}">
                          <a14:useLocalDpi val="0"/>
                        </a:ext>
                      </a:extLst>
                    </a:blip>
                    <a:stretch>
                      <a:fillRect/>
                    </a:stretch>
                  </pic:blipFill>
                  <pic:spPr>
                    <a:xfrm>
                      <a:off x="0" y="0"/>
                      <a:ext cx="4608076" cy="6467475"/>
                    </a:xfrm>
                    <a:prstGeom prst="rect">
                      <a:avLst/>
                    </a:prstGeom>
                  </pic:spPr>
                </pic:pic>
              </a:graphicData>
            </a:graphic>
          </wp:inline>
        </w:drawing>
      </w:r>
    </w:p>
    <w:p w:rsidR="1B75DD96" w:rsidP="1B75DD96" w:rsidRDefault="1B75DD96" w14:paraId="2ACA52DD" w14:textId="4434309E">
      <w:pPr>
        <w:pStyle w:val="Normal"/>
        <w:jc w:val="center"/>
      </w:pPr>
    </w:p>
    <w:p w:rsidR="1B75DD96" w:rsidP="1B75DD96" w:rsidRDefault="1B75DD96" w14:paraId="6D8F896F" w14:textId="4002A859">
      <w:pPr>
        <w:pStyle w:val="Normal"/>
        <w:jc w:val="center"/>
      </w:pPr>
    </w:p>
    <w:p w:rsidR="214C3739" w:rsidP="1B75DD96" w:rsidRDefault="214C3739" w14:paraId="6992BB95" w14:textId="31194852">
      <w:pPr>
        <w:pStyle w:val="Normal"/>
        <w:jc w:val="center"/>
      </w:pPr>
      <w:r w:rsidR="214C3739">
        <w:drawing>
          <wp:inline wp14:editId="148C6A5E" wp14:anchorId="6C56F63C">
            <wp:extent cx="4467226" cy="6400800"/>
            <wp:effectExtent l="0" t="0" r="0" b="0"/>
            <wp:docPr id="1810961584" name="" title=""/>
            <wp:cNvGraphicFramePr>
              <a:graphicFrameLocks noChangeAspect="1"/>
            </wp:cNvGraphicFramePr>
            <a:graphic>
              <a:graphicData uri="http://schemas.openxmlformats.org/drawingml/2006/picture">
                <pic:pic>
                  <pic:nvPicPr>
                    <pic:cNvPr id="0" name=""/>
                    <pic:cNvPicPr/>
                  </pic:nvPicPr>
                  <pic:blipFill>
                    <a:blip r:embed="R84a45ca7723a4504">
                      <a:extLst>
                        <a:ext xmlns:a="http://schemas.openxmlformats.org/drawingml/2006/main" uri="{28A0092B-C50C-407E-A947-70E740481C1C}">
                          <a14:useLocalDpi val="0"/>
                        </a:ext>
                      </a:extLst>
                    </a:blip>
                    <a:stretch>
                      <a:fillRect/>
                    </a:stretch>
                  </pic:blipFill>
                  <pic:spPr>
                    <a:xfrm>
                      <a:off x="0" y="0"/>
                      <a:ext cx="4467226" cy="6400800"/>
                    </a:xfrm>
                    <a:prstGeom prst="rect">
                      <a:avLst/>
                    </a:prstGeom>
                  </pic:spPr>
                </pic:pic>
              </a:graphicData>
            </a:graphic>
          </wp:inline>
        </w:drawing>
      </w:r>
    </w:p>
    <w:p w:rsidR="214C3739" w:rsidP="1B75DD96" w:rsidRDefault="214C3739" w14:paraId="3871604E" w14:textId="7E3423BA">
      <w:pPr>
        <w:pStyle w:val="Normal"/>
        <w:jc w:val="center"/>
      </w:pPr>
      <w:r w:rsidR="214C3739">
        <w:drawing>
          <wp:inline wp14:editId="38F72C96" wp14:anchorId="1B8A8707">
            <wp:extent cx="4648676" cy="6486525"/>
            <wp:effectExtent l="0" t="0" r="0" b="0"/>
            <wp:docPr id="2033848004" name="" title=""/>
            <wp:cNvGraphicFramePr>
              <a:graphicFrameLocks noChangeAspect="1"/>
            </wp:cNvGraphicFramePr>
            <a:graphic>
              <a:graphicData uri="http://schemas.openxmlformats.org/drawingml/2006/picture">
                <pic:pic>
                  <pic:nvPicPr>
                    <pic:cNvPr id="0" name=""/>
                    <pic:cNvPicPr/>
                  </pic:nvPicPr>
                  <pic:blipFill>
                    <a:blip r:embed="Rcc625398969c468a">
                      <a:extLst>
                        <a:ext xmlns:a="http://schemas.openxmlformats.org/drawingml/2006/main" uri="{28A0092B-C50C-407E-A947-70E740481C1C}">
                          <a14:useLocalDpi val="0"/>
                        </a:ext>
                      </a:extLst>
                    </a:blip>
                    <a:stretch>
                      <a:fillRect/>
                    </a:stretch>
                  </pic:blipFill>
                  <pic:spPr>
                    <a:xfrm>
                      <a:off x="0" y="0"/>
                      <a:ext cx="4648676" cy="6486525"/>
                    </a:xfrm>
                    <a:prstGeom prst="rect">
                      <a:avLst/>
                    </a:prstGeom>
                  </pic:spPr>
                </pic:pic>
              </a:graphicData>
            </a:graphic>
          </wp:inline>
        </w:drawing>
      </w:r>
    </w:p>
    <w:p w:rsidR="1B75DD96" w:rsidP="1B75DD96" w:rsidRDefault="1B75DD96" w14:paraId="0CF43FB8" w14:textId="75D6817D">
      <w:pPr>
        <w:pStyle w:val="Normal"/>
        <w:jc w:val="center"/>
      </w:pPr>
    </w:p>
    <w:p w:rsidR="214C3739" w:rsidP="1B75DD96" w:rsidRDefault="214C3739" w14:paraId="5014235C" w14:textId="17427E6F">
      <w:pPr>
        <w:pStyle w:val="Normal"/>
        <w:jc w:val="center"/>
      </w:pPr>
      <w:r w:rsidR="214C3739">
        <w:drawing>
          <wp:inline wp14:editId="5D2767BA" wp14:anchorId="4D1503B8">
            <wp:extent cx="4543902" cy="6629400"/>
            <wp:effectExtent l="0" t="0" r="0" b="0"/>
            <wp:docPr id="1992923840" name="" title=""/>
            <wp:cNvGraphicFramePr>
              <a:graphicFrameLocks noChangeAspect="1"/>
            </wp:cNvGraphicFramePr>
            <a:graphic>
              <a:graphicData uri="http://schemas.openxmlformats.org/drawingml/2006/picture">
                <pic:pic>
                  <pic:nvPicPr>
                    <pic:cNvPr id="0" name=""/>
                    <pic:cNvPicPr/>
                  </pic:nvPicPr>
                  <pic:blipFill>
                    <a:blip r:embed="Re19eee46107a4b1f">
                      <a:extLst>
                        <a:ext xmlns:a="http://schemas.openxmlformats.org/drawingml/2006/main" uri="{28A0092B-C50C-407E-A947-70E740481C1C}">
                          <a14:useLocalDpi val="0"/>
                        </a:ext>
                      </a:extLst>
                    </a:blip>
                    <a:stretch>
                      <a:fillRect/>
                    </a:stretch>
                  </pic:blipFill>
                  <pic:spPr>
                    <a:xfrm>
                      <a:off x="0" y="0"/>
                      <a:ext cx="4543902" cy="6629400"/>
                    </a:xfrm>
                    <a:prstGeom prst="rect">
                      <a:avLst/>
                    </a:prstGeom>
                  </pic:spPr>
                </pic:pic>
              </a:graphicData>
            </a:graphic>
          </wp:inline>
        </w:drawing>
      </w:r>
    </w:p>
    <w:p w:rsidR="1B75DD96" w:rsidP="1B75DD96" w:rsidRDefault="1B75DD96" w14:paraId="7A6D3016" w14:textId="759FDBC3">
      <w:pPr>
        <w:pStyle w:val="Normal"/>
        <w:jc w:val="center"/>
      </w:pPr>
    </w:p>
    <w:p w:rsidR="214C3739" w:rsidP="1B75DD96" w:rsidRDefault="214C3739" w14:paraId="61B21011" w14:textId="1596D3FD">
      <w:pPr>
        <w:pStyle w:val="Normal"/>
        <w:jc w:val="center"/>
      </w:pPr>
      <w:r w:rsidR="214C3739">
        <w:drawing>
          <wp:inline wp14:editId="0F0389E5" wp14:anchorId="6903A56E">
            <wp:extent cx="4456430" cy="6076950"/>
            <wp:effectExtent l="0" t="0" r="0" b="0"/>
            <wp:docPr id="895591924" name="" title=""/>
            <wp:cNvGraphicFramePr>
              <a:graphicFrameLocks noChangeAspect="1"/>
            </wp:cNvGraphicFramePr>
            <a:graphic>
              <a:graphicData uri="http://schemas.openxmlformats.org/drawingml/2006/picture">
                <pic:pic>
                  <pic:nvPicPr>
                    <pic:cNvPr id="0" name=""/>
                    <pic:cNvPicPr/>
                  </pic:nvPicPr>
                  <pic:blipFill>
                    <a:blip r:embed="Rb683610778874b45">
                      <a:extLst>
                        <a:ext xmlns:a="http://schemas.openxmlformats.org/drawingml/2006/main" uri="{28A0092B-C50C-407E-A947-70E740481C1C}">
                          <a14:useLocalDpi val="0"/>
                        </a:ext>
                      </a:extLst>
                    </a:blip>
                    <a:stretch>
                      <a:fillRect/>
                    </a:stretch>
                  </pic:blipFill>
                  <pic:spPr>
                    <a:xfrm>
                      <a:off x="0" y="0"/>
                      <a:ext cx="4456430" cy="6076950"/>
                    </a:xfrm>
                    <a:prstGeom prst="rect">
                      <a:avLst/>
                    </a:prstGeom>
                  </pic:spPr>
                </pic:pic>
              </a:graphicData>
            </a:graphic>
          </wp:inline>
        </w:drawing>
      </w:r>
    </w:p>
    <w:p w:rsidR="1B75DD96" w:rsidP="1B75DD96" w:rsidRDefault="1B75DD96" w14:paraId="51F9D7F9" w14:textId="4923610F">
      <w:pPr>
        <w:pStyle w:val="Normal"/>
        <w:jc w:val="center"/>
      </w:pPr>
    </w:p>
    <w:p w:rsidR="1B75DD96" w:rsidP="1B75DD96" w:rsidRDefault="1B75DD96" w14:paraId="64F45110" w14:textId="1596D3FD">
      <w:pPr>
        <w:pStyle w:val="Normal"/>
        <w:jc w:val="center"/>
      </w:pPr>
    </w:p>
    <w:p w:rsidR="214C3739" w:rsidP="1B75DD96" w:rsidRDefault="214C3739" w14:paraId="5D9CCCD1" w14:textId="5F4D5E00">
      <w:pPr>
        <w:pStyle w:val="Normal"/>
        <w:jc w:val="center"/>
      </w:pPr>
      <w:r w:rsidR="214C3739">
        <w:drawing>
          <wp:inline wp14:editId="2D78442B" wp14:anchorId="1F2DF641">
            <wp:extent cx="4318754" cy="6115050"/>
            <wp:effectExtent l="0" t="0" r="0" b="0"/>
            <wp:docPr id="178085954" name="" title=""/>
            <wp:cNvGraphicFramePr>
              <a:graphicFrameLocks noChangeAspect="1"/>
            </wp:cNvGraphicFramePr>
            <a:graphic>
              <a:graphicData uri="http://schemas.openxmlformats.org/drawingml/2006/picture">
                <pic:pic>
                  <pic:nvPicPr>
                    <pic:cNvPr id="0" name=""/>
                    <pic:cNvPicPr/>
                  </pic:nvPicPr>
                  <pic:blipFill>
                    <a:blip r:embed="Reed5c44c395b4fab">
                      <a:extLst>
                        <a:ext xmlns:a="http://schemas.openxmlformats.org/drawingml/2006/main" uri="{28A0092B-C50C-407E-A947-70E740481C1C}">
                          <a14:useLocalDpi val="0"/>
                        </a:ext>
                      </a:extLst>
                    </a:blip>
                    <a:stretch>
                      <a:fillRect/>
                    </a:stretch>
                  </pic:blipFill>
                  <pic:spPr>
                    <a:xfrm>
                      <a:off x="0" y="0"/>
                      <a:ext cx="4318754" cy="6115050"/>
                    </a:xfrm>
                    <a:prstGeom prst="rect">
                      <a:avLst/>
                    </a:prstGeom>
                  </pic:spPr>
                </pic:pic>
              </a:graphicData>
            </a:graphic>
          </wp:inline>
        </w:drawing>
      </w:r>
    </w:p>
    <w:p w:rsidR="214C3739" w:rsidP="1B75DD96" w:rsidRDefault="214C3739" w14:paraId="59F16763" w14:textId="592B32C7">
      <w:pPr>
        <w:pStyle w:val="Normal"/>
        <w:jc w:val="center"/>
      </w:pPr>
      <w:r w:rsidR="214C3739">
        <w:drawing>
          <wp:inline wp14:editId="33599AAC" wp14:anchorId="78AE9999">
            <wp:extent cx="4564618" cy="6296025"/>
            <wp:effectExtent l="0" t="0" r="0" b="0"/>
            <wp:docPr id="1911520427" name="" title=""/>
            <wp:cNvGraphicFramePr>
              <a:graphicFrameLocks noChangeAspect="1"/>
            </wp:cNvGraphicFramePr>
            <a:graphic>
              <a:graphicData uri="http://schemas.openxmlformats.org/drawingml/2006/picture">
                <pic:pic>
                  <pic:nvPicPr>
                    <pic:cNvPr id="0" name=""/>
                    <pic:cNvPicPr/>
                  </pic:nvPicPr>
                  <pic:blipFill>
                    <a:blip r:embed="R68f35ceef9804363">
                      <a:extLst>
                        <a:ext xmlns:a="http://schemas.openxmlformats.org/drawingml/2006/main" uri="{28A0092B-C50C-407E-A947-70E740481C1C}">
                          <a14:useLocalDpi val="0"/>
                        </a:ext>
                      </a:extLst>
                    </a:blip>
                    <a:stretch>
                      <a:fillRect/>
                    </a:stretch>
                  </pic:blipFill>
                  <pic:spPr>
                    <a:xfrm>
                      <a:off x="0" y="0"/>
                      <a:ext cx="4564618" cy="6296025"/>
                    </a:xfrm>
                    <a:prstGeom prst="rect">
                      <a:avLst/>
                    </a:prstGeom>
                  </pic:spPr>
                </pic:pic>
              </a:graphicData>
            </a:graphic>
          </wp:inline>
        </w:drawing>
      </w:r>
    </w:p>
    <w:p w:rsidR="1B75DD96" w:rsidP="1B75DD96" w:rsidRDefault="1B75DD96" w14:paraId="03C917DF" w14:textId="0707EF9B">
      <w:pPr>
        <w:pStyle w:val="Normal"/>
        <w:jc w:val="center"/>
      </w:pPr>
    </w:p>
    <w:p w:rsidR="1B75DD96" w:rsidP="1B75DD96" w:rsidRDefault="1B75DD96" w14:paraId="59A252E3" w14:textId="4216D1A9">
      <w:pPr>
        <w:pStyle w:val="Normal"/>
        <w:jc w:val="center"/>
      </w:pPr>
    </w:p>
    <w:p w:rsidR="214C3739" w:rsidP="1B75DD96" w:rsidRDefault="214C3739" w14:paraId="51CF2C72" w14:textId="6093C5E9">
      <w:pPr>
        <w:pStyle w:val="Normal"/>
        <w:jc w:val="center"/>
      </w:pPr>
      <w:r w:rsidR="214C3739">
        <w:drawing>
          <wp:inline wp14:editId="5F7FBE8C" wp14:anchorId="352C9767">
            <wp:extent cx="4440555" cy="6400800"/>
            <wp:effectExtent l="0" t="0" r="0" b="0"/>
            <wp:docPr id="1622850454" name="" title=""/>
            <wp:cNvGraphicFramePr>
              <a:graphicFrameLocks noChangeAspect="1"/>
            </wp:cNvGraphicFramePr>
            <a:graphic>
              <a:graphicData uri="http://schemas.openxmlformats.org/drawingml/2006/picture">
                <pic:pic>
                  <pic:nvPicPr>
                    <pic:cNvPr id="0" name=""/>
                    <pic:cNvPicPr/>
                  </pic:nvPicPr>
                  <pic:blipFill>
                    <a:blip r:embed="Rf97c1fd1408c4582">
                      <a:extLst>
                        <a:ext xmlns:a="http://schemas.openxmlformats.org/drawingml/2006/main" uri="{28A0092B-C50C-407E-A947-70E740481C1C}">
                          <a14:useLocalDpi val="0"/>
                        </a:ext>
                      </a:extLst>
                    </a:blip>
                    <a:stretch>
                      <a:fillRect/>
                    </a:stretch>
                  </pic:blipFill>
                  <pic:spPr>
                    <a:xfrm>
                      <a:off x="0" y="0"/>
                      <a:ext cx="4440555" cy="6400800"/>
                    </a:xfrm>
                    <a:prstGeom prst="rect">
                      <a:avLst/>
                    </a:prstGeom>
                  </pic:spPr>
                </pic:pic>
              </a:graphicData>
            </a:graphic>
          </wp:inline>
        </w:drawing>
      </w:r>
    </w:p>
    <w:p w:rsidR="1B75DD96" w:rsidP="1B75DD96" w:rsidRDefault="1B75DD96" w14:paraId="57B9B3DE" w14:textId="272CAFA5">
      <w:pPr>
        <w:pStyle w:val="Normal"/>
        <w:jc w:val="center"/>
      </w:pPr>
    </w:p>
    <w:p w:rsidR="1B75DD96" w:rsidP="1B75DD96" w:rsidRDefault="1B75DD96" w14:paraId="5BFE73BF" w14:textId="5989CB39">
      <w:pPr>
        <w:pStyle w:val="Normal"/>
        <w:jc w:val="center"/>
      </w:pPr>
    </w:p>
    <w:p w:rsidR="214C3739" w:rsidP="1B75DD96" w:rsidRDefault="214C3739" w14:paraId="12BA8433" w14:textId="0F5DDE47">
      <w:pPr>
        <w:pStyle w:val="Normal"/>
        <w:jc w:val="center"/>
      </w:pPr>
      <w:r w:rsidR="214C3739">
        <w:drawing>
          <wp:inline wp14:editId="7AE02541" wp14:anchorId="07443646">
            <wp:extent cx="4586883" cy="6572250"/>
            <wp:effectExtent l="0" t="0" r="0" b="0"/>
            <wp:docPr id="1563763257" name="" title=""/>
            <wp:cNvGraphicFramePr>
              <a:graphicFrameLocks noChangeAspect="1"/>
            </wp:cNvGraphicFramePr>
            <a:graphic>
              <a:graphicData uri="http://schemas.openxmlformats.org/drawingml/2006/picture">
                <pic:pic>
                  <pic:nvPicPr>
                    <pic:cNvPr id="0" name=""/>
                    <pic:cNvPicPr/>
                  </pic:nvPicPr>
                  <pic:blipFill>
                    <a:blip r:embed="R41976c28b7774da3">
                      <a:extLst>
                        <a:ext xmlns:a="http://schemas.openxmlformats.org/drawingml/2006/main" uri="{28A0092B-C50C-407E-A947-70E740481C1C}">
                          <a14:useLocalDpi val="0"/>
                        </a:ext>
                      </a:extLst>
                    </a:blip>
                    <a:stretch>
                      <a:fillRect/>
                    </a:stretch>
                  </pic:blipFill>
                  <pic:spPr>
                    <a:xfrm>
                      <a:off x="0" y="0"/>
                      <a:ext cx="4586883" cy="6572250"/>
                    </a:xfrm>
                    <a:prstGeom prst="rect">
                      <a:avLst/>
                    </a:prstGeom>
                  </pic:spPr>
                </pic:pic>
              </a:graphicData>
            </a:graphic>
          </wp:inline>
        </w:drawing>
      </w:r>
    </w:p>
    <w:p w:rsidR="1B75DD96" w:rsidP="1B75DD96" w:rsidRDefault="1B75DD96" w14:paraId="01182347" w14:textId="1B7EB471">
      <w:pPr>
        <w:pStyle w:val="Normal"/>
        <w:jc w:val="center"/>
      </w:pPr>
    </w:p>
    <w:p w:rsidR="1B75DD96" w:rsidP="1B75DD96" w:rsidRDefault="1B75DD96" w14:paraId="04DF11A6" w14:textId="728E4A26">
      <w:pPr>
        <w:pStyle w:val="Normal"/>
        <w:jc w:val="center"/>
      </w:pPr>
    </w:p>
    <w:p w:rsidR="214C3739" w:rsidP="1B75DD96" w:rsidRDefault="214C3739" w14:paraId="6092327B" w14:textId="5C6C1203">
      <w:pPr>
        <w:pStyle w:val="Normal"/>
        <w:jc w:val="center"/>
      </w:pPr>
      <w:r w:rsidR="214C3739">
        <w:drawing>
          <wp:inline wp14:editId="1639CE09" wp14:anchorId="1F240856">
            <wp:extent cx="4532114" cy="6572250"/>
            <wp:effectExtent l="0" t="0" r="0" b="0"/>
            <wp:docPr id="1146445946" name="" title=""/>
            <wp:cNvGraphicFramePr>
              <a:graphicFrameLocks noChangeAspect="1"/>
            </wp:cNvGraphicFramePr>
            <a:graphic>
              <a:graphicData uri="http://schemas.openxmlformats.org/drawingml/2006/picture">
                <pic:pic>
                  <pic:nvPicPr>
                    <pic:cNvPr id="0" name=""/>
                    <pic:cNvPicPr/>
                  </pic:nvPicPr>
                  <pic:blipFill>
                    <a:blip r:embed="Rf97ab280fb9e4244">
                      <a:extLst>
                        <a:ext xmlns:a="http://schemas.openxmlformats.org/drawingml/2006/main" uri="{28A0092B-C50C-407E-A947-70E740481C1C}">
                          <a14:useLocalDpi val="0"/>
                        </a:ext>
                      </a:extLst>
                    </a:blip>
                    <a:stretch>
                      <a:fillRect/>
                    </a:stretch>
                  </pic:blipFill>
                  <pic:spPr>
                    <a:xfrm>
                      <a:off x="0" y="0"/>
                      <a:ext cx="4532114" cy="6572250"/>
                    </a:xfrm>
                    <a:prstGeom prst="rect">
                      <a:avLst/>
                    </a:prstGeom>
                  </pic:spPr>
                </pic:pic>
              </a:graphicData>
            </a:graphic>
          </wp:inline>
        </w:drawing>
      </w:r>
    </w:p>
    <w:p w:rsidR="1B75DD96" w:rsidP="1B75DD96" w:rsidRDefault="1B75DD96" w14:paraId="5A46210C" w14:textId="3D65D742">
      <w:pPr>
        <w:pStyle w:val="Normal"/>
        <w:jc w:val="center"/>
      </w:pPr>
    </w:p>
    <w:p w:rsidR="1B75DD96" w:rsidP="1B75DD96" w:rsidRDefault="1B75DD96" w14:paraId="1CA9DA53" w14:textId="3340D298">
      <w:pPr>
        <w:pStyle w:val="Normal"/>
        <w:jc w:val="center"/>
      </w:pPr>
    </w:p>
    <w:p w:rsidR="214C3739" w:rsidP="1B75DD96" w:rsidRDefault="214C3739" w14:paraId="1C87BDE5" w14:textId="6A4262E4">
      <w:pPr>
        <w:pStyle w:val="Normal"/>
        <w:jc w:val="center"/>
      </w:pPr>
      <w:r w:rsidR="214C3739">
        <w:drawing>
          <wp:inline wp14:editId="33979420" wp14:anchorId="13CA8871">
            <wp:extent cx="4668560" cy="6457950"/>
            <wp:effectExtent l="0" t="0" r="0" b="0"/>
            <wp:docPr id="1347454098" name="" title=""/>
            <wp:cNvGraphicFramePr>
              <a:graphicFrameLocks noChangeAspect="1"/>
            </wp:cNvGraphicFramePr>
            <a:graphic>
              <a:graphicData uri="http://schemas.openxmlformats.org/drawingml/2006/picture">
                <pic:pic>
                  <pic:nvPicPr>
                    <pic:cNvPr id="0" name=""/>
                    <pic:cNvPicPr/>
                  </pic:nvPicPr>
                  <pic:blipFill>
                    <a:blip r:embed="Raa85f20b38ed40b6">
                      <a:extLst>
                        <a:ext xmlns:a="http://schemas.openxmlformats.org/drawingml/2006/main" uri="{28A0092B-C50C-407E-A947-70E740481C1C}">
                          <a14:useLocalDpi val="0"/>
                        </a:ext>
                      </a:extLst>
                    </a:blip>
                    <a:stretch>
                      <a:fillRect/>
                    </a:stretch>
                  </pic:blipFill>
                  <pic:spPr>
                    <a:xfrm>
                      <a:off x="0" y="0"/>
                      <a:ext cx="4668560" cy="6457950"/>
                    </a:xfrm>
                    <a:prstGeom prst="rect">
                      <a:avLst/>
                    </a:prstGeom>
                  </pic:spPr>
                </pic:pic>
              </a:graphicData>
            </a:graphic>
          </wp:inline>
        </w:drawing>
      </w:r>
    </w:p>
    <w:p w:rsidR="1B75DD96" w:rsidP="1B75DD96" w:rsidRDefault="1B75DD96" w14:paraId="48B0A0B7" w14:textId="247E3B03">
      <w:pPr>
        <w:pStyle w:val="Normal"/>
        <w:jc w:val="center"/>
      </w:pPr>
    </w:p>
    <w:p w:rsidR="214C3739" w:rsidP="1B75DD96" w:rsidRDefault="214C3739" w14:paraId="131BFCBB" w14:textId="5BA389B8">
      <w:pPr>
        <w:pStyle w:val="Normal"/>
        <w:jc w:val="center"/>
      </w:pPr>
      <w:r w:rsidR="214C3739">
        <w:drawing>
          <wp:inline wp14:editId="641185AB" wp14:anchorId="3EF2C39A">
            <wp:extent cx="4282758" cy="6267450"/>
            <wp:effectExtent l="0" t="0" r="0" b="0"/>
            <wp:docPr id="2104746572" name="" title=""/>
            <wp:cNvGraphicFramePr>
              <a:graphicFrameLocks noChangeAspect="1"/>
            </wp:cNvGraphicFramePr>
            <a:graphic>
              <a:graphicData uri="http://schemas.openxmlformats.org/drawingml/2006/picture">
                <pic:pic>
                  <pic:nvPicPr>
                    <pic:cNvPr id="0" name=""/>
                    <pic:cNvPicPr/>
                  </pic:nvPicPr>
                  <pic:blipFill>
                    <a:blip r:embed="R7d1a74a8380f4d2c">
                      <a:extLst>
                        <a:ext xmlns:a="http://schemas.openxmlformats.org/drawingml/2006/main" uri="{28A0092B-C50C-407E-A947-70E740481C1C}">
                          <a14:useLocalDpi val="0"/>
                        </a:ext>
                      </a:extLst>
                    </a:blip>
                    <a:stretch>
                      <a:fillRect/>
                    </a:stretch>
                  </pic:blipFill>
                  <pic:spPr>
                    <a:xfrm>
                      <a:off x="0" y="0"/>
                      <a:ext cx="4282758" cy="6267450"/>
                    </a:xfrm>
                    <a:prstGeom prst="rect">
                      <a:avLst/>
                    </a:prstGeom>
                  </pic:spPr>
                </pic:pic>
              </a:graphicData>
            </a:graphic>
          </wp:inline>
        </w:drawing>
      </w:r>
    </w:p>
    <w:p w:rsidR="1B75DD96" w:rsidP="1B75DD96" w:rsidRDefault="1B75DD96" w14:paraId="628954A5" w14:textId="376872E7">
      <w:pPr>
        <w:pStyle w:val="Normal"/>
        <w:jc w:val="center"/>
      </w:pPr>
    </w:p>
    <w:p w:rsidR="214C3739" w:rsidP="1B75DD96" w:rsidRDefault="214C3739" w14:paraId="46E27FA9" w14:textId="34AA26B8">
      <w:pPr>
        <w:pStyle w:val="Normal"/>
        <w:jc w:val="center"/>
      </w:pPr>
      <w:r w:rsidR="214C3739">
        <w:drawing>
          <wp:inline wp14:editId="3DEFBB9A" wp14:anchorId="767BAC76">
            <wp:extent cx="4123670" cy="5838825"/>
            <wp:effectExtent l="0" t="0" r="0" b="0"/>
            <wp:docPr id="793481701" name="" title=""/>
            <wp:cNvGraphicFramePr>
              <a:graphicFrameLocks noChangeAspect="1"/>
            </wp:cNvGraphicFramePr>
            <a:graphic>
              <a:graphicData uri="http://schemas.openxmlformats.org/drawingml/2006/picture">
                <pic:pic>
                  <pic:nvPicPr>
                    <pic:cNvPr id="0" name=""/>
                    <pic:cNvPicPr/>
                  </pic:nvPicPr>
                  <pic:blipFill>
                    <a:blip r:embed="Rc1cc96137fea4027">
                      <a:extLst>
                        <a:ext xmlns:a="http://schemas.openxmlformats.org/drawingml/2006/main" uri="{28A0092B-C50C-407E-A947-70E740481C1C}">
                          <a14:useLocalDpi val="0"/>
                        </a:ext>
                      </a:extLst>
                    </a:blip>
                    <a:stretch>
                      <a:fillRect/>
                    </a:stretch>
                  </pic:blipFill>
                  <pic:spPr>
                    <a:xfrm>
                      <a:off x="0" y="0"/>
                      <a:ext cx="4123670" cy="5838825"/>
                    </a:xfrm>
                    <a:prstGeom prst="rect">
                      <a:avLst/>
                    </a:prstGeom>
                  </pic:spPr>
                </pic:pic>
              </a:graphicData>
            </a:graphic>
          </wp:inline>
        </w:drawing>
      </w:r>
    </w:p>
    <w:p w:rsidR="1B75DD96" w:rsidP="1B75DD96" w:rsidRDefault="1B75DD96" w14:paraId="7477BBFE" w14:textId="14019629">
      <w:pPr>
        <w:pStyle w:val="Normal"/>
        <w:jc w:val="center"/>
      </w:pPr>
    </w:p>
    <w:sectPr w:rsidR="00211748" w:rsidSect="00312251">
      <w:pgSz w:w="11907" w:h="16839" w:orient="portrait"/>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xmlns:wp14="http://schemas.microsoft.com/office/word/2010/wordml" w:rsidR="0079146C" w:rsidP="005F3947" w:rsidRDefault="0079146C" w14:paraId="567625D5" wp14:textId="77777777">
      <w:r>
        <w:separator/>
      </w:r>
    </w:p>
  </w:endnote>
  <w:endnote w:type="continuationSeparator" w:id="0">
    <w:p xmlns:wp14="http://schemas.microsoft.com/office/word/2010/wordml" w:rsidR="0079146C" w:rsidP="005F3947" w:rsidRDefault="0079146C" w14:paraId="22739900" wp14:textId="77777777">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sig w:usb0="00000003" w:usb1="00000000" w:usb2="00000000" w:usb3="00000000" w:csb0="00000001" w:csb1="00000000"/>
  </w:font>
  <w:font w:name="Courier">
    <w:altName w:val="Courier New"/>
    <w:panose1 w:val="00000000000000000000"/>
    <w:charset w:val="00"/>
    <w:family w:val="modern"/>
    <w:pitch w:val="fixed"/>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Times-Roman">
    <w:altName w:val="Times New Roman"/>
    <w:panose1 w:val="020B0604020202020204"/>
    <w:charset w:val="00"/>
    <w:family w:val="roman"/>
    <w:notTrueType/>
    <w:pitch w:val="default"/>
    <w:sig w:usb0="00000003" w:usb1="00000000" w:usb2="00000000" w:usb3="00000000" w:csb0="00000001" w:csb1="00000000"/>
  </w:font>
  <w:font w:name="Helvetica">
    <w:panose1 w:val="00000000000000000000"/>
    <w:charset w:val="00"/>
    <w:family w:val="auto"/>
    <w:pitch w:val="variable"/>
    <w:sig w:usb0="E00002FF" w:usb1="5000785B" w:usb2="00000000" w:usb3="00000000" w:csb0="0000019F" w:csb1="00000000"/>
  </w:font>
  <w:font w:name="Verdana">
    <w:panose1 w:val="020B0604030504040204"/>
    <w:charset w:val="00"/>
    <w:family w:val="swiss"/>
    <w:pitch w:val="variable"/>
    <w:sig w:usb0="A10006FF" w:usb1="4000205B" w:usb2="0000001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xmlns:wp14="http://schemas.microsoft.com/office/word/2010/wordml" w:rsidR="001732AE" w:rsidP="001732AE" w:rsidRDefault="001732AE" w14:paraId="1C36B14E" wp14:textId="77777777">
    <w:pPr>
      <w:pStyle w:val="Footer"/>
      <w:framePr w:wrap="none" w:hAnchor="margin" w:vAnchor="text" w:xAlign="right" w:y="1"/>
      <w:rPr>
        <w:rStyle w:val="PageNumber"/>
      </w:rPr>
    </w:pPr>
    <w:r>
      <w:rPr>
        <w:rStyle w:val="PageNumber"/>
      </w:rPr>
      <w:fldChar w:fldCharType="begin"/>
    </w:r>
    <w:r>
      <w:rPr>
        <w:rStyle w:val="PageNumber"/>
      </w:rPr>
      <w:instrText xml:space="preserve"> PAGE </w:instrText>
    </w:r>
    <w:r>
      <w:rPr>
        <w:rStyle w:val="PageNumber"/>
      </w:rPr>
      <w:fldChar w:fldCharType="end"/>
    </w:r>
  </w:p>
  <w:p xmlns:wp14="http://schemas.microsoft.com/office/word/2010/wordml" w:rsidR="001732AE" w:rsidP="007D40F9" w:rsidRDefault="001732AE" w14:paraId="18D76BA2" wp14:textId="77777777">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1347938235"/>
      <w:docPartObj>
        <w:docPartGallery w:val="Page Numbers (Bottom of Page)"/>
        <w:docPartUnique/>
      </w:docPartObj>
    </w:sdtPr>
    <w:sdtContent>
      <w:p xmlns:wp14="http://schemas.microsoft.com/office/word/2010/wordml" w:rsidR="001732AE" w:rsidP="001732AE" w:rsidRDefault="001732AE" w14:paraId="4590CB77" wp14:textId="77777777">
        <w:pPr>
          <w:pStyle w:val="Footer"/>
          <w:framePr w:wrap="none" w:hAnchor="margin" w:vAnchor="text"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xmlns:wp14="http://schemas.microsoft.com/office/word/2010/wordml" w:rsidR="001732AE" w:rsidP="007D40F9" w:rsidRDefault="001732AE" w14:paraId="563E7600" wp14:textId="77777777">
    <w:pPr>
      <w:pStyle w:val="Footer"/>
      <w:ind w:right="360"/>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mc:Ignorable="w14 w15 w16se w16cid w16 w16cex wp14">
  <w:p xmlns:wp14="http://schemas.microsoft.com/office/word/2010/wordml" w:rsidR="001732AE" w:rsidRDefault="001732AE" w14:paraId="44524FC2" wp14:textId="77777777">
    <w:pPr>
      <w:pStyle w:val="BodyText"/>
      <w:spacing w:line="14" w:lineRule="auto"/>
      <w:ind w:left="0"/>
      <w:rPr>
        <w:sz w:val="15"/>
      </w:rPr>
    </w:pPr>
    <w:r>
      <w:rPr>
        <w:noProof/>
      </w:rPr>
      <mc:AlternateContent>
        <mc:Choice Requires="wps">
          <w:drawing>
            <wp:anchor xmlns:wp14="http://schemas.microsoft.com/office/word/2010/wordprocessingDrawing" distT="0" distB="0" distL="114300" distR="114300" simplePos="0" relativeHeight="251658240" behindDoc="1" locked="0" layoutInCell="1" allowOverlap="1" wp14:anchorId="0BE59B3B" wp14:editId="7777777">
              <wp:simplePos x="0" y="0"/>
              <wp:positionH relativeFrom="page">
                <wp:posOffset>3773805</wp:posOffset>
              </wp:positionH>
              <wp:positionV relativeFrom="page">
                <wp:posOffset>9454515</wp:posOffset>
              </wp:positionV>
              <wp:extent cx="238760" cy="168910"/>
              <wp:effectExtent l="0" t="0" r="2540" b="8890"/>
              <wp:wrapNone/>
              <wp:docPr id="1737806283" name="docshape3"/>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wps:cNvSpPr>
                    <wps:spPr bwMode="auto">
                      <a:xfrm>
                        <a:off x="0" y="0"/>
                        <a:ext cx="238760" cy="168910"/>
                      </a:xfrm>
                      <a:prstGeom prst="rect">
                        <a:avLst/>
                      </a:prstGeom>
                      <a:noFill/>
                      <a:ln>
                        <a:noFill/>
                      </a:ln>
                    </wps:spPr>
                    <wps:txbx>
                      <w:txbxContent>
                        <w:p xmlns:wp14="http://schemas.microsoft.com/office/word/2010/wordml" w:rsidR="001732AE" w:rsidRDefault="001732AE" w14:paraId="4718821A" wp14:textId="77777777">
                          <w:pPr>
                            <w:spacing w:before="19"/>
                            <w:ind w:left="60"/>
                            <w:rPr>
                              <w:sz w:val="20"/>
                            </w:rPr>
                          </w:pPr>
                          <w:r>
                            <w:rPr>
                              <w:color w:val="D45716"/>
                              <w:spacing w:val="-5"/>
                              <w:sz w:val="20"/>
                            </w:rPr>
                            <w:fldChar w:fldCharType="begin"/>
                          </w:r>
                          <w:r>
                            <w:rPr>
                              <w:color w:val="D45716"/>
                              <w:spacing w:val="-5"/>
                              <w:sz w:val="20"/>
                            </w:rPr>
                            <w:instrText xml:space="preserve"> PAGE </w:instrText>
                          </w:r>
                          <w:r>
                            <w:rPr>
                              <w:color w:val="D45716"/>
                              <w:spacing w:val="-5"/>
                              <w:sz w:val="20"/>
                            </w:rPr>
                            <w:fldChar w:fldCharType="separate"/>
                          </w:r>
                          <w:r>
                            <w:rPr>
                              <w:color w:val="D45716"/>
                              <w:spacing w:val="-5"/>
                              <w:sz w:val="20"/>
                            </w:rPr>
                            <w:t>10</w:t>
                          </w:r>
                          <w:r>
                            <w:rPr>
                              <w:color w:val="D45716"/>
                              <w:spacing w:val="-5"/>
                              <w:sz w:val="20"/>
                            </w:rPr>
                            <w:fldChar w:fldCharType="end"/>
                          </w:r>
                        </w:p>
                      </w:txbxContent>
                    </wps:txbx>
                    <wps:bodyPr rot="0" vert="horz" wrap="square" lIns="0" tIns="0" rIns="0" bIns="0" anchor="t" anchorCtr="0" upright="1">
                      <a:noAutofit/>
                    </wps:bodyPr>
                  </wps:wsp>
                </a:graphicData>
              </a:graphic>
              <wp14:sizeRelH relativeFrom="page">
                <wp14:pctWidth>0</wp14:pctWidth>
              </wp14:sizeRelH>
              <wp14:sizeRelV relativeFrom="page">
                <wp14:pctHeight>0</wp14:pctHeight>
              </wp14:sizeRelV>
            </wp:anchor>
          </w:drawing>
        </mc:Choice>
        <mc:Fallback>
          <w:pict w14:anchorId="1A3FFABD">
            <v:shapetype id="_x0000_t202" coordsize="21600,21600" o:spt="202" path="m,l,21600r21600,l21600,xe" w14:anchorId="0BE59B3B">
              <v:stroke joinstyle="miter"/>
              <v:path gradientshapeok="t" o:connecttype="rect"/>
            </v:shapetype>
            <v:shape id="docshape3" style="position:absolute;margin-left:297.15pt;margin-top:744.45pt;width:18.8pt;height:13.3pt;z-index:-251658240;visibility:visible;mso-wrap-style:square;mso-width-percent:0;mso-height-percent:0;mso-wrap-distance-left:9pt;mso-wrap-distance-top:0;mso-wrap-distance-right:9pt;mso-wrap-distance-bottom:0;mso-position-horizontal:absolute;mso-position-horizontal-relative:page;mso-position-vertical:absolute;mso-position-vertical-relative:page;mso-width-percent:0;mso-height-percent:0;mso-width-relative:page;mso-height-relative:page;v-text-anchor:top" o:spid="_x0000_s1029" filled="f" stroked="f" type="#_x0000_t202"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zf18p3wEAAKYDAAAOAAAAZHJzL2Uyb0RvYy54bWysU8GO0zAQvSPxD5bvNGkrtSFqugJWi5AW&#13;&#10;WGnhAxzHbiwSjxm7TcrXM3aasrC3FRdrMp55fm/eZHcz9h07KfQGbMWXi5wzZSU0xh4q/v3b3ZuC&#13;&#10;Mx+EbUQHVlX8rDy/2b9+tRtcqVbQQtcoZARifTm4irchuDLLvGxVL/wCnLJ0qQF7EegTD1mDYiD0&#13;&#10;vstWeb7JBsDGIUjlPWVvp0u+T/haKxm+au1VYF3FiVtIJ6azjme234nygMK1Rl5oiBew6IWx9OgV&#13;&#10;6lYEwY5onkH1RiJ40GEhoc9AayNV0kBqlvk/ah5b4VTSQsPx7jom//9g5ZfTAzLTkHfb9bbIN6ti&#13;&#10;zZkVPXnVgPSRwTpOaXC+pOJHR+VhfA8jdSTF3t2D/OGpJHtSMzX4WF0Pn6EhOHEMkDpGjX2cFaln&#13;&#10;BEO2nK9WqDEwScnVuthu6EbS1XJTvF0mqzJRzs0OffiooGcxqDiS0wlcnO59iGREOZfEtyzcma5L&#13;&#10;bnf2rwQVxkwiH/lOzMNYjxfVNTRnkoEwLQ8tOwUt4C/OBlqcivufR4GKs+6TJWfils0BzkE9B8JK&#13;&#10;aq144GwKP4RpG48OzaEl5GmqFt7RuLRJUuJcJxYXnrQMSeFlceO2Pf1OVX9+r/1vAAAA//8DAFBL&#13;&#10;AwQUAAYACAAAACEAX7iJa+UAAAASAQAADwAAAGRycy9kb3ducmV2LnhtbExPTW+DMAy9T+p/iFxp&#13;&#10;tzWwFgSUUFX7OE2aRtlhxwApRCUOI2nL/v28U3exbL/n5/fy3WwGdlGT0xYFhKsAmMLGtho7AZ/V&#13;&#10;60MCzHmJrRwsKgE/ysGuWNzlMmvtFUt1OfiOkQi6TArovR8zzl3TKyPdyo4KCTvayUhP49TxdpJX&#13;&#10;EjcDfwyCmBupkT70clRPvWpOh7MRsP/C8kV/v9cf5bHUVZUG+BafhLhfzs9bKvstMK9mf7uAvwzk&#13;&#10;HwoyVtszto4NAqJ0syYqAZskSYERJV6H1NS0isIoAl7k/H+U4hcAAP//AwBQSwECLQAUAAYACAAA&#13;&#10;ACEAtoM4kv4AAADhAQAAEwAAAAAAAAAAAAAAAAAAAAAAW0NvbnRlbnRfVHlwZXNdLnhtbFBLAQIt&#13;&#10;ABQABgAIAAAAIQA4/SH/1gAAAJQBAAALAAAAAAAAAAAAAAAAAC8BAABfcmVscy8ucmVsc1BLAQIt&#13;&#10;ABQABgAIAAAAIQCzf18p3wEAAKYDAAAOAAAAAAAAAAAAAAAAAC4CAABkcnMvZTJvRG9jLnhtbFBL&#13;&#10;AQItABQABgAIAAAAIQBfuIlr5QAAABIBAAAPAAAAAAAAAAAAAAAAADkEAABkcnMvZG93bnJldi54&#13;&#10;bWxQSwUGAAAAAAQABADzAAAASwUAAAAA&#13;&#10;">
              <v:textbox inset="0,0,0,0">
                <w:txbxContent>
                  <w:p w:rsidR="001732AE" w:rsidRDefault="001732AE" w14:paraId="39BBD036" wp14:textId="77777777">
                    <w:pPr>
                      <w:spacing w:before="19"/>
                      <w:ind w:left="60"/>
                      <w:rPr>
                        <w:sz w:val="20"/>
                      </w:rPr>
                    </w:pPr>
                    <w:r>
                      <w:rPr>
                        <w:color w:val="D45716"/>
                        <w:spacing w:val="-5"/>
                        <w:sz w:val="20"/>
                      </w:rPr>
                      <w:fldChar w:fldCharType="begin"/>
                    </w:r>
                    <w:r>
                      <w:rPr>
                        <w:color w:val="D45716"/>
                        <w:spacing w:val="-5"/>
                        <w:sz w:val="20"/>
                      </w:rPr>
                      <w:instrText xml:space="preserve"> PAGE </w:instrText>
                    </w:r>
                    <w:r>
                      <w:rPr>
                        <w:color w:val="D45716"/>
                        <w:spacing w:val="-5"/>
                        <w:sz w:val="20"/>
                      </w:rPr>
                      <w:fldChar w:fldCharType="separate"/>
                    </w:r>
                    <w:r>
                      <w:rPr>
                        <w:color w:val="D45716"/>
                        <w:spacing w:val="-5"/>
                        <w:sz w:val="20"/>
                      </w:rPr>
                      <w:t>10</w:t>
                    </w:r>
                    <w:r>
                      <w:rPr>
                        <w:color w:val="D45716"/>
                        <w:spacing w:val="-5"/>
                        <w:sz w:val="20"/>
                      </w:rPr>
                      <w:fldChar w:fldCharType="end"/>
                    </w:r>
                  </w:p>
                </w:txbxContent>
              </v:textbox>
              <w10:wrap anchorx="page" anchory="page"/>
            </v:shape>
          </w:pict>
        </mc:Fallback>
      </mc:AlternateContent>
    </w: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xmlns:wp14="http://schemas.microsoft.com/office/word/2010/wordml" w:rsidR="0079146C" w:rsidP="005F3947" w:rsidRDefault="0079146C" w14:paraId="57DB30B1" wp14:textId="77777777">
      <w:r>
        <w:separator/>
      </w:r>
    </w:p>
  </w:footnote>
  <w:footnote w:type="continuationSeparator" w:id="0">
    <w:p xmlns:wp14="http://schemas.microsoft.com/office/word/2010/wordml" w:rsidR="0079146C" w:rsidP="005F3947" w:rsidRDefault="0079146C" w14:paraId="7E70EDB5" wp14:textId="77777777">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pic="http://schemas.openxmlformats.org/drawingml/2006/picture" mc:Ignorable="w14 w15 w16se w16cid w16 w16cex wp14">
  <w:p xmlns:wp14="http://schemas.microsoft.com/office/word/2010/wordml" w:rsidR="001732AE" w:rsidRDefault="001732AE" w14:paraId="5E4E3E33" wp14:textId="77777777">
    <w:pPr>
      <w:pStyle w:val="BodyText"/>
      <w:spacing w:line="14" w:lineRule="auto"/>
      <w:ind w:left="0"/>
      <w:rPr>
        <w:sz w:val="20"/>
      </w:rPr>
    </w:pPr>
    <w:r>
      <w:rPr>
        <w:noProof/>
      </w:rPr>
      <w:drawing>
        <wp:anchor xmlns:wp14="http://schemas.microsoft.com/office/word/2010/wordprocessingDrawing" distT="0" distB="0" distL="0" distR="0" simplePos="0" relativeHeight="251657216" behindDoc="1" locked="0" layoutInCell="1" allowOverlap="1" wp14:anchorId="3C801619" wp14:editId="7777777">
          <wp:simplePos x="0" y="0"/>
          <wp:positionH relativeFrom="page">
            <wp:posOffset>3079750</wp:posOffset>
          </wp:positionH>
          <wp:positionV relativeFrom="page">
            <wp:posOffset>489712</wp:posOffset>
          </wp:positionV>
          <wp:extent cx="3768725" cy="76834"/>
          <wp:effectExtent l="0" t="0" r="0" b="0"/>
          <wp:wrapNone/>
          <wp:docPr id="1737806284" name="image4.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age4.png"/>
                  <pic:cNvPicPr/>
                </pic:nvPicPr>
                <pic:blipFill>
                  <a:blip r:embed="rId1" cstate="print"/>
                  <a:stretch>
                    <a:fillRect/>
                  </a:stretch>
                </pic:blipFill>
                <pic:spPr>
                  <a:xfrm>
                    <a:off x="0" y="0"/>
                    <a:ext cx="3768725" cy="76834"/>
                  </a:xfrm>
                  <a:prstGeom prst="rect">
                    <a:avLst/>
                  </a:prstGeom>
                </pic:spPr>
              </pic:pic>
            </a:graphicData>
          </a:graphic>
        </wp:anchor>
      </w:drawing>
    </w:r>
  </w:p>
</w:hdr>
</file>

<file path=word/intelligence2.xml><?xml version="1.0" encoding="utf-8"?>
<int2:intelligence xmlns:int2="http://schemas.microsoft.com/office/intelligence/2020/intelligence">
  <int2:observations>
    <int2:textHash int2:hashCode="+ZE6Hcp9hg0iqG" int2:id="fkY7ttdW">
      <int2:state int2:type="AugLoop_Text_Critique" int2:value="Rejected"/>
    </int2:textHash>
    <int2:textHash int2:hashCode="kKtZYJKrDMwUIu" int2:id="pa48LWme">
      <int2:state int2:type="AugLoop_Text_Critique" int2:value="Rejected"/>
    </int2:textHash>
    <int2:textHash int2:hashCode="o7mh6Uw/zmevV4" int2:id="cALT9el7">
      <int2:state int2:type="AugLoop_Text_Critique" int2:value="Rejected"/>
    </int2:textHash>
    <int2:textHash int2:hashCode="ZrW4eOtibf89+r" int2:id="MYE7N5wl">
      <int2:state int2:type="AugLoop_Text_Critique" int2:value="Rejected"/>
    </int2:textHash>
    <int2:textHash int2:hashCode="eA2x4e/wJf2Tzh" int2:id="eHQkgbbj">
      <int2:state int2:type="AugLoop_Text_Critique" int2:value="Rejected"/>
    </int2:textHash>
    <int2:textHash int2:hashCode="9JwtQWEQEFU4S4" int2:id="tlW1VSka">
      <int2:state int2:type="AugLoop_Text_Critique" int2:value="Rejected"/>
    </int2:textHash>
    <int2:textHash int2:hashCode="tC8/b3lvo8/Lax" int2:id="JM0Jjryc">
      <int2:state int2:type="AugLoop_Text_Critique" int2:value="Rejected"/>
    </int2:textHash>
    <int2:textHash int2:hashCode="Qb/Cc8hWE+0vPL" int2:id="ILAdltx6">
      <int2:state int2:type="AugLoop_Text_Critique" int2:value="Rejected"/>
    </int2:textHash>
    <int2:textHash int2:hashCode="AJtZMQS7uxBjld" int2:id="N0Z2foM3">
      <int2:state int2:type="AugLoop_Text_Critique" int2:value="Rejected"/>
    </int2:textHash>
    <int2:textHash int2:hashCode="R6A/UzflE+7YJq" int2:id="vTOD5vFs">
      <int2:state int2:type="AugLoop_Text_Critique" int2:value="Rejected"/>
    </int2:textHash>
    <int2:textHash int2:hashCode="v8rN8r9mfazyiv" int2:id="Jc2oHOS7">
      <int2:state int2:type="AugLoop_Text_Critique" int2:value="Rejected"/>
    </int2:textHash>
    <int2:textHash int2:hashCode="47yLinc8YMz3AU" int2:id="UrhCDpVw">
      <int2:state int2:type="AugLoop_Text_Critique" int2:value="Rejected"/>
    </int2:textHash>
    <int2:textHash int2:hashCode="6UsMa75OH6KiUV" int2:id="LJTvdhHq">
      <int2:state int2:type="AugLoop_Text_Critique" int2:value="Rejected"/>
    </int2:textHash>
    <int2:textHash int2:hashCode="0BB555RKmUmJAH" int2:id="NzJGfB6t">
      <int2:state int2:type="AugLoop_Text_Critique" int2:value="Rejected"/>
    </int2:textHash>
    <int2:textHash int2:hashCode="IYziQWyoyaVkHj" int2:id="E13AWBFT">
      <int2:state int2:type="AugLoop_Text_Critique" int2:value="Rejected"/>
    </int2:textHash>
    <int2:textHash int2:hashCode="9+F16wXSGUeQDA" int2:id="V7MuAhOL">
      <int2:state int2:type="AugLoop_Text_Critique" int2:value="Rejected"/>
    </int2:textHash>
    <int2:textHash int2:hashCode="Sl4uhZuTB7d4BC" int2:id="slYUYxXz">
      <int2:state int2:type="AugLoop_Text_Critique" int2:value="Rejected"/>
    </int2:textHash>
    <int2:textHash int2:hashCode="+kEV03+KNlmwn2" int2:id="AultteeP">
      <int2:state int2:type="AugLoop_Text_Critique" int2:value="Rejected"/>
    </int2:textHash>
    <int2:textHash int2:hashCode="n4Umqx1ru2HVwn" int2:id="2yWI4iZk">
      <int2:state int2:type="AugLoop_Text_Critique" int2:value="Rejected"/>
    </int2:textHash>
    <int2:textHash int2:hashCode="m1wLhZ+roGHdYP" int2:id="7XCeNJ6y">
      <int2:state int2:type="AugLoop_Text_Critique" int2:value="Rejected"/>
    </int2:textHash>
    <int2:textHash int2:hashCode="LGfAh/EZouzIHi" int2:id="w6ygtXRD">
      <int2:state int2:type="AugLoop_Text_Critique" int2:value="Rejected"/>
    </int2:textHash>
    <int2:textHash int2:hashCode="f5/dNtxdcXqUzh" int2:id="XMEwqpBg">
      <int2:state int2:type="AugLoop_Text_Critique" int2:value="Rejected"/>
    </int2:textHash>
    <int2:textHash int2:hashCode="RCxmdMry0LnbQd" int2:id="V1pNfTrP">
      <int2:state int2:type="AugLoop_Text_Critique" int2:value="Rejected"/>
    </int2:textHash>
    <int2:textHash int2:hashCode="UlpTrnpuW/ENsa" int2:id="tNTPjigx">
      <int2:state int2:type="AugLoop_Text_Critique" int2:value="Rejected"/>
    </int2:textHash>
    <int2:textHash int2:hashCode="4zfGy1KrFp76cG" int2:id="ZDoLmlTp">
      <int2:state int2:type="AugLoop_Text_Critique" int2:value="Rejected"/>
    </int2:textHash>
    <int2:textHash int2:hashCode="hszyE5Wy/HzWfB" int2:id="Gg5Ddged">
      <int2:state int2:type="AugLoop_Text_Critique" int2:value="Rejected"/>
    </int2:textHash>
    <int2:textHash int2:hashCode="f07xE391K3aRNe" int2:id="SB64Wb1M">
      <int2:state int2:type="AugLoop_Text_Critique" int2:value="Rejected"/>
    </int2:textHash>
    <int2:textHash int2:hashCode="bgpdJmfcp7IJrk" int2:id="0ZmNM0aC">
      <int2:state int2:type="AugLoop_Text_Critique" int2:value="Rejected"/>
    </int2:textHash>
    <int2:textHash int2:hashCode="qYTLXTFvzBB3+a" int2:id="GOonEPSC">
      <int2:state int2:type="AugLoop_Text_Critique" int2:value="Rejected"/>
    </int2:textHash>
    <int2:textHash int2:hashCode="p7BFLdqqIr6VQg" int2:id="piLjfwHz">
      <int2:state int2:type="AugLoop_Text_Critique" int2:value="Rejected"/>
    </int2:textHash>
    <int2:textHash int2:hashCode="zOwl3KiyGf/tCS" int2:id="7WGa5dSK">
      <int2:state int2:type="AugLoop_Text_Critique" int2:value="Rejected"/>
    </int2:textHash>
    <int2:textHash int2:hashCode="pD6BBZtGgIsnla" int2:id="m0X9uBmD">
      <int2:state int2:type="AugLoop_Text_Critique" int2:value="Rejected"/>
    </int2:textHash>
    <int2:bookmark int2:bookmarkName="_Int_EzBvRxxm" int2:invalidationBookmarkName="" int2:hashCode="6WHYVqPmWzcJrs" int2:id="lFRjWhYL">
      <int2:state int2:type="AugLoop_Text_Critique" int2:value="Rejected"/>
    </int2:bookmark>
    <int2:bookmark int2:bookmarkName="_Int_uXyfN4tY" int2:invalidationBookmarkName="" int2:hashCode="6WHYVqPmWzcJrs" int2:id="eVohE4UO">
      <int2:state int2:type="AugLoop_Text_Critique" int2:value="Rejected"/>
    </int2:bookmark>
    <int2:bookmark int2:bookmarkName="_Int_NNlAY1cW" int2:invalidationBookmarkName="" int2:hashCode="e0dMsLOcF3PXGS" int2:id="022BQwPZ">
      <int2:state int2:type="AugLoop_Text_Critique" int2:value="Rejected"/>
    </int2:bookmark>
    <int2:bookmark int2:bookmarkName="_Int_7N3j1XW5" int2:invalidationBookmarkName="" int2:hashCode="gGjVY9pZaSGLMg" int2:id="Oa1lWs7q">
      <int2:state int2:type="AugLoop_Text_Critique" int2:value="Rejected"/>
    </int2:bookmark>
    <int2:bookmark int2:bookmarkName="_Int_KI5wiQ8x" int2:invalidationBookmarkName="" int2:hashCode="wm9wjh+2C6Jpff" int2:id="T0mILlXn">
      <int2:state int2:type="AugLoop_Text_Critique" int2:value="Rejected"/>
    </int2:bookmark>
    <int2:bookmark int2:bookmarkName="_Int_M1YXDg2L" int2:invalidationBookmarkName="" int2:hashCode="7cQz1Y80UMMIE1" int2:id="O5fKv6SY">
      <int2:state int2:type="AugLoop_Text_Critique" int2:value="Rejected"/>
    </int2:bookmark>
    <int2:bookmark int2:bookmarkName="_Int_bnui5fLN" int2:invalidationBookmarkName="" int2:hashCode="c1Cd15jX3Mz2ZD" int2:id="DpEQzk9X">
      <int2:state int2:type="AugLoop_Text_Critique" int2:value="Rejected"/>
    </int2:bookmark>
    <int2:bookmark int2:bookmarkName="_Int_J7NCoZJG" int2:invalidationBookmarkName="" int2:hashCode="ykT/O3wfwCnex9" int2:id="hBLFxNAV">
      <int2:state int2:type="AugLoop_Text_Critique" int2:value="Rejected"/>
    </int2:bookmark>
  </int2:observations>
  <int2:intelligenceSetting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3BA33EE"/>
    <w:multiLevelType w:val="multilevel"/>
    <w:tmpl w:val="F9EEDD08"/>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 w15:restartNumberingAfterBreak="0">
    <w:nsid w:val="05F00163"/>
    <w:multiLevelType w:val="hybridMultilevel"/>
    <w:tmpl w:val="A520269E"/>
    <w:lvl w:ilvl="0" w:tplc="08090001">
      <w:start w:val="1"/>
      <w:numFmt w:val="bullet"/>
      <w:lvlText w:val=""/>
      <w:lvlJc w:val="left"/>
      <w:pPr>
        <w:ind w:left="720" w:hanging="360"/>
      </w:pPr>
      <w:rPr>
        <w:rFonts w:hint="default" w:ascii="Symbol" w:hAnsi="Symbol"/>
      </w:rPr>
    </w:lvl>
    <w:lvl w:ilvl="1" w:tplc="08090003">
      <w:start w:val="1"/>
      <w:numFmt w:val="bullet"/>
      <w:lvlText w:val="o"/>
      <w:lvlJc w:val="left"/>
      <w:pPr>
        <w:ind w:left="1440" w:hanging="360"/>
      </w:pPr>
      <w:rPr>
        <w:rFonts w:hint="default" w:ascii="Courier New" w:hAnsi="Courier New" w:cs="Courier New"/>
      </w:rPr>
    </w:lvl>
    <w:lvl w:ilvl="2" w:tplc="08090005">
      <w:start w:val="1"/>
      <w:numFmt w:val="bullet"/>
      <w:lvlText w:val=""/>
      <w:lvlJc w:val="left"/>
      <w:pPr>
        <w:ind w:left="2160" w:hanging="360"/>
      </w:pPr>
      <w:rPr>
        <w:rFonts w:hint="default" w:ascii="Wingdings" w:hAnsi="Wingdings"/>
      </w:rPr>
    </w:lvl>
    <w:lvl w:ilvl="3" w:tplc="08090001">
      <w:start w:val="1"/>
      <w:numFmt w:val="bullet"/>
      <w:lvlText w:val=""/>
      <w:lvlJc w:val="left"/>
      <w:pPr>
        <w:ind w:left="2880" w:hanging="360"/>
      </w:pPr>
      <w:rPr>
        <w:rFonts w:hint="default" w:ascii="Symbol" w:hAnsi="Symbol"/>
      </w:rPr>
    </w:lvl>
    <w:lvl w:ilvl="4" w:tplc="08090003">
      <w:start w:val="1"/>
      <w:numFmt w:val="bullet"/>
      <w:lvlText w:val="o"/>
      <w:lvlJc w:val="left"/>
      <w:pPr>
        <w:ind w:left="3600" w:hanging="360"/>
      </w:pPr>
      <w:rPr>
        <w:rFonts w:hint="default" w:ascii="Courier New" w:hAnsi="Courier New" w:cs="Courier New"/>
      </w:rPr>
    </w:lvl>
    <w:lvl w:ilvl="5" w:tplc="08090005">
      <w:start w:val="1"/>
      <w:numFmt w:val="bullet"/>
      <w:lvlText w:val=""/>
      <w:lvlJc w:val="left"/>
      <w:pPr>
        <w:ind w:left="4320" w:hanging="360"/>
      </w:pPr>
      <w:rPr>
        <w:rFonts w:hint="default" w:ascii="Wingdings" w:hAnsi="Wingdings"/>
      </w:rPr>
    </w:lvl>
    <w:lvl w:ilvl="6" w:tplc="08090001">
      <w:start w:val="1"/>
      <w:numFmt w:val="bullet"/>
      <w:lvlText w:val=""/>
      <w:lvlJc w:val="left"/>
      <w:pPr>
        <w:ind w:left="5040" w:hanging="360"/>
      </w:pPr>
      <w:rPr>
        <w:rFonts w:hint="default" w:ascii="Symbol" w:hAnsi="Symbol"/>
      </w:rPr>
    </w:lvl>
    <w:lvl w:ilvl="7" w:tplc="08090003">
      <w:start w:val="1"/>
      <w:numFmt w:val="bullet"/>
      <w:lvlText w:val="o"/>
      <w:lvlJc w:val="left"/>
      <w:pPr>
        <w:ind w:left="5760" w:hanging="360"/>
      </w:pPr>
      <w:rPr>
        <w:rFonts w:hint="default" w:ascii="Courier New" w:hAnsi="Courier New" w:cs="Courier New"/>
      </w:rPr>
    </w:lvl>
    <w:lvl w:ilvl="8" w:tplc="08090005">
      <w:start w:val="1"/>
      <w:numFmt w:val="bullet"/>
      <w:lvlText w:val=""/>
      <w:lvlJc w:val="left"/>
      <w:pPr>
        <w:ind w:left="6480" w:hanging="360"/>
      </w:pPr>
      <w:rPr>
        <w:rFonts w:hint="default" w:ascii="Wingdings" w:hAnsi="Wingdings"/>
      </w:rPr>
    </w:lvl>
  </w:abstractNum>
  <w:abstractNum w:abstractNumId="2" w15:restartNumberingAfterBreak="0">
    <w:nsid w:val="06A631B7"/>
    <w:multiLevelType w:val="hybridMultilevel"/>
    <w:tmpl w:val="FFFFFFFF"/>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rPr>
    </w:lvl>
    <w:lvl w:ilvl="8" w:tplc="08090005" w:tentative="1">
      <w:start w:val="1"/>
      <w:numFmt w:val="bullet"/>
      <w:lvlText w:val=""/>
      <w:lvlJc w:val="left"/>
      <w:pPr>
        <w:ind w:left="6480" w:hanging="360"/>
      </w:pPr>
      <w:rPr>
        <w:rFonts w:hint="default" w:ascii="Wingdings" w:hAnsi="Wingdings"/>
      </w:rPr>
    </w:lvl>
  </w:abstractNum>
  <w:abstractNum w:abstractNumId="3" w15:restartNumberingAfterBreak="0">
    <w:nsid w:val="09890BD9"/>
    <w:multiLevelType w:val="hybridMultilevel"/>
    <w:tmpl w:val="BE902C70"/>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4" w15:restartNumberingAfterBreak="0">
    <w:nsid w:val="0CEC5E48"/>
    <w:multiLevelType w:val="hybridMultilevel"/>
    <w:tmpl w:val="8012BC5E"/>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5" w15:restartNumberingAfterBreak="0">
    <w:nsid w:val="0ED11067"/>
    <w:multiLevelType w:val="multilevel"/>
    <w:tmpl w:val="D52EF026"/>
    <w:lvl w:ilvl="0">
      <w:start w:val="1"/>
      <w:numFmt w:val="bullet"/>
      <w:lvlText w:val="•"/>
      <w:lvlJc w:val="left"/>
      <w:pPr>
        <w:ind w:left="1440" w:hanging="720"/>
      </w:pPr>
      <w:rPr>
        <w:rFonts w:ascii="Arial" w:hAnsi="Arial" w:eastAsia="Arial" w:cs="Arial"/>
        <w:b/>
        <w:color w:val="000000"/>
        <w:sz w:val="18"/>
        <w:szCs w:val="18"/>
      </w:rPr>
    </w:lvl>
    <w:lvl w:ilvl="1">
      <w:start w:val="1"/>
      <w:numFmt w:val="bullet"/>
      <w:lvlText w:val="o"/>
      <w:lvlJc w:val="left"/>
      <w:pPr>
        <w:ind w:left="1800" w:hanging="360"/>
      </w:pPr>
      <w:rPr>
        <w:rFonts w:ascii="Courier New" w:hAnsi="Courier New" w:eastAsia="Courier New" w:cs="Courier New"/>
      </w:rPr>
    </w:lvl>
    <w:lvl w:ilvl="2">
      <w:start w:val="1"/>
      <w:numFmt w:val="bullet"/>
      <w:lvlText w:val="▪"/>
      <w:lvlJc w:val="left"/>
      <w:pPr>
        <w:ind w:left="2520" w:hanging="360"/>
      </w:pPr>
      <w:rPr>
        <w:rFonts w:ascii="Noto Sans Symbols" w:hAnsi="Noto Sans Symbols" w:eastAsia="Noto Sans Symbols" w:cs="Noto Sans Symbols"/>
      </w:rPr>
    </w:lvl>
    <w:lvl w:ilvl="3">
      <w:start w:val="1"/>
      <w:numFmt w:val="bullet"/>
      <w:lvlText w:val="●"/>
      <w:lvlJc w:val="left"/>
      <w:pPr>
        <w:ind w:left="3240" w:hanging="360"/>
      </w:pPr>
      <w:rPr>
        <w:rFonts w:ascii="Noto Sans Symbols" w:hAnsi="Noto Sans Symbols" w:eastAsia="Noto Sans Symbols" w:cs="Noto Sans Symbols"/>
      </w:rPr>
    </w:lvl>
    <w:lvl w:ilvl="4">
      <w:start w:val="1"/>
      <w:numFmt w:val="bullet"/>
      <w:lvlText w:val="o"/>
      <w:lvlJc w:val="left"/>
      <w:pPr>
        <w:ind w:left="3960" w:hanging="360"/>
      </w:pPr>
      <w:rPr>
        <w:rFonts w:ascii="Courier New" w:hAnsi="Courier New" w:eastAsia="Courier New" w:cs="Courier New"/>
      </w:rPr>
    </w:lvl>
    <w:lvl w:ilvl="5">
      <w:start w:val="1"/>
      <w:numFmt w:val="bullet"/>
      <w:lvlText w:val="▪"/>
      <w:lvlJc w:val="left"/>
      <w:pPr>
        <w:ind w:left="4680" w:hanging="360"/>
      </w:pPr>
      <w:rPr>
        <w:rFonts w:ascii="Noto Sans Symbols" w:hAnsi="Noto Sans Symbols" w:eastAsia="Noto Sans Symbols" w:cs="Noto Sans Symbols"/>
      </w:rPr>
    </w:lvl>
    <w:lvl w:ilvl="6">
      <w:start w:val="1"/>
      <w:numFmt w:val="bullet"/>
      <w:lvlText w:val="●"/>
      <w:lvlJc w:val="left"/>
      <w:pPr>
        <w:ind w:left="5400" w:hanging="360"/>
      </w:pPr>
      <w:rPr>
        <w:rFonts w:ascii="Noto Sans Symbols" w:hAnsi="Noto Sans Symbols" w:eastAsia="Noto Sans Symbols" w:cs="Noto Sans Symbols"/>
      </w:rPr>
    </w:lvl>
    <w:lvl w:ilvl="7">
      <w:start w:val="1"/>
      <w:numFmt w:val="bullet"/>
      <w:lvlText w:val="o"/>
      <w:lvlJc w:val="left"/>
      <w:pPr>
        <w:ind w:left="6120" w:hanging="360"/>
      </w:pPr>
      <w:rPr>
        <w:rFonts w:ascii="Courier New" w:hAnsi="Courier New" w:eastAsia="Courier New" w:cs="Courier New"/>
      </w:rPr>
    </w:lvl>
    <w:lvl w:ilvl="8">
      <w:start w:val="1"/>
      <w:numFmt w:val="bullet"/>
      <w:lvlText w:val="▪"/>
      <w:lvlJc w:val="left"/>
      <w:pPr>
        <w:ind w:left="6840" w:hanging="360"/>
      </w:pPr>
      <w:rPr>
        <w:rFonts w:ascii="Noto Sans Symbols" w:hAnsi="Noto Sans Symbols" w:eastAsia="Noto Sans Symbols" w:cs="Noto Sans Symbols"/>
      </w:rPr>
    </w:lvl>
  </w:abstractNum>
  <w:abstractNum w:abstractNumId="6" w15:restartNumberingAfterBreak="0">
    <w:nsid w:val="10733FE5"/>
    <w:multiLevelType w:val="multilevel"/>
    <w:tmpl w:val="ECCE61DA"/>
    <w:lvl w:ilvl="0">
      <w:start w:val="1"/>
      <w:numFmt w:val="bullet"/>
      <w:lvlText w:val="•"/>
      <w:lvlJc w:val="left"/>
      <w:pPr>
        <w:ind w:left="1080" w:hanging="720"/>
      </w:pPr>
      <w:rPr>
        <w:rFonts w:ascii="Arial" w:hAnsi="Arial" w:eastAsia="Arial" w:cs="Arial"/>
        <w:b/>
        <w:color w:val="000000"/>
        <w:sz w:val="18"/>
        <w:szCs w:val="18"/>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7" w15:restartNumberingAfterBreak="0">
    <w:nsid w:val="117A27CA"/>
    <w:multiLevelType w:val="multilevel"/>
    <w:tmpl w:val="6B32FCA8"/>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8" w15:restartNumberingAfterBreak="0">
    <w:nsid w:val="16B8340A"/>
    <w:multiLevelType w:val="hybridMultilevel"/>
    <w:tmpl w:val="EA02106A"/>
    <w:lvl w:ilvl="0" w:tplc="0809000F">
      <w:start w:val="1"/>
      <w:numFmt w:val="decimal"/>
      <w:lvlText w:val="%1."/>
      <w:lvlJc w:val="left"/>
      <w:pPr>
        <w:ind w:left="720" w:hanging="360"/>
      </w:pPr>
    </w:lvl>
    <w:lvl w:ilvl="1" w:tplc="08090019">
      <w:start w:val="1"/>
      <w:numFmt w:val="lowerLetter"/>
      <w:lvlText w:val="%2."/>
      <w:lvlJc w:val="left"/>
      <w:pPr>
        <w:ind w:left="1440" w:hanging="360"/>
      </w:pPr>
    </w:lvl>
    <w:lvl w:ilvl="2" w:tplc="0809001B">
      <w:start w:val="1"/>
      <w:numFmt w:val="lowerRoman"/>
      <w:lvlText w:val="%3."/>
      <w:lvlJc w:val="right"/>
      <w:pPr>
        <w:ind w:left="2160" w:hanging="180"/>
      </w:pPr>
    </w:lvl>
    <w:lvl w:ilvl="3" w:tplc="0809000F">
      <w:start w:val="1"/>
      <w:numFmt w:val="decimal"/>
      <w:lvlText w:val="%4."/>
      <w:lvlJc w:val="left"/>
      <w:pPr>
        <w:ind w:left="2880" w:hanging="360"/>
      </w:pPr>
    </w:lvl>
    <w:lvl w:ilvl="4" w:tplc="08090019">
      <w:start w:val="1"/>
      <w:numFmt w:val="lowerLetter"/>
      <w:lvlText w:val="%5."/>
      <w:lvlJc w:val="left"/>
      <w:pPr>
        <w:ind w:left="3600" w:hanging="360"/>
      </w:pPr>
    </w:lvl>
    <w:lvl w:ilvl="5" w:tplc="0809001B">
      <w:start w:val="1"/>
      <w:numFmt w:val="lowerRoman"/>
      <w:lvlText w:val="%6."/>
      <w:lvlJc w:val="right"/>
      <w:pPr>
        <w:ind w:left="4320" w:hanging="180"/>
      </w:pPr>
    </w:lvl>
    <w:lvl w:ilvl="6" w:tplc="0809000F">
      <w:start w:val="1"/>
      <w:numFmt w:val="decimal"/>
      <w:lvlText w:val="%7."/>
      <w:lvlJc w:val="left"/>
      <w:pPr>
        <w:ind w:left="5040" w:hanging="360"/>
      </w:pPr>
    </w:lvl>
    <w:lvl w:ilvl="7" w:tplc="08090019">
      <w:start w:val="1"/>
      <w:numFmt w:val="lowerLetter"/>
      <w:lvlText w:val="%8."/>
      <w:lvlJc w:val="left"/>
      <w:pPr>
        <w:ind w:left="5760" w:hanging="360"/>
      </w:pPr>
    </w:lvl>
    <w:lvl w:ilvl="8" w:tplc="0809001B">
      <w:start w:val="1"/>
      <w:numFmt w:val="lowerRoman"/>
      <w:lvlText w:val="%9."/>
      <w:lvlJc w:val="right"/>
      <w:pPr>
        <w:ind w:left="6480" w:hanging="180"/>
      </w:pPr>
    </w:lvl>
  </w:abstractNum>
  <w:abstractNum w:abstractNumId="9" w15:restartNumberingAfterBreak="0">
    <w:nsid w:val="1AAF5CBF"/>
    <w:multiLevelType w:val="multilevel"/>
    <w:tmpl w:val="916C861E"/>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10" w15:restartNumberingAfterBreak="0">
    <w:nsid w:val="1ADB7BEF"/>
    <w:multiLevelType w:val="hybridMultilevel"/>
    <w:tmpl w:val="BFD49E28"/>
    <w:lvl w:ilvl="0" w:tplc="08090001">
      <w:start w:val="1"/>
      <w:numFmt w:val="bullet"/>
      <w:lvlText w:val=""/>
      <w:lvlJc w:val="left"/>
      <w:pPr>
        <w:ind w:left="720" w:hanging="360"/>
      </w:pPr>
      <w:rPr>
        <w:rFonts w:hint="default" w:ascii="Symbol" w:hAnsi="Symbol"/>
      </w:rPr>
    </w:lvl>
    <w:lvl w:ilvl="1" w:tplc="08090003">
      <w:start w:val="1"/>
      <w:numFmt w:val="bullet"/>
      <w:lvlText w:val="o"/>
      <w:lvlJc w:val="left"/>
      <w:pPr>
        <w:ind w:left="1440" w:hanging="360"/>
      </w:pPr>
      <w:rPr>
        <w:rFonts w:hint="default" w:ascii="Courier New" w:hAnsi="Courier New" w:cs="Courier New"/>
      </w:rPr>
    </w:lvl>
    <w:lvl w:ilvl="2" w:tplc="08090005">
      <w:start w:val="1"/>
      <w:numFmt w:val="bullet"/>
      <w:lvlText w:val=""/>
      <w:lvlJc w:val="left"/>
      <w:pPr>
        <w:ind w:left="2160" w:hanging="360"/>
      </w:pPr>
      <w:rPr>
        <w:rFonts w:hint="default" w:ascii="Wingdings" w:hAnsi="Wingdings"/>
      </w:rPr>
    </w:lvl>
    <w:lvl w:ilvl="3" w:tplc="08090001">
      <w:start w:val="1"/>
      <w:numFmt w:val="bullet"/>
      <w:lvlText w:val=""/>
      <w:lvlJc w:val="left"/>
      <w:pPr>
        <w:ind w:left="2880" w:hanging="360"/>
      </w:pPr>
      <w:rPr>
        <w:rFonts w:hint="default" w:ascii="Symbol" w:hAnsi="Symbol"/>
      </w:rPr>
    </w:lvl>
    <w:lvl w:ilvl="4" w:tplc="08090003">
      <w:start w:val="1"/>
      <w:numFmt w:val="bullet"/>
      <w:lvlText w:val="o"/>
      <w:lvlJc w:val="left"/>
      <w:pPr>
        <w:ind w:left="3600" w:hanging="360"/>
      </w:pPr>
      <w:rPr>
        <w:rFonts w:hint="default" w:ascii="Courier New" w:hAnsi="Courier New" w:cs="Courier New"/>
      </w:rPr>
    </w:lvl>
    <w:lvl w:ilvl="5" w:tplc="08090005">
      <w:start w:val="1"/>
      <w:numFmt w:val="bullet"/>
      <w:lvlText w:val=""/>
      <w:lvlJc w:val="left"/>
      <w:pPr>
        <w:ind w:left="4320" w:hanging="360"/>
      </w:pPr>
      <w:rPr>
        <w:rFonts w:hint="default" w:ascii="Wingdings" w:hAnsi="Wingdings"/>
      </w:rPr>
    </w:lvl>
    <w:lvl w:ilvl="6" w:tplc="08090001">
      <w:start w:val="1"/>
      <w:numFmt w:val="bullet"/>
      <w:lvlText w:val=""/>
      <w:lvlJc w:val="left"/>
      <w:pPr>
        <w:ind w:left="5040" w:hanging="360"/>
      </w:pPr>
      <w:rPr>
        <w:rFonts w:hint="default" w:ascii="Symbol" w:hAnsi="Symbol"/>
      </w:rPr>
    </w:lvl>
    <w:lvl w:ilvl="7" w:tplc="08090003">
      <w:start w:val="1"/>
      <w:numFmt w:val="bullet"/>
      <w:lvlText w:val="o"/>
      <w:lvlJc w:val="left"/>
      <w:pPr>
        <w:ind w:left="5760" w:hanging="360"/>
      </w:pPr>
      <w:rPr>
        <w:rFonts w:hint="default" w:ascii="Courier New" w:hAnsi="Courier New" w:cs="Courier New"/>
      </w:rPr>
    </w:lvl>
    <w:lvl w:ilvl="8" w:tplc="08090005">
      <w:start w:val="1"/>
      <w:numFmt w:val="bullet"/>
      <w:lvlText w:val=""/>
      <w:lvlJc w:val="left"/>
      <w:pPr>
        <w:ind w:left="6480" w:hanging="360"/>
      </w:pPr>
      <w:rPr>
        <w:rFonts w:hint="default" w:ascii="Wingdings" w:hAnsi="Wingdings"/>
      </w:rPr>
    </w:lvl>
  </w:abstractNum>
  <w:abstractNum w:abstractNumId="11" w15:restartNumberingAfterBreak="0">
    <w:nsid w:val="264C5FEC"/>
    <w:multiLevelType w:val="multilevel"/>
    <w:tmpl w:val="FFFFFFFF"/>
    <w:lvl w:ilvl="0">
      <w:start w:val="1"/>
      <w:numFmt w:val="bullet"/>
      <w:lvlText w:val="●"/>
      <w:lvlJc w:val="left"/>
      <w:pPr>
        <w:ind w:left="720" w:hanging="360"/>
      </w:pPr>
      <w:rPr>
        <w:rFonts w:ascii="Noto Sans Symbols" w:hAnsi="Noto Sans Symbols" w:eastAsia="Times New Roman"/>
      </w:rPr>
    </w:lvl>
    <w:lvl w:ilvl="1">
      <w:start w:val="1"/>
      <w:numFmt w:val="bullet"/>
      <w:lvlText w:val="o"/>
      <w:lvlJc w:val="left"/>
      <w:pPr>
        <w:ind w:left="1440" w:hanging="360"/>
      </w:pPr>
      <w:rPr>
        <w:rFonts w:ascii="Courier New" w:hAnsi="Courier New" w:eastAsia="Times New Roman"/>
      </w:rPr>
    </w:lvl>
    <w:lvl w:ilvl="2">
      <w:start w:val="1"/>
      <w:numFmt w:val="bullet"/>
      <w:lvlText w:val="▪"/>
      <w:lvlJc w:val="left"/>
      <w:pPr>
        <w:ind w:left="2160" w:hanging="360"/>
      </w:pPr>
      <w:rPr>
        <w:rFonts w:ascii="Noto Sans Symbols" w:hAnsi="Noto Sans Symbols" w:eastAsia="Times New Roman"/>
      </w:rPr>
    </w:lvl>
    <w:lvl w:ilvl="3">
      <w:start w:val="1"/>
      <w:numFmt w:val="bullet"/>
      <w:lvlText w:val="●"/>
      <w:lvlJc w:val="left"/>
      <w:pPr>
        <w:ind w:left="2880" w:hanging="360"/>
      </w:pPr>
      <w:rPr>
        <w:rFonts w:ascii="Noto Sans Symbols" w:hAnsi="Noto Sans Symbols" w:eastAsia="Times New Roman"/>
      </w:rPr>
    </w:lvl>
    <w:lvl w:ilvl="4">
      <w:start w:val="1"/>
      <w:numFmt w:val="bullet"/>
      <w:lvlText w:val="o"/>
      <w:lvlJc w:val="left"/>
      <w:pPr>
        <w:ind w:left="3600" w:hanging="360"/>
      </w:pPr>
      <w:rPr>
        <w:rFonts w:ascii="Courier New" w:hAnsi="Courier New" w:eastAsia="Times New Roman"/>
      </w:rPr>
    </w:lvl>
    <w:lvl w:ilvl="5">
      <w:start w:val="1"/>
      <w:numFmt w:val="bullet"/>
      <w:lvlText w:val="▪"/>
      <w:lvlJc w:val="left"/>
      <w:pPr>
        <w:ind w:left="4320" w:hanging="360"/>
      </w:pPr>
      <w:rPr>
        <w:rFonts w:ascii="Noto Sans Symbols" w:hAnsi="Noto Sans Symbols" w:eastAsia="Times New Roman"/>
      </w:rPr>
    </w:lvl>
    <w:lvl w:ilvl="6">
      <w:start w:val="1"/>
      <w:numFmt w:val="bullet"/>
      <w:lvlText w:val="●"/>
      <w:lvlJc w:val="left"/>
      <w:pPr>
        <w:ind w:left="5040" w:hanging="360"/>
      </w:pPr>
      <w:rPr>
        <w:rFonts w:ascii="Noto Sans Symbols" w:hAnsi="Noto Sans Symbols" w:eastAsia="Times New Roman"/>
      </w:rPr>
    </w:lvl>
    <w:lvl w:ilvl="7">
      <w:start w:val="1"/>
      <w:numFmt w:val="bullet"/>
      <w:lvlText w:val="o"/>
      <w:lvlJc w:val="left"/>
      <w:pPr>
        <w:ind w:left="5760" w:hanging="360"/>
      </w:pPr>
      <w:rPr>
        <w:rFonts w:ascii="Courier New" w:hAnsi="Courier New" w:eastAsia="Times New Roman"/>
      </w:rPr>
    </w:lvl>
    <w:lvl w:ilvl="8">
      <w:start w:val="1"/>
      <w:numFmt w:val="bullet"/>
      <w:lvlText w:val="▪"/>
      <w:lvlJc w:val="left"/>
      <w:pPr>
        <w:ind w:left="6480" w:hanging="360"/>
      </w:pPr>
      <w:rPr>
        <w:rFonts w:ascii="Noto Sans Symbols" w:hAnsi="Noto Sans Symbols" w:eastAsia="Times New Roman"/>
      </w:rPr>
    </w:lvl>
  </w:abstractNum>
  <w:abstractNum w:abstractNumId="12" w15:restartNumberingAfterBreak="0">
    <w:nsid w:val="276F0558"/>
    <w:multiLevelType w:val="hybridMultilevel"/>
    <w:tmpl w:val="53042866"/>
    <w:lvl w:ilvl="0" w:tplc="08090001">
      <w:start w:val="1"/>
      <w:numFmt w:val="bullet"/>
      <w:lvlText w:val=""/>
      <w:lvlJc w:val="left"/>
      <w:pPr>
        <w:ind w:left="720" w:hanging="360"/>
      </w:pPr>
      <w:rPr>
        <w:rFonts w:hint="default" w:ascii="Symbol" w:hAnsi="Symbol"/>
      </w:rPr>
    </w:lvl>
    <w:lvl w:ilvl="1" w:tplc="08090003">
      <w:start w:val="1"/>
      <w:numFmt w:val="bullet"/>
      <w:lvlText w:val="o"/>
      <w:lvlJc w:val="left"/>
      <w:pPr>
        <w:ind w:left="1440" w:hanging="360"/>
      </w:pPr>
      <w:rPr>
        <w:rFonts w:hint="default" w:ascii="Courier New" w:hAnsi="Courier New" w:cs="Courier New"/>
      </w:rPr>
    </w:lvl>
    <w:lvl w:ilvl="2" w:tplc="08090005">
      <w:start w:val="1"/>
      <w:numFmt w:val="bullet"/>
      <w:lvlText w:val=""/>
      <w:lvlJc w:val="left"/>
      <w:pPr>
        <w:ind w:left="2160" w:hanging="360"/>
      </w:pPr>
      <w:rPr>
        <w:rFonts w:hint="default" w:ascii="Wingdings" w:hAnsi="Wingdings"/>
      </w:rPr>
    </w:lvl>
    <w:lvl w:ilvl="3" w:tplc="08090001">
      <w:start w:val="1"/>
      <w:numFmt w:val="bullet"/>
      <w:lvlText w:val=""/>
      <w:lvlJc w:val="left"/>
      <w:pPr>
        <w:ind w:left="2880" w:hanging="360"/>
      </w:pPr>
      <w:rPr>
        <w:rFonts w:hint="default" w:ascii="Symbol" w:hAnsi="Symbol"/>
      </w:rPr>
    </w:lvl>
    <w:lvl w:ilvl="4" w:tplc="08090003">
      <w:start w:val="1"/>
      <w:numFmt w:val="bullet"/>
      <w:lvlText w:val="o"/>
      <w:lvlJc w:val="left"/>
      <w:pPr>
        <w:ind w:left="3600" w:hanging="360"/>
      </w:pPr>
      <w:rPr>
        <w:rFonts w:hint="default" w:ascii="Courier New" w:hAnsi="Courier New" w:cs="Courier New"/>
      </w:rPr>
    </w:lvl>
    <w:lvl w:ilvl="5" w:tplc="08090005">
      <w:start w:val="1"/>
      <w:numFmt w:val="bullet"/>
      <w:lvlText w:val=""/>
      <w:lvlJc w:val="left"/>
      <w:pPr>
        <w:ind w:left="4320" w:hanging="360"/>
      </w:pPr>
      <w:rPr>
        <w:rFonts w:hint="default" w:ascii="Wingdings" w:hAnsi="Wingdings"/>
      </w:rPr>
    </w:lvl>
    <w:lvl w:ilvl="6" w:tplc="08090001">
      <w:start w:val="1"/>
      <w:numFmt w:val="bullet"/>
      <w:lvlText w:val=""/>
      <w:lvlJc w:val="left"/>
      <w:pPr>
        <w:ind w:left="5040" w:hanging="360"/>
      </w:pPr>
      <w:rPr>
        <w:rFonts w:hint="default" w:ascii="Symbol" w:hAnsi="Symbol"/>
      </w:rPr>
    </w:lvl>
    <w:lvl w:ilvl="7" w:tplc="08090003">
      <w:start w:val="1"/>
      <w:numFmt w:val="bullet"/>
      <w:lvlText w:val="o"/>
      <w:lvlJc w:val="left"/>
      <w:pPr>
        <w:ind w:left="5760" w:hanging="360"/>
      </w:pPr>
      <w:rPr>
        <w:rFonts w:hint="default" w:ascii="Courier New" w:hAnsi="Courier New" w:cs="Courier New"/>
      </w:rPr>
    </w:lvl>
    <w:lvl w:ilvl="8" w:tplc="08090005">
      <w:start w:val="1"/>
      <w:numFmt w:val="bullet"/>
      <w:lvlText w:val=""/>
      <w:lvlJc w:val="left"/>
      <w:pPr>
        <w:ind w:left="6480" w:hanging="360"/>
      </w:pPr>
      <w:rPr>
        <w:rFonts w:hint="default" w:ascii="Wingdings" w:hAnsi="Wingdings"/>
      </w:rPr>
    </w:lvl>
  </w:abstractNum>
  <w:abstractNum w:abstractNumId="13" w15:restartNumberingAfterBreak="0">
    <w:nsid w:val="27CE3CF6"/>
    <w:multiLevelType w:val="hybridMultilevel"/>
    <w:tmpl w:val="C5FE3B54"/>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14" w15:restartNumberingAfterBreak="0">
    <w:nsid w:val="2AAE7DC1"/>
    <w:multiLevelType w:val="multilevel"/>
    <w:tmpl w:val="633A0AB2"/>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15" w15:restartNumberingAfterBreak="0">
    <w:nsid w:val="2C6F6865"/>
    <w:multiLevelType w:val="hybridMultilevel"/>
    <w:tmpl w:val="4D621E28"/>
    <w:lvl w:ilvl="0" w:tplc="0409000F">
      <w:start w:val="1"/>
      <w:numFmt w:val="decimal"/>
      <w:lvlText w:val="%1."/>
      <w:lvlJc w:val="left"/>
      <w:pPr>
        <w:ind w:left="720" w:hanging="360"/>
      </w:pPr>
    </w:lvl>
    <w:lvl w:ilvl="1" w:tplc="04090019">
      <w:start w:val="1"/>
      <w:numFmt w:val="lowerLetter"/>
      <w:lvlText w:val="%2."/>
      <w:lvlJc w:val="left"/>
      <w:pPr>
        <w:ind w:left="1440" w:hanging="360"/>
      </w:pPr>
    </w:lvl>
    <w:lvl w:ilvl="2" w:tplc="0409001B">
      <w:start w:val="1"/>
      <w:numFmt w:val="lowerRoman"/>
      <w:lvlText w:val="%3."/>
      <w:lvlJc w:val="right"/>
      <w:pPr>
        <w:ind w:left="2160" w:hanging="180"/>
      </w:pPr>
    </w:lvl>
    <w:lvl w:ilvl="3" w:tplc="0409000F">
      <w:start w:val="1"/>
      <w:numFmt w:val="decimal"/>
      <w:lvlText w:val="%4."/>
      <w:lvlJc w:val="left"/>
      <w:pPr>
        <w:ind w:left="2880" w:hanging="360"/>
      </w:pPr>
    </w:lvl>
    <w:lvl w:ilvl="4" w:tplc="04090019">
      <w:start w:val="1"/>
      <w:numFmt w:val="lowerLetter"/>
      <w:lvlText w:val="%5."/>
      <w:lvlJc w:val="left"/>
      <w:pPr>
        <w:ind w:left="3600" w:hanging="360"/>
      </w:pPr>
    </w:lvl>
    <w:lvl w:ilvl="5" w:tplc="0409001B">
      <w:start w:val="1"/>
      <w:numFmt w:val="lowerRoman"/>
      <w:lvlText w:val="%6."/>
      <w:lvlJc w:val="right"/>
      <w:pPr>
        <w:ind w:left="4320" w:hanging="180"/>
      </w:pPr>
    </w:lvl>
    <w:lvl w:ilvl="6" w:tplc="0409000F">
      <w:start w:val="1"/>
      <w:numFmt w:val="decimal"/>
      <w:lvlText w:val="%7."/>
      <w:lvlJc w:val="left"/>
      <w:pPr>
        <w:ind w:left="5040" w:hanging="360"/>
      </w:pPr>
    </w:lvl>
    <w:lvl w:ilvl="7" w:tplc="04090019">
      <w:start w:val="1"/>
      <w:numFmt w:val="lowerLetter"/>
      <w:lvlText w:val="%8."/>
      <w:lvlJc w:val="left"/>
      <w:pPr>
        <w:ind w:left="5760" w:hanging="360"/>
      </w:pPr>
    </w:lvl>
    <w:lvl w:ilvl="8" w:tplc="0409001B">
      <w:start w:val="1"/>
      <w:numFmt w:val="lowerRoman"/>
      <w:lvlText w:val="%9."/>
      <w:lvlJc w:val="right"/>
      <w:pPr>
        <w:ind w:left="6480" w:hanging="180"/>
      </w:pPr>
    </w:lvl>
  </w:abstractNum>
  <w:abstractNum w:abstractNumId="16" w15:restartNumberingAfterBreak="0">
    <w:nsid w:val="301602E4"/>
    <w:multiLevelType w:val="multilevel"/>
    <w:tmpl w:val="2CEE19E0"/>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17" w15:restartNumberingAfterBreak="0">
    <w:nsid w:val="34C76E97"/>
    <w:multiLevelType w:val="hybridMultilevel"/>
    <w:tmpl w:val="EE5CD30C"/>
    <w:lvl w:ilvl="0" w:tplc="08090001">
      <w:start w:val="1"/>
      <w:numFmt w:val="bullet"/>
      <w:lvlText w:val=""/>
      <w:lvlJc w:val="left"/>
      <w:pPr>
        <w:ind w:left="720" w:hanging="360"/>
      </w:pPr>
      <w:rPr>
        <w:rFonts w:hint="default" w:ascii="Symbol" w:hAnsi="Symbol"/>
      </w:rPr>
    </w:lvl>
    <w:lvl w:ilvl="1" w:tplc="08090003">
      <w:start w:val="1"/>
      <w:numFmt w:val="bullet"/>
      <w:lvlText w:val="o"/>
      <w:lvlJc w:val="left"/>
      <w:pPr>
        <w:ind w:left="1440" w:hanging="360"/>
      </w:pPr>
      <w:rPr>
        <w:rFonts w:hint="default" w:ascii="Courier New" w:hAnsi="Courier New" w:cs="Courier New"/>
      </w:rPr>
    </w:lvl>
    <w:lvl w:ilvl="2" w:tplc="08090005">
      <w:start w:val="1"/>
      <w:numFmt w:val="bullet"/>
      <w:lvlText w:val=""/>
      <w:lvlJc w:val="left"/>
      <w:pPr>
        <w:ind w:left="2160" w:hanging="360"/>
      </w:pPr>
      <w:rPr>
        <w:rFonts w:hint="default" w:ascii="Wingdings" w:hAnsi="Wingdings"/>
      </w:rPr>
    </w:lvl>
    <w:lvl w:ilvl="3" w:tplc="08090001">
      <w:start w:val="1"/>
      <w:numFmt w:val="bullet"/>
      <w:lvlText w:val=""/>
      <w:lvlJc w:val="left"/>
      <w:pPr>
        <w:ind w:left="2880" w:hanging="360"/>
      </w:pPr>
      <w:rPr>
        <w:rFonts w:hint="default" w:ascii="Symbol" w:hAnsi="Symbol"/>
      </w:rPr>
    </w:lvl>
    <w:lvl w:ilvl="4" w:tplc="08090003">
      <w:start w:val="1"/>
      <w:numFmt w:val="bullet"/>
      <w:lvlText w:val="o"/>
      <w:lvlJc w:val="left"/>
      <w:pPr>
        <w:ind w:left="3600" w:hanging="360"/>
      </w:pPr>
      <w:rPr>
        <w:rFonts w:hint="default" w:ascii="Courier New" w:hAnsi="Courier New" w:cs="Courier New"/>
      </w:rPr>
    </w:lvl>
    <w:lvl w:ilvl="5" w:tplc="08090005">
      <w:start w:val="1"/>
      <w:numFmt w:val="bullet"/>
      <w:lvlText w:val=""/>
      <w:lvlJc w:val="left"/>
      <w:pPr>
        <w:ind w:left="4320" w:hanging="360"/>
      </w:pPr>
      <w:rPr>
        <w:rFonts w:hint="default" w:ascii="Wingdings" w:hAnsi="Wingdings"/>
      </w:rPr>
    </w:lvl>
    <w:lvl w:ilvl="6" w:tplc="08090001">
      <w:start w:val="1"/>
      <w:numFmt w:val="bullet"/>
      <w:lvlText w:val=""/>
      <w:lvlJc w:val="left"/>
      <w:pPr>
        <w:ind w:left="5040" w:hanging="360"/>
      </w:pPr>
      <w:rPr>
        <w:rFonts w:hint="default" w:ascii="Symbol" w:hAnsi="Symbol"/>
      </w:rPr>
    </w:lvl>
    <w:lvl w:ilvl="7" w:tplc="08090003">
      <w:start w:val="1"/>
      <w:numFmt w:val="bullet"/>
      <w:lvlText w:val="o"/>
      <w:lvlJc w:val="left"/>
      <w:pPr>
        <w:ind w:left="5760" w:hanging="360"/>
      </w:pPr>
      <w:rPr>
        <w:rFonts w:hint="default" w:ascii="Courier New" w:hAnsi="Courier New" w:cs="Courier New"/>
      </w:rPr>
    </w:lvl>
    <w:lvl w:ilvl="8" w:tplc="08090005">
      <w:start w:val="1"/>
      <w:numFmt w:val="bullet"/>
      <w:lvlText w:val=""/>
      <w:lvlJc w:val="left"/>
      <w:pPr>
        <w:ind w:left="6480" w:hanging="360"/>
      </w:pPr>
      <w:rPr>
        <w:rFonts w:hint="default" w:ascii="Wingdings" w:hAnsi="Wingdings"/>
      </w:rPr>
    </w:lvl>
  </w:abstractNum>
  <w:abstractNum w:abstractNumId="18" w15:restartNumberingAfterBreak="0">
    <w:nsid w:val="364664CA"/>
    <w:multiLevelType w:val="multilevel"/>
    <w:tmpl w:val="EAF0ACE4"/>
    <w:lvl w:ilvl="0">
      <w:start w:val="1"/>
      <w:numFmt w:val="decimal"/>
      <w:lvlText w:val="%1."/>
      <w:lvlJc w:val="left"/>
      <w:pPr>
        <w:tabs>
          <w:tab w:val="num" w:pos="720"/>
        </w:tabs>
        <w:ind w:left="720" w:hanging="360"/>
      </w:pPr>
    </w:lvl>
    <w:lvl w:ilvl="1">
      <w:start w:val="1"/>
      <w:numFmt w:val="decimal"/>
      <w:lvlText w:val="%2."/>
      <w:lvlJc w:val="left"/>
      <w:pPr>
        <w:tabs>
          <w:tab w:val="num" w:pos="1440"/>
        </w:tabs>
        <w:ind w:left="1440" w:hanging="360"/>
      </w:pPr>
    </w:lvl>
    <w:lvl w:ilvl="2">
      <w:start w:val="1"/>
      <w:numFmt w:val="decimal"/>
      <w:lvlText w:val="%3."/>
      <w:lvlJc w:val="left"/>
      <w:pPr>
        <w:tabs>
          <w:tab w:val="num" w:pos="2160"/>
        </w:tabs>
        <w:ind w:left="2160" w:hanging="360"/>
      </w:pPr>
    </w:lvl>
    <w:lvl w:ilvl="3">
      <w:start w:val="1"/>
      <w:numFmt w:val="decimal"/>
      <w:lvlText w:val="%4."/>
      <w:lvlJc w:val="left"/>
      <w:pPr>
        <w:tabs>
          <w:tab w:val="num" w:pos="2880"/>
        </w:tabs>
        <w:ind w:left="2880" w:hanging="360"/>
      </w:pPr>
    </w:lvl>
    <w:lvl w:ilvl="4">
      <w:start w:val="1"/>
      <w:numFmt w:val="decimal"/>
      <w:lvlText w:val="%5."/>
      <w:lvlJc w:val="left"/>
      <w:pPr>
        <w:tabs>
          <w:tab w:val="num" w:pos="3600"/>
        </w:tabs>
        <w:ind w:left="3600" w:hanging="360"/>
      </w:pPr>
    </w:lvl>
    <w:lvl w:ilvl="5">
      <w:start w:val="1"/>
      <w:numFmt w:val="decimal"/>
      <w:lvlText w:val="%6."/>
      <w:lvlJc w:val="left"/>
      <w:pPr>
        <w:tabs>
          <w:tab w:val="num" w:pos="4320"/>
        </w:tabs>
        <w:ind w:left="4320" w:hanging="360"/>
      </w:pPr>
    </w:lvl>
    <w:lvl w:ilvl="6">
      <w:start w:val="1"/>
      <w:numFmt w:val="decimal"/>
      <w:lvlText w:val="%7."/>
      <w:lvlJc w:val="left"/>
      <w:pPr>
        <w:tabs>
          <w:tab w:val="num" w:pos="5040"/>
        </w:tabs>
        <w:ind w:left="5040" w:hanging="360"/>
      </w:pPr>
    </w:lvl>
    <w:lvl w:ilvl="7">
      <w:start w:val="1"/>
      <w:numFmt w:val="decimal"/>
      <w:lvlText w:val="%8."/>
      <w:lvlJc w:val="left"/>
      <w:pPr>
        <w:tabs>
          <w:tab w:val="num" w:pos="5760"/>
        </w:tabs>
        <w:ind w:left="5760" w:hanging="360"/>
      </w:pPr>
    </w:lvl>
    <w:lvl w:ilvl="8">
      <w:start w:val="1"/>
      <w:numFmt w:val="decimal"/>
      <w:lvlText w:val="%9."/>
      <w:lvlJc w:val="left"/>
      <w:pPr>
        <w:tabs>
          <w:tab w:val="num" w:pos="6480"/>
        </w:tabs>
        <w:ind w:left="6480" w:hanging="360"/>
      </w:pPr>
    </w:lvl>
  </w:abstractNum>
  <w:abstractNum w:abstractNumId="19" w15:restartNumberingAfterBreak="0">
    <w:nsid w:val="37BE2B33"/>
    <w:multiLevelType w:val="hybridMultilevel"/>
    <w:tmpl w:val="CF3CE036"/>
    <w:lvl w:ilvl="0" w:tplc="9F5AD638">
      <w:start w:val="1"/>
      <w:numFmt w:val="lowerLetter"/>
      <w:lvlText w:val="%1)"/>
      <w:lvlJc w:val="left"/>
      <w:pPr>
        <w:ind w:left="420" w:hanging="360"/>
      </w:pPr>
    </w:lvl>
    <w:lvl w:ilvl="1" w:tplc="04090019">
      <w:start w:val="1"/>
      <w:numFmt w:val="lowerLetter"/>
      <w:lvlText w:val="%2."/>
      <w:lvlJc w:val="left"/>
      <w:pPr>
        <w:ind w:left="1140" w:hanging="360"/>
      </w:pPr>
    </w:lvl>
    <w:lvl w:ilvl="2" w:tplc="0409001B">
      <w:start w:val="1"/>
      <w:numFmt w:val="lowerRoman"/>
      <w:lvlText w:val="%3."/>
      <w:lvlJc w:val="right"/>
      <w:pPr>
        <w:ind w:left="1860" w:hanging="180"/>
      </w:pPr>
    </w:lvl>
    <w:lvl w:ilvl="3" w:tplc="0409000F">
      <w:start w:val="1"/>
      <w:numFmt w:val="decimal"/>
      <w:lvlText w:val="%4."/>
      <w:lvlJc w:val="left"/>
      <w:pPr>
        <w:ind w:left="2580" w:hanging="360"/>
      </w:pPr>
    </w:lvl>
    <w:lvl w:ilvl="4" w:tplc="04090019">
      <w:start w:val="1"/>
      <w:numFmt w:val="lowerLetter"/>
      <w:lvlText w:val="%5."/>
      <w:lvlJc w:val="left"/>
      <w:pPr>
        <w:ind w:left="3300" w:hanging="360"/>
      </w:pPr>
    </w:lvl>
    <w:lvl w:ilvl="5" w:tplc="0409001B">
      <w:start w:val="1"/>
      <w:numFmt w:val="lowerRoman"/>
      <w:lvlText w:val="%6."/>
      <w:lvlJc w:val="right"/>
      <w:pPr>
        <w:ind w:left="4020" w:hanging="180"/>
      </w:pPr>
    </w:lvl>
    <w:lvl w:ilvl="6" w:tplc="0409000F">
      <w:start w:val="1"/>
      <w:numFmt w:val="decimal"/>
      <w:lvlText w:val="%7."/>
      <w:lvlJc w:val="left"/>
      <w:pPr>
        <w:ind w:left="4740" w:hanging="360"/>
      </w:pPr>
    </w:lvl>
    <w:lvl w:ilvl="7" w:tplc="04090019">
      <w:start w:val="1"/>
      <w:numFmt w:val="lowerLetter"/>
      <w:lvlText w:val="%8."/>
      <w:lvlJc w:val="left"/>
      <w:pPr>
        <w:ind w:left="5460" w:hanging="360"/>
      </w:pPr>
    </w:lvl>
    <w:lvl w:ilvl="8" w:tplc="0409001B">
      <w:start w:val="1"/>
      <w:numFmt w:val="lowerRoman"/>
      <w:lvlText w:val="%9."/>
      <w:lvlJc w:val="right"/>
      <w:pPr>
        <w:ind w:left="6180" w:hanging="180"/>
      </w:pPr>
    </w:lvl>
  </w:abstractNum>
  <w:abstractNum w:abstractNumId="20" w15:restartNumberingAfterBreak="0">
    <w:nsid w:val="3DD8584A"/>
    <w:multiLevelType w:val="hybridMultilevel"/>
    <w:tmpl w:val="A9362ECC"/>
    <w:lvl w:ilvl="0" w:tplc="08090005">
      <w:start w:val="1"/>
      <w:numFmt w:val="bullet"/>
      <w:lvlText w:val=""/>
      <w:lvlJc w:val="left"/>
      <w:pPr>
        <w:ind w:left="720" w:hanging="360"/>
      </w:pPr>
      <w:rPr>
        <w:rFonts w:hint="default" w:ascii="Wingdings" w:hAnsi="Wingdings"/>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1" w15:restartNumberingAfterBreak="0">
    <w:nsid w:val="413001D5"/>
    <w:multiLevelType w:val="multilevel"/>
    <w:tmpl w:val="E202F128"/>
    <w:lvl w:ilvl="0">
      <w:start w:val="1"/>
      <w:numFmt w:val="bullet"/>
      <w:lvlText w:val=""/>
      <w:lvlJc w:val="left"/>
      <w:pPr>
        <w:tabs>
          <w:tab w:val="num" w:pos="720"/>
        </w:tabs>
        <w:ind w:left="720" w:hanging="360"/>
      </w:pPr>
      <w:rPr>
        <w:rFonts w:hint="default" w:ascii="Symbol" w:hAnsi="Symbol"/>
        <w:sz w:val="20"/>
      </w:rPr>
    </w:lvl>
    <w:lvl w:ilvl="1" w:tentative="1">
      <w:start w:val="1"/>
      <w:numFmt w:val="bullet"/>
      <w:lvlText w:val="o"/>
      <w:lvlJc w:val="left"/>
      <w:pPr>
        <w:tabs>
          <w:tab w:val="num" w:pos="1440"/>
        </w:tabs>
        <w:ind w:left="1440" w:hanging="360"/>
      </w:pPr>
      <w:rPr>
        <w:rFonts w:hint="default" w:ascii="Courier New" w:hAnsi="Courier New"/>
        <w:sz w:val="20"/>
      </w:rPr>
    </w:lvl>
    <w:lvl w:ilvl="2" w:tentative="1">
      <w:start w:val="1"/>
      <w:numFmt w:val="bullet"/>
      <w:lvlText w:val=""/>
      <w:lvlJc w:val="left"/>
      <w:pPr>
        <w:tabs>
          <w:tab w:val="num" w:pos="2160"/>
        </w:tabs>
        <w:ind w:left="2160" w:hanging="360"/>
      </w:pPr>
      <w:rPr>
        <w:rFonts w:hint="default" w:ascii="Wingdings" w:hAnsi="Wingdings"/>
        <w:sz w:val="20"/>
      </w:rPr>
    </w:lvl>
    <w:lvl w:ilvl="3" w:tentative="1">
      <w:start w:val="1"/>
      <w:numFmt w:val="bullet"/>
      <w:lvlText w:val=""/>
      <w:lvlJc w:val="left"/>
      <w:pPr>
        <w:tabs>
          <w:tab w:val="num" w:pos="2880"/>
        </w:tabs>
        <w:ind w:left="2880" w:hanging="360"/>
      </w:pPr>
      <w:rPr>
        <w:rFonts w:hint="default" w:ascii="Wingdings" w:hAnsi="Wingdings"/>
        <w:sz w:val="20"/>
      </w:rPr>
    </w:lvl>
    <w:lvl w:ilvl="4" w:tentative="1">
      <w:start w:val="1"/>
      <w:numFmt w:val="bullet"/>
      <w:lvlText w:val=""/>
      <w:lvlJc w:val="left"/>
      <w:pPr>
        <w:tabs>
          <w:tab w:val="num" w:pos="3600"/>
        </w:tabs>
        <w:ind w:left="3600" w:hanging="360"/>
      </w:pPr>
      <w:rPr>
        <w:rFonts w:hint="default" w:ascii="Wingdings" w:hAnsi="Wingdings"/>
        <w:sz w:val="20"/>
      </w:rPr>
    </w:lvl>
    <w:lvl w:ilvl="5" w:tentative="1">
      <w:start w:val="1"/>
      <w:numFmt w:val="bullet"/>
      <w:lvlText w:val=""/>
      <w:lvlJc w:val="left"/>
      <w:pPr>
        <w:tabs>
          <w:tab w:val="num" w:pos="4320"/>
        </w:tabs>
        <w:ind w:left="4320" w:hanging="360"/>
      </w:pPr>
      <w:rPr>
        <w:rFonts w:hint="default" w:ascii="Wingdings" w:hAnsi="Wingdings"/>
        <w:sz w:val="20"/>
      </w:rPr>
    </w:lvl>
    <w:lvl w:ilvl="6" w:tentative="1">
      <w:start w:val="1"/>
      <w:numFmt w:val="bullet"/>
      <w:lvlText w:val=""/>
      <w:lvlJc w:val="left"/>
      <w:pPr>
        <w:tabs>
          <w:tab w:val="num" w:pos="5040"/>
        </w:tabs>
        <w:ind w:left="5040" w:hanging="360"/>
      </w:pPr>
      <w:rPr>
        <w:rFonts w:hint="default" w:ascii="Wingdings" w:hAnsi="Wingdings"/>
        <w:sz w:val="20"/>
      </w:rPr>
    </w:lvl>
    <w:lvl w:ilvl="7" w:tentative="1">
      <w:start w:val="1"/>
      <w:numFmt w:val="bullet"/>
      <w:lvlText w:val=""/>
      <w:lvlJc w:val="left"/>
      <w:pPr>
        <w:tabs>
          <w:tab w:val="num" w:pos="5760"/>
        </w:tabs>
        <w:ind w:left="5760" w:hanging="360"/>
      </w:pPr>
      <w:rPr>
        <w:rFonts w:hint="default" w:ascii="Wingdings" w:hAnsi="Wingdings"/>
        <w:sz w:val="20"/>
      </w:rPr>
    </w:lvl>
    <w:lvl w:ilvl="8" w:tentative="1">
      <w:start w:val="1"/>
      <w:numFmt w:val="bullet"/>
      <w:lvlText w:val=""/>
      <w:lvlJc w:val="left"/>
      <w:pPr>
        <w:tabs>
          <w:tab w:val="num" w:pos="6480"/>
        </w:tabs>
        <w:ind w:left="6480" w:hanging="360"/>
      </w:pPr>
      <w:rPr>
        <w:rFonts w:hint="default" w:ascii="Wingdings" w:hAnsi="Wingdings"/>
        <w:sz w:val="20"/>
      </w:rPr>
    </w:lvl>
  </w:abstractNum>
  <w:abstractNum w:abstractNumId="22" w15:restartNumberingAfterBreak="0">
    <w:nsid w:val="43542F5E"/>
    <w:multiLevelType w:val="multilevel"/>
    <w:tmpl w:val="C8947D9A"/>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w:hAnsi="Courier" w:eastAsia="Courier" w:cs="Courier"/>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23" w15:restartNumberingAfterBreak="0">
    <w:nsid w:val="4969022A"/>
    <w:multiLevelType w:val="hybridMultilevel"/>
    <w:tmpl w:val="6D1A0FA8"/>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24" w15:restartNumberingAfterBreak="0">
    <w:nsid w:val="4A5864B8"/>
    <w:multiLevelType w:val="hybridMultilevel"/>
    <w:tmpl w:val="59100BF2"/>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5" w15:restartNumberingAfterBreak="0">
    <w:nsid w:val="4F604E17"/>
    <w:multiLevelType w:val="hybridMultilevel"/>
    <w:tmpl w:val="32348470"/>
    <w:lvl w:ilvl="0" w:tplc="B846D7B4">
      <w:start w:val="1"/>
      <w:numFmt w:val="bullet"/>
      <w:lvlText w:val=""/>
      <w:lvlJc w:val="left"/>
      <w:pPr>
        <w:ind w:left="720" w:hanging="360"/>
      </w:pPr>
      <w:rPr>
        <w:rFonts w:hint="default" w:ascii="Symbol" w:hAnsi="Symbol"/>
        <w:color w:val="auto"/>
      </w:rPr>
    </w:lvl>
    <w:lvl w:ilvl="1" w:tplc="08090003">
      <w:start w:val="1"/>
      <w:numFmt w:val="bullet"/>
      <w:lvlText w:val="o"/>
      <w:lvlJc w:val="left"/>
      <w:pPr>
        <w:ind w:left="1440" w:hanging="360"/>
      </w:pPr>
      <w:rPr>
        <w:rFonts w:hint="default" w:ascii="Courier New" w:hAnsi="Courier New" w:cs="Courier New"/>
      </w:rPr>
    </w:lvl>
    <w:lvl w:ilvl="2" w:tplc="08090005">
      <w:start w:val="1"/>
      <w:numFmt w:val="bullet"/>
      <w:lvlText w:val=""/>
      <w:lvlJc w:val="left"/>
      <w:pPr>
        <w:ind w:left="2160" w:hanging="360"/>
      </w:pPr>
      <w:rPr>
        <w:rFonts w:hint="default" w:ascii="Wingdings" w:hAnsi="Wingdings"/>
      </w:rPr>
    </w:lvl>
    <w:lvl w:ilvl="3" w:tplc="08090001">
      <w:start w:val="1"/>
      <w:numFmt w:val="bullet"/>
      <w:lvlText w:val=""/>
      <w:lvlJc w:val="left"/>
      <w:pPr>
        <w:ind w:left="2880" w:hanging="360"/>
      </w:pPr>
      <w:rPr>
        <w:rFonts w:hint="default" w:ascii="Symbol" w:hAnsi="Symbol"/>
      </w:rPr>
    </w:lvl>
    <w:lvl w:ilvl="4" w:tplc="08090003">
      <w:start w:val="1"/>
      <w:numFmt w:val="bullet"/>
      <w:lvlText w:val="o"/>
      <w:lvlJc w:val="left"/>
      <w:pPr>
        <w:ind w:left="3600" w:hanging="360"/>
      </w:pPr>
      <w:rPr>
        <w:rFonts w:hint="default" w:ascii="Courier New" w:hAnsi="Courier New" w:cs="Courier New"/>
      </w:rPr>
    </w:lvl>
    <w:lvl w:ilvl="5" w:tplc="08090005">
      <w:start w:val="1"/>
      <w:numFmt w:val="bullet"/>
      <w:lvlText w:val=""/>
      <w:lvlJc w:val="left"/>
      <w:pPr>
        <w:ind w:left="4320" w:hanging="360"/>
      </w:pPr>
      <w:rPr>
        <w:rFonts w:hint="default" w:ascii="Wingdings" w:hAnsi="Wingdings"/>
      </w:rPr>
    </w:lvl>
    <w:lvl w:ilvl="6" w:tplc="08090001">
      <w:start w:val="1"/>
      <w:numFmt w:val="bullet"/>
      <w:lvlText w:val=""/>
      <w:lvlJc w:val="left"/>
      <w:pPr>
        <w:ind w:left="5040" w:hanging="360"/>
      </w:pPr>
      <w:rPr>
        <w:rFonts w:hint="default" w:ascii="Symbol" w:hAnsi="Symbol"/>
      </w:rPr>
    </w:lvl>
    <w:lvl w:ilvl="7" w:tplc="08090003">
      <w:start w:val="1"/>
      <w:numFmt w:val="bullet"/>
      <w:lvlText w:val="o"/>
      <w:lvlJc w:val="left"/>
      <w:pPr>
        <w:ind w:left="5760" w:hanging="360"/>
      </w:pPr>
      <w:rPr>
        <w:rFonts w:hint="default" w:ascii="Courier New" w:hAnsi="Courier New" w:cs="Courier New"/>
      </w:rPr>
    </w:lvl>
    <w:lvl w:ilvl="8" w:tplc="08090005">
      <w:start w:val="1"/>
      <w:numFmt w:val="bullet"/>
      <w:lvlText w:val=""/>
      <w:lvlJc w:val="left"/>
      <w:pPr>
        <w:ind w:left="6480" w:hanging="360"/>
      </w:pPr>
      <w:rPr>
        <w:rFonts w:hint="default" w:ascii="Wingdings" w:hAnsi="Wingdings"/>
      </w:rPr>
    </w:lvl>
  </w:abstractNum>
  <w:abstractNum w:abstractNumId="26" w15:restartNumberingAfterBreak="0">
    <w:nsid w:val="53AE08E9"/>
    <w:multiLevelType w:val="hybridMultilevel"/>
    <w:tmpl w:val="FBF0DA86"/>
    <w:lvl w:ilvl="0" w:tplc="08090001">
      <w:start w:val="1"/>
      <w:numFmt w:val="bullet"/>
      <w:lvlText w:val=""/>
      <w:lvlJc w:val="left"/>
      <w:pPr>
        <w:ind w:left="720" w:hanging="360"/>
      </w:pPr>
      <w:rPr>
        <w:rFonts w:hint="default" w:ascii="Symbol" w:hAnsi="Symbol"/>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27" w15:restartNumberingAfterBreak="0">
    <w:nsid w:val="59EB5C81"/>
    <w:multiLevelType w:val="hybridMultilevel"/>
    <w:tmpl w:val="444C80BC"/>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28" w15:restartNumberingAfterBreak="0">
    <w:nsid w:val="5B7A1C4B"/>
    <w:multiLevelType w:val="hybridMultilevel"/>
    <w:tmpl w:val="3A761C20"/>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29" w15:restartNumberingAfterBreak="0">
    <w:nsid w:val="614D1ADD"/>
    <w:multiLevelType w:val="multilevel"/>
    <w:tmpl w:val="694E4D7A"/>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abstractNum w:abstractNumId="30" w15:restartNumberingAfterBreak="0">
    <w:nsid w:val="61FB3690"/>
    <w:multiLevelType w:val="hybridMultilevel"/>
    <w:tmpl w:val="F7D64D74"/>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31" w15:restartNumberingAfterBreak="0">
    <w:nsid w:val="634A5B36"/>
    <w:multiLevelType w:val="multilevel"/>
    <w:tmpl w:val="BC28DAAE"/>
    <w:lvl w:ilvl="0">
      <w:start w:val="1"/>
      <w:numFmt w:val="decimal"/>
      <w:lvlText w:val="%1."/>
      <w:lvlJc w:val="left"/>
      <w:pPr>
        <w:ind w:left="720" w:hanging="360"/>
      </w:pPr>
    </w:lvl>
    <w:lvl w:ilvl="1">
      <w:start w:val="1"/>
      <w:numFmt w:val="lowerLetter"/>
      <w:lvlText w:val="%2."/>
      <w:lvlJc w:val="left"/>
      <w:pPr>
        <w:ind w:left="1440" w:hanging="360"/>
      </w:pPr>
    </w:lvl>
    <w:lvl w:ilvl="2">
      <w:start w:val="1"/>
      <w:numFmt w:val="lowerRoman"/>
      <w:lvlText w:val="%3."/>
      <w:lvlJc w:val="right"/>
      <w:pPr>
        <w:ind w:left="2160" w:hanging="180"/>
      </w:pPr>
    </w:lvl>
    <w:lvl w:ilvl="3">
      <w:start w:val="1"/>
      <w:numFmt w:val="decimal"/>
      <w:lvlText w:val="%4."/>
      <w:lvlJc w:val="left"/>
      <w:pPr>
        <w:ind w:left="2880" w:hanging="360"/>
      </w:pPr>
    </w:lvl>
    <w:lvl w:ilvl="4">
      <w:start w:val="1"/>
      <w:numFmt w:val="lowerLetter"/>
      <w:lvlText w:val="%5."/>
      <w:lvlJc w:val="left"/>
      <w:pPr>
        <w:ind w:left="3600" w:hanging="360"/>
      </w:pPr>
    </w:lvl>
    <w:lvl w:ilvl="5">
      <w:start w:val="1"/>
      <w:numFmt w:val="lowerRoman"/>
      <w:lvlText w:val="%6."/>
      <w:lvlJc w:val="right"/>
      <w:pPr>
        <w:ind w:left="4320" w:hanging="180"/>
      </w:pPr>
    </w:lvl>
    <w:lvl w:ilvl="6">
      <w:start w:val="1"/>
      <w:numFmt w:val="decimal"/>
      <w:lvlText w:val="%7."/>
      <w:lvlJc w:val="left"/>
      <w:pPr>
        <w:ind w:left="5040" w:hanging="360"/>
      </w:pPr>
    </w:lvl>
    <w:lvl w:ilvl="7">
      <w:start w:val="1"/>
      <w:numFmt w:val="lowerLetter"/>
      <w:lvlText w:val="%8."/>
      <w:lvlJc w:val="left"/>
      <w:pPr>
        <w:ind w:left="5760" w:hanging="360"/>
      </w:pPr>
    </w:lvl>
    <w:lvl w:ilvl="8">
      <w:start w:val="1"/>
      <w:numFmt w:val="lowerRoman"/>
      <w:lvlText w:val="%9."/>
      <w:lvlJc w:val="right"/>
      <w:pPr>
        <w:ind w:left="6480" w:hanging="180"/>
      </w:pPr>
    </w:lvl>
  </w:abstractNum>
  <w:abstractNum w:abstractNumId="32" w15:restartNumberingAfterBreak="0">
    <w:nsid w:val="6F68272C"/>
    <w:multiLevelType w:val="hybridMultilevel"/>
    <w:tmpl w:val="E5F814DC"/>
    <w:lvl w:ilvl="0" w:tplc="04090001">
      <w:start w:val="1"/>
      <w:numFmt w:val="bullet"/>
      <w:lvlText w:val=""/>
      <w:lvlJc w:val="left"/>
      <w:pPr>
        <w:ind w:left="720" w:hanging="360"/>
      </w:pPr>
      <w:rPr>
        <w:rFonts w:hint="default" w:ascii="Symbol" w:hAnsi="Symbol"/>
      </w:r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33" w15:restartNumberingAfterBreak="0">
    <w:nsid w:val="73C80C03"/>
    <w:multiLevelType w:val="hybridMultilevel"/>
    <w:tmpl w:val="F88CA7AE"/>
    <w:lvl w:ilvl="0" w:tplc="1ACA1A4A">
      <w:numFmt w:val="bullet"/>
      <w:lvlText w:val="•"/>
      <w:lvlJc w:val="left"/>
      <w:pPr>
        <w:ind w:left="1080" w:hanging="720"/>
      </w:pPr>
      <w:rPr>
        <w:rFonts w:hint="default" w:ascii="Calibri" w:hAnsi="Calibri" w:cs="Calibri" w:eastAsiaTheme="minorHAnsi"/>
      </w:rPr>
    </w:lvl>
    <w:lvl w:ilvl="1" w:tplc="08090003" w:tentative="1">
      <w:start w:val="1"/>
      <w:numFmt w:val="bullet"/>
      <w:lvlText w:val="o"/>
      <w:lvlJc w:val="left"/>
      <w:pPr>
        <w:ind w:left="1440" w:hanging="360"/>
      </w:pPr>
      <w:rPr>
        <w:rFonts w:hint="default" w:ascii="Courier New" w:hAnsi="Courier New" w:cs="Courier New"/>
      </w:rPr>
    </w:lvl>
    <w:lvl w:ilvl="2" w:tplc="08090005" w:tentative="1">
      <w:start w:val="1"/>
      <w:numFmt w:val="bullet"/>
      <w:lvlText w:val=""/>
      <w:lvlJc w:val="left"/>
      <w:pPr>
        <w:ind w:left="2160" w:hanging="360"/>
      </w:pPr>
      <w:rPr>
        <w:rFonts w:hint="default" w:ascii="Wingdings" w:hAnsi="Wingdings"/>
      </w:rPr>
    </w:lvl>
    <w:lvl w:ilvl="3" w:tplc="08090001" w:tentative="1">
      <w:start w:val="1"/>
      <w:numFmt w:val="bullet"/>
      <w:lvlText w:val=""/>
      <w:lvlJc w:val="left"/>
      <w:pPr>
        <w:ind w:left="2880" w:hanging="360"/>
      </w:pPr>
      <w:rPr>
        <w:rFonts w:hint="default" w:ascii="Symbol" w:hAnsi="Symbol"/>
      </w:rPr>
    </w:lvl>
    <w:lvl w:ilvl="4" w:tplc="08090003" w:tentative="1">
      <w:start w:val="1"/>
      <w:numFmt w:val="bullet"/>
      <w:lvlText w:val="o"/>
      <w:lvlJc w:val="left"/>
      <w:pPr>
        <w:ind w:left="3600" w:hanging="360"/>
      </w:pPr>
      <w:rPr>
        <w:rFonts w:hint="default" w:ascii="Courier New" w:hAnsi="Courier New" w:cs="Courier New"/>
      </w:rPr>
    </w:lvl>
    <w:lvl w:ilvl="5" w:tplc="08090005" w:tentative="1">
      <w:start w:val="1"/>
      <w:numFmt w:val="bullet"/>
      <w:lvlText w:val=""/>
      <w:lvlJc w:val="left"/>
      <w:pPr>
        <w:ind w:left="4320" w:hanging="360"/>
      </w:pPr>
      <w:rPr>
        <w:rFonts w:hint="default" w:ascii="Wingdings" w:hAnsi="Wingdings"/>
      </w:rPr>
    </w:lvl>
    <w:lvl w:ilvl="6" w:tplc="08090001" w:tentative="1">
      <w:start w:val="1"/>
      <w:numFmt w:val="bullet"/>
      <w:lvlText w:val=""/>
      <w:lvlJc w:val="left"/>
      <w:pPr>
        <w:ind w:left="5040" w:hanging="360"/>
      </w:pPr>
      <w:rPr>
        <w:rFonts w:hint="default" w:ascii="Symbol" w:hAnsi="Symbol"/>
      </w:rPr>
    </w:lvl>
    <w:lvl w:ilvl="7" w:tplc="08090003" w:tentative="1">
      <w:start w:val="1"/>
      <w:numFmt w:val="bullet"/>
      <w:lvlText w:val="o"/>
      <w:lvlJc w:val="left"/>
      <w:pPr>
        <w:ind w:left="5760" w:hanging="360"/>
      </w:pPr>
      <w:rPr>
        <w:rFonts w:hint="default" w:ascii="Courier New" w:hAnsi="Courier New" w:cs="Courier New"/>
      </w:rPr>
    </w:lvl>
    <w:lvl w:ilvl="8" w:tplc="08090005" w:tentative="1">
      <w:start w:val="1"/>
      <w:numFmt w:val="bullet"/>
      <w:lvlText w:val=""/>
      <w:lvlJc w:val="left"/>
      <w:pPr>
        <w:ind w:left="6480" w:hanging="360"/>
      </w:pPr>
      <w:rPr>
        <w:rFonts w:hint="default" w:ascii="Wingdings" w:hAnsi="Wingdings"/>
      </w:rPr>
    </w:lvl>
  </w:abstractNum>
  <w:abstractNum w:abstractNumId="34" w15:restartNumberingAfterBreak="0">
    <w:nsid w:val="767A0A09"/>
    <w:multiLevelType w:val="hybridMultilevel"/>
    <w:tmpl w:val="BF801FFA"/>
    <w:lvl w:ilvl="0" w:tplc="0409000F">
      <w:start w:val="1"/>
      <w:numFmt w:val="decimal"/>
      <w:lvlText w:val="%1."/>
      <w:lvlJc w:val="left"/>
      <w:pPr>
        <w:ind w:left="720" w:hanging="360"/>
      </w:pPr>
    </w:lvl>
    <w:lvl w:ilvl="1" w:tplc="04090003">
      <w:start w:val="1"/>
      <w:numFmt w:val="bullet"/>
      <w:lvlText w:val="o"/>
      <w:lvlJc w:val="left"/>
      <w:pPr>
        <w:ind w:left="1440" w:hanging="360"/>
      </w:pPr>
      <w:rPr>
        <w:rFonts w:hint="default" w:ascii="Courier New" w:hAnsi="Courier New" w:cs="Courier New"/>
      </w:rPr>
    </w:lvl>
    <w:lvl w:ilvl="2" w:tplc="04090005">
      <w:start w:val="1"/>
      <w:numFmt w:val="bullet"/>
      <w:lvlText w:val=""/>
      <w:lvlJc w:val="left"/>
      <w:pPr>
        <w:ind w:left="2160" w:hanging="360"/>
      </w:pPr>
      <w:rPr>
        <w:rFonts w:hint="default" w:ascii="Wingdings" w:hAnsi="Wingdings"/>
      </w:rPr>
    </w:lvl>
    <w:lvl w:ilvl="3" w:tplc="04090001">
      <w:start w:val="1"/>
      <w:numFmt w:val="bullet"/>
      <w:lvlText w:val=""/>
      <w:lvlJc w:val="left"/>
      <w:pPr>
        <w:ind w:left="2880" w:hanging="360"/>
      </w:pPr>
      <w:rPr>
        <w:rFonts w:hint="default" w:ascii="Symbol" w:hAnsi="Symbol"/>
      </w:rPr>
    </w:lvl>
    <w:lvl w:ilvl="4" w:tplc="04090003">
      <w:start w:val="1"/>
      <w:numFmt w:val="bullet"/>
      <w:lvlText w:val="o"/>
      <w:lvlJc w:val="left"/>
      <w:pPr>
        <w:ind w:left="3600" w:hanging="360"/>
      </w:pPr>
      <w:rPr>
        <w:rFonts w:hint="default" w:ascii="Courier New" w:hAnsi="Courier New" w:cs="Courier New"/>
      </w:rPr>
    </w:lvl>
    <w:lvl w:ilvl="5" w:tplc="04090005">
      <w:start w:val="1"/>
      <w:numFmt w:val="bullet"/>
      <w:lvlText w:val=""/>
      <w:lvlJc w:val="left"/>
      <w:pPr>
        <w:ind w:left="4320" w:hanging="360"/>
      </w:pPr>
      <w:rPr>
        <w:rFonts w:hint="default" w:ascii="Wingdings" w:hAnsi="Wingdings"/>
      </w:rPr>
    </w:lvl>
    <w:lvl w:ilvl="6" w:tplc="04090001">
      <w:start w:val="1"/>
      <w:numFmt w:val="bullet"/>
      <w:lvlText w:val=""/>
      <w:lvlJc w:val="left"/>
      <w:pPr>
        <w:ind w:left="5040" w:hanging="360"/>
      </w:pPr>
      <w:rPr>
        <w:rFonts w:hint="default" w:ascii="Symbol" w:hAnsi="Symbol"/>
      </w:rPr>
    </w:lvl>
    <w:lvl w:ilvl="7" w:tplc="04090003">
      <w:start w:val="1"/>
      <w:numFmt w:val="bullet"/>
      <w:lvlText w:val="o"/>
      <w:lvlJc w:val="left"/>
      <w:pPr>
        <w:ind w:left="5760" w:hanging="360"/>
      </w:pPr>
      <w:rPr>
        <w:rFonts w:hint="default" w:ascii="Courier New" w:hAnsi="Courier New" w:cs="Courier New"/>
      </w:rPr>
    </w:lvl>
    <w:lvl w:ilvl="8" w:tplc="04090005">
      <w:start w:val="1"/>
      <w:numFmt w:val="bullet"/>
      <w:lvlText w:val=""/>
      <w:lvlJc w:val="left"/>
      <w:pPr>
        <w:ind w:left="6480" w:hanging="360"/>
      </w:pPr>
      <w:rPr>
        <w:rFonts w:hint="default" w:ascii="Wingdings" w:hAnsi="Wingdings"/>
      </w:rPr>
    </w:lvl>
  </w:abstractNum>
  <w:abstractNum w:abstractNumId="35" w15:restartNumberingAfterBreak="0">
    <w:nsid w:val="7A642AF9"/>
    <w:multiLevelType w:val="hybridMultilevel"/>
    <w:tmpl w:val="921002DA"/>
    <w:lvl w:ilvl="0" w:tplc="BAAE423A">
      <w:numFmt w:val="bullet"/>
      <w:lvlText w:val=""/>
      <w:lvlJc w:val="left"/>
      <w:pPr>
        <w:ind w:left="880" w:hanging="360"/>
      </w:pPr>
      <w:rPr>
        <w:rFonts w:hint="default" w:ascii="Symbol" w:hAnsi="Symbol" w:eastAsia="Symbol" w:cs="Symbol"/>
        <w:b w:val="0"/>
        <w:bCs w:val="0"/>
        <w:i w:val="0"/>
        <w:iCs w:val="0"/>
        <w:w w:val="100"/>
        <w:sz w:val="22"/>
        <w:szCs w:val="22"/>
        <w:lang w:val="en-US" w:eastAsia="en-US" w:bidi="ar-SA"/>
      </w:rPr>
    </w:lvl>
    <w:lvl w:ilvl="1" w:tplc="2BEED13A">
      <w:numFmt w:val="bullet"/>
      <w:lvlText w:val="•"/>
      <w:lvlJc w:val="left"/>
      <w:pPr>
        <w:ind w:left="1760" w:hanging="360"/>
      </w:pPr>
      <w:rPr>
        <w:rFonts w:hint="default"/>
        <w:lang w:val="en-US" w:eastAsia="en-US" w:bidi="ar-SA"/>
      </w:rPr>
    </w:lvl>
    <w:lvl w:ilvl="2" w:tplc="3BDAAC76">
      <w:numFmt w:val="bullet"/>
      <w:lvlText w:val="•"/>
      <w:lvlJc w:val="left"/>
      <w:pPr>
        <w:ind w:left="2640" w:hanging="360"/>
      </w:pPr>
      <w:rPr>
        <w:rFonts w:hint="default"/>
        <w:lang w:val="en-US" w:eastAsia="en-US" w:bidi="ar-SA"/>
      </w:rPr>
    </w:lvl>
    <w:lvl w:ilvl="3" w:tplc="BF606916">
      <w:numFmt w:val="bullet"/>
      <w:lvlText w:val="•"/>
      <w:lvlJc w:val="left"/>
      <w:pPr>
        <w:ind w:left="3520" w:hanging="360"/>
      </w:pPr>
      <w:rPr>
        <w:rFonts w:hint="default"/>
        <w:lang w:val="en-US" w:eastAsia="en-US" w:bidi="ar-SA"/>
      </w:rPr>
    </w:lvl>
    <w:lvl w:ilvl="4" w:tplc="0F1E3CE2">
      <w:numFmt w:val="bullet"/>
      <w:lvlText w:val="•"/>
      <w:lvlJc w:val="left"/>
      <w:pPr>
        <w:ind w:left="4400" w:hanging="360"/>
      </w:pPr>
      <w:rPr>
        <w:rFonts w:hint="default"/>
        <w:lang w:val="en-US" w:eastAsia="en-US" w:bidi="ar-SA"/>
      </w:rPr>
    </w:lvl>
    <w:lvl w:ilvl="5" w:tplc="FE2695C0">
      <w:numFmt w:val="bullet"/>
      <w:lvlText w:val="•"/>
      <w:lvlJc w:val="left"/>
      <w:pPr>
        <w:ind w:left="5280" w:hanging="360"/>
      </w:pPr>
      <w:rPr>
        <w:rFonts w:hint="default"/>
        <w:lang w:val="en-US" w:eastAsia="en-US" w:bidi="ar-SA"/>
      </w:rPr>
    </w:lvl>
    <w:lvl w:ilvl="6" w:tplc="75F84ECA">
      <w:numFmt w:val="bullet"/>
      <w:lvlText w:val="•"/>
      <w:lvlJc w:val="left"/>
      <w:pPr>
        <w:ind w:left="6160" w:hanging="360"/>
      </w:pPr>
      <w:rPr>
        <w:rFonts w:hint="default"/>
        <w:lang w:val="en-US" w:eastAsia="en-US" w:bidi="ar-SA"/>
      </w:rPr>
    </w:lvl>
    <w:lvl w:ilvl="7" w:tplc="1BD05B20">
      <w:numFmt w:val="bullet"/>
      <w:lvlText w:val="•"/>
      <w:lvlJc w:val="left"/>
      <w:pPr>
        <w:ind w:left="7040" w:hanging="360"/>
      </w:pPr>
      <w:rPr>
        <w:rFonts w:hint="default"/>
        <w:lang w:val="en-US" w:eastAsia="en-US" w:bidi="ar-SA"/>
      </w:rPr>
    </w:lvl>
    <w:lvl w:ilvl="8" w:tplc="3A0409CA">
      <w:numFmt w:val="bullet"/>
      <w:lvlText w:val="•"/>
      <w:lvlJc w:val="left"/>
      <w:pPr>
        <w:ind w:left="7920" w:hanging="360"/>
      </w:pPr>
      <w:rPr>
        <w:rFonts w:hint="default"/>
        <w:lang w:val="en-US" w:eastAsia="en-US" w:bidi="ar-SA"/>
      </w:rPr>
    </w:lvl>
  </w:abstractNum>
  <w:abstractNum w:abstractNumId="36" w15:restartNumberingAfterBreak="0">
    <w:nsid w:val="7F0F26CD"/>
    <w:multiLevelType w:val="multilevel"/>
    <w:tmpl w:val="95987906"/>
    <w:lvl w:ilvl="0">
      <w:start w:val="1"/>
      <w:numFmt w:val="bullet"/>
      <w:lvlText w:val="●"/>
      <w:lvlJc w:val="left"/>
      <w:pPr>
        <w:ind w:left="720" w:hanging="360"/>
      </w:pPr>
      <w:rPr>
        <w:rFonts w:ascii="Noto Sans Symbols" w:hAnsi="Noto Sans Symbols" w:eastAsia="Noto Sans Symbols" w:cs="Noto Sans Symbols"/>
      </w:rPr>
    </w:lvl>
    <w:lvl w:ilvl="1">
      <w:start w:val="1"/>
      <w:numFmt w:val="bullet"/>
      <w:lvlText w:val="o"/>
      <w:lvlJc w:val="left"/>
      <w:pPr>
        <w:ind w:left="1440" w:hanging="360"/>
      </w:pPr>
      <w:rPr>
        <w:rFonts w:ascii="Courier New" w:hAnsi="Courier New" w:eastAsia="Courier New" w:cs="Courier New"/>
      </w:rPr>
    </w:lvl>
    <w:lvl w:ilvl="2">
      <w:start w:val="1"/>
      <w:numFmt w:val="bullet"/>
      <w:lvlText w:val="▪"/>
      <w:lvlJc w:val="left"/>
      <w:pPr>
        <w:ind w:left="2160" w:hanging="360"/>
      </w:pPr>
      <w:rPr>
        <w:rFonts w:ascii="Noto Sans Symbols" w:hAnsi="Noto Sans Symbols" w:eastAsia="Noto Sans Symbols" w:cs="Noto Sans Symbols"/>
      </w:rPr>
    </w:lvl>
    <w:lvl w:ilvl="3">
      <w:start w:val="1"/>
      <w:numFmt w:val="bullet"/>
      <w:lvlText w:val="●"/>
      <w:lvlJc w:val="left"/>
      <w:pPr>
        <w:ind w:left="2880" w:hanging="360"/>
      </w:pPr>
      <w:rPr>
        <w:rFonts w:ascii="Noto Sans Symbols" w:hAnsi="Noto Sans Symbols" w:eastAsia="Noto Sans Symbols" w:cs="Noto Sans Symbols"/>
      </w:rPr>
    </w:lvl>
    <w:lvl w:ilvl="4">
      <w:start w:val="1"/>
      <w:numFmt w:val="bullet"/>
      <w:lvlText w:val="o"/>
      <w:lvlJc w:val="left"/>
      <w:pPr>
        <w:ind w:left="3600" w:hanging="360"/>
      </w:pPr>
      <w:rPr>
        <w:rFonts w:ascii="Courier New" w:hAnsi="Courier New" w:eastAsia="Courier New" w:cs="Courier New"/>
      </w:rPr>
    </w:lvl>
    <w:lvl w:ilvl="5">
      <w:start w:val="1"/>
      <w:numFmt w:val="bullet"/>
      <w:lvlText w:val="▪"/>
      <w:lvlJc w:val="left"/>
      <w:pPr>
        <w:ind w:left="4320" w:hanging="360"/>
      </w:pPr>
      <w:rPr>
        <w:rFonts w:ascii="Noto Sans Symbols" w:hAnsi="Noto Sans Symbols" w:eastAsia="Noto Sans Symbols" w:cs="Noto Sans Symbols"/>
      </w:rPr>
    </w:lvl>
    <w:lvl w:ilvl="6">
      <w:start w:val="1"/>
      <w:numFmt w:val="bullet"/>
      <w:lvlText w:val="●"/>
      <w:lvlJc w:val="left"/>
      <w:pPr>
        <w:ind w:left="5040" w:hanging="360"/>
      </w:pPr>
      <w:rPr>
        <w:rFonts w:ascii="Noto Sans Symbols" w:hAnsi="Noto Sans Symbols" w:eastAsia="Noto Sans Symbols" w:cs="Noto Sans Symbols"/>
      </w:rPr>
    </w:lvl>
    <w:lvl w:ilvl="7">
      <w:start w:val="1"/>
      <w:numFmt w:val="bullet"/>
      <w:lvlText w:val="o"/>
      <w:lvlJc w:val="left"/>
      <w:pPr>
        <w:ind w:left="5760" w:hanging="360"/>
      </w:pPr>
      <w:rPr>
        <w:rFonts w:ascii="Courier New" w:hAnsi="Courier New" w:eastAsia="Courier New" w:cs="Courier New"/>
      </w:rPr>
    </w:lvl>
    <w:lvl w:ilvl="8">
      <w:start w:val="1"/>
      <w:numFmt w:val="bullet"/>
      <w:lvlText w:val="▪"/>
      <w:lvlJc w:val="left"/>
      <w:pPr>
        <w:ind w:left="6480" w:hanging="360"/>
      </w:pPr>
      <w:rPr>
        <w:rFonts w:ascii="Noto Sans Symbols" w:hAnsi="Noto Sans Symbols" w:eastAsia="Noto Sans Symbols" w:cs="Noto Sans Symbols"/>
      </w:rPr>
    </w:lvl>
  </w:abstractNum>
  <w:num w:numId="1">
    <w:abstractNumId w:val="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
    <w:abstractNumId w:val="1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3">
    <w:abstractNumId w:val="8"/>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4">
    <w:abstractNumId w:val="34"/>
    <w:lvlOverride w:ilvl="0">
      <w:startOverride w:val="1"/>
    </w:lvlOverride>
    <w:lvlOverride w:ilvl="1"/>
    <w:lvlOverride w:ilvl="2"/>
    <w:lvlOverride w:ilvl="3"/>
    <w:lvlOverride w:ilvl="4"/>
    <w:lvlOverride w:ilvl="5"/>
    <w:lvlOverride w:ilvl="6"/>
    <w:lvlOverride w:ilvl="7"/>
    <w:lvlOverride w:ilvl="8"/>
  </w:num>
  <w:num w:numId="5">
    <w:abstractNumId w:val="19"/>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6">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abstractNumId w:val="28"/>
  </w:num>
  <w:num w:numId="8">
    <w:abstractNumId w:val="25"/>
  </w:num>
  <w:num w:numId="9">
    <w:abstractNumId w:val="1"/>
  </w:num>
  <w:num w:numId="10">
    <w:abstractNumId w:val="10"/>
  </w:num>
  <w:num w:numId="11">
    <w:abstractNumId w:val="17"/>
  </w:num>
  <w:num w:numId="12">
    <w:abstractNumId w:val="13"/>
  </w:num>
  <w:num w:numId="13">
    <w:abstractNumId w:val="32"/>
  </w:num>
  <w:num w:numId="14">
    <w:abstractNumId w:val="30"/>
  </w:num>
  <w:num w:numId="15">
    <w:abstractNumId w:val="23"/>
  </w:num>
  <w:num w:numId="16">
    <w:abstractNumId w:val="27"/>
  </w:num>
  <w:num w:numId="17">
    <w:abstractNumId w:val="5"/>
  </w:num>
  <w:num w:numId="18">
    <w:abstractNumId w:val="6"/>
  </w:num>
  <w:num w:numId="19">
    <w:abstractNumId w:val="11"/>
  </w:num>
  <w:num w:numId="20">
    <w:abstractNumId w:val="12"/>
  </w:num>
  <w:num w:numId="21">
    <w:abstractNumId w:val="36"/>
  </w:num>
  <w:num w:numId="22">
    <w:abstractNumId w:val="2"/>
  </w:num>
  <w:num w:numId="23">
    <w:abstractNumId w:val="31"/>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4">
    <w:abstractNumId w:val="22"/>
  </w:num>
  <w:num w:numId="25">
    <w:abstractNumId w:val="29"/>
  </w:num>
  <w:num w:numId="26">
    <w:abstractNumId w:val="16"/>
  </w:num>
  <w:num w:numId="27">
    <w:abstractNumId w:val="7"/>
  </w:num>
  <w:num w:numId="28">
    <w:abstractNumId w:val="9"/>
  </w:num>
  <w:num w:numId="29">
    <w:abstractNumId w:val="24"/>
  </w:num>
  <w:num w:numId="30">
    <w:abstractNumId w:val="4"/>
  </w:num>
  <w:num w:numId="31">
    <w:abstractNumId w:val="33"/>
  </w:num>
  <w:num w:numId="32">
    <w:abstractNumId w:val="26"/>
  </w:num>
  <w:num w:numId="33">
    <w:abstractNumId w:val="35"/>
  </w:num>
  <w:num w:numId="34">
    <w:abstractNumId w:val="14"/>
  </w:num>
  <w:num w:numId="35">
    <w:abstractNumId w:val="21"/>
  </w:num>
  <w:num w:numId="36">
    <w:abstractNumId w:val="0"/>
  </w:num>
  <w:num w:numId="37">
    <w:abstractNumId w:val="20"/>
  </w:num>
  <w:numIdMacAtCleanup w:val="33"/>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p14">
  <w:zoom w:percent="140"/>
  <w:trackRevisions w:val="false"/>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312251"/>
    <w:rsid w:val="000014AD"/>
    <w:rsid w:val="00001549"/>
    <w:rsid w:val="00003D27"/>
    <w:rsid w:val="000160B4"/>
    <w:rsid w:val="00024990"/>
    <w:rsid w:val="00060BFE"/>
    <w:rsid w:val="00065F85"/>
    <w:rsid w:val="00066E7A"/>
    <w:rsid w:val="000719E5"/>
    <w:rsid w:val="00072CB4"/>
    <w:rsid w:val="0007579A"/>
    <w:rsid w:val="00080609"/>
    <w:rsid w:val="000A5B87"/>
    <w:rsid w:val="000B2563"/>
    <w:rsid w:val="000B6F5B"/>
    <w:rsid w:val="000E3548"/>
    <w:rsid w:val="000F1DB0"/>
    <w:rsid w:val="000F5432"/>
    <w:rsid w:val="00105CBC"/>
    <w:rsid w:val="0013084A"/>
    <w:rsid w:val="001375B9"/>
    <w:rsid w:val="00150F45"/>
    <w:rsid w:val="001609AD"/>
    <w:rsid w:val="001732AE"/>
    <w:rsid w:val="00177EC0"/>
    <w:rsid w:val="00181788"/>
    <w:rsid w:val="00186DA3"/>
    <w:rsid w:val="001F188C"/>
    <w:rsid w:val="002001EB"/>
    <w:rsid w:val="00207031"/>
    <w:rsid w:val="00211748"/>
    <w:rsid w:val="00242219"/>
    <w:rsid w:val="00242432"/>
    <w:rsid w:val="00260FD0"/>
    <w:rsid w:val="002618B7"/>
    <w:rsid w:val="002752C8"/>
    <w:rsid w:val="00283CE9"/>
    <w:rsid w:val="00285199"/>
    <w:rsid w:val="00296D88"/>
    <w:rsid w:val="002A6FC9"/>
    <w:rsid w:val="002C230A"/>
    <w:rsid w:val="002C5E5F"/>
    <w:rsid w:val="002D31B1"/>
    <w:rsid w:val="002D3699"/>
    <w:rsid w:val="00307F30"/>
    <w:rsid w:val="00312251"/>
    <w:rsid w:val="0031312F"/>
    <w:rsid w:val="0032410C"/>
    <w:rsid w:val="003264EE"/>
    <w:rsid w:val="00345FFA"/>
    <w:rsid w:val="00390580"/>
    <w:rsid w:val="0039166B"/>
    <w:rsid w:val="0039683A"/>
    <w:rsid w:val="003B1ACB"/>
    <w:rsid w:val="003D03FF"/>
    <w:rsid w:val="003D2835"/>
    <w:rsid w:val="003E606C"/>
    <w:rsid w:val="003F3AD7"/>
    <w:rsid w:val="004012F1"/>
    <w:rsid w:val="00410111"/>
    <w:rsid w:val="0041727D"/>
    <w:rsid w:val="004232B7"/>
    <w:rsid w:val="004463A8"/>
    <w:rsid w:val="00447C94"/>
    <w:rsid w:val="0048250E"/>
    <w:rsid w:val="004835B0"/>
    <w:rsid w:val="004C0A7D"/>
    <w:rsid w:val="00516DF5"/>
    <w:rsid w:val="0054199A"/>
    <w:rsid w:val="00552C63"/>
    <w:rsid w:val="00557DD0"/>
    <w:rsid w:val="005723FC"/>
    <w:rsid w:val="00575FE4"/>
    <w:rsid w:val="0058602C"/>
    <w:rsid w:val="00597D03"/>
    <w:rsid w:val="005B103C"/>
    <w:rsid w:val="005D3251"/>
    <w:rsid w:val="005D3C77"/>
    <w:rsid w:val="005E3001"/>
    <w:rsid w:val="005F3947"/>
    <w:rsid w:val="006259E1"/>
    <w:rsid w:val="00632C42"/>
    <w:rsid w:val="00653574"/>
    <w:rsid w:val="00671EA4"/>
    <w:rsid w:val="006868FC"/>
    <w:rsid w:val="006939DA"/>
    <w:rsid w:val="006B6F54"/>
    <w:rsid w:val="006C0456"/>
    <w:rsid w:val="006C6821"/>
    <w:rsid w:val="006F0EE6"/>
    <w:rsid w:val="006F3E30"/>
    <w:rsid w:val="00740253"/>
    <w:rsid w:val="00751938"/>
    <w:rsid w:val="007756B5"/>
    <w:rsid w:val="0079146C"/>
    <w:rsid w:val="007A79B7"/>
    <w:rsid w:val="007C46F6"/>
    <w:rsid w:val="007D40F9"/>
    <w:rsid w:val="007E0560"/>
    <w:rsid w:val="008111FB"/>
    <w:rsid w:val="00825E58"/>
    <w:rsid w:val="008429D2"/>
    <w:rsid w:val="00873E09"/>
    <w:rsid w:val="00876C89"/>
    <w:rsid w:val="0088700A"/>
    <w:rsid w:val="008B4046"/>
    <w:rsid w:val="00921A2A"/>
    <w:rsid w:val="00930F74"/>
    <w:rsid w:val="00934D53"/>
    <w:rsid w:val="00947E9C"/>
    <w:rsid w:val="00974E96"/>
    <w:rsid w:val="0099672E"/>
    <w:rsid w:val="009B483C"/>
    <w:rsid w:val="009C52E9"/>
    <w:rsid w:val="009F1FBF"/>
    <w:rsid w:val="009F4AB3"/>
    <w:rsid w:val="00A10745"/>
    <w:rsid w:val="00A1168B"/>
    <w:rsid w:val="00A124AF"/>
    <w:rsid w:val="00A23C03"/>
    <w:rsid w:val="00A36140"/>
    <w:rsid w:val="00A62EE6"/>
    <w:rsid w:val="00AA76C8"/>
    <w:rsid w:val="00AC29E7"/>
    <w:rsid w:val="00AE036D"/>
    <w:rsid w:val="00B16FEE"/>
    <w:rsid w:val="00B412C1"/>
    <w:rsid w:val="00B55045"/>
    <w:rsid w:val="00B5646C"/>
    <w:rsid w:val="00B85E98"/>
    <w:rsid w:val="00B87012"/>
    <w:rsid w:val="00BA47DF"/>
    <w:rsid w:val="00BE00AA"/>
    <w:rsid w:val="00BE67F0"/>
    <w:rsid w:val="00C212F8"/>
    <w:rsid w:val="00C219AA"/>
    <w:rsid w:val="00C26A68"/>
    <w:rsid w:val="00C30EDE"/>
    <w:rsid w:val="00C31FFE"/>
    <w:rsid w:val="00C60A39"/>
    <w:rsid w:val="00C8406C"/>
    <w:rsid w:val="00C876B7"/>
    <w:rsid w:val="00C97B42"/>
    <w:rsid w:val="00CA558A"/>
    <w:rsid w:val="00CB01B8"/>
    <w:rsid w:val="00CB0342"/>
    <w:rsid w:val="00CB1512"/>
    <w:rsid w:val="00CC1C73"/>
    <w:rsid w:val="00CF1A20"/>
    <w:rsid w:val="00D131E4"/>
    <w:rsid w:val="00D14020"/>
    <w:rsid w:val="00D30EC3"/>
    <w:rsid w:val="00D70E68"/>
    <w:rsid w:val="00D86F0F"/>
    <w:rsid w:val="00D90147"/>
    <w:rsid w:val="00DB5C1F"/>
    <w:rsid w:val="00E00AE1"/>
    <w:rsid w:val="00E3072C"/>
    <w:rsid w:val="00E55A06"/>
    <w:rsid w:val="00E5727C"/>
    <w:rsid w:val="00E63FE0"/>
    <w:rsid w:val="00E802D6"/>
    <w:rsid w:val="00E839C6"/>
    <w:rsid w:val="00E947FB"/>
    <w:rsid w:val="00EE7915"/>
    <w:rsid w:val="00F04507"/>
    <w:rsid w:val="00F27276"/>
    <w:rsid w:val="00F35264"/>
    <w:rsid w:val="00F52661"/>
    <w:rsid w:val="00F61761"/>
    <w:rsid w:val="00F645B1"/>
    <w:rsid w:val="00F77C3D"/>
    <w:rsid w:val="00F84640"/>
    <w:rsid w:val="00FA1376"/>
    <w:rsid w:val="00FD1F3D"/>
    <w:rsid w:val="00FF3A78"/>
    <w:rsid w:val="010C4D36"/>
    <w:rsid w:val="017D622D"/>
    <w:rsid w:val="01979821"/>
    <w:rsid w:val="01AB27BF"/>
    <w:rsid w:val="01AB897B"/>
    <w:rsid w:val="0206568F"/>
    <w:rsid w:val="024F910E"/>
    <w:rsid w:val="02A0F29D"/>
    <w:rsid w:val="02B3BCBB"/>
    <w:rsid w:val="0340F89D"/>
    <w:rsid w:val="037359C8"/>
    <w:rsid w:val="03C6B54E"/>
    <w:rsid w:val="03DFABCD"/>
    <w:rsid w:val="03E5B457"/>
    <w:rsid w:val="03EF45A4"/>
    <w:rsid w:val="03F98F45"/>
    <w:rsid w:val="041AC68C"/>
    <w:rsid w:val="0442B7CD"/>
    <w:rsid w:val="04573505"/>
    <w:rsid w:val="048CFD49"/>
    <w:rsid w:val="0498A2C8"/>
    <w:rsid w:val="04D3FAB2"/>
    <w:rsid w:val="0503D8A3"/>
    <w:rsid w:val="05059553"/>
    <w:rsid w:val="051E91FE"/>
    <w:rsid w:val="05582CD4"/>
    <w:rsid w:val="05A64DAE"/>
    <w:rsid w:val="06078852"/>
    <w:rsid w:val="062E5843"/>
    <w:rsid w:val="06AEA6FE"/>
    <w:rsid w:val="06CAE5D0"/>
    <w:rsid w:val="07AE1F26"/>
    <w:rsid w:val="07E51D71"/>
    <w:rsid w:val="08EEADA6"/>
    <w:rsid w:val="098C26D2"/>
    <w:rsid w:val="09A58CB5"/>
    <w:rsid w:val="09E24ECF"/>
    <w:rsid w:val="0A38B6D3"/>
    <w:rsid w:val="0A7FB597"/>
    <w:rsid w:val="0A9AE637"/>
    <w:rsid w:val="0B2E2368"/>
    <w:rsid w:val="0B555E26"/>
    <w:rsid w:val="0BB037B7"/>
    <w:rsid w:val="0BC12CE1"/>
    <w:rsid w:val="0BD31387"/>
    <w:rsid w:val="0C1781FE"/>
    <w:rsid w:val="0C3F1B3A"/>
    <w:rsid w:val="0CB19760"/>
    <w:rsid w:val="0CDCB6FC"/>
    <w:rsid w:val="0CEDBAD5"/>
    <w:rsid w:val="0E33E5B2"/>
    <w:rsid w:val="0E5A7F9A"/>
    <w:rsid w:val="0E5F8F5D"/>
    <w:rsid w:val="0EA66A56"/>
    <w:rsid w:val="0F288366"/>
    <w:rsid w:val="0F637DF6"/>
    <w:rsid w:val="10669226"/>
    <w:rsid w:val="10940AD8"/>
    <w:rsid w:val="11231649"/>
    <w:rsid w:val="1134FD8C"/>
    <w:rsid w:val="119E8EF9"/>
    <w:rsid w:val="11C4E2BB"/>
    <w:rsid w:val="11D183A9"/>
    <w:rsid w:val="11DA40DA"/>
    <w:rsid w:val="123A4897"/>
    <w:rsid w:val="129B197F"/>
    <w:rsid w:val="12B106D9"/>
    <w:rsid w:val="12B60403"/>
    <w:rsid w:val="12BDD9CF"/>
    <w:rsid w:val="12C42DB6"/>
    <w:rsid w:val="12EE183B"/>
    <w:rsid w:val="13A5D15D"/>
    <w:rsid w:val="13DBFBC9"/>
    <w:rsid w:val="1418A000"/>
    <w:rsid w:val="141E4CEF"/>
    <w:rsid w:val="143FD8D2"/>
    <w:rsid w:val="1514758D"/>
    <w:rsid w:val="15193A23"/>
    <w:rsid w:val="1555F73C"/>
    <w:rsid w:val="159451F0"/>
    <w:rsid w:val="15B3A95C"/>
    <w:rsid w:val="15C8F31C"/>
    <w:rsid w:val="15D03D6E"/>
    <w:rsid w:val="15E95CEC"/>
    <w:rsid w:val="15F26C26"/>
    <w:rsid w:val="166A1844"/>
    <w:rsid w:val="166A8478"/>
    <w:rsid w:val="16983A4A"/>
    <w:rsid w:val="16D7C30A"/>
    <w:rsid w:val="16DF77F9"/>
    <w:rsid w:val="16E9E3B9"/>
    <w:rsid w:val="170B168A"/>
    <w:rsid w:val="174086E3"/>
    <w:rsid w:val="17AF14F9"/>
    <w:rsid w:val="17EBC257"/>
    <w:rsid w:val="1834243F"/>
    <w:rsid w:val="1846028B"/>
    <w:rsid w:val="18584F1C"/>
    <w:rsid w:val="18D5296F"/>
    <w:rsid w:val="18FA7248"/>
    <w:rsid w:val="19335B02"/>
    <w:rsid w:val="1959019F"/>
    <w:rsid w:val="198792B8"/>
    <w:rsid w:val="19AF1ABB"/>
    <w:rsid w:val="1A1718BB"/>
    <w:rsid w:val="1A604355"/>
    <w:rsid w:val="1A7629D7"/>
    <w:rsid w:val="1A8D0C3E"/>
    <w:rsid w:val="1AAFBA61"/>
    <w:rsid w:val="1AEB6025"/>
    <w:rsid w:val="1AF7058E"/>
    <w:rsid w:val="1B5CC7B8"/>
    <w:rsid w:val="1B70FE41"/>
    <w:rsid w:val="1B75DD96"/>
    <w:rsid w:val="1B9004DF"/>
    <w:rsid w:val="1B99F390"/>
    <w:rsid w:val="1C4C9701"/>
    <w:rsid w:val="1CAFEB99"/>
    <w:rsid w:val="1D02FB79"/>
    <w:rsid w:val="1D0834BD"/>
    <w:rsid w:val="1D356C01"/>
    <w:rsid w:val="1D5894B8"/>
    <w:rsid w:val="1D89CA1F"/>
    <w:rsid w:val="1DD71D48"/>
    <w:rsid w:val="1DE25D3D"/>
    <w:rsid w:val="1E074757"/>
    <w:rsid w:val="1E44062B"/>
    <w:rsid w:val="1EC41079"/>
    <w:rsid w:val="1F0E1F0A"/>
    <w:rsid w:val="1F3ED863"/>
    <w:rsid w:val="1F549E12"/>
    <w:rsid w:val="1F74A361"/>
    <w:rsid w:val="1F76EBF0"/>
    <w:rsid w:val="207F1A7B"/>
    <w:rsid w:val="214C3739"/>
    <w:rsid w:val="21E4E145"/>
    <w:rsid w:val="21FBE37C"/>
    <w:rsid w:val="222F151F"/>
    <w:rsid w:val="2267DC88"/>
    <w:rsid w:val="227F77FB"/>
    <w:rsid w:val="22EADF0F"/>
    <w:rsid w:val="23173DF4"/>
    <w:rsid w:val="2359E398"/>
    <w:rsid w:val="23F5CC9F"/>
    <w:rsid w:val="2470103A"/>
    <w:rsid w:val="249D4759"/>
    <w:rsid w:val="24AE61D8"/>
    <w:rsid w:val="24B9EDAE"/>
    <w:rsid w:val="24D7E6AC"/>
    <w:rsid w:val="253286DD"/>
    <w:rsid w:val="2561770D"/>
    <w:rsid w:val="25818819"/>
    <w:rsid w:val="25DA50EA"/>
    <w:rsid w:val="26001268"/>
    <w:rsid w:val="264A94EA"/>
    <w:rsid w:val="2671B4DD"/>
    <w:rsid w:val="26CFFDF8"/>
    <w:rsid w:val="26DC7366"/>
    <w:rsid w:val="270D138F"/>
    <w:rsid w:val="2734D4DB"/>
    <w:rsid w:val="275F769E"/>
    <w:rsid w:val="27700B5A"/>
    <w:rsid w:val="27E8BDC4"/>
    <w:rsid w:val="2836C943"/>
    <w:rsid w:val="286A1770"/>
    <w:rsid w:val="28B50150"/>
    <w:rsid w:val="2923AFC6"/>
    <w:rsid w:val="293C47DA"/>
    <w:rsid w:val="2964FC44"/>
    <w:rsid w:val="29846A94"/>
    <w:rsid w:val="299C9218"/>
    <w:rsid w:val="29AC51C1"/>
    <w:rsid w:val="29B608A7"/>
    <w:rsid w:val="2AF18F92"/>
    <w:rsid w:val="2B00CCA5"/>
    <w:rsid w:val="2B7D4EE2"/>
    <w:rsid w:val="2C2CE198"/>
    <w:rsid w:val="2C793A07"/>
    <w:rsid w:val="2C858743"/>
    <w:rsid w:val="2CC0A0FB"/>
    <w:rsid w:val="2D5DCA68"/>
    <w:rsid w:val="2D7B55EE"/>
    <w:rsid w:val="2DBCADBC"/>
    <w:rsid w:val="2E2A416B"/>
    <w:rsid w:val="2E5349C5"/>
    <w:rsid w:val="2E8A118E"/>
    <w:rsid w:val="2F481128"/>
    <w:rsid w:val="2F60CAE9"/>
    <w:rsid w:val="2FAA0E9C"/>
    <w:rsid w:val="2FAA336A"/>
    <w:rsid w:val="2FF27A3F"/>
    <w:rsid w:val="3022638F"/>
    <w:rsid w:val="308EFD3B"/>
    <w:rsid w:val="30B2A354"/>
    <w:rsid w:val="30BE6A45"/>
    <w:rsid w:val="30D25787"/>
    <w:rsid w:val="30D42EAB"/>
    <w:rsid w:val="311A0F1D"/>
    <w:rsid w:val="315C7E37"/>
    <w:rsid w:val="3193CA06"/>
    <w:rsid w:val="31D95C6B"/>
    <w:rsid w:val="329D894B"/>
    <w:rsid w:val="33073651"/>
    <w:rsid w:val="330CB959"/>
    <w:rsid w:val="337E5772"/>
    <w:rsid w:val="348263B5"/>
    <w:rsid w:val="3495FC6C"/>
    <w:rsid w:val="34A7178F"/>
    <w:rsid w:val="34E5F109"/>
    <w:rsid w:val="34E7EE71"/>
    <w:rsid w:val="3516EDA1"/>
    <w:rsid w:val="3534B3DD"/>
    <w:rsid w:val="3580C0AF"/>
    <w:rsid w:val="35D42C1C"/>
    <w:rsid w:val="35E6B0B8"/>
    <w:rsid w:val="36423DA9"/>
    <w:rsid w:val="369103AE"/>
    <w:rsid w:val="369DACA7"/>
    <w:rsid w:val="371050F7"/>
    <w:rsid w:val="3712A3E3"/>
    <w:rsid w:val="376E30CD"/>
    <w:rsid w:val="37889E5C"/>
    <w:rsid w:val="37CD31C6"/>
    <w:rsid w:val="37FDBC18"/>
    <w:rsid w:val="383E9DD7"/>
    <w:rsid w:val="385034FE"/>
    <w:rsid w:val="3854074F"/>
    <w:rsid w:val="38AE1239"/>
    <w:rsid w:val="38EC213B"/>
    <w:rsid w:val="38EDC62B"/>
    <w:rsid w:val="39C8FFED"/>
    <w:rsid w:val="39F0D244"/>
    <w:rsid w:val="39F0FECE"/>
    <w:rsid w:val="3A202010"/>
    <w:rsid w:val="3A3A3D2C"/>
    <w:rsid w:val="3A48F5BB"/>
    <w:rsid w:val="3A4A44A5"/>
    <w:rsid w:val="3A530047"/>
    <w:rsid w:val="3A8ACD3C"/>
    <w:rsid w:val="3ADE9B97"/>
    <w:rsid w:val="3AE6CB6A"/>
    <w:rsid w:val="3AF38966"/>
    <w:rsid w:val="3B21B876"/>
    <w:rsid w:val="3B355CDA"/>
    <w:rsid w:val="3B5D47C8"/>
    <w:rsid w:val="3B6ED720"/>
    <w:rsid w:val="3B7A4A4F"/>
    <w:rsid w:val="3B8E7EF8"/>
    <w:rsid w:val="3BC21439"/>
    <w:rsid w:val="3BD3B26A"/>
    <w:rsid w:val="3C7DD935"/>
    <w:rsid w:val="3C7EE544"/>
    <w:rsid w:val="3D00CAD1"/>
    <w:rsid w:val="3D0311D6"/>
    <w:rsid w:val="3D60124C"/>
    <w:rsid w:val="3D7C6EC1"/>
    <w:rsid w:val="3DBF4DAC"/>
    <w:rsid w:val="3DE848DD"/>
    <w:rsid w:val="3EAE7ED8"/>
    <w:rsid w:val="3F25A34E"/>
    <w:rsid w:val="3F407AD7"/>
    <w:rsid w:val="3F55DBC9"/>
    <w:rsid w:val="3F752330"/>
    <w:rsid w:val="3F8425D7"/>
    <w:rsid w:val="3FCCEBDC"/>
    <w:rsid w:val="3FE2F2BD"/>
    <w:rsid w:val="401AF1B6"/>
    <w:rsid w:val="408AFE34"/>
    <w:rsid w:val="40AB6FC3"/>
    <w:rsid w:val="40C7C86E"/>
    <w:rsid w:val="40ECBA4F"/>
    <w:rsid w:val="410FC949"/>
    <w:rsid w:val="414E6013"/>
    <w:rsid w:val="4251CD51"/>
    <w:rsid w:val="42CD111A"/>
    <w:rsid w:val="438863A1"/>
    <w:rsid w:val="44162AA1"/>
    <w:rsid w:val="449B6CAB"/>
    <w:rsid w:val="452E517E"/>
    <w:rsid w:val="45C4E11E"/>
    <w:rsid w:val="45E58C8B"/>
    <w:rsid w:val="464D1220"/>
    <w:rsid w:val="4655D28F"/>
    <w:rsid w:val="46868BBC"/>
    <w:rsid w:val="46930481"/>
    <w:rsid w:val="470C2557"/>
    <w:rsid w:val="473B4822"/>
    <w:rsid w:val="4750DB10"/>
    <w:rsid w:val="476C7BBE"/>
    <w:rsid w:val="4784CA44"/>
    <w:rsid w:val="478A6AF8"/>
    <w:rsid w:val="4790BCA6"/>
    <w:rsid w:val="47A06838"/>
    <w:rsid w:val="47A999D9"/>
    <w:rsid w:val="480202C1"/>
    <w:rsid w:val="481C3B76"/>
    <w:rsid w:val="4850FCA4"/>
    <w:rsid w:val="4860529F"/>
    <w:rsid w:val="486ACA94"/>
    <w:rsid w:val="48A7F5B8"/>
    <w:rsid w:val="48B76720"/>
    <w:rsid w:val="48FAFA8A"/>
    <w:rsid w:val="490A328B"/>
    <w:rsid w:val="495B4425"/>
    <w:rsid w:val="49A85388"/>
    <w:rsid w:val="49B57785"/>
    <w:rsid w:val="4A2317A1"/>
    <w:rsid w:val="4A4B1094"/>
    <w:rsid w:val="4A6BD9C0"/>
    <w:rsid w:val="4A9471AF"/>
    <w:rsid w:val="4AA602EC"/>
    <w:rsid w:val="4AAC1DF4"/>
    <w:rsid w:val="4B16D77E"/>
    <w:rsid w:val="4B7EE848"/>
    <w:rsid w:val="4C611ABE"/>
    <w:rsid w:val="4C8F916E"/>
    <w:rsid w:val="4CE29640"/>
    <w:rsid w:val="4CF8B467"/>
    <w:rsid w:val="4D087464"/>
    <w:rsid w:val="4D8B9920"/>
    <w:rsid w:val="4D9FF6B7"/>
    <w:rsid w:val="4DC7ED26"/>
    <w:rsid w:val="4DF480B4"/>
    <w:rsid w:val="4E1C1CB0"/>
    <w:rsid w:val="4E1DB753"/>
    <w:rsid w:val="4E2B3C41"/>
    <w:rsid w:val="4E3360E6"/>
    <w:rsid w:val="4E7A3F05"/>
    <w:rsid w:val="4EC412FB"/>
    <w:rsid w:val="4EE548DF"/>
    <w:rsid w:val="4F56C7F7"/>
    <w:rsid w:val="4FB33416"/>
    <w:rsid w:val="4FCF04B2"/>
    <w:rsid w:val="50074F94"/>
    <w:rsid w:val="504B2AD3"/>
    <w:rsid w:val="5052A465"/>
    <w:rsid w:val="50A6D82D"/>
    <w:rsid w:val="50BBCCFF"/>
    <w:rsid w:val="50CBD9E0"/>
    <w:rsid w:val="5131AEF1"/>
    <w:rsid w:val="514D98DA"/>
    <w:rsid w:val="51D3C812"/>
    <w:rsid w:val="51E035C6"/>
    <w:rsid w:val="51EAD03A"/>
    <w:rsid w:val="51EE74C6"/>
    <w:rsid w:val="52045169"/>
    <w:rsid w:val="520E2711"/>
    <w:rsid w:val="52CF0393"/>
    <w:rsid w:val="52D1D868"/>
    <w:rsid w:val="53196B8C"/>
    <w:rsid w:val="53A021CA"/>
    <w:rsid w:val="53A46B75"/>
    <w:rsid w:val="53B316C6"/>
    <w:rsid w:val="53BD5417"/>
    <w:rsid w:val="540BAF02"/>
    <w:rsid w:val="542BF775"/>
    <w:rsid w:val="54787F07"/>
    <w:rsid w:val="54989A9C"/>
    <w:rsid w:val="54A80879"/>
    <w:rsid w:val="54F6F7FE"/>
    <w:rsid w:val="554C1503"/>
    <w:rsid w:val="561D2A94"/>
    <w:rsid w:val="5635D6B2"/>
    <w:rsid w:val="56E2938E"/>
    <w:rsid w:val="56EB6C6F"/>
    <w:rsid w:val="56F8BD96"/>
    <w:rsid w:val="570D329F"/>
    <w:rsid w:val="57502CE7"/>
    <w:rsid w:val="57527964"/>
    <w:rsid w:val="57A5D278"/>
    <w:rsid w:val="57FA13FD"/>
    <w:rsid w:val="586C03C0"/>
    <w:rsid w:val="58B08328"/>
    <w:rsid w:val="58B43CAA"/>
    <w:rsid w:val="58DA0EFE"/>
    <w:rsid w:val="5A281D4B"/>
    <w:rsid w:val="5A5AD651"/>
    <w:rsid w:val="5A88699F"/>
    <w:rsid w:val="5B28B7F5"/>
    <w:rsid w:val="5B31D823"/>
    <w:rsid w:val="5B89CBC3"/>
    <w:rsid w:val="5BEE75EF"/>
    <w:rsid w:val="5C25C01F"/>
    <w:rsid w:val="5C26B3D5"/>
    <w:rsid w:val="5C2F8C21"/>
    <w:rsid w:val="5C5752F6"/>
    <w:rsid w:val="5CA8FE11"/>
    <w:rsid w:val="5D65923A"/>
    <w:rsid w:val="5D7B7EDE"/>
    <w:rsid w:val="5DB8D040"/>
    <w:rsid w:val="5E795E07"/>
    <w:rsid w:val="5E94B42C"/>
    <w:rsid w:val="5EDB9149"/>
    <w:rsid w:val="5F10BFCD"/>
    <w:rsid w:val="5F4C1FE6"/>
    <w:rsid w:val="5FACFCDC"/>
    <w:rsid w:val="5FBBD68D"/>
    <w:rsid w:val="601B313F"/>
    <w:rsid w:val="6029FEA0"/>
    <w:rsid w:val="605AFA6E"/>
    <w:rsid w:val="60704D77"/>
    <w:rsid w:val="60BBAF36"/>
    <w:rsid w:val="60CFD4C5"/>
    <w:rsid w:val="60D109AD"/>
    <w:rsid w:val="610B4AD4"/>
    <w:rsid w:val="612E672F"/>
    <w:rsid w:val="613CF941"/>
    <w:rsid w:val="616063A0"/>
    <w:rsid w:val="61A27D21"/>
    <w:rsid w:val="620C8616"/>
    <w:rsid w:val="62E0B53A"/>
    <w:rsid w:val="62EFF6B0"/>
    <w:rsid w:val="634330F6"/>
    <w:rsid w:val="6364263A"/>
    <w:rsid w:val="63A2AB0C"/>
    <w:rsid w:val="63E02DF6"/>
    <w:rsid w:val="64336AE6"/>
    <w:rsid w:val="644F36C7"/>
    <w:rsid w:val="647EC473"/>
    <w:rsid w:val="648F6332"/>
    <w:rsid w:val="64A34AEC"/>
    <w:rsid w:val="64C2B917"/>
    <w:rsid w:val="653525E4"/>
    <w:rsid w:val="654C3238"/>
    <w:rsid w:val="6553658E"/>
    <w:rsid w:val="65CCA265"/>
    <w:rsid w:val="65E901BE"/>
    <w:rsid w:val="66568D88"/>
    <w:rsid w:val="66631404"/>
    <w:rsid w:val="66983DC3"/>
    <w:rsid w:val="66C70234"/>
    <w:rsid w:val="66E25B9A"/>
    <w:rsid w:val="66EA9378"/>
    <w:rsid w:val="66EAF1F9"/>
    <w:rsid w:val="6701E02E"/>
    <w:rsid w:val="67890298"/>
    <w:rsid w:val="67A387AD"/>
    <w:rsid w:val="67D95817"/>
    <w:rsid w:val="684596BB"/>
    <w:rsid w:val="68684E30"/>
    <w:rsid w:val="687BC79A"/>
    <w:rsid w:val="6897A613"/>
    <w:rsid w:val="690C7E19"/>
    <w:rsid w:val="69752878"/>
    <w:rsid w:val="6982BC2D"/>
    <w:rsid w:val="69863BD3"/>
    <w:rsid w:val="69898AB3"/>
    <w:rsid w:val="69A4C04C"/>
    <w:rsid w:val="6B1D59BA"/>
    <w:rsid w:val="6B41C87D"/>
    <w:rsid w:val="6B75F127"/>
    <w:rsid w:val="6C073096"/>
    <w:rsid w:val="6C368307"/>
    <w:rsid w:val="6C9F3DC9"/>
    <w:rsid w:val="6CD8FC97"/>
    <w:rsid w:val="6D3E3892"/>
    <w:rsid w:val="6DC1F06C"/>
    <w:rsid w:val="6DDCDEFC"/>
    <w:rsid w:val="6DFB423A"/>
    <w:rsid w:val="6E618D4C"/>
    <w:rsid w:val="6E6E3E85"/>
    <w:rsid w:val="6E8260CB"/>
    <w:rsid w:val="6ED77EAC"/>
    <w:rsid w:val="6EEC070F"/>
    <w:rsid w:val="6F60DD5D"/>
    <w:rsid w:val="70142344"/>
    <w:rsid w:val="707681CE"/>
    <w:rsid w:val="70CF332C"/>
    <w:rsid w:val="70F6F43B"/>
    <w:rsid w:val="7216C07A"/>
    <w:rsid w:val="7216C07A"/>
    <w:rsid w:val="7223A7D1"/>
    <w:rsid w:val="722914A8"/>
    <w:rsid w:val="723F9D13"/>
    <w:rsid w:val="728D72CF"/>
    <w:rsid w:val="72F704CC"/>
    <w:rsid w:val="72F8D320"/>
    <w:rsid w:val="73005692"/>
    <w:rsid w:val="735D3A6F"/>
    <w:rsid w:val="73693BBC"/>
    <w:rsid w:val="737E1A27"/>
    <w:rsid w:val="73A352E5"/>
    <w:rsid w:val="742A27B1"/>
    <w:rsid w:val="7453E598"/>
    <w:rsid w:val="7457BBB2"/>
    <w:rsid w:val="74649ECD"/>
    <w:rsid w:val="74915D95"/>
    <w:rsid w:val="74AE59D3"/>
    <w:rsid w:val="7539ECC7"/>
    <w:rsid w:val="755BB283"/>
    <w:rsid w:val="755F235A"/>
    <w:rsid w:val="7606541F"/>
    <w:rsid w:val="766407D6"/>
    <w:rsid w:val="76832CF1"/>
    <w:rsid w:val="76CD048F"/>
    <w:rsid w:val="77149917"/>
    <w:rsid w:val="77324B82"/>
    <w:rsid w:val="773A9357"/>
    <w:rsid w:val="774B4B29"/>
    <w:rsid w:val="77A4E8D9"/>
    <w:rsid w:val="77EADBE7"/>
    <w:rsid w:val="78603B9C"/>
    <w:rsid w:val="78CD41E1"/>
    <w:rsid w:val="795CAF96"/>
    <w:rsid w:val="798DBD4A"/>
    <w:rsid w:val="79FA01AF"/>
    <w:rsid w:val="7A264A89"/>
    <w:rsid w:val="7A28E8A4"/>
    <w:rsid w:val="7A8A25A3"/>
    <w:rsid w:val="7AB88F88"/>
    <w:rsid w:val="7AC09CE5"/>
    <w:rsid w:val="7B192E5D"/>
    <w:rsid w:val="7B249EF3"/>
    <w:rsid w:val="7B7A273B"/>
    <w:rsid w:val="7BA47A63"/>
    <w:rsid w:val="7BE043B5"/>
    <w:rsid w:val="7BF65375"/>
    <w:rsid w:val="7C03C30A"/>
    <w:rsid w:val="7C16ED47"/>
    <w:rsid w:val="7C191113"/>
    <w:rsid w:val="7C87DE99"/>
    <w:rsid w:val="7C94FE91"/>
    <w:rsid w:val="7CF6A743"/>
    <w:rsid w:val="7DD8F403"/>
    <w:rsid w:val="7DE9A20F"/>
    <w:rsid w:val="7E2BF803"/>
    <w:rsid w:val="7E3973D7"/>
    <w:rsid w:val="7E9E2F46"/>
    <w:rsid w:val="7EB1E181"/>
    <w:rsid w:val="7EEA1B99"/>
    <w:rsid w:val="7F4939CC"/>
    <w:rsid w:val="7F6CAD9F"/>
    <w:rsid w:val="7F73492F"/>
    <w:rsid w:val="7F926C50"/>
    <w:rsid w:val="7F949FAE"/>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14CE9519"/>
  <w15:chartTrackingRefBased/>
  <w15:docId w15:val="{74B101AA-B039-4C67-A275-D1891154D3E5}"/>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p14">
  <w:docDefaults>
    <w:rPrDefault>
      <w:rPr>
        <w:rFonts w:asciiTheme="minorHAnsi" w:hAnsiTheme="minorHAnsi" w:eastAsia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uiPriority="1" w:semiHidden="1" w:unhideWhenUsed="1" w:qFormat="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1"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styleId="Normal" w:default="1">
    <w:name w:val="Normal"/>
    <w:qFormat/>
    <w:rsid w:val="00D131E4"/>
    <w:pPr>
      <w:spacing w:after="0" w:line="240" w:lineRule="auto"/>
    </w:pPr>
    <w:rPr>
      <w:rFonts w:ascii="Times New Roman" w:hAnsi="Times New Roman" w:eastAsia="Times New Roman" w:cs="Times New Roman"/>
      <w:sz w:val="24"/>
      <w:szCs w:val="24"/>
      <w:lang w:eastAsia="en-GB"/>
    </w:rPr>
  </w:style>
  <w:style w:type="paragraph" w:styleId="Heading1">
    <w:name w:val="heading 1"/>
    <w:basedOn w:val="Normal"/>
    <w:next w:val="Normal"/>
    <w:link w:val="Heading1Char"/>
    <w:uiPriority w:val="9"/>
    <w:qFormat/>
    <w:rsid w:val="00F04507"/>
    <w:pPr>
      <w:keepNext/>
      <w:keepLines/>
      <w:spacing w:before="480" w:line="276" w:lineRule="auto"/>
      <w:outlineLvl w:val="0"/>
    </w:pPr>
    <w:rPr>
      <w:rFonts w:asciiTheme="majorHAnsi" w:hAnsiTheme="majorHAnsi" w:eastAsiaTheme="majorEastAsia" w:cstheme="majorBidi"/>
      <w:b/>
      <w:bCs/>
      <w:color w:val="2F5496" w:themeColor="accent1" w:themeShade="BF"/>
      <w:sz w:val="28"/>
      <w:szCs w:val="28"/>
    </w:rPr>
  </w:style>
  <w:style w:type="paragraph" w:styleId="Heading2">
    <w:name w:val="heading 2"/>
    <w:basedOn w:val="Normal"/>
    <w:next w:val="Normal"/>
    <w:link w:val="Heading2Char"/>
    <w:uiPriority w:val="9"/>
    <w:unhideWhenUsed/>
    <w:qFormat/>
    <w:rsid w:val="00F04507"/>
    <w:pPr>
      <w:keepNext/>
      <w:keepLines/>
      <w:spacing w:before="40" w:line="276" w:lineRule="auto"/>
      <w:outlineLvl w:val="1"/>
    </w:pPr>
    <w:rPr>
      <w:rFonts w:asciiTheme="majorHAnsi" w:hAnsiTheme="majorHAnsi" w:eastAsiaTheme="majorEastAsia" w:cstheme="majorBidi"/>
      <w:color w:val="2F5496" w:themeColor="accent1" w:themeShade="BF"/>
      <w:sz w:val="26"/>
      <w:szCs w:val="26"/>
    </w:rPr>
  </w:style>
  <w:style w:type="character" w:styleId="DefaultParagraphFont" w:default="1">
    <w:name w:val="Default Paragraph Font"/>
    <w:uiPriority w:val="1"/>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paragraph" w:styleId="NoSpacing">
    <w:name w:val="No Spacing"/>
    <w:link w:val="NoSpacingChar"/>
    <w:uiPriority w:val="1"/>
    <w:qFormat/>
    <w:rsid w:val="00312251"/>
    <w:pPr>
      <w:spacing w:after="0" w:line="240" w:lineRule="auto"/>
    </w:pPr>
    <w:rPr>
      <w:rFonts w:eastAsiaTheme="minorEastAsia"/>
      <w:lang w:val="en-US"/>
    </w:rPr>
  </w:style>
  <w:style w:type="character" w:styleId="NoSpacingChar" w:customStyle="1">
    <w:name w:val="No Spacing Char"/>
    <w:basedOn w:val="DefaultParagraphFont"/>
    <w:link w:val="NoSpacing"/>
    <w:uiPriority w:val="1"/>
    <w:rsid w:val="00312251"/>
    <w:rPr>
      <w:rFonts w:eastAsiaTheme="minorEastAsia"/>
      <w:lang w:val="en-US"/>
    </w:rPr>
  </w:style>
  <w:style w:type="character" w:styleId="Heading1Char" w:customStyle="1">
    <w:name w:val="Heading 1 Char"/>
    <w:basedOn w:val="DefaultParagraphFont"/>
    <w:link w:val="Heading1"/>
    <w:uiPriority w:val="9"/>
    <w:rsid w:val="00F04507"/>
    <w:rPr>
      <w:rFonts w:asciiTheme="majorHAnsi" w:hAnsiTheme="majorHAnsi" w:eastAsiaTheme="majorEastAsia" w:cstheme="majorBidi"/>
      <w:b/>
      <w:bCs/>
      <w:color w:val="2F5496" w:themeColor="accent1" w:themeShade="BF"/>
      <w:sz w:val="28"/>
      <w:szCs w:val="28"/>
    </w:rPr>
  </w:style>
  <w:style w:type="character" w:styleId="Heading2Char" w:customStyle="1">
    <w:name w:val="Heading 2 Char"/>
    <w:basedOn w:val="DefaultParagraphFont"/>
    <w:link w:val="Heading2"/>
    <w:uiPriority w:val="9"/>
    <w:rsid w:val="00F04507"/>
    <w:rPr>
      <w:rFonts w:asciiTheme="majorHAnsi" w:hAnsiTheme="majorHAnsi" w:eastAsiaTheme="majorEastAsia" w:cstheme="majorBidi"/>
      <w:color w:val="2F5496" w:themeColor="accent1" w:themeShade="BF"/>
      <w:sz w:val="26"/>
      <w:szCs w:val="26"/>
    </w:rPr>
  </w:style>
  <w:style w:type="character" w:styleId="Hyperlink">
    <w:name w:val="Hyperlink"/>
    <w:basedOn w:val="DefaultParagraphFont"/>
    <w:uiPriority w:val="99"/>
    <w:unhideWhenUsed/>
    <w:rsid w:val="00F04507"/>
    <w:rPr>
      <w:color w:val="0563C1" w:themeColor="hyperlink"/>
      <w:u w:val="single"/>
    </w:rPr>
  </w:style>
  <w:style w:type="paragraph" w:styleId="ListParagraph">
    <w:name w:val="List Paragraph"/>
    <w:basedOn w:val="Normal"/>
    <w:uiPriority w:val="1"/>
    <w:qFormat/>
    <w:rsid w:val="00F04507"/>
    <w:pPr>
      <w:spacing w:line="256" w:lineRule="auto"/>
      <w:ind w:left="720"/>
      <w:contextualSpacing/>
    </w:pPr>
  </w:style>
  <w:style w:type="character" w:styleId="SubtleReference">
    <w:name w:val="Subtle Reference"/>
    <w:basedOn w:val="DefaultParagraphFont"/>
    <w:uiPriority w:val="31"/>
    <w:qFormat/>
    <w:rsid w:val="00F04507"/>
    <w:rPr>
      <w:smallCaps/>
      <w:color w:val="5A5A5A" w:themeColor="text1" w:themeTint="A5"/>
    </w:rPr>
  </w:style>
  <w:style w:type="paragraph" w:styleId="xxmsolistparagraph" w:customStyle="1">
    <w:name w:val="xxmsolistparagraph"/>
    <w:basedOn w:val="Normal"/>
    <w:rsid w:val="000F1DB0"/>
    <w:pPr>
      <w:spacing w:before="100" w:beforeAutospacing="1" w:after="100" w:afterAutospacing="1"/>
    </w:pPr>
  </w:style>
  <w:style w:type="character" w:styleId="apple-converted-space" w:customStyle="1">
    <w:name w:val="apple-converted-space"/>
    <w:basedOn w:val="DefaultParagraphFont"/>
    <w:rsid w:val="000F1DB0"/>
  </w:style>
  <w:style w:type="paragraph" w:styleId="NormalWeb">
    <w:name w:val="Normal (Web)"/>
    <w:basedOn w:val="Normal"/>
    <w:uiPriority w:val="99"/>
    <w:unhideWhenUsed/>
    <w:rsid w:val="00C60A39"/>
    <w:pPr>
      <w:spacing w:before="100" w:beforeAutospacing="1" w:after="100" w:afterAutospacing="1"/>
    </w:pPr>
  </w:style>
  <w:style w:type="paragraph" w:styleId="Caption">
    <w:name w:val="caption"/>
    <w:basedOn w:val="Normal"/>
    <w:next w:val="Normal"/>
    <w:uiPriority w:val="35"/>
    <w:unhideWhenUsed/>
    <w:qFormat/>
    <w:rsid w:val="00FD1F3D"/>
    <w:pPr>
      <w:spacing w:after="200"/>
    </w:pPr>
    <w:rPr>
      <w:i/>
      <w:iCs/>
      <w:color w:val="44546A" w:themeColor="text2"/>
      <w:sz w:val="18"/>
      <w:szCs w:val="18"/>
    </w:rPr>
  </w:style>
  <w:style w:type="paragraph" w:styleId="BodyText">
    <w:name w:val="Body Text"/>
    <w:basedOn w:val="Normal"/>
    <w:link w:val="BodyTextChar"/>
    <w:uiPriority w:val="1"/>
    <w:qFormat/>
    <w:rsid w:val="00CB0342"/>
    <w:pPr>
      <w:widowControl w:val="0"/>
      <w:autoSpaceDE w:val="0"/>
      <w:autoSpaceDN w:val="0"/>
      <w:ind w:left="880"/>
    </w:pPr>
    <w:rPr>
      <w:rFonts w:ascii="Franklin Gothic Medium" w:hAnsi="Franklin Gothic Medium" w:eastAsia="Franklin Gothic Medium" w:cs="Franklin Gothic Medium"/>
      <w:lang w:val="en-US"/>
    </w:rPr>
  </w:style>
  <w:style w:type="character" w:styleId="BodyTextChar" w:customStyle="1">
    <w:name w:val="Body Text Char"/>
    <w:basedOn w:val="DefaultParagraphFont"/>
    <w:link w:val="BodyText"/>
    <w:uiPriority w:val="1"/>
    <w:rsid w:val="00CB0342"/>
    <w:rPr>
      <w:rFonts w:ascii="Franklin Gothic Medium" w:hAnsi="Franklin Gothic Medium" w:eastAsia="Franklin Gothic Medium" w:cs="Franklin Gothic Medium"/>
      <w:lang w:val="en-US"/>
    </w:rPr>
  </w:style>
  <w:style w:type="paragraph" w:styleId="Title">
    <w:name w:val="Title"/>
    <w:basedOn w:val="Normal"/>
    <w:link w:val="TitleChar"/>
    <w:uiPriority w:val="10"/>
    <w:qFormat/>
    <w:rsid w:val="00CB0342"/>
    <w:pPr>
      <w:widowControl w:val="0"/>
      <w:autoSpaceDE w:val="0"/>
      <w:autoSpaceDN w:val="0"/>
      <w:spacing w:line="826" w:lineRule="exact"/>
      <w:ind w:left="160"/>
    </w:pPr>
    <w:rPr>
      <w:rFonts w:ascii="Arial" w:hAnsi="Arial" w:eastAsia="Arial" w:cs="Arial"/>
      <w:b/>
      <w:bCs/>
      <w:sz w:val="72"/>
      <w:szCs w:val="72"/>
      <w:lang w:val="en-US"/>
    </w:rPr>
  </w:style>
  <w:style w:type="character" w:styleId="TitleChar" w:customStyle="1">
    <w:name w:val="Title Char"/>
    <w:basedOn w:val="DefaultParagraphFont"/>
    <w:link w:val="Title"/>
    <w:uiPriority w:val="10"/>
    <w:rsid w:val="00CB0342"/>
    <w:rPr>
      <w:rFonts w:ascii="Arial" w:hAnsi="Arial" w:eastAsia="Arial" w:cs="Arial"/>
      <w:b/>
      <w:bCs/>
      <w:sz w:val="72"/>
      <w:szCs w:val="72"/>
      <w:lang w:val="en-US"/>
    </w:rPr>
  </w:style>
  <w:style w:type="paragraph" w:styleId="TableParagraph" w:customStyle="1">
    <w:name w:val="Table Paragraph"/>
    <w:basedOn w:val="Normal"/>
    <w:uiPriority w:val="1"/>
    <w:qFormat/>
    <w:rsid w:val="00CB0342"/>
    <w:pPr>
      <w:widowControl w:val="0"/>
      <w:autoSpaceDE w:val="0"/>
      <w:autoSpaceDN w:val="0"/>
    </w:pPr>
    <w:rPr>
      <w:rFonts w:ascii="Franklin Gothic Medium" w:hAnsi="Franklin Gothic Medium" w:eastAsia="Franklin Gothic Medium" w:cs="Franklin Gothic Medium"/>
      <w:lang w:val="en-US"/>
    </w:rPr>
  </w:style>
  <w:style w:type="paragraph" w:styleId="Header">
    <w:name w:val="header"/>
    <w:basedOn w:val="Normal"/>
    <w:link w:val="HeaderChar"/>
    <w:uiPriority w:val="99"/>
    <w:unhideWhenUsed/>
    <w:rsid w:val="005F3947"/>
    <w:pPr>
      <w:tabs>
        <w:tab w:val="center" w:pos="4680"/>
        <w:tab w:val="right" w:pos="9360"/>
      </w:tabs>
    </w:pPr>
  </w:style>
  <w:style w:type="character" w:styleId="HeaderChar" w:customStyle="1">
    <w:name w:val="Header Char"/>
    <w:basedOn w:val="DefaultParagraphFont"/>
    <w:link w:val="Header"/>
    <w:uiPriority w:val="99"/>
    <w:rsid w:val="005F3947"/>
  </w:style>
  <w:style w:type="paragraph" w:styleId="Footer">
    <w:name w:val="footer"/>
    <w:basedOn w:val="Normal"/>
    <w:link w:val="FooterChar"/>
    <w:uiPriority w:val="99"/>
    <w:unhideWhenUsed/>
    <w:rsid w:val="005F3947"/>
    <w:pPr>
      <w:tabs>
        <w:tab w:val="center" w:pos="4680"/>
        <w:tab w:val="right" w:pos="9360"/>
      </w:tabs>
    </w:pPr>
  </w:style>
  <w:style w:type="character" w:styleId="FooterChar" w:customStyle="1">
    <w:name w:val="Footer Char"/>
    <w:basedOn w:val="DefaultParagraphFont"/>
    <w:link w:val="Footer"/>
    <w:uiPriority w:val="99"/>
    <w:rsid w:val="005F3947"/>
  </w:style>
  <w:style w:type="paragraph" w:styleId="TOCHeading">
    <w:name w:val="TOC Heading"/>
    <w:basedOn w:val="Heading1"/>
    <w:next w:val="Normal"/>
    <w:uiPriority w:val="39"/>
    <w:unhideWhenUsed/>
    <w:qFormat/>
    <w:rsid w:val="002752C8"/>
    <w:pPr>
      <w:spacing w:before="240" w:line="259" w:lineRule="auto"/>
      <w:outlineLvl w:val="9"/>
    </w:pPr>
    <w:rPr>
      <w:b w:val="0"/>
      <w:bCs w:val="0"/>
      <w:szCs w:val="32"/>
      <w:lang w:val="en-US"/>
    </w:rPr>
  </w:style>
  <w:style w:type="paragraph" w:styleId="TOC1">
    <w:name w:val="toc 1"/>
    <w:basedOn w:val="Normal"/>
    <w:next w:val="Normal"/>
    <w:autoRedefine/>
    <w:uiPriority w:val="39"/>
    <w:unhideWhenUsed/>
    <w:rsid w:val="002752C8"/>
    <w:pPr>
      <w:spacing w:before="120"/>
    </w:pPr>
    <w:rPr>
      <w:rFonts w:asciiTheme="minorHAnsi" w:hAnsiTheme="minorHAnsi" w:cstheme="minorHAnsi"/>
      <w:b/>
      <w:bCs/>
      <w:i/>
      <w:iCs/>
    </w:rPr>
  </w:style>
  <w:style w:type="character" w:styleId="FollowedHyperlink">
    <w:name w:val="FollowedHyperlink"/>
    <w:basedOn w:val="DefaultParagraphFont"/>
    <w:uiPriority w:val="99"/>
    <w:semiHidden/>
    <w:unhideWhenUsed/>
    <w:rsid w:val="003D2835"/>
    <w:rPr>
      <w:color w:val="954F72" w:themeColor="followedHyperlink"/>
      <w:u w:val="single"/>
    </w:rPr>
  </w:style>
  <w:style w:type="paragraph" w:styleId="c-article-identifiersitem" w:customStyle="1">
    <w:name w:val="c-article-identifiers__item"/>
    <w:basedOn w:val="Normal"/>
    <w:rsid w:val="00A62EE6"/>
    <w:pPr>
      <w:spacing w:before="100" w:beforeAutospacing="1" w:after="100" w:afterAutospacing="1"/>
    </w:pPr>
  </w:style>
  <w:style w:type="paragraph" w:styleId="c-app-headersubtitle" w:customStyle="1">
    <w:name w:val="c-app-header__subtitle"/>
    <w:basedOn w:val="Normal"/>
    <w:rsid w:val="00A62EE6"/>
    <w:pPr>
      <w:spacing w:before="100" w:beforeAutospacing="1" w:after="100" w:afterAutospacing="1"/>
    </w:pPr>
  </w:style>
  <w:style w:type="paragraph" w:styleId="c-article-author-listitem" w:customStyle="1">
    <w:name w:val="c-article-author-list__item"/>
    <w:basedOn w:val="Normal"/>
    <w:rsid w:val="00A62EE6"/>
    <w:pPr>
      <w:spacing w:before="100" w:beforeAutospacing="1" w:after="100" w:afterAutospacing="1"/>
    </w:pPr>
  </w:style>
  <w:style w:type="character" w:styleId="UnresolvedMention">
    <w:name w:val="Unresolved Mention"/>
    <w:basedOn w:val="DefaultParagraphFont"/>
    <w:uiPriority w:val="99"/>
    <w:semiHidden/>
    <w:unhideWhenUsed/>
    <w:rsid w:val="00E5727C"/>
    <w:rPr>
      <w:color w:val="605E5C"/>
      <w:shd w:val="clear" w:color="auto" w:fill="E1DFDD"/>
    </w:rPr>
  </w:style>
  <w:style w:type="paragraph" w:styleId="pw-post-body-paragraph" w:customStyle="1">
    <w:name w:val="pw-post-body-paragraph"/>
    <w:basedOn w:val="Normal"/>
    <w:rsid w:val="00A23C03"/>
    <w:pPr>
      <w:spacing w:before="100" w:beforeAutospacing="1" w:after="100" w:afterAutospacing="1"/>
    </w:pPr>
  </w:style>
  <w:style w:type="paragraph" w:styleId="TOC2">
    <w:name w:val="toc 2"/>
    <w:basedOn w:val="Normal"/>
    <w:next w:val="Normal"/>
    <w:autoRedefine/>
    <w:uiPriority w:val="39"/>
    <w:unhideWhenUsed/>
    <w:rsid w:val="003D03FF"/>
    <w:pPr>
      <w:spacing w:before="120"/>
      <w:ind w:left="240"/>
    </w:pPr>
    <w:rPr>
      <w:rFonts w:asciiTheme="minorHAnsi" w:hAnsiTheme="minorHAnsi" w:cstheme="minorHAnsi"/>
      <w:b/>
      <w:bCs/>
      <w:sz w:val="22"/>
      <w:szCs w:val="22"/>
    </w:rPr>
  </w:style>
  <w:style w:type="paragraph" w:styleId="TOC3">
    <w:name w:val="toc 3"/>
    <w:basedOn w:val="Normal"/>
    <w:next w:val="Normal"/>
    <w:autoRedefine/>
    <w:uiPriority w:val="39"/>
    <w:semiHidden/>
    <w:unhideWhenUsed/>
    <w:rsid w:val="003D03FF"/>
    <w:pPr>
      <w:ind w:left="480"/>
    </w:pPr>
    <w:rPr>
      <w:rFonts w:asciiTheme="minorHAnsi" w:hAnsiTheme="minorHAnsi" w:cstheme="minorHAnsi"/>
      <w:sz w:val="20"/>
      <w:szCs w:val="20"/>
    </w:rPr>
  </w:style>
  <w:style w:type="paragraph" w:styleId="TOC4">
    <w:name w:val="toc 4"/>
    <w:basedOn w:val="Normal"/>
    <w:next w:val="Normal"/>
    <w:autoRedefine/>
    <w:uiPriority w:val="39"/>
    <w:semiHidden/>
    <w:unhideWhenUsed/>
    <w:rsid w:val="003D03FF"/>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3D03FF"/>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3D03FF"/>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3D03FF"/>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3D03FF"/>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3D03FF"/>
    <w:pPr>
      <w:ind w:left="1920"/>
    </w:pPr>
    <w:rPr>
      <w:rFonts w:asciiTheme="minorHAnsi" w:hAnsiTheme="minorHAnsi" w:cstheme="minorHAnsi"/>
      <w:sz w:val="20"/>
      <w:szCs w:val="20"/>
    </w:rPr>
  </w:style>
  <w:style w:type="character" w:styleId="PageNumber">
    <w:name w:val="page number"/>
    <w:basedOn w:val="DefaultParagraphFont"/>
    <w:uiPriority w:val="99"/>
    <w:semiHidden/>
    <w:unhideWhenUsed/>
    <w:rsid w:val="007D40F9"/>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4252740">
      <w:bodyDiv w:val="1"/>
      <w:marLeft w:val="0"/>
      <w:marRight w:val="0"/>
      <w:marTop w:val="0"/>
      <w:marBottom w:val="0"/>
      <w:divBdr>
        <w:top w:val="none" w:sz="0" w:space="0" w:color="auto"/>
        <w:left w:val="none" w:sz="0" w:space="0" w:color="auto"/>
        <w:bottom w:val="none" w:sz="0" w:space="0" w:color="auto"/>
        <w:right w:val="none" w:sz="0" w:space="0" w:color="auto"/>
      </w:divBdr>
    </w:div>
    <w:div w:id="24452946">
      <w:bodyDiv w:val="1"/>
      <w:marLeft w:val="0"/>
      <w:marRight w:val="0"/>
      <w:marTop w:val="0"/>
      <w:marBottom w:val="0"/>
      <w:divBdr>
        <w:top w:val="none" w:sz="0" w:space="0" w:color="auto"/>
        <w:left w:val="none" w:sz="0" w:space="0" w:color="auto"/>
        <w:bottom w:val="none" w:sz="0" w:space="0" w:color="auto"/>
        <w:right w:val="none" w:sz="0" w:space="0" w:color="auto"/>
      </w:divBdr>
    </w:div>
    <w:div w:id="36317035">
      <w:bodyDiv w:val="1"/>
      <w:marLeft w:val="0"/>
      <w:marRight w:val="0"/>
      <w:marTop w:val="0"/>
      <w:marBottom w:val="0"/>
      <w:divBdr>
        <w:top w:val="none" w:sz="0" w:space="0" w:color="auto"/>
        <w:left w:val="none" w:sz="0" w:space="0" w:color="auto"/>
        <w:bottom w:val="none" w:sz="0" w:space="0" w:color="auto"/>
        <w:right w:val="none" w:sz="0" w:space="0" w:color="auto"/>
      </w:divBdr>
    </w:div>
    <w:div w:id="70280288">
      <w:bodyDiv w:val="1"/>
      <w:marLeft w:val="0"/>
      <w:marRight w:val="0"/>
      <w:marTop w:val="0"/>
      <w:marBottom w:val="0"/>
      <w:divBdr>
        <w:top w:val="none" w:sz="0" w:space="0" w:color="auto"/>
        <w:left w:val="none" w:sz="0" w:space="0" w:color="auto"/>
        <w:bottom w:val="none" w:sz="0" w:space="0" w:color="auto"/>
        <w:right w:val="none" w:sz="0" w:space="0" w:color="auto"/>
      </w:divBdr>
    </w:div>
    <w:div w:id="103159927">
      <w:bodyDiv w:val="1"/>
      <w:marLeft w:val="0"/>
      <w:marRight w:val="0"/>
      <w:marTop w:val="0"/>
      <w:marBottom w:val="0"/>
      <w:divBdr>
        <w:top w:val="none" w:sz="0" w:space="0" w:color="auto"/>
        <w:left w:val="none" w:sz="0" w:space="0" w:color="auto"/>
        <w:bottom w:val="none" w:sz="0" w:space="0" w:color="auto"/>
        <w:right w:val="none" w:sz="0" w:space="0" w:color="auto"/>
      </w:divBdr>
    </w:div>
    <w:div w:id="156381992">
      <w:bodyDiv w:val="1"/>
      <w:marLeft w:val="0"/>
      <w:marRight w:val="0"/>
      <w:marTop w:val="0"/>
      <w:marBottom w:val="0"/>
      <w:divBdr>
        <w:top w:val="none" w:sz="0" w:space="0" w:color="auto"/>
        <w:left w:val="none" w:sz="0" w:space="0" w:color="auto"/>
        <w:bottom w:val="none" w:sz="0" w:space="0" w:color="auto"/>
        <w:right w:val="none" w:sz="0" w:space="0" w:color="auto"/>
      </w:divBdr>
    </w:div>
    <w:div w:id="166949385">
      <w:bodyDiv w:val="1"/>
      <w:marLeft w:val="0"/>
      <w:marRight w:val="0"/>
      <w:marTop w:val="0"/>
      <w:marBottom w:val="0"/>
      <w:divBdr>
        <w:top w:val="none" w:sz="0" w:space="0" w:color="auto"/>
        <w:left w:val="none" w:sz="0" w:space="0" w:color="auto"/>
        <w:bottom w:val="none" w:sz="0" w:space="0" w:color="auto"/>
        <w:right w:val="none" w:sz="0" w:space="0" w:color="auto"/>
      </w:divBdr>
    </w:div>
    <w:div w:id="183903838">
      <w:bodyDiv w:val="1"/>
      <w:marLeft w:val="0"/>
      <w:marRight w:val="0"/>
      <w:marTop w:val="0"/>
      <w:marBottom w:val="0"/>
      <w:divBdr>
        <w:top w:val="none" w:sz="0" w:space="0" w:color="auto"/>
        <w:left w:val="none" w:sz="0" w:space="0" w:color="auto"/>
        <w:bottom w:val="none" w:sz="0" w:space="0" w:color="auto"/>
        <w:right w:val="none" w:sz="0" w:space="0" w:color="auto"/>
      </w:divBdr>
    </w:div>
    <w:div w:id="254942499">
      <w:bodyDiv w:val="1"/>
      <w:marLeft w:val="0"/>
      <w:marRight w:val="0"/>
      <w:marTop w:val="0"/>
      <w:marBottom w:val="0"/>
      <w:divBdr>
        <w:top w:val="none" w:sz="0" w:space="0" w:color="auto"/>
        <w:left w:val="none" w:sz="0" w:space="0" w:color="auto"/>
        <w:bottom w:val="none" w:sz="0" w:space="0" w:color="auto"/>
        <w:right w:val="none" w:sz="0" w:space="0" w:color="auto"/>
      </w:divBdr>
    </w:div>
    <w:div w:id="258369519">
      <w:bodyDiv w:val="1"/>
      <w:marLeft w:val="0"/>
      <w:marRight w:val="0"/>
      <w:marTop w:val="0"/>
      <w:marBottom w:val="0"/>
      <w:divBdr>
        <w:top w:val="none" w:sz="0" w:space="0" w:color="auto"/>
        <w:left w:val="none" w:sz="0" w:space="0" w:color="auto"/>
        <w:bottom w:val="none" w:sz="0" w:space="0" w:color="auto"/>
        <w:right w:val="none" w:sz="0" w:space="0" w:color="auto"/>
      </w:divBdr>
      <w:divsChild>
        <w:div w:id="1743677529">
          <w:marLeft w:val="0"/>
          <w:marRight w:val="0"/>
          <w:marTop w:val="0"/>
          <w:marBottom w:val="0"/>
          <w:divBdr>
            <w:top w:val="single" w:sz="6" w:space="12" w:color="CCCCCC"/>
            <w:left w:val="single" w:sz="6" w:space="12" w:color="CCCCCC"/>
            <w:bottom w:val="single" w:sz="6" w:space="12" w:color="CCCCCC"/>
            <w:right w:val="single" w:sz="6" w:space="12" w:color="CCCCCC"/>
          </w:divBdr>
          <w:divsChild>
            <w:div w:id="1637569728">
              <w:marLeft w:val="0"/>
              <w:marRight w:val="0"/>
              <w:marTop w:val="0"/>
              <w:marBottom w:val="0"/>
              <w:divBdr>
                <w:top w:val="none" w:sz="0" w:space="0" w:color="auto"/>
                <w:left w:val="none" w:sz="0" w:space="0" w:color="auto"/>
                <w:bottom w:val="none" w:sz="0" w:space="0" w:color="auto"/>
                <w:right w:val="none" w:sz="0" w:space="0" w:color="auto"/>
              </w:divBdr>
              <w:divsChild>
                <w:div w:id="724184083">
                  <w:marLeft w:val="0"/>
                  <w:marRight w:val="0"/>
                  <w:marTop w:val="0"/>
                  <w:marBottom w:val="0"/>
                  <w:divBdr>
                    <w:top w:val="none" w:sz="0" w:space="0" w:color="auto"/>
                    <w:left w:val="none" w:sz="0" w:space="0" w:color="auto"/>
                    <w:bottom w:val="none" w:sz="0" w:space="0" w:color="auto"/>
                    <w:right w:val="none" w:sz="0" w:space="0" w:color="auto"/>
                  </w:divBdr>
                  <w:divsChild>
                    <w:div w:id="1420373043">
                      <w:marLeft w:val="0"/>
                      <w:marRight w:val="0"/>
                      <w:marTop w:val="0"/>
                      <w:marBottom w:val="0"/>
                      <w:divBdr>
                        <w:top w:val="none" w:sz="0" w:space="0" w:color="auto"/>
                        <w:left w:val="none" w:sz="0" w:space="0" w:color="auto"/>
                        <w:bottom w:val="none" w:sz="0" w:space="0" w:color="auto"/>
                        <w:right w:val="none" w:sz="0" w:space="0" w:color="auto"/>
                      </w:divBdr>
                      <w:divsChild>
                        <w:div w:id="854465512">
                          <w:marLeft w:val="0"/>
                          <w:marRight w:val="240"/>
                          <w:marTop w:val="0"/>
                          <w:marBottom w:val="0"/>
                          <w:divBdr>
                            <w:top w:val="none" w:sz="0" w:space="0" w:color="auto"/>
                            <w:left w:val="none" w:sz="0" w:space="0" w:color="auto"/>
                            <w:bottom w:val="none" w:sz="0" w:space="0" w:color="auto"/>
                            <w:right w:val="none" w:sz="0" w:space="0" w:color="auto"/>
                          </w:divBdr>
                          <w:divsChild>
                            <w:div w:id="239488584">
                              <w:marLeft w:val="0"/>
                              <w:marRight w:val="0"/>
                              <w:marTop w:val="0"/>
                              <w:marBottom w:val="0"/>
                              <w:divBdr>
                                <w:top w:val="none" w:sz="0" w:space="0" w:color="auto"/>
                                <w:left w:val="none" w:sz="0" w:space="0" w:color="auto"/>
                                <w:bottom w:val="none" w:sz="0" w:space="0" w:color="auto"/>
                                <w:right w:val="none" w:sz="0" w:space="0" w:color="auto"/>
                              </w:divBdr>
                            </w:div>
                          </w:divsChild>
                        </w:div>
                        <w:div w:id="857501568">
                          <w:marLeft w:val="0"/>
                          <w:marRight w:val="0"/>
                          <w:marTop w:val="0"/>
                          <w:marBottom w:val="0"/>
                          <w:divBdr>
                            <w:top w:val="none" w:sz="0" w:space="0" w:color="auto"/>
                            <w:left w:val="none" w:sz="0" w:space="0" w:color="auto"/>
                            <w:bottom w:val="none" w:sz="0" w:space="0" w:color="auto"/>
                            <w:right w:val="none" w:sz="0" w:space="0" w:color="auto"/>
                          </w:divBdr>
                        </w:div>
                        <w:div w:id="15547302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184519314">
          <w:marLeft w:val="0"/>
          <w:marRight w:val="0"/>
          <w:marTop w:val="0"/>
          <w:marBottom w:val="360"/>
          <w:divBdr>
            <w:top w:val="single" w:sz="6" w:space="12" w:color="CCCCCC"/>
            <w:left w:val="single" w:sz="6" w:space="12" w:color="CCCCCC"/>
            <w:bottom w:val="single" w:sz="6" w:space="12" w:color="CCCCCC"/>
            <w:right w:val="single" w:sz="6" w:space="12" w:color="CCCCCC"/>
          </w:divBdr>
          <w:divsChild>
            <w:div w:id="124934904">
              <w:marLeft w:val="0"/>
              <w:marRight w:val="0"/>
              <w:marTop w:val="0"/>
              <w:marBottom w:val="0"/>
              <w:divBdr>
                <w:top w:val="none" w:sz="0" w:space="0" w:color="auto"/>
                <w:left w:val="none" w:sz="0" w:space="0" w:color="auto"/>
                <w:bottom w:val="none" w:sz="0" w:space="0" w:color="auto"/>
                <w:right w:val="none" w:sz="0" w:space="0" w:color="auto"/>
              </w:divBdr>
            </w:div>
            <w:div w:id="4362151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87247014">
      <w:bodyDiv w:val="1"/>
      <w:marLeft w:val="0"/>
      <w:marRight w:val="0"/>
      <w:marTop w:val="0"/>
      <w:marBottom w:val="0"/>
      <w:divBdr>
        <w:top w:val="none" w:sz="0" w:space="0" w:color="auto"/>
        <w:left w:val="none" w:sz="0" w:space="0" w:color="auto"/>
        <w:bottom w:val="none" w:sz="0" w:space="0" w:color="auto"/>
        <w:right w:val="none" w:sz="0" w:space="0" w:color="auto"/>
      </w:divBdr>
    </w:div>
    <w:div w:id="302153471">
      <w:bodyDiv w:val="1"/>
      <w:marLeft w:val="0"/>
      <w:marRight w:val="0"/>
      <w:marTop w:val="0"/>
      <w:marBottom w:val="0"/>
      <w:divBdr>
        <w:top w:val="none" w:sz="0" w:space="0" w:color="auto"/>
        <w:left w:val="none" w:sz="0" w:space="0" w:color="auto"/>
        <w:bottom w:val="none" w:sz="0" w:space="0" w:color="auto"/>
        <w:right w:val="none" w:sz="0" w:space="0" w:color="auto"/>
      </w:divBdr>
    </w:div>
    <w:div w:id="325397224">
      <w:bodyDiv w:val="1"/>
      <w:marLeft w:val="0"/>
      <w:marRight w:val="0"/>
      <w:marTop w:val="0"/>
      <w:marBottom w:val="0"/>
      <w:divBdr>
        <w:top w:val="none" w:sz="0" w:space="0" w:color="auto"/>
        <w:left w:val="none" w:sz="0" w:space="0" w:color="auto"/>
        <w:bottom w:val="none" w:sz="0" w:space="0" w:color="auto"/>
        <w:right w:val="none" w:sz="0" w:space="0" w:color="auto"/>
      </w:divBdr>
    </w:div>
    <w:div w:id="338192025">
      <w:bodyDiv w:val="1"/>
      <w:marLeft w:val="0"/>
      <w:marRight w:val="0"/>
      <w:marTop w:val="0"/>
      <w:marBottom w:val="0"/>
      <w:divBdr>
        <w:top w:val="none" w:sz="0" w:space="0" w:color="auto"/>
        <w:left w:val="none" w:sz="0" w:space="0" w:color="auto"/>
        <w:bottom w:val="none" w:sz="0" w:space="0" w:color="auto"/>
        <w:right w:val="none" w:sz="0" w:space="0" w:color="auto"/>
      </w:divBdr>
    </w:div>
    <w:div w:id="380593149">
      <w:bodyDiv w:val="1"/>
      <w:marLeft w:val="0"/>
      <w:marRight w:val="0"/>
      <w:marTop w:val="0"/>
      <w:marBottom w:val="0"/>
      <w:divBdr>
        <w:top w:val="none" w:sz="0" w:space="0" w:color="auto"/>
        <w:left w:val="none" w:sz="0" w:space="0" w:color="auto"/>
        <w:bottom w:val="none" w:sz="0" w:space="0" w:color="auto"/>
        <w:right w:val="none" w:sz="0" w:space="0" w:color="auto"/>
      </w:divBdr>
    </w:div>
    <w:div w:id="401102481">
      <w:bodyDiv w:val="1"/>
      <w:marLeft w:val="0"/>
      <w:marRight w:val="0"/>
      <w:marTop w:val="0"/>
      <w:marBottom w:val="0"/>
      <w:divBdr>
        <w:top w:val="none" w:sz="0" w:space="0" w:color="auto"/>
        <w:left w:val="none" w:sz="0" w:space="0" w:color="auto"/>
        <w:bottom w:val="none" w:sz="0" w:space="0" w:color="auto"/>
        <w:right w:val="none" w:sz="0" w:space="0" w:color="auto"/>
      </w:divBdr>
    </w:div>
    <w:div w:id="425465405">
      <w:bodyDiv w:val="1"/>
      <w:marLeft w:val="0"/>
      <w:marRight w:val="0"/>
      <w:marTop w:val="0"/>
      <w:marBottom w:val="0"/>
      <w:divBdr>
        <w:top w:val="none" w:sz="0" w:space="0" w:color="auto"/>
        <w:left w:val="none" w:sz="0" w:space="0" w:color="auto"/>
        <w:bottom w:val="none" w:sz="0" w:space="0" w:color="auto"/>
        <w:right w:val="none" w:sz="0" w:space="0" w:color="auto"/>
      </w:divBdr>
    </w:div>
    <w:div w:id="426464874">
      <w:bodyDiv w:val="1"/>
      <w:marLeft w:val="0"/>
      <w:marRight w:val="0"/>
      <w:marTop w:val="0"/>
      <w:marBottom w:val="0"/>
      <w:divBdr>
        <w:top w:val="none" w:sz="0" w:space="0" w:color="auto"/>
        <w:left w:val="none" w:sz="0" w:space="0" w:color="auto"/>
        <w:bottom w:val="none" w:sz="0" w:space="0" w:color="auto"/>
        <w:right w:val="none" w:sz="0" w:space="0" w:color="auto"/>
      </w:divBdr>
    </w:div>
    <w:div w:id="466171637">
      <w:bodyDiv w:val="1"/>
      <w:marLeft w:val="0"/>
      <w:marRight w:val="0"/>
      <w:marTop w:val="0"/>
      <w:marBottom w:val="0"/>
      <w:divBdr>
        <w:top w:val="none" w:sz="0" w:space="0" w:color="auto"/>
        <w:left w:val="none" w:sz="0" w:space="0" w:color="auto"/>
        <w:bottom w:val="none" w:sz="0" w:space="0" w:color="auto"/>
        <w:right w:val="none" w:sz="0" w:space="0" w:color="auto"/>
      </w:divBdr>
    </w:div>
    <w:div w:id="516626546">
      <w:bodyDiv w:val="1"/>
      <w:marLeft w:val="0"/>
      <w:marRight w:val="0"/>
      <w:marTop w:val="0"/>
      <w:marBottom w:val="0"/>
      <w:divBdr>
        <w:top w:val="none" w:sz="0" w:space="0" w:color="auto"/>
        <w:left w:val="none" w:sz="0" w:space="0" w:color="auto"/>
        <w:bottom w:val="none" w:sz="0" w:space="0" w:color="auto"/>
        <w:right w:val="none" w:sz="0" w:space="0" w:color="auto"/>
      </w:divBdr>
    </w:div>
    <w:div w:id="524903850">
      <w:bodyDiv w:val="1"/>
      <w:marLeft w:val="0"/>
      <w:marRight w:val="0"/>
      <w:marTop w:val="0"/>
      <w:marBottom w:val="0"/>
      <w:divBdr>
        <w:top w:val="none" w:sz="0" w:space="0" w:color="auto"/>
        <w:left w:val="none" w:sz="0" w:space="0" w:color="auto"/>
        <w:bottom w:val="none" w:sz="0" w:space="0" w:color="auto"/>
        <w:right w:val="none" w:sz="0" w:space="0" w:color="auto"/>
      </w:divBdr>
    </w:div>
    <w:div w:id="601256447">
      <w:bodyDiv w:val="1"/>
      <w:marLeft w:val="0"/>
      <w:marRight w:val="0"/>
      <w:marTop w:val="0"/>
      <w:marBottom w:val="0"/>
      <w:divBdr>
        <w:top w:val="none" w:sz="0" w:space="0" w:color="auto"/>
        <w:left w:val="none" w:sz="0" w:space="0" w:color="auto"/>
        <w:bottom w:val="none" w:sz="0" w:space="0" w:color="auto"/>
        <w:right w:val="none" w:sz="0" w:space="0" w:color="auto"/>
      </w:divBdr>
    </w:div>
    <w:div w:id="638193622">
      <w:bodyDiv w:val="1"/>
      <w:marLeft w:val="0"/>
      <w:marRight w:val="0"/>
      <w:marTop w:val="0"/>
      <w:marBottom w:val="0"/>
      <w:divBdr>
        <w:top w:val="none" w:sz="0" w:space="0" w:color="auto"/>
        <w:left w:val="none" w:sz="0" w:space="0" w:color="auto"/>
        <w:bottom w:val="none" w:sz="0" w:space="0" w:color="auto"/>
        <w:right w:val="none" w:sz="0" w:space="0" w:color="auto"/>
      </w:divBdr>
    </w:div>
    <w:div w:id="663750334">
      <w:bodyDiv w:val="1"/>
      <w:marLeft w:val="0"/>
      <w:marRight w:val="0"/>
      <w:marTop w:val="0"/>
      <w:marBottom w:val="0"/>
      <w:divBdr>
        <w:top w:val="none" w:sz="0" w:space="0" w:color="auto"/>
        <w:left w:val="none" w:sz="0" w:space="0" w:color="auto"/>
        <w:bottom w:val="none" w:sz="0" w:space="0" w:color="auto"/>
        <w:right w:val="none" w:sz="0" w:space="0" w:color="auto"/>
      </w:divBdr>
    </w:div>
    <w:div w:id="664013488">
      <w:bodyDiv w:val="1"/>
      <w:marLeft w:val="0"/>
      <w:marRight w:val="0"/>
      <w:marTop w:val="0"/>
      <w:marBottom w:val="0"/>
      <w:divBdr>
        <w:top w:val="none" w:sz="0" w:space="0" w:color="auto"/>
        <w:left w:val="none" w:sz="0" w:space="0" w:color="auto"/>
        <w:bottom w:val="none" w:sz="0" w:space="0" w:color="auto"/>
        <w:right w:val="none" w:sz="0" w:space="0" w:color="auto"/>
      </w:divBdr>
    </w:div>
    <w:div w:id="690688993">
      <w:bodyDiv w:val="1"/>
      <w:marLeft w:val="0"/>
      <w:marRight w:val="0"/>
      <w:marTop w:val="0"/>
      <w:marBottom w:val="0"/>
      <w:divBdr>
        <w:top w:val="none" w:sz="0" w:space="0" w:color="auto"/>
        <w:left w:val="none" w:sz="0" w:space="0" w:color="auto"/>
        <w:bottom w:val="none" w:sz="0" w:space="0" w:color="auto"/>
        <w:right w:val="none" w:sz="0" w:space="0" w:color="auto"/>
      </w:divBdr>
    </w:div>
    <w:div w:id="746462348">
      <w:bodyDiv w:val="1"/>
      <w:marLeft w:val="0"/>
      <w:marRight w:val="0"/>
      <w:marTop w:val="0"/>
      <w:marBottom w:val="0"/>
      <w:divBdr>
        <w:top w:val="none" w:sz="0" w:space="0" w:color="auto"/>
        <w:left w:val="none" w:sz="0" w:space="0" w:color="auto"/>
        <w:bottom w:val="none" w:sz="0" w:space="0" w:color="auto"/>
        <w:right w:val="none" w:sz="0" w:space="0" w:color="auto"/>
      </w:divBdr>
      <w:divsChild>
        <w:div w:id="973290218">
          <w:marLeft w:val="0"/>
          <w:marRight w:val="0"/>
          <w:marTop w:val="0"/>
          <w:marBottom w:val="0"/>
          <w:divBdr>
            <w:top w:val="none" w:sz="0" w:space="0" w:color="auto"/>
            <w:left w:val="none" w:sz="0" w:space="0" w:color="auto"/>
            <w:bottom w:val="none" w:sz="0" w:space="0" w:color="auto"/>
            <w:right w:val="none" w:sz="0" w:space="0" w:color="auto"/>
          </w:divBdr>
          <w:divsChild>
            <w:div w:id="1298102632">
              <w:marLeft w:val="0"/>
              <w:marRight w:val="0"/>
              <w:marTop w:val="0"/>
              <w:marBottom w:val="0"/>
              <w:divBdr>
                <w:top w:val="none" w:sz="0" w:space="0" w:color="auto"/>
                <w:left w:val="none" w:sz="0" w:space="0" w:color="auto"/>
                <w:bottom w:val="none" w:sz="0" w:space="0" w:color="auto"/>
                <w:right w:val="none" w:sz="0" w:space="0" w:color="auto"/>
              </w:divBdr>
              <w:divsChild>
                <w:div w:id="43344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779177556">
      <w:bodyDiv w:val="1"/>
      <w:marLeft w:val="0"/>
      <w:marRight w:val="0"/>
      <w:marTop w:val="0"/>
      <w:marBottom w:val="0"/>
      <w:divBdr>
        <w:top w:val="none" w:sz="0" w:space="0" w:color="auto"/>
        <w:left w:val="none" w:sz="0" w:space="0" w:color="auto"/>
        <w:bottom w:val="none" w:sz="0" w:space="0" w:color="auto"/>
        <w:right w:val="none" w:sz="0" w:space="0" w:color="auto"/>
      </w:divBdr>
      <w:divsChild>
        <w:div w:id="446698800">
          <w:marLeft w:val="0"/>
          <w:marRight w:val="0"/>
          <w:marTop w:val="0"/>
          <w:marBottom w:val="0"/>
          <w:divBdr>
            <w:top w:val="none" w:sz="0" w:space="0" w:color="auto"/>
            <w:left w:val="none" w:sz="0" w:space="0" w:color="auto"/>
            <w:bottom w:val="none" w:sz="0" w:space="0" w:color="auto"/>
            <w:right w:val="none" w:sz="0" w:space="0" w:color="auto"/>
          </w:divBdr>
          <w:divsChild>
            <w:div w:id="450250054">
              <w:marLeft w:val="0"/>
              <w:marRight w:val="0"/>
              <w:marTop w:val="0"/>
              <w:marBottom w:val="0"/>
              <w:divBdr>
                <w:top w:val="none" w:sz="0" w:space="0" w:color="auto"/>
                <w:left w:val="none" w:sz="0" w:space="0" w:color="auto"/>
                <w:bottom w:val="none" w:sz="0" w:space="0" w:color="auto"/>
                <w:right w:val="none" w:sz="0" w:space="0" w:color="auto"/>
              </w:divBdr>
              <w:divsChild>
                <w:div w:id="1541821103">
                  <w:marLeft w:val="0"/>
                  <w:marRight w:val="0"/>
                  <w:marTop w:val="0"/>
                  <w:marBottom w:val="0"/>
                  <w:divBdr>
                    <w:top w:val="none" w:sz="0" w:space="0" w:color="auto"/>
                    <w:left w:val="none" w:sz="0" w:space="0" w:color="auto"/>
                    <w:bottom w:val="none" w:sz="0" w:space="0" w:color="auto"/>
                    <w:right w:val="none" w:sz="0" w:space="0" w:color="auto"/>
                  </w:divBdr>
                </w:div>
              </w:divsChild>
            </w:div>
            <w:div w:id="551356113">
              <w:marLeft w:val="0"/>
              <w:marRight w:val="0"/>
              <w:marTop w:val="0"/>
              <w:marBottom w:val="0"/>
              <w:divBdr>
                <w:top w:val="none" w:sz="0" w:space="0" w:color="auto"/>
                <w:left w:val="none" w:sz="0" w:space="0" w:color="auto"/>
                <w:bottom w:val="none" w:sz="0" w:space="0" w:color="auto"/>
                <w:right w:val="none" w:sz="0" w:space="0" w:color="auto"/>
              </w:divBdr>
              <w:divsChild>
                <w:div w:id="597519152">
                  <w:marLeft w:val="0"/>
                  <w:marRight w:val="0"/>
                  <w:marTop w:val="0"/>
                  <w:marBottom w:val="0"/>
                  <w:divBdr>
                    <w:top w:val="none" w:sz="0" w:space="0" w:color="auto"/>
                    <w:left w:val="none" w:sz="0" w:space="0" w:color="auto"/>
                    <w:bottom w:val="none" w:sz="0" w:space="0" w:color="auto"/>
                    <w:right w:val="none" w:sz="0" w:space="0" w:color="auto"/>
                  </w:divBdr>
                </w:div>
                <w:div w:id="12079884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6996961">
          <w:marLeft w:val="0"/>
          <w:marRight w:val="0"/>
          <w:marTop w:val="0"/>
          <w:marBottom w:val="0"/>
          <w:divBdr>
            <w:top w:val="none" w:sz="0" w:space="0" w:color="auto"/>
            <w:left w:val="none" w:sz="0" w:space="0" w:color="auto"/>
            <w:bottom w:val="none" w:sz="0" w:space="0" w:color="auto"/>
            <w:right w:val="none" w:sz="0" w:space="0" w:color="auto"/>
          </w:divBdr>
          <w:divsChild>
            <w:div w:id="1858470189">
              <w:marLeft w:val="0"/>
              <w:marRight w:val="0"/>
              <w:marTop w:val="0"/>
              <w:marBottom w:val="0"/>
              <w:divBdr>
                <w:top w:val="none" w:sz="0" w:space="0" w:color="auto"/>
                <w:left w:val="none" w:sz="0" w:space="0" w:color="auto"/>
                <w:bottom w:val="none" w:sz="0" w:space="0" w:color="auto"/>
                <w:right w:val="none" w:sz="0" w:space="0" w:color="auto"/>
              </w:divBdr>
              <w:divsChild>
                <w:div w:id="1481003166">
                  <w:marLeft w:val="0"/>
                  <w:marRight w:val="0"/>
                  <w:marTop w:val="0"/>
                  <w:marBottom w:val="0"/>
                  <w:divBdr>
                    <w:top w:val="none" w:sz="0" w:space="0" w:color="auto"/>
                    <w:left w:val="none" w:sz="0" w:space="0" w:color="auto"/>
                    <w:bottom w:val="none" w:sz="0" w:space="0" w:color="auto"/>
                    <w:right w:val="none" w:sz="0" w:space="0" w:color="auto"/>
                  </w:divBdr>
                </w:div>
                <w:div w:id="1794597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416543">
          <w:marLeft w:val="0"/>
          <w:marRight w:val="0"/>
          <w:marTop w:val="0"/>
          <w:marBottom w:val="0"/>
          <w:divBdr>
            <w:top w:val="none" w:sz="0" w:space="0" w:color="auto"/>
            <w:left w:val="none" w:sz="0" w:space="0" w:color="auto"/>
            <w:bottom w:val="none" w:sz="0" w:space="0" w:color="auto"/>
            <w:right w:val="none" w:sz="0" w:space="0" w:color="auto"/>
          </w:divBdr>
          <w:divsChild>
            <w:div w:id="127405574">
              <w:marLeft w:val="0"/>
              <w:marRight w:val="0"/>
              <w:marTop w:val="0"/>
              <w:marBottom w:val="0"/>
              <w:divBdr>
                <w:top w:val="none" w:sz="0" w:space="0" w:color="auto"/>
                <w:left w:val="none" w:sz="0" w:space="0" w:color="auto"/>
                <w:bottom w:val="none" w:sz="0" w:space="0" w:color="auto"/>
                <w:right w:val="none" w:sz="0" w:space="0" w:color="auto"/>
              </w:divBdr>
              <w:divsChild>
                <w:div w:id="1947736941">
                  <w:marLeft w:val="0"/>
                  <w:marRight w:val="0"/>
                  <w:marTop w:val="0"/>
                  <w:marBottom w:val="0"/>
                  <w:divBdr>
                    <w:top w:val="none" w:sz="0" w:space="0" w:color="auto"/>
                    <w:left w:val="none" w:sz="0" w:space="0" w:color="auto"/>
                    <w:bottom w:val="none" w:sz="0" w:space="0" w:color="auto"/>
                    <w:right w:val="none" w:sz="0" w:space="0" w:color="auto"/>
                  </w:divBdr>
                </w:div>
                <w:div w:id="5805295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96246659">
          <w:marLeft w:val="0"/>
          <w:marRight w:val="0"/>
          <w:marTop w:val="0"/>
          <w:marBottom w:val="0"/>
          <w:divBdr>
            <w:top w:val="none" w:sz="0" w:space="0" w:color="auto"/>
            <w:left w:val="none" w:sz="0" w:space="0" w:color="auto"/>
            <w:bottom w:val="none" w:sz="0" w:space="0" w:color="auto"/>
            <w:right w:val="none" w:sz="0" w:space="0" w:color="auto"/>
          </w:divBdr>
          <w:divsChild>
            <w:div w:id="1354762879">
              <w:marLeft w:val="0"/>
              <w:marRight w:val="0"/>
              <w:marTop w:val="0"/>
              <w:marBottom w:val="0"/>
              <w:divBdr>
                <w:top w:val="none" w:sz="0" w:space="0" w:color="auto"/>
                <w:left w:val="none" w:sz="0" w:space="0" w:color="auto"/>
                <w:bottom w:val="none" w:sz="0" w:space="0" w:color="auto"/>
                <w:right w:val="none" w:sz="0" w:space="0" w:color="auto"/>
              </w:divBdr>
              <w:divsChild>
                <w:div w:id="910582233">
                  <w:marLeft w:val="0"/>
                  <w:marRight w:val="0"/>
                  <w:marTop w:val="0"/>
                  <w:marBottom w:val="0"/>
                  <w:divBdr>
                    <w:top w:val="none" w:sz="0" w:space="0" w:color="auto"/>
                    <w:left w:val="none" w:sz="0" w:space="0" w:color="auto"/>
                    <w:bottom w:val="none" w:sz="0" w:space="0" w:color="auto"/>
                    <w:right w:val="none" w:sz="0" w:space="0" w:color="auto"/>
                  </w:divBdr>
                </w:div>
                <w:div w:id="1542134825">
                  <w:marLeft w:val="0"/>
                  <w:marRight w:val="0"/>
                  <w:marTop w:val="0"/>
                  <w:marBottom w:val="0"/>
                  <w:divBdr>
                    <w:top w:val="none" w:sz="0" w:space="0" w:color="auto"/>
                    <w:left w:val="none" w:sz="0" w:space="0" w:color="auto"/>
                    <w:bottom w:val="none" w:sz="0" w:space="0" w:color="auto"/>
                    <w:right w:val="none" w:sz="0" w:space="0" w:color="auto"/>
                  </w:divBdr>
                </w:div>
              </w:divsChild>
            </w:div>
            <w:div w:id="751590063">
              <w:marLeft w:val="0"/>
              <w:marRight w:val="0"/>
              <w:marTop w:val="0"/>
              <w:marBottom w:val="0"/>
              <w:divBdr>
                <w:top w:val="none" w:sz="0" w:space="0" w:color="auto"/>
                <w:left w:val="none" w:sz="0" w:space="0" w:color="auto"/>
                <w:bottom w:val="none" w:sz="0" w:space="0" w:color="auto"/>
                <w:right w:val="none" w:sz="0" w:space="0" w:color="auto"/>
              </w:divBdr>
              <w:divsChild>
                <w:div w:id="894436223">
                  <w:marLeft w:val="0"/>
                  <w:marRight w:val="0"/>
                  <w:marTop w:val="0"/>
                  <w:marBottom w:val="0"/>
                  <w:divBdr>
                    <w:top w:val="none" w:sz="0" w:space="0" w:color="auto"/>
                    <w:left w:val="none" w:sz="0" w:space="0" w:color="auto"/>
                    <w:bottom w:val="none" w:sz="0" w:space="0" w:color="auto"/>
                    <w:right w:val="none" w:sz="0" w:space="0" w:color="auto"/>
                  </w:divBdr>
                </w:div>
              </w:divsChild>
            </w:div>
            <w:div w:id="1009795289">
              <w:marLeft w:val="0"/>
              <w:marRight w:val="0"/>
              <w:marTop w:val="0"/>
              <w:marBottom w:val="0"/>
              <w:divBdr>
                <w:top w:val="none" w:sz="0" w:space="0" w:color="auto"/>
                <w:left w:val="none" w:sz="0" w:space="0" w:color="auto"/>
                <w:bottom w:val="none" w:sz="0" w:space="0" w:color="auto"/>
                <w:right w:val="none" w:sz="0" w:space="0" w:color="auto"/>
              </w:divBdr>
              <w:divsChild>
                <w:div w:id="334265201">
                  <w:marLeft w:val="0"/>
                  <w:marRight w:val="0"/>
                  <w:marTop w:val="0"/>
                  <w:marBottom w:val="0"/>
                  <w:divBdr>
                    <w:top w:val="none" w:sz="0" w:space="0" w:color="auto"/>
                    <w:left w:val="none" w:sz="0" w:space="0" w:color="auto"/>
                    <w:bottom w:val="none" w:sz="0" w:space="0" w:color="auto"/>
                    <w:right w:val="none" w:sz="0" w:space="0" w:color="auto"/>
                  </w:divBdr>
                </w:div>
              </w:divsChild>
            </w:div>
            <w:div w:id="2105606963">
              <w:marLeft w:val="0"/>
              <w:marRight w:val="0"/>
              <w:marTop w:val="0"/>
              <w:marBottom w:val="0"/>
              <w:divBdr>
                <w:top w:val="none" w:sz="0" w:space="0" w:color="auto"/>
                <w:left w:val="none" w:sz="0" w:space="0" w:color="auto"/>
                <w:bottom w:val="none" w:sz="0" w:space="0" w:color="auto"/>
                <w:right w:val="none" w:sz="0" w:space="0" w:color="auto"/>
              </w:divBdr>
              <w:divsChild>
                <w:div w:id="1615744098">
                  <w:marLeft w:val="0"/>
                  <w:marRight w:val="0"/>
                  <w:marTop w:val="0"/>
                  <w:marBottom w:val="0"/>
                  <w:divBdr>
                    <w:top w:val="none" w:sz="0" w:space="0" w:color="auto"/>
                    <w:left w:val="none" w:sz="0" w:space="0" w:color="auto"/>
                    <w:bottom w:val="none" w:sz="0" w:space="0" w:color="auto"/>
                    <w:right w:val="none" w:sz="0" w:space="0" w:color="auto"/>
                  </w:divBdr>
                </w:div>
              </w:divsChild>
            </w:div>
            <w:div w:id="684749663">
              <w:marLeft w:val="0"/>
              <w:marRight w:val="0"/>
              <w:marTop w:val="0"/>
              <w:marBottom w:val="0"/>
              <w:divBdr>
                <w:top w:val="none" w:sz="0" w:space="0" w:color="auto"/>
                <w:left w:val="none" w:sz="0" w:space="0" w:color="auto"/>
                <w:bottom w:val="none" w:sz="0" w:space="0" w:color="auto"/>
                <w:right w:val="none" w:sz="0" w:space="0" w:color="auto"/>
              </w:divBdr>
              <w:divsChild>
                <w:div w:id="978146114">
                  <w:marLeft w:val="0"/>
                  <w:marRight w:val="0"/>
                  <w:marTop w:val="0"/>
                  <w:marBottom w:val="0"/>
                  <w:divBdr>
                    <w:top w:val="none" w:sz="0" w:space="0" w:color="auto"/>
                    <w:left w:val="none" w:sz="0" w:space="0" w:color="auto"/>
                    <w:bottom w:val="none" w:sz="0" w:space="0" w:color="auto"/>
                    <w:right w:val="none" w:sz="0" w:space="0" w:color="auto"/>
                  </w:divBdr>
                </w:div>
              </w:divsChild>
            </w:div>
            <w:div w:id="1723361032">
              <w:marLeft w:val="0"/>
              <w:marRight w:val="0"/>
              <w:marTop w:val="0"/>
              <w:marBottom w:val="0"/>
              <w:divBdr>
                <w:top w:val="none" w:sz="0" w:space="0" w:color="auto"/>
                <w:left w:val="none" w:sz="0" w:space="0" w:color="auto"/>
                <w:bottom w:val="none" w:sz="0" w:space="0" w:color="auto"/>
                <w:right w:val="none" w:sz="0" w:space="0" w:color="auto"/>
              </w:divBdr>
              <w:divsChild>
                <w:div w:id="480197328">
                  <w:marLeft w:val="0"/>
                  <w:marRight w:val="0"/>
                  <w:marTop w:val="0"/>
                  <w:marBottom w:val="0"/>
                  <w:divBdr>
                    <w:top w:val="none" w:sz="0" w:space="0" w:color="auto"/>
                    <w:left w:val="none" w:sz="0" w:space="0" w:color="auto"/>
                    <w:bottom w:val="none" w:sz="0" w:space="0" w:color="auto"/>
                    <w:right w:val="none" w:sz="0" w:space="0" w:color="auto"/>
                  </w:divBdr>
                </w:div>
              </w:divsChild>
            </w:div>
            <w:div w:id="1642807182">
              <w:marLeft w:val="0"/>
              <w:marRight w:val="0"/>
              <w:marTop w:val="0"/>
              <w:marBottom w:val="0"/>
              <w:divBdr>
                <w:top w:val="none" w:sz="0" w:space="0" w:color="auto"/>
                <w:left w:val="none" w:sz="0" w:space="0" w:color="auto"/>
                <w:bottom w:val="none" w:sz="0" w:space="0" w:color="auto"/>
                <w:right w:val="none" w:sz="0" w:space="0" w:color="auto"/>
              </w:divBdr>
              <w:divsChild>
                <w:div w:id="1102265617">
                  <w:marLeft w:val="0"/>
                  <w:marRight w:val="0"/>
                  <w:marTop w:val="0"/>
                  <w:marBottom w:val="0"/>
                  <w:divBdr>
                    <w:top w:val="none" w:sz="0" w:space="0" w:color="auto"/>
                    <w:left w:val="none" w:sz="0" w:space="0" w:color="auto"/>
                    <w:bottom w:val="none" w:sz="0" w:space="0" w:color="auto"/>
                    <w:right w:val="none" w:sz="0" w:space="0" w:color="auto"/>
                  </w:divBdr>
                </w:div>
              </w:divsChild>
            </w:div>
            <w:div w:id="423503514">
              <w:marLeft w:val="0"/>
              <w:marRight w:val="0"/>
              <w:marTop w:val="0"/>
              <w:marBottom w:val="0"/>
              <w:divBdr>
                <w:top w:val="none" w:sz="0" w:space="0" w:color="auto"/>
                <w:left w:val="none" w:sz="0" w:space="0" w:color="auto"/>
                <w:bottom w:val="none" w:sz="0" w:space="0" w:color="auto"/>
                <w:right w:val="none" w:sz="0" w:space="0" w:color="auto"/>
              </w:divBdr>
              <w:divsChild>
                <w:div w:id="1193759867">
                  <w:marLeft w:val="0"/>
                  <w:marRight w:val="0"/>
                  <w:marTop w:val="0"/>
                  <w:marBottom w:val="0"/>
                  <w:divBdr>
                    <w:top w:val="none" w:sz="0" w:space="0" w:color="auto"/>
                    <w:left w:val="none" w:sz="0" w:space="0" w:color="auto"/>
                    <w:bottom w:val="none" w:sz="0" w:space="0" w:color="auto"/>
                    <w:right w:val="none" w:sz="0" w:space="0" w:color="auto"/>
                  </w:divBdr>
                </w:div>
              </w:divsChild>
            </w:div>
            <w:div w:id="938758076">
              <w:marLeft w:val="0"/>
              <w:marRight w:val="0"/>
              <w:marTop w:val="0"/>
              <w:marBottom w:val="0"/>
              <w:divBdr>
                <w:top w:val="none" w:sz="0" w:space="0" w:color="auto"/>
                <w:left w:val="none" w:sz="0" w:space="0" w:color="auto"/>
                <w:bottom w:val="none" w:sz="0" w:space="0" w:color="auto"/>
                <w:right w:val="none" w:sz="0" w:space="0" w:color="auto"/>
              </w:divBdr>
              <w:divsChild>
                <w:div w:id="2080858657">
                  <w:marLeft w:val="0"/>
                  <w:marRight w:val="0"/>
                  <w:marTop w:val="0"/>
                  <w:marBottom w:val="0"/>
                  <w:divBdr>
                    <w:top w:val="none" w:sz="0" w:space="0" w:color="auto"/>
                    <w:left w:val="none" w:sz="0" w:space="0" w:color="auto"/>
                    <w:bottom w:val="none" w:sz="0" w:space="0" w:color="auto"/>
                    <w:right w:val="none" w:sz="0" w:space="0" w:color="auto"/>
                  </w:divBdr>
                </w:div>
              </w:divsChild>
            </w:div>
            <w:div w:id="791637365">
              <w:marLeft w:val="0"/>
              <w:marRight w:val="0"/>
              <w:marTop w:val="0"/>
              <w:marBottom w:val="0"/>
              <w:divBdr>
                <w:top w:val="none" w:sz="0" w:space="0" w:color="auto"/>
                <w:left w:val="none" w:sz="0" w:space="0" w:color="auto"/>
                <w:bottom w:val="none" w:sz="0" w:space="0" w:color="auto"/>
                <w:right w:val="none" w:sz="0" w:space="0" w:color="auto"/>
              </w:divBdr>
              <w:divsChild>
                <w:div w:id="1863782113">
                  <w:marLeft w:val="0"/>
                  <w:marRight w:val="0"/>
                  <w:marTop w:val="0"/>
                  <w:marBottom w:val="0"/>
                  <w:divBdr>
                    <w:top w:val="none" w:sz="0" w:space="0" w:color="auto"/>
                    <w:left w:val="none" w:sz="0" w:space="0" w:color="auto"/>
                    <w:bottom w:val="none" w:sz="0" w:space="0" w:color="auto"/>
                    <w:right w:val="none" w:sz="0" w:space="0" w:color="auto"/>
                  </w:divBdr>
                </w:div>
                <w:div w:id="1816291260">
                  <w:marLeft w:val="0"/>
                  <w:marRight w:val="0"/>
                  <w:marTop w:val="0"/>
                  <w:marBottom w:val="0"/>
                  <w:divBdr>
                    <w:top w:val="none" w:sz="0" w:space="0" w:color="auto"/>
                    <w:left w:val="none" w:sz="0" w:space="0" w:color="auto"/>
                    <w:bottom w:val="none" w:sz="0" w:space="0" w:color="auto"/>
                    <w:right w:val="none" w:sz="0" w:space="0" w:color="auto"/>
                  </w:divBdr>
                </w:div>
              </w:divsChild>
            </w:div>
            <w:div w:id="617642142">
              <w:marLeft w:val="0"/>
              <w:marRight w:val="0"/>
              <w:marTop w:val="0"/>
              <w:marBottom w:val="0"/>
              <w:divBdr>
                <w:top w:val="none" w:sz="0" w:space="0" w:color="auto"/>
                <w:left w:val="none" w:sz="0" w:space="0" w:color="auto"/>
                <w:bottom w:val="none" w:sz="0" w:space="0" w:color="auto"/>
                <w:right w:val="none" w:sz="0" w:space="0" w:color="auto"/>
              </w:divBdr>
              <w:divsChild>
                <w:div w:id="1540122919">
                  <w:marLeft w:val="0"/>
                  <w:marRight w:val="0"/>
                  <w:marTop w:val="0"/>
                  <w:marBottom w:val="0"/>
                  <w:divBdr>
                    <w:top w:val="none" w:sz="0" w:space="0" w:color="auto"/>
                    <w:left w:val="none" w:sz="0" w:space="0" w:color="auto"/>
                    <w:bottom w:val="none" w:sz="0" w:space="0" w:color="auto"/>
                    <w:right w:val="none" w:sz="0" w:space="0" w:color="auto"/>
                  </w:divBdr>
                </w:div>
              </w:divsChild>
            </w:div>
            <w:div w:id="842285500">
              <w:marLeft w:val="0"/>
              <w:marRight w:val="0"/>
              <w:marTop w:val="0"/>
              <w:marBottom w:val="0"/>
              <w:divBdr>
                <w:top w:val="none" w:sz="0" w:space="0" w:color="auto"/>
                <w:left w:val="none" w:sz="0" w:space="0" w:color="auto"/>
                <w:bottom w:val="none" w:sz="0" w:space="0" w:color="auto"/>
                <w:right w:val="none" w:sz="0" w:space="0" w:color="auto"/>
              </w:divBdr>
              <w:divsChild>
                <w:div w:id="1636763376">
                  <w:marLeft w:val="0"/>
                  <w:marRight w:val="0"/>
                  <w:marTop w:val="0"/>
                  <w:marBottom w:val="0"/>
                  <w:divBdr>
                    <w:top w:val="none" w:sz="0" w:space="0" w:color="auto"/>
                    <w:left w:val="none" w:sz="0" w:space="0" w:color="auto"/>
                    <w:bottom w:val="none" w:sz="0" w:space="0" w:color="auto"/>
                    <w:right w:val="none" w:sz="0" w:space="0" w:color="auto"/>
                  </w:divBdr>
                </w:div>
              </w:divsChild>
            </w:div>
            <w:div w:id="1466462770">
              <w:marLeft w:val="0"/>
              <w:marRight w:val="0"/>
              <w:marTop w:val="0"/>
              <w:marBottom w:val="0"/>
              <w:divBdr>
                <w:top w:val="none" w:sz="0" w:space="0" w:color="auto"/>
                <w:left w:val="none" w:sz="0" w:space="0" w:color="auto"/>
                <w:bottom w:val="none" w:sz="0" w:space="0" w:color="auto"/>
                <w:right w:val="none" w:sz="0" w:space="0" w:color="auto"/>
              </w:divBdr>
              <w:divsChild>
                <w:div w:id="2004504047">
                  <w:marLeft w:val="0"/>
                  <w:marRight w:val="0"/>
                  <w:marTop w:val="0"/>
                  <w:marBottom w:val="0"/>
                  <w:divBdr>
                    <w:top w:val="none" w:sz="0" w:space="0" w:color="auto"/>
                    <w:left w:val="none" w:sz="0" w:space="0" w:color="auto"/>
                    <w:bottom w:val="none" w:sz="0" w:space="0" w:color="auto"/>
                    <w:right w:val="none" w:sz="0" w:space="0" w:color="auto"/>
                  </w:divBdr>
                </w:div>
              </w:divsChild>
            </w:div>
            <w:div w:id="1833981749">
              <w:marLeft w:val="0"/>
              <w:marRight w:val="0"/>
              <w:marTop w:val="0"/>
              <w:marBottom w:val="0"/>
              <w:divBdr>
                <w:top w:val="none" w:sz="0" w:space="0" w:color="auto"/>
                <w:left w:val="none" w:sz="0" w:space="0" w:color="auto"/>
                <w:bottom w:val="none" w:sz="0" w:space="0" w:color="auto"/>
                <w:right w:val="none" w:sz="0" w:space="0" w:color="auto"/>
              </w:divBdr>
              <w:divsChild>
                <w:div w:id="130297058">
                  <w:marLeft w:val="0"/>
                  <w:marRight w:val="0"/>
                  <w:marTop w:val="0"/>
                  <w:marBottom w:val="0"/>
                  <w:divBdr>
                    <w:top w:val="none" w:sz="0" w:space="0" w:color="auto"/>
                    <w:left w:val="none" w:sz="0" w:space="0" w:color="auto"/>
                    <w:bottom w:val="none" w:sz="0" w:space="0" w:color="auto"/>
                    <w:right w:val="none" w:sz="0" w:space="0" w:color="auto"/>
                  </w:divBdr>
                </w:div>
              </w:divsChild>
            </w:div>
            <w:div w:id="1953703516">
              <w:marLeft w:val="0"/>
              <w:marRight w:val="0"/>
              <w:marTop w:val="0"/>
              <w:marBottom w:val="0"/>
              <w:divBdr>
                <w:top w:val="none" w:sz="0" w:space="0" w:color="auto"/>
                <w:left w:val="none" w:sz="0" w:space="0" w:color="auto"/>
                <w:bottom w:val="none" w:sz="0" w:space="0" w:color="auto"/>
                <w:right w:val="none" w:sz="0" w:space="0" w:color="auto"/>
              </w:divBdr>
              <w:divsChild>
                <w:div w:id="560678449">
                  <w:marLeft w:val="0"/>
                  <w:marRight w:val="0"/>
                  <w:marTop w:val="0"/>
                  <w:marBottom w:val="0"/>
                  <w:divBdr>
                    <w:top w:val="none" w:sz="0" w:space="0" w:color="auto"/>
                    <w:left w:val="none" w:sz="0" w:space="0" w:color="auto"/>
                    <w:bottom w:val="none" w:sz="0" w:space="0" w:color="auto"/>
                    <w:right w:val="none" w:sz="0" w:space="0" w:color="auto"/>
                  </w:divBdr>
                </w:div>
              </w:divsChild>
            </w:div>
            <w:div w:id="1117331548">
              <w:marLeft w:val="0"/>
              <w:marRight w:val="0"/>
              <w:marTop w:val="0"/>
              <w:marBottom w:val="0"/>
              <w:divBdr>
                <w:top w:val="none" w:sz="0" w:space="0" w:color="auto"/>
                <w:left w:val="none" w:sz="0" w:space="0" w:color="auto"/>
                <w:bottom w:val="none" w:sz="0" w:space="0" w:color="auto"/>
                <w:right w:val="none" w:sz="0" w:space="0" w:color="auto"/>
              </w:divBdr>
              <w:divsChild>
                <w:div w:id="580258511">
                  <w:marLeft w:val="0"/>
                  <w:marRight w:val="0"/>
                  <w:marTop w:val="0"/>
                  <w:marBottom w:val="0"/>
                  <w:divBdr>
                    <w:top w:val="none" w:sz="0" w:space="0" w:color="auto"/>
                    <w:left w:val="none" w:sz="0" w:space="0" w:color="auto"/>
                    <w:bottom w:val="none" w:sz="0" w:space="0" w:color="auto"/>
                    <w:right w:val="none" w:sz="0" w:space="0" w:color="auto"/>
                  </w:divBdr>
                </w:div>
              </w:divsChild>
            </w:div>
            <w:div w:id="140588239">
              <w:marLeft w:val="0"/>
              <w:marRight w:val="0"/>
              <w:marTop w:val="0"/>
              <w:marBottom w:val="0"/>
              <w:divBdr>
                <w:top w:val="none" w:sz="0" w:space="0" w:color="auto"/>
                <w:left w:val="none" w:sz="0" w:space="0" w:color="auto"/>
                <w:bottom w:val="none" w:sz="0" w:space="0" w:color="auto"/>
                <w:right w:val="none" w:sz="0" w:space="0" w:color="auto"/>
              </w:divBdr>
              <w:divsChild>
                <w:div w:id="1844005863">
                  <w:marLeft w:val="0"/>
                  <w:marRight w:val="0"/>
                  <w:marTop w:val="0"/>
                  <w:marBottom w:val="0"/>
                  <w:divBdr>
                    <w:top w:val="none" w:sz="0" w:space="0" w:color="auto"/>
                    <w:left w:val="none" w:sz="0" w:space="0" w:color="auto"/>
                    <w:bottom w:val="none" w:sz="0" w:space="0" w:color="auto"/>
                    <w:right w:val="none" w:sz="0" w:space="0" w:color="auto"/>
                  </w:divBdr>
                </w:div>
              </w:divsChild>
            </w:div>
            <w:div w:id="2072194969">
              <w:marLeft w:val="0"/>
              <w:marRight w:val="0"/>
              <w:marTop w:val="0"/>
              <w:marBottom w:val="0"/>
              <w:divBdr>
                <w:top w:val="none" w:sz="0" w:space="0" w:color="auto"/>
                <w:left w:val="none" w:sz="0" w:space="0" w:color="auto"/>
                <w:bottom w:val="none" w:sz="0" w:space="0" w:color="auto"/>
                <w:right w:val="none" w:sz="0" w:space="0" w:color="auto"/>
              </w:divBdr>
              <w:divsChild>
                <w:div w:id="2143768872">
                  <w:marLeft w:val="0"/>
                  <w:marRight w:val="0"/>
                  <w:marTop w:val="0"/>
                  <w:marBottom w:val="0"/>
                  <w:divBdr>
                    <w:top w:val="none" w:sz="0" w:space="0" w:color="auto"/>
                    <w:left w:val="none" w:sz="0" w:space="0" w:color="auto"/>
                    <w:bottom w:val="none" w:sz="0" w:space="0" w:color="auto"/>
                    <w:right w:val="none" w:sz="0" w:space="0" w:color="auto"/>
                  </w:divBdr>
                </w:div>
              </w:divsChild>
            </w:div>
            <w:div w:id="1605527993">
              <w:marLeft w:val="0"/>
              <w:marRight w:val="0"/>
              <w:marTop w:val="0"/>
              <w:marBottom w:val="0"/>
              <w:divBdr>
                <w:top w:val="none" w:sz="0" w:space="0" w:color="auto"/>
                <w:left w:val="none" w:sz="0" w:space="0" w:color="auto"/>
                <w:bottom w:val="none" w:sz="0" w:space="0" w:color="auto"/>
                <w:right w:val="none" w:sz="0" w:space="0" w:color="auto"/>
              </w:divBdr>
              <w:divsChild>
                <w:div w:id="158693504">
                  <w:marLeft w:val="0"/>
                  <w:marRight w:val="0"/>
                  <w:marTop w:val="0"/>
                  <w:marBottom w:val="0"/>
                  <w:divBdr>
                    <w:top w:val="none" w:sz="0" w:space="0" w:color="auto"/>
                    <w:left w:val="none" w:sz="0" w:space="0" w:color="auto"/>
                    <w:bottom w:val="none" w:sz="0" w:space="0" w:color="auto"/>
                    <w:right w:val="none" w:sz="0" w:space="0" w:color="auto"/>
                  </w:divBdr>
                </w:div>
              </w:divsChild>
            </w:div>
            <w:div w:id="543564303">
              <w:marLeft w:val="0"/>
              <w:marRight w:val="0"/>
              <w:marTop w:val="0"/>
              <w:marBottom w:val="0"/>
              <w:divBdr>
                <w:top w:val="none" w:sz="0" w:space="0" w:color="auto"/>
                <w:left w:val="none" w:sz="0" w:space="0" w:color="auto"/>
                <w:bottom w:val="none" w:sz="0" w:space="0" w:color="auto"/>
                <w:right w:val="none" w:sz="0" w:space="0" w:color="auto"/>
              </w:divBdr>
              <w:divsChild>
                <w:div w:id="411895709">
                  <w:marLeft w:val="0"/>
                  <w:marRight w:val="0"/>
                  <w:marTop w:val="0"/>
                  <w:marBottom w:val="0"/>
                  <w:divBdr>
                    <w:top w:val="none" w:sz="0" w:space="0" w:color="auto"/>
                    <w:left w:val="none" w:sz="0" w:space="0" w:color="auto"/>
                    <w:bottom w:val="none" w:sz="0" w:space="0" w:color="auto"/>
                    <w:right w:val="none" w:sz="0" w:space="0" w:color="auto"/>
                  </w:divBdr>
                </w:div>
              </w:divsChild>
            </w:div>
            <w:div w:id="257955239">
              <w:marLeft w:val="0"/>
              <w:marRight w:val="0"/>
              <w:marTop w:val="0"/>
              <w:marBottom w:val="0"/>
              <w:divBdr>
                <w:top w:val="none" w:sz="0" w:space="0" w:color="auto"/>
                <w:left w:val="none" w:sz="0" w:space="0" w:color="auto"/>
                <w:bottom w:val="none" w:sz="0" w:space="0" w:color="auto"/>
                <w:right w:val="none" w:sz="0" w:space="0" w:color="auto"/>
              </w:divBdr>
              <w:divsChild>
                <w:div w:id="831289479">
                  <w:marLeft w:val="0"/>
                  <w:marRight w:val="0"/>
                  <w:marTop w:val="0"/>
                  <w:marBottom w:val="0"/>
                  <w:divBdr>
                    <w:top w:val="none" w:sz="0" w:space="0" w:color="auto"/>
                    <w:left w:val="none" w:sz="0" w:space="0" w:color="auto"/>
                    <w:bottom w:val="none" w:sz="0" w:space="0" w:color="auto"/>
                    <w:right w:val="none" w:sz="0" w:space="0" w:color="auto"/>
                  </w:divBdr>
                </w:div>
              </w:divsChild>
            </w:div>
            <w:div w:id="1387071595">
              <w:marLeft w:val="0"/>
              <w:marRight w:val="0"/>
              <w:marTop w:val="0"/>
              <w:marBottom w:val="0"/>
              <w:divBdr>
                <w:top w:val="none" w:sz="0" w:space="0" w:color="auto"/>
                <w:left w:val="none" w:sz="0" w:space="0" w:color="auto"/>
                <w:bottom w:val="none" w:sz="0" w:space="0" w:color="auto"/>
                <w:right w:val="none" w:sz="0" w:space="0" w:color="auto"/>
              </w:divBdr>
              <w:divsChild>
                <w:div w:id="865824501">
                  <w:marLeft w:val="0"/>
                  <w:marRight w:val="0"/>
                  <w:marTop w:val="0"/>
                  <w:marBottom w:val="0"/>
                  <w:divBdr>
                    <w:top w:val="none" w:sz="0" w:space="0" w:color="auto"/>
                    <w:left w:val="none" w:sz="0" w:space="0" w:color="auto"/>
                    <w:bottom w:val="none" w:sz="0" w:space="0" w:color="auto"/>
                    <w:right w:val="none" w:sz="0" w:space="0" w:color="auto"/>
                  </w:divBdr>
                </w:div>
              </w:divsChild>
            </w:div>
            <w:div w:id="855538580">
              <w:marLeft w:val="0"/>
              <w:marRight w:val="0"/>
              <w:marTop w:val="0"/>
              <w:marBottom w:val="0"/>
              <w:divBdr>
                <w:top w:val="none" w:sz="0" w:space="0" w:color="auto"/>
                <w:left w:val="none" w:sz="0" w:space="0" w:color="auto"/>
                <w:bottom w:val="none" w:sz="0" w:space="0" w:color="auto"/>
                <w:right w:val="none" w:sz="0" w:space="0" w:color="auto"/>
              </w:divBdr>
              <w:divsChild>
                <w:div w:id="2060276293">
                  <w:marLeft w:val="0"/>
                  <w:marRight w:val="0"/>
                  <w:marTop w:val="0"/>
                  <w:marBottom w:val="0"/>
                  <w:divBdr>
                    <w:top w:val="none" w:sz="0" w:space="0" w:color="auto"/>
                    <w:left w:val="none" w:sz="0" w:space="0" w:color="auto"/>
                    <w:bottom w:val="none" w:sz="0" w:space="0" w:color="auto"/>
                    <w:right w:val="none" w:sz="0" w:space="0" w:color="auto"/>
                  </w:divBdr>
                </w:div>
              </w:divsChild>
            </w:div>
            <w:div w:id="1300921849">
              <w:marLeft w:val="0"/>
              <w:marRight w:val="0"/>
              <w:marTop w:val="0"/>
              <w:marBottom w:val="0"/>
              <w:divBdr>
                <w:top w:val="none" w:sz="0" w:space="0" w:color="auto"/>
                <w:left w:val="none" w:sz="0" w:space="0" w:color="auto"/>
                <w:bottom w:val="none" w:sz="0" w:space="0" w:color="auto"/>
                <w:right w:val="none" w:sz="0" w:space="0" w:color="auto"/>
              </w:divBdr>
              <w:divsChild>
                <w:div w:id="227495667">
                  <w:marLeft w:val="0"/>
                  <w:marRight w:val="0"/>
                  <w:marTop w:val="0"/>
                  <w:marBottom w:val="0"/>
                  <w:divBdr>
                    <w:top w:val="none" w:sz="0" w:space="0" w:color="auto"/>
                    <w:left w:val="none" w:sz="0" w:space="0" w:color="auto"/>
                    <w:bottom w:val="none" w:sz="0" w:space="0" w:color="auto"/>
                    <w:right w:val="none" w:sz="0" w:space="0" w:color="auto"/>
                  </w:divBdr>
                </w:div>
              </w:divsChild>
            </w:div>
            <w:div w:id="1500998610">
              <w:marLeft w:val="0"/>
              <w:marRight w:val="0"/>
              <w:marTop w:val="0"/>
              <w:marBottom w:val="0"/>
              <w:divBdr>
                <w:top w:val="none" w:sz="0" w:space="0" w:color="auto"/>
                <w:left w:val="none" w:sz="0" w:space="0" w:color="auto"/>
                <w:bottom w:val="none" w:sz="0" w:space="0" w:color="auto"/>
                <w:right w:val="none" w:sz="0" w:space="0" w:color="auto"/>
              </w:divBdr>
              <w:divsChild>
                <w:div w:id="1618105155">
                  <w:marLeft w:val="0"/>
                  <w:marRight w:val="0"/>
                  <w:marTop w:val="0"/>
                  <w:marBottom w:val="0"/>
                  <w:divBdr>
                    <w:top w:val="none" w:sz="0" w:space="0" w:color="auto"/>
                    <w:left w:val="none" w:sz="0" w:space="0" w:color="auto"/>
                    <w:bottom w:val="none" w:sz="0" w:space="0" w:color="auto"/>
                    <w:right w:val="none" w:sz="0" w:space="0" w:color="auto"/>
                  </w:divBdr>
                </w:div>
              </w:divsChild>
            </w:div>
            <w:div w:id="2011250361">
              <w:marLeft w:val="0"/>
              <w:marRight w:val="0"/>
              <w:marTop w:val="0"/>
              <w:marBottom w:val="0"/>
              <w:divBdr>
                <w:top w:val="none" w:sz="0" w:space="0" w:color="auto"/>
                <w:left w:val="none" w:sz="0" w:space="0" w:color="auto"/>
                <w:bottom w:val="none" w:sz="0" w:space="0" w:color="auto"/>
                <w:right w:val="none" w:sz="0" w:space="0" w:color="auto"/>
              </w:divBdr>
              <w:divsChild>
                <w:div w:id="1981105660">
                  <w:marLeft w:val="0"/>
                  <w:marRight w:val="0"/>
                  <w:marTop w:val="0"/>
                  <w:marBottom w:val="0"/>
                  <w:divBdr>
                    <w:top w:val="none" w:sz="0" w:space="0" w:color="auto"/>
                    <w:left w:val="none" w:sz="0" w:space="0" w:color="auto"/>
                    <w:bottom w:val="none" w:sz="0" w:space="0" w:color="auto"/>
                    <w:right w:val="none" w:sz="0" w:space="0" w:color="auto"/>
                  </w:divBdr>
                </w:div>
              </w:divsChild>
            </w:div>
            <w:div w:id="1329937946">
              <w:marLeft w:val="0"/>
              <w:marRight w:val="0"/>
              <w:marTop w:val="0"/>
              <w:marBottom w:val="0"/>
              <w:divBdr>
                <w:top w:val="none" w:sz="0" w:space="0" w:color="auto"/>
                <w:left w:val="none" w:sz="0" w:space="0" w:color="auto"/>
                <w:bottom w:val="none" w:sz="0" w:space="0" w:color="auto"/>
                <w:right w:val="none" w:sz="0" w:space="0" w:color="auto"/>
              </w:divBdr>
              <w:divsChild>
                <w:div w:id="1386299532">
                  <w:marLeft w:val="0"/>
                  <w:marRight w:val="0"/>
                  <w:marTop w:val="0"/>
                  <w:marBottom w:val="0"/>
                  <w:divBdr>
                    <w:top w:val="none" w:sz="0" w:space="0" w:color="auto"/>
                    <w:left w:val="none" w:sz="0" w:space="0" w:color="auto"/>
                    <w:bottom w:val="none" w:sz="0" w:space="0" w:color="auto"/>
                    <w:right w:val="none" w:sz="0" w:space="0" w:color="auto"/>
                  </w:divBdr>
                </w:div>
              </w:divsChild>
            </w:div>
            <w:div w:id="441340627">
              <w:marLeft w:val="0"/>
              <w:marRight w:val="0"/>
              <w:marTop w:val="0"/>
              <w:marBottom w:val="0"/>
              <w:divBdr>
                <w:top w:val="none" w:sz="0" w:space="0" w:color="auto"/>
                <w:left w:val="none" w:sz="0" w:space="0" w:color="auto"/>
                <w:bottom w:val="none" w:sz="0" w:space="0" w:color="auto"/>
                <w:right w:val="none" w:sz="0" w:space="0" w:color="auto"/>
              </w:divBdr>
              <w:divsChild>
                <w:div w:id="386225082">
                  <w:marLeft w:val="0"/>
                  <w:marRight w:val="0"/>
                  <w:marTop w:val="0"/>
                  <w:marBottom w:val="0"/>
                  <w:divBdr>
                    <w:top w:val="none" w:sz="0" w:space="0" w:color="auto"/>
                    <w:left w:val="none" w:sz="0" w:space="0" w:color="auto"/>
                    <w:bottom w:val="none" w:sz="0" w:space="0" w:color="auto"/>
                    <w:right w:val="none" w:sz="0" w:space="0" w:color="auto"/>
                  </w:divBdr>
                </w:div>
              </w:divsChild>
            </w:div>
            <w:div w:id="317613933">
              <w:marLeft w:val="0"/>
              <w:marRight w:val="0"/>
              <w:marTop w:val="0"/>
              <w:marBottom w:val="0"/>
              <w:divBdr>
                <w:top w:val="none" w:sz="0" w:space="0" w:color="auto"/>
                <w:left w:val="none" w:sz="0" w:space="0" w:color="auto"/>
                <w:bottom w:val="none" w:sz="0" w:space="0" w:color="auto"/>
                <w:right w:val="none" w:sz="0" w:space="0" w:color="auto"/>
              </w:divBdr>
              <w:divsChild>
                <w:div w:id="2008483387">
                  <w:marLeft w:val="0"/>
                  <w:marRight w:val="0"/>
                  <w:marTop w:val="0"/>
                  <w:marBottom w:val="0"/>
                  <w:divBdr>
                    <w:top w:val="none" w:sz="0" w:space="0" w:color="auto"/>
                    <w:left w:val="none" w:sz="0" w:space="0" w:color="auto"/>
                    <w:bottom w:val="none" w:sz="0" w:space="0" w:color="auto"/>
                    <w:right w:val="none" w:sz="0" w:space="0" w:color="auto"/>
                  </w:divBdr>
                </w:div>
              </w:divsChild>
            </w:div>
            <w:div w:id="1642806517">
              <w:marLeft w:val="0"/>
              <w:marRight w:val="0"/>
              <w:marTop w:val="0"/>
              <w:marBottom w:val="0"/>
              <w:divBdr>
                <w:top w:val="none" w:sz="0" w:space="0" w:color="auto"/>
                <w:left w:val="none" w:sz="0" w:space="0" w:color="auto"/>
                <w:bottom w:val="none" w:sz="0" w:space="0" w:color="auto"/>
                <w:right w:val="none" w:sz="0" w:space="0" w:color="auto"/>
              </w:divBdr>
              <w:divsChild>
                <w:div w:id="1692419246">
                  <w:marLeft w:val="0"/>
                  <w:marRight w:val="0"/>
                  <w:marTop w:val="0"/>
                  <w:marBottom w:val="0"/>
                  <w:divBdr>
                    <w:top w:val="none" w:sz="0" w:space="0" w:color="auto"/>
                    <w:left w:val="none" w:sz="0" w:space="0" w:color="auto"/>
                    <w:bottom w:val="none" w:sz="0" w:space="0" w:color="auto"/>
                    <w:right w:val="none" w:sz="0" w:space="0" w:color="auto"/>
                  </w:divBdr>
                </w:div>
              </w:divsChild>
            </w:div>
            <w:div w:id="467668562">
              <w:marLeft w:val="0"/>
              <w:marRight w:val="0"/>
              <w:marTop w:val="0"/>
              <w:marBottom w:val="0"/>
              <w:divBdr>
                <w:top w:val="none" w:sz="0" w:space="0" w:color="auto"/>
                <w:left w:val="none" w:sz="0" w:space="0" w:color="auto"/>
                <w:bottom w:val="none" w:sz="0" w:space="0" w:color="auto"/>
                <w:right w:val="none" w:sz="0" w:space="0" w:color="auto"/>
              </w:divBdr>
              <w:divsChild>
                <w:div w:id="794980868">
                  <w:marLeft w:val="0"/>
                  <w:marRight w:val="0"/>
                  <w:marTop w:val="0"/>
                  <w:marBottom w:val="0"/>
                  <w:divBdr>
                    <w:top w:val="none" w:sz="0" w:space="0" w:color="auto"/>
                    <w:left w:val="none" w:sz="0" w:space="0" w:color="auto"/>
                    <w:bottom w:val="none" w:sz="0" w:space="0" w:color="auto"/>
                    <w:right w:val="none" w:sz="0" w:space="0" w:color="auto"/>
                  </w:divBdr>
                </w:div>
              </w:divsChild>
            </w:div>
            <w:div w:id="842009734">
              <w:marLeft w:val="0"/>
              <w:marRight w:val="0"/>
              <w:marTop w:val="0"/>
              <w:marBottom w:val="0"/>
              <w:divBdr>
                <w:top w:val="none" w:sz="0" w:space="0" w:color="auto"/>
                <w:left w:val="none" w:sz="0" w:space="0" w:color="auto"/>
                <w:bottom w:val="none" w:sz="0" w:space="0" w:color="auto"/>
                <w:right w:val="none" w:sz="0" w:space="0" w:color="auto"/>
              </w:divBdr>
              <w:divsChild>
                <w:div w:id="1969430725">
                  <w:marLeft w:val="0"/>
                  <w:marRight w:val="0"/>
                  <w:marTop w:val="0"/>
                  <w:marBottom w:val="0"/>
                  <w:divBdr>
                    <w:top w:val="none" w:sz="0" w:space="0" w:color="auto"/>
                    <w:left w:val="none" w:sz="0" w:space="0" w:color="auto"/>
                    <w:bottom w:val="none" w:sz="0" w:space="0" w:color="auto"/>
                    <w:right w:val="none" w:sz="0" w:space="0" w:color="auto"/>
                  </w:divBdr>
                </w:div>
              </w:divsChild>
            </w:div>
            <w:div w:id="123080862">
              <w:marLeft w:val="0"/>
              <w:marRight w:val="0"/>
              <w:marTop w:val="0"/>
              <w:marBottom w:val="0"/>
              <w:divBdr>
                <w:top w:val="none" w:sz="0" w:space="0" w:color="auto"/>
                <w:left w:val="none" w:sz="0" w:space="0" w:color="auto"/>
                <w:bottom w:val="none" w:sz="0" w:space="0" w:color="auto"/>
                <w:right w:val="none" w:sz="0" w:space="0" w:color="auto"/>
              </w:divBdr>
              <w:divsChild>
                <w:div w:id="2559204">
                  <w:marLeft w:val="0"/>
                  <w:marRight w:val="0"/>
                  <w:marTop w:val="0"/>
                  <w:marBottom w:val="0"/>
                  <w:divBdr>
                    <w:top w:val="none" w:sz="0" w:space="0" w:color="auto"/>
                    <w:left w:val="none" w:sz="0" w:space="0" w:color="auto"/>
                    <w:bottom w:val="none" w:sz="0" w:space="0" w:color="auto"/>
                    <w:right w:val="none" w:sz="0" w:space="0" w:color="auto"/>
                  </w:divBdr>
                </w:div>
              </w:divsChild>
            </w:div>
            <w:div w:id="1164735696">
              <w:marLeft w:val="0"/>
              <w:marRight w:val="0"/>
              <w:marTop w:val="0"/>
              <w:marBottom w:val="0"/>
              <w:divBdr>
                <w:top w:val="none" w:sz="0" w:space="0" w:color="auto"/>
                <w:left w:val="none" w:sz="0" w:space="0" w:color="auto"/>
                <w:bottom w:val="none" w:sz="0" w:space="0" w:color="auto"/>
                <w:right w:val="none" w:sz="0" w:space="0" w:color="auto"/>
              </w:divBdr>
              <w:divsChild>
                <w:div w:id="2060592980">
                  <w:marLeft w:val="0"/>
                  <w:marRight w:val="0"/>
                  <w:marTop w:val="0"/>
                  <w:marBottom w:val="0"/>
                  <w:divBdr>
                    <w:top w:val="none" w:sz="0" w:space="0" w:color="auto"/>
                    <w:left w:val="none" w:sz="0" w:space="0" w:color="auto"/>
                    <w:bottom w:val="none" w:sz="0" w:space="0" w:color="auto"/>
                    <w:right w:val="none" w:sz="0" w:space="0" w:color="auto"/>
                  </w:divBdr>
                </w:div>
              </w:divsChild>
            </w:div>
            <w:div w:id="165675344">
              <w:marLeft w:val="0"/>
              <w:marRight w:val="0"/>
              <w:marTop w:val="0"/>
              <w:marBottom w:val="0"/>
              <w:divBdr>
                <w:top w:val="none" w:sz="0" w:space="0" w:color="auto"/>
                <w:left w:val="none" w:sz="0" w:space="0" w:color="auto"/>
                <w:bottom w:val="none" w:sz="0" w:space="0" w:color="auto"/>
                <w:right w:val="none" w:sz="0" w:space="0" w:color="auto"/>
              </w:divBdr>
              <w:divsChild>
                <w:div w:id="115219108">
                  <w:marLeft w:val="0"/>
                  <w:marRight w:val="0"/>
                  <w:marTop w:val="0"/>
                  <w:marBottom w:val="0"/>
                  <w:divBdr>
                    <w:top w:val="none" w:sz="0" w:space="0" w:color="auto"/>
                    <w:left w:val="none" w:sz="0" w:space="0" w:color="auto"/>
                    <w:bottom w:val="none" w:sz="0" w:space="0" w:color="auto"/>
                    <w:right w:val="none" w:sz="0" w:space="0" w:color="auto"/>
                  </w:divBdr>
                </w:div>
              </w:divsChild>
            </w:div>
            <w:div w:id="2038654820">
              <w:marLeft w:val="0"/>
              <w:marRight w:val="0"/>
              <w:marTop w:val="0"/>
              <w:marBottom w:val="0"/>
              <w:divBdr>
                <w:top w:val="none" w:sz="0" w:space="0" w:color="auto"/>
                <w:left w:val="none" w:sz="0" w:space="0" w:color="auto"/>
                <w:bottom w:val="none" w:sz="0" w:space="0" w:color="auto"/>
                <w:right w:val="none" w:sz="0" w:space="0" w:color="auto"/>
              </w:divBdr>
              <w:divsChild>
                <w:div w:id="1608125010">
                  <w:marLeft w:val="0"/>
                  <w:marRight w:val="0"/>
                  <w:marTop w:val="0"/>
                  <w:marBottom w:val="0"/>
                  <w:divBdr>
                    <w:top w:val="none" w:sz="0" w:space="0" w:color="auto"/>
                    <w:left w:val="none" w:sz="0" w:space="0" w:color="auto"/>
                    <w:bottom w:val="none" w:sz="0" w:space="0" w:color="auto"/>
                    <w:right w:val="none" w:sz="0" w:space="0" w:color="auto"/>
                  </w:divBdr>
                </w:div>
              </w:divsChild>
            </w:div>
            <w:div w:id="3560714">
              <w:marLeft w:val="0"/>
              <w:marRight w:val="0"/>
              <w:marTop w:val="0"/>
              <w:marBottom w:val="0"/>
              <w:divBdr>
                <w:top w:val="none" w:sz="0" w:space="0" w:color="auto"/>
                <w:left w:val="none" w:sz="0" w:space="0" w:color="auto"/>
                <w:bottom w:val="none" w:sz="0" w:space="0" w:color="auto"/>
                <w:right w:val="none" w:sz="0" w:space="0" w:color="auto"/>
              </w:divBdr>
              <w:divsChild>
                <w:div w:id="226889902">
                  <w:marLeft w:val="0"/>
                  <w:marRight w:val="0"/>
                  <w:marTop w:val="0"/>
                  <w:marBottom w:val="0"/>
                  <w:divBdr>
                    <w:top w:val="none" w:sz="0" w:space="0" w:color="auto"/>
                    <w:left w:val="none" w:sz="0" w:space="0" w:color="auto"/>
                    <w:bottom w:val="none" w:sz="0" w:space="0" w:color="auto"/>
                    <w:right w:val="none" w:sz="0" w:space="0" w:color="auto"/>
                  </w:divBdr>
                </w:div>
              </w:divsChild>
            </w:div>
            <w:div w:id="1162165635">
              <w:marLeft w:val="0"/>
              <w:marRight w:val="0"/>
              <w:marTop w:val="0"/>
              <w:marBottom w:val="0"/>
              <w:divBdr>
                <w:top w:val="none" w:sz="0" w:space="0" w:color="auto"/>
                <w:left w:val="none" w:sz="0" w:space="0" w:color="auto"/>
                <w:bottom w:val="none" w:sz="0" w:space="0" w:color="auto"/>
                <w:right w:val="none" w:sz="0" w:space="0" w:color="auto"/>
              </w:divBdr>
              <w:divsChild>
                <w:div w:id="2103837174">
                  <w:marLeft w:val="0"/>
                  <w:marRight w:val="0"/>
                  <w:marTop w:val="0"/>
                  <w:marBottom w:val="0"/>
                  <w:divBdr>
                    <w:top w:val="none" w:sz="0" w:space="0" w:color="auto"/>
                    <w:left w:val="none" w:sz="0" w:space="0" w:color="auto"/>
                    <w:bottom w:val="none" w:sz="0" w:space="0" w:color="auto"/>
                    <w:right w:val="none" w:sz="0" w:space="0" w:color="auto"/>
                  </w:divBdr>
                </w:div>
              </w:divsChild>
            </w:div>
            <w:div w:id="1766069488">
              <w:marLeft w:val="0"/>
              <w:marRight w:val="0"/>
              <w:marTop w:val="0"/>
              <w:marBottom w:val="0"/>
              <w:divBdr>
                <w:top w:val="none" w:sz="0" w:space="0" w:color="auto"/>
                <w:left w:val="none" w:sz="0" w:space="0" w:color="auto"/>
                <w:bottom w:val="none" w:sz="0" w:space="0" w:color="auto"/>
                <w:right w:val="none" w:sz="0" w:space="0" w:color="auto"/>
              </w:divBdr>
              <w:divsChild>
                <w:div w:id="1544518264">
                  <w:marLeft w:val="0"/>
                  <w:marRight w:val="0"/>
                  <w:marTop w:val="0"/>
                  <w:marBottom w:val="0"/>
                  <w:divBdr>
                    <w:top w:val="none" w:sz="0" w:space="0" w:color="auto"/>
                    <w:left w:val="none" w:sz="0" w:space="0" w:color="auto"/>
                    <w:bottom w:val="none" w:sz="0" w:space="0" w:color="auto"/>
                    <w:right w:val="none" w:sz="0" w:space="0" w:color="auto"/>
                  </w:divBdr>
                </w:div>
              </w:divsChild>
            </w:div>
            <w:div w:id="1072043650">
              <w:marLeft w:val="0"/>
              <w:marRight w:val="0"/>
              <w:marTop w:val="0"/>
              <w:marBottom w:val="0"/>
              <w:divBdr>
                <w:top w:val="none" w:sz="0" w:space="0" w:color="auto"/>
                <w:left w:val="none" w:sz="0" w:space="0" w:color="auto"/>
                <w:bottom w:val="none" w:sz="0" w:space="0" w:color="auto"/>
                <w:right w:val="none" w:sz="0" w:space="0" w:color="auto"/>
              </w:divBdr>
              <w:divsChild>
                <w:div w:id="917398717">
                  <w:marLeft w:val="0"/>
                  <w:marRight w:val="0"/>
                  <w:marTop w:val="0"/>
                  <w:marBottom w:val="0"/>
                  <w:divBdr>
                    <w:top w:val="none" w:sz="0" w:space="0" w:color="auto"/>
                    <w:left w:val="none" w:sz="0" w:space="0" w:color="auto"/>
                    <w:bottom w:val="none" w:sz="0" w:space="0" w:color="auto"/>
                    <w:right w:val="none" w:sz="0" w:space="0" w:color="auto"/>
                  </w:divBdr>
                </w:div>
              </w:divsChild>
            </w:div>
            <w:div w:id="235019608">
              <w:marLeft w:val="0"/>
              <w:marRight w:val="0"/>
              <w:marTop w:val="0"/>
              <w:marBottom w:val="0"/>
              <w:divBdr>
                <w:top w:val="none" w:sz="0" w:space="0" w:color="auto"/>
                <w:left w:val="none" w:sz="0" w:space="0" w:color="auto"/>
                <w:bottom w:val="none" w:sz="0" w:space="0" w:color="auto"/>
                <w:right w:val="none" w:sz="0" w:space="0" w:color="auto"/>
              </w:divBdr>
              <w:divsChild>
                <w:div w:id="256138410">
                  <w:marLeft w:val="0"/>
                  <w:marRight w:val="0"/>
                  <w:marTop w:val="0"/>
                  <w:marBottom w:val="0"/>
                  <w:divBdr>
                    <w:top w:val="none" w:sz="0" w:space="0" w:color="auto"/>
                    <w:left w:val="none" w:sz="0" w:space="0" w:color="auto"/>
                    <w:bottom w:val="none" w:sz="0" w:space="0" w:color="auto"/>
                    <w:right w:val="none" w:sz="0" w:space="0" w:color="auto"/>
                  </w:divBdr>
                </w:div>
              </w:divsChild>
            </w:div>
            <w:div w:id="20785893">
              <w:marLeft w:val="0"/>
              <w:marRight w:val="0"/>
              <w:marTop w:val="0"/>
              <w:marBottom w:val="0"/>
              <w:divBdr>
                <w:top w:val="none" w:sz="0" w:space="0" w:color="auto"/>
                <w:left w:val="none" w:sz="0" w:space="0" w:color="auto"/>
                <w:bottom w:val="none" w:sz="0" w:space="0" w:color="auto"/>
                <w:right w:val="none" w:sz="0" w:space="0" w:color="auto"/>
              </w:divBdr>
              <w:divsChild>
                <w:div w:id="1042443365">
                  <w:marLeft w:val="0"/>
                  <w:marRight w:val="0"/>
                  <w:marTop w:val="0"/>
                  <w:marBottom w:val="0"/>
                  <w:divBdr>
                    <w:top w:val="none" w:sz="0" w:space="0" w:color="auto"/>
                    <w:left w:val="none" w:sz="0" w:space="0" w:color="auto"/>
                    <w:bottom w:val="none" w:sz="0" w:space="0" w:color="auto"/>
                    <w:right w:val="none" w:sz="0" w:space="0" w:color="auto"/>
                  </w:divBdr>
                </w:div>
              </w:divsChild>
            </w:div>
            <w:div w:id="1441954243">
              <w:marLeft w:val="0"/>
              <w:marRight w:val="0"/>
              <w:marTop w:val="0"/>
              <w:marBottom w:val="0"/>
              <w:divBdr>
                <w:top w:val="none" w:sz="0" w:space="0" w:color="auto"/>
                <w:left w:val="none" w:sz="0" w:space="0" w:color="auto"/>
                <w:bottom w:val="none" w:sz="0" w:space="0" w:color="auto"/>
                <w:right w:val="none" w:sz="0" w:space="0" w:color="auto"/>
              </w:divBdr>
              <w:divsChild>
                <w:div w:id="545534354">
                  <w:marLeft w:val="0"/>
                  <w:marRight w:val="0"/>
                  <w:marTop w:val="0"/>
                  <w:marBottom w:val="0"/>
                  <w:divBdr>
                    <w:top w:val="none" w:sz="0" w:space="0" w:color="auto"/>
                    <w:left w:val="none" w:sz="0" w:space="0" w:color="auto"/>
                    <w:bottom w:val="none" w:sz="0" w:space="0" w:color="auto"/>
                    <w:right w:val="none" w:sz="0" w:space="0" w:color="auto"/>
                  </w:divBdr>
                </w:div>
              </w:divsChild>
            </w:div>
            <w:div w:id="251547524">
              <w:marLeft w:val="0"/>
              <w:marRight w:val="0"/>
              <w:marTop w:val="0"/>
              <w:marBottom w:val="0"/>
              <w:divBdr>
                <w:top w:val="none" w:sz="0" w:space="0" w:color="auto"/>
                <w:left w:val="none" w:sz="0" w:space="0" w:color="auto"/>
                <w:bottom w:val="none" w:sz="0" w:space="0" w:color="auto"/>
                <w:right w:val="none" w:sz="0" w:space="0" w:color="auto"/>
              </w:divBdr>
              <w:divsChild>
                <w:div w:id="1351251490">
                  <w:marLeft w:val="0"/>
                  <w:marRight w:val="0"/>
                  <w:marTop w:val="0"/>
                  <w:marBottom w:val="0"/>
                  <w:divBdr>
                    <w:top w:val="none" w:sz="0" w:space="0" w:color="auto"/>
                    <w:left w:val="none" w:sz="0" w:space="0" w:color="auto"/>
                    <w:bottom w:val="none" w:sz="0" w:space="0" w:color="auto"/>
                    <w:right w:val="none" w:sz="0" w:space="0" w:color="auto"/>
                  </w:divBdr>
                </w:div>
              </w:divsChild>
            </w:div>
            <w:div w:id="302348050">
              <w:marLeft w:val="0"/>
              <w:marRight w:val="0"/>
              <w:marTop w:val="0"/>
              <w:marBottom w:val="0"/>
              <w:divBdr>
                <w:top w:val="none" w:sz="0" w:space="0" w:color="auto"/>
                <w:left w:val="none" w:sz="0" w:space="0" w:color="auto"/>
                <w:bottom w:val="none" w:sz="0" w:space="0" w:color="auto"/>
                <w:right w:val="none" w:sz="0" w:space="0" w:color="auto"/>
              </w:divBdr>
              <w:divsChild>
                <w:div w:id="716048608">
                  <w:marLeft w:val="0"/>
                  <w:marRight w:val="0"/>
                  <w:marTop w:val="0"/>
                  <w:marBottom w:val="0"/>
                  <w:divBdr>
                    <w:top w:val="none" w:sz="0" w:space="0" w:color="auto"/>
                    <w:left w:val="none" w:sz="0" w:space="0" w:color="auto"/>
                    <w:bottom w:val="none" w:sz="0" w:space="0" w:color="auto"/>
                    <w:right w:val="none" w:sz="0" w:space="0" w:color="auto"/>
                  </w:divBdr>
                </w:div>
              </w:divsChild>
            </w:div>
            <w:div w:id="612322938">
              <w:marLeft w:val="0"/>
              <w:marRight w:val="0"/>
              <w:marTop w:val="0"/>
              <w:marBottom w:val="0"/>
              <w:divBdr>
                <w:top w:val="none" w:sz="0" w:space="0" w:color="auto"/>
                <w:left w:val="none" w:sz="0" w:space="0" w:color="auto"/>
                <w:bottom w:val="none" w:sz="0" w:space="0" w:color="auto"/>
                <w:right w:val="none" w:sz="0" w:space="0" w:color="auto"/>
              </w:divBdr>
              <w:divsChild>
                <w:div w:id="711658104">
                  <w:marLeft w:val="0"/>
                  <w:marRight w:val="0"/>
                  <w:marTop w:val="0"/>
                  <w:marBottom w:val="0"/>
                  <w:divBdr>
                    <w:top w:val="none" w:sz="0" w:space="0" w:color="auto"/>
                    <w:left w:val="none" w:sz="0" w:space="0" w:color="auto"/>
                    <w:bottom w:val="none" w:sz="0" w:space="0" w:color="auto"/>
                    <w:right w:val="none" w:sz="0" w:space="0" w:color="auto"/>
                  </w:divBdr>
                </w:div>
              </w:divsChild>
            </w:div>
            <w:div w:id="1064330139">
              <w:marLeft w:val="0"/>
              <w:marRight w:val="0"/>
              <w:marTop w:val="0"/>
              <w:marBottom w:val="0"/>
              <w:divBdr>
                <w:top w:val="none" w:sz="0" w:space="0" w:color="auto"/>
                <w:left w:val="none" w:sz="0" w:space="0" w:color="auto"/>
                <w:bottom w:val="none" w:sz="0" w:space="0" w:color="auto"/>
                <w:right w:val="none" w:sz="0" w:space="0" w:color="auto"/>
              </w:divBdr>
              <w:divsChild>
                <w:div w:id="1203129381">
                  <w:marLeft w:val="0"/>
                  <w:marRight w:val="0"/>
                  <w:marTop w:val="0"/>
                  <w:marBottom w:val="0"/>
                  <w:divBdr>
                    <w:top w:val="none" w:sz="0" w:space="0" w:color="auto"/>
                    <w:left w:val="none" w:sz="0" w:space="0" w:color="auto"/>
                    <w:bottom w:val="none" w:sz="0" w:space="0" w:color="auto"/>
                    <w:right w:val="none" w:sz="0" w:space="0" w:color="auto"/>
                  </w:divBdr>
                </w:div>
              </w:divsChild>
            </w:div>
            <w:div w:id="132522987">
              <w:marLeft w:val="0"/>
              <w:marRight w:val="0"/>
              <w:marTop w:val="0"/>
              <w:marBottom w:val="0"/>
              <w:divBdr>
                <w:top w:val="none" w:sz="0" w:space="0" w:color="auto"/>
                <w:left w:val="none" w:sz="0" w:space="0" w:color="auto"/>
                <w:bottom w:val="none" w:sz="0" w:space="0" w:color="auto"/>
                <w:right w:val="none" w:sz="0" w:space="0" w:color="auto"/>
              </w:divBdr>
              <w:divsChild>
                <w:div w:id="1710566777">
                  <w:marLeft w:val="0"/>
                  <w:marRight w:val="0"/>
                  <w:marTop w:val="0"/>
                  <w:marBottom w:val="0"/>
                  <w:divBdr>
                    <w:top w:val="none" w:sz="0" w:space="0" w:color="auto"/>
                    <w:left w:val="none" w:sz="0" w:space="0" w:color="auto"/>
                    <w:bottom w:val="none" w:sz="0" w:space="0" w:color="auto"/>
                    <w:right w:val="none" w:sz="0" w:space="0" w:color="auto"/>
                  </w:divBdr>
                </w:div>
              </w:divsChild>
            </w:div>
            <w:div w:id="363794338">
              <w:marLeft w:val="0"/>
              <w:marRight w:val="0"/>
              <w:marTop w:val="0"/>
              <w:marBottom w:val="0"/>
              <w:divBdr>
                <w:top w:val="none" w:sz="0" w:space="0" w:color="auto"/>
                <w:left w:val="none" w:sz="0" w:space="0" w:color="auto"/>
                <w:bottom w:val="none" w:sz="0" w:space="0" w:color="auto"/>
                <w:right w:val="none" w:sz="0" w:space="0" w:color="auto"/>
              </w:divBdr>
              <w:divsChild>
                <w:div w:id="2143956265">
                  <w:marLeft w:val="0"/>
                  <w:marRight w:val="0"/>
                  <w:marTop w:val="0"/>
                  <w:marBottom w:val="0"/>
                  <w:divBdr>
                    <w:top w:val="none" w:sz="0" w:space="0" w:color="auto"/>
                    <w:left w:val="none" w:sz="0" w:space="0" w:color="auto"/>
                    <w:bottom w:val="none" w:sz="0" w:space="0" w:color="auto"/>
                    <w:right w:val="none" w:sz="0" w:space="0" w:color="auto"/>
                  </w:divBdr>
                </w:div>
              </w:divsChild>
            </w:div>
            <w:div w:id="877621636">
              <w:marLeft w:val="0"/>
              <w:marRight w:val="0"/>
              <w:marTop w:val="0"/>
              <w:marBottom w:val="0"/>
              <w:divBdr>
                <w:top w:val="none" w:sz="0" w:space="0" w:color="auto"/>
                <w:left w:val="none" w:sz="0" w:space="0" w:color="auto"/>
                <w:bottom w:val="none" w:sz="0" w:space="0" w:color="auto"/>
                <w:right w:val="none" w:sz="0" w:space="0" w:color="auto"/>
              </w:divBdr>
              <w:divsChild>
                <w:div w:id="876695806">
                  <w:marLeft w:val="0"/>
                  <w:marRight w:val="0"/>
                  <w:marTop w:val="0"/>
                  <w:marBottom w:val="0"/>
                  <w:divBdr>
                    <w:top w:val="none" w:sz="0" w:space="0" w:color="auto"/>
                    <w:left w:val="none" w:sz="0" w:space="0" w:color="auto"/>
                    <w:bottom w:val="none" w:sz="0" w:space="0" w:color="auto"/>
                    <w:right w:val="none" w:sz="0" w:space="0" w:color="auto"/>
                  </w:divBdr>
                </w:div>
              </w:divsChild>
            </w:div>
            <w:div w:id="562758489">
              <w:marLeft w:val="0"/>
              <w:marRight w:val="0"/>
              <w:marTop w:val="0"/>
              <w:marBottom w:val="0"/>
              <w:divBdr>
                <w:top w:val="none" w:sz="0" w:space="0" w:color="auto"/>
                <w:left w:val="none" w:sz="0" w:space="0" w:color="auto"/>
                <w:bottom w:val="none" w:sz="0" w:space="0" w:color="auto"/>
                <w:right w:val="none" w:sz="0" w:space="0" w:color="auto"/>
              </w:divBdr>
              <w:divsChild>
                <w:div w:id="2040738844">
                  <w:marLeft w:val="0"/>
                  <w:marRight w:val="0"/>
                  <w:marTop w:val="0"/>
                  <w:marBottom w:val="0"/>
                  <w:divBdr>
                    <w:top w:val="none" w:sz="0" w:space="0" w:color="auto"/>
                    <w:left w:val="none" w:sz="0" w:space="0" w:color="auto"/>
                    <w:bottom w:val="none" w:sz="0" w:space="0" w:color="auto"/>
                    <w:right w:val="none" w:sz="0" w:space="0" w:color="auto"/>
                  </w:divBdr>
                </w:div>
              </w:divsChild>
            </w:div>
            <w:div w:id="1420714655">
              <w:marLeft w:val="0"/>
              <w:marRight w:val="0"/>
              <w:marTop w:val="0"/>
              <w:marBottom w:val="0"/>
              <w:divBdr>
                <w:top w:val="none" w:sz="0" w:space="0" w:color="auto"/>
                <w:left w:val="none" w:sz="0" w:space="0" w:color="auto"/>
                <w:bottom w:val="none" w:sz="0" w:space="0" w:color="auto"/>
                <w:right w:val="none" w:sz="0" w:space="0" w:color="auto"/>
              </w:divBdr>
              <w:divsChild>
                <w:div w:id="1954897201">
                  <w:marLeft w:val="0"/>
                  <w:marRight w:val="0"/>
                  <w:marTop w:val="0"/>
                  <w:marBottom w:val="0"/>
                  <w:divBdr>
                    <w:top w:val="none" w:sz="0" w:space="0" w:color="auto"/>
                    <w:left w:val="none" w:sz="0" w:space="0" w:color="auto"/>
                    <w:bottom w:val="none" w:sz="0" w:space="0" w:color="auto"/>
                    <w:right w:val="none" w:sz="0" w:space="0" w:color="auto"/>
                  </w:divBdr>
                </w:div>
              </w:divsChild>
            </w:div>
            <w:div w:id="1969313958">
              <w:marLeft w:val="0"/>
              <w:marRight w:val="0"/>
              <w:marTop w:val="0"/>
              <w:marBottom w:val="0"/>
              <w:divBdr>
                <w:top w:val="none" w:sz="0" w:space="0" w:color="auto"/>
                <w:left w:val="none" w:sz="0" w:space="0" w:color="auto"/>
                <w:bottom w:val="none" w:sz="0" w:space="0" w:color="auto"/>
                <w:right w:val="none" w:sz="0" w:space="0" w:color="auto"/>
              </w:divBdr>
              <w:divsChild>
                <w:div w:id="154879671">
                  <w:marLeft w:val="0"/>
                  <w:marRight w:val="0"/>
                  <w:marTop w:val="0"/>
                  <w:marBottom w:val="0"/>
                  <w:divBdr>
                    <w:top w:val="none" w:sz="0" w:space="0" w:color="auto"/>
                    <w:left w:val="none" w:sz="0" w:space="0" w:color="auto"/>
                    <w:bottom w:val="none" w:sz="0" w:space="0" w:color="auto"/>
                    <w:right w:val="none" w:sz="0" w:space="0" w:color="auto"/>
                  </w:divBdr>
                </w:div>
              </w:divsChild>
            </w:div>
            <w:div w:id="69206443">
              <w:marLeft w:val="0"/>
              <w:marRight w:val="0"/>
              <w:marTop w:val="0"/>
              <w:marBottom w:val="0"/>
              <w:divBdr>
                <w:top w:val="none" w:sz="0" w:space="0" w:color="auto"/>
                <w:left w:val="none" w:sz="0" w:space="0" w:color="auto"/>
                <w:bottom w:val="none" w:sz="0" w:space="0" w:color="auto"/>
                <w:right w:val="none" w:sz="0" w:space="0" w:color="auto"/>
              </w:divBdr>
              <w:divsChild>
                <w:div w:id="2009938614">
                  <w:marLeft w:val="0"/>
                  <w:marRight w:val="0"/>
                  <w:marTop w:val="0"/>
                  <w:marBottom w:val="0"/>
                  <w:divBdr>
                    <w:top w:val="none" w:sz="0" w:space="0" w:color="auto"/>
                    <w:left w:val="none" w:sz="0" w:space="0" w:color="auto"/>
                    <w:bottom w:val="none" w:sz="0" w:space="0" w:color="auto"/>
                    <w:right w:val="none" w:sz="0" w:space="0" w:color="auto"/>
                  </w:divBdr>
                </w:div>
              </w:divsChild>
            </w:div>
            <w:div w:id="874200442">
              <w:marLeft w:val="0"/>
              <w:marRight w:val="0"/>
              <w:marTop w:val="0"/>
              <w:marBottom w:val="0"/>
              <w:divBdr>
                <w:top w:val="none" w:sz="0" w:space="0" w:color="auto"/>
                <w:left w:val="none" w:sz="0" w:space="0" w:color="auto"/>
                <w:bottom w:val="none" w:sz="0" w:space="0" w:color="auto"/>
                <w:right w:val="none" w:sz="0" w:space="0" w:color="auto"/>
              </w:divBdr>
              <w:divsChild>
                <w:div w:id="285157483">
                  <w:marLeft w:val="0"/>
                  <w:marRight w:val="0"/>
                  <w:marTop w:val="0"/>
                  <w:marBottom w:val="0"/>
                  <w:divBdr>
                    <w:top w:val="none" w:sz="0" w:space="0" w:color="auto"/>
                    <w:left w:val="none" w:sz="0" w:space="0" w:color="auto"/>
                    <w:bottom w:val="none" w:sz="0" w:space="0" w:color="auto"/>
                    <w:right w:val="none" w:sz="0" w:space="0" w:color="auto"/>
                  </w:divBdr>
                </w:div>
              </w:divsChild>
            </w:div>
            <w:div w:id="1856385159">
              <w:marLeft w:val="0"/>
              <w:marRight w:val="0"/>
              <w:marTop w:val="0"/>
              <w:marBottom w:val="0"/>
              <w:divBdr>
                <w:top w:val="none" w:sz="0" w:space="0" w:color="auto"/>
                <w:left w:val="none" w:sz="0" w:space="0" w:color="auto"/>
                <w:bottom w:val="none" w:sz="0" w:space="0" w:color="auto"/>
                <w:right w:val="none" w:sz="0" w:space="0" w:color="auto"/>
              </w:divBdr>
              <w:divsChild>
                <w:div w:id="207768000">
                  <w:marLeft w:val="0"/>
                  <w:marRight w:val="0"/>
                  <w:marTop w:val="0"/>
                  <w:marBottom w:val="0"/>
                  <w:divBdr>
                    <w:top w:val="none" w:sz="0" w:space="0" w:color="auto"/>
                    <w:left w:val="none" w:sz="0" w:space="0" w:color="auto"/>
                    <w:bottom w:val="none" w:sz="0" w:space="0" w:color="auto"/>
                    <w:right w:val="none" w:sz="0" w:space="0" w:color="auto"/>
                  </w:divBdr>
                </w:div>
              </w:divsChild>
            </w:div>
            <w:div w:id="361247220">
              <w:marLeft w:val="0"/>
              <w:marRight w:val="0"/>
              <w:marTop w:val="0"/>
              <w:marBottom w:val="0"/>
              <w:divBdr>
                <w:top w:val="none" w:sz="0" w:space="0" w:color="auto"/>
                <w:left w:val="none" w:sz="0" w:space="0" w:color="auto"/>
                <w:bottom w:val="none" w:sz="0" w:space="0" w:color="auto"/>
                <w:right w:val="none" w:sz="0" w:space="0" w:color="auto"/>
              </w:divBdr>
              <w:divsChild>
                <w:div w:id="864711365">
                  <w:marLeft w:val="0"/>
                  <w:marRight w:val="0"/>
                  <w:marTop w:val="0"/>
                  <w:marBottom w:val="0"/>
                  <w:divBdr>
                    <w:top w:val="none" w:sz="0" w:space="0" w:color="auto"/>
                    <w:left w:val="none" w:sz="0" w:space="0" w:color="auto"/>
                    <w:bottom w:val="none" w:sz="0" w:space="0" w:color="auto"/>
                    <w:right w:val="none" w:sz="0" w:space="0" w:color="auto"/>
                  </w:divBdr>
                </w:div>
              </w:divsChild>
            </w:div>
            <w:div w:id="727463522">
              <w:marLeft w:val="0"/>
              <w:marRight w:val="0"/>
              <w:marTop w:val="0"/>
              <w:marBottom w:val="0"/>
              <w:divBdr>
                <w:top w:val="none" w:sz="0" w:space="0" w:color="auto"/>
                <w:left w:val="none" w:sz="0" w:space="0" w:color="auto"/>
                <w:bottom w:val="none" w:sz="0" w:space="0" w:color="auto"/>
                <w:right w:val="none" w:sz="0" w:space="0" w:color="auto"/>
              </w:divBdr>
              <w:divsChild>
                <w:div w:id="1870415217">
                  <w:marLeft w:val="0"/>
                  <w:marRight w:val="0"/>
                  <w:marTop w:val="0"/>
                  <w:marBottom w:val="0"/>
                  <w:divBdr>
                    <w:top w:val="none" w:sz="0" w:space="0" w:color="auto"/>
                    <w:left w:val="none" w:sz="0" w:space="0" w:color="auto"/>
                    <w:bottom w:val="none" w:sz="0" w:space="0" w:color="auto"/>
                    <w:right w:val="none" w:sz="0" w:space="0" w:color="auto"/>
                  </w:divBdr>
                </w:div>
              </w:divsChild>
            </w:div>
            <w:div w:id="1278026992">
              <w:marLeft w:val="0"/>
              <w:marRight w:val="0"/>
              <w:marTop w:val="0"/>
              <w:marBottom w:val="0"/>
              <w:divBdr>
                <w:top w:val="none" w:sz="0" w:space="0" w:color="auto"/>
                <w:left w:val="none" w:sz="0" w:space="0" w:color="auto"/>
                <w:bottom w:val="none" w:sz="0" w:space="0" w:color="auto"/>
                <w:right w:val="none" w:sz="0" w:space="0" w:color="auto"/>
              </w:divBdr>
              <w:divsChild>
                <w:div w:id="1742755274">
                  <w:marLeft w:val="0"/>
                  <w:marRight w:val="0"/>
                  <w:marTop w:val="0"/>
                  <w:marBottom w:val="0"/>
                  <w:divBdr>
                    <w:top w:val="none" w:sz="0" w:space="0" w:color="auto"/>
                    <w:left w:val="none" w:sz="0" w:space="0" w:color="auto"/>
                    <w:bottom w:val="none" w:sz="0" w:space="0" w:color="auto"/>
                    <w:right w:val="none" w:sz="0" w:space="0" w:color="auto"/>
                  </w:divBdr>
                </w:div>
              </w:divsChild>
            </w:div>
            <w:div w:id="173345420">
              <w:marLeft w:val="0"/>
              <w:marRight w:val="0"/>
              <w:marTop w:val="0"/>
              <w:marBottom w:val="0"/>
              <w:divBdr>
                <w:top w:val="none" w:sz="0" w:space="0" w:color="auto"/>
                <w:left w:val="none" w:sz="0" w:space="0" w:color="auto"/>
                <w:bottom w:val="none" w:sz="0" w:space="0" w:color="auto"/>
                <w:right w:val="none" w:sz="0" w:space="0" w:color="auto"/>
              </w:divBdr>
              <w:divsChild>
                <w:div w:id="472218593">
                  <w:marLeft w:val="0"/>
                  <w:marRight w:val="0"/>
                  <w:marTop w:val="0"/>
                  <w:marBottom w:val="0"/>
                  <w:divBdr>
                    <w:top w:val="none" w:sz="0" w:space="0" w:color="auto"/>
                    <w:left w:val="none" w:sz="0" w:space="0" w:color="auto"/>
                    <w:bottom w:val="none" w:sz="0" w:space="0" w:color="auto"/>
                    <w:right w:val="none" w:sz="0" w:space="0" w:color="auto"/>
                  </w:divBdr>
                </w:div>
              </w:divsChild>
            </w:div>
            <w:div w:id="1897157806">
              <w:marLeft w:val="0"/>
              <w:marRight w:val="0"/>
              <w:marTop w:val="0"/>
              <w:marBottom w:val="0"/>
              <w:divBdr>
                <w:top w:val="none" w:sz="0" w:space="0" w:color="auto"/>
                <w:left w:val="none" w:sz="0" w:space="0" w:color="auto"/>
                <w:bottom w:val="none" w:sz="0" w:space="0" w:color="auto"/>
                <w:right w:val="none" w:sz="0" w:space="0" w:color="auto"/>
              </w:divBdr>
              <w:divsChild>
                <w:div w:id="528571448">
                  <w:marLeft w:val="0"/>
                  <w:marRight w:val="0"/>
                  <w:marTop w:val="0"/>
                  <w:marBottom w:val="0"/>
                  <w:divBdr>
                    <w:top w:val="none" w:sz="0" w:space="0" w:color="auto"/>
                    <w:left w:val="none" w:sz="0" w:space="0" w:color="auto"/>
                    <w:bottom w:val="none" w:sz="0" w:space="0" w:color="auto"/>
                    <w:right w:val="none" w:sz="0" w:space="0" w:color="auto"/>
                  </w:divBdr>
                </w:div>
              </w:divsChild>
            </w:div>
            <w:div w:id="1037467276">
              <w:marLeft w:val="0"/>
              <w:marRight w:val="0"/>
              <w:marTop w:val="0"/>
              <w:marBottom w:val="0"/>
              <w:divBdr>
                <w:top w:val="none" w:sz="0" w:space="0" w:color="auto"/>
                <w:left w:val="none" w:sz="0" w:space="0" w:color="auto"/>
                <w:bottom w:val="none" w:sz="0" w:space="0" w:color="auto"/>
                <w:right w:val="none" w:sz="0" w:space="0" w:color="auto"/>
              </w:divBdr>
              <w:divsChild>
                <w:div w:id="1083724193">
                  <w:marLeft w:val="0"/>
                  <w:marRight w:val="0"/>
                  <w:marTop w:val="0"/>
                  <w:marBottom w:val="0"/>
                  <w:divBdr>
                    <w:top w:val="none" w:sz="0" w:space="0" w:color="auto"/>
                    <w:left w:val="none" w:sz="0" w:space="0" w:color="auto"/>
                    <w:bottom w:val="none" w:sz="0" w:space="0" w:color="auto"/>
                    <w:right w:val="none" w:sz="0" w:space="0" w:color="auto"/>
                  </w:divBdr>
                </w:div>
              </w:divsChild>
            </w:div>
            <w:div w:id="240913762">
              <w:marLeft w:val="0"/>
              <w:marRight w:val="0"/>
              <w:marTop w:val="0"/>
              <w:marBottom w:val="0"/>
              <w:divBdr>
                <w:top w:val="none" w:sz="0" w:space="0" w:color="auto"/>
                <w:left w:val="none" w:sz="0" w:space="0" w:color="auto"/>
                <w:bottom w:val="none" w:sz="0" w:space="0" w:color="auto"/>
                <w:right w:val="none" w:sz="0" w:space="0" w:color="auto"/>
              </w:divBdr>
              <w:divsChild>
                <w:div w:id="1640303183">
                  <w:marLeft w:val="0"/>
                  <w:marRight w:val="0"/>
                  <w:marTop w:val="0"/>
                  <w:marBottom w:val="0"/>
                  <w:divBdr>
                    <w:top w:val="none" w:sz="0" w:space="0" w:color="auto"/>
                    <w:left w:val="none" w:sz="0" w:space="0" w:color="auto"/>
                    <w:bottom w:val="none" w:sz="0" w:space="0" w:color="auto"/>
                    <w:right w:val="none" w:sz="0" w:space="0" w:color="auto"/>
                  </w:divBdr>
                </w:div>
              </w:divsChild>
            </w:div>
            <w:div w:id="1457025903">
              <w:marLeft w:val="0"/>
              <w:marRight w:val="0"/>
              <w:marTop w:val="0"/>
              <w:marBottom w:val="0"/>
              <w:divBdr>
                <w:top w:val="none" w:sz="0" w:space="0" w:color="auto"/>
                <w:left w:val="none" w:sz="0" w:space="0" w:color="auto"/>
                <w:bottom w:val="none" w:sz="0" w:space="0" w:color="auto"/>
                <w:right w:val="none" w:sz="0" w:space="0" w:color="auto"/>
              </w:divBdr>
              <w:divsChild>
                <w:div w:id="68117413">
                  <w:marLeft w:val="0"/>
                  <w:marRight w:val="0"/>
                  <w:marTop w:val="0"/>
                  <w:marBottom w:val="0"/>
                  <w:divBdr>
                    <w:top w:val="none" w:sz="0" w:space="0" w:color="auto"/>
                    <w:left w:val="none" w:sz="0" w:space="0" w:color="auto"/>
                    <w:bottom w:val="none" w:sz="0" w:space="0" w:color="auto"/>
                    <w:right w:val="none" w:sz="0" w:space="0" w:color="auto"/>
                  </w:divBdr>
                </w:div>
              </w:divsChild>
            </w:div>
            <w:div w:id="695887839">
              <w:marLeft w:val="0"/>
              <w:marRight w:val="0"/>
              <w:marTop w:val="0"/>
              <w:marBottom w:val="0"/>
              <w:divBdr>
                <w:top w:val="none" w:sz="0" w:space="0" w:color="auto"/>
                <w:left w:val="none" w:sz="0" w:space="0" w:color="auto"/>
                <w:bottom w:val="none" w:sz="0" w:space="0" w:color="auto"/>
                <w:right w:val="none" w:sz="0" w:space="0" w:color="auto"/>
              </w:divBdr>
              <w:divsChild>
                <w:div w:id="58790861">
                  <w:marLeft w:val="0"/>
                  <w:marRight w:val="0"/>
                  <w:marTop w:val="0"/>
                  <w:marBottom w:val="0"/>
                  <w:divBdr>
                    <w:top w:val="none" w:sz="0" w:space="0" w:color="auto"/>
                    <w:left w:val="none" w:sz="0" w:space="0" w:color="auto"/>
                    <w:bottom w:val="none" w:sz="0" w:space="0" w:color="auto"/>
                    <w:right w:val="none" w:sz="0" w:space="0" w:color="auto"/>
                  </w:divBdr>
                </w:div>
              </w:divsChild>
            </w:div>
            <w:div w:id="1568029722">
              <w:marLeft w:val="0"/>
              <w:marRight w:val="0"/>
              <w:marTop w:val="0"/>
              <w:marBottom w:val="0"/>
              <w:divBdr>
                <w:top w:val="none" w:sz="0" w:space="0" w:color="auto"/>
                <w:left w:val="none" w:sz="0" w:space="0" w:color="auto"/>
                <w:bottom w:val="none" w:sz="0" w:space="0" w:color="auto"/>
                <w:right w:val="none" w:sz="0" w:space="0" w:color="auto"/>
              </w:divBdr>
              <w:divsChild>
                <w:div w:id="112481332">
                  <w:marLeft w:val="0"/>
                  <w:marRight w:val="0"/>
                  <w:marTop w:val="0"/>
                  <w:marBottom w:val="0"/>
                  <w:divBdr>
                    <w:top w:val="none" w:sz="0" w:space="0" w:color="auto"/>
                    <w:left w:val="none" w:sz="0" w:space="0" w:color="auto"/>
                    <w:bottom w:val="none" w:sz="0" w:space="0" w:color="auto"/>
                    <w:right w:val="none" w:sz="0" w:space="0" w:color="auto"/>
                  </w:divBdr>
                </w:div>
              </w:divsChild>
            </w:div>
            <w:div w:id="965238217">
              <w:marLeft w:val="0"/>
              <w:marRight w:val="0"/>
              <w:marTop w:val="0"/>
              <w:marBottom w:val="0"/>
              <w:divBdr>
                <w:top w:val="none" w:sz="0" w:space="0" w:color="auto"/>
                <w:left w:val="none" w:sz="0" w:space="0" w:color="auto"/>
                <w:bottom w:val="none" w:sz="0" w:space="0" w:color="auto"/>
                <w:right w:val="none" w:sz="0" w:space="0" w:color="auto"/>
              </w:divBdr>
              <w:divsChild>
                <w:div w:id="1244726948">
                  <w:marLeft w:val="0"/>
                  <w:marRight w:val="0"/>
                  <w:marTop w:val="0"/>
                  <w:marBottom w:val="0"/>
                  <w:divBdr>
                    <w:top w:val="none" w:sz="0" w:space="0" w:color="auto"/>
                    <w:left w:val="none" w:sz="0" w:space="0" w:color="auto"/>
                    <w:bottom w:val="none" w:sz="0" w:space="0" w:color="auto"/>
                    <w:right w:val="none" w:sz="0" w:space="0" w:color="auto"/>
                  </w:divBdr>
                </w:div>
              </w:divsChild>
            </w:div>
            <w:div w:id="1933780468">
              <w:marLeft w:val="0"/>
              <w:marRight w:val="0"/>
              <w:marTop w:val="0"/>
              <w:marBottom w:val="0"/>
              <w:divBdr>
                <w:top w:val="none" w:sz="0" w:space="0" w:color="auto"/>
                <w:left w:val="none" w:sz="0" w:space="0" w:color="auto"/>
                <w:bottom w:val="none" w:sz="0" w:space="0" w:color="auto"/>
                <w:right w:val="none" w:sz="0" w:space="0" w:color="auto"/>
              </w:divBdr>
              <w:divsChild>
                <w:div w:id="2077586063">
                  <w:marLeft w:val="0"/>
                  <w:marRight w:val="0"/>
                  <w:marTop w:val="0"/>
                  <w:marBottom w:val="0"/>
                  <w:divBdr>
                    <w:top w:val="none" w:sz="0" w:space="0" w:color="auto"/>
                    <w:left w:val="none" w:sz="0" w:space="0" w:color="auto"/>
                    <w:bottom w:val="none" w:sz="0" w:space="0" w:color="auto"/>
                    <w:right w:val="none" w:sz="0" w:space="0" w:color="auto"/>
                  </w:divBdr>
                </w:div>
              </w:divsChild>
            </w:div>
            <w:div w:id="253166958">
              <w:marLeft w:val="0"/>
              <w:marRight w:val="0"/>
              <w:marTop w:val="0"/>
              <w:marBottom w:val="0"/>
              <w:divBdr>
                <w:top w:val="none" w:sz="0" w:space="0" w:color="auto"/>
                <w:left w:val="none" w:sz="0" w:space="0" w:color="auto"/>
                <w:bottom w:val="none" w:sz="0" w:space="0" w:color="auto"/>
                <w:right w:val="none" w:sz="0" w:space="0" w:color="auto"/>
              </w:divBdr>
              <w:divsChild>
                <w:div w:id="405225557">
                  <w:marLeft w:val="0"/>
                  <w:marRight w:val="0"/>
                  <w:marTop w:val="0"/>
                  <w:marBottom w:val="0"/>
                  <w:divBdr>
                    <w:top w:val="none" w:sz="0" w:space="0" w:color="auto"/>
                    <w:left w:val="none" w:sz="0" w:space="0" w:color="auto"/>
                    <w:bottom w:val="none" w:sz="0" w:space="0" w:color="auto"/>
                    <w:right w:val="none" w:sz="0" w:space="0" w:color="auto"/>
                  </w:divBdr>
                </w:div>
              </w:divsChild>
            </w:div>
            <w:div w:id="79789717">
              <w:marLeft w:val="0"/>
              <w:marRight w:val="0"/>
              <w:marTop w:val="0"/>
              <w:marBottom w:val="0"/>
              <w:divBdr>
                <w:top w:val="none" w:sz="0" w:space="0" w:color="auto"/>
                <w:left w:val="none" w:sz="0" w:space="0" w:color="auto"/>
                <w:bottom w:val="none" w:sz="0" w:space="0" w:color="auto"/>
                <w:right w:val="none" w:sz="0" w:space="0" w:color="auto"/>
              </w:divBdr>
              <w:divsChild>
                <w:div w:id="1464545550">
                  <w:marLeft w:val="0"/>
                  <w:marRight w:val="0"/>
                  <w:marTop w:val="0"/>
                  <w:marBottom w:val="0"/>
                  <w:divBdr>
                    <w:top w:val="none" w:sz="0" w:space="0" w:color="auto"/>
                    <w:left w:val="none" w:sz="0" w:space="0" w:color="auto"/>
                    <w:bottom w:val="none" w:sz="0" w:space="0" w:color="auto"/>
                    <w:right w:val="none" w:sz="0" w:space="0" w:color="auto"/>
                  </w:divBdr>
                </w:div>
              </w:divsChild>
            </w:div>
            <w:div w:id="129982593">
              <w:marLeft w:val="0"/>
              <w:marRight w:val="0"/>
              <w:marTop w:val="0"/>
              <w:marBottom w:val="0"/>
              <w:divBdr>
                <w:top w:val="none" w:sz="0" w:space="0" w:color="auto"/>
                <w:left w:val="none" w:sz="0" w:space="0" w:color="auto"/>
                <w:bottom w:val="none" w:sz="0" w:space="0" w:color="auto"/>
                <w:right w:val="none" w:sz="0" w:space="0" w:color="auto"/>
              </w:divBdr>
              <w:divsChild>
                <w:div w:id="1495413640">
                  <w:marLeft w:val="0"/>
                  <w:marRight w:val="0"/>
                  <w:marTop w:val="0"/>
                  <w:marBottom w:val="0"/>
                  <w:divBdr>
                    <w:top w:val="none" w:sz="0" w:space="0" w:color="auto"/>
                    <w:left w:val="none" w:sz="0" w:space="0" w:color="auto"/>
                    <w:bottom w:val="none" w:sz="0" w:space="0" w:color="auto"/>
                    <w:right w:val="none" w:sz="0" w:space="0" w:color="auto"/>
                  </w:divBdr>
                </w:div>
              </w:divsChild>
            </w:div>
            <w:div w:id="1533761826">
              <w:marLeft w:val="0"/>
              <w:marRight w:val="0"/>
              <w:marTop w:val="0"/>
              <w:marBottom w:val="0"/>
              <w:divBdr>
                <w:top w:val="none" w:sz="0" w:space="0" w:color="auto"/>
                <w:left w:val="none" w:sz="0" w:space="0" w:color="auto"/>
                <w:bottom w:val="none" w:sz="0" w:space="0" w:color="auto"/>
                <w:right w:val="none" w:sz="0" w:space="0" w:color="auto"/>
              </w:divBdr>
              <w:divsChild>
                <w:div w:id="1261719853">
                  <w:marLeft w:val="0"/>
                  <w:marRight w:val="0"/>
                  <w:marTop w:val="0"/>
                  <w:marBottom w:val="0"/>
                  <w:divBdr>
                    <w:top w:val="none" w:sz="0" w:space="0" w:color="auto"/>
                    <w:left w:val="none" w:sz="0" w:space="0" w:color="auto"/>
                    <w:bottom w:val="none" w:sz="0" w:space="0" w:color="auto"/>
                    <w:right w:val="none" w:sz="0" w:space="0" w:color="auto"/>
                  </w:divBdr>
                </w:div>
              </w:divsChild>
            </w:div>
            <w:div w:id="1307053384">
              <w:marLeft w:val="0"/>
              <w:marRight w:val="0"/>
              <w:marTop w:val="0"/>
              <w:marBottom w:val="0"/>
              <w:divBdr>
                <w:top w:val="none" w:sz="0" w:space="0" w:color="auto"/>
                <w:left w:val="none" w:sz="0" w:space="0" w:color="auto"/>
                <w:bottom w:val="none" w:sz="0" w:space="0" w:color="auto"/>
                <w:right w:val="none" w:sz="0" w:space="0" w:color="auto"/>
              </w:divBdr>
              <w:divsChild>
                <w:div w:id="422798522">
                  <w:marLeft w:val="0"/>
                  <w:marRight w:val="0"/>
                  <w:marTop w:val="0"/>
                  <w:marBottom w:val="0"/>
                  <w:divBdr>
                    <w:top w:val="none" w:sz="0" w:space="0" w:color="auto"/>
                    <w:left w:val="none" w:sz="0" w:space="0" w:color="auto"/>
                    <w:bottom w:val="none" w:sz="0" w:space="0" w:color="auto"/>
                    <w:right w:val="none" w:sz="0" w:space="0" w:color="auto"/>
                  </w:divBdr>
                </w:div>
              </w:divsChild>
            </w:div>
            <w:div w:id="1348556831">
              <w:marLeft w:val="0"/>
              <w:marRight w:val="0"/>
              <w:marTop w:val="0"/>
              <w:marBottom w:val="0"/>
              <w:divBdr>
                <w:top w:val="none" w:sz="0" w:space="0" w:color="auto"/>
                <w:left w:val="none" w:sz="0" w:space="0" w:color="auto"/>
                <w:bottom w:val="none" w:sz="0" w:space="0" w:color="auto"/>
                <w:right w:val="none" w:sz="0" w:space="0" w:color="auto"/>
              </w:divBdr>
              <w:divsChild>
                <w:div w:id="321935755">
                  <w:marLeft w:val="0"/>
                  <w:marRight w:val="0"/>
                  <w:marTop w:val="0"/>
                  <w:marBottom w:val="0"/>
                  <w:divBdr>
                    <w:top w:val="none" w:sz="0" w:space="0" w:color="auto"/>
                    <w:left w:val="none" w:sz="0" w:space="0" w:color="auto"/>
                    <w:bottom w:val="none" w:sz="0" w:space="0" w:color="auto"/>
                    <w:right w:val="none" w:sz="0" w:space="0" w:color="auto"/>
                  </w:divBdr>
                </w:div>
              </w:divsChild>
            </w:div>
            <w:div w:id="357050444">
              <w:marLeft w:val="0"/>
              <w:marRight w:val="0"/>
              <w:marTop w:val="0"/>
              <w:marBottom w:val="0"/>
              <w:divBdr>
                <w:top w:val="none" w:sz="0" w:space="0" w:color="auto"/>
                <w:left w:val="none" w:sz="0" w:space="0" w:color="auto"/>
                <w:bottom w:val="none" w:sz="0" w:space="0" w:color="auto"/>
                <w:right w:val="none" w:sz="0" w:space="0" w:color="auto"/>
              </w:divBdr>
              <w:divsChild>
                <w:div w:id="1000042711">
                  <w:marLeft w:val="0"/>
                  <w:marRight w:val="0"/>
                  <w:marTop w:val="0"/>
                  <w:marBottom w:val="0"/>
                  <w:divBdr>
                    <w:top w:val="none" w:sz="0" w:space="0" w:color="auto"/>
                    <w:left w:val="none" w:sz="0" w:space="0" w:color="auto"/>
                    <w:bottom w:val="none" w:sz="0" w:space="0" w:color="auto"/>
                    <w:right w:val="none" w:sz="0" w:space="0" w:color="auto"/>
                  </w:divBdr>
                </w:div>
              </w:divsChild>
            </w:div>
            <w:div w:id="1431581255">
              <w:marLeft w:val="0"/>
              <w:marRight w:val="0"/>
              <w:marTop w:val="0"/>
              <w:marBottom w:val="0"/>
              <w:divBdr>
                <w:top w:val="none" w:sz="0" w:space="0" w:color="auto"/>
                <w:left w:val="none" w:sz="0" w:space="0" w:color="auto"/>
                <w:bottom w:val="none" w:sz="0" w:space="0" w:color="auto"/>
                <w:right w:val="none" w:sz="0" w:space="0" w:color="auto"/>
              </w:divBdr>
              <w:divsChild>
                <w:div w:id="167403172">
                  <w:marLeft w:val="0"/>
                  <w:marRight w:val="0"/>
                  <w:marTop w:val="0"/>
                  <w:marBottom w:val="0"/>
                  <w:divBdr>
                    <w:top w:val="none" w:sz="0" w:space="0" w:color="auto"/>
                    <w:left w:val="none" w:sz="0" w:space="0" w:color="auto"/>
                    <w:bottom w:val="none" w:sz="0" w:space="0" w:color="auto"/>
                    <w:right w:val="none" w:sz="0" w:space="0" w:color="auto"/>
                  </w:divBdr>
                </w:div>
              </w:divsChild>
            </w:div>
            <w:div w:id="873005662">
              <w:marLeft w:val="0"/>
              <w:marRight w:val="0"/>
              <w:marTop w:val="0"/>
              <w:marBottom w:val="0"/>
              <w:divBdr>
                <w:top w:val="none" w:sz="0" w:space="0" w:color="auto"/>
                <w:left w:val="none" w:sz="0" w:space="0" w:color="auto"/>
                <w:bottom w:val="none" w:sz="0" w:space="0" w:color="auto"/>
                <w:right w:val="none" w:sz="0" w:space="0" w:color="auto"/>
              </w:divBdr>
              <w:divsChild>
                <w:div w:id="1828403495">
                  <w:marLeft w:val="0"/>
                  <w:marRight w:val="0"/>
                  <w:marTop w:val="0"/>
                  <w:marBottom w:val="0"/>
                  <w:divBdr>
                    <w:top w:val="none" w:sz="0" w:space="0" w:color="auto"/>
                    <w:left w:val="none" w:sz="0" w:space="0" w:color="auto"/>
                    <w:bottom w:val="none" w:sz="0" w:space="0" w:color="auto"/>
                    <w:right w:val="none" w:sz="0" w:space="0" w:color="auto"/>
                  </w:divBdr>
                </w:div>
              </w:divsChild>
            </w:div>
            <w:div w:id="603735009">
              <w:marLeft w:val="0"/>
              <w:marRight w:val="0"/>
              <w:marTop w:val="0"/>
              <w:marBottom w:val="0"/>
              <w:divBdr>
                <w:top w:val="none" w:sz="0" w:space="0" w:color="auto"/>
                <w:left w:val="none" w:sz="0" w:space="0" w:color="auto"/>
                <w:bottom w:val="none" w:sz="0" w:space="0" w:color="auto"/>
                <w:right w:val="none" w:sz="0" w:space="0" w:color="auto"/>
              </w:divBdr>
              <w:divsChild>
                <w:div w:id="1692488507">
                  <w:marLeft w:val="0"/>
                  <w:marRight w:val="0"/>
                  <w:marTop w:val="0"/>
                  <w:marBottom w:val="0"/>
                  <w:divBdr>
                    <w:top w:val="none" w:sz="0" w:space="0" w:color="auto"/>
                    <w:left w:val="none" w:sz="0" w:space="0" w:color="auto"/>
                    <w:bottom w:val="none" w:sz="0" w:space="0" w:color="auto"/>
                    <w:right w:val="none" w:sz="0" w:space="0" w:color="auto"/>
                  </w:divBdr>
                </w:div>
              </w:divsChild>
            </w:div>
            <w:div w:id="1519925344">
              <w:marLeft w:val="0"/>
              <w:marRight w:val="0"/>
              <w:marTop w:val="0"/>
              <w:marBottom w:val="0"/>
              <w:divBdr>
                <w:top w:val="none" w:sz="0" w:space="0" w:color="auto"/>
                <w:left w:val="none" w:sz="0" w:space="0" w:color="auto"/>
                <w:bottom w:val="none" w:sz="0" w:space="0" w:color="auto"/>
                <w:right w:val="none" w:sz="0" w:space="0" w:color="auto"/>
              </w:divBdr>
              <w:divsChild>
                <w:div w:id="1477918966">
                  <w:marLeft w:val="0"/>
                  <w:marRight w:val="0"/>
                  <w:marTop w:val="0"/>
                  <w:marBottom w:val="0"/>
                  <w:divBdr>
                    <w:top w:val="none" w:sz="0" w:space="0" w:color="auto"/>
                    <w:left w:val="none" w:sz="0" w:space="0" w:color="auto"/>
                    <w:bottom w:val="none" w:sz="0" w:space="0" w:color="auto"/>
                    <w:right w:val="none" w:sz="0" w:space="0" w:color="auto"/>
                  </w:divBdr>
                </w:div>
                <w:div w:id="984892953">
                  <w:marLeft w:val="0"/>
                  <w:marRight w:val="0"/>
                  <w:marTop w:val="0"/>
                  <w:marBottom w:val="0"/>
                  <w:divBdr>
                    <w:top w:val="none" w:sz="0" w:space="0" w:color="auto"/>
                    <w:left w:val="none" w:sz="0" w:space="0" w:color="auto"/>
                    <w:bottom w:val="none" w:sz="0" w:space="0" w:color="auto"/>
                    <w:right w:val="none" w:sz="0" w:space="0" w:color="auto"/>
                  </w:divBdr>
                </w:div>
              </w:divsChild>
            </w:div>
            <w:div w:id="258298889">
              <w:marLeft w:val="0"/>
              <w:marRight w:val="0"/>
              <w:marTop w:val="0"/>
              <w:marBottom w:val="0"/>
              <w:divBdr>
                <w:top w:val="none" w:sz="0" w:space="0" w:color="auto"/>
                <w:left w:val="none" w:sz="0" w:space="0" w:color="auto"/>
                <w:bottom w:val="none" w:sz="0" w:space="0" w:color="auto"/>
                <w:right w:val="none" w:sz="0" w:space="0" w:color="auto"/>
              </w:divBdr>
              <w:divsChild>
                <w:div w:id="12385922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5463070">
          <w:marLeft w:val="0"/>
          <w:marRight w:val="0"/>
          <w:marTop w:val="0"/>
          <w:marBottom w:val="0"/>
          <w:divBdr>
            <w:top w:val="none" w:sz="0" w:space="0" w:color="auto"/>
            <w:left w:val="none" w:sz="0" w:space="0" w:color="auto"/>
            <w:bottom w:val="none" w:sz="0" w:space="0" w:color="auto"/>
            <w:right w:val="none" w:sz="0" w:space="0" w:color="auto"/>
          </w:divBdr>
          <w:divsChild>
            <w:div w:id="2048600242">
              <w:marLeft w:val="0"/>
              <w:marRight w:val="0"/>
              <w:marTop w:val="0"/>
              <w:marBottom w:val="0"/>
              <w:divBdr>
                <w:top w:val="none" w:sz="0" w:space="0" w:color="auto"/>
                <w:left w:val="none" w:sz="0" w:space="0" w:color="auto"/>
                <w:bottom w:val="none" w:sz="0" w:space="0" w:color="auto"/>
                <w:right w:val="none" w:sz="0" w:space="0" w:color="auto"/>
              </w:divBdr>
              <w:divsChild>
                <w:div w:id="1545554549">
                  <w:marLeft w:val="0"/>
                  <w:marRight w:val="0"/>
                  <w:marTop w:val="0"/>
                  <w:marBottom w:val="0"/>
                  <w:divBdr>
                    <w:top w:val="none" w:sz="0" w:space="0" w:color="auto"/>
                    <w:left w:val="none" w:sz="0" w:space="0" w:color="auto"/>
                    <w:bottom w:val="none" w:sz="0" w:space="0" w:color="auto"/>
                    <w:right w:val="none" w:sz="0" w:space="0" w:color="auto"/>
                  </w:divBdr>
                </w:div>
              </w:divsChild>
            </w:div>
            <w:div w:id="913516905">
              <w:marLeft w:val="0"/>
              <w:marRight w:val="0"/>
              <w:marTop w:val="0"/>
              <w:marBottom w:val="0"/>
              <w:divBdr>
                <w:top w:val="none" w:sz="0" w:space="0" w:color="auto"/>
                <w:left w:val="none" w:sz="0" w:space="0" w:color="auto"/>
                <w:bottom w:val="none" w:sz="0" w:space="0" w:color="auto"/>
                <w:right w:val="none" w:sz="0" w:space="0" w:color="auto"/>
              </w:divBdr>
              <w:divsChild>
                <w:div w:id="758140751">
                  <w:marLeft w:val="0"/>
                  <w:marRight w:val="0"/>
                  <w:marTop w:val="0"/>
                  <w:marBottom w:val="0"/>
                  <w:divBdr>
                    <w:top w:val="none" w:sz="0" w:space="0" w:color="auto"/>
                    <w:left w:val="none" w:sz="0" w:space="0" w:color="auto"/>
                    <w:bottom w:val="none" w:sz="0" w:space="0" w:color="auto"/>
                    <w:right w:val="none" w:sz="0" w:space="0" w:color="auto"/>
                  </w:divBdr>
                  <w:divsChild>
                    <w:div w:id="1403602490">
                      <w:marLeft w:val="0"/>
                      <w:marRight w:val="0"/>
                      <w:marTop w:val="0"/>
                      <w:marBottom w:val="0"/>
                      <w:divBdr>
                        <w:top w:val="none" w:sz="0" w:space="0" w:color="auto"/>
                        <w:left w:val="none" w:sz="0" w:space="0" w:color="auto"/>
                        <w:bottom w:val="none" w:sz="0" w:space="0" w:color="auto"/>
                        <w:right w:val="none" w:sz="0" w:space="0" w:color="auto"/>
                      </w:divBdr>
                    </w:div>
                  </w:divsChild>
                </w:div>
                <w:div w:id="414671714">
                  <w:marLeft w:val="0"/>
                  <w:marRight w:val="0"/>
                  <w:marTop w:val="0"/>
                  <w:marBottom w:val="0"/>
                  <w:divBdr>
                    <w:top w:val="none" w:sz="0" w:space="0" w:color="auto"/>
                    <w:left w:val="none" w:sz="0" w:space="0" w:color="auto"/>
                    <w:bottom w:val="none" w:sz="0" w:space="0" w:color="auto"/>
                    <w:right w:val="none" w:sz="0" w:space="0" w:color="auto"/>
                  </w:divBdr>
                  <w:divsChild>
                    <w:div w:id="456872249">
                      <w:marLeft w:val="0"/>
                      <w:marRight w:val="0"/>
                      <w:marTop w:val="0"/>
                      <w:marBottom w:val="0"/>
                      <w:divBdr>
                        <w:top w:val="none" w:sz="0" w:space="0" w:color="auto"/>
                        <w:left w:val="none" w:sz="0" w:space="0" w:color="auto"/>
                        <w:bottom w:val="none" w:sz="0" w:space="0" w:color="auto"/>
                        <w:right w:val="none" w:sz="0" w:space="0" w:color="auto"/>
                      </w:divBdr>
                    </w:div>
                  </w:divsChild>
                </w:div>
                <w:div w:id="1099443527">
                  <w:marLeft w:val="0"/>
                  <w:marRight w:val="0"/>
                  <w:marTop w:val="0"/>
                  <w:marBottom w:val="0"/>
                  <w:divBdr>
                    <w:top w:val="none" w:sz="0" w:space="0" w:color="auto"/>
                    <w:left w:val="none" w:sz="0" w:space="0" w:color="auto"/>
                    <w:bottom w:val="none" w:sz="0" w:space="0" w:color="auto"/>
                    <w:right w:val="none" w:sz="0" w:space="0" w:color="auto"/>
                  </w:divBdr>
                  <w:divsChild>
                    <w:div w:id="1492058330">
                      <w:marLeft w:val="0"/>
                      <w:marRight w:val="0"/>
                      <w:marTop w:val="0"/>
                      <w:marBottom w:val="0"/>
                      <w:divBdr>
                        <w:top w:val="none" w:sz="0" w:space="0" w:color="auto"/>
                        <w:left w:val="none" w:sz="0" w:space="0" w:color="auto"/>
                        <w:bottom w:val="none" w:sz="0" w:space="0" w:color="auto"/>
                        <w:right w:val="none" w:sz="0" w:space="0" w:color="auto"/>
                      </w:divBdr>
                    </w:div>
                  </w:divsChild>
                </w:div>
                <w:div w:id="216868008">
                  <w:marLeft w:val="0"/>
                  <w:marRight w:val="0"/>
                  <w:marTop w:val="0"/>
                  <w:marBottom w:val="0"/>
                  <w:divBdr>
                    <w:top w:val="none" w:sz="0" w:space="0" w:color="auto"/>
                    <w:left w:val="none" w:sz="0" w:space="0" w:color="auto"/>
                    <w:bottom w:val="none" w:sz="0" w:space="0" w:color="auto"/>
                    <w:right w:val="none" w:sz="0" w:space="0" w:color="auto"/>
                  </w:divBdr>
                  <w:divsChild>
                    <w:div w:id="559287000">
                      <w:marLeft w:val="0"/>
                      <w:marRight w:val="0"/>
                      <w:marTop w:val="0"/>
                      <w:marBottom w:val="0"/>
                      <w:divBdr>
                        <w:top w:val="none" w:sz="0" w:space="0" w:color="auto"/>
                        <w:left w:val="none" w:sz="0" w:space="0" w:color="auto"/>
                        <w:bottom w:val="none" w:sz="0" w:space="0" w:color="auto"/>
                        <w:right w:val="none" w:sz="0" w:space="0" w:color="auto"/>
                      </w:divBdr>
                    </w:div>
                  </w:divsChild>
                </w:div>
                <w:div w:id="825053196">
                  <w:marLeft w:val="0"/>
                  <w:marRight w:val="0"/>
                  <w:marTop w:val="0"/>
                  <w:marBottom w:val="0"/>
                  <w:divBdr>
                    <w:top w:val="none" w:sz="0" w:space="0" w:color="auto"/>
                    <w:left w:val="none" w:sz="0" w:space="0" w:color="auto"/>
                    <w:bottom w:val="none" w:sz="0" w:space="0" w:color="auto"/>
                    <w:right w:val="none" w:sz="0" w:space="0" w:color="auto"/>
                  </w:divBdr>
                  <w:divsChild>
                    <w:div w:id="1344630533">
                      <w:marLeft w:val="0"/>
                      <w:marRight w:val="0"/>
                      <w:marTop w:val="0"/>
                      <w:marBottom w:val="0"/>
                      <w:divBdr>
                        <w:top w:val="none" w:sz="0" w:space="0" w:color="auto"/>
                        <w:left w:val="none" w:sz="0" w:space="0" w:color="auto"/>
                        <w:bottom w:val="none" w:sz="0" w:space="0" w:color="auto"/>
                        <w:right w:val="none" w:sz="0" w:space="0" w:color="auto"/>
                      </w:divBdr>
                    </w:div>
                  </w:divsChild>
                </w:div>
                <w:div w:id="2068793895">
                  <w:marLeft w:val="0"/>
                  <w:marRight w:val="0"/>
                  <w:marTop w:val="0"/>
                  <w:marBottom w:val="0"/>
                  <w:divBdr>
                    <w:top w:val="none" w:sz="0" w:space="0" w:color="auto"/>
                    <w:left w:val="none" w:sz="0" w:space="0" w:color="auto"/>
                    <w:bottom w:val="none" w:sz="0" w:space="0" w:color="auto"/>
                    <w:right w:val="none" w:sz="0" w:space="0" w:color="auto"/>
                  </w:divBdr>
                  <w:divsChild>
                    <w:div w:id="1968968018">
                      <w:marLeft w:val="0"/>
                      <w:marRight w:val="0"/>
                      <w:marTop w:val="0"/>
                      <w:marBottom w:val="0"/>
                      <w:divBdr>
                        <w:top w:val="none" w:sz="0" w:space="0" w:color="auto"/>
                        <w:left w:val="none" w:sz="0" w:space="0" w:color="auto"/>
                        <w:bottom w:val="none" w:sz="0" w:space="0" w:color="auto"/>
                        <w:right w:val="none" w:sz="0" w:space="0" w:color="auto"/>
                      </w:divBdr>
                    </w:div>
                  </w:divsChild>
                </w:div>
                <w:div w:id="1257136528">
                  <w:marLeft w:val="0"/>
                  <w:marRight w:val="0"/>
                  <w:marTop w:val="0"/>
                  <w:marBottom w:val="0"/>
                  <w:divBdr>
                    <w:top w:val="none" w:sz="0" w:space="0" w:color="auto"/>
                    <w:left w:val="none" w:sz="0" w:space="0" w:color="auto"/>
                    <w:bottom w:val="none" w:sz="0" w:space="0" w:color="auto"/>
                    <w:right w:val="none" w:sz="0" w:space="0" w:color="auto"/>
                  </w:divBdr>
                  <w:divsChild>
                    <w:div w:id="1777872000">
                      <w:marLeft w:val="0"/>
                      <w:marRight w:val="0"/>
                      <w:marTop w:val="0"/>
                      <w:marBottom w:val="0"/>
                      <w:divBdr>
                        <w:top w:val="none" w:sz="0" w:space="0" w:color="auto"/>
                        <w:left w:val="none" w:sz="0" w:space="0" w:color="auto"/>
                        <w:bottom w:val="none" w:sz="0" w:space="0" w:color="auto"/>
                        <w:right w:val="none" w:sz="0" w:space="0" w:color="auto"/>
                      </w:divBdr>
                    </w:div>
                  </w:divsChild>
                </w:div>
                <w:div w:id="1057511429">
                  <w:marLeft w:val="0"/>
                  <w:marRight w:val="0"/>
                  <w:marTop w:val="0"/>
                  <w:marBottom w:val="0"/>
                  <w:divBdr>
                    <w:top w:val="none" w:sz="0" w:space="0" w:color="auto"/>
                    <w:left w:val="none" w:sz="0" w:space="0" w:color="auto"/>
                    <w:bottom w:val="none" w:sz="0" w:space="0" w:color="auto"/>
                    <w:right w:val="none" w:sz="0" w:space="0" w:color="auto"/>
                  </w:divBdr>
                  <w:divsChild>
                    <w:div w:id="1853756522">
                      <w:marLeft w:val="0"/>
                      <w:marRight w:val="0"/>
                      <w:marTop w:val="0"/>
                      <w:marBottom w:val="0"/>
                      <w:divBdr>
                        <w:top w:val="none" w:sz="0" w:space="0" w:color="auto"/>
                        <w:left w:val="none" w:sz="0" w:space="0" w:color="auto"/>
                        <w:bottom w:val="none" w:sz="0" w:space="0" w:color="auto"/>
                        <w:right w:val="none" w:sz="0" w:space="0" w:color="auto"/>
                      </w:divBdr>
                    </w:div>
                  </w:divsChild>
                </w:div>
                <w:div w:id="1940212726">
                  <w:marLeft w:val="0"/>
                  <w:marRight w:val="0"/>
                  <w:marTop w:val="0"/>
                  <w:marBottom w:val="0"/>
                  <w:divBdr>
                    <w:top w:val="none" w:sz="0" w:space="0" w:color="auto"/>
                    <w:left w:val="none" w:sz="0" w:space="0" w:color="auto"/>
                    <w:bottom w:val="none" w:sz="0" w:space="0" w:color="auto"/>
                    <w:right w:val="none" w:sz="0" w:space="0" w:color="auto"/>
                  </w:divBdr>
                  <w:divsChild>
                    <w:div w:id="1759864285">
                      <w:marLeft w:val="0"/>
                      <w:marRight w:val="0"/>
                      <w:marTop w:val="0"/>
                      <w:marBottom w:val="0"/>
                      <w:divBdr>
                        <w:top w:val="none" w:sz="0" w:space="0" w:color="auto"/>
                        <w:left w:val="none" w:sz="0" w:space="0" w:color="auto"/>
                        <w:bottom w:val="none" w:sz="0" w:space="0" w:color="auto"/>
                        <w:right w:val="none" w:sz="0" w:space="0" w:color="auto"/>
                      </w:divBdr>
                    </w:div>
                  </w:divsChild>
                </w:div>
                <w:div w:id="1161241720">
                  <w:marLeft w:val="0"/>
                  <w:marRight w:val="0"/>
                  <w:marTop w:val="0"/>
                  <w:marBottom w:val="0"/>
                  <w:divBdr>
                    <w:top w:val="none" w:sz="0" w:space="0" w:color="auto"/>
                    <w:left w:val="none" w:sz="0" w:space="0" w:color="auto"/>
                    <w:bottom w:val="none" w:sz="0" w:space="0" w:color="auto"/>
                    <w:right w:val="none" w:sz="0" w:space="0" w:color="auto"/>
                  </w:divBdr>
                  <w:divsChild>
                    <w:div w:id="870455820">
                      <w:marLeft w:val="0"/>
                      <w:marRight w:val="0"/>
                      <w:marTop w:val="0"/>
                      <w:marBottom w:val="0"/>
                      <w:divBdr>
                        <w:top w:val="none" w:sz="0" w:space="0" w:color="auto"/>
                        <w:left w:val="none" w:sz="0" w:space="0" w:color="auto"/>
                        <w:bottom w:val="none" w:sz="0" w:space="0" w:color="auto"/>
                        <w:right w:val="none" w:sz="0" w:space="0" w:color="auto"/>
                      </w:divBdr>
                    </w:div>
                  </w:divsChild>
                </w:div>
                <w:div w:id="1558276600">
                  <w:marLeft w:val="0"/>
                  <w:marRight w:val="0"/>
                  <w:marTop w:val="0"/>
                  <w:marBottom w:val="0"/>
                  <w:divBdr>
                    <w:top w:val="none" w:sz="0" w:space="0" w:color="auto"/>
                    <w:left w:val="none" w:sz="0" w:space="0" w:color="auto"/>
                    <w:bottom w:val="none" w:sz="0" w:space="0" w:color="auto"/>
                    <w:right w:val="none" w:sz="0" w:space="0" w:color="auto"/>
                  </w:divBdr>
                  <w:divsChild>
                    <w:div w:id="798765125">
                      <w:marLeft w:val="0"/>
                      <w:marRight w:val="0"/>
                      <w:marTop w:val="0"/>
                      <w:marBottom w:val="0"/>
                      <w:divBdr>
                        <w:top w:val="none" w:sz="0" w:space="0" w:color="auto"/>
                        <w:left w:val="none" w:sz="0" w:space="0" w:color="auto"/>
                        <w:bottom w:val="none" w:sz="0" w:space="0" w:color="auto"/>
                        <w:right w:val="none" w:sz="0" w:space="0" w:color="auto"/>
                      </w:divBdr>
                    </w:div>
                  </w:divsChild>
                </w:div>
                <w:div w:id="489953983">
                  <w:marLeft w:val="0"/>
                  <w:marRight w:val="0"/>
                  <w:marTop w:val="0"/>
                  <w:marBottom w:val="0"/>
                  <w:divBdr>
                    <w:top w:val="none" w:sz="0" w:space="0" w:color="auto"/>
                    <w:left w:val="none" w:sz="0" w:space="0" w:color="auto"/>
                    <w:bottom w:val="none" w:sz="0" w:space="0" w:color="auto"/>
                    <w:right w:val="none" w:sz="0" w:space="0" w:color="auto"/>
                  </w:divBdr>
                  <w:divsChild>
                    <w:div w:id="2089573310">
                      <w:marLeft w:val="0"/>
                      <w:marRight w:val="0"/>
                      <w:marTop w:val="0"/>
                      <w:marBottom w:val="0"/>
                      <w:divBdr>
                        <w:top w:val="none" w:sz="0" w:space="0" w:color="auto"/>
                        <w:left w:val="none" w:sz="0" w:space="0" w:color="auto"/>
                        <w:bottom w:val="none" w:sz="0" w:space="0" w:color="auto"/>
                        <w:right w:val="none" w:sz="0" w:space="0" w:color="auto"/>
                      </w:divBdr>
                    </w:div>
                  </w:divsChild>
                </w:div>
                <w:div w:id="1497188268">
                  <w:marLeft w:val="0"/>
                  <w:marRight w:val="0"/>
                  <w:marTop w:val="0"/>
                  <w:marBottom w:val="0"/>
                  <w:divBdr>
                    <w:top w:val="none" w:sz="0" w:space="0" w:color="auto"/>
                    <w:left w:val="none" w:sz="0" w:space="0" w:color="auto"/>
                    <w:bottom w:val="none" w:sz="0" w:space="0" w:color="auto"/>
                    <w:right w:val="none" w:sz="0" w:space="0" w:color="auto"/>
                  </w:divBdr>
                  <w:divsChild>
                    <w:div w:id="303433861">
                      <w:marLeft w:val="0"/>
                      <w:marRight w:val="0"/>
                      <w:marTop w:val="0"/>
                      <w:marBottom w:val="0"/>
                      <w:divBdr>
                        <w:top w:val="none" w:sz="0" w:space="0" w:color="auto"/>
                        <w:left w:val="none" w:sz="0" w:space="0" w:color="auto"/>
                        <w:bottom w:val="none" w:sz="0" w:space="0" w:color="auto"/>
                        <w:right w:val="none" w:sz="0" w:space="0" w:color="auto"/>
                      </w:divBdr>
                    </w:div>
                  </w:divsChild>
                </w:div>
                <w:div w:id="1864594500">
                  <w:marLeft w:val="0"/>
                  <w:marRight w:val="0"/>
                  <w:marTop w:val="0"/>
                  <w:marBottom w:val="0"/>
                  <w:divBdr>
                    <w:top w:val="none" w:sz="0" w:space="0" w:color="auto"/>
                    <w:left w:val="none" w:sz="0" w:space="0" w:color="auto"/>
                    <w:bottom w:val="none" w:sz="0" w:space="0" w:color="auto"/>
                    <w:right w:val="none" w:sz="0" w:space="0" w:color="auto"/>
                  </w:divBdr>
                  <w:divsChild>
                    <w:div w:id="599601909">
                      <w:marLeft w:val="0"/>
                      <w:marRight w:val="0"/>
                      <w:marTop w:val="0"/>
                      <w:marBottom w:val="0"/>
                      <w:divBdr>
                        <w:top w:val="none" w:sz="0" w:space="0" w:color="auto"/>
                        <w:left w:val="none" w:sz="0" w:space="0" w:color="auto"/>
                        <w:bottom w:val="none" w:sz="0" w:space="0" w:color="auto"/>
                        <w:right w:val="none" w:sz="0" w:space="0" w:color="auto"/>
                      </w:divBdr>
                    </w:div>
                  </w:divsChild>
                </w:div>
                <w:div w:id="1035930032">
                  <w:marLeft w:val="0"/>
                  <w:marRight w:val="0"/>
                  <w:marTop w:val="0"/>
                  <w:marBottom w:val="0"/>
                  <w:divBdr>
                    <w:top w:val="none" w:sz="0" w:space="0" w:color="auto"/>
                    <w:left w:val="none" w:sz="0" w:space="0" w:color="auto"/>
                    <w:bottom w:val="none" w:sz="0" w:space="0" w:color="auto"/>
                    <w:right w:val="none" w:sz="0" w:space="0" w:color="auto"/>
                  </w:divBdr>
                  <w:divsChild>
                    <w:div w:id="218133223">
                      <w:marLeft w:val="0"/>
                      <w:marRight w:val="0"/>
                      <w:marTop w:val="0"/>
                      <w:marBottom w:val="0"/>
                      <w:divBdr>
                        <w:top w:val="none" w:sz="0" w:space="0" w:color="auto"/>
                        <w:left w:val="none" w:sz="0" w:space="0" w:color="auto"/>
                        <w:bottom w:val="none" w:sz="0" w:space="0" w:color="auto"/>
                        <w:right w:val="none" w:sz="0" w:space="0" w:color="auto"/>
                      </w:divBdr>
                    </w:div>
                  </w:divsChild>
                </w:div>
                <w:div w:id="1419213573">
                  <w:marLeft w:val="0"/>
                  <w:marRight w:val="0"/>
                  <w:marTop w:val="0"/>
                  <w:marBottom w:val="0"/>
                  <w:divBdr>
                    <w:top w:val="none" w:sz="0" w:space="0" w:color="auto"/>
                    <w:left w:val="none" w:sz="0" w:space="0" w:color="auto"/>
                    <w:bottom w:val="none" w:sz="0" w:space="0" w:color="auto"/>
                    <w:right w:val="none" w:sz="0" w:space="0" w:color="auto"/>
                  </w:divBdr>
                  <w:divsChild>
                    <w:div w:id="635721506">
                      <w:marLeft w:val="0"/>
                      <w:marRight w:val="0"/>
                      <w:marTop w:val="0"/>
                      <w:marBottom w:val="0"/>
                      <w:divBdr>
                        <w:top w:val="none" w:sz="0" w:space="0" w:color="auto"/>
                        <w:left w:val="none" w:sz="0" w:space="0" w:color="auto"/>
                        <w:bottom w:val="none" w:sz="0" w:space="0" w:color="auto"/>
                        <w:right w:val="none" w:sz="0" w:space="0" w:color="auto"/>
                      </w:divBdr>
                    </w:div>
                  </w:divsChild>
                </w:div>
                <w:div w:id="929237936">
                  <w:marLeft w:val="0"/>
                  <w:marRight w:val="0"/>
                  <w:marTop w:val="0"/>
                  <w:marBottom w:val="0"/>
                  <w:divBdr>
                    <w:top w:val="none" w:sz="0" w:space="0" w:color="auto"/>
                    <w:left w:val="none" w:sz="0" w:space="0" w:color="auto"/>
                    <w:bottom w:val="none" w:sz="0" w:space="0" w:color="auto"/>
                    <w:right w:val="none" w:sz="0" w:space="0" w:color="auto"/>
                  </w:divBdr>
                  <w:divsChild>
                    <w:div w:id="391856177">
                      <w:marLeft w:val="0"/>
                      <w:marRight w:val="0"/>
                      <w:marTop w:val="0"/>
                      <w:marBottom w:val="0"/>
                      <w:divBdr>
                        <w:top w:val="none" w:sz="0" w:space="0" w:color="auto"/>
                        <w:left w:val="none" w:sz="0" w:space="0" w:color="auto"/>
                        <w:bottom w:val="none" w:sz="0" w:space="0" w:color="auto"/>
                        <w:right w:val="none" w:sz="0" w:space="0" w:color="auto"/>
                      </w:divBdr>
                    </w:div>
                  </w:divsChild>
                </w:div>
                <w:div w:id="1704208193">
                  <w:marLeft w:val="0"/>
                  <w:marRight w:val="0"/>
                  <w:marTop w:val="0"/>
                  <w:marBottom w:val="0"/>
                  <w:divBdr>
                    <w:top w:val="none" w:sz="0" w:space="0" w:color="auto"/>
                    <w:left w:val="none" w:sz="0" w:space="0" w:color="auto"/>
                    <w:bottom w:val="none" w:sz="0" w:space="0" w:color="auto"/>
                    <w:right w:val="none" w:sz="0" w:space="0" w:color="auto"/>
                  </w:divBdr>
                  <w:divsChild>
                    <w:div w:id="2003074289">
                      <w:marLeft w:val="0"/>
                      <w:marRight w:val="0"/>
                      <w:marTop w:val="0"/>
                      <w:marBottom w:val="0"/>
                      <w:divBdr>
                        <w:top w:val="none" w:sz="0" w:space="0" w:color="auto"/>
                        <w:left w:val="none" w:sz="0" w:space="0" w:color="auto"/>
                        <w:bottom w:val="none" w:sz="0" w:space="0" w:color="auto"/>
                        <w:right w:val="none" w:sz="0" w:space="0" w:color="auto"/>
                      </w:divBdr>
                    </w:div>
                  </w:divsChild>
                </w:div>
                <w:div w:id="1340766326">
                  <w:marLeft w:val="0"/>
                  <w:marRight w:val="0"/>
                  <w:marTop w:val="0"/>
                  <w:marBottom w:val="0"/>
                  <w:divBdr>
                    <w:top w:val="none" w:sz="0" w:space="0" w:color="auto"/>
                    <w:left w:val="none" w:sz="0" w:space="0" w:color="auto"/>
                    <w:bottom w:val="none" w:sz="0" w:space="0" w:color="auto"/>
                    <w:right w:val="none" w:sz="0" w:space="0" w:color="auto"/>
                  </w:divBdr>
                  <w:divsChild>
                    <w:div w:id="2026402229">
                      <w:marLeft w:val="0"/>
                      <w:marRight w:val="0"/>
                      <w:marTop w:val="0"/>
                      <w:marBottom w:val="0"/>
                      <w:divBdr>
                        <w:top w:val="none" w:sz="0" w:space="0" w:color="auto"/>
                        <w:left w:val="none" w:sz="0" w:space="0" w:color="auto"/>
                        <w:bottom w:val="none" w:sz="0" w:space="0" w:color="auto"/>
                        <w:right w:val="none" w:sz="0" w:space="0" w:color="auto"/>
                      </w:divBdr>
                    </w:div>
                  </w:divsChild>
                </w:div>
                <w:div w:id="958344027">
                  <w:marLeft w:val="0"/>
                  <w:marRight w:val="0"/>
                  <w:marTop w:val="0"/>
                  <w:marBottom w:val="0"/>
                  <w:divBdr>
                    <w:top w:val="none" w:sz="0" w:space="0" w:color="auto"/>
                    <w:left w:val="none" w:sz="0" w:space="0" w:color="auto"/>
                    <w:bottom w:val="none" w:sz="0" w:space="0" w:color="auto"/>
                    <w:right w:val="none" w:sz="0" w:space="0" w:color="auto"/>
                  </w:divBdr>
                  <w:divsChild>
                    <w:div w:id="1677464532">
                      <w:marLeft w:val="0"/>
                      <w:marRight w:val="0"/>
                      <w:marTop w:val="0"/>
                      <w:marBottom w:val="0"/>
                      <w:divBdr>
                        <w:top w:val="none" w:sz="0" w:space="0" w:color="auto"/>
                        <w:left w:val="none" w:sz="0" w:space="0" w:color="auto"/>
                        <w:bottom w:val="none" w:sz="0" w:space="0" w:color="auto"/>
                        <w:right w:val="none" w:sz="0" w:space="0" w:color="auto"/>
                      </w:divBdr>
                    </w:div>
                  </w:divsChild>
                </w:div>
                <w:div w:id="536357296">
                  <w:marLeft w:val="0"/>
                  <w:marRight w:val="0"/>
                  <w:marTop w:val="0"/>
                  <w:marBottom w:val="0"/>
                  <w:divBdr>
                    <w:top w:val="none" w:sz="0" w:space="0" w:color="auto"/>
                    <w:left w:val="none" w:sz="0" w:space="0" w:color="auto"/>
                    <w:bottom w:val="none" w:sz="0" w:space="0" w:color="auto"/>
                    <w:right w:val="none" w:sz="0" w:space="0" w:color="auto"/>
                  </w:divBdr>
                  <w:divsChild>
                    <w:div w:id="1310937588">
                      <w:marLeft w:val="0"/>
                      <w:marRight w:val="0"/>
                      <w:marTop w:val="0"/>
                      <w:marBottom w:val="0"/>
                      <w:divBdr>
                        <w:top w:val="none" w:sz="0" w:space="0" w:color="auto"/>
                        <w:left w:val="none" w:sz="0" w:space="0" w:color="auto"/>
                        <w:bottom w:val="none" w:sz="0" w:space="0" w:color="auto"/>
                        <w:right w:val="none" w:sz="0" w:space="0" w:color="auto"/>
                      </w:divBdr>
                    </w:div>
                  </w:divsChild>
                </w:div>
                <w:div w:id="2132703288">
                  <w:marLeft w:val="0"/>
                  <w:marRight w:val="0"/>
                  <w:marTop w:val="0"/>
                  <w:marBottom w:val="0"/>
                  <w:divBdr>
                    <w:top w:val="none" w:sz="0" w:space="0" w:color="auto"/>
                    <w:left w:val="none" w:sz="0" w:space="0" w:color="auto"/>
                    <w:bottom w:val="none" w:sz="0" w:space="0" w:color="auto"/>
                    <w:right w:val="none" w:sz="0" w:space="0" w:color="auto"/>
                  </w:divBdr>
                  <w:divsChild>
                    <w:div w:id="1416976353">
                      <w:marLeft w:val="0"/>
                      <w:marRight w:val="0"/>
                      <w:marTop w:val="0"/>
                      <w:marBottom w:val="0"/>
                      <w:divBdr>
                        <w:top w:val="none" w:sz="0" w:space="0" w:color="auto"/>
                        <w:left w:val="none" w:sz="0" w:space="0" w:color="auto"/>
                        <w:bottom w:val="none" w:sz="0" w:space="0" w:color="auto"/>
                        <w:right w:val="none" w:sz="0" w:space="0" w:color="auto"/>
                      </w:divBdr>
                    </w:div>
                  </w:divsChild>
                </w:div>
                <w:div w:id="1462334780">
                  <w:marLeft w:val="0"/>
                  <w:marRight w:val="0"/>
                  <w:marTop w:val="0"/>
                  <w:marBottom w:val="0"/>
                  <w:divBdr>
                    <w:top w:val="none" w:sz="0" w:space="0" w:color="auto"/>
                    <w:left w:val="none" w:sz="0" w:space="0" w:color="auto"/>
                    <w:bottom w:val="none" w:sz="0" w:space="0" w:color="auto"/>
                    <w:right w:val="none" w:sz="0" w:space="0" w:color="auto"/>
                  </w:divBdr>
                  <w:divsChild>
                    <w:div w:id="428548331">
                      <w:marLeft w:val="0"/>
                      <w:marRight w:val="0"/>
                      <w:marTop w:val="0"/>
                      <w:marBottom w:val="0"/>
                      <w:divBdr>
                        <w:top w:val="none" w:sz="0" w:space="0" w:color="auto"/>
                        <w:left w:val="none" w:sz="0" w:space="0" w:color="auto"/>
                        <w:bottom w:val="none" w:sz="0" w:space="0" w:color="auto"/>
                        <w:right w:val="none" w:sz="0" w:space="0" w:color="auto"/>
                      </w:divBdr>
                    </w:div>
                  </w:divsChild>
                </w:div>
                <w:div w:id="328800770">
                  <w:marLeft w:val="0"/>
                  <w:marRight w:val="0"/>
                  <w:marTop w:val="0"/>
                  <w:marBottom w:val="0"/>
                  <w:divBdr>
                    <w:top w:val="none" w:sz="0" w:space="0" w:color="auto"/>
                    <w:left w:val="none" w:sz="0" w:space="0" w:color="auto"/>
                    <w:bottom w:val="none" w:sz="0" w:space="0" w:color="auto"/>
                    <w:right w:val="none" w:sz="0" w:space="0" w:color="auto"/>
                  </w:divBdr>
                  <w:divsChild>
                    <w:div w:id="772364928">
                      <w:marLeft w:val="0"/>
                      <w:marRight w:val="0"/>
                      <w:marTop w:val="0"/>
                      <w:marBottom w:val="0"/>
                      <w:divBdr>
                        <w:top w:val="none" w:sz="0" w:space="0" w:color="auto"/>
                        <w:left w:val="none" w:sz="0" w:space="0" w:color="auto"/>
                        <w:bottom w:val="none" w:sz="0" w:space="0" w:color="auto"/>
                        <w:right w:val="none" w:sz="0" w:space="0" w:color="auto"/>
                      </w:divBdr>
                    </w:div>
                  </w:divsChild>
                </w:div>
                <w:div w:id="1443957384">
                  <w:marLeft w:val="0"/>
                  <w:marRight w:val="0"/>
                  <w:marTop w:val="0"/>
                  <w:marBottom w:val="0"/>
                  <w:divBdr>
                    <w:top w:val="none" w:sz="0" w:space="0" w:color="auto"/>
                    <w:left w:val="none" w:sz="0" w:space="0" w:color="auto"/>
                    <w:bottom w:val="none" w:sz="0" w:space="0" w:color="auto"/>
                    <w:right w:val="none" w:sz="0" w:space="0" w:color="auto"/>
                  </w:divBdr>
                  <w:divsChild>
                    <w:div w:id="1573201524">
                      <w:marLeft w:val="0"/>
                      <w:marRight w:val="0"/>
                      <w:marTop w:val="0"/>
                      <w:marBottom w:val="0"/>
                      <w:divBdr>
                        <w:top w:val="none" w:sz="0" w:space="0" w:color="auto"/>
                        <w:left w:val="none" w:sz="0" w:space="0" w:color="auto"/>
                        <w:bottom w:val="none" w:sz="0" w:space="0" w:color="auto"/>
                        <w:right w:val="none" w:sz="0" w:space="0" w:color="auto"/>
                      </w:divBdr>
                    </w:div>
                  </w:divsChild>
                </w:div>
                <w:div w:id="697780717">
                  <w:marLeft w:val="0"/>
                  <w:marRight w:val="0"/>
                  <w:marTop w:val="0"/>
                  <w:marBottom w:val="0"/>
                  <w:divBdr>
                    <w:top w:val="none" w:sz="0" w:space="0" w:color="auto"/>
                    <w:left w:val="none" w:sz="0" w:space="0" w:color="auto"/>
                    <w:bottom w:val="none" w:sz="0" w:space="0" w:color="auto"/>
                    <w:right w:val="none" w:sz="0" w:space="0" w:color="auto"/>
                  </w:divBdr>
                  <w:divsChild>
                    <w:div w:id="439226483">
                      <w:marLeft w:val="0"/>
                      <w:marRight w:val="0"/>
                      <w:marTop w:val="0"/>
                      <w:marBottom w:val="0"/>
                      <w:divBdr>
                        <w:top w:val="none" w:sz="0" w:space="0" w:color="auto"/>
                        <w:left w:val="none" w:sz="0" w:space="0" w:color="auto"/>
                        <w:bottom w:val="none" w:sz="0" w:space="0" w:color="auto"/>
                        <w:right w:val="none" w:sz="0" w:space="0" w:color="auto"/>
                      </w:divBdr>
                    </w:div>
                  </w:divsChild>
                </w:div>
                <w:div w:id="402066359">
                  <w:marLeft w:val="0"/>
                  <w:marRight w:val="0"/>
                  <w:marTop w:val="0"/>
                  <w:marBottom w:val="0"/>
                  <w:divBdr>
                    <w:top w:val="none" w:sz="0" w:space="0" w:color="auto"/>
                    <w:left w:val="none" w:sz="0" w:space="0" w:color="auto"/>
                    <w:bottom w:val="none" w:sz="0" w:space="0" w:color="auto"/>
                    <w:right w:val="none" w:sz="0" w:space="0" w:color="auto"/>
                  </w:divBdr>
                  <w:divsChild>
                    <w:div w:id="679620882">
                      <w:marLeft w:val="0"/>
                      <w:marRight w:val="0"/>
                      <w:marTop w:val="0"/>
                      <w:marBottom w:val="0"/>
                      <w:divBdr>
                        <w:top w:val="none" w:sz="0" w:space="0" w:color="auto"/>
                        <w:left w:val="none" w:sz="0" w:space="0" w:color="auto"/>
                        <w:bottom w:val="none" w:sz="0" w:space="0" w:color="auto"/>
                        <w:right w:val="none" w:sz="0" w:space="0" w:color="auto"/>
                      </w:divBdr>
                    </w:div>
                  </w:divsChild>
                </w:div>
                <w:div w:id="363600092">
                  <w:marLeft w:val="0"/>
                  <w:marRight w:val="0"/>
                  <w:marTop w:val="0"/>
                  <w:marBottom w:val="0"/>
                  <w:divBdr>
                    <w:top w:val="none" w:sz="0" w:space="0" w:color="auto"/>
                    <w:left w:val="none" w:sz="0" w:space="0" w:color="auto"/>
                    <w:bottom w:val="none" w:sz="0" w:space="0" w:color="auto"/>
                    <w:right w:val="none" w:sz="0" w:space="0" w:color="auto"/>
                  </w:divBdr>
                  <w:divsChild>
                    <w:div w:id="2128230628">
                      <w:marLeft w:val="0"/>
                      <w:marRight w:val="0"/>
                      <w:marTop w:val="0"/>
                      <w:marBottom w:val="0"/>
                      <w:divBdr>
                        <w:top w:val="none" w:sz="0" w:space="0" w:color="auto"/>
                        <w:left w:val="none" w:sz="0" w:space="0" w:color="auto"/>
                        <w:bottom w:val="none" w:sz="0" w:space="0" w:color="auto"/>
                        <w:right w:val="none" w:sz="0" w:space="0" w:color="auto"/>
                      </w:divBdr>
                    </w:div>
                  </w:divsChild>
                </w:div>
                <w:div w:id="1457337332">
                  <w:marLeft w:val="0"/>
                  <w:marRight w:val="0"/>
                  <w:marTop w:val="0"/>
                  <w:marBottom w:val="0"/>
                  <w:divBdr>
                    <w:top w:val="none" w:sz="0" w:space="0" w:color="auto"/>
                    <w:left w:val="none" w:sz="0" w:space="0" w:color="auto"/>
                    <w:bottom w:val="none" w:sz="0" w:space="0" w:color="auto"/>
                    <w:right w:val="none" w:sz="0" w:space="0" w:color="auto"/>
                  </w:divBdr>
                  <w:divsChild>
                    <w:div w:id="887568020">
                      <w:marLeft w:val="0"/>
                      <w:marRight w:val="0"/>
                      <w:marTop w:val="0"/>
                      <w:marBottom w:val="0"/>
                      <w:divBdr>
                        <w:top w:val="none" w:sz="0" w:space="0" w:color="auto"/>
                        <w:left w:val="none" w:sz="0" w:space="0" w:color="auto"/>
                        <w:bottom w:val="none" w:sz="0" w:space="0" w:color="auto"/>
                        <w:right w:val="none" w:sz="0" w:space="0" w:color="auto"/>
                      </w:divBdr>
                    </w:div>
                  </w:divsChild>
                </w:div>
                <w:div w:id="530915948">
                  <w:marLeft w:val="0"/>
                  <w:marRight w:val="0"/>
                  <w:marTop w:val="0"/>
                  <w:marBottom w:val="0"/>
                  <w:divBdr>
                    <w:top w:val="none" w:sz="0" w:space="0" w:color="auto"/>
                    <w:left w:val="none" w:sz="0" w:space="0" w:color="auto"/>
                    <w:bottom w:val="none" w:sz="0" w:space="0" w:color="auto"/>
                    <w:right w:val="none" w:sz="0" w:space="0" w:color="auto"/>
                  </w:divBdr>
                  <w:divsChild>
                    <w:div w:id="754278721">
                      <w:marLeft w:val="0"/>
                      <w:marRight w:val="0"/>
                      <w:marTop w:val="0"/>
                      <w:marBottom w:val="0"/>
                      <w:divBdr>
                        <w:top w:val="none" w:sz="0" w:space="0" w:color="auto"/>
                        <w:left w:val="none" w:sz="0" w:space="0" w:color="auto"/>
                        <w:bottom w:val="none" w:sz="0" w:space="0" w:color="auto"/>
                        <w:right w:val="none" w:sz="0" w:space="0" w:color="auto"/>
                      </w:divBdr>
                    </w:div>
                  </w:divsChild>
                </w:div>
                <w:div w:id="1869835003">
                  <w:marLeft w:val="0"/>
                  <w:marRight w:val="0"/>
                  <w:marTop w:val="0"/>
                  <w:marBottom w:val="0"/>
                  <w:divBdr>
                    <w:top w:val="none" w:sz="0" w:space="0" w:color="auto"/>
                    <w:left w:val="none" w:sz="0" w:space="0" w:color="auto"/>
                    <w:bottom w:val="none" w:sz="0" w:space="0" w:color="auto"/>
                    <w:right w:val="none" w:sz="0" w:space="0" w:color="auto"/>
                  </w:divBdr>
                  <w:divsChild>
                    <w:div w:id="432169310">
                      <w:marLeft w:val="0"/>
                      <w:marRight w:val="0"/>
                      <w:marTop w:val="0"/>
                      <w:marBottom w:val="0"/>
                      <w:divBdr>
                        <w:top w:val="none" w:sz="0" w:space="0" w:color="auto"/>
                        <w:left w:val="none" w:sz="0" w:space="0" w:color="auto"/>
                        <w:bottom w:val="none" w:sz="0" w:space="0" w:color="auto"/>
                        <w:right w:val="none" w:sz="0" w:space="0" w:color="auto"/>
                      </w:divBdr>
                    </w:div>
                  </w:divsChild>
                </w:div>
                <w:div w:id="1729457273">
                  <w:marLeft w:val="0"/>
                  <w:marRight w:val="0"/>
                  <w:marTop w:val="0"/>
                  <w:marBottom w:val="0"/>
                  <w:divBdr>
                    <w:top w:val="none" w:sz="0" w:space="0" w:color="auto"/>
                    <w:left w:val="none" w:sz="0" w:space="0" w:color="auto"/>
                    <w:bottom w:val="none" w:sz="0" w:space="0" w:color="auto"/>
                    <w:right w:val="none" w:sz="0" w:space="0" w:color="auto"/>
                  </w:divBdr>
                  <w:divsChild>
                    <w:div w:id="1210647598">
                      <w:marLeft w:val="0"/>
                      <w:marRight w:val="0"/>
                      <w:marTop w:val="0"/>
                      <w:marBottom w:val="0"/>
                      <w:divBdr>
                        <w:top w:val="none" w:sz="0" w:space="0" w:color="auto"/>
                        <w:left w:val="none" w:sz="0" w:space="0" w:color="auto"/>
                        <w:bottom w:val="none" w:sz="0" w:space="0" w:color="auto"/>
                        <w:right w:val="none" w:sz="0" w:space="0" w:color="auto"/>
                      </w:divBdr>
                    </w:div>
                  </w:divsChild>
                </w:div>
                <w:div w:id="541331672">
                  <w:marLeft w:val="0"/>
                  <w:marRight w:val="0"/>
                  <w:marTop w:val="0"/>
                  <w:marBottom w:val="0"/>
                  <w:divBdr>
                    <w:top w:val="none" w:sz="0" w:space="0" w:color="auto"/>
                    <w:left w:val="none" w:sz="0" w:space="0" w:color="auto"/>
                    <w:bottom w:val="none" w:sz="0" w:space="0" w:color="auto"/>
                    <w:right w:val="none" w:sz="0" w:space="0" w:color="auto"/>
                  </w:divBdr>
                  <w:divsChild>
                    <w:div w:id="1968047058">
                      <w:marLeft w:val="0"/>
                      <w:marRight w:val="0"/>
                      <w:marTop w:val="0"/>
                      <w:marBottom w:val="0"/>
                      <w:divBdr>
                        <w:top w:val="none" w:sz="0" w:space="0" w:color="auto"/>
                        <w:left w:val="none" w:sz="0" w:space="0" w:color="auto"/>
                        <w:bottom w:val="none" w:sz="0" w:space="0" w:color="auto"/>
                        <w:right w:val="none" w:sz="0" w:space="0" w:color="auto"/>
                      </w:divBdr>
                    </w:div>
                  </w:divsChild>
                </w:div>
                <w:div w:id="1394229496">
                  <w:marLeft w:val="0"/>
                  <w:marRight w:val="0"/>
                  <w:marTop w:val="0"/>
                  <w:marBottom w:val="0"/>
                  <w:divBdr>
                    <w:top w:val="none" w:sz="0" w:space="0" w:color="auto"/>
                    <w:left w:val="none" w:sz="0" w:space="0" w:color="auto"/>
                    <w:bottom w:val="none" w:sz="0" w:space="0" w:color="auto"/>
                    <w:right w:val="none" w:sz="0" w:space="0" w:color="auto"/>
                  </w:divBdr>
                  <w:divsChild>
                    <w:div w:id="773985614">
                      <w:marLeft w:val="0"/>
                      <w:marRight w:val="0"/>
                      <w:marTop w:val="0"/>
                      <w:marBottom w:val="0"/>
                      <w:divBdr>
                        <w:top w:val="none" w:sz="0" w:space="0" w:color="auto"/>
                        <w:left w:val="none" w:sz="0" w:space="0" w:color="auto"/>
                        <w:bottom w:val="none" w:sz="0" w:space="0" w:color="auto"/>
                        <w:right w:val="none" w:sz="0" w:space="0" w:color="auto"/>
                      </w:divBdr>
                    </w:div>
                  </w:divsChild>
                </w:div>
                <w:div w:id="1219198378">
                  <w:marLeft w:val="0"/>
                  <w:marRight w:val="0"/>
                  <w:marTop w:val="0"/>
                  <w:marBottom w:val="0"/>
                  <w:divBdr>
                    <w:top w:val="none" w:sz="0" w:space="0" w:color="auto"/>
                    <w:left w:val="none" w:sz="0" w:space="0" w:color="auto"/>
                    <w:bottom w:val="none" w:sz="0" w:space="0" w:color="auto"/>
                    <w:right w:val="none" w:sz="0" w:space="0" w:color="auto"/>
                  </w:divBdr>
                  <w:divsChild>
                    <w:div w:id="301546692">
                      <w:marLeft w:val="0"/>
                      <w:marRight w:val="0"/>
                      <w:marTop w:val="0"/>
                      <w:marBottom w:val="0"/>
                      <w:divBdr>
                        <w:top w:val="none" w:sz="0" w:space="0" w:color="auto"/>
                        <w:left w:val="none" w:sz="0" w:space="0" w:color="auto"/>
                        <w:bottom w:val="none" w:sz="0" w:space="0" w:color="auto"/>
                        <w:right w:val="none" w:sz="0" w:space="0" w:color="auto"/>
                      </w:divBdr>
                    </w:div>
                  </w:divsChild>
                </w:div>
                <w:div w:id="76482275">
                  <w:marLeft w:val="0"/>
                  <w:marRight w:val="0"/>
                  <w:marTop w:val="0"/>
                  <w:marBottom w:val="0"/>
                  <w:divBdr>
                    <w:top w:val="none" w:sz="0" w:space="0" w:color="auto"/>
                    <w:left w:val="none" w:sz="0" w:space="0" w:color="auto"/>
                    <w:bottom w:val="none" w:sz="0" w:space="0" w:color="auto"/>
                    <w:right w:val="none" w:sz="0" w:space="0" w:color="auto"/>
                  </w:divBdr>
                  <w:divsChild>
                    <w:div w:id="449662585">
                      <w:marLeft w:val="0"/>
                      <w:marRight w:val="0"/>
                      <w:marTop w:val="0"/>
                      <w:marBottom w:val="0"/>
                      <w:divBdr>
                        <w:top w:val="none" w:sz="0" w:space="0" w:color="auto"/>
                        <w:left w:val="none" w:sz="0" w:space="0" w:color="auto"/>
                        <w:bottom w:val="none" w:sz="0" w:space="0" w:color="auto"/>
                        <w:right w:val="none" w:sz="0" w:space="0" w:color="auto"/>
                      </w:divBdr>
                    </w:div>
                  </w:divsChild>
                </w:div>
                <w:div w:id="874972936">
                  <w:marLeft w:val="0"/>
                  <w:marRight w:val="0"/>
                  <w:marTop w:val="0"/>
                  <w:marBottom w:val="0"/>
                  <w:divBdr>
                    <w:top w:val="none" w:sz="0" w:space="0" w:color="auto"/>
                    <w:left w:val="none" w:sz="0" w:space="0" w:color="auto"/>
                    <w:bottom w:val="none" w:sz="0" w:space="0" w:color="auto"/>
                    <w:right w:val="none" w:sz="0" w:space="0" w:color="auto"/>
                  </w:divBdr>
                  <w:divsChild>
                    <w:div w:id="978535136">
                      <w:marLeft w:val="0"/>
                      <w:marRight w:val="0"/>
                      <w:marTop w:val="0"/>
                      <w:marBottom w:val="0"/>
                      <w:divBdr>
                        <w:top w:val="none" w:sz="0" w:space="0" w:color="auto"/>
                        <w:left w:val="none" w:sz="0" w:space="0" w:color="auto"/>
                        <w:bottom w:val="none" w:sz="0" w:space="0" w:color="auto"/>
                        <w:right w:val="none" w:sz="0" w:space="0" w:color="auto"/>
                      </w:divBdr>
                    </w:div>
                  </w:divsChild>
                </w:div>
                <w:div w:id="364871367">
                  <w:marLeft w:val="0"/>
                  <w:marRight w:val="0"/>
                  <w:marTop w:val="0"/>
                  <w:marBottom w:val="0"/>
                  <w:divBdr>
                    <w:top w:val="none" w:sz="0" w:space="0" w:color="auto"/>
                    <w:left w:val="none" w:sz="0" w:space="0" w:color="auto"/>
                    <w:bottom w:val="none" w:sz="0" w:space="0" w:color="auto"/>
                    <w:right w:val="none" w:sz="0" w:space="0" w:color="auto"/>
                  </w:divBdr>
                  <w:divsChild>
                    <w:div w:id="1292402487">
                      <w:marLeft w:val="0"/>
                      <w:marRight w:val="0"/>
                      <w:marTop w:val="0"/>
                      <w:marBottom w:val="0"/>
                      <w:divBdr>
                        <w:top w:val="none" w:sz="0" w:space="0" w:color="auto"/>
                        <w:left w:val="none" w:sz="0" w:space="0" w:color="auto"/>
                        <w:bottom w:val="none" w:sz="0" w:space="0" w:color="auto"/>
                        <w:right w:val="none" w:sz="0" w:space="0" w:color="auto"/>
                      </w:divBdr>
                    </w:div>
                  </w:divsChild>
                </w:div>
                <w:div w:id="696274937">
                  <w:marLeft w:val="0"/>
                  <w:marRight w:val="0"/>
                  <w:marTop w:val="0"/>
                  <w:marBottom w:val="0"/>
                  <w:divBdr>
                    <w:top w:val="none" w:sz="0" w:space="0" w:color="auto"/>
                    <w:left w:val="none" w:sz="0" w:space="0" w:color="auto"/>
                    <w:bottom w:val="none" w:sz="0" w:space="0" w:color="auto"/>
                    <w:right w:val="none" w:sz="0" w:space="0" w:color="auto"/>
                  </w:divBdr>
                  <w:divsChild>
                    <w:div w:id="1292981505">
                      <w:marLeft w:val="0"/>
                      <w:marRight w:val="0"/>
                      <w:marTop w:val="0"/>
                      <w:marBottom w:val="0"/>
                      <w:divBdr>
                        <w:top w:val="none" w:sz="0" w:space="0" w:color="auto"/>
                        <w:left w:val="none" w:sz="0" w:space="0" w:color="auto"/>
                        <w:bottom w:val="none" w:sz="0" w:space="0" w:color="auto"/>
                        <w:right w:val="none" w:sz="0" w:space="0" w:color="auto"/>
                      </w:divBdr>
                    </w:div>
                  </w:divsChild>
                </w:div>
                <w:div w:id="2012485009">
                  <w:marLeft w:val="0"/>
                  <w:marRight w:val="0"/>
                  <w:marTop w:val="0"/>
                  <w:marBottom w:val="0"/>
                  <w:divBdr>
                    <w:top w:val="none" w:sz="0" w:space="0" w:color="auto"/>
                    <w:left w:val="none" w:sz="0" w:space="0" w:color="auto"/>
                    <w:bottom w:val="none" w:sz="0" w:space="0" w:color="auto"/>
                    <w:right w:val="none" w:sz="0" w:space="0" w:color="auto"/>
                  </w:divBdr>
                  <w:divsChild>
                    <w:div w:id="691149722">
                      <w:marLeft w:val="0"/>
                      <w:marRight w:val="0"/>
                      <w:marTop w:val="0"/>
                      <w:marBottom w:val="0"/>
                      <w:divBdr>
                        <w:top w:val="none" w:sz="0" w:space="0" w:color="auto"/>
                        <w:left w:val="none" w:sz="0" w:space="0" w:color="auto"/>
                        <w:bottom w:val="none" w:sz="0" w:space="0" w:color="auto"/>
                        <w:right w:val="none" w:sz="0" w:space="0" w:color="auto"/>
                      </w:divBdr>
                    </w:div>
                  </w:divsChild>
                </w:div>
                <w:div w:id="963582444">
                  <w:marLeft w:val="0"/>
                  <w:marRight w:val="0"/>
                  <w:marTop w:val="0"/>
                  <w:marBottom w:val="0"/>
                  <w:divBdr>
                    <w:top w:val="none" w:sz="0" w:space="0" w:color="auto"/>
                    <w:left w:val="none" w:sz="0" w:space="0" w:color="auto"/>
                    <w:bottom w:val="none" w:sz="0" w:space="0" w:color="auto"/>
                    <w:right w:val="none" w:sz="0" w:space="0" w:color="auto"/>
                  </w:divBdr>
                  <w:divsChild>
                    <w:div w:id="1505196115">
                      <w:marLeft w:val="0"/>
                      <w:marRight w:val="0"/>
                      <w:marTop w:val="0"/>
                      <w:marBottom w:val="0"/>
                      <w:divBdr>
                        <w:top w:val="none" w:sz="0" w:space="0" w:color="auto"/>
                        <w:left w:val="none" w:sz="0" w:space="0" w:color="auto"/>
                        <w:bottom w:val="none" w:sz="0" w:space="0" w:color="auto"/>
                        <w:right w:val="none" w:sz="0" w:space="0" w:color="auto"/>
                      </w:divBdr>
                    </w:div>
                  </w:divsChild>
                </w:div>
                <w:div w:id="789277423">
                  <w:marLeft w:val="0"/>
                  <w:marRight w:val="0"/>
                  <w:marTop w:val="0"/>
                  <w:marBottom w:val="0"/>
                  <w:divBdr>
                    <w:top w:val="none" w:sz="0" w:space="0" w:color="auto"/>
                    <w:left w:val="none" w:sz="0" w:space="0" w:color="auto"/>
                    <w:bottom w:val="none" w:sz="0" w:space="0" w:color="auto"/>
                    <w:right w:val="none" w:sz="0" w:space="0" w:color="auto"/>
                  </w:divBdr>
                  <w:divsChild>
                    <w:div w:id="356469670">
                      <w:marLeft w:val="0"/>
                      <w:marRight w:val="0"/>
                      <w:marTop w:val="0"/>
                      <w:marBottom w:val="0"/>
                      <w:divBdr>
                        <w:top w:val="none" w:sz="0" w:space="0" w:color="auto"/>
                        <w:left w:val="none" w:sz="0" w:space="0" w:color="auto"/>
                        <w:bottom w:val="none" w:sz="0" w:space="0" w:color="auto"/>
                        <w:right w:val="none" w:sz="0" w:space="0" w:color="auto"/>
                      </w:divBdr>
                    </w:div>
                  </w:divsChild>
                </w:div>
                <w:div w:id="1688170929">
                  <w:marLeft w:val="0"/>
                  <w:marRight w:val="0"/>
                  <w:marTop w:val="0"/>
                  <w:marBottom w:val="0"/>
                  <w:divBdr>
                    <w:top w:val="none" w:sz="0" w:space="0" w:color="auto"/>
                    <w:left w:val="none" w:sz="0" w:space="0" w:color="auto"/>
                    <w:bottom w:val="none" w:sz="0" w:space="0" w:color="auto"/>
                    <w:right w:val="none" w:sz="0" w:space="0" w:color="auto"/>
                  </w:divBdr>
                  <w:divsChild>
                    <w:div w:id="1805151182">
                      <w:marLeft w:val="0"/>
                      <w:marRight w:val="0"/>
                      <w:marTop w:val="0"/>
                      <w:marBottom w:val="0"/>
                      <w:divBdr>
                        <w:top w:val="none" w:sz="0" w:space="0" w:color="auto"/>
                        <w:left w:val="none" w:sz="0" w:space="0" w:color="auto"/>
                        <w:bottom w:val="none" w:sz="0" w:space="0" w:color="auto"/>
                        <w:right w:val="none" w:sz="0" w:space="0" w:color="auto"/>
                      </w:divBdr>
                    </w:div>
                  </w:divsChild>
                </w:div>
                <w:div w:id="600526168">
                  <w:marLeft w:val="0"/>
                  <w:marRight w:val="0"/>
                  <w:marTop w:val="0"/>
                  <w:marBottom w:val="0"/>
                  <w:divBdr>
                    <w:top w:val="none" w:sz="0" w:space="0" w:color="auto"/>
                    <w:left w:val="none" w:sz="0" w:space="0" w:color="auto"/>
                    <w:bottom w:val="none" w:sz="0" w:space="0" w:color="auto"/>
                    <w:right w:val="none" w:sz="0" w:space="0" w:color="auto"/>
                  </w:divBdr>
                  <w:divsChild>
                    <w:div w:id="1172799241">
                      <w:marLeft w:val="0"/>
                      <w:marRight w:val="0"/>
                      <w:marTop w:val="0"/>
                      <w:marBottom w:val="0"/>
                      <w:divBdr>
                        <w:top w:val="none" w:sz="0" w:space="0" w:color="auto"/>
                        <w:left w:val="none" w:sz="0" w:space="0" w:color="auto"/>
                        <w:bottom w:val="none" w:sz="0" w:space="0" w:color="auto"/>
                        <w:right w:val="none" w:sz="0" w:space="0" w:color="auto"/>
                      </w:divBdr>
                    </w:div>
                  </w:divsChild>
                </w:div>
                <w:div w:id="1299603142">
                  <w:marLeft w:val="0"/>
                  <w:marRight w:val="0"/>
                  <w:marTop w:val="0"/>
                  <w:marBottom w:val="0"/>
                  <w:divBdr>
                    <w:top w:val="none" w:sz="0" w:space="0" w:color="auto"/>
                    <w:left w:val="none" w:sz="0" w:space="0" w:color="auto"/>
                    <w:bottom w:val="none" w:sz="0" w:space="0" w:color="auto"/>
                    <w:right w:val="none" w:sz="0" w:space="0" w:color="auto"/>
                  </w:divBdr>
                  <w:divsChild>
                    <w:div w:id="1421677621">
                      <w:marLeft w:val="0"/>
                      <w:marRight w:val="0"/>
                      <w:marTop w:val="0"/>
                      <w:marBottom w:val="0"/>
                      <w:divBdr>
                        <w:top w:val="none" w:sz="0" w:space="0" w:color="auto"/>
                        <w:left w:val="none" w:sz="0" w:space="0" w:color="auto"/>
                        <w:bottom w:val="none" w:sz="0" w:space="0" w:color="auto"/>
                        <w:right w:val="none" w:sz="0" w:space="0" w:color="auto"/>
                      </w:divBdr>
                    </w:div>
                  </w:divsChild>
                </w:div>
                <w:div w:id="376970242">
                  <w:marLeft w:val="0"/>
                  <w:marRight w:val="0"/>
                  <w:marTop w:val="0"/>
                  <w:marBottom w:val="0"/>
                  <w:divBdr>
                    <w:top w:val="none" w:sz="0" w:space="0" w:color="auto"/>
                    <w:left w:val="none" w:sz="0" w:space="0" w:color="auto"/>
                    <w:bottom w:val="none" w:sz="0" w:space="0" w:color="auto"/>
                    <w:right w:val="none" w:sz="0" w:space="0" w:color="auto"/>
                  </w:divBdr>
                  <w:divsChild>
                    <w:div w:id="1673408446">
                      <w:marLeft w:val="0"/>
                      <w:marRight w:val="0"/>
                      <w:marTop w:val="0"/>
                      <w:marBottom w:val="0"/>
                      <w:divBdr>
                        <w:top w:val="none" w:sz="0" w:space="0" w:color="auto"/>
                        <w:left w:val="none" w:sz="0" w:space="0" w:color="auto"/>
                        <w:bottom w:val="none" w:sz="0" w:space="0" w:color="auto"/>
                        <w:right w:val="none" w:sz="0" w:space="0" w:color="auto"/>
                      </w:divBdr>
                    </w:div>
                  </w:divsChild>
                </w:div>
                <w:div w:id="989989148">
                  <w:marLeft w:val="0"/>
                  <w:marRight w:val="0"/>
                  <w:marTop w:val="0"/>
                  <w:marBottom w:val="0"/>
                  <w:divBdr>
                    <w:top w:val="none" w:sz="0" w:space="0" w:color="auto"/>
                    <w:left w:val="none" w:sz="0" w:space="0" w:color="auto"/>
                    <w:bottom w:val="none" w:sz="0" w:space="0" w:color="auto"/>
                    <w:right w:val="none" w:sz="0" w:space="0" w:color="auto"/>
                  </w:divBdr>
                  <w:divsChild>
                    <w:div w:id="243420374">
                      <w:marLeft w:val="0"/>
                      <w:marRight w:val="0"/>
                      <w:marTop w:val="0"/>
                      <w:marBottom w:val="0"/>
                      <w:divBdr>
                        <w:top w:val="none" w:sz="0" w:space="0" w:color="auto"/>
                        <w:left w:val="none" w:sz="0" w:space="0" w:color="auto"/>
                        <w:bottom w:val="none" w:sz="0" w:space="0" w:color="auto"/>
                        <w:right w:val="none" w:sz="0" w:space="0" w:color="auto"/>
                      </w:divBdr>
                    </w:div>
                  </w:divsChild>
                </w:div>
                <w:div w:id="1037245237">
                  <w:marLeft w:val="0"/>
                  <w:marRight w:val="0"/>
                  <w:marTop w:val="0"/>
                  <w:marBottom w:val="0"/>
                  <w:divBdr>
                    <w:top w:val="none" w:sz="0" w:space="0" w:color="auto"/>
                    <w:left w:val="none" w:sz="0" w:space="0" w:color="auto"/>
                    <w:bottom w:val="none" w:sz="0" w:space="0" w:color="auto"/>
                    <w:right w:val="none" w:sz="0" w:space="0" w:color="auto"/>
                  </w:divBdr>
                  <w:divsChild>
                    <w:div w:id="1977489381">
                      <w:marLeft w:val="0"/>
                      <w:marRight w:val="0"/>
                      <w:marTop w:val="0"/>
                      <w:marBottom w:val="0"/>
                      <w:divBdr>
                        <w:top w:val="none" w:sz="0" w:space="0" w:color="auto"/>
                        <w:left w:val="none" w:sz="0" w:space="0" w:color="auto"/>
                        <w:bottom w:val="none" w:sz="0" w:space="0" w:color="auto"/>
                        <w:right w:val="none" w:sz="0" w:space="0" w:color="auto"/>
                      </w:divBdr>
                    </w:div>
                  </w:divsChild>
                </w:div>
                <w:div w:id="879242809">
                  <w:marLeft w:val="0"/>
                  <w:marRight w:val="0"/>
                  <w:marTop w:val="0"/>
                  <w:marBottom w:val="0"/>
                  <w:divBdr>
                    <w:top w:val="none" w:sz="0" w:space="0" w:color="auto"/>
                    <w:left w:val="none" w:sz="0" w:space="0" w:color="auto"/>
                    <w:bottom w:val="none" w:sz="0" w:space="0" w:color="auto"/>
                    <w:right w:val="none" w:sz="0" w:space="0" w:color="auto"/>
                  </w:divBdr>
                  <w:divsChild>
                    <w:div w:id="1335768232">
                      <w:marLeft w:val="0"/>
                      <w:marRight w:val="0"/>
                      <w:marTop w:val="0"/>
                      <w:marBottom w:val="0"/>
                      <w:divBdr>
                        <w:top w:val="none" w:sz="0" w:space="0" w:color="auto"/>
                        <w:left w:val="none" w:sz="0" w:space="0" w:color="auto"/>
                        <w:bottom w:val="none" w:sz="0" w:space="0" w:color="auto"/>
                        <w:right w:val="none" w:sz="0" w:space="0" w:color="auto"/>
                      </w:divBdr>
                    </w:div>
                  </w:divsChild>
                </w:div>
                <w:div w:id="55711101">
                  <w:marLeft w:val="0"/>
                  <w:marRight w:val="0"/>
                  <w:marTop w:val="0"/>
                  <w:marBottom w:val="0"/>
                  <w:divBdr>
                    <w:top w:val="none" w:sz="0" w:space="0" w:color="auto"/>
                    <w:left w:val="none" w:sz="0" w:space="0" w:color="auto"/>
                    <w:bottom w:val="none" w:sz="0" w:space="0" w:color="auto"/>
                    <w:right w:val="none" w:sz="0" w:space="0" w:color="auto"/>
                  </w:divBdr>
                  <w:divsChild>
                    <w:div w:id="1619557191">
                      <w:marLeft w:val="0"/>
                      <w:marRight w:val="0"/>
                      <w:marTop w:val="0"/>
                      <w:marBottom w:val="0"/>
                      <w:divBdr>
                        <w:top w:val="none" w:sz="0" w:space="0" w:color="auto"/>
                        <w:left w:val="none" w:sz="0" w:space="0" w:color="auto"/>
                        <w:bottom w:val="none" w:sz="0" w:space="0" w:color="auto"/>
                        <w:right w:val="none" w:sz="0" w:space="0" w:color="auto"/>
                      </w:divBdr>
                    </w:div>
                  </w:divsChild>
                </w:div>
                <w:div w:id="1913931827">
                  <w:marLeft w:val="0"/>
                  <w:marRight w:val="0"/>
                  <w:marTop w:val="0"/>
                  <w:marBottom w:val="0"/>
                  <w:divBdr>
                    <w:top w:val="none" w:sz="0" w:space="0" w:color="auto"/>
                    <w:left w:val="none" w:sz="0" w:space="0" w:color="auto"/>
                    <w:bottom w:val="none" w:sz="0" w:space="0" w:color="auto"/>
                    <w:right w:val="none" w:sz="0" w:space="0" w:color="auto"/>
                  </w:divBdr>
                  <w:divsChild>
                    <w:div w:id="1480995396">
                      <w:marLeft w:val="0"/>
                      <w:marRight w:val="0"/>
                      <w:marTop w:val="0"/>
                      <w:marBottom w:val="0"/>
                      <w:divBdr>
                        <w:top w:val="none" w:sz="0" w:space="0" w:color="auto"/>
                        <w:left w:val="none" w:sz="0" w:space="0" w:color="auto"/>
                        <w:bottom w:val="none" w:sz="0" w:space="0" w:color="auto"/>
                        <w:right w:val="none" w:sz="0" w:space="0" w:color="auto"/>
                      </w:divBdr>
                    </w:div>
                  </w:divsChild>
                </w:div>
                <w:div w:id="1638410055">
                  <w:marLeft w:val="0"/>
                  <w:marRight w:val="0"/>
                  <w:marTop w:val="0"/>
                  <w:marBottom w:val="0"/>
                  <w:divBdr>
                    <w:top w:val="none" w:sz="0" w:space="0" w:color="auto"/>
                    <w:left w:val="none" w:sz="0" w:space="0" w:color="auto"/>
                    <w:bottom w:val="none" w:sz="0" w:space="0" w:color="auto"/>
                    <w:right w:val="none" w:sz="0" w:space="0" w:color="auto"/>
                  </w:divBdr>
                  <w:divsChild>
                    <w:div w:id="1718624124">
                      <w:marLeft w:val="0"/>
                      <w:marRight w:val="0"/>
                      <w:marTop w:val="0"/>
                      <w:marBottom w:val="0"/>
                      <w:divBdr>
                        <w:top w:val="none" w:sz="0" w:space="0" w:color="auto"/>
                        <w:left w:val="none" w:sz="0" w:space="0" w:color="auto"/>
                        <w:bottom w:val="none" w:sz="0" w:space="0" w:color="auto"/>
                        <w:right w:val="none" w:sz="0" w:space="0" w:color="auto"/>
                      </w:divBdr>
                    </w:div>
                  </w:divsChild>
                </w:div>
                <w:div w:id="1142887463">
                  <w:marLeft w:val="0"/>
                  <w:marRight w:val="0"/>
                  <w:marTop w:val="0"/>
                  <w:marBottom w:val="0"/>
                  <w:divBdr>
                    <w:top w:val="none" w:sz="0" w:space="0" w:color="auto"/>
                    <w:left w:val="none" w:sz="0" w:space="0" w:color="auto"/>
                    <w:bottom w:val="none" w:sz="0" w:space="0" w:color="auto"/>
                    <w:right w:val="none" w:sz="0" w:space="0" w:color="auto"/>
                  </w:divBdr>
                  <w:divsChild>
                    <w:div w:id="1385442452">
                      <w:marLeft w:val="0"/>
                      <w:marRight w:val="0"/>
                      <w:marTop w:val="0"/>
                      <w:marBottom w:val="0"/>
                      <w:divBdr>
                        <w:top w:val="none" w:sz="0" w:space="0" w:color="auto"/>
                        <w:left w:val="none" w:sz="0" w:space="0" w:color="auto"/>
                        <w:bottom w:val="none" w:sz="0" w:space="0" w:color="auto"/>
                        <w:right w:val="none" w:sz="0" w:space="0" w:color="auto"/>
                      </w:divBdr>
                    </w:div>
                  </w:divsChild>
                </w:div>
                <w:div w:id="252251489">
                  <w:marLeft w:val="0"/>
                  <w:marRight w:val="0"/>
                  <w:marTop w:val="0"/>
                  <w:marBottom w:val="0"/>
                  <w:divBdr>
                    <w:top w:val="none" w:sz="0" w:space="0" w:color="auto"/>
                    <w:left w:val="none" w:sz="0" w:space="0" w:color="auto"/>
                    <w:bottom w:val="none" w:sz="0" w:space="0" w:color="auto"/>
                    <w:right w:val="none" w:sz="0" w:space="0" w:color="auto"/>
                  </w:divBdr>
                  <w:divsChild>
                    <w:div w:id="706024837">
                      <w:marLeft w:val="0"/>
                      <w:marRight w:val="0"/>
                      <w:marTop w:val="0"/>
                      <w:marBottom w:val="0"/>
                      <w:divBdr>
                        <w:top w:val="none" w:sz="0" w:space="0" w:color="auto"/>
                        <w:left w:val="none" w:sz="0" w:space="0" w:color="auto"/>
                        <w:bottom w:val="none" w:sz="0" w:space="0" w:color="auto"/>
                        <w:right w:val="none" w:sz="0" w:space="0" w:color="auto"/>
                      </w:divBdr>
                    </w:div>
                  </w:divsChild>
                </w:div>
                <w:div w:id="1872499927">
                  <w:marLeft w:val="0"/>
                  <w:marRight w:val="0"/>
                  <w:marTop w:val="0"/>
                  <w:marBottom w:val="0"/>
                  <w:divBdr>
                    <w:top w:val="none" w:sz="0" w:space="0" w:color="auto"/>
                    <w:left w:val="none" w:sz="0" w:space="0" w:color="auto"/>
                    <w:bottom w:val="none" w:sz="0" w:space="0" w:color="auto"/>
                    <w:right w:val="none" w:sz="0" w:space="0" w:color="auto"/>
                  </w:divBdr>
                  <w:divsChild>
                    <w:div w:id="1204630748">
                      <w:marLeft w:val="0"/>
                      <w:marRight w:val="0"/>
                      <w:marTop w:val="0"/>
                      <w:marBottom w:val="0"/>
                      <w:divBdr>
                        <w:top w:val="none" w:sz="0" w:space="0" w:color="auto"/>
                        <w:left w:val="none" w:sz="0" w:space="0" w:color="auto"/>
                        <w:bottom w:val="none" w:sz="0" w:space="0" w:color="auto"/>
                        <w:right w:val="none" w:sz="0" w:space="0" w:color="auto"/>
                      </w:divBdr>
                    </w:div>
                  </w:divsChild>
                </w:div>
                <w:div w:id="736824833">
                  <w:marLeft w:val="0"/>
                  <w:marRight w:val="0"/>
                  <w:marTop w:val="0"/>
                  <w:marBottom w:val="0"/>
                  <w:divBdr>
                    <w:top w:val="none" w:sz="0" w:space="0" w:color="auto"/>
                    <w:left w:val="none" w:sz="0" w:space="0" w:color="auto"/>
                    <w:bottom w:val="none" w:sz="0" w:space="0" w:color="auto"/>
                    <w:right w:val="none" w:sz="0" w:space="0" w:color="auto"/>
                  </w:divBdr>
                  <w:divsChild>
                    <w:div w:id="2027169662">
                      <w:marLeft w:val="0"/>
                      <w:marRight w:val="0"/>
                      <w:marTop w:val="0"/>
                      <w:marBottom w:val="0"/>
                      <w:divBdr>
                        <w:top w:val="none" w:sz="0" w:space="0" w:color="auto"/>
                        <w:left w:val="none" w:sz="0" w:space="0" w:color="auto"/>
                        <w:bottom w:val="none" w:sz="0" w:space="0" w:color="auto"/>
                        <w:right w:val="none" w:sz="0" w:space="0" w:color="auto"/>
                      </w:divBdr>
                    </w:div>
                  </w:divsChild>
                </w:div>
                <w:div w:id="1188444827">
                  <w:marLeft w:val="0"/>
                  <w:marRight w:val="0"/>
                  <w:marTop w:val="0"/>
                  <w:marBottom w:val="0"/>
                  <w:divBdr>
                    <w:top w:val="none" w:sz="0" w:space="0" w:color="auto"/>
                    <w:left w:val="none" w:sz="0" w:space="0" w:color="auto"/>
                    <w:bottom w:val="none" w:sz="0" w:space="0" w:color="auto"/>
                    <w:right w:val="none" w:sz="0" w:space="0" w:color="auto"/>
                  </w:divBdr>
                  <w:divsChild>
                    <w:div w:id="1456102922">
                      <w:marLeft w:val="0"/>
                      <w:marRight w:val="0"/>
                      <w:marTop w:val="0"/>
                      <w:marBottom w:val="0"/>
                      <w:divBdr>
                        <w:top w:val="none" w:sz="0" w:space="0" w:color="auto"/>
                        <w:left w:val="none" w:sz="0" w:space="0" w:color="auto"/>
                        <w:bottom w:val="none" w:sz="0" w:space="0" w:color="auto"/>
                        <w:right w:val="none" w:sz="0" w:space="0" w:color="auto"/>
                      </w:divBdr>
                    </w:div>
                  </w:divsChild>
                </w:div>
                <w:div w:id="1593470301">
                  <w:marLeft w:val="0"/>
                  <w:marRight w:val="0"/>
                  <w:marTop w:val="0"/>
                  <w:marBottom w:val="0"/>
                  <w:divBdr>
                    <w:top w:val="none" w:sz="0" w:space="0" w:color="auto"/>
                    <w:left w:val="none" w:sz="0" w:space="0" w:color="auto"/>
                    <w:bottom w:val="none" w:sz="0" w:space="0" w:color="auto"/>
                    <w:right w:val="none" w:sz="0" w:space="0" w:color="auto"/>
                  </w:divBdr>
                  <w:divsChild>
                    <w:div w:id="1566064994">
                      <w:marLeft w:val="0"/>
                      <w:marRight w:val="0"/>
                      <w:marTop w:val="0"/>
                      <w:marBottom w:val="0"/>
                      <w:divBdr>
                        <w:top w:val="none" w:sz="0" w:space="0" w:color="auto"/>
                        <w:left w:val="none" w:sz="0" w:space="0" w:color="auto"/>
                        <w:bottom w:val="none" w:sz="0" w:space="0" w:color="auto"/>
                        <w:right w:val="none" w:sz="0" w:space="0" w:color="auto"/>
                      </w:divBdr>
                    </w:div>
                  </w:divsChild>
                </w:div>
                <w:div w:id="860777645">
                  <w:marLeft w:val="0"/>
                  <w:marRight w:val="0"/>
                  <w:marTop w:val="0"/>
                  <w:marBottom w:val="0"/>
                  <w:divBdr>
                    <w:top w:val="none" w:sz="0" w:space="0" w:color="auto"/>
                    <w:left w:val="none" w:sz="0" w:space="0" w:color="auto"/>
                    <w:bottom w:val="none" w:sz="0" w:space="0" w:color="auto"/>
                    <w:right w:val="none" w:sz="0" w:space="0" w:color="auto"/>
                  </w:divBdr>
                  <w:divsChild>
                    <w:div w:id="692459736">
                      <w:marLeft w:val="0"/>
                      <w:marRight w:val="0"/>
                      <w:marTop w:val="0"/>
                      <w:marBottom w:val="0"/>
                      <w:divBdr>
                        <w:top w:val="none" w:sz="0" w:space="0" w:color="auto"/>
                        <w:left w:val="none" w:sz="0" w:space="0" w:color="auto"/>
                        <w:bottom w:val="none" w:sz="0" w:space="0" w:color="auto"/>
                        <w:right w:val="none" w:sz="0" w:space="0" w:color="auto"/>
                      </w:divBdr>
                    </w:div>
                  </w:divsChild>
                </w:div>
                <w:div w:id="578175139">
                  <w:marLeft w:val="0"/>
                  <w:marRight w:val="0"/>
                  <w:marTop w:val="0"/>
                  <w:marBottom w:val="0"/>
                  <w:divBdr>
                    <w:top w:val="none" w:sz="0" w:space="0" w:color="auto"/>
                    <w:left w:val="none" w:sz="0" w:space="0" w:color="auto"/>
                    <w:bottom w:val="none" w:sz="0" w:space="0" w:color="auto"/>
                    <w:right w:val="none" w:sz="0" w:space="0" w:color="auto"/>
                  </w:divBdr>
                  <w:divsChild>
                    <w:div w:id="1155340374">
                      <w:marLeft w:val="0"/>
                      <w:marRight w:val="0"/>
                      <w:marTop w:val="0"/>
                      <w:marBottom w:val="0"/>
                      <w:divBdr>
                        <w:top w:val="none" w:sz="0" w:space="0" w:color="auto"/>
                        <w:left w:val="none" w:sz="0" w:space="0" w:color="auto"/>
                        <w:bottom w:val="none" w:sz="0" w:space="0" w:color="auto"/>
                        <w:right w:val="none" w:sz="0" w:space="0" w:color="auto"/>
                      </w:divBdr>
                    </w:div>
                  </w:divsChild>
                </w:div>
                <w:div w:id="142742360">
                  <w:marLeft w:val="0"/>
                  <w:marRight w:val="0"/>
                  <w:marTop w:val="0"/>
                  <w:marBottom w:val="0"/>
                  <w:divBdr>
                    <w:top w:val="none" w:sz="0" w:space="0" w:color="auto"/>
                    <w:left w:val="none" w:sz="0" w:space="0" w:color="auto"/>
                    <w:bottom w:val="none" w:sz="0" w:space="0" w:color="auto"/>
                    <w:right w:val="none" w:sz="0" w:space="0" w:color="auto"/>
                  </w:divBdr>
                  <w:divsChild>
                    <w:div w:id="109910572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58321437">
              <w:marLeft w:val="0"/>
              <w:marRight w:val="0"/>
              <w:marTop w:val="0"/>
              <w:marBottom w:val="0"/>
              <w:divBdr>
                <w:top w:val="none" w:sz="0" w:space="0" w:color="auto"/>
                <w:left w:val="none" w:sz="0" w:space="0" w:color="auto"/>
                <w:bottom w:val="none" w:sz="0" w:space="0" w:color="auto"/>
                <w:right w:val="none" w:sz="0" w:space="0" w:color="auto"/>
              </w:divBdr>
              <w:divsChild>
                <w:div w:id="909122260">
                  <w:marLeft w:val="0"/>
                  <w:marRight w:val="0"/>
                  <w:marTop w:val="0"/>
                  <w:marBottom w:val="0"/>
                  <w:divBdr>
                    <w:top w:val="none" w:sz="0" w:space="0" w:color="auto"/>
                    <w:left w:val="none" w:sz="0" w:space="0" w:color="auto"/>
                    <w:bottom w:val="none" w:sz="0" w:space="0" w:color="auto"/>
                    <w:right w:val="none" w:sz="0" w:space="0" w:color="auto"/>
                  </w:divBdr>
                </w:div>
                <w:div w:id="1147624602">
                  <w:marLeft w:val="0"/>
                  <w:marRight w:val="0"/>
                  <w:marTop w:val="0"/>
                  <w:marBottom w:val="0"/>
                  <w:divBdr>
                    <w:top w:val="none" w:sz="0" w:space="0" w:color="auto"/>
                    <w:left w:val="none" w:sz="0" w:space="0" w:color="auto"/>
                    <w:bottom w:val="none" w:sz="0" w:space="0" w:color="auto"/>
                    <w:right w:val="none" w:sz="0" w:space="0" w:color="auto"/>
                  </w:divBdr>
                </w:div>
              </w:divsChild>
            </w:div>
            <w:div w:id="478425438">
              <w:marLeft w:val="0"/>
              <w:marRight w:val="0"/>
              <w:marTop w:val="0"/>
              <w:marBottom w:val="0"/>
              <w:divBdr>
                <w:top w:val="none" w:sz="0" w:space="0" w:color="auto"/>
                <w:left w:val="none" w:sz="0" w:space="0" w:color="auto"/>
                <w:bottom w:val="none" w:sz="0" w:space="0" w:color="auto"/>
                <w:right w:val="none" w:sz="0" w:space="0" w:color="auto"/>
              </w:divBdr>
              <w:divsChild>
                <w:div w:id="950087427">
                  <w:marLeft w:val="0"/>
                  <w:marRight w:val="0"/>
                  <w:marTop w:val="0"/>
                  <w:marBottom w:val="0"/>
                  <w:divBdr>
                    <w:top w:val="none" w:sz="0" w:space="0" w:color="auto"/>
                    <w:left w:val="none" w:sz="0" w:space="0" w:color="auto"/>
                    <w:bottom w:val="none" w:sz="0" w:space="0" w:color="auto"/>
                    <w:right w:val="none" w:sz="0" w:space="0" w:color="auto"/>
                  </w:divBdr>
                </w:div>
              </w:divsChild>
            </w:div>
            <w:div w:id="611060119">
              <w:marLeft w:val="0"/>
              <w:marRight w:val="0"/>
              <w:marTop w:val="0"/>
              <w:marBottom w:val="0"/>
              <w:divBdr>
                <w:top w:val="none" w:sz="0" w:space="0" w:color="auto"/>
                <w:left w:val="none" w:sz="0" w:space="0" w:color="auto"/>
                <w:bottom w:val="none" w:sz="0" w:space="0" w:color="auto"/>
                <w:right w:val="none" w:sz="0" w:space="0" w:color="auto"/>
              </w:divBdr>
              <w:divsChild>
                <w:div w:id="143739350">
                  <w:marLeft w:val="0"/>
                  <w:marRight w:val="0"/>
                  <w:marTop w:val="0"/>
                  <w:marBottom w:val="0"/>
                  <w:divBdr>
                    <w:top w:val="none" w:sz="0" w:space="0" w:color="auto"/>
                    <w:left w:val="none" w:sz="0" w:space="0" w:color="auto"/>
                    <w:bottom w:val="none" w:sz="0" w:space="0" w:color="auto"/>
                    <w:right w:val="none" w:sz="0" w:space="0" w:color="auto"/>
                  </w:divBdr>
                </w:div>
              </w:divsChild>
            </w:div>
            <w:div w:id="900555265">
              <w:marLeft w:val="0"/>
              <w:marRight w:val="0"/>
              <w:marTop w:val="0"/>
              <w:marBottom w:val="0"/>
              <w:divBdr>
                <w:top w:val="none" w:sz="0" w:space="0" w:color="auto"/>
                <w:left w:val="none" w:sz="0" w:space="0" w:color="auto"/>
                <w:bottom w:val="none" w:sz="0" w:space="0" w:color="auto"/>
                <w:right w:val="none" w:sz="0" w:space="0" w:color="auto"/>
              </w:divBdr>
              <w:divsChild>
                <w:div w:id="2079939518">
                  <w:marLeft w:val="0"/>
                  <w:marRight w:val="0"/>
                  <w:marTop w:val="0"/>
                  <w:marBottom w:val="0"/>
                  <w:divBdr>
                    <w:top w:val="none" w:sz="0" w:space="0" w:color="auto"/>
                    <w:left w:val="none" w:sz="0" w:space="0" w:color="auto"/>
                    <w:bottom w:val="none" w:sz="0" w:space="0" w:color="auto"/>
                    <w:right w:val="none" w:sz="0" w:space="0" w:color="auto"/>
                  </w:divBdr>
                </w:div>
              </w:divsChild>
            </w:div>
            <w:div w:id="123893316">
              <w:marLeft w:val="0"/>
              <w:marRight w:val="0"/>
              <w:marTop w:val="0"/>
              <w:marBottom w:val="0"/>
              <w:divBdr>
                <w:top w:val="none" w:sz="0" w:space="0" w:color="auto"/>
                <w:left w:val="none" w:sz="0" w:space="0" w:color="auto"/>
                <w:bottom w:val="none" w:sz="0" w:space="0" w:color="auto"/>
                <w:right w:val="none" w:sz="0" w:space="0" w:color="auto"/>
              </w:divBdr>
              <w:divsChild>
                <w:div w:id="1400862011">
                  <w:marLeft w:val="0"/>
                  <w:marRight w:val="0"/>
                  <w:marTop w:val="0"/>
                  <w:marBottom w:val="0"/>
                  <w:divBdr>
                    <w:top w:val="none" w:sz="0" w:space="0" w:color="auto"/>
                    <w:left w:val="none" w:sz="0" w:space="0" w:color="auto"/>
                    <w:bottom w:val="none" w:sz="0" w:space="0" w:color="auto"/>
                    <w:right w:val="none" w:sz="0" w:space="0" w:color="auto"/>
                  </w:divBdr>
                </w:div>
              </w:divsChild>
            </w:div>
            <w:div w:id="1782802661">
              <w:marLeft w:val="0"/>
              <w:marRight w:val="0"/>
              <w:marTop w:val="0"/>
              <w:marBottom w:val="0"/>
              <w:divBdr>
                <w:top w:val="none" w:sz="0" w:space="0" w:color="auto"/>
                <w:left w:val="none" w:sz="0" w:space="0" w:color="auto"/>
                <w:bottom w:val="none" w:sz="0" w:space="0" w:color="auto"/>
                <w:right w:val="none" w:sz="0" w:space="0" w:color="auto"/>
              </w:divBdr>
              <w:divsChild>
                <w:div w:id="652683707">
                  <w:marLeft w:val="0"/>
                  <w:marRight w:val="0"/>
                  <w:marTop w:val="0"/>
                  <w:marBottom w:val="0"/>
                  <w:divBdr>
                    <w:top w:val="none" w:sz="0" w:space="0" w:color="auto"/>
                    <w:left w:val="none" w:sz="0" w:space="0" w:color="auto"/>
                    <w:bottom w:val="none" w:sz="0" w:space="0" w:color="auto"/>
                    <w:right w:val="none" w:sz="0" w:space="0" w:color="auto"/>
                  </w:divBdr>
                </w:div>
                <w:div w:id="197593078">
                  <w:marLeft w:val="0"/>
                  <w:marRight w:val="0"/>
                  <w:marTop w:val="0"/>
                  <w:marBottom w:val="0"/>
                  <w:divBdr>
                    <w:top w:val="none" w:sz="0" w:space="0" w:color="auto"/>
                    <w:left w:val="none" w:sz="0" w:space="0" w:color="auto"/>
                    <w:bottom w:val="none" w:sz="0" w:space="0" w:color="auto"/>
                    <w:right w:val="none" w:sz="0" w:space="0" w:color="auto"/>
                  </w:divBdr>
                </w:div>
              </w:divsChild>
            </w:div>
            <w:div w:id="1510946376">
              <w:marLeft w:val="0"/>
              <w:marRight w:val="0"/>
              <w:marTop w:val="0"/>
              <w:marBottom w:val="0"/>
              <w:divBdr>
                <w:top w:val="none" w:sz="0" w:space="0" w:color="auto"/>
                <w:left w:val="none" w:sz="0" w:space="0" w:color="auto"/>
                <w:bottom w:val="none" w:sz="0" w:space="0" w:color="auto"/>
                <w:right w:val="none" w:sz="0" w:space="0" w:color="auto"/>
              </w:divBdr>
              <w:divsChild>
                <w:div w:id="1166437296">
                  <w:marLeft w:val="0"/>
                  <w:marRight w:val="0"/>
                  <w:marTop w:val="0"/>
                  <w:marBottom w:val="0"/>
                  <w:divBdr>
                    <w:top w:val="none" w:sz="0" w:space="0" w:color="auto"/>
                    <w:left w:val="none" w:sz="0" w:space="0" w:color="auto"/>
                    <w:bottom w:val="none" w:sz="0" w:space="0" w:color="auto"/>
                    <w:right w:val="none" w:sz="0" w:space="0" w:color="auto"/>
                  </w:divBdr>
                </w:div>
              </w:divsChild>
            </w:div>
            <w:div w:id="2020039569">
              <w:marLeft w:val="0"/>
              <w:marRight w:val="0"/>
              <w:marTop w:val="0"/>
              <w:marBottom w:val="0"/>
              <w:divBdr>
                <w:top w:val="none" w:sz="0" w:space="0" w:color="auto"/>
                <w:left w:val="none" w:sz="0" w:space="0" w:color="auto"/>
                <w:bottom w:val="none" w:sz="0" w:space="0" w:color="auto"/>
                <w:right w:val="none" w:sz="0" w:space="0" w:color="auto"/>
              </w:divBdr>
              <w:divsChild>
                <w:div w:id="1905332031">
                  <w:marLeft w:val="0"/>
                  <w:marRight w:val="0"/>
                  <w:marTop w:val="0"/>
                  <w:marBottom w:val="0"/>
                  <w:divBdr>
                    <w:top w:val="none" w:sz="0" w:space="0" w:color="auto"/>
                    <w:left w:val="none" w:sz="0" w:space="0" w:color="auto"/>
                    <w:bottom w:val="none" w:sz="0" w:space="0" w:color="auto"/>
                    <w:right w:val="none" w:sz="0" w:space="0" w:color="auto"/>
                  </w:divBdr>
                </w:div>
              </w:divsChild>
            </w:div>
            <w:div w:id="1829861886">
              <w:marLeft w:val="0"/>
              <w:marRight w:val="0"/>
              <w:marTop w:val="0"/>
              <w:marBottom w:val="0"/>
              <w:divBdr>
                <w:top w:val="none" w:sz="0" w:space="0" w:color="auto"/>
                <w:left w:val="none" w:sz="0" w:space="0" w:color="auto"/>
                <w:bottom w:val="none" w:sz="0" w:space="0" w:color="auto"/>
                <w:right w:val="none" w:sz="0" w:space="0" w:color="auto"/>
              </w:divBdr>
              <w:divsChild>
                <w:div w:id="1615357041">
                  <w:marLeft w:val="0"/>
                  <w:marRight w:val="0"/>
                  <w:marTop w:val="0"/>
                  <w:marBottom w:val="0"/>
                  <w:divBdr>
                    <w:top w:val="none" w:sz="0" w:space="0" w:color="auto"/>
                    <w:left w:val="none" w:sz="0" w:space="0" w:color="auto"/>
                    <w:bottom w:val="none" w:sz="0" w:space="0" w:color="auto"/>
                    <w:right w:val="none" w:sz="0" w:space="0" w:color="auto"/>
                  </w:divBdr>
                </w:div>
              </w:divsChild>
            </w:div>
            <w:div w:id="2034568387">
              <w:marLeft w:val="0"/>
              <w:marRight w:val="0"/>
              <w:marTop w:val="0"/>
              <w:marBottom w:val="0"/>
              <w:divBdr>
                <w:top w:val="none" w:sz="0" w:space="0" w:color="auto"/>
                <w:left w:val="none" w:sz="0" w:space="0" w:color="auto"/>
                <w:bottom w:val="none" w:sz="0" w:space="0" w:color="auto"/>
                <w:right w:val="none" w:sz="0" w:space="0" w:color="auto"/>
              </w:divBdr>
              <w:divsChild>
                <w:div w:id="848525437">
                  <w:marLeft w:val="0"/>
                  <w:marRight w:val="0"/>
                  <w:marTop w:val="0"/>
                  <w:marBottom w:val="0"/>
                  <w:divBdr>
                    <w:top w:val="none" w:sz="0" w:space="0" w:color="auto"/>
                    <w:left w:val="none" w:sz="0" w:space="0" w:color="auto"/>
                    <w:bottom w:val="none" w:sz="0" w:space="0" w:color="auto"/>
                    <w:right w:val="none" w:sz="0" w:space="0" w:color="auto"/>
                  </w:divBdr>
                </w:div>
              </w:divsChild>
            </w:div>
            <w:div w:id="461731840">
              <w:marLeft w:val="0"/>
              <w:marRight w:val="0"/>
              <w:marTop w:val="0"/>
              <w:marBottom w:val="0"/>
              <w:divBdr>
                <w:top w:val="none" w:sz="0" w:space="0" w:color="auto"/>
                <w:left w:val="none" w:sz="0" w:space="0" w:color="auto"/>
                <w:bottom w:val="none" w:sz="0" w:space="0" w:color="auto"/>
                <w:right w:val="none" w:sz="0" w:space="0" w:color="auto"/>
              </w:divBdr>
              <w:divsChild>
                <w:div w:id="620503073">
                  <w:marLeft w:val="0"/>
                  <w:marRight w:val="0"/>
                  <w:marTop w:val="0"/>
                  <w:marBottom w:val="0"/>
                  <w:divBdr>
                    <w:top w:val="none" w:sz="0" w:space="0" w:color="auto"/>
                    <w:left w:val="none" w:sz="0" w:space="0" w:color="auto"/>
                    <w:bottom w:val="none" w:sz="0" w:space="0" w:color="auto"/>
                    <w:right w:val="none" w:sz="0" w:space="0" w:color="auto"/>
                  </w:divBdr>
                </w:div>
              </w:divsChild>
            </w:div>
            <w:div w:id="1704208300">
              <w:marLeft w:val="0"/>
              <w:marRight w:val="0"/>
              <w:marTop w:val="0"/>
              <w:marBottom w:val="0"/>
              <w:divBdr>
                <w:top w:val="none" w:sz="0" w:space="0" w:color="auto"/>
                <w:left w:val="none" w:sz="0" w:space="0" w:color="auto"/>
                <w:bottom w:val="none" w:sz="0" w:space="0" w:color="auto"/>
                <w:right w:val="none" w:sz="0" w:space="0" w:color="auto"/>
              </w:divBdr>
              <w:divsChild>
                <w:div w:id="874926242">
                  <w:marLeft w:val="0"/>
                  <w:marRight w:val="0"/>
                  <w:marTop w:val="0"/>
                  <w:marBottom w:val="0"/>
                  <w:divBdr>
                    <w:top w:val="none" w:sz="0" w:space="0" w:color="auto"/>
                    <w:left w:val="none" w:sz="0" w:space="0" w:color="auto"/>
                    <w:bottom w:val="none" w:sz="0" w:space="0" w:color="auto"/>
                    <w:right w:val="none" w:sz="0" w:space="0" w:color="auto"/>
                  </w:divBdr>
                </w:div>
              </w:divsChild>
            </w:div>
            <w:div w:id="870342035">
              <w:marLeft w:val="0"/>
              <w:marRight w:val="0"/>
              <w:marTop w:val="0"/>
              <w:marBottom w:val="0"/>
              <w:divBdr>
                <w:top w:val="none" w:sz="0" w:space="0" w:color="auto"/>
                <w:left w:val="none" w:sz="0" w:space="0" w:color="auto"/>
                <w:bottom w:val="none" w:sz="0" w:space="0" w:color="auto"/>
                <w:right w:val="none" w:sz="0" w:space="0" w:color="auto"/>
              </w:divBdr>
              <w:divsChild>
                <w:div w:id="10839507">
                  <w:marLeft w:val="0"/>
                  <w:marRight w:val="0"/>
                  <w:marTop w:val="0"/>
                  <w:marBottom w:val="0"/>
                  <w:divBdr>
                    <w:top w:val="none" w:sz="0" w:space="0" w:color="auto"/>
                    <w:left w:val="none" w:sz="0" w:space="0" w:color="auto"/>
                    <w:bottom w:val="none" w:sz="0" w:space="0" w:color="auto"/>
                    <w:right w:val="none" w:sz="0" w:space="0" w:color="auto"/>
                  </w:divBdr>
                </w:div>
                <w:div w:id="1893272138">
                  <w:marLeft w:val="0"/>
                  <w:marRight w:val="0"/>
                  <w:marTop w:val="0"/>
                  <w:marBottom w:val="0"/>
                  <w:divBdr>
                    <w:top w:val="none" w:sz="0" w:space="0" w:color="auto"/>
                    <w:left w:val="none" w:sz="0" w:space="0" w:color="auto"/>
                    <w:bottom w:val="none" w:sz="0" w:space="0" w:color="auto"/>
                    <w:right w:val="none" w:sz="0" w:space="0" w:color="auto"/>
                  </w:divBdr>
                </w:div>
              </w:divsChild>
            </w:div>
            <w:div w:id="1899432462">
              <w:marLeft w:val="0"/>
              <w:marRight w:val="0"/>
              <w:marTop w:val="0"/>
              <w:marBottom w:val="0"/>
              <w:divBdr>
                <w:top w:val="none" w:sz="0" w:space="0" w:color="auto"/>
                <w:left w:val="none" w:sz="0" w:space="0" w:color="auto"/>
                <w:bottom w:val="none" w:sz="0" w:space="0" w:color="auto"/>
                <w:right w:val="none" w:sz="0" w:space="0" w:color="auto"/>
              </w:divBdr>
              <w:divsChild>
                <w:div w:id="1777024291">
                  <w:marLeft w:val="0"/>
                  <w:marRight w:val="0"/>
                  <w:marTop w:val="0"/>
                  <w:marBottom w:val="0"/>
                  <w:divBdr>
                    <w:top w:val="none" w:sz="0" w:space="0" w:color="auto"/>
                    <w:left w:val="none" w:sz="0" w:space="0" w:color="auto"/>
                    <w:bottom w:val="none" w:sz="0" w:space="0" w:color="auto"/>
                    <w:right w:val="none" w:sz="0" w:space="0" w:color="auto"/>
                  </w:divBdr>
                </w:div>
              </w:divsChild>
            </w:div>
            <w:div w:id="28261115">
              <w:marLeft w:val="0"/>
              <w:marRight w:val="0"/>
              <w:marTop w:val="0"/>
              <w:marBottom w:val="0"/>
              <w:divBdr>
                <w:top w:val="none" w:sz="0" w:space="0" w:color="auto"/>
                <w:left w:val="none" w:sz="0" w:space="0" w:color="auto"/>
                <w:bottom w:val="none" w:sz="0" w:space="0" w:color="auto"/>
                <w:right w:val="none" w:sz="0" w:space="0" w:color="auto"/>
              </w:divBdr>
              <w:divsChild>
                <w:div w:id="1051997161">
                  <w:marLeft w:val="0"/>
                  <w:marRight w:val="0"/>
                  <w:marTop w:val="0"/>
                  <w:marBottom w:val="0"/>
                  <w:divBdr>
                    <w:top w:val="none" w:sz="0" w:space="0" w:color="auto"/>
                    <w:left w:val="none" w:sz="0" w:space="0" w:color="auto"/>
                    <w:bottom w:val="none" w:sz="0" w:space="0" w:color="auto"/>
                    <w:right w:val="none" w:sz="0" w:space="0" w:color="auto"/>
                  </w:divBdr>
                </w:div>
              </w:divsChild>
            </w:div>
            <w:div w:id="2068339069">
              <w:marLeft w:val="0"/>
              <w:marRight w:val="0"/>
              <w:marTop w:val="0"/>
              <w:marBottom w:val="0"/>
              <w:divBdr>
                <w:top w:val="none" w:sz="0" w:space="0" w:color="auto"/>
                <w:left w:val="none" w:sz="0" w:space="0" w:color="auto"/>
                <w:bottom w:val="none" w:sz="0" w:space="0" w:color="auto"/>
                <w:right w:val="none" w:sz="0" w:space="0" w:color="auto"/>
              </w:divBdr>
              <w:divsChild>
                <w:div w:id="938295944">
                  <w:marLeft w:val="0"/>
                  <w:marRight w:val="0"/>
                  <w:marTop w:val="0"/>
                  <w:marBottom w:val="0"/>
                  <w:divBdr>
                    <w:top w:val="none" w:sz="0" w:space="0" w:color="auto"/>
                    <w:left w:val="none" w:sz="0" w:space="0" w:color="auto"/>
                    <w:bottom w:val="none" w:sz="0" w:space="0" w:color="auto"/>
                    <w:right w:val="none" w:sz="0" w:space="0" w:color="auto"/>
                  </w:divBdr>
                </w:div>
              </w:divsChild>
            </w:div>
            <w:div w:id="1199858046">
              <w:marLeft w:val="0"/>
              <w:marRight w:val="0"/>
              <w:marTop w:val="0"/>
              <w:marBottom w:val="0"/>
              <w:divBdr>
                <w:top w:val="none" w:sz="0" w:space="0" w:color="auto"/>
                <w:left w:val="none" w:sz="0" w:space="0" w:color="auto"/>
                <w:bottom w:val="none" w:sz="0" w:space="0" w:color="auto"/>
                <w:right w:val="none" w:sz="0" w:space="0" w:color="auto"/>
              </w:divBdr>
              <w:divsChild>
                <w:div w:id="900680534">
                  <w:marLeft w:val="0"/>
                  <w:marRight w:val="0"/>
                  <w:marTop w:val="0"/>
                  <w:marBottom w:val="0"/>
                  <w:divBdr>
                    <w:top w:val="none" w:sz="0" w:space="0" w:color="auto"/>
                    <w:left w:val="none" w:sz="0" w:space="0" w:color="auto"/>
                    <w:bottom w:val="none" w:sz="0" w:space="0" w:color="auto"/>
                    <w:right w:val="none" w:sz="0" w:space="0" w:color="auto"/>
                  </w:divBdr>
                </w:div>
              </w:divsChild>
            </w:div>
            <w:div w:id="1607075003">
              <w:marLeft w:val="0"/>
              <w:marRight w:val="0"/>
              <w:marTop w:val="0"/>
              <w:marBottom w:val="0"/>
              <w:divBdr>
                <w:top w:val="none" w:sz="0" w:space="0" w:color="auto"/>
                <w:left w:val="none" w:sz="0" w:space="0" w:color="auto"/>
                <w:bottom w:val="none" w:sz="0" w:space="0" w:color="auto"/>
                <w:right w:val="none" w:sz="0" w:space="0" w:color="auto"/>
              </w:divBdr>
              <w:divsChild>
                <w:div w:id="1045108129">
                  <w:marLeft w:val="0"/>
                  <w:marRight w:val="0"/>
                  <w:marTop w:val="0"/>
                  <w:marBottom w:val="0"/>
                  <w:divBdr>
                    <w:top w:val="none" w:sz="0" w:space="0" w:color="auto"/>
                    <w:left w:val="none" w:sz="0" w:space="0" w:color="auto"/>
                    <w:bottom w:val="none" w:sz="0" w:space="0" w:color="auto"/>
                    <w:right w:val="none" w:sz="0" w:space="0" w:color="auto"/>
                  </w:divBdr>
                </w:div>
              </w:divsChild>
            </w:div>
            <w:div w:id="312875290">
              <w:marLeft w:val="0"/>
              <w:marRight w:val="0"/>
              <w:marTop w:val="0"/>
              <w:marBottom w:val="0"/>
              <w:divBdr>
                <w:top w:val="none" w:sz="0" w:space="0" w:color="auto"/>
                <w:left w:val="none" w:sz="0" w:space="0" w:color="auto"/>
                <w:bottom w:val="none" w:sz="0" w:space="0" w:color="auto"/>
                <w:right w:val="none" w:sz="0" w:space="0" w:color="auto"/>
              </w:divBdr>
              <w:divsChild>
                <w:div w:id="2072651796">
                  <w:marLeft w:val="0"/>
                  <w:marRight w:val="0"/>
                  <w:marTop w:val="0"/>
                  <w:marBottom w:val="0"/>
                  <w:divBdr>
                    <w:top w:val="none" w:sz="0" w:space="0" w:color="auto"/>
                    <w:left w:val="none" w:sz="0" w:space="0" w:color="auto"/>
                    <w:bottom w:val="none" w:sz="0" w:space="0" w:color="auto"/>
                    <w:right w:val="none" w:sz="0" w:space="0" w:color="auto"/>
                  </w:divBdr>
                </w:div>
              </w:divsChild>
            </w:div>
            <w:div w:id="709957533">
              <w:marLeft w:val="0"/>
              <w:marRight w:val="0"/>
              <w:marTop w:val="0"/>
              <w:marBottom w:val="0"/>
              <w:divBdr>
                <w:top w:val="none" w:sz="0" w:space="0" w:color="auto"/>
                <w:left w:val="none" w:sz="0" w:space="0" w:color="auto"/>
                <w:bottom w:val="none" w:sz="0" w:space="0" w:color="auto"/>
                <w:right w:val="none" w:sz="0" w:space="0" w:color="auto"/>
              </w:divBdr>
              <w:divsChild>
                <w:div w:id="484007703">
                  <w:marLeft w:val="0"/>
                  <w:marRight w:val="0"/>
                  <w:marTop w:val="0"/>
                  <w:marBottom w:val="0"/>
                  <w:divBdr>
                    <w:top w:val="none" w:sz="0" w:space="0" w:color="auto"/>
                    <w:left w:val="none" w:sz="0" w:space="0" w:color="auto"/>
                    <w:bottom w:val="none" w:sz="0" w:space="0" w:color="auto"/>
                    <w:right w:val="none" w:sz="0" w:space="0" w:color="auto"/>
                  </w:divBdr>
                </w:div>
              </w:divsChild>
            </w:div>
            <w:div w:id="1561093521">
              <w:marLeft w:val="0"/>
              <w:marRight w:val="0"/>
              <w:marTop w:val="0"/>
              <w:marBottom w:val="0"/>
              <w:divBdr>
                <w:top w:val="none" w:sz="0" w:space="0" w:color="auto"/>
                <w:left w:val="none" w:sz="0" w:space="0" w:color="auto"/>
                <w:bottom w:val="none" w:sz="0" w:space="0" w:color="auto"/>
                <w:right w:val="none" w:sz="0" w:space="0" w:color="auto"/>
              </w:divBdr>
              <w:divsChild>
                <w:div w:id="2127499281">
                  <w:marLeft w:val="0"/>
                  <w:marRight w:val="0"/>
                  <w:marTop w:val="0"/>
                  <w:marBottom w:val="0"/>
                  <w:divBdr>
                    <w:top w:val="none" w:sz="0" w:space="0" w:color="auto"/>
                    <w:left w:val="none" w:sz="0" w:space="0" w:color="auto"/>
                    <w:bottom w:val="none" w:sz="0" w:space="0" w:color="auto"/>
                    <w:right w:val="none" w:sz="0" w:space="0" w:color="auto"/>
                  </w:divBdr>
                </w:div>
              </w:divsChild>
            </w:div>
            <w:div w:id="1008560823">
              <w:marLeft w:val="0"/>
              <w:marRight w:val="0"/>
              <w:marTop w:val="0"/>
              <w:marBottom w:val="0"/>
              <w:divBdr>
                <w:top w:val="none" w:sz="0" w:space="0" w:color="auto"/>
                <w:left w:val="none" w:sz="0" w:space="0" w:color="auto"/>
                <w:bottom w:val="none" w:sz="0" w:space="0" w:color="auto"/>
                <w:right w:val="none" w:sz="0" w:space="0" w:color="auto"/>
              </w:divBdr>
              <w:divsChild>
                <w:div w:id="332880123">
                  <w:marLeft w:val="0"/>
                  <w:marRight w:val="0"/>
                  <w:marTop w:val="0"/>
                  <w:marBottom w:val="0"/>
                  <w:divBdr>
                    <w:top w:val="none" w:sz="0" w:space="0" w:color="auto"/>
                    <w:left w:val="none" w:sz="0" w:space="0" w:color="auto"/>
                    <w:bottom w:val="none" w:sz="0" w:space="0" w:color="auto"/>
                    <w:right w:val="none" w:sz="0" w:space="0" w:color="auto"/>
                  </w:divBdr>
                </w:div>
              </w:divsChild>
            </w:div>
            <w:div w:id="1598441750">
              <w:marLeft w:val="0"/>
              <w:marRight w:val="0"/>
              <w:marTop w:val="0"/>
              <w:marBottom w:val="0"/>
              <w:divBdr>
                <w:top w:val="none" w:sz="0" w:space="0" w:color="auto"/>
                <w:left w:val="none" w:sz="0" w:space="0" w:color="auto"/>
                <w:bottom w:val="none" w:sz="0" w:space="0" w:color="auto"/>
                <w:right w:val="none" w:sz="0" w:space="0" w:color="auto"/>
              </w:divBdr>
              <w:divsChild>
                <w:div w:id="499854712">
                  <w:marLeft w:val="0"/>
                  <w:marRight w:val="0"/>
                  <w:marTop w:val="0"/>
                  <w:marBottom w:val="0"/>
                  <w:divBdr>
                    <w:top w:val="none" w:sz="0" w:space="0" w:color="auto"/>
                    <w:left w:val="none" w:sz="0" w:space="0" w:color="auto"/>
                    <w:bottom w:val="none" w:sz="0" w:space="0" w:color="auto"/>
                    <w:right w:val="none" w:sz="0" w:space="0" w:color="auto"/>
                  </w:divBdr>
                </w:div>
              </w:divsChild>
            </w:div>
            <w:div w:id="475148343">
              <w:marLeft w:val="0"/>
              <w:marRight w:val="0"/>
              <w:marTop w:val="0"/>
              <w:marBottom w:val="0"/>
              <w:divBdr>
                <w:top w:val="none" w:sz="0" w:space="0" w:color="auto"/>
                <w:left w:val="none" w:sz="0" w:space="0" w:color="auto"/>
                <w:bottom w:val="none" w:sz="0" w:space="0" w:color="auto"/>
                <w:right w:val="none" w:sz="0" w:space="0" w:color="auto"/>
              </w:divBdr>
              <w:divsChild>
                <w:div w:id="2026514963">
                  <w:marLeft w:val="0"/>
                  <w:marRight w:val="0"/>
                  <w:marTop w:val="0"/>
                  <w:marBottom w:val="0"/>
                  <w:divBdr>
                    <w:top w:val="none" w:sz="0" w:space="0" w:color="auto"/>
                    <w:left w:val="none" w:sz="0" w:space="0" w:color="auto"/>
                    <w:bottom w:val="none" w:sz="0" w:space="0" w:color="auto"/>
                    <w:right w:val="none" w:sz="0" w:space="0" w:color="auto"/>
                  </w:divBdr>
                </w:div>
              </w:divsChild>
            </w:div>
            <w:div w:id="830368897">
              <w:marLeft w:val="0"/>
              <w:marRight w:val="0"/>
              <w:marTop w:val="0"/>
              <w:marBottom w:val="0"/>
              <w:divBdr>
                <w:top w:val="none" w:sz="0" w:space="0" w:color="auto"/>
                <w:left w:val="none" w:sz="0" w:space="0" w:color="auto"/>
                <w:bottom w:val="none" w:sz="0" w:space="0" w:color="auto"/>
                <w:right w:val="none" w:sz="0" w:space="0" w:color="auto"/>
              </w:divBdr>
              <w:divsChild>
                <w:div w:id="1020935197">
                  <w:marLeft w:val="0"/>
                  <w:marRight w:val="0"/>
                  <w:marTop w:val="0"/>
                  <w:marBottom w:val="0"/>
                  <w:divBdr>
                    <w:top w:val="none" w:sz="0" w:space="0" w:color="auto"/>
                    <w:left w:val="none" w:sz="0" w:space="0" w:color="auto"/>
                    <w:bottom w:val="none" w:sz="0" w:space="0" w:color="auto"/>
                    <w:right w:val="none" w:sz="0" w:space="0" w:color="auto"/>
                  </w:divBdr>
                </w:div>
              </w:divsChild>
            </w:div>
            <w:div w:id="1465661527">
              <w:marLeft w:val="0"/>
              <w:marRight w:val="0"/>
              <w:marTop w:val="0"/>
              <w:marBottom w:val="0"/>
              <w:divBdr>
                <w:top w:val="none" w:sz="0" w:space="0" w:color="auto"/>
                <w:left w:val="none" w:sz="0" w:space="0" w:color="auto"/>
                <w:bottom w:val="none" w:sz="0" w:space="0" w:color="auto"/>
                <w:right w:val="none" w:sz="0" w:space="0" w:color="auto"/>
              </w:divBdr>
              <w:divsChild>
                <w:div w:id="1022245674">
                  <w:marLeft w:val="0"/>
                  <w:marRight w:val="0"/>
                  <w:marTop w:val="0"/>
                  <w:marBottom w:val="0"/>
                  <w:divBdr>
                    <w:top w:val="none" w:sz="0" w:space="0" w:color="auto"/>
                    <w:left w:val="none" w:sz="0" w:space="0" w:color="auto"/>
                    <w:bottom w:val="none" w:sz="0" w:space="0" w:color="auto"/>
                    <w:right w:val="none" w:sz="0" w:space="0" w:color="auto"/>
                  </w:divBdr>
                </w:div>
              </w:divsChild>
            </w:div>
            <w:div w:id="139199387">
              <w:marLeft w:val="0"/>
              <w:marRight w:val="0"/>
              <w:marTop w:val="0"/>
              <w:marBottom w:val="0"/>
              <w:divBdr>
                <w:top w:val="none" w:sz="0" w:space="0" w:color="auto"/>
                <w:left w:val="none" w:sz="0" w:space="0" w:color="auto"/>
                <w:bottom w:val="none" w:sz="0" w:space="0" w:color="auto"/>
                <w:right w:val="none" w:sz="0" w:space="0" w:color="auto"/>
              </w:divBdr>
              <w:divsChild>
                <w:div w:id="195096268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72157609">
          <w:marLeft w:val="0"/>
          <w:marRight w:val="0"/>
          <w:marTop w:val="0"/>
          <w:marBottom w:val="0"/>
          <w:divBdr>
            <w:top w:val="none" w:sz="0" w:space="0" w:color="auto"/>
            <w:left w:val="none" w:sz="0" w:space="0" w:color="auto"/>
            <w:bottom w:val="none" w:sz="0" w:space="0" w:color="auto"/>
            <w:right w:val="none" w:sz="0" w:space="0" w:color="auto"/>
          </w:divBdr>
          <w:divsChild>
            <w:div w:id="1431240954">
              <w:marLeft w:val="0"/>
              <w:marRight w:val="0"/>
              <w:marTop w:val="0"/>
              <w:marBottom w:val="0"/>
              <w:divBdr>
                <w:top w:val="none" w:sz="0" w:space="0" w:color="auto"/>
                <w:left w:val="none" w:sz="0" w:space="0" w:color="auto"/>
                <w:bottom w:val="none" w:sz="0" w:space="0" w:color="auto"/>
                <w:right w:val="none" w:sz="0" w:space="0" w:color="auto"/>
              </w:divBdr>
              <w:divsChild>
                <w:div w:id="1080174651">
                  <w:marLeft w:val="0"/>
                  <w:marRight w:val="0"/>
                  <w:marTop w:val="0"/>
                  <w:marBottom w:val="0"/>
                  <w:divBdr>
                    <w:top w:val="none" w:sz="0" w:space="0" w:color="auto"/>
                    <w:left w:val="none" w:sz="0" w:space="0" w:color="auto"/>
                    <w:bottom w:val="none" w:sz="0" w:space="0" w:color="auto"/>
                    <w:right w:val="none" w:sz="0" w:space="0" w:color="auto"/>
                  </w:divBdr>
                </w:div>
                <w:div w:id="1698777887">
                  <w:marLeft w:val="0"/>
                  <w:marRight w:val="0"/>
                  <w:marTop w:val="0"/>
                  <w:marBottom w:val="0"/>
                  <w:divBdr>
                    <w:top w:val="none" w:sz="0" w:space="0" w:color="auto"/>
                    <w:left w:val="none" w:sz="0" w:space="0" w:color="auto"/>
                    <w:bottom w:val="none" w:sz="0" w:space="0" w:color="auto"/>
                    <w:right w:val="none" w:sz="0" w:space="0" w:color="auto"/>
                  </w:divBdr>
                </w:div>
                <w:div w:id="2105297817">
                  <w:marLeft w:val="0"/>
                  <w:marRight w:val="0"/>
                  <w:marTop w:val="0"/>
                  <w:marBottom w:val="0"/>
                  <w:divBdr>
                    <w:top w:val="none" w:sz="0" w:space="0" w:color="auto"/>
                    <w:left w:val="none" w:sz="0" w:space="0" w:color="auto"/>
                    <w:bottom w:val="none" w:sz="0" w:space="0" w:color="auto"/>
                    <w:right w:val="none" w:sz="0" w:space="0" w:color="auto"/>
                  </w:divBdr>
                </w:div>
              </w:divsChild>
            </w:div>
            <w:div w:id="624652129">
              <w:marLeft w:val="0"/>
              <w:marRight w:val="0"/>
              <w:marTop w:val="0"/>
              <w:marBottom w:val="0"/>
              <w:divBdr>
                <w:top w:val="none" w:sz="0" w:space="0" w:color="auto"/>
                <w:left w:val="none" w:sz="0" w:space="0" w:color="auto"/>
                <w:bottom w:val="none" w:sz="0" w:space="0" w:color="auto"/>
                <w:right w:val="none" w:sz="0" w:space="0" w:color="auto"/>
              </w:divBdr>
              <w:divsChild>
                <w:div w:id="186254302">
                  <w:marLeft w:val="0"/>
                  <w:marRight w:val="0"/>
                  <w:marTop w:val="0"/>
                  <w:marBottom w:val="0"/>
                  <w:divBdr>
                    <w:top w:val="none" w:sz="0" w:space="0" w:color="auto"/>
                    <w:left w:val="none" w:sz="0" w:space="0" w:color="auto"/>
                    <w:bottom w:val="none" w:sz="0" w:space="0" w:color="auto"/>
                    <w:right w:val="none" w:sz="0" w:space="0" w:color="auto"/>
                  </w:divBdr>
                </w:div>
                <w:div w:id="1551334374">
                  <w:marLeft w:val="0"/>
                  <w:marRight w:val="0"/>
                  <w:marTop w:val="0"/>
                  <w:marBottom w:val="0"/>
                  <w:divBdr>
                    <w:top w:val="none" w:sz="0" w:space="0" w:color="auto"/>
                    <w:left w:val="none" w:sz="0" w:space="0" w:color="auto"/>
                    <w:bottom w:val="none" w:sz="0" w:space="0" w:color="auto"/>
                    <w:right w:val="none" w:sz="0" w:space="0" w:color="auto"/>
                  </w:divBdr>
                </w:div>
                <w:div w:id="1607347271">
                  <w:marLeft w:val="0"/>
                  <w:marRight w:val="0"/>
                  <w:marTop w:val="0"/>
                  <w:marBottom w:val="0"/>
                  <w:divBdr>
                    <w:top w:val="none" w:sz="0" w:space="0" w:color="auto"/>
                    <w:left w:val="none" w:sz="0" w:space="0" w:color="auto"/>
                    <w:bottom w:val="none" w:sz="0" w:space="0" w:color="auto"/>
                    <w:right w:val="none" w:sz="0" w:space="0" w:color="auto"/>
                  </w:divBdr>
                </w:div>
              </w:divsChild>
            </w:div>
            <w:div w:id="1729647014">
              <w:marLeft w:val="0"/>
              <w:marRight w:val="0"/>
              <w:marTop w:val="0"/>
              <w:marBottom w:val="0"/>
              <w:divBdr>
                <w:top w:val="none" w:sz="0" w:space="0" w:color="auto"/>
                <w:left w:val="none" w:sz="0" w:space="0" w:color="auto"/>
                <w:bottom w:val="none" w:sz="0" w:space="0" w:color="auto"/>
                <w:right w:val="none" w:sz="0" w:space="0" w:color="auto"/>
              </w:divBdr>
              <w:divsChild>
                <w:div w:id="2088064240">
                  <w:marLeft w:val="0"/>
                  <w:marRight w:val="0"/>
                  <w:marTop w:val="0"/>
                  <w:marBottom w:val="0"/>
                  <w:divBdr>
                    <w:top w:val="none" w:sz="0" w:space="0" w:color="auto"/>
                    <w:left w:val="none" w:sz="0" w:space="0" w:color="auto"/>
                    <w:bottom w:val="none" w:sz="0" w:space="0" w:color="auto"/>
                    <w:right w:val="none" w:sz="0" w:space="0" w:color="auto"/>
                  </w:divBdr>
                </w:div>
                <w:div w:id="16694032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4886421">
          <w:marLeft w:val="0"/>
          <w:marRight w:val="0"/>
          <w:marTop w:val="0"/>
          <w:marBottom w:val="0"/>
          <w:divBdr>
            <w:top w:val="none" w:sz="0" w:space="0" w:color="auto"/>
            <w:left w:val="none" w:sz="0" w:space="0" w:color="auto"/>
            <w:bottom w:val="none" w:sz="0" w:space="0" w:color="auto"/>
            <w:right w:val="none" w:sz="0" w:space="0" w:color="auto"/>
          </w:divBdr>
          <w:divsChild>
            <w:div w:id="899557072">
              <w:marLeft w:val="0"/>
              <w:marRight w:val="0"/>
              <w:marTop w:val="0"/>
              <w:marBottom w:val="0"/>
              <w:divBdr>
                <w:top w:val="none" w:sz="0" w:space="0" w:color="auto"/>
                <w:left w:val="none" w:sz="0" w:space="0" w:color="auto"/>
                <w:bottom w:val="none" w:sz="0" w:space="0" w:color="auto"/>
                <w:right w:val="none" w:sz="0" w:space="0" w:color="auto"/>
              </w:divBdr>
              <w:divsChild>
                <w:div w:id="1075083194">
                  <w:marLeft w:val="0"/>
                  <w:marRight w:val="0"/>
                  <w:marTop w:val="0"/>
                  <w:marBottom w:val="0"/>
                  <w:divBdr>
                    <w:top w:val="none" w:sz="0" w:space="0" w:color="auto"/>
                    <w:left w:val="none" w:sz="0" w:space="0" w:color="auto"/>
                    <w:bottom w:val="none" w:sz="0" w:space="0" w:color="auto"/>
                    <w:right w:val="none" w:sz="0" w:space="0" w:color="auto"/>
                  </w:divBdr>
                </w:div>
                <w:div w:id="14949528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61667905">
      <w:bodyDiv w:val="1"/>
      <w:marLeft w:val="0"/>
      <w:marRight w:val="0"/>
      <w:marTop w:val="0"/>
      <w:marBottom w:val="0"/>
      <w:divBdr>
        <w:top w:val="none" w:sz="0" w:space="0" w:color="auto"/>
        <w:left w:val="none" w:sz="0" w:space="0" w:color="auto"/>
        <w:bottom w:val="none" w:sz="0" w:space="0" w:color="auto"/>
        <w:right w:val="none" w:sz="0" w:space="0" w:color="auto"/>
      </w:divBdr>
    </w:div>
    <w:div w:id="930049530">
      <w:bodyDiv w:val="1"/>
      <w:marLeft w:val="0"/>
      <w:marRight w:val="0"/>
      <w:marTop w:val="0"/>
      <w:marBottom w:val="0"/>
      <w:divBdr>
        <w:top w:val="none" w:sz="0" w:space="0" w:color="auto"/>
        <w:left w:val="none" w:sz="0" w:space="0" w:color="auto"/>
        <w:bottom w:val="none" w:sz="0" w:space="0" w:color="auto"/>
        <w:right w:val="none" w:sz="0" w:space="0" w:color="auto"/>
      </w:divBdr>
    </w:div>
    <w:div w:id="934359007">
      <w:bodyDiv w:val="1"/>
      <w:marLeft w:val="0"/>
      <w:marRight w:val="0"/>
      <w:marTop w:val="0"/>
      <w:marBottom w:val="0"/>
      <w:divBdr>
        <w:top w:val="none" w:sz="0" w:space="0" w:color="auto"/>
        <w:left w:val="none" w:sz="0" w:space="0" w:color="auto"/>
        <w:bottom w:val="none" w:sz="0" w:space="0" w:color="auto"/>
        <w:right w:val="none" w:sz="0" w:space="0" w:color="auto"/>
      </w:divBdr>
    </w:div>
    <w:div w:id="976371735">
      <w:bodyDiv w:val="1"/>
      <w:marLeft w:val="0"/>
      <w:marRight w:val="0"/>
      <w:marTop w:val="0"/>
      <w:marBottom w:val="0"/>
      <w:divBdr>
        <w:top w:val="none" w:sz="0" w:space="0" w:color="auto"/>
        <w:left w:val="none" w:sz="0" w:space="0" w:color="auto"/>
        <w:bottom w:val="none" w:sz="0" w:space="0" w:color="auto"/>
        <w:right w:val="none" w:sz="0" w:space="0" w:color="auto"/>
      </w:divBdr>
    </w:div>
    <w:div w:id="978918895">
      <w:bodyDiv w:val="1"/>
      <w:marLeft w:val="0"/>
      <w:marRight w:val="0"/>
      <w:marTop w:val="0"/>
      <w:marBottom w:val="0"/>
      <w:divBdr>
        <w:top w:val="none" w:sz="0" w:space="0" w:color="auto"/>
        <w:left w:val="none" w:sz="0" w:space="0" w:color="auto"/>
        <w:bottom w:val="none" w:sz="0" w:space="0" w:color="auto"/>
        <w:right w:val="none" w:sz="0" w:space="0" w:color="auto"/>
      </w:divBdr>
    </w:div>
    <w:div w:id="1027173211">
      <w:bodyDiv w:val="1"/>
      <w:marLeft w:val="0"/>
      <w:marRight w:val="0"/>
      <w:marTop w:val="0"/>
      <w:marBottom w:val="0"/>
      <w:divBdr>
        <w:top w:val="none" w:sz="0" w:space="0" w:color="auto"/>
        <w:left w:val="none" w:sz="0" w:space="0" w:color="auto"/>
        <w:bottom w:val="none" w:sz="0" w:space="0" w:color="auto"/>
        <w:right w:val="none" w:sz="0" w:space="0" w:color="auto"/>
      </w:divBdr>
    </w:div>
    <w:div w:id="1027222439">
      <w:bodyDiv w:val="1"/>
      <w:marLeft w:val="0"/>
      <w:marRight w:val="0"/>
      <w:marTop w:val="0"/>
      <w:marBottom w:val="0"/>
      <w:divBdr>
        <w:top w:val="none" w:sz="0" w:space="0" w:color="auto"/>
        <w:left w:val="none" w:sz="0" w:space="0" w:color="auto"/>
        <w:bottom w:val="none" w:sz="0" w:space="0" w:color="auto"/>
        <w:right w:val="none" w:sz="0" w:space="0" w:color="auto"/>
      </w:divBdr>
    </w:div>
    <w:div w:id="1042821916">
      <w:bodyDiv w:val="1"/>
      <w:marLeft w:val="0"/>
      <w:marRight w:val="0"/>
      <w:marTop w:val="0"/>
      <w:marBottom w:val="0"/>
      <w:divBdr>
        <w:top w:val="none" w:sz="0" w:space="0" w:color="auto"/>
        <w:left w:val="none" w:sz="0" w:space="0" w:color="auto"/>
        <w:bottom w:val="none" w:sz="0" w:space="0" w:color="auto"/>
        <w:right w:val="none" w:sz="0" w:space="0" w:color="auto"/>
      </w:divBdr>
    </w:div>
    <w:div w:id="1056662564">
      <w:bodyDiv w:val="1"/>
      <w:marLeft w:val="0"/>
      <w:marRight w:val="0"/>
      <w:marTop w:val="0"/>
      <w:marBottom w:val="0"/>
      <w:divBdr>
        <w:top w:val="none" w:sz="0" w:space="0" w:color="auto"/>
        <w:left w:val="none" w:sz="0" w:space="0" w:color="auto"/>
        <w:bottom w:val="none" w:sz="0" w:space="0" w:color="auto"/>
        <w:right w:val="none" w:sz="0" w:space="0" w:color="auto"/>
      </w:divBdr>
    </w:div>
    <w:div w:id="1057818816">
      <w:bodyDiv w:val="1"/>
      <w:marLeft w:val="0"/>
      <w:marRight w:val="0"/>
      <w:marTop w:val="0"/>
      <w:marBottom w:val="0"/>
      <w:divBdr>
        <w:top w:val="none" w:sz="0" w:space="0" w:color="auto"/>
        <w:left w:val="none" w:sz="0" w:space="0" w:color="auto"/>
        <w:bottom w:val="none" w:sz="0" w:space="0" w:color="auto"/>
        <w:right w:val="none" w:sz="0" w:space="0" w:color="auto"/>
      </w:divBdr>
    </w:div>
    <w:div w:id="1066758633">
      <w:bodyDiv w:val="1"/>
      <w:marLeft w:val="0"/>
      <w:marRight w:val="0"/>
      <w:marTop w:val="0"/>
      <w:marBottom w:val="0"/>
      <w:divBdr>
        <w:top w:val="none" w:sz="0" w:space="0" w:color="auto"/>
        <w:left w:val="none" w:sz="0" w:space="0" w:color="auto"/>
        <w:bottom w:val="none" w:sz="0" w:space="0" w:color="auto"/>
        <w:right w:val="none" w:sz="0" w:space="0" w:color="auto"/>
      </w:divBdr>
    </w:div>
    <w:div w:id="1089349445">
      <w:bodyDiv w:val="1"/>
      <w:marLeft w:val="0"/>
      <w:marRight w:val="0"/>
      <w:marTop w:val="0"/>
      <w:marBottom w:val="0"/>
      <w:divBdr>
        <w:top w:val="none" w:sz="0" w:space="0" w:color="auto"/>
        <w:left w:val="none" w:sz="0" w:space="0" w:color="auto"/>
        <w:bottom w:val="none" w:sz="0" w:space="0" w:color="auto"/>
        <w:right w:val="none" w:sz="0" w:space="0" w:color="auto"/>
      </w:divBdr>
    </w:div>
    <w:div w:id="1107231497">
      <w:bodyDiv w:val="1"/>
      <w:marLeft w:val="0"/>
      <w:marRight w:val="0"/>
      <w:marTop w:val="0"/>
      <w:marBottom w:val="0"/>
      <w:divBdr>
        <w:top w:val="none" w:sz="0" w:space="0" w:color="auto"/>
        <w:left w:val="none" w:sz="0" w:space="0" w:color="auto"/>
        <w:bottom w:val="none" w:sz="0" w:space="0" w:color="auto"/>
        <w:right w:val="none" w:sz="0" w:space="0" w:color="auto"/>
      </w:divBdr>
    </w:div>
    <w:div w:id="1107773024">
      <w:bodyDiv w:val="1"/>
      <w:marLeft w:val="0"/>
      <w:marRight w:val="0"/>
      <w:marTop w:val="0"/>
      <w:marBottom w:val="0"/>
      <w:divBdr>
        <w:top w:val="none" w:sz="0" w:space="0" w:color="auto"/>
        <w:left w:val="none" w:sz="0" w:space="0" w:color="auto"/>
        <w:bottom w:val="none" w:sz="0" w:space="0" w:color="auto"/>
        <w:right w:val="none" w:sz="0" w:space="0" w:color="auto"/>
      </w:divBdr>
    </w:div>
    <w:div w:id="1108230690">
      <w:bodyDiv w:val="1"/>
      <w:marLeft w:val="0"/>
      <w:marRight w:val="0"/>
      <w:marTop w:val="0"/>
      <w:marBottom w:val="0"/>
      <w:divBdr>
        <w:top w:val="none" w:sz="0" w:space="0" w:color="auto"/>
        <w:left w:val="none" w:sz="0" w:space="0" w:color="auto"/>
        <w:bottom w:val="none" w:sz="0" w:space="0" w:color="auto"/>
        <w:right w:val="none" w:sz="0" w:space="0" w:color="auto"/>
      </w:divBdr>
    </w:div>
    <w:div w:id="1146121230">
      <w:bodyDiv w:val="1"/>
      <w:marLeft w:val="0"/>
      <w:marRight w:val="0"/>
      <w:marTop w:val="0"/>
      <w:marBottom w:val="0"/>
      <w:divBdr>
        <w:top w:val="none" w:sz="0" w:space="0" w:color="auto"/>
        <w:left w:val="none" w:sz="0" w:space="0" w:color="auto"/>
        <w:bottom w:val="none" w:sz="0" w:space="0" w:color="auto"/>
        <w:right w:val="none" w:sz="0" w:space="0" w:color="auto"/>
      </w:divBdr>
    </w:div>
    <w:div w:id="1176841634">
      <w:bodyDiv w:val="1"/>
      <w:marLeft w:val="0"/>
      <w:marRight w:val="0"/>
      <w:marTop w:val="0"/>
      <w:marBottom w:val="0"/>
      <w:divBdr>
        <w:top w:val="none" w:sz="0" w:space="0" w:color="auto"/>
        <w:left w:val="none" w:sz="0" w:space="0" w:color="auto"/>
        <w:bottom w:val="none" w:sz="0" w:space="0" w:color="auto"/>
        <w:right w:val="none" w:sz="0" w:space="0" w:color="auto"/>
      </w:divBdr>
    </w:div>
    <w:div w:id="1185175267">
      <w:bodyDiv w:val="1"/>
      <w:marLeft w:val="0"/>
      <w:marRight w:val="0"/>
      <w:marTop w:val="0"/>
      <w:marBottom w:val="0"/>
      <w:divBdr>
        <w:top w:val="none" w:sz="0" w:space="0" w:color="auto"/>
        <w:left w:val="none" w:sz="0" w:space="0" w:color="auto"/>
        <w:bottom w:val="none" w:sz="0" w:space="0" w:color="auto"/>
        <w:right w:val="none" w:sz="0" w:space="0" w:color="auto"/>
      </w:divBdr>
    </w:div>
    <w:div w:id="1206408898">
      <w:bodyDiv w:val="1"/>
      <w:marLeft w:val="0"/>
      <w:marRight w:val="0"/>
      <w:marTop w:val="0"/>
      <w:marBottom w:val="0"/>
      <w:divBdr>
        <w:top w:val="none" w:sz="0" w:space="0" w:color="auto"/>
        <w:left w:val="none" w:sz="0" w:space="0" w:color="auto"/>
        <w:bottom w:val="none" w:sz="0" w:space="0" w:color="auto"/>
        <w:right w:val="none" w:sz="0" w:space="0" w:color="auto"/>
      </w:divBdr>
    </w:div>
    <w:div w:id="1259943603">
      <w:bodyDiv w:val="1"/>
      <w:marLeft w:val="0"/>
      <w:marRight w:val="0"/>
      <w:marTop w:val="0"/>
      <w:marBottom w:val="0"/>
      <w:divBdr>
        <w:top w:val="none" w:sz="0" w:space="0" w:color="auto"/>
        <w:left w:val="none" w:sz="0" w:space="0" w:color="auto"/>
        <w:bottom w:val="none" w:sz="0" w:space="0" w:color="auto"/>
        <w:right w:val="none" w:sz="0" w:space="0" w:color="auto"/>
      </w:divBdr>
    </w:div>
    <w:div w:id="1309557768">
      <w:bodyDiv w:val="1"/>
      <w:marLeft w:val="0"/>
      <w:marRight w:val="0"/>
      <w:marTop w:val="0"/>
      <w:marBottom w:val="0"/>
      <w:divBdr>
        <w:top w:val="none" w:sz="0" w:space="0" w:color="auto"/>
        <w:left w:val="none" w:sz="0" w:space="0" w:color="auto"/>
        <w:bottom w:val="none" w:sz="0" w:space="0" w:color="auto"/>
        <w:right w:val="none" w:sz="0" w:space="0" w:color="auto"/>
      </w:divBdr>
    </w:div>
    <w:div w:id="1329213179">
      <w:bodyDiv w:val="1"/>
      <w:marLeft w:val="0"/>
      <w:marRight w:val="0"/>
      <w:marTop w:val="0"/>
      <w:marBottom w:val="0"/>
      <w:divBdr>
        <w:top w:val="none" w:sz="0" w:space="0" w:color="auto"/>
        <w:left w:val="none" w:sz="0" w:space="0" w:color="auto"/>
        <w:bottom w:val="none" w:sz="0" w:space="0" w:color="auto"/>
        <w:right w:val="none" w:sz="0" w:space="0" w:color="auto"/>
      </w:divBdr>
    </w:div>
    <w:div w:id="1403406772">
      <w:bodyDiv w:val="1"/>
      <w:marLeft w:val="0"/>
      <w:marRight w:val="0"/>
      <w:marTop w:val="0"/>
      <w:marBottom w:val="0"/>
      <w:divBdr>
        <w:top w:val="none" w:sz="0" w:space="0" w:color="auto"/>
        <w:left w:val="none" w:sz="0" w:space="0" w:color="auto"/>
        <w:bottom w:val="none" w:sz="0" w:space="0" w:color="auto"/>
        <w:right w:val="none" w:sz="0" w:space="0" w:color="auto"/>
      </w:divBdr>
    </w:div>
    <w:div w:id="1418819653">
      <w:bodyDiv w:val="1"/>
      <w:marLeft w:val="0"/>
      <w:marRight w:val="0"/>
      <w:marTop w:val="0"/>
      <w:marBottom w:val="0"/>
      <w:divBdr>
        <w:top w:val="none" w:sz="0" w:space="0" w:color="auto"/>
        <w:left w:val="none" w:sz="0" w:space="0" w:color="auto"/>
        <w:bottom w:val="none" w:sz="0" w:space="0" w:color="auto"/>
        <w:right w:val="none" w:sz="0" w:space="0" w:color="auto"/>
      </w:divBdr>
    </w:div>
    <w:div w:id="1422020983">
      <w:bodyDiv w:val="1"/>
      <w:marLeft w:val="0"/>
      <w:marRight w:val="0"/>
      <w:marTop w:val="0"/>
      <w:marBottom w:val="0"/>
      <w:divBdr>
        <w:top w:val="none" w:sz="0" w:space="0" w:color="auto"/>
        <w:left w:val="none" w:sz="0" w:space="0" w:color="auto"/>
        <w:bottom w:val="none" w:sz="0" w:space="0" w:color="auto"/>
        <w:right w:val="none" w:sz="0" w:space="0" w:color="auto"/>
      </w:divBdr>
    </w:div>
    <w:div w:id="1433743945">
      <w:bodyDiv w:val="1"/>
      <w:marLeft w:val="0"/>
      <w:marRight w:val="0"/>
      <w:marTop w:val="0"/>
      <w:marBottom w:val="0"/>
      <w:divBdr>
        <w:top w:val="none" w:sz="0" w:space="0" w:color="auto"/>
        <w:left w:val="none" w:sz="0" w:space="0" w:color="auto"/>
        <w:bottom w:val="none" w:sz="0" w:space="0" w:color="auto"/>
        <w:right w:val="none" w:sz="0" w:space="0" w:color="auto"/>
      </w:divBdr>
    </w:div>
    <w:div w:id="1532566747">
      <w:bodyDiv w:val="1"/>
      <w:marLeft w:val="0"/>
      <w:marRight w:val="0"/>
      <w:marTop w:val="0"/>
      <w:marBottom w:val="0"/>
      <w:divBdr>
        <w:top w:val="none" w:sz="0" w:space="0" w:color="auto"/>
        <w:left w:val="none" w:sz="0" w:space="0" w:color="auto"/>
        <w:bottom w:val="none" w:sz="0" w:space="0" w:color="auto"/>
        <w:right w:val="none" w:sz="0" w:space="0" w:color="auto"/>
      </w:divBdr>
    </w:div>
    <w:div w:id="1533571475">
      <w:bodyDiv w:val="1"/>
      <w:marLeft w:val="0"/>
      <w:marRight w:val="0"/>
      <w:marTop w:val="0"/>
      <w:marBottom w:val="0"/>
      <w:divBdr>
        <w:top w:val="none" w:sz="0" w:space="0" w:color="auto"/>
        <w:left w:val="none" w:sz="0" w:space="0" w:color="auto"/>
        <w:bottom w:val="none" w:sz="0" w:space="0" w:color="auto"/>
        <w:right w:val="none" w:sz="0" w:space="0" w:color="auto"/>
      </w:divBdr>
    </w:div>
    <w:div w:id="1539584555">
      <w:bodyDiv w:val="1"/>
      <w:marLeft w:val="0"/>
      <w:marRight w:val="0"/>
      <w:marTop w:val="0"/>
      <w:marBottom w:val="0"/>
      <w:divBdr>
        <w:top w:val="none" w:sz="0" w:space="0" w:color="auto"/>
        <w:left w:val="none" w:sz="0" w:space="0" w:color="auto"/>
        <w:bottom w:val="none" w:sz="0" w:space="0" w:color="auto"/>
        <w:right w:val="none" w:sz="0" w:space="0" w:color="auto"/>
      </w:divBdr>
    </w:div>
    <w:div w:id="1554192722">
      <w:bodyDiv w:val="1"/>
      <w:marLeft w:val="0"/>
      <w:marRight w:val="0"/>
      <w:marTop w:val="0"/>
      <w:marBottom w:val="0"/>
      <w:divBdr>
        <w:top w:val="none" w:sz="0" w:space="0" w:color="auto"/>
        <w:left w:val="none" w:sz="0" w:space="0" w:color="auto"/>
        <w:bottom w:val="none" w:sz="0" w:space="0" w:color="auto"/>
        <w:right w:val="none" w:sz="0" w:space="0" w:color="auto"/>
      </w:divBdr>
    </w:div>
    <w:div w:id="1606618248">
      <w:bodyDiv w:val="1"/>
      <w:marLeft w:val="0"/>
      <w:marRight w:val="0"/>
      <w:marTop w:val="0"/>
      <w:marBottom w:val="0"/>
      <w:divBdr>
        <w:top w:val="none" w:sz="0" w:space="0" w:color="auto"/>
        <w:left w:val="none" w:sz="0" w:space="0" w:color="auto"/>
        <w:bottom w:val="none" w:sz="0" w:space="0" w:color="auto"/>
        <w:right w:val="none" w:sz="0" w:space="0" w:color="auto"/>
      </w:divBdr>
    </w:div>
    <w:div w:id="1648240751">
      <w:bodyDiv w:val="1"/>
      <w:marLeft w:val="0"/>
      <w:marRight w:val="0"/>
      <w:marTop w:val="0"/>
      <w:marBottom w:val="0"/>
      <w:divBdr>
        <w:top w:val="none" w:sz="0" w:space="0" w:color="auto"/>
        <w:left w:val="none" w:sz="0" w:space="0" w:color="auto"/>
        <w:bottom w:val="none" w:sz="0" w:space="0" w:color="auto"/>
        <w:right w:val="none" w:sz="0" w:space="0" w:color="auto"/>
      </w:divBdr>
    </w:div>
    <w:div w:id="1668440894">
      <w:bodyDiv w:val="1"/>
      <w:marLeft w:val="0"/>
      <w:marRight w:val="0"/>
      <w:marTop w:val="0"/>
      <w:marBottom w:val="0"/>
      <w:divBdr>
        <w:top w:val="none" w:sz="0" w:space="0" w:color="auto"/>
        <w:left w:val="none" w:sz="0" w:space="0" w:color="auto"/>
        <w:bottom w:val="none" w:sz="0" w:space="0" w:color="auto"/>
        <w:right w:val="none" w:sz="0" w:space="0" w:color="auto"/>
      </w:divBdr>
    </w:div>
    <w:div w:id="1694308984">
      <w:bodyDiv w:val="1"/>
      <w:marLeft w:val="0"/>
      <w:marRight w:val="0"/>
      <w:marTop w:val="0"/>
      <w:marBottom w:val="0"/>
      <w:divBdr>
        <w:top w:val="none" w:sz="0" w:space="0" w:color="auto"/>
        <w:left w:val="none" w:sz="0" w:space="0" w:color="auto"/>
        <w:bottom w:val="none" w:sz="0" w:space="0" w:color="auto"/>
        <w:right w:val="none" w:sz="0" w:space="0" w:color="auto"/>
      </w:divBdr>
    </w:div>
    <w:div w:id="1716658603">
      <w:bodyDiv w:val="1"/>
      <w:marLeft w:val="0"/>
      <w:marRight w:val="0"/>
      <w:marTop w:val="0"/>
      <w:marBottom w:val="0"/>
      <w:divBdr>
        <w:top w:val="none" w:sz="0" w:space="0" w:color="auto"/>
        <w:left w:val="none" w:sz="0" w:space="0" w:color="auto"/>
        <w:bottom w:val="none" w:sz="0" w:space="0" w:color="auto"/>
        <w:right w:val="none" w:sz="0" w:space="0" w:color="auto"/>
      </w:divBdr>
    </w:div>
    <w:div w:id="1759056497">
      <w:bodyDiv w:val="1"/>
      <w:marLeft w:val="0"/>
      <w:marRight w:val="0"/>
      <w:marTop w:val="0"/>
      <w:marBottom w:val="0"/>
      <w:divBdr>
        <w:top w:val="none" w:sz="0" w:space="0" w:color="auto"/>
        <w:left w:val="none" w:sz="0" w:space="0" w:color="auto"/>
        <w:bottom w:val="none" w:sz="0" w:space="0" w:color="auto"/>
        <w:right w:val="none" w:sz="0" w:space="0" w:color="auto"/>
      </w:divBdr>
    </w:div>
    <w:div w:id="1772582060">
      <w:bodyDiv w:val="1"/>
      <w:marLeft w:val="0"/>
      <w:marRight w:val="0"/>
      <w:marTop w:val="0"/>
      <w:marBottom w:val="0"/>
      <w:divBdr>
        <w:top w:val="none" w:sz="0" w:space="0" w:color="auto"/>
        <w:left w:val="none" w:sz="0" w:space="0" w:color="auto"/>
        <w:bottom w:val="none" w:sz="0" w:space="0" w:color="auto"/>
        <w:right w:val="none" w:sz="0" w:space="0" w:color="auto"/>
      </w:divBdr>
    </w:div>
    <w:div w:id="1789622587">
      <w:bodyDiv w:val="1"/>
      <w:marLeft w:val="0"/>
      <w:marRight w:val="0"/>
      <w:marTop w:val="0"/>
      <w:marBottom w:val="0"/>
      <w:divBdr>
        <w:top w:val="none" w:sz="0" w:space="0" w:color="auto"/>
        <w:left w:val="none" w:sz="0" w:space="0" w:color="auto"/>
        <w:bottom w:val="none" w:sz="0" w:space="0" w:color="auto"/>
        <w:right w:val="none" w:sz="0" w:space="0" w:color="auto"/>
      </w:divBdr>
      <w:divsChild>
        <w:div w:id="1126118543">
          <w:marLeft w:val="0"/>
          <w:marRight w:val="0"/>
          <w:marTop w:val="0"/>
          <w:marBottom w:val="0"/>
          <w:divBdr>
            <w:top w:val="none" w:sz="0" w:space="0" w:color="auto"/>
            <w:left w:val="none" w:sz="0" w:space="0" w:color="auto"/>
            <w:bottom w:val="none" w:sz="0" w:space="0" w:color="auto"/>
            <w:right w:val="none" w:sz="0" w:space="0" w:color="auto"/>
          </w:divBdr>
          <w:divsChild>
            <w:div w:id="136074991">
              <w:marLeft w:val="0"/>
              <w:marRight w:val="0"/>
              <w:marTop w:val="0"/>
              <w:marBottom w:val="0"/>
              <w:divBdr>
                <w:top w:val="none" w:sz="0" w:space="0" w:color="auto"/>
                <w:left w:val="none" w:sz="0" w:space="0" w:color="auto"/>
                <w:bottom w:val="none" w:sz="0" w:space="0" w:color="auto"/>
                <w:right w:val="none" w:sz="0" w:space="0" w:color="auto"/>
              </w:divBdr>
              <w:divsChild>
                <w:div w:id="33962937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08476004">
      <w:bodyDiv w:val="1"/>
      <w:marLeft w:val="0"/>
      <w:marRight w:val="0"/>
      <w:marTop w:val="0"/>
      <w:marBottom w:val="0"/>
      <w:divBdr>
        <w:top w:val="none" w:sz="0" w:space="0" w:color="auto"/>
        <w:left w:val="none" w:sz="0" w:space="0" w:color="auto"/>
        <w:bottom w:val="none" w:sz="0" w:space="0" w:color="auto"/>
        <w:right w:val="none" w:sz="0" w:space="0" w:color="auto"/>
      </w:divBdr>
    </w:div>
    <w:div w:id="1866022084">
      <w:bodyDiv w:val="1"/>
      <w:marLeft w:val="0"/>
      <w:marRight w:val="0"/>
      <w:marTop w:val="0"/>
      <w:marBottom w:val="0"/>
      <w:divBdr>
        <w:top w:val="none" w:sz="0" w:space="0" w:color="auto"/>
        <w:left w:val="none" w:sz="0" w:space="0" w:color="auto"/>
        <w:bottom w:val="none" w:sz="0" w:space="0" w:color="auto"/>
        <w:right w:val="none" w:sz="0" w:space="0" w:color="auto"/>
      </w:divBdr>
    </w:div>
    <w:div w:id="1873569357">
      <w:bodyDiv w:val="1"/>
      <w:marLeft w:val="0"/>
      <w:marRight w:val="0"/>
      <w:marTop w:val="0"/>
      <w:marBottom w:val="0"/>
      <w:divBdr>
        <w:top w:val="none" w:sz="0" w:space="0" w:color="auto"/>
        <w:left w:val="none" w:sz="0" w:space="0" w:color="auto"/>
        <w:bottom w:val="none" w:sz="0" w:space="0" w:color="auto"/>
        <w:right w:val="none" w:sz="0" w:space="0" w:color="auto"/>
      </w:divBdr>
    </w:div>
    <w:div w:id="1882592724">
      <w:bodyDiv w:val="1"/>
      <w:marLeft w:val="0"/>
      <w:marRight w:val="0"/>
      <w:marTop w:val="0"/>
      <w:marBottom w:val="0"/>
      <w:divBdr>
        <w:top w:val="none" w:sz="0" w:space="0" w:color="auto"/>
        <w:left w:val="none" w:sz="0" w:space="0" w:color="auto"/>
        <w:bottom w:val="none" w:sz="0" w:space="0" w:color="auto"/>
        <w:right w:val="none" w:sz="0" w:space="0" w:color="auto"/>
      </w:divBdr>
    </w:div>
    <w:div w:id="2004359330">
      <w:bodyDiv w:val="1"/>
      <w:marLeft w:val="0"/>
      <w:marRight w:val="0"/>
      <w:marTop w:val="0"/>
      <w:marBottom w:val="0"/>
      <w:divBdr>
        <w:top w:val="none" w:sz="0" w:space="0" w:color="auto"/>
        <w:left w:val="none" w:sz="0" w:space="0" w:color="auto"/>
        <w:bottom w:val="none" w:sz="0" w:space="0" w:color="auto"/>
        <w:right w:val="none" w:sz="0" w:space="0" w:color="auto"/>
      </w:divBdr>
    </w:div>
    <w:div w:id="2008439745">
      <w:bodyDiv w:val="1"/>
      <w:marLeft w:val="0"/>
      <w:marRight w:val="0"/>
      <w:marTop w:val="0"/>
      <w:marBottom w:val="0"/>
      <w:divBdr>
        <w:top w:val="none" w:sz="0" w:space="0" w:color="auto"/>
        <w:left w:val="none" w:sz="0" w:space="0" w:color="auto"/>
        <w:bottom w:val="none" w:sz="0" w:space="0" w:color="auto"/>
        <w:right w:val="none" w:sz="0" w:space="0" w:color="auto"/>
      </w:divBdr>
    </w:div>
    <w:div w:id="2042895593">
      <w:bodyDiv w:val="1"/>
      <w:marLeft w:val="0"/>
      <w:marRight w:val="0"/>
      <w:marTop w:val="0"/>
      <w:marBottom w:val="0"/>
      <w:divBdr>
        <w:top w:val="none" w:sz="0" w:space="0" w:color="auto"/>
        <w:left w:val="none" w:sz="0" w:space="0" w:color="auto"/>
        <w:bottom w:val="none" w:sz="0" w:space="0" w:color="auto"/>
        <w:right w:val="none" w:sz="0" w:space="0" w:color="auto"/>
      </w:divBdr>
    </w:div>
    <w:div w:id="2053536946">
      <w:bodyDiv w:val="1"/>
      <w:marLeft w:val="0"/>
      <w:marRight w:val="0"/>
      <w:marTop w:val="0"/>
      <w:marBottom w:val="0"/>
      <w:divBdr>
        <w:top w:val="none" w:sz="0" w:space="0" w:color="auto"/>
        <w:left w:val="none" w:sz="0" w:space="0" w:color="auto"/>
        <w:bottom w:val="none" w:sz="0" w:space="0" w:color="auto"/>
        <w:right w:val="none" w:sz="0" w:space="0" w:color="auto"/>
      </w:divBdr>
    </w:div>
    <w:div w:id="2089881390">
      <w:bodyDiv w:val="1"/>
      <w:marLeft w:val="0"/>
      <w:marRight w:val="0"/>
      <w:marTop w:val="0"/>
      <w:marBottom w:val="0"/>
      <w:divBdr>
        <w:top w:val="none" w:sz="0" w:space="0" w:color="auto"/>
        <w:left w:val="none" w:sz="0" w:space="0" w:color="auto"/>
        <w:bottom w:val="none" w:sz="0" w:space="0" w:color="auto"/>
        <w:right w:val="none" w:sz="0" w:space="0" w:color="auto"/>
      </w:divBdr>
    </w:div>
    <w:div w:id="2145273198">
      <w:bodyDiv w:val="1"/>
      <w:marLeft w:val="0"/>
      <w:marRight w:val="0"/>
      <w:marTop w:val="0"/>
      <w:marBottom w:val="0"/>
      <w:divBdr>
        <w:top w:val="none" w:sz="0" w:space="0" w:color="auto"/>
        <w:left w:val="none" w:sz="0" w:space="0" w:color="auto"/>
        <w:bottom w:val="none" w:sz="0" w:space="0" w:color="auto"/>
        <w:right w:val="none" w:sz="0" w:space="0" w:color="auto"/>
      </w:divBdr>
    </w:div>
    <w:div w:id="214584795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&#65279;<?xml version="1.0" encoding="utf-8"?><Relationships xmlns="http://schemas.openxmlformats.org/package/2006/relationships"><Relationship Type="http://schemas.openxmlformats.org/officeDocument/2006/relationships/image" Target="media/image10.jpg" Id="rId21" /><Relationship Type="http://schemas.openxmlformats.org/officeDocument/2006/relationships/hyperlink" Target="https://ai.googleblog.com/2019/08/on-device-real-time-hand-tracking-with.html" TargetMode="External" Id="rId42" /><Relationship Type="http://schemas.openxmlformats.org/officeDocument/2006/relationships/image" Target="media/image34.png" Id="rId63" /><Relationship Type="http://schemas.openxmlformats.org/officeDocument/2006/relationships/hyperlink" Target="https://developer.apple.com/ios/submit/" TargetMode="External" Id="rId84" /><Relationship Type="http://schemas.openxmlformats.org/officeDocument/2006/relationships/hyperlink" Target="http://www.jewelfie.com/" TargetMode="External" Id="rId138" /><Relationship Type="http://schemas.openxmlformats.org/officeDocument/2006/relationships/hyperlink" Target="https://www.shadertoy.com/view/ltfXDM" TargetMode="External" Id="rId107" /><Relationship Type="http://schemas.openxmlformats.org/officeDocument/2006/relationships/endnotes" Target="endnotes.xml" Id="rId11" /><Relationship Type="http://schemas.openxmlformats.org/officeDocument/2006/relationships/hyperlink" Target="https://www.productdevelopmentrisk.com/Preston-Smith/Developing-Products-In-Half-The-Time/about-dpht/" TargetMode="External" Id="rId32" /><Relationship Type="http://schemas.openxmlformats.org/officeDocument/2006/relationships/image" Target="media/image24.jpeg" Id="rId53" /><Relationship Type="http://schemas.openxmlformats.org/officeDocument/2006/relationships/image" Target="media/image44.png" Id="rId74" /><Relationship Type="http://schemas.openxmlformats.org/officeDocument/2006/relationships/footer" Target="footer3.xml" Id="rId128" /><Relationship Type="http://schemas.openxmlformats.org/officeDocument/2006/relationships/image" Target="media/image80.png" Id="rId149" /><Relationship Type="http://schemas.openxmlformats.org/officeDocument/2006/relationships/customXml" Target="../customXml/item5.xml" Id="rId5" /><Relationship Type="http://schemas.openxmlformats.org/officeDocument/2006/relationships/image" Target="media/image50.png" Id="rId95" /><Relationship Type="http://schemas.openxmlformats.org/officeDocument/2006/relationships/image" Target="media/image11.jpeg" Id="rId22" /><Relationship Type="http://schemas.openxmlformats.org/officeDocument/2006/relationships/hyperlink" Target="https://github.com/OAID/CVGesture" TargetMode="External" Id="rId43" /><Relationship Type="http://schemas.openxmlformats.org/officeDocument/2006/relationships/image" Target="media/image35.png" Id="rId64" /><Relationship Type="http://schemas.openxmlformats.org/officeDocument/2006/relationships/image" Target="media/image58.png" Id="rId118" /><Relationship Type="http://schemas.openxmlformats.org/officeDocument/2006/relationships/hyperlink" Target="http://www.retail-jeweller.com/news-and-insight/boucheron-teams-up-with-holition-" TargetMode="External" Id="rId139" /><Relationship Type="http://schemas.openxmlformats.org/officeDocument/2006/relationships/hyperlink" Target="https://stackoverflow.com/questions/3362652/what-is-a-provisioning-profile-used-for-when-developing-iphone-applications" TargetMode="External" Id="rId80" /><Relationship Type="http://schemas.openxmlformats.org/officeDocument/2006/relationships/hyperlink" Target="https://developer.apple.com/app-store/resources/" TargetMode="External" Id="rId85" /><Relationship Type="http://schemas.openxmlformats.org/officeDocument/2006/relationships/image" Target="media/image81.png" Id="rId150" /><Relationship Type="http://schemas.openxmlformats.org/officeDocument/2006/relationships/fontTable" Target="fontTable.xml" Id="rId155" /><Relationship Type="http://schemas.openxmlformats.org/officeDocument/2006/relationships/image" Target="media/image1.png" Id="rId12" /><Relationship Type="http://schemas.openxmlformats.org/officeDocument/2006/relationships/image" Target="media/image6.png" Id="rId17" /><Relationship Type="http://schemas.openxmlformats.org/officeDocument/2006/relationships/hyperlink" Target="https://www.productdevelopmentrisk.com/Preston-Smith/Developing-Products-In-Half-The-Time/about-dpht/" TargetMode="External" Id="rId33" /><Relationship Type="http://schemas.openxmlformats.org/officeDocument/2006/relationships/hyperlink" Target="https://github.com/tensorflow/tensorflow/tree/master/tensorflow/lite/experimental/examples/unity/TensorFlowLitePlugin/" TargetMode="External" Id="rId38" /><Relationship Type="http://schemas.openxmlformats.org/officeDocument/2006/relationships/image" Target="media/image30.png" Id="rId59" /><Relationship Type="http://schemas.openxmlformats.org/officeDocument/2006/relationships/hyperlink" Target="https://github.com/AlcheraInc/Alchera-Face-Hand-Detection-Unity" TargetMode="External" Id="rId103" /><Relationship Type="http://schemas.openxmlformats.org/officeDocument/2006/relationships/hyperlink" Target="https://www.shadertoy.com/view/MtVGDh" TargetMode="External" Id="rId108" /><Relationship Type="http://schemas.openxmlformats.org/officeDocument/2006/relationships/footer" Target="footer2.xml" Id="rId124" /><Relationship Type="http://schemas.openxmlformats.org/officeDocument/2006/relationships/image" Target="media/image64.jpeg" Id="rId129" /><Relationship Type="http://schemas.openxmlformats.org/officeDocument/2006/relationships/image" Target="media/image25.jpeg" Id="rId54" /><Relationship Type="http://schemas.openxmlformats.org/officeDocument/2006/relationships/hyperlink" Target="https://assetstore.unity.com/packages/tools/input-management/simple-obj-22195" TargetMode="External" Id="rId70" /><Relationship Type="http://schemas.openxmlformats.org/officeDocument/2006/relationships/hyperlink" Target="https://cocoapods.org/" TargetMode="External" Id="rId75" /><Relationship Type="http://schemas.openxmlformats.org/officeDocument/2006/relationships/hyperlink" Target="https://www.jamesallen.com/loose-diamonds/all-diamonds/" TargetMode="External" Id="rId91" /><Relationship Type="http://schemas.openxmlformats.org/officeDocument/2006/relationships/hyperlink" Target="https://youtu.be/HAYaG4Pe1aE" TargetMode="External" Id="rId96" /><Relationship Type="http://schemas.openxmlformats.org/officeDocument/2006/relationships/hyperlink" Target="http://www.realitypremedia.com/augmented-reality-development/virtual-try-on-" TargetMode="External" Id="rId140" /><Relationship Type="http://schemas.openxmlformats.org/officeDocument/2006/relationships/image" Target="media/image76.png" Id="rId145" /><Relationship Type="http://schemas.openxmlformats.org/officeDocument/2006/relationships/customXml" Target="../customXml/item1.xml" Id="rId1" /><Relationship Type="http://schemas.openxmlformats.org/officeDocument/2006/relationships/numbering" Target="numbering.xml" Id="rId6" /><Relationship Type="http://schemas.openxmlformats.org/officeDocument/2006/relationships/image" Target="media/image12.png" Id="rId23" /><Relationship Type="http://schemas.openxmlformats.org/officeDocument/2006/relationships/image" Target="media/image16.jpeg" Id="rId28" /><Relationship Type="http://schemas.openxmlformats.org/officeDocument/2006/relationships/image" Target="media/image21.png" Id="rId49" /><Relationship Type="http://schemas.openxmlformats.org/officeDocument/2006/relationships/image" Target="media/image59.png" Id="rId119" /><Relationship Type="http://schemas.openxmlformats.org/officeDocument/2006/relationships/hyperlink" Target="https://github.com/lmb-freiburg/hand3d" TargetMode="External" Id="rId44" /><Relationship Type="http://schemas.openxmlformats.org/officeDocument/2006/relationships/image" Target="media/image31.png" Id="rId60" /><Relationship Type="http://schemas.openxmlformats.org/officeDocument/2006/relationships/image" Target="media/image36.svg" Id="rId65" /><Relationship Type="http://schemas.openxmlformats.org/officeDocument/2006/relationships/hyperlink" Target="https://play.google.com/apps/publish/signup/" TargetMode="External" Id="rId81" /><Relationship Type="http://schemas.openxmlformats.org/officeDocument/2006/relationships/hyperlink" Target="https://developer.apple.com/app-store/submissions/" TargetMode="External" Id="rId86" /><Relationship Type="http://schemas.openxmlformats.org/officeDocument/2006/relationships/image" Target="media/image65.jpeg" Id="rId130" /><Relationship Type="http://schemas.openxmlformats.org/officeDocument/2006/relationships/image" Target="media/image70.jpeg" Id="rId135" /><Relationship Type="http://schemas.openxmlformats.org/officeDocument/2006/relationships/image" Target="media/image82.png" Id="rId151" /><Relationship Type="http://schemas.openxmlformats.org/officeDocument/2006/relationships/glossaryDocument" Target="glossary/document.xml" Id="rId156" /><Relationship Type="http://schemas.openxmlformats.org/officeDocument/2006/relationships/image" Target="media/image2.png" Id="rId13" /><Relationship Type="http://schemas.openxmlformats.org/officeDocument/2006/relationships/image" Target="media/image7.png" Id="rId18" /><Relationship Type="http://schemas.openxmlformats.org/officeDocument/2006/relationships/hyperlink" Target="https://www.manomotion.com/" TargetMode="External" Id="rId39" /><Relationship Type="http://schemas.openxmlformats.org/officeDocument/2006/relationships/hyperlink" Target="https://bmind.medium.com/cheap-diamond-rendering-e71203292674" TargetMode="External" Id="rId109" /><Relationship Type="http://schemas.openxmlformats.org/officeDocument/2006/relationships/hyperlink" Target="https://www.productdevelopmentrisk.com/Preston-Smith/Developing-Products-In-Half-The-Time/about-dpht/" TargetMode="External" Id="rId34" /><Relationship Type="http://schemas.openxmlformats.org/officeDocument/2006/relationships/image" Target="media/image22.png" Id="rId50" /><Relationship Type="http://schemas.openxmlformats.org/officeDocument/2006/relationships/image" Target="media/image26.jpeg" Id="rId55" /><Relationship Type="http://schemas.openxmlformats.org/officeDocument/2006/relationships/image" Target="media/image45.png" Id="rId76" /><Relationship Type="http://schemas.openxmlformats.org/officeDocument/2006/relationships/image" Target="media/image51.png" Id="rId97" /><Relationship Type="http://schemas.openxmlformats.org/officeDocument/2006/relationships/hyperlink" Target="https://google.github.io/mediapipe/solutions/solutions.html" TargetMode="External" Id="rId104" /><Relationship Type="http://schemas.openxmlformats.org/officeDocument/2006/relationships/hyperlink" Target="https://www.gov.wales/well-being-of-future-generations-wales" TargetMode="External" Id="rId120" /><Relationship Type="http://schemas.openxmlformats.org/officeDocument/2006/relationships/image" Target="media/image61.png" Id="rId125" /><Relationship Type="http://schemas.openxmlformats.org/officeDocument/2006/relationships/image" Target="media/image72.png" Id="rId141" /><Relationship Type="http://schemas.openxmlformats.org/officeDocument/2006/relationships/image" Target="media/image77.png" Id="rId146" /><Relationship Type="http://schemas.openxmlformats.org/officeDocument/2006/relationships/styles" Target="styles.xml" Id="rId7" /><Relationship Type="http://schemas.openxmlformats.org/officeDocument/2006/relationships/image" Target="media/image41.png" Id="rId71" /><Relationship Type="http://schemas.openxmlformats.org/officeDocument/2006/relationships/hyperlink" Target="https://n-e-r-v-o-u-s.com/cellCycle/?t=0" TargetMode="External" Id="rId92" /><Relationship Type="http://schemas.openxmlformats.org/officeDocument/2006/relationships/customXml" Target="../customXml/item2.xml" Id="rId2" /><Relationship Type="http://schemas.openxmlformats.org/officeDocument/2006/relationships/hyperlink" Target="https://link.springer.com/book/10.1007/978-3-030-63482-7" TargetMode="External" Id="rId29" /><Relationship Type="http://schemas.openxmlformats.org/officeDocument/2006/relationships/image" Target="media/image13.png" Id="rId24" /><Relationship Type="http://schemas.openxmlformats.org/officeDocument/2006/relationships/hyperlink" Target="http://appsbuilders.org/guides/machine-learning-and-augmented-reality/" TargetMode="External" Id="rId40" /><Relationship Type="http://schemas.openxmlformats.org/officeDocument/2006/relationships/hyperlink" Target="https://lmb.informatik.uni-freiburg.de/projects/hand3d/" TargetMode="External" Id="rId45" /><Relationship Type="http://schemas.openxmlformats.org/officeDocument/2006/relationships/image" Target="media/image37.png" Id="rId66" /><Relationship Type="http://schemas.openxmlformats.org/officeDocument/2006/relationships/hyperlink" Target="https://developer.apple.com/app-store/review/guidelines/" TargetMode="External" Id="rId87" /><Relationship Type="http://schemas.openxmlformats.org/officeDocument/2006/relationships/hyperlink" Target="https://www.tensorflow.org/lite/examples/" TargetMode="External" Id="rId110" /><Relationship Type="http://schemas.openxmlformats.org/officeDocument/2006/relationships/image" Target="media/image66.jpeg" Id="rId131" /><Relationship Type="http://schemas.openxmlformats.org/officeDocument/2006/relationships/image" Target="media/image71.jpeg" Id="rId136" /><Relationship Type="http://schemas.openxmlformats.org/officeDocument/2006/relationships/theme" Target="theme/theme1.xml" Id="rId157" /><Relationship Type="http://schemas.openxmlformats.org/officeDocument/2006/relationships/image" Target="media/image32.png" Id="rId61" /><Relationship Type="http://schemas.openxmlformats.org/officeDocument/2006/relationships/hyperlink" Target="https://support.google.com/googleplay/android-developer/answer/113469?hl=en-GB" TargetMode="External" Id="rId82" /><Relationship Type="http://schemas.openxmlformats.org/officeDocument/2006/relationships/image" Target="media/image83.png" Id="rId152" /><Relationship Type="http://schemas.openxmlformats.org/officeDocument/2006/relationships/image" Target="media/image8.jpg" Id="rId19" /><Relationship Type="http://schemas.openxmlformats.org/officeDocument/2006/relationships/image" Target="media/image3.png" Id="rId14" /><Relationship Type="http://schemas.openxmlformats.org/officeDocument/2006/relationships/hyperlink" Target="https://www.productdevelopmentrisk.com/wp-content/uploads/2018/10/DPHTcover.gif" TargetMode="External" Id="rId30" /><Relationship Type="http://schemas.openxmlformats.org/officeDocument/2006/relationships/hyperlink" Target="https://medium.com/tensorflow/smilear-iqiyis-mobile-ar-solution-based-on-tensorflow-lite-7b39347b1b8d" TargetMode="External" Id="rId35" /><Relationship Type="http://schemas.openxmlformats.org/officeDocument/2006/relationships/image" Target="media/image27.jpeg" Id="rId56" /><Relationship Type="http://schemas.openxmlformats.org/officeDocument/2006/relationships/image" Target="media/image46.png" Id="rId77" /><Relationship Type="http://schemas.openxmlformats.org/officeDocument/2006/relationships/hyperlink" Target="https://learnopencv.com/hand-keypoint-detection-using-deep-learning-and-opencv/" TargetMode="External" Id="rId100" /><Relationship Type="http://schemas.openxmlformats.org/officeDocument/2006/relationships/hyperlink" Target="https://developer.apple.com/documentation/vision/detecting_hand_poses_with_vision" TargetMode="External" Id="rId105" /><Relationship Type="http://schemas.openxmlformats.org/officeDocument/2006/relationships/image" Target="media/image62.png" Id="rId126" /><Relationship Type="http://schemas.openxmlformats.org/officeDocument/2006/relationships/image" Target="media/image78.png" Id="rId147" /><Relationship Type="http://schemas.openxmlformats.org/officeDocument/2006/relationships/settings" Target="settings.xml" Id="rId8" /><Relationship Type="http://schemas.openxmlformats.org/officeDocument/2006/relationships/image" Target="media/image23.png" Id="rId51" /><Relationship Type="http://schemas.openxmlformats.org/officeDocument/2006/relationships/hyperlink" Target="https://custom.thefutureofjewelry.com/" TargetMode="External" Id="rId93" /><Relationship Type="http://schemas.openxmlformats.org/officeDocument/2006/relationships/image" Target="media/image52.jpeg" Id="rId98" /><Relationship Type="http://schemas.openxmlformats.org/officeDocument/2006/relationships/hyperlink" Target="https://www.nytimes.com/2021/04/23/fashion/jewelry-technology-augmented-reality.html" TargetMode="External" Id="rId121" /><Relationship Type="http://schemas.openxmlformats.org/officeDocument/2006/relationships/image" Target="media/image73.png" Id="rId142" /><Relationship Type="http://schemas.openxmlformats.org/officeDocument/2006/relationships/customXml" Target="../customXml/item3.xml" Id="rId3" /><Relationship Type="http://schemas.openxmlformats.org/officeDocument/2006/relationships/image" Target="media/image14.png" Id="rId25" /><Relationship Type="http://schemas.openxmlformats.org/officeDocument/2006/relationships/image" Target="media/image18.png" Id="rId46" /><Relationship Type="http://schemas.openxmlformats.org/officeDocument/2006/relationships/image" Target="media/image38.svg" Id="rId67" /><Relationship Type="http://schemas.openxmlformats.org/officeDocument/2006/relationships/hyperlink" Target="http://www.bmsils.com/Top-Mobile-Development-Bangalore" TargetMode="External" Id="rId137" /><Relationship Type="http://schemas.openxmlformats.org/officeDocument/2006/relationships/image" Target="media/image9.jpeg" Id="rId20" /><Relationship Type="http://schemas.openxmlformats.org/officeDocument/2006/relationships/hyperlink" Target="https://mediapipe.readthedocs.io/en/latest/hand_detection_mobile_gpu.html" TargetMode="External" Id="rId41" /><Relationship Type="http://schemas.openxmlformats.org/officeDocument/2006/relationships/image" Target="media/image33.png" Id="rId62" /><Relationship Type="http://schemas.openxmlformats.org/officeDocument/2006/relationships/hyperlink" Target="https://developer.apple.com/programs/" TargetMode="External" Id="rId83" /><Relationship Type="http://schemas.openxmlformats.org/officeDocument/2006/relationships/image" Target="media/image47.png" Id="rId88" /><Relationship Type="http://schemas.openxmlformats.org/officeDocument/2006/relationships/hyperlink" Target="https://github.com/tensorflow/tensorflow/tree/master/tensorflow/lite/experimental/examples/unity/TensorFlowLitePlugin/" TargetMode="External" Id="rId111" /><Relationship Type="http://schemas.openxmlformats.org/officeDocument/2006/relationships/image" Target="media/image67.jpeg" Id="rId132" /><Relationship Type="http://schemas.openxmlformats.org/officeDocument/2006/relationships/image" Target="media/image84.png" Id="rId153" /><Relationship Type="http://schemas.openxmlformats.org/officeDocument/2006/relationships/image" Target="media/image4.png" Id="rId15" /><Relationship Type="http://schemas.openxmlformats.org/officeDocument/2006/relationships/hyperlink" Target="https://www.tensorflow.org/lite/examples/" TargetMode="External" Id="rId36" /><Relationship Type="http://schemas.openxmlformats.org/officeDocument/2006/relationships/image" Target="media/image28.jpeg" Id="rId57" /><Relationship Type="http://schemas.openxmlformats.org/officeDocument/2006/relationships/hyperlink" Target="https://gitlab.com/JackieNek/single-hand-tracking" TargetMode="External" Id="rId106" /><Relationship Type="http://schemas.openxmlformats.org/officeDocument/2006/relationships/header" Target="header1.xml" Id="rId127" /><Relationship Type="http://schemas.microsoft.com/office/2020/10/relationships/intelligence" Target="intelligence2.xml" Id="R1edfdce6084a4fad" /><Relationship Type="http://schemas.openxmlformats.org/officeDocument/2006/relationships/footnotes" Target="footnotes.xml" Id="rId10" /><Relationship Type="http://schemas.openxmlformats.org/officeDocument/2006/relationships/image" Target="media/image17.gif" Id="rId31" /><Relationship Type="http://schemas.openxmlformats.org/officeDocument/2006/relationships/hyperlink" Target="https://assetstore.unity.com/packages/vfx/shaders/gem-shader-3" TargetMode="External" Id="rId52" /><Relationship Type="http://schemas.openxmlformats.org/officeDocument/2006/relationships/image" Target="media/image43.png" Id="rId73" /><Relationship Type="http://schemas.openxmlformats.org/officeDocument/2006/relationships/hyperlink" Target="https://medium.com/@abhimuralidharan/what-is-a-provisioning-profile-in-ios-77987a7c54c2" TargetMode="External" Id="rId78" /><Relationship Type="http://schemas.openxmlformats.org/officeDocument/2006/relationships/image" Target="media/image49.png" Id="rId94" /><Relationship Type="http://schemas.openxmlformats.org/officeDocument/2006/relationships/hyperlink" Target="https://mediapipe.dev/" TargetMode="External" Id="rId99" /><Relationship Type="http://schemas.openxmlformats.org/officeDocument/2006/relationships/hyperlink" Target="https://www.manomotion.com/" TargetMode="External" Id="rId101" /><Relationship Type="http://schemas.openxmlformats.org/officeDocument/2006/relationships/image" Target="media/image60.png" Id="rId122" /><Relationship Type="http://schemas.openxmlformats.org/officeDocument/2006/relationships/image" Target="media/image74.png" Id="rId143" /><Relationship Type="http://schemas.openxmlformats.org/officeDocument/2006/relationships/image" Target="media/image79.png" Id="rId148" /><Relationship Type="http://schemas.openxmlformats.org/officeDocument/2006/relationships/customXml" Target="../customXml/item4.xml" Id="rId4" /><Relationship Type="http://schemas.openxmlformats.org/officeDocument/2006/relationships/webSettings" Target="webSettings.xml" Id="rId9" /><Relationship Type="http://schemas.openxmlformats.org/officeDocument/2006/relationships/image" Target="media/image15.jpeg" Id="rId26" /><Relationship Type="http://schemas.openxmlformats.org/officeDocument/2006/relationships/image" Target="media/image19.png" Id="rId47" /><Relationship Type="http://schemas.openxmlformats.org/officeDocument/2006/relationships/image" Target="media/image39.png" Id="rId68" /><Relationship Type="http://schemas.openxmlformats.org/officeDocument/2006/relationships/image" Target="media/image48.png" Id="rId89" /><Relationship Type="http://schemas.openxmlformats.org/officeDocument/2006/relationships/hyperlink" Target="https://www.youtube.com/watch?v=Q6ERFwQNkzo" TargetMode="External" Id="rId112" /><Relationship Type="http://schemas.openxmlformats.org/officeDocument/2006/relationships/image" Target="media/image68.jpeg" Id="rId133" /><Relationship Type="http://schemas.openxmlformats.org/officeDocument/2006/relationships/image" Target="media/image85.png" Id="rId154" /><Relationship Type="http://schemas.openxmlformats.org/officeDocument/2006/relationships/image" Target="media/image5.jpeg" Id="rId16" /><Relationship Type="http://schemas.openxmlformats.org/officeDocument/2006/relationships/hyperlink" Target="https://www.youtube.com/watch?v=Q6ERFwQNkzo" TargetMode="External" Id="rId37" /><Relationship Type="http://schemas.openxmlformats.org/officeDocument/2006/relationships/image" Target="media/image29.png" Id="rId58" /><Relationship Type="http://schemas.openxmlformats.org/officeDocument/2006/relationships/hyperlink" Target="https://blog.theodo.fr/2017/02/a-beginners-guide-to-ios-provisioning-profiles/" TargetMode="External" Id="rId79" /><Relationship Type="http://schemas.openxmlformats.org/officeDocument/2006/relationships/hyperlink" Target="https://www.analyticsvidhya.com/blog/2021/07/building-a-hand-tracking-system-using-opencv/" TargetMode="External" Id="rId102" /><Relationship Type="http://schemas.openxmlformats.org/officeDocument/2006/relationships/footer" Target="footer1.xml" Id="rId123" /><Relationship Type="http://schemas.openxmlformats.org/officeDocument/2006/relationships/image" Target="media/image75.png" Id="rId144" /><Relationship Type="http://schemas.openxmlformats.org/officeDocument/2006/relationships/hyperlink" Target="https://www.kendrascott.com/custom-jewelry-home-charms.html" TargetMode="External" Id="rId90" /><Relationship Type="http://schemas.openxmlformats.org/officeDocument/2006/relationships/hyperlink" Target="https://link.springer.com/book/10.1007/978-3-030-63482-7/cover" TargetMode="External" Id="rId27" /><Relationship Type="http://schemas.openxmlformats.org/officeDocument/2006/relationships/image" Target="media/image20.png" Id="rId48" /><Relationship Type="http://schemas.openxmlformats.org/officeDocument/2006/relationships/image" Target="media/image40.jpeg" Id="rId69" /><Relationship Type="http://schemas.openxmlformats.org/officeDocument/2006/relationships/image" Target="media/image69.jpeg" Id="rId134" /><Relationship Type="http://schemas.openxmlformats.org/officeDocument/2006/relationships/hyperlink" Target="https://www.diamondcentrewales.com/services/Ceric/" TargetMode="External" Id="R5cabc23c318e4df3" /><Relationship Type="http://schemas.openxmlformats.org/officeDocument/2006/relationships/image" Target="/media/image1a.jpg" Id="Rf622fd6fff474b64" /><Relationship Type="http://schemas.openxmlformats.org/officeDocument/2006/relationships/image" Target="/media/image1e.jpg" Id="R2eb4696fd4274056" /><Relationship Type="http://schemas.openxmlformats.org/officeDocument/2006/relationships/image" Target="/media/image1f.jpg" Id="R28312d4aaa744b4a" /><Relationship Type="http://schemas.openxmlformats.org/officeDocument/2006/relationships/image" Target="/media/image3f.png" Id="R36038389c9bd4c18" /><Relationship Type="http://schemas.openxmlformats.org/officeDocument/2006/relationships/image" Target="/media/image40.png" Id="Ra5813eb6ea7642b2" /><Relationship Type="http://schemas.openxmlformats.org/officeDocument/2006/relationships/image" Target="/media/image41.png" Id="Rd089825c95dc42bd" /><Relationship Type="http://schemas.openxmlformats.org/officeDocument/2006/relationships/image" Target="/media/image42.png" Id="R72e20c51ef4145af" /><Relationship Type="http://schemas.openxmlformats.org/officeDocument/2006/relationships/image" Target="/media/image43.png" Id="R5db99bf9058b40ad" /><Relationship Type="http://schemas.openxmlformats.org/officeDocument/2006/relationships/image" Target="/media/image44.png" Id="Rc97289dedf2744f8" /><Relationship Type="http://schemas.openxmlformats.org/officeDocument/2006/relationships/image" Target="/media/image45.png" Id="R234f672a91e44947" /><Relationship Type="http://schemas.openxmlformats.org/officeDocument/2006/relationships/image" Target="/media/image46.png" Id="R84a45ca7723a4504" /><Relationship Type="http://schemas.openxmlformats.org/officeDocument/2006/relationships/image" Target="/media/image47.png" Id="Rcc625398969c468a" /><Relationship Type="http://schemas.openxmlformats.org/officeDocument/2006/relationships/image" Target="/media/image48.png" Id="Re19eee46107a4b1f" /><Relationship Type="http://schemas.openxmlformats.org/officeDocument/2006/relationships/image" Target="/media/image49.png" Id="Rb683610778874b45" /><Relationship Type="http://schemas.openxmlformats.org/officeDocument/2006/relationships/image" Target="/media/image4a.png" Id="Reed5c44c395b4fab" /><Relationship Type="http://schemas.openxmlformats.org/officeDocument/2006/relationships/image" Target="/media/image4b.png" Id="R68f35ceef9804363" /><Relationship Type="http://schemas.openxmlformats.org/officeDocument/2006/relationships/image" Target="/media/image4c.png" Id="Rf97c1fd1408c4582" /><Relationship Type="http://schemas.openxmlformats.org/officeDocument/2006/relationships/image" Target="/media/image4d.png" Id="R41976c28b7774da3" /><Relationship Type="http://schemas.openxmlformats.org/officeDocument/2006/relationships/image" Target="/media/image4e.png" Id="Rf97ab280fb9e4244" /><Relationship Type="http://schemas.openxmlformats.org/officeDocument/2006/relationships/image" Target="/media/image4f.png" Id="Raa85f20b38ed40b6" /><Relationship Type="http://schemas.openxmlformats.org/officeDocument/2006/relationships/image" Target="/media/image50.png" Id="R7d1a74a8380f4d2c" /><Relationship Type="http://schemas.openxmlformats.org/officeDocument/2006/relationships/image" Target="/media/image51.png" Id="Rc1cc96137fea4027" /><Relationship Type="http://schemas.openxmlformats.org/officeDocument/2006/relationships/image" Target="/media/image52.png" Id="R994093764e224ac0" /><Relationship Type="http://schemas.openxmlformats.org/officeDocument/2006/relationships/image" Target="/media/image53.png" Id="R926deaf043bf44b5" /><Relationship Type="http://schemas.openxmlformats.org/officeDocument/2006/relationships/image" Target="/media/image54.png" Id="R4a2344d8230e42b4" /><Relationship Type="http://schemas.openxmlformats.org/officeDocument/2006/relationships/image" Target="/media/image55.png" Id="R2c310b5f4fdc498c" /></Relationships>
</file>

<file path=word/_rels/header1.xml.rels><?xml version="1.0" encoding="UTF-8" standalone="yes"?>
<Relationships xmlns="http://schemas.openxmlformats.org/package/2006/relationships"><Relationship Id="rId1" Type="http://schemas.openxmlformats.org/officeDocument/2006/relationships/image" Target="media/image63.pn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docParts>
    <w:docPart>
      <w:docPartPr>
        <w:name w:val="DefaultPlaceholder_1081868574"/>
        <w:category>
          <w:name w:val="General"/>
          <w:gallery w:val="placeholder"/>
        </w:category>
        <w:types>
          <w:type w:val="bbPlcHdr"/>
        </w:types>
        <w:behaviors>
          <w:behavior w:val="content"/>
        </w:behaviors>
        <w:guid w:val="{44AEF39F-7F99-4996-BD32-4D3A18909356}"/>
      </w:docPartPr>
      <w:docPartBody>
        <w:p w:rsidR="00C72210" w:rsidRDefault="00C72210"/>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Noto Sans Symbols">
    <w:altName w:val="Calibri"/>
    <w:panose1 w:val="020B0604020202020204"/>
    <w:charset w:val="00"/>
    <w:family w:val="auto"/>
    <w:pitch w:val="default"/>
    <w:sig w:usb0="00000003" w:usb1="00000000" w:usb2="00000000" w:usb3="00000000" w:csb0="00000001" w:csb1="00000000"/>
  </w:font>
  <w:font w:name="Courier">
    <w:altName w:val="Courier New"/>
    <w:panose1 w:val="00000000000000000000"/>
    <w:charset w:val="00"/>
    <w:family w:val="modern"/>
    <w:pitch w:val="fixed"/>
    <w:sig w:usb0="00000003" w:usb1="00000000" w:usb2="00000000" w:usb3="00000000" w:csb0="00000001"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Franklin Gothic Medium">
    <w:panose1 w:val="020B0603020102020204"/>
    <w:charset w:val="00"/>
    <w:family w:val="swiss"/>
    <w:pitch w:val="variable"/>
    <w:sig w:usb0="00000287" w:usb1="00000000" w:usb2="00000000" w:usb3="00000000" w:csb0="0000009F" w:csb1="00000000"/>
  </w:font>
  <w:font w:name="Times-Roman">
    <w:altName w:val="Times New Roman"/>
    <w:panose1 w:val="020B0604020202020204"/>
    <w:charset w:val="00"/>
    <w:family w:val="roman"/>
    <w:notTrueType/>
    <w:pitch w:val="default"/>
    <w:sig w:usb0="00000003" w:usb1="00000000" w:usb2="00000000" w:usb3="00000000" w:csb0="00000001" w:csb1="00000000"/>
  </w:font>
  <w:font w:name="Helvetica">
    <w:panose1 w:val="00000000000000000000"/>
    <w:charset w:val="00"/>
    <w:family w:val="auto"/>
    <w:pitch w:val="variable"/>
    <w:sig w:usb0="E00002FF" w:usb1="5000785B" w:usb2="00000000" w:usb3="00000000" w:csb0="0000019F" w:csb1="00000000"/>
  </w:font>
  <w:font w:name="Verdana">
    <w:panose1 w:val="020B0604030504040204"/>
    <w:charset w:val="00"/>
    <w:family w:val="swiss"/>
    <w:pitch w:val="variable"/>
    <w:sig w:usb0="A10006FF" w:usb1="4000205B" w:usb2="0000001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defaultTabStop w:val="720"/>
  <w:characterSpacingControl w:val="doNotCompress"/>
  <w:compat>
    <w:useFELayout/>
    <w:compatSetting w:name="compatibilityMode" w:uri="http://schemas.microsoft.com/office/word" w:val="12"/>
    <w:compatSetting w:name="useWord2013TrackBottomHyphenation" w:uri="http://schemas.microsoft.com/office/word" w:val="1"/>
  </w:compat>
  <w:rsids>
    <w:rsidRoot w:val="00C72210"/>
    <w:rsid w:val="0023799B"/>
    <w:rsid w:val="002A6CF6"/>
    <w:rsid w:val="00315BA4"/>
    <w:rsid w:val="00C72210"/>
    <w:rsid w:val="00CB7C83"/>
    <w:rsid w:val="00EE03C5"/>
    <w:rsid w:val="00EE6423"/>
    <w:rsid w:val="00F6614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EastAsia" w:hAnsiTheme="minorHAnsi" w:cstheme="minorBidi"/>
        <w:sz w:val="24"/>
        <w:szCs w:val="24"/>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Researching, planning, designing and creation of an augmented reality, distance retail, jewelley application to enable business growth through the use of smart technology.
 The aim is utilisation of technological advancements, to be disruptive to the conventional supply chain for bespoke jewellery design &amp; ecommerce selling. This will be in the form of a block-based toolset for delivering the visualisation, personalisation, customisation, and processing of bespoke jewellery products.
This will produce a valuable suite of interconnectable blocks of services which take DCW beyond the current standard state of art of viewing of standard jewellery items in 3D with high resolution images. 
DCW’s interactive Jewellery design toolset will facilitate: 
•	Visualisation of jewellery via novel methods, e.g. AR based ring hand placement, AR physical showcase system and 3D visualisation tools
•	Parametric customisation of virtual ring models
•	New categories of bespoke jewellery developed (Earrings/Necklaces) 
•	Multiple categories (jewellery sets) viewed (Engagement/Wedding/Eternity rings) 
• 	Weights and precious metal and gemstone stock incorporation 
•	Incorporation of trade clients’ models/designs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7" ma:contentTypeDescription="Create a new document." ma:contentTypeScope="" ma:versionID="d55c01f74b374166ba813b0ebb2f90b2">
  <xsd:schema xmlns:xsd="http://www.w3.org/2001/XMLSchema" xmlns:xs="http://www.w3.org/2001/XMLSchema" xmlns:p="http://schemas.microsoft.com/office/2006/metadata/properties" xmlns:ns3="aa7ef07b-5eec-44a4-ac36-29092853f80f" xmlns:ns4="60eff7b9-00aa-458e-bf34-374fd824dfbf" targetNamespace="http://schemas.microsoft.com/office/2006/metadata/properties" ma:root="true" ma:fieldsID="5da86f4164c985f9f3a1f7119d9b0e72" ns3:_="" ns4:_="">
    <xsd:import namespace="aa7ef07b-5eec-44a4-ac36-29092853f80f"/>
    <xsd:import namespace="60eff7b9-00aa-458e-bf34-374fd824dfb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C70DEDBB-7E46-4B67-B03D-811EEC665D40}">
  <ds:schemaRefs>
    <ds:schemaRef ds:uri="http://schemas.microsoft.com/sharepoint/v3/contenttype/forms"/>
  </ds:schemaRefs>
</ds:datastoreItem>
</file>

<file path=customXml/itemProps3.xml><?xml version="1.0" encoding="utf-8"?>
<ds:datastoreItem xmlns:ds="http://schemas.openxmlformats.org/officeDocument/2006/customXml" ds:itemID="{88B9CD2A-0E37-4285-A7B0-34366C20503A}">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E6CFB741-4AAD-4C93-858B-DBBAF503CC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7ef07b-5eec-44a4-ac36-29092853f80f"/>
    <ds:schemaRef ds:uri="60eff7b9-00aa-458e-bf34-374fd824dfb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13159514-67B8-8A42-AA1E-9ED2785C938B}">
  <ds:schemaRefs>
    <ds:schemaRef ds:uri="http://schemas.openxmlformats.org/officeDocument/2006/bibliography"/>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Normal.dotm</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Augmented reality for mass customisation and design realisation of bespoke manufactured pieces</dc:title>
  <dc:subject>Augmented Reality Design, research and implementation of an application for the Jewellery industry</dc:subject>
  <dc:creator>Rhys Wilson (2025642)</dc:creator>
  <keywords/>
  <dc:description/>
  <lastModifiedBy>Rhys Wilson (2025642)</lastModifiedBy>
  <revision>136</revision>
  <lastPrinted>2023-01-23T09:24:00.0000000Z</lastPrinted>
  <dcterms:created xsi:type="dcterms:W3CDTF">2022-10-07T09:17:00.0000000Z</dcterms:created>
  <dcterms:modified xsi:type="dcterms:W3CDTF">2023-02-02T12:37:51.3516254Z</dcterms:modified>
</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