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 id="278" r:id="rId14"/>
    <p:sldId id="269" r:id="rId15"/>
    <p:sldId id="270" r:id="rId16"/>
    <p:sldId id="271" r:id="rId17"/>
    <p:sldId id="272" r:id="rId18"/>
    <p:sldId id="279" r:id="rId19"/>
    <p:sldId id="280" r:id="rId20"/>
    <p:sldId id="281" r:id="rId21"/>
    <p:sldId id="273" r:id="rId22"/>
    <p:sldId id="274" r:id="rId23"/>
    <p:sldId id="275" r:id="rId24"/>
    <p:sldId id="276" r:id="rId25"/>
    <p:sldId id="283" r:id="rId26"/>
    <p:sldId id="282" r:id="rId27"/>
    <p:sldId id="268"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206" autoAdjust="0"/>
  </p:normalViewPr>
  <p:slideViewPr>
    <p:cSldViewPr>
      <p:cViewPr varScale="1">
        <p:scale>
          <a:sx n="49" d="100"/>
          <a:sy n="49" d="100"/>
        </p:scale>
        <p:origin x="-111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C1B0F1C-EB1F-4170-B01C-57049EAC62FA}" type="datetimeFigureOut">
              <a:rPr lang="en-US" smtClean="0"/>
              <a:t>12/8/2017</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78A1C64-94DB-41B8-8FBB-BAA8EECFE867}" type="slidenum">
              <a:rPr lang="en-US" smtClean="0"/>
              <a:t>‹#›</a:t>
            </a:fld>
            <a:endParaRPr lang="en-US"/>
          </a:p>
        </p:txBody>
      </p:sp>
    </p:spTree>
    <p:extLst>
      <p:ext uri="{BB962C8B-B14F-4D97-AF65-F5344CB8AC3E}">
        <p14:creationId xmlns:p14="http://schemas.microsoft.com/office/powerpoint/2010/main" val="3211744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1</a:t>
            </a:fld>
            <a:endParaRPr lang="en-US"/>
          </a:p>
        </p:txBody>
      </p:sp>
    </p:spTree>
    <p:extLst>
      <p:ext uri="{BB962C8B-B14F-4D97-AF65-F5344CB8AC3E}">
        <p14:creationId xmlns:p14="http://schemas.microsoft.com/office/powerpoint/2010/main" val="2387296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78A1C64-94DB-41B8-8FBB-BAA8EECFE867}" type="slidenum">
              <a:rPr lang="en-US" smtClean="0"/>
              <a:t>2</a:t>
            </a:fld>
            <a:endParaRPr lang="en-US"/>
          </a:p>
        </p:txBody>
      </p:sp>
    </p:spTree>
    <p:extLst>
      <p:ext uri="{BB962C8B-B14F-4D97-AF65-F5344CB8AC3E}">
        <p14:creationId xmlns:p14="http://schemas.microsoft.com/office/powerpoint/2010/main" val="1454637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3</a:t>
            </a:fld>
            <a:endParaRPr lang="en-US"/>
          </a:p>
        </p:txBody>
      </p:sp>
    </p:spTree>
    <p:extLst>
      <p:ext uri="{BB962C8B-B14F-4D97-AF65-F5344CB8AC3E}">
        <p14:creationId xmlns:p14="http://schemas.microsoft.com/office/powerpoint/2010/main" val="3136153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4</a:t>
            </a:fld>
            <a:endParaRPr lang="en-US"/>
          </a:p>
        </p:txBody>
      </p:sp>
    </p:spTree>
    <p:extLst>
      <p:ext uri="{BB962C8B-B14F-4D97-AF65-F5344CB8AC3E}">
        <p14:creationId xmlns:p14="http://schemas.microsoft.com/office/powerpoint/2010/main" val="3715025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5</a:t>
            </a:fld>
            <a:endParaRPr lang="en-US"/>
          </a:p>
        </p:txBody>
      </p:sp>
    </p:spTree>
    <p:extLst>
      <p:ext uri="{BB962C8B-B14F-4D97-AF65-F5344CB8AC3E}">
        <p14:creationId xmlns:p14="http://schemas.microsoft.com/office/powerpoint/2010/main" val="1676354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smtClean="0"/>
          </a:p>
        </p:txBody>
      </p:sp>
      <p:sp>
        <p:nvSpPr>
          <p:cNvPr id="4" name="Slide Number Placeholder 3"/>
          <p:cNvSpPr>
            <a:spLocks noGrp="1"/>
          </p:cNvSpPr>
          <p:nvPr>
            <p:ph type="sldNum" sz="quarter" idx="10"/>
          </p:nvPr>
        </p:nvSpPr>
        <p:spPr/>
        <p:txBody>
          <a:bodyPr/>
          <a:lstStyle/>
          <a:p>
            <a:fld id="{178A1C64-94DB-41B8-8FBB-BAA8EECFE867}" type="slidenum">
              <a:rPr lang="en-US" smtClean="0"/>
              <a:t>6</a:t>
            </a:fld>
            <a:endParaRPr lang="en-US"/>
          </a:p>
        </p:txBody>
      </p:sp>
    </p:spTree>
    <p:extLst>
      <p:ext uri="{BB962C8B-B14F-4D97-AF65-F5344CB8AC3E}">
        <p14:creationId xmlns:p14="http://schemas.microsoft.com/office/powerpoint/2010/main" val="2527253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7</a:t>
            </a:fld>
            <a:endParaRPr lang="en-US"/>
          </a:p>
        </p:txBody>
      </p:sp>
    </p:spTree>
    <p:extLst>
      <p:ext uri="{BB962C8B-B14F-4D97-AF65-F5344CB8AC3E}">
        <p14:creationId xmlns:p14="http://schemas.microsoft.com/office/powerpoint/2010/main" val="240586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78A1C64-94DB-41B8-8FBB-BAA8EECFE867}" type="slidenum">
              <a:rPr lang="en-US" smtClean="0"/>
              <a:t>8</a:t>
            </a:fld>
            <a:endParaRPr lang="en-US"/>
          </a:p>
        </p:txBody>
      </p:sp>
    </p:spTree>
    <p:extLst>
      <p:ext uri="{BB962C8B-B14F-4D97-AF65-F5344CB8AC3E}">
        <p14:creationId xmlns:p14="http://schemas.microsoft.com/office/powerpoint/2010/main" val="911162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9</a:t>
            </a:fld>
            <a:endParaRPr lang="en-US"/>
          </a:p>
        </p:txBody>
      </p:sp>
    </p:spTree>
    <p:extLst>
      <p:ext uri="{BB962C8B-B14F-4D97-AF65-F5344CB8AC3E}">
        <p14:creationId xmlns:p14="http://schemas.microsoft.com/office/powerpoint/2010/main" val="1412104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US" baseline="0" dirty="0" smtClean="0"/>
          </a:p>
        </p:txBody>
      </p:sp>
      <p:sp>
        <p:nvSpPr>
          <p:cNvPr id="4" name="Slide Number Placeholder 3"/>
          <p:cNvSpPr>
            <a:spLocks noGrp="1"/>
          </p:cNvSpPr>
          <p:nvPr>
            <p:ph type="sldNum" sz="quarter" idx="10"/>
          </p:nvPr>
        </p:nvSpPr>
        <p:spPr/>
        <p:txBody>
          <a:bodyPr/>
          <a:lstStyle/>
          <a:p>
            <a:fld id="{178A1C64-94DB-41B8-8FBB-BAA8EECFE867}" type="slidenum">
              <a:rPr lang="en-US" smtClean="0"/>
              <a:t>10</a:t>
            </a:fld>
            <a:endParaRPr lang="en-US"/>
          </a:p>
        </p:txBody>
      </p:sp>
    </p:spTree>
    <p:extLst>
      <p:ext uri="{BB962C8B-B14F-4D97-AF65-F5344CB8AC3E}">
        <p14:creationId xmlns:p14="http://schemas.microsoft.com/office/powerpoint/2010/main" val="484156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US" dirty="0" smtClean="0"/>
          </a:p>
        </p:txBody>
      </p:sp>
      <p:sp>
        <p:nvSpPr>
          <p:cNvPr id="4" name="Slide Number Placeholder 3"/>
          <p:cNvSpPr>
            <a:spLocks noGrp="1"/>
          </p:cNvSpPr>
          <p:nvPr>
            <p:ph type="sldNum" sz="quarter" idx="10"/>
          </p:nvPr>
        </p:nvSpPr>
        <p:spPr/>
        <p:txBody>
          <a:bodyPr/>
          <a:lstStyle/>
          <a:p>
            <a:fld id="{178A1C64-94DB-41B8-8FBB-BAA8EECFE867}" type="slidenum">
              <a:rPr lang="en-US" smtClean="0"/>
              <a:t>11</a:t>
            </a:fld>
            <a:endParaRPr lang="en-US"/>
          </a:p>
        </p:txBody>
      </p:sp>
    </p:spTree>
    <p:extLst>
      <p:ext uri="{BB962C8B-B14F-4D97-AF65-F5344CB8AC3E}">
        <p14:creationId xmlns:p14="http://schemas.microsoft.com/office/powerpoint/2010/main" val="2915601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US" dirty="0" smtClean="0"/>
          </a:p>
        </p:txBody>
      </p:sp>
      <p:sp>
        <p:nvSpPr>
          <p:cNvPr id="4" name="Slide Number Placeholder 3"/>
          <p:cNvSpPr>
            <a:spLocks noGrp="1"/>
          </p:cNvSpPr>
          <p:nvPr>
            <p:ph type="sldNum" sz="quarter" idx="10"/>
          </p:nvPr>
        </p:nvSpPr>
        <p:spPr/>
        <p:txBody>
          <a:bodyPr/>
          <a:lstStyle/>
          <a:p>
            <a:fld id="{178A1C64-94DB-41B8-8FBB-BAA8EECFE867}" type="slidenum">
              <a:rPr lang="en-US" smtClean="0"/>
              <a:t>12</a:t>
            </a:fld>
            <a:endParaRPr lang="en-US"/>
          </a:p>
        </p:txBody>
      </p:sp>
    </p:spTree>
    <p:extLst>
      <p:ext uri="{BB962C8B-B14F-4D97-AF65-F5344CB8AC3E}">
        <p14:creationId xmlns:p14="http://schemas.microsoft.com/office/powerpoint/2010/main" val="14211076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Traded</a:t>
            </a:r>
            <a:r>
              <a:rPr lang="en-GB" baseline="0" dirty="0" smtClean="0"/>
              <a:t> debt is issued in $100 units on certificates. And the issuer of the debt (certificate) pays you (the lender) interest on the debt every year probably fixed rate interest. These units of debt (on your certificate) you have bought can then be sold (traded) on the on the stock exchange if you want to get rid. So you can collect the interest on the loan (traded debt) each year and have it repaid to you at the end of the loan’s (debt) standing or cash it in at any time by selling the loan (debt) on the stock exchange. The person or company who bought the loan (debt) off you on the stock exchange will then receive the interest payments from the issuer of the loan (debt) in the future until they have to pay it back. So the issuer of this debt raises money by issuing certificates of debt to lenders who want to take them up in return for fixed interest and a payback in full in a specified term of time.</a:t>
            </a:r>
          </a:p>
          <a:p>
            <a:endParaRPr lang="en-GB" baseline="0" dirty="0" smtClean="0"/>
          </a:p>
          <a:p>
            <a:r>
              <a:rPr lang="en-GB" baseline="0" dirty="0" smtClean="0"/>
              <a:t>Obviously traded debt on the stock exchange goes up and down in value just like shares. So the market value of the debt will go up and down on the stock exchange just like shares. They are just like shares but have a fixed interest payment and have to be paid back in full at the end of the loan period.</a:t>
            </a:r>
          </a:p>
          <a:p>
            <a:endParaRPr lang="en-GB" baseline="0" dirty="0" smtClean="0"/>
          </a:p>
          <a:p>
            <a:r>
              <a:rPr lang="en-GB" dirty="0" smtClean="0"/>
              <a:t>The official name of traded debt is Debentures/Loan Notes/Bonds. All</a:t>
            </a:r>
            <a:r>
              <a:rPr lang="en-GB" baseline="0" dirty="0" smtClean="0"/>
              <a:t> are different names for the same thing, in the UK we use the first two names and in the USA they favour the term bond.</a:t>
            </a:r>
          </a:p>
          <a:p>
            <a:endParaRPr lang="en-GB" baseline="0" dirty="0" smtClean="0"/>
          </a:p>
          <a:p>
            <a:r>
              <a:rPr lang="en-GB" dirty="0" smtClean="0"/>
              <a:t>These are for large companies really not Small companies.</a:t>
            </a:r>
          </a:p>
          <a:p>
            <a:endParaRPr lang="en-GB" dirty="0" smtClean="0"/>
          </a:p>
          <a:p>
            <a:endParaRPr lang="en-GB" dirty="0" smtClean="0"/>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178A1C64-94DB-41B8-8FBB-BAA8EECFE867}" type="slidenum">
              <a:rPr lang="en-US" smtClean="0"/>
              <a:t>13</a:t>
            </a:fld>
            <a:endParaRPr lang="en-US"/>
          </a:p>
        </p:txBody>
      </p:sp>
    </p:spTree>
    <p:extLst>
      <p:ext uri="{BB962C8B-B14F-4D97-AF65-F5344CB8AC3E}">
        <p14:creationId xmlns:p14="http://schemas.microsoft.com/office/powerpoint/2010/main" val="16308929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smtClean="0"/>
          </a:p>
        </p:txBody>
      </p:sp>
      <p:sp>
        <p:nvSpPr>
          <p:cNvPr id="4" name="Slide Number Placeholder 3"/>
          <p:cNvSpPr>
            <a:spLocks noGrp="1"/>
          </p:cNvSpPr>
          <p:nvPr>
            <p:ph type="sldNum" sz="quarter" idx="10"/>
          </p:nvPr>
        </p:nvSpPr>
        <p:spPr/>
        <p:txBody>
          <a:bodyPr/>
          <a:lstStyle/>
          <a:p>
            <a:fld id="{178A1C64-94DB-41B8-8FBB-BAA8EECFE867}" type="slidenum">
              <a:rPr lang="en-US" smtClean="0"/>
              <a:t>14</a:t>
            </a:fld>
            <a:endParaRPr lang="en-US"/>
          </a:p>
        </p:txBody>
      </p:sp>
    </p:spTree>
    <p:extLst>
      <p:ext uri="{BB962C8B-B14F-4D97-AF65-F5344CB8AC3E}">
        <p14:creationId xmlns:p14="http://schemas.microsoft.com/office/powerpoint/2010/main" val="1142564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15</a:t>
            </a:fld>
            <a:endParaRPr lang="en-US"/>
          </a:p>
        </p:txBody>
      </p:sp>
    </p:spTree>
    <p:extLst>
      <p:ext uri="{BB962C8B-B14F-4D97-AF65-F5344CB8AC3E}">
        <p14:creationId xmlns:p14="http://schemas.microsoft.com/office/powerpoint/2010/main" val="2547503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baseline="0" dirty="0" smtClean="0"/>
          </a:p>
        </p:txBody>
      </p:sp>
      <p:sp>
        <p:nvSpPr>
          <p:cNvPr id="4" name="Slide Number Placeholder 3"/>
          <p:cNvSpPr>
            <a:spLocks noGrp="1"/>
          </p:cNvSpPr>
          <p:nvPr>
            <p:ph type="sldNum" sz="quarter" idx="10"/>
          </p:nvPr>
        </p:nvSpPr>
        <p:spPr/>
        <p:txBody>
          <a:bodyPr/>
          <a:lstStyle/>
          <a:p>
            <a:fld id="{178A1C64-94DB-41B8-8FBB-BAA8EECFE867}" type="slidenum">
              <a:rPr lang="en-US" smtClean="0"/>
              <a:t>16</a:t>
            </a:fld>
            <a:endParaRPr lang="en-US"/>
          </a:p>
        </p:txBody>
      </p:sp>
    </p:spTree>
    <p:extLst>
      <p:ext uri="{BB962C8B-B14F-4D97-AF65-F5344CB8AC3E}">
        <p14:creationId xmlns:p14="http://schemas.microsoft.com/office/powerpoint/2010/main" val="1974894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17</a:t>
            </a:fld>
            <a:endParaRPr lang="en-US"/>
          </a:p>
        </p:txBody>
      </p:sp>
    </p:spTree>
    <p:extLst>
      <p:ext uri="{BB962C8B-B14F-4D97-AF65-F5344CB8AC3E}">
        <p14:creationId xmlns:p14="http://schemas.microsoft.com/office/powerpoint/2010/main" val="29479611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18</a:t>
            </a:fld>
            <a:endParaRPr lang="en-US"/>
          </a:p>
        </p:txBody>
      </p:sp>
    </p:spTree>
    <p:extLst>
      <p:ext uri="{BB962C8B-B14F-4D97-AF65-F5344CB8AC3E}">
        <p14:creationId xmlns:p14="http://schemas.microsoft.com/office/powerpoint/2010/main" val="860665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19</a:t>
            </a:fld>
            <a:endParaRPr lang="en-US"/>
          </a:p>
        </p:txBody>
      </p:sp>
    </p:spTree>
    <p:extLst>
      <p:ext uri="{BB962C8B-B14F-4D97-AF65-F5344CB8AC3E}">
        <p14:creationId xmlns:p14="http://schemas.microsoft.com/office/powerpoint/2010/main" val="34606162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41965432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21</a:t>
            </a:fld>
            <a:endParaRPr lang="en-US"/>
          </a:p>
        </p:txBody>
      </p:sp>
    </p:spTree>
    <p:extLst>
      <p:ext uri="{BB962C8B-B14F-4D97-AF65-F5344CB8AC3E}">
        <p14:creationId xmlns:p14="http://schemas.microsoft.com/office/powerpoint/2010/main" val="41965432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22</a:t>
            </a:fld>
            <a:endParaRPr lang="en-US"/>
          </a:p>
        </p:txBody>
      </p:sp>
    </p:spTree>
    <p:extLst>
      <p:ext uri="{BB962C8B-B14F-4D97-AF65-F5344CB8AC3E}">
        <p14:creationId xmlns:p14="http://schemas.microsoft.com/office/powerpoint/2010/main" val="40004890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23</a:t>
            </a:fld>
            <a:endParaRPr lang="en-US"/>
          </a:p>
        </p:txBody>
      </p:sp>
    </p:spTree>
    <p:extLst>
      <p:ext uri="{BB962C8B-B14F-4D97-AF65-F5344CB8AC3E}">
        <p14:creationId xmlns:p14="http://schemas.microsoft.com/office/powerpoint/2010/main" val="13669845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t>24</a:t>
            </a:fld>
            <a:endParaRPr lang="en-US"/>
          </a:p>
        </p:txBody>
      </p:sp>
    </p:spTree>
    <p:extLst>
      <p:ext uri="{BB962C8B-B14F-4D97-AF65-F5344CB8AC3E}">
        <p14:creationId xmlns:p14="http://schemas.microsoft.com/office/powerpoint/2010/main" val="8985413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11015057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effectLst/>
              </a:rPr>
              <a:t>Factors to consider when choosing a source of debt finance</a:t>
            </a:r>
            <a:endParaRPr lang="en-GB" dirty="0" smtClean="0">
              <a:effectLst/>
            </a:endParaRPr>
          </a:p>
          <a:p>
            <a:r>
              <a:rPr lang="en-GB" dirty="0" smtClean="0">
                <a:effectLst/>
              </a:rPr>
              <a:t>There are a number of factors that should be considered when choosing a suitable source of debt finance. Essentially a company should look to match the characteristics of the debt finance with its corporate needs.</a:t>
            </a:r>
          </a:p>
          <a:p>
            <a:r>
              <a:rPr lang="en-GB" b="1" dirty="0" smtClean="0">
                <a:effectLst/>
              </a:rPr>
              <a:t>Cost</a:t>
            </a:r>
            <a:endParaRPr lang="en-GB" dirty="0" smtClean="0">
              <a:effectLst/>
            </a:endParaRPr>
          </a:p>
          <a:p>
            <a:r>
              <a:rPr lang="en-GB" dirty="0" smtClean="0">
                <a:effectLst/>
              </a:rPr>
              <a:t>The</a:t>
            </a:r>
            <a:r>
              <a:rPr lang="en-GB" baseline="0" dirty="0" smtClean="0">
                <a:effectLst/>
              </a:rPr>
              <a:t> company</a:t>
            </a:r>
            <a:r>
              <a:rPr lang="en-GB" dirty="0" smtClean="0">
                <a:effectLst/>
              </a:rPr>
              <a:t> should consider both issue costs and the rate of interest to be charged on the funds borrowed. The company should also consider the repayment terms. With a bank loan, for example, there may be an annual capital payment in addition to the annual interest payment. Additionally, some types of debt have early repayment penalties.</a:t>
            </a:r>
          </a:p>
          <a:p>
            <a:r>
              <a:rPr lang="en-GB" b="1" dirty="0" smtClean="0">
                <a:effectLst/>
              </a:rPr>
              <a:t>Maturity</a:t>
            </a:r>
            <a:endParaRPr lang="en-GB" dirty="0" smtClean="0">
              <a:effectLst/>
            </a:endParaRPr>
          </a:p>
          <a:p>
            <a:r>
              <a:rPr lang="en-GB" dirty="0" smtClean="0">
                <a:effectLst/>
              </a:rPr>
              <a:t>The period over which the debt is taken should be matched against the period for which the company needs the finance and the ability of the company to meet the financial commitments associated with the debt finance selected. Another factor to consider is that short-term finance can be more flexible than long-term finance. If a company takes on long-term debt finance it takes on a long-term commitment to which it has a contractual obligation.</a:t>
            </a:r>
          </a:p>
          <a:p>
            <a:r>
              <a:rPr lang="en-GB" b="1" dirty="0" smtClean="0">
                <a:effectLst/>
              </a:rPr>
              <a:t>Financial risk</a:t>
            </a:r>
            <a:endParaRPr lang="en-GB" dirty="0" smtClean="0">
              <a:effectLst/>
            </a:endParaRPr>
          </a:p>
          <a:p>
            <a:r>
              <a:rPr lang="en-GB" dirty="0" smtClean="0">
                <a:effectLst/>
              </a:rPr>
              <a:t>Debt will increase gearing and hence the financial risk of The</a:t>
            </a:r>
            <a:r>
              <a:rPr lang="en-GB" baseline="0" dirty="0" smtClean="0">
                <a:effectLst/>
              </a:rPr>
              <a:t> company</a:t>
            </a:r>
            <a:r>
              <a:rPr lang="en-GB" dirty="0" smtClean="0">
                <a:effectLst/>
              </a:rPr>
              <a:t>. The company should consider how gearing will change over the life of the debt finance selected and how the company will be viewed from a risk perspective by future investors.</a:t>
            </a:r>
          </a:p>
          <a:p>
            <a:r>
              <a:rPr lang="en-GB" b="1" dirty="0" smtClean="0">
                <a:effectLst/>
              </a:rPr>
              <a:t>Availability</a:t>
            </a:r>
            <a:endParaRPr lang="en-GB" dirty="0" smtClean="0">
              <a:effectLst/>
            </a:endParaRPr>
          </a:p>
          <a:p>
            <a:r>
              <a:rPr lang="en-GB" dirty="0" smtClean="0">
                <a:effectLst/>
              </a:rPr>
              <a:t>The kinds of debt finance available to the</a:t>
            </a:r>
            <a:r>
              <a:rPr lang="en-GB" baseline="0" dirty="0" smtClean="0">
                <a:effectLst/>
              </a:rPr>
              <a:t> company</a:t>
            </a:r>
            <a:r>
              <a:rPr lang="en-GB" dirty="0" smtClean="0">
                <a:effectLst/>
              </a:rPr>
              <a:t> will depend upon the relative size of the company, its relationship with its bank and the capital markets to which it has access. It is likely that a bank loan, rather than any other kind of debt finance, will be selected by the</a:t>
            </a:r>
            <a:r>
              <a:rPr lang="en-GB" baseline="0" dirty="0" smtClean="0">
                <a:effectLst/>
              </a:rPr>
              <a:t> company</a:t>
            </a:r>
            <a:r>
              <a:rPr lang="en-GB" dirty="0" smtClean="0">
                <a:effectLst/>
              </a:rPr>
              <a:t>, since very few SMEs are able to issue traded bonds.</a:t>
            </a:r>
          </a:p>
          <a:p>
            <a:r>
              <a:rPr lang="en-GB" b="1" dirty="0" smtClean="0">
                <a:effectLst/>
              </a:rPr>
              <a:t>Factors to be considered by providers of finance</a:t>
            </a:r>
            <a:endParaRPr lang="en-GB" dirty="0" smtClean="0">
              <a:effectLst/>
            </a:endParaRPr>
          </a:p>
          <a:p>
            <a:r>
              <a:rPr lang="en-GB" dirty="0" smtClean="0">
                <a:effectLst/>
              </a:rPr>
              <a:t>There are a number of factors that may be considered by providers of finance in deciding how much to lend to a company.</a:t>
            </a:r>
          </a:p>
          <a:p>
            <a:r>
              <a:rPr lang="en-GB" b="1" dirty="0" smtClean="0">
                <a:effectLst/>
              </a:rPr>
              <a:t>Risk and the ability to meet financial obligations</a:t>
            </a:r>
            <a:endParaRPr lang="en-GB" dirty="0" smtClean="0">
              <a:effectLst/>
            </a:endParaRPr>
          </a:p>
          <a:p>
            <a:r>
              <a:rPr lang="en-GB" dirty="0" smtClean="0">
                <a:effectLst/>
              </a:rPr>
              <a:t>When considering the amount and the terms of the funds to be made available to company, providers of debt finance will assess the ability of the company to meets its future financial obligations and the risk of the company. The previous record of the company can be used as a guide to the ability of its board of directors to manage its finances in a responsible and effective manner. </a:t>
            </a:r>
          </a:p>
          <a:p>
            <a:r>
              <a:rPr lang="en-GB" dirty="0" smtClean="0">
                <a:effectLst/>
              </a:rPr>
              <a:t>The business plan of company relating to the proposed business expansion will be carefully scrutinised by potential investors in order to make sure that it rests on reasonable assumptions and that the forecast cash flows can be achieved. This helps to reduce the uncertainty associated with the proposed expansion. </a:t>
            </a:r>
          </a:p>
          <a:p>
            <a:r>
              <a:rPr lang="en-GB" b="1" dirty="0" smtClean="0">
                <a:effectLst/>
              </a:rPr>
              <a:t>Security</a:t>
            </a:r>
            <a:endParaRPr lang="en-GB" dirty="0" smtClean="0">
              <a:effectLst/>
            </a:endParaRPr>
          </a:p>
          <a:p>
            <a:r>
              <a:rPr lang="en-GB" dirty="0" smtClean="0">
                <a:effectLst/>
              </a:rPr>
              <a:t>The amount of funds made available to company will also depend on the availability of assets to offer as security. Debt investors will expect security in order to reduce the risk of the investment from their point of view. If security is not available or is limited, the</a:t>
            </a:r>
            <a:r>
              <a:rPr lang="en-GB" baseline="0" dirty="0" smtClean="0">
                <a:effectLst/>
              </a:rPr>
              <a:t> company</a:t>
            </a:r>
            <a:r>
              <a:rPr lang="en-GB" dirty="0" smtClean="0">
                <a:effectLst/>
              </a:rPr>
              <a:t> will have to pay a higher rate of interest in compensation for the higher level of risk.</a:t>
            </a:r>
          </a:p>
          <a:p>
            <a:r>
              <a:rPr lang="en-GB" b="1" dirty="0" smtClean="0">
                <a:effectLst/>
              </a:rPr>
              <a:t>Legal restrictions on borrowing</a:t>
            </a:r>
            <a:endParaRPr lang="en-GB" dirty="0" smtClean="0">
              <a:effectLst/>
            </a:endParaRPr>
          </a:p>
          <a:p>
            <a:r>
              <a:rPr lang="en-GB" dirty="0" smtClean="0">
                <a:effectLst/>
              </a:rPr>
              <a:t>Another factor to consider is whether there are any legal restrictions on the amount of debt that the company can take on, for example in existing debt contracts (restrictive or negative covenants), or in the company’s memorandum or articles of association.</a:t>
            </a:r>
          </a:p>
          <a:p>
            <a:endParaRPr lang="en-GB" dirty="0"/>
          </a:p>
        </p:txBody>
      </p:sp>
      <p:sp>
        <p:nvSpPr>
          <p:cNvPr id="4" name="Slide Number Placeholder 3"/>
          <p:cNvSpPr>
            <a:spLocks noGrp="1"/>
          </p:cNvSpPr>
          <p:nvPr>
            <p:ph type="sldNum" sz="quarter" idx="10"/>
          </p:nvPr>
        </p:nvSpPr>
        <p:spPr/>
        <p:txBody>
          <a:bodyPr/>
          <a:lstStyle/>
          <a:p>
            <a:fld id="{178A1C64-94DB-41B8-8FBB-BAA8EECFE867}"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36798898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78A1C64-94DB-41B8-8FBB-BAA8EECFE867}" type="slidenum">
              <a:rPr lang="en-US" smtClean="0"/>
              <a:t>27</a:t>
            </a:fld>
            <a:endParaRPr lang="en-US"/>
          </a:p>
        </p:txBody>
      </p:sp>
    </p:spTree>
    <p:extLst>
      <p:ext uri="{BB962C8B-B14F-4D97-AF65-F5344CB8AC3E}">
        <p14:creationId xmlns:p14="http://schemas.microsoft.com/office/powerpoint/2010/main" val="2980853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96DDC07-C474-4E3E-92DA-36C44CCEDF02}"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2730454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96DDC07-C474-4E3E-92DA-36C44CCEDF02}"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537665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96DDC07-C474-4E3E-92DA-36C44CCEDF02}"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1341765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96DDC07-C474-4E3E-92DA-36C44CCEDF02}" type="datetimeFigureOut">
              <a:rPr lang="en-US" smtClean="0"/>
              <a:t>12/8/2017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999955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96DDC07-C474-4E3E-92DA-36C44CCEDF02}" type="datetimeFigureOut">
              <a:rPr lang="en-US" smtClean="0"/>
              <a:t>12/8/2017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4017055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96DDC07-C474-4E3E-92DA-36C44CCEDF02}" type="datetimeFigureOut">
              <a:rPr lang="en-US" smtClean="0"/>
              <a:t>12/8/2017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1510404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6DDC07-C474-4E3E-92DA-36C44CCEDF02}" type="datetimeFigureOut">
              <a:rPr lang="en-US" smtClean="0"/>
              <a:t>12/8/2017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3725195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6DDC07-C474-4E3E-92DA-36C44CCEDF02}" type="datetimeFigureOut">
              <a:rPr lang="en-US" smtClean="0"/>
              <a:t>12/8/2017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439933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6DDC07-C474-4E3E-92DA-36C44CCEDF02}" type="datetimeFigureOut">
              <a:rPr lang="en-US" smtClean="0"/>
              <a:t>12/8/2017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4127587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96DDC07-C474-4E3E-92DA-36C44CCEDF02}"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72336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96DDC07-C474-4E3E-92DA-36C44CCEDF02}" type="datetimeFigureOut">
              <a:rPr lang="en-US" smtClean="0"/>
              <a:t>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3F434-82D7-48EB-B26F-EEDD8CEDDFB2}" type="slidenum">
              <a:rPr lang="en-US" smtClean="0"/>
              <a:t>‹#›</a:t>
            </a:fld>
            <a:endParaRPr lang="en-US"/>
          </a:p>
        </p:txBody>
      </p:sp>
    </p:spTree>
    <p:extLst>
      <p:ext uri="{BB962C8B-B14F-4D97-AF65-F5344CB8AC3E}">
        <p14:creationId xmlns:p14="http://schemas.microsoft.com/office/powerpoint/2010/main" val="2369301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6DDC07-C474-4E3E-92DA-36C44CCEDF02}" type="datetimeFigureOut">
              <a:rPr lang="en-US" smtClean="0"/>
              <a:t>12/8/2017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D3F434-82D7-48EB-B26F-EEDD8CEDDFB2}" type="slidenum">
              <a:rPr lang="en-US" smtClean="0"/>
              <a:t>‹#›</a:t>
            </a:fld>
            <a:endParaRPr lang="en-US"/>
          </a:p>
        </p:txBody>
      </p:sp>
    </p:spTree>
    <p:extLst>
      <p:ext uri="{BB962C8B-B14F-4D97-AF65-F5344CB8AC3E}">
        <p14:creationId xmlns:p14="http://schemas.microsoft.com/office/powerpoint/2010/main" val="2614262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five </a:t>
            </a:r>
            <a:r>
              <a:rPr lang="en-GB" smtClean="0"/>
              <a:t>session two</a:t>
            </a:r>
            <a:endParaRPr lang="en-US" dirty="0"/>
          </a:p>
        </p:txBody>
      </p:sp>
      <p:sp>
        <p:nvSpPr>
          <p:cNvPr id="3" name="Subtitle 2"/>
          <p:cNvSpPr>
            <a:spLocks noGrp="1"/>
          </p:cNvSpPr>
          <p:nvPr>
            <p:ph type="subTitle" idx="1"/>
          </p:nvPr>
        </p:nvSpPr>
        <p:spPr/>
        <p:txBody>
          <a:bodyPr/>
          <a:lstStyle/>
          <a:p>
            <a:r>
              <a:rPr lang="en-GB" dirty="0" smtClean="0"/>
              <a:t>Sources of finance – equity</a:t>
            </a:r>
          </a:p>
          <a:p>
            <a:r>
              <a:rPr lang="en-GB" dirty="0" smtClean="0"/>
              <a:t>Sources of finance - debt</a:t>
            </a:r>
          </a:p>
        </p:txBody>
      </p:sp>
    </p:spTree>
    <p:extLst>
      <p:ext uri="{BB962C8B-B14F-4D97-AF65-F5344CB8AC3E}">
        <p14:creationId xmlns:p14="http://schemas.microsoft.com/office/powerpoint/2010/main" val="3136263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Sources of finance – </a:t>
            </a:r>
            <a:r>
              <a:rPr lang="en-GB" dirty="0" smtClean="0"/>
              <a:t>equity and debt</a:t>
            </a:r>
            <a:endParaRPr lang="en-GB" dirty="0"/>
          </a:p>
        </p:txBody>
      </p:sp>
      <p:sp>
        <p:nvSpPr>
          <p:cNvPr id="3" name="Content Placeholder 2"/>
          <p:cNvSpPr>
            <a:spLocks noGrp="1"/>
          </p:cNvSpPr>
          <p:nvPr>
            <p:ph idx="1"/>
          </p:nvPr>
        </p:nvSpPr>
        <p:spPr/>
        <p:txBody>
          <a:bodyPr/>
          <a:lstStyle/>
          <a:p>
            <a:pPr marL="0" indent="0">
              <a:buNone/>
            </a:pPr>
            <a:r>
              <a:rPr lang="en-GB" dirty="0" smtClean="0"/>
              <a:t>Objectives</a:t>
            </a:r>
          </a:p>
          <a:p>
            <a:r>
              <a:rPr lang="en-GB" dirty="0" smtClean="0"/>
              <a:t>Sources of finance equity</a:t>
            </a:r>
          </a:p>
          <a:p>
            <a:r>
              <a:rPr lang="en-GB" dirty="0" smtClean="0"/>
              <a:t>Sources of finance debt</a:t>
            </a:r>
            <a:endParaRPr lang="en-GB" dirty="0"/>
          </a:p>
        </p:txBody>
      </p:sp>
    </p:spTree>
    <p:extLst>
      <p:ext uri="{BB962C8B-B14F-4D97-AF65-F5344CB8AC3E}">
        <p14:creationId xmlns:p14="http://schemas.microsoft.com/office/powerpoint/2010/main" val="997881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Sources of finance - </a:t>
            </a:r>
            <a:r>
              <a:rPr lang="en-US" dirty="0" smtClean="0"/>
              <a:t>equity</a:t>
            </a:r>
            <a:r>
              <a:rPr lang="en-US" dirty="0"/>
              <a:t/>
            </a:r>
            <a:br>
              <a:rPr lang="en-US" dirty="0"/>
            </a:br>
            <a:endParaRPr lang="en-US" dirty="0"/>
          </a:p>
        </p:txBody>
      </p:sp>
      <p:sp>
        <p:nvSpPr>
          <p:cNvPr id="3" name="Content Placeholder 2"/>
          <p:cNvSpPr>
            <a:spLocks noGrp="1"/>
          </p:cNvSpPr>
          <p:nvPr>
            <p:ph idx="1"/>
          </p:nvPr>
        </p:nvSpPr>
        <p:spPr/>
        <p:txBody>
          <a:bodyPr>
            <a:normAutofit/>
          </a:bodyPr>
          <a:lstStyle/>
          <a:p>
            <a:r>
              <a:rPr lang="en-GB" sz="2400" dirty="0"/>
              <a:t>In order to finance long-term investments and the overall working capital, the company needs to raise long-term capital. </a:t>
            </a:r>
            <a:endParaRPr lang="en-GB" sz="2400" dirty="0" smtClean="0"/>
          </a:p>
          <a:p>
            <a:r>
              <a:rPr lang="en-GB" sz="2400" dirty="0"/>
              <a:t>the choice is between equity finance (from shareholders) and debt </a:t>
            </a:r>
            <a:r>
              <a:rPr lang="en-GB" sz="2400" dirty="0" smtClean="0"/>
              <a:t>finance (from </a:t>
            </a:r>
            <a:r>
              <a:rPr lang="en-GB" sz="2400" dirty="0"/>
              <a:t>lenders</a:t>
            </a:r>
            <a:r>
              <a:rPr lang="en-GB" sz="2400" dirty="0" smtClean="0"/>
              <a:t>).</a:t>
            </a:r>
          </a:p>
          <a:p>
            <a:r>
              <a:rPr lang="en-GB" sz="2400" dirty="0" smtClean="0"/>
              <a:t>We will start by looking at equity finance</a:t>
            </a:r>
            <a:endParaRPr lang="en-US" sz="2400" dirty="0"/>
          </a:p>
        </p:txBody>
      </p:sp>
    </p:spTree>
    <p:extLst>
      <p:ext uri="{BB962C8B-B14F-4D97-AF65-F5344CB8AC3E}">
        <p14:creationId xmlns:p14="http://schemas.microsoft.com/office/powerpoint/2010/main" val="2283420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equity</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solidFill>
                  <a:srgbClr val="0049BC"/>
                </a:solidFill>
                <a:latin typeface="WarnockPro-Bold"/>
              </a:rPr>
              <a:t>Methods of issuing </a:t>
            </a:r>
            <a:r>
              <a:rPr lang="en-GB" b="1" dirty="0" smtClean="0">
                <a:solidFill>
                  <a:srgbClr val="0049BC"/>
                </a:solidFill>
                <a:latin typeface="WarnockPro-Bold"/>
              </a:rPr>
              <a:t>shares</a:t>
            </a:r>
            <a:endParaRPr lang="en-GB" dirty="0" smtClean="0"/>
          </a:p>
          <a:p>
            <a:pPr marL="0" indent="0">
              <a:buNone/>
            </a:pPr>
            <a:r>
              <a:rPr lang="en-GB" sz="2800" dirty="0"/>
              <a:t>If a company is already quoted on a stock exchange then the following methods are available </a:t>
            </a:r>
            <a:r>
              <a:rPr lang="en-GB" sz="2800" dirty="0" smtClean="0"/>
              <a:t>for the </a:t>
            </a:r>
            <a:r>
              <a:rPr lang="en-GB" sz="2800" dirty="0"/>
              <a:t>issue of new shares</a:t>
            </a:r>
            <a:r>
              <a:rPr lang="en-GB" sz="2800" dirty="0" smtClean="0"/>
              <a:t>:</a:t>
            </a:r>
          </a:p>
          <a:p>
            <a:r>
              <a:rPr lang="en-GB" sz="2800" dirty="0"/>
              <a:t>Public issue (offer for subscription</a:t>
            </a:r>
            <a:r>
              <a:rPr lang="en-GB" sz="2800" dirty="0" smtClean="0"/>
              <a:t>)</a:t>
            </a:r>
          </a:p>
          <a:p>
            <a:r>
              <a:rPr lang="en-GB" sz="2800" dirty="0"/>
              <a:t>Public offer for sale by </a:t>
            </a:r>
            <a:r>
              <a:rPr lang="en-GB" sz="2800" dirty="0" smtClean="0"/>
              <a:t>tender</a:t>
            </a:r>
          </a:p>
          <a:p>
            <a:r>
              <a:rPr lang="en-GB" sz="2800" dirty="0" smtClean="0"/>
              <a:t>Placing (with sponsor bank)</a:t>
            </a:r>
          </a:p>
          <a:p>
            <a:r>
              <a:rPr lang="en-GB" sz="2800" dirty="0"/>
              <a:t>Rights </a:t>
            </a:r>
            <a:r>
              <a:rPr lang="en-GB" sz="2800" dirty="0" smtClean="0"/>
              <a:t>issue – the theoretical gain or loss to shareholders:</a:t>
            </a:r>
          </a:p>
          <a:p>
            <a:pPr lvl="1"/>
            <a:r>
              <a:rPr lang="en-GB" sz="2400" dirty="0" smtClean="0"/>
              <a:t>Exercise right to buy new shares</a:t>
            </a:r>
          </a:p>
          <a:p>
            <a:pPr lvl="1"/>
            <a:r>
              <a:rPr lang="en-GB" sz="2400" dirty="0" smtClean="0"/>
              <a:t>Renounce rights and sell them on the market</a:t>
            </a:r>
          </a:p>
          <a:p>
            <a:pPr lvl="1"/>
            <a:r>
              <a:rPr lang="en-GB" sz="2400" dirty="0" smtClean="0"/>
              <a:t>Renounce part of the rights and take up remainder</a:t>
            </a:r>
          </a:p>
          <a:p>
            <a:pPr lvl="1"/>
            <a:r>
              <a:rPr lang="en-GB" sz="2400" dirty="0" smtClean="0"/>
              <a:t>To do nothing </a:t>
            </a:r>
          </a:p>
          <a:p>
            <a:endParaRPr lang="en-GB" sz="2800" dirty="0"/>
          </a:p>
          <a:p>
            <a:endParaRPr lang="en-GB" sz="2800" dirty="0"/>
          </a:p>
          <a:p>
            <a:endParaRPr lang="en-GB" sz="2800" dirty="0"/>
          </a:p>
          <a:p>
            <a:pPr marL="0" indent="0">
              <a:buNone/>
            </a:pPr>
            <a:endParaRPr lang="en-GB" sz="2800" dirty="0"/>
          </a:p>
        </p:txBody>
      </p:sp>
    </p:spTree>
    <p:extLst>
      <p:ext uri="{BB962C8B-B14F-4D97-AF65-F5344CB8AC3E}">
        <p14:creationId xmlns:p14="http://schemas.microsoft.com/office/powerpoint/2010/main" val="2577819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equity</a:t>
            </a:r>
          </a:p>
        </p:txBody>
      </p:sp>
      <p:sp>
        <p:nvSpPr>
          <p:cNvPr id="3" name="Content Placeholder 2"/>
          <p:cNvSpPr>
            <a:spLocks noGrp="1"/>
          </p:cNvSpPr>
          <p:nvPr>
            <p:ph idx="1"/>
          </p:nvPr>
        </p:nvSpPr>
        <p:spPr/>
        <p:txBody>
          <a:bodyPr>
            <a:normAutofit/>
          </a:bodyPr>
          <a:lstStyle/>
          <a:p>
            <a:pPr marL="0" indent="0">
              <a:buNone/>
            </a:pPr>
            <a:r>
              <a:rPr lang="en-GB" dirty="0"/>
              <a:t>If a company is unquoted, then they essentially have two choices</a:t>
            </a:r>
            <a:r>
              <a:rPr lang="en-GB" dirty="0" smtClean="0"/>
              <a:t>:</a:t>
            </a:r>
          </a:p>
          <a:p>
            <a:r>
              <a:rPr lang="en-GB" dirty="0"/>
              <a:t>Remain unquoted </a:t>
            </a:r>
            <a:endParaRPr lang="en-GB" dirty="0" smtClean="0"/>
          </a:p>
          <a:p>
            <a:pPr lvl="1"/>
            <a:r>
              <a:rPr lang="en-GB" dirty="0">
                <a:solidFill>
                  <a:prstClr val="black"/>
                </a:solidFill>
              </a:rPr>
              <a:t>Private placement to select </a:t>
            </a:r>
            <a:r>
              <a:rPr lang="en-GB" dirty="0" smtClean="0">
                <a:solidFill>
                  <a:prstClr val="black"/>
                </a:solidFill>
              </a:rPr>
              <a:t>investors</a:t>
            </a:r>
          </a:p>
          <a:p>
            <a:pPr lvl="1"/>
            <a:r>
              <a:rPr lang="en-GB" dirty="0"/>
              <a:t>Rights </a:t>
            </a:r>
            <a:r>
              <a:rPr lang="en-GB" dirty="0" smtClean="0"/>
              <a:t>issue</a:t>
            </a:r>
          </a:p>
          <a:p>
            <a:r>
              <a:rPr lang="en-GB" dirty="0" smtClean="0"/>
              <a:t>Become quoted</a:t>
            </a:r>
          </a:p>
          <a:p>
            <a:endParaRPr lang="en-GB" dirty="0"/>
          </a:p>
          <a:p>
            <a:r>
              <a:rPr lang="en-GB" dirty="0" smtClean="0"/>
              <a:t>AIM (Alternative Investment Market)</a:t>
            </a:r>
            <a:endParaRPr lang="en-GB" dirty="0"/>
          </a:p>
          <a:p>
            <a:endParaRPr lang="en-GB" dirty="0"/>
          </a:p>
        </p:txBody>
      </p:sp>
    </p:spTree>
    <p:extLst>
      <p:ext uri="{BB962C8B-B14F-4D97-AF65-F5344CB8AC3E}">
        <p14:creationId xmlns:p14="http://schemas.microsoft.com/office/powerpoint/2010/main" val="346009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equity</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solidFill>
                  <a:srgbClr val="0049BC"/>
                </a:solidFill>
                <a:latin typeface="WarnockPro-Bold"/>
              </a:rPr>
              <a:t>Rights </a:t>
            </a:r>
            <a:r>
              <a:rPr lang="en-GB" b="1" dirty="0" smtClean="0">
                <a:solidFill>
                  <a:srgbClr val="0049BC"/>
                </a:solidFill>
                <a:latin typeface="WarnockPro-Bold"/>
              </a:rPr>
              <a:t>issues</a:t>
            </a:r>
          </a:p>
          <a:p>
            <a:r>
              <a:rPr lang="en-GB" sz="2400" dirty="0" smtClean="0">
                <a:latin typeface="WarnockPro-Bold"/>
              </a:rPr>
              <a:t>When issue announced all existing shareholders, have right to subscribe for new shares, so rights are attached to the existing shares – described as “cum rights.”</a:t>
            </a:r>
          </a:p>
          <a:p>
            <a:r>
              <a:rPr lang="en-GB" sz="2400" dirty="0" smtClean="0">
                <a:latin typeface="WarnockPro-Bold"/>
              </a:rPr>
              <a:t>“Ex rights”</a:t>
            </a:r>
          </a:p>
          <a:p>
            <a:pPr marL="0" indent="0">
              <a:buNone/>
            </a:pPr>
            <a:endParaRPr lang="en-GB" b="1" dirty="0">
              <a:latin typeface="WarnockPro-Bold"/>
            </a:endParaRPr>
          </a:p>
          <a:p>
            <a:pPr marL="0" indent="0">
              <a:buNone/>
            </a:pPr>
            <a:r>
              <a:rPr lang="en-GB" b="1" dirty="0" smtClean="0">
                <a:latin typeface="WarnockPro-Bold"/>
              </a:rPr>
              <a:t>Example one</a:t>
            </a:r>
          </a:p>
          <a:p>
            <a:pPr marL="0" indent="0">
              <a:buNone/>
            </a:pPr>
            <a:r>
              <a:rPr lang="en-GB" sz="2800" dirty="0"/>
              <a:t>Current share price is $5 per share.</a:t>
            </a:r>
          </a:p>
          <a:p>
            <a:pPr marL="0" indent="0">
              <a:buNone/>
            </a:pPr>
            <a:r>
              <a:rPr lang="en-GB" sz="2800" dirty="0"/>
              <a:t>The company makes a rights issue of 1 for 4 at $3.</a:t>
            </a:r>
          </a:p>
          <a:p>
            <a:pPr marL="0" indent="0">
              <a:buNone/>
            </a:pPr>
            <a:r>
              <a:rPr lang="en-GB" sz="2800" b="1" dirty="0"/>
              <a:t>(a) What is the theoretical ex-rights value per share?</a:t>
            </a:r>
          </a:p>
          <a:p>
            <a:pPr marL="0" indent="0">
              <a:buNone/>
            </a:pPr>
            <a:r>
              <a:rPr lang="en-GB" sz="2800" b="1" dirty="0"/>
              <a:t>(b) What is the value of a right?</a:t>
            </a:r>
          </a:p>
        </p:txBody>
      </p:sp>
    </p:spTree>
    <p:extLst>
      <p:ext uri="{BB962C8B-B14F-4D97-AF65-F5344CB8AC3E}">
        <p14:creationId xmlns:p14="http://schemas.microsoft.com/office/powerpoint/2010/main" val="2475275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equity</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01444" y="1828800"/>
            <a:ext cx="6615926"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5941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equity</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Example two</a:t>
            </a:r>
          </a:p>
          <a:p>
            <a:pPr marL="0" indent="0">
              <a:buNone/>
            </a:pPr>
            <a:r>
              <a:rPr lang="en-GB" dirty="0"/>
              <a:t>The current share price is $8 per share.</a:t>
            </a:r>
          </a:p>
          <a:p>
            <a:pPr marL="0" indent="0">
              <a:buNone/>
            </a:pPr>
            <a:r>
              <a:rPr lang="en-GB" dirty="0"/>
              <a:t>The company makes a rights issue of 1 for 3 at $6 per share.</a:t>
            </a:r>
          </a:p>
          <a:p>
            <a:pPr marL="0" indent="0">
              <a:buNone/>
            </a:pPr>
            <a:r>
              <a:rPr lang="en-GB" b="1" dirty="0"/>
              <a:t>(a) What is the ex-rights market value?</a:t>
            </a:r>
          </a:p>
          <a:p>
            <a:pPr marL="0" indent="0">
              <a:buNone/>
            </a:pPr>
            <a:r>
              <a:rPr lang="en-GB" b="1" dirty="0"/>
              <a:t>(b) What is the value of a right?</a:t>
            </a:r>
          </a:p>
          <a:p>
            <a:pPr marL="0" indent="0">
              <a:buNone/>
            </a:pPr>
            <a:r>
              <a:rPr lang="en-GB" b="1" dirty="0"/>
              <a:t>(c) Mrs X owns 1,200 shares. She takes up half her rights and sells the other half.</a:t>
            </a:r>
          </a:p>
          <a:p>
            <a:pPr marL="0" indent="0">
              <a:buNone/>
            </a:pPr>
            <a:r>
              <a:rPr lang="en-GB" b="1" dirty="0"/>
              <a:t>Calculate the effect on her wealth.</a:t>
            </a:r>
          </a:p>
        </p:txBody>
      </p:sp>
    </p:spTree>
    <p:extLst>
      <p:ext uri="{BB962C8B-B14F-4D97-AF65-F5344CB8AC3E}">
        <p14:creationId xmlns:p14="http://schemas.microsoft.com/office/powerpoint/2010/main" val="20972880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equity</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26532" y="1600200"/>
            <a:ext cx="6264128"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24840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equity</a:t>
            </a:r>
          </a:p>
        </p:txBody>
      </p:sp>
      <p:sp>
        <p:nvSpPr>
          <p:cNvPr id="3" name="Content Placeholder 2"/>
          <p:cNvSpPr>
            <a:spLocks noGrp="1"/>
          </p:cNvSpPr>
          <p:nvPr>
            <p:ph idx="1"/>
          </p:nvPr>
        </p:nvSpPr>
        <p:spPr/>
        <p:txBody>
          <a:bodyPr/>
          <a:lstStyle/>
          <a:p>
            <a:pPr marL="0" indent="0">
              <a:buNone/>
            </a:pPr>
            <a:r>
              <a:rPr lang="en-GB" b="1" dirty="0">
                <a:solidFill>
                  <a:srgbClr val="0049BC"/>
                </a:solidFill>
                <a:latin typeface="WarnockPro-Bold"/>
              </a:rPr>
              <a:t>Bonus issues / Stock splits / Scrip </a:t>
            </a:r>
            <a:r>
              <a:rPr lang="en-GB" b="1" dirty="0" smtClean="0">
                <a:solidFill>
                  <a:srgbClr val="0049BC"/>
                </a:solidFill>
                <a:latin typeface="WarnockPro-Bold"/>
              </a:rPr>
              <a:t>dividends</a:t>
            </a:r>
          </a:p>
          <a:p>
            <a:r>
              <a:rPr lang="en-GB" dirty="0"/>
              <a:t>Bonus issues (or scrip issues</a:t>
            </a:r>
            <a:r>
              <a:rPr lang="en-GB" dirty="0" smtClean="0"/>
              <a:t>) - </a:t>
            </a:r>
            <a:r>
              <a:rPr lang="en-GB" sz="2400" dirty="0" smtClean="0"/>
              <a:t>issue bonus shares to conserve cash reserves instead of dividends </a:t>
            </a:r>
            <a:endParaRPr lang="en-GB" dirty="0" smtClean="0"/>
          </a:p>
          <a:p>
            <a:r>
              <a:rPr lang="en-GB" dirty="0" smtClean="0"/>
              <a:t>Stock Splits</a:t>
            </a:r>
          </a:p>
          <a:p>
            <a:r>
              <a:rPr lang="en-GB" dirty="0"/>
              <a:t>Scrip </a:t>
            </a:r>
            <a:r>
              <a:rPr lang="en-GB" dirty="0" smtClean="0"/>
              <a:t>dividends </a:t>
            </a:r>
            <a:r>
              <a:rPr lang="en-GB" sz="2400" dirty="0" smtClean="0"/>
              <a:t>- new shares instead of (choice dividends) to shareholders</a:t>
            </a:r>
            <a:endParaRPr lang="en-GB" dirty="0" smtClean="0"/>
          </a:p>
          <a:p>
            <a:endParaRPr lang="en-GB" dirty="0"/>
          </a:p>
        </p:txBody>
      </p:sp>
    </p:spTree>
    <p:extLst>
      <p:ext uri="{BB962C8B-B14F-4D97-AF65-F5344CB8AC3E}">
        <p14:creationId xmlns:p14="http://schemas.microsoft.com/office/powerpoint/2010/main" val="34314979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equity</a:t>
            </a:r>
          </a:p>
        </p:txBody>
      </p:sp>
      <p:sp>
        <p:nvSpPr>
          <p:cNvPr id="3" name="Content Placeholder 2"/>
          <p:cNvSpPr>
            <a:spLocks noGrp="1"/>
          </p:cNvSpPr>
          <p:nvPr>
            <p:ph idx="1"/>
          </p:nvPr>
        </p:nvSpPr>
        <p:spPr/>
        <p:txBody>
          <a:bodyPr/>
          <a:lstStyle/>
          <a:p>
            <a:pPr marL="0" indent="0">
              <a:buNone/>
            </a:pPr>
            <a:r>
              <a:rPr lang="en-GB" b="1" dirty="0">
                <a:solidFill>
                  <a:srgbClr val="0049BC"/>
                </a:solidFill>
                <a:latin typeface="WarnockPro-Bold"/>
              </a:rPr>
              <a:t>Internally generated </a:t>
            </a:r>
            <a:r>
              <a:rPr lang="en-GB" b="1" dirty="0" smtClean="0">
                <a:solidFill>
                  <a:srgbClr val="0049BC"/>
                </a:solidFill>
                <a:latin typeface="WarnockPro-Bold"/>
              </a:rPr>
              <a:t>finance</a:t>
            </a:r>
          </a:p>
          <a:p>
            <a:r>
              <a:rPr lang="en-GB" dirty="0" smtClean="0"/>
              <a:t>Retained earnings</a:t>
            </a:r>
          </a:p>
          <a:p>
            <a:pPr lvl="1"/>
            <a:r>
              <a:rPr lang="en-GB" dirty="0" smtClean="0"/>
              <a:t>Dividend </a:t>
            </a:r>
            <a:r>
              <a:rPr lang="en-GB" dirty="0"/>
              <a:t>irrelevancy </a:t>
            </a:r>
            <a:r>
              <a:rPr lang="en-GB" dirty="0" smtClean="0"/>
              <a:t>theory</a:t>
            </a:r>
          </a:p>
          <a:p>
            <a:pPr lvl="1"/>
            <a:r>
              <a:rPr lang="en-GB" dirty="0"/>
              <a:t>Dividend policy in practice - In particular they need to consider the </a:t>
            </a:r>
            <a:r>
              <a:rPr lang="en-GB" dirty="0" smtClean="0"/>
              <a:t>following dangers of paying a lower dividend:</a:t>
            </a:r>
          </a:p>
          <a:p>
            <a:pPr lvl="2"/>
            <a:r>
              <a:rPr lang="en-GB" dirty="0" smtClean="0"/>
              <a:t>The Clientele effect</a:t>
            </a:r>
          </a:p>
          <a:p>
            <a:pPr lvl="2"/>
            <a:r>
              <a:rPr lang="en-GB" dirty="0" smtClean="0"/>
              <a:t>The Signalling effect</a:t>
            </a:r>
            <a:endParaRPr lang="en-GB" dirty="0"/>
          </a:p>
          <a:p>
            <a:endParaRPr lang="en-GB" dirty="0"/>
          </a:p>
        </p:txBody>
      </p:sp>
    </p:spTree>
    <p:extLst>
      <p:ext uri="{BB962C8B-B14F-4D97-AF65-F5344CB8AC3E}">
        <p14:creationId xmlns:p14="http://schemas.microsoft.com/office/powerpoint/2010/main" val="23937389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lstStyle/>
          <a:p>
            <a:pPr marL="0" indent="0">
              <a:buNone/>
            </a:pPr>
            <a:r>
              <a:rPr lang="en-GB" b="1" dirty="0">
                <a:solidFill>
                  <a:srgbClr val="0049BC"/>
                </a:solidFill>
                <a:latin typeface="WarnockPro-Bold"/>
              </a:rPr>
              <a:t>Types of long-term </a:t>
            </a:r>
            <a:r>
              <a:rPr lang="en-GB" b="1" dirty="0" smtClean="0">
                <a:solidFill>
                  <a:srgbClr val="0049BC"/>
                </a:solidFill>
                <a:latin typeface="WarnockPro-Bold"/>
              </a:rPr>
              <a:t>debt</a:t>
            </a:r>
          </a:p>
          <a:p>
            <a:r>
              <a:rPr lang="en-GB" dirty="0"/>
              <a:t>Preference </a:t>
            </a:r>
            <a:r>
              <a:rPr lang="en-GB" dirty="0" smtClean="0"/>
              <a:t>shares</a:t>
            </a:r>
          </a:p>
          <a:p>
            <a:pPr lvl="1"/>
            <a:r>
              <a:rPr lang="en-GB" dirty="0" smtClean="0"/>
              <a:t>Advantages</a:t>
            </a:r>
          </a:p>
          <a:p>
            <a:pPr lvl="2"/>
            <a:r>
              <a:rPr lang="en-GB" dirty="0" smtClean="0"/>
              <a:t>They do not carry voting rights</a:t>
            </a:r>
          </a:p>
          <a:p>
            <a:pPr lvl="2"/>
            <a:r>
              <a:rPr lang="en-GB" dirty="0" smtClean="0"/>
              <a:t>Unlike debt, dividends do not have to be paid if not enough profit made</a:t>
            </a:r>
          </a:p>
          <a:p>
            <a:pPr lvl="1"/>
            <a:r>
              <a:rPr lang="en-GB" dirty="0" smtClean="0"/>
              <a:t>Disadvantages</a:t>
            </a:r>
          </a:p>
          <a:p>
            <a:pPr lvl="2"/>
            <a:r>
              <a:rPr lang="en-GB" dirty="0" smtClean="0"/>
              <a:t>Dividends are not tax allowable</a:t>
            </a:r>
          </a:p>
          <a:p>
            <a:pPr lvl="2"/>
            <a:r>
              <a:rPr lang="en-GB" dirty="0" smtClean="0"/>
              <a:t>To attract Investors they pay higher rate of interest</a:t>
            </a:r>
          </a:p>
          <a:p>
            <a:pPr lvl="2"/>
            <a:endParaRPr lang="en-GB" dirty="0" smtClean="0"/>
          </a:p>
          <a:p>
            <a:pPr lvl="2"/>
            <a:endParaRPr lang="en-GB" dirty="0" smtClean="0"/>
          </a:p>
          <a:p>
            <a:endParaRPr lang="en-GB" dirty="0"/>
          </a:p>
        </p:txBody>
      </p:sp>
    </p:spTree>
    <p:extLst>
      <p:ext uri="{BB962C8B-B14F-4D97-AF65-F5344CB8AC3E}">
        <p14:creationId xmlns:p14="http://schemas.microsoft.com/office/powerpoint/2010/main" val="637892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Sources of finance – debt</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solidFill>
                  <a:srgbClr val="0070C0"/>
                </a:solidFill>
              </a:rPr>
              <a:t>Traded Debt</a:t>
            </a:r>
          </a:p>
          <a:p>
            <a:r>
              <a:rPr lang="en-GB" dirty="0" smtClean="0"/>
              <a:t>Issued in units of $100</a:t>
            </a:r>
          </a:p>
          <a:p>
            <a:r>
              <a:rPr lang="en-GB" dirty="0" smtClean="0"/>
              <a:t>Units can be traded on the stock exchange</a:t>
            </a:r>
          </a:p>
          <a:p>
            <a:r>
              <a:rPr lang="en-GB" dirty="0" smtClean="0"/>
              <a:t>Debt traded on the stock exchange goes up and down in value</a:t>
            </a:r>
          </a:p>
          <a:p>
            <a:r>
              <a:rPr lang="en-GB" dirty="0" smtClean="0"/>
              <a:t>The official name of traded debt is Debentures/Loan Notes/Bonds</a:t>
            </a:r>
          </a:p>
          <a:p>
            <a:r>
              <a:rPr lang="en-GB" dirty="0" smtClean="0"/>
              <a:t>These are for large companies really not Small companies.</a:t>
            </a:r>
            <a:endParaRPr lang="en-GB" dirty="0"/>
          </a:p>
        </p:txBody>
      </p:sp>
    </p:spTree>
    <p:extLst>
      <p:ext uri="{BB962C8B-B14F-4D97-AF65-F5344CB8AC3E}">
        <p14:creationId xmlns:p14="http://schemas.microsoft.com/office/powerpoint/2010/main" val="4000846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Sources of finance – debt</a:t>
            </a:r>
            <a:endParaRPr lang="en-GB" dirty="0"/>
          </a:p>
        </p:txBody>
      </p:sp>
      <p:sp>
        <p:nvSpPr>
          <p:cNvPr id="3" name="Content Placeholder 2"/>
          <p:cNvSpPr>
            <a:spLocks noGrp="1"/>
          </p:cNvSpPr>
          <p:nvPr>
            <p:ph idx="1"/>
          </p:nvPr>
        </p:nvSpPr>
        <p:spPr/>
        <p:txBody>
          <a:bodyPr>
            <a:normAutofit/>
          </a:bodyPr>
          <a:lstStyle/>
          <a:p>
            <a:r>
              <a:rPr lang="en-GB" dirty="0"/>
              <a:t>Debentures (Loan Stock or Bonds</a:t>
            </a:r>
            <a:r>
              <a:rPr lang="en-GB" dirty="0" smtClean="0"/>
              <a:t>) – </a:t>
            </a:r>
            <a:r>
              <a:rPr lang="en-GB" sz="2400" dirty="0" smtClean="0"/>
              <a:t>long term loans repayable on fixed date that pay fixed interest rate</a:t>
            </a:r>
          </a:p>
          <a:p>
            <a:pPr lvl="1"/>
            <a:r>
              <a:rPr lang="en-GB" dirty="0" smtClean="0"/>
              <a:t>Secured Debentures</a:t>
            </a:r>
          </a:p>
          <a:p>
            <a:pPr lvl="1"/>
            <a:r>
              <a:rPr lang="en-GB" dirty="0" smtClean="0"/>
              <a:t>Unsecured Debentures</a:t>
            </a:r>
          </a:p>
          <a:p>
            <a:pPr lvl="1"/>
            <a:r>
              <a:rPr lang="en-GB" dirty="0"/>
              <a:t>Debentures can be traded on a stock exchange, normally in units of $100 nominal</a:t>
            </a:r>
            <a:r>
              <a:rPr lang="en-GB" dirty="0" smtClean="0"/>
              <a:t>.</a:t>
            </a:r>
          </a:p>
          <a:p>
            <a:pPr lvl="1"/>
            <a:r>
              <a:rPr lang="en-GB" dirty="0" smtClean="0"/>
              <a:t>Irredeemable Debentures</a:t>
            </a:r>
          </a:p>
          <a:p>
            <a:pPr lvl="1"/>
            <a:r>
              <a:rPr lang="en-GB" dirty="0" smtClean="0"/>
              <a:t>Redeemable Debentures</a:t>
            </a:r>
          </a:p>
          <a:p>
            <a:pPr lvl="1"/>
            <a:endParaRPr lang="en-GB" dirty="0"/>
          </a:p>
        </p:txBody>
      </p:sp>
    </p:spTree>
    <p:extLst>
      <p:ext uri="{BB962C8B-B14F-4D97-AF65-F5344CB8AC3E}">
        <p14:creationId xmlns:p14="http://schemas.microsoft.com/office/powerpoint/2010/main" val="973135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normAutofit/>
          </a:bodyPr>
          <a:lstStyle/>
          <a:p>
            <a:r>
              <a:rPr lang="en-GB" dirty="0" smtClean="0"/>
              <a:t>Debentures contd.</a:t>
            </a:r>
          </a:p>
          <a:p>
            <a:pPr lvl="1"/>
            <a:r>
              <a:rPr lang="en-GB" dirty="0" smtClean="0"/>
              <a:t>Advantages:</a:t>
            </a:r>
          </a:p>
          <a:p>
            <a:pPr lvl="2"/>
            <a:r>
              <a:rPr lang="en-GB" dirty="0" smtClean="0"/>
              <a:t>Interest paid by company less than dividend because investors find them less risky than shares </a:t>
            </a:r>
            <a:r>
              <a:rPr lang="en-GB" sz="2000" dirty="0" smtClean="0"/>
              <a:t>– as they get interest paid from profits before shareholders get dividends</a:t>
            </a:r>
          </a:p>
          <a:p>
            <a:pPr lvl="2"/>
            <a:r>
              <a:rPr lang="en-GB" dirty="0" smtClean="0"/>
              <a:t>Interest paid is tax allowable</a:t>
            </a:r>
          </a:p>
          <a:p>
            <a:pPr lvl="1"/>
            <a:r>
              <a:rPr lang="en-GB" dirty="0" smtClean="0"/>
              <a:t>Disadvantages</a:t>
            </a:r>
          </a:p>
          <a:p>
            <a:pPr lvl="2"/>
            <a:r>
              <a:rPr lang="en-GB" dirty="0"/>
              <a:t>The higher the amount of debt finance, the more fixed interest has to be paid out </a:t>
            </a:r>
            <a:r>
              <a:rPr lang="en-GB" dirty="0" smtClean="0"/>
              <a:t>of profits </a:t>
            </a:r>
            <a:r>
              <a:rPr lang="en-GB" dirty="0"/>
              <a:t>that would otherwise be available to shareholders. </a:t>
            </a:r>
            <a:endParaRPr lang="en-GB" dirty="0" smtClean="0"/>
          </a:p>
          <a:p>
            <a:pPr lvl="2"/>
            <a:endParaRPr lang="en-GB" dirty="0"/>
          </a:p>
        </p:txBody>
      </p:sp>
    </p:spTree>
    <p:extLst>
      <p:ext uri="{BB962C8B-B14F-4D97-AF65-F5344CB8AC3E}">
        <p14:creationId xmlns:p14="http://schemas.microsoft.com/office/powerpoint/2010/main" val="1350811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normAutofit/>
          </a:bodyPr>
          <a:lstStyle/>
          <a:p>
            <a:pPr lvl="0"/>
            <a:r>
              <a:rPr lang="en-GB" dirty="0">
                <a:solidFill>
                  <a:prstClr val="black"/>
                </a:solidFill>
              </a:rPr>
              <a:t>What is nominal value (face value)? Unrelated to market </a:t>
            </a:r>
            <a:r>
              <a:rPr lang="en-GB" dirty="0" smtClean="0">
                <a:solidFill>
                  <a:prstClr val="black"/>
                </a:solidFill>
              </a:rPr>
              <a:t>value</a:t>
            </a:r>
            <a:endParaRPr lang="en-GB" dirty="0" smtClean="0"/>
          </a:p>
          <a:p>
            <a:pPr lvl="0"/>
            <a:endParaRPr lang="en-GB" sz="2000" dirty="0"/>
          </a:p>
          <a:p>
            <a:pPr lvl="0"/>
            <a:r>
              <a:rPr lang="en-GB" dirty="0" smtClean="0"/>
              <a:t>Deep </a:t>
            </a:r>
            <a:r>
              <a:rPr lang="en-GB" dirty="0"/>
              <a:t>discount bonds (or </a:t>
            </a:r>
            <a:r>
              <a:rPr lang="en-GB" dirty="0" smtClean="0"/>
              <a:t>debentures)</a:t>
            </a:r>
            <a:r>
              <a:rPr lang="en-GB" sz="2400" dirty="0" smtClean="0">
                <a:solidFill>
                  <a:prstClr val="black"/>
                </a:solidFill>
              </a:rPr>
              <a:t>issued </a:t>
            </a:r>
            <a:r>
              <a:rPr lang="en-GB" sz="2400" dirty="0">
                <a:solidFill>
                  <a:prstClr val="black"/>
                </a:solidFill>
              </a:rPr>
              <a:t>at large discount on nominal </a:t>
            </a:r>
            <a:r>
              <a:rPr lang="en-GB" sz="2400" dirty="0" smtClean="0">
                <a:solidFill>
                  <a:prstClr val="black"/>
                </a:solidFill>
              </a:rPr>
              <a:t>value</a:t>
            </a:r>
            <a:endParaRPr lang="en-GB" dirty="0" smtClean="0"/>
          </a:p>
          <a:p>
            <a:pPr lvl="1"/>
            <a:r>
              <a:rPr lang="en-GB" dirty="0" smtClean="0"/>
              <a:t>Advantage is low interest rate during life of debentures</a:t>
            </a:r>
          </a:p>
          <a:p>
            <a:r>
              <a:rPr lang="en-GB" dirty="0"/>
              <a:t>Zero coupon </a:t>
            </a:r>
            <a:r>
              <a:rPr lang="en-GB" dirty="0" smtClean="0"/>
              <a:t>bonds – no interest</a:t>
            </a:r>
          </a:p>
          <a:p>
            <a:endParaRPr lang="en-GB" dirty="0"/>
          </a:p>
        </p:txBody>
      </p:sp>
    </p:spTree>
    <p:extLst>
      <p:ext uri="{BB962C8B-B14F-4D97-AF65-F5344CB8AC3E}">
        <p14:creationId xmlns:p14="http://schemas.microsoft.com/office/powerpoint/2010/main" val="20946795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lstStyle/>
          <a:p>
            <a:pPr marL="0" indent="0">
              <a:buNone/>
            </a:pPr>
            <a:r>
              <a:rPr lang="en-GB" b="1" dirty="0">
                <a:solidFill>
                  <a:srgbClr val="0049BC"/>
                </a:solidFill>
                <a:latin typeface="WarnockPro-Bold"/>
              </a:rPr>
              <a:t>Returns on </a:t>
            </a:r>
            <a:r>
              <a:rPr lang="en-GB" b="1" dirty="0" smtClean="0">
                <a:solidFill>
                  <a:srgbClr val="0049BC"/>
                </a:solidFill>
                <a:latin typeface="WarnockPro-Bold"/>
              </a:rPr>
              <a:t>debt</a:t>
            </a:r>
          </a:p>
          <a:p>
            <a:r>
              <a:rPr lang="en-GB" dirty="0"/>
              <a:t>Interest yield</a:t>
            </a:r>
            <a:r>
              <a:rPr lang="en-GB" dirty="0" smtClean="0"/>
              <a:t>: </a:t>
            </a:r>
            <a:r>
              <a:rPr lang="en-GB" sz="2000" dirty="0" smtClean="0"/>
              <a:t>ignores profit or loss on redemption and gives the true return on money if you bought the debt at the market rate rather than nominal value</a:t>
            </a:r>
            <a:endParaRPr lang="en-GB" dirty="0" smtClean="0"/>
          </a:p>
          <a:p>
            <a:endParaRPr lang="en-GB" dirty="0"/>
          </a:p>
          <a:p>
            <a:endParaRPr lang="en-GB" dirty="0" smtClean="0"/>
          </a:p>
          <a:p>
            <a:r>
              <a:rPr lang="en-GB" dirty="0" smtClean="0"/>
              <a:t>Redemption yield </a:t>
            </a:r>
            <a:r>
              <a:rPr lang="en-GB" sz="2000" dirty="0" smtClean="0"/>
              <a:t>overall return of annual interest and redemption gain or loss</a:t>
            </a:r>
            <a:endParaRPr lang="en-GB" dirty="0" smtClean="0"/>
          </a:p>
          <a:p>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3390900"/>
            <a:ext cx="6167887"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50185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Mini example - traded debt</a:t>
            </a:r>
          </a:p>
          <a:p>
            <a:pPr marL="0" indent="0">
              <a:buNone/>
            </a:pPr>
            <a:r>
              <a:rPr lang="en-GB" dirty="0" smtClean="0"/>
              <a:t>ABC plc. 8% loan notes 2015 $90 p.c.</a:t>
            </a:r>
          </a:p>
          <a:p>
            <a:pPr marL="0" indent="0">
              <a:buNone/>
            </a:pPr>
            <a:endParaRPr lang="en-GB" dirty="0"/>
          </a:p>
          <a:p>
            <a:r>
              <a:rPr lang="en-GB" dirty="0" smtClean="0"/>
              <a:t>Nominal rate and market rate</a:t>
            </a:r>
          </a:p>
          <a:p>
            <a:r>
              <a:rPr lang="en-GB" dirty="0" smtClean="0"/>
              <a:t>Coupon rate</a:t>
            </a:r>
          </a:p>
          <a:p>
            <a:r>
              <a:rPr lang="en-GB" dirty="0" smtClean="0"/>
              <a:t>Repayment date (Redemption date or redeem)</a:t>
            </a:r>
          </a:p>
          <a:p>
            <a:r>
              <a:rPr lang="en-GB" dirty="0" smtClean="0"/>
              <a:t>Interest yield 8/90 * 100% = 8.89%</a:t>
            </a:r>
          </a:p>
          <a:p>
            <a:r>
              <a:rPr lang="en-GB" dirty="0" smtClean="0"/>
              <a:t>Redemption yield is the interest p.a. plus the bonus on redemption </a:t>
            </a:r>
          </a:p>
          <a:p>
            <a:endParaRPr lang="en-GB" dirty="0" smtClean="0"/>
          </a:p>
          <a:p>
            <a:endParaRPr lang="en-GB" dirty="0"/>
          </a:p>
        </p:txBody>
      </p:sp>
    </p:spTree>
    <p:extLst>
      <p:ext uri="{BB962C8B-B14F-4D97-AF65-F5344CB8AC3E}">
        <p14:creationId xmlns:p14="http://schemas.microsoft.com/office/powerpoint/2010/main" val="2054173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smtClean="0"/>
              <a:t>Ways of offering low interest rates on debentures for issuers</a:t>
            </a:r>
          </a:p>
          <a:p>
            <a:r>
              <a:rPr lang="en-GB" dirty="0" smtClean="0"/>
              <a:t>Promise to pay at a premium</a:t>
            </a:r>
          </a:p>
          <a:p>
            <a:pPr lvl="1"/>
            <a:r>
              <a:rPr lang="en-GB" dirty="0" smtClean="0"/>
              <a:t>For example issue debentures at 8% </a:t>
            </a:r>
          </a:p>
          <a:p>
            <a:pPr lvl="1"/>
            <a:r>
              <a:rPr lang="en-GB" dirty="0" smtClean="0"/>
              <a:t>repayable over 5 years at a premium of 10%</a:t>
            </a:r>
          </a:p>
          <a:p>
            <a:r>
              <a:rPr lang="en-GB" dirty="0" smtClean="0"/>
              <a:t>Issue debenture at a discount from the nominal value</a:t>
            </a:r>
          </a:p>
          <a:p>
            <a:pPr lvl="1"/>
            <a:r>
              <a:rPr lang="en-GB" dirty="0" smtClean="0"/>
              <a:t>For example issue 5% debentures at $80 p.c.</a:t>
            </a:r>
          </a:p>
          <a:p>
            <a:pPr lvl="1"/>
            <a:r>
              <a:rPr lang="en-GB" dirty="0" smtClean="0"/>
              <a:t>Repayable in 5 years at par</a:t>
            </a:r>
          </a:p>
          <a:p>
            <a:r>
              <a:rPr lang="en-GB" dirty="0" smtClean="0"/>
              <a:t>Zero coupon bonds</a:t>
            </a:r>
          </a:p>
          <a:p>
            <a:pPr lvl="1"/>
            <a:r>
              <a:rPr lang="en-GB" dirty="0" smtClean="0"/>
              <a:t>For example issue 0% debentures at $30 </a:t>
            </a:r>
            <a:r>
              <a:rPr lang="en-GB" dirty="0" err="1" smtClean="0"/>
              <a:t>p.c</a:t>
            </a:r>
            <a:endParaRPr lang="en-GB" dirty="0" smtClean="0"/>
          </a:p>
          <a:p>
            <a:pPr lvl="1"/>
            <a:r>
              <a:rPr lang="en-GB" dirty="0" smtClean="0"/>
              <a:t>Repayable in 5 years at par</a:t>
            </a:r>
          </a:p>
          <a:p>
            <a:pPr lvl="1"/>
            <a:endParaRPr lang="en-GB" dirty="0"/>
          </a:p>
        </p:txBody>
      </p:sp>
    </p:spTree>
    <p:extLst>
      <p:ext uri="{BB962C8B-B14F-4D97-AF65-F5344CB8AC3E}">
        <p14:creationId xmlns:p14="http://schemas.microsoft.com/office/powerpoint/2010/main" val="3803486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a:xfrm>
            <a:off x="457200" y="1295400"/>
            <a:ext cx="8229600" cy="5562600"/>
          </a:xfrm>
        </p:spPr>
        <p:txBody>
          <a:bodyPr>
            <a:normAutofit/>
          </a:bodyPr>
          <a:lstStyle/>
          <a:p>
            <a:pPr marL="0" indent="0">
              <a:buNone/>
            </a:pPr>
            <a:r>
              <a:rPr lang="en-GB" b="1" dirty="0">
                <a:solidFill>
                  <a:srgbClr val="0049BC"/>
                </a:solidFill>
                <a:latin typeface="WarnockPro-Bold"/>
              </a:rPr>
              <a:t>Convertibles and </a:t>
            </a:r>
            <a:r>
              <a:rPr lang="en-GB" b="1" dirty="0" smtClean="0">
                <a:solidFill>
                  <a:srgbClr val="0049BC"/>
                </a:solidFill>
                <a:latin typeface="WarnockPro-Bold"/>
              </a:rPr>
              <a:t>Warrants</a:t>
            </a:r>
          </a:p>
          <a:p>
            <a:r>
              <a:rPr lang="en-GB" dirty="0" smtClean="0">
                <a:latin typeface="WarnockPro-Bold"/>
              </a:rPr>
              <a:t>What are convertibles?</a:t>
            </a:r>
          </a:p>
          <a:p>
            <a:pPr lvl="1"/>
            <a:r>
              <a:rPr lang="en-GB" sz="2000" dirty="0" smtClean="0">
                <a:latin typeface="WarnockPro-Bold"/>
              </a:rPr>
              <a:t>On repayment (maturity) you the investor has the choice of cash in terms of nominal value of debt being paid back or a fixed number of shares in the company</a:t>
            </a:r>
          </a:p>
          <a:p>
            <a:r>
              <a:rPr lang="en-GB" dirty="0" smtClean="0">
                <a:latin typeface="WarnockPro-Bold"/>
              </a:rPr>
              <a:t>Attraction to companies:</a:t>
            </a:r>
          </a:p>
          <a:p>
            <a:pPr lvl="1"/>
            <a:r>
              <a:rPr lang="en-GB" dirty="0" smtClean="0">
                <a:latin typeface="WarnockPro-Bold"/>
              </a:rPr>
              <a:t>Issuer can offer less interest because of the extra option of taking shares</a:t>
            </a:r>
          </a:p>
          <a:p>
            <a:pPr lvl="1"/>
            <a:r>
              <a:rPr lang="en-GB" dirty="0" smtClean="0">
                <a:latin typeface="WarnockPro-Bold"/>
              </a:rPr>
              <a:t>If lenders choose shares on maturity issuer has no cash flow problems</a:t>
            </a:r>
          </a:p>
        </p:txBody>
      </p:sp>
    </p:spTree>
    <p:extLst>
      <p:ext uri="{BB962C8B-B14F-4D97-AF65-F5344CB8AC3E}">
        <p14:creationId xmlns:p14="http://schemas.microsoft.com/office/powerpoint/2010/main" val="14999538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a:xfrm>
            <a:off x="457200" y="1295400"/>
            <a:ext cx="8229600" cy="5562600"/>
          </a:xfrm>
        </p:spPr>
        <p:txBody>
          <a:bodyPr>
            <a:normAutofit fontScale="55000" lnSpcReduction="20000"/>
          </a:bodyPr>
          <a:lstStyle/>
          <a:p>
            <a:pPr marL="0" indent="0">
              <a:buNone/>
            </a:pPr>
            <a:r>
              <a:rPr lang="en-GB" sz="5100" b="1" dirty="0">
                <a:solidFill>
                  <a:srgbClr val="0049BC"/>
                </a:solidFill>
                <a:latin typeface="WarnockPro-Bold"/>
              </a:rPr>
              <a:t>Convertibles and </a:t>
            </a:r>
            <a:r>
              <a:rPr lang="en-GB" sz="5100" b="1" dirty="0" smtClean="0">
                <a:solidFill>
                  <a:srgbClr val="0049BC"/>
                </a:solidFill>
                <a:latin typeface="WarnockPro-Bold"/>
              </a:rPr>
              <a:t>Warrants</a:t>
            </a:r>
            <a:endParaRPr lang="en-GB" dirty="0" smtClean="0">
              <a:latin typeface="WarnockPro-Bold"/>
            </a:endParaRPr>
          </a:p>
          <a:p>
            <a:pPr marL="0" indent="0">
              <a:buNone/>
            </a:pPr>
            <a:r>
              <a:rPr lang="en-GB" b="1" dirty="0" smtClean="0">
                <a:latin typeface="WarnockPro-Bold"/>
              </a:rPr>
              <a:t>Example three</a:t>
            </a:r>
          </a:p>
          <a:p>
            <a:pPr marL="0" indent="0">
              <a:buNone/>
            </a:pPr>
            <a:r>
              <a:rPr lang="en-GB" dirty="0">
                <a:latin typeface="WarnockPro-Regular"/>
              </a:rPr>
              <a:t>A company has in issue 8% debentures 2010.</a:t>
            </a:r>
          </a:p>
          <a:p>
            <a:pPr marL="0" indent="0">
              <a:buNone/>
            </a:pPr>
            <a:r>
              <a:rPr lang="en-GB" dirty="0">
                <a:latin typeface="WarnockPro-Regular"/>
              </a:rPr>
              <a:t>On maturity the debentures may be redeemed at par or converted to 20 ordinary shares in company for </a:t>
            </a:r>
            <a:r>
              <a:rPr lang="en-GB" dirty="0" smtClean="0">
                <a:latin typeface="WarnockPro-Regular"/>
              </a:rPr>
              <a:t>every $100 </a:t>
            </a:r>
            <a:r>
              <a:rPr lang="en-GB" dirty="0">
                <a:latin typeface="WarnockPro-Regular"/>
              </a:rPr>
              <a:t>nominal.</a:t>
            </a:r>
          </a:p>
          <a:p>
            <a:pPr marL="0" indent="0">
              <a:buNone/>
            </a:pPr>
            <a:r>
              <a:rPr lang="en-GB" dirty="0" smtClean="0">
                <a:latin typeface="WarnockPro-Regular"/>
              </a:rPr>
              <a:t/>
            </a:r>
            <a:br>
              <a:rPr lang="en-GB" dirty="0" smtClean="0">
                <a:latin typeface="WarnockPro-Regular"/>
              </a:rPr>
            </a:br>
            <a:r>
              <a:rPr lang="en-GB" dirty="0" smtClean="0">
                <a:latin typeface="WarnockPro-Regular"/>
              </a:rPr>
              <a:t>The </a:t>
            </a:r>
            <a:r>
              <a:rPr lang="en-GB" dirty="0">
                <a:latin typeface="WarnockPro-Regular"/>
              </a:rPr>
              <a:t>share price is currently $4.50 per share</a:t>
            </a:r>
            <a:r>
              <a:rPr lang="en-GB" dirty="0" smtClean="0">
                <a:latin typeface="WarnockPro-Regular"/>
              </a:rPr>
              <a:t>.</a:t>
            </a:r>
          </a:p>
          <a:p>
            <a:endParaRPr lang="en-GB" dirty="0">
              <a:latin typeface="WarnockPro-Regular"/>
            </a:endParaRPr>
          </a:p>
          <a:p>
            <a:pPr marL="0" indent="0">
              <a:buNone/>
            </a:pPr>
            <a:r>
              <a:rPr lang="en-GB" b="1" dirty="0">
                <a:latin typeface="WarnockPro-Bold"/>
              </a:rPr>
              <a:t>(a) What will debenture holders choose to do on maturity if the share price of the company in 2010 is</a:t>
            </a:r>
          </a:p>
          <a:p>
            <a:pPr marL="0" indent="0">
              <a:buNone/>
            </a:pPr>
            <a:r>
              <a:rPr lang="en-GB" b="1" dirty="0" smtClean="0">
                <a:latin typeface="WarnockPro-Bold"/>
              </a:rPr>
              <a:t>	(</a:t>
            </a:r>
            <a:r>
              <a:rPr lang="en-GB" b="1" dirty="0" err="1">
                <a:latin typeface="WarnockPro-Bold"/>
              </a:rPr>
              <a:t>i</a:t>
            </a:r>
            <a:r>
              <a:rPr lang="en-GB" b="1" dirty="0">
                <a:latin typeface="WarnockPro-Bold"/>
              </a:rPr>
              <a:t>) $4 per share</a:t>
            </a:r>
          </a:p>
          <a:p>
            <a:pPr marL="0" indent="0">
              <a:buNone/>
            </a:pPr>
            <a:r>
              <a:rPr lang="en-GB" b="1" dirty="0" smtClean="0">
                <a:latin typeface="WarnockPro-Bold"/>
              </a:rPr>
              <a:t>	(</a:t>
            </a:r>
            <a:r>
              <a:rPr lang="en-GB" b="1" dirty="0">
                <a:latin typeface="WarnockPro-Bold"/>
              </a:rPr>
              <a:t>ii) $6 per share</a:t>
            </a:r>
          </a:p>
          <a:p>
            <a:pPr marL="0" indent="0">
              <a:buNone/>
            </a:pPr>
            <a:r>
              <a:rPr lang="en-GB" b="1" dirty="0">
                <a:latin typeface="WarnockPro-Bold"/>
              </a:rPr>
              <a:t>(b) </a:t>
            </a:r>
            <a:r>
              <a:rPr lang="en-GB" b="1" dirty="0">
                <a:latin typeface="WarnockPro-Regular"/>
              </a:rPr>
              <a:t>Investors required return on debentures is </a:t>
            </a:r>
            <a:r>
              <a:rPr lang="en-GB" b="1" dirty="0" smtClean="0">
                <a:latin typeface="WarnockPro-Regular"/>
              </a:rPr>
              <a:t>10% If </a:t>
            </a:r>
            <a:r>
              <a:rPr lang="en-GB" b="1" dirty="0">
                <a:latin typeface="WarnockPro-Regular"/>
              </a:rPr>
              <a:t>“now” is end of 2007 and the share price is expected to grow at 7% p.a.</a:t>
            </a:r>
          </a:p>
          <a:p>
            <a:pPr marL="0" indent="0">
              <a:buNone/>
            </a:pPr>
            <a:r>
              <a:rPr lang="en-GB" b="1" dirty="0" smtClean="0">
                <a:latin typeface="WarnockPro-Bold"/>
              </a:rPr>
              <a:t>	(</a:t>
            </a:r>
            <a:r>
              <a:rPr lang="en-GB" b="1" dirty="0" err="1">
                <a:latin typeface="WarnockPro-Bold"/>
              </a:rPr>
              <a:t>i</a:t>
            </a:r>
            <a:r>
              <a:rPr lang="en-GB" b="1" dirty="0">
                <a:latin typeface="WarnockPro-Bold"/>
              </a:rPr>
              <a:t>) calculate the current market value.</a:t>
            </a:r>
          </a:p>
          <a:p>
            <a:pPr marL="0" indent="0">
              <a:buNone/>
            </a:pPr>
            <a:r>
              <a:rPr lang="en-GB" b="1" dirty="0" smtClean="0">
                <a:latin typeface="WarnockPro-Bold"/>
              </a:rPr>
              <a:t>	(</a:t>
            </a:r>
            <a:r>
              <a:rPr lang="en-GB" b="1" dirty="0">
                <a:latin typeface="WarnockPro-Bold"/>
              </a:rPr>
              <a:t>ii) calculate the conversion </a:t>
            </a:r>
            <a:r>
              <a:rPr lang="en-GB" b="1" dirty="0" smtClean="0">
                <a:latin typeface="WarnockPro-Bold"/>
              </a:rPr>
              <a:t>premium</a:t>
            </a:r>
          </a:p>
          <a:p>
            <a:pPr marL="0" indent="0">
              <a:buNone/>
            </a:pPr>
            <a:endParaRPr lang="en-GB" b="1" dirty="0">
              <a:latin typeface="WarnockPro-Bold"/>
            </a:endParaRPr>
          </a:p>
          <a:p>
            <a:pPr marL="0" indent="0">
              <a:buNone/>
            </a:pPr>
            <a:r>
              <a:rPr lang="en-GB" b="1" dirty="0" smtClean="0">
                <a:latin typeface="WarnockPro-Bold"/>
              </a:rPr>
              <a:t>Note. </a:t>
            </a:r>
            <a:r>
              <a:rPr lang="en-GB" dirty="0" smtClean="0">
                <a:latin typeface="WarnockPro-Bold"/>
              </a:rPr>
              <a:t>Conversion premium is the excess of bond value at NPV above parity value at current share prices or vice versa.</a:t>
            </a:r>
            <a:endParaRPr lang="en-GB" dirty="0"/>
          </a:p>
        </p:txBody>
      </p:sp>
    </p:spTree>
    <p:extLst>
      <p:ext uri="{BB962C8B-B14F-4D97-AF65-F5344CB8AC3E}">
        <p14:creationId xmlns:p14="http://schemas.microsoft.com/office/powerpoint/2010/main" val="8491533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normAutofit/>
          </a:bodyPr>
          <a:lstStyle/>
          <a:p>
            <a:pPr marL="0" indent="0">
              <a:buNone/>
            </a:pPr>
            <a:r>
              <a:rPr lang="en-GB" sz="2000" dirty="0"/>
              <a:t>(a) (</a:t>
            </a:r>
            <a:r>
              <a:rPr lang="en-GB" sz="2000" dirty="0" err="1"/>
              <a:t>i</a:t>
            </a:r>
            <a:r>
              <a:rPr lang="en-GB" sz="2000" dirty="0"/>
              <a:t>) Take cash of $100 or 20 shares worth $80</a:t>
            </a:r>
          </a:p>
          <a:p>
            <a:pPr marL="0" indent="0">
              <a:buNone/>
            </a:pPr>
            <a:r>
              <a:rPr lang="en-GB" sz="2000" dirty="0"/>
              <a:t>Take cash</a:t>
            </a:r>
          </a:p>
          <a:p>
            <a:pPr marL="0" indent="0">
              <a:buNone/>
            </a:pPr>
            <a:r>
              <a:rPr lang="en-GB" sz="2000" dirty="0"/>
              <a:t>(ii) Take cash of $100 or 20 shares worth $120</a:t>
            </a:r>
          </a:p>
          <a:p>
            <a:pPr marL="0" indent="0">
              <a:buNone/>
            </a:pPr>
            <a:r>
              <a:rPr lang="en-GB" sz="2000" dirty="0"/>
              <a:t>Take shares.</a:t>
            </a:r>
          </a:p>
          <a:p>
            <a:pPr marL="0" indent="0">
              <a:buNone/>
            </a:pPr>
            <a:r>
              <a:rPr lang="en-GB" sz="2000" dirty="0"/>
              <a:t>(b) (</a:t>
            </a:r>
            <a:r>
              <a:rPr lang="en-GB" sz="2000" dirty="0" err="1"/>
              <a:t>i</a:t>
            </a:r>
            <a:r>
              <a:rPr lang="en-GB" sz="2000" dirty="0"/>
              <a:t>) Expected share price is 3 years time = $4.50 ×(</a:t>
            </a:r>
            <a:r>
              <a:rPr lang="en-GB" sz="2000" dirty="0" smtClean="0"/>
              <a:t>1.07)</a:t>
            </a:r>
            <a:r>
              <a:rPr lang="en-GB" sz="2000" dirty="0" smtClean="0">
                <a:latin typeface="Verdana"/>
                <a:ea typeface="Verdana"/>
                <a:cs typeface="Verdana"/>
              </a:rPr>
              <a:t>³</a:t>
            </a:r>
            <a:r>
              <a:rPr lang="en-GB" sz="2000" dirty="0" smtClean="0"/>
              <a:t> </a:t>
            </a:r>
            <a:r>
              <a:rPr lang="en-GB" sz="2000" dirty="0"/>
              <a:t>= </a:t>
            </a:r>
            <a:r>
              <a:rPr lang="en-GB" sz="2000" b="1" dirty="0"/>
              <a:t>$5.51</a:t>
            </a:r>
          </a:p>
          <a:p>
            <a:pPr marL="0" indent="0">
              <a:buNone/>
            </a:pPr>
            <a:r>
              <a:rPr lang="en-GB" sz="2000" dirty="0"/>
              <a:t>Debenture holders will therefore be expected to convert and receive $110.20 (20 × $5.51) in </a:t>
            </a:r>
            <a:r>
              <a:rPr lang="en-GB" sz="2000" dirty="0" smtClean="0"/>
              <a:t>3 years </a:t>
            </a:r>
            <a:r>
              <a:rPr lang="en-GB" sz="2000" dirty="0"/>
              <a:t>time</a:t>
            </a:r>
            <a:r>
              <a:rPr lang="en-GB" sz="2000" dirty="0" smtClean="0"/>
              <a:t>.</a:t>
            </a:r>
          </a:p>
          <a:p>
            <a:pPr marL="0" indent="0">
              <a:buNone/>
            </a:pPr>
            <a:endParaRPr lang="en-GB" sz="2000" dirty="0"/>
          </a:p>
          <a:p>
            <a:pPr marL="0" indent="0">
              <a:buNone/>
            </a:pPr>
            <a:endParaRPr lang="en-GB" sz="2000" dirty="0" smtClean="0"/>
          </a:p>
          <a:p>
            <a:pPr marL="0" indent="0">
              <a:buNone/>
            </a:pPr>
            <a:endParaRPr lang="en-GB" sz="2000" dirty="0"/>
          </a:p>
          <a:p>
            <a:pPr marL="0" indent="0">
              <a:buNone/>
            </a:pPr>
            <a:endParaRPr lang="en-GB" sz="2000" dirty="0" smtClean="0"/>
          </a:p>
          <a:p>
            <a:pPr marL="0" indent="0">
              <a:buNone/>
            </a:pPr>
            <a:endParaRPr lang="en-GB" sz="2000"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7399338"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24150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normAutofit lnSpcReduction="10000"/>
          </a:bodyPr>
          <a:lstStyle/>
          <a:p>
            <a:r>
              <a:rPr lang="en-GB" dirty="0" smtClean="0"/>
              <a:t>Warrants what are they?</a:t>
            </a:r>
          </a:p>
          <a:p>
            <a:pPr lvl="1"/>
            <a:r>
              <a:rPr lang="en-GB" dirty="0" smtClean="0"/>
              <a:t>A right given to an investor to subscribe for new shares at a future date at a fixed price</a:t>
            </a:r>
          </a:p>
          <a:p>
            <a:pPr lvl="1"/>
            <a:r>
              <a:rPr lang="en-GB" dirty="0" smtClean="0"/>
              <a:t>They are </a:t>
            </a:r>
            <a:r>
              <a:rPr lang="en-GB" smtClean="0"/>
              <a:t>often issued </a:t>
            </a:r>
            <a:r>
              <a:rPr lang="en-GB" dirty="0" smtClean="0"/>
              <a:t>with debentures in order to make them more attractive</a:t>
            </a:r>
          </a:p>
          <a:p>
            <a:pPr lvl="1"/>
            <a:r>
              <a:rPr lang="en-GB" dirty="0" smtClean="0"/>
              <a:t>They may be bought or sold separately from debentures during the exercise period</a:t>
            </a:r>
          </a:p>
          <a:p>
            <a:pPr lvl="1"/>
            <a:r>
              <a:rPr lang="en-GB" dirty="0" smtClean="0"/>
              <a:t>They are a derivative that confers the right, but not obligation to buy or sell a security usually equity before a certain date at a certain price</a:t>
            </a:r>
            <a:endParaRPr lang="en-GB" dirty="0"/>
          </a:p>
        </p:txBody>
      </p:sp>
    </p:spTree>
    <p:extLst>
      <p:ext uri="{BB962C8B-B14F-4D97-AF65-F5344CB8AC3E}">
        <p14:creationId xmlns:p14="http://schemas.microsoft.com/office/powerpoint/2010/main" val="11867655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 – debt</a:t>
            </a:r>
          </a:p>
        </p:txBody>
      </p:sp>
      <p:sp>
        <p:nvSpPr>
          <p:cNvPr id="3" name="Content Placeholder 2"/>
          <p:cNvSpPr>
            <a:spLocks noGrp="1"/>
          </p:cNvSpPr>
          <p:nvPr>
            <p:ph idx="1"/>
          </p:nvPr>
        </p:nvSpPr>
        <p:spPr/>
        <p:txBody>
          <a:bodyPr>
            <a:normAutofit/>
          </a:bodyPr>
          <a:lstStyle/>
          <a:p>
            <a:r>
              <a:rPr lang="en-GB" sz="4400" b="1" dirty="0">
                <a:solidFill>
                  <a:srgbClr val="0049BC"/>
                </a:solidFill>
                <a:latin typeface="WarnockPro-Bold"/>
              </a:rPr>
              <a:t>Short - Term Finance</a:t>
            </a:r>
          </a:p>
          <a:p>
            <a:r>
              <a:rPr lang="en-GB" b="1" dirty="0" smtClean="0">
                <a:solidFill>
                  <a:srgbClr val="000000"/>
                </a:solidFill>
                <a:latin typeface="WarnockPro-Bold"/>
              </a:rPr>
              <a:t>Bank </a:t>
            </a:r>
            <a:r>
              <a:rPr lang="en-GB" b="1" dirty="0">
                <a:solidFill>
                  <a:srgbClr val="000000"/>
                </a:solidFill>
                <a:latin typeface="WarnockPro-Bold"/>
              </a:rPr>
              <a:t>overdraft</a:t>
            </a:r>
          </a:p>
          <a:p>
            <a:r>
              <a:rPr lang="en-GB" b="1" dirty="0" smtClean="0">
                <a:solidFill>
                  <a:srgbClr val="000000"/>
                </a:solidFill>
                <a:latin typeface="WarnockPro-Bold"/>
              </a:rPr>
              <a:t>Bank </a:t>
            </a:r>
            <a:r>
              <a:rPr lang="en-GB" b="1" dirty="0">
                <a:solidFill>
                  <a:srgbClr val="000000"/>
                </a:solidFill>
                <a:latin typeface="WarnockPro-Bold"/>
              </a:rPr>
              <a:t>Loans</a:t>
            </a:r>
          </a:p>
          <a:p>
            <a:r>
              <a:rPr lang="en-GB" b="1" dirty="0" smtClean="0">
                <a:solidFill>
                  <a:srgbClr val="000000"/>
                </a:solidFill>
                <a:latin typeface="WarnockPro-Bold"/>
              </a:rPr>
              <a:t>Mortgage </a:t>
            </a:r>
            <a:r>
              <a:rPr lang="en-GB" b="1" dirty="0">
                <a:solidFill>
                  <a:srgbClr val="000000"/>
                </a:solidFill>
                <a:latin typeface="WarnockPro-Bold"/>
              </a:rPr>
              <a:t>loans</a:t>
            </a:r>
          </a:p>
          <a:p>
            <a:r>
              <a:rPr lang="en-GB" b="1" dirty="0" smtClean="0">
                <a:solidFill>
                  <a:srgbClr val="000000"/>
                </a:solidFill>
                <a:latin typeface="WarnockPro-Bold"/>
              </a:rPr>
              <a:t>Leasing</a:t>
            </a:r>
            <a:endParaRPr lang="en-GB" b="1" dirty="0">
              <a:solidFill>
                <a:srgbClr val="000000"/>
              </a:solidFill>
              <a:latin typeface="WarnockPro-Bold"/>
            </a:endParaRPr>
          </a:p>
          <a:p>
            <a:r>
              <a:rPr lang="en-GB" b="1" dirty="0" smtClean="0">
                <a:solidFill>
                  <a:srgbClr val="000000"/>
                </a:solidFill>
                <a:latin typeface="WarnockPro-Bold"/>
              </a:rPr>
              <a:t>Sale </a:t>
            </a:r>
            <a:r>
              <a:rPr lang="en-GB" b="1" dirty="0">
                <a:solidFill>
                  <a:srgbClr val="000000"/>
                </a:solidFill>
                <a:latin typeface="WarnockPro-Bold"/>
              </a:rPr>
              <a:t>and lease back</a:t>
            </a:r>
          </a:p>
          <a:p>
            <a:r>
              <a:rPr lang="en-GB" b="1" dirty="0" smtClean="0">
                <a:solidFill>
                  <a:srgbClr val="000000"/>
                </a:solidFill>
                <a:latin typeface="WarnockPro-Bold"/>
              </a:rPr>
              <a:t>Trade </a:t>
            </a:r>
            <a:r>
              <a:rPr lang="en-GB" b="1" dirty="0">
                <a:solidFill>
                  <a:srgbClr val="000000"/>
                </a:solidFill>
                <a:latin typeface="WarnockPro-Bold"/>
              </a:rPr>
              <a:t>credit</a:t>
            </a:r>
            <a:endParaRPr lang="en-GB" dirty="0"/>
          </a:p>
        </p:txBody>
      </p:sp>
    </p:spTree>
    <p:extLst>
      <p:ext uri="{BB962C8B-B14F-4D97-AF65-F5344CB8AC3E}">
        <p14:creationId xmlns:p14="http://schemas.microsoft.com/office/powerpoint/2010/main" val="18206876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sources of finance</a:t>
            </a:r>
            <a:endParaRPr lang="en-GB" dirty="0"/>
          </a:p>
        </p:txBody>
      </p:sp>
      <p:sp>
        <p:nvSpPr>
          <p:cNvPr id="3" name="Content Placeholder 2"/>
          <p:cNvSpPr>
            <a:spLocks noGrp="1"/>
          </p:cNvSpPr>
          <p:nvPr>
            <p:ph idx="1"/>
          </p:nvPr>
        </p:nvSpPr>
        <p:spPr/>
        <p:txBody>
          <a:bodyPr/>
          <a:lstStyle/>
          <a:p>
            <a:r>
              <a:rPr lang="en-GB" dirty="0" smtClean="0"/>
              <a:t>Pension schemes</a:t>
            </a:r>
          </a:p>
          <a:p>
            <a:r>
              <a:rPr lang="en-GB" dirty="0" smtClean="0"/>
              <a:t>Government grants</a:t>
            </a:r>
          </a:p>
          <a:p>
            <a:r>
              <a:rPr lang="en-GB" dirty="0" smtClean="0"/>
              <a:t>Convertible loan stock</a:t>
            </a:r>
          </a:p>
        </p:txBody>
      </p:sp>
    </p:spTree>
    <p:extLst>
      <p:ext uri="{BB962C8B-B14F-4D97-AF65-F5344CB8AC3E}">
        <p14:creationId xmlns:p14="http://schemas.microsoft.com/office/powerpoint/2010/main" val="34372262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Sources of finance – debt</a:t>
            </a:r>
          </a:p>
        </p:txBody>
      </p:sp>
      <p:sp>
        <p:nvSpPr>
          <p:cNvPr id="3" name="Content Placeholder 2"/>
          <p:cNvSpPr>
            <a:spLocks noGrp="1"/>
          </p:cNvSpPr>
          <p:nvPr>
            <p:ph idx="1"/>
          </p:nvPr>
        </p:nvSpPr>
        <p:spPr/>
        <p:txBody>
          <a:bodyPr/>
          <a:lstStyle/>
          <a:p>
            <a:pPr marL="0" indent="0">
              <a:buNone/>
            </a:pPr>
            <a:r>
              <a:rPr lang="en-GB" sz="3600" dirty="0">
                <a:solidFill>
                  <a:prstClr val="black"/>
                </a:solidFill>
                <a:ea typeface="+mj-ea"/>
                <a:cs typeface="+mj-cs"/>
              </a:rPr>
              <a:t>Factors to consider </a:t>
            </a:r>
            <a:r>
              <a:rPr lang="en-GB" sz="3600" dirty="0" smtClean="0">
                <a:solidFill>
                  <a:prstClr val="black"/>
                </a:solidFill>
                <a:ea typeface="+mj-ea"/>
                <a:cs typeface="+mj-cs"/>
              </a:rPr>
              <a:t>when choosing finance:</a:t>
            </a:r>
          </a:p>
          <a:p>
            <a:r>
              <a:rPr lang="en-GB" sz="2400" dirty="0" smtClean="0">
                <a:solidFill>
                  <a:prstClr val="black"/>
                </a:solidFill>
                <a:ea typeface="+mj-ea"/>
                <a:cs typeface="+mj-cs"/>
              </a:rPr>
              <a:t>Cost</a:t>
            </a:r>
          </a:p>
          <a:p>
            <a:r>
              <a:rPr lang="en-GB" sz="2400" dirty="0" smtClean="0">
                <a:solidFill>
                  <a:prstClr val="black"/>
                </a:solidFill>
                <a:ea typeface="+mj-ea"/>
                <a:cs typeface="+mj-cs"/>
              </a:rPr>
              <a:t>Maturity</a:t>
            </a:r>
          </a:p>
          <a:p>
            <a:r>
              <a:rPr lang="en-GB" sz="2400" dirty="0" smtClean="0">
                <a:solidFill>
                  <a:prstClr val="black"/>
                </a:solidFill>
                <a:ea typeface="+mj-ea"/>
                <a:cs typeface="+mj-cs"/>
              </a:rPr>
              <a:t>Financial risk</a:t>
            </a:r>
          </a:p>
          <a:p>
            <a:r>
              <a:rPr lang="en-GB" sz="2400" dirty="0" smtClean="0">
                <a:solidFill>
                  <a:prstClr val="black"/>
                </a:solidFill>
                <a:ea typeface="+mj-ea"/>
                <a:cs typeface="+mj-cs"/>
              </a:rPr>
              <a:t>Availability </a:t>
            </a:r>
          </a:p>
          <a:p>
            <a:pPr marL="0" indent="0">
              <a:buNone/>
            </a:pPr>
            <a:r>
              <a:rPr lang="en-GB" sz="3600" dirty="0" smtClean="0">
                <a:solidFill>
                  <a:prstClr val="black"/>
                </a:solidFill>
                <a:ea typeface="+mj-ea"/>
                <a:cs typeface="+mj-cs"/>
              </a:rPr>
              <a:t>Factors to consider when lending</a:t>
            </a:r>
          </a:p>
          <a:p>
            <a:r>
              <a:rPr lang="en-GB" sz="2400" dirty="0" smtClean="0"/>
              <a:t>Risk and the ability to meet financial obligations</a:t>
            </a:r>
          </a:p>
          <a:p>
            <a:r>
              <a:rPr lang="en-GB" sz="2400" dirty="0" smtClean="0"/>
              <a:t>Security</a:t>
            </a:r>
          </a:p>
          <a:p>
            <a:r>
              <a:rPr lang="en-GB" sz="2400" dirty="0"/>
              <a:t>Legal restrictions on borrowing</a:t>
            </a:r>
          </a:p>
          <a:p>
            <a:endParaRPr lang="en-GB" sz="2400" dirty="0" smtClean="0"/>
          </a:p>
          <a:p>
            <a:endParaRPr lang="en-GB" sz="2400" dirty="0"/>
          </a:p>
        </p:txBody>
      </p:sp>
    </p:spTree>
    <p:extLst>
      <p:ext uri="{BB962C8B-B14F-4D97-AF65-F5344CB8AC3E}">
        <p14:creationId xmlns:p14="http://schemas.microsoft.com/office/powerpoint/2010/main" val="6465218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Sources of finance – </a:t>
            </a:r>
            <a:r>
              <a:rPr lang="en-GB" dirty="0" smtClean="0"/>
              <a:t>equity and debt</a:t>
            </a:r>
            <a:endParaRPr lang="en-GB" dirty="0"/>
          </a:p>
        </p:txBody>
      </p:sp>
      <p:sp>
        <p:nvSpPr>
          <p:cNvPr id="3" name="Content Placeholder 2"/>
          <p:cNvSpPr>
            <a:spLocks noGrp="1"/>
          </p:cNvSpPr>
          <p:nvPr>
            <p:ph idx="1"/>
          </p:nvPr>
        </p:nvSpPr>
        <p:spPr/>
        <p:txBody>
          <a:bodyPr/>
          <a:lstStyle/>
          <a:p>
            <a:pPr marL="0" indent="0">
              <a:buNone/>
            </a:pPr>
            <a:r>
              <a:rPr lang="en-GB" dirty="0" smtClean="0"/>
              <a:t>Summary</a:t>
            </a:r>
          </a:p>
          <a:p>
            <a:r>
              <a:rPr lang="en-GB" dirty="0" smtClean="0"/>
              <a:t>Sources of finance equity</a:t>
            </a:r>
          </a:p>
          <a:p>
            <a:r>
              <a:rPr lang="en-GB" dirty="0" smtClean="0"/>
              <a:t>Sources of finance debt</a:t>
            </a:r>
          </a:p>
          <a:p>
            <a:pPr marL="0" indent="0">
              <a:buNone/>
            </a:pPr>
            <a:r>
              <a:rPr lang="en-GB" b="1" dirty="0" smtClean="0"/>
              <a:t>Further reading</a:t>
            </a:r>
          </a:p>
          <a:p>
            <a:pPr marL="0" lvl="0" indent="0">
              <a:buNone/>
            </a:pPr>
            <a:r>
              <a:rPr lang="en-GB" dirty="0" smtClean="0">
                <a:solidFill>
                  <a:prstClr val="black"/>
                </a:solidFill>
              </a:rPr>
              <a:t>Chapters 9, 10, 11, 12  </a:t>
            </a:r>
            <a:r>
              <a:rPr lang="en-GB" dirty="0">
                <a:solidFill>
                  <a:prstClr val="black"/>
                </a:solidFill>
              </a:rPr>
              <a:t>Corporate Financial Management by Glen Arnold </a:t>
            </a:r>
            <a:endParaRPr lang="en-GB" dirty="0" smtClean="0">
              <a:solidFill>
                <a:prstClr val="black"/>
              </a:solidFill>
            </a:endParaRPr>
          </a:p>
          <a:p>
            <a:pPr marL="0" lvl="0" indent="0">
              <a:buNone/>
            </a:pPr>
            <a:r>
              <a:rPr lang="en-GB" b="1" dirty="0" smtClean="0">
                <a:solidFill>
                  <a:prstClr val="black"/>
                </a:solidFill>
              </a:rPr>
              <a:t>On sources of finance</a:t>
            </a:r>
            <a:endParaRPr lang="en-GB" b="1" dirty="0">
              <a:solidFill>
                <a:prstClr val="black"/>
              </a:solidFill>
            </a:endParaRPr>
          </a:p>
          <a:p>
            <a:pPr marL="0" indent="0">
              <a:buNone/>
            </a:pPr>
            <a:endParaRPr lang="en-GB" dirty="0"/>
          </a:p>
        </p:txBody>
      </p:sp>
    </p:spTree>
    <p:extLst>
      <p:ext uri="{BB962C8B-B14F-4D97-AF65-F5344CB8AC3E}">
        <p14:creationId xmlns:p14="http://schemas.microsoft.com/office/powerpoint/2010/main" val="337456352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957</TotalTime>
  <Words>2238</Words>
  <Application>Microsoft Office PowerPoint</Application>
  <PresentationFormat>On-screen Show (4:3)</PresentationFormat>
  <Paragraphs>249</Paragraphs>
  <Slides>27</Slides>
  <Notes>27</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Week five session two</vt:lpstr>
      <vt:lpstr>Sources of finance – equity and debt</vt:lpstr>
      <vt:lpstr>Sources of finance - equity </vt:lpstr>
      <vt:lpstr>Sources of finance - equity</vt:lpstr>
      <vt:lpstr>Sources of finance - equity</vt:lpstr>
      <vt:lpstr>Sources of finance - equity</vt:lpstr>
      <vt:lpstr>Sources of finance - equity</vt:lpstr>
      <vt:lpstr>Sources of finance - equity</vt:lpstr>
      <vt:lpstr>Sources of finance - equity</vt:lpstr>
      <vt:lpstr>Sources of finance - equity</vt:lpstr>
      <vt:lpstr>Sources of finance - equity</vt:lpstr>
      <vt:lpstr>Sources of finance – debt</vt:lpstr>
      <vt:lpstr>Sources of finance – debt</vt:lpstr>
      <vt:lpstr>Sources of finance – debt</vt:lpstr>
      <vt:lpstr>Sources of finance – debt</vt:lpstr>
      <vt:lpstr>Sources of finance – debt</vt:lpstr>
      <vt:lpstr>Sources of finance – debt</vt:lpstr>
      <vt:lpstr>Sources of finance – debt</vt:lpstr>
      <vt:lpstr>Sources of finance – debt</vt:lpstr>
      <vt:lpstr>Sources of finance – debt</vt:lpstr>
      <vt:lpstr>Sources of finance – debt</vt:lpstr>
      <vt:lpstr>Sources of finance – debt</vt:lpstr>
      <vt:lpstr>Sources of finance – debt</vt:lpstr>
      <vt:lpstr>Sources of finance – debt</vt:lpstr>
      <vt:lpstr>More sources of finance</vt:lpstr>
      <vt:lpstr>Sources of finance – debt</vt:lpstr>
      <vt:lpstr>Sources of finance – equity and debt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four session two</dc:title>
  <dc:creator>Administrator</dc:creator>
  <cp:lastModifiedBy>Administrator</cp:lastModifiedBy>
  <cp:revision>201</cp:revision>
  <cp:lastPrinted>2016-10-27T12:47:44Z</cp:lastPrinted>
  <dcterms:created xsi:type="dcterms:W3CDTF">2016-08-05T12:46:59Z</dcterms:created>
  <dcterms:modified xsi:type="dcterms:W3CDTF">2017-12-08T13:25:47Z</dcterms:modified>
</cp:coreProperties>
</file>