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663" r:id="rId1"/>
  </p:sldMasterIdLst>
  <p:notesMasterIdLst>
    <p:notesMasterId r:id="rId39"/>
  </p:notesMasterIdLst>
  <p:handoutMasterIdLst>
    <p:handoutMasterId r:id="rId40"/>
  </p:handoutMasterIdLst>
  <p:sldIdLst>
    <p:sldId id="257" r:id="rId2"/>
    <p:sldId id="308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310" r:id="rId17"/>
    <p:sldId id="276" r:id="rId18"/>
    <p:sldId id="277" r:id="rId19"/>
    <p:sldId id="309" r:id="rId20"/>
    <p:sldId id="278" r:id="rId21"/>
    <p:sldId id="281" r:id="rId22"/>
    <p:sldId id="282" r:id="rId23"/>
    <p:sldId id="284" r:id="rId24"/>
    <p:sldId id="285" r:id="rId25"/>
    <p:sldId id="288" r:id="rId26"/>
    <p:sldId id="290" r:id="rId27"/>
    <p:sldId id="307" r:id="rId28"/>
    <p:sldId id="293" r:id="rId29"/>
    <p:sldId id="294" r:id="rId30"/>
    <p:sldId id="295" r:id="rId31"/>
    <p:sldId id="297" r:id="rId32"/>
    <p:sldId id="299" r:id="rId33"/>
    <p:sldId id="301" r:id="rId34"/>
    <p:sldId id="302" r:id="rId35"/>
    <p:sldId id="304" r:id="rId36"/>
    <p:sldId id="305" r:id="rId37"/>
    <p:sldId id="306" r:id="rId38"/>
  </p:sldIdLst>
  <p:sldSz cx="9144000" cy="6858000" type="screen4x3"/>
  <p:notesSz cx="6858000" cy="9723438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574"/>
  </p:normalViewPr>
  <p:slideViewPr>
    <p:cSldViewPr>
      <p:cViewPr varScale="1">
        <p:scale>
          <a:sx n="105" d="100"/>
          <a:sy n="105" d="100"/>
        </p:scale>
        <p:origin x="174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7DB38A82-3466-24F5-8176-8A17AB49F8C8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5" name="Rectangle 3">
            <a:extLst>
              <a:ext uri="{FF2B5EF4-FFF2-40B4-BE49-F238E27FC236}">
                <a16:creationId xmlns:a16="http://schemas.microsoft.com/office/drawing/2014/main" id="{F95BBD20-3077-712F-E01F-97A5AC6D032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6" name="Rectangle 4">
            <a:extLst>
              <a:ext uri="{FF2B5EF4-FFF2-40B4-BE49-F238E27FC236}">
                <a16:creationId xmlns:a16="http://schemas.microsoft.com/office/drawing/2014/main" id="{5D606CE0-55E5-69B5-A40E-CA37BD1BA0A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9877" name="Rectangle 5">
            <a:extLst>
              <a:ext uri="{FF2B5EF4-FFF2-40B4-BE49-F238E27FC236}">
                <a16:creationId xmlns:a16="http://schemas.microsoft.com/office/drawing/2014/main" id="{BDC5D067-0E89-33BD-8C55-2B5CD66334A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3190FFF-05EA-724D-AD33-1BDB41C97D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>
            <a:extLst>
              <a:ext uri="{FF2B5EF4-FFF2-40B4-BE49-F238E27FC236}">
                <a16:creationId xmlns:a16="http://schemas.microsoft.com/office/drawing/2014/main" id="{7BF8A406-5E96-ED09-9D20-6CD50F30B34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D899EDF6-F3C3-0168-75FA-DB9D71D2EE4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D32BCB18-ECC6-EB24-C927-6FD2ED75FAA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00125" y="730250"/>
            <a:ext cx="4857750" cy="36449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2949" name="Rectangle 5">
            <a:extLst>
              <a:ext uri="{FF2B5EF4-FFF2-40B4-BE49-F238E27FC236}">
                <a16:creationId xmlns:a16="http://schemas.microsoft.com/office/drawing/2014/main" id="{D8A1B769-60F5-BD87-53E6-587A90E879C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2950" name="Rectangle 6">
            <a:extLst>
              <a:ext uri="{FF2B5EF4-FFF2-40B4-BE49-F238E27FC236}">
                <a16:creationId xmlns:a16="http://schemas.microsoft.com/office/drawing/2014/main" id="{D1FD2548-C85D-D958-D862-219D8B618FB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2951" name="Rectangle 7">
            <a:extLst>
              <a:ext uri="{FF2B5EF4-FFF2-40B4-BE49-F238E27FC236}">
                <a16:creationId xmlns:a16="http://schemas.microsoft.com/office/drawing/2014/main" id="{C71A5304-246A-DD4B-3767-EBACA945A9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8755C606-82F5-A74A-AAEC-DDAB9E7E5550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>
            <a:extLst>
              <a:ext uri="{FF2B5EF4-FFF2-40B4-BE49-F238E27FC236}">
                <a16:creationId xmlns:a16="http://schemas.microsoft.com/office/drawing/2014/main" id="{8E61DB52-1966-3C4F-AF08-D7C1AF6D001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5FAA9F4-458E-4D45-BCF8-95DFE88A8D2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D76A5DF2-0441-FD07-9FF9-A61AFF3E9AF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8224487E-5961-A4E1-086D-319293099E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>
            <a:extLst>
              <a:ext uri="{FF2B5EF4-FFF2-40B4-BE49-F238E27FC236}">
                <a16:creationId xmlns:a16="http://schemas.microsoft.com/office/drawing/2014/main" id="{39797C5F-EA5F-1FFB-05C1-89B907B58D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38C0A514-4B9A-5B4D-8492-7B873B0A25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0B5E86E0-3CDA-7F24-412D-071CFAC6861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6508C15-BB68-29CC-3158-FA436733E1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>
            <a:extLst>
              <a:ext uri="{FF2B5EF4-FFF2-40B4-BE49-F238E27FC236}">
                <a16:creationId xmlns:a16="http://schemas.microsoft.com/office/drawing/2014/main" id="{82E3E7F3-1587-8C59-9876-4D1586285A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09EAC1F-629C-9F4A-B5B5-AA5DF24E153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EE04B70F-D4D0-AB09-FAC1-190DD9C32F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9AA77CEA-E0B2-DC9B-4B8E-757F669836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>
            <a:extLst>
              <a:ext uri="{FF2B5EF4-FFF2-40B4-BE49-F238E27FC236}">
                <a16:creationId xmlns:a16="http://schemas.microsoft.com/office/drawing/2014/main" id="{E481A9D3-2D09-767C-AD66-0DC6FAE50A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D046D51-DDEC-4E49-B2A6-770EAB518AC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9BCE42E1-F235-D8FE-75D4-C06AE4C966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04CC8C56-78BF-6F65-623A-DCFF68F7BD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>
            <a:extLst>
              <a:ext uri="{FF2B5EF4-FFF2-40B4-BE49-F238E27FC236}">
                <a16:creationId xmlns:a16="http://schemas.microsoft.com/office/drawing/2014/main" id="{C8BC07A8-09B4-0DFB-955C-F041ADA0DA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994C2BF-93F4-6346-B2B2-3814FE4A086E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F719A81A-B40A-CBC6-7BD0-836612258CE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D728CCB8-491C-FCCA-13CE-57221F9C285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>
            <a:extLst>
              <a:ext uri="{FF2B5EF4-FFF2-40B4-BE49-F238E27FC236}">
                <a16:creationId xmlns:a16="http://schemas.microsoft.com/office/drawing/2014/main" id="{8623F28F-2DCC-54BC-4CF6-C974B93379D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F5FBF31-1BE0-BD42-9AAA-69BEB122D7C1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415B4938-CA5D-239A-DBDA-009D4C97C8B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60784D66-19DD-E68F-24A7-48A8A3B985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>
            <a:extLst>
              <a:ext uri="{FF2B5EF4-FFF2-40B4-BE49-F238E27FC236}">
                <a16:creationId xmlns:a16="http://schemas.microsoft.com/office/drawing/2014/main" id="{0BFDA4B1-4CBC-E524-08E0-7F72EC1F632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A3D3622-5775-DC40-ABFA-570EB2DD0CED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F88C5AE4-2A04-421F-CCD8-DE4D7BF6305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9F8E785D-CC36-213E-9481-C510065F92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>
            <a:extLst>
              <a:ext uri="{FF2B5EF4-FFF2-40B4-BE49-F238E27FC236}">
                <a16:creationId xmlns:a16="http://schemas.microsoft.com/office/drawing/2014/main" id="{043D2BCC-C597-C306-00AD-D9CC1D588A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316F7DE-E21E-7349-9602-40CF09AE6837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C23B12E2-B1B2-1E21-95B9-07F8474806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423FDF12-1916-4577-AE6A-F36724C119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>
            <a:extLst>
              <a:ext uri="{FF2B5EF4-FFF2-40B4-BE49-F238E27FC236}">
                <a16:creationId xmlns:a16="http://schemas.microsoft.com/office/drawing/2014/main" id="{9684D033-85A9-BAC9-B82D-8A41242F85C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109A93C-299D-C04C-A182-3A966EB43D18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8" name="Rectangle 2">
            <a:extLst>
              <a:ext uri="{FF2B5EF4-FFF2-40B4-BE49-F238E27FC236}">
                <a16:creationId xmlns:a16="http://schemas.microsoft.com/office/drawing/2014/main" id="{BFEFD10F-3C2A-24D7-5C70-536A734A6AF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79FD063B-B55C-6459-B0C6-B76CC04CA9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>
            <a:extLst>
              <a:ext uri="{FF2B5EF4-FFF2-40B4-BE49-F238E27FC236}">
                <a16:creationId xmlns:a16="http://schemas.microsoft.com/office/drawing/2014/main" id="{74CF83D7-97AB-142C-28EF-23E3C64260F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EE09A1E-1295-7D4C-A32C-23E0B8F454B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50216B9-2A8D-D833-2B52-7A7745315C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2387DD47-DA9B-D997-6D11-727034AFF7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>
            <a:extLst>
              <a:ext uri="{FF2B5EF4-FFF2-40B4-BE49-F238E27FC236}">
                <a16:creationId xmlns:a16="http://schemas.microsoft.com/office/drawing/2014/main" id="{07B71FD5-89FD-DD3B-3DE3-5587EC25869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851FF4-43FB-EC4D-829E-D81DEA179D7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4" name="Rectangle 2">
            <a:extLst>
              <a:ext uri="{FF2B5EF4-FFF2-40B4-BE49-F238E27FC236}">
                <a16:creationId xmlns:a16="http://schemas.microsoft.com/office/drawing/2014/main" id="{ECDED81E-6074-E7A5-B202-669C994CF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7AEF8D73-B5B2-DEA4-F139-FE6B306FCD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>
            <a:extLst>
              <a:ext uri="{FF2B5EF4-FFF2-40B4-BE49-F238E27FC236}">
                <a16:creationId xmlns:a16="http://schemas.microsoft.com/office/drawing/2014/main" id="{F8D71E55-5096-AECD-87F2-62302BB4E10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60B37BD-DC3E-BA4B-B6F8-06B58F061DB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0779B093-7CB7-0587-A28D-1BCB9844D36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B504D731-D3C9-C5E1-7B2F-0263EF3B8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>
            <a:extLst>
              <a:ext uri="{FF2B5EF4-FFF2-40B4-BE49-F238E27FC236}">
                <a16:creationId xmlns:a16="http://schemas.microsoft.com/office/drawing/2014/main" id="{6F8736A5-6F55-4AF7-CE70-CBCBF8400C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B1AD36C-588B-604A-B1F7-5E3D36ECFAE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21152DD5-A383-CB19-14BD-DCD4A5A8C6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F01189A4-F32E-78EF-1D33-4791B251D4D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>
            <a:extLst>
              <a:ext uri="{FF2B5EF4-FFF2-40B4-BE49-F238E27FC236}">
                <a16:creationId xmlns:a16="http://schemas.microsoft.com/office/drawing/2014/main" id="{79B8B3A8-AC37-38E2-7D97-8E92BA24EE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99318E1-2CB2-5641-8446-09ACA9EA9B2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EE00DE65-3B79-24A3-33C9-4796D482F4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E8216404-0DD1-A71A-6455-D20E2F78B6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>
            <a:extLst>
              <a:ext uri="{FF2B5EF4-FFF2-40B4-BE49-F238E27FC236}">
                <a16:creationId xmlns:a16="http://schemas.microsoft.com/office/drawing/2014/main" id="{5DA68A14-80F4-DE7B-F9BA-4B94881A240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AA4124-7EC6-3040-A619-DC5B2C1257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A83C047F-7FC6-3674-00E3-3223A2125A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9DAE7B6E-F567-F29B-D20A-016D6B6918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>
            <a:extLst>
              <a:ext uri="{FF2B5EF4-FFF2-40B4-BE49-F238E27FC236}">
                <a16:creationId xmlns:a16="http://schemas.microsoft.com/office/drawing/2014/main" id="{43695294-33E6-BBB1-923D-A56D3E1BEB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EB4C4B7-1893-A840-A1DF-4A1EA5A3D57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18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E9078BD7-B84A-6B13-E4DA-59E7C7D9BA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4681C6CB-9D7A-53AA-6928-F2D7D69831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7">
            <a:extLst>
              <a:ext uri="{FF2B5EF4-FFF2-40B4-BE49-F238E27FC236}">
                <a16:creationId xmlns:a16="http://schemas.microsoft.com/office/drawing/2014/main" id="{D2315055-7C84-CFBC-9ECA-F63F3C443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2465346-58FC-F747-AA3E-11503889276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77F554DE-5154-6216-8149-DF1F0CF3676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A5F7B043-7EDD-FDFB-EE84-46B045E4CD9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7">
            <a:extLst>
              <a:ext uri="{FF2B5EF4-FFF2-40B4-BE49-F238E27FC236}">
                <a16:creationId xmlns:a16="http://schemas.microsoft.com/office/drawing/2014/main" id="{07367772-508A-8C5D-4C98-62043258144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74E40B-9A00-9743-8A33-1460DB93EC1F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56A2D37C-BF4E-32E9-C0B9-3FBA3AC2291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A1558933-C747-D90A-7F9C-4C1E1947B9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7">
            <a:extLst>
              <a:ext uri="{FF2B5EF4-FFF2-40B4-BE49-F238E27FC236}">
                <a16:creationId xmlns:a16="http://schemas.microsoft.com/office/drawing/2014/main" id="{4F2888EA-430A-F0A3-B23A-550B6CEF87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3995419-BF28-7A49-91E5-608B55B3395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298" name="Rectangle 2">
            <a:extLst>
              <a:ext uri="{FF2B5EF4-FFF2-40B4-BE49-F238E27FC236}">
                <a16:creationId xmlns:a16="http://schemas.microsoft.com/office/drawing/2014/main" id="{B41BBD16-3BED-CC9B-6BF9-07B549FB20E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>
            <a:extLst>
              <a:ext uri="{FF2B5EF4-FFF2-40B4-BE49-F238E27FC236}">
                <a16:creationId xmlns:a16="http://schemas.microsoft.com/office/drawing/2014/main" id="{820162F9-D01C-A4D3-CF3C-202CE6E5F3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7">
            <a:extLst>
              <a:ext uri="{FF2B5EF4-FFF2-40B4-BE49-F238E27FC236}">
                <a16:creationId xmlns:a16="http://schemas.microsoft.com/office/drawing/2014/main" id="{AB0E0AE9-FC48-9CC6-4961-7BB02516A3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517D14B-6234-A640-8615-88F90DE6E23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346" name="Rectangle 2">
            <a:extLst>
              <a:ext uri="{FF2B5EF4-FFF2-40B4-BE49-F238E27FC236}">
                <a16:creationId xmlns:a16="http://schemas.microsoft.com/office/drawing/2014/main" id="{AE53075C-38F4-D34C-C526-E4B82BAC95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>
            <a:extLst>
              <a:ext uri="{FF2B5EF4-FFF2-40B4-BE49-F238E27FC236}">
                <a16:creationId xmlns:a16="http://schemas.microsoft.com/office/drawing/2014/main" id="{0D2A8087-B51D-9F5E-B9E1-E6474323C6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7">
            <a:extLst>
              <a:ext uri="{FF2B5EF4-FFF2-40B4-BE49-F238E27FC236}">
                <a16:creationId xmlns:a16="http://schemas.microsoft.com/office/drawing/2014/main" id="{85E32311-2C3F-2D34-FD2F-81932562EF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B41975-C04C-834D-81FC-A9DCFF32C100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394" name="Rectangle 2">
            <a:extLst>
              <a:ext uri="{FF2B5EF4-FFF2-40B4-BE49-F238E27FC236}">
                <a16:creationId xmlns:a16="http://schemas.microsoft.com/office/drawing/2014/main" id="{CB7491AE-BB93-1CAE-ABD2-ABA4850B371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>
            <a:extLst>
              <a:ext uri="{FF2B5EF4-FFF2-40B4-BE49-F238E27FC236}">
                <a16:creationId xmlns:a16="http://schemas.microsoft.com/office/drawing/2014/main" id="{822A7860-6C79-C5CF-C7F1-5C1086431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7">
            <a:extLst>
              <a:ext uri="{FF2B5EF4-FFF2-40B4-BE49-F238E27FC236}">
                <a16:creationId xmlns:a16="http://schemas.microsoft.com/office/drawing/2014/main" id="{788E4AE4-1C67-110F-7217-7F87156781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11BFBD4-EFAC-5742-ACB3-7CDBCD8FF09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42" name="Rectangle 2">
            <a:extLst>
              <a:ext uri="{FF2B5EF4-FFF2-40B4-BE49-F238E27FC236}">
                <a16:creationId xmlns:a16="http://schemas.microsoft.com/office/drawing/2014/main" id="{CCEB8749-635A-8B93-0D2A-2CBF89CCDD5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2D5EE4C1-613C-11C3-5B62-14E3F06C0B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>
            <a:extLst>
              <a:ext uri="{FF2B5EF4-FFF2-40B4-BE49-F238E27FC236}">
                <a16:creationId xmlns:a16="http://schemas.microsoft.com/office/drawing/2014/main" id="{680C412C-8151-3D4C-A837-63740268B7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D8F6ECD-685A-7C42-88D9-88E7A686640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490" name="Rectangle 2">
            <a:extLst>
              <a:ext uri="{FF2B5EF4-FFF2-40B4-BE49-F238E27FC236}">
                <a16:creationId xmlns:a16="http://schemas.microsoft.com/office/drawing/2014/main" id="{D6F4212E-578C-8318-4B2A-1E612BF299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58B10574-C65E-1C96-BB90-AF3B2F6854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Rectangle 7">
            <a:extLst>
              <a:ext uri="{FF2B5EF4-FFF2-40B4-BE49-F238E27FC236}">
                <a16:creationId xmlns:a16="http://schemas.microsoft.com/office/drawing/2014/main" id="{413F3085-4431-2A8F-B03F-A6A9557DFD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94748E-835B-0E44-8EBA-F15D379783AC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28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562" name="Rectangle 2">
            <a:extLst>
              <a:ext uri="{FF2B5EF4-FFF2-40B4-BE49-F238E27FC236}">
                <a16:creationId xmlns:a16="http://schemas.microsoft.com/office/drawing/2014/main" id="{164093FA-C0E5-2A18-58BE-2B1D21FCDA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>
            <a:extLst>
              <a:ext uri="{FF2B5EF4-FFF2-40B4-BE49-F238E27FC236}">
                <a16:creationId xmlns:a16="http://schemas.microsoft.com/office/drawing/2014/main" id="{520B2F53-6B38-22DB-D6A1-B6AD9718C7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Rectangle 7">
            <a:extLst>
              <a:ext uri="{FF2B5EF4-FFF2-40B4-BE49-F238E27FC236}">
                <a16:creationId xmlns:a16="http://schemas.microsoft.com/office/drawing/2014/main" id="{2EB6796E-7E0F-2F2C-9439-4C5380DCA9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AE064C9-50AC-F446-A582-892D5457DA4A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29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610" name="Rectangle 2">
            <a:extLst>
              <a:ext uri="{FF2B5EF4-FFF2-40B4-BE49-F238E27FC236}">
                <a16:creationId xmlns:a16="http://schemas.microsoft.com/office/drawing/2014/main" id="{A0A5D19B-FF42-4EDE-5722-F3D1414B17E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>
            <a:extLst>
              <a:ext uri="{FF2B5EF4-FFF2-40B4-BE49-F238E27FC236}">
                <a16:creationId xmlns:a16="http://schemas.microsoft.com/office/drawing/2014/main" id="{11D72BCF-B3A8-540B-70CF-019D8A930A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Rectangle 7">
            <a:extLst>
              <a:ext uri="{FF2B5EF4-FFF2-40B4-BE49-F238E27FC236}">
                <a16:creationId xmlns:a16="http://schemas.microsoft.com/office/drawing/2014/main" id="{52036C26-559D-EE5E-0945-B0DA5338603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6665E49-CFB0-F742-9FB8-CD5CC89C17D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30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658" name="Rectangle 2">
            <a:extLst>
              <a:ext uri="{FF2B5EF4-FFF2-40B4-BE49-F238E27FC236}">
                <a16:creationId xmlns:a16="http://schemas.microsoft.com/office/drawing/2014/main" id="{F7C803DB-BE49-3635-E05C-03376BAD31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D88718E8-D939-86D0-6C84-4C034C7E2D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Rectangle 7">
            <a:extLst>
              <a:ext uri="{FF2B5EF4-FFF2-40B4-BE49-F238E27FC236}">
                <a16:creationId xmlns:a16="http://schemas.microsoft.com/office/drawing/2014/main" id="{A8368E63-80F4-B436-0541-4180E649321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FC0D440-43F1-5B4F-93E3-AAFA2C4EFC78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31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706" name="Rectangle 2">
            <a:extLst>
              <a:ext uri="{FF2B5EF4-FFF2-40B4-BE49-F238E27FC236}">
                <a16:creationId xmlns:a16="http://schemas.microsoft.com/office/drawing/2014/main" id="{8C5F33C5-3CB0-C762-9435-7BAB7F8D29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ABF86C62-4D5B-78D9-46E6-43D32AE9F3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7">
            <a:extLst>
              <a:ext uri="{FF2B5EF4-FFF2-40B4-BE49-F238E27FC236}">
                <a16:creationId xmlns:a16="http://schemas.microsoft.com/office/drawing/2014/main" id="{DCB6FAAE-CCE0-2BC8-376A-67410E8A85E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D04E744-4A0E-EA4A-8CE2-CFCB4466E261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32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754" name="Rectangle 2">
            <a:extLst>
              <a:ext uri="{FF2B5EF4-FFF2-40B4-BE49-F238E27FC236}">
                <a16:creationId xmlns:a16="http://schemas.microsoft.com/office/drawing/2014/main" id="{ACECD1D6-DCDF-2D4A-0808-CE809957F10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88BCA73F-BDE0-FCCB-0221-3F40995ACA1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Rectangle 7">
            <a:extLst>
              <a:ext uri="{FF2B5EF4-FFF2-40B4-BE49-F238E27FC236}">
                <a16:creationId xmlns:a16="http://schemas.microsoft.com/office/drawing/2014/main" id="{19468213-482E-C22D-DA85-65B12837AC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F160A3B-5396-A446-9B29-4C04819C2406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33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802" name="Rectangle 2">
            <a:extLst>
              <a:ext uri="{FF2B5EF4-FFF2-40B4-BE49-F238E27FC236}">
                <a16:creationId xmlns:a16="http://schemas.microsoft.com/office/drawing/2014/main" id="{A1A4BF57-BD6A-4A55-F016-8471FC1284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>
            <a:extLst>
              <a:ext uri="{FF2B5EF4-FFF2-40B4-BE49-F238E27FC236}">
                <a16:creationId xmlns:a16="http://schemas.microsoft.com/office/drawing/2014/main" id="{D61B71C4-2E36-679D-B359-08A582F51E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Rectangle 7">
            <a:extLst>
              <a:ext uri="{FF2B5EF4-FFF2-40B4-BE49-F238E27FC236}">
                <a16:creationId xmlns:a16="http://schemas.microsoft.com/office/drawing/2014/main" id="{72F2867F-E8FC-5A6D-3868-149D348C6FC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19B02B3-01F3-6746-8E6F-76E9DD909F02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34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850" name="Rectangle 2">
            <a:extLst>
              <a:ext uri="{FF2B5EF4-FFF2-40B4-BE49-F238E27FC236}">
                <a16:creationId xmlns:a16="http://schemas.microsoft.com/office/drawing/2014/main" id="{ADE774DB-C45F-608C-6B4D-FE5F031603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>
            <a:extLst>
              <a:ext uri="{FF2B5EF4-FFF2-40B4-BE49-F238E27FC236}">
                <a16:creationId xmlns:a16="http://schemas.microsoft.com/office/drawing/2014/main" id="{679B85F3-E373-4A32-C099-D58AD38CAA5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Rectangle 7">
            <a:extLst>
              <a:ext uri="{FF2B5EF4-FFF2-40B4-BE49-F238E27FC236}">
                <a16:creationId xmlns:a16="http://schemas.microsoft.com/office/drawing/2014/main" id="{228D882A-5B43-C8F7-F9B7-DF02907B41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8AB614C-5341-8245-B05B-A05434988645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35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898" name="Rectangle 2">
            <a:extLst>
              <a:ext uri="{FF2B5EF4-FFF2-40B4-BE49-F238E27FC236}">
                <a16:creationId xmlns:a16="http://schemas.microsoft.com/office/drawing/2014/main" id="{AE9EBA02-A5F8-C257-CE4B-85D9D51483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>
            <a:extLst>
              <a:ext uri="{FF2B5EF4-FFF2-40B4-BE49-F238E27FC236}">
                <a16:creationId xmlns:a16="http://schemas.microsoft.com/office/drawing/2014/main" id="{78957919-C491-9216-D2C5-7CEAEA5824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Rectangle 7">
            <a:extLst>
              <a:ext uri="{FF2B5EF4-FFF2-40B4-BE49-F238E27FC236}">
                <a16:creationId xmlns:a16="http://schemas.microsoft.com/office/drawing/2014/main" id="{5F962A15-25EC-CB6E-5D11-12B560316E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C95B085-8942-554C-B1A3-385CAB9F61A4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36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946" name="Rectangle 2">
            <a:extLst>
              <a:ext uri="{FF2B5EF4-FFF2-40B4-BE49-F238E27FC236}">
                <a16:creationId xmlns:a16="http://schemas.microsoft.com/office/drawing/2014/main" id="{AF97DAD0-F735-7CAC-41CD-B198D6EE08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>
            <a:extLst>
              <a:ext uri="{FF2B5EF4-FFF2-40B4-BE49-F238E27FC236}">
                <a16:creationId xmlns:a16="http://schemas.microsoft.com/office/drawing/2014/main" id="{71763268-173B-6861-AA82-32700AA8AB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Rectangle 7">
            <a:extLst>
              <a:ext uri="{FF2B5EF4-FFF2-40B4-BE49-F238E27FC236}">
                <a16:creationId xmlns:a16="http://schemas.microsoft.com/office/drawing/2014/main" id="{C6A3427C-7F2F-331C-1126-6DD57300EE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65BADB-3A88-044B-9CE2-AAD42FE5D109}" type="slidenum">
              <a:rPr lang="en-US" altLang="en-US" sz="1200">
                <a:latin typeface="Arial" panose="020B0604020202020204" pitchFamily="34" charset="0"/>
                <a:cs typeface="Arial" panose="020B0604020202020204" pitchFamily="34" charset="0"/>
              </a:rPr>
              <a:pPr eaLnBrk="1" hangingPunct="1"/>
              <a:t>37</a:t>
            </a:fld>
            <a:endParaRPr lang="en-US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994" name="Rectangle 2">
            <a:extLst>
              <a:ext uri="{FF2B5EF4-FFF2-40B4-BE49-F238E27FC236}">
                <a16:creationId xmlns:a16="http://schemas.microsoft.com/office/drawing/2014/main" id="{D71C976E-47A8-F846-9778-60D16436CDD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8C888097-2843-BA6F-75FF-FBB8347FC1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02A3EF71-1A8B-C0E5-A812-A3B00D2ACA4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1347E78-AD9C-5B03-1EF4-EFB98A9DBD6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E24F9445-F783-87D7-D968-C18F8DF28C2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F13DD08E-B61A-C8B5-9A8B-A6F35C004C0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2EFC8115-8F39-7A22-7B10-526D246EF1A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A4C14941-2CC4-1605-DE7E-1521036F3F30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329210BB-C459-7C15-BA77-523B0B2F06B8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D48DED90-DE1C-3EFF-D190-0224720CB3BB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49BB94BE-22C9-28D1-1678-E3DEFE13F21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26C674AD-9BF9-7B01-59AF-668AE7FDB12A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759CE16-3006-FA68-C894-F8C539F82B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Rectangle 13">
              <a:extLst>
                <a:ext uri="{FF2B5EF4-FFF2-40B4-BE49-F238E27FC236}">
                  <a16:creationId xmlns:a16="http://schemas.microsoft.com/office/drawing/2014/main" id="{8FFF7181-2591-9856-955F-7CA73905BC59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4" name="Rectangle 14">
              <a:extLst>
                <a:ext uri="{FF2B5EF4-FFF2-40B4-BE49-F238E27FC236}">
                  <a16:creationId xmlns:a16="http://schemas.microsoft.com/office/drawing/2014/main" id="{1B580B9A-74BE-D394-ED81-893F22AF7B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5" name="Group 15">
              <a:extLst>
                <a:ext uri="{FF2B5EF4-FFF2-40B4-BE49-F238E27FC236}">
                  <a16:creationId xmlns:a16="http://schemas.microsoft.com/office/drawing/2014/main" id="{5F66AAF0-15E0-E239-D589-A4FB84E7D65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6" name="Freeform 16">
                <a:extLst>
                  <a:ext uri="{FF2B5EF4-FFF2-40B4-BE49-F238E27FC236}">
                    <a16:creationId xmlns:a16="http://schemas.microsoft.com/office/drawing/2014/main" id="{8CD11075-FACF-3891-24B7-C1CE3ECFCC1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17">
                <a:extLst>
                  <a:ext uri="{FF2B5EF4-FFF2-40B4-BE49-F238E27FC236}">
                    <a16:creationId xmlns:a16="http://schemas.microsoft.com/office/drawing/2014/main" id="{525504EF-9B59-4DF4-C7F9-C179F95DECA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18">
                <a:extLst>
                  <a:ext uri="{FF2B5EF4-FFF2-40B4-BE49-F238E27FC236}">
                    <a16:creationId xmlns:a16="http://schemas.microsoft.com/office/drawing/2014/main" id="{4C06B62D-15B1-18DC-D620-5451B09B15A9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19">
                <a:extLst>
                  <a:ext uri="{FF2B5EF4-FFF2-40B4-BE49-F238E27FC236}">
                    <a16:creationId xmlns:a16="http://schemas.microsoft.com/office/drawing/2014/main" id="{7E45EC7D-FBED-973B-FC24-5CB6167EE95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Freeform 20">
                <a:extLst>
                  <a:ext uri="{FF2B5EF4-FFF2-40B4-BE49-F238E27FC236}">
                    <a16:creationId xmlns:a16="http://schemas.microsoft.com/office/drawing/2014/main" id="{C0753035-59E5-03AF-5FB2-9D39A0A78CB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1" name="Freeform 21">
                <a:extLst>
                  <a:ext uri="{FF2B5EF4-FFF2-40B4-BE49-F238E27FC236}">
                    <a16:creationId xmlns:a16="http://schemas.microsoft.com/office/drawing/2014/main" id="{36BE7293-840D-1709-70D7-55F3378B597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22">
                <a:extLst>
                  <a:ext uri="{FF2B5EF4-FFF2-40B4-BE49-F238E27FC236}">
                    <a16:creationId xmlns:a16="http://schemas.microsoft.com/office/drawing/2014/main" id="{8B2C62E2-421B-7951-D5F0-8814573D2E3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23">
                <a:extLst>
                  <a:ext uri="{FF2B5EF4-FFF2-40B4-BE49-F238E27FC236}">
                    <a16:creationId xmlns:a16="http://schemas.microsoft.com/office/drawing/2014/main" id="{3572DC30-5E53-6B11-8B2B-A793BEF7FC9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24">
                <a:extLst>
                  <a:ext uri="{FF2B5EF4-FFF2-40B4-BE49-F238E27FC236}">
                    <a16:creationId xmlns:a16="http://schemas.microsoft.com/office/drawing/2014/main" id="{4C24D4A7-0CCE-EA12-633D-9FC490FF3C4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25">
                <a:extLst>
                  <a:ext uri="{FF2B5EF4-FFF2-40B4-BE49-F238E27FC236}">
                    <a16:creationId xmlns:a16="http://schemas.microsoft.com/office/drawing/2014/main" id="{9D39E11F-02A9-50C1-707B-AC32D45B1DA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26">
                <a:extLst>
                  <a:ext uri="{FF2B5EF4-FFF2-40B4-BE49-F238E27FC236}">
                    <a16:creationId xmlns:a16="http://schemas.microsoft.com/office/drawing/2014/main" id="{38029E64-EE87-FF54-68E5-99EBD7EA333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27">
                <a:extLst>
                  <a:ext uri="{FF2B5EF4-FFF2-40B4-BE49-F238E27FC236}">
                    <a16:creationId xmlns:a16="http://schemas.microsoft.com/office/drawing/2014/main" id="{E62D7180-A792-6C4D-E234-DFC2DA3D919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28">
                <a:extLst>
                  <a:ext uri="{FF2B5EF4-FFF2-40B4-BE49-F238E27FC236}">
                    <a16:creationId xmlns:a16="http://schemas.microsoft.com/office/drawing/2014/main" id="{F70ED377-CDA0-3266-0338-1C4031EF5CE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29">
                <a:extLst>
                  <a:ext uri="{FF2B5EF4-FFF2-40B4-BE49-F238E27FC236}">
                    <a16:creationId xmlns:a16="http://schemas.microsoft.com/office/drawing/2014/main" id="{74E3A64E-40AC-1269-AA4C-83ADE18A7DF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30">
                <a:extLst>
                  <a:ext uri="{FF2B5EF4-FFF2-40B4-BE49-F238E27FC236}">
                    <a16:creationId xmlns:a16="http://schemas.microsoft.com/office/drawing/2014/main" id="{3EEB6598-00DF-EAC1-AB2A-7672C965B831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31">
                <a:extLst>
                  <a:ext uri="{FF2B5EF4-FFF2-40B4-BE49-F238E27FC236}">
                    <a16:creationId xmlns:a16="http://schemas.microsoft.com/office/drawing/2014/main" id="{3E1A5AED-C1E4-0C8E-FE8C-6E9F72BC28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Freeform 32">
                <a:extLst>
                  <a:ext uri="{FF2B5EF4-FFF2-40B4-BE49-F238E27FC236}">
                    <a16:creationId xmlns:a16="http://schemas.microsoft.com/office/drawing/2014/main" id="{CE0FA761-BE79-50C6-0E61-3D6C3320EF2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33">
                <a:extLst>
                  <a:ext uri="{FF2B5EF4-FFF2-40B4-BE49-F238E27FC236}">
                    <a16:creationId xmlns:a16="http://schemas.microsoft.com/office/drawing/2014/main" id="{6CCA70FD-2ED2-9D02-97AD-3E58C7FAE0D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34">
                <a:extLst>
                  <a:ext uri="{FF2B5EF4-FFF2-40B4-BE49-F238E27FC236}">
                    <a16:creationId xmlns:a16="http://schemas.microsoft.com/office/drawing/2014/main" id="{3A6C760D-92B5-E494-8DA4-A1FD1E30C383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35">
                <a:extLst>
                  <a:ext uri="{FF2B5EF4-FFF2-40B4-BE49-F238E27FC236}">
                    <a16:creationId xmlns:a16="http://schemas.microsoft.com/office/drawing/2014/main" id="{C4808AF4-BC33-233A-BC65-0BF9354609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36">
                <a:extLst>
                  <a:ext uri="{FF2B5EF4-FFF2-40B4-BE49-F238E27FC236}">
                    <a16:creationId xmlns:a16="http://schemas.microsoft.com/office/drawing/2014/main" id="{BB0BD691-B00B-87E8-87FE-A0EDF199AB2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Freeform 37">
                <a:extLst>
                  <a:ext uri="{FF2B5EF4-FFF2-40B4-BE49-F238E27FC236}">
                    <a16:creationId xmlns:a16="http://schemas.microsoft.com/office/drawing/2014/main" id="{24A77FDD-5154-1317-AC63-A3D2AD3BD70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38">
                <a:extLst>
                  <a:ext uri="{FF2B5EF4-FFF2-40B4-BE49-F238E27FC236}">
                    <a16:creationId xmlns:a16="http://schemas.microsoft.com/office/drawing/2014/main" id="{6003439A-2BAE-B252-B4DB-88A526D4596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39">
                <a:extLst>
                  <a:ext uri="{FF2B5EF4-FFF2-40B4-BE49-F238E27FC236}">
                    <a16:creationId xmlns:a16="http://schemas.microsoft.com/office/drawing/2014/main" id="{423B8B99-4231-ED65-91B6-E939480A7509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40">
                <a:extLst>
                  <a:ext uri="{FF2B5EF4-FFF2-40B4-BE49-F238E27FC236}">
                    <a16:creationId xmlns:a16="http://schemas.microsoft.com/office/drawing/2014/main" id="{F6608EF8-9087-7812-895B-E66A66401A7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4793" name="Rectangle 41"/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94" name="Rectangle 4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1" name="Rectangle 43">
            <a:extLst>
              <a:ext uri="{FF2B5EF4-FFF2-40B4-BE49-F238E27FC236}">
                <a16:creationId xmlns:a16="http://schemas.microsoft.com/office/drawing/2014/main" id="{468B1EF1-19B6-5CDB-C881-5603E68AA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2" name="Rectangle 44">
            <a:extLst>
              <a:ext uri="{FF2B5EF4-FFF2-40B4-BE49-F238E27FC236}">
                <a16:creationId xmlns:a16="http://schemas.microsoft.com/office/drawing/2014/main" id="{A31A6E11-1760-672D-2DE8-92CA0C0F30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3" name="Rectangle 45">
            <a:extLst>
              <a:ext uri="{FF2B5EF4-FFF2-40B4-BE49-F238E27FC236}">
                <a16:creationId xmlns:a16="http://schemas.microsoft.com/office/drawing/2014/main" id="{9B940537-0E47-DA19-CD27-4B9386267C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C94B733-0EF3-924E-9080-59AE7C54E5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9275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16A86BB1-670F-E9CF-8294-6889597232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D20B277C-7FEE-2290-BCD7-A142D9C7B15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943CE66D-9667-D9B5-2DB8-51058B25EA9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8C0E441-9B50-BC46-9B88-7AF656DCFF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524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CE369470-3CF7-FE2B-C1D4-C11386D283A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63ACF359-F991-1C1F-4B84-3058C2F6CFD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C655DFB3-1C78-931B-EE58-E0D46F4206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A044A2-125E-4044-AC1E-CE5FD9A380D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3348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69DB25B9-B3E8-7526-6807-3C69E5EDBC7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BBF7C244-008D-0210-FADE-7B073EB5BF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427F21E6-136E-DA9D-0821-2876D7F7A8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DF48C9-D76A-1C47-AB97-BCFE561915A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1920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3">
            <a:extLst>
              <a:ext uri="{FF2B5EF4-FFF2-40B4-BE49-F238E27FC236}">
                <a16:creationId xmlns:a16="http://schemas.microsoft.com/office/drawing/2014/main" id="{5C4AFDDB-5F2D-7381-5A63-65AA054927F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4">
            <a:extLst>
              <a:ext uri="{FF2B5EF4-FFF2-40B4-BE49-F238E27FC236}">
                <a16:creationId xmlns:a16="http://schemas.microsoft.com/office/drawing/2014/main" id="{BD32564F-26D1-AB2A-2EB8-C554F793D4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45">
            <a:extLst>
              <a:ext uri="{FF2B5EF4-FFF2-40B4-BE49-F238E27FC236}">
                <a16:creationId xmlns:a16="http://schemas.microsoft.com/office/drawing/2014/main" id="{7F6FBBA0-E005-1819-1B8F-9934C267E6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276BE8-9B8B-DE41-A514-50CEDE24F6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84648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3">
            <a:extLst>
              <a:ext uri="{FF2B5EF4-FFF2-40B4-BE49-F238E27FC236}">
                <a16:creationId xmlns:a16="http://schemas.microsoft.com/office/drawing/2014/main" id="{E0C8F51F-0E5A-8453-74D9-C7030EC6B41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4">
            <a:extLst>
              <a:ext uri="{FF2B5EF4-FFF2-40B4-BE49-F238E27FC236}">
                <a16:creationId xmlns:a16="http://schemas.microsoft.com/office/drawing/2014/main" id="{0FB1A43C-C229-0CD5-DA69-B040C72D87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5">
            <a:extLst>
              <a:ext uri="{FF2B5EF4-FFF2-40B4-BE49-F238E27FC236}">
                <a16:creationId xmlns:a16="http://schemas.microsoft.com/office/drawing/2014/main" id="{A1DFB77D-3AB8-2F4A-69F5-DB1E017776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376A7E-C7D6-DB4A-8BCC-69D62AD511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3044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3">
            <a:extLst>
              <a:ext uri="{FF2B5EF4-FFF2-40B4-BE49-F238E27FC236}">
                <a16:creationId xmlns:a16="http://schemas.microsoft.com/office/drawing/2014/main" id="{2986458A-3186-D4DF-174D-2F03F589619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44">
            <a:extLst>
              <a:ext uri="{FF2B5EF4-FFF2-40B4-BE49-F238E27FC236}">
                <a16:creationId xmlns:a16="http://schemas.microsoft.com/office/drawing/2014/main" id="{3F4E13FA-0EF9-C42E-E18F-A733F620AE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45">
            <a:extLst>
              <a:ext uri="{FF2B5EF4-FFF2-40B4-BE49-F238E27FC236}">
                <a16:creationId xmlns:a16="http://schemas.microsoft.com/office/drawing/2014/main" id="{253F5C0D-8B5F-B5D8-0620-66B35E782E2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7DA9340-6033-6744-A270-282769B57CD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69360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72844152-AE85-85D6-E4DB-EF40AAD90D1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C9B2F13F-7FE5-4E28-8655-BD058953F1F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9635C55C-B81F-0ACB-9FBB-28F5E9AF46A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D9292D-61E2-6A46-8D04-69643F71598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5378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25090D9C-F182-D083-6F6C-60A3662042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5D3E2A8A-F1BD-88AB-C8A3-A8B0E1943B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DFFD7819-8A36-591F-40D8-E25C11650D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6ECF15F-01FA-DE45-9D4E-C3EB13A636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01609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DA723DD6-CEA4-B196-281F-E197F7DAD07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E28C45B0-DD4D-4C98-163B-4C551CDD2C4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DFCF6CE3-6C9C-C743-2121-68106F1D5A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0B9471-B64C-D74F-9372-8353267388A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0447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58750"/>
            <a:ext cx="2057400" cy="59721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8750"/>
            <a:ext cx="6019800" cy="59721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3">
            <a:extLst>
              <a:ext uri="{FF2B5EF4-FFF2-40B4-BE49-F238E27FC236}">
                <a16:creationId xmlns:a16="http://schemas.microsoft.com/office/drawing/2014/main" id="{F6E7ED6E-16B7-C0B8-3314-5A030A41E3B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44">
            <a:extLst>
              <a:ext uri="{FF2B5EF4-FFF2-40B4-BE49-F238E27FC236}">
                <a16:creationId xmlns:a16="http://schemas.microsoft.com/office/drawing/2014/main" id="{7D859B1B-ABD2-B50B-BE24-7D955B32B0A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5">
            <a:extLst>
              <a:ext uri="{FF2B5EF4-FFF2-40B4-BE49-F238E27FC236}">
                <a16:creationId xmlns:a16="http://schemas.microsoft.com/office/drawing/2014/main" id="{B13FF1BF-5C2B-18A9-F5BC-CC925714B8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1EB87AD-952A-9D48-8299-9A78793C955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9900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91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41763"/>
            <a:ext cx="4038600" cy="21891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Rectangle 43">
            <a:extLst>
              <a:ext uri="{FF2B5EF4-FFF2-40B4-BE49-F238E27FC236}">
                <a16:creationId xmlns:a16="http://schemas.microsoft.com/office/drawing/2014/main" id="{9B8943C6-9131-ED29-AD73-05B2884C224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4">
            <a:extLst>
              <a:ext uri="{FF2B5EF4-FFF2-40B4-BE49-F238E27FC236}">
                <a16:creationId xmlns:a16="http://schemas.microsoft.com/office/drawing/2014/main" id="{D4A610B7-6CF7-D4FF-5F79-D67FC824A9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45">
            <a:extLst>
              <a:ext uri="{FF2B5EF4-FFF2-40B4-BE49-F238E27FC236}">
                <a16:creationId xmlns:a16="http://schemas.microsoft.com/office/drawing/2014/main" id="{B074486B-7C49-4804-8127-F152CDCC04A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17C6D5C-1FF9-5F4C-AAB7-F3B61C291E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210267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3">
            <a:extLst>
              <a:ext uri="{FF2B5EF4-FFF2-40B4-BE49-F238E27FC236}">
                <a16:creationId xmlns:a16="http://schemas.microsoft.com/office/drawing/2014/main" id="{83BD785B-D20F-9E23-869B-D022F054AC0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44">
            <a:extLst>
              <a:ext uri="{FF2B5EF4-FFF2-40B4-BE49-F238E27FC236}">
                <a16:creationId xmlns:a16="http://schemas.microsoft.com/office/drawing/2014/main" id="{6414FDE0-05DC-A2FC-9BF8-52DFEB777B8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45">
            <a:extLst>
              <a:ext uri="{FF2B5EF4-FFF2-40B4-BE49-F238E27FC236}">
                <a16:creationId xmlns:a16="http://schemas.microsoft.com/office/drawing/2014/main" id="{EF6EE7CB-D701-508F-0390-60B32F9081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41419E0-DD21-5949-8892-A915B656F67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9188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>
            <a:extLst>
              <a:ext uri="{FF2B5EF4-FFF2-40B4-BE49-F238E27FC236}">
                <a16:creationId xmlns:a16="http://schemas.microsoft.com/office/drawing/2014/main" id="{7C28EEBD-0187-CB2D-7751-A91F09F10D15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0825" cy="6851650"/>
            <a:chOff x="0" y="0"/>
            <a:chExt cx="5758" cy="4316"/>
          </a:xfrm>
        </p:grpSpPr>
        <p:sp>
          <p:nvSpPr>
            <p:cNvPr id="1032" name="Freeform 3">
              <a:extLst>
                <a:ext uri="{FF2B5EF4-FFF2-40B4-BE49-F238E27FC236}">
                  <a16:creationId xmlns:a16="http://schemas.microsoft.com/office/drawing/2014/main" id="{85DEE569-BF0B-7BD1-11CE-FC988AACAD19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812" y="2811"/>
              <a:ext cx="3946" cy="1505"/>
            </a:xfrm>
            <a:custGeom>
              <a:avLst/>
              <a:gdLst>
                <a:gd name="T0" fmla="*/ 149 w 3934"/>
                <a:gd name="T1" fmla="*/ 1505 h 1505"/>
                <a:gd name="T2" fmla="*/ 703 w 3934"/>
                <a:gd name="T3" fmla="*/ 1331 h 1505"/>
                <a:gd name="T4" fmla="*/ 1245 w 3934"/>
                <a:gd name="T5" fmla="*/ 1157 h 1505"/>
                <a:gd name="T6" fmla="*/ 1768 w 3934"/>
                <a:gd name="T7" fmla="*/ 977 h 1505"/>
                <a:gd name="T8" fmla="*/ 2274 w 3934"/>
                <a:gd name="T9" fmla="*/ 792 h 1505"/>
                <a:gd name="T10" fmla="*/ 2520 w 3934"/>
                <a:gd name="T11" fmla="*/ 696 h 1505"/>
                <a:gd name="T12" fmla="*/ 2754 w 3934"/>
                <a:gd name="T13" fmla="*/ 606 h 1505"/>
                <a:gd name="T14" fmla="*/ 2990 w 3934"/>
                <a:gd name="T15" fmla="*/ 510 h 1505"/>
                <a:gd name="T16" fmla="*/ 3219 w 3934"/>
                <a:gd name="T17" fmla="*/ 420 h 1505"/>
                <a:gd name="T18" fmla="*/ 3428 w 3934"/>
                <a:gd name="T19" fmla="*/ 324 h 1505"/>
                <a:gd name="T20" fmla="*/ 3639 w 3934"/>
                <a:gd name="T21" fmla="*/ 234 h 1505"/>
                <a:gd name="T22" fmla="*/ 3843 w 3934"/>
                <a:gd name="T23" fmla="*/ 138 h 1505"/>
                <a:gd name="T24" fmla="*/ 4030 w 3934"/>
                <a:gd name="T25" fmla="*/ 48 h 1505"/>
                <a:gd name="T26" fmla="*/ 4030 w 3934"/>
                <a:gd name="T27" fmla="*/ 0 h 1505"/>
                <a:gd name="T28" fmla="*/ 3836 w 3934"/>
                <a:gd name="T29" fmla="*/ 96 h 1505"/>
                <a:gd name="T30" fmla="*/ 3627 w 3934"/>
                <a:gd name="T31" fmla="*/ 192 h 1505"/>
                <a:gd name="T32" fmla="*/ 3410 w 3934"/>
                <a:gd name="T33" fmla="*/ 288 h 1505"/>
                <a:gd name="T34" fmla="*/ 3195 w 3934"/>
                <a:gd name="T35" fmla="*/ 384 h 1505"/>
                <a:gd name="T36" fmla="*/ 2960 w 3934"/>
                <a:gd name="T37" fmla="*/ 480 h 1505"/>
                <a:gd name="T38" fmla="*/ 2718 w 3934"/>
                <a:gd name="T39" fmla="*/ 576 h 1505"/>
                <a:gd name="T40" fmla="*/ 2465 w 3934"/>
                <a:gd name="T41" fmla="*/ 672 h 1505"/>
                <a:gd name="T42" fmla="*/ 2220 w 3934"/>
                <a:gd name="T43" fmla="*/ 768 h 1505"/>
                <a:gd name="T44" fmla="*/ 1955 w 3934"/>
                <a:gd name="T45" fmla="*/ 864 h 1505"/>
                <a:gd name="T46" fmla="*/ 1690 w 3934"/>
                <a:gd name="T47" fmla="*/ 960 h 1505"/>
                <a:gd name="T48" fmla="*/ 1136 w 3934"/>
                <a:gd name="T49" fmla="*/ 1145 h 1505"/>
                <a:gd name="T50" fmla="*/ 578 w 3934"/>
                <a:gd name="T51" fmla="*/ 1331 h 1505"/>
                <a:gd name="T52" fmla="*/ 0 w 3934"/>
                <a:gd name="T53" fmla="*/ 1505 h 1505"/>
                <a:gd name="T54" fmla="*/ 149 w 3934"/>
                <a:gd name="T55" fmla="*/ 1505 h 1505"/>
                <a:gd name="T56" fmla="*/ 149 w 3934"/>
                <a:gd name="T57" fmla="*/ 1505 h 1505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3934" h="1505">
                  <a:moveTo>
                    <a:pt x="149" y="1505"/>
                  </a:moveTo>
                  <a:lnTo>
                    <a:pt x="687" y="1331"/>
                  </a:lnTo>
                  <a:lnTo>
                    <a:pt x="1213" y="1157"/>
                  </a:lnTo>
                  <a:lnTo>
                    <a:pt x="1728" y="977"/>
                  </a:lnTo>
                  <a:lnTo>
                    <a:pt x="2218" y="792"/>
                  </a:lnTo>
                  <a:lnTo>
                    <a:pt x="2457" y="696"/>
                  </a:lnTo>
                  <a:lnTo>
                    <a:pt x="2690" y="606"/>
                  </a:lnTo>
                  <a:lnTo>
                    <a:pt x="2918" y="510"/>
                  </a:lnTo>
                  <a:lnTo>
                    <a:pt x="3139" y="420"/>
                  </a:lnTo>
                  <a:lnTo>
                    <a:pt x="3348" y="324"/>
                  </a:lnTo>
                  <a:lnTo>
                    <a:pt x="3551" y="234"/>
                  </a:lnTo>
                  <a:lnTo>
                    <a:pt x="3749" y="138"/>
                  </a:lnTo>
                  <a:lnTo>
                    <a:pt x="3934" y="48"/>
                  </a:lnTo>
                  <a:lnTo>
                    <a:pt x="3934" y="0"/>
                  </a:lnTo>
                  <a:lnTo>
                    <a:pt x="3743" y="96"/>
                  </a:lnTo>
                  <a:lnTo>
                    <a:pt x="3539" y="192"/>
                  </a:lnTo>
                  <a:lnTo>
                    <a:pt x="3330" y="288"/>
                  </a:lnTo>
                  <a:lnTo>
                    <a:pt x="3115" y="384"/>
                  </a:lnTo>
                  <a:lnTo>
                    <a:pt x="2888" y="480"/>
                  </a:lnTo>
                  <a:lnTo>
                    <a:pt x="2654" y="576"/>
                  </a:lnTo>
                  <a:lnTo>
                    <a:pt x="2409" y="672"/>
                  </a:lnTo>
                  <a:lnTo>
                    <a:pt x="2164" y="768"/>
                  </a:lnTo>
                  <a:lnTo>
                    <a:pt x="1907" y="864"/>
                  </a:lnTo>
                  <a:lnTo>
                    <a:pt x="1650" y="960"/>
                  </a:lnTo>
                  <a:lnTo>
                    <a:pt x="1112" y="1145"/>
                  </a:lnTo>
                  <a:lnTo>
                    <a:pt x="562" y="1331"/>
                  </a:lnTo>
                  <a:lnTo>
                    <a:pt x="0" y="1505"/>
                  </a:lnTo>
                  <a:lnTo>
                    <a:pt x="149" y="150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3" name="Freeform 4">
              <a:extLst>
                <a:ext uri="{FF2B5EF4-FFF2-40B4-BE49-F238E27FC236}">
                  <a16:creationId xmlns:a16="http://schemas.microsoft.com/office/drawing/2014/main" id="{9D9A66FA-47FB-37E6-24D6-FBF6382535B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025" y="3627"/>
              <a:ext cx="1733" cy="689"/>
            </a:xfrm>
            <a:custGeom>
              <a:avLst/>
              <a:gdLst>
                <a:gd name="T0" fmla="*/ 132 w 1728"/>
                <a:gd name="T1" fmla="*/ 689 h 689"/>
                <a:gd name="T2" fmla="*/ 566 w 1728"/>
                <a:gd name="T3" fmla="*/ 527 h 689"/>
                <a:gd name="T4" fmla="*/ 987 w 1728"/>
                <a:gd name="T5" fmla="*/ 365 h 689"/>
                <a:gd name="T6" fmla="*/ 1184 w 1728"/>
                <a:gd name="T7" fmla="*/ 287 h 689"/>
                <a:gd name="T8" fmla="*/ 1389 w 1728"/>
                <a:gd name="T9" fmla="*/ 203 h 689"/>
                <a:gd name="T10" fmla="*/ 1587 w 1728"/>
                <a:gd name="T11" fmla="*/ 126 h 689"/>
                <a:gd name="T12" fmla="*/ 1768 w 1728"/>
                <a:gd name="T13" fmla="*/ 48 h 689"/>
                <a:gd name="T14" fmla="*/ 1768 w 1728"/>
                <a:gd name="T15" fmla="*/ 0 h 689"/>
                <a:gd name="T16" fmla="*/ 1564 w 1728"/>
                <a:gd name="T17" fmla="*/ 84 h 689"/>
                <a:gd name="T18" fmla="*/ 1359 w 1728"/>
                <a:gd name="T19" fmla="*/ 167 h 689"/>
                <a:gd name="T20" fmla="*/ 1142 w 1728"/>
                <a:gd name="T21" fmla="*/ 257 h 689"/>
                <a:gd name="T22" fmla="*/ 927 w 1728"/>
                <a:gd name="T23" fmla="*/ 341 h 689"/>
                <a:gd name="T24" fmla="*/ 462 w 1728"/>
                <a:gd name="T25" fmla="*/ 515 h 689"/>
                <a:gd name="T26" fmla="*/ 0 w 1728"/>
                <a:gd name="T27" fmla="*/ 689 h 689"/>
                <a:gd name="T28" fmla="*/ 132 w 1728"/>
                <a:gd name="T29" fmla="*/ 689 h 689"/>
                <a:gd name="T30" fmla="*/ 132 w 1728"/>
                <a:gd name="T31" fmla="*/ 689 h 689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1728" h="689">
                  <a:moveTo>
                    <a:pt x="132" y="689"/>
                  </a:moveTo>
                  <a:lnTo>
                    <a:pt x="550" y="527"/>
                  </a:lnTo>
                  <a:lnTo>
                    <a:pt x="963" y="365"/>
                  </a:lnTo>
                  <a:lnTo>
                    <a:pt x="1160" y="287"/>
                  </a:lnTo>
                  <a:lnTo>
                    <a:pt x="1357" y="203"/>
                  </a:lnTo>
                  <a:lnTo>
                    <a:pt x="1549" y="126"/>
                  </a:lnTo>
                  <a:lnTo>
                    <a:pt x="1728" y="48"/>
                  </a:lnTo>
                  <a:lnTo>
                    <a:pt x="1728" y="0"/>
                  </a:lnTo>
                  <a:lnTo>
                    <a:pt x="1531" y="84"/>
                  </a:lnTo>
                  <a:lnTo>
                    <a:pt x="1327" y="167"/>
                  </a:lnTo>
                  <a:lnTo>
                    <a:pt x="1118" y="257"/>
                  </a:lnTo>
                  <a:lnTo>
                    <a:pt x="903" y="341"/>
                  </a:lnTo>
                  <a:lnTo>
                    <a:pt x="454" y="515"/>
                  </a:lnTo>
                  <a:lnTo>
                    <a:pt x="0" y="689"/>
                  </a:lnTo>
                  <a:lnTo>
                    <a:pt x="132" y="68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4" name="Freeform 5">
              <a:extLst>
                <a:ext uri="{FF2B5EF4-FFF2-40B4-BE49-F238E27FC236}">
                  <a16:creationId xmlns:a16="http://schemas.microsoft.com/office/drawing/2014/main" id="{57FFD273-7061-AD87-A7CA-7F48121A42D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5578" cy="3447"/>
            </a:xfrm>
            <a:custGeom>
              <a:avLst/>
              <a:gdLst>
                <a:gd name="T0" fmla="*/ 5697 w 5561"/>
                <a:gd name="T1" fmla="*/ 929 h 3447"/>
                <a:gd name="T2" fmla="*/ 5673 w 5561"/>
                <a:gd name="T3" fmla="*/ 773 h 3447"/>
                <a:gd name="T4" fmla="*/ 5589 w 5561"/>
                <a:gd name="T5" fmla="*/ 629 h 3447"/>
                <a:gd name="T6" fmla="*/ 5458 w 5561"/>
                <a:gd name="T7" fmla="*/ 492 h 3447"/>
                <a:gd name="T8" fmla="*/ 5276 w 5561"/>
                <a:gd name="T9" fmla="*/ 366 h 3447"/>
                <a:gd name="T10" fmla="*/ 5041 w 5561"/>
                <a:gd name="T11" fmla="*/ 252 h 3447"/>
                <a:gd name="T12" fmla="*/ 4765 w 5561"/>
                <a:gd name="T13" fmla="*/ 144 h 3447"/>
                <a:gd name="T14" fmla="*/ 4447 w 5561"/>
                <a:gd name="T15" fmla="*/ 48 h 3447"/>
                <a:gd name="T16" fmla="*/ 4096 w 5561"/>
                <a:gd name="T17" fmla="*/ 0 h 3447"/>
                <a:gd name="T18" fmla="*/ 4466 w 5561"/>
                <a:gd name="T19" fmla="*/ 90 h 3447"/>
                <a:gd name="T20" fmla="*/ 4784 w 5561"/>
                <a:gd name="T21" fmla="*/ 192 h 3447"/>
                <a:gd name="T22" fmla="*/ 5053 w 5561"/>
                <a:gd name="T23" fmla="*/ 306 h 3447"/>
                <a:gd name="T24" fmla="*/ 5276 w 5561"/>
                <a:gd name="T25" fmla="*/ 426 h 3447"/>
                <a:gd name="T26" fmla="*/ 5445 w 5561"/>
                <a:gd name="T27" fmla="*/ 557 h 3447"/>
                <a:gd name="T28" fmla="*/ 5565 w 5561"/>
                <a:gd name="T29" fmla="*/ 701 h 3447"/>
                <a:gd name="T30" fmla="*/ 5625 w 5561"/>
                <a:gd name="T31" fmla="*/ 851 h 3447"/>
                <a:gd name="T32" fmla="*/ 5625 w 5561"/>
                <a:gd name="T33" fmla="*/ 1013 h 3447"/>
                <a:gd name="T34" fmla="*/ 5577 w 5561"/>
                <a:gd name="T35" fmla="*/ 1163 h 3447"/>
                <a:gd name="T36" fmla="*/ 5477 w 5561"/>
                <a:gd name="T37" fmla="*/ 1319 h 3447"/>
                <a:gd name="T38" fmla="*/ 5330 w 5561"/>
                <a:gd name="T39" fmla="*/ 1475 h 3447"/>
                <a:gd name="T40" fmla="*/ 5141 w 5561"/>
                <a:gd name="T41" fmla="*/ 1630 h 3447"/>
                <a:gd name="T42" fmla="*/ 4909 w 5561"/>
                <a:gd name="T43" fmla="*/ 1786 h 3447"/>
                <a:gd name="T44" fmla="*/ 4638 w 5561"/>
                <a:gd name="T45" fmla="*/ 1948 h 3447"/>
                <a:gd name="T46" fmla="*/ 4319 w 5561"/>
                <a:gd name="T47" fmla="*/ 2104 h 3447"/>
                <a:gd name="T48" fmla="*/ 3971 w 5561"/>
                <a:gd name="T49" fmla="*/ 2260 h 3447"/>
                <a:gd name="T50" fmla="*/ 3586 w 5561"/>
                <a:gd name="T51" fmla="*/ 2416 h 3447"/>
                <a:gd name="T52" fmla="*/ 3162 w 5561"/>
                <a:gd name="T53" fmla="*/ 2566 h 3447"/>
                <a:gd name="T54" fmla="*/ 2707 w 5561"/>
                <a:gd name="T55" fmla="*/ 2715 h 3447"/>
                <a:gd name="T56" fmla="*/ 2220 w 5561"/>
                <a:gd name="T57" fmla="*/ 2865 h 3447"/>
                <a:gd name="T58" fmla="*/ 1702 w 5561"/>
                <a:gd name="T59" fmla="*/ 3009 h 3447"/>
                <a:gd name="T60" fmla="*/ 1165 w 5561"/>
                <a:gd name="T61" fmla="*/ 3147 h 3447"/>
                <a:gd name="T62" fmla="*/ 596 w 5561"/>
                <a:gd name="T63" fmla="*/ 3279 h 3447"/>
                <a:gd name="T64" fmla="*/ 0 w 5561"/>
                <a:gd name="T65" fmla="*/ 3447 h 3447"/>
                <a:gd name="T66" fmla="*/ 891 w 5561"/>
                <a:gd name="T67" fmla="*/ 3249 h 3447"/>
                <a:gd name="T68" fmla="*/ 1449 w 5561"/>
                <a:gd name="T69" fmla="*/ 3105 h 3447"/>
                <a:gd name="T70" fmla="*/ 1985 w 5561"/>
                <a:gd name="T71" fmla="*/ 2961 h 3447"/>
                <a:gd name="T72" fmla="*/ 2495 w 5561"/>
                <a:gd name="T73" fmla="*/ 2817 h 3447"/>
                <a:gd name="T74" fmla="*/ 2972 w 5561"/>
                <a:gd name="T75" fmla="*/ 2668 h 3447"/>
                <a:gd name="T76" fmla="*/ 3410 w 5561"/>
                <a:gd name="T77" fmla="*/ 2512 h 3447"/>
                <a:gd name="T78" fmla="*/ 3824 w 5561"/>
                <a:gd name="T79" fmla="*/ 2356 h 3447"/>
                <a:gd name="T80" fmla="*/ 4200 w 5561"/>
                <a:gd name="T81" fmla="*/ 2200 h 3447"/>
                <a:gd name="T82" fmla="*/ 4537 w 5561"/>
                <a:gd name="T83" fmla="*/ 2038 h 3447"/>
                <a:gd name="T84" fmla="*/ 4836 w 5561"/>
                <a:gd name="T85" fmla="*/ 1876 h 3447"/>
                <a:gd name="T86" fmla="*/ 5090 w 5561"/>
                <a:gd name="T87" fmla="*/ 1720 h 3447"/>
                <a:gd name="T88" fmla="*/ 5306 w 5561"/>
                <a:gd name="T89" fmla="*/ 1559 h 3447"/>
                <a:gd name="T90" fmla="*/ 5471 w 5561"/>
                <a:gd name="T91" fmla="*/ 1397 h 3447"/>
                <a:gd name="T92" fmla="*/ 5595 w 5561"/>
                <a:gd name="T93" fmla="*/ 1241 h 3447"/>
                <a:gd name="T94" fmla="*/ 5673 w 5561"/>
                <a:gd name="T95" fmla="*/ 1085 h 3447"/>
                <a:gd name="T96" fmla="*/ 5691 w 5561"/>
                <a:gd name="T97" fmla="*/ 1007 h 3447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0" t="0" r="r" b="b"/>
              <a:pathLst>
                <a:path w="5561" h="3447">
                  <a:moveTo>
                    <a:pt x="5555" y="1007"/>
                  </a:moveTo>
                  <a:lnTo>
                    <a:pt x="5561" y="929"/>
                  </a:lnTo>
                  <a:lnTo>
                    <a:pt x="5555" y="851"/>
                  </a:lnTo>
                  <a:lnTo>
                    <a:pt x="5537" y="773"/>
                  </a:lnTo>
                  <a:lnTo>
                    <a:pt x="5501" y="701"/>
                  </a:lnTo>
                  <a:lnTo>
                    <a:pt x="5453" y="629"/>
                  </a:lnTo>
                  <a:lnTo>
                    <a:pt x="5399" y="563"/>
                  </a:lnTo>
                  <a:lnTo>
                    <a:pt x="5327" y="492"/>
                  </a:lnTo>
                  <a:lnTo>
                    <a:pt x="5244" y="432"/>
                  </a:lnTo>
                  <a:lnTo>
                    <a:pt x="5148" y="366"/>
                  </a:lnTo>
                  <a:lnTo>
                    <a:pt x="5040" y="306"/>
                  </a:lnTo>
                  <a:lnTo>
                    <a:pt x="4921" y="252"/>
                  </a:lnTo>
                  <a:lnTo>
                    <a:pt x="4795" y="198"/>
                  </a:lnTo>
                  <a:lnTo>
                    <a:pt x="4652" y="144"/>
                  </a:lnTo>
                  <a:lnTo>
                    <a:pt x="4502" y="90"/>
                  </a:lnTo>
                  <a:lnTo>
                    <a:pt x="4341" y="48"/>
                  </a:lnTo>
                  <a:lnTo>
                    <a:pt x="4167" y="0"/>
                  </a:lnTo>
                  <a:lnTo>
                    <a:pt x="4000" y="0"/>
                  </a:lnTo>
                  <a:lnTo>
                    <a:pt x="4185" y="42"/>
                  </a:lnTo>
                  <a:lnTo>
                    <a:pt x="4359" y="90"/>
                  </a:lnTo>
                  <a:lnTo>
                    <a:pt x="4520" y="138"/>
                  </a:lnTo>
                  <a:lnTo>
                    <a:pt x="4670" y="192"/>
                  </a:lnTo>
                  <a:lnTo>
                    <a:pt x="4807" y="246"/>
                  </a:lnTo>
                  <a:lnTo>
                    <a:pt x="4933" y="306"/>
                  </a:lnTo>
                  <a:lnTo>
                    <a:pt x="5046" y="366"/>
                  </a:lnTo>
                  <a:lnTo>
                    <a:pt x="5148" y="426"/>
                  </a:lnTo>
                  <a:lnTo>
                    <a:pt x="5238" y="492"/>
                  </a:lnTo>
                  <a:lnTo>
                    <a:pt x="5315" y="557"/>
                  </a:lnTo>
                  <a:lnTo>
                    <a:pt x="5381" y="629"/>
                  </a:lnTo>
                  <a:lnTo>
                    <a:pt x="5429" y="701"/>
                  </a:lnTo>
                  <a:lnTo>
                    <a:pt x="5465" y="779"/>
                  </a:lnTo>
                  <a:lnTo>
                    <a:pt x="5489" y="851"/>
                  </a:lnTo>
                  <a:lnTo>
                    <a:pt x="5495" y="935"/>
                  </a:lnTo>
                  <a:lnTo>
                    <a:pt x="5489" y="1013"/>
                  </a:lnTo>
                  <a:lnTo>
                    <a:pt x="5471" y="1091"/>
                  </a:lnTo>
                  <a:lnTo>
                    <a:pt x="5441" y="1163"/>
                  </a:lnTo>
                  <a:lnTo>
                    <a:pt x="5399" y="1241"/>
                  </a:lnTo>
                  <a:lnTo>
                    <a:pt x="5345" y="1319"/>
                  </a:lnTo>
                  <a:lnTo>
                    <a:pt x="5280" y="1397"/>
                  </a:lnTo>
                  <a:lnTo>
                    <a:pt x="5202" y="1475"/>
                  </a:lnTo>
                  <a:lnTo>
                    <a:pt x="5118" y="1553"/>
                  </a:lnTo>
                  <a:lnTo>
                    <a:pt x="5017" y="1630"/>
                  </a:lnTo>
                  <a:lnTo>
                    <a:pt x="4909" y="1708"/>
                  </a:lnTo>
                  <a:lnTo>
                    <a:pt x="4789" y="1786"/>
                  </a:lnTo>
                  <a:lnTo>
                    <a:pt x="4664" y="1870"/>
                  </a:lnTo>
                  <a:lnTo>
                    <a:pt x="4526" y="1948"/>
                  </a:lnTo>
                  <a:lnTo>
                    <a:pt x="4377" y="2026"/>
                  </a:lnTo>
                  <a:lnTo>
                    <a:pt x="4215" y="2104"/>
                  </a:lnTo>
                  <a:lnTo>
                    <a:pt x="4048" y="2182"/>
                  </a:lnTo>
                  <a:lnTo>
                    <a:pt x="3875" y="2260"/>
                  </a:lnTo>
                  <a:lnTo>
                    <a:pt x="3689" y="2338"/>
                  </a:lnTo>
                  <a:lnTo>
                    <a:pt x="3498" y="2416"/>
                  </a:lnTo>
                  <a:lnTo>
                    <a:pt x="3295" y="2488"/>
                  </a:lnTo>
                  <a:lnTo>
                    <a:pt x="3085" y="2566"/>
                  </a:lnTo>
                  <a:lnTo>
                    <a:pt x="2864" y="2644"/>
                  </a:lnTo>
                  <a:lnTo>
                    <a:pt x="2643" y="2715"/>
                  </a:lnTo>
                  <a:lnTo>
                    <a:pt x="2410" y="2793"/>
                  </a:lnTo>
                  <a:lnTo>
                    <a:pt x="2164" y="2865"/>
                  </a:lnTo>
                  <a:lnTo>
                    <a:pt x="1919" y="2937"/>
                  </a:lnTo>
                  <a:lnTo>
                    <a:pt x="1662" y="3009"/>
                  </a:lnTo>
                  <a:lnTo>
                    <a:pt x="1399" y="3075"/>
                  </a:lnTo>
                  <a:lnTo>
                    <a:pt x="1136" y="3147"/>
                  </a:lnTo>
                  <a:lnTo>
                    <a:pt x="861" y="3213"/>
                  </a:lnTo>
                  <a:lnTo>
                    <a:pt x="580" y="3279"/>
                  </a:lnTo>
                  <a:lnTo>
                    <a:pt x="0" y="3411"/>
                  </a:lnTo>
                  <a:lnTo>
                    <a:pt x="0" y="3447"/>
                  </a:lnTo>
                  <a:lnTo>
                    <a:pt x="586" y="3315"/>
                  </a:lnTo>
                  <a:lnTo>
                    <a:pt x="867" y="3249"/>
                  </a:lnTo>
                  <a:lnTo>
                    <a:pt x="1148" y="3177"/>
                  </a:lnTo>
                  <a:lnTo>
                    <a:pt x="1417" y="3105"/>
                  </a:lnTo>
                  <a:lnTo>
                    <a:pt x="1680" y="3039"/>
                  </a:lnTo>
                  <a:lnTo>
                    <a:pt x="1937" y="2961"/>
                  </a:lnTo>
                  <a:lnTo>
                    <a:pt x="2188" y="2889"/>
                  </a:lnTo>
                  <a:lnTo>
                    <a:pt x="2434" y="2817"/>
                  </a:lnTo>
                  <a:lnTo>
                    <a:pt x="2673" y="2739"/>
                  </a:lnTo>
                  <a:lnTo>
                    <a:pt x="2900" y="2668"/>
                  </a:lnTo>
                  <a:lnTo>
                    <a:pt x="3121" y="2590"/>
                  </a:lnTo>
                  <a:lnTo>
                    <a:pt x="3330" y="2512"/>
                  </a:lnTo>
                  <a:lnTo>
                    <a:pt x="3534" y="2434"/>
                  </a:lnTo>
                  <a:lnTo>
                    <a:pt x="3731" y="2356"/>
                  </a:lnTo>
                  <a:lnTo>
                    <a:pt x="3916" y="2278"/>
                  </a:lnTo>
                  <a:lnTo>
                    <a:pt x="4096" y="2200"/>
                  </a:lnTo>
                  <a:lnTo>
                    <a:pt x="4263" y="2116"/>
                  </a:lnTo>
                  <a:lnTo>
                    <a:pt x="4425" y="2038"/>
                  </a:lnTo>
                  <a:lnTo>
                    <a:pt x="4574" y="1960"/>
                  </a:lnTo>
                  <a:lnTo>
                    <a:pt x="4718" y="1876"/>
                  </a:lnTo>
                  <a:lnTo>
                    <a:pt x="4849" y="1798"/>
                  </a:lnTo>
                  <a:lnTo>
                    <a:pt x="4969" y="1720"/>
                  </a:lnTo>
                  <a:lnTo>
                    <a:pt x="5076" y="1636"/>
                  </a:lnTo>
                  <a:lnTo>
                    <a:pt x="5178" y="1559"/>
                  </a:lnTo>
                  <a:lnTo>
                    <a:pt x="5262" y="1481"/>
                  </a:lnTo>
                  <a:lnTo>
                    <a:pt x="5339" y="1397"/>
                  </a:lnTo>
                  <a:lnTo>
                    <a:pt x="5405" y="1319"/>
                  </a:lnTo>
                  <a:lnTo>
                    <a:pt x="5459" y="1241"/>
                  </a:lnTo>
                  <a:lnTo>
                    <a:pt x="5507" y="1163"/>
                  </a:lnTo>
                  <a:lnTo>
                    <a:pt x="5537" y="1085"/>
                  </a:lnTo>
                  <a:lnTo>
                    <a:pt x="5555" y="10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73734" name="Freeform 6">
              <a:extLst>
                <a:ext uri="{FF2B5EF4-FFF2-40B4-BE49-F238E27FC236}">
                  <a16:creationId xmlns:a16="http://schemas.microsoft.com/office/drawing/2014/main" id="{DCB6529F-D75C-2B7D-FC08-86715158CDD5}"/>
                </a:ext>
              </a:extLst>
            </p:cNvPr>
            <p:cNvSpPr>
              <a:spLocks/>
            </p:cNvSpPr>
            <p:nvPr/>
          </p:nvSpPr>
          <p:spPr bwMode="hidden">
            <a:xfrm>
              <a:off x="4942" y="0"/>
              <a:ext cx="816" cy="276"/>
            </a:xfrm>
            <a:custGeom>
              <a:avLst/>
              <a:gdLst/>
              <a:ahLst/>
              <a:cxnLst>
                <a:cxn ang="0">
                  <a:pos x="813" y="222"/>
                </a:cxn>
                <a:cxn ang="0">
                  <a:pos x="670" y="162"/>
                </a:cxn>
                <a:cxn ang="0">
                  <a:pos x="514" y="108"/>
                </a:cxn>
                <a:cxn ang="0">
                  <a:pos x="347" y="54"/>
                </a:cxn>
                <a:cxn ang="0">
                  <a:pos x="167" y="0"/>
                </a:cxn>
                <a:cxn ang="0">
                  <a:pos x="0" y="0"/>
                </a:cxn>
                <a:cxn ang="0">
                  <a:pos x="227" y="60"/>
                </a:cxn>
                <a:cxn ang="0">
                  <a:pos x="442" y="132"/>
                </a:cxn>
                <a:cxn ang="0">
                  <a:pos x="634" y="204"/>
                </a:cxn>
                <a:cxn ang="0">
                  <a:pos x="813" y="276"/>
                </a:cxn>
                <a:cxn ang="0">
                  <a:pos x="813" y="222"/>
                </a:cxn>
                <a:cxn ang="0">
                  <a:pos x="813" y="222"/>
                </a:cxn>
              </a:cxnLst>
              <a:rect l="0" t="0" r="r" b="b"/>
              <a:pathLst>
                <a:path w="813" h="276">
                  <a:moveTo>
                    <a:pt x="813" y="222"/>
                  </a:moveTo>
                  <a:lnTo>
                    <a:pt x="670" y="162"/>
                  </a:lnTo>
                  <a:lnTo>
                    <a:pt x="514" y="108"/>
                  </a:lnTo>
                  <a:lnTo>
                    <a:pt x="347" y="54"/>
                  </a:lnTo>
                  <a:lnTo>
                    <a:pt x="167" y="0"/>
                  </a:lnTo>
                  <a:lnTo>
                    <a:pt x="0" y="0"/>
                  </a:lnTo>
                  <a:lnTo>
                    <a:pt x="227" y="60"/>
                  </a:lnTo>
                  <a:lnTo>
                    <a:pt x="442" y="132"/>
                  </a:lnTo>
                  <a:lnTo>
                    <a:pt x="634" y="204"/>
                  </a:lnTo>
                  <a:lnTo>
                    <a:pt x="813" y="276"/>
                  </a:lnTo>
                  <a:lnTo>
                    <a:pt x="813" y="222"/>
                  </a:lnTo>
                  <a:lnTo>
                    <a:pt x="813" y="222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50000">
                  <a:schemeClr val="bg2">
                    <a:gamma/>
                    <a:tint val="81961"/>
                    <a:invGamma/>
                  </a:schemeClr>
                </a:gs>
                <a:gs pos="100000">
                  <a:schemeClr val="bg2"/>
                </a:gs>
              </a:gsLst>
              <a:lin ang="0" scaled="1"/>
            </a:gradFill>
            <a:ln w="0" cmpd="sng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ea typeface="+mn-ea"/>
              </a:endParaRPr>
            </a:p>
          </p:txBody>
        </p:sp>
        <p:sp>
          <p:nvSpPr>
            <p:cNvPr id="1036" name="Freeform 7">
              <a:extLst>
                <a:ext uri="{FF2B5EF4-FFF2-40B4-BE49-F238E27FC236}">
                  <a16:creationId xmlns:a16="http://schemas.microsoft.com/office/drawing/2014/main" id="{7E08FEBA-FA5B-1D28-573C-3891F130305D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984"/>
              <a:ext cx="5758" cy="2098"/>
            </a:xfrm>
            <a:custGeom>
              <a:avLst/>
              <a:gdLst>
                <a:gd name="T0" fmla="*/ 5884 w 5740"/>
                <a:gd name="T1" fmla="*/ 0 h 2098"/>
                <a:gd name="T2" fmla="*/ 5782 w 5740"/>
                <a:gd name="T3" fmla="*/ 72 h 2098"/>
                <a:gd name="T4" fmla="*/ 5678 w 5740"/>
                <a:gd name="T5" fmla="*/ 138 h 2098"/>
                <a:gd name="T6" fmla="*/ 5559 w 5740"/>
                <a:gd name="T7" fmla="*/ 210 h 2098"/>
                <a:gd name="T8" fmla="*/ 5440 w 5740"/>
                <a:gd name="T9" fmla="*/ 276 h 2098"/>
                <a:gd name="T10" fmla="*/ 5180 w 5740"/>
                <a:gd name="T11" fmla="*/ 414 h 2098"/>
                <a:gd name="T12" fmla="*/ 4897 w 5740"/>
                <a:gd name="T13" fmla="*/ 552 h 2098"/>
                <a:gd name="T14" fmla="*/ 4590 w 5740"/>
                <a:gd name="T15" fmla="*/ 690 h 2098"/>
                <a:gd name="T16" fmla="*/ 4266 w 5740"/>
                <a:gd name="T17" fmla="*/ 827 h 2098"/>
                <a:gd name="T18" fmla="*/ 3923 w 5740"/>
                <a:gd name="T19" fmla="*/ 959 h 2098"/>
                <a:gd name="T20" fmla="*/ 3556 w 5740"/>
                <a:gd name="T21" fmla="*/ 1091 h 2098"/>
                <a:gd name="T22" fmla="*/ 3171 w 5740"/>
                <a:gd name="T23" fmla="*/ 1223 h 2098"/>
                <a:gd name="T24" fmla="*/ 2767 w 5740"/>
                <a:gd name="T25" fmla="*/ 1355 h 2098"/>
                <a:gd name="T26" fmla="*/ 2340 w 5740"/>
                <a:gd name="T27" fmla="*/ 1481 h 2098"/>
                <a:gd name="T28" fmla="*/ 1908 w 5740"/>
                <a:gd name="T29" fmla="*/ 1601 h 2098"/>
                <a:gd name="T30" fmla="*/ 1452 w 5740"/>
                <a:gd name="T31" fmla="*/ 1721 h 2098"/>
                <a:gd name="T32" fmla="*/ 981 w 5740"/>
                <a:gd name="T33" fmla="*/ 1834 h 2098"/>
                <a:gd name="T34" fmla="*/ 500 w 5740"/>
                <a:gd name="T35" fmla="*/ 1948 h 2098"/>
                <a:gd name="T36" fmla="*/ 0 w 5740"/>
                <a:gd name="T37" fmla="*/ 2056 h 2098"/>
                <a:gd name="T38" fmla="*/ 0 w 5740"/>
                <a:gd name="T39" fmla="*/ 2098 h 2098"/>
                <a:gd name="T40" fmla="*/ 493 w 5740"/>
                <a:gd name="T41" fmla="*/ 1990 h 2098"/>
                <a:gd name="T42" fmla="*/ 975 w 5740"/>
                <a:gd name="T43" fmla="*/ 1882 h 2098"/>
                <a:gd name="T44" fmla="*/ 1437 w 5740"/>
                <a:gd name="T45" fmla="*/ 1763 h 2098"/>
                <a:gd name="T46" fmla="*/ 1890 w 5740"/>
                <a:gd name="T47" fmla="*/ 1649 h 2098"/>
                <a:gd name="T48" fmla="*/ 2322 w 5740"/>
                <a:gd name="T49" fmla="*/ 1523 h 2098"/>
                <a:gd name="T50" fmla="*/ 2747 w 5740"/>
                <a:gd name="T51" fmla="*/ 1397 h 2098"/>
                <a:gd name="T52" fmla="*/ 3147 w 5740"/>
                <a:gd name="T53" fmla="*/ 1271 h 2098"/>
                <a:gd name="T54" fmla="*/ 3532 w 5740"/>
                <a:gd name="T55" fmla="*/ 1139 h 2098"/>
                <a:gd name="T56" fmla="*/ 3899 w 5740"/>
                <a:gd name="T57" fmla="*/ 1007 h 2098"/>
                <a:gd name="T58" fmla="*/ 4242 w 5740"/>
                <a:gd name="T59" fmla="*/ 875 h 2098"/>
                <a:gd name="T60" fmla="*/ 4572 w 5740"/>
                <a:gd name="T61" fmla="*/ 737 h 2098"/>
                <a:gd name="T62" fmla="*/ 4879 w 5740"/>
                <a:gd name="T63" fmla="*/ 600 h 2098"/>
                <a:gd name="T64" fmla="*/ 5168 w 5740"/>
                <a:gd name="T65" fmla="*/ 462 h 2098"/>
                <a:gd name="T66" fmla="*/ 5428 w 5740"/>
                <a:gd name="T67" fmla="*/ 324 h 2098"/>
                <a:gd name="T68" fmla="*/ 5672 w 5740"/>
                <a:gd name="T69" fmla="*/ 186 h 2098"/>
                <a:gd name="T70" fmla="*/ 5884 w 5740"/>
                <a:gd name="T71" fmla="*/ 48 h 2098"/>
                <a:gd name="T72" fmla="*/ 5884 w 5740"/>
                <a:gd name="T73" fmla="*/ 0 h 2098"/>
                <a:gd name="T74" fmla="*/ 5884 w 5740"/>
                <a:gd name="T75" fmla="*/ 0 h 2098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5740" h="2098">
                  <a:moveTo>
                    <a:pt x="5740" y="0"/>
                  </a:moveTo>
                  <a:lnTo>
                    <a:pt x="5638" y="72"/>
                  </a:lnTo>
                  <a:lnTo>
                    <a:pt x="5537" y="138"/>
                  </a:lnTo>
                  <a:lnTo>
                    <a:pt x="5423" y="210"/>
                  </a:lnTo>
                  <a:lnTo>
                    <a:pt x="5304" y="276"/>
                  </a:lnTo>
                  <a:lnTo>
                    <a:pt x="5052" y="414"/>
                  </a:lnTo>
                  <a:lnTo>
                    <a:pt x="4777" y="552"/>
                  </a:lnTo>
                  <a:lnTo>
                    <a:pt x="4478" y="690"/>
                  </a:lnTo>
                  <a:lnTo>
                    <a:pt x="4162" y="827"/>
                  </a:lnTo>
                  <a:lnTo>
                    <a:pt x="3827" y="959"/>
                  </a:lnTo>
                  <a:lnTo>
                    <a:pt x="3468" y="1091"/>
                  </a:lnTo>
                  <a:lnTo>
                    <a:pt x="3091" y="1223"/>
                  </a:lnTo>
                  <a:lnTo>
                    <a:pt x="2697" y="1355"/>
                  </a:lnTo>
                  <a:lnTo>
                    <a:pt x="2284" y="1481"/>
                  </a:lnTo>
                  <a:lnTo>
                    <a:pt x="1860" y="1601"/>
                  </a:lnTo>
                  <a:lnTo>
                    <a:pt x="1417" y="1721"/>
                  </a:lnTo>
                  <a:lnTo>
                    <a:pt x="957" y="1834"/>
                  </a:lnTo>
                  <a:lnTo>
                    <a:pt x="484" y="1948"/>
                  </a:lnTo>
                  <a:lnTo>
                    <a:pt x="0" y="2056"/>
                  </a:lnTo>
                  <a:lnTo>
                    <a:pt x="0" y="2098"/>
                  </a:lnTo>
                  <a:lnTo>
                    <a:pt x="478" y="1990"/>
                  </a:lnTo>
                  <a:lnTo>
                    <a:pt x="951" y="1882"/>
                  </a:lnTo>
                  <a:lnTo>
                    <a:pt x="1405" y="1763"/>
                  </a:lnTo>
                  <a:lnTo>
                    <a:pt x="1842" y="1649"/>
                  </a:lnTo>
                  <a:lnTo>
                    <a:pt x="2266" y="1523"/>
                  </a:lnTo>
                  <a:lnTo>
                    <a:pt x="2679" y="1397"/>
                  </a:lnTo>
                  <a:lnTo>
                    <a:pt x="3067" y="1271"/>
                  </a:lnTo>
                  <a:lnTo>
                    <a:pt x="3444" y="1139"/>
                  </a:lnTo>
                  <a:lnTo>
                    <a:pt x="3803" y="1007"/>
                  </a:lnTo>
                  <a:lnTo>
                    <a:pt x="4138" y="875"/>
                  </a:lnTo>
                  <a:lnTo>
                    <a:pt x="4460" y="737"/>
                  </a:lnTo>
                  <a:lnTo>
                    <a:pt x="4759" y="600"/>
                  </a:lnTo>
                  <a:lnTo>
                    <a:pt x="5040" y="462"/>
                  </a:lnTo>
                  <a:lnTo>
                    <a:pt x="5292" y="324"/>
                  </a:lnTo>
                  <a:lnTo>
                    <a:pt x="5531" y="186"/>
                  </a:lnTo>
                  <a:lnTo>
                    <a:pt x="5740" y="48"/>
                  </a:lnTo>
                  <a:lnTo>
                    <a:pt x="574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7" name="Freeform 8">
              <a:extLst>
                <a:ext uri="{FF2B5EF4-FFF2-40B4-BE49-F238E27FC236}">
                  <a16:creationId xmlns:a16="http://schemas.microsoft.com/office/drawing/2014/main" id="{4281F079-59BC-E81F-4EE7-B71A8FEF2F96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102"/>
              <a:ext cx="1961" cy="1265"/>
            </a:xfrm>
            <a:custGeom>
              <a:avLst/>
              <a:gdLst>
                <a:gd name="T0" fmla="*/ 2003 w 1955"/>
                <a:gd name="T1" fmla="*/ 485 h 1265"/>
                <a:gd name="T2" fmla="*/ 1949 w 1955"/>
                <a:gd name="T3" fmla="*/ 390 h 1265"/>
                <a:gd name="T4" fmla="*/ 1813 w 1955"/>
                <a:gd name="T5" fmla="*/ 306 h 1265"/>
                <a:gd name="T6" fmla="*/ 1619 w 1955"/>
                <a:gd name="T7" fmla="*/ 228 h 1265"/>
                <a:gd name="T8" fmla="*/ 1359 w 1955"/>
                <a:gd name="T9" fmla="*/ 162 h 1265"/>
                <a:gd name="T10" fmla="*/ 1034 w 1955"/>
                <a:gd name="T11" fmla="*/ 102 h 1265"/>
                <a:gd name="T12" fmla="*/ 662 w 1955"/>
                <a:gd name="T13" fmla="*/ 54 h 1265"/>
                <a:gd name="T14" fmla="*/ 235 w 1955"/>
                <a:gd name="T15" fmla="*/ 18 h 1265"/>
                <a:gd name="T16" fmla="*/ 0 w 1955"/>
                <a:gd name="T17" fmla="*/ 12 h 1265"/>
                <a:gd name="T18" fmla="*/ 439 w 1955"/>
                <a:gd name="T19" fmla="*/ 48 h 1265"/>
                <a:gd name="T20" fmla="*/ 836 w 1955"/>
                <a:gd name="T21" fmla="*/ 90 h 1265"/>
                <a:gd name="T22" fmla="*/ 1180 w 1955"/>
                <a:gd name="T23" fmla="*/ 144 h 1265"/>
                <a:gd name="T24" fmla="*/ 1455 w 1955"/>
                <a:gd name="T25" fmla="*/ 204 h 1265"/>
                <a:gd name="T26" fmla="*/ 1678 w 1955"/>
                <a:gd name="T27" fmla="*/ 276 h 1265"/>
                <a:gd name="T28" fmla="*/ 1842 w 1955"/>
                <a:gd name="T29" fmla="*/ 360 h 1265"/>
                <a:gd name="T30" fmla="*/ 1931 w 1955"/>
                <a:gd name="T31" fmla="*/ 443 h 1265"/>
                <a:gd name="T32" fmla="*/ 1949 w 1955"/>
                <a:gd name="T33" fmla="*/ 539 h 1265"/>
                <a:gd name="T34" fmla="*/ 1902 w 1955"/>
                <a:gd name="T35" fmla="*/ 629 h 1265"/>
                <a:gd name="T36" fmla="*/ 1786 w 1955"/>
                <a:gd name="T37" fmla="*/ 719 h 1265"/>
                <a:gd name="T38" fmla="*/ 1619 w 1955"/>
                <a:gd name="T39" fmla="*/ 809 h 1265"/>
                <a:gd name="T40" fmla="*/ 1389 w 1955"/>
                <a:gd name="T41" fmla="*/ 899 h 1265"/>
                <a:gd name="T42" fmla="*/ 1112 w 1955"/>
                <a:gd name="T43" fmla="*/ 989 h 1265"/>
                <a:gd name="T44" fmla="*/ 781 w 1955"/>
                <a:gd name="T45" fmla="*/ 1073 h 1265"/>
                <a:gd name="T46" fmla="*/ 415 w 1955"/>
                <a:gd name="T47" fmla="*/ 1157 h 1265"/>
                <a:gd name="T48" fmla="*/ 0 w 1955"/>
                <a:gd name="T49" fmla="*/ 1241 h 1265"/>
                <a:gd name="T50" fmla="*/ 223 w 1955"/>
                <a:gd name="T51" fmla="*/ 1223 h 1265"/>
                <a:gd name="T52" fmla="*/ 626 w 1955"/>
                <a:gd name="T53" fmla="*/ 1139 h 1265"/>
                <a:gd name="T54" fmla="*/ 981 w 1955"/>
                <a:gd name="T55" fmla="*/ 1049 h 1265"/>
                <a:gd name="T56" fmla="*/ 1294 w 1955"/>
                <a:gd name="T57" fmla="*/ 959 h 1265"/>
                <a:gd name="T58" fmla="*/ 1553 w 1955"/>
                <a:gd name="T59" fmla="*/ 863 h 1265"/>
                <a:gd name="T60" fmla="*/ 1756 w 1955"/>
                <a:gd name="T61" fmla="*/ 767 h 1265"/>
                <a:gd name="T62" fmla="*/ 1908 w 1955"/>
                <a:gd name="T63" fmla="*/ 677 h 1265"/>
                <a:gd name="T64" fmla="*/ 1985 w 1955"/>
                <a:gd name="T65" fmla="*/ 581 h 1265"/>
                <a:gd name="T66" fmla="*/ 2003 w 1955"/>
                <a:gd name="T67" fmla="*/ 533 h 1265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0" t="0" r="r" b="b"/>
              <a:pathLst>
                <a:path w="1955" h="1265">
                  <a:moveTo>
                    <a:pt x="1955" y="533"/>
                  </a:moveTo>
                  <a:lnTo>
                    <a:pt x="1955" y="485"/>
                  </a:lnTo>
                  <a:lnTo>
                    <a:pt x="1937" y="438"/>
                  </a:lnTo>
                  <a:lnTo>
                    <a:pt x="1901" y="390"/>
                  </a:lnTo>
                  <a:lnTo>
                    <a:pt x="1842" y="348"/>
                  </a:lnTo>
                  <a:lnTo>
                    <a:pt x="1770" y="306"/>
                  </a:lnTo>
                  <a:lnTo>
                    <a:pt x="1686" y="270"/>
                  </a:lnTo>
                  <a:lnTo>
                    <a:pt x="1579" y="228"/>
                  </a:lnTo>
                  <a:lnTo>
                    <a:pt x="1459" y="198"/>
                  </a:lnTo>
                  <a:lnTo>
                    <a:pt x="1327" y="162"/>
                  </a:lnTo>
                  <a:lnTo>
                    <a:pt x="1178" y="132"/>
                  </a:lnTo>
                  <a:lnTo>
                    <a:pt x="1010" y="102"/>
                  </a:lnTo>
                  <a:lnTo>
                    <a:pt x="837" y="78"/>
                  </a:lnTo>
                  <a:lnTo>
                    <a:pt x="646" y="54"/>
                  </a:lnTo>
                  <a:lnTo>
                    <a:pt x="442" y="36"/>
                  </a:lnTo>
                  <a:lnTo>
                    <a:pt x="227" y="18"/>
                  </a:lnTo>
                  <a:lnTo>
                    <a:pt x="0" y="0"/>
                  </a:lnTo>
                  <a:lnTo>
                    <a:pt x="0" y="12"/>
                  </a:lnTo>
                  <a:lnTo>
                    <a:pt x="221" y="30"/>
                  </a:lnTo>
                  <a:lnTo>
                    <a:pt x="431" y="48"/>
                  </a:lnTo>
                  <a:lnTo>
                    <a:pt x="628" y="66"/>
                  </a:lnTo>
                  <a:lnTo>
                    <a:pt x="813" y="90"/>
                  </a:lnTo>
                  <a:lnTo>
                    <a:pt x="987" y="114"/>
                  </a:lnTo>
                  <a:lnTo>
                    <a:pt x="1148" y="144"/>
                  </a:lnTo>
                  <a:lnTo>
                    <a:pt x="1292" y="174"/>
                  </a:lnTo>
                  <a:lnTo>
                    <a:pt x="1423" y="204"/>
                  </a:lnTo>
                  <a:lnTo>
                    <a:pt x="1537" y="240"/>
                  </a:lnTo>
                  <a:lnTo>
                    <a:pt x="1638" y="276"/>
                  </a:lnTo>
                  <a:lnTo>
                    <a:pt x="1728" y="318"/>
                  </a:lnTo>
                  <a:lnTo>
                    <a:pt x="1794" y="360"/>
                  </a:lnTo>
                  <a:lnTo>
                    <a:pt x="1848" y="402"/>
                  </a:lnTo>
                  <a:lnTo>
                    <a:pt x="1883" y="443"/>
                  </a:lnTo>
                  <a:lnTo>
                    <a:pt x="1901" y="491"/>
                  </a:lnTo>
                  <a:lnTo>
                    <a:pt x="1901" y="539"/>
                  </a:lnTo>
                  <a:lnTo>
                    <a:pt x="1883" y="587"/>
                  </a:lnTo>
                  <a:lnTo>
                    <a:pt x="1854" y="629"/>
                  </a:lnTo>
                  <a:lnTo>
                    <a:pt x="1806" y="677"/>
                  </a:lnTo>
                  <a:lnTo>
                    <a:pt x="1746" y="719"/>
                  </a:lnTo>
                  <a:lnTo>
                    <a:pt x="1668" y="767"/>
                  </a:lnTo>
                  <a:lnTo>
                    <a:pt x="1579" y="809"/>
                  </a:lnTo>
                  <a:lnTo>
                    <a:pt x="1471" y="857"/>
                  </a:lnTo>
                  <a:lnTo>
                    <a:pt x="1357" y="899"/>
                  </a:lnTo>
                  <a:lnTo>
                    <a:pt x="1226" y="941"/>
                  </a:lnTo>
                  <a:lnTo>
                    <a:pt x="1088" y="989"/>
                  </a:lnTo>
                  <a:lnTo>
                    <a:pt x="933" y="1031"/>
                  </a:lnTo>
                  <a:lnTo>
                    <a:pt x="765" y="1073"/>
                  </a:lnTo>
                  <a:lnTo>
                    <a:pt x="592" y="1115"/>
                  </a:lnTo>
                  <a:lnTo>
                    <a:pt x="407" y="1157"/>
                  </a:lnTo>
                  <a:lnTo>
                    <a:pt x="209" y="1199"/>
                  </a:lnTo>
                  <a:lnTo>
                    <a:pt x="0" y="1241"/>
                  </a:lnTo>
                  <a:lnTo>
                    <a:pt x="0" y="1265"/>
                  </a:lnTo>
                  <a:lnTo>
                    <a:pt x="215" y="1223"/>
                  </a:lnTo>
                  <a:lnTo>
                    <a:pt x="413" y="1181"/>
                  </a:lnTo>
                  <a:lnTo>
                    <a:pt x="610" y="1139"/>
                  </a:lnTo>
                  <a:lnTo>
                    <a:pt x="789" y="1091"/>
                  </a:lnTo>
                  <a:lnTo>
                    <a:pt x="957" y="1049"/>
                  </a:lnTo>
                  <a:lnTo>
                    <a:pt x="1118" y="1001"/>
                  </a:lnTo>
                  <a:lnTo>
                    <a:pt x="1262" y="959"/>
                  </a:lnTo>
                  <a:lnTo>
                    <a:pt x="1393" y="911"/>
                  </a:lnTo>
                  <a:lnTo>
                    <a:pt x="1513" y="863"/>
                  </a:lnTo>
                  <a:lnTo>
                    <a:pt x="1620" y="815"/>
                  </a:lnTo>
                  <a:lnTo>
                    <a:pt x="1716" y="767"/>
                  </a:lnTo>
                  <a:lnTo>
                    <a:pt x="1794" y="725"/>
                  </a:lnTo>
                  <a:lnTo>
                    <a:pt x="1860" y="677"/>
                  </a:lnTo>
                  <a:lnTo>
                    <a:pt x="1907" y="629"/>
                  </a:lnTo>
                  <a:lnTo>
                    <a:pt x="1937" y="581"/>
                  </a:lnTo>
                  <a:lnTo>
                    <a:pt x="1955" y="53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8" name="Freeform 9">
              <a:extLst>
                <a:ext uri="{FF2B5EF4-FFF2-40B4-BE49-F238E27FC236}">
                  <a16:creationId xmlns:a16="http://schemas.microsoft.com/office/drawing/2014/main" id="{7DAF8B9F-51DE-445A-0710-332DD993A0B4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4709" cy="2901"/>
            </a:xfrm>
            <a:custGeom>
              <a:avLst/>
              <a:gdLst>
                <a:gd name="T0" fmla="*/ 4814 w 4694"/>
                <a:gd name="T1" fmla="*/ 797 h 2901"/>
                <a:gd name="T2" fmla="*/ 4784 w 4694"/>
                <a:gd name="T3" fmla="*/ 665 h 2901"/>
                <a:gd name="T4" fmla="*/ 4706 w 4694"/>
                <a:gd name="T5" fmla="*/ 540 h 2901"/>
                <a:gd name="T6" fmla="*/ 4580 w 4694"/>
                <a:gd name="T7" fmla="*/ 426 h 2901"/>
                <a:gd name="T8" fmla="*/ 4411 w 4694"/>
                <a:gd name="T9" fmla="*/ 312 h 2901"/>
                <a:gd name="T10" fmla="*/ 4188 w 4694"/>
                <a:gd name="T11" fmla="*/ 216 h 2901"/>
                <a:gd name="T12" fmla="*/ 3930 w 4694"/>
                <a:gd name="T13" fmla="*/ 120 h 2901"/>
                <a:gd name="T14" fmla="*/ 3630 w 4694"/>
                <a:gd name="T15" fmla="*/ 36 h 2901"/>
                <a:gd name="T16" fmla="*/ 3285 w 4694"/>
                <a:gd name="T17" fmla="*/ 0 h 2901"/>
                <a:gd name="T18" fmla="*/ 3630 w 4694"/>
                <a:gd name="T19" fmla="*/ 78 h 2901"/>
                <a:gd name="T20" fmla="*/ 3930 w 4694"/>
                <a:gd name="T21" fmla="*/ 162 h 2901"/>
                <a:gd name="T22" fmla="*/ 4188 w 4694"/>
                <a:gd name="T23" fmla="*/ 258 h 2901"/>
                <a:gd name="T24" fmla="*/ 4399 w 4694"/>
                <a:gd name="T25" fmla="*/ 366 h 2901"/>
                <a:gd name="T26" fmla="*/ 4556 w 4694"/>
                <a:gd name="T27" fmla="*/ 480 h 2901"/>
                <a:gd name="T28" fmla="*/ 4670 w 4694"/>
                <a:gd name="T29" fmla="*/ 605 h 2901"/>
                <a:gd name="T30" fmla="*/ 4730 w 4694"/>
                <a:gd name="T31" fmla="*/ 737 h 2901"/>
                <a:gd name="T32" fmla="*/ 4730 w 4694"/>
                <a:gd name="T33" fmla="*/ 875 h 2901"/>
                <a:gd name="T34" fmla="*/ 4688 w 4694"/>
                <a:gd name="T35" fmla="*/ 1001 h 2901"/>
                <a:gd name="T36" fmla="*/ 4606 w 4694"/>
                <a:gd name="T37" fmla="*/ 1127 h 2901"/>
                <a:gd name="T38" fmla="*/ 4483 w 4694"/>
                <a:gd name="T39" fmla="*/ 1259 h 2901"/>
                <a:gd name="T40" fmla="*/ 4326 w 4694"/>
                <a:gd name="T41" fmla="*/ 1385 h 2901"/>
                <a:gd name="T42" fmla="*/ 4128 w 4694"/>
                <a:gd name="T43" fmla="*/ 1517 h 2901"/>
                <a:gd name="T44" fmla="*/ 3899 w 4694"/>
                <a:gd name="T45" fmla="*/ 1648 h 2901"/>
                <a:gd name="T46" fmla="*/ 3637 w 4694"/>
                <a:gd name="T47" fmla="*/ 1774 h 2901"/>
                <a:gd name="T48" fmla="*/ 3344 w 4694"/>
                <a:gd name="T49" fmla="*/ 1906 h 2901"/>
                <a:gd name="T50" fmla="*/ 3018 w 4694"/>
                <a:gd name="T51" fmla="*/ 2032 h 2901"/>
                <a:gd name="T52" fmla="*/ 2659 w 4694"/>
                <a:gd name="T53" fmla="*/ 2164 h 2901"/>
                <a:gd name="T54" fmla="*/ 2280 w 4694"/>
                <a:gd name="T55" fmla="*/ 2284 h 2901"/>
                <a:gd name="T56" fmla="*/ 1872 w 4694"/>
                <a:gd name="T57" fmla="*/ 2410 h 2901"/>
                <a:gd name="T58" fmla="*/ 1436 w 4694"/>
                <a:gd name="T59" fmla="*/ 2530 h 2901"/>
                <a:gd name="T60" fmla="*/ 500 w 4694"/>
                <a:gd name="T61" fmla="*/ 2757 h 2901"/>
                <a:gd name="T62" fmla="*/ 0 w 4694"/>
                <a:gd name="T63" fmla="*/ 2901 h 2901"/>
                <a:gd name="T64" fmla="*/ 993 w 4694"/>
                <a:gd name="T65" fmla="*/ 2674 h 2901"/>
                <a:gd name="T66" fmla="*/ 1678 w 4694"/>
                <a:gd name="T67" fmla="*/ 2494 h 2901"/>
                <a:gd name="T68" fmla="*/ 2113 w 4694"/>
                <a:gd name="T69" fmla="*/ 2374 h 2901"/>
                <a:gd name="T70" fmla="*/ 2515 w 4694"/>
                <a:gd name="T71" fmla="*/ 2248 h 2901"/>
                <a:gd name="T72" fmla="*/ 2888 w 4694"/>
                <a:gd name="T73" fmla="*/ 2116 h 2901"/>
                <a:gd name="T74" fmla="*/ 3231 w 4694"/>
                <a:gd name="T75" fmla="*/ 1984 h 2901"/>
                <a:gd name="T76" fmla="*/ 3550 w 4694"/>
                <a:gd name="T77" fmla="*/ 1858 h 2901"/>
                <a:gd name="T78" fmla="*/ 3833 w 4694"/>
                <a:gd name="T79" fmla="*/ 1720 h 2901"/>
                <a:gd name="T80" fmla="*/ 4086 w 4694"/>
                <a:gd name="T81" fmla="*/ 1589 h 2901"/>
                <a:gd name="T82" fmla="*/ 4300 w 4694"/>
                <a:gd name="T83" fmla="*/ 1457 h 2901"/>
                <a:gd name="T84" fmla="*/ 4483 w 4694"/>
                <a:gd name="T85" fmla="*/ 1325 h 2901"/>
                <a:gd name="T86" fmla="*/ 4625 w 4694"/>
                <a:gd name="T87" fmla="*/ 1193 h 2901"/>
                <a:gd name="T88" fmla="*/ 4730 w 4694"/>
                <a:gd name="T89" fmla="*/ 1061 h 2901"/>
                <a:gd name="T90" fmla="*/ 4790 w 4694"/>
                <a:gd name="T91" fmla="*/ 935 h 2901"/>
                <a:gd name="T92" fmla="*/ 4808 w 4694"/>
                <a:gd name="T93" fmla="*/ 869 h 2901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4694" h="2901">
                  <a:moveTo>
                    <a:pt x="4688" y="869"/>
                  </a:moveTo>
                  <a:lnTo>
                    <a:pt x="4694" y="797"/>
                  </a:lnTo>
                  <a:lnTo>
                    <a:pt x="4688" y="731"/>
                  </a:lnTo>
                  <a:lnTo>
                    <a:pt x="4664" y="665"/>
                  </a:lnTo>
                  <a:lnTo>
                    <a:pt x="4634" y="599"/>
                  </a:lnTo>
                  <a:lnTo>
                    <a:pt x="4586" y="540"/>
                  </a:lnTo>
                  <a:lnTo>
                    <a:pt x="4532" y="480"/>
                  </a:lnTo>
                  <a:lnTo>
                    <a:pt x="4466" y="426"/>
                  </a:lnTo>
                  <a:lnTo>
                    <a:pt x="4389" y="366"/>
                  </a:lnTo>
                  <a:lnTo>
                    <a:pt x="4299" y="312"/>
                  </a:lnTo>
                  <a:lnTo>
                    <a:pt x="4197" y="264"/>
                  </a:lnTo>
                  <a:lnTo>
                    <a:pt x="4084" y="216"/>
                  </a:lnTo>
                  <a:lnTo>
                    <a:pt x="3964" y="168"/>
                  </a:lnTo>
                  <a:lnTo>
                    <a:pt x="3833" y="120"/>
                  </a:lnTo>
                  <a:lnTo>
                    <a:pt x="3689" y="78"/>
                  </a:lnTo>
                  <a:lnTo>
                    <a:pt x="3540" y="36"/>
                  </a:lnTo>
                  <a:lnTo>
                    <a:pt x="3378" y="0"/>
                  </a:lnTo>
                  <a:lnTo>
                    <a:pt x="3205" y="0"/>
                  </a:lnTo>
                  <a:lnTo>
                    <a:pt x="3378" y="36"/>
                  </a:lnTo>
                  <a:lnTo>
                    <a:pt x="3540" y="78"/>
                  </a:lnTo>
                  <a:lnTo>
                    <a:pt x="3689" y="120"/>
                  </a:lnTo>
                  <a:lnTo>
                    <a:pt x="3833" y="162"/>
                  </a:lnTo>
                  <a:lnTo>
                    <a:pt x="3964" y="210"/>
                  </a:lnTo>
                  <a:lnTo>
                    <a:pt x="4084" y="258"/>
                  </a:lnTo>
                  <a:lnTo>
                    <a:pt x="4191" y="312"/>
                  </a:lnTo>
                  <a:lnTo>
                    <a:pt x="4287" y="366"/>
                  </a:lnTo>
                  <a:lnTo>
                    <a:pt x="4371" y="420"/>
                  </a:lnTo>
                  <a:lnTo>
                    <a:pt x="4443" y="480"/>
                  </a:lnTo>
                  <a:lnTo>
                    <a:pt x="4502" y="540"/>
                  </a:lnTo>
                  <a:lnTo>
                    <a:pt x="4550" y="605"/>
                  </a:lnTo>
                  <a:lnTo>
                    <a:pt x="4586" y="671"/>
                  </a:lnTo>
                  <a:lnTo>
                    <a:pt x="4610" y="737"/>
                  </a:lnTo>
                  <a:lnTo>
                    <a:pt x="4616" y="803"/>
                  </a:lnTo>
                  <a:lnTo>
                    <a:pt x="4610" y="875"/>
                  </a:lnTo>
                  <a:lnTo>
                    <a:pt x="4592" y="935"/>
                  </a:lnTo>
                  <a:lnTo>
                    <a:pt x="4568" y="1001"/>
                  </a:lnTo>
                  <a:lnTo>
                    <a:pt x="4532" y="1067"/>
                  </a:lnTo>
                  <a:lnTo>
                    <a:pt x="4490" y="1127"/>
                  </a:lnTo>
                  <a:lnTo>
                    <a:pt x="4437" y="1193"/>
                  </a:lnTo>
                  <a:lnTo>
                    <a:pt x="4371" y="1259"/>
                  </a:lnTo>
                  <a:lnTo>
                    <a:pt x="4299" y="1325"/>
                  </a:lnTo>
                  <a:lnTo>
                    <a:pt x="4215" y="1385"/>
                  </a:lnTo>
                  <a:lnTo>
                    <a:pt x="4126" y="1451"/>
                  </a:lnTo>
                  <a:lnTo>
                    <a:pt x="4024" y="1517"/>
                  </a:lnTo>
                  <a:lnTo>
                    <a:pt x="3916" y="1583"/>
                  </a:lnTo>
                  <a:lnTo>
                    <a:pt x="3803" y="1648"/>
                  </a:lnTo>
                  <a:lnTo>
                    <a:pt x="3677" y="1714"/>
                  </a:lnTo>
                  <a:lnTo>
                    <a:pt x="3546" y="1774"/>
                  </a:lnTo>
                  <a:lnTo>
                    <a:pt x="3408" y="1840"/>
                  </a:lnTo>
                  <a:lnTo>
                    <a:pt x="3259" y="1906"/>
                  </a:lnTo>
                  <a:lnTo>
                    <a:pt x="3103" y="1972"/>
                  </a:lnTo>
                  <a:lnTo>
                    <a:pt x="2942" y="2032"/>
                  </a:lnTo>
                  <a:lnTo>
                    <a:pt x="2768" y="2098"/>
                  </a:lnTo>
                  <a:lnTo>
                    <a:pt x="2595" y="2164"/>
                  </a:lnTo>
                  <a:lnTo>
                    <a:pt x="2410" y="2224"/>
                  </a:lnTo>
                  <a:lnTo>
                    <a:pt x="2224" y="2284"/>
                  </a:lnTo>
                  <a:lnTo>
                    <a:pt x="2027" y="2350"/>
                  </a:lnTo>
                  <a:lnTo>
                    <a:pt x="1824" y="2410"/>
                  </a:lnTo>
                  <a:lnTo>
                    <a:pt x="1614" y="2470"/>
                  </a:lnTo>
                  <a:lnTo>
                    <a:pt x="1399" y="2530"/>
                  </a:lnTo>
                  <a:lnTo>
                    <a:pt x="957" y="2644"/>
                  </a:lnTo>
                  <a:lnTo>
                    <a:pt x="484" y="2757"/>
                  </a:lnTo>
                  <a:lnTo>
                    <a:pt x="0" y="2865"/>
                  </a:lnTo>
                  <a:lnTo>
                    <a:pt x="0" y="2901"/>
                  </a:lnTo>
                  <a:lnTo>
                    <a:pt x="496" y="2787"/>
                  </a:lnTo>
                  <a:lnTo>
                    <a:pt x="969" y="2674"/>
                  </a:lnTo>
                  <a:lnTo>
                    <a:pt x="1423" y="2554"/>
                  </a:lnTo>
                  <a:lnTo>
                    <a:pt x="1638" y="2494"/>
                  </a:lnTo>
                  <a:lnTo>
                    <a:pt x="1854" y="2434"/>
                  </a:lnTo>
                  <a:lnTo>
                    <a:pt x="2057" y="2374"/>
                  </a:lnTo>
                  <a:lnTo>
                    <a:pt x="2254" y="2308"/>
                  </a:lnTo>
                  <a:lnTo>
                    <a:pt x="2451" y="2248"/>
                  </a:lnTo>
                  <a:lnTo>
                    <a:pt x="2637" y="2182"/>
                  </a:lnTo>
                  <a:lnTo>
                    <a:pt x="2816" y="2116"/>
                  </a:lnTo>
                  <a:lnTo>
                    <a:pt x="2990" y="2050"/>
                  </a:lnTo>
                  <a:lnTo>
                    <a:pt x="3151" y="1984"/>
                  </a:lnTo>
                  <a:lnTo>
                    <a:pt x="3312" y="1924"/>
                  </a:lnTo>
                  <a:lnTo>
                    <a:pt x="3462" y="1858"/>
                  </a:lnTo>
                  <a:lnTo>
                    <a:pt x="3605" y="1792"/>
                  </a:lnTo>
                  <a:lnTo>
                    <a:pt x="3737" y="1720"/>
                  </a:lnTo>
                  <a:lnTo>
                    <a:pt x="3863" y="1654"/>
                  </a:lnTo>
                  <a:lnTo>
                    <a:pt x="3982" y="1589"/>
                  </a:lnTo>
                  <a:lnTo>
                    <a:pt x="4090" y="1523"/>
                  </a:lnTo>
                  <a:lnTo>
                    <a:pt x="4191" y="1457"/>
                  </a:lnTo>
                  <a:lnTo>
                    <a:pt x="4287" y="1391"/>
                  </a:lnTo>
                  <a:lnTo>
                    <a:pt x="4371" y="1325"/>
                  </a:lnTo>
                  <a:lnTo>
                    <a:pt x="4443" y="1259"/>
                  </a:lnTo>
                  <a:lnTo>
                    <a:pt x="4508" y="1193"/>
                  </a:lnTo>
                  <a:lnTo>
                    <a:pt x="4562" y="1127"/>
                  </a:lnTo>
                  <a:lnTo>
                    <a:pt x="4610" y="1061"/>
                  </a:lnTo>
                  <a:lnTo>
                    <a:pt x="4646" y="995"/>
                  </a:lnTo>
                  <a:lnTo>
                    <a:pt x="4670" y="935"/>
                  </a:lnTo>
                  <a:lnTo>
                    <a:pt x="4688" y="86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39" name="Freeform 10">
              <a:extLst>
                <a:ext uri="{FF2B5EF4-FFF2-40B4-BE49-F238E27FC236}">
                  <a16:creationId xmlns:a16="http://schemas.microsoft.com/office/drawing/2014/main" id="{235D7FC2-3602-B088-1C59-58916B61533C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3773" cy="2356"/>
            </a:xfrm>
            <a:custGeom>
              <a:avLst/>
              <a:gdLst>
                <a:gd name="T0" fmla="*/ 3857 w 3761"/>
                <a:gd name="T1" fmla="*/ 719 h 2356"/>
                <a:gd name="T2" fmla="*/ 3827 w 3761"/>
                <a:gd name="T3" fmla="*/ 599 h 2356"/>
                <a:gd name="T4" fmla="*/ 3749 w 3761"/>
                <a:gd name="T5" fmla="*/ 486 h 2356"/>
                <a:gd name="T6" fmla="*/ 3610 w 3761"/>
                <a:gd name="T7" fmla="*/ 378 h 2356"/>
                <a:gd name="T8" fmla="*/ 3436 w 3761"/>
                <a:gd name="T9" fmla="*/ 282 h 2356"/>
                <a:gd name="T10" fmla="*/ 3207 w 3761"/>
                <a:gd name="T11" fmla="*/ 192 h 2356"/>
                <a:gd name="T12" fmla="*/ 2936 w 3761"/>
                <a:gd name="T13" fmla="*/ 108 h 2356"/>
                <a:gd name="T14" fmla="*/ 2623 w 3761"/>
                <a:gd name="T15" fmla="*/ 36 h 2356"/>
                <a:gd name="T16" fmla="*/ 2286 w 3761"/>
                <a:gd name="T17" fmla="*/ 0 h 2356"/>
                <a:gd name="T18" fmla="*/ 2641 w 3761"/>
                <a:gd name="T19" fmla="*/ 72 h 2356"/>
                <a:gd name="T20" fmla="*/ 2948 w 3761"/>
                <a:gd name="T21" fmla="*/ 150 h 2356"/>
                <a:gd name="T22" fmla="*/ 3219 w 3761"/>
                <a:gd name="T23" fmla="*/ 234 h 2356"/>
                <a:gd name="T24" fmla="*/ 3436 w 3761"/>
                <a:gd name="T25" fmla="*/ 330 h 2356"/>
                <a:gd name="T26" fmla="*/ 3604 w 3761"/>
                <a:gd name="T27" fmla="*/ 432 h 2356"/>
                <a:gd name="T28" fmla="*/ 3719 w 3761"/>
                <a:gd name="T29" fmla="*/ 545 h 2356"/>
                <a:gd name="T30" fmla="*/ 3779 w 3761"/>
                <a:gd name="T31" fmla="*/ 665 h 2356"/>
                <a:gd name="T32" fmla="*/ 3785 w 3761"/>
                <a:gd name="T33" fmla="*/ 791 h 2356"/>
                <a:gd name="T34" fmla="*/ 3749 w 3761"/>
                <a:gd name="T35" fmla="*/ 887 h 2356"/>
                <a:gd name="T36" fmla="*/ 3687 w 3761"/>
                <a:gd name="T37" fmla="*/ 989 h 2356"/>
                <a:gd name="T38" fmla="*/ 3586 w 3761"/>
                <a:gd name="T39" fmla="*/ 1091 h 2356"/>
                <a:gd name="T40" fmla="*/ 3460 w 3761"/>
                <a:gd name="T41" fmla="*/ 1187 h 2356"/>
                <a:gd name="T42" fmla="*/ 3304 w 3761"/>
                <a:gd name="T43" fmla="*/ 1289 h 2356"/>
                <a:gd name="T44" fmla="*/ 3123 w 3761"/>
                <a:gd name="T45" fmla="*/ 1391 h 2356"/>
                <a:gd name="T46" fmla="*/ 2906 w 3761"/>
                <a:gd name="T47" fmla="*/ 1493 h 2356"/>
                <a:gd name="T48" fmla="*/ 2671 w 3761"/>
                <a:gd name="T49" fmla="*/ 1589 h 2356"/>
                <a:gd name="T50" fmla="*/ 2131 w 3761"/>
                <a:gd name="T51" fmla="*/ 1786 h 2356"/>
                <a:gd name="T52" fmla="*/ 1499 w 3761"/>
                <a:gd name="T53" fmla="*/ 1972 h 2356"/>
                <a:gd name="T54" fmla="*/ 781 w 3761"/>
                <a:gd name="T55" fmla="*/ 2158 h 2356"/>
                <a:gd name="T56" fmla="*/ 0 w 3761"/>
                <a:gd name="T57" fmla="*/ 2326 h 2356"/>
                <a:gd name="T58" fmla="*/ 409 w 3761"/>
                <a:gd name="T59" fmla="*/ 2272 h 2356"/>
                <a:gd name="T60" fmla="*/ 1174 w 3761"/>
                <a:gd name="T61" fmla="*/ 2092 h 2356"/>
                <a:gd name="T62" fmla="*/ 1860 w 3761"/>
                <a:gd name="T63" fmla="*/ 1900 h 2356"/>
                <a:gd name="T64" fmla="*/ 2456 w 3761"/>
                <a:gd name="T65" fmla="*/ 1702 h 2356"/>
                <a:gd name="T66" fmla="*/ 2719 w 3761"/>
                <a:gd name="T67" fmla="*/ 1607 h 2356"/>
                <a:gd name="T68" fmla="*/ 2954 w 3761"/>
                <a:gd name="T69" fmla="*/ 1505 h 2356"/>
                <a:gd name="T70" fmla="*/ 3171 w 3761"/>
                <a:gd name="T71" fmla="*/ 1403 h 2356"/>
                <a:gd name="T72" fmla="*/ 3363 w 3761"/>
                <a:gd name="T73" fmla="*/ 1301 h 2356"/>
                <a:gd name="T74" fmla="*/ 3520 w 3761"/>
                <a:gd name="T75" fmla="*/ 1193 h 2356"/>
                <a:gd name="T76" fmla="*/ 3649 w 3761"/>
                <a:gd name="T77" fmla="*/ 1091 h 2356"/>
                <a:gd name="T78" fmla="*/ 3749 w 3761"/>
                <a:gd name="T79" fmla="*/ 989 h 2356"/>
                <a:gd name="T80" fmla="*/ 3815 w 3761"/>
                <a:gd name="T81" fmla="*/ 887 h 2356"/>
                <a:gd name="T82" fmla="*/ 3851 w 3761"/>
                <a:gd name="T83" fmla="*/ 785 h 235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761" h="2356">
                  <a:moveTo>
                    <a:pt x="3755" y="785"/>
                  </a:moveTo>
                  <a:lnTo>
                    <a:pt x="3761" y="719"/>
                  </a:lnTo>
                  <a:lnTo>
                    <a:pt x="3755" y="659"/>
                  </a:lnTo>
                  <a:lnTo>
                    <a:pt x="3731" y="599"/>
                  </a:lnTo>
                  <a:lnTo>
                    <a:pt x="3701" y="545"/>
                  </a:lnTo>
                  <a:lnTo>
                    <a:pt x="3653" y="486"/>
                  </a:lnTo>
                  <a:lnTo>
                    <a:pt x="3593" y="432"/>
                  </a:lnTo>
                  <a:lnTo>
                    <a:pt x="3522" y="378"/>
                  </a:lnTo>
                  <a:lnTo>
                    <a:pt x="3444" y="330"/>
                  </a:lnTo>
                  <a:lnTo>
                    <a:pt x="3348" y="282"/>
                  </a:lnTo>
                  <a:lnTo>
                    <a:pt x="3241" y="234"/>
                  </a:lnTo>
                  <a:lnTo>
                    <a:pt x="3127" y="192"/>
                  </a:lnTo>
                  <a:lnTo>
                    <a:pt x="3002" y="150"/>
                  </a:lnTo>
                  <a:lnTo>
                    <a:pt x="2864" y="108"/>
                  </a:lnTo>
                  <a:lnTo>
                    <a:pt x="2715" y="72"/>
                  </a:lnTo>
                  <a:lnTo>
                    <a:pt x="2559" y="36"/>
                  </a:lnTo>
                  <a:lnTo>
                    <a:pt x="2392" y="0"/>
                  </a:lnTo>
                  <a:lnTo>
                    <a:pt x="2230" y="0"/>
                  </a:lnTo>
                  <a:lnTo>
                    <a:pt x="2410" y="36"/>
                  </a:lnTo>
                  <a:lnTo>
                    <a:pt x="2577" y="72"/>
                  </a:lnTo>
                  <a:lnTo>
                    <a:pt x="2732" y="108"/>
                  </a:lnTo>
                  <a:lnTo>
                    <a:pt x="2876" y="150"/>
                  </a:lnTo>
                  <a:lnTo>
                    <a:pt x="3014" y="192"/>
                  </a:lnTo>
                  <a:lnTo>
                    <a:pt x="3139" y="234"/>
                  </a:lnTo>
                  <a:lnTo>
                    <a:pt x="3253" y="282"/>
                  </a:lnTo>
                  <a:lnTo>
                    <a:pt x="3348" y="330"/>
                  </a:lnTo>
                  <a:lnTo>
                    <a:pt x="3438" y="384"/>
                  </a:lnTo>
                  <a:lnTo>
                    <a:pt x="3516" y="432"/>
                  </a:lnTo>
                  <a:lnTo>
                    <a:pt x="3576" y="492"/>
                  </a:lnTo>
                  <a:lnTo>
                    <a:pt x="3623" y="545"/>
                  </a:lnTo>
                  <a:lnTo>
                    <a:pt x="3665" y="605"/>
                  </a:lnTo>
                  <a:lnTo>
                    <a:pt x="3683" y="665"/>
                  </a:lnTo>
                  <a:lnTo>
                    <a:pt x="3695" y="725"/>
                  </a:lnTo>
                  <a:lnTo>
                    <a:pt x="3689" y="791"/>
                  </a:lnTo>
                  <a:lnTo>
                    <a:pt x="3677" y="839"/>
                  </a:lnTo>
                  <a:lnTo>
                    <a:pt x="3653" y="887"/>
                  </a:lnTo>
                  <a:lnTo>
                    <a:pt x="3629" y="941"/>
                  </a:lnTo>
                  <a:lnTo>
                    <a:pt x="3593" y="989"/>
                  </a:lnTo>
                  <a:lnTo>
                    <a:pt x="3546" y="1037"/>
                  </a:lnTo>
                  <a:lnTo>
                    <a:pt x="3498" y="1091"/>
                  </a:lnTo>
                  <a:lnTo>
                    <a:pt x="3438" y="1139"/>
                  </a:lnTo>
                  <a:lnTo>
                    <a:pt x="3372" y="1187"/>
                  </a:lnTo>
                  <a:lnTo>
                    <a:pt x="3301" y="1241"/>
                  </a:lnTo>
                  <a:lnTo>
                    <a:pt x="3223" y="1289"/>
                  </a:lnTo>
                  <a:lnTo>
                    <a:pt x="3133" y="1343"/>
                  </a:lnTo>
                  <a:lnTo>
                    <a:pt x="3043" y="1391"/>
                  </a:lnTo>
                  <a:lnTo>
                    <a:pt x="2942" y="1439"/>
                  </a:lnTo>
                  <a:lnTo>
                    <a:pt x="2834" y="1493"/>
                  </a:lnTo>
                  <a:lnTo>
                    <a:pt x="2727" y="1541"/>
                  </a:lnTo>
                  <a:lnTo>
                    <a:pt x="2607" y="1589"/>
                  </a:lnTo>
                  <a:lnTo>
                    <a:pt x="2356" y="1690"/>
                  </a:lnTo>
                  <a:lnTo>
                    <a:pt x="2075" y="1786"/>
                  </a:lnTo>
                  <a:lnTo>
                    <a:pt x="1782" y="1882"/>
                  </a:lnTo>
                  <a:lnTo>
                    <a:pt x="1459" y="1972"/>
                  </a:lnTo>
                  <a:lnTo>
                    <a:pt x="1124" y="2068"/>
                  </a:lnTo>
                  <a:lnTo>
                    <a:pt x="765" y="2158"/>
                  </a:lnTo>
                  <a:lnTo>
                    <a:pt x="389" y="2242"/>
                  </a:lnTo>
                  <a:lnTo>
                    <a:pt x="0" y="2326"/>
                  </a:lnTo>
                  <a:lnTo>
                    <a:pt x="0" y="2356"/>
                  </a:lnTo>
                  <a:lnTo>
                    <a:pt x="401" y="2272"/>
                  </a:lnTo>
                  <a:lnTo>
                    <a:pt x="777" y="2182"/>
                  </a:lnTo>
                  <a:lnTo>
                    <a:pt x="1142" y="2092"/>
                  </a:lnTo>
                  <a:lnTo>
                    <a:pt x="1483" y="1996"/>
                  </a:lnTo>
                  <a:lnTo>
                    <a:pt x="1812" y="1900"/>
                  </a:lnTo>
                  <a:lnTo>
                    <a:pt x="2111" y="1804"/>
                  </a:lnTo>
                  <a:lnTo>
                    <a:pt x="2392" y="1702"/>
                  </a:lnTo>
                  <a:lnTo>
                    <a:pt x="2523" y="1654"/>
                  </a:lnTo>
                  <a:lnTo>
                    <a:pt x="2649" y="1607"/>
                  </a:lnTo>
                  <a:lnTo>
                    <a:pt x="2768" y="1553"/>
                  </a:lnTo>
                  <a:lnTo>
                    <a:pt x="2882" y="1505"/>
                  </a:lnTo>
                  <a:lnTo>
                    <a:pt x="2990" y="1451"/>
                  </a:lnTo>
                  <a:lnTo>
                    <a:pt x="3091" y="1403"/>
                  </a:lnTo>
                  <a:lnTo>
                    <a:pt x="3187" y="1349"/>
                  </a:lnTo>
                  <a:lnTo>
                    <a:pt x="3277" y="1301"/>
                  </a:lnTo>
                  <a:lnTo>
                    <a:pt x="3354" y="1247"/>
                  </a:lnTo>
                  <a:lnTo>
                    <a:pt x="3432" y="1193"/>
                  </a:lnTo>
                  <a:lnTo>
                    <a:pt x="3498" y="1145"/>
                  </a:lnTo>
                  <a:lnTo>
                    <a:pt x="3558" y="1091"/>
                  </a:lnTo>
                  <a:lnTo>
                    <a:pt x="3611" y="1043"/>
                  </a:lnTo>
                  <a:lnTo>
                    <a:pt x="3653" y="989"/>
                  </a:lnTo>
                  <a:lnTo>
                    <a:pt x="3689" y="941"/>
                  </a:lnTo>
                  <a:lnTo>
                    <a:pt x="3719" y="887"/>
                  </a:lnTo>
                  <a:lnTo>
                    <a:pt x="3743" y="833"/>
                  </a:lnTo>
                  <a:lnTo>
                    <a:pt x="3755" y="78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0" name="Freeform 11">
              <a:extLst>
                <a:ext uri="{FF2B5EF4-FFF2-40B4-BE49-F238E27FC236}">
                  <a16:creationId xmlns:a16="http://schemas.microsoft.com/office/drawing/2014/main" id="{D97F31A4-066B-2CB8-B6CF-352B6F71E811}"/>
                </a:ext>
              </a:extLst>
            </p:cNvPr>
            <p:cNvSpPr>
              <a:spLocks/>
            </p:cNvSpPr>
            <p:nvPr/>
          </p:nvSpPr>
          <p:spPr bwMode="hidden">
            <a:xfrm>
              <a:off x="0" y="0"/>
              <a:ext cx="2933" cy="1846"/>
            </a:xfrm>
            <a:custGeom>
              <a:avLst/>
              <a:gdLst>
                <a:gd name="T0" fmla="*/ 2996 w 2924"/>
                <a:gd name="T1" fmla="*/ 647 h 1846"/>
                <a:gd name="T2" fmla="*/ 2948 w 2924"/>
                <a:gd name="T3" fmla="*/ 528 h 1846"/>
                <a:gd name="T4" fmla="*/ 2820 w 2924"/>
                <a:gd name="T5" fmla="*/ 414 h 1846"/>
                <a:gd name="T6" fmla="*/ 2623 w 2924"/>
                <a:gd name="T7" fmla="*/ 318 h 1846"/>
                <a:gd name="T8" fmla="*/ 2358 w 2924"/>
                <a:gd name="T9" fmla="*/ 228 h 1846"/>
                <a:gd name="T10" fmla="*/ 2033 w 2924"/>
                <a:gd name="T11" fmla="*/ 150 h 1846"/>
                <a:gd name="T12" fmla="*/ 1648 w 2924"/>
                <a:gd name="T13" fmla="*/ 78 h 1846"/>
                <a:gd name="T14" fmla="*/ 1210 w 2924"/>
                <a:gd name="T15" fmla="*/ 24 h 1846"/>
                <a:gd name="T16" fmla="*/ 710 w 2924"/>
                <a:gd name="T17" fmla="*/ 0 h 1846"/>
                <a:gd name="T18" fmla="*/ 1222 w 2924"/>
                <a:gd name="T19" fmla="*/ 48 h 1846"/>
                <a:gd name="T20" fmla="*/ 1666 w 2924"/>
                <a:gd name="T21" fmla="*/ 108 h 1846"/>
                <a:gd name="T22" fmla="*/ 2057 w 2924"/>
                <a:gd name="T23" fmla="*/ 180 h 1846"/>
                <a:gd name="T24" fmla="*/ 2382 w 2924"/>
                <a:gd name="T25" fmla="*/ 264 h 1846"/>
                <a:gd name="T26" fmla="*/ 2635 w 2924"/>
                <a:gd name="T27" fmla="*/ 360 h 1846"/>
                <a:gd name="T28" fmla="*/ 2820 w 2924"/>
                <a:gd name="T29" fmla="*/ 468 h 1846"/>
                <a:gd name="T30" fmla="*/ 2918 w 2924"/>
                <a:gd name="T31" fmla="*/ 587 h 1846"/>
                <a:gd name="T32" fmla="*/ 2936 w 2924"/>
                <a:gd name="T33" fmla="*/ 713 h 1846"/>
                <a:gd name="T34" fmla="*/ 2912 w 2924"/>
                <a:gd name="T35" fmla="*/ 785 h 1846"/>
                <a:gd name="T36" fmla="*/ 2864 w 2924"/>
                <a:gd name="T37" fmla="*/ 857 h 1846"/>
                <a:gd name="T38" fmla="*/ 2689 w 2924"/>
                <a:gd name="T39" fmla="*/ 1001 h 1846"/>
                <a:gd name="T40" fmla="*/ 2424 w 2924"/>
                <a:gd name="T41" fmla="*/ 1145 h 1846"/>
                <a:gd name="T42" fmla="*/ 2081 w 2924"/>
                <a:gd name="T43" fmla="*/ 1289 h 1846"/>
                <a:gd name="T44" fmla="*/ 1666 w 2924"/>
                <a:gd name="T45" fmla="*/ 1433 h 1846"/>
                <a:gd name="T46" fmla="*/ 1174 w 2924"/>
                <a:gd name="T47" fmla="*/ 1571 h 1846"/>
                <a:gd name="T48" fmla="*/ 620 w 2924"/>
                <a:gd name="T49" fmla="*/ 1702 h 1846"/>
                <a:gd name="T50" fmla="*/ 0 w 2924"/>
                <a:gd name="T51" fmla="*/ 1828 h 1846"/>
                <a:gd name="T52" fmla="*/ 319 w 2924"/>
                <a:gd name="T53" fmla="*/ 1780 h 1846"/>
                <a:gd name="T54" fmla="*/ 921 w 2924"/>
                <a:gd name="T55" fmla="*/ 1648 h 1846"/>
                <a:gd name="T56" fmla="*/ 1449 w 2924"/>
                <a:gd name="T57" fmla="*/ 1511 h 1846"/>
                <a:gd name="T58" fmla="*/ 1919 w 2924"/>
                <a:gd name="T59" fmla="*/ 1367 h 1846"/>
                <a:gd name="T60" fmla="*/ 2310 w 2924"/>
                <a:gd name="T61" fmla="*/ 1223 h 1846"/>
                <a:gd name="T62" fmla="*/ 2623 w 2924"/>
                <a:gd name="T63" fmla="*/ 1079 h 1846"/>
                <a:gd name="T64" fmla="*/ 2846 w 2924"/>
                <a:gd name="T65" fmla="*/ 929 h 1846"/>
                <a:gd name="T66" fmla="*/ 2948 w 2924"/>
                <a:gd name="T67" fmla="*/ 815 h 1846"/>
                <a:gd name="T68" fmla="*/ 2984 w 2924"/>
                <a:gd name="T69" fmla="*/ 743 h 1846"/>
                <a:gd name="T70" fmla="*/ 2996 w 2924"/>
                <a:gd name="T71" fmla="*/ 707 h 18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0" t="0" r="r" b="b"/>
              <a:pathLst>
                <a:path w="2924" h="1846">
                  <a:moveTo>
                    <a:pt x="2924" y="707"/>
                  </a:moveTo>
                  <a:lnTo>
                    <a:pt x="2924" y="647"/>
                  </a:lnTo>
                  <a:lnTo>
                    <a:pt x="2912" y="581"/>
                  </a:lnTo>
                  <a:lnTo>
                    <a:pt x="2876" y="528"/>
                  </a:lnTo>
                  <a:lnTo>
                    <a:pt x="2822" y="468"/>
                  </a:lnTo>
                  <a:lnTo>
                    <a:pt x="2750" y="414"/>
                  </a:lnTo>
                  <a:lnTo>
                    <a:pt x="2667" y="366"/>
                  </a:lnTo>
                  <a:lnTo>
                    <a:pt x="2559" y="318"/>
                  </a:lnTo>
                  <a:lnTo>
                    <a:pt x="2440" y="270"/>
                  </a:lnTo>
                  <a:lnTo>
                    <a:pt x="2302" y="228"/>
                  </a:lnTo>
                  <a:lnTo>
                    <a:pt x="2153" y="186"/>
                  </a:lnTo>
                  <a:lnTo>
                    <a:pt x="1985" y="150"/>
                  </a:lnTo>
                  <a:lnTo>
                    <a:pt x="1806" y="114"/>
                  </a:lnTo>
                  <a:lnTo>
                    <a:pt x="1608" y="78"/>
                  </a:lnTo>
                  <a:lnTo>
                    <a:pt x="1399" y="54"/>
                  </a:lnTo>
                  <a:lnTo>
                    <a:pt x="1178" y="24"/>
                  </a:lnTo>
                  <a:lnTo>
                    <a:pt x="945" y="0"/>
                  </a:lnTo>
                  <a:lnTo>
                    <a:pt x="694" y="0"/>
                  </a:lnTo>
                  <a:lnTo>
                    <a:pt x="945" y="24"/>
                  </a:lnTo>
                  <a:lnTo>
                    <a:pt x="1190" y="48"/>
                  </a:lnTo>
                  <a:lnTo>
                    <a:pt x="1417" y="78"/>
                  </a:lnTo>
                  <a:lnTo>
                    <a:pt x="1626" y="108"/>
                  </a:lnTo>
                  <a:lnTo>
                    <a:pt x="1824" y="144"/>
                  </a:lnTo>
                  <a:lnTo>
                    <a:pt x="2009" y="180"/>
                  </a:lnTo>
                  <a:lnTo>
                    <a:pt x="2176" y="222"/>
                  </a:lnTo>
                  <a:lnTo>
                    <a:pt x="2326" y="264"/>
                  </a:lnTo>
                  <a:lnTo>
                    <a:pt x="2457" y="312"/>
                  </a:lnTo>
                  <a:lnTo>
                    <a:pt x="2571" y="360"/>
                  </a:lnTo>
                  <a:lnTo>
                    <a:pt x="2667" y="414"/>
                  </a:lnTo>
                  <a:lnTo>
                    <a:pt x="2750" y="468"/>
                  </a:lnTo>
                  <a:lnTo>
                    <a:pt x="2804" y="528"/>
                  </a:lnTo>
                  <a:lnTo>
                    <a:pt x="2846" y="587"/>
                  </a:lnTo>
                  <a:lnTo>
                    <a:pt x="2864" y="647"/>
                  </a:lnTo>
                  <a:lnTo>
                    <a:pt x="2864" y="713"/>
                  </a:lnTo>
                  <a:lnTo>
                    <a:pt x="2852" y="749"/>
                  </a:lnTo>
                  <a:lnTo>
                    <a:pt x="2840" y="785"/>
                  </a:lnTo>
                  <a:lnTo>
                    <a:pt x="2816" y="821"/>
                  </a:lnTo>
                  <a:lnTo>
                    <a:pt x="2792" y="857"/>
                  </a:lnTo>
                  <a:lnTo>
                    <a:pt x="2721" y="929"/>
                  </a:lnTo>
                  <a:lnTo>
                    <a:pt x="2625" y="1001"/>
                  </a:lnTo>
                  <a:lnTo>
                    <a:pt x="2505" y="1073"/>
                  </a:lnTo>
                  <a:lnTo>
                    <a:pt x="2368" y="1145"/>
                  </a:lnTo>
                  <a:lnTo>
                    <a:pt x="2212" y="1217"/>
                  </a:lnTo>
                  <a:lnTo>
                    <a:pt x="2033" y="1289"/>
                  </a:lnTo>
                  <a:lnTo>
                    <a:pt x="1842" y="1361"/>
                  </a:lnTo>
                  <a:lnTo>
                    <a:pt x="1626" y="1433"/>
                  </a:lnTo>
                  <a:lnTo>
                    <a:pt x="1393" y="1499"/>
                  </a:lnTo>
                  <a:lnTo>
                    <a:pt x="1142" y="1571"/>
                  </a:lnTo>
                  <a:lnTo>
                    <a:pt x="879" y="1636"/>
                  </a:lnTo>
                  <a:lnTo>
                    <a:pt x="604" y="1702"/>
                  </a:lnTo>
                  <a:lnTo>
                    <a:pt x="305" y="1768"/>
                  </a:lnTo>
                  <a:lnTo>
                    <a:pt x="0" y="1828"/>
                  </a:lnTo>
                  <a:lnTo>
                    <a:pt x="0" y="1846"/>
                  </a:lnTo>
                  <a:lnTo>
                    <a:pt x="311" y="1780"/>
                  </a:lnTo>
                  <a:lnTo>
                    <a:pt x="610" y="1714"/>
                  </a:lnTo>
                  <a:lnTo>
                    <a:pt x="897" y="1648"/>
                  </a:lnTo>
                  <a:lnTo>
                    <a:pt x="1166" y="1583"/>
                  </a:lnTo>
                  <a:lnTo>
                    <a:pt x="1417" y="1511"/>
                  </a:lnTo>
                  <a:lnTo>
                    <a:pt x="1656" y="1439"/>
                  </a:lnTo>
                  <a:lnTo>
                    <a:pt x="1871" y="1367"/>
                  </a:lnTo>
                  <a:lnTo>
                    <a:pt x="2075" y="1295"/>
                  </a:lnTo>
                  <a:lnTo>
                    <a:pt x="2254" y="1223"/>
                  </a:lnTo>
                  <a:lnTo>
                    <a:pt x="2416" y="1151"/>
                  </a:lnTo>
                  <a:lnTo>
                    <a:pt x="2559" y="1079"/>
                  </a:lnTo>
                  <a:lnTo>
                    <a:pt x="2679" y="1001"/>
                  </a:lnTo>
                  <a:lnTo>
                    <a:pt x="2774" y="929"/>
                  </a:lnTo>
                  <a:lnTo>
                    <a:pt x="2846" y="857"/>
                  </a:lnTo>
                  <a:lnTo>
                    <a:pt x="2876" y="815"/>
                  </a:lnTo>
                  <a:lnTo>
                    <a:pt x="2900" y="779"/>
                  </a:lnTo>
                  <a:lnTo>
                    <a:pt x="2912" y="743"/>
                  </a:lnTo>
                  <a:lnTo>
                    <a:pt x="2924" y="707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189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1" name="Freeform 12">
              <a:extLst>
                <a:ext uri="{FF2B5EF4-FFF2-40B4-BE49-F238E27FC236}">
                  <a16:creationId xmlns:a16="http://schemas.microsoft.com/office/drawing/2014/main" id="{D1AE799F-E865-5FD9-D784-6CF5F034A8B2}"/>
                </a:ext>
              </a:extLst>
            </p:cNvPr>
            <p:cNvSpPr>
              <a:spLocks/>
            </p:cNvSpPr>
            <p:nvPr/>
          </p:nvSpPr>
          <p:spPr bwMode="hidden">
            <a:xfrm>
              <a:off x="114" y="2847"/>
              <a:ext cx="1493" cy="204"/>
            </a:xfrm>
            <a:custGeom>
              <a:avLst/>
              <a:gdLst>
                <a:gd name="T0" fmla="*/ 1439 w 1488"/>
                <a:gd name="T1" fmla="*/ 204 h 204"/>
                <a:gd name="T2" fmla="*/ 0 w 1488"/>
                <a:gd name="T3" fmla="*/ 18 h 204"/>
                <a:gd name="T4" fmla="*/ 77 w 1488"/>
                <a:gd name="T5" fmla="*/ 0 h 204"/>
                <a:gd name="T6" fmla="*/ 1528 w 1488"/>
                <a:gd name="T7" fmla="*/ 186 h 204"/>
                <a:gd name="T8" fmla="*/ 1439 w 1488"/>
                <a:gd name="T9" fmla="*/ 204 h 204"/>
                <a:gd name="T10" fmla="*/ 1439 w 1488"/>
                <a:gd name="T11" fmla="*/ 204 h 20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88" h="204">
                  <a:moveTo>
                    <a:pt x="1399" y="204"/>
                  </a:moveTo>
                  <a:lnTo>
                    <a:pt x="0" y="18"/>
                  </a:lnTo>
                  <a:lnTo>
                    <a:pt x="77" y="0"/>
                  </a:lnTo>
                  <a:lnTo>
                    <a:pt x="1488" y="186"/>
                  </a:lnTo>
                  <a:lnTo>
                    <a:pt x="1399" y="20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042" name="Rectangle 13">
              <a:extLst>
                <a:ext uri="{FF2B5EF4-FFF2-40B4-BE49-F238E27FC236}">
                  <a16:creationId xmlns:a16="http://schemas.microsoft.com/office/drawing/2014/main" id="{5AAFA397-58C1-EBB4-7CF4-9A4D2D908822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sp>
          <p:nvSpPr>
            <p:cNvPr id="1043" name="Rectangle 14">
              <a:extLst>
                <a:ext uri="{FF2B5EF4-FFF2-40B4-BE49-F238E27FC236}">
                  <a16:creationId xmlns:a16="http://schemas.microsoft.com/office/drawing/2014/main" id="{82D43458-A116-7DD5-3349-B472ADED4896}"/>
                </a:ext>
              </a:extLst>
            </p:cNvPr>
            <p:cNvSpPr>
              <a:spLocks noChangeArrowheads="1"/>
            </p:cNvSpPr>
            <p:nvPr/>
          </p:nvSpPr>
          <p:spPr bwMode="hidden">
            <a:xfrm>
              <a:off x="473" y="3105"/>
              <a:ext cx="1" cy="1"/>
            </a:xfrm>
            <a:prstGeom prst="rect">
              <a:avLst/>
            </a:prstGeom>
            <a:solidFill>
              <a:srgbClr val="141485"/>
            </a:solidFill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Verdana" pitchFamily="34" charset="0"/>
                  <a:ea typeface="MS PGothic" pitchFamily="34" charset="-128"/>
                </a:defRPr>
              </a:lvl9pPr>
            </a:lstStyle>
            <a:p>
              <a:pPr eaLnBrk="1" hangingPunct="1">
                <a:defRPr/>
              </a:pPr>
              <a:endParaRPr lang="en-US" altLang="en-US" sz="1800"/>
            </a:p>
          </p:txBody>
        </p:sp>
        <p:grpSp>
          <p:nvGrpSpPr>
            <p:cNvPr id="1044" name="Group 15">
              <a:extLst>
                <a:ext uri="{FF2B5EF4-FFF2-40B4-BE49-F238E27FC236}">
                  <a16:creationId xmlns:a16="http://schemas.microsoft.com/office/drawing/2014/main" id="{F51C0D78-A544-C35B-A80E-43E4B41A77A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92" y="2284"/>
              <a:ext cx="1254" cy="923"/>
              <a:chOff x="192" y="2284"/>
              <a:chExt cx="1254" cy="923"/>
            </a:xfrm>
          </p:grpSpPr>
          <p:sp>
            <p:nvSpPr>
              <p:cNvPr id="1045" name="Freeform 16">
                <a:extLst>
                  <a:ext uri="{FF2B5EF4-FFF2-40B4-BE49-F238E27FC236}">
                    <a16:creationId xmlns:a16="http://schemas.microsoft.com/office/drawing/2014/main" id="{7308D75B-BA95-F76E-4234-A90334D60A85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08" y="3009"/>
                <a:ext cx="47" cy="6"/>
              </a:xfrm>
              <a:custGeom>
                <a:avLst/>
                <a:gdLst>
                  <a:gd name="T0" fmla="*/ 47 w 47"/>
                  <a:gd name="T1" fmla="*/ 6 h 6"/>
                  <a:gd name="T2" fmla="*/ 0 w 47"/>
                  <a:gd name="T3" fmla="*/ 0 h 6"/>
                  <a:gd name="T4" fmla="*/ 0 w 47"/>
                  <a:gd name="T5" fmla="*/ 0 h 6"/>
                  <a:gd name="T6" fmla="*/ 47 w 47"/>
                  <a:gd name="T7" fmla="*/ 6 h 6"/>
                  <a:gd name="T8" fmla="*/ 47 w 47"/>
                  <a:gd name="T9" fmla="*/ 6 h 6"/>
                  <a:gd name="T10" fmla="*/ 47 w 47"/>
                  <a:gd name="T11" fmla="*/ 6 h 6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47" h="6">
                    <a:moveTo>
                      <a:pt x="47" y="6"/>
                    </a:moveTo>
                    <a:lnTo>
                      <a:pt x="0" y="0"/>
                    </a:lnTo>
                    <a:lnTo>
                      <a:pt x="47" y="6"/>
                    </a:lnTo>
                    <a:close/>
                  </a:path>
                </a:pathLst>
              </a:custGeom>
              <a:solidFill>
                <a:srgbClr val="14148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6" name="Freeform 17">
                <a:extLst>
                  <a:ext uri="{FF2B5EF4-FFF2-40B4-BE49-F238E27FC236}">
                    <a16:creationId xmlns:a16="http://schemas.microsoft.com/office/drawing/2014/main" id="{6FEE2EF2-1685-E75C-1D39-A07DFC5BA57B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12" y="2284"/>
                <a:ext cx="324" cy="162"/>
              </a:xfrm>
              <a:custGeom>
                <a:avLst/>
                <a:gdLst>
                  <a:gd name="T0" fmla="*/ 0 w 323"/>
                  <a:gd name="T1" fmla="*/ 24 h 162"/>
                  <a:gd name="T2" fmla="*/ 6 w 323"/>
                  <a:gd name="T3" fmla="*/ 24 h 162"/>
                  <a:gd name="T4" fmla="*/ 12 w 323"/>
                  <a:gd name="T5" fmla="*/ 18 h 162"/>
                  <a:gd name="T6" fmla="*/ 48 w 323"/>
                  <a:gd name="T7" fmla="*/ 6 h 162"/>
                  <a:gd name="T8" fmla="*/ 101 w 323"/>
                  <a:gd name="T9" fmla="*/ 0 h 162"/>
                  <a:gd name="T10" fmla="*/ 137 w 323"/>
                  <a:gd name="T11" fmla="*/ 6 h 162"/>
                  <a:gd name="T12" fmla="*/ 181 w 323"/>
                  <a:gd name="T13" fmla="*/ 18 h 162"/>
                  <a:gd name="T14" fmla="*/ 247 w 323"/>
                  <a:gd name="T15" fmla="*/ 54 h 162"/>
                  <a:gd name="T16" fmla="*/ 295 w 323"/>
                  <a:gd name="T17" fmla="*/ 90 h 162"/>
                  <a:gd name="T18" fmla="*/ 325 w 323"/>
                  <a:gd name="T19" fmla="*/ 114 h 162"/>
                  <a:gd name="T20" fmla="*/ 331 w 323"/>
                  <a:gd name="T21" fmla="*/ 126 h 162"/>
                  <a:gd name="T22" fmla="*/ 331 w 323"/>
                  <a:gd name="T23" fmla="*/ 126 h 162"/>
                  <a:gd name="T24" fmla="*/ 229 w 323"/>
                  <a:gd name="T25" fmla="*/ 162 h 162"/>
                  <a:gd name="T26" fmla="*/ 0 w 323"/>
                  <a:gd name="T27" fmla="*/ 24 h 162"/>
                  <a:gd name="T28" fmla="*/ 0 w 323"/>
                  <a:gd name="T29" fmla="*/ 24 h 162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323" h="162">
                    <a:moveTo>
                      <a:pt x="0" y="24"/>
                    </a:moveTo>
                    <a:lnTo>
                      <a:pt x="6" y="24"/>
                    </a:lnTo>
                    <a:lnTo>
                      <a:pt x="12" y="18"/>
                    </a:lnTo>
                    <a:lnTo>
                      <a:pt x="48" y="6"/>
                    </a:lnTo>
                    <a:lnTo>
                      <a:pt x="101" y="0"/>
                    </a:lnTo>
                    <a:lnTo>
                      <a:pt x="137" y="6"/>
                    </a:lnTo>
                    <a:lnTo>
                      <a:pt x="173" y="18"/>
                    </a:lnTo>
                    <a:lnTo>
                      <a:pt x="239" y="54"/>
                    </a:lnTo>
                    <a:lnTo>
                      <a:pt x="287" y="90"/>
                    </a:lnTo>
                    <a:lnTo>
                      <a:pt x="317" y="114"/>
                    </a:lnTo>
                    <a:lnTo>
                      <a:pt x="323" y="126"/>
                    </a:lnTo>
                    <a:lnTo>
                      <a:pt x="221" y="162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7" name="Freeform 18">
                <a:extLst>
                  <a:ext uri="{FF2B5EF4-FFF2-40B4-BE49-F238E27FC236}">
                    <a16:creationId xmlns:a16="http://schemas.microsoft.com/office/drawing/2014/main" id="{4DECC693-B1DF-B293-84BF-5A28BF0FE2C5}"/>
                  </a:ext>
                </a:extLst>
              </p:cNvPr>
              <p:cNvSpPr>
                <a:spLocks noEditPoints="1"/>
              </p:cNvSpPr>
              <p:nvPr/>
            </p:nvSpPr>
            <p:spPr bwMode="hidden">
              <a:xfrm>
                <a:off x="192" y="2284"/>
                <a:ext cx="1254" cy="923"/>
              </a:xfrm>
              <a:custGeom>
                <a:avLst/>
                <a:gdLst>
                  <a:gd name="T0" fmla="*/ 1198 w 1250"/>
                  <a:gd name="T1" fmla="*/ 641 h 923"/>
                  <a:gd name="T2" fmla="*/ 1198 w 1250"/>
                  <a:gd name="T3" fmla="*/ 473 h 923"/>
                  <a:gd name="T4" fmla="*/ 1168 w 1250"/>
                  <a:gd name="T5" fmla="*/ 384 h 923"/>
                  <a:gd name="T6" fmla="*/ 1144 w 1250"/>
                  <a:gd name="T7" fmla="*/ 288 h 923"/>
                  <a:gd name="T8" fmla="*/ 1077 w 1250"/>
                  <a:gd name="T9" fmla="*/ 174 h 923"/>
                  <a:gd name="T10" fmla="*/ 1005 w 1250"/>
                  <a:gd name="T11" fmla="*/ 96 h 923"/>
                  <a:gd name="T12" fmla="*/ 987 w 1250"/>
                  <a:gd name="T13" fmla="*/ 72 h 923"/>
                  <a:gd name="T14" fmla="*/ 915 w 1250"/>
                  <a:gd name="T15" fmla="*/ 18 h 923"/>
                  <a:gd name="T16" fmla="*/ 843 w 1250"/>
                  <a:gd name="T17" fmla="*/ 6 h 923"/>
                  <a:gd name="T18" fmla="*/ 728 w 1250"/>
                  <a:gd name="T19" fmla="*/ 24 h 923"/>
                  <a:gd name="T20" fmla="*/ 680 w 1250"/>
                  <a:gd name="T21" fmla="*/ 42 h 923"/>
                  <a:gd name="T22" fmla="*/ 584 w 1250"/>
                  <a:gd name="T23" fmla="*/ 120 h 923"/>
                  <a:gd name="T24" fmla="*/ 548 w 1250"/>
                  <a:gd name="T25" fmla="*/ 228 h 923"/>
                  <a:gd name="T26" fmla="*/ 525 w 1250"/>
                  <a:gd name="T27" fmla="*/ 348 h 923"/>
                  <a:gd name="T28" fmla="*/ 439 w 1250"/>
                  <a:gd name="T29" fmla="*/ 479 h 923"/>
                  <a:gd name="T30" fmla="*/ 421 w 1250"/>
                  <a:gd name="T31" fmla="*/ 539 h 923"/>
                  <a:gd name="T32" fmla="*/ 361 w 1250"/>
                  <a:gd name="T33" fmla="*/ 599 h 923"/>
                  <a:gd name="T34" fmla="*/ 313 w 1250"/>
                  <a:gd name="T35" fmla="*/ 629 h 923"/>
                  <a:gd name="T36" fmla="*/ 301 w 1250"/>
                  <a:gd name="T37" fmla="*/ 635 h 923"/>
                  <a:gd name="T38" fmla="*/ 265 w 1250"/>
                  <a:gd name="T39" fmla="*/ 677 h 923"/>
                  <a:gd name="T40" fmla="*/ 150 w 1250"/>
                  <a:gd name="T41" fmla="*/ 797 h 923"/>
                  <a:gd name="T42" fmla="*/ 54 w 1250"/>
                  <a:gd name="T43" fmla="*/ 839 h 923"/>
                  <a:gd name="T44" fmla="*/ 156 w 1250"/>
                  <a:gd name="T45" fmla="*/ 905 h 923"/>
                  <a:gd name="T46" fmla="*/ 248 w 1250"/>
                  <a:gd name="T47" fmla="*/ 869 h 923"/>
                  <a:gd name="T48" fmla="*/ 656 w 1250"/>
                  <a:gd name="T49" fmla="*/ 827 h 923"/>
                  <a:gd name="T50" fmla="*/ 716 w 1250"/>
                  <a:gd name="T51" fmla="*/ 725 h 923"/>
                  <a:gd name="T52" fmla="*/ 710 w 1250"/>
                  <a:gd name="T53" fmla="*/ 611 h 923"/>
                  <a:gd name="T54" fmla="*/ 800 w 1250"/>
                  <a:gd name="T55" fmla="*/ 551 h 923"/>
                  <a:gd name="T56" fmla="*/ 903 w 1250"/>
                  <a:gd name="T57" fmla="*/ 449 h 923"/>
                  <a:gd name="T58" fmla="*/ 933 w 1250"/>
                  <a:gd name="T59" fmla="*/ 414 h 923"/>
                  <a:gd name="T60" fmla="*/ 999 w 1250"/>
                  <a:gd name="T61" fmla="*/ 318 h 923"/>
                  <a:gd name="T62" fmla="*/ 1047 w 1250"/>
                  <a:gd name="T63" fmla="*/ 336 h 923"/>
                  <a:gd name="T64" fmla="*/ 1150 w 1250"/>
                  <a:gd name="T65" fmla="*/ 617 h 923"/>
                  <a:gd name="T66" fmla="*/ 1144 w 1250"/>
                  <a:gd name="T67" fmla="*/ 689 h 923"/>
                  <a:gd name="T68" fmla="*/ 1180 w 1250"/>
                  <a:gd name="T69" fmla="*/ 749 h 923"/>
                  <a:gd name="T70" fmla="*/ 1234 w 1250"/>
                  <a:gd name="T71" fmla="*/ 713 h 923"/>
                  <a:gd name="T72" fmla="*/ 1270 w 1250"/>
                  <a:gd name="T73" fmla="*/ 749 h 923"/>
                  <a:gd name="T74" fmla="*/ 1282 w 1250"/>
                  <a:gd name="T75" fmla="*/ 743 h 923"/>
                  <a:gd name="T76" fmla="*/ 710 w 1250"/>
                  <a:gd name="T77" fmla="*/ 264 h 923"/>
                  <a:gd name="T78" fmla="*/ 808 w 1250"/>
                  <a:gd name="T79" fmla="*/ 372 h 923"/>
                  <a:gd name="T80" fmla="*/ 782 w 1250"/>
                  <a:gd name="T81" fmla="*/ 443 h 923"/>
                  <a:gd name="T82" fmla="*/ 722 w 1250"/>
                  <a:gd name="T83" fmla="*/ 515 h 923"/>
                  <a:gd name="T84" fmla="*/ 674 w 1250"/>
                  <a:gd name="T85" fmla="*/ 569 h 923"/>
                  <a:gd name="T86" fmla="*/ 632 w 1250"/>
                  <a:gd name="T87" fmla="*/ 593 h 923"/>
                  <a:gd name="T88" fmla="*/ 590 w 1250"/>
                  <a:gd name="T89" fmla="*/ 617 h 923"/>
                  <a:gd name="T90" fmla="*/ 578 w 1250"/>
                  <a:gd name="T91" fmla="*/ 707 h 923"/>
                  <a:gd name="T92" fmla="*/ 361 w 1250"/>
                  <a:gd name="T93" fmla="*/ 755 h 923"/>
                  <a:gd name="T94" fmla="*/ 397 w 1250"/>
                  <a:gd name="T95" fmla="*/ 641 h 923"/>
                  <a:gd name="T96" fmla="*/ 433 w 1250"/>
                  <a:gd name="T97" fmla="*/ 647 h 923"/>
                  <a:gd name="T98" fmla="*/ 451 w 1250"/>
                  <a:gd name="T99" fmla="*/ 617 h 923"/>
                  <a:gd name="T100" fmla="*/ 584 w 1250"/>
                  <a:gd name="T101" fmla="*/ 515 h 923"/>
                  <a:gd name="T102" fmla="*/ 632 w 1250"/>
                  <a:gd name="T103" fmla="*/ 473 h 923"/>
                  <a:gd name="T104" fmla="*/ 656 w 1250"/>
                  <a:gd name="T105" fmla="*/ 396 h 923"/>
                  <a:gd name="T106" fmla="*/ 656 w 1250"/>
                  <a:gd name="T107" fmla="*/ 378 h 923"/>
                  <a:gd name="T108" fmla="*/ 680 w 1250"/>
                  <a:gd name="T109" fmla="*/ 270 h 923"/>
                  <a:gd name="T110" fmla="*/ 698 w 1250"/>
                  <a:gd name="T111" fmla="*/ 192 h 923"/>
                  <a:gd name="T112" fmla="*/ 710 w 1250"/>
                  <a:gd name="T113" fmla="*/ 264 h 923"/>
                  <a:gd name="T114" fmla="*/ 548 w 1250"/>
                  <a:gd name="T115" fmla="*/ 455 h 923"/>
                  <a:gd name="T116" fmla="*/ 650 w 1250"/>
                  <a:gd name="T117" fmla="*/ 803 h 923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</a:gdLst>
                <a:ahLst/>
                <a:cxnLst>
                  <a:cxn ang="T118">
                    <a:pos x="T0" y="T1"/>
                  </a:cxn>
                  <a:cxn ang="T119">
                    <a:pos x="T2" y="T3"/>
                  </a:cxn>
                  <a:cxn ang="T120">
                    <a:pos x="T4" y="T5"/>
                  </a:cxn>
                  <a:cxn ang="T121">
                    <a:pos x="T6" y="T7"/>
                  </a:cxn>
                  <a:cxn ang="T122">
                    <a:pos x="T8" y="T9"/>
                  </a:cxn>
                  <a:cxn ang="T123">
                    <a:pos x="T10" y="T11"/>
                  </a:cxn>
                  <a:cxn ang="T124">
                    <a:pos x="T12" y="T13"/>
                  </a:cxn>
                  <a:cxn ang="T125">
                    <a:pos x="T14" y="T15"/>
                  </a:cxn>
                  <a:cxn ang="T126">
                    <a:pos x="T16" y="T17"/>
                  </a:cxn>
                  <a:cxn ang="T127">
                    <a:pos x="T18" y="T19"/>
                  </a:cxn>
                  <a:cxn ang="T128">
                    <a:pos x="T20" y="T21"/>
                  </a:cxn>
                  <a:cxn ang="T129">
                    <a:pos x="T22" y="T23"/>
                  </a:cxn>
                  <a:cxn ang="T130">
                    <a:pos x="T24" y="T25"/>
                  </a:cxn>
                  <a:cxn ang="T131">
                    <a:pos x="T26" y="T27"/>
                  </a:cxn>
                  <a:cxn ang="T132">
                    <a:pos x="T28" y="T29"/>
                  </a:cxn>
                  <a:cxn ang="T133">
                    <a:pos x="T30" y="T31"/>
                  </a:cxn>
                  <a:cxn ang="T134">
                    <a:pos x="T32" y="T33"/>
                  </a:cxn>
                  <a:cxn ang="T135">
                    <a:pos x="T34" y="T35"/>
                  </a:cxn>
                  <a:cxn ang="T136">
                    <a:pos x="T36" y="T37"/>
                  </a:cxn>
                  <a:cxn ang="T137">
                    <a:pos x="T38" y="T39"/>
                  </a:cxn>
                  <a:cxn ang="T138">
                    <a:pos x="T40" y="T41"/>
                  </a:cxn>
                  <a:cxn ang="T139">
                    <a:pos x="T42" y="T43"/>
                  </a:cxn>
                  <a:cxn ang="T140">
                    <a:pos x="T44" y="T45"/>
                  </a:cxn>
                  <a:cxn ang="T141">
                    <a:pos x="T46" y="T47"/>
                  </a:cxn>
                  <a:cxn ang="T142">
                    <a:pos x="T48" y="T49"/>
                  </a:cxn>
                  <a:cxn ang="T143">
                    <a:pos x="T50" y="T51"/>
                  </a:cxn>
                  <a:cxn ang="T144">
                    <a:pos x="T52" y="T53"/>
                  </a:cxn>
                  <a:cxn ang="T145">
                    <a:pos x="T54" y="T55"/>
                  </a:cxn>
                  <a:cxn ang="T146">
                    <a:pos x="T56" y="T57"/>
                  </a:cxn>
                  <a:cxn ang="T147">
                    <a:pos x="T58" y="T59"/>
                  </a:cxn>
                  <a:cxn ang="T148">
                    <a:pos x="T60" y="T61"/>
                  </a:cxn>
                  <a:cxn ang="T149">
                    <a:pos x="T62" y="T63"/>
                  </a:cxn>
                  <a:cxn ang="T150">
                    <a:pos x="T64" y="T65"/>
                  </a:cxn>
                  <a:cxn ang="T151">
                    <a:pos x="T66" y="T67"/>
                  </a:cxn>
                  <a:cxn ang="T152">
                    <a:pos x="T68" y="T69"/>
                  </a:cxn>
                  <a:cxn ang="T153">
                    <a:pos x="T70" y="T71"/>
                  </a:cxn>
                  <a:cxn ang="T154">
                    <a:pos x="T72" y="T73"/>
                  </a:cxn>
                  <a:cxn ang="T155">
                    <a:pos x="T74" y="T75"/>
                  </a:cxn>
                  <a:cxn ang="T156">
                    <a:pos x="T76" y="T77"/>
                  </a:cxn>
                  <a:cxn ang="T157">
                    <a:pos x="T78" y="T79"/>
                  </a:cxn>
                  <a:cxn ang="T158">
                    <a:pos x="T80" y="T81"/>
                  </a:cxn>
                  <a:cxn ang="T159">
                    <a:pos x="T82" y="T83"/>
                  </a:cxn>
                  <a:cxn ang="T160">
                    <a:pos x="T84" y="T85"/>
                  </a:cxn>
                  <a:cxn ang="T161">
                    <a:pos x="T86" y="T87"/>
                  </a:cxn>
                  <a:cxn ang="T162">
                    <a:pos x="T88" y="T89"/>
                  </a:cxn>
                  <a:cxn ang="T163">
                    <a:pos x="T90" y="T91"/>
                  </a:cxn>
                  <a:cxn ang="T164">
                    <a:pos x="T92" y="T93"/>
                  </a:cxn>
                  <a:cxn ang="T165">
                    <a:pos x="T94" y="T95"/>
                  </a:cxn>
                  <a:cxn ang="T166">
                    <a:pos x="T96" y="T97"/>
                  </a:cxn>
                  <a:cxn ang="T167">
                    <a:pos x="T98" y="T99"/>
                  </a:cxn>
                  <a:cxn ang="T168">
                    <a:pos x="T100" y="T101"/>
                  </a:cxn>
                  <a:cxn ang="T169">
                    <a:pos x="T102" y="T103"/>
                  </a:cxn>
                  <a:cxn ang="T170">
                    <a:pos x="T104" y="T105"/>
                  </a:cxn>
                  <a:cxn ang="T171">
                    <a:pos x="T106" y="T107"/>
                  </a:cxn>
                  <a:cxn ang="T172">
                    <a:pos x="T108" y="T109"/>
                  </a:cxn>
                  <a:cxn ang="T173">
                    <a:pos x="T110" y="T111"/>
                  </a:cxn>
                  <a:cxn ang="T174">
                    <a:pos x="T112" y="T113"/>
                  </a:cxn>
                  <a:cxn ang="T175">
                    <a:pos x="T114" y="T115"/>
                  </a:cxn>
                  <a:cxn ang="T176">
                    <a:pos x="T116" y="T117"/>
                  </a:cxn>
                </a:cxnLst>
                <a:rect l="0" t="0" r="r" b="b"/>
                <a:pathLst>
                  <a:path w="1250" h="923">
                    <a:moveTo>
                      <a:pt x="1244" y="713"/>
                    </a:moveTo>
                    <a:lnTo>
                      <a:pt x="1214" y="683"/>
                    </a:lnTo>
                    <a:lnTo>
                      <a:pt x="1166" y="653"/>
                    </a:lnTo>
                    <a:lnTo>
                      <a:pt x="1166" y="641"/>
                    </a:lnTo>
                    <a:lnTo>
                      <a:pt x="1172" y="617"/>
                    </a:lnTo>
                    <a:lnTo>
                      <a:pt x="1172" y="581"/>
                    </a:lnTo>
                    <a:lnTo>
                      <a:pt x="1172" y="545"/>
                    </a:lnTo>
                    <a:lnTo>
                      <a:pt x="1172" y="509"/>
                    </a:lnTo>
                    <a:lnTo>
                      <a:pt x="1166" y="473"/>
                    </a:lnTo>
                    <a:lnTo>
                      <a:pt x="1154" y="443"/>
                    </a:lnTo>
                    <a:lnTo>
                      <a:pt x="1148" y="431"/>
                    </a:lnTo>
                    <a:lnTo>
                      <a:pt x="1142" y="425"/>
                    </a:lnTo>
                    <a:lnTo>
                      <a:pt x="1142" y="408"/>
                    </a:lnTo>
                    <a:lnTo>
                      <a:pt x="1136" y="384"/>
                    </a:lnTo>
                    <a:lnTo>
                      <a:pt x="1130" y="354"/>
                    </a:lnTo>
                    <a:lnTo>
                      <a:pt x="1118" y="324"/>
                    </a:lnTo>
                    <a:lnTo>
                      <a:pt x="1106" y="300"/>
                    </a:lnTo>
                    <a:lnTo>
                      <a:pt x="1112" y="294"/>
                    </a:lnTo>
                    <a:lnTo>
                      <a:pt x="1112" y="288"/>
                    </a:lnTo>
                    <a:lnTo>
                      <a:pt x="1112" y="270"/>
                    </a:lnTo>
                    <a:lnTo>
                      <a:pt x="1106" y="252"/>
                    </a:lnTo>
                    <a:lnTo>
                      <a:pt x="1083" y="210"/>
                    </a:lnTo>
                    <a:lnTo>
                      <a:pt x="1059" y="180"/>
                    </a:lnTo>
                    <a:lnTo>
                      <a:pt x="1053" y="174"/>
                    </a:lnTo>
                    <a:lnTo>
                      <a:pt x="1047" y="168"/>
                    </a:lnTo>
                    <a:lnTo>
                      <a:pt x="1041" y="126"/>
                    </a:lnTo>
                    <a:lnTo>
                      <a:pt x="1017" y="114"/>
                    </a:lnTo>
                    <a:lnTo>
                      <a:pt x="987" y="90"/>
                    </a:lnTo>
                    <a:lnTo>
                      <a:pt x="981" y="96"/>
                    </a:lnTo>
                    <a:lnTo>
                      <a:pt x="981" y="102"/>
                    </a:lnTo>
                    <a:lnTo>
                      <a:pt x="975" y="120"/>
                    </a:lnTo>
                    <a:lnTo>
                      <a:pt x="975" y="108"/>
                    </a:lnTo>
                    <a:lnTo>
                      <a:pt x="969" y="90"/>
                    </a:lnTo>
                    <a:lnTo>
                      <a:pt x="963" y="72"/>
                    </a:lnTo>
                    <a:lnTo>
                      <a:pt x="963" y="66"/>
                    </a:lnTo>
                    <a:lnTo>
                      <a:pt x="933" y="42"/>
                    </a:lnTo>
                    <a:lnTo>
                      <a:pt x="921" y="36"/>
                    </a:lnTo>
                    <a:lnTo>
                      <a:pt x="915" y="30"/>
                    </a:lnTo>
                    <a:lnTo>
                      <a:pt x="891" y="18"/>
                    </a:lnTo>
                    <a:lnTo>
                      <a:pt x="885" y="18"/>
                    </a:lnTo>
                    <a:lnTo>
                      <a:pt x="867" y="18"/>
                    </a:lnTo>
                    <a:lnTo>
                      <a:pt x="855" y="18"/>
                    </a:lnTo>
                    <a:lnTo>
                      <a:pt x="849" y="18"/>
                    </a:lnTo>
                    <a:lnTo>
                      <a:pt x="819" y="6"/>
                    </a:lnTo>
                    <a:lnTo>
                      <a:pt x="796" y="0"/>
                    </a:lnTo>
                    <a:lnTo>
                      <a:pt x="772" y="6"/>
                    </a:lnTo>
                    <a:lnTo>
                      <a:pt x="754" y="18"/>
                    </a:lnTo>
                    <a:lnTo>
                      <a:pt x="730" y="18"/>
                    </a:lnTo>
                    <a:lnTo>
                      <a:pt x="712" y="24"/>
                    </a:lnTo>
                    <a:lnTo>
                      <a:pt x="700" y="30"/>
                    </a:lnTo>
                    <a:lnTo>
                      <a:pt x="694" y="30"/>
                    </a:lnTo>
                    <a:lnTo>
                      <a:pt x="688" y="30"/>
                    </a:lnTo>
                    <a:lnTo>
                      <a:pt x="664" y="42"/>
                    </a:lnTo>
                    <a:lnTo>
                      <a:pt x="628" y="60"/>
                    </a:lnTo>
                    <a:lnTo>
                      <a:pt x="586" y="90"/>
                    </a:lnTo>
                    <a:lnTo>
                      <a:pt x="574" y="108"/>
                    </a:lnTo>
                    <a:lnTo>
                      <a:pt x="562" y="120"/>
                    </a:lnTo>
                    <a:lnTo>
                      <a:pt x="568" y="120"/>
                    </a:lnTo>
                    <a:lnTo>
                      <a:pt x="568" y="114"/>
                    </a:lnTo>
                    <a:lnTo>
                      <a:pt x="550" y="150"/>
                    </a:lnTo>
                    <a:lnTo>
                      <a:pt x="538" y="192"/>
                    </a:lnTo>
                    <a:lnTo>
                      <a:pt x="532" y="216"/>
                    </a:lnTo>
                    <a:lnTo>
                      <a:pt x="532" y="228"/>
                    </a:lnTo>
                    <a:lnTo>
                      <a:pt x="527" y="246"/>
                    </a:lnTo>
                    <a:lnTo>
                      <a:pt x="521" y="276"/>
                    </a:lnTo>
                    <a:lnTo>
                      <a:pt x="515" y="312"/>
                    </a:lnTo>
                    <a:lnTo>
                      <a:pt x="509" y="348"/>
                    </a:lnTo>
                    <a:lnTo>
                      <a:pt x="473" y="390"/>
                    </a:lnTo>
                    <a:lnTo>
                      <a:pt x="473" y="396"/>
                    </a:lnTo>
                    <a:lnTo>
                      <a:pt x="467" y="402"/>
                    </a:lnTo>
                    <a:lnTo>
                      <a:pt x="449" y="437"/>
                    </a:lnTo>
                    <a:lnTo>
                      <a:pt x="431" y="479"/>
                    </a:lnTo>
                    <a:lnTo>
                      <a:pt x="419" y="521"/>
                    </a:lnTo>
                    <a:lnTo>
                      <a:pt x="413" y="527"/>
                    </a:lnTo>
                    <a:lnTo>
                      <a:pt x="413" y="533"/>
                    </a:lnTo>
                    <a:lnTo>
                      <a:pt x="413" y="539"/>
                    </a:lnTo>
                    <a:lnTo>
                      <a:pt x="353" y="599"/>
                    </a:lnTo>
                    <a:lnTo>
                      <a:pt x="347" y="599"/>
                    </a:lnTo>
                    <a:lnTo>
                      <a:pt x="341" y="599"/>
                    </a:lnTo>
                    <a:lnTo>
                      <a:pt x="335" y="611"/>
                    </a:lnTo>
                    <a:lnTo>
                      <a:pt x="311" y="629"/>
                    </a:lnTo>
                    <a:lnTo>
                      <a:pt x="305" y="629"/>
                    </a:lnTo>
                    <a:lnTo>
                      <a:pt x="299" y="629"/>
                    </a:lnTo>
                    <a:lnTo>
                      <a:pt x="299" y="635"/>
                    </a:lnTo>
                    <a:lnTo>
                      <a:pt x="293" y="635"/>
                    </a:lnTo>
                    <a:lnTo>
                      <a:pt x="257" y="659"/>
                    </a:lnTo>
                    <a:lnTo>
                      <a:pt x="257" y="665"/>
                    </a:lnTo>
                    <a:lnTo>
                      <a:pt x="257" y="677"/>
                    </a:lnTo>
                    <a:lnTo>
                      <a:pt x="257" y="701"/>
                    </a:lnTo>
                    <a:lnTo>
                      <a:pt x="257" y="719"/>
                    </a:lnTo>
                    <a:lnTo>
                      <a:pt x="257" y="731"/>
                    </a:lnTo>
                    <a:lnTo>
                      <a:pt x="216" y="725"/>
                    </a:lnTo>
                    <a:lnTo>
                      <a:pt x="150" y="797"/>
                    </a:lnTo>
                    <a:lnTo>
                      <a:pt x="150" y="827"/>
                    </a:lnTo>
                    <a:lnTo>
                      <a:pt x="174" y="827"/>
                    </a:lnTo>
                    <a:lnTo>
                      <a:pt x="114" y="845"/>
                    </a:lnTo>
                    <a:lnTo>
                      <a:pt x="108" y="851"/>
                    </a:lnTo>
                    <a:lnTo>
                      <a:pt x="54" y="839"/>
                    </a:lnTo>
                    <a:lnTo>
                      <a:pt x="0" y="857"/>
                    </a:lnTo>
                    <a:lnTo>
                      <a:pt x="0" y="875"/>
                    </a:lnTo>
                    <a:lnTo>
                      <a:pt x="102" y="893"/>
                    </a:lnTo>
                    <a:lnTo>
                      <a:pt x="96" y="893"/>
                    </a:lnTo>
                    <a:lnTo>
                      <a:pt x="156" y="905"/>
                    </a:lnTo>
                    <a:lnTo>
                      <a:pt x="168" y="899"/>
                    </a:lnTo>
                    <a:lnTo>
                      <a:pt x="311" y="923"/>
                    </a:lnTo>
                    <a:lnTo>
                      <a:pt x="365" y="911"/>
                    </a:lnTo>
                    <a:lnTo>
                      <a:pt x="371" y="887"/>
                    </a:lnTo>
                    <a:lnTo>
                      <a:pt x="240" y="869"/>
                    </a:lnTo>
                    <a:lnTo>
                      <a:pt x="240" y="863"/>
                    </a:lnTo>
                    <a:lnTo>
                      <a:pt x="497" y="791"/>
                    </a:lnTo>
                    <a:lnTo>
                      <a:pt x="503" y="809"/>
                    </a:lnTo>
                    <a:lnTo>
                      <a:pt x="640" y="827"/>
                    </a:lnTo>
                    <a:lnTo>
                      <a:pt x="700" y="725"/>
                    </a:lnTo>
                    <a:lnTo>
                      <a:pt x="658" y="719"/>
                    </a:lnTo>
                    <a:lnTo>
                      <a:pt x="664" y="653"/>
                    </a:lnTo>
                    <a:lnTo>
                      <a:pt x="670" y="623"/>
                    </a:lnTo>
                    <a:lnTo>
                      <a:pt x="694" y="611"/>
                    </a:lnTo>
                    <a:lnTo>
                      <a:pt x="694" y="605"/>
                    </a:lnTo>
                    <a:lnTo>
                      <a:pt x="718" y="587"/>
                    </a:lnTo>
                    <a:lnTo>
                      <a:pt x="748" y="569"/>
                    </a:lnTo>
                    <a:lnTo>
                      <a:pt x="778" y="551"/>
                    </a:lnTo>
                    <a:lnTo>
                      <a:pt x="796" y="533"/>
                    </a:lnTo>
                    <a:lnTo>
                      <a:pt x="819" y="515"/>
                    </a:lnTo>
                    <a:lnTo>
                      <a:pt x="843" y="497"/>
                    </a:lnTo>
                    <a:lnTo>
                      <a:pt x="867" y="467"/>
                    </a:lnTo>
                    <a:lnTo>
                      <a:pt x="879" y="449"/>
                    </a:lnTo>
                    <a:lnTo>
                      <a:pt x="879" y="443"/>
                    </a:lnTo>
                    <a:lnTo>
                      <a:pt x="885" y="443"/>
                    </a:lnTo>
                    <a:lnTo>
                      <a:pt x="891" y="431"/>
                    </a:lnTo>
                    <a:lnTo>
                      <a:pt x="903" y="425"/>
                    </a:lnTo>
                    <a:lnTo>
                      <a:pt x="909" y="414"/>
                    </a:lnTo>
                    <a:lnTo>
                      <a:pt x="909" y="390"/>
                    </a:lnTo>
                    <a:lnTo>
                      <a:pt x="903" y="360"/>
                    </a:lnTo>
                    <a:lnTo>
                      <a:pt x="927" y="348"/>
                    </a:lnTo>
                    <a:lnTo>
                      <a:pt x="951" y="330"/>
                    </a:lnTo>
                    <a:lnTo>
                      <a:pt x="975" y="318"/>
                    </a:lnTo>
                    <a:lnTo>
                      <a:pt x="993" y="300"/>
                    </a:lnTo>
                    <a:lnTo>
                      <a:pt x="999" y="306"/>
                    </a:lnTo>
                    <a:lnTo>
                      <a:pt x="1011" y="306"/>
                    </a:lnTo>
                    <a:lnTo>
                      <a:pt x="1023" y="336"/>
                    </a:lnTo>
                    <a:lnTo>
                      <a:pt x="1071" y="449"/>
                    </a:lnTo>
                    <a:lnTo>
                      <a:pt x="1071" y="467"/>
                    </a:lnTo>
                    <a:lnTo>
                      <a:pt x="1077" y="497"/>
                    </a:lnTo>
                    <a:lnTo>
                      <a:pt x="1101" y="563"/>
                    </a:lnTo>
                    <a:lnTo>
                      <a:pt x="1118" y="617"/>
                    </a:lnTo>
                    <a:lnTo>
                      <a:pt x="1124" y="641"/>
                    </a:lnTo>
                    <a:lnTo>
                      <a:pt x="1124" y="653"/>
                    </a:lnTo>
                    <a:lnTo>
                      <a:pt x="1118" y="659"/>
                    </a:lnTo>
                    <a:lnTo>
                      <a:pt x="1112" y="671"/>
                    </a:lnTo>
                    <a:lnTo>
                      <a:pt x="1112" y="689"/>
                    </a:lnTo>
                    <a:lnTo>
                      <a:pt x="1118" y="701"/>
                    </a:lnTo>
                    <a:lnTo>
                      <a:pt x="1124" y="719"/>
                    </a:lnTo>
                    <a:lnTo>
                      <a:pt x="1130" y="737"/>
                    </a:lnTo>
                    <a:lnTo>
                      <a:pt x="1136" y="749"/>
                    </a:lnTo>
                    <a:lnTo>
                      <a:pt x="1148" y="749"/>
                    </a:lnTo>
                    <a:lnTo>
                      <a:pt x="1154" y="743"/>
                    </a:lnTo>
                    <a:lnTo>
                      <a:pt x="1154" y="725"/>
                    </a:lnTo>
                    <a:lnTo>
                      <a:pt x="1148" y="707"/>
                    </a:lnTo>
                    <a:lnTo>
                      <a:pt x="1148" y="701"/>
                    </a:lnTo>
                    <a:lnTo>
                      <a:pt x="1202" y="713"/>
                    </a:lnTo>
                    <a:lnTo>
                      <a:pt x="1208" y="719"/>
                    </a:lnTo>
                    <a:lnTo>
                      <a:pt x="1214" y="737"/>
                    </a:lnTo>
                    <a:lnTo>
                      <a:pt x="1220" y="749"/>
                    </a:lnTo>
                    <a:lnTo>
                      <a:pt x="1232" y="755"/>
                    </a:lnTo>
                    <a:lnTo>
                      <a:pt x="1238" y="749"/>
                    </a:lnTo>
                    <a:lnTo>
                      <a:pt x="1232" y="737"/>
                    </a:lnTo>
                    <a:lnTo>
                      <a:pt x="1238" y="749"/>
                    </a:lnTo>
                    <a:lnTo>
                      <a:pt x="1244" y="755"/>
                    </a:lnTo>
                    <a:lnTo>
                      <a:pt x="1250" y="749"/>
                    </a:lnTo>
                    <a:lnTo>
                      <a:pt x="1250" y="743"/>
                    </a:lnTo>
                    <a:lnTo>
                      <a:pt x="1250" y="731"/>
                    </a:lnTo>
                    <a:lnTo>
                      <a:pt x="1244" y="719"/>
                    </a:lnTo>
                    <a:lnTo>
                      <a:pt x="1244" y="713"/>
                    </a:lnTo>
                    <a:close/>
                    <a:moveTo>
                      <a:pt x="694" y="264"/>
                    </a:moveTo>
                    <a:lnTo>
                      <a:pt x="700" y="276"/>
                    </a:lnTo>
                    <a:lnTo>
                      <a:pt x="712" y="288"/>
                    </a:lnTo>
                    <a:lnTo>
                      <a:pt x="742" y="330"/>
                    </a:lnTo>
                    <a:lnTo>
                      <a:pt x="778" y="360"/>
                    </a:lnTo>
                    <a:lnTo>
                      <a:pt x="784" y="372"/>
                    </a:lnTo>
                    <a:lnTo>
                      <a:pt x="790" y="378"/>
                    </a:lnTo>
                    <a:lnTo>
                      <a:pt x="796" y="384"/>
                    </a:lnTo>
                    <a:lnTo>
                      <a:pt x="790" y="431"/>
                    </a:lnTo>
                    <a:lnTo>
                      <a:pt x="766" y="443"/>
                    </a:lnTo>
                    <a:lnTo>
                      <a:pt x="748" y="461"/>
                    </a:lnTo>
                    <a:lnTo>
                      <a:pt x="724" y="485"/>
                    </a:lnTo>
                    <a:lnTo>
                      <a:pt x="712" y="503"/>
                    </a:lnTo>
                    <a:lnTo>
                      <a:pt x="712" y="509"/>
                    </a:lnTo>
                    <a:lnTo>
                      <a:pt x="706" y="515"/>
                    </a:lnTo>
                    <a:lnTo>
                      <a:pt x="688" y="533"/>
                    </a:lnTo>
                    <a:lnTo>
                      <a:pt x="670" y="551"/>
                    </a:lnTo>
                    <a:lnTo>
                      <a:pt x="658" y="563"/>
                    </a:lnTo>
                    <a:lnTo>
                      <a:pt x="658" y="569"/>
                    </a:lnTo>
                    <a:lnTo>
                      <a:pt x="652" y="569"/>
                    </a:lnTo>
                    <a:lnTo>
                      <a:pt x="652" y="575"/>
                    </a:lnTo>
                    <a:lnTo>
                      <a:pt x="640" y="581"/>
                    </a:lnTo>
                    <a:lnTo>
                      <a:pt x="616" y="593"/>
                    </a:lnTo>
                    <a:lnTo>
                      <a:pt x="604" y="599"/>
                    </a:lnTo>
                    <a:lnTo>
                      <a:pt x="592" y="605"/>
                    </a:lnTo>
                    <a:lnTo>
                      <a:pt x="586" y="611"/>
                    </a:lnTo>
                    <a:lnTo>
                      <a:pt x="574" y="617"/>
                    </a:lnTo>
                    <a:lnTo>
                      <a:pt x="562" y="629"/>
                    </a:lnTo>
                    <a:lnTo>
                      <a:pt x="550" y="635"/>
                    </a:lnTo>
                    <a:lnTo>
                      <a:pt x="550" y="653"/>
                    </a:lnTo>
                    <a:lnTo>
                      <a:pt x="556" y="677"/>
                    </a:lnTo>
                    <a:lnTo>
                      <a:pt x="562" y="707"/>
                    </a:lnTo>
                    <a:lnTo>
                      <a:pt x="538" y="737"/>
                    </a:lnTo>
                    <a:lnTo>
                      <a:pt x="377" y="785"/>
                    </a:lnTo>
                    <a:lnTo>
                      <a:pt x="365" y="761"/>
                    </a:lnTo>
                    <a:lnTo>
                      <a:pt x="359" y="755"/>
                    </a:lnTo>
                    <a:lnTo>
                      <a:pt x="353" y="755"/>
                    </a:lnTo>
                    <a:lnTo>
                      <a:pt x="359" y="683"/>
                    </a:lnTo>
                    <a:lnTo>
                      <a:pt x="365" y="671"/>
                    </a:lnTo>
                    <a:lnTo>
                      <a:pt x="371" y="665"/>
                    </a:lnTo>
                    <a:lnTo>
                      <a:pt x="389" y="641"/>
                    </a:lnTo>
                    <a:lnTo>
                      <a:pt x="413" y="629"/>
                    </a:lnTo>
                    <a:lnTo>
                      <a:pt x="431" y="611"/>
                    </a:lnTo>
                    <a:lnTo>
                      <a:pt x="419" y="623"/>
                    </a:lnTo>
                    <a:lnTo>
                      <a:pt x="419" y="629"/>
                    </a:lnTo>
                    <a:lnTo>
                      <a:pt x="425" y="647"/>
                    </a:lnTo>
                    <a:lnTo>
                      <a:pt x="425" y="659"/>
                    </a:lnTo>
                    <a:lnTo>
                      <a:pt x="431" y="665"/>
                    </a:lnTo>
                    <a:lnTo>
                      <a:pt x="437" y="659"/>
                    </a:lnTo>
                    <a:lnTo>
                      <a:pt x="443" y="635"/>
                    </a:lnTo>
                    <a:lnTo>
                      <a:pt x="443" y="617"/>
                    </a:lnTo>
                    <a:lnTo>
                      <a:pt x="443" y="605"/>
                    </a:lnTo>
                    <a:lnTo>
                      <a:pt x="491" y="575"/>
                    </a:lnTo>
                    <a:lnTo>
                      <a:pt x="527" y="545"/>
                    </a:lnTo>
                    <a:lnTo>
                      <a:pt x="550" y="527"/>
                    </a:lnTo>
                    <a:lnTo>
                      <a:pt x="568" y="515"/>
                    </a:lnTo>
                    <a:lnTo>
                      <a:pt x="586" y="503"/>
                    </a:lnTo>
                    <a:lnTo>
                      <a:pt x="598" y="497"/>
                    </a:lnTo>
                    <a:lnTo>
                      <a:pt x="610" y="485"/>
                    </a:lnTo>
                    <a:lnTo>
                      <a:pt x="616" y="479"/>
                    </a:lnTo>
                    <a:lnTo>
                      <a:pt x="616" y="473"/>
                    </a:lnTo>
                    <a:lnTo>
                      <a:pt x="628" y="455"/>
                    </a:lnTo>
                    <a:lnTo>
                      <a:pt x="634" y="431"/>
                    </a:lnTo>
                    <a:lnTo>
                      <a:pt x="640" y="408"/>
                    </a:lnTo>
                    <a:lnTo>
                      <a:pt x="640" y="402"/>
                    </a:lnTo>
                    <a:lnTo>
                      <a:pt x="640" y="396"/>
                    </a:lnTo>
                    <a:lnTo>
                      <a:pt x="628" y="396"/>
                    </a:lnTo>
                    <a:lnTo>
                      <a:pt x="634" y="396"/>
                    </a:lnTo>
                    <a:lnTo>
                      <a:pt x="634" y="390"/>
                    </a:lnTo>
                    <a:lnTo>
                      <a:pt x="640" y="378"/>
                    </a:lnTo>
                    <a:lnTo>
                      <a:pt x="652" y="336"/>
                    </a:lnTo>
                    <a:lnTo>
                      <a:pt x="664" y="300"/>
                    </a:lnTo>
                    <a:lnTo>
                      <a:pt x="664" y="282"/>
                    </a:lnTo>
                    <a:lnTo>
                      <a:pt x="670" y="276"/>
                    </a:lnTo>
                    <a:lnTo>
                      <a:pt x="664" y="270"/>
                    </a:lnTo>
                    <a:lnTo>
                      <a:pt x="658" y="258"/>
                    </a:lnTo>
                    <a:lnTo>
                      <a:pt x="646" y="246"/>
                    </a:lnTo>
                    <a:lnTo>
                      <a:pt x="640" y="240"/>
                    </a:lnTo>
                    <a:lnTo>
                      <a:pt x="676" y="258"/>
                    </a:lnTo>
                    <a:lnTo>
                      <a:pt x="682" y="192"/>
                    </a:lnTo>
                    <a:lnTo>
                      <a:pt x="682" y="198"/>
                    </a:lnTo>
                    <a:lnTo>
                      <a:pt x="682" y="222"/>
                    </a:lnTo>
                    <a:lnTo>
                      <a:pt x="688" y="246"/>
                    </a:lnTo>
                    <a:lnTo>
                      <a:pt x="694" y="264"/>
                    </a:lnTo>
                    <a:close/>
                    <a:moveTo>
                      <a:pt x="532" y="455"/>
                    </a:moveTo>
                    <a:lnTo>
                      <a:pt x="527" y="461"/>
                    </a:lnTo>
                    <a:lnTo>
                      <a:pt x="532" y="449"/>
                    </a:lnTo>
                    <a:lnTo>
                      <a:pt x="532" y="455"/>
                    </a:lnTo>
                    <a:close/>
                    <a:moveTo>
                      <a:pt x="634" y="803"/>
                    </a:moveTo>
                    <a:lnTo>
                      <a:pt x="634" y="80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8" name="Freeform 19">
                <a:extLst>
                  <a:ext uri="{FF2B5EF4-FFF2-40B4-BE49-F238E27FC236}">
                    <a16:creationId xmlns:a16="http://schemas.microsoft.com/office/drawing/2014/main" id="{1EA0425F-EA70-28FE-8E6C-E148C26BC61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84" y="2709"/>
                <a:ext cx="47" cy="78"/>
              </a:xfrm>
              <a:custGeom>
                <a:avLst/>
                <a:gdLst>
                  <a:gd name="T0" fmla="*/ 12 w 47"/>
                  <a:gd name="T1" fmla="*/ 72 h 78"/>
                  <a:gd name="T2" fmla="*/ 18 w 47"/>
                  <a:gd name="T3" fmla="*/ 60 h 78"/>
                  <a:gd name="T4" fmla="*/ 24 w 47"/>
                  <a:gd name="T5" fmla="*/ 54 h 78"/>
                  <a:gd name="T6" fmla="*/ 47 w 47"/>
                  <a:gd name="T7" fmla="*/ 0 h 78"/>
                  <a:gd name="T8" fmla="*/ 0 w 47"/>
                  <a:gd name="T9" fmla="*/ 78 h 78"/>
                  <a:gd name="T10" fmla="*/ 12 w 47"/>
                  <a:gd name="T11" fmla="*/ 72 h 78"/>
                  <a:gd name="T12" fmla="*/ 12 w 47"/>
                  <a:gd name="T13" fmla="*/ 72 h 78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" h="78">
                    <a:moveTo>
                      <a:pt x="12" y="72"/>
                    </a:moveTo>
                    <a:lnTo>
                      <a:pt x="18" y="60"/>
                    </a:lnTo>
                    <a:lnTo>
                      <a:pt x="24" y="54"/>
                    </a:lnTo>
                    <a:lnTo>
                      <a:pt x="47" y="0"/>
                    </a:lnTo>
                    <a:lnTo>
                      <a:pt x="0" y="78"/>
                    </a:lnTo>
                    <a:lnTo>
                      <a:pt x="12" y="7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49" name="Freeform 20">
                <a:extLst>
                  <a:ext uri="{FF2B5EF4-FFF2-40B4-BE49-F238E27FC236}">
                    <a16:creationId xmlns:a16="http://schemas.microsoft.com/office/drawing/2014/main" id="{D45233F8-9347-C995-92CC-1CD4271C85B2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284" y="2572"/>
                <a:ext cx="149" cy="419"/>
              </a:xfrm>
              <a:custGeom>
                <a:avLst/>
                <a:gdLst>
                  <a:gd name="T0" fmla="*/ 29 w 149"/>
                  <a:gd name="T1" fmla="*/ 96 h 419"/>
                  <a:gd name="T2" fmla="*/ 41 w 149"/>
                  <a:gd name="T3" fmla="*/ 126 h 419"/>
                  <a:gd name="T4" fmla="*/ 29 w 149"/>
                  <a:gd name="T5" fmla="*/ 161 h 419"/>
                  <a:gd name="T6" fmla="*/ 47 w 149"/>
                  <a:gd name="T7" fmla="*/ 149 h 419"/>
                  <a:gd name="T8" fmla="*/ 53 w 149"/>
                  <a:gd name="T9" fmla="*/ 347 h 419"/>
                  <a:gd name="T10" fmla="*/ 65 w 149"/>
                  <a:gd name="T11" fmla="*/ 371 h 419"/>
                  <a:gd name="T12" fmla="*/ 65 w 149"/>
                  <a:gd name="T13" fmla="*/ 377 h 419"/>
                  <a:gd name="T14" fmla="*/ 65 w 149"/>
                  <a:gd name="T15" fmla="*/ 389 h 419"/>
                  <a:gd name="T16" fmla="*/ 77 w 149"/>
                  <a:gd name="T17" fmla="*/ 395 h 419"/>
                  <a:gd name="T18" fmla="*/ 101 w 149"/>
                  <a:gd name="T19" fmla="*/ 407 h 419"/>
                  <a:gd name="T20" fmla="*/ 125 w 149"/>
                  <a:gd name="T21" fmla="*/ 413 h 419"/>
                  <a:gd name="T22" fmla="*/ 149 w 149"/>
                  <a:gd name="T23" fmla="*/ 419 h 419"/>
                  <a:gd name="T24" fmla="*/ 125 w 149"/>
                  <a:gd name="T25" fmla="*/ 395 h 419"/>
                  <a:gd name="T26" fmla="*/ 77 w 149"/>
                  <a:gd name="T27" fmla="*/ 365 h 419"/>
                  <a:gd name="T28" fmla="*/ 77 w 149"/>
                  <a:gd name="T29" fmla="*/ 365 h 419"/>
                  <a:gd name="T30" fmla="*/ 77 w 149"/>
                  <a:gd name="T31" fmla="*/ 353 h 419"/>
                  <a:gd name="T32" fmla="*/ 83 w 149"/>
                  <a:gd name="T33" fmla="*/ 329 h 419"/>
                  <a:gd name="T34" fmla="*/ 83 w 149"/>
                  <a:gd name="T35" fmla="*/ 293 h 419"/>
                  <a:gd name="T36" fmla="*/ 83 w 149"/>
                  <a:gd name="T37" fmla="*/ 257 h 419"/>
                  <a:gd name="T38" fmla="*/ 83 w 149"/>
                  <a:gd name="T39" fmla="*/ 221 h 419"/>
                  <a:gd name="T40" fmla="*/ 77 w 149"/>
                  <a:gd name="T41" fmla="*/ 185 h 419"/>
                  <a:gd name="T42" fmla="*/ 65 w 149"/>
                  <a:gd name="T43" fmla="*/ 155 h 419"/>
                  <a:gd name="T44" fmla="*/ 59 w 149"/>
                  <a:gd name="T45" fmla="*/ 143 h 419"/>
                  <a:gd name="T46" fmla="*/ 53 w 149"/>
                  <a:gd name="T47" fmla="*/ 137 h 419"/>
                  <a:gd name="T48" fmla="*/ 53 w 149"/>
                  <a:gd name="T49" fmla="*/ 120 h 419"/>
                  <a:gd name="T50" fmla="*/ 53 w 149"/>
                  <a:gd name="T51" fmla="*/ 108 h 419"/>
                  <a:gd name="T52" fmla="*/ 47 w 149"/>
                  <a:gd name="T53" fmla="*/ 90 h 419"/>
                  <a:gd name="T54" fmla="*/ 35 w 149"/>
                  <a:gd name="T55" fmla="*/ 54 h 419"/>
                  <a:gd name="T56" fmla="*/ 23 w 149"/>
                  <a:gd name="T57" fmla="*/ 18 h 419"/>
                  <a:gd name="T58" fmla="*/ 17 w 149"/>
                  <a:gd name="T59" fmla="*/ 6 h 419"/>
                  <a:gd name="T60" fmla="*/ 17 w 149"/>
                  <a:gd name="T61" fmla="*/ 0 h 419"/>
                  <a:gd name="T62" fmla="*/ 0 w 149"/>
                  <a:gd name="T63" fmla="*/ 6 h 419"/>
                  <a:gd name="T64" fmla="*/ 6 w 149"/>
                  <a:gd name="T65" fmla="*/ 114 h 419"/>
                  <a:gd name="T66" fmla="*/ 29 w 149"/>
                  <a:gd name="T67" fmla="*/ 96 h 419"/>
                  <a:gd name="T68" fmla="*/ 29 w 149"/>
                  <a:gd name="T69" fmla="*/ 96 h 419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149" h="419">
                    <a:moveTo>
                      <a:pt x="29" y="96"/>
                    </a:moveTo>
                    <a:lnTo>
                      <a:pt x="41" y="126"/>
                    </a:lnTo>
                    <a:lnTo>
                      <a:pt x="29" y="161"/>
                    </a:lnTo>
                    <a:lnTo>
                      <a:pt x="47" y="149"/>
                    </a:lnTo>
                    <a:lnTo>
                      <a:pt x="53" y="347"/>
                    </a:lnTo>
                    <a:lnTo>
                      <a:pt x="65" y="371"/>
                    </a:lnTo>
                    <a:lnTo>
                      <a:pt x="65" y="377"/>
                    </a:lnTo>
                    <a:lnTo>
                      <a:pt x="65" y="389"/>
                    </a:lnTo>
                    <a:lnTo>
                      <a:pt x="77" y="395"/>
                    </a:lnTo>
                    <a:lnTo>
                      <a:pt x="101" y="407"/>
                    </a:lnTo>
                    <a:lnTo>
                      <a:pt x="125" y="413"/>
                    </a:lnTo>
                    <a:lnTo>
                      <a:pt x="149" y="419"/>
                    </a:lnTo>
                    <a:lnTo>
                      <a:pt x="125" y="395"/>
                    </a:lnTo>
                    <a:lnTo>
                      <a:pt x="77" y="365"/>
                    </a:lnTo>
                    <a:lnTo>
                      <a:pt x="77" y="353"/>
                    </a:lnTo>
                    <a:lnTo>
                      <a:pt x="83" y="329"/>
                    </a:lnTo>
                    <a:lnTo>
                      <a:pt x="83" y="293"/>
                    </a:lnTo>
                    <a:lnTo>
                      <a:pt x="83" y="257"/>
                    </a:lnTo>
                    <a:lnTo>
                      <a:pt x="83" y="221"/>
                    </a:lnTo>
                    <a:lnTo>
                      <a:pt x="77" y="185"/>
                    </a:lnTo>
                    <a:lnTo>
                      <a:pt x="65" y="155"/>
                    </a:lnTo>
                    <a:lnTo>
                      <a:pt x="59" y="143"/>
                    </a:lnTo>
                    <a:lnTo>
                      <a:pt x="53" y="137"/>
                    </a:lnTo>
                    <a:lnTo>
                      <a:pt x="53" y="120"/>
                    </a:lnTo>
                    <a:lnTo>
                      <a:pt x="53" y="108"/>
                    </a:lnTo>
                    <a:lnTo>
                      <a:pt x="47" y="90"/>
                    </a:lnTo>
                    <a:lnTo>
                      <a:pt x="35" y="54"/>
                    </a:lnTo>
                    <a:lnTo>
                      <a:pt x="23" y="18"/>
                    </a:lnTo>
                    <a:lnTo>
                      <a:pt x="17" y="6"/>
                    </a:lnTo>
                    <a:lnTo>
                      <a:pt x="17" y="0"/>
                    </a:lnTo>
                    <a:lnTo>
                      <a:pt x="0" y="6"/>
                    </a:lnTo>
                    <a:lnTo>
                      <a:pt x="6" y="114"/>
                    </a:lnTo>
                    <a:lnTo>
                      <a:pt x="29" y="9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0" name="Freeform 21">
                <a:extLst>
                  <a:ext uri="{FF2B5EF4-FFF2-40B4-BE49-F238E27FC236}">
                    <a16:creationId xmlns:a16="http://schemas.microsoft.com/office/drawing/2014/main" id="{0B263F13-EEC3-FE0B-E00F-38919AF19BFE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40" y="2434"/>
                <a:ext cx="167" cy="138"/>
              </a:xfrm>
              <a:custGeom>
                <a:avLst/>
                <a:gdLst>
                  <a:gd name="T0" fmla="*/ 102 w 167"/>
                  <a:gd name="T1" fmla="*/ 18 h 138"/>
                  <a:gd name="T2" fmla="*/ 96 w 167"/>
                  <a:gd name="T3" fmla="*/ 12 h 138"/>
                  <a:gd name="T4" fmla="*/ 90 w 167"/>
                  <a:gd name="T5" fmla="*/ 0 h 138"/>
                  <a:gd name="T6" fmla="*/ 78 w 167"/>
                  <a:gd name="T7" fmla="*/ 0 h 138"/>
                  <a:gd name="T8" fmla="*/ 66 w 167"/>
                  <a:gd name="T9" fmla="*/ 0 h 138"/>
                  <a:gd name="T10" fmla="*/ 60 w 167"/>
                  <a:gd name="T11" fmla="*/ 0 h 138"/>
                  <a:gd name="T12" fmla="*/ 48 w 167"/>
                  <a:gd name="T13" fmla="*/ 6 h 138"/>
                  <a:gd name="T14" fmla="*/ 36 w 167"/>
                  <a:gd name="T15" fmla="*/ 12 h 138"/>
                  <a:gd name="T16" fmla="*/ 30 w 167"/>
                  <a:gd name="T17" fmla="*/ 12 h 138"/>
                  <a:gd name="T18" fmla="*/ 24 w 167"/>
                  <a:gd name="T19" fmla="*/ 24 h 138"/>
                  <a:gd name="T20" fmla="*/ 18 w 167"/>
                  <a:gd name="T21" fmla="*/ 42 h 138"/>
                  <a:gd name="T22" fmla="*/ 6 w 167"/>
                  <a:gd name="T23" fmla="*/ 66 h 138"/>
                  <a:gd name="T24" fmla="*/ 0 w 167"/>
                  <a:gd name="T25" fmla="*/ 72 h 138"/>
                  <a:gd name="T26" fmla="*/ 42 w 167"/>
                  <a:gd name="T27" fmla="*/ 30 h 138"/>
                  <a:gd name="T28" fmla="*/ 30 w 167"/>
                  <a:gd name="T29" fmla="*/ 66 h 138"/>
                  <a:gd name="T30" fmla="*/ 96 w 167"/>
                  <a:gd name="T31" fmla="*/ 36 h 138"/>
                  <a:gd name="T32" fmla="*/ 120 w 167"/>
                  <a:gd name="T33" fmla="*/ 78 h 138"/>
                  <a:gd name="T34" fmla="*/ 120 w 167"/>
                  <a:gd name="T35" fmla="*/ 54 h 138"/>
                  <a:gd name="T36" fmla="*/ 167 w 167"/>
                  <a:gd name="T37" fmla="*/ 138 h 138"/>
                  <a:gd name="T38" fmla="*/ 167 w 167"/>
                  <a:gd name="T39" fmla="*/ 120 h 138"/>
                  <a:gd name="T40" fmla="*/ 161 w 167"/>
                  <a:gd name="T41" fmla="*/ 102 h 138"/>
                  <a:gd name="T42" fmla="*/ 138 w 167"/>
                  <a:gd name="T43" fmla="*/ 60 h 138"/>
                  <a:gd name="T44" fmla="*/ 114 w 167"/>
                  <a:gd name="T45" fmla="*/ 30 h 138"/>
                  <a:gd name="T46" fmla="*/ 108 w 167"/>
                  <a:gd name="T47" fmla="*/ 24 h 138"/>
                  <a:gd name="T48" fmla="*/ 102 w 167"/>
                  <a:gd name="T49" fmla="*/ 18 h 138"/>
                  <a:gd name="T50" fmla="*/ 102 w 167"/>
                  <a:gd name="T51" fmla="*/ 18 h 138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7" h="138">
                    <a:moveTo>
                      <a:pt x="102" y="18"/>
                    </a:moveTo>
                    <a:lnTo>
                      <a:pt x="96" y="12"/>
                    </a:lnTo>
                    <a:lnTo>
                      <a:pt x="90" y="0"/>
                    </a:lnTo>
                    <a:lnTo>
                      <a:pt x="78" y="0"/>
                    </a:lnTo>
                    <a:lnTo>
                      <a:pt x="66" y="0"/>
                    </a:lnTo>
                    <a:lnTo>
                      <a:pt x="60" y="0"/>
                    </a:lnTo>
                    <a:lnTo>
                      <a:pt x="48" y="6"/>
                    </a:lnTo>
                    <a:lnTo>
                      <a:pt x="36" y="12"/>
                    </a:lnTo>
                    <a:lnTo>
                      <a:pt x="30" y="12"/>
                    </a:lnTo>
                    <a:lnTo>
                      <a:pt x="24" y="24"/>
                    </a:lnTo>
                    <a:lnTo>
                      <a:pt x="18" y="42"/>
                    </a:lnTo>
                    <a:lnTo>
                      <a:pt x="6" y="66"/>
                    </a:lnTo>
                    <a:lnTo>
                      <a:pt x="0" y="72"/>
                    </a:lnTo>
                    <a:lnTo>
                      <a:pt x="42" y="30"/>
                    </a:lnTo>
                    <a:lnTo>
                      <a:pt x="30" y="66"/>
                    </a:lnTo>
                    <a:lnTo>
                      <a:pt x="96" y="36"/>
                    </a:lnTo>
                    <a:lnTo>
                      <a:pt x="120" y="78"/>
                    </a:lnTo>
                    <a:lnTo>
                      <a:pt x="120" y="54"/>
                    </a:lnTo>
                    <a:lnTo>
                      <a:pt x="167" y="138"/>
                    </a:lnTo>
                    <a:lnTo>
                      <a:pt x="167" y="120"/>
                    </a:lnTo>
                    <a:lnTo>
                      <a:pt x="161" y="102"/>
                    </a:lnTo>
                    <a:lnTo>
                      <a:pt x="138" y="60"/>
                    </a:lnTo>
                    <a:lnTo>
                      <a:pt x="114" y="30"/>
                    </a:lnTo>
                    <a:lnTo>
                      <a:pt x="108" y="24"/>
                    </a:lnTo>
                    <a:lnTo>
                      <a:pt x="102" y="1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1" name="Freeform 22">
                <a:extLst>
                  <a:ext uri="{FF2B5EF4-FFF2-40B4-BE49-F238E27FC236}">
                    <a16:creationId xmlns:a16="http://schemas.microsoft.com/office/drawing/2014/main" id="{97F1CA1D-4FE2-63E8-6478-F1A99C83859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8" y="2314"/>
                <a:ext cx="113" cy="114"/>
              </a:xfrm>
              <a:custGeom>
                <a:avLst/>
                <a:gdLst>
                  <a:gd name="T0" fmla="*/ 0 w 113"/>
                  <a:gd name="T1" fmla="*/ 0 h 114"/>
                  <a:gd name="T2" fmla="*/ 6 w 113"/>
                  <a:gd name="T3" fmla="*/ 0 h 114"/>
                  <a:gd name="T4" fmla="*/ 24 w 113"/>
                  <a:gd name="T5" fmla="*/ 6 h 114"/>
                  <a:gd name="T6" fmla="*/ 48 w 113"/>
                  <a:gd name="T7" fmla="*/ 18 h 114"/>
                  <a:gd name="T8" fmla="*/ 71 w 113"/>
                  <a:gd name="T9" fmla="*/ 36 h 114"/>
                  <a:gd name="T10" fmla="*/ 83 w 113"/>
                  <a:gd name="T11" fmla="*/ 48 h 114"/>
                  <a:gd name="T12" fmla="*/ 95 w 113"/>
                  <a:gd name="T13" fmla="*/ 66 h 114"/>
                  <a:gd name="T14" fmla="*/ 107 w 113"/>
                  <a:gd name="T15" fmla="*/ 90 h 114"/>
                  <a:gd name="T16" fmla="*/ 113 w 113"/>
                  <a:gd name="T17" fmla="*/ 114 h 114"/>
                  <a:gd name="T18" fmla="*/ 83 w 113"/>
                  <a:gd name="T19" fmla="*/ 66 h 114"/>
                  <a:gd name="T20" fmla="*/ 60 w 113"/>
                  <a:gd name="T21" fmla="*/ 78 h 114"/>
                  <a:gd name="T22" fmla="*/ 71 w 113"/>
                  <a:gd name="T23" fmla="*/ 54 h 114"/>
                  <a:gd name="T24" fmla="*/ 12 w 113"/>
                  <a:gd name="T25" fmla="*/ 78 h 114"/>
                  <a:gd name="T26" fmla="*/ 60 w 113"/>
                  <a:gd name="T27" fmla="*/ 48 h 114"/>
                  <a:gd name="T28" fmla="*/ 60 w 113"/>
                  <a:gd name="T29" fmla="*/ 42 h 114"/>
                  <a:gd name="T30" fmla="*/ 54 w 113"/>
                  <a:gd name="T31" fmla="*/ 30 h 114"/>
                  <a:gd name="T32" fmla="*/ 36 w 113"/>
                  <a:gd name="T33" fmla="*/ 18 h 114"/>
                  <a:gd name="T34" fmla="*/ 0 w 113"/>
                  <a:gd name="T35" fmla="*/ 0 h 114"/>
                  <a:gd name="T36" fmla="*/ 0 w 113"/>
                  <a:gd name="T37" fmla="*/ 0 h 114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</a:gdLst>
                <a:ahLst/>
                <a:cxnLst>
                  <a:cxn ang="T38">
                    <a:pos x="T0" y="T1"/>
                  </a:cxn>
                  <a:cxn ang="T39">
                    <a:pos x="T2" y="T3"/>
                  </a:cxn>
                  <a:cxn ang="T40">
                    <a:pos x="T4" y="T5"/>
                  </a:cxn>
                  <a:cxn ang="T41">
                    <a:pos x="T6" y="T7"/>
                  </a:cxn>
                  <a:cxn ang="T42">
                    <a:pos x="T8" y="T9"/>
                  </a:cxn>
                  <a:cxn ang="T43">
                    <a:pos x="T10" y="T11"/>
                  </a:cxn>
                  <a:cxn ang="T44">
                    <a:pos x="T12" y="T13"/>
                  </a:cxn>
                  <a:cxn ang="T45">
                    <a:pos x="T14" y="T15"/>
                  </a:cxn>
                  <a:cxn ang="T46">
                    <a:pos x="T16" y="T17"/>
                  </a:cxn>
                  <a:cxn ang="T47">
                    <a:pos x="T18" y="T19"/>
                  </a:cxn>
                  <a:cxn ang="T48">
                    <a:pos x="T20" y="T21"/>
                  </a:cxn>
                  <a:cxn ang="T49">
                    <a:pos x="T22" y="T23"/>
                  </a:cxn>
                  <a:cxn ang="T50">
                    <a:pos x="T24" y="T25"/>
                  </a:cxn>
                  <a:cxn ang="T51">
                    <a:pos x="T26" y="T27"/>
                  </a:cxn>
                  <a:cxn ang="T52">
                    <a:pos x="T28" y="T29"/>
                  </a:cxn>
                  <a:cxn ang="T53">
                    <a:pos x="T30" y="T31"/>
                  </a:cxn>
                  <a:cxn ang="T54">
                    <a:pos x="T32" y="T33"/>
                  </a:cxn>
                  <a:cxn ang="T55">
                    <a:pos x="T34" y="T35"/>
                  </a:cxn>
                  <a:cxn ang="T56">
                    <a:pos x="T36" y="T37"/>
                  </a:cxn>
                </a:cxnLst>
                <a:rect l="0" t="0" r="r" b="b"/>
                <a:pathLst>
                  <a:path w="113" h="114">
                    <a:moveTo>
                      <a:pt x="0" y="0"/>
                    </a:moveTo>
                    <a:lnTo>
                      <a:pt x="6" y="0"/>
                    </a:lnTo>
                    <a:lnTo>
                      <a:pt x="24" y="6"/>
                    </a:lnTo>
                    <a:lnTo>
                      <a:pt x="48" y="18"/>
                    </a:lnTo>
                    <a:lnTo>
                      <a:pt x="71" y="36"/>
                    </a:lnTo>
                    <a:lnTo>
                      <a:pt x="83" y="48"/>
                    </a:lnTo>
                    <a:lnTo>
                      <a:pt x="95" y="66"/>
                    </a:lnTo>
                    <a:lnTo>
                      <a:pt x="107" y="90"/>
                    </a:lnTo>
                    <a:lnTo>
                      <a:pt x="113" y="114"/>
                    </a:lnTo>
                    <a:lnTo>
                      <a:pt x="83" y="66"/>
                    </a:lnTo>
                    <a:lnTo>
                      <a:pt x="60" y="78"/>
                    </a:lnTo>
                    <a:lnTo>
                      <a:pt x="71" y="54"/>
                    </a:lnTo>
                    <a:lnTo>
                      <a:pt x="12" y="78"/>
                    </a:lnTo>
                    <a:lnTo>
                      <a:pt x="60" y="48"/>
                    </a:lnTo>
                    <a:lnTo>
                      <a:pt x="60" y="42"/>
                    </a:lnTo>
                    <a:lnTo>
                      <a:pt x="54" y="30"/>
                    </a:lnTo>
                    <a:lnTo>
                      <a:pt x="36" y="18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2" name="Freeform 23">
                <a:extLst>
                  <a:ext uri="{FF2B5EF4-FFF2-40B4-BE49-F238E27FC236}">
                    <a16:creationId xmlns:a16="http://schemas.microsoft.com/office/drawing/2014/main" id="{9422DFC0-A00F-FC0C-B05D-3F7260FCDAA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122" y="2578"/>
                <a:ext cx="66" cy="60"/>
              </a:xfrm>
              <a:custGeom>
                <a:avLst/>
                <a:gdLst>
                  <a:gd name="T0" fmla="*/ 54 w 66"/>
                  <a:gd name="T1" fmla="*/ 0 h 60"/>
                  <a:gd name="T2" fmla="*/ 42 w 66"/>
                  <a:gd name="T3" fmla="*/ 18 h 60"/>
                  <a:gd name="T4" fmla="*/ 36 w 66"/>
                  <a:gd name="T5" fmla="*/ 6 h 60"/>
                  <a:gd name="T6" fmla="*/ 24 w 66"/>
                  <a:gd name="T7" fmla="*/ 30 h 60"/>
                  <a:gd name="T8" fmla="*/ 18 w 66"/>
                  <a:gd name="T9" fmla="*/ 36 h 60"/>
                  <a:gd name="T10" fmla="*/ 6 w 66"/>
                  <a:gd name="T11" fmla="*/ 48 h 60"/>
                  <a:gd name="T12" fmla="*/ 0 w 66"/>
                  <a:gd name="T13" fmla="*/ 60 h 60"/>
                  <a:gd name="T14" fmla="*/ 12 w 66"/>
                  <a:gd name="T15" fmla="*/ 54 h 60"/>
                  <a:gd name="T16" fmla="*/ 30 w 66"/>
                  <a:gd name="T17" fmla="*/ 36 h 60"/>
                  <a:gd name="T18" fmla="*/ 54 w 66"/>
                  <a:gd name="T19" fmla="*/ 18 h 60"/>
                  <a:gd name="T20" fmla="*/ 66 w 66"/>
                  <a:gd name="T21" fmla="*/ 6 h 60"/>
                  <a:gd name="T22" fmla="*/ 54 w 66"/>
                  <a:gd name="T23" fmla="*/ 0 h 60"/>
                  <a:gd name="T24" fmla="*/ 54 w 66"/>
                  <a:gd name="T25" fmla="*/ 0 h 60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66" h="60">
                    <a:moveTo>
                      <a:pt x="54" y="0"/>
                    </a:moveTo>
                    <a:lnTo>
                      <a:pt x="42" y="18"/>
                    </a:lnTo>
                    <a:lnTo>
                      <a:pt x="36" y="6"/>
                    </a:lnTo>
                    <a:lnTo>
                      <a:pt x="24" y="30"/>
                    </a:lnTo>
                    <a:lnTo>
                      <a:pt x="18" y="36"/>
                    </a:lnTo>
                    <a:lnTo>
                      <a:pt x="6" y="48"/>
                    </a:lnTo>
                    <a:lnTo>
                      <a:pt x="0" y="60"/>
                    </a:lnTo>
                    <a:lnTo>
                      <a:pt x="12" y="54"/>
                    </a:lnTo>
                    <a:lnTo>
                      <a:pt x="30" y="36"/>
                    </a:lnTo>
                    <a:lnTo>
                      <a:pt x="54" y="18"/>
                    </a:lnTo>
                    <a:lnTo>
                      <a:pt x="66" y="6"/>
                    </a:lnTo>
                    <a:lnTo>
                      <a:pt x="5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3" name="Freeform 24">
                <a:extLst>
                  <a:ext uri="{FF2B5EF4-FFF2-40B4-BE49-F238E27FC236}">
                    <a16:creationId xmlns:a16="http://schemas.microsoft.com/office/drawing/2014/main" id="{DD2CF8AD-4E9A-2FB5-4351-77352CF83BED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942" y="2674"/>
                <a:ext cx="161" cy="179"/>
              </a:xfrm>
              <a:custGeom>
                <a:avLst/>
                <a:gdLst>
                  <a:gd name="T0" fmla="*/ 131 w 161"/>
                  <a:gd name="T1" fmla="*/ 53 h 179"/>
                  <a:gd name="T2" fmla="*/ 137 w 161"/>
                  <a:gd name="T3" fmla="*/ 53 h 179"/>
                  <a:gd name="T4" fmla="*/ 143 w 161"/>
                  <a:gd name="T5" fmla="*/ 41 h 179"/>
                  <a:gd name="T6" fmla="*/ 155 w 161"/>
                  <a:gd name="T7" fmla="*/ 35 h 179"/>
                  <a:gd name="T8" fmla="*/ 161 w 161"/>
                  <a:gd name="T9" fmla="*/ 24 h 179"/>
                  <a:gd name="T10" fmla="*/ 161 w 161"/>
                  <a:gd name="T11" fmla="*/ 12 h 179"/>
                  <a:gd name="T12" fmla="*/ 161 w 161"/>
                  <a:gd name="T13" fmla="*/ 0 h 179"/>
                  <a:gd name="T14" fmla="*/ 149 w 161"/>
                  <a:gd name="T15" fmla="*/ 24 h 179"/>
                  <a:gd name="T16" fmla="*/ 143 w 161"/>
                  <a:gd name="T17" fmla="*/ 35 h 179"/>
                  <a:gd name="T18" fmla="*/ 131 w 161"/>
                  <a:gd name="T19" fmla="*/ 35 h 179"/>
                  <a:gd name="T20" fmla="*/ 119 w 161"/>
                  <a:gd name="T21" fmla="*/ 41 h 179"/>
                  <a:gd name="T22" fmla="*/ 125 w 161"/>
                  <a:gd name="T23" fmla="*/ 53 h 179"/>
                  <a:gd name="T24" fmla="*/ 95 w 161"/>
                  <a:gd name="T25" fmla="*/ 95 h 179"/>
                  <a:gd name="T26" fmla="*/ 0 w 161"/>
                  <a:gd name="T27" fmla="*/ 137 h 179"/>
                  <a:gd name="T28" fmla="*/ 60 w 161"/>
                  <a:gd name="T29" fmla="*/ 119 h 179"/>
                  <a:gd name="T30" fmla="*/ 54 w 161"/>
                  <a:gd name="T31" fmla="*/ 125 h 179"/>
                  <a:gd name="T32" fmla="*/ 48 w 161"/>
                  <a:gd name="T33" fmla="*/ 131 h 179"/>
                  <a:gd name="T34" fmla="*/ 24 w 161"/>
                  <a:gd name="T35" fmla="*/ 155 h 179"/>
                  <a:gd name="T36" fmla="*/ 12 w 161"/>
                  <a:gd name="T37" fmla="*/ 167 h 179"/>
                  <a:gd name="T38" fmla="*/ 0 w 161"/>
                  <a:gd name="T39" fmla="*/ 173 h 179"/>
                  <a:gd name="T40" fmla="*/ 0 w 161"/>
                  <a:gd name="T41" fmla="*/ 179 h 179"/>
                  <a:gd name="T42" fmla="*/ 6 w 161"/>
                  <a:gd name="T43" fmla="*/ 173 h 179"/>
                  <a:gd name="T44" fmla="*/ 30 w 161"/>
                  <a:gd name="T45" fmla="*/ 155 h 179"/>
                  <a:gd name="T46" fmla="*/ 48 w 161"/>
                  <a:gd name="T47" fmla="*/ 143 h 179"/>
                  <a:gd name="T48" fmla="*/ 71 w 161"/>
                  <a:gd name="T49" fmla="*/ 125 h 179"/>
                  <a:gd name="T50" fmla="*/ 95 w 161"/>
                  <a:gd name="T51" fmla="*/ 107 h 179"/>
                  <a:gd name="T52" fmla="*/ 119 w 161"/>
                  <a:gd name="T53" fmla="*/ 77 h 179"/>
                  <a:gd name="T54" fmla="*/ 131 w 161"/>
                  <a:gd name="T55" fmla="*/ 59 h 179"/>
                  <a:gd name="T56" fmla="*/ 131 w 161"/>
                  <a:gd name="T57" fmla="*/ 53 h 179"/>
                  <a:gd name="T58" fmla="*/ 131 w 161"/>
                  <a:gd name="T59" fmla="*/ 53 h 179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161" h="179">
                    <a:moveTo>
                      <a:pt x="131" y="53"/>
                    </a:moveTo>
                    <a:lnTo>
                      <a:pt x="137" y="53"/>
                    </a:lnTo>
                    <a:lnTo>
                      <a:pt x="143" y="41"/>
                    </a:lnTo>
                    <a:lnTo>
                      <a:pt x="155" y="35"/>
                    </a:lnTo>
                    <a:lnTo>
                      <a:pt x="161" y="24"/>
                    </a:lnTo>
                    <a:lnTo>
                      <a:pt x="161" y="12"/>
                    </a:lnTo>
                    <a:lnTo>
                      <a:pt x="161" y="0"/>
                    </a:lnTo>
                    <a:lnTo>
                      <a:pt x="149" y="24"/>
                    </a:lnTo>
                    <a:lnTo>
                      <a:pt x="143" y="35"/>
                    </a:lnTo>
                    <a:lnTo>
                      <a:pt x="131" y="35"/>
                    </a:lnTo>
                    <a:lnTo>
                      <a:pt x="119" y="41"/>
                    </a:lnTo>
                    <a:lnTo>
                      <a:pt x="125" y="53"/>
                    </a:lnTo>
                    <a:lnTo>
                      <a:pt x="95" y="95"/>
                    </a:lnTo>
                    <a:lnTo>
                      <a:pt x="0" y="137"/>
                    </a:lnTo>
                    <a:lnTo>
                      <a:pt x="60" y="119"/>
                    </a:lnTo>
                    <a:lnTo>
                      <a:pt x="54" y="125"/>
                    </a:lnTo>
                    <a:lnTo>
                      <a:pt x="48" y="131"/>
                    </a:lnTo>
                    <a:lnTo>
                      <a:pt x="24" y="155"/>
                    </a:lnTo>
                    <a:lnTo>
                      <a:pt x="12" y="167"/>
                    </a:lnTo>
                    <a:lnTo>
                      <a:pt x="0" y="173"/>
                    </a:lnTo>
                    <a:lnTo>
                      <a:pt x="0" y="179"/>
                    </a:lnTo>
                    <a:lnTo>
                      <a:pt x="6" y="173"/>
                    </a:lnTo>
                    <a:lnTo>
                      <a:pt x="30" y="155"/>
                    </a:lnTo>
                    <a:lnTo>
                      <a:pt x="48" y="143"/>
                    </a:lnTo>
                    <a:lnTo>
                      <a:pt x="71" y="125"/>
                    </a:lnTo>
                    <a:lnTo>
                      <a:pt x="95" y="107"/>
                    </a:lnTo>
                    <a:lnTo>
                      <a:pt x="119" y="77"/>
                    </a:lnTo>
                    <a:lnTo>
                      <a:pt x="131" y="59"/>
                    </a:lnTo>
                    <a:lnTo>
                      <a:pt x="131" y="53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4" name="Freeform 25">
                <a:extLst>
                  <a:ext uri="{FF2B5EF4-FFF2-40B4-BE49-F238E27FC236}">
                    <a16:creationId xmlns:a16="http://schemas.microsoft.com/office/drawing/2014/main" id="{CA17DC21-2B3F-AA67-360E-2436F45974E9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737" y="2763"/>
                <a:ext cx="73" cy="54"/>
              </a:xfrm>
              <a:custGeom>
                <a:avLst/>
                <a:gdLst>
                  <a:gd name="T0" fmla="*/ 24 w 72"/>
                  <a:gd name="T1" fmla="*/ 36 h 54"/>
                  <a:gd name="T2" fmla="*/ 56 w 72"/>
                  <a:gd name="T3" fmla="*/ 24 h 54"/>
                  <a:gd name="T4" fmla="*/ 68 w 72"/>
                  <a:gd name="T5" fmla="*/ 12 h 54"/>
                  <a:gd name="T6" fmla="*/ 74 w 72"/>
                  <a:gd name="T7" fmla="*/ 6 h 54"/>
                  <a:gd name="T8" fmla="*/ 80 w 72"/>
                  <a:gd name="T9" fmla="*/ 0 h 54"/>
                  <a:gd name="T10" fmla="*/ 50 w 72"/>
                  <a:gd name="T11" fmla="*/ 18 h 54"/>
                  <a:gd name="T12" fmla="*/ 30 w 72"/>
                  <a:gd name="T13" fmla="*/ 24 h 54"/>
                  <a:gd name="T14" fmla="*/ 24 w 72"/>
                  <a:gd name="T15" fmla="*/ 24 h 54"/>
                  <a:gd name="T16" fmla="*/ 18 w 72"/>
                  <a:gd name="T17" fmla="*/ 18 h 54"/>
                  <a:gd name="T18" fmla="*/ 12 w 72"/>
                  <a:gd name="T19" fmla="*/ 12 h 54"/>
                  <a:gd name="T20" fmla="*/ 0 w 72"/>
                  <a:gd name="T21" fmla="*/ 54 h 54"/>
                  <a:gd name="T22" fmla="*/ 12 w 72"/>
                  <a:gd name="T23" fmla="*/ 42 h 54"/>
                  <a:gd name="T24" fmla="*/ 24 w 72"/>
                  <a:gd name="T25" fmla="*/ 36 h 54"/>
                  <a:gd name="T26" fmla="*/ 24 w 72"/>
                  <a:gd name="T27" fmla="*/ 36 h 54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</a:gdLst>
                <a:ahLst/>
                <a:cxnLst>
                  <a:cxn ang="T28">
                    <a:pos x="T0" y="T1"/>
                  </a:cxn>
                  <a:cxn ang="T29">
                    <a:pos x="T2" y="T3"/>
                  </a:cxn>
                  <a:cxn ang="T30">
                    <a:pos x="T4" y="T5"/>
                  </a:cxn>
                  <a:cxn ang="T31">
                    <a:pos x="T6" y="T7"/>
                  </a:cxn>
                  <a:cxn ang="T32">
                    <a:pos x="T8" y="T9"/>
                  </a:cxn>
                  <a:cxn ang="T33">
                    <a:pos x="T10" y="T11"/>
                  </a:cxn>
                  <a:cxn ang="T34">
                    <a:pos x="T12" y="T13"/>
                  </a:cxn>
                  <a:cxn ang="T35">
                    <a:pos x="T14" y="T15"/>
                  </a:cxn>
                  <a:cxn ang="T36">
                    <a:pos x="T16" y="T17"/>
                  </a:cxn>
                  <a:cxn ang="T37">
                    <a:pos x="T18" y="T19"/>
                  </a:cxn>
                  <a:cxn ang="T38">
                    <a:pos x="T20" y="T21"/>
                  </a:cxn>
                  <a:cxn ang="T39">
                    <a:pos x="T22" y="T23"/>
                  </a:cxn>
                  <a:cxn ang="T40">
                    <a:pos x="T24" y="T25"/>
                  </a:cxn>
                  <a:cxn ang="T41">
                    <a:pos x="T26" y="T27"/>
                  </a:cxn>
                </a:cxnLst>
                <a:rect l="0" t="0" r="r" b="b"/>
                <a:pathLst>
                  <a:path w="72" h="54">
                    <a:moveTo>
                      <a:pt x="24" y="36"/>
                    </a:moveTo>
                    <a:lnTo>
                      <a:pt x="48" y="24"/>
                    </a:lnTo>
                    <a:lnTo>
                      <a:pt x="60" y="12"/>
                    </a:lnTo>
                    <a:lnTo>
                      <a:pt x="66" y="6"/>
                    </a:lnTo>
                    <a:lnTo>
                      <a:pt x="72" y="0"/>
                    </a:lnTo>
                    <a:lnTo>
                      <a:pt x="42" y="18"/>
                    </a:lnTo>
                    <a:lnTo>
                      <a:pt x="30" y="24"/>
                    </a:lnTo>
                    <a:lnTo>
                      <a:pt x="24" y="24"/>
                    </a:lnTo>
                    <a:lnTo>
                      <a:pt x="18" y="18"/>
                    </a:lnTo>
                    <a:lnTo>
                      <a:pt x="12" y="12"/>
                    </a:lnTo>
                    <a:lnTo>
                      <a:pt x="0" y="54"/>
                    </a:lnTo>
                    <a:lnTo>
                      <a:pt x="12" y="42"/>
                    </a:lnTo>
                    <a:lnTo>
                      <a:pt x="24" y="3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5" name="Freeform 26">
                <a:extLst>
                  <a:ext uri="{FF2B5EF4-FFF2-40B4-BE49-F238E27FC236}">
                    <a16:creationId xmlns:a16="http://schemas.microsoft.com/office/drawing/2014/main" id="{6427FD96-B8AC-AB42-D89C-0C09A36BB22F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624" y="2889"/>
                <a:ext cx="12" cy="54"/>
              </a:xfrm>
              <a:custGeom>
                <a:avLst/>
                <a:gdLst>
                  <a:gd name="T0" fmla="*/ 12 w 12"/>
                  <a:gd name="T1" fmla="*/ 0 h 54"/>
                  <a:gd name="T2" fmla="*/ 0 w 12"/>
                  <a:gd name="T3" fmla="*/ 12 h 54"/>
                  <a:gd name="T4" fmla="*/ 0 w 12"/>
                  <a:gd name="T5" fmla="*/ 18 h 54"/>
                  <a:gd name="T6" fmla="*/ 6 w 12"/>
                  <a:gd name="T7" fmla="*/ 54 h 54"/>
                  <a:gd name="T8" fmla="*/ 12 w 12"/>
                  <a:gd name="T9" fmla="*/ 36 h 54"/>
                  <a:gd name="T10" fmla="*/ 12 w 12"/>
                  <a:gd name="T11" fmla="*/ 18 h 54"/>
                  <a:gd name="T12" fmla="*/ 12 w 12"/>
                  <a:gd name="T13" fmla="*/ 6 h 54"/>
                  <a:gd name="T14" fmla="*/ 12 w 12"/>
                  <a:gd name="T15" fmla="*/ 0 h 54"/>
                  <a:gd name="T16" fmla="*/ 12 w 12"/>
                  <a:gd name="T17" fmla="*/ 0 h 54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2" h="54">
                    <a:moveTo>
                      <a:pt x="12" y="0"/>
                    </a:moveTo>
                    <a:lnTo>
                      <a:pt x="0" y="12"/>
                    </a:lnTo>
                    <a:lnTo>
                      <a:pt x="0" y="18"/>
                    </a:lnTo>
                    <a:lnTo>
                      <a:pt x="6" y="54"/>
                    </a:lnTo>
                    <a:lnTo>
                      <a:pt x="12" y="36"/>
                    </a:lnTo>
                    <a:lnTo>
                      <a:pt x="12" y="18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6" name="Freeform 27">
                <a:extLst>
                  <a:ext uri="{FF2B5EF4-FFF2-40B4-BE49-F238E27FC236}">
                    <a16:creationId xmlns:a16="http://schemas.microsoft.com/office/drawing/2014/main" id="{143C014C-D706-4F96-69A7-70A2ED947B2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2" y="3021"/>
                <a:ext cx="48" cy="72"/>
              </a:xfrm>
              <a:custGeom>
                <a:avLst/>
                <a:gdLst>
                  <a:gd name="T0" fmla="*/ 48 w 48"/>
                  <a:gd name="T1" fmla="*/ 6 h 72"/>
                  <a:gd name="T2" fmla="*/ 48 w 48"/>
                  <a:gd name="T3" fmla="*/ 6 h 72"/>
                  <a:gd name="T4" fmla="*/ 48 w 48"/>
                  <a:gd name="T5" fmla="*/ 6 h 72"/>
                  <a:gd name="T6" fmla="*/ 48 w 48"/>
                  <a:gd name="T7" fmla="*/ 6 h 72"/>
                  <a:gd name="T8" fmla="*/ 6 w 48"/>
                  <a:gd name="T9" fmla="*/ 0 h 72"/>
                  <a:gd name="T10" fmla="*/ 42 w 48"/>
                  <a:gd name="T11" fmla="*/ 12 h 72"/>
                  <a:gd name="T12" fmla="*/ 42 w 48"/>
                  <a:gd name="T13" fmla="*/ 12 h 72"/>
                  <a:gd name="T14" fmla="*/ 0 w 48"/>
                  <a:gd name="T15" fmla="*/ 72 h 72"/>
                  <a:gd name="T16" fmla="*/ 18 w 48"/>
                  <a:gd name="T17" fmla="*/ 54 h 72"/>
                  <a:gd name="T18" fmla="*/ 18 w 48"/>
                  <a:gd name="T19" fmla="*/ 66 h 72"/>
                  <a:gd name="T20" fmla="*/ 48 w 48"/>
                  <a:gd name="T21" fmla="*/ 6 h 72"/>
                  <a:gd name="T22" fmla="*/ 48 w 48"/>
                  <a:gd name="T23" fmla="*/ 6 h 72"/>
                  <a:gd name="T24" fmla="*/ 48 w 48"/>
                  <a:gd name="T25" fmla="*/ 6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8" h="72">
                    <a:moveTo>
                      <a:pt x="48" y="6"/>
                    </a:moveTo>
                    <a:lnTo>
                      <a:pt x="48" y="6"/>
                    </a:lnTo>
                    <a:lnTo>
                      <a:pt x="6" y="0"/>
                    </a:lnTo>
                    <a:lnTo>
                      <a:pt x="42" y="12"/>
                    </a:lnTo>
                    <a:lnTo>
                      <a:pt x="0" y="72"/>
                    </a:lnTo>
                    <a:lnTo>
                      <a:pt x="18" y="54"/>
                    </a:lnTo>
                    <a:lnTo>
                      <a:pt x="18" y="66"/>
                    </a:lnTo>
                    <a:lnTo>
                      <a:pt x="48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7" name="Freeform 28">
                <a:extLst>
                  <a:ext uri="{FF2B5EF4-FFF2-40B4-BE49-F238E27FC236}">
                    <a16:creationId xmlns:a16="http://schemas.microsoft.com/office/drawing/2014/main" id="{19EA2D82-3496-3A3B-4E58-95F495E550A7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37" y="3027"/>
                <a:ext cx="288" cy="84"/>
              </a:xfrm>
              <a:custGeom>
                <a:avLst/>
                <a:gdLst>
                  <a:gd name="T0" fmla="*/ 295 w 287"/>
                  <a:gd name="T1" fmla="*/ 0 h 84"/>
                  <a:gd name="T2" fmla="*/ 0 w 287"/>
                  <a:gd name="T3" fmla="*/ 84 h 84"/>
                  <a:gd name="T4" fmla="*/ 176 w 287"/>
                  <a:gd name="T5" fmla="*/ 36 h 84"/>
                  <a:gd name="T6" fmla="*/ 114 w 287"/>
                  <a:gd name="T7" fmla="*/ 60 h 84"/>
                  <a:gd name="T8" fmla="*/ 284 w 287"/>
                  <a:gd name="T9" fmla="*/ 18 h 84"/>
                  <a:gd name="T10" fmla="*/ 295 w 287"/>
                  <a:gd name="T11" fmla="*/ 0 h 84"/>
                  <a:gd name="T12" fmla="*/ 295 w 287"/>
                  <a:gd name="T13" fmla="*/ 0 h 84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87" h="84">
                    <a:moveTo>
                      <a:pt x="287" y="0"/>
                    </a:moveTo>
                    <a:lnTo>
                      <a:pt x="0" y="84"/>
                    </a:lnTo>
                    <a:lnTo>
                      <a:pt x="168" y="36"/>
                    </a:lnTo>
                    <a:lnTo>
                      <a:pt x="114" y="60"/>
                    </a:lnTo>
                    <a:lnTo>
                      <a:pt x="276" y="18"/>
                    </a:lnTo>
                    <a:lnTo>
                      <a:pt x="287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8" name="Freeform 29">
                <a:extLst>
                  <a:ext uri="{FF2B5EF4-FFF2-40B4-BE49-F238E27FC236}">
                    <a16:creationId xmlns:a16="http://schemas.microsoft.com/office/drawing/2014/main" id="{A8F15074-1C76-E00A-665E-723AA8BAB0F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28" y="3003"/>
                <a:ext cx="66" cy="108"/>
              </a:xfrm>
              <a:custGeom>
                <a:avLst/>
                <a:gdLst>
                  <a:gd name="T0" fmla="*/ 6 w 66"/>
                  <a:gd name="T1" fmla="*/ 0 h 108"/>
                  <a:gd name="T2" fmla="*/ 66 w 66"/>
                  <a:gd name="T3" fmla="*/ 6 h 108"/>
                  <a:gd name="T4" fmla="*/ 0 w 66"/>
                  <a:gd name="T5" fmla="*/ 84 h 108"/>
                  <a:gd name="T6" fmla="*/ 54 w 66"/>
                  <a:gd name="T7" fmla="*/ 24 h 108"/>
                  <a:gd name="T8" fmla="*/ 6 w 66"/>
                  <a:gd name="T9" fmla="*/ 108 h 108"/>
                  <a:gd name="T10" fmla="*/ 66 w 66"/>
                  <a:gd name="T11" fmla="*/ 6 h 108"/>
                  <a:gd name="T12" fmla="*/ 6 w 66"/>
                  <a:gd name="T13" fmla="*/ 0 h 108"/>
                  <a:gd name="T14" fmla="*/ 6 w 66"/>
                  <a:gd name="T15" fmla="*/ 0 h 108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66" h="108">
                    <a:moveTo>
                      <a:pt x="6" y="0"/>
                    </a:moveTo>
                    <a:lnTo>
                      <a:pt x="66" y="6"/>
                    </a:lnTo>
                    <a:lnTo>
                      <a:pt x="0" y="84"/>
                    </a:lnTo>
                    <a:lnTo>
                      <a:pt x="54" y="24"/>
                    </a:lnTo>
                    <a:lnTo>
                      <a:pt x="6" y="108"/>
                    </a:lnTo>
                    <a:lnTo>
                      <a:pt x="66" y="6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59" name="Freeform 30">
                <a:extLst>
                  <a:ext uri="{FF2B5EF4-FFF2-40B4-BE49-F238E27FC236}">
                    <a16:creationId xmlns:a16="http://schemas.microsoft.com/office/drawing/2014/main" id="{CD9055C2-085C-2D77-FFB0-292B3C21FE5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366" y="3111"/>
                <a:ext cx="77" cy="42"/>
              </a:xfrm>
              <a:custGeom>
                <a:avLst/>
                <a:gdLst>
                  <a:gd name="T0" fmla="*/ 36 w 77"/>
                  <a:gd name="T1" fmla="*/ 0 h 42"/>
                  <a:gd name="T2" fmla="*/ 42 w 77"/>
                  <a:gd name="T3" fmla="*/ 0 h 42"/>
                  <a:gd name="T4" fmla="*/ 60 w 77"/>
                  <a:gd name="T5" fmla="*/ 6 h 42"/>
                  <a:gd name="T6" fmla="*/ 48 w 77"/>
                  <a:gd name="T7" fmla="*/ 6 h 42"/>
                  <a:gd name="T8" fmla="*/ 42 w 77"/>
                  <a:gd name="T9" fmla="*/ 6 h 42"/>
                  <a:gd name="T10" fmla="*/ 60 w 77"/>
                  <a:gd name="T11" fmla="*/ 6 h 42"/>
                  <a:gd name="T12" fmla="*/ 0 w 77"/>
                  <a:gd name="T13" fmla="*/ 24 h 42"/>
                  <a:gd name="T14" fmla="*/ 71 w 77"/>
                  <a:gd name="T15" fmla="*/ 6 h 42"/>
                  <a:gd name="T16" fmla="*/ 66 w 77"/>
                  <a:gd name="T17" fmla="*/ 42 h 42"/>
                  <a:gd name="T18" fmla="*/ 77 w 77"/>
                  <a:gd name="T19" fmla="*/ 6 h 42"/>
                  <a:gd name="T20" fmla="*/ 36 w 77"/>
                  <a:gd name="T21" fmla="*/ 0 h 42"/>
                  <a:gd name="T22" fmla="*/ 36 w 77"/>
                  <a:gd name="T23" fmla="*/ 0 h 42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77" h="42">
                    <a:moveTo>
                      <a:pt x="36" y="0"/>
                    </a:moveTo>
                    <a:lnTo>
                      <a:pt x="42" y="0"/>
                    </a:lnTo>
                    <a:lnTo>
                      <a:pt x="60" y="6"/>
                    </a:lnTo>
                    <a:lnTo>
                      <a:pt x="48" y="6"/>
                    </a:lnTo>
                    <a:lnTo>
                      <a:pt x="42" y="6"/>
                    </a:lnTo>
                    <a:lnTo>
                      <a:pt x="60" y="6"/>
                    </a:lnTo>
                    <a:lnTo>
                      <a:pt x="0" y="24"/>
                    </a:lnTo>
                    <a:lnTo>
                      <a:pt x="71" y="6"/>
                    </a:lnTo>
                    <a:lnTo>
                      <a:pt x="66" y="42"/>
                    </a:lnTo>
                    <a:lnTo>
                      <a:pt x="77" y="6"/>
                    </a:lnTo>
                    <a:lnTo>
                      <a:pt x="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0" name="Freeform 31">
                <a:extLst>
                  <a:ext uri="{FF2B5EF4-FFF2-40B4-BE49-F238E27FC236}">
                    <a16:creationId xmlns:a16="http://schemas.microsoft.com/office/drawing/2014/main" id="{273755A6-3917-0452-3C59-A85304B0759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498" y="3165"/>
                <a:ext cx="66" cy="30"/>
              </a:xfrm>
              <a:custGeom>
                <a:avLst/>
                <a:gdLst>
                  <a:gd name="T0" fmla="*/ 66 w 66"/>
                  <a:gd name="T1" fmla="*/ 6 h 30"/>
                  <a:gd name="T2" fmla="*/ 0 w 66"/>
                  <a:gd name="T3" fmla="*/ 0 h 30"/>
                  <a:gd name="T4" fmla="*/ 54 w 66"/>
                  <a:gd name="T5" fmla="*/ 6 h 30"/>
                  <a:gd name="T6" fmla="*/ 18 w 66"/>
                  <a:gd name="T7" fmla="*/ 18 h 30"/>
                  <a:gd name="T8" fmla="*/ 60 w 66"/>
                  <a:gd name="T9" fmla="*/ 12 h 30"/>
                  <a:gd name="T10" fmla="*/ 60 w 66"/>
                  <a:gd name="T11" fmla="*/ 30 h 30"/>
                  <a:gd name="T12" fmla="*/ 60 w 66"/>
                  <a:gd name="T13" fmla="*/ 30 h 30"/>
                  <a:gd name="T14" fmla="*/ 66 w 66"/>
                  <a:gd name="T15" fmla="*/ 6 h 30"/>
                  <a:gd name="T16" fmla="*/ 66 w 66"/>
                  <a:gd name="T17" fmla="*/ 6 h 3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66" h="30">
                    <a:moveTo>
                      <a:pt x="66" y="6"/>
                    </a:moveTo>
                    <a:lnTo>
                      <a:pt x="0" y="0"/>
                    </a:lnTo>
                    <a:lnTo>
                      <a:pt x="54" y="6"/>
                    </a:lnTo>
                    <a:lnTo>
                      <a:pt x="18" y="18"/>
                    </a:lnTo>
                    <a:lnTo>
                      <a:pt x="60" y="12"/>
                    </a:lnTo>
                    <a:lnTo>
                      <a:pt x="60" y="30"/>
                    </a:lnTo>
                    <a:lnTo>
                      <a:pt x="66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1" name="Freeform 32">
                <a:extLst>
                  <a:ext uri="{FF2B5EF4-FFF2-40B4-BE49-F238E27FC236}">
                    <a16:creationId xmlns:a16="http://schemas.microsoft.com/office/drawing/2014/main" id="{A235CC1D-7EF6-C7F4-0A3F-637AB80C837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40" y="2919"/>
                <a:ext cx="18" cy="60"/>
              </a:xfrm>
              <a:custGeom>
                <a:avLst/>
                <a:gdLst>
                  <a:gd name="T0" fmla="*/ 0 w 18"/>
                  <a:gd name="T1" fmla="*/ 24 h 60"/>
                  <a:gd name="T2" fmla="*/ 12 w 18"/>
                  <a:gd name="T3" fmla="*/ 24 h 60"/>
                  <a:gd name="T4" fmla="*/ 12 w 18"/>
                  <a:gd name="T5" fmla="*/ 60 h 60"/>
                  <a:gd name="T6" fmla="*/ 18 w 18"/>
                  <a:gd name="T7" fmla="*/ 18 h 60"/>
                  <a:gd name="T8" fmla="*/ 18 w 18"/>
                  <a:gd name="T9" fmla="*/ 18 h 60"/>
                  <a:gd name="T10" fmla="*/ 18 w 18"/>
                  <a:gd name="T11" fmla="*/ 0 h 60"/>
                  <a:gd name="T12" fmla="*/ 12 w 18"/>
                  <a:gd name="T13" fmla="*/ 18 h 60"/>
                  <a:gd name="T14" fmla="*/ 0 w 18"/>
                  <a:gd name="T15" fmla="*/ 24 h 60"/>
                  <a:gd name="T16" fmla="*/ 0 w 18"/>
                  <a:gd name="T17" fmla="*/ 24 h 60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8" h="60">
                    <a:moveTo>
                      <a:pt x="0" y="24"/>
                    </a:moveTo>
                    <a:lnTo>
                      <a:pt x="12" y="24"/>
                    </a:lnTo>
                    <a:lnTo>
                      <a:pt x="12" y="60"/>
                    </a:lnTo>
                    <a:lnTo>
                      <a:pt x="18" y="18"/>
                    </a:lnTo>
                    <a:lnTo>
                      <a:pt x="18" y="0"/>
                    </a:lnTo>
                    <a:lnTo>
                      <a:pt x="12" y="18"/>
                    </a:lnTo>
                    <a:lnTo>
                      <a:pt x="0" y="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2" name="Freeform 33">
                <a:extLst>
                  <a:ext uri="{FF2B5EF4-FFF2-40B4-BE49-F238E27FC236}">
                    <a16:creationId xmlns:a16="http://schemas.microsoft.com/office/drawing/2014/main" id="{7D044B9F-B440-6AA7-605B-488D18877EF0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6" y="3021"/>
                <a:ext cx="6" cy="18"/>
              </a:xfrm>
              <a:custGeom>
                <a:avLst/>
                <a:gdLst>
                  <a:gd name="T0" fmla="*/ 6 w 6"/>
                  <a:gd name="T1" fmla="*/ 0 h 18"/>
                  <a:gd name="T2" fmla="*/ 0 w 6"/>
                  <a:gd name="T3" fmla="*/ 18 h 18"/>
                  <a:gd name="T4" fmla="*/ 6 w 6"/>
                  <a:gd name="T5" fmla="*/ 12 h 18"/>
                  <a:gd name="T6" fmla="*/ 6 w 6"/>
                  <a:gd name="T7" fmla="*/ 0 h 18"/>
                  <a:gd name="T8" fmla="*/ 6 w 6"/>
                  <a:gd name="T9" fmla="*/ 0 h 1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" h="18">
                    <a:moveTo>
                      <a:pt x="6" y="0"/>
                    </a:moveTo>
                    <a:lnTo>
                      <a:pt x="0" y="18"/>
                    </a:lnTo>
                    <a:lnTo>
                      <a:pt x="6" y="12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3" name="Freeform 34">
                <a:extLst>
                  <a:ext uri="{FF2B5EF4-FFF2-40B4-BE49-F238E27FC236}">
                    <a16:creationId xmlns:a16="http://schemas.microsoft.com/office/drawing/2014/main" id="{A4FF0312-CA13-4603-A887-D1CE90B00A08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4" y="2943"/>
                <a:ext cx="30" cy="78"/>
              </a:xfrm>
              <a:custGeom>
                <a:avLst/>
                <a:gdLst>
                  <a:gd name="T0" fmla="*/ 24 w 30"/>
                  <a:gd name="T1" fmla="*/ 6 h 78"/>
                  <a:gd name="T2" fmla="*/ 18 w 30"/>
                  <a:gd name="T3" fmla="*/ 24 h 78"/>
                  <a:gd name="T4" fmla="*/ 0 w 30"/>
                  <a:gd name="T5" fmla="*/ 18 h 78"/>
                  <a:gd name="T6" fmla="*/ 12 w 30"/>
                  <a:gd name="T7" fmla="*/ 30 h 78"/>
                  <a:gd name="T8" fmla="*/ 6 w 30"/>
                  <a:gd name="T9" fmla="*/ 42 h 78"/>
                  <a:gd name="T10" fmla="*/ 18 w 30"/>
                  <a:gd name="T11" fmla="*/ 78 h 78"/>
                  <a:gd name="T12" fmla="*/ 18 w 30"/>
                  <a:gd name="T13" fmla="*/ 24 h 78"/>
                  <a:gd name="T14" fmla="*/ 24 w 30"/>
                  <a:gd name="T15" fmla="*/ 12 h 78"/>
                  <a:gd name="T16" fmla="*/ 30 w 30"/>
                  <a:gd name="T17" fmla="*/ 6 h 78"/>
                  <a:gd name="T18" fmla="*/ 30 w 30"/>
                  <a:gd name="T19" fmla="*/ 6 h 78"/>
                  <a:gd name="T20" fmla="*/ 12 w 30"/>
                  <a:gd name="T21" fmla="*/ 0 h 78"/>
                  <a:gd name="T22" fmla="*/ 24 w 30"/>
                  <a:gd name="T23" fmla="*/ 6 h 78"/>
                  <a:gd name="T24" fmla="*/ 24 w 30"/>
                  <a:gd name="T25" fmla="*/ 6 h 78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30" h="78">
                    <a:moveTo>
                      <a:pt x="24" y="6"/>
                    </a:moveTo>
                    <a:lnTo>
                      <a:pt x="18" y="24"/>
                    </a:lnTo>
                    <a:lnTo>
                      <a:pt x="0" y="18"/>
                    </a:lnTo>
                    <a:lnTo>
                      <a:pt x="12" y="30"/>
                    </a:lnTo>
                    <a:lnTo>
                      <a:pt x="6" y="42"/>
                    </a:lnTo>
                    <a:lnTo>
                      <a:pt x="18" y="78"/>
                    </a:lnTo>
                    <a:lnTo>
                      <a:pt x="18" y="24"/>
                    </a:lnTo>
                    <a:lnTo>
                      <a:pt x="24" y="12"/>
                    </a:lnTo>
                    <a:lnTo>
                      <a:pt x="30" y="6"/>
                    </a:lnTo>
                    <a:lnTo>
                      <a:pt x="12" y="0"/>
                    </a:lnTo>
                    <a:lnTo>
                      <a:pt x="24" y="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4" name="Freeform 35">
                <a:extLst>
                  <a:ext uri="{FF2B5EF4-FFF2-40B4-BE49-F238E27FC236}">
                    <a16:creationId xmlns:a16="http://schemas.microsoft.com/office/drawing/2014/main" id="{7319B1A5-5F8A-AE9A-4CA9-B692AB359E44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40" y="3039"/>
                <a:ext cx="24" cy="24"/>
              </a:xfrm>
              <a:custGeom>
                <a:avLst/>
                <a:gdLst>
                  <a:gd name="T0" fmla="*/ 6 w 24"/>
                  <a:gd name="T1" fmla="*/ 0 h 24"/>
                  <a:gd name="T2" fmla="*/ 0 w 24"/>
                  <a:gd name="T3" fmla="*/ 0 h 24"/>
                  <a:gd name="T4" fmla="*/ 6 w 24"/>
                  <a:gd name="T5" fmla="*/ 0 h 24"/>
                  <a:gd name="T6" fmla="*/ 12 w 24"/>
                  <a:gd name="T7" fmla="*/ 6 h 24"/>
                  <a:gd name="T8" fmla="*/ 24 w 24"/>
                  <a:gd name="T9" fmla="*/ 24 h 24"/>
                  <a:gd name="T10" fmla="*/ 24 w 24"/>
                  <a:gd name="T11" fmla="*/ 18 h 24"/>
                  <a:gd name="T12" fmla="*/ 18 w 24"/>
                  <a:gd name="T13" fmla="*/ 6 h 24"/>
                  <a:gd name="T14" fmla="*/ 12 w 24"/>
                  <a:gd name="T15" fmla="*/ 0 h 24"/>
                  <a:gd name="T16" fmla="*/ 6 w 24"/>
                  <a:gd name="T17" fmla="*/ 0 h 24"/>
                  <a:gd name="T18" fmla="*/ 6 w 24"/>
                  <a:gd name="T19" fmla="*/ 0 h 24"/>
                  <a:gd name="T20" fmla="*/ 6 w 24"/>
                  <a:gd name="T21" fmla="*/ 0 h 24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4" h="24">
                    <a:moveTo>
                      <a:pt x="6" y="0"/>
                    </a:moveTo>
                    <a:lnTo>
                      <a:pt x="0" y="0"/>
                    </a:lnTo>
                    <a:lnTo>
                      <a:pt x="6" y="0"/>
                    </a:lnTo>
                    <a:lnTo>
                      <a:pt x="12" y="6"/>
                    </a:lnTo>
                    <a:lnTo>
                      <a:pt x="24" y="24"/>
                    </a:lnTo>
                    <a:lnTo>
                      <a:pt x="24" y="18"/>
                    </a:lnTo>
                    <a:lnTo>
                      <a:pt x="18" y="6"/>
                    </a:lnTo>
                    <a:lnTo>
                      <a:pt x="12" y="0"/>
                    </a:lnTo>
                    <a:lnTo>
                      <a:pt x="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18900000" scaled="1"/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5" name="Freeform 36">
                <a:extLst>
                  <a:ext uri="{FF2B5EF4-FFF2-40B4-BE49-F238E27FC236}">
                    <a16:creationId xmlns:a16="http://schemas.microsoft.com/office/drawing/2014/main" id="{558A700B-3EF5-1D34-F4E1-536921F03ADC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801" y="2681"/>
                <a:ext cx="215" cy="216"/>
              </a:xfrm>
              <a:custGeom>
                <a:avLst/>
                <a:gdLst>
                  <a:gd name="T0" fmla="*/ 215 w 215"/>
                  <a:gd name="T1" fmla="*/ 0 h 216"/>
                  <a:gd name="T2" fmla="*/ 147 w 215"/>
                  <a:gd name="T3" fmla="*/ 36 h 216"/>
                  <a:gd name="T4" fmla="*/ 132 w 215"/>
                  <a:gd name="T5" fmla="*/ 49 h 216"/>
                  <a:gd name="T6" fmla="*/ 104 w 215"/>
                  <a:gd name="T7" fmla="*/ 79 h 216"/>
                  <a:gd name="T8" fmla="*/ 87 w 215"/>
                  <a:gd name="T9" fmla="*/ 114 h 216"/>
                  <a:gd name="T10" fmla="*/ 48 w 215"/>
                  <a:gd name="T11" fmla="*/ 156 h 216"/>
                  <a:gd name="T12" fmla="*/ 42 w 215"/>
                  <a:gd name="T13" fmla="*/ 166 h 216"/>
                  <a:gd name="T14" fmla="*/ 29 w 215"/>
                  <a:gd name="T15" fmla="*/ 177 h 216"/>
                  <a:gd name="T16" fmla="*/ 0 w 215"/>
                  <a:gd name="T17" fmla="*/ 208 h 216"/>
                  <a:gd name="T18" fmla="*/ 48 w 215"/>
                  <a:gd name="T19" fmla="*/ 216 h 216"/>
                  <a:gd name="T20" fmla="*/ 215 w 215"/>
                  <a:gd name="T21" fmla="*/ 0 h 21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215" h="216">
                    <a:moveTo>
                      <a:pt x="215" y="0"/>
                    </a:moveTo>
                    <a:lnTo>
                      <a:pt x="147" y="36"/>
                    </a:lnTo>
                    <a:lnTo>
                      <a:pt x="132" y="49"/>
                    </a:lnTo>
                    <a:lnTo>
                      <a:pt x="104" y="79"/>
                    </a:lnTo>
                    <a:lnTo>
                      <a:pt x="87" y="114"/>
                    </a:lnTo>
                    <a:lnTo>
                      <a:pt x="48" y="156"/>
                    </a:lnTo>
                    <a:lnTo>
                      <a:pt x="42" y="166"/>
                    </a:lnTo>
                    <a:lnTo>
                      <a:pt x="29" y="177"/>
                    </a:lnTo>
                    <a:lnTo>
                      <a:pt x="0" y="208"/>
                    </a:lnTo>
                    <a:lnTo>
                      <a:pt x="48" y="216"/>
                    </a:lnTo>
                    <a:lnTo>
                      <a:pt x="215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6" name="Freeform 37">
                <a:extLst>
                  <a:ext uri="{FF2B5EF4-FFF2-40B4-BE49-F238E27FC236}">
                    <a16:creationId xmlns:a16="http://schemas.microsoft.com/office/drawing/2014/main" id="{8857CC4F-7413-E0DC-1D9C-CC6E2C4D800A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536" y="2710"/>
                <a:ext cx="212" cy="179"/>
              </a:xfrm>
              <a:custGeom>
                <a:avLst/>
                <a:gdLst>
                  <a:gd name="T0" fmla="*/ 212 w 212"/>
                  <a:gd name="T1" fmla="*/ 0 h 179"/>
                  <a:gd name="T2" fmla="*/ 144 w 212"/>
                  <a:gd name="T3" fmla="*/ 36 h 179"/>
                  <a:gd name="T4" fmla="*/ 0 w 212"/>
                  <a:gd name="T5" fmla="*/ 179 h 179"/>
                  <a:gd name="T6" fmla="*/ 177 w 212"/>
                  <a:gd name="T7" fmla="*/ 85 h 179"/>
                  <a:gd name="T8" fmla="*/ 212 w 212"/>
                  <a:gd name="T9" fmla="*/ 0 h 179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12" h="179">
                    <a:moveTo>
                      <a:pt x="212" y="0"/>
                    </a:moveTo>
                    <a:lnTo>
                      <a:pt x="144" y="36"/>
                    </a:lnTo>
                    <a:lnTo>
                      <a:pt x="0" y="179"/>
                    </a:lnTo>
                    <a:lnTo>
                      <a:pt x="177" y="85"/>
                    </a:lnTo>
                    <a:lnTo>
                      <a:pt x="212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7" name="Freeform 38">
                <a:extLst>
                  <a:ext uri="{FF2B5EF4-FFF2-40B4-BE49-F238E27FC236}">
                    <a16:creationId xmlns:a16="http://schemas.microsoft.com/office/drawing/2014/main" id="{6670F4AC-B4EB-76F3-391B-82E65ADECCA6}"/>
                  </a:ext>
                </a:extLst>
              </p:cNvPr>
              <p:cNvSpPr>
                <a:spLocks/>
              </p:cNvSpPr>
              <p:nvPr/>
            </p:nvSpPr>
            <p:spPr bwMode="hidden">
              <a:xfrm>
                <a:off x="1037" y="2609"/>
                <a:ext cx="64" cy="79"/>
              </a:xfrm>
              <a:custGeom>
                <a:avLst/>
                <a:gdLst>
                  <a:gd name="T0" fmla="*/ 0 w 64"/>
                  <a:gd name="T1" fmla="*/ 22 h 79"/>
                  <a:gd name="T2" fmla="*/ 64 w 64"/>
                  <a:gd name="T3" fmla="*/ 79 h 79"/>
                  <a:gd name="T4" fmla="*/ 60 w 64"/>
                  <a:gd name="T5" fmla="*/ 0 h 79"/>
                  <a:gd name="T6" fmla="*/ 0 w 64"/>
                  <a:gd name="T7" fmla="*/ 22 h 79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64" h="79">
                    <a:moveTo>
                      <a:pt x="0" y="22"/>
                    </a:moveTo>
                    <a:lnTo>
                      <a:pt x="64" y="79"/>
                    </a:lnTo>
                    <a:lnTo>
                      <a:pt x="60" y="0"/>
                    </a:lnTo>
                    <a:lnTo>
                      <a:pt x="0" y="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8" name="Freeform 39">
                <a:extLst>
                  <a:ext uri="{FF2B5EF4-FFF2-40B4-BE49-F238E27FC236}">
                    <a16:creationId xmlns:a16="http://schemas.microsoft.com/office/drawing/2014/main" id="{A37F73D9-0701-DD3C-61E9-FC94F9E95F56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67" y="2471"/>
                <a:ext cx="137" cy="207"/>
              </a:xfrm>
              <a:custGeom>
                <a:avLst/>
                <a:gdLst>
                  <a:gd name="T0" fmla="*/ 0 w 137"/>
                  <a:gd name="T1" fmla="*/ 0 h 207"/>
                  <a:gd name="T2" fmla="*/ 17 w 137"/>
                  <a:gd name="T3" fmla="*/ 87 h 207"/>
                  <a:gd name="T4" fmla="*/ 69 w 137"/>
                  <a:gd name="T5" fmla="*/ 154 h 207"/>
                  <a:gd name="T6" fmla="*/ 137 w 137"/>
                  <a:gd name="T7" fmla="*/ 207 h 207"/>
                  <a:gd name="T8" fmla="*/ 0 w 137"/>
                  <a:gd name="T9" fmla="*/ 0 h 20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37" h="207">
                    <a:moveTo>
                      <a:pt x="0" y="0"/>
                    </a:moveTo>
                    <a:lnTo>
                      <a:pt x="17" y="87"/>
                    </a:lnTo>
                    <a:lnTo>
                      <a:pt x="69" y="154"/>
                    </a:lnTo>
                    <a:lnTo>
                      <a:pt x="137" y="207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69" name="Freeform 40">
                <a:extLst>
                  <a:ext uri="{FF2B5EF4-FFF2-40B4-BE49-F238E27FC236}">
                    <a16:creationId xmlns:a16="http://schemas.microsoft.com/office/drawing/2014/main" id="{26B9E577-DE9B-DE0B-5C16-8CED91128F07}"/>
                  </a:ext>
                </a:extLst>
              </p:cNvPr>
              <p:cNvSpPr>
                <a:spLocks/>
              </p:cNvSpPr>
              <p:nvPr userDrawn="1"/>
            </p:nvSpPr>
            <p:spPr bwMode="hidden">
              <a:xfrm>
                <a:off x="817" y="2507"/>
                <a:ext cx="65" cy="222"/>
              </a:xfrm>
              <a:custGeom>
                <a:avLst/>
                <a:gdLst>
                  <a:gd name="T0" fmla="*/ 0 w 65"/>
                  <a:gd name="T1" fmla="*/ 222 h 222"/>
                  <a:gd name="T2" fmla="*/ 40 w 65"/>
                  <a:gd name="T3" fmla="*/ 142 h 222"/>
                  <a:gd name="T4" fmla="*/ 65 w 65"/>
                  <a:gd name="T5" fmla="*/ 72 h 222"/>
                  <a:gd name="T6" fmla="*/ 7 w 65"/>
                  <a:gd name="T7" fmla="*/ 0 h 222"/>
                  <a:gd name="T8" fmla="*/ 0 w 65"/>
                  <a:gd name="T9" fmla="*/ 222 h 22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5" h="222">
                    <a:moveTo>
                      <a:pt x="0" y="222"/>
                    </a:moveTo>
                    <a:lnTo>
                      <a:pt x="40" y="142"/>
                    </a:lnTo>
                    <a:lnTo>
                      <a:pt x="65" y="72"/>
                    </a:lnTo>
                    <a:lnTo>
                      <a:pt x="7" y="0"/>
                    </a:lnTo>
                    <a:lnTo>
                      <a:pt x="0" y="222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73769" name="Rectangle 41">
            <a:extLst>
              <a:ext uri="{FF2B5EF4-FFF2-40B4-BE49-F238E27FC236}">
                <a16:creationId xmlns:a16="http://schemas.microsoft.com/office/drawing/2014/main" id="{FDF2AED5-30FD-D28E-F677-ED2CBC51E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58750"/>
            <a:ext cx="8229600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70" name="Rectangle 42">
            <a:extLst>
              <a:ext uri="{FF2B5EF4-FFF2-40B4-BE49-F238E27FC236}">
                <a16:creationId xmlns:a16="http://schemas.microsoft.com/office/drawing/2014/main" id="{92D8E51F-5FBB-174C-39B1-74F84A2B6BE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71" name="Rectangle 43">
            <a:extLst>
              <a:ext uri="{FF2B5EF4-FFF2-40B4-BE49-F238E27FC236}">
                <a16:creationId xmlns:a16="http://schemas.microsoft.com/office/drawing/2014/main" id="{95CC43C7-6184-FE5C-5604-D2E0A5F4C1B4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2" name="Rectangle 44">
            <a:extLst>
              <a:ext uri="{FF2B5EF4-FFF2-40B4-BE49-F238E27FC236}">
                <a16:creationId xmlns:a16="http://schemas.microsoft.com/office/drawing/2014/main" id="{42AA1F9C-AAC9-B591-FFF5-CF376E86D607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  <a:latin typeface="Verdana" pitchFamily="34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3773" name="Rectangle 45">
            <a:extLst>
              <a:ext uri="{FF2B5EF4-FFF2-40B4-BE49-F238E27FC236}">
                <a16:creationId xmlns:a16="http://schemas.microsoft.com/office/drawing/2014/main" id="{33E0C4C1-D5F2-F2FD-1F11-3F848E041D9A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BC62D6FE-C0FE-4B43-A6DF-11C09B5794D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844" r:id="rId1"/>
    <p:sldLayoutId id="2147483832" r:id="rId2"/>
    <p:sldLayoutId id="2147483833" r:id="rId3"/>
    <p:sldLayoutId id="2147483834" r:id="rId4"/>
    <p:sldLayoutId id="2147483835" r:id="rId5"/>
    <p:sldLayoutId id="2147483836" r:id="rId6"/>
    <p:sldLayoutId id="2147483837" r:id="rId7"/>
    <p:sldLayoutId id="2147483838" r:id="rId8"/>
    <p:sldLayoutId id="2147483839" r:id="rId9"/>
    <p:sldLayoutId id="2147483840" r:id="rId10"/>
    <p:sldLayoutId id="2147483841" r:id="rId11"/>
    <p:sldLayoutId id="2147483842" r:id="rId12"/>
    <p:sldLayoutId id="2147483843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ＭＳ Ｐゴシック" panose="020B0600070205080204" pitchFamily="34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ea typeface="ＭＳ Ｐゴシック" panose="020B0600070205080204" pitchFamily="34" charset="-128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ＭＳ Ｐゴシック" panose="020B0600070205080204" pitchFamily="34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Blip>
          <a:blip r:embed="rId15"/>
        </a:buBlip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tinyurl.com/nj6g5w7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northernfunds.com/resources/archive/images/golf.jpg&amp;imgrefurl=http://www.northernfunds.com/resources/archive/retire/rollover.html&amp;h=145&amp;w=140&amp;sz=24&amp;tbnid=lJ70jiN5KwtrYM:&amp;tbnh=89&amp;tbnw=85&amp;hl=en&amp;start=1&amp;prev=/images?q=putting+golf&amp;svnum=10&amp;hl=en&amp;lr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hyperlink" Target="http://images.google.co.uk/imgres?imgurl=http://rbk.imageg.net/images/running_left.jpg&amp;imgrefurl=http://store.reebok.com/sm-running-collection--bs-1973991.html&amp;h=560&amp;w=346&amp;sz=131&amp;tbnid=lemRPCIRAA8lyM:&amp;tbnh=131&amp;tbnw=80&amp;hl=en&amp;start=31&amp;prev=/images?q=running&amp;start=20&amp;svnum=10&amp;hl=en&amp;lr=&amp;sa=N" TargetMode="External"/><Relationship Id="rId7" Type="http://schemas.openxmlformats.org/officeDocument/2006/relationships/hyperlink" Target="http://images.google.co.uk/imgres?imgurl=http://news.bbc.co.uk/media/images/40627000/jpg/_40627432_wilkokick300.jpg&amp;imgrefurl=http://news.bbc.co.uk/sport1/hi/rugby_union/photo_galleries/4094490.stm&amp;h=245&amp;w=200&amp;sz=11&amp;tbnid=jO6n5JGZWD_hrM:&amp;tbnh=105&amp;tbnw=85&amp;hl=en&amp;start=5&amp;prev=/images?q=conversion++welsh+rugby&amp;svnum=10&amp;hl=en&amp;lr=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hyperlink" Target="http://images.google.co.uk/imgres?imgurl=http://www.uwgb.edu/athletics/wtennis/rotimgs/02.jpg&amp;imgrefurl=http://www.uwgb.edu/athletics/wtennis/&amp;h=197&amp;w=376&amp;sz=13&amp;tbnid=C5qD4l46JQDwQM:&amp;tbnh=61&amp;tbnw=118&amp;hl=en&amp;start=12&amp;prev=/images?q=tennis+serve&amp;svnum=10&amp;hl=en&amp;lr=&amp;sa=G" TargetMode="External"/><Relationship Id="rId10" Type="http://schemas.openxmlformats.org/officeDocument/2006/relationships/image" Target="../media/image7.jpeg"/><Relationship Id="rId4" Type="http://schemas.openxmlformats.org/officeDocument/2006/relationships/image" Target="../media/image4.jpeg"/><Relationship Id="rId9" Type="http://schemas.openxmlformats.org/officeDocument/2006/relationships/hyperlink" Target="http://images.google.co.uk/imgres?imgurl=http://www.thehobbesgroup.com/images/longjump.jpg&amp;imgrefurl=http://www.thehobbesgroup.com/case-studies.htm&amp;h=232&amp;w=187&amp;sz=10&amp;tbnid=C6YlETt_RN5SFM:&amp;tbnh=103&amp;tbnw=83&amp;hl=en&amp;start=7&amp;prev=/images?q=longjump&amp;svnum=10&amp;hl=en&amp;lr=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rEVB6kW9p6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F5ICP9SYLU" TargetMode="External"/><Relationship Id="rId2" Type="http://schemas.openxmlformats.org/officeDocument/2006/relationships/hyperlink" Target="https://www.youtube.com/watch?v=1F5ICP9SYL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0.png"/><Relationship Id="rId5" Type="http://schemas.openxmlformats.org/officeDocument/2006/relationships/oleObject" Target="../embeddings/oleObject3.bin"/><Relationship Id="rId4" Type="http://schemas.openxmlformats.org/officeDocument/2006/relationships/image" Target="../media/image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E0E7CD12-3499-3DA8-2262-48776144C63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685800" y="1447800"/>
            <a:ext cx="7772400" cy="1470025"/>
          </a:xfrm>
        </p:spPr>
        <p:txBody>
          <a:bodyPr wrap="square" anchor="b">
            <a:normAutofit/>
          </a:bodyPr>
          <a:lstStyle/>
          <a:p>
            <a:pPr eaLnBrk="1" hangingPunct="1"/>
            <a:r>
              <a:rPr lang="en-GB" altLang="en-US" b="1">
                <a:effectLst/>
              </a:rPr>
              <a:t>Observational Practice</a:t>
            </a:r>
            <a:endParaRPr lang="en-US" altLang="en-US" b="1">
              <a:effectLst/>
            </a:endParaRP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0FE38A45-E278-B6EC-2A03-4D19C9A34A4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03575"/>
            <a:ext cx="6400800" cy="1752600"/>
          </a:xfrm>
        </p:spPr>
        <p:txBody>
          <a:bodyPr wrap="square" anchor="t">
            <a:normAutofit/>
          </a:bodyPr>
          <a:lstStyle/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/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/>
              <a:t>Sport and Exercise Psychology 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/>
              <a:t>(Skill Acquisition)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b="1"/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000" b="1"/>
              <a:t>Alison </a:t>
            </a:r>
            <a:r>
              <a:rPr lang="en-GB" sz="2000" b="1" err="1"/>
              <a:t>Connaughton</a:t>
            </a:r>
            <a:endParaRPr lang="en-US" sz="2000" b="1"/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B0F06-B0B2-EEB6-FE13-D5847AB073F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Observational learning lab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7E7BAD-0E02-A2BB-50A4-384780562FC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buFont typeface="Wingdings" charset="0"/>
              <a:buNone/>
              <a:defRPr/>
            </a:pPr>
            <a:r>
              <a:rPr lang="en-US" b="1" dirty="0">
                <a:ea typeface="MS PGothic" charset="0"/>
                <a:hlinkClick r:id="rId2"/>
              </a:rPr>
              <a:t>http://tinyurl.com/nj6g5w7</a:t>
            </a:r>
            <a:endParaRPr lang="en-US" b="1" dirty="0"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ffectLst/>
              <a:ea typeface="MS PGothic" charset="0"/>
            </a:endParaRPr>
          </a:p>
          <a:p>
            <a:pPr>
              <a:buFont typeface="Wingdings" charset="0"/>
              <a:buNone/>
              <a:defRPr/>
            </a:pPr>
            <a:endParaRPr lang="en-US" dirty="0">
              <a:ea typeface="MS PGothic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BD52DB1-88C1-42DA-FDCD-74FB5877D7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 wrap="square" anchor="b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4100"/>
              <a:t>How do you instruct someone to perform a skill ?</a:t>
            </a:r>
            <a:endParaRPr lang="en-US" sz="4100"/>
          </a:p>
        </p:txBody>
      </p:sp>
      <p:pic>
        <p:nvPicPr>
          <p:cNvPr id="4100" name="Picture 5">
            <a:extLst>
              <a:ext uri="{FF2B5EF4-FFF2-40B4-BE49-F238E27FC236}">
                <a16:creationId xmlns:a16="http://schemas.microsoft.com/office/drawing/2014/main" id="{55649FDB-0F69-06AB-68D8-8C36FE19F1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7" r="6961"/>
          <a:stretch/>
        </p:blipFill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135F9BC5-40AC-5B29-9EE1-9CED7B096A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29600" cy="617537"/>
          </a:xfrm>
        </p:spPr>
        <p:txBody>
          <a:bodyPr/>
          <a:lstStyle/>
          <a:p>
            <a:pPr eaLnBrk="1" hangingPunct="1"/>
            <a:r>
              <a:rPr lang="en-US" altLang="en-US" sz="4000"/>
              <a:t>Why Use Demonstrations / Observations?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C498B19B-110F-89AA-CD94-B10B59C832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196975"/>
            <a:ext cx="8237537" cy="5400675"/>
          </a:xfrm>
        </p:spPr>
        <p:txBody>
          <a:bodyPr/>
          <a:lstStyle/>
          <a:p>
            <a:pPr eaLnBrk="1" hangingPunct="1"/>
            <a:r>
              <a:rPr lang="en-GB" altLang="en-US" sz="3600"/>
              <a:t>The instructor believes the learner receives the most amount of information in the least amount of time.</a:t>
            </a:r>
          </a:p>
          <a:p>
            <a:pPr eaLnBrk="1" hangingPunct="1"/>
            <a:r>
              <a:rPr lang="en-US" altLang="en-US" sz="3600">
                <a:solidFill>
                  <a:srgbClr val="FFFF00"/>
                </a:solidFill>
              </a:rPr>
              <a:t>What is a Demonstration?</a:t>
            </a:r>
          </a:p>
          <a:p>
            <a:pPr lvl="1" eaLnBrk="1" hangingPunct="1"/>
            <a:r>
              <a:rPr lang="en-US" altLang="en-US" sz="3200">
                <a:ea typeface="Arial" panose="020B0604020202020204" pitchFamily="34" charset="0"/>
              </a:rPr>
              <a:t>Common method of providing information about how to perform a skill.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3600">
              <a:solidFill>
                <a:srgbClr val="CC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3600">
                <a:solidFill>
                  <a:srgbClr val="CC0000"/>
                </a:solidFill>
              </a:rPr>
              <a:t>	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2C55A88-A969-E7F1-45CF-497F3488B2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Demonstration and Verbal Instructions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6A6A8E5B-50FE-3D1D-BEDE-91FD30C7C4F8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8147050" cy="4530725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>
                <a:ea typeface="+mn-ea"/>
              </a:rPr>
              <a:t>Verbally describe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Demonstrate the skill</a:t>
            </a:r>
          </a:p>
          <a:p>
            <a:pPr eaLnBrk="1" hangingPunct="1">
              <a:defRPr/>
            </a:pPr>
            <a:r>
              <a:rPr lang="en-GB" sz="3200">
                <a:ea typeface="+mn-ea"/>
              </a:rPr>
              <a:t>Normally a combination of both methods.</a:t>
            </a:r>
          </a:p>
          <a:p>
            <a:pPr lvl="1" eaLnBrk="1" hangingPunct="1">
              <a:defRPr/>
            </a:pPr>
            <a:r>
              <a:rPr lang="en-GB" sz="2800"/>
              <a:t>E.g., teacher may demonstrate to a class how to putt in golf. </a:t>
            </a:r>
            <a:endParaRPr lang="en-US" sz="2800"/>
          </a:p>
        </p:txBody>
      </p:sp>
      <p:pic>
        <p:nvPicPr>
          <p:cNvPr id="19461" name="Picture 5" descr="golf">
            <a:hlinkClick r:id="rId3"/>
            <a:extLst>
              <a:ext uri="{FF2B5EF4-FFF2-40B4-BE49-F238E27FC236}">
                <a16:creationId xmlns:a16="http://schemas.microsoft.com/office/drawing/2014/main" id="{252D6247-AF85-FD95-D607-5B5C43868C3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163" y="5013325"/>
            <a:ext cx="3473450" cy="1495425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67986B2F-73BC-B430-1166-9EBE37947B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1258888"/>
          </a:xfrm>
        </p:spPr>
        <p:txBody>
          <a:bodyPr wrap="square" anchor="b"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4100"/>
              <a:t>Demonstration and Verbal Instructions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6D686ED4-D69B-5556-DCDF-5DC0FC8874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530725"/>
          </a:xfrm>
        </p:spPr>
        <p:txBody>
          <a:bodyPr wrap="square" anchor="t">
            <a:normAutofit/>
          </a:bodyPr>
          <a:lstStyle/>
          <a:p>
            <a:pPr eaLnBrk="1" hangingPunct="1">
              <a:defRPr/>
            </a:pPr>
            <a:r>
              <a:rPr lang="en-GB" sz="3000"/>
              <a:t>Q. If verbal instructions are given, what characterises the most effective instructions?</a:t>
            </a:r>
          </a:p>
          <a:p>
            <a:pPr eaLnBrk="1" hangingPunct="1">
              <a:defRPr/>
            </a:pPr>
            <a:r>
              <a:rPr lang="en-GB" sz="3000"/>
              <a:t>Q. When are demonstrations effective and when are they less effective than other forms of communication?</a:t>
            </a:r>
          </a:p>
          <a:p>
            <a:pPr eaLnBrk="1" hangingPunct="1">
              <a:defRPr/>
            </a:pPr>
            <a:r>
              <a:rPr lang="en-GB" sz="3000"/>
              <a:t>Q. What do you use when teaching / coaching etc. </a:t>
            </a:r>
          </a:p>
          <a:p>
            <a:pPr eaLnBrk="1" hangingPunct="1">
              <a:defRPr/>
            </a:pPr>
            <a:r>
              <a:rPr lang="en-GB" sz="3000"/>
              <a:t>Q. Why?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3000"/>
          </a:p>
        </p:txBody>
      </p:sp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A6FE338-B0B5-72DA-1585-2CA8065F6D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Terms used</a:t>
            </a:r>
            <a:r>
              <a:rPr lang="en-US" altLang="en-US">
                <a:solidFill>
                  <a:schemeClr val="tx1"/>
                </a:solidFill>
              </a:rPr>
              <a:t>: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CA7EA1D7-E76D-38FB-0E9C-BEB574CB7D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557338"/>
            <a:ext cx="8569325" cy="3382962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/>
              <a:t>Terms that are used interchangeably with demonstration: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endParaRPr lang="en-US" altLang="en-US"/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FFFF00"/>
                </a:solidFill>
              </a:rPr>
              <a:t>Modeling: </a:t>
            </a:r>
            <a:r>
              <a:rPr lang="en-US" altLang="en-US" sz="3600"/>
              <a:t>the use of demonstration as a means of conveying information about how to perform a skill.</a:t>
            </a:r>
          </a:p>
          <a:p>
            <a:pPr marL="685800" indent="-685800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US" altLang="en-US" sz="3600">
                <a:solidFill>
                  <a:srgbClr val="00B0F0"/>
                </a:solidFill>
              </a:rPr>
              <a:t>Observational learning:</a:t>
            </a:r>
            <a:r>
              <a:rPr lang="en-US" altLang="en-US" sz="3600"/>
              <a:t> learning a skill by observing a person perform the skill; also known as modeling.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AD13533A-9DA0-B6AF-DE37-BF09C150B1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Research into Demonstrations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1476BC7-B594-532A-58E7-6DDB9A4E64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847850"/>
            <a:ext cx="8367712" cy="4324350"/>
          </a:xfrm>
        </p:spPr>
        <p:txBody>
          <a:bodyPr/>
          <a:lstStyle/>
          <a:p>
            <a:pPr marL="685800" indent="-685800" eaLnBrk="1" hangingPunct="1"/>
            <a:r>
              <a:rPr lang="en-US" altLang="en-US"/>
              <a:t>Increase in research interest in recent years:</a:t>
            </a: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US" altLang="en-US"/>
              <a:t>Two main reasons: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Phenomenal growth of the role of vision in skill learning.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Little research is available on common instructional strategy.</a:t>
            </a:r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385BB3A-ACB3-8D55-7150-E1333D6118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rgbClr val="FFFF00"/>
                </a:solidFill>
              </a:rPr>
              <a:t>McCullagh &amp; Weiss, (2001):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3BA56E9F-827E-B03A-4A81-B0E955F1CD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847850"/>
            <a:ext cx="8439150" cy="4324350"/>
          </a:xfrm>
        </p:spPr>
        <p:txBody>
          <a:bodyPr/>
          <a:lstStyle/>
          <a:p>
            <a:pPr marL="685800" indent="-685800" eaLnBrk="1" hangingPunct="1">
              <a:defRPr/>
            </a:pPr>
            <a:r>
              <a:rPr lang="en-US" sz="3600" dirty="0">
                <a:ea typeface="+mn-ea"/>
              </a:rPr>
              <a:t>Demonstration was more effective under certain circumstances than others.</a:t>
            </a:r>
          </a:p>
          <a:p>
            <a:pPr lvl="1" eaLnBrk="1" hangingPunct="1">
              <a:defRPr/>
            </a:pPr>
            <a:r>
              <a:rPr lang="en-GB" sz="3600" i="1" dirty="0">
                <a:solidFill>
                  <a:srgbClr val="F62806"/>
                </a:solidFill>
              </a:rPr>
              <a:t> </a:t>
            </a:r>
            <a:r>
              <a:rPr lang="en-GB" sz="3600" i="1" dirty="0">
                <a:solidFill>
                  <a:srgbClr val="FFFF00"/>
                </a:solidFill>
              </a:rPr>
              <a:t>Conclusion: </a:t>
            </a:r>
            <a:r>
              <a:rPr lang="en-GB" sz="3600" i="1" dirty="0"/>
              <a:t>Instructor should use demonstrations only after determining that the situation warrants the use of demonstrations</a:t>
            </a:r>
            <a:r>
              <a:rPr lang="en-GB" i="1" dirty="0"/>
              <a:t>.</a:t>
            </a:r>
            <a:endParaRPr lang="en-US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0F6283B1-F6D6-8ACB-B637-0FFB34E0EE6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9144000" cy="1296988"/>
          </a:xfrm>
        </p:spPr>
        <p:txBody>
          <a:bodyPr/>
          <a:lstStyle/>
          <a:p>
            <a:pPr eaLnBrk="1" hangingPunct="1"/>
            <a:r>
              <a:rPr lang="en-US" altLang="en-US" sz="3200" b="1">
                <a:solidFill>
                  <a:schemeClr val="tx1"/>
                </a:solidFill>
              </a:rPr>
              <a:t>What concerns do coaches need to take into account before making these decisions?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67BB736D-412D-FAAF-53EB-CC182CD2886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1847850"/>
            <a:ext cx="8512175" cy="4324350"/>
          </a:xfrm>
        </p:spPr>
        <p:txBody>
          <a:bodyPr/>
          <a:lstStyle/>
          <a:p>
            <a:pPr marL="685800" indent="-685800" eaLnBrk="1" hangingPunct="1"/>
            <a:r>
              <a:rPr lang="en-GB" altLang="en-US" sz="2400"/>
              <a:t>It should be based on our knowledge of what a person actually </a:t>
            </a:r>
            <a:r>
              <a:rPr lang="en-GB" altLang="en-GB" sz="2400"/>
              <a:t>‘</a:t>
            </a:r>
            <a:r>
              <a:rPr lang="en-GB" altLang="ja-JP" sz="2400" b="1"/>
              <a:t>sees</a:t>
            </a:r>
            <a:r>
              <a:rPr lang="en-GB" altLang="en-GB" sz="2400"/>
              <a:t>’</a:t>
            </a:r>
            <a:r>
              <a:rPr lang="en-GB" altLang="ja-JP" sz="2400"/>
              <a:t> when a skill is demonstrated. 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we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see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is what we 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perceive</a:t>
            </a:r>
            <a:r>
              <a:rPr lang="en-GB" altLang="en-GB" sz="2400" b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ja-JP" sz="2400" b="1" i="1">
                <a:solidFill>
                  <a:srgbClr val="FFFF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ja-JP" sz="2400" b="1" i="1">
                <a:ea typeface="ＭＳ Ｐゴシック" panose="020B0600070205080204" pitchFamily="34" charset="-128"/>
              </a:rPr>
              <a:t>from what we look at.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What a person 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‘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perceives</a:t>
            </a:r>
            <a:r>
              <a:rPr lang="en-GB" altLang="en-GB" sz="2400" b="1" i="1">
                <a:solidFill>
                  <a:srgbClr val="FFFF00"/>
                </a:solidFill>
                <a:ea typeface="Arial" panose="020B0604020202020204" pitchFamily="34" charset="0"/>
              </a:rPr>
              <a:t>’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from a demonstration is not necessarily something he specifically look at or for.</a:t>
            </a:r>
          </a:p>
          <a:p>
            <a:pPr lvl="1" eaLnBrk="1" hangingPunct="1"/>
            <a:r>
              <a:rPr lang="en-GB" altLang="en-US" sz="2400" b="1" i="1">
                <a:ea typeface="Arial" panose="020B0604020202020204" pitchFamily="34" charset="0"/>
              </a:rPr>
              <a:t>It may be at a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conscious</a:t>
            </a:r>
            <a:r>
              <a:rPr lang="en-GB" altLang="en-US" sz="2400" b="1" i="1">
                <a:ea typeface="Arial" panose="020B0604020202020204" pitchFamily="34" charset="0"/>
              </a:rPr>
              <a:t> or </a:t>
            </a:r>
            <a:r>
              <a:rPr lang="en-GB" altLang="en-US" sz="2400" b="1">
                <a:solidFill>
                  <a:srgbClr val="FFFF00"/>
                </a:solidFill>
                <a:ea typeface="Arial" panose="020B0604020202020204" pitchFamily="34" charset="0"/>
              </a:rPr>
              <a:t>non-conscious</a:t>
            </a:r>
            <a:r>
              <a:rPr lang="en-GB" altLang="en-US" sz="2400" b="1" i="1">
                <a:solidFill>
                  <a:srgbClr val="FFFF00"/>
                </a:solidFill>
                <a:ea typeface="Arial" panose="020B0604020202020204" pitchFamily="34" charset="0"/>
              </a:rPr>
              <a:t> </a:t>
            </a:r>
            <a:r>
              <a:rPr lang="en-GB" altLang="en-US" sz="2400" b="1" i="1">
                <a:ea typeface="Arial" panose="020B0604020202020204" pitchFamily="34" charset="0"/>
              </a:rPr>
              <a:t>level. </a:t>
            </a:r>
            <a:endParaRPr lang="en-US" altLang="en-US" sz="2400" b="1" i="1"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77EBCF66-B70F-53B0-D7E7-4484988F65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What the Observer Perceives from a Demonstration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525A83A6-A51E-6810-3F97-7FF8E0A12AA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484313"/>
            <a:ext cx="8439150" cy="514508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GB" altLang="en-US" sz="2800"/>
              <a:t>The observer perceives information about the coordinative pattern of the skill </a:t>
            </a:r>
          </a:p>
          <a:p>
            <a:pPr lvl="2" eaLnBrk="1" hangingPunct="1">
              <a:lnSpc>
                <a:spcPct val="80000"/>
              </a:lnSpc>
            </a:pPr>
            <a:r>
              <a:rPr lang="en-GB" altLang="en-US" sz="2800" b="1">
                <a:ea typeface="Arial" panose="020B0604020202020204" pitchFamily="34" charset="0"/>
              </a:rPr>
              <a:t>(Scully &amp; Newell, 1985; Schoenfelder-Zohdi, 1996; Whiting, 1988)</a:t>
            </a:r>
            <a:r>
              <a:rPr lang="en-US" altLang="en-US" sz="2800" b="1">
                <a:ea typeface="Arial" panose="020B0604020202020204" pitchFamily="34" charset="0"/>
              </a:rPr>
              <a:t> 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280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sz="2800"/>
              <a:t>Specifically, the observer perceives: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>
                <a:ea typeface="Arial" panose="020B0604020202020204" pitchFamily="34" charset="0"/>
              </a:rPr>
              <a:t>   </a:t>
            </a: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Invariant features of the coordinated movement pattern to develop their own 	movement pattern to perform the skill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US" altLang="en-US" b="1">
                <a:solidFill>
                  <a:srgbClr val="FFFF00"/>
                </a:solidFill>
                <a:ea typeface="Arial" panose="020B0604020202020204" pitchFamily="34" charset="0"/>
              </a:rPr>
              <a:t>				(Scully &amp; Newell, 1985)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B089E7C-7BA4-F01C-2D0C-60D36E439F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5400">
                <a:solidFill>
                  <a:srgbClr val="FFFF00"/>
                </a:solidFill>
              </a:rPr>
              <a:t>Invariant features: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39E2A90-8D1C-21C3-95FF-AC3A9A0BF8C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1700213"/>
            <a:ext cx="8218487" cy="4530725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sz="3600" dirty="0">
                <a:solidFill>
                  <a:schemeClr val="hlink"/>
                </a:solidFill>
                <a:ea typeface="+mn-ea"/>
              </a:rPr>
              <a:t>Features of a set movement that remain constant, while surface features change</a:t>
            </a:r>
          </a:p>
          <a:p>
            <a:pPr lvl="1" eaLnBrk="1" hangingPunct="1">
              <a:defRPr/>
            </a:pPr>
            <a:r>
              <a:rPr lang="en-GB" sz="3200" dirty="0"/>
              <a:t> Example: Relative timing of muscle firing in a movement such as running.</a:t>
            </a:r>
            <a:endParaRPr lang="en-US" sz="3200" dirty="0"/>
          </a:p>
        </p:txBody>
      </p:sp>
      <p:pic>
        <p:nvPicPr>
          <p:cNvPr id="27653" name="Picture 5" descr="running_left">
            <a:hlinkClick r:id="rId3"/>
            <a:extLst>
              <a:ext uri="{FF2B5EF4-FFF2-40B4-BE49-F238E27FC236}">
                <a16:creationId xmlns:a16="http://schemas.microsoft.com/office/drawing/2014/main" id="{233A5D65-8EBB-7DF9-89D7-60EB95E28840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333375"/>
            <a:ext cx="1295400" cy="1366838"/>
          </a:xfrm>
        </p:spPr>
      </p:pic>
      <p:pic>
        <p:nvPicPr>
          <p:cNvPr id="27656" name="Picture 8" descr="02">
            <a:hlinkClick r:id="rId5"/>
            <a:extLst>
              <a:ext uri="{FF2B5EF4-FFF2-40B4-BE49-F238E27FC236}">
                <a16:creationId xmlns:a16="http://schemas.microsoft.com/office/drawing/2014/main" id="{E541DECA-59A0-C360-A18F-44CA144B658B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5013325"/>
            <a:ext cx="1916112" cy="1512888"/>
          </a:xfrm>
        </p:spPr>
      </p:pic>
      <p:pic>
        <p:nvPicPr>
          <p:cNvPr id="27659" name="Picture 11" descr="_40627432_wilkokick300">
            <a:hlinkClick r:id="rId7"/>
            <a:extLst>
              <a:ext uri="{FF2B5EF4-FFF2-40B4-BE49-F238E27FC236}">
                <a16:creationId xmlns:a16="http://schemas.microsoft.com/office/drawing/2014/main" id="{C2F4632C-DEE8-48AF-4B4B-D698993980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50" y="4868863"/>
            <a:ext cx="1960563" cy="172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61" name="Picture 13" descr="longjump">
            <a:hlinkClick r:id="rId9"/>
            <a:extLst>
              <a:ext uri="{FF2B5EF4-FFF2-40B4-BE49-F238E27FC236}">
                <a16:creationId xmlns:a16="http://schemas.microsoft.com/office/drawing/2014/main" id="{9854A5B6-C8B9-E207-76B7-46EF36F18B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8" y="333375"/>
            <a:ext cx="1296987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7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4FD98D9-3485-2487-1729-2AEB5E00A0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750" y="404813"/>
            <a:ext cx="8229600" cy="1258887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96A901D-37F8-0220-E77B-D826C3E679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/>
            <a:r>
              <a:rPr lang="en-US" altLang="en-US" sz="3600" b="1"/>
              <a:t>Two types of research support this view: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The investigation of the visual  perception of motion.</a:t>
            </a:r>
          </a:p>
          <a:p>
            <a:pPr lvl="1" eaLnBrk="1" hangingPunct="1">
              <a:buFontTx/>
              <a:buAutoNum type="arabicPeriod"/>
            </a:pPr>
            <a:r>
              <a:rPr lang="en-US" altLang="en-US" sz="3200">
                <a:ea typeface="Arial" panose="020B0604020202020204" pitchFamily="34" charset="0"/>
              </a:rPr>
              <a:t> The investigation of the influence of demonstration on learning a complex skill.</a:t>
            </a: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906F2C0-8E02-DD3F-87FF-536656BF07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What the Observer Perceives from a Demonstration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3463CBB3-B4C2-4E33-BA89-DE40AF2078B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5529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US" dirty="0">
                <a:ea typeface="+mn-ea"/>
              </a:rPr>
              <a:t>The </a:t>
            </a:r>
            <a:r>
              <a:rPr lang="en-US" dirty="0">
                <a:solidFill>
                  <a:srgbClr val="FFFF00"/>
                </a:solidFill>
                <a:ea typeface="+mn-ea"/>
              </a:rPr>
              <a:t>visual system </a:t>
            </a:r>
            <a:r>
              <a:rPr lang="en-US" dirty="0">
                <a:ea typeface="+mn-ea"/>
              </a:rPr>
              <a:t>automatically detects in a movement pattern invariant information for determining how to produce the observed action.</a:t>
            </a:r>
          </a:p>
          <a:p>
            <a:pPr lvl="1" eaLnBrk="1" hangingPunct="1">
              <a:defRPr/>
            </a:pPr>
            <a:endParaRPr lang="en-GB" b="1" dirty="0"/>
          </a:p>
          <a:p>
            <a:pPr lvl="1" eaLnBrk="1" hangingPunct="1">
              <a:defRPr/>
            </a:pPr>
            <a:r>
              <a:rPr lang="en-GB" b="1" dirty="0"/>
              <a:t>Person translates </a:t>
            </a:r>
            <a:r>
              <a:rPr lang="en-GB" b="1" dirty="0">
                <a:solidFill>
                  <a:srgbClr val="FFFF00"/>
                </a:solidFill>
              </a:rPr>
              <a:t>perceived information </a:t>
            </a:r>
            <a:r>
              <a:rPr lang="en-GB" b="1" dirty="0"/>
              <a:t>into movement commands to produce the action</a:t>
            </a:r>
            <a:endParaRPr lang="en-US" b="1" dirty="0"/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CC610399-549C-8BD6-4022-870653C467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8893175" cy="749300"/>
          </a:xfrm>
        </p:spPr>
        <p:txBody>
          <a:bodyPr/>
          <a:lstStyle/>
          <a:p>
            <a:pPr eaLnBrk="1" hangingPunct="1"/>
            <a:r>
              <a:rPr lang="en-US" altLang="en-US"/>
              <a:t>   The Visual Perception of Motion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DBF42AC2-EF88-95E7-054A-DBA0D5D7E2C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020763"/>
            <a:ext cx="8439150" cy="5432425"/>
          </a:xfrm>
        </p:spPr>
        <p:txBody>
          <a:bodyPr/>
          <a:lstStyle/>
          <a:p>
            <a:pPr marL="609600" indent="-609600" eaLnBrk="1" hangingPunct="1"/>
            <a:r>
              <a:rPr lang="en-GB" altLang="en-US" sz="2800" dirty="0"/>
              <a:t>People rarely use specific characteristics of the individual components of a pattern to make judgements about the pattern.</a:t>
            </a:r>
          </a:p>
          <a:p>
            <a:pPr marL="609600" indent="-609600" eaLnBrk="1" hangingPunct="1"/>
            <a:r>
              <a:rPr lang="en-GB" altLang="en-US" sz="2800" dirty="0"/>
              <a:t>Use relative information about the relationships among the various components.</a:t>
            </a:r>
            <a:r>
              <a:rPr lang="en-GB" altLang="en-US" i="1" dirty="0"/>
              <a:t> </a:t>
            </a:r>
          </a:p>
          <a:p>
            <a:pPr marL="609600" indent="-609600" eaLnBrk="1" hangingPunct="1"/>
            <a:r>
              <a:rPr lang="en-GB" altLang="en-US" dirty="0"/>
              <a:t>Procedure: </a:t>
            </a:r>
            <a:r>
              <a:rPr lang="en-GB" altLang="en-US" dirty="0">
                <a:solidFill>
                  <a:srgbClr val="FFFF00"/>
                </a:solidFill>
              </a:rPr>
              <a:t>Point-light technique</a:t>
            </a:r>
          </a:p>
          <a:p>
            <a:pPr lvl="1" eaLnBrk="1" hangingPunct="1"/>
            <a:r>
              <a:rPr lang="en-GB" altLang="en-US" sz="2400" i="1" dirty="0">
                <a:ea typeface="Arial" panose="020B0604020202020204" pitchFamily="34" charset="0"/>
              </a:rPr>
              <a:t>Placing lights or bright spots on the joints of a person who is then filmed performing a skill.</a:t>
            </a:r>
          </a:p>
          <a:p>
            <a:pPr lvl="1" eaLnBrk="1" hangingPunct="1"/>
            <a:r>
              <a:rPr lang="en-GB" altLang="en-US" sz="2400" i="1" dirty="0">
                <a:ea typeface="Arial" panose="020B0604020202020204" pitchFamily="34" charset="0"/>
              </a:rPr>
              <a:t>People watching the film only see the bright dots in motion.</a:t>
            </a:r>
          </a:p>
          <a:p>
            <a:pPr lvl="1" eaLnBrk="1" hangingPunct="1">
              <a:buFontTx/>
              <a:buNone/>
            </a:pPr>
            <a:r>
              <a:rPr lang="pl-PL" altLang="en-US" sz="2400" b="1" dirty="0">
                <a:ea typeface="Arial" panose="020B0604020202020204" pitchFamily="34" charset="0"/>
                <a:hlinkClick r:id="rId3"/>
              </a:rPr>
              <a:t>https://www.youtube.com/watch?v=rEVB6kW9p6k</a:t>
            </a:r>
            <a:endParaRPr lang="pl-PL" altLang="en-US" sz="2400" b="1" dirty="0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 b="1" dirty="0"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US" altLang="en-US" sz="2400" dirty="0">
              <a:effectLst/>
              <a:ea typeface="Arial" panose="020B0604020202020204" pitchFamily="34" charset="0"/>
            </a:endParaRPr>
          </a:p>
          <a:p>
            <a:pPr lvl="1" eaLnBrk="1" hangingPunct="1">
              <a:buFontTx/>
              <a:buNone/>
            </a:pPr>
            <a:endParaRPr lang="en-GB" altLang="en-US" sz="2400" i="1" dirty="0">
              <a:ea typeface="Arial" panose="020B0604020202020204" pitchFamily="34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endParaRPr lang="en-US" altLang="en-US" sz="2400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1B9D-461C-D721-623C-81B93F135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9E429-5A14-C7AC-58F3-1D47E9D7B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Johansson: Motion Perception part 1 (youtube.com)</a:t>
            </a:r>
            <a:endParaRPr lang="en-GB" dirty="0"/>
          </a:p>
          <a:p>
            <a:endParaRPr lang="en-GB" dirty="0"/>
          </a:p>
          <a:p>
            <a:r>
              <a:rPr lang="en-US" dirty="0">
                <a:hlinkClick r:id="rId3"/>
              </a:rPr>
              <a:t>www.youtube.com/watch?v=1F5ICP9SYLU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8771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B69EF422-5981-9A7C-F7C8-2706B0DBE0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260350"/>
            <a:ext cx="8361363" cy="1800225"/>
          </a:xfrm>
        </p:spPr>
        <p:txBody>
          <a:bodyPr/>
          <a:lstStyle/>
          <a:p>
            <a:pPr eaLnBrk="1" hangingPunct="1"/>
            <a:r>
              <a:rPr lang="en-US" altLang="en-US" sz="4000"/>
              <a:t>What the Observer Perceives from a Skilled Demonstration</a:t>
            </a:r>
            <a:br>
              <a:rPr lang="en-US" altLang="en-US" sz="4000"/>
            </a:br>
            <a:r>
              <a:rPr lang="en-US" altLang="en-US" sz="4000">
                <a:solidFill>
                  <a:schemeClr val="tx1"/>
                </a:solidFill>
              </a:rPr>
              <a:t>Second type of research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7C56F5E1-6E31-0ADE-BF56-A7D987B52D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2276475"/>
            <a:ext cx="8512175" cy="4352925"/>
          </a:xfrm>
        </p:spPr>
        <p:txBody>
          <a:bodyPr/>
          <a:lstStyle/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Hypothesis: the invariant relationships in coordinated movement constitute the critical information involved in observational learning.</a:t>
            </a:r>
          </a:p>
          <a:p>
            <a:pPr marL="685800" indent="-685800" eaLnBrk="1" hangingPunct="1">
              <a:lnSpc>
                <a:spcPct val="90000"/>
              </a:lnSpc>
              <a:defRPr/>
            </a:pPr>
            <a:r>
              <a:rPr lang="en-GB" sz="2400" b="1" dirty="0" err="1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Schoenfelder-Zohdi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ffectLst/>
                <a:ea typeface="+mn-ea"/>
              </a:rPr>
              <a:t> (1996):</a:t>
            </a:r>
            <a:r>
              <a:rPr lang="en-GB" sz="2400" b="1" dirty="0">
                <a:solidFill>
                  <a:schemeClr val="accent1">
                    <a:lumMod val="40000"/>
                    <a:lumOff val="60000"/>
                  </a:schemeClr>
                </a:solidFill>
                <a:ea typeface="+mn-ea"/>
              </a:rPr>
              <a:t> </a:t>
            </a:r>
            <a:r>
              <a:rPr lang="en-GB" sz="2400" b="1" dirty="0">
                <a:ea typeface="+mn-ea"/>
              </a:rPr>
              <a:t>Subjects practiced on a ski slalom simulator &amp; were split into 2 groups.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Observed a skilled model perform the task</a:t>
            </a:r>
          </a:p>
          <a:p>
            <a:pPr lvl="1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GB" sz="2400" b="1" dirty="0"/>
              <a:t>Received verbal information about the goal of the task</a:t>
            </a:r>
          </a:p>
          <a:p>
            <a:pPr marL="685800" indent="-6858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US" sz="2800" b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13C88D72-7F86-CF4A-163D-5419078E46E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>
                <a:ea typeface="+mj-ea"/>
              </a:rPr>
              <a:t>	</a:t>
            </a:r>
            <a:endParaRPr lang="en-US" sz="4000" i="1">
              <a:ea typeface="+mj-ea"/>
            </a:endParaRP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A69A249F-5868-0F3A-36C5-420D28F6274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27488" cy="4530725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endParaRPr lang="en-GB" sz="2400" i="1">
              <a:solidFill>
                <a:srgbClr val="CC0000"/>
              </a:solidFill>
              <a:ea typeface="+mn-ea"/>
            </a:endParaRP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FFF00"/>
              </a:solidFill>
              <a:ea typeface="+mn-ea"/>
            </a:endParaRPr>
          </a:p>
        </p:txBody>
      </p:sp>
      <p:graphicFrame>
        <p:nvGraphicFramePr>
          <p:cNvPr id="37892" name="Object 4">
            <a:extLst>
              <a:ext uri="{FF2B5EF4-FFF2-40B4-BE49-F238E27FC236}">
                <a16:creationId xmlns:a16="http://schemas.microsoft.com/office/drawing/2014/main" id="{0E27E15B-91B3-F301-95B3-E98B634D84D7}"/>
              </a:ext>
            </a:extLst>
          </p:cNvPr>
          <p:cNvGraphicFramePr>
            <a:graphicFrameLocks noGrp="1" noChangeAspect="1"/>
          </p:cNvGraphicFramePr>
          <p:nvPr>
            <p:ph sz="half" idx="2"/>
          </p:nvPr>
        </p:nvGraphicFramePr>
        <p:xfrm>
          <a:off x="0" y="0"/>
          <a:ext cx="9144000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1816100" imgH="1314450" progId="Paint.Picture">
                  <p:embed/>
                </p:oleObj>
              </mc:Choice>
              <mc:Fallback>
                <p:oleObj name="Bitmap Image" r:id="rId3" imgW="1816100" imgH="131445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B9015-2528-E219-2B28-0A7E6AC57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Modern version for training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73F2E9-55E1-8E54-914F-8040C4F328B1}"/>
              </a:ext>
            </a:extLst>
          </p:cNvPr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r>
              <a:rPr lang="pl-PL" dirty="0" err="1">
                <a:ea typeface="MS PGothic" pitchFamily="34" charset="-128"/>
              </a:rPr>
              <a:t>https</a:t>
            </a:r>
            <a:r>
              <a:rPr lang="pl-PL" dirty="0">
                <a:ea typeface="MS PGothic" pitchFamily="34" charset="-128"/>
              </a:rPr>
              <a:t>://</a:t>
            </a:r>
            <a:r>
              <a:rPr lang="pl-PL" dirty="0" err="1">
                <a:ea typeface="MS PGothic" pitchFamily="34" charset="-128"/>
              </a:rPr>
              <a:t>www.youtube.com</a:t>
            </a:r>
            <a:r>
              <a:rPr lang="pl-PL" dirty="0">
                <a:ea typeface="MS PGothic" pitchFamily="34" charset="-128"/>
              </a:rPr>
              <a:t>/</a:t>
            </a:r>
            <a:r>
              <a:rPr lang="pl-PL" dirty="0" err="1">
                <a:ea typeface="MS PGothic" pitchFamily="34" charset="-128"/>
              </a:rPr>
              <a:t>watch?v</a:t>
            </a:r>
            <a:r>
              <a:rPr lang="pl-PL" dirty="0">
                <a:ea typeface="MS PGothic" pitchFamily="34" charset="-128"/>
              </a:rPr>
              <a:t>=aU6R7b7Pv64</a:t>
            </a:r>
            <a:endParaRPr lang="en-GB" dirty="0">
              <a:ea typeface="MS PGothic" pitchFamily="34" charset="-128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2D00BF-9084-AC1A-1AAC-F2D9A5FD1A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charset="0"/>
              <a:buBlip>
                <a:blip r:embed="rId2"/>
              </a:buBlip>
              <a:defRPr/>
            </a:pPr>
            <a:endParaRPr lang="en-GB">
              <a:ea typeface="MS PGothic" pitchFamily="34" charset="-128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3F93E18A-DD3B-45C0-6E5C-73CA055064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>
                <a:ea typeface="+mj-ea"/>
              </a:rPr>
              <a:t>	Results: </a:t>
            </a:r>
            <a:r>
              <a:rPr lang="en-GB" sz="4000" i="1" dirty="0">
                <a:ea typeface="+mj-ea"/>
              </a:rPr>
              <a:t>Movement analysis 	revealed</a:t>
            </a:r>
            <a:endParaRPr lang="en-US" sz="4000" i="1" dirty="0">
              <a:ea typeface="+mj-ea"/>
            </a:endParaRP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CB87C031-FEF3-109E-39FD-4C5EBBE7026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773238"/>
            <a:ext cx="4351338" cy="4324350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en-GB">
                <a:solidFill>
                  <a:schemeClr val="hlink"/>
                </a:solidFill>
                <a:ea typeface="+mn-ea"/>
              </a:rPr>
              <a:t>Observation group developed coordinated movement patterns earlier in practice than the verbal instruction group</a:t>
            </a:r>
            <a:r>
              <a:rPr lang="en-GB" sz="2400" i="1">
                <a:solidFill>
                  <a:srgbClr val="F62806"/>
                </a:solidFill>
                <a:ea typeface="+mn-ea"/>
              </a:rPr>
              <a:t>.</a:t>
            </a:r>
          </a:p>
          <a:p>
            <a:pPr marL="609600" indent="-609600" eaLnBrk="1" hangingPunct="1">
              <a:defRPr/>
            </a:pPr>
            <a:endParaRPr lang="en-US" sz="2400" i="1">
              <a:solidFill>
                <a:srgbClr val="F62806"/>
              </a:solidFill>
              <a:ea typeface="+mn-ea"/>
            </a:endParaRPr>
          </a:p>
        </p:txBody>
      </p:sp>
      <p:graphicFrame>
        <p:nvGraphicFramePr>
          <p:cNvPr id="38916" name="Object 4">
            <a:extLst>
              <a:ext uri="{FF2B5EF4-FFF2-40B4-BE49-F238E27FC236}">
                <a16:creationId xmlns:a16="http://schemas.microsoft.com/office/drawing/2014/main" id="{D54751AE-EB28-F52F-04B1-4BFBE06B475F}"/>
              </a:ext>
            </a:extLst>
          </p:cNvPr>
          <p:cNvGraphicFramePr>
            <a:graphicFrameLocks noGrp="1" noChangeAspect="1"/>
          </p:cNvGraphicFramePr>
          <p:nvPr>
            <p:ph sz="quarter" idx="2"/>
          </p:nvPr>
        </p:nvGraphicFramePr>
        <p:xfrm>
          <a:off x="4932363" y="1600200"/>
          <a:ext cx="3887787" cy="21859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3" imgW="1936750" imgH="1504950" progId="Paint.Picture">
                  <p:embed/>
                </p:oleObj>
              </mc:Choice>
              <mc:Fallback>
                <p:oleObj name="Bitmap Image" r:id="rId3" imgW="1936750" imgH="1504950" progId="Paint.Picture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363" y="1600200"/>
                        <a:ext cx="3887787" cy="2185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8917" name="Object 5">
            <a:extLst>
              <a:ext uri="{FF2B5EF4-FFF2-40B4-BE49-F238E27FC236}">
                <a16:creationId xmlns:a16="http://schemas.microsoft.com/office/drawing/2014/main" id="{8DE57FC8-E03D-5A56-886A-FFBDA726370C}"/>
              </a:ext>
            </a:extLst>
          </p:cNvPr>
          <p:cNvGraphicFramePr>
            <a:graphicFrameLocks noGrp="1" noChangeAspect="1"/>
          </p:cNvGraphicFramePr>
          <p:nvPr>
            <p:ph sz="quarter" idx="3"/>
          </p:nvPr>
        </p:nvGraphicFramePr>
        <p:xfrm>
          <a:off x="4859338" y="3944938"/>
          <a:ext cx="3889375" cy="29130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5" imgW="1860550" imgH="1473200" progId="Paint.Picture">
                  <p:embed/>
                </p:oleObj>
              </mc:Choice>
              <mc:Fallback>
                <p:oleObj name="Bitmap Image" r:id="rId5" imgW="1860550" imgH="1473200" progId="Paint.Picture">
                  <p:embed/>
                  <p:pic>
                    <p:nvPicPr>
                      <p:cNvPr id="0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59338" y="3944938"/>
                        <a:ext cx="3889375" cy="29130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 type="none" w="sm" len="sm"/>
                            <a:tailEnd type="none" w="sm" len="sm"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>
            <a:extLst>
              <a:ext uri="{FF2B5EF4-FFF2-40B4-BE49-F238E27FC236}">
                <a16:creationId xmlns:a16="http://schemas.microsoft.com/office/drawing/2014/main" id="{83C9F7F0-7BC3-8BC9-1009-741F0FB841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333375"/>
            <a:ext cx="8229600" cy="11239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tx1"/>
                </a:solidFill>
                <a:effectLst/>
              </a:rPr>
              <a:t>The Influence of skill </a:t>
            </a:r>
            <a:br>
              <a:rPr lang="en-US" altLang="en-US" sz="4000" b="1">
                <a:solidFill>
                  <a:schemeClr val="tx1"/>
                </a:solidFill>
                <a:effectLst/>
              </a:rPr>
            </a:br>
            <a:r>
              <a:rPr lang="en-US" altLang="en-US" sz="4000" b="1">
                <a:solidFill>
                  <a:schemeClr val="tx1"/>
                </a:solidFill>
                <a:effectLst/>
              </a:rPr>
              <a:t>Characteristics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2D3612D1-4255-B1BD-6B09-167EC818B1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77838" y="1773238"/>
            <a:ext cx="8132762" cy="42783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a typeface="+mn-ea"/>
              </a:rPr>
              <a:t>Demonstration leads to better skill learning than other instruction forms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400" dirty="0"/>
              <a:t>However, this depends on the characteristics of the skill being learned (</a:t>
            </a:r>
            <a:r>
              <a:rPr lang="en-GB" sz="2000" dirty="0"/>
              <a:t>Magill &amp; </a:t>
            </a:r>
            <a:r>
              <a:rPr lang="en-GB" sz="2000" i="1" dirty="0" err="1"/>
              <a:t>Schoenfelder-Zohdi</a:t>
            </a:r>
            <a:r>
              <a:rPr lang="en-GB" sz="2000" i="1" dirty="0"/>
              <a:t>, 1996).</a:t>
            </a:r>
            <a:endParaRPr lang="en-US" sz="24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b="1" dirty="0">
                <a:solidFill>
                  <a:schemeClr val="hlink"/>
                </a:solidFill>
                <a:effectLst/>
                <a:ea typeface="+mn-ea"/>
              </a:rPr>
              <a:t>Contradicting research???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US" sz="1200" b="1" dirty="0">
              <a:solidFill>
                <a:schemeClr val="hlink"/>
              </a:solidFill>
              <a:effectLst/>
              <a:ea typeface="+mn-ea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US" dirty="0">
                <a:effectLst/>
                <a:ea typeface="+mn-ea"/>
              </a:rPr>
              <a:t>Most important characteristic leading to the beneficial effect of demonstration is that the skill being learned requires </a:t>
            </a:r>
            <a:r>
              <a:rPr lang="en-US" dirty="0">
                <a:solidFill>
                  <a:srgbClr val="FFFF00"/>
                </a:solidFill>
                <a:effectLst/>
                <a:ea typeface="+mn-ea"/>
              </a:rPr>
              <a:t>the acquisition of a new pattern of coordination</a:t>
            </a:r>
          </a:p>
        </p:txBody>
      </p:sp>
    </p:spTree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F2C11542-B19D-EC38-21E9-B918D9380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228600"/>
            <a:ext cx="9144000" cy="679450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Research split into two categories</a:t>
            </a:r>
            <a:r>
              <a:rPr lang="en-US" altLang="en-US" sz="4000">
                <a:solidFill>
                  <a:schemeClr val="hlink"/>
                </a:solidFill>
              </a:rPr>
              <a:t>:</a:t>
            </a:r>
          </a:p>
        </p:txBody>
      </p:sp>
      <p:sp>
        <p:nvSpPr>
          <p:cNvPr id="54274" name="Rectangle 3">
            <a:extLst>
              <a:ext uri="{FF2B5EF4-FFF2-40B4-BE49-F238E27FC236}">
                <a16:creationId xmlns:a16="http://schemas.microsoft.com/office/drawing/2014/main" id="{9C064A6D-E812-3E0B-EB12-3363764CD4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981075"/>
            <a:ext cx="8439150" cy="5472113"/>
          </a:xfrm>
        </p:spPr>
        <p:txBody>
          <a:bodyPr/>
          <a:lstStyle/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F62806"/>
                </a:solidFill>
                <a:effectLst/>
              </a:rPr>
              <a:t>1.    </a:t>
            </a:r>
            <a:r>
              <a:rPr lang="en-GB" altLang="en-US" sz="2400" b="1">
                <a:effectLst/>
              </a:rPr>
              <a:t>Experiments in which participants learned more quickly after demonstrations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participants typically learned skills that required the learning of a new pattern/s of limb coordination.</a:t>
            </a:r>
          </a:p>
          <a:p>
            <a:pPr lvl="1" eaLnBrk="1" hangingPunct="1">
              <a:buFontTx/>
              <a:buNone/>
            </a:pPr>
            <a:endParaRPr lang="en-GB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marL="685800" indent="-685800" eaLnBrk="1" hangingPunct="1">
              <a:buFont typeface="Wingdings" pitchFamily="2" charset="2"/>
              <a:buNone/>
            </a:pPr>
            <a:r>
              <a:rPr lang="en-GB" altLang="en-US" sz="2400">
                <a:solidFill>
                  <a:srgbClr val="CC0000"/>
                </a:solidFill>
                <a:effectLst/>
              </a:rPr>
              <a:t>2.</a:t>
            </a:r>
            <a:r>
              <a:rPr lang="en-GB" altLang="en-US" sz="2400">
                <a:effectLst/>
              </a:rPr>
              <a:t>	</a:t>
            </a:r>
            <a:r>
              <a:rPr lang="en-GB" altLang="en-US" sz="2400" b="1">
                <a:effectLst/>
              </a:rPr>
              <a:t>Experiments in which participants usually learned skills no better than other forms of instruction.</a:t>
            </a:r>
          </a:p>
          <a:p>
            <a:pPr lvl="1" eaLnBrk="1" hangingPunct="1"/>
            <a:r>
              <a:rPr lang="en-GB" altLang="en-US" sz="2400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Here studies usually involved acquiring new parameter characteristics for well learned patterns of limb coordination.</a:t>
            </a:r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  <a:p>
            <a:pPr lvl="1" eaLnBrk="1" hangingPunct="1"/>
            <a:endParaRPr lang="en-US" altLang="en-US" sz="2400" i="1">
              <a:solidFill>
                <a:schemeClr val="tx2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DF26FCD5-CF24-6887-20D1-E002EE513B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784225"/>
          </a:xfrm>
        </p:spPr>
        <p:txBody>
          <a:bodyPr/>
          <a:lstStyle/>
          <a:p>
            <a:pPr algn="l" eaLnBrk="1" hangingPunct="1"/>
            <a:r>
              <a:rPr lang="en-US" altLang="en-US" sz="3600"/>
              <a:t>Observing Skilled Demonstrations:</a:t>
            </a:r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500B958-A7EF-857F-C096-8EF33896AC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25538"/>
            <a:ext cx="8439150" cy="5399087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  <a:defRPr/>
            </a:pPr>
            <a:r>
              <a:rPr lang="en-GB" sz="2800" b="1" i="1" dirty="0">
                <a:effectLst/>
                <a:ea typeface="+mn-ea"/>
              </a:rPr>
              <a:t>Demonstrations should be accurate</a:t>
            </a:r>
          </a:p>
          <a:p>
            <a:pPr marL="685800" indent="-685800"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2800" b="1" u="sng" dirty="0">
                <a:solidFill>
                  <a:srgbClr val="FFFF00"/>
                </a:solidFill>
                <a:effectLst/>
                <a:ea typeface="+mn-ea"/>
              </a:rPr>
              <a:t>Reasons</a:t>
            </a:r>
            <a:r>
              <a:rPr lang="en-GB" sz="2800" i="1" u="sng" dirty="0">
                <a:solidFill>
                  <a:srgbClr val="FFFF00"/>
                </a:solidFill>
                <a:ea typeface="+mn-ea"/>
              </a:rPr>
              <a:t>: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dirty="0">
                <a:effectLst/>
                <a:ea typeface="+mn-ea"/>
              </a:rPr>
              <a:t>1.	The quality of  performance resulting from observing a demo is related to the quality of the demo.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dirty="0">
              <a:effectLst/>
              <a:ea typeface="+mn-ea"/>
            </a:endParaRP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r>
              <a:rPr lang="en-GB" dirty="0">
                <a:effectLst/>
                <a:ea typeface="+mn-ea"/>
              </a:rPr>
              <a:t>The observer picks up coordinative information about the strategy used to solve the movement problem.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AutoNum type="arabicPeriod" startAt="2"/>
              <a:defRPr/>
            </a:pPr>
            <a:endParaRPr lang="en-GB" dirty="0">
              <a:effectLst/>
              <a:ea typeface="+mn-ea"/>
            </a:endParaRPr>
          </a:p>
          <a:p>
            <a:pPr marL="990600" lvl="1" indent="-533400" eaLnBrk="1" hangingPunct="1">
              <a:lnSpc>
                <a:spcPct val="80000"/>
              </a:lnSpc>
              <a:buFont typeface="Wingdings" pitchFamily="2" charset="2"/>
              <a:buChar char="n"/>
              <a:defRPr/>
            </a:pPr>
            <a:r>
              <a:rPr lang="en-GB" b="1" dirty="0">
                <a:solidFill>
                  <a:srgbClr val="F62806"/>
                </a:solidFill>
                <a:effectLst/>
              </a:rPr>
              <a:t> </a:t>
            </a:r>
            <a:r>
              <a:rPr lang="en-GB" b="1" dirty="0">
                <a:solidFill>
                  <a:srgbClr val="FFFF00"/>
                </a:solidFill>
                <a:effectLst/>
              </a:rPr>
              <a:t>The observer tries to imitate the strategy on the initial attempts.</a:t>
            </a:r>
            <a:endParaRPr lang="en-US" b="1" dirty="0">
              <a:solidFill>
                <a:srgbClr val="FFFF00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D973999C-4170-CBE9-1A67-1A8736886B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Reasons Why Novices Should Observe Other Novices</a:t>
            </a:r>
          </a:p>
        </p:txBody>
      </p:sp>
      <p:sp>
        <p:nvSpPr>
          <p:cNvPr id="58370" name="Rectangle 3">
            <a:extLst>
              <a:ext uri="{FF2B5EF4-FFF2-40B4-BE49-F238E27FC236}">
                <a16:creationId xmlns:a16="http://schemas.microsoft.com/office/drawing/2014/main" id="{34F141DF-BE99-3DB4-5E60-86ECBA60D1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effectLst/>
              </a:rPr>
              <a:t>Beginners who observe other beginners practicing a skill will perform at a higher level when they begin to perform than the beginners they observed.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 i="1">
                <a:solidFill>
                  <a:schemeClr val="tx2"/>
                </a:solidFill>
                <a:effectLst/>
                <a:ea typeface="Arial" panose="020B0604020202020204" pitchFamily="34" charset="0"/>
              </a:rPr>
              <a:t>McCullagh &amp; Meyer, 1997; Pollock &amp; Lee, 1992; Weir &amp; Leavitt, 1990).</a:t>
            </a:r>
          </a:p>
          <a:p>
            <a:pPr lvl="1" algn="ctr" eaLnBrk="1" hangingPunct="1">
              <a:lnSpc>
                <a:spcPct val="80000"/>
              </a:lnSpc>
            </a:pPr>
            <a:r>
              <a:rPr lang="en-GB" altLang="en-US" sz="2400" b="1" u="sng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Reason:</a:t>
            </a:r>
            <a:endParaRPr lang="en-US" altLang="en-US" sz="2400" b="1" u="sng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Discourages </a:t>
            </a:r>
            <a:r>
              <a:rPr lang="en-US" altLang="en-US" sz="2800" b="1">
                <a:effectLst/>
              </a:rPr>
              <a:t>the imitation of a skilled model</a:t>
            </a:r>
            <a:r>
              <a:rPr lang="ja-JP" altLang="en-US" sz="2800" b="1">
                <a:effectLst/>
              </a:rPr>
              <a:t>’</a:t>
            </a:r>
            <a:r>
              <a:rPr lang="en-US" altLang="ja-JP" sz="2800" b="1">
                <a:effectLst/>
              </a:rPr>
              <a:t>s performance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Encourages</a:t>
            </a:r>
            <a:r>
              <a:rPr lang="en-US" altLang="en-US" sz="2800" b="1">
                <a:effectLst/>
              </a:rPr>
              <a:t> the observer to engage in more active </a:t>
            </a:r>
            <a:r>
              <a:rPr lang="en-US" altLang="en-US" sz="2800" b="1">
                <a:solidFill>
                  <a:srgbClr val="FFFF00"/>
                </a:solidFill>
                <a:effectLst/>
              </a:rPr>
              <a:t>problem solving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b="1">
              <a:solidFill>
                <a:srgbClr val="F62806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2">
            <a:extLst>
              <a:ext uri="{FF2B5EF4-FFF2-40B4-BE49-F238E27FC236}">
                <a16:creationId xmlns:a16="http://schemas.microsoft.com/office/drawing/2014/main" id="{4D59A908-6AB5-EB4F-4A81-BF1D883CEC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1258888"/>
          </a:xfrm>
        </p:spPr>
        <p:txBody>
          <a:bodyPr/>
          <a:lstStyle/>
          <a:p>
            <a:pPr eaLnBrk="1" hangingPunct="1"/>
            <a:r>
              <a:rPr lang="en-US" altLang="en-US" sz="4000" b="1">
                <a:solidFill>
                  <a:schemeClr val="hlink"/>
                </a:solidFill>
                <a:effectLst/>
              </a:rPr>
              <a:t>Learning can be enhanced for performer &amp; observer by:</a:t>
            </a:r>
          </a:p>
        </p:txBody>
      </p:sp>
      <p:sp>
        <p:nvSpPr>
          <p:cNvPr id="60418" name="Rectangle 3">
            <a:extLst>
              <a:ext uri="{FF2B5EF4-FFF2-40B4-BE49-F238E27FC236}">
                <a16:creationId xmlns:a16="http://schemas.microsoft.com/office/drawing/2014/main" id="{823773E4-DA73-7785-1B48-8DB41AC9F4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2068513"/>
            <a:ext cx="8229600" cy="4062412"/>
          </a:xfrm>
        </p:spPr>
        <p:txBody>
          <a:bodyPr/>
          <a:lstStyle/>
          <a:p>
            <a:pPr eaLnBrk="1" hangingPunct="1"/>
            <a:r>
              <a:rPr lang="en-GB" altLang="en-US" sz="2800" b="1">
                <a:effectLst/>
              </a:rPr>
              <a:t>Expert to provide verbal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Provide a checklist of key aspects of the skill to the observer who: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Look for each aspect of the skill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Check it on the list</a:t>
            </a:r>
          </a:p>
          <a:p>
            <a:pPr lvl="1" eaLnBrk="1" hangingPunct="1"/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Provide feedback to the performer.</a:t>
            </a:r>
          </a:p>
          <a:p>
            <a:pPr eaLnBrk="1" hangingPunct="1"/>
            <a:r>
              <a:rPr lang="en-GB" altLang="en-US" sz="2800" b="1">
                <a:effectLst/>
              </a:rPr>
              <a:t>The observer actively engages in problem-solving that is beneficial for learning.</a:t>
            </a:r>
            <a:endParaRPr lang="en-US" altLang="en-US" sz="2800" b="1">
              <a:effectLst/>
            </a:endParaRP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FE1E354F-A9C5-3424-91B2-6C68278F8E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58750"/>
            <a:ext cx="8229600" cy="919163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tx1"/>
                </a:solidFill>
                <a:effectLst/>
              </a:rPr>
              <a:t>Practical Implications</a:t>
            </a:r>
            <a:r>
              <a:rPr lang="en-US" altLang="en-US"/>
              <a:t>: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7903C865-9236-9D57-0D99-9657BC31E7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1125538"/>
            <a:ext cx="8294687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/>
              <a:t>How frequently should a demonstration be given?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b="1">
                <a:effectLst/>
                <a:ea typeface="Arial" panose="020B0604020202020204" pitchFamily="34" charset="0"/>
              </a:rPr>
              <a:t>Always before practice &amp; as frequently as necessary.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more frequently a beginner observes a skilled demonstration, the more opportunity the beginner will have to acquire the movement pattern.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(Carroll &amp; Bandura, 1990; Hand &amp; Sidaway, 1993)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b="1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Before and during early practice better than only during – Weeks &amp; Anderson (2000)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700" b="1">
                <a:solidFill>
                  <a:schemeClr val="hlink"/>
                </a:solidFill>
                <a:effectLst/>
                <a:ea typeface="Arial" panose="020B0604020202020204" pitchFamily="34" charset="0"/>
              </a:rPr>
              <a:t>More frequent observations = better skill learning.</a:t>
            </a: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</a:pPr>
            <a:endParaRPr lang="en-US" altLang="en-US" sz="2700" b="1">
              <a:solidFill>
                <a:schemeClr val="hlink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1A64D-BD34-BF48-B01B-9346BF613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>
                <a:ea typeface="MS PGothic" pitchFamily="34" charset="-128"/>
              </a:rPr>
              <a:t>Proactive / Retroactive Demonstrations</a:t>
            </a:r>
            <a:endParaRPr lang="en-US" dirty="0">
              <a:ea typeface="MS PGothic" pitchFamily="34" charset="-12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DB8BD-568D-33AF-5FCC-D750F2C4F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P – Immediately before a practice trial</a:t>
            </a:r>
          </a:p>
          <a:p>
            <a:r>
              <a:rPr lang="en-GB" altLang="en-US"/>
              <a:t>R – Immediately after a practice trial</a:t>
            </a:r>
          </a:p>
          <a:p>
            <a:r>
              <a:rPr lang="en-GB" altLang="en-US"/>
              <a:t>Richardson and Lee (1999) – American manual alphabet. </a:t>
            </a:r>
          </a:p>
          <a:p>
            <a:r>
              <a:rPr lang="en-GB" altLang="en-US"/>
              <a:t>Proactive = &gt;acquisition performance lower retention</a:t>
            </a:r>
          </a:p>
          <a:p>
            <a:r>
              <a:rPr lang="en-GB" altLang="en-US"/>
              <a:t>Retroactive = better retention accuracy. </a:t>
            </a:r>
            <a:endParaRPr lang="en-US" alt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2">
            <a:extLst>
              <a:ext uri="{FF2B5EF4-FFF2-40B4-BE49-F238E27FC236}">
                <a16:creationId xmlns:a16="http://schemas.microsoft.com/office/drawing/2014/main" id="{B570AA1A-ECC2-5C3D-5A45-B9415877CED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376238"/>
            <a:ext cx="8672512" cy="1612900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tx1"/>
                </a:solidFill>
                <a:effectLst/>
              </a:rPr>
              <a:t>Why does observing demos benefit motor skill learning?</a:t>
            </a:r>
            <a:endParaRPr lang="en-US" altLang="en-US" sz="4800" b="1" i="1">
              <a:solidFill>
                <a:schemeClr val="tx1"/>
              </a:solidFill>
              <a:effectLst/>
            </a:endParaRP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DB577C66-01C4-73E0-BCEC-7CFBAA9282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i="1">
              <a:ea typeface="+mn-ea"/>
            </a:endParaRPr>
          </a:p>
          <a:p>
            <a:pPr eaLnBrk="1" hangingPunct="1">
              <a:defRPr/>
            </a:pPr>
            <a:r>
              <a:rPr lang="en-GB" i="1">
                <a:ea typeface="+mn-ea"/>
              </a:rPr>
              <a:t>Two different views to this answer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i="1">
              <a:ea typeface="+mn-ea"/>
            </a:endParaRPr>
          </a:p>
          <a:p>
            <a:pPr lvl="2" eaLnBrk="1" hangingPunct="1">
              <a:defRPr/>
            </a:pPr>
            <a:r>
              <a:rPr lang="en-GB" sz="3200" b="1">
                <a:solidFill>
                  <a:schemeClr val="hlink"/>
                </a:solidFill>
                <a:effectLst/>
              </a:rPr>
              <a:t>Cognitive Mediation Theory</a:t>
            </a:r>
          </a:p>
          <a:p>
            <a:pPr lvl="2" eaLnBrk="1" hangingPunct="1">
              <a:buFont typeface="Wingdings" pitchFamily="2" charset="2"/>
              <a:buNone/>
              <a:defRPr/>
            </a:pPr>
            <a:endParaRPr lang="en-GB" sz="3200" b="1">
              <a:solidFill>
                <a:schemeClr val="hlink"/>
              </a:solidFill>
              <a:effectLst/>
            </a:endParaRPr>
          </a:p>
          <a:p>
            <a:pPr lvl="2" eaLnBrk="1" hangingPunct="1">
              <a:defRPr/>
            </a:pPr>
            <a:r>
              <a:rPr lang="en-GB" sz="3200" b="1">
                <a:solidFill>
                  <a:schemeClr val="hlink"/>
                </a:solidFill>
                <a:effectLst/>
              </a:rPr>
              <a:t>Dynamic View of Modelling</a:t>
            </a:r>
          </a:p>
          <a:p>
            <a:pPr lvl="2" eaLnBrk="1" hangingPunct="1">
              <a:buFont typeface="Wingdings" pitchFamily="2" charset="2"/>
              <a:buNone/>
              <a:defRPr/>
            </a:pPr>
            <a:endParaRPr lang="en-US" i="1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2015042A-726F-D5FE-594D-40FE64523D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rgbClr val="FFFF00"/>
                </a:solidFill>
              </a:rPr>
              <a:t>Cognitive Mediation Theory: </a:t>
            </a:r>
            <a:r>
              <a:rPr lang="en-US" altLang="en-US"/>
              <a:t>Bandura (1986)</a:t>
            </a:r>
          </a:p>
        </p:txBody>
      </p:sp>
      <p:sp>
        <p:nvSpPr>
          <p:cNvPr id="67586" name="Rectangle 3">
            <a:extLst>
              <a:ext uri="{FF2B5EF4-FFF2-40B4-BE49-F238E27FC236}">
                <a16:creationId xmlns:a16="http://schemas.microsoft.com/office/drawing/2014/main" id="{BB9DB18A-FD40-8F90-5E15-A36CBFBE5B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en-US" altLang="en-US">
                <a:effectLst/>
              </a:rPr>
              <a:t>When a person observes a model, they translate the observed movement information into a symbolic memory code that forms the basis of a stored representation in memory.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solidFill>
                  <a:schemeClr val="hlink"/>
                </a:solidFill>
                <a:effectLst/>
              </a:rPr>
              <a:t>The brain rehearses and organises the information.</a:t>
            </a:r>
          </a:p>
          <a:p>
            <a:pPr eaLnBrk="1" hangingPunct="1">
              <a:lnSpc>
                <a:spcPct val="70000"/>
              </a:lnSpc>
            </a:pPr>
            <a:r>
              <a:rPr lang="en-US" altLang="en-US">
                <a:effectLst/>
              </a:rPr>
              <a:t> The memory representation now serves as a guide: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b="1">
                <a:solidFill>
                  <a:schemeClr val="folHlink"/>
                </a:solidFill>
                <a:effectLst/>
                <a:ea typeface="Arial" panose="020B0604020202020204" pitchFamily="34" charset="0"/>
              </a:rPr>
              <a:t>For performing the skill</a:t>
            </a:r>
          </a:p>
          <a:p>
            <a:pPr lvl="1" eaLnBrk="1" hangingPunct="1">
              <a:lnSpc>
                <a:spcPct val="70000"/>
              </a:lnSpc>
            </a:pPr>
            <a:r>
              <a:rPr lang="en-US" altLang="en-US" b="1">
                <a:solidFill>
                  <a:schemeClr val="folHlink"/>
                </a:solidFill>
                <a:effectLst/>
                <a:ea typeface="Arial" panose="020B0604020202020204" pitchFamily="34" charset="0"/>
              </a:rPr>
              <a:t>A standard for error detection and correction.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3" name="Rectangle 3">
            <a:extLst>
              <a:ext uri="{FF2B5EF4-FFF2-40B4-BE49-F238E27FC236}">
                <a16:creationId xmlns:a16="http://schemas.microsoft.com/office/drawing/2014/main" id="{77305039-4ECC-94E0-2CD2-012CA5518B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01625" y="260350"/>
            <a:ext cx="8540750" cy="6597650"/>
          </a:xfrm>
        </p:spPr>
        <p:txBody>
          <a:bodyPr/>
          <a:lstStyle/>
          <a:p>
            <a:pPr marL="609600" indent="-609600"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2400" b="1" u="sng" dirty="0">
                <a:effectLst/>
                <a:ea typeface="+mn-ea"/>
              </a:rPr>
              <a:t>To perform the skill:</a:t>
            </a:r>
            <a:r>
              <a:rPr lang="en-GB" sz="2400" b="1" i="1" u="sng" dirty="0">
                <a:effectLst/>
                <a:ea typeface="+mn-ea"/>
              </a:rPr>
              <a:t> 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Access the </a:t>
            </a:r>
            <a:r>
              <a:rPr lang="en-US" sz="2400" i="1" dirty="0">
                <a:solidFill>
                  <a:schemeClr val="folHlink"/>
                </a:solidFill>
                <a:ea typeface="+mn-ea"/>
              </a:rPr>
              <a:t>memory representation 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Translate it to appropriate motor code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folHlink"/>
                </a:solidFill>
                <a:ea typeface="+mn-ea"/>
              </a:rPr>
              <a:t>Produce body &amp; limb movements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400" i="1" dirty="0">
              <a:solidFill>
                <a:schemeClr val="folHlink"/>
              </a:solidFill>
              <a:ea typeface="+mn-ea"/>
            </a:endParaRP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US" sz="2800" b="1" dirty="0">
                <a:solidFill>
                  <a:srgbClr val="FFFF00"/>
                </a:solidFill>
                <a:effectLst/>
                <a:ea typeface="+mn-ea"/>
              </a:rPr>
              <a:t>4 </a:t>
            </a:r>
            <a:r>
              <a:rPr lang="en-US" sz="2800" b="1" dirty="0">
                <a:solidFill>
                  <a:schemeClr val="hlink"/>
                </a:solidFill>
                <a:effectLst/>
                <a:ea typeface="+mn-ea"/>
              </a:rPr>
              <a:t>sub-processes govern observational learning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Attention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Retention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Behavior reproduction process</a:t>
            </a:r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endParaRPr lang="en-US" i="1" dirty="0"/>
          </a:p>
          <a:p>
            <a:pPr marL="990600" lvl="1" indent="-533400" eaLnBrk="1" hangingPunct="1">
              <a:lnSpc>
                <a:spcPct val="90000"/>
              </a:lnSpc>
              <a:buFontTx/>
              <a:buAutoNum type="arabicPeriod"/>
              <a:defRPr/>
            </a:pPr>
            <a:r>
              <a:rPr lang="en-US" i="1" dirty="0"/>
              <a:t>Motivation process</a:t>
            </a:r>
            <a:endParaRPr lang="en-US" sz="2400" b="1" dirty="0">
              <a:effectLst/>
            </a:endParaRP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3">
            <a:extLst>
              <a:ext uri="{FF2B5EF4-FFF2-40B4-BE49-F238E27FC236}">
                <a16:creationId xmlns:a16="http://schemas.microsoft.com/office/drawing/2014/main" id="{8B72034B-868F-F78F-986C-28E628D3200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404813"/>
            <a:ext cx="8512175" cy="6453187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1.</a:t>
            </a:r>
            <a:r>
              <a:rPr lang="en-US" altLang="en-US" sz="2800" b="1">
                <a:solidFill>
                  <a:srgbClr val="F62806"/>
                </a:solidFill>
                <a:effectLst/>
              </a:rPr>
              <a:t> </a:t>
            </a:r>
            <a:r>
              <a:rPr lang="en-US" altLang="en-US" sz="2800" b="1">
                <a:solidFill>
                  <a:schemeClr val="hlink"/>
                </a:solidFill>
                <a:effectLst/>
              </a:rPr>
              <a:t>Attention process: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Involves what the person observes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The information they extract from the model</a:t>
            </a:r>
            <a:r>
              <a:rPr lang="en-GB" altLang="en-GB" sz="2800">
                <a:effectLst/>
              </a:rPr>
              <a:t>’</a:t>
            </a:r>
            <a:r>
              <a:rPr lang="en-GB" altLang="en-US" sz="2800">
                <a:effectLst/>
              </a:rPr>
              <a:t>s actions</a:t>
            </a:r>
          </a:p>
          <a:p>
            <a:pPr marL="631825" lvl="1" indent="-19050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400" i="1">
                <a:solidFill>
                  <a:schemeClr val="hlink"/>
                </a:solidFill>
                <a:effectLst/>
                <a:ea typeface="Arial" panose="020B0604020202020204" pitchFamily="34" charset="0"/>
              </a:rPr>
              <a:t>Directing full attention to the demonstration rather than mere observation is important for optimal learning.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endParaRPr lang="en-US" altLang="en-US" sz="2800" i="1">
              <a:solidFill>
                <a:schemeClr val="hlink"/>
              </a:solidFill>
              <a:effectLst/>
            </a:endParaRP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tabLst>
                <a:tab pos="87313" algn="l"/>
              </a:tabLst>
            </a:pPr>
            <a:r>
              <a:rPr lang="en-US" altLang="en-US" sz="2800" b="1">
                <a:solidFill>
                  <a:srgbClr val="FFFF00"/>
                </a:solidFill>
                <a:effectLst/>
              </a:rPr>
              <a:t>2.</a:t>
            </a:r>
            <a:r>
              <a:rPr lang="en-US" altLang="en-US" sz="2800" b="1">
                <a:effectLst/>
              </a:rPr>
              <a:t> </a:t>
            </a:r>
            <a:r>
              <a:rPr lang="en-US" altLang="en-US" sz="2800" b="1">
                <a:solidFill>
                  <a:schemeClr val="hlink"/>
                </a:solidFill>
                <a:effectLst/>
              </a:rPr>
              <a:t>Retention process: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 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Person transforms &amp; restructures their observation into symbolic codes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Stores these codes in memory</a:t>
            </a:r>
          </a:p>
          <a:p>
            <a:pPr marL="0" indent="0" eaLnBrk="1" hangingPunct="1">
              <a:lnSpc>
                <a:spcPct val="90000"/>
              </a:lnSpc>
              <a:tabLst>
                <a:tab pos="87313" algn="l"/>
              </a:tabLst>
            </a:pPr>
            <a:r>
              <a:rPr lang="en-GB" altLang="en-US" sz="2800">
                <a:effectLst/>
              </a:rPr>
              <a:t>Rehearsal, labelling, &amp; organisation are involved in this process.</a:t>
            </a:r>
          </a:p>
          <a:p>
            <a:pPr marL="631825" lvl="1" indent="-190500" eaLnBrk="1" hangingPunct="1">
              <a:lnSpc>
                <a:spcPct val="90000"/>
              </a:lnSpc>
              <a:tabLst>
                <a:tab pos="87313" algn="l"/>
              </a:tabLst>
            </a:pPr>
            <a:endParaRPr lang="en-US" altLang="en-US" sz="2400" i="1">
              <a:solidFill>
                <a:srgbClr val="F62806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9" name="Rectangle 3">
            <a:extLst>
              <a:ext uri="{FF2B5EF4-FFF2-40B4-BE49-F238E27FC236}">
                <a16:creationId xmlns:a16="http://schemas.microsoft.com/office/drawing/2014/main" id="{8340C5DC-0636-AA99-B769-0249186FACE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825" y="333375"/>
            <a:ext cx="8512175" cy="6119813"/>
          </a:xfrm>
        </p:spPr>
        <p:txBody>
          <a:bodyPr/>
          <a:lstStyle/>
          <a:p>
            <a:pPr marL="685800" indent="-685800" eaLnBrk="1" hangingPunct="1">
              <a:buFont typeface="Wingdings" pitchFamily="2" charset="2"/>
              <a:buNone/>
              <a:defRPr/>
            </a:pPr>
            <a:r>
              <a:rPr lang="en-US" sz="2800" dirty="0">
                <a:solidFill>
                  <a:srgbClr val="FFFF00"/>
                </a:solidFill>
                <a:effectLst/>
                <a:ea typeface="+mn-ea"/>
              </a:rPr>
              <a:t>3. </a:t>
            </a:r>
            <a:r>
              <a:rPr lang="en-US" sz="2800" dirty="0">
                <a:solidFill>
                  <a:schemeClr val="hlink"/>
                </a:solidFill>
                <a:effectLst/>
                <a:ea typeface="+mn-ea"/>
              </a:rPr>
              <a:t>Behavior reproduction process:</a:t>
            </a:r>
            <a:r>
              <a:rPr lang="en-GB" sz="2800" dirty="0">
                <a:effectLst/>
                <a:ea typeface="+mn-ea"/>
              </a:rPr>
              <a:t> </a:t>
            </a:r>
          </a:p>
          <a:p>
            <a:pPr marL="685800" indent="-685800" eaLnBrk="1" hangingPunct="1">
              <a:defRPr/>
            </a:pPr>
            <a:r>
              <a:rPr lang="en-GB" sz="2800" dirty="0">
                <a:ea typeface="+mn-ea"/>
              </a:rPr>
              <a:t>Translation of the memory representation of the modelled action into physical action.</a:t>
            </a:r>
          </a:p>
          <a:p>
            <a:pPr lvl="1" eaLnBrk="1" hangingPunct="1">
              <a:defRPr/>
            </a:pPr>
            <a:r>
              <a:rPr lang="en-GB" sz="2400" dirty="0">
                <a:solidFill>
                  <a:schemeClr val="hlink"/>
                </a:solidFill>
                <a:effectLst/>
              </a:rPr>
              <a:t>Performer must possess the physical capability to perform the modelled action.</a:t>
            </a:r>
          </a:p>
          <a:p>
            <a:pPr lvl="1" eaLnBrk="1" hangingPunct="1">
              <a:defRPr/>
            </a:pPr>
            <a:endParaRPr lang="en-GB" sz="2400" dirty="0">
              <a:solidFill>
                <a:schemeClr val="hlink"/>
              </a:solidFill>
              <a:effectLst/>
            </a:endParaRPr>
          </a:p>
          <a:p>
            <a:pPr marL="685800" indent="-685800" eaLnBrk="1" hangingPunct="1">
              <a:buFont typeface="Wingdings" pitchFamily="2" charset="2"/>
              <a:buNone/>
              <a:defRPr/>
            </a:pPr>
            <a:r>
              <a:rPr lang="en-US" sz="2800" dirty="0">
                <a:solidFill>
                  <a:srgbClr val="FFFF00"/>
                </a:solidFill>
                <a:effectLst/>
                <a:ea typeface="+mn-ea"/>
              </a:rPr>
              <a:t>4.</a:t>
            </a:r>
            <a:r>
              <a:rPr lang="en-US" sz="2800" dirty="0">
                <a:solidFill>
                  <a:srgbClr val="F62806"/>
                </a:solidFill>
                <a:effectLst/>
                <a:ea typeface="+mn-ea"/>
              </a:rPr>
              <a:t> </a:t>
            </a:r>
            <a:r>
              <a:rPr lang="en-US" sz="2800" dirty="0">
                <a:solidFill>
                  <a:schemeClr val="hlink"/>
                </a:solidFill>
                <a:effectLst/>
                <a:ea typeface="+mn-ea"/>
              </a:rPr>
              <a:t>Motivation process:</a:t>
            </a:r>
            <a:endParaRPr lang="en-GB" sz="2800" dirty="0">
              <a:solidFill>
                <a:schemeClr val="hlink"/>
              </a:solidFill>
              <a:effectLst/>
              <a:ea typeface="+mn-ea"/>
            </a:endParaRPr>
          </a:p>
          <a:p>
            <a:pPr marL="685800" indent="-685800" eaLnBrk="1" hangingPunct="1">
              <a:defRPr/>
            </a:pPr>
            <a:r>
              <a:rPr lang="en-GB" sz="2800" dirty="0">
                <a:ea typeface="+mn-ea"/>
              </a:rPr>
              <a:t>Involves the incentive or motivation to perform the action.</a:t>
            </a:r>
          </a:p>
          <a:p>
            <a:pPr marL="685800" indent="-685800" eaLnBrk="1" hangingPunct="1">
              <a:defRPr/>
            </a:pPr>
            <a:r>
              <a:rPr lang="en-GB" sz="2800" dirty="0">
                <a:effectLst/>
                <a:ea typeface="+mn-ea"/>
              </a:rPr>
              <a:t>Support for this view:</a:t>
            </a:r>
          </a:p>
          <a:p>
            <a:pPr lvl="1" eaLnBrk="1" hangingPunct="1">
              <a:defRPr/>
            </a:pPr>
            <a:r>
              <a:rPr lang="en-GB" sz="2400" i="1" dirty="0"/>
              <a:t>Ste.-Marie, 2000; Smyth &amp; Pendleton, 1990; </a:t>
            </a:r>
            <a:r>
              <a:rPr lang="en-GB" sz="2400" i="1" dirty="0" err="1"/>
              <a:t>Blandin</a:t>
            </a:r>
            <a:r>
              <a:rPr lang="en-GB" sz="2400" i="1" dirty="0"/>
              <a:t> &amp; </a:t>
            </a:r>
            <a:r>
              <a:rPr lang="en-GB" sz="2400" i="1" dirty="0" err="1"/>
              <a:t>Proteau</a:t>
            </a:r>
            <a:r>
              <a:rPr lang="en-GB" sz="2400" i="1" dirty="0"/>
              <a:t>, 2000.</a:t>
            </a:r>
          </a:p>
          <a:p>
            <a:pPr marL="685800" indent="-685800" eaLnBrk="1" hangingPunct="1">
              <a:defRPr/>
            </a:pPr>
            <a:endParaRPr lang="en-US" sz="2800" i="1" dirty="0">
              <a:ea typeface="+mn-ea"/>
            </a:endParaRP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B74EB334-56EA-31D4-0F8E-DE408A628F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hlink"/>
                </a:solidFill>
              </a:rPr>
              <a:t>Dynamic View of Modeling:</a:t>
            </a:r>
            <a:r>
              <a:rPr lang="en-US" altLang="en-US">
                <a:solidFill>
                  <a:schemeClr val="tx1"/>
                </a:solidFill>
              </a:rPr>
              <a:t> </a:t>
            </a:r>
            <a:br>
              <a:rPr lang="en-US" altLang="en-US">
                <a:solidFill>
                  <a:schemeClr val="tx1"/>
                </a:solidFill>
              </a:rPr>
            </a:br>
            <a:r>
              <a:rPr lang="en-US" altLang="en-US">
                <a:solidFill>
                  <a:schemeClr val="tx1"/>
                </a:solidFill>
              </a:rPr>
              <a:t>J. Gibson (1966, 1979)</a:t>
            </a:r>
          </a:p>
        </p:txBody>
      </p:sp>
      <p:sp>
        <p:nvSpPr>
          <p:cNvPr id="75778" name="Rectangle 3">
            <a:extLst>
              <a:ext uri="{FF2B5EF4-FFF2-40B4-BE49-F238E27FC236}">
                <a16:creationId xmlns:a16="http://schemas.microsoft.com/office/drawing/2014/main" id="{80890113-0688-1950-5272-D3093A12AC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773238"/>
            <a:ext cx="8424862" cy="4827587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This view questions the need for a symbolic coding step (step 2).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The visual system is capable of </a:t>
            </a:r>
            <a:r>
              <a:rPr lang="en-GB" altLang="en-US" sz="2800" b="1">
                <a:solidFill>
                  <a:srgbClr val="FFFF00"/>
                </a:solidFill>
                <a:effectLst/>
              </a:rPr>
              <a:t>automatically processing visual information </a:t>
            </a:r>
            <a:r>
              <a:rPr lang="en-GB" altLang="en-US" sz="2800" b="1">
                <a:effectLst/>
              </a:rPr>
              <a:t>in such a way </a:t>
            </a:r>
            <a:r>
              <a:rPr lang="en-US" altLang="en-US" sz="2800" b="1">
                <a:effectLst/>
              </a:rPr>
              <a:t>that it constrains the motor control system to act accordingly to what the vision detects.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800" b="1">
                <a:effectLst/>
              </a:rPr>
              <a:t>The visual system picks up from the model </a:t>
            </a:r>
            <a:r>
              <a:rPr lang="en-GB" altLang="en-US" sz="2800" b="1">
                <a:solidFill>
                  <a:schemeClr val="hlink"/>
                </a:solidFill>
                <a:effectLst/>
              </a:rPr>
              <a:t>salient information</a:t>
            </a:r>
            <a:r>
              <a:rPr lang="en-GB" altLang="en-US" sz="2800" b="1">
                <a:effectLst/>
              </a:rPr>
              <a:t> that effectively constrains the body &amp; limbs to act in specific ways.</a:t>
            </a:r>
          </a:p>
          <a:p>
            <a:pPr marL="685800" indent="-6858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altLang="en-US" sz="2800" b="1">
              <a:effectLst/>
            </a:endParaRP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AFAAFAF5-D40E-E338-E7BE-334A31B46A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hlink"/>
                </a:solidFill>
              </a:rPr>
              <a:t>Dynamic View of Modeling:</a:t>
            </a:r>
            <a:r>
              <a:rPr lang="en-US" altLang="en-US"/>
              <a:t> </a:t>
            </a:r>
            <a:br>
              <a:rPr lang="en-US" altLang="en-US"/>
            </a:br>
            <a:r>
              <a:rPr lang="en-US" altLang="en-US"/>
              <a:t>J. Gibson (1966, 1979)</a:t>
            </a:r>
          </a:p>
        </p:txBody>
      </p:sp>
      <p:sp>
        <p:nvSpPr>
          <p:cNvPr id="77826" name="Rectangle 3">
            <a:extLst>
              <a:ext uri="{FF2B5EF4-FFF2-40B4-BE49-F238E27FC236}">
                <a16:creationId xmlns:a16="http://schemas.microsoft.com/office/drawing/2014/main" id="{CB2EFE50-AE81-A375-9424-68A48BE9583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2076450"/>
            <a:ext cx="8439150" cy="4324350"/>
          </a:xfrm>
        </p:spPr>
        <p:txBody>
          <a:bodyPr/>
          <a:lstStyle/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</a:t>
            </a:r>
            <a:r>
              <a:rPr lang="en-GB" altLang="en-US" sz="2800">
                <a:solidFill>
                  <a:schemeClr val="hlink"/>
                </a:solidFill>
                <a:effectLst/>
              </a:rPr>
              <a:t>visual information</a:t>
            </a:r>
            <a:r>
              <a:rPr lang="en-GB" altLang="en-US" sz="2800">
                <a:effectLst/>
              </a:rPr>
              <a:t> directly </a:t>
            </a:r>
            <a:r>
              <a:rPr lang="en-GB" altLang="en-US" sz="2800">
                <a:solidFill>
                  <a:schemeClr val="hlink"/>
                </a:solidFill>
                <a:effectLst/>
              </a:rPr>
              <a:t>provides the basis for coordination</a:t>
            </a:r>
            <a:r>
              <a:rPr lang="en-GB" altLang="en-US" sz="2800">
                <a:effectLst/>
              </a:rPr>
              <a:t> and control of the various body parts required to produce the action.</a:t>
            </a:r>
          </a:p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effectLst/>
              </a:rPr>
              <a:t>The performer observes demonstrations that enable him to perceive the important invariant coordination relationships between body parts. </a:t>
            </a:r>
          </a:p>
          <a:p>
            <a:pPr marL="685800" indent="-685800" eaLnBrk="1" hangingPunct="1">
              <a:lnSpc>
                <a:spcPct val="90000"/>
              </a:lnSpc>
            </a:pPr>
            <a:r>
              <a:rPr lang="en-GB" altLang="en-US" sz="2800">
                <a:solidFill>
                  <a:srgbClr val="FFFF00"/>
                </a:solidFill>
                <a:effectLst/>
              </a:rPr>
              <a:t>Support for this view: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GB" altLang="en-US" sz="2400">
                <a:effectLst/>
                <a:ea typeface="Arial" panose="020B0604020202020204" pitchFamily="34" charset="0"/>
              </a:rPr>
              <a:t>	Horn, Williams, &amp; Scott, 2002</a:t>
            </a:r>
            <a:endParaRPr lang="en-US" altLang="en-US" sz="2400">
              <a:effectLst/>
              <a:ea typeface="Arial" panose="020B0604020202020204" pitchFamily="34" charset="0"/>
            </a:endParaRPr>
          </a:p>
          <a:p>
            <a:pPr marL="685800" indent="-685800" eaLnBrk="1" hangingPunct="1">
              <a:lnSpc>
                <a:spcPct val="90000"/>
              </a:lnSpc>
            </a:pPr>
            <a:endParaRPr lang="en-US" altLang="en-US" sz="2800">
              <a:effectLst/>
            </a:endParaRPr>
          </a:p>
        </p:txBody>
      </p:sp>
    </p:spTree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>
            <a:extLst>
              <a:ext uri="{FF2B5EF4-FFF2-40B4-BE49-F238E27FC236}">
                <a16:creationId xmlns:a16="http://schemas.microsoft.com/office/drawing/2014/main" id="{70A1C500-85AA-213C-5EA1-083E56A2D4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>
                <a:ea typeface="+mj-ea"/>
              </a:rPr>
              <a:t>Which View is Correct?</a:t>
            </a:r>
            <a:endParaRPr lang="en-US" sz="5400">
              <a:ea typeface="+mj-ea"/>
            </a:endParaRPr>
          </a:p>
        </p:txBody>
      </p:sp>
      <p:sp>
        <p:nvSpPr>
          <p:cNvPr id="79874" name="Rectangle 3">
            <a:extLst>
              <a:ext uri="{FF2B5EF4-FFF2-40B4-BE49-F238E27FC236}">
                <a16:creationId xmlns:a16="http://schemas.microsoft.com/office/drawing/2014/main" id="{5028F40A-AF1E-7264-9005-47FB82350D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68313" y="2076450"/>
            <a:ext cx="8294687" cy="4324350"/>
          </a:xfrm>
        </p:spPr>
        <p:txBody>
          <a:bodyPr/>
          <a:lstStyle/>
          <a:p>
            <a:pPr marL="685800" indent="-685800" eaLnBrk="1" hangingPunct="1"/>
            <a:r>
              <a:rPr lang="en-US" altLang="en-US" sz="3600">
                <a:effectLst/>
              </a:rPr>
              <a:t>There is no conclusive evidence that one of these two views is more valid that the other</a:t>
            </a:r>
            <a:r>
              <a:rPr lang="en-US" altLang="en-US" b="1">
                <a:effectLst/>
              </a:rPr>
              <a:t>.</a:t>
            </a:r>
          </a:p>
        </p:txBody>
      </p:sp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>
            <a:extLst>
              <a:ext uri="{FF2B5EF4-FFF2-40B4-BE49-F238E27FC236}">
                <a16:creationId xmlns:a16="http://schemas.microsoft.com/office/drawing/2014/main" id="{B0B26404-F828-B6BD-637C-0E67EEB933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0" y="476250"/>
            <a:ext cx="8382000" cy="460375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1922" name="Rectangle 3">
            <a:extLst>
              <a:ext uri="{FF2B5EF4-FFF2-40B4-BE49-F238E27FC236}">
                <a16:creationId xmlns:a16="http://schemas.microsoft.com/office/drawing/2014/main" id="{2A76D056-3FE8-8DFF-D317-3F70D5B00DA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95288" y="1341438"/>
            <a:ext cx="8439150" cy="4627562"/>
          </a:xfrm>
        </p:spPr>
        <p:txBody>
          <a:bodyPr/>
          <a:lstStyle/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Mix of physical and observational practice (10-20%) of trials. Patterson &amp; Lee (2005); Ong et al. (2012)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GB" altLang="en-US" sz="2400" b="1">
                <a:effectLst/>
              </a:rPr>
              <a:t>Assists motivation.</a:t>
            </a:r>
            <a:endParaRPr lang="en-US" altLang="en-US" sz="2400" b="1">
              <a:effectLst/>
            </a:endParaRP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most effective when learning a new pattern of coordination is required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a tennis serve or a new dance step. </a:t>
            </a:r>
          </a:p>
          <a:p>
            <a:pPr marL="685800" indent="-685800" eaLnBrk="1" hangingPunct="1">
              <a:lnSpc>
                <a:spcPct val="80000"/>
              </a:lnSpc>
            </a:pPr>
            <a:r>
              <a:rPr lang="en-US" altLang="en-US" sz="2800">
                <a:effectLst/>
              </a:rPr>
              <a:t>Demonstrations are least effective when learning a new control parameter characteristic for a previously learned pattern of coordination.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 b="1">
                <a:solidFill>
                  <a:srgbClr val="FFFF00"/>
                </a:solidFill>
                <a:effectLst/>
                <a:ea typeface="Arial" panose="020B0604020202020204" pitchFamily="34" charset="0"/>
              </a:rPr>
              <a:t>Learning to kick a ball from different distances or throw a ball at different speeds.</a:t>
            </a:r>
            <a:endParaRPr lang="en-US" altLang="en-US" sz="2400" b="1">
              <a:solidFill>
                <a:srgbClr val="FFFF00"/>
              </a:solidFill>
              <a:effectLst/>
              <a:ea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>
            <a:extLst>
              <a:ext uri="{FF2B5EF4-FFF2-40B4-BE49-F238E27FC236}">
                <a16:creationId xmlns:a16="http://schemas.microsoft.com/office/drawing/2014/main" id="{704B1953-DCE3-CC1A-8418-50F6A480E7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5800" y="376238"/>
            <a:ext cx="8382000" cy="531812"/>
          </a:xfrm>
        </p:spPr>
        <p:txBody>
          <a:bodyPr/>
          <a:lstStyle/>
          <a:p>
            <a:pPr eaLnBrk="1" hangingPunct="1">
              <a:defRPr/>
            </a:pPr>
            <a:r>
              <a:rPr lang="en-GB" sz="5400" b="1">
                <a:ea typeface="+mj-ea"/>
              </a:rPr>
              <a:t>Summary</a:t>
            </a:r>
            <a:r>
              <a:rPr lang="en-GB" sz="4000">
                <a:ea typeface="+mj-ea"/>
              </a:rPr>
              <a:t>:</a:t>
            </a:r>
            <a:endParaRPr lang="en-US" sz="4000">
              <a:ea typeface="+mj-ea"/>
            </a:endParaRPr>
          </a:p>
        </p:txBody>
      </p:sp>
      <p:sp>
        <p:nvSpPr>
          <p:cNvPr id="83970" name="Rectangle 3">
            <a:extLst>
              <a:ext uri="{FF2B5EF4-FFF2-40B4-BE49-F238E27FC236}">
                <a16:creationId xmlns:a16="http://schemas.microsoft.com/office/drawing/2014/main" id="{886CD5DE-0DF0-3BCC-D054-B245EDFD4A0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23850" y="1196975"/>
            <a:ext cx="8439150" cy="5348288"/>
          </a:xfrm>
        </p:spPr>
        <p:txBody>
          <a:bodyPr/>
          <a:lstStyle/>
          <a:p>
            <a:pPr marL="685800" indent="-685800" eaLnBrk="1" hangingPunct="1">
              <a:lnSpc>
                <a:spcPct val="70000"/>
              </a:lnSpc>
            </a:pPr>
            <a:r>
              <a:rPr lang="en-US" altLang="en-US" sz="3000">
                <a:effectLst/>
              </a:rPr>
              <a:t>Demonstrate the skill several times before the observer attempts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hlink"/>
                </a:solidFill>
                <a:effectLst/>
              </a:rPr>
              <a:t>Then as frequently as necessary during practice.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Direct the observer</a:t>
            </a:r>
            <a:r>
              <a:rPr lang="en-GB" altLang="en-GB" sz="3000">
                <a:effectLst/>
              </a:rPr>
              <a:t>’</a:t>
            </a:r>
            <a:r>
              <a:rPr lang="en-GB" altLang="en-US" sz="3000">
                <a:effectLst/>
              </a:rPr>
              <a:t>s attention to the key aspects of the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chemeClr val="folHlink"/>
                </a:solidFill>
                <a:effectLst/>
              </a:rPr>
              <a:t>The observer must see the critical features of the skill.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If no skilled demonstrator try to use video.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solidFill>
                  <a:srgbClr val="FFFF00"/>
                </a:solidFill>
                <a:effectLst/>
              </a:rPr>
              <a:t>In some situations, allow beginners to observe other beginners practice a skill</a:t>
            </a:r>
          </a:p>
          <a:p>
            <a:pPr marL="685800" indent="-685800" eaLnBrk="1" hangingPunct="1">
              <a:lnSpc>
                <a:spcPct val="70000"/>
              </a:lnSpc>
            </a:pPr>
            <a:r>
              <a:rPr lang="en-GB" altLang="en-US" sz="3000">
                <a:effectLst/>
              </a:rPr>
              <a:t>Use auditory demonstrations for timing and rhythm goals</a:t>
            </a:r>
            <a:endParaRPr lang="en-US" altLang="en-US" sz="3000">
              <a:effectLst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Competition">
  <a:themeElements>
    <a:clrScheme name="Competition 10">
      <a:dk1>
        <a:srgbClr val="000070"/>
      </a:dk1>
      <a:lt1>
        <a:srgbClr val="FFFFFF"/>
      </a:lt1>
      <a:dk2>
        <a:srgbClr val="3366FF"/>
      </a:dk2>
      <a:lt2>
        <a:srgbClr val="C5C5FF"/>
      </a:lt2>
      <a:accent1>
        <a:srgbClr val="0099FF"/>
      </a:accent1>
      <a:accent2>
        <a:srgbClr val="7883B4"/>
      </a:accent2>
      <a:accent3>
        <a:srgbClr val="ADB8FF"/>
      </a:accent3>
      <a:accent4>
        <a:srgbClr val="DADADA"/>
      </a:accent4>
      <a:accent5>
        <a:srgbClr val="AACAFF"/>
      </a:accent5>
      <a:accent6>
        <a:srgbClr val="6C76A3"/>
      </a:accent6>
      <a:hlink>
        <a:srgbClr val="00FFFF"/>
      </a:hlink>
      <a:folHlink>
        <a:srgbClr val="2DBF68"/>
      </a:folHlink>
    </a:clrScheme>
    <a:fontScheme name="Competition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sq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Verdana" pitchFamily="34" charset="0"/>
            <a:cs typeface="Arial" charset="0"/>
          </a:defRPr>
        </a:defPPr>
      </a:lstStyle>
    </a:lnDef>
  </a:objectDefaults>
  <a:extraClrSchemeLst>
    <a:extraClrScheme>
      <a:clrScheme name="Competition 1">
        <a:dk1>
          <a:srgbClr val="5C1F00"/>
        </a:dk1>
        <a:lt1>
          <a:srgbClr val="FFFFFF"/>
        </a:lt1>
        <a:dk2>
          <a:srgbClr val="990000"/>
        </a:dk2>
        <a:lt2>
          <a:srgbClr val="FFF9BB"/>
        </a:lt2>
        <a:accent1>
          <a:srgbClr val="FF3300"/>
        </a:accent1>
        <a:accent2>
          <a:srgbClr val="B86D52"/>
        </a:accent2>
        <a:accent3>
          <a:srgbClr val="CAAAAA"/>
        </a:accent3>
        <a:accent4>
          <a:srgbClr val="DADADA"/>
        </a:accent4>
        <a:accent5>
          <a:srgbClr val="FFADAA"/>
        </a:accent5>
        <a:accent6>
          <a:srgbClr val="A66249"/>
        </a:accent6>
        <a:hlink>
          <a:srgbClr val="FF9900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2">
        <a:dk1>
          <a:srgbClr val="800000"/>
        </a:dk1>
        <a:lt1>
          <a:srgbClr val="FFFFFF"/>
        </a:lt1>
        <a:dk2>
          <a:srgbClr val="FF9900"/>
        </a:dk2>
        <a:lt2>
          <a:srgbClr val="FFFF99"/>
        </a:lt2>
        <a:accent1>
          <a:srgbClr val="FF5050"/>
        </a:accent1>
        <a:accent2>
          <a:srgbClr val="CC3300"/>
        </a:accent2>
        <a:accent3>
          <a:srgbClr val="FFCAAA"/>
        </a:accent3>
        <a:accent4>
          <a:srgbClr val="DADADA"/>
        </a:accent4>
        <a:accent5>
          <a:srgbClr val="FFB3B3"/>
        </a:accent5>
        <a:accent6>
          <a:srgbClr val="B92D00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3">
        <a:dk1>
          <a:srgbClr val="2A5400"/>
        </a:dk1>
        <a:lt1>
          <a:srgbClr val="FFFFFF"/>
        </a:lt1>
        <a:dk2>
          <a:srgbClr val="4A9400"/>
        </a:dk2>
        <a:lt2>
          <a:srgbClr val="F3F2D9"/>
        </a:lt2>
        <a:accent1>
          <a:srgbClr val="99CC00"/>
        </a:accent1>
        <a:accent2>
          <a:srgbClr val="6B4A39"/>
        </a:accent2>
        <a:accent3>
          <a:srgbClr val="B1C8AA"/>
        </a:accent3>
        <a:accent4>
          <a:srgbClr val="DADADA"/>
        </a:accent4>
        <a:accent5>
          <a:srgbClr val="CAE2AA"/>
        </a:accent5>
        <a:accent6>
          <a:srgbClr val="604233"/>
        </a:accent6>
        <a:hlink>
          <a:srgbClr val="E2BC5E"/>
        </a:hlink>
        <a:folHlink>
          <a:srgbClr val="AB7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4">
        <a:dk1>
          <a:srgbClr val="005A58"/>
        </a:dk1>
        <a:lt1>
          <a:srgbClr val="FFFFFF"/>
        </a:lt1>
        <a:dk2>
          <a:srgbClr val="009E9A"/>
        </a:dk2>
        <a:lt2>
          <a:srgbClr val="C5EBE4"/>
        </a:lt2>
        <a:accent1>
          <a:srgbClr val="0099CC"/>
        </a:accent1>
        <a:accent2>
          <a:srgbClr val="339933"/>
        </a:accent2>
        <a:accent3>
          <a:srgbClr val="AACCCA"/>
        </a:accent3>
        <a:accent4>
          <a:srgbClr val="DADADA"/>
        </a:accent4>
        <a:accent5>
          <a:srgbClr val="AACAE2"/>
        </a:accent5>
        <a:accent6>
          <a:srgbClr val="2D8A2D"/>
        </a:accent6>
        <a:hlink>
          <a:srgbClr val="00FF99"/>
        </a:hlink>
        <a:folHlink>
          <a:srgbClr val="4CD2D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5">
        <a:dk1>
          <a:srgbClr val="000070"/>
        </a:dk1>
        <a:lt1>
          <a:srgbClr val="FFFFFF"/>
        </a:lt1>
        <a:dk2>
          <a:srgbClr val="0000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AA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6">
        <a:dk1>
          <a:srgbClr val="4D4D4D"/>
        </a:dk1>
        <a:lt1>
          <a:srgbClr val="FFFFFF"/>
        </a:lt1>
        <a:dk2>
          <a:srgbClr val="8202E2"/>
        </a:dk2>
        <a:lt2>
          <a:srgbClr val="CCCCFF"/>
        </a:lt2>
        <a:accent1>
          <a:srgbClr val="CC99FF"/>
        </a:accent1>
        <a:accent2>
          <a:srgbClr val="666699"/>
        </a:accent2>
        <a:accent3>
          <a:srgbClr val="C1AAEE"/>
        </a:accent3>
        <a:accent4>
          <a:srgbClr val="DADADA"/>
        </a:accent4>
        <a:accent5>
          <a:srgbClr val="E2CAFF"/>
        </a:accent5>
        <a:accent6>
          <a:srgbClr val="5C5C8A"/>
        </a:accent6>
        <a:hlink>
          <a:srgbClr val="FF7C80"/>
        </a:hlink>
        <a:folHlink>
          <a:srgbClr val="FF505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7">
        <a:dk1>
          <a:srgbClr val="575863"/>
        </a:dk1>
        <a:lt1>
          <a:srgbClr val="FFFFFF"/>
        </a:lt1>
        <a:dk2>
          <a:srgbClr val="818982"/>
        </a:dk2>
        <a:lt2>
          <a:srgbClr val="EAEAEA"/>
        </a:lt2>
        <a:accent1>
          <a:srgbClr val="CC6600"/>
        </a:accent1>
        <a:accent2>
          <a:srgbClr val="A4A686"/>
        </a:accent2>
        <a:accent3>
          <a:srgbClr val="C1C4C1"/>
        </a:accent3>
        <a:accent4>
          <a:srgbClr val="DADADA"/>
        </a:accent4>
        <a:accent5>
          <a:srgbClr val="E2B8AA"/>
        </a:accent5>
        <a:accent6>
          <a:srgbClr val="949679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8">
        <a:dk1>
          <a:srgbClr val="000000"/>
        </a:dk1>
        <a:lt1>
          <a:srgbClr val="FFFFFF"/>
        </a:lt1>
        <a:dk2>
          <a:srgbClr val="000000"/>
        </a:dk2>
        <a:lt2>
          <a:srgbClr val="CDCDCD"/>
        </a:lt2>
        <a:accent1>
          <a:srgbClr val="CDD9F7"/>
        </a:accent1>
        <a:accent2>
          <a:srgbClr val="99FF33"/>
        </a:accent2>
        <a:accent3>
          <a:srgbClr val="FFFFFF"/>
        </a:accent3>
        <a:accent4>
          <a:srgbClr val="000000"/>
        </a:accent4>
        <a:accent5>
          <a:srgbClr val="E3E9FA"/>
        </a:accent5>
        <a:accent6>
          <a:srgbClr val="8AE72D"/>
        </a:accent6>
        <a:hlink>
          <a:srgbClr val="0033CC"/>
        </a:hlink>
        <a:folHlink>
          <a:srgbClr val="66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ompetition 9">
        <a:dk1>
          <a:srgbClr val="000070"/>
        </a:dk1>
        <a:lt1>
          <a:srgbClr val="FFFFFF"/>
        </a:lt1>
        <a:dk2>
          <a:srgbClr val="00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A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ompetition 10">
        <a:dk1>
          <a:srgbClr val="000070"/>
        </a:dk1>
        <a:lt1>
          <a:srgbClr val="FFFFFF"/>
        </a:lt1>
        <a:dk2>
          <a:srgbClr val="3366FF"/>
        </a:dk2>
        <a:lt2>
          <a:srgbClr val="C5C5FF"/>
        </a:lt2>
        <a:accent1>
          <a:srgbClr val="0099FF"/>
        </a:accent1>
        <a:accent2>
          <a:srgbClr val="7883B4"/>
        </a:accent2>
        <a:accent3>
          <a:srgbClr val="ADB8FF"/>
        </a:accent3>
        <a:accent4>
          <a:srgbClr val="DADADA"/>
        </a:accent4>
        <a:accent5>
          <a:srgbClr val="AACAFF"/>
        </a:accent5>
        <a:accent6>
          <a:srgbClr val="6C76A3"/>
        </a:accent6>
        <a:hlink>
          <a:srgbClr val="00FFFF"/>
        </a:hlink>
        <a:folHlink>
          <a:srgbClr val="2DBF6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Competition</Template>
  <TotalTime>1011</TotalTime>
  <Words>1830</Words>
  <Application>Microsoft Macintosh PowerPoint</Application>
  <PresentationFormat>On-screen Show (4:3)</PresentationFormat>
  <Paragraphs>231</Paragraphs>
  <Slides>37</Slides>
  <Notes>33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MS PGothic</vt:lpstr>
      <vt:lpstr>MS PGothic</vt:lpstr>
      <vt:lpstr>Arial</vt:lpstr>
      <vt:lpstr>Verdana</vt:lpstr>
      <vt:lpstr>Wingdings</vt:lpstr>
      <vt:lpstr>Competition</vt:lpstr>
      <vt:lpstr>Bitmap Image</vt:lpstr>
      <vt:lpstr>Observational Practice</vt:lpstr>
      <vt:lpstr>Observational learning lab</vt:lpstr>
      <vt:lpstr>How do you instruct someone to perform a skill ?</vt:lpstr>
      <vt:lpstr>Why Use Demonstrations / Observations?</vt:lpstr>
      <vt:lpstr>Demonstration and Verbal Instructions</vt:lpstr>
      <vt:lpstr>Demonstration and Verbal Instructions</vt:lpstr>
      <vt:lpstr>Terms used:</vt:lpstr>
      <vt:lpstr>Research into Demonstrations</vt:lpstr>
      <vt:lpstr>McCullagh &amp; Weiss, (2001):</vt:lpstr>
      <vt:lpstr>What concerns do coaches need to take into account before making these decisions?</vt:lpstr>
      <vt:lpstr>What the Observer Perceives from a Demonstration</vt:lpstr>
      <vt:lpstr>Invariant features:</vt:lpstr>
      <vt:lpstr>What the Observer Perceives from a Demonstration</vt:lpstr>
      <vt:lpstr>What the Observer Perceives from a Demonstration</vt:lpstr>
      <vt:lpstr>   The Visual Perception of Motion</vt:lpstr>
      <vt:lpstr>PowerPoint Presentation</vt:lpstr>
      <vt:lpstr>What the Observer Perceives from a Skilled Demonstration Second type of research</vt:lpstr>
      <vt:lpstr> </vt:lpstr>
      <vt:lpstr>Modern version for training</vt:lpstr>
      <vt:lpstr> Results: Movement analysis  revealed</vt:lpstr>
      <vt:lpstr>The Influence of skill  Characteristics</vt:lpstr>
      <vt:lpstr>Research split into two categories:</vt:lpstr>
      <vt:lpstr>Observing Skilled Demonstrations:</vt:lpstr>
      <vt:lpstr>Reasons Why Novices Should Observe Other Novices</vt:lpstr>
      <vt:lpstr>Learning can be enhanced for performer &amp; observer by:</vt:lpstr>
      <vt:lpstr>Practical Implications:</vt:lpstr>
      <vt:lpstr>Proactive / Retroactive Demonstrations</vt:lpstr>
      <vt:lpstr>Why does observing demos benefit motor skill learning?</vt:lpstr>
      <vt:lpstr>Cognitive Mediation Theory: Bandura (1986)</vt:lpstr>
      <vt:lpstr>PowerPoint Presentation</vt:lpstr>
      <vt:lpstr>PowerPoint Presentation</vt:lpstr>
      <vt:lpstr>PowerPoint Presentation</vt:lpstr>
      <vt:lpstr>Dynamic View of Modeling:  J. Gibson (1966, 1979)</vt:lpstr>
      <vt:lpstr>Dynamic View of Modeling:  J. Gibson (1966, 1979)</vt:lpstr>
      <vt:lpstr>Which View is Correct?</vt:lpstr>
      <vt:lpstr>Summary:</vt:lpstr>
      <vt:lpstr>Summary: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Demonstrations:</dc:title>
  <dc:creator>User name placeholder</dc:creator>
  <cp:lastModifiedBy>Alison Connaughton</cp:lastModifiedBy>
  <cp:revision>63</cp:revision>
  <dcterms:created xsi:type="dcterms:W3CDTF">2006-01-31T12:11:16Z</dcterms:created>
  <dcterms:modified xsi:type="dcterms:W3CDTF">2026-01-26T21:09:20Z</dcterms:modified>
</cp:coreProperties>
</file>