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0" r:id="rId4"/>
    <p:sldMasterId id="2147483660" r:id="rId5"/>
    <p:sldMasterId id="2147483699" r:id="rId6"/>
    <p:sldMasterId id="2147483721" r:id="rId7"/>
  </p:sldMasterIdLst>
  <p:notesMasterIdLst>
    <p:notesMasterId r:id="rId35"/>
  </p:notesMasterIdLst>
  <p:sldIdLst>
    <p:sldId id="259" r:id="rId8"/>
    <p:sldId id="4442" r:id="rId9"/>
    <p:sldId id="336" r:id="rId10"/>
    <p:sldId id="2147481267" r:id="rId11"/>
    <p:sldId id="4363" r:id="rId12"/>
    <p:sldId id="2147481277" r:id="rId13"/>
    <p:sldId id="2147481245" r:id="rId14"/>
    <p:sldId id="2147481251" r:id="rId15"/>
    <p:sldId id="2147481268" r:id="rId16"/>
    <p:sldId id="2147481266" r:id="rId17"/>
    <p:sldId id="2147481269" r:id="rId18"/>
    <p:sldId id="2147481278" r:id="rId19"/>
    <p:sldId id="4358" r:id="rId20"/>
    <p:sldId id="2147481270" r:id="rId21"/>
    <p:sldId id="2147481271" r:id="rId22"/>
    <p:sldId id="4341" r:id="rId23"/>
    <p:sldId id="4340" r:id="rId24"/>
    <p:sldId id="2147481265" r:id="rId25"/>
    <p:sldId id="2147481273" r:id="rId26"/>
    <p:sldId id="2147481258" r:id="rId27"/>
    <p:sldId id="2147481274" r:id="rId28"/>
    <p:sldId id="2147481260" r:id="rId29"/>
    <p:sldId id="2147481275" r:id="rId30"/>
    <p:sldId id="2147481261" r:id="rId31"/>
    <p:sldId id="2147481276" r:id="rId32"/>
    <p:sldId id="2147481272" r:id="rId33"/>
    <p:sldId id="28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AFA"/>
    <a:srgbClr val="54555B"/>
    <a:srgbClr val="FEFFFF"/>
    <a:srgbClr val="80BD00"/>
    <a:srgbClr val="04685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F54A43-1C68-4E8A-BAB9-835694B82313}" v="43" dt="2026-03-25T10:44:25.2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35"/>
  </p:normalViewPr>
  <p:slideViewPr>
    <p:cSldViewPr snapToGrid="0">
      <p:cViewPr varScale="1">
        <p:scale>
          <a:sx n="106" d="100"/>
          <a:sy n="106" d="100"/>
        </p:scale>
        <p:origin x="52" y="12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ableStyles" Target="tableStyle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notesMaster" Target="notesMasters/notesMaster1.xml"/><Relationship Id="rId8" Type="http://schemas.openxmlformats.org/officeDocument/2006/relationships/slide" Target="slides/slide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214FB2-AE3D-D640-9E65-D13F3181D6D2}" type="datetimeFigureOut">
              <a:rPr lang="en-US" smtClean="0"/>
              <a:t>3/30/2026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D601E1-69DD-524C-9368-7BF608CAA331}" type="slidenum">
              <a:rPr lang="en-US" smtClean="0"/>
              <a:t>‹#›</a:t>
            </a:fld>
            <a:endParaRPr lang="en-US"/>
          </a:p>
        </p:txBody>
      </p:sp>
    </p:spTree>
    <p:extLst>
      <p:ext uri="{BB962C8B-B14F-4D97-AF65-F5344CB8AC3E}">
        <p14:creationId xmlns:p14="http://schemas.microsoft.com/office/powerpoint/2010/main" val="2019355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We have around an hour for today’s meeting with a packed agenda, I’ll be taking a look back on our events and activities from October to December last year. Josie will be providing an update on our people and stories and Amy will cover upcoming events and opportunities for 2026.</a:t>
            </a:r>
            <a:br>
              <a:rPr lang="en-GB" sz="1200" kern="1200">
                <a:solidFill>
                  <a:schemeClr val="tx1"/>
                </a:solidFill>
                <a:effectLst/>
                <a:latin typeface="+mn-lt"/>
                <a:ea typeface="+mn-ea"/>
                <a:cs typeface="+mn-cs"/>
              </a:rPr>
            </a:br>
            <a:br>
              <a:rPr lang="en-GB" sz="1200" kern="1200">
                <a:solidFill>
                  <a:schemeClr val="tx1"/>
                </a:solidFill>
                <a:effectLst/>
                <a:latin typeface="+mn-lt"/>
                <a:ea typeface="+mn-ea"/>
                <a:cs typeface="+mn-cs"/>
              </a:rPr>
            </a:br>
            <a:r>
              <a:rPr lang="en-GB" sz="1200" kern="1200">
                <a:solidFill>
                  <a:schemeClr val="tx1"/>
                </a:solidFill>
                <a:effectLst/>
                <a:latin typeface="+mn-lt"/>
                <a:ea typeface="+mn-ea"/>
                <a:cs typeface="+mn-cs"/>
              </a:rPr>
              <a:t>I’m also really pleased to welcome three of our digital voices mentors, we will be having a little chit chat about what mentoring means to them and how they can help a mentee. There will be an opportunity for you to ask questions to our mentors during the session before we close at 12.30.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5ED601E1-69DD-524C-9368-7BF608CAA331}" type="slidenum">
              <a:rPr lang="en-US" smtClean="0"/>
              <a:t>2</a:t>
            </a:fld>
            <a:endParaRPr lang="en-US"/>
          </a:p>
        </p:txBody>
      </p:sp>
    </p:spTree>
    <p:extLst>
      <p:ext uri="{BB962C8B-B14F-4D97-AF65-F5344CB8AC3E}">
        <p14:creationId xmlns:p14="http://schemas.microsoft.com/office/powerpoint/2010/main" val="2915722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ED601E1-69DD-524C-9368-7BF608CAA331}" type="slidenum">
              <a:rPr lang="en-US" smtClean="0"/>
              <a:t>3</a:t>
            </a:fld>
            <a:endParaRPr lang="en-US"/>
          </a:p>
        </p:txBody>
      </p:sp>
    </p:spTree>
    <p:extLst>
      <p:ext uri="{BB962C8B-B14F-4D97-AF65-F5344CB8AC3E}">
        <p14:creationId xmlns:p14="http://schemas.microsoft.com/office/powerpoint/2010/main" val="2796426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270BED-6568-37DD-305F-960E5873BC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C3A5CA-5D8B-7289-23E5-9B036771CD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20F0A5-29DE-DE16-56E6-FFE6A410DA33}"/>
              </a:ext>
            </a:extLst>
          </p:cNvPr>
          <p:cNvSpPr>
            <a:spLocks noGrp="1"/>
          </p:cNvSpPr>
          <p:nvPr>
            <p:ph type="body" idx="1"/>
          </p:nvPr>
        </p:nvSpPr>
        <p:spPr/>
        <p:txBody>
          <a:bodyPr/>
          <a:lstStyle/>
          <a:p>
            <a:pPr marR="0" lvl="0" algn="l" defTabSz="914400" rtl="0" eaLnBrk="1" fontAlgn="auto" latinLnBrk="0" hangingPunct="1">
              <a:lnSpc>
                <a:spcPct val="90000"/>
              </a:lnSpc>
              <a:spcBef>
                <a:spcPts val="1000"/>
              </a:spcBef>
              <a:spcAft>
                <a:spcPts val="0"/>
              </a:spcAft>
              <a:buClrTx/>
              <a:buSzTx/>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146F77EA-9438-75CE-21CA-1F066EC11E9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0290C3-B18E-4C39-9901-71A71CAB7CF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8115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E0833F-98ED-BE8D-D604-035E7761F4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0B4C91-67E0-234D-4A86-A1A7F85054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8BCAE0-477E-C5AC-1A6C-414F406312E3}"/>
              </a:ext>
            </a:extLst>
          </p:cNvPr>
          <p:cNvSpPr>
            <a:spLocks noGrp="1"/>
          </p:cNvSpPr>
          <p:nvPr>
            <p:ph type="body" idx="1"/>
          </p:nvPr>
        </p:nvSpPr>
        <p:spPr/>
        <p:txBody>
          <a:bodyPr/>
          <a:lstStyle/>
          <a:p>
            <a:pPr marR="0" lvl="0" algn="l" defTabSz="914400" rtl="0" eaLnBrk="1" fontAlgn="auto" latinLnBrk="0" hangingPunct="1">
              <a:lnSpc>
                <a:spcPct val="90000"/>
              </a:lnSpc>
              <a:spcBef>
                <a:spcPts val="1000"/>
              </a:spcBef>
              <a:spcAft>
                <a:spcPts val="0"/>
              </a:spcAft>
              <a:buClrTx/>
              <a:buSzTx/>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81CB116E-CD57-5265-9815-3D4614CF78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0290C3-B18E-4C39-9901-71A71CAB7CF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3894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219E6-B4B5-3784-BF4F-1FA54ED587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CB19DB-EE83-8EB7-D7F0-74D001A1FB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6703D5-8451-3958-CD5A-9356AE0B1410}"/>
              </a:ext>
            </a:extLst>
          </p:cNvPr>
          <p:cNvSpPr>
            <a:spLocks noGrp="1"/>
          </p:cNvSpPr>
          <p:nvPr>
            <p:ph type="body" idx="1"/>
          </p:nvPr>
        </p:nvSpPr>
        <p:spPr/>
        <p:txBody>
          <a:bodyPr/>
          <a:lstStyle/>
          <a:p>
            <a:pPr marR="0" lvl="0" algn="l" defTabSz="914400" rtl="0" eaLnBrk="1" fontAlgn="auto" latinLnBrk="0" hangingPunct="1">
              <a:lnSpc>
                <a:spcPct val="90000"/>
              </a:lnSpc>
              <a:spcBef>
                <a:spcPts val="1000"/>
              </a:spcBef>
              <a:spcAft>
                <a:spcPts val="0"/>
              </a:spcAft>
              <a:buClrTx/>
              <a:buSzTx/>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466D0106-1BC3-C6C2-95D3-43FAE006108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0290C3-B18E-4C39-9901-71A71CAB7CF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9432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ED601E1-69DD-524C-9368-7BF608CAA331}" type="slidenum">
              <a:rPr lang="en-US" smtClean="0"/>
              <a:t>8</a:t>
            </a:fld>
            <a:endParaRPr lang="en-US"/>
          </a:p>
        </p:txBody>
      </p:sp>
    </p:spTree>
    <p:extLst>
      <p:ext uri="{BB962C8B-B14F-4D97-AF65-F5344CB8AC3E}">
        <p14:creationId xmlns:p14="http://schemas.microsoft.com/office/powerpoint/2010/main" val="301477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D601E1-69DD-524C-9368-7BF608CAA331}" type="slidenum">
              <a:rPr lang="en-US" smtClean="0"/>
              <a:t>12</a:t>
            </a:fld>
            <a:endParaRPr lang="en-US"/>
          </a:p>
        </p:txBody>
      </p:sp>
    </p:spTree>
    <p:extLst>
      <p:ext uri="{BB962C8B-B14F-4D97-AF65-F5344CB8AC3E}">
        <p14:creationId xmlns:p14="http://schemas.microsoft.com/office/powerpoint/2010/main" val="3200794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dirty="0">
                <a:cs typeface="Arial"/>
              </a:rPr>
              <a:t>Please familiarise yourself with the advert to understand what we are looking for from the ideal candidate</a:t>
            </a:r>
          </a:p>
          <a:p>
            <a:pPr marL="285750" indent="-285750">
              <a:buFont typeface="Arial" panose="020B0604020202020204" pitchFamily="34" charset="0"/>
              <a:buChar char="•"/>
            </a:pPr>
            <a:r>
              <a:rPr lang="en-GB" dirty="0">
                <a:cs typeface="Arial"/>
              </a:rPr>
              <a:t>Read the additional information provided on the attachments and links</a:t>
            </a:r>
          </a:p>
          <a:p>
            <a:pPr marL="285750" indent="-285750">
              <a:buFont typeface="Arial" panose="020B0604020202020204" pitchFamily="34" charset="0"/>
              <a:buChar char="•"/>
            </a:pPr>
            <a:r>
              <a:rPr lang="en-GB" dirty="0">
                <a:cs typeface="Arial"/>
              </a:rPr>
              <a:t>The sift criteria/essential criteria that you are required to evidence as part of the CV and personal statement is included in the advert</a:t>
            </a:r>
            <a:endParaRPr lang="en-GB" dirty="0"/>
          </a:p>
          <a:p>
            <a:pPr marL="285750" indent="-285750">
              <a:buFont typeface="Arial" panose="020B0604020202020204" pitchFamily="34" charset="0"/>
              <a:buChar char="•"/>
            </a:pPr>
            <a:r>
              <a:rPr lang="en-GB" dirty="0">
                <a:cs typeface="Arial"/>
              </a:rPr>
              <a:t>The behaviours/technical skills that you will be assessed against at interview along with the frameworks are detailed in the advert </a:t>
            </a:r>
            <a:endParaRPr lang="en-GB" dirty="0"/>
          </a:p>
          <a:p>
            <a:pPr marL="285750" indent="-285750">
              <a:buFont typeface="Arial" panose="020B0604020202020204" pitchFamily="34" charset="0"/>
              <a:buChar char="•"/>
            </a:pPr>
            <a:r>
              <a:rPr lang="en-GB" dirty="0">
                <a:cs typeface="Arial"/>
              </a:rPr>
              <a:t>Save a copy of the advert, job profile and framework links</a:t>
            </a:r>
          </a:p>
          <a:p>
            <a:pPr marL="285750" indent="-285750">
              <a:buFont typeface="Arial" panose="020B0604020202020204" pitchFamily="34" charset="0"/>
              <a:buChar char="•"/>
            </a:pPr>
            <a:r>
              <a:rPr lang="en-GB" dirty="0">
                <a:cs typeface="Arial"/>
              </a:rPr>
              <a:t>AI – Whilst AI can be a useful tool, any evidence submitted as part of your application or used during interview must be truthful and factually accurate. Applications may be rejected if plagiarism is detected. More information on where and how AI can be used can be found on the link in the advert.</a:t>
            </a:r>
            <a:endParaRPr lang="en-GB" dirty="0"/>
          </a:p>
          <a:p>
            <a:endParaRPr lang="en-US" dirty="0"/>
          </a:p>
        </p:txBody>
      </p:sp>
      <p:sp>
        <p:nvSpPr>
          <p:cNvPr id="4" name="Slide Number Placeholder 3"/>
          <p:cNvSpPr>
            <a:spLocks noGrp="1"/>
          </p:cNvSpPr>
          <p:nvPr>
            <p:ph type="sldNum" sz="quarter" idx="5"/>
          </p:nvPr>
        </p:nvSpPr>
        <p:spPr/>
        <p:txBody>
          <a:bodyPr/>
          <a:lstStyle/>
          <a:p>
            <a:fld id="{5ED601E1-69DD-524C-9368-7BF608CAA331}" type="slidenum">
              <a:rPr lang="en-US" smtClean="0"/>
              <a:t>13</a:t>
            </a:fld>
            <a:endParaRPr lang="en-US"/>
          </a:p>
        </p:txBody>
      </p:sp>
    </p:spTree>
    <p:extLst>
      <p:ext uri="{BB962C8B-B14F-4D97-AF65-F5344CB8AC3E}">
        <p14:creationId xmlns:p14="http://schemas.microsoft.com/office/powerpoint/2010/main" val="2308039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50E2B67-ADC9-4958-81A6-EB94C7CFF59E}" type="slidenum">
              <a:rPr lang="en-GB" smtClean="0"/>
              <a:t>15</a:t>
            </a:fld>
            <a:endParaRPr lang="en-GB"/>
          </a:p>
        </p:txBody>
      </p:sp>
    </p:spTree>
    <p:extLst>
      <p:ext uri="{BB962C8B-B14F-4D97-AF65-F5344CB8AC3E}">
        <p14:creationId xmlns:p14="http://schemas.microsoft.com/office/powerpoint/2010/main" val="1368521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3CC6F1-C6E0-D885-ED3B-4EA5297215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7BF0DA-6A69-AA56-1CFA-548E16C0DD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D878CF-D3B4-599D-0CEF-76352ADD1A17}"/>
              </a:ext>
            </a:extLst>
          </p:cNvPr>
          <p:cNvSpPr>
            <a:spLocks noGrp="1"/>
          </p:cNvSpPr>
          <p:nvPr>
            <p:ph type="body" idx="1"/>
          </p:nvPr>
        </p:nvSpPr>
        <p:spPr/>
        <p:txBody>
          <a:bodyPr/>
          <a:lstStyle/>
          <a:p>
            <a:pPr algn="l">
              <a:buNone/>
            </a:pPr>
            <a:r>
              <a:rPr lang="en-GB" b="1" i="0" u="none" strike="noStrike">
                <a:solidFill>
                  <a:srgbClr val="323130"/>
                </a:solidFill>
                <a:effectLst/>
                <a:latin typeface="Arial" panose="020B0604020202020204" pitchFamily="34" charset="0"/>
                <a:cs typeface="Arial" panose="020B0604020202020204" pitchFamily="34" charset="0"/>
              </a:rPr>
              <a:t>The ideal candidate will:</a:t>
            </a:r>
            <a:endParaRPr lang="en-GB" b="0" i="0" u="none" strike="noStrike">
              <a:solidFill>
                <a:srgbClr val="323130"/>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a:solidFill>
                  <a:srgbClr val="323130"/>
                </a:solidFill>
                <a:effectLst/>
                <a:latin typeface="Arial" panose="020B0604020202020204" pitchFamily="34" charset="0"/>
                <a:cs typeface="Arial" panose="020B0604020202020204" pitchFamily="34" charset="0"/>
              </a:rPr>
              <a:t>have strong analytical skills, decision-making ability, and aptitude for IT.</a:t>
            </a:r>
          </a:p>
          <a:p>
            <a:pPr algn="l">
              <a:buFont typeface="Arial" panose="020B0604020202020204" pitchFamily="34" charset="0"/>
              <a:buChar char="•"/>
            </a:pPr>
            <a:r>
              <a:rPr lang="en-GB" b="0" i="0" u="none" strike="noStrike">
                <a:solidFill>
                  <a:srgbClr val="323130"/>
                </a:solidFill>
                <a:effectLst/>
                <a:latin typeface="Arial" panose="020B0604020202020204" pitchFamily="34" charset="0"/>
                <a:cs typeface="Arial" panose="020B0604020202020204" pitchFamily="34" charset="0"/>
              </a:rPr>
              <a:t>be enthusiastic, flexible, proactive, and driven to learn new skills.</a:t>
            </a:r>
          </a:p>
          <a:p>
            <a:pPr algn="l">
              <a:buFont typeface="Arial" panose="020B0604020202020204" pitchFamily="34" charset="0"/>
              <a:buChar char="•"/>
            </a:pPr>
            <a:r>
              <a:rPr lang="en-GB" b="0" i="0" u="none" strike="noStrike">
                <a:solidFill>
                  <a:srgbClr val="323130"/>
                </a:solidFill>
                <a:effectLst/>
                <a:latin typeface="Arial" panose="020B0604020202020204" pitchFamily="34" charset="0"/>
                <a:cs typeface="Arial" panose="020B0604020202020204" pitchFamily="34" charset="0"/>
              </a:rPr>
              <a:t>be passionate about self-development and driving change in a dynamic IT environment.</a:t>
            </a:r>
            <a:br>
              <a:rPr lang="en-US"/>
            </a:br>
            <a:endParaRPr lang="en-US"/>
          </a:p>
        </p:txBody>
      </p:sp>
      <p:sp>
        <p:nvSpPr>
          <p:cNvPr id="4" name="Slide Number Placeholder 3">
            <a:extLst>
              <a:ext uri="{FF2B5EF4-FFF2-40B4-BE49-F238E27FC236}">
                <a16:creationId xmlns:a16="http://schemas.microsoft.com/office/drawing/2014/main" id="{021AD5D2-64CC-14EE-D280-B022218CA838}"/>
              </a:ext>
            </a:extLst>
          </p:cNvPr>
          <p:cNvSpPr>
            <a:spLocks noGrp="1"/>
          </p:cNvSpPr>
          <p:nvPr>
            <p:ph type="sldNum" sz="quarter" idx="5"/>
          </p:nvPr>
        </p:nvSpPr>
        <p:spPr/>
        <p:txBody>
          <a:bodyPr/>
          <a:lstStyle/>
          <a:p>
            <a:fld id="{950E2B67-ADC9-4958-81A6-EB94C7CFF59E}" type="slidenum">
              <a:rPr lang="en-GB" smtClean="0"/>
              <a:t>18</a:t>
            </a:fld>
            <a:endParaRPr lang="en-GB"/>
          </a:p>
        </p:txBody>
      </p:sp>
    </p:spTree>
    <p:extLst>
      <p:ext uri="{BB962C8B-B14F-4D97-AF65-F5344CB8AC3E}">
        <p14:creationId xmlns:p14="http://schemas.microsoft.com/office/powerpoint/2010/main" val="1594651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50E2B67-ADC9-4958-81A6-EB94C7CFF59E}" type="slidenum">
              <a:rPr lang="en-GB" smtClean="0"/>
              <a:t>20</a:t>
            </a:fld>
            <a:endParaRPr lang="en-GB"/>
          </a:p>
        </p:txBody>
      </p:sp>
    </p:spTree>
    <p:extLst>
      <p:ext uri="{BB962C8B-B14F-4D97-AF65-F5344CB8AC3E}">
        <p14:creationId xmlns:p14="http://schemas.microsoft.com/office/powerpoint/2010/main" val="7092797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06180-F5BA-CC30-9155-E38C73A9D3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800968-454E-4B7C-7B98-43018BFCB9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9BF7A0-ADF2-6FE7-DF42-6BDDBD576D83}"/>
              </a:ext>
            </a:extLst>
          </p:cNvPr>
          <p:cNvSpPr>
            <a:spLocks noGrp="1"/>
          </p:cNvSpPr>
          <p:nvPr>
            <p:ph type="body" idx="1"/>
          </p:nvPr>
        </p:nvSpPr>
        <p:spPr/>
        <p:txBody>
          <a:bodyPr/>
          <a:lstStyle/>
          <a:p>
            <a:pPr algn="l">
              <a:buNone/>
            </a:pPr>
            <a:r>
              <a:rPr lang="en-GB" b="1" i="0" u="none" strike="noStrike">
                <a:solidFill>
                  <a:srgbClr val="323130"/>
                </a:solidFill>
                <a:effectLst/>
                <a:latin typeface="Arial" panose="020B0604020202020204" pitchFamily="34" charset="0"/>
                <a:cs typeface="Arial" panose="020B0604020202020204" pitchFamily="34" charset="0"/>
              </a:rPr>
              <a:t>The ideal candidate will:</a:t>
            </a:r>
            <a:endParaRPr lang="en-GB" b="0" i="0" u="none" strike="noStrike">
              <a:solidFill>
                <a:srgbClr val="323130"/>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a:solidFill>
                  <a:srgbClr val="323130"/>
                </a:solidFill>
                <a:effectLst/>
                <a:latin typeface="Arial" panose="020B0604020202020204" pitchFamily="34" charset="0"/>
                <a:cs typeface="Arial" panose="020B0604020202020204" pitchFamily="34" charset="0"/>
              </a:rPr>
              <a:t>have strong analytical skills, decision-making ability, and aptitude for IT.</a:t>
            </a:r>
          </a:p>
          <a:p>
            <a:pPr algn="l">
              <a:buFont typeface="Arial" panose="020B0604020202020204" pitchFamily="34" charset="0"/>
              <a:buChar char="•"/>
            </a:pPr>
            <a:r>
              <a:rPr lang="en-GB" b="0" i="0" u="none" strike="noStrike">
                <a:solidFill>
                  <a:srgbClr val="323130"/>
                </a:solidFill>
                <a:effectLst/>
                <a:latin typeface="Arial" panose="020B0604020202020204" pitchFamily="34" charset="0"/>
                <a:cs typeface="Arial" panose="020B0604020202020204" pitchFamily="34" charset="0"/>
              </a:rPr>
              <a:t>be enthusiastic, flexible, proactive, and driven to learn new skills.</a:t>
            </a:r>
          </a:p>
          <a:p>
            <a:pPr algn="l">
              <a:buFont typeface="Arial" panose="020B0604020202020204" pitchFamily="34" charset="0"/>
              <a:buChar char="•"/>
            </a:pPr>
            <a:r>
              <a:rPr lang="en-GB" b="0" i="0" u="none" strike="noStrike">
                <a:solidFill>
                  <a:srgbClr val="323130"/>
                </a:solidFill>
                <a:effectLst/>
                <a:latin typeface="Arial" panose="020B0604020202020204" pitchFamily="34" charset="0"/>
                <a:cs typeface="Arial" panose="020B0604020202020204" pitchFamily="34" charset="0"/>
              </a:rPr>
              <a:t>be passionate about self-development and driving change in a dynamic IT environment.</a:t>
            </a:r>
          </a:p>
        </p:txBody>
      </p:sp>
      <p:sp>
        <p:nvSpPr>
          <p:cNvPr id="4" name="Slide Number Placeholder 3">
            <a:extLst>
              <a:ext uri="{FF2B5EF4-FFF2-40B4-BE49-F238E27FC236}">
                <a16:creationId xmlns:a16="http://schemas.microsoft.com/office/drawing/2014/main" id="{7E43C33A-204B-B2B7-B213-2D76790934EB}"/>
              </a:ext>
            </a:extLst>
          </p:cNvPr>
          <p:cNvSpPr>
            <a:spLocks noGrp="1"/>
          </p:cNvSpPr>
          <p:nvPr>
            <p:ph type="sldNum" sz="quarter" idx="5"/>
          </p:nvPr>
        </p:nvSpPr>
        <p:spPr/>
        <p:txBody>
          <a:bodyPr/>
          <a:lstStyle/>
          <a:p>
            <a:fld id="{950E2B67-ADC9-4958-81A6-EB94C7CFF59E}" type="slidenum">
              <a:rPr lang="en-GB" smtClean="0"/>
              <a:t>22</a:t>
            </a:fld>
            <a:endParaRPr lang="en-GB"/>
          </a:p>
        </p:txBody>
      </p:sp>
    </p:spTree>
    <p:extLst>
      <p:ext uri="{BB962C8B-B14F-4D97-AF65-F5344CB8AC3E}">
        <p14:creationId xmlns:p14="http://schemas.microsoft.com/office/powerpoint/2010/main" val="1374323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1" i="0" u="none" strike="noStrike">
                <a:solidFill>
                  <a:srgbClr val="323130"/>
                </a:solidFill>
                <a:effectLst/>
                <a:latin typeface="Segoe UI" panose="020B0502040204020203" pitchFamily="34" charset="0"/>
              </a:rPr>
              <a:t>The ideal candidate will:</a:t>
            </a:r>
            <a:endParaRPr lang="en-GB" b="0" i="0" u="none" strike="noStrike">
              <a:solidFill>
                <a:srgbClr val="323130"/>
              </a:solidFill>
              <a:effectLst/>
              <a:latin typeface="Segoe UI" panose="020B0502040204020203" pitchFamily="34" charset="0"/>
            </a:endParaRPr>
          </a:p>
          <a:p>
            <a:pPr algn="l">
              <a:buFont typeface="Arial" panose="020B0604020202020204" pitchFamily="34" charset="0"/>
              <a:buChar char="•"/>
            </a:pPr>
            <a:r>
              <a:rPr lang="en-GB" b="0" i="0" u="none" strike="noStrike">
                <a:solidFill>
                  <a:srgbClr val="323130"/>
                </a:solidFill>
                <a:effectLst/>
                <a:latin typeface="var(--fontFamilyCustomFont900, var(--fontFamilyBase))"/>
              </a:rPr>
              <a:t>have an interest in software engineering with a desire to learn new digital skills.</a:t>
            </a:r>
          </a:p>
          <a:p>
            <a:pPr algn="l">
              <a:buFont typeface="Arial" panose="020B0604020202020204" pitchFamily="34" charset="0"/>
              <a:buChar char="•"/>
            </a:pPr>
            <a:r>
              <a:rPr lang="en-GB" b="0" i="0" u="none" strike="noStrike">
                <a:solidFill>
                  <a:srgbClr val="323130"/>
                </a:solidFill>
                <a:effectLst/>
                <a:latin typeface="var(--fontFamilyCustomFont900, var(--fontFamilyBase))"/>
              </a:rPr>
              <a:t>have the ability to demonstrate the competencies to rapidly acquire digital and technology skills. </a:t>
            </a:r>
          </a:p>
          <a:p>
            <a:pPr algn="l">
              <a:buFont typeface="Arial" panose="020B0604020202020204" pitchFamily="34" charset="0"/>
              <a:buChar char="•"/>
            </a:pPr>
            <a:r>
              <a:rPr lang="en-GB" b="0" i="0" u="none" strike="noStrike">
                <a:solidFill>
                  <a:srgbClr val="323130"/>
                </a:solidFill>
                <a:effectLst/>
                <a:latin typeface="var(--fontFamilyCustomFont900, var(--fontFamilyBase))"/>
              </a:rPr>
              <a:t>have an enthusiastic approach to developing and applying Software Engineering skills to legacy technologies as well as new and emerging technology challenges and opportunities. </a:t>
            </a:r>
          </a:p>
          <a:p>
            <a:pPr algn="l">
              <a:buFont typeface="Arial" panose="020B0604020202020204" pitchFamily="34" charset="0"/>
              <a:buChar char="•"/>
            </a:pPr>
            <a:r>
              <a:rPr lang="en-GB" b="0" i="0" u="none" strike="noStrike">
                <a:solidFill>
                  <a:srgbClr val="323130"/>
                </a:solidFill>
                <a:effectLst/>
                <a:latin typeface="var(--fontFamilyCustomFont900, var(--fontFamilyBase))"/>
              </a:rPr>
              <a:t>have good analytical, written, and oral communication skills.</a:t>
            </a:r>
          </a:p>
          <a:p>
            <a:pPr algn="l">
              <a:buFont typeface="Arial" panose="020B0604020202020204" pitchFamily="34" charset="0"/>
              <a:buChar char="•"/>
            </a:pPr>
            <a:r>
              <a:rPr lang="en-GB" b="0" i="0" u="none" strike="noStrike">
                <a:solidFill>
                  <a:srgbClr val="323130"/>
                </a:solidFill>
                <a:effectLst/>
                <a:latin typeface="var(--fontFamilyCustomFont900, var(--fontFamilyBase))"/>
              </a:rPr>
              <a:t>be able to work collaboratively as part of a team and communicate effectively to shareholders at all levels</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a:br>
            <a:r>
              <a:rPr lang="en-US"/>
              <a:t>Read the full job advert on Civil Service Jobs and apply by</a:t>
            </a:r>
          </a:p>
        </p:txBody>
      </p:sp>
      <p:sp>
        <p:nvSpPr>
          <p:cNvPr id="4" name="Slide Number Placeholder 3"/>
          <p:cNvSpPr>
            <a:spLocks noGrp="1"/>
          </p:cNvSpPr>
          <p:nvPr>
            <p:ph type="sldNum" sz="quarter" idx="5"/>
          </p:nvPr>
        </p:nvSpPr>
        <p:spPr/>
        <p:txBody>
          <a:bodyPr/>
          <a:lstStyle/>
          <a:p>
            <a:fld id="{950E2B67-ADC9-4958-81A6-EB94C7CFF59E}" type="slidenum">
              <a:rPr lang="en-GB" smtClean="0"/>
              <a:t>24</a:t>
            </a:fld>
            <a:endParaRPr lang="en-GB"/>
          </a:p>
        </p:txBody>
      </p:sp>
    </p:spTree>
    <p:extLst>
      <p:ext uri="{BB962C8B-B14F-4D97-AF65-F5344CB8AC3E}">
        <p14:creationId xmlns:p14="http://schemas.microsoft.com/office/powerpoint/2010/main" val="37208694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Master" Target="../slideMasters/slideMaster1.xml"/><Relationship Id="rId6" Type="http://schemas.openxmlformats.org/officeDocument/2006/relationships/image" Target="../media/image9.emf"/><Relationship Id="rId5" Type="http://schemas.openxmlformats.org/officeDocument/2006/relationships/image" Target="../media/image3.png"/><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jpeg"/><Relationship Id="rId1" Type="http://schemas.openxmlformats.org/officeDocument/2006/relationships/slideMaster" Target="../slideMasters/slideMaster1.xml"/><Relationship Id="rId6" Type="http://schemas.openxmlformats.org/officeDocument/2006/relationships/image" Target="../media/image9.emf"/><Relationship Id="rId5" Type="http://schemas.openxmlformats.org/officeDocument/2006/relationships/image" Target="../media/image3.png"/><Relationship Id="rId4" Type="http://schemas.openxmlformats.org/officeDocument/2006/relationships/image" Target="../media/image8.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ption Default">
    <p:spTree>
      <p:nvGrpSpPr>
        <p:cNvPr id="1" name=""/>
        <p:cNvGrpSpPr/>
        <p:nvPr/>
      </p:nvGrpSpPr>
      <p:grpSpPr>
        <a:xfrm>
          <a:off x="0" y="0"/>
          <a:ext cx="0" cy="0"/>
          <a:chOff x="0" y="0"/>
          <a:chExt cx="0" cy="0"/>
        </a:xfrm>
      </p:grpSpPr>
      <p:pic>
        <p:nvPicPr>
          <p:cNvPr id="3" name="Picture 2" descr="A group of people in a row&#10;&#10;AI-generated content may be incorrect.">
            <a:extLst>
              <a:ext uri="{FF2B5EF4-FFF2-40B4-BE49-F238E27FC236}">
                <a16:creationId xmlns:a16="http://schemas.microsoft.com/office/drawing/2014/main" id="{0BA1CD12-956C-1E3F-8577-4C7275B716DD}"/>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12" name="Picture 11"/>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277288" y="5799526"/>
            <a:ext cx="545837" cy="792301"/>
          </a:xfrm>
          <a:prstGeom prst="rect">
            <a:avLst/>
          </a:prstGeom>
        </p:spPr>
      </p:pic>
      <p:pic>
        <p:nvPicPr>
          <p:cNvPr id="13" name="Picture 12">
            <a:extLst>
              <a:ext uri="{FF2B5EF4-FFF2-40B4-BE49-F238E27FC236}">
                <a16:creationId xmlns:a16="http://schemas.microsoft.com/office/drawing/2014/main" id="{16D3C9CB-73FE-8043-8406-083AEE14529B}"/>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928217" y="6248400"/>
            <a:ext cx="2304908" cy="380707"/>
          </a:xfrm>
          <a:prstGeom prst="rect">
            <a:avLst/>
          </a:prstGeom>
        </p:spPr>
      </p:pic>
      <p:sp>
        <p:nvSpPr>
          <p:cNvPr id="30" name="TextBox 29">
            <a:extLst>
              <a:ext uri="{FF2B5EF4-FFF2-40B4-BE49-F238E27FC236}">
                <a16:creationId xmlns:a16="http://schemas.microsoft.com/office/drawing/2014/main" id="{414F82C6-D91E-224E-B1BC-95B449354348}"/>
              </a:ext>
            </a:extLst>
          </p:cNvPr>
          <p:cNvSpPr txBox="1"/>
          <p:nvPr userDrawn="1"/>
        </p:nvSpPr>
        <p:spPr>
          <a:xfrm>
            <a:off x="501805" y="579863"/>
            <a:ext cx="184731" cy="369332"/>
          </a:xfrm>
          <a:prstGeom prst="rect">
            <a:avLst/>
          </a:prstGeom>
          <a:noFill/>
        </p:spPr>
        <p:txBody>
          <a:bodyPr wrap="none" rtlCol="0">
            <a:spAutoFit/>
          </a:bodyPr>
          <a:lstStyle/>
          <a:p>
            <a:endParaRPr lang="en-US"/>
          </a:p>
        </p:txBody>
      </p:sp>
      <p:pic>
        <p:nvPicPr>
          <p:cNvPr id="14" name="Picture 13">
            <a:extLst>
              <a:ext uri="{FF2B5EF4-FFF2-40B4-BE49-F238E27FC236}">
                <a16:creationId xmlns:a16="http://schemas.microsoft.com/office/drawing/2014/main" id="{A61D915B-5C6E-B04C-94E5-A0886D8C10E2}"/>
              </a:ext>
            </a:extLst>
          </p:cNvPr>
          <p:cNvPicPr>
            <a:picLocks noChangeAspect="1"/>
          </p:cNvPicPr>
          <p:nvPr userDrawn="1"/>
        </p:nvPicPr>
        <p:blipFill>
          <a:blip r:embed="rId5" cstate="email">
            <a:extLst>
              <a:ext uri="{28A0092B-C50C-407E-A947-70E740481C1C}">
                <a14:useLocalDpi xmlns:a14="http://schemas.microsoft.com/office/drawing/2010/main"/>
              </a:ext>
            </a:extLst>
          </a:blip>
          <a:stretch>
            <a:fillRect/>
          </a:stretch>
        </p:blipFill>
        <p:spPr>
          <a:xfrm>
            <a:off x="266700" y="249706"/>
            <a:ext cx="1245854" cy="843636"/>
          </a:xfrm>
          <a:prstGeom prst="rect">
            <a:avLst/>
          </a:prstGeom>
        </p:spPr>
      </p:pic>
      <p:sp>
        <p:nvSpPr>
          <p:cNvPr id="17" name="Title 1">
            <a:extLst>
              <a:ext uri="{FF2B5EF4-FFF2-40B4-BE49-F238E27FC236}">
                <a16:creationId xmlns:a16="http://schemas.microsoft.com/office/drawing/2014/main" id="{014C70B6-19B0-9A40-86AF-00C9B7309DD3}"/>
              </a:ext>
            </a:extLst>
          </p:cNvPr>
          <p:cNvSpPr>
            <a:spLocks noGrp="1"/>
          </p:cNvSpPr>
          <p:nvPr>
            <p:ph type="ctrTitle" hasCustomPrompt="1"/>
          </p:nvPr>
        </p:nvSpPr>
        <p:spPr>
          <a:xfrm>
            <a:off x="277289" y="4496718"/>
            <a:ext cx="4920353" cy="686554"/>
          </a:xfrm>
          <a:prstGeom prst="rect">
            <a:avLst/>
          </a:prstGeom>
          <a:noFill/>
        </p:spPr>
        <p:txBody>
          <a:bodyPr anchor="b"/>
          <a:lstStyle>
            <a:lvl1pPr algn="l">
              <a:defRPr sz="4000" b="1">
                <a:solidFill>
                  <a:srgbClr val="54555B"/>
                </a:solidFill>
              </a:defRPr>
            </a:lvl1pPr>
          </a:lstStyle>
          <a:p>
            <a:r>
              <a:rPr lang="en-US"/>
              <a:t>Click to edit title</a:t>
            </a:r>
          </a:p>
        </p:txBody>
      </p:sp>
      <p:sp>
        <p:nvSpPr>
          <p:cNvPr id="18" name="Subtitle 2">
            <a:extLst>
              <a:ext uri="{FF2B5EF4-FFF2-40B4-BE49-F238E27FC236}">
                <a16:creationId xmlns:a16="http://schemas.microsoft.com/office/drawing/2014/main" id="{C3123FD2-F4D2-2244-85DE-E389C1706693}"/>
              </a:ext>
            </a:extLst>
          </p:cNvPr>
          <p:cNvSpPr>
            <a:spLocks noGrp="1"/>
          </p:cNvSpPr>
          <p:nvPr>
            <p:ph type="subTitle" idx="1" hasCustomPrompt="1"/>
          </p:nvPr>
        </p:nvSpPr>
        <p:spPr>
          <a:xfrm>
            <a:off x="277289" y="5183272"/>
            <a:ext cx="4920353" cy="422411"/>
          </a:xfrm>
          <a:prstGeom prst="rect">
            <a:avLst/>
          </a:prstGeom>
          <a:noFill/>
        </p:spPr>
        <p:txBody>
          <a:bodyPr/>
          <a:lstStyle>
            <a:lvl1pPr marL="0" indent="0" algn="l">
              <a:buNone/>
              <a:defRPr sz="2400">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pic>
        <p:nvPicPr>
          <p:cNvPr id="19" name="Picture 18">
            <a:extLst>
              <a:ext uri="{FF2B5EF4-FFF2-40B4-BE49-F238E27FC236}">
                <a16:creationId xmlns:a16="http://schemas.microsoft.com/office/drawing/2014/main" id="{6BD6E9E4-BA50-0F4F-9BAA-CA1735EDB760}"/>
              </a:ext>
            </a:extLst>
          </p:cNvPr>
          <p:cNvPicPr>
            <a:picLocks noChangeAspect="1"/>
          </p:cNvPicPr>
          <p:nvPr userDrawn="1"/>
        </p:nvPicPr>
        <p:blipFill>
          <a:blip r:embed="rId6" cstate="email">
            <a:extLst>
              <a:ext uri="{28A0092B-C50C-407E-A947-70E740481C1C}">
                <a14:useLocalDpi xmlns:a14="http://schemas.microsoft.com/office/drawing/2010/main"/>
              </a:ext>
            </a:extLst>
          </a:blip>
          <a:stretch>
            <a:fillRect/>
          </a:stretch>
        </p:blipFill>
        <p:spPr>
          <a:xfrm>
            <a:off x="277289" y="5932667"/>
            <a:ext cx="545836" cy="659160"/>
          </a:xfrm>
          <a:prstGeom prst="rect">
            <a:avLst/>
          </a:prstGeom>
        </p:spPr>
      </p:pic>
      <p:pic>
        <p:nvPicPr>
          <p:cNvPr id="20" name="Picture 19">
            <a:extLst>
              <a:ext uri="{FF2B5EF4-FFF2-40B4-BE49-F238E27FC236}">
                <a16:creationId xmlns:a16="http://schemas.microsoft.com/office/drawing/2014/main" id="{6FBAFC14-8669-F44A-991D-9A0D33A85235}"/>
              </a:ext>
            </a:extLst>
          </p:cNvPr>
          <p:cNvPicPr>
            <a:picLocks noChangeAspect="1"/>
          </p:cNvPicPr>
          <p:nvPr userDrawn="1"/>
        </p:nvPicPr>
        <p:blipFill>
          <a:blip r:embed="rId7" cstate="email">
            <a:extLst>
              <a:ext uri="{28A0092B-C50C-407E-A947-70E740481C1C}">
                <a14:useLocalDpi xmlns:a14="http://schemas.microsoft.com/office/drawing/2010/main"/>
              </a:ext>
            </a:extLst>
          </a:blip>
          <a:stretch>
            <a:fillRect/>
          </a:stretch>
        </p:blipFill>
        <p:spPr>
          <a:xfrm>
            <a:off x="928216" y="6248400"/>
            <a:ext cx="2304000" cy="380557"/>
          </a:xfrm>
          <a:prstGeom prst="rect">
            <a:avLst/>
          </a:prstGeom>
        </p:spPr>
      </p:pic>
      <p:sp>
        <p:nvSpPr>
          <p:cNvPr id="16" name="TextBox 15"/>
          <p:cNvSpPr txBox="1"/>
          <p:nvPr userDrawn="1"/>
        </p:nvSpPr>
        <p:spPr>
          <a:xfrm>
            <a:off x="9553433" y="361387"/>
            <a:ext cx="2936265" cy="523220"/>
          </a:xfrm>
          <a:prstGeom prst="rect">
            <a:avLst/>
          </a:prstGeom>
          <a:noFill/>
        </p:spPr>
        <p:txBody>
          <a:bodyPr wrap="square" rtlCol="0">
            <a:spAutoFit/>
          </a:bodyPr>
          <a:lstStyle/>
          <a:p>
            <a:r>
              <a:rPr lang="en-GB" sz="2800" b="1">
                <a:solidFill>
                  <a:srgbClr val="046852"/>
                </a:solidFill>
              </a:rPr>
              <a:t>DVLA</a:t>
            </a:r>
            <a:r>
              <a:rPr lang="en-GB" sz="2800" b="1"/>
              <a:t> </a:t>
            </a:r>
            <a:r>
              <a:rPr lang="en-GB" sz="2800" b="1">
                <a:solidFill>
                  <a:srgbClr val="80BD00"/>
                </a:solidFill>
              </a:rPr>
              <a:t>Digital</a:t>
            </a:r>
            <a:r>
              <a:rPr lang="en-GB" sz="2800" b="1"/>
              <a:t> </a:t>
            </a:r>
          </a:p>
        </p:txBody>
      </p:sp>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Option Defaul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7D8651-600D-874D-B621-A24BF7254EC3}"/>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1" y="1"/>
            <a:ext cx="12187063" cy="6857999"/>
          </a:xfrm>
          <a:prstGeom prst="rect">
            <a:avLst/>
          </a:prstGeom>
        </p:spPr>
      </p:pic>
      <p:sp>
        <p:nvSpPr>
          <p:cNvPr id="30" name="TextBox 29">
            <a:extLst>
              <a:ext uri="{FF2B5EF4-FFF2-40B4-BE49-F238E27FC236}">
                <a16:creationId xmlns:a16="http://schemas.microsoft.com/office/drawing/2014/main" id="{414F82C6-D91E-224E-B1BC-95B449354348}"/>
              </a:ext>
            </a:extLst>
          </p:cNvPr>
          <p:cNvSpPr txBox="1"/>
          <p:nvPr userDrawn="1"/>
        </p:nvSpPr>
        <p:spPr>
          <a:xfrm>
            <a:off x="501805" y="579863"/>
            <a:ext cx="184731" cy="369332"/>
          </a:xfrm>
          <a:prstGeom prst="rect">
            <a:avLst/>
          </a:prstGeom>
          <a:noFill/>
        </p:spPr>
        <p:txBody>
          <a:bodyPr wrap="none" rtlCol="0">
            <a:spAutoFit/>
          </a:bodyPr>
          <a:lstStyle/>
          <a:p>
            <a:endParaRPr lang="en-US"/>
          </a:p>
        </p:txBody>
      </p:sp>
      <p:sp>
        <p:nvSpPr>
          <p:cNvPr id="17" name="Title 1">
            <a:extLst>
              <a:ext uri="{FF2B5EF4-FFF2-40B4-BE49-F238E27FC236}">
                <a16:creationId xmlns:a16="http://schemas.microsoft.com/office/drawing/2014/main" id="{014C70B6-19B0-9A40-86AF-00C9B7309DD3}"/>
              </a:ext>
            </a:extLst>
          </p:cNvPr>
          <p:cNvSpPr>
            <a:spLocks noGrp="1"/>
          </p:cNvSpPr>
          <p:nvPr>
            <p:ph type="ctrTitle" hasCustomPrompt="1"/>
          </p:nvPr>
        </p:nvSpPr>
        <p:spPr>
          <a:xfrm>
            <a:off x="277289" y="4496718"/>
            <a:ext cx="4920353" cy="686554"/>
          </a:xfrm>
          <a:prstGeom prst="rect">
            <a:avLst/>
          </a:prstGeom>
          <a:noFill/>
        </p:spPr>
        <p:txBody>
          <a:bodyPr anchor="b"/>
          <a:lstStyle>
            <a:lvl1pPr algn="l">
              <a:defRPr sz="4000" b="1">
                <a:solidFill>
                  <a:schemeClr val="bg1"/>
                </a:solidFill>
              </a:defRPr>
            </a:lvl1pPr>
          </a:lstStyle>
          <a:p>
            <a:r>
              <a:rPr lang="en-US"/>
              <a:t>Click to edit title</a:t>
            </a:r>
          </a:p>
        </p:txBody>
      </p:sp>
      <p:sp>
        <p:nvSpPr>
          <p:cNvPr id="18" name="Subtitle 2">
            <a:extLst>
              <a:ext uri="{FF2B5EF4-FFF2-40B4-BE49-F238E27FC236}">
                <a16:creationId xmlns:a16="http://schemas.microsoft.com/office/drawing/2014/main" id="{C3123FD2-F4D2-2244-85DE-E389C1706693}"/>
              </a:ext>
            </a:extLst>
          </p:cNvPr>
          <p:cNvSpPr>
            <a:spLocks noGrp="1"/>
          </p:cNvSpPr>
          <p:nvPr>
            <p:ph type="subTitle" idx="1" hasCustomPrompt="1"/>
          </p:nvPr>
        </p:nvSpPr>
        <p:spPr>
          <a:xfrm>
            <a:off x="277289" y="5183272"/>
            <a:ext cx="4920353" cy="422411"/>
          </a:xfrm>
          <a:prstGeom prst="rect">
            <a:avLst/>
          </a:prstGeom>
          <a:noFill/>
        </p:spPr>
        <p:txBody>
          <a:bodyPr/>
          <a:lstStyle>
            <a:lvl1pPr marL="0" indent="0" algn="l">
              <a:buNone/>
              <a:defRPr sz="2400">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pic>
        <p:nvPicPr>
          <p:cNvPr id="19" name="Picture 18">
            <a:extLst>
              <a:ext uri="{FF2B5EF4-FFF2-40B4-BE49-F238E27FC236}">
                <a16:creationId xmlns:a16="http://schemas.microsoft.com/office/drawing/2014/main" id="{7F9D7F8D-9162-7444-B2A9-4C171D28B889}"/>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277288" y="5799526"/>
            <a:ext cx="545837" cy="792301"/>
          </a:xfrm>
          <a:prstGeom prst="rect">
            <a:avLst/>
          </a:prstGeom>
        </p:spPr>
      </p:pic>
      <p:pic>
        <p:nvPicPr>
          <p:cNvPr id="20" name="Picture 19">
            <a:extLst>
              <a:ext uri="{FF2B5EF4-FFF2-40B4-BE49-F238E27FC236}">
                <a16:creationId xmlns:a16="http://schemas.microsoft.com/office/drawing/2014/main" id="{50FE550B-6906-8A42-A5A8-AEF743651D56}"/>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266700" y="249706"/>
            <a:ext cx="1245854" cy="843635"/>
          </a:xfrm>
          <a:prstGeom prst="rect">
            <a:avLst/>
          </a:prstGeom>
        </p:spPr>
      </p:pic>
      <p:pic>
        <p:nvPicPr>
          <p:cNvPr id="21" name="Picture 20">
            <a:extLst>
              <a:ext uri="{FF2B5EF4-FFF2-40B4-BE49-F238E27FC236}">
                <a16:creationId xmlns:a16="http://schemas.microsoft.com/office/drawing/2014/main" id="{AD0CD337-8C8C-1C4C-8BFF-63D80051C230}"/>
              </a:ext>
            </a:extLst>
          </p:cNvPr>
          <p:cNvPicPr>
            <a:picLocks noChangeAspect="1"/>
          </p:cNvPicPr>
          <p:nvPr userDrawn="1"/>
        </p:nvPicPr>
        <p:blipFill>
          <a:blip r:embed="rId5" cstate="email">
            <a:extLst>
              <a:ext uri="{28A0092B-C50C-407E-A947-70E740481C1C}">
                <a14:useLocalDpi xmlns:a14="http://schemas.microsoft.com/office/drawing/2010/main"/>
              </a:ext>
            </a:extLst>
          </a:blip>
          <a:stretch>
            <a:fillRect/>
          </a:stretch>
        </p:blipFill>
        <p:spPr>
          <a:xfrm>
            <a:off x="928217" y="6248400"/>
            <a:ext cx="2304908" cy="380707"/>
          </a:xfrm>
          <a:prstGeom prst="rect">
            <a:avLst/>
          </a:prstGeom>
        </p:spPr>
      </p:pic>
      <p:pic>
        <p:nvPicPr>
          <p:cNvPr id="22" name="Picture 21">
            <a:extLst>
              <a:ext uri="{FF2B5EF4-FFF2-40B4-BE49-F238E27FC236}">
                <a16:creationId xmlns:a16="http://schemas.microsoft.com/office/drawing/2014/main" id="{8B1FBE81-1F82-3747-ABA6-76529CCBFD7C}"/>
              </a:ext>
            </a:extLst>
          </p:cNvPr>
          <p:cNvPicPr>
            <a:picLocks noChangeAspect="1"/>
          </p:cNvPicPr>
          <p:nvPr userDrawn="1"/>
        </p:nvPicPr>
        <p:blipFill>
          <a:blip r:embed="rId6"/>
          <a:stretch>
            <a:fillRect/>
          </a:stretch>
        </p:blipFill>
        <p:spPr>
          <a:xfrm>
            <a:off x="9326420" y="473918"/>
            <a:ext cx="2538139" cy="395212"/>
          </a:xfrm>
          <a:prstGeom prst="rect">
            <a:avLst/>
          </a:prstGeom>
        </p:spPr>
      </p:pic>
    </p:spTree>
    <p:extLst>
      <p:ext uri="{BB962C8B-B14F-4D97-AF65-F5344CB8AC3E}">
        <p14:creationId xmlns:p14="http://schemas.microsoft.com/office/powerpoint/2010/main" val="355388538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ption Default">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7D8651-600D-874D-B621-A24BF7254EC3}"/>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1"/>
            <a:ext cx="12187063" cy="6857998"/>
          </a:xfrm>
          <a:prstGeom prst="rect">
            <a:avLst/>
          </a:prstGeom>
        </p:spPr>
      </p:pic>
      <p:sp>
        <p:nvSpPr>
          <p:cNvPr id="30" name="TextBox 29">
            <a:extLst>
              <a:ext uri="{FF2B5EF4-FFF2-40B4-BE49-F238E27FC236}">
                <a16:creationId xmlns:a16="http://schemas.microsoft.com/office/drawing/2014/main" id="{414F82C6-D91E-224E-B1BC-95B449354348}"/>
              </a:ext>
            </a:extLst>
          </p:cNvPr>
          <p:cNvSpPr txBox="1"/>
          <p:nvPr userDrawn="1"/>
        </p:nvSpPr>
        <p:spPr>
          <a:xfrm>
            <a:off x="501805" y="579863"/>
            <a:ext cx="184731" cy="369332"/>
          </a:xfrm>
          <a:prstGeom prst="rect">
            <a:avLst/>
          </a:prstGeom>
          <a:noFill/>
        </p:spPr>
        <p:txBody>
          <a:bodyPr wrap="none" rtlCol="0">
            <a:spAutoFit/>
          </a:bodyPr>
          <a:lstStyle/>
          <a:p>
            <a:endParaRPr lang="en-US"/>
          </a:p>
        </p:txBody>
      </p:sp>
      <p:sp>
        <p:nvSpPr>
          <p:cNvPr id="17" name="Title 1">
            <a:extLst>
              <a:ext uri="{FF2B5EF4-FFF2-40B4-BE49-F238E27FC236}">
                <a16:creationId xmlns:a16="http://schemas.microsoft.com/office/drawing/2014/main" id="{014C70B6-19B0-9A40-86AF-00C9B7309DD3}"/>
              </a:ext>
            </a:extLst>
          </p:cNvPr>
          <p:cNvSpPr>
            <a:spLocks noGrp="1"/>
          </p:cNvSpPr>
          <p:nvPr>
            <p:ph type="ctrTitle" hasCustomPrompt="1"/>
          </p:nvPr>
        </p:nvSpPr>
        <p:spPr>
          <a:xfrm>
            <a:off x="277289" y="4496718"/>
            <a:ext cx="4920353" cy="686554"/>
          </a:xfrm>
          <a:prstGeom prst="rect">
            <a:avLst/>
          </a:prstGeom>
          <a:noFill/>
        </p:spPr>
        <p:txBody>
          <a:bodyPr anchor="b"/>
          <a:lstStyle>
            <a:lvl1pPr algn="l">
              <a:defRPr sz="4000" b="1">
                <a:solidFill>
                  <a:schemeClr val="bg1"/>
                </a:solidFill>
              </a:defRPr>
            </a:lvl1pPr>
          </a:lstStyle>
          <a:p>
            <a:r>
              <a:rPr lang="en-US"/>
              <a:t>Click to edit title</a:t>
            </a:r>
          </a:p>
        </p:txBody>
      </p:sp>
      <p:sp>
        <p:nvSpPr>
          <p:cNvPr id="18" name="Subtitle 2">
            <a:extLst>
              <a:ext uri="{FF2B5EF4-FFF2-40B4-BE49-F238E27FC236}">
                <a16:creationId xmlns:a16="http://schemas.microsoft.com/office/drawing/2014/main" id="{C3123FD2-F4D2-2244-85DE-E389C1706693}"/>
              </a:ext>
            </a:extLst>
          </p:cNvPr>
          <p:cNvSpPr>
            <a:spLocks noGrp="1"/>
          </p:cNvSpPr>
          <p:nvPr>
            <p:ph type="subTitle" idx="1" hasCustomPrompt="1"/>
          </p:nvPr>
        </p:nvSpPr>
        <p:spPr>
          <a:xfrm>
            <a:off x="277289" y="5183272"/>
            <a:ext cx="4920353" cy="422411"/>
          </a:xfrm>
          <a:prstGeom prst="rect">
            <a:avLst/>
          </a:prstGeom>
          <a:noFill/>
        </p:spPr>
        <p:txBody>
          <a:bodyPr/>
          <a:lstStyle>
            <a:lvl1pPr marL="0" indent="0" algn="l">
              <a:buNone/>
              <a:defRPr sz="2400">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pic>
        <p:nvPicPr>
          <p:cNvPr id="19" name="Picture 18">
            <a:extLst>
              <a:ext uri="{FF2B5EF4-FFF2-40B4-BE49-F238E27FC236}">
                <a16:creationId xmlns:a16="http://schemas.microsoft.com/office/drawing/2014/main" id="{7F9D7F8D-9162-7444-B2A9-4C171D28B889}"/>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277288" y="5799526"/>
            <a:ext cx="545837" cy="792301"/>
          </a:xfrm>
          <a:prstGeom prst="rect">
            <a:avLst/>
          </a:prstGeom>
        </p:spPr>
      </p:pic>
      <p:pic>
        <p:nvPicPr>
          <p:cNvPr id="20" name="Picture 19">
            <a:extLst>
              <a:ext uri="{FF2B5EF4-FFF2-40B4-BE49-F238E27FC236}">
                <a16:creationId xmlns:a16="http://schemas.microsoft.com/office/drawing/2014/main" id="{50FE550B-6906-8A42-A5A8-AEF743651D56}"/>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266700" y="249706"/>
            <a:ext cx="1245854" cy="843635"/>
          </a:xfrm>
          <a:prstGeom prst="rect">
            <a:avLst/>
          </a:prstGeom>
        </p:spPr>
      </p:pic>
      <p:pic>
        <p:nvPicPr>
          <p:cNvPr id="21" name="Picture 20">
            <a:extLst>
              <a:ext uri="{FF2B5EF4-FFF2-40B4-BE49-F238E27FC236}">
                <a16:creationId xmlns:a16="http://schemas.microsoft.com/office/drawing/2014/main" id="{AD0CD337-8C8C-1C4C-8BFF-63D80051C230}"/>
              </a:ext>
            </a:extLst>
          </p:cNvPr>
          <p:cNvPicPr>
            <a:picLocks noChangeAspect="1"/>
          </p:cNvPicPr>
          <p:nvPr userDrawn="1"/>
        </p:nvPicPr>
        <p:blipFill>
          <a:blip r:embed="rId5" cstate="email">
            <a:extLst>
              <a:ext uri="{28A0092B-C50C-407E-A947-70E740481C1C}">
                <a14:useLocalDpi xmlns:a14="http://schemas.microsoft.com/office/drawing/2010/main"/>
              </a:ext>
            </a:extLst>
          </a:blip>
          <a:stretch>
            <a:fillRect/>
          </a:stretch>
        </p:blipFill>
        <p:spPr>
          <a:xfrm>
            <a:off x="928217" y="6248400"/>
            <a:ext cx="2304908" cy="380707"/>
          </a:xfrm>
          <a:prstGeom prst="rect">
            <a:avLst/>
          </a:prstGeom>
        </p:spPr>
      </p:pic>
      <p:pic>
        <p:nvPicPr>
          <p:cNvPr id="22" name="Picture 21">
            <a:extLst>
              <a:ext uri="{FF2B5EF4-FFF2-40B4-BE49-F238E27FC236}">
                <a16:creationId xmlns:a16="http://schemas.microsoft.com/office/drawing/2014/main" id="{8B1FBE81-1F82-3747-ABA6-76529CCBFD7C}"/>
              </a:ext>
            </a:extLst>
          </p:cNvPr>
          <p:cNvPicPr>
            <a:picLocks noChangeAspect="1"/>
          </p:cNvPicPr>
          <p:nvPr userDrawn="1"/>
        </p:nvPicPr>
        <p:blipFill>
          <a:blip r:embed="rId6"/>
          <a:stretch>
            <a:fillRect/>
          </a:stretch>
        </p:blipFill>
        <p:spPr>
          <a:xfrm>
            <a:off x="9326420" y="473918"/>
            <a:ext cx="2538139" cy="395212"/>
          </a:xfrm>
          <a:prstGeom prst="rect">
            <a:avLst/>
          </a:prstGeom>
        </p:spPr>
      </p:pic>
    </p:spTree>
    <p:extLst>
      <p:ext uri="{BB962C8B-B14F-4D97-AF65-F5344CB8AC3E}">
        <p14:creationId xmlns:p14="http://schemas.microsoft.com/office/powerpoint/2010/main" val="40333991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9" name="TextBox 8"/>
          <p:cNvSpPr txBox="1"/>
          <p:nvPr userDrawn="1"/>
        </p:nvSpPr>
        <p:spPr>
          <a:xfrm>
            <a:off x="0" y="2944252"/>
            <a:ext cx="12192000" cy="969496"/>
          </a:xfrm>
          <a:prstGeom prst="rect">
            <a:avLst/>
          </a:prstGeom>
          <a:noFill/>
        </p:spPr>
        <p:txBody>
          <a:bodyPr wrap="square" bIns="0" rtlCol="0" anchor="b" anchorCtr="0">
            <a:spAutoFit/>
          </a:bodyPr>
          <a:lstStyle/>
          <a:p>
            <a:pPr marL="0" marR="0" indent="0" algn="ctr" defTabSz="457200" rtl="0" eaLnBrk="1" fontAlgn="auto" latinLnBrk="0" hangingPunct="1">
              <a:lnSpc>
                <a:spcPct val="100000"/>
              </a:lnSpc>
              <a:spcBef>
                <a:spcPts val="0"/>
              </a:spcBef>
              <a:spcAft>
                <a:spcPts val="0"/>
              </a:spcAft>
              <a:buClrTx/>
              <a:buSzTx/>
              <a:buFontTx/>
              <a:buNone/>
              <a:tabLst/>
            </a:pPr>
            <a:r>
              <a:rPr lang="en-US" sz="6000" b="1" i="0" u="none" strike="noStrike" kern="1200" baseline="0">
                <a:solidFill>
                  <a:schemeClr val="tx1"/>
                </a:solidFill>
                <a:latin typeface="Arial"/>
                <a:ea typeface="+mn-ea"/>
                <a:cs typeface="Arial"/>
              </a:rPr>
              <a:t>Thank you</a:t>
            </a:r>
          </a:p>
        </p:txBody>
      </p:sp>
      <p:pic>
        <p:nvPicPr>
          <p:cNvPr id="5" name="Picture 4"/>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77289" y="5932667"/>
            <a:ext cx="545836" cy="659160"/>
          </a:xfrm>
          <a:prstGeom prst="rect">
            <a:avLst/>
          </a:prstGeom>
        </p:spPr>
      </p:pic>
      <p:pic>
        <p:nvPicPr>
          <p:cNvPr id="7" name="Picture 6">
            <a:extLst>
              <a:ext uri="{FF2B5EF4-FFF2-40B4-BE49-F238E27FC236}">
                <a16:creationId xmlns:a16="http://schemas.microsoft.com/office/drawing/2014/main" id="{DB844DBF-11C8-2F43-87CF-27CEF1F23B13}"/>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28216" y="6248400"/>
            <a:ext cx="2304000" cy="380557"/>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Thank you slide">
    <p:spTree>
      <p:nvGrpSpPr>
        <p:cNvPr id="1" name=""/>
        <p:cNvGrpSpPr/>
        <p:nvPr/>
      </p:nvGrpSpPr>
      <p:grpSpPr>
        <a:xfrm>
          <a:off x="0" y="0"/>
          <a:ext cx="0" cy="0"/>
          <a:chOff x="0" y="0"/>
          <a:chExt cx="0" cy="0"/>
        </a:xfrm>
      </p:grpSpPr>
      <p:sp>
        <p:nvSpPr>
          <p:cNvPr id="6" name="Rectangle 5"/>
          <p:cNvSpPr/>
          <p:nvPr userDrawn="1"/>
        </p:nvSpPr>
        <p:spPr>
          <a:xfrm>
            <a:off x="0" y="0"/>
            <a:ext cx="12191999" cy="6858000"/>
          </a:xfrm>
          <a:prstGeom prst="rect">
            <a:avLst/>
          </a:prstGeom>
          <a:solidFill>
            <a:srgbClr val="80BD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TextBox 8"/>
          <p:cNvSpPr txBox="1"/>
          <p:nvPr userDrawn="1"/>
        </p:nvSpPr>
        <p:spPr>
          <a:xfrm>
            <a:off x="0" y="2944252"/>
            <a:ext cx="12192000" cy="969496"/>
          </a:xfrm>
          <a:prstGeom prst="rect">
            <a:avLst/>
          </a:prstGeom>
          <a:noFill/>
        </p:spPr>
        <p:txBody>
          <a:bodyPr wrap="square" bIns="0" rtlCol="0" anchor="b" anchorCtr="0">
            <a:spAutoFit/>
          </a:bodyPr>
          <a:lstStyle/>
          <a:p>
            <a:pPr marL="0" marR="0" indent="0" algn="ctr" defTabSz="457200" rtl="0" eaLnBrk="1" fontAlgn="auto" latinLnBrk="0" hangingPunct="1">
              <a:lnSpc>
                <a:spcPct val="100000"/>
              </a:lnSpc>
              <a:spcBef>
                <a:spcPts val="0"/>
              </a:spcBef>
              <a:spcAft>
                <a:spcPts val="0"/>
              </a:spcAft>
              <a:buClrTx/>
              <a:buSzTx/>
              <a:buFontTx/>
              <a:buNone/>
              <a:tabLst/>
            </a:pPr>
            <a:r>
              <a:rPr lang="en-US" sz="6000" b="1" i="0" u="none" strike="noStrike" kern="1200" baseline="0">
                <a:solidFill>
                  <a:schemeClr val="bg1"/>
                </a:solidFill>
                <a:latin typeface="Arial"/>
                <a:ea typeface="+mn-ea"/>
                <a:cs typeface="Arial"/>
              </a:rPr>
              <a:t>Thank you</a:t>
            </a:r>
          </a:p>
        </p:txBody>
      </p:sp>
      <p:pic>
        <p:nvPicPr>
          <p:cNvPr id="8" name="Picture 7"/>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277288" y="5799526"/>
            <a:ext cx="545837" cy="792301"/>
          </a:xfrm>
          <a:prstGeom prst="rect">
            <a:avLst/>
          </a:prstGeom>
        </p:spPr>
      </p:pic>
      <p:pic>
        <p:nvPicPr>
          <p:cNvPr id="11" name="Picture 10">
            <a:extLst>
              <a:ext uri="{FF2B5EF4-FFF2-40B4-BE49-F238E27FC236}">
                <a16:creationId xmlns:a16="http://schemas.microsoft.com/office/drawing/2014/main" id="{9B821C5F-0A16-AF4F-B338-2F9899034A39}"/>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28217" y="6248400"/>
            <a:ext cx="2304908" cy="380707"/>
          </a:xfrm>
          <a:prstGeom prst="rect">
            <a:avLst/>
          </a:prstGeom>
        </p:spPr>
      </p:pic>
    </p:spTree>
    <p:extLst>
      <p:ext uri="{BB962C8B-B14F-4D97-AF65-F5344CB8AC3E}">
        <p14:creationId xmlns:p14="http://schemas.microsoft.com/office/powerpoint/2010/main" val="37631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hank you slide">
    <p:spTree>
      <p:nvGrpSpPr>
        <p:cNvPr id="1" name=""/>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3_Agenda Slide">
    <p:spTree>
      <p:nvGrpSpPr>
        <p:cNvPr id="1" name=""/>
        <p:cNvGrpSpPr/>
        <p:nvPr/>
      </p:nvGrpSpPr>
      <p:grpSpPr>
        <a:xfrm>
          <a:off x="0" y="0"/>
          <a:ext cx="0" cy="0"/>
          <a:chOff x="0" y="0"/>
          <a:chExt cx="0" cy="0"/>
        </a:xfrm>
      </p:grpSpPr>
      <p:pic>
        <p:nvPicPr>
          <p:cNvPr id="18" name="Picture 17" descr="A group of people in a group&#10;&#10;AI-generated content may be incorrect.">
            <a:extLst>
              <a:ext uri="{FF2B5EF4-FFF2-40B4-BE49-F238E27FC236}">
                <a16:creationId xmlns:a16="http://schemas.microsoft.com/office/drawing/2014/main" id="{85F9A63B-43F3-C263-E76D-417428DC6C0E}"/>
              </a:ext>
            </a:extLst>
          </p:cNvPr>
          <p:cNvPicPr>
            <a:picLocks noChangeAspect="1"/>
          </p:cNvPicPr>
          <p:nvPr userDrawn="1"/>
        </p:nvPicPr>
        <p:blipFill>
          <a:blip r:embed="rId2" cstate="email">
            <a:extLst>
              <a:ext uri="{28A0092B-C50C-407E-A947-70E740481C1C}">
                <a14:useLocalDpi xmlns:a14="http://schemas.microsoft.com/office/drawing/2010/main"/>
              </a:ext>
            </a:extLst>
          </a:blip>
          <a:srcRect l="20420" t="9280" r="28222" b="11280"/>
          <a:stretch>
            <a:fillRect/>
          </a:stretch>
        </p:blipFill>
        <p:spPr>
          <a:xfrm>
            <a:off x="5541901" y="1071859"/>
            <a:ext cx="6650099" cy="5786141"/>
          </a:xfrm>
          <a:prstGeom prst="rect">
            <a:avLst/>
          </a:prstGeom>
        </p:spPr>
      </p:pic>
      <p:sp>
        <p:nvSpPr>
          <p:cNvPr id="4" name="Subtitle 2">
            <a:extLst>
              <a:ext uri="{FF2B5EF4-FFF2-40B4-BE49-F238E27FC236}">
                <a16:creationId xmlns:a16="http://schemas.microsoft.com/office/drawing/2014/main" id="{3406DBAF-46E5-CC04-AE68-D2DDEE6C601A}"/>
              </a:ext>
            </a:extLst>
          </p:cNvPr>
          <p:cNvSpPr txBox="1">
            <a:spLocks/>
          </p:cNvSpPr>
          <p:nvPr userDrawn="1"/>
        </p:nvSpPr>
        <p:spPr>
          <a:xfrm>
            <a:off x="277813" y="1267661"/>
            <a:ext cx="4829971" cy="422411"/>
          </a:xfrm>
          <a:prstGeom prst="rect">
            <a:avLst/>
          </a:prstGeom>
          <a:noFill/>
        </p:spPr>
        <p:txBody>
          <a:bodyPr/>
          <a:lstStyle>
            <a:lvl1pPr marL="0" indent="0" algn="l" defTabSz="914400" rtl="0" eaLnBrk="1" latinLnBrk="0" hangingPunct="1">
              <a:lnSpc>
                <a:spcPct val="90000"/>
              </a:lnSpc>
              <a:spcBef>
                <a:spcPts val="1000"/>
              </a:spcBef>
              <a:buFont typeface="Arial" panose="020B0604020202020204" pitchFamily="34" charset="0"/>
              <a:buNone/>
              <a:defRPr sz="2800" b="1" kern="1200">
                <a:solidFill>
                  <a:srgbClr val="80BD00"/>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a:latin typeface="Arial" panose="020B0604020202020204" pitchFamily="34" charset="0"/>
                <a:cs typeface="Arial" panose="020B0604020202020204" pitchFamily="34" charset="0"/>
              </a:rPr>
              <a:t>Agenda</a:t>
            </a:r>
          </a:p>
        </p:txBody>
      </p:sp>
      <p:sp>
        <p:nvSpPr>
          <p:cNvPr id="6" name="Text Placeholder 14">
            <a:extLst>
              <a:ext uri="{FF2B5EF4-FFF2-40B4-BE49-F238E27FC236}">
                <a16:creationId xmlns:a16="http://schemas.microsoft.com/office/drawing/2014/main" id="{CC754F46-94EF-53F4-4014-BE8E738BC591}"/>
              </a:ext>
            </a:extLst>
          </p:cNvPr>
          <p:cNvSpPr>
            <a:spLocks noGrp="1"/>
          </p:cNvSpPr>
          <p:nvPr>
            <p:ph type="body" sz="quarter" idx="11"/>
          </p:nvPr>
        </p:nvSpPr>
        <p:spPr>
          <a:xfrm>
            <a:off x="277813" y="1921458"/>
            <a:ext cx="6479825" cy="3728715"/>
          </a:xfrm>
          <a:prstGeom prst="rect">
            <a:avLst/>
          </a:prstGeom>
        </p:spPr>
        <p:txBody>
          <a:bodyPr/>
          <a:lstStyle>
            <a:lvl1pPr marL="0" indent="0">
              <a:buNone/>
              <a:defRPr sz="1600" b="0" i="0">
                <a:latin typeface="Arial" panose="020B0604020202020204" pitchFamily="34" charset="0"/>
                <a:cs typeface="Arial" panose="020B0604020202020204" pitchFamily="34" charset="0"/>
              </a:defRPr>
            </a:lvl1pPr>
          </a:lstStyle>
          <a:p>
            <a:pPr lvl="0"/>
            <a:r>
              <a:rPr lang="en-GB"/>
              <a:t>Click to edit Master text style</a:t>
            </a:r>
          </a:p>
        </p:txBody>
      </p:sp>
      <p:sp>
        <p:nvSpPr>
          <p:cNvPr id="8" name="TextBox 7">
            <a:extLst>
              <a:ext uri="{FF2B5EF4-FFF2-40B4-BE49-F238E27FC236}">
                <a16:creationId xmlns:a16="http://schemas.microsoft.com/office/drawing/2014/main" id="{5EA36C25-82CA-7F99-9511-1C972D364E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0" name="Hexagon 9">
            <a:extLst>
              <a:ext uri="{FF2B5EF4-FFF2-40B4-BE49-F238E27FC236}">
                <a16:creationId xmlns:a16="http://schemas.microsoft.com/office/drawing/2014/main" id="{C9E0504C-04DA-911D-A4A8-8B7627876072}"/>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Hexagon 10">
            <a:extLst>
              <a:ext uri="{FF2B5EF4-FFF2-40B4-BE49-F238E27FC236}">
                <a16:creationId xmlns:a16="http://schemas.microsoft.com/office/drawing/2014/main" id="{0800AB1F-F7CE-FDF4-7E44-516A4A474F77}"/>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Hexagon 11">
            <a:extLst>
              <a:ext uri="{FF2B5EF4-FFF2-40B4-BE49-F238E27FC236}">
                <a16:creationId xmlns:a16="http://schemas.microsoft.com/office/drawing/2014/main" id="{B31BFFD1-807C-9B10-7058-81C6A94CD14A}"/>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449B357D-6CB1-C687-DDCA-2B7E8C67F236}"/>
              </a:ext>
            </a:extLst>
          </p:cNvPr>
          <p:cNvCxnSpPr/>
          <p:nvPr userDrawn="1"/>
        </p:nvCxnSpPr>
        <p:spPr>
          <a:xfrm>
            <a:off x="277289" y="925550"/>
            <a:ext cx="11587609" cy="0"/>
          </a:xfrm>
          <a:prstGeom prst="line">
            <a:avLst/>
          </a:prstGeom>
          <a:ln w="25400">
            <a:solidFill>
              <a:srgbClr val="80BD00">
                <a:alpha val="50000"/>
              </a:srgbClr>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88341A17-5C44-6E0C-1D55-83A6F664715E}"/>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28217" y="6248400"/>
            <a:ext cx="2304908" cy="380707"/>
          </a:xfrm>
          <a:prstGeom prst="rect">
            <a:avLst/>
          </a:prstGeom>
        </p:spPr>
      </p:pic>
      <p:pic>
        <p:nvPicPr>
          <p:cNvPr id="16" name="Picture 15">
            <a:extLst>
              <a:ext uri="{FF2B5EF4-FFF2-40B4-BE49-F238E27FC236}">
                <a16:creationId xmlns:a16="http://schemas.microsoft.com/office/drawing/2014/main" id="{028AE95B-4A07-1CF9-A8D5-4F7C91FFBC95}"/>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277289" y="5932667"/>
            <a:ext cx="545836" cy="659160"/>
          </a:xfrm>
          <a:prstGeom prst="rect">
            <a:avLst/>
          </a:prstGeom>
        </p:spPr>
      </p:pic>
      <p:pic>
        <p:nvPicPr>
          <p:cNvPr id="17" name="Picture 16">
            <a:extLst>
              <a:ext uri="{FF2B5EF4-FFF2-40B4-BE49-F238E27FC236}">
                <a16:creationId xmlns:a16="http://schemas.microsoft.com/office/drawing/2014/main" id="{11FFB413-9BA8-CB4F-446B-18D337B537AB}"/>
              </a:ext>
            </a:extLst>
          </p:cNvPr>
          <p:cNvPicPr>
            <a:picLocks noChangeAspect="1"/>
          </p:cNvPicPr>
          <p:nvPr userDrawn="1"/>
        </p:nvPicPr>
        <p:blipFill>
          <a:blip r:embed="rId5" cstate="email">
            <a:extLst>
              <a:ext uri="{28A0092B-C50C-407E-A947-70E740481C1C}">
                <a14:useLocalDpi xmlns:a14="http://schemas.microsoft.com/office/drawing/2010/main"/>
              </a:ext>
            </a:extLst>
          </a:blip>
          <a:stretch>
            <a:fillRect/>
          </a:stretch>
        </p:blipFill>
        <p:spPr>
          <a:xfrm>
            <a:off x="928216" y="6248400"/>
            <a:ext cx="2304000" cy="380557"/>
          </a:xfrm>
          <a:prstGeom prst="rect">
            <a:avLst/>
          </a:prstGeom>
        </p:spPr>
      </p:pic>
    </p:spTree>
    <p:extLst>
      <p:ext uri="{BB962C8B-B14F-4D97-AF65-F5344CB8AC3E}">
        <p14:creationId xmlns:p14="http://schemas.microsoft.com/office/powerpoint/2010/main" val="1434473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7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A4ECB408-5DD2-43BF-B42D-6382D9E5243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713958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9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A4ECB408-5DD2-43BF-B42D-6382D9E5243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1149951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8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A4ECB408-5DD2-43BF-B42D-6382D9E5243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3930430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0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A4ECB408-5DD2-43BF-B42D-6382D9E5243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2069722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1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A4ECB408-5DD2-43BF-B42D-6382D9E5243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802124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2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A4ECB408-5DD2-43BF-B42D-6382D9E5243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14175955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3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A4ECB408-5DD2-43BF-B42D-6382D9E5243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300648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4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A4ECB408-5DD2-43BF-B42D-6382D9E5243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4283558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5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A4ECB408-5DD2-43BF-B42D-6382D9E5243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31637340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6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A4ECB408-5DD2-43BF-B42D-6382D9E5243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2157865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dpi="0" rotWithShape="0">
            <a:blip r:embed="rId2" cstate="email">
              <a:extLst>
                <a:ext uri="{28A0092B-C50C-407E-A947-70E740481C1C}">
                  <a14:useLocalDpi xmlns:a14="http://schemas.microsoft.com/office/drawing/2010/main"/>
                </a:ext>
              </a:extLst>
            </a:blip>
            <a:srcRect/>
            <a:stretch>
              <a:fillRect b="137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7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dpi="0" rotWithShape="1">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50A576C3-AEB3-46BC-B40C-2E39C74BB91B}"/>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36075268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8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extLst>
      <p:ext uri="{BB962C8B-B14F-4D97-AF65-F5344CB8AC3E}">
        <p14:creationId xmlns:p14="http://schemas.microsoft.com/office/powerpoint/2010/main" val="41349664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9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extLst>
      <p:ext uri="{BB962C8B-B14F-4D97-AF65-F5344CB8AC3E}">
        <p14:creationId xmlns:p14="http://schemas.microsoft.com/office/powerpoint/2010/main" val="20265655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0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extLst>
      <p:ext uri="{BB962C8B-B14F-4D97-AF65-F5344CB8AC3E}">
        <p14:creationId xmlns:p14="http://schemas.microsoft.com/office/powerpoint/2010/main" val="26567350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1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extLst>
      <p:ext uri="{BB962C8B-B14F-4D97-AF65-F5344CB8AC3E}">
        <p14:creationId xmlns:p14="http://schemas.microsoft.com/office/powerpoint/2010/main" val="37610648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2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extLst>
      <p:ext uri="{BB962C8B-B14F-4D97-AF65-F5344CB8AC3E}">
        <p14:creationId xmlns:p14="http://schemas.microsoft.com/office/powerpoint/2010/main" val="41818307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extLst>
      <p:ext uri="{BB962C8B-B14F-4D97-AF65-F5344CB8AC3E}">
        <p14:creationId xmlns:p14="http://schemas.microsoft.com/office/powerpoint/2010/main" val="21496659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3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cstate="email">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extLst>
      <p:ext uri="{BB962C8B-B14F-4D97-AF65-F5344CB8AC3E}">
        <p14:creationId xmlns:p14="http://schemas.microsoft.com/office/powerpoint/2010/main" val="31418786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4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extLst>
      <p:ext uri="{BB962C8B-B14F-4D97-AF65-F5344CB8AC3E}">
        <p14:creationId xmlns:p14="http://schemas.microsoft.com/office/powerpoint/2010/main" val="33736312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5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extLst>
      <p:ext uri="{BB962C8B-B14F-4D97-AF65-F5344CB8AC3E}">
        <p14:creationId xmlns:p14="http://schemas.microsoft.com/office/powerpoint/2010/main" val="38898203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6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extLst>
      <p:ext uri="{BB962C8B-B14F-4D97-AF65-F5344CB8AC3E}">
        <p14:creationId xmlns:p14="http://schemas.microsoft.com/office/powerpoint/2010/main" val="15864866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5" name="Text Placeholder 14">
            <a:extLst>
              <a:ext uri="{FF2B5EF4-FFF2-40B4-BE49-F238E27FC236}">
                <a16:creationId xmlns:a16="http://schemas.microsoft.com/office/drawing/2014/main" id="{BCDB44A8-8589-C044-873D-75EE948A880E}"/>
              </a:ext>
            </a:extLst>
          </p:cNvPr>
          <p:cNvSpPr>
            <a:spLocks noGrp="1"/>
          </p:cNvSpPr>
          <p:nvPr userDrawn="1">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dpi="0" rotWithShape="1">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Tree>
    <p:extLst>
      <p:ext uri="{BB962C8B-B14F-4D97-AF65-F5344CB8AC3E}">
        <p14:creationId xmlns:p14="http://schemas.microsoft.com/office/powerpoint/2010/main" val="42450078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dpi="0" rotWithShape="0">
            <a:blip r:embed="rId2" cstate="email">
              <a:extLst>
                <a:ext uri="{28A0092B-C50C-407E-A947-70E740481C1C}">
                  <a14:useLocalDpi xmlns:a14="http://schemas.microsoft.com/office/drawing/2010/main"/>
                </a:ext>
              </a:extLst>
            </a:blip>
            <a:srcRect/>
            <a:stretch>
              <a:fillRect b="155"/>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BB04E726-A7BE-4873-AA53-AB290BCBDB0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37211422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dpi="0" rotWithShape="0">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4A4B1917-30DA-4710-9565-386552517019}"/>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5852062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dpi="0" rotWithShape="0">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A4ECB408-5DD2-43BF-B42D-6382D9E52438}"/>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2166018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9599FF4B-E366-4549-B273-C6C5044770C8}"/>
              </a:ext>
            </a:extLst>
          </p:cNvPr>
          <p:cNvSpPr>
            <a:spLocks noGrp="1"/>
          </p:cNvSpPr>
          <p:nvPr userDrawn="1">
            <p:ph type="subTitle" idx="1" hasCustomPrompt="1"/>
          </p:nvPr>
        </p:nvSpPr>
        <p:spPr>
          <a:xfrm>
            <a:off x="277289" y="1286177"/>
            <a:ext cx="4829971" cy="422411"/>
          </a:xfrm>
          <a:prstGeom prst="rect">
            <a:avLst/>
          </a:prstGeom>
          <a:noFill/>
        </p:spPr>
        <p:txBody>
          <a:bodyPr/>
          <a:lstStyle>
            <a:lvl1pPr marL="0" indent="0" algn="l">
              <a:buNone/>
              <a:defRPr sz="2800" b="1">
                <a:solidFill>
                  <a:srgbClr val="80BD0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19" name="Hexagon 18">
            <a:extLst>
              <a:ext uri="{FF2B5EF4-FFF2-40B4-BE49-F238E27FC236}">
                <a16:creationId xmlns:a16="http://schemas.microsoft.com/office/drawing/2014/main" id="{454702D2-D311-8240-A2A8-E1A5F835FF8D}"/>
              </a:ext>
            </a:extLst>
          </p:cNvPr>
          <p:cNvSpPr>
            <a:spLocks/>
          </p:cNvSpPr>
          <p:nvPr userDrawn="1"/>
        </p:nvSpPr>
        <p:spPr>
          <a:xfrm>
            <a:off x="7417465" y="1611250"/>
            <a:ext cx="6283506" cy="5355349"/>
          </a:xfrm>
          <a:prstGeom prst="hexagon">
            <a:avLst/>
          </a:prstGeom>
          <a:blipFill dpi="0" rotWithShape="0">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Hexagon 19">
            <a:extLst>
              <a:ext uri="{FF2B5EF4-FFF2-40B4-BE49-F238E27FC236}">
                <a16:creationId xmlns:a16="http://schemas.microsoft.com/office/drawing/2014/main" id="{3AFB4EE5-6F7D-1E41-8402-6FA7B68E121F}"/>
              </a:ext>
            </a:extLst>
          </p:cNvPr>
          <p:cNvSpPr/>
          <p:nvPr userDrawn="1"/>
        </p:nvSpPr>
        <p:spPr>
          <a:xfrm>
            <a:off x="5647082" y="5828583"/>
            <a:ext cx="2895420" cy="2496051"/>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Hexagon 20">
            <a:extLst>
              <a:ext uri="{FF2B5EF4-FFF2-40B4-BE49-F238E27FC236}">
                <a16:creationId xmlns:a16="http://schemas.microsoft.com/office/drawing/2014/main" id="{0D06DF18-187D-9643-B67B-9DBB35000A52}"/>
              </a:ext>
            </a:extLst>
          </p:cNvPr>
          <p:cNvSpPr/>
          <p:nvPr userDrawn="1"/>
        </p:nvSpPr>
        <p:spPr>
          <a:xfrm>
            <a:off x="3936215" y="6481369"/>
            <a:ext cx="1380954" cy="1190477"/>
          </a:xfrm>
          <a:prstGeom prst="hexagon">
            <a:avLst/>
          </a:prstGeom>
          <a:noFill/>
          <a:ln w="38100">
            <a:solidFill>
              <a:srgbClr val="046852">
                <a:alpha val="3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Hexagon 21">
            <a:extLst>
              <a:ext uri="{FF2B5EF4-FFF2-40B4-BE49-F238E27FC236}">
                <a16:creationId xmlns:a16="http://schemas.microsoft.com/office/drawing/2014/main" id="{FE9696D9-9AE8-0740-892D-57F025224D46}"/>
              </a:ext>
            </a:extLst>
          </p:cNvPr>
          <p:cNvSpPr/>
          <p:nvPr userDrawn="1"/>
        </p:nvSpPr>
        <p:spPr>
          <a:xfrm>
            <a:off x="11530304" y="1267661"/>
            <a:ext cx="2061085" cy="1776797"/>
          </a:xfrm>
          <a:prstGeom prst="hexagon">
            <a:avLst/>
          </a:prstGeom>
          <a:noFill/>
          <a:ln w="57150">
            <a:solidFill>
              <a:srgbClr val="80BD00">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92F9D880-8CF1-0B40-9135-FEE4C5D00D2D}"/>
              </a:ext>
            </a:extLst>
          </p:cNvPr>
          <p:cNvSpPr txBox="1"/>
          <p:nvPr userDrawn="1"/>
        </p:nvSpPr>
        <p:spPr>
          <a:xfrm>
            <a:off x="13069229" y="702527"/>
            <a:ext cx="248786" cy="369332"/>
          </a:xfrm>
          <a:prstGeom prst="rect">
            <a:avLst/>
          </a:prstGeom>
          <a:noFill/>
        </p:spPr>
        <p:txBody>
          <a:bodyPr wrap="none" rtlCol="0">
            <a:spAutoFit/>
          </a:bodyPr>
          <a:lstStyle/>
          <a:p>
            <a:r>
              <a:rPr lang="en-US"/>
              <a:t> </a:t>
            </a:r>
          </a:p>
        </p:txBody>
      </p:sp>
      <p:sp>
        <p:nvSpPr>
          <p:cNvPr id="14" name="Text Placeholder 14">
            <a:extLst>
              <a:ext uri="{FF2B5EF4-FFF2-40B4-BE49-F238E27FC236}">
                <a16:creationId xmlns:a16="http://schemas.microsoft.com/office/drawing/2014/main" id="{50A576C3-AEB3-46BC-B40C-2E39C74BB91B}"/>
              </a:ext>
            </a:extLst>
          </p:cNvPr>
          <p:cNvSpPr>
            <a:spLocks noGrp="1"/>
          </p:cNvSpPr>
          <p:nvPr>
            <p:ph type="body" sz="quarter" idx="10"/>
          </p:nvPr>
        </p:nvSpPr>
        <p:spPr>
          <a:xfrm>
            <a:off x="277813" y="1921458"/>
            <a:ext cx="7030070" cy="3774492"/>
          </a:xfrm>
          <a:prstGeom prst="rect">
            <a:avLst/>
          </a:prstGeom>
        </p:spPr>
        <p:txBody>
          <a:bodyPr/>
          <a:lstStyle>
            <a:lvl1pPr marL="0" indent="0">
              <a:buNone/>
              <a:defRPr sz="1600"/>
            </a:lvl1pPr>
          </a:lstStyle>
          <a:p>
            <a:pPr lvl="0"/>
            <a:r>
              <a:rPr lang="en-GB"/>
              <a:t>Click to edit Master text style</a:t>
            </a:r>
          </a:p>
        </p:txBody>
      </p:sp>
    </p:spTree>
    <p:extLst>
      <p:ext uri="{BB962C8B-B14F-4D97-AF65-F5344CB8AC3E}">
        <p14:creationId xmlns:p14="http://schemas.microsoft.com/office/powerpoint/2010/main" val="57658793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7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24FEFE-114F-4681-BCA4-428E8003F8BA}" type="slidenum">
              <a:rPr lang="en-GB" smtClean="0"/>
              <a:t>‹#›</a:t>
            </a:fld>
            <a:endParaRPr lang="en-GB"/>
          </a:p>
        </p:txBody>
      </p:sp>
    </p:spTree>
    <p:extLst>
      <p:ext uri="{BB962C8B-B14F-4D97-AF65-F5344CB8AC3E}">
        <p14:creationId xmlns:p14="http://schemas.microsoft.com/office/powerpoint/2010/main" val="14453278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35011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8FEB0-92EC-57DE-7A8F-01C17842983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425262E-76DA-628A-6B09-A16E259EDB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B63DD82-C24A-7A9F-92F6-AF624E1CF9E0}"/>
              </a:ext>
            </a:extLst>
          </p:cNvPr>
          <p:cNvSpPr>
            <a:spLocks noGrp="1"/>
          </p:cNvSpPr>
          <p:nvPr>
            <p:ph type="dt" sz="half" idx="10"/>
          </p:nvPr>
        </p:nvSpPr>
        <p:spPr/>
        <p:txBody>
          <a:bodyPr/>
          <a:lstStyle/>
          <a:p>
            <a:fld id="{D2D2C9EB-8DFF-D642-9056-A640220024FF}" type="datetimeFigureOut">
              <a:rPr lang="en-US" smtClean="0"/>
              <a:t>3/30/2026</a:t>
            </a:fld>
            <a:endParaRPr lang="en-US"/>
          </a:p>
        </p:txBody>
      </p:sp>
      <p:sp>
        <p:nvSpPr>
          <p:cNvPr id="5" name="Footer Placeholder 4">
            <a:extLst>
              <a:ext uri="{FF2B5EF4-FFF2-40B4-BE49-F238E27FC236}">
                <a16:creationId xmlns:a16="http://schemas.microsoft.com/office/drawing/2014/main" id="{BA2C30F6-7B8A-98FA-B074-9F14936C8C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3BDF0C-A835-7E4C-7ECB-227071F77580}"/>
              </a:ext>
            </a:extLst>
          </p:cNvPr>
          <p:cNvSpPr>
            <a:spLocks noGrp="1"/>
          </p:cNvSpPr>
          <p:nvPr>
            <p:ph type="sldNum" sz="quarter" idx="12"/>
          </p:nvPr>
        </p:nvSpPr>
        <p:spPr/>
        <p:txBody>
          <a:bodyPr/>
          <a:lstStyle/>
          <a:p>
            <a:fld id="{94509970-4451-434E-89F1-406EFD4F315B}" type="slidenum">
              <a:rPr lang="en-US" smtClean="0"/>
              <a:t>‹#›</a:t>
            </a:fld>
            <a:endParaRPr lang="en-US"/>
          </a:p>
        </p:txBody>
      </p:sp>
    </p:spTree>
    <p:extLst>
      <p:ext uri="{BB962C8B-B14F-4D97-AF65-F5344CB8AC3E}">
        <p14:creationId xmlns:p14="http://schemas.microsoft.com/office/powerpoint/2010/main" val="369934843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27F6D-3EA1-A740-AF93-A5C245E4F659}"/>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EB20C-D5CB-1540-B5A1-690C661F88EC}"/>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9FDB306-F268-E04C-AC23-73E0678BB4C7}"/>
              </a:ext>
            </a:extLst>
          </p:cNvPr>
          <p:cNvSpPr>
            <a:spLocks noGrp="1"/>
          </p:cNvSpPr>
          <p:nvPr>
            <p:ph type="dt" sz="half" idx="10"/>
          </p:nvPr>
        </p:nvSpPr>
        <p:spPr>
          <a:xfrm>
            <a:off x="838200" y="6356350"/>
            <a:ext cx="2743200" cy="365125"/>
          </a:xfrm>
          <a:prstGeom prst="rect">
            <a:avLst/>
          </a:prstGeom>
        </p:spPr>
        <p:txBody>
          <a:bodyPr/>
          <a:lstStyle/>
          <a:p>
            <a:fld id="{F10514D9-9C6F-AE47-9D3F-FD6DF87995DF}" type="datetimeFigureOut">
              <a:rPr lang="en-US" smtClean="0"/>
              <a:t>3/30/2026</a:t>
            </a:fld>
            <a:endParaRPr lang="en-US"/>
          </a:p>
        </p:txBody>
      </p:sp>
      <p:sp>
        <p:nvSpPr>
          <p:cNvPr id="5" name="Footer Placeholder 4">
            <a:extLst>
              <a:ext uri="{FF2B5EF4-FFF2-40B4-BE49-F238E27FC236}">
                <a16:creationId xmlns:a16="http://schemas.microsoft.com/office/drawing/2014/main" id="{0F9ABE8E-D054-C041-B27D-B5EC994E306D}"/>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75C065E-CD5D-0843-BC82-71217FF159DC}"/>
              </a:ext>
            </a:extLst>
          </p:cNvPr>
          <p:cNvSpPr>
            <a:spLocks noGrp="1"/>
          </p:cNvSpPr>
          <p:nvPr>
            <p:ph type="sldNum" sz="quarter" idx="12"/>
          </p:nvPr>
        </p:nvSpPr>
        <p:spPr>
          <a:xfrm>
            <a:off x="8610600" y="6356350"/>
            <a:ext cx="2743200" cy="365125"/>
          </a:xfrm>
          <a:prstGeom prst="rect">
            <a:avLst/>
          </a:prstGeom>
        </p:spPr>
        <p:txBody>
          <a:bodyPr/>
          <a:lstStyle/>
          <a:p>
            <a:fld id="{76853E73-9237-984C-BD3F-22729C2036C1}" type="slidenum">
              <a:rPr lang="en-US" smtClean="0"/>
              <a:t>‹#›</a:t>
            </a:fld>
            <a:endParaRPr lang="en-US"/>
          </a:p>
        </p:txBody>
      </p:sp>
    </p:spTree>
    <p:extLst>
      <p:ext uri="{BB962C8B-B14F-4D97-AF65-F5344CB8AC3E}">
        <p14:creationId xmlns:p14="http://schemas.microsoft.com/office/powerpoint/2010/main" val="7822126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4213A-79CA-A347-8A74-0613479CEB05}"/>
              </a:ext>
            </a:extLst>
          </p:cNvPr>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980007B-5B60-AC4B-BF69-354D841FA0AB}"/>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E1670E-6231-3E4C-839A-9CD29B7669B3}"/>
              </a:ext>
            </a:extLst>
          </p:cNvPr>
          <p:cNvSpPr>
            <a:spLocks noGrp="1"/>
          </p:cNvSpPr>
          <p:nvPr>
            <p:ph type="dt" sz="half" idx="10"/>
          </p:nvPr>
        </p:nvSpPr>
        <p:spPr>
          <a:xfrm>
            <a:off x="838200" y="6356350"/>
            <a:ext cx="2743200" cy="365125"/>
          </a:xfrm>
          <a:prstGeom prst="rect">
            <a:avLst/>
          </a:prstGeom>
        </p:spPr>
        <p:txBody>
          <a:bodyPr/>
          <a:lstStyle/>
          <a:p>
            <a:fld id="{F10514D9-9C6F-AE47-9D3F-FD6DF87995DF}" type="datetimeFigureOut">
              <a:rPr lang="en-US" smtClean="0"/>
              <a:t>3/30/2026</a:t>
            </a:fld>
            <a:endParaRPr lang="en-US"/>
          </a:p>
        </p:txBody>
      </p:sp>
      <p:sp>
        <p:nvSpPr>
          <p:cNvPr id="5" name="Footer Placeholder 4">
            <a:extLst>
              <a:ext uri="{FF2B5EF4-FFF2-40B4-BE49-F238E27FC236}">
                <a16:creationId xmlns:a16="http://schemas.microsoft.com/office/drawing/2014/main" id="{4E296465-028B-8F4A-A057-0F04D1864BE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24CE9F56-B5D8-BF48-8BDA-8D6B8016F9B3}"/>
              </a:ext>
            </a:extLst>
          </p:cNvPr>
          <p:cNvSpPr>
            <a:spLocks noGrp="1"/>
          </p:cNvSpPr>
          <p:nvPr>
            <p:ph type="sldNum" sz="quarter" idx="12"/>
          </p:nvPr>
        </p:nvSpPr>
        <p:spPr>
          <a:xfrm>
            <a:off x="8610600" y="6356350"/>
            <a:ext cx="2743200" cy="365125"/>
          </a:xfrm>
          <a:prstGeom prst="rect">
            <a:avLst/>
          </a:prstGeom>
        </p:spPr>
        <p:txBody>
          <a:bodyPr/>
          <a:lstStyle/>
          <a:p>
            <a:fld id="{76853E73-9237-984C-BD3F-22729C2036C1}" type="slidenum">
              <a:rPr lang="en-US" smtClean="0"/>
              <a:t>‹#›</a:t>
            </a:fld>
            <a:endParaRPr lang="en-US"/>
          </a:p>
        </p:txBody>
      </p:sp>
    </p:spTree>
    <p:extLst>
      <p:ext uri="{BB962C8B-B14F-4D97-AF65-F5344CB8AC3E}">
        <p14:creationId xmlns:p14="http://schemas.microsoft.com/office/powerpoint/2010/main" val="2187354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4CCFD-4EF4-F948-8FE8-EC69B30052F4}"/>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2981D00-304D-6745-905C-71A8BCC5D95E}"/>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51613A-3974-F14C-9CEE-12C5E70DD58B}"/>
              </a:ext>
            </a:extLst>
          </p:cNvPr>
          <p:cNvSpPr>
            <a:spLocks noGrp="1"/>
          </p:cNvSpPr>
          <p:nvPr>
            <p:ph type="dt" sz="half" idx="10"/>
          </p:nvPr>
        </p:nvSpPr>
        <p:spPr>
          <a:xfrm>
            <a:off x="838200" y="6356350"/>
            <a:ext cx="2743200" cy="365125"/>
          </a:xfrm>
          <a:prstGeom prst="rect">
            <a:avLst/>
          </a:prstGeom>
        </p:spPr>
        <p:txBody>
          <a:bodyPr/>
          <a:lstStyle/>
          <a:p>
            <a:fld id="{F10514D9-9C6F-AE47-9D3F-FD6DF87995DF}" type="datetimeFigureOut">
              <a:rPr lang="en-US" smtClean="0"/>
              <a:t>3/30/2026</a:t>
            </a:fld>
            <a:endParaRPr lang="en-US"/>
          </a:p>
        </p:txBody>
      </p:sp>
      <p:sp>
        <p:nvSpPr>
          <p:cNvPr id="5" name="Footer Placeholder 4">
            <a:extLst>
              <a:ext uri="{FF2B5EF4-FFF2-40B4-BE49-F238E27FC236}">
                <a16:creationId xmlns:a16="http://schemas.microsoft.com/office/drawing/2014/main" id="{AEB8144D-C60B-484A-BBA6-4A9075DF3BB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7A33DCC-D417-4D40-8C09-97636B8C5B02}"/>
              </a:ext>
            </a:extLst>
          </p:cNvPr>
          <p:cNvSpPr>
            <a:spLocks noGrp="1"/>
          </p:cNvSpPr>
          <p:nvPr>
            <p:ph type="sldNum" sz="quarter" idx="12"/>
          </p:nvPr>
        </p:nvSpPr>
        <p:spPr>
          <a:xfrm>
            <a:off x="8610600" y="6356350"/>
            <a:ext cx="2743200" cy="365125"/>
          </a:xfrm>
          <a:prstGeom prst="rect">
            <a:avLst/>
          </a:prstGeom>
        </p:spPr>
        <p:txBody>
          <a:bodyPr/>
          <a:lstStyle/>
          <a:p>
            <a:fld id="{76853E73-9237-984C-BD3F-22729C2036C1}" type="slidenum">
              <a:rPr lang="en-US" smtClean="0"/>
              <a:t>‹#›</a:t>
            </a:fld>
            <a:endParaRPr lang="en-US"/>
          </a:p>
        </p:txBody>
      </p:sp>
    </p:spTree>
    <p:extLst>
      <p:ext uri="{BB962C8B-B14F-4D97-AF65-F5344CB8AC3E}">
        <p14:creationId xmlns:p14="http://schemas.microsoft.com/office/powerpoint/2010/main" val="23226067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52B5-A70D-904B-BC5A-EB07AE3ADCD3}"/>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7147D7-BDD9-7B4A-9715-1CC9A76EE663}"/>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65884801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310C2-F2CF-6945-8F4C-1ABE3CC8E6F1}"/>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A313AE-F282-E14A-8F57-05F891C8C1D6}"/>
              </a:ext>
            </a:extLst>
          </p:cNvPr>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7715079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16F7E-1E65-464B-8EBA-A9CBF05C37BA}"/>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B5EDE8-1D7E-C448-AE9D-6DEAAFBC367E}"/>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38131609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DBD86-F219-8348-9183-2C4984E25A58}"/>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F10DA3-CA11-A643-9856-EF7182BD99E5}"/>
              </a:ext>
            </a:extLst>
          </p:cNvPr>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08687B-D5E2-574B-AEC4-9C2B23999253}"/>
              </a:ext>
            </a:extLst>
          </p:cNvPr>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9657300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24553-B51B-4E41-B071-C1551F9BA474}"/>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F3956A-9FE3-BE4D-B197-703D983FA53A}"/>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E4A8BE8-65F1-4542-AE92-31B51BF7E0A0}"/>
              </a:ext>
            </a:extLst>
          </p:cNvPr>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A47A26-04DC-804A-8693-F805383B7C8A}"/>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4B97C2F-D238-134F-9CFF-D64F04B16BA4}"/>
              </a:ext>
            </a:extLst>
          </p:cNvPr>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5398400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42A6CFE-5D67-D64D-9C6E-5B73F0ABF126}"/>
              </a:ext>
            </a:extLst>
          </p:cNvPr>
          <p:cNvSpPr>
            <a:spLocks noGrp="1"/>
          </p:cNvSpPr>
          <p:nvPr>
            <p:ph type="dt" sz="half" idx="10"/>
          </p:nvPr>
        </p:nvSpPr>
        <p:spPr>
          <a:xfrm>
            <a:off x="838200" y="6356350"/>
            <a:ext cx="2743200" cy="365125"/>
          </a:xfrm>
          <a:prstGeom prst="rect">
            <a:avLst/>
          </a:prstGeom>
        </p:spPr>
        <p:txBody>
          <a:bodyPr/>
          <a:lstStyle/>
          <a:p>
            <a:fld id="{37D4F831-2798-6546-9B55-66BAA982E91D}" type="datetimeFigureOut">
              <a:rPr lang="en-GB" smtClean="0"/>
              <a:t>30/03/2026</a:t>
            </a:fld>
            <a:endParaRPr lang="en-GB"/>
          </a:p>
        </p:txBody>
      </p:sp>
      <p:sp>
        <p:nvSpPr>
          <p:cNvPr id="4" name="Footer Placeholder 3">
            <a:extLst>
              <a:ext uri="{FF2B5EF4-FFF2-40B4-BE49-F238E27FC236}">
                <a16:creationId xmlns:a16="http://schemas.microsoft.com/office/drawing/2014/main" id="{57E461EE-F3D6-FB46-9C6D-1EB92718CD18}"/>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68A7CBA0-6489-9C4E-8E69-3A445FB9270A}"/>
              </a:ext>
            </a:extLst>
          </p:cNvPr>
          <p:cNvSpPr>
            <a:spLocks noGrp="1"/>
          </p:cNvSpPr>
          <p:nvPr>
            <p:ph type="sldNum" sz="quarter" idx="12"/>
          </p:nvPr>
        </p:nvSpPr>
        <p:spPr>
          <a:xfrm>
            <a:off x="8610600" y="6356350"/>
            <a:ext cx="2743200" cy="365125"/>
          </a:xfrm>
          <a:prstGeom prst="rect">
            <a:avLst/>
          </a:prstGeom>
        </p:spPr>
        <p:txBody>
          <a:bodyPr/>
          <a:lstStyle/>
          <a:p>
            <a:fld id="{3AB56F8B-A990-8A4B-89B3-6CE9338676E9}" type="slidenum">
              <a:rPr lang="en-GB" smtClean="0"/>
              <a:t>‹#›</a:t>
            </a:fld>
            <a:endParaRPr lang="en-GB"/>
          </a:p>
        </p:txBody>
      </p:sp>
      <p:sp>
        <p:nvSpPr>
          <p:cNvPr id="7" name="Title 1">
            <a:extLst>
              <a:ext uri="{FF2B5EF4-FFF2-40B4-BE49-F238E27FC236}">
                <a16:creationId xmlns:a16="http://schemas.microsoft.com/office/drawing/2014/main" id="{10AA7C0E-6A41-4C69-84DD-98B4F3FE2E22}"/>
              </a:ext>
            </a:extLst>
          </p:cNvPr>
          <p:cNvSpPr txBox="1">
            <a:spLocks/>
          </p:cNvSpPr>
          <p:nvPr userDrawn="1"/>
        </p:nvSpPr>
        <p:spPr>
          <a:xfrm>
            <a:off x="334977" y="365125"/>
            <a:ext cx="6012659" cy="80612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17271401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EAC56D-B0F4-B740-BD6F-A1E7DDE9DC7B}"/>
              </a:ext>
            </a:extLst>
          </p:cNvPr>
          <p:cNvSpPr>
            <a:spLocks noGrp="1"/>
          </p:cNvSpPr>
          <p:nvPr>
            <p:ph type="dt" sz="half" idx="10"/>
          </p:nvPr>
        </p:nvSpPr>
        <p:spPr>
          <a:xfrm>
            <a:off x="838200" y="6356350"/>
            <a:ext cx="2743200" cy="365125"/>
          </a:xfrm>
          <a:prstGeom prst="rect">
            <a:avLst/>
          </a:prstGeom>
        </p:spPr>
        <p:txBody>
          <a:bodyPr/>
          <a:lstStyle/>
          <a:p>
            <a:fld id="{37D4F831-2798-6546-9B55-66BAA982E91D}" type="datetimeFigureOut">
              <a:rPr lang="en-GB" smtClean="0"/>
              <a:t>30/03/2026</a:t>
            </a:fld>
            <a:endParaRPr lang="en-GB"/>
          </a:p>
        </p:txBody>
      </p:sp>
      <p:sp>
        <p:nvSpPr>
          <p:cNvPr id="3" name="Footer Placeholder 2">
            <a:extLst>
              <a:ext uri="{FF2B5EF4-FFF2-40B4-BE49-F238E27FC236}">
                <a16:creationId xmlns:a16="http://schemas.microsoft.com/office/drawing/2014/main" id="{C59C1CD8-1D0A-684E-BCFA-F786E7151BFF}"/>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F794DD64-F854-E54B-AB95-5E90F73AECE7}"/>
              </a:ext>
            </a:extLst>
          </p:cNvPr>
          <p:cNvSpPr>
            <a:spLocks noGrp="1"/>
          </p:cNvSpPr>
          <p:nvPr>
            <p:ph type="sldNum" sz="quarter" idx="12"/>
          </p:nvPr>
        </p:nvSpPr>
        <p:spPr>
          <a:xfrm>
            <a:off x="8610600" y="6356350"/>
            <a:ext cx="2743200" cy="365125"/>
          </a:xfrm>
          <a:prstGeom prst="rect">
            <a:avLst/>
          </a:prstGeom>
        </p:spPr>
        <p:txBody>
          <a:bodyPr/>
          <a:lstStyle/>
          <a:p>
            <a:fld id="{3AB56F8B-A990-8A4B-89B3-6CE9338676E9}" type="slidenum">
              <a:rPr lang="en-GB" smtClean="0"/>
              <a:t>‹#›</a:t>
            </a:fld>
            <a:endParaRPr lang="en-GB"/>
          </a:p>
        </p:txBody>
      </p:sp>
    </p:spTree>
    <p:extLst>
      <p:ext uri="{BB962C8B-B14F-4D97-AF65-F5344CB8AC3E}">
        <p14:creationId xmlns:p14="http://schemas.microsoft.com/office/powerpoint/2010/main" val="41945239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A43FA-7884-0F4A-BD78-540B4C9ADBA1}"/>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B373E9-D94B-3241-B96B-D0F62BEDC5A2}"/>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F8FCDC-1C2A-F740-ADCD-9DEB770B362F}"/>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87356763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1D81C-2200-5741-A190-D479874096C9}"/>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858460-3D47-0C40-B8B0-008D0E3D61C5}"/>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6345DCF-C5CB-6240-92F5-09218975CD51}"/>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76368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0.xml"/><Relationship Id="rId18" Type="http://schemas.openxmlformats.org/officeDocument/2006/relationships/slideLayout" Target="../slideLayouts/slideLayout25.xml"/><Relationship Id="rId26" Type="http://schemas.openxmlformats.org/officeDocument/2006/relationships/slideLayout" Target="../slideLayouts/slideLayout33.xml"/><Relationship Id="rId3" Type="http://schemas.openxmlformats.org/officeDocument/2006/relationships/slideLayout" Target="../slideLayouts/slideLayout10.xml"/><Relationship Id="rId21" Type="http://schemas.openxmlformats.org/officeDocument/2006/relationships/slideLayout" Target="../slideLayouts/slideLayout28.xml"/><Relationship Id="rId34" Type="http://schemas.openxmlformats.org/officeDocument/2006/relationships/image" Target="../media/image12.emf"/><Relationship Id="rId7" Type="http://schemas.openxmlformats.org/officeDocument/2006/relationships/slideLayout" Target="../slideLayouts/slideLayout14.xml"/><Relationship Id="rId12" Type="http://schemas.openxmlformats.org/officeDocument/2006/relationships/slideLayout" Target="../slideLayouts/slideLayout19.xml"/><Relationship Id="rId17" Type="http://schemas.openxmlformats.org/officeDocument/2006/relationships/slideLayout" Target="../slideLayouts/slideLayout24.xml"/><Relationship Id="rId25" Type="http://schemas.openxmlformats.org/officeDocument/2006/relationships/slideLayout" Target="../slideLayouts/slideLayout32.xml"/><Relationship Id="rId33" Type="http://schemas.openxmlformats.org/officeDocument/2006/relationships/theme" Target="../theme/theme2.xml"/><Relationship Id="rId2" Type="http://schemas.openxmlformats.org/officeDocument/2006/relationships/slideLayout" Target="../slideLayouts/slideLayout9.xml"/><Relationship Id="rId16" Type="http://schemas.openxmlformats.org/officeDocument/2006/relationships/slideLayout" Target="../slideLayouts/slideLayout23.xml"/><Relationship Id="rId20" Type="http://schemas.openxmlformats.org/officeDocument/2006/relationships/slideLayout" Target="../slideLayouts/slideLayout27.xml"/><Relationship Id="rId29" Type="http://schemas.openxmlformats.org/officeDocument/2006/relationships/slideLayout" Target="../slideLayouts/slideLayout36.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24" Type="http://schemas.openxmlformats.org/officeDocument/2006/relationships/slideLayout" Target="../slideLayouts/slideLayout31.xml"/><Relationship Id="rId32" Type="http://schemas.openxmlformats.org/officeDocument/2006/relationships/slideLayout" Target="../slideLayouts/slideLayout39.xml"/><Relationship Id="rId5" Type="http://schemas.openxmlformats.org/officeDocument/2006/relationships/slideLayout" Target="../slideLayouts/slideLayout12.xml"/><Relationship Id="rId15" Type="http://schemas.openxmlformats.org/officeDocument/2006/relationships/slideLayout" Target="../slideLayouts/slideLayout22.xml"/><Relationship Id="rId23" Type="http://schemas.openxmlformats.org/officeDocument/2006/relationships/slideLayout" Target="../slideLayouts/slideLayout30.xml"/><Relationship Id="rId28" Type="http://schemas.openxmlformats.org/officeDocument/2006/relationships/slideLayout" Target="../slideLayouts/slideLayout35.xml"/><Relationship Id="rId10" Type="http://schemas.openxmlformats.org/officeDocument/2006/relationships/slideLayout" Target="../slideLayouts/slideLayout17.xml"/><Relationship Id="rId19" Type="http://schemas.openxmlformats.org/officeDocument/2006/relationships/slideLayout" Target="../slideLayouts/slideLayout26.xml"/><Relationship Id="rId31" Type="http://schemas.openxmlformats.org/officeDocument/2006/relationships/slideLayout" Target="../slideLayouts/slideLayout38.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slideLayout" Target="../slideLayouts/slideLayout21.xml"/><Relationship Id="rId22" Type="http://schemas.openxmlformats.org/officeDocument/2006/relationships/slideLayout" Target="../slideLayouts/slideLayout29.xml"/><Relationship Id="rId27" Type="http://schemas.openxmlformats.org/officeDocument/2006/relationships/slideLayout" Target="../slideLayouts/slideLayout34.xml"/><Relationship Id="rId30" Type="http://schemas.openxmlformats.org/officeDocument/2006/relationships/slideLayout" Target="../slideLayouts/slideLayout37.xml"/><Relationship Id="rId8"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image" Target="../media/image40.png"/><Relationship Id="rId5" Type="http://schemas.openxmlformats.org/officeDocument/2006/relationships/slideLayout" Target="../slideLayouts/slideLayout47.xml"/><Relationship Id="rId10" Type="http://schemas.openxmlformats.org/officeDocument/2006/relationships/theme" Target="../theme/theme4.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65956719"/>
      </p:ext>
    </p:extLst>
  </p:cSld>
  <p:clrMap bg1="lt1" tx1="dk1" bg2="lt2" tx2="dk2" accent1="accent1" accent2="accent2" accent3="accent3" accent4="accent4" accent5="accent5" accent6="accent6" hlink="hlink" folHlink="folHlink"/>
  <p:sldLayoutIdLst>
    <p:sldLayoutId id="2147483680" r:id="rId1"/>
    <p:sldLayoutId id="2147483703" r:id="rId2"/>
    <p:sldLayoutId id="2147483704" r:id="rId3"/>
    <p:sldLayoutId id="2147483682" r:id="rId4"/>
    <p:sldLayoutId id="2147483698" r:id="rId5"/>
    <p:sldLayoutId id="2147483683" r:id="rId6"/>
    <p:sldLayoutId id="214748375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34" cstate="email">
            <a:extLst>
              <a:ext uri="{28A0092B-C50C-407E-A947-70E740481C1C}">
                <a14:useLocalDpi xmlns:a14="http://schemas.microsoft.com/office/drawing/2010/main"/>
              </a:ext>
            </a:extLst>
          </a:blip>
          <a:stretch>
            <a:fillRect/>
          </a:stretch>
        </p:blipFill>
        <p:spPr>
          <a:xfrm>
            <a:off x="280286" y="6432625"/>
            <a:ext cx="2588876" cy="214188"/>
          </a:xfrm>
          <a:prstGeom prst="rect">
            <a:avLst/>
          </a:prstGeom>
        </p:spPr>
      </p:pic>
      <p:sp>
        <p:nvSpPr>
          <p:cNvPr id="2" name="TextBox 1">
            <a:extLst>
              <a:ext uri="{FF2B5EF4-FFF2-40B4-BE49-F238E27FC236}">
                <a16:creationId xmlns:a16="http://schemas.microsoft.com/office/drawing/2014/main" id="{D2E58648-E702-8D4C-89F0-B01570F84DAB}"/>
              </a:ext>
            </a:extLst>
          </p:cNvPr>
          <p:cNvSpPr txBox="1"/>
          <p:nvPr userDrawn="1"/>
        </p:nvSpPr>
        <p:spPr>
          <a:xfrm>
            <a:off x="9801922" y="1784195"/>
            <a:ext cx="184731" cy="369332"/>
          </a:xfrm>
          <a:prstGeom prst="rect">
            <a:avLst/>
          </a:prstGeom>
          <a:noFill/>
        </p:spPr>
        <p:txBody>
          <a:bodyPr wrap="none" rtlCol="0">
            <a:spAutoFit/>
          </a:bodyPr>
          <a:lstStyle/>
          <a:p>
            <a:endParaRPr lang="en-US"/>
          </a:p>
        </p:txBody>
      </p:sp>
      <p:cxnSp>
        <p:nvCxnSpPr>
          <p:cNvPr id="6" name="Straight Connector 5">
            <a:extLst>
              <a:ext uri="{FF2B5EF4-FFF2-40B4-BE49-F238E27FC236}">
                <a16:creationId xmlns:a16="http://schemas.microsoft.com/office/drawing/2014/main" id="{93600966-5D5E-454D-B02B-8F6A8DA127DD}"/>
              </a:ext>
            </a:extLst>
          </p:cNvPr>
          <p:cNvCxnSpPr/>
          <p:nvPr userDrawn="1"/>
        </p:nvCxnSpPr>
        <p:spPr>
          <a:xfrm>
            <a:off x="277289" y="925550"/>
            <a:ext cx="11587609" cy="0"/>
          </a:xfrm>
          <a:prstGeom prst="line">
            <a:avLst/>
          </a:prstGeom>
          <a:ln w="25400">
            <a:solidFill>
              <a:srgbClr val="80BD00">
                <a:alpha val="50000"/>
              </a:srgbClr>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userDrawn="1"/>
        </p:nvSpPr>
        <p:spPr>
          <a:xfrm>
            <a:off x="9553433" y="361387"/>
            <a:ext cx="2936265" cy="523220"/>
          </a:xfrm>
          <a:prstGeom prst="rect">
            <a:avLst/>
          </a:prstGeom>
          <a:noFill/>
        </p:spPr>
        <p:txBody>
          <a:bodyPr wrap="square" rtlCol="0">
            <a:spAutoFit/>
          </a:bodyPr>
          <a:lstStyle/>
          <a:p>
            <a:r>
              <a:rPr lang="en-GB" sz="2800" b="1">
                <a:solidFill>
                  <a:srgbClr val="046852"/>
                </a:solidFill>
              </a:rPr>
              <a:t>DVLA</a:t>
            </a:r>
            <a:r>
              <a:rPr lang="en-GB" sz="2800" b="1"/>
              <a:t> </a:t>
            </a:r>
            <a:r>
              <a:rPr lang="en-GB" sz="2800" b="1">
                <a:solidFill>
                  <a:srgbClr val="80BD00"/>
                </a:solidFill>
              </a:rPr>
              <a:t>Digital</a:t>
            </a:r>
            <a:r>
              <a:rPr lang="en-GB" sz="2800" b="1"/>
              <a:t> </a:t>
            </a:r>
          </a:p>
        </p:txBody>
      </p:sp>
    </p:spTree>
    <p:extLst>
      <p:ext uri="{BB962C8B-B14F-4D97-AF65-F5344CB8AC3E}">
        <p14:creationId xmlns:p14="http://schemas.microsoft.com/office/powerpoint/2010/main" val="812359813"/>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662" r:id="rId11"/>
    <p:sldLayoutId id="2147483772" r:id="rId12"/>
    <p:sldLayoutId id="2147483753" r:id="rId13"/>
    <p:sldLayoutId id="2147483754" r:id="rId14"/>
    <p:sldLayoutId id="2147483755" r:id="rId15"/>
    <p:sldLayoutId id="2147483756" r:id="rId16"/>
    <p:sldLayoutId id="2147483757" r:id="rId17"/>
    <p:sldLayoutId id="2147483748" r:id="rId18"/>
    <p:sldLayoutId id="2147483758" r:id="rId19"/>
    <p:sldLayoutId id="2147483759" r:id="rId20"/>
    <p:sldLayoutId id="2147483760" r:id="rId21"/>
    <p:sldLayoutId id="2147483761" r:id="rId22"/>
    <p:sldLayoutId id="2147483705" r:id="rId23"/>
    <p:sldLayoutId id="2147483691" r:id="rId24"/>
    <p:sldLayoutId id="2147483690" r:id="rId25"/>
    <p:sldLayoutId id="2147483692" r:id="rId26"/>
    <p:sldLayoutId id="2147483697" r:id="rId27"/>
    <p:sldLayoutId id="2147483668" r:id="rId28"/>
    <p:sldLayoutId id="2147483669" r:id="rId29"/>
    <p:sldLayoutId id="2147483749" r:id="rId30"/>
    <p:sldLayoutId id="2147483751" r:id="rId31"/>
    <p:sldLayoutId id="2147483752" r:id="rId3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1733418"/>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C1D29D5-9876-5A4F-8930-0DE3B229C143}"/>
              </a:ext>
            </a:extLst>
          </p:cNvPr>
          <p:cNvPicPr>
            <a:picLocks noChangeAspect="1"/>
          </p:cNvPicPr>
          <p:nvPr userDrawn="1"/>
        </p:nvPicPr>
        <p:blipFill>
          <a:blip r:embed="rId11" cstate="email">
            <a:extLst>
              <a:ext uri="{28A0092B-C50C-407E-A947-70E740481C1C}">
                <a14:useLocalDpi xmlns:a14="http://schemas.microsoft.com/office/drawing/2010/main"/>
              </a:ext>
            </a:extLst>
          </a:blip>
          <a:stretch>
            <a:fillRect/>
          </a:stretch>
        </p:blipFill>
        <p:spPr>
          <a:xfrm>
            <a:off x="9420087" y="0"/>
            <a:ext cx="2286000" cy="640080"/>
          </a:xfrm>
          <a:prstGeom prst="rect">
            <a:avLst/>
          </a:prstGeom>
        </p:spPr>
      </p:pic>
      <p:sp>
        <p:nvSpPr>
          <p:cNvPr id="3" name="TextBox 2">
            <a:extLst>
              <a:ext uri="{FF2B5EF4-FFF2-40B4-BE49-F238E27FC236}">
                <a16:creationId xmlns:a16="http://schemas.microsoft.com/office/drawing/2014/main" id="{B6E01365-4D99-4565-B3D5-120CDBA77A53}"/>
              </a:ext>
            </a:extLst>
          </p:cNvPr>
          <p:cNvSpPr txBox="1"/>
          <p:nvPr userDrawn="1"/>
        </p:nvSpPr>
        <p:spPr>
          <a:xfrm>
            <a:off x="472091" y="6437541"/>
            <a:ext cx="5495192" cy="184666"/>
          </a:xfrm>
          <a:prstGeom prst="rect">
            <a:avLst/>
          </a:prstGeom>
          <a:noFill/>
        </p:spPr>
        <p:txBody>
          <a:bodyPr wrap="square" lIns="0" tIns="0" rIns="0" bIns="0" rtlCol="0" anchor="ctr" anchorCtr="0">
            <a:spAutoFit/>
          </a:bodyPr>
          <a:lstStyle/>
          <a:p>
            <a:r>
              <a:rPr lang="en-GB" sz="1200">
                <a:solidFill>
                  <a:schemeClr val="bg1">
                    <a:lumMod val="50000"/>
                  </a:schemeClr>
                </a:solidFill>
                <a:latin typeface="Arial" panose="020B0604020202020204" pitchFamily="34" charset="0"/>
                <a:cs typeface="Arial" panose="020B0604020202020204" pitchFamily="34" charset="0"/>
              </a:rPr>
              <a:t>DVLA Digital and Technology </a:t>
            </a:r>
            <a:endParaRPr lang="en-GB" sz="1200" b="1" i="0">
              <a:solidFill>
                <a:schemeClr val="bg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3020761"/>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xml"/><Relationship Id="rId1" Type="http://schemas.openxmlformats.org/officeDocument/2006/relationships/slideLayout" Target="../slideLayouts/slideLayout38.xml"/></Relationships>
</file>

<file path=ppt/slides/_rels/slide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xml"/><Relationship Id="rId1" Type="http://schemas.openxmlformats.org/officeDocument/2006/relationships/slideLayout" Target="../slideLayouts/slideLayout38.xml"/></Relationships>
</file>

<file path=ppt/slides/_rels/slide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38.xml"/></Relationships>
</file>

<file path=ppt/slides/_rels/slide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xml"/><Relationship Id="rId1" Type="http://schemas.openxmlformats.org/officeDocument/2006/relationships/slideLayout" Target="../slideLayouts/slideLayout39.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png"/><Relationship Id="rId1" Type="http://schemas.openxmlformats.org/officeDocument/2006/relationships/slideLayout" Target="../slideLayouts/slideLayout3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7.xml"/><Relationship Id="rId1" Type="http://schemas.openxmlformats.org/officeDocument/2006/relationships/slideLayout" Target="../slideLayouts/slideLayout3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53.svg"/></Relationships>
</file>

<file path=ppt/slides/_rels/slide1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hyperlink" Target="https://www.civilservicejobs.service.gov.uk/csr/index.cgi?SID=cGFnZWNsYXNzPVNlYXJjaCZvd25lcj01MDcwMDAwJnBhZ2VhY3Rpb249c2VhcmNoY29udGV4dCZvd25lcnR5cGU9ZmFpciZjb250ZXh0aWQ9MTE3NDk1MzYmcmVxc2lnPTE2NjQ5NjE0NTgtMWIwMTA4OTM1YjRhZDcwODIzMjlmMTRmMzFiODhkYzQ1MDcwZTU0Ng==" TargetMode="External"/><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5.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6.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7.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348057-0C71-904A-B367-99F31242584A}"/>
              </a:ext>
            </a:extLst>
          </p:cNvPr>
          <p:cNvSpPr>
            <a:spLocks noGrp="1"/>
          </p:cNvSpPr>
          <p:nvPr>
            <p:ph type="ctrTitle"/>
          </p:nvPr>
        </p:nvSpPr>
        <p:spPr>
          <a:xfrm>
            <a:off x="277812" y="4497388"/>
            <a:ext cx="7970838" cy="685800"/>
          </a:xfrm>
        </p:spPr>
        <p:txBody>
          <a:bodyPr/>
          <a:lstStyle/>
          <a:p>
            <a:r>
              <a:rPr lang="en-US"/>
              <a:t>Graduate opportunities</a:t>
            </a:r>
          </a:p>
        </p:txBody>
      </p:sp>
      <p:sp>
        <p:nvSpPr>
          <p:cNvPr id="3" name="Subtitle 2">
            <a:extLst>
              <a:ext uri="{FF2B5EF4-FFF2-40B4-BE49-F238E27FC236}">
                <a16:creationId xmlns:a16="http://schemas.microsoft.com/office/drawing/2014/main" id="{9D3D0509-B168-0D75-0AD2-BF811BF445EB}"/>
              </a:ext>
            </a:extLst>
          </p:cNvPr>
          <p:cNvSpPr>
            <a:spLocks noGrp="1"/>
          </p:cNvSpPr>
          <p:nvPr>
            <p:ph type="subTitle" idx="1"/>
          </p:nvPr>
        </p:nvSpPr>
        <p:spPr>
          <a:xfrm>
            <a:off x="277289" y="5183272"/>
            <a:ext cx="7006380" cy="422411"/>
          </a:xfrm>
        </p:spPr>
        <p:txBody>
          <a:bodyPr/>
          <a:lstStyle/>
          <a:p>
            <a:r>
              <a:rPr lang="en-US"/>
              <a:t>Introduction to DVLA’s talent pipeline </a:t>
            </a:r>
            <a:r>
              <a:rPr lang="en-US" err="1"/>
              <a:t>programmes</a:t>
            </a:r>
            <a:endParaRPr lang="en-US"/>
          </a:p>
        </p:txBody>
      </p:sp>
    </p:spTree>
    <p:extLst>
      <p:ext uri="{BB962C8B-B14F-4D97-AF65-F5344CB8AC3E}">
        <p14:creationId xmlns:p14="http://schemas.microsoft.com/office/powerpoint/2010/main" val="1297137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77932-A5BD-F14A-542C-F58DAC28B173}"/>
              </a:ext>
            </a:extLst>
          </p:cNvPr>
          <p:cNvSpPr>
            <a:spLocks noGrp="1"/>
          </p:cNvSpPr>
          <p:nvPr>
            <p:ph type="body" sz="quarter" idx="11"/>
          </p:nvPr>
        </p:nvSpPr>
        <p:spPr/>
        <p:txBody>
          <a:bodyPr/>
          <a:lstStyle/>
          <a:p>
            <a:pPr marL="285750" lvl="0" indent="-285750">
              <a:buFont typeface="Arial" panose="020B0604020202020204" pitchFamily="34" charset="0"/>
              <a:buChar char="•"/>
            </a:pPr>
            <a:r>
              <a:rPr lang="en-GB"/>
              <a:t>Welcome and overview</a:t>
            </a:r>
          </a:p>
          <a:p>
            <a:pPr marL="285750" lvl="0" indent="-285750">
              <a:buFont typeface="Arial" panose="020B0604020202020204" pitchFamily="34" charset="0"/>
              <a:buChar char="•"/>
            </a:pPr>
            <a:r>
              <a:rPr lang="en-GB"/>
              <a:t>What is DVLA responsible for?</a:t>
            </a:r>
          </a:p>
          <a:p>
            <a:pPr marL="285750" lvl="0" indent="-285750">
              <a:buFont typeface="Arial" panose="020B0604020202020204" pitchFamily="34" charset="0"/>
              <a:buChar char="•"/>
            </a:pPr>
            <a:r>
              <a:rPr lang="en-GB"/>
              <a:t>How we invest in talent at DVLA Digital</a:t>
            </a:r>
          </a:p>
          <a:p>
            <a:pPr marL="285750" lvl="0" indent="-285750">
              <a:buFont typeface="Arial" panose="020B0604020202020204" pitchFamily="34" charset="0"/>
              <a:buChar char="•"/>
            </a:pPr>
            <a:r>
              <a:rPr lang="en-GB"/>
              <a:t>Digital roles and opportunities</a:t>
            </a:r>
          </a:p>
          <a:p>
            <a:pPr marL="285750" lvl="0" indent="-285750">
              <a:buFont typeface="Arial" panose="020B0604020202020204" pitchFamily="34" charset="0"/>
              <a:buChar char="•"/>
            </a:pPr>
            <a:r>
              <a:rPr lang="en-GB"/>
              <a:t>Application and interview tips</a:t>
            </a:r>
          </a:p>
          <a:p>
            <a:pPr marL="285750" lvl="0" indent="-285750">
              <a:buFont typeface="Arial" panose="020B0604020202020204" pitchFamily="34" charset="0"/>
              <a:buChar char="•"/>
            </a:pPr>
            <a:r>
              <a:rPr lang="en-GB"/>
              <a:t>Q&amp;A</a:t>
            </a:r>
          </a:p>
        </p:txBody>
      </p:sp>
    </p:spTree>
    <p:extLst>
      <p:ext uri="{BB962C8B-B14F-4D97-AF65-F5344CB8AC3E}">
        <p14:creationId xmlns:p14="http://schemas.microsoft.com/office/powerpoint/2010/main" val="3796484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1D4416CE-B990-BC41-81E0-076BC8E6CD1A}"/>
              </a:ext>
            </a:extLst>
          </p:cNvPr>
          <p:cNvSpPr>
            <a:spLocks noGrp="1"/>
          </p:cNvSpPr>
          <p:nvPr>
            <p:ph type="subTitle" idx="1"/>
          </p:nvPr>
        </p:nvSpPr>
        <p:spPr/>
        <p:txBody>
          <a:bodyPr/>
          <a:lstStyle/>
          <a:p>
            <a:r>
              <a:rPr lang="en-US"/>
              <a:t>Introduction</a:t>
            </a:r>
          </a:p>
          <a:p>
            <a:endParaRPr lang="en-US"/>
          </a:p>
        </p:txBody>
      </p:sp>
      <p:sp>
        <p:nvSpPr>
          <p:cNvPr id="4" name="Text Placeholder 2">
            <a:extLst>
              <a:ext uri="{FF2B5EF4-FFF2-40B4-BE49-F238E27FC236}">
                <a16:creationId xmlns:a16="http://schemas.microsoft.com/office/drawing/2014/main" id="{239C0473-BA93-F840-A977-E146C394E0CB}"/>
              </a:ext>
            </a:extLst>
          </p:cNvPr>
          <p:cNvSpPr>
            <a:spLocks noGrp="1"/>
          </p:cNvSpPr>
          <p:nvPr>
            <p:ph type="body" sz="quarter" idx="10"/>
          </p:nvPr>
        </p:nvSpPr>
        <p:spPr>
          <a:xfrm>
            <a:off x="277287" y="2130999"/>
            <a:ext cx="7030070" cy="3774492"/>
          </a:xfrm>
        </p:spPr>
        <p:txBody>
          <a:bodyPr/>
          <a:lstStyle/>
          <a:p>
            <a:pPr>
              <a:lnSpc>
                <a:spcPct val="150000"/>
              </a:lnSpc>
            </a:pPr>
            <a:r>
              <a:rPr lang="en-GB" sz="1800"/>
              <a:t>At DVLA, our work matters. We’re at the </a:t>
            </a:r>
            <a:r>
              <a:rPr lang="en-GB" sz="1800" b="1"/>
              <a:t>forefront of digital government</a:t>
            </a:r>
            <a:r>
              <a:rPr lang="en-GB" sz="1800"/>
              <a:t>, delivering reliable, easy‑to‑use services at an unrivalled scale. </a:t>
            </a:r>
          </a:p>
          <a:p>
            <a:pPr>
              <a:lnSpc>
                <a:spcPct val="150000"/>
              </a:lnSpc>
            </a:pPr>
            <a:r>
              <a:rPr lang="en-GB" sz="1800"/>
              <a:t>With over </a:t>
            </a:r>
            <a:r>
              <a:rPr lang="en-GB" sz="1800" b="1"/>
              <a:t>50 million driver records </a:t>
            </a:r>
            <a:r>
              <a:rPr lang="en-GB" sz="1800"/>
              <a:t>and </a:t>
            </a:r>
            <a:r>
              <a:rPr lang="en-GB" sz="1800" b="1"/>
              <a:t>40 million vehicle records</a:t>
            </a:r>
            <a:r>
              <a:rPr lang="en-GB" sz="1800"/>
              <a:t>, our services </a:t>
            </a:r>
            <a:r>
              <a:rPr lang="en-GB" sz="1800" b="1"/>
              <a:t>generate billions in revenue </a:t>
            </a:r>
            <a:r>
              <a:rPr lang="en-GB" sz="1800"/>
              <a:t>and </a:t>
            </a:r>
            <a:r>
              <a:rPr lang="en-GB" sz="1800" b="1"/>
              <a:t>make a real difference</a:t>
            </a:r>
            <a:r>
              <a:rPr lang="en-GB" sz="1800"/>
              <a:t> to the lives of 9 out of 10 UK households</a:t>
            </a:r>
          </a:p>
        </p:txBody>
      </p:sp>
      <p:sp>
        <p:nvSpPr>
          <p:cNvPr id="5" name="TextBox 4">
            <a:extLst>
              <a:ext uri="{FF2B5EF4-FFF2-40B4-BE49-F238E27FC236}">
                <a16:creationId xmlns:a16="http://schemas.microsoft.com/office/drawing/2014/main" id="{09F18DAC-4DB1-A942-B562-59A5766FA300}"/>
              </a:ext>
            </a:extLst>
          </p:cNvPr>
          <p:cNvSpPr txBox="1"/>
          <p:nvPr/>
        </p:nvSpPr>
        <p:spPr>
          <a:xfrm>
            <a:off x="277288" y="1708588"/>
            <a:ext cx="4829971" cy="646331"/>
          </a:xfrm>
          <a:prstGeom prst="rect">
            <a:avLst/>
          </a:prstGeom>
          <a:noFill/>
        </p:spPr>
        <p:txBody>
          <a:bodyPr wrap="square">
            <a:spAutoFit/>
          </a:bodyPr>
          <a:lstStyle/>
          <a:p>
            <a:r>
              <a:rPr lang="en-US" b="1">
                <a:solidFill>
                  <a:srgbClr val="046852"/>
                </a:solidFill>
                <a:latin typeface="Arial" panose="020B0604020202020204" pitchFamily="34" charset="0"/>
                <a:ea typeface="Helvetica Neue Medium" panose="02000503000000020004" pitchFamily="2" charset="0"/>
                <a:cs typeface="Arial" panose="020B0604020202020204" pitchFamily="34" charset="0"/>
              </a:rPr>
              <a:t>Being part of the DVLA</a:t>
            </a:r>
          </a:p>
          <a:p>
            <a:endParaRPr lang="en-US" sz="1800">
              <a:solidFill>
                <a:srgbClr val="046852"/>
              </a:solidFill>
              <a:latin typeface="Arial" panose="020B0604020202020204" pitchFamily="34" charset="0"/>
              <a:ea typeface="Helvetica Neue Medium" panose="02000503000000020004" pitchFamily="2" charset="0"/>
              <a:cs typeface="Arial" panose="020B0604020202020204" pitchFamily="34" charset="0"/>
            </a:endParaRPr>
          </a:p>
        </p:txBody>
      </p:sp>
    </p:spTree>
    <p:extLst>
      <p:ext uri="{BB962C8B-B14F-4D97-AF65-F5344CB8AC3E}">
        <p14:creationId xmlns:p14="http://schemas.microsoft.com/office/powerpoint/2010/main" val="2909805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69435-CCCD-2CC8-0937-6048A7DA7AD2}"/>
            </a:ext>
          </a:extLst>
        </p:cNvPr>
        <p:cNvGrpSpPr/>
        <p:nvPr/>
      </p:nvGrpSpPr>
      <p:grpSpPr>
        <a:xfrm>
          <a:off x="0" y="0"/>
          <a:ext cx="0" cy="0"/>
          <a:chOff x="0" y="0"/>
          <a:chExt cx="0" cy="0"/>
        </a:xfrm>
      </p:grpSpPr>
      <p:sp>
        <p:nvSpPr>
          <p:cNvPr id="2" name="Subtitle 1">
            <a:extLst>
              <a:ext uri="{FF2B5EF4-FFF2-40B4-BE49-F238E27FC236}">
                <a16:creationId xmlns:a16="http://schemas.microsoft.com/office/drawing/2014/main" id="{F126BB3C-DD60-24EA-F5AA-BAAE52B01316}"/>
              </a:ext>
            </a:extLst>
          </p:cNvPr>
          <p:cNvSpPr>
            <a:spLocks noGrp="1"/>
          </p:cNvSpPr>
          <p:nvPr>
            <p:ph type="subTitle" idx="1"/>
          </p:nvPr>
        </p:nvSpPr>
        <p:spPr>
          <a:xfrm>
            <a:off x="277289" y="1286177"/>
            <a:ext cx="7322116" cy="422411"/>
          </a:xfrm>
        </p:spPr>
        <p:txBody>
          <a:bodyPr/>
          <a:lstStyle/>
          <a:p>
            <a:r>
              <a:rPr lang="en-GB" sz="6000"/>
              <a:t>What is DVLA’s </a:t>
            </a:r>
          </a:p>
          <a:p>
            <a:r>
              <a:rPr lang="en-GB" sz="6000"/>
              <a:t>Centre of Digital Excellence?</a:t>
            </a:r>
          </a:p>
          <a:p>
            <a:endParaRPr lang="en-US" sz="6000"/>
          </a:p>
        </p:txBody>
      </p:sp>
    </p:spTree>
    <p:extLst>
      <p:ext uri="{BB962C8B-B14F-4D97-AF65-F5344CB8AC3E}">
        <p14:creationId xmlns:p14="http://schemas.microsoft.com/office/powerpoint/2010/main" val="3516954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536DBA-4769-FE7D-E867-72EA3FA17D68}"/>
            </a:ext>
          </a:extLst>
        </p:cNvPr>
        <p:cNvGrpSpPr/>
        <p:nvPr/>
      </p:nvGrpSpPr>
      <p:grpSpPr>
        <a:xfrm>
          <a:off x="0" y="0"/>
          <a:ext cx="0" cy="0"/>
          <a:chOff x="0" y="0"/>
          <a:chExt cx="0" cy="0"/>
        </a:xfrm>
      </p:grpSpPr>
      <p:pic>
        <p:nvPicPr>
          <p:cNvPr id="4" name="Picture 3" descr="A timeline of a digital company&#10;&#10;AI-generated content may be incorrect.">
            <a:extLst>
              <a:ext uri="{FF2B5EF4-FFF2-40B4-BE49-F238E27FC236}">
                <a16:creationId xmlns:a16="http://schemas.microsoft.com/office/drawing/2014/main" id="{C2C5FD2E-F0C6-7EC1-A15E-9E07B3D5622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43877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CAD1B1-51B4-BFA5-0F5A-5644794E24CE}"/>
            </a:ext>
          </a:extLst>
        </p:cNvPr>
        <p:cNvGrpSpPr/>
        <p:nvPr/>
      </p:nvGrpSpPr>
      <p:grpSpPr>
        <a:xfrm>
          <a:off x="0" y="0"/>
          <a:ext cx="0" cy="0"/>
          <a:chOff x="0" y="0"/>
          <a:chExt cx="0" cy="0"/>
        </a:xfrm>
      </p:grpSpPr>
      <p:sp>
        <p:nvSpPr>
          <p:cNvPr id="16" name="Subtitle 1">
            <a:extLst>
              <a:ext uri="{FF2B5EF4-FFF2-40B4-BE49-F238E27FC236}">
                <a16:creationId xmlns:a16="http://schemas.microsoft.com/office/drawing/2014/main" id="{4A91F634-8F58-FA5F-8B2F-059E3148D53F}"/>
              </a:ext>
            </a:extLst>
          </p:cNvPr>
          <p:cNvSpPr txBox="1">
            <a:spLocks/>
          </p:cNvSpPr>
          <p:nvPr/>
        </p:nvSpPr>
        <p:spPr>
          <a:xfrm>
            <a:off x="277289" y="207391"/>
            <a:ext cx="7723711" cy="422411"/>
          </a:xfrm>
          <a:prstGeom prst="rect">
            <a:avLst/>
          </a:prstGeom>
        </p:spPr>
        <p:txBody>
          <a:bodyPr/>
          <a:lstStyle>
            <a:lvl1pPr marL="228600" indent="-228600" algn="l" defTabSz="914400" rtl="0" eaLnBrk="1" latinLnBrk="0" hangingPunct="1">
              <a:lnSpc>
                <a:spcPct val="90000"/>
              </a:lnSpc>
              <a:spcBef>
                <a:spcPts val="1000"/>
              </a:spcBef>
              <a:buFont typeface="Arial"/>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kumimoji="0" lang="en-GB" sz="3600" b="1" i="0" u="none" strike="noStrike" kern="1200" cap="none" spc="0" normalizeH="0" baseline="0" noProof="0">
                <a:ln>
                  <a:noFill/>
                </a:ln>
                <a:solidFill>
                  <a:srgbClr val="80BD00"/>
                </a:solidFill>
                <a:effectLst/>
                <a:uLnTx/>
                <a:uFillTx/>
                <a:latin typeface="Arial" panose="020B0604020202020204"/>
                <a:ea typeface="+mn-ea"/>
                <a:cs typeface="+mn-cs"/>
              </a:rPr>
              <a:t>The story so far…</a:t>
            </a:r>
            <a:endParaRPr kumimoji="0" lang="en-GB" sz="3200" b="0" i="0" u="none" strike="noStrike" kern="1200" cap="none" spc="0" normalizeH="0" baseline="0" noProof="0">
              <a:ln>
                <a:noFill/>
              </a:ln>
              <a:solidFill>
                <a:srgbClr val="000000"/>
              </a:solidFill>
              <a:effectLst/>
              <a:uLnTx/>
              <a:uFillTx/>
              <a:latin typeface="Arial" panose="020B0604020202020204"/>
              <a:ea typeface="+mn-ea"/>
              <a:cs typeface="+mn-cs"/>
            </a:endParaRPr>
          </a:p>
        </p:txBody>
      </p:sp>
      <p:pic>
        <p:nvPicPr>
          <p:cNvPr id="2" name="Picture 1" descr="A close-up of a graph&#10;&#10;AI-generated content may be incorrect.">
            <a:extLst>
              <a:ext uri="{FF2B5EF4-FFF2-40B4-BE49-F238E27FC236}">
                <a16:creationId xmlns:a16="http://schemas.microsoft.com/office/drawing/2014/main" id="{5FC76950-913A-72BE-BAB7-9084579E83A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78436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D692C-D1A9-06CE-2A24-959FAEBF5D2B}"/>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D51C975-42F2-A6F3-3B6C-521D5C05489C}"/>
              </a:ext>
            </a:extLst>
          </p:cNvPr>
          <p:cNvSpPr/>
          <p:nvPr/>
        </p:nvSpPr>
        <p:spPr>
          <a:xfrm>
            <a:off x="0" y="1"/>
            <a:ext cx="12192000" cy="6858000"/>
          </a:xfrm>
          <a:prstGeom prst="rect">
            <a:avLst/>
          </a:prstGeom>
          <a:solidFill>
            <a:srgbClr val="A1C74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ubtitle 5">
            <a:extLst>
              <a:ext uri="{FF2B5EF4-FFF2-40B4-BE49-F238E27FC236}">
                <a16:creationId xmlns:a16="http://schemas.microsoft.com/office/drawing/2014/main" id="{B815EC77-FCF7-700B-B4F2-7FE9DE516071}"/>
              </a:ext>
            </a:extLst>
          </p:cNvPr>
          <p:cNvSpPr txBox="1">
            <a:spLocks/>
          </p:cNvSpPr>
          <p:nvPr/>
        </p:nvSpPr>
        <p:spPr>
          <a:xfrm>
            <a:off x="298621" y="281332"/>
            <a:ext cx="9991007" cy="422411"/>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kumimoji="0" lang="en-GB" b="1" i="0" u="none" strike="noStrike" kern="1200" cap="none" spc="0" normalizeH="0" baseline="0" noProof="0">
                <a:ln>
                  <a:noFill/>
                </a:ln>
                <a:solidFill>
                  <a:schemeClr val="bg1"/>
                </a:solidFill>
                <a:effectLst/>
                <a:uLnTx/>
                <a:uFillTx/>
                <a:latin typeface="Arial" panose="020B0604020202020204"/>
                <a:ea typeface="+mn-ea"/>
                <a:cs typeface="+mn-cs"/>
              </a:rPr>
              <a:t>How students describe their experience…</a:t>
            </a:r>
            <a:endParaRPr kumimoji="0" lang="en-GB" b="0" i="0" u="none" strike="noStrike" kern="1200" cap="none" spc="0" normalizeH="0" baseline="0" noProof="0">
              <a:ln>
                <a:noFill/>
              </a:ln>
              <a:solidFill>
                <a:schemeClr val="bg1"/>
              </a:solidFill>
              <a:effectLst/>
              <a:uLnTx/>
              <a:uFillTx/>
              <a:latin typeface="Arial" panose="020B0604020202020204"/>
              <a:ea typeface="+mn-ea"/>
              <a:cs typeface="+mn-cs"/>
            </a:endParaRPr>
          </a:p>
          <a:p>
            <a:endParaRPr lang="en-US"/>
          </a:p>
        </p:txBody>
      </p:sp>
      <p:pic>
        <p:nvPicPr>
          <p:cNvPr id="4" name="Picture 3" descr="A green background with words&#10;&#10;AI-generated content may be incorrect.">
            <a:extLst>
              <a:ext uri="{FF2B5EF4-FFF2-40B4-BE49-F238E27FC236}">
                <a16:creationId xmlns:a16="http://schemas.microsoft.com/office/drawing/2014/main" id="{E15CF447-3055-FBBE-C8E3-5AA39A9CCDD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17418" y="910302"/>
            <a:ext cx="10557165" cy="5938405"/>
          </a:xfrm>
          <a:prstGeom prst="rect">
            <a:avLst/>
          </a:prstGeom>
        </p:spPr>
      </p:pic>
    </p:spTree>
    <p:extLst>
      <p:ext uri="{BB962C8B-B14F-4D97-AF65-F5344CB8AC3E}">
        <p14:creationId xmlns:p14="http://schemas.microsoft.com/office/powerpoint/2010/main" val="2581531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241936-DC78-B8D1-FAEF-8E59FC530259}"/>
              </a:ext>
            </a:extLst>
          </p:cNvPr>
          <p:cNvSpPr/>
          <p:nvPr/>
        </p:nvSpPr>
        <p:spPr>
          <a:xfrm>
            <a:off x="0" y="1"/>
            <a:ext cx="12192000" cy="6858000"/>
          </a:xfrm>
          <a:prstGeom prst="rect">
            <a:avLst/>
          </a:prstGeom>
          <a:solidFill>
            <a:srgbClr val="04685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hite and green square frame&#10;&#10;AI-generated content may be incorrect.">
            <a:extLst>
              <a:ext uri="{FF2B5EF4-FFF2-40B4-BE49-F238E27FC236}">
                <a16:creationId xmlns:a16="http://schemas.microsoft.com/office/drawing/2014/main" id="{A2CBC713-2505-C3B2-80BA-37204F9D3C3E}"/>
              </a:ext>
            </a:extLst>
          </p:cNvPr>
          <p:cNvPicPr>
            <a:picLocks noChangeAspect="1"/>
          </p:cNvPicPr>
          <p:nvPr/>
        </p:nvPicPr>
        <p:blipFill>
          <a:blip r:embed="rId3" cstate="email">
            <a:extLst>
              <a:ext uri="{BEBA8EAE-BF5A-486C-A8C5-ECC9F3942E4B}">
                <a14:imgProps xmlns:a14="http://schemas.microsoft.com/office/drawing/2010/main">
                  <a14:imgLayer r:embed="rId4">
                    <a14:imgEffect>
                      <a14:backgroundRemoval t="8611" b="91389" l="10000" r="90000">
                        <a14:foregroundMark x1="30990" y1="91481" x2="35104" y2="91481"/>
                        <a14:foregroundMark x1="30260" y1="9074" x2="35313" y2="9907"/>
                        <a14:foregroundMark x1="37396" y1="8611" x2="31198" y2="9444"/>
                        <a14:foregroundMark x1="33490" y1="9907" x2="33490" y2="9074"/>
                      </a14:backgroundRemoval>
                    </a14:imgEffect>
                  </a14:imgLayer>
                </a14:imgProps>
              </a:ext>
              <a:ext uri="{28A0092B-C50C-407E-A947-70E740481C1C}">
                <a14:useLocalDpi xmlns:a14="http://schemas.microsoft.com/office/drawing/2010/main"/>
              </a:ext>
            </a:extLst>
          </a:blip>
          <a:stretch>
            <a:fillRect/>
          </a:stretch>
        </p:blipFill>
        <p:spPr>
          <a:xfrm>
            <a:off x="-849546" y="890731"/>
            <a:ext cx="8386827" cy="4717590"/>
          </a:xfrm>
          <a:prstGeom prst="rect">
            <a:avLst/>
          </a:prstGeom>
        </p:spPr>
      </p:pic>
      <p:sp>
        <p:nvSpPr>
          <p:cNvPr id="21" name="TextBox 20">
            <a:extLst>
              <a:ext uri="{FF2B5EF4-FFF2-40B4-BE49-F238E27FC236}">
                <a16:creationId xmlns:a16="http://schemas.microsoft.com/office/drawing/2014/main" id="{3AC1E2A4-60D1-9055-B5F7-A17C83F93AF5}"/>
              </a:ext>
            </a:extLst>
          </p:cNvPr>
          <p:cNvSpPr txBox="1"/>
          <p:nvPr/>
        </p:nvSpPr>
        <p:spPr>
          <a:xfrm>
            <a:off x="1377964" y="1810160"/>
            <a:ext cx="3931805" cy="2662267"/>
          </a:xfrm>
          <a:prstGeom prst="rect">
            <a:avLst/>
          </a:prstGeom>
          <a:noFill/>
        </p:spPr>
        <p:txBody>
          <a:bodyPr wrap="square" bIns="0" rtlCol="0" anchor="b" anchorCtr="0">
            <a:spAutoFit/>
          </a:bodyPr>
          <a:lstStyle/>
          <a:p>
            <a:pPr marL="0" marR="0" indent="0" algn="ctr" defTabSz="457200" rtl="0" eaLnBrk="1" fontAlgn="auto" latinLnBrk="0" hangingPunct="1">
              <a:lnSpc>
                <a:spcPct val="100000"/>
              </a:lnSpc>
              <a:spcBef>
                <a:spcPts val="0"/>
              </a:spcBef>
              <a:spcAft>
                <a:spcPts val="0"/>
              </a:spcAft>
              <a:buClrTx/>
              <a:buSzTx/>
              <a:buFontTx/>
              <a:buNone/>
              <a:tabLst/>
            </a:pPr>
            <a:r>
              <a:rPr lang="en-US" sz="2800" b="1" i="0" u="none" strike="noStrike" kern="1200" baseline="0">
                <a:latin typeface="Helvetica" pitchFamily="2" charset="0"/>
                <a:cs typeface="Arial"/>
              </a:rPr>
              <a:t>The support has been phenomenal! </a:t>
            </a:r>
          </a:p>
          <a:p>
            <a:pPr marL="0" marR="0" indent="0" algn="ctr" defTabSz="457200" rtl="0" eaLnBrk="1" fontAlgn="auto" latinLnBrk="0" hangingPunct="1">
              <a:lnSpc>
                <a:spcPct val="100000"/>
              </a:lnSpc>
              <a:spcBef>
                <a:spcPts val="0"/>
              </a:spcBef>
              <a:spcAft>
                <a:spcPts val="0"/>
              </a:spcAft>
              <a:buClrTx/>
              <a:buSzTx/>
              <a:buFontTx/>
              <a:buNone/>
              <a:tabLst/>
            </a:pPr>
            <a:r>
              <a:rPr lang="en-US" sz="2800" b="1" i="0" u="none" strike="noStrike" kern="1200" baseline="0">
                <a:latin typeface="Helvetica" pitchFamily="2" charset="0"/>
                <a:cs typeface="Arial"/>
              </a:rPr>
              <a:t>Everything is in place to ensure that you succeed in your role and beyond</a:t>
            </a:r>
            <a:r>
              <a:rPr lang="en-US" sz="3000" b="1" i="0" u="none" strike="noStrike" kern="1200" baseline="0">
                <a:latin typeface="Helvetica" pitchFamily="2" charset="0"/>
                <a:cs typeface="Arial"/>
              </a:rPr>
              <a:t>.</a:t>
            </a:r>
            <a:endParaRPr lang="en-US" sz="3000" b="1">
              <a:latin typeface="Helvetica" pitchFamily="2" charset="0"/>
            </a:endParaRPr>
          </a:p>
        </p:txBody>
      </p:sp>
      <p:pic>
        <p:nvPicPr>
          <p:cNvPr id="22" name="Picture 21" descr="A white and green square frame&#10;&#10;AI-generated content may be incorrect.">
            <a:extLst>
              <a:ext uri="{FF2B5EF4-FFF2-40B4-BE49-F238E27FC236}">
                <a16:creationId xmlns:a16="http://schemas.microsoft.com/office/drawing/2014/main" id="{3D66A2A9-11D8-D2D9-39F4-5C0A9B7A72B0}"/>
              </a:ext>
            </a:extLst>
          </p:cNvPr>
          <p:cNvPicPr>
            <a:picLocks noChangeAspect="1"/>
          </p:cNvPicPr>
          <p:nvPr/>
        </p:nvPicPr>
        <p:blipFill>
          <a:blip r:embed="rId3" cstate="email">
            <a:extLst>
              <a:ext uri="{BEBA8EAE-BF5A-486C-A8C5-ECC9F3942E4B}">
                <a14:imgProps xmlns:a14="http://schemas.microsoft.com/office/drawing/2010/main">
                  <a14:imgLayer r:embed="rId4">
                    <a14:imgEffect>
                      <a14:backgroundRemoval t="8611" b="91389" l="10000" r="90000">
                        <a14:foregroundMark x1="30990" y1="91481" x2="35104" y2="91481"/>
                        <a14:foregroundMark x1="30260" y1="9074" x2="35313" y2="9907"/>
                        <a14:foregroundMark x1="37396" y1="8611" x2="31198" y2="9444"/>
                        <a14:foregroundMark x1="33490" y1="9907" x2="33490" y2="9074"/>
                      </a14:backgroundRemoval>
                    </a14:imgEffect>
                  </a14:imgLayer>
                </a14:imgProps>
              </a:ext>
              <a:ext uri="{28A0092B-C50C-407E-A947-70E740481C1C}">
                <a14:useLocalDpi xmlns:a14="http://schemas.microsoft.com/office/drawing/2010/main"/>
              </a:ext>
            </a:extLst>
          </a:blip>
          <a:stretch>
            <a:fillRect/>
          </a:stretch>
        </p:blipFill>
        <p:spPr>
          <a:xfrm>
            <a:off x="4436823" y="2140410"/>
            <a:ext cx="8386827" cy="4717590"/>
          </a:xfrm>
          <a:prstGeom prst="rect">
            <a:avLst/>
          </a:prstGeom>
        </p:spPr>
      </p:pic>
      <p:sp>
        <p:nvSpPr>
          <p:cNvPr id="23" name="TextBox 22">
            <a:extLst>
              <a:ext uri="{FF2B5EF4-FFF2-40B4-BE49-F238E27FC236}">
                <a16:creationId xmlns:a16="http://schemas.microsoft.com/office/drawing/2014/main" id="{DA30523E-9C37-C8C9-8B15-2E6F9323FE56}"/>
              </a:ext>
            </a:extLst>
          </p:cNvPr>
          <p:cNvSpPr txBox="1"/>
          <p:nvPr/>
        </p:nvSpPr>
        <p:spPr>
          <a:xfrm>
            <a:off x="6664333" y="2976831"/>
            <a:ext cx="3931805" cy="2631490"/>
          </a:xfrm>
          <a:prstGeom prst="rect">
            <a:avLst/>
          </a:prstGeom>
          <a:noFill/>
        </p:spPr>
        <p:txBody>
          <a:bodyPr wrap="square" bIns="0" rtlCol="0" anchor="b" anchorCtr="0">
            <a:spAutoFit/>
          </a:bodyPr>
          <a:lstStyle/>
          <a:p>
            <a:pPr marL="0" marR="0" indent="0" algn="ctr" defTabSz="457200" rtl="0" eaLnBrk="1" fontAlgn="auto" latinLnBrk="0" hangingPunct="1">
              <a:lnSpc>
                <a:spcPct val="100000"/>
              </a:lnSpc>
              <a:spcBef>
                <a:spcPts val="0"/>
              </a:spcBef>
              <a:spcAft>
                <a:spcPts val="0"/>
              </a:spcAft>
              <a:buClrTx/>
              <a:buSzTx/>
              <a:buFontTx/>
              <a:buNone/>
              <a:tabLst/>
            </a:pPr>
            <a:r>
              <a:rPr lang="en-US" sz="2800" b="1">
                <a:latin typeface="Helvetica" pitchFamily="2" charset="0"/>
              </a:rPr>
              <a:t>The </a:t>
            </a:r>
            <a:r>
              <a:rPr lang="en-US" sz="2800" b="1" err="1">
                <a:latin typeface="Helvetica" pitchFamily="2" charset="0"/>
              </a:rPr>
              <a:t>programme</a:t>
            </a:r>
            <a:r>
              <a:rPr lang="en-US" sz="2800" b="1">
                <a:latin typeface="Helvetica" pitchFamily="2" charset="0"/>
              </a:rPr>
              <a:t> opens the door to a wealth of knowledge, skills and training and gives me the opportunity to grow.</a:t>
            </a:r>
          </a:p>
        </p:txBody>
      </p:sp>
      <p:sp>
        <p:nvSpPr>
          <p:cNvPr id="28" name="Subtitle 5">
            <a:extLst>
              <a:ext uri="{FF2B5EF4-FFF2-40B4-BE49-F238E27FC236}">
                <a16:creationId xmlns:a16="http://schemas.microsoft.com/office/drawing/2014/main" id="{360985A5-1FA0-9C6B-FF58-A589AC093EA3}"/>
              </a:ext>
            </a:extLst>
          </p:cNvPr>
          <p:cNvSpPr txBox="1">
            <a:spLocks/>
          </p:cNvSpPr>
          <p:nvPr/>
        </p:nvSpPr>
        <p:spPr>
          <a:xfrm>
            <a:off x="298621" y="281332"/>
            <a:ext cx="10543550" cy="422411"/>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lvl="0" indent="0">
              <a:buNone/>
              <a:defRPr/>
            </a:pPr>
            <a:r>
              <a:rPr lang="en-GB" b="1">
                <a:solidFill>
                  <a:schemeClr val="bg1"/>
                </a:solidFill>
              </a:rPr>
              <a:t>How students describe their experience…</a:t>
            </a:r>
            <a:endParaRPr lang="en-GB">
              <a:solidFill>
                <a:schemeClr val="bg1"/>
              </a:solidFill>
            </a:endParaRPr>
          </a:p>
          <a:p>
            <a:endParaRPr lang="en-US"/>
          </a:p>
        </p:txBody>
      </p:sp>
    </p:spTree>
    <p:extLst>
      <p:ext uri="{BB962C8B-B14F-4D97-AF65-F5344CB8AC3E}">
        <p14:creationId xmlns:p14="http://schemas.microsoft.com/office/powerpoint/2010/main" val="818018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033DD384-BC14-8F52-A613-CEE3B94B85B6}"/>
              </a:ext>
            </a:extLst>
          </p:cNvPr>
          <p:cNvSpPr>
            <a:spLocks noGrp="1"/>
          </p:cNvSpPr>
          <p:nvPr>
            <p:ph type="subTitle" idx="1"/>
          </p:nvPr>
        </p:nvSpPr>
        <p:spPr>
          <a:xfrm>
            <a:off x="277289" y="1286177"/>
            <a:ext cx="7149122" cy="422411"/>
          </a:xfrm>
        </p:spPr>
        <p:txBody>
          <a:bodyPr/>
          <a:lstStyle/>
          <a:p>
            <a:r>
              <a:rPr lang="en-GB" sz="6000" err="1"/>
              <a:t>CoDE</a:t>
            </a:r>
            <a:r>
              <a:rPr lang="en-GB" sz="6000"/>
              <a:t> development opportunities for 2026</a:t>
            </a:r>
          </a:p>
          <a:p>
            <a:endParaRPr lang="en-US" sz="6000"/>
          </a:p>
        </p:txBody>
      </p:sp>
    </p:spTree>
    <p:extLst>
      <p:ext uri="{BB962C8B-B14F-4D97-AF65-F5344CB8AC3E}">
        <p14:creationId xmlns:p14="http://schemas.microsoft.com/office/powerpoint/2010/main" val="538280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22B4A-0A8E-A524-0445-8DD1246C8E62}"/>
            </a:ext>
          </a:extLst>
        </p:cNvPr>
        <p:cNvGrpSpPr/>
        <p:nvPr/>
      </p:nvGrpSpPr>
      <p:grpSpPr>
        <a:xfrm>
          <a:off x="0" y="0"/>
          <a:ext cx="0" cy="0"/>
          <a:chOff x="0" y="0"/>
          <a:chExt cx="0" cy="0"/>
        </a:xfrm>
      </p:grpSpPr>
      <p:grpSp>
        <p:nvGrpSpPr>
          <p:cNvPr id="3" name="Group 2">
            <a:extLst>
              <a:ext uri="{FF2B5EF4-FFF2-40B4-BE49-F238E27FC236}">
                <a16:creationId xmlns:a16="http://schemas.microsoft.com/office/drawing/2014/main" id="{31A8FA5A-B61D-7448-06EF-5A4BC67C6E06}"/>
              </a:ext>
            </a:extLst>
          </p:cNvPr>
          <p:cNvGrpSpPr/>
          <p:nvPr/>
        </p:nvGrpSpPr>
        <p:grpSpPr>
          <a:xfrm>
            <a:off x="419018" y="1265547"/>
            <a:ext cx="3411219" cy="2411894"/>
            <a:chOff x="419018" y="1265547"/>
            <a:chExt cx="3411219" cy="2411894"/>
          </a:xfrm>
        </p:grpSpPr>
        <p:sp>
          <p:nvSpPr>
            <p:cNvPr id="13" name="Rectangle 12">
              <a:extLst>
                <a:ext uri="{FF2B5EF4-FFF2-40B4-BE49-F238E27FC236}">
                  <a16:creationId xmlns:a16="http://schemas.microsoft.com/office/drawing/2014/main" id="{157E19AC-9B28-BC62-1CE2-945B5E8BA2E4}"/>
                </a:ext>
              </a:extLst>
            </p:cNvPr>
            <p:cNvSpPr/>
            <p:nvPr/>
          </p:nvSpPr>
          <p:spPr>
            <a:xfrm>
              <a:off x="419018" y="1265547"/>
              <a:ext cx="3132000" cy="2160000"/>
            </a:xfrm>
            <a:prstGeom prst="rect">
              <a:avLst/>
            </a:prstGeom>
            <a:solidFill>
              <a:srgbClr val="046852"/>
            </a:solidFill>
            <a:ln w="28575">
              <a:solidFill>
                <a:srgbClr val="80BD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619F85A5-53E2-669B-CDA3-2519474E1C16}"/>
                </a:ext>
              </a:extLst>
            </p:cNvPr>
            <p:cNvSpPr txBox="1"/>
            <p:nvPr/>
          </p:nvSpPr>
          <p:spPr>
            <a:xfrm>
              <a:off x="510315" y="1332108"/>
              <a:ext cx="2567796" cy="1846659"/>
            </a:xfrm>
            <a:prstGeom prst="rect">
              <a:avLst/>
            </a:prstGeom>
            <a:noFill/>
          </p:spPr>
          <p:txBody>
            <a:bodyPr wrap="square" rtlCol="0">
              <a:spAutoFit/>
            </a:bodyPr>
            <a:lstStyle/>
            <a:p>
              <a:r>
                <a:rPr lang="en-GB" sz="1400" b="1" dirty="0">
                  <a:solidFill>
                    <a:srgbClr val="FEFFFF"/>
                  </a:solidFill>
                </a:rPr>
                <a:t>Cyber Security Graduate Programme – 2 Spaces</a:t>
              </a:r>
            </a:p>
            <a:p>
              <a:endParaRPr lang="en-GB" sz="1200" dirty="0"/>
            </a:p>
            <a:p>
              <a:r>
                <a:rPr lang="en-GB" sz="1200" dirty="0">
                  <a:solidFill>
                    <a:srgbClr val="FEFFFF"/>
                  </a:solidFill>
                </a:rPr>
                <a:t>Suitable for: Degree Graduates</a:t>
              </a:r>
            </a:p>
            <a:p>
              <a:r>
                <a:rPr lang="en-GB" sz="1200" dirty="0">
                  <a:solidFill>
                    <a:srgbClr val="FEFFFF"/>
                  </a:solidFill>
                </a:rPr>
                <a:t>Qualifications: Industry standard professional</a:t>
              </a:r>
            </a:p>
            <a:p>
              <a:r>
                <a:rPr lang="en-GB" sz="1200" dirty="0">
                  <a:solidFill>
                    <a:srgbClr val="FEFFFF"/>
                  </a:solidFill>
                </a:rPr>
                <a:t>e.g. CompTIA Security+</a:t>
              </a:r>
              <a:br>
                <a:rPr lang="en-GB" sz="1200" dirty="0">
                  <a:solidFill>
                    <a:srgbClr val="FEFFFF"/>
                  </a:solidFill>
                </a:rPr>
              </a:br>
              <a:br>
                <a:rPr lang="en-GB" sz="1200" dirty="0">
                  <a:solidFill>
                    <a:srgbClr val="FEFFFF"/>
                  </a:solidFill>
                </a:rPr>
              </a:br>
              <a:r>
                <a:rPr lang="en-GB" sz="1200" b="1" dirty="0">
                  <a:solidFill>
                    <a:srgbClr val="FEFFFF"/>
                  </a:solidFill>
                </a:rPr>
                <a:t>Launching 1 April</a:t>
              </a:r>
            </a:p>
          </p:txBody>
        </p:sp>
        <p:grpSp>
          <p:nvGrpSpPr>
            <p:cNvPr id="50" name="Group 12">
              <a:extLst>
                <a:ext uri="{FF2B5EF4-FFF2-40B4-BE49-F238E27FC236}">
                  <a16:creationId xmlns:a16="http://schemas.microsoft.com/office/drawing/2014/main" id="{AE7C30B1-2919-8970-4956-E32DF18EE985}"/>
                </a:ext>
              </a:extLst>
            </p:cNvPr>
            <p:cNvGrpSpPr/>
            <p:nvPr/>
          </p:nvGrpSpPr>
          <p:grpSpPr>
            <a:xfrm>
              <a:off x="2863706" y="2763874"/>
              <a:ext cx="966531" cy="913567"/>
              <a:chOff x="0" y="0"/>
              <a:chExt cx="812800" cy="812800"/>
            </a:xfrm>
          </p:grpSpPr>
          <p:sp>
            <p:nvSpPr>
              <p:cNvPr id="51" name="Freeform 13">
                <a:extLst>
                  <a:ext uri="{FF2B5EF4-FFF2-40B4-BE49-F238E27FC236}">
                    <a16:creationId xmlns:a16="http://schemas.microsoft.com/office/drawing/2014/main" id="{EF14C644-731A-973F-1C24-F08A5D9E9DD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cstate="email">
                  <a:extLst>
                    <a:ext uri="{28A0092B-C50C-407E-A947-70E740481C1C}">
                      <a14:useLocalDpi xmlns:a14="http://schemas.microsoft.com/office/drawing/2010/main"/>
                    </a:ext>
                  </a:extLst>
                </a:blip>
                <a:stretch>
                  <a:fillRect/>
                </a:stretch>
              </a:blipFill>
            </p:spPr>
            <p:txBody>
              <a:bodyPr/>
              <a:lstStyle/>
              <a:p>
                <a:endParaRPr lang="en-GB" sz="1400"/>
              </a:p>
            </p:txBody>
          </p:sp>
        </p:grpSp>
      </p:grpSp>
      <p:sp>
        <p:nvSpPr>
          <p:cNvPr id="31" name="Rectangle 30">
            <a:extLst>
              <a:ext uri="{FF2B5EF4-FFF2-40B4-BE49-F238E27FC236}">
                <a16:creationId xmlns:a16="http://schemas.microsoft.com/office/drawing/2014/main" id="{2A4D8FF9-1E69-9F0E-4255-6362039B5AD7}"/>
              </a:ext>
            </a:extLst>
          </p:cNvPr>
          <p:cNvSpPr/>
          <p:nvPr/>
        </p:nvSpPr>
        <p:spPr>
          <a:xfrm>
            <a:off x="4500310" y="3812795"/>
            <a:ext cx="3147458" cy="2160000"/>
          </a:xfrm>
          <a:prstGeom prst="rect">
            <a:avLst/>
          </a:prstGeom>
          <a:solidFill>
            <a:srgbClr val="FEFFFF"/>
          </a:solidFill>
          <a:ln w="28575">
            <a:solidFill>
              <a:srgbClr val="54555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46852"/>
              </a:solidFill>
            </a:endParaRPr>
          </a:p>
        </p:txBody>
      </p:sp>
      <p:grpSp>
        <p:nvGrpSpPr>
          <p:cNvPr id="8" name="Group 7">
            <a:extLst>
              <a:ext uri="{FF2B5EF4-FFF2-40B4-BE49-F238E27FC236}">
                <a16:creationId xmlns:a16="http://schemas.microsoft.com/office/drawing/2014/main" id="{A3352FB8-F5D5-1FDD-34F0-1C349BE35013}"/>
              </a:ext>
            </a:extLst>
          </p:cNvPr>
          <p:cNvGrpSpPr/>
          <p:nvPr/>
        </p:nvGrpSpPr>
        <p:grpSpPr>
          <a:xfrm>
            <a:off x="4591606" y="3879355"/>
            <a:ext cx="3294472" cy="2375711"/>
            <a:chOff x="4591606" y="3879355"/>
            <a:chExt cx="3294472" cy="2375711"/>
          </a:xfrm>
        </p:grpSpPr>
        <p:sp>
          <p:nvSpPr>
            <p:cNvPr id="34" name="TextBox 33">
              <a:extLst>
                <a:ext uri="{FF2B5EF4-FFF2-40B4-BE49-F238E27FC236}">
                  <a16:creationId xmlns:a16="http://schemas.microsoft.com/office/drawing/2014/main" id="{391B7491-7E09-3913-959F-E67DE0155924}"/>
                </a:ext>
              </a:extLst>
            </p:cNvPr>
            <p:cNvSpPr txBox="1"/>
            <p:nvPr/>
          </p:nvSpPr>
          <p:spPr>
            <a:xfrm>
              <a:off x="4591606" y="3879355"/>
              <a:ext cx="2949225" cy="2016000"/>
            </a:xfrm>
            <a:prstGeom prst="rect">
              <a:avLst/>
            </a:prstGeom>
            <a:noFill/>
          </p:spPr>
          <p:txBody>
            <a:bodyPr wrap="square" rtlCol="0">
              <a:spAutoFit/>
            </a:bodyPr>
            <a:lstStyle/>
            <a:p>
              <a:r>
                <a:rPr lang="en-GB" sz="1400" b="1">
                  <a:solidFill>
                    <a:srgbClr val="046852"/>
                  </a:solidFill>
                </a:rPr>
                <a:t>Product Management Development Programme </a:t>
              </a:r>
            </a:p>
            <a:p>
              <a:endParaRPr lang="en-GB" sz="1200">
                <a:solidFill>
                  <a:srgbClr val="046852"/>
                </a:solidFill>
              </a:endParaRPr>
            </a:p>
            <a:p>
              <a:r>
                <a:rPr lang="en-GB" sz="1200">
                  <a:solidFill>
                    <a:srgbClr val="046852"/>
                  </a:solidFill>
                </a:rPr>
                <a:t>Suitable for: Learners interested in shaping how digital services are built</a:t>
              </a:r>
            </a:p>
            <a:p>
              <a:r>
                <a:rPr lang="en-GB" sz="1200">
                  <a:solidFill>
                    <a:srgbClr val="046852"/>
                  </a:solidFill>
                </a:rPr>
                <a:t>Qualifications: Industry standard professional</a:t>
              </a:r>
            </a:p>
            <a:p>
              <a:r>
                <a:rPr lang="en-GB" sz="1200">
                  <a:solidFill>
                    <a:srgbClr val="046852"/>
                  </a:solidFill>
                </a:rPr>
                <a:t>e.g. Scrum Product Owner</a:t>
              </a:r>
              <a:br>
                <a:rPr lang="en-GB" sz="1200">
                  <a:solidFill>
                    <a:srgbClr val="046852"/>
                  </a:solidFill>
                </a:rPr>
              </a:br>
              <a:br>
                <a:rPr lang="en-GB" sz="1200">
                  <a:solidFill>
                    <a:srgbClr val="046852"/>
                  </a:solidFill>
                </a:rPr>
              </a:br>
              <a:r>
                <a:rPr lang="en-GB" sz="1200" b="1">
                  <a:solidFill>
                    <a:srgbClr val="046852"/>
                  </a:solidFill>
                </a:rPr>
                <a:t>Launching 18 May</a:t>
              </a:r>
              <a:endParaRPr lang="en-GB" sz="1200">
                <a:solidFill>
                  <a:srgbClr val="046852"/>
                </a:solidFill>
              </a:endParaRPr>
            </a:p>
          </p:txBody>
        </p:sp>
        <p:grpSp>
          <p:nvGrpSpPr>
            <p:cNvPr id="40" name="Group 2">
              <a:extLst>
                <a:ext uri="{FF2B5EF4-FFF2-40B4-BE49-F238E27FC236}">
                  <a16:creationId xmlns:a16="http://schemas.microsoft.com/office/drawing/2014/main" id="{C37B4752-FB5A-3AF4-766F-0CE3C3D55DB6}"/>
                </a:ext>
              </a:extLst>
            </p:cNvPr>
            <p:cNvGrpSpPr/>
            <p:nvPr/>
          </p:nvGrpSpPr>
          <p:grpSpPr>
            <a:xfrm>
              <a:off x="6919547" y="5341499"/>
              <a:ext cx="966531" cy="913567"/>
              <a:chOff x="0" y="0"/>
              <a:chExt cx="812800" cy="812800"/>
            </a:xfrm>
          </p:grpSpPr>
          <p:sp>
            <p:nvSpPr>
              <p:cNvPr id="41" name="Freeform 3">
                <a:extLst>
                  <a:ext uri="{FF2B5EF4-FFF2-40B4-BE49-F238E27FC236}">
                    <a16:creationId xmlns:a16="http://schemas.microsoft.com/office/drawing/2014/main" id="{72464CA7-B09E-0320-FA96-9A368522978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cstate="email">
                  <a:extLst>
                    <a:ext uri="{28A0092B-C50C-407E-A947-70E740481C1C}">
                      <a14:useLocalDpi xmlns:a14="http://schemas.microsoft.com/office/drawing/2010/main"/>
                    </a:ext>
                  </a:extLst>
                </a:blip>
                <a:stretch>
                  <a:fillRect/>
                </a:stretch>
              </a:blipFill>
            </p:spPr>
            <p:txBody>
              <a:bodyPr/>
              <a:lstStyle/>
              <a:p>
                <a:endParaRPr lang="en-GB" sz="1400"/>
              </a:p>
            </p:txBody>
          </p:sp>
        </p:grpSp>
      </p:grpSp>
      <p:grpSp>
        <p:nvGrpSpPr>
          <p:cNvPr id="5" name="Group 4">
            <a:extLst>
              <a:ext uri="{FF2B5EF4-FFF2-40B4-BE49-F238E27FC236}">
                <a16:creationId xmlns:a16="http://schemas.microsoft.com/office/drawing/2014/main" id="{62384860-772D-2740-EB44-41C8CB9AC12D}"/>
              </a:ext>
            </a:extLst>
          </p:cNvPr>
          <p:cNvGrpSpPr/>
          <p:nvPr/>
        </p:nvGrpSpPr>
        <p:grpSpPr>
          <a:xfrm>
            <a:off x="8331119" y="1279981"/>
            <a:ext cx="3398487" cy="2413021"/>
            <a:chOff x="8331119" y="1279981"/>
            <a:chExt cx="3398487" cy="2413021"/>
          </a:xfrm>
        </p:grpSpPr>
        <p:sp>
          <p:nvSpPr>
            <p:cNvPr id="7" name="Rectangle 6">
              <a:extLst>
                <a:ext uri="{FF2B5EF4-FFF2-40B4-BE49-F238E27FC236}">
                  <a16:creationId xmlns:a16="http://schemas.microsoft.com/office/drawing/2014/main" id="{A59CF1E9-C01C-D2A2-BED7-E76FBB2FC180}"/>
                </a:ext>
              </a:extLst>
            </p:cNvPr>
            <p:cNvSpPr/>
            <p:nvPr/>
          </p:nvSpPr>
          <p:spPr>
            <a:xfrm>
              <a:off x="8331119" y="1279981"/>
              <a:ext cx="3147459" cy="2160000"/>
            </a:xfrm>
            <a:prstGeom prst="rect">
              <a:avLst/>
            </a:prstGeom>
            <a:solidFill>
              <a:srgbClr val="80BD00"/>
            </a:solidFill>
            <a:ln w="28575">
              <a:solidFill>
                <a:srgbClr val="04685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45B654F6-807A-EE91-BECA-E75B4EE43F53}"/>
                </a:ext>
              </a:extLst>
            </p:cNvPr>
            <p:cNvSpPr txBox="1"/>
            <p:nvPr/>
          </p:nvSpPr>
          <p:spPr>
            <a:xfrm>
              <a:off x="8392941" y="1346542"/>
              <a:ext cx="3132000" cy="2016000"/>
            </a:xfrm>
            <a:prstGeom prst="rect">
              <a:avLst/>
            </a:prstGeom>
            <a:noFill/>
          </p:spPr>
          <p:txBody>
            <a:bodyPr wrap="square" rtlCol="0">
              <a:spAutoFit/>
            </a:bodyPr>
            <a:lstStyle/>
            <a:p>
              <a:r>
                <a:rPr lang="en-GB" sz="1400" b="1" dirty="0">
                  <a:solidFill>
                    <a:srgbClr val="FEFFFF"/>
                  </a:solidFill>
                </a:rPr>
                <a:t>MSc Software Engineering – 12 Spaces</a:t>
              </a:r>
            </a:p>
            <a:p>
              <a:endParaRPr lang="en-GB" sz="1200" dirty="0"/>
            </a:p>
            <a:p>
              <a:r>
                <a:rPr lang="en-GB" sz="1200" dirty="0">
                  <a:solidFill>
                    <a:srgbClr val="FEFFFF"/>
                  </a:solidFill>
                </a:rPr>
                <a:t>Suitable for: Degree Graduates</a:t>
              </a:r>
            </a:p>
            <a:p>
              <a:r>
                <a:rPr lang="en-GB" sz="1200" dirty="0">
                  <a:solidFill>
                    <a:srgbClr val="FEFFFF"/>
                  </a:solidFill>
                </a:rPr>
                <a:t>Qualifications: MSc in Software Engineering</a:t>
              </a:r>
              <a:br>
                <a:rPr lang="en-GB" sz="1200" dirty="0">
                  <a:solidFill>
                    <a:srgbClr val="FEFFFF"/>
                  </a:solidFill>
                </a:rPr>
              </a:br>
              <a:br>
                <a:rPr lang="en-GB" sz="1200" dirty="0">
                  <a:solidFill>
                    <a:srgbClr val="FEFFFF"/>
                  </a:solidFill>
                </a:rPr>
              </a:br>
              <a:endParaRPr lang="en-GB" sz="1200" dirty="0">
                <a:solidFill>
                  <a:srgbClr val="FEFFFF"/>
                </a:solidFill>
              </a:endParaRPr>
            </a:p>
            <a:p>
              <a:r>
                <a:rPr lang="en-GB" sz="1200" b="1" dirty="0">
                  <a:solidFill>
                    <a:srgbClr val="FEFFFF"/>
                  </a:solidFill>
                </a:rPr>
                <a:t>Launching 20 April</a:t>
              </a:r>
              <a:endParaRPr lang="en-GB" sz="1200" dirty="0">
                <a:solidFill>
                  <a:srgbClr val="FEFFFF"/>
                </a:solidFill>
              </a:endParaRPr>
            </a:p>
            <a:p>
              <a:endParaRPr lang="en-GB" sz="1200" dirty="0">
                <a:solidFill>
                  <a:srgbClr val="FEFFFF"/>
                </a:solidFill>
              </a:endParaRPr>
            </a:p>
          </p:txBody>
        </p:sp>
        <p:grpSp>
          <p:nvGrpSpPr>
            <p:cNvPr id="44" name="Group 6">
              <a:extLst>
                <a:ext uri="{FF2B5EF4-FFF2-40B4-BE49-F238E27FC236}">
                  <a16:creationId xmlns:a16="http://schemas.microsoft.com/office/drawing/2014/main" id="{24A5CC53-CAB2-5EF2-05E3-0F57E021A0E5}"/>
                </a:ext>
              </a:extLst>
            </p:cNvPr>
            <p:cNvGrpSpPr/>
            <p:nvPr/>
          </p:nvGrpSpPr>
          <p:grpSpPr>
            <a:xfrm>
              <a:off x="10763075" y="2779435"/>
              <a:ext cx="966531" cy="913567"/>
              <a:chOff x="0" y="0"/>
              <a:chExt cx="812800" cy="812800"/>
            </a:xfrm>
          </p:grpSpPr>
          <p:sp>
            <p:nvSpPr>
              <p:cNvPr id="45" name="Freeform 7">
                <a:extLst>
                  <a:ext uri="{FF2B5EF4-FFF2-40B4-BE49-F238E27FC236}">
                    <a16:creationId xmlns:a16="http://schemas.microsoft.com/office/drawing/2014/main" id="{89228F36-663C-522E-3B67-09D396BA888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cstate="email">
                  <a:extLst>
                    <a:ext uri="{28A0092B-C50C-407E-A947-70E740481C1C}">
                      <a14:useLocalDpi xmlns:a14="http://schemas.microsoft.com/office/drawing/2010/main"/>
                    </a:ext>
                  </a:extLst>
                </a:blip>
                <a:stretch>
                  <a:fillRect/>
                </a:stretch>
              </a:blipFill>
            </p:spPr>
            <p:txBody>
              <a:bodyPr/>
              <a:lstStyle/>
              <a:p>
                <a:endParaRPr lang="en-GB" sz="1400"/>
              </a:p>
            </p:txBody>
          </p:sp>
        </p:grpSp>
      </p:grpSp>
      <p:grpSp>
        <p:nvGrpSpPr>
          <p:cNvPr id="9" name="Group 8">
            <a:extLst>
              <a:ext uri="{FF2B5EF4-FFF2-40B4-BE49-F238E27FC236}">
                <a16:creationId xmlns:a16="http://schemas.microsoft.com/office/drawing/2014/main" id="{3E11FB2A-72D5-E6DF-FCB6-A16266122142}"/>
              </a:ext>
            </a:extLst>
          </p:cNvPr>
          <p:cNvGrpSpPr/>
          <p:nvPr/>
        </p:nvGrpSpPr>
        <p:grpSpPr>
          <a:xfrm>
            <a:off x="419017" y="3843173"/>
            <a:ext cx="3387356" cy="2404260"/>
            <a:chOff x="419017" y="3843173"/>
            <a:chExt cx="3387356" cy="2404260"/>
          </a:xfrm>
        </p:grpSpPr>
        <p:sp>
          <p:nvSpPr>
            <p:cNvPr id="36" name="Rectangle 35">
              <a:extLst>
                <a:ext uri="{FF2B5EF4-FFF2-40B4-BE49-F238E27FC236}">
                  <a16:creationId xmlns:a16="http://schemas.microsoft.com/office/drawing/2014/main" id="{2B39D95F-8A7D-B776-A36E-858FBEAE0B88}"/>
                </a:ext>
              </a:extLst>
            </p:cNvPr>
            <p:cNvSpPr/>
            <p:nvPr/>
          </p:nvSpPr>
          <p:spPr>
            <a:xfrm>
              <a:off x="419017" y="3843173"/>
              <a:ext cx="3132000" cy="2160000"/>
            </a:xfrm>
            <a:prstGeom prst="rect">
              <a:avLst/>
            </a:prstGeom>
            <a:solidFill>
              <a:srgbClr val="80BD00"/>
            </a:solidFill>
            <a:ln w="28575">
              <a:solidFill>
                <a:srgbClr val="04685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382CA155-FA01-5F1A-2337-96A0E8ACCDA7}"/>
                </a:ext>
              </a:extLst>
            </p:cNvPr>
            <p:cNvSpPr txBox="1"/>
            <p:nvPr/>
          </p:nvSpPr>
          <p:spPr>
            <a:xfrm>
              <a:off x="510315" y="3909734"/>
              <a:ext cx="2546325" cy="1877437"/>
            </a:xfrm>
            <a:prstGeom prst="rect">
              <a:avLst/>
            </a:prstGeom>
            <a:noFill/>
          </p:spPr>
          <p:txBody>
            <a:bodyPr wrap="square" rtlCol="0">
              <a:spAutoFit/>
            </a:bodyPr>
            <a:lstStyle/>
            <a:p>
              <a:r>
                <a:rPr lang="en-GB" sz="1400" b="1" dirty="0">
                  <a:solidFill>
                    <a:srgbClr val="FEFFFF"/>
                  </a:solidFill>
                </a:rPr>
                <a:t>Software Development Engineer in Test Graduate Programme – 2 Spaces</a:t>
              </a:r>
            </a:p>
            <a:p>
              <a:endParaRPr lang="en-GB" sz="1200" dirty="0"/>
            </a:p>
            <a:p>
              <a:r>
                <a:rPr lang="en-GB" sz="1200" dirty="0">
                  <a:solidFill>
                    <a:srgbClr val="FEFFFF"/>
                  </a:solidFill>
                </a:rPr>
                <a:t>Suitable for: Degree Graduates</a:t>
              </a:r>
            </a:p>
            <a:p>
              <a:r>
                <a:rPr lang="en-GB" sz="1200" dirty="0">
                  <a:solidFill>
                    <a:srgbClr val="FEFFFF"/>
                  </a:solidFill>
                </a:rPr>
                <a:t>Qualifications: MSc in Software Engineering</a:t>
              </a:r>
              <a:br>
                <a:rPr lang="en-GB" sz="1200" dirty="0">
                  <a:solidFill>
                    <a:srgbClr val="FEFFFF"/>
                  </a:solidFill>
                </a:rPr>
              </a:br>
              <a:br>
                <a:rPr lang="en-GB" sz="1200" dirty="0">
                  <a:solidFill>
                    <a:srgbClr val="FEFFFF"/>
                  </a:solidFill>
                </a:rPr>
              </a:br>
              <a:r>
                <a:rPr lang="en-GB" sz="1200" b="1" dirty="0">
                  <a:solidFill>
                    <a:srgbClr val="FEFFFF"/>
                  </a:solidFill>
                </a:rPr>
                <a:t>Launching 20 April</a:t>
              </a:r>
              <a:endParaRPr lang="en-GB" sz="1200" dirty="0">
                <a:solidFill>
                  <a:srgbClr val="FEFFFF"/>
                </a:solidFill>
              </a:endParaRPr>
            </a:p>
          </p:txBody>
        </p:sp>
        <p:grpSp>
          <p:nvGrpSpPr>
            <p:cNvPr id="48" name="Group 10">
              <a:extLst>
                <a:ext uri="{FF2B5EF4-FFF2-40B4-BE49-F238E27FC236}">
                  <a16:creationId xmlns:a16="http://schemas.microsoft.com/office/drawing/2014/main" id="{844DC4D4-85EF-EBB0-E1C8-A2DB31CC6EE9}"/>
                </a:ext>
              </a:extLst>
            </p:cNvPr>
            <p:cNvGrpSpPr/>
            <p:nvPr/>
          </p:nvGrpSpPr>
          <p:grpSpPr>
            <a:xfrm>
              <a:off x="2847924" y="5341505"/>
              <a:ext cx="958449" cy="905928"/>
              <a:chOff x="0" y="0"/>
              <a:chExt cx="812800" cy="812800"/>
            </a:xfrm>
          </p:grpSpPr>
          <p:sp>
            <p:nvSpPr>
              <p:cNvPr id="49" name="Freeform 11">
                <a:extLst>
                  <a:ext uri="{FF2B5EF4-FFF2-40B4-BE49-F238E27FC236}">
                    <a16:creationId xmlns:a16="http://schemas.microsoft.com/office/drawing/2014/main" id="{6BE8F2B7-3D13-061E-65EC-40EDC112AB4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cstate="email">
                  <a:extLst>
                    <a:ext uri="{28A0092B-C50C-407E-A947-70E740481C1C}">
                      <a14:useLocalDpi xmlns:a14="http://schemas.microsoft.com/office/drawing/2010/main"/>
                    </a:ext>
                  </a:extLst>
                </a:blip>
                <a:stretch>
                  <a:fillRect/>
                </a:stretch>
              </a:blipFill>
            </p:spPr>
            <p:txBody>
              <a:bodyPr/>
              <a:lstStyle/>
              <a:p>
                <a:endParaRPr lang="en-GB" sz="1400"/>
              </a:p>
            </p:txBody>
          </p:sp>
        </p:grpSp>
      </p:grpSp>
      <p:grpSp>
        <p:nvGrpSpPr>
          <p:cNvPr id="6" name="Group 5">
            <a:extLst>
              <a:ext uri="{FF2B5EF4-FFF2-40B4-BE49-F238E27FC236}">
                <a16:creationId xmlns:a16="http://schemas.microsoft.com/office/drawing/2014/main" id="{93701416-9969-099A-77DB-0AA9795AEB0F}"/>
              </a:ext>
            </a:extLst>
          </p:cNvPr>
          <p:cNvGrpSpPr/>
          <p:nvPr/>
        </p:nvGrpSpPr>
        <p:grpSpPr>
          <a:xfrm>
            <a:off x="8324753" y="3812795"/>
            <a:ext cx="3404853" cy="2411893"/>
            <a:chOff x="8331119" y="3843173"/>
            <a:chExt cx="3404853" cy="2411893"/>
          </a:xfrm>
        </p:grpSpPr>
        <p:sp>
          <p:nvSpPr>
            <p:cNvPr id="12" name="Rectangle 11">
              <a:extLst>
                <a:ext uri="{FF2B5EF4-FFF2-40B4-BE49-F238E27FC236}">
                  <a16:creationId xmlns:a16="http://schemas.microsoft.com/office/drawing/2014/main" id="{2F9B2BA7-BA39-113C-B114-C00B9EADDB9E}"/>
                </a:ext>
              </a:extLst>
            </p:cNvPr>
            <p:cNvSpPr/>
            <p:nvPr/>
          </p:nvSpPr>
          <p:spPr>
            <a:xfrm>
              <a:off x="8331119" y="3843173"/>
              <a:ext cx="3195395" cy="2160000"/>
            </a:xfrm>
            <a:prstGeom prst="rect">
              <a:avLst/>
            </a:prstGeom>
            <a:solidFill>
              <a:srgbClr val="FEFFFF"/>
            </a:solidFill>
            <a:ln w="28575">
              <a:solidFill>
                <a:srgbClr val="54555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46852"/>
                </a:solidFill>
              </a:endParaRPr>
            </a:p>
          </p:txBody>
        </p:sp>
        <p:sp>
          <p:nvSpPr>
            <p:cNvPr id="18" name="TextBox 17">
              <a:extLst>
                <a:ext uri="{FF2B5EF4-FFF2-40B4-BE49-F238E27FC236}">
                  <a16:creationId xmlns:a16="http://schemas.microsoft.com/office/drawing/2014/main" id="{FF923D81-19E7-AFBD-F070-E88BBAFA00ED}"/>
                </a:ext>
              </a:extLst>
            </p:cNvPr>
            <p:cNvSpPr txBox="1"/>
            <p:nvPr/>
          </p:nvSpPr>
          <p:spPr>
            <a:xfrm>
              <a:off x="8422416" y="3909733"/>
              <a:ext cx="3132000" cy="2016000"/>
            </a:xfrm>
            <a:prstGeom prst="rect">
              <a:avLst/>
            </a:prstGeom>
            <a:noFill/>
          </p:spPr>
          <p:txBody>
            <a:bodyPr wrap="square" rtlCol="0">
              <a:spAutoFit/>
            </a:bodyPr>
            <a:lstStyle/>
            <a:p>
              <a:r>
                <a:rPr lang="en-GB" sz="1400" b="1">
                  <a:solidFill>
                    <a:srgbClr val="046852"/>
                  </a:solidFill>
                </a:rPr>
                <a:t>Business Analysis Development Programme – 5 Spaces</a:t>
              </a:r>
            </a:p>
            <a:p>
              <a:endParaRPr lang="en-GB" sz="1200">
                <a:solidFill>
                  <a:srgbClr val="046852"/>
                </a:solidFill>
              </a:endParaRPr>
            </a:p>
            <a:p>
              <a:r>
                <a:rPr lang="en-GB" sz="1200">
                  <a:solidFill>
                    <a:srgbClr val="046852"/>
                  </a:solidFill>
                </a:rPr>
                <a:t>Suitable for: Candidate with good analytical and communication skills</a:t>
              </a:r>
            </a:p>
            <a:p>
              <a:r>
                <a:rPr lang="en-GB" sz="1200">
                  <a:solidFill>
                    <a:srgbClr val="046852"/>
                  </a:solidFill>
                </a:rPr>
                <a:t>Qualifications: International Diploma in Business Analysis</a:t>
              </a:r>
              <a:br>
                <a:rPr lang="en-GB" sz="1200">
                  <a:solidFill>
                    <a:srgbClr val="046852"/>
                  </a:solidFill>
                </a:rPr>
              </a:br>
              <a:br>
                <a:rPr lang="en-GB" sz="1200">
                  <a:solidFill>
                    <a:srgbClr val="046852"/>
                  </a:solidFill>
                </a:rPr>
              </a:br>
              <a:r>
                <a:rPr lang="en-GB" sz="1200" b="1">
                  <a:solidFill>
                    <a:srgbClr val="046852"/>
                  </a:solidFill>
                </a:rPr>
                <a:t>Launching 29 June</a:t>
              </a:r>
            </a:p>
          </p:txBody>
        </p:sp>
        <p:grpSp>
          <p:nvGrpSpPr>
            <p:cNvPr id="52" name="Group 14">
              <a:extLst>
                <a:ext uri="{FF2B5EF4-FFF2-40B4-BE49-F238E27FC236}">
                  <a16:creationId xmlns:a16="http://schemas.microsoft.com/office/drawing/2014/main" id="{1CE733FC-64C4-33A8-8C04-38317D63A806}"/>
                </a:ext>
              </a:extLst>
            </p:cNvPr>
            <p:cNvGrpSpPr/>
            <p:nvPr/>
          </p:nvGrpSpPr>
          <p:grpSpPr>
            <a:xfrm>
              <a:off x="10769441" y="5341499"/>
              <a:ext cx="966531" cy="913567"/>
              <a:chOff x="0" y="0"/>
              <a:chExt cx="812800" cy="812800"/>
            </a:xfrm>
          </p:grpSpPr>
          <p:sp>
            <p:nvSpPr>
              <p:cNvPr id="53" name="Freeform 15">
                <a:extLst>
                  <a:ext uri="{FF2B5EF4-FFF2-40B4-BE49-F238E27FC236}">
                    <a16:creationId xmlns:a16="http://schemas.microsoft.com/office/drawing/2014/main" id="{3D37A547-BC3A-B8C7-A364-565FE1DAFEC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cstate="email">
                  <a:extLst>
                    <a:ext uri="{28A0092B-C50C-407E-A947-70E740481C1C}">
                      <a14:useLocalDpi xmlns:a14="http://schemas.microsoft.com/office/drawing/2010/main"/>
                    </a:ext>
                  </a:extLst>
                </a:blip>
                <a:stretch>
                  <a:fillRect/>
                </a:stretch>
              </a:blipFill>
            </p:spPr>
            <p:txBody>
              <a:bodyPr/>
              <a:lstStyle/>
              <a:p>
                <a:endParaRPr lang="en-GB" sz="1400"/>
              </a:p>
            </p:txBody>
          </p:sp>
        </p:grpSp>
      </p:grpSp>
      <p:grpSp>
        <p:nvGrpSpPr>
          <p:cNvPr id="4" name="Group 3">
            <a:extLst>
              <a:ext uri="{FF2B5EF4-FFF2-40B4-BE49-F238E27FC236}">
                <a16:creationId xmlns:a16="http://schemas.microsoft.com/office/drawing/2014/main" id="{0A789A3E-186F-F2E5-7A15-0AB6D8388120}"/>
              </a:ext>
            </a:extLst>
          </p:cNvPr>
          <p:cNvGrpSpPr/>
          <p:nvPr/>
        </p:nvGrpSpPr>
        <p:grpSpPr>
          <a:xfrm>
            <a:off x="4514006" y="1265804"/>
            <a:ext cx="3372072" cy="2427198"/>
            <a:chOff x="4514006" y="1265804"/>
            <a:chExt cx="3372072" cy="2427198"/>
          </a:xfrm>
        </p:grpSpPr>
        <p:sp>
          <p:nvSpPr>
            <p:cNvPr id="30" name="Rectangle 29">
              <a:extLst>
                <a:ext uri="{FF2B5EF4-FFF2-40B4-BE49-F238E27FC236}">
                  <a16:creationId xmlns:a16="http://schemas.microsoft.com/office/drawing/2014/main" id="{F5220CDE-AF1B-BA33-51BE-E2AB0FF5A7BA}"/>
                </a:ext>
              </a:extLst>
            </p:cNvPr>
            <p:cNvSpPr/>
            <p:nvPr/>
          </p:nvSpPr>
          <p:spPr>
            <a:xfrm>
              <a:off x="4514006" y="1265804"/>
              <a:ext cx="3132000" cy="2160000"/>
            </a:xfrm>
            <a:prstGeom prst="rect">
              <a:avLst/>
            </a:prstGeom>
            <a:solidFill>
              <a:srgbClr val="046852"/>
            </a:solidFill>
            <a:ln w="28575">
              <a:solidFill>
                <a:srgbClr val="80BD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4E18EAA9-8733-864C-0804-84B28160E353}"/>
                </a:ext>
              </a:extLst>
            </p:cNvPr>
            <p:cNvSpPr txBox="1"/>
            <p:nvPr/>
          </p:nvSpPr>
          <p:spPr>
            <a:xfrm>
              <a:off x="4605302" y="1332365"/>
              <a:ext cx="2546325" cy="2062103"/>
            </a:xfrm>
            <a:prstGeom prst="rect">
              <a:avLst/>
            </a:prstGeom>
            <a:noFill/>
          </p:spPr>
          <p:txBody>
            <a:bodyPr wrap="square" rtlCol="0">
              <a:spAutoFit/>
            </a:bodyPr>
            <a:lstStyle/>
            <a:p>
              <a:r>
                <a:rPr lang="en-GB" sz="1400" b="1" dirty="0">
                  <a:solidFill>
                    <a:srgbClr val="FEFFFF"/>
                  </a:solidFill>
                </a:rPr>
                <a:t>Cloud Engineering Graduate Programme – 2 spaces</a:t>
              </a:r>
            </a:p>
            <a:p>
              <a:endParaRPr lang="en-GB" sz="1200" dirty="0"/>
            </a:p>
            <a:p>
              <a:r>
                <a:rPr lang="en-GB" sz="1200" dirty="0">
                  <a:solidFill>
                    <a:srgbClr val="FEFFFF"/>
                  </a:solidFill>
                </a:rPr>
                <a:t>Suitable for: Degree Graduates</a:t>
              </a:r>
            </a:p>
            <a:p>
              <a:r>
                <a:rPr lang="en-GB" sz="1200" dirty="0">
                  <a:solidFill>
                    <a:srgbClr val="FEFFFF"/>
                  </a:solidFill>
                </a:rPr>
                <a:t>Qualifications: Industry standard professional</a:t>
              </a:r>
            </a:p>
            <a:p>
              <a:r>
                <a:rPr lang="en-GB" sz="1200" dirty="0">
                  <a:solidFill>
                    <a:srgbClr val="FEFFFF"/>
                  </a:solidFill>
                </a:rPr>
                <a:t>e.g. AWS Cloud Practitioner</a:t>
              </a:r>
              <a:br>
                <a:rPr lang="en-GB" sz="1200" dirty="0">
                  <a:solidFill>
                    <a:srgbClr val="FEFFFF"/>
                  </a:solidFill>
                </a:rPr>
              </a:br>
              <a:br>
                <a:rPr lang="en-GB" sz="1200" dirty="0">
                  <a:solidFill>
                    <a:srgbClr val="FEFFFF"/>
                  </a:solidFill>
                </a:rPr>
              </a:br>
              <a:r>
                <a:rPr lang="en-GB" sz="1200" b="1" dirty="0">
                  <a:solidFill>
                    <a:srgbClr val="FEFFFF"/>
                  </a:solidFill>
                </a:rPr>
                <a:t>Launching 1 April</a:t>
              </a:r>
              <a:endParaRPr lang="en-GB" sz="1200" dirty="0">
                <a:solidFill>
                  <a:srgbClr val="FEFFFF"/>
                </a:solidFill>
              </a:endParaRPr>
            </a:p>
          </p:txBody>
        </p:sp>
        <p:grpSp>
          <p:nvGrpSpPr>
            <p:cNvPr id="56" name="Group 18">
              <a:extLst>
                <a:ext uri="{FF2B5EF4-FFF2-40B4-BE49-F238E27FC236}">
                  <a16:creationId xmlns:a16="http://schemas.microsoft.com/office/drawing/2014/main" id="{44E68391-F5F3-9E68-8C06-640531247CAC}"/>
                </a:ext>
              </a:extLst>
            </p:cNvPr>
            <p:cNvGrpSpPr/>
            <p:nvPr/>
          </p:nvGrpSpPr>
          <p:grpSpPr>
            <a:xfrm>
              <a:off x="6927629" y="2787074"/>
              <a:ext cx="958449" cy="905928"/>
              <a:chOff x="0" y="0"/>
              <a:chExt cx="812800" cy="812800"/>
            </a:xfrm>
          </p:grpSpPr>
          <p:sp>
            <p:nvSpPr>
              <p:cNvPr id="57" name="Freeform 19">
                <a:extLst>
                  <a:ext uri="{FF2B5EF4-FFF2-40B4-BE49-F238E27FC236}">
                    <a16:creationId xmlns:a16="http://schemas.microsoft.com/office/drawing/2014/main" id="{5F02638D-F617-EC74-DE7B-F2D129C9D7C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7" cstate="email">
                  <a:extLst>
                    <a:ext uri="{28A0092B-C50C-407E-A947-70E740481C1C}">
                      <a14:useLocalDpi xmlns:a14="http://schemas.microsoft.com/office/drawing/2010/main"/>
                    </a:ext>
                  </a:extLst>
                </a:blip>
                <a:stretch>
                  <a:fillRect/>
                </a:stretch>
              </a:blipFill>
            </p:spPr>
            <p:txBody>
              <a:bodyPr/>
              <a:lstStyle/>
              <a:p>
                <a:endParaRPr lang="en-GB" sz="1400"/>
              </a:p>
            </p:txBody>
          </p:sp>
        </p:grpSp>
      </p:grpSp>
      <p:sp>
        <p:nvSpPr>
          <p:cNvPr id="2" name="Subtitle 4">
            <a:extLst>
              <a:ext uri="{FF2B5EF4-FFF2-40B4-BE49-F238E27FC236}">
                <a16:creationId xmlns:a16="http://schemas.microsoft.com/office/drawing/2014/main" id="{5681D8DB-A034-B31D-AF83-1469E3251609}"/>
              </a:ext>
            </a:extLst>
          </p:cNvPr>
          <p:cNvSpPr txBox="1">
            <a:spLocks/>
          </p:cNvSpPr>
          <p:nvPr/>
        </p:nvSpPr>
        <p:spPr>
          <a:xfrm>
            <a:off x="251889" y="285393"/>
            <a:ext cx="8789057" cy="532845"/>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b="1">
                <a:solidFill>
                  <a:srgbClr val="80BD00"/>
                </a:solidFill>
                <a:cs typeface="Arial"/>
              </a:rPr>
              <a:t>Current and upcoming opportunities</a:t>
            </a:r>
            <a:endParaRPr lang="en-US" err="1"/>
          </a:p>
        </p:txBody>
      </p:sp>
    </p:spTree>
    <p:extLst>
      <p:ext uri="{BB962C8B-B14F-4D97-AF65-F5344CB8AC3E}">
        <p14:creationId xmlns:p14="http://schemas.microsoft.com/office/powerpoint/2010/main" val="2970026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20AD8-B0D0-FC06-750B-89809DBB445D}"/>
            </a:ext>
          </a:extLst>
        </p:cNvPr>
        <p:cNvGrpSpPr/>
        <p:nvPr/>
      </p:nvGrpSpPr>
      <p:grpSpPr>
        <a:xfrm>
          <a:off x="0" y="0"/>
          <a:ext cx="0" cy="0"/>
          <a:chOff x="0" y="0"/>
          <a:chExt cx="0" cy="0"/>
        </a:xfrm>
      </p:grpSpPr>
      <p:sp>
        <p:nvSpPr>
          <p:cNvPr id="2" name="Subtitle 1">
            <a:extLst>
              <a:ext uri="{FF2B5EF4-FFF2-40B4-BE49-F238E27FC236}">
                <a16:creationId xmlns:a16="http://schemas.microsoft.com/office/drawing/2014/main" id="{ABD5D5F0-84C4-81A5-134E-DF14FB9E8197}"/>
              </a:ext>
            </a:extLst>
          </p:cNvPr>
          <p:cNvSpPr>
            <a:spLocks noGrp="1"/>
          </p:cNvSpPr>
          <p:nvPr>
            <p:ph type="subTitle" idx="1"/>
          </p:nvPr>
        </p:nvSpPr>
        <p:spPr/>
        <p:txBody>
          <a:bodyPr/>
          <a:lstStyle/>
          <a:p>
            <a:r>
              <a:rPr lang="en-GB" sz="6000"/>
              <a:t>Recruitment process and guidance</a:t>
            </a:r>
          </a:p>
          <a:p>
            <a:endParaRPr lang="en-US" sz="6000"/>
          </a:p>
        </p:txBody>
      </p:sp>
    </p:spTree>
    <p:extLst>
      <p:ext uri="{BB962C8B-B14F-4D97-AF65-F5344CB8AC3E}">
        <p14:creationId xmlns:p14="http://schemas.microsoft.com/office/powerpoint/2010/main" val="27618771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A screenshot of a sign in form&#10;&#10;AI-generated content may be incorrect.">
            <a:extLst>
              <a:ext uri="{FF2B5EF4-FFF2-40B4-BE49-F238E27FC236}">
                <a16:creationId xmlns:a16="http://schemas.microsoft.com/office/drawing/2014/main" id="{A8969D1B-EE55-D225-7F0F-E74DA34D929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58405" y="1542612"/>
            <a:ext cx="4288506" cy="4378504"/>
          </a:xfrm>
          <a:prstGeom prst="rect">
            <a:avLst/>
          </a:prstGeom>
          <a:noFill/>
        </p:spPr>
      </p:pic>
      <p:sp>
        <p:nvSpPr>
          <p:cNvPr id="11" name="Subtitle 4">
            <a:extLst>
              <a:ext uri="{FF2B5EF4-FFF2-40B4-BE49-F238E27FC236}">
                <a16:creationId xmlns:a16="http://schemas.microsoft.com/office/drawing/2014/main" id="{0502FF93-821C-13BF-903A-46795CA58133}"/>
              </a:ext>
            </a:extLst>
          </p:cNvPr>
          <p:cNvSpPr txBox="1">
            <a:spLocks/>
          </p:cNvSpPr>
          <p:nvPr/>
        </p:nvSpPr>
        <p:spPr>
          <a:xfrm>
            <a:off x="277289" y="1286177"/>
            <a:ext cx="4829971" cy="422411"/>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b="1" dirty="0" err="1">
                <a:solidFill>
                  <a:srgbClr val="80BD00"/>
                </a:solidFill>
                <a:cs typeface="Arial"/>
              </a:rPr>
              <a:t>CoDE</a:t>
            </a:r>
            <a:r>
              <a:rPr lang="en-GB" b="1" dirty="0">
                <a:solidFill>
                  <a:srgbClr val="80BD00"/>
                </a:solidFill>
                <a:cs typeface="Arial"/>
              </a:rPr>
              <a:t> Recruitment process</a:t>
            </a:r>
            <a:endParaRPr lang="en-US" dirty="0"/>
          </a:p>
        </p:txBody>
      </p:sp>
      <p:sp>
        <p:nvSpPr>
          <p:cNvPr id="12" name="Text Placeholder 3">
            <a:extLst>
              <a:ext uri="{FF2B5EF4-FFF2-40B4-BE49-F238E27FC236}">
                <a16:creationId xmlns:a16="http://schemas.microsoft.com/office/drawing/2014/main" id="{8E5EF14E-577B-DA96-1540-35A2984CB2E9}"/>
              </a:ext>
            </a:extLst>
          </p:cNvPr>
          <p:cNvSpPr txBox="1">
            <a:spLocks/>
          </p:cNvSpPr>
          <p:nvPr/>
        </p:nvSpPr>
        <p:spPr>
          <a:xfrm>
            <a:off x="277813" y="1921458"/>
            <a:ext cx="6572692" cy="3774492"/>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sz="1600" dirty="0">
                <a:ea typeface="+mn-lt"/>
                <a:cs typeface="+mn-lt"/>
              </a:rPr>
              <a:t>EO – Executive Officer with a salary £30,485</a:t>
            </a:r>
            <a:endParaRPr lang="en-US" sz="1600" dirty="0">
              <a:highlight>
                <a:srgbClr val="FFFF00"/>
              </a:highlight>
              <a:cs typeface="Arial"/>
            </a:endParaRPr>
          </a:p>
          <a:p>
            <a:pPr marL="0" indent="0">
              <a:buNone/>
            </a:pPr>
            <a:r>
              <a:rPr lang="en-GB" sz="1600" dirty="0">
                <a:ea typeface="+mn-lt"/>
                <a:cs typeface="+mn-lt"/>
              </a:rPr>
              <a:t>The programmes start in </a:t>
            </a:r>
            <a:r>
              <a:rPr lang="en-GB" sz="1600" b="1" dirty="0">
                <a:ea typeface="+mn-lt"/>
                <a:cs typeface="+mn-lt"/>
              </a:rPr>
              <a:t>September </a:t>
            </a:r>
            <a:r>
              <a:rPr lang="en-GB" sz="1600" b="1">
                <a:ea typeface="+mn-lt"/>
                <a:cs typeface="+mn-lt"/>
              </a:rPr>
              <a:t>and October </a:t>
            </a:r>
            <a:r>
              <a:rPr lang="en-GB" sz="1600" b="1" dirty="0">
                <a:ea typeface="+mn-lt"/>
                <a:cs typeface="+mn-lt"/>
              </a:rPr>
              <a:t>2026 </a:t>
            </a:r>
            <a:r>
              <a:rPr lang="en-GB" sz="1600" dirty="0">
                <a:ea typeface="+mn-lt"/>
                <a:cs typeface="+mn-lt"/>
              </a:rPr>
              <a:t>   </a:t>
            </a:r>
            <a:endParaRPr lang="en-GB" sz="1600" dirty="0">
              <a:cs typeface="Arial"/>
            </a:endParaRPr>
          </a:p>
          <a:p>
            <a:pPr marL="0" indent="0">
              <a:buNone/>
            </a:pPr>
            <a:r>
              <a:rPr lang="en-GB" sz="1600" dirty="0">
                <a:ea typeface="+mn-lt"/>
                <a:cs typeface="+mn-lt"/>
              </a:rPr>
              <a:t>2-year Fixed Term appointment </a:t>
            </a:r>
            <a:endParaRPr lang="en-GB" sz="1600" dirty="0"/>
          </a:p>
          <a:p>
            <a:pPr marL="0" indent="0">
              <a:buNone/>
            </a:pPr>
            <a:r>
              <a:rPr lang="en-GB" sz="1600" dirty="0">
                <a:ea typeface="+mn-lt"/>
                <a:cs typeface="+mn-lt"/>
              </a:rPr>
              <a:t>Advertised through Civil Service Jobs - </a:t>
            </a:r>
            <a:endParaRPr lang="en-GB" sz="1600" dirty="0">
              <a:cs typeface="Arial" panose="020B0604020202020204"/>
            </a:endParaRPr>
          </a:p>
          <a:p>
            <a:pPr marL="0" indent="0">
              <a:spcBef>
                <a:spcPct val="20000"/>
              </a:spcBef>
              <a:buNone/>
            </a:pPr>
            <a:r>
              <a:rPr lang="en-GB" sz="1600" dirty="0">
                <a:cs typeface="Arial" panose="020B0604020202020204"/>
              </a:rPr>
              <a:t>Sign up to receive job alerts</a:t>
            </a:r>
            <a:endParaRPr lang="en-US" sz="1600" dirty="0">
              <a:cs typeface="Arial" panose="020B0604020202020204"/>
            </a:endParaRPr>
          </a:p>
          <a:p>
            <a:pPr marL="0" indent="0">
              <a:buNone/>
            </a:pPr>
            <a:endParaRPr lang="en-GB" sz="1600" b="1" dirty="0">
              <a:cs typeface="Arial"/>
            </a:endParaRPr>
          </a:p>
          <a:p>
            <a:pPr marL="0" indent="0">
              <a:buNone/>
            </a:pPr>
            <a:r>
              <a:rPr lang="en-GB" sz="1600" b="1" dirty="0">
                <a:cs typeface="Arial"/>
              </a:rPr>
              <a:t>Application – </a:t>
            </a:r>
            <a:r>
              <a:rPr lang="en-GB" sz="1600" dirty="0">
                <a:cs typeface="Arial"/>
              </a:rPr>
              <a:t>your application must include a CV &amp; Personal statement outlining how you meet the essential criteria for the role.</a:t>
            </a:r>
            <a:endParaRPr lang="en-GB" sz="1600" b="1" dirty="0">
              <a:cs typeface="Arial"/>
            </a:endParaRPr>
          </a:p>
          <a:p>
            <a:pPr marL="0" indent="0">
              <a:buNone/>
            </a:pPr>
            <a:r>
              <a:rPr lang="en-GB" sz="1600" b="1" dirty="0">
                <a:cs typeface="Arial"/>
              </a:rPr>
              <a:t>Stage 1 </a:t>
            </a:r>
            <a:r>
              <a:rPr lang="en-GB" sz="1600" dirty="0">
                <a:cs typeface="Arial"/>
              </a:rPr>
              <a:t>- Anonymised Sift -  A DVLA panel will assess and score your application against the advertised essential criteria. Candidates meeting the minimum criteria will progress to interview stage.</a:t>
            </a:r>
            <a:endParaRPr lang="en-GB" sz="1600" dirty="0"/>
          </a:p>
          <a:p>
            <a:pPr marL="0" indent="0">
              <a:buNone/>
            </a:pPr>
            <a:r>
              <a:rPr lang="en-GB" sz="1600" b="1" dirty="0">
                <a:cs typeface="Arial"/>
              </a:rPr>
              <a:t>Stage 2 </a:t>
            </a:r>
            <a:r>
              <a:rPr lang="en-GB" sz="1600" dirty="0">
                <a:cs typeface="Arial"/>
              </a:rPr>
              <a:t>- Interview – This will be conducted face to face at Swansea. </a:t>
            </a:r>
            <a:endParaRPr lang="en-GB" sz="1600" dirty="0"/>
          </a:p>
          <a:p>
            <a:endParaRPr lang="en-GB" dirty="0">
              <a:cs typeface="Arial"/>
            </a:endParaRPr>
          </a:p>
        </p:txBody>
      </p:sp>
    </p:spTree>
    <p:extLst>
      <p:ext uri="{BB962C8B-B14F-4D97-AF65-F5344CB8AC3E}">
        <p14:creationId xmlns:p14="http://schemas.microsoft.com/office/powerpoint/2010/main" val="4118613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F39AD3B5-E1EB-FE56-663C-0FC328573D10}"/>
              </a:ext>
            </a:extLst>
          </p:cNvPr>
          <p:cNvSpPr>
            <a:spLocks noGrp="1"/>
          </p:cNvSpPr>
          <p:nvPr>
            <p:ph type="subTitle" idx="1"/>
          </p:nvPr>
        </p:nvSpPr>
        <p:spPr/>
        <p:txBody>
          <a:bodyPr/>
          <a:lstStyle/>
          <a:p>
            <a:r>
              <a:rPr lang="en-GB" sz="2800" b="1" dirty="0">
                <a:solidFill>
                  <a:srgbClr val="80BD00"/>
                </a:solidFill>
                <a:cs typeface="Arial"/>
              </a:rPr>
              <a:t>Advert</a:t>
            </a:r>
            <a:endParaRPr lang="en-US" dirty="0"/>
          </a:p>
        </p:txBody>
      </p:sp>
      <p:sp>
        <p:nvSpPr>
          <p:cNvPr id="4" name="Text Placeholder 3">
            <a:extLst>
              <a:ext uri="{FF2B5EF4-FFF2-40B4-BE49-F238E27FC236}">
                <a16:creationId xmlns:a16="http://schemas.microsoft.com/office/drawing/2014/main" id="{21F42C7F-393A-A928-7694-C71523487981}"/>
              </a:ext>
            </a:extLst>
          </p:cNvPr>
          <p:cNvSpPr>
            <a:spLocks noGrp="1"/>
          </p:cNvSpPr>
          <p:nvPr>
            <p:ph type="body" sz="quarter" idx="10"/>
          </p:nvPr>
        </p:nvSpPr>
        <p:spPr/>
        <p:txBody>
          <a:bodyPr lIns="91440" tIns="45720" rIns="91440" bIns="45720" anchor="t"/>
          <a:lstStyle/>
          <a:p>
            <a:pPr marL="285750" indent="-285750">
              <a:buFont typeface="Arial" panose="020B0604020202020204" pitchFamily="34" charset="0"/>
              <a:buChar char="•"/>
            </a:pPr>
            <a:r>
              <a:rPr lang="en-GB" dirty="0">
                <a:cs typeface="Arial"/>
              </a:rPr>
              <a:t>The advert contains the essential criteria that you must evidence in your application and the skills, behaviours and frameworks you will be assessed against at interview. Save a copy!</a:t>
            </a:r>
          </a:p>
          <a:p>
            <a:pPr marL="285750" indent="-285750">
              <a:buFont typeface="Arial" panose="020B0604020202020204" pitchFamily="34" charset="0"/>
              <a:buChar char="•"/>
            </a:pPr>
            <a:r>
              <a:rPr lang="en-GB" dirty="0">
                <a:cs typeface="Arial"/>
              </a:rPr>
              <a:t>AI – Whilst AI can be a useful tool, any evidence submitted as part of your application or used during interview must be truthful and factually accurate. Applications may be rejected if plagiarism is detected. More information on where and how AI can be used in recruitment can be found on the link in the advert.</a:t>
            </a:r>
            <a:endParaRPr lang="en-GB" dirty="0"/>
          </a:p>
          <a:p>
            <a:pPr marL="285750" indent="-285750">
              <a:buFont typeface="Arial" panose="020B0604020202020204" pitchFamily="34" charset="0"/>
              <a:buChar char="•"/>
            </a:pPr>
            <a:r>
              <a:rPr lang="en-GB" dirty="0">
                <a:cs typeface="Arial"/>
              </a:rPr>
              <a:t>These roles require Security Check (SC) clearance. Please ensure you meet the 5-year residency requirement before applying. If you do not meet this requirement, your application will be withdrawn.</a:t>
            </a:r>
          </a:p>
          <a:p>
            <a:pPr marL="285750" indent="-285750">
              <a:buFont typeface="Arial" panose="020B0604020202020204" pitchFamily="34" charset="0"/>
              <a:buChar char="•"/>
            </a:pPr>
            <a:r>
              <a:rPr lang="en-GB" dirty="0">
                <a:cs typeface="Arial"/>
              </a:rPr>
              <a:t>Candidates must ensure they have the appropriate rights to work in the UK before application, DVLA does not hold a UK Visa &amp; Immigration (UKVI) Skilled Worker Licence and are unable to sponsor any individuals for Skilled Worker Sponsorship. </a:t>
            </a:r>
          </a:p>
          <a:p>
            <a:endParaRPr lang="en-GB" dirty="0">
              <a:cs typeface="Arial"/>
            </a:endParaRPr>
          </a:p>
        </p:txBody>
      </p:sp>
    </p:spTree>
    <p:extLst>
      <p:ext uri="{BB962C8B-B14F-4D97-AF65-F5344CB8AC3E}">
        <p14:creationId xmlns:p14="http://schemas.microsoft.com/office/powerpoint/2010/main" val="1075049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DFE648E-A75D-0844-8C6B-594E5C4D3906}"/>
              </a:ext>
            </a:extLst>
          </p:cNvPr>
          <p:cNvSpPr>
            <a:spLocks noGrp="1"/>
          </p:cNvSpPr>
          <p:nvPr>
            <p:ph type="body" sz="quarter" idx="10"/>
          </p:nvPr>
        </p:nvSpPr>
        <p:spPr>
          <a:prstGeom prst="rect">
            <a:avLst/>
          </a:prstGeom>
        </p:spPr>
        <p:txBody>
          <a:bodyPr lIns="91440" tIns="45720" rIns="91440" bIns="45720" anchor="t"/>
          <a:lstStyle/>
          <a:p>
            <a:endParaRPr lang="en-US" sz="1600" dirty="0"/>
          </a:p>
          <a:p>
            <a:pPr marL="285750" indent="-285750">
              <a:buFont typeface="Arial" panose="020B0604020202020204" pitchFamily="34" charset="0"/>
              <a:buChar char="•"/>
            </a:pPr>
            <a:r>
              <a:rPr lang="en-US" altLang="en-US" dirty="0">
                <a:cs typeface="Arial"/>
              </a:rPr>
              <a:t>L</a:t>
            </a:r>
            <a:r>
              <a:rPr lang="en-GB" dirty="0" err="1">
                <a:cs typeface="Arial"/>
              </a:rPr>
              <a:t>ook</a:t>
            </a:r>
            <a:r>
              <a:rPr lang="en-GB" dirty="0">
                <a:cs typeface="Arial"/>
              </a:rPr>
              <a:t> at the essential criteria, skills, behaviours and experience to</a:t>
            </a:r>
            <a:r>
              <a:rPr lang="en-GB" dirty="0"/>
              <a:t> ensure you are suitable for the role. </a:t>
            </a:r>
            <a:endParaRPr lang="en-GB" dirty="0">
              <a:cs typeface="Arial"/>
            </a:endParaRPr>
          </a:p>
          <a:p>
            <a:pPr marL="285750" indent="-285750">
              <a:buFont typeface="Arial" panose="020B0604020202020204" pitchFamily="34" charset="0"/>
              <a:buChar char="•"/>
            </a:pPr>
            <a:r>
              <a:rPr lang="en-GB" sz="1600" dirty="0"/>
              <a:t>Ensure you tailor your statement to the exact requirements for the role. Do not simply copy and paste an old generic personal statement into your new application. It must be relevant to the role in question.</a:t>
            </a:r>
            <a:endParaRPr lang="en-GB" sz="1600" b="0" dirty="0">
              <a:cs typeface="Arial"/>
            </a:endParaRPr>
          </a:p>
          <a:p>
            <a:pPr marL="285750" indent="-285750">
              <a:buFont typeface="Arial" panose="020B0604020202020204" pitchFamily="34" charset="0"/>
              <a:buChar char="•"/>
            </a:pPr>
            <a:r>
              <a:rPr lang="en-GB" sz="1600" b="0" dirty="0">
                <a:cs typeface="Arial"/>
              </a:rPr>
              <a:t>Use your personal statement to demonstrate </a:t>
            </a:r>
            <a:r>
              <a:rPr lang="en-GB" sz="1600" dirty="0">
                <a:cs typeface="Arial"/>
              </a:rPr>
              <a:t>exactly what you did and how you did it.</a:t>
            </a:r>
            <a:endParaRPr lang="en-GB" sz="1600" dirty="0">
              <a:cs typeface="Arial" panose="020B0604020202020204" pitchFamily="34" charset="0"/>
            </a:endParaRPr>
          </a:p>
          <a:p>
            <a:pPr marL="285750" indent="-285750">
              <a:buFont typeface="Arial" panose="020B0604020202020204" pitchFamily="34" charset="0"/>
              <a:buChar char="•"/>
            </a:pPr>
            <a:r>
              <a:rPr lang="en-GB" sz="1600" dirty="0">
                <a:cs typeface="Arial"/>
              </a:rPr>
              <a:t>The panel will assess you on the evidence you provide to show </a:t>
            </a:r>
            <a:r>
              <a:rPr lang="en-GB" sz="1600" b="1" dirty="0">
                <a:cs typeface="Arial"/>
              </a:rPr>
              <a:t>'how'</a:t>
            </a:r>
            <a:r>
              <a:rPr lang="en-GB" sz="1600" b="0" dirty="0">
                <a:cs typeface="Arial"/>
              </a:rPr>
              <a:t> you have acquired </a:t>
            </a:r>
            <a:r>
              <a:rPr lang="en-GB" sz="1600" dirty="0">
                <a:cs typeface="Arial"/>
              </a:rPr>
              <a:t>certain skills</a:t>
            </a:r>
            <a:r>
              <a:rPr lang="en-GB" sz="1600" b="0" dirty="0">
                <a:cs typeface="Arial"/>
              </a:rPr>
              <a:t>, and what </a:t>
            </a:r>
            <a:r>
              <a:rPr lang="en-GB" sz="1600" dirty="0">
                <a:cs typeface="Arial"/>
              </a:rPr>
              <a:t>transferrable skills you can demonstrate for the role.</a:t>
            </a:r>
            <a:endParaRPr lang="en-GB" sz="1600" b="0" dirty="0">
              <a:cs typeface="Arial" panose="020B0604020202020204" pitchFamily="34" charset="0"/>
            </a:endParaRPr>
          </a:p>
          <a:p>
            <a:pPr marL="285750" indent="-285750">
              <a:buFont typeface="Arial" panose="020B0604020202020204" pitchFamily="34" charset="0"/>
              <a:buChar char="•"/>
            </a:pPr>
            <a:r>
              <a:rPr lang="en-GB" sz="1600" dirty="0">
                <a:cs typeface="Arial"/>
              </a:rPr>
              <a:t>We encourage use of the STAR method to structure your evidence.</a:t>
            </a:r>
            <a:endParaRPr lang="en-GB" sz="1600" b="0" dirty="0">
              <a:cs typeface="Arial"/>
            </a:endParaRPr>
          </a:p>
          <a:p>
            <a:endParaRPr lang="en-US" dirty="0"/>
          </a:p>
        </p:txBody>
      </p:sp>
      <p:sp>
        <p:nvSpPr>
          <p:cNvPr id="4" name="Subtitle 1">
            <a:extLst>
              <a:ext uri="{FF2B5EF4-FFF2-40B4-BE49-F238E27FC236}">
                <a16:creationId xmlns:a16="http://schemas.microsoft.com/office/drawing/2014/main" id="{0A1E8433-F1CD-41C9-A430-D22750BBD5D9}"/>
              </a:ext>
            </a:extLst>
          </p:cNvPr>
          <p:cNvSpPr txBox="1">
            <a:spLocks/>
          </p:cNvSpPr>
          <p:nvPr/>
        </p:nvSpPr>
        <p:spPr>
          <a:xfrm>
            <a:off x="278337" y="1111224"/>
            <a:ext cx="6482598" cy="422411"/>
          </a:xfrm>
          <a:prstGeom prst="rect">
            <a:avLst/>
          </a:prstGeom>
          <a:noFill/>
        </p:spPr>
        <p:txBody>
          <a:bodyPr lIns="91440" tIns="45720" rIns="91440" bIns="45720" anchor="t"/>
          <a:lstStyle>
            <a:lvl1pPr marL="0" indent="0" algn="l" defTabSz="914400" rtl="0" eaLnBrk="1" latinLnBrk="0" hangingPunct="1">
              <a:lnSpc>
                <a:spcPct val="90000"/>
              </a:lnSpc>
              <a:spcBef>
                <a:spcPts val="1000"/>
              </a:spcBef>
              <a:buFont typeface="Arial"/>
              <a:buNone/>
              <a:defRPr sz="2800" b="1" kern="1200">
                <a:solidFill>
                  <a:srgbClr val="80BD00"/>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r>
              <a:rPr lang="en-US"/>
              <a:t>CV and Personal Statement Tips</a:t>
            </a:r>
          </a:p>
        </p:txBody>
      </p:sp>
      <p:sp>
        <p:nvSpPr>
          <p:cNvPr id="5" name="Text Placeholder 2">
            <a:extLst>
              <a:ext uri="{FF2B5EF4-FFF2-40B4-BE49-F238E27FC236}">
                <a16:creationId xmlns:a16="http://schemas.microsoft.com/office/drawing/2014/main" id="{69702ED1-E009-4E65-A30A-66F629BE4DC8}"/>
              </a:ext>
            </a:extLst>
          </p:cNvPr>
          <p:cNvSpPr txBox="1">
            <a:spLocks/>
          </p:cNvSpPr>
          <p:nvPr/>
        </p:nvSpPr>
        <p:spPr>
          <a:xfrm>
            <a:off x="278337" y="4064281"/>
            <a:ext cx="6479825" cy="2199847"/>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endParaRPr lang="en-US" sz="1600"/>
          </a:p>
        </p:txBody>
      </p:sp>
    </p:spTree>
    <p:extLst>
      <p:ext uri="{BB962C8B-B14F-4D97-AF65-F5344CB8AC3E}">
        <p14:creationId xmlns:p14="http://schemas.microsoft.com/office/powerpoint/2010/main" val="325323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8B53308-E21A-4341-B1F3-2D6B934FA4A6}"/>
              </a:ext>
            </a:extLst>
          </p:cNvPr>
          <p:cNvSpPr>
            <a:spLocks noGrp="1"/>
          </p:cNvSpPr>
          <p:nvPr>
            <p:ph type="title"/>
          </p:nvPr>
        </p:nvSpPr>
        <p:spPr>
          <a:xfrm>
            <a:off x="318707" y="0"/>
            <a:ext cx="3932237" cy="1600200"/>
          </a:xfrm>
        </p:spPr>
        <p:txBody>
          <a:bodyPr lIns="91440" tIns="45720" rIns="91440" bIns="45720" anchor="b"/>
          <a:lstStyle/>
          <a:p>
            <a:r>
              <a:rPr lang="en-GB" sz="2800" b="1">
                <a:solidFill>
                  <a:srgbClr val="80BD00"/>
                </a:solidFill>
                <a:latin typeface="+mn-lt"/>
                <a:ea typeface="+mn-ea"/>
                <a:cs typeface="+mn-cs"/>
              </a:rPr>
              <a:t>STAR Method</a:t>
            </a:r>
          </a:p>
        </p:txBody>
      </p:sp>
      <p:sp>
        <p:nvSpPr>
          <p:cNvPr id="7" name="Rectangle 6">
            <a:extLst>
              <a:ext uri="{FF2B5EF4-FFF2-40B4-BE49-F238E27FC236}">
                <a16:creationId xmlns:a16="http://schemas.microsoft.com/office/drawing/2014/main" id="{7F5874B3-4437-94AE-D633-4EDC2EEF9C29}"/>
              </a:ext>
            </a:extLst>
          </p:cNvPr>
          <p:cNvSpPr/>
          <p:nvPr/>
        </p:nvSpPr>
        <p:spPr>
          <a:xfrm>
            <a:off x="531767" y="2022021"/>
            <a:ext cx="2563586" cy="4000500"/>
          </a:xfrm>
          <a:prstGeom prst="rect">
            <a:avLst/>
          </a:prstGeom>
          <a:solidFill>
            <a:srgbClr val="80BD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8FFBEB4-E381-DA09-F235-C7BB1A4C625D}"/>
              </a:ext>
            </a:extLst>
          </p:cNvPr>
          <p:cNvSpPr/>
          <p:nvPr/>
        </p:nvSpPr>
        <p:spPr>
          <a:xfrm>
            <a:off x="3288574" y="2022021"/>
            <a:ext cx="2563586" cy="4000500"/>
          </a:xfrm>
          <a:prstGeom prst="rect">
            <a:avLst/>
          </a:prstGeom>
          <a:solidFill>
            <a:srgbClr val="80BD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A755B03-E883-4A48-9540-9DE5FD481CA4}"/>
              </a:ext>
            </a:extLst>
          </p:cNvPr>
          <p:cNvSpPr/>
          <p:nvPr/>
        </p:nvSpPr>
        <p:spPr>
          <a:xfrm>
            <a:off x="6045381" y="2022021"/>
            <a:ext cx="2563586" cy="4000500"/>
          </a:xfrm>
          <a:prstGeom prst="rect">
            <a:avLst/>
          </a:prstGeom>
          <a:solidFill>
            <a:srgbClr val="80BD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5D76EE-7470-DE43-2FFA-03BD76B200C4}"/>
              </a:ext>
            </a:extLst>
          </p:cNvPr>
          <p:cNvSpPr/>
          <p:nvPr/>
        </p:nvSpPr>
        <p:spPr>
          <a:xfrm>
            <a:off x="8802188" y="2022021"/>
            <a:ext cx="2563586" cy="4000500"/>
          </a:xfrm>
          <a:prstGeom prst="rect">
            <a:avLst/>
          </a:prstGeom>
          <a:solidFill>
            <a:srgbClr val="80BD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147A7B3-003A-A1DB-F4E2-D47CE08FBE18}"/>
              </a:ext>
            </a:extLst>
          </p:cNvPr>
          <p:cNvSpPr txBox="1"/>
          <p:nvPr/>
        </p:nvSpPr>
        <p:spPr>
          <a:xfrm>
            <a:off x="531767" y="1963471"/>
            <a:ext cx="2563586" cy="1200329"/>
          </a:xfrm>
          <a:prstGeom prst="rect">
            <a:avLst/>
          </a:prstGeom>
          <a:noFill/>
        </p:spPr>
        <p:txBody>
          <a:bodyPr wrap="square" rtlCol="0">
            <a:spAutoFit/>
          </a:bodyPr>
          <a:lstStyle/>
          <a:p>
            <a:pPr algn="ctr"/>
            <a:r>
              <a:rPr lang="en-US" sz="7200" b="1">
                <a:solidFill>
                  <a:srgbClr val="046852"/>
                </a:solidFill>
              </a:rPr>
              <a:t>S</a:t>
            </a:r>
          </a:p>
        </p:txBody>
      </p:sp>
      <p:sp>
        <p:nvSpPr>
          <p:cNvPr id="12" name="Rectangle 11">
            <a:extLst>
              <a:ext uri="{FF2B5EF4-FFF2-40B4-BE49-F238E27FC236}">
                <a16:creationId xmlns:a16="http://schemas.microsoft.com/office/drawing/2014/main" id="{B890BA25-813D-DA1C-9FE5-CC5C7169FF9B}"/>
              </a:ext>
            </a:extLst>
          </p:cNvPr>
          <p:cNvSpPr/>
          <p:nvPr/>
        </p:nvSpPr>
        <p:spPr>
          <a:xfrm>
            <a:off x="475714" y="3142445"/>
            <a:ext cx="2710172" cy="759854"/>
          </a:xfrm>
          <a:prstGeom prst="rect">
            <a:avLst/>
          </a:prstGeom>
          <a:solidFill>
            <a:srgbClr val="04685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B968806-E3D0-5263-EA83-7E9BB3770177}"/>
              </a:ext>
            </a:extLst>
          </p:cNvPr>
          <p:cNvSpPr/>
          <p:nvPr/>
        </p:nvSpPr>
        <p:spPr>
          <a:xfrm>
            <a:off x="3218914" y="3142445"/>
            <a:ext cx="2710172" cy="759854"/>
          </a:xfrm>
          <a:prstGeom prst="rect">
            <a:avLst/>
          </a:prstGeom>
          <a:solidFill>
            <a:srgbClr val="04685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359EAF4-686C-ACA0-CB06-C8D4041A7B4F}"/>
              </a:ext>
            </a:extLst>
          </p:cNvPr>
          <p:cNvSpPr/>
          <p:nvPr/>
        </p:nvSpPr>
        <p:spPr>
          <a:xfrm>
            <a:off x="5998746" y="3142445"/>
            <a:ext cx="2681641" cy="759854"/>
          </a:xfrm>
          <a:prstGeom prst="rect">
            <a:avLst/>
          </a:prstGeom>
          <a:solidFill>
            <a:srgbClr val="04685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4DC6271-F21D-7B22-CA5D-B00D07ADE029}"/>
              </a:ext>
            </a:extLst>
          </p:cNvPr>
          <p:cNvSpPr/>
          <p:nvPr/>
        </p:nvSpPr>
        <p:spPr>
          <a:xfrm>
            <a:off x="8725262" y="3142445"/>
            <a:ext cx="2741023" cy="759854"/>
          </a:xfrm>
          <a:prstGeom prst="rect">
            <a:avLst/>
          </a:prstGeom>
          <a:solidFill>
            <a:srgbClr val="04685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9B00E4C6-1517-7473-536A-AE4E7365B536}"/>
              </a:ext>
            </a:extLst>
          </p:cNvPr>
          <p:cNvSpPr txBox="1"/>
          <p:nvPr/>
        </p:nvSpPr>
        <p:spPr>
          <a:xfrm>
            <a:off x="566597" y="3271440"/>
            <a:ext cx="2563586" cy="523220"/>
          </a:xfrm>
          <a:prstGeom prst="rect">
            <a:avLst/>
          </a:prstGeom>
          <a:noFill/>
        </p:spPr>
        <p:txBody>
          <a:bodyPr wrap="square" rtlCol="0">
            <a:spAutoFit/>
          </a:bodyPr>
          <a:lstStyle/>
          <a:p>
            <a:pPr algn="ctr"/>
            <a:r>
              <a:rPr lang="en-US" sz="2800" b="1">
                <a:solidFill>
                  <a:schemeClr val="bg1"/>
                </a:solidFill>
              </a:rPr>
              <a:t>Situation</a:t>
            </a:r>
          </a:p>
        </p:txBody>
      </p:sp>
      <p:sp>
        <p:nvSpPr>
          <p:cNvPr id="18" name="TextBox 17">
            <a:extLst>
              <a:ext uri="{FF2B5EF4-FFF2-40B4-BE49-F238E27FC236}">
                <a16:creationId xmlns:a16="http://schemas.microsoft.com/office/drawing/2014/main" id="{F21640CB-9F2C-A54C-3695-2D445A3119CC}"/>
              </a:ext>
            </a:extLst>
          </p:cNvPr>
          <p:cNvSpPr txBox="1"/>
          <p:nvPr/>
        </p:nvSpPr>
        <p:spPr>
          <a:xfrm>
            <a:off x="3311012" y="1963471"/>
            <a:ext cx="2563586" cy="1200329"/>
          </a:xfrm>
          <a:prstGeom prst="rect">
            <a:avLst/>
          </a:prstGeom>
          <a:noFill/>
        </p:spPr>
        <p:txBody>
          <a:bodyPr wrap="square" rtlCol="0">
            <a:spAutoFit/>
          </a:bodyPr>
          <a:lstStyle/>
          <a:p>
            <a:pPr algn="ctr"/>
            <a:r>
              <a:rPr lang="en-US" sz="7200" b="1">
                <a:solidFill>
                  <a:srgbClr val="046852"/>
                </a:solidFill>
              </a:rPr>
              <a:t>T</a:t>
            </a:r>
          </a:p>
        </p:txBody>
      </p:sp>
      <p:sp>
        <p:nvSpPr>
          <p:cNvPr id="19" name="TextBox 18">
            <a:extLst>
              <a:ext uri="{FF2B5EF4-FFF2-40B4-BE49-F238E27FC236}">
                <a16:creationId xmlns:a16="http://schemas.microsoft.com/office/drawing/2014/main" id="{D481FB91-3C1A-0CD3-A927-9E16E3FF6B64}"/>
              </a:ext>
            </a:extLst>
          </p:cNvPr>
          <p:cNvSpPr txBox="1"/>
          <p:nvPr/>
        </p:nvSpPr>
        <p:spPr>
          <a:xfrm>
            <a:off x="6040058" y="1982069"/>
            <a:ext cx="2563586" cy="1200329"/>
          </a:xfrm>
          <a:prstGeom prst="rect">
            <a:avLst/>
          </a:prstGeom>
          <a:noFill/>
        </p:spPr>
        <p:txBody>
          <a:bodyPr wrap="square" rtlCol="0">
            <a:spAutoFit/>
          </a:bodyPr>
          <a:lstStyle/>
          <a:p>
            <a:pPr algn="ctr"/>
            <a:r>
              <a:rPr lang="en-US" sz="7200" b="1">
                <a:solidFill>
                  <a:srgbClr val="046852"/>
                </a:solidFill>
              </a:rPr>
              <a:t>A</a:t>
            </a:r>
          </a:p>
        </p:txBody>
      </p:sp>
      <p:sp>
        <p:nvSpPr>
          <p:cNvPr id="20" name="TextBox 19">
            <a:extLst>
              <a:ext uri="{FF2B5EF4-FFF2-40B4-BE49-F238E27FC236}">
                <a16:creationId xmlns:a16="http://schemas.microsoft.com/office/drawing/2014/main" id="{0CA3B4AC-DECB-FBDE-E4C0-0530D16094ED}"/>
              </a:ext>
            </a:extLst>
          </p:cNvPr>
          <p:cNvSpPr txBox="1"/>
          <p:nvPr/>
        </p:nvSpPr>
        <p:spPr>
          <a:xfrm>
            <a:off x="8813980" y="1963471"/>
            <a:ext cx="2563586" cy="1200329"/>
          </a:xfrm>
          <a:prstGeom prst="rect">
            <a:avLst/>
          </a:prstGeom>
          <a:noFill/>
        </p:spPr>
        <p:txBody>
          <a:bodyPr wrap="square" rtlCol="0">
            <a:spAutoFit/>
          </a:bodyPr>
          <a:lstStyle/>
          <a:p>
            <a:pPr algn="ctr"/>
            <a:r>
              <a:rPr lang="en-US" sz="7200" b="1">
                <a:solidFill>
                  <a:srgbClr val="046852"/>
                </a:solidFill>
              </a:rPr>
              <a:t>R</a:t>
            </a:r>
          </a:p>
        </p:txBody>
      </p:sp>
      <p:sp>
        <p:nvSpPr>
          <p:cNvPr id="21" name="TextBox 20">
            <a:extLst>
              <a:ext uri="{FF2B5EF4-FFF2-40B4-BE49-F238E27FC236}">
                <a16:creationId xmlns:a16="http://schemas.microsoft.com/office/drawing/2014/main" id="{96F8C8E5-5AFC-0FB3-C507-244E89FA82F3}"/>
              </a:ext>
            </a:extLst>
          </p:cNvPr>
          <p:cNvSpPr txBox="1"/>
          <p:nvPr/>
        </p:nvSpPr>
        <p:spPr>
          <a:xfrm>
            <a:off x="3262812" y="3260762"/>
            <a:ext cx="2563586" cy="523220"/>
          </a:xfrm>
          <a:prstGeom prst="rect">
            <a:avLst/>
          </a:prstGeom>
          <a:noFill/>
        </p:spPr>
        <p:txBody>
          <a:bodyPr wrap="square" rtlCol="0">
            <a:spAutoFit/>
          </a:bodyPr>
          <a:lstStyle/>
          <a:p>
            <a:pPr algn="ctr"/>
            <a:r>
              <a:rPr lang="en-US" sz="2800" b="1">
                <a:solidFill>
                  <a:schemeClr val="bg1"/>
                </a:solidFill>
              </a:rPr>
              <a:t>Task</a:t>
            </a:r>
          </a:p>
        </p:txBody>
      </p:sp>
      <p:sp>
        <p:nvSpPr>
          <p:cNvPr id="22" name="TextBox 21">
            <a:extLst>
              <a:ext uri="{FF2B5EF4-FFF2-40B4-BE49-F238E27FC236}">
                <a16:creationId xmlns:a16="http://schemas.microsoft.com/office/drawing/2014/main" id="{78AA52F4-ADE4-AEB2-E68D-FF1E050998B4}"/>
              </a:ext>
            </a:extLst>
          </p:cNvPr>
          <p:cNvSpPr txBox="1"/>
          <p:nvPr/>
        </p:nvSpPr>
        <p:spPr>
          <a:xfrm>
            <a:off x="5998746" y="3252501"/>
            <a:ext cx="2563586" cy="523220"/>
          </a:xfrm>
          <a:prstGeom prst="rect">
            <a:avLst/>
          </a:prstGeom>
          <a:noFill/>
        </p:spPr>
        <p:txBody>
          <a:bodyPr wrap="square" rtlCol="0">
            <a:spAutoFit/>
          </a:bodyPr>
          <a:lstStyle/>
          <a:p>
            <a:pPr algn="ctr"/>
            <a:r>
              <a:rPr lang="en-US" sz="2800" b="1">
                <a:solidFill>
                  <a:schemeClr val="bg1"/>
                </a:solidFill>
              </a:rPr>
              <a:t>Action</a:t>
            </a:r>
          </a:p>
        </p:txBody>
      </p:sp>
      <p:sp>
        <p:nvSpPr>
          <p:cNvPr id="23" name="TextBox 22">
            <a:extLst>
              <a:ext uri="{FF2B5EF4-FFF2-40B4-BE49-F238E27FC236}">
                <a16:creationId xmlns:a16="http://schemas.microsoft.com/office/drawing/2014/main" id="{98396EC1-A827-2C07-C3C5-EDAE92F1376D}"/>
              </a:ext>
            </a:extLst>
          </p:cNvPr>
          <p:cNvSpPr txBox="1"/>
          <p:nvPr/>
        </p:nvSpPr>
        <p:spPr>
          <a:xfrm>
            <a:off x="8813980" y="3242935"/>
            <a:ext cx="2563586" cy="523220"/>
          </a:xfrm>
          <a:prstGeom prst="rect">
            <a:avLst/>
          </a:prstGeom>
          <a:noFill/>
        </p:spPr>
        <p:txBody>
          <a:bodyPr wrap="square" rtlCol="0">
            <a:spAutoFit/>
          </a:bodyPr>
          <a:lstStyle/>
          <a:p>
            <a:pPr algn="ctr"/>
            <a:r>
              <a:rPr lang="en-US" sz="2800" b="1">
                <a:solidFill>
                  <a:schemeClr val="bg1"/>
                </a:solidFill>
              </a:rPr>
              <a:t>Result</a:t>
            </a:r>
          </a:p>
        </p:txBody>
      </p:sp>
      <p:sp>
        <p:nvSpPr>
          <p:cNvPr id="24" name="TextBox 23">
            <a:extLst>
              <a:ext uri="{FF2B5EF4-FFF2-40B4-BE49-F238E27FC236}">
                <a16:creationId xmlns:a16="http://schemas.microsoft.com/office/drawing/2014/main" id="{43C45110-0FC9-0934-0F4B-35574A509664}"/>
              </a:ext>
            </a:extLst>
          </p:cNvPr>
          <p:cNvSpPr txBox="1"/>
          <p:nvPr/>
        </p:nvSpPr>
        <p:spPr>
          <a:xfrm>
            <a:off x="531768" y="4022078"/>
            <a:ext cx="2563586" cy="1569660"/>
          </a:xfrm>
          <a:prstGeom prst="rect">
            <a:avLst/>
          </a:prstGeom>
          <a:noFill/>
        </p:spPr>
        <p:txBody>
          <a:bodyPr wrap="square" rtlCol="0">
            <a:spAutoFit/>
          </a:bodyPr>
          <a:lstStyle/>
          <a:p>
            <a:pPr algn="ctr"/>
            <a:r>
              <a:rPr lang="en-US" sz="1600">
                <a:solidFill>
                  <a:schemeClr val="bg1"/>
                </a:solidFill>
              </a:rPr>
              <a:t>Describe the situation when it took place and what was involved</a:t>
            </a:r>
            <a:br>
              <a:rPr lang="en-US" sz="1600">
                <a:solidFill>
                  <a:schemeClr val="bg1"/>
                </a:solidFill>
              </a:rPr>
            </a:br>
            <a:br>
              <a:rPr lang="en-US" sz="1600">
                <a:solidFill>
                  <a:schemeClr val="bg1"/>
                </a:solidFill>
              </a:rPr>
            </a:br>
            <a:r>
              <a:rPr lang="en-US" sz="1600">
                <a:solidFill>
                  <a:schemeClr val="bg1"/>
                </a:solidFill>
              </a:rPr>
              <a:t>This is your opportunity to set the scene</a:t>
            </a:r>
          </a:p>
        </p:txBody>
      </p:sp>
      <p:sp>
        <p:nvSpPr>
          <p:cNvPr id="25" name="TextBox 24">
            <a:extLst>
              <a:ext uri="{FF2B5EF4-FFF2-40B4-BE49-F238E27FC236}">
                <a16:creationId xmlns:a16="http://schemas.microsoft.com/office/drawing/2014/main" id="{747C9978-AB0B-E579-BBA1-6ED6460F9B40}"/>
              </a:ext>
            </a:extLst>
          </p:cNvPr>
          <p:cNvSpPr txBox="1"/>
          <p:nvPr/>
        </p:nvSpPr>
        <p:spPr>
          <a:xfrm>
            <a:off x="3311012" y="4022078"/>
            <a:ext cx="2563586" cy="1815882"/>
          </a:xfrm>
          <a:prstGeom prst="rect">
            <a:avLst/>
          </a:prstGeom>
          <a:noFill/>
        </p:spPr>
        <p:txBody>
          <a:bodyPr wrap="square" rtlCol="0">
            <a:spAutoFit/>
          </a:bodyPr>
          <a:lstStyle/>
          <a:p>
            <a:pPr algn="ctr"/>
            <a:r>
              <a:rPr lang="en-US" sz="1600">
                <a:solidFill>
                  <a:schemeClr val="bg1"/>
                </a:solidFill>
              </a:rPr>
              <a:t>As a result of the situation, what needed to happen?</a:t>
            </a:r>
            <a:br>
              <a:rPr lang="en-US" sz="1600">
                <a:solidFill>
                  <a:schemeClr val="bg1"/>
                </a:solidFill>
              </a:rPr>
            </a:br>
            <a:br>
              <a:rPr lang="en-US" sz="1600">
                <a:solidFill>
                  <a:schemeClr val="bg1"/>
                </a:solidFill>
              </a:rPr>
            </a:br>
            <a:r>
              <a:rPr lang="en-US" sz="1600">
                <a:solidFill>
                  <a:schemeClr val="bg1"/>
                </a:solidFill>
              </a:rPr>
              <a:t>Explain the tasks that needed to be completed to resolve the challenge? </a:t>
            </a:r>
          </a:p>
        </p:txBody>
      </p:sp>
      <p:sp>
        <p:nvSpPr>
          <p:cNvPr id="26" name="TextBox 25">
            <a:extLst>
              <a:ext uri="{FF2B5EF4-FFF2-40B4-BE49-F238E27FC236}">
                <a16:creationId xmlns:a16="http://schemas.microsoft.com/office/drawing/2014/main" id="{C58D83CB-642C-0E6A-95BF-383B8AF3EC84}"/>
              </a:ext>
            </a:extLst>
          </p:cNvPr>
          <p:cNvSpPr txBox="1"/>
          <p:nvPr/>
        </p:nvSpPr>
        <p:spPr>
          <a:xfrm>
            <a:off x="6050704" y="4022078"/>
            <a:ext cx="2563586" cy="1815882"/>
          </a:xfrm>
          <a:prstGeom prst="rect">
            <a:avLst/>
          </a:prstGeom>
          <a:noFill/>
        </p:spPr>
        <p:txBody>
          <a:bodyPr wrap="square" rtlCol="0">
            <a:spAutoFit/>
          </a:bodyPr>
          <a:lstStyle/>
          <a:p>
            <a:pPr algn="ctr"/>
            <a:r>
              <a:rPr lang="en-US" sz="1600">
                <a:solidFill>
                  <a:schemeClr val="bg1"/>
                </a:solidFill>
              </a:rPr>
              <a:t>Here you’ll want to provide details about the actions taken to reach the achieved goal.</a:t>
            </a:r>
            <a:br>
              <a:rPr lang="en-US" sz="1600">
                <a:solidFill>
                  <a:schemeClr val="bg1"/>
                </a:solidFill>
              </a:rPr>
            </a:br>
            <a:br>
              <a:rPr lang="en-US" sz="1600">
                <a:solidFill>
                  <a:schemeClr val="bg1"/>
                </a:solidFill>
              </a:rPr>
            </a:br>
            <a:r>
              <a:rPr lang="en-US" sz="1600">
                <a:solidFill>
                  <a:schemeClr val="bg1"/>
                </a:solidFill>
              </a:rPr>
              <a:t>What was planned and for when?</a:t>
            </a:r>
          </a:p>
        </p:txBody>
      </p:sp>
      <p:sp>
        <p:nvSpPr>
          <p:cNvPr id="27" name="TextBox 26">
            <a:extLst>
              <a:ext uri="{FF2B5EF4-FFF2-40B4-BE49-F238E27FC236}">
                <a16:creationId xmlns:a16="http://schemas.microsoft.com/office/drawing/2014/main" id="{E2906741-A1A7-F275-51AB-F2353B960349}"/>
              </a:ext>
            </a:extLst>
          </p:cNvPr>
          <p:cNvSpPr txBox="1"/>
          <p:nvPr/>
        </p:nvSpPr>
        <p:spPr>
          <a:xfrm>
            <a:off x="8790396" y="4022078"/>
            <a:ext cx="2563586" cy="1569660"/>
          </a:xfrm>
          <a:prstGeom prst="rect">
            <a:avLst/>
          </a:prstGeom>
          <a:noFill/>
        </p:spPr>
        <p:txBody>
          <a:bodyPr wrap="square" rtlCol="0">
            <a:spAutoFit/>
          </a:bodyPr>
          <a:lstStyle/>
          <a:p>
            <a:pPr algn="ctr"/>
            <a:r>
              <a:rPr lang="en-US" sz="1600">
                <a:solidFill>
                  <a:schemeClr val="bg1"/>
                </a:solidFill>
              </a:rPr>
              <a:t>What was the outcome?</a:t>
            </a:r>
            <a:br>
              <a:rPr lang="en-US" sz="1600">
                <a:solidFill>
                  <a:schemeClr val="bg1"/>
                </a:solidFill>
              </a:rPr>
            </a:br>
            <a:br>
              <a:rPr lang="en-US" sz="1600">
                <a:solidFill>
                  <a:schemeClr val="bg1"/>
                </a:solidFill>
              </a:rPr>
            </a:br>
            <a:r>
              <a:rPr lang="en-US" sz="1600">
                <a:solidFill>
                  <a:schemeClr val="bg1"/>
                </a:solidFill>
              </a:rPr>
              <a:t>Describe a clear resolution – an ending to the challenge you outlined in your situation.</a:t>
            </a:r>
          </a:p>
        </p:txBody>
      </p:sp>
      <p:pic>
        <p:nvPicPr>
          <p:cNvPr id="33" name="Graphic 32" descr="Star with solid fill">
            <a:extLst>
              <a:ext uri="{FF2B5EF4-FFF2-40B4-BE49-F238E27FC236}">
                <a16:creationId xmlns:a16="http://schemas.microsoft.com/office/drawing/2014/main" id="{2C14765F-BDCE-C16E-9EA2-E507AFB1ABD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892077" y="971753"/>
            <a:ext cx="1059698" cy="1059698"/>
          </a:xfrm>
          <a:prstGeom prst="rect">
            <a:avLst/>
          </a:prstGeom>
        </p:spPr>
      </p:pic>
    </p:spTree>
    <p:extLst>
      <p:ext uri="{BB962C8B-B14F-4D97-AF65-F5344CB8AC3E}">
        <p14:creationId xmlns:p14="http://schemas.microsoft.com/office/powerpoint/2010/main" val="709915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A098EE4E-6AA3-4BBD-9D91-1396768843EB}"/>
              </a:ext>
            </a:extLst>
          </p:cNvPr>
          <p:cNvSpPr>
            <a:spLocks noGrp="1"/>
          </p:cNvSpPr>
          <p:nvPr>
            <p:ph type="subTitle" idx="1"/>
          </p:nvPr>
        </p:nvSpPr>
        <p:spPr/>
        <p:txBody>
          <a:bodyPr lIns="91440" tIns="45720" rIns="91440" bIns="45720" anchor="t"/>
          <a:lstStyle/>
          <a:p>
            <a:r>
              <a:rPr lang="en-GB"/>
              <a:t>Frameworks</a:t>
            </a:r>
            <a:r>
              <a:rPr lang="en-GB" sz="3600"/>
              <a:t> </a:t>
            </a:r>
          </a:p>
        </p:txBody>
      </p:sp>
      <p:sp>
        <p:nvSpPr>
          <p:cNvPr id="3" name="Text Placeholder 2">
            <a:extLst>
              <a:ext uri="{FF2B5EF4-FFF2-40B4-BE49-F238E27FC236}">
                <a16:creationId xmlns:a16="http://schemas.microsoft.com/office/drawing/2014/main" id="{24700D5A-57B0-41DB-A5FB-5A2C19146A04}"/>
              </a:ext>
            </a:extLst>
          </p:cNvPr>
          <p:cNvSpPr>
            <a:spLocks noGrp="1"/>
          </p:cNvSpPr>
          <p:nvPr>
            <p:ph type="body" sz="quarter" idx="10"/>
          </p:nvPr>
        </p:nvSpPr>
        <p:spPr/>
        <p:txBody>
          <a:bodyPr lIns="91440" tIns="45720" rIns="91440" bIns="45720" anchor="t"/>
          <a:lstStyle/>
          <a:p>
            <a:r>
              <a:rPr lang="en-GB"/>
              <a:t>All of our recruitment schemes follow a standard Civil Service approach using various frameworks, for example:</a:t>
            </a:r>
            <a:endParaRPr lang="en-GB">
              <a:cs typeface="Arial"/>
            </a:endParaRPr>
          </a:p>
          <a:p>
            <a:pPr marL="342900" indent="-342900">
              <a:buFont typeface="Arial" panose="020B0604020202020204" pitchFamily="34" charset="0"/>
              <a:buChar char="•"/>
            </a:pPr>
            <a:r>
              <a:rPr lang="en-GB" b="1">
                <a:cs typeface="Arial"/>
              </a:rPr>
              <a:t>Civil Service Success Profiles</a:t>
            </a:r>
          </a:p>
          <a:p>
            <a:pPr marL="342900" indent="-342900">
              <a:buFont typeface="Arial" panose="020B0604020202020204" pitchFamily="34" charset="0"/>
              <a:buChar char="•"/>
            </a:pPr>
            <a:endParaRPr lang="en-GB">
              <a:cs typeface="Arial"/>
            </a:endParaRPr>
          </a:p>
          <a:p>
            <a:pPr marL="342900" indent="-342900">
              <a:buFont typeface="Arial" panose="020B0604020202020204" pitchFamily="34" charset="0"/>
              <a:buChar char="•"/>
            </a:pPr>
            <a:endParaRPr lang="en-GB">
              <a:cs typeface="Arial"/>
            </a:endParaRPr>
          </a:p>
          <a:p>
            <a:pPr marL="342900" indent="-342900">
              <a:buFont typeface="Arial" panose="020B0604020202020204" pitchFamily="34" charset="0"/>
              <a:buChar char="•"/>
            </a:pPr>
            <a:endParaRPr lang="en-GB">
              <a:cs typeface="Arial"/>
            </a:endParaRPr>
          </a:p>
          <a:p>
            <a:br>
              <a:rPr lang="en-GB">
                <a:cs typeface="Arial"/>
              </a:rPr>
            </a:br>
            <a:endParaRPr lang="en-GB">
              <a:cs typeface="Arial"/>
            </a:endParaRPr>
          </a:p>
          <a:p>
            <a:pPr marL="342900" indent="-342900">
              <a:buFont typeface="Arial,Sans-Serif" panose="020B0604020202020204" pitchFamily="34" charset="0"/>
              <a:buChar char="•"/>
            </a:pPr>
            <a:r>
              <a:rPr lang="en-GB" b="1">
                <a:cs typeface="Arial"/>
              </a:rPr>
              <a:t>Government Digital and Data Framework </a:t>
            </a:r>
            <a:endParaRPr lang="en-US" b="1">
              <a:cs typeface="Arial"/>
            </a:endParaRPr>
          </a:p>
          <a:p>
            <a:pPr marL="342900" indent="-342900">
              <a:buFont typeface="Arial,Sans-Serif" panose="020B0604020202020204" pitchFamily="34" charset="0"/>
              <a:buChar char="•"/>
            </a:pPr>
            <a:r>
              <a:rPr lang="en-GB" b="1">
                <a:cs typeface="Arial"/>
              </a:rPr>
              <a:t>Government Security Profession Framework</a:t>
            </a:r>
            <a:endParaRPr lang="en-US" b="1">
              <a:cs typeface="Arial"/>
            </a:endParaRPr>
          </a:p>
          <a:p>
            <a:r>
              <a:rPr lang="en-GB">
                <a:cs typeface="Arial"/>
              </a:rPr>
              <a:t>If your application progresses to the interview stage, you should familiarise yourself with the appropriate framework that you will be assessed against. The links will be in the advert.</a:t>
            </a:r>
          </a:p>
        </p:txBody>
      </p:sp>
      <p:pic>
        <p:nvPicPr>
          <p:cNvPr id="5" name="Picture 4" descr="A white background with black text&#10;&#10;AI-generated content may be incorrect.">
            <a:extLst>
              <a:ext uri="{FF2B5EF4-FFF2-40B4-BE49-F238E27FC236}">
                <a16:creationId xmlns:a16="http://schemas.microsoft.com/office/drawing/2014/main" id="{AB8E8163-C039-2F2B-AFC6-4D618A999C7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21421" y="2887718"/>
            <a:ext cx="6737351" cy="1416404"/>
          </a:xfrm>
          <a:prstGeom prst="rect">
            <a:avLst/>
          </a:prstGeom>
          <a:ln>
            <a:noFill/>
          </a:ln>
        </p:spPr>
      </p:pic>
    </p:spTree>
    <p:extLst>
      <p:ext uri="{BB962C8B-B14F-4D97-AF65-F5344CB8AC3E}">
        <p14:creationId xmlns:p14="http://schemas.microsoft.com/office/powerpoint/2010/main" val="8848708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E0022889-F741-DADC-DC18-CC99CB23361F}"/>
              </a:ext>
            </a:extLst>
          </p:cNvPr>
          <p:cNvSpPr>
            <a:spLocks noGrp="1"/>
          </p:cNvSpPr>
          <p:nvPr>
            <p:ph type="subTitle" idx="1"/>
          </p:nvPr>
        </p:nvSpPr>
        <p:spPr/>
        <p:txBody>
          <a:bodyPr/>
          <a:lstStyle/>
          <a:p>
            <a:r>
              <a:rPr lang="en-GB"/>
              <a:t>Finding out about digital careers at DVLA </a:t>
            </a:r>
          </a:p>
          <a:p>
            <a:endParaRPr lang="en-US"/>
          </a:p>
        </p:txBody>
      </p:sp>
      <p:sp>
        <p:nvSpPr>
          <p:cNvPr id="3" name="Text Placeholder 2">
            <a:extLst>
              <a:ext uri="{FF2B5EF4-FFF2-40B4-BE49-F238E27FC236}">
                <a16:creationId xmlns:a16="http://schemas.microsoft.com/office/drawing/2014/main" id="{B7820B8E-6342-4AB6-8B9F-9C456AAAEE97}"/>
              </a:ext>
            </a:extLst>
          </p:cNvPr>
          <p:cNvSpPr>
            <a:spLocks noGrp="1"/>
          </p:cNvSpPr>
          <p:nvPr>
            <p:ph type="body" sz="quarter" idx="10"/>
          </p:nvPr>
        </p:nvSpPr>
        <p:spPr>
          <a:xfrm>
            <a:off x="277813" y="2537684"/>
            <a:ext cx="7030070" cy="3774492"/>
          </a:xfrm>
        </p:spPr>
        <p:txBody>
          <a:bodyPr lIns="91440" tIns="45720" rIns="91440" bIns="45720" anchor="t"/>
          <a:lstStyle/>
          <a:p>
            <a:r>
              <a:rPr lang="en-GB" sz="2400" b="1">
                <a:solidFill>
                  <a:srgbClr val="046852"/>
                </a:solidFill>
                <a:hlinkClick r:id="rId2">
                  <a:extLst>
                    <a:ext uri="{A12FA001-AC4F-418D-AE19-62706E023703}">
                      <ahyp:hlinkClr xmlns:ahyp="http://schemas.microsoft.com/office/drawing/2018/hyperlinkcolor" val="tx"/>
                    </a:ext>
                  </a:extLst>
                </a:hlinkClick>
              </a:rPr>
              <a:t>Civil Service Jobs</a:t>
            </a:r>
            <a:endParaRPr lang="en-GB" sz="2400" b="1" dirty="0">
              <a:solidFill>
                <a:srgbClr val="046852"/>
              </a:solidFill>
              <a:cs typeface="Arial" panose="020B0604020202020204"/>
            </a:endParaRPr>
          </a:p>
          <a:p>
            <a:pPr marL="285750" indent="-285750">
              <a:buFont typeface="Arial" panose="020B0604020202020204" pitchFamily="34" charset="0"/>
              <a:buChar char="•"/>
            </a:pPr>
            <a:endParaRPr lang="en-GB" sz="2400" b="1">
              <a:solidFill>
                <a:srgbClr val="046852"/>
              </a:solidFill>
            </a:endParaRPr>
          </a:p>
          <a:p>
            <a:r>
              <a:rPr lang="en-GB" sz="2400" b="1">
                <a:solidFill>
                  <a:srgbClr val="046852"/>
                </a:solidFill>
              </a:rPr>
              <a:t>Social Media – Search: DVLA Careers </a:t>
            </a:r>
          </a:p>
          <a:p>
            <a:endParaRPr lang="en-GB" sz="2400" b="1" dirty="0">
              <a:solidFill>
                <a:srgbClr val="046852"/>
              </a:solidFill>
              <a:cs typeface="Arial" panose="020B0604020202020204"/>
            </a:endParaRPr>
          </a:p>
          <a:p>
            <a:r>
              <a:rPr lang="en-GB" sz="2400" b="1">
                <a:solidFill>
                  <a:srgbClr val="046852"/>
                </a:solidFill>
                <a:cs typeface="Arial" panose="020B0604020202020204"/>
              </a:rPr>
              <a:t>Familiarisation</a:t>
            </a:r>
            <a:r>
              <a:rPr lang="en-GB" sz="2400" b="1" dirty="0">
                <a:solidFill>
                  <a:srgbClr val="046852"/>
                </a:solidFill>
                <a:cs typeface="Arial" panose="020B0604020202020204"/>
              </a:rPr>
              <a:t> Sessions</a:t>
            </a:r>
          </a:p>
        </p:txBody>
      </p:sp>
    </p:spTree>
    <p:extLst>
      <p:ext uri="{BB962C8B-B14F-4D97-AF65-F5344CB8AC3E}">
        <p14:creationId xmlns:p14="http://schemas.microsoft.com/office/powerpoint/2010/main" val="3950413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F97E66-07A2-C644-6DA4-D91BE71293DA}"/>
            </a:ext>
          </a:extLst>
        </p:cNvPr>
        <p:cNvGrpSpPr/>
        <p:nvPr/>
      </p:nvGrpSpPr>
      <p:grpSpPr>
        <a:xfrm>
          <a:off x="0" y="0"/>
          <a:ext cx="0" cy="0"/>
          <a:chOff x="0" y="0"/>
          <a:chExt cx="0" cy="0"/>
        </a:xfrm>
      </p:grpSpPr>
      <p:sp>
        <p:nvSpPr>
          <p:cNvPr id="2" name="Subtitle 1">
            <a:extLst>
              <a:ext uri="{FF2B5EF4-FFF2-40B4-BE49-F238E27FC236}">
                <a16:creationId xmlns:a16="http://schemas.microsoft.com/office/drawing/2014/main" id="{B2DF3956-2273-BB43-1D3F-256D2CEF10CB}"/>
              </a:ext>
            </a:extLst>
          </p:cNvPr>
          <p:cNvSpPr>
            <a:spLocks noGrp="1"/>
          </p:cNvSpPr>
          <p:nvPr>
            <p:ph type="subTitle" idx="1"/>
          </p:nvPr>
        </p:nvSpPr>
        <p:spPr>
          <a:xfrm>
            <a:off x="277289" y="1286177"/>
            <a:ext cx="7296328" cy="363719"/>
          </a:xfrm>
        </p:spPr>
        <p:txBody>
          <a:bodyPr/>
          <a:lstStyle/>
          <a:p>
            <a:r>
              <a:rPr lang="en-GB">
                <a:solidFill>
                  <a:schemeClr val="accent6"/>
                </a:solidFill>
              </a:rPr>
              <a:t>Cyber Security – Graduate Programme</a:t>
            </a:r>
            <a:endParaRPr lang="en-GB"/>
          </a:p>
        </p:txBody>
      </p:sp>
      <p:sp>
        <p:nvSpPr>
          <p:cNvPr id="3" name="Text Placeholder 2">
            <a:extLst>
              <a:ext uri="{FF2B5EF4-FFF2-40B4-BE49-F238E27FC236}">
                <a16:creationId xmlns:a16="http://schemas.microsoft.com/office/drawing/2014/main" id="{BAE21EB9-8929-558F-8F5D-A2A51AE45B37}"/>
              </a:ext>
            </a:extLst>
          </p:cNvPr>
          <p:cNvSpPr>
            <a:spLocks noGrp="1"/>
          </p:cNvSpPr>
          <p:nvPr>
            <p:ph type="body" sz="quarter" idx="10"/>
          </p:nvPr>
        </p:nvSpPr>
        <p:spPr/>
        <p:txBody>
          <a:bodyPr/>
          <a:lstStyle/>
          <a:p>
            <a:r>
              <a:rPr lang="en-GB" sz="1800" b="1" dirty="0"/>
              <a:t>What you’ll do</a:t>
            </a:r>
          </a:p>
          <a:p>
            <a:r>
              <a:rPr lang="en-GB" sz="1800" dirty="0"/>
              <a:t>Join DVLA’s Security Operations Centre (SOC), evaluating cyber risks, supporting a security consultancy practice, and working with modern security tools and controls. </a:t>
            </a:r>
          </a:p>
          <a:p>
            <a:br>
              <a:rPr lang="en-GB" sz="1800" b="0" i="0" u="none" strike="noStrike" dirty="0">
                <a:solidFill>
                  <a:srgbClr val="323130"/>
                </a:solidFill>
                <a:effectLst/>
                <a:latin typeface="Arial" panose="020B0604020202020204" pitchFamily="34" charset="0"/>
                <a:cs typeface="Arial" panose="020B0604020202020204" pitchFamily="34" charset="0"/>
              </a:rPr>
            </a:br>
            <a:r>
              <a:rPr lang="en-GB" sz="1800" b="1" i="0" u="none" strike="noStrike" dirty="0">
                <a:solidFill>
                  <a:srgbClr val="323130"/>
                </a:solidFill>
                <a:effectLst/>
                <a:latin typeface="Arial" panose="020B0604020202020204" pitchFamily="34" charset="0"/>
                <a:cs typeface="Arial" panose="020B0604020202020204" pitchFamily="34" charset="0"/>
              </a:rPr>
              <a:t>Minimum entry requirements</a:t>
            </a:r>
            <a:endParaRPr lang="en-GB" sz="1800" b="0" i="0" u="none" strike="noStrike" dirty="0">
              <a:solidFill>
                <a:srgbClr val="323130"/>
              </a:solidFill>
              <a:effectLst/>
              <a:latin typeface="Arial" panose="020B0604020202020204" pitchFamily="34" charset="0"/>
              <a:cs typeface="Arial" panose="020B0604020202020204" pitchFamily="34" charset="0"/>
            </a:endParaRPr>
          </a:p>
          <a:p>
            <a:pPr algn="l">
              <a:buNone/>
            </a:pPr>
            <a:r>
              <a:rPr lang="en-GB" sz="1800" b="0" i="0" u="none" strike="noStrike" dirty="0">
                <a:solidFill>
                  <a:srgbClr val="323130"/>
                </a:solidFill>
                <a:effectLst/>
                <a:latin typeface="Arial" panose="020B0604020202020204" pitchFamily="34" charset="0"/>
                <a:cs typeface="Arial" panose="020B0604020202020204" pitchFamily="34" charset="0"/>
              </a:rPr>
              <a:t>Completed or final year of a degree in Computer Science, Cyber Security, or other STEM subjects (Science, Technology, Engineering, Maths).</a:t>
            </a:r>
          </a:p>
          <a:p>
            <a:pPr algn="l">
              <a:buNone/>
            </a:pP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Launching on Civil Service Jobs: </a:t>
            </a:r>
            <a:r>
              <a:rPr lang="en-GB" sz="1800" dirty="0">
                <a:latin typeface="Arial" panose="020B0604020202020204" pitchFamily="34" charset="0"/>
                <a:cs typeface="Arial" panose="020B0604020202020204" pitchFamily="34" charset="0"/>
              </a:rPr>
              <a:t>Wednesday 1 April </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b="1" dirty="0"/>
              <a:t>Familiarisation session: </a:t>
            </a:r>
            <a:r>
              <a:rPr lang="en-GB" sz="1800" dirty="0"/>
              <a:t>Wednesday 8 April at 12.30pm</a:t>
            </a:r>
            <a:endParaRPr lang="en-GB" sz="1800" dirty="0">
              <a:latin typeface="Arial" panose="020B0604020202020204" pitchFamily="34" charset="0"/>
              <a:cs typeface="Arial" panose="020B0604020202020204" pitchFamily="34" charset="0"/>
            </a:endParaRPr>
          </a:p>
          <a:p>
            <a:pPr algn="l">
              <a:buNone/>
            </a:pPr>
            <a:br>
              <a:rPr lang="en-GB" sz="1800" b="0" i="0" u="none" strike="noStrike" dirty="0">
                <a:effectLst/>
                <a:latin typeface="Arial" panose="020B0604020202020204" pitchFamily="34" charset="0"/>
                <a:cs typeface="Arial" panose="020B0604020202020204" pitchFamily="34" charset="0"/>
              </a:rPr>
            </a:br>
            <a:br>
              <a:rPr lang="en-GB" b="0" i="0" dirty="0">
                <a:effectLst/>
                <a:latin typeface="Arial" panose="020B0604020202020204" pitchFamily="34" charset="0"/>
                <a:cs typeface="Arial" panose="020B0604020202020204" pitchFamily="34" charset="0"/>
              </a:rPr>
            </a:br>
            <a:endParaRPr lang="en-GB" b="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451452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2B934-713E-8DC5-806E-AD0990B80FBF}"/>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F272110E-2F9A-5A48-0D94-7125DD00E685}"/>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VID344_Graduates_V6 (1)">
            <a:hlinkClick r:id="" action="ppaction://media"/>
            <a:extLst>
              <a:ext uri="{FF2B5EF4-FFF2-40B4-BE49-F238E27FC236}">
                <a16:creationId xmlns:a16="http://schemas.microsoft.com/office/drawing/2014/main" id="{C0545889-21D1-66A0-6FE9-5C76C65338E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167187" y="0"/>
            <a:ext cx="3857625" cy="6858000"/>
          </a:xfrm>
          <a:prstGeom prst="rect">
            <a:avLst/>
          </a:prstGeom>
        </p:spPr>
      </p:pic>
    </p:spTree>
    <p:extLst>
      <p:ext uri="{BB962C8B-B14F-4D97-AF65-F5344CB8AC3E}">
        <p14:creationId xmlns:p14="http://schemas.microsoft.com/office/powerpoint/2010/main" val="1181967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15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3E5613E-77F7-D718-C13A-D36BE8DD71B6}"/>
              </a:ext>
            </a:extLst>
          </p:cNvPr>
          <p:cNvSpPr>
            <a:spLocks noGrp="1"/>
          </p:cNvSpPr>
          <p:nvPr>
            <p:ph type="subTitle" idx="1"/>
          </p:nvPr>
        </p:nvSpPr>
        <p:spPr>
          <a:xfrm>
            <a:off x="277289" y="1286177"/>
            <a:ext cx="7793285" cy="635281"/>
          </a:xfrm>
        </p:spPr>
        <p:txBody>
          <a:bodyPr lIns="91440" tIns="45720" rIns="91440" bIns="45720" anchor="t"/>
          <a:lstStyle/>
          <a:p>
            <a:r>
              <a:rPr lang="en-GB">
                <a:cs typeface="Arial"/>
              </a:rPr>
              <a:t>Cloud Engineering – Graduate Programme</a:t>
            </a:r>
            <a:endParaRPr lang="en-GB"/>
          </a:p>
        </p:txBody>
      </p:sp>
      <p:sp>
        <p:nvSpPr>
          <p:cNvPr id="4" name="Text Placeholder 3">
            <a:extLst>
              <a:ext uri="{FF2B5EF4-FFF2-40B4-BE49-F238E27FC236}">
                <a16:creationId xmlns:a16="http://schemas.microsoft.com/office/drawing/2014/main" id="{B1541779-6328-D7C7-CE2B-ECCC5CC02E57}"/>
              </a:ext>
            </a:extLst>
          </p:cNvPr>
          <p:cNvSpPr>
            <a:spLocks noGrp="1"/>
          </p:cNvSpPr>
          <p:nvPr>
            <p:ph type="body" sz="quarter" idx="10"/>
          </p:nvPr>
        </p:nvSpPr>
        <p:spPr/>
        <p:txBody>
          <a:bodyPr/>
          <a:lstStyle/>
          <a:p>
            <a:r>
              <a:rPr lang="en-GB" sz="1800" b="1" dirty="0"/>
              <a:t>What you’ll do</a:t>
            </a:r>
          </a:p>
          <a:p>
            <a:r>
              <a:rPr lang="en-GB" sz="1800" dirty="0"/>
              <a:t>Work on DVLA’s strategic cloud‑native platform across AWS and Azure. Responsibilities include cloud design, planning, management, maintenance, support, and contributing to automated CI/CD pipelines. </a:t>
            </a:r>
            <a:br>
              <a:rPr lang="en-GB" sz="1800" b="0" i="0" dirty="0">
                <a:solidFill>
                  <a:srgbClr val="323130"/>
                </a:solidFill>
                <a:effectLst/>
                <a:latin typeface="Arial" panose="020B0604020202020204" pitchFamily="34" charset="0"/>
                <a:cs typeface="Arial" panose="020B0604020202020204" pitchFamily="34" charset="0"/>
              </a:rPr>
            </a:br>
            <a:br>
              <a:rPr lang="en-GB" sz="1800" b="0" i="0" u="none" strike="noStrike" dirty="0">
                <a:solidFill>
                  <a:srgbClr val="323130"/>
                </a:solidFill>
                <a:effectLst/>
                <a:latin typeface="Arial" panose="020B0604020202020204" pitchFamily="34" charset="0"/>
                <a:cs typeface="Arial" panose="020B0604020202020204" pitchFamily="34" charset="0"/>
              </a:rPr>
            </a:br>
            <a:r>
              <a:rPr lang="en-GB" sz="1800" b="1" i="0" u="none" strike="noStrike" dirty="0">
                <a:solidFill>
                  <a:srgbClr val="323130"/>
                </a:solidFill>
                <a:effectLst/>
                <a:latin typeface="Arial" panose="020B0604020202020204" pitchFamily="34" charset="0"/>
                <a:cs typeface="Arial" panose="020B0604020202020204" pitchFamily="34" charset="0"/>
              </a:rPr>
              <a:t>Minimum entry requirements</a:t>
            </a:r>
            <a:endParaRPr lang="en-GB" sz="1800" b="0" i="0" u="none" strike="noStrike" dirty="0">
              <a:solidFill>
                <a:srgbClr val="323130"/>
              </a:solidFill>
              <a:effectLst/>
              <a:latin typeface="Arial" panose="020B0604020202020204" pitchFamily="34" charset="0"/>
              <a:cs typeface="Arial" panose="020B0604020202020204" pitchFamily="34" charset="0"/>
            </a:endParaRPr>
          </a:p>
          <a:p>
            <a:r>
              <a:rPr lang="en-GB" sz="1800" b="0" i="0" u="none" strike="noStrike" dirty="0">
                <a:solidFill>
                  <a:srgbClr val="323130"/>
                </a:solidFill>
                <a:effectLst/>
                <a:latin typeface="Arial" panose="020B0604020202020204" pitchFamily="34" charset="0"/>
                <a:cs typeface="Arial" panose="020B0604020202020204" pitchFamily="34" charset="0"/>
              </a:rPr>
              <a:t>Completed or final year of a degree in Computer Science or Software Engineering.</a:t>
            </a:r>
            <a:br>
              <a:rPr lang="en-GB" sz="1800" b="0" i="0" dirty="0">
                <a:solidFill>
                  <a:srgbClr val="323130"/>
                </a:solidFill>
                <a:effectLst/>
                <a:latin typeface="Arial" panose="020B0604020202020204" pitchFamily="34" charset="0"/>
                <a:cs typeface="Arial" panose="020B0604020202020204" pitchFamily="34" charset="0"/>
              </a:rPr>
            </a:br>
            <a:br>
              <a:rPr lang="en-GB" sz="1800" b="0" i="0" dirty="0">
                <a:solidFill>
                  <a:srgbClr val="323130"/>
                </a:solidFill>
                <a:effectLst/>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Launching on Civil Service Jobs: </a:t>
            </a:r>
            <a:r>
              <a:rPr lang="en-GB" sz="1800" dirty="0">
                <a:latin typeface="Arial" panose="020B0604020202020204" pitchFamily="34" charset="0"/>
                <a:cs typeface="Arial" panose="020B0604020202020204" pitchFamily="34" charset="0"/>
              </a:rPr>
              <a:t>Wednesday 1 April </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b="1" dirty="0"/>
              <a:t>Familiarisation session: </a:t>
            </a:r>
            <a:r>
              <a:rPr lang="en-GB" sz="1800" dirty="0"/>
              <a:t>Wednesday 15 April at 12pm</a:t>
            </a:r>
            <a:endParaRPr lang="en-GB" sz="1800" dirty="0">
              <a:latin typeface="Arial" panose="020B0604020202020204" pitchFamily="34" charset="0"/>
              <a:cs typeface="Arial" panose="020B0604020202020204" pitchFamily="34" charset="0"/>
            </a:endParaRPr>
          </a:p>
          <a:p>
            <a:pPr algn="l" rtl="0">
              <a:spcBef>
                <a:spcPts val="1800"/>
              </a:spcBef>
              <a:spcAft>
                <a:spcPts val="1800"/>
              </a:spcAft>
              <a:buNone/>
            </a:pPr>
            <a:endParaRPr lang="en-GB" sz="1800" b="0" i="0" dirty="0">
              <a:solidFill>
                <a:srgbClr val="323130"/>
              </a:solidFill>
              <a:effectLst/>
              <a:latin typeface="Arial" panose="020B0604020202020204" pitchFamily="34" charset="0"/>
              <a:cs typeface="Arial" panose="020B0604020202020204" pitchFamily="34" charset="0"/>
            </a:endParaRPr>
          </a:p>
          <a:p>
            <a:pPr algn="l" rtl="0">
              <a:spcBef>
                <a:spcPts val="1800"/>
              </a:spcBef>
              <a:spcAft>
                <a:spcPts val="1800"/>
              </a:spcAft>
            </a:pPr>
            <a:br>
              <a:rPr lang="en-GB" b="0" i="0" dirty="0">
                <a:solidFill>
                  <a:srgbClr val="323130"/>
                </a:solidFill>
                <a:effectLst/>
                <a:latin typeface="var(--fontFamilyCustomFont900, var(--fontFamilyBase))"/>
              </a:rPr>
            </a:br>
            <a:endParaRPr lang="en-GB" b="0" i="0" dirty="0">
              <a:solidFill>
                <a:srgbClr val="323130"/>
              </a:solidFill>
              <a:effectLst/>
              <a:latin typeface="var(--fontFamilyCustomFont900, var(--fontFamilyBase))"/>
            </a:endParaRPr>
          </a:p>
          <a:p>
            <a:endParaRPr lang="en-US" dirty="0"/>
          </a:p>
        </p:txBody>
      </p:sp>
    </p:spTree>
    <p:extLst>
      <p:ext uri="{BB962C8B-B14F-4D97-AF65-F5344CB8AC3E}">
        <p14:creationId xmlns:p14="http://schemas.microsoft.com/office/powerpoint/2010/main" val="40519587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112BF-C51C-4C5A-D9BE-DAF2058CE0CC}"/>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3E93FEE7-C9C8-CA4B-B62D-5F500E4E58D2}"/>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Vid350 Cloud Engineering - 220525 (1)">
            <a:hlinkClick r:id="" action="ppaction://media"/>
            <a:extLst>
              <a:ext uri="{FF2B5EF4-FFF2-40B4-BE49-F238E27FC236}">
                <a16:creationId xmlns:a16="http://schemas.microsoft.com/office/drawing/2014/main" id="{DB34086F-343D-6020-C188-0D61256356C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017237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7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CDEDD-3DE0-7FF9-7C95-DAA58B8C4353}"/>
            </a:ext>
          </a:extLst>
        </p:cNvPr>
        <p:cNvGrpSpPr/>
        <p:nvPr/>
      </p:nvGrpSpPr>
      <p:grpSpPr>
        <a:xfrm>
          <a:off x="0" y="0"/>
          <a:ext cx="0" cy="0"/>
          <a:chOff x="0" y="0"/>
          <a:chExt cx="0" cy="0"/>
        </a:xfrm>
      </p:grpSpPr>
      <p:sp>
        <p:nvSpPr>
          <p:cNvPr id="2" name="Subtitle 1">
            <a:extLst>
              <a:ext uri="{FF2B5EF4-FFF2-40B4-BE49-F238E27FC236}">
                <a16:creationId xmlns:a16="http://schemas.microsoft.com/office/drawing/2014/main" id="{DA15D5D5-AF2F-3756-D136-E8348F680A52}"/>
              </a:ext>
            </a:extLst>
          </p:cNvPr>
          <p:cNvSpPr>
            <a:spLocks noGrp="1"/>
          </p:cNvSpPr>
          <p:nvPr>
            <p:ph type="subTitle" idx="1"/>
          </p:nvPr>
        </p:nvSpPr>
        <p:spPr>
          <a:xfrm>
            <a:off x="277289" y="1286177"/>
            <a:ext cx="8310120" cy="403475"/>
          </a:xfrm>
        </p:spPr>
        <p:txBody>
          <a:bodyPr/>
          <a:lstStyle/>
          <a:p>
            <a:r>
              <a:rPr lang="en-GB">
                <a:solidFill>
                  <a:schemeClr val="accent6"/>
                </a:solidFill>
              </a:rPr>
              <a:t>Software Development Engineer in Test – MSc</a:t>
            </a:r>
            <a:endParaRPr lang="en-GB"/>
          </a:p>
        </p:txBody>
      </p:sp>
      <p:sp>
        <p:nvSpPr>
          <p:cNvPr id="3" name="Text Placeholder 2">
            <a:extLst>
              <a:ext uri="{FF2B5EF4-FFF2-40B4-BE49-F238E27FC236}">
                <a16:creationId xmlns:a16="http://schemas.microsoft.com/office/drawing/2014/main" id="{8B0642E2-DB68-77CF-FF98-AD95263322A2}"/>
              </a:ext>
            </a:extLst>
          </p:cNvPr>
          <p:cNvSpPr>
            <a:spLocks noGrp="1"/>
          </p:cNvSpPr>
          <p:nvPr>
            <p:ph type="body" sz="quarter" idx="10"/>
          </p:nvPr>
        </p:nvSpPr>
        <p:spPr/>
        <p:txBody>
          <a:bodyPr/>
          <a:lstStyle/>
          <a:p>
            <a:r>
              <a:rPr lang="en-GB" sz="1800" b="1" i="0" u="none" strike="noStrike" dirty="0">
                <a:solidFill>
                  <a:srgbClr val="323130"/>
                </a:solidFill>
                <a:effectLst/>
                <a:latin typeface="Arial" panose="020B0604020202020204" pitchFamily="34" charset="0"/>
                <a:cs typeface="Arial" panose="020B0604020202020204" pitchFamily="34" charset="0"/>
              </a:rPr>
              <a:t>What you’ll do</a:t>
            </a:r>
          </a:p>
          <a:p>
            <a:r>
              <a:rPr lang="en-GB" sz="1800" dirty="0"/>
              <a:t>Blend formal MSc-level learning with practical experience, working across both development and testing. Participate in the full software development and testing lifecycle. </a:t>
            </a:r>
            <a:endParaRPr lang="en-GB" sz="1800" dirty="0">
              <a:solidFill>
                <a:srgbClr val="323130"/>
              </a:solidFill>
              <a:latin typeface="Arial" panose="020B0604020202020204" pitchFamily="34" charset="0"/>
              <a:cs typeface="Arial" panose="020B0604020202020204" pitchFamily="34" charset="0"/>
            </a:endParaRPr>
          </a:p>
          <a:p>
            <a:endParaRPr lang="en-GB" sz="1800" b="1" i="0" u="none" strike="noStrike" dirty="0">
              <a:solidFill>
                <a:srgbClr val="323130"/>
              </a:solidFill>
              <a:effectLst/>
              <a:latin typeface="Arial" panose="020B0604020202020204" pitchFamily="34" charset="0"/>
              <a:cs typeface="Arial" panose="020B0604020202020204" pitchFamily="34" charset="0"/>
            </a:endParaRPr>
          </a:p>
          <a:p>
            <a:r>
              <a:rPr lang="en-GB" sz="1800" b="1" i="0" u="none" strike="noStrike" dirty="0">
                <a:solidFill>
                  <a:srgbClr val="323130"/>
                </a:solidFill>
                <a:effectLst/>
                <a:latin typeface="Arial" panose="020B0604020202020204" pitchFamily="34" charset="0"/>
                <a:cs typeface="Arial" panose="020B0604020202020204" pitchFamily="34" charset="0"/>
              </a:rPr>
              <a:t>Minimum entry requirements</a:t>
            </a:r>
            <a:endParaRPr lang="en-GB" sz="1800" b="0" i="0" u="none" strike="noStrike" dirty="0">
              <a:solidFill>
                <a:srgbClr val="323130"/>
              </a:solidFill>
              <a:effectLst/>
              <a:latin typeface="Arial" panose="020B0604020202020204" pitchFamily="34" charset="0"/>
              <a:cs typeface="Arial" panose="020B0604020202020204" pitchFamily="34" charset="0"/>
            </a:endParaRPr>
          </a:p>
          <a:p>
            <a:pPr algn="l">
              <a:buNone/>
            </a:pPr>
            <a:r>
              <a:rPr lang="en-GB" sz="1800" b="0" i="0" u="none" strike="noStrike" dirty="0">
                <a:solidFill>
                  <a:srgbClr val="323130"/>
                </a:solidFill>
                <a:effectLst/>
                <a:latin typeface="Arial" panose="020B0604020202020204" pitchFamily="34" charset="0"/>
                <a:cs typeface="Arial" panose="020B0604020202020204" pitchFamily="34" charset="0"/>
              </a:rPr>
              <a:t>Completed or final year of a degree in Computer Science or other STEM subjects (Science, Technology, Engineering, Maths).</a:t>
            </a:r>
          </a:p>
          <a:p>
            <a:endParaRPr lang="en-GB" sz="1800" dirty="0">
              <a:solidFill>
                <a:srgbClr val="323130"/>
              </a:solidFill>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Launching on Civil Service Jobs: </a:t>
            </a:r>
            <a:r>
              <a:rPr lang="en-GB" sz="1800" dirty="0">
                <a:latin typeface="Arial" panose="020B0604020202020204" pitchFamily="34" charset="0"/>
                <a:cs typeface="Arial" panose="020B0604020202020204" pitchFamily="34" charset="0"/>
              </a:rPr>
              <a:t>Monday 20 April </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b="1" dirty="0"/>
              <a:t>Familiarisation session: </a:t>
            </a:r>
            <a:r>
              <a:rPr lang="en-GB" sz="1800" dirty="0"/>
              <a:t>Thursday 20 April at 12pm</a:t>
            </a:r>
            <a:endParaRPr lang="en-GB" sz="1800" dirty="0">
              <a:latin typeface="Arial" panose="020B0604020202020204" pitchFamily="34" charset="0"/>
              <a:cs typeface="Arial" panose="020B0604020202020204" pitchFamily="34" charset="0"/>
            </a:endParaRPr>
          </a:p>
          <a:p>
            <a:br>
              <a:rPr lang="en-GB" sz="1800" b="0" i="0" u="none" strike="noStrike" dirty="0">
                <a:solidFill>
                  <a:srgbClr val="323130"/>
                </a:solidFill>
                <a:effectLst/>
                <a:latin typeface="Arial" panose="020B0604020202020204" pitchFamily="34" charset="0"/>
                <a:cs typeface="Arial" panose="020B0604020202020204" pitchFamily="34" charset="0"/>
              </a:rPr>
            </a:br>
            <a:br>
              <a:rPr lang="en-GB" b="0" i="0" dirty="0">
                <a:solidFill>
                  <a:srgbClr val="242424"/>
                </a:solidFill>
                <a:effectLst/>
                <a:latin typeface="Arial" panose="020B0604020202020204" pitchFamily="34" charset="0"/>
                <a:cs typeface="Arial" panose="020B0604020202020204" pitchFamily="34" charset="0"/>
              </a:rPr>
            </a:br>
            <a:endParaRPr lang="en-GB" b="0" i="0" dirty="0">
              <a:solidFill>
                <a:srgbClr val="24242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822796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52D88-31AF-9693-26BC-E592C38CEEF1}"/>
            </a:ext>
          </a:extLst>
        </p:cNvPr>
        <p:cNvGrpSpPr/>
        <p:nvPr/>
      </p:nvGrpSpPr>
      <p:grpSpPr>
        <a:xfrm>
          <a:off x="0" y="0"/>
          <a:ext cx="0" cy="0"/>
          <a:chOff x="0" y="0"/>
          <a:chExt cx="0" cy="0"/>
        </a:xfrm>
      </p:grpSpPr>
      <p:pic>
        <p:nvPicPr>
          <p:cNvPr id="3" name="Alex O'Mahoney - Lead Software Developer in Test at DVLA (1)">
            <a:hlinkClick r:id="" action="ppaction://media"/>
            <a:extLst>
              <a:ext uri="{FF2B5EF4-FFF2-40B4-BE49-F238E27FC236}">
                <a16:creationId xmlns:a16="http://schemas.microsoft.com/office/drawing/2014/main" id="{BD5987EB-2623-2952-8E9D-0A8BD9B60D1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938" y="0"/>
            <a:ext cx="12192000" cy="6858000"/>
          </a:xfrm>
          <a:prstGeom prst="rect">
            <a:avLst/>
          </a:prstGeom>
        </p:spPr>
      </p:pic>
    </p:spTree>
    <p:extLst>
      <p:ext uri="{BB962C8B-B14F-4D97-AF65-F5344CB8AC3E}">
        <p14:creationId xmlns:p14="http://schemas.microsoft.com/office/powerpoint/2010/main" val="1318243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5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7BD9AE28-C1F0-C3B7-5247-C20AFBA64C94}"/>
              </a:ext>
            </a:extLst>
          </p:cNvPr>
          <p:cNvSpPr>
            <a:spLocks noGrp="1"/>
          </p:cNvSpPr>
          <p:nvPr>
            <p:ph type="subTitle" idx="1"/>
          </p:nvPr>
        </p:nvSpPr>
        <p:spPr>
          <a:xfrm>
            <a:off x="277289" y="1286177"/>
            <a:ext cx="6302415" cy="423353"/>
          </a:xfrm>
        </p:spPr>
        <p:txBody>
          <a:bodyPr/>
          <a:lstStyle/>
          <a:p>
            <a:r>
              <a:rPr lang="en-GB"/>
              <a:t>Software Engineering – MSc</a:t>
            </a:r>
          </a:p>
        </p:txBody>
      </p:sp>
      <p:sp>
        <p:nvSpPr>
          <p:cNvPr id="3" name="Text Placeholder 2">
            <a:extLst>
              <a:ext uri="{FF2B5EF4-FFF2-40B4-BE49-F238E27FC236}">
                <a16:creationId xmlns:a16="http://schemas.microsoft.com/office/drawing/2014/main" id="{C77B8A18-BD7C-D77E-1691-449372A8640A}"/>
              </a:ext>
            </a:extLst>
          </p:cNvPr>
          <p:cNvSpPr>
            <a:spLocks noGrp="1"/>
          </p:cNvSpPr>
          <p:nvPr>
            <p:ph type="body" sz="quarter" idx="10"/>
          </p:nvPr>
        </p:nvSpPr>
        <p:spPr/>
        <p:txBody>
          <a:bodyPr/>
          <a:lstStyle/>
          <a:p>
            <a:r>
              <a:rPr lang="en-GB" sz="1800" b="1" dirty="0"/>
              <a:t>What you’ll do</a:t>
            </a:r>
          </a:p>
          <a:p>
            <a:r>
              <a:rPr lang="en-GB" sz="1800" dirty="0"/>
              <a:t>Develop customer‑facing and internal software applications using modern technologies and cloud services, supported by formal MSc‑level learning </a:t>
            </a:r>
          </a:p>
          <a:p>
            <a:pPr algn="l">
              <a:buNone/>
            </a:pPr>
            <a:br>
              <a:rPr lang="en-GB" sz="1800" b="0" i="0" u="none" strike="noStrike" dirty="0">
                <a:solidFill>
                  <a:srgbClr val="323130"/>
                </a:solidFill>
                <a:effectLst/>
                <a:latin typeface="Arial" panose="020B0604020202020204" pitchFamily="34" charset="0"/>
                <a:cs typeface="Arial" panose="020B0604020202020204" pitchFamily="34" charset="0"/>
              </a:rPr>
            </a:br>
            <a:r>
              <a:rPr lang="en-GB" sz="1800" b="1" i="0" u="none" strike="noStrike" dirty="0">
                <a:solidFill>
                  <a:srgbClr val="323130"/>
                </a:solidFill>
                <a:effectLst/>
                <a:latin typeface="Arial" panose="020B0604020202020204" pitchFamily="34" charset="0"/>
                <a:cs typeface="Arial" panose="020B0604020202020204" pitchFamily="34" charset="0"/>
              </a:rPr>
              <a:t>Minimum entry requirements</a:t>
            </a:r>
            <a:endParaRPr lang="en-GB" sz="1800" b="0" i="0" u="none" strike="noStrike" dirty="0">
              <a:solidFill>
                <a:srgbClr val="323130"/>
              </a:solidFill>
              <a:effectLst/>
              <a:latin typeface="Arial" panose="020B0604020202020204" pitchFamily="34" charset="0"/>
              <a:cs typeface="Arial" panose="020B0604020202020204" pitchFamily="34" charset="0"/>
            </a:endParaRPr>
          </a:p>
          <a:p>
            <a:r>
              <a:rPr lang="en-GB" sz="1800" dirty="0">
                <a:solidFill>
                  <a:srgbClr val="323130"/>
                </a:solidFill>
                <a:latin typeface="Arial" panose="020B0604020202020204" pitchFamily="34" charset="0"/>
                <a:cs typeface="Arial" panose="020B0604020202020204" pitchFamily="34" charset="0"/>
              </a:rPr>
              <a:t>Completed or final year of a degree in Computer Science, or other STEM subjects (Science, Technology, Engineering, Maths).</a:t>
            </a:r>
            <a:br>
              <a:rPr lang="en-GB" sz="1800" dirty="0">
                <a:solidFill>
                  <a:srgbClr val="323130"/>
                </a:solidFill>
                <a:latin typeface="Arial" panose="020B0604020202020204" pitchFamily="34" charset="0"/>
                <a:cs typeface="Arial" panose="020B0604020202020204" pitchFamily="34" charset="0"/>
              </a:rPr>
            </a:br>
            <a:br>
              <a:rPr lang="en-GB" sz="1800" b="0" i="0" u="none" strike="noStrike" dirty="0">
                <a:solidFill>
                  <a:srgbClr val="323130"/>
                </a:solidFill>
                <a:effectLst/>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Launching on Civil Service Jobs: </a:t>
            </a:r>
            <a:r>
              <a:rPr lang="en-GB" sz="1800" dirty="0">
                <a:latin typeface="Arial" panose="020B0604020202020204" pitchFamily="34" charset="0"/>
                <a:cs typeface="Arial" panose="020B0604020202020204" pitchFamily="34" charset="0"/>
              </a:rPr>
              <a:t>Monday 20 April </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b="1" dirty="0"/>
              <a:t>Familiarisation session: </a:t>
            </a:r>
            <a:r>
              <a:rPr lang="en-GB" sz="1800" dirty="0"/>
              <a:t>Wednesday 29 April at 12pm</a:t>
            </a:r>
            <a:endParaRPr lang="en-GB" sz="1800" dirty="0">
              <a:latin typeface="Arial" panose="020B0604020202020204" pitchFamily="34" charset="0"/>
              <a:cs typeface="Arial" panose="020B0604020202020204" pitchFamily="34" charset="0"/>
            </a:endParaRPr>
          </a:p>
          <a:p>
            <a:br>
              <a:rPr lang="en-GB" sz="1800" dirty="0">
                <a:solidFill>
                  <a:srgbClr val="323130"/>
                </a:solidFill>
                <a:latin typeface="Arial" panose="020B0604020202020204" pitchFamily="34" charset="0"/>
                <a:cs typeface="Arial" panose="020B0604020202020204" pitchFamily="34" charset="0"/>
              </a:rPr>
            </a:br>
            <a:br>
              <a:rPr lang="en-GB" sz="1800" dirty="0">
                <a:solidFill>
                  <a:srgbClr val="242424"/>
                </a:solidFill>
                <a:latin typeface="Arial" panose="020B0604020202020204" pitchFamily="34" charset="0"/>
                <a:cs typeface="Arial" panose="020B0604020202020204" pitchFamily="34" charset="0"/>
              </a:rPr>
            </a:br>
            <a:endParaRPr lang="en-GB" sz="1800" dirty="0">
              <a:solidFill>
                <a:srgbClr val="242424"/>
              </a:solidFill>
              <a:latin typeface="Arial" panose="020B0604020202020204" pitchFamily="34" charset="0"/>
              <a:cs typeface="Arial" panose="020B0604020202020204" pitchFamily="34" charset="0"/>
            </a:endParaRPr>
          </a:p>
          <a:p>
            <a:endParaRPr lang="en-GB" sz="1800" i="0" u="none" strike="noStrike" dirty="0">
              <a:solidFill>
                <a:srgbClr val="32313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15523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C0ACE-78CE-9387-D567-463C55CAF1DE}"/>
            </a:ext>
          </a:extLst>
        </p:cNvPr>
        <p:cNvGrpSpPr/>
        <p:nvPr/>
      </p:nvGrpSpPr>
      <p:grpSpPr>
        <a:xfrm>
          <a:off x="0" y="0"/>
          <a:ext cx="0" cy="0"/>
          <a:chOff x="0" y="0"/>
          <a:chExt cx="0" cy="0"/>
        </a:xfrm>
      </p:grpSpPr>
      <p:pic>
        <p:nvPicPr>
          <p:cNvPr id="4" name="Tom Collins, Principal Software Engineer at DVLA (1)">
            <a:hlinkClick r:id="" action="ppaction://media"/>
            <a:extLst>
              <a:ext uri="{FF2B5EF4-FFF2-40B4-BE49-F238E27FC236}">
                <a16:creationId xmlns:a16="http://schemas.microsoft.com/office/drawing/2014/main" id="{3F28B41B-D938-9DB4-A17D-85E861C098F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43612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4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A6585-B85F-0D7C-C975-69ECBEC988B2}"/>
            </a:ext>
          </a:extLst>
        </p:cNvPr>
        <p:cNvGrpSpPr/>
        <p:nvPr/>
      </p:nvGrpSpPr>
      <p:grpSpPr>
        <a:xfrm>
          <a:off x="0" y="0"/>
          <a:ext cx="0" cy="0"/>
          <a:chOff x="0" y="0"/>
          <a:chExt cx="0" cy="0"/>
        </a:xfrm>
      </p:grpSpPr>
      <p:sp>
        <p:nvSpPr>
          <p:cNvPr id="2" name="Subtitle 1">
            <a:extLst>
              <a:ext uri="{FF2B5EF4-FFF2-40B4-BE49-F238E27FC236}">
                <a16:creationId xmlns:a16="http://schemas.microsoft.com/office/drawing/2014/main" id="{50F7C0B0-C4C6-029E-8E44-EA6D53AE07CA}"/>
              </a:ext>
            </a:extLst>
          </p:cNvPr>
          <p:cNvSpPr>
            <a:spLocks noGrp="1"/>
          </p:cNvSpPr>
          <p:nvPr>
            <p:ph type="subTitle" idx="1"/>
          </p:nvPr>
        </p:nvSpPr>
        <p:spPr/>
        <p:txBody>
          <a:bodyPr/>
          <a:lstStyle/>
          <a:p>
            <a:r>
              <a:rPr lang="en-GB" sz="6000"/>
              <a:t>Any questions?</a:t>
            </a:r>
          </a:p>
          <a:p>
            <a:endParaRPr lang="en-US" sz="6000"/>
          </a:p>
        </p:txBody>
      </p:sp>
    </p:spTree>
    <p:extLst>
      <p:ext uri="{BB962C8B-B14F-4D97-AF65-F5344CB8AC3E}">
        <p14:creationId xmlns:p14="http://schemas.microsoft.com/office/powerpoint/2010/main" val="35011148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5636436"/>
      </p:ext>
    </p:extLst>
  </p:cSld>
  <p:clrMapOvr>
    <a:masterClrMapping/>
  </p:clrMapOvr>
</p:sld>
</file>

<file path=ppt/theme/theme1.xml><?xml version="1.0" encoding="utf-8"?>
<a:theme xmlns:a="http://schemas.openxmlformats.org/drawingml/2006/main" name="Title Slide Options">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VLA Corporate">
  <a:themeElements>
    <a:clrScheme name="DVLA">
      <a:dk1>
        <a:srgbClr val="000000"/>
      </a:dk1>
      <a:lt1>
        <a:srgbClr val="FEFFFF"/>
      </a:lt1>
      <a:dk2>
        <a:srgbClr val="54555B"/>
      </a:dk2>
      <a:lt2>
        <a:srgbClr val="FFDE00"/>
      </a:lt2>
      <a:accent1>
        <a:srgbClr val="006853"/>
      </a:accent1>
      <a:accent2>
        <a:srgbClr val="EE7624"/>
      </a:accent2>
      <a:accent3>
        <a:srgbClr val="0081C9"/>
      </a:accent3>
      <a:accent4>
        <a:srgbClr val="F63340"/>
      </a:accent4>
      <a:accent5>
        <a:srgbClr val="9D4292"/>
      </a:accent5>
      <a:accent6>
        <a:srgbClr val="81BC00"/>
      </a:accent6>
      <a:hlink>
        <a:srgbClr val="FEFFFE"/>
      </a:hlink>
      <a:folHlink>
        <a:srgbClr val="DC2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VLA Corporate" id="{01B1009B-A2C5-E545-99C7-9387021D9749}" vid="{850F78D2-C85B-A941-9103-8BD3C0EE4364}"/>
    </a:ext>
  </a:ext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lide master 6 internal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961ec02-9a11-46f0-9a1b-36b107bea7ca">
      <Terms xmlns="http://schemas.microsoft.com/office/infopath/2007/PartnerControls"/>
    </lcf76f155ced4ddcb4097134ff3c332f>
    <TaxCatchAll xmlns="ea24217d-9860-49a5-af9e-485c994661e4" xsi:nil="true"/>
    <Theme xmlns="7961ec02-9a11-46f0-9a1b-36b107bea7ca" xsi:nil="true"/>
    <PublishedLink xmlns="7961ec02-9a11-46f0-9a1b-36b107bea7ca">
      <Url xsi:nil="true"/>
      <Description xsi:nil="true"/>
    </PublishedLink>
    <ContentOwner xmlns="7961ec02-9a11-46f0-9a1b-36b107bea7ca">
      <UserInfo>
        <DisplayName/>
        <AccountId xsi:nil="true"/>
        <AccountType/>
      </UserInfo>
    </ContentOwner>
    <MediaType xmlns="7961ec02-9a11-46f0-9a1b-36b107bea7ca" xsi:nil="true"/>
    <Keyword_x002f_s xmlns="7961ec02-9a11-46f0-9a1b-36b107bea7ca" xsi:nil="true"/>
    <Dateofpublication xmlns="7961ec02-9a11-46f0-9a1b-36b107bea7ca" xsi:nil="true"/>
    <DraftCompleted xmlns="7961ec02-9a11-46f0-9a1b-36b107bea7c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879774DF424C545ACF6DC55AD75A02A" ma:contentTypeVersion="28" ma:contentTypeDescription="Create a new document." ma:contentTypeScope="" ma:versionID="63bcfd3aa7e556272e2bf768fb511fe5">
  <xsd:schema xmlns:xsd="http://www.w3.org/2001/XMLSchema" xmlns:xs="http://www.w3.org/2001/XMLSchema" xmlns:p="http://schemas.microsoft.com/office/2006/metadata/properties" xmlns:ns2="7961ec02-9a11-46f0-9a1b-36b107bea7ca" xmlns:ns3="ea24217d-9860-49a5-af9e-485c994661e4" targetNamespace="http://schemas.microsoft.com/office/2006/metadata/properties" ma:root="true" ma:fieldsID="d7c0675b53c7177540d9ef3841bb5a0d" ns2:_="" ns3:_="">
    <xsd:import namespace="7961ec02-9a11-46f0-9a1b-36b107bea7ca"/>
    <xsd:import namespace="ea24217d-9860-49a5-af9e-485c994661e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GenerationTime" minOccurs="0"/>
                <xsd:element ref="ns2:MediaServiceEventHashCode" minOccurs="0"/>
                <xsd:element ref="ns2:MediaServiceLocation" minOccurs="0"/>
                <xsd:element ref="ns2:MediaServiceOCR" minOccurs="0"/>
                <xsd:element ref="ns2:lcf76f155ced4ddcb4097134ff3c332f" minOccurs="0"/>
                <xsd:element ref="ns3:TaxCatchAll" minOccurs="0"/>
                <xsd:element ref="ns2:MediaLengthInSeconds" minOccurs="0"/>
                <xsd:element ref="ns3:SharedWithUsers" minOccurs="0"/>
                <xsd:element ref="ns3:SharedWithDetails" minOccurs="0"/>
                <xsd:element ref="ns2:MediaServiceObjectDetectorVersions" minOccurs="0"/>
                <xsd:element ref="ns2:MediaServiceSearchProperties" minOccurs="0"/>
                <xsd:element ref="ns2:DraftCompleted" minOccurs="0"/>
                <xsd:element ref="ns2:Theme" minOccurs="0"/>
                <xsd:element ref="ns2:Dateofpublication" minOccurs="0"/>
                <xsd:element ref="ns2:MediaType" minOccurs="0"/>
                <xsd:element ref="ns2:ContentOwner" minOccurs="0"/>
                <xsd:element ref="ns2:PublishedLink" minOccurs="0"/>
                <xsd:element ref="ns2:MediaServiceBillingMetadata" minOccurs="0"/>
                <xsd:element ref="ns2:Keyword_x002f_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961ec02-9a11-46f0-9a1b-36b107bea7c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78d8f391-9471-44b6-aaa9-67696d12134c" ma:termSetId="09814cd3-568e-fe90-9814-8d621ff8fb84" ma:anchorId="fba54fb3-c3e1-fe81-a776-ca4b69148c4d" ma:open="true" ma:isKeyword="false">
      <xsd:complexType>
        <xsd:sequence>
          <xsd:element ref="pc:Terms" minOccurs="0" maxOccurs="1"/>
        </xsd:sequence>
      </xsd:complex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DraftCompleted" ma:index="25" nillable="true" ma:displayName="Status" ma:format="Dropdown" ma:internalName="DraftCompleted">
      <xsd:simpleType>
        <xsd:restriction base="dms:Choice">
          <xsd:enumeration value="Drafting"/>
          <xsd:enumeration value="Pending Approval"/>
          <xsd:enumeration value="Published"/>
        </xsd:restriction>
      </xsd:simpleType>
    </xsd:element>
    <xsd:element name="Theme" ma:index="26" nillable="true" ma:displayName="Theme" ma:format="Dropdown" ma:internalName="Theme">
      <xsd:simpleType>
        <xsd:union memberTypes="dms:Text">
          <xsd:simpleType>
            <xsd:restriction base="dms:Choice">
              <xsd:enumeration value="Best in Class Service Levels"/>
              <xsd:enumeration value="Seamless Customer Experience"/>
              <xsd:enumeration value="Centre of Digital Excellence"/>
              <xsd:enumeration value="Connected Government and wider organisations"/>
              <xsd:enumeration value="Senior Leadership Engagement"/>
              <xsd:enumeration value="Driving Innovation"/>
              <xsd:enumeration value="Enhanced Employee Experience"/>
              <xsd:enumeration value="Support4You/ Volunteering4You"/>
            </xsd:restriction>
          </xsd:simpleType>
        </xsd:union>
      </xsd:simpleType>
    </xsd:element>
    <xsd:element name="Dateofpublication" ma:index="27" nillable="true" ma:displayName="Date of publication" ma:format="DateOnly" ma:internalName="Dateofpublication">
      <xsd:simpleType>
        <xsd:restriction base="dms:DateTime"/>
      </xsd:simpleType>
    </xsd:element>
    <xsd:element name="MediaType" ma:index="28" nillable="true" ma:displayName="Media Type" ma:format="Dropdown" ma:internalName="MediaType">
      <xsd:simpleType>
        <xsd:union memberTypes="dms:Text">
          <xsd:simpleType>
            <xsd:restriction base="dms:Choice">
              <xsd:enumeration value="Blog"/>
              <xsd:enumeration value="News"/>
              <xsd:enumeration value="Script "/>
              <xsd:enumeration value="Email "/>
            </xsd:restriction>
          </xsd:simpleType>
        </xsd:union>
      </xsd:simpleType>
    </xsd:element>
    <xsd:element name="ContentOwner" ma:index="29" nillable="true" ma:displayName="Content Owner" ma:format="Dropdown" ma:list="UserInfo" ma:SharePointGroup="0" ma:internalName="ContentOwner">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PublishedLink" ma:index="30" nillable="true" ma:displayName="Published Link" ma:format="Hyperlink" ma:internalName="PublishedLink">
      <xsd:complexType>
        <xsd:complexContent>
          <xsd:extension base="dms:URL">
            <xsd:sequence>
              <xsd:element name="Url" type="dms:ValidUrl" minOccurs="0" nillable="true"/>
              <xsd:element name="Description" type="xsd:string" nillable="true"/>
            </xsd:sequence>
          </xsd:extension>
        </xsd:complexContent>
      </xsd:complexType>
    </xsd:element>
    <xsd:element name="MediaServiceBillingMetadata" ma:index="31" nillable="true" ma:displayName="MediaServiceBillingMetadata" ma:hidden="true" ma:internalName="MediaServiceBillingMetadata" ma:readOnly="true">
      <xsd:simpleType>
        <xsd:restriction base="dms:Note"/>
      </xsd:simpleType>
    </xsd:element>
    <xsd:element name="Keyword_x002f_s" ma:index="32" nillable="true" ma:displayName="Keyword/s" ma:format="Dropdown" ma:internalName="Keyword_x002f_s">
      <xsd:simpleType>
        <xsd:union memberTypes="dms:Text">
          <xsd:simpleType>
            <xsd:restriction base="dms:Choice">
              <xsd:enumeration value="Telecomms"/>
              <xsd:enumeration value="Apprenticeship"/>
              <xsd:enumeration value="Gender Pay"/>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ea24217d-9860-49a5-af9e-485c994661e4" elementFormDefault="qualified">
    <xsd:import namespace="http://schemas.microsoft.com/office/2006/documentManagement/types"/>
    <xsd:import namespace="http://schemas.microsoft.com/office/infopath/2007/PartnerControls"/>
    <xsd:element name="TaxCatchAll" ma:index="19" nillable="true" ma:displayName="Taxonomy Catch All Column" ma:hidden="true" ma:list="{14d2c9b9-1c9d-44aa-8900-63b9bbf8bad1}" ma:internalName="TaxCatchAll" ma:showField="CatchAllData" ma:web="ea24217d-9860-49a5-af9e-485c994661e4">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974BA9-8AA4-4994-A66F-079FCA74A7A0}">
  <ds:schemaRefs>
    <ds:schemaRef ds:uri="http://www.w3.org/XML/1998/namespace"/>
    <ds:schemaRef ds:uri="http://purl.org/dc/terms/"/>
    <ds:schemaRef ds:uri="http://schemas.microsoft.com/office/infopath/2007/PartnerControls"/>
    <ds:schemaRef ds:uri="http://schemas.microsoft.com/office/2006/documentManagement/types"/>
    <ds:schemaRef ds:uri="http://schemas.microsoft.com/office/2006/metadata/properties"/>
    <ds:schemaRef ds:uri="7961ec02-9a11-46f0-9a1b-36b107bea7ca"/>
    <ds:schemaRef ds:uri="ea24217d-9860-49a5-af9e-485c994661e4"/>
    <ds:schemaRef ds:uri="http://purl.org/dc/elements/1.1/"/>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85F4648A-C0E7-44C3-B927-E41893F93097}">
  <ds:schemaRefs>
    <ds:schemaRef ds:uri="http://schemas.microsoft.com/sharepoint/v3/contenttype/forms"/>
  </ds:schemaRefs>
</ds:datastoreItem>
</file>

<file path=customXml/itemProps3.xml><?xml version="1.0" encoding="utf-8"?>
<ds:datastoreItem xmlns:ds="http://schemas.openxmlformats.org/officeDocument/2006/customXml" ds:itemID="{B1C0CA91-6F5B-4569-AC53-B3909CF0199B}">
  <ds:schemaRefs>
    <ds:schemaRef ds:uri="7961ec02-9a11-46f0-9a1b-36b107bea7ca"/>
    <ds:schemaRef ds:uri="ea24217d-9860-49a5-af9e-485c994661e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99d20d2d-8923-45d8-b9ad-5038c97582e3}" enabled="0" method="" siteId="{99d20d2d-8923-45d8-b9ad-5038c97582e3}" removed="1"/>
</clbl:labelList>
</file>

<file path=docProps/app.xml><?xml version="1.0" encoding="utf-8"?>
<Properties xmlns="http://schemas.openxmlformats.org/officeDocument/2006/extended-properties" xmlns:vt="http://schemas.openxmlformats.org/officeDocument/2006/docPropsVTypes">
  <Template>DVLA Corporate</Template>
  <TotalTime>0</TotalTime>
  <Words>1737</Words>
  <Application>Microsoft Office PowerPoint</Application>
  <PresentationFormat>Widescreen</PresentationFormat>
  <Paragraphs>171</Paragraphs>
  <Slides>27</Slides>
  <Notes>13</Notes>
  <HiddenSlides>0</HiddenSlides>
  <MMClips>4</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27</vt:i4>
      </vt:variant>
    </vt:vector>
  </HeadingPairs>
  <TitlesOfParts>
    <vt:vector size="37" baseType="lpstr">
      <vt:lpstr>Arial,Sans-Serif</vt:lpstr>
      <vt:lpstr>var(--fontFamilyCustomFont900, var(--fontFamilyBase))</vt:lpstr>
      <vt:lpstr>Arial</vt:lpstr>
      <vt:lpstr>Calibri</vt:lpstr>
      <vt:lpstr>Helvetica</vt:lpstr>
      <vt:lpstr>Segoe UI</vt:lpstr>
      <vt:lpstr>Title Slide Options</vt:lpstr>
      <vt:lpstr>DVLA Corporate</vt:lpstr>
      <vt:lpstr>Custom Design</vt:lpstr>
      <vt:lpstr>Slide master 6 internal page</vt:lpstr>
      <vt:lpstr>Graduate opportunities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STAR Method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Gaynor Thomas</cp:lastModifiedBy>
  <cp:revision>3</cp:revision>
  <dcterms:created xsi:type="dcterms:W3CDTF">2017-12-28T09:30:17Z</dcterms:created>
  <dcterms:modified xsi:type="dcterms:W3CDTF">2026-03-30T16:29:58Z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0x010100B879774DF424C545ACF6DC55AD75A02A</vt:lpwstr>
  </property>
  <property fmtid="{D5CDD505-2E9C-101B-9397-08002B2CF9AE}" pid="3" name="MediaServiceImageTags">
    <vt:lpwstr/>
  </property>
</Properties>
</file>