
<file path=[Content_Types].xml><?xml version="1.0" encoding="utf-8"?>
<Types xmlns="http://schemas.openxmlformats.org/package/2006/content-types">
  <Default Extension="gif" ContentType="image/gif"/>
  <Default Extension="jpeg" ContentType="image/jpeg"/>
  <Default Extension="JPG" ContentType="image/jpeg"/>
  <Default Extension="m4v"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9"/>
  </p:notesMasterIdLst>
  <p:sldIdLst>
    <p:sldId id="256" r:id="rId2"/>
    <p:sldId id="1187" r:id="rId3"/>
    <p:sldId id="1193" r:id="rId4"/>
    <p:sldId id="396" r:id="rId5"/>
    <p:sldId id="398" r:id="rId6"/>
    <p:sldId id="1214" r:id="rId7"/>
    <p:sldId id="1215" r:id="rId8"/>
    <p:sldId id="483" r:id="rId9"/>
    <p:sldId id="1195" r:id="rId10"/>
    <p:sldId id="1196" r:id="rId11"/>
    <p:sldId id="1216" r:id="rId12"/>
    <p:sldId id="1201" r:id="rId13"/>
    <p:sldId id="1220" r:id="rId14"/>
    <p:sldId id="1200" r:id="rId15"/>
    <p:sldId id="1198" r:id="rId16"/>
    <p:sldId id="1199" r:id="rId17"/>
    <p:sldId id="1218" r:id="rId18"/>
    <p:sldId id="500" r:id="rId19"/>
    <p:sldId id="523" r:id="rId20"/>
    <p:sldId id="1203" r:id="rId21"/>
    <p:sldId id="1205" r:id="rId22"/>
    <p:sldId id="1206" r:id="rId23"/>
    <p:sldId id="1207" r:id="rId24"/>
    <p:sldId id="1202" r:id="rId25"/>
    <p:sldId id="501" r:id="rId26"/>
    <p:sldId id="1228" r:id="rId27"/>
    <p:sldId id="1229" r:id="rId28"/>
    <p:sldId id="1197" r:id="rId29"/>
    <p:sldId id="1213" r:id="rId30"/>
    <p:sldId id="1194" r:id="rId31"/>
    <p:sldId id="1227" r:id="rId32"/>
    <p:sldId id="1223" r:id="rId33"/>
    <p:sldId id="277" r:id="rId34"/>
    <p:sldId id="1224" r:id="rId35"/>
    <p:sldId id="278" r:id="rId36"/>
    <p:sldId id="282" r:id="rId37"/>
    <p:sldId id="283" r:id="rId38"/>
    <p:sldId id="284" r:id="rId39"/>
    <p:sldId id="285" r:id="rId40"/>
    <p:sldId id="286" r:id="rId41"/>
    <p:sldId id="287" r:id="rId42"/>
    <p:sldId id="288" r:id="rId43"/>
    <p:sldId id="289" r:id="rId44"/>
    <p:sldId id="290" r:id="rId45"/>
    <p:sldId id="291" r:id="rId46"/>
    <p:sldId id="292" r:id="rId47"/>
    <p:sldId id="293" r:id="rId48"/>
    <p:sldId id="294" r:id="rId49"/>
    <p:sldId id="295" r:id="rId50"/>
    <p:sldId id="296" r:id="rId51"/>
    <p:sldId id="297" r:id="rId52"/>
    <p:sldId id="1219" r:id="rId53"/>
    <p:sldId id="298" r:id="rId54"/>
    <p:sldId id="299" r:id="rId55"/>
    <p:sldId id="300" r:id="rId56"/>
    <p:sldId id="1225" r:id="rId57"/>
    <p:sldId id="301" r:id="rId58"/>
    <p:sldId id="302" r:id="rId59"/>
    <p:sldId id="1226" r:id="rId60"/>
    <p:sldId id="303" r:id="rId61"/>
    <p:sldId id="304" r:id="rId62"/>
    <p:sldId id="306" r:id="rId63"/>
    <p:sldId id="1222" r:id="rId64"/>
    <p:sldId id="1188" r:id="rId65"/>
    <p:sldId id="1209" r:id="rId66"/>
    <p:sldId id="1210" r:id="rId67"/>
    <p:sldId id="1211" r:id="rId6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F88A7"/>
    <a:srgbClr val="6883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5340C6-9EF0-4773-841E-0B5E8D9B80BE}" v="284" dt="2023-11-26T21:25:53.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1" autoAdjust="0"/>
    <p:restoredTop sz="96052" autoAdjust="0"/>
  </p:normalViewPr>
  <p:slideViewPr>
    <p:cSldViewPr snapToGrid="0">
      <p:cViewPr>
        <p:scale>
          <a:sx n="99" d="100"/>
          <a:sy n="99" d="100"/>
        </p:scale>
        <p:origin x="184" y="4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pieChart>
        <c:varyColors val="1"/>
        <c:ser>
          <c:idx val="0"/>
          <c:order val="0"/>
          <c:tx>
            <c:strRef>
              <c:f>Sheet1!$B$1</c:f>
              <c:strCache>
                <c:ptCount val="1"/>
                <c:pt idx="0">
                  <c:v>Sales</c:v>
                </c:pt>
              </c:strCache>
            </c:strRef>
          </c:tx>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c:ext xmlns:c16="http://schemas.microsoft.com/office/drawing/2014/chart" uri="{C3380CC4-5D6E-409C-BE32-E72D297353CC}">
                <c16:uniqueId val="{00000001-4217-4ECF-B323-4087FCE6F7EA}"/>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extLst>
              <c:ext xmlns:c16="http://schemas.microsoft.com/office/drawing/2014/chart" uri="{C3380CC4-5D6E-409C-BE32-E72D297353CC}">
                <c16:uniqueId val="{00000003-4217-4ECF-B323-4087FCE6F7EA}"/>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extLst>
              <c:ext xmlns:c16="http://schemas.microsoft.com/office/drawing/2014/chart" uri="{C3380CC4-5D6E-409C-BE32-E72D297353CC}">
                <c16:uniqueId val="{00000005-4217-4ECF-B323-4087FCE6F7EA}"/>
              </c:ext>
            </c:extLst>
          </c:dPt>
          <c:dPt>
            <c:idx val="3"/>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extLst>
              <c:ext xmlns:c16="http://schemas.microsoft.com/office/drawing/2014/chart" uri="{C3380CC4-5D6E-409C-BE32-E72D297353CC}">
                <c16:uniqueId val="{00000007-4217-4ECF-B323-4087FCE6F7EA}"/>
              </c:ext>
            </c:extLst>
          </c:dPt>
          <c:dLbls>
            <c:spPr>
              <a:noFill/>
              <a:ln>
                <a:noFill/>
              </a:ln>
              <a:effectLst/>
            </c:spPr>
            <c:txPr>
              <a:bodyPr rot="0" spcFirstLastPara="1" vertOverflow="ellipsis" vert="horz" wrap="square" anchor="ctr" anchorCtr="1"/>
              <a:lstStyle/>
              <a:p>
                <a:pPr>
                  <a:defRPr sz="1300" b="0" i="0" u="none" strike="noStrike" kern="1200" baseline="0">
                    <a:solidFill>
                      <a:schemeClr val="tx2"/>
                    </a:solidFill>
                    <a:highlight>
                      <a:srgbClr val="C0C0C0"/>
                    </a:highlight>
                    <a:latin typeface="Arial" panose="020B0604020202020204" pitchFamily="34" charset="0"/>
                    <a:ea typeface="+mn-ea"/>
                    <a:cs typeface="Arial" panose="020B0604020202020204" pitchFamily="34" charset="0"/>
                  </a:defRPr>
                </a:pPr>
                <a:endParaRPr lang="en-US"/>
              </a:p>
            </c:txPr>
            <c:dLblPos val="ctr"/>
            <c:showLegendKey val="0"/>
            <c:showVal val="0"/>
            <c:showCatName val="0"/>
            <c:showSerName val="0"/>
            <c:showPercent val="1"/>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Sheet1!$A$2:$A$5</c:f>
              <c:strCache>
                <c:ptCount val="4"/>
                <c:pt idx="0">
                  <c:v>Carbon Dioxide</c:v>
                </c:pt>
                <c:pt idx="1">
                  <c:v>Methane</c:v>
                </c:pt>
                <c:pt idx="2">
                  <c:v>Chloroflouro Carbones</c:v>
                </c:pt>
                <c:pt idx="3">
                  <c:v>Nitrou soxide</c:v>
                </c:pt>
              </c:strCache>
            </c:strRef>
          </c:cat>
          <c:val>
            <c:numRef>
              <c:f>Sheet1!$B$2:$B$5</c:f>
              <c:numCache>
                <c:formatCode>General</c:formatCode>
                <c:ptCount val="4"/>
                <c:pt idx="0">
                  <c:v>6.4</c:v>
                </c:pt>
                <c:pt idx="1">
                  <c:v>1.7</c:v>
                </c:pt>
                <c:pt idx="2">
                  <c:v>1.3</c:v>
                </c:pt>
                <c:pt idx="3">
                  <c:v>0.6</c:v>
                </c:pt>
              </c:numCache>
            </c:numRef>
          </c:val>
          <c:extLst>
            <c:ext xmlns:c16="http://schemas.microsoft.com/office/drawing/2014/chart" uri="{C3380CC4-5D6E-409C-BE32-E72D297353CC}">
              <c16:uniqueId val="{00000008-4217-4ECF-B323-4087FCE6F7EA}"/>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300" b="0" i="0" u="none" strike="noStrike" kern="1200" baseline="0">
              <a:solidFill>
                <a:schemeClr val="tx2"/>
              </a:solidFill>
              <a:highlight>
                <a:srgbClr val="C0C0C0"/>
              </a:highlight>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noFill/>
    <a:ln>
      <a:noFill/>
    </a:ln>
    <a:effectLst/>
  </c:spPr>
  <c:txPr>
    <a:bodyPr/>
    <a:lstStyle/>
    <a:p>
      <a:pPr>
        <a:defRPr sz="1300" baseline="0">
          <a:highlight>
            <a:srgbClr val="C0C0C0"/>
          </a:highlight>
          <a:latin typeface="Arial" panose="020B0604020202020204" pitchFamily="34" charset="0"/>
          <a:cs typeface="Arial" panose="020B0604020202020204" pitchFamily="34" charset="0"/>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F8C49B-202A-435E-AC05-D017619889E0}" type="doc">
      <dgm:prSet loTypeId="urn:microsoft.com/office/officeart/2005/8/layout/venn2" loCatId="relationship" qsTypeId="urn:microsoft.com/office/officeart/2005/8/quickstyle/simple1" qsCatId="simple" csTypeId="urn:microsoft.com/office/officeart/2005/8/colors/colorful3" csCatId="colorful" phldr="1"/>
      <dgm:spPr/>
      <dgm:t>
        <a:bodyPr/>
        <a:lstStyle/>
        <a:p>
          <a:endParaRPr lang="en-US"/>
        </a:p>
      </dgm:t>
    </dgm:pt>
    <dgm:pt modelId="{532869C4-F757-484C-967E-4BD67E031A68}">
      <dgm:prSet phldrT="[Text]" custT="1"/>
      <dgm:spPr>
        <a:xfrm>
          <a:off x="943951" y="0"/>
          <a:ext cx="2946988" cy="2946988"/>
        </a:xfrm>
        <a:prstGeom prst="ellipse">
          <a:avLst/>
        </a:prstGeom>
        <a:solidFill>
          <a:srgbClr val="A5A5A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sz="700" b="0" dirty="0">
              <a:solidFill>
                <a:srgbClr val="0A0A0A"/>
              </a:solidFill>
              <a:latin typeface="Arial" panose="020B0604020202020204" pitchFamily="34" charset="0"/>
              <a:ea typeface="+mn-ea"/>
              <a:cs typeface="Arial" panose="020B0604020202020204" pitchFamily="34" charset="0"/>
            </a:rPr>
            <a:t>Climate system variables</a:t>
          </a:r>
          <a:endParaRPr lang="en-US" sz="700" b="0" dirty="0">
            <a:solidFill>
              <a:srgbClr val="0A0A0A"/>
            </a:solidFill>
            <a:latin typeface="Arial" panose="020B0604020202020204" pitchFamily="34" charset="0"/>
            <a:ea typeface="+mn-ea"/>
            <a:cs typeface="Arial" panose="020B0604020202020204" pitchFamily="34" charset="0"/>
          </a:endParaRPr>
        </a:p>
      </dgm:t>
    </dgm:pt>
    <dgm:pt modelId="{CE326EB7-CCB6-420C-BAEC-08476B60E001}" type="parTrans" cxnId="{6E1C56FD-27DA-436E-BD73-6CF63AD96C6D}">
      <dgm:prSet/>
      <dgm:spPr/>
      <dgm:t>
        <a:bodyPr/>
        <a:lstStyle/>
        <a:p>
          <a:endParaRPr lang="en-US" sz="700" b="0"/>
        </a:p>
      </dgm:t>
    </dgm:pt>
    <dgm:pt modelId="{47E0D779-A354-414E-94A4-E0A524B9C543}" type="sibTrans" cxnId="{6E1C56FD-27DA-436E-BD73-6CF63AD96C6D}">
      <dgm:prSet/>
      <dgm:spPr/>
      <dgm:t>
        <a:bodyPr/>
        <a:lstStyle/>
        <a:p>
          <a:endParaRPr lang="en-US" sz="700" b="0"/>
        </a:p>
      </dgm:t>
    </dgm:pt>
    <dgm:pt modelId="{2DD24FDC-90E4-4F05-AB28-6F9B2BC6B584}">
      <dgm:prSet phldrT="[Text]" custT="1"/>
      <dgm:spPr>
        <a:xfrm>
          <a:off x="1238649" y="589397"/>
          <a:ext cx="2357590" cy="2357590"/>
        </a:xfrm>
        <a:prstGeom prst="ellipse">
          <a:avLst/>
        </a:prstGeom>
        <a:solidFill>
          <a:srgbClr val="A5A5A5">
            <a:hueOff val="903533"/>
            <a:satOff val="33333"/>
            <a:lumOff val="-4902"/>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sz="700" b="0" dirty="0">
              <a:solidFill>
                <a:srgbClr val="0A0A0A"/>
              </a:solidFill>
              <a:latin typeface="Arial" panose="020B0604020202020204" pitchFamily="34" charset="0"/>
              <a:ea typeface="+mn-ea"/>
              <a:cs typeface="Arial" panose="020B0604020202020204" pitchFamily="34" charset="0"/>
            </a:rPr>
            <a:t>Observation is technically feasible</a:t>
          </a:r>
          <a:endParaRPr lang="en-US" sz="700" b="0" dirty="0">
            <a:solidFill>
              <a:srgbClr val="0A0A0A"/>
            </a:solidFill>
            <a:latin typeface="Arial" panose="020B0604020202020204" pitchFamily="34" charset="0"/>
            <a:ea typeface="+mn-ea"/>
            <a:cs typeface="Arial" panose="020B0604020202020204" pitchFamily="34" charset="0"/>
          </a:endParaRPr>
        </a:p>
      </dgm:t>
    </dgm:pt>
    <dgm:pt modelId="{3C24F9B9-9958-4F29-8DA0-04DD980A530C}" type="parTrans" cxnId="{A368D9C6-37E3-443D-914F-3C8C25DDACEA}">
      <dgm:prSet/>
      <dgm:spPr/>
      <dgm:t>
        <a:bodyPr/>
        <a:lstStyle/>
        <a:p>
          <a:endParaRPr lang="en-US" sz="700" b="0"/>
        </a:p>
      </dgm:t>
    </dgm:pt>
    <dgm:pt modelId="{CF68BCBA-B9A3-4A53-A66E-2A4331D6F4A7}" type="sibTrans" cxnId="{A368D9C6-37E3-443D-914F-3C8C25DDACEA}">
      <dgm:prSet/>
      <dgm:spPr/>
      <dgm:t>
        <a:bodyPr/>
        <a:lstStyle/>
        <a:p>
          <a:endParaRPr lang="en-US" sz="700" b="0"/>
        </a:p>
      </dgm:t>
    </dgm:pt>
    <dgm:pt modelId="{7B8085E3-9808-4BE0-A231-E5064813484D}">
      <dgm:prSet phldrT="[Text]" custT="1"/>
      <dgm:spPr>
        <a:xfrm>
          <a:off x="1533348" y="1178795"/>
          <a:ext cx="1768192" cy="1768192"/>
        </a:xfrm>
        <a:prstGeom prst="ellipse">
          <a:avLst/>
        </a:prstGeom>
        <a:solidFill>
          <a:srgbClr val="A5A5A5">
            <a:hueOff val="1807066"/>
            <a:satOff val="66667"/>
            <a:lumOff val="-9804"/>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sz="700" b="0" dirty="0">
              <a:solidFill>
                <a:srgbClr val="0A0A0A"/>
              </a:solidFill>
              <a:latin typeface="Arial" panose="020B0604020202020204" pitchFamily="34" charset="0"/>
              <a:ea typeface="+mn-ea"/>
              <a:cs typeface="Arial" panose="020B0604020202020204" pitchFamily="34" charset="0"/>
            </a:rPr>
            <a:t>Observation is cost effective</a:t>
          </a:r>
          <a:endParaRPr lang="en-US" sz="700" b="0" dirty="0">
            <a:solidFill>
              <a:srgbClr val="0A0A0A"/>
            </a:solidFill>
            <a:latin typeface="Arial" panose="020B0604020202020204" pitchFamily="34" charset="0"/>
            <a:ea typeface="+mn-ea"/>
            <a:cs typeface="Arial" panose="020B0604020202020204" pitchFamily="34" charset="0"/>
          </a:endParaRPr>
        </a:p>
      </dgm:t>
    </dgm:pt>
    <dgm:pt modelId="{71B7A32A-E9DB-42E6-BF37-E21B895CDA3F}" type="parTrans" cxnId="{4D65B8C1-3611-44EC-ADE9-FFDF1C56F03E}">
      <dgm:prSet/>
      <dgm:spPr/>
      <dgm:t>
        <a:bodyPr/>
        <a:lstStyle/>
        <a:p>
          <a:endParaRPr lang="en-US" sz="700" b="0"/>
        </a:p>
      </dgm:t>
    </dgm:pt>
    <dgm:pt modelId="{39AB99B8-DBFF-4BAA-9BD9-133F4123581B}" type="sibTrans" cxnId="{4D65B8C1-3611-44EC-ADE9-FFDF1C56F03E}">
      <dgm:prSet/>
      <dgm:spPr/>
      <dgm:t>
        <a:bodyPr/>
        <a:lstStyle/>
        <a:p>
          <a:endParaRPr lang="en-US" sz="700" b="0"/>
        </a:p>
      </dgm:t>
    </dgm:pt>
    <dgm:pt modelId="{65802664-DB46-442D-8609-585DC548F67A}">
      <dgm:prSet phldrT="[Text]" custT="1"/>
      <dgm:spPr>
        <a:xfrm>
          <a:off x="1848735" y="1768192"/>
          <a:ext cx="1178795" cy="1178795"/>
        </a:xfrm>
        <a:prstGeom prst="ellipse">
          <a:avLst/>
        </a:prstGeom>
        <a:solidFill>
          <a:srgbClr val="A5A5A5">
            <a:hueOff val="2710599"/>
            <a:satOff val="100000"/>
            <a:lumOff val="-14706"/>
            <a:alphaOff val="0"/>
          </a:srgbClr>
        </a:solidFill>
        <a:ln w="12700" cap="flat" cmpd="sng" algn="ctr">
          <a:solidFill>
            <a:sysClr val="window" lastClr="FFFFFF">
              <a:hueOff val="0"/>
              <a:satOff val="0"/>
              <a:lumOff val="0"/>
              <a:alphaOff val="0"/>
            </a:sysClr>
          </a:solidFill>
          <a:prstDash val="solid"/>
          <a:miter lim="800000"/>
        </a:ln>
        <a:effectLst/>
      </dgm:spPr>
      <dgm:t>
        <a:bodyPr/>
        <a:lstStyle/>
        <a:p>
          <a:endParaRPr lang="en-GB" sz="700" b="0" dirty="0">
            <a:solidFill>
              <a:srgbClr val="0A0A0A"/>
            </a:solidFill>
            <a:latin typeface="Arial" panose="020B0604020202020204" pitchFamily="34" charset="0"/>
            <a:ea typeface="+mn-ea"/>
            <a:cs typeface="Arial" panose="020B0604020202020204" pitchFamily="34" charset="0"/>
          </a:endParaRPr>
        </a:p>
        <a:p>
          <a:endParaRPr lang="en-GB" sz="700" b="0" dirty="0">
            <a:solidFill>
              <a:srgbClr val="0A0A0A"/>
            </a:solidFill>
            <a:latin typeface="Arial" panose="020B0604020202020204" pitchFamily="34" charset="0"/>
            <a:ea typeface="+mn-ea"/>
            <a:cs typeface="Arial" panose="020B0604020202020204" pitchFamily="34" charset="0"/>
          </a:endParaRPr>
        </a:p>
        <a:p>
          <a:r>
            <a:rPr lang="en-GB" sz="700" b="0" dirty="0">
              <a:solidFill>
                <a:srgbClr val="0A0A0A"/>
              </a:solidFill>
              <a:latin typeface="Arial" panose="020B0604020202020204" pitchFamily="34" charset="0"/>
              <a:ea typeface="+mn-ea"/>
              <a:cs typeface="Arial" panose="020B0604020202020204" pitchFamily="34" charset="0"/>
            </a:rPr>
            <a:t>Observation is relevant</a:t>
          </a:r>
          <a:endParaRPr lang="en-US" sz="700" b="0" dirty="0">
            <a:solidFill>
              <a:srgbClr val="0A0A0A"/>
            </a:solidFill>
            <a:latin typeface="Arial" panose="020B0604020202020204" pitchFamily="34" charset="0"/>
            <a:ea typeface="+mn-ea"/>
            <a:cs typeface="Arial" panose="020B0604020202020204" pitchFamily="34" charset="0"/>
          </a:endParaRPr>
        </a:p>
      </dgm:t>
    </dgm:pt>
    <dgm:pt modelId="{E16363E1-2CBC-49DB-8237-FC660BAF90EC}" type="parTrans" cxnId="{B35786E1-C636-4ADB-9A2C-A57DE3C46C8C}">
      <dgm:prSet/>
      <dgm:spPr/>
      <dgm:t>
        <a:bodyPr/>
        <a:lstStyle/>
        <a:p>
          <a:endParaRPr lang="en-US" sz="700" b="0"/>
        </a:p>
      </dgm:t>
    </dgm:pt>
    <dgm:pt modelId="{405DC9CE-6139-4AFE-A8DB-D9879E9C06CF}" type="sibTrans" cxnId="{B35786E1-C636-4ADB-9A2C-A57DE3C46C8C}">
      <dgm:prSet/>
      <dgm:spPr/>
      <dgm:t>
        <a:bodyPr/>
        <a:lstStyle/>
        <a:p>
          <a:endParaRPr lang="en-US" sz="700" b="0"/>
        </a:p>
      </dgm:t>
    </dgm:pt>
    <dgm:pt modelId="{8DCF5CF7-27A8-4418-BBD6-A262E03F0AF3}" type="pres">
      <dgm:prSet presAssocID="{93F8C49B-202A-435E-AC05-D017619889E0}" presName="Name0" presStyleCnt="0">
        <dgm:presLayoutVars>
          <dgm:chMax val="7"/>
          <dgm:resizeHandles val="exact"/>
        </dgm:presLayoutVars>
      </dgm:prSet>
      <dgm:spPr/>
    </dgm:pt>
    <dgm:pt modelId="{C7D36D58-496D-40D0-B3B5-AB34D1DC7A53}" type="pres">
      <dgm:prSet presAssocID="{93F8C49B-202A-435E-AC05-D017619889E0}" presName="comp1" presStyleCnt="0"/>
      <dgm:spPr/>
    </dgm:pt>
    <dgm:pt modelId="{FFEAC7A6-BBB4-4F88-B03F-AB1D49DCA49C}" type="pres">
      <dgm:prSet presAssocID="{93F8C49B-202A-435E-AC05-D017619889E0}" presName="circle1" presStyleLbl="node1" presStyleIdx="0" presStyleCnt="4"/>
      <dgm:spPr/>
    </dgm:pt>
    <dgm:pt modelId="{9C94B0D0-C2DB-4D16-A88B-3D0FAA6F3E16}" type="pres">
      <dgm:prSet presAssocID="{93F8C49B-202A-435E-AC05-D017619889E0}" presName="c1text" presStyleLbl="node1" presStyleIdx="0" presStyleCnt="4">
        <dgm:presLayoutVars>
          <dgm:bulletEnabled val="1"/>
        </dgm:presLayoutVars>
      </dgm:prSet>
      <dgm:spPr/>
    </dgm:pt>
    <dgm:pt modelId="{CD5E0C67-6F65-481C-A75C-D08E94C7CB0D}" type="pres">
      <dgm:prSet presAssocID="{93F8C49B-202A-435E-AC05-D017619889E0}" presName="comp2" presStyleCnt="0"/>
      <dgm:spPr/>
    </dgm:pt>
    <dgm:pt modelId="{742019EF-7177-4BF0-AB5E-7F9BD438C426}" type="pres">
      <dgm:prSet presAssocID="{93F8C49B-202A-435E-AC05-D017619889E0}" presName="circle2" presStyleLbl="node1" presStyleIdx="1" presStyleCnt="4"/>
      <dgm:spPr/>
    </dgm:pt>
    <dgm:pt modelId="{36E978D6-1665-4BEE-8A7D-47D2B1720FF2}" type="pres">
      <dgm:prSet presAssocID="{93F8C49B-202A-435E-AC05-D017619889E0}" presName="c2text" presStyleLbl="node1" presStyleIdx="1" presStyleCnt="4">
        <dgm:presLayoutVars>
          <dgm:bulletEnabled val="1"/>
        </dgm:presLayoutVars>
      </dgm:prSet>
      <dgm:spPr/>
    </dgm:pt>
    <dgm:pt modelId="{26D578E0-8640-4D31-8283-D0043B183B4C}" type="pres">
      <dgm:prSet presAssocID="{93F8C49B-202A-435E-AC05-D017619889E0}" presName="comp3" presStyleCnt="0"/>
      <dgm:spPr/>
    </dgm:pt>
    <dgm:pt modelId="{E85F5104-33BA-49D7-A925-88ADEA6EC81C}" type="pres">
      <dgm:prSet presAssocID="{93F8C49B-202A-435E-AC05-D017619889E0}" presName="circle3" presStyleLbl="node1" presStyleIdx="2" presStyleCnt="4"/>
      <dgm:spPr/>
    </dgm:pt>
    <dgm:pt modelId="{62138D33-D8C3-4B2F-A0C9-CAF66738C685}" type="pres">
      <dgm:prSet presAssocID="{93F8C49B-202A-435E-AC05-D017619889E0}" presName="c3text" presStyleLbl="node1" presStyleIdx="2" presStyleCnt="4">
        <dgm:presLayoutVars>
          <dgm:bulletEnabled val="1"/>
        </dgm:presLayoutVars>
      </dgm:prSet>
      <dgm:spPr/>
    </dgm:pt>
    <dgm:pt modelId="{C65A2C45-DA00-499D-B1DC-4B217FA94377}" type="pres">
      <dgm:prSet presAssocID="{93F8C49B-202A-435E-AC05-D017619889E0}" presName="comp4" presStyleCnt="0"/>
      <dgm:spPr/>
    </dgm:pt>
    <dgm:pt modelId="{19952FEC-0AFF-40D8-97AF-4EFEAA923097}" type="pres">
      <dgm:prSet presAssocID="{93F8C49B-202A-435E-AC05-D017619889E0}" presName="circle4" presStyleLbl="node1" presStyleIdx="3" presStyleCnt="4" custLinFactNeighborX="1755" custLinFactNeighborY="32654"/>
      <dgm:spPr/>
    </dgm:pt>
    <dgm:pt modelId="{7D08614A-959B-48D1-835F-4EE27170C3F2}" type="pres">
      <dgm:prSet presAssocID="{93F8C49B-202A-435E-AC05-D017619889E0}" presName="c4text" presStyleLbl="node1" presStyleIdx="3" presStyleCnt="4">
        <dgm:presLayoutVars>
          <dgm:bulletEnabled val="1"/>
        </dgm:presLayoutVars>
      </dgm:prSet>
      <dgm:spPr/>
    </dgm:pt>
  </dgm:ptLst>
  <dgm:cxnLst>
    <dgm:cxn modelId="{5137D615-EE7F-4BDD-8195-C42DAC1CB7D9}" type="presOf" srcId="{532869C4-F757-484C-967E-4BD67E031A68}" destId="{FFEAC7A6-BBB4-4F88-B03F-AB1D49DCA49C}" srcOrd="0" destOrd="0" presId="urn:microsoft.com/office/officeart/2005/8/layout/venn2"/>
    <dgm:cxn modelId="{EF40941D-570C-4DA1-80A1-F08B4DB92820}" type="presOf" srcId="{7B8085E3-9808-4BE0-A231-E5064813484D}" destId="{E85F5104-33BA-49D7-A925-88ADEA6EC81C}" srcOrd="0" destOrd="0" presId="urn:microsoft.com/office/officeart/2005/8/layout/venn2"/>
    <dgm:cxn modelId="{4E0E3A34-A4ED-4189-B81A-B2B1CCC9521F}" type="presOf" srcId="{2DD24FDC-90E4-4F05-AB28-6F9B2BC6B584}" destId="{36E978D6-1665-4BEE-8A7D-47D2B1720FF2}" srcOrd="1" destOrd="0" presId="urn:microsoft.com/office/officeart/2005/8/layout/venn2"/>
    <dgm:cxn modelId="{E2004581-BD05-4C4B-A84F-F1160F9A824A}" type="presOf" srcId="{2DD24FDC-90E4-4F05-AB28-6F9B2BC6B584}" destId="{742019EF-7177-4BF0-AB5E-7F9BD438C426}" srcOrd="0" destOrd="0" presId="urn:microsoft.com/office/officeart/2005/8/layout/venn2"/>
    <dgm:cxn modelId="{90EE1184-F0B6-4BF8-BD48-36FF7FA43467}" type="presOf" srcId="{65802664-DB46-442D-8609-585DC548F67A}" destId="{7D08614A-959B-48D1-835F-4EE27170C3F2}" srcOrd="1" destOrd="0" presId="urn:microsoft.com/office/officeart/2005/8/layout/venn2"/>
    <dgm:cxn modelId="{532452A3-D13C-42BD-A9E2-F22AFED39E95}" type="presOf" srcId="{532869C4-F757-484C-967E-4BD67E031A68}" destId="{9C94B0D0-C2DB-4D16-A88B-3D0FAA6F3E16}" srcOrd="1" destOrd="0" presId="urn:microsoft.com/office/officeart/2005/8/layout/venn2"/>
    <dgm:cxn modelId="{228F69B8-E407-4508-BC8D-0710C21CD28E}" type="presOf" srcId="{7B8085E3-9808-4BE0-A231-E5064813484D}" destId="{62138D33-D8C3-4B2F-A0C9-CAF66738C685}" srcOrd="1" destOrd="0" presId="urn:microsoft.com/office/officeart/2005/8/layout/venn2"/>
    <dgm:cxn modelId="{57A0D8B9-F9AB-4A0B-9F19-7C8DA1203E24}" type="presOf" srcId="{93F8C49B-202A-435E-AC05-D017619889E0}" destId="{8DCF5CF7-27A8-4418-BBD6-A262E03F0AF3}" srcOrd="0" destOrd="0" presId="urn:microsoft.com/office/officeart/2005/8/layout/venn2"/>
    <dgm:cxn modelId="{4D65B8C1-3611-44EC-ADE9-FFDF1C56F03E}" srcId="{93F8C49B-202A-435E-AC05-D017619889E0}" destId="{7B8085E3-9808-4BE0-A231-E5064813484D}" srcOrd="2" destOrd="0" parTransId="{71B7A32A-E9DB-42E6-BF37-E21B895CDA3F}" sibTransId="{39AB99B8-DBFF-4BAA-9BD9-133F4123581B}"/>
    <dgm:cxn modelId="{A368D9C6-37E3-443D-914F-3C8C25DDACEA}" srcId="{93F8C49B-202A-435E-AC05-D017619889E0}" destId="{2DD24FDC-90E4-4F05-AB28-6F9B2BC6B584}" srcOrd="1" destOrd="0" parTransId="{3C24F9B9-9958-4F29-8DA0-04DD980A530C}" sibTransId="{CF68BCBA-B9A3-4A53-A66E-2A4331D6F4A7}"/>
    <dgm:cxn modelId="{00543BCC-58D6-4257-8A88-833E603E38C0}" type="presOf" srcId="{65802664-DB46-442D-8609-585DC548F67A}" destId="{19952FEC-0AFF-40D8-97AF-4EFEAA923097}" srcOrd="0" destOrd="0" presId="urn:microsoft.com/office/officeart/2005/8/layout/venn2"/>
    <dgm:cxn modelId="{B35786E1-C636-4ADB-9A2C-A57DE3C46C8C}" srcId="{93F8C49B-202A-435E-AC05-D017619889E0}" destId="{65802664-DB46-442D-8609-585DC548F67A}" srcOrd="3" destOrd="0" parTransId="{E16363E1-2CBC-49DB-8237-FC660BAF90EC}" sibTransId="{405DC9CE-6139-4AFE-A8DB-D9879E9C06CF}"/>
    <dgm:cxn modelId="{6E1C56FD-27DA-436E-BD73-6CF63AD96C6D}" srcId="{93F8C49B-202A-435E-AC05-D017619889E0}" destId="{532869C4-F757-484C-967E-4BD67E031A68}" srcOrd="0" destOrd="0" parTransId="{CE326EB7-CCB6-420C-BAEC-08476B60E001}" sibTransId="{47E0D779-A354-414E-94A4-E0A524B9C543}"/>
    <dgm:cxn modelId="{DE6A4816-90EB-4B95-847F-963886891FD4}" type="presParOf" srcId="{8DCF5CF7-27A8-4418-BBD6-A262E03F0AF3}" destId="{C7D36D58-496D-40D0-B3B5-AB34D1DC7A53}" srcOrd="0" destOrd="0" presId="urn:microsoft.com/office/officeart/2005/8/layout/venn2"/>
    <dgm:cxn modelId="{C1B0637B-54F1-4329-B0A6-54EBEFAEA3CF}" type="presParOf" srcId="{C7D36D58-496D-40D0-B3B5-AB34D1DC7A53}" destId="{FFEAC7A6-BBB4-4F88-B03F-AB1D49DCA49C}" srcOrd="0" destOrd="0" presId="urn:microsoft.com/office/officeart/2005/8/layout/venn2"/>
    <dgm:cxn modelId="{15C1968C-6C5E-4FF1-A256-1E1E67D90443}" type="presParOf" srcId="{C7D36D58-496D-40D0-B3B5-AB34D1DC7A53}" destId="{9C94B0D0-C2DB-4D16-A88B-3D0FAA6F3E16}" srcOrd="1" destOrd="0" presId="urn:microsoft.com/office/officeart/2005/8/layout/venn2"/>
    <dgm:cxn modelId="{D98A3C8A-E226-4D86-82A4-7EA33E1A1F0E}" type="presParOf" srcId="{8DCF5CF7-27A8-4418-BBD6-A262E03F0AF3}" destId="{CD5E0C67-6F65-481C-A75C-D08E94C7CB0D}" srcOrd="1" destOrd="0" presId="urn:microsoft.com/office/officeart/2005/8/layout/venn2"/>
    <dgm:cxn modelId="{1B4E46E1-4BFB-42C9-95BD-976B880E1D87}" type="presParOf" srcId="{CD5E0C67-6F65-481C-A75C-D08E94C7CB0D}" destId="{742019EF-7177-4BF0-AB5E-7F9BD438C426}" srcOrd="0" destOrd="0" presId="urn:microsoft.com/office/officeart/2005/8/layout/venn2"/>
    <dgm:cxn modelId="{32F99ABD-3745-4B16-B3CE-5D08E1F5C9BD}" type="presParOf" srcId="{CD5E0C67-6F65-481C-A75C-D08E94C7CB0D}" destId="{36E978D6-1665-4BEE-8A7D-47D2B1720FF2}" srcOrd="1" destOrd="0" presId="urn:microsoft.com/office/officeart/2005/8/layout/venn2"/>
    <dgm:cxn modelId="{164BA397-553C-43A8-84C1-69A34B7844C9}" type="presParOf" srcId="{8DCF5CF7-27A8-4418-BBD6-A262E03F0AF3}" destId="{26D578E0-8640-4D31-8283-D0043B183B4C}" srcOrd="2" destOrd="0" presId="urn:microsoft.com/office/officeart/2005/8/layout/venn2"/>
    <dgm:cxn modelId="{FDC22D6D-88E1-4FE9-B056-B2F7131CAB6C}" type="presParOf" srcId="{26D578E0-8640-4D31-8283-D0043B183B4C}" destId="{E85F5104-33BA-49D7-A925-88ADEA6EC81C}" srcOrd="0" destOrd="0" presId="urn:microsoft.com/office/officeart/2005/8/layout/venn2"/>
    <dgm:cxn modelId="{D094CCE2-C761-455B-9BCA-B99747E95E0F}" type="presParOf" srcId="{26D578E0-8640-4D31-8283-D0043B183B4C}" destId="{62138D33-D8C3-4B2F-A0C9-CAF66738C685}" srcOrd="1" destOrd="0" presId="urn:microsoft.com/office/officeart/2005/8/layout/venn2"/>
    <dgm:cxn modelId="{2996A3EB-DA07-4E56-8827-67FADF3F4EBE}" type="presParOf" srcId="{8DCF5CF7-27A8-4418-BBD6-A262E03F0AF3}" destId="{C65A2C45-DA00-499D-B1DC-4B217FA94377}" srcOrd="3" destOrd="0" presId="urn:microsoft.com/office/officeart/2005/8/layout/venn2"/>
    <dgm:cxn modelId="{B844E223-E876-4A65-850A-1C697EC3E04E}" type="presParOf" srcId="{C65A2C45-DA00-499D-B1DC-4B217FA94377}" destId="{19952FEC-0AFF-40D8-97AF-4EFEAA923097}" srcOrd="0" destOrd="0" presId="urn:microsoft.com/office/officeart/2005/8/layout/venn2"/>
    <dgm:cxn modelId="{003CAC87-7686-443E-A955-6D3105D655FB}" type="presParOf" srcId="{C65A2C45-DA00-499D-B1DC-4B217FA94377}" destId="{7D08614A-959B-48D1-835F-4EE27170C3F2}"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AC7A6-BBB4-4F88-B03F-AB1D49DCA49C}">
      <dsp:nvSpPr>
        <dsp:cNvPr id="0" name=""/>
        <dsp:cNvSpPr/>
      </dsp:nvSpPr>
      <dsp:spPr>
        <a:xfrm>
          <a:off x="943951" y="0"/>
          <a:ext cx="2946988" cy="2946988"/>
        </a:xfrm>
        <a:prstGeom prst="ellipse">
          <a:avLst/>
        </a:prstGeom>
        <a:solidFill>
          <a:srgbClr val="A5A5A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0" kern="1200" dirty="0">
              <a:solidFill>
                <a:srgbClr val="0A0A0A"/>
              </a:solidFill>
              <a:latin typeface="Arial" panose="020B0604020202020204" pitchFamily="34" charset="0"/>
              <a:ea typeface="+mn-ea"/>
              <a:cs typeface="Arial" panose="020B0604020202020204" pitchFamily="34" charset="0"/>
            </a:rPr>
            <a:t>Climate system variables</a:t>
          </a:r>
          <a:endParaRPr lang="en-US" sz="700" b="0" kern="1200" dirty="0">
            <a:solidFill>
              <a:srgbClr val="0A0A0A"/>
            </a:solidFill>
            <a:latin typeface="Arial" panose="020B0604020202020204" pitchFamily="34" charset="0"/>
            <a:ea typeface="+mn-ea"/>
            <a:cs typeface="Arial" panose="020B0604020202020204" pitchFamily="34" charset="0"/>
          </a:endParaRPr>
        </a:p>
      </dsp:txBody>
      <dsp:txXfrm>
        <a:off x="2126125" y="212085"/>
        <a:ext cx="582639" cy="312576"/>
      </dsp:txXfrm>
    </dsp:sp>
    <dsp:sp modelId="{742019EF-7177-4BF0-AB5E-7F9BD438C426}">
      <dsp:nvSpPr>
        <dsp:cNvPr id="0" name=""/>
        <dsp:cNvSpPr/>
      </dsp:nvSpPr>
      <dsp:spPr>
        <a:xfrm>
          <a:off x="1238649" y="589397"/>
          <a:ext cx="2357590" cy="2357590"/>
        </a:xfrm>
        <a:prstGeom prst="ellipse">
          <a:avLst/>
        </a:prstGeom>
        <a:solidFill>
          <a:srgbClr val="A5A5A5">
            <a:hueOff val="903533"/>
            <a:satOff val="33333"/>
            <a:lumOff val="-4902"/>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0" kern="1200" dirty="0">
              <a:solidFill>
                <a:srgbClr val="0A0A0A"/>
              </a:solidFill>
              <a:latin typeface="Arial" panose="020B0604020202020204" pitchFamily="34" charset="0"/>
              <a:ea typeface="+mn-ea"/>
              <a:cs typeface="Arial" panose="020B0604020202020204" pitchFamily="34" charset="0"/>
            </a:rPr>
            <a:t>Observation is technically feasible</a:t>
          </a:r>
          <a:endParaRPr lang="en-US" sz="700" b="0" kern="1200" dirty="0">
            <a:solidFill>
              <a:srgbClr val="0A0A0A"/>
            </a:solidFill>
            <a:latin typeface="Arial" panose="020B0604020202020204" pitchFamily="34" charset="0"/>
            <a:ea typeface="+mn-ea"/>
            <a:cs typeface="Arial" panose="020B0604020202020204" pitchFamily="34" charset="0"/>
          </a:endParaRPr>
        </a:p>
      </dsp:txBody>
      <dsp:txXfrm>
        <a:off x="2126125" y="793000"/>
        <a:ext cx="582639" cy="300072"/>
      </dsp:txXfrm>
    </dsp:sp>
    <dsp:sp modelId="{E85F5104-33BA-49D7-A925-88ADEA6EC81C}">
      <dsp:nvSpPr>
        <dsp:cNvPr id="0" name=""/>
        <dsp:cNvSpPr/>
      </dsp:nvSpPr>
      <dsp:spPr>
        <a:xfrm>
          <a:off x="1533348" y="1178795"/>
          <a:ext cx="1768192" cy="1768192"/>
        </a:xfrm>
        <a:prstGeom prst="ellipse">
          <a:avLst/>
        </a:prstGeom>
        <a:solidFill>
          <a:srgbClr val="A5A5A5">
            <a:hueOff val="1807066"/>
            <a:satOff val="66667"/>
            <a:lumOff val="-980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0" kern="1200" dirty="0">
              <a:solidFill>
                <a:srgbClr val="0A0A0A"/>
              </a:solidFill>
              <a:latin typeface="Arial" panose="020B0604020202020204" pitchFamily="34" charset="0"/>
              <a:ea typeface="+mn-ea"/>
              <a:cs typeface="Arial" panose="020B0604020202020204" pitchFamily="34" charset="0"/>
            </a:rPr>
            <a:t>Observation is cost effective</a:t>
          </a:r>
          <a:endParaRPr lang="en-US" sz="700" b="0" kern="1200" dirty="0">
            <a:solidFill>
              <a:srgbClr val="0A0A0A"/>
            </a:solidFill>
            <a:latin typeface="Arial" panose="020B0604020202020204" pitchFamily="34" charset="0"/>
            <a:ea typeface="+mn-ea"/>
            <a:cs typeface="Arial" panose="020B0604020202020204" pitchFamily="34" charset="0"/>
          </a:endParaRPr>
        </a:p>
      </dsp:txBody>
      <dsp:txXfrm>
        <a:off x="2126125" y="1369672"/>
        <a:ext cx="582639" cy="281317"/>
      </dsp:txXfrm>
    </dsp:sp>
    <dsp:sp modelId="{19952FEC-0AFF-40D8-97AF-4EFEAA923097}">
      <dsp:nvSpPr>
        <dsp:cNvPr id="0" name=""/>
        <dsp:cNvSpPr/>
      </dsp:nvSpPr>
      <dsp:spPr>
        <a:xfrm>
          <a:off x="1848735" y="1768192"/>
          <a:ext cx="1178795" cy="1178795"/>
        </a:xfrm>
        <a:prstGeom prst="ellipse">
          <a:avLst/>
        </a:prstGeom>
        <a:solidFill>
          <a:srgbClr val="A5A5A5">
            <a:hueOff val="2710599"/>
            <a:satOff val="100000"/>
            <a:lumOff val="-14706"/>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endParaRPr lang="en-GB" sz="700" b="0" kern="1200" dirty="0">
            <a:solidFill>
              <a:srgbClr val="0A0A0A"/>
            </a:solidFill>
            <a:latin typeface="Arial" panose="020B0604020202020204" pitchFamily="34" charset="0"/>
            <a:ea typeface="+mn-ea"/>
            <a:cs typeface="Arial" panose="020B0604020202020204" pitchFamily="34" charset="0"/>
          </a:endParaRPr>
        </a:p>
        <a:p>
          <a:pPr marL="0" lvl="0" indent="0" algn="ctr" defTabSz="311150">
            <a:lnSpc>
              <a:spcPct val="90000"/>
            </a:lnSpc>
            <a:spcBef>
              <a:spcPct val="0"/>
            </a:spcBef>
            <a:spcAft>
              <a:spcPct val="35000"/>
            </a:spcAft>
            <a:buNone/>
          </a:pPr>
          <a:endParaRPr lang="en-GB" sz="700" b="0" kern="1200" dirty="0">
            <a:solidFill>
              <a:srgbClr val="0A0A0A"/>
            </a:solidFill>
            <a:latin typeface="Arial" panose="020B0604020202020204" pitchFamily="34" charset="0"/>
            <a:ea typeface="+mn-ea"/>
            <a:cs typeface="Arial" panose="020B0604020202020204" pitchFamily="34" charset="0"/>
          </a:endParaRPr>
        </a:p>
        <a:p>
          <a:pPr marL="0" lvl="0" indent="0" algn="ctr" defTabSz="311150">
            <a:lnSpc>
              <a:spcPct val="90000"/>
            </a:lnSpc>
            <a:spcBef>
              <a:spcPct val="0"/>
            </a:spcBef>
            <a:spcAft>
              <a:spcPct val="35000"/>
            </a:spcAft>
            <a:buNone/>
          </a:pPr>
          <a:r>
            <a:rPr lang="en-GB" sz="700" b="0" kern="1200" dirty="0">
              <a:solidFill>
                <a:srgbClr val="0A0A0A"/>
              </a:solidFill>
              <a:latin typeface="Arial" panose="020B0604020202020204" pitchFamily="34" charset="0"/>
              <a:ea typeface="+mn-ea"/>
              <a:cs typeface="Arial" panose="020B0604020202020204" pitchFamily="34" charset="0"/>
            </a:rPr>
            <a:t>Observation is relevant</a:t>
          </a:r>
          <a:endParaRPr lang="en-US" sz="700" b="0" kern="1200" dirty="0">
            <a:solidFill>
              <a:srgbClr val="0A0A0A"/>
            </a:solidFill>
            <a:latin typeface="Arial" panose="020B0604020202020204" pitchFamily="34" charset="0"/>
            <a:ea typeface="+mn-ea"/>
            <a:cs typeface="Arial" panose="020B0604020202020204" pitchFamily="34" charset="0"/>
          </a:endParaRPr>
        </a:p>
      </dsp:txBody>
      <dsp:txXfrm>
        <a:off x="2143433" y="2149206"/>
        <a:ext cx="589398" cy="416767"/>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726CF2-4D66-4B7E-8952-8250757BDE6E}" type="datetimeFigureOut">
              <a:rPr lang="en-GB" smtClean="0"/>
              <a:t>25/11/2023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571FDA-9FBF-4D23-9430-3B6AAC362031}" type="slidenum">
              <a:rPr lang="en-GB" smtClean="0"/>
              <a:t>‹#›</a:t>
            </a:fld>
            <a:endParaRPr lang="en-GB"/>
          </a:p>
        </p:txBody>
      </p:sp>
    </p:spTree>
    <p:extLst>
      <p:ext uri="{BB962C8B-B14F-4D97-AF65-F5344CB8AC3E}">
        <p14:creationId xmlns:p14="http://schemas.microsoft.com/office/powerpoint/2010/main" val="2301149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ww2010.atmos.uiuc.edu/(Gh)/wwhlpr/coriolis.rxml?hret=/guides/mtr/fw/fric.rxml" TargetMode="External"/><Relationship Id="rId2" Type="http://schemas.openxmlformats.org/officeDocument/2006/relationships/slide" Target="../slides/slide30.xml"/><Relationship Id="rId1" Type="http://schemas.openxmlformats.org/officeDocument/2006/relationships/notesMaster" Target="../notesMasters/notesMaster1.xml"/><Relationship Id="rId5" Type="http://schemas.openxmlformats.org/officeDocument/2006/relationships/hyperlink" Target="http://ww2010.atmos.uiuc.edu/(Gh)/wwhlpr/geostrophic.rxml?hret=/guides/mtr/fw/fric.rxml" TargetMode="External"/><Relationship Id="rId4" Type="http://schemas.openxmlformats.org/officeDocument/2006/relationships/hyperlink" Target="http://ww2010.atmos.uiuc.edu/(Gh)/wwhlpr/pressure_gradient.rxml?hret=/guides/mtr/fw/fric.rxml"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ww2010.atmos.uiuc.edu/(Gh)/wwhlpr/coriolis.rxml?hret=/guides/mtr/fw/fric.rxml"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ww2010.atmos.uiuc.edu/(Gh)/wwhlpr/geostrophic.rxml?hret=/guides/mtr/fw/fric.rxml" TargetMode="External"/><Relationship Id="rId4" Type="http://schemas.openxmlformats.org/officeDocument/2006/relationships/hyperlink" Target="http://ww2010.atmos.uiuc.edu/(Gh)/wwhlpr/pressure_gradient.rxml?hret=/guides/mtr/fw/fric.rxml"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ww2010.atmos.uiuc.edu/(Gh)/wwhlpr/coriolis.rxml?hret=/guides/mtr/fw/fric.rxml"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ww2010.atmos.uiuc.edu/(Gh)/wwhlpr/geostrophic.rxml?hret=/guides/mtr/fw/fric.rxml" TargetMode="External"/><Relationship Id="rId4" Type="http://schemas.openxmlformats.org/officeDocument/2006/relationships/hyperlink" Target="http://ww2010.atmos.uiuc.edu/(Gh)/wwhlpr/pressure_gradient.rxml?hret=/guides/mtr/fw/fric.rxml"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8</a:t>
            </a:fld>
            <a:endParaRPr lang="en-AU"/>
          </a:p>
        </p:txBody>
      </p:sp>
    </p:spTree>
    <p:extLst>
      <p:ext uri="{BB962C8B-B14F-4D97-AF65-F5344CB8AC3E}">
        <p14:creationId xmlns:p14="http://schemas.microsoft.com/office/powerpoint/2010/main" val="90955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9</a:t>
            </a:fld>
            <a:endParaRPr lang="en-AU"/>
          </a:p>
        </p:txBody>
      </p:sp>
    </p:spTree>
    <p:extLst>
      <p:ext uri="{BB962C8B-B14F-4D97-AF65-F5344CB8AC3E}">
        <p14:creationId xmlns:p14="http://schemas.microsoft.com/office/powerpoint/2010/main" val="2578182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10</a:t>
            </a:fld>
            <a:endParaRPr lang="en-AU"/>
          </a:p>
        </p:txBody>
      </p:sp>
    </p:spTree>
    <p:extLst>
      <p:ext uri="{BB962C8B-B14F-4D97-AF65-F5344CB8AC3E}">
        <p14:creationId xmlns:p14="http://schemas.microsoft.com/office/powerpoint/2010/main" val="2759934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12</a:t>
            </a:fld>
            <a:endParaRPr lang="en-AU"/>
          </a:p>
        </p:txBody>
      </p:sp>
    </p:spTree>
    <p:extLst>
      <p:ext uri="{BB962C8B-B14F-4D97-AF65-F5344CB8AC3E}">
        <p14:creationId xmlns:p14="http://schemas.microsoft.com/office/powerpoint/2010/main" val="210625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13</a:t>
            </a:fld>
            <a:endParaRPr lang="en-AU"/>
          </a:p>
        </p:txBody>
      </p:sp>
    </p:spTree>
    <p:extLst>
      <p:ext uri="{BB962C8B-B14F-4D97-AF65-F5344CB8AC3E}">
        <p14:creationId xmlns:p14="http://schemas.microsoft.com/office/powerpoint/2010/main" val="29978726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14</a:t>
            </a:fld>
            <a:endParaRPr lang="en-AU"/>
          </a:p>
        </p:txBody>
      </p:sp>
    </p:spTree>
    <p:extLst>
      <p:ext uri="{BB962C8B-B14F-4D97-AF65-F5344CB8AC3E}">
        <p14:creationId xmlns:p14="http://schemas.microsoft.com/office/powerpoint/2010/main" val="2463636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15</a:t>
            </a:fld>
            <a:endParaRPr lang="en-AU"/>
          </a:p>
        </p:txBody>
      </p:sp>
    </p:spTree>
    <p:extLst>
      <p:ext uri="{BB962C8B-B14F-4D97-AF65-F5344CB8AC3E}">
        <p14:creationId xmlns:p14="http://schemas.microsoft.com/office/powerpoint/2010/main" val="1988145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16</a:t>
            </a:fld>
            <a:endParaRPr lang="en-AU"/>
          </a:p>
        </p:txBody>
      </p:sp>
    </p:spTree>
    <p:extLst>
      <p:ext uri="{BB962C8B-B14F-4D97-AF65-F5344CB8AC3E}">
        <p14:creationId xmlns:p14="http://schemas.microsoft.com/office/powerpoint/2010/main" val="8547589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17</a:t>
            </a:fld>
            <a:endParaRPr lang="en-AU"/>
          </a:p>
        </p:txBody>
      </p:sp>
    </p:spTree>
    <p:extLst>
      <p:ext uri="{BB962C8B-B14F-4D97-AF65-F5344CB8AC3E}">
        <p14:creationId xmlns:p14="http://schemas.microsoft.com/office/powerpoint/2010/main" val="1653405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18</a:t>
            </a:fld>
            <a:endParaRPr lang="en-AU"/>
          </a:p>
        </p:txBody>
      </p:sp>
    </p:spTree>
    <p:extLst>
      <p:ext uri="{BB962C8B-B14F-4D97-AF65-F5344CB8AC3E}">
        <p14:creationId xmlns:p14="http://schemas.microsoft.com/office/powerpoint/2010/main" val="26048184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b="0" i="0" dirty="0">
                <a:solidFill>
                  <a:srgbClr val="333333"/>
                </a:solidFill>
                <a:effectLst/>
                <a:latin typeface="Helvetica Neue"/>
              </a:rPr>
              <a:t>The force acts from areas of high </a:t>
            </a:r>
            <a:r>
              <a:rPr lang="en-US" b="0" i="1" dirty="0">
                <a:solidFill>
                  <a:srgbClr val="333333"/>
                </a:solidFill>
                <a:effectLst/>
                <a:latin typeface="Helvetica Neue"/>
              </a:rPr>
              <a:t>pressure</a:t>
            </a:r>
            <a:r>
              <a:rPr lang="en-US" b="0" i="0" dirty="0">
                <a:solidFill>
                  <a:srgbClr val="333333"/>
                </a:solidFill>
                <a:effectLst/>
                <a:latin typeface="Helvetica Neue"/>
              </a:rPr>
              <a:t> to low </a:t>
            </a:r>
            <a:r>
              <a:rPr lang="en-US" b="0" i="1" dirty="0">
                <a:solidFill>
                  <a:srgbClr val="333333"/>
                </a:solidFill>
                <a:effectLst/>
                <a:latin typeface="Helvetica Neue"/>
              </a:rPr>
              <a:t>pressure</a:t>
            </a:r>
            <a:r>
              <a:rPr lang="en-US" b="0" i="0" dirty="0">
                <a:solidFill>
                  <a:srgbClr val="333333"/>
                </a:solidFill>
                <a:effectLst/>
                <a:latin typeface="Helvetica Neue"/>
              </a:rPr>
              <a:t>. If no other forces act upon an </a:t>
            </a:r>
            <a:r>
              <a:rPr lang="en-US" b="0" i="1" dirty="0">
                <a:solidFill>
                  <a:srgbClr val="333333"/>
                </a:solidFill>
                <a:effectLst/>
                <a:latin typeface="Helvetica Neue"/>
              </a:rPr>
              <a:t>air</a:t>
            </a:r>
            <a:r>
              <a:rPr lang="en-US" b="0" i="0" dirty="0">
                <a:solidFill>
                  <a:srgbClr val="333333"/>
                </a:solidFill>
                <a:effectLst/>
                <a:latin typeface="Helvetica Neue"/>
              </a:rPr>
              <a:t> </a:t>
            </a:r>
            <a:r>
              <a:rPr lang="en-US" b="0" i="1" dirty="0">
                <a:solidFill>
                  <a:srgbClr val="333333"/>
                </a:solidFill>
                <a:effectLst/>
                <a:latin typeface="Helvetica Neue"/>
              </a:rPr>
              <a:t>parcel</a:t>
            </a:r>
            <a:r>
              <a:rPr lang="en-US" b="0" i="0" dirty="0">
                <a:solidFill>
                  <a:srgbClr val="333333"/>
                </a:solidFill>
                <a:effectLst/>
                <a:latin typeface="Helvetica Neue"/>
              </a:rPr>
              <a:t>, it would move toward the lower </a:t>
            </a:r>
            <a:r>
              <a:rPr lang="en-US" b="0" i="1" dirty="0">
                <a:solidFill>
                  <a:srgbClr val="333333"/>
                </a:solidFill>
                <a:effectLst/>
                <a:latin typeface="Helvetica Neue"/>
              </a:rPr>
              <a:t>pressure</a:t>
            </a:r>
            <a:r>
              <a:rPr lang="en-US" b="0" i="0" dirty="0">
                <a:solidFill>
                  <a:srgbClr val="333333"/>
                </a:solidFill>
                <a:effectLst/>
                <a:latin typeface="Helvetica Neue"/>
              </a:rPr>
              <a:t>.</a:t>
            </a:r>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19</a:t>
            </a:fld>
            <a:endParaRPr lang="en-AU"/>
          </a:p>
        </p:txBody>
      </p:sp>
    </p:spTree>
    <p:extLst>
      <p:ext uri="{BB962C8B-B14F-4D97-AF65-F5344CB8AC3E}">
        <p14:creationId xmlns:p14="http://schemas.microsoft.com/office/powerpoint/2010/main" val="3785597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20</a:t>
            </a:fld>
            <a:endParaRPr lang="en-AU"/>
          </a:p>
        </p:txBody>
      </p:sp>
    </p:spTree>
    <p:extLst>
      <p:ext uri="{BB962C8B-B14F-4D97-AF65-F5344CB8AC3E}">
        <p14:creationId xmlns:p14="http://schemas.microsoft.com/office/powerpoint/2010/main" val="33195332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21</a:t>
            </a:fld>
            <a:endParaRPr lang="en-AU"/>
          </a:p>
        </p:txBody>
      </p:sp>
    </p:spTree>
    <p:extLst>
      <p:ext uri="{BB962C8B-B14F-4D97-AF65-F5344CB8AC3E}">
        <p14:creationId xmlns:p14="http://schemas.microsoft.com/office/powerpoint/2010/main" val="21979936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22</a:t>
            </a:fld>
            <a:endParaRPr lang="en-AU"/>
          </a:p>
        </p:txBody>
      </p:sp>
    </p:spTree>
    <p:extLst>
      <p:ext uri="{BB962C8B-B14F-4D97-AF65-F5344CB8AC3E}">
        <p14:creationId xmlns:p14="http://schemas.microsoft.com/office/powerpoint/2010/main" val="4294068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23</a:t>
            </a:fld>
            <a:endParaRPr lang="en-AU"/>
          </a:p>
        </p:txBody>
      </p:sp>
    </p:spTree>
    <p:extLst>
      <p:ext uri="{BB962C8B-B14F-4D97-AF65-F5344CB8AC3E}">
        <p14:creationId xmlns:p14="http://schemas.microsoft.com/office/powerpoint/2010/main" val="430722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24</a:t>
            </a:fld>
            <a:endParaRPr lang="en-AU"/>
          </a:p>
        </p:txBody>
      </p:sp>
    </p:spTree>
    <p:extLst>
      <p:ext uri="{BB962C8B-B14F-4D97-AF65-F5344CB8AC3E}">
        <p14:creationId xmlns:p14="http://schemas.microsoft.com/office/powerpoint/2010/main" val="2290627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25</a:t>
            </a:fld>
            <a:endParaRPr lang="en-AU"/>
          </a:p>
        </p:txBody>
      </p:sp>
    </p:spTree>
    <p:extLst>
      <p:ext uri="{BB962C8B-B14F-4D97-AF65-F5344CB8AC3E}">
        <p14:creationId xmlns:p14="http://schemas.microsoft.com/office/powerpoint/2010/main" val="2260455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26</a:t>
            </a:fld>
            <a:endParaRPr lang="en-AU"/>
          </a:p>
        </p:txBody>
      </p:sp>
    </p:spTree>
    <p:extLst>
      <p:ext uri="{BB962C8B-B14F-4D97-AF65-F5344CB8AC3E}">
        <p14:creationId xmlns:p14="http://schemas.microsoft.com/office/powerpoint/2010/main" val="2962154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27</a:t>
            </a:fld>
            <a:endParaRPr lang="en-AU"/>
          </a:p>
        </p:txBody>
      </p:sp>
    </p:spTree>
    <p:extLst>
      <p:ext uri="{BB962C8B-B14F-4D97-AF65-F5344CB8AC3E}">
        <p14:creationId xmlns:p14="http://schemas.microsoft.com/office/powerpoint/2010/main" val="33478349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algn="l" fontAlgn="base"/>
            <a:r>
              <a:rPr lang="en-GB" b="0" i="0" dirty="0">
                <a:solidFill>
                  <a:srgbClr val="333333"/>
                </a:solidFill>
                <a:effectLst/>
                <a:latin typeface="Nunito Sans" panose="020F0502020204030204" pitchFamily="2" charset="0"/>
              </a:rPr>
              <a:t>Due to higher </a:t>
            </a:r>
            <a:r>
              <a:rPr lang="en-GB" b="0" i="0" dirty="0" err="1">
                <a:solidFill>
                  <a:srgbClr val="333333"/>
                </a:solidFill>
                <a:effectLst/>
                <a:latin typeface="Nunito Sans" panose="020F0502020204030204" pitchFamily="2" charset="0"/>
              </a:rPr>
              <a:t>sp.heat</a:t>
            </a:r>
            <a:r>
              <a:rPr lang="en-GB" b="0" i="0" dirty="0">
                <a:solidFill>
                  <a:srgbClr val="333333"/>
                </a:solidFill>
                <a:effectLst/>
                <a:latin typeface="Nunito Sans" panose="020F0502020204030204" pitchFamily="2" charset="0"/>
              </a:rPr>
              <a:t> of water as compared to average </a:t>
            </a:r>
            <a:r>
              <a:rPr lang="en-GB" b="0" i="0" dirty="0" err="1">
                <a:solidFill>
                  <a:srgbClr val="333333"/>
                </a:solidFill>
                <a:effectLst/>
                <a:latin typeface="Nunito Sans" panose="020F0502020204030204" pitchFamily="2" charset="0"/>
              </a:rPr>
              <a:t>sp.heat</a:t>
            </a:r>
            <a:r>
              <a:rPr lang="en-GB" b="0" i="0" dirty="0">
                <a:solidFill>
                  <a:srgbClr val="333333"/>
                </a:solidFill>
                <a:effectLst/>
                <a:latin typeface="Nunito Sans" panose="020F0502020204030204" pitchFamily="2" charset="0"/>
              </a:rPr>
              <a:t> of land mass the flow of sea breeze at day time and flow of land breeze at night are found to occur near coastal region.</a:t>
            </a:r>
          </a:p>
          <a:p>
            <a:pPr algn="l" fontAlgn="base"/>
            <a:r>
              <a:rPr lang="en-GB" b="0" i="1" dirty="0">
                <a:solidFill>
                  <a:srgbClr val="333333"/>
                </a:solidFill>
                <a:effectLst/>
                <a:latin typeface="inherit"/>
              </a:rPr>
              <a:t>In day time</a:t>
            </a:r>
            <a:r>
              <a:rPr lang="en-GB" b="0" i="0" dirty="0">
                <a:solidFill>
                  <a:srgbClr val="333333"/>
                </a:solidFill>
                <a:effectLst/>
                <a:latin typeface="Nunito Sans" panose="020F0502020204030204" pitchFamily="2" charset="0"/>
              </a:rPr>
              <a:t> the water part and land part of earth receives heat at the same rate. But the </a:t>
            </a:r>
            <a:r>
              <a:rPr lang="en-GB" b="0" i="0" dirty="0" err="1">
                <a:solidFill>
                  <a:srgbClr val="333333"/>
                </a:solidFill>
                <a:effectLst/>
                <a:latin typeface="Nunito Sans" panose="020F0502020204030204" pitchFamily="2" charset="0"/>
              </a:rPr>
              <a:t>sp.heat</a:t>
            </a:r>
            <a:r>
              <a:rPr lang="en-GB" b="0" i="0" dirty="0">
                <a:solidFill>
                  <a:srgbClr val="333333"/>
                </a:solidFill>
                <a:effectLst/>
                <a:latin typeface="Nunito Sans" panose="020F0502020204030204" pitchFamily="2" charset="0"/>
              </a:rPr>
              <a:t> of water being much greater than land mass the land part gets warmer quickly and it makes the air over land warmer quickly. This lowers the density of air over land mass and that is why the air over land gets an upward movement . At that time comparatively cold air from water part flows towards land and this flow of air from sea to land at day time is known as </a:t>
            </a:r>
            <a:r>
              <a:rPr lang="en-GB" b="0" i="1" dirty="0">
                <a:solidFill>
                  <a:srgbClr val="333333"/>
                </a:solidFill>
                <a:effectLst/>
                <a:latin typeface="inherit"/>
              </a:rPr>
              <a:t>sea breeze.</a:t>
            </a:r>
            <a:endParaRPr lang="en-GB" b="0" i="0" dirty="0">
              <a:solidFill>
                <a:srgbClr val="333333"/>
              </a:solidFill>
              <a:effectLst/>
              <a:latin typeface="Nunito Sans" panose="020F0502020204030204" pitchFamily="2" charset="0"/>
            </a:endParaRPr>
          </a:p>
          <a:p>
            <a:pPr algn="l" fontAlgn="base"/>
            <a:r>
              <a:rPr lang="en-GB" b="0" i="0" dirty="0">
                <a:solidFill>
                  <a:srgbClr val="D3D3D3"/>
                </a:solidFill>
                <a:effectLst/>
                <a:latin typeface="inherit"/>
              </a:rPr>
              <a:t>google image</a:t>
            </a:r>
            <a:endParaRPr lang="en-GB" b="0" i="0" dirty="0">
              <a:solidFill>
                <a:srgbClr val="333333"/>
              </a:solidFill>
              <a:effectLst/>
              <a:latin typeface="Nunito Sans" panose="020F0502020204030204" pitchFamily="2" charset="0"/>
            </a:endParaRPr>
          </a:p>
          <a:p>
            <a:pPr algn="l" fontAlgn="base"/>
            <a:r>
              <a:rPr lang="en-GB" b="0" i="1" dirty="0">
                <a:solidFill>
                  <a:srgbClr val="333333"/>
                </a:solidFill>
                <a:effectLst/>
                <a:latin typeface="inherit"/>
              </a:rPr>
              <a:t>At night</a:t>
            </a:r>
            <a:r>
              <a:rPr lang="en-GB" b="0" i="0" dirty="0">
                <a:solidFill>
                  <a:srgbClr val="333333"/>
                </a:solidFill>
                <a:effectLst/>
                <a:latin typeface="Nunito Sans" panose="020F0502020204030204" pitchFamily="2" charset="0"/>
              </a:rPr>
              <a:t> The earth radiates its heat energy. But the </a:t>
            </a:r>
            <a:r>
              <a:rPr lang="en-GB" b="0" i="0" dirty="0" err="1">
                <a:solidFill>
                  <a:srgbClr val="333333"/>
                </a:solidFill>
                <a:effectLst/>
                <a:latin typeface="Nunito Sans" panose="020F0502020204030204" pitchFamily="2" charset="0"/>
              </a:rPr>
              <a:t>sp.heat</a:t>
            </a:r>
            <a:r>
              <a:rPr lang="en-GB" b="0" i="0" dirty="0">
                <a:solidFill>
                  <a:srgbClr val="333333"/>
                </a:solidFill>
                <a:effectLst/>
                <a:latin typeface="Nunito Sans" panose="020F0502020204030204" pitchFamily="2" charset="0"/>
              </a:rPr>
              <a:t> of land mass being very low as compared to water it loses its temperature at higher rate than water part and as a result the water remains more hotter than land part at night. The air over water part also remains hotter and it gains upward movement due to its low density. At that time comparatively cold air over land part flows towards sea and this flow of air from land to sea at night is known as </a:t>
            </a:r>
            <a:r>
              <a:rPr lang="en-GB" b="0" i="1" dirty="0">
                <a:solidFill>
                  <a:srgbClr val="333333"/>
                </a:solidFill>
                <a:effectLst/>
                <a:latin typeface="inherit"/>
              </a:rPr>
              <a:t>land breeze</a:t>
            </a:r>
            <a:endParaRPr lang="en-GB" b="0" i="0" dirty="0">
              <a:solidFill>
                <a:srgbClr val="333333"/>
              </a:solidFill>
              <a:effectLst/>
              <a:latin typeface="Nunito Sans" panose="020F0502020204030204" pitchFamily="2" charset="0"/>
            </a:endParaRPr>
          </a:p>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28</a:t>
            </a:fld>
            <a:endParaRPr lang="en-AU"/>
          </a:p>
        </p:txBody>
      </p:sp>
    </p:spTree>
    <p:extLst>
      <p:ext uri="{BB962C8B-B14F-4D97-AF65-F5344CB8AC3E}">
        <p14:creationId xmlns:p14="http://schemas.microsoft.com/office/powerpoint/2010/main" val="16777184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29</a:t>
            </a:fld>
            <a:endParaRPr lang="en-AU"/>
          </a:p>
        </p:txBody>
      </p:sp>
    </p:spTree>
    <p:extLst>
      <p:ext uri="{BB962C8B-B14F-4D97-AF65-F5344CB8AC3E}">
        <p14:creationId xmlns:p14="http://schemas.microsoft.com/office/powerpoint/2010/main" val="33222804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b="0" i="0" dirty="0">
                <a:solidFill>
                  <a:srgbClr val="04054D"/>
                </a:solidFill>
                <a:effectLst/>
                <a:latin typeface="Times New Roman" panose="02020603050405020304" pitchFamily="18" charset="0"/>
              </a:rPr>
              <a:t>In the friction layer, the turbulent friction that the Earth exerts on the air slows the wind down. This slowing causes the wind to be not geostrophic. As we look at the diagram above, this slowing down reduces the </a:t>
            </a:r>
            <a:r>
              <a:rPr lang="en-US" b="0" i="0" dirty="0">
                <a:effectLst/>
                <a:latin typeface="Times New Roman" panose="02020603050405020304" pitchFamily="18" charset="0"/>
                <a:hlinkClick r:id="rId3"/>
              </a:rPr>
              <a:t>Coriolis</a:t>
            </a:r>
            <a:r>
              <a:rPr lang="en-US" b="0" i="0" dirty="0">
                <a:solidFill>
                  <a:srgbClr val="04054D"/>
                </a:solidFill>
                <a:effectLst/>
                <a:latin typeface="Times New Roman" panose="02020603050405020304" pitchFamily="18" charset="0"/>
              </a:rPr>
              <a:t> force, and the </a:t>
            </a:r>
            <a:r>
              <a:rPr lang="en-US" b="0" i="0" dirty="0">
                <a:effectLst/>
                <a:latin typeface="Times New Roman" panose="02020603050405020304" pitchFamily="18" charset="0"/>
                <a:hlinkClick r:id="rId4"/>
              </a:rPr>
              <a:t>pressure gradient force</a:t>
            </a:r>
            <a:r>
              <a:rPr lang="en-US" b="0" i="0" dirty="0">
                <a:solidFill>
                  <a:srgbClr val="04054D"/>
                </a:solidFill>
                <a:effectLst/>
                <a:latin typeface="Times New Roman" panose="02020603050405020304" pitchFamily="18" charset="0"/>
              </a:rPr>
              <a:t> becomes more dominant. As a result, the total wind deflects slightly towards lower pressure. The amount of deflection the surface wind has with respect to the </a:t>
            </a:r>
            <a:r>
              <a:rPr lang="en-US" b="0" i="0" dirty="0">
                <a:effectLst/>
                <a:latin typeface="Times New Roman" panose="02020603050405020304" pitchFamily="18" charset="0"/>
                <a:hlinkClick r:id="rId5"/>
              </a:rPr>
              <a:t>geostrophic wind</a:t>
            </a:r>
            <a:r>
              <a:rPr lang="en-US" b="0" i="0" dirty="0">
                <a:solidFill>
                  <a:srgbClr val="04054D"/>
                </a:solidFill>
                <a:effectLst/>
                <a:latin typeface="Times New Roman" panose="02020603050405020304" pitchFamily="18" charset="0"/>
              </a:rPr>
              <a:t> above depends on the roughness of the terrain. Meteorologists call the difference between the total and geostrophic winds ageostrophic winds.</a:t>
            </a:r>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30</a:t>
            </a:fld>
            <a:endParaRPr lang="en-AU"/>
          </a:p>
        </p:txBody>
      </p:sp>
    </p:spTree>
    <p:extLst>
      <p:ext uri="{BB962C8B-B14F-4D97-AF65-F5344CB8AC3E}">
        <p14:creationId xmlns:p14="http://schemas.microsoft.com/office/powerpoint/2010/main" val="695777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b="0" i="0" dirty="0">
                <a:solidFill>
                  <a:srgbClr val="04054D"/>
                </a:solidFill>
                <a:effectLst/>
                <a:latin typeface="Times New Roman" panose="02020603050405020304" pitchFamily="18" charset="0"/>
              </a:rPr>
              <a:t>In the friction layer, the turbulent friction that the Earth exerts on the air slows the wind down. This slowing causes the wind to be not geostrophic. As we look at the diagram above, this slowing down reduces the </a:t>
            </a:r>
            <a:r>
              <a:rPr lang="en-US" b="0" i="0" dirty="0">
                <a:effectLst/>
                <a:latin typeface="Times New Roman" panose="02020603050405020304" pitchFamily="18" charset="0"/>
                <a:hlinkClick r:id="rId3"/>
              </a:rPr>
              <a:t>Coriolis</a:t>
            </a:r>
            <a:r>
              <a:rPr lang="en-US" b="0" i="0" dirty="0">
                <a:solidFill>
                  <a:srgbClr val="04054D"/>
                </a:solidFill>
                <a:effectLst/>
                <a:latin typeface="Times New Roman" panose="02020603050405020304" pitchFamily="18" charset="0"/>
              </a:rPr>
              <a:t> force, and the </a:t>
            </a:r>
            <a:r>
              <a:rPr lang="en-US" b="0" i="0" dirty="0">
                <a:effectLst/>
                <a:latin typeface="Times New Roman" panose="02020603050405020304" pitchFamily="18" charset="0"/>
                <a:hlinkClick r:id="rId4"/>
              </a:rPr>
              <a:t>pressure gradient force</a:t>
            </a:r>
            <a:r>
              <a:rPr lang="en-US" b="0" i="0" dirty="0">
                <a:solidFill>
                  <a:srgbClr val="04054D"/>
                </a:solidFill>
                <a:effectLst/>
                <a:latin typeface="Times New Roman" panose="02020603050405020304" pitchFamily="18" charset="0"/>
              </a:rPr>
              <a:t> becomes more dominant. As a result, the total wind deflects slightly towards lower pressure. The amount of deflection the surface wind has with respect to the </a:t>
            </a:r>
            <a:r>
              <a:rPr lang="en-US" b="0" i="0" dirty="0">
                <a:effectLst/>
                <a:latin typeface="Times New Roman" panose="02020603050405020304" pitchFamily="18" charset="0"/>
                <a:hlinkClick r:id="rId5"/>
              </a:rPr>
              <a:t>geostrophic wind</a:t>
            </a:r>
            <a:r>
              <a:rPr lang="en-US" b="0" i="0" dirty="0">
                <a:solidFill>
                  <a:srgbClr val="04054D"/>
                </a:solidFill>
                <a:effectLst/>
                <a:latin typeface="Times New Roman" panose="02020603050405020304" pitchFamily="18" charset="0"/>
              </a:rPr>
              <a:t> above depends on the roughness of the terrain. Meteorologists call the difference between the total and geostrophic winds ageostrophic winds.</a:t>
            </a:r>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31</a:t>
            </a:fld>
            <a:endParaRPr lang="en-AU"/>
          </a:p>
        </p:txBody>
      </p:sp>
    </p:spTree>
    <p:extLst>
      <p:ext uri="{BB962C8B-B14F-4D97-AF65-F5344CB8AC3E}">
        <p14:creationId xmlns:p14="http://schemas.microsoft.com/office/powerpoint/2010/main" val="13032512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b="0" i="0" dirty="0">
                <a:solidFill>
                  <a:srgbClr val="04054D"/>
                </a:solidFill>
                <a:effectLst/>
                <a:latin typeface="Times New Roman" panose="02020603050405020304" pitchFamily="18" charset="0"/>
              </a:rPr>
              <a:t>In the friction layer, the turbulent friction that the Earth exerts on the air slows the wind down. This slowing causes the wind to be not geostrophic. As we look at the diagram above, this slowing down reduces the </a:t>
            </a:r>
            <a:r>
              <a:rPr lang="en-US" b="0" i="0" dirty="0">
                <a:effectLst/>
                <a:latin typeface="Times New Roman" panose="02020603050405020304" pitchFamily="18" charset="0"/>
                <a:hlinkClick r:id="rId3"/>
              </a:rPr>
              <a:t>Coriolis</a:t>
            </a:r>
            <a:r>
              <a:rPr lang="en-US" b="0" i="0" dirty="0">
                <a:solidFill>
                  <a:srgbClr val="04054D"/>
                </a:solidFill>
                <a:effectLst/>
                <a:latin typeface="Times New Roman" panose="02020603050405020304" pitchFamily="18" charset="0"/>
              </a:rPr>
              <a:t> force, and the </a:t>
            </a:r>
            <a:r>
              <a:rPr lang="en-US" b="0" i="0" dirty="0">
                <a:effectLst/>
                <a:latin typeface="Times New Roman" panose="02020603050405020304" pitchFamily="18" charset="0"/>
                <a:hlinkClick r:id="rId4"/>
              </a:rPr>
              <a:t>pressure gradient force</a:t>
            </a:r>
            <a:r>
              <a:rPr lang="en-US" b="0" i="0" dirty="0">
                <a:solidFill>
                  <a:srgbClr val="04054D"/>
                </a:solidFill>
                <a:effectLst/>
                <a:latin typeface="Times New Roman" panose="02020603050405020304" pitchFamily="18" charset="0"/>
              </a:rPr>
              <a:t> becomes more dominant. As a result, the total wind deflects slightly towards lower pressure. The amount of deflection the surface wind has with respect to the </a:t>
            </a:r>
            <a:r>
              <a:rPr lang="en-US" b="0" i="0" dirty="0">
                <a:effectLst/>
                <a:latin typeface="Times New Roman" panose="02020603050405020304" pitchFamily="18" charset="0"/>
                <a:hlinkClick r:id="rId5"/>
              </a:rPr>
              <a:t>geostrophic wind</a:t>
            </a:r>
            <a:r>
              <a:rPr lang="en-US" b="0" i="0" dirty="0">
                <a:solidFill>
                  <a:srgbClr val="04054D"/>
                </a:solidFill>
                <a:effectLst/>
                <a:latin typeface="Times New Roman" panose="02020603050405020304" pitchFamily="18" charset="0"/>
              </a:rPr>
              <a:t> above depends on the roughness of the terrain. Meteorologists call the difference between the total and geostrophic winds ageostrophic winds.</a:t>
            </a:r>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32</a:t>
            </a:fld>
            <a:endParaRPr lang="en-AU"/>
          </a:p>
        </p:txBody>
      </p:sp>
    </p:spTree>
    <p:extLst>
      <p:ext uri="{BB962C8B-B14F-4D97-AF65-F5344CB8AC3E}">
        <p14:creationId xmlns:p14="http://schemas.microsoft.com/office/powerpoint/2010/main" val="25944527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pple-system"/>
              </a:rPr>
              <a:t>he </a:t>
            </a:r>
            <a:r>
              <a:rPr lang="en-GB" b="0" i="0" dirty="0" err="1">
                <a:solidFill>
                  <a:srgbClr val="222222"/>
                </a:solidFill>
                <a:effectLst/>
                <a:latin typeface="-apple-system"/>
              </a:rPr>
              <a:t>Köppen</a:t>
            </a:r>
            <a:r>
              <a:rPr lang="en-GB" b="0" i="0" dirty="0">
                <a:solidFill>
                  <a:srgbClr val="222222"/>
                </a:solidFill>
                <a:effectLst/>
                <a:latin typeface="-apple-system"/>
              </a:rPr>
              <a:t>-Geiger climate classification is a highly suitable means to aggregate complex climate gradients into a simple but ecologically meaningful classification scheme.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22222"/>
              </a:solidFill>
              <a:effectLs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Climate is the most important dominating factor influencing the suitability of a crop to a particular region. The yield potential of the crop mainly depends on climate. More than 50 per cent of variation of crops is determined by climate. The most important climatic factors that influence growth, development and yield of crops are solar radiation, temperature and rainfall.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22222"/>
              </a:solidFill>
              <a:effectLs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34</a:t>
            </a:fld>
            <a:endParaRPr lang="en-US"/>
          </a:p>
        </p:txBody>
      </p:sp>
    </p:spTree>
    <p:extLst>
      <p:ext uri="{BB962C8B-B14F-4D97-AF65-F5344CB8AC3E}">
        <p14:creationId xmlns:p14="http://schemas.microsoft.com/office/powerpoint/2010/main" val="27287588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useful elements for describing climate consisting:</a:t>
            </a:r>
          </a:p>
          <a:p>
            <a:r>
              <a:rPr lang="en-GB" dirty="0"/>
              <a:t> the type and the timing of precipitation, amount of sunshine, average wind speeds and directions, number of days above freezing, weather extremes, and local geography.</a:t>
            </a:r>
          </a:p>
          <a:p>
            <a:endParaRPr lang="en-GB" dirty="0"/>
          </a:p>
          <a:p>
            <a:r>
              <a:rPr lang="en-GB" dirty="0"/>
              <a:t>Climate is the most important dominating factor influencing the suitability of a crop to a particular region. The yield potential of the crop mainly depends on climate. More than 50 per cent of variation of crops is determined by climate. </a:t>
            </a:r>
          </a:p>
          <a:p>
            <a:r>
              <a:rPr lang="en-GB" dirty="0"/>
              <a:t>The most important climatic factors that influence growth, development and yield of crops are solar radiation, temperature and rainfall.</a:t>
            </a:r>
          </a:p>
          <a:p>
            <a:endParaRPr lang="en-GB" dirty="0"/>
          </a:p>
          <a:p>
            <a:endParaRPr lang="en-GB" dirty="0"/>
          </a:p>
          <a:p>
            <a:r>
              <a:rPr lang="en-GB" dirty="0"/>
              <a:t>There are six main components, or parts, of weather. They are temperature, atmospheric pressure, wind, humidity, precipitation, and cloudiness</a:t>
            </a: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35</a:t>
            </a:fld>
            <a:endParaRPr lang="en-US"/>
          </a:p>
        </p:txBody>
      </p:sp>
    </p:spTree>
    <p:extLst>
      <p:ext uri="{BB962C8B-B14F-4D97-AF65-F5344CB8AC3E}">
        <p14:creationId xmlns:p14="http://schemas.microsoft.com/office/powerpoint/2010/main" val="42791046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The earth makes one full orbit around the sun each year. It is tilted at an angle of 23.5° to the perpendicular plane of its orbital path. Changes in the tilt of the earth can lead to small but climatically important changes in the strength of the seasons, more tilt means warmer summers and colder winters; less tilt means cooler summers and milder winters. Slow changes in the Earth’s orbit lead to small but climatically important changes in the strength of the seasons over tens of thousands of years. Climate feedbacks amplify these small changes, thereby producing ice ages.</a:t>
            </a: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38</a:t>
            </a:fld>
            <a:endParaRPr lang="en-US"/>
          </a:p>
        </p:txBody>
      </p:sp>
    </p:spTree>
    <p:extLst>
      <p:ext uri="{BB962C8B-B14F-4D97-AF65-F5344CB8AC3E}">
        <p14:creationId xmlns:p14="http://schemas.microsoft.com/office/powerpoint/2010/main" val="19844903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Solar variations - The Sun is the source of energy for the Earth’s climate system. Although the Sun’s energy output appears constant from an everyday point of view, small changes over an extended period of time can lead to climate changes. As the sun is the fundamental source of energy that is instrumental in our climate system it would be reasonable to assume that changes in the sun's energy output would cause the climate to change. Scientific studies demonstrate that solar variations have performed a role in past climate changes. </a:t>
            </a: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39</a:t>
            </a:fld>
            <a:endParaRPr lang="en-US"/>
          </a:p>
        </p:txBody>
      </p:sp>
    </p:spTree>
    <p:extLst>
      <p:ext uri="{BB962C8B-B14F-4D97-AF65-F5344CB8AC3E}">
        <p14:creationId xmlns:p14="http://schemas.microsoft.com/office/powerpoint/2010/main" val="37763488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200" i="1" dirty="0"/>
              <a:t>Winter skating on the main canal of </a:t>
            </a:r>
            <a:r>
              <a:rPr lang="en-US" sz="1200" i="1" dirty="0" err="1"/>
              <a:t>Pompenburg</a:t>
            </a:r>
            <a:r>
              <a:rPr lang="en-US" sz="1200" i="1" dirty="0"/>
              <a:t>, Rotterdam, the Netherlands in 1825</a:t>
            </a: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40</a:t>
            </a:fld>
            <a:endParaRPr lang="en-US"/>
          </a:p>
        </p:txBody>
      </p:sp>
    </p:spTree>
    <p:extLst>
      <p:ext uri="{BB962C8B-B14F-4D97-AF65-F5344CB8AC3E}">
        <p14:creationId xmlns:p14="http://schemas.microsoft.com/office/powerpoint/2010/main" val="22167773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Large-scale volcanic activity may last only a few days, but the massive outpouring of gases and ash can influence climate patterns for years.</a:t>
            </a:r>
          </a:p>
          <a:p>
            <a:r>
              <a:rPr lang="en-US" dirty="0"/>
              <a:t>The main effect volcanoes have on the climate is short-term cooling. Volcanic eruptions pump out clouds of dust and ash, which block out some sunlight. Because the ash particles are</a:t>
            </a:r>
          </a:p>
          <a:p>
            <a:r>
              <a:rPr lang="en-US" dirty="0"/>
              <a:t>relatively heavy, they fall to the ground within about three months, so their cooling effect is very short-lived. But volcanic debris also includes sulfur dioxide. This gas combines with water vapor</a:t>
            </a:r>
          </a:p>
          <a:p>
            <a:r>
              <a:rPr lang="en-US" dirty="0"/>
              <a:t>and dust in the atmosphere to form sulfate aerosols, which reflect sunlight away from the Earth’s surface. These aerosols are lighter than ash particles and can remain in the atmosphere for a year or more. Their cooling effect outweighs the warming caused by volcanic greenhouse gases – the eruption of Mount Pinatubo in 1991 caused a 0.5 °C drop in global temperature.</a:t>
            </a:r>
          </a:p>
          <a:p>
            <a:r>
              <a:rPr lang="en-US" dirty="0"/>
              <a:t>Volcanic eruptions spew out lava, carbon dioxide (CO2) ash and particles. Although CO2 has a warming effect, average volcanic CO2 emissions are less than 1-2% of emissions from current human activities. .Large volumes of gases and ash can influence climatic patterns for years by increasing planetary reflectivity causing atmospheric cooling. </a:t>
            </a: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41</a:t>
            </a:fld>
            <a:endParaRPr lang="en-US"/>
          </a:p>
        </p:txBody>
      </p:sp>
    </p:spTree>
    <p:extLst>
      <p:ext uri="{BB962C8B-B14F-4D97-AF65-F5344CB8AC3E}">
        <p14:creationId xmlns:p14="http://schemas.microsoft.com/office/powerpoint/2010/main" val="17669935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42</a:t>
            </a:fld>
            <a:endParaRPr lang="en-US"/>
          </a:p>
        </p:txBody>
      </p:sp>
    </p:spTree>
    <p:extLst>
      <p:ext uri="{BB962C8B-B14F-4D97-AF65-F5344CB8AC3E}">
        <p14:creationId xmlns:p14="http://schemas.microsoft.com/office/powerpoint/2010/main" val="9085623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Humans—more specifically, the greenhouse gas (</a:t>
            </a:r>
            <a:r>
              <a:rPr lang="en-US" dirty="0" err="1"/>
              <a:t>GHG</a:t>
            </a:r>
            <a:r>
              <a:rPr lang="en-US" dirty="0"/>
              <a:t>) emissions we generate—are the leading cause of the earth’s rapidly changing climate. Greenhouse gases play an important role in keeping the planet warm enough to inhabit. But the amount of these gases in our atmosphere has skyrocketed in recent decades. According to the Intergovernmental Panel on Climate Change (IPCC), concentrations of carbon dioxide, methane, and nitrous oxides “have increased to levels unprecedented in at least the last 800,000 years.” Indeed, the atmosphere’s share of carbon dioxide—the planet’s chief climate change contributor—has risen by 40 percent since preindustrial times.</a:t>
            </a: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43</a:t>
            </a:fld>
            <a:endParaRPr lang="en-US"/>
          </a:p>
        </p:txBody>
      </p:sp>
    </p:spTree>
    <p:extLst>
      <p:ext uri="{BB962C8B-B14F-4D97-AF65-F5344CB8AC3E}">
        <p14:creationId xmlns:p14="http://schemas.microsoft.com/office/powerpoint/2010/main" val="3848923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second major source is deforestation, which releases sequestered carbon into the air. It’s estimated that logging, clear-cutting, fires, and other forms of forest degradation contribute up to 20 percent of global carbon emissions. </a:t>
            </a: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47</a:t>
            </a:fld>
            <a:endParaRPr lang="en-US"/>
          </a:p>
        </p:txBody>
      </p:sp>
    </p:spTree>
    <p:extLst>
      <p:ext uri="{BB962C8B-B14F-4D97-AF65-F5344CB8AC3E}">
        <p14:creationId xmlns:p14="http://schemas.microsoft.com/office/powerpoint/2010/main" val="9712496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51</a:t>
            </a:fld>
            <a:endParaRPr lang="en-US"/>
          </a:p>
        </p:txBody>
      </p:sp>
    </p:spTree>
    <p:extLst>
      <p:ext uri="{BB962C8B-B14F-4D97-AF65-F5344CB8AC3E}">
        <p14:creationId xmlns:p14="http://schemas.microsoft.com/office/powerpoint/2010/main" val="7652016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52</a:t>
            </a:fld>
            <a:endParaRPr lang="en-US"/>
          </a:p>
        </p:txBody>
      </p:sp>
    </p:spTree>
    <p:extLst>
      <p:ext uri="{BB962C8B-B14F-4D97-AF65-F5344CB8AC3E}">
        <p14:creationId xmlns:p14="http://schemas.microsoft.com/office/powerpoint/2010/main" val="7321357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Calibri" pitchFamily="34" charset="0"/>
                <a:ea typeface="+mn-ea"/>
                <a:cs typeface="+mn-cs"/>
              </a:rPr>
              <a:t>Climate change is high on the global agenda. To tackle climate change, a global perspective is needed and this can be provided by satellites. Their data is key if we want to prepare ourselves for the consequences of climate change. While the European Space Agency's Earth Explorers gather data to understand how our planet works and understand the impact that climate change and human activity are having on the planet, the European Union’s Copernicus Sentinels provide systematic data for environmental services that help adapt to and mitigate change. The video offers an overview of how European satellites keep watch over our world. It includes interviews with Josef </a:t>
            </a:r>
            <a:r>
              <a:rPr lang="en-GB" sz="1200" b="0" i="0" kern="1200" dirty="0" err="1">
                <a:solidFill>
                  <a:schemeClr val="tx1"/>
                </a:solidFill>
                <a:effectLst/>
                <a:latin typeface="Calibri" pitchFamily="34" charset="0"/>
                <a:ea typeface="+mn-ea"/>
                <a:cs typeface="+mn-cs"/>
              </a:rPr>
              <a:t>Aschbacher</a:t>
            </a:r>
            <a:r>
              <a:rPr lang="en-GB" sz="1200" b="0" i="0" kern="1200" dirty="0">
                <a:solidFill>
                  <a:schemeClr val="tx1"/>
                </a:solidFill>
                <a:effectLst/>
                <a:latin typeface="Calibri" pitchFamily="34" charset="0"/>
                <a:ea typeface="+mn-ea"/>
                <a:cs typeface="+mn-cs"/>
              </a:rPr>
              <a:t>, ESA's Director of Earth Observation Programmes, and Michael </a:t>
            </a:r>
            <a:r>
              <a:rPr lang="en-GB" sz="1200" b="0" i="0" kern="1200" dirty="0" err="1">
                <a:solidFill>
                  <a:schemeClr val="tx1"/>
                </a:solidFill>
                <a:effectLst/>
                <a:latin typeface="Calibri" pitchFamily="34" charset="0"/>
                <a:ea typeface="+mn-ea"/>
                <a:cs typeface="+mn-cs"/>
              </a:rPr>
              <a:t>Rast</a:t>
            </a:r>
            <a:r>
              <a:rPr lang="en-GB" sz="1200" b="0" i="0" kern="1200" dirty="0">
                <a:solidFill>
                  <a:schemeClr val="tx1"/>
                </a:solidFill>
                <a:effectLst/>
                <a:latin typeface="Calibri" pitchFamily="34" charset="0"/>
                <a:ea typeface="+mn-ea"/>
                <a:cs typeface="+mn-cs"/>
              </a:rPr>
              <a:t>, ESA's Earth Observation Senior Advisor.</a:t>
            </a:r>
          </a:p>
          <a:p>
            <a:endParaRPr lang="en-US" sz="1200" b="0" i="0" kern="1200" dirty="0">
              <a:solidFill>
                <a:schemeClr val="tx1"/>
              </a:solidFill>
              <a:effectLst/>
              <a:latin typeface="Calibri" pitchFamily="34" charset="0"/>
              <a:ea typeface="+mn-ea"/>
              <a:cs typeface="+mn-cs"/>
            </a:endParaRPr>
          </a:p>
          <a:p>
            <a:r>
              <a:rPr lang="en-US" sz="1200" b="0" i="0" kern="1200" dirty="0">
                <a:solidFill>
                  <a:schemeClr val="tx1"/>
                </a:solidFill>
                <a:effectLst/>
                <a:latin typeface="Calibri" pitchFamily="34" charset="0"/>
                <a:ea typeface="+mn-ea"/>
                <a:cs typeface="+mn-cs"/>
              </a:rPr>
              <a:t>Source  ESA</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a:t>https://www.esa.int/ESA_Multimedia/Videos/2019/02/ESA_and_climate_change#.YAOXYfmhAzo.link</a:t>
            </a: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53</a:t>
            </a:fld>
            <a:endParaRPr lang="en-US"/>
          </a:p>
        </p:txBody>
      </p:sp>
    </p:spTree>
    <p:extLst>
      <p:ext uri="{BB962C8B-B14F-4D97-AF65-F5344CB8AC3E}">
        <p14:creationId xmlns:p14="http://schemas.microsoft.com/office/powerpoint/2010/main" val="8870072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Paleoclimatology data provide a comprehensive look at the long-term changes in the earth’s atmosphere, oceans, land surface, and cryosphere (frozen water systems).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Paleoclimatology data from natural sources like ice cores, tree rings, corals, and ocean and lake sediments that have enabled scientists to extend the earth’s climatic records back millions of years.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55</a:t>
            </a:fld>
            <a:endParaRPr lang="en-US"/>
          </a:p>
        </p:txBody>
      </p:sp>
    </p:spTree>
    <p:extLst>
      <p:ext uri="{BB962C8B-B14F-4D97-AF65-F5344CB8AC3E}">
        <p14:creationId xmlns:p14="http://schemas.microsoft.com/office/powerpoint/2010/main" val="5898166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Paleoclimatology data provide a comprehensive look at the long-term changes in the earth’s atmosphere, oceans, land surface, and cryosphere (frozen water systems).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Paleoclimatology data from natural sources like ice cores, tree rings, corals, and ocean and lake sediments that have enabled scientists to extend the earth’s climatic records back millions of years.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56</a:t>
            </a:fld>
            <a:endParaRPr lang="en-US"/>
          </a:p>
        </p:txBody>
      </p:sp>
    </p:spTree>
    <p:extLst>
      <p:ext uri="{BB962C8B-B14F-4D97-AF65-F5344CB8AC3E}">
        <p14:creationId xmlns:p14="http://schemas.microsoft.com/office/powerpoint/2010/main" val="13299542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200" b="0" dirty="0" err="1">
                <a:solidFill>
                  <a:prstClr val="black"/>
                </a:solidFill>
                <a:latin typeface="Calibri" panose="020F0502020204030204"/>
              </a:rPr>
              <a:t>GCOS</a:t>
            </a:r>
            <a:r>
              <a:rPr lang="en-US" sz="1200" b="0" dirty="0">
                <a:solidFill>
                  <a:prstClr val="black"/>
                </a:solidFill>
                <a:latin typeface="Calibri" panose="020F0502020204030204"/>
              </a:rPr>
              <a:t> currently specifies 54 </a:t>
            </a:r>
            <a:r>
              <a:rPr lang="en-US" sz="1200" b="0" dirty="0" err="1">
                <a:solidFill>
                  <a:prstClr val="black"/>
                </a:solidFill>
                <a:latin typeface="Calibri" panose="020F0502020204030204"/>
              </a:rPr>
              <a:t>ECVs</a:t>
            </a:r>
            <a:endParaRPr lang="en-US" sz="1200" b="0" dirty="0">
              <a:solidFill>
                <a:prstClr val="black"/>
              </a:solidFill>
              <a:latin typeface="Calibri" panose="020F0502020204030204"/>
            </a:endParaRP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58</a:t>
            </a:fld>
            <a:endParaRPr lang="en-US"/>
          </a:p>
        </p:txBody>
      </p:sp>
    </p:spTree>
    <p:extLst>
      <p:ext uri="{BB962C8B-B14F-4D97-AF65-F5344CB8AC3E}">
        <p14:creationId xmlns:p14="http://schemas.microsoft.com/office/powerpoint/2010/main" val="173953047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200" b="0" dirty="0" err="1">
                <a:solidFill>
                  <a:prstClr val="black"/>
                </a:solidFill>
                <a:latin typeface="Calibri" panose="020F0502020204030204"/>
              </a:rPr>
              <a:t>GCOS</a:t>
            </a:r>
            <a:r>
              <a:rPr lang="en-US" sz="1200" b="0" dirty="0">
                <a:solidFill>
                  <a:prstClr val="black"/>
                </a:solidFill>
                <a:latin typeface="Calibri" panose="020F0502020204030204"/>
              </a:rPr>
              <a:t> currently specifies 54 </a:t>
            </a:r>
            <a:r>
              <a:rPr lang="en-US" sz="1200" b="0" dirty="0" err="1">
                <a:solidFill>
                  <a:prstClr val="black"/>
                </a:solidFill>
                <a:latin typeface="Calibri" panose="020F0502020204030204"/>
              </a:rPr>
              <a:t>ECVs</a:t>
            </a:r>
            <a:endParaRPr lang="en-US" sz="1200" b="0" dirty="0">
              <a:solidFill>
                <a:prstClr val="black"/>
              </a:solidFill>
              <a:latin typeface="Calibri" panose="020F0502020204030204"/>
            </a:endParaRPr>
          </a:p>
          <a:p>
            <a:endParaRPr lang="en-GB" dirty="0"/>
          </a:p>
        </p:txBody>
      </p:sp>
      <p:sp>
        <p:nvSpPr>
          <p:cNvPr id="4" name="Slide Number Placeholder 3"/>
          <p:cNvSpPr>
            <a:spLocks noGrp="1"/>
          </p:cNvSpPr>
          <p:nvPr>
            <p:ph type="sldNum" sz="quarter" idx="10"/>
          </p:nvPr>
        </p:nvSpPr>
        <p:spPr/>
        <p:txBody>
          <a:bodyPr/>
          <a:lstStyle/>
          <a:p>
            <a:pPr>
              <a:defRPr/>
            </a:pPr>
            <a:fld id="{D8DF57D7-2670-4E78-96DD-D9B22805124F}" type="slidenum">
              <a:rPr lang="en-US" smtClean="0"/>
              <a:pPr>
                <a:defRPr/>
              </a:pPr>
              <a:t>59</a:t>
            </a:fld>
            <a:endParaRPr lang="en-US"/>
          </a:p>
        </p:txBody>
      </p:sp>
    </p:spTree>
    <p:extLst>
      <p:ext uri="{BB962C8B-B14F-4D97-AF65-F5344CB8AC3E}">
        <p14:creationId xmlns:p14="http://schemas.microsoft.com/office/powerpoint/2010/main" val="35124569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b="0" i="0" dirty="0">
                <a:solidFill>
                  <a:srgbClr val="3A4F66"/>
                </a:solidFill>
                <a:effectLst/>
                <a:latin typeface="-apple-system"/>
              </a:rPr>
              <a:t>he velocity and direction of the wind are the net result of the wind generating forces. </a:t>
            </a:r>
            <a:endParaRPr lang="en-US" sz="1200" b="1" dirty="0">
              <a:solidFill>
                <a:srgbClr val="31465C"/>
              </a:solidFill>
              <a:latin typeface="Lato Extended"/>
            </a:endParaRPr>
          </a:p>
          <a:p>
            <a:r>
              <a:rPr lang="en-US" sz="1200" dirty="0">
                <a:solidFill>
                  <a:srgbClr val="31465C"/>
                </a:solidFill>
                <a:latin typeface="Lato Extended"/>
              </a:rPr>
              <a:t>The Coriolis effect is the </a:t>
            </a:r>
          </a:p>
          <a:p>
            <a:r>
              <a:rPr lang="en-US" sz="1200" dirty="0">
                <a:solidFill>
                  <a:srgbClr val="31465C"/>
                </a:solidFill>
                <a:latin typeface="Lato Extended"/>
              </a:rPr>
              <a:t>diversion of this wind. It</a:t>
            </a:r>
          </a:p>
          <a:p>
            <a:r>
              <a:rPr lang="en-US" sz="1200" dirty="0">
                <a:solidFill>
                  <a:srgbClr val="31465C"/>
                </a:solidFill>
                <a:latin typeface="Lato Extended"/>
              </a:rPr>
              <a:t>affects the </a:t>
            </a:r>
            <a:r>
              <a:rPr lang="en-US" sz="1200" u="sng" dirty="0">
                <a:solidFill>
                  <a:srgbClr val="31465C"/>
                </a:solidFill>
                <a:latin typeface="Lato Extended"/>
              </a:rPr>
              <a:t>wind direction</a:t>
            </a:r>
          </a:p>
          <a:p>
            <a:r>
              <a:rPr lang="en-US" sz="1200" dirty="0">
                <a:solidFill>
                  <a:srgbClr val="31465C"/>
                </a:solidFill>
                <a:latin typeface="Lato Extended"/>
              </a:rPr>
              <a:t>And not the wind speed</a:t>
            </a:r>
          </a:p>
          <a:p>
            <a:r>
              <a:rPr lang="en-US" sz="1200" dirty="0">
                <a:solidFill>
                  <a:srgbClr val="31465C"/>
                </a:solidFill>
                <a:latin typeface="Lato Extended"/>
              </a:rPr>
              <a:t>as it deflects the wind </a:t>
            </a:r>
          </a:p>
          <a:p>
            <a:r>
              <a:rPr lang="en-US" sz="1200" dirty="0">
                <a:solidFill>
                  <a:srgbClr val="31465C"/>
                </a:solidFill>
                <a:latin typeface="Lato Extended"/>
              </a:rPr>
              <a:t>direction.</a:t>
            </a:r>
          </a:p>
          <a:p>
            <a:pPr algn="l">
              <a:buFont typeface="Arial" panose="020B0604020202020204" pitchFamily="34" charset="0"/>
              <a:buChar char="•"/>
            </a:pP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The winds in the upper atmosphere, 2 – 3 km above the surface, are free from frictional effect of the surface and are controlled by the </a:t>
            </a:r>
            <a:r>
              <a:rPr lang="en-US" b="1" i="0" dirty="0">
                <a:solidFill>
                  <a:srgbClr val="3A4F66"/>
                </a:solidFill>
                <a:effectLst/>
                <a:latin typeface="-apple-system"/>
              </a:rPr>
              <a:t>pressure gradient</a:t>
            </a:r>
            <a:r>
              <a:rPr lang="en-US" b="0" i="0" dirty="0">
                <a:solidFill>
                  <a:srgbClr val="3A4F66"/>
                </a:solidFill>
                <a:effectLst/>
                <a:latin typeface="-apple-system"/>
              </a:rPr>
              <a:t> and the </a:t>
            </a:r>
            <a:r>
              <a:rPr lang="en-US" b="1" i="0" dirty="0">
                <a:solidFill>
                  <a:srgbClr val="3A4F66"/>
                </a:solidFill>
                <a:effectLst/>
                <a:latin typeface="-apple-system"/>
              </a:rPr>
              <a:t>Coriolis force.</a:t>
            </a: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An air parcel initially at rest will move from high pressure to low pressure because of the Pressure Gradient Force (PGF).</a:t>
            </a:r>
          </a:p>
          <a:p>
            <a:pPr algn="l">
              <a:buFont typeface="Arial" panose="020B0604020202020204" pitchFamily="34" charset="0"/>
              <a:buChar char="•"/>
            </a:pPr>
            <a:r>
              <a:rPr lang="en-US" b="0" i="0" dirty="0">
                <a:solidFill>
                  <a:srgbClr val="3A4F66"/>
                </a:solidFill>
                <a:effectLst/>
                <a:latin typeface="-apple-system"/>
              </a:rPr>
              <a:t>However, as that air parcel begins to move, it is deflected by the Coriolis force to the </a:t>
            </a:r>
            <a:r>
              <a:rPr lang="en-US" b="1" i="0" dirty="0">
                <a:solidFill>
                  <a:srgbClr val="3A4F66"/>
                </a:solidFill>
                <a:effectLst/>
                <a:latin typeface="-apple-system"/>
              </a:rPr>
              <a:t>right in the northern hemisphere (to the left in the southern hemisphere).</a:t>
            </a: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As the wind gains speed, the deflection increases until the Coriolis force equals the pressure gradient force (2 – 3 km above the ground, friction is low and winds travel at greater speeds).</a:t>
            </a:r>
          </a:p>
          <a:p>
            <a:pPr algn="l">
              <a:buFont typeface="Arial" panose="020B0604020202020204" pitchFamily="34" charset="0"/>
              <a:buChar char="•"/>
            </a:pPr>
            <a:r>
              <a:rPr lang="en-US" b="0" i="0" dirty="0">
                <a:solidFill>
                  <a:srgbClr val="3A4F66"/>
                </a:solidFill>
                <a:effectLst/>
                <a:latin typeface="-apple-system"/>
              </a:rPr>
              <a:t>At this point, the wind will be blowing parallel to the isobars (perpendicular to Pressure Gradient Force). When this happens, the wind is referred to as </a:t>
            </a:r>
            <a:r>
              <a:rPr lang="en-US" b="1" i="0" dirty="0">
                <a:solidFill>
                  <a:srgbClr val="3A4F66"/>
                </a:solidFill>
                <a:effectLst/>
                <a:latin typeface="-apple-system"/>
              </a:rPr>
              <a:t>geostrophic wind.</a:t>
            </a:r>
            <a:endParaRPr lang="en-US" b="0" i="0" dirty="0">
              <a:solidFill>
                <a:srgbClr val="3A4F66"/>
              </a:solidFill>
              <a:effectLst/>
              <a:latin typeface="-apple-system"/>
            </a:endParaRPr>
          </a:p>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64</a:t>
            </a:fld>
            <a:endParaRPr lang="en-AU"/>
          </a:p>
        </p:txBody>
      </p:sp>
    </p:spTree>
    <p:extLst>
      <p:ext uri="{BB962C8B-B14F-4D97-AF65-F5344CB8AC3E}">
        <p14:creationId xmlns:p14="http://schemas.microsoft.com/office/powerpoint/2010/main" val="34616073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b="0" i="0" dirty="0">
                <a:solidFill>
                  <a:srgbClr val="3A4F66"/>
                </a:solidFill>
                <a:effectLst/>
                <a:latin typeface="-apple-system"/>
              </a:rPr>
              <a:t>he velocity and direction of the wind are the net result of the wind generating forces. </a:t>
            </a:r>
            <a:endParaRPr lang="en-US" sz="1200" b="1" dirty="0">
              <a:solidFill>
                <a:srgbClr val="31465C"/>
              </a:solidFill>
              <a:latin typeface="Lato Extended"/>
            </a:endParaRPr>
          </a:p>
          <a:p>
            <a:r>
              <a:rPr lang="en-US" sz="1200" dirty="0">
                <a:solidFill>
                  <a:srgbClr val="31465C"/>
                </a:solidFill>
                <a:latin typeface="Lato Extended"/>
              </a:rPr>
              <a:t>The Coriolis effect is the </a:t>
            </a:r>
          </a:p>
          <a:p>
            <a:r>
              <a:rPr lang="en-US" sz="1200" dirty="0">
                <a:solidFill>
                  <a:srgbClr val="31465C"/>
                </a:solidFill>
                <a:latin typeface="Lato Extended"/>
              </a:rPr>
              <a:t>diversion of this wind. It</a:t>
            </a:r>
          </a:p>
          <a:p>
            <a:r>
              <a:rPr lang="en-US" sz="1200" dirty="0">
                <a:solidFill>
                  <a:srgbClr val="31465C"/>
                </a:solidFill>
                <a:latin typeface="Lato Extended"/>
              </a:rPr>
              <a:t>affects the </a:t>
            </a:r>
            <a:r>
              <a:rPr lang="en-US" sz="1200" u="sng" dirty="0">
                <a:solidFill>
                  <a:srgbClr val="31465C"/>
                </a:solidFill>
                <a:latin typeface="Lato Extended"/>
              </a:rPr>
              <a:t>wind direction</a:t>
            </a:r>
          </a:p>
          <a:p>
            <a:r>
              <a:rPr lang="en-US" sz="1200" dirty="0">
                <a:solidFill>
                  <a:srgbClr val="31465C"/>
                </a:solidFill>
                <a:latin typeface="Lato Extended"/>
              </a:rPr>
              <a:t>And not the wind speed</a:t>
            </a:r>
          </a:p>
          <a:p>
            <a:r>
              <a:rPr lang="en-US" sz="1200" dirty="0">
                <a:solidFill>
                  <a:srgbClr val="31465C"/>
                </a:solidFill>
                <a:latin typeface="Lato Extended"/>
              </a:rPr>
              <a:t>as it deflects the wind </a:t>
            </a:r>
          </a:p>
          <a:p>
            <a:r>
              <a:rPr lang="en-US" sz="1200" dirty="0">
                <a:solidFill>
                  <a:srgbClr val="31465C"/>
                </a:solidFill>
                <a:latin typeface="Lato Extended"/>
              </a:rPr>
              <a:t>direction.</a:t>
            </a:r>
          </a:p>
          <a:p>
            <a:pPr algn="l">
              <a:buFont typeface="Arial" panose="020B0604020202020204" pitchFamily="34" charset="0"/>
              <a:buChar char="•"/>
            </a:pP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The winds in the upper atmosphere, 2 – 3 km above the surface, are free from frictional effect of the surface and are controlled by the </a:t>
            </a:r>
            <a:r>
              <a:rPr lang="en-US" b="1" i="0" dirty="0">
                <a:solidFill>
                  <a:srgbClr val="3A4F66"/>
                </a:solidFill>
                <a:effectLst/>
                <a:latin typeface="-apple-system"/>
              </a:rPr>
              <a:t>pressure gradient</a:t>
            </a:r>
            <a:r>
              <a:rPr lang="en-US" b="0" i="0" dirty="0">
                <a:solidFill>
                  <a:srgbClr val="3A4F66"/>
                </a:solidFill>
                <a:effectLst/>
                <a:latin typeface="-apple-system"/>
              </a:rPr>
              <a:t> and the </a:t>
            </a:r>
            <a:r>
              <a:rPr lang="en-US" b="1" i="0" dirty="0">
                <a:solidFill>
                  <a:srgbClr val="3A4F66"/>
                </a:solidFill>
                <a:effectLst/>
                <a:latin typeface="-apple-system"/>
              </a:rPr>
              <a:t>Coriolis force.</a:t>
            </a: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An air parcel initially at rest will move from high pressure to low pressure because of the Pressure Gradient Force (PGF).</a:t>
            </a:r>
          </a:p>
          <a:p>
            <a:pPr algn="l">
              <a:buFont typeface="Arial" panose="020B0604020202020204" pitchFamily="34" charset="0"/>
              <a:buChar char="•"/>
            </a:pPr>
            <a:r>
              <a:rPr lang="en-US" b="0" i="0" dirty="0">
                <a:solidFill>
                  <a:srgbClr val="3A4F66"/>
                </a:solidFill>
                <a:effectLst/>
                <a:latin typeface="-apple-system"/>
              </a:rPr>
              <a:t>However, as that air parcel begins to move, it is deflected by the Coriolis force to the </a:t>
            </a:r>
            <a:r>
              <a:rPr lang="en-US" b="1" i="0" dirty="0">
                <a:solidFill>
                  <a:srgbClr val="3A4F66"/>
                </a:solidFill>
                <a:effectLst/>
                <a:latin typeface="-apple-system"/>
              </a:rPr>
              <a:t>right in the northern hemisphere (to the left in the southern hemisphere).</a:t>
            </a: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As the wind gains speed, the deflection increases until the Coriolis force equals the pressure gradient force (2 – 3 km above the ground, friction is low and winds travel at greater speeds).</a:t>
            </a:r>
          </a:p>
          <a:p>
            <a:pPr algn="l">
              <a:buFont typeface="Arial" panose="020B0604020202020204" pitchFamily="34" charset="0"/>
              <a:buChar char="•"/>
            </a:pPr>
            <a:r>
              <a:rPr lang="en-US" b="0" i="0" dirty="0">
                <a:solidFill>
                  <a:srgbClr val="3A4F66"/>
                </a:solidFill>
                <a:effectLst/>
                <a:latin typeface="-apple-system"/>
              </a:rPr>
              <a:t>At this point, the wind will be blowing parallel to the isobars (perpendicular to Pressure Gradient Force). When this happens, the wind is referred to as </a:t>
            </a:r>
            <a:r>
              <a:rPr lang="en-US" b="1" i="0" dirty="0">
                <a:solidFill>
                  <a:srgbClr val="3A4F66"/>
                </a:solidFill>
                <a:effectLst/>
                <a:latin typeface="-apple-system"/>
              </a:rPr>
              <a:t>geostrophic wind.</a:t>
            </a:r>
            <a:endParaRPr lang="en-US" b="0" i="0" dirty="0">
              <a:solidFill>
                <a:srgbClr val="3A4F66"/>
              </a:solidFill>
              <a:effectLst/>
              <a:latin typeface="-apple-system"/>
            </a:endParaRPr>
          </a:p>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65</a:t>
            </a:fld>
            <a:endParaRPr lang="en-AU"/>
          </a:p>
        </p:txBody>
      </p:sp>
    </p:spTree>
    <p:extLst>
      <p:ext uri="{BB962C8B-B14F-4D97-AF65-F5344CB8AC3E}">
        <p14:creationId xmlns:p14="http://schemas.microsoft.com/office/powerpoint/2010/main" val="20598027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b="0" i="0" dirty="0">
                <a:solidFill>
                  <a:srgbClr val="3A4F66"/>
                </a:solidFill>
                <a:effectLst/>
                <a:latin typeface="-apple-system"/>
              </a:rPr>
              <a:t>he velocity and direction of the wind are the net result of the wind generating forces. </a:t>
            </a:r>
            <a:endParaRPr lang="en-US" sz="1200" b="1" dirty="0">
              <a:solidFill>
                <a:srgbClr val="31465C"/>
              </a:solidFill>
              <a:latin typeface="Lato Extended"/>
            </a:endParaRPr>
          </a:p>
          <a:p>
            <a:r>
              <a:rPr lang="en-US" sz="1200" dirty="0">
                <a:solidFill>
                  <a:srgbClr val="31465C"/>
                </a:solidFill>
                <a:latin typeface="Lato Extended"/>
              </a:rPr>
              <a:t>The Coriolis effect is the </a:t>
            </a:r>
          </a:p>
          <a:p>
            <a:r>
              <a:rPr lang="en-US" sz="1200" dirty="0">
                <a:solidFill>
                  <a:srgbClr val="31465C"/>
                </a:solidFill>
                <a:latin typeface="Lato Extended"/>
              </a:rPr>
              <a:t>diversion of this wind. It</a:t>
            </a:r>
          </a:p>
          <a:p>
            <a:r>
              <a:rPr lang="en-US" sz="1200" dirty="0">
                <a:solidFill>
                  <a:srgbClr val="31465C"/>
                </a:solidFill>
                <a:latin typeface="Lato Extended"/>
              </a:rPr>
              <a:t>affects the </a:t>
            </a:r>
            <a:r>
              <a:rPr lang="en-US" sz="1200" u="sng" dirty="0">
                <a:solidFill>
                  <a:srgbClr val="31465C"/>
                </a:solidFill>
                <a:latin typeface="Lato Extended"/>
              </a:rPr>
              <a:t>wind direction</a:t>
            </a:r>
          </a:p>
          <a:p>
            <a:r>
              <a:rPr lang="en-US" sz="1200" dirty="0">
                <a:solidFill>
                  <a:srgbClr val="31465C"/>
                </a:solidFill>
                <a:latin typeface="Lato Extended"/>
              </a:rPr>
              <a:t>And not the wind speed</a:t>
            </a:r>
          </a:p>
          <a:p>
            <a:r>
              <a:rPr lang="en-US" sz="1200" dirty="0">
                <a:solidFill>
                  <a:srgbClr val="31465C"/>
                </a:solidFill>
                <a:latin typeface="Lato Extended"/>
              </a:rPr>
              <a:t>as it deflects the wind </a:t>
            </a:r>
          </a:p>
          <a:p>
            <a:r>
              <a:rPr lang="en-US" sz="1200" dirty="0">
                <a:solidFill>
                  <a:srgbClr val="31465C"/>
                </a:solidFill>
                <a:latin typeface="Lato Extended"/>
              </a:rPr>
              <a:t>direction.</a:t>
            </a:r>
          </a:p>
          <a:p>
            <a:pPr algn="l">
              <a:buFont typeface="Arial" panose="020B0604020202020204" pitchFamily="34" charset="0"/>
              <a:buChar char="•"/>
            </a:pP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The winds in the upper atmosphere, 2 – 3 km above the surface, are free from frictional effect of the surface and are controlled by the </a:t>
            </a:r>
            <a:r>
              <a:rPr lang="en-US" b="1" i="0" dirty="0">
                <a:solidFill>
                  <a:srgbClr val="3A4F66"/>
                </a:solidFill>
                <a:effectLst/>
                <a:latin typeface="-apple-system"/>
              </a:rPr>
              <a:t>pressure gradient</a:t>
            </a:r>
            <a:r>
              <a:rPr lang="en-US" b="0" i="0" dirty="0">
                <a:solidFill>
                  <a:srgbClr val="3A4F66"/>
                </a:solidFill>
                <a:effectLst/>
                <a:latin typeface="-apple-system"/>
              </a:rPr>
              <a:t> and the </a:t>
            </a:r>
            <a:r>
              <a:rPr lang="en-US" b="1" i="0" dirty="0">
                <a:solidFill>
                  <a:srgbClr val="3A4F66"/>
                </a:solidFill>
                <a:effectLst/>
                <a:latin typeface="-apple-system"/>
              </a:rPr>
              <a:t>Coriolis force.</a:t>
            </a: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An air parcel initially at rest will move from high pressure to low pressure because of the Pressure Gradient Force (PGF).</a:t>
            </a:r>
          </a:p>
          <a:p>
            <a:pPr algn="l">
              <a:buFont typeface="Arial" panose="020B0604020202020204" pitchFamily="34" charset="0"/>
              <a:buChar char="•"/>
            </a:pPr>
            <a:r>
              <a:rPr lang="en-US" b="0" i="0" dirty="0">
                <a:solidFill>
                  <a:srgbClr val="3A4F66"/>
                </a:solidFill>
                <a:effectLst/>
                <a:latin typeface="-apple-system"/>
              </a:rPr>
              <a:t>However, as that air parcel begins to move, it is deflected by the Coriolis force to the </a:t>
            </a:r>
            <a:r>
              <a:rPr lang="en-US" b="1" i="0" dirty="0">
                <a:solidFill>
                  <a:srgbClr val="3A4F66"/>
                </a:solidFill>
                <a:effectLst/>
                <a:latin typeface="-apple-system"/>
              </a:rPr>
              <a:t>right in the northern hemisphere (to the left in the southern hemisphere).</a:t>
            </a: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As the wind gains speed, the deflection increases until the Coriolis force equals the pressure gradient force (2 – 3 km above the ground, friction is low and winds travel at greater speeds).</a:t>
            </a:r>
          </a:p>
          <a:p>
            <a:pPr algn="l">
              <a:buFont typeface="Arial" panose="020B0604020202020204" pitchFamily="34" charset="0"/>
              <a:buChar char="•"/>
            </a:pPr>
            <a:r>
              <a:rPr lang="en-US" b="0" i="0" dirty="0">
                <a:solidFill>
                  <a:srgbClr val="3A4F66"/>
                </a:solidFill>
                <a:effectLst/>
                <a:latin typeface="-apple-system"/>
              </a:rPr>
              <a:t>At this point, the wind will be blowing parallel to the isobars (perpendicular to Pressure Gradient Force). When this happens, the wind is referred to as </a:t>
            </a:r>
            <a:r>
              <a:rPr lang="en-US" b="1" i="0" dirty="0">
                <a:solidFill>
                  <a:srgbClr val="3A4F66"/>
                </a:solidFill>
                <a:effectLst/>
                <a:latin typeface="-apple-system"/>
              </a:rPr>
              <a:t>geostrophic wind.</a:t>
            </a:r>
            <a:endParaRPr lang="en-US" b="0" i="0" dirty="0">
              <a:solidFill>
                <a:srgbClr val="3A4F66"/>
              </a:solidFill>
              <a:effectLst/>
              <a:latin typeface="-apple-system"/>
            </a:endParaRPr>
          </a:p>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66</a:t>
            </a:fld>
            <a:endParaRPr lang="en-AU"/>
          </a:p>
        </p:txBody>
      </p:sp>
    </p:spTree>
    <p:extLst>
      <p:ext uri="{BB962C8B-B14F-4D97-AF65-F5344CB8AC3E}">
        <p14:creationId xmlns:p14="http://schemas.microsoft.com/office/powerpoint/2010/main" val="37079769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b="0" i="0" dirty="0">
                <a:solidFill>
                  <a:srgbClr val="3A4F66"/>
                </a:solidFill>
                <a:effectLst/>
                <a:latin typeface="-apple-system"/>
              </a:rPr>
              <a:t>he velocity and direction of the wind are the net result of the wind generating forces. </a:t>
            </a:r>
            <a:endParaRPr lang="en-US" sz="1200" b="1" dirty="0">
              <a:solidFill>
                <a:srgbClr val="31465C"/>
              </a:solidFill>
              <a:latin typeface="Lato Extended"/>
            </a:endParaRPr>
          </a:p>
          <a:p>
            <a:r>
              <a:rPr lang="en-US" sz="1200" dirty="0">
                <a:solidFill>
                  <a:srgbClr val="31465C"/>
                </a:solidFill>
                <a:latin typeface="Lato Extended"/>
              </a:rPr>
              <a:t>The Coriolis effect is the </a:t>
            </a:r>
          </a:p>
          <a:p>
            <a:r>
              <a:rPr lang="en-US" sz="1200" dirty="0">
                <a:solidFill>
                  <a:srgbClr val="31465C"/>
                </a:solidFill>
                <a:latin typeface="Lato Extended"/>
              </a:rPr>
              <a:t>diversion of this wind. It</a:t>
            </a:r>
          </a:p>
          <a:p>
            <a:r>
              <a:rPr lang="en-US" sz="1200" dirty="0">
                <a:solidFill>
                  <a:srgbClr val="31465C"/>
                </a:solidFill>
                <a:latin typeface="Lato Extended"/>
              </a:rPr>
              <a:t>affects the </a:t>
            </a:r>
            <a:r>
              <a:rPr lang="en-US" sz="1200" u="sng" dirty="0">
                <a:solidFill>
                  <a:srgbClr val="31465C"/>
                </a:solidFill>
                <a:latin typeface="Lato Extended"/>
              </a:rPr>
              <a:t>wind direction</a:t>
            </a:r>
          </a:p>
          <a:p>
            <a:r>
              <a:rPr lang="en-US" sz="1200" dirty="0">
                <a:solidFill>
                  <a:srgbClr val="31465C"/>
                </a:solidFill>
                <a:latin typeface="Lato Extended"/>
              </a:rPr>
              <a:t>And not the wind speed</a:t>
            </a:r>
          </a:p>
          <a:p>
            <a:r>
              <a:rPr lang="en-US" sz="1200" dirty="0">
                <a:solidFill>
                  <a:srgbClr val="31465C"/>
                </a:solidFill>
                <a:latin typeface="Lato Extended"/>
              </a:rPr>
              <a:t>as it deflects the wind </a:t>
            </a:r>
          </a:p>
          <a:p>
            <a:r>
              <a:rPr lang="en-US" sz="1200" dirty="0">
                <a:solidFill>
                  <a:srgbClr val="31465C"/>
                </a:solidFill>
                <a:latin typeface="Lato Extended"/>
              </a:rPr>
              <a:t>direction.</a:t>
            </a:r>
          </a:p>
          <a:p>
            <a:pPr algn="l">
              <a:buFont typeface="Arial" panose="020B0604020202020204" pitchFamily="34" charset="0"/>
              <a:buChar char="•"/>
            </a:pP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The winds in the upper atmosphere, 2 – 3 km above the surface, are free from frictional effect of the surface and are controlled by the </a:t>
            </a:r>
            <a:r>
              <a:rPr lang="en-US" b="1" i="0" dirty="0">
                <a:solidFill>
                  <a:srgbClr val="3A4F66"/>
                </a:solidFill>
                <a:effectLst/>
                <a:latin typeface="-apple-system"/>
              </a:rPr>
              <a:t>pressure gradient</a:t>
            </a:r>
            <a:r>
              <a:rPr lang="en-US" b="0" i="0" dirty="0">
                <a:solidFill>
                  <a:srgbClr val="3A4F66"/>
                </a:solidFill>
                <a:effectLst/>
                <a:latin typeface="-apple-system"/>
              </a:rPr>
              <a:t> and the </a:t>
            </a:r>
            <a:r>
              <a:rPr lang="en-US" b="1" i="0" dirty="0">
                <a:solidFill>
                  <a:srgbClr val="3A4F66"/>
                </a:solidFill>
                <a:effectLst/>
                <a:latin typeface="-apple-system"/>
              </a:rPr>
              <a:t>Coriolis force.</a:t>
            </a: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An air parcel initially at rest will move from high pressure to low pressure because of the Pressure Gradient Force (PGF).</a:t>
            </a:r>
          </a:p>
          <a:p>
            <a:pPr algn="l">
              <a:buFont typeface="Arial" panose="020B0604020202020204" pitchFamily="34" charset="0"/>
              <a:buChar char="•"/>
            </a:pPr>
            <a:r>
              <a:rPr lang="en-US" b="0" i="0" dirty="0">
                <a:solidFill>
                  <a:srgbClr val="3A4F66"/>
                </a:solidFill>
                <a:effectLst/>
                <a:latin typeface="-apple-system"/>
              </a:rPr>
              <a:t>However, as that air parcel begins to move, it is deflected by the Coriolis force to the </a:t>
            </a:r>
            <a:r>
              <a:rPr lang="en-US" b="1" i="0" dirty="0">
                <a:solidFill>
                  <a:srgbClr val="3A4F66"/>
                </a:solidFill>
                <a:effectLst/>
                <a:latin typeface="-apple-system"/>
              </a:rPr>
              <a:t>right in the northern hemisphere (to the left in the southern hemisphere).</a:t>
            </a:r>
            <a:endParaRPr lang="en-US" b="0" i="0" dirty="0">
              <a:solidFill>
                <a:srgbClr val="3A4F66"/>
              </a:solidFill>
              <a:effectLst/>
              <a:latin typeface="-apple-system"/>
            </a:endParaRPr>
          </a:p>
          <a:p>
            <a:pPr algn="l">
              <a:buFont typeface="Arial" panose="020B0604020202020204" pitchFamily="34" charset="0"/>
              <a:buChar char="•"/>
            </a:pPr>
            <a:r>
              <a:rPr lang="en-US" b="0" i="0" dirty="0">
                <a:solidFill>
                  <a:srgbClr val="3A4F66"/>
                </a:solidFill>
                <a:effectLst/>
                <a:latin typeface="-apple-system"/>
              </a:rPr>
              <a:t>As the wind gains speed, the deflection increases until the Coriolis force equals the pressure gradient force (2 – 3 km above the ground, friction is low and winds travel at greater speeds).</a:t>
            </a:r>
          </a:p>
          <a:p>
            <a:pPr algn="l">
              <a:buFont typeface="Arial" panose="020B0604020202020204" pitchFamily="34" charset="0"/>
              <a:buChar char="•"/>
            </a:pPr>
            <a:r>
              <a:rPr lang="en-US" b="0" i="0" dirty="0">
                <a:solidFill>
                  <a:srgbClr val="3A4F66"/>
                </a:solidFill>
                <a:effectLst/>
                <a:latin typeface="-apple-system"/>
              </a:rPr>
              <a:t>At this point, the wind will be blowing parallel to the isobars (perpendicular to Pressure Gradient Force). When this happens, the wind is referred to as </a:t>
            </a:r>
            <a:r>
              <a:rPr lang="en-US" b="1" i="0" dirty="0">
                <a:solidFill>
                  <a:srgbClr val="3A4F66"/>
                </a:solidFill>
                <a:effectLst/>
                <a:latin typeface="-apple-system"/>
              </a:rPr>
              <a:t>geostrophic wind.</a:t>
            </a:r>
            <a:endParaRPr lang="en-US" b="0" i="0" dirty="0">
              <a:solidFill>
                <a:srgbClr val="3A4F66"/>
              </a:solidFill>
              <a:effectLst/>
              <a:latin typeface="-apple-system"/>
            </a:endParaRPr>
          </a:p>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67</a:t>
            </a:fld>
            <a:endParaRPr lang="en-AU"/>
          </a:p>
        </p:txBody>
      </p:sp>
    </p:spTree>
    <p:extLst>
      <p:ext uri="{BB962C8B-B14F-4D97-AF65-F5344CB8AC3E}">
        <p14:creationId xmlns:p14="http://schemas.microsoft.com/office/powerpoint/2010/main" val="3630138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DCB357-BE69-4ECF-BD97-51DC7752486B}" type="datetimeFigureOut">
              <a:rPr lang="en-AU" smtClean="0"/>
              <a:t>25/11/2023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291891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CB357-BE69-4ECF-BD97-51DC7752486B}" type="datetimeFigureOut">
              <a:rPr lang="en-AU" smtClean="0"/>
              <a:t>25/11/2023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4131354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CB357-BE69-4ECF-BD97-51DC7752486B}" type="datetimeFigureOut">
              <a:rPr lang="en-AU" smtClean="0"/>
              <a:t>25/11/2023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5909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DCB357-BE69-4ECF-BD97-51DC7752486B}" type="datetimeFigureOut">
              <a:rPr lang="en-AU" smtClean="0"/>
              <a:t>25/11/2023</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339738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DCB357-BE69-4ECF-BD97-51DC7752486B}" type="datetimeFigureOut">
              <a:rPr lang="en-AU" smtClean="0"/>
              <a:t>25/11/2023</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2630720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CB357-BE69-4ECF-BD97-51DC7752486B}" type="datetimeFigureOut">
              <a:rPr lang="en-AU" smtClean="0"/>
              <a:t>25/11/2023</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18823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DCB357-BE69-4ECF-BD97-51DC7752486B}" type="datetimeFigureOut">
              <a:rPr lang="en-AU" smtClean="0"/>
              <a:t>25/11/2023</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2847196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DCB357-BE69-4ECF-BD97-51DC7752486B}" type="datetimeFigureOut">
              <a:rPr lang="en-AU" smtClean="0"/>
              <a:t>25/11/2023</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2922094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DCB357-BE69-4ECF-BD97-51DC7752486B}" type="datetimeFigureOut">
              <a:rPr lang="en-AU" smtClean="0"/>
              <a:t>25/11/2023</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674870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CB357-BE69-4ECF-BD97-51DC7752486B}" type="datetimeFigureOut">
              <a:rPr lang="en-AU" smtClean="0"/>
              <a:t>25/11/2023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539376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CB357-BE69-4ECF-BD97-51DC7752486B}" type="datetimeFigureOut">
              <a:rPr lang="en-AU" smtClean="0"/>
              <a:t>25/11/2023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503486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DCB357-BE69-4ECF-BD97-51DC7752486B}" type="datetimeFigureOut">
              <a:rPr lang="en-AU" smtClean="0"/>
              <a:t>25/11/2023</a:t>
            </a:fld>
            <a:endParaRPr lang="en-AU"/>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0D152B-65C8-493C-981B-8AF59FDB22D6}" type="slidenum">
              <a:rPr lang="en-AU" smtClean="0"/>
              <a:t>‹#›</a:t>
            </a:fld>
            <a:endParaRPr lang="en-AU"/>
          </a:p>
        </p:txBody>
      </p:sp>
    </p:spTree>
    <p:extLst>
      <p:ext uri="{BB962C8B-B14F-4D97-AF65-F5344CB8AC3E}">
        <p14:creationId xmlns:p14="http://schemas.microsoft.com/office/powerpoint/2010/main" val="39540131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C3Jwnp-Z3yE"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metoffice.gov.uk/weather/climate/climate-explained/what-is-climate"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metoffice.gov.uk/weather/climate/climate-explained/what-is-climate"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ugc.berkeley.edu/background-content/solar-radiation/" TargetMode="Externa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8" Type="http://schemas.openxmlformats.org/officeDocument/2006/relationships/hyperlink" Target="https://climate.nasa.gov/news/2948/milankovitch-orbital-cycles-and-their-role-in-earths-climate/" TargetMode="External"/><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video" Target="../media/media1.m4v"/><Relationship Id="rId1" Type="http://schemas.microsoft.com/office/2007/relationships/media" Target="../media/media1.m4v"/><Relationship Id="rId6" Type="http://schemas.openxmlformats.org/officeDocument/2006/relationships/hyperlink" Target="https://earthobservatory.nasa.gov/features/Milankovitch/milankovitch_2.php" TargetMode="External"/><Relationship Id="rId5" Type="http://schemas.openxmlformats.org/officeDocument/2006/relationships/image" Target="../media/image12.jpe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hyperlink" Target="https://scied.ucar.edu/interactive/virtual-ballooning#:~:text=Explore%20the%20atmosphere%20by%20launching,investigate%20higher%20in%20the%20atmosphere."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hyperlink" Target="https://scied.ucar.edu/interactive/virtual-ballooning#:~:text=Explore%20the%20atmosphere%20by%20launching,investigate%20higher%20in%20the%20atmospher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youtu.be/SWHj71qS_NA"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oceanservice.noaa.gov/education/tutorial_currents/media/supp_cur04b.html" TargetMode="External"/><Relationship Id="rId5" Type="http://schemas.openxmlformats.org/officeDocument/2006/relationships/image" Target="../media/image30.gif"/><Relationship Id="rId4" Type="http://schemas.openxmlformats.org/officeDocument/2006/relationships/image" Target="../media/image29.gif"/></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ncei.noaa.gov/news/calculating-cost-weather-and-climate-disasters"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www.ncei.noaa.gov/news/calculating-cost-weather-and-climate-disaster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ncei.noaa.gov/news/calculating-cost-weather-and-climate-disasters"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www.nature.com/articles/sdata2018214" TargetMode="External"/></Relationships>
</file>

<file path=ppt/slides/_rels/slide35.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png"/><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37.jpeg"/><Relationship Id="rId1" Type="http://schemas.openxmlformats.org/officeDocument/2006/relationships/slideLayout" Target="../slideLayouts/slideLayout2.xml"/><Relationship Id="rId5" Type="http://schemas.openxmlformats.org/officeDocument/2006/relationships/image" Target="../media/image47.jpg"/><Relationship Id="rId4" Type="http://schemas.openxmlformats.org/officeDocument/2006/relationships/image" Target="../media/image46.jpg"/></Relationships>
</file>

<file path=ppt/slides/_rels/slide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51.jpg"/><Relationship Id="rId4" Type="http://schemas.openxmlformats.org/officeDocument/2006/relationships/image" Target="../media/image50.jpg"/></Relationships>
</file>

<file path=ppt/slides/_rels/slide4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earthdata.nasa.gov/learn/sensing-our-planet/volcanoes-and-climate-change" TargetMode="External"/><Relationship Id="rId4" Type="http://schemas.openxmlformats.org/officeDocument/2006/relationships/image" Target="../media/image52.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hyperlink" Target="https://climate.nasa.gov/evidence/"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57.jpg"/></Relationships>
</file>

<file path=ppt/slides/_rels/slide48.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1.jpeg"/><Relationship Id="rId7" Type="http://schemas.openxmlformats.org/officeDocument/2006/relationships/image" Target="../media/image65.jpe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image" Target="../media/image62.jpeg"/></Relationships>
</file>

<file path=ppt/slides/_rels/slide52.xml.rels><?xml version="1.0" encoding="UTF-8" standalone="yes"?>
<Relationships xmlns="http://schemas.openxmlformats.org/package/2006/relationships"><Relationship Id="rId3" Type="http://schemas.openxmlformats.org/officeDocument/2006/relationships/image" Target="../media/image61.jpeg"/><Relationship Id="rId7" Type="http://schemas.openxmlformats.org/officeDocument/2006/relationships/image" Target="../media/image65.jpe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image" Target="../media/image62.jpeg"/></Relationships>
</file>

<file path=ppt/slides/_rels/slide53.xml.rels><?xml version="1.0" encoding="UTF-8" standalone="yes"?>
<Relationships xmlns="http://schemas.openxmlformats.org/package/2006/relationships"><Relationship Id="rId3" Type="http://schemas.openxmlformats.org/officeDocument/2006/relationships/hyperlink" Target="https://www.esa.int/ESA_Multimedia/Videos/2019/02/ESA_and_climate_change#.YAOXYfmhAzo.link"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5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69.jpeg"/><Relationship Id="rId4" Type="http://schemas.openxmlformats.org/officeDocument/2006/relationships/image" Target="../media/image68.jpeg"/></Relationships>
</file>

<file path=ppt/slides/_rels/slide5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69.jpeg"/><Relationship Id="rId4" Type="http://schemas.openxmlformats.org/officeDocument/2006/relationships/image" Target="../media/image68.jpeg"/></Relationships>
</file>

<file path=ppt/slides/_rels/slide5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3.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72.jpeg"/><Relationship Id="rId5" Type="http://schemas.openxmlformats.org/officeDocument/2006/relationships/image" Target="../media/image71.jpg"/><Relationship Id="rId4" Type="http://schemas.openxmlformats.org/officeDocument/2006/relationships/image" Target="../media/image70.jpg"/></Relationships>
</file>

<file path=ppt/slides/_rels/slide59.xml.rels><?xml version="1.0" encoding="UTF-8" standalone="yes"?>
<Relationships xmlns="http://schemas.openxmlformats.org/package/2006/relationships"><Relationship Id="rId8" Type="http://schemas.openxmlformats.org/officeDocument/2006/relationships/hyperlink" Target="https://gcos.wmo.int/en/essential-climate-variables/" TargetMode="External"/><Relationship Id="rId3" Type="http://schemas.openxmlformats.org/officeDocument/2006/relationships/image" Target="../media/image3.jpeg"/><Relationship Id="rId7" Type="http://schemas.openxmlformats.org/officeDocument/2006/relationships/image" Target="../media/image73.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72.jpeg"/><Relationship Id="rId5" Type="http://schemas.openxmlformats.org/officeDocument/2006/relationships/image" Target="../media/image71.jpg"/><Relationship Id="rId4" Type="http://schemas.openxmlformats.org/officeDocument/2006/relationships/image" Target="../media/image70.jpg"/></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76.jpg"/><Relationship Id="rId4" Type="http://schemas.openxmlformats.org/officeDocument/2006/relationships/image" Target="../media/image75.jpeg"/></Relationships>
</file>

<file path=ppt/slides/_rels/slide65.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77.png"/><Relationship Id="rId4" Type="http://schemas.openxmlformats.org/officeDocument/2006/relationships/image" Target="../media/image76.jpg"/></Relationships>
</file>

<file path=ppt/slides/_rels/slide66.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77.png"/><Relationship Id="rId4" Type="http://schemas.openxmlformats.org/officeDocument/2006/relationships/image" Target="../media/image76.jpg"/></Relationships>
</file>

<file path=ppt/slides/_rels/slide6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78.gif"/><Relationship Id="rId5" Type="http://schemas.openxmlformats.org/officeDocument/2006/relationships/image" Target="../media/image77.png"/><Relationship Id="rId4" Type="http://schemas.openxmlformats.org/officeDocument/2006/relationships/image" Target="../media/image7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urricane Tracking &amp; Satellite Data - Online Course - FutureLearn">
            <a:extLst>
              <a:ext uri="{FF2B5EF4-FFF2-40B4-BE49-F238E27FC236}">
                <a16:creationId xmlns:a16="http://schemas.microsoft.com/office/drawing/2014/main" id="{4D47CE5C-5A68-7DCA-A961-3870B1F2AF87}"/>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9144000" cy="687982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12">
            <a:extLst>
              <a:ext uri="{FF2B5EF4-FFF2-40B4-BE49-F238E27FC236}">
                <a16:creationId xmlns:a16="http://schemas.microsoft.com/office/drawing/2014/main" id="{039C13B3-F58C-609C-E6CF-BFF0CBCDB630}"/>
              </a:ext>
            </a:extLst>
          </p:cNvPr>
          <p:cNvSpPr txBox="1">
            <a:spLocks noChangeArrowheads="1"/>
          </p:cNvSpPr>
          <p:nvPr/>
        </p:nvSpPr>
        <p:spPr bwMode="auto">
          <a:xfrm>
            <a:off x="7287172" y="117553"/>
            <a:ext cx="165288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r" eaLnBrk="1" hangingPunct="1"/>
            <a:r>
              <a:rPr lang="en-AU" altLang="en-US" sz="1600" dirty="0">
                <a:solidFill>
                  <a:schemeClr val="bg1"/>
                </a:solidFill>
                <a:cs typeface="Arial" panose="020B0604020202020204" pitchFamily="34" charset="0"/>
              </a:rPr>
              <a:t>Dr Alissa Flatley</a:t>
            </a:r>
          </a:p>
        </p:txBody>
      </p:sp>
      <p:sp>
        <p:nvSpPr>
          <p:cNvPr id="7" name="Rectangle 6">
            <a:extLst>
              <a:ext uri="{FF2B5EF4-FFF2-40B4-BE49-F238E27FC236}">
                <a16:creationId xmlns:a16="http://schemas.microsoft.com/office/drawing/2014/main" id="{C9739FF6-56F1-0FF6-8719-FFDB7BF5328B}"/>
              </a:ext>
            </a:extLst>
          </p:cNvPr>
          <p:cNvSpPr/>
          <p:nvPr/>
        </p:nvSpPr>
        <p:spPr>
          <a:xfrm>
            <a:off x="-588505" y="5724784"/>
            <a:ext cx="10598044" cy="1015663"/>
          </a:xfrm>
          <a:prstGeom prst="rect">
            <a:avLst/>
          </a:prstGeom>
        </p:spPr>
        <p:txBody>
          <a:bodyPr wrap="square">
            <a:spAutoFit/>
          </a:bodyPr>
          <a:lstStyle/>
          <a:p>
            <a:pPr algn="ctr" eaLnBrk="1" fontAlgn="auto" hangingPunct="1">
              <a:spcBef>
                <a:spcPts val="0"/>
              </a:spcBef>
              <a:spcAft>
                <a:spcPts val="0"/>
              </a:spcAft>
              <a:defRPr/>
            </a:pPr>
            <a:r>
              <a:rPr lang="en-US" sz="6000" dirty="0">
                <a:solidFill>
                  <a:srgbClr val="002060"/>
                </a:solidFill>
                <a:effectLst>
                  <a:outerShdw blurRad="50800" dist="63500" dir="5400000" algn="ctr" rotWithShape="0">
                    <a:schemeClr val="bg1">
                      <a:alpha val="43000"/>
                    </a:schemeClr>
                  </a:outerShdw>
                </a:effectLst>
                <a:latin typeface="Arial Black" pitchFamily="34" charset="0"/>
              </a:rPr>
              <a:t>Weather and Climate</a:t>
            </a:r>
            <a:endParaRPr lang="en-US" sz="8800" dirty="0">
              <a:solidFill>
                <a:srgbClr val="002060"/>
              </a:solidFill>
              <a:effectLst>
                <a:outerShdw blurRad="50800" dist="63500" dir="5400000" algn="ctr" rotWithShape="0">
                  <a:schemeClr val="bg1">
                    <a:alpha val="43000"/>
                  </a:schemeClr>
                </a:outerShdw>
              </a:effectLst>
              <a:latin typeface="Arial Black" pitchFamily="34" charset="0"/>
            </a:endParaRPr>
          </a:p>
        </p:txBody>
      </p:sp>
      <p:sp>
        <p:nvSpPr>
          <p:cNvPr id="8" name="TextBox 15">
            <a:extLst>
              <a:ext uri="{FF2B5EF4-FFF2-40B4-BE49-F238E27FC236}">
                <a16:creationId xmlns:a16="http://schemas.microsoft.com/office/drawing/2014/main" id="{047A7917-D8EC-235A-8B17-1E296383A0C1}"/>
              </a:ext>
            </a:extLst>
          </p:cNvPr>
          <p:cNvSpPr txBox="1">
            <a:spLocks noChangeArrowheads="1"/>
          </p:cNvSpPr>
          <p:nvPr/>
        </p:nvSpPr>
        <p:spPr bwMode="auto">
          <a:xfrm>
            <a:off x="3387836" y="398074"/>
            <a:ext cx="5661025"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r" eaLnBrk="1" hangingPunct="1"/>
            <a:r>
              <a:rPr lang="en-AU" altLang="en-US" sz="1600" dirty="0">
                <a:solidFill>
                  <a:schemeClr val="bg1"/>
                </a:solidFill>
                <a:cs typeface="Arial" panose="020B0604020202020204" pitchFamily="34" charset="0"/>
              </a:rPr>
              <a:t>ACNA4007 – Physical Landscape and the Geosphere</a:t>
            </a:r>
          </a:p>
        </p:txBody>
      </p:sp>
      <p:pic>
        <p:nvPicPr>
          <p:cNvPr id="5" name="Picture 4" descr="A black background with white text&#10;&#10;Description automatically generated">
            <a:extLst>
              <a:ext uri="{FF2B5EF4-FFF2-40B4-BE49-F238E27FC236}">
                <a16:creationId xmlns:a16="http://schemas.microsoft.com/office/drawing/2014/main" id="{D7EA9877-444E-DFF9-C484-563F065F42C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03939" y="117553"/>
            <a:ext cx="3088758" cy="1428551"/>
          </a:xfrm>
          <a:prstGeom prst="rect">
            <a:avLst/>
          </a:prstGeom>
        </p:spPr>
      </p:pic>
    </p:spTree>
    <p:extLst>
      <p:ext uri="{BB962C8B-B14F-4D97-AF65-F5344CB8AC3E}">
        <p14:creationId xmlns:p14="http://schemas.microsoft.com/office/powerpoint/2010/main" val="2190747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Is California's bid to lead on climate issues paying off at home? |  CALmatters">
            <a:extLst>
              <a:ext uri="{FF2B5EF4-FFF2-40B4-BE49-F238E27FC236}">
                <a16:creationId xmlns:a16="http://schemas.microsoft.com/office/drawing/2014/main" id="{0CE09812-8A1E-5E88-5890-3C807D8220B6}"/>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581C236E-E5EF-5614-2349-AFD7A715A942}"/>
              </a:ext>
            </a:extLst>
          </p:cNvPr>
          <p:cNvSpPr txBox="1"/>
          <p:nvPr/>
        </p:nvSpPr>
        <p:spPr>
          <a:xfrm>
            <a:off x="7346364" y="850189"/>
            <a:ext cx="1522553" cy="2031325"/>
          </a:xfrm>
          <a:prstGeom prst="rect">
            <a:avLst/>
          </a:prstGeom>
          <a:solidFill>
            <a:schemeClr val="tx1">
              <a:lumMod val="10000"/>
              <a:lumOff val="90000"/>
            </a:schemeClr>
          </a:solidFill>
        </p:spPr>
        <p:txBody>
          <a:bodyPr wrap="square">
            <a:spAutoFit/>
          </a:bodyPr>
          <a:lstStyle/>
          <a:p>
            <a:pPr algn="ctr"/>
            <a:r>
              <a:rPr lang="en-GB" dirty="0"/>
              <a:t>You don’t have to work in weather and climate to use… weather and climate</a:t>
            </a:r>
            <a:endParaRPr lang="en-AU" dirty="0"/>
          </a:p>
        </p:txBody>
      </p:sp>
      <p:sp>
        <p:nvSpPr>
          <p:cNvPr id="20" name="TextBox 3">
            <a:extLst>
              <a:ext uri="{FF2B5EF4-FFF2-40B4-BE49-F238E27FC236}">
                <a16:creationId xmlns:a16="http://schemas.microsoft.com/office/drawing/2014/main" id="{E9D963F3-9D23-BBB6-A22E-6003A800D4B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Wonderful weather…</a:t>
            </a:r>
          </a:p>
        </p:txBody>
      </p:sp>
      <p:cxnSp>
        <p:nvCxnSpPr>
          <p:cNvPr id="21" name="Straight Connector 20">
            <a:extLst>
              <a:ext uri="{FF2B5EF4-FFF2-40B4-BE49-F238E27FC236}">
                <a16:creationId xmlns:a16="http://schemas.microsoft.com/office/drawing/2014/main" id="{B67BE8FA-0C83-B2C6-D891-54344E4664C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6" name="Picture 15" descr="A person wearing goggles&#10;&#10;Description automatically generated with low confidence">
            <a:extLst>
              <a:ext uri="{FF2B5EF4-FFF2-40B4-BE49-F238E27FC236}">
                <a16:creationId xmlns:a16="http://schemas.microsoft.com/office/drawing/2014/main" id="{E7F9C4AA-CFC4-E06E-D5B5-5E05923A0EF4}"/>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75083" y="850189"/>
            <a:ext cx="1381724" cy="2076914"/>
          </a:xfrm>
          <a:prstGeom prst="rect">
            <a:avLst/>
          </a:prstGeom>
        </p:spPr>
      </p:pic>
      <p:pic>
        <p:nvPicPr>
          <p:cNvPr id="22" name="Picture 21" descr="A picture containing sky, outdoor&#10;&#10;Description automatically generated">
            <a:extLst>
              <a:ext uri="{FF2B5EF4-FFF2-40B4-BE49-F238E27FC236}">
                <a16:creationId xmlns:a16="http://schemas.microsoft.com/office/drawing/2014/main" id="{1A77A528-5134-2AD5-C835-0AE54888FBFF}"/>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1753153" y="850189"/>
            <a:ext cx="1832288" cy="2443050"/>
          </a:xfrm>
          <a:prstGeom prst="rect">
            <a:avLst/>
          </a:prstGeom>
        </p:spPr>
      </p:pic>
      <p:pic>
        <p:nvPicPr>
          <p:cNvPr id="23" name="Picture 22" descr="A picture containing tree, snow, outdoor, nature&#10;&#10;Description automatically generated">
            <a:extLst>
              <a:ext uri="{FF2B5EF4-FFF2-40B4-BE49-F238E27FC236}">
                <a16:creationId xmlns:a16="http://schemas.microsoft.com/office/drawing/2014/main" id="{41E66E9F-A4B4-FADC-5DF4-21CB0AB69E3B}"/>
              </a:ext>
            </a:extLst>
          </p:cNvPr>
          <p:cNvPicPr>
            <a:picLocks noChangeAspect="1"/>
          </p:cNvPicPr>
          <p:nvPr/>
        </p:nvPicPr>
        <p:blipFill>
          <a:blip r:embed="rId5"/>
          <a:stretch>
            <a:fillRect/>
          </a:stretch>
        </p:blipFill>
        <p:spPr>
          <a:xfrm>
            <a:off x="4982638" y="3692410"/>
            <a:ext cx="3998700" cy="2999025"/>
          </a:xfrm>
          <a:prstGeom prst="rect">
            <a:avLst/>
          </a:prstGeom>
        </p:spPr>
      </p:pic>
      <p:pic>
        <p:nvPicPr>
          <p:cNvPr id="24" name="Picture 23" descr="A picture containing tree, outdoor, sky, forest&#10;&#10;Description automatically generated">
            <a:extLst>
              <a:ext uri="{FF2B5EF4-FFF2-40B4-BE49-F238E27FC236}">
                <a16:creationId xmlns:a16="http://schemas.microsoft.com/office/drawing/2014/main" id="{70DBF415-52DA-CCA1-777F-6D1B4639AE33}"/>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734673" y="850188"/>
            <a:ext cx="3438415" cy="2578811"/>
          </a:xfrm>
          <a:prstGeom prst="rect">
            <a:avLst/>
          </a:prstGeom>
        </p:spPr>
      </p:pic>
      <p:pic>
        <p:nvPicPr>
          <p:cNvPr id="26" name="Picture 25" descr="A person driving a boat&#10;&#10;Description automatically generated with medium confidence">
            <a:extLst>
              <a:ext uri="{FF2B5EF4-FFF2-40B4-BE49-F238E27FC236}">
                <a16:creationId xmlns:a16="http://schemas.microsoft.com/office/drawing/2014/main" id="{231F5B95-AB94-442A-1561-5399E17B3D69}"/>
              </a:ext>
            </a:extLst>
          </p:cNvPr>
          <p:cNvPicPr>
            <a:picLocks noChangeAspect="1"/>
          </p:cNvPicPr>
          <p:nvPr/>
        </p:nvPicPr>
        <p:blipFill>
          <a:blip r:embed="rId7"/>
          <a:stretch>
            <a:fillRect/>
          </a:stretch>
        </p:blipFill>
        <p:spPr>
          <a:xfrm>
            <a:off x="154668" y="3626085"/>
            <a:ext cx="4123417" cy="3092563"/>
          </a:xfrm>
          <a:prstGeom prst="rect">
            <a:avLst/>
          </a:prstGeom>
        </p:spPr>
      </p:pic>
    </p:spTree>
    <p:extLst>
      <p:ext uri="{BB962C8B-B14F-4D97-AF65-F5344CB8AC3E}">
        <p14:creationId xmlns:p14="http://schemas.microsoft.com/office/powerpoint/2010/main" val="4036374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Is California's bid to lead on climate issues paying off at home? |  CALmatters">
            <a:extLst>
              <a:ext uri="{FF2B5EF4-FFF2-40B4-BE49-F238E27FC236}">
                <a16:creationId xmlns:a16="http://schemas.microsoft.com/office/drawing/2014/main" id="{A6C536B4-8259-D2A0-FFD8-BE89946B488B}"/>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3">
            <a:extLst>
              <a:ext uri="{FF2B5EF4-FFF2-40B4-BE49-F238E27FC236}">
                <a16:creationId xmlns:a16="http://schemas.microsoft.com/office/drawing/2014/main" id="{E9D963F3-9D23-BBB6-A22E-6003A800D4B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Weather versus Climate</a:t>
            </a:r>
          </a:p>
        </p:txBody>
      </p:sp>
      <p:cxnSp>
        <p:nvCxnSpPr>
          <p:cNvPr id="21" name="Straight Connector 20">
            <a:extLst>
              <a:ext uri="{FF2B5EF4-FFF2-40B4-BE49-F238E27FC236}">
                <a16:creationId xmlns:a16="http://schemas.microsoft.com/office/drawing/2014/main" id="{B67BE8FA-0C83-B2C6-D891-54344E4664C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3" name="Picture 2" descr="A diagram of clothes and clothes in a closet">
            <a:extLst>
              <a:ext uri="{FF2B5EF4-FFF2-40B4-BE49-F238E27FC236}">
                <a16:creationId xmlns:a16="http://schemas.microsoft.com/office/drawing/2014/main" id="{805099EF-05AE-27BE-767D-8B689AC8872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43669" y="737410"/>
            <a:ext cx="7722069" cy="5988390"/>
          </a:xfrm>
          <a:prstGeom prst="rect">
            <a:avLst/>
          </a:prstGeom>
        </p:spPr>
      </p:pic>
    </p:spTree>
    <p:extLst>
      <p:ext uri="{BB962C8B-B14F-4D97-AF65-F5344CB8AC3E}">
        <p14:creationId xmlns:p14="http://schemas.microsoft.com/office/powerpoint/2010/main" val="848073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9E4B64D-A48F-0234-1301-F9A10B9BAAF6}"/>
              </a:ext>
            </a:extLst>
          </p:cNvPr>
          <p:cNvPicPr>
            <a:picLocks noChangeAspect="1"/>
          </p:cNvPicPr>
          <p:nvPr/>
        </p:nvPicPr>
        <p:blipFill>
          <a:blip r:embed="rId2"/>
          <a:stretch>
            <a:fillRect/>
          </a:stretch>
        </p:blipFill>
        <p:spPr>
          <a:xfrm>
            <a:off x="425762" y="1440329"/>
            <a:ext cx="8127870" cy="5409733"/>
          </a:xfrm>
          <a:prstGeom prst="rect">
            <a:avLst/>
          </a:prstGeom>
        </p:spPr>
      </p:pic>
      <p:sp>
        <p:nvSpPr>
          <p:cNvPr id="3" name="TextBox 3">
            <a:extLst>
              <a:ext uri="{FF2B5EF4-FFF2-40B4-BE49-F238E27FC236}">
                <a16:creationId xmlns:a16="http://schemas.microsoft.com/office/drawing/2014/main" id="{27E3056E-A53D-4423-896D-920D45E3461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Earth’s Climate</a:t>
            </a:r>
          </a:p>
        </p:txBody>
      </p:sp>
      <p:cxnSp>
        <p:nvCxnSpPr>
          <p:cNvPr id="4" name="Straight Connector 3">
            <a:extLst>
              <a:ext uri="{FF2B5EF4-FFF2-40B4-BE49-F238E27FC236}">
                <a16:creationId xmlns:a16="http://schemas.microsoft.com/office/drawing/2014/main" id="{8CFF0DD0-8539-4194-9A42-E3870F8A22EF}"/>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3C2A429-C558-2962-727F-0141D22136B2}"/>
              </a:ext>
            </a:extLst>
          </p:cNvPr>
          <p:cNvSpPr txBox="1"/>
          <p:nvPr/>
        </p:nvSpPr>
        <p:spPr>
          <a:xfrm>
            <a:off x="1556401" y="6306184"/>
            <a:ext cx="6472989" cy="369332"/>
          </a:xfrm>
          <a:prstGeom prst="rect">
            <a:avLst/>
          </a:prstGeom>
          <a:noFill/>
        </p:spPr>
        <p:txBody>
          <a:bodyPr wrap="square">
            <a:spAutoFit/>
          </a:bodyPr>
          <a:lstStyle/>
          <a:p>
            <a:r>
              <a:rPr lang="en-AU" dirty="0">
                <a:solidFill>
                  <a:schemeClr val="bg1"/>
                </a:solidFill>
                <a:hlinkClick r:id="rId3"/>
              </a:rPr>
              <a:t>https://www.</a:t>
            </a:r>
            <a:r>
              <a:rPr lang="en-AU" u="sng" dirty="0">
                <a:solidFill>
                  <a:schemeClr val="bg1"/>
                </a:solidFill>
                <a:hlinkClick r:id="rId3"/>
              </a:rPr>
              <a:t>youtube</a:t>
            </a:r>
            <a:r>
              <a:rPr lang="en-AU" dirty="0">
                <a:solidFill>
                  <a:schemeClr val="bg1"/>
                </a:solidFill>
                <a:hlinkClick r:id="rId3"/>
              </a:rPr>
              <a:t>.com/watch?v=C3Jwnp-Z3yE</a:t>
            </a:r>
            <a:r>
              <a:rPr lang="en-AU" dirty="0">
                <a:solidFill>
                  <a:schemeClr val="bg1"/>
                </a:solidFill>
              </a:rPr>
              <a:t> </a:t>
            </a:r>
          </a:p>
        </p:txBody>
      </p:sp>
      <p:sp>
        <p:nvSpPr>
          <p:cNvPr id="8" name="TextBox 7">
            <a:extLst>
              <a:ext uri="{FF2B5EF4-FFF2-40B4-BE49-F238E27FC236}">
                <a16:creationId xmlns:a16="http://schemas.microsoft.com/office/drawing/2014/main" id="{82FF9381-EFB0-3C5E-E697-A5D810709DC1}"/>
              </a:ext>
            </a:extLst>
          </p:cNvPr>
          <p:cNvSpPr txBox="1"/>
          <p:nvPr/>
        </p:nvSpPr>
        <p:spPr>
          <a:xfrm>
            <a:off x="3769323" y="3612411"/>
            <a:ext cx="4948915" cy="369332"/>
          </a:xfrm>
          <a:prstGeom prst="rect">
            <a:avLst/>
          </a:prstGeom>
          <a:solidFill>
            <a:schemeClr val="accent1"/>
          </a:solidFill>
        </p:spPr>
        <p:txBody>
          <a:bodyPr wrap="square">
            <a:spAutoFit/>
          </a:bodyPr>
          <a:lstStyle/>
          <a:p>
            <a:pPr marL="285750" indent="-285750" algn="r">
              <a:buFont typeface="Arial" panose="020B0604020202020204" pitchFamily="34" charset="0"/>
              <a:buChar char="•"/>
            </a:pPr>
            <a:r>
              <a:rPr lang="en-AU" dirty="0">
                <a:solidFill>
                  <a:schemeClr val="bg1"/>
                </a:solidFill>
              </a:rPr>
              <a:t>The Earth’s climate has many components</a:t>
            </a:r>
          </a:p>
        </p:txBody>
      </p:sp>
      <p:sp>
        <p:nvSpPr>
          <p:cNvPr id="10" name="TextBox 9">
            <a:extLst>
              <a:ext uri="{FF2B5EF4-FFF2-40B4-BE49-F238E27FC236}">
                <a16:creationId xmlns:a16="http://schemas.microsoft.com/office/drawing/2014/main" id="{9D7B2443-6E04-1930-9C9C-200A947528C3}"/>
              </a:ext>
            </a:extLst>
          </p:cNvPr>
          <p:cNvSpPr txBox="1"/>
          <p:nvPr/>
        </p:nvSpPr>
        <p:spPr>
          <a:xfrm>
            <a:off x="1131231" y="4257434"/>
            <a:ext cx="4948915" cy="646331"/>
          </a:xfrm>
          <a:prstGeom prst="rect">
            <a:avLst/>
          </a:prstGeom>
          <a:solidFill>
            <a:schemeClr val="accent1"/>
          </a:solidFill>
        </p:spPr>
        <p:txBody>
          <a:bodyPr wrap="square">
            <a:spAutoFit/>
          </a:bodyPr>
          <a:lstStyle/>
          <a:p>
            <a:pPr marL="285750" indent="-285750">
              <a:buFont typeface="Arial" panose="020B0604020202020204" pitchFamily="34" charset="0"/>
              <a:buChar char="•"/>
            </a:pPr>
            <a:r>
              <a:rPr lang="en-AU" dirty="0">
                <a:solidFill>
                  <a:schemeClr val="bg1"/>
                </a:solidFill>
              </a:rPr>
              <a:t>In the (recent) past, glaciers have covered more than one third of Earth's surface…</a:t>
            </a:r>
          </a:p>
        </p:txBody>
      </p:sp>
      <p:sp>
        <p:nvSpPr>
          <p:cNvPr id="12" name="Rectangle 11">
            <a:extLst>
              <a:ext uri="{FF2B5EF4-FFF2-40B4-BE49-F238E27FC236}">
                <a16:creationId xmlns:a16="http://schemas.microsoft.com/office/drawing/2014/main" id="{021ABE95-DCA5-989A-1946-0DE047A71435}"/>
              </a:ext>
            </a:extLst>
          </p:cNvPr>
          <p:cNvSpPr/>
          <p:nvPr/>
        </p:nvSpPr>
        <p:spPr>
          <a:xfrm>
            <a:off x="381130" y="1415058"/>
            <a:ext cx="825500" cy="5842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3" name="Text Box 5">
            <a:extLst>
              <a:ext uri="{FF2B5EF4-FFF2-40B4-BE49-F238E27FC236}">
                <a16:creationId xmlns:a16="http://schemas.microsoft.com/office/drawing/2014/main" id="{AF38C8AB-4D1A-6D7F-1914-0C59AF136375}"/>
              </a:ext>
            </a:extLst>
          </p:cNvPr>
          <p:cNvSpPr txBox="1">
            <a:spLocks noChangeArrowheads="1"/>
          </p:cNvSpPr>
          <p:nvPr/>
        </p:nvSpPr>
        <p:spPr bwMode="auto">
          <a:xfrm>
            <a:off x="198438" y="692551"/>
            <a:ext cx="880096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marL="342900" indent="-342900" eaLnBrk="1" hangingPunct="1">
              <a:spcBef>
                <a:spcPct val="50000"/>
              </a:spcBef>
              <a:buFont typeface="Arial" panose="020B0604020202020204" pitchFamily="34" charset="0"/>
              <a:buChar char="•"/>
            </a:pPr>
            <a:r>
              <a:rPr lang="en-AU" altLang="de-DE" sz="2000" dirty="0">
                <a:solidFill>
                  <a:schemeClr val="bg1"/>
                </a:solidFill>
                <a:latin typeface="Arial" panose="020B0604020202020204" pitchFamily="34" charset="0"/>
              </a:rPr>
              <a:t>… </a:t>
            </a:r>
            <a:r>
              <a:rPr lang="en-GB" altLang="de-DE" sz="2000" dirty="0">
                <a:solidFill>
                  <a:schemeClr val="bg1"/>
                </a:solidFill>
                <a:latin typeface="Arial" panose="020B0604020202020204" pitchFamily="34" charset="0"/>
              </a:rPr>
              <a:t>is the general weather over a long period, including rainfall, temperature, snow or any other weather condition (</a:t>
            </a:r>
            <a:r>
              <a:rPr lang="en-GB" altLang="de-DE" sz="2000" dirty="0" err="1">
                <a:solidFill>
                  <a:schemeClr val="bg1"/>
                </a:solidFill>
                <a:latin typeface="Arial" panose="020B0604020202020204" pitchFamily="34" charset="0"/>
              </a:rPr>
              <a:t>MetOffice</a:t>
            </a:r>
            <a:r>
              <a:rPr lang="en-GB" altLang="de-DE" sz="2000" dirty="0">
                <a:solidFill>
                  <a:schemeClr val="bg1"/>
                </a:solidFill>
                <a:latin typeface="Arial" panose="020B0604020202020204" pitchFamily="34" charset="0"/>
              </a:rPr>
              <a:t>, 2023)</a:t>
            </a:r>
            <a:endParaRPr lang="en-GB" altLang="de-DE" sz="20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B5B2417-812B-3FE0-783F-3316B76DD906}"/>
              </a:ext>
            </a:extLst>
          </p:cNvPr>
          <p:cNvSpPr txBox="1"/>
          <p:nvPr/>
        </p:nvSpPr>
        <p:spPr>
          <a:xfrm>
            <a:off x="700289" y="2495685"/>
            <a:ext cx="4651898" cy="646331"/>
          </a:xfrm>
          <a:prstGeom prst="rect">
            <a:avLst/>
          </a:prstGeom>
          <a:solidFill>
            <a:schemeClr val="accent1"/>
          </a:solidFill>
        </p:spPr>
        <p:txBody>
          <a:bodyPr wrap="square">
            <a:spAutoFit/>
          </a:bodyPr>
          <a:lstStyle/>
          <a:p>
            <a:pPr marL="285750" indent="-285750">
              <a:buFont typeface="Arial" panose="020B0604020202020204" pitchFamily="34" charset="0"/>
              <a:buChar char="•"/>
            </a:pPr>
            <a:r>
              <a:rPr lang="en-AU" dirty="0">
                <a:solidFill>
                  <a:schemeClr val="bg1"/>
                </a:solidFill>
              </a:rPr>
              <a:t>We usually define a region’s climate over 30 years</a:t>
            </a:r>
          </a:p>
        </p:txBody>
      </p:sp>
      <p:sp>
        <p:nvSpPr>
          <p:cNvPr id="9" name="TextBox 8">
            <a:extLst>
              <a:ext uri="{FF2B5EF4-FFF2-40B4-BE49-F238E27FC236}">
                <a16:creationId xmlns:a16="http://schemas.microsoft.com/office/drawing/2014/main" id="{BB728CC8-FE75-00D3-F68F-489FE5D44279}"/>
              </a:ext>
            </a:extLst>
          </p:cNvPr>
          <p:cNvSpPr txBox="1"/>
          <p:nvPr/>
        </p:nvSpPr>
        <p:spPr>
          <a:xfrm>
            <a:off x="3337637" y="5143291"/>
            <a:ext cx="3640578" cy="646331"/>
          </a:xfrm>
          <a:prstGeom prst="rect">
            <a:avLst/>
          </a:prstGeom>
          <a:solidFill>
            <a:schemeClr val="accent1"/>
          </a:solidFill>
        </p:spPr>
        <p:txBody>
          <a:bodyPr wrap="square">
            <a:spAutoFit/>
          </a:bodyPr>
          <a:lstStyle/>
          <a:p>
            <a:r>
              <a:rPr lang="en-AU" dirty="0">
                <a:solidFill>
                  <a:schemeClr val="bg1"/>
                </a:solidFill>
              </a:rPr>
              <a:t>… providing invaluable information about past climates</a:t>
            </a:r>
          </a:p>
        </p:txBody>
      </p:sp>
    </p:spTree>
    <p:extLst>
      <p:ext uri="{BB962C8B-B14F-4D97-AF65-F5344CB8AC3E}">
        <p14:creationId xmlns:p14="http://schemas.microsoft.com/office/powerpoint/2010/main" val="1036611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5"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mponents of the climate system, including the Sun, clouds, volcanoes, glaciers, ice sheets, sea ice, oceans, rivers, the land surface, vegetation and human activity.">
            <a:extLst>
              <a:ext uri="{FF2B5EF4-FFF2-40B4-BE49-F238E27FC236}">
                <a16:creationId xmlns:a16="http://schemas.microsoft.com/office/drawing/2014/main" id="{484F572E-A8FF-936D-73D9-28501198A43F}"/>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1"/>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3">
            <a:extLst>
              <a:ext uri="{FF2B5EF4-FFF2-40B4-BE49-F238E27FC236}">
                <a16:creationId xmlns:a16="http://schemas.microsoft.com/office/drawing/2014/main" id="{E9D963F3-9D23-BBB6-A22E-6003A800D4B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Components of the climate system</a:t>
            </a:r>
          </a:p>
        </p:txBody>
      </p:sp>
      <p:cxnSp>
        <p:nvCxnSpPr>
          <p:cNvPr id="21" name="Straight Connector 20">
            <a:extLst>
              <a:ext uri="{FF2B5EF4-FFF2-40B4-BE49-F238E27FC236}">
                <a16:creationId xmlns:a16="http://schemas.microsoft.com/office/drawing/2014/main" id="{B67BE8FA-0C83-B2C6-D891-54344E4664C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6745CCF-9C6E-98E2-D23F-C678D745FBF8}"/>
              </a:ext>
            </a:extLst>
          </p:cNvPr>
          <p:cNvSpPr txBox="1"/>
          <p:nvPr/>
        </p:nvSpPr>
        <p:spPr>
          <a:xfrm>
            <a:off x="50282" y="5949046"/>
            <a:ext cx="3678755" cy="646331"/>
          </a:xfrm>
          <a:prstGeom prst="rect">
            <a:avLst/>
          </a:prstGeom>
          <a:noFill/>
        </p:spPr>
        <p:txBody>
          <a:bodyPr wrap="square">
            <a:spAutoFit/>
          </a:bodyPr>
          <a:lstStyle/>
          <a:p>
            <a:r>
              <a:rPr lang="en-AU" dirty="0" err="1"/>
              <a:t>MetOffice</a:t>
            </a:r>
            <a:r>
              <a:rPr lang="en-AU" dirty="0"/>
              <a:t>, 2023</a:t>
            </a:r>
          </a:p>
          <a:p>
            <a:r>
              <a:rPr lang="en-GB" dirty="0">
                <a:solidFill>
                  <a:schemeClr val="bg1"/>
                </a:solidFill>
                <a:hlinkClick r:id="rId3">
                  <a:extLst>
                    <a:ext uri="{A12FA001-AC4F-418D-AE19-62706E023703}">
                      <ahyp:hlinkClr xmlns:ahyp="http://schemas.microsoft.com/office/drawing/2018/hyperlinkcolor" val="tx"/>
                    </a:ext>
                  </a:extLst>
                </a:hlinkClick>
              </a:rPr>
              <a:t>What is climate? - Met Office</a:t>
            </a:r>
            <a:endParaRPr lang="en-AU" dirty="0">
              <a:solidFill>
                <a:schemeClr val="bg1"/>
              </a:solidFill>
            </a:endParaRPr>
          </a:p>
        </p:txBody>
      </p:sp>
    </p:spTree>
    <p:extLst>
      <p:ext uri="{BB962C8B-B14F-4D97-AF65-F5344CB8AC3E}">
        <p14:creationId xmlns:p14="http://schemas.microsoft.com/office/powerpoint/2010/main" val="132568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mponents of the climate system, including the Sun, clouds, volcanoes, glaciers, ice sheets, sea ice, oceans, rivers, the land surface, vegetation and human activity.">
            <a:extLst>
              <a:ext uri="{FF2B5EF4-FFF2-40B4-BE49-F238E27FC236}">
                <a16:creationId xmlns:a16="http://schemas.microsoft.com/office/drawing/2014/main" id="{484F572E-A8FF-936D-73D9-28501198A43F}"/>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1"/>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3">
            <a:extLst>
              <a:ext uri="{FF2B5EF4-FFF2-40B4-BE49-F238E27FC236}">
                <a16:creationId xmlns:a16="http://schemas.microsoft.com/office/drawing/2014/main" id="{E9D963F3-9D23-BBB6-A22E-6003A800D4B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Components of the climate system</a:t>
            </a:r>
          </a:p>
        </p:txBody>
      </p:sp>
      <p:cxnSp>
        <p:nvCxnSpPr>
          <p:cNvPr id="21" name="Straight Connector 20">
            <a:extLst>
              <a:ext uri="{FF2B5EF4-FFF2-40B4-BE49-F238E27FC236}">
                <a16:creationId xmlns:a16="http://schemas.microsoft.com/office/drawing/2014/main" id="{B67BE8FA-0C83-B2C6-D891-54344E4664C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6745CCF-9C6E-98E2-D23F-C678D745FBF8}"/>
              </a:ext>
            </a:extLst>
          </p:cNvPr>
          <p:cNvSpPr txBox="1"/>
          <p:nvPr/>
        </p:nvSpPr>
        <p:spPr>
          <a:xfrm>
            <a:off x="50282" y="5949046"/>
            <a:ext cx="3678755" cy="646331"/>
          </a:xfrm>
          <a:prstGeom prst="rect">
            <a:avLst/>
          </a:prstGeom>
          <a:noFill/>
        </p:spPr>
        <p:txBody>
          <a:bodyPr wrap="square">
            <a:spAutoFit/>
          </a:bodyPr>
          <a:lstStyle/>
          <a:p>
            <a:r>
              <a:rPr lang="en-AU" dirty="0" err="1"/>
              <a:t>MetOffice</a:t>
            </a:r>
            <a:r>
              <a:rPr lang="en-AU" dirty="0"/>
              <a:t>, 2023</a:t>
            </a:r>
          </a:p>
          <a:p>
            <a:r>
              <a:rPr lang="en-GB" dirty="0">
                <a:solidFill>
                  <a:schemeClr val="bg1"/>
                </a:solidFill>
                <a:hlinkClick r:id="rId3">
                  <a:extLst>
                    <a:ext uri="{A12FA001-AC4F-418D-AE19-62706E023703}">
                      <ahyp:hlinkClr xmlns:ahyp="http://schemas.microsoft.com/office/drawing/2018/hyperlinkcolor" val="tx"/>
                    </a:ext>
                  </a:extLst>
                </a:hlinkClick>
              </a:rPr>
              <a:t>What is climate? - Met Office</a:t>
            </a:r>
            <a:endParaRPr lang="en-AU" dirty="0">
              <a:solidFill>
                <a:schemeClr val="bg1"/>
              </a:solidFill>
            </a:endParaRPr>
          </a:p>
        </p:txBody>
      </p:sp>
      <p:sp>
        <p:nvSpPr>
          <p:cNvPr id="2" name="TextBox 1">
            <a:extLst>
              <a:ext uri="{FF2B5EF4-FFF2-40B4-BE49-F238E27FC236}">
                <a16:creationId xmlns:a16="http://schemas.microsoft.com/office/drawing/2014/main" id="{C90B4823-9EFA-0FA9-BF01-433C6F6FD735}"/>
              </a:ext>
            </a:extLst>
          </p:cNvPr>
          <p:cNvSpPr txBox="1"/>
          <p:nvPr/>
        </p:nvSpPr>
        <p:spPr>
          <a:xfrm>
            <a:off x="7222076" y="5271268"/>
            <a:ext cx="1522553" cy="369332"/>
          </a:xfrm>
          <a:prstGeom prst="rect">
            <a:avLst/>
          </a:prstGeom>
          <a:solidFill>
            <a:schemeClr val="tx1">
              <a:lumMod val="10000"/>
              <a:lumOff val="90000"/>
            </a:schemeClr>
          </a:solidFill>
        </p:spPr>
        <p:txBody>
          <a:bodyPr wrap="square">
            <a:spAutoFit/>
          </a:bodyPr>
          <a:lstStyle/>
          <a:p>
            <a:pPr algn="ctr"/>
            <a:r>
              <a:rPr lang="en-GB" dirty="0"/>
              <a:t>Biosphere</a:t>
            </a:r>
            <a:endParaRPr lang="en-AU" dirty="0"/>
          </a:p>
        </p:txBody>
      </p:sp>
      <p:sp>
        <p:nvSpPr>
          <p:cNvPr id="3" name="TextBox 2">
            <a:extLst>
              <a:ext uri="{FF2B5EF4-FFF2-40B4-BE49-F238E27FC236}">
                <a16:creationId xmlns:a16="http://schemas.microsoft.com/office/drawing/2014/main" id="{5A09D91D-A4B1-5D1D-90C9-317F27471524}"/>
              </a:ext>
            </a:extLst>
          </p:cNvPr>
          <p:cNvSpPr txBox="1"/>
          <p:nvPr/>
        </p:nvSpPr>
        <p:spPr>
          <a:xfrm>
            <a:off x="6593241" y="6410711"/>
            <a:ext cx="1522553" cy="369332"/>
          </a:xfrm>
          <a:prstGeom prst="rect">
            <a:avLst/>
          </a:prstGeom>
          <a:solidFill>
            <a:schemeClr val="tx1">
              <a:lumMod val="10000"/>
              <a:lumOff val="90000"/>
            </a:schemeClr>
          </a:solidFill>
        </p:spPr>
        <p:txBody>
          <a:bodyPr wrap="square">
            <a:spAutoFit/>
          </a:bodyPr>
          <a:lstStyle/>
          <a:p>
            <a:pPr algn="ctr"/>
            <a:r>
              <a:rPr lang="en-GB" dirty="0"/>
              <a:t>Cryosphere</a:t>
            </a:r>
            <a:endParaRPr lang="en-AU" dirty="0"/>
          </a:p>
        </p:txBody>
      </p:sp>
      <p:sp>
        <p:nvSpPr>
          <p:cNvPr id="4" name="TextBox 3">
            <a:extLst>
              <a:ext uri="{FF2B5EF4-FFF2-40B4-BE49-F238E27FC236}">
                <a16:creationId xmlns:a16="http://schemas.microsoft.com/office/drawing/2014/main" id="{7ADC0940-CA8F-457D-0885-BBB7C57A2CC9}"/>
              </a:ext>
            </a:extLst>
          </p:cNvPr>
          <p:cNvSpPr txBox="1"/>
          <p:nvPr/>
        </p:nvSpPr>
        <p:spPr>
          <a:xfrm>
            <a:off x="540150" y="1343041"/>
            <a:ext cx="1522553" cy="646331"/>
          </a:xfrm>
          <a:prstGeom prst="rect">
            <a:avLst/>
          </a:prstGeom>
          <a:solidFill>
            <a:schemeClr val="tx1">
              <a:lumMod val="10000"/>
              <a:lumOff val="90000"/>
            </a:schemeClr>
          </a:solidFill>
        </p:spPr>
        <p:txBody>
          <a:bodyPr wrap="square">
            <a:spAutoFit/>
          </a:bodyPr>
          <a:lstStyle/>
          <a:p>
            <a:pPr algn="ctr"/>
            <a:r>
              <a:rPr lang="en-GB" dirty="0"/>
              <a:t>Atmosphere (Air)</a:t>
            </a:r>
            <a:endParaRPr lang="en-AU" dirty="0"/>
          </a:p>
        </p:txBody>
      </p:sp>
      <p:sp>
        <p:nvSpPr>
          <p:cNvPr id="5" name="TextBox 4">
            <a:extLst>
              <a:ext uri="{FF2B5EF4-FFF2-40B4-BE49-F238E27FC236}">
                <a16:creationId xmlns:a16="http://schemas.microsoft.com/office/drawing/2014/main" id="{5380B2FF-E931-CEF5-4F5C-5FC55E971B63}"/>
              </a:ext>
            </a:extLst>
          </p:cNvPr>
          <p:cNvSpPr txBox="1"/>
          <p:nvPr/>
        </p:nvSpPr>
        <p:spPr>
          <a:xfrm>
            <a:off x="905614" y="5145627"/>
            <a:ext cx="1522553" cy="369332"/>
          </a:xfrm>
          <a:prstGeom prst="rect">
            <a:avLst/>
          </a:prstGeom>
          <a:solidFill>
            <a:schemeClr val="tx1">
              <a:lumMod val="10000"/>
              <a:lumOff val="90000"/>
            </a:schemeClr>
          </a:solidFill>
        </p:spPr>
        <p:txBody>
          <a:bodyPr wrap="square">
            <a:spAutoFit/>
          </a:bodyPr>
          <a:lstStyle/>
          <a:p>
            <a:pPr algn="ctr"/>
            <a:r>
              <a:rPr lang="en-GB" dirty="0"/>
              <a:t>Hydrosphere</a:t>
            </a:r>
            <a:endParaRPr lang="en-AU" dirty="0"/>
          </a:p>
        </p:txBody>
      </p:sp>
      <p:sp>
        <p:nvSpPr>
          <p:cNvPr id="6" name="TextBox 5">
            <a:extLst>
              <a:ext uri="{FF2B5EF4-FFF2-40B4-BE49-F238E27FC236}">
                <a16:creationId xmlns:a16="http://schemas.microsoft.com/office/drawing/2014/main" id="{FB153AEA-B197-D34A-0ECD-A6B1BD449023}"/>
              </a:ext>
            </a:extLst>
          </p:cNvPr>
          <p:cNvSpPr txBox="1"/>
          <p:nvPr/>
        </p:nvSpPr>
        <p:spPr>
          <a:xfrm>
            <a:off x="4751125" y="3244333"/>
            <a:ext cx="1522553" cy="369332"/>
          </a:xfrm>
          <a:prstGeom prst="rect">
            <a:avLst/>
          </a:prstGeom>
          <a:solidFill>
            <a:schemeClr val="tx1">
              <a:lumMod val="10000"/>
              <a:lumOff val="90000"/>
            </a:schemeClr>
          </a:solidFill>
        </p:spPr>
        <p:txBody>
          <a:bodyPr wrap="square">
            <a:spAutoFit/>
          </a:bodyPr>
          <a:lstStyle/>
          <a:p>
            <a:pPr algn="ctr"/>
            <a:r>
              <a:rPr lang="en-GB" dirty="0"/>
              <a:t>Lithosphere</a:t>
            </a:r>
            <a:endParaRPr lang="en-AU" dirty="0"/>
          </a:p>
        </p:txBody>
      </p:sp>
    </p:spTree>
    <p:extLst>
      <p:ext uri="{BB962C8B-B14F-4D97-AF65-F5344CB8AC3E}">
        <p14:creationId xmlns:p14="http://schemas.microsoft.com/office/powerpoint/2010/main" val="305587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E56ED4D-0AA6-1CE2-1181-1A0144535E7E}"/>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0" y="0"/>
            <a:ext cx="9144000" cy="6891264"/>
          </a:xfrm>
          <a:prstGeom prst="rect">
            <a:avLst/>
          </a:prstGeom>
        </p:spPr>
      </p:pic>
      <p:sp>
        <p:nvSpPr>
          <p:cNvPr id="3" name="TextBox 3">
            <a:extLst>
              <a:ext uri="{FF2B5EF4-FFF2-40B4-BE49-F238E27FC236}">
                <a16:creationId xmlns:a16="http://schemas.microsoft.com/office/drawing/2014/main" id="{C3387DF4-2C80-D63D-4B2C-64077C67E3D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Solar radiation</a:t>
            </a:r>
          </a:p>
        </p:txBody>
      </p:sp>
      <p:cxnSp>
        <p:nvCxnSpPr>
          <p:cNvPr id="4" name="Straight Connector 3">
            <a:extLst>
              <a:ext uri="{FF2B5EF4-FFF2-40B4-BE49-F238E27FC236}">
                <a16:creationId xmlns:a16="http://schemas.microsoft.com/office/drawing/2014/main" id="{BFAF564E-00EC-FACF-462A-31D7B5EA0FB3}"/>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CD9C556-CF96-B9CA-42A2-F89161847059}"/>
              </a:ext>
            </a:extLst>
          </p:cNvPr>
          <p:cNvSpPr txBox="1"/>
          <p:nvPr/>
        </p:nvSpPr>
        <p:spPr>
          <a:xfrm>
            <a:off x="287215" y="4925289"/>
            <a:ext cx="4284785" cy="1754326"/>
          </a:xfrm>
          <a:prstGeom prst="rect">
            <a:avLst/>
          </a:prstGeom>
          <a:noFill/>
        </p:spPr>
        <p:txBody>
          <a:bodyPr wrap="square">
            <a:spAutoFit/>
          </a:bodyPr>
          <a:lstStyle/>
          <a:p>
            <a:r>
              <a:rPr lang="en-GB" b="1" i="0" dirty="0">
                <a:solidFill>
                  <a:schemeClr val="bg1"/>
                </a:solidFill>
                <a:effectLst/>
                <a:latin typeface="Arial" panose="020B0604020202020204" pitchFamily="34" charset="0"/>
              </a:rPr>
              <a:t>Solar radiation</a:t>
            </a:r>
            <a:r>
              <a:rPr lang="en-GB" b="0" i="0" dirty="0">
                <a:solidFill>
                  <a:schemeClr val="bg1"/>
                </a:solidFill>
                <a:effectLst/>
                <a:latin typeface="Arial" panose="020B0604020202020204" pitchFamily="34" charset="0"/>
              </a:rPr>
              <a:t> refers to energy produced by the Sun, some of which reaches the Earth.  This is the primary energy source for most processes in the atmosphere, hydrosphere, and biosphere.</a:t>
            </a:r>
            <a:endParaRPr lang="en-GB" dirty="0">
              <a:solidFill>
                <a:schemeClr val="bg1"/>
              </a:solidFill>
            </a:endParaRPr>
          </a:p>
        </p:txBody>
      </p:sp>
    </p:spTree>
    <p:extLst>
      <p:ext uri="{BB962C8B-B14F-4D97-AF65-F5344CB8AC3E}">
        <p14:creationId xmlns:p14="http://schemas.microsoft.com/office/powerpoint/2010/main" val="3445633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AE28EF27-2665-F03A-06AC-E05EBC22098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4131" y="-50346"/>
            <a:ext cx="9144000" cy="6891264"/>
          </a:xfrm>
          <a:prstGeom prst="rect">
            <a:avLst/>
          </a:prstGeom>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solidFill>
                <a:sysClr val="windowText" lastClr="000000"/>
              </a:solidFill>
              <a:latin typeface="Calibri" panose="020F0502020204030204"/>
            </a:endParaRPr>
          </a:p>
        </p:txBody>
      </p:sp>
      <p:pic>
        <p:nvPicPr>
          <p:cNvPr id="6" name="Picture 5">
            <a:extLst>
              <a:ext uri="{FF2B5EF4-FFF2-40B4-BE49-F238E27FC236}">
                <a16:creationId xmlns:a16="http://schemas.microsoft.com/office/drawing/2014/main" id="{EE0A4939-8379-476A-89F9-486007642BF4}"/>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0" y="680158"/>
            <a:ext cx="5029463" cy="3560480"/>
          </a:xfrm>
          <a:prstGeom prst="rect">
            <a:avLst/>
          </a:prstGeom>
        </p:spPr>
      </p:pic>
      <p:sp>
        <p:nvSpPr>
          <p:cNvPr id="8" name="Rectangle 7">
            <a:extLst>
              <a:ext uri="{FF2B5EF4-FFF2-40B4-BE49-F238E27FC236}">
                <a16:creationId xmlns:a16="http://schemas.microsoft.com/office/drawing/2014/main" id="{285F38A2-2047-4B62-A7D7-81B77A349E3D}"/>
              </a:ext>
            </a:extLst>
          </p:cNvPr>
          <p:cNvSpPr/>
          <p:nvPr/>
        </p:nvSpPr>
        <p:spPr>
          <a:xfrm>
            <a:off x="907284" y="797069"/>
            <a:ext cx="2754469" cy="507831"/>
          </a:xfrm>
          <a:prstGeom prst="rect">
            <a:avLst/>
          </a:prstGeom>
        </p:spPr>
        <p:txBody>
          <a:bodyPr wrap="square">
            <a:spAutoFit/>
          </a:bodyPr>
          <a:lstStyle/>
          <a:p>
            <a:r>
              <a:rPr lang="en-AU" sz="1350" dirty="0"/>
              <a:t>Garrison,</a:t>
            </a:r>
          </a:p>
          <a:p>
            <a:r>
              <a:rPr lang="en-AU" sz="1350" i="1" dirty="0"/>
              <a:t>Oceanography</a:t>
            </a:r>
          </a:p>
        </p:txBody>
      </p:sp>
      <p:sp>
        <p:nvSpPr>
          <p:cNvPr id="9" name="Rectangle 8">
            <a:extLst>
              <a:ext uri="{FF2B5EF4-FFF2-40B4-BE49-F238E27FC236}">
                <a16:creationId xmlns:a16="http://schemas.microsoft.com/office/drawing/2014/main" id="{212A3127-73C5-4FF6-9477-849735416786}"/>
              </a:ext>
            </a:extLst>
          </p:cNvPr>
          <p:cNvSpPr/>
          <p:nvPr/>
        </p:nvSpPr>
        <p:spPr>
          <a:xfrm>
            <a:off x="4934218" y="6465112"/>
            <a:ext cx="1371600" cy="300082"/>
          </a:xfrm>
          <a:prstGeom prst="rect">
            <a:avLst/>
          </a:prstGeom>
        </p:spPr>
        <p:txBody>
          <a:bodyPr wrap="square">
            <a:spAutoFit/>
          </a:bodyPr>
          <a:lstStyle/>
          <a:p>
            <a:r>
              <a:rPr lang="en-AU" sz="1350" dirty="0"/>
              <a:t>UCAR</a:t>
            </a:r>
            <a:endParaRPr lang="en-AU" sz="1350" i="1" dirty="0"/>
          </a:p>
        </p:txBody>
      </p:sp>
      <p:sp>
        <p:nvSpPr>
          <p:cNvPr id="2" name="TextBox 3">
            <a:extLst>
              <a:ext uri="{FF2B5EF4-FFF2-40B4-BE49-F238E27FC236}">
                <a16:creationId xmlns:a16="http://schemas.microsoft.com/office/drawing/2014/main" id="{6F453EC1-BFD3-59EE-9B13-18A41E4C69DA}"/>
              </a:ext>
            </a:extLst>
          </p:cNvPr>
          <p:cNvSpPr txBox="1">
            <a:spLocks noChangeArrowheads="1"/>
          </p:cNvSpPr>
          <p:nvPr/>
        </p:nvSpPr>
        <p:spPr bwMode="auto">
          <a:xfrm>
            <a:off x="0" y="17082"/>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Interactions of solar radiation</a:t>
            </a:r>
          </a:p>
        </p:txBody>
      </p:sp>
      <p:cxnSp>
        <p:nvCxnSpPr>
          <p:cNvPr id="3" name="Straight Connector 2">
            <a:extLst>
              <a:ext uri="{FF2B5EF4-FFF2-40B4-BE49-F238E27FC236}">
                <a16:creationId xmlns:a16="http://schemas.microsoft.com/office/drawing/2014/main" id="{4A18369D-FEC3-92AD-36E7-F536C7DF9D6B}"/>
              </a:ext>
            </a:extLst>
          </p:cNvPr>
          <p:cNvCxnSpPr/>
          <p:nvPr/>
        </p:nvCxnSpPr>
        <p:spPr>
          <a:xfrm>
            <a:off x="198438" y="594932"/>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155CA10-9848-1A3D-DF95-C4A218B0CF5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028" name="Picture 4" descr="Absorption / reflection of sunlight - Understanding Global Change">
            <a:extLst>
              <a:ext uri="{FF2B5EF4-FFF2-40B4-BE49-F238E27FC236}">
                <a16:creationId xmlns:a16="http://schemas.microsoft.com/office/drawing/2014/main" id="{55ADABBC-8ADE-B1CC-B8B9-D8D957CABA5A}"/>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01809" y="3731588"/>
            <a:ext cx="2228470" cy="22284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9163F6A-690C-4286-BDA8-D73FDE860156}"/>
              </a:ext>
            </a:extLst>
          </p:cNvPr>
          <p:cNvPicPr>
            <a:picLocks noChangeAspect="1"/>
          </p:cNvPicPr>
          <p:nvPr/>
        </p:nvPicPr>
        <p:blipFill>
          <a:blip r:embed="rId6"/>
          <a:stretch>
            <a:fillRect/>
          </a:stretch>
        </p:blipFill>
        <p:spPr>
          <a:xfrm>
            <a:off x="5211013" y="2586017"/>
            <a:ext cx="3675140" cy="2756356"/>
          </a:xfrm>
          <a:prstGeom prst="rect">
            <a:avLst/>
          </a:prstGeom>
        </p:spPr>
      </p:pic>
      <p:sp>
        <p:nvSpPr>
          <p:cNvPr id="12" name="Rectangle 11">
            <a:extLst>
              <a:ext uri="{FF2B5EF4-FFF2-40B4-BE49-F238E27FC236}">
                <a16:creationId xmlns:a16="http://schemas.microsoft.com/office/drawing/2014/main" id="{5EECEA21-1570-A543-6861-DBC069A2EDBA}"/>
              </a:ext>
            </a:extLst>
          </p:cNvPr>
          <p:cNvSpPr/>
          <p:nvPr/>
        </p:nvSpPr>
        <p:spPr>
          <a:xfrm>
            <a:off x="5170518" y="716486"/>
            <a:ext cx="3715634" cy="1754326"/>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rPr>
              <a:t>The Earth's climate system depends entirely on the </a:t>
            </a:r>
            <a:r>
              <a:rPr lang="en-GB" b="0" i="0" u="sng" dirty="0">
                <a:solidFill>
                  <a:srgbClr val="002060"/>
                </a:solidFill>
                <a:effectLst/>
              </a:rPr>
              <a:t>Sun</a:t>
            </a:r>
            <a:r>
              <a:rPr lang="en-GB" b="0" i="0" dirty="0">
                <a:solidFill>
                  <a:srgbClr val="002060"/>
                </a:solidFill>
                <a:effectLst/>
              </a:rPr>
              <a:t> for its energy. Solar radiation warms the atmosphere and is fundamental to </a:t>
            </a:r>
            <a:r>
              <a:rPr lang="en-GB" b="0" i="0" u="sng" dirty="0">
                <a:solidFill>
                  <a:srgbClr val="002060"/>
                </a:solidFill>
                <a:effectLst/>
              </a:rPr>
              <a:t>atmospheric composition.</a:t>
            </a:r>
            <a:endParaRPr lang="en-AU" dirty="0">
              <a:solidFill>
                <a:srgbClr val="002060"/>
              </a:solidFill>
            </a:endParaRPr>
          </a:p>
        </p:txBody>
      </p:sp>
      <p:sp>
        <p:nvSpPr>
          <p:cNvPr id="14" name="Rectangle 13">
            <a:extLst>
              <a:ext uri="{FF2B5EF4-FFF2-40B4-BE49-F238E27FC236}">
                <a16:creationId xmlns:a16="http://schemas.microsoft.com/office/drawing/2014/main" id="{6685D3CA-C225-6D89-D553-4CDB8BDC7E06}"/>
              </a:ext>
            </a:extLst>
          </p:cNvPr>
          <p:cNvSpPr/>
          <p:nvPr/>
        </p:nvSpPr>
        <p:spPr>
          <a:xfrm>
            <a:off x="59463" y="6118863"/>
            <a:ext cx="8982303" cy="646331"/>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rPr>
              <a:t>The distribution of solar heating across the planet produces global wind patterns and contributes to the formation of clouds, storms, and rainfall</a:t>
            </a:r>
            <a:endParaRPr lang="en-GB" dirty="0">
              <a:solidFill>
                <a:srgbClr val="002060"/>
              </a:solidFill>
            </a:endParaRPr>
          </a:p>
        </p:txBody>
      </p:sp>
    </p:spTree>
    <p:extLst>
      <p:ext uri="{BB962C8B-B14F-4D97-AF65-F5344CB8AC3E}">
        <p14:creationId xmlns:p14="http://schemas.microsoft.com/office/powerpoint/2010/main" val="1476777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AE28EF27-2665-F03A-06AC-E05EBC22098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4131" y="-50346"/>
            <a:ext cx="9144000" cy="6891264"/>
          </a:xfrm>
          <a:prstGeom prst="rect">
            <a:avLst/>
          </a:prstGeom>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solidFill>
                <a:sysClr val="windowText" lastClr="000000"/>
              </a:solidFill>
              <a:latin typeface="Calibri" panose="020F0502020204030204"/>
            </a:endParaRPr>
          </a:p>
        </p:txBody>
      </p:sp>
      <p:sp>
        <p:nvSpPr>
          <p:cNvPr id="9" name="Rectangle 8">
            <a:extLst>
              <a:ext uri="{FF2B5EF4-FFF2-40B4-BE49-F238E27FC236}">
                <a16:creationId xmlns:a16="http://schemas.microsoft.com/office/drawing/2014/main" id="{212A3127-73C5-4FF6-9477-849735416786}"/>
              </a:ext>
            </a:extLst>
          </p:cNvPr>
          <p:cNvSpPr/>
          <p:nvPr/>
        </p:nvSpPr>
        <p:spPr>
          <a:xfrm>
            <a:off x="4934218" y="6465112"/>
            <a:ext cx="1371600" cy="300082"/>
          </a:xfrm>
          <a:prstGeom prst="rect">
            <a:avLst/>
          </a:prstGeom>
        </p:spPr>
        <p:txBody>
          <a:bodyPr wrap="square">
            <a:spAutoFit/>
          </a:bodyPr>
          <a:lstStyle/>
          <a:p>
            <a:r>
              <a:rPr lang="en-AU" sz="1350" dirty="0"/>
              <a:t>UCAR</a:t>
            </a:r>
            <a:endParaRPr lang="en-AU" sz="1350" i="1" dirty="0"/>
          </a:p>
        </p:txBody>
      </p:sp>
      <p:sp>
        <p:nvSpPr>
          <p:cNvPr id="2" name="TextBox 3">
            <a:extLst>
              <a:ext uri="{FF2B5EF4-FFF2-40B4-BE49-F238E27FC236}">
                <a16:creationId xmlns:a16="http://schemas.microsoft.com/office/drawing/2014/main" id="{6F453EC1-BFD3-59EE-9B13-18A41E4C69DA}"/>
              </a:ext>
            </a:extLst>
          </p:cNvPr>
          <p:cNvSpPr txBox="1">
            <a:spLocks noChangeArrowheads="1"/>
          </p:cNvSpPr>
          <p:nvPr/>
        </p:nvSpPr>
        <p:spPr bwMode="auto">
          <a:xfrm>
            <a:off x="0" y="17082"/>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Earth’s spin, tilt and orbit</a:t>
            </a:r>
          </a:p>
        </p:txBody>
      </p:sp>
      <p:cxnSp>
        <p:nvCxnSpPr>
          <p:cNvPr id="3" name="Straight Connector 2">
            <a:extLst>
              <a:ext uri="{FF2B5EF4-FFF2-40B4-BE49-F238E27FC236}">
                <a16:creationId xmlns:a16="http://schemas.microsoft.com/office/drawing/2014/main" id="{4A18369D-FEC3-92AD-36E7-F536C7DF9D6B}"/>
              </a:ext>
            </a:extLst>
          </p:cNvPr>
          <p:cNvCxnSpPr/>
          <p:nvPr/>
        </p:nvCxnSpPr>
        <p:spPr>
          <a:xfrm>
            <a:off x="198438" y="594932"/>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155CA10-9848-1A3D-DF95-C4A218B0CF5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685D3CA-C225-6D89-D553-4CDB8BDC7E06}"/>
              </a:ext>
            </a:extLst>
          </p:cNvPr>
          <p:cNvSpPr/>
          <p:nvPr/>
        </p:nvSpPr>
        <p:spPr>
          <a:xfrm>
            <a:off x="4174435" y="5290798"/>
            <a:ext cx="4888716" cy="1477328"/>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b="0" i="0" dirty="0">
                <a:solidFill>
                  <a:schemeClr val="bg1"/>
                </a:solidFill>
                <a:effectLst/>
                <a:latin typeface="Arial" panose="020B0604020202020204" pitchFamily="34" charset="0"/>
              </a:rPr>
              <a:t>Small changes in the angle of Earth’s tilt and the shape of its orbit around the Sun cause changes in climate over a span of 10,000 to 100,000 years, and are not causing climate change today.</a:t>
            </a:r>
            <a:endParaRPr lang="en-GB" dirty="0">
              <a:solidFill>
                <a:schemeClr val="bg1"/>
              </a:solidFill>
            </a:endParaRPr>
          </a:p>
        </p:txBody>
      </p:sp>
      <p:pic>
        <p:nvPicPr>
          <p:cNvPr id="2052" name="Picture 4" descr="Earth's spin, tilt and orbit - Understanding Global Change">
            <a:extLst>
              <a:ext uri="{FF2B5EF4-FFF2-40B4-BE49-F238E27FC236}">
                <a16:creationId xmlns:a16="http://schemas.microsoft.com/office/drawing/2014/main" id="{0BBDD76A-2425-1C15-2AEF-7168824FB9C0}"/>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34131" y="786931"/>
            <a:ext cx="9144000" cy="4481513"/>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5EECEA21-1570-A543-6861-DBC069A2EDBA}"/>
              </a:ext>
            </a:extLst>
          </p:cNvPr>
          <p:cNvSpPr/>
          <p:nvPr/>
        </p:nvSpPr>
        <p:spPr>
          <a:xfrm>
            <a:off x="198438" y="969829"/>
            <a:ext cx="3715634" cy="369332"/>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rPr>
              <a:t>Earths spin, tilt and orbit</a:t>
            </a:r>
            <a:endParaRPr lang="en-AU" dirty="0">
              <a:solidFill>
                <a:srgbClr val="002060"/>
              </a:solidFill>
            </a:endParaRPr>
          </a:p>
        </p:txBody>
      </p:sp>
      <p:sp>
        <p:nvSpPr>
          <p:cNvPr id="11" name="Rectangle 10">
            <a:extLst>
              <a:ext uri="{FF2B5EF4-FFF2-40B4-BE49-F238E27FC236}">
                <a16:creationId xmlns:a16="http://schemas.microsoft.com/office/drawing/2014/main" id="{ED614568-1CBC-6C31-D11E-56D4C6624509}"/>
              </a:ext>
            </a:extLst>
          </p:cNvPr>
          <p:cNvSpPr/>
          <p:nvPr/>
        </p:nvSpPr>
        <p:spPr>
          <a:xfrm>
            <a:off x="0" y="4155755"/>
            <a:ext cx="6305818" cy="923330"/>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b="0" i="0" dirty="0">
                <a:solidFill>
                  <a:schemeClr val="bg1"/>
                </a:solidFill>
                <a:effectLst/>
                <a:latin typeface="Arial" panose="020B0604020202020204" pitchFamily="34" charset="0"/>
              </a:rPr>
              <a:t>Earth’s spin, tilt, and orbit affect the amount of </a:t>
            </a:r>
            <a:r>
              <a:rPr lang="en-GB" b="1" i="0" u="none" strike="noStrike" dirty="0">
                <a:solidFill>
                  <a:schemeClr val="bg1"/>
                </a:solidFill>
                <a:effectLst/>
                <a:latin typeface="Arial" panose="020B0604020202020204" pitchFamily="34" charset="0"/>
                <a:hlinkClick r:id="rId5">
                  <a:extLst>
                    <a:ext uri="{A12FA001-AC4F-418D-AE19-62706E023703}">
                      <ahyp:hlinkClr xmlns:ahyp="http://schemas.microsoft.com/office/drawing/2018/hyperlinkcolor" val="tx"/>
                    </a:ext>
                  </a:extLst>
                </a:hlinkClick>
              </a:rPr>
              <a:t>solar energy</a:t>
            </a:r>
            <a:r>
              <a:rPr lang="en-GB" b="0" i="0" dirty="0">
                <a:solidFill>
                  <a:schemeClr val="bg1"/>
                </a:solidFill>
                <a:effectLst/>
                <a:latin typeface="Arial" panose="020B0604020202020204" pitchFamily="34" charset="0"/>
              </a:rPr>
              <a:t> received by any particular region of the globe, depending on latitude, time of day, and time of year. </a:t>
            </a:r>
            <a:endParaRPr lang="en-GB" dirty="0">
              <a:solidFill>
                <a:schemeClr val="bg1"/>
              </a:solidFill>
            </a:endParaRPr>
          </a:p>
        </p:txBody>
      </p:sp>
    </p:spTree>
    <p:extLst>
      <p:ext uri="{BB962C8B-B14F-4D97-AF65-F5344CB8AC3E}">
        <p14:creationId xmlns:p14="http://schemas.microsoft.com/office/powerpoint/2010/main" val="1986049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AE28EF27-2665-F03A-06AC-E05EBC220985}"/>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4131" y="-50346"/>
            <a:ext cx="9144000" cy="6891264"/>
          </a:xfrm>
          <a:prstGeom prst="rect">
            <a:avLst/>
          </a:prstGeom>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solidFill>
                <a:sysClr val="windowText" lastClr="000000"/>
              </a:solidFill>
              <a:latin typeface="Calibri" panose="020F0502020204030204"/>
            </a:endParaRPr>
          </a:p>
        </p:txBody>
      </p:sp>
      <p:sp>
        <p:nvSpPr>
          <p:cNvPr id="9" name="Rectangle 8">
            <a:extLst>
              <a:ext uri="{FF2B5EF4-FFF2-40B4-BE49-F238E27FC236}">
                <a16:creationId xmlns:a16="http://schemas.microsoft.com/office/drawing/2014/main" id="{212A3127-73C5-4FF6-9477-849735416786}"/>
              </a:ext>
            </a:extLst>
          </p:cNvPr>
          <p:cNvSpPr/>
          <p:nvPr/>
        </p:nvSpPr>
        <p:spPr>
          <a:xfrm>
            <a:off x="4934218" y="6465112"/>
            <a:ext cx="1371600" cy="300082"/>
          </a:xfrm>
          <a:prstGeom prst="rect">
            <a:avLst/>
          </a:prstGeom>
        </p:spPr>
        <p:txBody>
          <a:bodyPr wrap="square">
            <a:spAutoFit/>
          </a:bodyPr>
          <a:lstStyle/>
          <a:p>
            <a:r>
              <a:rPr lang="en-AU" sz="1350" dirty="0"/>
              <a:t>UCAR</a:t>
            </a:r>
            <a:endParaRPr lang="en-AU" sz="1350" i="1" dirty="0"/>
          </a:p>
        </p:txBody>
      </p:sp>
      <p:sp>
        <p:nvSpPr>
          <p:cNvPr id="2" name="TextBox 3">
            <a:extLst>
              <a:ext uri="{FF2B5EF4-FFF2-40B4-BE49-F238E27FC236}">
                <a16:creationId xmlns:a16="http://schemas.microsoft.com/office/drawing/2014/main" id="{6F453EC1-BFD3-59EE-9B13-18A41E4C69DA}"/>
              </a:ext>
            </a:extLst>
          </p:cNvPr>
          <p:cNvSpPr txBox="1">
            <a:spLocks noChangeArrowheads="1"/>
          </p:cNvSpPr>
          <p:nvPr/>
        </p:nvSpPr>
        <p:spPr bwMode="auto">
          <a:xfrm>
            <a:off x="0" y="17082"/>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err="1">
                <a:solidFill>
                  <a:schemeClr val="bg1"/>
                </a:solidFill>
                <a:cs typeface="Arial" panose="020B0604020202020204" pitchFamily="34" charset="0"/>
              </a:rPr>
              <a:t>Milankovich</a:t>
            </a:r>
            <a:r>
              <a:rPr lang="en-AU" altLang="en-US" sz="3200" b="1" dirty="0">
                <a:solidFill>
                  <a:schemeClr val="bg1"/>
                </a:solidFill>
                <a:cs typeface="Arial" panose="020B0604020202020204" pitchFamily="34" charset="0"/>
              </a:rPr>
              <a:t> Cycles </a:t>
            </a:r>
          </a:p>
        </p:txBody>
      </p:sp>
      <p:cxnSp>
        <p:nvCxnSpPr>
          <p:cNvPr id="3" name="Straight Connector 2">
            <a:extLst>
              <a:ext uri="{FF2B5EF4-FFF2-40B4-BE49-F238E27FC236}">
                <a16:creationId xmlns:a16="http://schemas.microsoft.com/office/drawing/2014/main" id="{4A18369D-FEC3-92AD-36E7-F536C7DF9D6B}"/>
              </a:ext>
            </a:extLst>
          </p:cNvPr>
          <p:cNvCxnSpPr/>
          <p:nvPr/>
        </p:nvCxnSpPr>
        <p:spPr>
          <a:xfrm>
            <a:off x="198438" y="594932"/>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155CA10-9848-1A3D-DF95-C4A218B0CF5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DE0002B-EDC4-D39F-9E6B-ADB7C27B4481}"/>
              </a:ext>
            </a:extLst>
          </p:cNvPr>
          <p:cNvSpPr txBox="1"/>
          <p:nvPr/>
        </p:nvSpPr>
        <p:spPr>
          <a:xfrm>
            <a:off x="5520193" y="709217"/>
            <a:ext cx="4647536" cy="369332"/>
          </a:xfrm>
          <a:prstGeom prst="rect">
            <a:avLst/>
          </a:prstGeom>
          <a:noFill/>
        </p:spPr>
        <p:txBody>
          <a:bodyPr wrap="square">
            <a:spAutoFit/>
          </a:bodyPr>
          <a:lstStyle/>
          <a:p>
            <a:r>
              <a:rPr lang="en-GB" dirty="0">
                <a:solidFill>
                  <a:schemeClr val="bg1"/>
                </a:solidFill>
                <a:hlinkClick r:id="rId6">
                  <a:extLst>
                    <a:ext uri="{A12FA001-AC4F-418D-AE19-62706E023703}">
                      <ahyp:hlinkClr xmlns:ahyp="http://schemas.microsoft.com/office/drawing/2018/hyperlinkcolor" val="tx"/>
                    </a:ext>
                  </a:extLst>
                </a:hlinkClick>
              </a:rPr>
              <a:t>Milutin Milankovitch (nasa.gov)</a:t>
            </a:r>
            <a:endParaRPr lang="en-GB" dirty="0">
              <a:solidFill>
                <a:schemeClr val="bg1"/>
              </a:solidFill>
            </a:endParaRPr>
          </a:p>
        </p:txBody>
      </p:sp>
      <p:pic>
        <p:nvPicPr>
          <p:cNvPr id="5" name="94_card_with_border">
            <a:hlinkClick r:id="" action="ppaction://media"/>
            <a:extLst>
              <a:ext uri="{FF2B5EF4-FFF2-40B4-BE49-F238E27FC236}">
                <a16:creationId xmlns:a16="http://schemas.microsoft.com/office/drawing/2014/main" id="{9EC86739-FF95-2782-2A7A-1681DD3393E7}"/>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700288" y="1168123"/>
            <a:ext cx="4177012" cy="5221265"/>
          </a:xfrm>
          <a:prstGeom prst="rect">
            <a:avLst/>
          </a:prstGeom>
        </p:spPr>
      </p:pic>
      <p:sp>
        <p:nvSpPr>
          <p:cNvPr id="14" name="TextBox 13">
            <a:extLst>
              <a:ext uri="{FF2B5EF4-FFF2-40B4-BE49-F238E27FC236}">
                <a16:creationId xmlns:a16="http://schemas.microsoft.com/office/drawing/2014/main" id="{576BDD15-DF15-2661-B7F9-C324B537F110}"/>
              </a:ext>
            </a:extLst>
          </p:cNvPr>
          <p:cNvSpPr txBox="1"/>
          <p:nvPr/>
        </p:nvSpPr>
        <p:spPr>
          <a:xfrm>
            <a:off x="309754" y="3730879"/>
            <a:ext cx="4157965" cy="1477328"/>
          </a:xfrm>
          <a:prstGeom prst="rect">
            <a:avLst/>
          </a:prstGeom>
          <a:noFill/>
        </p:spPr>
        <p:txBody>
          <a:bodyPr wrap="square">
            <a:spAutoFit/>
          </a:bodyPr>
          <a:lstStyle/>
          <a:p>
            <a:r>
              <a:rPr lang="en-GB" b="0" i="0" dirty="0">
                <a:solidFill>
                  <a:schemeClr val="bg1"/>
                </a:solidFill>
                <a:effectLst/>
                <a:latin typeface="Helvetica" panose="020B0604020202020204" pitchFamily="34" charset="0"/>
              </a:rPr>
              <a:t>Milankovitch cycles provide a strong framework for understanding </a:t>
            </a:r>
            <a:r>
              <a:rPr lang="en-GB" b="1" i="1" dirty="0">
                <a:solidFill>
                  <a:schemeClr val="bg1"/>
                </a:solidFill>
                <a:effectLst/>
                <a:latin typeface="Helvetica" panose="020B0604020202020204" pitchFamily="34" charset="0"/>
              </a:rPr>
              <a:t>long-term</a:t>
            </a:r>
            <a:r>
              <a:rPr lang="en-GB" b="0" i="0" dirty="0">
                <a:solidFill>
                  <a:schemeClr val="bg1"/>
                </a:solidFill>
                <a:effectLst/>
                <a:latin typeface="Helvetica" panose="020B0604020202020204" pitchFamily="34" charset="0"/>
              </a:rPr>
              <a:t> changes in Earth’s climate, including the beginning and end of Ice Ages throughout Earth’s history.</a:t>
            </a:r>
            <a:endParaRPr lang="en-GB" dirty="0">
              <a:solidFill>
                <a:schemeClr val="bg1"/>
              </a:solidFill>
            </a:endParaRPr>
          </a:p>
        </p:txBody>
      </p:sp>
      <p:sp>
        <p:nvSpPr>
          <p:cNvPr id="16" name="TextBox 15">
            <a:extLst>
              <a:ext uri="{FF2B5EF4-FFF2-40B4-BE49-F238E27FC236}">
                <a16:creationId xmlns:a16="http://schemas.microsoft.com/office/drawing/2014/main" id="{33DA8E0E-BE10-D1E1-B73F-0FFB8B5FCB44}"/>
              </a:ext>
            </a:extLst>
          </p:cNvPr>
          <p:cNvSpPr txBox="1"/>
          <p:nvPr/>
        </p:nvSpPr>
        <p:spPr>
          <a:xfrm>
            <a:off x="309754" y="5268454"/>
            <a:ext cx="3942650" cy="1200329"/>
          </a:xfrm>
          <a:prstGeom prst="rect">
            <a:avLst/>
          </a:prstGeom>
          <a:noFill/>
        </p:spPr>
        <p:txBody>
          <a:bodyPr wrap="square">
            <a:spAutoFit/>
          </a:bodyPr>
          <a:lstStyle/>
          <a:p>
            <a:r>
              <a:rPr lang="en-GB" dirty="0">
                <a:hlinkClick r:id="rId8"/>
              </a:rPr>
              <a:t>Milankovitch (Orbital) Cycles and Their Role in Earth's Climate – Climate Change: Vital Signs of the Planet (nasa.gov)</a:t>
            </a:r>
            <a:endParaRPr lang="en-GB" dirty="0"/>
          </a:p>
        </p:txBody>
      </p:sp>
    </p:spTree>
    <p:extLst>
      <p:ext uri="{BB962C8B-B14F-4D97-AF65-F5344CB8AC3E}">
        <p14:creationId xmlns:p14="http://schemas.microsoft.com/office/powerpoint/2010/main" val="204561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atmosphere, troposphere, thermosphere, mesosphere">
            <a:extLst>
              <a:ext uri="{FF2B5EF4-FFF2-40B4-BE49-F238E27FC236}">
                <a16:creationId xmlns:a16="http://schemas.microsoft.com/office/drawing/2014/main" id="{739733EC-41C4-D6F9-3F79-11DE390B495D}"/>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7066625" y="0"/>
            <a:ext cx="2077375" cy="68601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tmosphere, troposphere, thermosphere, mesosphere">
            <a:extLst>
              <a:ext uri="{FF2B5EF4-FFF2-40B4-BE49-F238E27FC236}">
                <a16:creationId xmlns:a16="http://schemas.microsoft.com/office/drawing/2014/main" id="{70B3AA96-B34B-FE13-3AA9-86D782D4642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0"/>
            <a:ext cx="7066625" cy="686018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3">
            <a:extLst>
              <a:ext uri="{FF2B5EF4-FFF2-40B4-BE49-F238E27FC236}">
                <a16:creationId xmlns:a16="http://schemas.microsoft.com/office/drawing/2014/main" id="{CD075365-3D09-37E5-B3AF-A72B5D64E6C2}"/>
              </a:ext>
            </a:extLst>
          </p:cNvPr>
          <p:cNvSpPr txBox="1">
            <a:spLocks noChangeArrowheads="1"/>
          </p:cNvSpPr>
          <p:nvPr/>
        </p:nvSpPr>
        <p:spPr bwMode="auto">
          <a:xfrm>
            <a:off x="0" y="0"/>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Structure of the atmosphere</a:t>
            </a:r>
          </a:p>
        </p:txBody>
      </p:sp>
      <p:cxnSp>
        <p:nvCxnSpPr>
          <p:cNvPr id="6" name="Straight Connector 5">
            <a:extLst>
              <a:ext uri="{FF2B5EF4-FFF2-40B4-BE49-F238E27FC236}">
                <a16:creationId xmlns:a16="http://schemas.microsoft.com/office/drawing/2014/main" id="{668C6227-31BC-E3E8-4D1E-48040064D2E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6361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eather Balloons | SKYRORA">
            <a:extLst>
              <a:ext uri="{FF2B5EF4-FFF2-40B4-BE49-F238E27FC236}">
                <a16:creationId xmlns:a16="http://schemas.microsoft.com/office/drawing/2014/main" id="{BAB11915-B8A7-DF95-E1D7-751700504F28}"/>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b="-116"/>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Weather balloons</a:t>
            </a:r>
          </a:p>
        </p:txBody>
      </p:sp>
      <p:cxnSp>
        <p:nvCxnSpPr>
          <p:cNvPr id="5" name="Straight Connector 4">
            <a:extLst>
              <a:ext uri="{FF2B5EF4-FFF2-40B4-BE49-F238E27FC236}">
                <a16:creationId xmlns:a16="http://schemas.microsoft.com/office/drawing/2014/main" id="{703D667F-7C31-A9B8-CFA7-BCAD39CD583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484B6141-82D9-A56A-688C-913AAAF82F52}"/>
              </a:ext>
            </a:extLst>
          </p:cNvPr>
          <p:cNvSpPr/>
          <p:nvPr/>
        </p:nvSpPr>
        <p:spPr>
          <a:xfrm>
            <a:off x="198439" y="5781467"/>
            <a:ext cx="8678862" cy="646331"/>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rPr>
              <a:t>Virtual Ballooning: </a:t>
            </a:r>
            <a:r>
              <a:rPr lang="en-GB" dirty="0">
                <a:highlight>
                  <a:srgbClr val="FFFF00"/>
                </a:highlight>
                <a:hlinkClick r:id="rId4"/>
              </a:rPr>
              <a:t>Virtual Ballooning to Explore the Atmosphere | </a:t>
            </a:r>
            <a:r>
              <a:rPr lang="en-GB" dirty="0" err="1">
                <a:highlight>
                  <a:srgbClr val="FFFF00"/>
                </a:highlight>
                <a:hlinkClick r:id="rId4"/>
              </a:rPr>
              <a:t>Center</a:t>
            </a:r>
            <a:r>
              <a:rPr lang="en-GB" dirty="0">
                <a:highlight>
                  <a:srgbClr val="FFFF00"/>
                </a:highlight>
                <a:hlinkClick r:id="rId4"/>
              </a:rPr>
              <a:t> for Science Education (ucar.edu)</a:t>
            </a:r>
            <a:endParaRPr lang="en-AU" dirty="0">
              <a:solidFill>
                <a:srgbClr val="002060"/>
              </a:solidFill>
              <a:highlight>
                <a:srgbClr val="FFFF00"/>
              </a:highlight>
            </a:endParaRPr>
          </a:p>
        </p:txBody>
      </p:sp>
      <p:pic>
        <p:nvPicPr>
          <p:cNvPr id="2050" name="Picture 2">
            <a:extLst>
              <a:ext uri="{FF2B5EF4-FFF2-40B4-BE49-F238E27FC236}">
                <a16:creationId xmlns:a16="http://schemas.microsoft.com/office/drawing/2014/main" id="{C3860725-65FB-B897-C6FE-3352AF35A31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69116" y="862902"/>
            <a:ext cx="7022703" cy="4681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9442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Weather Balloons | SKYRORA">
            <a:extLst>
              <a:ext uri="{FF2B5EF4-FFF2-40B4-BE49-F238E27FC236}">
                <a16:creationId xmlns:a16="http://schemas.microsoft.com/office/drawing/2014/main" id="{7AAE161F-B5BA-586D-A467-B0F2A00F5462}"/>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b="-116"/>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Weather balloons</a:t>
            </a:r>
          </a:p>
        </p:txBody>
      </p:sp>
      <p:cxnSp>
        <p:nvCxnSpPr>
          <p:cNvPr id="5" name="Straight Connector 4">
            <a:extLst>
              <a:ext uri="{FF2B5EF4-FFF2-40B4-BE49-F238E27FC236}">
                <a16:creationId xmlns:a16="http://schemas.microsoft.com/office/drawing/2014/main" id="{703D667F-7C31-A9B8-CFA7-BCAD39CD583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484B6141-82D9-A56A-688C-913AAAF82F52}"/>
              </a:ext>
            </a:extLst>
          </p:cNvPr>
          <p:cNvSpPr/>
          <p:nvPr/>
        </p:nvSpPr>
        <p:spPr>
          <a:xfrm>
            <a:off x="198439" y="5781467"/>
            <a:ext cx="8678862" cy="646331"/>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rPr>
              <a:t>Virtual Ballooning: </a:t>
            </a:r>
            <a:r>
              <a:rPr lang="en-GB" dirty="0">
                <a:highlight>
                  <a:srgbClr val="FFFF00"/>
                </a:highlight>
                <a:hlinkClick r:id="rId4"/>
              </a:rPr>
              <a:t>Virtual Ballooning to Explore the Atmosphere | </a:t>
            </a:r>
            <a:r>
              <a:rPr lang="en-GB" dirty="0" err="1">
                <a:highlight>
                  <a:srgbClr val="FFFF00"/>
                </a:highlight>
                <a:hlinkClick r:id="rId4"/>
              </a:rPr>
              <a:t>Center</a:t>
            </a:r>
            <a:r>
              <a:rPr lang="en-GB" dirty="0">
                <a:highlight>
                  <a:srgbClr val="FFFF00"/>
                </a:highlight>
                <a:hlinkClick r:id="rId4"/>
              </a:rPr>
              <a:t> for Science Education (ucar.edu)</a:t>
            </a:r>
            <a:endParaRPr lang="en-AU" dirty="0">
              <a:solidFill>
                <a:srgbClr val="002060"/>
              </a:solidFill>
              <a:highlight>
                <a:srgbClr val="FFFF00"/>
              </a:highlight>
            </a:endParaRPr>
          </a:p>
        </p:txBody>
      </p:sp>
      <p:pic>
        <p:nvPicPr>
          <p:cNvPr id="2050" name="Picture 2">
            <a:extLst>
              <a:ext uri="{FF2B5EF4-FFF2-40B4-BE49-F238E27FC236}">
                <a16:creationId xmlns:a16="http://schemas.microsoft.com/office/drawing/2014/main" id="{C3860725-65FB-B897-C6FE-3352AF35A31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69116" y="862902"/>
            <a:ext cx="7022703" cy="468180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68590B4-2D00-D8B6-392E-1781917DAC06}"/>
              </a:ext>
            </a:extLst>
          </p:cNvPr>
          <p:cNvSpPr/>
          <p:nvPr/>
        </p:nvSpPr>
        <p:spPr>
          <a:xfrm>
            <a:off x="3316310" y="1777999"/>
            <a:ext cx="5648996" cy="646331"/>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rPr>
              <a:t>Launch several balloons and sketch what happens to pressure and temperature at different altitudes.</a:t>
            </a:r>
            <a:endParaRPr lang="en-AU" dirty="0">
              <a:solidFill>
                <a:srgbClr val="002060"/>
              </a:solidFill>
              <a:highlight>
                <a:srgbClr val="FFFF00"/>
              </a:highlight>
            </a:endParaRPr>
          </a:p>
        </p:txBody>
      </p:sp>
      <p:sp>
        <p:nvSpPr>
          <p:cNvPr id="6" name="Rectangle 5">
            <a:extLst>
              <a:ext uri="{FF2B5EF4-FFF2-40B4-BE49-F238E27FC236}">
                <a16:creationId xmlns:a16="http://schemas.microsoft.com/office/drawing/2014/main" id="{B2E8AEB0-59DB-B8AF-FFB6-F8B30F4BC4EF}"/>
              </a:ext>
            </a:extLst>
          </p:cNvPr>
          <p:cNvSpPr>
            <a:spLocks noGrp="1" noRot="1" noMove="1" noResize="1" noEditPoints="1" noAdjustHandles="1" noChangeArrowheads="1" noChangeShapeType="1"/>
          </p:cNvSpPr>
          <p:nvPr/>
        </p:nvSpPr>
        <p:spPr>
          <a:xfrm>
            <a:off x="3316310" y="2695094"/>
            <a:ext cx="5648996" cy="369332"/>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dirty="0">
                <a:solidFill>
                  <a:srgbClr val="002060"/>
                </a:solidFill>
              </a:rPr>
              <a:t>Label your different atmospheric boundaries </a:t>
            </a:r>
            <a:endParaRPr lang="en-AU" dirty="0">
              <a:solidFill>
                <a:srgbClr val="002060"/>
              </a:solidFill>
            </a:endParaRPr>
          </a:p>
        </p:txBody>
      </p:sp>
      <p:sp>
        <p:nvSpPr>
          <p:cNvPr id="7" name="Rectangle 6">
            <a:extLst>
              <a:ext uri="{FF2B5EF4-FFF2-40B4-BE49-F238E27FC236}">
                <a16:creationId xmlns:a16="http://schemas.microsoft.com/office/drawing/2014/main" id="{CD5183B7-C53E-4993-5029-690B64ACD650}"/>
              </a:ext>
            </a:extLst>
          </p:cNvPr>
          <p:cNvSpPr/>
          <p:nvPr/>
        </p:nvSpPr>
        <p:spPr>
          <a:xfrm>
            <a:off x="3316310" y="3598184"/>
            <a:ext cx="5648996" cy="646331"/>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dirty="0">
                <a:solidFill>
                  <a:srgbClr val="002060"/>
                </a:solidFill>
              </a:rPr>
              <a:t>What do you think causes your pressure and temperature differences?</a:t>
            </a:r>
            <a:endParaRPr lang="en-AU" dirty="0">
              <a:solidFill>
                <a:srgbClr val="002060"/>
              </a:solidFill>
            </a:endParaRPr>
          </a:p>
        </p:txBody>
      </p:sp>
    </p:spTree>
    <p:extLst>
      <p:ext uri="{BB962C8B-B14F-4D97-AF65-F5344CB8AC3E}">
        <p14:creationId xmlns:p14="http://schemas.microsoft.com/office/powerpoint/2010/main" val="236400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Weather Balloons | SKYRORA">
            <a:extLst>
              <a:ext uri="{FF2B5EF4-FFF2-40B4-BE49-F238E27FC236}">
                <a16:creationId xmlns:a16="http://schemas.microsoft.com/office/drawing/2014/main" id="{1BBE8ACA-0B4D-DDC1-A9AA-90FA9F32D43E}"/>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b="-116"/>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Vertical structure of the atmosphere</a:t>
            </a:r>
          </a:p>
        </p:txBody>
      </p:sp>
      <p:cxnSp>
        <p:nvCxnSpPr>
          <p:cNvPr id="5" name="Straight Connector 4">
            <a:extLst>
              <a:ext uri="{FF2B5EF4-FFF2-40B4-BE49-F238E27FC236}">
                <a16:creationId xmlns:a16="http://schemas.microsoft.com/office/drawing/2014/main" id="{703D667F-7C31-A9B8-CFA7-BCAD39CD583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5122" name="Picture 2">
            <a:extLst>
              <a:ext uri="{FF2B5EF4-FFF2-40B4-BE49-F238E27FC236}">
                <a16:creationId xmlns:a16="http://schemas.microsoft.com/office/drawing/2014/main" id="{43C8AD17-CA66-ACA2-40BD-D3F6F2CD26F9}"/>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35171" y="746747"/>
            <a:ext cx="5565665" cy="578250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484B6141-82D9-A56A-688C-913AAAF82F52}"/>
              </a:ext>
            </a:extLst>
          </p:cNvPr>
          <p:cNvSpPr/>
          <p:nvPr/>
        </p:nvSpPr>
        <p:spPr>
          <a:xfrm>
            <a:off x="5822525" y="5781467"/>
            <a:ext cx="3054775" cy="646331"/>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rPr>
              <a:t>Can also be expressed as pressure (mb)</a:t>
            </a:r>
            <a:endParaRPr lang="en-AU" dirty="0">
              <a:solidFill>
                <a:srgbClr val="002060"/>
              </a:solidFill>
            </a:endParaRPr>
          </a:p>
        </p:txBody>
      </p:sp>
    </p:spTree>
    <p:extLst>
      <p:ext uri="{BB962C8B-B14F-4D97-AF65-F5344CB8AC3E}">
        <p14:creationId xmlns:p14="http://schemas.microsoft.com/office/powerpoint/2010/main" val="580687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Weather Balloons | SKYRORA">
            <a:extLst>
              <a:ext uri="{FF2B5EF4-FFF2-40B4-BE49-F238E27FC236}">
                <a16:creationId xmlns:a16="http://schemas.microsoft.com/office/drawing/2014/main" id="{88FD9962-89A2-1C58-77C8-002183B4E5AA}"/>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b="-116"/>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Vertical structure of the atmosphere</a:t>
            </a:r>
          </a:p>
        </p:txBody>
      </p:sp>
      <p:cxnSp>
        <p:nvCxnSpPr>
          <p:cNvPr id="5" name="Straight Connector 4">
            <a:extLst>
              <a:ext uri="{FF2B5EF4-FFF2-40B4-BE49-F238E27FC236}">
                <a16:creationId xmlns:a16="http://schemas.microsoft.com/office/drawing/2014/main" id="{703D667F-7C31-A9B8-CFA7-BCAD39CD583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98" name="Picture 2" descr="Diagram of the vertical structure of the Earth's atmosphere. ">
            <a:extLst>
              <a:ext uri="{FF2B5EF4-FFF2-40B4-BE49-F238E27FC236}">
                <a16:creationId xmlns:a16="http://schemas.microsoft.com/office/drawing/2014/main" id="{C6E10E59-22A2-C73D-3177-D835A6FC2CC6}"/>
              </a:ext>
            </a:extLst>
          </p:cNvPr>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0" y="699716"/>
            <a:ext cx="9144000" cy="6150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7176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Weather Balloons | SKYRORA">
            <a:extLst>
              <a:ext uri="{FF2B5EF4-FFF2-40B4-BE49-F238E27FC236}">
                <a16:creationId xmlns:a16="http://schemas.microsoft.com/office/drawing/2014/main" id="{142502FF-3565-813B-6A4A-C6AD75880EDF}"/>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b="-116"/>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Vertical structure of the atmosphere</a:t>
            </a:r>
          </a:p>
        </p:txBody>
      </p:sp>
      <p:cxnSp>
        <p:nvCxnSpPr>
          <p:cNvPr id="5" name="Straight Connector 4">
            <a:extLst>
              <a:ext uri="{FF2B5EF4-FFF2-40B4-BE49-F238E27FC236}">
                <a16:creationId xmlns:a16="http://schemas.microsoft.com/office/drawing/2014/main" id="{703D667F-7C31-A9B8-CFA7-BCAD39CD583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98" name="Picture 2" descr="Diagram of the vertical structure of the Earth's atmosphere. ">
            <a:extLst>
              <a:ext uri="{FF2B5EF4-FFF2-40B4-BE49-F238E27FC236}">
                <a16:creationId xmlns:a16="http://schemas.microsoft.com/office/drawing/2014/main" id="{C6E10E59-22A2-C73D-3177-D835A6FC2CC6}"/>
              </a:ext>
            </a:extLst>
          </p:cNvPr>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0" y="699716"/>
            <a:ext cx="9144000" cy="615034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D1F5862-DC53-AC4F-DEC8-1E7E5A1273BE}"/>
              </a:ext>
            </a:extLst>
          </p:cNvPr>
          <p:cNvSpPr txBox="1"/>
          <p:nvPr/>
        </p:nvSpPr>
        <p:spPr>
          <a:xfrm>
            <a:off x="7628984" y="5591957"/>
            <a:ext cx="1172116" cy="369332"/>
          </a:xfrm>
          <a:prstGeom prst="rect">
            <a:avLst/>
          </a:prstGeom>
          <a:noFill/>
        </p:spPr>
        <p:txBody>
          <a:bodyPr wrap="none" rtlCol="0">
            <a:spAutoFit/>
          </a:bodyPr>
          <a:lstStyle/>
          <a:p>
            <a:r>
              <a:rPr lang="en-GB" dirty="0">
                <a:solidFill>
                  <a:srgbClr val="FF0000"/>
                </a:solidFill>
              </a:rPr>
              <a:t>1000 </a:t>
            </a:r>
            <a:r>
              <a:rPr lang="en-GB" dirty="0" err="1">
                <a:solidFill>
                  <a:srgbClr val="FF0000"/>
                </a:solidFill>
              </a:rPr>
              <a:t>hPa</a:t>
            </a:r>
            <a:endParaRPr lang="en-GB" dirty="0">
              <a:solidFill>
                <a:srgbClr val="FF0000"/>
              </a:solidFill>
            </a:endParaRPr>
          </a:p>
        </p:txBody>
      </p:sp>
      <p:sp>
        <p:nvSpPr>
          <p:cNvPr id="7" name="TextBox 6">
            <a:extLst>
              <a:ext uri="{FF2B5EF4-FFF2-40B4-BE49-F238E27FC236}">
                <a16:creationId xmlns:a16="http://schemas.microsoft.com/office/drawing/2014/main" id="{53460B55-135F-B209-922D-B6755E3B75BA}"/>
              </a:ext>
            </a:extLst>
          </p:cNvPr>
          <p:cNvSpPr txBox="1"/>
          <p:nvPr/>
        </p:nvSpPr>
        <p:spPr>
          <a:xfrm>
            <a:off x="7833424" y="5222625"/>
            <a:ext cx="1043876" cy="369332"/>
          </a:xfrm>
          <a:prstGeom prst="rect">
            <a:avLst/>
          </a:prstGeom>
          <a:noFill/>
        </p:spPr>
        <p:txBody>
          <a:bodyPr wrap="none" rtlCol="0">
            <a:spAutoFit/>
          </a:bodyPr>
          <a:lstStyle/>
          <a:p>
            <a:r>
              <a:rPr lang="en-GB" dirty="0">
                <a:solidFill>
                  <a:srgbClr val="FF0000"/>
                </a:solidFill>
              </a:rPr>
              <a:t>100 </a:t>
            </a:r>
            <a:r>
              <a:rPr lang="en-GB" dirty="0" err="1">
                <a:solidFill>
                  <a:srgbClr val="FF0000"/>
                </a:solidFill>
              </a:rPr>
              <a:t>hPa</a:t>
            </a:r>
            <a:endParaRPr lang="en-GB" dirty="0">
              <a:solidFill>
                <a:srgbClr val="FF0000"/>
              </a:solidFill>
            </a:endParaRPr>
          </a:p>
        </p:txBody>
      </p:sp>
      <p:sp>
        <p:nvSpPr>
          <p:cNvPr id="8" name="TextBox 7">
            <a:extLst>
              <a:ext uri="{FF2B5EF4-FFF2-40B4-BE49-F238E27FC236}">
                <a16:creationId xmlns:a16="http://schemas.microsoft.com/office/drawing/2014/main" id="{CDD4E60D-D7AF-D523-C7DC-038FD2FF4B51}"/>
              </a:ext>
            </a:extLst>
          </p:cNvPr>
          <p:cNvSpPr txBox="1"/>
          <p:nvPr/>
        </p:nvSpPr>
        <p:spPr>
          <a:xfrm>
            <a:off x="6308099" y="4754823"/>
            <a:ext cx="915635" cy="369332"/>
          </a:xfrm>
          <a:prstGeom prst="rect">
            <a:avLst/>
          </a:prstGeom>
          <a:noFill/>
        </p:spPr>
        <p:txBody>
          <a:bodyPr wrap="none" rtlCol="0">
            <a:spAutoFit/>
          </a:bodyPr>
          <a:lstStyle/>
          <a:p>
            <a:r>
              <a:rPr lang="en-GB" dirty="0">
                <a:solidFill>
                  <a:srgbClr val="FF0000"/>
                </a:solidFill>
              </a:rPr>
              <a:t>10 </a:t>
            </a:r>
            <a:r>
              <a:rPr lang="en-GB" dirty="0" err="1">
                <a:solidFill>
                  <a:srgbClr val="FF0000"/>
                </a:solidFill>
              </a:rPr>
              <a:t>hPa</a:t>
            </a:r>
            <a:endParaRPr lang="en-GB" dirty="0">
              <a:solidFill>
                <a:srgbClr val="FF0000"/>
              </a:solidFill>
            </a:endParaRPr>
          </a:p>
        </p:txBody>
      </p:sp>
      <p:sp>
        <p:nvSpPr>
          <p:cNvPr id="9" name="TextBox 8">
            <a:extLst>
              <a:ext uri="{FF2B5EF4-FFF2-40B4-BE49-F238E27FC236}">
                <a16:creationId xmlns:a16="http://schemas.microsoft.com/office/drawing/2014/main" id="{A5D56AC6-F19A-9E35-6958-99E40944A226}"/>
              </a:ext>
            </a:extLst>
          </p:cNvPr>
          <p:cNvSpPr txBox="1"/>
          <p:nvPr/>
        </p:nvSpPr>
        <p:spPr>
          <a:xfrm>
            <a:off x="6308099" y="4189958"/>
            <a:ext cx="787395" cy="369332"/>
          </a:xfrm>
          <a:prstGeom prst="rect">
            <a:avLst/>
          </a:prstGeom>
          <a:noFill/>
        </p:spPr>
        <p:txBody>
          <a:bodyPr wrap="none" rtlCol="0">
            <a:spAutoFit/>
          </a:bodyPr>
          <a:lstStyle/>
          <a:p>
            <a:r>
              <a:rPr lang="en-GB" dirty="0">
                <a:solidFill>
                  <a:srgbClr val="FF0000"/>
                </a:solidFill>
              </a:rPr>
              <a:t>1 </a:t>
            </a:r>
            <a:r>
              <a:rPr lang="en-GB" dirty="0" err="1">
                <a:solidFill>
                  <a:srgbClr val="FF0000"/>
                </a:solidFill>
              </a:rPr>
              <a:t>hPa</a:t>
            </a:r>
            <a:endParaRPr lang="en-GB" dirty="0">
              <a:solidFill>
                <a:srgbClr val="FF0000"/>
              </a:solidFill>
            </a:endParaRPr>
          </a:p>
        </p:txBody>
      </p:sp>
      <p:sp>
        <p:nvSpPr>
          <p:cNvPr id="3" name="TextBox 2">
            <a:extLst>
              <a:ext uri="{FF2B5EF4-FFF2-40B4-BE49-F238E27FC236}">
                <a16:creationId xmlns:a16="http://schemas.microsoft.com/office/drawing/2014/main" id="{9D22ED11-8F1F-DD98-3A86-C86CA00B66C8}"/>
              </a:ext>
            </a:extLst>
          </p:cNvPr>
          <p:cNvSpPr txBox="1"/>
          <p:nvPr/>
        </p:nvSpPr>
        <p:spPr>
          <a:xfrm>
            <a:off x="6308099" y="3664858"/>
            <a:ext cx="979755" cy="369332"/>
          </a:xfrm>
          <a:prstGeom prst="rect">
            <a:avLst/>
          </a:prstGeom>
          <a:noFill/>
        </p:spPr>
        <p:txBody>
          <a:bodyPr wrap="none" rtlCol="0">
            <a:spAutoFit/>
          </a:bodyPr>
          <a:lstStyle/>
          <a:p>
            <a:r>
              <a:rPr lang="en-GB" dirty="0">
                <a:solidFill>
                  <a:srgbClr val="FF0000"/>
                </a:solidFill>
              </a:rPr>
              <a:t>0.1 </a:t>
            </a:r>
            <a:r>
              <a:rPr lang="en-GB" dirty="0" err="1">
                <a:solidFill>
                  <a:srgbClr val="FF0000"/>
                </a:solidFill>
              </a:rPr>
              <a:t>hPa</a:t>
            </a:r>
            <a:endParaRPr lang="en-GB" dirty="0">
              <a:solidFill>
                <a:srgbClr val="FF0000"/>
              </a:solidFill>
            </a:endParaRPr>
          </a:p>
        </p:txBody>
      </p:sp>
      <p:sp>
        <p:nvSpPr>
          <p:cNvPr id="10" name="TextBox 9">
            <a:extLst>
              <a:ext uri="{FF2B5EF4-FFF2-40B4-BE49-F238E27FC236}">
                <a16:creationId xmlns:a16="http://schemas.microsoft.com/office/drawing/2014/main" id="{F2B0C764-DB10-A33A-3D87-3EA539B2BD22}"/>
              </a:ext>
            </a:extLst>
          </p:cNvPr>
          <p:cNvSpPr txBox="1"/>
          <p:nvPr/>
        </p:nvSpPr>
        <p:spPr>
          <a:xfrm>
            <a:off x="838515" y="3043426"/>
            <a:ext cx="1107996" cy="369332"/>
          </a:xfrm>
          <a:prstGeom prst="rect">
            <a:avLst/>
          </a:prstGeom>
          <a:noFill/>
        </p:spPr>
        <p:txBody>
          <a:bodyPr wrap="none" rtlCol="0">
            <a:spAutoFit/>
          </a:bodyPr>
          <a:lstStyle/>
          <a:p>
            <a:r>
              <a:rPr lang="en-GB" dirty="0">
                <a:solidFill>
                  <a:srgbClr val="FF0000"/>
                </a:solidFill>
              </a:rPr>
              <a:t>0.01 </a:t>
            </a:r>
            <a:r>
              <a:rPr lang="en-GB" dirty="0" err="1">
                <a:solidFill>
                  <a:srgbClr val="FF0000"/>
                </a:solidFill>
              </a:rPr>
              <a:t>hPa</a:t>
            </a:r>
            <a:endParaRPr lang="en-GB" dirty="0">
              <a:solidFill>
                <a:srgbClr val="FF0000"/>
              </a:solidFill>
            </a:endParaRPr>
          </a:p>
        </p:txBody>
      </p:sp>
      <p:sp>
        <p:nvSpPr>
          <p:cNvPr id="11" name="TextBox 10">
            <a:extLst>
              <a:ext uri="{FF2B5EF4-FFF2-40B4-BE49-F238E27FC236}">
                <a16:creationId xmlns:a16="http://schemas.microsoft.com/office/drawing/2014/main" id="{1A4F53EE-031B-10F9-A517-8B1DF385DE27}"/>
              </a:ext>
            </a:extLst>
          </p:cNvPr>
          <p:cNvSpPr txBox="1"/>
          <p:nvPr/>
        </p:nvSpPr>
        <p:spPr>
          <a:xfrm>
            <a:off x="774395" y="2413155"/>
            <a:ext cx="1236236" cy="369332"/>
          </a:xfrm>
          <a:prstGeom prst="rect">
            <a:avLst/>
          </a:prstGeom>
          <a:noFill/>
        </p:spPr>
        <p:txBody>
          <a:bodyPr wrap="none" rtlCol="0">
            <a:spAutoFit/>
          </a:bodyPr>
          <a:lstStyle/>
          <a:p>
            <a:r>
              <a:rPr lang="en-GB" dirty="0">
                <a:solidFill>
                  <a:srgbClr val="FF0000"/>
                </a:solidFill>
              </a:rPr>
              <a:t>0.001 </a:t>
            </a:r>
            <a:r>
              <a:rPr lang="en-GB" dirty="0" err="1">
                <a:solidFill>
                  <a:srgbClr val="FF0000"/>
                </a:solidFill>
              </a:rPr>
              <a:t>hPa</a:t>
            </a:r>
            <a:endParaRPr lang="en-GB" dirty="0">
              <a:solidFill>
                <a:srgbClr val="FF0000"/>
              </a:solidFill>
            </a:endParaRPr>
          </a:p>
        </p:txBody>
      </p:sp>
    </p:spTree>
    <p:extLst>
      <p:ext uri="{BB962C8B-B14F-4D97-AF65-F5344CB8AC3E}">
        <p14:creationId xmlns:p14="http://schemas.microsoft.com/office/powerpoint/2010/main" val="2694423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Weather Balloons | SKYRORA">
            <a:extLst>
              <a:ext uri="{FF2B5EF4-FFF2-40B4-BE49-F238E27FC236}">
                <a16:creationId xmlns:a16="http://schemas.microsoft.com/office/drawing/2014/main" id="{2C0BD922-4093-251D-A3DE-AAF2B0D49131}"/>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b="-116"/>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Stratosphere</a:t>
            </a:r>
          </a:p>
        </p:txBody>
      </p:sp>
      <p:cxnSp>
        <p:nvCxnSpPr>
          <p:cNvPr id="5" name="Straight Connector 4">
            <a:extLst>
              <a:ext uri="{FF2B5EF4-FFF2-40B4-BE49-F238E27FC236}">
                <a16:creationId xmlns:a16="http://schemas.microsoft.com/office/drawing/2014/main" id="{703D667F-7C31-A9B8-CFA7-BCAD39CD583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C5A5BE2-EAA5-B40F-B805-2EC920B2EF3E}"/>
              </a:ext>
            </a:extLst>
          </p:cNvPr>
          <p:cNvSpPr txBox="1"/>
          <p:nvPr/>
        </p:nvSpPr>
        <p:spPr>
          <a:xfrm>
            <a:off x="469666" y="855742"/>
            <a:ext cx="8407633" cy="4247317"/>
          </a:xfrm>
          <a:prstGeom prst="rect">
            <a:avLst/>
          </a:prstGeom>
          <a:noFill/>
        </p:spPr>
        <p:txBody>
          <a:bodyPr wrap="square">
            <a:spAutoFit/>
          </a:bodyPr>
          <a:lstStyle/>
          <a:p>
            <a:pPr algn="l" fontAlgn="base"/>
            <a:r>
              <a:rPr lang="en-GB" b="1" i="0" dirty="0">
                <a:solidFill>
                  <a:schemeClr val="bg1"/>
                </a:solidFill>
                <a:effectLst/>
                <a:latin typeface="Roboto" panose="02000000000000000000" pitchFamily="2" charset="0"/>
              </a:rPr>
              <a:t>The Stratosphere</a:t>
            </a:r>
          </a:p>
          <a:p>
            <a:pPr algn="l" fontAlgn="base"/>
            <a:r>
              <a:rPr lang="en-GB" b="0" i="0" dirty="0">
                <a:solidFill>
                  <a:schemeClr val="bg1"/>
                </a:solidFill>
                <a:effectLst/>
              </a:rPr>
              <a:t>This extends upwards from the tropopause to about 50 km. It contains much of the ozone in the atmosphere. The increase in temperature with height occurs because of </a:t>
            </a:r>
            <a:r>
              <a:rPr lang="en-GB" b="1" i="0" dirty="0">
                <a:solidFill>
                  <a:srgbClr val="FF0000"/>
                </a:solidFill>
                <a:effectLst/>
              </a:rPr>
              <a:t>absorption of ultraviolet (UV) radiation from the sun by this ozone</a:t>
            </a:r>
            <a:r>
              <a:rPr lang="en-GB" b="0" i="0" dirty="0">
                <a:effectLst/>
              </a:rPr>
              <a:t>. </a:t>
            </a:r>
          </a:p>
          <a:p>
            <a:pPr algn="l" fontAlgn="base"/>
            <a:endParaRPr lang="en-GB" dirty="0"/>
          </a:p>
          <a:p>
            <a:pPr algn="l" fontAlgn="base"/>
            <a:endParaRPr lang="en-GB" b="0" i="0" dirty="0">
              <a:effectLst/>
            </a:endParaRPr>
          </a:p>
          <a:p>
            <a:pPr algn="l" fontAlgn="base"/>
            <a:endParaRPr lang="en-GB" dirty="0"/>
          </a:p>
          <a:p>
            <a:pPr algn="l" fontAlgn="base"/>
            <a:endParaRPr lang="en-GB" b="0" i="0" dirty="0">
              <a:effectLst/>
            </a:endParaRPr>
          </a:p>
          <a:p>
            <a:pPr algn="l" fontAlgn="base"/>
            <a:endParaRPr lang="en-GB" dirty="0"/>
          </a:p>
          <a:p>
            <a:pPr algn="l" fontAlgn="base"/>
            <a:endParaRPr lang="en-GB" b="0" i="0" dirty="0">
              <a:effectLst/>
            </a:endParaRPr>
          </a:p>
          <a:p>
            <a:pPr algn="l" fontAlgn="base"/>
            <a:endParaRPr lang="en-GB" dirty="0"/>
          </a:p>
          <a:p>
            <a:pPr algn="l" fontAlgn="base"/>
            <a:r>
              <a:rPr lang="en-GB" b="0" i="0" dirty="0">
                <a:solidFill>
                  <a:schemeClr val="bg1"/>
                </a:solidFill>
                <a:effectLst/>
              </a:rPr>
              <a:t>Temperatures in the stratosphere are highest over the summer pole, and lowest over the winter pole. By absorbing dangerous UV radiation, the ozone in the stratosphere protects us from skin cancer and other health damage. </a:t>
            </a:r>
          </a:p>
        </p:txBody>
      </p:sp>
    </p:spTree>
    <p:extLst>
      <p:ext uri="{BB962C8B-B14F-4D97-AF65-F5344CB8AC3E}">
        <p14:creationId xmlns:p14="http://schemas.microsoft.com/office/powerpoint/2010/main" val="29771169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DA97362-0B59-8F9F-D807-B2D174697CBB}"/>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7938"/>
            <a:ext cx="9144000" cy="5995297"/>
          </a:xfrm>
          <a:prstGeom prst="rect">
            <a:avLst/>
          </a:prstGeom>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4341413" y="3670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High and Low Pressure</a:t>
            </a:r>
          </a:p>
        </p:txBody>
      </p:sp>
      <p:sp>
        <p:nvSpPr>
          <p:cNvPr id="8" name="TextBox 7">
            <a:extLst>
              <a:ext uri="{FF2B5EF4-FFF2-40B4-BE49-F238E27FC236}">
                <a16:creationId xmlns:a16="http://schemas.microsoft.com/office/drawing/2014/main" id="{35CCF18E-A0E5-B90D-BFC5-55A6E87BD5D0}"/>
              </a:ext>
            </a:extLst>
          </p:cNvPr>
          <p:cNvSpPr txBox="1"/>
          <p:nvPr/>
        </p:nvSpPr>
        <p:spPr>
          <a:xfrm>
            <a:off x="198438" y="747879"/>
            <a:ext cx="4647536" cy="369332"/>
          </a:xfrm>
          <a:prstGeom prst="rect">
            <a:avLst/>
          </a:prstGeom>
          <a:noFill/>
        </p:spPr>
        <p:txBody>
          <a:bodyPr wrap="square">
            <a:spAutoFit/>
          </a:bodyPr>
          <a:lstStyle/>
          <a:p>
            <a:r>
              <a:rPr lang="en-GB" b="0" i="0" u="none" strike="noStrike" dirty="0">
                <a:solidFill>
                  <a:srgbClr val="FFFFFF"/>
                </a:solidFill>
                <a:effectLst/>
                <a:latin typeface="YouTube Noto"/>
                <a:hlinkClick r:id="rId4"/>
              </a:rPr>
              <a:t>https://youtu.be/SWHj71qS_NA</a:t>
            </a:r>
            <a:endParaRPr lang="en-GB" dirty="0"/>
          </a:p>
        </p:txBody>
      </p:sp>
      <p:sp>
        <p:nvSpPr>
          <p:cNvPr id="11" name="Rectangle 10">
            <a:extLst>
              <a:ext uri="{FF2B5EF4-FFF2-40B4-BE49-F238E27FC236}">
                <a16:creationId xmlns:a16="http://schemas.microsoft.com/office/drawing/2014/main" id="{BB1820D3-2DD6-1E74-380D-D5455EA73880}"/>
              </a:ext>
            </a:extLst>
          </p:cNvPr>
          <p:cNvSpPr/>
          <p:nvPr/>
        </p:nvSpPr>
        <p:spPr>
          <a:xfrm>
            <a:off x="80848" y="6096845"/>
            <a:ext cx="8982303" cy="646331"/>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rPr>
              <a:t>There are also differences in pressure on the earth’s surface caused by ascending and descending air parcels. </a:t>
            </a:r>
            <a:endParaRPr lang="en-GB" dirty="0">
              <a:solidFill>
                <a:srgbClr val="002060"/>
              </a:solidFill>
            </a:endParaRPr>
          </a:p>
        </p:txBody>
      </p:sp>
    </p:spTree>
    <p:extLst>
      <p:ext uri="{BB962C8B-B14F-4D97-AF65-F5344CB8AC3E}">
        <p14:creationId xmlns:p14="http://schemas.microsoft.com/office/powerpoint/2010/main" val="3382716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71450" y="1771650"/>
            <a:ext cx="8858250" cy="3943350"/>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2025" dirty="0">
              <a:solidFill>
                <a:sysClr val="windowText" lastClr="000000"/>
              </a:solidFill>
              <a:latin typeface="Calibri" panose="020F0502020204030204"/>
            </a:endParaRPr>
          </a:p>
        </p:txBody>
      </p:sp>
      <p:sp>
        <p:nvSpPr>
          <p:cNvPr id="12" name="AutoShape 4">
            <a:extLst>
              <a:ext uri="{FF2B5EF4-FFF2-40B4-BE49-F238E27FC236}">
                <a16:creationId xmlns:a16="http://schemas.microsoft.com/office/drawing/2014/main" id="{282E5A76-6B7D-EF19-918F-05C267DCF2B6}"/>
              </a:ext>
            </a:extLst>
          </p:cNvPr>
          <p:cNvSpPr>
            <a:spLocks noChangeAspect="1" noChangeArrowheads="1"/>
          </p:cNvSpPr>
          <p:nvPr/>
        </p:nvSpPr>
        <p:spPr bwMode="auto">
          <a:xfrm>
            <a:off x="4625068" y="3396343"/>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16" name="TextBox 15">
            <a:extLst>
              <a:ext uri="{FF2B5EF4-FFF2-40B4-BE49-F238E27FC236}">
                <a16:creationId xmlns:a16="http://schemas.microsoft.com/office/drawing/2014/main" id="{B082F841-5FB1-18A6-C946-5314C5683B45}"/>
              </a:ext>
            </a:extLst>
          </p:cNvPr>
          <p:cNvSpPr txBox="1"/>
          <p:nvPr/>
        </p:nvSpPr>
        <p:spPr>
          <a:xfrm>
            <a:off x="198438" y="1624294"/>
            <a:ext cx="8572500" cy="2585323"/>
          </a:xfrm>
          <a:prstGeom prst="rect">
            <a:avLst/>
          </a:prstGeom>
          <a:noFill/>
        </p:spPr>
        <p:txBody>
          <a:bodyPr wrap="square">
            <a:spAutoFit/>
          </a:bodyPr>
          <a:lstStyle/>
          <a:p>
            <a:r>
              <a:rPr lang="en-US" sz="2100" b="1" dirty="0">
                <a:solidFill>
                  <a:srgbClr val="31465C"/>
                </a:solidFill>
                <a:latin typeface="Lato Extended"/>
              </a:rPr>
              <a:t>Pressure Gradient Force</a:t>
            </a:r>
          </a:p>
          <a:p>
            <a:endParaRPr lang="en-US" sz="2100" b="1" dirty="0">
              <a:solidFill>
                <a:srgbClr val="31465C"/>
              </a:solidFill>
              <a:latin typeface="Lato Extended"/>
            </a:endParaRPr>
          </a:p>
          <a:p>
            <a:r>
              <a:rPr lang="en-US" b="0" i="0" dirty="0">
                <a:effectLst/>
                <a:latin typeface="Arial" panose="020B0604020202020204" pitchFamily="34" charset="0"/>
                <a:cs typeface="Arial" panose="020B0604020202020204" pitchFamily="34" charset="0"/>
              </a:rPr>
              <a:t>This</a:t>
            </a:r>
            <a:r>
              <a:rPr lang="en-US" b="0" i="0" dirty="0">
                <a:solidFill>
                  <a:srgbClr val="333333"/>
                </a:solidFill>
                <a:effectLst/>
                <a:latin typeface="Arial" panose="020B0604020202020204" pitchFamily="34" charset="0"/>
                <a:cs typeface="Arial" panose="020B0604020202020204" pitchFamily="34" charset="0"/>
              </a:rPr>
              <a:t> </a:t>
            </a:r>
            <a:r>
              <a:rPr lang="en-US" b="1" i="1" dirty="0">
                <a:solidFill>
                  <a:srgbClr val="FF0000"/>
                </a:solidFill>
                <a:effectLst/>
                <a:latin typeface="Arial" panose="020B0604020202020204" pitchFamily="34" charset="0"/>
                <a:cs typeface="Arial" panose="020B0604020202020204" pitchFamily="34" charset="0"/>
              </a:rPr>
              <a:t>pressure gradient force </a:t>
            </a:r>
            <a:r>
              <a:rPr lang="en-US" b="0" i="0" dirty="0">
                <a:effectLst/>
                <a:latin typeface="Arial" panose="020B0604020202020204" pitchFamily="34" charset="0"/>
                <a:cs typeface="Arial" panose="020B0604020202020204" pitchFamily="34" charset="0"/>
              </a:rPr>
              <a:t>(</a:t>
            </a:r>
            <a:r>
              <a:rPr lang="en-US" b="0" i="0" dirty="0" err="1">
                <a:effectLst/>
                <a:latin typeface="Arial" panose="020B0604020202020204" pitchFamily="34" charset="0"/>
                <a:cs typeface="Arial" panose="020B0604020202020204" pitchFamily="34" charset="0"/>
              </a:rPr>
              <a:t>pgf</a:t>
            </a:r>
            <a:r>
              <a:rPr lang="en-US" b="0" i="0" dirty="0">
                <a:effectLst/>
                <a:latin typeface="Arial" panose="020B0604020202020204" pitchFamily="34" charset="0"/>
                <a:cs typeface="Arial" panose="020B0604020202020204" pitchFamily="34" charset="0"/>
              </a:rPr>
              <a:t>) is the rate of change of </a:t>
            </a:r>
            <a:r>
              <a:rPr lang="en-US" b="0" i="1" dirty="0">
                <a:effectLst/>
                <a:latin typeface="Arial" panose="020B0604020202020204" pitchFamily="34" charset="0"/>
                <a:cs typeface="Arial" panose="020B0604020202020204" pitchFamily="34" charset="0"/>
              </a:rPr>
              <a:t>pressure</a:t>
            </a:r>
            <a:r>
              <a:rPr lang="en-US" b="0" i="0" dirty="0">
                <a:effectLst/>
                <a:latin typeface="Arial" panose="020B0604020202020204" pitchFamily="34" charset="0"/>
                <a:cs typeface="Arial" panose="020B0604020202020204" pitchFamily="34" charset="0"/>
              </a:rPr>
              <a:t> over a given distance. </a:t>
            </a:r>
            <a:endParaRPr lang="en-US" b="1" dirty="0">
              <a:latin typeface="Arial" panose="020B0604020202020204" pitchFamily="34" charset="0"/>
              <a:cs typeface="Arial" panose="020B0604020202020204" pitchFamily="34" charset="0"/>
            </a:endParaRPr>
          </a:p>
          <a:p>
            <a:endParaRPr lang="en-US" sz="2100" b="1" dirty="0">
              <a:solidFill>
                <a:srgbClr val="31465C"/>
              </a:solidFill>
              <a:latin typeface="Lato Extended"/>
            </a:endParaRPr>
          </a:p>
          <a:p>
            <a:endParaRPr lang="en-US" sz="2100" b="1" dirty="0">
              <a:solidFill>
                <a:srgbClr val="31465C"/>
              </a:solidFill>
              <a:latin typeface="Lato Extended"/>
            </a:endParaRPr>
          </a:p>
          <a:p>
            <a:endParaRPr lang="en-US" sz="2100" b="1" dirty="0">
              <a:solidFill>
                <a:srgbClr val="31465C"/>
              </a:solidFill>
              <a:latin typeface="Lato Extended"/>
            </a:endParaRPr>
          </a:p>
          <a:p>
            <a:endParaRPr lang="en-US" sz="2100" dirty="0">
              <a:latin typeface="Lato Extended"/>
            </a:endParaRPr>
          </a:p>
        </p:txBody>
      </p:sp>
      <p:pic>
        <p:nvPicPr>
          <p:cNvPr id="5122" name="Picture 2" descr="See the source image">
            <a:extLst>
              <a:ext uri="{FF2B5EF4-FFF2-40B4-BE49-F238E27FC236}">
                <a16:creationId xmlns:a16="http://schemas.microsoft.com/office/drawing/2014/main" id="{8F7D982C-B889-1472-22D4-4131333372C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44953" y="2924475"/>
            <a:ext cx="7486650" cy="316103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3">
            <a:extLst>
              <a:ext uri="{FF2B5EF4-FFF2-40B4-BE49-F238E27FC236}">
                <a16:creationId xmlns:a16="http://schemas.microsoft.com/office/drawing/2014/main" id="{8FFF7887-FA11-59DA-D003-E9E64F820093}"/>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Pressure Gradient Force </a:t>
            </a:r>
          </a:p>
        </p:txBody>
      </p:sp>
      <p:cxnSp>
        <p:nvCxnSpPr>
          <p:cNvPr id="5" name="Straight Connector 4">
            <a:extLst>
              <a:ext uri="{FF2B5EF4-FFF2-40B4-BE49-F238E27FC236}">
                <a16:creationId xmlns:a16="http://schemas.microsoft.com/office/drawing/2014/main" id="{27AED0B2-861A-394D-73C6-4B056320F34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AD0BE168-88CE-4E7A-BB99-018021639253}"/>
              </a:ext>
            </a:extLst>
          </p:cNvPr>
          <p:cNvSpPr txBox="1"/>
          <p:nvPr/>
        </p:nvSpPr>
        <p:spPr>
          <a:xfrm>
            <a:off x="148848" y="754814"/>
            <a:ext cx="8678861" cy="646331"/>
          </a:xfrm>
          <a:prstGeom prst="rect">
            <a:avLst/>
          </a:prstGeom>
          <a:noFill/>
        </p:spPr>
        <p:txBody>
          <a:bodyPr wrap="square">
            <a:spAutoFit/>
          </a:bodyPr>
          <a:lstStyle/>
          <a:p>
            <a:r>
              <a:rPr lang="en-US" dirty="0">
                <a:effectLst/>
                <a:latin typeface="Arial" panose="020B0604020202020204" pitchFamily="34" charset="0"/>
                <a:cs typeface="Arial" panose="020B0604020202020204" pitchFamily="34" charset="0"/>
              </a:rPr>
              <a:t>Atmospheric pressure </a:t>
            </a:r>
            <a:r>
              <a:rPr lang="en-US" b="0" dirty="0">
                <a:effectLst/>
                <a:latin typeface="Arial" panose="020B0604020202020204" pitchFamily="34" charset="0"/>
                <a:cs typeface="Arial" panose="020B0604020202020204" pitchFamily="34" charset="0"/>
              </a:rPr>
              <a:t>by itself is not a force. However, the difference between atmospheric pressures of different air masses does create a force. </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A28FF00-901E-E87F-A0D0-E71A76E663C8}"/>
              </a:ext>
            </a:extLst>
          </p:cNvPr>
          <p:cNvSpPr txBox="1"/>
          <p:nvPr/>
        </p:nvSpPr>
        <p:spPr>
          <a:xfrm>
            <a:off x="165434" y="6100545"/>
            <a:ext cx="9102256" cy="646331"/>
          </a:xfrm>
          <a:prstGeom prst="rect">
            <a:avLst/>
          </a:prstGeom>
          <a:noFill/>
        </p:spPr>
        <p:txBody>
          <a:bodyPr wrap="square">
            <a:spAutoFit/>
          </a:bodyPr>
          <a:lstStyle/>
          <a:p>
            <a:r>
              <a:rPr lang="en-US" b="0" i="0" dirty="0">
                <a:effectLst/>
                <a:latin typeface="Arial" panose="020B0604020202020204" pitchFamily="34" charset="0"/>
                <a:cs typeface="Arial" panose="020B0604020202020204" pitchFamily="34" charset="0"/>
              </a:rPr>
              <a:t>The force acts from areas of high </a:t>
            </a:r>
            <a:r>
              <a:rPr lang="en-US" b="0" i="1" dirty="0">
                <a:effectLst/>
                <a:latin typeface="Arial" panose="020B0604020202020204" pitchFamily="34" charset="0"/>
                <a:cs typeface="Arial" panose="020B0604020202020204" pitchFamily="34" charset="0"/>
              </a:rPr>
              <a:t>pressure</a:t>
            </a:r>
            <a:r>
              <a:rPr lang="en-US" b="0" i="0" dirty="0">
                <a:effectLst/>
                <a:latin typeface="Arial" panose="020B0604020202020204" pitchFamily="34" charset="0"/>
                <a:cs typeface="Arial" panose="020B0604020202020204" pitchFamily="34" charset="0"/>
              </a:rPr>
              <a:t> to low </a:t>
            </a:r>
            <a:r>
              <a:rPr lang="en-US" b="0" i="1" dirty="0">
                <a:effectLst/>
                <a:latin typeface="Arial" panose="020B0604020202020204" pitchFamily="34" charset="0"/>
                <a:cs typeface="Arial" panose="020B0604020202020204" pitchFamily="34" charset="0"/>
              </a:rPr>
              <a:t>pressure</a:t>
            </a:r>
            <a:r>
              <a:rPr lang="en-US" b="0" i="0" dirty="0">
                <a:effectLst/>
                <a:latin typeface="Arial" panose="020B0604020202020204" pitchFamily="34" charset="0"/>
                <a:cs typeface="Arial" panose="020B0604020202020204" pitchFamily="34" charset="0"/>
              </a:rPr>
              <a:t>. If no other forces act upon an </a:t>
            </a:r>
            <a:r>
              <a:rPr lang="en-US" b="0" i="1" dirty="0">
                <a:effectLst/>
                <a:latin typeface="Arial" panose="020B0604020202020204" pitchFamily="34" charset="0"/>
                <a:cs typeface="Arial" panose="020B0604020202020204" pitchFamily="34" charset="0"/>
              </a:rPr>
              <a:t>air</a:t>
            </a:r>
            <a:r>
              <a:rPr lang="en-US" b="0" i="0" dirty="0">
                <a:effectLst/>
                <a:latin typeface="Arial" panose="020B0604020202020204" pitchFamily="34" charset="0"/>
                <a:cs typeface="Arial" panose="020B0604020202020204" pitchFamily="34" charset="0"/>
              </a:rPr>
              <a:t> </a:t>
            </a:r>
            <a:r>
              <a:rPr lang="en-US" b="0" i="1" dirty="0">
                <a:effectLst/>
                <a:latin typeface="Arial" panose="020B0604020202020204" pitchFamily="34" charset="0"/>
                <a:cs typeface="Arial" panose="020B0604020202020204" pitchFamily="34" charset="0"/>
              </a:rPr>
              <a:t>parcel</a:t>
            </a:r>
            <a:r>
              <a:rPr lang="en-US" b="0" i="0" dirty="0">
                <a:effectLst/>
                <a:latin typeface="Arial" panose="020B0604020202020204" pitchFamily="34" charset="0"/>
                <a:cs typeface="Arial" panose="020B0604020202020204" pitchFamily="34" charset="0"/>
              </a:rPr>
              <a:t>, it would move toward the lower </a:t>
            </a:r>
            <a:r>
              <a:rPr lang="en-US" b="0" i="1" dirty="0">
                <a:effectLst/>
                <a:latin typeface="Arial" panose="020B0604020202020204" pitchFamily="34" charset="0"/>
                <a:cs typeface="Arial" panose="020B0604020202020204" pitchFamily="34" charset="0"/>
              </a:rPr>
              <a:t>pressure</a:t>
            </a:r>
            <a:r>
              <a:rPr lang="en-US" b="0" i="0" dirty="0">
                <a:solidFill>
                  <a:srgbClr val="333333"/>
                </a:solidFill>
                <a:effectLst/>
                <a:latin typeface="Arial" panose="020B0604020202020204" pitchFamily="34" charset="0"/>
                <a:cs typeface="Arial" panose="020B0604020202020204" pitchFamily="34" charset="0"/>
              </a:rPr>
              <a:t>.</a:t>
            </a:r>
            <a:endParaRPr lang="en-US" baseline="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6902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4341413" y="3670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High and Low Pressure</a:t>
            </a:r>
          </a:p>
        </p:txBody>
      </p:sp>
      <p:sp>
        <p:nvSpPr>
          <p:cNvPr id="11" name="Rectangle 10">
            <a:extLst>
              <a:ext uri="{FF2B5EF4-FFF2-40B4-BE49-F238E27FC236}">
                <a16:creationId xmlns:a16="http://schemas.microsoft.com/office/drawing/2014/main" id="{BB1820D3-2DD6-1E74-380D-D5455EA73880}"/>
              </a:ext>
            </a:extLst>
          </p:cNvPr>
          <p:cNvSpPr/>
          <p:nvPr/>
        </p:nvSpPr>
        <p:spPr>
          <a:xfrm>
            <a:off x="4998398" y="1260468"/>
            <a:ext cx="3802702" cy="3016210"/>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The combination of rising and falling air, in addition to the Earth’s rotation creates a series of cells.</a:t>
            </a:r>
          </a:p>
          <a:p>
            <a:pPr marL="285750" indent="-285750">
              <a:spcAft>
                <a:spcPts val="600"/>
              </a:spcAft>
              <a:buFont typeface="Arial" panose="020B0604020202020204" pitchFamily="34" charset="0"/>
              <a:buChar char="•"/>
            </a:pPr>
            <a:r>
              <a:rPr lang="en-GB" b="0" i="0" dirty="0">
                <a:solidFill>
                  <a:srgbClr val="002060"/>
                </a:solidFill>
                <a:effectLst/>
                <a:latin typeface="Arial" panose="020B0604020202020204" pitchFamily="34" charset="0"/>
                <a:cs typeface="Arial" panose="020B0604020202020204" pitchFamily="34" charset="0"/>
              </a:rPr>
              <a:t>There are </a:t>
            </a:r>
            <a:r>
              <a:rPr lang="en-GB" b="1" i="1" dirty="0">
                <a:solidFill>
                  <a:srgbClr val="FF0000"/>
                </a:solidFill>
                <a:effectLst/>
                <a:latin typeface="Arial" panose="020B0604020202020204" pitchFamily="34" charset="0"/>
                <a:cs typeface="Arial" panose="020B0604020202020204" pitchFamily="34" charset="0"/>
              </a:rPr>
              <a:t>three cells in each hemisphere</a:t>
            </a:r>
            <a:r>
              <a:rPr lang="en-GB" b="0" i="0" dirty="0">
                <a:solidFill>
                  <a:srgbClr val="002060"/>
                </a:solidFill>
                <a:effectLst/>
                <a:latin typeface="Arial" panose="020B0604020202020204" pitchFamily="34" charset="0"/>
                <a:cs typeface="Arial" panose="020B0604020202020204" pitchFamily="34" charset="0"/>
              </a:rPr>
              <a:t>. </a:t>
            </a:r>
          </a:p>
          <a:p>
            <a:pPr marL="285750" indent="-285750">
              <a:spcAft>
                <a:spcPts val="600"/>
              </a:spcAft>
              <a:buFont typeface="Arial" panose="020B0604020202020204" pitchFamily="34" charset="0"/>
              <a:buChar char="•"/>
            </a:pPr>
            <a:r>
              <a:rPr lang="en-GB" b="0" i="0" dirty="0">
                <a:solidFill>
                  <a:srgbClr val="002060"/>
                </a:solidFill>
                <a:effectLst/>
                <a:latin typeface="Arial" panose="020B0604020202020204" pitchFamily="34" charset="0"/>
                <a:cs typeface="Arial" panose="020B0604020202020204" pitchFamily="34" charset="0"/>
              </a:rPr>
              <a:t>Either side of the equator is the Hadley cell, with the Ferrell cell next and then the Polar cell at the top and bottom of the planet.</a:t>
            </a:r>
            <a:endParaRPr lang="en-GB" dirty="0">
              <a:solidFill>
                <a:srgbClr val="002060"/>
              </a:solidFill>
              <a:latin typeface="Arial" panose="020B0604020202020204" pitchFamily="34" charset="0"/>
              <a:cs typeface="Arial" panose="020B0604020202020204" pitchFamily="34" charset="0"/>
            </a:endParaRPr>
          </a:p>
        </p:txBody>
      </p:sp>
      <p:pic>
        <p:nvPicPr>
          <p:cNvPr id="6146" name="Picture 2" descr="Learn about Global atmospheric circulation | Encounter Edu">
            <a:extLst>
              <a:ext uri="{FF2B5EF4-FFF2-40B4-BE49-F238E27FC236}">
                <a16:creationId xmlns:a16="http://schemas.microsoft.com/office/drawing/2014/main" id="{72628C6F-A187-FB91-6D22-231554C4943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42900" y="704459"/>
            <a:ext cx="4924925" cy="3970721"/>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a:extLst>
              <a:ext uri="{FF2B5EF4-FFF2-40B4-BE49-F238E27FC236}">
                <a16:creationId xmlns:a16="http://schemas.microsoft.com/office/drawing/2014/main" id="{D2F2B419-27DD-51C0-21A6-16E6E874203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303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What is the Coriolis force - Windy.app">
            <a:extLst>
              <a:ext uri="{FF2B5EF4-FFF2-40B4-BE49-F238E27FC236}">
                <a16:creationId xmlns:a16="http://schemas.microsoft.com/office/drawing/2014/main" id="{1BDA342D-7F8C-B752-F02C-971F9DED40F8}"/>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0" y="0"/>
            <a:ext cx="9144000" cy="69246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119271" y="-10999"/>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Coriolis Effect</a:t>
            </a:r>
          </a:p>
        </p:txBody>
      </p:sp>
      <p:cxnSp>
        <p:nvCxnSpPr>
          <p:cNvPr id="3" name="Straight Connector 2">
            <a:extLst>
              <a:ext uri="{FF2B5EF4-FFF2-40B4-BE49-F238E27FC236}">
                <a16:creationId xmlns:a16="http://schemas.microsoft.com/office/drawing/2014/main" id="{D2F2B419-27DD-51C0-21A6-16E6E8742039}"/>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F79D8B67-53F7-03D1-9B3C-40F4D1EA6777}"/>
              </a:ext>
            </a:extLst>
          </p:cNvPr>
          <p:cNvSpPr/>
          <p:nvPr/>
        </p:nvSpPr>
        <p:spPr>
          <a:xfrm>
            <a:off x="293687" y="635668"/>
            <a:ext cx="8678862" cy="646331"/>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latin typeface="arial" panose="020B0604020202020204" pitchFamily="34" charset="0"/>
              </a:rPr>
              <a:t>As air blows from high to low pressure in the atmosphere, it creates </a:t>
            </a:r>
            <a:r>
              <a:rPr lang="en-GB" b="1" i="1" dirty="0">
                <a:solidFill>
                  <a:srgbClr val="FF0000"/>
                </a:solidFill>
                <a:effectLst/>
                <a:latin typeface="arial" panose="020B0604020202020204" pitchFamily="34" charset="0"/>
              </a:rPr>
              <a:t>the Coriolis force</a:t>
            </a:r>
            <a:r>
              <a:rPr lang="en-GB" b="0" i="0" dirty="0">
                <a:solidFill>
                  <a:srgbClr val="002060"/>
                </a:solidFill>
                <a:effectLst/>
                <a:latin typeface="arial" panose="020B0604020202020204" pitchFamily="34" charset="0"/>
              </a:rPr>
              <a:t>.</a:t>
            </a:r>
            <a:endParaRPr lang="en-GB" dirty="0">
              <a:solidFill>
                <a:srgbClr val="002060"/>
              </a:solidFill>
            </a:endParaRPr>
          </a:p>
        </p:txBody>
      </p:sp>
      <p:sp>
        <p:nvSpPr>
          <p:cNvPr id="9" name="Rectangle 8">
            <a:extLst>
              <a:ext uri="{FF2B5EF4-FFF2-40B4-BE49-F238E27FC236}">
                <a16:creationId xmlns:a16="http://schemas.microsoft.com/office/drawing/2014/main" id="{3FDFABE1-A450-62FB-93C2-D8ED6D1B081D}"/>
              </a:ext>
            </a:extLst>
          </p:cNvPr>
          <p:cNvSpPr/>
          <p:nvPr/>
        </p:nvSpPr>
        <p:spPr>
          <a:xfrm>
            <a:off x="342900" y="3429000"/>
            <a:ext cx="2964843" cy="2308324"/>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rPr>
              <a:t>The rotation of the Earth on its axis deflects the atmosphere toward the right in the Northern Hemisphere and toward the left in the Southern Hemisphere, resulting in curved paths.</a:t>
            </a:r>
            <a:endParaRPr lang="en-GB" dirty="0">
              <a:solidFill>
                <a:srgbClr val="002060"/>
              </a:solidFill>
            </a:endParaRPr>
          </a:p>
        </p:txBody>
      </p:sp>
    </p:spTree>
    <p:extLst>
      <p:ext uri="{BB962C8B-B14F-4D97-AF65-F5344CB8AC3E}">
        <p14:creationId xmlns:p14="http://schemas.microsoft.com/office/powerpoint/2010/main" val="2855545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The Coriolis Effect: Earth's Rotation and Its Effect on Weather">
            <a:extLst>
              <a:ext uri="{FF2B5EF4-FFF2-40B4-BE49-F238E27FC236}">
                <a16:creationId xmlns:a16="http://schemas.microsoft.com/office/drawing/2014/main" id="{D3FF449D-24DD-CA4C-1858-F36C86077483}"/>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119271" y="-10999"/>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Coriolis Effect</a:t>
            </a:r>
          </a:p>
        </p:txBody>
      </p:sp>
      <p:cxnSp>
        <p:nvCxnSpPr>
          <p:cNvPr id="3" name="Straight Connector 2">
            <a:extLst>
              <a:ext uri="{FF2B5EF4-FFF2-40B4-BE49-F238E27FC236}">
                <a16:creationId xmlns:a16="http://schemas.microsoft.com/office/drawing/2014/main" id="{D2F2B419-27DD-51C0-21A6-16E6E8742039}"/>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9220" name="Picture 4" descr="atmospheric circulation sans Earth rotation">
            <a:extLst>
              <a:ext uri="{FF2B5EF4-FFF2-40B4-BE49-F238E27FC236}">
                <a16:creationId xmlns:a16="http://schemas.microsoft.com/office/drawing/2014/main" id="{A2B425A9-5113-FE61-C714-8D88A3A508E9}"/>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93687" y="1280533"/>
            <a:ext cx="4924425" cy="362902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DFFE4D94-713D-7017-D0A3-C7AD3A6BB9D9}"/>
              </a:ext>
            </a:extLst>
          </p:cNvPr>
          <p:cNvSpPr/>
          <p:nvPr/>
        </p:nvSpPr>
        <p:spPr>
          <a:xfrm>
            <a:off x="342900" y="5135022"/>
            <a:ext cx="3147723" cy="369332"/>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1" dirty="0">
                <a:solidFill>
                  <a:srgbClr val="FF0000"/>
                </a:solidFill>
                <a:latin typeface="arial" panose="020B0604020202020204" pitchFamily="34" charset="0"/>
              </a:rPr>
              <a:t>Without Earth’s rotation</a:t>
            </a:r>
            <a:endParaRPr lang="en-GB" b="1" dirty="0">
              <a:solidFill>
                <a:srgbClr val="FF0000"/>
              </a:solidFill>
            </a:endParaRPr>
          </a:p>
        </p:txBody>
      </p:sp>
      <p:pic>
        <p:nvPicPr>
          <p:cNvPr id="9224" name="Picture 8" descr="The effect of Coriolis on atmospheric circulation.">
            <a:extLst>
              <a:ext uri="{FF2B5EF4-FFF2-40B4-BE49-F238E27FC236}">
                <a16:creationId xmlns:a16="http://schemas.microsoft.com/office/drawing/2014/main" id="{0BF30976-7B68-CFA3-EDB4-23EE813D002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319874" y="1280533"/>
            <a:ext cx="3681328" cy="3060879"/>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8429927-1CD5-E247-1480-4ECE147C42BB}"/>
              </a:ext>
            </a:extLst>
          </p:cNvPr>
          <p:cNvSpPr/>
          <p:nvPr/>
        </p:nvSpPr>
        <p:spPr>
          <a:xfrm>
            <a:off x="5319874" y="4432279"/>
            <a:ext cx="3147723" cy="369332"/>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1" dirty="0">
                <a:solidFill>
                  <a:srgbClr val="FF0000"/>
                </a:solidFill>
                <a:latin typeface="arial" panose="020B0604020202020204" pitchFamily="34" charset="0"/>
              </a:rPr>
              <a:t>With Earth’s rotation</a:t>
            </a:r>
            <a:endParaRPr lang="en-GB" b="1" dirty="0">
              <a:solidFill>
                <a:srgbClr val="FF0000"/>
              </a:solidFill>
            </a:endParaRPr>
          </a:p>
        </p:txBody>
      </p:sp>
      <p:sp>
        <p:nvSpPr>
          <p:cNvPr id="11" name="TextBox 10">
            <a:extLst>
              <a:ext uri="{FF2B5EF4-FFF2-40B4-BE49-F238E27FC236}">
                <a16:creationId xmlns:a16="http://schemas.microsoft.com/office/drawing/2014/main" id="{3D4C5F32-A5C1-266B-B688-4315EAE77F86}"/>
              </a:ext>
            </a:extLst>
          </p:cNvPr>
          <p:cNvSpPr txBox="1"/>
          <p:nvPr/>
        </p:nvSpPr>
        <p:spPr>
          <a:xfrm>
            <a:off x="4633118" y="6211669"/>
            <a:ext cx="4587902" cy="646331"/>
          </a:xfrm>
          <a:prstGeom prst="rect">
            <a:avLst/>
          </a:prstGeom>
          <a:noFill/>
        </p:spPr>
        <p:txBody>
          <a:bodyPr wrap="square">
            <a:spAutoFit/>
          </a:bodyPr>
          <a:lstStyle/>
          <a:p>
            <a:r>
              <a:rPr lang="en-GB" dirty="0">
                <a:solidFill>
                  <a:schemeClr val="bg1"/>
                </a:solidFill>
                <a:hlinkClick r:id="rId6">
                  <a:extLst>
                    <a:ext uri="{A12FA001-AC4F-418D-AE19-62706E023703}">
                      <ahyp:hlinkClr xmlns:ahyp="http://schemas.microsoft.com/office/drawing/2018/hyperlinkcolor" val="tx"/>
                    </a:ext>
                  </a:extLst>
                </a:hlinkClick>
              </a:rPr>
              <a:t>Currents: NOAA's National Ocean Service Education</a:t>
            </a:r>
            <a:endParaRPr lang="en-GB" dirty="0">
              <a:solidFill>
                <a:schemeClr val="bg1"/>
              </a:solidFill>
            </a:endParaRPr>
          </a:p>
        </p:txBody>
      </p:sp>
      <p:sp>
        <p:nvSpPr>
          <p:cNvPr id="5" name="Rectangle 4">
            <a:extLst>
              <a:ext uri="{FF2B5EF4-FFF2-40B4-BE49-F238E27FC236}">
                <a16:creationId xmlns:a16="http://schemas.microsoft.com/office/drawing/2014/main" id="{1F010B99-9A8B-8F15-E081-8DCF5C881814}"/>
              </a:ext>
            </a:extLst>
          </p:cNvPr>
          <p:cNvSpPr/>
          <p:nvPr/>
        </p:nvSpPr>
        <p:spPr>
          <a:xfrm>
            <a:off x="293687" y="635668"/>
            <a:ext cx="8678862" cy="646331"/>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b="0" i="0" dirty="0">
                <a:solidFill>
                  <a:srgbClr val="002060"/>
                </a:solidFill>
                <a:effectLst/>
                <a:latin typeface="arial" panose="020B0604020202020204" pitchFamily="34" charset="0"/>
              </a:rPr>
              <a:t>As air blows from high to low pressure in the atmosphere, it creates </a:t>
            </a:r>
            <a:r>
              <a:rPr lang="en-GB" b="1" i="1" dirty="0">
                <a:solidFill>
                  <a:srgbClr val="FF0000"/>
                </a:solidFill>
                <a:effectLst/>
                <a:latin typeface="arial" panose="020B0604020202020204" pitchFamily="34" charset="0"/>
              </a:rPr>
              <a:t>the Coriolis force</a:t>
            </a:r>
            <a:r>
              <a:rPr lang="en-GB" b="0" i="0" dirty="0">
                <a:solidFill>
                  <a:srgbClr val="002060"/>
                </a:solidFill>
                <a:effectLst/>
                <a:latin typeface="arial" panose="020B0604020202020204" pitchFamily="34" charset="0"/>
              </a:rPr>
              <a:t>.</a:t>
            </a:r>
            <a:endParaRPr lang="en-GB" dirty="0">
              <a:solidFill>
                <a:srgbClr val="002060"/>
              </a:solidFill>
            </a:endParaRPr>
          </a:p>
        </p:txBody>
      </p:sp>
    </p:spTree>
    <p:extLst>
      <p:ext uri="{BB962C8B-B14F-4D97-AF65-F5344CB8AC3E}">
        <p14:creationId xmlns:p14="http://schemas.microsoft.com/office/powerpoint/2010/main" val="29713175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The Coriolis Effect: Earth's Rotation and Its Effect on Weather">
            <a:extLst>
              <a:ext uri="{FF2B5EF4-FFF2-40B4-BE49-F238E27FC236}">
                <a16:creationId xmlns:a16="http://schemas.microsoft.com/office/drawing/2014/main" id="{D3FF449D-24DD-CA4C-1858-F36C86077483}"/>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119271" y="-10999"/>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Coriolis Effect</a:t>
            </a:r>
          </a:p>
        </p:txBody>
      </p:sp>
      <p:cxnSp>
        <p:nvCxnSpPr>
          <p:cNvPr id="3" name="Straight Connector 2">
            <a:extLst>
              <a:ext uri="{FF2B5EF4-FFF2-40B4-BE49-F238E27FC236}">
                <a16:creationId xmlns:a16="http://schemas.microsoft.com/office/drawing/2014/main" id="{D2F2B419-27DD-51C0-21A6-16E6E8742039}"/>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F79D8B67-53F7-03D1-9B3C-40F4D1EA6777}"/>
              </a:ext>
            </a:extLst>
          </p:cNvPr>
          <p:cNvSpPr/>
          <p:nvPr/>
        </p:nvSpPr>
        <p:spPr>
          <a:xfrm>
            <a:off x="493281" y="635668"/>
            <a:ext cx="8678862" cy="369332"/>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GB" dirty="0">
                <a:solidFill>
                  <a:srgbClr val="002060"/>
                </a:solidFill>
                <a:latin typeface="arial" panose="020B0604020202020204" pitchFamily="34" charset="0"/>
              </a:rPr>
              <a:t>These things in combination create </a:t>
            </a:r>
            <a:r>
              <a:rPr lang="en-GB" b="1" i="1" dirty="0">
                <a:solidFill>
                  <a:srgbClr val="FF0000"/>
                </a:solidFill>
                <a:latin typeface="arial" panose="020B0604020202020204" pitchFamily="34" charset="0"/>
              </a:rPr>
              <a:t>the global air circulation patterns</a:t>
            </a:r>
            <a:endParaRPr lang="en-GB" b="1" i="1" dirty="0">
              <a:solidFill>
                <a:srgbClr val="FF0000"/>
              </a:solidFill>
            </a:endParaRPr>
          </a:p>
        </p:txBody>
      </p:sp>
      <p:pic>
        <p:nvPicPr>
          <p:cNvPr id="5" name="Picture 4">
            <a:extLst>
              <a:ext uri="{FF2B5EF4-FFF2-40B4-BE49-F238E27FC236}">
                <a16:creationId xmlns:a16="http://schemas.microsoft.com/office/drawing/2014/main" id="{732E9015-D5A1-31EF-C033-070854B50C67}"/>
              </a:ext>
            </a:extLst>
          </p:cNvPr>
          <p:cNvPicPr>
            <a:picLocks noChangeAspect="1"/>
          </p:cNvPicPr>
          <p:nvPr/>
        </p:nvPicPr>
        <p:blipFill>
          <a:blip r:embed="rId4"/>
          <a:stretch>
            <a:fillRect/>
          </a:stretch>
        </p:blipFill>
        <p:spPr>
          <a:xfrm>
            <a:off x="493281" y="1054879"/>
            <a:ext cx="8157435" cy="5540899"/>
          </a:xfrm>
          <a:prstGeom prst="rect">
            <a:avLst/>
          </a:prstGeom>
          <a:solidFill>
            <a:schemeClr val="accent4">
              <a:lumMod val="20000"/>
              <a:lumOff val="80000"/>
            </a:schemeClr>
          </a:solidFill>
          <a:ln>
            <a:solidFill>
              <a:schemeClr val="bg1"/>
            </a:solidFill>
          </a:ln>
        </p:spPr>
      </p:pic>
    </p:spTree>
    <p:extLst>
      <p:ext uri="{BB962C8B-B14F-4D97-AF65-F5344CB8AC3E}">
        <p14:creationId xmlns:p14="http://schemas.microsoft.com/office/powerpoint/2010/main" val="9043145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2347AF82-4009-F963-D0D4-3262DB0DD4C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98438" y="1117211"/>
            <a:ext cx="8763418" cy="3908011"/>
          </a:xfrm>
          <a:prstGeom prst="rect">
            <a:avLst/>
          </a:prstGeom>
        </p:spPr>
      </p:pic>
      <p:sp>
        <p:nvSpPr>
          <p:cNvPr id="2" name="TextBox 3">
            <a:extLst>
              <a:ext uri="{FF2B5EF4-FFF2-40B4-BE49-F238E27FC236}">
                <a16:creationId xmlns:a16="http://schemas.microsoft.com/office/drawing/2014/main" id="{FDE01720-EB5E-697F-3172-39944638B76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High and Low Pressure</a:t>
            </a:r>
          </a:p>
        </p:txBody>
      </p:sp>
      <p:cxnSp>
        <p:nvCxnSpPr>
          <p:cNvPr id="5" name="Straight Connector 4">
            <a:extLst>
              <a:ext uri="{FF2B5EF4-FFF2-40B4-BE49-F238E27FC236}">
                <a16:creationId xmlns:a16="http://schemas.microsoft.com/office/drawing/2014/main" id="{703D667F-7C31-A9B8-CFA7-BCAD39CD583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5791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B27A5F7-8EF3-2475-2D0F-DD52028005D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9144000" cy="6888364"/>
          </a:xfrm>
          <a:prstGeom prst="rect">
            <a:avLst/>
          </a:prstGeom>
        </p:spPr>
      </p:pic>
      <p:sp>
        <p:nvSpPr>
          <p:cNvPr id="4098" name="Rectangle 2"/>
          <p:cNvSpPr>
            <a:spLocks noGrp="1" noChangeArrowheads="1"/>
          </p:cNvSpPr>
          <p:nvPr>
            <p:ph type="title"/>
          </p:nvPr>
        </p:nvSpPr>
        <p:spPr>
          <a:xfrm>
            <a:off x="571500" y="5613568"/>
            <a:ext cx="4457700" cy="514350"/>
          </a:xfrm>
        </p:spPr>
        <p:txBody>
          <a:bodyPr>
            <a:noAutofit/>
          </a:bodyPr>
          <a:lstStyle/>
          <a:p>
            <a:pPr eaLnBrk="1" hangingPunct="1"/>
            <a:r>
              <a:rPr lang="en-AU" sz="2000" dirty="0">
                <a:solidFill>
                  <a:srgbClr val="FF0000"/>
                </a:solidFill>
                <a:highlight>
                  <a:srgbClr val="C0C0C0"/>
                </a:highlight>
              </a:rPr>
              <a:t>Water has high specific heat capacity </a:t>
            </a:r>
          </a:p>
        </p:txBody>
      </p:sp>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pic>
        <p:nvPicPr>
          <p:cNvPr id="1026" name="Picture 2" descr="See the source image">
            <a:extLst>
              <a:ext uri="{FF2B5EF4-FFF2-40B4-BE49-F238E27FC236}">
                <a16:creationId xmlns:a16="http://schemas.microsoft.com/office/drawing/2014/main" id="{D4C62186-62A0-9818-A8E0-E9BAC53BA67E}"/>
              </a:ext>
            </a:extLst>
          </p:cNvPr>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849279" y="1437674"/>
            <a:ext cx="4465671" cy="29146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606894D-1558-191F-00E3-1A57F03644F0}"/>
              </a:ext>
            </a:extLst>
          </p:cNvPr>
          <p:cNvSpPr txBox="1"/>
          <p:nvPr/>
        </p:nvSpPr>
        <p:spPr>
          <a:xfrm>
            <a:off x="5600698" y="876313"/>
            <a:ext cx="3018516" cy="1938992"/>
          </a:xfrm>
          <a:prstGeom prst="rect">
            <a:avLst/>
          </a:prstGeom>
          <a:noFill/>
        </p:spPr>
        <p:txBody>
          <a:bodyPr wrap="square" rtlCol="0">
            <a:spAutoFit/>
          </a:bodyPr>
          <a:lstStyle/>
          <a:p>
            <a:r>
              <a:rPr lang="en-US" sz="2000" dirty="0">
                <a:solidFill>
                  <a:schemeClr val="bg1"/>
                </a:solidFill>
                <a:highlight>
                  <a:srgbClr val="C0C0C0"/>
                </a:highlight>
                <a:latin typeface="Arial" panose="020B0604020202020204" pitchFamily="34" charset="0"/>
                <a:cs typeface="Arial" panose="020B0604020202020204" pitchFamily="34" charset="0"/>
              </a:rPr>
              <a:t>Heat capacity is the amount of energy required to change the temperature of the water by a given amount. </a:t>
            </a:r>
          </a:p>
          <a:p>
            <a:endParaRPr lang="en-US" sz="2000" dirty="0">
              <a:solidFill>
                <a:schemeClr val="bg1"/>
              </a:solidFill>
              <a:latin typeface="Arial" panose="020B0604020202020204" pitchFamily="34" charset="0"/>
              <a:cs typeface="Arial" panose="020B0604020202020204" pitchFamily="34" charset="0"/>
            </a:endParaRPr>
          </a:p>
        </p:txBody>
      </p:sp>
      <p:sp>
        <p:nvSpPr>
          <p:cNvPr id="3" name="TextBox 3">
            <a:extLst>
              <a:ext uri="{FF2B5EF4-FFF2-40B4-BE49-F238E27FC236}">
                <a16:creationId xmlns:a16="http://schemas.microsoft.com/office/drawing/2014/main" id="{F7D5647B-C374-BDFF-8A59-00C504218700}"/>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Oceans – Specific Heat Capacity</a:t>
            </a:r>
          </a:p>
        </p:txBody>
      </p:sp>
      <p:cxnSp>
        <p:nvCxnSpPr>
          <p:cNvPr id="5" name="Straight Connector 4">
            <a:extLst>
              <a:ext uri="{FF2B5EF4-FFF2-40B4-BE49-F238E27FC236}">
                <a16:creationId xmlns:a16="http://schemas.microsoft.com/office/drawing/2014/main" id="{69BB52CD-A451-84CF-45D5-F4B66A9AB3B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76008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B27A5F7-8EF3-2475-2D0F-DD52028005D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9144000" cy="6888364"/>
          </a:xfrm>
          <a:prstGeom prst="rect">
            <a:avLst/>
          </a:prstGeom>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pic>
        <p:nvPicPr>
          <p:cNvPr id="1026" name="Picture 2" descr="See the source image">
            <a:extLst>
              <a:ext uri="{FF2B5EF4-FFF2-40B4-BE49-F238E27FC236}">
                <a16:creationId xmlns:a16="http://schemas.microsoft.com/office/drawing/2014/main" id="{D4C62186-62A0-9818-A8E0-E9BAC53BA67E}"/>
              </a:ext>
            </a:extLst>
          </p:cNvPr>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849279" y="1437674"/>
            <a:ext cx="4465671" cy="29146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606894D-1558-191F-00E3-1A57F03644F0}"/>
              </a:ext>
            </a:extLst>
          </p:cNvPr>
          <p:cNvSpPr txBox="1"/>
          <p:nvPr/>
        </p:nvSpPr>
        <p:spPr>
          <a:xfrm>
            <a:off x="5600698" y="876313"/>
            <a:ext cx="3018516" cy="3477875"/>
          </a:xfrm>
          <a:prstGeom prst="rect">
            <a:avLst/>
          </a:prstGeom>
          <a:noFill/>
        </p:spPr>
        <p:txBody>
          <a:bodyPr wrap="square" rtlCol="0">
            <a:spAutoFit/>
          </a:bodyPr>
          <a:lstStyle/>
          <a:p>
            <a:r>
              <a:rPr lang="en-US" sz="2000" dirty="0">
                <a:solidFill>
                  <a:schemeClr val="bg1"/>
                </a:solidFill>
                <a:highlight>
                  <a:srgbClr val="C0C0C0"/>
                </a:highlight>
                <a:latin typeface="Arial" panose="020B0604020202020204" pitchFamily="34" charset="0"/>
                <a:cs typeface="Arial" panose="020B0604020202020204" pitchFamily="34" charset="0"/>
              </a:rPr>
              <a:t>Heat capacity is the amount of energy required to change the temperature of the water by a given amount. </a:t>
            </a:r>
          </a:p>
          <a:p>
            <a:endParaRPr lang="en-US" sz="2000" dirty="0">
              <a:solidFill>
                <a:schemeClr val="bg1"/>
              </a:solidFill>
              <a:highlight>
                <a:srgbClr val="C0C0C0"/>
              </a:highlight>
              <a:latin typeface="Arial" panose="020B0604020202020204" pitchFamily="34" charset="0"/>
              <a:cs typeface="Arial" panose="020B0604020202020204" pitchFamily="34" charset="0"/>
            </a:endParaRPr>
          </a:p>
          <a:p>
            <a:r>
              <a:rPr lang="en-US" sz="2000" dirty="0">
                <a:solidFill>
                  <a:schemeClr val="bg1"/>
                </a:solidFill>
                <a:highlight>
                  <a:srgbClr val="C0C0C0"/>
                </a:highlight>
                <a:latin typeface="Arial" panose="020B0604020202020204" pitchFamily="34" charset="0"/>
                <a:cs typeface="Arial" panose="020B0604020202020204" pitchFamily="34" charset="0"/>
              </a:rPr>
              <a:t>The ocean is a heat buffer. It takes a long time to heat or cool the world’s oceans. </a:t>
            </a:r>
          </a:p>
          <a:p>
            <a:endParaRPr lang="en-US" sz="2000" dirty="0">
              <a:solidFill>
                <a:schemeClr val="bg1"/>
              </a:solidFill>
              <a:latin typeface="Arial" panose="020B0604020202020204" pitchFamily="34" charset="0"/>
              <a:cs typeface="Arial" panose="020B0604020202020204" pitchFamily="34" charset="0"/>
            </a:endParaRPr>
          </a:p>
        </p:txBody>
      </p:sp>
      <p:sp>
        <p:nvSpPr>
          <p:cNvPr id="3" name="TextBox 3">
            <a:extLst>
              <a:ext uri="{FF2B5EF4-FFF2-40B4-BE49-F238E27FC236}">
                <a16:creationId xmlns:a16="http://schemas.microsoft.com/office/drawing/2014/main" id="{F7D5647B-C374-BDFF-8A59-00C504218700}"/>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Oceans – Specific Heat Capacity</a:t>
            </a:r>
          </a:p>
        </p:txBody>
      </p:sp>
      <p:cxnSp>
        <p:nvCxnSpPr>
          <p:cNvPr id="5" name="Straight Connector 4">
            <a:extLst>
              <a:ext uri="{FF2B5EF4-FFF2-40B4-BE49-F238E27FC236}">
                <a16:creationId xmlns:a16="http://schemas.microsoft.com/office/drawing/2014/main" id="{69BB52CD-A451-84CF-45D5-F4B66A9AB3B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Rectangle 2">
            <a:extLst>
              <a:ext uri="{FF2B5EF4-FFF2-40B4-BE49-F238E27FC236}">
                <a16:creationId xmlns:a16="http://schemas.microsoft.com/office/drawing/2014/main" id="{AF61C80F-8C7B-7268-EA73-0CEB6A83944E}"/>
              </a:ext>
            </a:extLst>
          </p:cNvPr>
          <p:cNvSpPr txBox="1">
            <a:spLocks noChangeArrowheads="1"/>
          </p:cNvSpPr>
          <p:nvPr/>
        </p:nvSpPr>
        <p:spPr>
          <a:xfrm>
            <a:off x="571500" y="5613568"/>
            <a:ext cx="4457700" cy="51435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AU" sz="2000">
                <a:solidFill>
                  <a:srgbClr val="FF0000"/>
                </a:solidFill>
                <a:highlight>
                  <a:srgbClr val="C0C0C0"/>
                </a:highlight>
              </a:rPr>
              <a:t>Water has high specific heat capacity </a:t>
            </a:r>
            <a:endParaRPr lang="en-AU" sz="2000" dirty="0">
              <a:solidFill>
                <a:srgbClr val="FF0000"/>
              </a:solidFill>
              <a:highlight>
                <a:srgbClr val="C0C0C0"/>
              </a:highlight>
            </a:endParaRPr>
          </a:p>
        </p:txBody>
      </p:sp>
    </p:spTree>
    <p:extLst>
      <p:ext uri="{BB962C8B-B14F-4D97-AF65-F5344CB8AC3E}">
        <p14:creationId xmlns:p14="http://schemas.microsoft.com/office/powerpoint/2010/main" val="1535326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B27A5F7-8EF3-2475-2D0F-DD52028005D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9144000" cy="6888364"/>
          </a:xfrm>
          <a:prstGeom prst="rect">
            <a:avLst/>
          </a:prstGeom>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pic>
        <p:nvPicPr>
          <p:cNvPr id="1026" name="Picture 2" descr="See the source image">
            <a:extLst>
              <a:ext uri="{FF2B5EF4-FFF2-40B4-BE49-F238E27FC236}">
                <a16:creationId xmlns:a16="http://schemas.microsoft.com/office/drawing/2014/main" id="{D4C62186-62A0-9818-A8E0-E9BAC53BA67E}"/>
              </a:ext>
            </a:extLst>
          </p:cNvPr>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849279" y="1437674"/>
            <a:ext cx="4465671" cy="29146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606894D-1558-191F-00E3-1A57F03644F0}"/>
              </a:ext>
            </a:extLst>
          </p:cNvPr>
          <p:cNvSpPr txBox="1"/>
          <p:nvPr/>
        </p:nvSpPr>
        <p:spPr>
          <a:xfrm>
            <a:off x="5600698" y="876313"/>
            <a:ext cx="3018516" cy="5016758"/>
          </a:xfrm>
          <a:prstGeom prst="rect">
            <a:avLst/>
          </a:prstGeom>
          <a:noFill/>
        </p:spPr>
        <p:txBody>
          <a:bodyPr wrap="square" rtlCol="0">
            <a:spAutoFit/>
          </a:bodyPr>
          <a:lstStyle/>
          <a:p>
            <a:r>
              <a:rPr lang="en-US" sz="2000" dirty="0">
                <a:solidFill>
                  <a:schemeClr val="bg1"/>
                </a:solidFill>
                <a:highlight>
                  <a:srgbClr val="C0C0C0"/>
                </a:highlight>
                <a:latin typeface="Arial" panose="020B0604020202020204" pitchFamily="34" charset="0"/>
                <a:cs typeface="Arial" panose="020B0604020202020204" pitchFamily="34" charset="0"/>
              </a:rPr>
              <a:t>Heat capacity is the amount of energy required to change the temperature of the water by a given amount. </a:t>
            </a:r>
          </a:p>
          <a:p>
            <a:endParaRPr lang="en-US" sz="2000" dirty="0">
              <a:solidFill>
                <a:schemeClr val="bg1"/>
              </a:solidFill>
              <a:highlight>
                <a:srgbClr val="C0C0C0"/>
              </a:highlight>
              <a:latin typeface="Arial" panose="020B0604020202020204" pitchFamily="34" charset="0"/>
              <a:cs typeface="Arial" panose="020B0604020202020204" pitchFamily="34" charset="0"/>
            </a:endParaRPr>
          </a:p>
          <a:p>
            <a:r>
              <a:rPr lang="en-US" sz="2000" dirty="0">
                <a:solidFill>
                  <a:schemeClr val="bg1"/>
                </a:solidFill>
                <a:highlight>
                  <a:srgbClr val="C0C0C0"/>
                </a:highlight>
                <a:latin typeface="Arial" panose="020B0604020202020204" pitchFamily="34" charset="0"/>
                <a:cs typeface="Arial" panose="020B0604020202020204" pitchFamily="34" charset="0"/>
              </a:rPr>
              <a:t>The ocean is a heat buffer. It takes a long time to heat or cool the world’s oceans. </a:t>
            </a:r>
          </a:p>
          <a:p>
            <a:endParaRPr lang="en-US" sz="2000" dirty="0">
              <a:solidFill>
                <a:schemeClr val="bg1"/>
              </a:solidFill>
              <a:highlight>
                <a:srgbClr val="C0C0C0"/>
              </a:highlight>
              <a:latin typeface="Arial" panose="020B0604020202020204" pitchFamily="34" charset="0"/>
              <a:cs typeface="Arial" panose="020B0604020202020204" pitchFamily="34" charset="0"/>
            </a:endParaRPr>
          </a:p>
          <a:p>
            <a:r>
              <a:rPr lang="en-US" sz="2000" dirty="0">
                <a:solidFill>
                  <a:schemeClr val="bg1"/>
                </a:solidFill>
                <a:highlight>
                  <a:srgbClr val="C0C0C0"/>
                </a:highlight>
                <a:latin typeface="Arial" panose="020B0604020202020204" pitchFamily="34" charset="0"/>
                <a:cs typeface="Arial" panose="020B0604020202020204" pitchFamily="34" charset="0"/>
              </a:rPr>
              <a:t>Water’s polarity and its hydrogen bonds mean it takes a lot of energy to change the temperature, even by 1 degree.  </a:t>
            </a:r>
          </a:p>
        </p:txBody>
      </p:sp>
      <p:sp>
        <p:nvSpPr>
          <p:cNvPr id="3" name="TextBox 3">
            <a:extLst>
              <a:ext uri="{FF2B5EF4-FFF2-40B4-BE49-F238E27FC236}">
                <a16:creationId xmlns:a16="http://schemas.microsoft.com/office/drawing/2014/main" id="{F7D5647B-C374-BDFF-8A59-00C504218700}"/>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Oceans – Specific Heat Capacity</a:t>
            </a:r>
          </a:p>
        </p:txBody>
      </p:sp>
      <p:cxnSp>
        <p:nvCxnSpPr>
          <p:cNvPr id="5" name="Straight Connector 4">
            <a:extLst>
              <a:ext uri="{FF2B5EF4-FFF2-40B4-BE49-F238E27FC236}">
                <a16:creationId xmlns:a16="http://schemas.microsoft.com/office/drawing/2014/main" id="{69BB52CD-A451-84CF-45D5-F4B66A9AB3B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Rectangle 2">
            <a:extLst>
              <a:ext uri="{FF2B5EF4-FFF2-40B4-BE49-F238E27FC236}">
                <a16:creationId xmlns:a16="http://schemas.microsoft.com/office/drawing/2014/main" id="{1484D48D-FC65-63D5-71E5-45275255E017}"/>
              </a:ext>
            </a:extLst>
          </p:cNvPr>
          <p:cNvSpPr txBox="1">
            <a:spLocks noChangeArrowheads="1"/>
          </p:cNvSpPr>
          <p:nvPr/>
        </p:nvSpPr>
        <p:spPr>
          <a:xfrm>
            <a:off x="571500" y="5613568"/>
            <a:ext cx="4457700" cy="51435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AU" sz="2000">
                <a:solidFill>
                  <a:srgbClr val="FF0000"/>
                </a:solidFill>
                <a:highlight>
                  <a:srgbClr val="C0C0C0"/>
                </a:highlight>
              </a:rPr>
              <a:t>Water has high specific heat capacity </a:t>
            </a:r>
            <a:endParaRPr lang="en-AU" sz="2000" dirty="0">
              <a:solidFill>
                <a:srgbClr val="FF0000"/>
              </a:solidFill>
              <a:highlight>
                <a:srgbClr val="C0C0C0"/>
              </a:highlight>
            </a:endParaRPr>
          </a:p>
        </p:txBody>
      </p:sp>
    </p:spTree>
    <p:extLst>
      <p:ext uri="{BB962C8B-B14F-4D97-AF65-F5344CB8AC3E}">
        <p14:creationId xmlns:p14="http://schemas.microsoft.com/office/powerpoint/2010/main" val="4264674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B27A5F7-8EF3-2475-2D0F-DD52028005D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9144000" cy="6888364"/>
          </a:xfrm>
          <a:prstGeom prst="rect">
            <a:avLst/>
          </a:prstGeom>
        </p:spPr>
      </p:pic>
      <p:sp>
        <p:nvSpPr>
          <p:cNvPr id="4" name="Content Placeholder 2"/>
          <p:cNvSpPr txBox="1">
            <a:spLocks/>
          </p:cNvSpPr>
          <p:nvPr/>
        </p:nvSpPr>
        <p:spPr>
          <a:xfrm>
            <a:off x="285748" y="1771650"/>
            <a:ext cx="8515352" cy="37327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1800"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5606894D-1558-191F-00E3-1A57F03644F0}"/>
              </a:ext>
            </a:extLst>
          </p:cNvPr>
          <p:cNvSpPr txBox="1"/>
          <p:nvPr/>
        </p:nvSpPr>
        <p:spPr>
          <a:xfrm>
            <a:off x="5600698" y="876313"/>
            <a:ext cx="3018516" cy="5016758"/>
          </a:xfrm>
          <a:prstGeom prst="rect">
            <a:avLst/>
          </a:prstGeom>
          <a:noFill/>
        </p:spPr>
        <p:txBody>
          <a:bodyPr wrap="square" rtlCol="0">
            <a:spAutoFit/>
          </a:bodyPr>
          <a:lstStyle/>
          <a:p>
            <a:r>
              <a:rPr lang="en-US" sz="2000" dirty="0">
                <a:solidFill>
                  <a:schemeClr val="bg1"/>
                </a:solidFill>
                <a:highlight>
                  <a:srgbClr val="C0C0C0"/>
                </a:highlight>
                <a:latin typeface="Arial" panose="020B0604020202020204" pitchFamily="34" charset="0"/>
                <a:cs typeface="Arial" panose="020B0604020202020204" pitchFamily="34" charset="0"/>
              </a:rPr>
              <a:t>Heat capacity is the amount of energy required to change the temperature of the water by a given amount. </a:t>
            </a:r>
          </a:p>
          <a:p>
            <a:endParaRPr lang="en-US" sz="2000" dirty="0">
              <a:solidFill>
                <a:schemeClr val="bg1"/>
              </a:solidFill>
              <a:highlight>
                <a:srgbClr val="C0C0C0"/>
              </a:highlight>
              <a:latin typeface="Arial" panose="020B0604020202020204" pitchFamily="34" charset="0"/>
              <a:cs typeface="Arial" panose="020B0604020202020204" pitchFamily="34" charset="0"/>
            </a:endParaRPr>
          </a:p>
          <a:p>
            <a:r>
              <a:rPr lang="en-US" sz="2000" dirty="0">
                <a:solidFill>
                  <a:schemeClr val="bg1"/>
                </a:solidFill>
                <a:highlight>
                  <a:srgbClr val="C0C0C0"/>
                </a:highlight>
                <a:latin typeface="Arial" panose="020B0604020202020204" pitchFamily="34" charset="0"/>
                <a:cs typeface="Arial" panose="020B0604020202020204" pitchFamily="34" charset="0"/>
              </a:rPr>
              <a:t>The ocean is a heat buffer. It takes a long time to heat or cool the world’s oceans. </a:t>
            </a:r>
          </a:p>
          <a:p>
            <a:endParaRPr lang="en-US" sz="2000" dirty="0">
              <a:solidFill>
                <a:schemeClr val="bg1"/>
              </a:solidFill>
              <a:highlight>
                <a:srgbClr val="C0C0C0"/>
              </a:highlight>
              <a:latin typeface="Arial" panose="020B0604020202020204" pitchFamily="34" charset="0"/>
              <a:cs typeface="Arial" panose="020B0604020202020204" pitchFamily="34" charset="0"/>
            </a:endParaRPr>
          </a:p>
          <a:p>
            <a:r>
              <a:rPr lang="en-US" sz="2000" dirty="0">
                <a:solidFill>
                  <a:schemeClr val="bg1"/>
                </a:solidFill>
                <a:highlight>
                  <a:srgbClr val="C0C0C0"/>
                </a:highlight>
                <a:latin typeface="Arial" panose="020B0604020202020204" pitchFamily="34" charset="0"/>
                <a:cs typeface="Arial" panose="020B0604020202020204" pitchFamily="34" charset="0"/>
              </a:rPr>
              <a:t>Water’s polarity and its hydrogen bonds mean it takes a lot of energy to change the temperature, even by 1 degree.  </a:t>
            </a:r>
          </a:p>
        </p:txBody>
      </p:sp>
      <p:sp>
        <p:nvSpPr>
          <p:cNvPr id="3" name="TextBox 3">
            <a:extLst>
              <a:ext uri="{FF2B5EF4-FFF2-40B4-BE49-F238E27FC236}">
                <a16:creationId xmlns:a16="http://schemas.microsoft.com/office/drawing/2014/main" id="{F7D5647B-C374-BDFF-8A59-00C504218700}"/>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Oceans</a:t>
            </a:r>
          </a:p>
        </p:txBody>
      </p:sp>
      <p:cxnSp>
        <p:nvCxnSpPr>
          <p:cNvPr id="5" name="Straight Connector 4">
            <a:extLst>
              <a:ext uri="{FF2B5EF4-FFF2-40B4-BE49-F238E27FC236}">
                <a16:creationId xmlns:a16="http://schemas.microsoft.com/office/drawing/2014/main" id="{69BB52CD-A451-84CF-45D5-F4B66A9AB3B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3074" name="Picture 2" descr="google image">
            <a:extLst>
              <a:ext uri="{FF2B5EF4-FFF2-40B4-BE49-F238E27FC236}">
                <a16:creationId xmlns:a16="http://schemas.microsoft.com/office/drawing/2014/main" id="{6F6C68AD-5D9B-8896-CAB6-81BD30647D1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00477" y="807137"/>
            <a:ext cx="4675435" cy="5859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45137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E07773FD-BC0C-8ADC-396F-25A3CC41FC7B}"/>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Class Activity</a:t>
            </a:r>
          </a:p>
        </p:txBody>
      </p:sp>
      <p:cxnSp>
        <p:nvCxnSpPr>
          <p:cNvPr id="3" name="Straight Connector 2">
            <a:extLst>
              <a:ext uri="{FF2B5EF4-FFF2-40B4-BE49-F238E27FC236}">
                <a16:creationId xmlns:a16="http://schemas.microsoft.com/office/drawing/2014/main" id="{211C4441-FBE4-2595-1749-3B275127B10D}"/>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026" name="Picture 2" descr="undefined">
            <a:extLst>
              <a:ext uri="{FF2B5EF4-FFF2-40B4-BE49-F238E27FC236}">
                <a16:creationId xmlns:a16="http://schemas.microsoft.com/office/drawing/2014/main" id="{4DFC27C7-FC1B-AEFE-F815-11B06C1CFE6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0"/>
            <a:ext cx="9144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6476D7B-DB87-9183-6198-822FFA8D7A8F}"/>
              </a:ext>
            </a:extLst>
          </p:cNvPr>
          <p:cNvSpPr txBox="1">
            <a:spLocks noChangeArrowheads="1"/>
          </p:cNvSpPr>
          <p:nvPr/>
        </p:nvSpPr>
        <p:spPr bwMode="auto">
          <a:xfrm>
            <a:off x="198438" y="600868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water cycle</a:t>
            </a:r>
          </a:p>
        </p:txBody>
      </p:sp>
      <p:cxnSp>
        <p:nvCxnSpPr>
          <p:cNvPr id="5" name="Straight Connector 4">
            <a:extLst>
              <a:ext uri="{FF2B5EF4-FFF2-40B4-BE49-F238E27FC236}">
                <a16:creationId xmlns:a16="http://schemas.microsoft.com/office/drawing/2014/main" id="{B89DE176-63D1-5C1C-9929-367080D7EF87}"/>
              </a:ext>
            </a:extLst>
          </p:cNvPr>
          <p:cNvCxnSpPr/>
          <p:nvPr/>
        </p:nvCxnSpPr>
        <p:spPr>
          <a:xfrm>
            <a:off x="232569" y="65928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8381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uffy clouds viewed from above.">
            <a:extLst>
              <a:ext uri="{FF2B5EF4-FFF2-40B4-BE49-F238E27FC236}">
                <a16:creationId xmlns:a16="http://schemas.microsoft.com/office/drawing/2014/main" id="{2AF4FEFE-6E78-6F06-8279-E62C9539CBF4}"/>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171450" y="1771650"/>
            <a:ext cx="8858250" cy="3943350"/>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685800">
              <a:spcBef>
                <a:spcPts val="750"/>
              </a:spcBef>
              <a:buNone/>
              <a:defRPr/>
            </a:pPr>
            <a:endParaRPr lang="en-AU" altLang="en-US" sz="2100" dirty="0">
              <a:solidFill>
                <a:sysClr val="windowText" lastClr="000000"/>
              </a:solidFill>
              <a:latin typeface="Calibri" panose="020F0502020204030204"/>
            </a:endParaRPr>
          </a:p>
        </p:txBody>
      </p:sp>
      <p:sp>
        <p:nvSpPr>
          <p:cNvPr id="2" name="TextBox 3">
            <a:extLst>
              <a:ext uri="{FF2B5EF4-FFF2-40B4-BE49-F238E27FC236}">
                <a16:creationId xmlns:a16="http://schemas.microsoft.com/office/drawing/2014/main" id="{2D4A1D8A-EA82-9A56-AD1C-80F62D005DE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Weather related disasters</a:t>
            </a:r>
          </a:p>
        </p:txBody>
      </p:sp>
      <p:cxnSp>
        <p:nvCxnSpPr>
          <p:cNvPr id="5" name="Straight Connector 4">
            <a:extLst>
              <a:ext uri="{FF2B5EF4-FFF2-40B4-BE49-F238E27FC236}">
                <a16:creationId xmlns:a16="http://schemas.microsoft.com/office/drawing/2014/main" id="{6DFEE85F-5B8B-1056-B587-DAADEA303F0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A1D47FB-3AFD-8C04-21EF-6F3D9EF17B8E}"/>
              </a:ext>
            </a:extLst>
          </p:cNvPr>
          <p:cNvSpPr txBox="1"/>
          <p:nvPr/>
        </p:nvSpPr>
        <p:spPr>
          <a:xfrm>
            <a:off x="345172" y="1013661"/>
            <a:ext cx="4650722" cy="1200329"/>
          </a:xfrm>
          <a:prstGeom prst="rect">
            <a:avLst/>
          </a:prstGeom>
          <a:noFill/>
        </p:spPr>
        <p:txBody>
          <a:bodyPr wrap="square">
            <a:spAutoFit/>
          </a:bodyPr>
          <a:lstStyle/>
          <a:p>
            <a:r>
              <a:rPr lang="en-GB" dirty="0">
                <a:hlinkClick r:id="rId4"/>
              </a:rPr>
              <a:t>Calculating the Cost of Weather and Climate Disasters | News | National </a:t>
            </a:r>
            <a:r>
              <a:rPr lang="en-GB" dirty="0" err="1">
                <a:hlinkClick r:id="rId4"/>
              </a:rPr>
              <a:t>Centers</a:t>
            </a:r>
            <a:r>
              <a:rPr lang="en-GB" dirty="0">
                <a:hlinkClick r:id="rId4"/>
              </a:rPr>
              <a:t> for Environmental Information (NCEI) (noaa.gov)</a:t>
            </a:r>
            <a:endParaRPr lang="en-GB" dirty="0"/>
          </a:p>
        </p:txBody>
      </p:sp>
    </p:spTree>
    <p:extLst>
      <p:ext uri="{BB962C8B-B14F-4D97-AF65-F5344CB8AC3E}">
        <p14:creationId xmlns:p14="http://schemas.microsoft.com/office/powerpoint/2010/main" val="26598527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uffy clouds viewed from above.">
            <a:extLst>
              <a:ext uri="{FF2B5EF4-FFF2-40B4-BE49-F238E27FC236}">
                <a16:creationId xmlns:a16="http://schemas.microsoft.com/office/drawing/2014/main" id="{2AF4FEFE-6E78-6F06-8279-E62C9539CBF4}"/>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171450" y="1771650"/>
            <a:ext cx="8858250" cy="3943350"/>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685800">
              <a:spcBef>
                <a:spcPts val="750"/>
              </a:spcBef>
              <a:buNone/>
              <a:defRPr/>
            </a:pPr>
            <a:endParaRPr lang="en-AU" altLang="en-US" sz="2100" dirty="0">
              <a:solidFill>
                <a:sysClr val="windowText" lastClr="000000"/>
              </a:solidFill>
              <a:latin typeface="Calibri" panose="020F0502020204030204"/>
            </a:endParaRPr>
          </a:p>
        </p:txBody>
      </p:sp>
      <p:sp>
        <p:nvSpPr>
          <p:cNvPr id="2" name="TextBox 3">
            <a:extLst>
              <a:ext uri="{FF2B5EF4-FFF2-40B4-BE49-F238E27FC236}">
                <a16:creationId xmlns:a16="http://schemas.microsoft.com/office/drawing/2014/main" id="{2D4A1D8A-EA82-9A56-AD1C-80F62D005DE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Weather related disasters</a:t>
            </a:r>
          </a:p>
        </p:txBody>
      </p:sp>
      <p:cxnSp>
        <p:nvCxnSpPr>
          <p:cNvPr id="5" name="Straight Connector 4">
            <a:extLst>
              <a:ext uri="{FF2B5EF4-FFF2-40B4-BE49-F238E27FC236}">
                <a16:creationId xmlns:a16="http://schemas.microsoft.com/office/drawing/2014/main" id="{6DFEE85F-5B8B-1056-B587-DAADEA303F0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A1D47FB-3AFD-8C04-21EF-6F3D9EF17B8E}"/>
              </a:ext>
            </a:extLst>
          </p:cNvPr>
          <p:cNvSpPr txBox="1"/>
          <p:nvPr/>
        </p:nvSpPr>
        <p:spPr>
          <a:xfrm>
            <a:off x="345172" y="1013661"/>
            <a:ext cx="4650722" cy="1200329"/>
          </a:xfrm>
          <a:prstGeom prst="rect">
            <a:avLst/>
          </a:prstGeom>
          <a:noFill/>
        </p:spPr>
        <p:txBody>
          <a:bodyPr wrap="square">
            <a:spAutoFit/>
          </a:bodyPr>
          <a:lstStyle/>
          <a:p>
            <a:r>
              <a:rPr lang="en-GB" dirty="0">
                <a:hlinkClick r:id="rId4"/>
              </a:rPr>
              <a:t>Calculating the Cost of Weather and Climate Disasters | News | National </a:t>
            </a:r>
            <a:r>
              <a:rPr lang="en-GB" dirty="0" err="1">
                <a:hlinkClick r:id="rId4"/>
              </a:rPr>
              <a:t>Centers</a:t>
            </a:r>
            <a:r>
              <a:rPr lang="en-GB" dirty="0">
                <a:hlinkClick r:id="rId4"/>
              </a:rPr>
              <a:t> for Environmental Information (NCEI) (noaa.gov)</a:t>
            </a:r>
            <a:endParaRPr lang="en-GB" dirty="0"/>
          </a:p>
        </p:txBody>
      </p:sp>
      <p:sp>
        <p:nvSpPr>
          <p:cNvPr id="3" name="TextBox 2">
            <a:extLst>
              <a:ext uri="{FF2B5EF4-FFF2-40B4-BE49-F238E27FC236}">
                <a16:creationId xmlns:a16="http://schemas.microsoft.com/office/drawing/2014/main" id="{EA06947A-45E6-EB61-5B4A-A831FF2EE0D2}"/>
              </a:ext>
            </a:extLst>
          </p:cNvPr>
          <p:cNvSpPr txBox="1"/>
          <p:nvPr/>
        </p:nvSpPr>
        <p:spPr>
          <a:xfrm>
            <a:off x="553112" y="5715000"/>
            <a:ext cx="7856792" cy="646331"/>
          </a:xfrm>
          <a:prstGeom prst="rect">
            <a:avLst/>
          </a:prstGeom>
          <a:noFill/>
        </p:spPr>
        <p:txBody>
          <a:bodyPr wrap="square">
            <a:spAutoFit/>
          </a:bodyPr>
          <a:lstStyle/>
          <a:p>
            <a:pPr algn="l"/>
            <a:r>
              <a:rPr lang="en-GB" i="0" dirty="0">
                <a:solidFill>
                  <a:srgbClr val="000000"/>
                </a:solidFill>
                <a:effectLst/>
                <a:highlight>
                  <a:srgbClr val="C0C0C0"/>
                </a:highlight>
              </a:rPr>
              <a:t>In pairs, make a list of the top weather and climate disasters.</a:t>
            </a:r>
          </a:p>
          <a:p>
            <a:pPr algn="l"/>
            <a:r>
              <a:rPr lang="en-GB" dirty="0">
                <a:solidFill>
                  <a:srgbClr val="000000"/>
                </a:solidFill>
                <a:highlight>
                  <a:srgbClr val="C0C0C0"/>
                </a:highlight>
              </a:rPr>
              <a:t>How much do you think each event costs?</a:t>
            </a:r>
            <a:endParaRPr lang="en-GB" i="0" dirty="0">
              <a:solidFill>
                <a:srgbClr val="000000"/>
              </a:solidFill>
              <a:effectLst/>
              <a:highlight>
                <a:srgbClr val="C0C0C0"/>
              </a:highlight>
            </a:endParaRPr>
          </a:p>
        </p:txBody>
      </p:sp>
    </p:spTree>
    <p:extLst>
      <p:ext uri="{BB962C8B-B14F-4D97-AF65-F5344CB8AC3E}">
        <p14:creationId xmlns:p14="http://schemas.microsoft.com/office/powerpoint/2010/main" val="33537400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uffy clouds viewed from above.">
            <a:extLst>
              <a:ext uri="{FF2B5EF4-FFF2-40B4-BE49-F238E27FC236}">
                <a16:creationId xmlns:a16="http://schemas.microsoft.com/office/drawing/2014/main" id="{2AF4FEFE-6E78-6F06-8279-E62C9539CBF4}"/>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p:cNvSpPr txBox="1">
            <a:spLocks/>
          </p:cNvSpPr>
          <p:nvPr/>
        </p:nvSpPr>
        <p:spPr>
          <a:xfrm>
            <a:off x="171450" y="1771650"/>
            <a:ext cx="8858250" cy="3943350"/>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685800">
              <a:spcBef>
                <a:spcPts val="750"/>
              </a:spcBef>
              <a:buNone/>
              <a:defRPr/>
            </a:pPr>
            <a:endParaRPr lang="en-AU" altLang="en-US" sz="2100" dirty="0">
              <a:solidFill>
                <a:sysClr val="windowText" lastClr="000000"/>
              </a:solidFill>
              <a:latin typeface="Calibri" panose="020F0502020204030204"/>
            </a:endParaRPr>
          </a:p>
        </p:txBody>
      </p:sp>
      <p:sp>
        <p:nvSpPr>
          <p:cNvPr id="2" name="TextBox 3">
            <a:extLst>
              <a:ext uri="{FF2B5EF4-FFF2-40B4-BE49-F238E27FC236}">
                <a16:creationId xmlns:a16="http://schemas.microsoft.com/office/drawing/2014/main" id="{2D4A1D8A-EA82-9A56-AD1C-80F62D005DE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Weather related disasters</a:t>
            </a:r>
          </a:p>
        </p:txBody>
      </p:sp>
      <p:cxnSp>
        <p:nvCxnSpPr>
          <p:cNvPr id="5" name="Straight Connector 4">
            <a:extLst>
              <a:ext uri="{FF2B5EF4-FFF2-40B4-BE49-F238E27FC236}">
                <a16:creationId xmlns:a16="http://schemas.microsoft.com/office/drawing/2014/main" id="{6DFEE85F-5B8B-1056-B587-DAADEA303F0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A1D47FB-3AFD-8C04-21EF-6F3D9EF17B8E}"/>
              </a:ext>
            </a:extLst>
          </p:cNvPr>
          <p:cNvSpPr txBox="1"/>
          <p:nvPr/>
        </p:nvSpPr>
        <p:spPr>
          <a:xfrm>
            <a:off x="345172" y="1013661"/>
            <a:ext cx="4650722" cy="1200329"/>
          </a:xfrm>
          <a:prstGeom prst="rect">
            <a:avLst/>
          </a:prstGeom>
          <a:noFill/>
        </p:spPr>
        <p:txBody>
          <a:bodyPr wrap="square">
            <a:spAutoFit/>
          </a:bodyPr>
          <a:lstStyle/>
          <a:p>
            <a:r>
              <a:rPr lang="en-GB" dirty="0">
                <a:hlinkClick r:id="rId4"/>
              </a:rPr>
              <a:t>Calculating the Cost of Weather and Climate Disasters | News | National </a:t>
            </a:r>
            <a:r>
              <a:rPr lang="en-GB" dirty="0" err="1">
                <a:hlinkClick r:id="rId4"/>
              </a:rPr>
              <a:t>Centers</a:t>
            </a:r>
            <a:r>
              <a:rPr lang="en-GB" dirty="0">
                <a:hlinkClick r:id="rId4"/>
              </a:rPr>
              <a:t> for Environmental Information (NCEI) (noaa.gov)</a:t>
            </a:r>
            <a:endParaRPr lang="en-GB" dirty="0"/>
          </a:p>
        </p:txBody>
      </p:sp>
      <p:sp>
        <p:nvSpPr>
          <p:cNvPr id="6" name="TextBox 5">
            <a:extLst>
              <a:ext uri="{FF2B5EF4-FFF2-40B4-BE49-F238E27FC236}">
                <a16:creationId xmlns:a16="http://schemas.microsoft.com/office/drawing/2014/main" id="{E402E4C7-2E97-24FB-1AF9-8786046709D4}"/>
              </a:ext>
            </a:extLst>
          </p:cNvPr>
          <p:cNvSpPr txBox="1"/>
          <p:nvPr/>
        </p:nvSpPr>
        <p:spPr>
          <a:xfrm>
            <a:off x="669022" y="3743325"/>
            <a:ext cx="7856792" cy="2308324"/>
          </a:xfrm>
          <a:prstGeom prst="rect">
            <a:avLst/>
          </a:prstGeom>
          <a:noFill/>
        </p:spPr>
        <p:txBody>
          <a:bodyPr wrap="square">
            <a:spAutoFit/>
          </a:bodyPr>
          <a:lstStyle/>
          <a:p>
            <a:pPr algn="l">
              <a:buFont typeface="+mj-lt"/>
              <a:buAutoNum type="arabicPeriod"/>
            </a:pPr>
            <a:r>
              <a:rPr lang="en-GB" b="1" i="0" dirty="0">
                <a:solidFill>
                  <a:srgbClr val="000000"/>
                </a:solidFill>
                <a:effectLst/>
                <a:highlight>
                  <a:srgbClr val="C0C0C0"/>
                </a:highlight>
                <a:latin typeface="Source Sans Pro" panose="020B0503030403020204" pitchFamily="34" charset="0"/>
              </a:rPr>
              <a:t>Tropical cyclones </a:t>
            </a:r>
            <a:r>
              <a:rPr lang="en-GB" b="0" i="0" dirty="0">
                <a:solidFill>
                  <a:srgbClr val="000000"/>
                </a:solidFill>
                <a:effectLst/>
                <a:highlight>
                  <a:srgbClr val="C0C0C0"/>
                </a:highlight>
                <a:latin typeface="Source Sans Pro" panose="020B0503030403020204" pitchFamily="34" charset="0"/>
              </a:rPr>
              <a:t>have the highest average cost per event of </a:t>
            </a:r>
            <a:r>
              <a:rPr lang="en-GB" b="1" i="0" dirty="0">
                <a:solidFill>
                  <a:srgbClr val="FF0000"/>
                </a:solidFill>
                <a:effectLst/>
                <a:highlight>
                  <a:srgbClr val="C0C0C0"/>
                </a:highlight>
                <a:latin typeface="Source Sans Pro" panose="020B0503030403020204" pitchFamily="34" charset="0"/>
              </a:rPr>
              <a:t>$20.3 billion</a:t>
            </a:r>
            <a:r>
              <a:rPr lang="en-GB" b="0" i="0" dirty="0">
                <a:solidFill>
                  <a:srgbClr val="000000"/>
                </a:solidFill>
                <a:effectLst/>
                <a:highlight>
                  <a:srgbClr val="C0C0C0"/>
                </a:highlight>
                <a:latin typeface="Source Sans Pro" panose="020B0503030403020204" pitchFamily="34" charset="0"/>
              </a:rPr>
              <a:t>. </a:t>
            </a:r>
          </a:p>
          <a:p>
            <a:pPr algn="l">
              <a:buFont typeface="+mj-lt"/>
              <a:buAutoNum type="arabicPeriod"/>
            </a:pPr>
            <a:r>
              <a:rPr lang="en-GB" b="1" i="0" dirty="0">
                <a:solidFill>
                  <a:srgbClr val="000000"/>
                </a:solidFill>
                <a:effectLst/>
                <a:highlight>
                  <a:srgbClr val="C0C0C0"/>
                </a:highlight>
                <a:latin typeface="Source Sans Pro" panose="020B0503030403020204" pitchFamily="34" charset="0"/>
              </a:rPr>
              <a:t>Drought/heat waves </a:t>
            </a:r>
            <a:r>
              <a:rPr lang="en-GB" b="0" i="0" dirty="0">
                <a:solidFill>
                  <a:srgbClr val="000000"/>
                </a:solidFill>
                <a:effectLst/>
                <a:highlight>
                  <a:srgbClr val="C0C0C0"/>
                </a:highlight>
                <a:latin typeface="Source Sans Pro" panose="020B0503030403020204" pitchFamily="34" charset="0"/>
              </a:rPr>
              <a:t>have an average cost of </a:t>
            </a:r>
            <a:r>
              <a:rPr lang="en-GB" b="1" i="0" dirty="0">
                <a:solidFill>
                  <a:srgbClr val="FF0000"/>
                </a:solidFill>
                <a:effectLst/>
                <a:highlight>
                  <a:srgbClr val="C0C0C0"/>
                </a:highlight>
                <a:latin typeface="Source Sans Pro" panose="020B0503030403020204" pitchFamily="34" charset="0"/>
              </a:rPr>
              <a:t>$10.0 billion </a:t>
            </a:r>
            <a:r>
              <a:rPr lang="en-GB" b="0" i="0" dirty="0">
                <a:solidFill>
                  <a:srgbClr val="000000"/>
                </a:solidFill>
                <a:effectLst/>
                <a:highlight>
                  <a:srgbClr val="C0C0C0"/>
                </a:highlight>
                <a:latin typeface="Source Sans Pro" panose="020B0503030403020204" pitchFamily="34" charset="0"/>
              </a:rPr>
              <a:t>per event.</a:t>
            </a:r>
          </a:p>
          <a:p>
            <a:pPr algn="l">
              <a:buFont typeface="+mj-lt"/>
              <a:buAutoNum type="arabicPeriod"/>
            </a:pPr>
            <a:r>
              <a:rPr lang="en-GB" b="1" i="0" dirty="0">
                <a:solidFill>
                  <a:srgbClr val="000000"/>
                </a:solidFill>
                <a:effectLst/>
                <a:highlight>
                  <a:srgbClr val="C0C0C0"/>
                </a:highlight>
                <a:latin typeface="Source Sans Pro" panose="020B0503030403020204" pitchFamily="34" charset="0"/>
              </a:rPr>
              <a:t>Wildfires</a:t>
            </a:r>
            <a:r>
              <a:rPr lang="en-GB" b="0" i="0" dirty="0">
                <a:solidFill>
                  <a:srgbClr val="000000"/>
                </a:solidFill>
                <a:effectLst/>
                <a:highlight>
                  <a:srgbClr val="C0C0C0"/>
                </a:highlight>
                <a:latin typeface="Source Sans Pro" panose="020B0503030403020204" pitchFamily="34" charset="0"/>
              </a:rPr>
              <a:t> have an average cost of </a:t>
            </a:r>
            <a:r>
              <a:rPr lang="en-GB" b="1" i="0" dirty="0">
                <a:solidFill>
                  <a:srgbClr val="FF0000"/>
                </a:solidFill>
                <a:effectLst/>
                <a:highlight>
                  <a:srgbClr val="C0C0C0"/>
                </a:highlight>
                <a:latin typeface="Source Sans Pro" panose="020B0503030403020204" pitchFamily="34" charset="0"/>
              </a:rPr>
              <a:t>$6.2 billion </a:t>
            </a:r>
            <a:r>
              <a:rPr lang="en-GB" b="0" i="0" dirty="0">
                <a:solidFill>
                  <a:srgbClr val="000000"/>
                </a:solidFill>
                <a:effectLst/>
                <a:highlight>
                  <a:srgbClr val="C0C0C0"/>
                </a:highlight>
                <a:latin typeface="Source Sans Pro" panose="020B0503030403020204" pitchFamily="34" charset="0"/>
              </a:rPr>
              <a:t>per event.</a:t>
            </a:r>
          </a:p>
          <a:p>
            <a:pPr algn="l">
              <a:buFont typeface="+mj-lt"/>
              <a:buAutoNum type="arabicPeriod"/>
            </a:pPr>
            <a:r>
              <a:rPr lang="en-GB" b="1" i="0" dirty="0">
                <a:solidFill>
                  <a:srgbClr val="000000"/>
                </a:solidFill>
                <a:effectLst/>
                <a:highlight>
                  <a:srgbClr val="C0C0C0"/>
                </a:highlight>
                <a:latin typeface="Source Sans Pro" panose="020B0503030403020204" pitchFamily="34" charset="0"/>
              </a:rPr>
              <a:t>Flooding </a:t>
            </a:r>
            <a:r>
              <a:rPr lang="en-GB" b="0" i="0" dirty="0">
                <a:solidFill>
                  <a:srgbClr val="000000"/>
                </a:solidFill>
                <a:effectLst/>
                <a:highlight>
                  <a:srgbClr val="C0C0C0"/>
                </a:highlight>
                <a:latin typeface="Source Sans Pro" panose="020B0503030403020204" pitchFamily="34" charset="0"/>
              </a:rPr>
              <a:t>events have an average cost of </a:t>
            </a:r>
            <a:r>
              <a:rPr lang="en-GB" b="1" i="0" dirty="0">
                <a:solidFill>
                  <a:srgbClr val="FF0000"/>
                </a:solidFill>
                <a:effectLst/>
                <a:highlight>
                  <a:srgbClr val="C0C0C0"/>
                </a:highlight>
                <a:latin typeface="Source Sans Pro" panose="020B0503030403020204" pitchFamily="34" charset="0"/>
              </a:rPr>
              <a:t>$4.7 billion </a:t>
            </a:r>
            <a:r>
              <a:rPr lang="en-GB" b="0" i="0" dirty="0">
                <a:solidFill>
                  <a:srgbClr val="000000"/>
                </a:solidFill>
                <a:effectLst/>
                <a:highlight>
                  <a:srgbClr val="C0C0C0"/>
                </a:highlight>
                <a:latin typeface="Source Sans Pro" panose="020B0503030403020204" pitchFamily="34" charset="0"/>
              </a:rPr>
              <a:t>per event. </a:t>
            </a:r>
          </a:p>
          <a:p>
            <a:pPr algn="l">
              <a:buFont typeface="+mj-lt"/>
              <a:buAutoNum type="arabicPeriod"/>
            </a:pPr>
            <a:r>
              <a:rPr lang="en-GB" b="1" i="0" dirty="0">
                <a:solidFill>
                  <a:srgbClr val="000000"/>
                </a:solidFill>
                <a:effectLst/>
                <a:highlight>
                  <a:srgbClr val="C0C0C0"/>
                </a:highlight>
                <a:latin typeface="Source Sans Pro" panose="020B0503030403020204" pitchFamily="34" charset="0"/>
              </a:rPr>
              <a:t>Winter storms </a:t>
            </a:r>
            <a:r>
              <a:rPr lang="en-GB" b="0" i="0" dirty="0">
                <a:solidFill>
                  <a:srgbClr val="000000"/>
                </a:solidFill>
                <a:effectLst/>
                <a:highlight>
                  <a:srgbClr val="C0C0C0"/>
                </a:highlight>
                <a:latin typeface="Source Sans Pro" panose="020B0503030403020204" pitchFamily="34" charset="0"/>
              </a:rPr>
              <a:t>have an average cost of </a:t>
            </a:r>
            <a:r>
              <a:rPr lang="en-GB" b="1" i="0" dirty="0">
                <a:solidFill>
                  <a:srgbClr val="FF0000"/>
                </a:solidFill>
                <a:effectLst/>
                <a:highlight>
                  <a:srgbClr val="C0C0C0"/>
                </a:highlight>
                <a:latin typeface="Source Sans Pro" panose="020B0503030403020204" pitchFamily="34" charset="0"/>
              </a:rPr>
              <a:t>$4.1 billion </a:t>
            </a:r>
            <a:r>
              <a:rPr lang="en-GB" b="0" i="0" dirty="0">
                <a:solidFill>
                  <a:srgbClr val="000000"/>
                </a:solidFill>
                <a:effectLst/>
                <a:highlight>
                  <a:srgbClr val="C0C0C0"/>
                </a:highlight>
                <a:latin typeface="Source Sans Pro" panose="020B0503030403020204" pitchFamily="34" charset="0"/>
              </a:rPr>
              <a:t>per event.</a:t>
            </a:r>
          </a:p>
          <a:p>
            <a:pPr algn="l">
              <a:buFont typeface="+mj-lt"/>
              <a:buAutoNum type="arabicPeriod"/>
            </a:pPr>
            <a:r>
              <a:rPr lang="en-GB" b="1" i="0" dirty="0">
                <a:solidFill>
                  <a:srgbClr val="000000"/>
                </a:solidFill>
                <a:effectLst/>
                <a:highlight>
                  <a:srgbClr val="C0C0C0"/>
                </a:highlight>
                <a:latin typeface="Source Sans Pro" panose="020B0503030403020204" pitchFamily="34" charset="0"/>
              </a:rPr>
              <a:t>Freezes</a:t>
            </a:r>
            <a:r>
              <a:rPr lang="en-GB" b="0" i="0" dirty="0">
                <a:solidFill>
                  <a:srgbClr val="000000"/>
                </a:solidFill>
                <a:effectLst/>
                <a:highlight>
                  <a:srgbClr val="C0C0C0"/>
                </a:highlight>
                <a:latin typeface="Source Sans Pro" panose="020B0503030403020204" pitchFamily="34" charset="0"/>
              </a:rPr>
              <a:t> have an average cost of </a:t>
            </a:r>
            <a:r>
              <a:rPr lang="en-GB" b="1" i="0" dirty="0">
                <a:solidFill>
                  <a:srgbClr val="FF0000"/>
                </a:solidFill>
                <a:effectLst/>
                <a:highlight>
                  <a:srgbClr val="C0C0C0"/>
                </a:highlight>
                <a:latin typeface="Source Sans Pro" panose="020B0503030403020204" pitchFamily="34" charset="0"/>
              </a:rPr>
              <a:t>$3.7 billion </a:t>
            </a:r>
            <a:r>
              <a:rPr lang="en-GB" b="0" i="0" dirty="0">
                <a:solidFill>
                  <a:srgbClr val="000000"/>
                </a:solidFill>
                <a:effectLst/>
                <a:highlight>
                  <a:srgbClr val="C0C0C0"/>
                </a:highlight>
                <a:latin typeface="Source Sans Pro" panose="020B0503030403020204" pitchFamily="34" charset="0"/>
              </a:rPr>
              <a:t>per event. </a:t>
            </a:r>
          </a:p>
          <a:p>
            <a:pPr algn="l">
              <a:buFont typeface="+mj-lt"/>
              <a:buAutoNum type="arabicPeriod"/>
            </a:pPr>
            <a:r>
              <a:rPr lang="en-GB" b="1" i="0" dirty="0">
                <a:solidFill>
                  <a:srgbClr val="000000"/>
                </a:solidFill>
                <a:effectLst/>
                <a:highlight>
                  <a:srgbClr val="C0C0C0"/>
                </a:highlight>
                <a:latin typeface="Source Sans Pro" panose="020B0503030403020204" pitchFamily="34" charset="0"/>
              </a:rPr>
              <a:t>Severe storms </a:t>
            </a:r>
            <a:r>
              <a:rPr lang="en-GB" b="0" i="0" dirty="0">
                <a:solidFill>
                  <a:srgbClr val="000000"/>
                </a:solidFill>
                <a:effectLst/>
                <a:highlight>
                  <a:srgbClr val="C0C0C0"/>
                </a:highlight>
                <a:latin typeface="Source Sans Pro" panose="020B0503030403020204" pitchFamily="34" charset="0"/>
              </a:rPr>
              <a:t>have an average cost of </a:t>
            </a:r>
            <a:r>
              <a:rPr lang="en-GB" b="1" i="0" dirty="0">
                <a:solidFill>
                  <a:srgbClr val="FF0000"/>
                </a:solidFill>
                <a:effectLst/>
                <a:highlight>
                  <a:srgbClr val="C0C0C0"/>
                </a:highlight>
                <a:latin typeface="Source Sans Pro" panose="020B0503030403020204" pitchFamily="34" charset="0"/>
              </a:rPr>
              <a:t>$2.3 billion </a:t>
            </a:r>
            <a:r>
              <a:rPr lang="en-GB" b="0" i="0" dirty="0">
                <a:solidFill>
                  <a:srgbClr val="000000"/>
                </a:solidFill>
                <a:effectLst/>
                <a:highlight>
                  <a:srgbClr val="C0C0C0"/>
                </a:highlight>
                <a:latin typeface="Source Sans Pro" panose="020B0503030403020204" pitchFamily="34" charset="0"/>
              </a:rPr>
              <a:t>per event, but are the most frequent disaster type.</a:t>
            </a:r>
          </a:p>
        </p:txBody>
      </p:sp>
    </p:spTree>
    <p:extLst>
      <p:ext uri="{BB962C8B-B14F-4D97-AF65-F5344CB8AC3E}">
        <p14:creationId xmlns:p14="http://schemas.microsoft.com/office/powerpoint/2010/main" val="4221929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Puffy clouds viewed from above.">
            <a:extLst>
              <a:ext uri="{FF2B5EF4-FFF2-40B4-BE49-F238E27FC236}">
                <a16:creationId xmlns:a16="http://schemas.microsoft.com/office/drawing/2014/main" id="{35A56601-9514-EEC8-55D7-74655CF85D36}"/>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p:cNvSpPr/>
          <p:nvPr/>
        </p:nvSpPr>
        <p:spPr>
          <a:xfrm>
            <a:off x="3778024" y="2134060"/>
            <a:ext cx="4915922" cy="3214517"/>
          </a:xfrm>
          <a:prstGeom prst="ellipse">
            <a:avLst/>
          </a:prstGeom>
          <a:solidFill>
            <a:srgbClr val="FFC000">
              <a:lumMod val="60000"/>
              <a:lumOff val="40000"/>
            </a:srgbClr>
          </a:solidFill>
          <a:ln w="12700" cap="flat" cmpd="sng" algn="ctr">
            <a:solidFill>
              <a:srgbClr val="5B9BD5">
                <a:shade val="50000"/>
              </a:srgbClr>
            </a:solidFill>
            <a:prstDash val="solid"/>
            <a:miter lim="800000"/>
          </a:ln>
          <a:effectLst/>
        </p:spPr>
        <p:txBody>
          <a:bodyPr rtlCol="0" anchor="ctr"/>
          <a:lstStyle/>
          <a:p>
            <a:pPr marL="1242982" lvl="3" indent="-214308" algn="just" defTabSz="685783">
              <a:buFont typeface="Arial" panose="020B0604020202020204" pitchFamily="34" charset="0"/>
              <a:buChar char="•"/>
              <a:defRPr/>
            </a:pPr>
            <a:r>
              <a:rPr lang="en-GB" sz="1400" kern="0" dirty="0">
                <a:solidFill>
                  <a:srgbClr val="0A0A0A"/>
                </a:solidFill>
                <a:latin typeface="Arial" panose="020B0604020202020204" pitchFamily="34" charset="0"/>
                <a:cs typeface="Arial" panose="020B0604020202020204" pitchFamily="34" charset="0"/>
              </a:rPr>
              <a:t>Determined: daily</a:t>
            </a:r>
          </a:p>
          <a:p>
            <a:pPr marL="1242982" lvl="3" indent="-214308" algn="just" defTabSz="685783">
              <a:buFont typeface="Arial" panose="020B0604020202020204" pitchFamily="34" charset="0"/>
              <a:buChar char="•"/>
              <a:defRPr/>
            </a:pPr>
            <a:r>
              <a:rPr lang="en-GB" sz="1400" kern="0" dirty="0">
                <a:solidFill>
                  <a:srgbClr val="0A0A0A"/>
                </a:solidFill>
                <a:latin typeface="Arial" panose="020B0604020202020204" pitchFamily="34" charset="0"/>
                <a:cs typeface="Arial" panose="020B0604020202020204" pitchFamily="34" charset="0"/>
              </a:rPr>
              <a:t>Looked at by the minutes, hour, day, week</a:t>
            </a:r>
          </a:p>
          <a:p>
            <a:pPr marL="1242982" lvl="3" indent="-214308" algn="just" defTabSz="685783">
              <a:buFont typeface="Arial" panose="020B0604020202020204" pitchFamily="34" charset="0"/>
              <a:buChar char="•"/>
              <a:defRPr/>
            </a:pPr>
            <a:r>
              <a:rPr lang="en-GB" sz="1400" kern="0" dirty="0">
                <a:solidFill>
                  <a:srgbClr val="0A0A0A"/>
                </a:solidFill>
                <a:latin typeface="Arial" panose="020B0604020202020204" pitchFamily="34" charset="0"/>
                <a:cs typeface="Arial" panose="020B0604020202020204" pitchFamily="34" charset="0"/>
              </a:rPr>
              <a:t>Reported as a forecast</a:t>
            </a:r>
          </a:p>
          <a:p>
            <a:pPr marL="1242982" lvl="3" indent="-214308" algn="just" defTabSz="685783">
              <a:buFont typeface="Arial" panose="020B0604020202020204" pitchFamily="34" charset="0"/>
              <a:buChar char="•"/>
              <a:defRPr/>
            </a:pPr>
            <a:r>
              <a:rPr lang="en-GB" sz="1400" kern="0" dirty="0">
                <a:solidFill>
                  <a:srgbClr val="0A0A0A"/>
                </a:solidFill>
                <a:latin typeface="Arial" panose="020B0604020202020204" pitchFamily="34" charset="0"/>
                <a:cs typeface="Arial" panose="020B0604020202020204" pitchFamily="34" charset="0"/>
              </a:rPr>
              <a:t>Depends on the weather occurring mainly to the west</a:t>
            </a:r>
          </a:p>
          <a:p>
            <a:pPr marL="1242982" lvl="3" indent="-214308" algn="just" defTabSz="685783">
              <a:buFont typeface="Arial" panose="020B0604020202020204" pitchFamily="34" charset="0"/>
              <a:buChar char="•"/>
              <a:defRPr/>
            </a:pPr>
            <a:r>
              <a:rPr lang="en-GB" sz="1400" kern="0" dirty="0">
                <a:solidFill>
                  <a:srgbClr val="0A0A0A"/>
                </a:solidFill>
                <a:latin typeface="Arial" panose="020B0604020202020204" pitchFamily="34" charset="0"/>
                <a:cs typeface="Arial" panose="020B0604020202020204" pitchFamily="34" charset="0"/>
              </a:rPr>
              <a:t>Climate helps you determine the weather</a:t>
            </a:r>
          </a:p>
          <a:p>
            <a:pPr marL="214308" indent="-214308" defTabSz="685783">
              <a:buFont typeface="Arial" panose="020B0604020202020204" pitchFamily="34" charset="0"/>
              <a:buChar char="•"/>
              <a:defRPr/>
            </a:pPr>
            <a:endParaRPr lang="en-US" sz="1350" kern="0" dirty="0">
              <a:solidFill>
                <a:srgbClr val="0A0A0A"/>
              </a:solidFill>
              <a:latin typeface="Arial" panose="020B0604020202020204" pitchFamily="34" charset="0"/>
              <a:cs typeface="Arial" panose="020B0604020202020204" pitchFamily="34" charset="0"/>
            </a:endParaRPr>
          </a:p>
        </p:txBody>
      </p:sp>
      <p:sp>
        <p:nvSpPr>
          <p:cNvPr id="8" name="Oval 7"/>
          <p:cNvSpPr/>
          <p:nvPr/>
        </p:nvSpPr>
        <p:spPr>
          <a:xfrm>
            <a:off x="149534" y="2199238"/>
            <a:ext cx="4916700" cy="3215700"/>
          </a:xfrm>
          <a:prstGeom prst="ellipse">
            <a:avLst/>
          </a:prstGeom>
          <a:noFill/>
          <a:ln w="12700" cap="flat" cmpd="sng" algn="ctr">
            <a:solidFill>
              <a:srgbClr val="5B9BD5">
                <a:shade val="50000"/>
              </a:srgbClr>
            </a:solidFill>
            <a:prstDash val="solid"/>
            <a:miter lim="800000"/>
          </a:ln>
          <a:effectLst/>
        </p:spPr>
        <p:txBody>
          <a:bodyPr rtlCol="0" anchor="ctr"/>
          <a:lstStyle/>
          <a:p>
            <a:pPr marL="214308" indent="-214308" defTabSz="685783">
              <a:buFont typeface="Arial" panose="020B0604020202020204" pitchFamily="34" charset="0"/>
              <a:buChar char="•"/>
              <a:defRPr/>
            </a:pPr>
            <a:r>
              <a:rPr lang="en-GB" sz="1400" kern="0" dirty="0">
                <a:solidFill>
                  <a:srgbClr val="000000"/>
                </a:solidFill>
                <a:highlight>
                  <a:srgbClr val="C0C0C0"/>
                </a:highlight>
                <a:latin typeface="Arial" panose="020B0604020202020204" pitchFamily="34" charset="0"/>
                <a:cs typeface="Arial" panose="020B0604020202020204" pitchFamily="34" charset="0"/>
              </a:rPr>
              <a:t>Determined: Over time</a:t>
            </a:r>
          </a:p>
          <a:p>
            <a:pPr marL="214308" indent="-214308" defTabSz="685783">
              <a:buFont typeface="Arial" panose="020B0604020202020204" pitchFamily="34" charset="0"/>
              <a:buChar char="•"/>
              <a:defRPr/>
            </a:pPr>
            <a:r>
              <a:rPr lang="en-GB" sz="1400" kern="0" dirty="0">
                <a:solidFill>
                  <a:srgbClr val="000000"/>
                </a:solidFill>
                <a:highlight>
                  <a:srgbClr val="C0C0C0"/>
                </a:highlight>
                <a:latin typeface="Arial" panose="020B0604020202020204" pitchFamily="34" charset="0"/>
                <a:cs typeface="Arial" panose="020B0604020202020204" pitchFamily="34" charset="0"/>
              </a:rPr>
              <a:t>Looked at by the years</a:t>
            </a:r>
          </a:p>
          <a:p>
            <a:pPr marL="214308" indent="-214308" defTabSz="685783">
              <a:buFont typeface="Arial" panose="020B0604020202020204" pitchFamily="34" charset="0"/>
              <a:buChar char="•"/>
              <a:defRPr/>
            </a:pPr>
            <a:r>
              <a:rPr lang="en-GB" sz="1400" kern="0" dirty="0">
                <a:solidFill>
                  <a:srgbClr val="000000"/>
                </a:solidFill>
                <a:highlight>
                  <a:srgbClr val="C0C0C0"/>
                </a:highlight>
                <a:latin typeface="Arial" panose="020B0604020202020204" pitchFamily="34" charset="0"/>
                <a:cs typeface="Arial" panose="020B0604020202020204" pitchFamily="34" charset="0"/>
              </a:rPr>
              <a:t>Reported as an average</a:t>
            </a:r>
          </a:p>
          <a:p>
            <a:pPr marL="214308" indent="-214308" defTabSz="685783">
              <a:buFont typeface="Arial" panose="020B0604020202020204" pitchFamily="34" charset="0"/>
              <a:buChar char="•"/>
              <a:defRPr/>
            </a:pPr>
            <a:r>
              <a:rPr lang="en-GB" sz="1400" kern="0" dirty="0">
                <a:solidFill>
                  <a:srgbClr val="000000"/>
                </a:solidFill>
                <a:highlight>
                  <a:srgbClr val="C0C0C0"/>
                </a:highlight>
                <a:latin typeface="Arial" panose="020B0604020202020204" pitchFamily="34" charset="0"/>
                <a:cs typeface="Arial" panose="020B0604020202020204" pitchFamily="34" charset="0"/>
              </a:rPr>
              <a:t>Depends on the location on Earth</a:t>
            </a:r>
          </a:p>
          <a:p>
            <a:pPr marL="214308" indent="-214308" defTabSz="685783">
              <a:buFont typeface="Arial" panose="020B0604020202020204" pitchFamily="34" charset="0"/>
              <a:buChar char="•"/>
              <a:defRPr/>
            </a:pPr>
            <a:r>
              <a:rPr lang="en-GB" sz="1400" kern="0" dirty="0">
                <a:solidFill>
                  <a:srgbClr val="000000"/>
                </a:solidFill>
                <a:highlight>
                  <a:srgbClr val="C0C0C0"/>
                </a:highlight>
                <a:latin typeface="Arial" panose="020B0604020202020204" pitchFamily="34" charset="0"/>
                <a:cs typeface="Arial" panose="020B0604020202020204" pitchFamily="34" charset="0"/>
              </a:rPr>
              <a:t>Weather makes up climate</a:t>
            </a:r>
          </a:p>
          <a:p>
            <a:pPr marL="214308" indent="-214308" defTabSz="685783">
              <a:buFont typeface="Arial" panose="020B0604020202020204" pitchFamily="34" charset="0"/>
              <a:buChar char="•"/>
              <a:defRPr/>
            </a:pPr>
            <a:endParaRPr lang="en-US" sz="1100" kern="0" dirty="0">
              <a:solidFill>
                <a:srgbClr val="0A0A0A"/>
              </a:solidFill>
              <a:latin typeface="Arial" panose="020B0604020202020204" pitchFamily="34" charset="0"/>
              <a:cs typeface="Arial" panose="020B0604020202020204" pitchFamily="34" charset="0"/>
            </a:endParaRPr>
          </a:p>
        </p:txBody>
      </p:sp>
      <p:sp>
        <p:nvSpPr>
          <p:cNvPr id="9" name="TextBox 8"/>
          <p:cNvSpPr txBox="1"/>
          <p:nvPr/>
        </p:nvSpPr>
        <p:spPr>
          <a:xfrm>
            <a:off x="3916782" y="3345423"/>
            <a:ext cx="1234768" cy="923330"/>
          </a:xfrm>
          <a:prstGeom prst="rect">
            <a:avLst/>
          </a:prstGeom>
          <a:noFill/>
        </p:spPr>
        <p:txBody>
          <a:bodyPr wrap="square" rtlCol="0">
            <a:spAutoFit/>
          </a:bodyPr>
          <a:lstStyle/>
          <a:p>
            <a:pPr defTabSz="685783"/>
            <a:r>
              <a:rPr lang="en-GB" sz="1350" b="1" dirty="0">
                <a:solidFill>
                  <a:srgbClr val="0A0A0A"/>
                </a:solidFill>
                <a:latin typeface="Arial" panose="020B0604020202020204" pitchFamily="34" charset="0"/>
                <a:cs typeface="Arial" panose="020B0604020202020204" pitchFamily="34" charset="0"/>
              </a:rPr>
              <a:t>Measures conditions in the atmosphere</a:t>
            </a:r>
            <a:endParaRPr lang="en-US" sz="1350" b="1" dirty="0">
              <a:solidFill>
                <a:srgbClr val="0A0A0A"/>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56450D-BE87-3139-F957-2CAE8595152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Weather vs Climate</a:t>
            </a:r>
          </a:p>
        </p:txBody>
      </p:sp>
      <p:cxnSp>
        <p:nvCxnSpPr>
          <p:cNvPr id="5" name="Straight Connector 4">
            <a:extLst>
              <a:ext uri="{FF2B5EF4-FFF2-40B4-BE49-F238E27FC236}">
                <a16:creationId xmlns:a16="http://schemas.microsoft.com/office/drawing/2014/main" id="{D191CB76-3B38-E994-293A-BEDFFB8025E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03657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438" y="838309"/>
            <a:ext cx="7876495" cy="3823200"/>
          </a:xfrm>
        </p:spPr>
        <p:txBody>
          <a:bodyPr/>
          <a:lstStyle/>
          <a:p>
            <a:r>
              <a:rPr lang="en-GB" sz="1800" b="1" dirty="0" err="1"/>
              <a:t>Köppen</a:t>
            </a:r>
            <a:r>
              <a:rPr lang="en-GB" sz="1800" b="1" dirty="0"/>
              <a:t>-Geiger Climate Zones</a:t>
            </a:r>
          </a:p>
          <a:p>
            <a:endParaRPr lang="en-GB" dirty="0"/>
          </a:p>
        </p:txBody>
      </p:sp>
      <p:sp>
        <p:nvSpPr>
          <p:cNvPr id="4" name="TextBox 3">
            <a:extLst>
              <a:ext uri="{FF2B5EF4-FFF2-40B4-BE49-F238E27FC236}">
                <a16:creationId xmlns:a16="http://schemas.microsoft.com/office/drawing/2014/main" id="{4719AB65-9B82-9DC3-148A-2DFA9F48CB2D}"/>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Climatic Zones</a:t>
            </a:r>
          </a:p>
        </p:txBody>
      </p:sp>
      <p:cxnSp>
        <p:nvCxnSpPr>
          <p:cNvPr id="5" name="Straight Connector 4">
            <a:extLst>
              <a:ext uri="{FF2B5EF4-FFF2-40B4-BE49-F238E27FC236}">
                <a16:creationId xmlns:a16="http://schemas.microsoft.com/office/drawing/2014/main" id="{4C9DF596-3E57-3D4D-466C-84F001FF78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73B8BD3-E331-475E-993A-4D557594D17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80304" y="1163639"/>
            <a:ext cx="4573933" cy="5342130"/>
          </a:xfrm>
          <a:prstGeom prst="rect">
            <a:avLst/>
          </a:prstGeom>
        </p:spPr>
      </p:pic>
      <p:sp>
        <p:nvSpPr>
          <p:cNvPr id="9" name="TextBox 8">
            <a:extLst>
              <a:ext uri="{FF2B5EF4-FFF2-40B4-BE49-F238E27FC236}">
                <a16:creationId xmlns:a16="http://schemas.microsoft.com/office/drawing/2014/main" id="{47139DEE-2624-6DDF-7847-C52F0C617820}"/>
              </a:ext>
            </a:extLst>
          </p:cNvPr>
          <p:cNvSpPr txBox="1"/>
          <p:nvPr/>
        </p:nvSpPr>
        <p:spPr>
          <a:xfrm>
            <a:off x="4836017" y="4914029"/>
            <a:ext cx="4127679" cy="1754326"/>
          </a:xfrm>
          <a:prstGeom prst="rect">
            <a:avLst/>
          </a:prstGeom>
          <a:noFill/>
        </p:spPr>
        <p:txBody>
          <a:bodyPr wrap="square">
            <a:spAutoFit/>
          </a:bodyPr>
          <a:lstStyle/>
          <a:p>
            <a:r>
              <a:rPr lang="en-GB" dirty="0"/>
              <a:t>New and improved </a:t>
            </a:r>
            <a:r>
              <a:rPr lang="en-GB" dirty="0" err="1"/>
              <a:t>Köppen</a:t>
            </a:r>
            <a:r>
              <a:rPr lang="en-GB" dirty="0"/>
              <a:t>-Geiger classifications. Part (a) shows the present-day map (1980–2016) and panel (b) the future map (2071–2100). The </a:t>
            </a:r>
            <a:r>
              <a:rPr lang="en-GB" dirty="0" err="1"/>
              <a:t>color</a:t>
            </a:r>
            <a:r>
              <a:rPr lang="en-GB" dirty="0"/>
              <a:t> scheme was adopted from Peel et al.</a:t>
            </a:r>
          </a:p>
        </p:txBody>
      </p:sp>
      <p:sp>
        <p:nvSpPr>
          <p:cNvPr id="11" name="TextBox 10">
            <a:extLst>
              <a:ext uri="{FF2B5EF4-FFF2-40B4-BE49-F238E27FC236}">
                <a16:creationId xmlns:a16="http://schemas.microsoft.com/office/drawing/2014/main" id="{7741CC14-117E-F0A0-01D6-A710042D0BA0}"/>
              </a:ext>
            </a:extLst>
          </p:cNvPr>
          <p:cNvSpPr txBox="1"/>
          <p:nvPr/>
        </p:nvSpPr>
        <p:spPr>
          <a:xfrm>
            <a:off x="4836017" y="743642"/>
            <a:ext cx="4076163" cy="1200329"/>
          </a:xfrm>
          <a:prstGeom prst="rect">
            <a:avLst/>
          </a:prstGeom>
          <a:noFill/>
        </p:spPr>
        <p:txBody>
          <a:bodyPr wrap="square">
            <a:spAutoFit/>
          </a:bodyPr>
          <a:lstStyle/>
          <a:p>
            <a:r>
              <a:rPr lang="en-GB" dirty="0">
                <a:hlinkClick r:id="rId4"/>
              </a:rPr>
              <a:t>Present and future </a:t>
            </a:r>
            <a:r>
              <a:rPr lang="en-GB" dirty="0" err="1">
                <a:hlinkClick r:id="rId4"/>
              </a:rPr>
              <a:t>Köppen</a:t>
            </a:r>
            <a:r>
              <a:rPr lang="en-GB" dirty="0">
                <a:hlinkClick r:id="rId4"/>
              </a:rPr>
              <a:t>-Geiger climate classification maps at 1-km resolution | Scientific Data (nature.com)</a:t>
            </a:r>
            <a:endParaRPr lang="en-GB" dirty="0"/>
          </a:p>
        </p:txBody>
      </p:sp>
    </p:spTree>
    <p:extLst>
      <p:ext uri="{BB962C8B-B14F-4D97-AF65-F5344CB8AC3E}">
        <p14:creationId xmlns:p14="http://schemas.microsoft.com/office/powerpoint/2010/main" val="37148004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Rectangle 6">
            <a:extLst>
              <a:ext uri="{FF2B5EF4-FFF2-40B4-BE49-F238E27FC236}">
                <a16:creationId xmlns:a16="http://schemas.microsoft.com/office/drawing/2014/main" id="{2EF1B19E-9363-4956-AC6C-C97857B383BD}"/>
              </a:ext>
            </a:extLst>
          </p:cNvPr>
          <p:cNvSpPr/>
          <p:nvPr/>
        </p:nvSpPr>
        <p:spPr>
          <a:xfrm rot="2319736">
            <a:off x="5346483" y="2451846"/>
            <a:ext cx="699031" cy="753326"/>
          </a:xfrm>
          <a:custGeom>
            <a:avLst/>
            <a:gdLst>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0 w 864096"/>
              <a:gd name="connsiteY4"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195 w 864096"/>
              <a:gd name="connsiteY4" fmla="*/ 761886 h 1512168"/>
              <a:gd name="connsiteX5" fmla="*/ 0 w 864096"/>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4795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4795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972108"/>
              <a:gd name="connsiteY0" fmla="*/ 0 h 1512168"/>
              <a:gd name="connsiteX1" fmla="*/ 864096 w 972108"/>
              <a:gd name="connsiteY1" fmla="*/ 0 h 1512168"/>
              <a:gd name="connsiteX2" fmla="*/ 864096 w 972108"/>
              <a:gd name="connsiteY2" fmla="*/ 1512168 h 1512168"/>
              <a:gd name="connsiteX3" fmla="*/ 0 w 972108"/>
              <a:gd name="connsiteY3" fmla="*/ 1512168 h 1512168"/>
              <a:gd name="connsiteX4" fmla="*/ 185581 w 972108"/>
              <a:gd name="connsiteY4" fmla="*/ 765649 h 1512168"/>
              <a:gd name="connsiteX5" fmla="*/ 0 w 972108"/>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8558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863899 w 864096"/>
              <a:gd name="connsiteY2" fmla="*/ 754360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577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8756 w 864096"/>
              <a:gd name="connsiteY5" fmla="*/ 756774 h 1512168"/>
              <a:gd name="connsiteX6" fmla="*/ 0 w 864096"/>
              <a:gd name="connsiteY6" fmla="*/ 0 h 151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096" h="1512168">
                <a:moveTo>
                  <a:pt x="0" y="0"/>
                </a:moveTo>
                <a:lnTo>
                  <a:pt x="864096" y="0"/>
                </a:lnTo>
                <a:cubicBezTo>
                  <a:pt x="864030" y="251453"/>
                  <a:pt x="516626" y="503088"/>
                  <a:pt x="516560" y="754541"/>
                </a:cubicBezTo>
                <a:cubicBezTo>
                  <a:pt x="516626" y="1007144"/>
                  <a:pt x="864030" y="1259565"/>
                  <a:pt x="864096" y="1512168"/>
                </a:cubicBezTo>
                <a:lnTo>
                  <a:pt x="0" y="1512168"/>
                </a:lnTo>
                <a:cubicBezTo>
                  <a:pt x="398" y="1262074"/>
                  <a:pt x="338358" y="1006868"/>
                  <a:pt x="338756" y="756774"/>
                </a:cubicBezTo>
                <a:cubicBezTo>
                  <a:pt x="338358" y="502812"/>
                  <a:pt x="398" y="253962"/>
                  <a:pt x="0" y="0"/>
                </a:cubicBezTo>
                <a:close/>
              </a:path>
            </a:pathLst>
          </a:custGeom>
          <a:solidFill>
            <a:srgbClr val="FFC000">
              <a:lumMod val="75000"/>
            </a:srgbClr>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3" name="Content Placeholder 2"/>
          <p:cNvSpPr>
            <a:spLocks noGrp="1"/>
          </p:cNvSpPr>
          <p:nvPr>
            <p:ph idx="1"/>
          </p:nvPr>
        </p:nvSpPr>
        <p:spPr>
          <a:xfrm>
            <a:off x="315342" y="913960"/>
            <a:ext cx="7876495" cy="3823200"/>
          </a:xfrm>
        </p:spPr>
        <p:txBody>
          <a:bodyPr/>
          <a:lstStyle/>
          <a:p>
            <a:r>
              <a:rPr lang="en-GB" sz="1800" dirty="0"/>
              <a:t>Some meteorological variables that are commonly measured are as follows:</a:t>
            </a:r>
          </a:p>
          <a:p>
            <a:endParaRPr lang="en-GB" dirty="0"/>
          </a:p>
        </p:txBody>
      </p:sp>
      <p:grpSp>
        <p:nvGrpSpPr>
          <p:cNvPr id="85" name="Group 84">
            <a:extLst>
              <a:ext uri="{FF2B5EF4-FFF2-40B4-BE49-F238E27FC236}">
                <a16:creationId xmlns:a16="http://schemas.microsoft.com/office/drawing/2014/main" id="{710E00B8-1027-496E-ADDF-828B3E6C2F79}"/>
              </a:ext>
            </a:extLst>
          </p:cNvPr>
          <p:cNvGrpSpPr/>
          <p:nvPr/>
        </p:nvGrpSpPr>
        <p:grpSpPr>
          <a:xfrm>
            <a:off x="2981010" y="2191123"/>
            <a:ext cx="4089406" cy="3073252"/>
            <a:chOff x="3321986" y="1714500"/>
            <a:chExt cx="5506754" cy="4059602"/>
          </a:xfrm>
        </p:grpSpPr>
        <p:sp>
          <p:nvSpPr>
            <p:cNvPr id="86" name="Rectangle 6">
              <a:extLst>
                <a:ext uri="{FF2B5EF4-FFF2-40B4-BE49-F238E27FC236}">
                  <a16:creationId xmlns:a16="http://schemas.microsoft.com/office/drawing/2014/main" id="{0B3048F6-E312-42E8-B904-FDE5A2C45634}"/>
                </a:ext>
              </a:extLst>
            </p:cNvPr>
            <p:cNvSpPr/>
            <p:nvPr/>
          </p:nvSpPr>
          <p:spPr>
            <a:xfrm rot="5400000" flipV="1">
              <a:off x="4158604" y="3244541"/>
              <a:ext cx="923382" cy="1014421"/>
            </a:xfrm>
            <a:custGeom>
              <a:avLst/>
              <a:gdLst>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0 w 864096"/>
                <a:gd name="connsiteY4"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195 w 864096"/>
                <a:gd name="connsiteY4" fmla="*/ 761886 h 1512168"/>
                <a:gd name="connsiteX5" fmla="*/ 0 w 864096"/>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4795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4795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972108"/>
                <a:gd name="connsiteY0" fmla="*/ 0 h 1512168"/>
                <a:gd name="connsiteX1" fmla="*/ 864096 w 972108"/>
                <a:gd name="connsiteY1" fmla="*/ 0 h 1512168"/>
                <a:gd name="connsiteX2" fmla="*/ 864096 w 972108"/>
                <a:gd name="connsiteY2" fmla="*/ 1512168 h 1512168"/>
                <a:gd name="connsiteX3" fmla="*/ 0 w 972108"/>
                <a:gd name="connsiteY3" fmla="*/ 1512168 h 1512168"/>
                <a:gd name="connsiteX4" fmla="*/ 185581 w 972108"/>
                <a:gd name="connsiteY4" fmla="*/ 765649 h 1512168"/>
                <a:gd name="connsiteX5" fmla="*/ 0 w 972108"/>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8558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863899 w 864096"/>
                <a:gd name="connsiteY2" fmla="*/ 754360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577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8756 w 864096"/>
                <a:gd name="connsiteY5" fmla="*/ 756774 h 1512168"/>
                <a:gd name="connsiteX6" fmla="*/ 0 w 864096"/>
                <a:gd name="connsiteY6" fmla="*/ 0 h 151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096" h="1512168">
                  <a:moveTo>
                    <a:pt x="0" y="0"/>
                  </a:moveTo>
                  <a:lnTo>
                    <a:pt x="864096" y="0"/>
                  </a:lnTo>
                  <a:cubicBezTo>
                    <a:pt x="864030" y="251453"/>
                    <a:pt x="516626" y="503088"/>
                    <a:pt x="516560" y="754541"/>
                  </a:cubicBezTo>
                  <a:cubicBezTo>
                    <a:pt x="516626" y="1007144"/>
                    <a:pt x="864030" y="1259565"/>
                    <a:pt x="864096" y="1512168"/>
                  </a:cubicBezTo>
                  <a:lnTo>
                    <a:pt x="0" y="1512168"/>
                  </a:lnTo>
                  <a:cubicBezTo>
                    <a:pt x="398" y="1262074"/>
                    <a:pt x="338358" y="1006868"/>
                    <a:pt x="338756" y="756774"/>
                  </a:cubicBezTo>
                  <a:cubicBezTo>
                    <a:pt x="338358" y="502812"/>
                    <a:pt x="398" y="253962"/>
                    <a:pt x="0" y="0"/>
                  </a:cubicBezTo>
                  <a:close/>
                </a:path>
              </a:pathLst>
            </a:custGeom>
            <a:solidFill>
              <a:srgbClr val="ED7D31"/>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87" name="Rectangle 6">
              <a:extLst>
                <a:ext uri="{FF2B5EF4-FFF2-40B4-BE49-F238E27FC236}">
                  <a16:creationId xmlns:a16="http://schemas.microsoft.com/office/drawing/2014/main" id="{3D1D703C-943F-47B2-B788-22180A3CB268}"/>
                </a:ext>
              </a:extLst>
            </p:cNvPr>
            <p:cNvSpPr/>
            <p:nvPr/>
          </p:nvSpPr>
          <p:spPr>
            <a:xfrm rot="2959117" flipV="1">
              <a:off x="4556755" y="4231972"/>
              <a:ext cx="923382" cy="1014421"/>
            </a:xfrm>
            <a:custGeom>
              <a:avLst/>
              <a:gdLst>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0 w 864096"/>
                <a:gd name="connsiteY4"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195 w 864096"/>
                <a:gd name="connsiteY4" fmla="*/ 761886 h 1512168"/>
                <a:gd name="connsiteX5" fmla="*/ 0 w 864096"/>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4795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4795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972108"/>
                <a:gd name="connsiteY0" fmla="*/ 0 h 1512168"/>
                <a:gd name="connsiteX1" fmla="*/ 864096 w 972108"/>
                <a:gd name="connsiteY1" fmla="*/ 0 h 1512168"/>
                <a:gd name="connsiteX2" fmla="*/ 864096 w 972108"/>
                <a:gd name="connsiteY2" fmla="*/ 1512168 h 1512168"/>
                <a:gd name="connsiteX3" fmla="*/ 0 w 972108"/>
                <a:gd name="connsiteY3" fmla="*/ 1512168 h 1512168"/>
                <a:gd name="connsiteX4" fmla="*/ 185581 w 972108"/>
                <a:gd name="connsiteY4" fmla="*/ 765649 h 1512168"/>
                <a:gd name="connsiteX5" fmla="*/ 0 w 972108"/>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8558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863899 w 864096"/>
                <a:gd name="connsiteY2" fmla="*/ 754360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577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8756 w 864096"/>
                <a:gd name="connsiteY5" fmla="*/ 756774 h 1512168"/>
                <a:gd name="connsiteX6" fmla="*/ 0 w 864096"/>
                <a:gd name="connsiteY6" fmla="*/ 0 h 151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096" h="1512168">
                  <a:moveTo>
                    <a:pt x="0" y="0"/>
                  </a:moveTo>
                  <a:lnTo>
                    <a:pt x="864096" y="0"/>
                  </a:lnTo>
                  <a:cubicBezTo>
                    <a:pt x="864030" y="251453"/>
                    <a:pt x="516626" y="503088"/>
                    <a:pt x="516560" y="754541"/>
                  </a:cubicBezTo>
                  <a:cubicBezTo>
                    <a:pt x="516626" y="1007144"/>
                    <a:pt x="864030" y="1259565"/>
                    <a:pt x="864096" y="1512168"/>
                  </a:cubicBezTo>
                  <a:lnTo>
                    <a:pt x="0" y="1512168"/>
                  </a:lnTo>
                  <a:cubicBezTo>
                    <a:pt x="398" y="1262074"/>
                    <a:pt x="338358" y="1006868"/>
                    <a:pt x="338756" y="756774"/>
                  </a:cubicBezTo>
                  <a:cubicBezTo>
                    <a:pt x="338358" y="502812"/>
                    <a:pt x="398" y="253962"/>
                    <a:pt x="0" y="0"/>
                  </a:cubicBezTo>
                  <a:close/>
                </a:path>
              </a:pathLst>
            </a:custGeom>
            <a:solidFill>
              <a:srgbClr val="FFC000"/>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88" name="Rectangle 6">
              <a:extLst>
                <a:ext uri="{FF2B5EF4-FFF2-40B4-BE49-F238E27FC236}">
                  <a16:creationId xmlns:a16="http://schemas.microsoft.com/office/drawing/2014/main" id="{2EF1B19E-9363-4956-AC6C-C97857B383BD}"/>
                </a:ext>
              </a:extLst>
            </p:cNvPr>
            <p:cNvSpPr/>
            <p:nvPr/>
          </p:nvSpPr>
          <p:spPr>
            <a:xfrm rot="18640883">
              <a:off x="4556755" y="2242209"/>
              <a:ext cx="923382" cy="1014421"/>
            </a:xfrm>
            <a:custGeom>
              <a:avLst/>
              <a:gdLst>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0 w 864096"/>
                <a:gd name="connsiteY4"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195 w 864096"/>
                <a:gd name="connsiteY4" fmla="*/ 761886 h 1512168"/>
                <a:gd name="connsiteX5" fmla="*/ 0 w 864096"/>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4795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4795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972108"/>
                <a:gd name="connsiteY0" fmla="*/ 0 h 1512168"/>
                <a:gd name="connsiteX1" fmla="*/ 864096 w 972108"/>
                <a:gd name="connsiteY1" fmla="*/ 0 h 1512168"/>
                <a:gd name="connsiteX2" fmla="*/ 864096 w 972108"/>
                <a:gd name="connsiteY2" fmla="*/ 1512168 h 1512168"/>
                <a:gd name="connsiteX3" fmla="*/ 0 w 972108"/>
                <a:gd name="connsiteY3" fmla="*/ 1512168 h 1512168"/>
                <a:gd name="connsiteX4" fmla="*/ 185581 w 972108"/>
                <a:gd name="connsiteY4" fmla="*/ 765649 h 1512168"/>
                <a:gd name="connsiteX5" fmla="*/ 0 w 972108"/>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8558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863899 w 864096"/>
                <a:gd name="connsiteY2" fmla="*/ 754360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577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8756 w 864096"/>
                <a:gd name="connsiteY5" fmla="*/ 756774 h 1512168"/>
                <a:gd name="connsiteX6" fmla="*/ 0 w 864096"/>
                <a:gd name="connsiteY6" fmla="*/ 0 h 151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096" h="1512168">
                  <a:moveTo>
                    <a:pt x="0" y="0"/>
                  </a:moveTo>
                  <a:lnTo>
                    <a:pt x="864096" y="0"/>
                  </a:lnTo>
                  <a:cubicBezTo>
                    <a:pt x="864030" y="251453"/>
                    <a:pt x="516626" y="503088"/>
                    <a:pt x="516560" y="754541"/>
                  </a:cubicBezTo>
                  <a:cubicBezTo>
                    <a:pt x="516626" y="1007144"/>
                    <a:pt x="864030" y="1259565"/>
                    <a:pt x="864096" y="1512168"/>
                  </a:cubicBezTo>
                  <a:lnTo>
                    <a:pt x="0" y="1512168"/>
                  </a:lnTo>
                  <a:cubicBezTo>
                    <a:pt x="398" y="1262074"/>
                    <a:pt x="338358" y="1006868"/>
                    <a:pt x="338756" y="756774"/>
                  </a:cubicBezTo>
                  <a:cubicBezTo>
                    <a:pt x="338358" y="502812"/>
                    <a:pt x="398" y="253962"/>
                    <a:pt x="0" y="0"/>
                  </a:cubicBezTo>
                  <a:close/>
                </a:path>
              </a:pathLst>
            </a:custGeom>
            <a:solidFill>
              <a:srgbClr val="5B9BD5"/>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89" name="Oval 88">
              <a:extLst>
                <a:ext uri="{FF2B5EF4-FFF2-40B4-BE49-F238E27FC236}">
                  <a16:creationId xmlns:a16="http://schemas.microsoft.com/office/drawing/2014/main" id="{2F7310C6-3383-461A-B336-E0BF227A694E}"/>
                </a:ext>
              </a:extLst>
            </p:cNvPr>
            <p:cNvSpPr/>
            <p:nvPr/>
          </p:nvSpPr>
          <p:spPr>
            <a:xfrm rot="10800000" flipV="1">
              <a:off x="3321986" y="3181269"/>
              <a:ext cx="1122891" cy="1122892"/>
            </a:xfrm>
            <a:prstGeom prst="ellipse">
              <a:avLst/>
            </a:prstGeom>
            <a:solidFill>
              <a:srgbClr val="ED7D31"/>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90" name="Oval 89">
              <a:extLst>
                <a:ext uri="{FF2B5EF4-FFF2-40B4-BE49-F238E27FC236}">
                  <a16:creationId xmlns:a16="http://schemas.microsoft.com/office/drawing/2014/main" id="{539597A4-F3BB-4F18-A4F4-3F01EA731A07}"/>
                </a:ext>
              </a:extLst>
            </p:cNvPr>
            <p:cNvSpPr/>
            <p:nvPr/>
          </p:nvSpPr>
          <p:spPr>
            <a:xfrm rot="10800000" flipV="1">
              <a:off x="3892313" y="4651210"/>
              <a:ext cx="1122891" cy="1122892"/>
            </a:xfrm>
            <a:prstGeom prst="ellipse">
              <a:avLst/>
            </a:prstGeom>
            <a:solidFill>
              <a:srgbClr val="FFC000"/>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91" name="Oval 90">
              <a:extLst>
                <a:ext uri="{FF2B5EF4-FFF2-40B4-BE49-F238E27FC236}">
                  <a16:creationId xmlns:a16="http://schemas.microsoft.com/office/drawing/2014/main" id="{BEF7AC91-11C2-4066-96DE-D9C788873925}"/>
                </a:ext>
              </a:extLst>
            </p:cNvPr>
            <p:cNvSpPr/>
            <p:nvPr/>
          </p:nvSpPr>
          <p:spPr>
            <a:xfrm>
              <a:off x="3892313" y="1714500"/>
              <a:ext cx="1122891" cy="1122892"/>
            </a:xfrm>
            <a:prstGeom prst="ellipse">
              <a:avLst/>
            </a:prstGeom>
            <a:solidFill>
              <a:srgbClr val="5B9BD5"/>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92" name="Oval 91">
              <a:extLst>
                <a:ext uri="{FF2B5EF4-FFF2-40B4-BE49-F238E27FC236}">
                  <a16:creationId xmlns:a16="http://schemas.microsoft.com/office/drawing/2014/main" id="{FBC144D7-87AE-4A14-AA19-303FDACB6505}"/>
                </a:ext>
              </a:extLst>
            </p:cNvPr>
            <p:cNvSpPr/>
            <p:nvPr/>
          </p:nvSpPr>
          <p:spPr>
            <a:xfrm rot="10800000" flipV="1">
              <a:off x="3447786" y="3307061"/>
              <a:ext cx="871306" cy="871307"/>
            </a:xfrm>
            <a:prstGeom prst="ellipse">
              <a:avLst/>
            </a:prstGeom>
            <a:solidFill>
              <a:sysClr val="window" lastClr="FFFFFF"/>
            </a:solidFill>
            <a:ln w="12700" cap="flat" cmpd="sng" algn="ctr">
              <a:noFill/>
              <a:prstDash val="solid"/>
              <a:miter lim="800000"/>
            </a:ln>
            <a:effectLst>
              <a:outerShdw blurRad="114300" dist="114300" dir="4800000" algn="tl" rotWithShape="0">
                <a:prstClr val="black">
                  <a:alpha val="29000"/>
                </a:prstClr>
              </a:outerShdw>
            </a:effectLst>
          </p:spPr>
          <p:txBody>
            <a:bodyPr rtlCol="0" anchor="ctr"/>
            <a:lstStyle/>
            <a:p>
              <a:pPr algn="ctr" defTabSz="685783">
                <a:defRPr/>
              </a:pPr>
              <a:endParaRPr lang="en-IN" sz="1350" kern="0">
                <a:solidFill>
                  <a:prstClr val="white"/>
                </a:solidFill>
                <a:latin typeface="Calibri" panose="020F0502020204030204"/>
              </a:endParaRPr>
            </a:p>
          </p:txBody>
        </p:sp>
        <p:sp>
          <p:nvSpPr>
            <p:cNvPr id="93" name="Oval 92">
              <a:extLst>
                <a:ext uri="{FF2B5EF4-FFF2-40B4-BE49-F238E27FC236}">
                  <a16:creationId xmlns:a16="http://schemas.microsoft.com/office/drawing/2014/main" id="{044F7222-BCC5-4DAA-9DB1-36CA814D9146}"/>
                </a:ext>
              </a:extLst>
            </p:cNvPr>
            <p:cNvSpPr/>
            <p:nvPr/>
          </p:nvSpPr>
          <p:spPr>
            <a:xfrm rot="10800000" flipV="1">
              <a:off x="4018113" y="4777002"/>
              <a:ext cx="871306" cy="871307"/>
            </a:xfrm>
            <a:prstGeom prst="ellipse">
              <a:avLst/>
            </a:prstGeom>
            <a:solidFill>
              <a:sysClr val="window" lastClr="FFFFFF"/>
            </a:solidFill>
            <a:ln w="12700" cap="flat" cmpd="sng" algn="ctr">
              <a:noFill/>
              <a:prstDash val="solid"/>
              <a:miter lim="800000"/>
            </a:ln>
            <a:effectLst>
              <a:outerShdw blurRad="114300" dist="114300" dir="4800000" algn="tl" rotWithShape="0">
                <a:prstClr val="black">
                  <a:alpha val="29000"/>
                </a:prstClr>
              </a:outerShdw>
            </a:effectLst>
          </p:spPr>
          <p:txBody>
            <a:bodyPr rtlCol="0" anchor="ctr"/>
            <a:lstStyle/>
            <a:p>
              <a:pPr algn="ctr" defTabSz="685783">
                <a:defRPr/>
              </a:pPr>
              <a:endParaRPr lang="en-IN" sz="1350" kern="0">
                <a:solidFill>
                  <a:prstClr val="white"/>
                </a:solidFill>
                <a:latin typeface="Calibri" panose="020F0502020204030204"/>
              </a:endParaRPr>
            </a:p>
          </p:txBody>
        </p:sp>
        <p:sp>
          <p:nvSpPr>
            <p:cNvPr id="94" name="Oval 93">
              <a:extLst>
                <a:ext uri="{FF2B5EF4-FFF2-40B4-BE49-F238E27FC236}">
                  <a16:creationId xmlns:a16="http://schemas.microsoft.com/office/drawing/2014/main" id="{AEA60460-A699-48FF-86FE-23F491560909}"/>
                </a:ext>
              </a:extLst>
            </p:cNvPr>
            <p:cNvSpPr/>
            <p:nvPr/>
          </p:nvSpPr>
          <p:spPr>
            <a:xfrm>
              <a:off x="4018113" y="1840291"/>
              <a:ext cx="871306" cy="871307"/>
            </a:xfrm>
            <a:prstGeom prst="ellipse">
              <a:avLst/>
            </a:prstGeom>
            <a:solidFill>
              <a:sysClr val="window" lastClr="FFFFFF"/>
            </a:solidFill>
            <a:ln w="12700" cap="flat" cmpd="sng" algn="ctr">
              <a:noFill/>
              <a:prstDash val="solid"/>
              <a:miter lim="800000"/>
            </a:ln>
            <a:effectLst>
              <a:outerShdw blurRad="114300" dist="114300" dir="4800000" algn="tl" rotWithShape="0">
                <a:prstClr val="black">
                  <a:alpha val="29000"/>
                </a:prstClr>
              </a:outerShdw>
            </a:effectLst>
          </p:spPr>
          <p:txBody>
            <a:bodyPr rtlCol="0" anchor="ctr"/>
            <a:lstStyle/>
            <a:p>
              <a:pPr algn="ctr" defTabSz="685783">
                <a:defRPr/>
              </a:pPr>
              <a:endParaRPr lang="en-IN" sz="1350" kern="0">
                <a:solidFill>
                  <a:prstClr val="white"/>
                </a:solidFill>
                <a:latin typeface="Calibri" panose="020F0502020204030204"/>
              </a:endParaRPr>
            </a:p>
          </p:txBody>
        </p:sp>
        <p:sp>
          <p:nvSpPr>
            <p:cNvPr id="95" name="Rectangle 6">
              <a:extLst>
                <a:ext uri="{FF2B5EF4-FFF2-40B4-BE49-F238E27FC236}">
                  <a16:creationId xmlns:a16="http://schemas.microsoft.com/office/drawing/2014/main" id="{29B3FCCA-579F-42F6-B108-C775B1BE2744}"/>
                </a:ext>
              </a:extLst>
            </p:cNvPr>
            <p:cNvSpPr/>
            <p:nvPr/>
          </p:nvSpPr>
          <p:spPr>
            <a:xfrm rot="16200000" flipH="1" flipV="1">
              <a:off x="7068740" y="3244541"/>
              <a:ext cx="923382" cy="1014421"/>
            </a:xfrm>
            <a:custGeom>
              <a:avLst/>
              <a:gdLst>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0 w 864096"/>
                <a:gd name="connsiteY4"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195 w 864096"/>
                <a:gd name="connsiteY4" fmla="*/ 761886 h 1512168"/>
                <a:gd name="connsiteX5" fmla="*/ 0 w 864096"/>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4795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4795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972108"/>
                <a:gd name="connsiteY0" fmla="*/ 0 h 1512168"/>
                <a:gd name="connsiteX1" fmla="*/ 864096 w 972108"/>
                <a:gd name="connsiteY1" fmla="*/ 0 h 1512168"/>
                <a:gd name="connsiteX2" fmla="*/ 864096 w 972108"/>
                <a:gd name="connsiteY2" fmla="*/ 1512168 h 1512168"/>
                <a:gd name="connsiteX3" fmla="*/ 0 w 972108"/>
                <a:gd name="connsiteY3" fmla="*/ 1512168 h 1512168"/>
                <a:gd name="connsiteX4" fmla="*/ 185581 w 972108"/>
                <a:gd name="connsiteY4" fmla="*/ 765649 h 1512168"/>
                <a:gd name="connsiteX5" fmla="*/ 0 w 972108"/>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8558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863899 w 864096"/>
                <a:gd name="connsiteY2" fmla="*/ 754360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577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8756 w 864096"/>
                <a:gd name="connsiteY5" fmla="*/ 756774 h 1512168"/>
                <a:gd name="connsiteX6" fmla="*/ 0 w 864096"/>
                <a:gd name="connsiteY6" fmla="*/ 0 h 151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096" h="1512168">
                  <a:moveTo>
                    <a:pt x="0" y="0"/>
                  </a:moveTo>
                  <a:lnTo>
                    <a:pt x="864096" y="0"/>
                  </a:lnTo>
                  <a:cubicBezTo>
                    <a:pt x="864030" y="251453"/>
                    <a:pt x="516626" y="503088"/>
                    <a:pt x="516560" y="754541"/>
                  </a:cubicBezTo>
                  <a:cubicBezTo>
                    <a:pt x="516626" y="1007144"/>
                    <a:pt x="864030" y="1259565"/>
                    <a:pt x="864096" y="1512168"/>
                  </a:cubicBezTo>
                  <a:lnTo>
                    <a:pt x="0" y="1512168"/>
                  </a:lnTo>
                  <a:cubicBezTo>
                    <a:pt x="398" y="1262074"/>
                    <a:pt x="338358" y="1006868"/>
                    <a:pt x="338756" y="756774"/>
                  </a:cubicBezTo>
                  <a:cubicBezTo>
                    <a:pt x="338358" y="502812"/>
                    <a:pt x="398" y="253962"/>
                    <a:pt x="0" y="0"/>
                  </a:cubicBezTo>
                  <a:close/>
                </a:path>
              </a:pathLst>
            </a:custGeom>
            <a:solidFill>
              <a:srgbClr val="4472C4"/>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96" name="Rectangle 6">
              <a:extLst>
                <a:ext uri="{FF2B5EF4-FFF2-40B4-BE49-F238E27FC236}">
                  <a16:creationId xmlns:a16="http://schemas.microsoft.com/office/drawing/2014/main" id="{74D4C647-41C3-436D-BC85-BE6A57D95D03}"/>
                </a:ext>
              </a:extLst>
            </p:cNvPr>
            <p:cNvSpPr/>
            <p:nvPr/>
          </p:nvSpPr>
          <p:spPr>
            <a:xfrm rot="18640883" flipH="1" flipV="1">
              <a:off x="6670589" y="4231972"/>
              <a:ext cx="923382" cy="1014421"/>
            </a:xfrm>
            <a:custGeom>
              <a:avLst/>
              <a:gdLst>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0 w 864096"/>
                <a:gd name="connsiteY4"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195 w 864096"/>
                <a:gd name="connsiteY4" fmla="*/ 761886 h 1512168"/>
                <a:gd name="connsiteX5" fmla="*/ 0 w 864096"/>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4795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4795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8528 w 864096"/>
                <a:gd name="connsiteY2" fmla="*/ 769412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972108"/>
                <a:gd name="connsiteY0" fmla="*/ 0 h 1512168"/>
                <a:gd name="connsiteX1" fmla="*/ 864096 w 972108"/>
                <a:gd name="connsiteY1" fmla="*/ 0 h 1512168"/>
                <a:gd name="connsiteX2" fmla="*/ 864096 w 972108"/>
                <a:gd name="connsiteY2" fmla="*/ 1512168 h 1512168"/>
                <a:gd name="connsiteX3" fmla="*/ 0 w 972108"/>
                <a:gd name="connsiteY3" fmla="*/ 1512168 h 1512168"/>
                <a:gd name="connsiteX4" fmla="*/ 185581 w 972108"/>
                <a:gd name="connsiteY4" fmla="*/ 765649 h 1512168"/>
                <a:gd name="connsiteX5" fmla="*/ 0 w 972108"/>
                <a:gd name="connsiteY5" fmla="*/ 0 h 1512168"/>
                <a:gd name="connsiteX0" fmla="*/ 0 w 864096"/>
                <a:gd name="connsiteY0" fmla="*/ 0 h 1512168"/>
                <a:gd name="connsiteX1" fmla="*/ 864096 w 864096"/>
                <a:gd name="connsiteY1" fmla="*/ 0 h 1512168"/>
                <a:gd name="connsiteX2" fmla="*/ 864096 w 864096"/>
                <a:gd name="connsiteY2" fmla="*/ 1512168 h 1512168"/>
                <a:gd name="connsiteX3" fmla="*/ 0 w 864096"/>
                <a:gd name="connsiteY3" fmla="*/ 1512168 h 1512168"/>
                <a:gd name="connsiteX4" fmla="*/ 185581 w 864096"/>
                <a:gd name="connsiteY4" fmla="*/ 765649 h 1512168"/>
                <a:gd name="connsiteX5" fmla="*/ 0 w 864096"/>
                <a:gd name="connsiteY5" fmla="*/ 0 h 1512168"/>
                <a:gd name="connsiteX0" fmla="*/ 0 w 864096"/>
                <a:gd name="connsiteY0" fmla="*/ 0 h 1512168"/>
                <a:gd name="connsiteX1" fmla="*/ 864096 w 864096"/>
                <a:gd name="connsiteY1" fmla="*/ 0 h 1512168"/>
                <a:gd name="connsiteX2" fmla="*/ 863899 w 864096"/>
                <a:gd name="connsiteY2" fmla="*/ 754360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185581 w 864096"/>
                <a:gd name="connsiteY5" fmla="*/ 765649 h 1512168"/>
                <a:gd name="connsiteX6" fmla="*/ 0 w 864096"/>
                <a:gd name="connsiteY6" fmla="*/ 0 h 1512168"/>
                <a:gd name="connsiteX0" fmla="*/ 0 w 864096"/>
                <a:gd name="connsiteY0" fmla="*/ 0 h 1512168"/>
                <a:gd name="connsiteX1" fmla="*/ 864096 w 864096"/>
                <a:gd name="connsiteY1" fmla="*/ 0 h 1512168"/>
                <a:gd name="connsiteX2" fmla="*/ 674328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02027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44725 w 864096"/>
                <a:gd name="connsiteY2" fmla="*/ 761051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4919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67630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615122 w 864096"/>
                <a:gd name="connsiteY2" fmla="*/ 7577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38208 w 864096"/>
                <a:gd name="connsiteY5" fmla="*/ 755781 h 1512168"/>
                <a:gd name="connsiteX6" fmla="*/ 0 w 864096"/>
                <a:gd name="connsiteY6" fmla="*/ 0 h 1512168"/>
                <a:gd name="connsiteX0" fmla="*/ 0 w 864096"/>
                <a:gd name="connsiteY0" fmla="*/ 0 h 1512168"/>
                <a:gd name="connsiteX1" fmla="*/ 864096 w 864096"/>
                <a:gd name="connsiteY1" fmla="*/ 0 h 1512168"/>
                <a:gd name="connsiteX2" fmla="*/ 571726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297102 w 864096"/>
                <a:gd name="connsiteY5" fmla="*/ 7619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21900 w 864096"/>
                <a:gd name="connsiteY5" fmla="*/ 758881 h 1512168"/>
                <a:gd name="connsiteX6" fmla="*/ 0 w 864096"/>
                <a:gd name="connsiteY6" fmla="*/ 0 h 1512168"/>
                <a:gd name="connsiteX0" fmla="*/ 0 w 864096"/>
                <a:gd name="connsiteY0" fmla="*/ 0 h 1512168"/>
                <a:gd name="connsiteX1" fmla="*/ 864096 w 864096"/>
                <a:gd name="connsiteY1" fmla="*/ 0 h 1512168"/>
                <a:gd name="connsiteX2" fmla="*/ 537629 w 864096"/>
                <a:gd name="connsiteY2" fmla="*/ 760862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4542 w 864096"/>
                <a:gd name="connsiteY5" fmla="*/ 756774 h 1512168"/>
                <a:gd name="connsiteX6" fmla="*/ 0 w 864096"/>
                <a:gd name="connsiteY6" fmla="*/ 0 h 1512168"/>
                <a:gd name="connsiteX0" fmla="*/ 0 w 864096"/>
                <a:gd name="connsiteY0" fmla="*/ 0 h 1512168"/>
                <a:gd name="connsiteX1" fmla="*/ 864096 w 864096"/>
                <a:gd name="connsiteY1" fmla="*/ 0 h 1512168"/>
                <a:gd name="connsiteX2" fmla="*/ 516560 w 864096"/>
                <a:gd name="connsiteY2" fmla="*/ 754541 h 1512168"/>
                <a:gd name="connsiteX3" fmla="*/ 864096 w 864096"/>
                <a:gd name="connsiteY3" fmla="*/ 1512168 h 1512168"/>
                <a:gd name="connsiteX4" fmla="*/ 0 w 864096"/>
                <a:gd name="connsiteY4" fmla="*/ 1512168 h 1512168"/>
                <a:gd name="connsiteX5" fmla="*/ 338756 w 864096"/>
                <a:gd name="connsiteY5" fmla="*/ 756774 h 1512168"/>
                <a:gd name="connsiteX6" fmla="*/ 0 w 864096"/>
                <a:gd name="connsiteY6" fmla="*/ 0 h 151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096" h="1512168">
                  <a:moveTo>
                    <a:pt x="0" y="0"/>
                  </a:moveTo>
                  <a:lnTo>
                    <a:pt x="864096" y="0"/>
                  </a:lnTo>
                  <a:cubicBezTo>
                    <a:pt x="864030" y="251453"/>
                    <a:pt x="516626" y="503088"/>
                    <a:pt x="516560" y="754541"/>
                  </a:cubicBezTo>
                  <a:cubicBezTo>
                    <a:pt x="516626" y="1007144"/>
                    <a:pt x="864030" y="1259565"/>
                    <a:pt x="864096" y="1512168"/>
                  </a:cubicBezTo>
                  <a:lnTo>
                    <a:pt x="0" y="1512168"/>
                  </a:lnTo>
                  <a:cubicBezTo>
                    <a:pt x="398" y="1262074"/>
                    <a:pt x="338358" y="1006868"/>
                    <a:pt x="338756" y="756774"/>
                  </a:cubicBezTo>
                  <a:cubicBezTo>
                    <a:pt x="338358" y="502812"/>
                    <a:pt x="398" y="253962"/>
                    <a:pt x="0" y="0"/>
                  </a:cubicBezTo>
                  <a:close/>
                </a:path>
              </a:pathLst>
            </a:custGeom>
            <a:solidFill>
              <a:srgbClr val="70AD47">
                <a:lumMod val="75000"/>
              </a:srgbClr>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97" name="Oval 96">
              <a:extLst>
                <a:ext uri="{FF2B5EF4-FFF2-40B4-BE49-F238E27FC236}">
                  <a16:creationId xmlns:a16="http://schemas.microsoft.com/office/drawing/2014/main" id="{1F097D38-683C-4C92-BD4D-2102CDC4B162}"/>
                </a:ext>
              </a:extLst>
            </p:cNvPr>
            <p:cNvSpPr/>
            <p:nvPr/>
          </p:nvSpPr>
          <p:spPr>
            <a:xfrm rot="10800000" flipH="1" flipV="1">
              <a:off x="7705849" y="3181269"/>
              <a:ext cx="1122891" cy="1122892"/>
            </a:xfrm>
            <a:prstGeom prst="ellipse">
              <a:avLst/>
            </a:prstGeom>
            <a:solidFill>
              <a:srgbClr val="4472C4"/>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98" name="Oval 97">
              <a:extLst>
                <a:ext uri="{FF2B5EF4-FFF2-40B4-BE49-F238E27FC236}">
                  <a16:creationId xmlns:a16="http://schemas.microsoft.com/office/drawing/2014/main" id="{921D3A13-5B6B-4068-A52D-B203698352C4}"/>
                </a:ext>
              </a:extLst>
            </p:cNvPr>
            <p:cNvSpPr/>
            <p:nvPr/>
          </p:nvSpPr>
          <p:spPr>
            <a:xfrm rot="10800000" flipH="1" flipV="1">
              <a:off x="7135522" y="4651210"/>
              <a:ext cx="1122891" cy="1122892"/>
            </a:xfrm>
            <a:prstGeom prst="ellipse">
              <a:avLst/>
            </a:prstGeom>
            <a:solidFill>
              <a:srgbClr val="70AD47">
                <a:lumMod val="75000"/>
              </a:srgbClr>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99" name="Oval 98">
              <a:extLst>
                <a:ext uri="{FF2B5EF4-FFF2-40B4-BE49-F238E27FC236}">
                  <a16:creationId xmlns:a16="http://schemas.microsoft.com/office/drawing/2014/main" id="{C1F09CC4-6046-4B2E-BCE7-5F0ACFB5A28C}"/>
                </a:ext>
              </a:extLst>
            </p:cNvPr>
            <p:cNvSpPr/>
            <p:nvPr/>
          </p:nvSpPr>
          <p:spPr>
            <a:xfrm rot="10800000" flipH="1" flipV="1">
              <a:off x="7831649" y="3307061"/>
              <a:ext cx="871306" cy="871307"/>
            </a:xfrm>
            <a:prstGeom prst="ellipse">
              <a:avLst/>
            </a:prstGeom>
            <a:solidFill>
              <a:sysClr val="window" lastClr="FFFFFF"/>
            </a:solidFill>
            <a:ln w="12700" cap="flat" cmpd="sng" algn="ctr">
              <a:noFill/>
              <a:prstDash val="solid"/>
              <a:miter lim="800000"/>
            </a:ln>
            <a:effectLst>
              <a:outerShdw blurRad="114300" dist="114300" dir="4800000" algn="tl" rotWithShape="0">
                <a:prstClr val="black">
                  <a:alpha val="29000"/>
                </a:prstClr>
              </a:outerShdw>
            </a:effectLst>
          </p:spPr>
          <p:txBody>
            <a:bodyPr rtlCol="0" anchor="ctr"/>
            <a:lstStyle/>
            <a:p>
              <a:pPr algn="ctr" defTabSz="685783">
                <a:defRPr/>
              </a:pPr>
              <a:endParaRPr lang="en-IN" sz="1350" kern="0">
                <a:solidFill>
                  <a:prstClr val="white"/>
                </a:solidFill>
                <a:latin typeface="Calibri" panose="020F0502020204030204"/>
              </a:endParaRPr>
            </a:p>
          </p:txBody>
        </p:sp>
        <p:sp>
          <p:nvSpPr>
            <p:cNvPr id="100" name="Oval 99">
              <a:extLst>
                <a:ext uri="{FF2B5EF4-FFF2-40B4-BE49-F238E27FC236}">
                  <a16:creationId xmlns:a16="http://schemas.microsoft.com/office/drawing/2014/main" id="{5E7654B1-5EB4-4533-946A-CFBFA8756AB7}"/>
                </a:ext>
              </a:extLst>
            </p:cNvPr>
            <p:cNvSpPr/>
            <p:nvPr/>
          </p:nvSpPr>
          <p:spPr>
            <a:xfrm rot="10800000" flipH="1" flipV="1">
              <a:off x="7261322" y="4777002"/>
              <a:ext cx="871306" cy="871307"/>
            </a:xfrm>
            <a:prstGeom prst="ellipse">
              <a:avLst/>
            </a:prstGeom>
            <a:solidFill>
              <a:sysClr val="window" lastClr="FFFFFF"/>
            </a:solidFill>
            <a:ln w="12700" cap="flat" cmpd="sng" algn="ctr">
              <a:noFill/>
              <a:prstDash val="solid"/>
              <a:miter lim="800000"/>
            </a:ln>
            <a:effectLst>
              <a:outerShdw blurRad="114300" dist="114300" dir="4800000" algn="tl" rotWithShape="0">
                <a:prstClr val="black">
                  <a:alpha val="29000"/>
                </a:prstClr>
              </a:outerShdw>
            </a:effectLst>
          </p:spPr>
          <p:txBody>
            <a:bodyPr rtlCol="0" anchor="ctr"/>
            <a:lstStyle/>
            <a:p>
              <a:pPr algn="ctr" defTabSz="685783">
                <a:defRPr/>
              </a:pPr>
              <a:endParaRPr lang="en-IN" sz="1350" kern="0">
                <a:solidFill>
                  <a:prstClr val="white"/>
                </a:solidFill>
                <a:latin typeface="Calibri" panose="020F0502020204030204"/>
              </a:endParaRPr>
            </a:p>
          </p:txBody>
        </p:sp>
        <p:sp>
          <p:nvSpPr>
            <p:cNvPr id="101" name="Oval 100">
              <a:extLst>
                <a:ext uri="{FF2B5EF4-FFF2-40B4-BE49-F238E27FC236}">
                  <a16:creationId xmlns:a16="http://schemas.microsoft.com/office/drawing/2014/main" id="{47997EF9-1C08-4FD9-B456-B3C7CFAA276E}"/>
                </a:ext>
              </a:extLst>
            </p:cNvPr>
            <p:cNvSpPr/>
            <p:nvPr/>
          </p:nvSpPr>
          <p:spPr>
            <a:xfrm>
              <a:off x="4896562" y="2537578"/>
              <a:ext cx="2410272" cy="2410272"/>
            </a:xfrm>
            <a:prstGeom prst="ellipse">
              <a:avLst/>
            </a:prstGeom>
            <a:solidFill>
              <a:sysClr val="windowText" lastClr="000000">
                <a:lumMod val="65000"/>
                <a:lumOff val="35000"/>
              </a:sysClr>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102" name="Oval 101">
              <a:extLst>
                <a:ext uri="{FF2B5EF4-FFF2-40B4-BE49-F238E27FC236}">
                  <a16:creationId xmlns:a16="http://schemas.microsoft.com/office/drawing/2014/main" id="{87DC19FB-80B4-4F74-8AB9-87E1C190F681}"/>
                </a:ext>
              </a:extLst>
            </p:cNvPr>
            <p:cNvSpPr/>
            <p:nvPr/>
          </p:nvSpPr>
          <p:spPr>
            <a:xfrm>
              <a:off x="5028867" y="2669883"/>
              <a:ext cx="2145663" cy="2145663"/>
            </a:xfrm>
            <a:prstGeom prst="ellipse">
              <a:avLst/>
            </a:prstGeom>
            <a:solidFill>
              <a:sysClr val="window" lastClr="FFFFFF"/>
            </a:solidFill>
            <a:ln w="12700" cap="flat" cmpd="sng" algn="ctr">
              <a:noFill/>
              <a:prstDash val="solid"/>
              <a:miter lim="800000"/>
            </a:ln>
            <a:effectLst>
              <a:outerShdw blurRad="114300" dist="114300" dir="4800000" algn="tl" rotWithShape="0">
                <a:prstClr val="black">
                  <a:alpha val="29000"/>
                </a:prstClr>
              </a:outerShdw>
            </a:effectLst>
          </p:spPr>
          <p:txBody>
            <a:bodyPr rtlCol="0" anchor="ctr"/>
            <a:lstStyle/>
            <a:p>
              <a:pPr algn="ctr" defTabSz="685783">
                <a:defRPr/>
              </a:pPr>
              <a:endParaRPr lang="en-IN" sz="1350" kern="0">
                <a:solidFill>
                  <a:prstClr val="white"/>
                </a:solidFill>
                <a:latin typeface="Calibri" panose="020F0502020204030204"/>
              </a:endParaRPr>
            </a:p>
          </p:txBody>
        </p:sp>
      </p:grpSp>
      <p:pic>
        <p:nvPicPr>
          <p:cNvPr id="103" name="Picture 102"/>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132284" y="3451058"/>
            <a:ext cx="553383" cy="553383"/>
          </a:xfrm>
          <a:prstGeom prst="rect">
            <a:avLst/>
          </a:prstGeom>
        </p:spPr>
      </p:pic>
      <p:pic>
        <p:nvPicPr>
          <p:cNvPr id="104" name="Picture 103"/>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353618" y="3555679"/>
            <a:ext cx="657225" cy="328613"/>
          </a:xfrm>
          <a:prstGeom prst="rect">
            <a:avLst/>
          </a:prstGeom>
        </p:spPr>
      </p:pic>
      <p:pic>
        <p:nvPicPr>
          <p:cNvPr id="105" name="Picture 104"/>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885832" y="4485683"/>
            <a:ext cx="733080" cy="733080"/>
          </a:xfrm>
          <a:prstGeom prst="rect">
            <a:avLst/>
          </a:prstGeom>
        </p:spPr>
      </p:pic>
      <p:sp>
        <p:nvSpPr>
          <p:cNvPr id="106" name="TextBox 105"/>
          <p:cNvSpPr txBox="1"/>
          <p:nvPr/>
        </p:nvSpPr>
        <p:spPr>
          <a:xfrm>
            <a:off x="1313471" y="2421606"/>
            <a:ext cx="2027735" cy="461665"/>
          </a:xfrm>
          <a:prstGeom prst="rect">
            <a:avLst/>
          </a:prstGeom>
          <a:noFill/>
        </p:spPr>
        <p:txBody>
          <a:bodyPr wrap="none" rtlCol="0">
            <a:spAutoFit/>
          </a:bodyPr>
          <a:lstStyle/>
          <a:p>
            <a:pPr defTabSz="685783"/>
            <a:r>
              <a:rPr lang="en-GB" sz="2400" b="1" dirty="0">
                <a:solidFill>
                  <a:srgbClr val="FF0000"/>
                </a:solidFill>
                <a:latin typeface="Arial" panose="020B0604020202020204" pitchFamily="34" charset="0"/>
                <a:cs typeface="Arial" panose="020B0604020202020204" pitchFamily="34" charset="0"/>
              </a:rPr>
              <a:t>Temperature</a:t>
            </a:r>
            <a:endParaRPr lang="en-US" sz="2400" b="1" dirty="0">
              <a:solidFill>
                <a:srgbClr val="FF0000"/>
              </a:solidFill>
              <a:latin typeface="Arial" panose="020B0604020202020204" pitchFamily="34" charset="0"/>
              <a:cs typeface="Arial" panose="020B0604020202020204" pitchFamily="34" charset="0"/>
            </a:endParaRPr>
          </a:p>
        </p:txBody>
      </p:sp>
      <p:sp>
        <p:nvSpPr>
          <p:cNvPr id="107" name="TextBox 106"/>
          <p:cNvSpPr txBox="1"/>
          <p:nvPr/>
        </p:nvSpPr>
        <p:spPr>
          <a:xfrm>
            <a:off x="1422155" y="3471702"/>
            <a:ext cx="1500732" cy="461665"/>
          </a:xfrm>
          <a:prstGeom prst="rect">
            <a:avLst/>
          </a:prstGeom>
          <a:noFill/>
        </p:spPr>
        <p:txBody>
          <a:bodyPr wrap="none" rtlCol="0">
            <a:spAutoFit/>
          </a:bodyPr>
          <a:lstStyle/>
          <a:p>
            <a:pPr defTabSz="685783"/>
            <a:r>
              <a:rPr lang="en-US" sz="2400" b="1" dirty="0">
                <a:solidFill>
                  <a:srgbClr val="5B9BD5">
                    <a:lumMod val="75000"/>
                  </a:srgbClr>
                </a:solidFill>
                <a:latin typeface="Arial" panose="020B0604020202020204" pitchFamily="34" charset="0"/>
                <a:cs typeface="Arial" panose="020B0604020202020204" pitchFamily="34" charset="0"/>
              </a:rPr>
              <a:t>Humidity</a:t>
            </a:r>
            <a:endParaRPr lang="en-US" sz="1500" dirty="0">
              <a:solidFill>
                <a:srgbClr val="5B9BD5">
                  <a:lumMod val="75000"/>
                </a:srgbClr>
              </a:solidFill>
              <a:latin typeface="Arial" panose="020B0604020202020204" pitchFamily="34" charset="0"/>
              <a:cs typeface="Arial" panose="020B0604020202020204" pitchFamily="34" charset="0"/>
            </a:endParaRPr>
          </a:p>
        </p:txBody>
      </p:sp>
      <p:sp>
        <p:nvSpPr>
          <p:cNvPr id="108" name="TextBox 107"/>
          <p:cNvSpPr txBox="1"/>
          <p:nvPr/>
        </p:nvSpPr>
        <p:spPr>
          <a:xfrm>
            <a:off x="6779802" y="4700277"/>
            <a:ext cx="932178" cy="461665"/>
          </a:xfrm>
          <a:prstGeom prst="rect">
            <a:avLst/>
          </a:prstGeom>
          <a:noFill/>
        </p:spPr>
        <p:txBody>
          <a:bodyPr wrap="none" rtlCol="0">
            <a:spAutoFit/>
          </a:bodyPr>
          <a:lstStyle/>
          <a:p>
            <a:pPr defTabSz="685783"/>
            <a:r>
              <a:rPr lang="en-GB" sz="2400" b="1" dirty="0">
                <a:solidFill>
                  <a:prstClr val="black"/>
                </a:solidFill>
                <a:latin typeface="Arial" panose="020B0604020202020204" pitchFamily="34" charset="0"/>
                <a:cs typeface="Arial" panose="020B0604020202020204" pitchFamily="34" charset="0"/>
              </a:rPr>
              <a:t>Wind</a:t>
            </a:r>
            <a:endParaRPr lang="en-US" sz="1350" b="1" dirty="0">
              <a:solidFill>
                <a:prstClr val="black"/>
              </a:solidFill>
              <a:latin typeface="Arial" panose="020B0604020202020204" pitchFamily="34" charset="0"/>
              <a:cs typeface="Arial" panose="020B0604020202020204" pitchFamily="34" charset="0"/>
            </a:endParaRPr>
          </a:p>
        </p:txBody>
      </p:sp>
      <p:sp>
        <p:nvSpPr>
          <p:cNvPr id="109" name="TextBox 108"/>
          <p:cNvSpPr txBox="1"/>
          <p:nvPr/>
        </p:nvSpPr>
        <p:spPr>
          <a:xfrm>
            <a:off x="7164636" y="3519692"/>
            <a:ext cx="2229229" cy="1038746"/>
          </a:xfrm>
          <a:prstGeom prst="rect">
            <a:avLst/>
          </a:prstGeom>
          <a:noFill/>
        </p:spPr>
        <p:txBody>
          <a:bodyPr wrap="square" rtlCol="0">
            <a:spAutoFit/>
          </a:bodyPr>
          <a:lstStyle/>
          <a:p>
            <a:pPr defTabSz="685783"/>
            <a:r>
              <a:rPr lang="en-US" sz="2400" b="1" dirty="0">
                <a:solidFill>
                  <a:srgbClr val="ED7D31">
                    <a:lumMod val="75000"/>
                  </a:srgbClr>
                </a:solidFill>
                <a:latin typeface="Arial" panose="020B0604020202020204" pitchFamily="34" charset="0"/>
                <a:cs typeface="Arial" panose="020B0604020202020204" pitchFamily="34" charset="0"/>
              </a:rPr>
              <a:t>Atmospheric pressure</a:t>
            </a:r>
          </a:p>
          <a:p>
            <a:pPr defTabSz="685783"/>
            <a:endParaRPr lang="en-US" sz="1350" dirty="0">
              <a:solidFill>
                <a:prstClr val="black"/>
              </a:solidFill>
              <a:latin typeface="Arial" panose="020B0604020202020204" pitchFamily="34" charset="0"/>
              <a:cs typeface="Arial" panose="020B0604020202020204" pitchFamily="34" charset="0"/>
            </a:endParaRPr>
          </a:p>
        </p:txBody>
      </p:sp>
      <p:sp>
        <p:nvSpPr>
          <p:cNvPr id="110" name="TextBox 109"/>
          <p:cNvSpPr txBox="1"/>
          <p:nvPr/>
        </p:nvSpPr>
        <p:spPr>
          <a:xfrm>
            <a:off x="1247962" y="4661304"/>
            <a:ext cx="2047355" cy="461665"/>
          </a:xfrm>
          <a:prstGeom prst="rect">
            <a:avLst/>
          </a:prstGeom>
          <a:noFill/>
        </p:spPr>
        <p:txBody>
          <a:bodyPr wrap="none" rtlCol="0">
            <a:spAutoFit/>
          </a:bodyPr>
          <a:lstStyle/>
          <a:p>
            <a:pPr defTabSz="685783"/>
            <a:r>
              <a:rPr lang="en-US" sz="2400" b="1" dirty="0">
                <a:solidFill>
                  <a:srgbClr val="5B9BD5">
                    <a:lumMod val="75000"/>
                  </a:srgbClr>
                </a:solidFill>
                <a:latin typeface="Arial" panose="020B0604020202020204" pitchFamily="34" charset="0"/>
                <a:cs typeface="Arial" panose="020B0604020202020204" pitchFamily="34" charset="0"/>
              </a:rPr>
              <a:t>Precipitation</a:t>
            </a:r>
          </a:p>
        </p:txBody>
      </p:sp>
      <p:sp>
        <p:nvSpPr>
          <p:cNvPr id="111" name="Rectangle 110"/>
          <p:cNvSpPr/>
          <p:nvPr/>
        </p:nvSpPr>
        <p:spPr>
          <a:xfrm>
            <a:off x="6590441" y="2367936"/>
            <a:ext cx="1842171" cy="461665"/>
          </a:xfrm>
          <a:prstGeom prst="rect">
            <a:avLst/>
          </a:prstGeom>
        </p:spPr>
        <p:txBody>
          <a:bodyPr wrap="none">
            <a:spAutoFit/>
          </a:bodyPr>
          <a:lstStyle/>
          <a:p>
            <a:pPr defTabSz="685783"/>
            <a:r>
              <a:rPr lang="en-US" sz="2400" b="1" dirty="0">
                <a:solidFill>
                  <a:srgbClr val="0070C0"/>
                </a:solidFill>
                <a:latin typeface="Arial" panose="020B0604020202020204" pitchFamily="34" charset="0"/>
                <a:cs typeface="Arial" panose="020B0604020202020204" pitchFamily="34" charset="0"/>
              </a:rPr>
              <a:t>Cloudiness</a:t>
            </a:r>
          </a:p>
        </p:txBody>
      </p:sp>
      <p:sp>
        <p:nvSpPr>
          <p:cNvPr id="113" name="Oval 112">
            <a:extLst>
              <a:ext uri="{FF2B5EF4-FFF2-40B4-BE49-F238E27FC236}">
                <a16:creationId xmlns:a16="http://schemas.microsoft.com/office/drawing/2014/main" id="{BEF7AC91-11C2-4066-96DE-D9C788873925}"/>
              </a:ext>
            </a:extLst>
          </p:cNvPr>
          <p:cNvSpPr/>
          <p:nvPr/>
        </p:nvSpPr>
        <p:spPr>
          <a:xfrm>
            <a:off x="5604995" y="1994067"/>
            <a:ext cx="833877" cy="850066"/>
          </a:xfrm>
          <a:prstGeom prst="ellipse">
            <a:avLst/>
          </a:prstGeom>
          <a:solidFill>
            <a:srgbClr val="FFC000">
              <a:lumMod val="75000"/>
            </a:srgbClr>
          </a:solidFill>
          <a:ln w="12700" cap="flat" cmpd="sng" algn="ctr">
            <a:noFill/>
            <a:prstDash val="solid"/>
            <a:miter lim="800000"/>
          </a:ln>
          <a:effectLst/>
        </p:spPr>
        <p:txBody>
          <a:bodyPr rtlCol="0" anchor="ctr"/>
          <a:lstStyle/>
          <a:p>
            <a:pPr algn="ctr" defTabSz="685783">
              <a:defRPr/>
            </a:pPr>
            <a:endParaRPr lang="en-IN" sz="1350" kern="0">
              <a:solidFill>
                <a:prstClr val="white"/>
              </a:solidFill>
              <a:latin typeface="Calibri" panose="020F0502020204030204"/>
            </a:endParaRPr>
          </a:p>
        </p:txBody>
      </p:sp>
      <p:sp>
        <p:nvSpPr>
          <p:cNvPr id="114" name="Oval 113"/>
          <p:cNvSpPr/>
          <p:nvPr/>
        </p:nvSpPr>
        <p:spPr>
          <a:xfrm>
            <a:off x="5703652" y="2095006"/>
            <a:ext cx="627743" cy="653519"/>
          </a:xfrm>
          <a:prstGeom prst="ellipse">
            <a:avLst/>
          </a:prstGeom>
          <a:solidFill>
            <a:sysClr val="window" lastClr="FFFFFF"/>
          </a:solidFill>
          <a:ln w="12700" cap="flat" cmpd="sng" algn="ctr">
            <a:solidFill>
              <a:sysClr val="window" lastClr="FFFFFF"/>
            </a:solid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pic>
        <p:nvPicPr>
          <p:cNvPr id="115" name="Picture 114"/>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624899" y="2383081"/>
            <a:ext cx="412905" cy="412905"/>
          </a:xfrm>
          <a:prstGeom prst="rect">
            <a:avLst/>
          </a:prstGeom>
        </p:spPr>
      </p:pic>
      <p:pic>
        <p:nvPicPr>
          <p:cNvPr id="116" name="Picture 115"/>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573515" y="4675245"/>
            <a:ext cx="520197" cy="309683"/>
          </a:xfrm>
          <a:prstGeom prst="rect">
            <a:avLst/>
          </a:prstGeom>
        </p:spPr>
      </p:pic>
      <p:pic>
        <p:nvPicPr>
          <p:cNvPr id="117" name="Picture 116"/>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5825625" y="2226663"/>
            <a:ext cx="422707" cy="369869"/>
          </a:xfrm>
          <a:prstGeom prst="rect">
            <a:avLst/>
          </a:prstGeom>
        </p:spPr>
      </p:pic>
      <p:sp>
        <p:nvSpPr>
          <p:cNvPr id="4" name="TextBox 3">
            <a:extLst>
              <a:ext uri="{FF2B5EF4-FFF2-40B4-BE49-F238E27FC236}">
                <a16:creationId xmlns:a16="http://schemas.microsoft.com/office/drawing/2014/main" id="{4719AB65-9B82-9DC3-148A-2DFA9F48CB2D}"/>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Climate variables</a:t>
            </a:r>
          </a:p>
        </p:txBody>
      </p:sp>
      <p:cxnSp>
        <p:nvCxnSpPr>
          <p:cNvPr id="5" name="Straight Connector 4">
            <a:extLst>
              <a:ext uri="{FF2B5EF4-FFF2-40B4-BE49-F238E27FC236}">
                <a16:creationId xmlns:a16="http://schemas.microsoft.com/office/drawing/2014/main" id="{4C9DF596-3E57-3D4D-466C-84F001FF78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8881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Puffy clouds viewed from above.">
            <a:extLst>
              <a:ext uri="{FF2B5EF4-FFF2-40B4-BE49-F238E27FC236}">
                <a16:creationId xmlns:a16="http://schemas.microsoft.com/office/drawing/2014/main" id="{F4F4A031-86ED-80B7-E1D6-08777085D35F}"/>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Group 16"/>
          <p:cNvGrpSpPr/>
          <p:nvPr/>
        </p:nvGrpSpPr>
        <p:grpSpPr>
          <a:xfrm>
            <a:off x="143086" y="1722212"/>
            <a:ext cx="3525012" cy="3288642"/>
            <a:chOff x="920261" y="1805353"/>
            <a:chExt cx="4196862" cy="3974123"/>
          </a:xfrm>
          <a:effectLst>
            <a:outerShdw blurRad="50800" dist="38100" dir="10800000" algn="r" rotWithShape="0">
              <a:prstClr val="black">
                <a:alpha val="40000"/>
              </a:prstClr>
            </a:outerShdw>
          </a:effectLst>
        </p:grpSpPr>
        <p:sp>
          <p:nvSpPr>
            <p:cNvPr id="18" name="Oval 17"/>
            <p:cNvSpPr/>
            <p:nvPr/>
          </p:nvSpPr>
          <p:spPr>
            <a:xfrm>
              <a:off x="1875692" y="1805353"/>
              <a:ext cx="2286000" cy="2286000"/>
            </a:xfrm>
            <a:prstGeom prst="ellipse">
              <a:avLst/>
            </a:prstGeom>
            <a:solidFill>
              <a:srgbClr val="A5A5A5">
                <a:alpha val="70000"/>
              </a:srgbClr>
            </a:solidFill>
            <a:ln w="12700" cap="flat" cmpd="sng" algn="ctr">
              <a:noFill/>
              <a:prstDash val="solid"/>
              <a:miter lim="800000"/>
            </a:ln>
            <a:effectLst/>
          </p:spPr>
          <p:txBody>
            <a:bodyPr rtlCol="0" anchor="ctr"/>
            <a:lstStyle/>
            <a:p>
              <a:pPr marL="342892" lvl="1" defTabSz="685783">
                <a:defRPr/>
              </a:pPr>
              <a:r>
                <a:rPr lang="en-US" sz="1200" kern="0" dirty="0">
                  <a:solidFill>
                    <a:prstClr val="white"/>
                  </a:solidFill>
                  <a:latin typeface="Arial" panose="020B0604020202020204" pitchFamily="34" charset="0"/>
                  <a:cs typeface="Arial" panose="020B0604020202020204" pitchFamily="34" charset="0"/>
                </a:rPr>
                <a:t>Ocean circulation</a:t>
              </a:r>
            </a:p>
          </p:txBody>
        </p:sp>
        <p:sp>
          <p:nvSpPr>
            <p:cNvPr id="19" name="Oval 18"/>
            <p:cNvSpPr/>
            <p:nvPr/>
          </p:nvSpPr>
          <p:spPr>
            <a:xfrm>
              <a:off x="926123" y="3493476"/>
              <a:ext cx="2286000" cy="2286000"/>
            </a:xfrm>
            <a:prstGeom prst="ellipse">
              <a:avLst/>
            </a:prstGeom>
            <a:solidFill>
              <a:srgbClr val="ED7D31">
                <a:alpha val="70000"/>
              </a:srgbClr>
            </a:solidFill>
            <a:ln w="12700" cap="flat" cmpd="sng" algn="ctr">
              <a:no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20" name="Oval 19"/>
            <p:cNvSpPr/>
            <p:nvPr/>
          </p:nvSpPr>
          <p:spPr>
            <a:xfrm>
              <a:off x="2825261" y="3493476"/>
              <a:ext cx="2286000" cy="2286000"/>
            </a:xfrm>
            <a:prstGeom prst="ellipse">
              <a:avLst/>
            </a:prstGeom>
            <a:solidFill>
              <a:srgbClr val="FFC000">
                <a:alpha val="70000"/>
              </a:srgbClr>
            </a:solidFill>
            <a:ln w="12700" cap="flat" cmpd="sng" algn="ctr">
              <a:noFill/>
              <a:prstDash val="solid"/>
              <a:miter lim="800000"/>
            </a:ln>
            <a:effectLst/>
          </p:spPr>
          <p:txBody>
            <a:bodyPr rtlCol="0" anchor="ctr"/>
            <a:lstStyle/>
            <a:p>
              <a:pPr marL="210736" defTabSz="685783">
                <a:defRPr/>
              </a:pPr>
              <a:r>
                <a:rPr lang="en-US" sz="1200" kern="0" dirty="0">
                  <a:solidFill>
                    <a:prstClr val="white"/>
                  </a:solidFill>
                  <a:latin typeface="Arial" panose="020B0604020202020204" pitchFamily="34" charset="0"/>
                  <a:cs typeface="Arial" panose="020B0604020202020204" pitchFamily="34" charset="0"/>
                </a:rPr>
                <a:t>Life</a:t>
              </a:r>
            </a:p>
          </p:txBody>
        </p:sp>
        <p:sp>
          <p:nvSpPr>
            <p:cNvPr id="21" name="Oval 20"/>
            <p:cNvSpPr/>
            <p:nvPr/>
          </p:nvSpPr>
          <p:spPr>
            <a:xfrm>
              <a:off x="2737338" y="1805353"/>
              <a:ext cx="562708" cy="562707"/>
            </a:xfrm>
            <a:prstGeom prst="ellipse">
              <a:avLst/>
            </a:prstGeom>
            <a:solidFill>
              <a:srgbClr val="A5A5A5">
                <a:lumMod val="75000"/>
              </a:srgbClr>
            </a:solidFill>
            <a:ln w="12700" cap="flat" cmpd="sng" algn="ctr">
              <a:solidFill>
                <a:srgbClr val="A5A5A5">
                  <a:shade val="50000"/>
                </a:srgbClr>
              </a:solid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22" name="Oval 21"/>
            <p:cNvSpPr/>
            <p:nvPr/>
          </p:nvSpPr>
          <p:spPr>
            <a:xfrm>
              <a:off x="920261" y="3493476"/>
              <a:ext cx="2286000" cy="2286000"/>
            </a:xfrm>
            <a:prstGeom prst="ellipse">
              <a:avLst/>
            </a:prstGeom>
            <a:solidFill>
              <a:srgbClr val="ED7D31">
                <a:alpha val="70000"/>
              </a:srgbClr>
            </a:solidFill>
            <a:ln w="12700" cap="flat" cmpd="sng" algn="ctr">
              <a:noFill/>
              <a:prstDash val="solid"/>
              <a:miter lim="800000"/>
            </a:ln>
            <a:effectLst/>
          </p:spPr>
          <p:txBody>
            <a:bodyPr rtlCol="0" anchor="ctr"/>
            <a:lstStyle/>
            <a:p>
              <a:pPr marL="342892" lvl="1" defTabSz="685783">
                <a:defRPr/>
              </a:pPr>
              <a:r>
                <a:rPr lang="en-US" sz="1200" kern="0" dirty="0">
                  <a:solidFill>
                    <a:prstClr val="white"/>
                  </a:solidFill>
                  <a:latin typeface="Arial" panose="020B0604020202020204" pitchFamily="34" charset="0"/>
                  <a:cs typeface="Arial" panose="020B0604020202020204" pitchFamily="34" charset="0"/>
                </a:rPr>
                <a:t>Ocean-atmosphere exchange</a:t>
              </a:r>
            </a:p>
          </p:txBody>
        </p:sp>
        <p:sp>
          <p:nvSpPr>
            <p:cNvPr id="23" name="Oval 22"/>
            <p:cNvSpPr/>
            <p:nvPr/>
          </p:nvSpPr>
          <p:spPr>
            <a:xfrm>
              <a:off x="2731476" y="1805353"/>
              <a:ext cx="562708" cy="562707"/>
            </a:xfrm>
            <a:prstGeom prst="ellipse">
              <a:avLst/>
            </a:prstGeom>
            <a:solidFill>
              <a:srgbClr val="A5A5A5">
                <a:lumMod val="50000"/>
              </a:srgbClr>
            </a:solidFill>
            <a:ln w="12700" cap="flat" cmpd="sng" algn="ctr">
              <a:solidFill>
                <a:srgbClr val="A5A5A5">
                  <a:shade val="50000"/>
                </a:srgbClr>
              </a:solidFill>
              <a:prstDash val="solid"/>
              <a:miter lim="800000"/>
            </a:ln>
            <a:effectLst/>
          </p:spPr>
          <p:txBody>
            <a:bodyPr rtlCol="0" anchor="ctr"/>
            <a:lstStyle/>
            <a:p>
              <a:pPr algn="ctr" defTabSz="685783">
                <a:defRPr/>
              </a:pPr>
              <a:r>
                <a:rPr lang="en-US" sz="1350" b="1" kern="0" dirty="0">
                  <a:solidFill>
                    <a:prstClr val="white"/>
                  </a:solidFill>
                  <a:latin typeface="Arial" panose="020B0604020202020204" pitchFamily="34" charset="0"/>
                  <a:cs typeface="Arial" panose="020B0604020202020204" pitchFamily="34" charset="0"/>
                </a:rPr>
                <a:t>1</a:t>
              </a:r>
            </a:p>
          </p:txBody>
        </p:sp>
        <p:sp>
          <p:nvSpPr>
            <p:cNvPr id="24" name="Oval 23"/>
            <p:cNvSpPr/>
            <p:nvPr/>
          </p:nvSpPr>
          <p:spPr>
            <a:xfrm>
              <a:off x="925285" y="4355122"/>
              <a:ext cx="562708" cy="562707"/>
            </a:xfrm>
            <a:prstGeom prst="ellipse">
              <a:avLst/>
            </a:prstGeom>
            <a:solidFill>
              <a:srgbClr val="ED7D31">
                <a:lumMod val="50000"/>
              </a:srgbClr>
            </a:solidFill>
            <a:ln w="12700" cap="flat" cmpd="sng" algn="ctr">
              <a:noFill/>
              <a:prstDash val="solid"/>
              <a:miter lim="800000"/>
            </a:ln>
            <a:effectLst/>
          </p:spPr>
          <p:txBody>
            <a:bodyPr rtlCol="0" anchor="ctr"/>
            <a:lstStyle/>
            <a:p>
              <a:pPr algn="ctr" defTabSz="685783">
                <a:defRPr/>
              </a:pPr>
              <a:r>
                <a:rPr lang="en-US" sz="1350" b="1" kern="0" dirty="0">
                  <a:solidFill>
                    <a:prstClr val="white"/>
                  </a:solidFill>
                  <a:latin typeface="Arial" panose="020B0604020202020204" pitchFamily="34" charset="0"/>
                  <a:cs typeface="Arial" panose="020B0604020202020204" pitchFamily="34" charset="0"/>
                </a:rPr>
                <a:t>2</a:t>
              </a:r>
            </a:p>
          </p:txBody>
        </p:sp>
        <p:sp>
          <p:nvSpPr>
            <p:cNvPr id="25" name="Oval 24"/>
            <p:cNvSpPr/>
            <p:nvPr/>
          </p:nvSpPr>
          <p:spPr>
            <a:xfrm>
              <a:off x="4554415" y="4355121"/>
              <a:ext cx="562708" cy="562707"/>
            </a:xfrm>
            <a:prstGeom prst="ellipse">
              <a:avLst/>
            </a:prstGeom>
            <a:solidFill>
              <a:srgbClr val="FFC000">
                <a:lumMod val="50000"/>
              </a:srgbClr>
            </a:solidFill>
            <a:ln w="12700" cap="flat" cmpd="sng" algn="ctr">
              <a:noFill/>
              <a:prstDash val="solid"/>
              <a:miter lim="800000"/>
            </a:ln>
            <a:effectLst/>
          </p:spPr>
          <p:txBody>
            <a:bodyPr rtlCol="0" anchor="ctr"/>
            <a:lstStyle/>
            <a:p>
              <a:pPr algn="ctr" defTabSz="685783">
                <a:defRPr/>
              </a:pPr>
              <a:r>
                <a:rPr lang="en-US" sz="1350" b="1" kern="0" dirty="0">
                  <a:solidFill>
                    <a:prstClr val="white"/>
                  </a:solidFill>
                  <a:latin typeface="Arial" panose="020B0604020202020204" pitchFamily="34" charset="0"/>
                  <a:cs typeface="Arial" panose="020B0604020202020204" pitchFamily="34" charset="0"/>
                </a:rPr>
                <a:t>3</a:t>
              </a:r>
            </a:p>
          </p:txBody>
        </p:sp>
      </p:grpSp>
      <p:pic>
        <p:nvPicPr>
          <p:cNvPr id="26" name="Picture 25"/>
          <p:cNvPicPr preferRelativeResize="0">
            <a:picLocks/>
          </p:cNvPicPr>
          <p:nvPr/>
        </p:nvPicPr>
        <p:blipFill>
          <a:blip r:embed="rId3" cstate="print">
            <a:extLst>
              <a:ext uri="{28A0092B-C50C-407E-A947-70E740481C1C}">
                <a14:useLocalDpi xmlns:a14="http://schemas.microsoft.com/office/drawing/2010/main"/>
              </a:ext>
            </a:extLst>
          </a:blip>
          <a:stretch>
            <a:fillRect/>
          </a:stretch>
        </p:blipFill>
        <p:spPr>
          <a:xfrm>
            <a:off x="6219825" y="3616648"/>
            <a:ext cx="2705502" cy="1791002"/>
          </a:xfrm>
          <a:prstGeom prst="rect">
            <a:avLst/>
          </a:prstGeom>
        </p:spPr>
      </p:pic>
      <p:pic>
        <p:nvPicPr>
          <p:cNvPr id="27" name="Picture 26"/>
          <p:cNvPicPr preferRelativeResize="0">
            <a:picLocks/>
          </p:cNvPicPr>
          <p:nvPr/>
        </p:nvPicPr>
        <p:blipFill>
          <a:blip r:embed="rId4">
            <a:extLst>
              <a:ext uri="{28A0092B-C50C-407E-A947-70E740481C1C}">
                <a14:useLocalDpi xmlns:a14="http://schemas.microsoft.com/office/drawing/2010/main"/>
              </a:ext>
            </a:extLst>
          </a:blip>
          <a:stretch>
            <a:fillRect/>
          </a:stretch>
        </p:blipFill>
        <p:spPr>
          <a:xfrm>
            <a:off x="6090327" y="1584450"/>
            <a:ext cx="2835000" cy="1973700"/>
          </a:xfrm>
          <a:prstGeom prst="rect">
            <a:avLst/>
          </a:prstGeom>
        </p:spPr>
      </p:pic>
      <p:pic>
        <p:nvPicPr>
          <p:cNvPr id="28" name="Picture 27"/>
          <p:cNvPicPr preferRelativeResize="0">
            <a:picLocks/>
          </p:cNvPicPr>
          <p:nvPr/>
        </p:nvPicPr>
        <p:blipFill>
          <a:blip r:embed="rId5">
            <a:extLst>
              <a:ext uri="{28A0092B-C50C-407E-A947-70E740481C1C}">
                <a14:useLocalDpi xmlns:a14="http://schemas.microsoft.com/office/drawing/2010/main"/>
              </a:ext>
            </a:extLst>
          </a:blip>
          <a:stretch>
            <a:fillRect/>
          </a:stretch>
        </p:blipFill>
        <p:spPr>
          <a:xfrm>
            <a:off x="3244868" y="1631979"/>
            <a:ext cx="2835000" cy="1973700"/>
          </a:xfrm>
          <a:prstGeom prst="rect">
            <a:avLst/>
          </a:prstGeom>
        </p:spPr>
      </p:pic>
      <p:sp>
        <p:nvSpPr>
          <p:cNvPr id="29" name="TextBox 28"/>
          <p:cNvSpPr txBox="1"/>
          <p:nvPr/>
        </p:nvSpPr>
        <p:spPr>
          <a:xfrm>
            <a:off x="7493219" y="3259448"/>
            <a:ext cx="1616500" cy="473206"/>
          </a:xfrm>
          <a:prstGeom prst="rect">
            <a:avLst/>
          </a:prstGeom>
          <a:noFill/>
        </p:spPr>
        <p:txBody>
          <a:bodyPr wrap="square" rtlCol="0">
            <a:spAutoFit/>
          </a:bodyPr>
          <a:lstStyle/>
          <a:p>
            <a:pPr defTabSz="685783"/>
            <a:r>
              <a:rPr lang="en-US" sz="825" i="1" dirty="0">
                <a:solidFill>
                  <a:prstClr val="black"/>
                </a:solidFill>
                <a:latin typeface="Calibri" panose="020F0502020204030204"/>
              </a:rPr>
              <a:t>Illustration by Jayne Doucette, Woods Hole Oceanographic Institution</a:t>
            </a:r>
          </a:p>
        </p:txBody>
      </p:sp>
      <p:sp>
        <p:nvSpPr>
          <p:cNvPr id="4" name="TextBox 3">
            <a:extLst>
              <a:ext uri="{FF2B5EF4-FFF2-40B4-BE49-F238E27FC236}">
                <a16:creationId xmlns:a16="http://schemas.microsoft.com/office/drawing/2014/main" id="{797CDD93-D8BE-249C-414D-78C7775BC5B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Natural causes – internal variability</a:t>
            </a:r>
          </a:p>
        </p:txBody>
      </p:sp>
      <p:cxnSp>
        <p:nvCxnSpPr>
          <p:cNvPr id="5" name="Straight Connector 4">
            <a:extLst>
              <a:ext uri="{FF2B5EF4-FFF2-40B4-BE49-F238E27FC236}">
                <a16:creationId xmlns:a16="http://schemas.microsoft.com/office/drawing/2014/main" id="{B7E8458C-6E9C-EE94-5168-B8F9C6F38E1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3433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anim calcmode="lin" valueType="num">
                                      <p:cBhvr additive="base">
                                        <p:cTn id="11" dur="500" fill="hold"/>
                                        <p:tgtEl>
                                          <p:spTgt spid="26"/>
                                        </p:tgtEl>
                                        <p:attrNameLst>
                                          <p:attrName>ppt_x</p:attrName>
                                        </p:attrNameLst>
                                      </p:cBhvr>
                                      <p:tavLst>
                                        <p:tav tm="0">
                                          <p:val>
                                            <p:strVal val="#ppt_x"/>
                                          </p:val>
                                        </p:tav>
                                        <p:tav tm="100000">
                                          <p:val>
                                            <p:strVal val="#ppt_x"/>
                                          </p:val>
                                        </p:tav>
                                      </p:tavLst>
                                    </p:anim>
                                    <p:anim calcmode="lin" valueType="num">
                                      <p:cBhvr additive="base">
                                        <p:cTn id="12" dur="500" fill="hold"/>
                                        <p:tgtEl>
                                          <p:spTgt spid="2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7"/>
                                        </p:tgtEl>
                                        <p:attrNameLst>
                                          <p:attrName>style.visibility</p:attrName>
                                        </p:attrNameLst>
                                      </p:cBhvr>
                                      <p:to>
                                        <p:strVal val="visible"/>
                                      </p:to>
                                    </p:set>
                                    <p:anim calcmode="lin" valueType="num">
                                      <p:cBhvr additive="base">
                                        <p:cTn id="15" dur="500" fill="hold"/>
                                        <p:tgtEl>
                                          <p:spTgt spid="27"/>
                                        </p:tgtEl>
                                        <p:attrNameLst>
                                          <p:attrName>ppt_x</p:attrName>
                                        </p:attrNameLst>
                                      </p:cBhvr>
                                      <p:tavLst>
                                        <p:tav tm="0">
                                          <p:val>
                                            <p:strVal val="#ppt_x"/>
                                          </p:val>
                                        </p:tav>
                                        <p:tav tm="100000">
                                          <p:val>
                                            <p:strVal val="#ppt_x"/>
                                          </p:val>
                                        </p:tav>
                                      </p:tavLst>
                                    </p:anim>
                                    <p:anim calcmode="lin" valueType="num">
                                      <p:cBhvr additive="base">
                                        <p:cTn id="16" dur="500" fill="hold"/>
                                        <p:tgtEl>
                                          <p:spTgt spid="27"/>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additive="base">
                                        <p:cTn id="19" dur="500" fill="hold"/>
                                        <p:tgtEl>
                                          <p:spTgt spid="28"/>
                                        </p:tgtEl>
                                        <p:attrNameLst>
                                          <p:attrName>ppt_x</p:attrName>
                                        </p:attrNameLst>
                                      </p:cBhvr>
                                      <p:tavLst>
                                        <p:tav tm="0">
                                          <p:val>
                                            <p:strVal val="#ppt_x"/>
                                          </p:val>
                                        </p:tav>
                                        <p:tav tm="100000">
                                          <p:val>
                                            <p:strVal val="#ppt_x"/>
                                          </p:val>
                                        </p:tav>
                                      </p:tavLst>
                                    </p:anim>
                                    <p:anim calcmode="lin" valueType="num">
                                      <p:cBhvr additive="base">
                                        <p:cTn id="2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2" descr="Puffy clouds viewed from above.">
            <a:extLst>
              <a:ext uri="{FF2B5EF4-FFF2-40B4-BE49-F238E27FC236}">
                <a16:creationId xmlns:a16="http://schemas.microsoft.com/office/drawing/2014/main" id="{0C2CC1B5-B6D2-966B-25F3-B65D06CAC07F}"/>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flipV="1">
            <a:off x="3131639" y="3941479"/>
            <a:ext cx="2914992" cy="1670540"/>
          </a:xfrm>
          <a:prstGeom prst="ellipse">
            <a:avLst/>
          </a:prstGeom>
          <a:noFill/>
          <a:ln w="76200" cap="flat" cmpd="sng" algn="ctr">
            <a:solidFill>
              <a:srgbClr val="57687B"/>
            </a:solid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cxnSp>
        <p:nvCxnSpPr>
          <p:cNvPr id="5" name="Straight Connector 4"/>
          <p:cNvCxnSpPr/>
          <p:nvPr/>
        </p:nvCxnSpPr>
        <p:spPr>
          <a:xfrm>
            <a:off x="-8678" y="3383168"/>
            <a:ext cx="9152678" cy="0"/>
          </a:xfrm>
          <a:prstGeom prst="line">
            <a:avLst/>
          </a:prstGeom>
          <a:noFill/>
          <a:ln w="6350" cap="flat" cmpd="sng" algn="ctr">
            <a:solidFill>
              <a:srgbClr val="57687B"/>
            </a:solidFill>
            <a:prstDash val="solid"/>
            <a:miter lim="800000"/>
          </a:ln>
          <a:effectLst>
            <a:outerShdw blurRad="50800" dist="38100" dir="13500000" algn="br" rotWithShape="0">
              <a:prstClr val="black">
                <a:alpha val="40000"/>
              </a:prstClr>
            </a:outerShdw>
          </a:effectLst>
        </p:spPr>
      </p:cxnSp>
      <p:cxnSp>
        <p:nvCxnSpPr>
          <p:cNvPr id="6" name="Straight Connector 5"/>
          <p:cNvCxnSpPr>
            <a:stCxn id="10" idx="0"/>
          </p:cNvCxnSpPr>
          <p:nvPr/>
        </p:nvCxnSpPr>
        <p:spPr>
          <a:xfrm flipH="1">
            <a:off x="857251" y="3844765"/>
            <a:ext cx="7077" cy="931985"/>
          </a:xfrm>
          <a:prstGeom prst="line">
            <a:avLst/>
          </a:prstGeom>
          <a:noFill/>
          <a:ln w="6350" cap="flat" cmpd="sng" algn="ctr">
            <a:solidFill>
              <a:srgbClr val="57687B"/>
            </a:solidFill>
            <a:prstDash val="solid"/>
            <a:miter lim="800000"/>
          </a:ln>
          <a:effectLst/>
        </p:spPr>
      </p:cxnSp>
      <p:cxnSp>
        <p:nvCxnSpPr>
          <p:cNvPr id="7" name="Straight Connector 6"/>
          <p:cNvCxnSpPr>
            <a:cxnSpLocks/>
            <a:endCxn id="4" idx="2"/>
          </p:cNvCxnSpPr>
          <p:nvPr/>
        </p:nvCxnSpPr>
        <p:spPr>
          <a:xfrm>
            <a:off x="857251" y="4776749"/>
            <a:ext cx="2274388" cy="0"/>
          </a:xfrm>
          <a:prstGeom prst="line">
            <a:avLst/>
          </a:prstGeom>
          <a:noFill/>
          <a:ln w="6350" cap="flat" cmpd="sng" algn="ctr">
            <a:solidFill>
              <a:srgbClr val="57687B"/>
            </a:solidFill>
            <a:prstDash val="solid"/>
            <a:miter lim="800000"/>
          </a:ln>
          <a:effectLst/>
        </p:spPr>
      </p:cxnSp>
      <p:cxnSp>
        <p:nvCxnSpPr>
          <p:cNvPr id="8" name="Straight Connector 7"/>
          <p:cNvCxnSpPr/>
          <p:nvPr/>
        </p:nvCxnSpPr>
        <p:spPr>
          <a:xfrm>
            <a:off x="8264771" y="3840371"/>
            <a:ext cx="4397" cy="931985"/>
          </a:xfrm>
          <a:prstGeom prst="line">
            <a:avLst/>
          </a:prstGeom>
          <a:noFill/>
          <a:ln w="6350" cap="flat" cmpd="sng" algn="ctr">
            <a:solidFill>
              <a:srgbClr val="57687B"/>
            </a:solidFill>
            <a:prstDash val="solid"/>
            <a:miter lim="800000"/>
          </a:ln>
          <a:effectLst/>
        </p:spPr>
      </p:cxnSp>
      <p:cxnSp>
        <p:nvCxnSpPr>
          <p:cNvPr id="9" name="Straight Connector 8"/>
          <p:cNvCxnSpPr>
            <a:cxnSpLocks/>
            <a:endCxn id="4" idx="6"/>
          </p:cNvCxnSpPr>
          <p:nvPr/>
        </p:nvCxnSpPr>
        <p:spPr>
          <a:xfrm flipH="1">
            <a:off x="6046631" y="4772354"/>
            <a:ext cx="2222537" cy="4395"/>
          </a:xfrm>
          <a:prstGeom prst="line">
            <a:avLst/>
          </a:prstGeom>
          <a:noFill/>
          <a:ln w="6350" cap="flat" cmpd="sng" algn="ctr">
            <a:solidFill>
              <a:srgbClr val="57687B"/>
            </a:solidFill>
            <a:prstDash val="solid"/>
            <a:miter lim="800000"/>
          </a:ln>
          <a:effectLst/>
        </p:spPr>
      </p:cxnSp>
      <p:sp>
        <p:nvSpPr>
          <p:cNvPr id="10" name="Oval 9"/>
          <p:cNvSpPr/>
          <p:nvPr/>
        </p:nvSpPr>
        <p:spPr>
          <a:xfrm flipV="1">
            <a:off x="397983" y="2912780"/>
            <a:ext cx="932688" cy="931985"/>
          </a:xfrm>
          <a:prstGeom prst="ellipse">
            <a:avLst/>
          </a:prstGeom>
          <a:noFill/>
          <a:ln w="12700" cap="flat" cmpd="sng" algn="ctr">
            <a:solidFill>
              <a:srgbClr val="57687B"/>
            </a:solid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11" name="Oval 10"/>
          <p:cNvSpPr/>
          <p:nvPr/>
        </p:nvSpPr>
        <p:spPr>
          <a:xfrm>
            <a:off x="481864" y="2996306"/>
            <a:ext cx="764930" cy="764931"/>
          </a:xfrm>
          <a:prstGeom prst="ellipse">
            <a:avLst/>
          </a:prstGeom>
          <a:solidFill>
            <a:srgbClr val="00B050"/>
          </a:solidFill>
          <a:ln w="12700" cap="flat" cmpd="sng" algn="ctr">
            <a:noFill/>
            <a:prstDash val="solid"/>
            <a:miter lim="800000"/>
          </a:ln>
          <a:effectLst/>
        </p:spPr>
        <p:txBody>
          <a:bodyPr rtlCol="0" anchor="ctr"/>
          <a:lstStyle/>
          <a:p>
            <a:pPr algn="ctr" defTabSz="685783">
              <a:defRPr/>
            </a:pPr>
            <a:endParaRPr lang="en-US" sz="1350" kern="0" dirty="0">
              <a:solidFill>
                <a:prstClr val="white"/>
              </a:solidFill>
              <a:latin typeface="Calibri" panose="020F0502020204030204"/>
            </a:endParaRPr>
          </a:p>
        </p:txBody>
      </p:sp>
      <p:sp>
        <p:nvSpPr>
          <p:cNvPr id="12" name="Oval 11"/>
          <p:cNvSpPr/>
          <p:nvPr/>
        </p:nvSpPr>
        <p:spPr>
          <a:xfrm flipV="1">
            <a:off x="1881397" y="2908385"/>
            <a:ext cx="932688" cy="931985"/>
          </a:xfrm>
          <a:prstGeom prst="ellipse">
            <a:avLst/>
          </a:prstGeom>
          <a:noFill/>
          <a:ln w="12700" cap="flat" cmpd="sng" algn="ctr">
            <a:solidFill>
              <a:srgbClr val="57687B"/>
            </a:solid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13" name="Oval 12"/>
          <p:cNvSpPr/>
          <p:nvPr/>
        </p:nvSpPr>
        <p:spPr>
          <a:xfrm>
            <a:off x="1965277" y="2991911"/>
            <a:ext cx="764930" cy="764931"/>
          </a:xfrm>
          <a:prstGeom prst="ellipse">
            <a:avLst/>
          </a:prstGeom>
          <a:solidFill>
            <a:srgbClr val="A5A5A5"/>
          </a:solidFill>
          <a:ln w="12700" cap="flat" cmpd="sng" algn="ctr">
            <a:noFill/>
            <a:prstDash val="solid"/>
            <a:miter lim="800000"/>
          </a:ln>
          <a:effectLst/>
        </p:spPr>
        <p:txBody>
          <a:bodyPr rtlCol="0" anchor="ctr"/>
          <a:lstStyle/>
          <a:p>
            <a:pPr algn="ctr" defTabSz="685783">
              <a:defRPr/>
            </a:pPr>
            <a:endParaRPr lang="en-US" sz="1350" kern="0" dirty="0">
              <a:solidFill>
                <a:prstClr val="white"/>
              </a:solidFill>
              <a:latin typeface="Calibri" panose="020F0502020204030204"/>
            </a:endParaRPr>
          </a:p>
        </p:txBody>
      </p:sp>
      <p:sp>
        <p:nvSpPr>
          <p:cNvPr id="14" name="Oval 13"/>
          <p:cNvSpPr/>
          <p:nvPr/>
        </p:nvSpPr>
        <p:spPr>
          <a:xfrm flipV="1">
            <a:off x="3360415" y="2908385"/>
            <a:ext cx="932688" cy="931985"/>
          </a:xfrm>
          <a:prstGeom prst="ellipse">
            <a:avLst/>
          </a:prstGeom>
          <a:noFill/>
          <a:ln w="12700" cap="flat" cmpd="sng" algn="ctr">
            <a:solidFill>
              <a:srgbClr val="57687B"/>
            </a:solid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15" name="Oval 14"/>
          <p:cNvSpPr/>
          <p:nvPr/>
        </p:nvSpPr>
        <p:spPr>
          <a:xfrm rot="16200000" flipV="1">
            <a:off x="3444295" y="2991911"/>
            <a:ext cx="764930" cy="764931"/>
          </a:xfrm>
          <a:prstGeom prst="ellipse">
            <a:avLst/>
          </a:prstGeom>
          <a:solidFill>
            <a:srgbClr val="FFC000"/>
          </a:solidFill>
          <a:ln w="12700" cap="flat" cmpd="sng" algn="ctr">
            <a:no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16" name="Oval 15"/>
          <p:cNvSpPr/>
          <p:nvPr/>
        </p:nvSpPr>
        <p:spPr>
          <a:xfrm flipV="1">
            <a:off x="4842809" y="2912780"/>
            <a:ext cx="932688" cy="931985"/>
          </a:xfrm>
          <a:prstGeom prst="ellipse">
            <a:avLst/>
          </a:prstGeom>
          <a:noFill/>
          <a:ln w="12700" cap="flat" cmpd="sng" algn="ctr">
            <a:solidFill>
              <a:srgbClr val="57687B"/>
            </a:solid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17" name="Oval 16"/>
          <p:cNvSpPr/>
          <p:nvPr/>
        </p:nvSpPr>
        <p:spPr>
          <a:xfrm>
            <a:off x="4926688" y="2996306"/>
            <a:ext cx="764930" cy="764931"/>
          </a:xfrm>
          <a:prstGeom prst="ellipse">
            <a:avLst/>
          </a:prstGeom>
          <a:solidFill>
            <a:srgbClr val="ED7D31">
              <a:lumMod val="75000"/>
            </a:srgbClr>
          </a:solidFill>
          <a:ln w="12700" cap="flat" cmpd="sng" algn="ctr">
            <a:no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18" name="Oval 17"/>
          <p:cNvSpPr/>
          <p:nvPr/>
        </p:nvSpPr>
        <p:spPr>
          <a:xfrm flipV="1">
            <a:off x="6307158" y="2917177"/>
            <a:ext cx="932688" cy="931985"/>
          </a:xfrm>
          <a:prstGeom prst="ellipse">
            <a:avLst/>
          </a:prstGeom>
          <a:noFill/>
          <a:ln w="12700" cap="flat" cmpd="sng" algn="ctr">
            <a:solidFill>
              <a:srgbClr val="57687B"/>
            </a:solid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19" name="Oval 18"/>
          <p:cNvSpPr/>
          <p:nvPr/>
        </p:nvSpPr>
        <p:spPr>
          <a:xfrm>
            <a:off x="6391039" y="3000704"/>
            <a:ext cx="764930" cy="764931"/>
          </a:xfrm>
          <a:prstGeom prst="ellipse">
            <a:avLst/>
          </a:prstGeom>
          <a:solidFill>
            <a:srgbClr val="002060"/>
          </a:solidFill>
          <a:ln w="12700" cap="flat" cmpd="sng" algn="ctr">
            <a:noFill/>
            <a:prstDash val="solid"/>
            <a:miter lim="800000"/>
          </a:ln>
          <a:effectLst/>
        </p:spPr>
        <p:txBody>
          <a:bodyPr rtlCol="0" anchor="ctr"/>
          <a:lstStyle/>
          <a:p>
            <a:pPr algn="ctr" defTabSz="685783">
              <a:defRPr/>
            </a:pPr>
            <a:endParaRPr lang="en-US" sz="1350" kern="0">
              <a:solidFill>
                <a:srgbClr val="00B050"/>
              </a:solidFill>
              <a:latin typeface="Calibri" panose="020F0502020204030204"/>
            </a:endParaRPr>
          </a:p>
        </p:txBody>
      </p:sp>
      <p:sp>
        <p:nvSpPr>
          <p:cNvPr id="20" name="Oval 19"/>
          <p:cNvSpPr/>
          <p:nvPr/>
        </p:nvSpPr>
        <p:spPr>
          <a:xfrm flipV="1">
            <a:off x="7800875" y="2908385"/>
            <a:ext cx="932688" cy="931985"/>
          </a:xfrm>
          <a:prstGeom prst="ellipse">
            <a:avLst/>
          </a:prstGeom>
          <a:noFill/>
          <a:ln w="12700" cap="flat" cmpd="sng" algn="ctr">
            <a:solidFill>
              <a:srgbClr val="57687B"/>
            </a:solid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21" name="Oval 20"/>
          <p:cNvSpPr/>
          <p:nvPr/>
        </p:nvSpPr>
        <p:spPr>
          <a:xfrm>
            <a:off x="7884756" y="2991911"/>
            <a:ext cx="764930" cy="764931"/>
          </a:xfrm>
          <a:prstGeom prst="ellipse">
            <a:avLst/>
          </a:prstGeom>
          <a:solidFill>
            <a:srgbClr val="57687B"/>
          </a:solidFill>
          <a:ln w="12700" cap="flat" cmpd="sng" algn="ctr">
            <a:no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22" name="Oval 21"/>
          <p:cNvSpPr/>
          <p:nvPr/>
        </p:nvSpPr>
        <p:spPr>
          <a:xfrm>
            <a:off x="3444294" y="4090949"/>
            <a:ext cx="2331203" cy="1371600"/>
          </a:xfrm>
          <a:prstGeom prst="ellipse">
            <a:avLst/>
          </a:prstGeom>
          <a:solidFill>
            <a:srgbClr val="EEECE1"/>
          </a:solidFill>
          <a:ln w="12700" cap="flat" cmpd="sng" algn="ctr">
            <a:noFill/>
            <a:prstDash val="solid"/>
            <a:miter lim="800000"/>
          </a:ln>
          <a:effectLst/>
        </p:spPr>
        <p:txBody>
          <a:bodyPr rtlCol="0" anchor="ctr"/>
          <a:lstStyle/>
          <a:p>
            <a:pPr algn="ctr" defTabSz="685783">
              <a:defRPr/>
            </a:pPr>
            <a:endParaRPr lang="en-US" sz="1350" kern="0">
              <a:solidFill>
                <a:prstClr val="white"/>
              </a:solidFill>
              <a:latin typeface="Calibri" panose="020F0502020204030204"/>
            </a:endParaRPr>
          </a:p>
        </p:txBody>
      </p:sp>
      <p:sp>
        <p:nvSpPr>
          <p:cNvPr id="23" name="Rectangle 22"/>
          <p:cNvSpPr/>
          <p:nvPr/>
        </p:nvSpPr>
        <p:spPr>
          <a:xfrm>
            <a:off x="3719257" y="4429288"/>
            <a:ext cx="1781276" cy="738664"/>
          </a:xfrm>
          <a:prstGeom prst="rect">
            <a:avLst/>
          </a:prstGeom>
        </p:spPr>
        <p:txBody>
          <a:bodyPr wrap="square">
            <a:spAutoFit/>
          </a:bodyPr>
          <a:lstStyle/>
          <a:p>
            <a:pPr algn="ctr" defTabSz="685783"/>
            <a:r>
              <a:rPr lang="en-US" sz="1400" b="1" cap="all" dirty="0">
                <a:latin typeface="Arial" panose="020B0604020202020204" pitchFamily="34" charset="0"/>
                <a:cs typeface="Arial" panose="020B0604020202020204" pitchFamily="34" charset="0"/>
              </a:rPr>
              <a:t>External climate forcing</a:t>
            </a:r>
          </a:p>
        </p:txBody>
      </p:sp>
      <p:sp>
        <p:nvSpPr>
          <p:cNvPr id="24" name="Rectangle 23"/>
          <p:cNvSpPr/>
          <p:nvPr/>
        </p:nvSpPr>
        <p:spPr>
          <a:xfrm>
            <a:off x="41026" y="2319385"/>
            <a:ext cx="1646606" cy="300082"/>
          </a:xfrm>
          <a:prstGeom prst="rect">
            <a:avLst/>
          </a:prstGeom>
        </p:spPr>
        <p:txBody>
          <a:bodyPr wrap="none">
            <a:spAutoFit/>
          </a:bodyPr>
          <a:lstStyle/>
          <a:p>
            <a:pPr algn="ctr" defTabSz="685783"/>
            <a:r>
              <a:rPr lang="en-US" sz="1350" dirty="0">
                <a:latin typeface="Arial" panose="020B0604020202020204" pitchFamily="34" charset="0"/>
                <a:cs typeface="Arial" panose="020B0604020202020204" pitchFamily="34" charset="0"/>
              </a:rPr>
              <a:t>Greenhouse gases</a:t>
            </a:r>
          </a:p>
        </p:txBody>
      </p:sp>
      <p:sp>
        <p:nvSpPr>
          <p:cNvPr id="25" name="Rectangle 24"/>
          <p:cNvSpPr/>
          <p:nvPr/>
        </p:nvSpPr>
        <p:spPr>
          <a:xfrm>
            <a:off x="1641464" y="2628654"/>
            <a:ext cx="1483098" cy="300082"/>
          </a:xfrm>
          <a:prstGeom prst="rect">
            <a:avLst/>
          </a:prstGeom>
        </p:spPr>
        <p:txBody>
          <a:bodyPr wrap="none">
            <a:spAutoFit/>
          </a:bodyPr>
          <a:lstStyle/>
          <a:p>
            <a:pPr algn="ctr" defTabSz="685783"/>
            <a:r>
              <a:rPr lang="en-US" sz="1350" dirty="0">
                <a:latin typeface="Arial" panose="020B0604020202020204" pitchFamily="34" charset="0"/>
                <a:cs typeface="Arial" panose="020B0604020202020204" pitchFamily="34" charset="0"/>
              </a:rPr>
              <a:t>Orbital variations</a:t>
            </a:r>
          </a:p>
        </p:txBody>
      </p:sp>
      <p:sp>
        <p:nvSpPr>
          <p:cNvPr id="26" name="Rectangle 25"/>
          <p:cNvSpPr/>
          <p:nvPr/>
        </p:nvSpPr>
        <p:spPr>
          <a:xfrm>
            <a:off x="3267951" y="2319385"/>
            <a:ext cx="1117615" cy="300082"/>
          </a:xfrm>
          <a:prstGeom prst="rect">
            <a:avLst/>
          </a:prstGeom>
        </p:spPr>
        <p:txBody>
          <a:bodyPr wrap="none">
            <a:spAutoFit/>
          </a:bodyPr>
          <a:lstStyle/>
          <a:p>
            <a:pPr algn="ctr" defTabSz="685783"/>
            <a:r>
              <a:rPr lang="en-US" sz="1350" dirty="0">
                <a:latin typeface="Arial" panose="020B0604020202020204" pitchFamily="34" charset="0"/>
                <a:cs typeface="Arial" panose="020B0604020202020204" pitchFamily="34" charset="0"/>
              </a:rPr>
              <a:t>Solar output</a:t>
            </a:r>
          </a:p>
        </p:txBody>
      </p:sp>
      <p:sp>
        <p:nvSpPr>
          <p:cNvPr id="27" name="Rectangle 26"/>
          <p:cNvSpPr/>
          <p:nvPr/>
        </p:nvSpPr>
        <p:spPr>
          <a:xfrm>
            <a:off x="4822450" y="2613841"/>
            <a:ext cx="973408" cy="300082"/>
          </a:xfrm>
          <a:prstGeom prst="rect">
            <a:avLst/>
          </a:prstGeom>
        </p:spPr>
        <p:txBody>
          <a:bodyPr wrap="none">
            <a:spAutoFit/>
          </a:bodyPr>
          <a:lstStyle/>
          <a:p>
            <a:pPr algn="ctr" defTabSz="685783"/>
            <a:r>
              <a:rPr lang="en-US" sz="1350" dirty="0">
                <a:latin typeface="Arial" panose="020B0604020202020204" pitchFamily="34" charset="0"/>
                <a:cs typeface="Arial" panose="020B0604020202020204" pitchFamily="34" charset="0"/>
              </a:rPr>
              <a:t>Volcanism</a:t>
            </a:r>
          </a:p>
        </p:txBody>
      </p:sp>
      <p:sp>
        <p:nvSpPr>
          <p:cNvPr id="28" name="Rectangle 27"/>
          <p:cNvSpPr/>
          <p:nvPr/>
        </p:nvSpPr>
        <p:spPr>
          <a:xfrm>
            <a:off x="6118515" y="2319385"/>
            <a:ext cx="1309975" cy="300082"/>
          </a:xfrm>
          <a:prstGeom prst="rect">
            <a:avLst/>
          </a:prstGeom>
        </p:spPr>
        <p:txBody>
          <a:bodyPr wrap="none">
            <a:spAutoFit/>
          </a:bodyPr>
          <a:lstStyle/>
          <a:p>
            <a:pPr algn="ctr" defTabSz="685783"/>
            <a:r>
              <a:rPr lang="en-US" sz="1350" dirty="0">
                <a:latin typeface="Arial" panose="020B0604020202020204" pitchFamily="34" charset="0"/>
                <a:cs typeface="Arial" panose="020B0604020202020204" pitchFamily="34" charset="0"/>
              </a:rPr>
              <a:t>Plate tectonics</a:t>
            </a:r>
          </a:p>
        </p:txBody>
      </p:sp>
      <p:sp>
        <p:nvSpPr>
          <p:cNvPr id="29" name="Rectangle 28"/>
          <p:cNvSpPr/>
          <p:nvPr/>
        </p:nvSpPr>
        <p:spPr>
          <a:xfrm>
            <a:off x="7446553" y="2635512"/>
            <a:ext cx="1636987" cy="300082"/>
          </a:xfrm>
          <a:prstGeom prst="rect">
            <a:avLst/>
          </a:prstGeom>
        </p:spPr>
        <p:txBody>
          <a:bodyPr wrap="none">
            <a:spAutoFit/>
          </a:bodyPr>
          <a:lstStyle/>
          <a:p>
            <a:pPr algn="ctr" defTabSz="685783"/>
            <a:r>
              <a:rPr lang="en-US" sz="1350" dirty="0">
                <a:latin typeface="Arial" panose="020B0604020202020204" pitchFamily="34" charset="0"/>
                <a:cs typeface="Arial" panose="020B0604020202020204" pitchFamily="34" charset="0"/>
              </a:rPr>
              <a:t>Other mechanisms</a:t>
            </a:r>
          </a:p>
        </p:txBody>
      </p:sp>
      <p:sp>
        <p:nvSpPr>
          <p:cNvPr id="30" name="TextBox 3">
            <a:extLst>
              <a:ext uri="{FF2B5EF4-FFF2-40B4-BE49-F238E27FC236}">
                <a16:creationId xmlns:a16="http://schemas.microsoft.com/office/drawing/2014/main" id="{BE5855B5-2991-28E3-E00F-5D7909B4FB98}"/>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Natural causes – External forcing</a:t>
            </a:r>
          </a:p>
        </p:txBody>
      </p:sp>
      <p:cxnSp>
        <p:nvCxnSpPr>
          <p:cNvPr id="31" name="Straight Connector 30">
            <a:extLst>
              <a:ext uri="{FF2B5EF4-FFF2-40B4-BE49-F238E27FC236}">
                <a16:creationId xmlns:a16="http://schemas.microsoft.com/office/drawing/2014/main" id="{A0FD4DC0-9B3A-00FA-0AFD-D56771A426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5709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Puffy clouds viewed from above.">
            <a:extLst>
              <a:ext uri="{FF2B5EF4-FFF2-40B4-BE49-F238E27FC236}">
                <a16:creationId xmlns:a16="http://schemas.microsoft.com/office/drawing/2014/main" id="{87E4F52C-862C-53F3-2489-4AA36D5CBF7C}"/>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98438" y="740884"/>
            <a:ext cx="8650196" cy="3823200"/>
          </a:xfrm>
        </p:spPr>
        <p:txBody>
          <a:bodyPr>
            <a:normAutofit/>
          </a:bodyPr>
          <a:lstStyle/>
          <a:p>
            <a:r>
              <a:rPr lang="en-GB" sz="1800" dirty="0"/>
              <a:t>Shifts and wobbles in the Earth’s orbit can trigger changes in climate such as the beginning and end of ice ages. </a:t>
            </a:r>
          </a:p>
          <a:p>
            <a:r>
              <a:rPr lang="en-GB" sz="1800" dirty="0"/>
              <a:t>More tilt = warmer summers and colder winters</a:t>
            </a:r>
          </a:p>
          <a:p>
            <a:r>
              <a:rPr lang="en-GB" sz="1800" dirty="0"/>
              <a:t>Less tilt = cooler summers and milder winters</a:t>
            </a:r>
            <a:endParaRPr lang="en-US" sz="1800" dirty="0"/>
          </a:p>
          <a:p>
            <a:r>
              <a:rPr lang="en-GB" sz="1800" dirty="0"/>
              <a:t>Orbital shifts are so gradual that they can only be observed over thousands of years - not decades or centuries.</a:t>
            </a:r>
          </a:p>
          <a:p>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503054" y="2855097"/>
            <a:ext cx="5442508" cy="3825013"/>
          </a:xfrm>
          <a:prstGeom prst="rect">
            <a:avLst/>
          </a:prstGeom>
        </p:spPr>
      </p:pic>
      <p:sp>
        <p:nvSpPr>
          <p:cNvPr id="5" name="TextBox 3">
            <a:extLst>
              <a:ext uri="{FF2B5EF4-FFF2-40B4-BE49-F238E27FC236}">
                <a16:creationId xmlns:a16="http://schemas.microsoft.com/office/drawing/2014/main" id="{766A6897-C8DF-6136-2313-F151CD2CD2F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Natural causes – Orbital variation</a:t>
            </a:r>
          </a:p>
        </p:txBody>
      </p:sp>
      <p:cxnSp>
        <p:nvCxnSpPr>
          <p:cNvPr id="6" name="Straight Connector 5">
            <a:extLst>
              <a:ext uri="{FF2B5EF4-FFF2-40B4-BE49-F238E27FC236}">
                <a16:creationId xmlns:a16="http://schemas.microsoft.com/office/drawing/2014/main" id="{494A5E19-E584-F9C5-9EBC-50C171D3995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46536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Puffy clouds viewed from above.">
            <a:extLst>
              <a:ext uri="{FF2B5EF4-FFF2-40B4-BE49-F238E27FC236}">
                <a16:creationId xmlns:a16="http://schemas.microsoft.com/office/drawing/2014/main" id="{9F5F91F9-8E89-1BB4-C39A-DBA808D5671A}"/>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36501" y="842746"/>
            <a:ext cx="5065950" cy="3823200"/>
          </a:xfrm>
        </p:spPr>
        <p:txBody>
          <a:bodyPr>
            <a:normAutofit/>
          </a:bodyPr>
          <a:lstStyle/>
          <a:p>
            <a:r>
              <a:rPr lang="en-GB" sz="2000" dirty="0"/>
              <a:t>The Sun is the source of energy for the Earth’s climate system.</a:t>
            </a:r>
          </a:p>
          <a:p>
            <a:r>
              <a:rPr lang="en-GB" sz="2000" dirty="0"/>
              <a:t>The Sun’s energy output appears constant from an everyday point of view, small changes over an extended period of time can lead to climate changes. </a:t>
            </a:r>
          </a:p>
          <a:p>
            <a:endParaRPr lang="en-GB" dirty="0"/>
          </a:p>
        </p:txBody>
      </p:sp>
      <p:pic>
        <p:nvPicPr>
          <p:cNvPr id="4" name="Picture 3"/>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538953" y="1610287"/>
            <a:ext cx="3186605" cy="3186605"/>
          </a:xfrm>
          <a:prstGeom prst="rect">
            <a:avLst/>
          </a:prstGeom>
        </p:spPr>
      </p:pic>
      <p:sp>
        <p:nvSpPr>
          <p:cNvPr id="5" name="TextBox 4"/>
          <p:cNvSpPr txBox="1"/>
          <p:nvPr/>
        </p:nvSpPr>
        <p:spPr>
          <a:xfrm>
            <a:off x="5841110" y="4922903"/>
            <a:ext cx="3159839" cy="484748"/>
          </a:xfrm>
          <a:prstGeom prst="rect">
            <a:avLst/>
          </a:prstGeom>
          <a:noFill/>
        </p:spPr>
        <p:txBody>
          <a:bodyPr wrap="none" rtlCol="0">
            <a:spAutoFit/>
          </a:bodyPr>
          <a:lstStyle/>
          <a:p>
            <a:pPr defTabSz="685783"/>
            <a:r>
              <a:rPr lang="en-US" sz="1200" i="1" dirty="0">
                <a:solidFill>
                  <a:srgbClr val="0A0A0A"/>
                </a:solidFill>
                <a:latin typeface="Arial" panose="020B0604020202020204" pitchFamily="34" charset="0"/>
                <a:cs typeface="Arial" panose="020B0604020202020204" pitchFamily="34" charset="0"/>
              </a:rPr>
              <a:t>Source: Swiss National Science Foundation</a:t>
            </a:r>
          </a:p>
          <a:p>
            <a:pPr defTabSz="685783"/>
            <a:endParaRPr lang="en-US" sz="1350" dirty="0">
              <a:solidFill>
                <a:prstClr val="black"/>
              </a:solidFill>
              <a:latin typeface="Arial" panose="020B0604020202020204" pitchFamily="34" charset="0"/>
              <a:cs typeface="Arial" panose="020B0604020202020204" pitchFamily="34" charset="0"/>
            </a:endParaRPr>
          </a:p>
        </p:txBody>
      </p:sp>
      <p:sp>
        <p:nvSpPr>
          <p:cNvPr id="6" name="TextBox 3">
            <a:extLst>
              <a:ext uri="{FF2B5EF4-FFF2-40B4-BE49-F238E27FC236}">
                <a16:creationId xmlns:a16="http://schemas.microsoft.com/office/drawing/2014/main" id="{11944156-3DD1-1D1F-0F59-C0E55A55349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Natural causes – solar output</a:t>
            </a:r>
          </a:p>
        </p:txBody>
      </p:sp>
      <p:cxnSp>
        <p:nvCxnSpPr>
          <p:cNvPr id="7" name="Straight Connector 6">
            <a:extLst>
              <a:ext uri="{FF2B5EF4-FFF2-40B4-BE49-F238E27FC236}">
                <a16:creationId xmlns:a16="http://schemas.microsoft.com/office/drawing/2014/main" id="{98C97B20-D237-0247-364B-4F42B5EA73BC}"/>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2515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Puffy clouds viewed from above.">
            <a:extLst>
              <a:ext uri="{FF2B5EF4-FFF2-40B4-BE49-F238E27FC236}">
                <a16:creationId xmlns:a16="http://schemas.microsoft.com/office/drawing/2014/main" id="{7A01400E-7CA4-2B95-3D17-D72E3A59DDBD}"/>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72800" y="1584451"/>
            <a:ext cx="8748000" cy="788985"/>
          </a:xfrm>
        </p:spPr>
        <p:txBody>
          <a:bodyPr>
            <a:normAutofit fontScale="92500" lnSpcReduction="10000"/>
          </a:bodyPr>
          <a:lstStyle/>
          <a:p>
            <a:r>
              <a:rPr lang="en-GB" sz="2100" dirty="0"/>
              <a:t>A decrease in solar activity was thought to have triggered the Little Ice Age between approximately 1650 and 1850, when Greenland was largely cut off by ice from 1410 to the 1720s and glaciers advanced in the Alps.</a:t>
            </a:r>
          </a:p>
          <a:p>
            <a:endParaRPr lang="en-GB" dirty="0"/>
          </a:p>
        </p:txBody>
      </p:sp>
      <p:pic>
        <p:nvPicPr>
          <p:cNvPr id="4" name="Content Placeholder 3"/>
          <p:cNvPicPr preferRelativeResize="0">
            <a:picLocks/>
          </p:cNvPicPr>
          <p:nvPr/>
        </p:nvPicPr>
        <p:blipFill>
          <a:blip r:embed="rId4" cstate="print">
            <a:extLst>
              <a:ext uri="{28A0092B-C50C-407E-A947-70E740481C1C}">
                <a14:useLocalDpi xmlns:a14="http://schemas.microsoft.com/office/drawing/2010/main"/>
              </a:ext>
            </a:extLst>
          </a:blip>
          <a:stretch>
            <a:fillRect/>
          </a:stretch>
        </p:blipFill>
        <p:spPr bwMode="auto">
          <a:xfrm>
            <a:off x="4779717" y="2571824"/>
            <a:ext cx="4050000" cy="270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4596818" y="5222806"/>
            <a:ext cx="4559081" cy="523220"/>
          </a:xfrm>
          <a:prstGeom prst="rect">
            <a:avLst/>
          </a:prstGeom>
          <a:noFill/>
        </p:spPr>
        <p:txBody>
          <a:bodyPr wrap="square" rtlCol="0">
            <a:spAutoFit/>
          </a:bodyPr>
          <a:lstStyle/>
          <a:p>
            <a:pPr algn="just" defTabSz="685783"/>
            <a:r>
              <a:rPr lang="en-US" sz="1400" i="1" dirty="0" err="1">
                <a:solidFill>
                  <a:prstClr val="black"/>
                </a:solidFill>
              </a:rPr>
              <a:t>Pompenburg</a:t>
            </a:r>
            <a:r>
              <a:rPr lang="en-US" sz="1400" i="1" dirty="0">
                <a:solidFill>
                  <a:prstClr val="black"/>
                </a:solidFill>
              </a:rPr>
              <a:t> with </a:t>
            </a:r>
            <a:r>
              <a:rPr lang="en-US" sz="1400" i="1" dirty="0" err="1">
                <a:solidFill>
                  <a:prstClr val="black"/>
                </a:solidFill>
              </a:rPr>
              <a:t>Hofpoort</a:t>
            </a:r>
            <a:r>
              <a:rPr lang="en-US" sz="1400" i="1" dirty="0">
                <a:solidFill>
                  <a:prstClr val="black"/>
                </a:solidFill>
              </a:rPr>
              <a:t> in winter, by Bartholomeus Johannes van Hove (1790-1880)</a:t>
            </a:r>
          </a:p>
        </p:txBody>
      </p:sp>
      <p:pic>
        <p:nvPicPr>
          <p:cNvPr id="6" name="Picture 5"/>
          <p:cNvPicPr preferRelativeResize="0">
            <a:picLocks/>
          </p:cNvPicPr>
          <p:nvPr/>
        </p:nvPicPr>
        <p:blipFill>
          <a:blip r:embed="rId5">
            <a:extLst>
              <a:ext uri="{28A0092B-C50C-407E-A947-70E740481C1C}">
                <a14:useLocalDpi xmlns:a14="http://schemas.microsoft.com/office/drawing/2010/main"/>
              </a:ext>
            </a:extLst>
          </a:blip>
          <a:stretch>
            <a:fillRect/>
          </a:stretch>
        </p:blipFill>
        <p:spPr>
          <a:xfrm>
            <a:off x="546818" y="2571824"/>
            <a:ext cx="4050000" cy="2700000"/>
          </a:xfrm>
          <a:prstGeom prst="rect">
            <a:avLst/>
          </a:prstGeom>
        </p:spPr>
      </p:pic>
      <p:sp>
        <p:nvSpPr>
          <p:cNvPr id="7" name="TextBox 6"/>
          <p:cNvSpPr txBox="1"/>
          <p:nvPr/>
        </p:nvSpPr>
        <p:spPr>
          <a:xfrm>
            <a:off x="756338" y="5222806"/>
            <a:ext cx="3840480" cy="523220"/>
          </a:xfrm>
          <a:prstGeom prst="rect">
            <a:avLst/>
          </a:prstGeom>
          <a:noFill/>
        </p:spPr>
        <p:txBody>
          <a:bodyPr wrap="square" rtlCol="0">
            <a:spAutoFit/>
          </a:bodyPr>
          <a:lstStyle/>
          <a:p>
            <a:pPr defTabSz="685783"/>
            <a:r>
              <a:rPr lang="en-US" sz="1400" i="1" dirty="0">
                <a:solidFill>
                  <a:prstClr val="black"/>
                </a:solidFill>
              </a:rPr>
              <a:t>The Frozen Thames, by Abraham </a:t>
            </a:r>
            <a:r>
              <a:rPr lang="en-US" sz="1400" i="1" dirty="0" err="1">
                <a:solidFill>
                  <a:prstClr val="black"/>
                </a:solidFill>
              </a:rPr>
              <a:t>Hondius</a:t>
            </a:r>
            <a:r>
              <a:rPr lang="en-US" sz="1400" i="1" dirty="0">
                <a:solidFill>
                  <a:prstClr val="black"/>
                </a:solidFill>
              </a:rPr>
              <a:t> (c.1625–1691)</a:t>
            </a:r>
          </a:p>
        </p:txBody>
      </p:sp>
      <p:sp>
        <p:nvSpPr>
          <p:cNvPr id="8" name="TextBox 3">
            <a:extLst>
              <a:ext uri="{FF2B5EF4-FFF2-40B4-BE49-F238E27FC236}">
                <a16:creationId xmlns:a16="http://schemas.microsoft.com/office/drawing/2014/main" id="{11365FF4-03B8-67C9-7A13-2D2EB54D9677}"/>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Natural causes – solar output</a:t>
            </a:r>
          </a:p>
        </p:txBody>
      </p:sp>
      <p:cxnSp>
        <p:nvCxnSpPr>
          <p:cNvPr id="9" name="Straight Connector 8">
            <a:extLst>
              <a:ext uri="{FF2B5EF4-FFF2-40B4-BE49-F238E27FC236}">
                <a16:creationId xmlns:a16="http://schemas.microsoft.com/office/drawing/2014/main" id="{725383B5-6150-65C9-F9FE-CCD916FF348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7314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Puffy clouds viewed from above.">
            <a:extLst>
              <a:ext uri="{FF2B5EF4-FFF2-40B4-BE49-F238E27FC236}">
                <a16:creationId xmlns:a16="http://schemas.microsoft.com/office/drawing/2014/main" id="{1C9F8B85-7018-0489-99FB-13A9826E1A7E}"/>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7938"/>
            <a:ext cx="9144001" cy="68500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56831" y="814234"/>
            <a:ext cx="3656250" cy="3305530"/>
          </a:xfrm>
        </p:spPr>
        <p:txBody>
          <a:bodyPr>
            <a:normAutofit/>
          </a:bodyPr>
          <a:lstStyle/>
          <a:p>
            <a:r>
              <a:rPr lang="en-GB" sz="2000" dirty="0">
                <a:highlight>
                  <a:srgbClr val="C0C0C0"/>
                </a:highlight>
              </a:rPr>
              <a:t>Volcanic eruption throws out an enormous amount of particles and other gases that effectively shield us from the Sun to lead to a period of global cooling.</a:t>
            </a:r>
          </a:p>
          <a:p>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169913" y="1820484"/>
            <a:ext cx="4820726" cy="3104687"/>
          </a:xfrm>
          <a:prstGeom prst="rect">
            <a:avLst/>
          </a:prstGeom>
        </p:spPr>
      </p:pic>
      <p:sp>
        <p:nvSpPr>
          <p:cNvPr id="5" name="TextBox 4"/>
          <p:cNvSpPr txBox="1"/>
          <p:nvPr/>
        </p:nvSpPr>
        <p:spPr>
          <a:xfrm>
            <a:off x="3913081" y="5037516"/>
            <a:ext cx="5312673" cy="246221"/>
          </a:xfrm>
          <a:prstGeom prst="rect">
            <a:avLst/>
          </a:prstGeom>
          <a:noFill/>
        </p:spPr>
        <p:txBody>
          <a:bodyPr wrap="none" rtlCol="0">
            <a:spAutoFit/>
          </a:bodyPr>
          <a:lstStyle/>
          <a:p>
            <a:pPr defTabSz="685783"/>
            <a:r>
              <a:rPr lang="en-GB" sz="1000" dirty="0">
                <a:solidFill>
                  <a:prstClr val="black"/>
                </a:solidFill>
                <a:latin typeface="Arial" panose="020B0604020202020204" pitchFamily="34" charset="0"/>
                <a:cs typeface="Arial" panose="020B0604020202020204" pitchFamily="34" charset="0"/>
              </a:rPr>
              <a:t>Source: </a:t>
            </a:r>
            <a:r>
              <a:rPr lang="en-US" sz="1000" dirty="0">
                <a:solidFill>
                  <a:prstClr val="black"/>
                </a:solidFill>
                <a:latin typeface="Arial" panose="020B0604020202020204" pitchFamily="34" charset="0"/>
                <a:cs typeface="Arial" panose="020B0604020202020204" pitchFamily="34" charset="0"/>
                <a:hlinkClick r:id="rId5"/>
              </a:rPr>
              <a:t>https://earthdata.nasa.gov/learn/sensing-our-planet/volcanoes-and-climate-change</a:t>
            </a:r>
            <a:endParaRPr lang="en-US" sz="1000" dirty="0">
              <a:solidFill>
                <a:prstClr val="black"/>
              </a:solidFill>
              <a:latin typeface="Arial" panose="020B0604020202020204" pitchFamily="34" charset="0"/>
              <a:cs typeface="Arial" panose="020B0604020202020204" pitchFamily="34" charset="0"/>
            </a:endParaRPr>
          </a:p>
        </p:txBody>
      </p:sp>
      <p:sp>
        <p:nvSpPr>
          <p:cNvPr id="6" name="TextBox 3">
            <a:extLst>
              <a:ext uri="{FF2B5EF4-FFF2-40B4-BE49-F238E27FC236}">
                <a16:creationId xmlns:a16="http://schemas.microsoft.com/office/drawing/2014/main" id="{8752A919-4477-A646-2968-1A68C14ED798}"/>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Natural causes - volcanism</a:t>
            </a:r>
          </a:p>
        </p:txBody>
      </p:sp>
      <p:cxnSp>
        <p:nvCxnSpPr>
          <p:cNvPr id="7" name="Straight Connector 6">
            <a:extLst>
              <a:ext uri="{FF2B5EF4-FFF2-40B4-BE49-F238E27FC236}">
                <a16:creationId xmlns:a16="http://schemas.microsoft.com/office/drawing/2014/main" id="{3481D4FF-B1AE-728D-7D0D-DFD441CAB4F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53337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A3BB3EBF-EC79-43BD-9CFE-0D932B01FCBE}"/>
              </a:ext>
            </a:extLst>
          </p:cNvPr>
          <p:cNvSpPr>
            <a:spLocks/>
          </p:cNvSpPr>
          <p:nvPr/>
        </p:nvSpPr>
        <p:spPr bwMode="auto">
          <a:xfrm>
            <a:off x="2459112" y="1858440"/>
            <a:ext cx="4152288" cy="2602028"/>
          </a:xfrm>
          <a:custGeom>
            <a:avLst/>
            <a:gdLst>
              <a:gd name="T0" fmla="*/ 2010 w 3865"/>
              <a:gd name="T1" fmla="*/ 0 h 2422"/>
              <a:gd name="T2" fmla="*/ 2011 w 3865"/>
              <a:gd name="T3" fmla="*/ 1859 h 2422"/>
              <a:gd name="T4" fmla="*/ 2044 w 3865"/>
              <a:gd name="T5" fmla="*/ 1871 h 2422"/>
              <a:gd name="T6" fmla="*/ 2075 w 3865"/>
              <a:gd name="T7" fmla="*/ 1885 h 2422"/>
              <a:gd name="T8" fmla="*/ 3252 w 3865"/>
              <a:gd name="T9" fmla="*/ 703 h 2422"/>
              <a:gd name="T10" fmla="*/ 3361 w 3865"/>
              <a:gd name="T11" fmla="*/ 812 h 2422"/>
              <a:gd name="T12" fmla="*/ 2184 w 3865"/>
              <a:gd name="T13" fmla="*/ 1994 h 2422"/>
              <a:gd name="T14" fmla="*/ 2199 w 3865"/>
              <a:gd name="T15" fmla="*/ 2025 h 2422"/>
              <a:gd name="T16" fmla="*/ 2211 w 3865"/>
              <a:gd name="T17" fmla="*/ 2058 h 2422"/>
              <a:gd name="T18" fmla="*/ 3865 w 3865"/>
              <a:gd name="T19" fmla="*/ 2058 h 2422"/>
              <a:gd name="T20" fmla="*/ 3865 w 3865"/>
              <a:gd name="T21" fmla="*/ 2212 h 2422"/>
              <a:gd name="T22" fmla="*/ 2211 w 3865"/>
              <a:gd name="T23" fmla="*/ 2212 h 2422"/>
              <a:gd name="T24" fmla="*/ 2197 w 3865"/>
              <a:gd name="T25" fmla="*/ 2251 h 2422"/>
              <a:gd name="T26" fmla="*/ 2177 w 3865"/>
              <a:gd name="T27" fmla="*/ 2287 h 2422"/>
              <a:gd name="T28" fmla="*/ 2153 w 3865"/>
              <a:gd name="T29" fmla="*/ 2320 h 2422"/>
              <a:gd name="T30" fmla="*/ 2125 w 3865"/>
              <a:gd name="T31" fmla="*/ 2349 h 2422"/>
              <a:gd name="T32" fmla="*/ 2092 w 3865"/>
              <a:gd name="T33" fmla="*/ 2374 h 2422"/>
              <a:gd name="T34" fmla="*/ 2057 w 3865"/>
              <a:gd name="T35" fmla="*/ 2394 h 2422"/>
              <a:gd name="T36" fmla="*/ 2018 w 3865"/>
              <a:gd name="T37" fmla="*/ 2409 h 2422"/>
              <a:gd name="T38" fmla="*/ 1977 w 3865"/>
              <a:gd name="T39" fmla="*/ 2418 h 2422"/>
              <a:gd name="T40" fmla="*/ 1934 w 3865"/>
              <a:gd name="T41" fmla="*/ 2422 h 2422"/>
              <a:gd name="T42" fmla="*/ 1890 w 3865"/>
              <a:gd name="T43" fmla="*/ 2418 h 2422"/>
              <a:gd name="T44" fmla="*/ 1849 w 3865"/>
              <a:gd name="T45" fmla="*/ 2409 h 2422"/>
              <a:gd name="T46" fmla="*/ 1812 w 3865"/>
              <a:gd name="T47" fmla="*/ 2394 h 2422"/>
              <a:gd name="T48" fmla="*/ 1776 w 3865"/>
              <a:gd name="T49" fmla="*/ 2374 h 2422"/>
              <a:gd name="T50" fmla="*/ 1744 w 3865"/>
              <a:gd name="T51" fmla="*/ 2349 h 2422"/>
              <a:gd name="T52" fmla="*/ 1716 w 3865"/>
              <a:gd name="T53" fmla="*/ 2320 h 2422"/>
              <a:gd name="T54" fmla="*/ 1691 w 3865"/>
              <a:gd name="T55" fmla="*/ 2287 h 2422"/>
              <a:gd name="T56" fmla="*/ 1672 w 3865"/>
              <a:gd name="T57" fmla="*/ 2251 h 2422"/>
              <a:gd name="T58" fmla="*/ 1658 w 3865"/>
              <a:gd name="T59" fmla="*/ 2212 h 2422"/>
              <a:gd name="T60" fmla="*/ 0 w 3865"/>
              <a:gd name="T61" fmla="*/ 2212 h 2422"/>
              <a:gd name="T62" fmla="*/ 0 w 3865"/>
              <a:gd name="T63" fmla="*/ 2058 h 2422"/>
              <a:gd name="T64" fmla="*/ 1658 w 3865"/>
              <a:gd name="T65" fmla="*/ 2058 h 2422"/>
              <a:gd name="T66" fmla="*/ 1669 w 3865"/>
              <a:gd name="T67" fmla="*/ 2025 h 2422"/>
              <a:gd name="T68" fmla="*/ 1684 w 3865"/>
              <a:gd name="T69" fmla="*/ 1995 h 2422"/>
              <a:gd name="T70" fmla="*/ 497 w 3865"/>
              <a:gd name="T71" fmla="*/ 814 h 2422"/>
              <a:gd name="T72" fmla="*/ 606 w 3865"/>
              <a:gd name="T73" fmla="*/ 706 h 2422"/>
              <a:gd name="T74" fmla="*/ 1793 w 3865"/>
              <a:gd name="T75" fmla="*/ 1886 h 2422"/>
              <a:gd name="T76" fmla="*/ 1824 w 3865"/>
              <a:gd name="T77" fmla="*/ 1871 h 2422"/>
              <a:gd name="T78" fmla="*/ 1856 w 3865"/>
              <a:gd name="T79" fmla="*/ 1859 h 2422"/>
              <a:gd name="T80" fmla="*/ 1856 w 3865"/>
              <a:gd name="T81" fmla="*/ 0 h 2422"/>
              <a:gd name="T82" fmla="*/ 2010 w 3865"/>
              <a:gd name="T83" fmla="*/ 0 h 24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865" h="2422">
                <a:moveTo>
                  <a:pt x="2010" y="0"/>
                </a:moveTo>
                <a:lnTo>
                  <a:pt x="2011" y="1859"/>
                </a:lnTo>
                <a:lnTo>
                  <a:pt x="2044" y="1871"/>
                </a:lnTo>
                <a:lnTo>
                  <a:pt x="2075" y="1885"/>
                </a:lnTo>
                <a:lnTo>
                  <a:pt x="3252" y="703"/>
                </a:lnTo>
                <a:lnTo>
                  <a:pt x="3361" y="812"/>
                </a:lnTo>
                <a:lnTo>
                  <a:pt x="2184" y="1994"/>
                </a:lnTo>
                <a:lnTo>
                  <a:pt x="2199" y="2025"/>
                </a:lnTo>
                <a:lnTo>
                  <a:pt x="2211" y="2058"/>
                </a:lnTo>
                <a:lnTo>
                  <a:pt x="3865" y="2058"/>
                </a:lnTo>
                <a:lnTo>
                  <a:pt x="3865" y="2212"/>
                </a:lnTo>
                <a:lnTo>
                  <a:pt x="2211" y="2212"/>
                </a:lnTo>
                <a:lnTo>
                  <a:pt x="2197" y="2251"/>
                </a:lnTo>
                <a:lnTo>
                  <a:pt x="2177" y="2287"/>
                </a:lnTo>
                <a:lnTo>
                  <a:pt x="2153" y="2320"/>
                </a:lnTo>
                <a:lnTo>
                  <a:pt x="2125" y="2349"/>
                </a:lnTo>
                <a:lnTo>
                  <a:pt x="2092" y="2374"/>
                </a:lnTo>
                <a:lnTo>
                  <a:pt x="2057" y="2394"/>
                </a:lnTo>
                <a:lnTo>
                  <a:pt x="2018" y="2409"/>
                </a:lnTo>
                <a:lnTo>
                  <a:pt x="1977" y="2418"/>
                </a:lnTo>
                <a:lnTo>
                  <a:pt x="1934" y="2422"/>
                </a:lnTo>
                <a:lnTo>
                  <a:pt x="1890" y="2418"/>
                </a:lnTo>
                <a:lnTo>
                  <a:pt x="1849" y="2409"/>
                </a:lnTo>
                <a:lnTo>
                  <a:pt x="1812" y="2394"/>
                </a:lnTo>
                <a:lnTo>
                  <a:pt x="1776" y="2374"/>
                </a:lnTo>
                <a:lnTo>
                  <a:pt x="1744" y="2349"/>
                </a:lnTo>
                <a:lnTo>
                  <a:pt x="1716" y="2320"/>
                </a:lnTo>
                <a:lnTo>
                  <a:pt x="1691" y="2287"/>
                </a:lnTo>
                <a:lnTo>
                  <a:pt x="1672" y="2251"/>
                </a:lnTo>
                <a:lnTo>
                  <a:pt x="1658" y="2212"/>
                </a:lnTo>
                <a:lnTo>
                  <a:pt x="0" y="2212"/>
                </a:lnTo>
                <a:lnTo>
                  <a:pt x="0" y="2058"/>
                </a:lnTo>
                <a:lnTo>
                  <a:pt x="1658" y="2058"/>
                </a:lnTo>
                <a:lnTo>
                  <a:pt x="1669" y="2025"/>
                </a:lnTo>
                <a:lnTo>
                  <a:pt x="1684" y="1995"/>
                </a:lnTo>
                <a:lnTo>
                  <a:pt x="497" y="814"/>
                </a:lnTo>
                <a:lnTo>
                  <a:pt x="606" y="706"/>
                </a:lnTo>
                <a:lnTo>
                  <a:pt x="1793" y="1886"/>
                </a:lnTo>
                <a:lnTo>
                  <a:pt x="1824" y="1871"/>
                </a:lnTo>
                <a:lnTo>
                  <a:pt x="1856" y="1859"/>
                </a:lnTo>
                <a:lnTo>
                  <a:pt x="1856" y="0"/>
                </a:lnTo>
                <a:lnTo>
                  <a:pt x="2010" y="0"/>
                </a:lnTo>
                <a:close/>
              </a:path>
            </a:pathLst>
          </a:custGeom>
          <a:solidFill>
            <a:sysClr val="window" lastClr="FFFFFF">
              <a:lumMod val="95000"/>
            </a:sysClr>
          </a:solidFill>
          <a:ln w="0">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5" name="Freeform 4">
            <a:extLst>
              <a:ext uri="{FF2B5EF4-FFF2-40B4-BE49-F238E27FC236}">
                <a16:creationId xmlns:a16="http://schemas.microsoft.com/office/drawing/2014/main" id="{34B0FC44-1533-4C04-8E3B-F4DEA76511DB}"/>
              </a:ext>
            </a:extLst>
          </p:cNvPr>
          <p:cNvSpPr>
            <a:spLocks/>
          </p:cNvSpPr>
          <p:nvPr/>
        </p:nvSpPr>
        <p:spPr bwMode="auto">
          <a:xfrm>
            <a:off x="3178915" y="4311136"/>
            <a:ext cx="2715908" cy="1215068"/>
          </a:xfrm>
          <a:custGeom>
            <a:avLst/>
            <a:gdLst>
              <a:gd name="T0" fmla="*/ 799 w 2528"/>
              <a:gd name="T1" fmla="*/ 0 h 1131"/>
              <a:gd name="T2" fmla="*/ 826 w 2528"/>
              <a:gd name="T3" fmla="*/ 12 h 1131"/>
              <a:gd name="T4" fmla="*/ 859 w 2528"/>
              <a:gd name="T5" fmla="*/ 74 h 1131"/>
              <a:gd name="T6" fmla="*/ 921 w 2528"/>
              <a:gd name="T7" fmla="*/ 162 h 1131"/>
              <a:gd name="T8" fmla="*/ 1002 w 2528"/>
              <a:gd name="T9" fmla="*/ 233 h 1131"/>
              <a:gd name="T10" fmla="*/ 1098 w 2528"/>
              <a:gd name="T11" fmla="*/ 284 h 1131"/>
              <a:gd name="T12" fmla="*/ 1206 w 2528"/>
              <a:gd name="T13" fmla="*/ 311 h 1131"/>
              <a:gd name="T14" fmla="*/ 1321 w 2528"/>
              <a:gd name="T15" fmla="*/ 311 h 1131"/>
              <a:gd name="T16" fmla="*/ 1429 w 2528"/>
              <a:gd name="T17" fmla="*/ 284 h 1131"/>
              <a:gd name="T18" fmla="*/ 1525 w 2528"/>
              <a:gd name="T19" fmla="*/ 233 h 1131"/>
              <a:gd name="T20" fmla="*/ 1606 w 2528"/>
              <a:gd name="T21" fmla="*/ 162 h 1131"/>
              <a:gd name="T22" fmla="*/ 1670 w 2528"/>
              <a:gd name="T23" fmla="*/ 74 h 1131"/>
              <a:gd name="T24" fmla="*/ 1701 w 2528"/>
              <a:gd name="T25" fmla="*/ 12 h 1131"/>
              <a:gd name="T26" fmla="*/ 1729 w 2528"/>
              <a:gd name="T27" fmla="*/ 0 h 1131"/>
              <a:gd name="T28" fmla="*/ 2502 w 2528"/>
              <a:gd name="T29" fmla="*/ 3 h 1131"/>
              <a:gd name="T30" fmla="*/ 2522 w 2528"/>
              <a:gd name="T31" fmla="*/ 20 h 1131"/>
              <a:gd name="T32" fmla="*/ 2528 w 2528"/>
              <a:gd name="T33" fmla="*/ 46 h 1131"/>
              <a:gd name="T34" fmla="*/ 2487 w 2528"/>
              <a:gd name="T35" fmla="*/ 226 h 1131"/>
              <a:gd name="T36" fmla="*/ 2422 w 2528"/>
              <a:gd name="T37" fmla="*/ 394 h 1131"/>
              <a:gd name="T38" fmla="*/ 2335 w 2528"/>
              <a:gd name="T39" fmla="*/ 552 h 1131"/>
              <a:gd name="T40" fmla="*/ 2227 w 2528"/>
              <a:gd name="T41" fmla="*/ 694 h 1131"/>
              <a:gd name="T42" fmla="*/ 2101 w 2528"/>
              <a:gd name="T43" fmla="*/ 819 h 1131"/>
              <a:gd name="T44" fmla="*/ 1958 w 2528"/>
              <a:gd name="T45" fmla="*/ 926 h 1131"/>
              <a:gd name="T46" fmla="*/ 1802 w 2528"/>
              <a:gd name="T47" fmla="*/ 1013 h 1131"/>
              <a:gd name="T48" fmla="*/ 1632 w 2528"/>
              <a:gd name="T49" fmla="*/ 1077 h 1131"/>
              <a:gd name="T50" fmla="*/ 1453 w 2528"/>
              <a:gd name="T51" fmla="*/ 1117 h 1131"/>
              <a:gd name="T52" fmla="*/ 1264 w 2528"/>
              <a:gd name="T53" fmla="*/ 1131 h 1131"/>
              <a:gd name="T54" fmla="*/ 1076 w 2528"/>
              <a:gd name="T55" fmla="*/ 1117 h 1131"/>
              <a:gd name="T56" fmla="*/ 896 w 2528"/>
              <a:gd name="T57" fmla="*/ 1077 h 1131"/>
              <a:gd name="T58" fmla="*/ 727 w 2528"/>
              <a:gd name="T59" fmla="*/ 1013 h 1131"/>
              <a:gd name="T60" fmla="*/ 570 w 2528"/>
              <a:gd name="T61" fmla="*/ 926 h 1131"/>
              <a:gd name="T62" fmla="*/ 428 w 2528"/>
              <a:gd name="T63" fmla="*/ 819 h 1131"/>
              <a:gd name="T64" fmla="*/ 301 w 2528"/>
              <a:gd name="T65" fmla="*/ 694 h 1131"/>
              <a:gd name="T66" fmla="*/ 193 w 2528"/>
              <a:gd name="T67" fmla="*/ 552 h 1131"/>
              <a:gd name="T68" fmla="*/ 106 w 2528"/>
              <a:gd name="T69" fmla="*/ 394 h 1131"/>
              <a:gd name="T70" fmla="*/ 41 w 2528"/>
              <a:gd name="T71" fmla="*/ 226 h 1131"/>
              <a:gd name="T72" fmla="*/ 0 w 2528"/>
              <a:gd name="T73" fmla="*/ 46 h 1131"/>
              <a:gd name="T74" fmla="*/ 5 w 2528"/>
              <a:gd name="T75" fmla="*/ 20 h 1131"/>
              <a:gd name="T76" fmla="*/ 25 w 2528"/>
              <a:gd name="T77" fmla="*/ 3 h 11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528" h="1131">
                <a:moveTo>
                  <a:pt x="40" y="0"/>
                </a:moveTo>
                <a:lnTo>
                  <a:pt x="799" y="0"/>
                </a:lnTo>
                <a:lnTo>
                  <a:pt x="815" y="4"/>
                </a:lnTo>
                <a:lnTo>
                  <a:pt x="826" y="12"/>
                </a:lnTo>
                <a:lnTo>
                  <a:pt x="836" y="25"/>
                </a:lnTo>
                <a:lnTo>
                  <a:pt x="859" y="74"/>
                </a:lnTo>
                <a:lnTo>
                  <a:pt x="887" y="120"/>
                </a:lnTo>
                <a:lnTo>
                  <a:pt x="921" y="162"/>
                </a:lnTo>
                <a:lnTo>
                  <a:pt x="960" y="200"/>
                </a:lnTo>
                <a:lnTo>
                  <a:pt x="1002" y="233"/>
                </a:lnTo>
                <a:lnTo>
                  <a:pt x="1049" y="261"/>
                </a:lnTo>
                <a:lnTo>
                  <a:pt x="1098" y="284"/>
                </a:lnTo>
                <a:lnTo>
                  <a:pt x="1151" y="301"/>
                </a:lnTo>
                <a:lnTo>
                  <a:pt x="1206" y="311"/>
                </a:lnTo>
                <a:lnTo>
                  <a:pt x="1264" y="315"/>
                </a:lnTo>
                <a:lnTo>
                  <a:pt x="1321" y="311"/>
                </a:lnTo>
                <a:lnTo>
                  <a:pt x="1376" y="301"/>
                </a:lnTo>
                <a:lnTo>
                  <a:pt x="1429" y="284"/>
                </a:lnTo>
                <a:lnTo>
                  <a:pt x="1478" y="261"/>
                </a:lnTo>
                <a:lnTo>
                  <a:pt x="1525" y="233"/>
                </a:lnTo>
                <a:lnTo>
                  <a:pt x="1568" y="200"/>
                </a:lnTo>
                <a:lnTo>
                  <a:pt x="1606" y="162"/>
                </a:lnTo>
                <a:lnTo>
                  <a:pt x="1640" y="120"/>
                </a:lnTo>
                <a:lnTo>
                  <a:pt x="1670" y="74"/>
                </a:lnTo>
                <a:lnTo>
                  <a:pt x="1693" y="25"/>
                </a:lnTo>
                <a:lnTo>
                  <a:pt x="1701" y="12"/>
                </a:lnTo>
                <a:lnTo>
                  <a:pt x="1714" y="4"/>
                </a:lnTo>
                <a:lnTo>
                  <a:pt x="1729" y="0"/>
                </a:lnTo>
                <a:lnTo>
                  <a:pt x="2489" y="0"/>
                </a:lnTo>
                <a:lnTo>
                  <a:pt x="2502" y="3"/>
                </a:lnTo>
                <a:lnTo>
                  <a:pt x="2514" y="10"/>
                </a:lnTo>
                <a:lnTo>
                  <a:pt x="2522" y="20"/>
                </a:lnTo>
                <a:lnTo>
                  <a:pt x="2528" y="32"/>
                </a:lnTo>
                <a:lnTo>
                  <a:pt x="2528" y="46"/>
                </a:lnTo>
                <a:lnTo>
                  <a:pt x="2510" y="138"/>
                </a:lnTo>
                <a:lnTo>
                  <a:pt x="2487" y="226"/>
                </a:lnTo>
                <a:lnTo>
                  <a:pt x="2458" y="311"/>
                </a:lnTo>
                <a:lnTo>
                  <a:pt x="2422" y="394"/>
                </a:lnTo>
                <a:lnTo>
                  <a:pt x="2381" y="474"/>
                </a:lnTo>
                <a:lnTo>
                  <a:pt x="2335" y="552"/>
                </a:lnTo>
                <a:lnTo>
                  <a:pt x="2283" y="624"/>
                </a:lnTo>
                <a:lnTo>
                  <a:pt x="2227" y="694"/>
                </a:lnTo>
                <a:lnTo>
                  <a:pt x="2166" y="758"/>
                </a:lnTo>
                <a:lnTo>
                  <a:pt x="2101" y="819"/>
                </a:lnTo>
                <a:lnTo>
                  <a:pt x="2032" y="874"/>
                </a:lnTo>
                <a:lnTo>
                  <a:pt x="1958" y="926"/>
                </a:lnTo>
                <a:lnTo>
                  <a:pt x="1882" y="972"/>
                </a:lnTo>
                <a:lnTo>
                  <a:pt x="1802" y="1013"/>
                </a:lnTo>
                <a:lnTo>
                  <a:pt x="1719" y="1048"/>
                </a:lnTo>
                <a:lnTo>
                  <a:pt x="1632" y="1077"/>
                </a:lnTo>
                <a:lnTo>
                  <a:pt x="1544" y="1101"/>
                </a:lnTo>
                <a:lnTo>
                  <a:pt x="1453" y="1117"/>
                </a:lnTo>
                <a:lnTo>
                  <a:pt x="1359" y="1127"/>
                </a:lnTo>
                <a:lnTo>
                  <a:pt x="1264" y="1131"/>
                </a:lnTo>
                <a:lnTo>
                  <a:pt x="1169" y="1127"/>
                </a:lnTo>
                <a:lnTo>
                  <a:pt x="1076" y="1117"/>
                </a:lnTo>
                <a:lnTo>
                  <a:pt x="985" y="1101"/>
                </a:lnTo>
                <a:lnTo>
                  <a:pt x="896" y="1077"/>
                </a:lnTo>
                <a:lnTo>
                  <a:pt x="810" y="1048"/>
                </a:lnTo>
                <a:lnTo>
                  <a:pt x="727" y="1013"/>
                </a:lnTo>
                <a:lnTo>
                  <a:pt x="646" y="972"/>
                </a:lnTo>
                <a:lnTo>
                  <a:pt x="570" y="926"/>
                </a:lnTo>
                <a:lnTo>
                  <a:pt x="497" y="874"/>
                </a:lnTo>
                <a:lnTo>
                  <a:pt x="428" y="819"/>
                </a:lnTo>
                <a:lnTo>
                  <a:pt x="362" y="758"/>
                </a:lnTo>
                <a:lnTo>
                  <a:pt x="301" y="694"/>
                </a:lnTo>
                <a:lnTo>
                  <a:pt x="245" y="624"/>
                </a:lnTo>
                <a:lnTo>
                  <a:pt x="193" y="552"/>
                </a:lnTo>
                <a:lnTo>
                  <a:pt x="147" y="474"/>
                </a:lnTo>
                <a:lnTo>
                  <a:pt x="106" y="394"/>
                </a:lnTo>
                <a:lnTo>
                  <a:pt x="71" y="311"/>
                </a:lnTo>
                <a:lnTo>
                  <a:pt x="41" y="226"/>
                </a:lnTo>
                <a:lnTo>
                  <a:pt x="17" y="138"/>
                </a:lnTo>
                <a:lnTo>
                  <a:pt x="0" y="46"/>
                </a:lnTo>
                <a:lnTo>
                  <a:pt x="1" y="32"/>
                </a:lnTo>
                <a:lnTo>
                  <a:pt x="5" y="20"/>
                </a:lnTo>
                <a:lnTo>
                  <a:pt x="14" y="10"/>
                </a:lnTo>
                <a:lnTo>
                  <a:pt x="25" y="3"/>
                </a:lnTo>
                <a:lnTo>
                  <a:pt x="40" y="0"/>
                </a:lnTo>
                <a:close/>
              </a:path>
            </a:pathLst>
          </a:custGeom>
          <a:solidFill>
            <a:sysClr val="window" lastClr="FFFFFF">
              <a:lumMod val="95000"/>
              <a:alpha val="20000"/>
            </a:sysClr>
          </a:solidFill>
          <a:ln w="28575">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6" name="Freeform 5">
            <a:extLst>
              <a:ext uri="{FF2B5EF4-FFF2-40B4-BE49-F238E27FC236}">
                <a16:creationId xmlns:a16="http://schemas.microsoft.com/office/drawing/2014/main" id="{DB789751-8A66-4028-BC1E-254A9D7CAABF}"/>
              </a:ext>
            </a:extLst>
          </p:cNvPr>
          <p:cNvSpPr>
            <a:spLocks/>
          </p:cNvSpPr>
          <p:nvPr/>
        </p:nvSpPr>
        <p:spPr bwMode="auto">
          <a:xfrm>
            <a:off x="3708559" y="2796331"/>
            <a:ext cx="668234" cy="900289"/>
          </a:xfrm>
          <a:custGeom>
            <a:avLst/>
            <a:gdLst>
              <a:gd name="T0" fmla="*/ 569 w 622"/>
              <a:gd name="T1" fmla="*/ 0 h 838"/>
              <a:gd name="T2" fmla="*/ 586 w 622"/>
              <a:gd name="T3" fmla="*/ 0 h 838"/>
              <a:gd name="T4" fmla="*/ 600 w 622"/>
              <a:gd name="T5" fmla="*/ 5 h 838"/>
              <a:gd name="T6" fmla="*/ 610 w 622"/>
              <a:gd name="T7" fmla="*/ 15 h 838"/>
              <a:gd name="T8" fmla="*/ 618 w 622"/>
              <a:gd name="T9" fmla="*/ 28 h 838"/>
              <a:gd name="T10" fmla="*/ 621 w 622"/>
              <a:gd name="T11" fmla="*/ 44 h 838"/>
              <a:gd name="T12" fmla="*/ 622 w 622"/>
              <a:gd name="T13" fmla="*/ 794 h 838"/>
              <a:gd name="T14" fmla="*/ 620 w 622"/>
              <a:gd name="T15" fmla="*/ 806 h 838"/>
              <a:gd name="T16" fmla="*/ 614 w 622"/>
              <a:gd name="T17" fmla="*/ 818 h 838"/>
              <a:gd name="T18" fmla="*/ 605 w 622"/>
              <a:gd name="T19" fmla="*/ 828 h 838"/>
              <a:gd name="T20" fmla="*/ 594 w 622"/>
              <a:gd name="T21" fmla="*/ 835 h 838"/>
              <a:gd name="T22" fmla="*/ 594 w 622"/>
              <a:gd name="T23" fmla="*/ 835 h 838"/>
              <a:gd name="T24" fmla="*/ 581 w 622"/>
              <a:gd name="T25" fmla="*/ 838 h 838"/>
              <a:gd name="T26" fmla="*/ 568 w 622"/>
              <a:gd name="T27" fmla="*/ 838 h 838"/>
              <a:gd name="T28" fmla="*/ 555 w 622"/>
              <a:gd name="T29" fmla="*/ 832 h 838"/>
              <a:gd name="T30" fmla="*/ 544 w 622"/>
              <a:gd name="T31" fmla="*/ 825 h 838"/>
              <a:gd name="T32" fmla="*/ 13 w 622"/>
              <a:gd name="T33" fmla="*/ 296 h 838"/>
              <a:gd name="T34" fmla="*/ 4 w 622"/>
              <a:gd name="T35" fmla="*/ 283 h 838"/>
              <a:gd name="T36" fmla="*/ 0 w 622"/>
              <a:gd name="T37" fmla="*/ 268 h 838"/>
              <a:gd name="T38" fmla="*/ 2 w 622"/>
              <a:gd name="T39" fmla="*/ 253 h 838"/>
              <a:gd name="T40" fmla="*/ 7 w 622"/>
              <a:gd name="T41" fmla="*/ 240 h 838"/>
              <a:gd name="T42" fmla="*/ 19 w 622"/>
              <a:gd name="T43" fmla="*/ 228 h 838"/>
              <a:gd name="T44" fmla="*/ 88 w 622"/>
              <a:gd name="T45" fmla="*/ 180 h 838"/>
              <a:gd name="T46" fmla="*/ 162 w 622"/>
              <a:gd name="T47" fmla="*/ 138 h 838"/>
              <a:gd name="T48" fmla="*/ 238 w 622"/>
              <a:gd name="T49" fmla="*/ 99 h 838"/>
              <a:gd name="T50" fmla="*/ 317 w 622"/>
              <a:gd name="T51" fmla="*/ 66 h 838"/>
              <a:gd name="T52" fmla="*/ 399 w 622"/>
              <a:gd name="T53" fmla="*/ 38 h 838"/>
              <a:gd name="T54" fmla="*/ 482 w 622"/>
              <a:gd name="T55" fmla="*/ 16 h 838"/>
              <a:gd name="T56" fmla="*/ 569 w 622"/>
              <a:gd name="T57" fmla="*/ 0 h 8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2" h="838">
                <a:moveTo>
                  <a:pt x="569" y="0"/>
                </a:moveTo>
                <a:lnTo>
                  <a:pt x="586" y="0"/>
                </a:lnTo>
                <a:lnTo>
                  <a:pt x="600" y="5"/>
                </a:lnTo>
                <a:lnTo>
                  <a:pt x="610" y="15"/>
                </a:lnTo>
                <a:lnTo>
                  <a:pt x="618" y="28"/>
                </a:lnTo>
                <a:lnTo>
                  <a:pt x="621" y="44"/>
                </a:lnTo>
                <a:lnTo>
                  <a:pt x="622" y="794"/>
                </a:lnTo>
                <a:lnTo>
                  <a:pt x="620" y="806"/>
                </a:lnTo>
                <a:lnTo>
                  <a:pt x="614" y="818"/>
                </a:lnTo>
                <a:lnTo>
                  <a:pt x="605" y="828"/>
                </a:lnTo>
                <a:lnTo>
                  <a:pt x="594" y="835"/>
                </a:lnTo>
                <a:lnTo>
                  <a:pt x="594" y="835"/>
                </a:lnTo>
                <a:lnTo>
                  <a:pt x="581" y="838"/>
                </a:lnTo>
                <a:lnTo>
                  <a:pt x="568" y="838"/>
                </a:lnTo>
                <a:lnTo>
                  <a:pt x="555" y="832"/>
                </a:lnTo>
                <a:lnTo>
                  <a:pt x="544" y="825"/>
                </a:lnTo>
                <a:lnTo>
                  <a:pt x="13" y="296"/>
                </a:lnTo>
                <a:lnTo>
                  <a:pt x="4" y="283"/>
                </a:lnTo>
                <a:lnTo>
                  <a:pt x="0" y="268"/>
                </a:lnTo>
                <a:lnTo>
                  <a:pt x="2" y="253"/>
                </a:lnTo>
                <a:lnTo>
                  <a:pt x="7" y="240"/>
                </a:lnTo>
                <a:lnTo>
                  <a:pt x="19" y="228"/>
                </a:lnTo>
                <a:lnTo>
                  <a:pt x="88" y="180"/>
                </a:lnTo>
                <a:lnTo>
                  <a:pt x="162" y="138"/>
                </a:lnTo>
                <a:lnTo>
                  <a:pt x="238" y="99"/>
                </a:lnTo>
                <a:lnTo>
                  <a:pt x="317" y="66"/>
                </a:lnTo>
                <a:lnTo>
                  <a:pt x="399" y="38"/>
                </a:lnTo>
                <a:lnTo>
                  <a:pt x="482" y="16"/>
                </a:lnTo>
                <a:lnTo>
                  <a:pt x="569" y="0"/>
                </a:lnTo>
                <a:close/>
              </a:path>
            </a:pathLst>
          </a:custGeom>
          <a:solidFill>
            <a:sysClr val="window" lastClr="FFFFFF">
              <a:lumMod val="75000"/>
              <a:alpha val="20000"/>
            </a:sysClr>
          </a:solidFill>
          <a:ln w="28575">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7" name="Freeform 6">
            <a:extLst>
              <a:ext uri="{FF2B5EF4-FFF2-40B4-BE49-F238E27FC236}">
                <a16:creationId xmlns:a16="http://schemas.microsoft.com/office/drawing/2014/main" id="{456E98F5-11AC-4138-AAE1-3AF43FAD84CC}"/>
              </a:ext>
            </a:extLst>
          </p:cNvPr>
          <p:cNvSpPr>
            <a:spLocks/>
          </p:cNvSpPr>
          <p:nvPr/>
        </p:nvSpPr>
        <p:spPr bwMode="auto">
          <a:xfrm>
            <a:off x="3179990" y="3325976"/>
            <a:ext cx="901363" cy="666085"/>
          </a:xfrm>
          <a:custGeom>
            <a:avLst/>
            <a:gdLst>
              <a:gd name="T0" fmla="*/ 267 w 839"/>
              <a:gd name="T1" fmla="*/ 0 h 620"/>
              <a:gd name="T2" fmla="*/ 281 w 839"/>
              <a:gd name="T3" fmla="*/ 5 h 620"/>
              <a:gd name="T4" fmla="*/ 294 w 839"/>
              <a:gd name="T5" fmla="*/ 13 h 620"/>
              <a:gd name="T6" fmla="*/ 827 w 839"/>
              <a:gd name="T7" fmla="*/ 544 h 620"/>
              <a:gd name="T8" fmla="*/ 834 w 839"/>
              <a:gd name="T9" fmla="*/ 555 h 620"/>
              <a:gd name="T10" fmla="*/ 838 w 839"/>
              <a:gd name="T11" fmla="*/ 567 h 620"/>
              <a:gd name="T12" fmla="*/ 839 w 839"/>
              <a:gd name="T13" fmla="*/ 580 h 620"/>
              <a:gd name="T14" fmla="*/ 836 w 839"/>
              <a:gd name="T15" fmla="*/ 593 h 620"/>
              <a:gd name="T16" fmla="*/ 836 w 839"/>
              <a:gd name="T17" fmla="*/ 593 h 620"/>
              <a:gd name="T18" fmla="*/ 829 w 839"/>
              <a:gd name="T19" fmla="*/ 604 h 620"/>
              <a:gd name="T20" fmla="*/ 820 w 839"/>
              <a:gd name="T21" fmla="*/ 613 h 620"/>
              <a:gd name="T22" fmla="*/ 808 w 839"/>
              <a:gd name="T23" fmla="*/ 618 h 620"/>
              <a:gd name="T24" fmla="*/ 795 w 839"/>
              <a:gd name="T25" fmla="*/ 620 h 620"/>
              <a:gd name="T26" fmla="*/ 43 w 839"/>
              <a:gd name="T27" fmla="*/ 620 h 620"/>
              <a:gd name="T28" fmla="*/ 28 w 839"/>
              <a:gd name="T29" fmla="*/ 617 h 620"/>
              <a:gd name="T30" fmla="*/ 15 w 839"/>
              <a:gd name="T31" fmla="*/ 610 h 620"/>
              <a:gd name="T32" fmla="*/ 6 w 839"/>
              <a:gd name="T33" fmla="*/ 598 h 620"/>
              <a:gd name="T34" fmla="*/ 0 w 839"/>
              <a:gd name="T35" fmla="*/ 584 h 620"/>
              <a:gd name="T36" fmla="*/ 0 w 839"/>
              <a:gd name="T37" fmla="*/ 569 h 620"/>
              <a:gd name="T38" fmla="*/ 16 w 839"/>
              <a:gd name="T39" fmla="*/ 482 h 620"/>
              <a:gd name="T40" fmla="*/ 39 w 839"/>
              <a:gd name="T41" fmla="*/ 399 h 620"/>
              <a:gd name="T42" fmla="*/ 67 w 839"/>
              <a:gd name="T43" fmla="*/ 317 h 620"/>
              <a:gd name="T44" fmla="*/ 99 w 839"/>
              <a:gd name="T45" fmla="*/ 238 h 620"/>
              <a:gd name="T46" fmla="*/ 137 w 839"/>
              <a:gd name="T47" fmla="*/ 162 h 620"/>
              <a:gd name="T48" fmla="*/ 180 w 839"/>
              <a:gd name="T49" fmla="*/ 89 h 620"/>
              <a:gd name="T50" fmla="*/ 227 w 839"/>
              <a:gd name="T51" fmla="*/ 19 h 620"/>
              <a:gd name="T52" fmla="*/ 239 w 839"/>
              <a:gd name="T53" fmla="*/ 9 h 620"/>
              <a:gd name="T54" fmla="*/ 252 w 839"/>
              <a:gd name="T55" fmla="*/ 1 h 620"/>
              <a:gd name="T56" fmla="*/ 267 w 839"/>
              <a:gd name="T57" fmla="*/ 0 h 6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839" h="620">
                <a:moveTo>
                  <a:pt x="267" y="0"/>
                </a:moveTo>
                <a:lnTo>
                  <a:pt x="281" y="5"/>
                </a:lnTo>
                <a:lnTo>
                  <a:pt x="294" y="13"/>
                </a:lnTo>
                <a:lnTo>
                  <a:pt x="827" y="544"/>
                </a:lnTo>
                <a:lnTo>
                  <a:pt x="834" y="555"/>
                </a:lnTo>
                <a:lnTo>
                  <a:pt x="838" y="567"/>
                </a:lnTo>
                <a:lnTo>
                  <a:pt x="839" y="580"/>
                </a:lnTo>
                <a:lnTo>
                  <a:pt x="836" y="593"/>
                </a:lnTo>
                <a:lnTo>
                  <a:pt x="836" y="593"/>
                </a:lnTo>
                <a:lnTo>
                  <a:pt x="829" y="604"/>
                </a:lnTo>
                <a:lnTo>
                  <a:pt x="820" y="613"/>
                </a:lnTo>
                <a:lnTo>
                  <a:pt x="808" y="618"/>
                </a:lnTo>
                <a:lnTo>
                  <a:pt x="795" y="620"/>
                </a:lnTo>
                <a:lnTo>
                  <a:pt x="43" y="620"/>
                </a:lnTo>
                <a:lnTo>
                  <a:pt x="28" y="617"/>
                </a:lnTo>
                <a:lnTo>
                  <a:pt x="15" y="610"/>
                </a:lnTo>
                <a:lnTo>
                  <a:pt x="6" y="598"/>
                </a:lnTo>
                <a:lnTo>
                  <a:pt x="0" y="584"/>
                </a:lnTo>
                <a:lnTo>
                  <a:pt x="0" y="569"/>
                </a:lnTo>
                <a:lnTo>
                  <a:pt x="16" y="482"/>
                </a:lnTo>
                <a:lnTo>
                  <a:pt x="39" y="399"/>
                </a:lnTo>
                <a:lnTo>
                  <a:pt x="67" y="317"/>
                </a:lnTo>
                <a:lnTo>
                  <a:pt x="99" y="238"/>
                </a:lnTo>
                <a:lnTo>
                  <a:pt x="137" y="162"/>
                </a:lnTo>
                <a:lnTo>
                  <a:pt x="180" y="89"/>
                </a:lnTo>
                <a:lnTo>
                  <a:pt x="227" y="19"/>
                </a:lnTo>
                <a:lnTo>
                  <a:pt x="239" y="9"/>
                </a:lnTo>
                <a:lnTo>
                  <a:pt x="252" y="1"/>
                </a:lnTo>
                <a:lnTo>
                  <a:pt x="267" y="0"/>
                </a:lnTo>
                <a:close/>
              </a:path>
            </a:pathLst>
          </a:custGeom>
          <a:solidFill>
            <a:sysClr val="window" lastClr="FFFFFF">
              <a:lumMod val="85000"/>
              <a:alpha val="20000"/>
            </a:sysClr>
          </a:solidFill>
          <a:ln w="28575">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8" name="Freeform 7">
            <a:extLst>
              <a:ext uri="{FF2B5EF4-FFF2-40B4-BE49-F238E27FC236}">
                <a16:creationId xmlns:a16="http://schemas.microsoft.com/office/drawing/2014/main" id="{0D3FBC48-482F-48C3-8A98-582B3568A0C9}"/>
              </a:ext>
            </a:extLst>
          </p:cNvPr>
          <p:cNvSpPr>
            <a:spLocks/>
          </p:cNvSpPr>
          <p:nvPr/>
        </p:nvSpPr>
        <p:spPr bwMode="auto">
          <a:xfrm>
            <a:off x="4992386" y="3325976"/>
            <a:ext cx="901363" cy="666085"/>
          </a:xfrm>
          <a:custGeom>
            <a:avLst/>
            <a:gdLst>
              <a:gd name="T0" fmla="*/ 571 w 839"/>
              <a:gd name="T1" fmla="*/ 0 h 620"/>
              <a:gd name="T2" fmla="*/ 587 w 839"/>
              <a:gd name="T3" fmla="*/ 1 h 620"/>
              <a:gd name="T4" fmla="*/ 600 w 839"/>
              <a:gd name="T5" fmla="*/ 7 h 620"/>
              <a:gd name="T6" fmla="*/ 611 w 839"/>
              <a:gd name="T7" fmla="*/ 19 h 620"/>
              <a:gd name="T8" fmla="*/ 659 w 839"/>
              <a:gd name="T9" fmla="*/ 88 h 620"/>
              <a:gd name="T10" fmla="*/ 702 w 839"/>
              <a:gd name="T11" fmla="*/ 162 h 620"/>
              <a:gd name="T12" fmla="*/ 739 w 839"/>
              <a:gd name="T13" fmla="*/ 238 h 620"/>
              <a:gd name="T14" fmla="*/ 772 w 839"/>
              <a:gd name="T15" fmla="*/ 317 h 620"/>
              <a:gd name="T16" fmla="*/ 800 w 839"/>
              <a:gd name="T17" fmla="*/ 399 h 620"/>
              <a:gd name="T18" fmla="*/ 822 w 839"/>
              <a:gd name="T19" fmla="*/ 482 h 620"/>
              <a:gd name="T20" fmla="*/ 839 w 839"/>
              <a:gd name="T21" fmla="*/ 569 h 620"/>
              <a:gd name="T22" fmla="*/ 839 w 839"/>
              <a:gd name="T23" fmla="*/ 584 h 620"/>
              <a:gd name="T24" fmla="*/ 833 w 839"/>
              <a:gd name="T25" fmla="*/ 598 h 620"/>
              <a:gd name="T26" fmla="*/ 824 w 839"/>
              <a:gd name="T27" fmla="*/ 610 h 620"/>
              <a:gd name="T28" fmla="*/ 811 w 839"/>
              <a:gd name="T29" fmla="*/ 617 h 620"/>
              <a:gd name="T30" fmla="*/ 795 w 839"/>
              <a:gd name="T31" fmla="*/ 620 h 620"/>
              <a:gd name="T32" fmla="*/ 44 w 839"/>
              <a:gd name="T33" fmla="*/ 620 h 620"/>
              <a:gd name="T34" fmla="*/ 31 w 839"/>
              <a:gd name="T35" fmla="*/ 618 h 620"/>
              <a:gd name="T36" fmla="*/ 19 w 839"/>
              <a:gd name="T37" fmla="*/ 613 h 620"/>
              <a:gd name="T38" fmla="*/ 10 w 839"/>
              <a:gd name="T39" fmla="*/ 604 h 620"/>
              <a:gd name="T40" fmla="*/ 4 w 839"/>
              <a:gd name="T41" fmla="*/ 593 h 620"/>
              <a:gd name="T42" fmla="*/ 3 w 839"/>
              <a:gd name="T43" fmla="*/ 591 h 620"/>
              <a:gd name="T44" fmla="*/ 0 w 839"/>
              <a:gd name="T45" fmla="*/ 580 h 620"/>
              <a:gd name="T46" fmla="*/ 0 w 839"/>
              <a:gd name="T47" fmla="*/ 567 h 620"/>
              <a:gd name="T48" fmla="*/ 5 w 839"/>
              <a:gd name="T49" fmla="*/ 554 h 620"/>
              <a:gd name="T50" fmla="*/ 12 w 839"/>
              <a:gd name="T51" fmla="*/ 543 h 620"/>
              <a:gd name="T52" fmla="*/ 545 w 839"/>
              <a:gd name="T53" fmla="*/ 13 h 620"/>
              <a:gd name="T54" fmla="*/ 557 w 839"/>
              <a:gd name="T55" fmla="*/ 4 h 620"/>
              <a:gd name="T56" fmla="*/ 571 w 839"/>
              <a:gd name="T57" fmla="*/ 0 h 6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839" h="620">
                <a:moveTo>
                  <a:pt x="571" y="0"/>
                </a:moveTo>
                <a:lnTo>
                  <a:pt x="587" y="1"/>
                </a:lnTo>
                <a:lnTo>
                  <a:pt x="600" y="7"/>
                </a:lnTo>
                <a:lnTo>
                  <a:pt x="611" y="19"/>
                </a:lnTo>
                <a:lnTo>
                  <a:pt x="659" y="88"/>
                </a:lnTo>
                <a:lnTo>
                  <a:pt x="702" y="162"/>
                </a:lnTo>
                <a:lnTo>
                  <a:pt x="739" y="238"/>
                </a:lnTo>
                <a:lnTo>
                  <a:pt x="772" y="317"/>
                </a:lnTo>
                <a:lnTo>
                  <a:pt x="800" y="399"/>
                </a:lnTo>
                <a:lnTo>
                  <a:pt x="822" y="482"/>
                </a:lnTo>
                <a:lnTo>
                  <a:pt x="839" y="569"/>
                </a:lnTo>
                <a:lnTo>
                  <a:pt x="839" y="584"/>
                </a:lnTo>
                <a:lnTo>
                  <a:pt x="833" y="598"/>
                </a:lnTo>
                <a:lnTo>
                  <a:pt x="824" y="610"/>
                </a:lnTo>
                <a:lnTo>
                  <a:pt x="811" y="617"/>
                </a:lnTo>
                <a:lnTo>
                  <a:pt x="795" y="620"/>
                </a:lnTo>
                <a:lnTo>
                  <a:pt x="44" y="620"/>
                </a:lnTo>
                <a:lnTo>
                  <a:pt x="31" y="618"/>
                </a:lnTo>
                <a:lnTo>
                  <a:pt x="19" y="613"/>
                </a:lnTo>
                <a:lnTo>
                  <a:pt x="10" y="604"/>
                </a:lnTo>
                <a:lnTo>
                  <a:pt x="4" y="593"/>
                </a:lnTo>
                <a:lnTo>
                  <a:pt x="3" y="591"/>
                </a:lnTo>
                <a:lnTo>
                  <a:pt x="0" y="580"/>
                </a:lnTo>
                <a:lnTo>
                  <a:pt x="0" y="567"/>
                </a:lnTo>
                <a:lnTo>
                  <a:pt x="5" y="554"/>
                </a:lnTo>
                <a:lnTo>
                  <a:pt x="12" y="543"/>
                </a:lnTo>
                <a:lnTo>
                  <a:pt x="545" y="13"/>
                </a:lnTo>
                <a:lnTo>
                  <a:pt x="557" y="4"/>
                </a:lnTo>
                <a:lnTo>
                  <a:pt x="571" y="0"/>
                </a:lnTo>
                <a:close/>
              </a:path>
            </a:pathLst>
          </a:custGeom>
          <a:solidFill>
            <a:sysClr val="window" lastClr="FFFFFF">
              <a:lumMod val="50000"/>
              <a:alpha val="20000"/>
            </a:sysClr>
          </a:solidFill>
          <a:ln w="28575">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9" name="Freeform 8">
            <a:extLst>
              <a:ext uri="{FF2B5EF4-FFF2-40B4-BE49-F238E27FC236}">
                <a16:creationId xmlns:a16="http://schemas.microsoft.com/office/drawing/2014/main" id="{C8177CB9-C35E-4EE3-97DF-DF3A9C6D4B57}"/>
              </a:ext>
            </a:extLst>
          </p:cNvPr>
          <p:cNvSpPr>
            <a:spLocks/>
          </p:cNvSpPr>
          <p:nvPr/>
        </p:nvSpPr>
        <p:spPr bwMode="auto">
          <a:xfrm>
            <a:off x="4696945" y="2794183"/>
            <a:ext cx="667160" cy="902437"/>
          </a:xfrm>
          <a:custGeom>
            <a:avLst/>
            <a:gdLst>
              <a:gd name="T0" fmla="*/ 51 w 621"/>
              <a:gd name="T1" fmla="*/ 0 h 840"/>
              <a:gd name="T2" fmla="*/ 138 w 621"/>
              <a:gd name="T3" fmla="*/ 18 h 840"/>
              <a:gd name="T4" fmla="*/ 223 w 621"/>
              <a:gd name="T5" fmla="*/ 40 h 840"/>
              <a:gd name="T6" fmla="*/ 304 w 621"/>
              <a:gd name="T7" fmla="*/ 67 h 840"/>
              <a:gd name="T8" fmla="*/ 383 w 621"/>
              <a:gd name="T9" fmla="*/ 101 h 840"/>
              <a:gd name="T10" fmla="*/ 459 w 621"/>
              <a:gd name="T11" fmla="*/ 139 h 840"/>
              <a:gd name="T12" fmla="*/ 532 w 621"/>
              <a:gd name="T13" fmla="*/ 182 h 840"/>
              <a:gd name="T14" fmla="*/ 603 w 621"/>
              <a:gd name="T15" fmla="*/ 229 h 840"/>
              <a:gd name="T16" fmla="*/ 614 w 621"/>
              <a:gd name="T17" fmla="*/ 241 h 840"/>
              <a:gd name="T18" fmla="*/ 620 w 621"/>
              <a:gd name="T19" fmla="*/ 255 h 840"/>
              <a:gd name="T20" fmla="*/ 621 w 621"/>
              <a:gd name="T21" fmla="*/ 270 h 840"/>
              <a:gd name="T22" fmla="*/ 617 w 621"/>
              <a:gd name="T23" fmla="*/ 285 h 840"/>
              <a:gd name="T24" fmla="*/ 608 w 621"/>
              <a:gd name="T25" fmla="*/ 298 h 840"/>
              <a:gd name="T26" fmla="*/ 77 w 621"/>
              <a:gd name="T27" fmla="*/ 827 h 840"/>
              <a:gd name="T28" fmla="*/ 67 w 621"/>
              <a:gd name="T29" fmla="*/ 834 h 840"/>
              <a:gd name="T30" fmla="*/ 55 w 621"/>
              <a:gd name="T31" fmla="*/ 840 h 840"/>
              <a:gd name="T32" fmla="*/ 41 w 621"/>
              <a:gd name="T33" fmla="*/ 840 h 840"/>
              <a:gd name="T34" fmla="*/ 28 w 621"/>
              <a:gd name="T35" fmla="*/ 837 h 840"/>
              <a:gd name="T36" fmla="*/ 28 w 621"/>
              <a:gd name="T37" fmla="*/ 837 h 840"/>
              <a:gd name="T38" fmla="*/ 16 w 621"/>
              <a:gd name="T39" fmla="*/ 830 h 840"/>
              <a:gd name="T40" fmla="*/ 8 w 621"/>
              <a:gd name="T41" fmla="*/ 820 h 840"/>
              <a:gd name="T42" fmla="*/ 2 w 621"/>
              <a:gd name="T43" fmla="*/ 808 h 840"/>
              <a:gd name="T44" fmla="*/ 0 w 621"/>
              <a:gd name="T45" fmla="*/ 796 h 840"/>
              <a:gd name="T46" fmla="*/ 0 w 621"/>
              <a:gd name="T47" fmla="*/ 46 h 840"/>
              <a:gd name="T48" fmla="*/ 2 w 621"/>
              <a:gd name="T49" fmla="*/ 30 h 840"/>
              <a:gd name="T50" fmla="*/ 10 w 621"/>
              <a:gd name="T51" fmla="*/ 17 h 840"/>
              <a:gd name="T52" fmla="*/ 21 w 621"/>
              <a:gd name="T53" fmla="*/ 7 h 840"/>
              <a:gd name="T54" fmla="*/ 36 w 621"/>
              <a:gd name="T55" fmla="*/ 2 h 840"/>
              <a:gd name="T56" fmla="*/ 51 w 621"/>
              <a:gd name="T57" fmla="*/ 0 h 8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1" h="840">
                <a:moveTo>
                  <a:pt x="51" y="0"/>
                </a:moveTo>
                <a:lnTo>
                  <a:pt x="138" y="18"/>
                </a:lnTo>
                <a:lnTo>
                  <a:pt x="223" y="40"/>
                </a:lnTo>
                <a:lnTo>
                  <a:pt x="304" y="67"/>
                </a:lnTo>
                <a:lnTo>
                  <a:pt x="383" y="101"/>
                </a:lnTo>
                <a:lnTo>
                  <a:pt x="459" y="139"/>
                </a:lnTo>
                <a:lnTo>
                  <a:pt x="532" y="182"/>
                </a:lnTo>
                <a:lnTo>
                  <a:pt x="603" y="229"/>
                </a:lnTo>
                <a:lnTo>
                  <a:pt x="614" y="241"/>
                </a:lnTo>
                <a:lnTo>
                  <a:pt x="620" y="255"/>
                </a:lnTo>
                <a:lnTo>
                  <a:pt x="621" y="270"/>
                </a:lnTo>
                <a:lnTo>
                  <a:pt x="617" y="285"/>
                </a:lnTo>
                <a:lnTo>
                  <a:pt x="608" y="298"/>
                </a:lnTo>
                <a:lnTo>
                  <a:pt x="77" y="827"/>
                </a:lnTo>
                <a:lnTo>
                  <a:pt x="67" y="834"/>
                </a:lnTo>
                <a:lnTo>
                  <a:pt x="55" y="840"/>
                </a:lnTo>
                <a:lnTo>
                  <a:pt x="41" y="840"/>
                </a:lnTo>
                <a:lnTo>
                  <a:pt x="28" y="837"/>
                </a:lnTo>
                <a:lnTo>
                  <a:pt x="28" y="837"/>
                </a:lnTo>
                <a:lnTo>
                  <a:pt x="16" y="830"/>
                </a:lnTo>
                <a:lnTo>
                  <a:pt x="8" y="820"/>
                </a:lnTo>
                <a:lnTo>
                  <a:pt x="2" y="808"/>
                </a:lnTo>
                <a:lnTo>
                  <a:pt x="0" y="796"/>
                </a:lnTo>
                <a:lnTo>
                  <a:pt x="0" y="46"/>
                </a:lnTo>
                <a:lnTo>
                  <a:pt x="2" y="30"/>
                </a:lnTo>
                <a:lnTo>
                  <a:pt x="10" y="17"/>
                </a:lnTo>
                <a:lnTo>
                  <a:pt x="21" y="7"/>
                </a:lnTo>
                <a:lnTo>
                  <a:pt x="36" y="2"/>
                </a:lnTo>
                <a:lnTo>
                  <a:pt x="51" y="0"/>
                </a:lnTo>
                <a:close/>
              </a:path>
            </a:pathLst>
          </a:custGeom>
          <a:solidFill>
            <a:sysClr val="window" lastClr="FFFFFF">
              <a:lumMod val="65000"/>
              <a:alpha val="20000"/>
            </a:sysClr>
          </a:solidFill>
          <a:ln w="28575">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10" name="Oval 9">
            <a:extLst>
              <a:ext uri="{FF2B5EF4-FFF2-40B4-BE49-F238E27FC236}">
                <a16:creationId xmlns:a16="http://schemas.microsoft.com/office/drawing/2014/main" id="{093AF237-041B-4C07-A252-BCFB00A979B6}"/>
              </a:ext>
            </a:extLst>
          </p:cNvPr>
          <p:cNvSpPr/>
          <p:nvPr/>
        </p:nvSpPr>
        <p:spPr>
          <a:xfrm>
            <a:off x="4132045" y="1819454"/>
            <a:ext cx="810675" cy="810675"/>
          </a:xfrm>
          <a:prstGeom prst="ellipse">
            <a:avLst/>
          </a:prstGeom>
          <a:solidFill>
            <a:sysClr val="window" lastClr="FFFFFF"/>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11" name="Oval 10">
            <a:extLst>
              <a:ext uri="{FF2B5EF4-FFF2-40B4-BE49-F238E27FC236}">
                <a16:creationId xmlns:a16="http://schemas.microsoft.com/office/drawing/2014/main" id="{895F8EEC-F8BF-46FD-B100-A698E0D355C1}"/>
              </a:ext>
            </a:extLst>
          </p:cNvPr>
          <p:cNvSpPr/>
          <p:nvPr/>
        </p:nvSpPr>
        <p:spPr>
          <a:xfrm>
            <a:off x="5597495" y="2273152"/>
            <a:ext cx="810675" cy="810675"/>
          </a:xfrm>
          <a:prstGeom prst="ellipse">
            <a:avLst/>
          </a:prstGeom>
          <a:solidFill>
            <a:sysClr val="window" lastClr="FFFFFF"/>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12" name="Oval 11">
            <a:extLst>
              <a:ext uri="{FF2B5EF4-FFF2-40B4-BE49-F238E27FC236}">
                <a16:creationId xmlns:a16="http://schemas.microsoft.com/office/drawing/2014/main" id="{F517630C-AC23-465C-800A-9BDEEC9DE1D1}"/>
              </a:ext>
            </a:extLst>
          </p:cNvPr>
          <p:cNvSpPr/>
          <p:nvPr/>
        </p:nvSpPr>
        <p:spPr>
          <a:xfrm>
            <a:off x="6115912" y="3744838"/>
            <a:ext cx="810675" cy="810675"/>
          </a:xfrm>
          <a:prstGeom prst="ellipse">
            <a:avLst/>
          </a:prstGeom>
          <a:solidFill>
            <a:sysClr val="window" lastClr="FFFFFF"/>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13" name="Oval 12">
            <a:extLst>
              <a:ext uri="{FF2B5EF4-FFF2-40B4-BE49-F238E27FC236}">
                <a16:creationId xmlns:a16="http://schemas.microsoft.com/office/drawing/2014/main" id="{95BE6D30-9126-4579-91CD-2F7364EB8966}"/>
              </a:ext>
            </a:extLst>
          </p:cNvPr>
          <p:cNvSpPr/>
          <p:nvPr/>
        </p:nvSpPr>
        <p:spPr>
          <a:xfrm>
            <a:off x="2157986" y="3744838"/>
            <a:ext cx="810675" cy="810675"/>
          </a:xfrm>
          <a:prstGeom prst="ellipse">
            <a:avLst/>
          </a:prstGeom>
          <a:solidFill>
            <a:sysClr val="window" lastClr="FFFFFF"/>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14" name="Oval 13">
            <a:extLst>
              <a:ext uri="{FF2B5EF4-FFF2-40B4-BE49-F238E27FC236}">
                <a16:creationId xmlns:a16="http://schemas.microsoft.com/office/drawing/2014/main" id="{EDD2889F-3341-4478-AD97-EAF332DCBD0A}"/>
              </a:ext>
            </a:extLst>
          </p:cNvPr>
          <p:cNvSpPr/>
          <p:nvPr/>
        </p:nvSpPr>
        <p:spPr>
          <a:xfrm>
            <a:off x="2635414" y="2273152"/>
            <a:ext cx="810675" cy="810675"/>
          </a:xfrm>
          <a:prstGeom prst="ellipse">
            <a:avLst/>
          </a:prstGeom>
          <a:solidFill>
            <a:sysClr val="window" lastClr="FFFFFF"/>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15" name="Oval 14">
            <a:extLst>
              <a:ext uri="{FF2B5EF4-FFF2-40B4-BE49-F238E27FC236}">
                <a16:creationId xmlns:a16="http://schemas.microsoft.com/office/drawing/2014/main" id="{B1F3C9BA-F492-488A-84E7-5F3CB6C0D2BC}"/>
              </a:ext>
            </a:extLst>
          </p:cNvPr>
          <p:cNvSpPr/>
          <p:nvPr/>
        </p:nvSpPr>
        <p:spPr>
          <a:xfrm>
            <a:off x="4352289" y="3960971"/>
            <a:ext cx="378409" cy="378409"/>
          </a:xfrm>
          <a:prstGeom prst="ellipse">
            <a:avLst/>
          </a:prstGeom>
          <a:solidFill>
            <a:srgbClr val="A5A5A5"/>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grpSp>
        <p:nvGrpSpPr>
          <p:cNvPr id="16" name="Group 15">
            <a:extLst>
              <a:ext uri="{FF2B5EF4-FFF2-40B4-BE49-F238E27FC236}">
                <a16:creationId xmlns:a16="http://schemas.microsoft.com/office/drawing/2014/main" id="{3D5A9614-B837-41A1-8669-41A99EC566D0}"/>
              </a:ext>
            </a:extLst>
          </p:cNvPr>
          <p:cNvGrpSpPr/>
          <p:nvPr/>
        </p:nvGrpSpPr>
        <p:grpSpPr>
          <a:xfrm>
            <a:off x="4356541" y="4070983"/>
            <a:ext cx="642281" cy="1579127"/>
            <a:chOff x="261938" y="1273175"/>
            <a:chExt cx="1979614" cy="4867128"/>
          </a:xfrm>
        </p:grpSpPr>
        <p:sp>
          <p:nvSpPr>
            <p:cNvPr id="17" name="Freeform 16">
              <a:extLst>
                <a:ext uri="{FF2B5EF4-FFF2-40B4-BE49-F238E27FC236}">
                  <a16:creationId xmlns:a16="http://schemas.microsoft.com/office/drawing/2014/main" id="{15734006-9A40-4DCC-8880-1E4F802B71E3}"/>
                </a:ext>
              </a:extLst>
            </p:cNvPr>
            <p:cNvSpPr>
              <a:spLocks/>
            </p:cNvSpPr>
            <p:nvPr/>
          </p:nvSpPr>
          <p:spPr bwMode="auto">
            <a:xfrm>
              <a:off x="777876" y="4179888"/>
              <a:ext cx="1165225" cy="1501775"/>
            </a:xfrm>
            <a:custGeom>
              <a:avLst/>
              <a:gdLst>
                <a:gd name="T0" fmla="*/ 22 w 734"/>
                <a:gd name="T1" fmla="*/ 0 h 946"/>
                <a:gd name="T2" fmla="*/ 734 w 734"/>
                <a:gd name="T3" fmla="*/ 176 h 946"/>
                <a:gd name="T4" fmla="*/ 697 w 734"/>
                <a:gd name="T5" fmla="*/ 946 h 946"/>
                <a:gd name="T6" fmla="*/ 0 w 734"/>
                <a:gd name="T7" fmla="*/ 636 h 946"/>
                <a:gd name="T8" fmla="*/ 22 w 734"/>
                <a:gd name="T9" fmla="*/ 0 h 946"/>
              </a:gdLst>
              <a:ahLst/>
              <a:cxnLst>
                <a:cxn ang="0">
                  <a:pos x="T0" y="T1"/>
                </a:cxn>
                <a:cxn ang="0">
                  <a:pos x="T2" y="T3"/>
                </a:cxn>
                <a:cxn ang="0">
                  <a:pos x="T4" y="T5"/>
                </a:cxn>
                <a:cxn ang="0">
                  <a:pos x="T6" y="T7"/>
                </a:cxn>
                <a:cxn ang="0">
                  <a:pos x="T8" y="T9"/>
                </a:cxn>
              </a:cxnLst>
              <a:rect l="0" t="0" r="r" b="b"/>
              <a:pathLst>
                <a:path w="734" h="946">
                  <a:moveTo>
                    <a:pt x="22" y="0"/>
                  </a:moveTo>
                  <a:lnTo>
                    <a:pt x="734" y="176"/>
                  </a:lnTo>
                  <a:lnTo>
                    <a:pt x="697" y="946"/>
                  </a:lnTo>
                  <a:lnTo>
                    <a:pt x="0" y="636"/>
                  </a:lnTo>
                  <a:lnTo>
                    <a:pt x="22" y="0"/>
                  </a:lnTo>
                  <a:close/>
                </a:path>
              </a:pathLst>
            </a:custGeom>
            <a:solidFill>
              <a:srgbClr val="EDDDA1"/>
            </a:solidFill>
            <a:ln w="0">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18" name="Freeform 17">
              <a:extLst>
                <a:ext uri="{FF2B5EF4-FFF2-40B4-BE49-F238E27FC236}">
                  <a16:creationId xmlns:a16="http://schemas.microsoft.com/office/drawing/2014/main" id="{38479DA4-7652-4410-83EC-0225281A352F}"/>
                </a:ext>
              </a:extLst>
            </p:cNvPr>
            <p:cNvSpPr>
              <a:spLocks/>
            </p:cNvSpPr>
            <p:nvPr/>
          </p:nvSpPr>
          <p:spPr bwMode="auto">
            <a:xfrm>
              <a:off x="261938" y="2862263"/>
              <a:ext cx="663575" cy="1520825"/>
            </a:xfrm>
            <a:custGeom>
              <a:avLst/>
              <a:gdLst>
                <a:gd name="T0" fmla="*/ 74 w 418"/>
                <a:gd name="T1" fmla="*/ 0 h 958"/>
                <a:gd name="T2" fmla="*/ 94 w 418"/>
                <a:gd name="T3" fmla="*/ 0 h 958"/>
                <a:gd name="T4" fmla="*/ 115 w 418"/>
                <a:gd name="T5" fmla="*/ 3 h 958"/>
                <a:gd name="T6" fmla="*/ 137 w 418"/>
                <a:gd name="T7" fmla="*/ 7 h 958"/>
                <a:gd name="T8" fmla="*/ 158 w 418"/>
                <a:gd name="T9" fmla="*/ 14 h 958"/>
                <a:gd name="T10" fmla="*/ 179 w 418"/>
                <a:gd name="T11" fmla="*/ 24 h 958"/>
                <a:gd name="T12" fmla="*/ 199 w 418"/>
                <a:gd name="T13" fmla="*/ 38 h 958"/>
                <a:gd name="T14" fmla="*/ 220 w 418"/>
                <a:gd name="T15" fmla="*/ 55 h 958"/>
                <a:gd name="T16" fmla="*/ 239 w 418"/>
                <a:gd name="T17" fmla="*/ 76 h 958"/>
                <a:gd name="T18" fmla="*/ 257 w 418"/>
                <a:gd name="T19" fmla="*/ 103 h 958"/>
                <a:gd name="T20" fmla="*/ 273 w 418"/>
                <a:gd name="T21" fmla="*/ 134 h 958"/>
                <a:gd name="T22" fmla="*/ 288 w 418"/>
                <a:gd name="T23" fmla="*/ 170 h 958"/>
                <a:gd name="T24" fmla="*/ 301 w 418"/>
                <a:gd name="T25" fmla="*/ 212 h 958"/>
                <a:gd name="T26" fmla="*/ 410 w 418"/>
                <a:gd name="T27" fmla="*/ 631 h 958"/>
                <a:gd name="T28" fmla="*/ 413 w 418"/>
                <a:gd name="T29" fmla="*/ 649 h 958"/>
                <a:gd name="T30" fmla="*/ 415 w 418"/>
                <a:gd name="T31" fmla="*/ 670 h 958"/>
                <a:gd name="T32" fmla="*/ 417 w 418"/>
                <a:gd name="T33" fmla="*/ 694 h 958"/>
                <a:gd name="T34" fmla="*/ 418 w 418"/>
                <a:gd name="T35" fmla="*/ 721 h 958"/>
                <a:gd name="T36" fmla="*/ 418 w 418"/>
                <a:gd name="T37" fmla="*/ 749 h 958"/>
                <a:gd name="T38" fmla="*/ 417 w 418"/>
                <a:gd name="T39" fmla="*/ 777 h 958"/>
                <a:gd name="T40" fmla="*/ 415 w 418"/>
                <a:gd name="T41" fmla="*/ 806 h 958"/>
                <a:gd name="T42" fmla="*/ 412 w 418"/>
                <a:gd name="T43" fmla="*/ 834 h 958"/>
                <a:gd name="T44" fmla="*/ 406 w 418"/>
                <a:gd name="T45" fmla="*/ 861 h 958"/>
                <a:gd name="T46" fmla="*/ 401 w 418"/>
                <a:gd name="T47" fmla="*/ 886 h 958"/>
                <a:gd name="T48" fmla="*/ 394 w 418"/>
                <a:gd name="T49" fmla="*/ 909 h 958"/>
                <a:gd name="T50" fmla="*/ 384 w 418"/>
                <a:gd name="T51" fmla="*/ 928 h 958"/>
                <a:gd name="T52" fmla="*/ 373 w 418"/>
                <a:gd name="T53" fmla="*/ 943 h 958"/>
                <a:gd name="T54" fmla="*/ 361 w 418"/>
                <a:gd name="T55" fmla="*/ 952 h 958"/>
                <a:gd name="T56" fmla="*/ 346 w 418"/>
                <a:gd name="T57" fmla="*/ 958 h 958"/>
                <a:gd name="T58" fmla="*/ 331 w 418"/>
                <a:gd name="T59" fmla="*/ 956 h 958"/>
                <a:gd name="T60" fmla="*/ 315 w 418"/>
                <a:gd name="T61" fmla="*/ 948 h 958"/>
                <a:gd name="T62" fmla="*/ 297 w 418"/>
                <a:gd name="T63" fmla="*/ 935 h 958"/>
                <a:gd name="T64" fmla="*/ 279 w 418"/>
                <a:gd name="T65" fmla="*/ 918 h 958"/>
                <a:gd name="T66" fmla="*/ 261 w 418"/>
                <a:gd name="T67" fmla="*/ 897 h 958"/>
                <a:gd name="T68" fmla="*/ 243 w 418"/>
                <a:gd name="T69" fmla="*/ 872 h 958"/>
                <a:gd name="T70" fmla="*/ 225 w 418"/>
                <a:gd name="T71" fmla="*/ 846 h 958"/>
                <a:gd name="T72" fmla="*/ 208 w 418"/>
                <a:gd name="T73" fmla="*/ 817 h 958"/>
                <a:gd name="T74" fmla="*/ 192 w 418"/>
                <a:gd name="T75" fmla="*/ 787 h 958"/>
                <a:gd name="T76" fmla="*/ 176 w 418"/>
                <a:gd name="T77" fmla="*/ 757 h 958"/>
                <a:gd name="T78" fmla="*/ 162 w 418"/>
                <a:gd name="T79" fmla="*/ 727 h 958"/>
                <a:gd name="T80" fmla="*/ 149 w 418"/>
                <a:gd name="T81" fmla="*/ 699 h 958"/>
                <a:gd name="T82" fmla="*/ 138 w 418"/>
                <a:gd name="T83" fmla="*/ 673 h 958"/>
                <a:gd name="T84" fmla="*/ 129 w 418"/>
                <a:gd name="T85" fmla="*/ 648 h 958"/>
                <a:gd name="T86" fmla="*/ 123 w 418"/>
                <a:gd name="T87" fmla="*/ 628 h 958"/>
                <a:gd name="T88" fmla="*/ 118 w 418"/>
                <a:gd name="T89" fmla="*/ 611 h 958"/>
                <a:gd name="T90" fmla="*/ 0 w 418"/>
                <a:gd name="T91" fmla="*/ 10 h 958"/>
                <a:gd name="T92" fmla="*/ 16 w 418"/>
                <a:gd name="T93" fmla="*/ 7 h 958"/>
                <a:gd name="T94" fmla="*/ 34 w 418"/>
                <a:gd name="T95" fmla="*/ 4 h 958"/>
                <a:gd name="T96" fmla="*/ 53 w 418"/>
                <a:gd name="T97" fmla="*/ 1 h 958"/>
                <a:gd name="T98" fmla="*/ 74 w 418"/>
                <a:gd name="T99" fmla="*/ 0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418" h="958">
                  <a:moveTo>
                    <a:pt x="74" y="0"/>
                  </a:moveTo>
                  <a:lnTo>
                    <a:pt x="94" y="0"/>
                  </a:lnTo>
                  <a:lnTo>
                    <a:pt x="115" y="3"/>
                  </a:lnTo>
                  <a:lnTo>
                    <a:pt x="137" y="7"/>
                  </a:lnTo>
                  <a:lnTo>
                    <a:pt x="158" y="14"/>
                  </a:lnTo>
                  <a:lnTo>
                    <a:pt x="179" y="24"/>
                  </a:lnTo>
                  <a:lnTo>
                    <a:pt x="199" y="38"/>
                  </a:lnTo>
                  <a:lnTo>
                    <a:pt x="220" y="55"/>
                  </a:lnTo>
                  <a:lnTo>
                    <a:pt x="239" y="76"/>
                  </a:lnTo>
                  <a:lnTo>
                    <a:pt x="257" y="103"/>
                  </a:lnTo>
                  <a:lnTo>
                    <a:pt x="273" y="134"/>
                  </a:lnTo>
                  <a:lnTo>
                    <a:pt x="288" y="170"/>
                  </a:lnTo>
                  <a:lnTo>
                    <a:pt x="301" y="212"/>
                  </a:lnTo>
                  <a:lnTo>
                    <a:pt x="410" y="631"/>
                  </a:lnTo>
                  <a:lnTo>
                    <a:pt x="413" y="649"/>
                  </a:lnTo>
                  <a:lnTo>
                    <a:pt x="415" y="670"/>
                  </a:lnTo>
                  <a:lnTo>
                    <a:pt x="417" y="694"/>
                  </a:lnTo>
                  <a:lnTo>
                    <a:pt x="418" y="721"/>
                  </a:lnTo>
                  <a:lnTo>
                    <a:pt x="418" y="749"/>
                  </a:lnTo>
                  <a:lnTo>
                    <a:pt x="417" y="777"/>
                  </a:lnTo>
                  <a:lnTo>
                    <a:pt x="415" y="806"/>
                  </a:lnTo>
                  <a:lnTo>
                    <a:pt x="412" y="834"/>
                  </a:lnTo>
                  <a:lnTo>
                    <a:pt x="406" y="861"/>
                  </a:lnTo>
                  <a:lnTo>
                    <a:pt x="401" y="886"/>
                  </a:lnTo>
                  <a:lnTo>
                    <a:pt x="394" y="909"/>
                  </a:lnTo>
                  <a:lnTo>
                    <a:pt x="384" y="928"/>
                  </a:lnTo>
                  <a:lnTo>
                    <a:pt x="373" y="943"/>
                  </a:lnTo>
                  <a:lnTo>
                    <a:pt x="361" y="952"/>
                  </a:lnTo>
                  <a:lnTo>
                    <a:pt x="346" y="958"/>
                  </a:lnTo>
                  <a:lnTo>
                    <a:pt x="331" y="956"/>
                  </a:lnTo>
                  <a:lnTo>
                    <a:pt x="315" y="948"/>
                  </a:lnTo>
                  <a:lnTo>
                    <a:pt x="297" y="935"/>
                  </a:lnTo>
                  <a:lnTo>
                    <a:pt x="279" y="918"/>
                  </a:lnTo>
                  <a:lnTo>
                    <a:pt x="261" y="897"/>
                  </a:lnTo>
                  <a:lnTo>
                    <a:pt x="243" y="872"/>
                  </a:lnTo>
                  <a:lnTo>
                    <a:pt x="225" y="846"/>
                  </a:lnTo>
                  <a:lnTo>
                    <a:pt x="208" y="817"/>
                  </a:lnTo>
                  <a:lnTo>
                    <a:pt x="192" y="787"/>
                  </a:lnTo>
                  <a:lnTo>
                    <a:pt x="176" y="757"/>
                  </a:lnTo>
                  <a:lnTo>
                    <a:pt x="162" y="727"/>
                  </a:lnTo>
                  <a:lnTo>
                    <a:pt x="149" y="699"/>
                  </a:lnTo>
                  <a:lnTo>
                    <a:pt x="138" y="673"/>
                  </a:lnTo>
                  <a:lnTo>
                    <a:pt x="129" y="648"/>
                  </a:lnTo>
                  <a:lnTo>
                    <a:pt x="123" y="628"/>
                  </a:lnTo>
                  <a:lnTo>
                    <a:pt x="118" y="611"/>
                  </a:lnTo>
                  <a:lnTo>
                    <a:pt x="0" y="10"/>
                  </a:lnTo>
                  <a:lnTo>
                    <a:pt x="16" y="7"/>
                  </a:lnTo>
                  <a:lnTo>
                    <a:pt x="34" y="4"/>
                  </a:lnTo>
                  <a:lnTo>
                    <a:pt x="53" y="1"/>
                  </a:lnTo>
                  <a:lnTo>
                    <a:pt x="74" y="0"/>
                  </a:lnTo>
                  <a:close/>
                </a:path>
              </a:pathLst>
            </a:custGeom>
            <a:solidFill>
              <a:srgbClr val="EDDDA1"/>
            </a:solidFill>
            <a:ln w="0">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19" name="Freeform 18">
              <a:extLst>
                <a:ext uri="{FF2B5EF4-FFF2-40B4-BE49-F238E27FC236}">
                  <a16:creationId xmlns:a16="http://schemas.microsoft.com/office/drawing/2014/main" id="{06D7283B-284F-408C-B491-3324320CBCE0}"/>
                </a:ext>
              </a:extLst>
            </p:cNvPr>
            <p:cNvSpPr>
              <a:spLocks/>
            </p:cNvSpPr>
            <p:nvPr/>
          </p:nvSpPr>
          <p:spPr bwMode="auto">
            <a:xfrm>
              <a:off x="614364" y="1273175"/>
              <a:ext cx="1627188" cy="3640139"/>
            </a:xfrm>
            <a:custGeom>
              <a:avLst/>
              <a:gdLst>
                <a:gd name="T0" fmla="*/ 142 w 1025"/>
                <a:gd name="T1" fmla="*/ 0 h 2293"/>
                <a:gd name="T2" fmla="*/ 183 w 1025"/>
                <a:gd name="T3" fmla="*/ 10 h 2293"/>
                <a:gd name="T4" fmla="*/ 222 w 1025"/>
                <a:gd name="T5" fmla="*/ 30 h 2293"/>
                <a:gd name="T6" fmla="*/ 254 w 1025"/>
                <a:gd name="T7" fmla="*/ 60 h 2293"/>
                <a:gd name="T8" fmla="*/ 275 w 1025"/>
                <a:gd name="T9" fmla="*/ 100 h 2293"/>
                <a:gd name="T10" fmla="*/ 283 w 1025"/>
                <a:gd name="T11" fmla="*/ 148 h 2293"/>
                <a:gd name="T12" fmla="*/ 293 w 1025"/>
                <a:gd name="T13" fmla="*/ 837 h 2293"/>
                <a:gd name="T14" fmla="*/ 333 w 1025"/>
                <a:gd name="T15" fmla="*/ 814 h 2293"/>
                <a:gd name="T16" fmla="*/ 379 w 1025"/>
                <a:gd name="T17" fmla="*/ 806 h 2293"/>
                <a:gd name="T18" fmla="*/ 424 w 1025"/>
                <a:gd name="T19" fmla="*/ 815 h 2293"/>
                <a:gd name="T20" fmla="*/ 468 w 1025"/>
                <a:gd name="T21" fmla="*/ 836 h 2293"/>
                <a:gd name="T22" fmla="*/ 503 w 1025"/>
                <a:gd name="T23" fmla="*/ 870 h 2293"/>
                <a:gd name="T24" fmla="*/ 526 w 1025"/>
                <a:gd name="T25" fmla="*/ 916 h 2293"/>
                <a:gd name="T26" fmla="*/ 545 w 1025"/>
                <a:gd name="T27" fmla="*/ 920 h 2293"/>
                <a:gd name="T28" fmla="*/ 580 w 1025"/>
                <a:gd name="T29" fmla="*/ 891 h 2293"/>
                <a:gd name="T30" fmla="*/ 622 w 1025"/>
                <a:gd name="T31" fmla="*/ 878 h 2293"/>
                <a:gd name="T32" fmla="*/ 668 w 1025"/>
                <a:gd name="T33" fmla="*/ 880 h 2293"/>
                <a:gd name="T34" fmla="*/ 711 w 1025"/>
                <a:gd name="T35" fmla="*/ 896 h 2293"/>
                <a:gd name="T36" fmla="*/ 750 w 1025"/>
                <a:gd name="T37" fmla="*/ 923 h 2293"/>
                <a:gd name="T38" fmla="*/ 779 w 1025"/>
                <a:gd name="T39" fmla="*/ 962 h 2293"/>
                <a:gd name="T40" fmla="*/ 804 w 1025"/>
                <a:gd name="T41" fmla="*/ 967 h 2293"/>
                <a:gd name="T42" fmla="*/ 843 w 1025"/>
                <a:gd name="T43" fmla="*/ 946 h 2293"/>
                <a:gd name="T44" fmla="*/ 887 w 1025"/>
                <a:gd name="T45" fmla="*/ 942 h 2293"/>
                <a:gd name="T46" fmla="*/ 932 w 1025"/>
                <a:gd name="T47" fmla="*/ 951 h 2293"/>
                <a:gd name="T48" fmla="*/ 973 w 1025"/>
                <a:gd name="T49" fmla="*/ 976 h 2293"/>
                <a:gd name="T50" fmla="*/ 1005 w 1025"/>
                <a:gd name="T51" fmla="*/ 1012 h 2293"/>
                <a:gd name="T52" fmla="*/ 1022 w 1025"/>
                <a:gd name="T53" fmla="*/ 1060 h 2293"/>
                <a:gd name="T54" fmla="*/ 1023 w 1025"/>
                <a:gd name="T55" fmla="*/ 1688 h 2293"/>
                <a:gd name="T56" fmla="*/ 1014 w 1025"/>
                <a:gd name="T57" fmla="*/ 1784 h 2293"/>
                <a:gd name="T58" fmla="*/ 991 w 1025"/>
                <a:gd name="T59" fmla="*/ 1883 h 2293"/>
                <a:gd name="T60" fmla="*/ 958 w 1025"/>
                <a:gd name="T61" fmla="*/ 1978 h 2293"/>
                <a:gd name="T62" fmla="*/ 919 w 1025"/>
                <a:gd name="T63" fmla="*/ 2063 h 2293"/>
                <a:gd name="T64" fmla="*/ 878 w 1025"/>
                <a:gd name="T65" fmla="*/ 2133 h 2293"/>
                <a:gd name="T66" fmla="*/ 827 w 1025"/>
                <a:gd name="T67" fmla="*/ 2194 h 2293"/>
                <a:gd name="T68" fmla="*/ 756 w 1025"/>
                <a:gd name="T69" fmla="*/ 2245 h 2293"/>
                <a:gd name="T70" fmla="*/ 681 w 1025"/>
                <a:gd name="T71" fmla="*/ 2277 h 2293"/>
                <a:gd name="T72" fmla="*/ 603 w 1025"/>
                <a:gd name="T73" fmla="*/ 2291 h 2293"/>
                <a:gd name="T74" fmla="*/ 523 w 1025"/>
                <a:gd name="T75" fmla="*/ 2291 h 2293"/>
                <a:gd name="T76" fmla="*/ 444 w 1025"/>
                <a:gd name="T77" fmla="*/ 2278 h 2293"/>
                <a:gd name="T78" fmla="*/ 369 w 1025"/>
                <a:gd name="T79" fmla="*/ 2254 h 2293"/>
                <a:gd name="T80" fmla="*/ 301 w 1025"/>
                <a:gd name="T81" fmla="*/ 2223 h 2293"/>
                <a:gd name="T82" fmla="*/ 241 w 1025"/>
                <a:gd name="T83" fmla="*/ 2185 h 2293"/>
                <a:gd name="T84" fmla="*/ 193 w 1025"/>
                <a:gd name="T85" fmla="*/ 2144 h 2293"/>
                <a:gd name="T86" fmla="*/ 158 w 1025"/>
                <a:gd name="T87" fmla="*/ 2101 h 2293"/>
                <a:gd name="T88" fmla="*/ 104 w 1025"/>
                <a:gd name="T89" fmla="*/ 2020 h 2293"/>
                <a:gd name="T90" fmla="*/ 59 w 1025"/>
                <a:gd name="T91" fmla="*/ 1949 h 2293"/>
                <a:gd name="T92" fmla="*/ 28 w 1025"/>
                <a:gd name="T93" fmla="*/ 1884 h 2293"/>
                <a:gd name="T94" fmla="*/ 16 w 1025"/>
                <a:gd name="T95" fmla="*/ 1818 h 2293"/>
                <a:gd name="T96" fmla="*/ 2 w 1025"/>
                <a:gd name="T97" fmla="*/ 113 h 2293"/>
                <a:gd name="T98" fmla="*/ 16 w 1025"/>
                <a:gd name="T99" fmla="*/ 64 h 2293"/>
                <a:gd name="T100" fmla="*/ 44 w 1025"/>
                <a:gd name="T101" fmla="*/ 30 h 2293"/>
                <a:gd name="T102" fmla="*/ 79 w 1025"/>
                <a:gd name="T103" fmla="*/ 9 h 2293"/>
                <a:gd name="T104" fmla="*/ 120 w 1025"/>
                <a:gd name="T105" fmla="*/ 0 h 22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025" h="2293">
                  <a:moveTo>
                    <a:pt x="120" y="0"/>
                  </a:moveTo>
                  <a:lnTo>
                    <a:pt x="142" y="0"/>
                  </a:lnTo>
                  <a:lnTo>
                    <a:pt x="162" y="3"/>
                  </a:lnTo>
                  <a:lnTo>
                    <a:pt x="183" y="10"/>
                  </a:lnTo>
                  <a:lnTo>
                    <a:pt x="204" y="18"/>
                  </a:lnTo>
                  <a:lnTo>
                    <a:pt x="222" y="30"/>
                  </a:lnTo>
                  <a:lnTo>
                    <a:pt x="239" y="44"/>
                  </a:lnTo>
                  <a:lnTo>
                    <a:pt x="254" y="60"/>
                  </a:lnTo>
                  <a:lnTo>
                    <a:pt x="265" y="78"/>
                  </a:lnTo>
                  <a:lnTo>
                    <a:pt x="275" y="100"/>
                  </a:lnTo>
                  <a:lnTo>
                    <a:pt x="280" y="123"/>
                  </a:lnTo>
                  <a:lnTo>
                    <a:pt x="283" y="148"/>
                  </a:lnTo>
                  <a:lnTo>
                    <a:pt x="277" y="856"/>
                  </a:lnTo>
                  <a:lnTo>
                    <a:pt x="293" y="837"/>
                  </a:lnTo>
                  <a:lnTo>
                    <a:pt x="312" y="823"/>
                  </a:lnTo>
                  <a:lnTo>
                    <a:pt x="333" y="814"/>
                  </a:lnTo>
                  <a:lnTo>
                    <a:pt x="355" y="808"/>
                  </a:lnTo>
                  <a:lnTo>
                    <a:pt x="379" y="806"/>
                  </a:lnTo>
                  <a:lnTo>
                    <a:pt x="401" y="808"/>
                  </a:lnTo>
                  <a:lnTo>
                    <a:pt x="424" y="815"/>
                  </a:lnTo>
                  <a:lnTo>
                    <a:pt x="447" y="823"/>
                  </a:lnTo>
                  <a:lnTo>
                    <a:pt x="468" y="836"/>
                  </a:lnTo>
                  <a:lnTo>
                    <a:pt x="486" y="852"/>
                  </a:lnTo>
                  <a:lnTo>
                    <a:pt x="503" y="870"/>
                  </a:lnTo>
                  <a:lnTo>
                    <a:pt x="516" y="891"/>
                  </a:lnTo>
                  <a:lnTo>
                    <a:pt x="526" y="916"/>
                  </a:lnTo>
                  <a:lnTo>
                    <a:pt x="531" y="942"/>
                  </a:lnTo>
                  <a:lnTo>
                    <a:pt x="545" y="920"/>
                  </a:lnTo>
                  <a:lnTo>
                    <a:pt x="561" y="904"/>
                  </a:lnTo>
                  <a:lnTo>
                    <a:pt x="580" y="891"/>
                  </a:lnTo>
                  <a:lnTo>
                    <a:pt x="600" y="883"/>
                  </a:lnTo>
                  <a:lnTo>
                    <a:pt x="622" y="878"/>
                  </a:lnTo>
                  <a:lnTo>
                    <a:pt x="644" y="878"/>
                  </a:lnTo>
                  <a:lnTo>
                    <a:pt x="668" y="880"/>
                  </a:lnTo>
                  <a:lnTo>
                    <a:pt x="690" y="886"/>
                  </a:lnTo>
                  <a:lnTo>
                    <a:pt x="711" y="896"/>
                  </a:lnTo>
                  <a:lnTo>
                    <a:pt x="732" y="907"/>
                  </a:lnTo>
                  <a:lnTo>
                    <a:pt x="750" y="923"/>
                  </a:lnTo>
                  <a:lnTo>
                    <a:pt x="766" y="942"/>
                  </a:lnTo>
                  <a:lnTo>
                    <a:pt x="779" y="962"/>
                  </a:lnTo>
                  <a:lnTo>
                    <a:pt x="788" y="985"/>
                  </a:lnTo>
                  <a:lnTo>
                    <a:pt x="804" y="967"/>
                  </a:lnTo>
                  <a:lnTo>
                    <a:pt x="822" y="954"/>
                  </a:lnTo>
                  <a:lnTo>
                    <a:pt x="843" y="946"/>
                  </a:lnTo>
                  <a:lnTo>
                    <a:pt x="865" y="942"/>
                  </a:lnTo>
                  <a:lnTo>
                    <a:pt x="887" y="942"/>
                  </a:lnTo>
                  <a:lnTo>
                    <a:pt x="910" y="945"/>
                  </a:lnTo>
                  <a:lnTo>
                    <a:pt x="932" y="951"/>
                  </a:lnTo>
                  <a:lnTo>
                    <a:pt x="953" y="962"/>
                  </a:lnTo>
                  <a:lnTo>
                    <a:pt x="973" y="976"/>
                  </a:lnTo>
                  <a:lnTo>
                    <a:pt x="990" y="993"/>
                  </a:lnTo>
                  <a:lnTo>
                    <a:pt x="1005" y="1012"/>
                  </a:lnTo>
                  <a:lnTo>
                    <a:pt x="1015" y="1034"/>
                  </a:lnTo>
                  <a:lnTo>
                    <a:pt x="1022" y="1060"/>
                  </a:lnTo>
                  <a:lnTo>
                    <a:pt x="1025" y="1087"/>
                  </a:lnTo>
                  <a:lnTo>
                    <a:pt x="1023" y="1688"/>
                  </a:lnTo>
                  <a:lnTo>
                    <a:pt x="1021" y="1735"/>
                  </a:lnTo>
                  <a:lnTo>
                    <a:pt x="1014" y="1784"/>
                  </a:lnTo>
                  <a:lnTo>
                    <a:pt x="1004" y="1833"/>
                  </a:lnTo>
                  <a:lnTo>
                    <a:pt x="991" y="1883"/>
                  </a:lnTo>
                  <a:lnTo>
                    <a:pt x="976" y="1931"/>
                  </a:lnTo>
                  <a:lnTo>
                    <a:pt x="958" y="1978"/>
                  </a:lnTo>
                  <a:lnTo>
                    <a:pt x="940" y="2023"/>
                  </a:lnTo>
                  <a:lnTo>
                    <a:pt x="919" y="2063"/>
                  </a:lnTo>
                  <a:lnTo>
                    <a:pt x="899" y="2101"/>
                  </a:lnTo>
                  <a:lnTo>
                    <a:pt x="878" y="2133"/>
                  </a:lnTo>
                  <a:lnTo>
                    <a:pt x="857" y="2159"/>
                  </a:lnTo>
                  <a:lnTo>
                    <a:pt x="827" y="2194"/>
                  </a:lnTo>
                  <a:lnTo>
                    <a:pt x="792" y="2221"/>
                  </a:lnTo>
                  <a:lnTo>
                    <a:pt x="756" y="2245"/>
                  </a:lnTo>
                  <a:lnTo>
                    <a:pt x="720" y="2263"/>
                  </a:lnTo>
                  <a:lnTo>
                    <a:pt x="681" y="2277"/>
                  </a:lnTo>
                  <a:lnTo>
                    <a:pt x="642" y="2285"/>
                  </a:lnTo>
                  <a:lnTo>
                    <a:pt x="603" y="2291"/>
                  </a:lnTo>
                  <a:lnTo>
                    <a:pt x="562" y="2293"/>
                  </a:lnTo>
                  <a:lnTo>
                    <a:pt x="523" y="2291"/>
                  </a:lnTo>
                  <a:lnTo>
                    <a:pt x="483" y="2285"/>
                  </a:lnTo>
                  <a:lnTo>
                    <a:pt x="444" y="2278"/>
                  </a:lnTo>
                  <a:lnTo>
                    <a:pt x="406" y="2267"/>
                  </a:lnTo>
                  <a:lnTo>
                    <a:pt x="369" y="2254"/>
                  </a:lnTo>
                  <a:lnTo>
                    <a:pt x="334" y="2239"/>
                  </a:lnTo>
                  <a:lnTo>
                    <a:pt x="301" y="2223"/>
                  </a:lnTo>
                  <a:lnTo>
                    <a:pt x="270" y="2204"/>
                  </a:lnTo>
                  <a:lnTo>
                    <a:pt x="241" y="2185"/>
                  </a:lnTo>
                  <a:lnTo>
                    <a:pt x="215" y="2165"/>
                  </a:lnTo>
                  <a:lnTo>
                    <a:pt x="193" y="2144"/>
                  </a:lnTo>
                  <a:lnTo>
                    <a:pt x="174" y="2122"/>
                  </a:lnTo>
                  <a:lnTo>
                    <a:pt x="158" y="2101"/>
                  </a:lnTo>
                  <a:lnTo>
                    <a:pt x="130" y="2059"/>
                  </a:lnTo>
                  <a:lnTo>
                    <a:pt x="104" y="2020"/>
                  </a:lnTo>
                  <a:lnTo>
                    <a:pt x="80" y="1983"/>
                  </a:lnTo>
                  <a:lnTo>
                    <a:pt x="59" y="1949"/>
                  </a:lnTo>
                  <a:lnTo>
                    <a:pt x="41" y="1916"/>
                  </a:lnTo>
                  <a:lnTo>
                    <a:pt x="28" y="1884"/>
                  </a:lnTo>
                  <a:lnTo>
                    <a:pt x="19" y="1851"/>
                  </a:lnTo>
                  <a:lnTo>
                    <a:pt x="16" y="1818"/>
                  </a:lnTo>
                  <a:lnTo>
                    <a:pt x="0" y="143"/>
                  </a:lnTo>
                  <a:lnTo>
                    <a:pt x="2" y="113"/>
                  </a:lnTo>
                  <a:lnTo>
                    <a:pt x="7" y="87"/>
                  </a:lnTo>
                  <a:lnTo>
                    <a:pt x="16" y="64"/>
                  </a:lnTo>
                  <a:lnTo>
                    <a:pt x="29" y="45"/>
                  </a:lnTo>
                  <a:lnTo>
                    <a:pt x="44" y="30"/>
                  </a:lnTo>
                  <a:lnTo>
                    <a:pt x="61" y="17"/>
                  </a:lnTo>
                  <a:lnTo>
                    <a:pt x="79" y="9"/>
                  </a:lnTo>
                  <a:lnTo>
                    <a:pt x="99" y="3"/>
                  </a:lnTo>
                  <a:lnTo>
                    <a:pt x="120" y="0"/>
                  </a:lnTo>
                  <a:close/>
                </a:path>
              </a:pathLst>
            </a:custGeom>
            <a:solidFill>
              <a:srgbClr val="EDDDA1"/>
            </a:solidFill>
            <a:ln w="0">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20" name="Freeform 19">
              <a:extLst>
                <a:ext uri="{FF2B5EF4-FFF2-40B4-BE49-F238E27FC236}">
                  <a16:creationId xmlns:a16="http://schemas.microsoft.com/office/drawing/2014/main" id="{B624B945-3083-47A1-A3A9-1824D095F4A8}"/>
                </a:ext>
              </a:extLst>
            </p:cNvPr>
            <p:cNvSpPr>
              <a:spLocks noEditPoints="1"/>
            </p:cNvSpPr>
            <p:nvPr/>
          </p:nvSpPr>
          <p:spPr bwMode="auto">
            <a:xfrm>
              <a:off x="1054101" y="2593975"/>
              <a:ext cx="831850" cy="577850"/>
            </a:xfrm>
            <a:custGeom>
              <a:avLst/>
              <a:gdLst>
                <a:gd name="T0" fmla="*/ 506 w 524"/>
                <a:gd name="T1" fmla="*/ 138 h 364"/>
                <a:gd name="T2" fmla="*/ 516 w 524"/>
                <a:gd name="T3" fmla="*/ 146 h 364"/>
                <a:gd name="T4" fmla="*/ 523 w 524"/>
                <a:gd name="T5" fmla="*/ 170 h 364"/>
                <a:gd name="T6" fmla="*/ 522 w 524"/>
                <a:gd name="T7" fmla="*/ 233 h 364"/>
                <a:gd name="T8" fmla="*/ 521 w 524"/>
                <a:gd name="T9" fmla="*/ 291 h 364"/>
                <a:gd name="T10" fmla="*/ 520 w 524"/>
                <a:gd name="T11" fmla="*/ 335 h 364"/>
                <a:gd name="T12" fmla="*/ 519 w 524"/>
                <a:gd name="T13" fmla="*/ 360 h 364"/>
                <a:gd name="T14" fmla="*/ 519 w 524"/>
                <a:gd name="T15" fmla="*/ 360 h 364"/>
                <a:gd name="T16" fmla="*/ 516 w 524"/>
                <a:gd name="T17" fmla="*/ 338 h 364"/>
                <a:gd name="T18" fmla="*/ 513 w 524"/>
                <a:gd name="T19" fmla="*/ 297 h 364"/>
                <a:gd name="T20" fmla="*/ 508 w 524"/>
                <a:gd name="T21" fmla="*/ 244 h 364"/>
                <a:gd name="T22" fmla="*/ 504 w 524"/>
                <a:gd name="T23" fmla="*/ 185 h 364"/>
                <a:gd name="T24" fmla="*/ 498 w 524"/>
                <a:gd name="T25" fmla="*/ 125 h 364"/>
                <a:gd name="T26" fmla="*/ 249 w 524"/>
                <a:gd name="T27" fmla="*/ 84 h 364"/>
                <a:gd name="T28" fmla="*/ 267 w 524"/>
                <a:gd name="T29" fmla="*/ 90 h 364"/>
                <a:gd name="T30" fmla="*/ 266 w 524"/>
                <a:gd name="T31" fmla="*/ 155 h 364"/>
                <a:gd name="T32" fmla="*/ 265 w 524"/>
                <a:gd name="T33" fmla="*/ 221 h 364"/>
                <a:gd name="T34" fmla="*/ 265 w 524"/>
                <a:gd name="T35" fmla="*/ 278 h 364"/>
                <a:gd name="T36" fmla="*/ 264 w 524"/>
                <a:gd name="T37" fmla="*/ 324 h 364"/>
                <a:gd name="T38" fmla="*/ 264 w 524"/>
                <a:gd name="T39" fmla="*/ 349 h 364"/>
                <a:gd name="T40" fmla="*/ 263 w 524"/>
                <a:gd name="T41" fmla="*/ 349 h 364"/>
                <a:gd name="T42" fmla="*/ 260 w 524"/>
                <a:gd name="T43" fmla="*/ 322 h 364"/>
                <a:gd name="T44" fmla="*/ 256 w 524"/>
                <a:gd name="T45" fmla="*/ 276 h 364"/>
                <a:gd name="T46" fmla="*/ 251 w 524"/>
                <a:gd name="T47" fmla="*/ 217 h 364"/>
                <a:gd name="T48" fmla="*/ 246 w 524"/>
                <a:gd name="T49" fmla="*/ 152 h 364"/>
                <a:gd name="T50" fmla="*/ 241 w 524"/>
                <a:gd name="T51" fmla="*/ 88 h 364"/>
                <a:gd name="T52" fmla="*/ 24 w 524"/>
                <a:gd name="T53" fmla="*/ 0 h 364"/>
                <a:gd name="T54" fmla="*/ 23 w 524"/>
                <a:gd name="T55" fmla="*/ 58 h 364"/>
                <a:gd name="T56" fmla="*/ 20 w 524"/>
                <a:gd name="T57" fmla="*/ 125 h 364"/>
                <a:gd name="T58" fmla="*/ 17 w 524"/>
                <a:gd name="T59" fmla="*/ 189 h 364"/>
                <a:gd name="T60" fmla="*/ 15 w 524"/>
                <a:gd name="T61" fmla="*/ 247 h 364"/>
                <a:gd name="T62" fmla="*/ 13 w 524"/>
                <a:gd name="T63" fmla="*/ 292 h 364"/>
                <a:gd name="T64" fmla="*/ 12 w 524"/>
                <a:gd name="T65" fmla="*/ 318 h 364"/>
                <a:gd name="T66" fmla="*/ 12 w 524"/>
                <a:gd name="T67" fmla="*/ 317 h 364"/>
                <a:gd name="T68" fmla="*/ 11 w 524"/>
                <a:gd name="T69" fmla="*/ 291 h 364"/>
                <a:gd name="T70" fmla="*/ 9 w 524"/>
                <a:gd name="T71" fmla="*/ 247 h 364"/>
                <a:gd name="T72" fmla="*/ 6 w 524"/>
                <a:gd name="T73" fmla="*/ 191 h 364"/>
                <a:gd name="T74" fmla="*/ 3 w 524"/>
                <a:gd name="T75" fmla="*/ 130 h 364"/>
                <a:gd name="T76" fmla="*/ 1 w 524"/>
                <a:gd name="T77" fmla="*/ 72 h 364"/>
                <a:gd name="T78" fmla="*/ 0 w 524"/>
                <a:gd name="T79" fmla="*/ 24 h 364"/>
                <a:gd name="T80" fmla="*/ 1 w 524"/>
                <a:gd name="T81" fmla="*/ 24 h 364"/>
                <a:gd name="T82" fmla="*/ 2 w 524"/>
                <a:gd name="T83" fmla="*/ 21 h 364"/>
                <a:gd name="T84" fmla="*/ 24 w 524"/>
                <a:gd name="T85"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524" h="364">
                  <a:moveTo>
                    <a:pt x="498" y="125"/>
                  </a:moveTo>
                  <a:lnTo>
                    <a:pt x="506" y="138"/>
                  </a:lnTo>
                  <a:lnTo>
                    <a:pt x="511" y="153"/>
                  </a:lnTo>
                  <a:lnTo>
                    <a:pt x="516" y="146"/>
                  </a:lnTo>
                  <a:lnTo>
                    <a:pt x="524" y="138"/>
                  </a:lnTo>
                  <a:lnTo>
                    <a:pt x="523" y="170"/>
                  </a:lnTo>
                  <a:lnTo>
                    <a:pt x="523" y="202"/>
                  </a:lnTo>
                  <a:lnTo>
                    <a:pt x="522" y="233"/>
                  </a:lnTo>
                  <a:lnTo>
                    <a:pt x="521" y="263"/>
                  </a:lnTo>
                  <a:lnTo>
                    <a:pt x="521" y="291"/>
                  </a:lnTo>
                  <a:lnTo>
                    <a:pt x="520" y="315"/>
                  </a:lnTo>
                  <a:lnTo>
                    <a:pt x="520" y="335"/>
                  </a:lnTo>
                  <a:lnTo>
                    <a:pt x="520" y="351"/>
                  </a:lnTo>
                  <a:lnTo>
                    <a:pt x="519" y="360"/>
                  </a:lnTo>
                  <a:lnTo>
                    <a:pt x="519" y="364"/>
                  </a:lnTo>
                  <a:lnTo>
                    <a:pt x="519" y="360"/>
                  </a:lnTo>
                  <a:lnTo>
                    <a:pt x="518" y="352"/>
                  </a:lnTo>
                  <a:lnTo>
                    <a:pt x="516" y="338"/>
                  </a:lnTo>
                  <a:lnTo>
                    <a:pt x="515" y="319"/>
                  </a:lnTo>
                  <a:lnTo>
                    <a:pt x="513" y="297"/>
                  </a:lnTo>
                  <a:lnTo>
                    <a:pt x="511" y="272"/>
                  </a:lnTo>
                  <a:lnTo>
                    <a:pt x="508" y="244"/>
                  </a:lnTo>
                  <a:lnTo>
                    <a:pt x="506" y="215"/>
                  </a:lnTo>
                  <a:lnTo>
                    <a:pt x="504" y="185"/>
                  </a:lnTo>
                  <a:lnTo>
                    <a:pt x="500" y="154"/>
                  </a:lnTo>
                  <a:lnTo>
                    <a:pt x="498" y="125"/>
                  </a:lnTo>
                  <a:close/>
                  <a:moveTo>
                    <a:pt x="239" y="59"/>
                  </a:moveTo>
                  <a:lnTo>
                    <a:pt x="249" y="84"/>
                  </a:lnTo>
                  <a:lnTo>
                    <a:pt x="254" y="110"/>
                  </a:lnTo>
                  <a:lnTo>
                    <a:pt x="267" y="90"/>
                  </a:lnTo>
                  <a:lnTo>
                    <a:pt x="266" y="122"/>
                  </a:lnTo>
                  <a:lnTo>
                    <a:pt x="266" y="155"/>
                  </a:lnTo>
                  <a:lnTo>
                    <a:pt x="266" y="189"/>
                  </a:lnTo>
                  <a:lnTo>
                    <a:pt x="265" y="221"/>
                  </a:lnTo>
                  <a:lnTo>
                    <a:pt x="265" y="250"/>
                  </a:lnTo>
                  <a:lnTo>
                    <a:pt x="265" y="278"/>
                  </a:lnTo>
                  <a:lnTo>
                    <a:pt x="264" y="303"/>
                  </a:lnTo>
                  <a:lnTo>
                    <a:pt x="264" y="324"/>
                  </a:lnTo>
                  <a:lnTo>
                    <a:pt x="264" y="339"/>
                  </a:lnTo>
                  <a:lnTo>
                    <a:pt x="264" y="349"/>
                  </a:lnTo>
                  <a:lnTo>
                    <a:pt x="264" y="353"/>
                  </a:lnTo>
                  <a:lnTo>
                    <a:pt x="263" y="349"/>
                  </a:lnTo>
                  <a:lnTo>
                    <a:pt x="262" y="339"/>
                  </a:lnTo>
                  <a:lnTo>
                    <a:pt x="260" y="322"/>
                  </a:lnTo>
                  <a:lnTo>
                    <a:pt x="258" y="302"/>
                  </a:lnTo>
                  <a:lnTo>
                    <a:pt x="256" y="276"/>
                  </a:lnTo>
                  <a:lnTo>
                    <a:pt x="254" y="248"/>
                  </a:lnTo>
                  <a:lnTo>
                    <a:pt x="251" y="217"/>
                  </a:lnTo>
                  <a:lnTo>
                    <a:pt x="249" y="185"/>
                  </a:lnTo>
                  <a:lnTo>
                    <a:pt x="246" y="152"/>
                  </a:lnTo>
                  <a:lnTo>
                    <a:pt x="243" y="120"/>
                  </a:lnTo>
                  <a:lnTo>
                    <a:pt x="241" y="88"/>
                  </a:lnTo>
                  <a:lnTo>
                    <a:pt x="239" y="59"/>
                  </a:lnTo>
                  <a:close/>
                  <a:moveTo>
                    <a:pt x="24" y="0"/>
                  </a:moveTo>
                  <a:lnTo>
                    <a:pt x="23" y="27"/>
                  </a:lnTo>
                  <a:lnTo>
                    <a:pt x="23" y="58"/>
                  </a:lnTo>
                  <a:lnTo>
                    <a:pt x="22" y="91"/>
                  </a:lnTo>
                  <a:lnTo>
                    <a:pt x="20" y="125"/>
                  </a:lnTo>
                  <a:lnTo>
                    <a:pt x="18" y="158"/>
                  </a:lnTo>
                  <a:lnTo>
                    <a:pt x="17" y="189"/>
                  </a:lnTo>
                  <a:lnTo>
                    <a:pt x="16" y="220"/>
                  </a:lnTo>
                  <a:lnTo>
                    <a:pt x="15" y="247"/>
                  </a:lnTo>
                  <a:lnTo>
                    <a:pt x="14" y="272"/>
                  </a:lnTo>
                  <a:lnTo>
                    <a:pt x="13" y="292"/>
                  </a:lnTo>
                  <a:lnTo>
                    <a:pt x="13" y="307"/>
                  </a:lnTo>
                  <a:lnTo>
                    <a:pt x="12" y="318"/>
                  </a:lnTo>
                  <a:lnTo>
                    <a:pt x="12" y="321"/>
                  </a:lnTo>
                  <a:lnTo>
                    <a:pt x="12" y="317"/>
                  </a:lnTo>
                  <a:lnTo>
                    <a:pt x="12" y="307"/>
                  </a:lnTo>
                  <a:lnTo>
                    <a:pt x="11" y="291"/>
                  </a:lnTo>
                  <a:lnTo>
                    <a:pt x="10" y="271"/>
                  </a:lnTo>
                  <a:lnTo>
                    <a:pt x="9" y="247"/>
                  </a:lnTo>
                  <a:lnTo>
                    <a:pt x="8" y="220"/>
                  </a:lnTo>
                  <a:lnTo>
                    <a:pt x="6" y="191"/>
                  </a:lnTo>
                  <a:lnTo>
                    <a:pt x="4" y="161"/>
                  </a:lnTo>
                  <a:lnTo>
                    <a:pt x="3" y="130"/>
                  </a:lnTo>
                  <a:lnTo>
                    <a:pt x="2" y="100"/>
                  </a:lnTo>
                  <a:lnTo>
                    <a:pt x="1" y="72"/>
                  </a:lnTo>
                  <a:lnTo>
                    <a:pt x="1" y="47"/>
                  </a:lnTo>
                  <a:lnTo>
                    <a:pt x="0" y="24"/>
                  </a:lnTo>
                  <a:lnTo>
                    <a:pt x="0" y="24"/>
                  </a:lnTo>
                  <a:lnTo>
                    <a:pt x="1" y="24"/>
                  </a:lnTo>
                  <a:lnTo>
                    <a:pt x="1" y="23"/>
                  </a:lnTo>
                  <a:lnTo>
                    <a:pt x="2" y="21"/>
                  </a:lnTo>
                  <a:lnTo>
                    <a:pt x="13" y="9"/>
                  </a:lnTo>
                  <a:lnTo>
                    <a:pt x="24" y="0"/>
                  </a:lnTo>
                  <a:close/>
                </a:path>
              </a:pathLst>
            </a:custGeom>
            <a:solidFill>
              <a:srgbClr val="D1C371"/>
            </a:solidFill>
            <a:ln w="0">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21" name="Freeform 20">
              <a:extLst>
                <a:ext uri="{FF2B5EF4-FFF2-40B4-BE49-F238E27FC236}">
                  <a16:creationId xmlns:a16="http://schemas.microsoft.com/office/drawing/2014/main" id="{F79063FF-793E-4B7B-8CBD-19B582A63C64}"/>
                </a:ext>
              </a:extLst>
            </p:cNvPr>
            <p:cNvSpPr>
              <a:spLocks/>
            </p:cNvSpPr>
            <p:nvPr/>
          </p:nvSpPr>
          <p:spPr bwMode="auto">
            <a:xfrm>
              <a:off x="661988" y="1323975"/>
              <a:ext cx="344488" cy="327025"/>
            </a:xfrm>
            <a:custGeom>
              <a:avLst/>
              <a:gdLst>
                <a:gd name="T0" fmla="*/ 99 w 217"/>
                <a:gd name="T1" fmla="*/ 0 h 206"/>
                <a:gd name="T2" fmla="*/ 119 w 217"/>
                <a:gd name="T3" fmla="*/ 1 h 206"/>
                <a:gd name="T4" fmla="*/ 137 w 217"/>
                <a:gd name="T5" fmla="*/ 6 h 206"/>
                <a:gd name="T6" fmla="*/ 157 w 217"/>
                <a:gd name="T7" fmla="*/ 12 h 206"/>
                <a:gd name="T8" fmla="*/ 173 w 217"/>
                <a:gd name="T9" fmla="*/ 22 h 206"/>
                <a:gd name="T10" fmla="*/ 187 w 217"/>
                <a:gd name="T11" fmla="*/ 33 h 206"/>
                <a:gd name="T12" fmla="*/ 200 w 217"/>
                <a:gd name="T13" fmla="*/ 48 h 206"/>
                <a:gd name="T14" fmla="*/ 210 w 217"/>
                <a:gd name="T15" fmla="*/ 65 h 206"/>
                <a:gd name="T16" fmla="*/ 215 w 217"/>
                <a:gd name="T17" fmla="*/ 86 h 206"/>
                <a:gd name="T18" fmla="*/ 217 w 217"/>
                <a:gd name="T19" fmla="*/ 107 h 206"/>
                <a:gd name="T20" fmla="*/ 216 w 217"/>
                <a:gd name="T21" fmla="*/ 168 h 206"/>
                <a:gd name="T22" fmla="*/ 185 w 217"/>
                <a:gd name="T23" fmla="*/ 188 h 206"/>
                <a:gd name="T24" fmla="*/ 154 w 217"/>
                <a:gd name="T25" fmla="*/ 201 h 206"/>
                <a:gd name="T26" fmla="*/ 123 w 217"/>
                <a:gd name="T27" fmla="*/ 206 h 206"/>
                <a:gd name="T28" fmla="*/ 93 w 217"/>
                <a:gd name="T29" fmla="*/ 206 h 206"/>
                <a:gd name="T30" fmla="*/ 62 w 217"/>
                <a:gd name="T31" fmla="*/ 200 h 206"/>
                <a:gd name="T32" fmla="*/ 31 w 217"/>
                <a:gd name="T33" fmla="*/ 186 h 206"/>
                <a:gd name="T34" fmla="*/ 0 w 217"/>
                <a:gd name="T35" fmla="*/ 167 h 206"/>
                <a:gd name="T36" fmla="*/ 0 w 217"/>
                <a:gd name="T37" fmla="*/ 109 h 206"/>
                <a:gd name="T38" fmla="*/ 2 w 217"/>
                <a:gd name="T39" fmla="*/ 82 h 206"/>
                <a:gd name="T40" fmla="*/ 8 w 217"/>
                <a:gd name="T41" fmla="*/ 61 h 206"/>
                <a:gd name="T42" fmla="*/ 18 w 217"/>
                <a:gd name="T43" fmla="*/ 42 h 206"/>
                <a:gd name="T44" fmla="*/ 30 w 217"/>
                <a:gd name="T45" fmla="*/ 27 h 206"/>
                <a:gd name="T46" fmla="*/ 46 w 217"/>
                <a:gd name="T47" fmla="*/ 15 h 206"/>
                <a:gd name="T48" fmla="*/ 62 w 217"/>
                <a:gd name="T49" fmla="*/ 7 h 206"/>
                <a:gd name="T50" fmla="*/ 81 w 217"/>
                <a:gd name="T51" fmla="*/ 2 h 206"/>
                <a:gd name="T52" fmla="*/ 99 w 217"/>
                <a:gd name="T53" fmla="*/ 0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17" h="206">
                  <a:moveTo>
                    <a:pt x="99" y="0"/>
                  </a:moveTo>
                  <a:lnTo>
                    <a:pt x="119" y="1"/>
                  </a:lnTo>
                  <a:lnTo>
                    <a:pt x="137" y="6"/>
                  </a:lnTo>
                  <a:lnTo>
                    <a:pt x="157" y="12"/>
                  </a:lnTo>
                  <a:lnTo>
                    <a:pt x="173" y="22"/>
                  </a:lnTo>
                  <a:lnTo>
                    <a:pt x="187" y="33"/>
                  </a:lnTo>
                  <a:lnTo>
                    <a:pt x="200" y="48"/>
                  </a:lnTo>
                  <a:lnTo>
                    <a:pt x="210" y="65"/>
                  </a:lnTo>
                  <a:lnTo>
                    <a:pt x="215" y="86"/>
                  </a:lnTo>
                  <a:lnTo>
                    <a:pt x="217" y="107"/>
                  </a:lnTo>
                  <a:lnTo>
                    <a:pt x="216" y="168"/>
                  </a:lnTo>
                  <a:lnTo>
                    <a:pt x="185" y="188"/>
                  </a:lnTo>
                  <a:lnTo>
                    <a:pt x="154" y="201"/>
                  </a:lnTo>
                  <a:lnTo>
                    <a:pt x="123" y="206"/>
                  </a:lnTo>
                  <a:lnTo>
                    <a:pt x="93" y="206"/>
                  </a:lnTo>
                  <a:lnTo>
                    <a:pt x="62" y="200"/>
                  </a:lnTo>
                  <a:lnTo>
                    <a:pt x="31" y="186"/>
                  </a:lnTo>
                  <a:lnTo>
                    <a:pt x="0" y="167"/>
                  </a:lnTo>
                  <a:lnTo>
                    <a:pt x="0" y="109"/>
                  </a:lnTo>
                  <a:lnTo>
                    <a:pt x="2" y="82"/>
                  </a:lnTo>
                  <a:lnTo>
                    <a:pt x="8" y="61"/>
                  </a:lnTo>
                  <a:lnTo>
                    <a:pt x="18" y="42"/>
                  </a:lnTo>
                  <a:lnTo>
                    <a:pt x="30" y="27"/>
                  </a:lnTo>
                  <a:lnTo>
                    <a:pt x="46" y="15"/>
                  </a:lnTo>
                  <a:lnTo>
                    <a:pt x="62" y="7"/>
                  </a:lnTo>
                  <a:lnTo>
                    <a:pt x="81" y="2"/>
                  </a:lnTo>
                  <a:lnTo>
                    <a:pt x="99" y="0"/>
                  </a:lnTo>
                  <a:close/>
                </a:path>
              </a:pathLst>
            </a:custGeom>
            <a:solidFill>
              <a:sysClr val="window" lastClr="FFFFFF"/>
            </a:solidFill>
            <a:ln w="0">
              <a:noFill/>
              <a:prstDash val="solid"/>
              <a:round/>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22" name="Rectangle 21">
              <a:extLst>
                <a:ext uri="{FF2B5EF4-FFF2-40B4-BE49-F238E27FC236}">
                  <a16:creationId xmlns:a16="http://schemas.microsoft.com/office/drawing/2014/main" id="{589A64F5-32F3-4209-920C-0C85DDF2D42D}"/>
                </a:ext>
              </a:extLst>
            </p:cNvPr>
            <p:cNvSpPr>
              <a:spLocks noChangeArrowheads="1"/>
            </p:cNvSpPr>
            <p:nvPr/>
          </p:nvSpPr>
          <p:spPr bwMode="auto">
            <a:xfrm>
              <a:off x="736691" y="4791169"/>
              <a:ext cx="1216506" cy="400652"/>
            </a:xfrm>
            <a:prstGeom prst="rect">
              <a:avLst/>
            </a:prstGeom>
            <a:solidFill>
              <a:sysClr val="window" lastClr="FFFFFF"/>
            </a:solidFill>
            <a:ln w="0">
              <a:noFill/>
              <a:prstDash val="solid"/>
              <a:miter lim="800000"/>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sp>
          <p:nvSpPr>
            <p:cNvPr id="23" name="Rectangle 22">
              <a:extLst>
                <a:ext uri="{FF2B5EF4-FFF2-40B4-BE49-F238E27FC236}">
                  <a16:creationId xmlns:a16="http://schemas.microsoft.com/office/drawing/2014/main" id="{80B4DC7F-FA19-4D2B-A303-048F99176748}"/>
                </a:ext>
              </a:extLst>
            </p:cNvPr>
            <p:cNvSpPr>
              <a:spLocks noChangeArrowheads="1"/>
            </p:cNvSpPr>
            <p:nvPr/>
          </p:nvSpPr>
          <p:spPr bwMode="auto">
            <a:xfrm>
              <a:off x="567470" y="4929190"/>
              <a:ext cx="1547936" cy="1211113"/>
            </a:xfrm>
            <a:prstGeom prst="rect">
              <a:avLst/>
            </a:prstGeom>
            <a:solidFill>
              <a:sysClr val="windowText" lastClr="000000">
                <a:lumMod val="75000"/>
                <a:lumOff val="25000"/>
              </a:sysClr>
            </a:solidFill>
            <a:ln w="0">
              <a:noFill/>
              <a:prstDash val="solid"/>
              <a:miter lim="800000"/>
              <a:headEnd/>
              <a:tailEnd/>
            </a:ln>
          </p:spPr>
          <p:txBody>
            <a:bodyPr vert="horz" wrap="square" lIns="51449" tIns="25724" rIns="51449" bIns="25724" numCol="1" anchor="t" anchorCtr="0" compatLnSpc="1">
              <a:prstTxWarp prst="textNoShape">
                <a:avLst/>
              </a:prstTxWarp>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defRPr/>
              </a:pPr>
              <a:endParaRPr lang="en-IN" sz="1350">
                <a:solidFill>
                  <a:prstClr val="black"/>
                </a:solidFill>
                <a:latin typeface="Calibri" panose="020F0502020204030204"/>
              </a:endParaRPr>
            </a:p>
          </p:txBody>
        </p:sp>
      </p:grpSp>
      <p:sp>
        <p:nvSpPr>
          <p:cNvPr id="24" name="Oval 23">
            <a:extLst>
              <a:ext uri="{FF2B5EF4-FFF2-40B4-BE49-F238E27FC236}">
                <a16:creationId xmlns:a16="http://schemas.microsoft.com/office/drawing/2014/main" id="{630159E1-AED4-42B3-AC38-58172BD7E155}"/>
              </a:ext>
            </a:extLst>
          </p:cNvPr>
          <p:cNvSpPr/>
          <p:nvPr/>
        </p:nvSpPr>
        <p:spPr>
          <a:xfrm>
            <a:off x="4227679" y="1915089"/>
            <a:ext cx="619404" cy="619404"/>
          </a:xfrm>
          <a:prstGeom prst="ellipse">
            <a:avLst/>
          </a:prstGeom>
          <a:solidFill>
            <a:srgbClr val="A5A5A5"/>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25" name="Oval 24">
            <a:extLst>
              <a:ext uri="{FF2B5EF4-FFF2-40B4-BE49-F238E27FC236}">
                <a16:creationId xmlns:a16="http://schemas.microsoft.com/office/drawing/2014/main" id="{690AC7AC-D65D-49AE-AEB3-6538F80F5686}"/>
              </a:ext>
            </a:extLst>
          </p:cNvPr>
          <p:cNvSpPr/>
          <p:nvPr/>
        </p:nvSpPr>
        <p:spPr>
          <a:xfrm>
            <a:off x="5693130" y="2368787"/>
            <a:ext cx="619404" cy="619404"/>
          </a:xfrm>
          <a:prstGeom prst="ellipse">
            <a:avLst/>
          </a:prstGeom>
          <a:solidFill>
            <a:srgbClr val="ED7D31"/>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26" name="Oval 25">
            <a:extLst>
              <a:ext uri="{FF2B5EF4-FFF2-40B4-BE49-F238E27FC236}">
                <a16:creationId xmlns:a16="http://schemas.microsoft.com/office/drawing/2014/main" id="{D23CBF59-D2B8-4562-8EAF-8EC23AE6120C}"/>
              </a:ext>
            </a:extLst>
          </p:cNvPr>
          <p:cNvSpPr/>
          <p:nvPr/>
        </p:nvSpPr>
        <p:spPr>
          <a:xfrm>
            <a:off x="6211546" y="3840473"/>
            <a:ext cx="619404" cy="619404"/>
          </a:xfrm>
          <a:prstGeom prst="ellipse">
            <a:avLst/>
          </a:prstGeom>
          <a:solidFill>
            <a:srgbClr val="5B9BD5"/>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27" name="Oval 26">
            <a:extLst>
              <a:ext uri="{FF2B5EF4-FFF2-40B4-BE49-F238E27FC236}">
                <a16:creationId xmlns:a16="http://schemas.microsoft.com/office/drawing/2014/main" id="{AF2F5582-6CBF-40C6-B641-22B91B6C6320}"/>
              </a:ext>
            </a:extLst>
          </p:cNvPr>
          <p:cNvSpPr/>
          <p:nvPr/>
        </p:nvSpPr>
        <p:spPr>
          <a:xfrm>
            <a:off x="2253621" y="3840473"/>
            <a:ext cx="619404" cy="619404"/>
          </a:xfrm>
          <a:prstGeom prst="ellipse">
            <a:avLst/>
          </a:prstGeom>
          <a:solidFill>
            <a:srgbClr val="4472C4"/>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28" name="Oval 27">
            <a:extLst>
              <a:ext uri="{FF2B5EF4-FFF2-40B4-BE49-F238E27FC236}">
                <a16:creationId xmlns:a16="http://schemas.microsoft.com/office/drawing/2014/main" id="{81E9B921-78A2-4252-A89E-310CE235EF11}"/>
              </a:ext>
            </a:extLst>
          </p:cNvPr>
          <p:cNvSpPr/>
          <p:nvPr/>
        </p:nvSpPr>
        <p:spPr>
          <a:xfrm>
            <a:off x="2731049" y="2368787"/>
            <a:ext cx="619404" cy="619404"/>
          </a:xfrm>
          <a:prstGeom prst="ellipse">
            <a:avLst/>
          </a:prstGeom>
          <a:solidFill>
            <a:srgbClr val="FFC000"/>
          </a:solidFill>
          <a:ln w="12700" cap="flat" cmpd="sng" algn="ctr">
            <a:noFill/>
            <a:prstDash val="solid"/>
            <a:miter lim="800000"/>
          </a:ln>
          <a:effectLst/>
        </p:spPr>
        <p:txBody>
          <a:bodyPr rtlCol="0" anchor="ctr"/>
          <a:lstStyle>
            <a:defPPr>
              <a:defRPr lang="en-US"/>
            </a:defPPr>
            <a:lvl1pPr marL="0" algn="l" defTabSz="1218987" rtl="0" eaLnBrk="1" latinLnBrk="0" hangingPunct="1">
              <a:defRPr sz="2400" kern="1200">
                <a:solidFill>
                  <a:schemeClr val="lt1"/>
                </a:solidFill>
                <a:latin typeface="+mn-lt"/>
                <a:ea typeface="+mn-ea"/>
                <a:cs typeface="+mn-cs"/>
              </a:defRPr>
            </a:lvl1pPr>
            <a:lvl2pPr marL="609493" algn="l" defTabSz="1218987" rtl="0" eaLnBrk="1" latinLnBrk="0" hangingPunct="1">
              <a:defRPr sz="2400" kern="1200">
                <a:solidFill>
                  <a:schemeClr val="lt1"/>
                </a:solidFill>
                <a:latin typeface="+mn-lt"/>
                <a:ea typeface="+mn-ea"/>
                <a:cs typeface="+mn-cs"/>
              </a:defRPr>
            </a:lvl2pPr>
            <a:lvl3pPr marL="1218987" algn="l" defTabSz="1218987" rtl="0" eaLnBrk="1" latinLnBrk="0" hangingPunct="1">
              <a:defRPr sz="2400" kern="1200">
                <a:solidFill>
                  <a:schemeClr val="lt1"/>
                </a:solidFill>
                <a:latin typeface="+mn-lt"/>
                <a:ea typeface="+mn-ea"/>
                <a:cs typeface="+mn-cs"/>
              </a:defRPr>
            </a:lvl3pPr>
            <a:lvl4pPr marL="1828480" algn="l" defTabSz="1218987" rtl="0" eaLnBrk="1" latinLnBrk="0" hangingPunct="1">
              <a:defRPr sz="2400" kern="1200">
                <a:solidFill>
                  <a:schemeClr val="lt1"/>
                </a:solidFill>
                <a:latin typeface="+mn-lt"/>
                <a:ea typeface="+mn-ea"/>
                <a:cs typeface="+mn-cs"/>
              </a:defRPr>
            </a:lvl4pPr>
            <a:lvl5pPr marL="2437973" algn="l" defTabSz="1218987" rtl="0" eaLnBrk="1" latinLnBrk="0" hangingPunct="1">
              <a:defRPr sz="2400" kern="1200">
                <a:solidFill>
                  <a:schemeClr val="lt1"/>
                </a:solidFill>
                <a:latin typeface="+mn-lt"/>
                <a:ea typeface="+mn-ea"/>
                <a:cs typeface="+mn-cs"/>
              </a:defRPr>
            </a:lvl5pPr>
            <a:lvl6pPr marL="3047467" algn="l" defTabSz="1218987" rtl="0" eaLnBrk="1" latinLnBrk="0" hangingPunct="1">
              <a:defRPr sz="2400" kern="1200">
                <a:solidFill>
                  <a:schemeClr val="lt1"/>
                </a:solidFill>
                <a:latin typeface="+mn-lt"/>
                <a:ea typeface="+mn-ea"/>
                <a:cs typeface="+mn-cs"/>
              </a:defRPr>
            </a:lvl6pPr>
            <a:lvl7pPr marL="3656960" algn="l" defTabSz="1218987" rtl="0" eaLnBrk="1" latinLnBrk="0" hangingPunct="1">
              <a:defRPr sz="2400" kern="1200">
                <a:solidFill>
                  <a:schemeClr val="lt1"/>
                </a:solidFill>
                <a:latin typeface="+mn-lt"/>
                <a:ea typeface="+mn-ea"/>
                <a:cs typeface="+mn-cs"/>
              </a:defRPr>
            </a:lvl7pPr>
            <a:lvl8pPr marL="4266453" algn="l" defTabSz="1218987" rtl="0" eaLnBrk="1" latinLnBrk="0" hangingPunct="1">
              <a:defRPr sz="2400" kern="1200">
                <a:solidFill>
                  <a:schemeClr val="lt1"/>
                </a:solidFill>
                <a:latin typeface="+mn-lt"/>
                <a:ea typeface="+mn-ea"/>
                <a:cs typeface="+mn-cs"/>
              </a:defRPr>
            </a:lvl8pPr>
            <a:lvl9pPr marL="4875947" algn="l" defTabSz="1218987" rtl="0" eaLnBrk="1" latinLnBrk="0" hangingPunct="1">
              <a:defRPr sz="2400" kern="1200">
                <a:solidFill>
                  <a:schemeClr val="lt1"/>
                </a:solidFill>
                <a:latin typeface="+mn-lt"/>
                <a:ea typeface="+mn-ea"/>
                <a:cs typeface="+mn-cs"/>
              </a:defRPr>
            </a:lvl9pPr>
          </a:lstStyle>
          <a:p>
            <a:pPr algn="ctr" defTabSz="914217">
              <a:defRPr/>
            </a:pPr>
            <a:endParaRPr lang="en-IN" sz="1800">
              <a:solidFill>
                <a:prstClr val="white"/>
              </a:solidFill>
              <a:latin typeface="Calibri" panose="020F0502020204030204"/>
            </a:endParaRPr>
          </a:p>
        </p:txBody>
      </p:sp>
      <p:sp>
        <p:nvSpPr>
          <p:cNvPr id="30" name="Rectangle 29">
            <a:extLst>
              <a:ext uri="{FF2B5EF4-FFF2-40B4-BE49-F238E27FC236}">
                <a16:creationId xmlns:a16="http://schemas.microsoft.com/office/drawing/2014/main" id="{09B95CEF-F194-4381-A5AF-FBDFE3A73190}"/>
              </a:ext>
            </a:extLst>
          </p:cNvPr>
          <p:cNvSpPr/>
          <p:nvPr/>
        </p:nvSpPr>
        <p:spPr>
          <a:xfrm>
            <a:off x="441694" y="4002017"/>
            <a:ext cx="1592156" cy="276999"/>
          </a:xfrm>
          <a:prstGeom prst="rect">
            <a:avLst/>
          </a:prstGeom>
        </p:spPr>
        <p:txBody>
          <a:bodyPr wrap="square" lIns="0" rIns="0" anchor="ctr">
            <a:spAutoFit/>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algn="r" defTabSz="914217"/>
            <a:r>
              <a:rPr lang="en-IN" sz="1200" b="1" dirty="0">
                <a:solidFill>
                  <a:srgbClr val="4472C4"/>
                </a:solidFill>
                <a:latin typeface="Arial" panose="020B0604020202020204" pitchFamily="34" charset="0"/>
                <a:ea typeface="Open Sans" panose="020B0606030504020204" pitchFamily="34" charset="0"/>
                <a:cs typeface="Arial" panose="020B0604020202020204" pitchFamily="34" charset="0"/>
              </a:rPr>
              <a:t>Greenhouse gases</a:t>
            </a:r>
          </a:p>
        </p:txBody>
      </p:sp>
      <p:sp>
        <p:nvSpPr>
          <p:cNvPr id="33" name="Rectangle 32">
            <a:extLst>
              <a:ext uri="{FF2B5EF4-FFF2-40B4-BE49-F238E27FC236}">
                <a16:creationId xmlns:a16="http://schemas.microsoft.com/office/drawing/2014/main" id="{66479409-C4D6-4D73-8FFE-770E8AC7172B}"/>
              </a:ext>
            </a:extLst>
          </p:cNvPr>
          <p:cNvSpPr/>
          <p:nvPr/>
        </p:nvSpPr>
        <p:spPr>
          <a:xfrm>
            <a:off x="6464866" y="2536181"/>
            <a:ext cx="1961750" cy="276999"/>
          </a:xfrm>
          <a:prstGeom prst="rect">
            <a:avLst/>
          </a:prstGeom>
        </p:spPr>
        <p:txBody>
          <a:bodyPr wrap="square" lIns="0" rIns="0" anchor="ctr">
            <a:spAutoFit/>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914217"/>
            <a:r>
              <a:rPr lang="en-IN" sz="1200" b="1" dirty="0">
                <a:solidFill>
                  <a:srgbClr val="ED7D31"/>
                </a:solidFill>
                <a:latin typeface="Arial" panose="020B0604020202020204" pitchFamily="34" charset="0"/>
                <a:ea typeface="Open Sans" panose="020B0606030504020204" pitchFamily="34" charset="0"/>
                <a:cs typeface="Arial" panose="020B0604020202020204" pitchFamily="34" charset="0"/>
              </a:rPr>
              <a:t>Air pollution</a:t>
            </a:r>
          </a:p>
        </p:txBody>
      </p:sp>
      <p:sp>
        <p:nvSpPr>
          <p:cNvPr id="35" name="Rectangle 34">
            <a:extLst>
              <a:ext uri="{FF2B5EF4-FFF2-40B4-BE49-F238E27FC236}">
                <a16:creationId xmlns:a16="http://schemas.microsoft.com/office/drawing/2014/main" id="{24043B5F-23FE-40FA-9297-7D2F3627F72F}"/>
              </a:ext>
            </a:extLst>
          </p:cNvPr>
          <p:cNvSpPr/>
          <p:nvPr/>
        </p:nvSpPr>
        <p:spPr>
          <a:xfrm>
            <a:off x="531694" y="2501228"/>
            <a:ext cx="1961750" cy="276999"/>
          </a:xfrm>
          <a:prstGeom prst="rect">
            <a:avLst/>
          </a:prstGeom>
        </p:spPr>
        <p:txBody>
          <a:bodyPr wrap="square" lIns="0" rIns="0" anchor="ctr">
            <a:spAutoFit/>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algn="r" defTabSz="914217"/>
            <a:r>
              <a:rPr lang="en-IN" sz="1200" b="1" dirty="0">
                <a:solidFill>
                  <a:srgbClr val="FFC000"/>
                </a:solidFill>
                <a:latin typeface="Arial" panose="020B0604020202020204" pitchFamily="34" charset="0"/>
                <a:ea typeface="Open Sans" panose="020B0606030504020204" pitchFamily="34" charset="0"/>
                <a:cs typeface="Arial" panose="020B0604020202020204" pitchFamily="34" charset="0"/>
              </a:rPr>
              <a:t>Deforestation</a:t>
            </a:r>
          </a:p>
        </p:txBody>
      </p:sp>
      <p:sp>
        <p:nvSpPr>
          <p:cNvPr id="36" name="TextBox 35"/>
          <p:cNvSpPr txBox="1"/>
          <p:nvPr/>
        </p:nvSpPr>
        <p:spPr>
          <a:xfrm>
            <a:off x="3961009" y="1528231"/>
            <a:ext cx="1067921" cy="276999"/>
          </a:xfrm>
          <a:prstGeom prst="rect">
            <a:avLst/>
          </a:prstGeom>
          <a:noFill/>
        </p:spPr>
        <p:txBody>
          <a:bodyPr wrap="none" rtlCol="0">
            <a:spAutoFit/>
          </a:bodyPr>
          <a:lstStyle/>
          <a:p>
            <a:pPr defTabSz="685783"/>
            <a:r>
              <a:rPr lang="en-GB" sz="1200" b="1" dirty="0">
                <a:solidFill>
                  <a:srgbClr val="E7E6E6">
                    <a:lumMod val="75000"/>
                  </a:srgbClr>
                </a:solidFill>
                <a:latin typeface="Arial" panose="020B0604020202020204" pitchFamily="34" charset="0"/>
                <a:ea typeface="Open Sans" panose="020B0606030504020204" pitchFamily="34" charset="0"/>
                <a:cs typeface="Arial" panose="020B0604020202020204" pitchFamily="34" charset="0"/>
              </a:rPr>
              <a:t>Coal mining</a:t>
            </a:r>
            <a:endParaRPr lang="en-US" sz="1200" b="1" dirty="0">
              <a:solidFill>
                <a:srgbClr val="E7E6E6">
                  <a:lumMod val="75000"/>
                </a:srgbClr>
              </a:solidFill>
              <a:latin typeface="Arial" panose="020B0604020202020204" pitchFamily="34" charset="0"/>
              <a:ea typeface="Open Sans" panose="020B0606030504020204" pitchFamily="34" charset="0"/>
              <a:cs typeface="Arial" panose="020B0604020202020204" pitchFamily="34" charset="0"/>
            </a:endParaRPr>
          </a:p>
        </p:txBody>
      </p:sp>
      <p:sp>
        <p:nvSpPr>
          <p:cNvPr id="40" name="Rectangle 39">
            <a:extLst>
              <a:ext uri="{FF2B5EF4-FFF2-40B4-BE49-F238E27FC236}">
                <a16:creationId xmlns:a16="http://schemas.microsoft.com/office/drawing/2014/main" id="{756D1287-8922-4278-924A-734082277655}"/>
              </a:ext>
            </a:extLst>
          </p:cNvPr>
          <p:cNvSpPr/>
          <p:nvPr/>
        </p:nvSpPr>
        <p:spPr>
          <a:xfrm>
            <a:off x="6959206" y="4017779"/>
            <a:ext cx="1592156" cy="276999"/>
          </a:xfrm>
          <a:prstGeom prst="rect">
            <a:avLst/>
          </a:prstGeom>
        </p:spPr>
        <p:txBody>
          <a:bodyPr wrap="square" lIns="0" rIns="0" anchor="ctr">
            <a:spAutoFit/>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algn="r" defTabSz="914217"/>
            <a:r>
              <a:rPr lang="en-IN" sz="1200" b="1" dirty="0">
                <a:solidFill>
                  <a:srgbClr val="5B9BFD"/>
                </a:solidFill>
                <a:latin typeface="Arial" panose="020B0604020202020204" pitchFamily="34" charset="0"/>
                <a:ea typeface="Open Sans" panose="020B0606030504020204" pitchFamily="34" charset="0"/>
                <a:cs typeface="Arial" panose="020B0604020202020204" pitchFamily="34" charset="0"/>
              </a:rPr>
              <a:t>Industrial processes</a:t>
            </a:r>
          </a:p>
        </p:txBody>
      </p:sp>
      <p:sp>
        <p:nvSpPr>
          <p:cNvPr id="3" name="TextBox 3">
            <a:extLst>
              <a:ext uri="{FF2B5EF4-FFF2-40B4-BE49-F238E27FC236}">
                <a16:creationId xmlns:a16="http://schemas.microsoft.com/office/drawing/2014/main" id="{1EBB8968-A10A-C480-8614-C87FDF95CA20}"/>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cs typeface="Arial" panose="020B0604020202020204" pitchFamily="34" charset="0"/>
              </a:rPr>
              <a:t>Anthropogenic causes </a:t>
            </a:r>
          </a:p>
        </p:txBody>
      </p:sp>
      <p:cxnSp>
        <p:nvCxnSpPr>
          <p:cNvPr id="31" name="Straight Connector 30">
            <a:extLst>
              <a:ext uri="{FF2B5EF4-FFF2-40B4-BE49-F238E27FC236}">
                <a16:creationId xmlns:a16="http://schemas.microsoft.com/office/drawing/2014/main" id="{138C59C5-64CD-60BF-AF51-167954ADC64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65421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bwMode="auto">
          <a:xfrm>
            <a:off x="645276" y="1775539"/>
            <a:ext cx="7886700" cy="554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0" indent="-342900" algn="l" rtl="0" eaLnBrk="1" fontAlgn="base" hangingPunct="1">
              <a:lnSpc>
                <a:spcPct val="119000"/>
              </a:lnSpc>
              <a:spcBef>
                <a:spcPct val="20000"/>
              </a:spcBef>
              <a:spcAft>
                <a:spcPct val="0"/>
              </a:spcAft>
              <a:buClr>
                <a:schemeClr val="accent1"/>
              </a:buClr>
              <a:buFontTx/>
              <a:buNone/>
              <a:defRPr lang="en-GB" sz="1600" baseline="0">
                <a:solidFill>
                  <a:schemeClr val="bg2"/>
                </a:solidFill>
                <a:latin typeface="Verdana"/>
                <a:ea typeface="+mn-ea"/>
                <a:cs typeface="Verdana"/>
              </a:defRPr>
            </a:lvl1pPr>
            <a:lvl2pPr marL="8100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2pPr>
            <a:lvl3pPr marL="14076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3pPr>
            <a:lvl4pPr marL="20052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4pPr>
            <a:lvl5pPr marL="26028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5pPr>
            <a:lvl6pPr marL="34798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6pPr>
            <a:lvl7pPr marL="39370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7pPr>
            <a:lvl8pPr marL="43942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8pPr>
            <a:lvl9pPr marL="48514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9pPr>
          </a:lstStyle>
          <a:p>
            <a:pPr marL="214308" indent="-214308" defTabSz="685783" eaLnBrk="0" fontAlgn="auto" hangingPunct="0">
              <a:spcBef>
                <a:spcPts val="0"/>
              </a:spcBef>
              <a:spcAft>
                <a:spcPts val="0"/>
              </a:spcAft>
              <a:buFont typeface="Arial" panose="020B0604020202020204" pitchFamily="34" charset="0"/>
              <a:buChar char="•"/>
            </a:pPr>
            <a:r>
              <a:rPr lang="en-US" sz="1350" dirty="0">
                <a:solidFill>
                  <a:schemeClr val="tx1"/>
                </a:solidFill>
                <a:latin typeface="Arial" panose="020B0604020202020204" pitchFamily="34" charset="0"/>
                <a:ea typeface="MS PGothic" pitchFamily="34" charset="-128"/>
                <a:cs typeface="Arial" panose="020B0604020202020204" pitchFamily="34" charset="0"/>
              </a:rPr>
              <a:t>Greenhouse gases are those that absorb and emit infrared radiation in the wavelength range emitted by Earth. </a:t>
            </a:r>
          </a:p>
        </p:txBody>
      </p:sp>
      <p:pic>
        <p:nvPicPr>
          <p:cNvPr id="5" name="Picture 4"/>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2475802" y="2233495"/>
            <a:ext cx="4601486" cy="2829914"/>
          </a:xfrm>
          <a:prstGeom prst="rect">
            <a:avLst/>
          </a:prstGeom>
        </p:spPr>
      </p:pic>
      <p:sp>
        <p:nvSpPr>
          <p:cNvPr id="6" name="TextBox 5"/>
          <p:cNvSpPr txBox="1"/>
          <p:nvPr/>
        </p:nvSpPr>
        <p:spPr>
          <a:xfrm>
            <a:off x="143087" y="3043593"/>
            <a:ext cx="3183467" cy="1754326"/>
          </a:xfrm>
          <a:prstGeom prst="rect">
            <a:avLst/>
          </a:prstGeom>
          <a:noFill/>
        </p:spPr>
        <p:txBody>
          <a:bodyPr wrap="square" rtlCol="0">
            <a:spAutoFit/>
          </a:bodyPr>
          <a:lstStyle/>
          <a:p>
            <a:pPr marL="214308" indent="-214308" defTabSz="685783">
              <a:buFont typeface="Arial" panose="020B0604020202020204" pitchFamily="34" charset="0"/>
              <a:buChar char="•"/>
            </a:pPr>
            <a:r>
              <a:rPr lang="en-GB" sz="1350" dirty="0">
                <a:latin typeface="Arial" panose="020B0604020202020204" pitchFamily="34" charset="0"/>
                <a:ea typeface="MS PGothic" pitchFamily="34" charset="-128"/>
                <a:cs typeface="Arial" panose="020B0604020202020204" pitchFamily="34" charset="0"/>
              </a:rPr>
              <a:t>Solar radiation passes through the clear atmosphere.</a:t>
            </a:r>
          </a:p>
          <a:p>
            <a:pPr marL="214308" indent="-214308" defTabSz="685783">
              <a:buFont typeface="Arial" panose="020B0604020202020204" pitchFamily="34" charset="0"/>
              <a:buChar char="•"/>
            </a:pPr>
            <a:r>
              <a:rPr lang="en-GB" sz="1350" dirty="0">
                <a:latin typeface="Arial" panose="020B0604020202020204" pitchFamily="34" charset="0"/>
                <a:ea typeface="MS PGothic" pitchFamily="34" charset="-128"/>
                <a:cs typeface="Arial" panose="020B0604020202020204" pitchFamily="34" charset="0"/>
              </a:rPr>
              <a:t>Most radiation is absorbed by the Earth surface and warms it.</a:t>
            </a:r>
          </a:p>
          <a:p>
            <a:pPr marL="214308" indent="-214308" defTabSz="685783">
              <a:buFont typeface="Arial" panose="020B0604020202020204" pitchFamily="34" charset="0"/>
              <a:buChar char="•"/>
            </a:pPr>
            <a:r>
              <a:rPr lang="en-GB" sz="1350" dirty="0">
                <a:latin typeface="Arial" panose="020B0604020202020204" pitchFamily="34" charset="0"/>
                <a:ea typeface="MS PGothic" pitchFamily="34" charset="-128"/>
                <a:cs typeface="Arial" panose="020B0604020202020204" pitchFamily="34" charset="0"/>
              </a:rPr>
              <a:t>Some solar radiation is reflected by the Earth and the atmosphere</a:t>
            </a:r>
            <a:r>
              <a:rPr lang="en-GB" sz="1350" dirty="0">
                <a:latin typeface="Arial" panose="020B0604020202020204" pitchFamily="34" charset="0"/>
                <a:cs typeface="Arial" panose="020B0604020202020204" pitchFamily="34" charset="0"/>
              </a:rPr>
              <a:t>.</a:t>
            </a:r>
            <a:endParaRPr lang="en-US" sz="1350" dirty="0">
              <a:latin typeface="Arial" panose="020B0604020202020204" pitchFamily="34" charset="0"/>
              <a:cs typeface="Arial" panose="020B0604020202020204" pitchFamily="34" charset="0"/>
            </a:endParaRPr>
          </a:p>
          <a:p>
            <a:pPr defTabSz="685783"/>
            <a:endParaRPr lang="en-US" sz="1350" dirty="0">
              <a:solidFill>
                <a:srgbClr val="0A0A0A"/>
              </a:solidFill>
              <a:latin typeface="Arial" panose="020B0604020202020204" pitchFamily="34" charset="0"/>
              <a:cs typeface="Arial" panose="020B0604020202020204" pitchFamily="34" charset="0"/>
            </a:endParaRPr>
          </a:p>
          <a:p>
            <a:pPr defTabSz="685783"/>
            <a:endParaRPr lang="en-US" sz="1350" dirty="0">
              <a:solidFill>
                <a:srgbClr val="0A0A0A"/>
              </a:solidFill>
              <a:latin typeface="Arial" panose="020B0604020202020204" pitchFamily="34" charset="0"/>
              <a:cs typeface="Arial" panose="020B0604020202020204" pitchFamily="34" charset="0"/>
            </a:endParaRPr>
          </a:p>
        </p:txBody>
      </p:sp>
      <p:sp>
        <p:nvSpPr>
          <p:cNvPr id="7" name="TextBox 6"/>
          <p:cNvSpPr txBox="1"/>
          <p:nvPr/>
        </p:nvSpPr>
        <p:spPr>
          <a:xfrm>
            <a:off x="5570221" y="2527127"/>
            <a:ext cx="3318933" cy="1754326"/>
          </a:xfrm>
          <a:prstGeom prst="rect">
            <a:avLst/>
          </a:prstGeom>
          <a:noFill/>
        </p:spPr>
        <p:txBody>
          <a:bodyPr wrap="square" rtlCol="0">
            <a:spAutoFit/>
          </a:bodyPr>
          <a:lstStyle/>
          <a:p>
            <a:pPr marL="214308" indent="-214308" defTabSz="685783">
              <a:buFont typeface="Arial" panose="020B0604020202020204" pitchFamily="34" charset="0"/>
              <a:buChar char="•"/>
            </a:pPr>
            <a:r>
              <a:rPr lang="en-GB" sz="1350" dirty="0">
                <a:latin typeface="Arial" panose="020B0604020202020204" pitchFamily="34" charset="0"/>
                <a:ea typeface="MS PGothic" pitchFamily="34" charset="-128"/>
                <a:cs typeface="Arial" panose="020B0604020202020204" pitchFamily="34" charset="0"/>
              </a:rPr>
              <a:t>Infrared radiation is emitted from the Earth surface.</a:t>
            </a:r>
          </a:p>
          <a:p>
            <a:pPr marL="214308" indent="-214308" defTabSz="685783">
              <a:buFont typeface="Arial" panose="020B0604020202020204" pitchFamily="34" charset="0"/>
              <a:buChar char="•"/>
            </a:pPr>
            <a:r>
              <a:rPr lang="en-GB" sz="1350" dirty="0">
                <a:latin typeface="Arial" panose="020B0604020202020204" pitchFamily="34" charset="0"/>
                <a:ea typeface="MS PGothic" pitchFamily="34" charset="-128"/>
                <a:cs typeface="Arial" panose="020B0604020202020204" pitchFamily="34" charset="0"/>
              </a:rPr>
              <a:t>Some of the infrared radiation passes through the atmosphere and some absorbed and re-emitted in all molecules. The effect of this is to warm the Earth surface and the lower atmosphere.</a:t>
            </a:r>
            <a:endParaRPr lang="en-US" sz="1350" dirty="0">
              <a:latin typeface="Arial" panose="020B0604020202020204" pitchFamily="34" charset="0"/>
              <a:ea typeface="MS PGothic" pitchFamily="34" charset="-128"/>
              <a:cs typeface="Arial" panose="020B0604020202020204" pitchFamily="34" charset="0"/>
            </a:endParaRPr>
          </a:p>
        </p:txBody>
      </p:sp>
      <p:sp>
        <p:nvSpPr>
          <p:cNvPr id="8" name="TextBox 7"/>
          <p:cNvSpPr txBox="1"/>
          <p:nvPr/>
        </p:nvSpPr>
        <p:spPr>
          <a:xfrm>
            <a:off x="2159365" y="5165559"/>
            <a:ext cx="5680040" cy="507831"/>
          </a:xfrm>
          <a:prstGeom prst="rect">
            <a:avLst/>
          </a:prstGeom>
          <a:noFill/>
        </p:spPr>
        <p:txBody>
          <a:bodyPr wrap="square" rtlCol="0">
            <a:spAutoFit/>
          </a:bodyPr>
          <a:lstStyle/>
          <a:p>
            <a:pPr defTabSz="685783"/>
            <a:r>
              <a:rPr lang="en-US" sz="1350" dirty="0">
                <a:latin typeface="Arial" panose="020B0604020202020204" pitchFamily="34" charset="0"/>
                <a:ea typeface="MS PGothic" pitchFamily="34" charset="-128"/>
                <a:cs typeface="Arial" panose="020B0604020202020204" pitchFamily="34" charset="0"/>
              </a:rPr>
              <a:t>The burning of fossil fuels like coal, oil, and gas for electricity, heat, and transportation is the primary source of human-generated emissions. </a:t>
            </a:r>
          </a:p>
        </p:txBody>
      </p:sp>
      <p:sp>
        <p:nvSpPr>
          <p:cNvPr id="3" name="TextBox 3">
            <a:extLst>
              <a:ext uri="{FF2B5EF4-FFF2-40B4-BE49-F238E27FC236}">
                <a16:creationId xmlns:a16="http://schemas.microsoft.com/office/drawing/2014/main" id="{61565105-5D0C-5D4B-D9A1-E2D773F00429}"/>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Greenhouse gases</a:t>
            </a:r>
          </a:p>
        </p:txBody>
      </p:sp>
      <p:cxnSp>
        <p:nvCxnSpPr>
          <p:cNvPr id="9" name="Straight Connector 8">
            <a:extLst>
              <a:ext uri="{FF2B5EF4-FFF2-40B4-BE49-F238E27FC236}">
                <a16:creationId xmlns:a16="http://schemas.microsoft.com/office/drawing/2014/main" id="{71AFA474-E66A-2F32-9984-72D69D411BF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2293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ow do Greenhouse Gases Contribute to Global Warming? - Carbonfund">
            <a:extLst>
              <a:ext uri="{FF2B5EF4-FFF2-40B4-BE49-F238E27FC236}">
                <a16:creationId xmlns:a16="http://schemas.microsoft.com/office/drawing/2014/main" id="{4520E3C9-8EFB-CA3B-035D-38051A952E25}"/>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13171"/>
            <a:ext cx="9144000" cy="686323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98438" y="745755"/>
            <a:ext cx="6221560" cy="3618705"/>
          </a:xfrm>
        </p:spPr>
        <p:txBody>
          <a:bodyPr/>
          <a:lstStyle/>
          <a:p>
            <a:r>
              <a:rPr lang="en-GB" sz="1800" dirty="0"/>
              <a:t>Human enhanced  greenhouse gases effect</a:t>
            </a:r>
          </a:p>
          <a:p>
            <a:endParaRPr lang="en-GB" dirty="0"/>
          </a:p>
        </p:txBody>
      </p:sp>
      <p:pic>
        <p:nvPicPr>
          <p:cNvPr id="4" name="Content Placeholder 4"/>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265377" y="1279888"/>
            <a:ext cx="8611923" cy="5069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3">
            <a:extLst>
              <a:ext uri="{FF2B5EF4-FFF2-40B4-BE49-F238E27FC236}">
                <a16:creationId xmlns:a16="http://schemas.microsoft.com/office/drawing/2014/main" id="{6493565C-9E5D-5B68-395F-57DFEBC26CA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Greenhouse gases</a:t>
            </a:r>
          </a:p>
        </p:txBody>
      </p:sp>
      <p:cxnSp>
        <p:nvCxnSpPr>
          <p:cNvPr id="6" name="Straight Connector 5">
            <a:extLst>
              <a:ext uri="{FF2B5EF4-FFF2-40B4-BE49-F238E27FC236}">
                <a16:creationId xmlns:a16="http://schemas.microsoft.com/office/drawing/2014/main" id="{FABC8D2C-267C-CC71-4E62-43D01B04AD6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91765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ow do Greenhouse Gases Contribute to Global Warming? - Carbonfund">
            <a:extLst>
              <a:ext uri="{FF2B5EF4-FFF2-40B4-BE49-F238E27FC236}">
                <a16:creationId xmlns:a16="http://schemas.microsoft.com/office/drawing/2014/main" id="{904FB5A0-900B-C452-6583-3083DE23DECD}"/>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13171"/>
            <a:ext cx="9144000" cy="686323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72801" y="1943589"/>
            <a:ext cx="4035479" cy="3464062"/>
          </a:xfrm>
        </p:spPr>
        <p:txBody>
          <a:bodyPr>
            <a:normAutofit fontScale="92500" lnSpcReduction="10000"/>
          </a:bodyPr>
          <a:lstStyle/>
          <a:p>
            <a:r>
              <a:rPr lang="en-GB" sz="2300" dirty="0">
                <a:highlight>
                  <a:srgbClr val="C0C0C0"/>
                </a:highlight>
              </a:rPr>
              <a:t>CO2 concentration in the atmosphere is currently 40% higher than it was when industrialisation began.  </a:t>
            </a:r>
          </a:p>
          <a:p>
            <a:endParaRPr lang="en-GB" sz="2300" dirty="0">
              <a:highlight>
                <a:srgbClr val="C0C0C0"/>
              </a:highlight>
            </a:endParaRPr>
          </a:p>
          <a:p>
            <a:r>
              <a:rPr lang="en-GB" sz="2300" dirty="0">
                <a:highlight>
                  <a:srgbClr val="C0C0C0"/>
                </a:highlight>
              </a:rPr>
              <a:t>Other greenhouse gases are emitted in smaller quantities, but they trap heat far more effectively than CO2, and in some cases are thousands of </a:t>
            </a:r>
            <a:r>
              <a:rPr lang="en-GB" sz="2300" dirty="0"/>
              <a:t>times stronger. </a:t>
            </a:r>
          </a:p>
          <a:p>
            <a:endParaRPr lang="en-GB" dirty="0"/>
          </a:p>
        </p:txBody>
      </p:sp>
      <p:graphicFrame>
        <p:nvGraphicFramePr>
          <p:cNvPr id="4" name="Content Placeholder 5"/>
          <p:cNvGraphicFramePr>
            <a:graphicFrameLocks/>
          </p:cNvGraphicFramePr>
          <p:nvPr>
            <p:extLst>
              <p:ext uri="{D42A27DB-BD31-4B8C-83A1-F6EECF244321}">
                <p14:modId xmlns:p14="http://schemas.microsoft.com/office/powerpoint/2010/main" val="2174419876"/>
              </p:ext>
            </p:extLst>
          </p:nvPr>
        </p:nvGraphicFramePr>
        <p:xfrm>
          <a:off x="4208280" y="1765822"/>
          <a:ext cx="4712521" cy="3263504"/>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p:cNvSpPr/>
          <p:nvPr/>
        </p:nvSpPr>
        <p:spPr>
          <a:xfrm>
            <a:off x="4777912" y="5130652"/>
            <a:ext cx="3844322" cy="276999"/>
          </a:xfrm>
          <a:prstGeom prst="rect">
            <a:avLst/>
          </a:prstGeom>
        </p:spPr>
        <p:txBody>
          <a:bodyPr wrap="none">
            <a:spAutoFit/>
          </a:bodyPr>
          <a:lstStyle/>
          <a:p>
            <a:pPr defTabSz="685783"/>
            <a:r>
              <a:rPr lang="en-US" sz="1200" i="1" dirty="0">
                <a:solidFill>
                  <a:srgbClr val="0A0A0A"/>
                </a:solidFill>
                <a:latin typeface="Arial" panose="020B0604020202020204" pitchFamily="34" charset="0"/>
                <a:cs typeface="Arial" panose="020B0604020202020204" pitchFamily="34" charset="0"/>
              </a:rPr>
              <a:t>Source: https://ec.europa.eu/clima/change/causes_en</a:t>
            </a:r>
          </a:p>
        </p:txBody>
      </p:sp>
      <p:sp>
        <p:nvSpPr>
          <p:cNvPr id="6" name="TextBox 3">
            <a:extLst>
              <a:ext uri="{FF2B5EF4-FFF2-40B4-BE49-F238E27FC236}">
                <a16:creationId xmlns:a16="http://schemas.microsoft.com/office/drawing/2014/main" id="{6138885E-FDFB-A806-1381-07C50555272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Greenhouse gases</a:t>
            </a:r>
          </a:p>
        </p:txBody>
      </p:sp>
      <p:cxnSp>
        <p:nvCxnSpPr>
          <p:cNvPr id="7" name="Straight Connector 6">
            <a:extLst>
              <a:ext uri="{FF2B5EF4-FFF2-40B4-BE49-F238E27FC236}">
                <a16:creationId xmlns:a16="http://schemas.microsoft.com/office/drawing/2014/main" id="{74695441-BE53-EBBA-B570-3698B340E86C}"/>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28813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ow do Greenhouse Gases Contribute to Global Warming? - Carbonfund">
            <a:extLst>
              <a:ext uri="{FF2B5EF4-FFF2-40B4-BE49-F238E27FC236}">
                <a16:creationId xmlns:a16="http://schemas.microsoft.com/office/drawing/2014/main" id="{9C7C76C6-132D-0095-B3E4-72BC5E169BF8}"/>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13171"/>
            <a:ext cx="9144000" cy="686323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p:txBody>
          <a:bodyPr/>
          <a:lstStyle/>
          <a:p>
            <a:endParaRPr lang="en-GB"/>
          </a:p>
        </p:txBody>
      </p:sp>
      <p:pic>
        <p:nvPicPr>
          <p:cNvPr id="4" name="Content Placeholder 5"/>
          <p:cNvPicPr>
            <a:picLocks noChangeAspect="1"/>
          </p:cNvPicPr>
          <p:nvPr/>
        </p:nvPicPr>
        <p:blipFill>
          <a:blip r:embed="rId3">
            <a:extLst>
              <a:ext uri="{28A0092B-C50C-407E-A947-70E740481C1C}">
                <a14:useLocalDpi xmlns:a14="http://schemas.microsoft.com/office/drawing/2010/main"/>
              </a:ext>
            </a:extLst>
          </a:blip>
          <a:stretch>
            <a:fillRect/>
          </a:stretch>
        </p:blipFill>
        <p:spPr bwMode="auto">
          <a:xfrm>
            <a:off x="198438" y="758580"/>
            <a:ext cx="8664343" cy="3594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46526" y="4959664"/>
            <a:ext cx="7599679" cy="415498"/>
          </a:xfrm>
          <a:prstGeom prst="rect">
            <a:avLst/>
          </a:prstGeom>
          <a:noFill/>
        </p:spPr>
        <p:txBody>
          <a:bodyPr wrap="square" rtlCol="0">
            <a:spAutoFit/>
          </a:bodyPr>
          <a:lstStyle/>
          <a:p>
            <a:pPr algn="just" defTabSz="685783"/>
            <a:r>
              <a:rPr lang="en-GB" sz="1050" i="1" dirty="0">
                <a:solidFill>
                  <a:prstClr val="black"/>
                </a:solidFill>
                <a:latin typeface="Calibri" panose="020F0502020204030204"/>
              </a:rPr>
              <a:t>Sources: </a:t>
            </a:r>
            <a:r>
              <a:rPr lang="en-US" sz="1050" i="1" dirty="0">
                <a:solidFill>
                  <a:prstClr val="black"/>
                </a:solidFill>
                <a:latin typeface="Calibri" panose="020F0502020204030204"/>
              </a:rPr>
              <a:t>Credit: </a:t>
            </a:r>
            <a:r>
              <a:rPr lang="en-US" sz="1050" i="1" dirty="0" err="1">
                <a:solidFill>
                  <a:prstClr val="black"/>
                </a:solidFill>
                <a:latin typeface="Calibri" panose="020F0502020204030204"/>
              </a:rPr>
              <a:t>Luthi</a:t>
            </a:r>
            <a:r>
              <a:rPr lang="en-US" sz="1050" i="1" dirty="0">
                <a:solidFill>
                  <a:prstClr val="black"/>
                </a:solidFill>
                <a:latin typeface="Calibri" panose="020F0502020204030204"/>
              </a:rPr>
              <a:t>, D., et al.. 2008; Etheridge, D.M., et al. 2010; </a:t>
            </a:r>
            <a:r>
              <a:rPr lang="en-US" sz="1050" i="1" dirty="0" err="1">
                <a:solidFill>
                  <a:prstClr val="black"/>
                </a:solidFill>
                <a:latin typeface="Calibri" panose="020F0502020204030204"/>
              </a:rPr>
              <a:t>Vostok</a:t>
            </a:r>
            <a:r>
              <a:rPr lang="en-US" sz="1050" i="1" dirty="0">
                <a:solidFill>
                  <a:prstClr val="black"/>
                </a:solidFill>
                <a:latin typeface="Calibri" panose="020F0502020204030204"/>
              </a:rPr>
              <a:t> ice core data/J.R. Petit et al.; NOAA Mauna Loa CO</a:t>
            </a:r>
            <a:r>
              <a:rPr lang="en-US" sz="1050" i="1" baseline="-25000" dirty="0">
                <a:solidFill>
                  <a:prstClr val="black"/>
                </a:solidFill>
                <a:latin typeface="Calibri" panose="020F0502020204030204"/>
              </a:rPr>
              <a:t>2</a:t>
            </a:r>
            <a:r>
              <a:rPr lang="en-US" sz="1050" i="1" dirty="0">
                <a:solidFill>
                  <a:prstClr val="black"/>
                </a:solidFill>
                <a:latin typeface="Calibri" panose="020F0502020204030204"/>
              </a:rPr>
              <a:t> record.</a:t>
            </a:r>
          </a:p>
          <a:p>
            <a:pPr algn="just" defTabSz="685783"/>
            <a:r>
              <a:rPr lang="en-US" sz="1050" i="1" dirty="0">
                <a:solidFill>
                  <a:prstClr val="black"/>
                </a:solidFill>
                <a:latin typeface="Calibri" panose="020F0502020204030204"/>
                <a:hlinkClick r:id="rId4"/>
              </a:rPr>
              <a:t>https://climate.nasa.gov/evidence/</a:t>
            </a:r>
            <a:endParaRPr lang="en-US" sz="1050" i="1" dirty="0">
              <a:solidFill>
                <a:prstClr val="black"/>
              </a:solidFill>
              <a:latin typeface="Calibri" panose="020F0502020204030204"/>
            </a:endParaRPr>
          </a:p>
        </p:txBody>
      </p:sp>
      <p:sp>
        <p:nvSpPr>
          <p:cNvPr id="6" name="TextBox 3">
            <a:extLst>
              <a:ext uri="{FF2B5EF4-FFF2-40B4-BE49-F238E27FC236}">
                <a16:creationId xmlns:a16="http://schemas.microsoft.com/office/drawing/2014/main" id="{8DB3D3B9-C103-BA2C-7BD3-AE5CF25C574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Greenhouse gases – Carbon Dioxide</a:t>
            </a:r>
          </a:p>
        </p:txBody>
      </p:sp>
      <p:cxnSp>
        <p:nvCxnSpPr>
          <p:cNvPr id="7" name="Straight Connector 6">
            <a:extLst>
              <a:ext uri="{FF2B5EF4-FFF2-40B4-BE49-F238E27FC236}">
                <a16:creationId xmlns:a16="http://schemas.microsoft.com/office/drawing/2014/main" id="{0A7DED79-E3F4-5385-5AC2-42D148B315C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47776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Is California's bid to lead on climate issues paying off at home? |  CALmatters">
            <a:extLst>
              <a:ext uri="{FF2B5EF4-FFF2-40B4-BE49-F238E27FC236}">
                <a16:creationId xmlns:a16="http://schemas.microsoft.com/office/drawing/2014/main" id="{CC97671A-6D2A-3066-EB58-50B03253C21E}"/>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7938"/>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98438" y="695808"/>
            <a:ext cx="3332400" cy="3823200"/>
          </a:xfrm>
        </p:spPr>
        <p:txBody>
          <a:bodyPr>
            <a:normAutofit/>
          </a:bodyPr>
          <a:lstStyle/>
          <a:p>
            <a:endParaRPr lang="en-GB" sz="1800" dirty="0"/>
          </a:p>
          <a:p>
            <a:r>
              <a:rPr lang="en-GB" sz="1800" dirty="0"/>
              <a:t>Deforestation is the permanent removal of trees to make room for something besides forest. </a:t>
            </a:r>
          </a:p>
          <a:p>
            <a:r>
              <a:rPr lang="en-GB" sz="1800" dirty="0"/>
              <a:t>This can include clearing the land for agriculture or grazing, or using the timber for fuel, construction or manufacturing. </a:t>
            </a:r>
          </a:p>
          <a:p>
            <a:endParaRPr lang="en-GB" dirty="0"/>
          </a:p>
        </p:txBody>
      </p:sp>
      <p:sp>
        <p:nvSpPr>
          <p:cNvPr id="5" name="TextBox 3">
            <a:extLst>
              <a:ext uri="{FF2B5EF4-FFF2-40B4-BE49-F238E27FC236}">
                <a16:creationId xmlns:a16="http://schemas.microsoft.com/office/drawing/2014/main" id="{2D407CB7-22EE-9A9E-B89C-B4C6B9BE3B98}"/>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Deforestation</a:t>
            </a:r>
          </a:p>
        </p:txBody>
      </p:sp>
      <p:cxnSp>
        <p:nvCxnSpPr>
          <p:cNvPr id="6" name="Straight Connector 5">
            <a:extLst>
              <a:ext uri="{FF2B5EF4-FFF2-40B4-BE49-F238E27FC236}">
                <a16:creationId xmlns:a16="http://schemas.microsoft.com/office/drawing/2014/main" id="{0FF3EB74-1A48-FD02-91D7-3E9454CCE76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A3FC3171-2631-F84B-2138-F87DB9953B2B}"/>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530838" y="879006"/>
            <a:ext cx="5249069" cy="3087688"/>
          </a:xfrm>
          <a:prstGeom prst="rect">
            <a:avLst/>
          </a:prstGeom>
        </p:spPr>
      </p:pic>
    </p:spTree>
    <p:extLst>
      <p:ext uri="{BB962C8B-B14F-4D97-AF65-F5344CB8AC3E}">
        <p14:creationId xmlns:p14="http://schemas.microsoft.com/office/powerpoint/2010/main" val="3794616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descr="Is California's bid to lead on climate issues paying off at home? |  CALmatters">
            <a:extLst>
              <a:ext uri="{FF2B5EF4-FFF2-40B4-BE49-F238E27FC236}">
                <a16:creationId xmlns:a16="http://schemas.microsoft.com/office/drawing/2014/main" id="{C94D46FB-A02D-10FA-4B93-E3A3E71EA9AA}"/>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98875" y="979143"/>
            <a:ext cx="8429970" cy="3823200"/>
          </a:xfrm>
        </p:spPr>
        <p:txBody>
          <a:bodyPr>
            <a:normAutofit/>
          </a:bodyPr>
          <a:lstStyle/>
          <a:p>
            <a:r>
              <a:rPr lang="en-GB" sz="1800" dirty="0">
                <a:solidFill>
                  <a:schemeClr val="bg1"/>
                </a:solidFill>
              </a:rPr>
              <a:t>Air pollution is caused by fertiliser use, livestock production, and certain industrial processes that release fluorinated gases. </a:t>
            </a:r>
          </a:p>
          <a:p>
            <a:r>
              <a:rPr lang="en-GB" sz="1800" dirty="0">
                <a:solidFill>
                  <a:schemeClr val="bg1"/>
                </a:solidFill>
              </a:rPr>
              <a:t>Pollutants in the air can produce serious environmental issues and contribute to climate change. The major concerns include:</a:t>
            </a:r>
          </a:p>
          <a:p>
            <a:endParaRPr lang="en-GB" sz="2200" dirty="0">
              <a:solidFill>
                <a:schemeClr val="bg1"/>
              </a:solidFill>
            </a:endParaRPr>
          </a:p>
          <a:p>
            <a:pPr marL="358766" lvl="1">
              <a:buFont typeface="Courier New" panose="02070309020205020404" pitchFamily="49" charset="0"/>
              <a:buChar char="o"/>
            </a:pPr>
            <a:r>
              <a:rPr lang="en-GB" sz="1400" dirty="0">
                <a:solidFill>
                  <a:schemeClr val="bg1"/>
                </a:solidFill>
              </a:rPr>
              <a:t> The ability of pollutants to trap too much heat in the atmosphere</a:t>
            </a:r>
          </a:p>
          <a:p>
            <a:pPr marL="358766" lvl="1">
              <a:buFont typeface="Courier New" panose="02070309020205020404" pitchFamily="49" charset="0"/>
              <a:buChar char="o"/>
            </a:pPr>
            <a:r>
              <a:rPr lang="en-GB" sz="1400" dirty="0">
                <a:solidFill>
                  <a:schemeClr val="bg1"/>
                </a:solidFill>
              </a:rPr>
              <a:t> The mixture of gases with moisture in the atmosphere which produces damaging acid rain</a:t>
            </a:r>
          </a:p>
          <a:p>
            <a:pPr marL="358766" lvl="1">
              <a:buFont typeface="Courier New" panose="02070309020205020404" pitchFamily="49" charset="0"/>
              <a:buChar char="o"/>
            </a:pPr>
            <a:r>
              <a:rPr lang="en-GB" sz="1400" dirty="0">
                <a:solidFill>
                  <a:schemeClr val="bg1"/>
                </a:solidFill>
              </a:rPr>
              <a:t> The increase in unnatural ozone levels</a:t>
            </a:r>
          </a:p>
          <a:p>
            <a:pPr marL="358766" lvl="1">
              <a:buFont typeface="Courier New" panose="02070309020205020404" pitchFamily="49" charset="0"/>
              <a:buChar char="o"/>
            </a:pPr>
            <a:r>
              <a:rPr lang="en-GB" sz="1400" dirty="0">
                <a:solidFill>
                  <a:schemeClr val="bg1"/>
                </a:solidFill>
              </a:rPr>
              <a:t> The presence of particles in the atmosphere that block sunlight</a:t>
            </a:r>
          </a:p>
          <a:p>
            <a:endParaRPr lang="en-GB" dirty="0"/>
          </a:p>
        </p:txBody>
      </p:sp>
      <p:pic>
        <p:nvPicPr>
          <p:cNvPr id="5" name="Picture 4"/>
          <p:cNvPicPr preferRelativeResize="0">
            <a:picLocks/>
          </p:cNvPicPr>
          <p:nvPr/>
        </p:nvPicPr>
        <p:blipFill>
          <a:blip r:embed="rId3">
            <a:extLst>
              <a:ext uri="{28A0092B-C50C-407E-A947-70E740481C1C}">
                <a14:useLocalDpi xmlns:a14="http://schemas.microsoft.com/office/drawing/2010/main"/>
              </a:ext>
            </a:extLst>
          </a:blip>
          <a:stretch>
            <a:fillRect/>
          </a:stretch>
        </p:blipFill>
        <p:spPr>
          <a:xfrm>
            <a:off x="5055704" y="3725125"/>
            <a:ext cx="3889421" cy="2928445"/>
          </a:xfrm>
          <a:prstGeom prst="rect">
            <a:avLst/>
          </a:prstGeom>
        </p:spPr>
      </p:pic>
      <p:sp>
        <p:nvSpPr>
          <p:cNvPr id="6" name="TextBox 3">
            <a:extLst>
              <a:ext uri="{FF2B5EF4-FFF2-40B4-BE49-F238E27FC236}">
                <a16:creationId xmlns:a16="http://schemas.microsoft.com/office/drawing/2014/main" id="{A2A81CA9-4FC3-EC5E-3965-A2F472B8837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Air Pollution</a:t>
            </a:r>
          </a:p>
        </p:txBody>
      </p:sp>
      <p:cxnSp>
        <p:nvCxnSpPr>
          <p:cNvPr id="7" name="Straight Connector 6">
            <a:extLst>
              <a:ext uri="{FF2B5EF4-FFF2-40B4-BE49-F238E27FC236}">
                <a16:creationId xmlns:a16="http://schemas.microsoft.com/office/drawing/2014/main" id="{5C0FA927-4EB0-2665-AA17-9A9CCD18516B}"/>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11647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4" descr="Is California's bid to lead on climate issues paying off at home? |  CALmatters">
            <a:extLst>
              <a:ext uri="{FF2B5EF4-FFF2-40B4-BE49-F238E27FC236}">
                <a16:creationId xmlns:a16="http://schemas.microsoft.com/office/drawing/2014/main" id="{C9364725-05B1-40A1-3047-232CA59DFC46}"/>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71795" y="1163639"/>
            <a:ext cx="3791489" cy="3576970"/>
          </a:xfrm>
        </p:spPr>
        <p:txBody>
          <a:bodyPr>
            <a:normAutofit/>
          </a:bodyPr>
          <a:lstStyle/>
          <a:p>
            <a:r>
              <a:rPr lang="en-GB" sz="1800" dirty="0"/>
              <a:t>Coal mining releases methane, a potent greenhouse gas. Methane emissions from coalmines has a global warming potential 21 times greater than that of carbon dioxide over a 100-year timeline (Source IPCC).</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214588" y="1175165"/>
            <a:ext cx="4778108" cy="3163629"/>
          </a:xfrm>
          <a:prstGeom prst="rect">
            <a:avLst/>
          </a:prstGeom>
        </p:spPr>
      </p:pic>
      <p:sp>
        <p:nvSpPr>
          <p:cNvPr id="5" name="TextBox 3">
            <a:extLst>
              <a:ext uri="{FF2B5EF4-FFF2-40B4-BE49-F238E27FC236}">
                <a16:creationId xmlns:a16="http://schemas.microsoft.com/office/drawing/2014/main" id="{D4B31551-7B47-55E1-1C39-B0CC2438857D}"/>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Mining</a:t>
            </a:r>
          </a:p>
        </p:txBody>
      </p:sp>
      <p:cxnSp>
        <p:nvCxnSpPr>
          <p:cNvPr id="6" name="Straight Connector 5">
            <a:extLst>
              <a:ext uri="{FF2B5EF4-FFF2-40B4-BE49-F238E27FC236}">
                <a16:creationId xmlns:a16="http://schemas.microsoft.com/office/drawing/2014/main" id="{42AB2162-8804-5CFA-4237-A7E3E69CBF0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99452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descr="Is California's bid to lead on climate issues paying off at home? |  CALmatters">
            <a:extLst>
              <a:ext uri="{FF2B5EF4-FFF2-40B4-BE49-F238E27FC236}">
                <a16:creationId xmlns:a16="http://schemas.microsoft.com/office/drawing/2014/main" id="{ECA61D55-D577-AF11-1048-6D8C406340E9}"/>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15639"/>
            <a:ext cx="9144001" cy="6855239"/>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bwMode="auto">
          <a:xfrm>
            <a:off x="4295812" y="1573328"/>
            <a:ext cx="4803980" cy="3263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361816" y="5007673"/>
            <a:ext cx="1737976" cy="276999"/>
          </a:xfrm>
          <a:prstGeom prst="rect">
            <a:avLst/>
          </a:prstGeom>
          <a:noFill/>
        </p:spPr>
        <p:txBody>
          <a:bodyPr wrap="none" rtlCol="0">
            <a:spAutoFit/>
          </a:bodyPr>
          <a:lstStyle/>
          <a:p>
            <a:pPr defTabSz="685783"/>
            <a:r>
              <a:rPr lang="en-GB" sz="1200" i="1" dirty="0">
                <a:solidFill>
                  <a:srgbClr val="0A0A0A"/>
                </a:solidFill>
                <a:latin typeface="Arial" panose="020B0604020202020204" pitchFamily="34" charset="0"/>
                <a:cs typeface="Arial" panose="020B0604020202020204" pitchFamily="34" charset="0"/>
              </a:rPr>
              <a:t>Source: CO2CRC.com</a:t>
            </a:r>
            <a:endParaRPr lang="en-US" sz="1200" i="1" dirty="0">
              <a:solidFill>
                <a:srgbClr val="0A0A0A"/>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7502" y="779520"/>
            <a:ext cx="4430367" cy="3823200"/>
          </a:xfrm>
        </p:spPr>
        <p:txBody>
          <a:bodyPr>
            <a:normAutofit/>
          </a:bodyPr>
          <a:lstStyle/>
          <a:p>
            <a:r>
              <a:rPr lang="en-GB" sz="1800" dirty="0"/>
              <a:t>These total emissions for industrial process are comprised of: (</a:t>
            </a:r>
            <a:r>
              <a:rPr lang="en-GB" sz="1800" dirty="0" err="1"/>
              <a:t>Fischedick</a:t>
            </a:r>
            <a:r>
              <a:rPr lang="en-GB" sz="1800" dirty="0"/>
              <a:t>, Roy et al. 2014)</a:t>
            </a:r>
          </a:p>
          <a:p>
            <a:pPr>
              <a:buFont typeface="Arial" panose="020B0604020202020204" pitchFamily="34" charset="0"/>
              <a:buChar char="•"/>
            </a:pPr>
            <a:r>
              <a:rPr lang="en-GB" sz="1800" dirty="0"/>
              <a:t>Direct energy-related CO2 emissions for industry</a:t>
            </a:r>
          </a:p>
          <a:p>
            <a:pPr>
              <a:buFont typeface="Arial" panose="020B0604020202020204" pitchFamily="34" charset="0"/>
              <a:buChar char="•"/>
            </a:pPr>
            <a:r>
              <a:rPr lang="en-GB" sz="1800" dirty="0"/>
              <a:t> Indirect CO2 emissions from production of electricity and heat for industry</a:t>
            </a:r>
          </a:p>
          <a:p>
            <a:pPr>
              <a:buFont typeface="Arial" panose="020B0604020202020204" pitchFamily="34" charset="0"/>
              <a:buChar char="•"/>
            </a:pPr>
            <a:r>
              <a:rPr lang="en-GB" sz="1800" dirty="0"/>
              <a:t>Process CO2 emissions </a:t>
            </a:r>
          </a:p>
          <a:p>
            <a:pPr>
              <a:buFont typeface="Arial" panose="020B0604020202020204" pitchFamily="34" charset="0"/>
              <a:buChar char="•"/>
            </a:pPr>
            <a:r>
              <a:rPr lang="en-GB" sz="1800" dirty="0"/>
              <a:t>Non-CO2 </a:t>
            </a:r>
            <a:r>
              <a:rPr lang="en-GB" sz="1800" dirty="0" err="1"/>
              <a:t>GHG</a:t>
            </a:r>
            <a:r>
              <a:rPr lang="en-GB" sz="1800" dirty="0"/>
              <a:t> emissions</a:t>
            </a:r>
          </a:p>
          <a:p>
            <a:pPr>
              <a:buFont typeface="Arial" panose="020B0604020202020204" pitchFamily="34" charset="0"/>
              <a:buChar char="•"/>
            </a:pPr>
            <a:r>
              <a:rPr lang="en-GB" sz="1800" dirty="0"/>
              <a:t>Direct emissions for waste/wastewater </a:t>
            </a:r>
          </a:p>
          <a:p>
            <a:endParaRPr lang="en-GB" dirty="0"/>
          </a:p>
        </p:txBody>
      </p:sp>
      <p:sp>
        <p:nvSpPr>
          <p:cNvPr id="6" name="TextBox 3">
            <a:extLst>
              <a:ext uri="{FF2B5EF4-FFF2-40B4-BE49-F238E27FC236}">
                <a16:creationId xmlns:a16="http://schemas.microsoft.com/office/drawing/2014/main" id="{165585B1-F43D-95A4-5A7A-011B86ABB0B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Industrial processes</a:t>
            </a:r>
          </a:p>
        </p:txBody>
      </p:sp>
      <p:cxnSp>
        <p:nvCxnSpPr>
          <p:cNvPr id="7" name="Straight Connector 6">
            <a:extLst>
              <a:ext uri="{FF2B5EF4-FFF2-40B4-BE49-F238E27FC236}">
                <a16:creationId xmlns:a16="http://schemas.microsoft.com/office/drawing/2014/main" id="{16ABBF28-8B8A-6B45-AEEF-66BD06511FD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86805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738687" y="3826191"/>
            <a:ext cx="2388778" cy="1624094"/>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670849" y="1593268"/>
            <a:ext cx="3261173" cy="2115104"/>
          </a:xfrm>
          <a:prstGeom prst="rect">
            <a:avLst/>
          </a:prstGeom>
        </p:spPr>
      </p:pic>
      <p:sp>
        <p:nvSpPr>
          <p:cNvPr id="6" name="TextBox 5"/>
          <p:cNvSpPr txBox="1"/>
          <p:nvPr/>
        </p:nvSpPr>
        <p:spPr>
          <a:xfrm>
            <a:off x="5944847" y="3419461"/>
            <a:ext cx="1056700" cy="230832"/>
          </a:xfrm>
          <a:prstGeom prst="rect">
            <a:avLst/>
          </a:prstGeom>
          <a:noFill/>
        </p:spPr>
        <p:txBody>
          <a:bodyPr wrap="none" rtlCol="0">
            <a:spAutoFit/>
          </a:bodyPr>
          <a:lstStyle/>
          <a:p>
            <a:pPr defTabSz="685783"/>
            <a:r>
              <a:rPr lang="en-GB" sz="900" i="1" dirty="0">
                <a:solidFill>
                  <a:srgbClr val="0A0A0A"/>
                </a:solidFill>
                <a:latin typeface="Arial" panose="020B0604020202020204" pitchFamily="34" charset="0"/>
                <a:cs typeface="Arial" panose="020B0604020202020204" pitchFamily="34" charset="0"/>
              </a:rPr>
              <a:t>Photo credit AFP</a:t>
            </a:r>
            <a:endParaRPr lang="en-US" sz="900" i="1" dirty="0">
              <a:solidFill>
                <a:srgbClr val="0A0A0A"/>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019899" y="3708372"/>
            <a:ext cx="2772435" cy="1846442"/>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838634" y="1941681"/>
            <a:ext cx="2337198" cy="1396982"/>
          </a:xfrm>
          <a:prstGeom prst="rect">
            <a:avLst/>
          </a:prstGeom>
        </p:spPr>
      </p:pic>
      <p:sp>
        <p:nvSpPr>
          <p:cNvPr id="9" name="TextBox 8"/>
          <p:cNvSpPr txBox="1"/>
          <p:nvPr/>
        </p:nvSpPr>
        <p:spPr>
          <a:xfrm>
            <a:off x="3899209" y="1694704"/>
            <a:ext cx="1313180" cy="230832"/>
          </a:xfrm>
          <a:prstGeom prst="rect">
            <a:avLst/>
          </a:prstGeom>
          <a:noFill/>
        </p:spPr>
        <p:txBody>
          <a:bodyPr wrap="none" rtlCol="0">
            <a:spAutoFit/>
          </a:bodyPr>
          <a:lstStyle/>
          <a:p>
            <a:pPr defTabSz="685783"/>
            <a:r>
              <a:rPr lang="en-US" sz="900" i="1" dirty="0">
                <a:solidFill>
                  <a:srgbClr val="0A0A0A"/>
                </a:solidFill>
                <a:latin typeface="Arial" panose="020B0604020202020204" pitchFamily="34" charset="0"/>
                <a:cs typeface="Arial" panose="020B0604020202020204" pitchFamily="34" charset="0"/>
              </a:rPr>
              <a:t>Photo credit UCSUSA</a:t>
            </a:r>
          </a:p>
        </p:txBody>
      </p:sp>
      <p:pic>
        <p:nvPicPr>
          <p:cNvPr id="10" name="Picture 9"/>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221441" y="3704611"/>
            <a:ext cx="1664023" cy="1065659"/>
          </a:xfrm>
          <a:prstGeom prst="rect">
            <a:avLst/>
          </a:prstGeom>
        </p:spPr>
      </p:pic>
      <p:sp>
        <p:nvSpPr>
          <p:cNvPr id="11" name="TextBox 10"/>
          <p:cNvSpPr txBox="1"/>
          <p:nvPr/>
        </p:nvSpPr>
        <p:spPr>
          <a:xfrm>
            <a:off x="3306099" y="3436976"/>
            <a:ext cx="2364750" cy="230832"/>
          </a:xfrm>
          <a:prstGeom prst="rect">
            <a:avLst/>
          </a:prstGeom>
          <a:noFill/>
        </p:spPr>
        <p:txBody>
          <a:bodyPr wrap="none" rtlCol="0">
            <a:spAutoFit/>
          </a:bodyPr>
          <a:lstStyle/>
          <a:p>
            <a:pPr defTabSz="685783"/>
            <a:r>
              <a:rPr lang="en-US" sz="900" i="1" dirty="0">
                <a:solidFill>
                  <a:srgbClr val="0A0A0A"/>
                </a:solidFill>
                <a:latin typeface="Arial" panose="020B0604020202020204" pitchFamily="34" charset="0"/>
                <a:cs typeface="Arial" panose="020B0604020202020204" pitchFamily="34" charset="0"/>
              </a:rPr>
              <a:t>Photo credit David Paul Morris, Bloomberg</a:t>
            </a:r>
            <a:endParaRPr lang="en-US" sz="900" dirty="0">
              <a:solidFill>
                <a:srgbClr val="0A0A0A"/>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78285" y="854995"/>
            <a:ext cx="2990815" cy="4302000"/>
          </a:xfrm>
        </p:spPr>
        <p:txBody>
          <a:bodyPr>
            <a:normAutofit lnSpcReduction="10000"/>
          </a:bodyPr>
          <a:lstStyle/>
          <a:p>
            <a:r>
              <a:rPr lang="en-GB" sz="1800" b="1" i="1" dirty="0">
                <a:solidFill>
                  <a:srgbClr val="FF0000"/>
                </a:solidFill>
              </a:rPr>
              <a:t>Changes in:</a:t>
            </a:r>
          </a:p>
          <a:p>
            <a:pPr>
              <a:buFont typeface="Arial" panose="020B0604020202020204" pitchFamily="34" charset="0"/>
              <a:buChar char="•"/>
            </a:pPr>
            <a:r>
              <a:rPr lang="en-GB" sz="1800" dirty="0"/>
              <a:t>Glaciers and ice sheets</a:t>
            </a:r>
          </a:p>
          <a:p>
            <a:pPr>
              <a:buFont typeface="Arial" panose="020B0604020202020204" pitchFamily="34" charset="0"/>
              <a:buChar char="•"/>
            </a:pPr>
            <a:r>
              <a:rPr lang="en-GB" sz="1800" dirty="0"/>
              <a:t>Sea level change</a:t>
            </a:r>
          </a:p>
          <a:p>
            <a:pPr>
              <a:buFont typeface="Arial" panose="020B0604020202020204" pitchFamily="34" charset="0"/>
              <a:buChar char="•"/>
            </a:pPr>
            <a:r>
              <a:rPr lang="en-GB" sz="1800" dirty="0"/>
              <a:t>Sea ice</a:t>
            </a:r>
          </a:p>
          <a:p>
            <a:pPr>
              <a:buFont typeface="Arial" panose="020B0604020202020204" pitchFamily="34" charset="0"/>
              <a:buChar char="•"/>
            </a:pPr>
            <a:r>
              <a:rPr lang="en-GB" sz="1800" dirty="0"/>
              <a:t>Heavy rainfall across the globe</a:t>
            </a:r>
          </a:p>
          <a:p>
            <a:pPr>
              <a:buFont typeface="Arial" panose="020B0604020202020204" pitchFamily="34" charset="0"/>
              <a:buChar char="•"/>
            </a:pPr>
            <a:r>
              <a:rPr lang="en-GB" sz="1800" dirty="0"/>
              <a:t>Extreme Drought</a:t>
            </a:r>
          </a:p>
          <a:p>
            <a:pPr>
              <a:buFont typeface="Arial" panose="020B0604020202020204" pitchFamily="34" charset="0"/>
              <a:buChar char="•"/>
            </a:pPr>
            <a:r>
              <a:rPr lang="en-GB" sz="1800" dirty="0"/>
              <a:t>Decline in Crop productivity</a:t>
            </a:r>
          </a:p>
          <a:p>
            <a:pPr>
              <a:buFont typeface="Arial" panose="020B0604020202020204" pitchFamily="34" charset="0"/>
              <a:buChar char="•"/>
            </a:pPr>
            <a:r>
              <a:rPr lang="en-GB" sz="1800" dirty="0"/>
              <a:t>Changes in ecosystems</a:t>
            </a:r>
          </a:p>
          <a:p>
            <a:pPr>
              <a:buFont typeface="Arial" panose="020B0604020202020204" pitchFamily="34" charset="0"/>
              <a:buChar char="•"/>
            </a:pPr>
            <a:r>
              <a:rPr lang="en-GB" sz="1800" dirty="0"/>
              <a:t>Hurricanes</a:t>
            </a:r>
          </a:p>
          <a:p>
            <a:pPr>
              <a:buFont typeface="Arial" panose="020B0604020202020204" pitchFamily="34" charset="0"/>
              <a:buChar char="•"/>
            </a:pPr>
            <a:r>
              <a:rPr lang="en-GB" sz="1800" dirty="0"/>
              <a:t>Rise in temperature</a:t>
            </a:r>
          </a:p>
          <a:p>
            <a:pPr>
              <a:buFont typeface="Arial" panose="020B0604020202020204" pitchFamily="34" charset="0"/>
              <a:buChar char="•"/>
            </a:pPr>
            <a:r>
              <a:rPr lang="en-GB" sz="1800" dirty="0"/>
              <a:t>Acidification of seawater</a:t>
            </a:r>
          </a:p>
        </p:txBody>
      </p:sp>
      <p:sp>
        <p:nvSpPr>
          <p:cNvPr id="12" name="TextBox 3">
            <a:extLst>
              <a:ext uri="{FF2B5EF4-FFF2-40B4-BE49-F238E27FC236}">
                <a16:creationId xmlns:a16="http://schemas.microsoft.com/office/drawing/2014/main" id="{CBAB14CE-6D95-23BC-3366-832D2A695EDE}"/>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Consequences of climate change</a:t>
            </a:r>
          </a:p>
        </p:txBody>
      </p:sp>
      <p:cxnSp>
        <p:nvCxnSpPr>
          <p:cNvPr id="13" name="Straight Connector 12">
            <a:extLst>
              <a:ext uri="{FF2B5EF4-FFF2-40B4-BE49-F238E27FC236}">
                <a16:creationId xmlns:a16="http://schemas.microsoft.com/office/drawing/2014/main" id="{EDE0725C-5282-6D14-EA6B-7C16773DB87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58632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738687" y="3826191"/>
            <a:ext cx="2388778" cy="1624094"/>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5670849" y="1593268"/>
            <a:ext cx="3261173" cy="2115104"/>
          </a:xfrm>
          <a:prstGeom prst="rect">
            <a:avLst/>
          </a:prstGeom>
        </p:spPr>
      </p:pic>
      <p:sp>
        <p:nvSpPr>
          <p:cNvPr id="6" name="TextBox 5"/>
          <p:cNvSpPr txBox="1"/>
          <p:nvPr/>
        </p:nvSpPr>
        <p:spPr>
          <a:xfrm>
            <a:off x="5944847" y="3419461"/>
            <a:ext cx="1056700" cy="230832"/>
          </a:xfrm>
          <a:prstGeom prst="rect">
            <a:avLst/>
          </a:prstGeom>
          <a:noFill/>
        </p:spPr>
        <p:txBody>
          <a:bodyPr wrap="none" rtlCol="0">
            <a:spAutoFit/>
          </a:bodyPr>
          <a:lstStyle/>
          <a:p>
            <a:pPr defTabSz="685783"/>
            <a:r>
              <a:rPr lang="en-GB" sz="900" i="1" dirty="0">
                <a:solidFill>
                  <a:srgbClr val="0A0A0A"/>
                </a:solidFill>
                <a:latin typeface="Arial" panose="020B0604020202020204" pitchFamily="34" charset="0"/>
                <a:cs typeface="Arial" panose="020B0604020202020204" pitchFamily="34" charset="0"/>
              </a:rPr>
              <a:t>Photo credit AFP</a:t>
            </a:r>
            <a:endParaRPr lang="en-US" sz="900" i="1" dirty="0">
              <a:solidFill>
                <a:srgbClr val="0A0A0A"/>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4019899" y="3708372"/>
            <a:ext cx="2772435" cy="1846442"/>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838634" y="1941681"/>
            <a:ext cx="2337198" cy="1396982"/>
          </a:xfrm>
          <a:prstGeom prst="rect">
            <a:avLst/>
          </a:prstGeom>
        </p:spPr>
      </p:pic>
      <p:sp>
        <p:nvSpPr>
          <p:cNvPr id="9" name="TextBox 8"/>
          <p:cNvSpPr txBox="1"/>
          <p:nvPr/>
        </p:nvSpPr>
        <p:spPr>
          <a:xfrm>
            <a:off x="3899209" y="1694704"/>
            <a:ext cx="1313180" cy="230832"/>
          </a:xfrm>
          <a:prstGeom prst="rect">
            <a:avLst/>
          </a:prstGeom>
          <a:noFill/>
        </p:spPr>
        <p:txBody>
          <a:bodyPr wrap="none" rtlCol="0">
            <a:spAutoFit/>
          </a:bodyPr>
          <a:lstStyle/>
          <a:p>
            <a:pPr defTabSz="685783"/>
            <a:r>
              <a:rPr lang="en-US" sz="900" i="1" dirty="0">
                <a:solidFill>
                  <a:srgbClr val="0A0A0A"/>
                </a:solidFill>
                <a:latin typeface="Arial" panose="020B0604020202020204" pitchFamily="34" charset="0"/>
                <a:cs typeface="Arial" panose="020B0604020202020204" pitchFamily="34" charset="0"/>
              </a:rPr>
              <a:t>Photo credit UCSUSA</a:t>
            </a:r>
          </a:p>
        </p:txBody>
      </p:sp>
      <p:pic>
        <p:nvPicPr>
          <p:cNvPr id="10" name="Picture 9"/>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3221441" y="3704611"/>
            <a:ext cx="1664023" cy="1065659"/>
          </a:xfrm>
          <a:prstGeom prst="rect">
            <a:avLst/>
          </a:prstGeom>
        </p:spPr>
      </p:pic>
      <p:sp>
        <p:nvSpPr>
          <p:cNvPr id="11" name="TextBox 10"/>
          <p:cNvSpPr txBox="1"/>
          <p:nvPr/>
        </p:nvSpPr>
        <p:spPr>
          <a:xfrm>
            <a:off x="3306099" y="3436976"/>
            <a:ext cx="2364750" cy="230832"/>
          </a:xfrm>
          <a:prstGeom prst="rect">
            <a:avLst/>
          </a:prstGeom>
          <a:noFill/>
        </p:spPr>
        <p:txBody>
          <a:bodyPr wrap="none" rtlCol="0">
            <a:spAutoFit/>
          </a:bodyPr>
          <a:lstStyle/>
          <a:p>
            <a:pPr defTabSz="685783"/>
            <a:r>
              <a:rPr lang="en-US" sz="900" i="1" dirty="0">
                <a:solidFill>
                  <a:srgbClr val="0A0A0A"/>
                </a:solidFill>
                <a:latin typeface="Arial" panose="020B0604020202020204" pitchFamily="34" charset="0"/>
                <a:cs typeface="Arial" panose="020B0604020202020204" pitchFamily="34" charset="0"/>
              </a:rPr>
              <a:t>Photo credit David Paul Morris, Bloomberg</a:t>
            </a:r>
            <a:endParaRPr lang="en-US" sz="900" dirty="0">
              <a:solidFill>
                <a:srgbClr val="0A0A0A"/>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78285" y="2480593"/>
            <a:ext cx="2990815" cy="4302000"/>
          </a:xfrm>
        </p:spPr>
        <p:txBody>
          <a:bodyPr>
            <a:normAutofit lnSpcReduction="10000"/>
          </a:bodyPr>
          <a:lstStyle/>
          <a:p>
            <a:r>
              <a:rPr lang="en-GB" sz="1800" b="1" i="1" dirty="0">
                <a:solidFill>
                  <a:srgbClr val="FF0000"/>
                </a:solidFill>
              </a:rPr>
              <a:t>Changes in:</a:t>
            </a:r>
          </a:p>
          <a:p>
            <a:pPr>
              <a:buFont typeface="Arial" panose="020B0604020202020204" pitchFamily="34" charset="0"/>
              <a:buChar char="•"/>
            </a:pPr>
            <a:r>
              <a:rPr lang="en-GB" sz="1800" dirty="0"/>
              <a:t>Glaciers and ice sheets</a:t>
            </a:r>
          </a:p>
          <a:p>
            <a:pPr>
              <a:buFont typeface="Arial" panose="020B0604020202020204" pitchFamily="34" charset="0"/>
              <a:buChar char="•"/>
            </a:pPr>
            <a:r>
              <a:rPr lang="en-GB" sz="1800" dirty="0"/>
              <a:t>Sea level change</a:t>
            </a:r>
          </a:p>
          <a:p>
            <a:pPr>
              <a:buFont typeface="Arial" panose="020B0604020202020204" pitchFamily="34" charset="0"/>
              <a:buChar char="•"/>
            </a:pPr>
            <a:r>
              <a:rPr lang="en-GB" sz="1800" dirty="0"/>
              <a:t>Sea ice</a:t>
            </a:r>
          </a:p>
          <a:p>
            <a:pPr>
              <a:buFont typeface="Arial" panose="020B0604020202020204" pitchFamily="34" charset="0"/>
              <a:buChar char="•"/>
            </a:pPr>
            <a:r>
              <a:rPr lang="en-GB" sz="1800" dirty="0"/>
              <a:t>Heavy rainfall across the globe</a:t>
            </a:r>
          </a:p>
          <a:p>
            <a:pPr>
              <a:buFont typeface="Arial" panose="020B0604020202020204" pitchFamily="34" charset="0"/>
              <a:buChar char="•"/>
            </a:pPr>
            <a:r>
              <a:rPr lang="en-GB" sz="1800" dirty="0"/>
              <a:t>Extreme Drought</a:t>
            </a:r>
          </a:p>
          <a:p>
            <a:pPr>
              <a:buFont typeface="Arial" panose="020B0604020202020204" pitchFamily="34" charset="0"/>
              <a:buChar char="•"/>
            </a:pPr>
            <a:r>
              <a:rPr lang="en-GB" sz="1800" dirty="0"/>
              <a:t>Decline in Crop productivity</a:t>
            </a:r>
          </a:p>
          <a:p>
            <a:pPr>
              <a:buFont typeface="Arial" panose="020B0604020202020204" pitchFamily="34" charset="0"/>
              <a:buChar char="•"/>
            </a:pPr>
            <a:r>
              <a:rPr lang="en-GB" sz="1800" dirty="0"/>
              <a:t>Changes in ecosystems</a:t>
            </a:r>
          </a:p>
          <a:p>
            <a:pPr>
              <a:buFont typeface="Arial" panose="020B0604020202020204" pitchFamily="34" charset="0"/>
              <a:buChar char="•"/>
            </a:pPr>
            <a:r>
              <a:rPr lang="en-GB" sz="1800" dirty="0"/>
              <a:t>Hurricanes</a:t>
            </a:r>
          </a:p>
          <a:p>
            <a:pPr>
              <a:buFont typeface="Arial" panose="020B0604020202020204" pitchFamily="34" charset="0"/>
              <a:buChar char="•"/>
            </a:pPr>
            <a:r>
              <a:rPr lang="en-GB" sz="1800" dirty="0"/>
              <a:t>Rise in temperature</a:t>
            </a:r>
          </a:p>
          <a:p>
            <a:pPr>
              <a:buFont typeface="Arial" panose="020B0604020202020204" pitchFamily="34" charset="0"/>
              <a:buChar char="•"/>
            </a:pPr>
            <a:r>
              <a:rPr lang="en-GB" sz="1800" dirty="0"/>
              <a:t>Acidification of seawater</a:t>
            </a:r>
          </a:p>
        </p:txBody>
      </p:sp>
      <p:sp>
        <p:nvSpPr>
          <p:cNvPr id="12" name="TextBox 3">
            <a:extLst>
              <a:ext uri="{FF2B5EF4-FFF2-40B4-BE49-F238E27FC236}">
                <a16:creationId xmlns:a16="http://schemas.microsoft.com/office/drawing/2014/main" id="{CBAB14CE-6D95-23BC-3366-832D2A695EDE}"/>
              </a:ext>
            </a:extLst>
          </p:cNvPr>
          <p:cNvSpPr txBox="1">
            <a:spLocks noChangeArrowheads="1"/>
          </p:cNvSpPr>
          <p:nvPr/>
        </p:nvSpPr>
        <p:spPr bwMode="auto">
          <a:xfrm>
            <a:off x="45211" y="0"/>
            <a:ext cx="9082254" cy="1123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Activity:</a:t>
            </a:r>
          </a:p>
          <a:p>
            <a:pPr eaLnBrk="1" hangingPunct="1">
              <a:spcAft>
                <a:spcPts val="1800"/>
              </a:spcAft>
            </a:pPr>
            <a:r>
              <a:rPr lang="en-AU" altLang="en-US" sz="2000" b="1" dirty="0">
                <a:solidFill>
                  <a:srgbClr val="002060"/>
                </a:solidFill>
                <a:cs typeface="Arial" panose="020B0604020202020204" pitchFamily="34" charset="0"/>
              </a:rPr>
              <a:t>Provide a short summary of how these impact the physical landscape?</a:t>
            </a:r>
          </a:p>
        </p:txBody>
      </p:sp>
      <p:cxnSp>
        <p:nvCxnSpPr>
          <p:cNvPr id="13" name="Straight Connector 12">
            <a:extLst>
              <a:ext uri="{FF2B5EF4-FFF2-40B4-BE49-F238E27FC236}">
                <a16:creationId xmlns:a16="http://schemas.microsoft.com/office/drawing/2014/main" id="{EDE0725C-5282-6D14-EA6B-7C16773DB87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A2214E5-E3DB-A07A-2192-4FB14755526F}"/>
              </a:ext>
            </a:extLst>
          </p:cNvPr>
          <p:cNvSpPr txBox="1"/>
          <p:nvPr/>
        </p:nvSpPr>
        <p:spPr>
          <a:xfrm>
            <a:off x="4519277" y="6021964"/>
            <a:ext cx="4626734" cy="646331"/>
          </a:xfrm>
          <a:prstGeom prst="rect">
            <a:avLst/>
          </a:prstGeom>
          <a:noFill/>
        </p:spPr>
        <p:txBody>
          <a:bodyPr wrap="square">
            <a:spAutoFit/>
          </a:bodyPr>
          <a:lstStyle/>
          <a:p>
            <a:pPr eaLnBrk="1" hangingPunct="1">
              <a:spcAft>
                <a:spcPts val="1800"/>
              </a:spcAft>
            </a:pPr>
            <a:r>
              <a:rPr lang="en-AU" altLang="en-US" sz="1800" b="1" dirty="0">
                <a:solidFill>
                  <a:srgbClr val="002060"/>
                </a:solidFill>
                <a:cs typeface="Arial" panose="020B0604020202020204" pitchFamily="34" charset="0"/>
              </a:rPr>
              <a:t>Prepare a short presentation for the class.</a:t>
            </a:r>
          </a:p>
        </p:txBody>
      </p:sp>
    </p:spTree>
    <p:extLst>
      <p:ext uri="{BB962C8B-B14F-4D97-AF65-F5344CB8AC3E}">
        <p14:creationId xmlns:p14="http://schemas.microsoft.com/office/powerpoint/2010/main" val="14594096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7942613" y="651431"/>
            <a:ext cx="1051185" cy="300082"/>
          </a:xfrm>
          <a:prstGeom prst="rect">
            <a:avLst/>
          </a:prstGeom>
        </p:spPr>
        <p:txBody>
          <a:bodyPr wrap="none">
            <a:spAutoFit/>
          </a:bodyPr>
          <a:lstStyle/>
          <a:p>
            <a:r>
              <a:rPr lang="en-US" sz="1350" dirty="0">
                <a:latin typeface="Calibri" pitchFamily="34" charset="0"/>
                <a:hlinkClick r:id="rId3"/>
              </a:rPr>
              <a:t>Source:  ESA</a:t>
            </a:r>
            <a:endParaRPr lang="en-US" sz="1350" dirty="0">
              <a:latin typeface="Calibri" pitchFamily="34" charset="0"/>
            </a:endParaRPr>
          </a:p>
        </p:txBody>
      </p:sp>
      <p:pic>
        <p:nvPicPr>
          <p:cNvPr id="6" name="Picture 5">
            <a:hlinkClick r:id="rId3"/>
            <a:extLst>
              <a:ext uri="{FF2B5EF4-FFF2-40B4-BE49-F238E27FC236}">
                <a16:creationId xmlns:a16="http://schemas.microsoft.com/office/drawing/2014/main" id="{04B863D8-8434-4297-955F-0546BD6ACAC1}"/>
              </a:ext>
            </a:extLst>
          </p:cNvPr>
          <p:cNvPicPr>
            <a:picLocks noChangeAspect="1"/>
          </p:cNvPicPr>
          <p:nvPr/>
        </p:nvPicPr>
        <p:blipFill>
          <a:blip r:embed="rId4"/>
          <a:stretch>
            <a:fillRect/>
          </a:stretch>
        </p:blipFill>
        <p:spPr>
          <a:xfrm>
            <a:off x="426694" y="1558344"/>
            <a:ext cx="8554920" cy="5048287"/>
          </a:xfrm>
          <a:prstGeom prst="rect">
            <a:avLst/>
          </a:prstGeom>
        </p:spPr>
      </p:pic>
      <p:sp>
        <p:nvSpPr>
          <p:cNvPr id="3" name="TextBox 3">
            <a:extLst>
              <a:ext uri="{FF2B5EF4-FFF2-40B4-BE49-F238E27FC236}">
                <a16:creationId xmlns:a16="http://schemas.microsoft.com/office/drawing/2014/main" id="{178A228B-9E18-BCEB-0219-B888AB4A931D}"/>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Consequences of climate change</a:t>
            </a:r>
          </a:p>
        </p:txBody>
      </p:sp>
      <p:cxnSp>
        <p:nvCxnSpPr>
          <p:cNvPr id="4" name="Straight Connector 3">
            <a:extLst>
              <a:ext uri="{FF2B5EF4-FFF2-40B4-BE49-F238E27FC236}">
                <a16:creationId xmlns:a16="http://schemas.microsoft.com/office/drawing/2014/main" id="{71F01512-1FAE-B6CB-444F-5011FFA2CE01}"/>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66405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2" name="Picture 4" descr="Is California's bid to lead on climate issues paying off at home? |  CALmatters">
            <a:extLst>
              <a:ext uri="{FF2B5EF4-FFF2-40B4-BE49-F238E27FC236}">
                <a16:creationId xmlns:a16="http://schemas.microsoft.com/office/drawing/2014/main" id="{24D09A0B-396F-5D2C-73D5-2977D45FC796}"/>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15639"/>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18777" y="845745"/>
            <a:ext cx="3380868" cy="3628185"/>
          </a:xfrm>
        </p:spPr>
        <p:txBody>
          <a:bodyPr>
            <a:normAutofit/>
          </a:bodyPr>
          <a:lstStyle/>
          <a:p>
            <a:r>
              <a:rPr lang="en-GB" sz="1800" dirty="0"/>
              <a:t>We measure climate change to understand climate, climate variability and climatic changes at the local, national, and regional, and global levels; </a:t>
            </a:r>
          </a:p>
          <a:p>
            <a:r>
              <a:rPr lang="en-GB" sz="1800" dirty="0"/>
              <a:t>To understand better how climate change affects our social systems;</a:t>
            </a:r>
          </a:p>
          <a:p>
            <a:r>
              <a:rPr lang="en-GB" sz="1800" dirty="0"/>
              <a:t>To better plan adaptation measures to tackle the  potential or actual impacts of climate change.</a:t>
            </a:r>
          </a:p>
          <a:p>
            <a:endParaRPr lang="en-GB" sz="1800" dirty="0"/>
          </a:p>
        </p:txBody>
      </p:sp>
      <p:pic>
        <p:nvPicPr>
          <p:cNvPr id="4" name="Picture 3" descr="Diagram&#10;&#10;Description automatically generated">
            <a:extLst>
              <a:ext uri="{FF2B5EF4-FFF2-40B4-BE49-F238E27FC236}">
                <a16:creationId xmlns:a16="http://schemas.microsoft.com/office/drawing/2014/main" id="{77048085-6601-4CC5-A9FB-332692D267D3}"/>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507880" y="638343"/>
            <a:ext cx="5514393" cy="5633869"/>
          </a:xfrm>
          <a:prstGeom prst="rect">
            <a:avLst/>
          </a:prstGeom>
        </p:spPr>
      </p:pic>
      <p:sp>
        <p:nvSpPr>
          <p:cNvPr id="5" name="TextBox 4">
            <a:extLst>
              <a:ext uri="{FF2B5EF4-FFF2-40B4-BE49-F238E27FC236}">
                <a16:creationId xmlns:a16="http://schemas.microsoft.com/office/drawing/2014/main" id="{8AA85F98-1C1A-4853-9DCA-82EBFCAD072F}"/>
              </a:ext>
            </a:extLst>
          </p:cNvPr>
          <p:cNvSpPr txBox="1"/>
          <p:nvPr/>
        </p:nvSpPr>
        <p:spPr>
          <a:xfrm>
            <a:off x="3729037" y="6138212"/>
            <a:ext cx="2380780" cy="215444"/>
          </a:xfrm>
          <a:prstGeom prst="rect">
            <a:avLst/>
          </a:prstGeom>
          <a:noFill/>
        </p:spPr>
        <p:txBody>
          <a:bodyPr wrap="none" rtlCol="0">
            <a:spAutoFit/>
          </a:bodyPr>
          <a:lstStyle/>
          <a:p>
            <a:pPr defTabSz="685783"/>
            <a:r>
              <a:rPr lang="en-GB" sz="800" i="1" dirty="0">
                <a:solidFill>
                  <a:srgbClr val="0A0A0A"/>
                </a:solidFill>
                <a:latin typeface="Arial" panose="020B0604020202020204" pitchFamily="34" charset="0"/>
                <a:cs typeface="Arial" panose="020B0604020202020204" pitchFamily="34" charset="0"/>
              </a:rPr>
              <a:t>Source: U.S. Global Change Research Program</a:t>
            </a:r>
            <a:endParaRPr lang="nl-NL" sz="800" i="1" dirty="0">
              <a:solidFill>
                <a:srgbClr val="0A0A0A"/>
              </a:solidFill>
              <a:latin typeface="Arial" panose="020B0604020202020204" pitchFamily="34" charset="0"/>
              <a:cs typeface="Arial" panose="020B0604020202020204" pitchFamily="34" charset="0"/>
            </a:endParaRPr>
          </a:p>
        </p:txBody>
      </p:sp>
      <p:sp>
        <p:nvSpPr>
          <p:cNvPr id="6" name="TextBox 3">
            <a:extLst>
              <a:ext uri="{FF2B5EF4-FFF2-40B4-BE49-F238E27FC236}">
                <a16:creationId xmlns:a16="http://schemas.microsoft.com/office/drawing/2014/main" id="{8ABAFECA-CE1A-6D21-DB11-95195F011AC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Why measuring climate change?</a:t>
            </a:r>
          </a:p>
        </p:txBody>
      </p:sp>
      <p:cxnSp>
        <p:nvCxnSpPr>
          <p:cNvPr id="7" name="Straight Connector 6">
            <a:extLst>
              <a:ext uri="{FF2B5EF4-FFF2-40B4-BE49-F238E27FC236}">
                <a16:creationId xmlns:a16="http://schemas.microsoft.com/office/drawing/2014/main" id="{E21076DE-2991-EC96-55C8-8E08A41C997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35732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4" descr="Is California's bid to lead on climate issues paying off at home? |  CALmatters">
            <a:extLst>
              <a:ext uri="{FF2B5EF4-FFF2-40B4-BE49-F238E27FC236}">
                <a16:creationId xmlns:a16="http://schemas.microsoft.com/office/drawing/2014/main" id="{763ED72F-C8CA-62BB-850E-F57CE256C221}"/>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23200" y="958247"/>
            <a:ext cx="3878721" cy="3823200"/>
          </a:xfrm>
        </p:spPr>
        <p:txBody>
          <a:bodyPr>
            <a:normAutofit/>
          </a:bodyPr>
          <a:lstStyle/>
          <a:p>
            <a:r>
              <a:rPr lang="en-GB" sz="1800" dirty="0"/>
              <a:t>Earth-orbiting satellites, remote meteorological stations, and ocean buoys are used to monitor present-day weather and climate.</a:t>
            </a:r>
          </a:p>
          <a:p>
            <a:r>
              <a:rPr lang="en-GB" sz="1800" dirty="0"/>
              <a:t>Paleoclimatology data from natural sources like ice cores, tree rings, corals, and ocean and lake sediments </a:t>
            </a:r>
          </a:p>
          <a:p>
            <a:r>
              <a:rPr lang="en-GB" sz="1800" dirty="0"/>
              <a:t>Scientists use this data as an input into sophisticated climate models that predict future climate trends with impressive accuracy.</a:t>
            </a:r>
          </a:p>
          <a:p>
            <a:endParaRPr lang="en-GB" dirty="0"/>
          </a:p>
        </p:txBody>
      </p:sp>
      <p:pic>
        <p:nvPicPr>
          <p:cNvPr id="5" name="Picture 4"/>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11149" y="4636395"/>
            <a:ext cx="3008997" cy="1839182"/>
          </a:xfrm>
          <a:prstGeom prst="rect">
            <a:avLst/>
          </a:prstGeom>
        </p:spPr>
      </p:pic>
      <p:sp>
        <p:nvSpPr>
          <p:cNvPr id="6" name="TextBox 5"/>
          <p:cNvSpPr txBox="1"/>
          <p:nvPr/>
        </p:nvSpPr>
        <p:spPr>
          <a:xfrm>
            <a:off x="223200" y="6599923"/>
            <a:ext cx="1532792" cy="215444"/>
          </a:xfrm>
          <a:prstGeom prst="rect">
            <a:avLst/>
          </a:prstGeom>
          <a:noFill/>
        </p:spPr>
        <p:txBody>
          <a:bodyPr wrap="none" rtlCol="0">
            <a:spAutoFit/>
          </a:bodyPr>
          <a:lstStyle/>
          <a:p>
            <a:pPr defTabSz="685783"/>
            <a:r>
              <a:rPr lang="en-US" sz="800" i="1" dirty="0">
                <a:solidFill>
                  <a:srgbClr val="0A0A0A"/>
                </a:solidFill>
                <a:latin typeface="Arial" panose="020B0604020202020204" pitchFamily="34" charset="0"/>
                <a:cs typeface="Arial" panose="020B0604020202020204" pitchFamily="34" charset="0"/>
              </a:rPr>
              <a:t>Photo credit: </a:t>
            </a:r>
            <a:r>
              <a:rPr lang="en-US" sz="800" i="1" dirty="0" err="1">
                <a:solidFill>
                  <a:srgbClr val="0A0A0A"/>
                </a:solidFill>
                <a:latin typeface="Arial" panose="020B0604020202020204" pitchFamily="34" charset="0"/>
                <a:cs typeface="Arial" panose="020B0604020202020204" pitchFamily="34" charset="0"/>
              </a:rPr>
              <a:t>Ludovic</a:t>
            </a:r>
            <a:r>
              <a:rPr lang="en-US" sz="800" i="1" dirty="0">
                <a:solidFill>
                  <a:srgbClr val="0A0A0A"/>
                </a:solidFill>
                <a:latin typeface="Arial" panose="020B0604020202020204" pitchFamily="34" charset="0"/>
                <a:cs typeface="Arial" panose="020B0604020202020204" pitchFamily="34" charset="0"/>
              </a:rPr>
              <a:t> </a:t>
            </a:r>
            <a:r>
              <a:rPr lang="en-US" sz="800" i="1" dirty="0" err="1">
                <a:solidFill>
                  <a:srgbClr val="0A0A0A"/>
                </a:solidFill>
                <a:latin typeface="Arial" panose="020B0604020202020204" pitchFamily="34" charset="0"/>
                <a:cs typeface="Arial" panose="020B0604020202020204" pitchFamily="34" charset="0"/>
              </a:rPr>
              <a:t>Brucker</a:t>
            </a:r>
            <a:endParaRPr lang="en-US" sz="800" i="1" dirty="0">
              <a:solidFill>
                <a:srgbClr val="0A0A0A"/>
              </a:solidFill>
              <a:latin typeface="Arial" panose="020B0604020202020204" pitchFamily="34" charset="0"/>
              <a:cs typeface="Arial" panose="020B0604020202020204" pitchFamily="34" charset="0"/>
            </a:endParaRPr>
          </a:p>
        </p:txBody>
      </p:sp>
      <p:pic>
        <p:nvPicPr>
          <p:cNvPr id="7" name="Picture 6"/>
          <p:cNvPicPr/>
          <p:nvPr/>
        </p:nvPicPr>
        <p:blipFill>
          <a:blip r:embed="rId5" cstate="print">
            <a:extLst>
              <a:ext uri="{28A0092B-C50C-407E-A947-70E740481C1C}">
                <a14:useLocalDpi xmlns:a14="http://schemas.microsoft.com/office/drawing/2010/main"/>
              </a:ext>
            </a:extLst>
          </a:blip>
          <a:stretch>
            <a:fillRect/>
          </a:stretch>
        </p:blipFill>
        <p:spPr>
          <a:xfrm>
            <a:off x="4189870" y="3429000"/>
            <a:ext cx="4833961" cy="3260595"/>
          </a:xfrm>
          <a:prstGeom prst="rect">
            <a:avLst/>
          </a:prstGeom>
        </p:spPr>
      </p:pic>
      <p:sp>
        <p:nvSpPr>
          <p:cNvPr id="8" name="TextBox 7"/>
          <p:cNvSpPr txBox="1"/>
          <p:nvPr/>
        </p:nvSpPr>
        <p:spPr>
          <a:xfrm>
            <a:off x="5397462" y="3158060"/>
            <a:ext cx="3746538" cy="215444"/>
          </a:xfrm>
          <a:prstGeom prst="rect">
            <a:avLst/>
          </a:prstGeom>
          <a:noFill/>
        </p:spPr>
        <p:txBody>
          <a:bodyPr wrap="none" rtlCol="0">
            <a:spAutoFit/>
          </a:bodyPr>
          <a:lstStyle/>
          <a:p>
            <a:pPr defTabSz="685783"/>
            <a:r>
              <a:rPr lang="en-US" sz="800" i="1" dirty="0">
                <a:solidFill>
                  <a:srgbClr val="0A0A0A"/>
                </a:solidFill>
                <a:latin typeface="Arial" panose="020B0604020202020204" pitchFamily="34" charset="0"/>
                <a:cs typeface="Arial" panose="020B0604020202020204" pitchFamily="34" charset="0"/>
              </a:rPr>
              <a:t>Source: </a:t>
            </a:r>
            <a:r>
              <a:rPr lang="en-US" sz="800" i="1" dirty="0" err="1">
                <a:solidFill>
                  <a:srgbClr val="0A0A0A"/>
                </a:solidFill>
                <a:latin typeface="Arial" panose="020B0604020202020204" pitchFamily="34" charset="0"/>
                <a:cs typeface="Arial" panose="020B0604020202020204" pitchFamily="34" charset="0"/>
              </a:rPr>
              <a:t>WMO</a:t>
            </a:r>
            <a:r>
              <a:rPr lang="en-US" sz="800" i="1" dirty="0">
                <a:solidFill>
                  <a:srgbClr val="0A0A0A"/>
                </a:solidFill>
                <a:latin typeface="Arial" panose="020B0604020202020204" pitchFamily="34" charset="0"/>
                <a:cs typeface="Arial" panose="020B0604020202020204" pitchFamily="34" charset="0"/>
              </a:rPr>
              <a:t>: https://public.wmo.int/en/programmes/global-observing-system</a:t>
            </a:r>
          </a:p>
        </p:txBody>
      </p:sp>
      <p:sp>
        <p:nvSpPr>
          <p:cNvPr id="4" name="TextBox 3">
            <a:extLst>
              <a:ext uri="{FF2B5EF4-FFF2-40B4-BE49-F238E27FC236}">
                <a16:creationId xmlns:a16="http://schemas.microsoft.com/office/drawing/2014/main" id="{FF5EB44D-2195-ADB6-6641-12779FD98701}"/>
              </a:ext>
            </a:extLst>
          </p:cNvPr>
          <p:cNvSpPr txBox="1">
            <a:spLocks noChangeArrowheads="1"/>
          </p:cNvSpPr>
          <p:nvPr/>
        </p:nvSpPr>
        <p:spPr bwMode="auto">
          <a:xfrm>
            <a:off x="0" y="7938"/>
            <a:ext cx="882846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How climate change is measured over time</a:t>
            </a:r>
          </a:p>
        </p:txBody>
      </p:sp>
      <p:cxnSp>
        <p:nvCxnSpPr>
          <p:cNvPr id="9" name="Straight Connector 8">
            <a:extLst>
              <a:ext uri="{FF2B5EF4-FFF2-40B4-BE49-F238E27FC236}">
                <a16:creationId xmlns:a16="http://schemas.microsoft.com/office/drawing/2014/main" id="{AA3FA43C-DBD0-4C05-EF72-8CFDB381285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24017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4" descr="Is California's bid to lead on climate issues paying off at home? |  CALmatters">
            <a:extLst>
              <a:ext uri="{FF2B5EF4-FFF2-40B4-BE49-F238E27FC236}">
                <a16:creationId xmlns:a16="http://schemas.microsoft.com/office/drawing/2014/main" id="{763ED72F-C8CA-62BB-850E-F57CE256C221}"/>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23200" y="958247"/>
            <a:ext cx="3878721" cy="3823200"/>
          </a:xfrm>
        </p:spPr>
        <p:txBody>
          <a:bodyPr>
            <a:normAutofit/>
          </a:bodyPr>
          <a:lstStyle/>
          <a:p>
            <a:r>
              <a:rPr lang="en-GB" sz="1800" dirty="0"/>
              <a:t>Earth-orbiting satellites, remote meteorological stations, and ocean buoys are used to monitor present-day weather and climate.</a:t>
            </a:r>
          </a:p>
          <a:p>
            <a:r>
              <a:rPr lang="en-GB" sz="1800" dirty="0"/>
              <a:t>Paleoclimatology data from natural sources like </a:t>
            </a:r>
            <a:r>
              <a:rPr lang="en-GB" sz="1800" b="1" dirty="0">
                <a:solidFill>
                  <a:srgbClr val="FF0000"/>
                </a:solidFill>
              </a:rPr>
              <a:t>ice cores</a:t>
            </a:r>
            <a:r>
              <a:rPr lang="en-GB" sz="1800" dirty="0"/>
              <a:t>, tree rings, corals, and ocean and lake sediments </a:t>
            </a:r>
          </a:p>
          <a:p>
            <a:r>
              <a:rPr lang="en-GB" sz="1800" dirty="0"/>
              <a:t>Scientists use this data as an input into sophisticated climate models that predict future climate trends with impressive accuracy.</a:t>
            </a:r>
          </a:p>
          <a:p>
            <a:endParaRPr lang="en-GB" dirty="0"/>
          </a:p>
        </p:txBody>
      </p:sp>
      <p:pic>
        <p:nvPicPr>
          <p:cNvPr id="5" name="Picture 4"/>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311149" y="4636395"/>
            <a:ext cx="3008997" cy="1839182"/>
          </a:xfrm>
          <a:prstGeom prst="rect">
            <a:avLst/>
          </a:prstGeom>
        </p:spPr>
      </p:pic>
      <p:sp>
        <p:nvSpPr>
          <p:cNvPr id="6" name="TextBox 5"/>
          <p:cNvSpPr txBox="1"/>
          <p:nvPr/>
        </p:nvSpPr>
        <p:spPr>
          <a:xfrm>
            <a:off x="223200" y="6599923"/>
            <a:ext cx="1532792" cy="215444"/>
          </a:xfrm>
          <a:prstGeom prst="rect">
            <a:avLst/>
          </a:prstGeom>
          <a:noFill/>
        </p:spPr>
        <p:txBody>
          <a:bodyPr wrap="none" rtlCol="0">
            <a:spAutoFit/>
          </a:bodyPr>
          <a:lstStyle/>
          <a:p>
            <a:pPr defTabSz="685783"/>
            <a:r>
              <a:rPr lang="en-US" sz="800" i="1" dirty="0">
                <a:solidFill>
                  <a:srgbClr val="0A0A0A"/>
                </a:solidFill>
                <a:latin typeface="Arial" panose="020B0604020202020204" pitchFamily="34" charset="0"/>
                <a:cs typeface="Arial" panose="020B0604020202020204" pitchFamily="34" charset="0"/>
              </a:rPr>
              <a:t>Photo credit: </a:t>
            </a:r>
            <a:r>
              <a:rPr lang="en-US" sz="800" i="1" dirty="0" err="1">
                <a:solidFill>
                  <a:srgbClr val="0A0A0A"/>
                </a:solidFill>
                <a:latin typeface="Arial" panose="020B0604020202020204" pitchFamily="34" charset="0"/>
                <a:cs typeface="Arial" panose="020B0604020202020204" pitchFamily="34" charset="0"/>
              </a:rPr>
              <a:t>Ludovic</a:t>
            </a:r>
            <a:r>
              <a:rPr lang="en-US" sz="800" i="1" dirty="0">
                <a:solidFill>
                  <a:srgbClr val="0A0A0A"/>
                </a:solidFill>
                <a:latin typeface="Arial" panose="020B0604020202020204" pitchFamily="34" charset="0"/>
                <a:cs typeface="Arial" panose="020B0604020202020204" pitchFamily="34" charset="0"/>
              </a:rPr>
              <a:t> </a:t>
            </a:r>
            <a:r>
              <a:rPr lang="en-US" sz="800" i="1" dirty="0" err="1">
                <a:solidFill>
                  <a:srgbClr val="0A0A0A"/>
                </a:solidFill>
                <a:latin typeface="Arial" panose="020B0604020202020204" pitchFamily="34" charset="0"/>
                <a:cs typeface="Arial" panose="020B0604020202020204" pitchFamily="34" charset="0"/>
              </a:rPr>
              <a:t>Brucker</a:t>
            </a:r>
            <a:endParaRPr lang="en-US" sz="800" i="1" dirty="0">
              <a:solidFill>
                <a:srgbClr val="0A0A0A"/>
              </a:solidFill>
              <a:latin typeface="Arial" panose="020B0604020202020204" pitchFamily="34" charset="0"/>
              <a:cs typeface="Arial" panose="020B0604020202020204" pitchFamily="34" charset="0"/>
            </a:endParaRPr>
          </a:p>
        </p:txBody>
      </p:sp>
      <p:pic>
        <p:nvPicPr>
          <p:cNvPr id="7" name="Picture 6"/>
          <p:cNvPicPr/>
          <p:nvPr/>
        </p:nvPicPr>
        <p:blipFill>
          <a:blip r:embed="rId5" cstate="print">
            <a:extLst>
              <a:ext uri="{28A0092B-C50C-407E-A947-70E740481C1C}">
                <a14:useLocalDpi xmlns:a14="http://schemas.microsoft.com/office/drawing/2010/main"/>
              </a:ext>
            </a:extLst>
          </a:blip>
          <a:stretch>
            <a:fillRect/>
          </a:stretch>
        </p:blipFill>
        <p:spPr>
          <a:xfrm>
            <a:off x="4189870" y="3429000"/>
            <a:ext cx="4833961" cy="3260595"/>
          </a:xfrm>
          <a:prstGeom prst="rect">
            <a:avLst/>
          </a:prstGeom>
        </p:spPr>
      </p:pic>
      <p:sp>
        <p:nvSpPr>
          <p:cNvPr id="8" name="TextBox 7"/>
          <p:cNvSpPr txBox="1"/>
          <p:nvPr/>
        </p:nvSpPr>
        <p:spPr>
          <a:xfrm>
            <a:off x="5397462" y="3158060"/>
            <a:ext cx="3746538" cy="215444"/>
          </a:xfrm>
          <a:prstGeom prst="rect">
            <a:avLst/>
          </a:prstGeom>
          <a:noFill/>
        </p:spPr>
        <p:txBody>
          <a:bodyPr wrap="none" rtlCol="0">
            <a:spAutoFit/>
          </a:bodyPr>
          <a:lstStyle/>
          <a:p>
            <a:pPr defTabSz="685783"/>
            <a:r>
              <a:rPr lang="en-US" sz="800" i="1" dirty="0">
                <a:solidFill>
                  <a:srgbClr val="0A0A0A"/>
                </a:solidFill>
                <a:latin typeface="Arial" panose="020B0604020202020204" pitchFamily="34" charset="0"/>
                <a:cs typeface="Arial" panose="020B0604020202020204" pitchFamily="34" charset="0"/>
              </a:rPr>
              <a:t>Source: </a:t>
            </a:r>
            <a:r>
              <a:rPr lang="en-US" sz="800" i="1" dirty="0" err="1">
                <a:solidFill>
                  <a:srgbClr val="0A0A0A"/>
                </a:solidFill>
                <a:latin typeface="Arial" panose="020B0604020202020204" pitchFamily="34" charset="0"/>
                <a:cs typeface="Arial" panose="020B0604020202020204" pitchFamily="34" charset="0"/>
              </a:rPr>
              <a:t>WMO</a:t>
            </a:r>
            <a:r>
              <a:rPr lang="en-US" sz="800" i="1" dirty="0">
                <a:solidFill>
                  <a:srgbClr val="0A0A0A"/>
                </a:solidFill>
                <a:latin typeface="Arial" panose="020B0604020202020204" pitchFamily="34" charset="0"/>
                <a:cs typeface="Arial" panose="020B0604020202020204" pitchFamily="34" charset="0"/>
              </a:rPr>
              <a:t>: https://public.wmo.int/en/programmes/global-observing-system</a:t>
            </a:r>
          </a:p>
        </p:txBody>
      </p:sp>
      <p:sp>
        <p:nvSpPr>
          <p:cNvPr id="4" name="TextBox 3">
            <a:extLst>
              <a:ext uri="{FF2B5EF4-FFF2-40B4-BE49-F238E27FC236}">
                <a16:creationId xmlns:a16="http://schemas.microsoft.com/office/drawing/2014/main" id="{FF5EB44D-2195-ADB6-6641-12779FD98701}"/>
              </a:ext>
            </a:extLst>
          </p:cNvPr>
          <p:cNvSpPr txBox="1">
            <a:spLocks noChangeArrowheads="1"/>
          </p:cNvSpPr>
          <p:nvPr/>
        </p:nvSpPr>
        <p:spPr bwMode="auto">
          <a:xfrm>
            <a:off x="0" y="7938"/>
            <a:ext cx="882846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How climate change is measured over time</a:t>
            </a:r>
          </a:p>
        </p:txBody>
      </p:sp>
      <p:cxnSp>
        <p:nvCxnSpPr>
          <p:cNvPr id="9" name="Straight Connector 8">
            <a:extLst>
              <a:ext uri="{FF2B5EF4-FFF2-40B4-BE49-F238E27FC236}">
                <a16:creationId xmlns:a16="http://schemas.microsoft.com/office/drawing/2014/main" id="{AA3FA43C-DBD0-4C05-EF72-8CFDB381285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96365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Is California's bid to lead on climate issues paying off at home? |  CALmatters">
            <a:extLst>
              <a:ext uri="{FF2B5EF4-FFF2-40B4-BE49-F238E27FC236}">
                <a16:creationId xmlns:a16="http://schemas.microsoft.com/office/drawing/2014/main" id="{FEE4051F-F25F-73BA-FDCD-104C500DB7B0}"/>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26231" y="1056416"/>
            <a:ext cx="8551069" cy="3823200"/>
          </a:xfrm>
        </p:spPr>
        <p:txBody>
          <a:bodyPr>
            <a:normAutofit/>
          </a:bodyPr>
          <a:lstStyle/>
          <a:p>
            <a:r>
              <a:rPr lang="en-GB" sz="1900" dirty="0"/>
              <a:t>Essential climate variables (ECVs) are physical, chemical, or biological variables or a group of linked variables that critically contributes to the characterisation of the Earth's climate. </a:t>
            </a:r>
          </a:p>
          <a:p>
            <a:endParaRPr lang="en-GB" sz="1900" dirty="0"/>
          </a:p>
          <a:p>
            <a:r>
              <a:rPr lang="en-GB" sz="1900" dirty="0">
                <a:solidFill>
                  <a:srgbClr val="FF0000"/>
                </a:solidFill>
                <a:latin typeface="NotesEsa" panose="02000506030000020004" pitchFamily="50" charset="0"/>
              </a:rPr>
              <a:t>Relevance:</a:t>
            </a:r>
            <a:r>
              <a:rPr lang="en-GB" sz="1900" dirty="0">
                <a:solidFill>
                  <a:srgbClr val="FF0000"/>
                </a:solidFill>
              </a:rPr>
              <a:t> </a:t>
            </a:r>
            <a:r>
              <a:rPr lang="en-GB" sz="1900" dirty="0"/>
              <a:t>The variable is critical for characterising the climate system and its changes.</a:t>
            </a:r>
          </a:p>
          <a:p>
            <a:r>
              <a:rPr lang="en-GB" sz="1900" dirty="0">
                <a:solidFill>
                  <a:srgbClr val="FF0000"/>
                </a:solidFill>
                <a:latin typeface="NotesEsa" panose="02000506030000020004" pitchFamily="50" charset="0"/>
              </a:rPr>
              <a:t>Feasibility</a:t>
            </a:r>
            <a:r>
              <a:rPr lang="en-GB" sz="1900" dirty="0">
                <a:solidFill>
                  <a:srgbClr val="00B398"/>
                </a:solidFill>
                <a:latin typeface="NotesEsa" panose="02000506030000020004" pitchFamily="50" charset="0"/>
              </a:rPr>
              <a:t>:</a:t>
            </a:r>
            <a:r>
              <a:rPr lang="en-GB" sz="1900" dirty="0"/>
              <a:t> Observing or deriving the variable on a global scale is technically feasible using proven, scientifically understood methods.</a:t>
            </a:r>
          </a:p>
          <a:p>
            <a:r>
              <a:rPr lang="en-GB" sz="1900" dirty="0">
                <a:solidFill>
                  <a:srgbClr val="FF0000"/>
                </a:solidFill>
                <a:latin typeface="NotesEsa" panose="02000506030000020004" pitchFamily="50" charset="0"/>
              </a:rPr>
              <a:t>Cost effectiveness: </a:t>
            </a:r>
            <a:r>
              <a:rPr lang="en-GB" sz="1900" dirty="0"/>
              <a:t>Generating and archiving data on the variable is affordable, mainly relying on coordinated observing systems using proven technology, taking advantage where possible of historical datasets.</a:t>
            </a:r>
          </a:p>
          <a:p>
            <a:endParaRPr lang="en-GB" dirty="0"/>
          </a:p>
        </p:txBody>
      </p:sp>
      <p:sp>
        <p:nvSpPr>
          <p:cNvPr id="4" name="TextBox 3">
            <a:extLst>
              <a:ext uri="{FF2B5EF4-FFF2-40B4-BE49-F238E27FC236}">
                <a16:creationId xmlns:a16="http://schemas.microsoft.com/office/drawing/2014/main" id="{3FA13C37-8ECC-06C3-21C7-A3A2AB06E6C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Essential Climate Variables</a:t>
            </a:r>
          </a:p>
        </p:txBody>
      </p:sp>
      <p:cxnSp>
        <p:nvCxnSpPr>
          <p:cNvPr id="5" name="Straight Connector 4">
            <a:extLst>
              <a:ext uri="{FF2B5EF4-FFF2-40B4-BE49-F238E27FC236}">
                <a16:creationId xmlns:a16="http://schemas.microsoft.com/office/drawing/2014/main" id="{8B25FA25-7E92-5EE0-618F-305B00190BB0}"/>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25617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Is California's bid to lead on climate issues paying off at home? |  CALmatters">
            <a:extLst>
              <a:ext uri="{FF2B5EF4-FFF2-40B4-BE49-F238E27FC236}">
                <a16:creationId xmlns:a16="http://schemas.microsoft.com/office/drawing/2014/main" id="{FCC9B065-B8CE-8C35-8CA4-A8DBE0BC2610}"/>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p:cNvPicPr preferRelativeResize="0">
            <a:picLocks/>
          </p:cNvPicPr>
          <p:nvPr/>
        </p:nvPicPr>
        <p:blipFill>
          <a:blip r:embed="rId4">
            <a:extLst>
              <a:ext uri="{28A0092B-C50C-407E-A947-70E740481C1C}">
                <a14:useLocalDpi xmlns:a14="http://schemas.microsoft.com/office/drawing/2010/main"/>
              </a:ext>
            </a:extLst>
          </a:blip>
          <a:stretch>
            <a:fillRect/>
          </a:stretch>
        </p:blipFill>
        <p:spPr>
          <a:xfrm>
            <a:off x="6421064" y="2322575"/>
            <a:ext cx="1323000" cy="1323000"/>
          </a:xfrm>
          <a:prstGeom prst="rect">
            <a:avLst/>
          </a:prstGeom>
        </p:spPr>
      </p:pic>
      <p:pic>
        <p:nvPicPr>
          <p:cNvPr id="25" name="Picture 24"/>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640408" y="4318350"/>
            <a:ext cx="1323000" cy="1323000"/>
          </a:xfrm>
          <a:prstGeom prst="rect">
            <a:avLst/>
          </a:prstGeom>
        </p:spPr>
      </p:pic>
      <p:sp>
        <p:nvSpPr>
          <p:cNvPr id="3" name="Content Placeholder 2"/>
          <p:cNvSpPr>
            <a:spLocks noGrp="1"/>
          </p:cNvSpPr>
          <p:nvPr>
            <p:ph idx="1"/>
          </p:nvPr>
        </p:nvSpPr>
        <p:spPr>
          <a:xfrm>
            <a:off x="478699" y="957718"/>
            <a:ext cx="7886700" cy="4351338"/>
          </a:xfrm>
        </p:spPr>
        <p:txBody>
          <a:bodyPr/>
          <a:lstStyle/>
          <a:p>
            <a:r>
              <a:rPr lang="en-GB" sz="1800" dirty="0" err="1"/>
              <a:t>ECV</a:t>
            </a:r>
            <a:r>
              <a:rPr lang="en-GB" sz="1800" dirty="0"/>
              <a:t> data records are intended to provide reliable, traceable, observation-based evidence for a range of applications, including monitoring, mitigating, adapting to, and attributing climate changes.</a:t>
            </a:r>
          </a:p>
          <a:p>
            <a:endParaRPr lang="en-GB" sz="1200" dirty="0"/>
          </a:p>
        </p:txBody>
      </p:sp>
      <p:pic>
        <p:nvPicPr>
          <p:cNvPr id="14" name="Picture 13"/>
          <p:cNvPicPr preferRelativeResize="0">
            <a:picLocks/>
          </p:cNvPicPr>
          <p:nvPr/>
        </p:nvPicPr>
        <p:blipFill>
          <a:blip r:embed="rId6" cstate="print">
            <a:extLst>
              <a:ext uri="{28A0092B-C50C-407E-A947-70E740481C1C}">
                <a14:useLocalDpi xmlns:a14="http://schemas.microsoft.com/office/drawing/2010/main"/>
              </a:ext>
            </a:extLst>
          </a:blip>
          <a:stretch>
            <a:fillRect/>
          </a:stretch>
        </p:blipFill>
        <p:spPr>
          <a:xfrm>
            <a:off x="5214076" y="4231813"/>
            <a:ext cx="1323000" cy="1323000"/>
          </a:xfrm>
          <a:prstGeom prst="rect">
            <a:avLst/>
          </a:prstGeom>
        </p:spPr>
      </p:pic>
      <p:cxnSp>
        <p:nvCxnSpPr>
          <p:cNvPr id="15" name="Straight Connector 14"/>
          <p:cNvCxnSpPr>
            <a:endCxn id="14" idx="3"/>
          </p:cNvCxnSpPr>
          <p:nvPr/>
        </p:nvCxnSpPr>
        <p:spPr>
          <a:xfrm flipH="1">
            <a:off x="6537077" y="4893313"/>
            <a:ext cx="1115689" cy="0"/>
          </a:xfrm>
          <a:prstGeom prst="line">
            <a:avLst/>
          </a:prstGeom>
          <a:noFill/>
          <a:ln w="19050" cap="flat" cmpd="sng" algn="ctr">
            <a:solidFill>
              <a:srgbClr val="70AD47"/>
            </a:solidFill>
            <a:prstDash val="solid"/>
            <a:miter lim="800000"/>
          </a:ln>
          <a:effectLst/>
        </p:spPr>
      </p:cxnSp>
      <p:cxnSp>
        <p:nvCxnSpPr>
          <p:cNvPr id="16" name="Straight Connector 15"/>
          <p:cNvCxnSpPr>
            <a:endCxn id="14" idx="0"/>
          </p:cNvCxnSpPr>
          <p:nvPr/>
        </p:nvCxnSpPr>
        <p:spPr>
          <a:xfrm flipH="1">
            <a:off x="5875576" y="2897538"/>
            <a:ext cx="557844" cy="1334276"/>
          </a:xfrm>
          <a:prstGeom prst="line">
            <a:avLst/>
          </a:prstGeom>
          <a:noFill/>
          <a:ln w="19050" cap="flat" cmpd="sng" algn="ctr">
            <a:solidFill>
              <a:srgbClr val="70AD47"/>
            </a:solidFill>
            <a:prstDash val="solid"/>
            <a:miter lim="800000"/>
          </a:ln>
          <a:effectLst/>
        </p:spPr>
      </p:cxnSp>
      <p:cxnSp>
        <p:nvCxnSpPr>
          <p:cNvPr id="17" name="Straight Connector 16"/>
          <p:cNvCxnSpPr/>
          <p:nvPr/>
        </p:nvCxnSpPr>
        <p:spPr>
          <a:xfrm>
            <a:off x="7756421" y="2897538"/>
            <a:ext cx="557845" cy="1334276"/>
          </a:xfrm>
          <a:prstGeom prst="line">
            <a:avLst/>
          </a:prstGeom>
          <a:noFill/>
          <a:ln w="19050" cap="flat" cmpd="sng" algn="ctr">
            <a:solidFill>
              <a:srgbClr val="70AD47"/>
            </a:solidFill>
            <a:prstDash val="solid"/>
            <a:miter lim="800000"/>
          </a:ln>
          <a:effectLst/>
        </p:spPr>
      </p:cxnSp>
      <p:sp>
        <p:nvSpPr>
          <p:cNvPr id="18" name="TextBox 17"/>
          <p:cNvSpPr txBox="1"/>
          <p:nvPr/>
        </p:nvSpPr>
        <p:spPr>
          <a:xfrm>
            <a:off x="6635083" y="3754048"/>
            <a:ext cx="1188146" cy="553998"/>
          </a:xfrm>
          <a:prstGeom prst="rect">
            <a:avLst/>
          </a:prstGeom>
          <a:noFill/>
        </p:spPr>
        <p:txBody>
          <a:bodyPr wrap="none" rtlCol="0">
            <a:spAutoFit/>
          </a:bodyPr>
          <a:lstStyle/>
          <a:p>
            <a:pPr defTabSz="685783"/>
            <a:r>
              <a:rPr lang="en-GB" sz="3000" b="1" dirty="0">
                <a:solidFill>
                  <a:srgbClr val="0A0A0A"/>
                </a:solidFill>
                <a:latin typeface="Arial" panose="020B0604020202020204" pitchFamily="34" charset="0"/>
                <a:cs typeface="Arial" panose="020B0604020202020204" pitchFamily="34" charset="0"/>
              </a:rPr>
              <a:t>ECVs</a:t>
            </a:r>
            <a:endParaRPr lang="en-US" sz="3000" b="1" dirty="0">
              <a:solidFill>
                <a:srgbClr val="0A0A0A"/>
              </a:solidFill>
              <a:latin typeface="Arial" panose="020B0604020202020204" pitchFamily="34" charset="0"/>
              <a:cs typeface="Arial" panose="020B0604020202020204" pitchFamily="34" charset="0"/>
            </a:endParaRPr>
          </a:p>
        </p:txBody>
      </p:sp>
      <p:sp>
        <p:nvSpPr>
          <p:cNvPr id="19" name="TextBox 18"/>
          <p:cNvSpPr txBox="1"/>
          <p:nvPr/>
        </p:nvSpPr>
        <p:spPr>
          <a:xfrm>
            <a:off x="6797872" y="2519208"/>
            <a:ext cx="569387" cy="300082"/>
          </a:xfrm>
          <a:prstGeom prst="rect">
            <a:avLst/>
          </a:prstGeom>
          <a:noFill/>
        </p:spPr>
        <p:txBody>
          <a:bodyPr wrap="none" rtlCol="0">
            <a:spAutoFit/>
          </a:bodyPr>
          <a:lstStyle/>
          <a:p>
            <a:pPr defTabSz="685783"/>
            <a:r>
              <a:rPr lang="en-GB" sz="1350" i="1" dirty="0">
                <a:solidFill>
                  <a:srgbClr val="0A0A0A"/>
                </a:solidFill>
                <a:latin typeface="Arial" panose="020B0604020202020204" pitchFamily="34" charset="0"/>
                <a:cs typeface="Arial" panose="020B0604020202020204" pitchFamily="34" charset="0"/>
              </a:rPr>
              <a:t>Land</a:t>
            </a:r>
            <a:endParaRPr lang="en-US" sz="1350" i="1" dirty="0">
              <a:solidFill>
                <a:srgbClr val="0A0A0A"/>
              </a:solidFill>
              <a:latin typeface="Arial" panose="020B0604020202020204" pitchFamily="34" charset="0"/>
              <a:cs typeface="Arial" panose="020B0604020202020204" pitchFamily="34" charset="0"/>
            </a:endParaRPr>
          </a:p>
        </p:txBody>
      </p:sp>
      <p:sp>
        <p:nvSpPr>
          <p:cNvPr id="20" name="TextBox 19"/>
          <p:cNvSpPr txBox="1"/>
          <p:nvPr/>
        </p:nvSpPr>
        <p:spPr>
          <a:xfrm>
            <a:off x="7970880" y="4506693"/>
            <a:ext cx="694421" cy="300082"/>
          </a:xfrm>
          <a:prstGeom prst="rect">
            <a:avLst/>
          </a:prstGeom>
          <a:noFill/>
        </p:spPr>
        <p:txBody>
          <a:bodyPr wrap="none" rtlCol="0">
            <a:spAutoFit/>
          </a:bodyPr>
          <a:lstStyle/>
          <a:p>
            <a:pPr defTabSz="685783"/>
            <a:r>
              <a:rPr lang="en-GB" sz="1350" i="1" dirty="0">
                <a:solidFill>
                  <a:srgbClr val="0A0A0A"/>
                </a:solidFill>
                <a:latin typeface="Arial" panose="020B0604020202020204" pitchFamily="34" charset="0"/>
                <a:cs typeface="Arial" panose="020B0604020202020204" pitchFamily="34" charset="0"/>
              </a:rPr>
              <a:t>Ocean</a:t>
            </a:r>
            <a:endParaRPr lang="en-US" sz="1350" i="1" dirty="0">
              <a:solidFill>
                <a:srgbClr val="0A0A0A"/>
              </a:solidFill>
              <a:latin typeface="Arial" panose="020B0604020202020204" pitchFamily="34" charset="0"/>
              <a:cs typeface="Arial" panose="020B0604020202020204" pitchFamily="34" charset="0"/>
            </a:endParaRPr>
          </a:p>
        </p:txBody>
      </p:sp>
      <p:sp>
        <p:nvSpPr>
          <p:cNvPr id="21" name="TextBox 20"/>
          <p:cNvSpPr txBox="1"/>
          <p:nvPr/>
        </p:nvSpPr>
        <p:spPr>
          <a:xfrm>
            <a:off x="5344561" y="4506693"/>
            <a:ext cx="1117614" cy="300082"/>
          </a:xfrm>
          <a:prstGeom prst="rect">
            <a:avLst/>
          </a:prstGeom>
          <a:noFill/>
        </p:spPr>
        <p:txBody>
          <a:bodyPr wrap="none" rtlCol="0">
            <a:spAutoFit/>
          </a:bodyPr>
          <a:lstStyle/>
          <a:p>
            <a:pPr defTabSz="685783"/>
            <a:r>
              <a:rPr lang="en-GB" sz="1350" i="1" dirty="0">
                <a:solidFill>
                  <a:schemeClr val="bg1"/>
                </a:solidFill>
                <a:latin typeface="Arial" panose="020B0604020202020204" pitchFamily="34" charset="0"/>
                <a:cs typeface="Arial" panose="020B0604020202020204" pitchFamily="34" charset="0"/>
              </a:rPr>
              <a:t>Atmosphere</a:t>
            </a:r>
            <a:endParaRPr lang="en-US" sz="1350" i="1" dirty="0">
              <a:solidFill>
                <a:schemeClr val="bg1"/>
              </a:solidFill>
              <a:latin typeface="Arial" panose="020B0604020202020204" pitchFamily="34" charset="0"/>
              <a:cs typeface="Arial" panose="020B0604020202020204" pitchFamily="34" charset="0"/>
            </a:endParaRPr>
          </a:p>
        </p:txBody>
      </p:sp>
      <p:pic>
        <p:nvPicPr>
          <p:cNvPr id="22" name="Content Placeholder 6"/>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421417" y="2262354"/>
            <a:ext cx="4699748" cy="3148790"/>
          </a:xfrm>
          <a:prstGeom prst="rect">
            <a:avLst/>
          </a:prstGeom>
        </p:spPr>
      </p:pic>
      <p:sp>
        <p:nvSpPr>
          <p:cNvPr id="26" name="Rectangle 25"/>
          <p:cNvSpPr/>
          <p:nvPr/>
        </p:nvSpPr>
        <p:spPr>
          <a:xfrm>
            <a:off x="1319858" y="5201334"/>
            <a:ext cx="3020988" cy="215444"/>
          </a:xfrm>
          <a:prstGeom prst="rect">
            <a:avLst/>
          </a:prstGeom>
        </p:spPr>
        <p:txBody>
          <a:bodyPr wrap="square">
            <a:spAutoFit/>
          </a:bodyPr>
          <a:lstStyle/>
          <a:p>
            <a:r>
              <a:rPr lang="en-GB" sz="800" dirty="0">
                <a:latin typeface="Arial" panose="020B0604020202020204" pitchFamily="34" charset="0"/>
                <a:cs typeface="Arial" panose="020B0604020202020204" pitchFamily="34" charset="0"/>
              </a:rPr>
              <a:t>https://gcos.wmo.int/en/essential-climate-variables</a:t>
            </a:r>
          </a:p>
        </p:txBody>
      </p:sp>
      <p:sp>
        <p:nvSpPr>
          <p:cNvPr id="4" name="TextBox 3">
            <a:extLst>
              <a:ext uri="{FF2B5EF4-FFF2-40B4-BE49-F238E27FC236}">
                <a16:creationId xmlns:a16="http://schemas.microsoft.com/office/drawing/2014/main" id="{1CB5B635-629D-90EE-FDCC-8FF48A70B60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Essential Climate Variables</a:t>
            </a:r>
          </a:p>
        </p:txBody>
      </p:sp>
      <p:cxnSp>
        <p:nvCxnSpPr>
          <p:cNvPr id="5" name="Straight Connector 4">
            <a:extLst>
              <a:ext uri="{FF2B5EF4-FFF2-40B4-BE49-F238E27FC236}">
                <a16:creationId xmlns:a16="http://schemas.microsoft.com/office/drawing/2014/main" id="{791DBF4B-AFAF-4ADB-0462-CB9403D7CCB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ED9EDDA5-672B-7A7F-1D08-14321B71EBEA}"/>
              </a:ext>
            </a:extLst>
          </p:cNvPr>
          <p:cNvSpPr txBox="1">
            <a:spLocks/>
          </p:cNvSpPr>
          <p:nvPr/>
        </p:nvSpPr>
        <p:spPr>
          <a:xfrm>
            <a:off x="2136260" y="5998649"/>
            <a:ext cx="7886700" cy="7247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solidFill>
                <a:schemeClr val="bg1"/>
              </a:solidFill>
            </a:endParaRPr>
          </a:p>
          <a:p>
            <a:endParaRPr lang="en-GB" sz="1800" dirty="0"/>
          </a:p>
          <a:p>
            <a:endParaRPr lang="en-GB" sz="1200" dirty="0"/>
          </a:p>
        </p:txBody>
      </p:sp>
    </p:spTree>
    <p:extLst>
      <p:ext uri="{BB962C8B-B14F-4D97-AF65-F5344CB8AC3E}">
        <p14:creationId xmlns:p14="http://schemas.microsoft.com/office/powerpoint/2010/main" val="17816950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Is California's bid to lead on climate issues paying off at home? |  CALmatters">
            <a:extLst>
              <a:ext uri="{FF2B5EF4-FFF2-40B4-BE49-F238E27FC236}">
                <a16:creationId xmlns:a16="http://schemas.microsoft.com/office/drawing/2014/main" id="{FCC9B065-B8CE-8C35-8CA4-A8DBE0BC2610}"/>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p:cNvPicPr preferRelativeResize="0">
            <a:picLocks/>
          </p:cNvPicPr>
          <p:nvPr/>
        </p:nvPicPr>
        <p:blipFill>
          <a:blip r:embed="rId4">
            <a:extLst>
              <a:ext uri="{28A0092B-C50C-407E-A947-70E740481C1C}">
                <a14:useLocalDpi xmlns:a14="http://schemas.microsoft.com/office/drawing/2010/main"/>
              </a:ext>
            </a:extLst>
          </a:blip>
          <a:stretch>
            <a:fillRect/>
          </a:stretch>
        </p:blipFill>
        <p:spPr>
          <a:xfrm>
            <a:off x="6421064" y="2322575"/>
            <a:ext cx="1323000" cy="1323000"/>
          </a:xfrm>
          <a:prstGeom prst="rect">
            <a:avLst/>
          </a:prstGeom>
        </p:spPr>
      </p:pic>
      <p:pic>
        <p:nvPicPr>
          <p:cNvPr id="25" name="Picture 24"/>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640408" y="4318350"/>
            <a:ext cx="1323000" cy="1323000"/>
          </a:xfrm>
          <a:prstGeom prst="rect">
            <a:avLst/>
          </a:prstGeom>
        </p:spPr>
      </p:pic>
      <p:sp>
        <p:nvSpPr>
          <p:cNvPr id="3" name="Content Placeholder 2"/>
          <p:cNvSpPr>
            <a:spLocks noGrp="1"/>
          </p:cNvSpPr>
          <p:nvPr>
            <p:ph idx="1"/>
          </p:nvPr>
        </p:nvSpPr>
        <p:spPr>
          <a:xfrm>
            <a:off x="478699" y="957718"/>
            <a:ext cx="7886700" cy="4351338"/>
          </a:xfrm>
        </p:spPr>
        <p:txBody>
          <a:bodyPr/>
          <a:lstStyle/>
          <a:p>
            <a:r>
              <a:rPr lang="en-GB" sz="1800" dirty="0" err="1"/>
              <a:t>ECV</a:t>
            </a:r>
            <a:r>
              <a:rPr lang="en-GB" sz="1800" dirty="0"/>
              <a:t> data records are intended to provide reliable, traceable, observation-based evidence for a range of applications, including monitoring, mitigating, adapting to, and attributing climate changes.</a:t>
            </a:r>
          </a:p>
          <a:p>
            <a:endParaRPr lang="en-GB" sz="1200" dirty="0"/>
          </a:p>
        </p:txBody>
      </p:sp>
      <p:pic>
        <p:nvPicPr>
          <p:cNvPr id="14" name="Picture 13"/>
          <p:cNvPicPr preferRelativeResize="0">
            <a:picLocks/>
          </p:cNvPicPr>
          <p:nvPr/>
        </p:nvPicPr>
        <p:blipFill>
          <a:blip r:embed="rId6" cstate="print">
            <a:extLst>
              <a:ext uri="{28A0092B-C50C-407E-A947-70E740481C1C}">
                <a14:useLocalDpi xmlns:a14="http://schemas.microsoft.com/office/drawing/2010/main"/>
              </a:ext>
            </a:extLst>
          </a:blip>
          <a:stretch>
            <a:fillRect/>
          </a:stretch>
        </p:blipFill>
        <p:spPr>
          <a:xfrm>
            <a:off x="5214076" y="4231813"/>
            <a:ext cx="1323000" cy="1323000"/>
          </a:xfrm>
          <a:prstGeom prst="rect">
            <a:avLst/>
          </a:prstGeom>
        </p:spPr>
      </p:pic>
      <p:cxnSp>
        <p:nvCxnSpPr>
          <p:cNvPr id="15" name="Straight Connector 14"/>
          <p:cNvCxnSpPr>
            <a:endCxn id="14" idx="3"/>
          </p:cNvCxnSpPr>
          <p:nvPr/>
        </p:nvCxnSpPr>
        <p:spPr>
          <a:xfrm flipH="1">
            <a:off x="6537077" y="4893313"/>
            <a:ext cx="1115689" cy="0"/>
          </a:xfrm>
          <a:prstGeom prst="line">
            <a:avLst/>
          </a:prstGeom>
          <a:noFill/>
          <a:ln w="19050" cap="flat" cmpd="sng" algn="ctr">
            <a:solidFill>
              <a:srgbClr val="70AD47"/>
            </a:solidFill>
            <a:prstDash val="solid"/>
            <a:miter lim="800000"/>
          </a:ln>
          <a:effectLst/>
        </p:spPr>
      </p:cxnSp>
      <p:cxnSp>
        <p:nvCxnSpPr>
          <p:cNvPr id="16" name="Straight Connector 15"/>
          <p:cNvCxnSpPr>
            <a:endCxn id="14" idx="0"/>
          </p:cNvCxnSpPr>
          <p:nvPr/>
        </p:nvCxnSpPr>
        <p:spPr>
          <a:xfrm flipH="1">
            <a:off x="5875576" y="2897538"/>
            <a:ext cx="557844" cy="1334276"/>
          </a:xfrm>
          <a:prstGeom prst="line">
            <a:avLst/>
          </a:prstGeom>
          <a:noFill/>
          <a:ln w="19050" cap="flat" cmpd="sng" algn="ctr">
            <a:solidFill>
              <a:srgbClr val="70AD47"/>
            </a:solidFill>
            <a:prstDash val="solid"/>
            <a:miter lim="800000"/>
          </a:ln>
          <a:effectLst/>
        </p:spPr>
      </p:cxnSp>
      <p:cxnSp>
        <p:nvCxnSpPr>
          <p:cNvPr id="17" name="Straight Connector 16"/>
          <p:cNvCxnSpPr/>
          <p:nvPr/>
        </p:nvCxnSpPr>
        <p:spPr>
          <a:xfrm>
            <a:off x="7756421" y="2897538"/>
            <a:ext cx="557845" cy="1334276"/>
          </a:xfrm>
          <a:prstGeom prst="line">
            <a:avLst/>
          </a:prstGeom>
          <a:noFill/>
          <a:ln w="19050" cap="flat" cmpd="sng" algn="ctr">
            <a:solidFill>
              <a:srgbClr val="70AD47"/>
            </a:solidFill>
            <a:prstDash val="solid"/>
            <a:miter lim="800000"/>
          </a:ln>
          <a:effectLst/>
        </p:spPr>
      </p:cxnSp>
      <p:sp>
        <p:nvSpPr>
          <p:cNvPr id="18" name="TextBox 17"/>
          <p:cNvSpPr txBox="1"/>
          <p:nvPr/>
        </p:nvSpPr>
        <p:spPr>
          <a:xfrm>
            <a:off x="6635083" y="3754048"/>
            <a:ext cx="1188146" cy="553998"/>
          </a:xfrm>
          <a:prstGeom prst="rect">
            <a:avLst/>
          </a:prstGeom>
          <a:noFill/>
        </p:spPr>
        <p:txBody>
          <a:bodyPr wrap="none" rtlCol="0">
            <a:spAutoFit/>
          </a:bodyPr>
          <a:lstStyle/>
          <a:p>
            <a:pPr defTabSz="685783"/>
            <a:r>
              <a:rPr lang="en-GB" sz="3000" b="1" dirty="0">
                <a:solidFill>
                  <a:srgbClr val="0A0A0A"/>
                </a:solidFill>
                <a:latin typeface="Arial" panose="020B0604020202020204" pitchFamily="34" charset="0"/>
                <a:cs typeface="Arial" panose="020B0604020202020204" pitchFamily="34" charset="0"/>
              </a:rPr>
              <a:t>ECVs</a:t>
            </a:r>
            <a:endParaRPr lang="en-US" sz="3000" b="1" dirty="0">
              <a:solidFill>
                <a:srgbClr val="0A0A0A"/>
              </a:solidFill>
              <a:latin typeface="Arial" panose="020B0604020202020204" pitchFamily="34" charset="0"/>
              <a:cs typeface="Arial" panose="020B0604020202020204" pitchFamily="34" charset="0"/>
            </a:endParaRPr>
          </a:p>
        </p:txBody>
      </p:sp>
      <p:sp>
        <p:nvSpPr>
          <p:cNvPr id="19" name="TextBox 18"/>
          <p:cNvSpPr txBox="1"/>
          <p:nvPr/>
        </p:nvSpPr>
        <p:spPr>
          <a:xfrm>
            <a:off x="6797872" y="2519208"/>
            <a:ext cx="569387" cy="300082"/>
          </a:xfrm>
          <a:prstGeom prst="rect">
            <a:avLst/>
          </a:prstGeom>
          <a:noFill/>
        </p:spPr>
        <p:txBody>
          <a:bodyPr wrap="none" rtlCol="0">
            <a:spAutoFit/>
          </a:bodyPr>
          <a:lstStyle/>
          <a:p>
            <a:pPr defTabSz="685783"/>
            <a:r>
              <a:rPr lang="en-GB" sz="1350" i="1" dirty="0">
                <a:solidFill>
                  <a:srgbClr val="0A0A0A"/>
                </a:solidFill>
                <a:latin typeface="Arial" panose="020B0604020202020204" pitchFamily="34" charset="0"/>
                <a:cs typeface="Arial" panose="020B0604020202020204" pitchFamily="34" charset="0"/>
              </a:rPr>
              <a:t>Land</a:t>
            </a:r>
            <a:endParaRPr lang="en-US" sz="1350" i="1" dirty="0">
              <a:solidFill>
                <a:srgbClr val="0A0A0A"/>
              </a:solidFill>
              <a:latin typeface="Arial" panose="020B0604020202020204" pitchFamily="34" charset="0"/>
              <a:cs typeface="Arial" panose="020B0604020202020204" pitchFamily="34" charset="0"/>
            </a:endParaRPr>
          </a:p>
        </p:txBody>
      </p:sp>
      <p:sp>
        <p:nvSpPr>
          <p:cNvPr id="20" name="TextBox 19"/>
          <p:cNvSpPr txBox="1"/>
          <p:nvPr/>
        </p:nvSpPr>
        <p:spPr>
          <a:xfrm>
            <a:off x="7970880" y="4506693"/>
            <a:ext cx="694421" cy="300082"/>
          </a:xfrm>
          <a:prstGeom prst="rect">
            <a:avLst/>
          </a:prstGeom>
          <a:noFill/>
        </p:spPr>
        <p:txBody>
          <a:bodyPr wrap="none" rtlCol="0">
            <a:spAutoFit/>
          </a:bodyPr>
          <a:lstStyle/>
          <a:p>
            <a:pPr defTabSz="685783"/>
            <a:r>
              <a:rPr lang="en-GB" sz="1350" i="1" dirty="0">
                <a:solidFill>
                  <a:srgbClr val="0A0A0A"/>
                </a:solidFill>
                <a:latin typeface="Arial" panose="020B0604020202020204" pitchFamily="34" charset="0"/>
                <a:cs typeface="Arial" panose="020B0604020202020204" pitchFamily="34" charset="0"/>
              </a:rPr>
              <a:t>Ocean</a:t>
            </a:r>
            <a:endParaRPr lang="en-US" sz="1350" i="1" dirty="0">
              <a:solidFill>
                <a:srgbClr val="0A0A0A"/>
              </a:solidFill>
              <a:latin typeface="Arial" panose="020B0604020202020204" pitchFamily="34" charset="0"/>
              <a:cs typeface="Arial" panose="020B0604020202020204" pitchFamily="34" charset="0"/>
            </a:endParaRPr>
          </a:p>
        </p:txBody>
      </p:sp>
      <p:sp>
        <p:nvSpPr>
          <p:cNvPr id="21" name="TextBox 20"/>
          <p:cNvSpPr txBox="1"/>
          <p:nvPr/>
        </p:nvSpPr>
        <p:spPr>
          <a:xfrm>
            <a:off x="5344561" y="4506693"/>
            <a:ext cx="1117614" cy="300082"/>
          </a:xfrm>
          <a:prstGeom prst="rect">
            <a:avLst/>
          </a:prstGeom>
          <a:noFill/>
        </p:spPr>
        <p:txBody>
          <a:bodyPr wrap="none" rtlCol="0">
            <a:spAutoFit/>
          </a:bodyPr>
          <a:lstStyle/>
          <a:p>
            <a:pPr defTabSz="685783"/>
            <a:r>
              <a:rPr lang="en-GB" sz="1350" i="1" dirty="0">
                <a:solidFill>
                  <a:schemeClr val="bg1"/>
                </a:solidFill>
                <a:latin typeface="Arial" panose="020B0604020202020204" pitchFamily="34" charset="0"/>
                <a:cs typeface="Arial" panose="020B0604020202020204" pitchFamily="34" charset="0"/>
              </a:rPr>
              <a:t>Atmosphere</a:t>
            </a:r>
            <a:endParaRPr lang="en-US" sz="1350" i="1" dirty="0">
              <a:solidFill>
                <a:schemeClr val="bg1"/>
              </a:solidFill>
              <a:latin typeface="Arial" panose="020B0604020202020204" pitchFamily="34" charset="0"/>
              <a:cs typeface="Arial" panose="020B0604020202020204" pitchFamily="34" charset="0"/>
            </a:endParaRPr>
          </a:p>
        </p:txBody>
      </p:sp>
      <p:pic>
        <p:nvPicPr>
          <p:cNvPr id="22" name="Content Placeholder 6"/>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421417" y="2262354"/>
            <a:ext cx="4699748" cy="3148790"/>
          </a:xfrm>
          <a:prstGeom prst="rect">
            <a:avLst/>
          </a:prstGeom>
        </p:spPr>
      </p:pic>
      <p:sp>
        <p:nvSpPr>
          <p:cNvPr id="26" name="Rectangle 25"/>
          <p:cNvSpPr/>
          <p:nvPr/>
        </p:nvSpPr>
        <p:spPr>
          <a:xfrm>
            <a:off x="1319858" y="5201334"/>
            <a:ext cx="3020988" cy="215444"/>
          </a:xfrm>
          <a:prstGeom prst="rect">
            <a:avLst/>
          </a:prstGeom>
        </p:spPr>
        <p:txBody>
          <a:bodyPr wrap="square">
            <a:spAutoFit/>
          </a:bodyPr>
          <a:lstStyle/>
          <a:p>
            <a:r>
              <a:rPr lang="en-GB" sz="800" dirty="0">
                <a:latin typeface="Arial" panose="020B0604020202020204" pitchFamily="34" charset="0"/>
                <a:cs typeface="Arial" panose="020B0604020202020204" pitchFamily="34" charset="0"/>
              </a:rPr>
              <a:t>https://gcos.wmo.int/en/essential-climate-variables</a:t>
            </a:r>
          </a:p>
        </p:txBody>
      </p:sp>
      <p:sp>
        <p:nvSpPr>
          <p:cNvPr id="4" name="TextBox 3">
            <a:extLst>
              <a:ext uri="{FF2B5EF4-FFF2-40B4-BE49-F238E27FC236}">
                <a16:creationId xmlns:a16="http://schemas.microsoft.com/office/drawing/2014/main" id="{1CB5B635-629D-90EE-FDCC-8FF48A70B60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Essential Climate Variables</a:t>
            </a:r>
          </a:p>
        </p:txBody>
      </p:sp>
      <p:cxnSp>
        <p:nvCxnSpPr>
          <p:cNvPr id="5" name="Straight Connector 4">
            <a:extLst>
              <a:ext uri="{FF2B5EF4-FFF2-40B4-BE49-F238E27FC236}">
                <a16:creationId xmlns:a16="http://schemas.microsoft.com/office/drawing/2014/main" id="{791DBF4B-AFAF-4ADB-0462-CB9403D7CCB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B11BEC1-35EF-3710-9F07-95C526BF040C}"/>
              </a:ext>
            </a:extLst>
          </p:cNvPr>
          <p:cNvSpPr txBox="1"/>
          <p:nvPr/>
        </p:nvSpPr>
        <p:spPr>
          <a:xfrm>
            <a:off x="506515" y="6087546"/>
            <a:ext cx="4647674" cy="369332"/>
          </a:xfrm>
          <a:prstGeom prst="rect">
            <a:avLst/>
          </a:prstGeom>
          <a:noFill/>
        </p:spPr>
        <p:txBody>
          <a:bodyPr wrap="square">
            <a:spAutoFit/>
          </a:bodyPr>
          <a:lstStyle/>
          <a:p>
            <a:r>
              <a:rPr lang="en-GB" dirty="0">
                <a:highlight>
                  <a:srgbClr val="FFFF00"/>
                </a:highlight>
                <a:hlinkClick r:id="rId8"/>
              </a:rPr>
              <a:t>GCOS | WMO</a:t>
            </a:r>
            <a:endParaRPr lang="en-GB" dirty="0">
              <a:highlight>
                <a:srgbClr val="FFFF00"/>
              </a:highlight>
            </a:endParaRPr>
          </a:p>
        </p:txBody>
      </p:sp>
      <p:sp>
        <p:nvSpPr>
          <p:cNvPr id="11" name="Content Placeholder 2">
            <a:extLst>
              <a:ext uri="{FF2B5EF4-FFF2-40B4-BE49-F238E27FC236}">
                <a16:creationId xmlns:a16="http://schemas.microsoft.com/office/drawing/2014/main" id="{ED9EDDA5-672B-7A7F-1D08-14321B71EBEA}"/>
              </a:ext>
            </a:extLst>
          </p:cNvPr>
          <p:cNvSpPr txBox="1">
            <a:spLocks/>
          </p:cNvSpPr>
          <p:nvPr/>
        </p:nvSpPr>
        <p:spPr>
          <a:xfrm>
            <a:off x="2136260" y="5998649"/>
            <a:ext cx="7886700" cy="7247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solidFill>
                  <a:schemeClr val="bg1"/>
                </a:solidFill>
              </a:rPr>
              <a:t>Click on the following link and choose an ESV. Summarise key information</a:t>
            </a:r>
          </a:p>
          <a:p>
            <a:endParaRPr lang="en-GB" sz="1800" dirty="0"/>
          </a:p>
          <a:p>
            <a:endParaRPr lang="en-GB" sz="1200" dirty="0"/>
          </a:p>
        </p:txBody>
      </p:sp>
    </p:spTree>
    <p:extLst>
      <p:ext uri="{BB962C8B-B14F-4D97-AF65-F5344CB8AC3E}">
        <p14:creationId xmlns:p14="http://schemas.microsoft.com/office/powerpoint/2010/main" val="16855354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4" descr="Is California's bid to lead on climate issues paying off at home? |  CALmatters">
            <a:extLst>
              <a:ext uri="{FF2B5EF4-FFF2-40B4-BE49-F238E27FC236}">
                <a16:creationId xmlns:a16="http://schemas.microsoft.com/office/drawing/2014/main" id="{3DF300B3-85E4-C7C4-5973-07776FC700C7}"/>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72800" y="1584451"/>
            <a:ext cx="4815871" cy="977847"/>
          </a:xfrm>
        </p:spPr>
        <p:txBody>
          <a:bodyPr>
            <a:normAutofit/>
          </a:bodyPr>
          <a:lstStyle/>
          <a:p>
            <a:r>
              <a:rPr lang="en-GB" sz="1800" dirty="0"/>
              <a:t>Building on existing science, data holdings and observational infrastructure.</a:t>
            </a:r>
          </a:p>
        </p:txBody>
      </p:sp>
      <p:graphicFrame>
        <p:nvGraphicFramePr>
          <p:cNvPr id="4" name="Diagram 3"/>
          <p:cNvGraphicFramePr/>
          <p:nvPr/>
        </p:nvGraphicFramePr>
        <p:xfrm>
          <a:off x="4032741" y="1584450"/>
          <a:ext cx="4834890" cy="2946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Table 4"/>
          <p:cNvGraphicFramePr>
            <a:graphicFrameLocks noGrp="1"/>
          </p:cNvGraphicFramePr>
          <p:nvPr/>
        </p:nvGraphicFramePr>
        <p:xfrm>
          <a:off x="3591162" y="4230114"/>
          <a:ext cx="1397508" cy="1177290"/>
        </p:xfrm>
        <a:graphic>
          <a:graphicData uri="http://schemas.openxmlformats.org/drawingml/2006/table">
            <a:tbl>
              <a:tblPr firstRow="1" bandRow="1"/>
              <a:tblGrid>
                <a:gridCol w="1397508">
                  <a:extLst>
                    <a:ext uri="{9D8B030D-6E8A-4147-A177-3AD203B41FA5}">
                      <a16:colId xmlns:a16="http://schemas.microsoft.com/office/drawing/2014/main" val="2378886616"/>
                    </a:ext>
                  </a:extLst>
                </a:gridCol>
              </a:tblGrid>
              <a:tr h="278130">
                <a:tc>
                  <a:txBody>
                    <a:bodyPr/>
                    <a:lstStyle>
                      <a:lvl1pPr marL="0" algn="l" defTabSz="914400" rtl="0" eaLnBrk="1" latinLnBrk="0" hangingPunct="1">
                        <a:defRPr sz="1800" b="1" kern="1200">
                          <a:solidFill>
                            <a:schemeClr val="tx1"/>
                          </a:solidFill>
                          <a:latin typeface="Calibri" panose="020F0502020204030204"/>
                        </a:defRPr>
                      </a:lvl1pPr>
                      <a:lvl2pPr marL="457200" algn="l" defTabSz="914400" rtl="0" eaLnBrk="1" latinLnBrk="0" hangingPunct="1">
                        <a:defRPr sz="1800" b="1" kern="1200">
                          <a:solidFill>
                            <a:schemeClr val="tx1"/>
                          </a:solidFill>
                          <a:latin typeface="Calibri" panose="020F0502020204030204"/>
                        </a:defRPr>
                      </a:lvl2pPr>
                      <a:lvl3pPr marL="914400" algn="l" defTabSz="914400" rtl="0" eaLnBrk="1" latinLnBrk="0" hangingPunct="1">
                        <a:defRPr sz="1800" b="1" kern="1200">
                          <a:solidFill>
                            <a:schemeClr val="tx1"/>
                          </a:solidFill>
                          <a:latin typeface="Calibri" panose="020F0502020204030204"/>
                        </a:defRPr>
                      </a:lvl3pPr>
                      <a:lvl4pPr marL="1371600" algn="l" defTabSz="914400" rtl="0" eaLnBrk="1" latinLnBrk="0" hangingPunct="1">
                        <a:defRPr sz="1800" b="1" kern="1200">
                          <a:solidFill>
                            <a:schemeClr val="tx1"/>
                          </a:solidFill>
                          <a:latin typeface="Calibri" panose="020F0502020204030204"/>
                        </a:defRPr>
                      </a:lvl4pPr>
                      <a:lvl5pPr marL="1828800" algn="l" defTabSz="914400" rtl="0" eaLnBrk="1" latinLnBrk="0" hangingPunct="1">
                        <a:defRPr sz="1800" b="1" kern="1200">
                          <a:solidFill>
                            <a:schemeClr val="tx1"/>
                          </a:solidFill>
                          <a:latin typeface="Calibri" panose="020F0502020204030204"/>
                        </a:defRPr>
                      </a:lvl5pPr>
                      <a:lvl6pPr marL="2286000" algn="l" defTabSz="914400" rtl="0" eaLnBrk="1" latinLnBrk="0" hangingPunct="1">
                        <a:defRPr sz="1800" b="1" kern="1200">
                          <a:solidFill>
                            <a:schemeClr val="tx1"/>
                          </a:solidFill>
                          <a:latin typeface="Calibri" panose="020F0502020204030204"/>
                        </a:defRPr>
                      </a:lvl6pPr>
                      <a:lvl7pPr marL="2743200" algn="l" defTabSz="914400" rtl="0" eaLnBrk="1" latinLnBrk="0" hangingPunct="1">
                        <a:defRPr sz="1800" b="1" kern="1200">
                          <a:solidFill>
                            <a:schemeClr val="tx1"/>
                          </a:solidFill>
                          <a:latin typeface="Calibri" panose="020F0502020204030204"/>
                        </a:defRPr>
                      </a:lvl7pPr>
                      <a:lvl8pPr marL="3200400" algn="l" defTabSz="914400" rtl="0" eaLnBrk="1" latinLnBrk="0" hangingPunct="1">
                        <a:defRPr sz="1800" b="1" kern="1200">
                          <a:solidFill>
                            <a:schemeClr val="tx1"/>
                          </a:solidFill>
                          <a:latin typeface="Calibri" panose="020F0502020204030204"/>
                        </a:defRPr>
                      </a:lvl8pPr>
                      <a:lvl9pPr marL="3657600" algn="l" defTabSz="914400" rtl="0" eaLnBrk="1" latinLnBrk="0" hangingPunct="1">
                        <a:defRPr sz="1800" b="1" kern="1200">
                          <a:solidFill>
                            <a:schemeClr val="tx1"/>
                          </a:solidFill>
                          <a:latin typeface="Calibri" panose="020F0502020204030204"/>
                        </a:defRPr>
                      </a:lvl9pPr>
                    </a:lstStyle>
                    <a:p>
                      <a:pPr algn="ctr"/>
                      <a:r>
                        <a:rPr lang="en-GB" sz="1000" dirty="0">
                          <a:latin typeface="Arial" panose="020B0604020202020204" pitchFamily="34" charset="0"/>
                          <a:cs typeface="Arial" panose="020B0604020202020204" pitchFamily="34" charset="0"/>
                        </a:rPr>
                        <a:t>Foundation</a:t>
                      </a:r>
                      <a:endParaRPr lang="en-US" sz="1000" dirty="0">
                        <a:latin typeface="Arial" panose="020B0604020202020204" pitchFamily="34" charset="0"/>
                        <a:cs typeface="Arial" panose="020B0604020202020204" pitchFamily="34" charset="0"/>
                      </a:endParaRPr>
                    </a:p>
                  </a:txBody>
                  <a:tcPr marL="68580" marR="68580" marT="34290" marB="34290">
                    <a:lnL>
                      <a:noFill/>
                    </a:lnL>
                    <a:lnR>
                      <a:noFill/>
                    </a:lnR>
                    <a:lnT w="12700" cmpd="sng">
                      <a:solidFill>
                        <a:srgbClr val="70AD47"/>
                      </a:solidFill>
                    </a:lnT>
                    <a:lnB w="12700" cmpd="sng">
                      <a:solidFill>
                        <a:srgbClr val="70AD47"/>
                      </a:solidFill>
                    </a:lnB>
                    <a:lnTlToBr w="12700" cmpd="sng">
                      <a:noFill/>
                      <a:prstDash val="solid"/>
                    </a:lnTlToBr>
                    <a:lnBlToTr w="12700" cmpd="sng">
                      <a:noFill/>
                      <a:prstDash val="solid"/>
                    </a:lnBlToTr>
                    <a:noFill/>
                  </a:tcPr>
                </a:tc>
                <a:extLst>
                  <a:ext uri="{0D108BD9-81ED-4DB2-BD59-A6C34878D82A}">
                    <a16:rowId xmlns:a16="http://schemas.microsoft.com/office/drawing/2014/main" val="2156613820"/>
                  </a:ext>
                </a:extLst>
              </a:tr>
              <a:tr h="27813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900" dirty="0">
                          <a:latin typeface="Arial" panose="020B0604020202020204" pitchFamily="34" charset="0"/>
                          <a:cs typeface="Arial" panose="020B0604020202020204" pitchFamily="34" charset="0"/>
                        </a:rPr>
                        <a:t>Climate science</a:t>
                      </a:r>
                      <a:endParaRPr lang="en-US" sz="900" dirty="0">
                        <a:latin typeface="Arial" panose="020B0604020202020204" pitchFamily="34" charset="0"/>
                        <a:cs typeface="Arial" panose="020B0604020202020204" pitchFamily="34" charset="0"/>
                      </a:endParaRPr>
                    </a:p>
                  </a:txBody>
                  <a:tcPr marL="68580" marR="68580" marT="34290" marB="34290" anchor="ctr">
                    <a:lnL>
                      <a:noFill/>
                    </a:lnL>
                    <a:lnR>
                      <a:noFill/>
                    </a:lnR>
                    <a:lnT w="12700" cmpd="sng">
                      <a:solidFill>
                        <a:srgbClr val="70AD47"/>
                      </a:solidFill>
                    </a:lnT>
                    <a:lnB>
                      <a:noFill/>
                    </a:lnB>
                    <a:lnTlToBr w="12700" cmpd="sng">
                      <a:noFill/>
                      <a:prstDash val="solid"/>
                    </a:lnTlToBr>
                    <a:lnBlToTr w="12700" cmpd="sng">
                      <a:noFill/>
                      <a:prstDash val="solid"/>
                    </a:lnBlToTr>
                    <a:solidFill>
                      <a:srgbClr val="70AD47">
                        <a:alpha val="20000"/>
                      </a:srgbClr>
                    </a:solidFill>
                  </a:tcPr>
                </a:tc>
                <a:extLst>
                  <a:ext uri="{0D108BD9-81ED-4DB2-BD59-A6C34878D82A}">
                    <a16:rowId xmlns:a16="http://schemas.microsoft.com/office/drawing/2014/main" val="1976998477"/>
                  </a:ext>
                </a:extLst>
              </a:tr>
              <a:tr h="27813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900" dirty="0">
                          <a:latin typeface="Arial" panose="020B0604020202020204" pitchFamily="34" charset="0"/>
                          <a:cs typeface="Arial" panose="020B0604020202020204" pitchFamily="34" charset="0"/>
                        </a:rPr>
                        <a:t>Climate data</a:t>
                      </a:r>
                      <a:endParaRPr lang="en-US" sz="900" dirty="0">
                        <a:latin typeface="Arial" panose="020B0604020202020204" pitchFamily="34" charset="0"/>
                        <a:cs typeface="Arial" panose="020B0604020202020204" pitchFamily="34" charset="0"/>
                      </a:endParaRPr>
                    </a:p>
                  </a:txBody>
                  <a:tcPr marL="68580" marR="68580" marT="34290" marB="34290" anchor="ctr">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3536405526"/>
                  </a:ext>
                </a:extLst>
              </a:tr>
              <a:tr h="34290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900" dirty="0">
                          <a:latin typeface="Arial" panose="020B0604020202020204" pitchFamily="34" charset="0"/>
                          <a:cs typeface="Arial" panose="020B0604020202020204" pitchFamily="34" charset="0"/>
                        </a:rPr>
                        <a:t>Observational capability and infrastructure</a:t>
                      </a:r>
                      <a:endParaRPr lang="en-US" sz="900" dirty="0">
                        <a:latin typeface="Arial" panose="020B0604020202020204" pitchFamily="34" charset="0"/>
                        <a:cs typeface="Arial" panose="020B0604020202020204" pitchFamily="34" charset="0"/>
                      </a:endParaRPr>
                    </a:p>
                  </a:txBody>
                  <a:tcPr marL="68580" marR="68580" marT="34290" marB="34290" anchor="ctr">
                    <a:lnL>
                      <a:noFill/>
                    </a:lnL>
                    <a:lnR>
                      <a:noFill/>
                    </a:lnR>
                    <a:lnT>
                      <a:noFill/>
                    </a:lnT>
                    <a:lnB w="12700" cmpd="sng">
                      <a:solidFill>
                        <a:srgbClr val="70AD47"/>
                      </a:solidFill>
                    </a:lnB>
                    <a:lnTlToBr w="12700" cmpd="sng">
                      <a:noFill/>
                      <a:prstDash val="solid"/>
                    </a:lnTlToBr>
                    <a:lnBlToTr w="12700" cmpd="sng">
                      <a:noFill/>
                      <a:prstDash val="solid"/>
                    </a:lnBlToTr>
                    <a:solidFill>
                      <a:srgbClr val="70AD47">
                        <a:alpha val="20000"/>
                      </a:srgbClr>
                    </a:solidFill>
                  </a:tcPr>
                </a:tc>
                <a:extLst>
                  <a:ext uri="{0D108BD9-81ED-4DB2-BD59-A6C34878D82A}">
                    <a16:rowId xmlns:a16="http://schemas.microsoft.com/office/drawing/2014/main" val="2814141421"/>
                  </a:ext>
                </a:extLst>
              </a:tr>
            </a:tbl>
          </a:graphicData>
        </a:graphic>
      </p:graphicFrame>
      <p:graphicFrame>
        <p:nvGraphicFramePr>
          <p:cNvPr id="6" name="Table 5"/>
          <p:cNvGraphicFramePr>
            <a:graphicFrameLocks noGrp="1"/>
          </p:cNvGraphicFramePr>
          <p:nvPr/>
        </p:nvGraphicFramePr>
        <p:xfrm>
          <a:off x="7729203" y="4230115"/>
          <a:ext cx="1397508" cy="1231094"/>
        </p:xfrm>
        <a:graphic>
          <a:graphicData uri="http://schemas.openxmlformats.org/drawingml/2006/table">
            <a:tbl>
              <a:tblPr firstRow="1" bandRow="1"/>
              <a:tblGrid>
                <a:gridCol w="1397508">
                  <a:extLst>
                    <a:ext uri="{9D8B030D-6E8A-4147-A177-3AD203B41FA5}">
                      <a16:colId xmlns:a16="http://schemas.microsoft.com/office/drawing/2014/main" val="2378886616"/>
                    </a:ext>
                  </a:extLst>
                </a:gridCol>
              </a:tblGrid>
              <a:tr h="267164">
                <a:tc>
                  <a:txBody>
                    <a:bodyPr/>
                    <a:lstStyle>
                      <a:lvl1pPr marL="0" algn="l" defTabSz="914400" rtl="0" eaLnBrk="1" latinLnBrk="0" hangingPunct="1">
                        <a:defRPr sz="1800" b="1" kern="1200">
                          <a:solidFill>
                            <a:schemeClr val="tx1"/>
                          </a:solidFill>
                          <a:latin typeface="Calibri" panose="020F0502020204030204"/>
                        </a:defRPr>
                      </a:lvl1pPr>
                      <a:lvl2pPr marL="457200" algn="l" defTabSz="914400" rtl="0" eaLnBrk="1" latinLnBrk="0" hangingPunct="1">
                        <a:defRPr sz="1800" b="1" kern="1200">
                          <a:solidFill>
                            <a:schemeClr val="tx1"/>
                          </a:solidFill>
                          <a:latin typeface="Calibri" panose="020F0502020204030204"/>
                        </a:defRPr>
                      </a:lvl2pPr>
                      <a:lvl3pPr marL="914400" algn="l" defTabSz="914400" rtl="0" eaLnBrk="1" latinLnBrk="0" hangingPunct="1">
                        <a:defRPr sz="1800" b="1" kern="1200">
                          <a:solidFill>
                            <a:schemeClr val="tx1"/>
                          </a:solidFill>
                          <a:latin typeface="Calibri" panose="020F0502020204030204"/>
                        </a:defRPr>
                      </a:lvl3pPr>
                      <a:lvl4pPr marL="1371600" algn="l" defTabSz="914400" rtl="0" eaLnBrk="1" latinLnBrk="0" hangingPunct="1">
                        <a:defRPr sz="1800" b="1" kern="1200">
                          <a:solidFill>
                            <a:schemeClr val="tx1"/>
                          </a:solidFill>
                          <a:latin typeface="Calibri" panose="020F0502020204030204"/>
                        </a:defRPr>
                      </a:lvl4pPr>
                      <a:lvl5pPr marL="1828800" algn="l" defTabSz="914400" rtl="0" eaLnBrk="1" latinLnBrk="0" hangingPunct="1">
                        <a:defRPr sz="1800" b="1" kern="1200">
                          <a:solidFill>
                            <a:schemeClr val="tx1"/>
                          </a:solidFill>
                          <a:latin typeface="Calibri" panose="020F0502020204030204"/>
                        </a:defRPr>
                      </a:lvl5pPr>
                      <a:lvl6pPr marL="2286000" algn="l" defTabSz="914400" rtl="0" eaLnBrk="1" latinLnBrk="0" hangingPunct="1">
                        <a:defRPr sz="1800" b="1" kern="1200">
                          <a:solidFill>
                            <a:schemeClr val="tx1"/>
                          </a:solidFill>
                          <a:latin typeface="Calibri" panose="020F0502020204030204"/>
                        </a:defRPr>
                      </a:lvl6pPr>
                      <a:lvl7pPr marL="2743200" algn="l" defTabSz="914400" rtl="0" eaLnBrk="1" latinLnBrk="0" hangingPunct="1">
                        <a:defRPr sz="1800" b="1" kern="1200">
                          <a:solidFill>
                            <a:schemeClr val="tx1"/>
                          </a:solidFill>
                          <a:latin typeface="Calibri" panose="020F0502020204030204"/>
                        </a:defRPr>
                      </a:lvl7pPr>
                      <a:lvl8pPr marL="3200400" algn="l" defTabSz="914400" rtl="0" eaLnBrk="1" latinLnBrk="0" hangingPunct="1">
                        <a:defRPr sz="1800" b="1" kern="1200">
                          <a:solidFill>
                            <a:schemeClr val="tx1"/>
                          </a:solidFill>
                          <a:latin typeface="Calibri" panose="020F0502020204030204"/>
                        </a:defRPr>
                      </a:lvl8pPr>
                      <a:lvl9pPr marL="3657600" algn="l" defTabSz="914400" rtl="0" eaLnBrk="1" latinLnBrk="0" hangingPunct="1">
                        <a:defRPr sz="1800" b="1" kern="1200">
                          <a:solidFill>
                            <a:schemeClr val="tx1"/>
                          </a:solidFill>
                          <a:latin typeface="Calibri" panose="020F0502020204030204"/>
                        </a:defRPr>
                      </a:lvl9pPr>
                    </a:lstStyle>
                    <a:p>
                      <a:pPr algn="ctr"/>
                      <a:r>
                        <a:rPr lang="en-GB" sz="1000" dirty="0">
                          <a:solidFill>
                            <a:srgbClr val="0A0A0A"/>
                          </a:solidFill>
                          <a:latin typeface="Arial" panose="020B0604020202020204" pitchFamily="34" charset="0"/>
                          <a:cs typeface="Arial" panose="020B0604020202020204" pitchFamily="34" charset="0"/>
                        </a:rPr>
                        <a:t>Guidance</a:t>
                      </a:r>
                      <a:endParaRPr lang="en-US" sz="1000" dirty="0">
                        <a:solidFill>
                          <a:srgbClr val="0A0A0A"/>
                        </a:solidFill>
                        <a:latin typeface="Arial" panose="020B0604020202020204" pitchFamily="34" charset="0"/>
                        <a:cs typeface="Arial" panose="020B0604020202020204" pitchFamily="34" charset="0"/>
                      </a:endParaRPr>
                    </a:p>
                  </a:txBody>
                  <a:tcPr marL="68580" marR="68580" marT="34290" marB="34290">
                    <a:lnL>
                      <a:noFill/>
                    </a:lnL>
                    <a:lnR>
                      <a:noFill/>
                    </a:lnR>
                    <a:lnT w="12700" cmpd="sng">
                      <a:solidFill>
                        <a:srgbClr val="4472C4"/>
                      </a:solidFill>
                    </a:lnT>
                    <a:lnB w="12700" cmpd="sng">
                      <a:solidFill>
                        <a:srgbClr val="4472C4"/>
                      </a:solidFill>
                    </a:lnB>
                    <a:lnTlToBr w="12700" cmpd="sng">
                      <a:noFill/>
                      <a:prstDash val="solid"/>
                    </a:lnTlToBr>
                    <a:lnBlToTr w="12700" cmpd="sng">
                      <a:noFill/>
                      <a:prstDash val="solid"/>
                    </a:lnBlToTr>
                    <a:noFill/>
                  </a:tcPr>
                </a:tc>
                <a:extLst>
                  <a:ext uri="{0D108BD9-81ED-4DB2-BD59-A6C34878D82A}">
                    <a16:rowId xmlns:a16="http://schemas.microsoft.com/office/drawing/2014/main" val="2156613820"/>
                  </a:ext>
                </a:extLst>
              </a:tr>
              <a:tr h="27813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900" dirty="0">
                          <a:solidFill>
                            <a:srgbClr val="0A0A0A"/>
                          </a:solidFill>
                          <a:latin typeface="Arial" panose="020B0604020202020204" pitchFamily="34" charset="0"/>
                          <a:cs typeface="Arial" panose="020B0604020202020204" pitchFamily="34" charset="0"/>
                        </a:rPr>
                        <a:t>User requirement</a:t>
                      </a:r>
                      <a:endParaRPr lang="en-US" sz="900" dirty="0">
                        <a:solidFill>
                          <a:srgbClr val="0A0A0A"/>
                        </a:solidFill>
                        <a:latin typeface="Arial" panose="020B0604020202020204" pitchFamily="34" charset="0"/>
                        <a:cs typeface="Arial" panose="020B0604020202020204" pitchFamily="34" charset="0"/>
                      </a:endParaRPr>
                    </a:p>
                  </a:txBody>
                  <a:tcPr marL="68580" marR="68580" marT="34290" marB="34290" anchor="ctr">
                    <a:lnL>
                      <a:noFill/>
                    </a:lnL>
                    <a:lnR>
                      <a:noFill/>
                    </a:lnR>
                    <a:lnT w="12700" cmpd="sng">
                      <a:solidFill>
                        <a:srgbClr val="4472C4"/>
                      </a:solidFill>
                    </a:lnT>
                    <a:lnB>
                      <a:noFill/>
                    </a:lnB>
                    <a:lnTlToBr w="12700" cmpd="sng">
                      <a:noFill/>
                      <a:prstDash val="solid"/>
                    </a:lnTlToBr>
                    <a:lnBlToTr w="12700" cmpd="sng">
                      <a:noFill/>
                      <a:prstDash val="solid"/>
                    </a:lnBlToTr>
                    <a:solidFill>
                      <a:srgbClr val="4472C4">
                        <a:alpha val="20000"/>
                      </a:srgbClr>
                    </a:solidFill>
                  </a:tcPr>
                </a:tc>
                <a:extLst>
                  <a:ext uri="{0D108BD9-81ED-4DB2-BD59-A6C34878D82A}">
                    <a16:rowId xmlns:a16="http://schemas.microsoft.com/office/drawing/2014/main" val="1976998477"/>
                  </a:ext>
                </a:extLst>
              </a:tr>
              <a:tr h="34290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900" dirty="0">
                          <a:solidFill>
                            <a:srgbClr val="0A0A0A"/>
                          </a:solidFill>
                          <a:latin typeface="Arial" panose="020B0604020202020204" pitchFamily="34" charset="0"/>
                          <a:cs typeface="Arial" panose="020B0604020202020204" pitchFamily="34" charset="0"/>
                        </a:rPr>
                        <a:t>Observing principal and standards</a:t>
                      </a:r>
                      <a:endParaRPr lang="en-US" sz="900" dirty="0">
                        <a:solidFill>
                          <a:srgbClr val="0A0A0A"/>
                        </a:solidFill>
                        <a:latin typeface="Arial" panose="020B0604020202020204" pitchFamily="34" charset="0"/>
                        <a:cs typeface="Arial" panose="020B0604020202020204" pitchFamily="34" charset="0"/>
                      </a:endParaRPr>
                    </a:p>
                  </a:txBody>
                  <a:tcPr marL="68580" marR="68580" marT="34290" marB="34290" anchor="ctr">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3536405526"/>
                  </a:ext>
                </a:extLst>
              </a:tr>
              <a:tr h="34290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900" dirty="0">
                          <a:solidFill>
                            <a:srgbClr val="0A0A0A"/>
                          </a:solidFill>
                          <a:latin typeface="Arial" panose="020B0604020202020204" pitchFamily="34" charset="0"/>
                          <a:cs typeface="Arial" panose="020B0604020202020204" pitchFamily="34" charset="0"/>
                        </a:rPr>
                        <a:t>Guidelines for dataset generation</a:t>
                      </a:r>
                      <a:endParaRPr lang="en-US" sz="900" dirty="0">
                        <a:solidFill>
                          <a:srgbClr val="0A0A0A"/>
                        </a:solidFill>
                        <a:latin typeface="Arial" panose="020B0604020202020204" pitchFamily="34" charset="0"/>
                        <a:cs typeface="Arial" panose="020B0604020202020204" pitchFamily="34" charset="0"/>
                      </a:endParaRPr>
                    </a:p>
                  </a:txBody>
                  <a:tcPr marL="68580" marR="68580" marT="34290" marB="34290" anchor="ctr">
                    <a:lnL>
                      <a:noFill/>
                    </a:lnL>
                    <a:lnR>
                      <a:noFill/>
                    </a:lnR>
                    <a:lnT>
                      <a:noFill/>
                    </a:lnT>
                    <a:lnB w="12700" cmpd="sng">
                      <a:solidFill>
                        <a:srgbClr val="4472C4"/>
                      </a:solidFill>
                    </a:lnB>
                    <a:lnTlToBr w="12700" cmpd="sng">
                      <a:noFill/>
                      <a:prstDash val="solid"/>
                    </a:lnTlToBr>
                    <a:lnBlToTr w="12700" cmpd="sng">
                      <a:noFill/>
                      <a:prstDash val="solid"/>
                    </a:lnBlToTr>
                    <a:solidFill>
                      <a:srgbClr val="4472C4">
                        <a:alpha val="20000"/>
                      </a:srgbClr>
                    </a:solidFill>
                  </a:tcPr>
                </a:tc>
                <a:extLst>
                  <a:ext uri="{0D108BD9-81ED-4DB2-BD59-A6C34878D82A}">
                    <a16:rowId xmlns:a16="http://schemas.microsoft.com/office/drawing/2014/main" val="2814141421"/>
                  </a:ext>
                </a:extLst>
              </a:tr>
            </a:tbl>
          </a:graphicData>
        </a:graphic>
      </p:graphicFrame>
      <p:cxnSp>
        <p:nvCxnSpPr>
          <p:cNvPr id="7" name="Straight Arrow Connector 6"/>
          <p:cNvCxnSpPr/>
          <p:nvPr/>
        </p:nvCxnSpPr>
        <p:spPr>
          <a:xfrm>
            <a:off x="5289279" y="5013831"/>
            <a:ext cx="2160270" cy="0"/>
          </a:xfrm>
          <a:prstGeom prst="straightConnector1">
            <a:avLst/>
          </a:prstGeom>
          <a:noFill/>
          <a:ln w="57150" cap="flat" cmpd="sng" algn="ctr">
            <a:solidFill>
              <a:srgbClr val="7030A0"/>
            </a:solidFill>
            <a:prstDash val="solid"/>
            <a:miter lim="800000"/>
            <a:headEnd type="triangle"/>
            <a:tailEnd type="triangle"/>
          </a:ln>
          <a:effectLst/>
        </p:spPr>
      </p:cxnSp>
      <p:cxnSp>
        <p:nvCxnSpPr>
          <p:cNvPr id="8" name="Straight Arrow Connector 7"/>
          <p:cNvCxnSpPr/>
          <p:nvPr/>
        </p:nvCxnSpPr>
        <p:spPr>
          <a:xfrm flipV="1">
            <a:off x="4408741" y="3709072"/>
            <a:ext cx="1599105" cy="8192"/>
          </a:xfrm>
          <a:prstGeom prst="straightConnector1">
            <a:avLst/>
          </a:prstGeom>
          <a:noFill/>
          <a:ln w="57150" cap="flat" cmpd="sng" algn="ctr">
            <a:solidFill>
              <a:srgbClr val="7030A0"/>
            </a:solidFill>
            <a:prstDash val="solid"/>
            <a:miter lim="800000"/>
            <a:tailEnd type="triangle"/>
          </a:ln>
          <a:effectLst/>
        </p:spPr>
      </p:cxnSp>
      <p:cxnSp>
        <p:nvCxnSpPr>
          <p:cNvPr id="9" name="Straight Arrow Connector 8"/>
          <p:cNvCxnSpPr/>
          <p:nvPr/>
        </p:nvCxnSpPr>
        <p:spPr>
          <a:xfrm flipH="1">
            <a:off x="6913483" y="3717264"/>
            <a:ext cx="1514475" cy="7216"/>
          </a:xfrm>
          <a:prstGeom prst="straightConnector1">
            <a:avLst/>
          </a:prstGeom>
          <a:noFill/>
          <a:ln w="57150" cap="flat" cmpd="sng" algn="ctr">
            <a:solidFill>
              <a:srgbClr val="7030A0"/>
            </a:solidFill>
            <a:prstDash val="solid"/>
            <a:miter lim="800000"/>
            <a:tailEnd type="triangle"/>
          </a:ln>
          <a:effectLst/>
        </p:spPr>
      </p:cxnSp>
      <p:cxnSp>
        <p:nvCxnSpPr>
          <p:cNvPr id="10" name="Straight Connector 9"/>
          <p:cNvCxnSpPr/>
          <p:nvPr/>
        </p:nvCxnSpPr>
        <p:spPr>
          <a:xfrm>
            <a:off x="4408740" y="3709072"/>
            <a:ext cx="0" cy="426554"/>
          </a:xfrm>
          <a:prstGeom prst="line">
            <a:avLst/>
          </a:prstGeom>
          <a:noFill/>
          <a:ln w="57150" cap="flat" cmpd="sng" algn="ctr">
            <a:solidFill>
              <a:srgbClr val="7030A0"/>
            </a:solidFill>
            <a:prstDash val="solid"/>
            <a:miter lim="800000"/>
          </a:ln>
          <a:effectLst/>
        </p:spPr>
      </p:cxnSp>
      <p:cxnSp>
        <p:nvCxnSpPr>
          <p:cNvPr id="11" name="Straight Connector 10"/>
          <p:cNvCxnSpPr/>
          <p:nvPr/>
        </p:nvCxnSpPr>
        <p:spPr>
          <a:xfrm>
            <a:off x="8445054" y="3709072"/>
            <a:ext cx="0" cy="426554"/>
          </a:xfrm>
          <a:prstGeom prst="line">
            <a:avLst/>
          </a:prstGeom>
          <a:noFill/>
          <a:ln w="57150" cap="flat" cmpd="sng" algn="ctr">
            <a:solidFill>
              <a:srgbClr val="7030A0"/>
            </a:solidFill>
            <a:prstDash val="solid"/>
            <a:miter lim="800000"/>
          </a:ln>
          <a:effectLst/>
        </p:spPr>
      </p:cxnSp>
      <p:sp>
        <p:nvSpPr>
          <p:cNvPr id="12" name="Oval 11"/>
          <p:cNvSpPr/>
          <p:nvPr/>
        </p:nvSpPr>
        <p:spPr>
          <a:xfrm>
            <a:off x="6024943" y="3366006"/>
            <a:ext cx="905637" cy="552748"/>
          </a:xfrm>
          <a:prstGeom prst="ellipse">
            <a:avLst/>
          </a:prstGeom>
          <a:solidFill>
            <a:srgbClr val="FFFF00"/>
          </a:solidFill>
          <a:ln w="12700" cap="flat" cmpd="sng" algn="ctr">
            <a:solidFill>
              <a:srgbClr val="5B9BD5">
                <a:shade val="50000"/>
              </a:srgbClr>
            </a:solidFill>
            <a:prstDash val="solid"/>
            <a:miter lim="800000"/>
          </a:ln>
          <a:effectLst/>
        </p:spPr>
        <p:txBody>
          <a:bodyPr rtlCol="0" anchor="ctr"/>
          <a:lstStyle/>
          <a:p>
            <a:pPr algn="ctr" defTabSz="685783">
              <a:defRPr/>
            </a:pPr>
            <a:r>
              <a:rPr lang="en-GB" sz="1200" b="1" kern="0" dirty="0" err="1">
                <a:solidFill>
                  <a:srgbClr val="0A0A0A"/>
                </a:solidFill>
                <a:latin typeface="Arial" panose="020B0604020202020204" pitchFamily="34" charset="0"/>
                <a:cs typeface="Arial" panose="020B0604020202020204" pitchFamily="34" charset="0"/>
              </a:rPr>
              <a:t>ECVs</a:t>
            </a:r>
            <a:endParaRPr lang="en-US" sz="1600" b="1" kern="0" dirty="0">
              <a:solidFill>
                <a:srgbClr val="0A0A0A"/>
              </a:solidFill>
              <a:latin typeface="Arial" panose="020B0604020202020204" pitchFamily="34" charset="0"/>
              <a:cs typeface="Arial" panose="020B0604020202020204" pitchFamily="34" charset="0"/>
            </a:endParaRPr>
          </a:p>
        </p:txBody>
      </p:sp>
      <p:sp>
        <p:nvSpPr>
          <p:cNvPr id="13" name="TextBox 12"/>
          <p:cNvSpPr txBox="1"/>
          <p:nvPr/>
        </p:nvSpPr>
        <p:spPr>
          <a:xfrm>
            <a:off x="5611419" y="5400582"/>
            <a:ext cx="1947969" cy="246221"/>
          </a:xfrm>
          <a:prstGeom prst="rect">
            <a:avLst/>
          </a:prstGeom>
          <a:noFill/>
        </p:spPr>
        <p:txBody>
          <a:bodyPr wrap="none" rtlCol="0">
            <a:spAutoFit/>
          </a:bodyPr>
          <a:lstStyle/>
          <a:p>
            <a:pPr defTabSz="685783"/>
            <a:r>
              <a:rPr lang="en-GB" sz="1000" i="1" dirty="0">
                <a:solidFill>
                  <a:prstClr val="black"/>
                </a:solidFill>
                <a:latin typeface="Arial" panose="020B0604020202020204" pitchFamily="34" charset="0"/>
                <a:cs typeface="Arial" panose="020B0604020202020204" pitchFamily="34" charset="0"/>
              </a:rPr>
              <a:t>Reference: </a:t>
            </a:r>
            <a:r>
              <a:rPr lang="en-US" sz="1000" i="1" u="sng" dirty="0" err="1">
                <a:solidFill>
                  <a:prstClr val="black"/>
                </a:solidFill>
                <a:latin typeface="Arial" panose="020B0604020202020204" pitchFamily="34" charset="0"/>
                <a:cs typeface="Arial" panose="020B0604020202020204" pitchFamily="34" charset="0"/>
              </a:rPr>
              <a:t>Bojinski</a:t>
            </a:r>
            <a:r>
              <a:rPr lang="en-US" sz="1000" i="1" dirty="0">
                <a:solidFill>
                  <a:prstClr val="black"/>
                </a:solidFill>
                <a:latin typeface="Arial" panose="020B0604020202020204" pitchFamily="34" charset="0"/>
                <a:cs typeface="Arial" panose="020B0604020202020204" pitchFamily="34" charset="0"/>
              </a:rPr>
              <a:t> et al., 2014</a:t>
            </a:r>
          </a:p>
        </p:txBody>
      </p:sp>
      <p:sp>
        <p:nvSpPr>
          <p:cNvPr id="14" name="Content Placeholder 2"/>
          <p:cNvSpPr txBox="1">
            <a:spLocks/>
          </p:cNvSpPr>
          <p:nvPr/>
        </p:nvSpPr>
        <p:spPr bwMode="auto">
          <a:xfrm>
            <a:off x="387051" y="2195851"/>
            <a:ext cx="4387368" cy="764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342900" algn="l" rtl="0" eaLnBrk="1" fontAlgn="base" hangingPunct="1">
              <a:lnSpc>
                <a:spcPct val="119000"/>
              </a:lnSpc>
              <a:spcBef>
                <a:spcPct val="20000"/>
              </a:spcBef>
              <a:spcAft>
                <a:spcPct val="0"/>
              </a:spcAft>
              <a:buClr>
                <a:schemeClr val="accent1"/>
              </a:buClr>
              <a:buFontTx/>
              <a:buNone/>
              <a:defRPr lang="en-GB" sz="1600" baseline="0">
                <a:solidFill>
                  <a:schemeClr val="bg2"/>
                </a:solidFill>
                <a:latin typeface="Verdana"/>
                <a:ea typeface="+mn-ea"/>
                <a:cs typeface="Verdana"/>
              </a:defRPr>
            </a:lvl1pPr>
            <a:lvl2pPr marL="8100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2pPr>
            <a:lvl3pPr marL="14076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3pPr>
            <a:lvl4pPr marL="20052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4pPr>
            <a:lvl5pPr marL="26028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5pPr>
            <a:lvl6pPr marL="34798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6pPr>
            <a:lvl7pPr marL="39370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7pPr>
            <a:lvl8pPr marL="43942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8pPr>
            <a:lvl9pPr marL="48514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9pPr>
          </a:lstStyle>
          <a:p>
            <a:r>
              <a:rPr lang="en-GB" kern="0" dirty="0">
                <a:solidFill>
                  <a:srgbClr val="FF0000"/>
                </a:solidFill>
                <a:highlight>
                  <a:srgbClr val="C0C0C0"/>
                </a:highlight>
                <a:latin typeface="+mn-lt"/>
              </a:rPr>
              <a:t>Guidance is provided on their observation, and the generation of products from Earth observation.</a:t>
            </a:r>
          </a:p>
          <a:p>
            <a:endParaRPr lang="en-GB" kern="0" dirty="0"/>
          </a:p>
        </p:txBody>
      </p:sp>
      <p:sp>
        <p:nvSpPr>
          <p:cNvPr id="16" name="Content Placeholder 2"/>
          <p:cNvSpPr txBox="1">
            <a:spLocks/>
          </p:cNvSpPr>
          <p:nvPr/>
        </p:nvSpPr>
        <p:spPr bwMode="auto">
          <a:xfrm>
            <a:off x="351987" y="3216548"/>
            <a:ext cx="3501567" cy="2190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342900" algn="l" rtl="0" eaLnBrk="1" fontAlgn="base" hangingPunct="1">
              <a:lnSpc>
                <a:spcPct val="119000"/>
              </a:lnSpc>
              <a:spcBef>
                <a:spcPct val="20000"/>
              </a:spcBef>
              <a:spcAft>
                <a:spcPct val="0"/>
              </a:spcAft>
              <a:buClr>
                <a:schemeClr val="accent1"/>
              </a:buClr>
              <a:buFontTx/>
              <a:buNone/>
              <a:defRPr lang="en-GB" sz="1600" baseline="0">
                <a:solidFill>
                  <a:schemeClr val="bg2"/>
                </a:solidFill>
                <a:latin typeface="Verdana"/>
                <a:ea typeface="+mn-ea"/>
                <a:cs typeface="Verdana"/>
              </a:defRPr>
            </a:lvl1pPr>
            <a:lvl2pPr marL="8100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2pPr>
            <a:lvl3pPr marL="14076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3pPr>
            <a:lvl4pPr marL="20052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4pPr>
            <a:lvl5pPr marL="2602800" indent="0" algn="l" rtl="0" eaLnBrk="1" fontAlgn="base" hangingPunct="1">
              <a:lnSpc>
                <a:spcPct val="119000"/>
              </a:lnSpc>
              <a:spcBef>
                <a:spcPct val="20000"/>
              </a:spcBef>
              <a:spcAft>
                <a:spcPct val="0"/>
              </a:spcAft>
              <a:buClr>
                <a:schemeClr val="accent1"/>
              </a:buClr>
              <a:buFont typeface="Verdana" pitchFamily="34" charset="0"/>
              <a:buNone/>
              <a:defRPr lang="en-GB" sz="1600" dirty="0" smtClean="0">
                <a:solidFill>
                  <a:schemeClr val="bg2"/>
                </a:solidFill>
                <a:latin typeface="Verdana"/>
                <a:ea typeface="+mn-ea"/>
                <a:cs typeface="Verdana"/>
              </a:defRPr>
            </a:lvl5pPr>
            <a:lvl6pPr marL="34798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6pPr>
            <a:lvl7pPr marL="39370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7pPr>
            <a:lvl8pPr marL="43942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8pPr>
            <a:lvl9pPr marL="4851400" indent="-419100" algn="l" rtl="0" eaLnBrk="1" fontAlgn="base" hangingPunct="1">
              <a:lnSpc>
                <a:spcPct val="119000"/>
              </a:lnSpc>
              <a:spcBef>
                <a:spcPct val="20000"/>
              </a:spcBef>
              <a:spcAft>
                <a:spcPct val="0"/>
              </a:spcAft>
              <a:buClr>
                <a:schemeClr val="accent1"/>
              </a:buClr>
              <a:buFont typeface="Verdana" pitchFamily="34" charset="0"/>
              <a:buChar char="–"/>
              <a:defRPr sz="1600">
                <a:solidFill>
                  <a:schemeClr val="bg2"/>
                </a:solidFill>
                <a:latin typeface="+mn-lt"/>
              </a:defRPr>
            </a:lvl9pPr>
          </a:lstStyle>
          <a:p>
            <a:r>
              <a:rPr lang="en-GB" dirty="0">
                <a:solidFill>
                  <a:schemeClr val="tx1"/>
                </a:solidFill>
                <a:highlight>
                  <a:srgbClr val="C0C0C0"/>
                </a:highlight>
                <a:latin typeface="Arial" panose="020B0604020202020204" pitchFamily="34" charset="0"/>
                <a:ea typeface="MS PGothic" pitchFamily="34" charset="-128"/>
                <a:cs typeface="Arial" panose="020B0604020202020204" pitchFamily="34" charset="0"/>
              </a:rPr>
              <a:t>They provide one basis for an organised assessment of capabilities and needs.</a:t>
            </a:r>
          </a:p>
          <a:p>
            <a:r>
              <a:rPr lang="en-GB" dirty="0">
                <a:solidFill>
                  <a:schemeClr val="tx1"/>
                </a:solidFill>
                <a:highlight>
                  <a:srgbClr val="C0C0C0"/>
                </a:highlight>
                <a:latin typeface="Arial" panose="020B0604020202020204" pitchFamily="34" charset="0"/>
                <a:ea typeface="MS PGothic" pitchFamily="34" charset="-128"/>
                <a:cs typeface="Arial" panose="020B0604020202020204" pitchFamily="34" charset="0"/>
              </a:rPr>
              <a:t>Organisation could be by observing a network, physical/chemical cycle or societal benefit area.</a:t>
            </a:r>
          </a:p>
        </p:txBody>
      </p:sp>
      <p:sp>
        <p:nvSpPr>
          <p:cNvPr id="15" name="TextBox 3">
            <a:extLst>
              <a:ext uri="{FF2B5EF4-FFF2-40B4-BE49-F238E27FC236}">
                <a16:creationId xmlns:a16="http://schemas.microsoft.com/office/drawing/2014/main" id="{5D63BDB2-106A-75C6-02F1-DFD3704D9CF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More than a list of variables</a:t>
            </a:r>
          </a:p>
        </p:txBody>
      </p:sp>
      <p:cxnSp>
        <p:nvCxnSpPr>
          <p:cNvPr id="17" name="Straight Connector 16">
            <a:extLst>
              <a:ext uri="{FF2B5EF4-FFF2-40B4-BE49-F238E27FC236}">
                <a16:creationId xmlns:a16="http://schemas.microsoft.com/office/drawing/2014/main" id="{5E7DDE1A-2BDE-AB77-E848-85F8FA1DEE0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65710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Is California's bid to lead on climate issues paying off at home? |  CALmatters">
            <a:extLst>
              <a:ext uri="{FF2B5EF4-FFF2-40B4-BE49-F238E27FC236}">
                <a16:creationId xmlns:a16="http://schemas.microsoft.com/office/drawing/2014/main" id="{FD649F0F-016A-F5E3-E0D3-69F85DA7A7F2}"/>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p:txBody>
          <a:bodyPr/>
          <a:lstStyle/>
          <a:p>
            <a:endParaRPr lang="en-GB" dirty="0"/>
          </a:p>
        </p:txBody>
      </p:sp>
      <p:graphicFrame>
        <p:nvGraphicFramePr>
          <p:cNvPr id="6" name="Table 5"/>
          <p:cNvGraphicFramePr>
            <a:graphicFrameLocks noGrp="1"/>
          </p:cNvGraphicFramePr>
          <p:nvPr/>
        </p:nvGraphicFramePr>
        <p:xfrm>
          <a:off x="0" y="870582"/>
          <a:ext cx="9168494" cy="5130169"/>
        </p:xfrm>
        <a:graphic>
          <a:graphicData uri="http://schemas.openxmlformats.org/drawingml/2006/table">
            <a:tbl>
              <a:tblPr firstRow="1" firstCol="1" bandRow="1">
                <a:tableStyleId>{08FB837D-C827-4EFA-A057-4D05807E0F7C}</a:tableStyleId>
              </a:tblPr>
              <a:tblGrid>
                <a:gridCol w="2978331">
                  <a:extLst>
                    <a:ext uri="{9D8B030D-6E8A-4147-A177-3AD203B41FA5}">
                      <a16:colId xmlns:a16="http://schemas.microsoft.com/office/drawing/2014/main" val="2289861088"/>
                    </a:ext>
                  </a:extLst>
                </a:gridCol>
                <a:gridCol w="3122023">
                  <a:extLst>
                    <a:ext uri="{9D8B030D-6E8A-4147-A177-3AD203B41FA5}">
                      <a16:colId xmlns:a16="http://schemas.microsoft.com/office/drawing/2014/main" val="1484981166"/>
                    </a:ext>
                  </a:extLst>
                </a:gridCol>
                <a:gridCol w="3068140">
                  <a:extLst>
                    <a:ext uri="{9D8B030D-6E8A-4147-A177-3AD203B41FA5}">
                      <a16:colId xmlns:a16="http://schemas.microsoft.com/office/drawing/2014/main" val="3382787249"/>
                    </a:ext>
                  </a:extLst>
                </a:gridCol>
              </a:tblGrid>
              <a:tr h="25316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base">
                        <a:lnSpc>
                          <a:spcPct val="150000"/>
                        </a:lnSpc>
                        <a:spcAft>
                          <a:spcPts val="0"/>
                        </a:spcAft>
                      </a:pPr>
                      <a:r>
                        <a:rPr lang="en-US" sz="900" dirty="0">
                          <a:solidFill>
                            <a:schemeClr val="bg1"/>
                          </a:solidFill>
                          <a:effectLst/>
                          <a:latin typeface="Arial" panose="020B0604020202020204" pitchFamily="34" charset="0"/>
                          <a:cs typeface="Arial" panose="020B0604020202020204" pitchFamily="34" charset="0"/>
                        </a:rPr>
                        <a:t>ATMOSPHERE</a:t>
                      </a:r>
                      <a:endParaRPr lang="en-US" sz="9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solidFill>
                      <a:srgbClr val="009CDE"/>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base">
                        <a:lnSpc>
                          <a:spcPct val="150000"/>
                        </a:lnSpc>
                        <a:spcAft>
                          <a:spcPts val="0"/>
                        </a:spcAft>
                      </a:pPr>
                      <a:r>
                        <a:rPr lang="en-US" sz="900" dirty="0">
                          <a:solidFill>
                            <a:schemeClr val="bg1"/>
                          </a:solidFill>
                          <a:effectLst/>
                          <a:latin typeface="Arial" panose="020B0604020202020204" pitchFamily="34" charset="0"/>
                          <a:cs typeface="Arial" panose="020B0604020202020204" pitchFamily="34" charset="0"/>
                        </a:rPr>
                        <a:t>OCEAN</a:t>
                      </a:r>
                      <a:endParaRPr lang="en-US" sz="9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rgbClr val="007D8A"/>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base">
                        <a:lnSpc>
                          <a:spcPct val="150000"/>
                        </a:lnSpc>
                        <a:spcAft>
                          <a:spcPts val="0"/>
                        </a:spcAft>
                      </a:pPr>
                      <a:r>
                        <a:rPr lang="en-US" sz="900" dirty="0">
                          <a:solidFill>
                            <a:schemeClr val="bg1"/>
                          </a:solidFill>
                          <a:effectLst/>
                          <a:latin typeface="Arial" panose="020B0604020202020204" pitchFamily="34" charset="0"/>
                          <a:cs typeface="Arial" panose="020B0604020202020204" pitchFamily="34" charset="0"/>
                        </a:rPr>
                        <a:t>LAND</a:t>
                      </a:r>
                      <a:endParaRPr lang="en-US" sz="9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solidFill>
                      <a:srgbClr val="FF8F1C"/>
                    </a:solidFill>
                  </a:tcPr>
                </a:tc>
                <a:extLst>
                  <a:ext uri="{0D108BD9-81ED-4DB2-BD59-A6C34878D82A}">
                    <a16:rowId xmlns:a16="http://schemas.microsoft.com/office/drawing/2014/main" val="3392511995"/>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base">
                        <a:lnSpc>
                          <a:spcPct val="150000"/>
                        </a:lnSpc>
                        <a:spcAft>
                          <a:spcPts val="0"/>
                        </a:spcAft>
                      </a:pPr>
                      <a:r>
                        <a:rPr lang="en-US" sz="800" b="1" dirty="0">
                          <a:effectLst/>
                          <a:latin typeface="Arial" panose="020B0604020202020204" pitchFamily="34" charset="0"/>
                          <a:cs typeface="Arial" panose="020B0604020202020204" pitchFamily="34" charset="0"/>
                        </a:rPr>
                        <a:t>SURFACE</a:t>
                      </a:r>
                      <a:endParaRPr lang="en-US" sz="8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base">
                        <a:lnSpc>
                          <a:spcPct val="150000"/>
                        </a:lnSpc>
                        <a:spcAft>
                          <a:spcPts val="0"/>
                        </a:spcAft>
                      </a:pPr>
                      <a:r>
                        <a:rPr lang="en-US" sz="800" b="1" dirty="0">
                          <a:effectLst/>
                          <a:latin typeface="Arial" panose="020B0604020202020204" pitchFamily="34" charset="0"/>
                          <a:cs typeface="Arial" panose="020B0604020202020204" pitchFamily="34" charset="0"/>
                        </a:rPr>
                        <a:t>PHYSICS</a:t>
                      </a:r>
                      <a:endParaRPr lang="en-US" sz="8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Above-Ground Biomass</a:t>
                      </a:r>
                      <a:endParaRPr lang="en-US" sz="8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084322185"/>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Precipitation</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Ocean Surface Heat Flux</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Albedo</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037394371"/>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Pressure</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Sea Ice</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Anthropogenic Greenhouse Gas Fluxes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504786168"/>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Surface Radiation Budget</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Sea Level</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Anthropogenic Water Use</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4151888885"/>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Surface Wind Speed and Direction</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Sea State</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Fire</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4138872775"/>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Temperature</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Sea Surface Salinity</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row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Fraction of Absorbed </a:t>
                      </a:r>
                      <a:r>
                        <a:rPr lang="en-US" sz="800" u="none" strike="noStrike" dirty="0" err="1">
                          <a:effectLst/>
                          <a:latin typeface="Arial" panose="020B0604020202020204" pitchFamily="34" charset="0"/>
                          <a:cs typeface="Arial" panose="020B0604020202020204" pitchFamily="34" charset="0"/>
                        </a:rPr>
                        <a:t>Photosynthetically</a:t>
                      </a:r>
                      <a:r>
                        <a:rPr lang="en-US" sz="800" u="none" strike="noStrike" dirty="0">
                          <a:effectLst/>
                          <a:latin typeface="Arial" panose="020B0604020202020204" pitchFamily="34" charset="0"/>
                          <a:cs typeface="Arial" panose="020B0604020202020204" pitchFamily="34" charset="0"/>
                        </a:rPr>
                        <a:t> Active Radiation (FAPAR)</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663540805"/>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Water </a:t>
                      </a:r>
                      <a:r>
                        <a:rPr lang="en-US" sz="800" b="0" u="none" strike="noStrike" dirty="0" err="1">
                          <a:effectLst/>
                          <a:latin typeface="Arial" panose="020B0604020202020204" pitchFamily="34" charset="0"/>
                          <a:cs typeface="Arial" panose="020B0604020202020204" pitchFamily="34" charset="0"/>
                        </a:rPr>
                        <a:t>Vapour</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Sea Surface Temperature</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vMerge="1">
                  <a:txBody>
                    <a:bodyPr/>
                    <a:lstStyle/>
                    <a:p>
                      <a:endParaRPr lang="en-US"/>
                    </a:p>
                  </a:txBody>
                  <a:tcPr/>
                </a:tc>
                <a:extLst>
                  <a:ext uri="{0D108BD9-81ED-4DB2-BD59-A6C34878D82A}">
                    <a16:rowId xmlns:a16="http://schemas.microsoft.com/office/drawing/2014/main" val="2245945231"/>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base">
                        <a:lnSpc>
                          <a:spcPct val="150000"/>
                        </a:lnSpc>
                        <a:spcAft>
                          <a:spcPts val="0"/>
                        </a:spcAft>
                      </a:pPr>
                      <a:r>
                        <a:rPr lang="en-US" sz="800" b="1" dirty="0">
                          <a:effectLst/>
                          <a:latin typeface="Arial" panose="020B0604020202020204" pitchFamily="34" charset="0"/>
                          <a:cs typeface="Arial" panose="020B0604020202020204" pitchFamily="34" charset="0"/>
                        </a:rPr>
                        <a:t>UPPER-ATMOSPHERE</a:t>
                      </a:r>
                      <a:endParaRPr lang="en-US" sz="8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Subsurface Currents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Glaciers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192511455"/>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Earth Radiation Budget</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Subsurface Salinity</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Groundwater</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427689280"/>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Lightning</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Subsurface Temperature</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Ice Sheets and Ice Shelves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534298878"/>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Temperature</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Surface Currents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Lakes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534160246"/>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Water </a:t>
                      </a:r>
                      <a:r>
                        <a:rPr lang="en-US" sz="800" b="0" u="none" strike="noStrike" dirty="0" err="1">
                          <a:effectLst/>
                          <a:latin typeface="Arial" panose="020B0604020202020204" pitchFamily="34" charset="0"/>
                          <a:cs typeface="Arial" panose="020B0604020202020204" pitchFamily="34" charset="0"/>
                        </a:rPr>
                        <a:t>Vapour</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Surface Stress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Land Cover</a:t>
                      </a:r>
                      <a:endParaRPr lang="en-US" sz="8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471043991"/>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Wind Speed and Direction</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base">
                        <a:lnSpc>
                          <a:spcPct val="150000"/>
                        </a:lnSpc>
                        <a:spcAft>
                          <a:spcPts val="0"/>
                        </a:spcAft>
                      </a:pPr>
                      <a:r>
                        <a:rPr lang="en-US" sz="800" b="1" dirty="0">
                          <a:effectLst/>
                          <a:latin typeface="Arial" panose="020B0604020202020204" pitchFamily="34" charset="0"/>
                          <a:cs typeface="Arial" panose="020B0604020202020204" pitchFamily="34" charset="0"/>
                        </a:rPr>
                        <a:t>BIOGEOCHEMISTRY</a:t>
                      </a:r>
                      <a:endParaRPr lang="en-US" sz="8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Land Surface Temperature</a:t>
                      </a:r>
                      <a:endParaRPr lang="en-US" sz="8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4190838958"/>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base">
                        <a:lnSpc>
                          <a:spcPct val="150000"/>
                        </a:lnSpc>
                        <a:spcAft>
                          <a:spcPts val="0"/>
                        </a:spcAft>
                      </a:pPr>
                      <a:r>
                        <a:rPr lang="en-US" sz="800" b="1" dirty="0">
                          <a:effectLst/>
                          <a:latin typeface="Arial" panose="020B0604020202020204" pitchFamily="34" charset="0"/>
                          <a:cs typeface="Arial" panose="020B0604020202020204" pitchFamily="34" charset="0"/>
                        </a:rPr>
                        <a:t>COMPOSITION</a:t>
                      </a:r>
                      <a:endParaRPr lang="en-US" sz="8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Inorganic Carbon</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Latent and Sensible Heat Fluxes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863907242"/>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Aerosols Properties</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Nitrous Oxide</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Leaf Area Index </a:t>
                      </a:r>
                      <a:endParaRPr lang="en-US" sz="8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210814979"/>
                  </a:ext>
                </a:extLst>
              </a:tr>
              <a:tr h="221519">
                <a:tc row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Carbon Dioxide, Methane and other Greenhouse Gases</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Nutrients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Permafrost</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545945112"/>
                  </a:ext>
                </a:extLst>
              </a:tr>
              <a:tr h="225106">
                <a:tc vMerge="1">
                  <a:txBody>
                    <a:bodyPr/>
                    <a:lstStyle/>
                    <a:p>
                      <a:endParaRPr lang="en-US"/>
                    </a:p>
                  </a:txBody>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Ocean Colour</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River Discharge</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491086741"/>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Cloud Properties</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Oxygen</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Snow</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823093245"/>
                  </a:ext>
                </a:extLst>
              </a:tr>
              <a:tr h="221519">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none" strike="noStrike" dirty="0">
                          <a:effectLst/>
                          <a:latin typeface="Arial" panose="020B0604020202020204" pitchFamily="34" charset="0"/>
                          <a:cs typeface="Arial" panose="020B0604020202020204" pitchFamily="34" charset="0"/>
                        </a:rPr>
                        <a:t>Ozone</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Transient Tracers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row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Soil Carbon</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410986345"/>
                  </a:ext>
                </a:extLst>
              </a:tr>
              <a:tr h="221519">
                <a:tc rowSpan="3">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b="0" u="sng" dirty="0">
                          <a:effectLst/>
                          <a:latin typeface="Arial" panose="020B0604020202020204" pitchFamily="34" charset="0"/>
                          <a:cs typeface="Arial" panose="020B0604020202020204" pitchFamily="34" charset="0"/>
                        </a:rPr>
                        <a:t>Precursors</a:t>
                      </a:r>
                      <a:endParaRPr lang="en-US" sz="8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R w="12700" cap="flat" cmpd="sng" algn="ctr">
                      <a:solidFill>
                        <a:schemeClr val="tx1"/>
                      </a:solidFill>
                      <a:prstDash val="solid"/>
                      <a:round/>
                      <a:headEnd type="none" w="med" len="med"/>
                      <a:tailEnd type="none" w="med" len="med"/>
                    </a:lnR>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fontAlgn="base">
                        <a:lnSpc>
                          <a:spcPct val="150000"/>
                        </a:lnSpc>
                        <a:spcAft>
                          <a:spcPts val="0"/>
                        </a:spcAft>
                      </a:pPr>
                      <a:r>
                        <a:rPr lang="en-US" sz="800" b="1" dirty="0">
                          <a:effectLst/>
                          <a:latin typeface="Arial" panose="020B0604020202020204" pitchFamily="34" charset="0"/>
                          <a:cs typeface="Arial" panose="020B0604020202020204" pitchFamily="34" charset="0"/>
                        </a:rPr>
                        <a:t>BIOLOGY/ECOSYSTEMS</a:t>
                      </a:r>
                      <a:endParaRPr lang="en-US" sz="8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vMerge="1">
                  <a:txBody>
                    <a:bodyPr/>
                    <a:lstStyle/>
                    <a:p>
                      <a:endParaRPr lang="en-US"/>
                    </a:p>
                  </a:txBody>
                  <a:tcPr/>
                </a:tc>
                <a:extLst>
                  <a:ext uri="{0D108BD9-81ED-4DB2-BD59-A6C34878D82A}">
                    <a16:rowId xmlns:a16="http://schemas.microsoft.com/office/drawing/2014/main" val="2439969535"/>
                  </a:ext>
                </a:extLst>
              </a:tr>
              <a:tr h="221519">
                <a:tc vMerge="1">
                  <a:txBody>
                    <a:bodyPr/>
                    <a:lstStyle/>
                    <a:p>
                      <a:endParaRPr lang="en-US"/>
                    </a:p>
                  </a:txBody>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Marine Habitat Properties</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rowSpan="2">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Soil Moisture</a:t>
                      </a:r>
                      <a:endParaRPr lang="en-US" sz="8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366419154"/>
                  </a:ext>
                </a:extLst>
              </a:tr>
              <a:tr h="221519">
                <a:tc vMerge="1">
                  <a:txBody>
                    <a:bodyPr/>
                    <a:lstStyle/>
                    <a:p>
                      <a:endParaRPr lang="en-US"/>
                    </a:p>
                  </a:txBody>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nSpc>
                          <a:spcPct val="150000"/>
                        </a:lnSpc>
                        <a:spcAft>
                          <a:spcPts val="0"/>
                        </a:spcAft>
                      </a:pPr>
                      <a:r>
                        <a:rPr lang="en-US" sz="800" u="none" strike="noStrike" dirty="0">
                          <a:effectLst/>
                          <a:latin typeface="Arial" panose="020B0604020202020204" pitchFamily="34" charset="0"/>
                          <a:cs typeface="Arial" panose="020B0604020202020204" pitchFamily="34" charset="0"/>
                        </a:rPr>
                        <a:t>Plankton</a:t>
                      </a:r>
                      <a:endParaRPr lang="en-US" sz="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37085" marR="3708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vMerge="1">
                  <a:txBody>
                    <a:bodyPr/>
                    <a:lstStyle/>
                    <a:p>
                      <a:endParaRPr lang="en-US"/>
                    </a:p>
                  </a:txBody>
                  <a:tcPr/>
                </a:tc>
                <a:extLst>
                  <a:ext uri="{0D108BD9-81ED-4DB2-BD59-A6C34878D82A}">
                    <a16:rowId xmlns:a16="http://schemas.microsoft.com/office/drawing/2014/main" val="448236628"/>
                  </a:ext>
                </a:extLst>
              </a:tr>
            </a:tbl>
          </a:graphicData>
        </a:graphic>
      </p:graphicFrame>
      <p:sp>
        <p:nvSpPr>
          <p:cNvPr id="4" name="TextBox 3">
            <a:extLst>
              <a:ext uri="{FF2B5EF4-FFF2-40B4-BE49-F238E27FC236}">
                <a16:creationId xmlns:a16="http://schemas.microsoft.com/office/drawing/2014/main" id="{2F8D86DF-D311-3446-AF05-67EDDE8F6AF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Essential Climate Variables</a:t>
            </a:r>
          </a:p>
        </p:txBody>
      </p:sp>
      <p:cxnSp>
        <p:nvCxnSpPr>
          <p:cNvPr id="5" name="Straight Connector 4">
            <a:extLst>
              <a:ext uri="{FF2B5EF4-FFF2-40B4-BE49-F238E27FC236}">
                <a16:creationId xmlns:a16="http://schemas.microsoft.com/office/drawing/2014/main" id="{1021A46F-8A23-9208-E6D9-21C72373B64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799970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Is California's bid to lead on climate issues paying off at home? |  CALmatters">
            <a:extLst>
              <a:ext uri="{FF2B5EF4-FFF2-40B4-BE49-F238E27FC236}">
                <a16:creationId xmlns:a16="http://schemas.microsoft.com/office/drawing/2014/main" id="{B043A781-FAFA-F3BA-2B84-F2A6DAB0C813}"/>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25688" y="1056982"/>
            <a:ext cx="8678862" cy="2525452"/>
          </a:xfrm>
        </p:spPr>
        <p:txBody>
          <a:bodyPr>
            <a:normAutofit/>
          </a:bodyPr>
          <a:lstStyle/>
          <a:p>
            <a:pPr>
              <a:buFont typeface="Arial" panose="020B0604020202020204" pitchFamily="34" charset="0"/>
              <a:buChar char="•"/>
            </a:pPr>
            <a:r>
              <a:rPr lang="en-GB" sz="2300" dirty="0"/>
              <a:t>Understood the difference between weather and climate</a:t>
            </a:r>
          </a:p>
          <a:p>
            <a:pPr>
              <a:buFont typeface="Arial" panose="020B0604020202020204" pitchFamily="34" charset="0"/>
              <a:buChar char="•"/>
            </a:pPr>
            <a:r>
              <a:rPr lang="en-GB" sz="2300" dirty="0"/>
              <a:t>Became familiar with concepts of climate change</a:t>
            </a:r>
          </a:p>
          <a:p>
            <a:pPr indent="0"/>
            <a:endParaRPr lang="en-GB" sz="2300" dirty="0"/>
          </a:p>
          <a:p>
            <a:pPr>
              <a:buFont typeface="Arial" panose="020B0604020202020204" pitchFamily="34" charset="0"/>
              <a:buChar char="•"/>
            </a:pPr>
            <a:r>
              <a:rPr lang="en-GB" sz="2300" dirty="0"/>
              <a:t>Became familiar with the climate change causes</a:t>
            </a:r>
          </a:p>
          <a:p>
            <a:pPr>
              <a:buFont typeface="Arial" panose="020B0604020202020204" pitchFamily="34" charset="0"/>
              <a:buChar char="•"/>
            </a:pPr>
            <a:r>
              <a:rPr lang="en-GB" sz="2300" dirty="0"/>
              <a:t>Became familiar with concepts of ECVs</a:t>
            </a:r>
          </a:p>
          <a:p>
            <a:endParaRPr lang="en-GB" dirty="0"/>
          </a:p>
        </p:txBody>
      </p:sp>
      <p:sp>
        <p:nvSpPr>
          <p:cNvPr id="4" name="TextBox 3">
            <a:extLst>
              <a:ext uri="{FF2B5EF4-FFF2-40B4-BE49-F238E27FC236}">
                <a16:creationId xmlns:a16="http://schemas.microsoft.com/office/drawing/2014/main" id="{B2AE2AD2-0F9B-1465-20B8-940A8ADB8CD3}"/>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Summary</a:t>
            </a:r>
          </a:p>
        </p:txBody>
      </p:sp>
      <p:cxnSp>
        <p:nvCxnSpPr>
          <p:cNvPr id="5" name="Straight Connector 4">
            <a:extLst>
              <a:ext uri="{FF2B5EF4-FFF2-40B4-BE49-F238E27FC236}">
                <a16:creationId xmlns:a16="http://schemas.microsoft.com/office/drawing/2014/main" id="{FA3A3818-2529-2499-EDE6-43A8FE87AFF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5949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Is California's bid to lead on climate issues paying off at home? |  CALmatters">
            <a:extLst>
              <a:ext uri="{FF2B5EF4-FFF2-40B4-BE49-F238E27FC236}">
                <a16:creationId xmlns:a16="http://schemas.microsoft.com/office/drawing/2014/main" id="{B043A781-FAFA-F3BA-2B84-F2A6DAB0C813}"/>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 y="2761"/>
            <a:ext cx="9144001" cy="68552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81534" y="824229"/>
            <a:ext cx="6404349" cy="2525452"/>
          </a:xfrm>
        </p:spPr>
        <p:txBody>
          <a:bodyPr>
            <a:normAutofit/>
          </a:bodyPr>
          <a:lstStyle/>
          <a:p>
            <a:pPr>
              <a:buFont typeface="Arial" panose="020B0604020202020204" pitchFamily="34" charset="0"/>
              <a:buChar char="•"/>
            </a:pPr>
            <a:r>
              <a:rPr lang="en-GB" dirty="0"/>
              <a:t>Let's get this sorted! </a:t>
            </a:r>
            <a:r>
              <a:rPr lang="en-GB" dirty="0">
                <a:sym typeface="Wingdings" panose="05000000000000000000" pitchFamily="2" charset="2"/>
              </a:rPr>
              <a:t></a:t>
            </a:r>
            <a:endParaRPr lang="en-GB" i="1" u="sng" dirty="0"/>
          </a:p>
          <a:p>
            <a:endParaRPr lang="en-GB" dirty="0"/>
          </a:p>
        </p:txBody>
      </p:sp>
      <p:sp>
        <p:nvSpPr>
          <p:cNvPr id="4" name="TextBox 3">
            <a:extLst>
              <a:ext uri="{FF2B5EF4-FFF2-40B4-BE49-F238E27FC236}">
                <a16:creationId xmlns:a16="http://schemas.microsoft.com/office/drawing/2014/main" id="{B2AE2AD2-0F9B-1465-20B8-940A8ADB8CD3}"/>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Data clinic</a:t>
            </a:r>
          </a:p>
        </p:txBody>
      </p:sp>
      <p:cxnSp>
        <p:nvCxnSpPr>
          <p:cNvPr id="5" name="Straight Connector 4">
            <a:extLst>
              <a:ext uri="{FF2B5EF4-FFF2-40B4-BE49-F238E27FC236}">
                <a16:creationId xmlns:a16="http://schemas.microsoft.com/office/drawing/2014/main" id="{FA3A3818-2529-2499-EDE6-43A8FE87AFF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28013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502CD94-CB62-36C1-6897-DA72A51FDE3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 y="0"/>
            <a:ext cx="9144001" cy="6850062"/>
          </a:xfrm>
          <a:prstGeom prst="rect">
            <a:avLst/>
          </a:prstGeom>
        </p:spPr>
      </p:pic>
      <p:sp>
        <p:nvSpPr>
          <p:cNvPr id="4" name="Content Placeholder 2"/>
          <p:cNvSpPr txBox="1">
            <a:spLocks/>
          </p:cNvSpPr>
          <p:nvPr/>
        </p:nvSpPr>
        <p:spPr>
          <a:xfrm>
            <a:off x="171450" y="1771650"/>
            <a:ext cx="8858250" cy="3943350"/>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2025" dirty="0">
              <a:solidFill>
                <a:sysClr val="windowText" lastClr="000000"/>
              </a:solidFill>
              <a:latin typeface="Calibri" panose="020F0502020204030204"/>
            </a:endParaRPr>
          </a:p>
        </p:txBody>
      </p:sp>
      <p:sp>
        <p:nvSpPr>
          <p:cNvPr id="12" name="AutoShape 4">
            <a:extLst>
              <a:ext uri="{FF2B5EF4-FFF2-40B4-BE49-F238E27FC236}">
                <a16:creationId xmlns:a16="http://schemas.microsoft.com/office/drawing/2014/main" id="{282E5A76-6B7D-EF19-918F-05C267DCF2B6}"/>
              </a:ext>
            </a:extLst>
          </p:cNvPr>
          <p:cNvSpPr>
            <a:spLocks noChangeAspect="1" noChangeArrowheads="1"/>
          </p:cNvSpPr>
          <p:nvPr/>
        </p:nvSpPr>
        <p:spPr bwMode="auto">
          <a:xfrm>
            <a:off x="4625068" y="3396343"/>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16" name="TextBox 15">
            <a:extLst>
              <a:ext uri="{FF2B5EF4-FFF2-40B4-BE49-F238E27FC236}">
                <a16:creationId xmlns:a16="http://schemas.microsoft.com/office/drawing/2014/main" id="{B082F841-5FB1-18A6-C946-5314C5683B45}"/>
              </a:ext>
            </a:extLst>
          </p:cNvPr>
          <p:cNvSpPr txBox="1"/>
          <p:nvPr/>
        </p:nvSpPr>
        <p:spPr>
          <a:xfrm>
            <a:off x="449036" y="926278"/>
            <a:ext cx="3793781" cy="2862322"/>
          </a:xfrm>
          <a:prstGeom prst="rect">
            <a:avLst/>
          </a:prstGeom>
          <a:noFill/>
        </p:spPr>
        <p:txBody>
          <a:bodyPr wrap="square">
            <a:spAutoFit/>
          </a:bodyPr>
          <a:lstStyle/>
          <a:p>
            <a:pPr marL="342900" indent="-342900">
              <a:buFont typeface="Arial" panose="020B0604020202020204" pitchFamily="34" charset="0"/>
              <a:buChar char="•"/>
            </a:pPr>
            <a:r>
              <a:rPr lang="en-US" sz="2000" dirty="0">
                <a:solidFill>
                  <a:schemeClr val="bg1"/>
                </a:solidFill>
              </a:rPr>
              <a:t>Horizontal wind in the upper atmosphere that moves parallel to isobars</a:t>
            </a:r>
          </a:p>
          <a:p>
            <a:pPr marL="342900" indent="-342900">
              <a:buFont typeface="Arial" panose="020B0604020202020204" pitchFamily="34" charset="0"/>
              <a:buChar char="•"/>
            </a:pPr>
            <a:endParaRPr lang="en-US" sz="2000" dirty="0">
              <a:solidFill>
                <a:schemeClr val="bg1"/>
              </a:solidFill>
            </a:endParaRPr>
          </a:p>
          <a:p>
            <a:pPr marL="342900" indent="-342900">
              <a:buFont typeface="Arial" panose="020B0604020202020204" pitchFamily="34" charset="0"/>
              <a:buChar char="•"/>
            </a:pPr>
            <a:r>
              <a:rPr lang="en-US" sz="2000" dirty="0">
                <a:solidFill>
                  <a:schemeClr val="bg1"/>
                </a:solidFill>
              </a:rPr>
              <a:t>Results from a balance between pressure  Gradient force (PGF) and Coriolis force.</a:t>
            </a:r>
          </a:p>
          <a:p>
            <a:endParaRPr lang="en-US" sz="2000" dirty="0">
              <a:solidFill>
                <a:schemeClr val="bg1"/>
              </a:solidFill>
            </a:endParaRPr>
          </a:p>
        </p:txBody>
      </p:sp>
      <p:pic>
        <p:nvPicPr>
          <p:cNvPr id="2054" name="Picture 6" descr="geostrophic wind">
            <a:extLst>
              <a:ext uri="{FF2B5EF4-FFF2-40B4-BE49-F238E27FC236}">
                <a16:creationId xmlns:a16="http://schemas.microsoft.com/office/drawing/2014/main" id="{AA03E1B4-22CA-7794-4201-4609D1D02A0D}"/>
              </a:ext>
            </a:extLst>
          </p:cNvPr>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4416935" y="873214"/>
            <a:ext cx="4529291" cy="215430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3">
            <a:extLst>
              <a:ext uri="{FF2B5EF4-FFF2-40B4-BE49-F238E27FC236}">
                <a16:creationId xmlns:a16="http://schemas.microsoft.com/office/drawing/2014/main" id="{227002F8-D1DA-224F-BA72-0BB2EE6BFAA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Geostrophic Winds</a:t>
            </a:r>
          </a:p>
        </p:txBody>
      </p:sp>
      <p:cxnSp>
        <p:nvCxnSpPr>
          <p:cNvPr id="3" name="Straight Connector 2">
            <a:extLst>
              <a:ext uri="{FF2B5EF4-FFF2-40B4-BE49-F238E27FC236}">
                <a16:creationId xmlns:a16="http://schemas.microsoft.com/office/drawing/2014/main" id="{6299A8AC-B439-AD8D-76E6-80A34C6FA03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8" descr="Chart&#10;&#10;Description automatically generated">
            <a:extLst>
              <a:ext uri="{FF2B5EF4-FFF2-40B4-BE49-F238E27FC236}">
                <a16:creationId xmlns:a16="http://schemas.microsoft.com/office/drawing/2014/main" id="{2BEA259F-813F-3BD4-78FD-39AE7FBB557A}"/>
              </a:ext>
            </a:extLst>
          </p:cNvPr>
          <p:cNvPicPr>
            <a:picLocks noChangeAspect="1"/>
          </p:cNvPicPr>
          <p:nvPr/>
        </p:nvPicPr>
        <p:blipFill>
          <a:blip r:embed="rId5"/>
          <a:stretch>
            <a:fillRect/>
          </a:stretch>
        </p:blipFill>
        <p:spPr>
          <a:xfrm>
            <a:off x="607363" y="3626772"/>
            <a:ext cx="5691092" cy="2845546"/>
          </a:xfrm>
          <a:prstGeom prst="rect">
            <a:avLst/>
          </a:prstGeom>
        </p:spPr>
      </p:pic>
    </p:spTree>
    <p:extLst>
      <p:ext uri="{BB962C8B-B14F-4D97-AF65-F5344CB8AC3E}">
        <p14:creationId xmlns:p14="http://schemas.microsoft.com/office/powerpoint/2010/main" val="327386654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502CD94-CB62-36C1-6897-DA72A51FDE3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 y="0"/>
            <a:ext cx="9144001" cy="6850062"/>
          </a:xfrm>
          <a:prstGeom prst="rect">
            <a:avLst/>
          </a:prstGeom>
        </p:spPr>
      </p:pic>
      <p:sp>
        <p:nvSpPr>
          <p:cNvPr id="4" name="Content Placeholder 2"/>
          <p:cNvSpPr txBox="1">
            <a:spLocks/>
          </p:cNvSpPr>
          <p:nvPr/>
        </p:nvSpPr>
        <p:spPr>
          <a:xfrm>
            <a:off x="171450" y="1771650"/>
            <a:ext cx="8858250" cy="3943350"/>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2025" dirty="0">
              <a:solidFill>
                <a:sysClr val="windowText" lastClr="000000"/>
              </a:solidFill>
              <a:latin typeface="Calibri" panose="020F0502020204030204"/>
            </a:endParaRPr>
          </a:p>
        </p:txBody>
      </p:sp>
      <p:sp>
        <p:nvSpPr>
          <p:cNvPr id="12" name="AutoShape 4">
            <a:extLst>
              <a:ext uri="{FF2B5EF4-FFF2-40B4-BE49-F238E27FC236}">
                <a16:creationId xmlns:a16="http://schemas.microsoft.com/office/drawing/2014/main" id="{282E5A76-6B7D-EF19-918F-05C267DCF2B6}"/>
              </a:ext>
            </a:extLst>
          </p:cNvPr>
          <p:cNvSpPr>
            <a:spLocks noChangeAspect="1" noChangeArrowheads="1"/>
          </p:cNvSpPr>
          <p:nvPr/>
        </p:nvSpPr>
        <p:spPr bwMode="auto">
          <a:xfrm>
            <a:off x="4625068" y="3396343"/>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2" name="TextBox 3">
            <a:extLst>
              <a:ext uri="{FF2B5EF4-FFF2-40B4-BE49-F238E27FC236}">
                <a16:creationId xmlns:a16="http://schemas.microsoft.com/office/drawing/2014/main" id="{227002F8-D1DA-224F-BA72-0BB2EE6BFAA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Geostrophic Winds</a:t>
            </a:r>
          </a:p>
        </p:txBody>
      </p:sp>
      <p:cxnSp>
        <p:nvCxnSpPr>
          <p:cNvPr id="3" name="Straight Connector 2">
            <a:extLst>
              <a:ext uri="{FF2B5EF4-FFF2-40B4-BE49-F238E27FC236}">
                <a16:creationId xmlns:a16="http://schemas.microsoft.com/office/drawing/2014/main" id="{6299A8AC-B439-AD8D-76E6-80A34C6FA03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8" descr="Chart&#10;&#10;Description automatically generated">
            <a:extLst>
              <a:ext uri="{FF2B5EF4-FFF2-40B4-BE49-F238E27FC236}">
                <a16:creationId xmlns:a16="http://schemas.microsoft.com/office/drawing/2014/main" id="{2BEA259F-813F-3BD4-78FD-39AE7FBB557A}"/>
              </a:ext>
            </a:extLst>
          </p:cNvPr>
          <p:cNvPicPr>
            <a:picLocks noChangeAspect="1"/>
          </p:cNvPicPr>
          <p:nvPr/>
        </p:nvPicPr>
        <p:blipFill>
          <a:blip r:embed="rId4"/>
          <a:stretch>
            <a:fillRect/>
          </a:stretch>
        </p:blipFill>
        <p:spPr>
          <a:xfrm>
            <a:off x="607363" y="3626772"/>
            <a:ext cx="5691092" cy="2845546"/>
          </a:xfrm>
          <a:prstGeom prst="rect">
            <a:avLst/>
          </a:prstGeom>
        </p:spPr>
      </p:pic>
      <p:pic>
        <p:nvPicPr>
          <p:cNvPr id="5" name="Picture 4">
            <a:extLst>
              <a:ext uri="{FF2B5EF4-FFF2-40B4-BE49-F238E27FC236}">
                <a16:creationId xmlns:a16="http://schemas.microsoft.com/office/drawing/2014/main" id="{A8C4FA40-DFB6-7DDE-F50F-6D9C60731464}"/>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227382" y="919929"/>
            <a:ext cx="4741279" cy="963386"/>
          </a:xfrm>
          <a:prstGeom prst="rect">
            <a:avLst/>
          </a:prstGeom>
        </p:spPr>
      </p:pic>
      <p:sp>
        <p:nvSpPr>
          <p:cNvPr id="8" name="TextBox 7">
            <a:extLst>
              <a:ext uri="{FF2B5EF4-FFF2-40B4-BE49-F238E27FC236}">
                <a16:creationId xmlns:a16="http://schemas.microsoft.com/office/drawing/2014/main" id="{A13554DE-C16E-778E-EA52-C307E6CDF5EE}"/>
              </a:ext>
            </a:extLst>
          </p:cNvPr>
          <p:cNvSpPr txBox="1"/>
          <p:nvPr/>
        </p:nvSpPr>
        <p:spPr>
          <a:xfrm>
            <a:off x="424543" y="2030899"/>
            <a:ext cx="8858250" cy="1200329"/>
          </a:xfrm>
          <a:prstGeom prst="rect">
            <a:avLst/>
          </a:prstGeom>
          <a:noFill/>
        </p:spPr>
        <p:txBody>
          <a:bodyPr wrap="square">
            <a:spAutoFit/>
          </a:bodyPr>
          <a:lstStyle/>
          <a:p>
            <a:r>
              <a:rPr lang="en-US" sz="1800" dirty="0">
                <a:solidFill>
                  <a:schemeClr val="bg1"/>
                </a:solidFill>
              </a:rPr>
              <a:t>Where ρ is density of air (~1.2kg/m</a:t>
            </a:r>
            <a:r>
              <a:rPr lang="en-US" sz="1800" baseline="30000" dirty="0">
                <a:solidFill>
                  <a:schemeClr val="bg1"/>
                </a:solidFill>
              </a:rPr>
              <a:t>3</a:t>
            </a:r>
            <a:r>
              <a:rPr lang="en-US" sz="1800" dirty="0">
                <a:solidFill>
                  <a:schemeClr val="bg1"/>
                </a:solidFill>
              </a:rPr>
              <a:t>), f is called the Coriolis parameter which is a measure of the effect of the rotation of the Earth on a fluid parcel and is approximately 0.0001s</a:t>
            </a:r>
            <a:r>
              <a:rPr lang="en-US" sz="1800" baseline="30000" dirty="0">
                <a:solidFill>
                  <a:schemeClr val="bg1"/>
                </a:solidFill>
              </a:rPr>
              <a:t>-1</a:t>
            </a:r>
            <a:r>
              <a:rPr lang="en-US" sz="1800" dirty="0">
                <a:solidFill>
                  <a:schemeClr val="bg1"/>
                </a:solidFill>
              </a:rPr>
              <a:t>, ΔP is the difference in pressure between two locations, and ΔX is the distance between those two locations. </a:t>
            </a:r>
          </a:p>
        </p:txBody>
      </p:sp>
    </p:spTree>
    <p:extLst>
      <p:ext uri="{BB962C8B-B14F-4D97-AF65-F5344CB8AC3E}">
        <p14:creationId xmlns:p14="http://schemas.microsoft.com/office/powerpoint/2010/main" val="18893010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502CD94-CB62-36C1-6897-DA72A51FDE3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 y="0"/>
            <a:ext cx="9144001" cy="6850062"/>
          </a:xfrm>
          <a:prstGeom prst="rect">
            <a:avLst/>
          </a:prstGeom>
        </p:spPr>
      </p:pic>
      <p:sp>
        <p:nvSpPr>
          <p:cNvPr id="4" name="Content Placeholder 2"/>
          <p:cNvSpPr txBox="1">
            <a:spLocks/>
          </p:cNvSpPr>
          <p:nvPr/>
        </p:nvSpPr>
        <p:spPr>
          <a:xfrm>
            <a:off x="171450" y="1771650"/>
            <a:ext cx="8858250" cy="3943350"/>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2025" dirty="0">
              <a:solidFill>
                <a:sysClr val="windowText" lastClr="000000"/>
              </a:solidFill>
              <a:latin typeface="Calibri" panose="020F0502020204030204"/>
            </a:endParaRPr>
          </a:p>
        </p:txBody>
      </p:sp>
      <p:sp>
        <p:nvSpPr>
          <p:cNvPr id="12" name="AutoShape 4">
            <a:extLst>
              <a:ext uri="{FF2B5EF4-FFF2-40B4-BE49-F238E27FC236}">
                <a16:creationId xmlns:a16="http://schemas.microsoft.com/office/drawing/2014/main" id="{282E5A76-6B7D-EF19-918F-05C267DCF2B6}"/>
              </a:ext>
            </a:extLst>
          </p:cNvPr>
          <p:cNvSpPr>
            <a:spLocks noChangeAspect="1" noChangeArrowheads="1"/>
          </p:cNvSpPr>
          <p:nvPr/>
        </p:nvSpPr>
        <p:spPr bwMode="auto">
          <a:xfrm>
            <a:off x="4625068" y="3396343"/>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2" name="TextBox 3">
            <a:extLst>
              <a:ext uri="{FF2B5EF4-FFF2-40B4-BE49-F238E27FC236}">
                <a16:creationId xmlns:a16="http://schemas.microsoft.com/office/drawing/2014/main" id="{227002F8-D1DA-224F-BA72-0BB2EE6BFAA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Geostrophic Winds</a:t>
            </a:r>
          </a:p>
        </p:txBody>
      </p:sp>
      <p:cxnSp>
        <p:nvCxnSpPr>
          <p:cNvPr id="3" name="Straight Connector 2">
            <a:extLst>
              <a:ext uri="{FF2B5EF4-FFF2-40B4-BE49-F238E27FC236}">
                <a16:creationId xmlns:a16="http://schemas.microsoft.com/office/drawing/2014/main" id="{6299A8AC-B439-AD8D-76E6-80A34C6FA03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8" descr="Chart&#10;&#10;Description automatically generated">
            <a:extLst>
              <a:ext uri="{FF2B5EF4-FFF2-40B4-BE49-F238E27FC236}">
                <a16:creationId xmlns:a16="http://schemas.microsoft.com/office/drawing/2014/main" id="{2BEA259F-813F-3BD4-78FD-39AE7FBB557A}"/>
              </a:ext>
            </a:extLst>
          </p:cNvPr>
          <p:cNvPicPr>
            <a:picLocks noChangeAspect="1"/>
          </p:cNvPicPr>
          <p:nvPr/>
        </p:nvPicPr>
        <p:blipFill>
          <a:blip r:embed="rId4"/>
          <a:stretch>
            <a:fillRect/>
          </a:stretch>
        </p:blipFill>
        <p:spPr>
          <a:xfrm>
            <a:off x="607363" y="3626772"/>
            <a:ext cx="5691092" cy="2845546"/>
          </a:xfrm>
          <a:prstGeom prst="rect">
            <a:avLst/>
          </a:prstGeom>
        </p:spPr>
      </p:pic>
      <p:pic>
        <p:nvPicPr>
          <p:cNvPr id="5" name="Picture 4">
            <a:extLst>
              <a:ext uri="{FF2B5EF4-FFF2-40B4-BE49-F238E27FC236}">
                <a16:creationId xmlns:a16="http://schemas.microsoft.com/office/drawing/2014/main" id="{A8C4FA40-DFB6-7DDE-F50F-6D9C60731464}"/>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227382" y="919929"/>
            <a:ext cx="4741279" cy="963386"/>
          </a:xfrm>
          <a:prstGeom prst="rect">
            <a:avLst/>
          </a:prstGeom>
        </p:spPr>
      </p:pic>
      <p:sp>
        <p:nvSpPr>
          <p:cNvPr id="8" name="TextBox 7">
            <a:extLst>
              <a:ext uri="{FF2B5EF4-FFF2-40B4-BE49-F238E27FC236}">
                <a16:creationId xmlns:a16="http://schemas.microsoft.com/office/drawing/2014/main" id="{A13554DE-C16E-778E-EA52-C307E6CDF5EE}"/>
              </a:ext>
            </a:extLst>
          </p:cNvPr>
          <p:cNvSpPr txBox="1"/>
          <p:nvPr/>
        </p:nvSpPr>
        <p:spPr>
          <a:xfrm>
            <a:off x="424543" y="2030899"/>
            <a:ext cx="8858250" cy="1200329"/>
          </a:xfrm>
          <a:prstGeom prst="rect">
            <a:avLst/>
          </a:prstGeom>
          <a:noFill/>
        </p:spPr>
        <p:txBody>
          <a:bodyPr wrap="square">
            <a:spAutoFit/>
          </a:bodyPr>
          <a:lstStyle/>
          <a:p>
            <a:r>
              <a:rPr lang="en-US" sz="1800" dirty="0">
                <a:solidFill>
                  <a:schemeClr val="bg1"/>
                </a:solidFill>
              </a:rPr>
              <a:t>Where ρ is density of air (~1.2kg/m</a:t>
            </a:r>
            <a:r>
              <a:rPr lang="en-US" sz="1800" baseline="30000" dirty="0">
                <a:solidFill>
                  <a:schemeClr val="bg1"/>
                </a:solidFill>
              </a:rPr>
              <a:t>3</a:t>
            </a:r>
            <a:r>
              <a:rPr lang="en-US" sz="1800" dirty="0">
                <a:solidFill>
                  <a:schemeClr val="bg1"/>
                </a:solidFill>
              </a:rPr>
              <a:t>), f is called the Coriolis parameter which is a measure of the effect of the rotation of the Earth on a fluid parcel and is approximately 0.0001s</a:t>
            </a:r>
            <a:r>
              <a:rPr lang="en-US" sz="1800" baseline="30000" dirty="0">
                <a:solidFill>
                  <a:schemeClr val="bg1"/>
                </a:solidFill>
              </a:rPr>
              <a:t>-1</a:t>
            </a:r>
            <a:r>
              <a:rPr lang="en-US" sz="1800" dirty="0">
                <a:solidFill>
                  <a:schemeClr val="bg1"/>
                </a:solidFill>
              </a:rPr>
              <a:t>, ΔP is the difference in pressure between two locations, and ΔX is the distance between those two locations. </a:t>
            </a:r>
          </a:p>
        </p:txBody>
      </p:sp>
      <p:sp>
        <p:nvSpPr>
          <p:cNvPr id="6" name="Rectangle 5">
            <a:extLst>
              <a:ext uri="{FF2B5EF4-FFF2-40B4-BE49-F238E27FC236}">
                <a16:creationId xmlns:a16="http://schemas.microsoft.com/office/drawing/2014/main" id="{667FD6EC-CF09-C5FE-851A-BC7E52FAADA6}"/>
              </a:ext>
            </a:extLst>
          </p:cNvPr>
          <p:cNvSpPr/>
          <p:nvPr/>
        </p:nvSpPr>
        <p:spPr bwMode="auto">
          <a:xfrm>
            <a:off x="8110863" y="864097"/>
            <a:ext cx="514350" cy="963386"/>
          </a:xfrm>
          <a:prstGeom prst="rect">
            <a:avLst/>
          </a:prstGeom>
          <a:noFill/>
          <a:ln w="76200">
            <a:solidFill>
              <a:srgbClr val="FF0000"/>
            </a:solidFill>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68580" tIns="34290" rIns="68580" bIns="34290" numCol="1" rtlCol="0" anchor="t" anchorCtr="0" compatLnSpc="1">
            <a:prstTxWarp prst="textNoShape">
              <a:avLst/>
            </a:prstTxWarp>
          </a:bodyPr>
          <a:lstStyle/>
          <a:p>
            <a:pPr defTabSz="685800" eaLnBrk="0" fontAlgn="base" hangingPunct="0">
              <a:spcBef>
                <a:spcPct val="0"/>
              </a:spcBef>
              <a:spcAft>
                <a:spcPct val="0"/>
              </a:spcAft>
            </a:pPr>
            <a:endParaRPr lang="en-US">
              <a:solidFill>
                <a:schemeClr val="tx1"/>
              </a:solidFill>
              <a:latin typeface="Arial" pitchFamily="-107" charset="0"/>
              <a:ea typeface="ＭＳ Ｐゴシック" pitchFamily="-107" charset="-128"/>
              <a:cs typeface="ＭＳ Ｐゴシック" pitchFamily="-107" charset="-128"/>
            </a:endParaRPr>
          </a:p>
        </p:txBody>
      </p:sp>
      <p:sp>
        <p:nvSpPr>
          <p:cNvPr id="10" name="TextBox 9">
            <a:extLst>
              <a:ext uri="{FF2B5EF4-FFF2-40B4-BE49-F238E27FC236}">
                <a16:creationId xmlns:a16="http://schemas.microsoft.com/office/drawing/2014/main" id="{680CA7D2-E6BC-371C-5D15-30FB5A9218E5}"/>
              </a:ext>
            </a:extLst>
          </p:cNvPr>
          <p:cNvSpPr txBox="1"/>
          <p:nvPr/>
        </p:nvSpPr>
        <p:spPr>
          <a:xfrm>
            <a:off x="7856539" y="102174"/>
            <a:ext cx="1485899" cy="715581"/>
          </a:xfrm>
          <a:prstGeom prst="rect">
            <a:avLst/>
          </a:prstGeom>
          <a:noFill/>
        </p:spPr>
        <p:txBody>
          <a:bodyPr wrap="square" rtlCol="0">
            <a:spAutoFit/>
          </a:bodyPr>
          <a:lstStyle/>
          <a:p>
            <a:r>
              <a:rPr lang="en-US" sz="1350" dirty="0">
                <a:solidFill>
                  <a:srgbClr val="FF0000"/>
                </a:solidFill>
              </a:rPr>
              <a:t>Gradient of atmospheric pressure</a:t>
            </a:r>
          </a:p>
        </p:txBody>
      </p:sp>
    </p:spTree>
    <p:extLst>
      <p:ext uri="{BB962C8B-B14F-4D97-AF65-F5344CB8AC3E}">
        <p14:creationId xmlns:p14="http://schemas.microsoft.com/office/powerpoint/2010/main" val="148855894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502CD94-CB62-36C1-6897-DA72A51FDE3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 y="0"/>
            <a:ext cx="9144001" cy="6850062"/>
          </a:xfrm>
          <a:prstGeom prst="rect">
            <a:avLst/>
          </a:prstGeom>
        </p:spPr>
      </p:pic>
      <p:sp>
        <p:nvSpPr>
          <p:cNvPr id="4" name="Content Placeholder 2"/>
          <p:cNvSpPr txBox="1">
            <a:spLocks/>
          </p:cNvSpPr>
          <p:nvPr/>
        </p:nvSpPr>
        <p:spPr>
          <a:xfrm>
            <a:off x="171450" y="1771650"/>
            <a:ext cx="8858250" cy="3943350"/>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spcBef>
                <a:spcPts val="750"/>
              </a:spcBef>
              <a:defRPr/>
            </a:pPr>
            <a:endParaRPr lang="en-AU" altLang="en-US" sz="2025" dirty="0">
              <a:solidFill>
                <a:sysClr val="windowText" lastClr="000000"/>
              </a:solidFill>
              <a:latin typeface="Calibri" panose="020F0502020204030204"/>
            </a:endParaRPr>
          </a:p>
        </p:txBody>
      </p:sp>
      <p:sp>
        <p:nvSpPr>
          <p:cNvPr id="12" name="AutoShape 4">
            <a:extLst>
              <a:ext uri="{FF2B5EF4-FFF2-40B4-BE49-F238E27FC236}">
                <a16:creationId xmlns:a16="http://schemas.microsoft.com/office/drawing/2014/main" id="{282E5A76-6B7D-EF19-918F-05C267DCF2B6}"/>
              </a:ext>
            </a:extLst>
          </p:cNvPr>
          <p:cNvSpPr>
            <a:spLocks noChangeAspect="1" noChangeArrowheads="1"/>
          </p:cNvSpPr>
          <p:nvPr/>
        </p:nvSpPr>
        <p:spPr bwMode="auto">
          <a:xfrm>
            <a:off x="4625068" y="3396343"/>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sz="1350"/>
          </a:p>
        </p:txBody>
      </p:sp>
      <p:sp>
        <p:nvSpPr>
          <p:cNvPr id="2" name="TextBox 3">
            <a:extLst>
              <a:ext uri="{FF2B5EF4-FFF2-40B4-BE49-F238E27FC236}">
                <a16:creationId xmlns:a16="http://schemas.microsoft.com/office/drawing/2014/main" id="{227002F8-D1DA-224F-BA72-0BB2EE6BFAA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Geostrophic Winds</a:t>
            </a:r>
          </a:p>
        </p:txBody>
      </p:sp>
      <p:cxnSp>
        <p:nvCxnSpPr>
          <p:cNvPr id="3" name="Straight Connector 2">
            <a:extLst>
              <a:ext uri="{FF2B5EF4-FFF2-40B4-BE49-F238E27FC236}">
                <a16:creationId xmlns:a16="http://schemas.microsoft.com/office/drawing/2014/main" id="{6299A8AC-B439-AD8D-76E6-80A34C6FA03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8" descr="Chart&#10;&#10;Description automatically generated">
            <a:extLst>
              <a:ext uri="{FF2B5EF4-FFF2-40B4-BE49-F238E27FC236}">
                <a16:creationId xmlns:a16="http://schemas.microsoft.com/office/drawing/2014/main" id="{2BEA259F-813F-3BD4-78FD-39AE7FBB557A}"/>
              </a:ext>
            </a:extLst>
          </p:cNvPr>
          <p:cNvPicPr>
            <a:picLocks noChangeAspect="1"/>
          </p:cNvPicPr>
          <p:nvPr/>
        </p:nvPicPr>
        <p:blipFill>
          <a:blip r:embed="rId4"/>
          <a:stretch>
            <a:fillRect/>
          </a:stretch>
        </p:blipFill>
        <p:spPr>
          <a:xfrm>
            <a:off x="607363" y="3626772"/>
            <a:ext cx="5691092" cy="2845546"/>
          </a:xfrm>
          <a:prstGeom prst="rect">
            <a:avLst/>
          </a:prstGeom>
        </p:spPr>
      </p:pic>
      <p:pic>
        <p:nvPicPr>
          <p:cNvPr id="5" name="Picture 4">
            <a:extLst>
              <a:ext uri="{FF2B5EF4-FFF2-40B4-BE49-F238E27FC236}">
                <a16:creationId xmlns:a16="http://schemas.microsoft.com/office/drawing/2014/main" id="{A8C4FA40-DFB6-7DDE-F50F-6D9C60731464}"/>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227382" y="919929"/>
            <a:ext cx="4741279" cy="963386"/>
          </a:xfrm>
          <a:prstGeom prst="rect">
            <a:avLst/>
          </a:prstGeom>
        </p:spPr>
      </p:pic>
      <p:sp>
        <p:nvSpPr>
          <p:cNvPr id="6" name="Rectangle 5">
            <a:extLst>
              <a:ext uri="{FF2B5EF4-FFF2-40B4-BE49-F238E27FC236}">
                <a16:creationId xmlns:a16="http://schemas.microsoft.com/office/drawing/2014/main" id="{667FD6EC-CF09-C5FE-851A-BC7E52FAADA6}"/>
              </a:ext>
            </a:extLst>
          </p:cNvPr>
          <p:cNvSpPr/>
          <p:nvPr/>
        </p:nvSpPr>
        <p:spPr bwMode="auto">
          <a:xfrm>
            <a:off x="8110863" y="864097"/>
            <a:ext cx="514350" cy="963386"/>
          </a:xfrm>
          <a:prstGeom prst="rect">
            <a:avLst/>
          </a:prstGeom>
          <a:noFill/>
          <a:ln w="76200">
            <a:solidFill>
              <a:srgbClr val="FF0000"/>
            </a:solidFill>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68580" tIns="34290" rIns="68580" bIns="34290" numCol="1" rtlCol="0" anchor="t" anchorCtr="0" compatLnSpc="1">
            <a:prstTxWarp prst="textNoShape">
              <a:avLst/>
            </a:prstTxWarp>
          </a:bodyPr>
          <a:lstStyle/>
          <a:p>
            <a:pPr defTabSz="685800" eaLnBrk="0" fontAlgn="base" hangingPunct="0">
              <a:spcBef>
                <a:spcPct val="0"/>
              </a:spcBef>
              <a:spcAft>
                <a:spcPct val="0"/>
              </a:spcAft>
            </a:pPr>
            <a:endParaRPr lang="en-US">
              <a:solidFill>
                <a:schemeClr val="tx1"/>
              </a:solidFill>
              <a:latin typeface="Arial" pitchFamily="-107" charset="0"/>
              <a:ea typeface="ＭＳ Ｐゴシック" pitchFamily="-107" charset="-128"/>
              <a:cs typeface="ＭＳ Ｐゴシック" pitchFamily="-107" charset="-128"/>
            </a:endParaRPr>
          </a:p>
        </p:txBody>
      </p:sp>
      <p:sp>
        <p:nvSpPr>
          <p:cNvPr id="10" name="TextBox 9">
            <a:extLst>
              <a:ext uri="{FF2B5EF4-FFF2-40B4-BE49-F238E27FC236}">
                <a16:creationId xmlns:a16="http://schemas.microsoft.com/office/drawing/2014/main" id="{680CA7D2-E6BC-371C-5D15-30FB5A9218E5}"/>
              </a:ext>
            </a:extLst>
          </p:cNvPr>
          <p:cNvSpPr txBox="1"/>
          <p:nvPr/>
        </p:nvSpPr>
        <p:spPr>
          <a:xfrm>
            <a:off x="7856539" y="102174"/>
            <a:ext cx="1485899" cy="715581"/>
          </a:xfrm>
          <a:prstGeom prst="rect">
            <a:avLst/>
          </a:prstGeom>
          <a:noFill/>
        </p:spPr>
        <p:txBody>
          <a:bodyPr wrap="square" rtlCol="0">
            <a:spAutoFit/>
          </a:bodyPr>
          <a:lstStyle/>
          <a:p>
            <a:r>
              <a:rPr lang="en-US" sz="1350" dirty="0">
                <a:solidFill>
                  <a:srgbClr val="FF0000"/>
                </a:solidFill>
              </a:rPr>
              <a:t>Gradient of atmospheric pressure</a:t>
            </a:r>
          </a:p>
        </p:txBody>
      </p:sp>
      <p:pic>
        <p:nvPicPr>
          <p:cNvPr id="11" name="Picture 10" descr="Diagram&#10;&#10;Description automatically generated">
            <a:extLst>
              <a:ext uri="{FF2B5EF4-FFF2-40B4-BE49-F238E27FC236}">
                <a16:creationId xmlns:a16="http://schemas.microsoft.com/office/drawing/2014/main" id="{489E6C0B-62E4-F2DC-96DE-552B4219B58B}"/>
              </a:ext>
            </a:extLst>
          </p:cNvPr>
          <p:cNvPicPr>
            <a:picLocks noChangeAspect="1"/>
          </p:cNvPicPr>
          <p:nvPr/>
        </p:nvPicPr>
        <p:blipFill>
          <a:blip r:embed="rId6"/>
          <a:stretch>
            <a:fillRect/>
          </a:stretch>
        </p:blipFill>
        <p:spPr>
          <a:xfrm>
            <a:off x="347605" y="864097"/>
            <a:ext cx="3532172" cy="2600963"/>
          </a:xfrm>
          <a:prstGeom prst="rect">
            <a:avLst/>
          </a:prstGeom>
          <a:ln w="76200">
            <a:solidFill>
              <a:srgbClr val="FF0000"/>
            </a:solidFill>
          </a:ln>
        </p:spPr>
      </p:pic>
    </p:spTree>
    <p:extLst>
      <p:ext uri="{BB962C8B-B14F-4D97-AF65-F5344CB8AC3E}">
        <p14:creationId xmlns:p14="http://schemas.microsoft.com/office/powerpoint/2010/main" val="2430512718"/>
      </p:ext>
    </p:extLst>
  </p:cSld>
  <p:clrMapOvr>
    <a:masterClrMapping/>
  </p:clrMapOvr>
</p:sld>
</file>

<file path=ppt/theme/theme1.xml><?xml version="1.0" encoding="utf-8"?>
<a:theme xmlns:a="http://schemas.openxmlformats.org/drawingml/2006/main" name="Office Theme">
  <a:themeElements>
    <a:clrScheme name="Custom 2">
      <a:dk1>
        <a:srgbClr val="00206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Office Theme 2013 - 2022</Template>
  <TotalTime>3482</TotalTime>
  <Words>5773</Words>
  <Application>Microsoft Office PowerPoint</Application>
  <PresentationFormat>On-screen Show (4:3)</PresentationFormat>
  <Paragraphs>554</Paragraphs>
  <Slides>67</Slides>
  <Notes>44</Notes>
  <HiddenSlides>4</HiddenSlides>
  <MMClips>1</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67</vt:i4>
      </vt:variant>
    </vt:vector>
  </HeadingPairs>
  <TitlesOfParts>
    <vt:vector size="85" baseType="lpstr">
      <vt:lpstr>-apple-system</vt:lpstr>
      <vt:lpstr>Helvetica Neue</vt:lpstr>
      <vt:lpstr>inherit</vt:lpstr>
      <vt:lpstr>Lato Extended</vt:lpstr>
      <vt:lpstr>NotesEsa</vt:lpstr>
      <vt:lpstr>YouTube Noto</vt:lpstr>
      <vt:lpstr>Arial</vt:lpstr>
      <vt:lpstr>Arial</vt:lpstr>
      <vt:lpstr>Arial Black</vt:lpstr>
      <vt:lpstr>Calibri</vt:lpstr>
      <vt:lpstr>Courier New</vt:lpstr>
      <vt:lpstr>Helvetica</vt:lpstr>
      <vt:lpstr>Nunito Sans</vt:lpstr>
      <vt:lpstr>Roboto</vt:lpstr>
      <vt:lpstr>Source Sans Pro</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Water has high specific heat capacity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The University of Melbourne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Alissa Flatley</cp:lastModifiedBy>
  <cp:revision>38</cp:revision>
  <dcterms:created xsi:type="dcterms:W3CDTF">2023-04-26T03:28:15Z</dcterms:created>
  <dcterms:modified xsi:type="dcterms:W3CDTF">2023-11-26T21:27:05Z</dcterms:modified>
</cp:coreProperties>
</file>