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5" r:id="rId10"/>
    <p:sldId id="264"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C50B1D7-B3DF-417D-AF00-FBF41F80DECF}" v="4" dt="2023-07-26T19:08:23.6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3333" autoAdjust="0"/>
  </p:normalViewPr>
  <p:slideViewPr>
    <p:cSldViewPr snapToGrid="0">
      <p:cViewPr varScale="1">
        <p:scale>
          <a:sx n="60" d="100"/>
          <a:sy n="60" d="100"/>
        </p:scale>
        <p:origin x="152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asiulvlada@gmail.com" userId="6b487daa5db7886d" providerId="LiveId" clId="{7C50B1D7-B3DF-417D-AF00-FBF41F80DECF}"/>
    <pc:docChg chg="undo custSel modSld sldOrd">
      <pc:chgData name="basiulvlada@gmail.com" userId="6b487daa5db7886d" providerId="LiveId" clId="{7C50B1D7-B3DF-417D-AF00-FBF41F80DECF}" dt="2023-07-26T19:52:28.229" v="252" actId="20577"/>
      <pc:docMkLst>
        <pc:docMk/>
      </pc:docMkLst>
      <pc:sldChg chg="modSp mod">
        <pc:chgData name="basiulvlada@gmail.com" userId="6b487daa5db7886d" providerId="LiveId" clId="{7C50B1D7-B3DF-417D-AF00-FBF41F80DECF}" dt="2023-07-26T19:10:48.407" v="151" actId="13926"/>
        <pc:sldMkLst>
          <pc:docMk/>
          <pc:sldMk cId="3574877943" sldId="256"/>
        </pc:sldMkLst>
        <pc:spChg chg="mod">
          <ac:chgData name="basiulvlada@gmail.com" userId="6b487daa5db7886d" providerId="LiveId" clId="{7C50B1D7-B3DF-417D-AF00-FBF41F80DECF}" dt="2023-07-26T19:10:48.407" v="151" actId="13926"/>
          <ac:spMkLst>
            <pc:docMk/>
            <pc:sldMk cId="3574877943" sldId="256"/>
            <ac:spMk id="2" creationId="{DFEE55BD-CD39-4890-BDF2-10378D5A7ED9}"/>
          </ac:spMkLst>
        </pc:spChg>
        <pc:picChg chg="mod">
          <ac:chgData name="basiulvlada@gmail.com" userId="6b487daa5db7886d" providerId="LiveId" clId="{7C50B1D7-B3DF-417D-AF00-FBF41F80DECF}" dt="2023-07-26T19:05:13.701" v="39" actId="14100"/>
          <ac:picMkLst>
            <pc:docMk/>
            <pc:sldMk cId="3574877943" sldId="256"/>
            <ac:picMk id="5" creationId="{B9C91DA7-D3E2-8983-21D1-84B1A6C766E3}"/>
          </ac:picMkLst>
        </pc:picChg>
      </pc:sldChg>
      <pc:sldChg chg="modSp mod">
        <pc:chgData name="basiulvlada@gmail.com" userId="6b487daa5db7886d" providerId="LiveId" clId="{7C50B1D7-B3DF-417D-AF00-FBF41F80DECF}" dt="2023-07-26T19:36:46.085" v="225" actId="20577"/>
        <pc:sldMkLst>
          <pc:docMk/>
          <pc:sldMk cId="3834150925" sldId="259"/>
        </pc:sldMkLst>
        <pc:spChg chg="mod">
          <ac:chgData name="basiulvlada@gmail.com" userId="6b487daa5db7886d" providerId="LiveId" clId="{7C50B1D7-B3DF-417D-AF00-FBF41F80DECF}" dt="2023-07-26T19:36:46.085" v="225" actId="20577"/>
          <ac:spMkLst>
            <pc:docMk/>
            <pc:sldMk cId="3834150925" sldId="259"/>
            <ac:spMk id="3" creationId="{D65CBFD8-2D1B-48A3-9122-9D3DC92E1C3E}"/>
          </ac:spMkLst>
        </pc:spChg>
      </pc:sldChg>
      <pc:sldChg chg="modSp mod ord modNotesTx">
        <pc:chgData name="basiulvlada@gmail.com" userId="6b487daa5db7886d" providerId="LiveId" clId="{7C50B1D7-B3DF-417D-AF00-FBF41F80DECF}" dt="2023-07-26T19:52:28.229" v="252" actId="20577"/>
        <pc:sldMkLst>
          <pc:docMk/>
          <pc:sldMk cId="3881275484" sldId="260"/>
        </pc:sldMkLst>
        <pc:spChg chg="mod">
          <ac:chgData name="basiulvlada@gmail.com" userId="6b487daa5db7886d" providerId="LiveId" clId="{7C50B1D7-B3DF-417D-AF00-FBF41F80DECF}" dt="2023-07-26T19:35:24.863" v="209" actId="27636"/>
          <ac:spMkLst>
            <pc:docMk/>
            <pc:sldMk cId="3881275484" sldId="260"/>
            <ac:spMk id="3" creationId="{D65CBFD8-2D1B-48A3-9122-9D3DC92E1C3E}"/>
          </ac:spMkLst>
        </pc:spChg>
      </pc:sldChg>
      <pc:sldChg chg="modSp mod">
        <pc:chgData name="basiulvlada@gmail.com" userId="6b487daa5db7886d" providerId="LiveId" clId="{7C50B1D7-B3DF-417D-AF00-FBF41F80DECF}" dt="2023-07-26T19:36:08.290" v="217" actId="20577"/>
        <pc:sldMkLst>
          <pc:docMk/>
          <pc:sldMk cId="4019880655" sldId="261"/>
        </pc:sldMkLst>
        <pc:spChg chg="mod">
          <ac:chgData name="basiulvlada@gmail.com" userId="6b487daa5db7886d" providerId="LiveId" clId="{7C50B1D7-B3DF-417D-AF00-FBF41F80DECF}" dt="2023-07-26T19:36:08.290" v="217" actId="20577"/>
          <ac:spMkLst>
            <pc:docMk/>
            <pc:sldMk cId="4019880655" sldId="261"/>
            <ac:spMk id="3" creationId="{857A3F04-B8EB-4FC0-9B7B-F3B0940CC12A}"/>
          </ac:spMkLst>
        </pc:spChg>
      </pc:sldChg>
      <pc:sldChg chg="modSp mod">
        <pc:chgData name="basiulvlada@gmail.com" userId="6b487daa5db7886d" providerId="LiveId" clId="{7C50B1D7-B3DF-417D-AF00-FBF41F80DECF}" dt="2023-07-26T19:37:14.900" v="231" actId="20577"/>
        <pc:sldMkLst>
          <pc:docMk/>
          <pc:sldMk cId="459178600" sldId="262"/>
        </pc:sldMkLst>
        <pc:spChg chg="mod">
          <ac:chgData name="basiulvlada@gmail.com" userId="6b487daa5db7886d" providerId="LiveId" clId="{7C50B1D7-B3DF-417D-AF00-FBF41F80DECF}" dt="2023-07-26T19:37:14.900" v="231" actId="20577"/>
          <ac:spMkLst>
            <pc:docMk/>
            <pc:sldMk cId="459178600" sldId="262"/>
            <ac:spMk id="3" creationId="{64991A04-A8F1-41FA-AA19-9D71D8B693B8}"/>
          </ac:spMkLst>
        </pc:spChg>
      </pc:sldChg>
      <pc:sldChg chg="modSp mod">
        <pc:chgData name="basiulvlada@gmail.com" userId="6b487daa5db7886d" providerId="LiveId" clId="{7C50B1D7-B3DF-417D-AF00-FBF41F80DECF}" dt="2023-07-26T19:37:39.867" v="234" actId="20577"/>
        <pc:sldMkLst>
          <pc:docMk/>
          <pc:sldMk cId="692108223" sldId="263"/>
        </pc:sldMkLst>
        <pc:spChg chg="mod">
          <ac:chgData name="basiulvlada@gmail.com" userId="6b487daa5db7886d" providerId="LiveId" clId="{7C50B1D7-B3DF-417D-AF00-FBF41F80DECF}" dt="2023-07-26T19:37:39.867" v="234" actId="20577"/>
          <ac:spMkLst>
            <pc:docMk/>
            <pc:sldMk cId="692108223" sldId="263"/>
            <ac:spMk id="3" creationId="{B823DCC0-DF76-432B-BA72-C4D5B7F8A760}"/>
          </ac:spMkLst>
        </pc:spChg>
      </pc:sldChg>
      <pc:sldChg chg="modSp mod">
        <pc:chgData name="basiulvlada@gmail.com" userId="6b487daa5db7886d" providerId="LiveId" clId="{7C50B1D7-B3DF-417D-AF00-FBF41F80DECF}" dt="2023-07-26T19:49:26.923" v="247" actId="20577"/>
        <pc:sldMkLst>
          <pc:docMk/>
          <pc:sldMk cId="1498498095" sldId="264"/>
        </pc:sldMkLst>
        <pc:spChg chg="mod">
          <ac:chgData name="basiulvlada@gmail.com" userId="6b487daa5db7886d" providerId="LiveId" clId="{7C50B1D7-B3DF-417D-AF00-FBF41F80DECF}" dt="2023-07-26T19:49:26.923" v="247" actId="20577"/>
          <ac:spMkLst>
            <pc:docMk/>
            <pc:sldMk cId="1498498095" sldId="264"/>
            <ac:spMk id="2" creationId="{EBD8E43F-05E0-4509-AD02-0B03AACF1C7D}"/>
          </ac:spMkLst>
        </pc:spChg>
        <pc:spChg chg="mod">
          <ac:chgData name="basiulvlada@gmail.com" userId="6b487daa5db7886d" providerId="LiveId" clId="{7C50B1D7-B3DF-417D-AF00-FBF41F80DECF}" dt="2023-07-26T19:37:55.192" v="235"/>
          <ac:spMkLst>
            <pc:docMk/>
            <pc:sldMk cId="1498498095" sldId="264"/>
            <ac:spMk id="3" creationId="{AB2849A0-BD0B-44CE-98F8-E2EE8DAC608E}"/>
          </ac:spMkLst>
        </pc:spChg>
      </pc:sldChg>
      <pc:sldChg chg="modSp mod">
        <pc:chgData name="basiulvlada@gmail.com" userId="6b487daa5db7886d" providerId="LiveId" clId="{7C50B1D7-B3DF-417D-AF00-FBF41F80DECF}" dt="2023-07-26T19:49:38.684" v="251" actId="20577"/>
        <pc:sldMkLst>
          <pc:docMk/>
          <pc:sldMk cId="2922199712" sldId="266"/>
        </pc:sldMkLst>
        <pc:spChg chg="mod">
          <ac:chgData name="basiulvlada@gmail.com" userId="6b487daa5db7886d" providerId="LiveId" clId="{7C50B1D7-B3DF-417D-AF00-FBF41F80DECF}" dt="2023-07-26T19:49:38.684" v="251" actId="20577"/>
          <ac:spMkLst>
            <pc:docMk/>
            <pc:sldMk cId="2922199712" sldId="266"/>
            <ac:spMk id="2" creationId="{EBD8E43F-05E0-4509-AD02-0B03AACF1C7D}"/>
          </ac:spMkLst>
        </pc:spChg>
        <pc:spChg chg="mod">
          <ac:chgData name="basiulvlada@gmail.com" userId="6b487daa5db7886d" providerId="LiveId" clId="{7C50B1D7-B3DF-417D-AF00-FBF41F80DECF}" dt="2023-07-26T19:38:20.015" v="243" actId="20577"/>
          <ac:spMkLst>
            <pc:docMk/>
            <pc:sldMk cId="2922199712" sldId="266"/>
            <ac:spMk id="3" creationId="{AB2849A0-BD0B-44CE-98F8-E2EE8DAC608E}"/>
          </ac:spMkLst>
        </pc:spChg>
      </pc:sldChg>
      <pc:sldChg chg="modSp mod">
        <pc:chgData name="basiulvlada@gmail.com" userId="6b487daa5db7886d" providerId="LiveId" clId="{7C50B1D7-B3DF-417D-AF00-FBF41F80DECF}" dt="2023-07-26T19:21:10.899" v="164" actId="27636"/>
        <pc:sldMkLst>
          <pc:docMk/>
          <pc:sldMk cId="4138620133" sldId="268"/>
        </pc:sldMkLst>
        <pc:spChg chg="mod">
          <ac:chgData name="basiulvlada@gmail.com" userId="6b487daa5db7886d" providerId="LiveId" clId="{7C50B1D7-B3DF-417D-AF00-FBF41F80DECF}" dt="2023-07-26T19:21:10.899" v="164" actId="27636"/>
          <ac:spMkLst>
            <pc:docMk/>
            <pc:sldMk cId="4138620133" sldId="268"/>
            <ac:spMk id="3" creationId="{3D75DF94-09CA-4A6A-A0A1-303E0567FE8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294B3E8-5DD8-4B31-AA38-0216D02F8737}" type="datetimeFigureOut">
              <a:rPr lang="en-US" smtClean="0"/>
              <a:t>7/26/2023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0FBAA0-58B4-447E-8BFD-D6134D27D132}" type="slidenum">
              <a:rPr lang="en-US" smtClean="0"/>
              <a:t>‹#›</a:t>
            </a:fld>
            <a:endParaRPr lang="en-US"/>
          </a:p>
        </p:txBody>
      </p:sp>
    </p:spTree>
    <p:extLst>
      <p:ext uri="{BB962C8B-B14F-4D97-AF65-F5344CB8AC3E}">
        <p14:creationId xmlns:p14="http://schemas.microsoft.com/office/powerpoint/2010/main" val="28844651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0FBAA0-58B4-447E-8BFD-D6134D27D132}" type="slidenum">
              <a:rPr lang="en-US" smtClean="0"/>
              <a:t>1</a:t>
            </a:fld>
            <a:endParaRPr lang="en-US"/>
          </a:p>
        </p:txBody>
      </p:sp>
    </p:spTree>
    <p:extLst>
      <p:ext uri="{BB962C8B-B14F-4D97-AF65-F5344CB8AC3E}">
        <p14:creationId xmlns:p14="http://schemas.microsoft.com/office/powerpoint/2010/main" val="42561106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presentation will be based on the discussion of how a company operating in the UK can face cultural and communication differences if it starts a joint venture with a Chinese company. When a company plans to start a joint venture with a company from another country, there are many cultural differences that are considered. These differences will be known in this presentation. A brief description of Chinese culture will be given to show how it is different from the UK. The success and failure factors of joint ventures in China will also be discussed. Using Hofstede's theory, differences between the two countries will be known to understand the factors that can create communication gaps.  </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C0FBAA0-58B4-447E-8BFD-D6134D27D132}" type="slidenum">
              <a:rPr lang="en-US" smtClean="0"/>
              <a:t>3</a:t>
            </a:fld>
            <a:endParaRPr lang="en-US"/>
          </a:p>
        </p:txBody>
      </p:sp>
    </p:spTree>
    <p:extLst>
      <p:ext uri="{BB962C8B-B14F-4D97-AF65-F5344CB8AC3E}">
        <p14:creationId xmlns:p14="http://schemas.microsoft.com/office/powerpoint/2010/main" val="1542620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There are some major differences between the UK and Chinese cultures. In China's work culture, a greater emphasis on relationship building is provided than in the UK. In China, people treat each other with more respect than in the UK which makes the work culture also different from the UK. In terms of greetings, appreciation and addressing people, the Chinese tend to be more polite than the British (Sheng, 2022). In China, when an individual is well-qualified and in charge of a project, they can always make decisions and determine whether it will be successful or not. As the English culture focuses more on the aspects of individualism, they tend to lack the effort of not offending others. Along with that, the Chinese people are more likely to congratulate others for their success, praise others for any achievement and be respectful of others' opinions (SUN and TIAN, 2017). </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C0FBAA0-58B4-447E-8BFD-D6134D27D132}" type="slidenum">
              <a:rPr lang="en-US" smtClean="0"/>
              <a:t>4</a:t>
            </a:fld>
            <a:endParaRPr lang="en-US"/>
          </a:p>
        </p:txBody>
      </p:sp>
    </p:spTree>
    <p:extLst>
      <p:ext uri="{BB962C8B-B14F-4D97-AF65-F5344CB8AC3E}">
        <p14:creationId xmlns:p14="http://schemas.microsoft.com/office/powerpoint/2010/main" val="14787441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UK company is going to come across several differences when having a joint venture with a company in China. The business structures are not generally hierarchical in the UK while most of the companies in China follow this structure. Formalities are very less in the UK which can be problematic as there are some cheating rules and manners people have to follow in China. Whether within the workplace or in society, people follow many rules when communicating with each other, whereas, in the UK, communication can sometimes be casual </a:t>
            </a:r>
            <a:r>
              <a:rPr lang="en-GB" sz="1800">
                <a:effectLst/>
                <a:latin typeface="Times New Roman" panose="02020603050405020304" pitchFamily="18" charset="0"/>
                <a:ea typeface="Times New Roman" panose="02020603050405020304" pitchFamily="18" charset="0"/>
              </a:rPr>
              <a:t>or informal. </a:t>
            </a:r>
            <a:r>
              <a:rPr lang="en-GB" sz="1800" dirty="0">
                <a:effectLst/>
                <a:latin typeface="Times New Roman" panose="02020603050405020304" pitchFamily="18" charset="0"/>
                <a:ea typeface="Times New Roman" panose="02020603050405020304" pitchFamily="18" charset="0"/>
              </a:rPr>
              <a:t>Constructive criticism has a higher prevalence in the UK than in China. When an employee conducts an activity and makes a mistake, their supervisors, leaders or managers can give them advice and point out the mistake without thinking of offending the employee (Ashiq, 2022). </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C0FBAA0-58B4-447E-8BFD-D6134D27D132}" type="slidenum">
              <a:rPr lang="en-US" smtClean="0"/>
              <a:t>5</a:t>
            </a:fld>
            <a:endParaRPr lang="en-US"/>
          </a:p>
        </p:txBody>
      </p:sp>
    </p:spTree>
    <p:extLst>
      <p:ext uri="{BB962C8B-B14F-4D97-AF65-F5344CB8AC3E}">
        <p14:creationId xmlns:p14="http://schemas.microsoft.com/office/powerpoint/2010/main" val="10187737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success rate generally depends on the choice of local partners. There is a huge and cheap workforce in China along with resources. China is actually one of the leading producers and manufacturers of industrial goods. As of the year 2022, the workforce of China was 733.5 million and the total labour workforce was 402 million (</a:t>
            </a:r>
            <a:r>
              <a:rPr lang="en-GB" sz="1800" dirty="0" err="1">
                <a:effectLst/>
                <a:latin typeface="Times New Roman" panose="02020603050405020304" pitchFamily="18" charset="0"/>
                <a:ea typeface="Times New Roman" panose="02020603050405020304" pitchFamily="18" charset="0"/>
              </a:rPr>
              <a:t>Huld</a:t>
            </a:r>
            <a:r>
              <a:rPr lang="en-GB" sz="1800" dirty="0">
                <a:effectLst/>
                <a:latin typeface="Times New Roman" panose="02020603050405020304" pitchFamily="18" charset="0"/>
                <a:ea typeface="Times New Roman" panose="02020603050405020304" pitchFamily="18" charset="0"/>
              </a:rPr>
              <a:t>, 2023). This becomes a huge opportunity for joint ventures to operate their business in this country. However, in China, production speed is higher than in most of the countries. Therefore, it becomes a lot harder for companies from other countries to produce services and products at that pace which lessens their competitive edge (Meyer, 2019). </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C0FBAA0-58B4-447E-8BFD-D6134D27D132}" type="slidenum">
              <a:rPr lang="en-US" smtClean="0"/>
              <a:t>6</a:t>
            </a:fld>
            <a:endParaRPr lang="en-US"/>
          </a:p>
        </p:txBody>
      </p:sp>
    </p:spTree>
    <p:extLst>
      <p:ext uri="{BB962C8B-B14F-4D97-AF65-F5344CB8AC3E}">
        <p14:creationId xmlns:p14="http://schemas.microsoft.com/office/powerpoint/2010/main" val="29435602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main cultural characteristics of China are Courtesy, Benevolence, Harmony, Loyalty, Wisdom and Righteousness. The market is very distinctive which has a clear blending of traditional and old with the modern aspects. For example, here people, companies and communities like to cherish the history and also use new-edge technology and digital innovations like Virtual Reality, Artificial Reality, social media, digital marketing etc. for their benefit. Therefore, businesses need to have traditional values along with the use of technology. In addition, the Chinese people also have a knack for luxury which needs to be considered by the businesses. </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C0FBAA0-58B4-447E-8BFD-D6134D27D132}" type="slidenum">
              <a:rPr lang="en-US" smtClean="0"/>
              <a:t>7</a:t>
            </a:fld>
            <a:endParaRPr lang="en-US"/>
          </a:p>
        </p:txBody>
      </p:sp>
    </p:spTree>
    <p:extLst>
      <p:ext uri="{BB962C8B-B14F-4D97-AF65-F5344CB8AC3E}">
        <p14:creationId xmlns:p14="http://schemas.microsoft.com/office/powerpoint/2010/main" val="36085786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In terms of the Power Distance Index, in the UK it is 35 and in China, it is 80. Therefore, it can be stated that in China decision-making is centralised, bureaucracy is encouraged and power has a significant aspect in the workplace (</a:t>
            </a:r>
            <a:r>
              <a:rPr lang="en-GB" sz="1800" dirty="0" err="1">
                <a:solidFill>
                  <a:srgbClr val="000000"/>
                </a:solidFill>
                <a:effectLst/>
                <a:latin typeface="Times New Roman" panose="02020603050405020304" pitchFamily="18" charset="0"/>
                <a:ea typeface="Times New Roman" panose="02020603050405020304" pitchFamily="18" charset="0"/>
              </a:rPr>
              <a:t>HofstedeInsights</a:t>
            </a:r>
            <a:r>
              <a:rPr lang="en-GB" sz="1800" dirty="0">
                <a:solidFill>
                  <a:srgbClr val="000000"/>
                </a:solidFill>
                <a:effectLst/>
                <a:latin typeface="Times New Roman" panose="02020603050405020304" pitchFamily="18" charset="0"/>
                <a:ea typeface="Times New Roman" panose="02020603050405020304" pitchFamily="18" charset="0"/>
              </a:rPr>
              <a:t>, 2023</a:t>
            </a:r>
            <a:r>
              <a:rPr lang="en-GB" sz="1800"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When considering the Individualism vs. Collectivism, the UK is on 89 and China is on 20. Thus, in China, attaining personal goals is not encouraged and the self-image of an individual is shown as ‘we’.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The Masculinity vs. Femininity aspects shows that the UK and China are both 66. This indicates a higher level of masculinity. This means that in China people are focused on having material achievements (</a:t>
            </a:r>
            <a:r>
              <a:rPr lang="en-US" sz="1800" dirty="0">
                <a:effectLst/>
                <a:latin typeface="Times New Roman" panose="02020603050405020304" pitchFamily="18" charset="0"/>
                <a:ea typeface="Times New Roman" panose="02020603050405020304" pitchFamily="18" charset="0"/>
              </a:rPr>
              <a:t>CFI, 2023</a:t>
            </a:r>
            <a:r>
              <a:rPr lang="en-GB" sz="1800" dirty="0">
                <a:effectLst/>
                <a:latin typeface="Times New Roman" panose="02020603050405020304" pitchFamily="18" charset="0"/>
                <a:ea typeface="Times New Roman" panose="02020603050405020304" pitchFamily="18" charset="0"/>
              </a:rPr>
              <a:t>). They also want to have assertive roles and distinct gender responsibilities and concentrate on building wealth. </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C0FBAA0-58B4-447E-8BFD-D6134D27D132}" type="slidenum">
              <a:rPr lang="en-US" smtClean="0"/>
              <a:t>8</a:t>
            </a:fld>
            <a:endParaRPr lang="en-US"/>
          </a:p>
        </p:txBody>
      </p:sp>
    </p:spTree>
    <p:extLst>
      <p:ext uri="{BB962C8B-B14F-4D97-AF65-F5344CB8AC3E}">
        <p14:creationId xmlns:p14="http://schemas.microsoft.com/office/powerpoint/2010/main" val="36032039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Uncertainty Avoidance Index is the next dimension in which the UK has 35 and China has 30. Both of the countries have a lower Uncertainty Avoidance Index, however, China has a lower index than the UK. This means that risk-taking, ambiguity, and uncertainty are tolerated more in China than in the UK (</a:t>
            </a:r>
            <a:r>
              <a:rPr lang="en-GB" sz="1800" dirty="0" err="1">
                <a:solidFill>
                  <a:srgbClr val="000000"/>
                </a:solidFill>
                <a:effectLst/>
                <a:latin typeface="Times New Roman" panose="02020603050405020304" pitchFamily="18" charset="0"/>
                <a:ea typeface="Times New Roman" panose="02020603050405020304" pitchFamily="18" charset="0"/>
              </a:rPr>
              <a:t>HofstedeInsights</a:t>
            </a:r>
            <a:r>
              <a:rPr lang="en-GB" sz="1800" dirty="0">
                <a:solidFill>
                  <a:srgbClr val="000000"/>
                </a:solidFill>
                <a:effectLst/>
                <a:latin typeface="Times New Roman" panose="02020603050405020304" pitchFamily="18" charset="0"/>
                <a:ea typeface="Times New Roman" panose="02020603050405020304" pitchFamily="18" charset="0"/>
              </a:rPr>
              <a:t>, 2023</a:t>
            </a:r>
            <a:r>
              <a:rPr lang="en-GB" sz="1800" dirty="0">
                <a:effectLst/>
                <a:latin typeface="Times New Roman" panose="02020603050405020304" pitchFamily="18" charset="0"/>
                <a:ea typeface="Times New Roman" panose="02020603050405020304" pitchFamily="18" charset="0"/>
              </a:rPr>
              <a:t>).</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In terms of Long-Term Orientation vs. Short-Term Orientation, the UK has 51 and China has 87. Therefore, China tends to focus more on the future whereas the UK companies focus on short-term success which can be problematic.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In the case of Indulgence vs. Restraint, the index for the UK is 69 and for China, it is 24. This means that society does not allow gratification of particular needs and only operates through social norms and rules. </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C0FBAA0-58B4-447E-8BFD-D6134D27D132}" type="slidenum">
              <a:rPr lang="en-US" smtClean="0"/>
              <a:t>9</a:t>
            </a:fld>
            <a:endParaRPr lang="en-US"/>
          </a:p>
        </p:txBody>
      </p:sp>
    </p:spTree>
    <p:extLst>
      <p:ext uri="{BB962C8B-B14F-4D97-AF65-F5344CB8AC3E}">
        <p14:creationId xmlns:p14="http://schemas.microsoft.com/office/powerpoint/2010/main" val="21029739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It is recommended to the company learn about hierarchical structures, how the chain of command works in the workplace and how the entire business processes are conducted. The company needs to have a greater bureaucracy in the workplace through which everyone at the different levels of the organisation can understand the work and do it for organisational benefits. In this way, the company can properly run their business operations in China (</a:t>
            </a:r>
            <a:r>
              <a:rPr lang="en-GB" sz="1800" dirty="0" err="1">
                <a:solidFill>
                  <a:srgbClr val="000000"/>
                </a:solidFill>
                <a:effectLst/>
                <a:latin typeface="Times New Roman" panose="02020603050405020304" pitchFamily="18" charset="0"/>
                <a:ea typeface="Times New Roman" panose="02020603050405020304" pitchFamily="18" charset="0"/>
              </a:rPr>
              <a:t>Boquen</a:t>
            </a:r>
            <a:r>
              <a:rPr lang="en-GB" sz="1800" dirty="0">
                <a:solidFill>
                  <a:srgbClr val="000000"/>
                </a:solidFill>
                <a:effectLst/>
                <a:latin typeface="Times New Roman" panose="02020603050405020304" pitchFamily="18" charset="0"/>
                <a:ea typeface="Times New Roman" panose="02020603050405020304" pitchFamily="18" charset="0"/>
              </a:rPr>
              <a:t>, 2023</a:t>
            </a:r>
            <a:r>
              <a:rPr lang="en-GB" sz="1800"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C0FBAA0-58B4-447E-8BFD-D6134D27D132}" type="slidenum">
              <a:rPr lang="en-US" smtClean="0"/>
              <a:t>10</a:t>
            </a:fld>
            <a:endParaRPr lang="en-US"/>
          </a:p>
        </p:txBody>
      </p:sp>
    </p:spTree>
    <p:extLst>
      <p:ext uri="{BB962C8B-B14F-4D97-AF65-F5344CB8AC3E}">
        <p14:creationId xmlns:p14="http://schemas.microsoft.com/office/powerpoint/2010/main" val="28699078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It is further recommended to the UK-based company maintain good supplier relationships along with a healthy relationship with the employees and customers. As relationship building is a big part of doing business in China, the company needs to have proper business communication with the stakeholders to make the supply chain better. By showing empathy and sensitivity relationships can be built stronger and a long-term relationship can be built (</a:t>
            </a:r>
            <a:r>
              <a:rPr lang="en-GB" sz="1800" dirty="0" err="1">
                <a:solidFill>
                  <a:srgbClr val="000000"/>
                </a:solidFill>
                <a:effectLst/>
                <a:latin typeface="Times New Roman" panose="02020603050405020304" pitchFamily="18" charset="0"/>
                <a:ea typeface="Times New Roman" panose="02020603050405020304" pitchFamily="18" charset="0"/>
              </a:rPr>
              <a:t>Boquen</a:t>
            </a:r>
            <a:r>
              <a:rPr lang="en-GB" sz="1800" dirty="0">
                <a:solidFill>
                  <a:srgbClr val="000000"/>
                </a:solidFill>
                <a:effectLst/>
                <a:latin typeface="Times New Roman" panose="02020603050405020304" pitchFamily="18" charset="0"/>
                <a:ea typeface="Times New Roman" panose="02020603050405020304" pitchFamily="18" charset="0"/>
              </a:rPr>
              <a:t>, 2023</a:t>
            </a:r>
            <a:r>
              <a:rPr lang="en-GB" sz="1800"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C0FBAA0-58B4-447E-8BFD-D6134D27D132}" type="slidenum">
              <a:rPr lang="en-US" smtClean="0"/>
              <a:t>11</a:t>
            </a:fld>
            <a:endParaRPr lang="en-US"/>
          </a:p>
        </p:txBody>
      </p:sp>
    </p:spTree>
    <p:extLst>
      <p:ext uri="{BB962C8B-B14F-4D97-AF65-F5344CB8AC3E}">
        <p14:creationId xmlns:p14="http://schemas.microsoft.com/office/powerpoint/2010/main" val="37333644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presentation has shown the cultural differences between the UK and China in the light of showing how a UK company can see differences in China if a joint venture is created. A description of Chinese culture along with its difference from the UK culture has been given. The factors that work for the success and failure of joint ventures in China have also been stated here. Hofstede's cultural dimension has been used to show the differences between the two countries to understand what can create communication gaps. </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C0FBAA0-58B4-447E-8BFD-D6134D27D132}" type="slidenum">
              <a:rPr lang="en-US" smtClean="0"/>
              <a:t>12</a:t>
            </a:fld>
            <a:endParaRPr lang="en-US"/>
          </a:p>
        </p:txBody>
      </p:sp>
    </p:spTree>
    <p:extLst>
      <p:ext uri="{BB962C8B-B14F-4D97-AF65-F5344CB8AC3E}">
        <p14:creationId xmlns:p14="http://schemas.microsoft.com/office/powerpoint/2010/main" val="14120224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D7A3A-2F53-4F4B-8591-C4F9ECAEA4F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B73D407-BC53-4654-AD72-53E83A40A7A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246D834-EF05-4AC1-AA5F-8D874FF50DCA}"/>
              </a:ext>
            </a:extLst>
          </p:cNvPr>
          <p:cNvSpPr>
            <a:spLocks noGrp="1"/>
          </p:cNvSpPr>
          <p:nvPr>
            <p:ph type="dt" sz="half" idx="10"/>
          </p:nvPr>
        </p:nvSpPr>
        <p:spPr/>
        <p:txBody>
          <a:bodyPr/>
          <a:lstStyle/>
          <a:p>
            <a:fld id="{5B846836-3DFA-482E-9060-8D54F56622CB}" type="datetimeFigureOut">
              <a:rPr lang="en-US" smtClean="0"/>
              <a:t>7/26/2023</a:t>
            </a:fld>
            <a:endParaRPr lang="en-US"/>
          </a:p>
        </p:txBody>
      </p:sp>
      <p:sp>
        <p:nvSpPr>
          <p:cNvPr id="5" name="Footer Placeholder 4">
            <a:extLst>
              <a:ext uri="{FF2B5EF4-FFF2-40B4-BE49-F238E27FC236}">
                <a16:creationId xmlns:a16="http://schemas.microsoft.com/office/drawing/2014/main" id="{B8A916B9-B0EF-46FF-AF62-F57F73A3EF3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88EFDA-2A61-4AFF-9B56-A67BF1E495D7}"/>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5813771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4AB4D-96D3-4AF0-A38E-7A120F0C75D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C267860-DFA5-4808-90D9-25519746887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996285-7F67-481E-B7C1-778F50401049}"/>
              </a:ext>
            </a:extLst>
          </p:cNvPr>
          <p:cNvSpPr>
            <a:spLocks noGrp="1"/>
          </p:cNvSpPr>
          <p:nvPr>
            <p:ph type="dt" sz="half" idx="10"/>
          </p:nvPr>
        </p:nvSpPr>
        <p:spPr/>
        <p:txBody>
          <a:bodyPr/>
          <a:lstStyle/>
          <a:p>
            <a:fld id="{5B846836-3DFA-482E-9060-8D54F56622CB}" type="datetimeFigureOut">
              <a:rPr lang="en-US" smtClean="0"/>
              <a:t>7/26/2023</a:t>
            </a:fld>
            <a:endParaRPr lang="en-US"/>
          </a:p>
        </p:txBody>
      </p:sp>
      <p:sp>
        <p:nvSpPr>
          <p:cNvPr id="5" name="Footer Placeholder 4">
            <a:extLst>
              <a:ext uri="{FF2B5EF4-FFF2-40B4-BE49-F238E27FC236}">
                <a16:creationId xmlns:a16="http://schemas.microsoft.com/office/drawing/2014/main" id="{EBE663E6-9904-451B-8A81-B1B29318B51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52316D-114F-4AD8-B9BB-2E5BFE30EBF6}"/>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42064200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502E5-58AA-4B7E-9FF6-46CE9865E73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CD563B6-47FB-43EE-9979-91E085BC1A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6614507-5BBA-4577-AB50-96C6D838DD09}"/>
              </a:ext>
            </a:extLst>
          </p:cNvPr>
          <p:cNvSpPr>
            <a:spLocks noGrp="1"/>
          </p:cNvSpPr>
          <p:nvPr>
            <p:ph type="dt" sz="half" idx="10"/>
          </p:nvPr>
        </p:nvSpPr>
        <p:spPr/>
        <p:txBody>
          <a:bodyPr/>
          <a:lstStyle/>
          <a:p>
            <a:fld id="{5B846836-3DFA-482E-9060-8D54F56622CB}" type="datetimeFigureOut">
              <a:rPr lang="en-US" smtClean="0"/>
              <a:t>7/26/2023</a:t>
            </a:fld>
            <a:endParaRPr lang="en-US"/>
          </a:p>
        </p:txBody>
      </p:sp>
      <p:sp>
        <p:nvSpPr>
          <p:cNvPr id="5" name="Footer Placeholder 4">
            <a:extLst>
              <a:ext uri="{FF2B5EF4-FFF2-40B4-BE49-F238E27FC236}">
                <a16:creationId xmlns:a16="http://schemas.microsoft.com/office/drawing/2014/main" id="{32E5B09C-C6C7-4081-90EA-7CB34A686EF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9A4F51-B615-4E91-B492-A71F7313E9F8}"/>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40993995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275DD-2258-435E-A851-A56C5FD26D2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672BC13-5327-4371-B96A-C7B3F38F5F7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4A74DEF-B38F-4582-95A1-8BE1A8883B4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9814F77-5FD0-41EF-BD4B-F3E2C9546163}"/>
              </a:ext>
            </a:extLst>
          </p:cNvPr>
          <p:cNvSpPr>
            <a:spLocks noGrp="1"/>
          </p:cNvSpPr>
          <p:nvPr>
            <p:ph type="dt" sz="half" idx="10"/>
          </p:nvPr>
        </p:nvSpPr>
        <p:spPr/>
        <p:txBody>
          <a:bodyPr/>
          <a:lstStyle/>
          <a:p>
            <a:fld id="{5B846836-3DFA-482E-9060-8D54F56622CB}" type="datetimeFigureOut">
              <a:rPr lang="en-US" smtClean="0"/>
              <a:t>7/26/2023</a:t>
            </a:fld>
            <a:endParaRPr lang="en-US"/>
          </a:p>
        </p:txBody>
      </p:sp>
      <p:sp>
        <p:nvSpPr>
          <p:cNvPr id="6" name="Footer Placeholder 5">
            <a:extLst>
              <a:ext uri="{FF2B5EF4-FFF2-40B4-BE49-F238E27FC236}">
                <a16:creationId xmlns:a16="http://schemas.microsoft.com/office/drawing/2014/main" id="{9EC13E93-BC04-470D-8F8E-EC5E6CFF778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2209F4-5769-4FB2-88AF-99D43A42955A}"/>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0683714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B5791-2E6B-456E-9BA2-389A5998AE4A}"/>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0F29242E-6F34-461F-A807-E7505B243F0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7DD043D-2D76-43F3-8878-26D575C2876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7D4F221-B8F9-4EE9-8199-B6818CEDB36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157DA2A-0F7D-4F01-B7CF-7B74401C006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DB452C7-8E00-4A09-99BB-590717273812}"/>
              </a:ext>
            </a:extLst>
          </p:cNvPr>
          <p:cNvSpPr>
            <a:spLocks noGrp="1"/>
          </p:cNvSpPr>
          <p:nvPr>
            <p:ph type="dt" sz="half" idx="10"/>
          </p:nvPr>
        </p:nvSpPr>
        <p:spPr/>
        <p:txBody>
          <a:bodyPr/>
          <a:lstStyle/>
          <a:p>
            <a:fld id="{5B846836-3DFA-482E-9060-8D54F56622CB}" type="datetimeFigureOut">
              <a:rPr lang="en-US" smtClean="0"/>
              <a:t>7/26/2023</a:t>
            </a:fld>
            <a:endParaRPr lang="en-US"/>
          </a:p>
        </p:txBody>
      </p:sp>
      <p:sp>
        <p:nvSpPr>
          <p:cNvPr id="8" name="Footer Placeholder 7">
            <a:extLst>
              <a:ext uri="{FF2B5EF4-FFF2-40B4-BE49-F238E27FC236}">
                <a16:creationId xmlns:a16="http://schemas.microsoft.com/office/drawing/2014/main" id="{D9E39ABF-B619-40D9-9F54-BC1017DFDAB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6A32C18-AFE7-4732-80FD-4AEA2FF6F108}"/>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2379209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1BBC7-9179-471F-B678-665ED0973BD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67678DF-0D9E-4B8F-873B-82784F36931A}"/>
              </a:ext>
            </a:extLst>
          </p:cNvPr>
          <p:cNvSpPr>
            <a:spLocks noGrp="1"/>
          </p:cNvSpPr>
          <p:nvPr>
            <p:ph type="dt" sz="half" idx="10"/>
          </p:nvPr>
        </p:nvSpPr>
        <p:spPr/>
        <p:txBody>
          <a:bodyPr/>
          <a:lstStyle/>
          <a:p>
            <a:fld id="{5B846836-3DFA-482E-9060-8D54F56622CB}" type="datetimeFigureOut">
              <a:rPr lang="en-US" smtClean="0"/>
              <a:t>7/26/2023</a:t>
            </a:fld>
            <a:endParaRPr lang="en-US"/>
          </a:p>
        </p:txBody>
      </p:sp>
      <p:sp>
        <p:nvSpPr>
          <p:cNvPr id="4" name="Footer Placeholder 3">
            <a:extLst>
              <a:ext uri="{FF2B5EF4-FFF2-40B4-BE49-F238E27FC236}">
                <a16:creationId xmlns:a16="http://schemas.microsoft.com/office/drawing/2014/main" id="{75A39E67-D42F-4020-A840-2C7DBC5E8B9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35081A9-D591-44D4-B0D0-481DF4A1B610}"/>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7148485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7AEF9C-AAF0-493E-BA9A-A888BE847C11}"/>
              </a:ext>
            </a:extLst>
          </p:cNvPr>
          <p:cNvSpPr>
            <a:spLocks noGrp="1"/>
          </p:cNvSpPr>
          <p:nvPr>
            <p:ph type="dt" sz="half" idx="10"/>
          </p:nvPr>
        </p:nvSpPr>
        <p:spPr/>
        <p:txBody>
          <a:bodyPr/>
          <a:lstStyle/>
          <a:p>
            <a:fld id="{5B846836-3DFA-482E-9060-8D54F56622CB}" type="datetimeFigureOut">
              <a:rPr lang="en-US" smtClean="0"/>
              <a:t>7/26/2023</a:t>
            </a:fld>
            <a:endParaRPr lang="en-US"/>
          </a:p>
        </p:txBody>
      </p:sp>
      <p:sp>
        <p:nvSpPr>
          <p:cNvPr id="3" name="Footer Placeholder 2">
            <a:extLst>
              <a:ext uri="{FF2B5EF4-FFF2-40B4-BE49-F238E27FC236}">
                <a16:creationId xmlns:a16="http://schemas.microsoft.com/office/drawing/2014/main" id="{7E603E3C-AAB9-452D-BC88-C6FC4744D99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2FD3327-81C5-42EF-9951-8EEADE4BEC0E}"/>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931441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AFFC2-EDDE-4170-BB8E-30B25006D99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A38FA0C-185E-4F1A-BB55-0C1CF4FD4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7B03488-F35F-4462-8678-ABE5B991B0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7D2342-9102-4FFC-84DC-1D0EE862DE54}"/>
              </a:ext>
            </a:extLst>
          </p:cNvPr>
          <p:cNvSpPr>
            <a:spLocks noGrp="1"/>
          </p:cNvSpPr>
          <p:nvPr>
            <p:ph type="dt" sz="half" idx="10"/>
          </p:nvPr>
        </p:nvSpPr>
        <p:spPr/>
        <p:txBody>
          <a:bodyPr/>
          <a:lstStyle/>
          <a:p>
            <a:fld id="{5B846836-3DFA-482E-9060-8D54F56622CB}" type="datetimeFigureOut">
              <a:rPr lang="en-US" smtClean="0"/>
              <a:t>7/26/2023</a:t>
            </a:fld>
            <a:endParaRPr lang="en-US"/>
          </a:p>
        </p:txBody>
      </p:sp>
      <p:sp>
        <p:nvSpPr>
          <p:cNvPr id="6" name="Footer Placeholder 5">
            <a:extLst>
              <a:ext uri="{FF2B5EF4-FFF2-40B4-BE49-F238E27FC236}">
                <a16:creationId xmlns:a16="http://schemas.microsoft.com/office/drawing/2014/main" id="{78FB98F7-9159-42C1-ADD1-5270F7C88E8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F29858-68EF-4939-B6DD-4463204CB6B6}"/>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980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BA2C7-72AC-45DE-8B21-3507E3CE38B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8002D93D-B6F2-44B1-A703-3E42119AE49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83B483E-98F6-42A8-B493-DC8662E20D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5C51E6-4B8E-46EE-9894-0E3BF6E516C1}"/>
              </a:ext>
            </a:extLst>
          </p:cNvPr>
          <p:cNvSpPr>
            <a:spLocks noGrp="1"/>
          </p:cNvSpPr>
          <p:nvPr>
            <p:ph type="dt" sz="half" idx="10"/>
          </p:nvPr>
        </p:nvSpPr>
        <p:spPr/>
        <p:txBody>
          <a:bodyPr/>
          <a:lstStyle/>
          <a:p>
            <a:fld id="{5B846836-3DFA-482E-9060-8D54F56622CB}" type="datetimeFigureOut">
              <a:rPr lang="en-US" smtClean="0"/>
              <a:t>7/26/2023</a:t>
            </a:fld>
            <a:endParaRPr lang="en-US"/>
          </a:p>
        </p:txBody>
      </p:sp>
      <p:sp>
        <p:nvSpPr>
          <p:cNvPr id="6" name="Footer Placeholder 5">
            <a:extLst>
              <a:ext uri="{FF2B5EF4-FFF2-40B4-BE49-F238E27FC236}">
                <a16:creationId xmlns:a16="http://schemas.microsoft.com/office/drawing/2014/main" id="{B867CD98-8E87-4EB9-BBE7-BD0BF404E27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D74EC78-D6E6-4DF2-868D-4E36D83AAD0B}"/>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21827618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26D13-7223-42E0-B2F4-A1971C735BE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D978BE1-E05B-4973-9B43-C095902909F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3E23B8B-422B-4792-97A4-526B8A23BFBC}"/>
              </a:ext>
            </a:extLst>
          </p:cNvPr>
          <p:cNvSpPr>
            <a:spLocks noGrp="1"/>
          </p:cNvSpPr>
          <p:nvPr>
            <p:ph type="dt" sz="half" idx="10"/>
          </p:nvPr>
        </p:nvSpPr>
        <p:spPr/>
        <p:txBody>
          <a:bodyPr/>
          <a:lstStyle/>
          <a:p>
            <a:fld id="{5B846836-3DFA-482E-9060-8D54F56622CB}" type="datetimeFigureOut">
              <a:rPr lang="en-US" smtClean="0"/>
              <a:t>7/26/2023</a:t>
            </a:fld>
            <a:endParaRPr lang="en-US"/>
          </a:p>
        </p:txBody>
      </p:sp>
      <p:sp>
        <p:nvSpPr>
          <p:cNvPr id="5" name="Footer Placeholder 4">
            <a:extLst>
              <a:ext uri="{FF2B5EF4-FFF2-40B4-BE49-F238E27FC236}">
                <a16:creationId xmlns:a16="http://schemas.microsoft.com/office/drawing/2014/main" id="{7238C4E8-9E77-4125-ADE6-0E3146C09C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EB8972-6619-4F0F-BBA6-DEF780501F53}"/>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8800207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922835-B2AD-4397-A52B-788398298D4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0CAD00B-1C48-4053-BBB2-FC6D5A105C0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2417AD2-B378-4474-9A2E-7092A6ACFEF9}"/>
              </a:ext>
            </a:extLst>
          </p:cNvPr>
          <p:cNvSpPr>
            <a:spLocks noGrp="1"/>
          </p:cNvSpPr>
          <p:nvPr>
            <p:ph type="dt" sz="half" idx="10"/>
          </p:nvPr>
        </p:nvSpPr>
        <p:spPr/>
        <p:txBody>
          <a:bodyPr/>
          <a:lstStyle/>
          <a:p>
            <a:fld id="{5B846836-3DFA-482E-9060-8D54F56622CB}" type="datetimeFigureOut">
              <a:rPr lang="en-US" smtClean="0"/>
              <a:t>7/26/2023</a:t>
            </a:fld>
            <a:endParaRPr lang="en-US"/>
          </a:p>
        </p:txBody>
      </p:sp>
      <p:sp>
        <p:nvSpPr>
          <p:cNvPr id="5" name="Footer Placeholder 4">
            <a:extLst>
              <a:ext uri="{FF2B5EF4-FFF2-40B4-BE49-F238E27FC236}">
                <a16:creationId xmlns:a16="http://schemas.microsoft.com/office/drawing/2014/main" id="{717A30DC-E35B-4851-9543-4C6FE2174A8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30BB384-1407-437D-8782-E2466F4DAF27}"/>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929035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716A356-0F39-4330-87CC-C300A1820A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C7873668-A921-42B6-94BD-B3A3D81D053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4DE4DA2-0022-4CE4-BCB4-927935B771A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846836-3DFA-482E-9060-8D54F56622CB}" type="datetimeFigureOut">
              <a:rPr lang="en-US" smtClean="0"/>
              <a:t>7/26/2023</a:t>
            </a:fld>
            <a:endParaRPr lang="en-US"/>
          </a:p>
        </p:txBody>
      </p:sp>
      <p:sp>
        <p:nvSpPr>
          <p:cNvPr id="5" name="Footer Placeholder 4">
            <a:extLst>
              <a:ext uri="{FF2B5EF4-FFF2-40B4-BE49-F238E27FC236}">
                <a16:creationId xmlns:a16="http://schemas.microsoft.com/office/drawing/2014/main" id="{18CA1238-17CA-4D3B-A147-AB8FEABDFA1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567DDAA-022E-4C87-92F7-24DBC167984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B5F5D4-3012-4A68-B648-865CE5EFF6F8}" type="slidenum">
              <a:rPr lang="en-US" smtClean="0"/>
              <a:t>‹#›</a:t>
            </a:fld>
            <a:endParaRPr lang="en-US"/>
          </a:p>
        </p:txBody>
      </p:sp>
    </p:spTree>
    <p:extLst>
      <p:ext uri="{BB962C8B-B14F-4D97-AF65-F5344CB8AC3E}">
        <p14:creationId xmlns:p14="http://schemas.microsoft.com/office/powerpoint/2010/main" val="36053628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een dialogue boxes">
            <a:extLst>
              <a:ext uri="{FF2B5EF4-FFF2-40B4-BE49-F238E27FC236}">
                <a16:creationId xmlns:a16="http://schemas.microsoft.com/office/drawing/2014/main" id="{B9C91DA7-D3E2-8983-21D1-84B1A6C766E3}"/>
              </a:ext>
            </a:extLst>
          </p:cNvPr>
          <p:cNvPicPr>
            <a:picLocks noChangeAspect="1"/>
          </p:cNvPicPr>
          <p:nvPr/>
        </p:nvPicPr>
        <p:blipFill rotWithShape="1">
          <a:blip r:embed="rId3"/>
          <a:srcRect t="32980" r="2701" b="1278"/>
          <a:stretch/>
        </p:blipFill>
        <p:spPr>
          <a:xfrm>
            <a:off x="20" y="1"/>
            <a:ext cx="12191980" cy="6857999"/>
          </a:xfrm>
          <a:prstGeom prst="rect">
            <a:avLst/>
          </a:prstGeom>
        </p:spPr>
      </p:pic>
      <p:sp>
        <p:nvSpPr>
          <p:cNvPr id="16" name="Rectangle 15">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FEE55BD-CD39-4890-BDF2-10378D5A7ED9}"/>
              </a:ext>
            </a:extLst>
          </p:cNvPr>
          <p:cNvSpPr>
            <a:spLocks noGrp="1"/>
          </p:cNvSpPr>
          <p:nvPr>
            <p:ph type="ctrTitle"/>
          </p:nvPr>
        </p:nvSpPr>
        <p:spPr>
          <a:xfrm>
            <a:off x="404553" y="0"/>
            <a:ext cx="9078562" cy="5479528"/>
          </a:xfrm>
        </p:spPr>
        <p:txBody>
          <a:bodyPr>
            <a:normAutofit/>
          </a:bodyPr>
          <a:lstStyle/>
          <a:p>
            <a:pPr algn="l"/>
            <a:r>
              <a:rPr lang="en-GB" sz="5100" b="1" dirty="0">
                <a:solidFill>
                  <a:schemeClr val="bg1"/>
                </a:solidFill>
                <a:effectLst/>
                <a:highlight>
                  <a:srgbClr val="000000"/>
                </a:highlight>
                <a:latin typeface="Times New Roman" panose="02020603050405020304" pitchFamily="18" charset="0"/>
                <a:ea typeface="Times New Roman" panose="02020603050405020304" pitchFamily="18" charset="0"/>
                <a:cs typeface="Times New Roman" panose="02020603050405020304" pitchFamily="18" charset="0"/>
              </a:rPr>
              <a:t>Module Name</a:t>
            </a:r>
            <a:r>
              <a:rPr lang="en-GB" sz="51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International Business Communication</a:t>
            </a:r>
            <a:r>
              <a:rPr lang="en-GB" sz="5100" dirty="0">
                <a:solidFill>
                  <a:schemeClr val="bg1"/>
                </a:solidFill>
                <a:latin typeface="Times New Roman" panose="02020603050405020304" pitchFamily="18" charset="0"/>
                <a:cs typeface="Times New Roman" panose="02020603050405020304" pitchFamily="18" charset="0"/>
              </a:rPr>
              <a:t> </a:t>
            </a:r>
            <a:br>
              <a:rPr lang="en-GB" sz="5100" dirty="0">
                <a:solidFill>
                  <a:schemeClr val="bg1"/>
                </a:solidFill>
                <a:latin typeface="Times New Roman" panose="02020603050405020304" pitchFamily="18" charset="0"/>
                <a:cs typeface="Times New Roman" panose="02020603050405020304" pitchFamily="18" charset="0"/>
              </a:rPr>
            </a:br>
            <a:r>
              <a:rPr lang="en-GB" sz="5100" dirty="0">
                <a:solidFill>
                  <a:schemeClr val="bg1"/>
                </a:solidFill>
                <a:highlight>
                  <a:srgbClr val="000000"/>
                </a:highlight>
                <a:latin typeface="Times New Roman" panose="02020603050405020304" pitchFamily="18" charset="0"/>
                <a:cs typeface="Times New Roman" panose="02020603050405020304" pitchFamily="18" charset="0"/>
              </a:rPr>
              <a:t>Module code</a:t>
            </a:r>
            <a:r>
              <a:rPr lang="en-GB" sz="5100" dirty="0">
                <a:solidFill>
                  <a:schemeClr val="bg1"/>
                </a:solidFill>
                <a:latin typeface="Times New Roman" panose="02020603050405020304" pitchFamily="18" charset="0"/>
                <a:cs typeface="Times New Roman" panose="02020603050405020304" pitchFamily="18" charset="0"/>
              </a:rPr>
              <a:t>: LCBB6001</a:t>
            </a:r>
            <a:br>
              <a:rPr lang="en-GB" sz="5100" dirty="0">
                <a:solidFill>
                  <a:schemeClr val="bg1"/>
                </a:solidFill>
                <a:latin typeface="Times New Roman" panose="02020603050405020304" pitchFamily="18" charset="0"/>
                <a:cs typeface="Times New Roman" panose="02020603050405020304" pitchFamily="18" charset="0"/>
              </a:rPr>
            </a:br>
            <a:r>
              <a:rPr lang="en-GB" sz="5100" dirty="0">
                <a:solidFill>
                  <a:schemeClr val="bg1"/>
                </a:solidFill>
                <a:highlight>
                  <a:srgbClr val="000000"/>
                </a:highlight>
                <a:latin typeface="Times New Roman" panose="02020603050405020304" pitchFamily="18" charset="0"/>
                <a:cs typeface="Times New Roman" panose="02020603050405020304" pitchFamily="18" charset="0"/>
              </a:rPr>
              <a:t>Name</a:t>
            </a:r>
            <a:r>
              <a:rPr lang="en-GB" sz="5100" dirty="0">
                <a:solidFill>
                  <a:schemeClr val="bg1"/>
                </a:solidFill>
                <a:latin typeface="Times New Roman" panose="02020603050405020304" pitchFamily="18" charset="0"/>
                <a:cs typeface="Times New Roman" panose="02020603050405020304" pitchFamily="18" charset="0"/>
              </a:rPr>
              <a:t>: </a:t>
            </a:r>
            <a:r>
              <a:rPr lang="en-GB" sz="5100" dirty="0" err="1">
                <a:solidFill>
                  <a:schemeClr val="bg1"/>
                </a:solidFill>
                <a:latin typeface="Times New Roman" panose="02020603050405020304" pitchFamily="18" charset="0"/>
                <a:cs typeface="Times New Roman" panose="02020603050405020304" pitchFamily="18" charset="0"/>
              </a:rPr>
              <a:t>Vlada</a:t>
            </a:r>
            <a:r>
              <a:rPr lang="en-GB" sz="5100" dirty="0">
                <a:solidFill>
                  <a:schemeClr val="bg1"/>
                </a:solidFill>
                <a:latin typeface="Times New Roman" panose="02020603050405020304" pitchFamily="18" charset="0"/>
                <a:cs typeface="Times New Roman" panose="02020603050405020304" pitchFamily="18" charset="0"/>
              </a:rPr>
              <a:t> </a:t>
            </a:r>
            <a:r>
              <a:rPr lang="en-GB" sz="5100" dirty="0" err="1">
                <a:solidFill>
                  <a:schemeClr val="bg1"/>
                </a:solidFill>
                <a:latin typeface="Times New Roman" panose="02020603050405020304" pitchFamily="18" charset="0"/>
                <a:cs typeface="Times New Roman" panose="02020603050405020304" pitchFamily="18" charset="0"/>
              </a:rPr>
              <a:t>Basiul</a:t>
            </a:r>
            <a:r>
              <a:rPr lang="en-GB" sz="5100" dirty="0">
                <a:solidFill>
                  <a:schemeClr val="bg1"/>
                </a:solidFill>
                <a:latin typeface="Times New Roman" panose="02020603050405020304" pitchFamily="18" charset="0"/>
                <a:cs typeface="Times New Roman" panose="02020603050405020304" pitchFamily="18" charset="0"/>
              </a:rPr>
              <a:t> (2028043)</a:t>
            </a:r>
            <a:br>
              <a:rPr lang="en-GB" sz="5100" dirty="0">
                <a:solidFill>
                  <a:schemeClr val="bg1"/>
                </a:solidFill>
                <a:latin typeface="Times New Roman" panose="02020603050405020304" pitchFamily="18" charset="0"/>
                <a:cs typeface="Times New Roman" panose="02020603050405020304" pitchFamily="18" charset="0"/>
              </a:rPr>
            </a:br>
            <a:br>
              <a:rPr lang="en-GB" sz="5100" dirty="0">
                <a:solidFill>
                  <a:schemeClr val="bg1"/>
                </a:solidFill>
                <a:latin typeface="Times New Roman" panose="02020603050405020304" pitchFamily="18" charset="0"/>
                <a:cs typeface="Times New Roman" panose="02020603050405020304" pitchFamily="18" charset="0"/>
              </a:rPr>
            </a:br>
            <a:endParaRPr lang="en-US" sz="5100" dirty="0">
              <a:solidFill>
                <a:schemeClr val="bg1"/>
              </a:solidFill>
              <a:latin typeface="Times New Roman" panose="02020603050405020304" pitchFamily="18" charset="0"/>
              <a:cs typeface="Times New Roman" panose="02020603050405020304" pitchFamily="18" charset="0"/>
            </a:endParaRPr>
          </a:p>
        </p:txBody>
      </p:sp>
      <p:sp>
        <p:nvSpPr>
          <p:cNvPr id="18" name="Rectangle: Rounded Corners 17">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74877943"/>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4A093-8D09-4686-9065-B73A58303013}"/>
              </a:ext>
            </a:extLst>
          </p:cNvPr>
          <p:cNvSpPr>
            <a:spLocks noGrp="1"/>
          </p:cNvSpPr>
          <p:nvPr>
            <p:ph type="title"/>
          </p:nvPr>
        </p:nvSpPr>
        <p:spPr/>
        <p:txBody>
          <a:bodyPr/>
          <a:lstStyle/>
          <a:p>
            <a:r>
              <a:rPr lang="en-GB" dirty="0"/>
              <a:t>Main content / Agenda of the presentation </a:t>
            </a:r>
            <a:endParaRPr lang="en-US" dirty="0"/>
          </a:p>
        </p:txBody>
      </p:sp>
      <p:sp>
        <p:nvSpPr>
          <p:cNvPr id="3" name="Content Placeholder 2">
            <a:extLst>
              <a:ext uri="{FF2B5EF4-FFF2-40B4-BE49-F238E27FC236}">
                <a16:creationId xmlns:a16="http://schemas.microsoft.com/office/drawing/2014/main" id="{79B86257-01FF-492B-B767-57EA3DB8F00F}"/>
              </a:ext>
            </a:extLst>
          </p:cNvPr>
          <p:cNvSpPr>
            <a:spLocks noGrp="1"/>
          </p:cNvSpPr>
          <p:nvPr>
            <p:ph idx="1"/>
          </p:nvPr>
        </p:nvSpPr>
        <p:spPr/>
        <p:txBody>
          <a:bodyPr>
            <a:normAutofit/>
          </a:bodyPr>
          <a:lstStyle/>
          <a:p>
            <a:r>
              <a:rPr lang="en-GB" sz="2800" dirty="0"/>
              <a:t>Introduction to the context ………………………………………………………… 3</a:t>
            </a:r>
          </a:p>
          <a:p>
            <a:r>
              <a:rPr lang="en-GB" sz="2800" dirty="0"/>
              <a:t>Introduce the Chinese culture ……………………………………………………. 4- 5</a:t>
            </a:r>
          </a:p>
          <a:p>
            <a:r>
              <a:rPr lang="en-GB" sz="2800" dirty="0"/>
              <a:t>Success and failure factors of joint ventures ………………………………. 6</a:t>
            </a:r>
          </a:p>
          <a:p>
            <a:r>
              <a:rPr lang="en-GB" sz="2800" dirty="0"/>
              <a:t>Cultural sensitivity in China / The differences from the UK ………… 7</a:t>
            </a:r>
          </a:p>
          <a:p>
            <a:r>
              <a:rPr lang="en-GB" sz="2800" dirty="0"/>
              <a:t>Hofstede cultural Dimensions: UK and China …………………………….. 8-9</a:t>
            </a:r>
          </a:p>
          <a:p>
            <a:r>
              <a:rPr lang="en-US" dirty="0"/>
              <a:t>Y</a:t>
            </a:r>
            <a:r>
              <a:rPr lang="en-US" sz="2800" dirty="0"/>
              <a:t>our recommendations …………………………………………………………… 10-11</a:t>
            </a:r>
            <a:r>
              <a:rPr lang="en-GB" sz="2800" dirty="0"/>
              <a:t>  </a:t>
            </a:r>
          </a:p>
          <a:p>
            <a:r>
              <a:rPr lang="en-GB" sz="2800" dirty="0"/>
              <a:t>Conclusion ………………………………………………………………………………. 12</a:t>
            </a:r>
          </a:p>
          <a:p>
            <a:r>
              <a:rPr lang="en-GB" dirty="0"/>
              <a:t>References </a:t>
            </a:r>
            <a:r>
              <a:rPr lang="en-GB" sz="2800" dirty="0"/>
              <a:t>……………………………………………………………………………….. 13</a:t>
            </a:r>
            <a:endParaRPr lang="en-US" dirty="0"/>
          </a:p>
        </p:txBody>
      </p:sp>
    </p:spTree>
    <p:extLst>
      <p:ext uri="{BB962C8B-B14F-4D97-AF65-F5344CB8AC3E}">
        <p14:creationId xmlns:p14="http://schemas.microsoft.com/office/powerpoint/2010/main" val="41088862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BC5866-00B1-45FB-AC0E-6CD3B986E74B}"/>
              </a:ext>
            </a:extLst>
          </p:cNvPr>
          <p:cNvSpPr>
            <a:spLocks noGrp="1"/>
          </p:cNvSpPr>
          <p:nvPr>
            <p:ph type="title"/>
          </p:nvPr>
        </p:nvSpPr>
        <p:spPr>
          <a:xfrm>
            <a:off x="630936" y="640823"/>
            <a:ext cx="3419856" cy="5583148"/>
          </a:xfrm>
        </p:spPr>
        <p:txBody>
          <a:bodyPr anchor="ctr">
            <a:normAutofit/>
          </a:bodyPr>
          <a:lstStyle/>
          <a:p>
            <a:r>
              <a:rPr lang="en-GB" sz="5000" dirty="0"/>
              <a:t>Introduction to the context </a:t>
            </a:r>
            <a:endParaRPr lang="en-US" sz="5000" dirty="0"/>
          </a:p>
        </p:txBody>
      </p:sp>
      <p:sp>
        <p:nvSpPr>
          <p:cNvPr id="1035"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onnsiteX0" fmla="*/ 0 w 18288"/>
              <a:gd name="connsiteY0" fmla="*/ 0 h 5590381"/>
              <a:gd name="connsiteX1" fmla="*/ 18288 w 18288"/>
              <a:gd name="connsiteY1" fmla="*/ 0 h 5590381"/>
              <a:gd name="connsiteX2" fmla="*/ 18288 w 18288"/>
              <a:gd name="connsiteY2" fmla="*/ 754701 h 5590381"/>
              <a:gd name="connsiteX3" fmla="*/ 18288 w 18288"/>
              <a:gd name="connsiteY3" fmla="*/ 1565307 h 5590381"/>
              <a:gd name="connsiteX4" fmla="*/ 18288 w 18288"/>
              <a:gd name="connsiteY4" fmla="*/ 2152297 h 5590381"/>
              <a:gd name="connsiteX5" fmla="*/ 18288 w 18288"/>
              <a:gd name="connsiteY5" fmla="*/ 2906998 h 5590381"/>
              <a:gd name="connsiteX6" fmla="*/ 18288 w 18288"/>
              <a:gd name="connsiteY6" fmla="*/ 3549892 h 5590381"/>
              <a:gd name="connsiteX7" fmla="*/ 18288 w 18288"/>
              <a:gd name="connsiteY7" fmla="*/ 4080978 h 5590381"/>
              <a:gd name="connsiteX8" fmla="*/ 18288 w 18288"/>
              <a:gd name="connsiteY8" fmla="*/ 4835680 h 5590381"/>
              <a:gd name="connsiteX9" fmla="*/ 18288 w 18288"/>
              <a:gd name="connsiteY9" fmla="*/ 5590381 h 5590381"/>
              <a:gd name="connsiteX10" fmla="*/ 0 w 18288"/>
              <a:gd name="connsiteY10" fmla="*/ 5590381 h 5590381"/>
              <a:gd name="connsiteX11" fmla="*/ 0 w 18288"/>
              <a:gd name="connsiteY11" fmla="*/ 4835680 h 5590381"/>
              <a:gd name="connsiteX12" fmla="*/ 0 w 18288"/>
              <a:gd name="connsiteY12" fmla="*/ 4304593 h 5590381"/>
              <a:gd name="connsiteX13" fmla="*/ 0 w 18288"/>
              <a:gd name="connsiteY13" fmla="*/ 3773507 h 5590381"/>
              <a:gd name="connsiteX14" fmla="*/ 0 w 18288"/>
              <a:gd name="connsiteY14" fmla="*/ 3186517 h 5590381"/>
              <a:gd name="connsiteX15" fmla="*/ 0 w 18288"/>
              <a:gd name="connsiteY15" fmla="*/ 2487720 h 5590381"/>
              <a:gd name="connsiteX16" fmla="*/ 0 w 18288"/>
              <a:gd name="connsiteY16" fmla="*/ 1956633 h 5590381"/>
              <a:gd name="connsiteX17" fmla="*/ 0 w 18288"/>
              <a:gd name="connsiteY17" fmla="*/ 1425547 h 5590381"/>
              <a:gd name="connsiteX18" fmla="*/ 0 w 18288"/>
              <a:gd name="connsiteY18" fmla="*/ 614942 h 5590381"/>
              <a:gd name="connsiteX19" fmla="*/ 0 w 18288"/>
              <a:gd name="connsiteY19"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Cross cultural communication in MNCs - PageUp">
            <a:extLst>
              <a:ext uri="{FF2B5EF4-FFF2-40B4-BE49-F238E27FC236}">
                <a16:creationId xmlns:a16="http://schemas.microsoft.com/office/drawing/2014/main" id="{8296311A-1168-7445-C274-33D869EF892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54296" y="648652"/>
            <a:ext cx="6894576" cy="387819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84F0B19-C886-4399-AD4E-9FD3A0C2CAB0}"/>
              </a:ext>
            </a:extLst>
          </p:cNvPr>
          <p:cNvSpPr>
            <a:spLocks noGrp="1"/>
          </p:cNvSpPr>
          <p:nvPr>
            <p:ph idx="1"/>
          </p:nvPr>
        </p:nvSpPr>
        <p:spPr>
          <a:xfrm>
            <a:off x="4654296" y="4798577"/>
            <a:ext cx="6894576" cy="1428487"/>
          </a:xfrm>
        </p:spPr>
        <p:txBody>
          <a:bodyPr anchor="t">
            <a:normAutofit/>
          </a:bodyPr>
          <a:lstStyle/>
          <a:p>
            <a:pPr marL="342900" marR="0" lvl="0" indent="-342900">
              <a:spcBef>
                <a:spcPts val="0"/>
              </a:spcBef>
              <a:spcAft>
                <a:spcPts val="0"/>
              </a:spcAft>
              <a:buFont typeface="Arial" panose="020B0604020202020204" pitchFamily="34" charset="0"/>
              <a:buChar char="●"/>
            </a:pPr>
            <a:r>
              <a:rPr lang="en-GB" sz="1500" u="none" strike="noStrike">
                <a:effectLst/>
                <a:latin typeface="Times New Roman" panose="02020603050405020304" pitchFamily="18" charset="0"/>
                <a:ea typeface="Times New Roman" panose="02020603050405020304" pitchFamily="18" charset="0"/>
              </a:rPr>
              <a:t>The presentation will state cultural and communication differences between UK and China </a:t>
            </a:r>
            <a:endParaRPr lang="en-US" sz="1500" u="none" strike="noStrike">
              <a:effectLst/>
              <a:latin typeface="Times New Roman" panose="02020603050405020304" pitchFamily="18" charset="0"/>
              <a:ea typeface="Times New Roman" panose="02020603050405020304" pitchFamily="18" charset="0"/>
            </a:endParaRPr>
          </a:p>
          <a:p>
            <a:pPr marL="342900" marR="0" lvl="0" indent="-342900">
              <a:spcBef>
                <a:spcPts val="0"/>
              </a:spcBef>
              <a:spcAft>
                <a:spcPts val="0"/>
              </a:spcAft>
              <a:buFont typeface="Arial" panose="020B0604020202020204" pitchFamily="34" charset="0"/>
              <a:buChar char="●"/>
            </a:pPr>
            <a:r>
              <a:rPr lang="en-GB" sz="1500" u="none" strike="noStrike">
                <a:effectLst/>
                <a:latin typeface="Times New Roman" panose="02020603050405020304" pitchFamily="18" charset="0"/>
                <a:ea typeface="Times New Roman" panose="02020603050405020304" pitchFamily="18" charset="0"/>
              </a:rPr>
              <a:t>If a UK-based company starts a joint venture with a Chinese company is the premise here to show the cultural and communication differences</a:t>
            </a:r>
            <a:endParaRPr lang="en-US" sz="1500" u="none" strike="noStrike">
              <a:effectLst/>
              <a:latin typeface="Times New Roman" panose="02020603050405020304" pitchFamily="18" charset="0"/>
              <a:ea typeface="Times New Roman" panose="02020603050405020304" pitchFamily="18" charset="0"/>
            </a:endParaRPr>
          </a:p>
          <a:p>
            <a:pPr marL="342900" marR="0" lvl="0" indent="-342900">
              <a:spcBef>
                <a:spcPts val="0"/>
              </a:spcBef>
              <a:spcAft>
                <a:spcPts val="0"/>
              </a:spcAft>
              <a:buFont typeface="Arial" panose="020B0604020202020204" pitchFamily="34" charset="0"/>
              <a:buChar char="●"/>
            </a:pPr>
            <a:r>
              <a:rPr lang="en-GB" sz="1500" u="none" strike="noStrike">
                <a:effectLst/>
                <a:latin typeface="Times New Roman" panose="02020603050405020304" pitchFamily="18" charset="0"/>
                <a:ea typeface="Times New Roman" panose="02020603050405020304" pitchFamily="18" charset="0"/>
              </a:rPr>
              <a:t>Hofstede's theory will mainly be used here to show the differences </a:t>
            </a:r>
            <a:endParaRPr lang="en-US" sz="1500" u="none" strike="noStrike">
              <a:effectLst/>
              <a:latin typeface="Times New Roman" panose="02020603050405020304" pitchFamily="18" charset="0"/>
              <a:ea typeface="Times New Roman" panose="02020603050405020304" pitchFamily="18" charset="0"/>
            </a:endParaRPr>
          </a:p>
          <a:p>
            <a:pPr marL="342900" marR="0" lvl="0" indent="-342900">
              <a:spcBef>
                <a:spcPts val="0"/>
              </a:spcBef>
              <a:spcAft>
                <a:spcPts val="0"/>
              </a:spcAft>
              <a:buFont typeface="Arial" panose="020B0604020202020204" pitchFamily="34" charset="0"/>
              <a:buChar char="●"/>
            </a:pPr>
            <a:r>
              <a:rPr lang="en-GB" sz="1500" u="none" strike="noStrike">
                <a:effectLst/>
                <a:latin typeface="Times New Roman" panose="02020603050405020304" pitchFamily="18" charset="0"/>
                <a:ea typeface="Times New Roman" panose="02020603050405020304" pitchFamily="18" charset="0"/>
              </a:rPr>
              <a:t>Some recommendations will also be provided </a:t>
            </a:r>
            <a:endParaRPr lang="en-US" sz="1500" u="none" strike="noStrike">
              <a:effectLst/>
              <a:latin typeface="Times New Roman" panose="02020603050405020304" pitchFamily="18" charset="0"/>
              <a:ea typeface="Times New Roman" panose="02020603050405020304" pitchFamily="18" charset="0"/>
            </a:endParaRPr>
          </a:p>
          <a:p>
            <a:endParaRPr lang="en-US" sz="1500"/>
          </a:p>
        </p:txBody>
      </p:sp>
    </p:spTree>
    <p:extLst>
      <p:ext uri="{BB962C8B-B14F-4D97-AF65-F5344CB8AC3E}">
        <p14:creationId xmlns:p14="http://schemas.microsoft.com/office/powerpoint/2010/main" val="26398363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E63182-C163-48CC-857D-CEB3CD1EECC1}"/>
              </a:ext>
            </a:extLst>
          </p:cNvPr>
          <p:cNvSpPr>
            <a:spLocks noGrp="1"/>
          </p:cNvSpPr>
          <p:nvPr>
            <p:ph type="title"/>
          </p:nvPr>
        </p:nvSpPr>
        <p:spPr>
          <a:xfrm>
            <a:off x="630936" y="640823"/>
            <a:ext cx="3419856" cy="5583148"/>
          </a:xfrm>
        </p:spPr>
        <p:txBody>
          <a:bodyPr anchor="ctr">
            <a:normAutofit/>
          </a:bodyPr>
          <a:lstStyle/>
          <a:p>
            <a:r>
              <a:rPr lang="en-GB" sz="5400" dirty="0"/>
              <a:t>Introduce the Chinese culture </a:t>
            </a:r>
            <a:endParaRPr lang="en-US" sz="5400" dirty="0"/>
          </a:p>
        </p:txBody>
      </p:sp>
      <p:sp>
        <p:nvSpPr>
          <p:cNvPr id="2057"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onnsiteX0" fmla="*/ 0 w 18288"/>
              <a:gd name="connsiteY0" fmla="*/ 0 h 5590381"/>
              <a:gd name="connsiteX1" fmla="*/ 18288 w 18288"/>
              <a:gd name="connsiteY1" fmla="*/ 0 h 5590381"/>
              <a:gd name="connsiteX2" fmla="*/ 18288 w 18288"/>
              <a:gd name="connsiteY2" fmla="*/ 754701 h 5590381"/>
              <a:gd name="connsiteX3" fmla="*/ 18288 w 18288"/>
              <a:gd name="connsiteY3" fmla="*/ 1565307 h 5590381"/>
              <a:gd name="connsiteX4" fmla="*/ 18288 w 18288"/>
              <a:gd name="connsiteY4" fmla="*/ 2152297 h 5590381"/>
              <a:gd name="connsiteX5" fmla="*/ 18288 w 18288"/>
              <a:gd name="connsiteY5" fmla="*/ 2906998 h 5590381"/>
              <a:gd name="connsiteX6" fmla="*/ 18288 w 18288"/>
              <a:gd name="connsiteY6" fmla="*/ 3549892 h 5590381"/>
              <a:gd name="connsiteX7" fmla="*/ 18288 w 18288"/>
              <a:gd name="connsiteY7" fmla="*/ 4080978 h 5590381"/>
              <a:gd name="connsiteX8" fmla="*/ 18288 w 18288"/>
              <a:gd name="connsiteY8" fmla="*/ 4835680 h 5590381"/>
              <a:gd name="connsiteX9" fmla="*/ 18288 w 18288"/>
              <a:gd name="connsiteY9" fmla="*/ 5590381 h 5590381"/>
              <a:gd name="connsiteX10" fmla="*/ 0 w 18288"/>
              <a:gd name="connsiteY10" fmla="*/ 5590381 h 5590381"/>
              <a:gd name="connsiteX11" fmla="*/ 0 w 18288"/>
              <a:gd name="connsiteY11" fmla="*/ 4835680 h 5590381"/>
              <a:gd name="connsiteX12" fmla="*/ 0 w 18288"/>
              <a:gd name="connsiteY12" fmla="*/ 4304593 h 5590381"/>
              <a:gd name="connsiteX13" fmla="*/ 0 w 18288"/>
              <a:gd name="connsiteY13" fmla="*/ 3773507 h 5590381"/>
              <a:gd name="connsiteX14" fmla="*/ 0 w 18288"/>
              <a:gd name="connsiteY14" fmla="*/ 3186517 h 5590381"/>
              <a:gd name="connsiteX15" fmla="*/ 0 w 18288"/>
              <a:gd name="connsiteY15" fmla="*/ 2487720 h 5590381"/>
              <a:gd name="connsiteX16" fmla="*/ 0 w 18288"/>
              <a:gd name="connsiteY16" fmla="*/ 1956633 h 5590381"/>
              <a:gd name="connsiteX17" fmla="*/ 0 w 18288"/>
              <a:gd name="connsiteY17" fmla="*/ 1425547 h 5590381"/>
              <a:gd name="connsiteX18" fmla="*/ 0 w 18288"/>
              <a:gd name="connsiteY18" fmla="*/ 614942 h 5590381"/>
              <a:gd name="connsiteX19" fmla="*/ 0 w 18288"/>
              <a:gd name="connsiteY19"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How cultural differences affect your communication">
            <a:extLst>
              <a:ext uri="{FF2B5EF4-FFF2-40B4-BE49-F238E27FC236}">
                <a16:creationId xmlns:a16="http://schemas.microsoft.com/office/drawing/2014/main" id="{85433F18-8084-96BB-0658-532814CE366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54296" y="630936"/>
            <a:ext cx="4564002" cy="391363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65CBFD8-2D1B-48A3-9122-9D3DC92E1C3E}"/>
              </a:ext>
            </a:extLst>
          </p:cNvPr>
          <p:cNvSpPr>
            <a:spLocks noGrp="1"/>
          </p:cNvSpPr>
          <p:nvPr>
            <p:ph idx="1"/>
          </p:nvPr>
        </p:nvSpPr>
        <p:spPr>
          <a:xfrm>
            <a:off x="4654296" y="4798577"/>
            <a:ext cx="6894576" cy="1428487"/>
          </a:xfrm>
        </p:spPr>
        <p:txBody>
          <a:bodyPr anchor="t">
            <a:normAutofit lnSpcReduction="10000"/>
          </a:bodyPr>
          <a:lstStyle/>
          <a:p>
            <a:pPr marL="342900" marR="0" lvl="0" indent="-342900">
              <a:spcBef>
                <a:spcPts val="0"/>
              </a:spcBef>
              <a:spcAft>
                <a:spcPts val="0"/>
              </a:spcAft>
              <a:buFont typeface="Arial" panose="020B0604020202020204" pitchFamily="34" charset="0"/>
              <a:buChar char="●"/>
            </a:pPr>
            <a:r>
              <a:rPr lang="en-GB" sz="1500" u="none" strike="noStrike" dirty="0">
                <a:effectLst/>
                <a:latin typeface="Times New Roman" panose="02020603050405020304" pitchFamily="18" charset="0"/>
                <a:ea typeface="Times New Roman" panose="02020603050405020304" pitchFamily="18" charset="0"/>
              </a:rPr>
              <a:t>Relationship building is a bigger aspect in China than in the UK</a:t>
            </a:r>
            <a:endParaRPr lang="en-US" sz="1500" u="none" strike="noStrike" dirty="0">
              <a:effectLst/>
              <a:latin typeface="Times New Roman" panose="02020603050405020304" pitchFamily="18" charset="0"/>
              <a:ea typeface="Times New Roman" panose="02020603050405020304" pitchFamily="18" charset="0"/>
            </a:endParaRPr>
          </a:p>
          <a:p>
            <a:pPr marL="342900" marR="0" lvl="0" indent="-342900">
              <a:spcBef>
                <a:spcPts val="0"/>
              </a:spcBef>
              <a:spcAft>
                <a:spcPts val="0"/>
              </a:spcAft>
              <a:buFont typeface="Arial" panose="020B0604020202020204" pitchFamily="34" charset="0"/>
              <a:buChar char="●"/>
            </a:pPr>
            <a:r>
              <a:rPr lang="en-GB" sz="1500" u="none" strike="noStrike" dirty="0">
                <a:effectLst/>
                <a:latin typeface="Times New Roman" panose="02020603050405020304" pitchFamily="18" charset="0"/>
                <a:ea typeface="Times New Roman" panose="02020603050405020304" pitchFamily="18" charset="0"/>
              </a:rPr>
              <a:t>People treat each other with respect, value opinions and have a greater appreciation in China (</a:t>
            </a:r>
            <a:r>
              <a:rPr lang="en-US" sz="1600" dirty="0">
                <a:effectLst/>
                <a:latin typeface="Times New Roman" panose="02020603050405020304" pitchFamily="18" charset="0"/>
                <a:ea typeface="Times New Roman" panose="02020603050405020304" pitchFamily="18" charset="0"/>
              </a:rPr>
              <a:t>Sheng, A. 2022)</a:t>
            </a:r>
            <a:endParaRPr lang="en-US" sz="1500" u="none" strike="noStrike" dirty="0">
              <a:effectLst/>
              <a:latin typeface="Times New Roman" panose="02020603050405020304" pitchFamily="18" charset="0"/>
              <a:ea typeface="Times New Roman" panose="02020603050405020304" pitchFamily="18" charset="0"/>
            </a:endParaRPr>
          </a:p>
          <a:p>
            <a:pPr marL="342900" marR="0" lvl="0" indent="-342900">
              <a:spcBef>
                <a:spcPts val="0"/>
              </a:spcBef>
              <a:spcAft>
                <a:spcPts val="0"/>
              </a:spcAft>
              <a:buFont typeface="Arial" panose="020B0604020202020204" pitchFamily="34" charset="0"/>
              <a:buChar char="●"/>
            </a:pPr>
            <a:r>
              <a:rPr lang="en-GB" sz="1500" u="none" strike="noStrike" dirty="0">
                <a:effectLst/>
                <a:latin typeface="Times New Roman" panose="02020603050405020304" pitchFamily="18" charset="0"/>
                <a:ea typeface="Times New Roman" panose="02020603050405020304" pitchFamily="18" charset="0"/>
              </a:rPr>
              <a:t>When greeting and addressing people, in China people tend to be more tender than in the UK (</a:t>
            </a:r>
            <a:r>
              <a:rPr lang="en-US" sz="1600" dirty="0">
                <a:effectLst/>
                <a:latin typeface="Times New Roman" panose="02020603050405020304" pitchFamily="18" charset="0"/>
                <a:ea typeface="Times New Roman" panose="02020603050405020304" pitchFamily="18" charset="0"/>
              </a:rPr>
              <a:t>Lihua, Z. (2013) )</a:t>
            </a:r>
            <a:endParaRPr lang="en-US" sz="1500" u="none" strike="noStrike" dirty="0">
              <a:effectLst/>
              <a:latin typeface="Times New Roman" panose="02020603050405020304" pitchFamily="18" charset="0"/>
              <a:ea typeface="Times New Roman" panose="02020603050405020304" pitchFamily="18" charset="0"/>
            </a:endParaRPr>
          </a:p>
          <a:p>
            <a:pPr marL="342900" marR="0" lvl="0" indent="-342900">
              <a:spcBef>
                <a:spcPts val="0"/>
              </a:spcBef>
              <a:spcAft>
                <a:spcPts val="0"/>
              </a:spcAft>
              <a:buFont typeface="Arial" panose="020B0604020202020204" pitchFamily="34" charset="0"/>
              <a:buChar char="●"/>
            </a:pPr>
            <a:r>
              <a:rPr lang="en-GB" sz="1500" u="none" strike="noStrike" dirty="0">
                <a:effectLst/>
                <a:latin typeface="Times New Roman" panose="02020603050405020304" pitchFamily="18" charset="0"/>
                <a:ea typeface="Times New Roman" panose="02020603050405020304" pitchFamily="18" charset="0"/>
              </a:rPr>
              <a:t>Qualified people can manage and control any project to tell if it will get a success </a:t>
            </a:r>
            <a:r>
              <a:rPr lang="en-GB" sz="1600" dirty="0">
                <a:effectLst/>
                <a:latin typeface="Times New Roman" panose="02020603050405020304" pitchFamily="18" charset="0"/>
                <a:ea typeface="Times New Roman" panose="02020603050405020304" pitchFamily="18" charset="0"/>
              </a:rPr>
              <a:t>(SUN and TIAN, 2017). </a:t>
            </a:r>
            <a:endParaRPr lang="en-GB" sz="1500" u="none" strike="noStrike" dirty="0">
              <a:effectLst/>
              <a:latin typeface="Times New Roman" panose="02020603050405020304" pitchFamily="18" charset="0"/>
              <a:ea typeface="Times New Roman" panose="02020603050405020304" pitchFamily="18" charset="0"/>
            </a:endParaRPr>
          </a:p>
          <a:p>
            <a:endParaRPr lang="en-US" sz="1500" dirty="0"/>
          </a:p>
        </p:txBody>
      </p:sp>
    </p:spTree>
    <p:extLst>
      <p:ext uri="{BB962C8B-B14F-4D97-AF65-F5344CB8AC3E}">
        <p14:creationId xmlns:p14="http://schemas.microsoft.com/office/powerpoint/2010/main" val="38341509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E63182-C163-48CC-857D-CEB3CD1EECC1}"/>
              </a:ext>
            </a:extLst>
          </p:cNvPr>
          <p:cNvSpPr>
            <a:spLocks noGrp="1"/>
          </p:cNvSpPr>
          <p:nvPr>
            <p:ph type="title"/>
          </p:nvPr>
        </p:nvSpPr>
        <p:spPr>
          <a:xfrm>
            <a:off x="630936" y="640080"/>
            <a:ext cx="4818888" cy="1481328"/>
          </a:xfrm>
        </p:spPr>
        <p:txBody>
          <a:bodyPr anchor="b">
            <a:normAutofit/>
          </a:bodyPr>
          <a:lstStyle/>
          <a:p>
            <a:r>
              <a:rPr lang="en-GB" sz="5000"/>
              <a:t>Introduce the Chinese culture </a:t>
            </a:r>
            <a:endParaRPr lang="en-US" sz="5000"/>
          </a:p>
        </p:txBody>
      </p:sp>
      <p:sp>
        <p:nvSpPr>
          <p:cNvPr id="308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65CBFD8-2D1B-48A3-9122-9D3DC92E1C3E}"/>
              </a:ext>
            </a:extLst>
          </p:cNvPr>
          <p:cNvSpPr>
            <a:spLocks noGrp="1"/>
          </p:cNvSpPr>
          <p:nvPr>
            <p:ph idx="1"/>
          </p:nvPr>
        </p:nvSpPr>
        <p:spPr>
          <a:xfrm>
            <a:off x="630936" y="2660904"/>
            <a:ext cx="4818888" cy="3547872"/>
          </a:xfrm>
        </p:spPr>
        <p:txBody>
          <a:bodyPr anchor="t">
            <a:normAutofit/>
          </a:bodyPr>
          <a:lstStyle/>
          <a:p>
            <a:pPr marL="342900" marR="0" lvl="0" indent="-342900">
              <a:spcBef>
                <a:spcPts val="0"/>
              </a:spcBef>
              <a:spcAft>
                <a:spcPts val="600"/>
              </a:spcAft>
              <a:buFont typeface="Arial" panose="020B0604020202020204" pitchFamily="34" charset="0"/>
              <a:buChar char="●"/>
            </a:pPr>
            <a:r>
              <a:rPr lang="en-GB" sz="2200" u="none" strike="noStrike" dirty="0">
                <a:effectLst/>
                <a:latin typeface="Times New Roman" panose="02020603050405020304" pitchFamily="18" charset="0"/>
                <a:ea typeface="Times New Roman" panose="02020603050405020304" pitchFamily="18" charset="0"/>
              </a:rPr>
              <a:t>The Chinese companies are more likely to have a hierarchical structure which most of the UK companies do not follow </a:t>
            </a:r>
            <a:endParaRPr lang="en-US" sz="2200" u="none" strike="noStrike" dirty="0">
              <a:effectLst/>
              <a:latin typeface="Times New Roman" panose="02020603050405020304" pitchFamily="18" charset="0"/>
              <a:ea typeface="Times New Roman" panose="02020603050405020304" pitchFamily="18" charset="0"/>
            </a:endParaRPr>
          </a:p>
          <a:p>
            <a:pPr marL="342900" marR="0" lvl="0" indent="-342900">
              <a:spcBef>
                <a:spcPts val="0"/>
              </a:spcBef>
              <a:spcAft>
                <a:spcPts val="600"/>
              </a:spcAft>
              <a:buFont typeface="Arial" panose="020B0604020202020204" pitchFamily="34" charset="0"/>
              <a:buChar char="●"/>
            </a:pPr>
            <a:r>
              <a:rPr lang="en-GB" sz="2200" u="none" strike="noStrike" dirty="0">
                <a:effectLst/>
                <a:latin typeface="Times New Roman" panose="02020603050405020304" pitchFamily="18" charset="0"/>
                <a:ea typeface="Times New Roman" panose="02020603050405020304" pitchFamily="18" charset="0"/>
              </a:rPr>
              <a:t>Formalities are very important in China both inside and outside the workplace </a:t>
            </a:r>
          </a:p>
          <a:p>
            <a:pPr marL="342900" indent="-342900">
              <a:spcBef>
                <a:spcPts val="0"/>
              </a:spcBef>
              <a:spcAft>
                <a:spcPts val="600"/>
              </a:spcAft>
              <a:buFont typeface="Arial" panose="020B0604020202020204" pitchFamily="34" charset="0"/>
              <a:buChar char="●"/>
            </a:pPr>
            <a:r>
              <a:rPr lang="en-GB" sz="2200" u="none" strike="noStrike" dirty="0">
                <a:effectLst/>
                <a:latin typeface="Times New Roman" panose="02020603050405020304" pitchFamily="18" charset="0"/>
                <a:ea typeface="Times New Roman" panose="02020603050405020304" pitchFamily="18" charset="0"/>
              </a:rPr>
              <a:t>Constructive criticism can be seen more in the UK than in China </a:t>
            </a:r>
            <a:r>
              <a:rPr lang="en-GB" sz="2400" dirty="0">
                <a:effectLst/>
                <a:latin typeface="Times New Roman" panose="02020603050405020304" pitchFamily="18" charset="0"/>
                <a:ea typeface="Times New Roman" panose="02020603050405020304" pitchFamily="18" charset="0"/>
              </a:rPr>
              <a:t>(Ashiq, 2022). </a:t>
            </a:r>
            <a:endParaRPr lang="en-US" sz="2400" dirty="0">
              <a:effectLst/>
              <a:latin typeface="Times New Roman" panose="02020603050405020304" pitchFamily="18" charset="0"/>
              <a:ea typeface="Times New Roman" panose="02020603050405020304" pitchFamily="18" charset="0"/>
            </a:endParaRPr>
          </a:p>
          <a:p>
            <a:pPr marL="342900" marR="0" lvl="0" indent="-342900">
              <a:spcBef>
                <a:spcPts val="0"/>
              </a:spcBef>
              <a:spcAft>
                <a:spcPts val="600"/>
              </a:spcAft>
              <a:buFont typeface="Arial" panose="020B0604020202020204" pitchFamily="34" charset="0"/>
              <a:buChar char="●"/>
            </a:pPr>
            <a:endParaRPr lang="en-US" sz="2200" u="none" strike="noStrike" dirty="0">
              <a:effectLst/>
              <a:latin typeface="Times New Roman" panose="02020603050405020304" pitchFamily="18" charset="0"/>
              <a:ea typeface="Times New Roman" panose="02020603050405020304" pitchFamily="18" charset="0"/>
            </a:endParaRPr>
          </a:p>
        </p:txBody>
      </p:sp>
      <p:pic>
        <p:nvPicPr>
          <p:cNvPr id="3074" name="Picture 2" descr="Why is cross-cultural communication important in Business?">
            <a:extLst>
              <a:ext uri="{FF2B5EF4-FFF2-40B4-BE49-F238E27FC236}">
                <a16:creationId xmlns:a16="http://schemas.microsoft.com/office/drawing/2014/main" id="{0FF2E558-42E1-8EC4-A730-496F99CEF14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9048" y="1968726"/>
            <a:ext cx="5458968" cy="29205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12754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A614CC-11D8-4409-86A2-E5569C36827B}"/>
              </a:ext>
            </a:extLst>
          </p:cNvPr>
          <p:cNvSpPr>
            <a:spLocks noGrp="1"/>
          </p:cNvSpPr>
          <p:nvPr>
            <p:ph type="title"/>
          </p:nvPr>
        </p:nvSpPr>
        <p:spPr>
          <a:xfrm>
            <a:off x="640080" y="325369"/>
            <a:ext cx="4368602" cy="1956841"/>
          </a:xfrm>
        </p:spPr>
        <p:txBody>
          <a:bodyPr anchor="b">
            <a:normAutofit/>
          </a:bodyPr>
          <a:lstStyle/>
          <a:p>
            <a:r>
              <a:rPr lang="en-GB" sz="4200" dirty="0"/>
              <a:t>Success and failure factors of joint ventures </a:t>
            </a:r>
            <a:endParaRPr lang="en-US" sz="4200" dirty="0"/>
          </a:p>
        </p:txBody>
      </p:sp>
      <p:sp>
        <p:nvSpPr>
          <p:cNvPr id="410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57A3F04-B8EB-4FC0-9B7B-F3B0940CC12A}"/>
              </a:ext>
            </a:extLst>
          </p:cNvPr>
          <p:cNvSpPr>
            <a:spLocks noGrp="1"/>
          </p:cNvSpPr>
          <p:nvPr>
            <p:ph idx="1"/>
          </p:nvPr>
        </p:nvSpPr>
        <p:spPr>
          <a:xfrm>
            <a:off x="640080" y="2872899"/>
            <a:ext cx="4243589" cy="3320668"/>
          </a:xfrm>
        </p:spPr>
        <p:txBody>
          <a:bodyPr>
            <a:normAutofit fontScale="92500"/>
          </a:bodyPr>
          <a:lstStyle/>
          <a:p>
            <a:endParaRPr lang="en-GB" sz="2200" dirty="0"/>
          </a:p>
          <a:p>
            <a:pPr marL="342900" marR="0" lvl="0" indent="-342900">
              <a:spcBef>
                <a:spcPts val="0"/>
              </a:spcBef>
              <a:spcAft>
                <a:spcPts val="0"/>
              </a:spcAft>
              <a:buFont typeface="Arial" panose="020B0604020202020204" pitchFamily="34" charset="0"/>
              <a:buChar char="●"/>
            </a:pPr>
            <a:r>
              <a:rPr lang="en-GB" sz="2200" u="none" strike="noStrike" dirty="0">
                <a:effectLst/>
                <a:latin typeface="Times New Roman" panose="02020603050405020304" pitchFamily="18" charset="0"/>
                <a:ea typeface="Times New Roman" panose="02020603050405020304" pitchFamily="18" charset="0"/>
              </a:rPr>
              <a:t>China has a huge workforce which becomes beneficial for joint ventures to get workers and employees at a cheaper price (</a:t>
            </a:r>
            <a:r>
              <a:rPr lang="en-US" sz="2400" dirty="0" err="1">
                <a:effectLst/>
                <a:latin typeface="Times New Roman" panose="02020603050405020304" pitchFamily="18" charset="0"/>
                <a:ea typeface="Times New Roman" panose="02020603050405020304" pitchFamily="18" charset="0"/>
              </a:rPr>
              <a:t>Huld</a:t>
            </a:r>
            <a:r>
              <a:rPr lang="en-US" sz="2400" dirty="0">
                <a:effectLst/>
                <a:latin typeface="Times New Roman" panose="02020603050405020304" pitchFamily="18" charset="0"/>
                <a:ea typeface="Times New Roman" panose="02020603050405020304" pitchFamily="18" charset="0"/>
              </a:rPr>
              <a:t> A., 2023)</a:t>
            </a:r>
            <a:endParaRPr lang="en-US" sz="2200" u="none" strike="noStrike" dirty="0">
              <a:effectLst/>
              <a:latin typeface="Times New Roman" panose="02020603050405020304" pitchFamily="18" charset="0"/>
              <a:ea typeface="Times New Roman" panose="02020603050405020304" pitchFamily="18" charset="0"/>
            </a:endParaRPr>
          </a:p>
          <a:p>
            <a:pPr marL="0" marR="0" indent="0">
              <a:spcBef>
                <a:spcPts val="0"/>
              </a:spcBef>
              <a:spcAft>
                <a:spcPts val="0"/>
              </a:spcAft>
              <a:buNone/>
            </a:pPr>
            <a:endParaRPr lang="en-US" sz="2200" dirty="0">
              <a:effectLst/>
              <a:latin typeface="Times New Roman" panose="02020603050405020304" pitchFamily="18" charset="0"/>
              <a:ea typeface="Times New Roman" panose="02020603050405020304" pitchFamily="18" charset="0"/>
            </a:endParaRPr>
          </a:p>
          <a:p>
            <a:pPr marL="342900" marR="0" lvl="0" indent="-342900">
              <a:spcBef>
                <a:spcPts val="0"/>
              </a:spcBef>
              <a:spcAft>
                <a:spcPts val="0"/>
              </a:spcAft>
              <a:buFont typeface="Arial" panose="020B0604020202020204" pitchFamily="34" charset="0"/>
              <a:buChar char="●"/>
            </a:pPr>
            <a:r>
              <a:rPr lang="en-GB" sz="2200" u="none" strike="noStrike" dirty="0">
                <a:effectLst/>
                <a:latin typeface="Times New Roman" panose="02020603050405020304" pitchFamily="18" charset="0"/>
                <a:ea typeface="Times New Roman" panose="02020603050405020304" pitchFamily="18" charset="0"/>
              </a:rPr>
              <a:t>The production process is very fast in China which can be challenging for joint ventures to catch up to the market. (</a:t>
            </a:r>
            <a:r>
              <a:rPr lang="en-US" sz="2400" dirty="0">
                <a:effectLst/>
                <a:latin typeface="Times New Roman" panose="02020603050405020304" pitchFamily="18" charset="0"/>
                <a:ea typeface="Times New Roman" panose="02020603050405020304" pitchFamily="18" charset="0"/>
              </a:rPr>
              <a:t>Meyer J., 2019 )</a:t>
            </a:r>
            <a:endParaRPr lang="en-US" sz="2200" u="none" strike="noStrike" dirty="0">
              <a:effectLst/>
              <a:latin typeface="Times New Roman" panose="02020603050405020304" pitchFamily="18" charset="0"/>
              <a:ea typeface="Times New Roman" panose="02020603050405020304" pitchFamily="18" charset="0"/>
            </a:endParaRPr>
          </a:p>
        </p:txBody>
      </p:sp>
      <p:pic>
        <p:nvPicPr>
          <p:cNvPr id="4098" name="Picture 2" descr="Top 10 listed Chinese companies in 2022 |  investinchina.chinaservicesinfo.com">
            <a:extLst>
              <a:ext uri="{FF2B5EF4-FFF2-40B4-BE49-F238E27FC236}">
                <a16:creationId xmlns:a16="http://schemas.microsoft.com/office/drawing/2014/main" id="{D3F8DDB7-2A92-7D32-545A-FCE4CFF7E55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589" r="12710"/>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98806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81417B-F7FB-4883-8618-AABC532C80CE}"/>
              </a:ext>
            </a:extLst>
          </p:cNvPr>
          <p:cNvSpPr>
            <a:spLocks noGrp="1"/>
          </p:cNvSpPr>
          <p:nvPr>
            <p:ph type="title"/>
          </p:nvPr>
        </p:nvSpPr>
        <p:spPr>
          <a:xfrm>
            <a:off x="630936" y="640080"/>
            <a:ext cx="4818888" cy="1481328"/>
          </a:xfrm>
        </p:spPr>
        <p:txBody>
          <a:bodyPr anchor="b">
            <a:normAutofit/>
          </a:bodyPr>
          <a:lstStyle/>
          <a:p>
            <a:r>
              <a:rPr lang="en-GB" sz="3000" dirty="0"/>
              <a:t>Cultural sensitivity in China / The differences from the UK </a:t>
            </a:r>
            <a:endParaRPr lang="en-US" sz="3000" dirty="0"/>
          </a:p>
        </p:txBody>
      </p:sp>
      <p:sp>
        <p:nvSpPr>
          <p:cNvPr id="5129"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4991A04-A8F1-41FA-AA19-9D71D8B693B8}"/>
              </a:ext>
            </a:extLst>
          </p:cNvPr>
          <p:cNvSpPr>
            <a:spLocks noGrp="1"/>
          </p:cNvSpPr>
          <p:nvPr>
            <p:ph idx="1"/>
          </p:nvPr>
        </p:nvSpPr>
        <p:spPr>
          <a:xfrm>
            <a:off x="630936" y="2660904"/>
            <a:ext cx="4818888" cy="3547872"/>
          </a:xfrm>
        </p:spPr>
        <p:txBody>
          <a:bodyPr anchor="t">
            <a:normAutofit/>
          </a:bodyPr>
          <a:lstStyle/>
          <a:p>
            <a:pPr marL="342900" marR="0" lvl="0" indent="-342900">
              <a:spcBef>
                <a:spcPts val="0"/>
              </a:spcBef>
              <a:spcAft>
                <a:spcPts val="600"/>
              </a:spcAft>
              <a:buFont typeface="Symbol" panose="05050102010706020507" pitchFamily="18" charset="2"/>
              <a:buChar char=""/>
            </a:pPr>
            <a:r>
              <a:rPr lang="en-GB" sz="2200" dirty="0">
                <a:effectLst/>
                <a:latin typeface="Times New Roman" panose="02020603050405020304" pitchFamily="18" charset="0"/>
                <a:ea typeface="Times New Roman" panose="02020603050405020304" pitchFamily="18" charset="0"/>
              </a:rPr>
              <a:t>The cultural characteristics of China are Courtesy, Benevolence, Harmony, Loyalty etc. </a:t>
            </a:r>
            <a:endParaRPr lang="en-US" sz="2200" dirty="0">
              <a:effectLst/>
              <a:latin typeface="Times New Roman" panose="02020603050405020304" pitchFamily="18" charset="0"/>
              <a:ea typeface="Times New Roman" panose="02020603050405020304" pitchFamily="18" charset="0"/>
            </a:endParaRPr>
          </a:p>
          <a:p>
            <a:pPr marL="342900" marR="0" lvl="0" indent="-342900">
              <a:spcBef>
                <a:spcPts val="0"/>
              </a:spcBef>
              <a:spcAft>
                <a:spcPts val="600"/>
              </a:spcAft>
              <a:buFont typeface="Symbol" panose="05050102010706020507" pitchFamily="18" charset="2"/>
              <a:buChar char=""/>
            </a:pPr>
            <a:r>
              <a:rPr lang="en-GB" sz="2200" dirty="0">
                <a:effectLst/>
                <a:latin typeface="Times New Roman" panose="02020603050405020304" pitchFamily="18" charset="0"/>
                <a:ea typeface="Times New Roman" panose="02020603050405020304" pitchFamily="18" charset="0"/>
              </a:rPr>
              <a:t>The market is the blend of traditional and old with the modern aspects (</a:t>
            </a:r>
            <a:r>
              <a:rPr lang="en-US" sz="2400" dirty="0">
                <a:effectLst/>
                <a:latin typeface="Times New Roman" panose="02020603050405020304" pitchFamily="18" charset="0"/>
                <a:ea typeface="Times New Roman" panose="02020603050405020304" pitchFamily="18" charset="0"/>
              </a:rPr>
              <a:t>Ashiq W. 2022)</a:t>
            </a:r>
            <a:endParaRPr lang="en-US" sz="2200" dirty="0">
              <a:effectLst/>
              <a:latin typeface="Times New Roman" panose="02020603050405020304" pitchFamily="18" charset="0"/>
              <a:ea typeface="Times New Roman" panose="02020603050405020304" pitchFamily="18" charset="0"/>
            </a:endParaRPr>
          </a:p>
          <a:p>
            <a:pPr marL="342900" marR="0" lvl="0" indent="-342900">
              <a:spcBef>
                <a:spcPts val="0"/>
              </a:spcBef>
              <a:spcAft>
                <a:spcPts val="600"/>
              </a:spcAft>
              <a:buFont typeface="Symbol" panose="05050102010706020507" pitchFamily="18" charset="2"/>
              <a:buChar char=""/>
            </a:pPr>
            <a:r>
              <a:rPr lang="en-GB" sz="2200" dirty="0">
                <a:effectLst/>
                <a:latin typeface="Times New Roman" panose="02020603050405020304" pitchFamily="18" charset="0"/>
                <a:ea typeface="Times New Roman" panose="02020603050405020304" pitchFamily="18" charset="0"/>
              </a:rPr>
              <a:t>Therefore, businesses need to have traditional values along with the use of technology</a:t>
            </a:r>
            <a:endParaRPr lang="en-US" sz="2200" dirty="0">
              <a:effectLst/>
              <a:latin typeface="Times New Roman" panose="02020603050405020304" pitchFamily="18" charset="0"/>
              <a:ea typeface="Times New Roman" panose="02020603050405020304" pitchFamily="18" charset="0"/>
            </a:endParaRPr>
          </a:p>
        </p:txBody>
      </p:sp>
      <p:pic>
        <p:nvPicPr>
          <p:cNvPr id="5122" name="Picture 2" descr="A pocket guide to doing business in China | McKinsey">
            <a:extLst>
              <a:ext uri="{FF2B5EF4-FFF2-40B4-BE49-F238E27FC236}">
                <a16:creationId xmlns:a16="http://schemas.microsoft.com/office/drawing/2014/main" id="{782D6790-998A-4793-6EC3-F5D5A661AA3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9048" y="699516"/>
            <a:ext cx="5458968" cy="54589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91786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F05FB5-FB0C-4C57-A3FD-D1272DA398AD}"/>
              </a:ext>
            </a:extLst>
          </p:cNvPr>
          <p:cNvSpPr>
            <a:spLocks noGrp="1"/>
          </p:cNvSpPr>
          <p:nvPr>
            <p:ph type="title"/>
          </p:nvPr>
        </p:nvSpPr>
        <p:spPr>
          <a:xfrm>
            <a:off x="630936" y="640080"/>
            <a:ext cx="4818888" cy="1481328"/>
          </a:xfrm>
        </p:spPr>
        <p:txBody>
          <a:bodyPr anchor="b">
            <a:normAutofit/>
          </a:bodyPr>
          <a:lstStyle/>
          <a:p>
            <a:r>
              <a:rPr lang="en-GB" sz="3400" dirty="0"/>
              <a:t>Hofstede cultural Dimensions: UK and China </a:t>
            </a:r>
            <a:endParaRPr lang="en-US" sz="3400" dirty="0"/>
          </a:p>
        </p:txBody>
      </p:sp>
      <p:sp>
        <p:nvSpPr>
          <p:cNvPr id="6153"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823DCC0-DF76-432B-BA72-C4D5B7F8A760}"/>
              </a:ext>
            </a:extLst>
          </p:cNvPr>
          <p:cNvSpPr>
            <a:spLocks noGrp="1"/>
          </p:cNvSpPr>
          <p:nvPr>
            <p:ph idx="1"/>
          </p:nvPr>
        </p:nvSpPr>
        <p:spPr>
          <a:xfrm>
            <a:off x="630936" y="2660904"/>
            <a:ext cx="4818888" cy="3547872"/>
          </a:xfrm>
        </p:spPr>
        <p:txBody>
          <a:bodyPr anchor="t">
            <a:normAutofit/>
          </a:bodyPr>
          <a:lstStyle/>
          <a:p>
            <a:pPr marL="342900" marR="0" lvl="0" indent="-342900">
              <a:spcBef>
                <a:spcPts val="0"/>
              </a:spcBef>
              <a:spcAft>
                <a:spcPts val="0"/>
              </a:spcAft>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In China, the process of decision-making is more centralised, and bureaucracy is encouraged more than the UK </a:t>
            </a:r>
            <a:endParaRPr lang="en-US" sz="2000" u="none" strike="noStrike" dirty="0">
              <a:effectLst/>
              <a:latin typeface="Times New Roman" panose="02020603050405020304" pitchFamily="18" charset="0"/>
              <a:ea typeface="Times New Roman" panose="02020603050405020304" pitchFamily="18" charset="0"/>
            </a:endParaRPr>
          </a:p>
          <a:p>
            <a:pPr marL="342900" marR="0" lvl="0" indent="-342900">
              <a:spcBef>
                <a:spcPts val="0"/>
              </a:spcBef>
              <a:spcAft>
                <a:spcPts val="0"/>
              </a:spcAft>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Attaining organisational goals is more important in China whereas meeting personal goals are also encouraged in the UK (</a:t>
            </a:r>
            <a:r>
              <a:rPr lang="en-US" sz="2000" dirty="0">
                <a:effectLst/>
                <a:latin typeface="Times New Roman" panose="02020603050405020304" pitchFamily="18" charset="0"/>
                <a:ea typeface="Times New Roman" panose="02020603050405020304" pitchFamily="18" charset="0"/>
              </a:rPr>
              <a:t>CFI, 2023) </a:t>
            </a:r>
            <a:endParaRPr lang="en-US" sz="2000" u="none" strike="noStrike" dirty="0">
              <a:effectLst/>
              <a:latin typeface="Times New Roman" panose="02020603050405020304" pitchFamily="18" charset="0"/>
              <a:ea typeface="Times New Roman" panose="02020603050405020304" pitchFamily="18" charset="0"/>
            </a:endParaRPr>
          </a:p>
          <a:p>
            <a:pPr marL="342900" marR="0" lvl="0" indent="-342900">
              <a:spcBef>
                <a:spcPts val="0"/>
              </a:spcBef>
              <a:spcAft>
                <a:spcPts val="0"/>
              </a:spcAft>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As both countries have the same index, they both focus on the same level of building wealth and materialistic achievements.</a:t>
            </a:r>
            <a:endParaRPr lang="en-US" sz="2000" u="none" strike="noStrike" dirty="0">
              <a:effectLst/>
              <a:latin typeface="Times New Roman" panose="02020603050405020304" pitchFamily="18" charset="0"/>
              <a:ea typeface="Times New Roman" panose="02020603050405020304" pitchFamily="18" charset="0"/>
            </a:endParaRPr>
          </a:p>
          <a:p>
            <a:endParaRPr lang="en-US" sz="2000" dirty="0"/>
          </a:p>
        </p:txBody>
      </p:sp>
      <p:pic>
        <p:nvPicPr>
          <p:cNvPr id="6146" name="Picture 2">
            <a:extLst>
              <a:ext uri="{FF2B5EF4-FFF2-40B4-BE49-F238E27FC236}">
                <a16:creationId xmlns:a16="http://schemas.microsoft.com/office/drawing/2014/main" id="{2E617036-C253-138F-44F0-FF58A586498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9048" y="1450124"/>
            <a:ext cx="5458968" cy="3957752"/>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21082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F05FB5-FB0C-4C57-A3FD-D1272DA398AD}"/>
              </a:ext>
            </a:extLst>
          </p:cNvPr>
          <p:cNvSpPr>
            <a:spLocks noGrp="1"/>
          </p:cNvSpPr>
          <p:nvPr>
            <p:ph type="title"/>
          </p:nvPr>
        </p:nvSpPr>
        <p:spPr>
          <a:xfrm>
            <a:off x="630936" y="640080"/>
            <a:ext cx="4818888" cy="1481328"/>
          </a:xfrm>
        </p:spPr>
        <p:txBody>
          <a:bodyPr anchor="b">
            <a:normAutofit/>
          </a:bodyPr>
          <a:lstStyle/>
          <a:p>
            <a:r>
              <a:rPr lang="en-GB" sz="3400"/>
              <a:t>Hofstede cultural Dimensions: UK and China </a:t>
            </a:r>
            <a:endParaRPr lang="en-US" sz="3400"/>
          </a:p>
        </p:txBody>
      </p:sp>
      <p:sp>
        <p:nvSpPr>
          <p:cNvPr id="7177"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823DCC0-DF76-432B-BA72-C4D5B7F8A760}"/>
              </a:ext>
            </a:extLst>
          </p:cNvPr>
          <p:cNvSpPr>
            <a:spLocks noGrp="1"/>
          </p:cNvSpPr>
          <p:nvPr>
            <p:ph idx="1"/>
          </p:nvPr>
        </p:nvSpPr>
        <p:spPr>
          <a:xfrm>
            <a:off x="630936" y="2660904"/>
            <a:ext cx="4818888" cy="3547872"/>
          </a:xfrm>
        </p:spPr>
        <p:txBody>
          <a:bodyPr anchor="t">
            <a:normAutofit/>
          </a:bodyPr>
          <a:lstStyle/>
          <a:p>
            <a:pPr marL="342900" marR="0" lvl="0" indent="-342900">
              <a:spcBef>
                <a:spcPts val="0"/>
              </a:spcBef>
              <a:spcAft>
                <a:spcPts val="0"/>
              </a:spcAft>
              <a:buFont typeface="Arial" panose="020B0604020202020204" pitchFamily="34" charset="0"/>
              <a:buChar char="●"/>
            </a:pPr>
            <a:r>
              <a:rPr lang="en-GB" sz="2200" u="none" strike="noStrike">
                <a:effectLst/>
                <a:latin typeface="Times New Roman" panose="02020603050405020304" pitchFamily="18" charset="0"/>
                <a:ea typeface="Times New Roman" panose="02020603050405020304" pitchFamily="18" charset="0"/>
              </a:rPr>
              <a:t>In China, businesses tend not to take risks, and ambiguity and uncertainty are not tolerated</a:t>
            </a:r>
            <a:endParaRPr lang="en-US" sz="2200" u="none" strike="noStrike">
              <a:effectLst/>
              <a:latin typeface="Times New Roman" panose="02020603050405020304" pitchFamily="18" charset="0"/>
              <a:ea typeface="Times New Roman" panose="02020603050405020304" pitchFamily="18" charset="0"/>
            </a:endParaRPr>
          </a:p>
          <a:p>
            <a:pPr marL="342900" marR="0" lvl="0" indent="-342900">
              <a:spcBef>
                <a:spcPts val="0"/>
              </a:spcBef>
              <a:spcAft>
                <a:spcPts val="0"/>
              </a:spcAft>
              <a:buFont typeface="Arial" panose="020B0604020202020204" pitchFamily="34" charset="0"/>
              <a:buChar char="●"/>
            </a:pPr>
            <a:r>
              <a:rPr lang="en-GB" sz="2200" u="none" strike="noStrike">
                <a:effectLst/>
                <a:latin typeface="Times New Roman" panose="02020603050405020304" pitchFamily="18" charset="0"/>
                <a:ea typeface="Times New Roman" panose="02020603050405020304" pitchFamily="18" charset="0"/>
              </a:rPr>
              <a:t>China focuses more on long-term goals whereas UK companies like to have short-term success </a:t>
            </a:r>
            <a:endParaRPr lang="en-US" sz="2200" u="none" strike="noStrike">
              <a:effectLst/>
              <a:latin typeface="Times New Roman" panose="02020603050405020304" pitchFamily="18" charset="0"/>
              <a:ea typeface="Times New Roman" panose="02020603050405020304" pitchFamily="18" charset="0"/>
            </a:endParaRPr>
          </a:p>
          <a:p>
            <a:pPr marL="342900" marR="0" lvl="0" indent="-342900">
              <a:spcBef>
                <a:spcPts val="0"/>
              </a:spcBef>
              <a:spcAft>
                <a:spcPts val="0"/>
              </a:spcAft>
              <a:buFont typeface="Arial" panose="020B0604020202020204" pitchFamily="34" charset="0"/>
              <a:buChar char="●"/>
            </a:pPr>
            <a:r>
              <a:rPr lang="en-GB" sz="2200" u="none" strike="noStrike">
                <a:effectLst/>
                <a:latin typeface="Times New Roman" panose="02020603050405020304" pitchFamily="18" charset="0"/>
                <a:ea typeface="Times New Roman" panose="02020603050405020304" pitchFamily="18" charset="0"/>
              </a:rPr>
              <a:t>Gratification is not given to the people's needs and social norms are followed more in China than in the UK </a:t>
            </a:r>
            <a:endParaRPr lang="en-US" sz="2200" u="none" strike="noStrike">
              <a:effectLst/>
              <a:latin typeface="Times New Roman" panose="02020603050405020304" pitchFamily="18" charset="0"/>
              <a:ea typeface="Times New Roman" panose="02020603050405020304" pitchFamily="18" charset="0"/>
            </a:endParaRPr>
          </a:p>
          <a:p>
            <a:endParaRPr lang="en-US" sz="2200"/>
          </a:p>
        </p:txBody>
      </p:sp>
      <p:pic>
        <p:nvPicPr>
          <p:cNvPr id="7170" name="Picture 2" descr="Hofstede's Cultural Dimensions Theory">
            <a:extLst>
              <a:ext uri="{FF2B5EF4-FFF2-40B4-BE49-F238E27FC236}">
                <a16:creationId xmlns:a16="http://schemas.microsoft.com/office/drawing/2014/main" id="{3B679735-4866-D4D1-0AEC-2BEE6FEBD43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9048" y="958817"/>
            <a:ext cx="5458968" cy="4940366"/>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39885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D8E43F-05E0-4509-AD02-0B03AACF1C7D}"/>
              </a:ext>
            </a:extLst>
          </p:cNvPr>
          <p:cNvSpPr>
            <a:spLocks noGrp="1"/>
          </p:cNvSpPr>
          <p:nvPr>
            <p:ph type="title"/>
          </p:nvPr>
        </p:nvSpPr>
        <p:spPr>
          <a:xfrm>
            <a:off x="630936" y="640080"/>
            <a:ext cx="4818888" cy="1481328"/>
          </a:xfrm>
        </p:spPr>
        <p:txBody>
          <a:bodyPr anchor="b">
            <a:normAutofit/>
          </a:bodyPr>
          <a:lstStyle/>
          <a:p>
            <a:r>
              <a:rPr lang="en-US" sz="4600" dirty="0"/>
              <a:t>My recommendations </a:t>
            </a:r>
          </a:p>
        </p:txBody>
      </p:sp>
      <p:sp>
        <p:nvSpPr>
          <p:cNvPr id="820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B2849A0-BD0B-44CE-98F8-E2EE8DAC608E}"/>
              </a:ext>
            </a:extLst>
          </p:cNvPr>
          <p:cNvSpPr>
            <a:spLocks noGrp="1"/>
          </p:cNvSpPr>
          <p:nvPr>
            <p:ph idx="1"/>
          </p:nvPr>
        </p:nvSpPr>
        <p:spPr>
          <a:xfrm>
            <a:off x="630936" y="2660904"/>
            <a:ext cx="4818888" cy="3547872"/>
          </a:xfrm>
        </p:spPr>
        <p:txBody>
          <a:bodyPr anchor="t">
            <a:normAutofit/>
          </a:bodyPr>
          <a:lstStyle/>
          <a:p>
            <a:pPr marL="342900" marR="0" lvl="0" indent="-342900">
              <a:spcBef>
                <a:spcPts val="0"/>
              </a:spcBef>
              <a:spcAft>
                <a:spcPts val="600"/>
              </a:spcAft>
              <a:buFont typeface="Symbol" panose="05050102010706020507" pitchFamily="18" charset="2"/>
              <a:buChar char=""/>
            </a:pPr>
            <a:r>
              <a:rPr lang="en-GB" sz="2200" dirty="0">
                <a:effectLst/>
                <a:latin typeface="Times New Roman" panose="02020603050405020304" pitchFamily="18" charset="0"/>
                <a:ea typeface="Times New Roman" panose="02020603050405020304" pitchFamily="18" charset="0"/>
              </a:rPr>
              <a:t>It is recommended to the UK company focus on changing their organisational structure </a:t>
            </a:r>
            <a:endParaRPr lang="en-US" sz="2200" dirty="0">
              <a:effectLst/>
              <a:latin typeface="Times New Roman" panose="02020603050405020304" pitchFamily="18" charset="0"/>
              <a:ea typeface="Times New Roman" panose="02020603050405020304" pitchFamily="18" charset="0"/>
            </a:endParaRPr>
          </a:p>
          <a:p>
            <a:pPr marL="342900" marR="0" lvl="0" indent="-342900">
              <a:spcBef>
                <a:spcPts val="0"/>
              </a:spcBef>
              <a:spcAft>
                <a:spcPts val="600"/>
              </a:spcAft>
              <a:buFont typeface="Symbol" panose="05050102010706020507" pitchFamily="18" charset="2"/>
              <a:buChar char=""/>
            </a:pPr>
            <a:r>
              <a:rPr lang="en-GB" sz="2200" dirty="0">
                <a:effectLst/>
                <a:latin typeface="Times New Roman" panose="02020603050405020304" pitchFamily="18" charset="0"/>
                <a:ea typeface="Times New Roman" panose="02020603050405020304" pitchFamily="18" charset="0"/>
              </a:rPr>
              <a:t>They should adapt to the hierarchical structure to make sure they can operate in China properly </a:t>
            </a:r>
            <a:r>
              <a:rPr lang="en-GB" sz="2400" dirty="0">
                <a:effectLst/>
                <a:latin typeface="Times New Roman" panose="02020603050405020304" pitchFamily="18" charset="0"/>
                <a:ea typeface="Times New Roman" panose="02020603050405020304" pitchFamily="18" charset="0"/>
              </a:rPr>
              <a:t>(</a:t>
            </a:r>
            <a:r>
              <a:rPr lang="en-GB" sz="2400" dirty="0" err="1">
                <a:solidFill>
                  <a:srgbClr val="000000"/>
                </a:solidFill>
                <a:effectLst/>
                <a:latin typeface="Times New Roman" panose="02020603050405020304" pitchFamily="18" charset="0"/>
                <a:ea typeface="Times New Roman" panose="02020603050405020304" pitchFamily="18" charset="0"/>
              </a:rPr>
              <a:t>Boquen</a:t>
            </a:r>
            <a:r>
              <a:rPr lang="en-GB" sz="2400" dirty="0">
                <a:solidFill>
                  <a:srgbClr val="000000"/>
                </a:solidFill>
                <a:effectLst/>
                <a:latin typeface="Times New Roman" panose="02020603050405020304" pitchFamily="18" charset="0"/>
                <a:ea typeface="Times New Roman" panose="02020603050405020304" pitchFamily="18" charset="0"/>
              </a:rPr>
              <a:t>, 2023</a:t>
            </a:r>
            <a:r>
              <a:rPr lang="en-GB" sz="2400" dirty="0">
                <a:effectLst/>
                <a:latin typeface="Times New Roman" panose="02020603050405020304" pitchFamily="18" charset="0"/>
                <a:ea typeface="Times New Roman" panose="02020603050405020304" pitchFamily="18" charset="0"/>
              </a:rPr>
              <a:t>). </a:t>
            </a:r>
            <a:endParaRPr lang="en-US" sz="2200" dirty="0">
              <a:effectLst/>
              <a:latin typeface="Times New Roman" panose="02020603050405020304" pitchFamily="18" charset="0"/>
              <a:ea typeface="Times New Roman" panose="02020603050405020304" pitchFamily="18" charset="0"/>
            </a:endParaRPr>
          </a:p>
        </p:txBody>
      </p:sp>
      <p:pic>
        <p:nvPicPr>
          <p:cNvPr id="8194" name="Picture 2" descr="Scrupulous depiction of hierarchical organizational structure">
            <a:extLst>
              <a:ext uri="{FF2B5EF4-FFF2-40B4-BE49-F238E27FC236}">
                <a16:creationId xmlns:a16="http://schemas.microsoft.com/office/drawing/2014/main" id="{AC082DC0-43E8-60EA-DF2A-4F71FCD9AD4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9048" y="1791310"/>
            <a:ext cx="5458968" cy="327538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84980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D8E43F-05E0-4509-AD02-0B03AACF1C7D}"/>
              </a:ext>
            </a:extLst>
          </p:cNvPr>
          <p:cNvSpPr>
            <a:spLocks noGrp="1"/>
          </p:cNvSpPr>
          <p:nvPr>
            <p:ph type="title"/>
          </p:nvPr>
        </p:nvSpPr>
        <p:spPr>
          <a:xfrm>
            <a:off x="630936" y="640080"/>
            <a:ext cx="4818888" cy="1481328"/>
          </a:xfrm>
        </p:spPr>
        <p:txBody>
          <a:bodyPr anchor="b">
            <a:normAutofit/>
          </a:bodyPr>
          <a:lstStyle/>
          <a:p>
            <a:r>
              <a:rPr lang="en-US" sz="4600" dirty="0"/>
              <a:t>My recommendations </a:t>
            </a:r>
          </a:p>
        </p:txBody>
      </p:sp>
      <p:sp>
        <p:nvSpPr>
          <p:cNvPr id="9225"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B2849A0-BD0B-44CE-98F8-E2EE8DAC608E}"/>
              </a:ext>
            </a:extLst>
          </p:cNvPr>
          <p:cNvSpPr>
            <a:spLocks noGrp="1"/>
          </p:cNvSpPr>
          <p:nvPr>
            <p:ph idx="1"/>
          </p:nvPr>
        </p:nvSpPr>
        <p:spPr>
          <a:xfrm>
            <a:off x="630936" y="2660904"/>
            <a:ext cx="4818888" cy="3547872"/>
          </a:xfrm>
        </p:spPr>
        <p:txBody>
          <a:bodyPr anchor="t">
            <a:normAutofit/>
          </a:bodyPr>
          <a:lstStyle/>
          <a:p>
            <a:pPr marL="342900" marR="0" lvl="0" indent="-342900">
              <a:spcBef>
                <a:spcPts val="0"/>
              </a:spcBef>
              <a:spcAft>
                <a:spcPts val="600"/>
              </a:spcAft>
              <a:buFont typeface="Symbol" panose="05050102010706020507" pitchFamily="18" charset="2"/>
              <a:buChar char=""/>
            </a:pPr>
            <a:r>
              <a:rPr lang="en-GB" sz="2200" dirty="0">
                <a:effectLst/>
                <a:latin typeface="Times New Roman" panose="02020603050405020304" pitchFamily="18" charset="0"/>
                <a:ea typeface="Times New Roman" panose="02020603050405020304" pitchFamily="18" charset="0"/>
              </a:rPr>
              <a:t>It is also recommended to build a culture of building good relationships with suppliers, employees and customers</a:t>
            </a:r>
            <a:endParaRPr lang="en-US" sz="2200" dirty="0">
              <a:effectLst/>
              <a:latin typeface="Times New Roman" panose="02020603050405020304" pitchFamily="18" charset="0"/>
              <a:ea typeface="Times New Roman" panose="02020603050405020304" pitchFamily="18" charset="0"/>
            </a:endParaRPr>
          </a:p>
          <a:p>
            <a:pPr marL="342900" marR="0" lvl="0" indent="-342900">
              <a:spcBef>
                <a:spcPts val="0"/>
              </a:spcBef>
              <a:spcAft>
                <a:spcPts val="600"/>
              </a:spcAft>
              <a:buFont typeface="Symbol" panose="05050102010706020507" pitchFamily="18" charset="2"/>
              <a:buChar char=""/>
            </a:pPr>
            <a:r>
              <a:rPr lang="en-GB" sz="2200" dirty="0">
                <a:effectLst/>
                <a:latin typeface="Times New Roman" panose="02020603050405020304" pitchFamily="18" charset="0"/>
                <a:ea typeface="Times New Roman" panose="02020603050405020304" pitchFamily="18" charset="0"/>
              </a:rPr>
              <a:t>In this manner, they can have long-term relations with them and get a competitive advantage  (</a:t>
            </a:r>
            <a:r>
              <a:rPr lang="en-US" sz="2400" dirty="0" err="1">
                <a:effectLst/>
                <a:latin typeface="Times New Roman" panose="02020603050405020304" pitchFamily="18" charset="0"/>
                <a:ea typeface="Times New Roman" panose="02020603050405020304" pitchFamily="18" charset="0"/>
              </a:rPr>
              <a:t>Boquen</a:t>
            </a:r>
            <a:r>
              <a:rPr lang="en-US" sz="2400" dirty="0">
                <a:latin typeface="Times New Roman" panose="02020603050405020304" pitchFamily="18" charset="0"/>
                <a:ea typeface="Times New Roman" panose="02020603050405020304" pitchFamily="18" charset="0"/>
              </a:rPr>
              <a:t> </a:t>
            </a:r>
            <a:r>
              <a:rPr lang="en-US" sz="2400" dirty="0">
                <a:effectLst/>
                <a:latin typeface="Times New Roman" panose="02020603050405020304" pitchFamily="18" charset="0"/>
                <a:ea typeface="Times New Roman" panose="02020603050405020304" pitchFamily="18" charset="0"/>
              </a:rPr>
              <a:t>A</a:t>
            </a:r>
            <a:r>
              <a:rPr lang="en-US" sz="2400" dirty="0">
                <a:latin typeface="Times New Roman" panose="02020603050405020304" pitchFamily="18" charset="0"/>
                <a:ea typeface="Times New Roman" panose="02020603050405020304" pitchFamily="18" charset="0"/>
              </a:rPr>
              <a:t>,</a:t>
            </a:r>
            <a:r>
              <a:rPr lang="en-US" sz="2400" dirty="0">
                <a:effectLst/>
                <a:latin typeface="Times New Roman" panose="02020603050405020304" pitchFamily="18" charset="0"/>
                <a:ea typeface="Times New Roman" panose="02020603050405020304" pitchFamily="18" charset="0"/>
              </a:rPr>
              <a:t> (2023)</a:t>
            </a:r>
            <a:endParaRPr lang="en-US" sz="2200" dirty="0">
              <a:effectLst/>
              <a:latin typeface="Times New Roman" panose="02020603050405020304" pitchFamily="18" charset="0"/>
              <a:ea typeface="Times New Roman" panose="02020603050405020304" pitchFamily="18" charset="0"/>
            </a:endParaRPr>
          </a:p>
        </p:txBody>
      </p:sp>
      <p:pic>
        <p:nvPicPr>
          <p:cNvPr id="9218" name="Picture 2" descr="6 Tips to Build Positive Workplace Relationships">
            <a:extLst>
              <a:ext uri="{FF2B5EF4-FFF2-40B4-BE49-F238E27FC236}">
                <a16:creationId xmlns:a16="http://schemas.microsoft.com/office/drawing/2014/main" id="{4A2EA360-30D9-516B-CBC6-B84F1052478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9048" y="1900489"/>
            <a:ext cx="5458968" cy="30570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21997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7" name="Rectangle 10246">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A69861-AC11-4308-8E9D-F58C179DCBB0}"/>
              </a:ext>
            </a:extLst>
          </p:cNvPr>
          <p:cNvSpPr>
            <a:spLocks noGrp="1"/>
          </p:cNvSpPr>
          <p:nvPr>
            <p:ph type="title"/>
          </p:nvPr>
        </p:nvSpPr>
        <p:spPr>
          <a:xfrm>
            <a:off x="630936" y="640080"/>
            <a:ext cx="4818888" cy="1481328"/>
          </a:xfrm>
        </p:spPr>
        <p:txBody>
          <a:bodyPr anchor="b">
            <a:normAutofit/>
          </a:bodyPr>
          <a:lstStyle/>
          <a:p>
            <a:r>
              <a:rPr lang="en-GB" sz="5400" dirty="0"/>
              <a:t>Conclusion </a:t>
            </a:r>
            <a:endParaRPr lang="en-US" sz="5400" dirty="0"/>
          </a:p>
        </p:txBody>
      </p:sp>
      <p:sp>
        <p:nvSpPr>
          <p:cNvPr id="10249"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979006-228E-433A-B2F5-C42C4564AA20}"/>
              </a:ext>
            </a:extLst>
          </p:cNvPr>
          <p:cNvSpPr>
            <a:spLocks noGrp="1"/>
          </p:cNvSpPr>
          <p:nvPr>
            <p:ph idx="1"/>
          </p:nvPr>
        </p:nvSpPr>
        <p:spPr>
          <a:xfrm>
            <a:off x="630936" y="2660904"/>
            <a:ext cx="4818888" cy="3547872"/>
          </a:xfrm>
        </p:spPr>
        <p:txBody>
          <a:bodyPr anchor="t">
            <a:normAutofit/>
          </a:bodyPr>
          <a:lstStyle/>
          <a:p>
            <a:pPr marL="342900" marR="0" lvl="0" indent="-342900">
              <a:spcBef>
                <a:spcPts val="0"/>
              </a:spcBef>
              <a:spcAft>
                <a:spcPts val="0"/>
              </a:spcAft>
              <a:buFont typeface="Symbol" panose="05050102010706020507" pitchFamily="18" charset="2"/>
              <a:buChar char=""/>
            </a:pPr>
            <a:r>
              <a:rPr lang="en-GB" sz="2200">
                <a:effectLst/>
                <a:latin typeface="Times New Roman" panose="02020603050405020304" pitchFamily="18" charset="0"/>
                <a:ea typeface="Times New Roman" panose="02020603050405020304" pitchFamily="18" charset="0"/>
              </a:rPr>
              <a:t>The cultural differences between the UK and China have been discussed in the presentation</a:t>
            </a:r>
            <a:endParaRPr lang="en-US" sz="2200">
              <a:effectLst/>
              <a:latin typeface="Times New Roman" panose="02020603050405020304" pitchFamily="18" charset="0"/>
              <a:ea typeface="Times New Roman" panose="02020603050405020304" pitchFamily="18" charset="0"/>
            </a:endParaRPr>
          </a:p>
          <a:p>
            <a:pPr marL="342900" marR="0" lvl="0" indent="-342900">
              <a:spcBef>
                <a:spcPts val="0"/>
              </a:spcBef>
              <a:spcAft>
                <a:spcPts val="0"/>
              </a:spcAft>
              <a:buFont typeface="Symbol" panose="05050102010706020507" pitchFamily="18" charset="2"/>
              <a:buChar char=""/>
            </a:pPr>
            <a:r>
              <a:rPr lang="en-GB" sz="2200">
                <a:effectLst/>
                <a:latin typeface="Times New Roman" panose="02020603050405020304" pitchFamily="18" charset="0"/>
                <a:ea typeface="Times New Roman" panose="02020603050405020304" pitchFamily="18" charset="0"/>
              </a:rPr>
              <a:t>Hofstede’s cultural differentiation model has been used to show the differences </a:t>
            </a:r>
            <a:endParaRPr lang="en-US" sz="2200">
              <a:effectLst/>
              <a:latin typeface="Times New Roman" panose="02020603050405020304" pitchFamily="18" charset="0"/>
              <a:ea typeface="Times New Roman" panose="02020603050405020304" pitchFamily="18" charset="0"/>
            </a:endParaRPr>
          </a:p>
          <a:p>
            <a:endParaRPr lang="en-US" sz="2200"/>
          </a:p>
        </p:txBody>
      </p:sp>
      <p:pic>
        <p:nvPicPr>
          <p:cNvPr id="10242" name="Picture 2" descr="How does culture impact logo design: a look into cross-cultural logo design  - 99designs">
            <a:extLst>
              <a:ext uri="{FF2B5EF4-FFF2-40B4-BE49-F238E27FC236}">
                <a16:creationId xmlns:a16="http://schemas.microsoft.com/office/drawing/2014/main" id="{E7A4A37E-C402-DD48-D178-791C9C93ABE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9048" y="1832252"/>
            <a:ext cx="5458968" cy="31934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37585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41C73-150A-4E11-BC01-28DADF439E02}"/>
              </a:ext>
            </a:extLst>
          </p:cNvPr>
          <p:cNvSpPr>
            <a:spLocks noGrp="1"/>
          </p:cNvSpPr>
          <p:nvPr>
            <p:ph type="title"/>
          </p:nvPr>
        </p:nvSpPr>
        <p:spPr/>
        <p:txBody>
          <a:bodyPr/>
          <a:lstStyle/>
          <a:p>
            <a:r>
              <a:rPr lang="en-GB" dirty="0"/>
              <a:t>References </a:t>
            </a:r>
            <a:endParaRPr lang="en-US" dirty="0"/>
          </a:p>
        </p:txBody>
      </p:sp>
      <p:sp>
        <p:nvSpPr>
          <p:cNvPr id="3" name="Content Placeholder 2">
            <a:extLst>
              <a:ext uri="{FF2B5EF4-FFF2-40B4-BE49-F238E27FC236}">
                <a16:creationId xmlns:a16="http://schemas.microsoft.com/office/drawing/2014/main" id="{3D75DF94-09CA-4A6A-A0A1-303E0567FE8A}"/>
              </a:ext>
            </a:extLst>
          </p:cNvPr>
          <p:cNvSpPr>
            <a:spLocks noGrp="1"/>
          </p:cNvSpPr>
          <p:nvPr>
            <p:ph idx="1"/>
          </p:nvPr>
        </p:nvSpPr>
        <p:spPr>
          <a:xfrm>
            <a:off x="609600" y="1371601"/>
            <a:ext cx="10744200" cy="5121274"/>
          </a:xfrm>
        </p:spPr>
        <p:txBody>
          <a:bodyPr>
            <a:normAutofit fontScale="47500" lnSpcReduction="20000"/>
          </a:bodyPr>
          <a:lstStyle/>
          <a:p>
            <a:pPr marL="0" marR="0" algn="just">
              <a:lnSpc>
                <a:spcPct val="150000"/>
              </a:lnSpc>
              <a:spcBef>
                <a:spcPts val="0"/>
              </a:spcBef>
              <a:spcAft>
                <a:spcPts val="0"/>
              </a:spcAft>
            </a:pPr>
            <a:r>
              <a:rPr lang="en-US" sz="2900" dirty="0">
                <a:effectLst/>
                <a:latin typeface="Times New Roman" panose="02020603050405020304" pitchFamily="18" charset="0"/>
                <a:ea typeface="Times New Roman" panose="02020603050405020304" pitchFamily="18" charset="0"/>
              </a:rPr>
              <a:t>Ashiq, W. (2022) </a:t>
            </a:r>
            <a:r>
              <a:rPr lang="en-US" sz="2900" i="1" dirty="0">
                <a:effectLst/>
                <a:latin typeface="Times New Roman" panose="02020603050405020304" pitchFamily="18" charset="0"/>
                <a:ea typeface="Times New Roman" panose="02020603050405020304" pitchFamily="18" charset="0"/>
              </a:rPr>
              <a:t>Differences between UK and Chinese work culture</a:t>
            </a:r>
            <a:r>
              <a:rPr lang="en-US" sz="2900" dirty="0">
                <a:effectLst/>
                <a:latin typeface="Times New Roman" panose="02020603050405020304" pitchFamily="18" charset="0"/>
                <a:ea typeface="Times New Roman" panose="02020603050405020304" pitchFamily="18" charset="0"/>
              </a:rPr>
              <a:t>, </a:t>
            </a:r>
            <a:r>
              <a:rPr lang="en-US" sz="2900" i="1" dirty="0">
                <a:effectLst/>
                <a:latin typeface="Times New Roman" panose="02020603050405020304" pitchFamily="18" charset="0"/>
                <a:ea typeface="Times New Roman" panose="02020603050405020304" pitchFamily="18" charset="0"/>
              </a:rPr>
              <a:t>Great British Mag</a:t>
            </a:r>
            <a:r>
              <a:rPr lang="en-US" sz="2900" dirty="0">
                <a:effectLst/>
                <a:latin typeface="Times New Roman" panose="02020603050405020304" pitchFamily="18" charset="0"/>
                <a:ea typeface="Times New Roman" panose="02020603050405020304" pitchFamily="18" charset="0"/>
              </a:rPr>
              <a:t>. Available at: https://greatbritishmag.co.uk/student-guide/differences-between-uk-and-chinese-work-culture/ (Accessed: 07 July 2023). </a:t>
            </a:r>
          </a:p>
          <a:p>
            <a:pPr marL="0" marR="0" algn="just">
              <a:lnSpc>
                <a:spcPct val="150000"/>
              </a:lnSpc>
              <a:spcBef>
                <a:spcPts val="0"/>
              </a:spcBef>
              <a:spcAft>
                <a:spcPts val="0"/>
              </a:spcAft>
            </a:pPr>
            <a:r>
              <a:rPr lang="en-US" sz="2900" dirty="0" err="1">
                <a:effectLst/>
                <a:latin typeface="Times New Roman" panose="02020603050405020304" pitchFamily="18" charset="0"/>
                <a:ea typeface="Times New Roman" panose="02020603050405020304" pitchFamily="18" charset="0"/>
              </a:rPr>
              <a:t>Boquen</a:t>
            </a:r>
            <a:r>
              <a:rPr lang="en-US" sz="2900" dirty="0">
                <a:effectLst/>
                <a:latin typeface="Times New Roman" panose="02020603050405020304" pitchFamily="18" charset="0"/>
                <a:ea typeface="Times New Roman" panose="02020603050405020304" pitchFamily="18" charset="0"/>
              </a:rPr>
              <a:t>, A. (2023) </a:t>
            </a:r>
            <a:r>
              <a:rPr lang="en-US" sz="2900" i="1" dirty="0">
                <a:effectLst/>
                <a:latin typeface="Times New Roman" panose="02020603050405020304" pitchFamily="18" charset="0"/>
                <a:ea typeface="Times New Roman" panose="02020603050405020304" pitchFamily="18" charset="0"/>
              </a:rPr>
              <a:t>Top 10 rules to launching a successful business in China</a:t>
            </a:r>
            <a:r>
              <a:rPr lang="en-US" sz="2900" dirty="0">
                <a:effectLst/>
                <a:latin typeface="Times New Roman" panose="02020603050405020304" pitchFamily="18" charset="0"/>
                <a:ea typeface="Times New Roman" panose="02020603050405020304" pitchFamily="18" charset="0"/>
              </a:rPr>
              <a:t>, </a:t>
            </a:r>
            <a:r>
              <a:rPr lang="en-US" sz="2900" i="1" dirty="0">
                <a:effectLst/>
                <a:latin typeface="Times New Roman" panose="02020603050405020304" pitchFamily="18" charset="0"/>
                <a:ea typeface="Times New Roman" panose="02020603050405020304" pitchFamily="18" charset="0"/>
              </a:rPr>
              <a:t>Horizons</a:t>
            </a:r>
            <a:r>
              <a:rPr lang="en-US" sz="2900" dirty="0">
                <a:effectLst/>
                <a:latin typeface="Times New Roman" panose="02020603050405020304" pitchFamily="18" charset="0"/>
                <a:ea typeface="Times New Roman" panose="02020603050405020304" pitchFamily="18" charset="0"/>
              </a:rPr>
              <a:t>. Available at: https://nhglobalpartners.com/how-launch-business-china/ (Accessed: 07 July 2023). </a:t>
            </a:r>
          </a:p>
          <a:p>
            <a:pPr marL="0" marR="0" algn="just">
              <a:lnSpc>
                <a:spcPct val="150000"/>
              </a:lnSpc>
              <a:spcBef>
                <a:spcPts val="0"/>
              </a:spcBef>
              <a:spcAft>
                <a:spcPts val="0"/>
              </a:spcAft>
            </a:pPr>
            <a:r>
              <a:rPr lang="en-US" sz="2900" dirty="0">
                <a:effectLst/>
                <a:latin typeface="Times New Roman" panose="02020603050405020304" pitchFamily="18" charset="0"/>
                <a:ea typeface="Times New Roman" panose="02020603050405020304" pitchFamily="18" charset="0"/>
              </a:rPr>
              <a:t>CFI (2023) </a:t>
            </a:r>
            <a:r>
              <a:rPr lang="en-US" sz="2900" i="1" dirty="0">
                <a:effectLst/>
                <a:latin typeface="Times New Roman" panose="02020603050405020304" pitchFamily="18" charset="0"/>
                <a:ea typeface="Times New Roman" panose="02020603050405020304" pitchFamily="18" charset="0"/>
              </a:rPr>
              <a:t>Hofstede’s cultural dimensions theory</a:t>
            </a:r>
            <a:r>
              <a:rPr lang="en-US" sz="2900" dirty="0">
                <a:effectLst/>
                <a:latin typeface="Times New Roman" panose="02020603050405020304" pitchFamily="18" charset="0"/>
                <a:ea typeface="Times New Roman" panose="02020603050405020304" pitchFamily="18" charset="0"/>
              </a:rPr>
              <a:t>, </a:t>
            </a:r>
            <a:r>
              <a:rPr lang="en-US" sz="2900" i="1" dirty="0">
                <a:effectLst/>
                <a:latin typeface="Times New Roman" panose="02020603050405020304" pitchFamily="18" charset="0"/>
                <a:ea typeface="Times New Roman" panose="02020603050405020304" pitchFamily="18" charset="0"/>
              </a:rPr>
              <a:t>Corporate Finance Institute</a:t>
            </a:r>
            <a:r>
              <a:rPr lang="en-US" sz="2900" dirty="0">
                <a:effectLst/>
                <a:latin typeface="Times New Roman" panose="02020603050405020304" pitchFamily="18" charset="0"/>
                <a:ea typeface="Times New Roman" panose="02020603050405020304" pitchFamily="18" charset="0"/>
              </a:rPr>
              <a:t>. Available at: https://corporatefinanceinstitute.com/resources/management/hofstedes-cultural-dimensions-theory/ (Accessed: 07 July 2023). </a:t>
            </a:r>
            <a:r>
              <a:rPr lang="en-US" sz="2900" dirty="0" err="1">
                <a:effectLst/>
                <a:latin typeface="Times New Roman" panose="02020603050405020304" pitchFamily="18" charset="0"/>
                <a:ea typeface="Times New Roman" panose="02020603050405020304" pitchFamily="18" charset="0"/>
              </a:rPr>
              <a:t>HofstedeInsights</a:t>
            </a:r>
            <a:r>
              <a:rPr lang="en-US" sz="2900" dirty="0">
                <a:effectLst/>
                <a:latin typeface="Times New Roman" panose="02020603050405020304" pitchFamily="18" charset="0"/>
                <a:ea typeface="Times New Roman" panose="02020603050405020304" pitchFamily="18" charset="0"/>
              </a:rPr>
              <a:t> (2023) </a:t>
            </a:r>
            <a:r>
              <a:rPr lang="en-US" sz="2900" i="1" dirty="0">
                <a:effectLst/>
                <a:latin typeface="Times New Roman" panose="02020603050405020304" pitchFamily="18" charset="0"/>
                <a:ea typeface="Times New Roman" panose="02020603050405020304" pitchFamily="18" charset="0"/>
              </a:rPr>
              <a:t>Country comparison tool</a:t>
            </a:r>
            <a:r>
              <a:rPr lang="en-US" sz="2900" dirty="0">
                <a:effectLst/>
                <a:latin typeface="Times New Roman" panose="02020603050405020304" pitchFamily="18" charset="0"/>
                <a:ea typeface="Times New Roman" panose="02020603050405020304" pitchFamily="18" charset="0"/>
              </a:rPr>
              <a:t>, </a:t>
            </a:r>
            <a:r>
              <a:rPr lang="en-US" sz="2900" i="1" dirty="0">
                <a:effectLst/>
                <a:latin typeface="Times New Roman" panose="02020603050405020304" pitchFamily="18" charset="0"/>
                <a:ea typeface="Times New Roman" panose="02020603050405020304" pitchFamily="18" charset="0"/>
              </a:rPr>
              <a:t>Hofstede Insights</a:t>
            </a:r>
            <a:r>
              <a:rPr lang="en-US" sz="2900" dirty="0">
                <a:effectLst/>
                <a:latin typeface="Times New Roman" panose="02020603050405020304" pitchFamily="18" charset="0"/>
                <a:ea typeface="Times New Roman" panose="02020603050405020304" pitchFamily="18" charset="0"/>
              </a:rPr>
              <a:t>. Available at: https://www.hofstede-insights.com/country-comparison-tool?countries=china%2Cunited%2Bkingdom (Accessed: 07 July 2023). </a:t>
            </a:r>
          </a:p>
          <a:p>
            <a:pPr marL="0" marR="0" algn="just">
              <a:lnSpc>
                <a:spcPct val="150000"/>
              </a:lnSpc>
              <a:spcBef>
                <a:spcPts val="0"/>
              </a:spcBef>
              <a:spcAft>
                <a:spcPts val="0"/>
              </a:spcAft>
            </a:pPr>
            <a:r>
              <a:rPr lang="en-US" sz="2900" dirty="0" err="1">
                <a:effectLst/>
                <a:latin typeface="Times New Roman" panose="02020603050405020304" pitchFamily="18" charset="0"/>
                <a:ea typeface="Times New Roman" panose="02020603050405020304" pitchFamily="18" charset="0"/>
              </a:rPr>
              <a:t>Huld</a:t>
            </a:r>
            <a:r>
              <a:rPr lang="en-US" sz="2900" dirty="0">
                <a:effectLst/>
                <a:latin typeface="Times New Roman" panose="02020603050405020304" pitchFamily="18" charset="0"/>
                <a:ea typeface="Times New Roman" panose="02020603050405020304" pitchFamily="18" charset="0"/>
              </a:rPr>
              <a:t>, A. (2023) </a:t>
            </a:r>
            <a:r>
              <a:rPr lang="en-US" sz="2900" i="1" dirty="0">
                <a:effectLst/>
                <a:latin typeface="Times New Roman" panose="02020603050405020304" pitchFamily="18" charset="0"/>
                <a:ea typeface="Times New Roman" panose="02020603050405020304" pitchFamily="18" charset="0"/>
              </a:rPr>
              <a:t>China’s labor force - data, trends, and future outlook</a:t>
            </a:r>
            <a:r>
              <a:rPr lang="en-US" sz="2900" dirty="0">
                <a:effectLst/>
                <a:latin typeface="Times New Roman" panose="02020603050405020304" pitchFamily="18" charset="0"/>
                <a:ea typeface="Times New Roman" panose="02020603050405020304" pitchFamily="18" charset="0"/>
              </a:rPr>
              <a:t>, </a:t>
            </a:r>
            <a:r>
              <a:rPr lang="en-US" sz="2900" i="1" dirty="0">
                <a:effectLst/>
                <a:latin typeface="Times New Roman" panose="02020603050405020304" pitchFamily="18" charset="0"/>
                <a:ea typeface="Times New Roman" panose="02020603050405020304" pitchFamily="18" charset="0"/>
              </a:rPr>
              <a:t>China Briefing News</a:t>
            </a:r>
            <a:r>
              <a:rPr lang="en-US" sz="2900" dirty="0">
                <a:effectLst/>
                <a:latin typeface="Times New Roman" panose="02020603050405020304" pitchFamily="18" charset="0"/>
                <a:ea typeface="Times New Roman" panose="02020603050405020304" pitchFamily="18" charset="0"/>
              </a:rPr>
              <a:t>. Available at: https://www.china-briefing.com/news/chinas-labor-force-data-trends-and-future-outlook/ (Accessed: 07 July 2023). </a:t>
            </a:r>
          </a:p>
          <a:p>
            <a:pPr marL="0" marR="0" algn="just">
              <a:lnSpc>
                <a:spcPct val="150000"/>
              </a:lnSpc>
              <a:spcBef>
                <a:spcPts val="0"/>
              </a:spcBef>
              <a:spcAft>
                <a:spcPts val="0"/>
              </a:spcAft>
            </a:pPr>
            <a:r>
              <a:rPr lang="en-US" sz="2900" dirty="0">
                <a:effectLst/>
                <a:latin typeface="Times New Roman" panose="02020603050405020304" pitchFamily="18" charset="0"/>
                <a:ea typeface="Times New Roman" panose="02020603050405020304" pitchFamily="18" charset="0"/>
              </a:rPr>
              <a:t>Lihua, Z. (2013) </a:t>
            </a:r>
            <a:r>
              <a:rPr lang="en-US" sz="2900" i="1" dirty="0">
                <a:effectLst/>
                <a:latin typeface="Times New Roman" panose="02020603050405020304" pitchFamily="18" charset="0"/>
                <a:ea typeface="Times New Roman" panose="02020603050405020304" pitchFamily="18" charset="0"/>
              </a:rPr>
              <a:t>China’s traditional cultural values and national identity</a:t>
            </a:r>
            <a:r>
              <a:rPr lang="en-US" sz="2900" dirty="0">
                <a:effectLst/>
                <a:latin typeface="Times New Roman" panose="02020603050405020304" pitchFamily="18" charset="0"/>
                <a:ea typeface="Times New Roman" panose="02020603050405020304" pitchFamily="18" charset="0"/>
              </a:rPr>
              <a:t>. Available at: https://carnegieendowment.org/2013/11/21/china-s-traditional-cultural-values-and-national-identity-pub-53613 (Accessed: 07 July 2023). </a:t>
            </a:r>
          </a:p>
          <a:p>
            <a:pPr marL="0" marR="0" algn="just">
              <a:lnSpc>
                <a:spcPct val="150000"/>
              </a:lnSpc>
              <a:spcBef>
                <a:spcPts val="0"/>
              </a:spcBef>
              <a:spcAft>
                <a:spcPts val="0"/>
              </a:spcAft>
            </a:pPr>
            <a:r>
              <a:rPr lang="en-US" sz="2900" dirty="0">
                <a:effectLst/>
                <a:latin typeface="Times New Roman" panose="02020603050405020304" pitchFamily="18" charset="0"/>
                <a:ea typeface="Times New Roman" panose="02020603050405020304" pitchFamily="18" charset="0"/>
              </a:rPr>
              <a:t>Meyer, J. (2019) </a:t>
            </a:r>
            <a:r>
              <a:rPr lang="en-US" sz="2900" i="1" dirty="0">
                <a:effectLst/>
                <a:latin typeface="Times New Roman" panose="02020603050405020304" pitchFamily="18" charset="0"/>
                <a:ea typeface="Times New Roman" panose="02020603050405020304" pitchFamily="18" charset="0"/>
              </a:rPr>
              <a:t>Six root causes of problems in joint ventures in China – A commentary</a:t>
            </a:r>
            <a:r>
              <a:rPr lang="en-US" sz="2900" dirty="0">
                <a:effectLst/>
                <a:latin typeface="Times New Roman" panose="02020603050405020304" pitchFamily="18" charset="0"/>
                <a:ea typeface="Times New Roman" panose="02020603050405020304" pitchFamily="18" charset="0"/>
              </a:rPr>
              <a:t>, </a:t>
            </a:r>
            <a:r>
              <a:rPr lang="en-US" sz="2900" i="1" dirty="0">
                <a:effectLst/>
                <a:latin typeface="Times New Roman" panose="02020603050405020304" pitchFamily="18" charset="0"/>
                <a:ea typeface="Times New Roman" panose="02020603050405020304" pitchFamily="18" charset="0"/>
              </a:rPr>
              <a:t>LinkedIn</a:t>
            </a:r>
            <a:r>
              <a:rPr lang="en-US" sz="2900" dirty="0">
                <a:effectLst/>
                <a:latin typeface="Times New Roman" panose="02020603050405020304" pitchFamily="18" charset="0"/>
                <a:ea typeface="Times New Roman" panose="02020603050405020304" pitchFamily="18" charset="0"/>
              </a:rPr>
              <a:t>. Available at: https://www.linkedin.com/pulse/six-root-causes-problems-joint-ventures-china-commentary-meyer (Accessed: 07 July 2023). </a:t>
            </a:r>
          </a:p>
          <a:p>
            <a:pPr marL="0" marR="0" algn="just">
              <a:lnSpc>
                <a:spcPct val="150000"/>
              </a:lnSpc>
              <a:spcBef>
                <a:spcPts val="0"/>
              </a:spcBef>
              <a:spcAft>
                <a:spcPts val="0"/>
              </a:spcAft>
            </a:pPr>
            <a:r>
              <a:rPr lang="en-US" sz="2900" dirty="0">
                <a:effectLst/>
                <a:latin typeface="Times New Roman" panose="02020603050405020304" pitchFamily="18" charset="0"/>
                <a:ea typeface="Times New Roman" panose="02020603050405020304" pitchFamily="18" charset="0"/>
              </a:rPr>
              <a:t>Sheng, A. (2022) </a:t>
            </a:r>
            <a:r>
              <a:rPr lang="en-US" sz="2900" i="1" dirty="0">
                <a:effectLst/>
                <a:latin typeface="Times New Roman" panose="02020603050405020304" pitchFamily="18" charset="0"/>
                <a:ea typeface="Times New Roman" panose="02020603050405020304" pitchFamily="18" charset="0"/>
              </a:rPr>
              <a:t>The difference between Chinese and British Business Practice</a:t>
            </a:r>
            <a:r>
              <a:rPr lang="en-US" sz="2900" dirty="0">
                <a:effectLst/>
                <a:latin typeface="Times New Roman" panose="02020603050405020304" pitchFamily="18" charset="0"/>
                <a:ea typeface="Times New Roman" panose="02020603050405020304" pitchFamily="18" charset="0"/>
              </a:rPr>
              <a:t>, </a:t>
            </a:r>
            <a:r>
              <a:rPr lang="en-US" sz="2900" i="1" dirty="0">
                <a:effectLst/>
                <a:latin typeface="Times New Roman" panose="02020603050405020304" pitchFamily="18" charset="0"/>
                <a:ea typeface="Times New Roman" panose="02020603050405020304" pitchFamily="18" charset="0"/>
              </a:rPr>
              <a:t>LinkedIn</a:t>
            </a:r>
            <a:r>
              <a:rPr lang="en-US" sz="2900" dirty="0">
                <a:effectLst/>
                <a:latin typeface="Times New Roman" panose="02020603050405020304" pitchFamily="18" charset="0"/>
                <a:ea typeface="Times New Roman" panose="02020603050405020304" pitchFamily="18" charset="0"/>
              </a:rPr>
              <a:t>. Available at: https://www.linkedin.com/pulse/difference-between-chinese-british-business-practice-alice-sheng. (Accessed: 07 July 2023). </a:t>
            </a:r>
          </a:p>
          <a:p>
            <a:pPr marL="0" marR="0" algn="just">
              <a:lnSpc>
                <a:spcPct val="150000"/>
              </a:lnSpc>
              <a:spcBef>
                <a:spcPts val="0"/>
              </a:spcBef>
              <a:spcAft>
                <a:spcPts val="0"/>
              </a:spcAft>
            </a:pPr>
            <a:r>
              <a:rPr lang="en-US" sz="2900" dirty="0">
                <a:effectLst/>
                <a:latin typeface="Times New Roman" panose="02020603050405020304" pitchFamily="18" charset="0"/>
                <a:ea typeface="Times New Roman" panose="02020603050405020304" pitchFamily="18" charset="0"/>
              </a:rPr>
              <a:t>SUN, M. and TIAN, Z.X., (2017). The cultural differences between English and Chinese courtesy languages.</a:t>
            </a:r>
            <a:r>
              <a:rPr lang="en-US" sz="2900" i="1" dirty="0">
                <a:effectLst/>
                <a:latin typeface="Times New Roman" panose="02020603050405020304" pitchFamily="18" charset="0"/>
                <a:ea typeface="Times New Roman" panose="02020603050405020304" pitchFamily="18" charset="0"/>
              </a:rPr>
              <a:t> Journal of Literature and Art Studies</a:t>
            </a:r>
            <a:r>
              <a:rPr lang="en-US" sz="2900" dirty="0">
                <a:effectLst/>
                <a:latin typeface="Times New Roman" panose="02020603050405020304" pitchFamily="18" charset="0"/>
                <a:ea typeface="Times New Roman" panose="02020603050405020304" pitchFamily="18" charset="0"/>
              </a:rPr>
              <a:t>, 7(3), pp.340-344.</a:t>
            </a:r>
          </a:p>
          <a:p>
            <a:endParaRPr lang="en-US" dirty="0"/>
          </a:p>
        </p:txBody>
      </p:sp>
    </p:spTree>
    <p:extLst>
      <p:ext uri="{BB962C8B-B14F-4D97-AF65-F5344CB8AC3E}">
        <p14:creationId xmlns:p14="http://schemas.microsoft.com/office/powerpoint/2010/main" val="41386201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85</TotalTime>
  <Words>2228</Words>
  <Application>Microsoft Office PowerPoint</Application>
  <PresentationFormat>Widescreen</PresentationFormat>
  <Paragraphs>84</Paragraphs>
  <Slides>13</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Calibri Light</vt:lpstr>
      <vt:lpstr>Symbol</vt:lpstr>
      <vt:lpstr>Times New Roman</vt:lpstr>
      <vt:lpstr>Office Theme</vt:lpstr>
      <vt:lpstr>Module Name: International Business Communication  Module code: LCBB6001 Name: Vlada Basiul (2028043)  </vt:lpstr>
      <vt:lpstr>Main content / Agenda of the presentation </vt:lpstr>
      <vt:lpstr>Introduction to the context </vt:lpstr>
      <vt:lpstr>Introduce the Chinese culture </vt:lpstr>
      <vt:lpstr>Introduce the Chinese culture </vt:lpstr>
      <vt:lpstr>Success and failure factors of joint ventures </vt:lpstr>
      <vt:lpstr>Cultural sensitivity in China / The differences from the UK </vt:lpstr>
      <vt:lpstr>Hofstede cultural Dimensions: UK and China </vt:lpstr>
      <vt:lpstr>Hofstede cultural Dimensions: UK and China </vt:lpstr>
      <vt:lpstr>My recommendations </vt:lpstr>
      <vt:lpstr>My recommendations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of the presentation, your name and ID, and module</dc:title>
  <dc:creator>Husam Helmi</dc:creator>
  <cp:lastModifiedBy>basiulvlada@gmail.com</cp:lastModifiedBy>
  <cp:revision>4</cp:revision>
  <dcterms:created xsi:type="dcterms:W3CDTF">2020-10-29T12:05:35Z</dcterms:created>
  <dcterms:modified xsi:type="dcterms:W3CDTF">2023-07-26T19:52:38Z</dcterms:modified>
</cp:coreProperties>
</file>