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14"/>
  </p:notesMasterIdLst>
  <p:sldIdLst>
    <p:sldId id="256" r:id="rId2"/>
    <p:sldId id="260" r:id="rId3"/>
    <p:sldId id="257" r:id="rId4"/>
    <p:sldId id="258" r:id="rId5"/>
    <p:sldId id="259" r:id="rId6"/>
    <p:sldId id="266" r:id="rId7"/>
    <p:sldId id="269" r:id="rId8"/>
    <p:sldId id="262" r:id="rId9"/>
    <p:sldId id="263" r:id="rId10"/>
    <p:sldId id="264"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54"/>
    <p:restoredTop sz="94638"/>
  </p:normalViewPr>
  <p:slideViewPr>
    <p:cSldViewPr snapToGrid="0">
      <p:cViewPr varScale="1">
        <p:scale>
          <a:sx n="94" d="100"/>
          <a:sy n="94" d="100"/>
        </p:scale>
        <p:origin x="224"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556C59-8E20-4F18-95F8-C012AE1709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EDF930-719D-4629-AE7B-BEA2B9808FAD}">
      <dgm:prSet custT="1"/>
      <dgm:spPr/>
      <dgm:t>
        <a:bodyPr/>
        <a:lstStyle/>
        <a:p>
          <a:r>
            <a:rPr lang="en-US" sz="2400" b="1" dirty="0">
              <a:latin typeface="Arial" panose="020B0604020202020204" pitchFamily="34" charset="0"/>
              <a:cs typeface="Arial" panose="020B0604020202020204" pitchFamily="34" charset="0"/>
            </a:rPr>
            <a:t>Module Title: </a:t>
          </a:r>
          <a:r>
            <a:rPr lang="en-US" sz="2000" i="1" dirty="0"/>
            <a:t>Professional Career Development within H&amp;SC</a:t>
          </a:r>
          <a:endParaRPr lang="en-US" sz="2000" dirty="0"/>
        </a:p>
      </dgm:t>
    </dgm:pt>
    <dgm:pt modelId="{CF5DBBF7-1E89-4683-AB0A-6DEABFBDA575}" type="parTrans" cxnId="{00FB0BAB-C836-4151-8E03-6FC409DCA252}">
      <dgm:prSet/>
      <dgm:spPr/>
      <dgm:t>
        <a:bodyPr/>
        <a:lstStyle/>
        <a:p>
          <a:endParaRPr lang="en-US"/>
        </a:p>
      </dgm:t>
    </dgm:pt>
    <dgm:pt modelId="{15C50260-0452-4897-8DF1-E69B767E3691}" type="sibTrans" cxnId="{00FB0BAB-C836-4151-8E03-6FC409DCA252}">
      <dgm:prSet/>
      <dgm:spPr/>
      <dgm:t>
        <a:bodyPr/>
        <a:lstStyle/>
        <a:p>
          <a:endParaRPr lang="en-US"/>
        </a:p>
      </dgm:t>
    </dgm:pt>
    <dgm:pt modelId="{98BEBB3C-F3F0-4B36-9A74-C6D95B1B5136}">
      <dgm:prSet custT="1"/>
      <dgm:spPr/>
      <dgm:t>
        <a:bodyPr/>
        <a:lstStyle/>
        <a:p>
          <a:r>
            <a:rPr lang="en-US" sz="2400" b="1" dirty="0">
              <a:latin typeface="Arial" panose="020B0604020202020204" pitchFamily="34" charset="0"/>
              <a:cs typeface="Arial" panose="020B0604020202020204" pitchFamily="34" charset="0"/>
            </a:rPr>
            <a:t>Module Number</a:t>
          </a:r>
          <a:r>
            <a:rPr lang="en-US" sz="1900" b="1" dirty="0"/>
            <a:t>: </a:t>
          </a:r>
          <a:r>
            <a:rPr lang="en-US" sz="2000" dirty="0"/>
            <a:t>LCHS 4009 (LON)</a:t>
          </a:r>
        </a:p>
      </dgm:t>
    </dgm:pt>
    <dgm:pt modelId="{1D5770EA-E692-4ED0-BE9C-F0AB25293640}" type="parTrans" cxnId="{CF1C4FB4-CC46-4872-8316-09D66847EE21}">
      <dgm:prSet/>
      <dgm:spPr/>
      <dgm:t>
        <a:bodyPr/>
        <a:lstStyle/>
        <a:p>
          <a:endParaRPr lang="en-US"/>
        </a:p>
      </dgm:t>
    </dgm:pt>
    <dgm:pt modelId="{D5CCBED1-C5FB-4BE3-A799-79CAD54A5FF6}" type="sibTrans" cxnId="{CF1C4FB4-CC46-4872-8316-09D66847EE21}">
      <dgm:prSet/>
      <dgm:spPr/>
      <dgm:t>
        <a:bodyPr/>
        <a:lstStyle/>
        <a:p>
          <a:endParaRPr lang="en-US"/>
        </a:p>
      </dgm:t>
    </dgm:pt>
    <dgm:pt modelId="{7FC16BE6-F418-4D63-B7E7-9C0EC6F30B11}">
      <dgm:prSet custT="1"/>
      <dgm:spPr/>
      <dgm:t>
        <a:bodyPr/>
        <a:lstStyle/>
        <a:p>
          <a:r>
            <a:rPr lang="en-US" sz="2400" b="1" dirty="0">
              <a:latin typeface="Arial" panose="020B0604020202020204" pitchFamily="34" charset="0"/>
              <a:cs typeface="Arial" panose="020B0604020202020204" pitchFamily="34" charset="0"/>
            </a:rPr>
            <a:t>Assignment Number</a:t>
          </a:r>
          <a:r>
            <a:rPr lang="en-US" sz="2400" b="1" dirty="0"/>
            <a:t>: </a:t>
          </a:r>
          <a:r>
            <a:rPr lang="en-US" sz="1900" i="1" dirty="0"/>
            <a:t>1</a:t>
          </a:r>
          <a:endParaRPr lang="en-US" sz="1900" dirty="0"/>
        </a:p>
      </dgm:t>
    </dgm:pt>
    <dgm:pt modelId="{DA69B88E-DF12-408E-A0A7-4D4C9A68DD4E}" type="parTrans" cxnId="{5F08BE1F-ACCF-44FE-8EBC-4E9953F7E8D8}">
      <dgm:prSet/>
      <dgm:spPr/>
      <dgm:t>
        <a:bodyPr/>
        <a:lstStyle/>
        <a:p>
          <a:endParaRPr lang="en-US"/>
        </a:p>
      </dgm:t>
    </dgm:pt>
    <dgm:pt modelId="{6CD9680A-8F1B-452C-930D-A9891059C855}" type="sibTrans" cxnId="{5F08BE1F-ACCF-44FE-8EBC-4E9953F7E8D8}">
      <dgm:prSet/>
      <dgm:spPr/>
      <dgm:t>
        <a:bodyPr/>
        <a:lstStyle/>
        <a:p>
          <a:endParaRPr lang="en-US"/>
        </a:p>
      </dgm:t>
    </dgm:pt>
    <dgm:pt modelId="{8299589F-B839-4FFE-93F8-84E8D2F3EB91}">
      <dgm:prSet custT="1"/>
      <dgm:spPr/>
      <dgm:t>
        <a:bodyPr/>
        <a:lstStyle/>
        <a:p>
          <a:r>
            <a:rPr lang="en-US" sz="2400" b="1" dirty="0">
              <a:latin typeface="Arial" panose="020B0604020202020204" pitchFamily="34" charset="0"/>
              <a:cs typeface="Arial" panose="020B0604020202020204" pitchFamily="34" charset="0"/>
            </a:rPr>
            <a:t>Student Name</a:t>
          </a:r>
          <a:r>
            <a:rPr lang="en-US" sz="2400" b="1" dirty="0"/>
            <a:t>: </a:t>
          </a:r>
          <a:r>
            <a:rPr lang="en-US" sz="2000" i="1" dirty="0"/>
            <a:t>Analisa Caunceran</a:t>
          </a:r>
          <a:endParaRPr lang="en-US" sz="2000" dirty="0"/>
        </a:p>
      </dgm:t>
    </dgm:pt>
    <dgm:pt modelId="{AFB4FD0D-A4B5-4152-BA4C-6205A251ACF8}" type="parTrans" cxnId="{141ACE60-CE0C-44ED-ADF8-FE12C82708C8}">
      <dgm:prSet/>
      <dgm:spPr/>
      <dgm:t>
        <a:bodyPr/>
        <a:lstStyle/>
        <a:p>
          <a:endParaRPr lang="en-US"/>
        </a:p>
      </dgm:t>
    </dgm:pt>
    <dgm:pt modelId="{4623E676-4578-41F1-9088-1D23241BF743}" type="sibTrans" cxnId="{141ACE60-CE0C-44ED-ADF8-FE12C82708C8}">
      <dgm:prSet/>
      <dgm:spPr/>
      <dgm:t>
        <a:bodyPr/>
        <a:lstStyle/>
        <a:p>
          <a:endParaRPr lang="en-US"/>
        </a:p>
      </dgm:t>
    </dgm:pt>
    <dgm:pt modelId="{2CA1A1ED-C634-4D9B-A52A-F1A69F959206}">
      <dgm:prSet custT="1"/>
      <dgm:spPr/>
      <dgm:t>
        <a:bodyPr/>
        <a:lstStyle/>
        <a:p>
          <a:r>
            <a:rPr lang="en-US" sz="2400" b="1" dirty="0">
              <a:latin typeface="Arial" panose="020B0604020202020204" pitchFamily="34" charset="0"/>
              <a:cs typeface="Arial" panose="020B0604020202020204" pitchFamily="34" charset="0"/>
            </a:rPr>
            <a:t>Student ID</a:t>
          </a:r>
          <a:r>
            <a:rPr lang="en-US" sz="1900" b="1" dirty="0">
              <a:latin typeface="Arial" panose="020B0604020202020204" pitchFamily="34" charset="0"/>
              <a:cs typeface="Arial" panose="020B0604020202020204" pitchFamily="34" charset="0"/>
            </a:rPr>
            <a:t>: </a:t>
          </a:r>
          <a:r>
            <a:rPr lang="en-US" sz="2000" i="1" dirty="0"/>
            <a:t>2512900</a:t>
          </a:r>
          <a:endParaRPr lang="en-US" sz="2000" dirty="0"/>
        </a:p>
      </dgm:t>
    </dgm:pt>
    <dgm:pt modelId="{F909328E-C859-4F35-B9C6-712637C5B3D9}" type="parTrans" cxnId="{5A92CBAA-EF2F-485F-B3DE-7DBCF0DB71D9}">
      <dgm:prSet/>
      <dgm:spPr/>
      <dgm:t>
        <a:bodyPr/>
        <a:lstStyle/>
        <a:p>
          <a:endParaRPr lang="en-US"/>
        </a:p>
      </dgm:t>
    </dgm:pt>
    <dgm:pt modelId="{69DD1038-1D09-491B-AD54-737C45A98995}" type="sibTrans" cxnId="{5A92CBAA-EF2F-485F-B3DE-7DBCF0DB71D9}">
      <dgm:prSet/>
      <dgm:spPr/>
      <dgm:t>
        <a:bodyPr/>
        <a:lstStyle/>
        <a:p>
          <a:endParaRPr lang="en-US"/>
        </a:p>
      </dgm:t>
    </dgm:pt>
    <dgm:pt modelId="{1A9E8984-C8B7-46C6-A581-ACFBC8697BE1}">
      <dgm:prSet custT="1"/>
      <dgm:spPr/>
      <dgm:t>
        <a:bodyPr/>
        <a:lstStyle/>
        <a:p>
          <a:r>
            <a:rPr lang="en-US" sz="2400" b="1" dirty="0">
              <a:latin typeface="Arial" panose="020B0604020202020204" pitchFamily="34" charset="0"/>
              <a:cs typeface="Arial" panose="020B0604020202020204" pitchFamily="34" charset="0"/>
            </a:rPr>
            <a:t>Lecturer’s Name</a:t>
          </a:r>
          <a:r>
            <a:rPr lang="en-US" sz="1900" b="1" dirty="0"/>
            <a:t>: </a:t>
          </a:r>
          <a:r>
            <a:rPr lang="en-US" sz="2000" i="1" dirty="0"/>
            <a:t>Dr. Christopher </a:t>
          </a:r>
          <a:r>
            <a:rPr lang="en-US" sz="2000" i="1" dirty="0" err="1"/>
            <a:t>Mafuva</a:t>
          </a:r>
          <a:endParaRPr lang="en-US" sz="2000" dirty="0"/>
        </a:p>
      </dgm:t>
    </dgm:pt>
    <dgm:pt modelId="{86DC05BB-D570-4E6B-A504-241054911745}" type="parTrans" cxnId="{9B78CE21-C22E-4118-BA45-3B2902333E6C}">
      <dgm:prSet/>
      <dgm:spPr/>
      <dgm:t>
        <a:bodyPr/>
        <a:lstStyle/>
        <a:p>
          <a:endParaRPr lang="en-US"/>
        </a:p>
      </dgm:t>
    </dgm:pt>
    <dgm:pt modelId="{2E06CED2-07F3-496F-8695-F878F098FC41}" type="sibTrans" cxnId="{9B78CE21-C22E-4118-BA45-3B2902333E6C}">
      <dgm:prSet/>
      <dgm:spPr/>
      <dgm:t>
        <a:bodyPr/>
        <a:lstStyle/>
        <a:p>
          <a:endParaRPr lang="en-US"/>
        </a:p>
      </dgm:t>
    </dgm:pt>
    <dgm:pt modelId="{79EA6522-EFA1-4DF5-9B24-AF72AA9E1C34}" type="pres">
      <dgm:prSet presAssocID="{64556C59-8E20-4F18-95F8-C012AE1709BC}" presName="root" presStyleCnt="0">
        <dgm:presLayoutVars>
          <dgm:dir/>
          <dgm:resizeHandles val="exact"/>
        </dgm:presLayoutVars>
      </dgm:prSet>
      <dgm:spPr/>
    </dgm:pt>
    <dgm:pt modelId="{32B3BB72-7C51-4352-B273-0AB222480609}" type="pres">
      <dgm:prSet presAssocID="{ABEDF930-719D-4629-AE7B-BEA2B9808FAD}" presName="compNode" presStyleCnt="0"/>
      <dgm:spPr/>
    </dgm:pt>
    <dgm:pt modelId="{40D8784F-E729-4741-B962-18E4626A939F}" type="pres">
      <dgm:prSet presAssocID="{ABEDF930-719D-4629-AE7B-BEA2B9808FAD}" presName="bgRect" presStyleLbl="bgShp" presStyleIdx="0" presStyleCnt="6"/>
      <dgm:spPr/>
    </dgm:pt>
    <dgm:pt modelId="{217BDC85-C995-41C8-9468-A8EA54811FAD}" type="pres">
      <dgm:prSet presAssocID="{ABEDF930-719D-4629-AE7B-BEA2B9808FA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92727A5-EEC2-4AF5-A13F-DA67590F3D14}" type="pres">
      <dgm:prSet presAssocID="{ABEDF930-719D-4629-AE7B-BEA2B9808FAD}" presName="spaceRect" presStyleCnt="0"/>
      <dgm:spPr/>
    </dgm:pt>
    <dgm:pt modelId="{B79E5B41-A2C6-4FED-8C26-BA87BAD3BA58}" type="pres">
      <dgm:prSet presAssocID="{ABEDF930-719D-4629-AE7B-BEA2B9808FAD}" presName="parTx" presStyleLbl="revTx" presStyleIdx="0" presStyleCnt="6">
        <dgm:presLayoutVars>
          <dgm:chMax val="0"/>
          <dgm:chPref val="0"/>
        </dgm:presLayoutVars>
      </dgm:prSet>
      <dgm:spPr/>
    </dgm:pt>
    <dgm:pt modelId="{7CF9E602-1D19-4631-9895-5F6158DF28C2}" type="pres">
      <dgm:prSet presAssocID="{15C50260-0452-4897-8DF1-E69B767E3691}" presName="sibTrans" presStyleCnt="0"/>
      <dgm:spPr/>
    </dgm:pt>
    <dgm:pt modelId="{E933ABBF-8409-4538-AA01-622E7B597700}" type="pres">
      <dgm:prSet presAssocID="{98BEBB3C-F3F0-4B36-9A74-C6D95B1B5136}" presName="compNode" presStyleCnt="0"/>
      <dgm:spPr/>
    </dgm:pt>
    <dgm:pt modelId="{A1E2CD48-FCBF-4F1C-8DA2-19B81081C70D}" type="pres">
      <dgm:prSet presAssocID="{98BEBB3C-F3F0-4B36-9A74-C6D95B1B5136}" presName="bgRect" presStyleLbl="bgShp" presStyleIdx="1" presStyleCnt="6"/>
      <dgm:spPr/>
    </dgm:pt>
    <dgm:pt modelId="{6EA82249-CDB8-4139-987D-8C7FD0834F18}" type="pres">
      <dgm:prSet presAssocID="{98BEBB3C-F3F0-4B36-9A74-C6D95B1B513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0D142E9E-6E11-4A80-B2A8-060A11383202}" type="pres">
      <dgm:prSet presAssocID="{98BEBB3C-F3F0-4B36-9A74-C6D95B1B5136}" presName="spaceRect" presStyleCnt="0"/>
      <dgm:spPr/>
    </dgm:pt>
    <dgm:pt modelId="{986956F7-DDCB-41F9-84F3-948505177836}" type="pres">
      <dgm:prSet presAssocID="{98BEBB3C-F3F0-4B36-9A74-C6D95B1B5136}" presName="parTx" presStyleLbl="revTx" presStyleIdx="1" presStyleCnt="6">
        <dgm:presLayoutVars>
          <dgm:chMax val="0"/>
          <dgm:chPref val="0"/>
        </dgm:presLayoutVars>
      </dgm:prSet>
      <dgm:spPr/>
    </dgm:pt>
    <dgm:pt modelId="{807EB8F4-31F3-412D-8318-98E60E277EC2}" type="pres">
      <dgm:prSet presAssocID="{D5CCBED1-C5FB-4BE3-A799-79CAD54A5FF6}" presName="sibTrans" presStyleCnt="0"/>
      <dgm:spPr/>
    </dgm:pt>
    <dgm:pt modelId="{46DD418B-B601-4621-AD9D-A71AF52E09A2}" type="pres">
      <dgm:prSet presAssocID="{7FC16BE6-F418-4D63-B7E7-9C0EC6F30B11}" presName="compNode" presStyleCnt="0"/>
      <dgm:spPr/>
    </dgm:pt>
    <dgm:pt modelId="{9E8E5BC7-9F8A-4F7A-B27B-29A444DE85EA}" type="pres">
      <dgm:prSet presAssocID="{7FC16BE6-F418-4D63-B7E7-9C0EC6F30B11}" presName="bgRect" presStyleLbl="bgShp" presStyleIdx="2" presStyleCnt="6"/>
      <dgm:spPr/>
    </dgm:pt>
    <dgm:pt modelId="{70086A58-F8F9-4699-8BFA-B49F664EDBDB}" type="pres">
      <dgm:prSet presAssocID="{7FC16BE6-F418-4D63-B7E7-9C0EC6F30B1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0134B2B3-1A9E-436C-8C15-D1EA3C5FF2A7}" type="pres">
      <dgm:prSet presAssocID="{7FC16BE6-F418-4D63-B7E7-9C0EC6F30B11}" presName="spaceRect" presStyleCnt="0"/>
      <dgm:spPr/>
    </dgm:pt>
    <dgm:pt modelId="{759BC038-873D-4BAE-89E5-42A6FF7EEEE5}" type="pres">
      <dgm:prSet presAssocID="{7FC16BE6-F418-4D63-B7E7-9C0EC6F30B11}" presName="parTx" presStyleLbl="revTx" presStyleIdx="2" presStyleCnt="6">
        <dgm:presLayoutVars>
          <dgm:chMax val="0"/>
          <dgm:chPref val="0"/>
        </dgm:presLayoutVars>
      </dgm:prSet>
      <dgm:spPr/>
    </dgm:pt>
    <dgm:pt modelId="{F8DA0BE5-1617-4759-888F-E67B9C1AC2F9}" type="pres">
      <dgm:prSet presAssocID="{6CD9680A-8F1B-452C-930D-A9891059C855}" presName="sibTrans" presStyleCnt="0"/>
      <dgm:spPr/>
    </dgm:pt>
    <dgm:pt modelId="{D3110889-EF4A-4EC1-83B9-CB0E573D46BC}" type="pres">
      <dgm:prSet presAssocID="{8299589F-B839-4FFE-93F8-84E8D2F3EB91}" presName="compNode" presStyleCnt="0"/>
      <dgm:spPr/>
    </dgm:pt>
    <dgm:pt modelId="{57966CEB-C2A3-491B-A652-0372DE038547}" type="pres">
      <dgm:prSet presAssocID="{8299589F-B839-4FFE-93F8-84E8D2F3EB91}" presName="bgRect" presStyleLbl="bgShp" presStyleIdx="3" presStyleCnt="6"/>
      <dgm:spPr/>
    </dgm:pt>
    <dgm:pt modelId="{304B0D08-314C-4AAC-98CD-0E9F09479513}" type="pres">
      <dgm:prSet presAssocID="{8299589F-B839-4FFE-93F8-84E8D2F3EB9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2BB92A75-31F0-4DD9-9B22-003AD51A555E}" type="pres">
      <dgm:prSet presAssocID="{8299589F-B839-4FFE-93F8-84E8D2F3EB91}" presName="spaceRect" presStyleCnt="0"/>
      <dgm:spPr/>
    </dgm:pt>
    <dgm:pt modelId="{6189C08F-0321-4F5E-A6CB-3C6DB3071053}" type="pres">
      <dgm:prSet presAssocID="{8299589F-B839-4FFE-93F8-84E8D2F3EB91}" presName="parTx" presStyleLbl="revTx" presStyleIdx="3" presStyleCnt="6">
        <dgm:presLayoutVars>
          <dgm:chMax val="0"/>
          <dgm:chPref val="0"/>
        </dgm:presLayoutVars>
      </dgm:prSet>
      <dgm:spPr/>
    </dgm:pt>
    <dgm:pt modelId="{76A544BD-59A8-414C-86E6-7A063C010583}" type="pres">
      <dgm:prSet presAssocID="{4623E676-4578-41F1-9088-1D23241BF743}" presName="sibTrans" presStyleCnt="0"/>
      <dgm:spPr/>
    </dgm:pt>
    <dgm:pt modelId="{610DFECE-EEC9-4541-B7E0-789F14490A63}" type="pres">
      <dgm:prSet presAssocID="{2CA1A1ED-C634-4D9B-A52A-F1A69F959206}" presName="compNode" presStyleCnt="0"/>
      <dgm:spPr/>
    </dgm:pt>
    <dgm:pt modelId="{70B38C09-E176-4866-953C-DDC847A01FC0}" type="pres">
      <dgm:prSet presAssocID="{2CA1A1ED-C634-4D9B-A52A-F1A69F959206}" presName="bgRect" presStyleLbl="bgShp" presStyleIdx="4" presStyleCnt="6"/>
      <dgm:spPr/>
    </dgm:pt>
    <dgm:pt modelId="{AE622412-9470-4732-823B-BDB5D7201485}" type="pres">
      <dgm:prSet presAssocID="{2CA1A1ED-C634-4D9B-A52A-F1A69F95920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ployee Badge"/>
        </a:ext>
      </dgm:extLst>
    </dgm:pt>
    <dgm:pt modelId="{C02F319B-7737-4F24-93AC-8FAF376EEDE9}" type="pres">
      <dgm:prSet presAssocID="{2CA1A1ED-C634-4D9B-A52A-F1A69F959206}" presName="spaceRect" presStyleCnt="0"/>
      <dgm:spPr/>
    </dgm:pt>
    <dgm:pt modelId="{C0383BAD-67A5-426C-818D-A84EC817E738}" type="pres">
      <dgm:prSet presAssocID="{2CA1A1ED-C634-4D9B-A52A-F1A69F959206}" presName="parTx" presStyleLbl="revTx" presStyleIdx="4" presStyleCnt="6">
        <dgm:presLayoutVars>
          <dgm:chMax val="0"/>
          <dgm:chPref val="0"/>
        </dgm:presLayoutVars>
      </dgm:prSet>
      <dgm:spPr/>
    </dgm:pt>
    <dgm:pt modelId="{1F68932F-AE48-4F24-9559-05F11A704045}" type="pres">
      <dgm:prSet presAssocID="{69DD1038-1D09-491B-AD54-737C45A98995}" presName="sibTrans" presStyleCnt="0"/>
      <dgm:spPr/>
    </dgm:pt>
    <dgm:pt modelId="{A539641F-E1D8-4A71-B89A-519E84B75937}" type="pres">
      <dgm:prSet presAssocID="{1A9E8984-C8B7-46C6-A581-ACFBC8697BE1}" presName="compNode" presStyleCnt="0"/>
      <dgm:spPr/>
    </dgm:pt>
    <dgm:pt modelId="{BAF0A3ED-8837-426D-BAE6-C0ACA8E2D2C5}" type="pres">
      <dgm:prSet presAssocID="{1A9E8984-C8B7-46C6-A581-ACFBC8697BE1}" presName="bgRect" presStyleLbl="bgShp" presStyleIdx="5" presStyleCnt="6" custLinFactNeighborX="20889" custLinFactNeighborY="11725"/>
      <dgm:spPr/>
    </dgm:pt>
    <dgm:pt modelId="{2E9FCAF4-8BA5-4A0D-A563-5023E2497928}" type="pres">
      <dgm:prSet presAssocID="{1A9E8984-C8B7-46C6-A581-ACFBC8697BE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3BBD4B53-CD0B-451F-A8A2-7062D983CD27}" type="pres">
      <dgm:prSet presAssocID="{1A9E8984-C8B7-46C6-A581-ACFBC8697BE1}" presName="spaceRect" presStyleCnt="0"/>
      <dgm:spPr/>
    </dgm:pt>
    <dgm:pt modelId="{6A6C1192-960C-4360-ACCE-DC81BBA801C1}" type="pres">
      <dgm:prSet presAssocID="{1A9E8984-C8B7-46C6-A581-ACFBC8697BE1}" presName="parTx" presStyleLbl="revTx" presStyleIdx="5" presStyleCnt="6">
        <dgm:presLayoutVars>
          <dgm:chMax val="0"/>
          <dgm:chPref val="0"/>
        </dgm:presLayoutVars>
      </dgm:prSet>
      <dgm:spPr/>
    </dgm:pt>
  </dgm:ptLst>
  <dgm:cxnLst>
    <dgm:cxn modelId="{5F08BE1F-ACCF-44FE-8EBC-4E9953F7E8D8}" srcId="{64556C59-8E20-4F18-95F8-C012AE1709BC}" destId="{7FC16BE6-F418-4D63-B7E7-9C0EC6F30B11}" srcOrd="2" destOrd="0" parTransId="{DA69B88E-DF12-408E-A0A7-4D4C9A68DD4E}" sibTransId="{6CD9680A-8F1B-452C-930D-A9891059C855}"/>
    <dgm:cxn modelId="{9B78CE21-C22E-4118-BA45-3B2902333E6C}" srcId="{64556C59-8E20-4F18-95F8-C012AE1709BC}" destId="{1A9E8984-C8B7-46C6-A581-ACFBC8697BE1}" srcOrd="5" destOrd="0" parTransId="{86DC05BB-D570-4E6B-A504-241054911745}" sibTransId="{2E06CED2-07F3-496F-8695-F878F098FC41}"/>
    <dgm:cxn modelId="{FF68DA47-615B-B445-B7C2-2E44AFF2A057}" type="presOf" srcId="{98BEBB3C-F3F0-4B36-9A74-C6D95B1B5136}" destId="{986956F7-DDCB-41F9-84F3-948505177836}" srcOrd="0" destOrd="0" presId="urn:microsoft.com/office/officeart/2018/2/layout/IconVerticalSolidList"/>
    <dgm:cxn modelId="{EE7A134C-2549-4C4E-AC3F-6B7F6B8DC91B}" type="presOf" srcId="{8299589F-B839-4FFE-93F8-84E8D2F3EB91}" destId="{6189C08F-0321-4F5E-A6CB-3C6DB3071053}" srcOrd="0" destOrd="0" presId="urn:microsoft.com/office/officeart/2018/2/layout/IconVerticalSolidList"/>
    <dgm:cxn modelId="{141ACE60-CE0C-44ED-ADF8-FE12C82708C8}" srcId="{64556C59-8E20-4F18-95F8-C012AE1709BC}" destId="{8299589F-B839-4FFE-93F8-84E8D2F3EB91}" srcOrd="3" destOrd="0" parTransId="{AFB4FD0D-A4B5-4152-BA4C-6205A251ACF8}" sibTransId="{4623E676-4578-41F1-9088-1D23241BF743}"/>
    <dgm:cxn modelId="{2D9C9975-AF12-4445-B3A4-F0B96D439787}" type="presOf" srcId="{7FC16BE6-F418-4D63-B7E7-9C0EC6F30B11}" destId="{759BC038-873D-4BAE-89E5-42A6FF7EEEE5}" srcOrd="0" destOrd="0" presId="urn:microsoft.com/office/officeart/2018/2/layout/IconVerticalSolidList"/>
    <dgm:cxn modelId="{1EC41594-375B-3644-899D-C0B50E5006BC}" type="presOf" srcId="{64556C59-8E20-4F18-95F8-C012AE1709BC}" destId="{79EA6522-EFA1-4DF5-9B24-AF72AA9E1C34}" srcOrd="0" destOrd="0" presId="urn:microsoft.com/office/officeart/2018/2/layout/IconVerticalSolidList"/>
    <dgm:cxn modelId="{5A92CBAA-EF2F-485F-B3DE-7DBCF0DB71D9}" srcId="{64556C59-8E20-4F18-95F8-C012AE1709BC}" destId="{2CA1A1ED-C634-4D9B-A52A-F1A69F959206}" srcOrd="4" destOrd="0" parTransId="{F909328E-C859-4F35-B9C6-712637C5B3D9}" sibTransId="{69DD1038-1D09-491B-AD54-737C45A98995}"/>
    <dgm:cxn modelId="{00FB0BAB-C836-4151-8E03-6FC409DCA252}" srcId="{64556C59-8E20-4F18-95F8-C012AE1709BC}" destId="{ABEDF930-719D-4629-AE7B-BEA2B9808FAD}" srcOrd="0" destOrd="0" parTransId="{CF5DBBF7-1E89-4683-AB0A-6DEABFBDA575}" sibTransId="{15C50260-0452-4897-8DF1-E69B767E3691}"/>
    <dgm:cxn modelId="{CF1C4FB4-CC46-4872-8316-09D66847EE21}" srcId="{64556C59-8E20-4F18-95F8-C012AE1709BC}" destId="{98BEBB3C-F3F0-4B36-9A74-C6D95B1B5136}" srcOrd="1" destOrd="0" parTransId="{1D5770EA-E692-4ED0-BE9C-F0AB25293640}" sibTransId="{D5CCBED1-C5FB-4BE3-A799-79CAD54A5FF6}"/>
    <dgm:cxn modelId="{FB51B0C0-1A8A-BA4C-9318-5CA6D063D488}" type="presOf" srcId="{1A9E8984-C8B7-46C6-A581-ACFBC8697BE1}" destId="{6A6C1192-960C-4360-ACCE-DC81BBA801C1}" srcOrd="0" destOrd="0" presId="urn:microsoft.com/office/officeart/2018/2/layout/IconVerticalSolidList"/>
    <dgm:cxn modelId="{C34D95C8-A29A-D64A-978E-A2B0387B5631}" type="presOf" srcId="{2CA1A1ED-C634-4D9B-A52A-F1A69F959206}" destId="{C0383BAD-67A5-426C-818D-A84EC817E738}" srcOrd="0" destOrd="0" presId="urn:microsoft.com/office/officeart/2018/2/layout/IconVerticalSolidList"/>
    <dgm:cxn modelId="{8D2A36D6-D0B3-C04D-BA7C-FB13D551FC05}" type="presOf" srcId="{ABEDF930-719D-4629-AE7B-BEA2B9808FAD}" destId="{B79E5B41-A2C6-4FED-8C26-BA87BAD3BA58}" srcOrd="0" destOrd="0" presId="urn:microsoft.com/office/officeart/2018/2/layout/IconVerticalSolidList"/>
    <dgm:cxn modelId="{672CE8B3-C66C-1548-A470-3B1B200003D8}" type="presParOf" srcId="{79EA6522-EFA1-4DF5-9B24-AF72AA9E1C34}" destId="{32B3BB72-7C51-4352-B273-0AB222480609}" srcOrd="0" destOrd="0" presId="urn:microsoft.com/office/officeart/2018/2/layout/IconVerticalSolidList"/>
    <dgm:cxn modelId="{F38CBC3F-D8D5-9A4D-8833-A5F1F0CBD2A0}" type="presParOf" srcId="{32B3BB72-7C51-4352-B273-0AB222480609}" destId="{40D8784F-E729-4741-B962-18E4626A939F}" srcOrd="0" destOrd="0" presId="urn:microsoft.com/office/officeart/2018/2/layout/IconVerticalSolidList"/>
    <dgm:cxn modelId="{9D9B116D-7481-B54D-8962-93BD8D04CB0F}" type="presParOf" srcId="{32B3BB72-7C51-4352-B273-0AB222480609}" destId="{217BDC85-C995-41C8-9468-A8EA54811FAD}" srcOrd="1" destOrd="0" presId="urn:microsoft.com/office/officeart/2018/2/layout/IconVerticalSolidList"/>
    <dgm:cxn modelId="{7365D6A4-D124-5547-A33C-9DC850D0BFB4}" type="presParOf" srcId="{32B3BB72-7C51-4352-B273-0AB222480609}" destId="{592727A5-EEC2-4AF5-A13F-DA67590F3D14}" srcOrd="2" destOrd="0" presId="urn:microsoft.com/office/officeart/2018/2/layout/IconVerticalSolidList"/>
    <dgm:cxn modelId="{0C0A170C-6A7E-624B-8CBF-A32EA0A0BED6}" type="presParOf" srcId="{32B3BB72-7C51-4352-B273-0AB222480609}" destId="{B79E5B41-A2C6-4FED-8C26-BA87BAD3BA58}" srcOrd="3" destOrd="0" presId="urn:microsoft.com/office/officeart/2018/2/layout/IconVerticalSolidList"/>
    <dgm:cxn modelId="{015F9EFD-ADF8-714C-8539-778C503F7F15}" type="presParOf" srcId="{79EA6522-EFA1-4DF5-9B24-AF72AA9E1C34}" destId="{7CF9E602-1D19-4631-9895-5F6158DF28C2}" srcOrd="1" destOrd="0" presId="urn:microsoft.com/office/officeart/2018/2/layout/IconVerticalSolidList"/>
    <dgm:cxn modelId="{0B64A497-F90E-194B-80FA-01A2EE10E629}" type="presParOf" srcId="{79EA6522-EFA1-4DF5-9B24-AF72AA9E1C34}" destId="{E933ABBF-8409-4538-AA01-622E7B597700}" srcOrd="2" destOrd="0" presId="urn:microsoft.com/office/officeart/2018/2/layout/IconVerticalSolidList"/>
    <dgm:cxn modelId="{34785237-E782-4541-B239-8DE7C34BDAD5}" type="presParOf" srcId="{E933ABBF-8409-4538-AA01-622E7B597700}" destId="{A1E2CD48-FCBF-4F1C-8DA2-19B81081C70D}" srcOrd="0" destOrd="0" presId="urn:microsoft.com/office/officeart/2018/2/layout/IconVerticalSolidList"/>
    <dgm:cxn modelId="{9D27B4E9-255E-9F4B-A15F-53E2DC44EF66}" type="presParOf" srcId="{E933ABBF-8409-4538-AA01-622E7B597700}" destId="{6EA82249-CDB8-4139-987D-8C7FD0834F18}" srcOrd="1" destOrd="0" presId="urn:microsoft.com/office/officeart/2018/2/layout/IconVerticalSolidList"/>
    <dgm:cxn modelId="{3D96A18A-EC76-7C4A-BB5F-154ECCACDA1F}" type="presParOf" srcId="{E933ABBF-8409-4538-AA01-622E7B597700}" destId="{0D142E9E-6E11-4A80-B2A8-060A11383202}" srcOrd="2" destOrd="0" presId="urn:microsoft.com/office/officeart/2018/2/layout/IconVerticalSolidList"/>
    <dgm:cxn modelId="{1DD81622-4FF3-CF4F-9F6E-91C42CD3289C}" type="presParOf" srcId="{E933ABBF-8409-4538-AA01-622E7B597700}" destId="{986956F7-DDCB-41F9-84F3-948505177836}" srcOrd="3" destOrd="0" presId="urn:microsoft.com/office/officeart/2018/2/layout/IconVerticalSolidList"/>
    <dgm:cxn modelId="{3F8C7FAF-F106-5740-8C14-E6E2EC6D637A}" type="presParOf" srcId="{79EA6522-EFA1-4DF5-9B24-AF72AA9E1C34}" destId="{807EB8F4-31F3-412D-8318-98E60E277EC2}" srcOrd="3" destOrd="0" presId="urn:microsoft.com/office/officeart/2018/2/layout/IconVerticalSolidList"/>
    <dgm:cxn modelId="{847FACBE-5705-3A41-B0FF-7BB20C030940}" type="presParOf" srcId="{79EA6522-EFA1-4DF5-9B24-AF72AA9E1C34}" destId="{46DD418B-B601-4621-AD9D-A71AF52E09A2}" srcOrd="4" destOrd="0" presId="urn:microsoft.com/office/officeart/2018/2/layout/IconVerticalSolidList"/>
    <dgm:cxn modelId="{D6371A24-9139-B54A-9C22-CB334E1FFEF5}" type="presParOf" srcId="{46DD418B-B601-4621-AD9D-A71AF52E09A2}" destId="{9E8E5BC7-9F8A-4F7A-B27B-29A444DE85EA}" srcOrd="0" destOrd="0" presId="urn:microsoft.com/office/officeart/2018/2/layout/IconVerticalSolidList"/>
    <dgm:cxn modelId="{293A9A0C-7A57-F74C-8CA8-128A183E632F}" type="presParOf" srcId="{46DD418B-B601-4621-AD9D-A71AF52E09A2}" destId="{70086A58-F8F9-4699-8BFA-B49F664EDBDB}" srcOrd="1" destOrd="0" presId="urn:microsoft.com/office/officeart/2018/2/layout/IconVerticalSolidList"/>
    <dgm:cxn modelId="{A0DAC46E-E70A-A041-A99F-65F1EA872736}" type="presParOf" srcId="{46DD418B-B601-4621-AD9D-A71AF52E09A2}" destId="{0134B2B3-1A9E-436C-8C15-D1EA3C5FF2A7}" srcOrd="2" destOrd="0" presId="urn:microsoft.com/office/officeart/2018/2/layout/IconVerticalSolidList"/>
    <dgm:cxn modelId="{0B100470-8CD4-0F47-AEB2-1BCD308AE082}" type="presParOf" srcId="{46DD418B-B601-4621-AD9D-A71AF52E09A2}" destId="{759BC038-873D-4BAE-89E5-42A6FF7EEEE5}" srcOrd="3" destOrd="0" presId="urn:microsoft.com/office/officeart/2018/2/layout/IconVerticalSolidList"/>
    <dgm:cxn modelId="{EDE78C22-2E47-CE42-9D03-4B58173E748F}" type="presParOf" srcId="{79EA6522-EFA1-4DF5-9B24-AF72AA9E1C34}" destId="{F8DA0BE5-1617-4759-888F-E67B9C1AC2F9}" srcOrd="5" destOrd="0" presId="urn:microsoft.com/office/officeart/2018/2/layout/IconVerticalSolidList"/>
    <dgm:cxn modelId="{A01E51B7-AD9E-EE4E-8E95-8E2ABF5C51CC}" type="presParOf" srcId="{79EA6522-EFA1-4DF5-9B24-AF72AA9E1C34}" destId="{D3110889-EF4A-4EC1-83B9-CB0E573D46BC}" srcOrd="6" destOrd="0" presId="urn:microsoft.com/office/officeart/2018/2/layout/IconVerticalSolidList"/>
    <dgm:cxn modelId="{367069F9-5C85-0C4C-ABA1-1BA4F7966E63}" type="presParOf" srcId="{D3110889-EF4A-4EC1-83B9-CB0E573D46BC}" destId="{57966CEB-C2A3-491B-A652-0372DE038547}" srcOrd="0" destOrd="0" presId="urn:microsoft.com/office/officeart/2018/2/layout/IconVerticalSolidList"/>
    <dgm:cxn modelId="{C35ED0BA-545E-CA45-B683-D25DC91ED426}" type="presParOf" srcId="{D3110889-EF4A-4EC1-83B9-CB0E573D46BC}" destId="{304B0D08-314C-4AAC-98CD-0E9F09479513}" srcOrd="1" destOrd="0" presId="urn:microsoft.com/office/officeart/2018/2/layout/IconVerticalSolidList"/>
    <dgm:cxn modelId="{3CD3F7E7-A48C-774F-A052-9E6E2B6FCE17}" type="presParOf" srcId="{D3110889-EF4A-4EC1-83B9-CB0E573D46BC}" destId="{2BB92A75-31F0-4DD9-9B22-003AD51A555E}" srcOrd="2" destOrd="0" presId="urn:microsoft.com/office/officeart/2018/2/layout/IconVerticalSolidList"/>
    <dgm:cxn modelId="{1273A581-2848-A54A-A442-751881D57DDC}" type="presParOf" srcId="{D3110889-EF4A-4EC1-83B9-CB0E573D46BC}" destId="{6189C08F-0321-4F5E-A6CB-3C6DB3071053}" srcOrd="3" destOrd="0" presId="urn:microsoft.com/office/officeart/2018/2/layout/IconVerticalSolidList"/>
    <dgm:cxn modelId="{FF729922-5ED8-B348-83E5-D200AC013F7E}" type="presParOf" srcId="{79EA6522-EFA1-4DF5-9B24-AF72AA9E1C34}" destId="{76A544BD-59A8-414C-86E6-7A063C010583}" srcOrd="7" destOrd="0" presId="urn:microsoft.com/office/officeart/2018/2/layout/IconVerticalSolidList"/>
    <dgm:cxn modelId="{62250FCD-A0C6-464C-A90F-C9C57447B528}" type="presParOf" srcId="{79EA6522-EFA1-4DF5-9B24-AF72AA9E1C34}" destId="{610DFECE-EEC9-4541-B7E0-789F14490A63}" srcOrd="8" destOrd="0" presId="urn:microsoft.com/office/officeart/2018/2/layout/IconVerticalSolidList"/>
    <dgm:cxn modelId="{170764E0-96CD-574D-943E-650633DD92E5}" type="presParOf" srcId="{610DFECE-EEC9-4541-B7E0-789F14490A63}" destId="{70B38C09-E176-4866-953C-DDC847A01FC0}" srcOrd="0" destOrd="0" presId="urn:microsoft.com/office/officeart/2018/2/layout/IconVerticalSolidList"/>
    <dgm:cxn modelId="{A5A4E7A0-C9F8-6F49-9039-41755222C7B3}" type="presParOf" srcId="{610DFECE-EEC9-4541-B7E0-789F14490A63}" destId="{AE622412-9470-4732-823B-BDB5D7201485}" srcOrd="1" destOrd="0" presId="urn:microsoft.com/office/officeart/2018/2/layout/IconVerticalSolidList"/>
    <dgm:cxn modelId="{ED86A233-5B87-454B-9452-D8E28B2E1717}" type="presParOf" srcId="{610DFECE-EEC9-4541-B7E0-789F14490A63}" destId="{C02F319B-7737-4F24-93AC-8FAF376EEDE9}" srcOrd="2" destOrd="0" presId="urn:microsoft.com/office/officeart/2018/2/layout/IconVerticalSolidList"/>
    <dgm:cxn modelId="{839B9BED-B160-1F40-8692-769225C1BB23}" type="presParOf" srcId="{610DFECE-EEC9-4541-B7E0-789F14490A63}" destId="{C0383BAD-67A5-426C-818D-A84EC817E738}" srcOrd="3" destOrd="0" presId="urn:microsoft.com/office/officeart/2018/2/layout/IconVerticalSolidList"/>
    <dgm:cxn modelId="{0F39604A-CDC0-BB4E-AC1A-367DBAEB3DB2}" type="presParOf" srcId="{79EA6522-EFA1-4DF5-9B24-AF72AA9E1C34}" destId="{1F68932F-AE48-4F24-9559-05F11A704045}" srcOrd="9" destOrd="0" presId="urn:microsoft.com/office/officeart/2018/2/layout/IconVerticalSolidList"/>
    <dgm:cxn modelId="{C94788BB-6CEB-AD4B-9467-65996B4FA6A4}" type="presParOf" srcId="{79EA6522-EFA1-4DF5-9B24-AF72AA9E1C34}" destId="{A539641F-E1D8-4A71-B89A-519E84B75937}" srcOrd="10" destOrd="0" presId="urn:microsoft.com/office/officeart/2018/2/layout/IconVerticalSolidList"/>
    <dgm:cxn modelId="{322C4E3E-9393-C84B-A814-6C375B72FC5D}" type="presParOf" srcId="{A539641F-E1D8-4A71-B89A-519E84B75937}" destId="{BAF0A3ED-8837-426D-BAE6-C0ACA8E2D2C5}" srcOrd="0" destOrd="0" presId="urn:microsoft.com/office/officeart/2018/2/layout/IconVerticalSolidList"/>
    <dgm:cxn modelId="{A5E0BDA6-A628-8949-9625-69D435518A55}" type="presParOf" srcId="{A539641F-E1D8-4A71-B89A-519E84B75937}" destId="{2E9FCAF4-8BA5-4A0D-A563-5023E2497928}" srcOrd="1" destOrd="0" presId="urn:microsoft.com/office/officeart/2018/2/layout/IconVerticalSolidList"/>
    <dgm:cxn modelId="{EC8FB2C9-3467-2D43-AA0E-F7F9C215B85E}" type="presParOf" srcId="{A539641F-E1D8-4A71-B89A-519E84B75937}" destId="{3BBD4B53-CD0B-451F-A8A2-7062D983CD27}" srcOrd="2" destOrd="0" presId="urn:microsoft.com/office/officeart/2018/2/layout/IconVerticalSolidList"/>
    <dgm:cxn modelId="{14928B98-1208-0C42-87D3-268B75F16D9A}" type="presParOf" srcId="{A539641F-E1D8-4A71-B89A-519E84B75937}" destId="{6A6C1192-960C-4360-ACCE-DC81BBA801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CE3FD2-FB16-4BAE-B7F1-5ECFF845D05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E95E318-FC57-4182-BE49-517FFD19C0A8}">
      <dgm:prSet/>
      <dgm:spPr/>
      <dgm:t>
        <a:bodyPr/>
        <a:lstStyle/>
        <a:p>
          <a:r>
            <a:rPr lang="en-US" b="1"/>
            <a:t>Employability</a:t>
          </a:r>
          <a:endParaRPr lang="en-US"/>
        </a:p>
      </dgm:t>
    </dgm:pt>
    <dgm:pt modelId="{E4AF625A-8EA2-4EDC-9901-8E7F98EC9FB9}" type="parTrans" cxnId="{07E21BCE-A4EE-4A4A-933E-56972C8B76B2}">
      <dgm:prSet/>
      <dgm:spPr/>
      <dgm:t>
        <a:bodyPr/>
        <a:lstStyle/>
        <a:p>
          <a:endParaRPr lang="en-US"/>
        </a:p>
      </dgm:t>
    </dgm:pt>
    <dgm:pt modelId="{5BD18DDE-EA49-43A7-96F7-AAF32D40E69C}" type="sibTrans" cxnId="{07E21BCE-A4EE-4A4A-933E-56972C8B76B2}">
      <dgm:prSet/>
      <dgm:spPr/>
      <dgm:t>
        <a:bodyPr/>
        <a:lstStyle/>
        <a:p>
          <a:endParaRPr lang="en-US"/>
        </a:p>
      </dgm:t>
    </dgm:pt>
    <dgm:pt modelId="{4A23310C-7E24-4937-9E85-0009163520CA}">
      <dgm:prSet/>
      <dgm:spPr/>
      <dgm:t>
        <a:bodyPr/>
        <a:lstStyle/>
        <a:p>
          <a:r>
            <a:rPr lang="en-US"/>
            <a:t>Critical thinking is a valuable skill that employers look for because it helps professionals make informed decisions, solve problems, and respond appropriately to complex situations.</a:t>
          </a:r>
        </a:p>
      </dgm:t>
    </dgm:pt>
    <dgm:pt modelId="{CBEA3B6A-6D85-4756-A690-776133A446E8}" type="parTrans" cxnId="{A2E96ED9-3243-43F2-94DE-A761D239E5CE}">
      <dgm:prSet/>
      <dgm:spPr/>
      <dgm:t>
        <a:bodyPr/>
        <a:lstStyle/>
        <a:p>
          <a:endParaRPr lang="en-US"/>
        </a:p>
      </dgm:t>
    </dgm:pt>
    <dgm:pt modelId="{3EBF8DC2-54C0-4F6D-AFEC-1D3EBDA87B3F}" type="sibTrans" cxnId="{A2E96ED9-3243-43F2-94DE-A761D239E5CE}">
      <dgm:prSet/>
      <dgm:spPr/>
      <dgm:t>
        <a:bodyPr/>
        <a:lstStyle/>
        <a:p>
          <a:endParaRPr lang="en-US"/>
        </a:p>
      </dgm:t>
    </dgm:pt>
    <dgm:pt modelId="{6D06DBEE-5F3C-4DE9-8EA6-DB77C3FCAE8E}">
      <dgm:prSet/>
      <dgm:spPr/>
      <dgm:t>
        <a:bodyPr/>
        <a:lstStyle/>
        <a:p>
          <a:r>
            <a:rPr lang="en-US"/>
            <a:t>In demonstrate professionalism, sound judgement, and the ability to work effectively with individuals and families.</a:t>
          </a:r>
        </a:p>
      </dgm:t>
    </dgm:pt>
    <dgm:pt modelId="{A33FD9DD-63AF-4DAD-8303-12C60875BDFB}" type="parTrans" cxnId="{C80966A8-C8B9-4207-878C-3BA2A7C2A907}">
      <dgm:prSet/>
      <dgm:spPr/>
      <dgm:t>
        <a:bodyPr/>
        <a:lstStyle/>
        <a:p>
          <a:endParaRPr lang="en-US"/>
        </a:p>
      </dgm:t>
    </dgm:pt>
    <dgm:pt modelId="{402ABA22-6CA8-44B6-A7B7-852893D5FFAB}" type="sibTrans" cxnId="{C80966A8-C8B9-4207-878C-3BA2A7C2A907}">
      <dgm:prSet/>
      <dgm:spPr/>
      <dgm:t>
        <a:bodyPr/>
        <a:lstStyle/>
        <a:p>
          <a:endParaRPr lang="en-US"/>
        </a:p>
      </dgm:t>
    </dgm:pt>
    <dgm:pt modelId="{3D33EC60-43A6-499C-BEAB-55A23D23CE6C}">
      <dgm:prSet/>
      <dgm:spPr/>
      <dgm:t>
        <a:bodyPr/>
        <a:lstStyle/>
        <a:p>
          <a:r>
            <a:rPr lang="en-US" b="1"/>
            <a:t>Future role as a Social Worker and Counsellor</a:t>
          </a:r>
          <a:endParaRPr lang="en-US"/>
        </a:p>
      </dgm:t>
    </dgm:pt>
    <dgm:pt modelId="{807271DB-0C0A-471E-A7FC-27AE9F656957}" type="parTrans" cxnId="{3A884A95-30B0-4EB0-B585-AE068975A571}">
      <dgm:prSet/>
      <dgm:spPr/>
      <dgm:t>
        <a:bodyPr/>
        <a:lstStyle/>
        <a:p>
          <a:endParaRPr lang="en-US"/>
        </a:p>
      </dgm:t>
    </dgm:pt>
    <dgm:pt modelId="{3E7B1C17-CF11-4F88-A4C5-FE947BEB8344}" type="sibTrans" cxnId="{3A884A95-30B0-4EB0-B585-AE068975A571}">
      <dgm:prSet/>
      <dgm:spPr/>
      <dgm:t>
        <a:bodyPr/>
        <a:lstStyle/>
        <a:p>
          <a:endParaRPr lang="en-US"/>
        </a:p>
      </dgm:t>
    </dgm:pt>
    <dgm:pt modelId="{8EB65CFB-ACE5-45F9-AFF4-A5BF27E77B3A}">
      <dgm:prSet/>
      <dgm:spPr/>
      <dgm:t>
        <a:bodyPr/>
        <a:lstStyle/>
        <a:p>
          <a:r>
            <a:rPr lang="en-US"/>
            <a:t>As a future </a:t>
          </a:r>
          <a:r>
            <a:rPr lang="en-US" b="1"/>
            <a:t>Social Worker </a:t>
          </a:r>
          <a:r>
            <a:rPr lang="en-US"/>
            <a:t>and </a:t>
          </a:r>
          <a:r>
            <a:rPr lang="en-US" b="1"/>
            <a:t>Counsellor</a:t>
          </a:r>
          <a:r>
            <a:rPr lang="en-US"/>
            <a:t>, critical thinking will help me assess client’s needs, identify risks, and make ethical, evidence base decisions.</a:t>
          </a:r>
        </a:p>
      </dgm:t>
    </dgm:pt>
    <dgm:pt modelId="{80D8FA99-0025-425C-8150-D4B050F8FBDB}" type="parTrans" cxnId="{C918E458-64C7-4FD8-9B5B-767B205CDA6C}">
      <dgm:prSet/>
      <dgm:spPr/>
      <dgm:t>
        <a:bodyPr/>
        <a:lstStyle/>
        <a:p>
          <a:endParaRPr lang="en-US"/>
        </a:p>
      </dgm:t>
    </dgm:pt>
    <dgm:pt modelId="{DB4DA80A-726E-4F5F-81D6-D934135DB964}" type="sibTrans" cxnId="{C918E458-64C7-4FD8-9B5B-767B205CDA6C}">
      <dgm:prSet/>
      <dgm:spPr/>
      <dgm:t>
        <a:bodyPr/>
        <a:lstStyle/>
        <a:p>
          <a:endParaRPr lang="en-US"/>
        </a:p>
      </dgm:t>
    </dgm:pt>
    <dgm:pt modelId="{1AF03B48-B96A-4DE5-BB0C-705B69069C7D}">
      <dgm:prSet/>
      <dgm:spPr/>
      <dgm:t>
        <a:bodyPr/>
        <a:lstStyle/>
        <a:p>
          <a:r>
            <a:rPr lang="en-US"/>
            <a:t>It will enable me to analyze information from different sources, understand each person’s unique circumstances, and develop appropriate plans.</a:t>
          </a:r>
        </a:p>
      </dgm:t>
    </dgm:pt>
    <dgm:pt modelId="{0BD8AE10-1678-488B-8950-30C93BC4469F}" type="parTrans" cxnId="{64F66DDA-A24C-4754-A229-DD0F88F75DEC}">
      <dgm:prSet/>
      <dgm:spPr/>
      <dgm:t>
        <a:bodyPr/>
        <a:lstStyle/>
        <a:p>
          <a:endParaRPr lang="en-US"/>
        </a:p>
      </dgm:t>
    </dgm:pt>
    <dgm:pt modelId="{95584D8E-889E-4C28-B7AA-4D345DAECA75}" type="sibTrans" cxnId="{64F66DDA-A24C-4754-A229-DD0F88F75DEC}">
      <dgm:prSet/>
      <dgm:spPr/>
      <dgm:t>
        <a:bodyPr/>
        <a:lstStyle/>
        <a:p>
          <a:endParaRPr lang="en-US"/>
        </a:p>
      </dgm:t>
    </dgm:pt>
    <dgm:pt modelId="{5B8BAF19-7DE0-4219-95D1-D01EADC221DC}">
      <dgm:prSet/>
      <dgm:spPr/>
      <dgm:t>
        <a:bodyPr/>
        <a:lstStyle/>
        <a:p>
          <a:r>
            <a:rPr lang="en-US"/>
            <a:t>Critical thinking also helps me communicate effectively with clients and work collaboratively with other professionals to achieve the best outcomes</a:t>
          </a:r>
        </a:p>
      </dgm:t>
    </dgm:pt>
    <dgm:pt modelId="{1828913D-6E86-4590-9312-80FB0099CEA3}" type="parTrans" cxnId="{E4E4877B-86AD-4971-B77F-BC42E86565AB}">
      <dgm:prSet/>
      <dgm:spPr/>
      <dgm:t>
        <a:bodyPr/>
        <a:lstStyle/>
        <a:p>
          <a:endParaRPr lang="en-US"/>
        </a:p>
      </dgm:t>
    </dgm:pt>
    <dgm:pt modelId="{908F304E-011A-49E0-885E-B4019446CA8A}" type="sibTrans" cxnId="{E4E4877B-86AD-4971-B77F-BC42E86565AB}">
      <dgm:prSet/>
      <dgm:spPr/>
      <dgm:t>
        <a:bodyPr/>
        <a:lstStyle/>
        <a:p>
          <a:endParaRPr lang="en-US"/>
        </a:p>
      </dgm:t>
    </dgm:pt>
    <dgm:pt modelId="{28C41DD5-D4A3-604D-8AC2-B86E8D54E00C}" type="pres">
      <dgm:prSet presAssocID="{17CE3FD2-FB16-4BAE-B7F1-5ECFF845D05A}" presName="linear" presStyleCnt="0">
        <dgm:presLayoutVars>
          <dgm:animLvl val="lvl"/>
          <dgm:resizeHandles val="exact"/>
        </dgm:presLayoutVars>
      </dgm:prSet>
      <dgm:spPr/>
    </dgm:pt>
    <dgm:pt modelId="{5A41C481-7AD3-E04A-B378-42028A746BB3}" type="pres">
      <dgm:prSet presAssocID="{9E95E318-FC57-4182-BE49-517FFD19C0A8}" presName="parentText" presStyleLbl="node1" presStyleIdx="0" presStyleCnt="2">
        <dgm:presLayoutVars>
          <dgm:chMax val="0"/>
          <dgm:bulletEnabled val="1"/>
        </dgm:presLayoutVars>
      </dgm:prSet>
      <dgm:spPr/>
    </dgm:pt>
    <dgm:pt modelId="{F7F0B550-A93F-7C4B-83F0-08A4664EC243}" type="pres">
      <dgm:prSet presAssocID="{9E95E318-FC57-4182-BE49-517FFD19C0A8}" presName="childText" presStyleLbl="revTx" presStyleIdx="0" presStyleCnt="2">
        <dgm:presLayoutVars>
          <dgm:bulletEnabled val="1"/>
        </dgm:presLayoutVars>
      </dgm:prSet>
      <dgm:spPr/>
    </dgm:pt>
    <dgm:pt modelId="{B832130E-0469-6048-893E-05EA23601732}" type="pres">
      <dgm:prSet presAssocID="{3D33EC60-43A6-499C-BEAB-55A23D23CE6C}" presName="parentText" presStyleLbl="node1" presStyleIdx="1" presStyleCnt="2">
        <dgm:presLayoutVars>
          <dgm:chMax val="0"/>
          <dgm:bulletEnabled val="1"/>
        </dgm:presLayoutVars>
      </dgm:prSet>
      <dgm:spPr/>
    </dgm:pt>
    <dgm:pt modelId="{C1FCEA92-EDC7-C048-862A-C46C84DC60E0}" type="pres">
      <dgm:prSet presAssocID="{3D33EC60-43A6-499C-BEAB-55A23D23CE6C}" presName="childText" presStyleLbl="revTx" presStyleIdx="1" presStyleCnt="2">
        <dgm:presLayoutVars>
          <dgm:bulletEnabled val="1"/>
        </dgm:presLayoutVars>
      </dgm:prSet>
      <dgm:spPr/>
    </dgm:pt>
  </dgm:ptLst>
  <dgm:cxnLst>
    <dgm:cxn modelId="{77578803-5DD1-E048-BD0D-29C538B5E8A5}" type="presOf" srcId="{8EB65CFB-ACE5-45F9-AFF4-A5BF27E77B3A}" destId="{C1FCEA92-EDC7-C048-862A-C46C84DC60E0}" srcOrd="0" destOrd="0" presId="urn:microsoft.com/office/officeart/2005/8/layout/vList2"/>
    <dgm:cxn modelId="{67539B1E-C0A9-BA46-B33C-4557ECB99A0E}" type="presOf" srcId="{5B8BAF19-7DE0-4219-95D1-D01EADC221DC}" destId="{C1FCEA92-EDC7-C048-862A-C46C84DC60E0}" srcOrd="0" destOrd="2" presId="urn:microsoft.com/office/officeart/2005/8/layout/vList2"/>
    <dgm:cxn modelId="{8AF5BB23-3653-5549-B5B2-FD88AD211F8A}" type="presOf" srcId="{17CE3FD2-FB16-4BAE-B7F1-5ECFF845D05A}" destId="{28C41DD5-D4A3-604D-8AC2-B86E8D54E00C}" srcOrd="0" destOrd="0" presId="urn:microsoft.com/office/officeart/2005/8/layout/vList2"/>
    <dgm:cxn modelId="{C918E458-64C7-4FD8-9B5B-767B205CDA6C}" srcId="{3D33EC60-43A6-499C-BEAB-55A23D23CE6C}" destId="{8EB65CFB-ACE5-45F9-AFF4-A5BF27E77B3A}" srcOrd="0" destOrd="0" parTransId="{80D8FA99-0025-425C-8150-D4B050F8FBDB}" sibTransId="{DB4DA80A-726E-4F5F-81D6-D934135DB964}"/>
    <dgm:cxn modelId="{33D9E061-DA33-8347-92A5-02AA4017004A}" type="presOf" srcId="{4A23310C-7E24-4937-9E85-0009163520CA}" destId="{F7F0B550-A93F-7C4B-83F0-08A4664EC243}" srcOrd="0" destOrd="0" presId="urn:microsoft.com/office/officeart/2005/8/layout/vList2"/>
    <dgm:cxn modelId="{E4E4877B-86AD-4971-B77F-BC42E86565AB}" srcId="{3D33EC60-43A6-499C-BEAB-55A23D23CE6C}" destId="{5B8BAF19-7DE0-4219-95D1-D01EADC221DC}" srcOrd="2" destOrd="0" parTransId="{1828913D-6E86-4590-9312-80FB0099CEA3}" sibTransId="{908F304E-011A-49E0-885E-B4019446CA8A}"/>
    <dgm:cxn modelId="{B2DDE97C-4C05-BD45-BB62-3FB5F893D04E}" type="presOf" srcId="{3D33EC60-43A6-499C-BEAB-55A23D23CE6C}" destId="{B832130E-0469-6048-893E-05EA23601732}" srcOrd="0" destOrd="0" presId="urn:microsoft.com/office/officeart/2005/8/layout/vList2"/>
    <dgm:cxn modelId="{3A884A95-30B0-4EB0-B585-AE068975A571}" srcId="{17CE3FD2-FB16-4BAE-B7F1-5ECFF845D05A}" destId="{3D33EC60-43A6-499C-BEAB-55A23D23CE6C}" srcOrd="1" destOrd="0" parTransId="{807271DB-0C0A-471E-A7FC-27AE9F656957}" sibTransId="{3E7B1C17-CF11-4F88-A4C5-FE947BEB8344}"/>
    <dgm:cxn modelId="{C80966A8-C8B9-4207-878C-3BA2A7C2A907}" srcId="{9E95E318-FC57-4182-BE49-517FFD19C0A8}" destId="{6D06DBEE-5F3C-4DE9-8EA6-DB77C3FCAE8E}" srcOrd="1" destOrd="0" parTransId="{A33FD9DD-63AF-4DAD-8303-12C60875BDFB}" sibTransId="{402ABA22-6CA8-44B6-A7B7-852893D5FFAB}"/>
    <dgm:cxn modelId="{07E21BCE-A4EE-4A4A-933E-56972C8B76B2}" srcId="{17CE3FD2-FB16-4BAE-B7F1-5ECFF845D05A}" destId="{9E95E318-FC57-4182-BE49-517FFD19C0A8}" srcOrd="0" destOrd="0" parTransId="{E4AF625A-8EA2-4EDC-9901-8E7F98EC9FB9}" sibTransId="{5BD18DDE-EA49-43A7-96F7-AAF32D40E69C}"/>
    <dgm:cxn modelId="{5A95E1D0-AB1B-2948-A92A-C886F550CD44}" type="presOf" srcId="{6D06DBEE-5F3C-4DE9-8EA6-DB77C3FCAE8E}" destId="{F7F0B550-A93F-7C4B-83F0-08A4664EC243}" srcOrd="0" destOrd="1" presId="urn:microsoft.com/office/officeart/2005/8/layout/vList2"/>
    <dgm:cxn modelId="{A2E96ED9-3243-43F2-94DE-A761D239E5CE}" srcId="{9E95E318-FC57-4182-BE49-517FFD19C0A8}" destId="{4A23310C-7E24-4937-9E85-0009163520CA}" srcOrd="0" destOrd="0" parTransId="{CBEA3B6A-6D85-4756-A690-776133A446E8}" sibTransId="{3EBF8DC2-54C0-4F6D-AFEC-1D3EBDA87B3F}"/>
    <dgm:cxn modelId="{8BFC88D9-2E7C-3341-A275-C96D9B2E2953}" type="presOf" srcId="{1AF03B48-B96A-4DE5-BB0C-705B69069C7D}" destId="{C1FCEA92-EDC7-C048-862A-C46C84DC60E0}" srcOrd="0" destOrd="1" presId="urn:microsoft.com/office/officeart/2005/8/layout/vList2"/>
    <dgm:cxn modelId="{64F66DDA-A24C-4754-A229-DD0F88F75DEC}" srcId="{3D33EC60-43A6-499C-BEAB-55A23D23CE6C}" destId="{1AF03B48-B96A-4DE5-BB0C-705B69069C7D}" srcOrd="1" destOrd="0" parTransId="{0BD8AE10-1678-488B-8950-30C93BC4469F}" sibTransId="{95584D8E-889E-4C28-B7AA-4D345DAECA75}"/>
    <dgm:cxn modelId="{36E2D3DE-386A-1D41-AF1C-0691C8B38451}" type="presOf" srcId="{9E95E318-FC57-4182-BE49-517FFD19C0A8}" destId="{5A41C481-7AD3-E04A-B378-42028A746BB3}" srcOrd="0" destOrd="0" presId="urn:microsoft.com/office/officeart/2005/8/layout/vList2"/>
    <dgm:cxn modelId="{C01F818D-76E7-C045-BE5D-0D39F7A01682}" type="presParOf" srcId="{28C41DD5-D4A3-604D-8AC2-B86E8D54E00C}" destId="{5A41C481-7AD3-E04A-B378-42028A746BB3}" srcOrd="0" destOrd="0" presId="urn:microsoft.com/office/officeart/2005/8/layout/vList2"/>
    <dgm:cxn modelId="{8C09EA18-2219-D24A-B6B7-E3004D23DAAB}" type="presParOf" srcId="{28C41DD5-D4A3-604D-8AC2-B86E8D54E00C}" destId="{F7F0B550-A93F-7C4B-83F0-08A4664EC243}" srcOrd="1" destOrd="0" presId="urn:microsoft.com/office/officeart/2005/8/layout/vList2"/>
    <dgm:cxn modelId="{DC518B42-EBE7-E34C-836E-931E3E6D852C}" type="presParOf" srcId="{28C41DD5-D4A3-604D-8AC2-B86E8D54E00C}" destId="{B832130E-0469-6048-893E-05EA23601732}" srcOrd="2" destOrd="0" presId="urn:microsoft.com/office/officeart/2005/8/layout/vList2"/>
    <dgm:cxn modelId="{F50CFECB-D3F8-404F-9FCF-B571A8CB8CCC}" type="presParOf" srcId="{28C41DD5-D4A3-604D-8AC2-B86E8D54E00C}" destId="{C1FCEA92-EDC7-C048-862A-C46C84DC60E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8784F-E729-4741-B962-18E4626A939F}">
      <dsp:nvSpPr>
        <dsp:cNvPr id="0" name=""/>
        <dsp:cNvSpPr/>
      </dsp:nvSpPr>
      <dsp:spPr>
        <a:xfrm>
          <a:off x="0" y="2262"/>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7BDC85-C995-41C8-9468-A8EA54811FAD}">
      <dsp:nvSpPr>
        <dsp:cNvPr id="0" name=""/>
        <dsp:cNvSpPr/>
      </dsp:nvSpPr>
      <dsp:spPr>
        <a:xfrm>
          <a:off x="109319" y="83574"/>
          <a:ext cx="198956" cy="1987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9E5B41-A2C6-4FED-8C26-BA87BAD3BA58}">
      <dsp:nvSpPr>
        <dsp:cNvPr id="0" name=""/>
        <dsp:cNvSpPr/>
      </dsp:nvSpPr>
      <dsp:spPr>
        <a:xfrm>
          <a:off x="417594" y="2262"/>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Module Title: </a:t>
          </a:r>
          <a:r>
            <a:rPr lang="en-US" sz="2000" i="1" kern="1200" dirty="0"/>
            <a:t>Professional Career Development within H&amp;SC</a:t>
          </a:r>
          <a:endParaRPr lang="en-US" sz="2000" kern="1200" dirty="0"/>
        </a:p>
      </dsp:txBody>
      <dsp:txXfrm>
        <a:off x="417594" y="2262"/>
        <a:ext cx="9910414" cy="383972"/>
      </dsp:txXfrm>
    </dsp:sp>
    <dsp:sp modelId="{A1E2CD48-FCBF-4F1C-8DA2-19B81081C70D}">
      <dsp:nvSpPr>
        <dsp:cNvPr id="0" name=""/>
        <dsp:cNvSpPr/>
      </dsp:nvSpPr>
      <dsp:spPr>
        <a:xfrm>
          <a:off x="0" y="482228"/>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82249-CDB8-4139-987D-8C7FD0834F18}">
      <dsp:nvSpPr>
        <dsp:cNvPr id="0" name=""/>
        <dsp:cNvSpPr/>
      </dsp:nvSpPr>
      <dsp:spPr>
        <a:xfrm>
          <a:off x="109319" y="563539"/>
          <a:ext cx="198956" cy="1987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6956F7-DDCB-41F9-84F3-948505177836}">
      <dsp:nvSpPr>
        <dsp:cNvPr id="0" name=""/>
        <dsp:cNvSpPr/>
      </dsp:nvSpPr>
      <dsp:spPr>
        <a:xfrm>
          <a:off x="417594" y="482228"/>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Module Number</a:t>
          </a:r>
          <a:r>
            <a:rPr lang="en-US" sz="1900" b="1" kern="1200" dirty="0"/>
            <a:t>: </a:t>
          </a:r>
          <a:r>
            <a:rPr lang="en-US" sz="2000" kern="1200" dirty="0"/>
            <a:t>LCHS 4009 (LON)</a:t>
          </a:r>
        </a:p>
      </dsp:txBody>
      <dsp:txXfrm>
        <a:off x="417594" y="482228"/>
        <a:ext cx="9910414" cy="383972"/>
      </dsp:txXfrm>
    </dsp:sp>
    <dsp:sp modelId="{9E8E5BC7-9F8A-4F7A-B27B-29A444DE85EA}">
      <dsp:nvSpPr>
        <dsp:cNvPr id="0" name=""/>
        <dsp:cNvSpPr/>
      </dsp:nvSpPr>
      <dsp:spPr>
        <a:xfrm>
          <a:off x="0" y="962193"/>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86A58-F8F9-4699-8BFA-B49F664EDBDB}">
      <dsp:nvSpPr>
        <dsp:cNvPr id="0" name=""/>
        <dsp:cNvSpPr/>
      </dsp:nvSpPr>
      <dsp:spPr>
        <a:xfrm>
          <a:off x="109319" y="1043505"/>
          <a:ext cx="198956" cy="1987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9BC038-873D-4BAE-89E5-42A6FF7EEEE5}">
      <dsp:nvSpPr>
        <dsp:cNvPr id="0" name=""/>
        <dsp:cNvSpPr/>
      </dsp:nvSpPr>
      <dsp:spPr>
        <a:xfrm>
          <a:off x="417594" y="962193"/>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Assignment Number</a:t>
          </a:r>
          <a:r>
            <a:rPr lang="en-US" sz="2400" b="1" kern="1200" dirty="0"/>
            <a:t>: </a:t>
          </a:r>
          <a:r>
            <a:rPr lang="en-US" sz="1900" i="1" kern="1200" dirty="0"/>
            <a:t>1</a:t>
          </a:r>
          <a:endParaRPr lang="en-US" sz="1900" kern="1200" dirty="0"/>
        </a:p>
      </dsp:txBody>
      <dsp:txXfrm>
        <a:off x="417594" y="962193"/>
        <a:ext cx="9910414" cy="383972"/>
      </dsp:txXfrm>
    </dsp:sp>
    <dsp:sp modelId="{57966CEB-C2A3-491B-A652-0372DE038547}">
      <dsp:nvSpPr>
        <dsp:cNvPr id="0" name=""/>
        <dsp:cNvSpPr/>
      </dsp:nvSpPr>
      <dsp:spPr>
        <a:xfrm>
          <a:off x="0" y="1442159"/>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B0D08-314C-4AAC-98CD-0E9F09479513}">
      <dsp:nvSpPr>
        <dsp:cNvPr id="0" name=""/>
        <dsp:cNvSpPr/>
      </dsp:nvSpPr>
      <dsp:spPr>
        <a:xfrm>
          <a:off x="109319" y="1523470"/>
          <a:ext cx="198956" cy="1987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89C08F-0321-4F5E-A6CB-3C6DB3071053}">
      <dsp:nvSpPr>
        <dsp:cNvPr id="0" name=""/>
        <dsp:cNvSpPr/>
      </dsp:nvSpPr>
      <dsp:spPr>
        <a:xfrm>
          <a:off x="417594" y="1442159"/>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Student Name</a:t>
          </a:r>
          <a:r>
            <a:rPr lang="en-US" sz="2400" b="1" kern="1200" dirty="0"/>
            <a:t>: </a:t>
          </a:r>
          <a:r>
            <a:rPr lang="en-US" sz="2000" i="1" kern="1200" dirty="0"/>
            <a:t>Analisa Caunceran</a:t>
          </a:r>
          <a:endParaRPr lang="en-US" sz="2000" kern="1200" dirty="0"/>
        </a:p>
      </dsp:txBody>
      <dsp:txXfrm>
        <a:off x="417594" y="1442159"/>
        <a:ext cx="9910414" cy="383972"/>
      </dsp:txXfrm>
    </dsp:sp>
    <dsp:sp modelId="{70B38C09-E176-4866-953C-DDC847A01FC0}">
      <dsp:nvSpPr>
        <dsp:cNvPr id="0" name=""/>
        <dsp:cNvSpPr/>
      </dsp:nvSpPr>
      <dsp:spPr>
        <a:xfrm>
          <a:off x="0" y="1922124"/>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22412-9470-4732-823B-BDB5D7201485}">
      <dsp:nvSpPr>
        <dsp:cNvPr id="0" name=""/>
        <dsp:cNvSpPr/>
      </dsp:nvSpPr>
      <dsp:spPr>
        <a:xfrm>
          <a:off x="109319" y="2003436"/>
          <a:ext cx="198956" cy="1987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383BAD-67A5-426C-818D-A84EC817E738}">
      <dsp:nvSpPr>
        <dsp:cNvPr id="0" name=""/>
        <dsp:cNvSpPr/>
      </dsp:nvSpPr>
      <dsp:spPr>
        <a:xfrm>
          <a:off x="417594" y="1922124"/>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Student ID</a:t>
          </a:r>
          <a:r>
            <a:rPr lang="en-US" sz="1900" b="1" kern="1200" dirty="0">
              <a:latin typeface="Arial" panose="020B0604020202020204" pitchFamily="34" charset="0"/>
              <a:cs typeface="Arial" panose="020B0604020202020204" pitchFamily="34" charset="0"/>
            </a:rPr>
            <a:t>: </a:t>
          </a:r>
          <a:r>
            <a:rPr lang="en-US" sz="2000" i="1" kern="1200" dirty="0"/>
            <a:t>2512900</a:t>
          </a:r>
          <a:endParaRPr lang="en-US" sz="2000" kern="1200" dirty="0"/>
        </a:p>
      </dsp:txBody>
      <dsp:txXfrm>
        <a:off x="417594" y="1922124"/>
        <a:ext cx="9910414" cy="383972"/>
      </dsp:txXfrm>
    </dsp:sp>
    <dsp:sp modelId="{BAF0A3ED-8837-426D-BAE6-C0ACA8E2D2C5}">
      <dsp:nvSpPr>
        <dsp:cNvPr id="0" name=""/>
        <dsp:cNvSpPr/>
      </dsp:nvSpPr>
      <dsp:spPr>
        <a:xfrm>
          <a:off x="0" y="2426939"/>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FCAF4-8BA5-4A0D-A563-5023E2497928}">
      <dsp:nvSpPr>
        <dsp:cNvPr id="0" name=""/>
        <dsp:cNvSpPr/>
      </dsp:nvSpPr>
      <dsp:spPr>
        <a:xfrm>
          <a:off x="109319" y="2483401"/>
          <a:ext cx="198956" cy="19876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6C1192-960C-4360-ACCE-DC81BBA801C1}">
      <dsp:nvSpPr>
        <dsp:cNvPr id="0" name=""/>
        <dsp:cNvSpPr/>
      </dsp:nvSpPr>
      <dsp:spPr>
        <a:xfrm>
          <a:off x="417594" y="2402090"/>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Lecturer’s Name</a:t>
          </a:r>
          <a:r>
            <a:rPr lang="en-US" sz="1900" b="1" kern="1200" dirty="0"/>
            <a:t>: </a:t>
          </a:r>
          <a:r>
            <a:rPr lang="en-US" sz="2000" i="1" kern="1200" dirty="0"/>
            <a:t>Dr. Christopher </a:t>
          </a:r>
          <a:r>
            <a:rPr lang="en-US" sz="2000" i="1" kern="1200" dirty="0" err="1"/>
            <a:t>Mafuva</a:t>
          </a:r>
          <a:endParaRPr lang="en-US" sz="2000" kern="1200" dirty="0"/>
        </a:p>
      </dsp:txBody>
      <dsp:txXfrm>
        <a:off x="417594" y="2402090"/>
        <a:ext cx="9910414" cy="38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1C481-7AD3-E04A-B378-42028A746BB3}">
      <dsp:nvSpPr>
        <dsp:cNvPr id="0" name=""/>
        <dsp:cNvSpPr/>
      </dsp:nvSpPr>
      <dsp:spPr>
        <a:xfrm>
          <a:off x="0" y="66853"/>
          <a:ext cx="11105321" cy="631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Employability</a:t>
          </a:r>
          <a:endParaRPr lang="en-US" sz="2700" kern="1200"/>
        </a:p>
      </dsp:txBody>
      <dsp:txXfrm>
        <a:off x="30842" y="97695"/>
        <a:ext cx="11043637" cy="570116"/>
      </dsp:txXfrm>
    </dsp:sp>
    <dsp:sp modelId="{F7F0B550-A93F-7C4B-83F0-08A4664EC243}">
      <dsp:nvSpPr>
        <dsp:cNvPr id="0" name=""/>
        <dsp:cNvSpPr/>
      </dsp:nvSpPr>
      <dsp:spPr>
        <a:xfrm>
          <a:off x="0" y="698654"/>
          <a:ext cx="11105321" cy="1257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59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Critical thinking is a valuable skill that employers look for because it helps professionals make informed decisions, solve problems, and respond appropriately to complex situations.</a:t>
          </a:r>
        </a:p>
        <a:p>
          <a:pPr marL="228600" lvl="1" indent="-228600" algn="l" defTabSz="933450">
            <a:lnSpc>
              <a:spcPct val="90000"/>
            </a:lnSpc>
            <a:spcBef>
              <a:spcPct val="0"/>
            </a:spcBef>
            <a:spcAft>
              <a:spcPct val="20000"/>
            </a:spcAft>
            <a:buChar char="•"/>
          </a:pPr>
          <a:r>
            <a:rPr lang="en-US" sz="2100" kern="1200"/>
            <a:t>In demonstrate professionalism, sound judgement, and the ability to work effectively with individuals and families.</a:t>
          </a:r>
        </a:p>
      </dsp:txBody>
      <dsp:txXfrm>
        <a:off x="0" y="698654"/>
        <a:ext cx="11105321" cy="1257525"/>
      </dsp:txXfrm>
    </dsp:sp>
    <dsp:sp modelId="{B832130E-0469-6048-893E-05EA23601732}">
      <dsp:nvSpPr>
        <dsp:cNvPr id="0" name=""/>
        <dsp:cNvSpPr/>
      </dsp:nvSpPr>
      <dsp:spPr>
        <a:xfrm>
          <a:off x="0" y="1956179"/>
          <a:ext cx="11105321" cy="631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Future role as a Social Worker and Counsellor</a:t>
          </a:r>
          <a:endParaRPr lang="en-US" sz="2700" kern="1200"/>
        </a:p>
      </dsp:txBody>
      <dsp:txXfrm>
        <a:off x="30842" y="1987021"/>
        <a:ext cx="11043637" cy="570116"/>
      </dsp:txXfrm>
    </dsp:sp>
    <dsp:sp modelId="{C1FCEA92-EDC7-C048-862A-C46C84DC60E0}">
      <dsp:nvSpPr>
        <dsp:cNvPr id="0" name=""/>
        <dsp:cNvSpPr/>
      </dsp:nvSpPr>
      <dsp:spPr>
        <a:xfrm>
          <a:off x="0" y="2587978"/>
          <a:ext cx="11105321" cy="1900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59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As a future </a:t>
          </a:r>
          <a:r>
            <a:rPr lang="en-US" sz="2100" b="1" kern="1200"/>
            <a:t>Social Worker </a:t>
          </a:r>
          <a:r>
            <a:rPr lang="en-US" sz="2100" kern="1200"/>
            <a:t>and </a:t>
          </a:r>
          <a:r>
            <a:rPr lang="en-US" sz="2100" b="1" kern="1200"/>
            <a:t>Counsellor</a:t>
          </a:r>
          <a:r>
            <a:rPr lang="en-US" sz="2100" kern="1200"/>
            <a:t>, critical thinking will help me assess client’s needs, identify risks, and make ethical, evidence base decisions.</a:t>
          </a:r>
        </a:p>
        <a:p>
          <a:pPr marL="228600" lvl="1" indent="-228600" algn="l" defTabSz="933450">
            <a:lnSpc>
              <a:spcPct val="90000"/>
            </a:lnSpc>
            <a:spcBef>
              <a:spcPct val="0"/>
            </a:spcBef>
            <a:spcAft>
              <a:spcPct val="20000"/>
            </a:spcAft>
            <a:buChar char="•"/>
          </a:pPr>
          <a:r>
            <a:rPr lang="en-US" sz="2100" kern="1200"/>
            <a:t>It will enable me to analyze information from different sources, understand each person’s unique circumstances, and develop appropriate plans.</a:t>
          </a:r>
        </a:p>
        <a:p>
          <a:pPr marL="228600" lvl="1" indent="-228600" algn="l" defTabSz="933450">
            <a:lnSpc>
              <a:spcPct val="90000"/>
            </a:lnSpc>
            <a:spcBef>
              <a:spcPct val="0"/>
            </a:spcBef>
            <a:spcAft>
              <a:spcPct val="20000"/>
            </a:spcAft>
            <a:buChar char="•"/>
          </a:pPr>
          <a:r>
            <a:rPr lang="en-US" sz="2100" kern="1200"/>
            <a:t>Critical thinking also helps me communicate effectively with clients and work collaboratively with other professionals to achieve the best outcomes</a:t>
          </a:r>
        </a:p>
      </dsp:txBody>
      <dsp:txXfrm>
        <a:off x="0" y="2587978"/>
        <a:ext cx="11105321" cy="19002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700EB8-E3EB-3848-AA79-2F3DA34839AF}" type="datetimeFigureOut">
              <a:rPr lang="en-US" smtClean="0"/>
              <a:t>7/18/26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B7FA09-80B1-4F4C-96CB-42DFFB3E1B7B}" type="slidenum">
              <a:rPr lang="en-US" smtClean="0"/>
              <a:t>‹#›</a:t>
            </a:fld>
            <a:endParaRPr lang="en-US"/>
          </a:p>
        </p:txBody>
      </p:sp>
    </p:spTree>
    <p:extLst>
      <p:ext uri="{BB962C8B-B14F-4D97-AF65-F5344CB8AC3E}">
        <p14:creationId xmlns:p14="http://schemas.microsoft.com/office/powerpoint/2010/main" val="4088463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B7FA09-80B1-4F4C-96CB-42DFFB3E1B7B}" type="slidenum">
              <a:rPr lang="en-US" smtClean="0"/>
              <a:t>2</a:t>
            </a:fld>
            <a:endParaRPr lang="en-US"/>
          </a:p>
        </p:txBody>
      </p:sp>
    </p:spTree>
    <p:extLst>
      <p:ext uri="{BB962C8B-B14F-4D97-AF65-F5344CB8AC3E}">
        <p14:creationId xmlns:p14="http://schemas.microsoft.com/office/powerpoint/2010/main" val="3486533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B7FA09-80B1-4F4C-96CB-42DFFB3E1B7B}" type="slidenum">
              <a:rPr lang="en-US" smtClean="0"/>
              <a:t>8</a:t>
            </a:fld>
            <a:endParaRPr lang="en-US"/>
          </a:p>
        </p:txBody>
      </p:sp>
    </p:spTree>
    <p:extLst>
      <p:ext uri="{BB962C8B-B14F-4D97-AF65-F5344CB8AC3E}">
        <p14:creationId xmlns:p14="http://schemas.microsoft.com/office/powerpoint/2010/main" val="831532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B7FA09-80B1-4F4C-96CB-42DFFB3E1B7B}" type="slidenum">
              <a:rPr lang="en-US" smtClean="0"/>
              <a:t>9</a:t>
            </a:fld>
            <a:endParaRPr lang="en-US"/>
          </a:p>
        </p:txBody>
      </p:sp>
    </p:spTree>
    <p:extLst>
      <p:ext uri="{BB962C8B-B14F-4D97-AF65-F5344CB8AC3E}">
        <p14:creationId xmlns:p14="http://schemas.microsoft.com/office/powerpoint/2010/main" val="671776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B7FA09-80B1-4F4C-96CB-42DFFB3E1B7B}" type="slidenum">
              <a:rPr lang="en-US" smtClean="0"/>
              <a:t>12</a:t>
            </a:fld>
            <a:endParaRPr lang="en-US"/>
          </a:p>
        </p:txBody>
      </p:sp>
    </p:spTree>
    <p:extLst>
      <p:ext uri="{BB962C8B-B14F-4D97-AF65-F5344CB8AC3E}">
        <p14:creationId xmlns:p14="http://schemas.microsoft.com/office/powerpoint/2010/main" val="2835593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A43544FA-7C4F-F449-9ECA-74E89D7785D1}" type="datetimeFigureOut">
              <a:rPr lang="en-US" smtClean="0"/>
              <a:t>7/18/26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7287384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43544FA-7C4F-F449-9ECA-74E89D7785D1}" type="datetimeFigureOut">
              <a:rPr lang="en-US" smtClean="0"/>
              <a:t>7/18/26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2447714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A43544FA-7C4F-F449-9ECA-74E89D7785D1}" type="datetimeFigureOut">
              <a:rPr lang="en-US" smtClean="0"/>
              <a:t>7/18/26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6453569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43544FA-7C4F-F449-9ECA-74E89D7785D1}" type="datetimeFigureOut">
              <a:rPr lang="en-US" smtClean="0"/>
              <a:t>7/18/26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534195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A43544FA-7C4F-F449-9ECA-74E89D7785D1}" type="datetimeFigureOut">
              <a:rPr lang="en-US" smtClean="0"/>
              <a:t>7/18/26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6CA61C-2279-9240-8F30-CFD0EE9808DD}"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873321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3544FA-7C4F-F449-9ECA-74E89D7785D1}" type="datetimeFigureOut">
              <a:rPr lang="en-US" smtClean="0"/>
              <a:t>7/18/26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577474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3544FA-7C4F-F449-9ECA-74E89D7785D1}" type="datetimeFigureOut">
              <a:rPr lang="en-US" smtClean="0"/>
              <a:t>7/18/26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4051835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A43544FA-7C4F-F449-9ECA-74E89D7785D1}" type="datetimeFigureOut">
              <a:rPr lang="en-US" smtClean="0"/>
              <a:t>7/18/26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2477310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43544FA-7C4F-F449-9ECA-74E89D7785D1}" type="datetimeFigureOut">
              <a:rPr lang="en-US" smtClean="0"/>
              <a:t>7/18/26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2390939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3544FA-7C4F-F449-9ECA-74E89D7785D1}" type="datetimeFigureOut">
              <a:rPr lang="en-US" smtClean="0"/>
              <a:t>7/18/26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4036269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3544FA-7C4F-F449-9ECA-74E89D7785D1}" type="datetimeFigureOut">
              <a:rPr lang="en-US" smtClean="0"/>
              <a:t>7/18/26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4069185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A43544FA-7C4F-F449-9ECA-74E89D7785D1}" type="datetimeFigureOut">
              <a:rPr lang="en-US" smtClean="0"/>
              <a:t>7/18/26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36CA61C-2279-9240-8F30-CFD0EE9808DD}" type="slidenum">
              <a:rPr lang="en-US" smtClean="0"/>
              <a:t>‹#›</a:t>
            </a:fld>
            <a:endParaRPr lang="en-US"/>
          </a:p>
        </p:txBody>
      </p:sp>
    </p:spTree>
    <p:extLst>
      <p:ext uri="{BB962C8B-B14F-4D97-AF65-F5344CB8AC3E}">
        <p14:creationId xmlns:p14="http://schemas.microsoft.com/office/powerpoint/2010/main" val="118362232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Box 6">
            <a:extLst>
              <a:ext uri="{FF2B5EF4-FFF2-40B4-BE49-F238E27FC236}">
                <a16:creationId xmlns:a16="http://schemas.microsoft.com/office/drawing/2014/main" id="{2E614D84-32E7-A1B6-DBFE-F40723D4AD98}"/>
              </a:ext>
            </a:extLst>
          </p:cNvPr>
          <p:cNvGraphicFramePr/>
          <p:nvPr>
            <p:extLst>
              <p:ext uri="{D42A27DB-BD31-4B8C-83A1-F6EECF244321}">
                <p14:modId xmlns:p14="http://schemas.microsoft.com/office/powerpoint/2010/main" val="1601546652"/>
              </p:ext>
            </p:extLst>
          </p:nvPr>
        </p:nvGraphicFramePr>
        <p:xfrm>
          <a:off x="921592" y="941466"/>
          <a:ext cx="10340658" cy="2788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013517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C6EF9D3-8F13-8AB7-3B57-40FBBA4254D6}"/>
              </a:ext>
            </a:extLst>
          </p:cNvPr>
          <p:cNvSpPr txBox="1"/>
          <p:nvPr/>
        </p:nvSpPr>
        <p:spPr>
          <a:xfrm>
            <a:off x="1262729" y="1289303"/>
            <a:ext cx="9638443" cy="3339303"/>
          </a:xfrm>
          <a:prstGeom prst="rect">
            <a:avLst/>
          </a:prstGeom>
          <a:ln>
            <a:noFill/>
          </a:ln>
        </p:spPr>
        <p:txBody>
          <a:bodyPr vert="horz" lIns="274320" tIns="182880" rIns="274320" bIns="182880" rtlCol="0" anchor="ctr" anchorCtr="1">
            <a:normAutofit/>
          </a:bodyPr>
          <a:lstStyle/>
          <a:p>
            <a:pPr algn="ctr" defTabSz="914400">
              <a:lnSpc>
                <a:spcPct val="90000"/>
              </a:lnSpc>
              <a:spcBef>
                <a:spcPct val="0"/>
              </a:spcBef>
              <a:spcAft>
                <a:spcPts val="600"/>
              </a:spcAft>
            </a:pPr>
            <a:r>
              <a:rPr lang="en-US" sz="5000" b="1" kern="1200" cap="all" spc="200" baseline="0">
                <a:solidFill>
                  <a:srgbClr val="262626"/>
                </a:solidFill>
                <a:latin typeface="+mj-lt"/>
                <a:ea typeface="+mj-ea"/>
                <a:cs typeface="+mj-cs"/>
              </a:rPr>
              <a:t>I have  not used AI for this power point presentation</a:t>
            </a:r>
          </a:p>
        </p:txBody>
      </p:sp>
    </p:spTree>
    <p:extLst>
      <p:ext uri="{BB962C8B-B14F-4D97-AF65-F5344CB8AC3E}">
        <p14:creationId xmlns:p14="http://schemas.microsoft.com/office/powerpoint/2010/main" val="3666141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descr="Stethoscope">
            <a:extLst>
              <a:ext uri="{FF2B5EF4-FFF2-40B4-BE49-F238E27FC236}">
                <a16:creationId xmlns:a16="http://schemas.microsoft.com/office/drawing/2014/main" id="{0E3987B0-A2E0-2B6B-9ADD-D655B4772D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137" y="1422401"/>
            <a:ext cx="3674778" cy="3674778"/>
          </a:xfrm>
          <a:prstGeom prst="rect">
            <a:avLst/>
          </a:prstGeom>
        </p:spPr>
      </p:pic>
      <p:sp>
        <p:nvSpPr>
          <p:cNvPr id="4" name="TextBox 3">
            <a:extLst>
              <a:ext uri="{FF2B5EF4-FFF2-40B4-BE49-F238E27FC236}">
                <a16:creationId xmlns:a16="http://schemas.microsoft.com/office/drawing/2014/main" id="{BBE4C961-FDAC-E7B5-084F-46334ED54F00}"/>
              </a:ext>
            </a:extLst>
          </p:cNvPr>
          <p:cNvSpPr txBox="1"/>
          <p:nvPr/>
        </p:nvSpPr>
        <p:spPr>
          <a:xfrm>
            <a:off x="5143500" y="1638300"/>
            <a:ext cx="7048500" cy="4262949"/>
          </a:xfrm>
          <a:prstGeom prst="rect">
            <a:avLst/>
          </a:prstGeom>
        </p:spPr>
        <p:txBody>
          <a:bodyPr vert="horz" lIns="91440" tIns="45720" rIns="91440" bIns="45720" rtlCol="0">
            <a:normAutofit/>
          </a:bodyPr>
          <a:lstStyle/>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Hello everyone</a:t>
            </a: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My name is Analisa Caunceran</a:t>
            </a: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I am a Health and Social Care student here at University of Wales Trinity Saint David and want to be Social Worker or a counsellor</a:t>
            </a: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Today, I will be presenting on </a:t>
            </a:r>
            <a:r>
              <a:rPr lang="en-US" b="1" dirty="0">
                <a:solidFill>
                  <a:schemeClr val="tx1">
                    <a:lumMod val="85000"/>
                    <a:lumOff val="15000"/>
                  </a:schemeClr>
                </a:solidFill>
                <a:latin typeface="Arial" panose="020B0604020202020204" pitchFamily="34" charset="0"/>
                <a:cs typeface="Arial" panose="020B0604020202020204" pitchFamily="34" charset="0"/>
              </a:rPr>
              <a:t>Critical Thinking, </a:t>
            </a:r>
            <a:r>
              <a:rPr lang="en-US" dirty="0">
                <a:solidFill>
                  <a:schemeClr val="tx1">
                    <a:lumMod val="85000"/>
                    <a:lumOff val="15000"/>
                  </a:schemeClr>
                </a:solidFill>
                <a:latin typeface="Arial" panose="020B0604020202020204" pitchFamily="34" charset="0"/>
                <a:cs typeface="Arial" panose="020B0604020202020204" pitchFamily="34" charset="0"/>
              </a:rPr>
              <a:t>one of the most important skills in health and social care.</a:t>
            </a: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 During this presentation, I will explain critical thinking means, </a:t>
            </a: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Why it is important in professional practice, a model that supports this skill, how it applied in health care, and how it will support my future career.</a:t>
            </a:r>
            <a:endParaRPr lang="en-US" b="1" dirty="0">
              <a:solidFill>
                <a:schemeClr val="tx1">
                  <a:lumMod val="85000"/>
                  <a:lumOff val="15000"/>
                </a:schemeClr>
              </a:solidFill>
            </a:endParaRPr>
          </a:p>
        </p:txBody>
      </p:sp>
      <p:sp>
        <p:nvSpPr>
          <p:cNvPr id="2" name="TextBox 1">
            <a:extLst>
              <a:ext uri="{FF2B5EF4-FFF2-40B4-BE49-F238E27FC236}">
                <a16:creationId xmlns:a16="http://schemas.microsoft.com/office/drawing/2014/main" id="{4F21B416-04B3-8901-5D49-7C5545A4D8F3}"/>
              </a:ext>
            </a:extLst>
          </p:cNvPr>
          <p:cNvSpPr txBox="1"/>
          <p:nvPr/>
        </p:nvSpPr>
        <p:spPr>
          <a:xfrm>
            <a:off x="6970643" y="371061"/>
            <a:ext cx="4134679"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2946050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DE6656AB-B8B3-4895-AD32-B928A43C4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760"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a:extLst>
              <a:ext uri="{FF2B5EF4-FFF2-40B4-BE49-F238E27FC236}">
                <a16:creationId xmlns:a16="http://schemas.microsoft.com/office/drawing/2014/main" id="{188BDAE2-5EE0-4B2F-9C9B-7E86A0B4C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1853" y="1128683"/>
            <a:ext cx="5106493"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 name="Graphic 69" descr="Head with Gears">
            <a:extLst>
              <a:ext uri="{FF2B5EF4-FFF2-40B4-BE49-F238E27FC236}">
                <a16:creationId xmlns:a16="http://schemas.microsoft.com/office/drawing/2014/main" id="{C29EF0B1-C940-6677-61F6-66576A9D3E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5404" y="1293275"/>
            <a:ext cx="4094248" cy="4279392"/>
          </a:xfrm>
          <a:prstGeom prst="rect">
            <a:avLst/>
          </a:prstGeom>
        </p:spPr>
      </p:pic>
      <p:sp>
        <p:nvSpPr>
          <p:cNvPr id="2" name="TextBox 1">
            <a:extLst>
              <a:ext uri="{FF2B5EF4-FFF2-40B4-BE49-F238E27FC236}">
                <a16:creationId xmlns:a16="http://schemas.microsoft.com/office/drawing/2014/main" id="{8753689C-10C1-E4D0-0C47-3650E0235C2B}"/>
              </a:ext>
            </a:extLst>
          </p:cNvPr>
          <p:cNvSpPr txBox="1"/>
          <p:nvPr/>
        </p:nvSpPr>
        <p:spPr>
          <a:xfrm>
            <a:off x="6265438" y="956750"/>
            <a:ext cx="5926561" cy="6119909"/>
          </a:xfrm>
          <a:prstGeom prst="rect">
            <a:avLst/>
          </a:prstGeom>
        </p:spPr>
        <p:txBody>
          <a:bodyPr vert="horz" lIns="91440" tIns="45720" rIns="91440" bIns="45720" rtlCol="0">
            <a:normAutofit fontScale="25000" lnSpcReduction="20000"/>
          </a:bodyPr>
          <a:lstStyle/>
          <a:p>
            <a:pPr indent="-22860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Critical  Thinking is the ability to think clearly, logically and objectively  before making decisions.  It involves analyzing information, evaluating evidence,  considering other options and choosing the safest and most effective action (Cotrell, 2017).</a:t>
            </a:r>
          </a:p>
          <a:p>
            <a:pPr indent="-228600" defTabSz="914400">
              <a:lnSpc>
                <a:spcPct val="90000"/>
              </a:lnSpc>
              <a:spcBef>
                <a:spcPts val="1000"/>
              </a:spcBef>
              <a:buClr>
                <a:schemeClr val="accent2"/>
              </a:buClr>
              <a:buFont typeface="Arial" panose="020B0604020202020204" pitchFamily="34" charset="0"/>
              <a:buChar char="•"/>
            </a:pPr>
            <a:endParaRPr lang="en-US" sz="7200" dirty="0">
              <a:solidFill>
                <a:schemeClr val="tx1">
                  <a:lumMod val="85000"/>
                  <a:lumOff val="15000"/>
                </a:schemeClr>
              </a:solidFill>
              <a:latin typeface="Arial" panose="020B0604020202020204" pitchFamily="34" charset="0"/>
              <a:cs typeface="Arial" panose="020B0604020202020204" pitchFamily="34" charset="0"/>
            </a:endParaRPr>
          </a:p>
          <a:p>
            <a:pPr defTabSz="914400">
              <a:lnSpc>
                <a:spcPct val="90000"/>
              </a:lnSpc>
              <a:spcBef>
                <a:spcPts val="1000"/>
              </a:spcBef>
              <a:buClr>
                <a:schemeClr val="accent2"/>
              </a:buClr>
            </a:pPr>
            <a:r>
              <a:rPr lang="en-US" sz="7200" b="1" dirty="0">
                <a:solidFill>
                  <a:schemeClr val="tx1">
                    <a:lumMod val="85000"/>
                    <a:lumOff val="15000"/>
                  </a:schemeClr>
                </a:solidFill>
                <a:latin typeface="Arial" panose="020B0604020202020204" pitchFamily="34" charset="0"/>
                <a:cs typeface="Arial" panose="020B0604020202020204" pitchFamily="34" charset="0"/>
              </a:rPr>
              <a:t> Used in everyday practice</a:t>
            </a:r>
          </a:p>
          <a:p>
            <a:pPr defTabSz="914400">
              <a:lnSpc>
                <a:spcPct val="90000"/>
              </a:lnSpc>
              <a:spcBef>
                <a:spcPts val="1000"/>
              </a:spcBef>
              <a:buClr>
                <a:schemeClr val="accent2"/>
              </a:buClr>
            </a:pPr>
            <a:r>
              <a:rPr lang="en-US" sz="7200" dirty="0">
                <a:solidFill>
                  <a:schemeClr val="tx1">
                    <a:lumMod val="85000"/>
                    <a:lumOff val="15000"/>
                  </a:schemeClr>
                </a:solidFill>
                <a:latin typeface="Arial" panose="020B0604020202020204" pitchFamily="34" charset="0"/>
                <a:cs typeface="Arial" panose="020B0604020202020204" pitchFamily="34" charset="0"/>
              </a:rPr>
              <a:t>Healthcare professionals use critical thinking to:</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Assess patient’s needs.</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Make safe clinical decisions.</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Respond to emergencies.</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Provide person centered-care.</a:t>
            </a:r>
          </a:p>
          <a:p>
            <a:pPr defTabSz="914400">
              <a:lnSpc>
                <a:spcPct val="90000"/>
              </a:lnSpc>
              <a:spcBef>
                <a:spcPts val="1000"/>
              </a:spcBef>
              <a:buClr>
                <a:schemeClr val="accent2"/>
              </a:buClr>
            </a:pPr>
            <a:r>
              <a:rPr lang="en-US" sz="7200" b="1" dirty="0">
                <a:solidFill>
                  <a:schemeClr val="tx1">
                    <a:lumMod val="85000"/>
                    <a:lumOff val="15000"/>
                  </a:schemeClr>
                </a:solidFill>
                <a:latin typeface="Arial" panose="020B0604020202020204" pitchFamily="34" charset="0"/>
                <a:cs typeface="Arial" panose="020B0604020202020204" pitchFamily="34" charset="0"/>
              </a:rPr>
              <a:t>I develop this skill</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Studying health and social care.</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Completing assignments and research.</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Working in groups</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Reflecting on case studies and practical learning experience.</a:t>
            </a:r>
          </a:p>
          <a:p>
            <a:pPr defTabSz="914400">
              <a:lnSpc>
                <a:spcPct val="90000"/>
              </a:lnSpc>
              <a:spcBef>
                <a:spcPts val="1000"/>
              </a:spcBef>
              <a:buClr>
                <a:schemeClr val="accent2"/>
              </a:buClr>
            </a:pPr>
            <a:endParaRPr lang="en-US" sz="7200" dirty="0">
              <a:solidFill>
                <a:schemeClr val="tx1">
                  <a:lumMod val="85000"/>
                  <a:lumOff val="15000"/>
                </a:schemeClr>
              </a:solidFill>
              <a:latin typeface="Arial" panose="020B0604020202020204" pitchFamily="34" charset="0"/>
              <a:cs typeface="Arial" panose="020B0604020202020204" pitchFamily="34" charset="0"/>
            </a:endParaRPr>
          </a:p>
          <a:p>
            <a:pPr indent="-228600" defTabSz="914400">
              <a:lnSpc>
                <a:spcPct val="90000"/>
              </a:lnSpc>
              <a:spcBef>
                <a:spcPts val="1000"/>
              </a:spcBef>
              <a:buClr>
                <a:schemeClr val="accent2"/>
              </a:buClr>
              <a:buFont typeface="Arial" panose="020B0604020202020204" pitchFamily="34" charset="0"/>
              <a:buChar char="•"/>
            </a:pPr>
            <a:endParaRPr lang="en-US" sz="1000" dirty="0">
              <a:solidFill>
                <a:schemeClr val="tx1">
                  <a:lumMod val="85000"/>
                  <a:lumOff val="15000"/>
                </a:schemeClr>
              </a:solidFill>
            </a:endParaRPr>
          </a:p>
        </p:txBody>
      </p:sp>
      <p:sp>
        <p:nvSpPr>
          <p:cNvPr id="6" name="TextBox 5">
            <a:extLst>
              <a:ext uri="{FF2B5EF4-FFF2-40B4-BE49-F238E27FC236}">
                <a16:creationId xmlns:a16="http://schemas.microsoft.com/office/drawing/2014/main" id="{BE472191-6664-4B4A-0F15-6DAE40202CE6}"/>
              </a:ext>
            </a:extLst>
          </p:cNvPr>
          <p:cNvSpPr txBox="1"/>
          <p:nvPr/>
        </p:nvSpPr>
        <p:spPr>
          <a:xfrm>
            <a:off x="6811617" y="265043"/>
            <a:ext cx="4744279" cy="369332"/>
          </a:xfrm>
          <a:prstGeom prst="rect">
            <a:avLst/>
          </a:prstGeom>
          <a:noFill/>
        </p:spPr>
        <p:txBody>
          <a:bodyPr wrap="square" rtlCol="0">
            <a:spAutoFit/>
          </a:bodyPr>
          <a:lstStyle/>
          <a:p>
            <a:r>
              <a:rPr lang="en-US" dirty="0"/>
              <a:t>      </a:t>
            </a:r>
            <a:r>
              <a:rPr lang="en-US" b="1" dirty="0"/>
              <a:t>CRITICAL THINGKING</a:t>
            </a:r>
          </a:p>
        </p:txBody>
      </p:sp>
    </p:spTree>
    <p:extLst>
      <p:ext uri="{BB962C8B-B14F-4D97-AF65-F5344CB8AC3E}">
        <p14:creationId xmlns:p14="http://schemas.microsoft.com/office/powerpoint/2010/main" val="3238050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DEFEEF-AB5A-9A3F-B0C7-D7EC9DE4EB1C}"/>
              </a:ext>
            </a:extLst>
          </p:cNvPr>
          <p:cNvSpPr txBox="1"/>
          <p:nvPr/>
        </p:nvSpPr>
        <p:spPr>
          <a:xfrm>
            <a:off x="4982816" y="145774"/>
            <a:ext cx="6972623" cy="495671"/>
          </a:xfrm>
          <a:prstGeom prst="rect">
            <a:avLst/>
          </a:prstGeom>
        </p:spPr>
        <p:txBody>
          <a:bodyPr vert="horz" lIns="182880" tIns="182880" rIns="182880" bIns="182880" rtlCol="0" anchor="ctr">
            <a:noAutofit/>
          </a:bodyPr>
          <a:lstStyle/>
          <a:p>
            <a:pPr algn="ctr" defTabSz="914400">
              <a:lnSpc>
                <a:spcPct val="90000"/>
              </a:lnSpc>
              <a:spcBef>
                <a:spcPct val="0"/>
              </a:spcBef>
              <a:spcAft>
                <a:spcPts val="600"/>
              </a:spcAft>
            </a:pPr>
            <a:r>
              <a:rPr lang="en-US" sz="2000" cap="all" spc="200" dirty="0">
                <a:solidFill>
                  <a:srgbClr val="262626"/>
                </a:solidFill>
                <a:latin typeface="+mj-lt"/>
                <a:ea typeface="+mj-ea"/>
                <a:cs typeface="+mj-cs"/>
              </a:rPr>
              <a:t>Importance of Critical Thinking in Professional Practice</a:t>
            </a:r>
          </a:p>
        </p:txBody>
      </p:sp>
      <p:pic>
        <p:nvPicPr>
          <p:cNvPr id="14" name="Picture 13" descr="Desk with productivity items">
            <a:extLst>
              <a:ext uri="{FF2B5EF4-FFF2-40B4-BE49-F238E27FC236}">
                <a16:creationId xmlns:a16="http://schemas.microsoft.com/office/drawing/2014/main" id="{57589360-3D2B-BA00-F1AC-F8CC33469576}"/>
              </a:ext>
            </a:extLst>
          </p:cNvPr>
          <p:cNvPicPr>
            <a:picLocks noChangeAspect="1"/>
          </p:cNvPicPr>
          <p:nvPr/>
        </p:nvPicPr>
        <p:blipFill>
          <a:blip r:embed="rId2"/>
          <a:srcRect l="34959" r="19710" b="-1"/>
          <a:stretch>
            <a:fillRect/>
          </a:stretch>
        </p:blipFill>
        <p:spPr>
          <a:xfrm>
            <a:off x="20" y="10"/>
            <a:ext cx="4657325" cy="6857990"/>
          </a:xfrm>
          <a:prstGeom prst="rect">
            <a:avLst/>
          </a:prstGeom>
        </p:spPr>
      </p:pic>
      <p:sp>
        <p:nvSpPr>
          <p:cNvPr id="5" name="TextBox 4">
            <a:extLst>
              <a:ext uri="{FF2B5EF4-FFF2-40B4-BE49-F238E27FC236}">
                <a16:creationId xmlns:a16="http://schemas.microsoft.com/office/drawing/2014/main" id="{545E6A9F-C229-FCCA-9B81-2D6680EFE4F0}"/>
              </a:ext>
            </a:extLst>
          </p:cNvPr>
          <p:cNvSpPr txBox="1"/>
          <p:nvPr/>
        </p:nvSpPr>
        <p:spPr>
          <a:xfrm>
            <a:off x="5168349" y="641445"/>
            <a:ext cx="6617780" cy="292387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It helps healthcare professionals provide safe, effective and high-quality care (NMC, 2018).</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It supports:</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Safe and effective patient care.</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Better clinical decision-making.</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Accurate problem-solving.</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Effective communication.</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Person centered-care.</a:t>
            </a:r>
          </a:p>
          <a:p>
            <a:endParaRPr lang="en-US" sz="2000" dirty="0"/>
          </a:p>
        </p:txBody>
      </p:sp>
      <p:sp>
        <p:nvSpPr>
          <p:cNvPr id="9" name="TextBox 8">
            <a:extLst>
              <a:ext uri="{FF2B5EF4-FFF2-40B4-BE49-F238E27FC236}">
                <a16:creationId xmlns:a16="http://schemas.microsoft.com/office/drawing/2014/main" id="{DBF2732C-BD55-6B42-B5AE-521E7E1BCAFC}"/>
              </a:ext>
            </a:extLst>
          </p:cNvPr>
          <p:cNvSpPr txBox="1"/>
          <p:nvPr/>
        </p:nvSpPr>
        <p:spPr>
          <a:xfrm>
            <a:off x="5168349" y="3138985"/>
            <a:ext cx="6473192" cy="5225867"/>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BENEFITS</a:t>
            </a:r>
          </a:p>
          <a:p>
            <a:r>
              <a:rPr lang="en-US" b="1" dirty="0">
                <a:latin typeface="Arial" panose="020B0604020202020204" pitchFamily="34" charset="0"/>
                <a:cs typeface="Arial" panose="020B0604020202020204" pitchFamily="34" charset="0"/>
              </a:rPr>
              <a:t>Patients: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Safe care.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Better health outcomes.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Increased confidence in health care professionals.</a:t>
            </a:r>
          </a:p>
          <a:p>
            <a:r>
              <a:rPr lang="en-US" b="1" dirty="0">
                <a:latin typeface="Arial" panose="020B0604020202020204" pitchFamily="34" charset="0"/>
                <a:cs typeface="Arial" panose="020B0604020202020204" pitchFamily="34" charset="0"/>
              </a:rPr>
              <a:t>Staff:</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Better teamwork.</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Improved communication.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Greater confidence in decision-making.</a:t>
            </a:r>
          </a:p>
          <a:p>
            <a:r>
              <a:rPr lang="en-US" b="1" dirty="0">
                <a:latin typeface="Arial" panose="020B0604020202020204" pitchFamily="34" charset="0"/>
                <a:cs typeface="Arial" panose="020B0604020202020204" pitchFamily="34" charset="0"/>
              </a:rPr>
              <a:t>Organization: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High quality services.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Reduce Clinical errors.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Improved patient satisfaction.</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5782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F512BFE-2EDC-752A-A4A3-86F6FEDE658A}"/>
              </a:ext>
            </a:extLst>
          </p:cNvPr>
          <p:cNvSpPr txBox="1"/>
          <p:nvPr/>
        </p:nvSpPr>
        <p:spPr>
          <a:xfrm>
            <a:off x="5445496" y="978776"/>
            <a:ext cx="5925310" cy="1174991"/>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2400" b="1" cap="all" spc="200" dirty="0">
                <a:solidFill>
                  <a:srgbClr val="262626"/>
                </a:solidFill>
                <a:latin typeface="+mj-lt"/>
                <a:ea typeface="+mj-ea"/>
                <a:cs typeface="+mj-cs"/>
              </a:rPr>
              <a:t>           If Critical thinking is not used</a:t>
            </a:r>
          </a:p>
          <a:p>
            <a:pPr algn="ctr" defTabSz="914400">
              <a:lnSpc>
                <a:spcPct val="90000"/>
              </a:lnSpc>
              <a:spcBef>
                <a:spcPct val="0"/>
              </a:spcBef>
              <a:spcAft>
                <a:spcPts val="600"/>
              </a:spcAft>
            </a:pPr>
            <a:endParaRPr lang="en-US" sz="2400" b="1" cap="all" spc="200" dirty="0">
              <a:solidFill>
                <a:srgbClr val="262626"/>
              </a:solidFill>
              <a:latin typeface="+mj-lt"/>
              <a:ea typeface="+mj-ea"/>
              <a:cs typeface="+mj-cs"/>
            </a:endParaRPr>
          </a:p>
          <a:p>
            <a:pPr algn="ctr" defTabSz="914400">
              <a:lnSpc>
                <a:spcPct val="90000"/>
              </a:lnSpc>
              <a:spcBef>
                <a:spcPct val="0"/>
              </a:spcBef>
              <a:spcAft>
                <a:spcPts val="600"/>
              </a:spcAft>
            </a:pPr>
            <a:endParaRPr lang="en-US" sz="2400" b="1" cap="all" spc="200" dirty="0">
              <a:solidFill>
                <a:srgbClr val="262626"/>
              </a:solidFill>
              <a:latin typeface="+mj-lt"/>
              <a:ea typeface="+mj-ea"/>
              <a:cs typeface="+mj-cs"/>
            </a:endParaRPr>
          </a:p>
        </p:txBody>
      </p:sp>
      <p:pic>
        <p:nvPicPr>
          <p:cNvPr id="7" name="Picture 6" descr="Wood human figure">
            <a:extLst>
              <a:ext uri="{FF2B5EF4-FFF2-40B4-BE49-F238E27FC236}">
                <a16:creationId xmlns:a16="http://schemas.microsoft.com/office/drawing/2014/main" id="{05CD2090-99C6-335B-720E-9E3422495BF0}"/>
              </a:ext>
            </a:extLst>
          </p:cNvPr>
          <p:cNvPicPr>
            <a:picLocks noChangeAspect="1"/>
          </p:cNvPicPr>
          <p:nvPr/>
        </p:nvPicPr>
        <p:blipFill>
          <a:blip r:embed="rId2"/>
          <a:srcRect l="2048" r="52621" b="-1"/>
          <a:stretch>
            <a:fillRect/>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5558BA64-64FD-F621-9EFC-AB47628101F9}"/>
              </a:ext>
            </a:extLst>
          </p:cNvPr>
          <p:cNvSpPr>
            <a:spLocks noGrp="1"/>
          </p:cNvSpPr>
          <p:nvPr>
            <p:ph idx="1"/>
          </p:nvPr>
        </p:nvSpPr>
        <p:spPr>
          <a:xfrm>
            <a:off x="5445496" y="2153767"/>
            <a:ext cx="5925310" cy="3742177"/>
          </a:xfrm>
        </p:spPr>
        <p:txBody>
          <a:bodyPr vert="horz" lIns="91440" tIns="45720" rIns="91440" bIns="45720" rtlCol="0">
            <a:normAutofit/>
          </a:bodyPr>
          <a:lstStyle/>
          <a:p>
            <a:endParaRPr lang="en-US" dirty="0"/>
          </a:p>
          <a:p>
            <a:pPr marL="0" indent="0">
              <a:buNone/>
            </a:pPr>
            <a:r>
              <a:rPr lang="en-US" sz="2000" b="1" dirty="0">
                <a:latin typeface="Arial" panose="020B0604020202020204" pitchFamily="34" charset="0"/>
                <a:cs typeface="Arial" panose="020B0604020202020204" pitchFamily="34" charset="0"/>
              </a:rPr>
              <a:t>It will result:</a:t>
            </a:r>
          </a:p>
          <a:p>
            <a:r>
              <a:rPr lang="en-US" dirty="0">
                <a:latin typeface="Arial" panose="020B0604020202020204" pitchFamily="34" charset="0"/>
                <a:cs typeface="Arial" panose="020B0604020202020204" pitchFamily="34" charset="0"/>
              </a:rPr>
              <a:t>Medication errors.</a:t>
            </a:r>
          </a:p>
          <a:p>
            <a:r>
              <a:rPr lang="en-US" dirty="0">
                <a:latin typeface="Arial" panose="020B0604020202020204" pitchFamily="34" charset="0"/>
                <a:cs typeface="Arial" panose="020B0604020202020204" pitchFamily="34" charset="0"/>
              </a:rPr>
              <a:t>Poor communication.</a:t>
            </a:r>
          </a:p>
          <a:p>
            <a:r>
              <a:rPr lang="en-US" dirty="0">
                <a:latin typeface="Arial" panose="020B0604020202020204" pitchFamily="34" charset="0"/>
                <a:cs typeface="Arial" panose="020B0604020202020204" pitchFamily="34" charset="0"/>
              </a:rPr>
              <a:t>Delayed treatment.</a:t>
            </a:r>
          </a:p>
          <a:p>
            <a:r>
              <a:rPr lang="en-US" dirty="0">
                <a:latin typeface="Arial" panose="020B0604020202020204" pitchFamily="34" charset="0"/>
                <a:cs typeface="Arial" panose="020B0604020202020204" pitchFamily="34" charset="0"/>
              </a:rPr>
              <a:t>Reduced patient safety.</a:t>
            </a:r>
          </a:p>
          <a:p>
            <a:r>
              <a:rPr lang="en-US" dirty="0">
                <a:latin typeface="Arial" panose="020B0604020202020204" pitchFamily="34" charset="0"/>
                <a:cs typeface="Arial" panose="020B0604020202020204" pitchFamily="34" charset="0"/>
              </a:rPr>
              <a:t>Poor quality care (WHO, 2021)</a:t>
            </a:r>
          </a:p>
        </p:txBody>
      </p:sp>
    </p:spTree>
    <p:extLst>
      <p:ext uri="{BB962C8B-B14F-4D97-AF65-F5344CB8AC3E}">
        <p14:creationId xmlns:p14="http://schemas.microsoft.com/office/powerpoint/2010/main" val="4006926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descr="A diagram of a diagram of a diagram&#10;&#10;AI-generated content may be incorrect.">
            <a:extLst>
              <a:ext uri="{FF2B5EF4-FFF2-40B4-BE49-F238E27FC236}">
                <a16:creationId xmlns:a16="http://schemas.microsoft.com/office/drawing/2014/main" id="{5679D0B3-0990-1D92-AA62-9D5C84E74106}"/>
              </a:ext>
            </a:extLst>
          </p:cNvPr>
          <p:cNvPicPr>
            <a:picLocks noChangeAspect="1"/>
          </p:cNvPicPr>
          <p:nvPr/>
        </p:nvPicPr>
        <p:blipFill>
          <a:blip r:embed="rId2"/>
          <a:srcRect l="2543" r="3787"/>
          <a:stretch>
            <a:fillRect/>
          </a:stretch>
        </p:blipFill>
        <p:spPr>
          <a:xfrm>
            <a:off x="0" y="0"/>
            <a:ext cx="5608203" cy="6857999"/>
          </a:xfrm>
          <a:prstGeom prst="rect">
            <a:avLst/>
          </a:prstGeom>
        </p:spPr>
      </p:pic>
      <p:sp>
        <p:nvSpPr>
          <p:cNvPr id="5" name="TextBox 4">
            <a:extLst>
              <a:ext uri="{FF2B5EF4-FFF2-40B4-BE49-F238E27FC236}">
                <a16:creationId xmlns:a16="http://schemas.microsoft.com/office/drawing/2014/main" id="{FE4ADC9A-AEE2-C7A2-A0C1-133E6058162C}"/>
              </a:ext>
            </a:extLst>
          </p:cNvPr>
          <p:cNvSpPr txBox="1"/>
          <p:nvPr/>
        </p:nvSpPr>
        <p:spPr>
          <a:xfrm>
            <a:off x="6096000" y="1460310"/>
            <a:ext cx="5081516" cy="1187356"/>
          </a:xfrm>
          <a:prstGeom prst="rect">
            <a:avLst/>
          </a:prstGeom>
        </p:spPr>
        <p:txBody>
          <a:bodyPr vert="horz" lIns="91440" tIns="45720" rIns="91440" bIns="45720" rtlCol="0" anchorCtr="1">
            <a:normAutofit/>
          </a:bodyPr>
          <a:lstStyle/>
          <a:p>
            <a:pPr defTabSz="914400">
              <a:spcBef>
                <a:spcPts val="1000"/>
              </a:spcBef>
              <a:spcAft>
                <a:spcPts val="600"/>
              </a:spcAft>
              <a:buClr>
                <a:schemeClr val="accent2"/>
              </a:buClr>
            </a:pPr>
            <a:r>
              <a:rPr lang="en-US" sz="2400" b="1" cap="all" spc="200" dirty="0">
                <a:solidFill>
                  <a:schemeClr val="tx1">
                    <a:lumMod val="85000"/>
                    <a:lumOff val="15000"/>
                  </a:schemeClr>
                </a:solidFill>
                <a:latin typeface="Arial" panose="020B0604020202020204" pitchFamily="34" charset="0"/>
                <a:cs typeface="Arial" panose="020B0604020202020204" pitchFamily="34" charset="0"/>
              </a:rPr>
              <a:t>Bloom’s Taxonomy and Critical Thinking </a:t>
            </a:r>
          </a:p>
        </p:txBody>
      </p:sp>
      <p:sp>
        <p:nvSpPr>
          <p:cNvPr id="8" name="TextBox 7">
            <a:extLst>
              <a:ext uri="{FF2B5EF4-FFF2-40B4-BE49-F238E27FC236}">
                <a16:creationId xmlns:a16="http://schemas.microsoft.com/office/drawing/2014/main" id="{7ECFC0F9-3F1E-81ED-F736-8ED09619194A}"/>
              </a:ext>
            </a:extLst>
          </p:cNvPr>
          <p:cNvSpPr txBox="1"/>
          <p:nvPr/>
        </p:nvSpPr>
        <p:spPr>
          <a:xfrm>
            <a:off x="6583799" y="3111690"/>
            <a:ext cx="4921264" cy="1231106"/>
          </a:xfrm>
          <a:prstGeom prst="rect">
            <a:avLst/>
          </a:prstGeom>
          <a:noFill/>
        </p:spPr>
        <p:txBody>
          <a:bodyPr wrap="square" rtlCol="0">
            <a:spAutoFit/>
          </a:bodyPr>
          <a:lstStyle/>
          <a:p>
            <a:r>
              <a:rPr lang="en-US" sz="2000" dirty="0"/>
              <a:t>Classifies cognitive learning into six levels</a:t>
            </a:r>
          </a:p>
          <a:p>
            <a:endParaRPr lang="en-US" dirty="0"/>
          </a:p>
          <a:p>
            <a:r>
              <a:rPr lang="en-US" dirty="0"/>
              <a:t>(Anderson and Krathwohl 2001)</a:t>
            </a:r>
          </a:p>
          <a:p>
            <a:endParaRPr lang="en-US" dirty="0"/>
          </a:p>
        </p:txBody>
      </p:sp>
    </p:spTree>
    <p:extLst>
      <p:ext uri="{BB962C8B-B14F-4D97-AF65-F5344CB8AC3E}">
        <p14:creationId xmlns:p14="http://schemas.microsoft.com/office/powerpoint/2010/main" val="2690305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B5F962-02E7-050C-7E20-7C2CCF1A59C2}"/>
              </a:ext>
            </a:extLst>
          </p:cNvPr>
          <p:cNvSpPr txBox="1"/>
          <p:nvPr/>
        </p:nvSpPr>
        <p:spPr>
          <a:xfrm>
            <a:off x="559558" y="962056"/>
            <a:ext cx="6168788" cy="1191711"/>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1300" b="1" cap="all" spc="200" dirty="0">
                <a:solidFill>
                  <a:srgbClr val="262626"/>
                </a:solidFill>
                <a:latin typeface="+mj-lt"/>
                <a:ea typeface="+mj-ea"/>
                <a:cs typeface="+mj-cs"/>
              </a:rPr>
              <a:t> BLOOM’s TAXONOMY </a:t>
            </a:r>
          </a:p>
          <a:p>
            <a:pPr algn="ctr" defTabSz="914400">
              <a:lnSpc>
                <a:spcPct val="90000"/>
              </a:lnSpc>
              <a:spcBef>
                <a:spcPct val="0"/>
              </a:spcBef>
              <a:spcAft>
                <a:spcPts val="600"/>
              </a:spcAft>
            </a:pPr>
            <a:r>
              <a:rPr lang="en-US" sz="1300" b="1" cap="all" spc="200" dirty="0">
                <a:solidFill>
                  <a:srgbClr val="262626"/>
                </a:solidFill>
                <a:latin typeface="+mj-lt"/>
                <a:ea typeface="+mj-ea"/>
                <a:cs typeface="+mj-cs"/>
              </a:rPr>
              <a:t> help professionals DEVELOP critical thinking in practice</a:t>
            </a:r>
          </a:p>
        </p:txBody>
      </p:sp>
      <p:sp>
        <p:nvSpPr>
          <p:cNvPr id="2" name="TextBox 1">
            <a:extLst>
              <a:ext uri="{FF2B5EF4-FFF2-40B4-BE49-F238E27FC236}">
                <a16:creationId xmlns:a16="http://schemas.microsoft.com/office/drawing/2014/main" id="{9FC3DBEB-070E-BFF8-9F30-5F4183238B95}"/>
              </a:ext>
            </a:extLst>
          </p:cNvPr>
          <p:cNvSpPr txBox="1"/>
          <p:nvPr/>
        </p:nvSpPr>
        <p:spPr>
          <a:xfrm>
            <a:off x="450376" y="2920622"/>
            <a:ext cx="6509982" cy="2975322"/>
          </a:xfrm>
          <a:prstGeom prst="rect">
            <a:avLst/>
          </a:prstGeom>
        </p:spPr>
        <p:txBody>
          <a:bodyPr vert="horz" lIns="91440" tIns="45720" rIns="91440" bIns="45720" rtlCol="0">
            <a:normAutofit/>
          </a:bodyPr>
          <a:lstStyle/>
          <a:p>
            <a:pPr marL="28575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Provides a framework for progressing from basic knowledge to higher-order thinking</a:t>
            </a:r>
          </a:p>
          <a:p>
            <a:pPr marL="28575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Helps professionals analyze information, evaluate evidence, and solve complex problems.</a:t>
            </a:r>
          </a:p>
          <a:p>
            <a:pPr marL="28575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Encourages informed decision-making and innovative thinking.</a:t>
            </a:r>
          </a:p>
          <a:p>
            <a:pPr marL="28575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Supports continuous learning and effective workplace performance.</a:t>
            </a:r>
          </a:p>
        </p:txBody>
      </p:sp>
      <p:pic>
        <p:nvPicPr>
          <p:cNvPr id="150" name="Picture 149" descr="A group of people discussing something&#10;&#10;AI-generated content may be incorrect.">
            <a:extLst>
              <a:ext uri="{FF2B5EF4-FFF2-40B4-BE49-F238E27FC236}">
                <a16:creationId xmlns:a16="http://schemas.microsoft.com/office/drawing/2014/main" id="{D708E263-35AB-0DAE-1856-A29AA742B4FC}"/>
              </a:ext>
            </a:extLst>
          </p:cNvPr>
          <p:cNvPicPr>
            <a:picLocks noChangeAspect="1"/>
          </p:cNvPicPr>
          <p:nvPr/>
        </p:nvPicPr>
        <p:blipFill>
          <a:blip r:embed="rId3"/>
          <a:srcRect l="13126" r="36874"/>
          <a:stretch>
            <a:fillRect/>
          </a:stretch>
        </p:blipFill>
        <p:spPr>
          <a:xfrm>
            <a:off x="7072564" y="0"/>
            <a:ext cx="5119435" cy="6455392"/>
          </a:xfrm>
          <a:prstGeom prst="rect">
            <a:avLst/>
          </a:prstGeom>
        </p:spPr>
      </p:pic>
      <p:sp>
        <p:nvSpPr>
          <p:cNvPr id="5" name="TextBox 4">
            <a:extLst>
              <a:ext uri="{FF2B5EF4-FFF2-40B4-BE49-F238E27FC236}">
                <a16:creationId xmlns:a16="http://schemas.microsoft.com/office/drawing/2014/main" id="{6ED5C5F3-01C9-A318-9958-BA8F8C060198}"/>
              </a:ext>
            </a:extLst>
          </p:cNvPr>
          <p:cNvSpPr txBox="1"/>
          <p:nvPr/>
        </p:nvSpPr>
        <p:spPr>
          <a:xfrm>
            <a:off x="2101755" y="5199797"/>
            <a:ext cx="3630306" cy="369332"/>
          </a:xfrm>
          <a:prstGeom prst="rect">
            <a:avLst/>
          </a:prstGeom>
          <a:noFill/>
        </p:spPr>
        <p:txBody>
          <a:bodyPr wrap="square" rtlCol="0">
            <a:spAutoFit/>
          </a:bodyPr>
          <a:lstStyle/>
          <a:p>
            <a:r>
              <a:rPr lang="en-US" dirty="0"/>
              <a:t>(Anderson Krathwohl, 2001)</a:t>
            </a:r>
          </a:p>
        </p:txBody>
      </p:sp>
    </p:spTree>
    <p:extLst>
      <p:ext uri="{BB962C8B-B14F-4D97-AF65-F5344CB8AC3E}">
        <p14:creationId xmlns:p14="http://schemas.microsoft.com/office/powerpoint/2010/main" val="2906722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3D18085-69E0-E312-1BC3-A79331FA5B1F}"/>
              </a:ext>
            </a:extLst>
          </p:cNvPr>
          <p:cNvSpPr txBox="1"/>
          <p:nvPr/>
        </p:nvSpPr>
        <p:spPr>
          <a:xfrm>
            <a:off x="516836" y="92335"/>
            <a:ext cx="10230677"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Applying this skill in practice</a:t>
            </a:r>
          </a:p>
        </p:txBody>
      </p:sp>
      <p:sp>
        <p:nvSpPr>
          <p:cNvPr id="3" name="TextBox 2">
            <a:extLst>
              <a:ext uri="{FF2B5EF4-FFF2-40B4-BE49-F238E27FC236}">
                <a16:creationId xmlns:a16="http://schemas.microsoft.com/office/drawing/2014/main" id="{D5CC285C-299E-6CED-55B8-53CB7DCEA7D6}"/>
              </a:ext>
            </a:extLst>
          </p:cNvPr>
          <p:cNvSpPr txBox="1"/>
          <p:nvPr/>
        </p:nvSpPr>
        <p:spPr>
          <a:xfrm>
            <a:off x="1921565" y="742122"/>
            <a:ext cx="6122505" cy="400110"/>
          </a:xfrm>
          <a:prstGeom prst="rect">
            <a:avLst/>
          </a:prstGeom>
          <a:noFill/>
        </p:spPr>
        <p:txBody>
          <a:bodyPr wrap="square" rtlCol="0">
            <a:spAutoFit/>
          </a:bodyPr>
          <a:lstStyle/>
          <a:p>
            <a:r>
              <a:rPr lang="en-US" sz="2000" b="1" dirty="0"/>
              <a:t>Job Role</a:t>
            </a:r>
            <a:r>
              <a:rPr lang="en-US" sz="2000" dirty="0"/>
              <a:t>: Health Care Assistant</a:t>
            </a:r>
          </a:p>
        </p:txBody>
      </p:sp>
      <p:sp>
        <p:nvSpPr>
          <p:cNvPr id="7" name="TextBox 6">
            <a:extLst>
              <a:ext uri="{FF2B5EF4-FFF2-40B4-BE49-F238E27FC236}">
                <a16:creationId xmlns:a16="http://schemas.microsoft.com/office/drawing/2014/main" id="{C3ED5BF7-7AD0-1745-94FE-F157ACC1359A}"/>
              </a:ext>
            </a:extLst>
          </p:cNvPr>
          <p:cNvSpPr txBox="1"/>
          <p:nvPr/>
        </p:nvSpPr>
        <p:spPr>
          <a:xfrm>
            <a:off x="1921565" y="1142232"/>
            <a:ext cx="8746435" cy="5632311"/>
          </a:xfrm>
          <a:prstGeom prst="rect">
            <a:avLst/>
          </a:prstGeom>
          <a:noFill/>
        </p:spPr>
        <p:txBody>
          <a:bodyPr wrap="square" rtlCol="0">
            <a:spAutoFit/>
          </a:bodyPr>
          <a:lstStyle/>
          <a:p>
            <a:r>
              <a:rPr lang="en-US" sz="2000" b="1" dirty="0"/>
              <a:t>Setting</a:t>
            </a:r>
            <a:r>
              <a:rPr lang="en-US" sz="2000" dirty="0"/>
              <a:t>: Hospital Ward</a:t>
            </a:r>
          </a:p>
          <a:p>
            <a:r>
              <a:rPr lang="en-US" sz="2000" b="1" dirty="0"/>
              <a:t>Situation:</a:t>
            </a:r>
          </a:p>
          <a:p>
            <a:r>
              <a:rPr lang="en-US" sz="2000" dirty="0"/>
              <a:t>A patient suddenly becomes refused and complains of chest pain.</a:t>
            </a:r>
          </a:p>
          <a:p>
            <a:endParaRPr lang="en-US" sz="2000" dirty="0"/>
          </a:p>
          <a:p>
            <a:r>
              <a:rPr lang="en-US" sz="2000" b="1" dirty="0"/>
              <a:t>Applying Critical Thinking</a:t>
            </a:r>
          </a:p>
          <a:p>
            <a:endParaRPr lang="en-US" sz="2000" dirty="0"/>
          </a:p>
          <a:p>
            <a:r>
              <a:rPr lang="en-US" sz="2000" b="1" dirty="0"/>
              <a:t>I would be:</a:t>
            </a:r>
          </a:p>
          <a:p>
            <a:pPr marL="285750" indent="-285750">
              <a:buFont typeface="Arial" panose="020B0604020202020204" pitchFamily="34" charset="0"/>
              <a:buChar char="•"/>
            </a:pPr>
            <a:r>
              <a:rPr lang="en-US" sz="2000" dirty="0"/>
              <a:t>Observe the patient’s condition.</a:t>
            </a:r>
          </a:p>
          <a:p>
            <a:pPr marL="285750" indent="-285750">
              <a:buFont typeface="Arial" panose="020B0604020202020204" pitchFamily="34" charset="0"/>
              <a:buChar char="•"/>
            </a:pPr>
            <a:r>
              <a:rPr lang="en-US" sz="2000" dirty="0"/>
              <a:t>Check vital signs.</a:t>
            </a:r>
          </a:p>
          <a:p>
            <a:pPr marL="285750" indent="-285750">
              <a:buFont typeface="Arial" panose="020B0604020202020204" pitchFamily="34" charset="0"/>
              <a:buChar char="•"/>
            </a:pPr>
            <a:r>
              <a:rPr lang="en-US" sz="2000" dirty="0"/>
              <a:t>Recognize that this is a change in the condition.</a:t>
            </a:r>
          </a:p>
          <a:p>
            <a:pPr marL="285750" indent="-285750">
              <a:buFont typeface="Arial" panose="020B0604020202020204" pitchFamily="34" charset="0"/>
              <a:buChar char="•"/>
            </a:pPr>
            <a:r>
              <a:rPr lang="en-US" sz="2000" dirty="0"/>
              <a:t>Informed the registered nurse immediately.</a:t>
            </a:r>
          </a:p>
          <a:p>
            <a:pPr marL="285750" indent="-285750">
              <a:buFont typeface="Arial" panose="020B0604020202020204" pitchFamily="34" charset="0"/>
              <a:buChar char="•"/>
            </a:pPr>
            <a:r>
              <a:rPr lang="en-US" sz="2000" dirty="0"/>
              <a:t>Continue monitoring the patient until helps arrives.</a:t>
            </a:r>
          </a:p>
          <a:p>
            <a:r>
              <a:rPr lang="en-US" sz="2000" b="1" dirty="0"/>
              <a:t>Impact on Care</a:t>
            </a:r>
          </a:p>
          <a:p>
            <a:pPr marL="285750" indent="-285750">
              <a:buFont typeface="Arial" panose="020B0604020202020204" pitchFamily="34" charset="0"/>
              <a:buChar char="•"/>
            </a:pPr>
            <a:r>
              <a:rPr lang="en-US" sz="2000" dirty="0"/>
              <a:t>Faster treatment.</a:t>
            </a:r>
          </a:p>
          <a:p>
            <a:pPr marL="285750" indent="-285750">
              <a:buFont typeface="Arial" panose="020B0604020202020204" pitchFamily="34" charset="0"/>
              <a:buChar char="•"/>
            </a:pPr>
            <a:r>
              <a:rPr lang="en-US" sz="2000" dirty="0"/>
              <a:t>Improved patient safety.</a:t>
            </a:r>
          </a:p>
          <a:p>
            <a:pPr marL="285750" indent="-285750">
              <a:buFont typeface="Arial" panose="020B0604020202020204" pitchFamily="34" charset="0"/>
              <a:buChar char="•"/>
            </a:pPr>
            <a:r>
              <a:rPr lang="en-US" sz="2000" dirty="0"/>
              <a:t>Better patient outcomes.</a:t>
            </a:r>
          </a:p>
          <a:p>
            <a:pPr marL="285750" indent="-285750">
              <a:buFont typeface="Arial" panose="020B0604020202020204" pitchFamily="34" charset="0"/>
              <a:buChar char="•"/>
            </a:pPr>
            <a:r>
              <a:rPr lang="en-US" sz="2000" dirty="0"/>
              <a:t>Effective teamwork.</a:t>
            </a:r>
          </a:p>
          <a:p>
            <a:pPr marL="285750" indent="-285750">
              <a:buFont typeface="Arial" panose="020B0604020202020204" pitchFamily="34" charset="0"/>
              <a:buChar char="•"/>
            </a:pPr>
            <a:r>
              <a:rPr lang="en-US" sz="2000" dirty="0"/>
              <a:t>Reduced risk of serious complications (NMC, 2018)</a:t>
            </a:r>
          </a:p>
        </p:txBody>
      </p:sp>
    </p:spTree>
    <p:extLst>
      <p:ext uri="{BB962C8B-B14F-4D97-AF65-F5344CB8AC3E}">
        <p14:creationId xmlns:p14="http://schemas.microsoft.com/office/powerpoint/2010/main" val="4053060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extBox 7">
            <a:extLst>
              <a:ext uri="{FF2B5EF4-FFF2-40B4-BE49-F238E27FC236}">
                <a16:creationId xmlns:a16="http://schemas.microsoft.com/office/drawing/2014/main" id="{744AB803-C4BF-54AD-A63D-8904BA19A19A}"/>
              </a:ext>
            </a:extLst>
          </p:cNvPr>
          <p:cNvGraphicFramePr/>
          <p:nvPr/>
        </p:nvGraphicFramePr>
        <p:xfrm>
          <a:off x="940904" y="1314510"/>
          <a:ext cx="11105322" cy="4555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09D0D6F-B9DB-42F7-A392-3C5EC1E2F080}"/>
              </a:ext>
            </a:extLst>
          </p:cNvPr>
          <p:cNvSpPr txBox="1"/>
          <p:nvPr/>
        </p:nvSpPr>
        <p:spPr>
          <a:xfrm>
            <a:off x="1298713" y="397565"/>
            <a:ext cx="8971722" cy="461665"/>
          </a:xfrm>
          <a:prstGeom prst="rect">
            <a:avLst/>
          </a:prstGeom>
          <a:noFill/>
        </p:spPr>
        <p:txBody>
          <a:bodyPr wrap="square" rtlCol="0">
            <a:spAutoFit/>
          </a:bodyPr>
          <a:lstStyle/>
          <a:p>
            <a:r>
              <a:rPr lang="en-US" sz="2400" dirty="0"/>
              <a:t>         THIS SKILLS SUPPORT MY FUTURE CAREER</a:t>
            </a:r>
          </a:p>
        </p:txBody>
      </p:sp>
    </p:spTree>
    <p:extLst>
      <p:ext uri="{BB962C8B-B14F-4D97-AF65-F5344CB8AC3E}">
        <p14:creationId xmlns:p14="http://schemas.microsoft.com/office/powerpoint/2010/main" val="1419045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553BAA-9CA0-438B-86B1-A7EBDDAA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22BF11-F413-11C8-3FEB-A634F358B833}"/>
              </a:ext>
            </a:extLst>
          </p:cNvPr>
          <p:cNvSpPr txBox="1"/>
          <p:nvPr/>
        </p:nvSpPr>
        <p:spPr>
          <a:xfrm>
            <a:off x="2231136" y="964692"/>
            <a:ext cx="7729728" cy="1188720"/>
          </a:xfrm>
          <a:prstGeom prst="rect">
            <a:avLst/>
          </a:prstGeom>
          <a:solidFill>
            <a:srgbClr val="FFFFFF">
              <a:alpha val="10000"/>
            </a:srgbClr>
          </a:solidFill>
          <a:ln>
            <a:solidFill>
              <a:schemeClr val="tx1"/>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800" kern="1200" cap="all" spc="200" baseline="0" dirty="0">
                <a:latin typeface="+mj-lt"/>
                <a:ea typeface="+mj-ea"/>
                <a:cs typeface="+mj-cs"/>
              </a:rPr>
              <a:t> Conclusion</a:t>
            </a:r>
          </a:p>
        </p:txBody>
      </p:sp>
      <p:sp>
        <p:nvSpPr>
          <p:cNvPr id="2" name="TextBox 1">
            <a:extLst>
              <a:ext uri="{FF2B5EF4-FFF2-40B4-BE49-F238E27FC236}">
                <a16:creationId xmlns:a16="http://schemas.microsoft.com/office/drawing/2014/main" id="{057D40E7-6645-D663-2DDD-8AAD63BB43E6}"/>
              </a:ext>
            </a:extLst>
          </p:cNvPr>
          <p:cNvSpPr txBox="1"/>
          <p:nvPr/>
        </p:nvSpPr>
        <p:spPr>
          <a:xfrm>
            <a:off x="2231136" y="2638044"/>
            <a:ext cx="7729728" cy="3101983"/>
          </a:xfrm>
          <a:prstGeom prst="rect">
            <a:avLst/>
          </a:prstGeom>
        </p:spPr>
        <p:txBody>
          <a:bodyPr vert="horz" lIns="91440" tIns="45720" rIns="91440" bIns="45720" rtlCol="0">
            <a:normAutofit/>
          </a:bodyPr>
          <a:lstStyle/>
          <a:p>
            <a:pPr marL="28575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rPr>
              <a:t>Critical thinking plays an important role in health and social care by promoting safe, effective, and person centered-care.</a:t>
            </a:r>
          </a:p>
          <a:p>
            <a:pPr marL="28575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rPr>
              <a:t>It enables </a:t>
            </a:r>
            <a:r>
              <a:rPr lang="en-US" dirty="0">
                <a:solidFill>
                  <a:schemeClr val="tx1">
                    <a:lumMod val="85000"/>
                    <a:lumOff val="15000"/>
                  </a:schemeClr>
                </a:solidFill>
                <a:latin typeface="Arial" panose="020B0604020202020204" pitchFamily="34" charset="0"/>
                <a:cs typeface="Arial" panose="020B0604020202020204" pitchFamily="34" charset="0"/>
              </a:rPr>
              <a:t>professionals</a:t>
            </a:r>
            <a:r>
              <a:rPr lang="en-US" dirty="0">
                <a:solidFill>
                  <a:schemeClr val="tx1">
                    <a:lumMod val="85000"/>
                    <a:lumOff val="15000"/>
                  </a:schemeClr>
                </a:solidFill>
              </a:rPr>
              <a:t> to make well-reasoned decisions, address challenges, and achieve better outcomes for patients and clients.</a:t>
            </a:r>
          </a:p>
          <a:p>
            <a:pPr marL="28575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rPr>
              <a:t>Bloom’s Taxonomy helps develop critical-thinking abilities by moving learners from basic understanding towards analyzing, evaluating, and creating solutions.</a:t>
            </a:r>
          </a:p>
          <a:p>
            <a:pPr marL="28575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rPr>
              <a:t>In mu future career as social worker or a counsellor, I will use these skills to understand individual needs, make ethical choices, and provide appropriate support.</a:t>
            </a:r>
          </a:p>
        </p:txBody>
      </p:sp>
    </p:spTree>
    <p:extLst>
      <p:ext uri="{BB962C8B-B14F-4D97-AF65-F5344CB8AC3E}">
        <p14:creationId xmlns:p14="http://schemas.microsoft.com/office/powerpoint/2010/main" val="3440118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41A283-79E8-D7C6-3401-C24D2D7E4552}"/>
              </a:ext>
            </a:extLst>
          </p:cNvPr>
          <p:cNvSpPr txBox="1"/>
          <p:nvPr/>
        </p:nvSpPr>
        <p:spPr>
          <a:xfrm>
            <a:off x="3712191" y="805218"/>
            <a:ext cx="5643844" cy="461665"/>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R e f e r e n c e s</a:t>
            </a:r>
          </a:p>
        </p:txBody>
      </p:sp>
      <p:sp>
        <p:nvSpPr>
          <p:cNvPr id="8" name="Rectangle 2">
            <a:extLst>
              <a:ext uri="{FF2B5EF4-FFF2-40B4-BE49-F238E27FC236}">
                <a16:creationId xmlns:a16="http://schemas.microsoft.com/office/drawing/2014/main" id="{79DB741C-E945-2469-97FC-580CE0A94B2C}"/>
              </a:ext>
            </a:extLst>
          </p:cNvPr>
          <p:cNvSpPr>
            <a:spLocks noChangeArrowheads="1"/>
          </p:cNvSpPr>
          <p:nvPr/>
        </p:nvSpPr>
        <p:spPr bwMode="auto">
          <a:xfrm>
            <a:off x="331301" y="2395458"/>
            <a:ext cx="1141012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Cottrell, S. (2017) </a:t>
            </a:r>
            <a:r>
              <a:rPr kumimoji="0" lang="en-US" altLang="en-US" sz="1800" b="0" i="1" u="none" strike="noStrike" cap="none" normalizeH="0" baseline="0" dirty="0">
                <a:ln>
                  <a:noFill/>
                </a:ln>
                <a:solidFill>
                  <a:srgbClr val="000000"/>
                </a:solidFill>
                <a:effectLst/>
              </a:rPr>
              <a:t>Critical Thinking Skills: Effective Analysis, Argument and Reflection.</a:t>
            </a:r>
            <a:r>
              <a:rPr kumimoji="0" lang="en-US" altLang="en-US" sz="1800" b="0" i="0" u="none" strike="noStrike" cap="none" normalizeH="0" baseline="0" dirty="0">
                <a:ln>
                  <a:noFill/>
                </a:ln>
                <a:solidFill>
                  <a:srgbClr val="000000"/>
                </a:solidFill>
                <a:effectLst/>
                <a:latin typeface="-webkit-standard"/>
              </a:rPr>
              <a:t> 3rd </a:t>
            </a:r>
            <a:r>
              <a:rPr kumimoji="0" lang="en-US" altLang="en-US" sz="1800" b="0" i="0" u="none" strike="noStrike" cap="none" normalizeH="0" baseline="0" dirty="0" err="1">
                <a:ln>
                  <a:noFill/>
                </a:ln>
                <a:solidFill>
                  <a:srgbClr val="000000"/>
                </a:solidFill>
                <a:effectLst/>
                <a:latin typeface="-webkit-standard"/>
              </a:rPr>
              <a:t>edn</a:t>
            </a:r>
            <a:r>
              <a:rPr kumimoji="0" lang="en-US" altLang="en-US" sz="1800" b="0" i="0" u="none" strike="noStrike" cap="none" normalizeH="0" baseline="0" dirty="0">
                <a:ln>
                  <a:noFill/>
                </a:ln>
                <a:solidFill>
                  <a:srgbClr val="000000"/>
                </a:solidFill>
                <a:effectLst/>
                <a:latin typeface="-webkit-standard"/>
              </a:rPr>
              <a:t>. London: Palgrave Macmillan.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ADF9B238-25D7-B344-234D-AE52106C7803}"/>
              </a:ext>
            </a:extLst>
          </p:cNvPr>
          <p:cNvSpPr>
            <a:spLocks noChangeArrowheads="1"/>
          </p:cNvSpPr>
          <p:nvPr/>
        </p:nvSpPr>
        <p:spPr bwMode="auto">
          <a:xfrm>
            <a:off x="331299" y="3043822"/>
            <a:ext cx="1085986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Nursing and Midwifery Council (NMC) (2018) </a:t>
            </a:r>
            <a:r>
              <a:rPr kumimoji="0" lang="en-US" altLang="en-US" sz="1800" b="0" i="1" u="none" strike="noStrike" cap="none" normalizeH="0" baseline="0" dirty="0">
                <a:ln>
                  <a:noFill/>
                </a:ln>
                <a:solidFill>
                  <a:srgbClr val="000000"/>
                </a:solidFill>
                <a:effectLst/>
              </a:rPr>
              <a:t>The Code: Professional standards of practice and </a:t>
            </a:r>
            <a:r>
              <a:rPr kumimoji="0" lang="en-US" altLang="en-US" sz="1800" b="0" i="1" u="none" strike="noStrike" cap="none" normalizeH="0" baseline="0" dirty="0" err="1">
                <a:ln>
                  <a:noFill/>
                </a:ln>
                <a:solidFill>
                  <a:srgbClr val="000000"/>
                </a:solidFill>
                <a:effectLst/>
              </a:rPr>
              <a:t>behaviour</a:t>
            </a:r>
            <a:r>
              <a:rPr kumimoji="0" lang="en-US" altLang="en-US" sz="1800" b="0" i="1" u="none" strike="noStrike" cap="none" normalizeH="0" baseline="0" dirty="0">
                <a:ln>
                  <a:noFill/>
                </a:ln>
                <a:solidFill>
                  <a:srgbClr val="000000"/>
                </a:solidFill>
                <a:effectLst/>
              </a:rPr>
              <a:t> for nurses, midwives and nursing associates.</a:t>
            </a:r>
            <a:r>
              <a:rPr kumimoji="0" lang="en-US" altLang="en-US" sz="1800" b="0" i="0" u="none" strike="noStrike" cap="none" normalizeH="0" baseline="0" dirty="0">
                <a:ln>
                  <a:noFill/>
                </a:ln>
                <a:solidFill>
                  <a:srgbClr val="000000"/>
                </a:solidFill>
                <a:effectLst/>
                <a:latin typeface="-webkit-standard"/>
              </a:rPr>
              <a:t> London: NMC.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5">
            <a:extLst>
              <a:ext uri="{FF2B5EF4-FFF2-40B4-BE49-F238E27FC236}">
                <a16:creationId xmlns:a16="http://schemas.microsoft.com/office/drawing/2014/main" id="{D0B021A7-17F7-FD72-8F33-121ED8DFA55B}"/>
              </a:ext>
            </a:extLst>
          </p:cNvPr>
          <p:cNvSpPr>
            <a:spLocks noChangeArrowheads="1"/>
          </p:cNvSpPr>
          <p:nvPr/>
        </p:nvSpPr>
        <p:spPr bwMode="auto">
          <a:xfrm>
            <a:off x="331299" y="3738799"/>
            <a:ext cx="1131024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World Health Organization (WHO) (2021) </a:t>
            </a:r>
            <a:r>
              <a:rPr kumimoji="0" lang="en-US" altLang="en-US" sz="1800" b="0" i="1" u="none" strike="noStrike" cap="none" normalizeH="0" baseline="0" dirty="0">
                <a:ln>
                  <a:noFill/>
                </a:ln>
                <a:solidFill>
                  <a:srgbClr val="000000"/>
                </a:solidFill>
                <a:effectLst/>
              </a:rPr>
              <a:t>Global Patient Safety Action Plan 2021–2030.</a:t>
            </a:r>
            <a:r>
              <a:rPr kumimoji="0" lang="en-US" altLang="en-US" sz="1800" b="0" i="0" u="none" strike="noStrike" cap="none" normalizeH="0" baseline="0" dirty="0">
                <a:ln>
                  <a:noFill/>
                </a:ln>
                <a:solidFill>
                  <a:srgbClr val="000000"/>
                </a:solidFill>
                <a:effectLst/>
                <a:latin typeface="-webkit-standard"/>
              </a:rPr>
              <a:t> Geneva: World Health Organization.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FFD94EF9-621B-A01C-944E-B1E5DD3A4DCA}"/>
              </a:ext>
            </a:extLst>
          </p:cNvPr>
          <p:cNvSpPr>
            <a:spLocks noChangeArrowheads="1"/>
          </p:cNvSpPr>
          <p:nvPr/>
        </p:nvSpPr>
        <p:spPr bwMode="auto">
          <a:xfrm>
            <a:off x="331301" y="1666054"/>
            <a:ext cx="1107881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Anderson, L. W., &amp; Krathwohl, D. R. (Eds.). (2001). </a:t>
            </a:r>
            <a:r>
              <a:rPr kumimoji="0" lang="en-US" altLang="en-US" sz="1800" b="0" i="1" u="none" strike="noStrike" cap="none" normalizeH="0" baseline="0" dirty="0">
                <a:ln>
                  <a:noFill/>
                </a:ln>
                <a:solidFill>
                  <a:srgbClr val="000000"/>
                </a:solidFill>
                <a:effectLst/>
                <a:latin typeface="Arial" panose="020B0604020202020204" pitchFamily="34" charset="0"/>
              </a:rPr>
              <a:t>A taxonomy for learning, teaching, and assessing: A revision of Bloom’s taxonomy of educational objectives</a:t>
            </a:r>
            <a:r>
              <a:rPr kumimoji="0" lang="en-US" altLang="en-US" sz="1800" b="0" i="0" u="none" strike="noStrike" cap="none" normalizeH="0" baseline="0" dirty="0">
                <a:ln>
                  <a:noFill/>
                </a:ln>
                <a:solidFill>
                  <a:srgbClr val="000000"/>
                </a:solidFill>
                <a:effectLst/>
                <a:latin typeface="Arial" panose="020B0604020202020204" pitchFamily="34" charset="0"/>
              </a:rPr>
              <a:t>. Longman.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9509249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4652</TotalTime>
  <Words>895</Words>
  <Application>Microsoft Macintosh PowerPoint</Application>
  <PresentationFormat>Widescreen</PresentationFormat>
  <Paragraphs>114</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-webkit-standard</vt:lpstr>
      <vt:lpstr>Aptos</vt:lpstr>
      <vt:lpstr>Arial</vt:lpstr>
      <vt:lpstr>Gill Sans MT</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Analisa Caunceran</dc:creator>
  <cp:lastModifiedBy>Analisa Caunceran</cp:lastModifiedBy>
  <cp:revision>23</cp:revision>
  <dcterms:created xsi:type="dcterms:W3CDTF">2026-06-24T05:33:15Z</dcterms:created>
  <dcterms:modified xsi:type="dcterms:W3CDTF">2026-07-18T15:13:03Z</dcterms:modified>
</cp:coreProperties>
</file>