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5" r:id="rId1"/>
  </p:sldMasterIdLst>
  <p:sldIdLst>
    <p:sldId id="256" r:id="rId2"/>
    <p:sldId id="286" r:id="rId3"/>
    <p:sldId id="290" r:id="rId4"/>
    <p:sldId id="294" r:id="rId5"/>
    <p:sldId id="292" r:id="rId6"/>
    <p:sldId id="293" r:id="rId7"/>
    <p:sldId id="295" r:id="rId8"/>
    <p:sldId id="289" r:id="rId9"/>
    <p:sldId id="273" r:id="rId10"/>
    <p:sldId id="275" r:id="rId11"/>
    <p:sldId id="276" r:id="rId12"/>
    <p:sldId id="269" r:id="rId13"/>
    <p:sldId id="271" r:id="rId14"/>
    <p:sldId id="281" r:id="rId15"/>
    <p:sldId id="284" r:id="rId16"/>
    <p:sldId id="262" r:id="rId17"/>
    <p:sldId id="261" r:id="rId18"/>
    <p:sldId id="259" r:id="rId19"/>
    <p:sldId id="277" r:id="rId20"/>
    <p:sldId id="264" r:id="rId21"/>
    <p:sldId id="265" r:id="rId22"/>
    <p:sldId id="266" r:id="rId23"/>
    <p:sldId id="267" r:id="rId24"/>
    <p:sldId id="260" r:id="rId25"/>
    <p:sldId id="258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9214-C800-41C9-ABFA-408AF63FCFB2}" type="datetimeFigureOut">
              <a:rPr lang="en-GB" smtClean="0"/>
              <a:t>16/05/2019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7943A-E5A0-4811-97E0-C9048C8711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2466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9214-C800-41C9-ABFA-408AF63FCFB2}" type="datetimeFigureOut">
              <a:rPr lang="en-GB" smtClean="0"/>
              <a:t>16/05/2019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7943A-E5A0-4811-97E0-C9048C8711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7974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9214-C800-41C9-ABFA-408AF63FCFB2}" type="datetimeFigureOut">
              <a:rPr lang="en-GB" smtClean="0"/>
              <a:t>16/05/2019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7943A-E5A0-4811-97E0-C9048C8711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6401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9214-C800-41C9-ABFA-408AF63FCFB2}" type="datetimeFigureOut">
              <a:rPr lang="en-GB" smtClean="0"/>
              <a:t>16/05/2019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7943A-E5A0-4811-97E0-C9048C8711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1395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9214-C800-41C9-ABFA-408AF63FCFB2}" type="datetimeFigureOut">
              <a:rPr lang="en-GB" smtClean="0"/>
              <a:t>16/05/2019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7943A-E5A0-4811-97E0-C9048C8711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495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9214-C800-41C9-ABFA-408AF63FCFB2}" type="datetimeFigureOut">
              <a:rPr lang="en-GB" smtClean="0"/>
              <a:t>16/05/2019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7943A-E5A0-4811-97E0-C9048C8711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1802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9214-C800-41C9-ABFA-408AF63FCFB2}" type="datetimeFigureOut">
              <a:rPr lang="en-GB" smtClean="0"/>
              <a:t>16/05/2019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7943A-E5A0-4811-97E0-C9048C8711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0549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9214-C800-41C9-ABFA-408AF63FCFB2}" type="datetimeFigureOut">
              <a:rPr lang="en-GB" smtClean="0"/>
              <a:t>16/05/2019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7943A-E5A0-4811-97E0-C9048C8711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512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9214-C800-41C9-ABFA-408AF63FCFB2}" type="datetimeFigureOut">
              <a:rPr lang="en-GB" smtClean="0"/>
              <a:t>16/05/2019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7943A-E5A0-4811-97E0-C9048C8711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7942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9214-C800-41C9-ABFA-408AF63FCFB2}" type="datetimeFigureOut">
              <a:rPr lang="en-GB" smtClean="0"/>
              <a:t>16/05/2019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7943A-E5A0-4811-97E0-C9048C8711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2819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9214-C800-41C9-ABFA-408AF63FCFB2}" type="datetimeFigureOut">
              <a:rPr lang="en-GB" smtClean="0"/>
              <a:t>16/05/2019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7943A-E5A0-4811-97E0-C9048C87116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591277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9214-C800-41C9-ABFA-408AF63FCFB2}" type="datetimeFigureOut">
              <a:rPr lang="en-GB" smtClean="0"/>
              <a:t>16/05/2019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7943A-E5A0-4811-97E0-C9048C8711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1769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9214-C800-41C9-ABFA-408AF63FCFB2}" type="datetimeFigureOut">
              <a:rPr lang="en-GB" smtClean="0"/>
              <a:t>16/05/2019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7943A-E5A0-4811-97E0-C9048C87116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515771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9214-C800-41C9-ABFA-408AF63FCFB2}" type="datetimeFigureOut">
              <a:rPr lang="en-GB" smtClean="0"/>
              <a:t>16/05/2019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7943A-E5A0-4811-97E0-C9048C8711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3032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9214-C800-41C9-ABFA-408AF63FCFB2}" type="datetimeFigureOut">
              <a:rPr lang="en-GB" smtClean="0"/>
              <a:t>16/05/2019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7943A-E5A0-4811-97E0-C9048C8711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0243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9214-C800-41C9-ABFA-408AF63FCFB2}" type="datetimeFigureOut">
              <a:rPr lang="en-GB" smtClean="0"/>
              <a:t>16/05/2019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7943A-E5A0-4811-97E0-C9048C8711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202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799214-C800-41C9-ABFA-408AF63FCFB2}" type="datetimeFigureOut">
              <a:rPr lang="en-GB" smtClean="0"/>
              <a:t>16/05/2019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4F77943A-E5A0-4811-97E0-C9048C8711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7339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6" r:id="rId1"/>
    <p:sldLayoutId id="2147483807" r:id="rId2"/>
    <p:sldLayoutId id="2147483808" r:id="rId3"/>
    <p:sldLayoutId id="2147483809" r:id="rId4"/>
    <p:sldLayoutId id="2147483810" r:id="rId5"/>
    <p:sldLayoutId id="2147483811" r:id="rId6"/>
    <p:sldLayoutId id="2147483812" r:id="rId7"/>
    <p:sldLayoutId id="2147483813" r:id="rId8"/>
    <p:sldLayoutId id="2147483814" r:id="rId9"/>
    <p:sldLayoutId id="2147483815" r:id="rId10"/>
    <p:sldLayoutId id="2147483816" r:id="rId11"/>
    <p:sldLayoutId id="2147483817" r:id="rId12"/>
    <p:sldLayoutId id="2147483818" r:id="rId13"/>
    <p:sldLayoutId id="2147483819" r:id="rId14"/>
    <p:sldLayoutId id="2147483820" r:id="rId15"/>
    <p:sldLayoutId id="214748382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s://pdfs.semanticscholar.org/d1ea/12362f77e27ede4f4b973aff581bf08b65bc.pdf" TargetMode="External"/><Relationship Id="rId3" Type="http://schemas.openxmlformats.org/officeDocument/2006/relationships/hyperlink" Target="http://www.acas.org.uk/media/pdf/8/s/0811_Workplace_conflict_management-business_poll.pdf" TargetMode="External"/><Relationship Id="rId7" Type="http://schemas.openxmlformats.org/officeDocument/2006/relationships/hyperlink" Target="https://www.cipd.co.uk/Images/conflict-management-shift-direction_tcm18-10803.pdf" TargetMode="External"/><Relationship Id="rId2" Type="http://schemas.openxmlformats.org/officeDocument/2006/relationships/hyperlink" Target="https://www.projectsmart.co.uk/the-five-stages-of-team-development-a-case-study.php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pdsaconsulting.com/perform-model" TargetMode="External"/><Relationship Id="rId5" Type="http://schemas.openxmlformats.org/officeDocument/2006/relationships/hyperlink" Target="https://www.sandler.com/blog/6-benefits-of-teamwork-in-the-workplace" TargetMode="External"/><Relationship Id="rId10" Type="http://schemas.openxmlformats.org/officeDocument/2006/relationships/hyperlink" Target="https://www.belbin.com/media/1700/belbin-aug2015-thewayforwardforinnovationteams-jofcreativitybusinessinnovation-v1-2015-nel-mostert.pdf" TargetMode="External"/><Relationship Id="rId4" Type="http://schemas.openxmlformats.org/officeDocument/2006/relationships/hyperlink" Target="https://pdfs.semanticscholar.org/83b6/728c4e131553e5185939360bf43c42acf039.pdf" TargetMode="External"/><Relationship Id="rId9" Type="http://schemas.openxmlformats.org/officeDocument/2006/relationships/hyperlink" Target="https://www.managementstudyguide.com/team-development.htm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publication/228182312_Toward_a_Theory_of_Managing_Organizational_Conflict" TargetMode="External"/><Relationship Id="rId2" Type="http://schemas.openxmlformats.org/officeDocument/2006/relationships/hyperlink" Target="https://pdfs.semanticscholar.org/83b6/728c4e131553e5185939360bf43c42acf039.pdf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toggl.com/stages-of-team-developme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1645" y="1724317"/>
            <a:ext cx="7766936" cy="1905148"/>
          </a:xfrm>
          <a:ln>
            <a:solidFill>
              <a:srgbClr val="C00000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Hammonds Consulting Services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1645" y="4175092"/>
            <a:ext cx="7766936" cy="1655105"/>
          </a:xfrm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txBody>
          <a:bodyPr>
            <a:normAutofit fontScale="55000" lnSpcReduction="20000"/>
          </a:bodyPr>
          <a:lstStyle/>
          <a:p>
            <a:endParaRPr lang="en-GB" dirty="0" smtClean="0"/>
          </a:p>
          <a:p>
            <a:pPr algn="ctr"/>
            <a:r>
              <a:rPr lang="en-GB" sz="8400" dirty="0" smtClean="0">
                <a:solidFill>
                  <a:schemeClr val="tx1"/>
                </a:solidFill>
              </a:rPr>
              <a:t>Introducing Team working </a:t>
            </a:r>
          </a:p>
          <a:p>
            <a:pPr algn="ctr"/>
            <a:r>
              <a:rPr lang="en-GB" sz="8400" dirty="0" smtClean="0">
                <a:solidFill>
                  <a:schemeClr val="tx1"/>
                </a:solidFill>
              </a:rPr>
              <a:t>to your organisation</a:t>
            </a:r>
            <a:endParaRPr lang="en-GB" sz="8400" dirty="0">
              <a:solidFill>
                <a:schemeClr val="tx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034008" y="364177"/>
            <a:ext cx="17056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latin typeface="Lucida Calligraphy" panose="03010101010101010101" pitchFamily="66" charset="0"/>
              </a:rPr>
              <a:t>H</a:t>
            </a:r>
            <a:r>
              <a:rPr lang="en-GB" sz="4000" b="1" dirty="0" smtClean="0">
                <a:solidFill>
                  <a:schemeClr val="accent6"/>
                </a:solidFill>
                <a:latin typeface="Lucida Calligraphy" panose="03010101010101010101" pitchFamily="66" charset="0"/>
              </a:rPr>
              <a:t>C</a:t>
            </a:r>
            <a:r>
              <a:rPr lang="en-GB" sz="4000" b="1" dirty="0" smtClean="0">
                <a:latin typeface="Lucida Calligraphy" panose="03010101010101010101" pitchFamily="66" charset="0"/>
              </a:rPr>
              <a:t>S</a:t>
            </a:r>
            <a:endParaRPr lang="en-GB" sz="2500" b="1" dirty="0">
              <a:latin typeface="Lucida Calligraphy" panose="03010101010101010101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6579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smtClean="0"/>
              <a:t>Team </a:t>
            </a:r>
            <a:r>
              <a:rPr lang="en-GB" b="1" u="sng" dirty="0" smtClean="0"/>
              <a:t>Members </a:t>
            </a:r>
            <a:br>
              <a:rPr lang="en-GB" b="1" u="sng" dirty="0" smtClean="0"/>
            </a:br>
            <a:r>
              <a:rPr lang="en-GB" b="1" u="sng" dirty="0" smtClean="0"/>
              <a:t>Group 4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Shapali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Khanam -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1713884 Leader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Ramarno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Lee-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Amoo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1715263</a:t>
            </a: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Ezdon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Donaldson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- 1811045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Zinat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Akhtar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- 1807893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Amina Bibi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- 1807446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Mohammed Hussain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-1809052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0" y="0"/>
            <a:ext cx="17056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latin typeface="Lucida Calligraphy" panose="03010101010101010101" pitchFamily="66" charset="0"/>
              </a:rPr>
              <a:t>H</a:t>
            </a:r>
            <a:r>
              <a:rPr lang="en-GB" sz="4000" b="1" dirty="0" smtClean="0">
                <a:solidFill>
                  <a:schemeClr val="accent6"/>
                </a:solidFill>
                <a:latin typeface="Lucida Calligraphy" panose="03010101010101010101" pitchFamily="66" charset="0"/>
              </a:rPr>
              <a:t>C</a:t>
            </a:r>
            <a:r>
              <a:rPr lang="en-GB" sz="4000" b="1" dirty="0" smtClean="0">
                <a:latin typeface="Lucida Calligraphy" panose="03010101010101010101" pitchFamily="66" charset="0"/>
              </a:rPr>
              <a:t>S</a:t>
            </a:r>
            <a:endParaRPr lang="en-GB" sz="2500" b="1" dirty="0">
              <a:latin typeface="Lucida Calligraphy" panose="03010101010101010101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5601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E930652-FFDE-4673-9EDD-498D34CEC4C3}"/>
              </a:ext>
            </a:extLst>
          </p:cNvPr>
          <p:cNvSpPr/>
          <p:nvPr/>
        </p:nvSpPr>
        <p:spPr>
          <a:xfrm>
            <a:off x="2516265" y="434009"/>
            <a:ext cx="63908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Benefits of Teamwork </a:t>
            </a:r>
          </a:p>
        </p:txBody>
      </p:sp>
      <p:pic>
        <p:nvPicPr>
          <p:cNvPr id="7" name="Picture 6" descr="A drawing of a person&#10;&#10;Description automatically generated">
            <a:extLst>
              <a:ext uri="{FF2B5EF4-FFF2-40B4-BE49-F238E27FC236}">
                <a16:creationId xmlns:a16="http://schemas.microsoft.com/office/drawing/2014/main" id="{F4AF0A28-D22A-42C7-9FEE-908FB3BEC8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7905" y="1760604"/>
            <a:ext cx="6066881" cy="438584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10654" y="80066"/>
            <a:ext cx="17056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latin typeface="Lucida Calligraphy" panose="03010101010101010101" pitchFamily="66" charset="0"/>
              </a:rPr>
              <a:t>H</a:t>
            </a:r>
            <a:r>
              <a:rPr lang="en-GB" sz="4000" b="1" dirty="0" smtClean="0">
                <a:solidFill>
                  <a:schemeClr val="accent6"/>
                </a:solidFill>
                <a:latin typeface="Lucida Calligraphy" panose="03010101010101010101" pitchFamily="66" charset="0"/>
              </a:rPr>
              <a:t>C</a:t>
            </a:r>
            <a:r>
              <a:rPr lang="en-GB" sz="4000" b="1" dirty="0" smtClean="0">
                <a:latin typeface="Lucida Calligraphy" panose="03010101010101010101" pitchFamily="66" charset="0"/>
              </a:rPr>
              <a:t>S</a:t>
            </a:r>
            <a:endParaRPr lang="en-GB" sz="2500" b="1" dirty="0">
              <a:latin typeface="Lucida Calligraphy" panose="03010101010101010101" pitchFamily="66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9456956" y="6488668"/>
            <a:ext cx="27350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Lucida Calligraphy" panose="03010101010101010101" pitchFamily="66" charset="0"/>
              </a:rPr>
              <a:t>By </a:t>
            </a:r>
            <a:r>
              <a:rPr lang="en-GB" b="1" dirty="0" smtClean="0">
                <a:solidFill>
                  <a:schemeClr val="bg1"/>
                </a:solidFill>
                <a:latin typeface="Lucida Calligraphy" panose="03010101010101010101" pitchFamily="66" charset="0"/>
              </a:rPr>
              <a:t>Romano &amp; </a:t>
            </a:r>
            <a:r>
              <a:rPr lang="en-GB" b="1" dirty="0" err="1" smtClean="0">
                <a:solidFill>
                  <a:schemeClr val="bg1"/>
                </a:solidFill>
                <a:latin typeface="Lucida Calligraphy" panose="03010101010101010101" pitchFamily="66" charset="0"/>
              </a:rPr>
              <a:t>Ezdon</a:t>
            </a:r>
            <a:endParaRPr lang="en-GB" b="1" dirty="0">
              <a:solidFill>
                <a:schemeClr val="bg1"/>
              </a:solidFill>
              <a:latin typeface="Lucida Calligraphy" panose="03010101010101010101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4967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0977D7A-F1FD-4D2C-A3BF-B048FE570A17}"/>
              </a:ext>
            </a:extLst>
          </p:cNvPr>
          <p:cNvSpPr/>
          <p:nvPr/>
        </p:nvSpPr>
        <p:spPr>
          <a:xfrm>
            <a:off x="3002952" y="430887"/>
            <a:ext cx="4007828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Benefits of teamwork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77A5B2D-6D0E-40DD-8C5E-8B62AD4FAEF3}"/>
              </a:ext>
            </a:extLst>
          </p:cNvPr>
          <p:cNvSpPr txBox="1"/>
          <p:nvPr/>
        </p:nvSpPr>
        <p:spPr>
          <a:xfrm>
            <a:off x="1069693" y="1430778"/>
            <a:ext cx="8085909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There are many benefits of teamwork this involves more ideas and more strengths then working alone. 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benefits of teamwork apply across all industries – some jobs simply cannot be done alone, whilst others will be enhanced by the efforts of more people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Individuals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all have their own strengths, their own skills and their own ideas to bring to the table and, when they work together as a team, will create something far more powerful than anything that is turned out by one single person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(Mattson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0"/>
            <a:ext cx="17056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latin typeface="Lucida Calligraphy" panose="03010101010101010101" pitchFamily="66" charset="0"/>
              </a:rPr>
              <a:t>H</a:t>
            </a:r>
            <a:r>
              <a:rPr lang="en-GB" sz="4000" b="1" dirty="0" smtClean="0">
                <a:solidFill>
                  <a:schemeClr val="accent6"/>
                </a:solidFill>
                <a:latin typeface="Lucida Calligraphy" panose="03010101010101010101" pitchFamily="66" charset="0"/>
              </a:rPr>
              <a:t>C</a:t>
            </a:r>
            <a:r>
              <a:rPr lang="en-GB" sz="4000" b="1" dirty="0" smtClean="0">
                <a:latin typeface="Lucida Calligraphy" panose="03010101010101010101" pitchFamily="66" charset="0"/>
              </a:rPr>
              <a:t>S</a:t>
            </a:r>
            <a:endParaRPr lang="en-GB" sz="2500" b="1" dirty="0">
              <a:latin typeface="Lucida Calligraphy" panose="03010101010101010101" pitchFamily="66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9456956" y="6488668"/>
            <a:ext cx="27350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Lucida Calligraphy" panose="03010101010101010101" pitchFamily="66" charset="0"/>
              </a:rPr>
              <a:t>By </a:t>
            </a:r>
            <a:r>
              <a:rPr lang="en-GB" b="1" dirty="0" smtClean="0">
                <a:solidFill>
                  <a:schemeClr val="bg1"/>
                </a:solidFill>
                <a:latin typeface="Lucida Calligraphy" panose="03010101010101010101" pitchFamily="66" charset="0"/>
              </a:rPr>
              <a:t>Romano &amp; </a:t>
            </a:r>
            <a:r>
              <a:rPr lang="en-GB" b="1" dirty="0" err="1" smtClean="0">
                <a:solidFill>
                  <a:schemeClr val="bg1"/>
                </a:solidFill>
                <a:latin typeface="Lucida Calligraphy" panose="03010101010101010101" pitchFamily="66" charset="0"/>
              </a:rPr>
              <a:t>Ezdon</a:t>
            </a:r>
            <a:endParaRPr lang="en-GB" b="1" dirty="0">
              <a:solidFill>
                <a:schemeClr val="bg1"/>
              </a:solidFill>
              <a:latin typeface="Lucida Calligraphy" panose="03010101010101010101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0196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88EAA3-7F2F-477D-BE2B-81A07EC0E7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421" y="1433951"/>
            <a:ext cx="8664460" cy="3765067"/>
          </a:xfrm>
        </p:spPr>
        <p:txBody>
          <a:bodyPr/>
          <a:lstStyle/>
          <a:p>
            <a:endParaRPr lang="en-GB" dirty="0"/>
          </a:p>
          <a:p>
            <a:r>
              <a:rPr lang="en-GB" sz="2000" dirty="0"/>
              <a:t>I have previously worked as a traffic management worker this involved me working with other people as a team my main roles involved protecting the safety of the public and made sure the road were safe for the public. I had to work as a team to have the situation </a:t>
            </a:r>
            <a:r>
              <a:rPr lang="en-GB" sz="2000" dirty="0" smtClean="0"/>
              <a:t>flowing </a:t>
            </a:r>
            <a:r>
              <a:rPr lang="en-GB" sz="2000" dirty="0"/>
              <a:t>well and to its best.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D8BA544-1C20-40F1-9937-A1BC80CE5D35}"/>
              </a:ext>
            </a:extLst>
          </p:cNvPr>
          <p:cNvSpPr/>
          <p:nvPr/>
        </p:nvSpPr>
        <p:spPr>
          <a:xfrm>
            <a:off x="1880039" y="424587"/>
            <a:ext cx="6450655" cy="646331"/>
          </a:xfrm>
          <a:prstGeom prst="rect">
            <a:avLst/>
          </a:prstGeom>
          <a:noFill/>
          <a:effectLst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Past experiences of team work </a:t>
            </a:r>
            <a:endParaRPr lang="en-US" sz="3600" b="0" cap="none" spc="0" dirty="0" smtClean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456956" y="6488668"/>
            <a:ext cx="27350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Lucida Calligraphy" panose="03010101010101010101" pitchFamily="66" charset="0"/>
              </a:rPr>
              <a:t>By </a:t>
            </a:r>
            <a:r>
              <a:rPr lang="en-GB" b="1" dirty="0" smtClean="0">
                <a:solidFill>
                  <a:schemeClr val="bg1"/>
                </a:solidFill>
                <a:latin typeface="Lucida Calligraphy" panose="03010101010101010101" pitchFamily="66" charset="0"/>
              </a:rPr>
              <a:t>Romano &amp; </a:t>
            </a:r>
            <a:r>
              <a:rPr lang="en-GB" b="1" dirty="0" err="1" smtClean="0">
                <a:solidFill>
                  <a:schemeClr val="bg1"/>
                </a:solidFill>
                <a:latin typeface="Lucida Calligraphy" panose="03010101010101010101" pitchFamily="66" charset="0"/>
              </a:rPr>
              <a:t>Ezdon</a:t>
            </a:r>
            <a:endParaRPr lang="en-GB" b="1" dirty="0">
              <a:solidFill>
                <a:schemeClr val="bg1"/>
              </a:solidFill>
              <a:latin typeface="Lucida Calligraphy" panose="03010101010101010101" pitchFamily="66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0"/>
            <a:ext cx="17056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latin typeface="Lucida Calligraphy" panose="03010101010101010101" pitchFamily="66" charset="0"/>
              </a:rPr>
              <a:t>H</a:t>
            </a:r>
            <a:r>
              <a:rPr lang="en-GB" sz="4000" b="1" dirty="0" smtClean="0">
                <a:solidFill>
                  <a:schemeClr val="accent6"/>
                </a:solidFill>
                <a:latin typeface="Lucida Calligraphy" panose="03010101010101010101" pitchFamily="66" charset="0"/>
              </a:rPr>
              <a:t>C</a:t>
            </a:r>
            <a:r>
              <a:rPr lang="en-GB" sz="4000" b="1" dirty="0" smtClean="0">
                <a:latin typeface="Lucida Calligraphy" panose="03010101010101010101" pitchFamily="66" charset="0"/>
              </a:rPr>
              <a:t>S</a:t>
            </a:r>
            <a:endParaRPr lang="en-GB" sz="2500" b="1" dirty="0">
              <a:latin typeface="Lucida Calligraphy" panose="03010101010101010101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329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4EAEA9-0FD0-4FB9-886D-07956C42ED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860144"/>
            <a:ext cx="8596668" cy="388077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 previously worked as a chef at a restaurant which had to involve team work everyday of every minute. Working as a chef was very hard and very stressful as the restaurant was fully ran and represented by me and the foods I made. However having a team behind me would make the situation less stressful as we had more then one chef and this made the situation easy costumers where happy with service and foods.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C8268AD-FFDE-4E21-B5BE-807101D51B24}"/>
              </a:ext>
            </a:extLst>
          </p:cNvPr>
          <p:cNvSpPr/>
          <p:nvPr/>
        </p:nvSpPr>
        <p:spPr>
          <a:xfrm>
            <a:off x="1353665" y="384720"/>
            <a:ext cx="750635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Past experience working as a team </a:t>
            </a:r>
            <a:endParaRPr lang="en-US" sz="36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456956" y="6488668"/>
            <a:ext cx="27350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Lucida Calligraphy" panose="03010101010101010101" pitchFamily="66" charset="0"/>
              </a:rPr>
              <a:t>By </a:t>
            </a:r>
            <a:r>
              <a:rPr lang="en-GB" b="1" dirty="0" smtClean="0">
                <a:solidFill>
                  <a:schemeClr val="bg1"/>
                </a:solidFill>
                <a:latin typeface="Lucida Calligraphy" panose="03010101010101010101" pitchFamily="66" charset="0"/>
              </a:rPr>
              <a:t>Romano &amp; </a:t>
            </a:r>
            <a:r>
              <a:rPr lang="en-GB" b="1" dirty="0" err="1" smtClean="0">
                <a:solidFill>
                  <a:schemeClr val="bg1"/>
                </a:solidFill>
                <a:latin typeface="Lucida Calligraphy" panose="03010101010101010101" pitchFamily="66" charset="0"/>
              </a:rPr>
              <a:t>Ezdon</a:t>
            </a:r>
            <a:endParaRPr lang="en-GB" b="1" dirty="0">
              <a:solidFill>
                <a:schemeClr val="bg1"/>
              </a:solidFill>
              <a:latin typeface="Lucida Calligraphy" panose="03010101010101010101" pitchFamily="66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0"/>
            <a:ext cx="17056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latin typeface="Lucida Calligraphy" panose="03010101010101010101" pitchFamily="66" charset="0"/>
              </a:rPr>
              <a:t>H</a:t>
            </a:r>
            <a:r>
              <a:rPr lang="en-GB" sz="4000" b="1" dirty="0" smtClean="0">
                <a:solidFill>
                  <a:schemeClr val="accent6"/>
                </a:solidFill>
                <a:latin typeface="Lucida Calligraphy" panose="03010101010101010101" pitchFamily="66" charset="0"/>
              </a:rPr>
              <a:t>C</a:t>
            </a:r>
            <a:r>
              <a:rPr lang="en-GB" sz="4000" b="1" dirty="0" smtClean="0">
                <a:latin typeface="Lucida Calligraphy" panose="03010101010101010101" pitchFamily="66" charset="0"/>
              </a:rPr>
              <a:t>S</a:t>
            </a:r>
            <a:endParaRPr lang="en-GB" sz="2500" b="1" dirty="0">
              <a:latin typeface="Lucida Calligraphy" panose="03010101010101010101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8335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0"/>
            <a:ext cx="17056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latin typeface="Lucida Calligraphy" panose="03010101010101010101" pitchFamily="66" charset="0"/>
              </a:rPr>
              <a:t>H</a:t>
            </a:r>
            <a:r>
              <a:rPr lang="en-GB" sz="4000" b="1" dirty="0" smtClean="0">
                <a:solidFill>
                  <a:schemeClr val="accent6"/>
                </a:solidFill>
                <a:latin typeface="Lucida Calligraphy" panose="03010101010101010101" pitchFamily="66" charset="0"/>
              </a:rPr>
              <a:t>C</a:t>
            </a:r>
            <a:r>
              <a:rPr lang="en-GB" sz="4000" b="1" dirty="0" smtClean="0">
                <a:latin typeface="Lucida Calligraphy" panose="03010101010101010101" pitchFamily="66" charset="0"/>
              </a:rPr>
              <a:t>S</a:t>
            </a:r>
            <a:endParaRPr lang="en-GB" sz="2500" b="1" dirty="0">
              <a:latin typeface="Lucida Calligraphy" panose="03010101010101010101" pitchFamily="66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9456956" y="6488668"/>
            <a:ext cx="27350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Lucida Calligraphy" panose="03010101010101010101" pitchFamily="66" charset="0"/>
              </a:rPr>
              <a:t>By </a:t>
            </a:r>
            <a:r>
              <a:rPr lang="en-GB" b="1" dirty="0" smtClean="0">
                <a:solidFill>
                  <a:schemeClr val="bg1"/>
                </a:solidFill>
                <a:latin typeface="Lucida Calligraphy" panose="03010101010101010101" pitchFamily="66" charset="0"/>
              </a:rPr>
              <a:t>Romano &amp; </a:t>
            </a:r>
            <a:r>
              <a:rPr lang="en-GB" b="1" dirty="0" err="1" smtClean="0">
                <a:solidFill>
                  <a:schemeClr val="bg1"/>
                </a:solidFill>
                <a:latin typeface="Lucida Calligraphy" panose="03010101010101010101" pitchFamily="66" charset="0"/>
              </a:rPr>
              <a:t>Ezdon</a:t>
            </a:r>
            <a:endParaRPr lang="en-GB" b="1" dirty="0">
              <a:solidFill>
                <a:schemeClr val="bg1"/>
              </a:solidFill>
              <a:latin typeface="Lucida Calligraphy" panose="03010101010101010101" pitchFamily="66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88F182A-EC2D-4BFA-BAB6-075E51A78B95}"/>
              </a:ext>
            </a:extLst>
          </p:cNvPr>
          <p:cNvSpPr txBox="1">
            <a:spLocks/>
          </p:cNvSpPr>
          <p:nvPr/>
        </p:nvSpPr>
        <p:spPr>
          <a:xfrm>
            <a:off x="827314" y="2181906"/>
            <a:ext cx="9144000" cy="191238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Role Play on</a:t>
            </a:r>
          </a:p>
          <a:p>
            <a:pPr algn="ctr"/>
            <a:r>
              <a:rPr lang="en-GB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Teamwork</a:t>
            </a:r>
            <a:endParaRPr lang="en-GB" sz="5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112809" y="5674025"/>
            <a:ext cx="21809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Bradbury,A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 2006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8037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388F182A-EC2D-4BFA-BAB6-075E51A78B95}"/>
              </a:ext>
            </a:extLst>
          </p:cNvPr>
          <p:cNvSpPr txBox="1">
            <a:spLocks/>
          </p:cNvSpPr>
          <p:nvPr/>
        </p:nvSpPr>
        <p:spPr>
          <a:xfrm>
            <a:off x="827314" y="2181906"/>
            <a:ext cx="9144000" cy="191238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Stages of Team Development </a:t>
            </a:r>
            <a:endParaRPr lang="en-GB" sz="5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2548" y="235132"/>
            <a:ext cx="17056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latin typeface="Lucida Calligraphy" panose="03010101010101010101" pitchFamily="66" charset="0"/>
              </a:rPr>
              <a:t>H</a:t>
            </a:r>
            <a:r>
              <a:rPr lang="en-GB" sz="4000" b="1" dirty="0" smtClean="0">
                <a:solidFill>
                  <a:schemeClr val="accent6"/>
                </a:solidFill>
                <a:latin typeface="Lucida Calligraphy" panose="03010101010101010101" pitchFamily="66" charset="0"/>
              </a:rPr>
              <a:t>C</a:t>
            </a:r>
            <a:r>
              <a:rPr lang="en-GB" sz="4000" b="1" dirty="0" smtClean="0">
                <a:latin typeface="Lucida Calligraphy" panose="03010101010101010101" pitchFamily="66" charset="0"/>
              </a:rPr>
              <a:t>S</a:t>
            </a:r>
            <a:endParaRPr lang="en-GB" sz="2500" b="1" dirty="0">
              <a:latin typeface="Lucida Calligraphy" panose="03010101010101010101" pitchFamily="66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0596691" y="6488668"/>
            <a:ext cx="13436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Lucida Calligraphy" panose="03010101010101010101" pitchFamily="66" charset="0"/>
              </a:rPr>
              <a:t>By </a:t>
            </a:r>
            <a:r>
              <a:rPr lang="en-GB" b="1" dirty="0" err="1" smtClean="0">
                <a:solidFill>
                  <a:schemeClr val="bg1"/>
                </a:solidFill>
                <a:latin typeface="Lucida Calligraphy" panose="03010101010101010101" pitchFamily="66" charset="0"/>
              </a:rPr>
              <a:t>Zinat</a:t>
            </a:r>
            <a:r>
              <a:rPr lang="en-GB" b="1" dirty="0" smtClean="0">
                <a:solidFill>
                  <a:schemeClr val="bg1"/>
                </a:solidFill>
                <a:latin typeface="Lucida Calligraphy" panose="03010101010101010101" pitchFamily="66" charset="0"/>
              </a:rPr>
              <a:t> </a:t>
            </a:r>
            <a:endParaRPr lang="en-GB" b="1" dirty="0">
              <a:solidFill>
                <a:schemeClr val="bg1"/>
              </a:solidFill>
              <a:latin typeface="Lucida Calligraphy" panose="03010101010101010101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3468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16345-9DB9-41C4-9255-D33F5150E4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Why Team Development?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DC475-A65A-4F33-9B52-CEA59297BE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98643"/>
            <a:ext cx="8741229" cy="1868556"/>
          </a:xfrm>
        </p:spPr>
        <p:txBody>
          <a:bodyPr>
            <a:normAutofit/>
          </a:bodyPr>
          <a:lstStyle/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Team development is a process to help stage and form an actual team to help maintain an effective tool for the motivation of employees in a company.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0596691" y="6488668"/>
            <a:ext cx="13436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Lucida Calligraphy" panose="03010101010101010101" pitchFamily="66" charset="0"/>
              </a:rPr>
              <a:t>By </a:t>
            </a:r>
            <a:r>
              <a:rPr lang="en-GB" b="1" dirty="0" err="1" smtClean="0">
                <a:solidFill>
                  <a:schemeClr val="bg1"/>
                </a:solidFill>
                <a:latin typeface="Lucida Calligraphy" panose="03010101010101010101" pitchFamily="66" charset="0"/>
              </a:rPr>
              <a:t>Zinat</a:t>
            </a:r>
            <a:r>
              <a:rPr lang="en-GB" b="1" dirty="0" smtClean="0">
                <a:solidFill>
                  <a:schemeClr val="bg1"/>
                </a:solidFill>
                <a:latin typeface="Lucida Calligraphy" panose="03010101010101010101" pitchFamily="66" charset="0"/>
              </a:rPr>
              <a:t> </a:t>
            </a:r>
            <a:endParaRPr lang="en-GB" b="1" dirty="0">
              <a:solidFill>
                <a:schemeClr val="bg1"/>
              </a:solidFill>
              <a:latin typeface="Lucida Calligraphy" panose="03010101010101010101" pitchFamily="66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0"/>
            <a:ext cx="17056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latin typeface="Lucida Calligraphy" panose="03010101010101010101" pitchFamily="66" charset="0"/>
              </a:rPr>
              <a:t>H</a:t>
            </a:r>
            <a:r>
              <a:rPr lang="en-GB" sz="4000" b="1" dirty="0" smtClean="0">
                <a:solidFill>
                  <a:schemeClr val="accent6"/>
                </a:solidFill>
                <a:latin typeface="Lucida Calligraphy" panose="03010101010101010101" pitchFamily="66" charset="0"/>
              </a:rPr>
              <a:t>C</a:t>
            </a:r>
            <a:r>
              <a:rPr lang="en-GB" sz="4000" b="1" dirty="0" smtClean="0">
                <a:latin typeface="Lucida Calligraphy" panose="03010101010101010101" pitchFamily="66" charset="0"/>
              </a:rPr>
              <a:t>S</a:t>
            </a:r>
            <a:endParaRPr lang="en-GB" sz="2500" b="1" dirty="0">
              <a:latin typeface="Lucida Calligraphy" panose="03010101010101010101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8174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B185AA-D2B7-4CDF-B5AF-1320EB5166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804" y="401429"/>
            <a:ext cx="8596668" cy="1320800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Bruce Tuckman’s Model</a:t>
            </a:r>
          </a:p>
        </p:txBody>
      </p:sp>
      <p:pic>
        <p:nvPicPr>
          <p:cNvPr id="1026" name="Picture 2" descr="Image result for tuckman's model">
            <a:extLst>
              <a:ext uri="{FF2B5EF4-FFF2-40B4-BE49-F238E27FC236}">
                <a16:creationId xmlns:a16="http://schemas.microsoft.com/office/drawing/2014/main" id="{7714103F-455C-4084-9974-7D5E05E007D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909" y="1415772"/>
            <a:ext cx="9862457" cy="5442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10596691" y="6488668"/>
            <a:ext cx="13436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Lucida Calligraphy" panose="03010101010101010101" pitchFamily="66" charset="0"/>
              </a:rPr>
              <a:t>By </a:t>
            </a:r>
            <a:r>
              <a:rPr lang="en-GB" b="1" dirty="0" err="1" smtClean="0">
                <a:solidFill>
                  <a:schemeClr val="bg1"/>
                </a:solidFill>
                <a:latin typeface="Lucida Calligraphy" panose="03010101010101010101" pitchFamily="66" charset="0"/>
              </a:rPr>
              <a:t>Zinat</a:t>
            </a:r>
            <a:r>
              <a:rPr lang="en-GB" b="1" dirty="0" smtClean="0">
                <a:solidFill>
                  <a:schemeClr val="bg1"/>
                </a:solidFill>
                <a:latin typeface="Lucida Calligraphy" panose="03010101010101010101" pitchFamily="66" charset="0"/>
              </a:rPr>
              <a:t> </a:t>
            </a:r>
            <a:endParaRPr lang="en-GB" b="1" dirty="0">
              <a:solidFill>
                <a:schemeClr val="bg1"/>
              </a:solidFill>
              <a:latin typeface="Lucida Calligraphy" panose="03010101010101010101" pitchFamily="66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0"/>
            <a:ext cx="17056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latin typeface="Lucida Calligraphy" panose="03010101010101010101" pitchFamily="66" charset="0"/>
              </a:rPr>
              <a:t>H</a:t>
            </a:r>
            <a:r>
              <a:rPr lang="en-GB" sz="4000" b="1" dirty="0" smtClean="0">
                <a:solidFill>
                  <a:schemeClr val="accent6"/>
                </a:solidFill>
                <a:latin typeface="Lucida Calligraphy" panose="03010101010101010101" pitchFamily="66" charset="0"/>
              </a:rPr>
              <a:t>C</a:t>
            </a:r>
            <a:r>
              <a:rPr lang="en-GB" sz="4000" b="1" dirty="0" smtClean="0">
                <a:latin typeface="Lucida Calligraphy" panose="03010101010101010101" pitchFamily="66" charset="0"/>
              </a:rPr>
              <a:t>S</a:t>
            </a:r>
            <a:endParaRPr lang="en-GB" sz="2500" b="1" dirty="0">
              <a:latin typeface="Lucida Calligraphy" panose="03010101010101010101" pitchFamily="66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52696" y="6458970"/>
            <a:ext cx="15022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(Toggl,2019)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966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8910B-8268-4749-AD06-CE703FE97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91" y="287474"/>
            <a:ext cx="10515600" cy="840823"/>
          </a:xfrm>
        </p:spPr>
        <p:txBody>
          <a:bodyPr/>
          <a:lstStyle/>
          <a:p>
            <a:pPr algn="ctr"/>
            <a:r>
              <a:rPr lang="en-GB" dirty="0"/>
              <a:t>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5 Stages of Development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F7E20A3-A591-414F-8646-AB110AE153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8969947"/>
              </p:ext>
            </p:extLst>
          </p:nvPr>
        </p:nvGraphicFramePr>
        <p:xfrm>
          <a:off x="365760" y="995360"/>
          <a:ext cx="9392194" cy="5058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1470">
                  <a:extLst>
                    <a:ext uri="{9D8B030D-6E8A-4147-A177-3AD203B41FA5}">
                      <a16:colId xmlns:a16="http://schemas.microsoft.com/office/drawing/2014/main" val="1897109786"/>
                    </a:ext>
                  </a:extLst>
                </a:gridCol>
                <a:gridCol w="7270724">
                  <a:extLst>
                    <a:ext uri="{9D8B030D-6E8A-4147-A177-3AD203B41FA5}">
                      <a16:colId xmlns:a16="http://schemas.microsoft.com/office/drawing/2014/main" val="322362172"/>
                    </a:ext>
                  </a:extLst>
                </a:gridCol>
              </a:tblGrid>
              <a:tr h="469764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222222"/>
                          </a:solidFill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222222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Stages </a:t>
                      </a:r>
                      <a:endParaRPr lang="en-GB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222222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Description</a:t>
                      </a:r>
                      <a:endParaRPr lang="en-GB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9966377"/>
                  </a:ext>
                </a:extLst>
              </a:tr>
              <a:tr h="952002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222222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Forming </a:t>
                      </a:r>
                      <a:endParaRPr lang="en-GB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Initial stage of group formation a lot of uncertainty about the groups structure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endParaRPr lang="en-GB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0853723"/>
                  </a:ext>
                </a:extLst>
              </a:tr>
              <a:tr h="926023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222222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Storming</a:t>
                      </a:r>
                      <a:endParaRPr lang="en-GB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Conflict between members about leadership and relationships are formed.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endParaRPr lang="en-GB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42994143"/>
                  </a:ext>
                </a:extLst>
              </a:tr>
              <a:tr h="952002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222222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Norming</a:t>
                      </a:r>
                      <a:endParaRPr lang="en-GB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 this stage a closer relationship are developed amongst the group and cohesiveness’. The structure starts to become solid. 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endParaRPr lang="en-GB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04440776"/>
                  </a:ext>
                </a:extLst>
              </a:tr>
              <a:tr h="926023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222222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Performing</a:t>
                      </a:r>
                      <a:endParaRPr lang="en-GB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 group members understand each other and are clear of performing the task at hand. 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endParaRPr lang="en-GB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49319173"/>
                  </a:ext>
                </a:extLst>
              </a:tr>
              <a:tr h="777260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222222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Adjourning</a:t>
                      </a:r>
                      <a:endParaRPr lang="en-GB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The final stage to wrap up activities and prepare to disband.</a:t>
                      </a:r>
                      <a:endParaRPr lang="en-GB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0414962"/>
                  </a:ext>
                </a:extLst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10596691" y="6488668"/>
            <a:ext cx="13436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Lucida Calligraphy" panose="03010101010101010101" pitchFamily="66" charset="0"/>
              </a:rPr>
              <a:t>By </a:t>
            </a:r>
            <a:r>
              <a:rPr lang="en-GB" b="1" dirty="0" err="1" smtClean="0">
                <a:solidFill>
                  <a:schemeClr val="bg1"/>
                </a:solidFill>
                <a:latin typeface="Lucida Calligraphy" panose="03010101010101010101" pitchFamily="66" charset="0"/>
              </a:rPr>
              <a:t>Zinat</a:t>
            </a:r>
            <a:r>
              <a:rPr lang="en-GB" b="1" dirty="0" smtClean="0">
                <a:solidFill>
                  <a:schemeClr val="bg1"/>
                </a:solidFill>
                <a:latin typeface="Lucida Calligraphy" panose="03010101010101010101" pitchFamily="66" charset="0"/>
              </a:rPr>
              <a:t> </a:t>
            </a:r>
            <a:endParaRPr lang="en-GB" b="1" dirty="0">
              <a:solidFill>
                <a:schemeClr val="bg1"/>
              </a:solidFill>
              <a:latin typeface="Lucida Calligraphy" panose="03010101010101010101" pitchFamily="66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0"/>
            <a:ext cx="17056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latin typeface="Lucida Calligraphy" panose="03010101010101010101" pitchFamily="66" charset="0"/>
              </a:rPr>
              <a:t>H</a:t>
            </a:r>
            <a:r>
              <a:rPr lang="en-GB" sz="4000" b="1" dirty="0" smtClean="0">
                <a:solidFill>
                  <a:schemeClr val="accent6"/>
                </a:solidFill>
                <a:latin typeface="Lucida Calligraphy" panose="03010101010101010101" pitchFamily="66" charset="0"/>
              </a:rPr>
              <a:t>C</a:t>
            </a:r>
            <a:r>
              <a:rPr lang="en-GB" sz="4000" b="1" dirty="0" smtClean="0">
                <a:latin typeface="Lucida Calligraphy" panose="03010101010101010101" pitchFamily="66" charset="0"/>
              </a:rPr>
              <a:t>S</a:t>
            </a:r>
            <a:endParaRPr lang="en-GB" sz="2500" b="1" dirty="0">
              <a:latin typeface="Lucida Calligraphy" panose="03010101010101010101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3692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0" y="0"/>
            <a:ext cx="17056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latin typeface="Lucida Calligraphy" panose="03010101010101010101" pitchFamily="66" charset="0"/>
              </a:rPr>
              <a:t>H</a:t>
            </a:r>
            <a:r>
              <a:rPr lang="en-GB" sz="4000" b="1" dirty="0" smtClean="0">
                <a:solidFill>
                  <a:schemeClr val="accent6"/>
                </a:solidFill>
                <a:latin typeface="Lucida Calligraphy" panose="03010101010101010101" pitchFamily="66" charset="0"/>
              </a:rPr>
              <a:t>C</a:t>
            </a:r>
            <a:r>
              <a:rPr lang="en-GB" sz="4000" b="1" dirty="0" smtClean="0">
                <a:latin typeface="Lucida Calligraphy" panose="03010101010101010101" pitchFamily="66" charset="0"/>
              </a:rPr>
              <a:t>S</a:t>
            </a:r>
            <a:endParaRPr lang="en-GB" sz="2500" b="1" dirty="0">
              <a:latin typeface="Lucida Calligraphy" panose="03010101010101010101" pitchFamily="66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6335F22-F4FA-4C59-91A1-B162FD7ABBB7}"/>
              </a:ext>
            </a:extLst>
          </p:cNvPr>
          <p:cNvSpPr txBox="1">
            <a:spLocks/>
          </p:cNvSpPr>
          <p:nvPr/>
        </p:nvSpPr>
        <p:spPr>
          <a:xfrm>
            <a:off x="1921207" y="261256"/>
            <a:ext cx="6468534" cy="103414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3000" b="1" dirty="0" smtClean="0">
                <a:solidFill>
                  <a:srgbClr val="C00000"/>
                </a:solidFill>
              </a:rPr>
              <a:t>Team Roles </a:t>
            </a:r>
            <a:endParaRPr lang="en-US" sz="3000" b="1" dirty="0">
              <a:solidFill>
                <a:srgbClr val="C0000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0723328" y="6488668"/>
            <a:ext cx="14686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Lucida Calligraphy" panose="03010101010101010101" pitchFamily="66" charset="0"/>
              </a:rPr>
              <a:t>By </a:t>
            </a:r>
            <a:r>
              <a:rPr lang="en-GB" b="1" dirty="0" smtClean="0">
                <a:solidFill>
                  <a:schemeClr val="bg1"/>
                </a:solidFill>
                <a:latin typeface="Lucida Calligraphy" panose="03010101010101010101" pitchFamily="66" charset="0"/>
              </a:rPr>
              <a:t>Amina</a:t>
            </a:r>
            <a:endParaRPr lang="en-GB" b="1" dirty="0">
              <a:solidFill>
                <a:schemeClr val="bg1"/>
              </a:solidFill>
              <a:latin typeface="Lucida Calligraphy" panose="03010101010101010101" pitchFamily="66" charset="0"/>
            </a:endParaRPr>
          </a:p>
        </p:txBody>
      </p:sp>
      <p:pic>
        <p:nvPicPr>
          <p:cNvPr id="1026" name="Picture 2" descr="Image result for team rol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20" y="1075836"/>
            <a:ext cx="8595359" cy="5467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3925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0" y="0"/>
            <a:ext cx="17056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latin typeface="Lucida Calligraphy" panose="03010101010101010101" pitchFamily="66" charset="0"/>
              </a:rPr>
              <a:t>H</a:t>
            </a:r>
            <a:r>
              <a:rPr lang="en-GB" sz="4000" b="1" dirty="0" smtClean="0">
                <a:solidFill>
                  <a:schemeClr val="accent6"/>
                </a:solidFill>
                <a:latin typeface="Lucida Calligraphy" panose="03010101010101010101" pitchFamily="66" charset="0"/>
              </a:rPr>
              <a:t>C</a:t>
            </a:r>
            <a:r>
              <a:rPr lang="en-GB" sz="4000" b="1" dirty="0" smtClean="0">
                <a:latin typeface="Lucida Calligraphy" panose="03010101010101010101" pitchFamily="66" charset="0"/>
              </a:rPr>
              <a:t>S</a:t>
            </a:r>
            <a:endParaRPr lang="en-GB" sz="2500" b="1" dirty="0">
              <a:latin typeface="Lucida Calligraphy" panose="03010101010101010101" pitchFamily="66" charset="0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72E839CE-0009-40FC-A0E4-69A9307C2A05}"/>
              </a:ext>
            </a:extLst>
          </p:cNvPr>
          <p:cNvSpPr txBox="1">
            <a:spLocks/>
          </p:cNvSpPr>
          <p:nvPr/>
        </p:nvSpPr>
        <p:spPr>
          <a:xfrm>
            <a:off x="348343" y="1211458"/>
            <a:ext cx="9448800" cy="3804679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500" dirty="0" smtClean="0">
                <a:latin typeface="Arial" panose="020B0604020202020204" pitchFamily="34" charset="0"/>
                <a:cs typeface="Arial" panose="020B0604020202020204" pitchFamily="34" charset="0"/>
              </a:rPr>
              <a:t>When a team is performing at its best, you'll usually find that each team member has clear responsibilities. The </a:t>
            </a:r>
            <a:r>
              <a:rPr lang="en-US" sz="2500" b="1" dirty="0" smtClean="0">
                <a:latin typeface="Arial" panose="020B0604020202020204" pitchFamily="34" charset="0"/>
                <a:cs typeface="Arial" panose="020B0604020202020204" pitchFamily="34" charset="0"/>
              </a:rPr>
              <a:t>five</a:t>
            </a:r>
            <a:r>
              <a:rPr lang="en-US" sz="2500" dirty="0" smtClean="0">
                <a:latin typeface="Arial" panose="020B0604020202020204" pitchFamily="34" charset="0"/>
                <a:cs typeface="Arial" panose="020B0604020202020204" pitchFamily="34" charset="0"/>
              </a:rPr>
              <a:t> functions are </a:t>
            </a:r>
          </a:p>
          <a:p>
            <a:r>
              <a:rPr lang="en-US" sz="2500" dirty="0" smtClean="0">
                <a:latin typeface="Arial" panose="020B0604020202020204" pitchFamily="34" charset="0"/>
                <a:cs typeface="Arial" panose="020B0604020202020204" pitchFamily="34" charset="0"/>
              </a:rPr>
              <a:t>trust </a:t>
            </a:r>
          </a:p>
          <a:p>
            <a:r>
              <a:rPr lang="en-US" sz="2500" dirty="0" smtClean="0">
                <a:latin typeface="Arial" panose="020B0604020202020204" pitchFamily="34" charset="0"/>
                <a:cs typeface="Arial" panose="020B0604020202020204" pitchFamily="34" charset="0"/>
              </a:rPr>
              <a:t>conflict management</a:t>
            </a:r>
          </a:p>
          <a:p>
            <a:r>
              <a:rPr lang="en-US" sz="2500" dirty="0" smtClean="0">
                <a:latin typeface="Arial" panose="020B0604020202020204" pitchFamily="34" charset="0"/>
                <a:cs typeface="Arial" panose="020B0604020202020204" pitchFamily="34" charset="0"/>
              </a:rPr>
              <a:t>commitment</a:t>
            </a:r>
          </a:p>
          <a:p>
            <a:r>
              <a:rPr lang="en-US" sz="2500" dirty="0" smtClean="0">
                <a:latin typeface="Arial" panose="020B0604020202020204" pitchFamily="34" charset="0"/>
                <a:cs typeface="Arial" panose="020B0604020202020204" pitchFamily="34" charset="0"/>
              </a:rPr>
              <a:t>accountability </a:t>
            </a:r>
          </a:p>
          <a:p>
            <a:r>
              <a:rPr lang="en-US" sz="2500" dirty="0" smtClean="0">
                <a:latin typeface="Arial" panose="020B0604020202020204" pitchFamily="34" charset="0"/>
                <a:cs typeface="Arial" panose="020B0604020202020204" pitchFamily="34" charset="0"/>
              </a:rPr>
              <a:t>focusing on results.</a:t>
            </a:r>
          </a:p>
          <a:p>
            <a:pPr marL="0" indent="0">
              <a:buNone/>
            </a:pPr>
            <a:r>
              <a:rPr lang="en-US" sz="2500" dirty="0" smtClean="0">
                <a:latin typeface="Arial" panose="020B0604020202020204" pitchFamily="34" charset="0"/>
                <a:cs typeface="Arial" panose="020B0604020202020204" pitchFamily="34" charset="0"/>
              </a:rPr>
              <a:t>To have a functioning </a:t>
            </a:r>
            <a:r>
              <a:rPr lang="en-US" sz="25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team</a:t>
            </a:r>
            <a:r>
              <a:rPr lang="en-US" sz="2500" dirty="0" smtClean="0">
                <a:latin typeface="Arial" panose="020B0604020202020204" pitchFamily="34" charset="0"/>
                <a:cs typeface="Arial" panose="020B0604020202020204" pitchFamily="34" charset="0"/>
              </a:rPr>
              <a:t>, one thing is a must and that is Trust. Trust is the foundation of a good </a:t>
            </a:r>
            <a:r>
              <a:rPr lang="en-US" sz="25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team</a:t>
            </a:r>
            <a:r>
              <a:rPr lang="en-US" sz="2500" dirty="0" smtClean="0">
                <a:latin typeface="Arial" panose="020B0604020202020204" pitchFamily="34" charset="0"/>
                <a:cs typeface="Arial" panose="020B0604020202020204" pitchFamily="34" charset="0"/>
              </a:rPr>
              <a:t>. Trust is about being vulnerable.</a:t>
            </a:r>
          </a:p>
          <a:p>
            <a:pPr marL="0" indent="0">
              <a:buNone/>
            </a:pP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98CBC8F-2D33-4B92-96B3-259FF9ECDD5F}"/>
              </a:ext>
            </a:extLst>
          </p:cNvPr>
          <p:cNvSpPr txBox="1">
            <a:spLocks/>
          </p:cNvSpPr>
          <p:nvPr/>
        </p:nvSpPr>
        <p:spPr>
          <a:xfrm>
            <a:off x="2007327" y="533642"/>
            <a:ext cx="6888480" cy="87714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75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3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do we mean by team roles?</a:t>
            </a:r>
            <a:endParaRPr lang="en-US" sz="3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0723328" y="6488668"/>
            <a:ext cx="14686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Lucida Calligraphy" panose="03010101010101010101" pitchFamily="66" charset="0"/>
              </a:rPr>
              <a:t>By </a:t>
            </a:r>
            <a:r>
              <a:rPr lang="en-GB" b="1" dirty="0" smtClean="0">
                <a:solidFill>
                  <a:schemeClr val="bg1"/>
                </a:solidFill>
                <a:latin typeface="Lucida Calligraphy" panose="03010101010101010101" pitchFamily="66" charset="0"/>
              </a:rPr>
              <a:t>Amina</a:t>
            </a:r>
            <a:endParaRPr lang="en-GB" b="1" dirty="0">
              <a:solidFill>
                <a:schemeClr val="bg1"/>
              </a:solidFill>
              <a:latin typeface="Lucida Calligraphy" panose="03010101010101010101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3185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19FA67-EDEB-4907-BA4C-BC21CEE86C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55640"/>
            <a:ext cx="8596668" cy="3880773"/>
          </a:xfrm>
        </p:spPr>
        <p:txBody>
          <a:bodyPr>
            <a:noAutofit/>
          </a:bodyPr>
          <a:lstStyle/>
          <a:p>
            <a:r>
              <a:rPr lang="en-US" sz="2500" dirty="0"/>
              <a:t>Working </a:t>
            </a:r>
            <a:r>
              <a:rPr lang="en-US" sz="2500" dirty="0" smtClean="0"/>
              <a:t>in </a:t>
            </a:r>
            <a:r>
              <a:rPr lang="en-US" sz="2500" dirty="0"/>
              <a:t>a team </a:t>
            </a:r>
            <a:r>
              <a:rPr lang="en-US" sz="2500" dirty="0" smtClean="0"/>
              <a:t>as </a:t>
            </a:r>
            <a:r>
              <a:rPr lang="en-US" sz="2500" dirty="0"/>
              <a:t>a nursery nurse </a:t>
            </a:r>
            <a:endParaRPr lang="en-US" sz="2500" dirty="0" smtClean="0"/>
          </a:p>
          <a:p>
            <a:pPr marL="0" indent="0">
              <a:buNone/>
            </a:pPr>
            <a:endParaRPr lang="en-US" sz="2500" dirty="0" smtClean="0"/>
          </a:p>
          <a:p>
            <a:r>
              <a:rPr lang="en-US" sz="2500" dirty="0" smtClean="0"/>
              <a:t>Working </a:t>
            </a:r>
            <a:r>
              <a:rPr lang="en-US" sz="2500" dirty="0"/>
              <a:t>as a team brings different ideas to the table and more of an opportunity to discuss topics further.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0"/>
            <a:ext cx="17056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latin typeface="Lucida Calligraphy" panose="03010101010101010101" pitchFamily="66" charset="0"/>
              </a:rPr>
              <a:t>H</a:t>
            </a:r>
            <a:r>
              <a:rPr lang="en-GB" sz="4000" b="1" dirty="0" smtClean="0">
                <a:solidFill>
                  <a:schemeClr val="accent6"/>
                </a:solidFill>
                <a:latin typeface="Lucida Calligraphy" panose="03010101010101010101" pitchFamily="66" charset="0"/>
              </a:rPr>
              <a:t>C</a:t>
            </a:r>
            <a:r>
              <a:rPr lang="en-GB" sz="4000" b="1" dirty="0" smtClean="0">
                <a:latin typeface="Lucida Calligraphy" panose="03010101010101010101" pitchFamily="66" charset="0"/>
              </a:rPr>
              <a:t>S</a:t>
            </a:r>
            <a:endParaRPr lang="en-GB" sz="2500" b="1" dirty="0">
              <a:latin typeface="Lucida Calligraphy" panose="03010101010101010101" pitchFamily="66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0723328" y="6488668"/>
            <a:ext cx="14686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Lucida Calligraphy" panose="03010101010101010101" pitchFamily="66" charset="0"/>
              </a:rPr>
              <a:t>By </a:t>
            </a:r>
            <a:r>
              <a:rPr lang="en-GB" b="1" dirty="0" smtClean="0">
                <a:solidFill>
                  <a:schemeClr val="bg1"/>
                </a:solidFill>
                <a:latin typeface="Lucida Calligraphy" panose="03010101010101010101" pitchFamily="66" charset="0"/>
              </a:rPr>
              <a:t>Amina</a:t>
            </a:r>
            <a:endParaRPr lang="en-GB" b="1" dirty="0">
              <a:solidFill>
                <a:schemeClr val="bg1"/>
              </a:solidFill>
              <a:latin typeface="Lucida Calligraphy" panose="03010101010101010101" pitchFamily="66" charset="0"/>
            </a:endParaRPr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061717" cy="722811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Past experiences working in a team</a:t>
            </a:r>
            <a:endParaRPr lang="en-GB" sz="3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486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0" y="0"/>
            <a:ext cx="17056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latin typeface="Lucida Calligraphy" panose="03010101010101010101" pitchFamily="66" charset="0"/>
              </a:rPr>
              <a:t>H</a:t>
            </a:r>
            <a:r>
              <a:rPr lang="en-GB" sz="4000" b="1" dirty="0" smtClean="0">
                <a:solidFill>
                  <a:schemeClr val="accent6"/>
                </a:solidFill>
                <a:latin typeface="Lucida Calligraphy" panose="03010101010101010101" pitchFamily="66" charset="0"/>
              </a:rPr>
              <a:t>C</a:t>
            </a:r>
            <a:r>
              <a:rPr lang="en-GB" sz="4000" b="1" dirty="0" smtClean="0">
                <a:latin typeface="Lucida Calligraphy" panose="03010101010101010101" pitchFamily="66" charset="0"/>
              </a:rPr>
              <a:t>S</a:t>
            </a:r>
            <a:endParaRPr lang="en-GB" sz="2500" b="1" dirty="0">
              <a:latin typeface="Lucida Calligraphy" panose="03010101010101010101" pitchFamily="66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723328" y="6488668"/>
            <a:ext cx="14686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Lucida Calligraphy" panose="03010101010101010101" pitchFamily="66" charset="0"/>
              </a:rPr>
              <a:t>By </a:t>
            </a:r>
            <a:r>
              <a:rPr lang="en-GB" b="1" dirty="0" smtClean="0">
                <a:solidFill>
                  <a:schemeClr val="bg1"/>
                </a:solidFill>
                <a:latin typeface="Lucida Calligraphy" panose="03010101010101010101" pitchFamily="66" charset="0"/>
              </a:rPr>
              <a:t>Amina</a:t>
            </a:r>
            <a:endParaRPr lang="en-GB" b="1" dirty="0">
              <a:solidFill>
                <a:schemeClr val="bg1"/>
              </a:solidFill>
              <a:latin typeface="Lucida Calligraphy" panose="03010101010101010101" pitchFamily="66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CFBBC20-8260-4EE6-92F5-B4E9B71BA41A}"/>
              </a:ext>
            </a:extLst>
          </p:cNvPr>
          <p:cNvSpPr/>
          <p:nvPr/>
        </p:nvSpPr>
        <p:spPr>
          <a:xfrm>
            <a:off x="1969103" y="551804"/>
            <a:ext cx="6096000" cy="564770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500" b="0" i="0" dirty="0">
                <a:effectLst/>
                <a:latin typeface="MetaCompPro-Light W01 Regular"/>
              </a:rPr>
              <a:t>According </a:t>
            </a:r>
            <a:r>
              <a:rPr lang="en-US" sz="2500" b="0" i="0" dirty="0" smtClean="0">
                <a:effectLst/>
                <a:latin typeface="MetaCompPro-Light W01 Regular"/>
              </a:rPr>
              <a:t>to </a:t>
            </a:r>
            <a:r>
              <a:rPr lang="en-US" sz="2500" b="0" i="0" dirty="0">
                <a:effectLst/>
                <a:latin typeface="MetaCompPro-Light W01 Regular"/>
              </a:rPr>
              <a:t>Belbin and his team discovered that there are </a:t>
            </a:r>
            <a:r>
              <a:rPr lang="en-US" sz="2500" i="0" dirty="0">
                <a:solidFill>
                  <a:srgbClr val="C00000"/>
                </a:solidFill>
                <a:effectLst/>
                <a:latin typeface="MetaCompPro-Book W01 Regular"/>
              </a:rPr>
              <a:t>nine clusters </a:t>
            </a:r>
            <a:r>
              <a:rPr lang="en-US" sz="2500" i="0" dirty="0">
                <a:effectLst/>
                <a:latin typeface="MetaCompPro-Book W01 Regular"/>
              </a:rPr>
              <a:t>of behavior</a:t>
            </a:r>
            <a:r>
              <a:rPr lang="en-US" sz="2500" b="0" i="0" dirty="0">
                <a:effectLst/>
                <a:latin typeface="MetaCompPro-Light W01 Regular"/>
              </a:rPr>
              <a:t> - these </a:t>
            </a:r>
            <a:r>
              <a:rPr lang="en-US" sz="2500" dirty="0" smtClean="0">
                <a:latin typeface="MetaCompPro-Light W01 Regular"/>
              </a:rPr>
              <a:t>are</a:t>
            </a:r>
            <a:r>
              <a:rPr lang="en-US" sz="2500" b="0" i="0" dirty="0" smtClean="0">
                <a:effectLst/>
                <a:latin typeface="MetaCompPro-Light W01 Regular"/>
              </a:rPr>
              <a:t> </a:t>
            </a:r>
            <a:r>
              <a:rPr lang="en-US" sz="2500" b="0" i="0" dirty="0">
                <a:effectLst/>
                <a:latin typeface="MetaCompPro-Light W01 Regular"/>
              </a:rPr>
              <a:t>called</a:t>
            </a:r>
            <a:r>
              <a:rPr lang="en-US" sz="2500" b="0" i="0" dirty="0">
                <a:solidFill>
                  <a:srgbClr val="545454"/>
                </a:solidFill>
                <a:effectLst/>
                <a:latin typeface="MetaCompPro-Light W01 Regular"/>
              </a:rPr>
              <a:t> </a:t>
            </a:r>
            <a:r>
              <a:rPr lang="en-US" sz="2500" b="0" i="0" dirty="0">
                <a:solidFill>
                  <a:srgbClr val="C00000"/>
                </a:solidFill>
                <a:effectLst/>
                <a:latin typeface="MetaCompPro-Book W01 Regular"/>
              </a:rPr>
              <a:t>'Team Roles’ </a:t>
            </a:r>
          </a:p>
          <a:p>
            <a:endParaRPr lang="en-US" sz="2500" dirty="0">
              <a:solidFill>
                <a:srgbClr val="00843D"/>
              </a:solidFill>
              <a:latin typeface="MetaCompPro-Book W01 Regular"/>
            </a:endParaRPr>
          </a:p>
          <a:p>
            <a:pPr marL="342900" indent="-342900" fontAlgn="b">
              <a:buFont typeface="Arial" panose="020B0604020202020204" pitchFamily="34" charset="0"/>
              <a:buChar char="•"/>
            </a:pPr>
            <a:r>
              <a:rPr lang="en-US" sz="2500" b="0" i="0" dirty="0">
                <a:solidFill>
                  <a:srgbClr val="C00000"/>
                </a:solidFill>
                <a:effectLst/>
                <a:latin typeface="MetaCompPro-Book W01 Regular"/>
              </a:rPr>
              <a:t>Resource investigator </a:t>
            </a:r>
            <a:endParaRPr lang="en-US" sz="2500" dirty="0">
              <a:solidFill>
                <a:srgbClr val="C00000"/>
              </a:solidFill>
            </a:endParaRPr>
          </a:p>
          <a:p>
            <a:pPr marL="342900" indent="-342900" fontAlgn="b">
              <a:buFont typeface="Arial" panose="020B0604020202020204" pitchFamily="34" charset="0"/>
              <a:buChar char="•"/>
            </a:pPr>
            <a:r>
              <a:rPr lang="en-US" sz="2500" dirty="0">
                <a:solidFill>
                  <a:srgbClr val="C00000"/>
                </a:solidFill>
                <a:latin typeface="MetaCompPro-Book W01 Regular"/>
              </a:rPr>
              <a:t>Team worker</a:t>
            </a:r>
          </a:p>
          <a:p>
            <a:pPr marL="342900" indent="-342900" fontAlgn="b">
              <a:buFont typeface="Arial" panose="020B0604020202020204" pitchFamily="34" charset="0"/>
              <a:buChar char="•"/>
            </a:pPr>
            <a:r>
              <a:rPr lang="en-US" sz="2500" b="0" i="0" dirty="0">
                <a:solidFill>
                  <a:srgbClr val="C00000"/>
                </a:solidFill>
                <a:effectLst/>
                <a:latin typeface="MetaCompPro-Book W01 Regular"/>
              </a:rPr>
              <a:t>Co-Ordinator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500" dirty="0">
                <a:solidFill>
                  <a:srgbClr val="C00000"/>
                </a:solidFill>
                <a:latin typeface="MetaCompPro-Book W01 Regular"/>
              </a:rPr>
              <a:t>Plant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500" b="0" i="0" dirty="0">
                <a:solidFill>
                  <a:srgbClr val="C00000"/>
                </a:solidFill>
                <a:effectLst/>
                <a:latin typeface="MetaCompPro-Book W01 Regular"/>
              </a:rPr>
              <a:t>Monitor evaluator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500" dirty="0">
                <a:solidFill>
                  <a:srgbClr val="C00000"/>
                </a:solidFill>
                <a:latin typeface="MetaCompPro-Book W01 Regular"/>
              </a:rPr>
              <a:t>Specialist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500" b="0" i="0" dirty="0">
                <a:solidFill>
                  <a:srgbClr val="C00000"/>
                </a:solidFill>
                <a:effectLst/>
                <a:latin typeface="MetaCompPro-Book W01 Regular"/>
              </a:rPr>
              <a:t>Sharpener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500" dirty="0">
                <a:solidFill>
                  <a:srgbClr val="C00000"/>
                </a:solidFill>
                <a:latin typeface="MetaCompPro-Book W01 Regular"/>
              </a:rPr>
              <a:t>Implanter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500" b="0" i="0" dirty="0">
                <a:solidFill>
                  <a:srgbClr val="C00000"/>
                </a:solidFill>
                <a:effectLst/>
                <a:latin typeface="MetaCompPro-Book W01 Regular"/>
              </a:rPr>
              <a:t>Completer finisher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0" i="0" dirty="0">
              <a:solidFill>
                <a:srgbClr val="00843D"/>
              </a:solidFill>
              <a:effectLst/>
              <a:latin typeface="MetaCompPro-Book W01 Regular"/>
            </a:endParaRPr>
          </a:p>
          <a:p>
            <a:r>
              <a:rPr lang="en-GB" dirty="0"/>
              <a:t>(</a:t>
            </a:r>
            <a:r>
              <a:rPr lang="en-GB" dirty="0" err="1"/>
              <a:t>Mostert</a:t>
            </a:r>
            <a:r>
              <a:rPr lang="en-GB" dirty="0"/>
              <a:t>, 2015)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6892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0" y="0"/>
            <a:ext cx="17056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latin typeface="Lucida Calligraphy" panose="03010101010101010101" pitchFamily="66" charset="0"/>
              </a:rPr>
              <a:t>H</a:t>
            </a:r>
            <a:r>
              <a:rPr lang="en-GB" sz="4000" b="1" dirty="0" smtClean="0">
                <a:solidFill>
                  <a:schemeClr val="accent6"/>
                </a:solidFill>
                <a:latin typeface="Lucida Calligraphy" panose="03010101010101010101" pitchFamily="66" charset="0"/>
              </a:rPr>
              <a:t>C</a:t>
            </a:r>
            <a:r>
              <a:rPr lang="en-GB" sz="4000" b="1" dirty="0" smtClean="0">
                <a:latin typeface="Lucida Calligraphy" panose="03010101010101010101" pitchFamily="66" charset="0"/>
              </a:rPr>
              <a:t>S</a:t>
            </a:r>
            <a:endParaRPr lang="en-GB" sz="2500" b="1" dirty="0">
              <a:latin typeface="Lucida Calligraphy" panose="03010101010101010101" pitchFamily="66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76364" y="2586958"/>
            <a:ext cx="9232629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Conflict </a:t>
            </a:r>
            <a:r>
              <a:rPr lang="en-GB" sz="30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is…  </a:t>
            </a:r>
            <a:r>
              <a:rPr lang="en-GB" sz="3000" dirty="0" smtClean="0">
                <a:latin typeface="Arial" panose="020B0604020202020204" pitchFamily="34" charset="0"/>
                <a:cs typeface="Arial" panose="020B0604020202020204" pitchFamily="34" charset="0"/>
              </a:rPr>
              <a:t>Any situation in which a disagreement occurs between parties.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676364" y="2440993"/>
            <a:ext cx="8856617" cy="6662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endParaRPr lang="en-GB" sz="1700" dirty="0"/>
          </a:p>
        </p:txBody>
      </p:sp>
      <p:sp>
        <p:nvSpPr>
          <p:cNvPr id="6" name="Rectangle 5"/>
          <p:cNvSpPr/>
          <p:nvPr/>
        </p:nvSpPr>
        <p:spPr>
          <a:xfrm>
            <a:off x="10596691" y="6488668"/>
            <a:ext cx="15953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Lucida Calligraphy" panose="03010101010101010101" pitchFamily="66" charset="0"/>
              </a:rPr>
              <a:t>By Shapali </a:t>
            </a: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526188" y="549154"/>
            <a:ext cx="8856617" cy="87521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32500" lnSpcReduction="2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9200" b="1" u="sng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Conflict</a:t>
            </a:r>
            <a:r>
              <a:rPr lang="en-GB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377664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10570"/>
            <a:ext cx="17056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latin typeface="Lucida Calligraphy" panose="03010101010101010101" pitchFamily="66" charset="0"/>
              </a:rPr>
              <a:t>H</a:t>
            </a:r>
            <a:r>
              <a:rPr lang="en-GB" sz="4000" b="1" dirty="0" smtClean="0">
                <a:solidFill>
                  <a:schemeClr val="accent6"/>
                </a:solidFill>
                <a:latin typeface="Lucida Calligraphy" panose="03010101010101010101" pitchFamily="66" charset="0"/>
              </a:rPr>
              <a:t>C</a:t>
            </a:r>
            <a:r>
              <a:rPr lang="en-GB" sz="4000" b="1" dirty="0" smtClean="0">
                <a:latin typeface="Lucida Calligraphy" panose="03010101010101010101" pitchFamily="66" charset="0"/>
              </a:rPr>
              <a:t>S</a:t>
            </a:r>
            <a:endParaRPr lang="en-GB" sz="2500" b="1" dirty="0">
              <a:latin typeface="Lucida Calligraphy" panose="03010101010101010101" pitchFamily="66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0621460" y="6488668"/>
            <a:ext cx="15953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Lucida Calligraphy" panose="03010101010101010101" pitchFamily="66" charset="0"/>
              </a:rPr>
              <a:t>By Shapali 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852805" y="489857"/>
            <a:ext cx="8856617" cy="116134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62500" lnSpcReduction="2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5500" b="1" u="sng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 of Conflict to UK Businesses</a:t>
            </a:r>
            <a:r>
              <a:rPr lang="en-GB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700" dirty="0"/>
          </a:p>
        </p:txBody>
      </p:sp>
      <p:sp>
        <p:nvSpPr>
          <p:cNvPr id="8" name="TextBox 7"/>
          <p:cNvSpPr txBox="1"/>
          <p:nvPr/>
        </p:nvSpPr>
        <p:spPr>
          <a:xfrm>
            <a:off x="464641" y="1422603"/>
            <a:ext cx="9358628" cy="523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Research by CIPD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2015)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hows that UK businesses estimate the cost to be 24 billion every year.</a:t>
            </a: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64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% consider that conflict negatively impacted upon workforce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performance</a:t>
            </a: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Managers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spend on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average 20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days per year dealing with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conflict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Research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by ACAS union (2011)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on workplace conflict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shows 40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%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all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work grievances are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relationship related </a:t>
            </a: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000" dirty="0" smtClean="0">
                <a:solidFill>
                  <a:srgbClr val="C0000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Unmanaged conflict </a:t>
            </a:r>
            <a:r>
              <a:rPr lang="en-GB" sz="3000" dirty="0">
                <a:solidFill>
                  <a:srgbClr val="C0000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is the largest reducible cost in </a:t>
            </a:r>
            <a:r>
              <a:rPr lang="en-GB" sz="3000" dirty="0" smtClean="0">
                <a:solidFill>
                  <a:srgbClr val="C0000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businesses!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0975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5469" y="179105"/>
            <a:ext cx="8500748" cy="819732"/>
          </a:xfrm>
        </p:spPr>
        <p:txBody>
          <a:bodyPr>
            <a:noAutofit/>
          </a:bodyPr>
          <a:lstStyle/>
          <a:p>
            <a:pPr algn="ctr"/>
            <a:r>
              <a:rPr lang="en-GB" sz="3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Conflict Handling </a:t>
            </a:r>
            <a:r>
              <a:rPr lang="en-GB" sz="3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Modes</a:t>
            </a:r>
            <a:r>
              <a:rPr lang="en-GB" sz="3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0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Thomas-Kilmann 1974</a:t>
            </a:r>
          </a:p>
        </p:txBody>
      </p:sp>
      <p:sp>
        <p:nvSpPr>
          <p:cNvPr id="9" name="Rectangle 8"/>
          <p:cNvSpPr/>
          <p:nvPr/>
        </p:nvSpPr>
        <p:spPr>
          <a:xfrm>
            <a:off x="1906661" y="1217295"/>
            <a:ext cx="2882900" cy="16173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Competing 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Win/Lose</a:t>
            </a:r>
          </a:p>
        </p:txBody>
      </p:sp>
      <p:sp>
        <p:nvSpPr>
          <p:cNvPr id="10" name="Rectangle 9"/>
          <p:cNvSpPr/>
          <p:nvPr/>
        </p:nvSpPr>
        <p:spPr>
          <a:xfrm>
            <a:off x="6447576" y="1245870"/>
            <a:ext cx="2882900" cy="16173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Collaborating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Win/Win</a:t>
            </a:r>
          </a:p>
          <a:p>
            <a:pPr algn="ctr"/>
            <a:endParaRPr lang="en-GB" dirty="0" smtClean="0">
              <a:solidFill>
                <a:schemeClr val="tx1"/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6447576" y="3677625"/>
            <a:ext cx="2882900" cy="163195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Accommodating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Win/Lose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1906661" y="3673203"/>
            <a:ext cx="2882900" cy="163637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Avoiding 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Lose/Lose</a:t>
            </a:r>
          </a:p>
        </p:txBody>
      </p:sp>
      <p:sp>
        <p:nvSpPr>
          <p:cNvPr id="14" name="Rectangle 13"/>
          <p:cNvSpPr/>
          <p:nvPr/>
        </p:nvSpPr>
        <p:spPr>
          <a:xfrm>
            <a:off x="4144461" y="2367008"/>
            <a:ext cx="2882900" cy="154745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Compromising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Win/Win</a:t>
            </a:r>
          </a:p>
          <a:p>
            <a:pPr algn="ctr"/>
            <a:endParaRPr lang="en-GB" dirty="0" smtClean="0">
              <a:solidFill>
                <a:schemeClr val="tx1"/>
              </a:solidFill>
            </a:endParaRPr>
          </a:p>
        </p:txBody>
      </p:sp>
      <p:sp>
        <p:nvSpPr>
          <p:cNvPr id="21" name="Left-Right Arrow 20"/>
          <p:cNvSpPr/>
          <p:nvPr/>
        </p:nvSpPr>
        <p:spPr>
          <a:xfrm>
            <a:off x="2782389" y="5600384"/>
            <a:ext cx="5225142" cy="378823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2" name="Up-Down Arrow 21"/>
          <p:cNvSpPr/>
          <p:nvPr/>
        </p:nvSpPr>
        <p:spPr>
          <a:xfrm>
            <a:off x="1175469" y="1392124"/>
            <a:ext cx="408309" cy="3596123"/>
          </a:xfrm>
          <a:prstGeom prst="up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3" name="TextBox 22"/>
          <p:cNvSpPr txBox="1"/>
          <p:nvPr/>
        </p:nvSpPr>
        <p:spPr>
          <a:xfrm>
            <a:off x="8183494" y="5601547"/>
            <a:ext cx="7326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High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1919724" y="5609875"/>
            <a:ext cx="686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Low</a:t>
            </a:r>
            <a:endParaRPr lang="en-GB" dirty="0"/>
          </a:p>
        </p:txBody>
      </p:sp>
      <p:sp>
        <p:nvSpPr>
          <p:cNvPr id="25" name="TextBox 24"/>
          <p:cNvSpPr txBox="1"/>
          <p:nvPr/>
        </p:nvSpPr>
        <p:spPr>
          <a:xfrm>
            <a:off x="4144461" y="5974461"/>
            <a:ext cx="2848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CO-OPERATION</a:t>
            </a:r>
            <a:endParaRPr lang="en-GB" dirty="0"/>
          </a:p>
        </p:txBody>
      </p:sp>
      <p:sp>
        <p:nvSpPr>
          <p:cNvPr id="26" name="TextBox 25"/>
          <p:cNvSpPr txBox="1"/>
          <p:nvPr/>
        </p:nvSpPr>
        <p:spPr>
          <a:xfrm>
            <a:off x="713804" y="2485982"/>
            <a:ext cx="461665" cy="1703375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r>
              <a:rPr lang="en-GB" dirty="0" smtClean="0"/>
              <a:t>ASSERTIVENESS</a:t>
            </a:r>
            <a:endParaRPr lang="en-GB" dirty="0"/>
          </a:p>
        </p:txBody>
      </p:sp>
      <p:sp>
        <p:nvSpPr>
          <p:cNvPr id="27" name="TextBox 26"/>
          <p:cNvSpPr txBox="1"/>
          <p:nvPr/>
        </p:nvSpPr>
        <p:spPr>
          <a:xfrm rot="5400000">
            <a:off x="1176789" y="825217"/>
            <a:ext cx="461665" cy="672149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pPr algn="ctr"/>
            <a:r>
              <a:rPr lang="en-GB" dirty="0" smtClean="0"/>
              <a:t>High</a:t>
            </a:r>
            <a:endParaRPr lang="en-GB" dirty="0"/>
          </a:p>
        </p:txBody>
      </p:sp>
      <p:sp>
        <p:nvSpPr>
          <p:cNvPr id="28" name="TextBox 27"/>
          <p:cNvSpPr txBox="1"/>
          <p:nvPr/>
        </p:nvSpPr>
        <p:spPr>
          <a:xfrm rot="5400000">
            <a:off x="1148790" y="4966749"/>
            <a:ext cx="461665" cy="616150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pPr algn="ctr"/>
            <a:r>
              <a:rPr lang="en-GB" dirty="0" smtClean="0"/>
              <a:t>Low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-73759" y="-17670"/>
            <a:ext cx="17056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latin typeface="Lucida Calligraphy" panose="03010101010101010101" pitchFamily="66" charset="0"/>
              </a:rPr>
              <a:t>H</a:t>
            </a:r>
            <a:r>
              <a:rPr lang="en-GB" sz="4000" b="1" dirty="0" smtClean="0">
                <a:solidFill>
                  <a:schemeClr val="accent6"/>
                </a:solidFill>
                <a:latin typeface="Lucida Calligraphy" panose="03010101010101010101" pitchFamily="66" charset="0"/>
              </a:rPr>
              <a:t>C</a:t>
            </a:r>
            <a:r>
              <a:rPr lang="en-GB" sz="4000" b="1" dirty="0" smtClean="0">
                <a:latin typeface="Lucida Calligraphy" panose="03010101010101010101" pitchFamily="66" charset="0"/>
              </a:rPr>
              <a:t>S</a:t>
            </a:r>
            <a:endParaRPr lang="en-GB" sz="2500" b="1" dirty="0">
              <a:latin typeface="Lucida Calligraphy" panose="03010101010101010101" pitchFamily="66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0700338" y="6488668"/>
            <a:ext cx="15953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Lucida Calligraphy" panose="03010101010101010101" pitchFamily="66" charset="0"/>
              </a:rPr>
              <a:t>By Shapali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1309" y="6486507"/>
            <a:ext cx="3254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Nischal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 (2014)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3029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1319085"/>
              </p:ext>
            </p:extLst>
          </p:nvPr>
        </p:nvGraphicFramePr>
        <p:xfrm>
          <a:off x="355465" y="940526"/>
          <a:ext cx="10538958" cy="50025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36375">
                  <a:extLst>
                    <a:ext uri="{9D8B030D-6E8A-4147-A177-3AD203B41FA5}">
                      <a16:colId xmlns:a16="http://schemas.microsoft.com/office/drawing/2014/main" val="3926179967"/>
                    </a:ext>
                  </a:extLst>
                </a:gridCol>
                <a:gridCol w="3357154">
                  <a:extLst>
                    <a:ext uri="{9D8B030D-6E8A-4147-A177-3AD203B41FA5}">
                      <a16:colId xmlns:a16="http://schemas.microsoft.com/office/drawing/2014/main" val="1551317604"/>
                    </a:ext>
                  </a:extLst>
                </a:gridCol>
                <a:gridCol w="4245429">
                  <a:extLst>
                    <a:ext uri="{9D8B030D-6E8A-4147-A177-3AD203B41FA5}">
                      <a16:colId xmlns:a16="http://schemas.microsoft.com/office/drawing/2014/main" val="1017966780"/>
                    </a:ext>
                  </a:extLst>
                </a:gridCol>
              </a:tblGrid>
              <a:tr h="869652">
                <a:tc>
                  <a:txBody>
                    <a:bodyPr/>
                    <a:lstStyle/>
                    <a:p>
                      <a:pPr algn="ctr"/>
                      <a:endParaRPr lang="en-GB" sz="18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Causes of Conflict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8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Effects of not dealing </a:t>
                      </a:r>
                      <a:endParaRPr lang="en-GB" sz="18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with </a:t>
                      </a: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Conflict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8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Using</a:t>
                      </a:r>
                      <a:r>
                        <a:rPr lang="en-GB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Thomas-Kilmann</a:t>
                      </a:r>
                      <a:r>
                        <a:rPr lang="en-GB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Strategy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4829944"/>
                  </a:ext>
                </a:extLst>
              </a:tr>
              <a:tr h="86965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co-operation</a:t>
                      </a:r>
                    </a:p>
                    <a:p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productivity and engagement </a:t>
                      </a:r>
                    </a:p>
                    <a:p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u="sng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Accommodating</a:t>
                      </a: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Team building exercises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0722785"/>
                  </a:ext>
                </a:extLst>
              </a:tr>
              <a:tr h="738086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performance</a:t>
                      </a:r>
                    </a:p>
                    <a:p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Turnover </a:t>
                      </a:r>
                    </a:p>
                    <a:p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u="sng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Competing</a:t>
                      </a:r>
                    </a:p>
                    <a:p>
                      <a:pPr algn="ctr"/>
                      <a:r>
                        <a:rPr lang="en-GB" sz="1800" b="0" u="none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Incentives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2598440"/>
                  </a:ext>
                </a:extLst>
              </a:tr>
              <a:tr h="738086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Personality clashes</a:t>
                      </a:r>
                    </a:p>
                    <a:p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 absenteeism</a:t>
                      </a:r>
                    </a:p>
                    <a:p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u="sng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Compromising/Avoiding</a:t>
                      </a:r>
                      <a:endParaRPr lang="en-GB" sz="1800" b="0" u="none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Strategic placements of individuals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0509376"/>
                  </a:ext>
                </a:extLst>
              </a:tr>
              <a:tr h="738086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Poor communication</a:t>
                      </a:r>
                    </a:p>
                    <a:p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</a:t>
                      </a:r>
                      <a:r>
                        <a:rPr lang="en-GB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employee engagement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u="sng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Collaborating</a:t>
                      </a: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Teambuilding day</a:t>
                      </a:r>
                      <a:r>
                        <a:rPr lang="en-GB" sz="1800" b="0" u="none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/Meetings</a:t>
                      </a:r>
                      <a:endParaRPr lang="en-GB" sz="18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7433437"/>
                  </a:ext>
                </a:extLst>
              </a:tr>
              <a:tr h="95951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Conflict</a:t>
                      </a:r>
                      <a:r>
                        <a:rPr lang="en-GB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not resolved in a timely </a:t>
                      </a:r>
                      <a:r>
                        <a:rPr lang="en-GB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manner</a:t>
                      </a:r>
                      <a:endParaRPr lang="en-GB" sz="18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Impacts </a:t>
                      </a: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moral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u="sng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Collaborating </a:t>
                      </a:r>
                      <a:endParaRPr lang="en-GB" sz="1800" b="0" u="none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Meeting to</a:t>
                      </a:r>
                      <a:r>
                        <a:rPr lang="en-GB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discuss </a:t>
                      </a:r>
                      <a:r>
                        <a:rPr lang="en-GB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issue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2150906"/>
                  </a:ext>
                </a:extLst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>
            <a:off x="10700338" y="6488668"/>
            <a:ext cx="15953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Lucida Calligraphy" panose="03010101010101010101" pitchFamily="66" charset="0"/>
              </a:rPr>
              <a:t>By Shapali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-73759" y="-17670"/>
            <a:ext cx="17056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latin typeface="Lucida Calligraphy" panose="03010101010101010101" pitchFamily="66" charset="0"/>
              </a:rPr>
              <a:t>H</a:t>
            </a:r>
            <a:r>
              <a:rPr lang="en-GB" sz="4000" b="1" dirty="0" smtClean="0">
                <a:solidFill>
                  <a:schemeClr val="accent6"/>
                </a:solidFill>
                <a:latin typeface="Lucida Calligraphy" panose="03010101010101010101" pitchFamily="66" charset="0"/>
              </a:rPr>
              <a:t>C</a:t>
            </a:r>
            <a:r>
              <a:rPr lang="en-GB" sz="4000" b="1" dirty="0" smtClean="0">
                <a:latin typeface="Lucida Calligraphy" panose="03010101010101010101" pitchFamily="66" charset="0"/>
              </a:rPr>
              <a:t>S</a:t>
            </a:r>
            <a:endParaRPr lang="en-GB" sz="2500" b="1" dirty="0">
              <a:latin typeface="Lucida Calligraphy" panose="03010101010101010101" pitchFamily="66" charset="0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927462" y="154098"/>
            <a:ext cx="8856617" cy="70539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12000" b="1" u="sng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Conflict</a:t>
            </a:r>
            <a:r>
              <a:rPr lang="en-GB" sz="1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700" dirty="0"/>
          </a:p>
        </p:txBody>
      </p:sp>
      <p:sp>
        <p:nvSpPr>
          <p:cNvPr id="7" name="Rectangle 6"/>
          <p:cNvSpPr/>
          <p:nvPr/>
        </p:nvSpPr>
        <p:spPr>
          <a:xfrm>
            <a:off x="459968" y="5926461"/>
            <a:ext cx="2877711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Source: (Rahim, 2002, p.209)</a:t>
            </a:r>
          </a:p>
        </p:txBody>
      </p:sp>
      <p:sp>
        <p:nvSpPr>
          <p:cNvPr id="8" name="Rectangle 7"/>
          <p:cNvSpPr/>
          <p:nvPr/>
        </p:nvSpPr>
        <p:spPr>
          <a:xfrm>
            <a:off x="3645970" y="5943096"/>
            <a:ext cx="271420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Source: (Huan,2012, p.144)</a:t>
            </a:r>
          </a:p>
        </p:txBody>
      </p:sp>
    </p:spTree>
    <p:extLst>
      <p:ext uri="{BB962C8B-B14F-4D97-AF65-F5344CB8AC3E}">
        <p14:creationId xmlns:p14="http://schemas.microsoft.com/office/powerpoint/2010/main" val="208251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1016000" y="1175658"/>
            <a:ext cx="8810171" cy="29392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/>
            <a:r>
              <a:rPr lang="en-GB" sz="3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Creating a successful team</a:t>
            </a:r>
            <a:r>
              <a:rPr lang="en-US" sz="3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Teamwork is most effective </a:t>
            </a:r>
            <a:r>
              <a:rPr lang="en-GB" sz="2500" dirty="0" smtClean="0">
                <a:latin typeface="Arial" panose="020B0604020202020204" pitchFamily="34" charset="0"/>
                <a:cs typeface="Arial" panose="020B0604020202020204" pitchFamily="34" charset="0"/>
              </a:rPr>
              <a:t>when </a:t>
            </a:r>
            <a:r>
              <a:rPr lang="en-GB" sz="2500" dirty="0" smtClean="0">
                <a:latin typeface="Arial" panose="020B0604020202020204" pitchFamily="34" charset="0"/>
                <a:cs typeface="Arial" panose="020B0604020202020204" pitchFamily="34" charset="0"/>
              </a:rPr>
              <a:t>individuals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 collate their efforts and work towards a common purpose. Successful teams do not just happen by accident; To create a good productive team, struggle, commitment and hard work are usually involved 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</p:txBody>
      </p:sp>
      <p:sp>
        <p:nvSpPr>
          <p:cNvPr id="7" name="Rectangle 6"/>
          <p:cNvSpPr/>
          <p:nvPr/>
        </p:nvSpPr>
        <p:spPr>
          <a:xfrm>
            <a:off x="10048464" y="6488668"/>
            <a:ext cx="21435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Lucida Calligraphy" panose="03010101010101010101" pitchFamily="66" charset="0"/>
              </a:rPr>
              <a:t>By </a:t>
            </a:r>
            <a:r>
              <a:rPr lang="en-GB" b="1" dirty="0" smtClean="0">
                <a:solidFill>
                  <a:schemeClr val="bg1"/>
                </a:solidFill>
                <a:latin typeface="Lucida Calligraphy" panose="03010101010101010101" pitchFamily="66" charset="0"/>
              </a:rPr>
              <a:t>Mohammed </a:t>
            </a:r>
            <a:endParaRPr lang="en-GB" b="1" dirty="0">
              <a:solidFill>
                <a:schemeClr val="bg1"/>
              </a:solidFill>
              <a:latin typeface="Lucida Calligraphy" panose="03010101010101010101" pitchFamily="66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0" y="0"/>
            <a:ext cx="17056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latin typeface="Lucida Calligraphy" panose="03010101010101010101" pitchFamily="66" charset="0"/>
              </a:rPr>
              <a:t>H</a:t>
            </a:r>
            <a:r>
              <a:rPr lang="en-GB" sz="4000" b="1" dirty="0" smtClean="0">
                <a:solidFill>
                  <a:schemeClr val="accent6"/>
                </a:solidFill>
                <a:latin typeface="Lucida Calligraphy" panose="03010101010101010101" pitchFamily="66" charset="0"/>
              </a:rPr>
              <a:t>C</a:t>
            </a:r>
            <a:r>
              <a:rPr lang="en-GB" sz="4000" b="1" dirty="0" smtClean="0">
                <a:latin typeface="Lucida Calligraphy" panose="03010101010101010101" pitchFamily="66" charset="0"/>
              </a:rPr>
              <a:t>S</a:t>
            </a:r>
            <a:endParaRPr lang="en-GB" sz="2500" b="1" dirty="0">
              <a:latin typeface="Lucida Calligraphy" panose="03010101010101010101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4710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15962" y="493485"/>
            <a:ext cx="7871581" cy="827314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Blanchard's Model​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69257" y="1727200"/>
            <a:ext cx="9318171" cy="4219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lnSpc>
                <a:spcPct val="150000"/>
              </a:lnSpc>
            </a:pPr>
            <a:r>
              <a:rPr lang="en-US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Teams have a sense of</a:t>
            </a:r>
            <a:r>
              <a:rPr lang="en-US" sz="26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2600" b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sz="26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urpose</a:t>
            </a:r>
            <a:r>
              <a:rPr lang="en-US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,​</a:t>
            </a:r>
          </a:p>
          <a:p>
            <a:pPr fontAlgn="base">
              <a:lnSpc>
                <a:spcPct val="150000"/>
              </a:lnSpc>
            </a:pPr>
            <a:r>
              <a:rPr lang="en-US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 </a:t>
            </a:r>
            <a:r>
              <a:rPr lang="en-US" sz="26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    they are </a:t>
            </a:r>
            <a:r>
              <a:rPr lang="en-US" sz="2600" b="1" u="sng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US" sz="2600" u="sng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mpowered</a:t>
            </a:r>
            <a:r>
              <a:rPr lang="en-US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,​</a:t>
            </a:r>
          </a:p>
          <a:p>
            <a:pPr fontAlgn="base">
              <a:lnSpc>
                <a:spcPct val="150000"/>
              </a:lnSpc>
            </a:pPr>
            <a:r>
              <a:rPr lang="en-US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     </a:t>
            </a:r>
            <a:r>
              <a:rPr lang="en-US" sz="26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they </a:t>
            </a:r>
            <a:r>
              <a:rPr lang="en-US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practice good</a:t>
            </a:r>
            <a:r>
              <a:rPr lang="en-US" sz="26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2600" b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US" sz="26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elationships</a:t>
            </a:r>
            <a:r>
              <a:rPr lang="en-US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and </a:t>
            </a:r>
            <a:r>
              <a:rPr lang="en-US" sz="26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r>
              <a:rPr lang="en-US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,​</a:t>
            </a:r>
          </a:p>
          <a:p>
            <a:pPr fontAlgn="base">
              <a:lnSpc>
                <a:spcPct val="150000"/>
              </a:lnSpc>
            </a:pPr>
            <a:r>
              <a:rPr lang="en-US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  </a:t>
            </a:r>
            <a:r>
              <a:rPr lang="en-US" sz="26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they </a:t>
            </a:r>
            <a:r>
              <a:rPr lang="en-US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exhibit</a:t>
            </a:r>
            <a:r>
              <a:rPr lang="en-US" sz="26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2600" b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US" sz="26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lexibility</a:t>
            </a:r>
            <a:r>
              <a:rPr lang="en-US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,​</a:t>
            </a:r>
          </a:p>
          <a:p>
            <a:pPr fontAlgn="base">
              <a:lnSpc>
                <a:spcPct val="150000"/>
              </a:lnSpc>
            </a:pPr>
            <a:r>
              <a:rPr lang="en-US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       </a:t>
            </a:r>
            <a:r>
              <a:rPr lang="en-US" sz="26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then </a:t>
            </a:r>
            <a:r>
              <a:rPr lang="en-US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try for </a:t>
            </a:r>
            <a:r>
              <a:rPr lang="en-US" sz="2600" b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US" sz="26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ptimal</a:t>
            </a:r>
            <a:r>
              <a:rPr lang="en-US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26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Performance</a:t>
            </a:r>
            <a:r>
              <a:rPr lang="en-US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,​</a:t>
            </a:r>
          </a:p>
          <a:p>
            <a:pPr fontAlgn="base">
              <a:lnSpc>
                <a:spcPct val="150000"/>
              </a:lnSpc>
            </a:pPr>
            <a:r>
              <a:rPr lang="en-US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                   </a:t>
            </a:r>
            <a:r>
              <a:rPr lang="en-US" sz="26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  <a:r>
              <a:rPr lang="en-US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they </a:t>
            </a:r>
            <a:r>
              <a:rPr lang="en-US" sz="2600" b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US" sz="26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ecognize</a:t>
            </a:r>
            <a:r>
              <a:rPr lang="en-US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and </a:t>
            </a:r>
            <a:r>
              <a:rPr lang="en-US" sz="26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Appreciate</a:t>
            </a:r>
            <a:r>
              <a:rPr lang="en-US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each other​</a:t>
            </a:r>
          </a:p>
          <a:p>
            <a:pPr fontAlgn="base">
              <a:lnSpc>
                <a:spcPct val="150000"/>
              </a:lnSpc>
            </a:pPr>
            <a:r>
              <a:rPr lang="en-US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            </a:t>
            </a:r>
            <a:r>
              <a:rPr lang="en-US" sz="26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 high </a:t>
            </a:r>
            <a:r>
              <a:rPr lang="en-US" sz="2600" b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sz="26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orale</a:t>
            </a:r>
            <a:r>
              <a:rPr lang="en-US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  <a:endParaRPr lang="en-GB" sz="26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0048464" y="6488668"/>
            <a:ext cx="21435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Lucida Calligraphy" panose="03010101010101010101" pitchFamily="66" charset="0"/>
              </a:rPr>
              <a:t>By </a:t>
            </a:r>
            <a:r>
              <a:rPr lang="en-GB" b="1" dirty="0" smtClean="0">
                <a:solidFill>
                  <a:schemeClr val="bg1"/>
                </a:solidFill>
                <a:latin typeface="Lucida Calligraphy" panose="03010101010101010101" pitchFamily="66" charset="0"/>
              </a:rPr>
              <a:t>Mohammed </a:t>
            </a:r>
            <a:endParaRPr lang="en-GB" b="1" dirty="0">
              <a:solidFill>
                <a:schemeClr val="bg1"/>
              </a:solidFill>
              <a:latin typeface="Lucida Calligraphy" panose="03010101010101010101" pitchFamily="66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0" y="0"/>
            <a:ext cx="17056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latin typeface="Lucida Calligraphy" panose="03010101010101010101" pitchFamily="66" charset="0"/>
              </a:rPr>
              <a:t>H</a:t>
            </a:r>
            <a:r>
              <a:rPr lang="en-GB" sz="4000" b="1" dirty="0" smtClean="0">
                <a:solidFill>
                  <a:schemeClr val="accent6"/>
                </a:solidFill>
                <a:latin typeface="Lucida Calligraphy" panose="03010101010101010101" pitchFamily="66" charset="0"/>
              </a:rPr>
              <a:t>C</a:t>
            </a:r>
            <a:r>
              <a:rPr lang="en-GB" sz="4000" b="1" dirty="0" smtClean="0">
                <a:latin typeface="Lucida Calligraphy" panose="03010101010101010101" pitchFamily="66" charset="0"/>
              </a:rPr>
              <a:t>S</a:t>
            </a:r>
            <a:endParaRPr lang="en-GB" sz="2500" b="1" dirty="0">
              <a:latin typeface="Lucida Calligraphy" panose="03010101010101010101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1288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7905" y="609600"/>
            <a:ext cx="8596668" cy="812800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Factors of what makes a successful team</a:t>
            </a:r>
          </a:p>
        </p:txBody>
      </p:sp>
      <p:sp>
        <p:nvSpPr>
          <p:cNvPr id="3" name="Rectangle 2"/>
          <p:cNvSpPr/>
          <p:nvPr/>
        </p:nvSpPr>
        <p:spPr>
          <a:xfrm>
            <a:off x="1087945" y="1866538"/>
            <a:ext cx="8186057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and </a:t>
            </a:r>
            <a:r>
              <a:rPr lang="en-GB" sz="20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</a:p>
          <a:p>
            <a:pPr fontAlgn="base"/>
            <a:endParaRPr 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Personality of members </a:t>
            </a:r>
            <a:r>
              <a:rPr lang="en-US" sz="20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endParaRPr 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Size of teams </a:t>
            </a:r>
            <a:endParaRPr lang="en-GB" sz="2000" dirty="0" smtClean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Allocation of</a:t>
            </a:r>
          </a:p>
          <a:p>
            <a:pPr fontAlgn="base"/>
            <a:r>
              <a:rPr lang="en-GB" sz="20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Confidence</a:t>
            </a:r>
          </a:p>
          <a:p>
            <a:pPr fontAlgn="base"/>
            <a:endParaRPr 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Trust </a:t>
            </a:r>
            <a:endParaRPr lang="en-US" sz="2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048464" y="6488668"/>
            <a:ext cx="21435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Lucida Calligraphy" panose="03010101010101010101" pitchFamily="66" charset="0"/>
              </a:rPr>
              <a:t>By </a:t>
            </a:r>
            <a:r>
              <a:rPr lang="en-GB" b="1" dirty="0" smtClean="0">
                <a:solidFill>
                  <a:schemeClr val="bg1"/>
                </a:solidFill>
                <a:latin typeface="Lucida Calligraphy" panose="03010101010101010101" pitchFamily="66" charset="0"/>
              </a:rPr>
              <a:t>Mohammed </a:t>
            </a:r>
            <a:endParaRPr lang="en-GB" b="1" dirty="0">
              <a:solidFill>
                <a:schemeClr val="bg1"/>
              </a:solidFill>
              <a:latin typeface="Lucida Calligraphy" panose="03010101010101010101" pitchFamily="66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0"/>
            <a:ext cx="17056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latin typeface="Lucida Calligraphy" panose="03010101010101010101" pitchFamily="66" charset="0"/>
              </a:rPr>
              <a:t>H</a:t>
            </a:r>
            <a:r>
              <a:rPr lang="en-GB" sz="4000" b="1" dirty="0" smtClean="0">
                <a:solidFill>
                  <a:schemeClr val="accent6"/>
                </a:solidFill>
                <a:latin typeface="Lucida Calligraphy" panose="03010101010101010101" pitchFamily="66" charset="0"/>
              </a:rPr>
              <a:t>C</a:t>
            </a:r>
            <a:r>
              <a:rPr lang="en-GB" sz="4000" b="1" dirty="0" smtClean="0">
                <a:latin typeface="Lucida Calligraphy" panose="03010101010101010101" pitchFamily="66" charset="0"/>
              </a:rPr>
              <a:t>S</a:t>
            </a:r>
            <a:endParaRPr lang="en-GB" sz="2500" b="1" dirty="0">
              <a:latin typeface="Lucida Calligraphy" panose="03010101010101010101" pitchFamily="66" charset="0"/>
            </a:endParaRPr>
          </a:p>
        </p:txBody>
      </p:sp>
      <p:pic>
        <p:nvPicPr>
          <p:cNvPr id="2050" name="Picture 2" descr="Related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1634" y="1865574"/>
            <a:ext cx="4520747" cy="3616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490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191657" y="1921078"/>
            <a:ext cx="6096000" cy="3170099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base"/>
            <a:r>
              <a:rPr lang="en-GB" sz="25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“The true foundation of successful </a:t>
            </a:r>
            <a:r>
              <a:rPr lang="en-GB" sz="25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companies and teams, families and marriages is trust. </a:t>
            </a:r>
            <a:r>
              <a:rPr lang="en-GB" sz="25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Because trust enables people to communicate to solve problems.” </a:t>
            </a:r>
            <a:r>
              <a:rPr lang="en-US" sz="25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endParaRPr lang="en-GB" sz="2500" dirty="0" smtClean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5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Stephen </a:t>
            </a:r>
            <a:r>
              <a:rPr lang="en-GB" sz="25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R. Covey Author of “The Seven Habits of Highly Successful </a:t>
            </a:r>
            <a:r>
              <a:rPr lang="en-GB" sz="25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endParaRPr lang="en-US" sz="25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061028" y="783772"/>
            <a:ext cx="521062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TRUST</a:t>
            </a:r>
          </a:p>
        </p:txBody>
      </p:sp>
      <p:sp>
        <p:nvSpPr>
          <p:cNvPr id="5" name="Rectangle 4"/>
          <p:cNvSpPr/>
          <p:nvPr/>
        </p:nvSpPr>
        <p:spPr>
          <a:xfrm>
            <a:off x="10048464" y="6488668"/>
            <a:ext cx="21435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Lucida Calligraphy" panose="03010101010101010101" pitchFamily="66" charset="0"/>
              </a:rPr>
              <a:t>By </a:t>
            </a:r>
            <a:r>
              <a:rPr lang="en-GB" b="1" dirty="0" smtClean="0">
                <a:solidFill>
                  <a:schemeClr val="bg1"/>
                </a:solidFill>
                <a:latin typeface="Lucida Calligraphy" panose="03010101010101010101" pitchFamily="66" charset="0"/>
              </a:rPr>
              <a:t>Mohammed </a:t>
            </a:r>
            <a:endParaRPr lang="en-GB" b="1" dirty="0">
              <a:solidFill>
                <a:schemeClr val="bg1"/>
              </a:solidFill>
              <a:latin typeface="Lucida Calligraphy" panose="03010101010101010101" pitchFamily="66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0"/>
            <a:ext cx="17056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latin typeface="Lucida Calligraphy" panose="03010101010101010101" pitchFamily="66" charset="0"/>
              </a:rPr>
              <a:t>H</a:t>
            </a:r>
            <a:r>
              <a:rPr lang="en-GB" sz="4000" b="1" dirty="0" smtClean="0">
                <a:solidFill>
                  <a:schemeClr val="accent6"/>
                </a:solidFill>
                <a:latin typeface="Lucida Calligraphy" panose="03010101010101010101" pitchFamily="66" charset="0"/>
              </a:rPr>
              <a:t>C</a:t>
            </a:r>
            <a:r>
              <a:rPr lang="en-GB" sz="4000" b="1" dirty="0" smtClean="0">
                <a:latin typeface="Lucida Calligraphy" panose="03010101010101010101" pitchFamily="66" charset="0"/>
              </a:rPr>
              <a:t>S</a:t>
            </a:r>
            <a:endParaRPr lang="en-GB" sz="2500" b="1" dirty="0">
              <a:latin typeface="Lucida Calligraphy" panose="03010101010101010101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6702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68170" y="27371"/>
            <a:ext cx="2249750" cy="260011"/>
          </a:xfrm>
        </p:spPr>
        <p:txBody>
          <a:bodyPr>
            <a:normAutofit fontScale="90000"/>
          </a:bodyPr>
          <a:lstStyle/>
          <a:p>
            <a:r>
              <a:rPr lang="en-GB" sz="3300" b="1" u="sng" dirty="0" smtClean="0"/>
              <a:t>References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0" y="0"/>
            <a:ext cx="17056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latin typeface="Lucida Calligraphy" panose="03010101010101010101" pitchFamily="66" charset="0"/>
              </a:rPr>
              <a:t>H</a:t>
            </a:r>
            <a:r>
              <a:rPr lang="en-GB" sz="4000" b="1" dirty="0" smtClean="0">
                <a:solidFill>
                  <a:schemeClr val="accent6"/>
                </a:solidFill>
                <a:latin typeface="Lucida Calligraphy" panose="03010101010101010101" pitchFamily="66" charset="0"/>
              </a:rPr>
              <a:t>C</a:t>
            </a:r>
            <a:r>
              <a:rPr lang="en-GB" sz="4000" b="1" dirty="0" smtClean="0">
                <a:latin typeface="Lucida Calligraphy" panose="03010101010101010101" pitchFamily="66" charset="0"/>
              </a:rPr>
              <a:t>S</a:t>
            </a:r>
            <a:endParaRPr lang="en-GB" sz="2500" b="1" dirty="0">
              <a:latin typeface="Lucida Calligraphy" panose="03010101010101010101" pitchFamily="66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700339" y="6488668"/>
            <a:ext cx="15953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smtClean="0">
                <a:solidFill>
                  <a:schemeClr val="bg1"/>
                </a:solidFill>
                <a:latin typeface="Lucida Calligraphy" panose="03010101010101010101" pitchFamily="66" charset="0"/>
              </a:rPr>
              <a:t>By Shapali </a:t>
            </a:r>
            <a:endParaRPr lang="en-GB" b="1" dirty="0">
              <a:solidFill>
                <a:schemeClr val="bg1"/>
              </a:solidFill>
              <a:latin typeface="Lucida Calligraphy" panose="03010101010101010101" pitchFamily="66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29101" y="1010245"/>
            <a:ext cx="9039497" cy="60170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xmlns="" xmlns:lc="http://schemas.openxmlformats.org/drawingml/2006/lockedCanvas" val="tx"/>
                    </a:ext>
                  </a:extLst>
                </a:hlinkClick>
              </a:rPr>
              <a:t>Abundi</a:t>
            </a: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xmlns="" xmlns:lc="http://schemas.openxmlformats.org/drawingml/2006/lockedCanvas" val="tx"/>
                    </a:ext>
                  </a:extLst>
                </a:hlinkClick>
              </a:rPr>
              <a:t>, G. (</a:t>
            </a:r>
            <a:r>
              <a:rPr lang="en-GB" sz="11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xmlns="" xmlns:lc="http://schemas.openxmlformats.org/drawingml/2006/lockedCanvas" val="tx"/>
                    </a:ext>
                  </a:extLst>
                </a:hlinkClick>
              </a:rPr>
              <a:t>2010) </a:t>
            </a:r>
            <a:r>
              <a:rPr lang="en-GB" sz="1100" i="1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xmlns="" xmlns:lc="http://schemas.openxmlformats.org/drawingml/2006/lockedCanvas" val="tx"/>
                    </a:ext>
                  </a:extLst>
                </a:hlinkClick>
              </a:rPr>
              <a:t>The </a:t>
            </a:r>
            <a:r>
              <a:rPr lang="en-GB" sz="11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xmlns="" xmlns:lc="http://schemas.openxmlformats.org/drawingml/2006/lockedCanvas" val="tx"/>
                    </a:ext>
                  </a:extLst>
                </a:hlinkClick>
              </a:rPr>
              <a:t>Five Stages of Team development</a:t>
            </a:r>
            <a:r>
              <a:rPr lang="en-GB" sz="1100" i="1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xmlns="" xmlns:lc="http://schemas.openxmlformats.org/drawingml/2006/lockedCanvas" val="tx"/>
                    </a:ext>
                  </a:extLst>
                </a:hlinkClick>
              </a:rPr>
              <a:t>.</a:t>
            </a:r>
          </a:p>
          <a:p>
            <a:r>
              <a:rPr lang="en-GB" sz="11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xmlns="" xmlns:lc="http://schemas.openxmlformats.org/drawingml/2006/lockedCanvas" val="tx"/>
                    </a:ext>
                  </a:extLst>
                </a:hlinkClick>
              </a:rPr>
              <a:t>Available </a:t>
            </a: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xmlns="" xmlns:lc="http://schemas.openxmlformats.org/drawingml/2006/lockedCanvas" val="tx"/>
                    </a:ext>
                  </a:extLst>
                </a:hlinkClick>
              </a:rPr>
              <a:t>at: </a:t>
            </a:r>
            <a:r>
              <a:rPr lang="en-GB" sz="1100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xmlns="" xmlns:lc="http://schemas.openxmlformats.org/drawingml/2006/lockedCanvas" val="tx"/>
                    </a:ext>
                  </a:extLst>
                </a:hlinkClick>
              </a:rPr>
              <a:t>https://www.projectsmart.co.uk/the-five-stages-of-team-development-a-case-study.php</a:t>
            </a:r>
            <a:r>
              <a:rPr lang="en-GB" sz="1100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1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(Accessed: </a:t>
            </a: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10th </a:t>
            </a:r>
            <a:r>
              <a:rPr lang="en-GB" sz="11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May 2019).</a:t>
            </a:r>
          </a:p>
          <a:p>
            <a:endParaRPr lang="en-GB" sz="1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ACAS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(2011)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Workplace conflict management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London: ACAS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http://www.acas.org.uk/media/pdf/8/s/0811_Workplace_conflict_management-business_poll.pdf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Accessed: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May 2019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GB" sz="1100" u="sng" dirty="0">
              <a:latin typeface="Arial" panose="020B0604020202020204" pitchFamily="34" charset="0"/>
              <a:cs typeface="Arial" panose="020B0604020202020204" pitchFamily="34" charset="0"/>
              <a:hlinkClick r:id="rId4"/>
            </a:endParaRPr>
          </a:p>
          <a:p>
            <a:endParaRPr lang="en-GB" sz="11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Mattson, D. Benefits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of team working </a:t>
            </a:r>
            <a:r>
              <a:rPr lang="en-GB" sz="1100" dirty="0">
                <a:hlinkClick r:id="rId5"/>
              </a:rPr>
              <a:t>https://</a:t>
            </a:r>
            <a:r>
              <a:rPr lang="en-GB" sz="1100" dirty="0" smtClean="0">
                <a:hlinkClick r:id="rId5"/>
              </a:rPr>
              <a:t>www.sandler.com/blog/6-benefits-of-teamwork-in-the-workplace</a:t>
            </a:r>
            <a:endParaRPr lang="en-GB" sz="11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Blanchards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Perform Model </a:t>
            </a:r>
            <a:r>
              <a:rPr lang="en-GB" sz="11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http://www.pdsaconsulting.com/perform-model</a:t>
            </a:r>
            <a:r>
              <a:rPr lang="en-GB" sz="11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Accessed: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9th May 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2019).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Bradbury, A.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(2006)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Successful Presentation skills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Ed. London: Kogan Page publisher</a:t>
            </a:r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CIPD (2015)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Conflict management: a shift in direction?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Chartered Institute of Personnel and Development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https://www.cipd.co.uk/Images/conflict-management-shift-direction_tcm18-10803.pdf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Accessed: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3rd May 2019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en-GB" sz="1100" u="sng" dirty="0">
              <a:latin typeface="Arial" panose="020B0604020202020204" pitchFamily="34" charset="0"/>
              <a:cs typeface="Arial" panose="020B0604020202020204" pitchFamily="34" charset="0"/>
              <a:hlinkClick r:id="rId4"/>
            </a:endParaRPr>
          </a:p>
          <a:p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Huan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 (2012) ‘The difference of conflict management styles and conflict resolution in workplace’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Business&amp; Entrepreneurship Journal,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1(1) pp. 141-155 </a:t>
            </a:r>
          </a:p>
          <a:p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Accessed: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1st May 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2019.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pdfs.semanticscholar.org/d1ea/12362f77e27ede4f4b973aff581bf08b65bc.pdf</a:t>
            </a:r>
            <a:endParaRPr lang="en-GB" sz="11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Management Study Guide (2019) Team Development. Available at: 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https://www.managementstudyguide.com/team-development.htm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(Accessed: 10</a:t>
            </a:r>
            <a:r>
              <a:rPr lang="en-GB" sz="11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 May 2019).</a:t>
            </a:r>
          </a:p>
          <a:p>
            <a:pPr fontAlgn="base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11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Mostert,N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(2015)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‘Belbin – the way forward for innovation teams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’, Journal of Creativity and Business Innovation,(1)                      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</a:t>
            </a:r>
          </a:p>
          <a:p>
            <a:pPr fontAlgn="base"/>
            <a:r>
              <a:rPr lang="en-GB" sz="1100" dirty="0">
                <a:hlinkClick r:id="rId10"/>
              </a:rPr>
              <a:t>https://</a:t>
            </a:r>
            <a:r>
              <a:rPr lang="en-GB" sz="1100" dirty="0" smtClean="0">
                <a:hlinkClick r:id="rId10"/>
              </a:rPr>
              <a:t>www.belbin.com/media/1700/belbin-aug2015-thewayforwardforinnovationteams-jofcreativitybusinessinnovation-v1-2015-nel-mostert.pdf</a:t>
            </a:r>
            <a:r>
              <a:rPr lang="en-GB" sz="1100" dirty="0" smtClean="0"/>
              <a:t> </a:t>
            </a:r>
            <a:r>
              <a:rPr lang="en-GB" sz="1100" dirty="0"/>
              <a:t>(Accessed 7th May 2019</a:t>
            </a:r>
            <a:r>
              <a:rPr lang="en-GB" sz="1100" dirty="0" smtClean="0"/>
              <a:t>)</a:t>
            </a:r>
          </a:p>
          <a:p>
            <a:pPr fontAlgn="base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xmlns="" xmlns:lc="http://schemas.openxmlformats.org/drawingml/2006/lockedCanvas" val="tx"/>
                    </a:ext>
                  </a:extLst>
                </a:hlinkClick>
              </a:rPr>
              <a:t>MSG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xmlns="" xmlns:lc="http://schemas.openxmlformats.org/drawingml/2006/lockedCanvas" val="tx"/>
                    </a:ext>
                  </a:extLst>
                </a:hlinkClick>
              </a:rPr>
              <a:t>, (2019). Team Development. Available at: https://www.managementstudyguide.com/team-development.htm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ccessed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on 10th M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ay 2019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0370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-14606" y="11182"/>
            <a:ext cx="17056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latin typeface="Lucida Calligraphy" panose="03010101010101010101" pitchFamily="66" charset="0"/>
              </a:rPr>
              <a:t>H</a:t>
            </a:r>
            <a:r>
              <a:rPr lang="en-GB" sz="4000" b="1" dirty="0" smtClean="0">
                <a:solidFill>
                  <a:schemeClr val="accent6"/>
                </a:solidFill>
                <a:latin typeface="Lucida Calligraphy" panose="03010101010101010101" pitchFamily="66" charset="0"/>
              </a:rPr>
              <a:t>.C.</a:t>
            </a:r>
            <a:r>
              <a:rPr lang="en-GB" sz="4000" b="1" dirty="0" smtClean="0">
                <a:latin typeface="Lucida Calligraphy" panose="03010101010101010101" pitchFamily="66" charset="0"/>
              </a:rPr>
              <a:t>S</a:t>
            </a:r>
            <a:endParaRPr lang="en-GB" sz="2500" b="1" dirty="0">
              <a:latin typeface="Lucida Calligraphy" panose="03010101010101010101" pitchFamily="66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799299" y="6534835"/>
            <a:ext cx="1392701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b="1" dirty="0" smtClean="0">
                <a:solidFill>
                  <a:schemeClr val="bg1"/>
                </a:solidFill>
                <a:latin typeface="Lucida Calligraphy" panose="03010101010101010101" pitchFamily="66" charset="0"/>
              </a:rPr>
              <a:t>By Shapali </a:t>
            </a:r>
            <a:endParaRPr lang="en-GB" sz="1500" b="1" dirty="0">
              <a:solidFill>
                <a:schemeClr val="bg1"/>
              </a:solidFill>
              <a:latin typeface="Lucida Calligraphy" panose="03010101010101010101" pitchFamily="66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07477" y="877222"/>
            <a:ext cx="9039497" cy="22929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Nischal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S (2014) ‘Application of Thomas Kilmann Conflict Resolution Mechanism for Conflict Management in HR of Manufacturing Sector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’ Commerce Management Journal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3(1), pp.62-70 </a:t>
            </a:r>
          </a:p>
          <a:p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Accessed: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May 2019</a:t>
            </a:r>
            <a:endParaRPr lang="en-GB" sz="1100" u="sng" dirty="0">
              <a:latin typeface="Arial" panose="020B0604020202020204" pitchFamily="34" charset="0"/>
              <a:cs typeface="Arial" panose="020B0604020202020204" pitchFamily="34" charset="0"/>
              <a:hlinkClick r:id="rId2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pdfs.semanticscholar.org/83b6/728c4e131553e5185939360bf43c42acf039.pdf</a:t>
            </a:r>
            <a:endParaRPr lang="en-GB" sz="11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Rahim M (2002) ‘Toward a theory of managing organisational conflict’ </a:t>
            </a:r>
            <a:r>
              <a:rPr lang="en-GB" sz="11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The international Journal of Conflict Management, 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13 (3) pp. 206-235</a:t>
            </a:r>
          </a:p>
          <a:p>
            <a:r>
              <a:rPr lang="en-GB" sz="1100" i="1" dirty="0" smtClean="0">
                <a:latin typeface="Arial" panose="020B0604020202020204" pitchFamily="34" charset="0"/>
                <a:cs typeface="Arial" panose="020B0604020202020204" pitchFamily="34" charset="0"/>
              </a:rPr>
              <a:t>Accessed 30</a:t>
            </a:r>
            <a:r>
              <a:rPr lang="en-GB" sz="1100" i="1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April 2019</a:t>
            </a:r>
          </a:p>
          <a:p>
            <a:r>
              <a:rPr lang="en-GB" sz="1100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https://www.researchgate.net/publication/228182312_Toward_a_Theory_of_Managing_Organizational_Conflict</a:t>
            </a:r>
            <a:endParaRPr lang="en-GB" sz="1100" dirty="0" smtClean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Stephen R. Covey Author of “The Seven Habits of Highly Successful People”</a:t>
            </a:r>
          </a:p>
          <a:p>
            <a:endParaRPr lang="en-GB" sz="11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Toggl (2019) </a:t>
            </a:r>
            <a:r>
              <a:rPr lang="en-GB" sz="1100" i="1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Tuckman’s Theory. </a:t>
            </a:r>
            <a:r>
              <a:rPr lang="en-GB" sz="11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https://toggl.com/stages-of-team-development/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(Accessed: 10</a:t>
            </a:r>
            <a:r>
              <a:rPr lang="en-GB" sz="11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 May 2019). 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3725687" y="122376"/>
            <a:ext cx="2202847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000" b="1" u="sng" dirty="0">
                <a:solidFill>
                  <a:srgbClr val="C00000"/>
                </a:solidFill>
              </a:rPr>
              <a:t>References</a:t>
            </a:r>
            <a:endParaRPr lang="en-GB" sz="3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0989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6129</TotalTime>
  <Words>1125</Words>
  <Application>Microsoft Office PowerPoint</Application>
  <PresentationFormat>Widescreen</PresentationFormat>
  <Paragraphs>252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5" baseType="lpstr">
      <vt:lpstr>Arial</vt:lpstr>
      <vt:lpstr>Arial Black</vt:lpstr>
      <vt:lpstr>Calibri</vt:lpstr>
      <vt:lpstr>Lucida Calligraphy</vt:lpstr>
      <vt:lpstr>MetaCompPro-Book W01 Regular</vt:lpstr>
      <vt:lpstr>MetaCompPro-Light W01 Regular</vt:lpstr>
      <vt:lpstr>Times New Roman</vt:lpstr>
      <vt:lpstr>Trebuchet MS</vt:lpstr>
      <vt:lpstr>Wingdings 3</vt:lpstr>
      <vt:lpstr>Facet</vt:lpstr>
      <vt:lpstr>Hammonds Consulting Services</vt:lpstr>
      <vt:lpstr>Team Members  Group 4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Why Team Development?</vt:lpstr>
      <vt:lpstr>Bruce Tuckman’s Model</vt:lpstr>
      <vt:lpstr> The 5 Stages of Development</vt:lpstr>
      <vt:lpstr>PowerPoint Presentation</vt:lpstr>
      <vt:lpstr>PowerPoint Presentation</vt:lpstr>
      <vt:lpstr>Past experiences working in a team</vt:lpstr>
      <vt:lpstr>PowerPoint Presentation</vt:lpstr>
      <vt:lpstr>PowerPoint Presentation</vt:lpstr>
      <vt:lpstr>PowerPoint Presentation</vt:lpstr>
      <vt:lpstr>Conflict Handling Modes  Thomas-Kilmann 1974</vt:lpstr>
      <vt:lpstr>PowerPoint Presentation</vt:lpstr>
      <vt:lpstr>PowerPoint Presentation</vt:lpstr>
      <vt:lpstr>Blanchard's Model​</vt:lpstr>
      <vt:lpstr>Factors of what makes a successful team</vt:lpstr>
      <vt:lpstr>PowerPoint Presentation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Hammonds Consultants</dc:title>
  <dc:creator>Shapali Khanam (1713884)</dc:creator>
  <cp:lastModifiedBy>Shapali Khanam (1713884)</cp:lastModifiedBy>
  <cp:revision>327</cp:revision>
  <dcterms:created xsi:type="dcterms:W3CDTF">2019-05-07T08:33:40Z</dcterms:created>
  <dcterms:modified xsi:type="dcterms:W3CDTF">2019-05-16T08:57:24Z</dcterms:modified>
</cp:coreProperties>
</file>