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9"/>
  </p:notesMasterIdLst>
  <p:sldIdLst>
    <p:sldId id="256" r:id="rId2"/>
    <p:sldId id="259" r:id="rId3"/>
    <p:sldId id="260" r:id="rId4"/>
    <p:sldId id="262" r:id="rId5"/>
    <p:sldId id="263" r:id="rId6"/>
    <p:sldId id="264" r:id="rId7"/>
    <p:sldId id="265"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C7F643-B335-4EA4-8126-FE99F64B0974}" v="1" dt="2023-03-22T14:31:36.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0" y="3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2124F-955C-4729-B202-21F007FA719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66AE316-5FA9-4744-AE92-3E2328029E7F}">
      <dgm:prSet/>
      <dgm:spPr/>
      <dgm:t>
        <a:bodyPr/>
        <a:lstStyle/>
        <a:p>
          <a:r>
            <a:rPr lang="en-GB"/>
            <a:t>Anorexia Nervosa</a:t>
          </a:r>
          <a:endParaRPr lang="en-US"/>
        </a:p>
      </dgm:t>
    </dgm:pt>
    <dgm:pt modelId="{B4C3B953-2636-4C55-BF44-0BC161BDA8E6}" type="parTrans" cxnId="{E3F45AC0-B61C-4C7D-9274-B980857319BF}">
      <dgm:prSet/>
      <dgm:spPr/>
      <dgm:t>
        <a:bodyPr/>
        <a:lstStyle/>
        <a:p>
          <a:endParaRPr lang="en-US"/>
        </a:p>
      </dgm:t>
    </dgm:pt>
    <dgm:pt modelId="{188412E0-F083-4929-A656-CF6F0BDEF02C}" type="sibTrans" cxnId="{E3F45AC0-B61C-4C7D-9274-B980857319BF}">
      <dgm:prSet/>
      <dgm:spPr/>
      <dgm:t>
        <a:bodyPr/>
        <a:lstStyle/>
        <a:p>
          <a:endParaRPr lang="en-US"/>
        </a:p>
      </dgm:t>
    </dgm:pt>
    <dgm:pt modelId="{FC8B33AB-67C2-4F8D-A248-53180270CF7A}">
      <dgm:prSet/>
      <dgm:spPr/>
      <dgm:t>
        <a:bodyPr/>
        <a:lstStyle/>
        <a:p>
          <a:r>
            <a:rPr lang="en-GB"/>
            <a:t>Bulimia Nervosa</a:t>
          </a:r>
          <a:endParaRPr lang="en-US"/>
        </a:p>
      </dgm:t>
    </dgm:pt>
    <dgm:pt modelId="{D1720E1C-9AB7-408B-B760-5FBC5D922194}" type="parTrans" cxnId="{2D76EA33-CE16-44E1-88B2-A8EE8AE101AA}">
      <dgm:prSet/>
      <dgm:spPr/>
      <dgm:t>
        <a:bodyPr/>
        <a:lstStyle/>
        <a:p>
          <a:endParaRPr lang="en-US"/>
        </a:p>
      </dgm:t>
    </dgm:pt>
    <dgm:pt modelId="{C018A585-5805-40AC-A690-491E1F17CEC7}" type="sibTrans" cxnId="{2D76EA33-CE16-44E1-88B2-A8EE8AE101AA}">
      <dgm:prSet/>
      <dgm:spPr/>
      <dgm:t>
        <a:bodyPr/>
        <a:lstStyle/>
        <a:p>
          <a:endParaRPr lang="en-US"/>
        </a:p>
      </dgm:t>
    </dgm:pt>
    <dgm:pt modelId="{016C3ED4-2736-4537-BFB4-574C99E70C8A}">
      <dgm:prSet/>
      <dgm:spPr/>
      <dgm:t>
        <a:bodyPr/>
        <a:lstStyle/>
        <a:p>
          <a:r>
            <a:rPr lang="en-GB"/>
            <a:t>Binge Eating</a:t>
          </a:r>
          <a:endParaRPr lang="en-US"/>
        </a:p>
      </dgm:t>
    </dgm:pt>
    <dgm:pt modelId="{09F891B4-A812-4EB4-9C45-717B03E02C65}" type="parTrans" cxnId="{F002A4A7-317E-4F32-B83C-F43A0B6877A4}">
      <dgm:prSet/>
      <dgm:spPr/>
      <dgm:t>
        <a:bodyPr/>
        <a:lstStyle/>
        <a:p>
          <a:endParaRPr lang="en-US"/>
        </a:p>
      </dgm:t>
    </dgm:pt>
    <dgm:pt modelId="{AF4E502F-C1A6-4B5E-9822-6332B4013F71}" type="sibTrans" cxnId="{F002A4A7-317E-4F32-B83C-F43A0B6877A4}">
      <dgm:prSet/>
      <dgm:spPr/>
      <dgm:t>
        <a:bodyPr/>
        <a:lstStyle/>
        <a:p>
          <a:endParaRPr lang="en-US"/>
        </a:p>
      </dgm:t>
    </dgm:pt>
    <dgm:pt modelId="{9A38DDAD-0071-42A7-8401-EC2C06006C6E}">
      <dgm:prSet/>
      <dgm:spPr/>
      <dgm:t>
        <a:bodyPr/>
        <a:lstStyle/>
        <a:p>
          <a:r>
            <a:rPr lang="en-GB"/>
            <a:t>OSFED – Other Specified Feeding or Eating Disorder</a:t>
          </a:r>
          <a:endParaRPr lang="en-US"/>
        </a:p>
      </dgm:t>
    </dgm:pt>
    <dgm:pt modelId="{02452681-B03C-4917-8FDA-D14E100DC06D}" type="parTrans" cxnId="{24FD4F4E-DF2F-4A96-A7E2-F7227578611C}">
      <dgm:prSet/>
      <dgm:spPr/>
      <dgm:t>
        <a:bodyPr/>
        <a:lstStyle/>
        <a:p>
          <a:endParaRPr lang="en-US"/>
        </a:p>
      </dgm:t>
    </dgm:pt>
    <dgm:pt modelId="{53510F25-7FAD-4EB2-8937-7FD6F14C2187}" type="sibTrans" cxnId="{24FD4F4E-DF2F-4A96-A7E2-F7227578611C}">
      <dgm:prSet/>
      <dgm:spPr/>
      <dgm:t>
        <a:bodyPr/>
        <a:lstStyle/>
        <a:p>
          <a:endParaRPr lang="en-US"/>
        </a:p>
      </dgm:t>
    </dgm:pt>
    <dgm:pt modelId="{CADBD091-531A-4947-B85A-23BD3F2ADE35}" type="pres">
      <dgm:prSet presAssocID="{A622124F-955C-4729-B202-21F007FA7199}" presName="vert0" presStyleCnt="0">
        <dgm:presLayoutVars>
          <dgm:dir/>
          <dgm:animOne val="branch"/>
          <dgm:animLvl val="lvl"/>
        </dgm:presLayoutVars>
      </dgm:prSet>
      <dgm:spPr/>
    </dgm:pt>
    <dgm:pt modelId="{1ACECCB2-24E9-4624-9F83-987F62A2BBF9}" type="pres">
      <dgm:prSet presAssocID="{D66AE316-5FA9-4744-AE92-3E2328029E7F}" presName="thickLine" presStyleLbl="alignNode1" presStyleIdx="0" presStyleCnt="4"/>
      <dgm:spPr/>
    </dgm:pt>
    <dgm:pt modelId="{5FEAD0CF-5DC1-40BC-9211-44D0B8AB3BA1}" type="pres">
      <dgm:prSet presAssocID="{D66AE316-5FA9-4744-AE92-3E2328029E7F}" presName="horz1" presStyleCnt="0"/>
      <dgm:spPr/>
    </dgm:pt>
    <dgm:pt modelId="{2A5DC713-444B-4968-ADA6-DC522C55BCCC}" type="pres">
      <dgm:prSet presAssocID="{D66AE316-5FA9-4744-AE92-3E2328029E7F}" presName="tx1" presStyleLbl="revTx" presStyleIdx="0" presStyleCnt="4"/>
      <dgm:spPr/>
    </dgm:pt>
    <dgm:pt modelId="{056A0572-7AFF-4E2F-AB7C-426C396E4E96}" type="pres">
      <dgm:prSet presAssocID="{D66AE316-5FA9-4744-AE92-3E2328029E7F}" presName="vert1" presStyleCnt="0"/>
      <dgm:spPr/>
    </dgm:pt>
    <dgm:pt modelId="{4941CB8A-E301-4DEA-8D63-D747022B6F21}" type="pres">
      <dgm:prSet presAssocID="{FC8B33AB-67C2-4F8D-A248-53180270CF7A}" presName="thickLine" presStyleLbl="alignNode1" presStyleIdx="1" presStyleCnt="4"/>
      <dgm:spPr/>
    </dgm:pt>
    <dgm:pt modelId="{AFE864F4-7499-4730-B70E-F78A7DCEA9E3}" type="pres">
      <dgm:prSet presAssocID="{FC8B33AB-67C2-4F8D-A248-53180270CF7A}" presName="horz1" presStyleCnt="0"/>
      <dgm:spPr/>
    </dgm:pt>
    <dgm:pt modelId="{8BBFB62A-7A06-47E3-BD44-C82FA4EC2651}" type="pres">
      <dgm:prSet presAssocID="{FC8B33AB-67C2-4F8D-A248-53180270CF7A}" presName="tx1" presStyleLbl="revTx" presStyleIdx="1" presStyleCnt="4"/>
      <dgm:spPr/>
    </dgm:pt>
    <dgm:pt modelId="{681DA70D-426C-4655-99CE-AEECC3BF3CA4}" type="pres">
      <dgm:prSet presAssocID="{FC8B33AB-67C2-4F8D-A248-53180270CF7A}" presName="vert1" presStyleCnt="0"/>
      <dgm:spPr/>
    </dgm:pt>
    <dgm:pt modelId="{E85D8FC3-80CF-4FA4-B546-70910C154C85}" type="pres">
      <dgm:prSet presAssocID="{016C3ED4-2736-4537-BFB4-574C99E70C8A}" presName="thickLine" presStyleLbl="alignNode1" presStyleIdx="2" presStyleCnt="4"/>
      <dgm:spPr/>
    </dgm:pt>
    <dgm:pt modelId="{704EEE85-56D4-4A5A-88DE-0E3799E7A1B1}" type="pres">
      <dgm:prSet presAssocID="{016C3ED4-2736-4537-BFB4-574C99E70C8A}" presName="horz1" presStyleCnt="0"/>
      <dgm:spPr/>
    </dgm:pt>
    <dgm:pt modelId="{213808A1-D92B-4F5D-87E0-269A35EC6815}" type="pres">
      <dgm:prSet presAssocID="{016C3ED4-2736-4537-BFB4-574C99E70C8A}" presName="tx1" presStyleLbl="revTx" presStyleIdx="2" presStyleCnt="4"/>
      <dgm:spPr/>
    </dgm:pt>
    <dgm:pt modelId="{148E1CB9-53E7-4479-B9D1-74DC0E53E83E}" type="pres">
      <dgm:prSet presAssocID="{016C3ED4-2736-4537-BFB4-574C99E70C8A}" presName="vert1" presStyleCnt="0"/>
      <dgm:spPr/>
    </dgm:pt>
    <dgm:pt modelId="{8958798A-591B-423A-818F-03FB5EEE9C44}" type="pres">
      <dgm:prSet presAssocID="{9A38DDAD-0071-42A7-8401-EC2C06006C6E}" presName="thickLine" presStyleLbl="alignNode1" presStyleIdx="3" presStyleCnt="4"/>
      <dgm:spPr/>
    </dgm:pt>
    <dgm:pt modelId="{C9AE85DF-FCC9-495C-9F1D-D9264BCE8A44}" type="pres">
      <dgm:prSet presAssocID="{9A38DDAD-0071-42A7-8401-EC2C06006C6E}" presName="horz1" presStyleCnt="0"/>
      <dgm:spPr/>
    </dgm:pt>
    <dgm:pt modelId="{8DD3871B-24A4-4D32-94B3-4BEB229820FA}" type="pres">
      <dgm:prSet presAssocID="{9A38DDAD-0071-42A7-8401-EC2C06006C6E}" presName="tx1" presStyleLbl="revTx" presStyleIdx="3" presStyleCnt="4"/>
      <dgm:spPr/>
    </dgm:pt>
    <dgm:pt modelId="{E2926E7B-009B-400E-9402-6CE38669D01B}" type="pres">
      <dgm:prSet presAssocID="{9A38DDAD-0071-42A7-8401-EC2C06006C6E}" presName="vert1" presStyleCnt="0"/>
      <dgm:spPr/>
    </dgm:pt>
  </dgm:ptLst>
  <dgm:cxnLst>
    <dgm:cxn modelId="{61BDF411-A449-4844-9AAE-6481D31179F7}" type="presOf" srcId="{9A38DDAD-0071-42A7-8401-EC2C06006C6E}" destId="{8DD3871B-24A4-4D32-94B3-4BEB229820FA}" srcOrd="0" destOrd="0" presId="urn:microsoft.com/office/officeart/2008/layout/LinedList"/>
    <dgm:cxn modelId="{16573C1A-8F12-457A-B706-FB8C87AB21F5}" type="presOf" srcId="{D66AE316-5FA9-4744-AE92-3E2328029E7F}" destId="{2A5DC713-444B-4968-ADA6-DC522C55BCCC}" srcOrd="0" destOrd="0" presId="urn:microsoft.com/office/officeart/2008/layout/LinedList"/>
    <dgm:cxn modelId="{C10EB327-6C95-4148-9EBB-F4CC37D1C615}" type="presOf" srcId="{FC8B33AB-67C2-4F8D-A248-53180270CF7A}" destId="{8BBFB62A-7A06-47E3-BD44-C82FA4EC2651}" srcOrd="0" destOrd="0" presId="urn:microsoft.com/office/officeart/2008/layout/LinedList"/>
    <dgm:cxn modelId="{2D76EA33-CE16-44E1-88B2-A8EE8AE101AA}" srcId="{A622124F-955C-4729-B202-21F007FA7199}" destId="{FC8B33AB-67C2-4F8D-A248-53180270CF7A}" srcOrd="1" destOrd="0" parTransId="{D1720E1C-9AB7-408B-B760-5FBC5D922194}" sibTransId="{C018A585-5805-40AC-A690-491E1F17CEC7}"/>
    <dgm:cxn modelId="{DF922F5D-5869-48AD-A3C9-6DE07684E57A}" type="presOf" srcId="{A622124F-955C-4729-B202-21F007FA7199}" destId="{CADBD091-531A-4947-B85A-23BD3F2ADE35}" srcOrd="0" destOrd="0" presId="urn:microsoft.com/office/officeart/2008/layout/LinedList"/>
    <dgm:cxn modelId="{24FD4F4E-DF2F-4A96-A7E2-F7227578611C}" srcId="{A622124F-955C-4729-B202-21F007FA7199}" destId="{9A38DDAD-0071-42A7-8401-EC2C06006C6E}" srcOrd="3" destOrd="0" parTransId="{02452681-B03C-4917-8FDA-D14E100DC06D}" sibTransId="{53510F25-7FAD-4EB2-8937-7FD6F14C2187}"/>
    <dgm:cxn modelId="{7521B88B-AB2D-4B1D-BB65-3281ED3FE6E1}" type="presOf" srcId="{016C3ED4-2736-4537-BFB4-574C99E70C8A}" destId="{213808A1-D92B-4F5D-87E0-269A35EC6815}" srcOrd="0" destOrd="0" presId="urn:microsoft.com/office/officeart/2008/layout/LinedList"/>
    <dgm:cxn modelId="{F002A4A7-317E-4F32-B83C-F43A0B6877A4}" srcId="{A622124F-955C-4729-B202-21F007FA7199}" destId="{016C3ED4-2736-4537-BFB4-574C99E70C8A}" srcOrd="2" destOrd="0" parTransId="{09F891B4-A812-4EB4-9C45-717B03E02C65}" sibTransId="{AF4E502F-C1A6-4B5E-9822-6332B4013F71}"/>
    <dgm:cxn modelId="{E3F45AC0-B61C-4C7D-9274-B980857319BF}" srcId="{A622124F-955C-4729-B202-21F007FA7199}" destId="{D66AE316-5FA9-4744-AE92-3E2328029E7F}" srcOrd="0" destOrd="0" parTransId="{B4C3B953-2636-4C55-BF44-0BC161BDA8E6}" sibTransId="{188412E0-F083-4929-A656-CF6F0BDEF02C}"/>
    <dgm:cxn modelId="{89E1AFFE-FB1A-4D33-B4BC-BAD645AA2C40}" type="presParOf" srcId="{CADBD091-531A-4947-B85A-23BD3F2ADE35}" destId="{1ACECCB2-24E9-4624-9F83-987F62A2BBF9}" srcOrd="0" destOrd="0" presId="urn:microsoft.com/office/officeart/2008/layout/LinedList"/>
    <dgm:cxn modelId="{8C542CC8-4CB0-40B5-B2A8-2F77C36BB1A8}" type="presParOf" srcId="{CADBD091-531A-4947-B85A-23BD3F2ADE35}" destId="{5FEAD0CF-5DC1-40BC-9211-44D0B8AB3BA1}" srcOrd="1" destOrd="0" presId="urn:microsoft.com/office/officeart/2008/layout/LinedList"/>
    <dgm:cxn modelId="{CDCCA148-810C-4286-A77F-B496ACD75CBC}" type="presParOf" srcId="{5FEAD0CF-5DC1-40BC-9211-44D0B8AB3BA1}" destId="{2A5DC713-444B-4968-ADA6-DC522C55BCCC}" srcOrd="0" destOrd="0" presId="urn:microsoft.com/office/officeart/2008/layout/LinedList"/>
    <dgm:cxn modelId="{C7324542-72D5-45F5-A835-7D4BBA2027BE}" type="presParOf" srcId="{5FEAD0CF-5DC1-40BC-9211-44D0B8AB3BA1}" destId="{056A0572-7AFF-4E2F-AB7C-426C396E4E96}" srcOrd="1" destOrd="0" presId="urn:microsoft.com/office/officeart/2008/layout/LinedList"/>
    <dgm:cxn modelId="{527EB69C-DF1A-4A5A-BD4E-2DB2C6757942}" type="presParOf" srcId="{CADBD091-531A-4947-B85A-23BD3F2ADE35}" destId="{4941CB8A-E301-4DEA-8D63-D747022B6F21}" srcOrd="2" destOrd="0" presId="urn:microsoft.com/office/officeart/2008/layout/LinedList"/>
    <dgm:cxn modelId="{8B2044AF-BE43-4A8C-BA3A-2940E3A6D02C}" type="presParOf" srcId="{CADBD091-531A-4947-B85A-23BD3F2ADE35}" destId="{AFE864F4-7499-4730-B70E-F78A7DCEA9E3}" srcOrd="3" destOrd="0" presId="urn:microsoft.com/office/officeart/2008/layout/LinedList"/>
    <dgm:cxn modelId="{D8218DE3-1D86-4FF7-9688-DAF64D07805D}" type="presParOf" srcId="{AFE864F4-7499-4730-B70E-F78A7DCEA9E3}" destId="{8BBFB62A-7A06-47E3-BD44-C82FA4EC2651}" srcOrd="0" destOrd="0" presId="urn:microsoft.com/office/officeart/2008/layout/LinedList"/>
    <dgm:cxn modelId="{AD8A84D0-16E6-412C-AC1A-6A28DD5B6F47}" type="presParOf" srcId="{AFE864F4-7499-4730-B70E-F78A7DCEA9E3}" destId="{681DA70D-426C-4655-99CE-AEECC3BF3CA4}" srcOrd="1" destOrd="0" presId="urn:microsoft.com/office/officeart/2008/layout/LinedList"/>
    <dgm:cxn modelId="{2C5FDA4A-5601-4B20-968D-5995D5593305}" type="presParOf" srcId="{CADBD091-531A-4947-B85A-23BD3F2ADE35}" destId="{E85D8FC3-80CF-4FA4-B546-70910C154C85}" srcOrd="4" destOrd="0" presId="urn:microsoft.com/office/officeart/2008/layout/LinedList"/>
    <dgm:cxn modelId="{795162BA-BE2F-49DB-8AC1-9E1BCD1B9452}" type="presParOf" srcId="{CADBD091-531A-4947-B85A-23BD3F2ADE35}" destId="{704EEE85-56D4-4A5A-88DE-0E3799E7A1B1}" srcOrd="5" destOrd="0" presId="urn:microsoft.com/office/officeart/2008/layout/LinedList"/>
    <dgm:cxn modelId="{0E53C78C-924D-4D9E-B1DB-11C870358E92}" type="presParOf" srcId="{704EEE85-56D4-4A5A-88DE-0E3799E7A1B1}" destId="{213808A1-D92B-4F5D-87E0-269A35EC6815}" srcOrd="0" destOrd="0" presId="urn:microsoft.com/office/officeart/2008/layout/LinedList"/>
    <dgm:cxn modelId="{62312C05-5C5E-4A56-9C5E-4A41F48C2847}" type="presParOf" srcId="{704EEE85-56D4-4A5A-88DE-0E3799E7A1B1}" destId="{148E1CB9-53E7-4479-B9D1-74DC0E53E83E}" srcOrd="1" destOrd="0" presId="urn:microsoft.com/office/officeart/2008/layout/LinedList"/>
    <dgm:cxn modelId="{18DABB48-C6F8-46AC-8FD8-1C627FAB1614}" type="presParOf" srcId="{CADBD091-531A-4947-B85A-23BD3F2ADE35}" destId="{8958798A-591B-423A-818F-03FB5EEE9C44}" srcOrd="6" destOrd="0" presId="urn:microsoft.com/office/officeart/2008/layout/LinedList"/>
    <dgm:cxn modelId="{2E2AC421-B5A5-415A-A72B-C2AE821F9136}" type="presParOf" srcId="{CADBD091-531A-4947-B85A-23BD3F2ADE35}" destId="{C9AE85DF-FCC9-495C-9F1D-D9264BCE8A44}" srcOrd="7" destOrd="0" presId="urn:microsoft.com/office/officeart/2008/layout/LinedList"/>
    <dgm:cxn modelId="{4CCF0B68-EF32-4A98-82CC-92D0A406417E}" type="presParOf" srcId="{C9AE85DF-FCC9-495C-9F1D-D9264BCE8A44}" destId="{8DD3871B-24A4-4D32-94B3-4BEB229820FA}" srcOrd="0" destOrd="0" presId="urn:microsoft.com/office/officeart/2008/layout/LinedList"/>
    <dgm:cxn modelId="{77A3A618-1FB8-46D9-8AB5-FC263EC29E36}" type="presParOf" srcId="{C9AE85DF-FCC9-495C-9F1D-D9264BCE8A44}" destId="{E2926E7B-009B-400E-9402-6CE38669D0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ECCB2-24E9-4624-9F83-987F62A2BBF9}">
      <dsp:nvSpPr>
        <dsp:cNvPr id="0" name=""/>
        <dsp:cNvSpPr/>
      </dsp:nvSpPr>
      <dsp:spPr>
        <a:xfrm>
          <a:off x="0" y="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A5DC713-444B-4968-ADA6-DC522C55BCCC}">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Anorexia Nervosa</a:t>
          </a:r>
          <a:endParaRPr lang="en-US" sz="4000" kern="1200"/>
        </a:p>
      </dsp:txBody>
      <dsp:txXfrm>
        <a:off x="0" y="0"/>
        <a:ext cx="6668792" cy="1444500"/>
      </dsp:txXfrm>
    </dsp:sp>
    <dsp:sp modelId="{4941CB8A-E301-4DEA-8D63-D747022B6F21}">
      <dsp:nvSpPr>
        <dsp:cNvPr id="0" name=""/>
        <dsp:cNvSpPr/>
      </dsp:nvSpPr>
      <dsp:spPr>
        <a:xfrm>
          <a:off x="0" y="14445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BFB62A-7A06-47E3-BD44-C82FA4EC2651}">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Bulimia Nervosa</a:t>
          </a:r>
          <a:endParaRPr lang="en-US" sz="4000" kern="1200"/>
        </a:p>
      </dsp:txBody>
      <dsp:txXfrm>
        <a:off x="0" y="1444500"/>
        <a:ext cx="6668792" cy="1444500"/>
      </dsp:txXfrm>
    </dsp:sp>
    <dsp:sp modelId="{E85D8FC3-80CF-4FA4-B546-70910C154C85}">
      <dsp:nvSpPr>
        <dsp:cNvPr id="0" name=""/>
        <dsp:cNvSpPr/>
      </dsp:nvSpPr>
      <dsp:spPr>
        <a:xfrm>
          <a:off x="0" y="28890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13808A1-D92B-4F5D-87E0-269A35EC6815}">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Binge Eating</a:t>
          </a:r>
          <a:endParaRPr lang="en-US" sz="4000" kern="1200"/>
        </a:p>
      </dsp:txBody>
      <dsp:txXfrm>
        <a:off x="0" y="2889000"/>
        <a:ext cx="6668792" cy="1444500"/>
      </dsp:txXfrm>
    </dsp:sp>
    <dsp:sp modelId="{8958798A-591B-423A-818F-03FB5EEE9C44}">
      <dsp:nvSpPr>
        <dsp:cNvPr id="0" name=""/>
        <dsp:cNvSpPr/>
      </dsp:nvSpPr>
      <dsp:spPr>
        <a:xfrm>
          <a:off x="0" y="43335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D3871B-24A4-4D32-94B3-4BEB229820FA}">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OSFED – Other Specified Feeding or Eating Disorder</a:t>
          </a:r>
          <a:endParaRPr lang="en-US" sz="4000" kern="1200"/>
        </a:p>
      </dsp:txBody>
      <dsp:txXfrm>
        <a:off x="0" y="4333500"/>
        <a:ext cx="6668792" cy="14445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32621-A7BD-43BC-95A7-A20DEA8106F5}" type="datetimeFigureOut">
              <a:rPr lang="en-GB"/>
              <a:t>19/03/2024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B6928F-3B37-4185-9D05-544032A759F6}" type="slidenum">
              <a:rPr lang="en-GB"/>
              <a:t>‹#›</a:t>
            </a:fld>
            <a:endParaRPr lang="en-GB"/>
          </a:p>
        </p:txBody>
      </p:sp>
    </p:spTree>
    <p:extLst>
      <p:ext uri="{BB962C8B-B14F-4D97-AF65-F5344CB8AC3E}">
        <p14:creationId xmlns:p14="http://schemas.microsoft.com/office/powerpoint/2010/main" val="1354904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Limiting what they will eat and may do lots of exercise to make themselves sick or use laxatives to purge.</a:t>
            </a:r>
          </a:p>
          <a:p>
            <a:r>
              <a:rPr lang="en-US" dirty="0">
                <a:cs typeface="Calibri"/>
              </a:rPr>
              <a:t>Weight and shape may be a factor in someone's self worth. Distorted image of self. </a:t>
            </a:r>
          </a:p>
          <a:p>
            <a:r>
              <a:rPr lang="en-US" dirty="0">
                <a:cs typeface="Calibri"/>
              </a:rPr>
              <a:t>BN: As with AN it can effect anyone, at any age, gender, ethnicity or background (It is not an upper class illness).</a:t>
            </a:r>
          </a:p>
          <a:p>
            <a:r>
              <a:rPr lang="en-US" dirty="0">
                <a:cs typeface="Calibri"/>
              </a:rPr>
              <a:t>People with Bulimia will binge eat to cope with challenging emotions, they don't feel in control of what they eat or how quickly they are eating. They place a strong emphasis on their body and weight and may see themselves larger than they are (as with AN). The bingeing and purging cycle can be all consuming and cause problems with relationships and social life. The frequent vomiting will damage teeth and can cause problems for heart and other organs.</a:t>
            </a:r>
          </a:p>
          <a:p>
            <a:r>
              <a:rPr lang="en-US" dirty="0">
                <a:cs typeface="Calibri"/>
              </a:rPr>
              <a:t>Binge Eating- people eat large quantities of food without having control whilst doing so. They will feel shame and guilt after a binge eating episode, it is very distressing and they will eat much more than any one would usually want to eat. They may put controls around their food, and there are cycles of emotion that they experience as they restrict, binge, and then repeat.</a:t>
            </a:r>
          </a:p>
          <a:p>
            <a:r>
              <a:rPr lang="en-US" dirty="0">
                <a:cs typeface="Calibri"/>
              </a:rPr>
              <a:t>OFSED: Sometimes a person's symptoms won't fit into the other three categories, in which case they would be diagnosed with OSFED.</a:t>
            </a:r>
          </a:p>
          <a:p>
            <a:endParaRPr lang="en-US" dirty="0">
              <a:cs typeface="Calibri"/>
            </a:endParaRPr>
          </a:p>
        </p:txBody>
      </p:sp>
      <p:sp>
        <p:nvSpPr>
          <p:cNvPr id="4" name="Slide Number Placeholder 3"/>
          <p:cNvSpPr>
            <a:spLocks noGrp="1"/>
          </p:cNvSpPr>
          <p:nvPr>
            <p:ph type="sldNum" sz="quarter" idx="5"/>
          </p:nvPr>
        </p:nvSpPr>
        <p:spPr/>
        <p:txBody>
          <a:bodyPr/>
          <a:lstStyle/>
          <a:p>
            <a:fld id="{51B6928F-3B37-4185-9D05-544032A759F6}" type="slidenum">
              <a:rPr lang="en-GB"/>
              <a:t>2</a:t>
            </a:fld>
            <a:endParaRPr lang="en-GB"/>
          </a:p>
        </p:txBody>
      </p:sp>
    </p:spTree>
    <p:extLst>
      <p:ext uri="{BB962C8B-B14F-4D97-AF65-F5344CB8AC3E}">
        <p14:creationId xmlns:p14="http://schemas.microsoft.com/office/powerpoint/2010/main" val="3564293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However it's interesting to note that in those countries that do not have a good supply of food, eating disorders are virtually unknown.</a:t>
            </a:r>
          </a:p>
        </p:txBody>
      </p:sp>
      <p:sp>
        <p:nvSpPr>
          <p:cNvPr id="4" name="Slide Number Placeholder 3"/>
          <p:cNvSpPr>
            <a:spLocks noGrp="1"/>
          </p:cNvSpPr>
          <p:nvPr>
            <p:ph type="sldNum" sz="quarter" idx="5"/>
          </p:nvPr>
        </p:nvSpPr>
        <p:spPr/>
        <p:txBody>
          <a:bodyPr/>
          <a:lstStyle/>
          <a:p>
            <a:fld id="{51B6928F-3B37-4185-9D05-544032A759F6}" type="slidenum">
              <a:rPr lang="en-GB"/>
              <a:t>4</a:t>
            </a:fld>
            <a:endParaRPr lang="en-GB"/>
          </a:p>
        </p:txBody>
      </p:sp>
    </p:spTree>
    <p:extLst>
      <p:ext uri="{BB962C8B-B14F-4D97-AF65-F5344CB8AC3E}">
        <p14:creationId xmlns:p14="http://schemas.microsoft.com/office/powerpoint/2010/main" val="3798845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431324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009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961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721598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38275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215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89661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9731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6222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8296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3/19/2024</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50863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3/19/2024</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100253501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74"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EC32AE-E4F8-4BC6-BEF2-B48BDD157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0863" y="1079500"/>
            <a:ext cx="3882286" cy="2138400"/>
          </a:xfrm>
        </p:spPr>
        <p:txBody>
          <a:bodyPr>
            <a:normAutofit/>
          </a:bodyPr>
          <a:lstStyle/>
          <a:p>
            <a:r>
              <a:rPr lang="en-GB" dirty="0"/>
              <a:t>Eating Disorders</a:t>
            </a:r>
          </a:p>
        </p:txBody>
      </p:sp>
      <p:sp>
        <p:nvSpPr>
          <p:cNvPr id="3" name="Subtitle 2"/>
          <p:cNvSpPr>
            <a:spLocks noGrp="1"/>
          </p:cNvSpPr>
          <p:nvPr>
            <p:ph type="subTitle" idx="1"/>
          </p:nvPr>
        </p:nvSpPr>
        <p:spPr>
          <a:xfrm>
            <a:off x="8208006" y="4113213"/>
            <a:ext cx="2988000" cy="1655762"/>
          </a:xfrm>
        </p:spPr>
        <p:txBody>
          <a:bodyPr vert="horz" lIns="91440" tIns="45720" rIns="91440" bIns="45720" rtlCol="0">
            <a:normAutofit/>
          </a:bodyPr>
          <a:lstStyle/>
          <a:p>
            <a:endParaRPr lang="en-GB" dirty="0"/>
          </a:p>
        </p:txBody>
      </p:sp>
      <p:pic>
        <p:nvPicPr>
          <p:cNvPr id="4" name="Picture 3">
            <a:extLst>
              <a:ext uri="{FF2B5EF4-FFF2-40B4-BE49-F238E27FC236}">
                <a16:creationId xmlns:a16="http://schemas.microsoft.com/office/drawing/2014/main" id="{16F58AD2-B69E-40A5-BD48-D762311AF2CB}"/>
              </a:ext>
            </a:extLst>
          </p:cNvPr>
          <p:cNvPicPr>
            <a:picLocks noChangeAspect="1"/>
          </p:cNvPicPr>
          <p:nvPr/>
        </p:nvPicPr>
        <p:blipFill rotWithShape="1">
          <a:blip r:embed="rId2"/>
          <a:srcRect l="24023" r="1731" b="6"/>
          <a:stretch/>
        </p:blipFill>
        <p:spPr>
          <a:xfrm>
            <a:off x="20" y="10"/>
            <a:ext cx="7211993" cy="6857990"/>
          </a:xfrm>
          <a:prstGeom prst="rect">
            <a:avLst/>
          </a:prstGeom>
        </p:spPr>
      </p:pic>
      <p:cxnSp>
        <p:nvCxnSpPr>
          <p:cNvPr id="11" name="Straight Connector 10">
            <a:extLst>
              <a:ext uri="{FF2B5EF4-FFF2-40B4-BE49-F238E27FC236}">
                <a16:creationId xmlns:a16="http://schemas.microsoft.com/office/drawing/2014/main" id="{5211C822-2379-4749-95C7-3CDA93294E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2006"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5D482-545E-43CB-8BD3-4B763BAF39E9}"/>
              </a:ext>
            </a:extLst>
          </p:cNvPr>
          <p:cNvSpPr>
            <a:spLocks noGrp="1"/>
          </p:cNvSpPr>
          <p:nvPr>
            <p:ph type="title"/>
          </p:nvPr>
        </p:nvSpPr>
        <p:spPr>
          <a:xfrm>
            <a:off x="990000" y="946800"/>
            <a:ext cx="2802386" cy="4689475"/>
          </a:xfrm>
        </p:spPr>
        <p:txBody>
          <a:bodyPr anchor="t">
            <a:normAutofit/>
          </a:bodyPr>
          <a:lstStyle/>
          <a:p>
            <a:r>
              <a:rPr lang="en-GB" dirty="0"/>
              <a:t>Eating Disorders Introduction</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D1FD70A-589F-4876-BCDB-E8A1B2A2A806}"/>
              </a:ext>
            </a:extLst>
          </p:cNvPr>
          <p:cNvGraphicFramePr>
            <a:graphicFrameLocks noGrp="1"/>
          </p:cNvGraphicFramePr>
          <p:nvPr>
            <p:ph idx="1"/>
            <p:extLst>
              <p:ext uri="{D42A27DB-BD31-4B8C-83A1-F6EECF244321}">
                <p14:modId xmlns:p14="http://schemas.microsoft.com/office/powerpoint/2010/main" val="73076325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3555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809CD-6767-497A-B1BE-80B4F01C2DBA}"/>
              </a:ext>
            </a:extLst>
          </p:cNvPr>
          <p:cNvSpPr>
            <a:spLocks noGrp="1"/>
          </p:cNvSpPr>
          <p:nvPr>
            <p:ph type="title"/>
          </p:nvPr>
        </p:nvSpPr>
        <p:spPr>
          <a:xfrm>
            <a:off x="7112369" y="395297"/>
            <a:ext cx="4078800" cy="1594282"/>
          </a:xfrm>
        </p:spPr>
        <p:txBody>
          <a:bodyPr wrap="square" anchor="b">
            <a:normAutofit/>
          </a:bodyPr>
          <a:lstStyle/>
          <a:p>
            <a:pPr algn="ctr"/>
            <a:r>
              <a:rPr lang="en-GB" dirty="0"/>
              <a:t>Signs and Symptoms </a:t>
            </a:r>
          </a:p>
        </p:txBody>
      </p:sp>
      <p:pic>
        <p:nvPicPr>
          <p:cNvPr id="4" name="Picture 4" descr="Diagram&#10;&#10;Description automatically generated">
            <a:extLst>
              <a:ext uri="{FF2B5EF4-FFF2-40B4-BE49-F238E27FC236}">
                <a16:creationId xmlns:a16="http://schemas.microsoft.com/office/drawing/2014/main" id="{C379614D-BB14-4E71-A135-E8C4DCD1E9B2}"/>
              </a:ext>
            </a:extLst>
          </p:cNvPr>
          <p:cNvPicPr>
            <a:picLocks noChangeAspect="1"/>
          </p:cNvPicPr>
          <p:nvPr/>
        </p:nvPicPr>
        <p:blipFill rotWithShape="1">
          <a:blip r:embed="rId2"/>
          <a:srcRect l="12115" r="21134"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7" name="Straight Connector 16">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295CA6-4966-44E7-8141-EE7E32CE5BDD}"/>
              </a:ext>
            </a:extLst>
          </p:cNvPr>
          <p:cNvSpPr>
            <a:spLocks noGrp="1"/>
          </p:cNvSpPr>
          <p:nvPr>
            <p:ph idx="1"/>
          </p:nvPr>
        </p:nvSpPr>
        <p:spPr>
          <a:xfrm>
            <a:off x="7112368" y="2469431"/>
            <a:ext cx="4955521" cy="4900522"/>
          </a:xfrm>
        </p:spPr>
        <p:txBody>
          <a:bodyPr vert="horz" lIns="91440" tIns="45720" rIns="91440" bIns="45720" rtlCol="0">
            <a:normAutofit/>
          </a:bodyPr>
          <a:lstStyle/>
          <a:p>
            <a:pPr marL="359410" indent="-359410">
              <a:lnSpc>
                <a:spcPct val="140000"/>
              </a:lnSpc>
            </a:pPr>
            <a:r>
              <a:rPr lang="en-GB" dirty="0"/>
              <a:t>Saying they will eat later or that they have eaten more than they have</a:t>
            </a:r>
          </a:p>
          <a:p>
            <a:pPr marL="359410" indent="-359410">
              <a:lnSpc>
                <a:spcPct val="140000"/>
              </a:lnSpc>
            </a:pPr>
            <a:r>
              <a:rPr lang="en-GB" dirty="0"/>
              <a:t>Excessive exercising</a:t>
            </a:r>
          </a:p>
          <a:p>
            <a:pPr marL="359410" indent="-359410">
              <a:lnSpc>
                <a:spcPct val="140000"/>
              </a:lnSpc>
            </a:pPr>
            <a:r>
              <a:rPr lang="en-GB" dirty="0"/>
              <a:t>Hiding food, missing meals</a:t>
            </a:r>
          </a:p>
          <a:p>
            <a:pPr marL="359410" indent="-359410">
              <a:lnSpc>
                <a:spcPct val="140000"/>
              </a:lnSpc>
            </a:pPr>
            <a:r>
              <a:rPr lang="en-GB" dirty="0"/>
              <a:t>Vomiting and misusing laxatives</a:t>
            </a:r>
          </a:p>
          <a:p>
            <a:pPr marL="359410" indent="-359410">
              <a:lnSpc>
                <a:spcPct val="140000"/>
              </a:lnSpc>
            </a:pPr>
            <a:r>
              <a:rPr lang="en-GB" dirty="0"/>
              <a:t>Excessive focus on body weight</a:t>
            </a:r>
          </a:p>
          <a:p>
            <a:pPr marL="359410" indent="-359410">
              <a:lnSpc>
                <a:spcPct val="140000"/>
              </a:lnSpc>
            </a:pPr>
            <a:r>
              <a:rPr lang="en-GB" dirty="0"/>
              <a:t>Anxiety and or depression</a:t>
            </a:r>
          </a:p>
          <a:p>
            <a:pPr marL="359410" indent="-359410">
              <a:lnSpc>
                <a:spcPct val="140000"/>
              </a:lnSpc>
            </a:pPr>
            <a:r>
              <a:rPr lang="en-GB" dirty="0"/>
              <a:t>Low confidence</a:t>
            </a:r>
          </a:p>
        </p:txBody>
      </p:sp>
    </p:spTree>
    <p:extLst>
      <p:ext uri="{BB962C8B-B14F-4D97-AF65-F5344CB8AC3E}">
        <p14:creationId xmlns:p14="http://schemas.microsoft.com/office/powerpoint/2010/main" val="4054967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DF888-2B60-4D0B-9E76-FDE99C864E64}"/>
              </a:ext>
            </a:extLst>
          </p:cNvPr>
          <p:cNvSpPr>
            <a:spLocks noGrp="1"/>
          </p:cNvSpPr>
          <p:nvPr>
            <p:ph type="title"/>
          </p:nvPr>
        </p:nvSpPr>
        <p:spPr>
          <a:xfrm>
            <a:off x="990000" y="945926"/>
            <a:ext cx="3531600" cy="4832574"/>
          </a:xfrm>
        </p:spPr>
        <p:txBody>
          <a:bodyPr anchor="t">
            <a:normAutofit/>
          </a:bodyPr>
          <a:lstStyle/>
          <a:p>
            <a:r>
              <a:rPr lang="en-GB" dirty="0"/>
              <a:t>Prevalence</a:t>
            </a:r>
          </a:p>
        </p:txBody>
      </p:sp>
      <p:sp>
        <p:nvSpPr>
          <p:cNvPr id="3" name="Content Placeholder 2">
            <a:extLst>
              <a:ext uri="{FF2B5EF4-FFF2-40B4-BE49-F238E27FC236}">
                <a16:creationId xmlns:a16="http://schemas.microsoft.com/office/drawing/2014/main" id="{C980E8B8-33E6-4038-9D9E-F28B989F917E}"/>
              </a:ext>
            </a:extLst>
          </p:cNvPr>
          <p:cNvSpPr>
            <a:spLocks noGrp="1"/>
          </p:cNvSpPr>
          <p:nvPr>
            <p:ph idx="1"/>
          </p:nvPr>
        </p:nvSpPr>
        <p:spPr>
          <a:xfrm>
            <a:off x="4997457" y="935999"/>
            <a:ext cx="6114543" cy="4832975"/>
          </a:xfrm>
        </p:spPr>
        <p:txBody>
          <a:bodyPr vert="horz" lIns="91440" tIns="45720" rIns="91440" bIns="45720" rtlCol="0">
            <a:normAutofit/>
          </a:bodyPr>
          <a:lstStyle/>
          <a:p>
            <a:pPr marL="359410" indent="-359410"/>
            <a:r>
              <a:rPr lang="en-GB"/>
              <a:t>Most frequently the age of onset is between 15 and 35 years, however AN has been seen in much younger children.</a:t>
            </a:r>
          </a:p>
          <a:p>
            <a:pPr marL="359410" indent="-359410"/>
            <a:r>
              <a:rPr lang="en-GB"/>
              <a:t>BN is very rare in young children</a:t>
            </a:r>
          </a:p>
          <a:p>
            <a:pPr marL="359410" indent="-359410"/>
            <a:r>
              <a:rPr lang="en-GB"/>
              <a:t>It continues to be largely females that have an eating disorder; however, according to the BEAT website, up to a quarter of sufferers are male.</a:t>
            </a:r>
          </a:p>
          <a:p>
            <a:pPr marL="359410" indent="-359410"/>
            <a:r>
              <a:rPr lang="en-GB"/>
              <a:t>It is also not a culturally specific disease.</a:t>
            </a:r>
          </a:p>
        </p:txBody>
      </p:sp>
    </p:spTree>
    <p:extLst>
      <p:ext uri="{BB962C8B-B14F-4D97-AF65-F5344CB8AC3E}">
        <p14:creationId xmlns:p14="http://schemas.microsoft.com/office/powerpoint/2010/main" val="306552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7D5A6-1087-47C1-A560-48016A0FDF81}"/>
              </a:ext>
            </a:extLst>
          </p:cNvPr>
          <p:cNvSpPr>
            <a:spLocks noGrp="1"/>
          </p:cNvSpPr>
          <p:nvPr>
            <p:ph type="title"/>
          </p:nvPr>
        </p:nvSpPr>
        <p:spPr>
          <a:xfrm>
            <a:off x="990000" y="395288"/>
            <a:ext cx="4078800" cy="1597753"/>
          </a:xfrm>
        </p:spPr>
        <p:txBody>
          <a:bodyPr wrap="square" anchor="b">
            <a:normAutofit/>
          </a:bodyPr>
          <a:lstStyle/>
          <a:p>
            <a:pPr algn="ctr"/>
            <a:r>
              <a:rPr lang="en-GB" dirty="0"/>
              <a:t>Treatments</a:t>
            </a:r>
            <a:endParaRPr lang="en-GB"/>
          </a:p>
        </p:txBody>
      </p:sp>
      <p:sp>
        <p:nvSpPr>
          <p:cNvPr id="3" name="Content Placeholder 2">
            <a:extLst>
              <a:ext uri="{FF2B5EF4-FFF2-40B4-BE49-F238E27FC236}">
                <a16:creationId xmlns:a16="http://schemas.microsoft.com/office/drawing/2014/main" id="{6462B5AE-A77F-45B6-96D7-0D04B6F9EAEE}"/>
              </a:ext>
            </a:extLst>
          </p:cNvPr>
          <p:cNvSpPr>
            <a:spLocks noGrp="1"/>
          </p:cNvSpPr>
          <p:nvPr>
            <p:ph idx="1"/>
          </p:nvPr>
        </p:nvSpPr>
        <p:spPr>
          <a:xfrm>
            <a:off x="136887" y="2361600"/>
            <a:ext cx="5776598" cy="4373201"/>
          </a:xfrm>
        </p:spPr>
        <p:txBody>
          <a:bodyPr vert="horz" lIns="91440" tIns="45720" rIns="91440" bIns="45720" rtlCol="0">
            <a:normAutofit fontScale="92500"/>
          </a:bodyPr>
          <a:lstStyle/>
          <a:p>
            <a:pPr marL="359410" indent="-359410">
              <a:lnSpc>
                <a:spcPct val="140000"/>
              </a:lnSpc>
            </a:pPr>
            <a:r>
              <a:rPr lang="en-GB" sz="1800" dirty="0"/>
              <a:t>Early intervention</a:t>
            </a:r>
          </a:p>
          <a:p>
            <a:pPr marL="359410" indent="-359410">
              <a:lnSpc>
                <a:spcPct val="140000"/>
              </a:lnSpc>
            </a:pPr>
            <a:r>
              <a:rPr lang="en-GB" sz="1800" dirty="0"/>
              <a:t>Eating disorders have the highest death rate of any mental illness.</a:t>
            </a:r>
          </a:p>
          <a:p>
            <a:pPr marL="359410" indent="-359410">
              <a:lnSpc>
                <a:spcPct val="140000"/>
              </a:lnSpc>
            </a:pPr>
            <a:r>
              <a:rPr lang="en-GB" sz="1800" dirty="0"/>
              <a:t>Treatments can include:</a:t>
            </a:r>
          </a:p>
          <a:p>
            <a:pPr marL="359410" indent="-359410">
              <a:lnSpc>
                <a:spcPct val="140000"/>
              </a:lnSpc>
            </a:pPr>
            <a:r>
              <a:rPr lang="en-GB" sz="1800" dirty="0"/>
              <a:t>Cognitive Behaviour Therapy (including CBT-BN)</a:t>
            </a:r>
          </a:p>
          <a:p>
            <a:pPr marL="359410" indent="-359410">
              <a:lnSpc>
                <a:spcPct val="140000"/>
              </a:lnSpc>
            </a:pPr>
            <a:r>
              <a:rPr lang="en-GB" sz="1800" dirty="0"/>
              <a:t>Cognitive Analytic Therapy</a:t>
            </a:r>
          </a:p>
          <a:p>
            <a:pPr marL="359410" indent="-359410">
              <a:lnSpc>
                <a:spcPct val="140000"/>
              </a:lnSpc>
            </a:pPr>
            <a:r>
              <a:rPr lang="en-GB" sz="1800" dirty="0"/>
              <a:t>Psychotherapy</a:t>
            </a:r>
          </a:p>
          <a:p>
            <a:pPr marL="359410" indent="-359410">
              <a:lnSpc>
                <a:spcPct val="140000"/>
              </a:lnSpc>
            </a:pPr>
            <a:r>
              <a:rPr lang="en-GB" sz="1800" dirty="0"/>
              <a:t>Family Interventions</a:t>
            </a:r>
          </a:p>
          <a:p>
            <a:pPr marL="359410" indent="-359410">
              <a:lnSpc>
                <a:spcPct val="140000"/>
              </a:lnSpc>
            </a:pPr>
            <a:r>
              <a:rPr lang="en-GB" sz="1800" dirty="0"/>
              <a:t>Support groups </a:t>
            </a:r>
          </a:p>
          <a:p>
            <a:pPr marL="359410" indent="-359410">
              <a:lnSpc>
                <a:spcPct val="140000"/>
              </a:lnSpc>
            </a:pPr>
            <a:endParaRPr lang="en-GB" sz="800" dirty="0"/>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0A0BF9C-04BE-4F48-B9A6-A0ED832E5BAD}"/>
              </a:ext>
            </a:extLst>
          </p:cNvPr>
          <p:cNvPicPr>
            <a:picLocks noChangeAspect="1"/>
          </p:cNvPicPr>
          <p:nvPr/>
        </p:nvPicPr>
        <p:blipFill>
          <a:blip r:embed="rId2"/>
          <a:stretch>
            <a:fillRect/>
          </a:stretch>
        </p:blipFill>
        <p:spPr>
          <a:xfrm>
            <a:off x="6651127" y="1765211"/>
            <a:ext cx="4999885" cy="3324923"/>
          </a:xfrm>
          <a:prstGeom prst="rect">
            <a:avLst/>
          </a:prstGeom>
        </p:spPr>
      </p:pic>
    </p:spTree>
    <p:extLst>
      <p:ext uri="{BB962C8B-B14F-4D97-AF65-F5344CB8AC3E}">
        <p14:creationId xmlns:p14="http://schemas.microsoft.com/office/powerpoint/2010/main" val="3496236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C93C6-F532-4A17-B27E-F927FFC20442}"/>
              </a:ext>
            </a:extLst>
          </p:cNvPr>
          <p:cNvSpPr>
            <a:spLocks noGrp="1"/>
          </p:cNvSpPr>
          <p:nvPr>
            <p:ph type="title"/>
          </p:nvPr>
        </p:nvSpPr>
        <p:spPr>
          <a:xfrm>
            <a:off x="990000" y="395288"/>
            <a:ext cx="4078800" cy="1597753"/>
          </a:xfrm>
        </p:spPr>
        <p:txBody>
          <a:bodyPr wrap="square" anchor="b">
            <a:normAutofit/>
          </a:bodyPr>
          <a:lstStyle/>
          <a:p>
            <a:pPr algn="ctr"/>
            <a:r>
              <a:rPr lang="en-GB" dirty="0"/>
              <a:t>Pro-Ana and Pro-Mia</a:t>
            </a:r>
            <a:endParaRPr lang="en-GB"/>
          </a:p>
        </p:txBody>
      </p:sp>
      <p:sp>
        <p:nvSpPr>
          <p:cNvPr id="3" name="Content Placeholder 2">
            <a:extLst>
              <a:ext uri="{FF2B5EF4-FFF2-40B4-BE49-F238E27FC236}">
                <a16:creationId xmlns:a16="http://schemas.microsoft.com/office/drawing/2014/main" id="{97B145A5-FA67-40D7-B5D5-3F237C30DB7E}"/>
              </a:ext>
            </a:extLst>
          </p:cNvPr>
          <p:cNvSpPr>
            <a:spLocks noGrp="1"/>
          </p:cNvSpPr>
          <p:nvPr>
            <p:ph idx="1"/>
          </p:nvPr>
        </p:nvSpPr>
        <p:spPr>
          <a:xfrm>
            <a:off x="301151" y="2361600"/>
            <a:ext cx="5754696" cy="4833139"/>
          </a:xfrm>
        </p:spPr>
        <p:txBody>
          <a:bodyPr vert="horz" lIns="91440" tIns="45720" rIns="91440" bIns="45720" rtlCol="0">
            <a:normAutofit/>
          </a:bodyPr>
          <a:lstStyle/>
          <a:p>
            <a:pPr marL="359410" indent="-359410">
              <a:lnSpc>
                <a:spcPct val="140000"/>
              </a:lnSpc>
            </a:pPr>
            <a:r>
              <a:rPr lang="en-GB" dirty="0"/>
              <a:t>Pro-Ana = Pro-anorexia and Pro-Mia = Pro-bulimia</a:t>
            </a:r>
          </a:p>
          <a:p>
            <a:pPr marL="359410" indent="-359410">
              <a:lnSpc>
                <a:spcPct val="140000"/>
              </a:lnSpc>
            </a:pPr>
            <a:r>
              <a:rPr lang="en-GB" dirty="0"/>
              <a:t>These websites and content are extremely harmful and promote the idea that the behaviour and mindset of eating disorders are lifestyle choices, rather than mental illnesses.</a:t>
            </a:r>
          </a:p>
          <a:p>
            <a:pPr marL="359410" indent="-359410">
              <a:lnSpc>
                <a:spcPct val="140000"/>
              </a:lnSpc>
            </a:pPr>
            <a:r>
              <a:rPr lang="en-GB" dirty="0"/>
              <a:t>Pro-recovery sites provide nurturing, guidance and promote recovery. They give mutual support and encouragement. </a:t>
            </a:r>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3026E1D1-6CCD-4722-96D4-1DD7CD9E8C55}"/>
              </a:ext>
            </a:extLst>
          </p:cNvPr>
          <p:cNvPicPr>
            <a:picLocks noChangeAspect="1"/>
          </p:cNvPicPr>
          <p:nvPr/>
        </p:nvPicPr>
        <p:blipFill>
          <a:blip r:embed="rId2"/>
          <a:stretch>
            <a:fillRect/>
          </a:stretch>
        </p:blipFill>
        <p:spPr>
          <a:xfrm>
            <a:off x="6651127" y="1758961"/>
            <a:ext cx="4999885" cy="3337423"/>
          </a:xfrm>
          <a:prstGeom prst="rect">
            <a:avLst/>
          </a:prstGeom>
        </p:spPr>
      </p:pic>
    </p:spTree>
    <p:extLst>
      <p:ext uri="{BB962C8B-B14F-4D97-AF65-F5344CB8AC3E}">
        <p14:creationId xmlns:p14="http://schemas.microsoft.com/office/powerpoint/2010/main" val="135234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EB007-B184-45F0-BBA6-D6077BDB03FB}"/>
              </a:ext>
            </a:extLst>
          </p:cNvPr>
          <p:cNvSpPr>
            <a:spLocks noGrp="1"/>
          </p:cNvSpPr>
          <p:nvPr>
            <p:ph type="title"/>
          </p:nvPr>
        </p:nvSpPr>
        <p:spPr>
          <a:xfrm>
            <a:off x="990000" y="395289"/>
            <a:ext cx="4075200" cy="2226688"/>
          </a:xfrm>
        </p:spPr>
        <p:txBody>
          <a:bodyPr vert="horz" lIns="91440" tIns="45720" rIns="91440" bIns="45720" rtlCol="0" anchor="b" anchorCtr="0">
            <a:normAutofit/>
          </a:bodyPr>
          <a:lstStyle/>
          <a:p>
            <a:pPr algn="ctr"/>
            <a:r>
              <a:rPr lang="en-US" sz="4800"/>
              <a:t>Thoughts?</a:t>
            </a:r>
          </a:p>
        </p:txBody>
      </p:sp>
      <p:grpSp>
        <p:nvGrpSpPr>
          <p:cNvPr id="19" name="Group 18">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20" name="Rectangle 19">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2" name="Group 21">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7"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3" name="Group 22">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4"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5" name="Picture 4" descr="Empty speech bubbles">
            <a:extLst>
              <a:ext uri="{FF2B5EF4-FFF2-40B4-BE49-F238E27FC236}">
                <a16:creationId xmlns:a16="http://schemas.microsoft.com/office/drawing/2014/main" id="{1B8288F8-AACB-4CEE-8FF9-BE908BD3C996}"/>
              </a:ext>
            </a:extLst>
          </p:cNvPr>
          <p:cNvPicPr>
            <a:picLocks noChangeAspect="1"/>
          </p:cNvPicPr>
          <p:nvPr/>
        </p:nvPicPr>
        <p:blipFill rotWithShape="1">
          <a:blip r:embed="rId2"/>
          <a:srcRect l="26134" r="14468" b="-3"/>
          <a:stretch/>
        </p:blipFill>
        <p:spPr>
          <a:xfrm>
            <a:off x="6080462" y="6306"/>
            <a:ext cx="6111538" cy="6858000"/>
          </a:xfrm>
          <a:prstGeom prst="rect">
            <a:avLst/>
          </a:prstGeom>
        </p:spPr>
      </p:pic>
    </p:spTree>
    <p:extLst>
      <p:ext uri="{BB962C8B-B14F-4D97-AF65-F5344CB8AC3E}">
        <p14:creationId xmlns:p14="http://schemas.microsoft.com/office/powerpoint/2010/main" val="808548172"/>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311D34"/>
      </a:dk2>
      <a:lt2>
        <a:srgbClr val="E8E2E6"/>
      </a:lt2>
      <a:accent1>
        <a:srgbClr val="47B665"/>
      </a:accent1>
      <a:accent2>
        <a:srgbClr val="3BB18C"/>
      </a:accent2>
      <a:accent3>
        <a:srgbClr val="4AB0BC"/>
      </a:accent3>
      <a:accent4>
        <a:srgbClr val="3B74B1"/>
      </a:accent4>
      <a:accent5>
        <a:srgbClr val="4D54C3"/>
      </a:accent5>
      <a:accent6>
        <a:srgbClr val="653BB1"/>
      </a:accent6>
      <a:hlink>
        <a:srgbClr val="BF3F9C"/>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TotalTime>
  <Words>495</Words>
  <Application>Microsoft Office PowerPoint</Application>
  <PresentationFormat>Widescreen</PresentationFormat>
  <Paragraphs>42</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Avenir Next LT Pro</vt:lpstr>
      <vt:lpstr>Calibri</vt:lpstr>
      <vt:lpstr>Goudy Old Style</vt:lpstr>
      <vt:lpstr>Wingdings</vt:lpstr>
      <vt:lpstr>FrostyVTI</vt:lpstr>
      <vt:lpstr>Eating Disorders</vt:lpstr>
      <vt:lpstr>Eating Disorders Introduction</vt:lpstr>
      <vt:lpstr>Signs and Symptoms </vt:lpstr>
      <vt:lpstr>Prevalence</vt:lpstr>
      <vt:lpstr>Treatments</vt:lpstr>
      <vt:lpstr>Pro-Ana and Pro-Mia</vt:lpstr>
      <vt:lpstr>Thoughts?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dc:title>
  <dc:creator>Catherine Slade</dc:creator>
  <cp:lastModifiedBy>Andrea Williams</cp:lastModifiedBy>
  <cp:revision>207</cp:revision>
  <dcterms:created xsi:type="dcterms:W3CDTF">2021-05-04T19:02:01Z</dcterms:created>
  <dcterms:modified xsi:type="dcterms:W3CDTF">2024-03-19T14:36:25Z</dcterms:modified>
</cp:coreProperties>
</file>