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8" r:id="rId2"/>
    <p:sldId id="259" r:id="rId3"/>
    <p:sldId id="260" r:id="rId4"/>
    <p:sldId id="261" r:id="rId5"/>
    <p:sldId id="263" r:id="rId6"/>
    <p:sldId id="264" r:id="rId7"/>
    <p:sldId id="265" r:id="rId8"/>
    <p:sldId id="266" r:id="rId9"/>
    <p:sldId id="267" r:id="rId10"/>
    <p:sldId id="268"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455" autoAdjust="0"/>
  </p:normalViewPr>
  <p:slideViewPr>
    <p:cSldViewPr>
      <p:cViewPr varScale="1">
        <p:scale>
          <a:sx n="83" d="100"/>
          <a:sy n="83" d="100"/>
        </p:scale>
        <p:origin x="1772" y="60"/>
      </p:cViewPr>
      <p:guideLst>
        <p:guide orient="horz" pos="2160"/>
        <p:guide pos="2880"/>
      </p:guideLst>
    </p:cSldViewPr>
  </p:slideViewPr>
  <p:notesTextViewPr>
    <p:cViewPr>
      <p:scale>
        <a:sx n="100" d="100"/>
        <a:sy n="100" d="100"/>
      </p:scale>
      <p:origin x="0" y="-25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3920342-AA1F-4D16-9B4F-FCD58E8ED8B1}" type="datetimeFigureOut">
              <a:rPr lang="en-GB" smtClean="0"/>
              <a:t>23/03/2020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78A742-9705-4433-816C-0C32A9B88FED}"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Basically you are looking at all the projected monetary benefits</a:t>
            </a:r>
            <a:r>
              <a:rPr lang="en-US" baseline="0" dirty="0"/>
              <a:t> and costs over the lifetime (number of years) of a project using Net Present Value and finding a discount rate to discount back each years monetary benefits to the present value in terms of benefits and in terms of costs taking inflation off future costs (number of years) to bring them to a present value. Then you compare your total present benefits </a:t>
            </a:r>
            <a:r>
              <a:rPr lang="en-US" baseline="0"/>
              <a:t>to total present </a:t>
            </a:r>
            <a:r>
              <a:rPr lang="en-US" baseline="0" dirty="0"/>
              <a:t>costs to see if a project is feasible or not.</a:t>
            </a:r>
            <a:endParaRPr lang="en-US" dirty="0"/>
          </a:p>
        </p:txBody>
      </p:sp>
      <p:sp>
        <p:nvSpPr>
          <p:cNvPr id="4" name="Slide Number Placeholder 3"/>
          <p:cNvSpPr>
            <a:spLocks noGrp="1"/>
          </p:cNvSpPr>
          <p:nvPr>
            <p:ph type="sldNum" sz="quarter" idx="10"/>
          </p:nvPr>
        </p:nvSpPr>
        <p:spPr/>
        <p:txBody>
          <a:bodyPr/>
          <a:lstStyle/>
          <a:p>
            <a:fld id="{F0851409-D54A-480D-A390-E6B83D4F765C}"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mn-lt"/>
                <a:ea typeface="+mn-ea"/>
                <a:cs typeface="+mn-cs"/>
              </a:rPr>
              <a:t>“Human capital analysis starts with the assumption that individuals decide on their education, training, medical care, and other additions to knowledge and health by weighing the benefits and costs.” —Gary Becker (1930–)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Should the national limit on sulphur dioxide emissions be tightened? Would society be better off if a tradeable permit system were used instead of technology-based standards to control water pollution? These are the kinds of questions that environmental decision makers must address. Analytical tools such as benefit-cost analysis can help them find answers. Benefit-cost analysis begins with identifying and monetizing environmental benefits and costs, the subject of weeks 7 and 8. The estimates must then be adjusted and systematically compared to arrive at a decision. These critical steps that link benefit and cost estimates to a decision rule complete the strategic pro-cess of benefit-cost analysis.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Adjustments to estimated values are necessary because incremental costs and benefits are not realized immediately. Instead, they accrue over a period of years. How do these time differences affect the result? There are two considerations. The first is that future costs and benefits have to be adjusted downward to be comparable to those incurred in the present. The second is that these values must be adjusted for expected changes in the price level over time. Without these modifications, the benefit-cost analysis would yield biased results, and any policy decision based upon them would be misguided.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Once benefit and cost estimates are corrected for time differences, they must then be compared to one another. But on what basis is the comparison made? Is it sufficient for the benefits to outweigh the costs, or must the numerical difference between the two be at a particular level? What if the law precludes the analysis by predetermining the benefit level to be achieved? The answers are found in the decision rules that guide benefit-cost analysis.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growing prominence of benefit-cost analysis as a risk management strategy is an important reason for understanding how it is undertaken, what it implies from an economic perspective, and how it has come to be required by the U.S. government in major policy decisions. To that end, this chapter presents and </a:t>
            </a:r>
            <a:r>
              <a:rPr lang="en-GB" sz="1200" b="0" i="0" kern="1200" dirty="0" err="1">
                <a:solidFill>
                  <a:schemeClr val="tx1"/>
                </a:solidFill>
                <a:effectLst/>
                <a:latin typeface="+mn-lt"/>
                <a:ea typeface="+mn-ea"/>
                <a:cs typeface="+mn-cs"/>
              </a:rPr>
              <a:t>analyzes</a:t>
            </a:r>
            <a:r>
              <a:rPr lang="en-GB" sz="1200" b="0" i="0" kern="1200" dirty="0">
                <a:solidFill>
                  <a:schemeClr val="tx1"/>
                </a:solidFill>
                <a:effectLst/>
                <a:latin typeface="+mn-lt"/>
                <a:ea typeface="+mn-ea"/>
                <a:cs typeface="+mn-cs"/>
              </a:rPr>
              <a:t> these important aspects of benefit-cost analysis</a:t>
            </a:r>
            <a:endParaRPr lang="en-US" dirty="0"/>
          </a:p>
        </p:txBody>
      </p:sp>
      <p:sp>
        <p:nvSpPr>
          <p:cNvPr id="4" name="Slide Number Placeholder 3"/>
          <p:cNvSpPr>
            <a:spLocks noGrp="1"/>
          </p:cNvSpPr>
          <p:nvPr>
            <p:ph type="sldNum" sz="quarter" idx="10"/>
          </p:nvPr>
        </p:nvSpPr>
        <p:spPr/>
        <p:txBody>
          <a:bodyPr/>
          <a:lstStyle/>
          <a:p>
            <a:fld id="{F0851409-D54A-480D-A390-E6B83D4F765C}"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5CCA20-6540-4603-ADB1-5F43E37D1EBD}" type="slidenum">
              <a:rPr lang="en-US"/>
              <a:pPr/>
              <a:t>3</a:t>
            </a:fld>
            <a:endParaRPr lang="en-US" dirty="0"/>
          </a:p>
        </p:txBody>
      </p:sp>
      <p:sp>
        <p:nvSpPr>
          <p:cNvPr id="681986" name="Rectangle 2"/>
          <p:cNvSpPr>
            <a:spLocks noGrp="1" noRot="1" noChangeAspect="1" noChangeArrowheads="1" noTextEdit="1"/>
          </p:cNvSpPr>
          <p:nvPr>
            <p:ph type="sldImg"/>
          </p:nvPr>
        </p:nvSpPr>
        <p:spPr>
          <a:ln/>
        </p:spPr>
      </p:sp>
      <p:sp>
        <p:nvSpPr>
          <p:cNvPr id="681987" name="Rectangle 3"/>
          <p:cNvSpPr>
            <a:spLocks noGrp="1" noChangeArrowheads="1"/>
          </p:cNvSpPr>
          <p:nvPr>
            <p:ph type="body" idx="1"/>
          </p:nvPr>
        </p:nvSpPr>
        <p:spPr/>
        <p:txBody>
          <a:bodyPr/>
          <a:lstStyle/>
          <a:p>
            <a:r>
              <a:rPr lang="en-GB" dirty="0"/>
              <a:t>TIME ADJUSTMENTS TO ENVIRONMENTAL BENEFITS AND COSTS</a:t>
            </a:r>
          </a:p>
          <a:p>
            <a:endParaRPr lang="en-GB" dirty="0"/>
          </a:p>
          <a:p>
            <a:r>
              <a:rPr lang="en-GB" dirty="0"/>
              <a:t>Critical to any environmental benefit-cost analysis is reconciling the timing of benefits and costs. First, benefits and costs do not necessarily accrue at the same time. Further- more, even if they did, they are not realized immediately. The effects of environmental policy typically extend well into the future. Consequently, decision makers must be for- ward thinking in their evaluation of a policy proposal and must make projections about its future implications. </a:t>
            </a:r>
          </a:p>
          <a:p>
            <a:endParaRPr lang="en-GB" dirty="0"/>
          </a:p>
          <a:p>
            <a:r>
              <a:rPr lang="en-GB" dirty="0"/>
              <a:t>To support these forecasts, benefit and cost estimates must be adjusted to account for the fact that the value of a dollar is not constant over time. Two types of time-oriented modifications are necessary. One is present value determination, which accounts for the opportunity cost of money. The second is inflation correction, which adjusts for changes in the general price level. Let’s examine each of these procedures.</a:t>
            </a: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BAB078-D8A0-4C44-8A06-B5F7BE2169B7}" type="slidenum">
              <a:rPr lang="en-US"/>
              <a:pPr/>
              <a:t>4</a:t>
            </a:fld>
            <a:endParaRPr lang="en-US" dirty="0"/>
          </a:p>
        </p:txBody>
      </p:sp>
      <p:sp>
        <p:nvSpPr>
          <p:cNvPr id="684034" name="Rectangle 2"/>
          <p:cNvSpPr>
            <a:spLocks noGrp="1" noRot="1" noChangeAspect="1" noChangeArrowheads="1" noTextEdit="1"/>
          </p:cNvSpPr>
          <p:nvPr>
            <p:ph type="sldImg"/>
          </p:nvPr>
        </p:nvSpPr>
        <p:spPr>
          <a:ln/>
        </p:spPr>
      </p:sp>
      <p:sp>
        <p:nvSpPr>
          <p:cNvPr id="684035" name="Rectangle 3"/>
          <p:cNvSpPr>
            <a:spLocks noGrp="1" noChangeArrowheads="1"/>
          </p:cNvSpPr>
          <p:nvPr>
            <p:ph type="body" idx="1"/>
          </p:nvPr>
        </p:nvSpPr>
        <p:spPr/>
        <p:txBody>
          <a:bodyPr/>
          <a:lstStyle/>
          <a:p>
            <a:r>
              <a:rPr lang="en-GB" sz="1200" b="0" i="0" kern="1200" dirty="0">
                <a:solidFill>
                  <a:schemeClr val="tx1"/>
                </a:solidFill>
                <a:effectLst/>
                <a:latin typeface="+mn-lt"/>
                <a:ea typeface="+mn-ea"/>
                <a:cs typeface="+mn-cs"/>
              </a:rPr>
              <a:t>Present Value Determination </a:t>
            </a:r>
          </a:p>
          <a:p>
            <a:r>
              <a:rPr lang="en-GB" sz="1200" b="0" i="0" kern="1200" dirty="0">
                <a:solidFill>
                  <a:schemeClr val="tx1"/>
                </a:solidFill>
                <a:effectLst/>
                <a:latin typeface="+mn-lt"/>
                <a:ea typeface="+mn-ea"/>
                <a:cs typeface="+mn-cs"/>
              </a:rPr>
              <a:t>Opportunity cost is one of the most pervasive concepts in economic thinking. It means that the highest valued alternative of any decision represents the full cost of that decision, whether it arises in production, consumption, or even purely financial transactions. To understand the concept in this latter context, consider the following simple scenario. Assume a friend asks to borrow $200 today, promising to pay back the loan one year from today. What amount of money would the payback have to be to maintain your well-being or utility level? (To keep things simple, assume there is no inflation.) Economically, the answer depends on the opportunity cost of money, that is, its highest valued alternative use. If the $200 could be invested to yield a 5 percent return, then the opportunity cost of the loan is $10. Therefore, the appropriate payback should be $210, or ($200 + [$200][0.05]). Technically, this calculation represents the conversion of the loan value in the present period into its value in the future period.</a:t>
            </a: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73FDB3-06B6-4DF7-9127-ACFD303ABEBB}" type="slidenum">
              <a:rPr lang="en-US"/>
              <a:pPr/>
              <a:t>5</a:t>
            </a:fld>
            <a:endParaRPr lang="en-US" dirty="0"/>
          </a:p>
        </p:txBody>
      </p:sp>
      <p:sp>
        <p:nvSpPr>
          <p:cNvPr id="688130" name="Rectangle 2"/>
          <p:cNvSpPr>
            <a:spLocks noGrp="1" noRot="1" noChangeAspect="1" noChangeArrowheads="1" noTextEdit="1"/>
          </p:cNvSpPr>
          <p:nvPr>
            <p:ph type="sldImg"/>
          </p:nvPr>
        </p:nvSpPr>
        <p:spPr>
          <a:ln/>
        </p:spPr>
      </p:sp>
      <p:sp>
        <p:nvSpPr>
          <p:cNvPr id="688131" name="Rectangle 3"/>
          <p:cNvSpPr>
            <a:spLocks noGrp="1" noChangeArrowheads="1"/>
          </p:cNvSpPr>
          <p:nvPr>
            <p:ph type="body" idx="1"/>
          </p:nvPr>
        </p:nvSpPr>
        <p:spPr/>
        <p:txBody>
          <a:bodyPr/>
          <a:lstStyle/>
          <a:p>
            <a:r>
              <a:rPr lang="en-GB" sz="1200" b="0" i="0" kern="1200" dirty="0">
                <a:solidFill>
                  <a:schemeClr val="tx1"/>
                </a:solidFill>
                <a:effectLst/>
                <a:latin typeface="+mn-lt"/>
                <a:ea typeface="+mn-ea"/>
                <a:cs typeface="+mn-cs"/>
              </a:rPr>
              <a:t>Preliminary cost and benefit estimates also must be modified to account for movements in the general price level over time. This adjustment is referred to as inflation correction. To adjust a dollar amount in the present period for expected inflation in the next future period, the value must be converted to its nominal value for that period. The conversion uses a measure of price, such as the consumer price index (CPI),</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We use a formula to convert</a:t>
            </a:r>
            <a:r>
              <a:rPr lang="en-GB" sz="1200" b="0" i="0" kern="1200" baseline="0" dirty="0">
                <a:solidFill>
                  <a:schemeClr val="tx1"/>
                </a:solidFill>
                <a:effectLst/>
                <a:latin typeface="+mn-lt"/>
                <a:ea typeface="+mn-ea"/>
                <a:cs typeface="+mn-cs"/>
              </a:rPr>
              <a:t> a real variable today into its future nominal value to account for expected inflation</a:t>
            </a:r>
          </a:p>
          <a:p>
            <a:pPr marL="171450" indent="-171450">
              <a:buFont typeface="Arial" panose="020B0604020202020204" pitchFamily="34" charset="0"/>
              <a:buChar char="•"/>
            </a:pPr>
            <a:r>
              <a:rPr lang="en-GB" sz="1200" b="0" i="0" kern="1200" baseline="0" dirty="0">
                <a:solidFill>
                  <a:schemeClr val="tx1"/>
                </a:solidFill>
                <a:effectLst/>
                <a:latin typeface="+mn-lt"/>
                <a:ea typeface="+mn-ea"/>
                <a:cs typeface="+mn-cs"/>
              </a:rPr>
              <a:t>Then we Invert the same formula allows for the conversion of a nominal value to its real value. Converting a nominal value to its real value. None as deflating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Note.</a:t>
            </a:r>
          </a:p>
          <a:p>
            <a:r>
              <a:rPr lang="en-GB" sz="1200" b="0" i="0" kern="1200" dirty="0">
                <a:solidFill>
                  <a:schemeClr val="tx1"/>
                </a:solidFill>
                <a:effectLst/>
                <a:latin typeface="+mn-lt"/>
                <a:ea typeface="+mn-ea"/>
                <a:cs typeface="+mn-cs"/>
              </a:rPr>
              <a:t>inflation correction - Adjusts for movements in the general price level over time.</a:t>
            </a:r>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time-adjusted magnitudes for incremental benefits and costs are called the present value of benefits (PVB) and the present value of costs (PVC), respectively.</a:t>
            </a:r>
          </a:p>
          <a:p>
            <a:endParaRPr lang="en-GB" dirty="0"/>
          </a:p>
          <a:p>
            <a:endParaRPr lang="en-US" dirty="0"/>
          </a:p>
        </p:txBody>
      </p:sp>
      <p:sp>
        <p:nvSpPr>
          <p:cNvPr id="4" name="Slide Number Placeholder 3"/>
          <p:cNvSpPr>
            <a:spLocks noGrp="1"/>
          </p:cNvSpPr>
          <p:nvPr>
            <p:ph type="sldNum" sz="quarter" idx="10"/>
          </p:nvPr>
        </p:nvSpPr>
        <p:spPr/>
        <p:txBody>
          <a:bodyPr/>
          <a:lstStyle/>
          <a:p>
            <a:fld id="{F0851409-D54A-480D-A390-E6B83D4F765C}"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87CBA2C-2F8B-45D4-BD25-61EC51D7F300}" type="slidenum">
              <a:rPr lang="en-US"/>
              <a:pPr/>
              <a:t>7</a:t>
            </a:fld>
            <a:endParaRPr lang="en-US" dirty="0"/>
          </a:p>
        </p:txBody>
      </p:sp>
      <p:sp>
        <p:nvSpPr>
          <p:cNvPr id="690178" name="Rectangle 2"/>
          <p:cNvSpPr>
            <a:spLocks noGrp="1" noRot="1" noChangeAspect="1" noChangeArrowheads="1" noTextEdit="1"/>
          </p:cNvSpPr>
          <p:nvPr>
            <p:ph type="sldImg"/>
          </p:nvPr>
        </p:nvSpPr>
        <p:spPr>
          <a:ln/>
        </p:spPr>
      </p:sp>
      <p:sp>
        <p:nvSpPr>
          <p:cNvPr id="690179" name="Rectangle 3"/>
          <p:cNvSpPr>
            <a:spLocks noGrp="1" noChangeArrowheads="1"/>
          </p:cNvSpPr>
          <p:nvPr>
            <p:ph type="body" idx="1"/>
          </p:nvPr>
        </p:nvSpPr>
        <p:spPr/>
        <p:txBody>
          <a:bodyPr/>
          <a:lstStyle/>
          <a:p>
            <a:r>
              <a:rPr lang="en-GB" sz="1200" b="0" i="0" kern="1200" dirty="0">
                <a:solidFill>
                  <a:schemeClr val="tx1"/>
                </a:solidFill>
                <a:effectLst/>
                <a:latin typeface="+mn-lt"/>
                <a:ea typeface="+mn-ea"/>
                <a:cs typeface="+mn-cs"/>
              </a:rPr>
              <a:t>The final phase of any benefit-cost analysis involves comparing the time-adjusted incremental benefits and costs and arriving at a decision based on their relative values. An interesting example of such a comparison is found in the Impact Assessment that was conducted for the Climate Change Act 2008 in the United Kingdom.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the broader context of environmental policy, this final phase is typically used to set a policy objective or to select a control instrument. The analysis would be carried out over a series of possible options and used to identify the “best” solution among them. Benefit-cost analysis is also used to evaluate an existing policy initiative, as shown in Table slide 10 for the U.S. Clean Air Act Amendments (CAAA), with estimates projected over the 1990–2020 period.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Two steps generally comprise this final phase of benefit-cost analysis, and they are: </a:t>
            </a:r>
          </a:p>
          <a:p>
            <a:pPr marL="228600" indent="-228600">
              <a:buAutoNum type="arabicPeriod"/>
            </a:pPr>
            <a:r>
              <a:rPr lang="en-GB" sz="1200" b="0" i="0" kern="1200" dirty="0">
                <a:solidFill>
                  <a:schemeClr val="tx1"/>
                </a:solidFill>
                <a:effectLst/>
                <a:latin typeface="+mn-lt"/>
                <a:ea typeface="+mn-ea"/>
                <a:cs typeface="+mn-cs"/>
              </a:rPr>
              <a:t>Determine whether or not an option is feasible from a benefit-cost perspective. </a:t>
            </a:r>
          </a:p>
          <a:p>
            <a:pPr marL="228600" indent="-228600">
              <a:buAutoNum type="arabicPeriod"/>
            </a:pPr>
            <a:r>
              <a:rPr lang="en-GB" sz="1200" b="0" i="0" kern="1200" dirty="0">
                <a:solidFill>
                  <a:schemeClr val="tx1"/>
                </a:solidFill>
                <a:effectLst/>
                <a:latin typeface="+mn-lt"/>
                <a:ea typeface="+mn-ea"/>
                <a:cs typeface="+mn-cs"/>
              </a:rPr>
              <a:t>2. Evaluate all feasible options based on a decision rule, and then select a single “best” solution. Let’s take a closer look at each of these.</a:t>
            </a:r>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a:solidFill>
                  <a:schemeClr val="tx1"/>
                </a:solidFill>
                <a:effectLst/>
                <a:latin typeface="+mn-lt"/>
                <a:ea typeface="+mn-ea"/>
                <a:cs typeface="+mn-cs"/>
              </a:rPr>
              <a:t>Step One: Determining Feasibility </a:t>
            </a:r>
            <a:r>
              <a:rPr lang="en-GB" sz="1200" b="0" i="0" kern="1200" dirty="0" err="1">
                <a:solidFill>
                  <a:schemeClr val="tx1"/>
                </a:solidFill>
                <a:effectLst/>
                <a:latin typeface="+mn-lt"/>
                <a:ea typeface="+mn-ea"/>
                <a:cs typeface="+mn-cs"/>
              </a:rPr>
              <a:t>Feasibility</a:t>
            </a:r>
            <a:r>
              <a:rPr lang="en-GB" sz="1200" b="0" i="0" kern="1200" dirty="0">
                <a:solidFill>
                  <a:schemeClr val="tx1"/>
                </a:solidFill>
                <a:effectLst/>
                <a:latin typeface="+mn-lt"/>
                <a:ea typeface="+mn-ea"/>
                <a:cs typeface="+mn-cs"/>
              </a:rPr>
              <a:t> Tests To distinguish feasible options from infeasible ones, the analyst must compare the time- adjusted values of incremental benefits and incremental costs for each option under study. A common way to do this is to form a benefit-cost ratio of (PVB/PVC) and compare the result to 1. If the ratio for a policy option exceeds 1, that option is among the feasible solutions; if not, it is rejected: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(PVB/PVC) &gt; 1 for a given option, the option is considered feasible.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By way of example, look again at Table 9.3, and notice that the benefit-cost ratio for the Clean Air Act Amendments (CAAA) is 32/1, indicating that, based on the estimates shown, these amendments represent a feasible option. An equivalent test for feasibility is to find the present value of net benefits (PVNB), which is (PVB - PVC), and compare the result to zero. If this differential is greater than zero, the policy option is feasible; if not, it is rejected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(PVB - PVC) &gt; 0 for a given option, the option is considered feasible. What both rules communicate is that feasibility is implied if the benefits associated with a policy proposal outweigh the costs incurred.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the Tests Differ </a:t>
            </a:r>
          </a:p>
          <a:p>
            <a:r>
              <a:rPr lang="en-GB" sz="1200" b="0" i="0" kern="1200" dirty="0">
                <a:solidFill>
                  <a:schemeClr val="tx1"/>
                </a:solidFill>
                <a:effectLst/>
                <a:latin typeface="+mn-lt"/>
                <a:ea typeface="+mn-ea"/>
                <a:cs typeface="+mn-cs"/>
              </a:rPr>
              <a:t>Although any policy option satisfying the (PVB/PVC) &gt; 1 condition necessarily meets the requirement that (PVB - PVC) &gt; 0, the equivalency ends there. Why? First, the magnitudes of the two expressions have different interpretations. The numerical value of the PVB/PVC ratio conveys the benefits of a policy option per dollar of costs incurred. For example, a ratio of 4.2 means that for every dollar of costs imposed on society, there are $4.20 in realized benefits. In contrast, the value of (PVB - PVC) measures the dollar value of excess benefits, so it directly communicates the net gain to society. Second, although it might be tempting to think that either measure could be used to rank feasible projects and arrive at the same “best” solution, such a hypothesis is incorrect. In fact, of the two measures, only the benefit-cost differential can be used to establish such a ranking. Why? Because the benefit-cost ratio is not reliable for comparing feasible policy proposals.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Attempts to use the benefit-cost ratio for any kind of ranking among options will lead to ambiguous results. The problem arises because of the inherent uncertainty about whether to consider an event as an increase in costs or a reduction in benefits. Suppose, for example, that a policy option is expected to create some amount of unemployment. Should the value of that unemployment be counted as a negative benefit or a positive cost? Intuitively, it should be apparent that either approach is correct and should not affect the outcome. However, although the choice would not affect the value of the PVNB, it would change the benefit-cost ratio. A simple example will illustrate. Assume that this hypothetical policy option is expected to cause unemployment valued at $2 million after discounting and adjusting for inflation. Excluding this effect, sup- pose also that the PVB is $18 million and that the PVC is $10 million. If the $2 million is counted as a negative benefit, the benefit-cost ratio would have a value of 1.6. If instead the $2 million is counted as a cost, the ratio would be 1.5. Try the same experiment with the PVNB to see that in either case the result is consistent at $6 million. What this example implies is that in the second step of evaluation, only the PVNB is useful in guiding the decision to select among feasible projects.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Note.</a:t>
            </a:r>
          </a:p>
          <a:p>
            <a:r>
              <a:rPr lang="en-GB" sz="1200" b="0" i="0" kern="1200" dirty="0">
                <a:solidFill>
                  <a:schemeClr val="tx1"/>
                </a:solidFill>
                <a:effectLst/>
                <a:latin typeface="+mn-lt"/>
                <a:ea typeface="+mn-ea"/>
                <a:cs typeface="+mn-cs"/>
              </a:rPr>
              <a:t>Benefit-cost ratio - The ratio of PVB to PVC used to determine the feasibility of a policy option if its magnitude exceeds unity.</a:t>
            </a:r>
          </a:p>
          <a:p>
            <a:r>
              <a:rPr lang="en-GB" sz="1200" b="0" i="0" kern="1200" dirty="0">
                <a:solidFill>
                  <a:schemeClr val="tx1"/>
                </a:solidFill>
                <a:effectLst/>
                <a:latin typeface="+mn-lt"/>
                <a:ea typeface="+mn-ea"/>
                <a:cs typeface="+mn-cs"/>
              </a:rPr>
              <a:t>Present value of net benefits (PVNB) - The differential of (PVB ] PVC) used to determine the feasibility of a policy option if its magnitude exceeds zero.</a:t>
            </a:r>
            <a:endParaRPr lang="en-US" dirty="0"/>
          </a:p>
        </p:txBody>
      </p:sp>
      <p:sp>
        <p:nvSpPr>
          <p:cNvPr id="4" name="Slide Number Placeholder 3"/>
          <p:cNvSpPr>
            <a:spLocks noGrp="1"/>
          </p:cNvSpPr>
          <p:nvPr>
            <p:ph type="sldNum" sz="quarter" idx="10"/>
          </p:nvPr>
        </p:nvSpPr>
        <p:spPr/>
        <p:txBody>
          <a:bodyPr/>
          <a:lstStyle/>
          <a:p>
            <a:fld id="{F0851409-D54A-480D-A390-E6B83D4F765C}" type="slidenum">
              <a:rPr lang="en-US" smtClean="0"/>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2394357-F7A9-463C-9263-3E2CC25425EB}" type="slidenum">
              <a:rPr lang="en-US"/>
              <a:pPr/>
              <a:t>9</a:t>
            </a:fld>
            <a:endParaRPr lang="en-US" dirty="0"/>
          </a:p>
        </p:txBody>
      </p:sp>
      <p:sp>
        <p:nvSpPr>
          <p:cNvPr id="692226" name="Rectangle 2"/>
          <p:cNvSpPr>
            <a:spLocks noGrp="1" noRot="1" noChangeAspect="1" noChangeArrowheads="1" noTextEdit="1"/>
          </p:cNvSpPr>
          <p:nvPr>
            <p:ph type="sldImg"/>
          </p:nvPr>
        </p:nvSpPr>
        <p:spPr>
          <a:ln/>
        </p:spPr>
      </p:sp>
      <p:sp>
        <p:nvSpPr>
          <p:cNvPr id="692227" name="Rectangle 3"/>
          <p:cNvSpPr>
            <a:spLocks noGrp="1" noChangeArrowheads="1"/>
          </p:cNvSpPr>
          <p:nvPr>
            <p:ph type="body" idx="1"/>
          </p:nvPr>
        </p:nvSpPr>
        <p:spPr/>
        <p:txBody>
          <a:bodyPr>
            <a:normAutofit fontScale="77500" lnSpcReduction="20000"/>
          </a:bodyPr>
          <a:lstStyle/>
          <a:p>
            <a:r>
              <a:rPr lang="en-GB" sz="1200" b="0" i="0" kern="1200" dirty="0">
                <a:solidFill>
                  <a:schemeClr val="tx1"/>
                </a:solidFill>
                <a:effectLst/>
                <a:latin typeface="+mn-lt"/>
                <a:ea typeface="+mn-ea"/>
                <a:cs typeface="+mn-cs"/>
              </a:rPr>
              <a:t>Step Two: Selecting Among Feasible Options In practice, the decision-making process used to select among feasible options is guided by one of the following economic criteria: allocative efficiency or cost-effectiveness. Adding the dimension of time to these criteria, we arrive at the following decision rules: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achieve allocative efficiency: Maximize the present value of net benefits (PVNB). </a:t>
            </a:r>
          </a:p>
          <a:p>
            <a:r>
              <a:rPr lang="en-GB" sz="1200" b="0" i="0" kern="1200" dirty="0">
                <a:solidFill>
                  <a:schemeClr val="tx1"/>
                </a:solidFill>
                <a:effectLst/>
                <a:latin typeface="+mn-lt"/>
                <a:ea typeface="+mn-ea"/>
                <a:cs typeface="+mn-cs"/>
              </a:rPr>
              <a:t>Decision Rule: Maximize the Present Value of Net Benefits (PVNB) As noted previously, the present value of net benefits (PVNB) is the difference between the present value of benefits (PVB) and the present value of costs (PVC). Thus, this decision rule calls for choosing the option that gives society the highest amount of excess benefits after adjusting for time effects. The point at which total benefits exceed total costs by the greatest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achieve cost-effectiveness: Minimize the present value of costs (PVC) based on a </a:t>
            </a:r>
            <a:r>
              <a:rPr lang="en-GB" sz="1200" b="0" i="0" kern="1200" dirty="0" err="1">
                <a:solidFill>
                  <a:schemeClr val="tx1"/>
                </a:solidFill>
                <a:effectLst/>
                <a:latin typeface="+mn-lt"/>
                <a:ea typeface="+mn-ea"/>
                <a:cs typeface="+mn-cs"/>
              </a:rPr>
              <a:t>preestablished</a:t>
            </a:r>
            <a:r>
              <a:rPr lang="en-GB" sz="1200" b="0" i="0" kern="1200" dirty="0">
                <a:solidFill>
                  <a:schemeClr val="tx1"/>
                </a:solidFill>
                <a:effectLst/>
                <a:latin typeface="+mn-lt"/>
                <a:ea typeface="+mn-ea"/>
                <a:cs typeface="+mn-cs"/>
              </a:rPr>
              <a:t> benefit objective. </a:t>
            </a:r>
          </a:p>
          <a:p>
            <a:r>
              <a:rPr lang="en-GB" sz="1200" b="0" i="0" kern="1200" dirty="0">
                <a:solidFill>
                  <a:schemeClr val="tx1"/>
                </a:solidFill>
                <a:effectLst/>
                <a:latin typeface="+mn-lt"/>
                <a:ea typeface="+mn-ea"/>
                <a:cs typeface="+mn-cs"/>
              </a:rPr>
              <a:t>Decision Rule: Minimize the Present Value of Costs (PVC) The decision rule to minimize the present value of costs (PVC) guides the policy- maker to select the least-cost option among those capable of achieving some pre-established objective. This is an explicit directive to set policy based on the criterion of cost-effectiveness. Of the two decision rules, this one is the more common. The reason is that the law often predetermines the level of environmental benefits to be achieved through its definition of an environmental quality objective. This means that the PVB is essentially fixed, leaving only PVC as a decision variable</a:t>
            </a:r>
          </a:p>
          <a:p>
            <a:r>
              <a:rPr lang="en-GB" sz="1200" b="0" i="0" kern="1200" dirty="0">
                <a:solidFill>
                  <a:schemeClr val="tx1"/>
                </a:solidFill>
                <a:effectLst/>
                <a:latin typeface="+mn-lt"/>
                <a:ea typeface="+mn-ea"/>
                <a:cs typeface="+mn-cs"/>
              </a:rPr>
              <a:t>Before the cost comparison is done, the analyst has to first eliminate any options that do not achieve the requisite benefit level. Once done, the PVC is calculated for the remaining possibilities, and the option that incurs the lowest costs is selected.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the United States, the determination about which decision rule to use generally is dictated by law or by presidential executive order—an issue we will explore later in this chapter. For now, notice that both rules involve some type of optimization to guide the selection of the “best” available option.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Note.</a:t>
            </a:r>
          </a:p>
          <a:p>
            <a:r>
              <a:rPr lang="en-GB" sz="1200" b="0" i="0" kern="1200" dirty="0">
                <a:solidFill>
                  <a:schemeClr val="tx1"/>
                </a:solidFill>
                <a:effectLst/>
                <a:latin typeface="+mn-lt"/>
                <a:ea typeface="+mn-ea"/>
                <a:cs typeface="+mn-cs"/>
              </a:rPr>
              <a:t>Maximize the present value of net benefits (PVNB) - A decision rule to achieve allocative efficiency by selecting the policy option that yields greatest excess benefits after adjusting for time effects.</a:t>
            </a:r>
          </a:p>
          <a:p>
            <a:r>
              <a:rPr lang="en-GB" sz="1200" b="0" i="0" kern="1200" dirty="0">
                <a:solidFill>
                  <a:schemeClr val="tx1"/>
                </a:solidFill>
                <a:effectLst/>
                <a:latin typeface="+mn-lt"/>
                <a:ea typeface="+mn-ea"/>
                <a:cs typeface="+mn-cs"/>
              </a:rPr>
              <a:t>Minimize the present value of costs (PVC) - A decision rule to achieve cost- effectiveness by selecting the least- cost policy option that achieves </a:t>
            </a:r>
            <a:r>
              <a:rPr lang="en-GB" sz="1200" b="0" i="0" kern="1200">
                <a:solidFill>
                  <a:schemeClr val="tx1"/>
                </a:solidFill>
                <a:effectLst/>
                <a:latin typeface="+mn-lt"/>
                <a:ea typeface="+mn-ea"/>
                <a:cs typeface="+mn-cs"/>
              </a:rPr>
              <a:t>a pre-established </a:t>
            </a:r>
            <a:r>
              <a:rPr lang="en-GB" sz="1200" b="0" i="0" kern="1200" dirty="0">
                <a:solidFill>
                  <a:schemeClr val="tx1"/>
                </a:solidFill>
                <a:effectLst/>
                <a:latin typeface="+mn-lt"/>
                <a:ea typeface="+mn-ea"/>
                <a:cs typeface="+mn-cs"/>
              </a:rPr>
              <a:t>objective.</a:t>
            </a:r>
          </a:p>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E4897B2-EAA4-48CD-AD9A-951A9ECC0833}"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4897B2-EAA4-48CD-AD9A-951A9ECC0833}"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4897B2-EAA4-48CD-AD9A-951A9ECC0833}"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E4897B2-EAA4-48CD-AD9A-951A9ECC0833}"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E4897B2-EAA4-48CD-AD9A-951A9ECC0833}" type="datetimeFigureOut">
              <a:rPr lang="en-GB" smtClean="0"/>
              <a:t>23/03/2020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4897B2-EAA4-48CD-AD9A-951A9ECC0833}" type="datetimeFigureOut">
              <a:rPr lang="en-GB" smtClean="0"/>
              <a:t>23/03/2020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4897B2-EAA4-48CD-AD9A-951A9ECC0833}" type="datetimeFigureOut">
              <a:rPr lang="en-GB" smtClean="0"/>
              <a:t>23/03/2020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4897B2-EAA4-48CD-AD9A-951A9ECC0833}"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4897B2-EAA4-48CD-AD9A-951A9ECC0833}"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4897B2-EAA4-48CD-AD9A-951A9ECC0833}"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4897B2-EAA4-48CD-AD9A-951A9ECC0833}"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426A9D-1F13-4C97-A958-2584467F1669}"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752600"/>
          </a:xfrm>
        </p:spPr>
        <p:txBody>
          <a:bodyPr anchor="t"/>
          <a:lstStyle>
            <a:lvl1pPr algn="l">
              <a:defRPr sz="3200" b="1" cap="all"/>
            </a:lvl1pPr>
          </a:lstStyle>
          <a:p>
            <a:r>
              <a:rPr lang="en-US"/>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5D1785F5-F3D2-4F7D-87B2-2108629AA229}"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4897B2-EAA4-48CD-AD9A-951A9ECC0833}" type="datetimeFigureOut">
              <a:rPr lang="en-GB" smtClean="0"/>
              <a:t>23/03/2020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426A9D-1F13-4C97-A958-2584467F166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ChangeArrowheads="1"/>
          </p:cNvSpPr>
          <p:nvPr>
            <p:ph type="title"/>
          </p:nvPr>
        </p:nvSpPr>
        <p:spPr>
          <a:xfrm>
            <a:off x="685800" y="762000"/>
            <a:ext cx="8229600" cy="1752600"/>
          </a:xfrm>
        </p:spPr>
        <p:txBody>
          <a:bodyPr/>
          <a:lstStyle/>
          <a:p>
            <a:r>
              <a:rPr lang="en-US" sz="3400" dirty="0"/>
              <a:t>Benefit-Cost Analysis in Environmental Decision Making</a:t>
            </a:r>
          </a:p>
        </p:txBody>
      </p:sp>
    </p:spTree>
  </p:cSld>
  <p:clrMapOvr>
    <a:masterClrMapping/>
  </p:clrMapOvr>
  <p:transition spd="slow">
    <p:strips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9938" name="Rectangle 2"/>
          <p:cNvSpPr>
            <a:spLocks noGrp="1" noChangeArrowheads="1"/>
          </p:cNvSpPr>
          <p:nvPr>
            <p:ph type="title"/>
          </p:nvPr>
        </p:nvSpPr>
        <p:spPr>
          <a:xfrm>
            <a:off x="685800" y="457200"/>
            <a:ext cx="8077200" cy="1066800"/>
          </a:xfrm>
        </p:spPr>
        <p:txBody>
          <a:bodyPr/>
          <a:lstStyle/>
          <a:p>
            <a:r>
              <a:rPr lang="en-US" sz="4000" dirty="0"/>
              <a:t>Benefit-Cost Analysis in Practice</a:t>
            </a:r>
          </a:p>
        </p:txBody>
      </p:sp>
      <p:sp>
        <p:nvSpPr>
          <p:cNvPr id="679939" name="Rectangle 3"/>
          <p:cNvSpPr>
            <a:spLocks noGrp="1" noChangeArrowheads="1"/>
          </p:cNvSpPr>
          <p:nvPr>
            <p:ph idx="1"/>
          </p:nvPr>
        </p:nvSpPr>
        <p:spPr>
          <a:xfrm>
            <a:off x="533400" y="1752600"/>
            <a:ext cx="8382000" cy="4419600"/>
          </a:xfrm>
        </p:spPr>
        <p:txBody>
          <a:bodyPr>
            <a:normAutofit lnSpcReduction="10000"/>
          </a:bodyPr>
          <a:lstStyle/>
          <a:p>
            <a:pPr marL="533400" indent="-533400"/>
            <a:r>
              <a:rPr lang="en-US" dirty="0"/>
              <a:t>Two major steps follow the estimation of environmental benefits and costs </a:t>
            </a:r>
          </a:p>
          <a:p>
            <a:pPr marL="933450" lvl="1" indent="-476250">
              <a:buFont typeface="Wingdings" pitchFamily="2" charset="2"/>
              <a:buAutoNum type="arabicPeriod"/>
            </a:pPr>
            <a:r>
              <a:rPr lang="en-US" dirty="0"/>
              <a:t>Making time adjustments</a:t>
            </a:r>
          </a:p>
          <a:p>
            <a:pPr marL="1333500" lvl="2" indent="-419100"/>
            <a:r>
              <a:rPr lang="en-US" sz="2600" dirty="0"/>
              <a:t>Benefits and costs must be adjusted to account for how their values change over time</a:t>
            </a:r>
          </a:p>
          <a:p>
            <a:pPr marL="933450" lvl="1" indent="-476250">
              <a:buFont typeface="Wingdings" pitchFamily="2" charset="2"/>
              <a:buAutoNum type="arabicPeriod"/>
            </a:pPr>
            <a:r>
              <a:rPr lang="en-US" dirty="0"/>
              <a:t>Assessing relative values</a:t>
            </a:r>
          </a:p>
          <a:p>
            <a:pPr marL="1333500" lvl="2" indent="-419100"/>
            <a:r>
              <a:rPr lang="en-US" sz="2600" dirty="0"/>
              <a:t>Benefits and costs must be systematically compared </a:t>
            </a:r>
          </a:p>
          <a:p>
            <a:pPr marL="1752600" lvl="3" indent="-381000"/>
            <a:r>
              <a:rPr lang="en-US" sz="1900" dirty="0"/>
              <a:t>to determine feasibility</a:t>
            </a:r>
          </a:p>
          <a:p>
            <a:pPr marL="1752600" lvl="3" indent="-381000"/>
            <a:r>
              <a:rPr lang="en-US" sz="1900" dirty="0"/>
              <a:t>to choose among feasible options based on a decision rule</a:t>
            </a:r>
          </a:p>
        </p:txBody>
      </p:sp>
      <p:sp>
        <p:nvSpPr>
          <p:cNvPr id="5" name="Slide Number Placeholder 4"/>
          <p:cNvSpPr>
            <a:spLocks noGrp="1"/>
          </p:cNvSpPr>
          <p:nvPr>
            <p:ph type="sldNum" sz="quarter" idx="11"/>
          </p:nvPr>
        </p:nvSpPr>
        <p:spPr/>
        <p:txBody>
          <a:bodyPr/>
          <a:lstStyle/>
          <a:p>
            <a:fld id="{2A938813-C6A9-4ED2-AE1F-FA482EE2D2A8}" type="slidenum">
              <a:rPr lang="en-US"/>
              <a:pPr/>
              <a:t>2</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79939">
                                            <p:txEl>
                                              <p:pRg st="0" end="0"/>
                                            </p:txEl>
                                          </p:spTgt>
                                        </p:tgtEl>
                                        <p:attrNameLst>
                                          <p:attrName>style.visibility</p:attrName>
                                        </p:attrNameLst>
                                      </p:cBhvr>
                                      <p:to>
                                        <p:strVal val="visible"/>
                                      </p:to>
                                    </p:set>
                                    <p:animEffect transition="in" filter="slide(fromBottom)">
                                      <p:cBhvr>
                                        <p:cTn id="7" dur="500"/>
                                        <p:tgtEl>
                                          <p:spTgt spid="6799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679939">
                                            <p:txEl>
                                              <p:pRg st="1" end="1"/>
                                            </p:txEl>
                                          </p:spTgt>
                                        </p:tgtEl>
                                        <p:attrNameLst>
                                          <p:attrName>style.visibility</p:attrName>
                                        </p:attrNameLst>
                                      </p:cBhvr>
                                      <p:to>
                                        <p:strVal val="visible"/>
                                      </p:to>
                                    </p:set>
                                    <p:animEffect transition="in" filter="slide(fromBottom)">
                                      <p:cBhvr>
                                        <p:cTn id="12" dur="500"/>
                                        <p:tgtEl>
                                          <p:spTgt spid="679939">
                                            <p:txEl>
                                              <p:pRg st="1" end="1"/>
                                            </p:txEl>
                                          </p:spTgt>
                                        </p:tgtEl>
                                      </p:cBhvr>
                                    </p:animEffect>
                                  </p:childTnLst>
                                </p:cTn>
                              </p:par>
                            </p:childTnLst>
                          </p:cTn>
                        </p:par>
                        <p:par>
                          <p:cTn id="13" fill="hold">
                            <p:stCondLst>
                              <p:cond delay="500"/>
                            </p:stCondLst>
                            <p:childTnLst>
                              <p:par>
                                <p:cTn id="14" presetID="12" presetClass="entr" presetSubtype="4" fill="hold" nodeType="afterEffect">
                                  <p:stCondLst>
                                    <p:cond delay="0"/>
                                  </p:stCondLst>
                                  <p:childTnLst>
                                    <p:set>
                                      <p:cBhvr>
                                        <p:cTn id="15" dur="1" fill="hold">
                                          <p:stCondLst>
                                            <p:cond delay="0"/>
                                          </p:stCondLst>
                                        </p:cTn>
                                        <p:tgtEl>
                                          <p:spTgt spid="679939">
                                            <p:txEl>
                                              <p:pRg st="2" end="2"/>
                                            </p:txEl>
                                          </p:spTgt>
                                        </p:tgtEl>
                                        <p:attrNameLst>
                                          <p:attrName>style.visibility</p:attrName>
                                        </p:attrNameLst>
                                      </p:cBhvr>
                                      <p:to>
                                        <p:strVal val="visible"/>
                                      </p:to>
                                    </p:set>
                                    <p:animEffect transition="in" filter="slide(fromBottom)">
                                      <p:cBhvr>
                                        <p:cTn id="16" dur="500"/>
                                        <p:tgtEl>
                                          <p:spTgt spid="67993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2" presetClass="entr" presetSubtype="4" fill="hold" nodeType="clickEffect">
                                  <p:stCondLst>
                                    <p:cond delay="0"/>
                                  </p:stCondLst>
                                  <p:childTnLst>
                                    <p:set>
                                      <p:cBhvr>
                                        <p:cTn id="20" dur="1" fill="hold">
                                          <p:stCondLst>
                                            <p:cond delay="0"/>
                                          </p:stCondLst>
                                        </p:cTn>
                                        <p:tgtEl>
                                          <p:spTgt spid="679939">
                                            <p:txEl>
                                              <p:pRg st="3" end="3"/>
                                            </p:txEl>
                                          </p:spTgt>
                                        </p:tgtEl>
                                        <p:attrNameLst>
                                          <p:attrName>style.visibility</p:attrName>
                                        </p:attrNameLst>
                                      </p:cBhvr>
                                      <p:to>
                                        <p:strVal val="visible"/>
                                      </p:to>
                                    </p:set>
                                    <p:animEffect transition="in" filter="slide(fromBottom)">
                                      <p:cBhvr>
                                        <p:cTn id="21" dur="500"/>
                                        <p:tgtEl>
                                          <p:spTgt spid="679939">
                                            <p:txEl>
                                              <p:pRg st="3" end="3"/>
                                            </p:txEl>
                                          </p:spTgt>
                                        </p:tgtEl>
                                      </p:cBhvr>
                                    </p:animEffect>
                                  </p:childTnLst>
                                </p:cTn>
                              </p:par>
                            </p:childTnLst>
                          </p:cTn>
                        </p:par>
                        <p:par>
                          <p:cTn id="22" fill="hold">
                            <p:stCondLst>
                              <p:cond delay="500"/>
                            </p:stCondLst>
                            <p:childTnLst>
                              <p:par>
                                <p:cTn id="23" presetID="12" presetClass="entr" presetSubtype="4" fill="hold" nodeType="afterEffect">
                                  <p:stCondLst>
                                    <p:cond delay="0"/>
                                  </p:stCondLst>
                                  <p:childTnLst>
                                    <p:set>
                                      <p:cBhvr>
                                        <p:cTn id="24" dur="1" fill="hold">
                                          <p:stCondLst>
                                            <p:cond delay="0"/>
                                          </p:stCondLst>
                                        </p:cTn>
                                        <p:tgtEl>
                                          <p:spTgt spid="679939">
                                            <p:txEl>
                                              <p:pRg st="4" end="4"/>
                                            </p:txEl>
                                          </p:spTgt>
                                        </p:tgtEl>
                                        <p:attrNameLst>
                                          <p:attrName>style.visibility</p:attrName>
                                        </p:attrNameLst>
                                      </p:cBhvr>
                                      <p:to>
                                        <p:strVal val="visible"/>
                                      </p:to>
                                    </p:set>
                                    <p:animEffect transition="in" filter="slide(fromBottom)">
                                      <p:cBhvr>
                                        <p:cTn id="25" dur="500"/>
                                        <p:tgtEl>
                                          <p:spTgt spid="679939">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nodeType="clickEffect">
                                  <p:stCondLst>
                                    <p:cond delay="0"/>
                                  </p:stCondLst>
                                  <p:childTnLst>
                                    <p:set>
                                      <p:cBhvr>
                                        <p:cTn id="29" dur="1" fill="hold">
                                          <p:stCondLst>
                                            <p:cond delay="0"/>
                                          </p:stCondLst>
                                        </p:cTn>
                                        <p:tgtEl>
                                          <p:spTgt spid="679939">
                                            <p:txEl>
                                              <p:pRg st="5" end="5"/>
                                            </p:txEl>
                                          </p:spTgt>
                                        </p:tgtEl>
                                        <p:attrNameLst>
                                          <p:attrName>style.visibility</p:attrName>
                                        </p:attrNameLst>
                                      </p:cBhvr>
                                      <p:to>
                                        <p:strVal val="visible"/>
                                      </p:to>
                                    </p:set>
                                    <p:animEffect transition="in" filter="slide(fromBottom)">
                                      <p:cBhvr>
                                        <p:cTn id="30" dur="500"/>
                                        <p:tgtEl>
                                          <p:spTgt spid="679939">
                                            <p:txEl>
                                              <p:pRg st="5" end="5"/>
                                            </p:txEl>
                                          </p:spTgt>
                                        </p:tgtEl>
                                      </p:cBhvr>
                                    </p:animEffect>
                                  </p:childTnLst>
                                </p:cTn>
                              </p:par>
                            </p:childTnLst>
                          </p:cTn>
                        </p:par>
                        <p:par>
                          <p:cTn id="31" fill="hold">
                            <p:stCondLst>
                              <p:cond delay="500"/>
                            </p:stCondLst>
                            <p:childTnLst>
                              <p:par>
                                <p:cTn id="32" presetID="12" presetClass="entr" presetSubtype="4" fill="hold" nodeType="afterEffect">
                                  <p:stCondLst>
                                    <p:cond delay="0"/>
                                  </p:stCondLst>
                                  <p:childTnLst>
                                    <p:set>
                                      <p:cBhvr>
                                        <p:cTn id="33" dur="1" fill="hold">
                                          <p:stCondLst>
                                            <p:cond delay="0"/>
                                          </p:stCondLst>
                                        </p:cTn>
                                        <p:tgtEl>
                                          <p:spTgt spid="679939">
                                            <p:txEl>
                                              <p:pRg st="6" end="6"/>
                                            </p:txEl>
                                          </p:spTgt>
                                        </p:tgtEl>
                                        <p:attrNameLst>
                                          <p:attrName>style.visibility</p:attrName>
                                        </p:attrNameLst>
                                      </p:cBhvr>
                                      <p:to>
                                        <p:strVal val="visible"/>
                                      </p:to>
                                    </p:set>
                                    <p:animEffect transition="in" filter="slide(fromBottom)">
                                      <p:cBhvr>
                                        <p:cTn id="34" dur="500"/>
                                        <p:tgtEl>
                                          <p:spTgt spid="6799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9939"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0962" name="Rectangle 2"/>
          <p:cNvSpPr>
            <a:spLocks noGrp="1" noChangeArrowheads="1"/>
          </p:cNvSpPr>
          <p:nvPr>
            <p:ph type="title"/>
          </p:nvPr>
        </p:nvSpPr>
        <p:spPr>
          <a:xfrm>
            <a:off x="762000" y="630238"/>
            <a:ext cx="8001000" cy="817562"/>
          </a:xfrm>
        </p:spPr>
        <p:txBody>
          <a:bodyPr/>
          <a:lstStyle/>
          <a:p>
            <a:r>
              <a:rPr lang="en-US" sz="4000" dirty="0"/>
              <a:t>Time Adjustments</a:t>
            </a:r>
          </a:p>
        </p:txBody>
      </p:sp>
      <p:sp>
        <p:nvSpPr>
          <p:cNvPr id="680963" name="Rectangle 3"/>
          <p:cNvSpPr>
            <a:spLocks noGrp="1" noChangeArrowheads="1"/>
          </p:cNvSpPr>
          <p:nvPr>
            <p:ph idx="1"/>
          </p:nvPr>
        </p:nvSpPr>
        <p:spPr>
          <a:xfrm>
            <a:off x="609600" y="1905000"/>
            <a:ext cx="8229600" cy="4114800"/>
          </a:xfrm>
        </p:spPr>
        <p:txBody>
          <a:bodyPr>
            <a:normAutofit fontScale="92500" lnSpcReduction="10000"/>
          </a:bodyPr>
          <a:lstStyle/>
          <a:p>
            <a:r>
              <a:rPr lang="en-US" dirty="0"/>
              <a:t>Purpose of these adjustments</a:t>
            </a:r>
          </a:p>
          <a:p>
            <a:pPr lvl="1"/>
            <a:r>
              <a:rPr lang="en-US" dirty="0"/>
              <a:t>Benefits and costs do not accrue to society at the same time</a:t>
            </a:r>
          </a:p>
          <a:p>
            <a:pPr lvl="1"/>
            <a:r>
              <a:rPr lang="en-US" dirty="0"/>
              <a:t>Benefits and costs often accrue in the future</a:t>
            </a:r>
          </a:p>
          <a:p>
            <a:r>
              <a:rPr lang="en-US" dirty="0"/>
              <a:t>Two types of adjustments</a:t>
            </a:r>
          </a:p>
          <a:p>
            <a:pPr lvl="1"/>
            <a:r>
              <a:rPr lang="en-US" dirty="0">
                <a:solidFill>
                  <a:srgbClr val="2E5D7A"/>
                </a:solidFill>
              </a:rPr>
              <a:t>Present value determination</a:t>
            </a:r>
          </a:p>
          <a:p>
            <a:pPr lvl="2"/>
            <a:r>
              <a:rPr lang="en-US" dirty="0"/>
              <a:t>accounts for the opportunity cost of money</a:t>
            </a:r>
          </a:p>
          <a:p>
            <a:pPr lvl="1"/>
            <a:r>
              <a:rPr lang="en-US" dirty="0">
                <a:solidFill>
                  <a:srgbClr val="2E5D7A"/>
                </a:solidFill>
              </a:rPr>
              <a:t>Inflation correction</a:t>
            </a:r>
          </a:p>
          <a:p>
            <a:pPr lvl="2"/>
            <a:r>
              <a:rPr lang="en-US" dirty="0"/>
              <a:t>accounts for changes in the general price level</a:t>
            </a:r>
          </a:p>
        </p:txBody>
      </p:sp>
      <p:sp>
        <p:nvSpPr>
          <p:cNvPr id="5" name="Slide Number Placeholder 4"/>
          <p:cNvSpPr>
            <a:spLocks noGrp="1"/>
          </p:cNvSpPr>
          <p:nvPr>
            <p:ph type="sldNum" sz="quarter" idx="11"/>
          </p:nvPr>
        </p:nvSpPr>
        <p:spPr/>
        <p:txBody>
          <a:bodyPr/>
          <a:lstStyle/>
          <a:p>
            <a:fld id="{68CD5AC9-FCF3-44DF-BE83-8B4F7D5E6213}" type="slidenum">
              <a:rPr lang="en-US"/>
              <a:pPr/>
              <a:t>3</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80963">
                                            <p:txEl>
                                              <p:pRg st="0" end="0"/>
                                            </p:txEl>
                                          </p:spTgt>
                                        </p:tgtEl>
                                        <p:attrNameLst>
                                          <p:attrName>style.visibility</p:attrName>
                                        </p:attrNameLst>
                                      </p:cBhvr>
                                      <p:to>
                                        <p:strVal val="visible"/>
                                      </p:to>
                                    </p:set>
                                    <p:animEffect transition="in" filter="slide(fromBottom)">
                                      <p:cBhvr>
                                        <p:cTn id="7" dur="500"/>
                                        <p:tgtEl>
                                          <p:spTgt spid="6809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80963">
                                            <p:txEl>
                                              <p:pRg st="1" end="1"/>
                                            </p:txEl>
                                          </p:spTgt>
                                        </p:tgtEl>
                                        <p:attrNameLst>
                                          <p:attrName>style.visibility</p:attrName>
                                        </p:attrNameLst>
                                      </p:cBhvr>
                                      <p:to>
                                        <p:strVal val="visible"/>
                                      </p:to>
                                    </p:set>
                                    <p:animEffect transition="in" filter="slide(fromBottom)">
                                      <p:cBhvr>
                                        <p:cTn id="12" dur="500"/>
                                        <p:tgtEl>
                                          <p:spTgt spid="6809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680963">
                                            <p:txEl>
                                              <p:pRg st="2" end="2"/>
                                            </p:txEl>
                                          </p:spTgt>
                                        </p:tgtEl>
                                        <p:attrNameLst>
                                          <p:attrName>style.visibility</p:attrName>
                                        </p:attrNameLst>
                                      </p:cBhvr>
                                      <p:to>
                                        <p:strVal val="visible"/>
                                      </p:to>
                                    </p:set>
                                    <p:animEffect transition="in" filter="slide(fromBottom)">
                                      <p:cBhvr>
                                        <p:cTn id="17" dur="500"/>
                                        <p:tgtEl>
                                          <p:spTgt spid="6809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680963">
                                            <p:txEl>
                                              <p:pRg st="3" end="3"/>
                                            </p:txEl>
                                          </p:spTgt>
                                        </p:tgtEl>
                                        <p:attrNameLst>
                                          <p:attrName>style.visibility</p:attrName>
                                        </p:attrNameLst>
                                      </p:cBhvr>
                                      <p:to>
                                        <p:strVal val="visible"/>
                                      </p:to>
                                    </p:set>
                                    <p:animEffect transition="in" filter="slide(fromBottom)">
                                      <p:cBhvr>
                                        <p:cTn id="22" dur="500"/>
                                        <p:tgtEl>
                                          <p:spTgt spid="6809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4" fill="hold" grpId="0" nodeType="clickEffect">
                                  <p:stCondLst>
                                    <p:cond delay="0"/>
                                  </p:stCondLst>
                                  <p:childTnLst>
                                    <p:set>
                                      <p:cBhvr>
                                        <p:cTn id="26" dur="1" fill="hold">
                                          <p:stCondLst>
                                            <p:cond delay="0"/>
                                          </p:stCondLst>
                                        </p:cTn>
                                        <p:tgtEl>
                                          <p:spTgt spid="680963">
                                            <p:txEl>
                                              <p:pRg st="4" end="4"/>
                                            </p:txEl>
                                          </p:spTgt>
                                        </p:tgtEl>
                                        <p:attrNameLst>
                                          <p:attrName>style.visibility</p:attrName>
                                        </p:attrNameLst>
                                      </p:cBhvr>
                                      <p:to>
                                        <p:strVal val="visible"/>
                                      </p:to>
                                    </p:set>
                                    <p:animEffect transition="in" filter="slide(fromBottom)">
                                      <p:cBhvr>
                                        <p:cTn id="27" dur="500"/>
                                        <p:tgtEl>
                                          <p:spTgt spid="680963">
                                            <p:txEl>
                                              <p:pRg st="4" end="4"/>
                                            </p:txEl>
                                          </p:spTgt>
                                        </p:tgtEl>
                                      </p:cBhvr>
                                    </p:animEffect>
                                  </p:childTnLst>
                                </p:cTn>
                              </p:par>
                              <p:par>
                                <p:cTn id="28" presetID="12" presetClass="entr" presetSubtype="4" fill="hold" grpId="0" nodeType="withEffect">
                                  <p:stCondLst>
                                    <p:cond delay="0"/>
                                  </p:stCondLst>
                                  <p:childTnLst>
                                    <p:set>
                                      <p:cBhvr>
                                        <p:cTn id="29" dur="1" fill="hold">
                                          <p:stCondLst>
                                            <p:cond delay="0"/>
                                          </p:stCondLst>
                                        </p:cTn>
                                        <p:tgtEl>
                                          <p:spTgt spid="680963">
                                            <p:txEl>
                                              <p:pRg st="5" end="5"/>
                                            </p:txEl>
                                          </p:spTgt>
                                        </p:tgtEl>
                                        <p:attrNameLst>
                                          <p:attrName>style.visibility</p:attrName>
                                        </p:attrNameLst>
                                      </p:cBhvr>
                                      <p:to>
                                        <p:strVal val="visible"/>
                                      </p:to>
                                    </p:set>
                                    <p:animEffect transition="in" filter="slide(fromBottom)">
                                      <p:cBhvr>
                                        <p:cTn id="30" dur="500"/>
                                        <p:tgtEl>
                                          <p:spTgt spid="68096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680963">
                                            <p:txEl>
                                              <p:pRg st="6" end="6"/>
                                            </p:txEl>
                                          </p:spTgt>
                                        </p:tgtEl>
                                        <p:attrNameLst>
                                          <p:attrName>style.visibility</p:attrName>
                                        </p:attrNameLst>
                                      </p:cBhvr>
                                      <p:to>
                                        <p:strVal val="visible"/>
                                      </p:to>
                                    </p:set>
                                    <p:animEffect transition="in" filter="slide(fromBottom)">
                                      <p:cBhvr>
                                        <p:cTn id="35" dur="500"/>
                                        <p:tgtEl>
                                          <p:spTgt spid="680963">
                                            <p:txEl>
                                              <p:pRg st="6" end="6"/>
                                            </p:txEl>
                                          </p:spTgt>
                                        </p:tgtEl>
                                      </p:cBhvr>
                                    </p:animEffect>
                                  </p:childTnLst>
                                </p:cTn>
                              </p:par>
                              <p:par>
                                <p:cTn id="36" presetID="12" presetClass="entr" presetSubtype="4" fill="hold" grpId="0" nodeType="withEffect">
                                  <p:stCondLst>
                                    <p:cond delay="0"/>
                                  </p:stCondLst>
                                  <p:childTnLst>
                                    <p:set>
                                      <p:cBhvr>
                                        <p:cTn id="37" dur="1" fill="hold">
                                          <p:stCondLst>
                                            <p:cond delay="0"/>
                                          </p:stCondLst>
                                        </p:cTn>
                                        <p:tgtEl>
                                          <p:spTgt spid="680963">
                                            <p:txEl>
                                              <p:pRg st="7" end="7"/>
                                            </p:txEl>
                                          </p:spTgt>
                                        </p:tgtEl>
                                        <p:attrNameLst>
                                          <p:attrName>style.visibility</p:attrName>
                                        </p:attrNameLst>
                                      </p:cBhvr>
                                      <p:to>
                                        <p:strVal val="visible"/>
                                      </p:to>
                                    </p:set>
                                    <p:animEffect transition="in" filter="slide(fromBottom)">
                                      <p:cBhvr>
                                        <p:cTn id="38" dur="500"/>
                                        <p:tgtEl>
                                          <p:spTgt spid="68096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0963" grpId="0" build="p" bldLvl="2"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3010" name="Rectangle 2"/>
          <p:cNvSpPr>
            <a:spLocks noGrp="1" noChangeArrowheads="1"/>
          </p:cNvSpPr>
          <p:nvPr>
            <p:ph type="title"/>
          </p:nvPr>
        </p:nvSpPr>
        <p:spPr>
          <a:xfrm>
            <a:off x="685800" y="487363"/>
            <a:ext cx="7878763" cy="950912"/>
          </a:xfrm>
        </p:spPr>
        <p:txBody>
          <a:bodyPr/>
          <a:lstStyle/>
          <a:p>
            <a:r>
              <a:rPr lang="en-US" sz="4000" dirty="0"/>
              <a:t>Present Value Determination</a:t>
            </a:r>
          </a:p>
        </p:txBody>
      </p:sp>
      <p:sp>
        <p:nvSpPr>
          <p:cNvPr id="683011" name="Rectangle 3"/>
          <p:cNvSpPr>
            <a:spLocks noGrp="1" noChangeArrowheads="1"/>
          </p:cNvSpPr>
          <p:nvPr>
            <p:ph idx="1"/>
          </p:nvPr>
        </p:nvSpPr>
        <p:spPr>
          <a:xfrm>
            <a:off x="533400" y="1828800"/>
            <a:ext cx="8305800" cy="4267200"/>
          </a:xfrm>
        </p:spPr>
        <p:txBody>
          <a:bodyPr>
            <a:normAutofit lnSpcReduction="10000"/>
          </a:bodyPr>
          <a:lstStyle/>
          <a:p>
            <a:r>
              <a:rPr lang="en-US" dirty="0"/>
              <a:t>Discounts a future value (FV) into its present value (PV) by accounting for the opportunity cost of money (its highest valued alternative use, which is the rate of return (r) on investment)</a:t>
            </a:r>
          </a:p>
          <a:p>
            <a:r>
              <a:rPr lang="en-US" dirty="0"/>
              <a:t>Explains why money loaned in the present must be paid back in the future with interest</a:t>
            </a:r>
          </a:p>
          <a:p>
            <a:r>
              <a:rPr lang="en-US" dirty="0"/>
              <a:t>Further explains why the present value of monies received in the future is </a:t>
            </a:r>
            <a:r>
              <a:rPr lang="en-US" i="1" dirty="0"/>
              <a:t>discounted</a:t>
            </a:r>
          </a:p>
        </p:txBody>
      </p:sp>
      <p:sp>
        <p:nvSpPr>
          <p:cNvPr id="5" name="Slide Number Placeholder 4"/>
          <p:cNvSpPr>
            <a:spLocks noGrp="1"/>
          </p:cNvSpPr>
          <p:nvPr>
            <p:ph type="sldNum" sz="quarter" idx="11"/>
          </p:nvPr>
        </p:nvSpPr>
        <p:spPr/>
        <p:txBody>
          <a:bodyPr/>
          <a:lstStyle/>
          <a:p>
            <a:fld id="{EF6A3CA5-18D6-4B25-8315-DE488D7C42F7}" type="slidenum">
              <a:rPr lang="en-US"/>
              <a:pPr/>
              <a:t>4</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83011">
                                            <p:txEl>
                                              <p:pRg st="0" end="0"/>
                                            </p:txEl>
                                          </p:spTgt>
                                        </p:tgtEl>
                                        <p:attrNameLst>
                                          <p:attrName>style.visibility</p:attrName>
                                        </p:attrNameLst>
                                      </p:cBhvr>
                                      <p:to>
                                        <p:strVal val="visible"/>
                                      </p:to>
                                    </p:set>
                                    <p:animEffect transition="in" filter="fade">
                                      <p:cBhvr>
                                        <p:cTn id="7" dur="1000"/>
                                        <p:tgtEl>
                                          <p:spTgt spid="683011">
                                            <p:txEl>
                                              <p:pRg st="0" end="0"/>
                                            </p:txEl>
                                          </p:spTgt>
                                        </p:tgtEl>
                                      </p:cBhvr>
                                    </p:animEffect>
                                    <p:anim calcmode="lin" valueType="num">
                                      <p:cBhvr>
                                        <p:cTn id="8" dur="1000" fill="hold"/>
                                        <p:tgtEl>
                                          <p:spTgt spid="6830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830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83011">
                                            <p:txEl>
                                              <p:pRg st="1" end="1"/>
                                            </p:txEl>
                                          </p:spTgt>
                                        </p:tgtEl>
                                        <p:attrNameLst>
                                          <p:attrName>style.visibility</p:attrName>
                                        </p:attrNameLst>
                                      </p:cBhvr>
                                      <p:to>
                                        <p:strVal val="visible"/>
                                      </p:to>
                                    </p:set>
                                    <p:animEffect transition="in" filter="fade">
                                      <p:cBhvr>
                                        <p:cTn id="14" dur="1000"/>
                                        <p:tgtEl>
                                          <p:spTgt spid="683011">
                                            <p:txEl>
                                              <p:pRg st="1" end="1"/>
                                            </p:txEl>
                                          </p:spTgt>
                                        </p:tgtEl>
                                      </p:cBhvr>
                                    </p:animEffect>
                                    <p:anim calcmode="lin" valueType="num">
                                      <p:cBhvr>
                                        <p:cTn id="15" dur="1000" fill="hold"/>
                                        <p:tgtEl>
                                          <p:spTgt spid="68301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830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83011">
                                            <p:txEl>
                                              <p:pRg st="2" end="2"/>
                                            </p:txEl>
                                          </p:spTgt>
                                        </p:tgtEl>
                                        <p:attrNameLst>
                                          <p:attrName>style.visibility</p:attrName>
                                        </p:attrNameLst>
                                      </p:cBhvr>
                                      <p:to>
                                        <p:strVal val="visible"/>
                                      </p:to>
                                    </p:set>
                                    <p:animEffect transition="in" filter="fade">
                                      <p:cBhvr>
                                        <p:cTn id="21" dur="1000"/>
                                        <p:tgtEl>
                                          <p:spTgt spid="683011">
                                            <p:txEl>
                                              <p:pRg st="2" end="2"/>
                                            </p:txEl>
                                          </p:spTgt>
                                        </p:tgtEl>
                                      </p:cBhvr>
                                    </p:animEffect>
                                    <p:anim calcmode="lin" valueType="num">
                                      <p:cBhvr>
                                        <p:cTn id="22" dur="1000" fill="hold"/>
                                        <p:tgtEl>
                                          <p:spTgt spid="68301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8301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01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762000" y="533400"/>
            <a:ext cx="7924800" cy="914400"/>
          </a:xfrm>
        </p:spPr>
        <p:txBody>
          <a:bodyPr/>
          <a:lstStyle/>
          <a:p>
            <a:r>
              <a:rPr lang="en-US" dirty="0"/>
              <a:t>Inflation Correction</a:t>
            </a:r>
          </a:p>
        </p:txBody>
      </p:sp>
      <p:sp>
        <p:nvSpPr>
          <p:cNvPr id="687107" name="Rectangle 3"/>
          <p:cNvSpPr>
            <a:spLocks noGrp="1" noChangeArrowheads="1"/>
          </p:cNvSpPr>
          <p:nvPr>
            <p:ph idx="1"/>
          </p:nvPr>
        </p:nvSpPr>
        <p:spPr>
          <a:xfrm>
            <a:off x="685800" y="1828800"/>
            <a:ext cx="8305800" cy="4114800"/>
          </a:xfrm>
        </p:spPr>
        <p:txBody>
          <a:bodyPr/>
          <a:lstStyle/>
          <a:p>
            <a:r>
              <a:rPr lang="en-US" sz="2700" dirty="0"/>
              <a:t>Adjusting for movements in the general price level</a:t>
            </a:r>
          </a:p>
          <a:p>
            <a:pPr lvl="1"/>
            <a:r>
              <a:rPr lang="en-US" dirty="0"/>
              <a:t>Convert a real variable today to its future nominal value to account for expected inflation</a:t>
            </a:r>
          </a:p>
          <a:p>
            <a:pPr lvl="1"/>
            <a:r>
              <a:rPr lang="en-US" dirty="0"/>
              <a:t>Converting a nominal value to its real value</a:t>
            </a:r>
          </a:p>
          <a:p>
            <a:pPr lvl="2">
              <a:buFontTx/>
              <a:buChar char="•"/>
            </a:pPr>
            <a:r>
              <a:rPr lang="en-US" dirty="0"/>
              <a:t>Known as </a:t>
            </a:r>
            <a:r>
              <a:rPr lang="en-US" b="1" dirty="0">
                <a:solidFill>
                  <a:srgbClr val="2E5D7A"/>
                </a:solidFill>
              </a:rPr>
              <a:t>deflating</a:t>
            </a:r>
            <a:endParaRPr lang="en-US" dirty="0">
              <a:solidFill>
                <a:srgbClr val="2E5D7A"/>
              </a:solidFill>
            </a:endParaRPr>
          </a:p>
        </p:txBody>
      </p:sp>
      <p:sp>
        <p:nvSpPr>
          <p:cNvPr id="5" name="Slide Number Placeholder 4"/>
          <p:cNvSpPr>
            <a:spLocks noGrp="1"/>
          </p:cNvSpPr>
          <p:nvPr>
            <p:ph type="sldNum" sz="quarter" idx="11"/>
          </p:nvPr>
        </p:nvSpPr>
        <p:spPr/>
        <p:txBody>
          <a:bodyPr/>
          <a:lstStyle/>
          <a:p>
            <a:fld id="{90436178-99C1-4DD4-B88E-D32426D0833E}" type="slidenum">
              <a:rPr lang="en-US"/>
              <a:pPr/>
              <a:t>5</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87107">
                                            <p:txEl>
                                              <p:pRg st="0" end="0"/>
                                            </p:txEl>
                                          </p:spTgt>
                                        </p:tgtEl>
                                        <p:attrNameLst>
                                          <p:attrName>style.visibility</p:attrName>
                                        </p:attrNameLst>
                                      </p:cBhvr>
                                      <p:to>
                                        <p:strVal val="visible"/>
                                      </p:to>
                                    </p:set>
                                    <p:animEffect transition="in" filter="fade">
                                      <p:cBhvr>
                                        <p:cTn id="7" dur="1000"/>
                                        <p:tgtEl>
                                          <p:spTgt spid="687107">
                                            <p:txEl>
                                              <p:pRg st="0" end="0"/>
                                            </p:txEl>
                                          </p:spTgt>
                                        </p:tgtEl>
                                      </p:cBhvr>
                                    </p:animEffect>
                                    <p:anim calcmode="lin" valueType="num">
                                      <p:cBhvr>
                                        <p:cTn id="8" dur="1000" fill="hold"/>
                                        <p:tgtEl>
                                          <p:spTgt spid="68710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871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87107">
                                            <p:txEl>
                                              <p:pRg st="1" end="1"/>
                                            </p:txEl>
                                          </p:spTgt>
                                        </p:tgtEl>
                                        <p:attrNameLst>
                                          <p:attrName>style.visibility</p:attrName>
                                        </p:attrNameLst>
                                      </p:cBhvr>
                                      <p:to>
                                        <p:strVal val="visible"/>
                                      </p:to>
                                    </p:set>
                                    <p:animEffect transition="in" filter="fade">
                                      <p:cBhvr>
                                        <p:cTn id="14" dur="1000"/>
                                        <p:tgtEl>
                                          <p:spTgt spid="687107">
                                            <p:txEl>
                                              <p:pRg st="1" end="1"/>
                                            </p:txEl>
                                          </p:spTgt>
                                        </p:tgtEl>
                                      </p:cBhvr>
                                    </p:animEffect>
                                    <p:anim calcmode="lin" valueType="num">
                                      <p:cBhvr>
                                        <p:cTn id="15" dur="1000" fill="hold"/>
                                        <p:tgtEl>
                                          <p:spTgt spid="68710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8710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87107">
                                            <p:txEl>
                                              <p:pRg st="2" end="2"/>
                                            </p:txEl>
                                          </p:spTgt>
                                        </p:tgtEl>
                                        <p:attrNameLst>
                                          <p:attrName>style.visibility</p:attrName>
                                        </p:attrNameLst>
                                      </p:cBhvr>
                                      <p:to>
                                        <p:strVal val="visible"/>
                                      </p:to>
                                    </p:set>
                                    <p:animEffect transition="in" filter="fade">
                                      <p:cBhvr>
                                        <p:cTn id="21" dur="1000"/>
                                        <p:tgtEl>
                                          <p:spTgt spid="687107">
                                            <p:txEl>
                                              <p:pRg st="2" end="2"/>
                                            </p:txEl>
                                          </p:spTgt>
                                        </p:tgtEl>
                                      </p:cBhvr>
                                    </p:animEffect>
                                    <p:anim calcmode="lin" valueType="num">
                                      <p:cBhvr>
                                        <p:cTn id="22" dur="1000" fill="hold"/>
                                        <p:tgtEl>
                                          <p:spTgt spid="68710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87107">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687107">
                                            <p:txEl>
                                              <p:pRg st="3" end="3"/>
                                            </p:txEl>
                                          </p:spTgt>
                                        </p:tgtEl>
                                        <p:attrNameLst>
                                          <p:attrName>style.visibility</p:attrName>
                                        </p:attrNameLst>
                                      </p:cBhvr>
                                      <p:to>
                                        <p:strVal val="visible"/>
                                      </p:to>
                                    </p:set>
                                    <p:animEffect transition="in" filter="fade">
                                      <p:cBhvr>
                                        <p:cTn id="26" dur="1000"/>
                                        <p:tgtEl>
                                          <p:spTgt spid="687107">
                                            <p:txEl>
                                              <p:pRg st="3" end="3"/>
                                            </p:txEl>
                                          </p:spTgt>
                                        </p:tgtEl>
                                      </p:cBhvr>
                                    </p:animEffect>
                                    <p:anim calcmode="lin" valueType="num">
                                      <p:cBhvr>
                                        <p:cTn id="27" dur="1000" fill="hold"/>
                                        <p:tgtEl>
                                          <p:spTgt spid="687107">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68710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bldLvl="2"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0610" name="Rectangle 2"/>
          <p:cNvSpPr>
            <a:spLocks noGrp="1" noChangeArrowheads="1"/>
          </p:cNvSpPr>
          <p:nvPr>
            <p:ph type="title"/>
          </p:nvPr>
        </p:nvSpPr>
        <p:spPr>
          <a:xfrm>
            <a:off x="990600" y="457200"/>
            <a:ext cx="7772400" cy="1295400"/>
          </a:xfrm>
        </p:spPr>
        <p:txBody>
          <a:bodyPr/>
          <a:lstStyle/>
          <a:p>
            <a:r>
              <a:rPr lang="en-US" sz="3500" dirty="0"/>
              <a:t>Deriving Time-Adjusted Benefits and Costs</a:t>
            </a:r>
            <a:endParaRPr lang="en-US" sz="3600" dirty="0"/>
          </a:p>
        </p:txBody>
      </p:sp>
      <p:sp>
        <p:nvSpPr>
          <p:cNvPr id="580611" name="Rectangle 3"/>
          <p:cNvSpPr>
            <a:spLocks noGrp="1" noChangeArrowheads="1"/>
          </p:cNvSpPr>
          <p:nvPr>
            <p:ph idx="1"/>
          </p:nvPr>
        </p:nvSpPr>
        <p:spPr>
          <a:xfrm>
            <a:off x="990600" y="1981200"/>
            <a:ext cx="7772400" cy="3962400"/>
          </a:xfrm>
        </p:spPr>
        <p:txBody>
          <a:bodyPr/>
          <a:lstStyle/>
          <a:p>
            <a:r>
              <a:rPr lang="en-US" sz="2400" dirty="0">
                <a:solidFill>
                  <a:srgbClr val="2E5D7A"/>
                </a:solidFill>
              </a:rPr>
              <a:t>Present value of benefits (PVB)</a:t>
            </a:r>
            <a:r>
              <a:rPr lang="en-US" sz="2400" dirty="0"/>
              <a:t> is the time-adjusted magnitude of incremental benefits associated with an environmental policy change</a:t>
            </a:r>
          </a:p>
          <a:p>
            <a:pPr lvl="1"/>
            <a:r>
              <a:rPr lang="en-US" sz="2100" dirty="0">
                <a:latin typeface="Times Roman"/>
              </a:rPr>
              <a:t>PVB in real dollars </a:t>
            </a:r>
            <a:r>
              <a:rPr lang="en-US" sz="2400" dirty="0">
                <a:solidFill>
                  <a:srgbClr val="2E5D7A"/>
                </a:solidFill>
              </a:rPr>
              <a:t>Present value of costs (PVC)</a:t>
            </a:r>
            <a:r>
              <a:rPr lang="en-US" sz="2400" dirty="0"/>
              <a:t> is the time adjusted magnitude of incremental costs associated with an environmental policy change</a:t>
            </a:r>
          </a:p>
          <a:p>
            <a:pPr lvl="1"/>
            <a:r>
              <a:rPr lang="en-US" sz="2100" dirty="0">
                <a:latin typeface="Times Roman"/>
              </a:rPr>
              <a:t>PVB in real dollars</a:t>
            </a:r>
            <a:endParaRPr lang="en-US" sz="2000" dirty="0">
              <a:solidFill>
                <a:srgbClr val="000099"/>
              </a:solidFill>
            </a:endParaRPr>
          </a:p>
        </p:txBody>
      </p:sp>
      <p:sp>
        <p:nvSpPr>
          <p:cNvPr id="5" name="Slide Number Placeholder 4"/>
          <p:cNvSpPr>
            <a:spLocks noGrp="1"/>
          </p:cNvSpPr>
          <p:nvPr>
            <p:ph type="sldNum" sz="quarter" idx="11"/>
          </p:nvPr>
        </p:nvSpPr>
        <p:spPr/>
        <p:txBody>
          <a:bodyPr/>
          <a:lstStyle/>
          <a:p>
            <a:fld id="{DD74AA2B-C867-41F9-9696-7FBF4399235C}" type="slidenum">
              <a:rPr lang="en-US"/>
              <a:pPr/>
              <a:t>6</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80611">
                                            <p:txEl>
                                              <p:pRg st="0" end="0"/>
                                            </p:txEl>
                                          </p:spTgt>
                                        </p:tgtEl>
                                        <p:attrNameLst>
                                          <p:attrName>style.visibility</p:attrName>
                                        </p:attrNameLst>
                                      </p:cBhvr>
                                      <p:to>
                                        <p:strVal val="visible"/>
                                      </p:to>
                                    </p:set>
                                    <p:animEffect transition="in" filter="fade">
                                      <p:cBhvr>
                                        <p:cTn id="7" dur="1000"/>
                                        <p:tgtEl>
                                          <p:spTgt spid="580611">
                                            <p:txEl>
                                              <p:pRg st="0" end="0"/>
                                            </p:txEl>
                                          </p:spTgt>
                                        </p:tgtEl>
                                      </p:cBhvr>
                                    </p:animEffect>
                                    <p:anim calcmode="lin" valueType="num">
                                      <p:cBhvr>
                                        <p:cTn id="8" dur="1000" fill="hold"/>
                                        <p:tgtEl>
                                          <p:spTgt spid="5806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806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80611">
                                            <p:txEl>
                                              <p:pRg st="1" end="1"/>
                                            </p:txEl>
                                          </p:spTgt>
                                        </p:tgtEl>
                                        <p:attrNameLst>
                                          <p:attrName>style.visibility</p:attrName>
                                        </p:attrNameLst>
                                      </p:cBhvr>
                                      <p:to>
                                        <p:strVal val="visible"/>
                                      </p:to>
                                    </p:set>
                                    <p:animEffect transition="in" filter="fade">
                                      <p:cBhvr>
                                        <p:cTn id="12" dur="1000"/>
                                        <p:tgtEl>
                                          <p:spTgt spid="580611">
                                            <p:txEl>
                                              <p:pRg st="1" end="1"/>
                                            </p:txEl>
                                          </p:spTgt>
                                        </p:tgtEl>
                                      </p:cBhvr>
                                    </p:animEffect>
                                    <p:anim calcmode="lin" valueType="num">
                                      <p:cBhvr>
                                        <p:cTn id="13" dur="1000" fill="hold"/>
                                        <p:tgtEl>
                                          <p:spTgt spid="5806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806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80611">
                                            <p:txEl>
                                              <p:pRg st="2" end="2"/>
                                            </p:txEl>
                                          </p:spTgt>
                                        </p:tgtEl>
                                        <p:attrNameLst>
                                          <p:attrName>style.visibility</p:attrName>
                                        </p:attrNameLst>
                                      </p:cBhvr>
                                      <p:to>
                                        <p:strVal val="visible"/>
                                      </p:to>
                                    </p:set>
                                    <p:animEffect transition="in" filter="fade">
                                      <p:cBhvr>
                                        <p:cTn id="17" dur="1000"/>
                                        <p:tgtEl>
                                          <p:spTgt spid="580611">
                                            <p:txEl>
                                              <p:pRg st="2" end="2"/>
                                            </p:txEl>
                                          </p:spTgt>
                                        </p:tgtEl>
                                      </p:cBhvr>
                                    </p:animEffect>
                                    <p:anim calcmode="lin" valueType="num">
                                      <p:cBhvr>
                                        <p:cTn id="18" dur="1000" fill="hold"/>
                                        <p:tgtEl>
                                          <p:spTgt spid="5806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8061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0611"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9154" name="Rectangle 2"/>
          <p:cNvSpPr>
            <a:spLocks noGrp="1" noChangeArrowheads="1"/>
          </p:cNvSpPr>
          <p:nvPr>
            <p:ph type="title"/>
          </p:nvPr>
        </p:nvSpPr>
        <p:spPr/>
        <p:txBody>
          <a:bodyPr/>
          <a:lstStyle/>
          <a:p>
            <a:r>
              <a:rPr lang="en-US" dirty="0"/>
              <a:t>Benefit-Cost Analysis in Policy</a:t>
            </a:r>
          </a:p>
        </p:txBody>
      </p:sp>
      <p:sp>
        <p:nvSpPr>
          <p:cNvPr id="689155" name="Rectangle 3"/>
          <p:cNvSpPr>
            <a:spLocks noGrp="1" noChangeArrowheads="1"/>
          </p:cNvSpPr>
          <p:nvPr>
            <p:ph idx="1"/>
          </p:nvPr>
        </p:nvSpPr>
        <p:spPr>
          <a:xfrm>
            <a:off x="914400" y="2057400"/>
            <a:ext cx="7696200" cy="3886200"/>
          </a:xfrm>
        </p:spPr>
        <p:txBody>
          <a:bodyPr/>
          <a:lstStyle/>
          <a:p>
            <a:r>
              <a:rPr lang="en-US" dirty="0"/>
              <a:t>Step 1: Determine if an option is feasible</a:t>
            </a:r>
          </a:p>
          <a:p>
            <a:r>
              <a:rPr lang="en-US" dirty="0"/>
              <a:t>Step 2: Select from among feasible options</a:t>
            </a:r>
          </a:p>
        </p:txBody>
      </p:sp>
      <p:sp>
        <p:nvSpPr>
          <p:cNvPr id="5" name="Slide Number Placeholder 4"/>
          <p:cNvSpPr>
            <a:spLocks noGrp="1"/>
          </p:cNvSpPr>
          <p:nvPr>
            <p:ph type="sldNum" sz="quarter" idx="11"/>
          </p:nvPr>
        </p:nvSpPr>
        <p:spPr/>
        <p:txBody>
          <a:bodyPr/>
          <a:lstStyle/>
          <a:p>
            <a:fld id="{5A0DD578-5F5C-43AE-947B-20BC2482FB4C}" type="slidenum">
              <a:rPr lang="en-US"/>
              <a:pPr/>
              <a:t>7</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9154"/>
                                        </p:tgtEl>
                                        <p:attrNameLst>
                                          <p:attrName>style.visibility</p:attrName>
                                        </p:attrNameLst>
                                      </p:cBhvr>
                                      <p:to>
                                        <p:strVal val="visible"/>
                                      </p:to>
                                    </p:set>
                                    <p:animEffect transition="in" filter="fade">
                                      <p:cBhvr>
                                        <p:cTn id="7" dur="2000"/>
                                        <p:tgtEl>
                                          <p:spTgt spid="68915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89155">
                                            <p:txEl>
                                              <p:pRg st="0" end="0"/>
                                            </p:txEl>
                                          </p:spTgt>
                                        </p:tgtEl>
                                        <p:attrNameLst>
                                          <p:attrName>style.visibility</p:attrName>
                                        </p:attrNameLst>
                                      </p:cBhvr>
                                      <p:to>
                                        <p:strVal val="visible"/>
                                      </p:to>
                                    </p:set>
                                    <p:animEffect transition="in" filter="fade">
                                      <p:cBhvr>
                                        <p:cTn id="12" dur="1000"/>
                                        <p:tgtEl>
                                          <p:spTgt spid="689155">
                                            <p:txEl>
                                              <p:pRg st="0" end="0"/>
                                            </p:txEl>
                                          </p:spTgt>
                                        </p:tgtEl>
                                      </p:cBhvr>
                                    </p:animEffect>
                                    <p:anim calcmode="lin" valueType="num">
                                      <p:cBhvr>
                                        <p:cTn id="13" dur="1000" fill="hold"/>
                                        <p:tgtEl>
                                          <p:spTgt spid="68915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89155">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0"/>
                                  </p:stCondLst>
                                  <p:childTnLst>
                                    <p:set>
                                      <p:cBhvr>
                                        <p:cTn id="17" dur="1" fill="hold">
                                          <p:stCondLst>
                                            <p:cond delay="0"/>
                                          </p:stCondLst>
                                        </p:cTn>
                                        <p:tgtEl>
                                          <p:spTgt spid="689155">
                                            <p:txEl>
                                              <p:pRg st="1" end="1"/>
                                            </p:txEl>
                                          </p:spTgt>
                                        </p:tgtEl>
                                        <p:attrNameLst>
                                          <p:attrName>style.visibility</p:attrName>
                                        </p:attrNameLst>
                                      </p:cBhvr>
                                      <p:to>
                                        <p:strVal val="visible"/>
                                      </p:to>
                                    </p:set>
                                    <p:animEffect transition="in" filter="fade">
                                      <p:cBhvr>
                                        <p:cTn id="18" dur="1000"/>
                                        <p:tgtEl>
                                          <p:spTgt spid="689155">
                                            <p:txEl>
                                              <p:pRg st="1" end="1"/>
                                            </p:txEl>
                                          </p:spTgt>
                                        </p:tgtEl>
                                      </p:cBhvr>
                                    </p:animEffect>
                                    <p:anim calcmode="lin" valueType="num">
                                      <p:cBhvr>
                                        <p:cTn id="19" dur="1000" fill="hold"/>
                                        <p:tgtEl>
                                          <p:spTgt spid="689155">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68915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9154" grpId="0"/>
      <p:bldP spid="689155"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0402" name="Rectangle 2"/>
          <p:cNvSpPr>
            <a:spLocks noGrp="1" noChangeArrowheads="1"/>
          </p:cNvSpPr>
          <p:nvPr>
            <p:ph type="title"/>
          </p:nvPr>
        </p:nvSpPr>
        <p:spPr/>
        <p:txBody>
          <a:bodyPr/>
          <a:lstStyle/>
          <a:p>
            <a:r>
              <a:rPr lang="en-US" sz="3500" dirty="0"/>
              <a:t>Step One</a:t>
            </a:r>
            <a:br>
              <a:rPr lang="en-US" sz="3500" dirty="0"/>
            </a:br>
            <a:r>
              <a:rPr lang="en-US" sz="3100" dirty="0"/>
              <a:t>Determining Feasibility</a:t>
            </a:r>
          </a:p>
        </p:txBody>
      </p:sp>
      <p:sp>
        <p:nvSpPr>
          <p:cNvPr id="230403" name="Rectangle 3"/>
          <p:cNvSpPr>
            <a:spLocks noGrp="1" noChangeArrowheads="1"/>
          </p:cNvSpPr>
          <p:nvPr>
            <p:ph idx="1"/>
          </p:nvPr>
        </p:nvSpPr>
        <p:spPr>
          <a:xfrm>
            <a:off x="914400" y="2057400"/>
            <a:ext cx="7772400" cy="3200400"/>
          </a:xfrm>
        </p:spPr>
        <p:txBody>
          <a:bodyPr>
            <a:normAutofit lnSpcReduction="10000"/>
          </a:bodyPr>
          <a:lstStyle/>
          <a:p>
            <a:r>
              <a:rPr lang="en-US" dirty="0"/>
              <a:t>Use the benefit-cost ratio</a:t>
            </a:r>
          </a:p>
          <a:p>
            <a:pPr lvl="1"/>
            <a:r>
              <a:rPr lang="en-US" dirty="0">
                <a:latin typeface="Times Roman"/>
              </a:rPr>
              <a:t>If PVB/PVC &gt; 1 </a:t>
            </a:r>
            <a:r>
              <a:rPr lang="en-US" dirty="0">
                <a:latin typeface="Symbol" pitchFamily="18" charset="2"/>
              </a:rPr>
              <a:t>Þ </a:t>
            </a:r>
            <a:r>
              <a:rPr lang="en-US" dirty="0">
                <a:latin typeface="Times Roman"/>
              </a:rPr>
              <a:t>option is feasible </a:t>
            </a:r>
          </a:p>
          <a:p>
            <a:pPr>
              <a:buFont typeface="Wingdings" pitchFamily="2" charset="2"/>
              <a:buNone/>
            </a:pPr>
            <a:r>
              <a:rPr lang="en-US" dirty="0">
                <a:latin typeface="Times Roman"/>
              </a:rPr>
              <a:t>                          </a:t>
            </a:r>
            <a:r>
              <a:rPr lang="en-US" i="1" u="sng" dirty="0">
                <a:latin typeface="Times Roman"/>
              </a:rPr>
              <a:t>OR</a:t>
            </a:r>
          </a:p>
          <a:p>
            <a:r>
              <a:rPr lang="en-US" dirty="0"/>
              <a:t>Use the present value of net benefits (PVNB), which equals (PVB – PVC)</a:t>
            </a:r>
          </a:p>
          <a:p>
            <a:pPr lvl="1"/>
            <a:r>
              <a:rPr lang="en-US" dirty="0">
                <a:latin typeface="Times Roman"/>
              </a:rPr>
              <a:t>If PVNB &gt; 0  </a:t>
            </a:r>
            <a:r>
              <a:rPr lang="en-US" dirty="0">
                <a:latin typeface="Symbol" pitchFamily="18" charset="2"/>
              </a:rPr>
              <a:t>Þ</a:t>
            </a:r>
            <a:r>
              <a:rPr lang="en-US" dirty="0">
                <a:latin typeface="Times Roman"/>
              </a:rPr>
              <a:t> option is feasible</a:t>
            </a:r>
            <a:endParaRPr lang="en-US" dirty="0"/>
          </a:p>
        </p:txBody>
      </p:sp>
      <p:sp>
        <p:nvSpPr>
          <p:cNvPr id="5" name="Slide Number Placeholder 4"/>
          <p:cNvSpPr>
            <a:spLocks noGrp="1"/>
          </p:cNvSpPr>
          <p:nvPr>
            <p:ph type="sldNum" sz="quarter" idx="11"/>
          </p:nvPr>
        </p:nvSpPr>
        <p:spPr/>
        <p:txBody>
          <a:bodyPr/>
          <a:lstStyle/>
          <a:p>
            <a:fld id="{576B82D9-E86D-458A-A8CB-6AF08BFAD03F}" type="slidenum">
              <a:rPr lang="en-US"/>
              <a:pPr/>
              <a:t>8</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0402"/>
                                        </p:tgtEl>
                                        <p:attrNameLst>
                                          <p:attrName>style.visibility</p:attrName>
                                        </p:attrNameLst>
                                      </p:cBhvr>
                                      <p:to>
                                        <p:strVal val="visible"/>
                                      </p:to>
                                    </p:set>
                                    <p:animEffect transition="in" filter="fade">
                                      <p:cBhvr>
                                        <p:cTn id="7" dur="2000"/>
                                        <p:tgtEl>
                                          <p:spTgt spid="23040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30403">
                                            <p:txEl>
                                              <p:pRg st="0" end="0"/>
                                            </p:txEl>
                                          </p:spTgt>
                                        </p:tgtEl>
                                        <p:attrNameLst>
                                          <p:attrName>style.visibility</p:attrName>
                                        </p:attrNameLst>
                                      </p:cBhvr>
                                      <p:to>
                                        <p:strVal val="visible"/>
                                      </p:to>
                                    </p:set>
                                    <p:animEffect transition="in" filter="fade">
                                      <p:cBhvr>
                                        <p:cTn id="12" dur="1000"/>
                                        <p:tgtEl>
                                          <p:spTgt spid="230403">
                                            <p:txEl>
                                              <p:pRg st="0" end="0"/>
                                            </p:txEl>
                                          </p:spTgt>
                                        </p:tgtEl>
                                      </p:cBhvr>
                                    </p:animEffect>
                                    <p:anim calcmode="lin" valueType="num">
                                      <p:cBhvr>
                                        <p:cTn id="13" dur="1000" fill="hold"/>
                                        <p:tgtEl>
                                          <p:spTgt spid="23040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23040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30403">
                                            <p:txEl>
                                              <p:pRg st="1" end="1"/>
                                            </p:txEl>
                                          </p:spTgt>
                                        </p:tgtEl>
                                        <p:attrNameLst>
                                          <p:attrName>style.visibility</p:attrName>
                                        </p:attrNameLst>
                                      </p:cBhvr>
                                      <p:to>
                                        <p:strVal val="visible"/>
                                      </p:to>
                                    </p:set>
                                    <p:animEffect transition="in" filter="fade">
                                      <p:cBhvr>
                                        <p:cTn id="17" dur="1000"/>
                                        <p:tgtEl>
                                          <p:spTgt spid="230403">
                                            <p:txEl>
                                              <p:pRg st="1" end="1"/>
                                            </p:txEl>
                                          </p:spTgt>
                                        </p:tgtEl>
                                      </p:cBhvr>
                                    </p:animEffect>
                                    <p:anim calcmode="lin" valueType="num">
                                      <p:cBhvr>
                                        <p:cTn id="18" dur="1000" fill="hold"/>
                                        <p:tgtEl>
                                          <p:spTgt spid="23040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230403">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42" presetClass="entr" presetSubtype="0" fill="hold" grpId="0" nodeType="afterEffect">
                                  <p:stCondLst>
                                    <p:cond delay="0"/>
                                  </p:stCondLst>
                                  <p:childTnLst>
                                    <p:set>
                                      <p:cBhvr>
                                        <p:cTn id="22" dur="1" fill="hold">
                                          <p:stCondLst>
                                            <p:cond delay="0"/>
                                          </p:stCondLst>
                                        </p:cTn>
                                        <p:tgtEl>
                                          <p:spTgt spid="230403">
                                            <p:txEl>
                                              <p:pRg st="2" end="2"/>
                                            </p:txEl>
                                          </p:spTgt>
                                        </p:tgtEl>
                                        <p:attrNameLst>
                                          <p:attrName>style.visibility</p:attrName>
                                        </p:attrNameLst>
                                      </p:cBhvr>
                                      <p:to>
                                        <p:strVal val="visible"/>
                                      </p:to>
                                    </p:set>
                                    <p:animEffect transition="in" filter="fade">
                                      <p:cBhvr>
                                        <p:cTn id="23" dur="1000"/>
                                        <p:tgtEl>
                                          <p:spTgt spid="230403">
                                            <p:txEl>
                                              <p:pRg st="2" end="2"/>
                                            </p:txEl>
                                          </p:spTgt>
                                        </p:tgtEl>
                                      </p:cBhvr>
                                    </p:animEffect>
                                    <p:anim calcmode="lin" valueType="num">
                                      <p:cBhvr>
                                        <p:cTn id="24" dur="1000" fill="hold"/>
                                        <p:tgtEl>
                                          <p:spTgt spid="23040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23040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230403">
                                            <p:txEl>
                                              <p:pRg st="3" end="3"/>
                                            </p:txEl>
                                          </p:spTgt>
                                        </p:tgtEl>
                                        <p:attrNameLst>
                                          <p:attrName>style.visibility</p:attrName>
                                        </p:attrNameLst>
                                      </p:cBhvr>
                                      <p:to>
                                        <p:strVal val="visible"/>
                                      </p:to>
                                    </p:set>
                                    <p:animEffect transition="in" filter="fade">
                                      <p:cBhvr>
                                        <p:cTn id="30" dur="1000"/>
                                        <p:tgtEl>
                                          <p:spTgt spid="230403">
                                            <p:txEl>
                                              <p:pRg st="3" end="3"/>
                                            </p:txEl>
                                          </p:spTgt>
                                        </p:tgtEl>
                                      </p:cBhvr>
                                    </p:animEffect>
                                    <p:anim calcmode="lin" valueType="num">
                                      <p:cBhvr>
                                        <p:cTn id="31" dur="1000" fill="hold"/>
                                        <p:tgtEl>
                                          <p:spTgt spid="230403">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230403">
                                            <p:txEl>
                                              <p:pRg st="3" end="3"/>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230403">
                                            <p:txEl>
                                              <p:pRg st="4" end="4"/>
                                            </p:txEl>
                                          </p:spTgt>
                                        </p:tgtEl>
                                        <p:attrNameLst>
                                          <p:attrName>style.visibility</p:attrName>
                                        </p:attrNameLst>
                                      </p:cBhvr>
                                      <p:to>
                                        <p:strVal val="visible"/>
                                      </p:to>
                                    </p:set>
                                    <p:animEffect transition="in" filter="fade">
                                      <p:cBhvr>
                                        <p:cTn id="35" dur="1000"/>
                                        <p:tgtEl>
                                          <p:spTgt spid="230403">
                                            <p:txEl>
                                              <p:pRg st="4" end="4"/>
                                            </p:txEl>
                                          </p:spTgt>
                                        </p:tgtEl>
                                      </p:cBhvr>
                                    </p:animEffect>
                                    <p:anim calcmode="lin" valueType="num">
                                      <p:cBhvr>
                                        <p:cTn id="36" dur="1000" fill="hold"/>
                                        <p:tgtEl>
                                          <p:spTgt spid="23040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3040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0402" grpId="0"/>
      <p:bldP spid="23040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1202" name="Rectangle 2"/>
          <p:cNvSpPr>
            <a:spLocks noGrp="1" noChangeArrowheads="1"/>
          </p:cNvSpPr>
          <p:nvPr>
            <p:ph type="title"/>
          </p:nvPr>
        </p:nvSpPr>
        <p:spPr>
          <a:xfrm>
            <a:off x="533400" y="630238"/>
            <a:ext cx="8229600" cy="1122362"/>
          </a:xfrm>
        </p:spPr>
        <p:txBody>
          <a:bodyPr/>
          <a:lstStyle/>
          <a:p>
            <a:r>
              <a:rPr lang="en-US" sz="3500" dirty="0"/>
              <a:t>Step Two</a:t>
            </a:r>
            <a:br>
              <a:rPr lang="en-US" dirty="0"/>
            </a:br>
            <a:r>
              <a:rPr lang="en-US" sz="3100" dirty="0"/>
              <a:t>Select Among Feasible Options</a:t>
            </a:r>
          </a:p>
        </p:txBody>
      </p:sp>
      <p:sp>
        <p:nvSpPr>
          <p:cNvPr id="691203" name="Rectangle 3"/>
          <p:cNvSpPr>
            <a:spLocks noGrp="1" noChangeArrowheads="1"/>
          </p:cNvSpPr>
          <p:nvPr>
            <p:ph idx="1"/>
          </p:nvPr>
        </p:nvSpPr>
        <p:spPr>
          <a:xfrm>
            <a:off x="457200" y="2057400"/>
            <a:ext cx="8382000" cy="3810000"/>
          </a:xfrm>
        </p:spPr>
        <p:txBody>
          <a:bodyPr/>
          <a:lstStyle/>
          <a:p>
            <a:r>
              <a:rPr lang="en-US" sz="2600" u="sng" dirty="0"/>
              <a:t>Decision rule</a:t>
            </a:r>
            <a:r>
              <a:rPr lang="en-US" sz="2600" dirty="0"/>
              <a:t>: To achieve </a:t>
            </a:r>
            <a:r>
              <a:rPr lang="en-US" sz="2600" dirty="0">
                <a:solidFill>
                  <a:srgbClr val="2E5D7A"/>
                </a:solidFill>
              </a:rPr>
              <a:t>allocative efficiency</a:t>
            </a:r>
            <a:r>
              <a:rPr lang="en-US" dirty="0">
                <a:solidFill>
                  <a:srgbClr val="E5F5FF"/>
                </a:solidFill>
              </a:rPr>
              <a:t> </a:t>
            </a:r>
          </a:p>
          <a:p>
            <a:pPr lvl="1"/>
            <a:r>
              <a:rPr lang="en-US" u="sng" dirty="0"/>
              <a:t>Maximize PVNB</a:t>
            </a:r>
            <a:endParaRPr lang="en-US" dirty="0"/>
          </a:p>
          <a:p>
            <a:r>
              <a:rPr lang="en-US" sz="2600" u="sng" dirty="0"/>
              <a:t>Decision rule</a:t>
            </a:r>
            <a:r>
              <a:rPr lang="en-US" sz="2600" dirty="0"/>
              <a:t>: </a:t>
            </a:r>
            <a:r>
              <a:rPr lang="en-US" sz="2600" dirty="0">
                <a:latin typeface="Times Roman"/>
              </a:rPr>
              <a:t>To achieve </a:t>
            </a:r>
            <a:r>
              <a:rPr lang="en-US" sz="2600" dirty="0">
                <a:solidFill>
                  <a:srgbClr val="2E5D7A"/>
                </a:solidFill>
                <a:latin typeface="Times Roman"/>
              </a:rPr>
              <a:t>cost-effectiveness</a:t>
            </a:r>
            <a:r>
              <a:rPr lang="en-US" dirty="0">
                <a:solidFill>
                  <a:srgbClr val="000099"/>
                </a:solidFill>
                <a:latin typeface="Times Roman"/>
              </a:rPr>
              <a:t>:</a:t>
            </a:r>
          </a:p>
          <a:p>
            <a:pPr lvl="1"/>
            <a:r>
              <a:rPr lang="en-US" u="sng" dirty="0">
                <a:latin typeface="Times Roman"/>
              </a:rPr>
              <a:t>Minimize PVC</a:t>
            </a:r>
            <a:endParaRPr lang="en-US" dirty="0">
              <a:latin typeface="Times Roman"/>
            </a:endParaRPr>
          </a:p>
        </p:txBody>
      </p:sp>
      <p:sp>
        <p:nvSpPr>
          <p:cNvPr id="5" name="Slide Number Placeholder 4"/>
          <p:cNvSpPr>
            <a:spLocks noGrp="1"/>
          </p:cNvSpPr>
          <p:nvPr>
            <p:ph type="sldNum" sz="quarter" idx="11"/>
          </p:nvPr>
        </p:nvSpPr>
        <p:spPr/>
        <p:txBody>
          <a:bodyPr/>
          <a:lstStyle/>
          <a:p>
            <a:fld id="{011C1B8C-FC6A-4DE7-BFD2-31AE9B851CC7}" type="slidenum">
              <a:rPr lang="en-US"/>
              <a:pPr/>
              <a:t>9</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91203">
                                            <p:txEl>
                                              <p:pRg st="0" end="0"/>
                                            </p:txEl>
                                          </p:spTgt>
                                        </p:tgtEl>
                                        <p:attrNameLst>
                                          <p:attrName>style.visibility</p:attrName>
                                        </p:attrNameLst>
                                      </p:cBhvr>
                                      <p:to>
                                        <p:strVal val="visible"/>
                                      </p:to>
                                    </p:set>
                                    <p:animEffect transition="in" filter="fade">
                                      <p:cBhvr>
                                        <p:cTn id="7" dur="1000"/>
                                        <p:tgtEl>
                                          <p:spTgt spid="691203">
                                            <p:txEl>
                                              <p:pRg st="0" end="0"/>
                                            </p:txEl>
                                          </p:spTgt>
                                        </p:tgtEl>
                                      </p:cBhvr>
                                    </p:animEffect>
                                    <p:anim calcmode="lin" valueType="num">
                                      <p:cBhvr>
                                        <p:cTn id="8" dur="1000" fill="hold"/>
                                        <p:tgtEl>
                                          <p:spTgt spid="69120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9120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91203">
                                            <p:txEl>
                                              <p:pRg st="1" end="1"/>
                                            </p:txEl>
                                          </p:spTgt>
                                        </p:tgtEl>
                                        <p:attrNameLst>
                                          <p:attrName>style.visibility</p:attrName>
                                        </p:attrNameLst>
                                      </p:cBhvr>
                                      <p:to>
                                        <p:strVal val="visible"/>
                                      </p:to>
                                    </p:set>
                                    <p:animEffect transition="in" filter="fade">
                                      <p:cBhvr>
                                        <p:cTn id="13" dur="1000"/>
                                        <p:tgtEl>
                                          <p:spTgt spid="691203">
                                            <p:txEl>
                                              <p:pRg st="1" end="1"/>
                                            </p:txEl>
                                          </p:spTgt>
                                        </p:tgtEl>
                                      </p:cBhvr>
                                    </p:animEffect>
                                    <p:anim calcmode="lin" valueType="num">
                                      <p:cBhvr>
                                        <p:cTn id="14" dur="1000" fill="hold"/>
                                        <p:tgtEl>
                                          <p:spTgt spid="69120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9120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91203">
                                            <p:txEl>
                                              <p:pRg st="2" end="2"/>
                                            </p:txEl>
                                          </p:spTgt>
                                        </p:tgtEl>
                                        <p:attrNameLst>
                                          <p:attrName>style.visibility</p:attrName>
                                        </p:attrNameLst>
                                      </p:cBhvr>
                                      <p:to>
                                        <p:strVal val="visible"/>
                                      </p:to>
                                    </p:set>
                                    <p:animEffect transition="in" filter="fade">
                                      <p:cBhvr>
                                        <p:cTn id="20" dur="1000"/>
                                        <p:tgtEl>
                                          <p:spTgt spid="691203">
                                            <p:txEl>
                                              <p:pRg st="2" end="2"/>
                                            </p:txEl>
                                          </p:spTgt>
                                        </p:tgtEl>
                                      </p:cBhvr>
                                    </p:animEffect>
                                    <p:anim calcmode="lin" valueType="num">
                                      <p:cBhvr>
                                        <p:cTn id="21" dur="1000" fill="hold"/>
                                        <p:tgtEl>
                                          <p:spTgt spid="69120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691203">
                                            <p:txEl>
                                              <p:pRg st="2" end="2"/>
                                            </p:txEl>
                                          </p:spTgt>
                                        </p:tgtEl>
                                        <p:attrNameLst>
                                          <p:attrName>ppt_y</p:attrName>
                                        </p:attrNameLst>
                                      </p:cBhvr>
                                      <p:tavLst>
                                        <p:tav tm="0">
                                          <p:val>
                                            <p:strVal val="#ppt_y+.1"/>
                                          </p:val>
                                        </p:tav>
                                        <p:tav tm="100000">
                                          <p:val>
                                            <p:strVal val="#ppt_y"/>
                                          </p:val>
                                        </p:tav>
                                      </p:tavLst>
                                    </p:anim>
                                  </p:childTnLst>
                                </p:cTn>
                              </p:par>
                            </p:childTnLst>
                          </p:cTn>
                        </p:par>
                        <p:par>
                          <p:cTn id="23" fill="hold">
                            <p:stCondLst>
                              <p:cond delay="1000"/>
                            </p:stCondLst>
                            <p:childTnLst>
                              <p:par>
                                <p:cTn id="24" presetID="42" presetClass="entr" presetSubtype="0" fill="hold" grpId="0" nodeType="afterEffect">
                                  <p:stCondLst>
                                    <p:cond delay="0"/>
                                  </p:stCondLst>
                                  <p:childTnLst>
                                    <p:set>
                                      <p:cBhvr>
                                        <p:cTn id="25" dur="1" fill="hold">
                                          <p:stCondLst>
                                            <p:cond delay="0"/>
                                          </p:stCondLst>
                                        </p:cTn>
                                        <p:tgtEl>
                                          <p:spTgt spid="691203">
                                            <p:txEl>
                                              <p:pRg st="3" end="3"/>
                                            </p:txEl>
                                          </p:spTgt>
                                        </p:tgtEl>
                                        <p:attrNameLst>
                                          <p:attrName>style.visibility</p:attrName>
                                        </p:attrNameLst>
                                      </p:cBhvr>
                                      <p:to>
                                        <p:strVal val="visible"/>
                                      </p:to>
                                    </p:set>
                                    <p:animEffect transition="in" filter="fade">
                                      <p:cBhvr>
                                        <p:cTn id="26" dur="1000"/>
                                        <p:tgtEl>
                                          <p:spTgt spid="691203">
                                            <p:txEl>
                                              <p:pRg st="3" end="3"/>
                                            </p:txEl>
                                          </p:spTgt>
                                        </p:tgtEl>
                                      </p:cBhvr>
                                    </p:animEffect>
                                    <p:anim calcmode="lin" valueType="num">
                                      <p:cBhvr>
                                        <p:cTn id="27" dur="1000" fill="hold"/>
                                        <p:tgtEl>
                                          <p:spTgt spid="69120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69120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1203" grpId="0" build="p" bldLvl="2"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8229600" cy="838200"/>
          </a:xfrm>
        </p:spPr>
        <p:txBody>
          <a:bodyPr/>
          <a:lstStyle/>
          <a:p>
            <a:r>
              <a:rPr lang="en-US" sz="3200" dirty="0"/>
              <a:t>Benefit-Cost Analysis of CAA1990-2020</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224066368"/>
              </p:ext>
            </p:extLst>
          </p:nvPr>
        </p:nvGraphicFramePr>
        <p:xfrm>
          <a:off x="2362200" y="1430591"/>
          <a:ext cx="4343400" cy="4132009"/>
        </p:xfrm>
        <a:graphic>
          <a:graphicData uri="http://schemas.openxmlformats.org/drawingml/2006/table">
            <a:tbl>
              <a:tblPr firstRow="1" bandRow="1">
                <a:tableStyleId>{93296810-A885-4BE3-A3E7-6D5BEEA58F35}</a:tableStyleId>
              </a:tblPr>
              <a:tblGrid>
                <a:gridCol w="2294626">
                  <a:extLst>
                    <a:ext uri="{9D8B030D-6E8A-4147-A177-3AD203B41FA5}">
                      <a16:colId xmlns:a16="http://schemas.microsoft.com/office/drawing/2014/main" val="20000"/>
                    </a:ext>
                  </a:extLst>
                </a:gridCol>
                <a:gridCol w="2048774">
                  <a:extLst>
                    <a:ext uri="{9D8B030D-6E8A-4147-A177-3AD203B41FA5}">
                      <a16:colId xmlns:a16="http://schemas.microsoft.com/office/drawing/2014/main" val="20001"/>
                    </a:ext>
                  </a:extLst>
                </a:gridCol>
              </a:tblGrid>
              <a:tr h="416982">
                <a:tc>
                  <a:txBody>
                    <a:bodyPr/>
                    <a:lstStyle/>
                    <a:p>
                      <a:pPr marL="0" marR="0" algn="ctr">
                        <a:spcBef>
                          <a:spcPts val="0"/>
                        </a:spcBef>
                        <a:spcAft>
                          <a:spcPts val="0"/>
                        </a:spcAft>
                      </a:pPr>
                      <a:r>
                        <a:rPr lang="en-US" sz="1400" dirty="0"/>
                        <a:t>Cost or Benefit Category</a:t>
                      </a:r>
                      <a:endParaRPr lang="en-US" sz="1600" dirty="0">
                        <a:solidFill>
                          <a:schemeClr val="accent2">
                            <a:lumMod val="50000"/>
                          </a:schemeClr>
                        </a:solidFill>
                        <a:latin typeface="Times New Roman"/>
                        <a:ea typeface="Times New Roman"/>
                      </a:endParaRPr>
                    </a:p>
                  </a:txBody>
                  <a:tcPr marL="68580" marR="68580" marT="0" marB="0"/>
                </a:tc>
                <a:tc>
                  <a:txBody>
                    <a:bodyPr/>
                    <a:lstStyle/>
                    <a:p>
                      <a:pPr marL="0" marR="0" algn="ctr">
                        <a:spcBef>
                          <a:spcPts val="0"/>
                        </a:spcBef>
                        <a:spcAft>
                          <a:spcPts val="0"/>
                        </a:spcAft>
                      </a:pPr>
                      <a:r>
                        <a:rPr lang="en-US" sz="1400" dirty="0"/>
                        <a:t>Present Value </a:t>
                      </a:r>
                      <a:endParaRPr lang="en-US" sz="1600" dirty="0"/>
                    </a:p>
                    <a:p>
                      <a:pPr marL="0" marR="0" algn="ctr">
                        <a:spcBef>
                          <a:spcPts val="0"/>
                        </a:spcBef>
                        <a:spcAft>
                          <a:spcPts val="0"/>
                        </a:spcAft>
                      </a:pPr>
                      <a:r>
                        <a:rPr lang="en-US" sz="1400" dirty="0"/>
                        <a:t>($millions)</a:t>
                      </a:r>
                      <a:endParaRPr lang="en-US" sz="1600" dirty="0">
                        <a:solidFill>
                          <a:schemeClr val="accent2">
                            <a:lumMod val="50000"/>
                          </a:schemeClr>
                        </a:solidFill>
                        <a:latin typeface="Times New Roman"/>
                        <a:ea typeface="Times New Roman"/>
                      </a:endParaRPr>
                    </a:p>
                  </a:txBody>
                  <a:tcPr marL="68580" marR="68580" marT="0" marB="0"/>
                </a:tc>
                <a:extLst>
                  <a:ext uri="{0D108BD9-81ED-4DB2-BD59-A6C34878D82A}">
                    <a16:rowId xmlns:a16="http://schemas.microsoft.com/office/drawing/2014/main" val="10000"/>
                  </a:ext>
                </a:extLst>
              </a:tr>
              <a:tr h="320183">
                <a:tc>
                  <a:txBody>
                    <a:bodyPr/>
                    <a:lstStyle/>
                    <a:p>
                      <a:pPr marL="0" marR="0">
                        <a:spcBef>
                          <a:spcPts val="0"/>
                        </a:spcBef>
                        <a:spcAft>
                          <a:spcPts val="0"/>
                        </a:spcAft>
                      </a:pPr>
                      <a:endParaRPr lang="en-US" sz="1100" dirty="0"/>
                    </a:p>
                    <a:p>
                      <a:pPr marL="0" marR="0">
                        <a:spcBef>
                          <a:spcPts val="0"/>
                        </a:spcBef>
                        <a:spcAft>
                          <a:spcPts val="0"/>
                        </a:spcAft>
                      </a:pPr>
                      <a:r>
                        <a:rPr lang="en-US" sz="1050" b="1" dirty="0"/>
                        <a:t>COSTS</a:t>
                      </a:r>
                      <a:endParaRPr lang="en-US" sz="1100" b="1" dirty="0">
                        <a:latin typeface="Times New Roman"/>
                        <a:ea typeface="Times New Roman"/>
                      </a:endParaRPr>
                    </a:p>
                  </a:txBody>
                  <a:tcPr marL="68580" marR="68580" marT="0" marB="0"/>
                </a:tc>
                <a:tc>
                  <a:txBody>
                    <a:bodyPr/>
                    <a:lstStyle/>
                    <a:p>
                      <a:pPr marL="0" marR="0">
                        <a:spcBef>
                          <a:spcPts val="0"/>
                        </a:spcBef>
                        <a:spcAft>
                          <a:spcPts val="0"/>
                        </a:spcAft>
                      </a:pPr>
                      <a:endParaRPr lang="en-US" sz="1050" dirty="0">
                        <a:latin typeface="Arial"/>
                        <a:ea typeface="Times New Roman"/>
                      </a:endParaRPr>
                    </a:p>
                  </a:txBody>
                  <a:tcPr marL="68580" marR="68580" marT="0" marB="0"/>
                </a:tc>
                <a:extLst>
                  <a:ext uri="{0D108BD9-81ED-4DB2-BD59-A6C34878D82A}">
                    <a16:rowId xmlns:a16="http://schemas.microsoft.com/office/drawing/2014/main" val="10001"/>
                  </a:ext>
                </a:extLst>
              </a:tr>
              <a:tr h="233102">
                <a:tc>
                  <a:txBody>
                    <a:bodyPr/>
                    <a:lstStyle/>
                    <a:p>
                      <a:pPr marL="0" marR="0">
                        <a:spcBef>
                          <a:spcPts val="0"/>
                        </a:spcBef>
                        <a:spcAft>
                          <a:spcPts val="0"/>
                        </a:spcAft>
                      </a:pPr>
                      <a:r>
                        <a:rPr lang="en-US" sz="1050" dirty="0"/>
                        <a:t>Electric Utilities</a:t>
                      </a:r>
                      <a:endParaRPr lang="en-US" sz="1100" dirty="0">
                        <a:latin typeface="Times New Roman"/>
                        <a:ea typeface="Times New Roman"/>
                      </a:endParaRPr>
                    </a:p>
                  </a:txBody>
                  <a:tcPr marL="68580" marR="68580" marT="0" marB="0"/>
                </a:tc>
                <a:tc>
                  <a:txBody>
                    <a:bodyPr/>
                    <a:lstStyle/>
                    <a:p>
                      <a:pPr marL="0" marR="0" algn="r">
                        <a:spcBef>
                          <a:spcPts val="0"/>
                        </a:spcBef>
                        <a:spcAft>
                          <a:spcPts val="0"/>
                        </a:spcAft>
                      </a:pPr>
                      <a:r>
                        <a:rPr lang="en-US" sz="1050" dirty="0"/>
                        <a:t>$   53,000</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02"/>
                  </a:ext>
                </a:extLst>
              </a:tr>
              <a:tr h="233102">
                <a:tc>
                  <a:txBody>
                    <a:bodyPr/>
                    <a:lstStyle/>
                    <a:p>
                      <a:pPr marL="0" marR="0">
                        <a:spcBef>
                          <a:spcPts val="0"/>
                        </a:spcBef>
                        <a:spcAft>
                          <a:spcPts val="0"/>
                        </a:spcAft>
                      </a:pPr>
                      <a:r>
                        <a:rPr lang="en-US" sz="1050"/>
                        <a:t>Industrial Point Sources</a:t>
                      </a:r>
                      <a:endParaRPr lang="en-US" sz="1100">
                        <a:latin typeface="Times New Roman"/>
                        <a:ea typeface="Times New Roman"/>
                      </a:endParaRPr>
                    </a:p>
                  </a:txBody>
                  <a:tcPr marL="68580" marR="68580" marT="0" marB="0"/>
                </a:tc>
                <a:tc>
                  <a:txBody>
                    <a:bodyPr/>
                    <a:lstStyle/>
                    <a:p>
                      <a:pPr marL="0" marR="0" algn="r">
                        <a:spcBef>
                          <a:spcPts val="0"/>
                        </a:spcBef>
                        <a:spcAft>
                          <a:spcPts val="0"/>
                        </a:spcAft>
                      </a:pPr>
                      <a:r>
                        <a:rPr lang="en-US" sz="1050" dirty="0"/>
                        <a:t>46,510</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03"/>
                  </a:ext>
                </a:extLst>
              </a:tr>
              <a:tr h="233102">
                <a:tc>
                  <a:txBody>
                    <a:bodyPr/>
                    <a:lstStyle/>
                    <a:p>
                      <a:pPr marL="0" marR="0">
                        <a:spcBef>
                          <a:spcPts val="0"/>
                        </a:spcBef>
                        <a:spcAft>
                          <a:spcPts val="0"/>
                        </a:spcAft>
                      </a:pPr>
                      <a:r>
                        <a:rPr lang="en-US" sz="1050" dirty="0" err="1"/>
                        <a:t>Onroad</a:t>
                      </a:r>
                      <a:r>
                        <a:rPr lang="en-US" sz="1050" dirty="0"/>
                        <a:t> Vehicles and Fuels</a:t>
                      </a:r>
                      <a:endParaRPr lang="en-US" sz="1100" dirty="0">
                        <a:latin typeface="Times New Roman"/>
                        <a:ea typeface="Times New Roman"/>
                      </a:endParaRPr>
                    </a:p>
                  </a:txBody>
                  <a:tcPr marL="68580" marR="68580" marT="0" marB="0"/>
                </a:tc>
                <a:tc>
                  <a:txBody>
                    <a:bodyPr/>
                    <a:lstStyle/>
                    <a:p>
                      <a:pPr marL="0" marR="0" algn="r">
                        <a:spcBef>
                          <a:spcPts val="0"/>
                        </a:spcBef>
                        <a:spcAft>
                          <a:spcPts val="0"/>
                        </a:spcAft>
                      </a:pPr>
                      <a:r>
                        <a:rPr lang="en-US" sz="1050" dirty="0"/>
                        <a:t>237,958</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04"/>
                  </a:ext>
                </a:extLst>
              </a:tr>
              <a:tr h="233102">
                <a:tc>
                  <a:txBody>
                    <a:bodyPr/>
                    <a:lstStyle/>
                    <a:p>
                      <a:pPr marL="0" marR="0">
                        <a:spcBef>
                          <a:spcPts val="0"/>
                        </a:spcBef>
                        <a:spcAft>
                          <a:spcPts val="0"/>
                        </a:spcAft>
                      </a:pPr>
                      <a:r>
                        <a:rPr lang="en-US" sz="1050"/>
                        <a:t>Nonroad engines and Fuels</a:t>
                      </a:r>
                      <a:endParaRPr lang="en-US" sz="1100">
                        <a:latin typeface="Times New Roman"/>
                        <a:ea typeface="Times New Roman"/>
                      </a:endParaRPr>
                    </a:p>
                  </a:txBody>
                  <a:tcPr marL="68580" marR="68580" marT="0" marB="0"/>
                </a:tc>
                <a:tc>
                  <a:txBody>
                    <a:bodyPr/>
                    <a:lstStyle/>
                    <a:p>
                      <a:pPr marL="0" marR="0" algn="r">
                        <a:spcBef>
                          <a:spcPts val="0"/>
                        </a:spcBef>
                        <a:spcAft>
                          <a:spcPts val="0"/>
                        </a:spcAft>
                      </a:pPr>
                      <a:r>
                        <a:rPr lang="en-US" sz="1050" dirty="0"/>
                        <a:t>4,867</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05"/>
                  </a:ext>
                </a:extLst>
              </a:tr>
              <a:tr h="233102">
                <a:tc>
                  <a:txBody>
                    <a:bodyPr/>
                    <a:lstStyle/>
                    <a:p>
                      <a:pPr marL="0" marR="0">
                        <a:spcBef>
                          <a:spcPts val="0"/>
                        </a:spcBef>
                        <a:spcAft>
                          <a:spcPts val="0"/>
                        </a:spcAft>
                      </a:pPr>
                      <a:r>
                        <a:rPr lang="en-US" sz="1050"/>
                        <a:t>Other</a:t>
                      </a:r>
                      <a:endParaRPr lang="en-US" sz="1100">
                        <a:latin typeface="Times New Roman"/>
                        <a:ea typeface="Times New Roman"/>
                      </a:endParaRPr>
                    </a:p>
                  </a:txBody>
                  <a:tcPr marL="68580" marR="68580" marT="0" marB="0"/>
                </a:tc>
                <a:tc>
                  <a:txBody>
                    <a:bodyPr/>
                    <a:lstStyle/>
                    <a:p>
                      <a:pPr marL="0" marR="0" algn="r">
                        <a:spcBef>
                          <a:spcPts val="0"/>
                        </a:spcBef>
                        <a:spcAft>
                          <a:spcPts val="0"/>
                        </a:spcAft>
                      </a:pPr>
                      <a:r>
                        <a:rPr lang="en-US" sz="1050" dirty="0"/>
                        <a:t>65,547</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06"/>
                  </a:ext>
                </a:extLst>
              </a:tr>
              <a:tr h="233102">
                <a:tc>
                  <a:txBody>
                    <a:bodyPr/>
                    <a:lstStyle/>
                    <a:p>
                      <a:pPr marL="0" marR="0">
                        <a:spcBef>
                          <a:spcPts val="0"/>
                        </a:spcBef>
                        <a:spcAft>
                          <a:spcPts val="0"/>
                        </a:spcAft>
                      </a:pPr>
                      <a:r>
                        <a:rPr lang="en-US" sz="1050" b="1" dirty="0"/>
                        <a:t>Total Costs</a:t>
                      </a:r>
                      <a:endParaRPr lang="en-US" sz="1100" b="1" dirty="0">
                        <a:latin typeface="Times New Roman"/>
                        <a:ea typeface="Times New Roman"/>
                      </a:endParaRPr>
                    </a:p>
                  </a:txBody>
                  <a:tcPr marL="68580" marR="68580" marT="0" marB="0"/>
                </a:tc>
                <a:tc>
                  <a:txBody>
                    <a:bodyPr/>
                    <a:lstStyle/>
                    <a:p>
                      <a:pPr marL="0" marR="0" algn="r">
                        <a:spcBef>
                          <a:spcPts val="0"/>
                        </a:spcBef>
                        <a:spcAft>
                          <a:spcPts val="0"/>
                        </a:spcAft>
                      </a:pPr>
                      <a:r>
                        <a:rPr lang="en-US" sz="1050" dirty="0"/>
                        <a:t>$411,018</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07"/>
                  </a:ext>
                </a:extLst>
              </a:tr>
              <a:tr h="233102">
                <a:tc>
                  <a:txBody>
                    <a:bodyPr/>
                    <a:lstStyle/>
                    <a:p>
                      <a:pPr marL="0" marR="0">
                        <a:spcBef>
                          <a:spcPts val="0"/>
                        </a:spcBef>
                        <a:spcAft>
                          <a:spcPts val="0"/>
                        </a:spcAft>
                      </a:pPr>
                      <a:endParaRPr lang="en-US" sz="1050">
                        <a:latin typeface="Arial"/>
                        <a:ea typeface="Times New Roman"/>
                      </a:endParaRPr>
                    </a:p>
                  </a:txBody>
                  <a:tcPr marL="68580" marR="68580" marT="0" marB="0"/>
                </a:tc>
                <a:tc>
                  <a:txBody>
                    <a:bodyPr/>
                    <a:lstStyle/>
                    <a:p>
                      <a:pPr marL="0" marR="0" algn="r">
                        <a:spcBef>
                          <a:spcPts val="0"/>
                        </a:spcBef>
                        <a:spcAft>
                          <a:spcPts val="0"/>
                        </a:spcAft>
                      </a:pPr>
                      <a:endParaRPr lang="en-US" sz="1050" dirty="0">
                        <a:latin typeface="Arial"/>
                        <a:ea typeface="Times New Roman"/>
                      </a:endParaRPr>
                    </a:p>
                  </a:txBody>
                  <a:tcPr marL="68580" marR="68580" marT="0" marB="0"/>
                </a:tc>
                <a:extLst>
                  <a:ext uri="{0D108BD9-81ED-4DB2-BD59-A6C34878D82A}">
                    <a16:rowId xmlns:a16="http://schemas.microsoft.com/office/drawing/2014/main" val="10008"/>
                  </a:ext>
                </a:extLst>
              </a:tr>
              <a:tr h="233102">
                <a:tc>
                  <a:txBody>
                    <a:bodyPr/>
                    <a:lstStyle/>
                    <a:p>
                      <a:pPr marL="0" marR="0">
                        <a:spcBef>
                          <a:spcPts val="0"/>
                        </a:spcBef>
                        <a:spcAft>
                          <a:spcPts val="0"/>
                        </a:spcAft>
                      </a:pPr>
                      <a:r>
                        <a:rPr lang="en-US" sz="1050" b="1" dirty="0"/>
                        <a:t>MONETIZED BENEFITS</a:t>
                      </a:r>
                      <a:endParaRPr lang="en-US" sz="1100" b="1" dirty="0">
                        <a:latin typeface="Times New Roman"/>
                        <a:ea typeface="Times New Roman"/>
                      </a:endParaRPr>
                    </a:p>
                  </a:txBody>
                  <a:tcPr marL="68580" marR="68580" marT="0" marB="0"/>
                </a:tc>
                <a:tc>
                  <a:txBody>
                    <a:bodyPr/>
                    <a:lstStyle/>
                    <a:p>
                      <a:pPr marL="0" marR="0" algn="r">
                        <a:spcBef>
                          <a:spcPts val="0"/>
                        </a:spcBef>
                        <a:spcAft>
                          <a:spcPts val="0"/>
                        </a:spcAft>
                      </a:pPr>
                      <a:endParaRPr lang="en-US" sz="1050" dirty="0">
                        <a:latin typeface="Arial"/>
                        <a:ea typeface="Times New Roman"/>
                      </a:endParaRPr>
                    </a:p>
                  </a:txBody>
                  <a:tcPr marL="68580" marR="68580" marT="0" marB="0"/>
                </a:tc>
                <a:extLst>
                  <a:ext uri="{0D108BD9-81ED-4DB2-BD59-A6C34878D82A}">
                    <a16:rowId xmlns:a16="http://schemas.microsoft.com/office/drawing/2014/main" val="10009"/>
                  </a:ext>
                </a:extLst>
              </a:tr>
              <a:tr h="233102">
                <a:tc>
                  <a:txBody>
                    <a:bodyPr/>
                    <a:lstStyle/>
                    <a:p>
                      <a:pPr marL="0" marR="0">
                        <a:spcBef>
                          <a:spcPts val="0"/>
                        </a:spcBef>
                        <a:spcAft>
                          <a:spcPts val="0"/>
                        </a:spcAft>
                      </a:pPr>
                      <a:r>
                        <a:rPr lang="en-US" sz="1050"/>
                        <a:t>Avoided Mortality</a:t>
                      </a:r>
                      <a:endParaRPr lang="en-US" sz="1100">
                        <a:latin typeface="Times New Roman"/>
                        <a:ea typeface="Times New Roman"/>
                      </a:endParaRPr>
                    </a:p>
                  </a:txBody>
                  <a:tcPr marL="68580" marR="68580" marT="0" marB="0"/>
                </a:tc>
                <a:tc>
                  <a:txBody>
                    <a:bodyPr/>
                    <a:lstStyle/>
                    <a:p>
                      <a:pPr marL="0" marR="0" algn="r">
                        <a:spcBef>
                          <a:spcPts val="0"/>
                        </a:spcBef>
                        <a:spcAft>
                          <a:spcPts val="0"/>
                        </a:spcAft>
                      </a:pPr>
                      <a:r>
                        <a:rPr lang="en-US" sz="1050" dirty="0"/>
                        <a:t>$11,898,000</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10"/>
                  </a:ext>
                </a:extLst>
              </a:tr>
              <a:tr h="233102">
                <a:tc>
                  <a:txBody>
                    <a:bodyPr/>
                    <a:lstStyle/>
                    <a:p>
                      <a:pPr marL="0" marR="0">
                        <a:spcBef>
                          <a:spcPts val="0"/>
                        </a:spcBef>
                        <a:spcAft>
                          <a:spcPts val="0"/>
                        </a:spcAft>
                      </a:pPr>
                      <a:r>
                        <a:rPr lang="en-US" sz="1050"/>
                        <a:t>Avoided Morbidity</a:t>
                      </a:r>
                      <a:endParaRPr lang="en-US" sz="1100">
                        <a:latin typeface="Times New Roman"/>
                        <a:ea typeface="Times New Roman"/>
                      </a:endParaRPr>
                    </a:p>
                  </a:txBody>
                  <a:tcPr marL="68580" marR="68580" marT="0" marB="0"/>
                </a:tc>
                <a:tc>
                  <a:txBody>
                    <a:bodyPr/>
                    <a:lstStyle/>
                    <a:p>
                      <a:pPr marL="0" marR="0" algn="r">
                        <a:spcBef>
                          <a:spcPts val="0"/>
                        </a:spcBef>
                        <a:spcAft>
                          <a:spcPts val="0"/>
                        </a:spcAft>
                      </a:pPr>
                      <a:r>
                        <a:rPr lang="en-US" sz="1050" dirty="0"/>
                        <a:t>443,467</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11"/>
                  </a:ext>
                </a:extLst>
              </a:tr>
              <a:tr h="233102">
                <a:tc>
                  <a:txBody>
                    <a:bodyPr/>
                    <a:lstStyle/>
                    <a:p>
                      <a:pPr marL="0" marR="0">
                        <a:spcBef>
                          <a:spcPts val="0"/>
                        </a:spcBef>
                        <a:spcAft>
                          <a:spcPts val="0"/>
                        </a:spcAft>
                      </a:pPr>
                      <a:r>
                        <a:rPr lang="en-US" sz="1050"/>
                        <a:t>Ecological and Welfare Effects</a:t>
                      </a:r>
                      <a:endParaRPr lang="en-US" sz="1100">
                        <a:latin typeface="Times New Roman"/>
                        <a:ea typeface="Times New Roman"/>
                      </a:endParaRPr>
                    </a:p>
                  </a:txBody>
                  <a:tcPr marL="68580" marR="68580" marT="0" marB="0"/>
                </a:tc>
                <a:tc>
                  <a:txBody>
                    <a:bodyPr/>
                    <a:lstStyle/>
                    <a:p>
                      <a:pPr marL="0" marR="0" algn="r">
                        <a:spcBef>
                          <a:spcPts val="0"/>
                        </a:spcBef>
                        <a:spcAft>
                          <a:spcPts val="0"/>
                        </a:spcAft>
                      </a:pPr>
                      <a:r>
                        <a:rPr lang="en-US" sz="1050" dirty="0"/>
                        <a:t>335,304</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12"/>
                  </a:ext>
                </a:extLst>
              </a:tr>
              <a:tr h="347303">
                <a:tc>
                  <a:txBody>
                    <a:bodyPr/>
                    <a:lstStyle/>
                    <a:p>
                      <a:pPr marL="0" marR="0">
                        <a:spcBef>
                          <a:spcPts val="0"/>
                        </a:spcBef>
                        <a:spcAft>
                          <a:spcPts val="0"/>
                        </a:spcAft>
                      </a:pPr>
                      <a:r>
                        <a:rPr lang="en-US" sz="1050" b="1" dirty="0"/>
                        <a:t>Total Benefits</a:t>
                      </a:r>
                      <a:endParaRPr lang="en-US" sz="1100" b="1" dirty="0">
                        <a:latin typeface="Times New Roman"/>
                        <a:ea typeface="Times New Roman"/>
                      </a:endParaRPr>
                    </a:p>
                  </a:txBody>
                  <a:tcPr marL="68580" marR="68580" marT="0" marB="0"/>
                </a:tc>
                <a:tc>
                  <a:txBody>
                    <a:bodyPr/>
                    <a:lstStyle/>
                    <a:p>
                      <a:pPr marL="0" marR="0" algn="r">
                        <a:spcBef>
                          <a:spcPts val="0"/>
                        </a:spcBef>
                        <a:spcAft>
                          <a:spcPts val="0"/>
                        </a:spcAft>
                      </a:pPr>
                      <a:r>
                        <a:rPr lang="en-US" sz="1050" dirty="0"/>
                        <a:t>$12,980,000</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13"/>
                  </a:ext>
                </a:extLst>
              </a:tr>
              <a:tr h="233102">
                <a:tc>
                  <a:txBody>
                    <a:bodyPr/>
                    <a:lstStyle/>
                    <a:p>
                      <a:pPr marL="0" marR="0">
                        <a:spcBef>
                          <a:spcPts val="0"/>
                        </a:spcBef>
                        <a:spcAft>
                          <a:spcPts val="0"/>
                        </a:spcAft>
                      </a:pPr>
                      <a:r>
                        <a:rPr lang="en-US" sz="1050" dirty="0"/>
                        <a:t>Net Benefits</a:t>
                      </a:r>
                      <a:endParaRPr lang="en-US" sz="1100" dirty="0">
                        <a:latin typeface="Times New Roman"/>
                        <a:ea typeface="Times New Roman"/>
                      </a:endParaRPr>
                    </a:p>
                  </a:txBody>
                  <a:tcPr marL="68580" marR="68580" marT="0" marB="0"/>
                </a:tc>
                <a:tc>
                  <a:txBody>
                    <a:bodyPr/>
                    <a:lstStyle/>
                    <a:p>
                      <a:pPr marL="0" marR="0" algn="r">
                        <a:spcBef>
                          <a:spcPts val="0"/>
                        </a:spcBef>
                        <a:spcAft>
                          <a:spcPts val="0"/>
                        </a:spcAft>
                      </a:pPr>
                      <a:r>
                        <a:rPr lang="en-US" sz="1050" dirty="0"/>
                        <a:t>$12,980,000</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14"/>
                  </a:ext>
                </a:extLst>
              </a:tr>
              <a:tr h="233102">
                <a:tc>
                  <a:txBody>
                    <a:bodyPr/>
                    <a:lstStyle/>
                    <a:p>
                      <a:pPr marL="0" marR="0">
                        <a:spcBef>
                          <a:spcPts val="0"/>
                        </a:spcBef>
                        <a:spcAft>
                          <a:spcPts val="0"/>
                        </a:spcAft>
                      </a:pPr>
                      <a:r>
                        <a:rPr lang="en-US" sz="1100" dirty="0"/>
                        <a:t>Benefit/Cost Ratio</a:t>
                      </a:r>
                      <a:endParaRPr lang="en-US" sz="1100" dirty="0">
                        <a:latin typeface="Times New Roman"/>
                        <a:ea typeface="Times New Roman"/>
                      </a:endParaRPr>
                    </a:p>
                  </a:txBody>
                  <a:tcPr marL="68580" marR="68580" marT="0" marB="0"/>
                </a:tc>
                <a:tc>
                  <a:txBody>
                    <a:bodyPr/>
                    <a:lstStyle/>
                    <a:p>
                      <a:pPr marL="0" marR="0" algn="r">
                        <a:spcBef>
                          <a:spcPts val="0"/>
                        </a:spcBef>
                        <a:spcAft>
                          <a:spcPts val="0"/>
                        </a:spcAft>
                      </a:pPr>
                      <a:r>
                        <a:rPr lang="en-US" sz="1100" dirty="0"/>
                        <a:t>32/1</a:t>
                      </a:r>
                      <a:endParaRPr lang="en-US" sz="1100" dirty="0">
                        <a:latin typeface="Times New Roman"/>
                        <a:ea typeface="Times New Roman"/>
                      </a:endParaRPr>
                    </a:p>
                  </a:txBody>
                  <a:tcPr marL="68580" marR="68580" marT="0" marB="0"/>
                </a:tc>
                <a:extLst>
                  <a:ext uri="{0D108BD9-81ED-4DB2-BD59-A6C34878D82A}">
                    <a16:rowId xmlns:a16="http://schemas.microsoft.com/office/drawing/2014/main" val="10015"/>
                  </a:ext>
                </a:extLst>
              </a:tr>
            </a:tbl>
          </a:graphicData>
        </a:graphic>
      </p:graphicFrame>
      <p:sp>
        <p:nvSpPr>
          <p:cNvPr id="4" name="Slide Number Placeholder 3"/>
          <p:cNvSpPr>
            <a:spLocks noGrp="1"/>
          </p:cNvSpPr>
          <p:nvPr>
            <p:ph type="sldNum" sz="quarter" idx="11"/>
          </p:nvPr>
        </p:nvSpPr>
        <p:spPr/>
        <p:txBody>
          <a:bodyPr/>
          <a:lstStyle/>
          <a:p>
            <a:fld id="{2A291A5A-2F88-4506-BC69-B41397F9E5B6}" type="slidenum">
              <a:rPr lang="en-US" smtClean="0"/>
              <a:pPr/>
              <a:t>10</a:t>
            </a:fld>
            <a:endParaRPr lang="en-US" dirty="0"/>
          </a:p>
        </p:txBody>
      </p:sp>
      <p:sp>
        <p:nvSpPr>
          <p:cNvPr id="6" name="TextBox 5"/>
          <p:cNvSpPr txBox="1"/>
          <p:nvPr/>
        </p:nvSpPr>
        <p:spPr>
          <a:xfrm>
            <a:off x="1981200" y="5791200"/>
            <a:ext cx="5867400" cy="461665"/>
          </a:xfrm>
          <a:prstGeom prst="rect">
            <a:avLst/>
          </a:prstGeom>
          <a:noFill/>
        </p:spPr>
        <p:txBody>
          <a:bodyPr wrap="square" rtlCol="0">
            <a:spAutoFit/>
          </a:bodyPr>
          <a:lstStyle/>
          <a:p>
            <a:r>
              <a:rPr lang="en-US" sz="1200" b="1" dirty="0"/>
              <a:t>Source</a:t>
            </a:r>
            <a:r>
              <a:rPr lang="en-US" sz="1200" dirty="0"/>
              <a:t>: U.S. EPA, Office of Air and Radiation. </a:t>
            </a:r>
            <a:r>
              <a:rPr lang="en-US" sz="1200" i="1" dirty="0"/>
              <a:t>The Benefits and Costs of the Clean Air Act from 1990 to 2020: Final Report</a:t>
            </a:r>
            <a:r>
              <a:rPr lang="en-US" sz="1200" dirty="0"/>
              <a:t>. (March 2011),</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amond(in)">
                                      <p:cBhvr>
                                        <p:cTn id="7" dur="2000"/>
                                        <p:tgtEl>
                                          <p:spTgt spid="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dissolv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132</TotalTime>
  <Words>2925</Words>
  <Application>Microsoft Office PowerPoint</Application>
  <PresentationFormat>On-screen Show (4:3)</PresentationFormat>
  <Paragraphs>157</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Symbol</vt:lpstr>
      <vt:lpstr>Times New Roman</vt:lpstr>
      <vt:lpstr>Times Roman</vt:lpstr>
      <vt:lpstr>Wingdings</vt:lpstr>
      <vt:lpstr>Office Theme</vt:lpstr>
      <vt:lpstr>Benefit-Cost Analysis in Environmental Decision Making</vt:lpstr>
      <vt:lpstr>Benefit-Cost Analysis in Practice</vt:lpstr>
      <vt:lpstr>Time Adjustments</vt:lpstr>
      <vt:lpstr>Present Value Determination</vt:lpstr>
      <vt:lpstr>Inflation Correction</vt:lpstr>
      <vt:lpstr>Deriving Time-Adjusted Benefits and Costs</vt:lpstr>
      <vt:lpstr>Benefit-Cost Analysis in Policy</vt:lpstr>
      <vt:lpstr>Step One Determining Feasibility</vt:lpstr>
      <vt:lpstr>Step Two Select Among Feasible Options</vt:lpstr>
      <vt:lpstr>Benefit-Cost Analysis of CAA1990-2020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Benefit-Cost Analysis in Environmental Decision Making</dc:title>
  <dc:creator>se046</dc:creator>
  <cp:lastModifiedBy>Anthony Burns</cp:lastModifiedBy>
  <cp:revision>19</cp:revision>
  <dcterms:created xsi:type="dcterms:W3CDTF">2019-08-23T10:58:14Z</dcterms:created>
  <dcterms:modified xsi:type="dcterms:W3CDTF">2020-03-23T12:55:39Z</dcterms:modified>
</cp:coreProperties>
</file>