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68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0650119C-8F30-4FDD-BDFC-1C60890E405E}" type="datetimeFigureOut">
              <a:rPr lang="en-GB" smtClean="0"/>
              <a:pPr/>
              <a:t>14/11/2011</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159B37E8-093F-4D17-8582-4D19C1C8B154}" type="slidenum">
              <a:rPr lang="en-GB" smtClean="0"/>
              <a:pPr/>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50119C-8F30-4FDD-BDFC-1C60890E405E}" type="datetimeFigureOut">
              <a:rPr lang="en-GB" smtClean="0"/>
              <a:pPr/>
              <a:t>14/11/2011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9B37E8-093F-4D17-8582-4D19C1C8B15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0650119C-8F30-4FDD-BDFC-1C60890E405E}" type="datetimeFigureOut">
              <a:rPr lang="en-GB" smtClean="0"/>
              <a:pPr/>
              <a:t>14/11/2011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159B37E8-093F-4D17-8582-4D19C1C8B154}"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650119C-8F30-4FDD-BDFC-1C60890E405E}" type="datetimeFigureOut">
              <a:rPr lang="en-GB" smtClean="0"/>
              <a:pPr/>
              <a:t>14/11/2011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9B37E8-093F-4D17-8582-4D19C1C8B15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0650119C-8F30-4FDD-BDFC-1C60890E405E}" type="datetimeFigureOut">
              <a:rPr lang="en-GB" smtClean="0"/>
              <a:pPr/>
              <a:t>14/11/2011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59B37E8-093F-4D17-8582-4D19C1C8B15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650119C-8F30-4FDD-BDFC-1C60890E405E}" type="datetimeFigureOut">
              <a:rPr lang="en-GB" smtClean="0"/>
              <a:pPr/>
              <a:t>14/11/2011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59B37E8-093F-4D17-8582-4D19C1C8B15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50119C-8F30-4FDD-BDFC-1C60890E405E}" type="datetimeFigureOut">
              <a:rPr lang="en-GB" smtClean="0"/>
              <a:pPr/>
              <a:t>14/11/2011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59B37E8-093F-4D17-8582-4D19C1C8B15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650119C-8F30-4FDD-BDFC-1C60890E405E}" type="datetimeFigureOut">
              <a:rPr lang="en-GB" smtClean="0"/>
              <a:pPr/>
              <a:t>14/11/2011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9B37E8-093F-4D17-8582-4D19C1C8B15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0650119C-8F30-4FDD-BDFC-1C60890E405E}" type="datetimeFigureOut">
              <a:rPr lang="en-GB" smtClean="0"/>
              <a:pPr/>
              <a:t>14/11/2011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9B37E8-093F-4D17-8582-4D19C1C8B154}"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50119C-8F30-4FDD-BDFC-1C60890E405E}" type="datetimeFigureOut">
              <a:rPr lang="en-GB" smtClean="0"/>
              <a:pPr/>
              <a:t>14/11/2011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9B37E8-093F-4D17-8582-4D19C1C8B15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50119C-8F30-4FDD-BDFC-1C60890E405E}" type="datetimeFigureOut">
              <a:rPr lang="en-GB" smtClean="0"/>
              <a:pPr/>
              <a:t>14/11/2011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9B37E8-093F-4D17-8582-4D19C1C8B15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0650119C-8F30-4FDD-BDFC-1C60890E405E}" type="datetimeFigureOut">
              <a:rPr lang="en-GB" smtClean="0"/>
              <a:pPr/>
              <a:t>14/11/2011</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159B37E8-093F-4D17-8582-4D19C1C8B154}" type="slidenum">
              <a:rPr lang="en-GB" smtClean="0"/>
              <a:pPr/>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AHHI 5004 – ORIGINS OF THE GREAT WAR</a:t>
            </a:r>
            <a:endParaRPr lang="en-GB" dirty="0"/>
          </a:p>
        </p:txBody>
      </p:sp>
      <p:sp>
        <p:nvSpPr>
          <p:cNvPr id="3" name="Subtitle 2"/>
          <p:cNvSpPr>
            <a:spLocks noGrp="1"/>
          </p:cNvSpPr>
          <p:nvPr>
            <p:ph type="subTitle" idx="1"/>
          </p:nvPr>
        </p:nvSpPr>
        <p:spPr/>
        <p:txBody>
          <a:bodyPr/>
          <a:lstStyle/>
          <a:p>
            <a:r>
              <a:rPr lang="en-GB" dirty="0" smtClean="0"/>
              <a:t>ADRIAN GREGORY – </a:t>
            </a:r>
            <a:r>
              <a:rPr lang="en-GB" i="1" dirty="0" smtClean="0"/>
              <a:t>THE LAST GREAT WAR : BRITISH SOCIETY AND THE FIRST WORLD WAR</a:t>
            </a:r>
            <a:endParaRPr lang="en-GB" i="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LAST GREAT WAR’</a:t>
            </a:r>
            <a:endParaRPr lang="en-GB" dirty="0"/>
          </a:p>
        </p:txBody>
      </p:sp>
      <p:sp>
        <p:nvSpPr>
          <p:cNvPr id="4" name="Content Placeholder 3"/>
          <p:cNvSpPr>
            <a:spLocks noGrp="1"/>
          </p:cNvSpPr>
          <p:nvPr>
            <p:ph sz="half" idx="1"/>
          </p:nvPr>
        </p:nvSpPr>
        <p:spPr/>
        <p:txBody>
          <a:bodyPr/>
          <a:lstStyle/>
          <a:p>
            <a:r>
              <a:rPr lang="en-GB" dirty="0" smtClean="0"/>
              <a:t>ADRIAN GREGORY:</a:t>
            </a:r>
          </a:p>
          <a:p>
            <a:endParaRPr lang="en-GB" dirty="0" smtClean="0"/>
          </a:p>
          <a:p>
            <a:r>
              <a:rPr lang="en-GB" i="1" dirty="0" smtClean="0"/>
              <a:t>THE LAST GREAT WAR: BRITISH SOCIETY AND THE FIRST WORLD WAR , </a:t>
            </a:r>
            <a:r>
              <a:rPr lang="en-GB" dirty="0" smtClean="0"/>
              <a:t>(Cambridge: Cambridge University Press, 2008).</a:t>
            </a:r>
            <a:endParaRPr lang="en-GB" dirty="0"/>
          </a:p>
        </p:txBody>
      </p:sp>
      <p:pic>
        <p:nvPicPr>
          <p:cNvPr id="6" name="Content Placeholder 5" descr="THE LAST GREAT WAR.jpg"/>
          <p:cNvPicPr>
            <a:picLocks noGrp="1" noChangeAspect="1"/>
          </p:cNvPicPr>
          <p:nvPr>
            <p:ph sz="half" idx="2"/>
          </p:nvPr>
        </p:nvPicPr>
        <p:blipFill>
          <a:blip r:embed="rId2" cstate="print"/>
          <a:stretch>
            <a:fillRect/>
          </a:stretch>
        </p:blipFill>
        <p:spPr>
          <a:xfrm>
            <a:off x="5076056" y="1628800"/>
            <a:ext cx="3096343" cy="4320480"/>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 THE BRINK OF WAR</a:t>
            </a:r>
            <a:endParaRPr lang="en-GB" dirty="0"/>
          </a:p>
        </p:txBody>
      </p:sp>
      <p:sp>
        <p:nvSpPr>
          <p:cNvPr id="4" name="Content Placeholder 3"/>
          <p:cNvSpPr>
            <a:spLocks noGrp="1"/>
          </p:cNvSpPr>
          <p:nvPr>
            <p:ph sz="half" idx="1"/>
          </p:nvPr>
        </p:nvSpPr>
        <p:spPr/>
        <p:txBody>
          <a:bodyPr>
            <a:normAutofit lnSpcReduction="10000"/>
          </a:bodyPr>
          <a:lstStyle/>
          <a:p>
            <a:r>
              <a:rPr lang="en-GB" dirty="0" smtClean="0"/>
              <a:t>Conventional view of Britain in August 1914:</a:t>
            </a:r>
          </a:p>
          <a:p>
            <a:r>
              <a:rPr lang="en-GB" dirty="0" smtClean="0"/>
              <a:t>‘British society in 1914 was strongly jingoistic and showed marked enthusiasm for the outbreak of war’ Marwick, 1965,1989, p. 309, (quoted in Gregory, p,9)</a:t>
            </a:r>
            <a:endParaRPr lang="en-GB" dirty="0"/>
          </a:p>
        </p:txBody>
      </p:sp>
      <p:pic>
        <p:nvPicPr>
          <p:cNvPr id="6" name="Content Placeholder 5" descr="the-deluge-british-society-and-the-first-world-war_SWBMDIzMDAwMjQ1NQ==.jpg"/>
          <p:cNvPicPr>
            <a:picLocks noGrp="1" noChangeAspect="1"/>
          </p:cNvPicPr>
          <p:nvPr>
            <p:ph sz="half" idx="2"/>
          </p:nvPr>
        </p:nvPicPr>
        <p:blipFill>
          <a:blip r:embed="rId2" cstate="print"/>
          <a:stretch>
            <a:fillRect/>
          </a:stretch>
        </p:blipFill>
        <p:spPr>
          <a:xfrm>
            <a:off x="5268977" y="1600200"/>
            <a:ext cx="2797045" cy="4525963"/>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WAR ENTHUSIASM</a:t>
            </a:r>
            <a:endParaRPr lang="en-GB" dirty="0"/>
          </a:p>
        </p:txBody>
      </p:sp>
      <p:sp>
        <p:nvSpPr>
          <p:cNvPr id="3" name="Content Placeholder 2"/>
          <p:cNvSpPr>
            <a:spLocks noGrp="1"/>
          </p:cNvSpPr>
          <p:nvPr>
            <p:ph sz="half" idx="1"/>
          </p:nvPr>
        </p:nvSpPr>
        <p:spPr/>
        <p:txBody>
          <a:bodyPr>
            <a:normAutofit fontScale="92500" lnSpcReduction="20000"/>
          </a:bodyPr>
          <a:lstStyle/>
          <a:p>
            <a:r>
              <a:rPr lang="en-GB" dirty="0" smtClean="0"/>
              <a:t>DAVID LLOYD GEORGE (memoirs, 1938) :</a:t>
            </a:r>
          </a:p>
          <a:p>
            <a:r>
              <a:rPr lang="en-GB" dirty="0" smtClean="0"/>
              <a:t>‘I shall never forget the war-like crusades that thronged Whitehall and poured into Downing Street...multitudes of young people concentrating on Westminster demonstrating for war against Germany’. Gregory,p.10</a:t>
            </a:r>
            <a:endParaRPr lang="en-GB" dirty="0"/>
          </a:p>
        </p:txBody>
      </p:sp>
      <p:sp>
        <p:nvSpPr>
          <p:cNvPr id="4" name="Content Placeholder 3"/>
          <p:cNvSpPr>
            <a:spLocks noGrp="1"/>
          </p:cNvSpPr>
          <p:nvPr>
            <p:ph sz="half" idx="2"/>
          </p:nvPr>
        </p:nvSpPr>
        <p:spPr/>
        <p:txBody>
          <a:bodyPr>
            <a:normAutofit fontScale="92500" lnSpcReduction="20000"/>
          </a:bodyPr>
          <a:lstStyle/>
          <a:p>
            <a:r>
              <a:rPr lang="en-GB" dirty="0" smtClean="0"/>
              <a:t>BERTRAND  RUSSELL (autobiography):</a:t>
            </a:r>
          </a:p>
          <a:p>
            <a:endParaRPr lang="en-GB" dirty="0" smtClean="0"/>
          </a:p>
          <a:p>
            <a:endParaRPr lang="en-GB" dirty="0" smtClean="0"/>
          </a:p>
          <a:p>
            <a:r>
              <a:rPr lang="en-GB" dirty="0" smtClean="0"/>
              <a:t>‘I discovered to my amazement that average men and women were delighted at the prospect of war’, Gregory, p.10.</a:t>
            </a: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WAR ENTHUSIASM</a:t>
            </a:r>
            <a:endParaRPr lang="en-GB" dirty="0"/>
          </a:p>
        </p:txBody>
      </p:sp>
      <p:sp>
        <p:nvSpPr>
          <p:cNvPr id="5" name="Content Placeholder 4"/>
          <p:cNvSpPr>
            <a:spLocks noGrp="1"/>
          </p:cNvSpPr>
          <p:nvPr>
            <p:ph idx="1"/>
          </p:nvPr>
        </p:nvSpPr>
        <p:spPr/>
        <p:txBody>
          <a:bodyPr>
            <a:normAutofit fontScale="92500" lnSpcReduction="20000"/>
          </a:bodyPr>
          <a:lstStyle/>
          <a:p>
            <a:r>
              <a:rPr lang="en-GB" dirty="0" smtClean="0"/>
              <a:t>Despite these observations, Gregory questions British enthusiasm for war in August 1914:</a:t>
            </a:r>
          </a:p>
          <a:p>
            <a:r>
              <a:rPr lang="en-GB" dirty="0" smtClean="0"/>
              <a:t>‘the evidence of mass enthusiasm at the time is surprisingly weak’ , p.11. Claiming:</a:t>
            </a:r>
          </a:p>
          <a:p>
            <a:r>
              <a:rPr lang="en-GB" dirty="0" smtClean="0"/>
              <a:t>1. historians must look beyond the occasional crowd scenes on 4</a:t>
            </a:r>
            <a:r>
              <a:rPr lang="en-GB" baseline="30000" dirty="0" smtClean="0"/>
              <a:t>th</a:t>
            </a:r>
            <a:r>
              <a:rPr lang="en-GB" dirty="0" smtClean="0"/>
              <a:t> August</a:t>
            </a:r>
          </a:p>
          <a:p>
            <a:r>
              <a:rPr lang="en-GB" dirty="0" smtClean="0"/>
              <a:t>2. historians must look beyond editorials in newspapers</a:t>
            </a:r>
          </a:p>
          <a:p>
            <a:r>
              <a:rPr lang="en-GB" dirty="0" smtClean="0"/>
              <a:t>3. even the ‘Rush to the Colours’, at the end of August is unreliable evidence</a:t>
            </a:r>
          </a:p>
          <a:p>
            <a:r>
              <a:rPr lang="en-GB" dirty="0" smtClean="0"/>
              <a:t>4. need to take on board regional, national, class, gender divisions within Edwardian society and examine specific groups</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WAR ENTHUSIASM</a:t>
            </a:r>
            <a:endParaRPr lang="en-GB" dirty="0"/>
          </a:p>
        </p:txBody>
      </p:sp>
      <p:sp>
        <p:nvSpPr>
          <p:cNvPr id="3" name="Content Placeholder 2"/>
          <p:cNvSpPr>
            <a:spLocks noGrp="1"/>
          </p:cNvSpPr>
          <p:nvPr>
            <p:ph sz="half" idx="1"/>
          </p:nvPr>
        </p:nvSpPr>
        <p:spPr/>
        <p:txBody>
          <a:bodyPr>
            <a:normAutofit lnSpcReduction="10000"/>
          </a:bodyPr>
          <a:lstStyle/>
          <a:p>
            <a:r>
              <a:rPr lang="en-GB" dirty="0" smtClean="0"/>
              <a:t>1. Wales in August 1914: conventional view (pp.11-13):</a:t>
            </a:r>
          </a:p>
          <a:p>
            <a:r>
              <a:rPr lang="en-GB" dirty="0" smtClean="0"/>
              <a:t>‘the overwhelming mass of the Welsh people cast aside their political and industrial divisions and threw themselves into the war with gusto’, Morgan, 1981, p.159.</a:t>
            </a:r>
            <a:endParaRPr lang="en-GB" dirty="0"/>
          </a:p>
        </p:txBody>
      </p:sp>
      <p:pic>
        <p:nvPicPr>
          <p:cNvPr id="5" name="Content Placeholder 4" descr="Rebirth - Morgan.jpg"/>
          <p:cNvPicPr>
            <a:picLocks noGrp="1" noChangeAspect="1"/>
          </p:cNvPicPr>
          <p:nvPr>
            <p:ph sz="half" idx="2"/>
          </p:nvPr>
        </p:nvPicPr>
        <p:blipFill>
          <a:blip r:embed="rId2" cstate="print"/>
          <a:stretch>
            <a:fillRect/>
          </a:stretch>
        </p:blipFill>
        <p:spPr>
          <a:xfrm>
            <a:off x="5364088" y="1628800"/>
            <a:ext cx="2952328" cy="4032448"/>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WAR ENTHUSIASM</a:t>
            </a:r>
            <a:endParaRPr lang="en-GB" dirty="0"/>
          </a:p>
        </p:txBody>
      </p:sp>
      <p:sp>
        <p:nvSpPr>
          <p:cNvPr id="6" name="Content Placeholder 5"/>
          <p:cNvSpPr>
            <a:spLocks noGrp="1"/>
          </p:cNvSpPr>
          <p:nvPr>
            <p:ph idx="1"/>
          </p:nvPr>
        </p:nvSpPr>
        <p:spPr/>
        <p:txBody>
          <a:bodyPr/>
          <a:lstStyle/>
          <a:p>
            <a:r>
              <a:rPr lang="en-GB" dirty="0" smtClean="0"/>
              <a:t>1.Wales contd...</a:t>
            </a:r>
          </a:p>
          <a:p>
            <a:r>
              <a:rPr lang="en-GB" dirty="0" smtClean="0"/>
              <a:t>Gregory questions Welsh enthusiasm for war, citing:</a:t>
            </a:r>
          </a:p>
          <a:p>
            <a:r>
              <a:rPr lang="en-GB" dirty="0" smtClean="0"/>
              <a:t>South Wales Miners Federation (the Fed) reluctance to curtail miner’s holidays – only on 1</a:t>
            </a:r>
            <a:r>
              <a:rPr lang="en-GB" baseline="30000" dirty="0" smtClean="0"/>
              <a:t>st</a:t>
            </a:r>
            <a:r>
              <a:rPr lang="en-GB" dirty="0" smtClean="0"/>
              <a:t> September did union agree to working extra hours</a:t>
            </a:r>
          </a:p>
          <a:p>
            <a:r>
              <a:rPr lang="en-GB" dirty="0" smtClean="0"/>
              <a:t>Anti-war sentiment expressed in Baptist and Methodist journals</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WAR ENTHUSIASM</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2. London (pp.13-16):</a:t>
            </a:r>
          </a:p>
          <a:p>
            <a:r>
              <a:rPr lang="en-GB" dirty="0" smtClean="0"/>
              <a:t>Gregory questions the motivation of London crowds in August 1918 – cites </a:t>
            </a:r>
            <a:r>
              <a:rPr lang="en-GB" i="1" dirty="0" smtClean="0"/>
              <a:t>The Globe </a:t>
            </a:r>
            <a:r>
              <a:rPr lang="en-GB" dirty="0" smtClean="0"/>
              <a:t>account of an orderly crowd enjoying a Bank Holiday break, of ‘interested spectators not a jingoistic mob’ – an audience crowd</a:t>
            </a:r>
          </a:p>
          <a:p>
            <a:r>
              <a:rPr lang="en-GB" dirty="0" smtClean="0"/>
              <a:t>Crowd estimates -  6000 at Buckingham Palace (</a:t>
            </a:r>
            <a:r>
              <a:rPr lang="en-GB" i="1" dirty="0" smtClean="0"/>
              <a:t>Evening Standard</a:t>
            </a:r>
            <a:r>
              <a:rPr lang="en-GB" dirty="0" smtClean="0"/>
              <a:t>); or 10,000 (</a:t>
            </a:r>
            <a:r>
              <a:rPr lang="en-GB" i="1" dirty="0" smtClean="0"/>
              <a:t>the Star</a:t>
            </a:r>
            <a:r>
              <a:rPr lang="en-GB" dirty="0" smtClean="0"/>
              <a:t>); i.e. 8000 = 1: 1000 of London population!</a:t>
            </a:r>
          </a:p>
          <a:p>
            <a:r>
              <a:rPr lang="en-GB" dirty="0" smtClean="0"/>
              <a:t>Trafalgar Square anti-war demo 2</a:t>
            </a:r>
            <a:r>
              <a:rPr lang="en-GB" baseline="30000" dirty="0" smtClean="0"/>
              <a:t>nd</a:t>
            </a:r>
            <a:r>
              <a:rPr lang="en-GB" dirty="0" smtClean="0"/>
              <a:t> August – despite </a:t>
            </a:r>
            <a:r>
              <a:rPr lang="en-GB" i="1" dirty="0" smtClean="0"/>
              <a:t>Daily Telegraph </a:t>
            </a:r>
            <a:r>
              <a:rPr lang="en-GB" dirty="0" smtClean="0"/>
              <a:t>talking of disturbances by pro-war groups</a:t>
            </a:r>
            <a:r>
              <a:rPr lang="en-GB" i="1" dirty="0" smtClean="0"/>
              <a:t>, Daily Herald </a:t>
            </a:r>
            <a:r>
              <a:rPr lang="en-GB" dirty="0" smtClean="0"/>
              <a:t>talks of ‘a few rowdy clerks’. Ben </a:t>
            </a:r>
            <a:r>
              <a:rPr lang="en-GB" dirty="0" err="1" smtClean="0"/>
              <a:t>Tillett</a:t>
            </a:r>
            <a:r>
              <a:rPr lang="en-GB" dirty="0" smtClean="0"/>
              <a:t> and Henry Hyndman well received</a:t>
            </a:r>
          </a:p>
          <a:p>
            <a:endParaRPr lang="en-GB" dirty="0" smtClean="0"/>
          </a:p>
          <a:p>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WAR ENTHUSIASM</a:t>
            </a:r>
            <a:endParaRPr lang="en-GB" dirty="0"/>
          </a:p>
        </p:txBody>
      </p:sp>
      <p:sp>
        <p:nvSpPr>
          <p:cNvPr id="6" name="Content Placeholder 5"/>
          <p:cNvSpPr>
            <a:spLocks noGrp="1"/>
          </p:cNvSpPr>
          <p:nvPr>
            <p:ph idx="1"/>
          </p:nvPr>
        </p:nvSpPr>
        <p:spPr/>
        <p:txBody>
          <a:bodyPr>
            <a:normAutofit fontScale="92500" lnSpcReduction="10000"/>
          </a:bodyPr>
          <a:lstStyle/>
          <a:p>
            <a:r>
              <a:rPr lang="en-GB" dirty="0" smtClean="0"/>
              <a:t>3. Newspapers (p.15):</a:t>
            </a:r>
          </a:p>
          <a:p>
            <a:endParaRPr lang="en-GB" dirty="0" smtClean="0"/>
          </a:p>
          <a:p>
            <a:r>
              <a:rPr lang="en-GB" i="1" dirty="0" smtClean="0"/>
              <a:t>Hampstead Record</a:t>
            </a:r>
            <a:r>
              <a:rPr lang="en-GB" dirty="0" smtClean="0"/>
              <a:t>, 7</a:t>
            </a:r>
            <a:r>
              <a:rPr lang="en-GB" baseline="30000" dirty="0" smtClean="0"/>
              <a:t>th</a:t>
            </a:r>
            <a:r>
              <a:rPr lang="en-GB" dirty="0" smtClean="0"/>
              <a:t> August 1914:</a:t>
            </a:r>
          </a:p>
          <a:p>
            <a:r>
              <a:rPr lang="en-GB" dirty="0" smtClean="0"/>
              <a:t>‘nowhere was there the slightest sign of ‘mafficking’ and it was obvious to the observer that the idea of war was distasteful to all’</a:t>
            </a:r>
          </a:p>
          <a:p>
            <a:endParaRPr lang="en-GB" dirty="0" smtClean="0"/>
          </a:p>
          <a:p>
            <a:r>
              <a:rPr lang="en-GB" i="1" dirty="0" smtClean="0"/>
              <a:t>Manchester Guardian</a:t>
            </a:r>
            <a:r>
              <a:rPr lang="en-GB" dirty="0" smtClean="0"/>
              <a:t>, 3</a:t>
            </a:r>
            <a:r>
              <a:rPr lang="en-GB" baseline="30000" dirty="0" smtClean="0"/>
              <a:t>rd</a:t>
            </a:r>
            <a:r>
              <a:rPr lang="en-GB" dirty="0" smtClean="0"/>
              <a:t> August 1914:</a:t>
            </a:r>
          </a:p>
          <a:p>
            <a:r>
              <a:rPr lang="en-GB" dirty="0" smtClean="0"/>
              <a:t>‘what seemed unanimous was that no one seemed to want war’</a:t>
            </a:r>
          </a:p>
          <a:p>
            <a:r>
              <a:rPr lang="en-GB" dirty="0" smtClean="0"/>
              <a:t> </a:t>
            </a:r>
          </a:p>
          <a:p>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WAR ENTHUSIASM</a:t>
            </a:r>
            <a:endParaRPr lang="en-GB" dirty="0"/>
          </a:p>
        </p:txBody>
      </p:sp>
      <p:sp>
        <p:nvSpPr>
          <p:cNvPr id="3" name="Content Placeholder 2"/>
          <p:cNvSpPr>
            <a:spLocks noGrp="1"/>
          </p:cNvSpPr>
          <p:nvPr>
            <p:ph sz="half" idx="1"/>
          </p:nvPr>
        </p:nvSpPr>
        <p:spPr/>
        <p:txBody>
          <a:bodyPr>
            <a:normAutofit fontScale="77500" lnSpcReduction="20000"/>
          </a:bodyPr>
          <a:lstStyle/>
          <a:p>
            <a:r>
              <a:rPr lang="en-GB" dirty="0" smtClean="0"/>
              <a:t>4. </a:t>
            </a:r>
            <a:r>
              <a:rPr lang="en-GB" b="1" dirty="0" smtClean="0"/>
              <a:t>Class and Gender</a:t>
            </a:r>
            <a:r>
              <a:rPr lang="en-GB" dirty="0" smtClean="0"/>
              <a:t>, p.16:</a:t>
            </a:r>
          </a:p>
          <a:p>
            <a:r>
              <a:rPr lang="en-GB" dirty="0" smtClean="0"/>
              <a:t>‘the most vocally element of crowds appear to have been middle-class male youths’</a:t>
            </a:r>
          </a:p>
          <a:p>
            <a:r>
              <a:rPr lang="en-GB" dirty="0" smtClean="0"/>
              <a:t>Gregory highlights photographic evidence showing more ‘boaters’ than ‘cloth caps’ in pro-interventionist meetings</a:t>
            </a:r>
          </a:p>
          <a:p>
            <a:r>
              <a:rPr lang="en-GB" dirty="0" smtClean="0"/>
              <a:t>Concludes ‘pro-interventionist sentiment was almost certainly a minority opinion as late as 2</a:t>
            </a:r>
            <a:r>
              <a:rPr lang="en-GB" baseline="30000" dirty="0" smtClean="0"/>
              <a:t>nd</a:t>
            </a:r>
            <a:r>
              <a:rPr lang="en-GB" dirty="0" smtClean="0"/>
              <a:t> August’ and possibly up to 4</a:t>
            </a:r>
            <a:r>
              <a:rPr lang="en-GB" baseline="30000" dirty="0" smtClean="0"/>
              <a:t>th</a:t>
            </a:r>
            <a:r>
              <a:rPr lang="en-GB" dirty="0" smtClean="0"/>
              <a:t> August, p.16. </a:t>
            </a:r>
          </a:p>
          <a:p>
            <a:endParaRPr lang="en-GB" dirty="0"/>
          </a:p>
        </p:txBody>
      </p:sp>
      <p:pic>
        <p:nvPicPr>
          <p:cNvPr id="5" name="Content Placeholder 4" descr="london_4th_august_1914.jpg"/>
          <p:cNvPicPr>
            <a:picLocks noGrp="1" noChangeAspect="1"/>
          </p:cNvPicPr>
          <p:nvPr>
            <p:ph sz="half" idx="2"/>
          </p:nvPr>
        </p:nvPicPr>
        <p:blipFill>
          <a:blip r:embed="rId2" cstate="print"/>
          <a:stretch>
            <a:fillRect/>
          </a:stretch>
        </p:blipFill>
        <p:spPr>
          <a:xfrm>
            <a:off x="4648200" y="1772816"/>
            <a:ext cx="4038600" cy="4464495"/>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PRESS</a:t>
            </a:r>
            <a:endParaRPr lang="en-GB" dirty="0"/>
          </a:p>
        </p:txBody>
      </p:sp>
      <p:sp>
        <p:nvSpPr>
          <p:cNvPr id="5" name="Content Placeholder 4"/>
          <p:cNvSpPr>
            <a:spLocks noGrp="1"/>
          </p:cNvSpPr>
          <p:nvPr>
            <p:ph idx="1"/>
          </p:nvPr>
        </p:nvSpPr>
        <p:spPr/>
        <p:txBody>
          <a:bodyPr>
            <a:normAutofit lnSpcReduction="10000"/>
          </a:bodyPr>
          <a:lstStyle/>
          <a:p>
            <a:r>
              <a:rPr lang="en-GB" dirty="0" smtClean="0"/>
              <a:t>Gregory cites (pp.16-18):</a:t>
            </a:r>
          </a:p>
          <a:p>
            <a:r>
              <a:rPr lang="en-GB" dirty="0" smtClean="0"/>
              <a:t>Liberal </a:t>
            </a:r>
            <a:r>
              <a:rPr lang="en-GB" i="1" dirty="0" smtClean="0"/>
              <a:t>Daily News and Manchester Guardian</a:t>
            </a:r>
            <a:r>
              <a:rPr lang="en-GB" dirty="0" smtClean="0"/>
              <a:t>, generally anti-war up to 4</a:t>
            </a:r>
            <a:r>
              <a:rPr lang="en-GB" baseline="30000" dirty="0" smtClean="0"/>
              <a:t>th</a:t>
            </a:r>
            <a:r>
              <a:rPr lang="en-GB" dirty="0" smtClean="0"/>
              <a:t> August</a:t>
            </a:r>
          </a:p>
          <a:p>
            <a:r>
              <a:rPr lang="en-GB" i="1" dirty="0" smtClean="0"/>
              <a:t>Huddersfield Daily Examiner </a:t>
            </a:r>
            <a:r>
              <a:rPr lang="en-GB" dirty="0" smtClean="0"/>
              <a:t>– do not join hostilities unless attacked directly</a:t>
            </a:r>
          </a:p>
          <a:p>
            <a:r>
              <a:rPr lang="en-GB" i="1" dirty="0" smtClean="0"/>
              <a:t>Cambridge Daily News </a:t>
            </a:r>
            <a:r>
              <a:rPr lang="en-GB" dirty="0" smtClean="0"/>
              <a:t>– remain outside </a:t>
            </a:r>
            <a:r>
              <a:rPr lang="en-GB" smtClean="0"/>
              <a:t>as </a:t>
            </a:r>
            <a:r>
              <a:rPr lang="en-GB" smtClean="0"/>
              <a:t>Britain </a:t>
            </a:r>
            <a:r>
              <a:rPr lang="en-GB" dirty="0" smtClean="0"/>
              <a:t>has negligible interest</a:t>
            </a:r>
          </a:p>
          <a:p>
            <a:r>
              <a:rPr lang="en-GB" dirty="0" smtClean="0"/>
              <a:t>Yorkshire Post – ‘happily we can see no reason why Great Britain should be drawn in’</a:t>
            </a:r>
          </a:p>
          <a:p>
            <a:r>
              <a:rPr lang="en-GB" dirty="0" smtClean="0"/>
              <a:t> </a:t>
            </a:r>
            <a:r>
              <a:rPr lang="en-GB" i="1" dirty="0" smtClean="0"/>
              <a:t>Oxford Chronicle </a:t>
            </a:r>
            <a:r>
              <a:rPr lang="en-GB" dirty="0" smtClean="0"/>
              <a:t>– ‘preserve our neutrality!’</a:t>
            </a: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INNOCENCE?</a:t>
            </a:r>
            <a:endParaRPr lang="en-GB" dirty="0"/>
          </a:p>
        </p:txBody>
      </p:sp>
      <p:sp>
        <p:nvSpPr>
          <p:cNvPr id="3" name="Content Placeholder 2"/>
          <p:cNvSpPr>
            <a:spLocks noGrp="1"/>
          </p:cNvSpPr>
          <p:nvPr>
            <p:ph idx="1"/>
          </p:nvPr>
        </p:nvSpPr>
        <p:spPr/>
        <p:txBody>
          <a:bodyPr/>
          <a:lstStyle/>
          <a:p>
            <a:r>
              <a:rPr lang="en-GB" dirty="0" smtClean="0"/>
              <a:t>Gregory (pp.18-20) questions the view that Britons remained innocent about the reality of any forthcoming conflict, claiming:</a:t>
            </a:r>
          </a:p>
          <a:p>
            <a:r>
              <a:rPr lang="en-GB" dirty="0" smtClean="0"/>
              <a:t>‘the idea that the war would be over by Xmas is almost entirely absent in diaries and newspapers in August...because of South Africa, the British were probably the least  ignorant in Western Europe about modern land warfare’</a:t>
            </a:r>
          </a:p>
          <a:p>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INNOCENCE?</a:t>
            </a:r>
            <a:endParaRPr lang="en-GB" dirty="0"/>
          </a:p>
        </p:txBody>
      </p:sp>
      <p:sp>
        <p:nvSpPr>
          <p:cNvPr id="3" name="Content Placeholder 2"/>
          <p:cNvSpPr>
            <a:spLocks noGrp="1"/>
          </p:cNvSpPr>
          <p:nvPr>
            <p:ph idx="1"/>
          </p:nvPr>
        </p:nvSpPr>
        <p:spPr/>
        <p:txBody>
          <a:bodyPr>
            <a:normAutofit lnSpcReduction="10000"/>
          </a:bodyPr>
          <a:lstStyle/>
          <a:p>
            <a:r>
              <a:rPr lang="en-GB" dirty="0" smtClean="0"/>
              <a:t>Realism and the Press(pp.18-20):</a:t>
            </a:r>
          </a:p>
          <a:p>
            <a:r>
              <a:rPr lang="en-GB" i="1" dirty="0" smtClean="0"/>
              <a:t>Yorkshire Post</a:t>
            </a:r>
            <a:r>
              <a:rPr lang="en-GB" dirty="0" smtClean="0"/>
              <a:t>:</a:t>
            </a:r>
          </a:p>
          <a:p>
            <a:r>
              <a:rPr lang="en-GB" dirty="0" smtClean="0"/>
              <a:t>‘war is death and destruction. All who participate in war...intend to put the death and destruction on his enemies; but history shows that crushing punishment has often fallen on those who thought they could impose it on others’</a:t>
            </a:r>
          </a:p>
          <a:p>
            <a:r>
              <a:rPr lang="en-GB" dirty="0" smtClean="0"/>
              <a:t>Hackney Spectator:</a:t>
            </a:r>
          </a:p>
          <a:p>
            <a:r>
              <a:rPr lang="en-GB" dirty="0" smtClean="0"/>
              <a:t>‘we go to war in silence, every man, nay every child knows that war means red ruin’</a:t>
            </a: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PUBLIC OPINION</a:t>
            </a:r>
            <a:endParaRPr lang="en-GB" dirty="0"/>
          </a:p>
        </p:txBody>
      </p:sp>
      <p:sp>
        <p:nvSpPr>
          <p:cNvPr id="3" name="Content Placeholder 2"/>
          <p:cNvSpPr>
            <a:spLocks noGrp="1"/>
          </p:cNvSpPr>
          <p:nvPr>
            <p:ph idx="1"/>
          </p:nvPr>
        </p:nvSpPr>
        <p:spPr/>
        <p:txBody>
          <a:bodyPr>
            <a:normAutofit fontScale="85000" lnSpcReduction="20000"/>
          </a:bodyPr>
          <a:lstStyle/>
          <a:p>
            <a:r>
              <a:rPr lang="en-GB" b="1" dirty="0" smtClean="0"/>
              <a:t>Gregory on the public and war enthusiasm</a:t>
            </a:r>
            <a:r>
              <a:rPr lang="en-GB" dirty="0" smtClean="0"/>
              <a:t> (pp.20-25):</a:t>
            </a:r>
          </a:p>
          <a:p>
            <a:r>
              <a:rPr lang="en-GB" dirty="0" smtClean="0"/>
              <a:t>Avoid generalisations about the public mood in July/August 1914, there existed:</a:t>
            </a:r>
          </a:p>
          <a:p>
            <a:r>
              <a:rPr lang="en-GB" dirty="0" smtClean="0"/>
              <a:t>Indecision about Britain’s participation</a:t>
            </a:r>
          </a:p>
          <a:p>
            <a:r>
              <a:rPr lang="en-GB" dirty="0" smtClean="0"/>
              <a:t>Sympathy for France, but also dislike of Russia and Serbia</a:t>
            </a:r>
          </a:p>
          <a:p>
            <a:r>
              <a:rPr lang="en-GB" dirty="0" smtClean="0"/>
              <a:t>Pro and anti-German sentiments</a:t>
            </a:r>
          </a:p>
          <a:p>
            <a:r>
              <a:rPr lang="en-GB" dirty="0" smtClean="0"/>
              <a:t>Class differences – broadly middle-class support for war, and the working-classes against</a:t>
            </a:r>
          </a:p>
          <a:p>
            <a:r>
              <a:rPr lang="en-GB" dirty="0" smtClean="0"/>
              <a:t>Provincial mood – more anti-war than London</a:t>
            </a:r>
          </a:p>
          <a:p>
            <a:r>
              <a:rPr lang="en-GB" dirty="0" smtClean="0"/>
              <a:t>The young more pro-interventionist than the old, Anglicans more than Nonconformists, men more than women </a:t>
            </a: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OUTBREAK</a:t>
            </a:r>
            <a:endParaRPr lang="en-GB" dirty="0"/>
          </a:p>
        </p:txBody>
      </p:sp>
      <p:sp>
        <p:nvSpPr>
          <p:cNvPr id="3" name="Content Placeholder 2"/>
          <p:cNvSpPr>
            <a:spLocks noGrp="1"/>
          </p:cNvSpPr>
          <p:nvPr>
            <p:ph idx="1"/>
          </p:nvPr>
        </p:nvSpPr>
        <p:spPr/>
        <p:txBody>
          <a:bodyPr/>
          <a:lstStyle/>
          <a:p>
            <a:r>
              <a:rPr lang="en-GB" b="1" dirty="0" smtClean="0"/>
              <a:t>Gregory on changing mood from August 4th</a:t>
            </a:r>
            <a:r>
              <a:rPr lang="en-GB" dirty="0" smtClean="0"/>
              <a:t>(pp.25-30):</a:t>
            </a:r>
          </a:p>
          <a:p>
            <a:r>
              <a:rPr lang="en-GB" dirty="0" smtClean="0"/>
              <a:t>Daily Chronicle reports increase in ‘mafficking’ and ‘war fever’ (although he expresses caution about the journalism that failed to reflect the ‘Hidden Transcript)</a:t>
            </a:r>
          </a:p>
          <a:p>
            <a:r>
              <a:rPr lang="en-GB" dirty="0" smtClean="0"/>
              <a:t>Highlights regional differences – reports of war enthusiasm in Chester and shock and horror in Portsmouth (a Royal Navy port!)</a:t>
            </a:r>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‘KING’S SHILLING’</a:t>
            </a:r>
            <a:endParaRPr lang="en-GB" dirty="0"/>
          </a:p>
        </p:txBody>
      </p:sp>
      <p:sp>
        <p:nvSpPr>
          <p:cNvPr id="4" name="Content Placeholder 3"/>
          <p:cNvSpPr>
            <a:spLocks noGrp="1"/>
          </p:cNvSpPr>
          <p:nvPr>
            <p:ph sz="half" idx="1"/>
          </p:nvPr>
        </p:nvSpPr>
        <p:spPr/>
        <p:txBody>
          <a:bodyPr>
            <a:normAutofit fontScale="92500" lnSpcReduction="20000"/>
          </a:bodyPr>
          <a:lstStyle/>
          <a:p>
            <a:r>
              <a:rPr lang="en-GB" b="1" dirty="0" smtClean="0"/>
              <a:t>Gregory on recruitment in 1914 </a:t>
            </a:r>
            <a:r>
              <a:rPr lang="en-GB" dirty="0" smtClean="0"/>
              <a:t>(pp.30-33):</a:t>
            </a:r>
          </a:p>
          <a:p>
            <a:r>
              <a:rPr lang="en-GB" dirty="0" smtClean="0"/>
              <a:t>Key date 25</a:t>
            </a:r>
            <a:r>
              <a:rPr lang="en-GB" baseline="30000" dirty="0" smtClean="0"/>
              <a:t>th</a:t>
            </a:r>
            <a:r>
              <a:rPr lang="en-GB" dirty="0" smtClean="0"/>
              <a:t> August and the ‘Mons Despatch’ in the Times</a:t>
            </a:r>
          </a:p>
          <a:p>
            <a:r>
              <a:rPr lang="en-GB" dirty="0" smtClean="0"/>
              <a:t>By 31</a:t>
            </a:r>
            <a:r>
              <a:rPr lang="en-GB" baseline="30000" dirty="0" smtClean="0"/>
              <a:t>st</a:t>
            </a:r>
            <a:r>
              <a:rPr lang="en-GB" dirty="0" smtClean="0"/>
              <a:t> August daily figure topped 20k (3</a:t>
            </a:r>
            <a:r>
              <a:rPr lang="en-GB" baseline="30000" dirty="0" smtClean="0"/>
              <a:t>rd</a:t>
            </a:r>
            <a:r>
              <a:rPr lang="en-GB" dirty="0" smtClean="0"/>
              <a:t> Sept -33k); Week 30</a:t>
            </a:r>
            <a:r>
              <a:rPr lang="en-GB" baseline="30000" dirty="0" smtClean="0"/>
              <a:t>th</a:t>
            </a:r>
            <a:r>
              <a:rPr lang="en-GB" dirty="0" smtClean="0"/>
              <a:t> Aug-5</a:t>
            </a:r>
            <a:r>
              <a:rPr lang="en-GB" baseline="30000" dirty="0" smtClean="0"/>
              <a:t>th</a:t>
            </a:r>
            <a:r>
              <a:rPr lang="en-GB" dirty="0" smtClean="0"/>
              <a:t> Sept -175k.</a:t>
            </a:r>
          </a:p>
          <a:p>
            <a:r>
              <a:rPr lang="en-GB" dirty="0" smtClean="0"/>
              <a:t>Why this increase a month into the war? – because the war became serious!</a:t>
            </a:r>
          </a:p>
        </p:txBody>
      </p:sp>
      <p:pic>
        <p:nvPicPr>
          <p:cNvPr id="6" name="Content Placeholder 5" descr="Recruitment 1914.jpg"/>
          <p:cNvPicPr>
            <a:picLocks noGrp="1" noChangeAspect="1"/>
          </p:cNvPicPr>
          <p:nvPr>
            <p:ph sz="half" idx="2"/>
          </p:nvPr>
        </p:nvPicPr>
        <p:blipFill>
          <a:blip r:embed="rId2" cstate="print"/>
          <a:stretch>
            <a:fillRect/>
          </a:stretch>
        </p:blipFill>
        <p:spPr>
          <a:xfrm>
            <a:off x="5004048" y="1772816"/>
            <a:ext cx="3528392" cy="4104456"/>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CONCLUSIONS </a:t>
            </a:r>
            <a:endParaRPr lang="en-GB" dirty="0"/>
          </a:p>
        </p:txBody>
      </p:sp>
      <p:sp>
        <p:nvSpPr>
          <p:cNvPr id="5" name="Content Placeholder 4"/>
          <p:cNvSpPr>
            <a:spLocks noGrp="1"/>
          </p:cNvSpPr>
          <p:nvPr>
            <p:ph idx="1"/>
          </p:nvPr>
        </p:nvSpPr>
        <p:spPr/>
        <p:txBody>
          <a:bodyPr>
            <a:normAutofit lnSpcReduction="10000"/>
          </a:bodyPr>
          <a:lstStyle/>
          <a:p>
            <a:pPr>
              <a:lnSpc>
                <a:spcPct val="90000"/>
              </a:lnSpc>
            </a:pPr>
            <a:r>
              <a:rPr lang="en-GB" b="1" dirty="0" smtClean="0"/>
              <a:t>Gregory on attitudes to war</a:t>
            </a:r>
            <a:r>
              <a:rPr lang="en-GB" dirty="0" smtClean="0"/>
              <a:t>, pp.36-9. cites Martin </a:t>
            </a:r>
            <a:r>
              <a:rPr lang="en-GB" dirty="0" err="1" smtClean="0"/>
              <a:t>Ceadel</a:t>
            </a:r>
            <a:r>
              <a:rPr lang="en-GB" dirty="0" smtClean="0"/>
              <a:t>, </a:t>
            </a:r>
            <a:r>
              <a:rPr lang="en-GB" i="1" dirty="0" smtClean="0"/>
              <a:t>Thinking about Peace and War, </a:t>
            </a:r>
            <a:r>
              <a:rPr lang="en-GB" dirty="0" smtClean="0"/>
              <a:t>(Oxford, 1987);</a:t>
            </a:r>
            <a:r>
              <a:rPr lang="en-GB" i="1" dirty="0" smtClean="0"/>
              <a:t> </a:t>
            </a:r>
            <a:r>
              <a:rPr lang="en-GB" dirty="0" smtClean="0"/>
              <a:t>the five stances</a:t>
            </a:r>
            <a:r>
              <a:rPr lang="en-GB" i="1" dirty="0" smtClean="0"/>
              <a:t>:</a:t>
            </a:r>
          </a:p>
          <a:p>
            <a:pPr>
              <a:lnSpc>
                <a:spcPct val="90000"/>
              </a:lnSpc>
            </a:pPr>
            <a:r>
              <a:rPr lang="en-GB" b="1" dirty="0" smtClean="0"/>
              <a:t>PACIFISM </a:t>
            </a:r>
            <a:r>
              <a:rPr lang="en-GB" dirty="0" smtClean="0"/>
              <a:t>– WAR IS EVIL</a:t>
            </a:r>
          </a:p>
          <a:p>
            <a:pPr>
              <a:lnSpc>
                <a:spcPct val="90000"/>
              </a:lnSpc>
            </a:pPr>
            <a:r>
              <a:rPr lang="en-GB" b="1" dirty="0" smtClean="0"/>
              <a:t>PACIFICISM</a:t>
            </a:r>
            <a:r>
              <a:rPr lang="en-GB" dirty="0" smtClean="0"/>
              <a:t> – WAR TO BE AVOIDED</a:t>
            </a:r>
          </a:p>
          <a:p>
            <a:pPr>
              <a:lnSpc>
                <a:spcPct val="90000"/>
              </a:lnSpc>
            </a:pPr>
            <a:r>
              <a:rPr lang="en-GB" b="1" dirty="0" smtClean="0"/>
              <a:t>DEFENCISM </a:t>
            </a:r>
            <a:r>
              <a:rPr lang="en-GB" dirty="0" smtClean="0"/>
              <a:t>– DEFEND VITAL INTERESTS </a:t>
            </a:r>
          </a:p>
          <a:p>
            <a:pPr>
              <a:lnSpc>
                <a:spcPct val="90000"/>
              </a:lnSpc>
            </a:pPr>
            <a:r>
              <a:rPr lang="en-GB" b="1" dirty="0" smtClean="0"/>
              <a:t>CRUSADING</a:t>
            </a:r>
            <a:r>
              <a:rPr lang="en-GB" dirty="0" smtClean="0"/>
              <a:t> – PROTECT AND IMPOSE VALUES</a:t>
            </a:r>
          </a:p>
          <a:p>
            <a:pPr>
              <a:lnSpc>
                <a:spcPct val="90000"/>
              </a:lnSpc>
            </a:pPr>
            <a:r>
              <a:rPr lang="en-GB" b="1" dirty="0" smtClean="0"/>
              <a:t>MILITARISM</a:t>
            </a:r>
            <a:r>
              <a:rPr lang="en-GB" dirty="0" smtClean="0"/>
              <a:t> – WAR A SOCIAL GOOD</a:t>
            </a:r>
          </a:p>
          <a:p>
            <a:pPr>
              <a:lnSpc>
                <a:spcPct val="90000"/>
              </a:lnSpc>
            </a:pPr>
            <a:r>
              <a:rPr lang="en-GB" b="1" dirty="0" smtClean="0"/>
              <a:t>‘the most striking development was the speed of conversion of the majority of </a:t>
            </a:r>
            <a:r>
              <a:rPr lang="en-GB" b="1" dirty="0" err="1" smtClean="0"/>
              <a:t>pacificists</a:t>
            </a:r>
            <a:r>
              <a:rPr lang="en-GB" b="1" dirty="0" smtClean="0"/>
              <a:t> to </a:t>
            </a:r>
            <a:r>
              <a:rPr lang="en-GB" b="1" dirty="0" err="1" smtClean="0"/>
              <a:t>defencism</a:t>
            </a:r>
            <a:r>
              <a:rPr lang="en-GB" b="1" dirty="0" smtClean="0"/>
              <a:t>  and even to crusading’ p.37.</a:t>
            </a:r>
          </a:p>
          <a:p>
            <a:endParaRPr lang="en-GB" i="1"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203</TotalTime>
  <Words>1092</Words>
  <Application>Microsoft Office PowerPoint</Application>
  <PresentationFormat>On-screen Show (4:3)</PresentationFormat>
  <Paragraphs>92</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Apex</vt:lpstr>
      <vt:lpstr>AHHI 5004 – ORIGINS OF THE GREAT WAR</vt:lpstr>
      <vt:lpstr>‘THE LAST GREAT WAR’</vt:lpstr>
      <vt:lpstr>ON THE BRINK OF WAR</vt:lpstr>
      <vt:lpstr>WAR ENTHUSIASM</vt:lpstr>
      <vt:lpstr>WAR ENTHUSIASM</vt:lpstr>
      <vt:lpstr>WAR ENTHUSIASM</vt:lpstr>
      <vt:lpstr>WAR ENTHUSIASM</vt:lpstr>
      <vt:lpstr>WAR ENTHUSIASM</vt:lpstr>
      <vt:lpstr>WAR ENTHUSIASM</vt:lpstr>
      <vt:lpstr>WAR ENTHUSIASM</vt:lpstr>
      <vt:lpstr>THE PRESS</vt:lpstr>
      <vt:lpstr>INNOCENCE?</vt:lpstr>
      <vt:lpstr>INNOCENCE?</vt:lpstr>
      <vt:lpstr>PUBLIC OPINION</vt:lpstr>
      <vt:lpstr>OUTBREAK</vt:lpstr>
      <vt:lpstr>THE ‘KING’S SHILLING’</vt:lpstr>
      <vt:lpstr>CONCLUSIONS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AHHI 5004 – ORIGINS OF THE GREAT WAR</dc:title>
  <dc:creator>Sony</dc:creator>
  <cp:lastModifiedBy>Sony</cp:lastModifiedBy>
  <cp:revision>13</cp:revision>
  <dcterms:created xsi:type="dcterms:W3CDTF">2011-11-12T11:37:07Z</dcterms:created>
  <dcterms:modified xsi:type="dcterms:W3CDTF">2011-11-14T11:51:42Z</dcterms:modified>
</cp:coreProperties>
</file>