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9" r:id="rId3"/>
    <p:sldId id="258" r:id="rId4"/>
    <p:sldId id="260" r:id="rId5"/>
    <p:sldId id="264" r:id="rId6"/>
    <p:sldId id="263" r:id="rId7"/>
    <p:sldId id="265" r:id="rId8"/>
    <p:sldId id="266" r:id="rId9"/>
    <p:sldId id="267" r:id="rId10"/>
    <p:sldId id="269" r:id="rId11"/>
    <p:sldId id="261" r:id="rId12"/>
    <p:sldId id="277" r:id="rId13"/>
    <p:sldId id="257" r:id="rId14"/>
    <p:sldId id="262" r:id="rId15"/>
    <p:sldId id="268" r:id="rId16"/>
    <p:sldId id="270" r:id="rId17"/>
    <p:sldId id="271" r:id="rId18"/>
    <p:sldId id="272" r:id="rId19"/>
    <p:sldId id="273" r:id="rId20"/>
    <p:sldId id="274" r:id="rId21"/>
    <p:sldId id="275" r:id="rId22"/>
    <p:sldId id="27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7" d="100"/>
          <a:sy n="107" d="100"/>
        </p:scale>
        <p:origin x="-944"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465946-EAC7-CF42-AA7C-15BCB3D2AA0F}" type="datetimeFigureOut">
              <a:rPr lang="en-US" smtClean="0"/>
              <a:t>10/12/17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88345C0-67C8-094F-BFBC-70C1E0A6513F}" type="slidenum">
              <a:rPr lang="en-US" smtClean="0"/>
              <a:t>‹#›</a:t>
            </a:fld>
            <a:endParaRPr lang="en-US"/>
          </a:p>
        </p:txBody>
      </p:sp>
    </p:spTree>
    <p:extLst>
      <p:ext uri="{BB962C8B-B14F-4D97-AF65-F5344CB8AC3E}">
        <p14:creationId xmlns:p14="http://schemas.microsoft.com/office/powerpoint/2010/main" val="166434155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Okely</a:t>
            </a:r>
            <a:r>
              <a:rPr lang="en-US" baseline="0" dirty="0" smtClean="0"/>
              <a:t> makes the point that small scale cultures that are less technologically developed are considered to be overrun and destroyed through new ideas infecting them. She contests this by suggesting that rather than contagion, groups select what they want to adopt or adapt to and with. This is not random she maintains but is selective (p77)</a:t>
            </a:r>
          </a:p>
          <a:p>
            <a:endParaRPr lang="en-US" baseline="0" dirty="0" smtClean="0"/>
          </a:p>
          <a:p>
            <a:r>
              <a:rPr lang="en-US" dirty="0" smtClean="0"/>
              <a:t>https://</a:t>
            </a:r>
            <a:r>
              <a:rPr lang="en-US" dirty="0" err="1" smtClean="0"/>
              <a:t>www.gutenberg.org</a:t>
            </a:r>
            <a:r>
              <a:rPr lang="en-US" dirty="0" smtClean="0"/>
              <a:t>/files/28548/28548-h/28548-h.htm </a:t>
            </a:r>
            <a:endParaRPr lang="en-US" dirty="0"/>
          </a:p>
        </p:txBody>
      </p:sp>
      <p:sp>
        <p:nvSpPr>
          <p:cNvPr id="4" name="Slide Number Placeholder 3"/>
          <p:cNvSpPr>
            <a:spLocks noGrp="1"/>
          </p:cNvSpPr>
          <p:nvPr>
            <p:ph type="sldNum" sz="quarter" idx="10"/>
          </p:nvPr>
        </p:nvSpPr>
        <p:spPr/>
        <p:txBody>
          <a:bodyPr/>
          <a:lstStyle/>
          <a:p>
            <a:fld id="{488345C0-67C8-094F-BFBC-70C1E0A6513F}" type="slidenum">
              <a:rPr lang="en-US" smtClean="0"/>
              <a:t>15</a:t>
            </a:fld>
            <a:endParaRPr lang="en-US"/>
          </a:p>
        </p:txBody>
      </p:sp>
    </p:spTree>
    <p:extLst>
      <p:ext uri="{BB962C8B-B14F-4D97-AF65-F5344CB8AC3E}">
        <p14:creationId xmlns:p14="http://schemas.microsoft.com/office/powerpoint/2010/main" val="4102145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t>10/12/17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t>10/12/17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t>10/12/17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t>10/12/17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 Id="rId3"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 Id="rId3"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P69l4C2_Dx8" TargetMode="External"/><Relationship Id="rId4" Type="http://schemas.openxmlformats.org/officeDocument/2006/relationships/hyperlink" Target="https://www.youtube.com/watch?v=aIdqxQYhamk" TargetMode="External"/><Relationship Id="rId5" Type="http://schemas.openxmlformats.org/officeDocument/2006/relationships/image" Target="../media/image11.jpeg"/><Relationship Id="rId1" Type="http://schemas.openxmlformats.org/officeDocument/2006/relationships/slideLayout" Target="../slideLayouts/slideLayout4.xml"/><Relationship Id="rId2" Type="http://schemas.openxmlformats.org/officeDocument/2006/relationships/hyperlink" Target="https://www.youtube.com/watch?v=2HAUmII_hc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1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Traveller Gypsies</a:t>
            </a:r>
            <a:endParaRPr lang="en-US" dirty="0"/>
          </a:p>
        </p:txBody>
      </p:sp>
      <p:sp>
        <p:nvSpPr>
          <p:cNvPr id="3" name="Subtitle 2"/>
          <p:cNvSpPr>
            <a:spLocks noGrp="1"/>
          </p:cNvSpPr>
          <p:nvPr>
            <p:ph type="subTitle" idx="1"/>
          </p:nvPr>
        </p:nvSpPr>
        <p:spPr/>
        <p:txBody>
          <a:bodyPr/>
          <a:lstStyle/>
          <a:p>
            <a:r>
              <a:rPr lang="en-US" dirty="0" smtClean="0"/>
              <a:t>In the UK</a:t>
            </a:r>
            <a:endParaRPr lang="en-US" dirty="0"/>
          </a:p>
        </p:txBody>
      </p:sp>
    </p:spTree>
    <p:extLst>
      <p:ext uri="{BB962C8B-B14F-4D97-AF65-F5344CB8AC3E}">
        <p14:creationId xmlns:p14="http://schemas.microsoft.com/office/powerpoint/2010/main" val="2073256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l300.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690271" y="3178572"/>
            <a:ext cx="3035300" cy="3810000"/>
          </a:xfrm>
          <a:prstGeom prst="rect">
            <a:avLst/>
          </a:prstGeom>
        </p:spPr>
      </p:pic>
      <p:sp>
        <p:nvSpPr>
          <p:cNvPr id="5" name="Title 4"/>
          <p:cNvSpPr>
            <a:spLocks noGrp="1"/>
          </p:cNvSpPr>
          <p:nvPr>
            <p:ph type="ctrTitle"/>
          </p:nvPr>
        </p:nvSpPr>
        <p:spPr>
          <a:xfrm>
            <a:off x="685800" y="1792398"/>
            <a:ext cx="7772400" cy="1470025"/>
          </a:xfrm>
        </p:spPr>
        <p:txBody>
          <a:bodyPr/>
          <a:lstStyle/>
          <a:p>
            <a:r>
              <a:rPr lang="en-US" dirty="0" smtClean="0"/>
              <a:t>The significance of boundaries, categories, and inside and out </a:t>
            </a:r>
            <a:endParaRPr lang="en-US" dirty="0"/>
          </a:p>
        </p:txBody>
      </p:sp>
      <p:sp>
        <p:nvSpPr>
          <p:cNvPr id="6" name="Subtitle 5"/>
          <p:cNvSpPr>
            <a:spLocks noGrp="1"/>
          </p:cNvSpPr>
          <p:nvPr>
            <p:ph type="subTitle" idx="1"/>
          </p:nvPr>
        </p:nvSpPr>
        <p:spPr>
          <a:xfrm>
            <a:off x="685800" y="377825"/>
            <a:ext cx="7772400" cy="1414573"/>
          </a:xfrm>
        </p:spPr>
        <p:txBody>
          <a:bodyPr/>
          <a:lstStyle/>
          <a:p>
            <a:r>
              <a:rPr lang="en-US" dirty="0" smtClean="0"/>
              <a:t>Overarching theoretical focus  of the book concerns:</a:t>
            </a:r>
            <a:endParaRPr lang="en-US" dirty="0"/>
          </a:p>
        </p:txBody>
      </p:sp>
    </p:spTree>
    <p:extLst>
      <p:ext uri="{BB962C8B-B14F-4D97-AF65-F5344CB8AC3E}">
        <p14:creationId xmlns:p14="http://schemas.microsoft.com/office/powerpoint/2010/main" val="937530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Historical categories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Historically non-literate tradition; history written by others</a:t>
            </a:r>
          </a:p>
          <a:p>
            <a:r>
              <a:rPr lang="en-US" dirty="0" smtClean="0"/>
              <a:t>Diverse territorial origins: ‘Europe’ (Serbia, Egypt, Hungary, Germany, France, Wales, Ireland); 19</a:t>
            </a:r>
            <a:r>
              <a:rPr lang="en-US" baseline="30000" dirty="0" smtClean="0"/>
              <a:t>th</a:t>
            </a:r>
            <a:r>
              <a:rPr lang="en-US" dirty="0" smtClean="0"/>
              <a:t> C theory </a:t>
            </a:r>
            <a:r>
              <a:rPr lang="mr-IN" dirty="0" smtClean="0"/>
              <a:t>–</a:t>
            </a:r>
            <a:r>
              <a:rPr lang="en-US" dirty="0" smtClean="0"/>
              <a:t> N. India.</a:t>
            </a:r>
          </a:p>
          <a:p>
            <a:r>
              <a:rPr lang="en-US" dirty="0" smtClean="0"/>
              <a:t>Gypsies </a:t>
            </a:r>
            <a:r>
              <a:rPr lang="en-US" dirty="0" err="1" smtClean="0"/>
              <a:t>categorise</a:t>
            </a:r>
            <a:r>
              <a:rPr lang="en-US" dirty="0" smtClean="0"/>
              <a:t> others as </a:t>
            </a:r>
            <a:r>
              <a:rPr lang="en-US" dirty="0" err="1" smtClean="0"/>
              <a:t>Giorgios</a:t>
            </a:r>
            <a:endParaRPr lang="en-US" dirty="0"/>
          </a:p>
        </p:txBody>
      </p:sp>
      <p:pic>
        <p:nvPicPr>
          <p:cNvPr id="5" name="Content Placeholder 4" descr="gypsy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45325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Ethnicity and Racism</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Lack of territorially origins = problematic for nation states but illustrates artificiality of nationalities too</a:t>
            </a:r>
          </a:p>
          <a:p>
            <a:r>
              <a:rPr lang="en-US" dirty="0" smtClean="0"/>
              <a:t>Persecuted by Nazis; parallels with Jews (see Stewart, Moodle)</a:t>
            </a:r>
          </a:p>
          <a:p>
            <a:r>
              <a:rPr lang="en-US" dirty="0" err="1" smtClean="0"/>
              <a:t>Okely</a:t>
            </a:r>
            <a:r>
              <a:rPr lang="en-US" dirty="0" smtClean="0"/>
              <a:t> </a:t>
            </a:r>
            <a:r>
              <a:rPr lang="en-US" dirty="0" err="1" smtClean="0"/>
              <a:t>criticised</a:t>
            </a:r>
            <a:r>
              <a:rPr lang="en-US" dirty="0" smtClean="0"/>
              <a:t> representations and considered the use of ‘ethnicity’ to determine origins as political</a:t>
            </a:r>
          </a:p>
          <a:p>
            <a:endParaRPr lang="en-US" dirty="0"/>
          </a:p>
        </p:txBody>
      </p:sp>
      <p:pic>
        <p:nvPicPr>
          <p:cNvPr id="5" name="Content Placeholder 4" descr="gypsies-marlboroug_3342084b.jpg.jp2"/>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03293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Vagrant label and being idle</a:t>
            </a:r>
            <a:endParaRPr lang="en-US" dirty="0"/>
          </a:p>
        </p:txBody>
      </p:sp>
      <p:sp>
        <p:nvSpPr>
          <p:cNvPr id="3" name="Content Placeholder 2"/>
          <p:cNvSpPr>
            <a:spLocks noGrp="1"/>
          </p:cNvSpPr>
          <p:nvPr>
            <p:ph sz="half" idx="1"/>
          </p:nvPr>
        </p:nvSpPr>
        <p:spPr>
          <a:xfrm>
            <a:off x="457200" y="1600200"/>
            <a:ext cx="4038600" cy="4857181"/>
          </a:xfrm>
        </p:spPr>
        <p:txBody>
          <a:bodyPr>
            <a:normAutofit fontScale="92500" lnSpcReduction="20000"/>
          </a:bodyPr>
          <a:lstStyle/>
          <a:p>
            <a:r>
              <a:rPr lang="en-US" dirty="0" smtClean="0"/>
              <a:t>1700s: gypsies are labeled vagrants:</a:t>
            </a:r>
          </a:p>
          <a:p>
            <a:pPr lvl="1"/>
            <a:r>
              <a:rPr lang="en-US" dirty="0" smtClean="0"/>
              <a:t>‘troupes of rogues, beggars, </a:t>
            </a:r>
            <a:r>
              <a:rPr lang="en-US" dirty="0" err="1" smtClean="0"/>
              <a:t>Aegiptians</a:t>
            </a:r>
            <a:r>
              <a:rPr lang="en-US" dirty="0" smtClean="0"/>
              <a:t> and idle persons’ (</a:t>
            </a:r>
            <a:r>
              <a:rPr lang="en-US" dirty="0" err="1" smtClean="0"/>
              <a:t>Okely</a:t>
            </a:r>
            <a:r>
              <a:rPr lang="en-US" dirty="0" smtClean="0"/>
              <a:t> citing the Earl of Shaftesbury,</a:t>
            </a:r>
            <a:r>
              <a:rPr lang="en-US" dirty="0"/>
              <a:t> </a:t>
            </a:r>
            <a:r>
              <a:rPr lang="en-US" dirty="0" smtClean="0"/>
              <a:t>1983; p4) needed to be dealt with</a:t>
            </a:r>
          </a:p>
          <a:p>
            <a:r>
              <a:rPr lang="en-US" dirty="0" smtClean="0"/>
              <a:t>Diffusion and the wandering class</a:t>
            </a:r>
          </a:p>
          <a:p>
            <a:r>
              <a:rPr lang="en-US" dirty="0" smtClean="0"/>
              <a:t>Being </a:t>
            </a:r>
            <a:r>
              <a:rPr lang="en-US" dirty="0"/>
              <a:t>labeled </a:t>
            </a:r>
            <a:r>
              <a:rPr lang="en-US" dirty="0" smtClean="0"/>
              <a:t>‘vagrant’ </a:t>
            </a:r>
            <a:r>
              <a:rPr lang="en-US" dirty="0"/>
              <a:t>allows one to convict without accusation of racism.</a:t>
            </a:r>
          </a:p>
          <a:p>
            <a:endParaRPr lang="en-US" dirty="0"/>
          </a:p>
        </p:txBody>
      </p:sp>
      <p:pic>
        <p:nvPicPr>
          <p:cNvPr id="5" name="Content Placeholder 4" descr="cyganie-historia-i-kultura-2012-08-20-tabor-cyganski-fot-z-dorozynski.jpg.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4648200" y="1600200"/>
            <a:ext cx="4038600" cy="4762500"/>
          </a:xfrm>
        </p:spPr>
      </p:pic>
    </p:spTree>
    <p:extLst>
      <p:ext uri="{BB962C8B-B14F-4D97-AF65-F5344CB8AC3E}">
        <p14:creationId xmlns:p14="http://schemas.microsoft.com/office/powerpoint/2010/main" val="4204750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Myth, magic and mystery</a:t>
            </a:r>
            <a:endParaRPr lang="en-US" dirty="0"/>
          </a:p>
        </p:txBody>
      </p:sp>
      <p:sp>
        <p:nvSpPr>
          <p:cNvPr id="3" name="Content Placeholder 2"/>
          <p:cNvSpPr>
            <a:spLocks noGrp="1"/>
          </p:cNvSpPr>
          <p:nvPr>
            <p:ph sz="half" idx="1"/>
          </p:nvPr>
        </p:nvSpPr>
        <p:spPr/>
        <p:txBody>
          <a:bodyPr/>
          <a:lstStyle/>
          <a:p>
            <a:r>
              <a:rPr lang="en-US" dirty="0" smtClean="0"/>
              <a:t>Historical documents detail fortune telling, curses </a:t>
            </a:r>
            <a:r>
              <a:rPr lang="en-US" dirty="0" err="1" smtClean="0"/>
              <a:t>etc</a:t>
            </a:r>
            <a:r>
              <a:rPr lang="en-US" dirty="0" smtClean="0"/>
              <a:t> as gypsy skills/characteristics</a:t>
            </a:r>
          </a:p>
          <a:p>
            <a:r>
              <a:rPr lang="en-US" dirty="0" smtClean="0"/>
              <a:t>Lack of connection to territory, moving in ‘gangs’</a:t>
            </a:r>
          </a:p>
          <a:p>
            <a:r>
              <a:rPr lang="en-US" dirty="0" smtClean="0"/>
              <a:t>Secrecy: languages, codes, rituals</a:t>
            </a:r>
            <a:endParaRPr lang="en-US" dirty="0"/>
          </a:p>
        </p:txBody>
      </p:sp>
      <p:pic>
        <p:nvPicPr>
          <p:cNvPr id="6" name="Content Placeholder 5" descr="Screen-Shot-2013-10-14-at-12.43.14.pn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994307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representations</a:t>
            </a:r>
            <a:endParaRPr lang="en-US" dirty="0"/>
          </a:p>
        </p:txBody>
      </p:sp>
      <p:sp>
        <p:nvSpPr>
          <p:cNvPr id="3" name="Content Placeholder 2"/>
          <p:cNvSpPr>
            <a:spLocks noGrp="1"/>
          </p:cNvSpPr>
          <p:nvPr>
            <p:ph sz="half" idx="1"/>
          </p:nvPr>
        </p:nvSpPr>
        <p:spPr/>
        <p:txBody>
          <a:bodyPr/>
          <a:lstStyle/>
          <a:p>
            <a:r>
              <a:rPr lang="en-US" dirty="0" smtClean="0"/>
              <a:t>Inside group representations differentiate between ‘true blood’ and ‘half blood’. (</a:t>
            </a:r>
            <a:r>
              <a:rPr lang="en-US" dirty="0" err="1" smtClean="0"/>
              <a:t>Okely</a:t>
            </a:r>
            <a:r>
              <a:rPr lang="en-US" dirty="0" smtClean="0"/>
              <a:t> 1983: 13). Pure breeds don’t marry </a:t>
            </a:r>
            <a:r>
              <a:rPr lang="en-US" dirty="0" err="1" smtClean="0"/>
              <a:t>Gorgios</a:t>
            </a:r>
            <a:r>
              <a:rPr lang="en-US" dirty="0" smtClean="0"/>
              <a:t> (Ibid. p16-7)</a:t>
            </a:r>
          </a:p>
          <a:p>
            <a:endParaRPr lang="en-US" dirty="0"/>
          </a:p>
        </p:txBody>
      </p:sp>
      <p:pic>
        <p:nvPicPr>
          <p:cNvPr id="5" name="Content Placeholder 4" descr="0.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307523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Alternative representations 1</a:t>
            </a:r>
            <a:endParaRPr lang="en-US" dirty="0"/>
          </a:p>
        </p:txBody>
      </p:sp>
      <p:pic>
        <p:nvPicPr>
          <p:cNvPr id="8" name="Content Placeholder 7" descr="the-gypsy-traveler_gypsies_17.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9" name="Content Placeholder 8" descr="89-27.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
        <p:nvSpPr>
          <p:cNvPr id="10" name="TextBox 9"/>
          <p:cNvSpPr txBox="1"/>
          <p:nvPr/>
        </p:nvSpPr>
        <p:spPr>
          <a:xfrm>
            <a:off x="842738" y="6457381"/>
            <a:ext cx="1648446" cy="369332"/>
          </a:xfrm>
          <a:prstGeom prst="rect">
            <a:avLst/>
          </a:prstGeom>
          <a:noFill/>
        </p:spPr>
        <p:txBody>
          <a:bodyPr wrap="none" rtlCol="0">
            <a:spAutoFit/>
          </a:bodyPr>
          <a:lstStyle/>
          <a:p>
            <a:r>
              <a:rPr lang="en-US" dirty="0" smtClean="0"/>
              <a:t>Romany, Serbia</a:t>
            </a:r>
            <a:endParaRPr lang="en-US" dirty="0"/>
          </a:p>
        </p:txBody>
      </p:sp>
      <p:sp>
        <p:nvSpPr>
          <p:cNvPr id="11" name="TextBox 10"/>
          <p:cNvSpPr txBox="1"/>
          <p:nvPr/>
        </p:nvSpPr>
        <p:spPr>
          <a:xfrm>
            <a:off x="4902122" y="6457381"/>
            <a:ext cx="1547907" cy="369332"/>
          </a:xfrm>
          <a:prstGeom prst="rect">
            <a:avLst/>
          </a:prstGeom>
          <a:noFill/>
        </p:spPr>
        <p:txBody>
          <a:bodyPr wrap="none" rtlCol="0">
            <a:spAutoFit/>
          </a:bodyPr>
          <a:lstStyle/>
          <a:p>
            <a:r>
              <a:rPr lang="en-US" dirty="0" err="1" smtClean="0"/>
              <a:t>Gitane</a:t>
            </a:r>
            <a:r>
              <a:rPr lang="en-US" dirty="0" smtClean="0"/>
              <a:t>, France</a:t>
            </a:r>
            <a:endParaRPr lang="en-US" dirty="0"/>
          </a:p>
        </p:txBody>
      </p:sp>
    </p:spTree>
    <p:extLst>
      <p:ext uri="{BB962C8B-B14F-4D97-AF65-F5344CB8AC3E}">
        <p14:creationId xmlns:p14="http://schemas.microsoft.com/office/powerpoint/2010/main" val="1375122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Alternative representations 2</a:t>
            </a:r>
            <a:endParaRPr lang="en-US" dirty="0"/>
          </a:p>
        </p:txBody>
      </p:sp>
      <p:pic>
        <p:nvPicPr>
          <p:cNvPr id="5" name="Content Placeholder 4" descr="2013-10-16-18.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272e76f3113ae28ff301a16758dce03e.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
        <p:nvSpPr>
          <p:cNvPr id="7" name="TextBox 6"/>
          <p:cNvSpPr txBox="1"/>
          <p:nvPr/>
        </p:nvSpPr>
        <p:spPr>
          <a:xfrm>
            <a:off x="700303" y="6350550"/>
            <a:ext cx="1898890" cy="369332"/>
          </a:xfrm>
          <a:prstGeom prst="rect">
            <a:avLst/>
          </a:prstGeom>
          <a:noFill/>
        </p:spPr>
        <p:txBody>
          <a:bodyPr wrap="none" rtlCol="0">
            <a:spAutoFit/>
          </a:bodyPr>
          <a:lstStyle/>
          <a:p>
            <a:r>
              <a:rPr lang="en-US" dirty="0" smtClean="0"/>
              <a:t>New Age Traveller</a:t>
            </a:r>
            <a:endParaRPr lang="en-US" dirty="0"/>
          </a:p>
        </p:txBody>
      </p:sp>
      <p:sp>
        <p:nvSpPr>
          <p:cNvPr id="8" name="TextBox 7"/>
          <p:cNvSpPr txBox="1"/>
          <p:nvPr/>
        </p:nvSpPr>
        <p:spPr>
          <a:xfrm>
            <a:off x="4890252" y="6350550"/>
            <a:ext cx="3637346" cy="369332"/>
          </a:xfrm>
          <a:prstGeom prst="rect">
            <a:avLst/>
          </a:prstGeom>
          <a:noFill/>
        </p:spPr>
        <p:txBody>
          <a:bodyPr wrap="none" rtlCol="0">
            <a:spAutoFit/>
          </a:bodyPr>
          <a:lstStyle/>
          <a:p>
            <a:r>
              <a:rPr lang="en-US" dirty="0" smtClean="0"/>
              <a:t>My Big Fat </a:t>
            </a:r>
            <a:r>
              <a:rPr lang="en-US" dirty="0"/>
              <a:t>G</a:t>
            </a:r>
            <a:r>
              <a:rPr lang="en-US" dirty="0" smtClean="0"/>
              <a:t>ypsy </a:t>
            </a:r>
            <a:r>
              <a:rPr lang="en-US" dirty="0"/>
              <a:t>W</a:t>
            </a:r>
            <a:r>
              <a:rPr lang="en-US" dirty="0" smtClean="0"/>
              <a:t>edding, TV series</a:t>
            </a:r>
            <a:endParaRPr lang="en-US" dirty="0"/>
          </a:p>
        </p:txBody>
      </p:sp>
    </p:spTree>
    <p:extLst>
      <p:ext uri="{BB962C8B-B14F-4D97-AF65-F5344CB8AC3E}">
        <p14:creationId xmlns:p14="http://schemas.microsoft.com/office/powerpoint/2010/main" val="2162004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Comparisons and difference</a:t>
            </a:r>
            <a:endParaRPr lang="en-US" dirty="0"/>
          </a:p>
        </p:txBody>
      </p:sp>
      <p:sp>
        <p:nvSpPr>
          <p:cNvPr id="3" name="Content Placeholder 2"/>
          <p:cNvSpPr>
            <a:spLocks noGrp="1"/>
          </p:cNvSpPr>
          <p:nvPr>
            <p:ph sz="half" idx="1"/>
          </p:nvPr>
        </p:nvSpPr>
        <p:spPr/>
        <p:txBody>
          <a:bodyPr>
            <a:normAutofit lnSpcReduction="10000"/>
          </a:bodyPr>
          <a:lstStyle/>
          <a:p>
            <a:r>
              <a:rPr lang="en-US" dirty="0">
                <a:hlinkClick r:id="rId2"/>
              </a:rPr>
              <a:t>https://www.youtube.com/watch?v=</a:t>
            </a:r>
            <a:r>
              <a:rPr lang="en-US" dirty="0" smtClean="0">
                <a:hlinkClick r:id="rId2"/>
              </a:rPr>
              <a:t>2HAUmII_hcg</a:t>
            </a:r>
            <a:endParaRPr lang="en-US" dirty="0"/>
          </a:p>
          <a:p>
            <a:r>
              <a:rPr lang="en-US" dirty="0">
                <a:hlinkClick r:id="rId3"/>
              </a:rPr>
              <a:t>https://www.youtube.com/watch?v=</a:t>
            </a:r>
            <a:r>
              <a:rPr lang="en-US" dirty="0" smtClean="0">
                <a:hlinkClick r:id="rId3"/>
              </a:rPr>
              <a:t>P69l4C2_Dx8</a:t>
            </a:r>
            <a:endParaRPr lang="en-US" dirty="0" smtClean="0"/>
          </a:p>
          <a:p>
            <a:r>
              <a:rPr lang="en-US" dirty="0">
                <a:hlinkClick r:id="rId4"/>
              </a:rPr>
              <a:t>https://www.youtube.com/watch?v=</a:t>
            </a:r>
            <a:r>
              <a:rPr lang="en-US" dirty="0" smtClean="0">
                <a:hlinkClick r:id="rId4"/>
              </a:rPr>
              <a:t>aIdqxQYhamk</a:t>
            </a:r>
            <a:endParaRPr lang="en-US" dirty="0" smtClean="0"/>
          </a:p>
          <a:p>
            <a:pPr marL="0" indent="0">
              <a:buNone/>
            </a:pPr>
            <a:r>
              <a:rPr lang="en-US" dirty="0" smtClean="0"/>
              <a:t>	(</a:t>
            </a:r>
            <a:r>
              <a:rPr lang="en-US" dirty="0" err="1" smtClean="0"/>
              <a:t>Romanys</a:t>
            </a:r>
            <a:r>
              <a:rPr lang="en-US" dirty="0" smtClean="0"/>
              <a:t> in </a:t>
            </a:r>
            <a:r>
              <a:rPr lang="en-US" dirty="0" err="1" smtClean="0"/>
              <a:t>Russa</a:t>
            </a:r>
            <a:r>
              <a:rPr lang="en-US" dirty="0" smtClean="0"/>
              <a:t>)</a:t>
            </a:r>
            <a:endParaRPr lang="en-US" dirty="0"/>
          </a:p>
        </p:txBody>
      </p:sp>
      <p:pic>
        <p:nvPicPr>
          <p:cNvPr id="5" name="Content Placeholder 4" descr="3C89A42B00000578-4160724-image-a-31_1485445687343.jpg"/>
          <p:cNvPicPr>
            <a:picLocks noGrp="1" noChangeAspect="1"/>
          </p:cNvPicPr>
          <p:nvPr>
            <p:ph sz="half" idx="2"/>
          </p:nvPr>
        </p:nvPicPr>
        <p:blipFill>
          <a:blip r:embed="rId5"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854149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Current challenges, concerns and responses</a:t>
            </a:r>
            <a:endParaRPr lang="en-US" dirty="0"/>
          </a:p>
        </p:txBody>
      </p:sp>
      <p:sp>
        <p:nvSpPr>
          <p:cNvPr id="3" name="Content Placeholder 2"/>
          <p:cNvSpPr>
            <a:spLocks noGrp="1"/>
          </p:cNvSpPr>
          <p:nvPr>
            <p:ph sz="half" idx="1"/>
          </p:nvPr>
        </p:nvSpPr>
        <p:spPr>
          <a:xfrm>
            <a:off x="457200" y="1600200"/>
            <a:ext cx="4038600" cy="4869051"/>
          </a:xfrm>
        </p:spPr>
        <p:txBody>
          <a:bodyPr/>
          <a:lstStyle/>
          <a:p>
            <a:r>
              <a:rPr lang="en-US" dirty="0" smtClean="0"/>
              <a:t>Romany Studies: concerns with human rights and identity</a:t>
            </a:r>
          </a:p>
          <a:p>
            <a:r>
              <a:rPr lang="en-US" dirty="0" smtClean="0"/>
              <a:t>Romany army strikes against racism: ‘supra-national, diverse, feminist, queer’ (La Bas 2017, in Travellers’ Times, Moodle link)</a:t>
            </a:r>
            <a:endParaRPr lang="en-US" dirty="0"/>
          </a:p>
        </p:txBody>
      </p:sp>
      <p:pic>
        <p:nvPicPr>
          <p:cNvPr id="6" name="Content Placeholder 5" descr="romaarmee.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5" name="Rectangle 4"/>
          <p:cNvSpPr/>
          <p:nvPr/>
        </p:nvSpPr>
        <p:spPr>
          <a:xfrm>
            <a:off x="4479667" y="3244334"/>
            <a:ext cx="184666" cy="369332"/>
          </a:xfrm>
          <a:prstGeom prst="rect">
            <a:avLst/>
          </a:prstGeom>
        </p:spPr>
        <p:txBody>
          <a:bodyPr wrap="none">
            <a:spAutoFit/>
          </a:bodyPr>
          <a:lstStyle/>
          <a:p>
            <a:r>
              <a:rPr lang="sk-SK" dirty="0"/>
              <a:t> </a:t>
            </a:r>
            <a:endParaRPr lang="en-US" dirty="0"/>
          </a:p>
        </p:txBody>
      </p:sp>
    </p:spTree>
    <p:extLst>
      <p:ext uri="{BB962C8B-B14F-4D97-AF65-F5344CB8AC3E}">
        <p14:creationId xmlns:p14="http://schemas.microsoft.com/office/powerpoint/2010/main" val="3725082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l300.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690271" y="3178572"/>
            <a:ext cx="3035300" cy="3810000"/>
          </a:xfrm>
          <a:prstGeom prst="rect">
            <a:avLst/>
          </a:prstGeom>
        </p:spPr>
      </p:pic>
      <p:sp>
        <p:nvSpPr>
          <p:cNvPr id="5" name="Title 4"/>
          <p:cNvSpPr>
            <a:spLocks noGrp="1"/>
          </p:cNvSpPr>
          <p:nvPr>
            <p:ph type="ctrTitle"/>
          </p:nvPr>
        </p:nvSpPr>
        <p:spPr>
          <a:xfrm>
            <a:off x="685800" y="1792398"/>
            <a:ext cx="7772400" cy="1470025"/>
          </a:xfrm>
        </p:spPr>
        <p:txBody>
          <a:bodyPr/>
          <a:lstStyle/>
          <a:p>
            <a:r>
              <a:rPr lang="en-US" dirty="0" smtClean="0"/>
              <a:t>The significance of boundaries, categories, and inside and out </a:t>
            </a:r>
            <a:endParaRPr lang="en-US" dirty="0"/>
          </a:p>
        </p:txBody>
      </p:sp>
      <p:sp>
        <p:nvSpPr>
          <p:cNvPr id="6" name="Subtitle 5"/>
          <p:cNvSpPr>
            <a:spLocks noGrp="1"/>
          </p:cNvSpPr>
          <p:nvPr>
            <p:ph type="subTitle" idx="1"/>
          </p:nvPr>
        </p:nvSpPr>
        <p:spPr>
          <a:xfrm>
            <a:off x="685800" y="377825"/>
            <a:ext cx="7772400" cy="1414573"/>
          </a:xfrm>
        </p:spPr>
        <p:txBody>
          <a:bodyPr/>
          <a:lstStyle/>
          <a:p>
            <a:r>
              <a:rPr lang="en-US" dirty="0" smtClean="0"/>
              <a:t>Overarching theoretical focus  of the book concerns:</a:t>
            </a:r>
            <a:endParaRPr lang="en-US" dirty="0"/>
          </a:p>
        </p:txBody>
      </p:sp>
    </p:spTree>
    <p:extLst>
      <p:ext uri="{BB962C8B-B14F-4D97-AF65-F5344CB8AC3E}">
        <p14:creationId xmlns:p14="http://schemas.microsoft.com/office/powerpoint/2010/main" val="1021742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Professor Judith </a:t>
            </a:r>
            <a:r>
              <a:rPr lang="en-US" dirty="0" err="1" smtClean="0"/>
              <a:t>Okely</a:t>
            </a:r>
            <a:endParaRPr lang="en-US" dirty="0"/>
          </a:p>
        </p:txBody>
      </p:sp>
      <p:sp>
        <p:nvSpPr>
          <p:cNvPr id="5" name="Content Placeholder 4"/>
          <p:cNvSpPr>
            <a:spLocks noGrp="1"/>
          </p:cNvSpPr>
          <p:nvPr>
            <p:ph sz="half" idx="1"/>
          </p:nvPr>
        </p:nvSpPr>
        <p:spPr/>
        <p:txBody>
          <a:bodyPr>
            <a:normAutofit fontScale="92500" lnSpcReduction="10000"/>
          </a:bodyPr>
          <a:lstStyle/>
          <a:p>
            <a:r>
              <a:rPr lang="en-US" dirty="0" smtClean="0"/>
              <a:t>Hull and Oxford </a:t>
            </a:r>
            <a:r>
              <a:rPr lang="en-US" dirty="0" err="1" smtClean="0"/>
              <a:t>Unis</a:t>
            </a:r>
            <a:endParaRPr lang="en-US" dirty="0" smtClean="0"/>
          </a:p>
          <a:p>
            <a:r>
              <a:rPr lang="en-US" dirty="0" smtClean="0"/>
              <a:t>Gypsy Travellers was her PhD thesis originally (1970s)</a:t>
            </a:r>
          </a:p>
          <a:p>
            <a:r>
              <a:rPr lang="en-US" dirty="0" smtClean="0"/>
              <a:t>Written lots of textbooks since</a:t>
            </a:r>
          </a:p>
          <a:p>
            <a:r>
              <a:rPr lang="en-US" dirty="0" smtClean="0"/>
              <a:t>Currently concerned with writing ethnography and doing fieldwork</a:t>
            </a:r>
          </a:p>
          <a:p>
            <a:r>
              <a:rPr lang="en-US" dirty="0" smtClean="0"/>
              <a:t>Was our external until last year</a:t>
            </a:r>
            <a:endParaRPr lang="en-US" dirty="0"/>
          </a:p>
        </p:txBody>
      </p:sp>
      <p:pic>
        <p:nvPicPr>
          <p:cNvPr id="7" name="Content Placeholder 6" descr="Judith.pn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94160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Economics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Remain self-employed, operate out of - but still using </a:t>
            </a:r>
            <a:r>
              <a:rPr lang="mr-IN" dirty="0" smtClean="0"/>
              <a:t>–</a:t>
            </a:r>
            <a:r>
              <a:rPr lang="en-US" dirty="0" smtClean="0"/>
              <a:t> the prevailing economic system (distinct from migrants who seek wage </a:t>
            </a:r>
            <a:r>
              <a:rPr lang="en-US" dirty="0" err="1" smtClean="0"/>
              <a:t>labour</a:t>
            </a:r>
            <a:r>
              <a:rPr lang="en-US" dirty="0" smtClean="0"/>
              <a:t>)</a:t>
            </a:r>
          </a:p>
          <a:p>
            <a:r>
              <a:rPr lang="en-US" dirty="0" smtClean="0"/>
              <a:t>Supply services </a:t>
            </a:r>
            <a:r>
              <a:rPr lang="mr-IN" dirty="0" smtClean="0"/>
              <a:t>–</a:t>
            </a:r>
            <a:r>
              <a:rPr lang="en-US" dirty="0" smtClean="0"/>
              <a:t> go ‘calling’ (</a:t>
            </a:r>
            <a:r>
              <a:rPr lang="en-US" dirty="0" err="1" smtClean="0"/>
              <a:t>eg</a:t>
            </a:r>
            <a:r>
              <a:rPr lang="en-US" dirty="0" smtClean="0"/>
              <a:t>: tarmac)</a:t>
            </a:r>
          </a:p>
          <a:p>
            <a:r>
              <a:rPr lang="en-US" dirty="0" smtClean="0"/>
              <a:t>Obtain value from the rubbish of </a:t>
            </a:r>
            <a:r>
              <a:rPr lang="en-US" dirty="0" err="1" smtClean="0"/>
              <a:t>Gorgios</a:t>
            </a:r>
            <a:r>
              <a:rPr lang="en-US" dirty="0" smtClean="0"/>
              <a:t> (scrap).</a:t>
            </a:r>
            <a:endParaRPr lang="en-US" dirty="0"/>
          </a:p>
        </p:txBody>
      </p:sp>
      <p:pic>
        <p:nvPicPr>
          <p:cNvPr id="5" name="Content Placeholder 4" descr="Roma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26105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Symbolic boundaries </a:t>
            </a:r>
            <a:br>
              <a:rPr lang="en-US" dirty="0" smtClean="0"/>
            </a:br>
            <a:r>
              <a:rPr lang="en-US" dirty="0" smtClean="0"/>
              <a:t>(</a:t>
            </a:r>
            <a:r>
              <a:rPr lang="en-US" dirty="0"/>
              <a:t>C</a:t>
            </a:r>
            <a:r>
              <a:rPr lang="en-US" dirty="0" smtClean="0"/>
              <a:t>hap 6, </a:t>
            </a:r>
            <a:r>
              <a:rPr lang="en-US" dirty="0" err="1" smtClean="0"/>
              <a:t>Okely</a:t>
            </a:r>
            <a:r>
              <a:rPr lang="en-US" dirty="0" smtClean="0"/>
              <a:t> 1983)</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The </a:t>
            </a:r>
            <a:r>
              <a:rPr lang="en-US" dirty="0" smtClean="0"/>
              <a:t>constant pressure to assimilate forces measure to retain cultural identities and purity.</a:t>
            </a:r>
          </a:p>
          <a:p>
            <a:r>
              <a:rPr lang="en-US" dirty="0" smtClean="0"/>
              <a:t>‘The Gypsies</a:t>
            </a:r>
            <a:r>
              <a:rPr lang="mr-IN" dirty="0" smtClean="0"/>
              <a:t>…</a:t>
            </a:r>
            <a:r>
              <a:rPr lang="en-GB" dirty="0" smtClean="0"/>
              <a:t>c</a:t>
            </a:r>
            <a:r>
              <a:rPr lang="en-US" dirty="0" err="1" smtClean="0"/>
              <a:t>lassify</a:t>
            </a:r>
            <a:r>
              <a:rPr lang="en-US" dirty="0" smtClean="0"/>
              <a:t> the </a:t>
            </a:r>
            <a:r>
              <a:rPr lang="en-US" dirty="0" err="1" smtClean="0"/>
              <a:t>Gorgios</a:t>
            </a:r>
            <a:r>
              <a:rPr lang="en-US" dirty="0" smtClean="0"/>
              <a:t> as polluting’ (</a:t>
            </a:r>
            <a:r>
              <a:rPr lang="en-US" dirty="0" err="1" smtClean="0"/>
              <a:t>Okely</a:t>
            </a:r>
            <a:r>
              <a:rPr lang="en-US" dirty="0" smtClean="0"/>
              <a:t> 1983: 77) and a set of practices and rules enact this belief.</a:t>
            </a:r>
            <a:endParaRPr lang="en-US" dirty="0"/>
          </a:p>
        </p:txBody>
      </p:sp>
      <p:pic>
        <p:nvPicPr>
          <p:cNvPr id="7" name="Content Placeholder 6" descr="river.jpe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93683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Body: Inside and Out (</a:t>
            </a:r>
            <a:r>
              <a:rPr lang="en-US" dirty="0" err="1" smtClean="0"/>
              <a:t>Okley</a:t>
            </a:r>
            <a:r>
              <a:rPr lang="en-US" dirty="0" smtClean="0"/>
              <a:t> 1983) </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Gypsies judged as dirty (p: 78-9) is an inherent misunderstanding of their notions of dirt (Cf. Douglas 1966).</a:t>
            </a:r>
          </a:p>
          <a:p>
            <a:r>
              <a:rPr lang="en-US" dirty="0" smtClean="0"/>
              <a:t>Gypsies have a dichotomous view of the body and pollution.</a:t>
            </a:r>
          </a:p>
          <a:p>
            <a:r>
              <a:rPr lang="en-US" dirty="0" smtClean="0"/>
              <a:t>Outer body is the ‘public self’ - a shield holding the inner pure body protected (the inner, ‘secret ethnic self’ (p80))</a:t>
            </a:r>
            <a:endParaRPr lang="en-US" dirty="0"/>
          </a:p>
        </p:txBody>
      </p:sp>
      <p:pic>
        <p:nvPicPr>
          <p:cNvPr id="5" name="Content Placeholder 4" descr="Appleby339.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07431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Dirt </a:t>
            </a:r>
            <a:r>
              <a:rPr lang="mr-IN" dirty="0" smtClean="0"/>
              <a:t>–</a:t>
            </a:r>
            <a:r>
              <a:rPr lang="en-US" dirty="0" smtClean="0"/>
              <a:t> </a:t>
            </a:r>
            <a:r>
              <a:rPr lang="en-US" i="1" dirty="0" err="1" smtClean="0"/>
              <a:t>chik</a:t>
            </a:r>
            <a:r>
              <a:rPr lang="en-US" dirty="0" smtClean="0"/>
              <a:t> or </a:t>
            </a:r>
            <a:r>
              <a:rPr lang="en-US" i="1" dirty="0" err="1" smtClean="0"/>
              <a:t>mochadi</a:t>
            </a:r>
            <a:endParaRPr lang="en-US" i="1" dirty="0"/>
          </a:p>
        </p:txBody>
      </p:sp>
      <p:sp>
        <p:nvSpPr>
          <p:cNvPr id="3" name="Content Placeholder 2"/>
          <p:cNvSpPr>
            <a:spLocks noGrp="1"/>
          </p:cNvSpPr>
          <p:nvPr>
            <p:ph sz="half" idx="1"/>
          </p:nvPr>
        </p:nvSpPr>
        <p:spPr/>
        <p:txBody>
          <a:bodyPr>
            <a:normAutofit fontScale="92500" lnSpcReduction="20000"/>
          </a:bodyPr>
          <a:lstStyle/>
          <a:p>
            <a:r>
              <a:rPr lang="en-US" dirty="0" smtClean="0"/>
              <a:t>Dirt must not degrade one’s inner purity. </a:t>
            </a:r>
          </a:p>
          <a:p>
            <a:pPr lvl="1"/>
            <a:r>
              <a:rPr lang="en-US" dirty="0" smtClean="0"/>
              <a:t>Dust, grime or soil is </a:t>
            </a:r>
            <a:r>
              <a:rPr lang="en-US" i="1" dirty="0" err="1" smtClean="0"/>
              <a:t>chikli</a:t>
            </a:r>
            <a:r>
              <a:rPr lang="en-US" dirty="0" smtClean="0"/>
              <a:t> and harmless. It doesn’t need to be cleaned away</a:t>
            </a:r>
          </a:p>
          <a:p>
            <a:pPr lvl="1"/>
            <a:r>
              <a:rPr lang="en-US" i="1" dirty="0" err="1" smtClean="0"/>
              <a:t>Mochadi</a:t>
            </a:r>
            <a:r>
              <a:rPr lang="en-US" dirty="0" smtClean="0"/>
              <a:t> </a:t>
            </a:r>
            <a:r>
              <a:rPr lang="mr-IN" dirty="0" smtClean="0"/>
              <a:t>–</a:t>
            </a:r>
            <a:r>
              <a:rPr lang="en-US" dirty="0" smtClean="0"/>
              <a:t> items that are ritually unclean and should not touch the pure inner body</a:t>
            </a:r>
          </a:p>
          <a:p>
            <a:endParaRPr lang="en-US" dirty="0"/>
          </a:p>
        </p:txBody>
      </p:sp>
      <p:sp>
        <p:nvSpPr>
          <p:cNvPr id="4" name="Content Placeholder 3"/>
          <p:cNvSpPr>
            <a:spLocks noGrp="1"/>
          </p:cNvSpPr>
          <p:nvPr>
            <p:ph sz="half" idx="2"/>
          </p:nvPr>
        </p:nvSpPr>
        <p:spPr>
          <a:xfrm>
            <a:off x="4648200" y="1600200"/>
            <a:ext cx="4038600" cy="4845311"/>
          </a:xfrm>
        </p:spPr>
        <p:txBody>
          <a:bodyPr>
            <a:normAutofit fontScale="92500" lnSpcReduction="20000"/>
          </a:bodyPr>
          <a:lstStyle/>
          <a:p>
            <a:r>
              <a:rPr lang="en-US" dirty="0" smtClean="0"/>
              <a:t>‘People say we’re dirty. They don’t see that we think </a:t>
            </a:r>
            <a:r>
              <a:rPr lang="en-US" i="1" dirty="0" smtClean="0"/>
              <a:t>they’re</a:t>
            </a:r>
            <a:r>
              <a:rPr lang="en-US" dirty="0" smtClean="0"/>
              <a:t> dirty. Sometimes you go to house and maybe the outside and the garden look all right. But you should see what’s inside. And people in houses have got electricity and water. We haven’t got those things but we keep  clean’ </a:t>
            </a:r>
          </a:p>
          <a:p>
            <a:pPr marL="0" indent="0">
              <a:buNone/>
            </a:pPr>
            <a:r>
              <a:rPr lang="en-US" dirty="0" smtClean="0"/>
              <a:t>    (</a:t>
            </a:r>
            <a:r>
              <a:rPr lang="en-US" dirty="0" err="1" smtClean="0"/>
              <a:t>Okely</a:t>
            </a:r>
            <a:r>
              <a:rPr lang="en-US" dirty="0" smtClean="0"/>
              <a:t> 1983:87).</a:t>
            </a:r>
            <a:endParaRPr lang="en-US" dirty="0"/>
          </a:p>
        </p:txBody>
      </p:sp>
    </p:spTree>
    <p:extLst>
      <p:ext uri="{BB962C8B-B14F-4D97-AF65-F5344CB8AC3E}">
        <p14:creationId xmlns:p14="http://schemas.microsoft.com/office/powerpoint/2010/main" val="3509895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8575"/>
            <a:ext cx="8229600" cy="1143000"/>
          </a:xfrm>
        </p:spPr>
        <p:txBody>
          <a:bodyPr/>
          <a:lstStyle/>
          <a:p>
            <a:r>
              <a:rPr lang="en-US" dirty="0" smtClean="0"/>
              <a:t>Washing </a:t>
            </a:r>
            <a:endParaRPr lang="en-US" dirty="0"/>
          </a:p>
        </p:txBody>
      </p:sp>
      <p:sp>
        <p:nvSpPr>
          <p:cNvPr id="3" name="Content Placeholder 2"/>
          <p:cNvSpPr>
            <a:spLocks noGrp="1"/>
          </p:cNvSpPr>
          <p:nvPr>
            <p:ph sz="half" idx="1"/>
          </p:nvPr>
        </p:nvSpPr>
        <p:spPr>
          <a:xfrm>
            <a:off x="457200" y="1291575"/>
            <a:ext cx="4038600" cy="4525963"/>
          </a:xfrm>
        </p:spPr>
        <p:txBody>
          <a:bodyPr>
            <a:normAutofit lnSpcReduction="10000"/>
          </a:bodyPr>
          <a:lstStyle/>
          <a:p>
            <a:r>
              <a:rPr lang="en-US" dirty="0" smtClean="0"/>
              <a:t>Objects for inner body should not be cleaned with those for the outer body (p81).</a:t>
            </a:r>
          </a:p>
          <a:p>
            <a:r>
              <a:rPr lang="en-US" dirty="0" smtClean="0"/>
              <a:t>Different bowls are used for different purposes to avoid contamination</a:t>
            </a:r>
          </a:p>
          <a:p>
            <a:r>
              <a:rPr lang="en-US" dirty="0" err="1" smtClean="0"/>
              <a:t>Handsoap</a:t>
            </a:r>
            <a:r>
              <a:rPr lang="en-US" dirty="0" smtClean="0"/>
              <a:t> and toothbrushes near the kitchen sink is </a:t>
            </a:r>
            <a:r>
              <a:rPr lang="en-US" i="1" dirty="0" err="1" smtClean="0"/>
              <a:t>mochadi</a:t>
            </a:r>
            <a:endParaRPr lang="en-US" i="1" dirty="0"/>
          </a:p>
        </p:txBody>
      </p:sp>
      <p:sp>
        <p:nvSpPr>
          <p:cNvPr id="4" name="Content Placeholder 3"/>
          <p:cNvSpPr>
            <a:spLocks noGrp="1"/>
          </p:cNvSpPr>
          <p:nvPr>
            <p:ph sz="half" idx="2"/>
          </p:nvPr>
        </p:nvSpPr>
        <p:spPr>
          <a:xfrm>
            <a:off x="4648200" y="1291575"/>
            <a:ext cx="4038600" cy="4525963"/>
          </a:xfrm>
        </p:spPr>
        <p:txBody>
          <a:bodyPr>
            <a:normAutofit lnSpcReduction="10000"/>
          </a:bodyPr>
          <a:lstStyle/>
          <a:p>
            <a:r>
              <a:rPr lang="en-US" dirty="0" smtClean="0"/>
              <a:t>‘He’s a </a:t>
            </a:r>
            <a:r>
              <a:rPr lang="en-US" i="1" dirty="0" smtClean="0"/>
              <a:t>real</a:t>
            </a:r>
            <a:r>
              <a:rPr lang="en-US" dirty="0" smtClean="0"/>
              <a:t> Gypsy. You wouldn’t find him washing his hands in the same bowl as he washes his cups’ </a:t>
            </a:r>
          </a:p>
          <a:p>
            <a:r>
              <a:rPr lang="en-US" dirty="0" smtClean="0"/>
              <a:t>(</a:t>
            </a:r>
            <a:r>
              <a:rPr lang="en-US" dirty="0" err="1" smtClean="0"/>
              <a:t>Okely</a:t>
            </a:r>
            <a:r>
              <a:rPr lang="en-US" dirty="0" smtClean="0"/>
              <a:t> 1983: 83)</a:t>
            </a:r>
            <a:endParaRPr lang="en-US" dirty="0"/>
          </a:p>
        </p:txBody>
      </p:sp>
      <p:pic>
        <p:nvPicPr>
          <p:cNvPr id="5" name="Picture 4" descr="6064637115_82b7b6e51c_b.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34285" y="3807362"/>
            <a:ext cx="2989905" cy="3050638"/>
          </a:xfrm>
          <a:prstGeom prst="rect">
            <a:avLst/>
          </a:prstGeom>
        </p:spPr>
      </p:pic>
    </p:spTree>
    <p:extLst>
      <p:ext uri="{BB962C8B-B14F-4D97-AF65-F5344CB8AC3E}">
        <p14:creationId xmlns:p14="http://schemas.microsoft.com/office/powerpoint/2010/main" val="2175599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Food</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Must obtain food from dirty </a:t>
            </a:r>
            <a:r>
              <a:rPr lang="en-US" dirty="0" err="1" smtClean="0"/>
              <a:t>Gorgios</a:t>
            </a:r>
            <a:r>
              <a:rPr lang="en-US" dirty="0" smtClean="0"/>
              <a:t> because don’t cultivate or forage much.</a:t>
            </a:r>
          </a:p>
          <a:p>
            <a:r>
              <a:rPr lang="en-US" dirty="0" smtClean="0"/>
              <a:t>Food in tins, packets or bottles are safe as they are not contaminated by the ‘shadow’ of the </a:t>
            </a:r>
            <a:r>
              <a:rPr lang="en-US" dirty="0" err="1" smtClean="0"/>
              <a:t>Gorgio</a:t>
            </a:r>
            <a:r>
              <a:rPr lang="en-US" dirty="0" smtClean="0"/>
              <a:t>.</a:t>
            </a:r>
          </a:p>
          <a:p>
            <a:r>
              <a:rPr lang="en-US" dirty="0" smtClean="0"/>
              <a:t>Eating off </a:t>
            </a:r>
            <a:r>
              <a:rPr lang="en-US" dirty="0" err="1" smtClean="0"/>
              <a:t>Gorgio</a:t>
            </a:r>
            <a:r>
              <a:rPr lang="en-US" dirty="0" smtClean="0"/>
              <a:t> crockery is problematic too and can weaken your ethnic purity, and so is avoided.</a:t>
            </a:r>
            <a:endParaRPr lang="en-US" dirty="0"/>
          </a:p>
        </p:txBody>
      </p:sp>
      <p:pic>
        <p:nvPicPr>
          <p:cNvPr id="7" name="Content Placeholder 6" descr="942757802bb7c5038869494fd88e6fb9f6a1a684.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666572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Spatial </a:t>
            </a:r>
            <a:r>
              <a:rPr lang="en-US" dirty="0" err="1" smtClean="0"/>
              <a:t>organisation</a:t>
            </a:r>
            <a:r>
              <a:rPr lang="en-US" dirty="0" smtClean="0"/>
              <a:t> </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Inside must be ritual clean, outside is </a:t>
            </a:r>
            <a:r>
              <a:rPr lang="en-US" i="1" dirty="0" err="1" smtClean="0"/>
              <a:t>chik</a:t>
            </a:r>
            <a:endParaRPr lang="en-US" i="1" dirty="0" smtClean="0"/>
          </a:p>
          <a:p>
            <a:r>
              <a:rPr lang="en-US" dirty="0" smtClean="0"/>
              <a:t>Washing and eating must be separated</a:t>
            </a:r>
          </a:p>
          <a:p>
            <a:r>
              <a:rPr lang="en-US" dirty="0" smtClean="0"/>
              <a:t>Childbirth, death, animals and cleaning </a:t>
            </a:r>
            <a:r>
              <a:rPr lang="mr-IN" dirty="0" smtClean="0"/>
              <a:t>–</a:t>
            </a:r>
            <a:r>
              <a:rPr lang="en-US" dirty="0" smtClean="0"/>
              <a:t> at a distance from the trailer. </a:t>
            </a:r>
            <a:r>
              <a:rPr lang="en-US" dirty="0" err="1" smtClean="0"/>
              <a:t>Faeces</a:t>
            </a:r>
            <a:r>
              <a:rPr lang="en-US" dirty="0" smtClean="0"/>
              <a:t> are fine to see but should not be near the dwelling.</a:t>
            </a:r>
            <a:endParaRPr lang="en-US" dirty="0"/>
          </a:p>
        </p:txBody>
      </p:sp>
      <p:pic>
        <p:nvPicPr>
          <p:cNvPr id="5" name="Content Placeholder 4" descr="article-2562091-1B9AA99200000578-81_634x423.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197065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Animals </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Graded using body purity rules:</a:t>
            </a:r>
          </a:p>
          <a:p>
            <a:r>
              <a:rPr lang="en-US" dirty="0" smtClean="0"/>
              <a:t>Cat: most polluting, lick themselves taking outside dirt in</a:t>
            </a:r>
          </a:p>
          <a:p>
            <a:r>
              <a:rPr lang="en-US" dirty="0" smtClean="0"/>
              <a:t>Dog: polluting but valued as protectors </a:t>
            </a:r>
          </a:p>
          <a:p>
            <a:r>
              <a:rPr lang="en-US" dirty="0" smtClean="0"/>
              <a:t>Hedgehog: clean, edible, sacred medicine </a:t>
            </a:r>
          </a:p>
          <a:p>
            <a:r>
              <a:rPr lang="en-US" dirty="0" smtClean="0"/>
              <a:t>Horse</a:t>
            </a:r>
            <a:r>
              <a:rPr lang="en-US" dirty="0"/>
              <a:t>: cleanest of </a:t>
            </a:r>
            <a:r>
              <a:rPr lang="en-US" dirty="0" smtClean="0"/>
              <a:t>all; mediators between groups</a:t>
            </a:r>
            <a:endParaRPr lang="en-US" dirty="0"/>
          </a:p>
          <a:p>
            <a:endParaRPr lang="en-US" dirty="0"/>
          </a:p>
        </p:txBody>
      </p:sp>
      <p:pic>
        <p:nvPicPr>
          <p:cNvPr id="5" name="Content Placeholder 4" descr="20e8f856665cb7856ca076e4d14086e1--kitchen-witch-art-and-illustration.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90023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horse </a:t>
            </a:r>
            <a:r>
              <a:rPr lang="mr-IN" dirty="0" smtClean="0"/>
              <a:t>–</a:t>
            </a:r>
            <a:r>
              <a:rPr lang="en-US" dirty="0" smtClean="0"/>
              <a:t> ritually pure</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Are equated to humans. Women must be concerned that stallions might jump them and men wax lyrical about their beautiful horse wives.</a:t>
            </a:r>
          </a:p>
          <a:p>
            <a:r>
              <a:rPr lang="en-US" dirty="0" smtClean="0"/>
              <a:t>Only men can own and deal in horses</a:t>
            </a:r>
          </a:p>
          <a:p>
            <a:r>
              <a:rPr lang="en-US" dirty="0" smtClean="0"/>
              <a:t>Can share food with your horse (same plate)</a:t>
            </a:r>
            <a:endParaRPr lang="en-US" dirty="0"/>
          </a:p>
        </p:txBody>
      </p:sp>
      <p:pic>
        <p:nvPicPr>
          <p:cNvPr id="5" name="Content Placeholder 4" descr="Appleby184.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130527279"/>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362</TotalTime>
  <Words>1029</Words>
  <Application>Microsoft Macintosh PowerPoint</Application>
  <PresentationFormat>On-screen Show (4:3)</PresentationFormat>
  <Paragraphs>91</Paragraphs>
  <Slides>22</Slides>
  <Notes>1</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 Black </vt:lpstr>
      <vt:lpstr>The Traveller Gypsies</vt:lpstr>
      <vt:lpstr>The significance of boundaries, categories, and inside and out </vt:lpstr>
      <vt:lpstr>Historical categories</vt:lpstr>
      <vt:lpstr>Ethnicity and Racism</vt:lpstr>
      <vt:lpstr>Vagrant label and being idle</vt:lpstr>
      <vt:lpstr>Myth, magic and mystery</vt:lpstr>
      <vt:lpstr>Further representations</vt:lpstr>
      <vt:lpstr>Alternative representations 1</vt:lpstr>
      <vt:lpstr>Alternative representations 2</vt:lpstr>
      <vt:lpstr>Comparisons and difference</vt:lpstr>
      <vt:lpstr>Current challenges, concerns and responses</vt:lpstr>
      <vt:lpstr>The significance of boundaries, categories, and inside and out </vt:lpstr>
      <vt:lpstr>Professor Judith Okely</vt:lpstr>
      <vt:lpstr>Economics</vt:lpstr>
      <vt:lpstr>Symbolic boundaries  (Chap 6, Okely 1983)</vt:lpstr>
      <vt:lpstr>The Body: Inside and Out (Okley 1983) </vt:lpstr>
      <vt:lpstr>Dirt – chik or mochadi</vt:lpstr>
      <vt:lpstr>Washing </vt:lpstr>
      <vt:lpstr>Food</vt:lpstr>
      <vt:lpstr>Spatial organisation </vt:lpstr>
      <vt:lpstr>Animals </vt:lpstr>
      <vt:lpstr>The horse – ritually pure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Traveller Gypsies</dc:title>
  <dc:creator>Luci Attala</dc:creator>
  <cp:lastModifiedBy>Luci Attala</cp:lastModifiedBy>
  <cp:revision>23</cp:revision>
  <dcterms:created xsi:type="dcterms:W3CDTF">2017-12-10T09:00:19Z</dcterms:created>
  <dcterms:modified xsi:type="dcterms:W3CDTF">2017-12-10T17:18:09Z</dcterms:modified>
</cp:coreProperties>
</file>