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96" r:id="rId3"/>
    <p:sldId id="257" r:id="rId4"/>
    <p:sldId id="397" r:id="rId5"/>
    <p:sldId id="398" r:id="rId6"/>
    <p:sldId id="350" r:id="rId7"/>
    <p:sldId id="351" r:id="rId8"/>
    <p:sldId id="352" r:id="rId9"/>
    <p:sldId id="353" r:id="rId10"/>
    <p:sldId id="354" r:id="rId11"/>
    <p:sldId id="355" r:id="rId12"/>
    <p:sldId id="356" r:id="rId13"/>
    <p:sldId id="357" r:id="rId14"/>
    <p:sldId id="358" r:id="rId15"/>
    <p:sldId id="360" r:id="rId16"/>
    <p:sldId id="361" r:id="rId17"/>
    <p:sldId id="362" r:id="rId18"/>
    <p:sldId id="363" r:id="rId19"/>
    <p:sldId id="364" r:id="rId20"/>
    <p:sldId id="365" r:id="rId21"/>
    <p:sldId id="366" r:id="rId22"/>
    <p:sldId id="367" r:id="rId23"/>
    <p:sldId id="368" r:id="rId24"/>
    <p:sldId id="369" r:id="rId25"/>
    <p:sldId id="370" r:id="rId26"/>
    <p:sldId id="371" r:id="rId27"/>
    <p:sldId id="372" r:id="rId28"/>
    <p:sldId id="373" r:id="rId29"/>
    <p:sldId id="374" r:id="rId30"/>
    <p:sldId id="375" r:id="rId31"/>
    <p:sldId id="376" r:id="rId32"/>
    <p:sldId id="377" r:id="rId33"/>
    <p:sldId id="378" r:id="rId34"/>
    <p:sldId id="379" r:id="rId35"/>
    <p:sldId id="299" r:id="rId36"/>
    <p:sldId id="381" r:id="rId37"/>
    <p:sldId id="382" r:id="rId38"/>
    <p:sldId id="384" r:id="rId39"/>
    <p:sldId id="385" r:id="rId40"/>
    <p:sldId id="386" r:id="rId41"/>
    <p:sldId id="394" r:id="rId42"/>
    <p:sldId id="395" r:id="rId43"/>
    <p:sldId id="388" r:id="rId44"/>
    <p:sldId id="389" r:id="rId45"/>
    <p:sldId id="390" r:id="rId46"/>
    <p:sldId id="391" r:id="rId47"/>
    <p:sldId id="392" r:id="rId48"/>
    <p:sldId id="393" r:id="rId49"/>
    <p:sldId id="387"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8" d="100"/>
          <a:sy n="58" d="100"/>
        </p:scale>
        <p:origin x="988"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7BBE-BE6C-E16B-11B9-A10328C422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89DA2-1A7C-D74E-1097-A1CF8B5F7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2FE788-C82E-7EFC-37E0-6670B1E3F86A}"/>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5" name="Footer Placeholder 4">
            <a:extLst>
              <a:ext uri="{FF2B5EF4-FFF2-40B4-BE49-F238E27FC236}">
                <a16:creationId xmlns:a16="http://schemas.microsoft.com/office/drawing/2014/main" id="{F1ADCB22-DB4C-1610-B274-11DB75A34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D3C-0B38-7FB5-014F-408D1726B39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38981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3925-250B-1A62-0A94-8153123724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2BA91D-7D2A-21CB-AF82-9FF05C3AC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86D725-B406-52AA-293C-D22BD0D72A46}"/>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5" name="Footer Placeholder 4">
            <a:extLst>
              <a:ext uri="{FF2B5EF4-FFF2-40B4-BE49-F238E27FC236}">
                <a16:creationId xmlns:a16="http://schemas.microsoft.com/office/drawing/2014/main" id="{001C9764-CC73-ADE3-B4D7-EDE15AC69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AD459-4A82-EECD-28CB-506A516E356B}"/>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6925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CF5C-1B8D-6E70-0008-E39BDAC1E6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C4F6C-80AB-4217-75B9-26D5B7D1E7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8010B3-8265-A81A-CC8E-85188EDE34CE}"/>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5" name="Footer Placeholder 4">
            <a:extLst>
              <a:ext uri="{FF2B5EF4-FFF2-40B4-BE49-F238E27FC236}">
                <a16:creationId xmlns:a16="http://schemas.microsoft.com/office/drawing/2014/main" id="{57B16C1C-6910-2E56-DEFD-AD0E6A173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2AB5A-8209-4331-9653-CAD0B61F6EA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220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2183-EE94-EC9F-1CAD-051CD07254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BA7A88-9417-BFDA-B621-A48839E344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13676-9309-300D-1678-5ABC9EB50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38CAB5D-3B14-C0EA-9E53-8D4944D0F87D}"/>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6" name="Footer Placeholder 5">
            <a:extLst>
              <a:ext uri="{FF2B5EF4-FFF2-40B4-BE49-F238E27FC236}">
                <a16:creationId xmlns:a16="http://schemas.microsoft.com/office/drawing/2014/main" id="{81C83447-6079-B991-85F6-8B85FEEFB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A6478-6B2A-3B3A-1282-78FB6B89C57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117255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FD-7410-3045-BD07-B721C4AEA2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21C07A-3AF3-B8AF-A523-1A091D848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52BBA4-5209-9944-BCF2-488E25C85F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127F6C-4809-8A8B-4F48-023BE165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3AF06-5CB9-3FBD-3F75-9E9D6FBC82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DC2F0A-9760-839B-119B-0DFB28C6159B}"/>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8" name="Footer Placeholder 7">
            <a:extLst>
              <a:ext uri="{FF2B5EF4-FFF2-40B4-BE49-F238E27FC236}">
                <a16:creationId xmlns:a16="http://schemas.microsoft.com/office/drawing/2014/main" id="{5DB6CB05-2BAD-F2E4-C76A-38389A08A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10357-3F13-65E7-14D6-D2BBF6A6259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45105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B237-3D1B-3F20-BCDC-B0B7036124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0801A-481F-85CD-C342-5070CE425F93}"/>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4" name="Footer Placeholder 3">
            <a:extLst>
              <a:ext uri="{FF2B5EF4-FFF2-40B4-BE49-F238E27FC236}">
                <a16:creationId xmlns:a16="http://schemas.microsoft.com/office/drawing/2014/main" id="{09E9B6B0-88D2-D7BD-1810-B9F60CAD9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602E5-CEB2-A284-5EB6-E80A7B3880A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25997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8D499-C9EF-DF61-1C7D-B742C56A2AD4}"/>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3" name="Footer Placeholder 2">
            <a:extLst>
              <a:ext uri="{FF2B5EF4-FFF2-40B4-BE49-F238E27FC236}">
                <a16:creationId xmlns:a16="http://schemas.microsoft.com/office/drawing/2014/main" id="{0FC5EE24-3600-EBE5-3FB6-28744297EC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48638-BF58-524B-9F1B-84BD1668EE09}"/>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54081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C4C8-52D5-E1FB-96DE-4EF959E1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0C885C-23C0-182D-66D0-55313618B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15C9F9-9D79-B741-676D-C54563BFF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03659-57DB-9AED-0CD3-B979BC578C83}"/>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6" name="Footer Placeholder 5">
            <a:extLst>
              <a:ext uri="{FF2B5EF4-FFF2-40B4-BE49-F238E27FC236}">
                <a16:creationId xmlns:a16="http://schemas.microsoft.com/office/drawing/2014/main" id="{0F226929-722F-2478-1E67-D532E0CAA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ECEC-10D2-AC01-D41C-BCAC23B3FA7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02148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AF9E-3CB4-2CB1-A3D5-6B8D96C57D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961C04-7E07-8A29-C71B-B9CE6A860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379C-6171-4C21-A0CB-A839C0DBC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FB0EF2-C765-C02E-5CD7-5FE2CDC1B9C8}"/>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6" name="Footer Placeholder 5">
            <a:extLst>
              <a:ext uri="{FF2B5EF4-FFF2-40B4-BE49-F238E27FC236}">
                <a16:creationId xmlns:a16="http://schemas.microsoft.com/office/drawing/2014/main" id="{985FA0D8-28DD-4F6A-479F-CC7ED1D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4A3B-7A47-167B-3902-6CAB603271C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38461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08E1-2111-92E7-FB24-26FEEDE59F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7AADA4-9063-DCEF-7934-9F36D45965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27727F-361A-C17F-239B-17719ABA1AC1}"/>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5" name="Footer Placeholder 4">
            <a:extLst>
              <a:ext uri="{FF2B5EF4-FFF2-40B4-BE49-F238E27FC236}">
                <a16:creationId xmlns:a16="http://schemas.microsoft.com/office/drawing/2014/main" id="{FA1EF0BD-D7A9-287D-1776-B78E12ED5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20222-5D24-77D4-EACB-C88C521906B5}"/>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1408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4EA7-400B-EBEA-5E56-F94E5AD1D5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3E85C3-253B-EE6C-C2FA-F56385F16D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FCF2F8-C6DE-011E-34F0-22D582D4D183}"/>
              </a:ext>
            </a:extLst>
          </p:cNvPr>
          <p:cNvSpPr>
            <a:spLocks noGrp="1"/>
          </p:cNvSpPr>
          <p:nvPr>
            <p:ph type="dt" sz="half" idx="10"/>
          </p:nvPr>
        </p:nvSpPr>
        <p:spPr/>
        <p:txBody>
          <a:bodyPr/>
          <a:lstStyle/>
          <a:p>
            <a:fld id="{DDDFE388-E654-4AE5-A371-374046B79F7E}" type="datetimeFigureOut">
              <a:rPr lang="en-GB" smtClean="0"/>
              <a:t>22/04/2024</a:t>
            </a:fld>
            <a:endParaRPr lang="en-GB"/>
          </a:p>
        </p:txBody>
      </p:sp>
      <p:sp>
        <p:nvSpPr>
          <p:cNvPr id="5" name="Footer Placeholder 4">
            <a:extLst>
              <a:ext uri="{FF2B5EF4-FFF2-40B4-BE49-F238E27FC236}">
                <a16:creationId xmlns:a16="http://schemas.microsoft.com/office/drawing/2014/main" id="{A0DA18C9-2DB3-0848-E5EB-8F3DA103A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2939-C516-A877-850B-2A8912FAF50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48610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6EA63-9EC1-BB75-91C3-E9BC60594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B404E0B-BAD4-A1BF-ED9B-545695D18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91C222-05E5-7B0A-3DB6-60DF1CD33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DFE388-E654-4AE5-A371-374046B79F7E}" type="datetimeFigureOut">
              <a:rPr lang="en-GB" smtClean="0"/>
              <a:t>22/04/2024</a:t>
            </a:fld>
            <a:endParaRPr lang="en-GB"/>
          </a:p>
        </p:txBody>
      </p:sp>
      <p:sp>
        <p:nvSpPr>
          <p:cNvPr id="5" name="Footer Placeholder 4">
            <a:extLst>
              <a:ext uri="{FF2B5EF4-FFF2-40B4-BE49-F238E27FC236}">
                <a16:creationId xmlns:a16="http://schemas.microsoft.com/office/drawing/2014/main" id="{A08438E0-FBDD-8020-155A-062E6B5DC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3F0B40-5920-F278-0B6D-5C36CB0426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694707-C569-4A1D-838F-0925B8C5C664}" type="slidenum">
              <a:rPr lang="en-GB" smtClean="0"/>
              <a:t>‹#›</a:t>
            </a:fld>
            <a:endParaRPr lang="en-GB"/>
          </a:p>
        </p:txBody>
      </p:sp>
    </p:spTree>
    <p:extLst>
      <p:ext uri="{BB962C8B-B14F-4D97-AF65-F5344CB8AC3E}">
        <p14:creationId xmlns:p14="http://schemas.microsoft.com/office/powerpoint/2010/main" val="406246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2FC5-E127-37A0-140A-11F205E597D6}"/>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4FF2A12F-8D5A-1FFE-AF5C-E7DF0BDC8F12}"/>
              </a:ext>
            </a:extLst>
          </p:cNvPr>
          <p:cNvSpPr>
            <a:spLocks noGrp="1"/>
          </p:cNvSpPr>
          <p:nvPr>
            <p:ph type="subTitle" idx="1"/>
          </p:nvPr>
        </p:nvSpPr>
        <p:spPr/>
        <p:txBody>
          <a:bodyPr/>
          <a:lstStyle/>
          <a:p>
            <a:r>
              <a:rPr lang="en-GB" sz="3600" dirty="0"/>
              <a:t>Lecture 7: </a:t>
            </a:r>
            <a:r>
              <a:rPr lang="en-GB" sz="3600"/>
              <a:t>Human Rights and the End of the Cold War</a:t>
            </a:r>
            <a:endParaRPr lang="en-GB" sz="3600" dirty="0"/>
          </a:p>
          <a:p>
            <a:endParaRPr lang="en-GB" dirty="0"/>
          </a:p>
        </p:txBody>
      </p:sp>
    </p:spTree>
    <p:extLst>
      <p:ext uri="{BB962C8B-B14F-4D97-AF65-F5344CB8AC3E}">
        <p14:creationId xmlns:p14="http://schemas.microsoft.com/office/powerpoint/2010/main" val="1158234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The 1970s</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By the 1970s, the costs of aggressive proxy warfare and competition were taking a toll on both the United States and the Soviet Union.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dependence of the US economy on oil imports was plain to see from gas lines of 1973 and 1979. Shuttered steel mills and auto assembly plants testified to the decay of the old industrial region stretching from New England through the Midwest, which was coming to be known as the rust belt.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dissolution of the Nixon government amid scandal in 1974 shook confidence in American institutions at home and abroad, and either the Ford nor Carter administrations could restore the confidence.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President Carter, at the end of the decade, advised voters that they would have to tighten their belts, turn down their thermostats, curb their cars, and become accustomed to lower expectations in an age of limits.</a:t>
            </a:r>
          </a:p>
          <a:p>
            <a:endParaRPr lang="en-GB" dirty="0"/>
          </a:p>
        </p:txBody>
      </p:sp>
    </p:spTree>
    <p:extLst>
      <p:ext uri="{BB962C8B-B14F-4D97-AF65-F5344CB8AC3E}">
        <p14:creationId xmlns:p14="http://schemas.microsoft.com/office/powerpoint/2010/main" val="1600707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East vs West</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shortcomings of Soviet-style communism became increasingly obvious in the 1960s and 1970s, not just to foreign observers but to the peoples of Eastern Europe, who encountered evidence of Western wealth in television transmissions, print advertising, and firsthand accounts of friends and relatives living in the West.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disparity between standards of living in the East and the West was especially damaging to a political system that had made material well-being central to its legitimacy. The Communists had promised workers heaven and delivered a kind of limbo. </a:t>
            </a:r>
          </a:p>
        </p:txBody>
      </p:sp>
    </p:spTree>
    <p:extLst>
      <p:ext uri="{BB962C8B-B14F-4D97-AF65-F5344CB8AC3E}">
        <p14:creationId xmlns:p14="http://schemas.microsoft.com/office/powerpoint/2010/main" val="2202264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Challenges in the Soviet Union</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fontScale="85000" lnSpcReduction="10000"/>
          </a:bodyPr>
          <a:lstStyle/>
          <a:p>
            <a:r>
              <a:rPr lang="en-GB" sz="1900" kern="100" dirty="0">
                <a:effectLst/>
                <a:ea typeface="Aptos" panose="020B0004020202020204" pitchFamily="34" charset="0"/>
                <a:cs typeface="Times New Roman" panose="02020603050405020304" pitchFamily="18" charset="0"/>
              </a:rPr>
              <a:t>Acutely sensitive about the shortcomings of the Communist system, Moscow’s leadership was secretive.</a:t>
            </a:r>
          </a:p>
          <a:p>
            <a:r>
              <a:rPr lang="en-GB" sz="1900" kern="100" dirty="0">
                <a:effectLst/>
                <a:ea typeface="Aptos" panose="020B0004020202020204" pitchFamily="34" charset="0"/>
                <a:cs typeface="Times New Roman" panose="02020603050405020304" pitchFamily="18" charset="0"/>
              </a:rPr>
              <a:t> Bureaucrats doctored published budgets and economic data to mislead foreign observers and its own citizens; even maps were systematically edited to conceal entire cities devoted to production of military goods. </a:t>
            </a:r>
          </a:p>
          <a:p>
            <a:r>
              <a:rPr lang="en-GB" sz="1900" kern="100" dirty="0">
                <a:effectLst/>
                <a:ea typeface="Aptos" panose="020B0004020202020204" pitchFamily="34" charset="0"/>
                <a:cs typeface="Times New Roman" panose="02020603050405020304" pitchFamily="18" charset="0"/>
              </a:rPr>
              <a:t>Fifty years of Soviet agricultural policies had turned a food-exporting nation into the world’s largest importer. The reasons were many. </a:t>
            </a:r>
          </a:p>
          <a:p>
            <a:pPr lvl="1"/>
            <a:r>
              <a:rPr lang="en-GB" sz="1900" kern="100" dirty="0">
                <a:effectLst/>
                <a:ea typeface="Aptos" panose="020B0004020202020204" pitchFamily="34" charset="0"/>
                <a:cs typeface="Times New Roman" panose="02020603050405020304" pitchFamily="18" charset="0"/>
              </a:rPr>
              <a:t>Stalin’s use of force to drive peasants onto mammoth state-owned farms had generated enduring mistrust between Soviet farmers and their government and destroyed incentives for hard work. </a:t>
            </a:r>
          </a:p>
          <a:p>
            <a:pPr lvl="1"/>
            <a:r>
              <a:rPr lang="en-GB" sz="1900" kern="100" dirty="0">
                <a:effectLst/>
                <a:ea typeface="Aptos" panose="020B0004020202020204" pitchFamily="34" charset="0"/>
                <a:cs typeface="Times New Roman" panose="02020603050405020304" pitchFamily="18" charset="0"/>
              </a:rPr>
              <a:t>Grandiose land reclamation efforts under </a:t>
            </a:r>
            <a:r>
              <a:rPr lang="en-GB" sz="1900" kern="100" dirty="0" err="1">
                <a:effectLst/>
                <a:ea typeface="Aptos" panose="020B0004020202020204" pitchFamily="34" charset="0"/>
                <a:cs typeface="Times New Roman" panose="02020603050405020304" pitchFamily="18" charset="0"/>
              </a:rPr>
              <a:t>Krushchev</a:t>
            </a:r>
            <a:r>
              <a:rPr lang="en-GB" sz="1900" kern="100" dirty="0">
                <a:effectLst/>
                <a:ea typeface="Aptos" panose="020B0004020202020204" pitchFamily="34" charset="0"/>
                <a:cs typeface="Times New Roman" panose="02020603050405020304" pitchFamily="18" charset="0"/>
              </a:rPr>
              <a:t> had poured resources into districts where climate and soil made harvests risky at best. </a:t>
            </a:r>
          </a:p>
          <a:p>
            <a:pPr lvl="1"/>
            <a:r>
              <a:rPr lang="en-GB" sz="1900" kern="100" dirty="0">
                <a:effectLst/>
                <a:ea typeface="Aptos" panose="020B0004020202020204" pitchFamily="34" charset="0"/>
                <a:cs typeface="Times New Roman" panose="02020603050405020304" pitchFamily="18" charset="0"/>
              </a:rPr>
              <a:t>By the 1970s, Soviet leaders were repairing some of these problems, by giving peasants rights to small plots to encourage productivity for example. </a:t>
            </a:r>
          </a:p>
          <a:p>
            <a:pPr lvl="1"/>
            <a:r>
              <a:rPr lang="en-GB" sz="1900" kern="100" dirty="0">
                <a:effectLst/>
                <a:ea typeface="Aptos" panose="020B0004020202020204" pitchFamily="34" charset="0"/>
                <a:cs typeface="Times New Roman" panose="02020603050405020304" pitchFamily="18" charset="0"/>
              </a:rPr>
              <a:t>But the small solutions were not sufficient to address the greatest problem: crippling mismatches between production systems and food distribution. A fifth of the Soviet harvest never reached market. Grain rotted because collective farms lacked access to paved roads or railheads. Fruits and vegetables spoiled in transit because factories built too few trucks and boxcars with refrigeration equipment. Tractors and combines rusted for shortages of spare parts and mechanics. </a:t>
            </a:r>
          </a:p>
          <a:p>
            <a:r>
              <a:rPr lang="en-GB" sz="1900" kern="100" dirty="0">
                <a:effectLst/>
                <a:ea typeface="Aptos" panose="020B0004020202020204" pitchFamily="34" charset="0"/>
                <a:cs typeface="Times New Roman" panose="02020603050405020304" pitchFamily="18" charset="0"/>
              </a:rPr>
              <a:t>The Soviets’ highly centralized command economy was too slow and clumsy to integrate the many parts successfully. </a:t>
            </a:r>
          </a:p>
          <a:p>
            <a:endParaRPr lang="en-GB" dirty="0"/>
          </a:p>
        </p:txBody>
      </p:sp>
    </p:spTree>
    <p:extLst>
      <p:ext uri="{BB962C8B-B14F-4D97-AF65-F5344CB8AC3E}">
        <p14:creationId xmlns:p14="http://schemas.microsoft.com/office/powerpoint/2010/main" val="2134126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Challenges in the Soviet Union</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But to question the wisdom of collective farms or state ownership of industry was to question the Marxist foundations of the party’s authority.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system had achieved undeniable successes- creating heavy industry, defeating Nazi Germany, and attaining parity with the United States in nuclear weapons and space exploration. These achievements inspired confidence in the wisdom of central planning and created bureaucracies that had vested interest in maintaining the status quo.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Whether or not the system was efficient, it gave the Communist Party unchallenged authority over wages and prices, the allocation of resources, and the conditions of </a:t>
            </a:r>
            <a:r>
              <a:rPr lang="en-GB" sz="2400" kern="100" dirty="0" err="1">
                <a:effectLst/>
                <a:ea typeface="Aptos" panose="020B0004020202020204" pitchFamily="34" charset="0"/>
                <a:cs typeface="Times New Roman" panose="02020603050405020304" pitchFamily="18" charset="0"/>
              </a:rPr>
              <a:t>labor</a:t>
            </a:r>
            <a:r>
              <a:rPr lang="en-GB" sz="2400" kern="100" dirty="0">
                <a:effectLst/>
                <a:ea typeface="Aptos" panose="020B0004020202020204" pitchFamily="34" charset="0"/>
                <a:cs typeface="Times New Roman" panose="02020603050405020304" pitchFamily="18" charset="0"/>
              </a:rPr>
              <a:t>, housing, schooling, and the mass media. Those who enjoyed such power were reluctant to contemplate change.</a:t>
            </a:r>
          </a:p>
          <a:p>
            <a:endParaRPr lang="en-GB" dirty="0"/>
          </a:p>
        </p:txBody>
      </p:sp>
    </p:spTree>
    <p:extLst>
      <p:ext uri="{BB962C8B-B14F-4D97-AF65-F5344CB8AC3E}">
        <p14:creationId xmlns:p14="http://schemas.microsoft.com/office/powerpoint/2010/main" val="1840312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Capitalism vs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Market reforms threatened the authority of ruling Communist parties, the livelihoods of bureaucrats, and the interests of the Soviet Union, which viewed central economic planning as a powerful tool for maintaining political control of Eastern Europe.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Decentralization of economic power could lead to the emergence of new institutions- businesses and trade unions, for example—that could challenge the Communist Party’s monopoly on political association.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could also redirect trade and travel from the East to the West, creating new partnerships and dependencies that would displace the Soviet Union from the hub of Eastern European commerce. </a:t>
            </a:r>
          </a:p>
        </p:txBody>
      </p:sp>
    </p:spTree>
    <p:extLst>
      <p:ext uri="{BB962C8B-B14F-4D97-AF65-F5344CB8AC3E}">
        <p14:creationId xmlns:p14="http://schemas.microsoft.com/office/powerpoint/2010/main" val="1585603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Capitalism vs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As a result, market reforms spread slowly across Eastern Europe and were carefully calibrated to local political conditions.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Hungary, which was governed by a regime that the Soviets deemed reliable (having imposed it by force in 1956), enjoyed more latitude in economic affairs than Czechoslovakia, which had only recently been the scene of aborted political reform.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East Germany, whose leaders were second to none in Marxist dogmatism, did not countenance capitalist activity but nevertheless borrowed freely from Western banks and decentralized </a:t>
            </a:r>
            <a:r>
              <a:rPr lang="en-GB" sz="2000" kern="100" dirty="0" err="1">
                <a:effectLst/>
                <a:ea typeface="Aptos" panose="020B0004020202020204" pitchFamily="34" charset="0"/>
                <a:cs typeface="Times New Roman" panose="02020603050405020304" pitchFamily="18" charset="0"/>
              </a:rPr>
              <a:t>decisionmaking</a:t>
            </a:r>
            <a:r>
              <a:rPr lang="en-GB" sz="2000" kern="100" dirty="0">
                <a:effectLst/>
                <a:ea typeface="Aptos" panose="020B0004020202020204" pitchFamily="34" charset="0"/>
                <a:cs typeface="Times New Roman" panose="02020603050405020304" pitchFamily="18" charset="0"/>
              </a:rPr>
              <a:t> from central economic planners to the managers of state-owned enterprises.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Romania’s autocratic dictator, Nicolae Ceausescu, found central control of the economy too appealing to sacrifice even while pursuing diplomatic openings to the West. </a:t>
            </a:r>
          </a:p>
        </p:txBody>
      </p:sp>
    </p:spTree>
    <p:extLst>
      <p:ext uri="{BB962C8B-B14F-4D97-AF65-F5344CB8AC3E}">
        <p14:creationId xmlns:p14="http://schemas.microsoft.com/office/powerpoint/2010/main" val="2014044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Capitalism vs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China suffered many of the same illnesses as its Soviet </a:t>
            </a:r>
            <a:r>
              <a:rPr lang="en-GB" sz="2000" kern="100" dirty="0" err="1">
                <a:effectLst/>
                <a:ea typeface="Aptos" panose="020B0004020202020204" pitchFamily="34" charset="0"/>
                <a:cs typeface="Times New Roman" panose="02020603050405020304" pitchFamily="18" charset="0"/>
              </a:rPr>
              <a:t>neighbor</a:t>
            </a:r>
            <a:r>
              <a:rPr lang="en-GB" sz="2000" kern="100" dirty="0">
                <a:effectLst/>
                <a:ea typeface="Aptos" panose="020B0004020202020204" pitchFamily="34" charset="0"/>
                <a:cs typeface="Times New Roman" panose="02020603050405020304" pitchFamily="18" charset="0"/>
              </a:rPr>
              <a:t>, as was plain to see in the gap between its economic performance and that of its traditional rival, Japan.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This changed in the late 1970s under the leadership of Deng Xiaoping.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Communist Party maintained a monopoly on political power and control over heavy industries, but it opened the country to foreign investors and small-scale private entrepreneurship.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new hybrid system had many problems, not the least a resurgence of graft and corruption, but it also produced amazing economic growth.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By 1986 market reforms had moved so far that the government authorized formation of a stock exchange in Shanghai to permit greater concentration of capital and partial privatization of some state-owned industries. </a:t>
            </a:r>
          </a:p>
        </p:txBody>
      </p:sp>
    </p:spTree>
    <p:extLst>
      <p:ext uri="{BB962C8B-B14F-4D97-AF65-F5344CB8AC3E}">
        <p14:creationId xmlns:p14="http://schemas.microsoft.com/office/powerpoint/2010/main" val="366776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Capitalism vs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Poland, which had a strong Roman Catholic Church, a tradition of anti-Russian nationalism, and a history of close relations with the West, posed an exceptionally complex problem both for its domestic Communist leadership and for Moscow.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Its Communist leaders saw economic progress as essential to domestic </a:t>
            </a:r>
            <a:r>
              <a:rPr lang="en-GB" sz="2000" kern="100" dirty="0" err="1">
                <a:effectLst/>
                <a:ea typeface="Aptos" panose="020B0004020202020204" pitchFamily="34" charset="0"/>
                <a:cs typeface="Times New Roman" panose="02020603050405020304" pitchFamily="18" charset="0"/>
              </a:rPr>
              <a:t>tranquility</a:t>
            </a:r>
            <a:r>
              <a:rPr lang="en-GB" sz="2000" kern="100" dirty="0">
                <a:effectLst/>
                <a:ea typeface="Aptos" panose="020B0004020202020204" pitchFamily="34" charset="0"/>
                <a:cs typeface="Times New Roman" panose="02020603050405020304" pitchFamily="18" charset="0"/>
              </a:rPr>
              <a:t> and borrowed heavily from the West in the 1970s to maintain standards of living and to modernize antiquated industries.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But Poland’s Communist political leaders were too insecure to follow Hungary’s lead in tinting socialism with capitalism. Their reluctance to experiment with market reforms was shared in any case by Moscow, which kept a close watch on Poland both because of its size and its strategic position between the Soviet Union and East Germany.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Consequently, Poland had the worst of both worlds in the 1970s, racking up huge debts to the West while </a:t>
            </a:r>
            <a:r>
              <a:rPr lang="en-GB" sz="2000" kern="100" dirty="0" err="1">
                <a:effectLst/>
                <a:ea typeface="Aptos" panose="020B0004020202020204" pitchFamily="34" charset="0"/>
                <a:cs typeface="Times New Roman" panose="02020603050405020304" pitchFamily="18" charset="0"/>
              </a:rPr>
              <a:t>laboring</a:t>
            </a:r>
            <a:r>
              <a:rPr lang="en-GB" sz="2000" kern="100" dirty="0">
                <a:effectLst/>
                <a:ea typeface="Aptos" panose="020B0004020202020204" pitchFamily="34" charset="0"/>
                <a:cs typeface="Times New Roman" panose="02020603050405020304" pitchFamily="18" charset="0"/>
              </a:rPr>
              <a:t> under an oppressive economic bureaucracy.   </a:t>
            </a:r>
          </a:p>
        </p:txBody>
      </p:sp>
    </p:spTree>
    <p:extLst>
      <p:ext uri="{BB962C8B-B14F-4D97-AF65-F5344CB8AC3E}">
        <p14:creationId xmlns:p14="http://schemas.microsoft.com/office/powerpoint/2010/main" val="3414759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Capitalism vs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Between 1989 and 1991, an increasingly drab and obsolete Communist system abruptly disintegrated in Europe and northern Asia, collapsing under the weight of its own incompetence and corruption.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One-party governments, whatever their ideological trappings, yielded ground to demands for elections and wider representation.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issue of how to establish and maintain democracy supplanted the choice between economic systems as the central international issue because capitalism became the only game in town.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02320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A Changing World</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a typeface="Aptos" panose="020B0004020202020204" pitchFamily="34" charset="0"/>
                <a:cs typeface="Times New Roman" panose="02020603050405020304" pitchFamily="18" charset="0"/>
              </a:rPr>
              <a:t>Democratic </a:t>
            </a:r>
            <a:r>
              <a:rPr lang="en-GB" sz="2400" kern="100" dirty="0">
                <a:effectLst/>
                <a:ea typeface="Aptos" panose="020B0004020202020204" pitchFamily="34" charset="0"/>
                <a:cs typeface="Times New Roman" panose="02020603050405020304" pitchFamily="18" charset="0"/>
              </a:rPr>
              <a:t>regimes also had problems to solve as their societies became increasingly complex and well organized.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difficult issues of corruption, political accountability, and the influence of the media undermined confidence in politicians.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Rising ethnic and religious consciousness undermined unitary national identities.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Formally democratic political cultures found themselves challenged by their citizens to live up to their professed principles.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87436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A Changing World</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Political tensions took place against a background of economic restructuring.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International divisions of </a:t>
            </a:r>
            <a:r>
              <a:rPr lang="en-GB" sz="2400" kern="100" dirty="0" err="1">
                <a:effectLst/>
                <a:ea typeface="Aptos" panose="020B0004020202020204" pitchFamily="34" charset="0"/>
                <a:cs typeface="Times New Roman" panose="02020603050405020304" pitchFamily="18" charset="0"/>
              </a:rPr>
              <a:t>labor</a:t>
            </a:r>
            <a:r>
              <a:rPr lang="en-GB" sz="2400" kern="100" dirty="0">
                <a:effectLst/>
                <a:ea typeface="Aptos" panose="020B0004020202020204" pitchFamily="34" charset="0"/>
                <a:cs typeface="Times New Roman" panose="02020603050405020304" pitchFamily="18" charset="0"/>
              </a:rPr>
              <a:t> continually changed as companies outsourced functions and shifted production sites. Instability became an inescapable fact of economic life as globalization of capital and </a:t>
            </a:r>
            <a:r>
              <a:rPr lang="en-GB" sz="2400" kern="100" dirty="0" err="1">
                <a:effectLst/>
                <a:ea typeface="Aptos" panose="020B0004020202020204" pitchFamily="34" charset="0"/>
                <a:cs typeface="Times New Roman" panose="02020603050405020304" pitchFamily="18" charset="0"/>
              </a:rPr>
              <a:t>labor</a:t>
            </a:r>
            <a:r>
              <a:rPr lang="en-GB" sz="2400" kern="100" dirty="0">
                <a:effectLst/>
                <a:ea typeface="Aptos" panose="020B0004020202020204" pitchFamily="34" charset="0"/>
                <a:cs typeface="Times New Roman" panose="02020603050405020304" pitchFamily="18" charset="0"/>
              </a:rPr>
              <a:t> markets continued.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multi-</a:t>
            </a:r>
            <a:r>
              <a:rPr lang="en-GB" sz="2400" kern="100" dirty="0" err="1">
                <a:effectLst/>
                <a:ea typeface="Aptos" panose="020B0004020202020204" pitchFamily="34" charset="0"/>
                <a:cs typeface="Times New Roman" panose="02020603050405020304" pitchFamily="18" charset="0"/>
              </a:rPr>
              <a:t>centered</a:t>
            </a:r>
            <a:r>
              <a:rPr lang="en-GB" sz="2400" kern="100" dirty="0">
                <a:effectLst/>
                <a:ea typeface="Aptos" panose="020B0004020202020204" pitchFamily="34" charset="0"/>
                <a:cs typeface="Times New Roman" panose="02020603050405020304" pitchFamily="18" charset="0"/>
              </a:rPr>
              <a:t> world economy, unified by the World Wide Web, undermined the protective barriers erected by nation-states.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37457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Capitalism vs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repressive activities of the Soviet and Chinese states had long since revealed the hollowness of Communist promises of a just, egalitarian society.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Whatever the appeal of communist ideology in the abstract, it had clearly been flawed in practice, and history had falsified Marx’s predictions that capitalism would impoverish all workers.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As a result, interest in orthodox Marxism plummeted after 1970 among European and American intellectuals, and the Communist parties in non-Communist states shrank into insignificance.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But Communist regimes had built powerful protective shields for themselves in the armies and parties that ran their states. Offering jobs and social security in return for at least public obedience, Communist leaders retained power despite their shortcomings.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22512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A Changing World</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compromises that had suited an earlier era fell apart in the 1970s and 1980s.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Growing numbers of city dwellers wanted better housing and food, higher wages, and greater professional opportunities. Their governments were unable to supply these things.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Confidence in the communist solution evaporated, but no one foresaw the extraordinary outcome: the dissolution of the Soviet Union and its European and Asian empires.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80821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Cold War</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1975, new international standards for political </a:t>
            </a:r>
            <a:r>
              <a:rPr lang="en-GB" sz="2400" kern="100" dirty="0" err="1">
                <a:effectLst/>
                <a:ea typeface="Aptos" panose="020B0004020202020204" pitchFamily="34" charset="0"/>
                <a:cs typeface="Times New Roman" panose="02020603050405020304" pitchFamily="18" charset="0"/>
              </a:rPr>
              <a:t>behavior</a:t>
            </a:r>
            <a:r>
              <a:rPr lang="en-GB" sz="2400" kern="100" dirty="0">
                <a:effectLst/>
                <a:ea typeface="Aptos" panose="020B0004020202020204" pitchFamily="34" charset="0"/>
                <a:cs typeface="Times New Roman" panose="02020603050405020304" pitchFamily="18" charset="0"/>
              </a:rPr>
              <a:t> were established when the Soviet Union and 33 European countries signed the Helsinki accords.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addition to freedom of thought and religion, these nations pledged to grant their citizens an unnamed set of civil, political, economic, and human rights and to give minorities equality under state laws.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Even without instant or total enforcement, this declaration of universal human rights proved to be a powerful tool in the hands of democratic activists.</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32156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Poland was the first Communist country in which demands for reform acquired a mass following.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Despite state control of the media, it was impossible for Communist governments to shield their citizens from knowledge of a wider world.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When citizens could see on TV and through travel how wide the gap between their living standards and those of other industrialized states had become, they began to demand more.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technologies of modern communications and transportation could work to undermine repressive governments as well as to keep them in power.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23231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By 1990, Communism had fallen in Poland, Hungary, and Czechoslovakia, and in 1989 the Berlin wall also came down, reuniting the two halves of Germany and eliminating the German Democratic Republic.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What was striking was that the leaders of the Soviet Union refused to use their troops to defend the existing regimes.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17199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key to the speedy and generally peaceful revolution in Eastern and Central Europe lay in the Soviet Union, whose government had intermittently permitted limited dissent since the mid-1950s.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By the mid-1970s and 1980s, eminent critics such as the novelist Alexander Solzhenitsyn and the physicist Andrei Sakharov were sent into exile rather than to </a:t>
            </a:r>
            <a:r>
              <a:rPr lang="en-GB" sz="2400" kern="100" dirty="0" err="1">
                <a:effectLst/>
                <a:ea typeface="Aptos" panose="020B0004020202020204" pitchFamily="34" charset="0"/>
                <a:cs typeface="Times New Roman" panose="02020603050405020304" pitchFamily="18" charset="0"/>
              </a:rPr>
              <a:t>labor</a:t>
            </a:r>
            <a:r>
              <a:rPr lang="en-GB" sz="2400" kern="100" dirty="0">
                <a:effectLst/>
                <a:ea typeface="Aptos" panose="020B0004020202020204" pitchFamily="34" charset="0"/>
                <a:cs typeface="Times New Roman" panose="02020603050405020304" pitchFamily="18" charset="0"/>
              </a:rPr>
              <a:t> camps, and their books and speeches continued to be read.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23992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any case, the many disasters that befell the Soviet Union during the 1970s and 1980s could not be hidden given the penetration of the USSR by the European media.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Its armies, which had invaded Afghanistan in 1979, did badly against the Islamic guerrillas supported by Pakistan and the United States. Mounting casualties produced opposition at home, and escalating costs took needed resources from domestic projects.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As a Soviet version of the Vietnam War, the conflict in Afghanistan magnified popular hostility to the Soviet government and unleashed widespread criticism.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45078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Domestic problems compounded the impact of foreign misadventures.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A meltdown at the aging nuclear power plant at Chernobyl sent clouds of radioactivity all over Eastern Europe in 1986 and forced the evacuation of large areas of the Ukraine and Belarus. In an environmentally conscious age, this pollution of air, land, and water symbolized the massive failure of Soviet technology and government. Incompetence was compounded by official dishonesty and an inability to fix mistakes. </a:t>
            </a:r>
            <a:endParaRPr lang="en-GB" sz="1800" kern="100" dirty="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Soviet economy looked ever weaker. Growth rates and per capita real income declined during the 1980s. By 1990 real output was also falling, and there were shortages of consumer goods, food, and basic industrial materials.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command economy, in which planners set prices and output targets and distributed supplies of raw materials, could not reform itself.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The general loss of confidence and lack of cooperation by the workers made a bad situation worse.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By the 1980s, images of Western affluence were easily spread via VCRs and European television, intensifying the wish for reform.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3644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err="1"/>
              <a:t>Glastnost</a:t>
            </a:r>
            <a:r>
              <a:rPr lang="en-GB" dirty="0"/>
              <a:t> and Perestroika</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a:xfrm>
            <a:off x="838200" y="1782082"/>
            <a:ext cx="10515600" cy="4351338"/>
          </a:xfrm>
        </p:spPr>
        <p:txBody>
          <a:bodyPr>
            <a:noAutofit/>
          </a:bodyPr>
          <a:lstStyle/>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Mikhail Gorbachev, who became first secretary of the Communist Party in 1984, saw the need for economic modernization, but he decided to follow indirect means for achieving it.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He retreated from an aggressive foreign policy, withdrawing from Afghanistan, recommending change in Eastern Europe and negotiating arms reductions with the United States. Peace and a slower arms race would free resources for economic development, or so he hoped.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He then recommended a policy of openness (</a:t>
            </a:r>
            <a:r>
              <a:rPr lang="en-GB" sz="1800" kern="100" dirty="0" err="1">
                <a:effectLst/>
                <a:ea typeface="Aptos" panose="020B0004020202020204" pitchFamily="34" charset="0"/>
                <a:cs typeface="Times New Roman" panose="02020603050405020304" pitchFamily="18" charset="0"/>
              </a:rPr>
              <a:t>glastnost</a:t>
            </a:r>
            <a:r>
              <a:rPr lang="en-GB" sz="1800" kern="100" dirty="0">
                <a:effectLst/>
                <a:ea typeface="Aptos" panose="020B0004020202020204" pitchFamily="34" charset="0"/>
                <a:cs typeface="Times New Roman" panose="02020603050405020304" pitchFamily="18" charset="0"/>
              </a:rPr>
              <a:t>) to replace the secrecy that had characterized Soviet rule in the past. His plans for restructuring (perestroika) embraced not only the economic but also the political sphere, where he called for democratization. Citizens who were newly freed from the tight oversight of the state would, he hoped, revitalize the Soviet system and permit real reform.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Step by step, Gorbachev pushed the government toward greater freedom of speech, of publication, and of religion. </a:t>
            </a:r>
          </a:p>
          <a:p>
            <a:pPr>
              <a:lnSpc>
                <a:spcPct val="107000"/>
              </a:lnSpc>
              <a:spcBef>
                <a:spcPts val="0"/>
              </a:spcBef>
              <a:spcAft>
                <a:spcPts val="800"/>
              </a:spcAft>
            </a:pPr>
            <a:r>
              <a:rPr lang="en-GB" sz="1800" kern="100" dirty="0">
                <a:effectLst/>
                <a:ea typeface="Aptos" panose="020B0004020202020204" pitchFamily="34" charset="0"/>
                <a:cs typeface="Times New Roman" panose="02020603050405020304" pitchFamily="18" charset="0"/>
              </a:rPr>
              <a:t>Contested elections took place in 1989, and reformers expected a multiparty system with an independent legislature to be established soon.</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18196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a:xfrm>
            <a:off x="838200" y="1782082"/>
            <a:ext cx="10515600" cy="4351338"/>
          </a:xfrm>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Instead of strengthening the Soviet regime, Gorbachev’s policies produced a massive destabilization of the Soviet state and an abandonment of its ideology.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party soon lost whatever legitimacy and authority it had left.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Revolution from above soon became revolution from below because Gorbachev and his associates had radically underestimated the ability of the state to contain the forces of an emerging civil society.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47960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a:xfrm>
            <a:off x="838200" y="1782082"/>
            <a:ext cx="10515600" cy="4351338"/>
          </a:xfrm>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many ways, the Soviet Union had long since ceased to be a unified society.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Its constituent republics, which had their own bureaucracies and educational systems, had developed strong ethnic identities. Rather than seeing themselves as good Soviet citizens, people identified themselves as Armenians, Uzbeks, or Kazaks.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Leaders of non-Russian areas saw that pluralism and tolerance in the </a:t>
            </a:r>
            <a:r>
              <a:rPr lang="en-GB" sz="2000" kern="100" dirty="0" err="1">
                <a:effectLst/>
                <a:ea typeface="Aptos" panose="020B0004020202020204" pitchFamily="34" charset="0"/>
                <a:cs typeface="Times New Roman" panose="02020603050405020304" pitchFamily="18" charset="0"/>
              </a:rPr>
              <a:t>center</a:t>
            </a:r>
            <a:r>
              <a:rPr lang="en-GB" sz="2000" kern="100" dirty="0">
                <a:effectLst/>
                <a:ea typeface="Aptos" panose="020B0004020202020204" pitchFamily="34" charset="0"/>
                <a:cs typeface="Times New Roman" panose="02020603050405020304" pitchFamily="18" charset="0"/>
              </a:rPr>
              <a:t> could mean independence for the periphery, and they seized their opportunities.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Estonians declared their republic independent in 1988, and mass demonstrations for independence erupted in Georgia in 1989.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Boris Yeltsin, at the time the president of the Russian Federation, became the voice of the Russian minority, eager to defend its rights and to claim independence from the wider union. When attempts by the Soviet army to contain popular protests failed, other republics quickly moved against the Soviet state. </a:t>
            </a:r>
          </a:p>
        </p:txBody>
      </p:sp>
    </p:spTree>
    <p:extLst>
      <p:ext uri="{BB962C8B-B14F-4D97-AF65-F5344CB8AC3E}">
        <p14:creationId xmlns:p14="http://schemas.microsoft.com/office/powerpoint/2010/main" val="197488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Collapse of Communism</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a:xfrm>
            <a:off x="838200" y="1782082"/>
            <a:ext cx="10515600" cy="4351338"/>
          </a:xfrm>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end of the Soviet Union came quickly. Hard-core communists, appalled at the results of reform, attempted a coup against Gorbachev in August 1991, putting him under house arrest.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Boris Yeltsin led resistance to the coup in Moscow, bringing thousands of supporters into the streets to protect the Russian parliament.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Denounced by politicians around the world and given the little support at home, the coup soon failed, and Gorbachev returned to Moscow a free man. But his political power had been weakened and demands for independence mounted.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Ironically, Gorbachev, who had wanted to reform and modernize the Soviet Union, in fact succeeded in destroying it. In December 1991 he announced that the USSR had ceased to exist. Europe’s last great territorial empire had collapsed, to be replaced by 15 successor states. </a:t>
            </a:r>
          </a:p>
        </p:txBody>
      </p:sp>
    </p:spTree>
    <p:extLst>
      <p:ext uri="{BB962C8B-B14F-4D97-AF65-F5344CB8AC3E}">
        <p14:creationId xmlns:p14="http://schemas.microsoft.com/office/powerpoint/2010/main" val="24879105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The Persistence of Communism </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a:xfrm>
            <a:off x="838200" y="1782082"/>
            <a:ext cx="10515600" cy="4351338"/>
          </a:xfrm>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Although Communist parties had lost power in Eastern Europe and the Soviet Union, they did not disappear but regrouped and were renamed. Experienced politicians and bureaucrats found new identities and roles in the states of Central Asia and the Balkans.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Moreover, communism remained very much alive in several corners of the world. Communist regimes in Cuba, Vietnam, North Korea, Laos, and Albania managed to isolate their populations from the comparisons and contacts with capitalist countries that had weakened the party-led states in Europe.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these tiny backwaters, Communist leaders clung to old ways during the 1980s and maintained Soviet-style closed economies long past the point where they had been abandoned elsewhere. </a:t>
            </a:r>
          </a:p>
        </p:txBody>
      </p:sp>
    </p:spTree>
    <p:extLst>
      <p:ext uri="{BB962C8B-B14F-4D97-AF65-F5344CB8AC3E}">
        <p14:creationId xmlns:p14="http://schemas.microsoft.com/office/powerpoint/2010/main" val="492769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Reforms in the USSR vs China</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a:xfrm>
            <a:off x="838200" y="1782082"/>
            <a:ext cx="10515600" cy="4351338"/>
          </a:xfrm>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While Soviet officials chose political reform as a path to economic development, Chinese leaders opted to modernize the economy while refusing to make political changes.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party rejected democratization and the toleration of dissent, cracking down hard on those it claimed were calling for “bourgeois liberalism.”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While they were prepared to flirt with capitalism, China’s leaders were not prepared to retreat from their monopoly of political power. </a:t>
            </a:r>
          </a:p>
        </p:txBody>
      </p:sp>
    </p:spTree>
    <p:extLst>
      <p:ext uri="{BB962C8B-B14F-4D97-AF65-F5344CB8AC3E}">
        <p14:creationId xmlns:p14="http://schemas.microsoft.com/office/powerpoint/2010/main" val="557750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Economic Reforms in China</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a:xfrm>
            <a:off x="838200" y="1782082"/>
            <a:ext cx="10515600" cy="4351338"/>
          </a:xfrm>
        </p:spPr>
        <p:txBody>
          <a:bodyPr>
            <a:no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Chinese state had established a Soviet-style command economy in the 1950s by nationalizing industry and foreign trade, setting prices, and collectivizing agriculture; inefficiency and low growth resulted.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China had </a:t>
            </a:r>
            <a:r>
              <a:rPr lang="en-GB" sz="2400" kern="100" dirty="0" err="1">
                <a:effectLst/>
                <a:ea typeface="Aptos" panose="020B0004020202020204" pitchFamily="34" charset="0"/>
                <a:cs typeface="Times New Roman" panose="02020603050405020304" pitchFamily="18" charset="0"/>
              </a:rPr>
              <a:t>channeled</a:t>
            </a:r>
            <a:r>
              <a:rPr lang="en-GB" sz="2400" kern="100" dirty="0">
                <a:effectLst/>
                <a:ea typeface="Aptos" panose="020B0004020202020204" pitchFamily="34" charset="0"/>
                <a:cs typeface="Times New Roman" panose="02020603050405020304" pitchFamily="18" charset="0"/>
              </a:rPr>
              <a:t> too much economic energy into the production of steel and chemical and paid too little attention to consumer goods and food.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Seeing the need for change, Zhou Enlai, the premier of China until his death in 1976, pushed for increased trade and the importation of Western technologies.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699080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90712-E9CB-97D7-0534-9D91A24DB7C1}"/>
              </a:ext>
            </a:extLst>
          </p:cNvPr>
          <p:cNvSpPr>
            <a:spLocks noGrp="1"/>
          </p:cNvSpPr>
          <p:nvPr>
            <p:ph type="title"/>
          </p:nvPr>
        </p:nvSpPr>
        <p:spPr/>
        <p:txBody>
          <a:bodyPr/>
          <a:lstStyle/>
          <a:p>
            <a:pPr algn="ctr"/>
            <a:r>
              <a:rPr lang="en-GB" dirty="0"/>
              <a:t>Economic Reforms in China</a:t>
            </a:r>
          </a:p>
        </p:txBody>
      </p:sp>
      <p:sp>
        <p:nvSpPr>
          <p:cNvPr id="3" name="Content Placeholder 2">
            <a:extLst>
              <a:ext uri="{FF2B5EF4-FFF2-40B4-BE49-F238E27FC236}">
                <a16:creationId xmlns:a16="http://schemas.microsoft.com/office/drawing/2014/main" id="{FBB26CBC-2EF8-2016-B288-69175E9BC088}"/>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After Mao’s death in 1976, reformers gained more power and began more active restructuring of the economy.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Deng Xiaoping, a masterly politician who became head of the Central Advisory Commission, slowly moved the party toward economic reform.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Once they were allowed to contract out of their agricultural communes, peasants deserted them in droves, working as family units and selling their surpluses in private markets. Output and rural incomes rose, stimulating the rural industry.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As trading companies under local control multiplied, foreign contracts expanded and foreign investment poured into the country. </a:t>
            </a:r>
          </a:p>
          <a:p>
            <a:endParaRPr lang="en-GB" dirty="0"/>
          </a:p>
        </p:txBody>
      </p:sp>
    </p:spTree>
    <p:extLst>
      <p:ext uri="{BB962C8B-B14F-4D97-AF65-F5344CB8AC3E}">
        <p14:creationId xmlns:p14="http://schemas.microsoft.com/office/powerpoint/2010/main" val="1442384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90712-E9CB-97D7-0534-9D91A24DB7C1}"/>
              </a:ext>
            </a:extLst>
          </p:cNvPr>
          <p:cNvSpPr>
            <a:spLocks noGrp="1"/>
          </p:cNvSpPr>
          <p:nvPr>
            <p:ph type="title"/>
          </p:nvPr>
        </p:nvSpPr>
        <p:spPr/>
        <p:txBody>
          <a:bodyPr/>
          <a:lstStyle/>
          <a:p>
            <a:pPr algn="ctr"/>
            <a:r>
              <a:rPr lang="en-GB" dirty="0"/>
              <a:t>Economic Reforms in China</a:t>
            </a:r>
          </a:p>
        </p:txBody>
      </p:sp>
      <p:sp>
        <p:nvSpPr>
          <p:cNvPr id="3" name="Content Placeholder 2">
            <a:extLst>
              <a:ext uri="{FF2B5EF4-FFF2-40B4-BE49-F238E27FC236}">
                <a16:creationId xmlns:a16="http://schemas.microsoft.com/office/drawing/2014/main" id="{FBB26CBC-2EF8-2016-B288-69175E9BC088}"/>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Although state industries continued in their inefficient ways, a new private sector boomed in southern coastal areas, particularly Guangdong and Fujian.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By the early 1990s, more than 400 special enterprise zones existed where quasi-capitalist systems of production and trade operated. In the coastal cities, access to television,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Western music, and fashionable clothes transformed daily life.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a gesture of liberalization, the government permitted its citizens to listen to foreign radio broadcasts, and soon the BBC and the Voice of America became </a:t>
            </a:r>
            <a:r>
              <a:rPr lang="en-GB" sz="2400" kern="100" dirty="0" err="1">
                <a:effectLst/>
                <a:ea typeface="Aptos" panose="020B0004020202020204" pitchFamily="34" charset="0"/>
                <a:cs typeface="Times New Roman" panose="02020603050405020304" pitchFamily="18" charset="0"/>
              </a:rPr>
              <a:t>favorite</a:t>
            </a:r>
            <a:r>
              <a:rPr lang="en-GB" sz="2400" kern="100" dirty="0">
                <a:effectLst/>
                <a:ea typeface="Aptos" panose="020B0004020202020204" pitchFamily="34" charset="0"/>
                <a:cs typeface="Times New Roman" panose="02020603050405020304" pitchFamily="18" charset="0"/>
              </a:rPr>
              <a:t> programs. </a:t>
            </a: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855309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90712-E9CB-97D7-0534-9D91A24DB7C1}"/>
              </a:ext>
            </a:extLst>
          </p:cNvPr>
          <p:cNvSpPr>
            <a:spLocks noGrp="1"/>
          </p:cNvSpPr>
          <p:nvPr>
            <p:ph type="title"/>
          </p:nvPr>
        </p:nvSpPr>
        <p:spPr/>
        <p:txBody>
          <a:bodyPr/>
          <a:lstStyle/>
          <a:p>
            <a:pPr algn="ctr"/>
            <a:r>
              <a:rPr lang="en-GB" dirty="0"/>
              <a:t>Economic Disparities in China</a:t>
            </a:r>
          </a:p>
        </p:txBody>
      </p:sp>
      <p:sp>
        <p:nvSpPr>
          <p:cNvPr id="3" name="Content Placeholder 2">
            <a:extLst>
              <a:ext uri="{FF2B5EF4-FFF2-40B4-BE49-F238E27FC236}">
                <a16:creationId xmlns:a16="http://schemas.microsoft.com/office/drawing/2014/main" id="{FBB26CBC-2EF8-2016-B288-69175E9BC088}"/>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Rural inland areas were left far behind.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Public investments in irrigation and industry remained low, as did prices for grain sold to the state.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Remote villages continued to lack roads, electricity, and running water.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Moreover, in many areas population growth threatened to outstrip resources and encouraged migration into the cities. </a:t>
            </a: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291136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90712-E9CB-97D7-0534-9D91A24DB7C1}"/>
              </a:ext>
            </a:extLst>
          </p:cNvPr>
          <p:cNvSpPr>
            <a:spLocks noGrp="1"/>
          </p:cNvSpPr>
          <p:nvPr>
            <p:ph type="title"/>
          </p:nvPr>
        </p:nvSpPr>
        <p:spPr/>
        <p:txBody>
          <a:bodyPr/>
          <a:lstStyle/>
          <a:p>
            <a:pPr algn="ctr"/>
            <a:r>
              <a:rPr lang="en-GB" dirty="0"/>
              <a:t>Economic Disparities in China</a:t>
            </a:r>
          </a:p>
        </p:txBody>
      </p:sp>
      <p:sp>
        <p:nvSpPr>
          <p:cNvPr id="3" name="Content Placeholder 2">
            <a:extLst>
              <a:ext uri="{FF2B5EF4-FFF2-40B4-BE49-F238E27FC236}">
                <a16:creationId xmlns:a16="http://schemas.microsoft.com/office/drawing/2014/main" id="{FBB26CBC-2EF8-2016-B288-69175E9BC088}"/>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By 1990 China had in effect a triple economy: family-run farms, inefficient state-run industry, and dynamic, privately owned manufacturing located in the export zones and larger cities. </a:t>
            </a:r>
            <a:endParaRPr lang="en-GB" sz="2000" kern="100" dirty="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Although standards of living in rural areas rose markedly during the 1980s and 1990s, the gap between urban and rural incomes widened. The government accepted increasing inequality as one of the prices of change.</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 Moreover, government and party employees enriched themselves and their families, creating a large property-owning privileged class.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response, the demand by ordinary citizens for better housing and social services grew, along with the desire for greater participation in governing.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Trading economic modernization for political consent proved not to be as simple as the government had hoped. However, the Chinese example shows the capacity of a Communist regime to abandon the command economy and to turn toward a market-driven system.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58400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90712-E9CB-97D7-0534-9D91A24DB7C1}"/>
              </a:ext>
            </a:extLst>
          </p:cNvPr>
          <p:cNvSpPr>
            <a:spLocks noGrp="1"/>
          </p:cNvSpPr>
          <p:nvPr>
            <p:ph type="title"/>
          </p:nvPr>
        </p:nvSpPr>
        <p:spPr/>
        <p:txBody>
          <a:bodyPr/>
          <a:lstStyle/>
          <a:p>
            <a:pPr algn="ctr"/>
            <a:r>
              <a:rPr lang="en-GB" dirty="0"/>
              <a:t>Development during the Cold War</a:t>
            </a:r>
          </a:p>
        </p:txBody>
      </p:sp>
      <p:sp>
        <p:nvSpPr>
          <p:cNvPr id="3" name="Content Placeholder 2">
            <a:extLst>
              <a:ext uri="{FF2B5EF4-FFF2-40B4-BE49-F238E27FC236}">
                <a16:creationId xmlns:a16="http://schemas.microsoft.com/office/drawing/2014/main" id="{FBB26CBC-2EF8-2016-B288-69175E9BC088}"/>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May 1989 thousands of students and workers gathered in Tiananmen Square, the capital’s premier public space, to demand political reform.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Soon supporters rallied in at least 20 other cities, drawing the attention of international press.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demonstrations gave conservatives an excuse to crack down hard on dissent. In June the military attacked the unarmed demonstrators, sweeping them out of the square and shooting resisters.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Thousands were arrested and an unknown number died. One-party rule remained in force in China.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806550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90712-E9CB-97D7-0534-9D91A24DB7C1}"/>
              </a:ext>
            </a:extLst>
          </p:cNvPr>
          <p:cNvSpPr>
            <a:spLocks noGrp="1"/>
          </p:cNvSpPr>
          <p:nvPr>
            <p:ph type="title"/>
          </p:nvPr>
        </p:nvSpPr>
        <p:spPr/>
        <p:txBody>
          <a:bodyPr/>
          <a:lstStyle/>
          <a:p>
            <a:pPr algn="ctr"/>
            <a:r>
              <a:rPr lang="en-GB" dirty="0"/>
              <a:t>Russia and the US in the Post-Cold War Era</a:t>
            </a:r>
          </a:p>
        </p:txBody>
      </p:sp>
      <p:sp>
        <p:nvSpPr>
          <p:cNvPr id="3" name="Content Placeholder 2">
            <a:extLst>
              <a:ext uri="{FF2B5EF4-FFF2-40B4-BE49-F238E27FC236}">
                <a16:creationId xmlns:a16="http://schemas.microsoft.com/office/drawing/2014/main" id="{FBB26CBC-2EF8-2016-B288-69175E9BC088}"/>
              </a:ext>
            </a:extLst>
          </p:cNvPr>
          <p:cNvSpPr>
            <a:spLocks noGrp="1"/>
          </p:cNvSpPr>
          <p:nvPr>
            <p:ph idx="1"/>
          </p:nvPr>
        </p:nvSpPr>
        <p:spPr/>
        <p:txBody>
          <a:bodyPr>
            <a:normAutofit fontScale="25000" lnSpcReduction="20000"/>
          </a:bodyPr>
          <a:lstStyle/>
          <a:p>
            <a:pPr>
              <a:lnSpc>
                <a:spcPct val="107000"/>
              </a:lnSpc>
              <a:spcBef>
                <a:spcPts val="0"/>
              </a:spcBef>
              <a:spcAft>
                <a:spcPts val="800"/>
              </a:spcAft>
            </a:pPr>
            <a:r>
              <a:rPr lang="en-GB" sz="9600" kern="100" dirty="0">
                <a:effectLst/>
                <a:ea typeface="Aptos" panose="020B0004020202020204" pitchFamily="34" charset="0"/>
                <a:cs typeface="Times New Roman" panose="02020603050405020304" pitchFamily="18" charset="0"/>
              </a:rPr>
              <a:t>Although the intense superpower rivalry ended along with the Cold War in 1990, Russia and the US have not worked together to create the present order in Europe. </a:t>
            </a:r>
          </a:p>
          <a:p>
            <a:pPr>
              <a:lnSpc>
                <a:spcPct val="107000"/>
              </a:lnSpc>
              <a:spcBef>
                <a:spcPts val="0"/>
              </a:spcBef>
              <a:spcAft>
                <a:spcPts val="800"/>
              </a:spcAft>
            </a:pPr>
            <a:r>
              <a:rPr lang="en-GB" sz="9600" kern="100" dirty="0">
                <a:effectLst/>
                <a:ea typeface="Aptos" panose="020B0004020202020204" pitchFamily="34" charset="0"/>
                <a:cs typeface="Times New Roman" panose="02020603050405020304" pitchFamily="18" charset="0"/>
              </a:rPr>
              <a:t>The US has rejected out of hand various Russian proposals to make the Organization for Security and Cooperation in Europe the central organizing pillar of European security. </a:t>
            </a:r>
          </a:p>
          <a:p>
            <a:pPr>
              <a:lnSpc>
                <a:spcPct val="107000"/>
              </a:lnSpc>
              <a:spcBef>
                <a:spcPts val="0"/>
              </a:spcBef>
              <a:spcAft>
                <a:spcPts val="800"/>
              </a:spcAft>
            </a:pPr>
            <a:r>
              <a:rPr lang="en-GB" sz="9600" kern="100" dirty="0">
                <a:effectLst/>
                <a:ea typeface="Aptos" panose="020B0004020202020204" pitchFamily="34" charset="0"/>
                <a:cs typeface="Times New Roman" panose="02020603050405020304" pitchFamily="18" charset="0"/>
              </a:rPr>
              <a:t>Furthermore, Russia was deeply opposed to NATO expansion, which it viewed as a serious threat to Russian security. </a:t>
            </a:r>
          </a:p>
          <a:p>
            <a:pPr>
              <a:lnSpc>
                <a:spcPct val="107000"/>
              </a:lnSpc>
              <a:spcBef>
                <a:spcPts val="0"/>
              </a:spcBef>
              <a:spcAft>
                <a:spcPts val="800"/>
              </a:spcAft>
            </a:pPr>
            <a:r>
              <a:rPr lang="en-GB" sz="9600" kern="100" dirty="0">
                <a:effectLst/>
                <a:ea typeface="Aptos" panose="020B0004020202020204" pitchFamily="34" charset="0"/>
                <a:cs typeface="Times New Roman" panose="02020603050405020304" pitchFamily="18" charset="0"/>
              </a:rPr>
              <a:t>Nevertheless, the US pushed NATO to accept the Czech Republic, Hungary, and Poland as new members. </a:t>
            </a:r>
          </a:p>
          <a:p>
            <a:pPr>
              <a:lnSpc>
                <a:spcPct val="107000"/>
              </a:lnSpc>
              <a:spcBef>
                <a:spcPts val="0"/>
              </a:spcBef>
              <a:spcAft>
                <a:spcPts val="800"/>
              </a:spcAft>
            </a:pPr>
            <a:r>
              <a:rPr lang="en-GB" sz="9600" kern="100" dirty="0">
                <a:effectLst/>
                <a:ea typeface="Aptos" panose="020B0004020202020204" pitchFamily="34" charset="0"/>
                <a:cs typeface="Times New Roman" panose="02020603050405020304" pitchFamily="18" charset="0"/>
              </a:rPr>
              <a:t>Russia also opposed US policy in the Balkans over the past decade, especially NATO’s 1999 war against Yugoslavia.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52287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F21C-15B8-F2B4-71B7-6D38D9FF74EB}"/>
              </a:ext>
            </a:extLst>
          </p:cNvPr>
          <p:cNvSpPr>
            <a:spLocks noGrp="1"/>
          </p:cNvSpPr>
          <p:nvPr>
            <p:ph type="title"/>
          </p:nvPr>
        </p:nvSpPr>
        <p:spPr/>
        <p:txBody>
          <a:bodyPr/>
          <a:lstStyle/>
          <a:p>
            <a:pPr algn="ctr"/>
            <a:r>
              <a:rPr lang="en-GB" dirty="0"/>
              <a:t>The Role of International Organizations</a:t>
            </a:r>
          </a:p>
        </p:txBody>
      </p:sp>
      <p:sp>
        <p:nvSpPr>
          <p:cNvPr id="3" name="Content Placeholder 2">
            <a:extLst>
              <a:ext uri="{FF2B5EF4-FFF2-40B4-BE49-F238E27FC236}">
                <a16:creationId xmlns:a16="http://schemas.microsoft.com/office/drawing/2014/main" id="{17F722B6-F537-CC2E-2019-8A202EF70BBA}"/>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many countries, demands for democracy have been hard to translate into stable political institutions.</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 Moreover, the growing layer of international organizations complicates issues of responsibility and control.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 continued clash of individual, national, and international interests presents politicians and citizens with difficult choices. Under what circumstances should international organizations or coalitions of states be able to violate national sovereignty and national borders? </a:t>
            </a:r>
          </a:p>
          <a:p>
            <a:pPr marL="0" marR="0" indent="0">
              <a:lnSpc>
                <a:spcPct val="107000"/>
              </a:lnSpc>
              <a:spcBef>
                <a:spcPts val="0"/>
              </a:spcBef>
              <a:spcAft>
                <a:spcPts val="800"/>
              </a:spcAft>
              <a:buNone/>
            </a:pPr>
            <a:endParaRPr lang="en-GB" sz="2000" kern="100" dirty="0">
              <a:effectLst/>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8071247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F21C-15B8-F2B4-71B7-6D38D9FF74EB}"/>
              </a:ext>
            </a:extLst>
          </p:cNvPr>
          <p:cNvSpPr>
            <a:spLocks noGrp="1"/>
          </p:cNvSpPr>
          <p:nvPr>
            <p:ph type="title"/>
          </p:nvPr>
        </p:nvSpPr>
        <p:spPr/>
        <p:txBody>
          <a:bodyPr/>
          <a:lstStyle/>
          <a:p>
            <a:pPr algn="ctr"/>
            <a:r>
              <a:rPr lang="en-GB" dirty="0"/>
              <a:t>The Role of International Organizations</a:t>
            </a:r>
          </a:p>
        </p:txBody>
      </p:sp>
      <p:sp>
        <p:nvSpPr>
          <p:cNvPr id="3" name="Content Placeholder 2">
            <a:extLst>
              <a:ext uri="{FF2B5EF4-FFF2-40B4-BE49-F238E27FC236}">
                <a16:creationId xmlns:a16="http://schemas.microsoft.com/office/drawing/2014/main" id="{17F722B6-F537-CC2E-2019-8A202EF70BBA}"/>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a world where the UN depends on its member countries for money and soldiers, the issue of just how to enforce international opinion is an open question. How can the authority of the UN be balanced against that of the United States or of regional organizations?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During the 1990s, it would prove difficult to maintain peace within a </a:t>
            </a:r>
            <a:r>
              <a:rPr lang="en-GB" sz="2400" kern="100" dirty="0" err="1">
                <a:effectLst/>
                <a:ea typeface="Aptos" panose="020B0004020202020204" pitchFamily="34" charset="0"/>
                <a:cs typeface="Times New Roman" panose="02020603050405020304" pitchFamily="18" charset="0"/>
              </a:rPr>
              <a:t>multicentered</a:t>
            </a:r>
            <a:r>
              <a:rPr lang="en-GB" sz="2400" kern="100" dirty="0">
                <a:effectLst/>
                <a:ea typeface="Aptos" panose="020B0004020202020204" pitchFamily="34" charset="0"/>
                <a:cs typeface="Times New Roman" panose="02020603050405020304" pitchFamily="18" charset="0"/>
              </a:rPr>
              <a:t> world in which many states have invested in nuclear weapons and advanced military technologies. The end of the Cold War substituted one set of political problems for another. </a:t>
            </a:r>
          </a:p>
          <a:p>
            <a:endParaRPr lang="en-GB" dirty="0"/>
          </a:p>
        </p:txBody>
      </p:sp>
    </p:spTree>
    <p:extLst>
      <p:ext uri="{BB962C8B-B14F-4D97-AF65-F5344CB8AC3E}">
        <p14:creationId xmlns:p14="http://schemas.microsoft.com/office/powerpoint/2010/main" val="16664728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69080-8F22-2BB5-8693-DA1D4F34D535}"/>
              </a:ext>
            </a:extLst>
          </p:cNvPr>
          <p:cNvSpPr>
            <a:spLocks noGrp="1"/>
          </p:cNvSpPr>
          <p:nvPr>
            <p:ph type="title"/>
          </p:nvPr>
        </p:nvSpPr>
        <p:spPr/>
        <p:txBody>
          <a:bodyPr/>
          <a:lstStyle/>
          <a:p>
            <a:pPr algn="ctr"/>
            <a:r>
              <a:rPr lang="en-GB" dirty="0"/>
              <a:t>The UN in the Post-Cold War Era</a:t>
            </a:r>
          </a:p>
        </p:txBody>
      </p:sp>
      <p:sp>
        <p:nvSpPr>
          <p:cNvPr id="3" name="Content Placeholder 2">
            <a:extLst>
              <a:ext uri="{FF2B5EF4-FFF2-40B4-BE49-F238E27FC236}">
                <a16:creationId xmlns:a16="http://schemas.microsoft.com/office/drawing/2014/main" id="{20B1540C-E5D4-4DB5-031A-12759555079A}"/>
              </a:ext>
            </a:extLst>
          </p:cNvPr>
          <p:cNvSpPr>
            <a:spLocks noGrp="1"/>
          </p:cNvSpPr>
          <p:nvPr>
            <p:ph idx="1"/>
          </p:nvPr>
        </p:nvSpPr>
        <p:spPr/>
        <p:txBody>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 new chapter in the history of the United Nations has begun. With newfound appeal the world organization is being utilized with greater frequency and growing urgency. The machinery of the United Nations, which had often been rendered inoperative by the dynamics of the Cold War, is suddenly at the </a:t>
            </a:r>
            <a:r>
              <a:rPr lang="en-GB" sz="2000" kern="100" dirty="0" err="1">
                <a:effectLst/>
                <a:ea typeface="Aptos" panose="020B0004020202020204" pitchFamily="34" charset="0"/>
                <a:cs typeface="Times New Roman" panose="02020603050405020304" pitchFamily="18" charset="0"/>
              </a:rPr>
              <a:t>center</a:t>
            </a:r>
            <a:r>
              <a:rPr lang="en-GB" sz="2000" kern="100" dirty="0">
                <a:effectLst/>
                <a:ea typeface="Aptos" panose="020B0004020202020204" pitchFamily="34" charset="0"/>
                <a:cs typeface="Times New Roman" panose="02020603050405020304" pitchFamily="18" charset="0"/>
              </a:rPr>
              <a:t> of international efforts to deal with unresolved problems of the past decades as well as an emerging array of present and future issues.”</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new era has brough new credibility to the United Nations. Along with it have come rising expectations that the United Nations will take on larger responsibilities and a greater role in overcoming pervasive and interrelated obstacles to peace and development. Together the international community and the UN Secretary need to seize this extraordinary opportunity to expand, adapt and reinvigorate the work of the United Nations so that the lofty goals as originally envisioned by the charter can begin to be realized.” (</a:t>
            </a:r>
            <a:r>
              <a:rPr lang="en-GB" sz="2000" kern="100" dirty="0" err="1">
                <a:effectLst/>
                <a:ea typeface="Aptos" panose="020B0004020202020204" pitchFamily="34" charset="0"/>
                <a:cs typeface="Times New Roman" panose="02020603050405020304" pitchFamily="18" charset="0"/>
              </a:rPr>
              <a:t>Ghali</a:t>
            </a:r>
            <a:r>
              <a:rPr lang="en-GB" sz="2000" kern="100" dirty="0">
                <a:effectLst/>
                <a:ea typeface="Aptos" panose="020B0004020202020204" pitchFamily="34" charset="0"/>
                <a:cs typeface="Times New Roman" panose="02020603050405020304" pitchFamily="18" charset="0"/>
              </a:rPr>
              <a:t> 1992) </a:t>
            </a:r>
          </a:p>
          <a:p>
            <a:endParaRPr lang="en-GB" dirty="0"/>
          </a:p>
        </p:txBody>
      </p:sp>
    </p:spTree>
    <p:extLst>
      <p:ext uri="{BB962C8B-B14F-4D97-AF65-F5344CB8AC3E}">
        <p14:creationId xmlns:p14="http://schemas.microsoft.com/office/powerpoint/2010/main" val="32301030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BCCFB-8214-6E1E-6330-903442B4B8B7}"/>
              </a:ext>
            </a:extLst>
          </p:cNvPr>
          <p:cNvSpPr>
            <a:spLocks noGrp="1"/>
          </p:cNvSpPr>
          <p:nvPr>
            <p:ph type="title"/>
          </p:nvPr>
        </p:nvSpPr>
        <p:spPr/>
        <p:txBody>
          <a:bodyPr/>
          <a:lstStyle/>
          <a:p>
            <a:pPr algn="ctr"/>
            <a:r>
              <a:rPr lang="en-GB" dirty="0"/>
              <a:t>The UN in the Post-Cold War Era</a:t>
            </a:r>
          </a:p>
        </p:txBody>
      </p:sp>
      <p:sp>
        <p:nvSpPr>
          <p:cNvPr id="3" name="Content Placeholder 2">
            <a:extLst>
              <a:ext uri="{FF2B5EF4-FFF2-40B4-BE49-F238E27FC236}">
                <a16:creationId xmlns:a16="http://schemas.microsoft.com/office/drawing/2014/main" id="{BE8C7C94-8BEE-4DDF-A080-B26BD498451A}"/>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transition from one international era to another is symbolized today, as it has been at earlier turning points in the history of the United Nations, by a new group of member states taking their seats in the General Assembly. (Armenia, Azerbaijan, Bosnia-Herzegovina, Croatia, Georgia, Kazakhstan, Kyrgyzstan, Moldova, San Marino, Slovenia, Tajikistan, Turkmenistan, and Uzbekistan all joined in 1992). Their entrance reaffirms the concept of the state as the basic entity of international relations and the means by which peoples find a unity and a voice in the world community.”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“New possibilities exist for shared, delegated, and interactive contributions to the world organization from the burgeoning number of regional associations and agencies and the huge network of nongovernmental organizations that in the past largely operated from North America and Europe but increasingly are a feature in countries all over the world. More than a thousand NGOs are active in the United nations, working through and with people everywhere.” (</a:t>
            </a:r>
            <a:r>
              <a:rPr lang="en-GB" sz="2000" kern="100" dirty="0" err="1">
                <a:effectLst/>
                <a:ea typeface="Aptos" panose="020B0004020202020204" pitchFamily="34" charset="0"/>
                <a:cs typeface="Times New Roman" panose="02020603050405020304" pitchFamily="18" charset="0"/>
              </a:rPr>
              <a:t>Ghali</a:t>
            </a:r>
            <a:r>
              <a:rPr lang="en-GB" sz="2000" kern="100" dirty="0">
                <a:effectLst/>
                <a:ea typeface="Aptos" panose="020B0004020202020204" pitchFamily="34" charset="0"/>
                <a:cs typeface="Times New Roman" panose="02020603050405020304" pitchFamily="18" charset="0"/>
              </a:rPr>
              <a:t> 1992) </a:t>
            </a:r>
          </a:p>
          <a:p>
            <a:endParaRPr lang="en-GB" dirty="0"/>
          </a:p>
        </p:txBody>
      </p:sp>
    </p:spTree>
    <p:extLst>
      <p:ext uri="{BB962C8B-B14F-4D97-AF65-F5344CB8AC3E}">
        <p14:creationId xmlns:p14="http://schemas.microsoft.com/office/powerpoint/2010/main" val="35908999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B82DE-6E32-901C-D28B-A198C9A0E76B}"/>
              </a:ext>
            </a:extLst>
          </p:cNvPr>
          <p:cNvSpPr>
            <a:spLocks noGrp="1"/>
          </p:cNvSpPr>
          <p:nvPr>
            <p:ph type="title"/>
          </p:nvPr>
        </p:nvSpPr>
        <p:spPr/>
        <p:txBody>
          <a:bodyPr/>
          <a:lstStyle/>
          <a:p>
            <a:pPr algn="ctr"/>
            <a:r>
              <a:rPr lang="en-GB" dirty="0"/>
              <a:t>The UN in the Post-Cold War Era</a:t>
            </a:r>
          </a:p>
        </p:txBody>
      </p:sp>
      <p:sp>
        <p:nvSpPr>
          <p:cNvPr id="3" name="Content Placeholder 2">
            <a:extLst>
              <a:ext uri="{FF2B5EF4-FFF2-40B4-BE49-F238E27FC236}">
                <a16:creationId xmlns:a16="http://schemas.microsoft.com/office/drawing/2014/main" id="{D50FDDCF-8ECF-B28E-6D8B-781567296917}"/>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During the Cold War, the UN played a significant role in 4 major crises: Israel-Palestine in 1948, Korea in 1950, Suez in 1956, and Congo/Zaire in 1960-1964. These laid the groundwork for the principles that guide the organization’s work today such as consent and impartiality in peace operations.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After 1990, the number of missions rose sharply , from 13 in the first four decades to 56. </a:t>
            </a:r>
          </a:p>
          <a:p>
            <a:endParaRPr lang="en-GB" dirty="0"/>
          </a:p>
        </p:txBody>
      </p:sp>
    </p:spTree>
    <p:extLst>
      <p:ext uri="{BB962C8B-B14F-4D97-AF65-F5344CB8AC3E}">
        <p14:creationId xmlns:p14="http://schemas.microsoft.com/office/powerpoint/2010/main" val="42540363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3B9C1-0B74-0EE3-1493-0B5B82835626}"/>
              </a:ext>
            </a:extLst>
          </p:cNvPr>
          <p:cNvSpPr>
            <a:spLocks noGrp="1"/>
          </p:cNvSpPr>
          <p:nvPr>
            <p:ph type="title"/>
          </p:nvPr>
        </p:nvSpPr>
        <p:spPr/>
        <p:txBody>
          <a:bodyPr/>
          <a:lstStyle/>
          <a:p>
            <a:pPr algn="ctr"/>
            <a:r>
              <a:rPr lang="en-GB" dirty="0"/>
              <a:t>UN Peacekeeping in the Post-Cold War Era</a:t>
            </a:r>
          </a:p>
        </p:txBody>
      </p:sp>
      <p:sp>
        <p:nvSpPr>
          <p:cNvPr id="3" name="Content Placeholder 2">
            <a:extLst>
              <a:ext uri="{FF2B5EF4-FFF2-40B4-BE49-F238E27FC236}">
                <a16:creationId xmlns:a16="http://schemas.microsoft.com/office/drawing/2014/main" id="{5237E996-C4EC-DF5A-7D6C-49CED6508007}"/>
              </a:ext>
            </a:extLst>
          </p:cNvPr>
          <p:cNvSpPr>
            <a:spLocks noGrp="1"/>
          </p:cNvSpPr>
          <p:nvPr>
            <p:ph idx="1"/>
          </p:nvPr>
        </p:nvSpPr>
        <p:spPr/>
        <p:txBody>
          <a:bodyPr>
            <a:normAutofit fontScale="92500"/>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end of the Cold War has led to a dramatic expansion in demand for the United Nations’ peacekeeping services. Since 1988, 14 new operat1ions have been established, 5 of which have already completed their mandates and been disbanded. In the first half of 1992 the number of UN soldiers and police officers increased fourfold; by the end of the year they will exceed 50,000.</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Some of these operations have been of the traditional, largely military type, deployed to control unresolved conflicts between states. Examples are the military observers who monitored the ceasefire between Iran and Iraq from 1988 to 1991 and those who currently patrol the demilitarized zone between Iraq and Kuwait.</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But most of the operations have been set up to help implement negotiated settlements of long-standing conflicts, as in Namibia, Angola, Cambodia, El Salvador, and Mozambique. Namibia was a colonial situation but each of the other four has been an internal conflict, albeit with significant external dimensions, within a sovereign member state of the United Nations.</a:t>
            </a:r>
          </a:p>
          <a:p>
            <a:endParaRPr lang="en-GB" dirty="0"/>
          </a:p>
        </p:txBody>
      </p:sp>
    </p:spTree>
    <p:extLst>
      <p:ext uri="{BB962C8B-B14F-4D97-AF65-F5344CB8AC3E}">
        <p14:creationId xmlns:p14="http://schemas.microsoft.com/office/powerpoint/2010/main" val="32573148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0FDB0-0321-A6E6-4361-22EE353105E2}"/>
              </a:ext>
            </a:extLst>
          </p:cNvPr>
          <p:cNvSpPr>
            <a:spLocks noGrp="1"/>
          </p:cNvSpPr>
          <p:nvPr>
            <p:ph type="title"/>
          </p:nvPr>
        </p:nvSpPr>
        <p:spPr/>
        <p:txBody>
          <a:bodyPr/>
          <a:lstStyle/>
          <a:p>
            <a:pPr algn="ctr"/>
            <a:r>
              <a:rPr lang="en-GB" dirty="0"/>
              <a:t>UN Peacekeeping in the Post-Cold War Era</a:t>
            </a:r>
          </a:p>
        </p:txBody>
      </p:sp>
      <p:sp>
        <p:nvSpPr>
          <p:cNvPr id="3" name="Content Placeholder 2">
            <a:extLst>
              <a:ext uri="{FF2B5EF4-FFF2-40B4-BE49-F238E27FC236}">
                <a16:creationId xmlns:a16="http://schemas.microsoft.com/office/drawing/2014/main" id="{621A0B2F-82D2-353D-DCA9-CFB23C7DDA50}"/>
              </a:ext>
            </a:extLst>
          </p:cNvPr>
          <p:cNvSpPr>
            <a:spLocks noGrp="1"/>
          </p:cNvSpPr>
          <p:nvPr>
            <p:ph idx="1"/>
          </p:nvPr>
        </p:nvSpPr>
        <p:spPr/>
        <p:txBody>
          <a:bodyPr>
            <a:normAutofit fontScale="92500"/>
          </a:bodyPr>
          <a:lstStyle/>
          <a:p>
            <a:r>
              <a:rPr lang="en-GB" sz="2400" kern="100" dirty="0">
                <a:effectLst/>
                <a:ea typeface="Aptos" panose="020B0004020202020204" pitchFamily="34" charset="0"/>
                <a:cs typeface="Times New Roman" panose="02020603050405020304" pitchFamily="18" charset="0"/>
              </a:rPr>
              <a:t>The 1990s have given peacekeeping another new task: the protection of the delivery of humanitarian supplies to civilians caught up in a continuing conflict. </a:t>
            </a:r>
          </a:p>
          <a:p>
            <a:r>
              <a:rPr lang="en-GB" sz="2400" kern="100" dirty="0">
                <a:effectLst/>
                <a:ea typeface="Aptos" panose="020B0004020202020204" pitchFamily="34" charset="0"/>
                <a:cs typeface="Times New Roman" panose="02020603050405020304" pitchFamily="18" charset="0"/>
              </a:rPr>
              <a:t>This occurred in Bosnia-</a:t>
            </a:r>
            <a:r>
              <a:rPr lang="en-GB" sz="2400" kern="100" dirty="0" err="1">
                <a:effectLst/>
                <a:ea typeface="Aptos" panose="020B0004020202020204" pitchFamily="34" charset="0"/>
                <a:cs typeface="Times New Roman" panose="02020603050405020304" pitchFamily="18" charset="0"/>
              </a:rPr>
              <a:t>Herzegonia</a:t>
            </a:r>
            <a:r>
              <a:rPr lang="en-GB" sz="2400" kern="100" dirty="0">
                <a:effectLst/>
                <a:ea typeface="Aptos" panose="020B0004020202020204" pitchFamily="34" charset="0"/>
                <a:cs typeface="Times New Roman" panose="02020603050405020304" pitchFamily="18" charset="0"/>
              </a:rPr>
              <a:t> and Somalia, member states whose institutions have been largely destroyed in a confused and cruel web of civil conflicts. </a:t>
            </a:r>
          </a:p>
          <a:p>
            <a:r>
              <a:rPr lang="en-GB" sz="2400" kern="100" dirty="0">
                <a:effectLst/>
                <a:ea typeface="Aptos" panose="020B0004020202020204" pitchFamily="34" charset="0"/>
                <a:cs typeface="Times New Roman" panose="02020603050405020304" pitchFamily="18" charset="0"/>
              </a:rPr>
              <a:t>This task tests the established practices of peacekeeping, especially the circumstances in which UN soldiers may open fire. Existing rules of engagement allow them to do so if armed persons attempt by force to prevent them from carrying out their orders. This license, used sparingly in the past, may be resorted to more frequently if the United Nations is to assert the Security Council’s authority over those who, for personal gain or war objectives, try to rob or destroy humanitarian supplies destined for suffering civilian populations. (</a:t>
            </a:r>
            <a:r>
              <a:rPr lang="en-GB" sz="2400" kern="100" dirty="0" err="1">
                <a:effectLst/>
                <a:ea typeface="Aptos" panose="020B0004020202020204" pitchFamily="34" charset="0"/>
                <a:cs typeface="Times New Roman" panose="02020603050405020304" pitchFamily="18" charset="0"/>
              </a:rPr>
              <a:t>Ghali</a:t>
            </a:r>
            <a:r>
              <a:rPr lang="en-GB" sz="2400" kern="100" dirty="0">
                <a:effectLst/>
                <a:ea typeface="Aptos" panose="020B0004020202020204" pitchFamily="34" charset="0"/>
                <a:cs typeface="Times New Roman" panose="02020603050405020304" pitchFamily="18" charset="0"/>
              </a:rPr>
              <a:t> 1992)  </a:t>
            </a:r>
          </a:p>
          <a:p>
            <a:endParaRPr lang="en-GB" dirty="0"/>
          </a:p>
        </p:txBody>
      </p:sp>
    </p:spTree>
    <p:extLst>
      <p:ext uri="{BB962C8B-B14F-4D97-AF65-F5344CB8AC3E}">
        <p14:creationId xmlns:p14="http://schemas.microsoft.com/office/powerpoint/2010/main" val="2561532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570F8-E6A8-81E7-80B4-8CFB1BF7EB78}"/>
              </a:ext>
            </a:extLst>
          </p:cNvPr>
          <p:cNvSpPr>
            <a:spLocks noGrp="1"/>
          </p:cNvSpPr>
          <p:nvPr>
            <p:ph type="title"/>
          </p:nvPr>
        </p:nvSpPr>
        <p:spPr/>
        <p:txBody>
          <a:bodyPr/>
          <a:lstStyle/>
          <a:p>
            <a:pPr algn="ctr"/>
            <a:r>
              <a:rPr lang="en-GB" dirty="0"/>
              <a:t>The Security Council and the Use of Force</a:t>
            </a:r>
          </a:p>
        </p:txBody>
      </p:sp>
      <p:sp>
        <p:nvSpPr>
          <p:cNvPr id="3" name="Content Placeholder 2">
            <a:extLst>
              <a:ext uri="{FF2B5EF4-FFF2-40B4-BE49-F238E27FC236}">
                <a16:creationId xmlns:a16="http://schemas.microsoft.com/office/drawing/2014/main" id="{AD6296B1-4D96-46EF-DB48-44FE01FF9C9B}"/>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end of the Cold War also saw the Security Council authorize the use of force to protect Kuwait from Iraq’s aggression in 1990.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only previous occasion- the Korean crisis of 1950- had seen the Council refer the situation to the General Assembly following three Soviet vetoes, creating a precedent called “United for Peace.”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use of force authorization has only been used 13 times in the past 70 years, most recently in relation to Ukraine.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use of force has also been mandated sparingly: The lack of a mandate has caused tensions in relation to the legitimacy of military action in situations such as Kosovo in 1999, and the US invasion of Iraq in 2003.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Even when the Security Council has agreed to use “all necessary measures,” as it did in Libya in 2011, implementation has been contested. </a:t>
            </a:r>
          </a:p>
          <a:p>
            <a:endParaRPr lang="en-GB" dirty="0"/>
          </a:p>
        </p:txBody>
      </p:sp>
    </p:spTree>
    <p:extLst>
      <p:ext uri="{BB962C8B-B14F-4D97-AF65-F5344CB8AC3E}">
        <p14:creationId xmlns:p14="http://schemas.microsoft.com/office/powerpoint/2010/main" val="27330698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2A9C-BEDC-89D8-21DF-D680CF16F7EC}"/>
              </a:ext>
            </a:extLst>
          </p:cNvPr>
          <p:cNvSpPr>
            <a:spLocks noGrp="1"/>
          </p:cNvSpPr>
          <p:nvPr>
            <p:ph type="title"/>
          </p:nvPr>
        </p:nvSpPr>
        <p:spPr/>
        <p:txBody>
          <a:bodyPr/>
          <a:lstStyle/>
          <a:p>
            <a:pPr algn="ctr"/>
            <a:r>
              <a:rPr lang="en-GB" dirty="0"/>
              <a:t>The Security Council and Human Rights</a:t>
            </a:r>
          </a:p>
        </p:txBody>
      </p:sp>
      <p:sp>
        <p:nvSpPr>
          <p:cNvPr id="3" name="Content Placeholder 2">
            <a:extLst>
              <a:ext uri="{FF2B5EF4-FFF2-40B4-BE49-F238E27FC236}">
                <a16:creationId xmlns:a16="http://schemas.microsoft.com/office/drawing/2014/main" id="{D3CE6F9F-597F-05E1-29B9-1B85F35BC565}"/>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The Security Council has also increasingly engaged in human rights-related tasks since the end of the Cold War. </a:t>
            </a:r>
          </a:p>
          <a:p>
            <a:r>
              <a:rPr lang="en-GB" sz="2400" kern="100" dirty="0">
                <a:effectLst/>
                <a:ea typeface="Aptos" panose="020B0004020202020204" pitchFamily="34" charset="0"/>
                <a:cs typeface="Times New Roman" panose="02020603050405020304" pitchFamily="18" charset="0"/>
              </a:rPr>
              <a:t>Since the 1991 mission in El Salvador, nearly all peace operations have had human rights components, </a:t>
            </a:r>
            <a:r>
              <a:rPr lang="en-GB" sz="2400" kern="100" dirty="0" err="1">
                <a:effectLst/>
                <a:ea typeface="Aptos" panose="020B0004020202020204" pitchFamily="34" charset="0"/>
                <a:cs typeface="Times New Roman" panose="02020603050405020304" pitchFamily="18" charset="0"/>
              </a:rPr>
              <a:t>eg</a:t>
            </a:r>
            <a:r>
              <a:rPr lang="en-GB" sz="2400" kern="100" dirty="0">
                <a:effectLst/>
                <a:ea typeface="Aptos" panose="020B0004020202020204" pitchFamily="34" charset="0"/>
                <a:cs typeface="Times New Roman" panose="02020603050405020304" pitchFamily="18" charset="0"/>
              </a:rPr>
              <a:t>, support for policing and judicial reform. </a:t>
            </a:r>
          </a:p>
          <a:p>
            <a:r>
              <a:rPr lang="en-GB" sz="2400" kern="100" dirty="0">
                <a:effectLst/>
                <a:ea typeface="Aptos" panose="020B0004020202020204" pitchFamily="34" charset="0"/>
                <a:cs typeface="Times New Roman" panose="02020603050405020304" pitchFamily="18" charset="0"/>
              </a:rPr>
              <a:t>The Council also created the international criminal tribunals for Rwanda and the former Yugoslavia, which paved the way for the ICC, although three of the P5- China, Russia, and the United States- refuse to accept its jurisdiction.  </a:t>
            </a:r>
          </a:p>
          <a:p>
            <a:endParaRPr lang="en-GB" dirty="0"/>
          </a:p>
        </p:txBody>
      </p:sp>
    </p:spTree>
    <p:extLst>
      <p:ext uri="{BB962C8B-B14F-4D97-AF65-F5344CB8AC3E}">
        <p14:creationId xmlns:p14="http://schemas.microsoft.com/office/powerpoint/2010/main" val="24176915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FA90-F6AB-021B-ECBD-0434ABC45874}"/>
              </a:ext>
            </a:extLst>
          </p:cNvPr>
          <p:cNvSpPr>
            <a:spLocks noGrp="1"/>
          </p:cNvSpPr>
          <p:nvPr>
            <p:ph type="title"/>
          </p:nvPr>
        </p:nvSpPr>
        <p:spPr/>
        <p:txBody>
          <a:bodyPr/>
          <a:lstStyle/>
          <a:p>
            <a:pPr algn="ctr"/>
            <a:r>
              <a:rPr lang="en-GB" dirty="0"/>
              <a:t>The UN and Democracy </a:t>
            </a:r>
            <a:br>
              <a:rPr lang="en-GB" dirty="0"/>
            </a:br>
            <a:r>
              <a:rPr lang="en-GB" dirty="0"/>
              <a:t>in the Post-Cold War Era</a:t>
            </a:r>
          </a:p>
        </p:txBody>
      </p:sp>
      <p:sp>
        <p:nvSpPr>
          <p:cNvPr id="3" name="Content Placeholder 2">
            <a:extLst>
              <a:ext uri="{FF2B5EF4-FFF2-40B4-BE49-F238E27FC236}">
                <a16:creationId xmlns:a16="http://schemas.microsoft.com/office/drawing/2014/main" id="{7927B723-3154-35FC-755B-7CB3815B315C}"/>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“While progress in human rights has been visible throughout the first half-century of the United Nations, democracy has only recently emerged from an embattled position around the globe. Today, the promotion of democracy is once again seen as a legitimate matter of concern to the international community, as one of the keys to a peaceful and stable world.”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promotion of democracy is both an end in itself and part of the responsibility of the United Nations to maintain international peace and security. It should be pursued for its own sake, and also because democracy is one of the pillars on which a more peaceful, more equitable, and more secure world can be built.” (</a:t>
            </a:r>
            <a:r>
              <a:rPr lang="en-GB" sz="2400" kern="100" dirty="0" err="1">
                <a:effectLst/>
                <a:ea typeface="Aptos" panose="020B0004020202020204" pitchFamily="34" charset="0"/>
                <a:cs typeface="Times New Roman" panose="02020603050405020304" pitchFamily="18" charset="0"/>
              </a:rPr>
              <a:t>Ghali</a:t>
            </a:r>
            <a:r>
              <a:rPr lang="en-GB" sz="2400" kern="100" dirty="0">
                <a:effectLst/>
                <a:ea typeface="Aptos" panose="020B0004020202020204" pitchFamily="34" charset="0"/>
                <a:cs typeface="Times New Roman" panose="02020603050405020304" pitchFamily="18" charset="0"/>
              </a:rPr>
              <a:t> 1995)  </a:t>
            </a:r>
          </a:p>
          <a:p>
            <a:endParaRPr lang="en-GB" dirty="0"/>
          </a:p>
        </p:txBody>
      </p:sp>
    </p:spTree>
    <p:extLst>
      <p:ext uri="{BB962C8B-B14F-4D97-AF65-F5344CB8AC3E}">
        <p14:creationId xmlns:p14="http://schemas.microsoft.com/office/powerpoint/2010/main" val="37003040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685-63F2-6C19-5A43-9FFBD7C27538}"/>
              </a:ext>
            </a:extLst>
          </p:cNvPr>
          <p:cNvSpPr>
            <a:spLocks noGrp="1"/>
          </p:cNvSpPr>
          <p:nvPr>
            <p:ph type="title"/>
          </p:nvPr>
        </p:nvSpPr>
        <p:spPr/>
        <p:txBody>
          <a:bodyPr/>
          <a:lstStyle/>
          <a:p>
            <a:pPr algn="ctr"/>
            <a:r>
              <a:rPr lang="en-GB" dirty="0"/>
              <a:t>The UN and Democracy </a:t>
            </a:r>
            <a:br>
              <a:rPr lang="en-GB" dirty="0"/>
            </a:br>
            <a:r>
              <a:rPr lang="en-GB" dirty="0"/>
              <a:t>in the Post-Cold War Era</a:t>
            </a:r>
          </a:p>
        </p:txBody>
      </p:sp>
      <p:sp>
        <p:nvSpPr>
          <p:cNvPr id="3" name="Content Placeholder 2">
            <a:extLst>
              <a:ext uri="{FF2B5EF4-FFF2-40B4-BE49-F238E27FC236}">
                <a16:creationId xmlns:a16="http://schemas.microsoft.com/office/drawing/2014/main" id="{CD621CC7-9D3B-4CD0-BDE4-FED2314E684C}"/>
              </a:ext>
            </a:extLst>
          </p:cNvPr>
          <p:cNvSpPr>
            <a:spLocks noGrp="1"/>
          </p:cNvSpPr>
          <p:nvPr>
            <p:ph idx="1"/>
          </p:nvPr>
        </p:nvSpPr>
        <p:spPr/>
        <p:txBody>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“With democratic participation, social advances are shared, economic freedoms are protected, and political rights are guaranteed by institutions. Individual involvement in the political process enhances the accountability and responsiveness of governments. Democracies are likely to be peace-loving and not likely to wage war on other democracies. The promotion of peace and security, the promotion of economic and social development, and the promotion of democracy are all, therefore, part of the same process.”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“Through the United Nations, the people of the world can work together to improve and strengthen democracy. What does this imply for the practical work and the day-to-day operations of the United Nations? The issue of democracy presents the United Nations with new tasks: first, recognizing the importance of democracy and assisting states that wish to develop it, and second, promoting democratization among states, in international institutions, and through all levels of the international system.” (</a:t>
            </a:r>
            <a:r>
              <a:rPr lang="en-GB" sz="2000" kern="100" dirty="0" err="1">
                <a:effectLst/>
                <a:ea typeface="Aptos" panose="020B0004020202020204" pitchFamily="34" charset="0"/>
                <a:cs typeface="Times New Roman" panose="02020603050405020304" pitchFamily="18" charset="0"/>
              </a:rPr>
              <a:t>Ghali</a:t>
            </a:r>
            <a:r>
              <a:rPr lang="en-GB" sz="2000" kern="100" dirty="0">
                <a:effectLst/>
                <a:ea typeface="Aptos" panose="020B0004020202020204" pitchFamily="34" charset="0"/>
                <a:cs typeface="Times New Roman" panose="02020603050405020304" pitchFamily="18" charset="0"/>
              </a:rPr>
              <a:t> 1995)  </a:t>
            </a:r>
          </a:p>
          <a:p>
            <a:endParaRPr lang="en-GB" dirty="0"/>
          </a:p>
        </p:txBody>
      </p:sp>
    </p:spTree>
    <p:extLst>
      <p:ext uri="{BB962C8B-B14F-4D97-AF65-F5344CB8AC3E}">
        <p14:creationId xmlns:p14="http://schemas.microsoft.com/office/powerpoint/2010/main" val="15197872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5AE31-E0F3-BF67-AF83-70C19B564F91}"/>
              </a:ext>
            </a:extLst>
          </p:cNvPr>
          <p:cNvSpPr>
            <a:spLocks noGrp="1"/>
          </p:cNvSpPr>
          <p:nvPr>
            <p:ph type="title"/>
          </p:nvPr>
        </p:nvSpPr>
        <p:spPr/>
        <p:txBody>
          <a:bodyPr/>
          <a:lstStyle/>
          <a:p>
            <a:pPr algn="ctr"/>
            <a:r>
              <a:rPr lang="en-GB" dirty="0"/>
              <a:t>The UN and Democracy </a:t>
            </a:r>
            <a:br>
              <a:rPr lang="en-GB" dirty="0"/>
            </a:br>
            <a:r>
              <a:rPr lang="en-GB" dirty="0"/>
              <a:t>in the Post-Cold War Era</a:t>
            </a:r>
          </a:p>
        </p:txBody>
      </p:sp>
      <p:sp>
        <p:nvSpPr>
          <p:cNvPr id="3" name="Content Placeholder 2">
            <a:extLst>
              <a:ext uri="{FF2B5EF4-FFF2-40B4-BE49-F238E27FC236}">
                <a16:creationId xmlns:a16="http://schemas.microsoft.com/office/drawing/2014/main" id="{8903165B-FADD-792B-78D5-D23DB7FCCF85}"/>
              </a:ext>
            </a:extLst>
          </p:cNvPr>
          <p:cNvSpPr>
            <a:spLocks noGrp="1"/>
          </p:cNvSpPr>
          <p:nvPr>
            <p:ph idx="1"/>
          </p:nvPr>
        </p:nvSpPr>
        <p:spPr/>
        <p:txBody>
          <a:bodyPr>
            <a:normAutofit fontScale="85000" lnSpcReduction="20000"/>
          </a:bodyPr>
          <a:lstStyle/>
          <a:p>
            <a:pPr>
              <a:lnSpc>
                <a:spcPct val="107000"/>
              </a:lnSpc>
              <a:spcBef>
                <a:spcPts val="0"/>
              </a:spcBef>
              <a:spcAft>
                <a:spcPts val="800"/>
              </a:spcAft>
            </a:pPr>
            <a:r>
              <a:rPr lang="en-GB" kern="100" dirty="0">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With the end of the Cold War, it was recognized that many regimes misappropriated the name of democracy while acting in utterly undemocratic ways. And in this new era, a recognition is growing that many who argue against democracy as inefficient or chaotic, or as an ideal that must be postponed until later, hope to provide prosperity while withholding freedom- a bargain that cannot last long.” </a:t>
            </a:r>
          </a:p>
          <a:p>
            <a:pPr>
              <a:lnSpc>
                <a:spcPct val="107000"/>
              </a:lnSpc>
              <a:spcBef>
                <a:spcPts val="0"/>
              </a:spcBef>
              <a:spcAft>
                <a:spcPts val="800"/>
              </a:spcAft>
            </a:pPr>
            <a:r>
              <a:rPr lang="en-GB" kern="100" dirty="0">
                <a:ea typeface="Aptos" panose="020B0004020202020204" pitchFamily="34" charset="0"/>
                <a:cs typeface="Times New Roman" panose="02020603050405020304" pitchFamily="18" charset="0"/>
              </a:rPr>
              <a:t>“</a:t>
            </a:r>
            <a:r>
              <a:rPr lang="en-GB" kern="100" dirty="0">
                <a:effectLst/>
                <a:ea typeface="Aptos" panose="020B0004020202020204" pitchFamily="34" charset="0"/>
                <a:cs typeface="Times New Roman" panose="02020603050405020304" pitchFamily="18" charset="0"/>
              </a:rPr>
              <a:t>As a result of these recognitions, people in nations around the world have become more insistent in their demands for democracy. Although developing countries and countries in transition have felt them most strongly, virtually no country has been unaffected by such pressures. Today, evidence of a worldwide movement toward democracy can be found in every part of the globe.</a:t>
            </a:r>
            <a:r>
              <a:rPr lang="en-GB" kern="100" dirty="0">
                <a:ea typeface="Aptos" panose="020B0004020202020204" pitchFamily="34" charset="0"/>
                <a:cs typeface="Times New Roman" panose="02020603050405020304" pitchFamily="18" charset="0"/>
              </a:rPr>
              <a:t>” (</a:t>
            </a:r>
            <a:r>
              <a:rPr lang="en-GB" kern="100" dirty="0" err="1">
                <a:ea typeface="Aptos" panose="020B0004020202020204" pitchFamily="34" charset="0"/>
                <a:cs typeface="Times New Roman" panose="02020603050405020304" pitchFamily="18" charset="0"/>
              </a:rPr>
              <a:t>Ghali</a:t>
            </a:r>
            <a:r>
              <a:rPr lang="en-GB" kern="100" dirty="0">
                <a:ea typeface="Aptos" panose="020B0004020202020204" pitchFamily="34" charset="0"/>
                <a:cs typeface="Times New Roman" panose="02020603050405020304" pitchFamily="18" charset="0"/>
              </a:rPr>
              <a:t> 1995) </a:t>
            </a:r>
            <a:r>
              <a:rPr lang="en-GB" kern="100" dirty="0">
                <a:effectLst/>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34251594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F9742-3B23-78F5-0CC0-E79DAA0B214E}"/>
              </a:ext>
            </a:extLst>
          </p:cNvPr>
          <p:cNvSpPr>
            <a:spLocks noGrp="1"/>
          </p:cNvSpPr>
          <p:nvPr>
            <p:ph type="title"/>
          </p:nvPr>
        </p:nvSpPr>
        <p:spPr/>
        <p:txBody>
          <a:bodyPr/>
          <a:lstStyle/>
          <a:p>
            <a:pPr algn="ctr"/>
            <a:r>
              <a:rPr lang="en-GB" dirty="0"/>
              <a:t>The UN and Democracy </a:t>
            </a:r>
            <a:br>
              <a:rPr lang="en-GB" dirty="0"/>
            </a:br>
            <a:r>
              <a:rPr lang="en-GB" dirty="0"/>
              <a:t>in the Post-Cold War Era</a:t>
            </a:r>
          </a:p>
        </p:txBody>
      </p:sp>
      <p:sp>
        <p:nvSpPr>
          <p:cNvPr id="3" name="Content Placeholder 2">
            <a:extLst>
              <a:ext uri="{FF2B5EF4-FFF2-40B4-BE49-F238E27FC236}">
                <a16:creationId xmlns:a16="http://schemas.microsoft.com/office/drawing/2014/main" id="{3896329C-DC6D-4805-07C3-C1FC5D805FA0}"/>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“This worldwide drive for democracy is more than a search for an ideal. In this new age of instant communication, the freedom of thought, the right to property, and the impetus to creativity are all elements of practical economic progress- and they are best fostered and protected within systems of democracy.”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drive for democracy must originate and be empowered by the people themselves; no outside effort can provide it. Once that drive is under way, however, support form without can become vital for the educational, electoral, and institutional foundations that a thriving democracy requires.” </a:t>
            </a:r>
            <a:r>
              <a:rPr lang="en-GB" sz="2400" kern="100" dirty="0">
                <a:ea typeface="Aptos" panose="020B0004020202020204" pitchFamily="34" charset="0"/>
                <a:cs typeface="Times New Roman" panose="02020603050405020304" pitchFamily="18" charset="0"/>
              </a:rPr>
              <a:t>(</a:t>
            </a:r>
            <a:r>
              <a:rPr lang="en-GB" sz="2400" kern="100" dirty="0" err="1">
                <a:ea typeface="Aptos" panose="020B0004020202020204" pitchFamily="34" charset="0"/>
                <a:cs typeface="Times New Roman" panose="02020603050405020304" pitchFamily="18" charset="0"/>
              </a:rPr>
              <a:t>Ghali</a:t>
            </a:r>
            <a:r>
              <a:rPr lang="en-GB" sz="2400" kern="100" dirty="0">
                <a:ea typeface="Aptos" panose="020B0004020202020204" pitchFamily="34" charset="0"/>
                <a:cs typeface="Times New Roman" panose="02020603050405020304" pitchFamily="18" charset="0"/>
              </a:rPr>
              <a:t> 1995) </a:t>
            </a:r>
            <a:r>
              <a:rPr lang="en-GB" sz="2400" kern="100" dirty="0">
                <a:effectLst/>
                <a:ea typeface="Aptos" panose="020B0004020202020204" pitchFamily="34" charset="0"/>
                <a:cs typeface="Times New Roman" panose="02020603050405020304" pitchFamily="18" charset="0"/>
              </a:rPr>
              <a:t> </a:t>
            </a:r>
          </a:p>
          <a:p>
            <a:pPr>
              <a:lnSpc>
                <a:spcPct val="107000"/>
              </a:lnSpc>
              <a:spcBef>
                <a:spcPts val="0"/>
              </a:spcBef>
              <a:spcAft>
                <a:spcPts val="800"/>
              </a:spcAft>
            </a:pPr>
            <a:endParaRPr lang="en-GB" sz="22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985827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AE75E-0846-3AD7-FA0A-4FFF06C0C985}"/>
              </a:ext>
            </a:extLst>
          </p:cNvPr>
          <p:cNvSpPr>
            <a:spLocks noGrp="1"/>
          </p:cNvSpPr>
          <p:nvPr>
            <p:ph type="title"/>
          </p:nvPr>
        </p:nvSpPr>
        <p:spPr/>
        <p:txBody>
          <a:bodyPr/>
          <a:lstStyle/>
          <a:p>
            <a:pPr algn="ctr"/>
            <a:r>
              <a:rPr lang="en-GB" dirty="0"/>
              <a:t>The UN and Democracy </a:t>
            </a:r>
            <a:br>
              <a:rPr lang="en-GB" dirty="0"/>
            </a:br>
            <a:r>
              <a:rPr lang="en-GB" dirty="0"/>
              <a:t>in the Post-Cold War Era</a:t>
            </a:r>
          </a:p>
        </p:txBody>
      </p:sp>
      <p:sp>
        <p:nvSpPr>
          <p:cNvPr id="3" name="Content Placeholder 2">
            <a:extLst>
              <a:ext uri="{FF2B5EF4-FFF2-40B4-BE49-F238E27FC236}">
                <a16:creationId xmlns:a16="http://schemas.microsoft.com/office/drawing/2014/main" id="{575031E1-BAA7-0A75-9D91-79DFAF143FB8}"/>
              </a:ext>
            </a:extLst>
          </p:cNvPr>
          <p:cNvSpPr>
            <a:spLocks noGrp="1"/>
          </p:cNvSpPr>
          <p:nvPr>
            <p:ph idx="1"/>
          </p:nvPr>
        </p:nvSpPr>
        <p:spPr/>
        <p:txBody>
          <a:bodyPr>
            <a:normAutofit fontScale="25000" lnSpcReduction="20000"/>
          </a:bodyPr>
          <a:lstStyle/>
          <a:p>
            <a:pPr>
              <a:lnSpc>
                <a:spcPct val="107000"/>
              </a:lnSpc>
              <a:spcBef>
                <a:spcPts val="0"/>
              </a:spcBef>
              <a:spcAft>
                <a:spcPts val="800"/>
              </a:spcAft>
            </a:pPr>
            <a:r>
              <a:rPr lang="en-GB" sz="8000" kern="100" dirty="0">
                <a:ea typeface="Aptos" panose="020B0004020202020204" pitchFamily="34" charset="0"/>
                <a:cs typeface="Times New Roman" panose="02020603050405020304" pitchFamily="18" charset="0"/>
              </a:rPr>
              <a:t>“</a:t>
            </a:r>
            <a:r>
              <a:rPr lang="en-GB" sz="8000" kern="100" dirty="0">
                <a:effectLst/>
                <a:ea typeface="Aptos" panose="020B0004020202020204" pitchFamily="34" charset="0"/>
                <a:cs typeface="Times New Roman" panose="02020603050405020304" pitchFamily="18" charset="0"/>
              </a:rPr>
              <a:t>Already, the United Nations is actively involved in the promotion of democracy within member states. Between January 1992 and June 1994, the UN system received request for electoral assistance from 52 member states. Of those member states requesting assistance, 29 were from Africa, ten from Eastern Europe, 12 from Central and South America, and one from Asia.”</a:t>
            </a:r>
          </a:p>
          <a:p>
            <a:pPr>
              <a:lnSpc>
                <a:spcPct val="107000"/>
              </a:lnSpc>
              <a:spcBef>
                <a:spcPts val="0"/>
              </a:spcBef>
              <a:spcAft>
                <a:spcPts val="800"/>
              </a:spcAft>
            </a:pPr>
            <a:r>
              <a:rPr lang="en-GB" sz="8000" kern="100" dirty="0">
                <a:effectLst/>
                <a:ea typeface="Aptos" panose="020B0004020202020204" pitchFamily="34" charset="0"/>
                <a:cs typeface="Times New Roman" panose="02020603050405020304" pitchFamily="18" charset="0"/>
              </a:rPr>
              <a:t>“Electoral assistance by the UN covers a broad range of operations, from the organization and conduct of an electoral process (Cambodia), to the supervision of an electoral process (Namibia), to the verification of an electoral process (Nicaragua, Eritrea, El Salvador(, to the provision of support to national observers (Mexico), to the coordination and provision of support to international observers in cases where several countries and intergovernmental or nongovernmental organizations have accepted an invitation from a government to send observers for the electoral process (which was the case in Kenya and Malawi). In addition, the United Nations undertakes technical assistance missions in such electoral matters as law, logistics, education training, budgeting, and communication.” </a:t>
            </a:r>
            <a:r>
              <a:rPr lang="en-GB" sz="8000" kern="100" dirty="0">
                <a:ea typeface="Aptos" panose="020B0004020202020204" pitchFamily="34" charset="0"/>
                <a:cs typeface="Times New Roman" panose="02020603050405020304" pitchFamily="18" charset="0"/>
              </a:rPr>
              <a:t>(</a:t>
            </a:r>
            <a:r>
              <a:rPr lang="en-GB" sz="8000" kern="100" dirty="0" err="1">
                <a:ea typeface="Aptos" panose="020B0004020202020204" pitchFamily="34" charset="0"/>
                <a:cs typeface="Times New Roman" panose="02020603050405020304" pitchFamily="18" charset="0"/>
              </a:rPr>
              <a:t>Ghali</a:t>
            </a:r>
            <a:r>
              <a:rPr lang="en-GB" sz="8000" kern="100" dirty="0">
                <a:ea typeface="Aptos" panose="020B0004020202020204" pitchFamily="34" charset="0"/>
                <a:cs typeface="Times New Roman" panose="02020603050405020304" pitchFamily="18" charset="0"/>
              </a:rPr>
              <a:t> 1995) </a:t>
            </a:r>
            <a:r>
              <a:rPr lang="en-GB" sz="8000" kern="100" dirty="0">
                <a:effectLst/>
                <a:ea typeface="Aptos" panose="020B0004020202020204" pitchFamily="34" charset="0"/>
                <a:cs typeface="Times New Roman" panose="02020603050405020304" pitchFamily="18" charset="0"/>
              </a:rPr>
              <a:t> </a:t>
            </a:r>
          </a:p>
          <a:p>
            <a:pPr marL="0" marR="0">
              <a:lnSpc>
                <a:spcPct val="107000"/>
              </a:lnSpc>
              <a:spcBef>
                <a:spcPts val="0"/>
              </a:spcBef>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67351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B9982-7B16-907A-920D-DE7F9158294C}"/>
              </a:ext>
            </a:extLst>
          </p:cNvPr>
          <p:cNvSpPr>
            <a:spLocks noGrp="1"/>
          </p:cNvSpPr>
          <p:nvPr>
            <p:ph type="title"/>
          </p:nvPr>
        </p:nvSpPr>
        <p:spPr/>
        <p:txBody>
          <a:bodyPr/>
          <a:lstStyle/>
          <a:p>
            <a:pPr algn="ctr"/>
            <a:r>
              <a:rPr lang="en-GB" dirty="0"/>
              <a:t>The UN and Democracy </a:t>
            </a:r>
            <a:br>
              <a:rPr lang="en-GB" dirty="0"/>
            </a:br>
            <a:r>
              <a:rPr lang="en-GB" dirty="0"/>
              <a:t>in the Post-Cold War Era</a:t>
            </a:r>
          </a:p>
        </p:txBody>
      </p:sp>
      <p:sp>
        <p:nvSpPr>
          <p:cNvPr id="3" name="Content Placeholder 2">
            <a:extLst>
              <a:ext uri="{FF2B5EF4-FFF2-40B4-BE49-F238E27FC236}">
                <a16:creationId xmlns:a16="http://schemas.microsoft.com/office/drawing/2014/main" id="{15C10DE2-E9F2-F00D-BAA7-E1C6AE30CBA3}"/>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Today, many states are committed to democracy and free elections, but simply holding an election does not make a democracy. The voting outcome must be guaranteed and fulfilled by political processes and judicial structures and given life by the ongoing participation of the peoples involved. Support for democracy cannot, therefore, be limited to support for electoral processes alone, important though these are.</a:t>
            </a:r>
            <a:r>
              <a:rPr lang="en-GB" sz="2400" kern="100" dirty="0">
                <a:ea typeface="Aptos" panose="020B0004020202020204" pitchFamily="34" charset="0"/>
                <a:cs typeface="Times New Roman" panose="02020603050405020304" pitchFamily="18" charset="0"/>
              </a:rPr>
              <a:t>  (</a:t>
            </a:r>
            <a:r>
              <a:rPr lang="en-GB" sz="2400" kern="100" dirty="0" err="1">
                <a:ea typeface="Aptos" panose="020B0004020202020204" pitchFamily="34" charset="0"/>
                <a:cs typeface="Times New Roman" panose="02020603050405020304" pitchFamily="18" charset="0"/>
              </a:rPr>
              <a:t>Ghali</a:t>
            </a:r>
            <a:r>
              <a:rPr lang="en-GB" sz="2400" kern="100" dirty="0">
                <a:ea typeface="Aptos" panose="020B0004020202020204" pitchFamily="34" charset="0"/>
                <a:cs typeface="Times New Roman" panose="02020603050405020304" pitchFamily="18" charset="0"/>
              </a:rPr>
              <a:t> 1995) </a:t>
            </a:r>
            <a:r>
              <a:rPr lang="en-GB" sz="2400" kern="100" dirty="0">
                <a:effectLst/>
                <a:ea typeface="Aptos" panose="020B0004020202020204" pitchFamily="34" charset="0"/>
                <a:cs typeface="Times New Roman" panose="02020603050405020304" pitchFamily="18" charset="0"/>
              </a:rPr>
              <a:t> </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927851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51820-D544-44C8-C47F-83680DF21E13}"/>
              </a:ext>
            </a:extLst>
          </p:cNvPr>
          <p:cNvSpPr>
            <a:spLocks noGrp="1"/>
          </p:cNvSpPr>
          <p:nvPr>
            <p:ph type="title"/>
          </p:nvPr>
        </p:nvSpPr>
        <p:spPr/>
        <p:txBody>
          <a:bodyPr/>
          <a:lstStyle/>
          <a:p>
            <a:pPr algn="ctr"/>
            <a:r>
              <a:rPr lang="en-GB" dirty="0"/>
              <a:t>The UN and Development </a:t>
            </a:r>
            <a:br>
              <a:rPr lang="en-GB" dirty="0"/>
            </a:br>
            <a:r>
              <a:rPr lang="en-GB" dirty="0"/>
              <a:t>in the Post-Cold War Era</a:t>
            </a:r>
          </a:p>
        </p:txBody>
      </p:sp>
      <p:sp>
        <p:nvSpPr>
          <p:cNvPr id="3" name="Content Placeholder 2">
            <a:extLst>
              <a:ext uri="{FF2B5EF4-FFF2-40B4-BE49-F238E27FC236}">
                <a16:creationId xmlns:a16="http://schemas.microsoft.com/office/drawing/2014/main" id="{6FD7ACF0-40A6-DDF0-5CF1-83A368926026}"/>
              </a:ext>
            </a:extLst>
          </p:cNvPr>
          <p:cNvSpPr>
            <a:spLocks noGrp="1"/>
          </p:cNvSpPr>
          <p:nvPr>
            <p:ph idx="1"/>
          </p:nvPr>
        </p:nvSpPr>
        <p:spPr/>
        <p:txBody>
          <a:bodyPr/>
          <a:lstStyle/>
          <a:p>
            <a:r>
              <a:rPr lang="en-GB" sz="2400" kern="100" dirty="0">
                <a:ea typeface="Aptos" panose="020B0004020202020204" pitchFamily="34" charset="0"/>
                <a:cs typeface="Times New Roman" panose="02020603050405020304" pitchFamily="18" charset="0"/>
              </a:rPr>
              <a:t>“</a:t>
            </a:r>
            <a:r>
              <a:rPr lang="en-GB" sz="2400" kern="100" dirty="0">
                <a:effectLst/>
                <a:ea typeface="Aptos" panose="020B0004020202020204" pitchFamily="34" charset="0"/>
                <a:cs typeface="Times New Roman" panose="02020603050405020304" pitchFamily="18" charset="0"/>
              </a:rPr>
              <a:t>At this time of change in world affairs, when restructuring the institutions of international relations is high on the agenda, there are increasing demands for action in the field of economic and social development.” </a:t>
            </a:r>
          </a:p>
          <a:p>
            <a:r>
              <a:rPr lang="en-GB" sz="2400" kern="100" dirty="0">
                <a:effectLst/>
                <a:ea typeface="Aptos" panose="020B0004020202020204" pitchFamily="34" charset="0"/>
                <a:cs typeface="Times New Roman" panose="02020603050405020304" pitchFamily="18" charset="0"/>
              </a:rPr>
              <a:t>“The call for a new unity and clarity of purpose from the United Nations in the field of development—which is now commonly understood to include social and economic development and environmental protection as well- has come from developing and developed countries alike.”  (</a:t>
            </a:r>
            <a:r>
              <a:rPr lang="en-GB" sz="2400" kern="100" dirty="0" err="1">
                <a:effectLst/>
                <a:ea typeface="Aptos" panose="020B0004020202020204" pitchFamily="34" charset="0"/>
                <a:cs typeface="Times New Roman" panose="02020603050405020304" pitchFamily="18" charset="0"/>
              </a:rPr>
              <a:t>Ghali</a:t>
            </a:r>
            <a:r>
              <a:rPr lang="en-GB" sz="2400" kern="100" dirty="0">
                <a:effectLst/>
                <a:ea typeface="Aptos" panose="020B0004020202020204" pitchFamily="34" charset="0"/>
                <a:cs typeface="Times New Roman" panose="02020603050405020304" pitchFamily="18" charset="0"/>
              </a:rPr>
              <a:t> 1992) </a:t>
            </a:r>
          </a:p>
          <a:p>
            <a:endParaRPr lang="en-GB" dirty="0"/>
          </a:p>
        </p:txBody>
      </p:sp>
    </p:spTree>
    <p:extLst>
      <p:ext uri="{BB962C8B-B14F-4D97-AF65-F5344CB8AC3E}">
        <p14:creationId xmlns:p14="http://schemas.microsoft.com/office/powerpoint/2010/main" val="3256772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304</TotalTime>
  <Words>5978</Words>
  <Application>Microsoft Office PowerPoint</Application>
  <PresentationFormat>Widescreen</PresentationFormat>
  <Paragraphs>213</Paragraphs>
  <Slides>49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Aptos</vt:lpstr>
      <vt:lpstr>Aptos Display</vt:lpstr>
      <vt:lpstr>Arial</vt:lpstr>
      <vt:lpstr>Office Theme</vt:lpstr>
      <vt:lpstr>Global Governance</vt:lpstr>
      <vt:lpstr>The 1970s</vt:lpstr>
      <vt:lpstr>East vs West</vt:lpstr>
      <vt:lpstr>Challenges in the Soviet Union</vt:lpstr>
      <vt:lpstr>Challenges in the Soviet Union</vt:lpstr>
      <vt:lpstr>Capitalism vs Communism</vt:lpstr>
      <vt:lpstr>Capitalism vs Communism</vt:lpstr>
      <vt:lpstr>Capitalism vs Communism</vt:lpstr>
      <vt:lpstr>Capitalism vs Communism</vt:lpstr>
      <vt:lpstr>Capitalism vs Communism</vt:lpstr>
      <vt:lpstr>A Changing World</vt:lpstr>
      <vt:lpstr>A Changing World</vt:lpstr>
      <vt:lpstr>Capitalism vs Communism</vt:lpstr>
      <vt:lpstr>A Changing World</vt:lpstr>
      <vt:lpstr>The Cold War</vt:lpstr>
      <vt:lpstr>The Collapse of Communism</vt:lpstr>
      <vt:lpstr>The Collapse of Communism</vt:lpstr>
      <vt:lpstr>The Collapse of Communism</vt:lpstr>
      <vt:lpstr>The Collapse of Communism</vt:lpstr>
      <vt:lpstr>The Collapse of Communism</vt:lpstr>
      <vt:lpstr>Glastnost and Perestroika</vt:lpstr>
      <vt:lpstr>The Collapse of Communism</vt:lpstr>
      <vt:lpstr>The Collapse of Communism</vt:lpstr>
      <vt:lpstr>The Collapse of Communism</vt:lpstr>
      <vt:lpstr>The Persistence of Communism </vt:lpstr>
      <vt:lpstr>Reforms in the USSR vs China</vt:lpstr>
      <vt:lpstr>Economic Reforms in China</vt:lpstr>
      <vt:lpstr>Economic Reforms in China</vt:lpstr>
      <vt:lpstr>Economic Reforms in China</vt:lpstr>
      <vt:lpstr>Economic Disparities in China</vt:lpstr>
      <vt:lpstr>Economic Disparities in China</vt:lpstr>
      <vt:lpstr>Development during the Cold War</vt:lpstr>
      <vt:lpstr>Russia and the US in the Post-Cold War Era</vt:lpstr>
      <vt:lpstr>The Role of International Organizations</vt:lpstr>
      <vt:lpstr>The Role of International Organizations</vt:lpstr>
      <vt:lpstr>The UN in the Post-Cold War Era</vt:lpstr>
      <vt:lpstr>The UN in the Post-Cold War Era</vt:lpstr>
      <vt:lpstr>The UN in the Post-Cold War Era</vt:lpstr>
      <vt:lpstr>UN Peacekeeping in the Post-Cold War Era</vt:lpstr>
      <vt:lpstr>UN Peacekeeping in the Post-Cold War Era</vt:lpstr>
      <vt:lpstr>The Security Council and the Use of Force</vt:lpstr>
      <vt:lpstr>The Security Council and Human Rights</vt:lpstr>
      <vt:lpstr>The UN and Democracy  in the Post-Cold War Era</vt:lpstr>
      <vt:lpstr>The UN and Democracy  in the Post-Cold War Era</vt:lpstr>
      <vt:lpstr>The UN and Democracy  in the Post-Cold War Era</vt:lpstr>
      <vt:lpstr>The UN and Democracy  in the Post-Cold War Era</vt:lpstr>
      <vt:lpstr>The UN and Democracy  in the Post-Cold War Era</vt:lpstr>
      <vt:lpstr>The UN and Democracy  in the Post-Cold War Era</vt:lpstr>
      <vt:lpstr>The UN and Development  in the Post-Cold War Era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janieyh 10</dc:creator>
  <cp:lastModifiedBy>janieyh 10</cp:lastModifiedBy>
  <cp:revision>209</cp:revision>
  <dcterms:created xsi:type="dcterms:W3CDTF">2024-04-15T07:42:32Z</dcterms:created>
  <dcterms:modified xsi:type="dcterms:W3CDTF">2024-04-22T08:19:37Z</dcterms:modified>
</cp:coreProperties>
</file>