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3"/>
  </p:notesMasterIdLst>
  <p:handoutMasterIdLst>
    <p:handoutMasterId r:id="rId34"/>
  </p:handoutMasterIdLst>
  <p:sldIdLst>
    <p:sldId id="256" r:id="rId4"/>
    <p:sldId id="257" r:id="rId5"/>
    <p:sldId id="294" r:id="rId6"/>
    <p:sldId id="298" r:id="rId7"/>
    <p:sldId id="300" r:id="rId8"/>
    <p:sldId id="299" r:id="rId9"/>
    <p:sldId id="301" r:id="rId10"/>
    <p:sldId id="305" r:id="rId11"/>
    <p:sldId id="306" r:id="rId12"/>
    <p:sldId id="322" r:id="rId13"/>
    <p:sldId id="308" r:id="rId14"/>
    <p:sldId id="295" r:id="rId15"/>
    <p:sldId id="296" r:id="rId16"/>
    <p:sldId id="307" r:id="rId17"/>
    <p:sldId id="309" r:id="rId18"/>
    <p:sldId id="315" r:id="rId19"/>
    <p:sldId id="320" r:id="rId20"/>
    <p:sldId id="310" r:id="rId21"/>
    <p:sldId id="303" r:id="rId22"/>
    <p:sldId id="311" r:id="rId23"/>
    <p:sldId id="293" r:id="rId24"/>
    <p:sldId id="321" r:id="rId25"/>
    <p:sldId id="312" r:id="rId26"/>
    <p:sldId id="313" r:id="rId27"/>
    <p:sldId id="316" r:id="rId28"/>
    <p:sldId id="317" r:id="rId29"/>
    <p:sldId id="318" r:id="rId30"/>
    <p:sldId id="319" r:id="rId31"/>
    <p:sldId id="291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14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guide/components/activities.html#SavingActivityState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https://developer.android.com/guide/components/activities.html#Lifecycle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074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https://developer.android.com/reference/android/app/Activity.html#ActivityLifecycle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https://developer.android.com/guide/components/activities.html#ImplementingLifecycleCallbacks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093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https://developer.android.com/guide/components/activities.html#ImplementingLifecycleCallbacks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069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</a:t>
            </a:r>
            <a:r>
              <a:rPr lang="en-GB" dirty="0">
                <a:hlinkClick r:id="rId3"/>
              </a:rPr>
              <a:t>https://developer.android.com/guide/components/activities.html#SavingActivityState</a:t>
            </a:r>
            <a:r>
              <a:rPr lang="en-GB" dirty="0"/>
              <a:t> [accessed:</a:t>
            </a:r>
            <a:r>
              <a:rPr lang="en-GB" baseline="0" dirty="0"/>
              <a:t> 15-Oct-2016]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05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UI layout is essentially made up of a collection</a:t>
            </a:r>
            <a:r>
              <a:rPr lang="en-GB" baseline="0" dirty="0"/>
              <a:t> </a:t>
            </a:r>
            <a:r>
              <a:rPr lang="en-GB" dirty="0"/>
              <a:t>hierarchy of Views and </a:t>
            </a:r>
            <a:r>
              <a:rPr lang="en-GB" dirty="0" err="1"/>
              <a:t>ViewGroup</a:t>
            </a:r>
            <a:r>
              <a:rPr lang="en-GB" dirty="0"/>
              <a:t> objects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1645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https://developer.android.com/guide/topics/ui/ui-events.html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588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Google</a:t>
            </a:r>
            <a:r>
              <a:rPr lang="en-GB" baseline="0" dirty="0"/>
              <a:t> </a:t>
            </a:r>
            <a:r>
              <a:rPr lang="en-GB" baseline="0" dirty="0" err="1"/>
              <a:t>android:onclick</a:t>
            </a:r>
            <a:r>
              <a:rPr lang="en-GB" baseline="0" dirty="0"/>
              <a:t> vs </a:t>
            </a:r>
            <a:r>
              <a:rPr lang="en-GB" baseline="0" dirty="0" err="1"/>
              <a:t>OnClickListener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1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eveloper.android.com/reference/android/widget/RadioButton.html" TargetMode="External"/><Relationship Id="rId3" Type="http://schemas.openxmlformats.org/officeDocument/2006/relationships/hyperlink" Target="https://developer.android.com/reference/android/widget/EditText.html" TargetMode="External"/><Relationship Id="rId7" Type="http://schemas.openxmlformats.org/officeDocument/2006/relationships/hyperlink" Target="https://developer.android.com/reference/android/widget/RadioGroup.html" TargetMode="External"/><Relationship Id="rId12" Type="http://schemas.openxmlformats.org/officeDocument/2006/relationships/hyperlink" Target="https://developer.android.com/reference/android/widget/TimePicker.html" TargetMode="External"/><Relationship Id="rId2" Type="http://schemas.openxmlformats.org/officeDocument/2006/relationships/hyperlink" Target="https://developer.android.com/reference/android/widget/Butt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veloper.android.com/reference/android/widget/CheckBox.html" TargetMode="External"/><Relationship Id="rId11" Type="http://schemas.openxmlformats.org/officeDocument/2006/relationships/hyperlink" Target="https://developer.android.com/reference/android/widget/DatePicker.html" TargetMode="External"/><Relationship Id="rId5" Type="http://schemas.openxmlformats.org/officeDocument/2006/relationships/hyperlink" Target="https://developer.android.com/reference/android/widget/TextView.html" TargetMode="External"/><Relationship Id="rId10" Type="http://schemas.openxmlformats.org/officeDocument/2006/relationships/hyperlink" Target="https://developer.android.com/reference/android/widget/Spinner.html" TargetMode="External"/><Relationship Id="rId4" Type="http://schemas.openxmlformats.org/officeDocument/2006/relationships/hyperlink" Target="https://developer.android.com/reference/android/widget/AutoCompleteTextView.html" TargetMode="External"/><Relationship Id="rId9" Type="http://schemas.openxmlformats.org/officeDocument/2006/relationships/hyperlink" Target="https://developer.android.com/reference/android/widget/ToggleButton.htm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– Layout Interaction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17-Oct-2016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Getting your Activity and Layout talking to each other.</a:t>
            </a:r>
          </a:p>
          <a:p>
            <a:r>
              <a:rPr lang="en-GB" dirty="0"/>
              <a:t>Today’s Java Concepts</a:t>
            </a:r>
          </a:p>
          <a:p>
            <a:pPr lvl="1"/>
            <a:r>
              <a:rPr lang="en-GB" dirty="0"/>
              <a:t>Casting</a:t>
            </a:r>
          </a:p>
          <a:p>
            <a:pPr lvl="1"/>
            <a:r>
              <a:rPr lang="en-GB" dirty="0"/>
              <a:t>Interface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Activity-Layout Interaction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Today’s lecture is all about interaction between the user interface layout and the activity.</a:t>
            </a:r>
          </a:p>
          <a:p>
            <a:r>
              <a:rPr lang="en-GB" dirty="0"/>
              <a:t>Recall that an activity</a:t>
            </a:r>
          </a:p>
          <a:p>
            <a:pPr lvl="1"/>
            <a:r>
              <a:rPr lang="en-GB" dirty="0"/>
              <a:t>provides an interface (layout) through which users can interact in order to do something, and </a:t>
            </a:r>
          </a:p>
          <a:p>
            <a:pPr lvl="1"/>
            <a:r>
              <a:rPr lang="en-GB" dirty="0"/>
              <a:t>manages the user interaction with the layout interface.</a:t>
            </a:r>
          </a:p>
          <a:p>
            <a:r>
              <a:rPr lang="en-GB" dirty="0"/>
              <a:t>An activity has a lifecycle, various states it transitions through.</a:t>
            </a:r>
          </a:p>
          <a:p>
            <a:r>
              <a:rPr lang="en-GB" dirty="0"/>
              <a:t>Understanding this lifecycle is important for developing a good and flexible application and knowing when to respond to user interaction.</a:t>
            </a:r>
          </a:p>
        </p:txBody>
      </p:sp>
    </p:spTree>
    <p:extLst>
      <p:ext uri="{BB962C8B-B14F-4D97-AF65-F5344CB8AC3E}">
        <p14:creationId xmlns:p14="http://schemas.microsoft.com/office/powerpoint/2010/main" val="349282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 activity can exist in the following three states:</a:t>
            </a:r>
          </a:p>
          <a:p>
            <a:pPr lvl="1"/>
            <a:r>
              <a:rPr lang="en-GB" b="1" dirty="0"/>
              <a:t>Resumed</a:t>
            </a:r>
            <a:r>
              <a:rPr lang="en-GB" dirty="0"/>
              <a:t> (aka as Running or Active): activity is in the foreground of the screen and has user focus. At the top of the stack.</a:t>
            </a:r>
          </a:p>
          <a:p>
            <a:pPr lvl="1"/>
            <a:r>
              <a:rPr lang="en-GB" b="1" dirty="0"/>
              <a:t>Paused</a:t>
            </a:r>
            <a:r>
              <a:rPr lang="en-GB" dirty="0"/>
              <a:t>: has lost focus but is still visible. Alive and maintains all state and member information.</a:t>
            </a:r>
          </a:p>
          <a:p>
            <a:pPr lvl="2"/>
            <a:r>
              <a:rPr lang="en-GB" dirty="0"/>
              <a:t>Another activity is in the foreground and has focus, but this activity is still visible. </a:t>
            </a:r>
          </a:p>
          <a:p>
            <a:pPr lvl="2"/>
            <a:r>
              <a:rPr lang="en-GB" dirty="0"/>
              <a:t>Will be killed if memory is extremely low.</a:t>
            </a:r>
          </a:p>
          <a:p>
            <a:pPr lvl="1"/>
            <a:r>
              <a:rPr lang="en-GB" b="1" dirty="0"/>
              <a:t>Stopped</a:t>
            </a:r>
            <a:r>
              <a:rPr lang="en-GB" dirty="0"/>
              <a:t>: obscured by another activity. Retains state and member information, but hidden.</a:t>
            </a:r>
          </a:p>
          <a:p>
            <a:pPr lvl="2"/>
            <a:r>
              <a:rPr lang="en-GB" dirty="0"/>
              <a:t>The activity is now in the background and completely hidden by another activity. </a:t>
            </a:r>
          </a:p>
          <a:p>
            <a:pPr lvl="2"/>
            <a:r>
              <a:rPr lang="en-GB" dirty="0"/>
              <a:t>Will be killed if memory is needed elsewhere.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42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  <a:r>
              <a:rPr lang="en-GB" dirty="0" err="1"/>
              <a:t>Callback</a:t>
            </a:r>
            <a:r>
              <a:rPr lang="en-GB" dirty="0"/>
              <a:t>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manage activity state and what happens in your app through the various activity lifecycle </a:t>
            </a:r>
            <a:r>
              <a:rPr lang="en-GB" dirty="0" err="1"/>
              <a:t>callback</a:t>
            </a:r>
            <a:r>
              <a:rPr lang="en-GB" dirty="0"/>
              <a:t> methods.</a:t>
            </a:r>
          </a:p>
          <a:p>
            <a:r>
              <a:rPr lang="en-GB" dirty="0"/>
              <a:t>A </a:t>
            </a:r>
            <a:r>
              <a:rPr lang="en-GB" dirty="0" err="1"/>
              <a:t>callback</a:t>
            </a:r>
            <a:r>
              <a:rPr lang="en-GB" dirty="0"/>
              <a:t> method is code that you pass to other code (the activity) and let that code execute it (call back) at some convenient time.</a:t>
            </a:r>
          </a:p>
          <a:p>
            <a:r>
              <a:rPr lang="en-GB" dirty="0"/>
              <a:t>There are several </a:t>
            </a:r>
            <a:r>
              <a:rPr lang="en-GB" dirty="0" err="1"/>
              <a:t>callback</a:t>
            </a:r>
            <a:r>
              <a:rPr lang="en-GB" dirty="0"/>
              <a:t> methods that an activity can receive due to a change in its state.</a:t>
            </a:r>
          </a:p>
          <a:p>
            <a:r>
              <a:rPr lang="en-GB" dirty="0"/>
              <a:t>Each </a:t>
            </a:r>
            <a:r>
              <a:rPr lang="en-GB" dirty="0" err="1"/>
              <a:t>callback</a:t>
            </a:r>
            <a:r>
              <a:rPr lang="en-GB" dirty="0"/>
              <a:t> provides a way for you to define specific work that is appropriate and that needs to happen for that state change.</a:t>
            </a:r>
          </a:p>
        </p:txBody>
      </p:sp>
    </p:spTree>
    <p:extLst>
      <p:ext uri="{BB962C8B-B14F-4D97-AF65-F5344CB8AC3E}">
        <p14:creationId xmlns:p14="http://schemas.microsoft.com/office/powerpoint/2010/main" val="394212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Arrow Connector 35"/>
          <p:cNvCxnSpPr>
            <a:stCxn id="44" idx="1"/>
          </p:cNvCxnSpPr>
          <p:nvPr/>
        </p:nvCxnSpPr>
        <p:spPr>
          <a:xfrm flipH="1">
            <a:off x="4686300" y="3250421"/>
            <a:ext cx="1613892" cy="244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stCxn id="16" idx="0"/>
            <a:endCxn id="7" idx="1"/>
          </p:cNvCxnSpPr>
          <p:nvPr/>
        </p:nvCxnSpPr>
        <p:spPr>
          <a:xfrm rot="5400000" flipH="1" flipV="1">
            <a:off x="1589053" y="2115029"/>
            <a:ext cx="1355422" cy="187416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stCxn id="14" idx="3"/>
            <a:endCxn id="17" idx="2"/>
          </p:cNvCxnSpPr>
          <p:nvPr/>
        </p:nvCxnSpPr>
        <p:spPr>
          <a:xfrm flipV="1">
            <a:off x="4646729" y="2966454"/>
            <a:ext cx="2157519" cy="2395453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Elbow Connector 52"/>
          <p:cNvCxnSpPr>
            <a:stCxn id="13" idx="3"/>
            <a:endCxn id="9" idx="3"/>
          </p:cNvCxnSpPr>
          <p:nvPr/>
        </p:nvCxnSpPr>
        <p:spPr>
          <a:xfrm flipH="1" flipV="1">
            <a:off x="4639557" y="3274902"/>
            <a:ext cx="5266" cy="1398910"/>
          </a:xfrm>
          <a:prstGeom prst="bentConnector3">
            <a:avLst>
              <a:gd name="adj1" fmla="val -23015780"/>
            </a:avLst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Elbow Connector 50"/>
          <p:cNvCxnSpPr>
            <a:stCxn id="14" idx="1"/>
            <a:endCxn id="16" idx="2"/>
          </p:cNvCxnSpPr>
          <p:nvPr/>
        </p:nvCxnSpPr>
        <p:spPr>
          <a:xfrm rot="10800000">
            <a:off x="1329681" y="4161873"/>
            <a:ext cx="1876889" cy="1200035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14" idx="2"/>
            <a:endCxn id="15" idx="0"/>
          </p:cNvCxnSpPr>
          <p:nvPr/>
        </p:nvCxnSpPr>
        <p:spPr>
          <a:xfrm>
            <a:off x="3926649" y="5501572"/>
            <a:ext cx="7172" cy="3844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13" idx="2"/>
            <a:endCxn id="14" idx="0"/>
          </p:cNvCxnSpPr>
          <p:nvPr/>
        </p:nvCxnSpPr>
        <p:spPr>
          <a:xfrm>
            <a:off x="3924743" y="4813477"/>
            <a:ext cx="1906" cy="4087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0" idx="2"/>
            <a:endCxn id="13" idx="0"/>
          </p:cNvCxnSpPr>
          <p:nvPr/>
        </p:nvCxnSpPr>
        <p:spPr>
          <a:xfrm>
            <a:off x="3919477" y="4020825"/>
            <a:ext cx="5266" cy="5133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Lifecycle and </a:t>
            </a:r>
            <a:r>
              <a:rPr lang="en-GB" dirty="0" err="1"/>
              <a:t>Callback</a:t>
            </a:r>
            <a:r>
              <a:rPr lang="en-GB" dirty="0"/>
              <a:t> Methods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03848" y="2234736"/>
            <a:ext cx="1440160" cy="279331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onCreate</a:t>
            </a:r>
            <a:r>
              <a:rPr lang="en-GB" sz="12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203848" y="2684986"/>
            <a:ext cx="1435709" cy="279331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onStart</a:t>
            </a:r>
            <a:r>
              <a:rPr lang="en-GB" sz="12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199397" y="3135236"/>
            <a:ext cx="1440160" cy="279331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onResume</a:t>
            </a:r>
            <a:r>
              <a:rPr lang="en-GB" sz="12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199397" y="3588777"/>
            <a:ext cx="1440160" cy="432048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Activity Running</a:t>
            </a:r>
          </a:p>
        </p:txBody>
      </p:sp>
      <p:sp>
        <p:nvSpPr>
          <p:cNvPr id="11" name="Flowchart: Terminator 10"/>
          <p:cNvSpPr/>
          <p:nvPr/>
        </p:nvSpPr>
        <p:spPr>
          <a:xfrm>
            <a:off x="3203848" y="1556792"/>
            <a:ext cx="1440160" cy="507025"/>
          </a:xfrm>
          <a:prstGeom prst="flowChartTermina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Activity launched</a:t>
            </a:r>
          </a:p>
        </p:txBody>
      </p:sp>
      <p:sp>
        <p:nvSpPr>
          <p:cNvPr id="12" name="Flowchart: Terminator 11"/>
          <p:cNvSpPr/>
          <p:nvPr/>
        </p:nvSpPr>
        <p:spPr>
          <a:xfrm>
            <a:off x="3213741" y="6309320"/>
            <a:ext cx="1440159" cy="507025"/>
          </a:xfrm>
          <a:prstGeom prst="flowChartTermina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Activity shut down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204663" y="4534146"/>
            <a:ext cx="1440160" cy="279331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onPause</a:t>
            </a:r>
            <a:r>
              <a:rPr lang="en-GB" sz="12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206569" y="5222241"/>
            <a:ext cx="1440160" cy="279331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onStop</a:t>
            </a:r>
            <a:r>
              <a:rPr lang="en-GB" sz="12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213741" y="5885973"/>
            <a:ext cx="1440160" cy="279331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onDestroy</a:t>
            </a:r>
            <a:r>
              <a:rPr lang="en-GB" sz="12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09600" y="3729824"/>
            <a:ext cx="1440160" cy="432048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App process killed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084168" y="2687123"/>
            <a:ext cx="1440160" cy="279331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onRestart</a:t>
            </a:r>
            <a:r>
              <a:rPr lang="en-GB" sz="12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89467" y="4136307"/>
            <a:ext cx="2918637" cy="2616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100" dirty="0"/>
              <a:t>Another activity comes into the foreground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292080" y="3717032"/>
            <a:ext cx="1296144" cy="4308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100" dirty="0"/>
              <a:t>User returns to the activity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292080" y="5086345"/>
            <a:ext cx="1296144" cy="4308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100" dirty="0"/>
              <a:t>User navigates to the activity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66564" y="4673811"/>
            <a:ext cx="1726232" cy="4308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Apps with higher priority need more memory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83568" y="3096755"/>
            <a:ext cx="1296144" cy="4308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User navigates to the activity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011265" y="5589240"/>
            <a:ext cx="3816423" cy="169277"/>
          </a:xfrm>
          <a:prstGeom prst="rect">
            <a:avLst/>
          </a:prstGeom>
          <a:solidFill>
            <a:schemeClr val="bg1"/>
          </a:solidFill>
        </p:spPr>
        <p:txBody>
          <a:bodyPr wrap="square" tIns="0" bIns="0" rtlCol="0">
            <a:spAutoFit/>
          </a:bodyPr>
          <a:lstStyle/>
          <a:p>
            <a:pPr algn="ctr"/>
            <a:r>
              <a:rPr lang="en-GB" sz="1100" dirty="0"/>
              <a:t>The activity is finishing or being destroyed by the system</a:t>
            </a:r>
          </a:p>
        </p:txBody>
      </p:sp>
      <p:cxnSp>
        <p:nvCxnSpPr>
          <p:cNvPr id="25" name="Straight Arrow Connector 24"/>
          <p:cNvCxnSpPr>
            <a:stCxn id="11" idx="2"/>
            <a:endCxn id="7" idx="0"/>
          </p:cNvCxnSpPr>
          <p:nvPr/>
        </p:nvCxnSpPr>
        <p:spPr>
          <a:xfrm>
            <a:off x="3923928" y="2063817"/>
            <a:ext cx="0" cy="1709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8" idx="2"/>
            <a:endCxn id="9" idx="0"/>
          </p:cNvCxnSpPr>
          <p:nvPr/>
        </p:nvCxnSpPr>
        <p:spPr>
          <a:xfrm flipH="1">
            <a:off x="3919477" y="2964317"/>
            <a:ext cx="2226" cy="1709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7" idx="2"/>
            <a:endCxn id="8" idx="0"/>
          </p:cNvCxnSpPr>
          <p:nvPr/>
        </p:nvCxnSpPr>
        <p:spPr>
          <a:xfrm flipH="1">
            <a:off x="3921703" y="2514067"/>
            <a:ext cx="2225" cy="1709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9" idx="2"/>
            <a:endCxn id="10" idx="0"/>
          </p:cNvCxnSpPr>
          <p:nvPr/>
        </p:nvCxnSpPr>
        <p:spPr>
          <a:xfrm>
            <a:off x="3919477" y="3414567"/>
            <a:ext cx="0" cy="174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2699793" y="4895582"/>
            <a:ext cx="2520280" cy="169277"/>
          </a:xfrm>
          <a:prstGeom prst="rect">
            <a:avLst/>
          </a:prstGeom>
          <a:solidFill>
            <a:schemeClr val="bg1"/>
          </a:solidFill>
        </p:spPr>
        <p:txBody>
          <a:bodyPr wrap="square" tIns="0" bIns="0" rtlCol="0">
            <a:spAutoFit/>
          </a:bodyPr>
          <a:lstStyle/>
          <a:p>
            <a:pPr algn="ctr"/>
            <a:r>
              <a:rPr lang="en-GB" sz="1100" dirty="0"/>
              <a:t>The activity is no longer visible</a:t>
            </a:r>
          </a:p>
        </p:txBody>
      </p:sp>
      <p:cxnSp>
        <p:nvCxnSpPr>
          <p:cNvPr id="47" name="Straight Arrow Connector 46"/>
          <p:cNvCxnSpPr>
            <a:stCxn id="15" idx="2"/>
            <a:endCxn id="12" idx="0"/>
          </p:cNvCxnSpPr>
          <p:nvPr/>
        </p:nvCxnSpPr>
        <p:spPr>
          <a:xfrm>
            <a:off x="3933821" y="6165304"/>
            <a:ext cx="0" cy="1440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17" idx="1"/>
            <a:endCxn id="8" idx="3"/>
          </p:cNvCxnSpPr>
          <p:nvPr/>
        </p:nvCxnSpPr>
        <p:spPr>
          <a:xfrm flipH="1" flipV="1">
            <a:off x="4639557" y="2824652"/>
            <a:ext cx="1444611" cy="21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TextBox 65"/>
          <p:cNvSpPr txBox="1"/>
          <p:nvPr/>
        </p:nvSpPr>
        <p:spPr>
          <a:xfrm>
            <a:off x="6301502" y="1683906"/>
            <a:ext cx="280380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Activity is being created. Use to initialise activity members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6301502" y="2317796"/>
            <a:ext cx="2803808" cy="2769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Activity is about to become visible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6300192" y="6025638"/>
            <a:ext cx="280380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Activity about to be destroyed. Use to clean up and release any resources</a:t>
            </a:r>
          </a:p>
        </p:txBody>
      </p:sp>
      <p:cxnSp>
        <p:nvCxnSpPr>
          <p:cNvPr id="70" name="Straight Arrow Connector 69"/>
          <p:cNvCxnSpPr>
            <a:stCxn id="68" idx="1"/>
            <a:endCxn id="15" idx="3"/>
          </p:cNvCxnSpPr>
          <p:nvPr/>
        </p:nvCxnSpPr>
        <p:spPr>
          <a:xfrm flipH="1" flipV="1">
            <a:off x="4653901" y="6025639"/>
            <a:ext cx="1646291" cy="230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67" idx="1"/>
          </p:cNvCxnSpPr>
          <p:nvPr/>
        </p:nvCxnSpPr>
        <p:spPr>
          <a:xfrm flipH="1">
            <a:off x="4686300" y="2456296"/>
            <a:ext cx="1615202" cy="310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66" idx="1"/>
            <a:endCxn id="7" idx="3"/>
          </p:cNvCxnSpPr>
          <p:nvPr/>
        </p:nvCxnSpPr>
        <p:spPr>
          <a:xfrm flipH="1">
            <a:off x="4644008" y="1914739"/>
            <a:ext cx="1657494" cy="4596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6300192" y="3111921"/>
            <a:ext cx="2803808" cy="2769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Activity has become visible (“resumed”)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6300192" y="4551511"/>
            <a:ext cx="280380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Another activity is taking focus, activity about to be paused.</a:t>
            </a:r>
          </a:p>
        </p:txBody>
      </p:sp>
      <p:cxnSp>
        <p:nvCxnSpPr>
          <p:cNvPr id="39" name="Straight Arrow Connector 38"/>
          <p:cNvCxnSpPr>
            <a:stCxn id="55" idx="1"/>
            <a:endCxn id="13" idx="3"/>
          </p:cNvCxnSpPr>
          <p:nvPr/>
        </p:nvCxnSpPr>
        <p:spPr>
          <a:xfrm flipH="1" flipV="1">
            <a:off x="4644823" y="4673812"/>
            <a:ext cx="1655369" cy="1085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6300192" y="5415607"/>
            <a:ext cx="280380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Activity is no longer visible, activity is now stopped.</a:t>
            </a:r>
          </a:p>
        </p:txBody>
      </p:sp>
      <p:cxnSp>
        <p:nvCxnSpPr>
          <p:cNvPr id="46" name="Straight Arrow Connector 45"/>
          <p:cNvCxnSpPr>
            <a:stCxn id="58" idx="1"/>
            <a:endCxn id="14" idx="3"/>
          </p:cNvCxnSpPr>
          <p:nvPr/>
        </p:nvCxnSpPr>
        <p:spPr>
          <a:xfrm flipH="1" flipV="1">
            <a:off x="4646729" y="5361907"/>
            <a:ext cx="1653463" cy="2845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47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  <p:bldP spid="67" grpId="0" animBg="1"/>
      <p:bldP spid="68" grpId="0" animBg="1"/>
      <p:bldP spid="44" grpId="0" animBg="1"/>
      <p:bldP spid="55" grpId="0" animBg="1"/>
      <p:bldP spid="5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Implementing the Lifecycle </a:t>
            </a:r>
            <a:r>
              <a:rPr lang="en-GB" dirty="0" err="1"/>
              <a:t>Callbacks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7704" y="1526000"/>
            <a:ext cx="5668571" cy="53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98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Saving Activity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When an activity is paused or stopped, the state of the activity is retained.</a:t>
            </a:r>
          </a:p>
          <a:p>
            <a:r>
              <a:rPr lang="en-GB" dirty="0"/>
              <a:t>The Activity object is still held in memory and all its members and state information is still alive.</a:t>
            </a:r>
          </a:p>
          <a:p>
            <a:r>
              <a:rPr lang="en-GB" dirty="0"/>
              <a:t>Changes already made by the user are retained so that when the activity resumes, the changes still exist.</a:t>
            </a:r>
          </a:p>
          <a:p>
            <a:r>
              <a:rPr lang="en-GB" dirty="0"/>
              <a:t>When the activity is destroyed to recover memory, the Activity object is destroyed.</a:t>
            </a:r>
          </a:p>
          <a:p>
            <a:pPr lvl="1"/>
            <a:r>
              <a:rPr lang="en-GB" dirty="0"/>
              <a:t>The user, however, is unaware of this and will expect the activity state to be retained when they navigate back to it.</a:t>
            </a:r>
          </a:p>
          <a:p>
            <a:r>
              <a:rPr lang="en-GB" dirty="0"/>
              <a:t>To preserve activity state, you implement the save and restore state </a:t>
            </a:r>
            <a:r>
              <a:rPr lang="en-GB" dirty="0" err="1"/>
              <a:t>callback</a:t>
            </a:r>
            <a:r>
              <a:rPr lang="en-GB" dirty="0"/>
              <a:t> methods.</a:t>
            </a:r>
          </a:p>
        </p:txBody>
      </p:sp>
    </p:spTree>
    <p:extLst>
      <p:ext uri="{BB962C8B-B14F-4D97-AF65-F5344CB8AC3E}">
        <p14:creationId xmlns:p14="http://schemas.microsoft.com/office/powerpoint/2010/main" val="3975718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Save and Restore State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err="1"/>
              <a:t>onSaveInstanceState</a:t>
            </a:r>
            <a:r>
              <a:rPr lang="en-GB" b="1" dirty="0"/>
              <a:t>()</a:t>
            </a:r>
            <a:r>
              <a:rPr lang="en-GB" dirty="0"/>
              <a:t>: called before making the activity vulnerable to destruction.</a:t>
            </a:r>
          </a:p>
          <a:p>
            <a:pPr lvl="1"/>
            <a:r>
              <a:rPr lang="en-GB" dirty="0"/>
              <a:t>This method is passed a </a:t>
            </a:r>
            <a:r>
              <a:rPr lang="en-GB" b="1" i="1" dirty="0"/>
              <a:t>Bundle</a:t>
            </a:r>
            <a:r>
              <a:rPr lang="en-GB" dirty="0"/>
              <a:t> of state information about the activity to save as name-value pairs.</a:t>
            </a:r>
          </a:p>
          <a:p>
            <a:r>
              <a:rPr lang="en-GB" dirty="0"/>
              <a:t>If the Activity is killed and the user navigates back, the system recreates the activity and passes the bundle to the call back methods: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sz="2600" b="1" dirty="0">
                <a:sym typeface="Wingdings 3" panose="05040102010807070707" pitchFamily="18" charset="2"/>
              </a:rPr>
              <a:t> </a:t>
            </a:r>
            <a:r>
              <a:rPr lang="en-GB" sz="2600" b="1" dirty="0" err="1"/>
              <a:t>onCreate</a:t>
            </a:r>
            <a:r>
              <a:rPr lang="en-GB" sz="2600" b="1" dirty="0"/>
              <a:t>()</a:t>
            </a:r>
            <a:r>
              <a:rPr lang="en-GB" sz="2600" dirty="0"/>
              <a:t>	</a:t>
            </a:r>
            <a:r>
              <a:rPr lang="en-GB" sz="2600" dirty="0">
                <a:sym typeface="Wingdings 3" panose="05040102010807070707" pitchFamily="18" charset="2"/>
              </a:rPr>
              <a:t> </a:t>
            </a:r>
            <a:r>
              <a:rPr lang="en-GB" sz="2600" b="1" dirty="0" err="1">
                <a:solidFill>
                  <a:prstClr val="black"/>
                </a:solidFill>
              </a:rPr>
              <a:t>onRestoreInstanceState</a:t>
            </a:r>
            <a:r>
              <a:rPr lang="en-GB" sz="2600" b="1" dirty="0">
                <a:solidFill>
                  <a:prstClr val="black"/>
                </a:solidFill>
              </a:rPr>
              <a:t>()</a:t>
            </a:r>
            <a:endParaRPr lang="en-GB" sz="2600" b="1" dirty="0"/>
          </a:p>
          <a:p>
            <a:r>
              <a:rPr lang="en-GB" dirty="0"/>
              <a:t>Either of these methods can be used to extract the saved state from </a:t>
            </a:r>
            <a:r>
              <a:rPr lang="en-GB" b="1" i="1" dirty="0"/>
              <a:t>Bundle</a:t>
            </a:r>
            <a:r>
              <a:rPr lang="en-GB" dirty="0"/>
              <a:t> and restore the activity.</a:t>
            </a:r>
          </a:p>
          <a:p>
            <a:r>
              <a:rPr lang="en-GB" dirty="0"/>
              <a:t>If there is no state information to restore, Bundle is null.</a:t>
            </a:r>
          </a:p>
        </p:txBody>
      </p:sp>
    </p:spTree>
    <p:extLst>
      <p:ext uri="{BB962C8B-B14F-4D97-AF65-F5344CB8AC3E}">
        <p14:creationId xmlns:p14="http://schemas.microsoft.com/office/powerpoint/2010/main" val="617840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/>
          <p:cNvSpPr txBox="1"/>
          <p:nvPr/>
        </p:nvSpPr>
        <p:spPr>
          <a:xfrm>
            <a:off x="4114453" y="2598783"/>
            <a:ext cx="194598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Another activity comes into the foreground</a:t>
            </a:r>
          </a:p>
        </p:txBody>
      </p:sp>
      <p:sp>
        <p:nvSpPr>
          <p:cNvPr id="35" name="Title 3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Saving Activity State</a:t>
            </a:r>
          </a:p>
        </p:txBody>
      </p:sp>
      <p:sp>
        <p:nvSpPr>
          <p:cNvPr id="4" name="Rectangle: Rounded Corners 3"/>
          <p:cNvSpPr/>
          <p:nvPr/>
        </p:nvSpPr>
        <p:spPr>
          <a:xfrm>
            <a:off x="4220208" y="1617472"/>
            <a:ext cx="1763412" cy="72008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Activity running</a:t>
            </a:r>
          </a:p>
        </p:txBody>
      </p:sp>
      <p:sp>
        <p:nvSpPr>
          <p:cNvPr id="5" name="Rectangle: Rounded Corners 4"/>
          <p:cNvSpPr/>
          <p:nvPr/>
        </p:nvSpPr>
        <p:spPr>
          <a:xfrm>
            <a:off x="4248403" y="5085184"/>
            <a:ext cx="176341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Activity is not visible</a:t>
            </a:r>
          </a:p>
        </p:txBody>
      </p:sp>
      <p:sp>
        <p:nvSpPr>
          <p:cNvPr id="6" name="Rectangle: Rounded Corners 5"/>
          <p:cNvSpPr/>
          <p:nvPr/>
        </p:nvSpPr>
        <p:spPr>
          <a:xfrm>
            <a:off x="575556" y="5085184"/>
            <a:ext cx="1763412" cy="72008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App process killed</a:t>
            </a:r>
          </a:p>
        </p:txBody>
      </p:sp>
      <p:sp>
        <p:nvSpPr>
          <p:cNvPr id="9" name="Rounded Rectangle 6"/>
          <p:cNvSpPr/>
          <p:nvPr/>
        </p:nvSpPr>
        <p:spPr>
          <a:xfrm>
            <a:off x="7252792" y="3499598"/>
            <a:ext cx="1440160" cy="42616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err="1">
                <a:solidFill>
                  <a:schemeClr val="tx1"/>
                </a:solidFill>
              </a:rPr>
              <a:t>onRestart</a:t>
            </a:r>
            <a:r>
              <a:rPr lang="en-GB" sz="1400" dirty="0">
                <a:solidFill>
                  <a:schemeClr val="tx1"/>
                </a:solidFill>
              </a:rPr>
              <a:t>()</a:t>
            </a:r>
          </a:p>
        </p:txBody>
      </p:sp>
      <p:sp>
        <p:nvSpPr>
          <p:cNvPr id="10" name="Rounded Rectangle 6"/>
          <p:cNvSpPr/>
          <p:nvPr/>
        </p:nvSpPr>
        <p:spPr>
          <a:xfrm>
            <a:off x="251520" y="2635502"/>
            <a:ext cx="2411484" cy="86409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err="1">
                <a:solidFill>
                  <a:schemeClr val="tx1"/>
                </a:solidFill>
              </a:rPr>
              <a:t>onCreate</a:t>
            </a:r>
            <a:r>
              <a:rPr lang="en-GB" sz="1400" dirty="0">
                <a:solidFill>
                  <a:schemeClr val="tx1"/>
                </a:solidFill>
              </a:rPr>
              <a:t>() or</a:t>
            </a:r>
          </a:p>
          <a:p>
            <a:pPr algn="ctr"/>
            <a:r>
              <a:rPr lang="en-GB" sz="1400" b="1" dirty="0" err="1">
                <a:solidFill>
                  <a:schemeClr val="tx1"/>
                </a:solidFill>
              </a:rPr>
              <a:t>onRestoreInstanceState</a:t>
            </a:r>
            <a:r>
              <a:rPr lang="en-GB" sz="1400" dirty="0">
                <a:solidFill>
                  <a:schemeClr val="tx1"/>
                </a:solidFill>
              </a:rPr>
              <a:t>()</a:t>
            </a:r>
          </a:p>
          <a:p>
            <a:pPr algn="ctr">
              <a:spcBef>
                <a:spcPts val="600"/>
              </a:spcBef>
            </a:pPr>
            <a:r>
              <a:rPr lang="en-GB" sz="1400" i="1" dirty="0">
                <a:solidFill>
                  <a:schemeClr val="tx1"/>
                </a:solidFill>
              </a:rPr>
              <a:t>Restore your activity state</a:t>
            </a:r>
          </a:p>
        </p:txBody>
      </p:sp>
      <p:sp>
        <p:nvSpPr>
          <p:cNvPr id="12" name="Rounded Rectangle 6"/>
          <p:cNvSpPr/>
          <p:nvPr/>
        </p:nvSpPr>
        <p:spPr>
          <a:xfrm>
            <a:off x="3896172" y="3321987"/>
            <a:ext cx="2411484" cy="86409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err="1">
                <a:solidFill>
                  <a:schemeClr val="tx1"/>
                </a:solidFill>
              </a:rPr>
              <a:t>onSaveInstanceState</a:t>
            </a:r>
            <a:r>
              <a:rPr lang="en-GB" sz="1400" dirty="0">
                <a:solidFill>
                  <a:schemeClr val="tx1"/>
                </a:solidFill>
              </a:rPr>
              <a:t>()</a:t>
            </a:r>
          </a:p>
          <a:p>
            <a:pPr algn="ctr">
              <a:spcBef>
                <a:spcPts val="600"/>
              </a:spcBef>
            </a:pPr>
            <a:r>
              <a:rPr lang="en-GB" sz="1400" i="1" dirty="0">
                <a:solidFill>
                  <a:schemeClr val="tx1"/>
                </a:solidFill>
              </a:rPr>
              <a:t>Save your activity state</a:t>
            </a:r>
          </a:p>
        </p:txBody>
      </p:sp>
      <p:cxnSp>
        <p:nvCxnSpPr>
          <p:cNvPr id="16" name="Straight Arrow Connector 15"/>
          <p:cNvCxnSpPr>
            <a:stCxn id="4" idx="2"/>
          </p:cNvCxnSpPr>
          <p:nvPr/>
        </p:nvCxnSpPr>
        <p:spPr>
          <a:xfrm>
            <a:off x="5101914" y="2337552"/>
            <a:ext cx="0" cy="9844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12" idx="2"/>
          </p:cNvCxnSpPr>
          <p:nvPr/>
        </p:nvCxnSpPr>
        <p:spPr>
          <a:xfrm>
            <a:off x="5101914" y="4186083"/>
            <a:ext cx="0" cy="857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Elbow 19"/>
          <p:cNvCxnSpPr>
            <a:stCxn id="5" idx="3"/>
            <a:endCxn id="9" idx="2"/>
          </p:cNvCxnSpPr>
          <p:nvPr/>
        </p:nvCxnSpPr>
        <p:spPr>
          <a:xfrm flipV="1">
            <a:off x="6011815" y="3925764"/>
            <a:ext cx="1961057" cy="15194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Elbow 21"/>
          <p:cNvCxnSpPr>
            <a:endCxn id="4" idx="3"/>
          </p:cNvCxnSpPr>
          <p:nvPr/>
        </p:nvCxnSpPr>
        <p:spPr>
          <a:xfrm rot="10800000">
            <a:off x="5983620" y="1977512"/>
            <a:ext cx="1937934" cy="1522086"/>
          </a:xfrm>
          <a:prstGeom prst="bentConnector3">
            <a:avLst>
              <a:gd name="adj1" fmla="val -1999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5" idx="1"/>
            <a:endCxn id="6" idx="3"/>
          </p:cNvCxnSpPr>
          <p:nvPr/>
        </p:nvCxnSpPr>
        <p:spPr>
          <a:xfrm flipH="1">
            <a:off x="2338968" y="5445224"/>
            <a:ext cx="190943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6" idx="0"/>
          </p:cNvCxnSpPr>
          <p:nvPr/>
        </p:nvCxnSpPr>
        <p:spPr>
          <a:xfrm flipV="1">
            <a:off x="1457262" y="3499598"/>
            <a:ext cx="0" cy="15855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Elbow 33"/>
          <p:cNvCxnSpPr>
            <a:stCxn id="10" idx="0"/>
            <a:endCxn id="4" idx="1"/>
          </p:cNvCxnSpPr>
          <p:nvPr/>
        </p:nvCxnSpPr>
        <p:spPr>
          <a:xfrm rot="5400000" flipH="1" flipV="1">
            <a:off x="2509740" y="925034"/>
            <a:ext cx="657990" cy="276294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6803161" y="2476945"/>
            <a:ext cx="2304255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Activity instance is intact no need to restore the state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982297" y="4561964"/>
            <a:ext cx="194598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User navigates back to the activity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2550615" y="5236169"/>
            <a:ext cx="1551765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Apps with higher priority need memory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484271" y="4038744"/>
            <a:ext cx="194598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User navigates back to the activity</a:t>
            </a:r>
          </a:p>
        </p:txBody>
      </p:sp>
    </p:spTree>
    <p:extLst>
      <p:ext uri="{BB962C8B-B14F-4D97-AF65-F5344CB8AC3E}">
        <p14:creationId xmlns:p14="http://schemas.microsoft.com/office/powerpoint/2010/main" val="109393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Controls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Input controls are needed for user interaction.</a:t>
            </a:r>
          </a:p>
          <a:p>
            <a:r>
              <a:rPr lang="en-GB" dirty="0"/>
              <a:t>All user interface elements in an Android app are built using View and </a:t>
            </a:r>
            <a:r>
              <a:rPr lang="en-GB" dirty="0" err="1"/>
              <a:t>ViewGroup</a:t>
            </a:r>
            <a:r>
              <a:rPr lang="en-GB" dirty="0"/>
              <a:t> objects.</a:t>
            </a:r>
          </a:p>
          <a:p>
            <a:r>
              <a:rPr lang="en-GB" dirty="0"/>
              <a:t>A View is an object that draws something on the screen that the user can interact with.</a:t>
            </a:r>
          </a:p>
          <a:p>
            <a:r>
              <a:rPr lang="en-GB" dirty="0"/>
              <a:t>A </a:t>
            </a:r>
            <a:r>
              <a:rPr lang="en-GB" dirty="0" err="1"/>
              <a:t>ViewGroup</a:t>
            </a:r>
            <a:r>
              <a:rPr lang="en-GB" dirty="0"/>
              <a:t> is an object that contains other </a:t>
            </a:r>
            <a:r>
              <a:rPr lang="en-GB" dirty="0" smtClean="0"/>
              <a:t>Views, </a:t>
            </a:r>
            <a:r>
              <a:rPr lang="en-GB" dirty="0"/>
              <a:t>as well as </a:t>
            </a:r>
            <a:r>
              <a:rPr lang="en-GB" dirty="0" err="1"/>
              <a:t>ViewGroup</a:t>
            </a:r>
            <a:r>
              <a:rPr lang="en-GB" dirty="0"/>
              <a:t>, objects to define the UI layout.</a:t>
            </a:r>
          </a:p>
          <a:p>
            <a:pPr lvl="1"/>
            <a:r>
              <a:rPr lang="en-GB" dirty="0"/>
              <a:t>Each </a:t>
            </a:r>
            <a:r>
              <a:rPr lang="en-GB" dirty="0" err="1"/>
              <a:t>ViewGroup</a:t>
            </a:r>
            <a:r>
              <a:rPr lang="en-GB" dirty="0"/>
              <a:t> is an invisible container that organises child views.</a:t>
            </a:r>
          </a:p>
          <a:p>
            <a:pPr lvl="1"/>
            <a:r>
              <a:rPr lang="en-GB" dirty="0"/>
              <a:t>The child views are input controls or other widgets that draw some part of the UI.</a:t>
            </a:r>
          </a:p>
        </p:txBody>
      </p:sp>
    </p:spTree>
    <p:extLst>
      <p:ext uri="{BB962C8B-B14F-4D97-AF65-F5344CB8AC3E}">
        <p14:creationId xmlns:p14="http://schemas.microsoft.com/office/powerpoint/2010/main" val="104689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Controls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Input controls are the </a:t>
            </a:r>
            <a:r>
              <a:rPr lang="en-GB" b="1" i="1" dirty="0"/>
              <a:t>interactive</a:t>
            </a:r>
            <a:r>
              <a:rPr lang="en-GB" dirty="0"/>
              <a:t> components in your app’s user interface (UI).</a:t>
            </a:r>
          </a:p>
          <a:p>
            <a:r>
              <a:rPr lang="en-GB" dirty="0"/>
              <a:t>You can add them by:</a:t>
            </a:r>
          </a:p>
          <a:p>
            <a:pPr lvl="1"/>
            <a:r>
              <a:rPr lang="en-GB" dirty="0"/>
              <a:t>Using the </a:t>
            </a:r>
            <a:r>
              <a:rPr lang="en-GB" i="1" dirty="0"/>
              <a:t>design</a:t>
            </a:r>
            <a:r>
              <a:rPr lang="en-GB" dirty="0"/>
              <a:t> interface view by dragging the control from the Palette to the layout.</a:t>
            </a:r>
          </a:p>
          <a:p>
            <a:pPr lvl="1"/>
            <a:r>
              <a:rPr lang="en-GB" dirty="0"/>
              <a:t>Using the </a:t>
            </a:r>
            <a:r>
              <a:rPr lang="en-GB" i="1" dirty="0"/>
              <a:t>text</a:t>
            </a:r>
            <a:r>
              <a:rPr lang="en-GB" dirty="0"/>
              <a:t> interface view and type in the correct XML element.</a:t>
            </a:r>
          </a:p>
          <a:p>
            <a:r>
              <a:rPr lang="en-GB" dirty="0"/>
              <a:t>Each control supports a set of input events</a:t>
            </a:r>
          </a:p>
          <a:p>
            <a:pPr lvl="1"/>
            <a:r>
              <a:rPr lang="en-GB" dirty="0"/>
              <a:t>You write code to respond to (handle) these events</a:t>
            </a:r>
          </a:p>
          <a:p>
            <a:pPr lvl="1"/>
            <a:r>
              <a:rPr lang="en-GB" dirty="0"/>
              <a:t>E.g. to respond when a user clicks a button, enters text in a control, etc.</a:t>
            </a:r>
          </a:p>
        </p:txBody>
      </p:sp>
    </p:spTree>
    <p:extLst>
      <p:ext uri="{BB962C8B-B14F-4D97-AF65-F5344CB8AC3E}">
        <p14:creationId xmlns:p14="http://schemas.microsoft.com/office/powerpoint/2010/main" val="53313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Input Controls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1" cy="4795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610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Control</a:t>
                      </a:r>
                      <a:r>
                        <a:rPr lang="en-GB" sz="1600" baseline="0" dirty="0"/>
                        <a:t> Type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Classes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Button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push-button</a:t>
                      </a:r>
                      <a:r>
                        <a:rPr lang="en-GB" sz="1600" baseline="0" dirty="0"/>
                        <a:t> that can be pressed or clicked by the user to perform some action.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hlinkClick r:id="rId2"/>
                        </a:rPr>
                        <a:t>Button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r>
                        <a:rPr lang="en-GB" sz="1600" dirty="0"/>
                        <a:t>Text field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 editable text field</a:t>
                      </a:r>
                      <a:r>
                        <a:rPr lang="en-GB" sz="1600" baseline="0" dirty="0"/>
                        <a:t> for users to type in input text.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hlinkClick r:id="rId3"/>
                        </a:rPr>
                        <a:t>EditText</a:t>
                      </a:r>
                      <a:endParaRPr lang="en-GB" sz="1600" dirty="0"/>
                    </a:p>
                    <a:p>
                      <a:r>
                        <a:rPr lang="en-GB" sz="1600" dirty="0" err="1">
                          <a:hlinkClick r:id="rId4"/>
                        </a:rPr>
                        <a:t>AutoCompleteTextView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For displaying non-editable</a:t>
                      </a:r>
                      <a:r>
                        <a:rPr lang="en-GB" sz="1600" baseline="0" dirty="0"/>
                        <a:t> text.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hlinkClick r:id="rId5"/>
                        </a:rPr>
                        <a:t>TextView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Checkbox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</a:t>
                      </a:r>
                      <a:r>
                        <a:rPr lang="en-GB" sz="1600" baseline="0" dirty="0"/>
                        <a:t> on/off switch that can be toggled by the user.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hlinkClick r:id="rId6"/>
                        </a:rPr>
                        <a:t>CheckBox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Radio button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Similar to checkboxes, but only one option in the group</a:t>
                      </a:r>
                      <a:r>
                        <a:rPr lang="en-GB" sz="1600" baseline="0" dirty="0"/>
                        <a:t> can be selected.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hlinkClick r:id="rId7"/>
                        </a:rPr>
                        <a:t>RadioGroup</a:t>
                      </a:r>
                      <a:endParaRPr lang="en-GB" sz="1600" dirty="0"/>
                    </a:p>
                    <a:p>
                      <a:r>
                        <a:rPr lang="en-GB" sz="1600" dirty="0" err="1">
                          <a:hlinkClick r:id="rId8"/>
                        </a:rPr>
                        <a:t>RadioButton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Toggle button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 on/off button with a light</a:t>
                      </a:r>
                      <a:r>
                        <a:rPr lang="en-GB" sz="1600" baseline="0" dirty="0"/>
                        <a:t> indicator.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hlinkClick r:id="rId9"/>
                        </a:rPr>
                        <a:t>ToggleButton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Spinner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drop-down</a:t>
                      </a:r>
                      <a:r>
                        <a:rPr lang="en-GB" sz="1600" baseline="0" dirty="0"/>
                        <a:t> list that allows users to select one value from a set of values.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hlinkClick r:id="rId10"/>
                        </a:rPr>
                        <a:t>Spinner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Pickers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dialog for users</a:t>
                      </a:r>
                      <a:r>
                        <a:rPr lang="en-GB" sz="1600" baseline="0" dirty="0"/>
                        <a:t> to select a single value by using up/down buttons or swipe gestures.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hlinkClick r:id="rId11"/>
                        </a:rPr>
                        <a:t>DatePicker</a:t>
                      </a:r>
                      <a:endParaRPr lang="en-GB" sz="1600" dirty="0"/>
                    </a:p>
                    <a:p>
                      <a:r>
                        <a:rPr lang="en-GB" sz="1600" dirty="0" err="1">
                          <a:hlinkClick r:id="rId12"/>
                        </a:rPr>
                        <a:t>TimePicker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234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Android, there are different ways to intercept events from a user’s interaction with your app.</a:t>
            </a:r>
          </a:p>
          <a:p>
            <a:r>
              <a:rPr lang="en-GB" dirty="0"/>
              <a:t>These include using:</a:t>
            </a:r>
          </a:p>
          <a:p>
            <a:pPr lvl="1"/>
            <a:r>
              <a:rPr lang="en-GB" dirty="0"/>
              <a:t>Event Listeners – most commonly used approach.</a:t>
            </a:r>
          </a:p>
          <a:p>
            <a:pPr lvl="1"/>
            <a:r>
              <a:rPr lang="en-GB" dirty="0"/>
              <a:t>Event Handlers</a:t>
            </a:r>
          </a:p>
          <a:p>
            <a:pPr lvl="1"/>
            <a:r>
              <a:rPr lang="en-GB" dirty="0"/>
              <a:t>Touch Mode</a:t>
            </a:r>
          </a:p>
          <a:p>
            <a:pPr lvl="1"/>
            <a:r>
              <a:rPr lang="en-GB" dirty="0"/>
              <a:t>Handling Focus</a:t>
            </a:r>
          </a:p>
          <a:p>
            <a:r>
              <a:rPr lang="en-GB" dirty="0"/>
              <a:t>The events within the UI are captured through the specific </a:t>
            </a:r>
            <a:r>
              <a:rPr lang="en-GB" b="1" dirty="0"/>
              <a:t>UI View object</a:t>
            </a:r>
            <a:r>
              <a:rPr lang="en-GB" dirty="0"/>
              <a:t> the user is interacting with.</a:t>
            </a:r>
          </a:p>
          <a:p>
            <a:r>
              <a:rPr lang="en-GB" dirty="0"/>
              <a:t>The View class provides the means to do this.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2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 Listeners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event listener is an interface in the View class that contains a single </a:t>
            </a:r>
            <a:r>
              <a:rPr lang="en-GB" dirty="0" err="1"/>
              <a:t>callback</a:t>
            </a:r>
            <a:r>
              <a:rPr lang="en-GB" dirty="0"/>
              <a:t> method.</a:t>
            </a:r>
          </a:p>
          <a:p>
            <a:r>
              <a:rPr lang="en-GB" dirty="0" err="1"/>
              <a:t>Callback</a:t>
            </a:r>
            <a:r>
              <a:rPr lang="en-GB" dirty="0"/>
              <a:t> methods to execute when an action occurs are registered to a view via event listeners.</a:t>
            </a:r>
          </a:p>
          <a:p>
            <a:r>
              <a:rPr lang="en-GB" dirty="0"/>
              <a:t>The Android framework then calls (executes) the registered </a:t>
            </a:r>
            <a:r>
              <a:rPr lang="en-GB" dirty="0" err="1"/>
              <a:t>callback</a:t>
            </a:r>
            <a:r>
              <a:rPr lang="en-GB" dirty="0"/>
              <a:t> method when the respective action occurs.</a:t>
            </a:r>
          </a:p>
        </p:txBody>
      </p:sp>
    </p:spTree>
    <p:extLst>
      <p:ext uri="{BB962C8B-B14F-4D97-AF65-F5344CB8AC3E}">
        <p14:creationId xmlns:p14="http://schemas.microsoft.com/office/powerpoint/2010/main" val="4196989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Interface?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Disparate software systems/classes often need to interact with each other.</a:t>
            </a:r>
          </a:p>
          <a:p>
            <a:r>
              <a:rPr lang="en-GB" dirty="0"/>
              <a:t>These different systems need to “</a:t>
            </a:r>
            <a:r>
              <a:rPr lang="en-GB" i="1" dirty="0"/>
              <a:t>agree a contract</a:t>
            </a:r>
            <a:r>
              <a:rPr lang="en-GB" dirty="0"/>
              <a:t>” that defines how the software interacts</a:t>
            </a:r>
          </a:p>
          <a:p>
            <a:pPr lvl="1"/>
            <a:r>
              <a:rPr lang="en-GB" dirty="0"/>
              <a:t>That is, the minimum requirements for interaction.</a:t>
            </a:r>
          </a:p>
          <a:p>
            <a:r>
              <a:rPr lang="en-GB" dirty="0"/>
              <a:t>Each software system should be able to write their software code </a:t>
            </a:r>
            <a:r>
              <a:rPr lang="en-GB" b="1" dirty="0"/>
              <a:t>without any knowledge </a:t>
            </a:r>
            <a:r>
              <a:rPr lang="en-GB" dirty="0"/>
              <a:t>of how the other system(s)’s code is written.</a:t>
            </a:r>
          </a:p>
          <a:p>
            <a:r>
              <a:rPr lang="en-GB" dirty="0"/>
              <a:t>In OO programming, this is done using </a:t>
            </a:r>
            <a:r>
              <a:rPr lang="en-GB" b="1" dirty="0"/>
              <a:t>Interfaces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0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Interface?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simple words, an interface defines what a must be done, but not how to do it.</a:t>
            </a:r>
          </a:p>
          <a:p>
            <a:r>
              <a:rPr lang="en-GB" dirty="0"/>
              <a:t>It defines what event methods must/can be implemented </a:t>
            </a:r>
            <a:r>
              <a:rPr lang="en-GB" b="1" dirty="0"/>
              <a:t>but not the implementation</a:t>
            </a:r>
            <a:r>
              <a:rPr lang="en-GB" dirty="0"/>
              <a:t>.</a:t>
            </a:r>
          </a:p>
          <a:p>
            <a:r>
              <a:rPr lang="en-GB" dirty="0"/>
              <a:t>The View Class defines a Click Event Listener but not what happens when the View object is clicked.</a:t>
            </a:r>
          </a:p>
          <a:p>
            <a:r>
              <a:rPr lang="en-GB" dirty="0"/>
              <a:t>What happens in the Click Event is left for you to implement.</a:t>
            </a:r>
          </a:p>
        </p:txBody>
      </p:sp>
    </p:spTree>
    <p:extLst>
      <p:ext uri="{BB962C8B-B14F-4D97-AF65-F5344CB8AC3E}">
        <p14:creationId xmlns:p14="http://schemas.microsoft.com/office/powerpoint/2010/main" val="3936802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View Event Listener Interfaces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034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Event Listener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 – called when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onClick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either</a:t>
                      </a:r>
                      <a:r>
                        <a:rPr lang="en-GB" baseline="0" dirty="0"/>
                        <a:t> touches the item (touch mode), focuses on the item with navigation keys or trackball and presses enter key or presses down on the trackball.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onLongClick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touches and holds the item (touch</a:t>
                      </a:r>
                      <a:r>
                        <a:rPr lang="en-GB" baseline="0" dirty="0"/>
                        <a:t> mode), focuses on the item with navigation keys or trackback and holds the enter key or down on the trackball (for 1 sec).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onFocusChange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navigates onto or away from the item, using the</a:t>
                      </a:r>
                      <a:r>
                        <a:rPr lang="en-GB" baseline="0" dirty="0"/>
                        <a:t> navigation keys or trackball.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onKey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is</a:t>
                      </a:r>
                      <a:r>
                        <a:rPr lang="en-GB" baseline="0" dirty="0"/>
                        <a:t> focused on the item and presses or releases a </a:t>
                      </a:r>
                      <a:r>
                        <a:rPr lang="en-GB" b="1" i="1" baseline="0" dirty="0"/>
                        <a:t>hardware key</a:t>
                      </a:r>
                      <a:r>
                        <a:rPr lang="en-GB" baseline="0" dirty="0"/>
                        <a:t> on the device.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onTouch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performs an action qualified as a touch event, including</a:t>
                      </a:r>
                      <a:r>
                        <a:rPr lang="en-GB" baseline="0" dirty="0"/>
                        <a:t> a press, a release or any movement gesture on the screen (within the item’s boundary area).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onCreateContextMenu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 Context Menu is being built (as the</a:t>
                      </a:r>
                      <a:r>
                        <a:rPr lang="en-GB" baseline="0" dirty="0"/>
                        <a:t> result of a “long click”, for example).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367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Events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395536" y="2820144"/>
            <a:ext cx="3533775" cy="1905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6658" y="2254478"/>
            <a:ext cx="3602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User interacts with the view object created from the XML layout</a:t>
            </a:r>
          </a:p>
        </p:txBody>
      </p:sp>
      <p:sp>
        <p:nvSpPr>
          <p:cNvPr id="7" name="Rectangle 6"/>
          <p:cNvSpPr/>
          <p:nvPr/>
        </p:nvSpPr>
        <p:spPr>
          <a:xfrm>
            <a:off x="5652120" y="2306479"/>
            <a:ext cx="3331040" cy="321075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/>
              <a:t>View Class</a:t>
            </a:r>
          </a:p>
          <a:p>
            <a:pPr algn="ctr"/>
            <a:endParaRPr lang="en-GB" dirty="0"/>
          </a:p>
          <a:p>
            <a:r>
              <a:rPr lang="en-GB" dirty="0"/>
              <a:t>Contains a collection of </a:t>
            </a:r>
            <a:r>
              <a:rPr lang="en-GB" dirty="0" err="1"/>
              <a:t>callback</a:t>
            </a:r>
            <a:r>
              <a:rPr lang="en-GB" dirty="0"/>
              <a:t> methods, i.e. Event Listeners</a:t>
            </a:r>
          </a:p>
          <a:p>
            <a:r>
              <a:rPr lang="en-GB" dirty="0" err="1"/>
              <a:t>onClick</a:t>
            </a:r>
            <a:r>
              <a:rPr lang="en-GB" dirty="0"/>
              <a:t>()</a:t>
            </a:r>
          </a:p>
          <a:p>
            <a:r>
              <a:rPr lang="en-GB" dirty="0" err="1"/>
              <a:t>onLongClick</a:t>
            </a:r>
            <a:r>
              <a:rPr lang="en-GB" dirty="0"/>
              <a:t>()</a:t>
            </a:r>
          </a:p>
          <a:p>
            <a:r>
              <a:rPr lang="en-GB" dirty="0" err="1"/>
              <a:t>onFocusChange</a:t>
            </a:r>
            <a:r>
              <a:rPr lang="en-GB" dirty="0"/>
              <a:t>()</a:t>
            </a:r>
          </a:p>
          <a:p>
            <a:r>
              <a:rPr lang="en-GB" dirty="0" err="1"/>
              <a:t>onKey</a:t>
            </a:r>
            <a:r>
              <a:rPr lang="en-GB" dirty="0"/>
              <a:t>()</a:t>
            </a:r>
          </a:p>
          <a:p>
            <a:r>
              <a:rPr lang="en-GB" dirty="0" err="1"/>
              <a:t>onTouch</a:t>
            </a:r>
            <a:r>
              <a:rPr lang="en-GB" dirty="0"/>
              <a:t>()</a:t>
            </a:r>
          </a:p>
          <a:p>
            <a:r>
              <a:rPr lang="en-GB" dirty="0" err="1"/>
              <a:t>onCreateContextMenu</a:t>
            </a:r>
            <a:r>
              <a:rPr lang="en-GB" dirty="0"/>
              <a:t>()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563889" y="2941647"/>
            <a:ext cx="220919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Interaction is sent to view class via the UI the view was created from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63888" y="4365104"/>
            <a:ext cx="22091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View intercepts the interaction using the appropriate event listener and responds as required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3584750" y="3680311"/>
            <a:ext cx="206737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3059832" y="4365104"/>
            <a:ext cx="25922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66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Event Listeners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/>
          </a:bodyPr>
          <a:lstStyle/>
          <a:p>
            <a:r>
              <a:rPr lang="en-GB" dirty="0"/>
              <a:t>To create an event listener, you need to implement the corresponding </a:t>
            </a:r>
            <a:r>
              <a:rPr lang="en-GB" dirty="0" err="1"/>
              <a:t>On</a:t>
            </a:r>
            <a:r>
              <a:rPr lang="en-GB" b="1" dirty="0" err="1">
                <a:solidFill>
                  <a:srgbClr val="FF0000"/>
                </a:solidFill>
              </a:rPr>
              <a:t>Event</a:t>
            </a:r>
            <a:r>
              <a:rPr lang="en-GB" dirty="0" err="1"/>
              <a:t>Listener</a:t>
            </a:r>
            <a:r>
              <a:rPr lang="en-GB" dirty="0"/>
              <a:t> interface in the view where the event happens.</a:t>
            </a:r>
          </a:p>
          <a:p>
            <a:pPr lvl="1"/>
            <a:r>
              <a:rPr lang="en-GB" dirty="0"/>
              <a:t>For example, for a click event you need to implement the </a:t>
            </a:r>
            <a:r>
              <a:rPr lang="en-GB" dirty="0" err="1"/>
              <a:t>On</a:t>
            </a:r>
            <a:r>
              <a:rPr lang="en-GB" b="1" dirty="0" err="1">
                <a:solidFill>
                  <a:srgbClr val="FF0000"/>
                </a:solidFill>
              </a:rPr>
              <a:t>Click</a:t>
            </a:r>
            <a:r>
              <a:rPr lang="en-GB" dirty="0" err="1"/>
              <a:t>Listener</a:t>
            </a:r>
            <a:r>
              <a:rPr lang="en-GB" dirty="0"/>
              <a:t> method in the view.</a:t>
            </a:r>
          </a:p>
          <a:p>
            <a:pPr lvl="1"/>
            <a:r>
              <a:rPr lang="en-GB" dirty="0"/>
              <a:t>For a key press or release, </a:t>
            </a:r>
            <a:r>
              <a:rPr lang="en-GB" dirty="0" err="1"/>
              <a:t>On</a:t>
            </a:r>
            <a:r>
              <a:rPr lang="en-GB" b="1" dirty="0" err="1">
                <a:solidFill>
                  <a:srgbClr val="FF0000"/>
                </a:solidFill>
              </a:rPr>
              <a:t>Key</a:t>
            </a:r>
            <a:r>
              <a:rPr lang="en-GB" dirty="0" err="1"/>
              <a:t>Listener</a:t>
            </a:r>
            <a:r>
              <a:rPr lang="en-GB" dirty="0"/>
              <a:t>, etc.</a:t>
            </a:r>
          </a:p>
          <a:p>
            <a:r>
              <a:rPr lang="en-GB" dirty="0"/>
              <a:t>Then you set the </a:t>
            </a:r>
            <a:r>
              <a:rPr lang="en-GB" dirty="0" err="1"/>
              <a:t>OnEventListener</a:t>
            </a:r>
            <a:r>
              <a:rPr lang="en-GB" dirty="0"/>
              <a:t> method implemented to the corresponding UI component using the </a:t>
            </a:r>
            <a:r>
              <a:rPr lang="en-GB" dirty="0" err="1"/>
              <a:t>setOn</a:t>
            </a:r>
            <a:r>
              <a:rPr lang="en-GB" b="1" dirty="0" err="1">
                <a:solidFill>
                  <a:srgbClr val="FF0000"/>
                </a:solidFill>
              </a:rPr>
              <a:t>Event</a:t>
            </a:r>
            <a:r>
              <a:rPr lang="en-GB" dirty="0" err="1"/>
              <a:t>Listener</a:t>
            </a:r>
            <a:r>
              <a:rPr lang="en-GB" dirty="0"/>
              <a:t> method.</a:t>
            </a:r>
          </a:p>
          <a:p>
            <a:pPr lvl="1"/>
            <a:r>
              <a:rPr lang="en-GB" dirty="0"/>
              <a:t>You identify the corresponding component using its ID and this is where “R” comes in.</a:t>
            </a:r>
          </a:p>
        </p:txBody>
      </p:sp>
    </p:spTree>
    <p:extLst>
      <p:ext uri="{BB962C8B-B14F-4D97-AF65-F5344CB8AC3E}">
        <p14:creationId xmlns:p14="http://schemas.microsoft.com/office/powerpoint/2010/main" val="418205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R.java, or simply R – A Little Digression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R.java is a special file that gets generated whenever you create or build your app.</a:t>
            </a:r>
          </a:p>
          <a:p>
            <a:r>
              <a:rPr lang="en-GB" dirty="0"/>
              <a:t>Android uses R to keep track of and provide access to the resources used within the app.</a:t>
            </a:r>
          </a:p>
          <a:p>
            <a:pPr lvl="1"/>
            <a:r>
              <a:rPr lang="en-GB" dirty="0"/>
              <a:t>E.g. </a:t>
            </a:r>
            <a:r>
              <a:rPr lang="en-GB" dirty="0" err="1"/>
              <a:t>drawables</a:t>
            </a:r>
            <a:r>
              <a:rPr lang="en-GB" dirty="0"/>
              <a:t>, strings, arrays, etc.</a:t>
            </a:r>
          </a:p>
          <a:p>
            <a:r>
              <a:rPr lang="en-GB" dirty="0"/>
              <a:t>It contains </a:t>
            </a:r>
            <a:r>
              <a:rPr lang="en-GB" b="1" dirty="0"/>
              <a:t>resource IDs for all resources</a:t>
            </a:r>
          </a:p>
          <a:p>
            <a:pPr lvl="1"/>
            <a:r>
              <a:rPr lang="en-GB" dirty="0"/>
              <a:t>Enabling you to get references to these resources and GUI components from your activity code.</a:t>
            </a:r>
          </a:p>
          <a:p>
            <a:r>
              <a:rPr lang="en-GB" dirty="0"/>
              <a:t>It is stored in the project package folder in following directory:</a:t>
            </a:r>
          </a:p>
          <a:p>
            <a:pPr marL="685800" lvl="2" indent="0">
              <a:buNone/>
            </a:pPr>
            <a:r>
              <a:rPr lang="en-GB" dirty="0"/>
              <a:t>app/build/generated/source/r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42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Android has a lot of useful generic methods that can be used with a variety of objects.</a:t>
            </a:r>
          </a:p>
          <a:p>
            <a:pPr lvl="1"/>
            <a:r>
              <a:rPr lang="en-GB" dirty="0"/>
              <a:t>For example: </a:t>
            </a:r>
            <a:r>
              <a:rPr lang="en-GB" dirty="0" err="1"/>
              <a:t>findViewById</a:t>
            </a:r>
            <a:r>
              <a:rPr lang="en-GB" dirty="0"/>
              <a:t>(</a:t>
            </a:r>
            <a:r>
              <a:rPr lang="en-GB" dirty="0" err="1"/>
              <a:t>idName</a:t>
            </a:r>
            <a:r>
              <a:rPr lang="en-GB" dirty="0"/>
              <a:t>) – returns the view object with the specified id name.</a:t>
            </a:r>
          </a:p>
          <a:p>
            <a:r>
              <a:rPr lang="en-GB" dirty="0"/>
              <a:t>Because these methods are generic, they return a generic type: </a:t>
            </a:r>
            <a:r>
              <a:rPr lang="en-GB" b="1" dirty="0"/>
              <a:t>object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To do anything useful with this generic object, you have to convert it to its proper type using </a:t>
            </a:r>
            <a:r>
              <a:rPr lang="en-GB" b="1" dirty="0"/>
              <a:t>Casting</a:t>
            </a:r>
            <a:r>
              <a:rPr lang="en-GB" dirty="0"/>
              <a:t>.</a:t>
            </a:r>
          </a:p>
          <a:p>
            <a:r>
              <a:rPr lang="en-GB" dirty="0"/>
              <a:t>A cast in Java is an instruction to the compiler to convert one type to another. The syntax is:</a:t>
            </a:r>
          </a:p>
          <a:p>
            <a:pPr marL="685800" lvl="2" indent="0" algn="ctr">
              <a:buNone/>
            </a:pPr>
            <a:r>
              <a:rPr lang="en-GB" b="1" dirty="0"/>
              <a:t>(target-type) </a:t>
            </a:r>
            <a:r>
              <a:rPr lang="en-GB" dirty="0"/>
              <a:t>expression</a:t>
            </a:r>
          </a:p>
          <a:p>
            <a:pPr lvl="2"/>
            <a:r>
              <a:rPr lang="en-GB" dirty="0"/>
              <a:t>Expression is the object you are trying to convert.</a:t>
            </a:r>
          </a:p>
          <a:p>
            <a:pPr lvl="2"/>
            <a:r>
              <a:rPr lang="en-GB" dirty="0"/>
              <a:t>Target-type is the more specific type you are converting to.</a:t>
            </a:r>
          </a:p>
        </p:txBody>
      </p:sp>
    </p:spTree>
    <p:extLst>
      <p:ext uri="{BB962C8B-B14F-4D97-AF65-F5344CB8AC3E}">
        <p14:creationId xmlns:p14="http://schemas.microsoft.com/office/powerpoint/2010/main" val="8007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 </a:t>
            </a:r>
            <a:r>
              <a:rPr lang="en-GB" dirty="0" err="1"/>
              <a:t>onClick</a:t>
            </a:r>
            <a:r>
              <a:rPr lang="en-GB" dirty="0"/>
              <a:t> Listener Implementation for a Button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</a:t>
            </a:r>
            <a:r>
              <a:rPr lang="en-GB"/>
              <a:t>the activity file:</a:t>
            </a:r>
            <a:endParaRPr lang="en-GB" dirty="0"/>
          </a:p>
          <a:p>
            <a:r>
              <a:rPr lang="en-GB" dirty="0"/>
              <a:t>Import the Button class into the Activity</a:t>
            </a:r>
          </a:p>
          <a:p>
            <a:endParaRPr lang="en-GB" dirty="0"/>
          </a:p>
          <a:p>
            <a:r>
              <a:rPr lang="en-GB" dirty="0"/>
              <a:t>Create an anonymous implementation of </a:t>
            </a:r>
            <a:r>
              <a:rPr lang="en-GB" dirty="0" err="1"/>
              <a:t>OnClickListener</a:t>
            </a: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43" y="4778325"/>
            <a:ext cx="6677406" cy="166935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2808927"/>
            <a:ext cx="2625090" cy="26003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148064" y="2563329"/>
            <a:ext cx="3433454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Import the Button class so that you can reference Button methods and properties in your code.</a:t>
            </a:r>
          </a:p>
        </p:txBody>
      </p:sp>
      <p:cxnSp>
        <p:nvCxnSpPr>
          <p:cNvPr id="6" name="Straight Arrow Connector 5"/>
          <p:cNvCxnSpPr>
            <a:stCxn id="4" idx="1"/>
            <a:endCxn id="9" idx="3"/>
          </p:cNvCxnSpPr>
          <p:nvPr/>
        </p:nvCxnSpPr>
        <p:spPr>
          <a:xfrm flipH="1">
            <a:off x="4100746" y="2932661"/>
            <a:ext cx="1047318" cy="62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932040" y="6362164"/>
            <a:ext cx="343345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You need to add the code you want to execute when the button is clicked here.</a:t>
            </a:r>
          </a:p>
        </p:txBody>
      </p:sp>
      <p:cxnSp>
        <p:nvCxnSpPr>
          <p:cNvPr id="12" name="Straight Arrow Connector 11"/>
          <p:cNvCxnSpPr>
            <a:stCxn id="10" idx="1"/>
          </p:cNvCxnSpPr>
          <p:nvPr/>
        </p:nvCxnSpPr>
        <p:spPr>
          <a:xfrm flipH="1" flipV="1">
            <a:off x="3059832" y="6020708"/>
            <a:ext cx="1872208" cy="6030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932040" y="3717032"/>
            <a:ext cx="3744416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Anonymous method for the </a:t>
            </a:r>
            <a:r>
              <a:rPr lang="en-GB" sz="1400" dirty="0" err="1"/>
              <a:t>OnClickListener</a:t>
            </a:r>
            <a:r>
              <a:rPr lang="en-GB" sz="1400" dirty="0"/>
              <a:t> assigned to the variable “</a:t>
            </a:r>
            <a:r>
              <a:rPr lang="en-GB" sz="1400" dirty="0" err="1"/>
              <a:t>FindDrinkListener</a:t>
            </a:r>
            <a:r>
              <a:rPr lang="en-GB" sz="1400" dirty="0"/>
              <a:t>”.</a:t>
            </a:r>
          </a:p>
          <a:p>
            <a:r>
              <a:rPr lang="en-GB" sz="1400" dirty="0"/>
              <a:t>This variable name referencing the click listener method can then be used in your code.</a:t>
            </a:r>
          </a:p>
        </p:txBody>
      </p:sp>
      <p:cxnSp>
        <p:nvCxnSpPr>
          <p:cNvPr id="15" name="Straight Arrow Connector 14"/>
          <p:cNvCxnSpPr>
            <a:stCxn id="13" idx="2"/>
          </p:cNvCxnSpPr>
          <p:nvPr/>
        </p:nvCxnSpPr>
        <p:spPr>
          <a:xfrm flipH="1">
            <a:off x="5076056" y="4671139"/>
            <a:ext cx="1728192" cy="5580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07322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 </a:t>
            </a:r>
            <a:r>
              <a:rPr lang="en-GB" dirty="0" err="1"/>
              <a:t>onClick</a:t>
            </a:r>
            <a:r>
              <a:rPr lang="en-GB" dirty="0"/>
              <a:t> Listener Implementation for a Button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Register the listener event to the button in the </a:t>
            </a:r>
            <a:r>
              <a:rPr lang="en-GB" dirty="0" err="1"/>
              <a:t>onCreate</a:t>
            </a:r>
            <a:r>
              <a:rPr lang="en-GB" dirty="0"/>
              <a:t> method (the first event called when an activity is created).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4740384"/>
            <a:ext cx="6127337" cy="89039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427984" y="3182509"/>
            <a:ext cx="4104456" cy="138499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First you need to find the button you are trying to create a click event listener for.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IDs are unique for each element, and thus are useful for finding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This line finds the element with id “</a:t>
            </a:r>
            <a:r>
              <a:rPr lang="en-GB" sz="1400" dirty="0" err="1"/>
              <a:t>find_drink</a:t>
            </a:r>
            <a:r>
              <a:rPr lang="en-GB" sz="1400" dirty="0"/>
              <a:t>” and stores in a Button type variable.</a:t>
            </a:r>
          </a:p>
        </p:txBody>
      </p:sp>
      <p:cxnSp>
        <p:nvCxnSpPr>
          <p:cNvPr id="6" name="Straight Arrow Connector 5"/>
          <p:cNvCxnSpPr>
            <a:stCxn id="10" idx="2"/>
          </p:cNvCxnSpPr>
          <p:nvPr/>
        </p:nvCxnSpPr>
        <p:spPr>
          <a:xfrm flipH="1">
            <a:off x="5148064" y="4567504"/>
            <a:ext cx="1332148" cy="4872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67544" y="5930696"/>
            <a:ext cx="4104456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Finally you register the </a:t>
            </a:r>
            <a:r>
              <a:rPr lang="en-GB" sz="1400" dirty="0" err="1"/>
              <a:t>OnClickListener</a:t>
            </a:r>
            <a:r>
              <a:rPr lang="en-GB" sz="1400" dirty="0"/>
              <a:t> method implemented earlier and stored in the </a:t>
            </a:r>
            <a:r>
              <a:rPr lang="en-GB" sz="1400" dirty="0" err="1"/>
              <a:t>FindDrinkListener</a:t>
            </a:r>
            <a:r>
              <a:rPr lang="en-GB" sz="1400" dirty="0"/>
              <a:t> variable to the button.</a:t>
            </a:r>
          </a:p>
        </p:txBody>
      </p:sp>
      <p:cxnSp>
        <p:nvCxnSpPr>
          <p:cNvPr id="14" name="Straight Arrow Connector 13"/>
          <p:cNvCxnSpPr>
            <a:stCxn id="12" idx="0"/>
          </p:cNvCxnSpPr>
          <p:nvPr/>
        </p:nvCxnSpPr>
        <p:spPr>
          <a:xfrm flipV="1">
            <a:off x="2519772" y="5630781"/>
            <a:ext cx="684076" cy="2999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55359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Alternative </a:t>
            </a:r>
            <a:r>
              <a:rPr lang="en-GB" dirty="0" err="1"/>
              <a:t>onClickListener</a:t>
            </a:r>
            <a:r>
              <a:rPr lang="en-GB" dirty="0"/>
              <a:t>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As the click event is quite popular, the Android framework provides an alternative, easier way of registering an </a:t>
            </a:r>
            <a:r>
              <a:rPr lang="en-GB" dirty="0" err="1"/>
              <a:t>onClickListener</a:t>
            </a:r>
            <a:r>
              <a:rPr lang="en-GB" dirty="0"/>
              <a:t> to a component.</a:t>
            </a:r>
          </a:p>
          <a:p>
            <a:r>
              <a:rPr lang="en-GB" dirty="0"/>
              <a:t>You can use the </a:t>
            </a:r>
            <a:r>
              <a:rPr lang="en-GB" dirty="0" err="1"/>
              <a:t>android:onClick</a:t>
            </a:r>
            <a:r>
              <a:rPr lang="en-GB" dirty="0"/>
              <a:t> XML attribute to link the component to a method for handling clicks.</a:t>
            </a:r>
          </a:p>
          <a:p>
            <a:pPr lvl="1"/>
            <a:r>
              <a:rPr lang="en-GB" b="1" i="1" dirty="0"/>
              <a:t>Note</a:t>
            </a:r>
            <a:r>
              <a:rPr lang="en-GB" dirty="0"/>
              <a:t>: This approach may be easier, but it provides less flexibility.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0114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android:onclick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In your activity file create a method that is going to respond to the </a:t>
            </a:r>
            <a:r>
              <a:rPr lang="en-GB" dirty="0" err="1"/>
              <a:t>onclick</a:t>
            </a:r>
            <a:r>
              <a:rPr lang="en-GB" dirty="0"/>
              <a:t> event.</a:t>
            </a:r>
          </a:p>
          <a:p>
            <a:pPr lvl="1"/>
            <a:r>
              <a:rPr lang="en-GB" dirty="0"/>
              <a:t>This method should accept a single input parameter of type view – the view where the click occurred.</a:t>
            </a:r>
          </a:p>
          <a:p>
            <a:pPr lvl="1"/>
            <a:endParaRPr lang="en-GB" dirty="0"/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403648" y="3933056"/>
            <a:ext cx="6973384" cy="107721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6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// Call this method when the user clicks the button</a:t>
            </a:r>
            <a:br>
              <a:rPr kumimoji="0" lang="en-US" sz="16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public void </a:t>
            </a:r>
            <a:r>
              <a:rPr kumimoji="0" 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onClickFindDrink</a:t>
            </a:r>
            <a:r>
              <a:rPr kumimoji="0" 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(View view) {</a:t>
            </a:r>
            <a:br>
              <a:rPr kumimoji="0" 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kumimoji="0" lang="en-US" sz="16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// Add code</a:t>
            </a:r>
            <a:r>
              <a:rPr kumimoji="0" lang="en-US" sz="1600" b="0" i="1" u="none" strike="noStrike" cap="none" normalizeH="0" dirty="0">
                <a:ln>
                  <a:noFill/>
                </a:ln>
                <a:solidFill>
                  <a:srgbClr val="808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to execute when the click event happens</a:t>
            </a:r>
            <a:r>
              <a:rPr kumimoji="0" lang="en-US" sz="16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kumimoji="0" lang="en-US" sz="16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  <a:endParaRPr kumimoji="0" 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012160" y="2924944"/>
            <a:ext cx="720080" cy="13681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1596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android:onclick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In your layout XML file, add an </a:t>
            </a:r>
            <a:r>
              <a:rPr lang="en-GB" dirty="0" err="1"/>
              <a:t>android:onclick</a:t>
            </a:r>
            <a:r>
              <a:rPr lang="en-GB" dirty="0"/>
              <a:t> attribute to the component whose click event you want to respond to.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Set its value to the name of the activity method that is going to respond to the event.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331640" y="3140968"/>
            <a:ext cx="6232796" cy="1323439"/>
            <a:chOff x="1331640" y="4049777"/>
            <a:chExt cx="6232796" cy="1323439"/>
          </a:xfrm>
        </p:grpSpPr>
        <p:sp>
          <p:nvSpPr>
            <p:cNvPr id="4" name="Rectangle 1"/>
            <p:cNvSpPr>
              <a:spLocks noChangeArrowheads="1"/>
            </p:cNvSpPr>
            <p:nvPr/>
          </p:nvSpPr>
          <p:spPr bwMode="auto">
            <a:xfrm>
              <a:off x="1331640" y="4049777"/>
              <a:ext cx="6232796" cy="132343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6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&lt;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008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Button</a:t>
              </a:r>
              <a:b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008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</a:b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008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    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660E7A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android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0000FF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:layout_width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00FF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=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"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wrap_content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"</a:t>
              </a:r>
              <a:b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</a:b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    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660E7A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android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0000FF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:layout_height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00FF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=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"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wrap_content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“</a:t>
              </a:r>
            </a:p>
            <a:p>
              <a:pPr lvl="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sz="1600" b="1" dirty="0">
                  <a:solidFill>
                    <a:srgbClr val="008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    &lt;!-- other attributes omitted for clarity --&gt;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/>
              </a:r>
              <a:b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</a:b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    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660E7A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android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0000FF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:onClick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00FF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=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"</a:t>
              </a:r>
              <a:r>
                <a:rPr kumimoji="0" lang="en-US" sz="1600" b="1" i="0" u="none" strike="noStrike" cap="none" normalizeH="0" baseline="0" dirty="0" err="1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onClickFindDrink</a:t>
              </a:r>
              <a:r>
                <a:rPr kumimoji="0" lang="en-US" sz="1600" b="1" i="0" u="none" strike="noStrike" cap="none" normalizeH="0" baseline="0" dirty="0">
                  <a:ln>
                    <a:noFill/>
                  </a:ln>
                  <a:solidFill>
                    <a:srgbClr val="008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"</a:t>
              </a:r>
              <a:r>
                <a:rPr kumimoji="0" lang="en-US" sz="16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ourier New" panose="02070309020205020404" pitchFamily="49" charset="0"/>
                  <a:cs typeface="Courier New" panose="02070309020205020404" pitchFamily="49" charset="0"/>
                </a:rPr>
                <a:t>/&gt;</a:t>
              </a:r>
              <a:endParaRPr kumimoji="0" 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1763688" y="5085184"/>
              <a:ext cx="4320480" cy="288032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703035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android:onclick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In your activity file create a method that is going to respond to the </a:t>
            </a:r>
            <a:r>
              <a:rPr lang="en-GB" dirty="0" err="1"/>
              <a:t>onclick</a:t>
            </a:r>
            <a:r>
              <a:rPr lang="en-GB" dirty="0"/>
              <a:t> event.</a:t>
            </a:r>
          </a:p>
          <a:p>
            <a:pPr lvl="1"/>
            <a:r>
              <a:rPr lang="en-GB" dirty="0"/>
              <a:t>This method should accept a single input parameter of type view – the view where the click occurred.</a:t>
            </a:r>
          </a:p>
          <a:p>
            <a:pPr lvl="1"/>
            <a:endParaRPr lang="en-GB" dirty="0"/>
          </a:p>
          <a:p>
            <a:r>
              <a:rPr lang="en-GB" dirty="0"/>
              <a:t>In your layout XML file, add an </a:t>
            </a:r>
            <a:r>
              <a:rPr lang="en-GB" dirty="0" err="1"/>
              <a:t>android:onclick</a:t>
            </a:r>
            <a:r>
              <a:rPr lang="en-GB" dirty="0"/>
              <a:t> attribute to the component whose click event you want to respond to.</a:t>
            </a:r>
          </a:p>
          <a:p>
            <a:r>
              <a:rPr lang="en-GB" dirty="0"/>
              <a:t>Set its value to the name of the activity method that is going to respond to the event.</a:t>
            </a: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331640" y="4049777"/>
            <a:ext cx="6232796" cy="132343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Button</a:t>
            </a:r>
            <a:b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660E7A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0000FF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:layout_width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wrap_content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b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660E7A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0000FF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:layout_height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wrap_content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“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6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&lt;!-- other attributes omitted for clarity --&gt;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660E7A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0000FF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:onClick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kumimoji="0" lang="en-US" sz="1600" b="1" i="0" u="none" strike="noStrike" cap="none" normalizeH="0" baseline="0" dirty="0" err="1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onClickFindDrink</a:t>
            </a:r>
            <a:r>
              <a:rPr kumimoji="0" lang="en-US" sz="1600" b="1" i="0" u="none" strike="noStrike" cap="none" normalizeH="0" baseline="0" dirty="0">
                <a:ln>
                  <a:noFill/>
                </a:ln>
                <a:solidFill>
                  <a:srgbClr val="008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kumimoji="0" 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  <a:endParaRPr kumimoji="0" 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1763688" y="5085184"/>
            <a:ext cx="4320480" cy="28803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9563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8573</TotalTime>
  <Words>2305</Words>
  <Application>Microsoft Office PowerPoint</Application>
  <PresentationFormat>On-screen Show (4:3)</PresentationFormat>
  <Paragraphs>265</Paragraphs>
  <Slides>29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Cambria</vt:lpstr>
      <vt:lpstr>Courier New</vt:lpstr>
      <vt:lpstr>Wingdings</vt:lpstr>
      <vt:lpstr>Wingdings 2</vt:lpstr>
      <vt:lpstr>Wingdings 3</vt:lpstr>
      <vt:lpstr>Median</vt:lpstr>
      <vt:lpstr>Activity – Layout Interaction</vt:lpstr>
      <vt:lpstr>Today’s Lecture</vt:lpstr>
      <vt:lpstr>Activity-Layout Interaction</vt:lpstr>
      <vt:lpstr>Activity States</vt:lpstr>
      <vt:lpstr>Activity Callback Methods</vt:lpstr>
      <vt:lpstr>Activity Lifecycle and Callback Methods</vt:lpstr>
      <vt:lpstr>Implementing the Lifecycle Callbacks</vt:lpstr>
      <vt:lpstr>Saving Activity State</vt:lpstr>
      <vt:lpstr>Save and Restore State Methods</vt:lpstr>
      <vt:lpstr>Saving Activity State</vt:lpstr>
      <vt:lpstr>Input Controls</vt:lpstr>
      <vt:lpstr>Input Controls</vt:lpstr>
      <vt:lpstr>Common Input Controls</vt:lpstr>
      <vt:lpstr>Input Events</vt:lpstr>
      <vt:lpstr>Event Listeners</vt:lpstr>
      <vt:lpstr>What is an Interface?</vt:lpstr>
      <vt:lpstr>What is an Interface?</vt:lpstr>
      <vt:lpstr>View Event Listener Interfaces</vt:lpstr>
      <vt:lpstr>Input Events</vt:lpstr>
      <vt:lpstr>Creating Event Listeners</vt:lpstr>
      <vt:lpstr>R.java, or simply R – A Little Digression</vt:lpstr>
      <vt:lpstr>Casting</vt:lpstr>
      <vt:lpstr>An onClick Listener Implementation for a Button</vt:lpstr>
      <vt:lpstr>An onClick Listener Implementation for a Button</vt:lpstr>
      <vt:lpstr>Alternative onClickListener Method</vt:lpstr>
      <vt:lpstr>Using the android:onclick Attribute</vt:lpstr>
      <vt:lpstr>Using the android:onclick Attribute</vt:lpstr>
      <vt:lpstr>Using the android:onclick Attribute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1254</cp:revision>
  <cp:lastPrinted>2014-09-29T16:21:25Z</cp:lastPrinted>
  <dcterms:created xsi:type="dcterms:W3CDTF">2013-09-18T07:00:31Z</dcterms:created>
  <dcterms:modified xsi:type="dcterms:W3CDTF">2016-10-17T07:23:29Z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