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66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360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190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488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689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879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66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00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689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10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882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96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841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33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floor, computer, electronics&#10;&#10;Description automatically generated">
            <a:extLst>
              <a:ext uri="{FF2B5EF4-FFF2-40B4-BE49-F238E27FC236}">
                <a16:creationId xmlns:a16="http://schemas.microsoft.com/office/drawing/2014/main" id="{355C3B7C-6255-4078-8160-C3DD89E2CA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5" r="11666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42" name="Rectangle 35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8250B-4561-4821-BAEA-3918486B5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400"/>
              <a:t>Data Centre Virtualization Investigation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E91A36-74A5-4778-8B08-3DD943A7C7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en-GB" sz="2000"/>
              <a:t>Lecturer: Koushik Modak</a:t>
            </a:r>
          </a:p>
          <a:p>
            <a:r>
              <a:rPr lang="en-GB" sz="2000"/>
              <a:t>Author: George Adrian Apostol</a:t>
            </a:r>
          </a:p>
        </p:txBody>
      </p:sp>
      <p:sp>
        <p:nvSpPr>
          <p:cNvPr id="43" name="Rectangle 3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5801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DF44879F-6698-4394-89D4-7B3CDB92E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!!Rectangle">
            <a:extLst>
              <a:ext uri="{FF2B5EF4-FFF2-40B4-BE49-F238E27FC236}">
                <a16:creationId xmlns:a16="http://schemas.microsoft.com/office/drawing/2014/main" id="{C65FD3B2-577C-49A0-B40E-4845C5D59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20" name="Picture 4" descr="Illuminated server room panel">
            <a:extLst>
              <a:ext uri="{FF2B5EF4-FFF2-40B4-BE49-F238E27FC236}">
                <a16:creationId xmlns:a16="http://schemas.microsoft.com/office/drawing/2014/main" id="{D010A119-471C-4434-89BB-80CA823535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006A8C-7555-429D-83A2-151B7E56D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Agenda</a:t>
            </a:r>
          </a:p>
        </p:txBody>
      </p:sp>
      <p:sp>
        <p:nvSpPr>
          <p:cNvPr id="37" name="Rectangle 31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C5520-6953-47ED-9806-C9DDE1F60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Virtualization</a:t>
            </a:r>
          </a:p>
          <a:p>
            <a:r>
              <a:rPr lang="en-GB" sz="2000" dirty="0">
                <a:solidFill>
                  <a:srgbClr val="FFFFFF"/>
                </a:solidFill>
              </a:rPr>
              <a:t>Hypervisors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VMware ESXi and vSphere 7.0</a:t>
            </a:r>
          </a:p>
          <a:p>
            <a:r>
              <a:rPr lang="en-GB" sz="2000" dirty="0">
                <a:solidFill>
                  <a:srgbClr val="FFFFFF"/>
                </a:solidFill>
              </a:rPr>
              <a:t>Windows VMs and Microsoft Hyper-V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Azure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Citrix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493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98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2952A-D6CE-4C5D-A2B1-F7A96E3DE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78619"/>
            <a:ext cx="3410712" cy="1106424"/>
          </a:xfrm>
        </p:spPr>
        <p:txBody>
          <a:bodyPr>
            <a:normAutofit/>
          </a:bodyPr>
          <a:lstStyle/>
          <a:p>
            <a:r>
              <a:rPr lang="en-GB" sz="2800" dirty="0"/>
              <a:t>Virtualization in Cloud Computing</a:t>
            </a:r>
          </a:p>
        </p:txBody>
      </p:sp>
      <p:sp>
        <p:nvSpPr>
          <p:cNvPr id="108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328416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AFD57-AD7A-4FF5-9010-D17B72AC6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359152"/>
            <a:ext cx="3410712" cy="3425043"/>
          </a:xfrm>
        </p:spPr>
        <p:txBody>
          <a:bodyPr>
            <a:normAutofit/>
          </a:bodyPr>
          <a:lstStyle/>
          <a:p>
            <a:r>
              <a:rPr lang="en-US" sz="1800" dirty="0"/>
              <a:t>Virtualization is an innovation which allows you to build effective IT services with typically hardware-binding resources. </a:t>
            </a:r>
          </a:p>
          <a:p>
            <a:r>
              <a:rPr lang="en-US" sz="1800" dirty="0"/>
              <a:t>It provides the maximum power usage of a physical computer by sharing its resources with multiple users and environments [1]. </a:t>
            </a:r>
          </a:p>
          <a:p>
            <a:endParaRPr lang="en-GB" sz="1700" dirty="0"/>
          </a:p>
        </p:txBody>
      </p:sp>
      <p:pic>
        <p:nvPicPr>
          <p:cNvPr id="6" name="Picture 5" descr="A picture containing text, monitor, screen&#10;&#10;Description automatically generated">
            <a:extLst>
              <a:ext uri="{FF2B5EF4-FFF2-40B4-BE49-F238E27FC236}">
                <a16:creationId xmlns:a16="http://schemas.microsoft.com/office/drawing/2014/main" id="{357908B0-103D-403F-895F-6C45D70A88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67" r="9567" b="-1"/>
          <a:stretch/>
        </p:blipFill>
        <p:spPr>
          <a:xfrm>
            <a:off x="5124450" y="634382"/>
            <a:ext cx="6657213" cy="5495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5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6AFBA-6B84-4655-967D-0FF1CDE2C11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78971" y="381994"/>
            <a:ext cx="11234057" cy="8951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Types of virtualization</a:t>
            </a:r>
          </a:p>
        </p:txBody>
      </p:sp>
      <p:pic>
        <p:nvPicPr>
          <p:cNvPr id="17" name="Content Placeholder 16" descr="Icon&#10;&#10;Description automatically generated with low confidence">
            <a:extLst>
              <a:ext uri="{FF2B5EF4-FFF2-40B4-BE49-F238E27FC236}">
                <a16:creationId xmlns:a16="http://schemas.microsoft.com/office/drawing/2014/main" id="{30ED4517-6AEC-4D6D-9C68-643E21DB36B2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7128" y="1277117"/>
            <a:ext cx="6377744" cy="4303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147292-FE85-4678-98F1-D336D3FEE391}"/>
              </a:ext>
            </a:extLst>
          </p:cNvPr>
          <p:cNvSpPr txBox="1"/>
          <p:nvPr/>
        </p:nvSpPr>
        <p:spPr>
          <a:xfrm>
            <a:off x="4848476" y="5580883"/>
            <a:ext cx="2495046" cy="3582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i="1" dirty="0"/>
              <a:t>Fig 1. Virtualization types [2]</a:t>
            </a:r>
          </a:p>
        </p:txBody>
      </p:sp>
    </p:spTree>
    <p:extLst>
      <p:ext uri="{BB962C8B-B14F-4D97-AF65-F5344CB8AC3E}">
        <p14:creationId xmlns:p14="http://schemas.microsoft.com/office/powerpoint/2010/main" val="125560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B4C8D-D5C5-4181-A951-181B38647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37285" cy="1645920"/>
          </a:xfrm>
        </p:spPr>
        <p:txBody>
          <a:bodyPr>
            <a:normAutofit/>
          </a:bodyPr>
          <a:lstStyle/>
          <a:p>
            <a:r>
              <a:rPr lang="en-GB" sz="3200" dirty="0"/>
              <a:t>Hypervisors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8113" y="1405210"/>
            <a:ext cx="146304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0D342ABB-F1EE-41B3-860F-07B3101F7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205" y="586822"/>
            <a:ext cx="6512378" cy="1645920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800" dirty="0"/>
              <a:t>Hypervisors are divided into two categories:</a:t>
            </a:r>
          </a:p>
          <a:p>
            <a:pPr marL="0" indent="0">
              <a:buNone/>
            </a:pPr>
            <a:r>
              <a:rPr lang="en-US" sz="1800" dirty="0"/>
              <a:t>1. Bare metal hypervisors (type 1)</a:t>
            </a:r>
          </a:p>
          <a:p>
            <a:pPr marL="0" indent="0">
              <a:buNone/>
            </a:pPr>
            <a:r>
              <a:rPr lang="en-US" sz="1800" dirty="0"/>
              <a:t>      ex: </a:t>
            </a:r>
            <a:r>
              <a:rPr lang="en-US" sz="1800" dirty="0">
                <a:effectLst/>
                <a:ea typeface="Calibri" panose="020F0502020204030204" pitchFamily="34" charset="0"/>
              </a:rPr>
              <a:t>VMware ESXi, or Microsoft Hyper-V, Citrix, XEN, or even open source KVM.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2. Hosted hypervisors (type 2)</a:t>
            </a:r>
          </a:p>
          <a:p>
            <a:pPr marL="0" indent="0">
              <a:buNone/>
            </a:pPr>
            <a:r>
              <a:rPr lang="en-US" sz="1800" dirty="0"/>
              <a:t>      ex: Oracle, VirtualBox, or VMware Workstation [3].</a:t>
            </a:r>
          </a:p>
        </p:txBody>
      </p:sp>
      <p:pic>
        <p:nvPicPr>
          <p:cNvPr id="7" name="Content Placeholder 6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EBCF67EC-DB6C-48C8-B05E-92D894C27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072" y="2530343"/>
            <a:ext cx="8602133" cy="34838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4B234A-9FD9-4657-9857-B517EA9EF972}"/>
              </a:ext>
            </a:extLst>
          </p:cNvPr>
          <p:cNvSpPr txBox="1"/>
          <p:nvPr/>
        </p:nvSpPr>
        <p:spPr>
          <a:xfrm>
            <a:off x="4314549" y="6010461"/>
            <a:ext cx="3647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2. Hypervisors overview [4]</a:t>
            </a:r>
          </a:p>
        </p:txBody>
      </p:sp>
    </p:spTree>
    <p:extLst>
      <p:ext uri="{BB962C8B-B14F-4D97-AF65-F5344CB8AC3E}">
        <p14:creationId xmlns:p14="http://schemas.microsoft.com/office/powerpoint/2010/main" val="2717383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EDF31-251A-4BBD-ABC3-FA85B95AD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 dirty="0"/>
              <a:t>Key benefits of virtualization: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CA3EDC-A678-420D-AEEA-762EA64A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305167" cy="1510579"/>
          </a:xfrm>
        </p:spPr>
        <p:txBody>
          <a:bodyPr anchor="t">
            <a:normAutofit/>
          </a:bodyPr>
          <a:lstStyle/>
          <a:p>
            <a:r>
              <a:rPr lang="en-US" sz="1700" dirty="0"/>
              <a:t>Cost savings</a:t>
            </a:r>
          </a:p>
          <a:p>
            <a:r>
              <a:rPr lang="en-US" sz="1700" dirty="0"/>
              <a:t>Agility and speed</a:t>
            </a:r>
          </a:p>
          <a:p>
            <a:r>
              <a:rPr lang="en-US" sz="1700" dirty="0"/>
              <a:t>Lowers the downtime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AE4FFFC-9D8A-4EA8-9349-FE96CEF9A2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5245" y="477264"/>
            <a:ext cx="5498375" cy="51822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F32A4E-916B-4F2E-8E3B-396E92FB75DE}"/>
              </a:ext>
            </a:extLst>
          </p:cNvPr>
          <p:cNvSpPr txBox="1"/>
          <p:nvPr/>
        </p:nvSpPr>
        <p:spPr>
          <a:xfrm>
            <a:off x="7200811" y="5659483"/>
            <a:ext cx="29385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3. Hosted hypervisor [5] </a:t>
            </a:r>
          </a:p>
        </p:txBody>
      </p:sp>
    </p:spTree>
    <p:extLst>
      <p:ext uri="{BB962C8B-B14F-4D97-AF65-F5344CB8AC3E}">
        <p14:creationId xmlns:p14="http://schemas.microsoft.com/office/powerpoint/2010/main" val="1350720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AD343-C862-4426-846E-6B86CFFC9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/>
              <a:t>VMware and vSphere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E02FAD6-33DD-4464-AD02-B47147B8DC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3"/>
          <a:stretch/>
        </p:blipFill>
        <p:spPr>
          <a:xfrm>
            <a:off x="64008" y="1673849"/>
            <a:ext cx="7432462" cy="4568633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C2E5AD-0C18-43E5-8915-5FC132521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5918" y="2020823"/>
            <a:ext cx="4005250" cy="4087013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700" dirty="0"/>
              <a:t>vSphere is a Vmware technology which makes the virtual data centre possible.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/>
              <a:t>Virtualized data centre, composed by:</a:t>
            </a:r>
          </a:p>
          <a:p>
            <a:pPr>
              <a:buFontTx/>
              <a:buChar char="-"/>
            </a:pPr>
            <a:r>
              <a:rPr lang="en-GB" sz="1800" dirty="0">
                <a:effectLst/>
                <a:ea typeface="Calibri" panose="020F0502020204030204" pitchFamily="34" charset="0"/>
              </a:rPr>
              <a:t>vCenter Server</a:t>
            </a:r>
          </a:p>
          <a:p>
            <a:pPr>
              <a:buFontTx/>
              <a:buChar char="-"/>
            </a:pPr>
            <a:r>
              <a:rPr lang="en-GB" sz="1800" dirty="0">
                <a:effectLst/>
                <a:ea typeface="Calibri" panose="020F0502020204030204" pitchFamily="34" charset="0"/>
              </a:rPr>
              <a:t>virtualization servers </a:t>
            </a:r>
            <a:endParaRPr lang="en-GB" sz="1800" dirty="0">
              <a:ea typeface="Calibri" panose="020F0502020204030204" pitchFamily="34" charset="0"/>
            </a:endParaRPr>
          </a:p>
          <a:p>
            <a:pPr>
              <a:buFontTx/>
              <a:buChar char="-"/>
            </a:pPr>
            <a:r>
              <a:rPr lang="en-GB" sz="1800" dirty="0"/>
              <a:t>storage servers</a:t>
            </a:r>
            <a:r>
              <a:rPr lang="en-GB" sz="1700" dirty="0"/>
              <a:t> [6]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/>
              <a:t>vSphere provides availability, efficiency and top performance [7].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A4C54A-5676-4A5D-A7D0-58F0AD5CCC99}"/>
              </a:ext>
            </a:extLst>
          </p:cNvPr>
          <p:cNvSpPr txBox="1"/>
          <p:nvPr/>
        </p:nvSpPr>
        <p:spPr>
          <a:xfrm>
            <a:off x="2565386" y="6242463"/>
            <a:ext cx="3465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4. Virtualised data centre [8]</a:t>
            </a:r>
          </a:p>
        </p:txBody>
      </p:sp>
    </p:spTree>
    <p:extLst>
      <p:ext uri="{BB962C8B-B14F-4D97-AF65-F5344CB8AC3E}">
        <p14:creationId xmlns:p14="http://schemas.microsoft.com/office/powerpoint/2010/main" val="72974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3F1E7-E0A3-4C4F-A1E9-748179485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>
            <a:normAutofit/>
          </a:bodyPr>
          <a:lstStyle/>
          <a:p>
            <a:r>
              <a:rPr lang="en-GB" sz="2900" dirty="0"/>
              <a:t>vSphere Benefits [9]: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9ACA5-2AD4-4C47-B0DA-035ED27AC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6" y="2368296"/>
            <a:ext cx="4607052" cy="35021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sz="1800" dirty="0"/>
              <a:t>Company stability and data center integration</a:t>
            </a:r>
          </a:p>
          <a:p>
            <a:pPr marL="457200" indent="-457200">
              <a:buAutoNum type="arabicPeriod"/>
            </a:pPr>
            <a:r>
              <a:rPr lang="en-GB" sz="1800" dirty="0"/>
              <a:t>Enhanced application reliability and consistency</a:t>
            </a:r>
            <a:endParaRPr lang="en-US" sz="1800" dirty="0"/>
          </a:p>
          <a:p>
            <a:pPr marL="457200" indent="-457200">
              <a:buAutoNum type="arabicPeriod"/>
            </a:pPr>
            <a:r>
              <a:rPr lang="en-US" sz="1800" dirty="0"/>
              <a:t>Efficient monitoring and automation of processes</a:t>
            </a:r>
          </a:p>
          <a:p>
            <a:pPr marL="457200" indent="-457200">
              <a:buAutoNum type="arabicPeriod"/>
            </a:pPr>
            <a:r>
              <a:rPr lang="en-US" sz="1800" dirty="0"/>
              <a:t>High availability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8171FC14-DCE1-4BCF-A8B1-98FEB2677C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7" r="11621" b="-3"/>
          <a:stretch/>
        </p:blipFill>
        <p:spPr>
          <a:xfrm>
            <a:off x="6324599" y="10"/>
            <a:ext cx="5457817" cy="3337549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A7AB0D48-78E0-4424-A888-B36F51E15D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6" r="2992" b="3"/>
          <a:stretch/>
        </p:blipFill>
        <p:spPr>
          <a:xfrm>
            <a:off x="6324590" y="3520439"/>
            <a:ext cx="5457817" cy="333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99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2B24FC-A884-4311-9BD5-EE0D8DF15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dirty="0"/>
              <a:t>Microsoft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5D1E5-4DB8-450E-B001-5FF31B04A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553" y="2539365"/>
            <a:ext cx="4362415" cy="40802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Hyper-V overview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b="1" dirty="0"/>
              <a:t> </a:t>
            </a:r>
            <a:r>
              <a:rPr lang="en-GB" sz="2200" dirty="0"/>
              <a:t>It is a bare-metal hypervisor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It is available on 64-bit version of Windows 10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Allows the running of multiple OS’s as VM on Windows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Provides hardware virtualization [11]</a:t>
            </a: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A0FA7366-6F9B-43C2-B8B4-0789C83CBD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5494" y="20955"/>
            <a:ext cx="3952875" cy="1990725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63528379-8870-46C5-8F6F-58BF5B60D7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9968" y="2011680"/>
            <a:ext cx="6188607" cy="42834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232B350-5CC0-4531-87B2-3C77773B917A}"/>
              </a:ext>
            </a:extLst>
          </p:cNvPr>
          <p:cNvSpPr txBox="1"/>
          <p:nvPr/>
        </p:nvSpPr>
        <p:spPr>
          <a:xfrm>
            <a:off x="6478324" y="6268776"/>
            <a:ext cx="40304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5. Hyper-V Server Structure [10]</a:t>
            </a:r>
          </a:p>
        </p:txBody>
      </p:sp>
    </p:spTree>
    <p:extLst>
      <p:ext uri="{BB962C8B-B14F-4D97-AF65-F5344CB8AC3E}">
        <p14:creationId xmlns:p14="http://schemas.microsoft.com/office/powerpoint/2010/main" val="2461808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184267-E58B-4067-A024-047C9FCCF7EE}"/>
              </a:ext>
            </a:extLst>
          </p:cNvPr>
          <p:cNvSpPr txBox="1"/>
          <p:nvPr/>
        </p:nvSpPr>
        <p:spPr>
          <a:xfrm>
            <a:off x="1763486" y="4705097"/>
            <a:ext cx="44832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Hyper-V features </a:t>
            </a:r>
            <a:r>
              <a:rPr lang="en-GB" dirty="0"/>
              <a:t>[13]: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Improved security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Remote connection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Easy to migrate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Disaster recovery and backup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3A2F5F-7182-4A59-824D-45FAB5862C09}"/>
              </a:ext>
            </a:extLst>
          </p:cNvPr>
          <p:cNvSpPr txBox="1"/>
          <p:nvPr/>
        </p:nvSpPr>
        <p:spPr>
          <a:xfrm>
            <a:off x="6246709" y="4705097"/>
            <a:ext cx="47140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Hyper-V limitations</a:t>
            </a:r>
            <a:r>
              <a:rPr lang="en-GB" dirty="0"/>
              <a:t>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GPU: games/ applications based on GPUs processing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Latency sensitive or high-precision applications </a:t>
            </a:r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F3ABF5A6-B5E2-4376-ADF3-E3E82EDD23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486" y="0"/>
            <a:ext cx="8665029" cy="45356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68C088-C00E-48DD-85DD-9D02B81CFDF6}"/>
              </a:ext>
            </a:extLst>
          </p:cNvPr>
          <p:cNvSpPr txBox="1"/>
          <p:nvPr/>
        </p:nvSpPr>
        <p:spPr>
          <a:xfrm>
            <a:off x="4873689" y="4227824"/>
            <a:ext cx="24446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6. Hyper-V features [12]</a:t>
            </a:r>
          </a:p>
        </p:txBody>
      </p:sp>
    </p:spTree>
    <p:extLst>
      <p:ext uri="{BB962C8B-B14F-4D97-AF65-F5344CB8AC3E}">
        <p14:creationId xmlns:p14="http://schemas.microsoft.com/office/powerpoint/2010/main" val="426212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21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Freeform: Shape 23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Freeform: Shape 2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91EB-EC75-4CAB-9EFC-2A8A1F1DF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Citrix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1F2E52-0983-400B-B868-386FE52BF467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11430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300" dirty="0"/>
              <a:t>Citrix provides all the necessities to integrate, manage and automate a virtual DC [14].</a:t>
            </a:r>
          </a:p>
          <a:p>
            <a:pPr marL="11430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300" dirty="0"/>
              <a:t>VMs can be moved from one piece of hardware to another one immediately, to provide the following benefits, without slowing down the applications: 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To maximize utilization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To simplify maintenance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To recover in case of failure.</a:t>
            </a:r>
          </a:p>
          <a:p>
            <a:pPr marL="11430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300" dirty="0"/>
              <a:t>Citrix Essentials simplifies the virtual environment and manage the workload lifecycle. 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E3D2A8-E4BB-4B51-A41E-17411B4D8D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58"/>
          <a:stretch/>
        </p:blipFill>
        <p:spPr>
          <a:xfrm>
            <a:off x="4901184" y="1351868"/>
            <a:ext cx="6922008" cy="42548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00500C-7E50-450D-B769-07425D48FF09}"/>
              </a:ext>
            </a:extLst>
          </p:cNvPr>
          <p:cNvSpPr txBox="1"/>
          <p:nvPr/>
        </p:nvSpPr>
        <p:spPr>
          <a:xfrm>
            <a:off x="7128192" y="5298939"/>
            <a:ext cx="24679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7. Citrix Hypervisor [15]</a:t>
            </a:r>
          </a:p>
        </p:txBody>
      </p:sp>
    </p:spTree>
    <p:extLst>
      <p:ext uri="{BB962C8B-B14F-4D97-AF65-F5344CB8AC3E}">
        <p14:creationId xmlns:p14="http://schemas.microsoft.com/office/powerpoint/2010/main" val="65521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15A68-E353-4DE7-B331-B23F0BEDF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/>
              <a:t>Microsoft Azure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55593-4C31-4436-9B22-A4A01AA0B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Over 200 products and software applications make up the Azure cloud network, which will allow the creation new technologies.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Azure is available as a PaaS and it is a pay-as-you-go service.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Azure is the most reliable hybrid cloud that offers applications in any industry. [16]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66167A3-6BC9-4C6A-9A6D-942A37B788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4240" b="-2"/>
          <a:stretch/>
        </p:blipFill>
        <p:spPr>
          <a:xfrm>
            <a:off x="4901184" y="1145832"/>
            <a:ext cx="6922008" cy="46669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55844E-5074-48D6-B359-17920D12B03C}"/>
              </a:ext>
            </a:extLst>
          </p:cNvPr>
          <p:cNvSpPr txBox="1"/>
          <p:nvPr/>
        </p:nvSpPr>
        <p:spPr>
          <a:xfrm>
            <a:off x="7137884" y="5925312"/>
            <a:ext cx="24486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 8. Microsoft Azure [17]</a:t>
            </a:r>
          </a:p>
        </p:txBody>
      </p:sp>
    </p:spTree>
    <p:extLst>
      <p:ext uri="{BB962C8B-B14F-4D97-AF65-F5344CB8AC3E}">
        <p14:creationId xmlns:p14="http://schemas.microsoft.com/office/powerpoint/2010/main" val="2076883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7352C-C5D7-4DA0-9A7F-E2F34ED56CA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04148" y="1003852"/>
            <a:ext cx="11783703" cy="572542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[1] "What is virtualization?", </a:t>
            </a:r>
            <a:r>
              <a:rPr lang="en-US" sz="1600" b="0" i="1" dirty="0">
                <a:solidFill>
                  <a:srgbClr val="000000"/>
                </a:solidFill>
                <a:effectLst/>
              </a:rPr>
              <a:t>RedHat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. [Online]. Available: https://www.redhat.com/en/topics/virtualization/what-is-virtualization. [Accessed: 12- Mar- 2021].</a:t>
            </a:r>
          </a:p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[2] S. Tawde, "What is Virtualization? | Comprehensive Guide to Virtualization", </a:t>
            </a:r>
            <a:r>
              <a:rPr lang="en-US" sz="1600" b="0" i="1" dirty="0">
                <a:solidFill>
                  <a:srgbClr val="000000"/>
                </a:solidFill>
                <a:effectLst/>
              </a:rPr>
              <a:t>EDUCBA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. [Online]. Available: https://www.educba.com/what-is-virtualization/. [Accessed: 11- Mar- 2021].</a:t>
            </a:r>
            <a:endParaRPr lang="en-GB" sz="16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</a:t>
            </a:r>
            <a:r>
              <a:rPr lang="en-US" sz="1600" dirty="0">
                <a:solidFill>
                  <a:srgbClr val="000000"/>
                </a:solidFill>
              </a:rPr>
              <a:t>3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] "What is Hypervisor and what types of hypervisors are there?", VapourApps Private Cloud, 2016. [Online]. Available: https://vapour-apps.com/what-is-hypervisor/. [Accessed: 13- Mar- 2021].</a:t>
            </a:r>
          </a:p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[4] B. Tholeti, "Learn about hypervisors, system virtualization, and how it works in a cloud environment", IBM Developer, 2011. [Online]. Available: https://developer.ibm.com/articles/cl-hypervisorcompare/. [Accessed: 15- Mar- 2021].</a:t>
            </a:r>
          </a:p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[5] B. Kleyman, "Hypervisor 101: Understanding Server Virtualization", Data Center Knowledge, 2018. [Online]. Available: https://www.datacenterknowledge.com/archives/2012/08/01/hypervisor-101-a-look-hypervisor-market. [Accessed: 13- Mar- 2021].</a:t>
            </a:r>
          </a:p>
          <a:p>
            <a:pPr marL="0" indent="0">
              <a:buNone/>
            </a:pPr>
            <a:r>
              <a:rPr lang="en-US" sz="1600" b="0" i="0" dirty="0">
                <a:solidFill>
                  <a:srgbClr val="000000"/>
                </a:solidFill>
                <a:effectLst/>
              </a:rPr>
              <a:t>[</a:t>
            </a:r>
            <a:r>
              <a:rPr lang="en-US" sz="1600" dirty="0">
                <a:solidFill>
                  <a:srgbClr val="000000"/>
                </a:solidFill>
              </a:rPr>
              <a:t>6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] A. Al-</a:t>
            </a:r>
            <a:r>
              <a:rPr lang="en-US" sz="1600" b="0" i="0" dirty="0" err="1">
                <a:solidFill>
                  <a:srgbClr val="000000"/>
                </a:solidFill>
                <a:effectLst/>
              </a:rPr>
              <a:t>Neffaty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, "Datacenter Virtualization Using VMware vSphere", Academia.edu. [Online]. Available: https://www.academia.edu/40637826/Datacenter_Virtualization_Using_VMware_vSphere. [Accessed: 13- Mar- 2021]. 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[7] "VMware vSphere Compute Virtualization", Vmware.com, 2020. [Online]. Available: https://www.vmware.com/content/dam/digitalmarketing/vmware/en/pdf/products/vsphere/vmware-vsphere-pricing-whitepaper.pdf. [Accessed: 16-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[8] "NDG Introduction to Virtualization", netdevgroup. [Online]. Available: https://www.netdevgroup.com/online/content/vmita. [Accessed: 14-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[9] "What is Data Center Consolidation? | VMware", VMware. [Online]. Available: https://www.vmware.com/products/vsphere/data-center-consolidation.html. [Accessed: 12-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[10] D. Ramirez, "VMWARE VS MS-HYPER-V", Slideshare.net, 2009. [Online]. Available: https://www.slideshare.net/d.ramirez26/vmware-vs-mshyperv-presentation. [Accessed: 11-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[11] "What Is Hyper-V Virtualization?", Software Reviews, Opinions, and Tips - DNSstuff, 2020. [Online]. Available: https://www.dnsstuff.com/hyper-v-virtualization. [Accessed: 09-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[12]"How to Configure and Connect With Hyper-V Remote Management", Software Reviews, Opinions, and Tips - DNSstuff, 2020. [Online]. Available: https://www.dnsstuff.com/hyper-v-remote-configure-connect. [Accessed: 13-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[13] "Hyper-V Technology Overview", Docs.microsoft.com, 2016. [Online]. Available: https://docs.microsoft.com/en-us/windows-server/virtualization/hyper-v/hyper-v-technology-overview. [Accessed: 11-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[14] M. Portnoy, Virtualization Essentials, 2nd ed. Newark: Wiley, 2016, pp. 31-32.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[15] "Citrix Hypervisor", Citrix. [Online]. Available: https://www.citrix.com/products/citrix-hypervisor/. [Accessed: 16-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[16]"What is Azure – Microsoft Cloud Services | Microsoft Azure", Azure.microsoft.com. [Online]. Available: https://azure.microsoft.com/en-gb/overview/what-is-azure/?&amp;wt.mc_id=AID529440_SEM_elOYgKxO#most-popular-questions. [Accessed: 16- Mar- 2021].</a:t>
            </a:r>
          </a:p>
          <a:p>
            <a:pPr marL="0" indent="0">
              <a:buNone/>
            </a:pPr>
            <a:r>
              <a:rPr lang="en-US" sz="1600" i="0" dirty="0">
                <a:solidFill>
                  <a:srgbClr val="000000"/>
                </a:solidFill>
                <a:effectLst/>
              </a:rPr>
              <a:t>[17] J. Priya, "Microsoft Azure Cloud Services:", Medium, 2019. [Online]. Available: https://medium.com/gangboard/microsoft-azure-cloud-services-e18b29649304. [Accessed: 15- Mar- 2021].</a:t>
            </a:r>
          </a:p>
          <a:p>
            <a:pPr marL="0" indent="0">
              <a:buNone/>
            </a:pPr>
            <a:endParaRPr lang="en-US" sz="160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US" sz="1600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2EF3CD-61DE-4F2C-8EC2-22D8E7F17D56}"/>
              </a:ext>
            </a:extLst>
          </p:cNvPr>
          <p:cNvSpPr txBox="1"/>
          <p:nvPr/>
        </p:nvSpPr>
        <p:spPr>
          <a:xfrm>
            <a:off x="316561" y="383566"/>
            <a:ext cx="1912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11493993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1209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Avenir Next LT Pro</vt:lpstr>
      <vt:lpstr>Calibri</vt:lpstr>
      <vt:lpstr>Neue Haas Grotesk Text Pro</vt:lpstr>
      <vt:lpstr>Wingdings</vt:lpstr>
      <vt:lpstr>AccentBoxVTI</vt:lpstr>
      <vt:lpstr>Data Centre Virtualization Investigation</vt:lpstr>
      <vt:lpstr>Agenda</vt:lpstr>
      <vt:lpstr>Virtualization in Cloud Computing</vt:lpstr>
      <vt:lpstr>Types of virtualization</vt:lpstr>
      <vt:lpstr>Hypervisors</vt:lpstr>
      <vt:lpstr>Key benefits of virtualization:</vt:lpstr>
      <vt:lpstr>VMware and vSphere</vt:lpstr>
      <vt:lpstr>vSphere Benefits [9]:</vt:lpstr>
      <vt:lpstr>Microsoft</vt:lpstr>
      <vt:lpstr>PowerPoint Presentation</vt:lpstr>
      <vt:lpstr>Citrix</vt:lpstr>
      <vt:lpstr>Microsoft Azure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Centre Virtualization Investigation</dc:title>
  <dc:creator>Freestyle aKa Atheus</dc:creator>
  <cp:lastModifiedBy>Freestyle aKa Atheus</cp:lastModifiedBy>
  <cp:revision>39</cp:revision>
  <dcterms:created xsi:type="dcterms:W3CDTF">2021-03-18T17:40:19Z</dcterms:created>
  <dcterms:modified xsi:type="dcterms:W3CDTF">2021-03-19T03:17:03Z</dcterms:modified>
</cp:coreProperties>
</file>