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52DD6-8E55-4615-B840-43F67F8159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96EF3D-F51F-4492-8D15-0E2A32F591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D3FE43-225F-4AE9-BCC3-3190FD2C4077}"/>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5" name="Footer Placeholder 4">
            <a:extLst>
              <a:ext uri="{FF2B5EF4-FFF2-40B4-BE49-F238E27FC236}">
                <a16:creationId xmlns:a16="http://schemas.microsoft.com/office/drawing/2014/main" id="{35BEDCB0-109F-47FC-BBB4-885061EE80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984C5-E49E-40AD-8A18-AD96AAD826CE}"/>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936412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92A0-073A-4DA4-995F-DB12C421FA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2F83AD-6686-4383-87D9-6EF6FAB82F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D4E593-1A3E-495B-947A-1E843709B73A}"/>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5" name="Footer Placeholder 4">
            <a:extLst>
              <a:ext uri="{FF2B5EF4-FFF2-40B4-BE49-F238E27FC236}">
                <a16:creationId xmlns:a16="http://schemas.microsoft.com/office/drawing/2014/main" id="{3363A8B0-DC19-4A0E-80C8-D341688CD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9BEED-6DE7-438E-A584-A70E681EDAED}"/>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3216669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7591-3880-47BE-B56B-8BF15C9CEF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61D4CD-BD8D-473E-8F96-4A8F65AD0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0A9C0C-9DA5-439B-87AF-734351BAB75F}"/>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5" name="Footer Placeholder 4">
            <a:extLst>
              <a:ext uri="{FF2B5EF4-FFF2-40B4-BE49-F238E27FC236}">
                <a16:creationId xmlns:a16="http://schemas.microsoft.com/office/drawing/2014/main" id="{18A3672C-FC6E-47B7-9DB3-125675040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E227F-6C23-4431-ABC6-93BC00246B16}"/>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3751717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7576-BC20-4336-917C-C4F8A2F665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833F80-88D5-464A-837D-BF8DCA7EDD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6EBF8-5812-42CA-8B59-29D65E6994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7DFB0B-F126-4394-BB9C-62CA82226D3D}"/>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6" name="Footer Placeholder 5">
            <a:extLst>
              <a:ext uri="{FF2B5EF4-FFF2-40B4-BE49-F238E27FC236}">
                <a16:creationId xmlns:a16="http://schemas.microsoft.com/office/drawing/2014/main" id="{0B4CDA8E-ECFC-4178-9F9D-F1472DA1E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F3CC0B-66AD-44D2-A325-C483B65C447D}"/>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1437118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1587-D259-4B22-A856-78F152F651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167037-34B0-43D6-9BEC-862FA7543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58B525-7F2D-44EB-AEF0-ECA0D24C4C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C3B418-051C-4261-9453-BC963553A7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9B1049-7676-4324-A312-F03A8883B5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FBA11B-F0E8-4A10-8A44-85BE0F31B2AC}"/>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8" name="Footer Placeholder 7">
            <a:extLst>
              <a:ext uri="{FF2B5EF4-FFF2-40B4-BE49-F238E27FC236}">
                <a16:creationId xmlns:a16="http://schemas.microsoft.com/office/drawing/2014/main" id="{46EBD8E5-96FB-4B69-BC14-5FAF2B1263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76CD6B-4E9C-4851-AF73-D12CBDE774A6}"/>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4206605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1D1D-D84E-42FD-82C4-8BA8699334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CDAEB-BB1B-4729-80A3-E86CF54F50AB}"/>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4" name="Footer Placeholder 3">
            <a:extLst>
              <a:ext uri="{FF2B5EF4-FFF2-40B4-BE49-F238E27FC236}">
                <a16:creationId xmlns:a16="http://schemas.microsoft.com/office/drawing/2014/main" id="{2225967C-71F2-41D3-8D50-617CABA47C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0C09AC-9DF0-4934-B966-DFFC34B29453}"/>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143759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FE540-68E2-408C-9442-DDA1C0DB90F0}"/>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3" name="Footer Placeholder 2">
            <a:extLst>
              <a:ext uri="{FF2B5EF4-FFF2-40B4-BE49-F238E27FC236}">
                <a16:creationId xmlns:a16="http://schemas.microsoft.com/office/drawing/2014/main" id="{C22D9FD1-E699-4FC0-ABF3-43C78BB3FE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0A4E6B-4D00-43D6-8F3C-9E41849E6844}"/>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3001914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F410C-2E91-4BE7-B55E-3CCE27F589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5ED288-0CDA-401C-9938-EAE7FAE9BD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FB2BCA-6733-4D15-AE62-8D018374FC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397233-BF4A-457E-A1EB-3C8AB2B97E43}"/>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6" name="Footer Placeholder 5">
            <a:extLst>
              <a:ext uri="{FF2B5EF4-FFF2-40B4-BE49-F238E27FC236}">
                <a16:creationId xmlns:a16="http://schemas.microsoft.com/office/drawing/2014/main" id="{60F2046D-B9AA-43F9-AFCC-E7F7DFDBA7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26FD87-8C76-4D7B-860A-06ACA2686B4C}"/>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4183120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04855-AAA8-4050-A690-5C66B4115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9EFF3D-4DD6-4754-BFEF-7058023A59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BD33FE-713D-4E9D-96CF-BF217BDC15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1A7C14-1C3F-4E25-806F-289C7BFA44F0}"/>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6" name="Footer Placeholder 5">
            <a:extLst>
              <a:ext uri="{FF2B5EF4-FFF2-40B4-BE49-F238E27FC236}">
                <a16:creationId xmlns:a16="http://schemas.microsoft.com/office/drawing/2014/main" id="{D630A823-7F1F-4252-AF1C-7575199267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63ED75-042C-435B-9D36-84F9CAE3FCC8}"/>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415086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3C606-3B20-4D4A-AE39-789FB54A91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EDC08-153B-485B-B19A-1416053EC0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63A5D-762A-48E0-BD5F-0863DDD5B261}"/>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5" name="Footer Placeholder 4">
            <a:extLst>
              <a:ext uri="{FF2B5EF4-FFF2-40B4-BE49-F238E27FC236}">
                <a16:creationId xmlns:a16="http://schemas.microsoft.com/office/drawing/2014/main" id="{B12D330C-B593-4797-A199-4984BD6217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0A198-5866-4085-8AFA-FC3BAA68BF8D}"/>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2611100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D72CC8-C6D4-4FE6-AD88-CB13DD1EE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BB1B8B-321D-4071-97A9-6598ABA27A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213F7-1639-4640-9FD4-05B3ABACAF87}"/>
              </a:ext>
            </a:extLst>
          </p:cNvPr>
          <p:cNvSpPr>
            <a:spLocks noGrp="1"/>
          </p:cNvSpPr>
          <p:nvPr>
            <p:ph type="dt" sz="half" idx="10"/>
          </p:nvPr>
        </p:nvSpPr>
        <p:spPr/>
        <p:txBody>
          <a:bodyPr/>
          <a:lstStyle/>
          <a:p>
            <a:fld id="{E16D768E-7510-430F-99B2-4EBCCCA9BDA4}" type="datetimeFigureOut">
              <a:rPr lang="en-GB" smtClean="0"/>
              <a:t>20/01/2022</a:t>
            </a:fld>
            <a:endParaRPr lang="en-GB"/>
          </a:p>
        </p:txBody>
      </p:sp>
      <p:sp>
        <p:nvSpPr>
          <p:cNvPr id="5" name="Footer Placeholder 4">
            <a:extLst>
              <a:ext uri="{FF2B5EF4-FFF2-40B4-BE49-F238E27FC236}">
                <a16:creationId xmlns:a16="http://schemas.microsoft.com/office/drawing/2014/main" id="{112399E4-D1B0-4454-A988-BC061A6CD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0F0CA-9CAC-4A6B-BE53-BD3E3324437A}"/>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2856092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726011-3BE7-4DAB-9089-A0111B1326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6179A7-BA45-4F54-A46F-155ED2EA7D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A6426-4A58-4027-94D2-43323352AD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D768E-7510-430F-99B2-4EBCCCA9BDA4}" type="datetimeFigureOut">
              <a:rPr lang="en-GB" smtClean="0"/>
              <a:t>20/01/2022</a:t>
            </a:fld>
            <a:endParaRPr lang="en-GB"/>
          </a:p>
        </p:txBody>
      </p:sp>
      <p:sp>
        <p:nvSpPr>
          <p:cNvPr id="5" name="Footer Placeholder 4">
            <a:extLst>
              <a:ext uri="{FF2B5EF4-FFF2-40B4-BE49-F238E27FC236}">
                <a16:creationId xmlns:a16="http://schemas.microsoft.com/office/drawing/2014/main" id="{D0EF79FC-E15C-4DDA-A080-3D859B96D0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470145-3CBE-420C-8FA7-37BD8C6A1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676006-CDC7-4FE1-A394-6F56C8EF293F}" type="slidenum">
              <a:rPr lang="en-GB" smtClean="0"/>
              <a:t>‹#›</a:t>
            </a:fld>
            <a:endParaRPr lang="en-GB"/>
          </a:p>
        </p:txBody>
      </p:sp>
    </p:spTree>
    <p:extLst>
      <p:ext uri="{BB962C8B-B14F-4D97-AF65-F5344CB8AC3E}">
        <p14:creationId xmlns:p14="http://schemas.microsoft.com/office/powerpoint/2010/main" val="523544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5CA74B-1E04-4B78-9179-DB466A94767A}"/>
              </a:ext>
            </a:extLst>
          </p:cNvPr>
          <p:cNvSpPr>
            <a:spLocks noGrp="1"/>
          </p:cNvSpPr>
          <p:nvPr>
            <p:ph type="ctrTitle"/>
          </p:nvPr>
        </p:nvSpPr>
        <p:spPr>
          <a:xfrm>
            <a:off x="1524003" y="1999615"/>
            <a:ext cx="9144000" cy="2764028"/>
          </a:xfrm>
        </p:spPr>
        <p:txBody>
          <a:bodyPr anchor="ctr">
            <a:normAutofit/>
          </a:bodyPr>
          <a:lstStyle/>
          <a:p>
            <a:r>
              <a:rPr lang="en-GB" sz="7200" b="1" dirty="0">
                <a:latin typeface="Arial" panose="020B0604020202020204" pitchFamily="34" charset="0"/>
                <a:cs typeface="Arial" panose="020B0604020202020204" pitchFamily="34" charset="0"/>
              </a:rPr>
              <a:t>Introduction to The Module</a:t>
            </a:r>
          </a:p>
        </p:txBody>
      </p:sp>
      <p:sp>
        <p:nvSpPr>
          <p:cNvPr id="3" name="Subtitle 2">
            <a:extLst>
              <a:ext uri="{FF2B5EF4-FFF2-40B4-BE49-F238E27FC236}">
                <a16:creationId xmlns:a16="http://schemas.microsoft.com/office/drawing/2014/main" id="{6AAF8E8A-F81E-43CC-A5E8-FC64E151BDF2}"/>
              </a:ext>
            </a:extLst>
          </p:cNvPr>
          <p:cNvSpPr>
            <a:spLocks noGrp="1"/>
          </p:cNvSpPr>
          <p:nvPr>
            <p:ph type="subTitle" idx="1"/>
          </p:nvPr>
        </p:nvSpPr>
        <p:spPr>
          <a:xfrm>
            <a:off x="1966912" y="5645150"/>
            <a:ext cx="8258176" cy="1185418"/>
          </a:xfrm>
        </p:spPr>
        <p:txBody>
          <a:bodyPr anchor="ctr">
            <a:noAutofit/>
          </a:bodyPr>
          <a:lstStyle/>
          <a:p>
            <a:r>
              <a:rPr lang="en-GB" sz="2000" b="1" dirty="0">
                <a:latin typeface="Arial" panose="020B0604020202020204" pitchFamily="34" charset="0"/>
                <a:cs typeface="Arial" panose="020B0604020202020204" pitchFamily="34" charset="0"/>
              </a:rPr>
              <a:t>Health and Social care</a:t>
            </a:r>
          </a:p>
          <a:p>
            <a:r>
              <a:rPr lang="en-GB" sz="2000" b="1" dirty="0">
                <a:latin typeface="Arial" panose="020B0604020202020204" pitchFamily="34" charset="0"/>
                <a:cs typeface="Arial" panose="020B0604020202020204" pitchFamily="34" charset="0"/>
              </a:rPr>
              <a:t>(BMHP3002)</a:t>
            </a:r>
          </a:p>
          <a:p>
            <a:r>
              <a:rPr lang="en-GB" sz="2000" b="1" dirty="0">
                <a:latin typeface="Arial" panose="020B0604020202020204" pitchFamily="34" charset="0"/>
                <a:cs typeface="Arial" panose="020B0604020202020204" pitchFamily="34" charset="0"/>
              </a:rPr>
              <a:t>By Jo Fender</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769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49006-5DAD-4B8D-BD03-ADDC487B5D06}"/>
              </a:ext>
            </a:extLst>
          </p:cNvPr>
          <p:cNvSpPr>
            <a:spLocks noGrp="1"/>
          </p:cNvSpPr>
          <p:nvPr>
            <p:ph type="title"/>
          </p:nvPr>
        </p:nvSpPr>
        <p:spPr>
          <a:xfrm>
            <a:off x="838200" y="365125"/>
            <a:ext cx="10515600" cy="620395"/>
          </a:xfrm>
        </p:spPr>
        <p:txBody>
          <a:bodyPr>
            <a:normAutofit fontScale="90000"/>
          </a:bodyPr>
          <a:lstStyle/>
          <a:p>
            <a:r>
              <a:rPr lang="en-GB" sz="4800" b="1" dirty="0">
                <a:solidFill>
                  <a:srgbClr val="FF0000"/>
                </a:solidFill>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B5722A54-E7B1-4916-BD89-716A912EE5AC}"/>
              </a:ext>
            </a:extLst>
          </p:cNvPr>
          <p:cNvSpPr>
            <a:spLocks noGrp="1"/>
          </p:cNvSpPr>
          <p:nvPr>
            <p:ph idx="1"/>
          </p:nvPr>
        </p:nvSpPr>
        <p:spPr>
          <a:xfrm>
            <a:off x="838200" y="1310640"/>
            <a:ext cx="10515600" cy="4313983"/>
          </a:xfrm>
        </p:spPr>
        <p:txBody>
          <a:bodyPr>
            <a:noAutofit/>
          </a:bodyPr>
          <a:lstStyle/>
          <a:p>
            <a:r>
              <a:rPr lang="en-GB" sz="2400" dirty="0">
                <a:latin typeface="Arial" panose="020B0604020202020204" pitchFamily="34" charset="0"/>
                <a:cs typeface="Arial" panose="020B0604020202020204" pitchFamily="34" charset="0"/>
              </a:rPr>
              <a:t>Brief Overview</a:t>
            </a:r>
          </a:p>
          <a:p>
            <a:r>
              <a:rPr lang="en-GB" sz="2400" dirty="0">
                <a:latin typeface="Arial" panose="020B0604020202020204" pitchFamily="34" charset="0"/>
                <a:cs typeface="Arial" panose="020B0604020202020204" pitchFamily="34" charset="0"/>
              </a:rPr>
              <a:t>Level of Study</a:t>
            </a:r>
          </a:p>
          <a:p>
            <a:r>
              <a:rPr lang="en-GB" sz="2400" dirty="0">
                <a:latin typeface="Arial" panose="020B0604020202020204" pitchFamily="34" charset="0"/>
                <a:cs typeface="Arial" panose="020B0604020202020204" pitchFamily="34" charset="0"/>
              </a:rPr>
              <a:t>Aims of Module</a:t>
            </a:r>
          </a:p>
          <a:p>
            <a:r>
              <a:rPr lang="en-GB" sz="2400" dirty="0">
                <a:latin typeface="Arial" panose="020B0604020202020204" pitchFamily="34" charset="0"/>
                <a:cs typeface="Arial" panose="020B0604020202020204" pitchFamily="34" charset="0"/>
              </a:rPr>
              <a:t>Lesson Content</a:t>
            </a:r>
          </a:p>
          <a:p>
            <a:r>
              <a:rPr lang="en-GB" sz="2400" dirty="0">
                <a:latin typeface="Arial" panose="020B0604020202020204" pitchFamily="34" charset="0"/>
                <a:cs typeface="Arial" panose="020B0604020202020204" pitchFamily="34" charset="0"/>
              </a:rPr>
              <a:t>Assessments</a:t>
            </a:r>
          </a:p>
          <a:p>
            <a:r>
              <a:rPr lang="en-GB" sz="2400" dirty="0">
                <a:latin typeface="Arial" panose="020B0604020202020204" pitchFamily="34" charset="0"/>
                <a:cs typeface="Arial" panose="020B0604020202020204" pitchFamily="34" charset="0"/>
              </a:rPr>
              <a:t>Deadline Dates</a:t>
            </a:r>
          </a:p>
          <a:p>
            <a:r>
              <a:rPr lang="en-GB" sz="2400" dirty="0">
                <a:latin typeface="Arial" panose="020B0604020202020204" pitchFamily="34" charset="0"/>
                <a:cs typeface="Arial" panose="020B0604020202020204" pitchFamily="34" charset="0"/>
              </a:rPr>
              <a:t>Reading List</a:t>
            </a:r>
          </a:p>
          <a:p>
            <a:r>
              <a:rPr lang="en-GB" sz="2400" dirty="0">
                <a:latin typeface="Arial" panose="020B0604020202020204" pitchFamily="34" charset="0"/>
                <a:cs typeface="Arial" panose="020B0604020202020204" pitchFamily="34" charset="0"/>
              </a:rPr>
              <a:t>VLE</a:t>
            </a:r>
          </a:p>
          <a:p>
            <a:r>
              <a:rPr lang="en-GB" sz="2400" dirty="0">
                <a:latin typeface="Arial" panose="020B0604020202020204" pitchFamily="34" charset="0"/>
                <a:cs typeface="Arial" panose="020B0604020202020204" pitchFamily="34" charset="0"/>
              </a:rPr>
              <a:t>O&amp;A</a:t>
            </a:r>
          </a:p>
        </p:txBody>
      </p:sp>
    </p:spTree>
    <p:extLst>
      <p:ext uri="{BB962C8B-B14F-4D97-AF65-F5344CB8AC3E}">
        <p14:creationId xmlns:p14="http://schemas.microsoft.com/office/powerpoint/2010/main" val="23802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8DE5-7CB5-4DE8-A9A1-F245E541ED54}"/>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Brief Overview of Study</a:t>
            </a:r>
          </a:p>
        </p:txBody>
      </p:sp>
      <p:sp>
        <p:nvSpPr>
          <p:cNvPr id="3" name="Content Placeholder 2">
            <a:extLst>
              <a:ext uri="{FF2B5EF4-FFF2-40B4-BE49-F238E27FC236}">
                <a16:creationId xmlns:a16="http://schemas.microsoft.com/office/drawing/2014/main" id="{0F2B0C19-3056-4A4A-8F37-A48F9DDF67FC}"/>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Duration – from 27</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January 2022 until 13th May 2022.</a:t>
            </a:r>
            <a:r>
              <a:rPr lang="en-GB" sz="2400" baseline="300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Module is worth 20 credits.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959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C692-7063-4D23-A016-F77AB77D518D}"/>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Level of Study : 3</a:t>
            </a:r>
          </a:p>
        </p:txBody>
      </p:sp>
      <p:sp>
        <p:nvSpPr>
          <p:cNvPr id="3" name="Content Placeholder 2">
            <a:extLst>
              <a:ext uri="{FF2B5EF4-FFF2-40B4-BE49-F238E27FC236}">
                <a16:creationId xmlns:a16="http://schemas.microsoft.com/office/drawing/2014/main" id="{AF65A689-A127-4158-BDBE-5A0BD0E1E917}"/>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Achievement at level 3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a:t>
            </a:r>
          </a:p>
        </p:txBody>
      </p:sp>
    </p:spTree>
    <p:extLst>
      <p:ext uri="{BB962C8B-B14F-4D97-AF65-F5344CB8AC3E}">
        <p14:creationId xmlns:p14="http://schemas.microsoft.com/office/powerpoint/2010/main" val="77175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9939-6C6D-431B-9028-6668D17CD333}"/>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Aims of Module</a:t>
            </a:r>
          </a:p>
        </p:txBody>
      </p:sp>
      <p:sp>
        <p:nvSpPr>
          <p:cNvPr id="3" name="Content Placeholder 2">
            <a:extLst>
              <a:ext uri="{FF2B5EF4-FFF2-40B4-BE49-F238E27FC236}">
                <a16:creationId xmlns:a16="http://schemas.microsoft.com/office/drawing/2014/main" id="{0409594A-1915-4048-97A0-3FA7C4F636AE}"/>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To explore the roles, responsibilities and service delivery found within the current health and social care sector.</a:t>
            </a:r>
          </a:p>
        </p:txBody>
      </p:sp>
    </p:spTree>
    <p:extLst>
      <p:ext uri="{BB962C8B-B14F-4D97-AF65-F5344CB8AC3E}">
        <p14:creationId xmlns:p14="http://schemas.microsoft.com/office/powerpoint/2010/main" val="1769308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A182-FD84-4E10-9F87-93117A2DAFAA}"/>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3050F60-D034-4E4F-A63D-7F50DC0D85D2}"/>
              </a:ext>
            </a:extLst>
          </p:cNvPr>
          <p:cNvSpPr>
            <a:spLocks noGrp="1"/>
          </p:cNvSpPr>
          <p:nvPr>
            <p:ph idx="1"/>
          </p:nvPr>
        </p:nvSpPr>
        <p:spPr/>
        <p:txBody>
          <a:bodyPr/>
          <a:lstStyle/>
          <a:p>
            <a:pPr marL="0" indent="0">
              <a:buNone/>
            </a:pPr>
            <a:r>
              <a:rPr lang="en-GB" sz="2400" dirty="0">
                <a:latin typeface="Arial" panose="020B0604020202020204" pitchFamily="34" charset="0"/>
                <a:cs typeface="Arial" panose="020B0604020202020204" pitchFamily="34" charset="0"/>
              </a:rPr>
              <a:t>Upon the successful completion of this module, the student should be able to demonstrate the ability to:</a:t>
            </a:r>
          </a:p>
          <a:p>
            <a:pPr marL="514350" indent="-514350">
              <a:buAutoNum type="arabicPeriod"/>
            </a:pPr>
            <a:r>
              <a:rPr lang="en-GB" sz="2400" dirty="0">
                <a:latin typeface="Arial" panose="020B0604020202020204" pitchFamily="34" charset="0"/>
                <a:cs typeface="Arial" panose="020B0604020202020204" pitchFamily="34" charset="0"/>
              </a:rPr>
              <a:t>Demonstrate an understanding of service user needs, roles and responsibilities of workers, working practices and procedures in the health and social care sector.</a:t>
            </a:r>
          </a:p>
          <a:p>
            <a:pPr marL="514350" indent="-514350">
              <a:buAutoNum type="arabicPeriod"/>
            </a:pPr>
            <a:r>
              <a:rPr lang="en-GB" sz="2400" dirty="0">
                <a:latin typeface="Arial" panose="020B0604020202020204" pitchFamily="34" charset="0"/>
                <a:cs typeface="Arial" panose="020B0604020202020204" pitchFamily="34" charset="0"/>
              </a:rPr>
              <a:t>Evaluate how this is monitored and regulated within Wales and the United Kingdom as a whole.</a:t>
            </a:r>
          </a:p>
          <a:p>
            <a:pPr marL="514350" indent="-514350">
              <a:buAutoNum type="arabicPeriod"/>
            </a:pPr>
            <a:r>
              <a:rPr lang="en-GB" sz="2400" dirty="0">
                <a:latin typeface="Arial" panose="020B0604020202020204" pitchFamily="34" charset="0"/>
                <a:cs typeface="Arial" panose="020B0604020202020204" pitchFamily="34" charset="0"/>
              </a:rPr>
              <a:t>Give recommendations for improvement in line with at least one current and emerging issue within the sector.</a:t>
            </a:r>
          </a:p>
          <a:p>
            <a:pPr marL="0" indent="0">
              <a:buNone/>
            </a:pPr>
            <a:endParaRPr lang="en-GB" dirty="0"/>
          </a:p>
        </p:txBody>
      </p:sp>
    </p:spTree>
    <p:extLst>
      <p:ext uri="{BB962C8B-B14F-4D97-AF65-F5344CB8AC3E}">
        <p14:creationId xmlns:p14="http://schemas.microsoft.com/office/powerpoint/2010/main" val="423648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3188-0728-42A8-9E8E-04718D7E2917}"/>
              </a:ext>
            </a:extLst>
          </p:cNvPr>
          <p:cNvSpPr>
            <a:spLocks noGrp="1"/>
          </p:cNvSpPr>
          <p:nvPr>
            <p:ph type="title"/>
          </p:nvPr>
        </p:nvSpPr>
        <p:spPr>
          <a:xfrm>
            <a:off x="838200" y="365125"/>
            <a:ext cx="10515600" cy="721995"/>
          </a:xfrm>
        </p:spPr>
        <p:txBody>
          <a:bodyPr/>
          <a:lstStyle/>
          <a:p>
            <a:r>
              <a:rPr lang="en-GB" b="1" dirty="0">
                <a:solidFill>
                  <a:srgbClr val="FF0000"/>
                </a:solidFill>
                <a:latin typeface="Arial" panose="020B0604020202020204" pitchFamily="34" charset="0"/>
                <a:cs typeface="Arial" panose="020B0604020202020204" pitchFamily="34" charset="0"/>
              </a:rPr>
              <a:t>Lesson Content</a:t>
            </a:r>
          </a:p>
        </p:txBody>
      </p:sp>
      <p:sp>
        <p:nvSpPr>
          <p:cNvPr id="3" name="Content Placeholder 2">
            <a:extLst>
              <a:ext uri="{FF2B5EF4-FFF2-40B4-BE49-F238E27FC236}">
                <a16:creationId xmlns:a16="http://schemas.microsoft.com/office/drawing/2014/main" id="{16D752C5-8CF7-43BA-AB49-B43C56B0D434}"/>
              </a:ext>
            </a:extLst>
          </p:cNvPr>
          <p:cNvSpPr>
            <a:spLocks noGrp="1"/>
          </p:cNvSpPr>
          <p:nvPr>
            <p:ph idx="1"/>
          </p:nvPr>
        </p:nvSpPr>
        <p:spPr>
          <a:xfrm>
            <a:off x="838200" y="1361440"/>
            <a:ext cx="10515600" cy="4917440"/>
          </a:xfrm>
        </p:spPr>
        <p:txBody>
          <a:bodyPr>
            <a:noAutofit/>
          </a:bodyPr>
          <a:lstStyle/>
          <a:p>
            <a:pPr marL="0" indent="0">
              <a:buNone/>
            </a:pPr>
            <a:r>
              <a:rPr lang="en-GB" sz="2400" dirty="0">
                <a:latin typeface="Arial" panose="020B0604020202020204" pitchFamily="34" charset="0"/>
                <a:cs typeface="Arial" panose="020B0604020202020204" pitchFamily="34" charset="0"/>
              </a:rPr>
              <a:t>This module is designed to develop students’ awareness and understanding of:</a:t>
            </a:r>
          </a:p>
          <a:p>
            <a:r>
              <a:rPr lang="en-GB" sz="2400" dirty="0">
                <a:latin typeface="Arial" panose="020B0604020202020204" pitchFamily="34" charset="0"/>
                <a:cs typeface="Arial" panose="020B0604020202020204" pitchFamily="34" charset="0"/>
              </a:rPr>
              <a:t>Roles and responsibilities of organisations and people working in health and social care settings.</a:t>
            </a:r>
          </a:p>
          <a:p>
            <a:r>
              <a:rPr lang="en-GB" sz="2400" dirty="0">
                <a:latin typeface="Arial" panose="020B0604020202020204" pitchFamily="34" charset="0"/>
                <a:cs typeface="Arial" panose="020B0604020202020204" pitchFamily="34" charset="0"/>
              </a:rPr>
              <a:t>Organisational structure, culture communication and factors which impact on service delivery.</a:t>
            </a:r>
          </a:p>
          <a:p>
            <a:r>
              <a:rPr lang="en-GB" sz="2400" dirty="0">
                <a:latin typeface="Arial" panose="020B0604020202020204" pitchFamily="34" charset="0"/>
                <a:cs typeface="Arial" panose="020B0604020202020204" pitchFamily="34" charset="0"/>
              </a:rPr>
              <a:t>Adherence to policies and procedures in place in health and social care settings in the workplace.</a:t>
            </a:r>
          </a:p>
          <a:p>
            <a:r>
              <a:rPr lang="en-GB" sz="2400" dirty="0">
                <a:latin typeface="Arial" panose="020B0604020202020204" pitchFamily="34" charset="0"/>
                <a:cs typeface="Arial" panose="020B0604020202020204" pitchFamily="34" charset="0"/>
              </a:rPr>
              <a:t>Application of health and care values and principles (including anti-discriminatory practice, empowering individuals, ensuring dignity, use of ICT and data storage)..</a:t>
            </a:r>
          </a:p>
        </p:txBody>
      </p:sp>
    </p:spTree>
    <p:extLst>
      <p:ext uri="{BB962C8B-B14F-4D97-AF65-F5344CB8AC3E}">
        <p14:creationId xmlns:p14="http://schemas.microsoft.com/office/powerpoint/2010/main" val="2310573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A9F02-2907-455D-9F8A-08CF516B0A46}"/>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Lesson Content</a:t>
            </a:r>
          </a:p>
        </p:txBody>
      </p:sp>
      <p:sp>
        <p:nvSpPr>
          <p:cNvPr id="3" name="Content Placeholder 2">
            <a:extLst>
              <a:ext uri="{FF2B5EF4-FFF2-40B4-BE49-F238E27FC236}">
                <a16:creationId xmlns:a16="http://schemas.microsoft.com/office/drawing/2014/main" id="{5BA89EBD-FF01-4C6D-8657-F5B96ED95585}"/>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Accountability, inspectorate and regulatory bodies.</a:t>
            </a:r>
          </a:p>
          <a:p>
            <a:r>
              <a:rPr lang="en-GB" sz="2400" dirty="0">
                <a:latin typeface="Arial" panose="020B0604020202020204" pitchFamily="34" charset="0"/>
                <a:cs typeface="Arial" panose="020B0604020202020204" pitchFamily="34" charset="0"/>
              </a:rPr>
              <a:t>Multi and inter-disciplinary working in the sector.</a:t>
            </a:r>
          </a:p>
          <a:p>
            <a:r>
              <a:rPr lang="en-GB" sz="2400" dirty="0">
                <a:latin typeface="Arial" panose="020B0604020202020204" pitchFamily="34" charset="0"/>
                <a:cs typeface="Arial" panose="020B0604020202020204" pitchFamily="34" charset="0"/>
              </a:rPr>
              <a:t>General overview of working practices.</a:t>
            </a:r>
          </a:p>
        </p:txBody>
      </p:sp>
    </p:spTree>
    <p:extLst>
      <p:ext uri="{BB962C8B-B14F-4D97-AF65-F5344CB8AC3E}">
        <p14:creationId xmlns:p14="http://schemas.microsoft.com/office/powerpoint/2010/main" val="2787457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0BAB8-D310-4A6A-AA10-2D87D890F218}"/>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Assessments</a:t>
            </a:r>
          </a:p>
        </p:txBody>
      </p:sp>
      <p:sp>
        <p:nvSpPr>
          <p:cNvPr id="3" name="Content Placeholder 2">
            <a:extLst>
              <a:ext uri="{FF2B5EF4-FFF2-40B4-BE49-F238E27FC236}">
                <a16:creationId xmlns:a16="http://schemas.microsoft.com/office/drawing/2014/main" id="{1A8A96E5-25EC-425F-92B5-395781934387}"/>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Assessment Component 1 - 50%</a:t>
            </a:r>
          </a:p>
          <a:p>
            <a:pPr marL="0" indent="0">
              <a:buNone/>
            </a:pPr>
            <a:r>
              <a:rPr lang="en-GB" sz="2400" b="1" dirty="0">
                <a:latin typeface="Arial" panose="020B0604020202020204" pitchFamily="34" charset="0"/>
                <a:cs typeface="Arial" panose="020B0604020202020204" pitchFamily="34" charset="0"/>
              </a:rPr>
              <a:t>Coursework Written Assignment – Essay 1000 Words</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Outcome 1 </a:t>
            </a:r>
            <a:r>
              <a:rPr lang="en-GB" sz="2400" dirty="0">
                <a:latin typeface="Arial" panose="020B0604020202020204" pitchFamily="34" charset="0"/>
                <a:cs typeface="Arial" panose="020B0604020202020204" pitchFamily="34" charset="0"/>
              </a:rPr>
              <a:t>Students will examine one organisation or job role within the health, social care, childcare or youth work arena. Students will write a 1000-word essay, which analyses and evaluates how the organisation or job role is monitored and regulated within Wales OR the United Kingdom as a whole.</a:t>
            </a:r>
          </a:p>
          <a:p>
            <a:pPr marL="0" indent="0">
              <a:buNone/>
            </a:pPr>
            <a:r>
              <a:rPr lang="en-GB" sz="2400" dirty="0">
                <a:latin typeface="Arial" panose="020B0604020202020204" pitchFamily="34" charset="0"/>
                <a:cs typeface="Arial" panose="020B0604020202020204" pitchFamily="34" charset="0"/>
              </a:rPr>
              <a:t>Students must give recommendations for improvements in line with at least one current and emerging issue with the sector that has an impact upon their chosen role.</a:t>
            </a:r>
          </a:p>
        </p:txBody>
      </p:sp>
    </p:spTree>
    <p:extLst>
      <p:ext uri="{BB962C8B-B14F-4D97-AF65-F5344CB8AC3E}">
        <p14:creationId xmlns:p14="http://schemas.microsoft.com/office/powerpoint/2010/main" val="200648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40062-40BB-4CE2-932D-99BA79EB7F83}"/>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Assessments</a:t>
            </a:r>
          </a:p>
        </p:txBody>
      </p:sp>
      <p:sp>
        <p:nvSpPr>
          <p:cNvPr id="3" name="Content Placeholder 2">
            <a:extLst>
              <a:ext uri="{FF2B5EF4-FFF2-40B4-BE49-F238E27FC236}">
                <a16:creationId xmlns:a16="http://schemas.microsoft.com/office/drawing/2014/main" id="{13FDDE04-2888-4825-8F6D-0D479B52DA2A}"/>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Assessment Component 2 – 50%</a:t>
            </a:r>
          </a:p>
          <a:p>
            <a:pPr marL="0" indent="0">
              <a:buNone/>
            </a:pPr>
            <a:r>
              <a:rPr lang="en-GB" sz="2400" b="1" dirty="0">
                <a:latin typeface="Arial" panose="020B0604020202020204" pitchFamily="34" charset="0"/>
                <a:cs typeface="Arial" panose="020B0604020202020204" pitchFamily="34" charset="0"/>
              </a:rPr>
              <a:t>Individual Presentation and Supporting Paper</a:t>
            </a:r>
          </a:p>
          <a:p>
            <a:pPr marL="0" indent="0">
              <a:buNone/>
            </a:pPr>
            <a:r>
              <a:rPr lang="en-GB" sz="2400" b="1" dirty="0">
                <a:latin typeface="Arial" panose="020B0604020202020204" pitchFamily="34" charset="0"/>
                <a:cs typeface="Arial" panose="020B0604020202020204" pitchFamily="34" charset="0"/>
              </a:rPr>
              <a:t>(5 minutes and 500 words)</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Outcome 2 </a:t>
            </a:r>
            <a:r>
              <a:rPr lang="en-GB" sz="2400" dirty="0">
                <a:latin typeface="Arial" panose="020B0604020202020204" pitchFamily="34" charset="0"/>
                <a:cs typeface="Arial" panose="020B0604020202020204" pitchFamily="34" charset="0"/>
              </a:rPr>
              <a:t>Students will examine one organisation or job role within the health, social care, childcare or youth work arena. Students will show an understanding of service user needs, roles and responsibilities of workers, and working practices and procedures of this professional or organisation by presenting on the topic for 5 minutes. This links to the job role selected in assignment 1.</a:t>
            </a:r>
          </a:p>
        </p:txBody>
      </p:sp>
    </p:spTree>
    <p:extLst>
      <p:ext uri="{BB962C8B-B14F-4D97-AF65-F5344CB8AC3E}">
        <p14:creationId xmlns:p14="http://schemas.microsoft.com/office/powerpoint/2010/main" val="1862522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CE46-133C-4939-8824-D60C640D3BC4}"/>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Deadline Dates – Assignment 1</a:t>
            </a:r>
          </a:p>
        </p:txBody>
      </p:sp>
      <p:sp>
        <p:nvSpPr>
          <p:cNvPr id="3" name="Content Placeholder 2">
            <a:extLst>
              <a:ext uri="{FF2B5EF4-FFF2-40B4-BE49-F238E27FC236}">
                <a16:creationId xmlns:a16="http://schemas.microsoft.com/office/drawing/2014/main" id="{8D4CFA36-A675-4897-89A5-940962C74B77}"/>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Draft Tutorial Week</a:t>
            </a:r>
          </a:p>
          <a:p>
            <a:pPr marL="0" indent="0">
              <a:buNone/>
            </a:pPr>
            <a:r>
              <a:rPr lang="en-GB" sz="2400" b="1" dirty="0">
                <a:solidFill>
                  <a:srgbClr val="FF0000"/>
                </a:solidFill>
                <a:latin typeface="Arial" panose="020B0604020202020204" pitchFamily="34" charset="0"/>
                <a:cs typeface="Arial" panose="020B0604020202020204" pitchFamily="34" charset="0"/>
              </a:rPr>
              <a:t>Week beginning 14th March 2022</a:t>
            </a: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Assignment 1 Final Submission</a:t>
            </a:r>
          </a:p>
          <a:p>
            <a:pPr marL="0" indent="0">
              <a:buNone/>
            </a:pPr>
            <a:r>
              <a:rPr lang="en-GB" sz="2400" b="1" dirty="0">
                <a:solidFill>
                  <a:srgbClr val="FF0000"/>
                </a:solidFill>
                <a:latin typeface="Arial" panose="020B0604020202020204" pitchFamily="34" charset="0"/>
                <a:cs typeface="Arial" panose="020B0604020202020204" pitchFamily="34" charset="0"/>
              </a:rPr>
              <a:t>Friday 25</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March 2022</a:t>
            </a:r>
          </a:p>
          <a:p>
            <a:pPr marL="0" indent="0">
              <a:buNone/>
            </a:pPr>
            <a:endParaRPr lang="en-GB" sz="24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678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B9630-64D8-459D-83B3-96C859293337}"/>
              </a:ext>
            </a:extLst>
          </p:cNvPr>
          <p:cNvSpPr>
            <a:spLocks noGrp="1"/>
          </p:cNvSpPr>
          <p:nvPr>
            <p:ph type="title"/>
          </p:nvPr>
        </p:nvSpPr>
        <p:spPr>
          <a:xfrm>
            <a:off x="838200" y="365126"/>
            <a:ext cx="10515600" cy="711199"/>
          </a:xfrm>
        </p:spPr>
        <p:txBody>
          <a:bodyPr/>
          <a:lstStyle/>
          <a:p>
            <a:r>
              <a:rPr lang="en-GB" b="1" dirty="0">
                <a:solidFill>
                  <a:srgbClr val="FF0000"/>
                </a:solidFill>
                <a:latin typeface="Arial" panose="020B0604020202020204" pitchFamily="34" charset="0"/>
                <a:cs typeface="Arial" panose="020B0604020202020204" pitchFamily="34" charset="0"/>
              </a:rPr>
              <a:t>Deadline Dates – Assignment 2</a:t>
            </a:r>
          </a:p>
        </p:txBody>
      </p:sp>
      <p:sp>
        <p:nvSpPr>
          <p:cNvPr id="3" name="Content Placeholder 2">
            <a:extLst>
              <a:ext uri="{FF2B5EF4-FFF2-40B4-BE49-F238E27FC236}">
                <a16:creationId xmlns:a16="http://schemas.microsoft.com/office/drawing/2014/main" id="{EABB5888-DECB-409E-B959-AEC059FE7367}"/>
              </a:ext>
            </a:extLst>
          </p:cNvPr>
          <p:cNvSpPr>
            <a:spLocks noGrp="1"/>
          </p:cNvSpPr>
          <p:nvPr>
            <p:ph idx="1"/>
          </p:nvPr>
        </p:nvSpPr>
        <p:spPr>
          <a:xfrm>
            <a:off x="838200" y="1276350"/>
            <a:ext cx="10515600" cy="5581650"/>
          </a:xfrm>
        </p:spPr>
        <p:txBody>
          <a:bodyPr>
            <a:noAutofit/>
          </a:bodyPr>
          <a:lstStyle/>
          <a:p>
            <a:pPr marL="0" indent="0">
              <a:buNone/>
            </a:pPr>
            <a:r>
              <a:rPr lang="en-GB" sz="2400" b="1" dirty="0">
                <a:latin typeface="Arial" panose="020B0604020202020204" pitchFamily="34" charset="0"/>
                <a:cs typeface="Arial" panose="020B0604020202020204" pitchFamily="34" charset="0"/>
              </a:rPr>
              <a:t>Presentations on </a:t>
            </a:r>
            <a:r>
              <a:rPr lang="en-GB" sz="2400" b="1" dirty="0">
                <a:solidFill>
                  <a:srgbClr val="FF0000"/>
                </a:solidFill>
                <a:latin typeface="Arial" panose="020B0604020202020204" pitchFamily="34" charset="0"/>
                <a:cs typeface="Arial" panose="020B0604020202020204" pitchFamily="34" charset="0"/>
              </a:rPr>
              <a:t>Thursday 5th May 2022 during class times.</a:t>
            </a:r>
          </a:p>
          <a:p>
            <a:pPr marL="0" indent="0">
              <a:buNone/>
            </a:pPr>
            <a:r>
              <a:rPr lang="en-GB" sz="2400" b="1" dirty="0">
                <a:latin typeface="Arial" panose="020B0604020202020204" pitchFamily="34" charset="0"/>
                <a:cs typeface="Arial" panose="020B0604020202020204" pitchFamily="34" charset="0"/>
              </a:rPr>
              <a:t>All presentations must be submitted electronically via Turnitin by </a:t>
            </a:r>
            <a:r>
              <a:rPr lang="en-GB" sz="2400" b="1" dirty="0">
                <a:solidFill>
                  <a:srgbClr val="FF0000"/>
                </a:solidFill>
                <a:latin typeface="Arial" panose="020B0604020202020204" pitchFamily="34" charset="0"/>
                <a:cs typeface="Arial" panose="020B0604020202020204" pitchFamily="34" charset="0"/>
              </a:rPr>
              <a:t>9.00 am on Thursday 5th May 2022.</a:t>
            </a: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Assignment 2 Supporting Paper – (500 words). Final Submission - </a:t>
            </a:r>
            <a:r>
              <a:rPr lang="en-GB" sz="2400" b="1" dirty="0">
                <a:solidFill>
                  <a:srgbClr val="FF0000"/>
                </a:solidFill>
                <a:latin typeface="Arial" panose="020B0604020202020204" pitchFamily="34" charset="0"/>
                <a:cs typeface="Arial" panose="020B0604020202020204" pitchFamily="34" charset="0"/>
              </a:rPr>
              <a:t>13th May 2022</a:t>
            </a:r>
          </a:p>
          <a:p>
            <a:pPr marL="0" indent="0">
              <a:buNone/>
            </a:pPr>
            <a:endParaRPr lang="en-GB" sz="20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6135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A727-8CE0-4F9B-97E2-75EE9AEDE01D}"/>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Referencing</a:t>
            </a:r>
          </a:p>
        </p:txBody>
      </p:sp>
      <p:sp>
        <p:nvSpPr>
          <p:cNvPr id="3" name="Content Placeholder 2">
            <a:extLst>
              <a:ext uri="{FF2B5EF4-FFF2-40B4-BE49-F238E27FC236}">
                <a16:creationId xmlns:a16="http://schemas.microsoft.com/office/drawing/2014/main" id="{782CDF1E-4FAB-4BE6-AF1B-AEDD67BAA6CF}"/>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Your referencing system is HAVARD 2008</a:t>
            </a:r>
          </a:p>
          <a:p>
            <a:r>
              <a:rPr lang="en-GB" sz="2400" dirty="0">
                <a:latin typeface="Arial" panose="020B0604020202020204" pitchFamily="34" charset="0"/>
                <a:cs typeface="Arial" panose="020B0604020202020204" pitchFamily="34" charset="0"/>
              </a:rPr>
              <a:t>Makes up at least 20% of your grade</a:t>
            </a:r>
          </a:p>
          <a:p>
            <a:r>
              <a:rPr lang="en-GB" sz="2400" dirty="0">
                <a:latin typeface="Arial" panose="020B0604020202020204" pitchFamily="34" charset="0"/>
                <a:cs typeface="Arial" panose="020B0604020202020204" pitchFamily="34" charset="0"/>
              </a:rPr>
              <a:t>Best to input manually</a:t>
            </a:r>
          </a:p>
          <a:p>
            <a:r>
              <a:rPr lang="en-GB" sz="2400" dirty="0">
                <a:latin typeface="Arial" panose="020B0604020202020204" pitchFamily="34" charset="0"/>
                <a:cs typeface="Arial" panose="020B0604020202020204" pitchFamily="34" charset="0"/>
              </a:rPr>
              <a:t>You can utilise word referencing</a:t>
            </a:r>
          </a:p>
          <a:p>
            <a:pPr marL="0" indent="0">
              <a:buNone/>
            </a:pPr>
            <a:endParaRPr lang="en-GB" dirty="0"/>
          </a:p>
        </p:txBody>
      </p:sp>
    </p:spTree>
    <p:extLst>
      <p:ext uri="{BB962C8B-B14F-4D97-AF65-F5344CB8AC3E}">
        <p14:creationId xmlns:p14="http://schemas.microsoft.com/office/powerpoint/2010/main" val="401524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F67F-00BA-40EE-B073-82B1781E47DF}"/>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Reading Lists</a:t>
            </a:r>
          </a:p>
        </p:txBody>
      </p:sp>
      <p:sp>
        <p:nvSpPr>
          <p:cNvPr id="3" name="Content Placeholder 2">
            <a:extLst>
              <a:ext uri="{FF2B5EF4-FFF2-40B4-BE49-F238E27FC236}">
                <a16:creationId xmlns:a16="http://schemas.microsoft.com/office/drawing/2014/main" id="{39CA9392-0B6E-4438-B356-6B18541E0D90}"/>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Always check your handbook for reading lists</a:t>
            </a:r>
          </a:p>
          <a:p>
            <a:r>
              <a:rPr lang="en-GB" sz="2400" dirty="0">
                <a:latin typeface="Arial" panose="020B0604020202020204" pitchFamily="34" charset="0"/>
                <a:cs typeface="Arial" panose="020B0604020202020204" pitchFamily="34" charset="0"/>
              </a:rPr>
              <a:t>Additional reading and links will also be found on your Moodle page (more about this below)</a:t>
            </a:r>
          </a:p>
          <a:p>
            <a:r>
              <a:rPr lang="en-GB" sz="2400" dirty="0">
                <a:latin typeface="Arial" panose="020B0604020202020204" pitchFamily="34" charset="0"/>
                <a:cs typeface="Arial" panose="020B0604020202020204" pitchFamily="34" charset="0"/>
              </a:rPr>
              <a:t>You can use campus libraries in the Swansea, Carmarthen, or Lampeter campuses.</a:t>
            </a:r>
          </a:p>
          <a:p>
            <a:r>
              <a:rPr lang="en-GB" sz="2400" dirty="0">
                <a:latin typeface="Arial" panose="020B0604020202020204" pitchFamily="34" charset="0"/>
                <a:cs typeface="Arial" panose="020B0604020202020204" pitchFamily="34" charset="0"/>
              </a:rPr>
              <a:t>Libraries will order in books from other campuses or may buy them in for you.</a:t>
            </a:r>
          </a:p>
          <a:p>
            <a:r>
              <a:rPr lang="en-GB" sz="2400" dirty="0">
                <a:latin typeface="Arial" panose="020B0604020202020204" pitchFamily="34" charset="0"/>
                <a:cs typeface="Arial" panose="020B0604020202020204" pitchFamily="34" charset="0"/>
              </a:rPr>
              <a:t>DON’T BE AFRAID TO REQUEST WHAT YOU NEED</a:t>
            </a:r>
          </a:p>
        </p:txBody>
      </p:sp>
    </p:spTree>
    <p:extLst>
      <p:ext uri="{BB962C8B-B14F-4D97-AF65-F5344CB8AC3E}">
        <p14:creationId xmlns:p14="http://schemas.microsoft.com/office/powerpoint/2010/main" val="3471936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674CF-DA7F-4607-ACC8-C7CB0DB4A004}"/>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Reading Lists</a:t>
            </a:r>
          </a:p>
        </p:txBody>
      </p:sp>
      <p:sp>
        <p:nvSpPr>
          <p:cNvPr id="3" name="Content Placeholder 2">
            <a:extLst>
              <a:ext uri="{FF2B5EF4-FFF2-40B4-BE49-F238E27FC236}">
                <a16:creationId xmlns:a16="http://schemas.microsoft.com/office/drawing/2014/main" id="{D8F9DEAA-795C-41AF-9AB2-2A9C75926E62}"/>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Essential</a:t>
            </a:r>
          </a:p>
          <a:p>
            <a:r>
              <a:rPr lang="en-GB" sz="2400" dirty="0">
                <a:latin typeface="Arial" panose="020B0604020202020204" pitchFamily="34" charset="0"/>
                <a:cs typeface="Arial" panose="020B0604020202020204" pitchFamily="34" charset="0"/>
              </a:rPr>
              <a:t>Lloyd, M. (2010) </a:t>
            </a:r>
            <a:r>
              <a:rPr lang="en-GB" sz="2400" i="1" dirty="0">
                <a:latin typeface="Arial" panose="020B0604020202020204" pitchFamily="34" charset="0"/>
                <a:cs typeface="Arial" panose="020B0604020202020204" pitchFamily="34" charset="0"/>
              </a:rPr>
              <a:t>A Practical guide to care planning in health and social care. </a:t>
            </a:r>
            <a:r>
              <a:rPr lang="en-GB" sz="2400" dirty="0">
                <a:latin typeface="Arial" panose="020B0604020202020204" pitchFamily="34" charset="0"/>
                <a:cs typeface="Arial" panose="020B0604020202020204" pitchFamily="34" charset="0"/>
              </a:rPr>
              <a:t>Maidenhead: McGraw Hill</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Pilgrim, D., </a:t>
            </a:r>
            <a:r>
              <a:rPr lang="en-GB" sz="2400" dirty="0" err="1">
                <a:latin typeface="Arial" panose="020B0604020202020204" pitchFamily="34" charset="0"/>
                <a:cs typeface="Arial" panose="020B0604020202020204" pitchFamily="34" charset="0"/>
              </a:rPr>
              <a:t>Tomasini</a:t>
            </a:r>
            <a:r>
              <a:rPr lang="en-GB" sz="2400" dirty="0">
                <a:latin typeface="Arial" panose="020B0604020202020204" pitchFamily="34" charset="0"/>
                <a:cs typeface="Arial" panose="020B0604020202020204" pitchFamily="34" charset="0"/>
              </a:rPr>
              <a:t>, F. &amp; </a:t>
            </a:r>
            <a:r>
              <a:rPr lang="en-GB" sz="2400" dirty="0" err="1">
                <a:latin typeface="Arial" panose="020B0604020202020204" pitchFamily="34" charset="0"/>
                <a:cs typeface="Arial" panose="020B0604020202020204" pitchFamily="34" charset="0"/>
              </a:rPr>
              <a:t>Vassilev</a:t>
            </a:r>
            <a:r>
              <a:rPr lang="en-GB" sz="2400" dirty="0">
                <a:latin typeface="Arial" panose="020B0604020202020204" pitchFamily="34" charset="0"/>
                <a:cs typeface="Arial" panose="020B0604020202020204" pitchFamily="34" charset="0"/>
              </a:rPr>
              <a:t>, I. (2011) </a:t>
            </a:r>
            <a:r>
              <a:rPr lang="en-GB" sz="2400" i="1" dirty="0">
                <a:latin typeface="Arial" panose="020B0604020202020204" pitchFamily="34" charset="0"/>
                <a:cs typeface="Arial" panose="020B0604020202020204" pitchFamily="34" charset="0"/>
              </a:rPr>
              <a:t>Examining Trust in Healthcare; A Multidisciplinary Perspective.</a:t>
            </a:r>
            <a:r>
              <a:rPr lang="en-GB" sz="2400" dirty="0">
                <a:latin typeface="Arial" panose="020B0604020202020204" pitchFamily="34" charset="0"/>
                <a:cs typeface="Arial" panose="020B0604020202020204" pitchFamily="34" charset="0"/>
              </a:rPr>
              <a:t> Basingstoke: Palgrave Macmillan.</a:t>
            </a:r>
          </a:p>
        </p:txBody>
      </p:sp>
    </p:spTree>
    <p:extLst>
      <p:ext uri="{BB962C8B-B14F-4D97-AF65-F5344CB8AC3E}">
        <p14:creationId xmlns:p14="http://schemas.microsoft.com/office/powerpoint/2010/main" val="2569655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33C6F-3E34-4261-BA12-AE5C2E4C207C}"/>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Reading Lists</a:t>
            </a:r>
          </a:p>
        </p:txBody>
      </p:sp>
      <p:sp>
        <p:nvSpPr>
          <p:cNvPr id="3" name="Content Placeholder 2">
            <a:extLst>
              <a:ext uri="{FF2B5EF4-FFF2-40B4-BE49-F238E27FC236}">
                <a16:creationId xmlns:a16="http://schemas.microsoft.com/office/drawing/2014/main" id="{EB6FFD1C-11F3-402D-8A5D-D2F65E136B47}"/>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Background </a:t>
            </a:r>
          </a:p>
          <a:p>
            <a:r>
              <a:rPr lang="en-GB" sz="2400" dirty="0" err="1">
                <a:latin typeface="Arial" panose="020B0604020202020204" pitchFamily="34" charset="0"/>
                <a:cs typeface="Arial" panose="020B0604020202020204" pitchFamily="34" charset="0"/>
              </a:rPr>
              <a:t>Calpin</a:t>
            </a:r>
            <a:r>
              <a:rPr lang="en-GB" sz="2400" dirty="0">
                <a:latin typeface="Arial" panose="020B0604020202020204" pitchFamily="34" charset="0"/>
                <a:cs typeface="Arial" panose="020B0604020202020204" pitchFamily="34" charset="0"/>
              </a:rPr>
              <a:t>, P. J., Langridge. E., Morgan, B. and Platts, R. (2012) </a:t>
            </a:r>
            <a:r>
              <a:rPr lang="en-GB" sz="2400" i="1" dirty="0">
                <a:latin typeface="Arial" panose="020B0604020202020204" pitchFamily="34" charset="0"/>
                <a:cs typeface="Arial" panose="020B0604020202020204" pitchFamily="34" charset="0"/>
              </a:rPr>
              <a:t>Diploma in Leadership for Health and Social Care. Level 5. </a:t>
            </a:r>
            <a:r>
              <a:rPr lang="en-GB" sz="2400" dirty="0">
                <a:latin typeface="Arial" panose="020B0604020202020204" pitchFamily="34" charset="0"/>
                <a:cs typeface="Arial" panose="020B0604020202020204" pitchFamily="34" charset="0"/>
              </a:rPr>
              <a:t>Nelson Thomas Ltd: Cheltenham</a:t>
            </a:r>
          </a:p>
          <a:p>
            <a:r>
              <a:rPr lang="en-GB" sz="2400" dirty="0" err="1">
                <a:latin typeface="Arial" panose="020B0604020202020204" pitchFamily="34" charset="0"/>
                <a:cs typeface="Arial" panose="020B0604020202020204" pitchFamily="34" charset="0"/>
              </a:rPr>
              <a:t>Tilmouth</a:t>
            </a:r>
            <a:r>
              <a:rPr lang="en-GB" sz="2400" dirty="0">
                <a:latin typeface="Arial" panose="020B0604020202020204" pitchFamily="34" charset="0"/>
                <a:cs typeface="Arial" panose="020B0604020202020204" pitchFamily="34" charset="0"/>
              </a:rPr>
              <a:t>, T. (2012) </a:t>
            </a:r>
            <a:r>
              <a:rPr lang="en-GB" sz="2400" i="1" dirty="0">
                <a:latin typeface="Arial" panose="020B0604020202020204" pitchFamily="34" charset="0"/>
                <a:cs typeface="Arial" panose="020B0604020202020204" pitchFamily="34" charset="0"/>
              </a:rPr>
              <a:t>Diploma in Leadership for Health and Social Care and Children. </a:t>
            </a:r>
            <a:r>
              <a:rPr lang="en-GB" sz="2400" dirty="0">
                <a:latin typeface="Arial" panose="020B0604020202020204" pitchFamily="34" charset="0"/>
                <a:cs typeface="Arial" panose="020B0604020202020204" pitchFamily="34" charset="0"/>
              </a:rPr>
              <a:t>London: Hodder Education.</a:t>
            </a:r>
          </a:p>
          <a:p>
            <a:pPr marL="0" indent="0">
              <a:buNone/>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55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77962-3B22-4F82-99C5-BBE255745579}"/>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Journals and Websites</a:t>
            </a:r>
          </a:p>
        </p:txBody>
      </p:sp>
      <p:sp>
        <p:nvSpPr>
          <p:cNvPr id="3" name="Content Placeholder 2">
            <a:extLst>
              <a:ext uri="{FF2B5EF4-FFF2-40B4-BE49-F238E27FC236}">
                <a16:creationId xmlns:a16="http://schemas.microsoft.com/office/drawing/2014/main" id="{99AA2F3A-1FB6-4E29-AAF3-C265063B6BE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Useful Websites:</a:t>
            </a:r>
          </a:p>
          <a:p>
            <a:r>
              <a:rPr lang="en-GB" sz="2400" dirty="0">
                <a:latin typeface="Arial" panose="020B0604020202020204" pitchFamily="34" charset="0"/>
                <a:cs typeface="Arial" panose="020B0604020202020204" pitchFamily="34" charset="0"/>
              </a:rPr>
              <a:t>www.dti.gov.uk/bestpractice/management.leadership.ht</a:t>
            </a:r>
          </a:p>
          <a:p>
            <a:r>
              <a:rPr lang="en-GB" sz="2400" dirty="0">
                <a:latin typeface="Arial" panose="020B0604020202020204" pitchFamily="34" charset="0"/>
                <a:cs typeface="Arial" panose="020B0604020202020204" pitchFamily="34" charset="0"/>
              </a:rPr>
              <a:t>www.dh.gov.uk</a:t>
            </a:r>
          </a:p>
          <a:p>
            <a:r>
              <a:rPr lang="en-GB" sz="2400" dirty="0">
                <a:latin typeface="Arial" panose="020B0604020202020204" pitchFamily="34" charset="0"/>
                <a:cs typeface="Arial" panose="020B0604020202020204" pitchFamily="34" charset="0"/>
              </a:rPr>
              <a:t>www.leadership-he.com</a:t>
            </a:r>
          </a:p>
          <a:p>
            <a:r>
              <a:rPr lang="en-GB" sz="2400" dirty="0">
                <a:latin typeface="Arial" panose="020B0604020202020204" pitchFamily="34" charset="0"/>
                <a:cs typeface="Arial" panose="020B0604020202020204" pitchFamily="34" charset="0"/>
              </a:rPr>
              <a:t>www.organisationalpsychology.com</a:t>
            </a:r>
          </a:p>
          <a:p>
            <a:r>
              <a:rPr lang="en-GB" sz="2400" dirty="0">
                <a:latin typeface="Arial" panose="020B0604020202020204" pitchFamily="34" charset="0"/>
                <a:cs typeface="Arial" panose="020B0604020202020204" pitchFamily="34" charset="0"/>
              </a:rPr>
              <a:t>www.wales.gov.uk</a:t>
            </a:r>
          </a:p>
          <a:p>
            <a:endParaRPr lang="en-GB" dirty="0"/>
          </a:p>
        </p:txBody>
      </p:sp>
    </p:spTree>
    <p:extLst>
      <p:ext uri="{BB962C8B-B14F-4D97-AF65-F5344CB8AC3E}">
        <p14:creationId xmlns:p14="http://schemas.microsoft.com/office/powerpoint/2010/main" val="3120548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FBE13-5772-4C05-A31C-F6DD2F412C12}"/>
              </a:ext>
            </a:extLst>
          </p:cNvPr>
          <p:cNvSpPr>
            <a:spLocks noGrp="1"/>
          </p:cNvSpPr>
          <p:nvPr>
            <p:ph type="title"/>
          </p:nvPr>
        </p:nvSpPr>
        <p:spPr>
          <a:xfrm>
            <a:off x="838200" y="365125"/>
            <a:ext cx="10515600" cy="873125"/>
          </a:xfrm>
        </p:spPr>
        <p:txBody>
          <a:bodyPr/>
          <a:lstStyle/>
          <a:p>
            <a:r>
              <a:rPr lang="en-GB" b="1" dirty="0">
                <a:solidFill>
                  <a:srgbClr val="FF0000"/>
                </a:solidFill>
                <a:latin typeface="Arial" panose="020B0604020202020204" pitchFamily="34" charset="0"/>
                <a:cs typeface="Arial" panose="020B0604020202020204" pitchFamily="34" charset="0"/>
              </a:rPr>
              <a:t>Virtual Learning Environment</a:t>
            </a:r>
          </a:p>
        </p:txBody>
      </p:sp>
      <p:sp>
        <p:nvSpPr>
          <p:cNvPr id="3" name="Content Placeholder 2">
            <a:extLst>
              <a:ext uri="{FF2B5EF4-FFF2-40B4-BE49-F238E27FC236}">
                <a16:creationId xmlns:a16="http://schemas.microsoft.com/office/drawing/2014/main" id="{C09231CA-E2C6-4C25-87AF-040F2E59E95A}"/>
              </a:ext>
            </a:extLst>
          </p:cNvPr>
          <p:cNvSpPr>
            <a:spLocks noGrp="1"/>
          </p:cNvSpPr>
          <p:nvPr>
            <p:ph idx="1"/>
          </p:nvPr>
        </p:nvSpPr>
        <p:spPr>
          <a:xfrm>
            <a:off x="838200" y="1390650"/>
            <a:ext cx="10515600" cy="5010150"/>
          </a:xfrm>
        </p:spPr>
        <p:txBody>
          <a:bodyPr>
            <a:normAutofit fontScale="92500" lnSpcReduction="20000"/>
          </a:bodyPr>
          <a:lstStyle/>
          <a:p>
            <a:r>
              <a:rPr lang="en-GB" sz="2600" dirty="0">
                <a:latin typeface="Arial" panose="020B0604020202020204" pitchFamily="34" charset="0"/>
                <a:cs typeface="Arial" panose="020B0604020202020204" pitchFamily="34" charset="0"/>
              </a:rPr>
              <a:t>Moodle is the Universities VLE and is used to support learning and teaching.</a:t>
            </a:r>
          </a:p>
          <a:p>
            <a:r>
              <a:rPr lang="en-GB" sz="2600" dirty="0">
                <a:latin typeface="Arial" panose="020B0604020202020204" pitchFamily="34" charset="0"/>
                <a:cs typeface="Arial" panose="020B0604020202020204" pitchFamily="34" charset="0"/>
              </a:rPr>
              <a:t>It can be accessed by enrolled students from anywhere in the world, using the internet and a web browser.</a:t>
            </a:r>
          </a:p>
          <a:p>
            <a:pPr marL="0" indent="0">
              <a:buNone/>
            </a:pPr>
            <a:r>
              <a:rPr lang="en-GB" sz="2600" dirty="0">
                <a:latin typeface="Arial" panose="020B0604020202020204" pitchFamily="34" charset="0"/>
                <a:cs typeface="Arial" panose="020B0604020202020204" pitchFamily="34" charset="0"/>
              </a:rPr>
              <a:t>Some of Moodle’s features allow students to :</a:t>
            </a:r>
          </a:p>
          <a:p>
            <a:r>
              <a:rPr lang="en-GB" sz="2600" dirty="0">
                <a:latin typeface="Arial" panose="020B0604020202020204" pitchFamily="34" charset="0"/>
                <a:cs typeface="Arial" panose="020B0604020202020204" pitchFamily="34" charset="0"/>
              </a:rPr>
              <a:t>Access course materials</a:t>
            </a:r>
          </a:p>
          <a:p>
            <a:r>
              <a:rPr lang="en-GB" sz="2600" dirty="0">
                <a:latin typeface="Arial" panose="020B0604020202020204" pitchFamily="34" charset="0"/>
                <a:cs typeface="Arial" panose="020B0604020202020204" pitchFamily="34" charset="0"/>
              </a:rPr>
              <a:t>Facilitate communication between students and tutors</a:t>
            </a:r>
          </a:p>
          <a:p>
            <a:r>
              <a:rPr lang="en-GB" sz="2600" dirty="0">
                <a:latin typeface="Arial" panose="020B0604020202020204" pitchFamily="34" charset="0"/>
                <a:cs typeface="Arial" panose="020B0604020202020204" pitchFamily="34" charset="0"/>
              </a:rPr>
              <a:t>Support group tasks</a:t>
            </a:r>
          </a:p>
          <a:p>
            <a:r>
              <a:rPr lang="en-GB" sz="2600" dirty="0">
                <a:latin typeface="Arial" panose="020B0604020202020204" pitchFamily="34" charset="0"/>
                <a:cs typeface="Arial" panose="020B0604020202020204" pitchFamily="34" charset="0"/>
              </a:rPr>
              <a:t>Take online assessments with automatic marking and feedback facilities</a:t>
            </a:r>
          </a:p>
          <a:p>
            <a:pPr marL="0" indent="0">
              <a:buNone/>
            </a:pPr>
            <a:r>
              <a:rPr lang="en-GB" sz="2600" dirty="0">
                <a:latin typeface="Arial" panose="020B0604020202020204" pitchFamily="34" charset="0"/>
                <a:cs typeface="Arial" panose="020B0604020202020204" pitchFamily="34" charset="0"/>
              </a:rPr>
              <a:t>Moodle can be used for administration tasks such as:</a:t>
            </a:r>
          </a:p>
          <a:p>
            <a:r>
              <a:rPr lang="en-GB" sz="2600" dirty="0">
                <a:latin typeface="Arial" panose="020B0604020202020204" pitchFamily="34" charset="0"/>
                <a:cs typeface="Arial" panose="020B0604020202020204" pitchFamily="34" charset="0"/>
              </a:rPr>
              <a:t>Displaying announcements e. g. lecture venue changed</a:t>
            </a:r>
          </a:p>
          <a:p>
            <a:r>
              <a:rPr lang="en-GB" sz="2600" dirty="0">
                <a:latin typeface="Arial" panose="020B0604020202020204" pitchFamily="34" charset="0"/>
                <a:cs typeface="Arial" panose="020B0604020202020204" pitchFamily="34" charset="0"/>
              </a:rPr>
              <a:t>Submission of assignments electronically</a:t>
            </a:r>
          </a:p>
          <a:p>
            <a:r>
              <a:rPr lang="en-GB" sz="2600" dirty="0">
                <a:latin typeface="Arial" panose="020B0604020202020204" pitchFamily="34" charset="0"/>
                <a:cs typeface="Arial" panose="020B0604020202020204" pitchFamily="34" charset="0"/>
              </a:rPr>
              <a:t>Administration of online surveys, such as module questionnaires</a:t>
            </a:r>
          </a:p>
          <a:p>
            <a:endParaRPr lang="en-GB" sz="2600" dirty="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1996002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3FB9-D405-4B9B-9ADA-CE2FEB0308E0}"/>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Q &amp; A</a:t>
            </a:r>
          </a:p>
        </p:txBody>
      </p:sp>
      <p:sp>
        <p:nvSpPr>
          <p:cNvPr id="3" name="Content Placeholder 2">
            <a:extLst>
              <a:ext uri="{FF2B5EF4-FFF2-40B4-BE49-F238E27FC236}">
                <a16:creationId xmlns:a16="http://schemas.microsoft.com/office/drawing/2014/main" id="{72114816-5862-42CE-9928-8BC2C4F25842}"/>
              </a:ext>
            </a:extLst>
          </p:cNvPr>
          <p:cNvSpPr>
            <a:spLocks noGrp="1"/>
          </p:cNvSpPr>
          <p:nvPr>
            <p:ph idx="1"/>
          </p:nvPr>
        </p:nvSpPr>
        <p:spPr/>
        <p:txBody>
          <a:bodyPr/>
          <a:lstStyle/>
          <a:p>
            <a:r>
              <a:rPr lang="en-GB" dirty="0"/>
              <a:t>Any questions </a:t>
            </a:r>
          </a:p>
        </p:txBody>
      </p:sp>
    </p:spTree>
    <p:extLst>
      <p:ext uri="{BB962C8B-B14F-4D97-AF65-F5344CB8AC3E}">
        <p14:creationId xmlns:p14="http://schemas.microsoft.com/office/powerpoint/2010/main" val="1888977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TotalTime>
  <Words>951</Words>
  <Application>Microsoft Office PowerPoint</Application>
  <PresentationFormat>Widescreen</PresentationFormat>
  <Paragraphs>101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Introduction to The Module</vt:lpstr>
      <vt:lpstr>Contents</vt:lpstr>
      <vt:lpstr>Brief Overview of Study</vt:lpstr>
      <vt:lpstr>Level of Study : 3</vt:lpstr>
      <vt:lpstr>Aims of Module</vt:lpstr>
      <vt:lpstr>Learning Outcomes</vt:lpstr>
      <vt:lpstr>Lesson Content</vt:lpstr>
      <vt:lpstr>Lesson Content</vt:lpstr>
      <vt:lpstr>Assessments</vt:lpstr>
      <vt:lpstr>Assessments</vt:lpstr>
      <vt:lpstr>Deadline Dates – Assignment 1</vt:lpstr>
      <vt:lpstr>Deadline Dates – Assignment 2</vt:lpstr>
      <vt:lpstr>Referencing</vt:lpstr>
      <vt:lpstr>Reading Lists</vt:lpstr>
      <vt:lpstr>Reading Lists</vt:lpstr>
      <vt:lpstr>Reading Lists</vt:lpstr>
      <vt:lpstr>Journals and Websites</vt:lpstr>
      <vt:lpstr>Virtual Learning Environment</vt:lpstr>
      <vt:lpstr>Q &amp; 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Joanna Fender</dc:creator>
  <cp:lastModifiedBy>Joanna Fender</cp:lastModifiedBy>
  <cp:revision>62</cp:revision>
  <dcterms:created xsi:type="dcterms:W3CDTF">2021-01-10T20:07:41Z</dcterms:created>
  <dcterms:modified xsi:type="dcterms:W3CDTF">2022-01-20T17:57:35Z</dcterms:modified>
</cp:coreProperties>
</file>