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5.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 id="2147483763" r:id="rId5"/>
    <p:sldMasterId id="2147483775" r:id="rId6"/>
    <p:sldMasterId id="2147483787" r:id="rId7"/>
    <p:sldMasterId id="2147483799" r:id="rId8"/>
    <p:sldMasterId id="2147483828" r:id="rId9"/>
  </p:sldMasterIdLst>
  <p:notesMasterIdLst>
    <p:notesMasterId r:id="rId55"/>
  </p:notesMasterIdLst>
  <p:sldIdLst>
    <p:sldId id="257" r:id="rId10"/>
    <p:sldId id="787" r:id="rId11"/>
    <p:sldId id="258" r:id="rId12"/>
    <p:sldId id="832" r:id="rId13"/>
    <p:sldId id="256" r:id="rId14"/>
    <p:sldId id="833" r:id="rId15"/>
    <p:sldId id="834" r:id="rId16"/>
    <p:sldId id="835" r:id="rId17"/>
    <p:sldId id="836" r:id="rId18"/>
    <p:sldId id="837" r:id="rId19"/>
    <p:sldId id="838" r:id="rId20"/>
    <p:sldId id="839" r:id="rId21"/>
    <p:sldId id="840" r:id="rId22"/>
    <p:sldId id="841" r:id="rId23"/>
    <p:sldId id="800" r:id="rId24"/>
    <p:sldId id="761" r:id="rId25"/>
    <p:sldId id="759" r:id="rId26"/>
    <p:sldId id="667" r:id="rId27"/>
    <p:sldId id="571" r:id="rId28"/>
    <p:sldId id="686" r:id="rId29"/>
    <p:sldId id="687" r:id="rId30"/>
    <p:sldId id="688" r:id="rId31"/>
    <p:sldId id="689" r:id="rId32"/>
    <p:sldId id="690" r:id="rId33"/>
    <p:sldId id="691" r:id="rId34"/>
    <p:sldId id="692" r:id="rId35"/>
    <p:sldId id="693" r:id="rId36"/>
    <p:sldId id="678" r:id="rId37"/>
    <p:sldId id="679" r:id="rId38"/>
    <p:sldId id="830" r:id="rId39"/>
    <p:sldId id="595" r:id="rId40"/>
    <p:sldId id="694" r:id="rId41"/>
    <p:sldId id="820" r:id="rId42"/>
    <p:sldId id="272" r:id="rId43"/>
    <p:sldId id="702" r:id="rId44"/>
    <p:sldId id="701" r:id="rId45"/>
    <p:sldId id="700" r:id="rId46"/>
    <p:sldId id="699" r:id="rId47"/>
    <p:sldId id="698" r:id="rId48"/>
    <p:sldId id="697" r:id="rId49"/>
    <p:sldId id="631" r:id="rId50"/>
    <p:sldId id="798" r:id="rId51"/>
    <p:sldId id="268" r:id="rId52"/>
    <p:sldId id="574" r:id="rId53"/>
    <p:sldId id="59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90" autoAdjust="0"/>
    <p:restoredTop sz="94619" autoAdjust="0"/>
  </p:normalViewPr>
  <p:slideViewPr>
    <p:cSldViewPr snapToGrid="0">
      <p:cViewPr varScale="1">
        <p:scale>
          <a:sx n="83" d="100"/>
          <a:sy n="83" d="100"/>
        </p:scale>
        <p:origin x="691"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54" Type="http://schemas.openxmlformats.org/officeDocument/2006/relationships/slide" Target="slides/slide4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6EE6941-6CBC-4F51-82D8-AC5D6878CF63}" type="slidenum">
              <a:rPr lang="en-GB" altLang="en-US">
                <a:latin typeface="Calibri" panose="020F0502020204030204" pitchFamily="34" charset="0"/>
                <a:cs typeface="Arial" panose="020B0604020202020204" pitchFamily="34" charset="0"/>
              </a:rPr>
              <a:pPr/>
              <a:t>41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10/20/2026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10/20/2026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10/20/2026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10/20/2026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10/20/2026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10/20/2026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10/20/2026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99811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10/20/2026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2470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10/20/2026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337295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10/20/2026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60380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10/20/2026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75370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10/20/2026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14284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10/20/2026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441249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10/20/2026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04940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10/20/2026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5388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10/20/2026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92804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10/20/2026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98054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075186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211812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777157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390987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249875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105327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882879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091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322174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14114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05423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0E611-4EDB-B3B5-F19F-5035EE3EA3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4297ABB-A898-9F27-010B-B04AE27619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4490063-9C17-659F-784A-F22A9657BB66}"/>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5" name="Footer Placeholder 4">
            <a:extLst>
              <a:ext uri="{FF2B5EF4-FFF2-40B4-BE49-F238E27FC236}">
                <a16:creationId xmlns:a16="http://schemas.microsoft.com/office/drawing/2014/main" id="{37FBF489-8D03-EF16-243A-6246B2E517A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75E1B8B-ACF1-6366-1947-310ACB82EEFD}"/>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4602699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56C4-C853-D028-F702-1152FA27F7D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4A37B56-CAEE-FDF0-DA62-25FE1016CA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2653459-03FD-1C0A-6D02-8B3E462FE494}"/>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5" name="Footer Placeholder 4">
            <a:extLst>
              <a:ext uri="{FF2B5EF4-FFF2-40B4-BE49-F238E27FC236}">
                <a16:creationId xmlns:a16="http://schemas.microsoft.com/office/drawing/2014/main" id="{81F734AC-36AB-D7E3-3530-F771B171C41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5A9615-4E8D-1BE1-1DDE-08956320FA2B}"/>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31800072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29C32-392C-DB44-6646-5B3DB6A6AF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A79BAA9-AD31-EFA3-6DB4-61EDFD5BF1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3C6C99-B7F8-4B51-8070-694C7369BF75}"/>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5" name="Footer Placeholder 4">
            <a:extLst>
              <a:ext uri="{FF2B5EF4-FFF2-40B4-BE49-F238E27FC236}">
                <a16:creationId xmlns:a16="http://schemas.microsoft.com/office/drawing/2014/main" id="{D677E359-DD25-17BE-3A9B-6164D9CFF93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7A9C430-FE7D-D66D-25EA-40558FCF6E28}"/>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39957604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FC9B2-4057-9603-D023-493A1A15336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6866C10-6C93-D534-474D-10835B1C2B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54B3048-7050-7B39-8511-F95B8740F9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1A24B56-5A75-41CA-B796-41F40FC1AA20}"/>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6" name="Footer Placeholder 5">
            <a:extLst>
              <a:ext uri="{FF2B5EF4-FFF2-40B4-BE49-F238E27FC236}">
                <a16:creationId xmlns:a16="http://schemas.microsoft.com/office/drawing/2014/main" id="{7557267C-AAAF-A03E-B760-E27AD424D26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3B1FD05-1486-1C69-A868-8C6FE544032A}"/>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42230040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EDF85-2D90-6AB5-2E92-4EE4966AC0C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ED474D4-B68E-39E7-3E99-5B223DAF52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680002-D4C0-9AAE-5CDE-63D15046A0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5E3D124-C37B-3657-6480-AC9557FB9D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C556B3-A88E-0761-9A14-CC89C9DD86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7F28860-7B26-5122-3454-A5A309A9D623}"/>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8" name="Footer Placeholder 7">
            <a:extLst>
              <a:ext uri="{FF2B5EF4-FFF2-40B4-BE49-F238E27FC236}">
                <a16:creationId xmlns:a16="http://schemas.microsoft.com/office/drawing/2014/main" id="{8C9F9FDB-8CEE-DC49-36A6-0DF37A5A3CC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A39AB21-3381-DA13-343B-D93E400717E6}"/>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23660670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B0B4-C879-2FCC-5342-2CBCCF5C32F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2226C76-6DA6-BCA6-E7B0-8C5D822FD15B}"/>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4" name="Footer Placeholder 3">
            <a:extLst>
              <a:ext uri="{FF2B5EF4-FFF2-40B4-BE49-F238E27FC236}">
                <a16:creationId xmlns:a16="http://schemas.microsoft.com/office/drawing/2014/main" id="{7A64EC30-6E15-A3D4-0EC3-84D4FCC7A2C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7281D57-CE3A-0EE9-6898-F387C749FB44}"/>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31781697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77BEE6-10E8-6F43-0A93-A139405F1B8A}"/>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3" name="Footer Placeholder 2">
            <a:extLst>
              <a:ext uri="{FF2B5EF4-FFF2-40B4-BE49-F238E27FC236}">
                <a16:creationId xmlns:a16="http://schemas.microsoft.com/office/drawing/2014/main" id="{E9C04E1F-D163-F5AC-8DD0-DF01DB10B70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4876D22-9220-214D-5151-197DC3231D23}"/>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151138980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27C14-04B6-530B-C1D8-C51E918A06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D3B56EB-88E2-33B0-1998-2437A7B9B0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A12848E-14D3-6059-A8D8-BAF0E8291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C7C767-F74A-EC64-15C3-DC2BBEECAED3}"/>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6" name="Footer Placeholder 5">
            <a:extLst>
              <a:ext uri="{FF2B5EF4-FFF2-40B4-BE49-F238E27FC236}">
                <a16:creationId xmlns:a16="http://schemas.microsoft.com/office/drawing/2014/main" id="{74EAC267-FEB1-B322-6296-1B054C2EFCE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1976FE0-7F26-94E7-04ED-DC4C2C7F874B}"/>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29067583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D997-B01F-6DB0-267D-E842AC7D89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EED34D7-7B50-3524-D759-5E6E9C6C92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DDC996B-5EEA-5EEF-FFB1-D5E8F8ECD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BE4840-1509-3286-FBF8-3B6AB8A3206E}"/>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6" name="Footer Placeholder 5">
            <a:extLst>
              <a:ext uri="{FF2B5EF4-FFF2-40B4-BE49-F238E27FC236}">
                <a16:creationId xmlns:a16="http://schemas.microsoft.com/office/drawing/2014/main" id="{574E3E13-D6B1-9E24-8D68-B2670843F26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D2E228C-A748-6C83-750D-F4361B4311BD}"/>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28104210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76588-FEA4-E513-EA83-469B057BB9A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B4C28C-B095-30ED-F911-5CD26DD148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4408CA8-D14D-EED0-80C9-9AB2153F545E}"/>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5" name="Footer Placeholder 4">
            <a:extLst>
              <a:ext uri="{FF2B5EF4-FFF2-40B4-BE49-F238E27FC236}">
                <a16:creationId xmlns:a16="http://schemas.microsoft.com/office/drawing/2014/main" id="{F6C9F631-9737-E38C-DA62-4D468A98537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5228F1C-5BFB-4E0C-7C6F-1D9352A3F155}"/>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25823989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AC052B-05C8-2A9F-83BB-0472019A08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786A25D-573B-484E-8E37-455667EE5F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4729AA-007D-5C2C-2A53-5CAD780CD9AE}"/>
              </a:ext>
            </a:extLst>
          </p:cNvPr>
          <p:cNvSpPr>
            <a:spLocks noGrp="1"/>
          </p:cNvSpPr>
          <p:nvPr>
            <p:ph type="dt" sz="half" idx="10"/>
          </p:nvPr>
        </p:nvSpPr>
        <p:spPr/>
        <p:txBody>
          <a:bodyPr/>
          <a:lstStyle/>
          <a:p>
            <a:fld id="{114D3A76-7A72-40D0-A08B-6189FB615CE4}" type="datetimeFigureOut">
              <a:rPr lang="en-IN" smtClean="0"/>
              <a:t>20-10-2026</a:t>
            </a:fld>
            <a:endParaRPr lang="en-IN"/>
          </a:p>
        </p:txBody>
      </p:sp>
      <p:sp>
        <p:nvSpPr>
          <p:cNvPr id="5" name="Footer Placeholder 4">
            <a:extLst>
              <a:ext uri="{FF2B5EF4-FFF2-40B4-BE49-F238E27FC236}">
                <a16:creationId xmlns:a16="http://schemas.microsoft.com/office/drawing/2014/main" id="{B77F51A7-8458-E5F3-F42C-6704F804B98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708AD8E-548A-C514-D0DC-C71428D47240}"/>
              </a:ext>
            </a:extLst>
          </p:cNvPr>
          <p:cNvSpPr>
            <a:spLocks noGrp="1"/>
          </p:cNvSpPr>
          <p:nvPr>
            <p:ph type="sldNum" sz="quarter" idx="12"/>
          </p:nvPr>
        </p:nvSpPr>
        <p:spPr/>
        <p:txBody>
          <a:bodyPr/>
          <a:lstStyle/>
          <a:p>
            <a:fld id="{4C93E818-747B-49ED-9065-C5D28BB14F34}" type="slidenum">
              <a:rPr lang="en-IN" smtClean="0"/>
              <a:t>‹#›</a:t>
            </a:fld>
            <a:endParaRPr lang="en-IN"/>
          </a:p>
        </p:txBody>
      </p:sp>
    </p:spTree>
    <p:extLst>
      <p:ext uri="{BB962C8B-B14F-4D97-AF65-F5344CB8AC3E}">
        <p14:creationId xmlns:p14="http://schemas.microsoft.com/office/powerpoint/2010/main" val="1260178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31455C9F-C5E6-4030-8981-4B6D53014A85}" type="datetimeFigureOut">
              <a:rPr lang="en-GB" smtClean="0"/>
              <a:t>20/10/2026</a:t>
            </a:fld>
            <a:endParaRPr lang="en-GB"/>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13611867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1303029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31455C9F-C5E6-4030-8981-4B6D53014A85}" type="datetimeFigureOut">
              <a:rPr lang="en-GB" smtClean="0"/>
              <a:t>20/10/2026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23247372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42635577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20395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1553357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47849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950072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3964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726CA47D-07B5-4B08-923A-6B8FEECAF288}"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097306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31455C9F-C5E6-4030-8981-4B6D53014A85}" type="datetimeFigureOut">
              <a:rPr lang="en-GB" smtClean="0"/>
              <a:t>20/10/2026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102456272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31455C9F-C5E6-4030-8981-4B6D53014A85}" type="datetimeFigureOut">
              <a:rPr lang="en-GB" smtClean="0"/>
              <a:t>20/10/2026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40407964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31455C9F-C5E6-4030-8981-4B6D53014A85}" type="datetimeFigureOut">
              <a:rPr lang="en-GB" smtClean="0"/>
              <a:t>20/10/2026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350041525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31455C9F-C5E6-4030-8981-4B6D53014A85}" type="datetimeFigureOut">
              <a:rPr lang="en-GB" smtClean="0"/>
              <a:t>20/10/2026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11249791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31455C9F-C5E6-4030-8981-4B6D53014A85}" type="datetimeFigureOut">
              <a:rPr lang="en-GB" smtClean="0"/>
              <a:t>20/10/2026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40660169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06481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067397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31455C9F-C5E6-4030-8981-4B6D53014A85}" type="datetimeFigureOut">
              <a:rPr lang="en-GB" smtClean="0"/>
              <a:t>20/10/2026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726CA47D-07B5-4B08-923A-6B8FEECAF288}"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208177497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6566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12451896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21190969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241037453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170464925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312074550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357888431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304696954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26CA47D-07B5-4B08-923A-6B8FEECAF288}" type="slidenum">
              <a:rPr lang="en-GB" smtClean="0"/>
              <a:t>‹#›</a:t>
            </a:fld>
            <a:endParaRPr lang="en-GB"/>
          </a:p>
        </p:txBody>
      </p:sp>
    </p:spTree>
    <p:extLst>
      <p:ext uri="{BB962C8B-B14F-4D97-AF65-F5344CB8AC3E}">
        <p14:creationId xmlns:p14="http://schemas.microsoft.com/office/powerpoint/2010/main" val="27224327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0EB25-56AC-1A6B-FEAA-2E60488331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0CADA0B-37A7-2034-0972-6409CB0FBB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AC2E5AF-7426-955F-B145-C6C2E6B42B0D}"/>
              </a:ext>
            </a:extLst>
          </p:cNvPr>
          <p:cNvSpPr>
            <a:spLocks noGrp="1"/>
          </p:cNvSpPr>
          <p:nvPr>
            <p:ph type="dt" sz="half" idx="10"/>
          </p:nvPr>
        </p:nvSpPr>
        <p:spPr/>
        <p:txBody>
          <a:bodyPr/>
          <a:lstStyle/>
          <a:p>
            <a:fld id="{31455C9F-C5E6-4030-8981-4B6D53014A85}" type="datetimeFigureOut">
              <a:rPr lang="en-GB" smtClean="0"/>
              <a:t>20/10/2026</a:t>
            </a:fld>
            <a:endParaRPr lang="en-GB"/>
          </a:p>
        </p:txBody>
      </p:sp>
      <p:sp>
        <p:nvSpPr>
          <p:cNvPr id="5" name="Footer Placeholder 4">
            <a:extLst>
              <a:ext uri="{FF2B5EF4-FFF2-40B4-BE49-F238E27FC236}">
                <a16:creationId xmlns:a16="http://schemas.microsoft.com/office/drawing/2014/main" id="{BDC47786-5B91-7A5A-F713-C4D72334A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94EBB2-4724-F974-6D1E-3A11221C61D2}"/>
              </a:ext>
            </a:extLst>
          </p:cNvPr>
          <p:cNvSpPr>
            <a:spLocks noGrp="1"/>
          </p:cNvSpPr>
          <p:nvPr>
            <p:ph type="sldNum" sz="quarter" idx="12"/>
          </p:nvPr>
        </p:nvSpPr>
        <p:spPr/>
        <p:txBody>
          <a:bodyPr/>
          <a:lstStyle/>
          <a:p>
            <a:fld id="{726CA47D-07B5-4B08-923A-6B8FEECAF288}" type="slidenum">
              <a:rPr lang="en-GB" smtClean="0"/>
              <a:t>‹#›</a:t>
            </a:fld>
            <a:endParaRPr lang="en-GB"/>
          </a:p>
        </p:txBody>
      </p:sp>
    </p:spTree>
    <p:extLst>
      <p:ext uri="{BB962C8B-B14F-4D97-AF65-F5344CB8AC3E}">
        <p14:creationId xmlns:p14="http://schemas.microsoft.com/office/powerpoint/2010/main" val="17029451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0290700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2893356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315050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985238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277293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4770165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4866681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2955595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2906563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5938242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65804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26" Type="http://schemas.openxmlformats.org/officeDocument/2006/relationships/slideLayout" Target="../slideLayouts/slideLayout70.xml"/><Relationship Id="rId3" Type="http://schemas.openxmlformats.org/officeDocument/2006/relationships/slideLayout" Target="../slideLayouts/slideLayout47.xml"/><Relationship Id="rId21" Type="http://schemas.openxmlformats.org/officeDocument/2006/relationships/slideLayout" Target="../slideLayouts/slideLayout65.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5" Type="http://schemas.openxmlformats.org/officeDocument/2006/relationships/slideLayout" Target="../slideLayouts/slideLayout69.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slideLayout" Target="../slideLayouts/slideLayout64.xml"/><Relationship Id="rId29" Type="http://schemas.openxmlformats.org/officeDocument/2006/relationships/theme" Target="../theme/theme5.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24" Type="http://schemas.openxmlformats.org/officeDocument/2006/relationships/slideLayout" Target="../slideLayouts/slideLayout68.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23" Type="http://schemas.openxmlformats.org/officeDocument/2006/relationships/slideLayout" Target="../slideLayouts/slideLayout67.xml"/><Relationship Id="rId28" Type="http://schemas.openxmlformats.org/officeDocument/2006/relationships/slideLayout" Target="../slideLayouts/slideLayout72.xml"/><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 Id="rId22" Type="http://schemas.openxmlformats.org/officeDocument/2006/relationships/slideLayout" Target="../slideLayouts/slideLayout66.xml"/><Relationship Id="rId27" Type="http://schemas.openxmlformats.org/officeDocument/2006/relationships/slideLayout" Target="../slideLayouts/slideLayout7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0.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theme" Target="../theme/theme6.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10/20/2026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10/20/2026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211672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66755401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F365C2-F88D-7FC1-ED2C-D6EC29F365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8F6D8B4-CD55-F7A0-C4EE-BD2BA60808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73DDC0B-33E3-D41B-4122-148DF162E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4D3A76-7A72-40D0-A08B-6189FB615CE4}" type="datetimeFigureOut">
              <a:rPr lang="en-IN" smtClean="0"/>
              <a:t>20-10-2026</a:t>
            </a:fld>
            <a:endParaRPr lang="en-IN"/>
          </a:p>
        </p:txBody>
      </p:sp>
      <p:sp>
        <p:nvSpPr>
          <p:cNvPr id="5" name="Footer Placeholder 4">
            <a:extLst>
              <a:ext uri="{FF2B5EF4-FFF2-40B4-BE49-F238E27FC236}">
                <a16:creationId xmlns:a16="http://schemas.microsoft.com/office/drawing/2014/main" id="{D6E6121B-A403-32BA-B042-B74E7ABDBC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3AAB0111-86F8-8BE8-890D-2C0A49A4C3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93E818-747B-49ED-9065-C5D28BB14F34}" type="slidenum">
              <a:rPr lang="en-IN" smtClean="0"/>
              <a:t>‹#›</a:t>
            </a:fld>
            <a:endParaRPr lang="en-IN"/>
          </a:p>
        </p:txBody>
      </p:sp>
    </p:spTree>
    <p:extLst>
      <p:ext uri="{BB962C8B-B14F-4D97-AF65-F5344CB8AC3E}">
        <p14:creationId xmlns:p14="http://schemas.microsoft.com/office/powerpoint/2010/main" val="3185532125"/>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31455C9F-C5E6-4030-8981-4B6D53014A85}" type="datetimeFigureOut">
              <a:rPr lang="en-GB" smtClean="0"/>
              <a:t>20/10/2026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726CA47D-07B5-4B08-923A-6B8FEECAF288}"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338924"/>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 id="2147483818" r:id="rId19"/>
    <p:sldLayoutId id="2147483819" r:id="rId20"/>
    <p:sldLayoutId id="2147483820" r:id="rId21"/>
    <p:sldLayoutId id="2147483821" r:id="rId22"/>
    <p:sldLayoutId id="2147483822" r:id="rId23"/>
    <p:sldLayoutId id="2147483823" r:id="rId24"/>
    <p:sldLayoutId id="2147483824" r:id="rId25"/>
    <p:sldLayoutId id="2147483825" r:id="rId26"/>
    <p:sldLayoutId id="2147483826" r:id="rId27"/>
    <p:sldLayoutId id="2147483827" r:id="rId28"/>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10/20/2026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9671391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ketchfab.com/3d-models/jaguar-logo-8ddb43eac9d0465bb10a275f08e4b9af" TargetMode="External"/><Relationship Id="rId2" Type="http://schemas.openxmlformats.org/officeDocument/2006/relationships/image" Target="../media/image10.jpeg"/><Relationship Id="rId1" Type="http://schemas.openxmlformats.org/officeDocument/2006/relationships/slideLayout" Target="../slideLayouts/slideLayout13.xml"/><Relationship Id="rId4" Type="http://schemas.openxmlformats.org/officeDocument/2006/relationships/hyperlink" Target="https://www.jaguar.com/en-in/jdx/about-jaguar/jaguar-business/corporate-values.html"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www.jaguarlandrover.com/electrification-24"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3" Type="http://schemas.openxmlformats.org/officeDocument/2006/relationships/hyperlink" Target="https://www.airbus.com/en/about-us/what-we-do" TargetMode="External"/><Relationship Id="rId2" Type="http://schemas.openxmlformats.org/officeDocument/2006/relationships/hyperlink" Target="https://www.brand.airbus.com/en/our-brand/airbus-purpose" TargetMode="External"/><Relationship Id="rId1" Type="http://schemas.openxmlformats.org/officeDocument/2006/relationships/slideLayout" Target="../slideLayouts/slideLayout71.xml"/></Relationships>
</file>

<file path=ppt/slides/_rels/slide12.xml.rels><?xml version="1.0" encoding="UTF-8" standalone="yes"?>
<Relationships xmlns="http://schemas.openxmlformats.org/package/2006/relationships"><Relationship Id="rId2" Type="http://schemas.openxmlformats.org/officeDocument/2006/relationships/hyperlink" Target="https://www.airbus.com/en/careers/our-values" TargetMode="External"/><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youtu.be/6N7yc_mjdJQ?si=6lV74hSFpPtQGfst" TargetMode="Externa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XCWHSeDU-zk?si=aGkkyw04Q0IopFf9"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17.png"/><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youtu.be/pUTZ6NOWeYs?si=eXDbJf81REf4iU6T"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October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584775"/>
          </a:xfrm>
          <a:prstGeom prst="rect">
            <a:avLst/>
          </a:prstGeom>
          <a:noFill/>
        </p:spPr>
        <p:txBody>
          <a:bodyPr wrap="square" rtlCol="0">
            <a:spAutoFit/>
          </a:bodyPr>
          <a:lstStyle/>
          <a:p>
            <a:pPr algn="ctr"/>
            <a:r>
              <a:rPr lang="en-GB" sz="3200" b="1" dirty="0">
                <a:solidFill>
                  <a:srgbClr val="FFC000"/>
                </a:solidFill>
              </a:rPr>
              <a:t>Strategic Analysis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86152-011C-2C52-C286-4407F2FE9DF7}"/>
              </a:ext>
            </a:extLst>
          </p:cNvPr>
          <p:cNvSpPr>
            <a:spLocks noGrp="1"/>
          </p:cNvSpPr>
          <p:nvPr>
            <p:ph type="title"/>
          </p:nvPr>
        </p:nvSpPr>
        <p:spPr/>
        <p:txBody>
          <a:bodyPr/>
          <a:lstStyle/>
          <a:p>
            <a:r>
              <a:rPr lang="en-GB" dirty="0"/>
              <a:t>Mission, Vision and value statements…</a:t>
            </a:r>
            <a:br>
              <a:rPr lang="en-GB" dirty="0"/>
            </a:br>
            <a:r>
              <a:rPr lang="en-GB" dirty="0"/>
              <a:t>Let’s see what your reflections are!</a:t>
            </a:r>
          </a:p>
        </p:txBody>
      </p:sp>
      <p:sp>
        <p:nvSpPr>
          <p:cNvPr id="3" name="Content Placeholder 2">
            <a:extLst>
              <a:ext uri="{FF2B5EF4-FFF2-40B4-BE49-F238E27FC236}">
                <a16:creationId xmlns:a16="http://schemas.microsoft.com/office/drawing/2014/main" id="{A9C7EAE7-23AC-B28B-CF90-055637482378}"/>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7B2C93F7-9E8B-334D-9EA5-D87F69FFC0B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7C5705A-E20E-299A-A216-B60558A32C95}"/>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4086840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Content Placeholder 3">
            <a:extLst>
              <a:ext uri="{FF2B5EF4-FFF2-40B4-BE49-F238E27FC236}">
                <a16:creationId xmlns:a16="http://schemas.microsoft.com/office/drawing/2014/main" id="{11912B1C-6D41-9FFA-A717-E086D4DBDC0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l="2691" r="6400" b="9091"/>
          <a:stretch>
            <a:fillRect/>
          </a:stretch>
        </p:blipFill>
        <p:spPr>
          <a:xfrm>
            <a:off x="20" y="10"/>
            <a:ext cx="12181819" cy="5425430"/>
          </a:xfrm>
          <a:prstGeom prst="rect">
            <a:avLst/>
          </a:prstGeom>
        </p:spPr>
      </p:pic>
      <p:sp>
        <p:nvSpPr>
          <p:cNvPr id="16" name="Rectangle 15">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B76E45CC-A530-749B-30A8-E8DB1B16CD6E}"/>
              </a:ext>
            </a:extLst>
          </p:cNvPr>
          <p:cNvSpPr>
            <a:spLocks noGrp="1"/>
          </p:cNvSpPr>
          <p:nvPr>
            <p:ph type="title"/>
          </p:nvPr>
        </p:nvSpPr>
        <p:spPr>
          <a:xfrm>
            <a:off x="574039" y="5631067"/>
            <a:ext cx="9248385" cy="967034"/>
          </a:xfrm>
        </p:spPr>
        <p:txBody>
          <a:bodyPr vert="horz" lIns="91440" tIns="45720" rIns="91440" bIns="45720" rtlCol="0" anchor="ctr">
            <a:normAutofit fontScale="90000"/>
          </a:bodyPr>
          <a:lstStyle/>
          <a:p>
            <a:r>
              <a:rPr lang="en-GB"/>
              <a:t>A </a:t>
            </a:r>
            <a:r>
              <a:rPr lang="en-GB" err="1"/>
              <a:t>jAGUAR</a:t>
            </a:r>
            <a:r>
              <a:rPr lang="en-GB"/>
              <a:t> SHOULD BE A COPY OF NOTHING –SIR WILLIAM LYNOS</a:t>
            </a:r>
            <a:endParaRPr lang="en-US">
              <a:solidFill>
                <a:srgbClr val="000000"/>
              </a:solidFill>
            </a:endParaRPr>
          </a:p>
          <a:p>
            <a:pPr>
              <a:lnSpc>
                <a:spcPct val="90000"/>
              </a:lnSpc>
            </a:pPr>
            <a:endParaRPr lang="en-US" sz="2800"/>
          </a:p>
        </p:txBody>
      </p:sp>
      <p:sp>
        <p:nvSpPr>
          <p:cNvPr id="8" name="TextBox 7">
            <a:extLst>
              <a:ext uri="{FF2B5EF4-FFF2-40B4-BE49-F238E27FC236}">
                <a16:creationId xmlns:a16="http://schemas.microsoft.com/office/drawing/2014/main" id="{06CC4863-7A33-6F59-6CF8-13591585E9AD}"/>
              </a:ext>
            </a:extLst>
          </p:cNvPr>
          <p:cNvSpPr txBox="1"/>
          <p:nvPr/>
        </p:nvSpPr>
        <p:spPr>
          <a:xfrm>
            <a:off x="8303416" y="6095022"/>
            <a:ext cx="3647725" cy="9284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all" spc="0" normalizeH="0" baseline="0" noProof="0" err="1">
                <a:ln>
                  <a:noFill/>
                </a:ln>
                <a:solidFill>
                  <a:srgbClr val="FFFFFF"/>
                </a:solidFill>
                <a:effectLst/>
                <a:uLnTx/>
                <a:uFillTx/>
                <a:latin typeface="Univers Condensed"/>
                <a:ea typeface="+mn-ea"/>
                <a:cs typeface="+mn-cs"/>
              </a:rPr>
              <a:t>ThePhoto</a:t>
            </a:r>
            <a:r>
              <a:rPr kumimoji="0" lang="en-US" sz="1000" b="0" i="0" u="none" strike="noStrike" kern="1200" cap="all" spc="0" normalizeH="0" baseline="0" noProof="0">
                <a:ln>
                  <a:noFill/>
                </a:ln>
                <a:solidFill>
                  <a:srgbClr val="FFFFFF"/>
                </a:solidFill>
                <a:effectLst/>
                <a:uLnTx/>
                <a:uFillTx/>
                <a:latin typeface="Univers Condensed"/>
                <a:ea typeface="+mn-ea"/>
                <a:cs typeface="+mn-cs"/>
              </a:rPr>
              <a:t> by </a:t>
            </a:r>
            <a:r>
              <a:rPr kumimoji="0" lang="en-US" sz="1000" b="0" i="0" u="none" strike="noStrike" kern="1200" cap="all" spc="0" normalizeH="0" baseline="0" noProof="0" err="1">
                <a:ln>
                  <a:noFill/>
                </a:ln>
                <a:solidFill>
                  <a:srgbClr val="FFFFFF"/>
                </a:solidFill>
                <a:effectLst/>
                <a:uLnTx/>
                <a:uFillTx/>
                <a:latin typeface="Univers Condensed"/>
                <a:ea typeface="+mn-ea"/>
                <a:cs typeface="+mn-cs"/>
              </a:rPr>
              <a:t>PhotoAuthor</a:t>
            </a:r>
            <a:r>
              <a:rPr kumimoji="0" lang="en-US" sz="1000" b="0" i="0" u="none" strike="noStrike" kern="1200" cap="all" spc="0" normalizeH="0" baseline="0" noProof="0">
                <a:ln>
                  <a:noFill/>
                </a:ln>
                <a:solidFill>
                  <a:srgbClr val="FFFFFF"/>
                </a:solidFill>
                <a:effectLst/>
                <a:uLnTx/>
                <a:uFillTx/>
                <a:latin typeface="Univers Condensed"/>
                <a:ea typeface="+mn-ea"/>
                <a:cs typeface="+mn-cs"/>
              </a:rPr>
              <a:t> is licensed </a:t>
            </a:r>
            <a:r>
              <a:rPr kumimoji="0" lang="en-US" sz="1000" b="0" i="0" u="none" strike="noStrike" kern="1200" cap="all" spc="0" normalizeH="0" baseline="0" noProof="0" err="1">
                <a:ln>
                  <a:noFill/>
                </a:ln>
                <a:solidFill>
                  <a:srgbClr val="FFFFFF"/>
                </a:solidFill>
                <a:effectLst/>
                <a:uLnTx/>
                <a:uFillTx/>
                <a:latin typeface="Univers Condensed"/>
                <a:ea typeface="+mn-ea"/>
                <a:cs typeface="+mn-cs"/>
              </a:rPr>
              <a:t>underCCYYSA</a:t>
            </a:r>
            <a:r>
              <a:rPr kumimoji="0" lang="en-US" sz="1000" b="0" i="0" u="none" strike="noStrike" kern="1200" cap="all" spc="0" normalizeH="0" baseline="0" noProof="0">
                <a:ln>
                  <a:noFill/>
                </a:ln>
                <a:solidFill>
                  <a:srgbClr val="FFFFFF"/>
                </a:solidFill>
                <a:effectLst/>
                <a:uLnTx/>
                <a:uFillTx/>
                <a:latin typeface="Univers Condensed"/>
                <a:ea typeface="+mn-ea"/>
                <a:cs typeface="+mn-cs"/>
              </a:rPr>
              <a:t>.</a:t>
            </a:r>
            <a:endParaRPr kumimoji="0" lang="en-US" sz="1000" b="0" i="0" u="none" strike="noStrike" kern="1200" cap="none" spc="0" normalizeH="0" baseline="0" noProof="0">
              <a:ln>
                <a:noFill/>
              </a:ln>
              <a:solidFill>
                <a:srgbClr val="000000"/>
              </a:solidFill>
              <a:effectLst/>
              <a:uLnTx/>
              <a:uFillTx/>
              <a:latin typeface="Univers Condensed"/>
              <a:ea typeface="+mn-ea"/>
              <a:cs typeface="+mn-cs"/>
            </a:endParaRPr>
          </a:p>
          <a:p>
            <a:pPr marL="0" marR="0" lvl="0" indent="0" algn="l" defTabSz="914400" rtl="0" eaLnBrk="1" fontAlgn="auto" latinLnBrk="0" hangingPunct="1">
              <a:lnSpc>
                <a:spcPct val="100000"/>
              </a:lnSpc>
              <a:spcBef>
                <a:spcPts val="1000"/>
              </a:spcBef>
              <a:spcAft>
                <a:spcPts val="0"/>
              </a:spcAft>
              <a:buClrTx/>
              <a:buSzTx/>
              <a:buFontTx/>
              <a:buNone/>
              <a:tabLst/>
              <a:defRPr/>
            </a:pPr>
            <a:r>
              <a:rPr kumimoji="0" lang="en-US" sz="900" b="0" i="0" u="none" strike="noStrike" kern="1200" cap="none" spc="0" normalizeH="0" baseline="0" noProof="0">
                <a:ln>
                  <a:noFill/>
                </a:ln>
                <a:solidFill>
                  <a:srgbClr val="FFFFFF"/>
                </a:solidFill>
                <a:effectLst/>
                <a:uLnTx/>
                <a:uFillTx/>
                <a:latin typeface="Calisto MT"/>
                <a:ea typeface="+mn-ea"/>
                <a:cs typeface="+mn-cs"/>
                <a:hlinkClick r:id="rId4"/>
              </a:rPr>
              <a:t>https://www.jaguar.com/en-in/jdx/about-jaguar/jaguar-business/corporate-values.html</a:t>
            </a:r>
            <a:endParaRPr kumimoji="0" lang="en-US" sz="900" b="0" i="0" u="none" strike="noStrike" kern="1200" cap="none" spc="0" normalizeH="0" baseline="0" noProof="0">
              <a:ln>
                <a:noFill/>
              </a:ln>
              <a:solidFill>
                <a:srgbClr val="FFFFFF"/>
              </a:solidFill>
              <a:effectLst/>
              <a:uLnTx/>
              <a:uFillTx/>
              <a:latin typeface="Calisto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3" name="Double Wave 2">
            <a:extLst>
              <a:ext uri="{FF2B5EF4-FFF2-40B4-BE49-F238E27FC236}">
                <a16:creationId xmlns:a16="http://schemas.microsoft.com/office/drawing/2014/main" id="{80540D73-BC47-D96B-E2C1-5579AA9F57E5}"/>
              </a:ext>
            </a:extLst>
          </p:cNvPr>
          <p:cNvSpPr/>
          <p:nvPr/>
        </p:nvSpPr>
        <p:spPr>
          <a:xfrm>
            <a:off x="10094632" y="120072"/>
            <a:ext cx="1856509" cy="970742"/>
          </a:xfrm>
          <a:prstGeom prst="doubleWave">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Alexandria McCauley-Williams</a:t>
            </a:r>
            <a:endParaRPr lang="en-GB" dirty="0"/>
          </a:p>
        </p:txBody>
      </p:sp>
    </p:spTree>
    <p:extLst>
      <p:ext uri="{BB962C8B-B14F-4D97-AF65-F5344CB8AC3E}">
        <p14:creationId xmlns:p14="http://schemas.microsoft.com/office/powerpoint/2010/main" val="18299541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1ACB1FC2-74C4-A962-16FC-426359BA417B}"/>
              </a:ext>
            </a:extLst>
          </p:cNvPr>
          <p:cNvSpPr/>
          <p:nvPr/>
        </p:nvSpPr>
        <p:spPr>
          <a:xfrm>
            <a:off x="3218012" y="2229305"/>
            <a:ext cx="2805829" cy="3710290"/>
          </a:xfrm>
          <a:prstGeom prst="roundRect">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10" name="Rectangle: Rounded Corners 9">
            <a:extLst>
              <a:ext uri="{FF2B5EF4-FFF2-40B4-BE49-F238E27FC236}">
                <a16:creationId xmlns:a16="http://schemas.microsoft.com/office/drawing/2014/main" id="{2FEB7A03-CAFD-DF83-5C76-292EBBAAC69D}"/>
              </a:ext>
            </a:extLst>
          </p:cNvPr>
          <p:cNvSpPr/>
          <p:nvPr/>
        </p:nvSpPr>
        <p:spPr>
          <a:xfrm>
            <a:off x="6102725" y="2229306"/>
            <a:ext cx="2751401" cy="3721175"/>
          </a:xfrm>
          <a:prstGeom prst="roundRect">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12" name="Rectangle: Rounded Corners 11">
            <a:extLst>
              <a:ext uri="{FF2B5EF4-FFF2-40B4-BE49-F238E27FC236}">
                <a16:creationId xmlns:a16="http://schemas.microsoft.com/office/drawing/2014/main" id="{3770A6BC-FE9A-424D-0340-BFA45A409632}"/>
              </a:ext>
            </a:extLst>
          </p:cNvPr>
          <p:cNvSpPr/>
          <p:nvPr/>
        </p:nvSpPr>
        <p:spPr>
          <a:xfrm>
            <a:off x="8987439" y="2218419"/>
            <a:ext cx="2773171" cy="3721176"/>
          </a:xfrm>
          <a:prstGeom prst="roundRect">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14" name="Rectangle: Rounded Corners 13">
            <a:extLst>
              <a:ext uri="{FF2B5EF4-FFF2-40B4-BE49-F238E27FC236}">
                <a16:creationId xmlns:a16="http://schemas.microsoft.com/office/drawing/2014/main" id="{EE17A361-8C1D-0798-EB24-955EABE91A20}"/>
              </a:ext>
            </a:extLst>
          </p:cNvPr>
          <p:cNvSpPr/>
          <p:nvPr/>
        </p:nvSpPr>
        <p:spPr>
          <a:xfrm>
            <a:off x="322411" y="2229304"/>
            <a:ext cx="2740516" cy="3710290"/>
          </a:xfrm>
          <a:prstGeom prst="roundRect">
            <a:avLst/>
          </a:prstGeom>
          <a:no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15" name="TextBox 14">
            <a:extLst>
              <a:ext uri="{FF2B5EF4-FFF2-40B4-BE49-F238E27FC236}">
                <a16:creationId xmlns:a16="http://schemas.microsoft.com/office/drawing/2014/main" id="{46C69A49-3C1F-0440-ACBA-0EDCA1577E15}"/>
              </a:ext>
            </a:extLst>
          </p:cNvPr>
          <p:cNvSpPr txBox="1"/>
          <p:nvPr/>
        </p:nvSpPr>
        <p:spPr>
          <a:xfrm>
            <a:off x="318407" y="176893"/>
            <a:ext cx="1143272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141414"/>
                </a:solidFill>
                <a:effectLst/>
                <a:highlight>
                  <a:srgbClr val="FFFFFF"/>
                </a:highlight>
                <a:uLnTx/>
                <a:uFillTx/>
                <a:latin typeface="Calisto MT"/>
                <a:ea typeface="+mn-lt"/>
                <a:cs typeface="+mn-lt"/>
              </a:rPr>
              <a:t>"The passion and commitment of our people is a key driving force to our success.” </a:t>
            </a:r>
            <a:r>
              <a:rPr kumimoji="0" lang="en-GB" sz="2100" b="0" i="0" u="none" strike="noStrike" kern="1200" cap="none" spc="0" normalizeH="0" baseline="0" noProof="0">
                <a:ln>
                  <a:noFill/>
                </a:ln>
                <a:solidFill>
                  <a:srgbClr val="141414"/>
                </a:solidFill>
                <a:effectLst/>
                <a:highlight>
                  <a:srgbClr val="FFFFFF"/>
                </a:highlight>
                <a:uLnTx/>
                <a:uFillTx/>
                <a:latin typeface="Calisto MT"/>
                <a:ea typeface="+mn-lt"/>
                <a:cs typeface="+mn-lt"/>
              </a:rPr>
              <a:t>- </a:t>
            </a:r>
            <a:r>
              <a:rPr kumimoji="0" lang="en-GB" sz="900" b="1" i="0" u="none" strike="noStrike" kern="1200" cap="none" spc="0" normalizeH="0" baseline="0" noProof="0">
                <a:ln>
                  <a:noFill/>
                </a:ln>
                <a:solidFill>
                  <a:srgbClr val="141414"/>
                </a:solidFill>
                <a:effectLst/>
                <a:highlight>
                  <a:srgbClr val="FFFFFF"/>
                </a:highlight>
                <a:uLnTx/>
                <a:uFillTx/>
                <a:latin typeface="inherit"/>
                <a:ea typeface="+mn-lt"/>
                <a:cs typeface="+mn-lt"/>
              </a:rPr>
              <a:t>Dr. Ralf Speth, </a:t>
            </a:r>
            <a:r>
              <a:rPr kumimoji="0" lang="en-GB" sz="900" b="0" i="0" u="none" strike="noStrike" kern="1200" cap="none" spc="0" normalizeH="0" baseline="0" noProof="0">
                <a:ln>
                  <a:noFill/>
                </a:ln>
                <a:solidFill>
                  <a:srgbClr val="141414"/>
                </a:solidFill>
                <a:effectLst/>
                <a:highlight>
                  <a:srgbClr val="FFFFFF"/>
                </a:highlight>
                <a:uLnTx/>
                <a:uFillTx/>
                <a:latin typeface="inherit"/>
                <a:ea typeface="+mn-lt"/>
                <a:cs typeface="+mn-lt"/>
              </a:rPr>
              <a:t>CEO, Jaguar Land Rover</a:t>
            </a:r>
            <a:endParaRPr kumimoji="0" lang="en-GB" sz="900" b="0" i="0" u="none" strike="noStrike" kern="1200" cap="none" spc="0" normalizeH="0" baseline="0" noProof="0">
              <a:ln>
                <a:noFill/>
              </a:ln>
              <a:solidFill>
                <a:srgbClr val="000000"/>
              </a:solidFill>
              <a:effectLst/>
              <a:uLnTx/>
              <a:uFillTx/>
              <a:latin typeface="Calisto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100" b="0" i="0" u="none" strike="noStrike" kern="1200" cap="none" spc="0" normalizeH="0" baseline="0" noProof="0">
              <a:ln>
                <a:noFill/>
              </a:ln>
              <a:solidFill>
                <a:srgbClr val="141414"/>
              </a:solidFill>
              <a:effectLst/>
              <a:highlight>
                <a:srgbClr val="FFFFFF"/>
              </a:highlight>
              <a:uLnTx/>
              <a:uFillTx/>
              <a:latin typeface="Calisto MT"/>
              <a:ea typeface="+mn-ea"/>
              <a:cs typeface="+mn-cs"/>
            </a:endParaRPr>
          </a:p>
        </p:txBody>
      </p:sp>
      <p:sp>
        <p:nvSpPr>
          <p:cNvPr id="16" name="TextBox 15">
            <a:extLst>
              <a:ext uri="{FF2B5EF4-FFF2-40B4-BE49-F238E27FC236}">
                <a16:creationId xmlns:a16="http://schemas.microsoft.com/office/drawing/2014/main" id="{AEB3DEFE-FCDE-56BF-B5FD-80AE159E14F2}"/>
              </a:ext>
            </a:extLst>
          </p:cNvPr>
          <p:cNvSpPr txBox="1"/>
          <p:nvPr/>
        </p:nvSpPr>
        <p:spPr>
          <a:xfrm>
            <a:off x="427264" y="2237014"/>
            <a:ext cx="2517321"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      Mission statement</a:t>
            </a:r>
            <a:r>
              <a:rPr kumimoji="0" lang="en-GB" sz="1800" b="0" i="0" u="none" strike="noStrike" kern="1200" cap="none" spc="0" normalizeH="0" baseline="0" noProof="0">
                <a:ln>
                  <a:noFill/>
                </a:ln>
                <a:solidFill>
                  <a:srgbClr val="000000"/>
                </a:solidFill>
                <a:effectLst/>
                <a:uLnTx/>
                <a:uFillTx/>
                <a:latin typeface="Calisto MT"/>
                <a:ea typeface="+mn-ea"/>
                <a:cs typeface="+mn-cs"/>
              </a:rPr>
              <a:t> </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sto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sto MT"/>
                <a:ea typeface="+mn-ea"/>
                <a:cs typeface="+mn-cs"/>
              </a:rPr>
              <a:t>In a world increasingly shaped by algorithms and formulaic design, jaguar has always demanded originality.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Calisto MT"/>
                <a:ea typeface="+mn-ea"/>
                <a:cs typeface="+mn-cs"/>
              </a:rPr>
              <a:t>Always </a:t>
            </a:r>
            <a:r>
              <a:rPr kumimoji="0" lang="en-GB" sz="1400" b="0" i="0" u="none" strike="noStrike" kern="1200" cap="none" spc="0" normalizeH="0" baseline="0" noProof="0" err="1">
                <a:ln>
                  <a:noFill/>
                </a:ln>
                <a:solidFill>
                  <a:srgbClr val="000000"/>
                </a:solidFill>
                <a:effectLst/>
                <a:uLnTx/>
                <a:uFillTx/>
                <a:latin typeface="Calisto MT"/>
                <a:ea typeface="+mn-ea"/>
                <a:cs typeface="+mn-cs"/>
              </a:rPr>
              <a:t>lept</a:t>
            </a:r>
            <a:r>
              <a:rPr kumimoji="0" lang="en-GB" sz="1400" b="0" i="0" u="none" strike="noStrike" kern="1200" cap="none" spc="0" normalizeH="0" baseline="0" noProof="0">
                <a:ln>
                  <a:noFill/>
                </a:ln>
                <a:solidFill>
                  <a:srgbClr val="000000"/>
                </a:solidFill>
                <a:effectLst/>
                <a:uLnTx/>
                <a:uFillTx/>
                <a:latin typeface="Calisto MT"/>
                <a:ea typeface="+mn-ea"/>
                <a:cs typeface="+mn-cs"/>
              </a:rPr>
              <a:t> into the </a:t>
            </a:r>
            <a:r>
              <a:rPr kumimoji="0" lang="en-GB" sz="1400" b="0" i="0" u="none" strike="noStrike" kern="1200" cap="none" spc="0" normalizeH="0" baseline="0" noProof="0" err="1">
                <a:ln>
                  <a:noFill/>
                </a:ln>
                <a:solidFill>
                  <a:srgbClr val="000000"/>
                </a:solidFill>
                <a:effectLst/>
                <a:uLnTx/>
                <a:uFillTx/>
                <a:latin typeface="Calisto MT"/>
                <a:ea typeface="+mn-ea"/>
                <a:cs typeface="+mn-cs"/>
              </a:rPr>
              <a:t>unkown</a:t>
            </a:r>
            <a:r>
              <a:rPr kumimoji="0" lang="en-GB" sz="1400" b="0" i="0" u="none" strike="noStrike" kern="1200" cap="none" spc="0" normalizeH="0" baseline="0" noProof="0">
                <a:ln>
                  <a:noFill/>
                </a:ln>
                <a:solidFill>
                  <a:srgbClr val="000000"/>
                </a:solidFill>
                <a:effectLst/>
                <a:uLnTx/>
                <a:uFillTx/>
                <a:latin typeface="Calisto MT"/>
                <a:ea typeface="+mn-ea"/>
                <a:cs typeface="+mn-cs"/>
              </a:rPr>
              <a:t> without fear always chosen to copy nothing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0000"/>
              </a:solidFill>
              <a:effectLst/>
              <a:uLnTx/>
              <a:uFillTx/>
              <a:latin typeface="Calisto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202020"/>
                </a:solidFill>
                <a:effectLst/>
                <a:uLnTx/>
                <a:uFillTx/>
                <a:latin typeface="Calisto MT"/>
                <a:ea typeface="+mn-ea"/>
                <a:cs typeface="+mn-cs"/>
              </a:rPr>
              <a:t>Ushering in a new era of sustainable, luxury vehicles, our unwavering commitment lies in the </a:t>
            </a:r>
            <a:r>
              <a:rPr kumimoji="0" lang="en-GB" sz="1400" b="0" i="0" u="sng" strike="noStrike" kern="1200" cap="none" spc="0" normalizeH="0" baseline="0" noProof="0">
                <a:ln>
                  <a:noFill/>
                </a:ln>
                <a:solidFill>
                  <a:srgbClr val="000000"/>
                </a:solidFill>
                <a:effectLst/>
                <a:uLnTx/>
                <a:uFillTx/>
                <a:latin typeface="Calisto MT"/>
                <a:ea typeface="+mn-ea"/>
                <a:cs typeface="+mn-cs"/>
                <a:hlinkClick r:id="rId2">
                  <a:extLst>
                    <a:ext uri="{A12FA001-AC4F-418D-AE19-62706E023703}">
                      <ahyp:hlinkClr xmlns:ahyp="http://schemas.microsoft.com/office/drawing/2018/hyperlinkcolor" val="tx"/>
                    </a:ext>
                  </a:extLst>
                </a:hlinkClick>
              </a:rPr>
              <a:t>electrification</a:t>
            </a:r>
            <a:r>
              <a:rPr kumimoji="0" lang="en-GB" sz="1400" b="0" i="0" u="none" strike="noStrike" kern="1200" cap="none" spc="0" normalizeH="0" baseline="0" noProof="0">
                <a:ln>
                  <a:noFill/>
                </a:ln>
                <a:solidFill>
                  <a:srgbClr val="202020"/>
                </a:solidFill>
                <a:effectLst/>
                <a:uLnTx/>
                <a:uFillTx/>
                <a:latin typeface="Calisto MT"/>
                <a:ea typeface="+mn-ea"/>
                <a:cs typeface="+mn-cs"/>
              </a:rPr>
              <a:t> of our house of brands</a:t>
            </a:r>
            <a:endParaRPr kumimoji="0" lang="en-GB" sz="1400" b="0" i="0" u="none" strike="noStrike" kern="1200" cap="none" spc="0" normalizeH="0" baseline="0" noProof="0">
              <a:ln>
                <a:noFill/>
              </a:ln>
              <a:solidFill>
                <a:srgbClr val="000000"/>
              </a:solidFill>
              <a:effectLst/>
              <a:uLnTx/>
              <a:uFillTx/>
              <a:latin typeface="Calisto MT"/>
              <a:ea typeface="+mn-ea"/>
              <a:cs typeface="+mn-cs"/>
            </a:endParaRPr>
          </a:p>
        </p:txBody>
      </p:sp>
      <p:sp>
        <p:nvSpPr>
          <p:cNvPr id="19" name="TextBox 18">
            <a:extLst>
              <a:ext uri="{FF2B5EF4-FFF2-40B4-BE49-F238E27FC236}">
                <a16:creationId xmlns:a16="http://schemas.microsoft.com/office/drawing/2014/main" id="{46CDDD7F-1FD9-8107-E52A-ADAB90E38623}"/>
              </a:ext>
            </a:extLst>
          </p:cNvPr>
          <p:cNvSpPr txBox="1"/>
          <p:nvPr/>
        </p:nvSpPr>
        <p:spPr>
          <a:xfrm>
            <a:off x="518773" y="913379"/>
            <a:ext cx="1103539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Who We Are:</a:t>
            </a:r>
            <a:r>
              <a:rPr kumimoji="0" lang="en-GB" sz="1800" b="0" i="0" u="none" strike="noStrike" kern="1200" cap="none" spc="0" normalizeH="0" baseline="0" noProof="0">
                <a:ln>
                  <a:noFill/>
                </a:ln>
                <a:solidFill>
                  <a:srgbClr val="000000"/>
                </a:solidFill>
                <a:effectLst/>
                <a:uLnTx/>
                <a:uFillTx/>
                <a:latin typeface="Calisto MT"/>
                <a:ea typeface="+mn-ea"/>
                <a:cs typeface="+mn-cs"/>
              </a:rPr>
              <a:t> </a:t>
            </a:r>
            <a:r>
              <a:rPr kumimoji="0" lang="en-GB" sz="1600" b="0" i="0" u="none" strike="noStrike" kern="1200" cap="none" spc="0" normalizeH="0" baseline="0" noProof="0">
                <a:ln>
                  <a:noFill/>
                </a:ln>
                <a:solidFill>
                  <a:srgbClr val="000000"/>
                </a:solidFill>
                <a:effectLst/>
                <a:uLnTx/>
                <a:uFillTx/>
                <a:latin typeface="Calisto MT"/>
                <a:ea typeface="+mn-ea"/>
                <a:cs typeface="+mn-cs"/>
              </a:rPr>
              <a:t>Jaguar Land Rover Limited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Our Purpose:</a:t>
            </a:r>
            <a:r>
              <a:rPr kumimoji="0" lang="en-GB" sz="1800" b="0" i="0" u="none" strike="noStrike" kern="1200" cap="none" spc="0" normalizeH="0" baseline="0" noProof="0">
                <a:ln>
                  <a:noFill/>
                </a:ln>
                <a:solidFill>
                  <a:srgbClr val="000000"/>
                </a:solidFill>
                <a:effectLst/>
                <a:uLnTx/>
                <a:uFillTx/>
                <a:latin typeface="Calisto MT"/>
                <a:ea typeface="+mn-ea"/>
                <a:cs typeface="+mn-cs"/>
              </a:rPr>
              <a:t> </a:t>
            </a:r>
            <a:r>
              <a:rPr kumimoji="0" lang="en-GB" sz="1500" b="0" i="0" u="none" strike="noStrike" kern="1200" cap="none" spc="0" normalizeH="0" baseline="0" noProof="0">
                <a:ln>
                  <a:noFill/>
                </a:ln>
                <a:solidFill>
                  <a:srgbClr val="202020"/>
                </a:solidFill>
                <a:effectLst/>
                <a:uLnTx/>
                <a:uFillTx/>
                <a:latin typeface="Calisto MT"/>
                <a:ea typeface="+mn-lt"/>
                <a:cs typeface="+mn-lt"/>
              </a:rPr>
              <a:t>We rigorously challenge strategy, performance, responsibility and accountability to ensure that every decision we make is of the highest quality.  </a:t>
            </a:r>
            <a:r>
              <a:rPr kumimoji="0" lang="en-GB" sz="1600" b="0" i="0" u="none" strike="noStrike" kern="1200" cap="none" spc="0" normalizeH="0" baseline="0" noProof="0">
                <a:ln>
                  <a:noFill/>
                </a:ln>
                <a:solidFill>
                  <a:srgbClr val="333333"/>
                </a:solidFill>
                <a:effectLst/>
                <a:highlight>
                  <a:srgbClr val="FFFFFF"/>
                </a:highlight>
                <a:uLnTx/>
                <a:uFillTx/>
                <a:latin typeface="Calisto MT"/>
                <a:ea typeface="+mn-lt"/>
                <a:cs typeface="+mn-lt"/>
              </a:rPr>
              <a:t>‘live the exceptional with soul’.</a:t>
            </a:r>
            <a:endParaRPr kumimoji="0" lang="en-GB" sz="1800" b="0" i="0" u="none" strike="noStrike" kern="1200" cap="none" spc="0" normalizeH="0" baseline="0" noProof="0">
              <a:ln>
                <a:noFill/>
              </a:ln>
              <a:solidFill>
                <a:srgbClr val="000000"/>
              </a:solidFill>
              <a:effectLst/>
              <a:uLnTx/>
              <a:uFillTx/>
              <a:latin typeface="Calisto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Our Vision:</a:t>
            </a:r>
            <a:r>
              <a:rPr kumimoji="0" lang="en-GB" sz="1800" b="0" i="0" u="none" strike="noStrike" kern="1200" cap="none" spc="0" normalizeH="0" baseline="0" noProof="0">
                <a:ln>
                  <a:noFill/>
                </a:ln>
                <a:solidFill>
                  <a:srgbClr val="000000"/>
                </a:solidFill>
                <a:effectLst/>
                <a:uLnTx/>
                <a:uFillTx/>
                <a:latin typeface="Calisto MT"/>
                <a:ea typeface="+mn-ea"/>
                <a:cs typeface="+mn-cs"/>
              </a:rPr>
              <a:t> </a:t>
            </a:r>
            <a:r>
              <a:rPr kumimoji="0" lang="en-GB" sz="1600" b="0" i="0" u="none" strike="noStrike" kern="1200" cap="none" spc="0" normalizeH="0" baseline="0" noProof="0">
                <a:ln>
                  <a:noFill/>
                </a:ln>
                <a:solidFill>
                  <a:srgbClr val="333433"/>
                </a:solidFill>
                <a:effectLst/>
                <a:highlight>
                  <a:srgbClr val="FFFFFF"/>
                </a:highlight>
                <a:uLnTx/>
                <a:uFillTx/>
                <a:latin typeface="Calisto MT"/>
                <a:ea typeface="+mn-lt"/>
                <a:cs typeface="+mn-lt"/>
              </a:rPr>
              <a:t>New era. New identity. Our revolution is exhibited with four powerful symbols of change.</a:t>
            </a:r>
            <a:r>
              <a:rPr kumimoji="0" lang="en-GB" sz="1100" b="0" i="0" u="none" strike="noStrike" kern="1200" cap="none" spc="0" normalizeH="0" baseline="0" noProof="0">
                <a:ln>
                  <a:noFill/>
                </a:ln>
                <a:solidFill>
                  <a:srgbClr val="333433"/>
                </a:solidFill>
                <a:effectLst/>
                <a:highlight>
                  <a:srgbClr val="FFFFFF"/>
                </a:highlight>
                <a:uLnTx/>
                <a:uFillTx/>
                <a:latin typeface="Calisto MT"/>
                <a:ea typeface="+mn-lt"/>
                <a:cs typeface="+mn-l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sto MT"/>
              <a:ea typeface="+mn-ea"/>
              <a:cs typeface="+mn-cs"/>
            </a:endParaRPr>
          </a:p>
        </p:txBody>
      </p:sp>
      <p:sp>
        <p:nvSpPr>
          <p:cNvPr id="20" name="TextBox 19">
            <a:extLst>
              <a:ext uri="{FF2B5EF4-FFF2-40B4-BE49-F238E27FC236}">
                <a16:creationId xmlns:a16="http://schemas.microsoft.com/office/drawing/2014/main" id="{40E50772-7060-2F48-F2EB-77EA7A13AD37}"/>
              </a:ext>
            </a:extLst>
          </p:cNvPr>
          <p:cNvSpPr txBox="1"/>
          <p:nvPr/>
        </p:nvSpPr>
        <p:spPr>
          <a:xfrm>
            <a:off x="3224167" y="2213973"/>
            <a:ext cx="2810509" cy="44473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         Vision Statement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a:ln>
                <a:noFill/>
              </a:ln>
              <a:solidFill>
                <a:srgbClr val="000000"/>
              </a:solidFill>
              <a:effectLst/>
              <a:uLnTx/>
              <a:uFillTx/>
              <a:latin typeface="Calisto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202020"/>
                </a:solidFill>
                <a:effectLst/>
                <a:uLnTx/>
                <a:uFillTx/>
                <a:latin typeface="Calisto MT"/>
                <a:ea typeface="+mn-lt"/>
                <a:cs typeface="+mn-lt"/>
              </a:rPr>
              <a:t>Providing a pathway that allows us to lead and not follow, Reimagine is about thriving through ingenuous co‑creation and strategic collaboration, unlocking electrification across our entire footprint. </a:t>
            </a:r>
            <a:endParaRPr kumimoji="0" lang="en-GB" sz="1400" b="0" i="0" u="none" strike="noStrike" kern="1200" cap="none" spc="0" normalizeH="0" baseline="0" noProof="0">
              <a:ln>
                <a:noFill/>
              </a:ln>
              <a:solidFill>
                <a:srgbClr val="000000"/>
              </a:solidFill>
              <a:effectLst/>
              <a:uLnTx/>
              <a:uFillTx/>
              <a:latin typeface="Calisto MT"/>
              <a:ea typeface="+mn-lt"/>
              <a:cs typeface="+mn-lt"/>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202020"/>
              </a:solidFill>
              <a:effectLst/>
              <a:uLnTx/>
              <a:uFillTx/>
              <a:latin typeface="Calisto MT"/>
              <a:ea typeface="+mn-lt"/>
              <a:cs typeface="+mn-lt"/>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202020"/>
                </a:solidFill>
                <a:effectLst/>
                <a:uLnTx/>
                <a:uFillTx/>
                <a:latin typeface="Calisto MT"/>
                <a:ea typeface="+mn-lt"/>
                <a:cs typeface="+mn-lt"/>
              </a:rPr>
              <a:t>Continuing to celebrate our long‑standing heritage, we believe that preservation doesn’t mean standing still; it prospers through renewal, modernity and disruption.</a:t>
            </a:r>
            <a:r>
              <a:rPr kumimoji="0" lang="en-GB" sz="1500" b="0" i="0" u="none" strike="noStrike" kern="1200" cap="none" spc="0" normalizeH="0" baseline="0" noProof="0">
                <a:ln>
                  <a:noFill/>
                </a:ln>
                <a:solidFill>
                  <a:srgbClr val="202020"/>
                </a:solidFill>
                <a:effectLst/>
                <a:uLnTx/>
                <a:uFillTx/>
                <a:latin typeface="Calisto MT"/>
                <a:ea typeface="+mn-lt"/>
                <a:cs typeface="+mn-lt"/>
              </a:rPr>
              <a:t>  </a:t>
            </a:r>
            <a:endParaRPr kumimoji="0" lang="en-GB" sz="1800" b="0" i="0" u="none" strike="noStrike" kern="1200" cap="none" spc="0" normalizeH="0" baseline="0" noProof="0">
              <a:ln>
                <a:noFill/>
              </a:ln>
              <a:solidFill>
                <a:srgbClr val="000000"/>
              </a:solidFill>
              <a:effectLst/>
              <a:uLnTx/>
              <a:uFillTx/>
              <a:latin typeface="Calisto MT"/>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0000"/>
              </a:solidFill>
              <a:effectLst/>
              <a:uLnTx/>
              <a:uFillTx/>
              <a:latin typeface="Calisto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a:ln>
                <a:noFill/>
              </a:ln>
              <a:solidFill>
                <a:srgbClr val="000000"/>
              </a:solidFill>
              <a:effectLst/>
              <a:uLnTx/>
              <a:uFillTx/>
              <a:latin typeface="Calisto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a:ln>
                <a:noFill/>
              </a:ln>
              <a:solidFill>
                <a:srgbClr val="000000"/>
              </a:solidFill>
              <a:effectLst/>
              <a:uLnTx/>
              <a:uFillTx/>
              <a:latin typeface="Calisto MT"/>
              <a:ea typeface="+mn-ea"/>
              <a:cs typeface="+mn-cs"/>
            </a:endParaRPr>
          </a:p>
        </p:txBody>
      </p:sp>
      <p:sp>
        <p:nvSpPr>
          <p:cNvPr id="21" name="TextBox 20">
            <a:extLst>
              <a:ext uri="{FF2B5EF4-FFF2-40B4-BE49-F238E27FC236}">
                <a16:creationId xmlns:a16="http://schemas.microsoft.com/office/drawing/2014/main" id="{C93CB1C0-114C-37D2-1D36-7E3F7CFFF924}"/>
              </a:ext>
            </a:extLst>
          </p:cNvPr>
          <p:cNvSpPr txBox="1"/>
          <p:nvPr/>
        </p:nvSpPr>
        <p:spPr>
          <a:xfrm>
            <a:off x="6324600" y="2237014"/>
            <a:ext cx="2313214"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    Corporate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sng" strike="noStrike" kern="1200" cap="none" spc="0" normalizeH="0" baseline="0" noProof="0">
              <a:ln>
                <a:noFill/>
              </a:ln>
              <a:solidFill>
                <a:srgbClr val="000000"/>
              </a:solidFill>
              <a:effectLst/>
              <a:uLnTx/>
              <a:uFillTx/>
              <a:latin typeface="Calisto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3333"/>
                </a:solidFill>
                <a:effectLst/>
                <a:highlight>
                  <a:srgbClr val="FFFFFF"/>
                </a:highlight>
                <a:uLnTx/>
                <a:uFillTx/>
                <a:latin typeface="Calisto MT"/>
                <a:ea typeface="+mn-ea"/>
                <a:cs typeface="+mn-cs"/>
              </a:rPr>
              <a:t>Guided by our Creators’ Code ‑ a set of co‑created behaviours: Customer Love; Unity; Integrity; Growth; Impact, we will create a mindset that will inspire understanding, collaboration, learning, and flexibility to fulfil our potential to be the greatest team.</a:t>
            </a:r>
            <a:endParaRPr kumimoji="0" lang="en-GB" sz="1400" b="0" i="0" u="none" strike="noStrike" kern="1200" cap="none" spc="0" normalizeH="0" baseline="0" noProof="0">
              <a:ln>
                <a:noFill/>
              </a:ln>
              <a:solidFill>
                <a:srgbClr val="000000"/>
              </a:solidFill>
              <a:effectLst/>
              <a:uLnTx/>
              <a:uFillTx/>
              <a:latin typeface="Calisto MT"/>
              <a:ea typeface="+mn-ea"/>
              <a:cs typeface="+mn-cs"/>
            </a:endParaRPr>
          </a:p>
        </p:txBody>
      </p:sp>
      <p:sp>
        <p:nvSpPr>
          <p:cNvPr id="22" name="TextBox 21">
            <a:extLst>
              <a:ext uri="{FF2B5EF4-FFF2-40B4-BE49-F238E27FC236}">
                <a16:creationId xmlns:a16="http://schemas.microsoft.com/office/drawing/2014/main" id="{C750927F-DFBF-76A0-88EE-D76010263E96}"/>
              </a:ext>
            </a:extLst>
          </p:cNvPr>
          <p:cNvSpPr txBox="1"/>
          <p:nvPr/>
        </p:nvSpPr>
        <p:spPr>
          <a:xfrm>
            <a:off x="9176658" y="2242456"/>
            <a:ext cx="2383972"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sng" strike="noStrike" kern="1200" cap="none" spc="0" normalizeH="0" baseline="0" noProof="0">
                <a:ln>
                  <a:noFill/>
                </a:ln>
                <a:solidFill>
                  <a:srgbClr val="000000"/>
                </a:solidFill>
                <a:effectLst/>
                <a:uLnTx/>
                <a:uFillTx/>
                <a:latin typeface="Calisto MT"/>
                <a:ea typeface="+mn-ea"/>
                <a:cs typeface="+mn-cs"/>
              </a:rPr>
              <a:t>    Objectives Statement</a:t>
            </a:r>
            <a:endParaRPr kumimoji="0" lang="en-GB" sz="1800" b="0" i="0" u="none" strike="noStrike" kern="1200" cap="none" spc="0" normalizeH="0" baseline="0" noProof="0">
              <a:ln>
                <a:noFill/>
              </a:ln>
              <a:solidFill>
                <a:srgbClr val="000000"/>
              </a:solidFill>
              <a:effectLst/>
              <a:uLnTx/>
              <a:uFillTx/>
              <a:latin typeface="Calisto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000000"/>
              </a:solidFill>
              <a:effectLst/>
              <a:uLnTx/>
              <a:uFillTx/>
              <a:latin typeface="Calisto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202020"/>
                </a:solidFill>
                <a:effectLst/>
                <a:highlight>
                  <a:srgbClr val="FFFFFF"/>
                </a:highlight>
                <a:uLnTx/>
                <a:uFillTx/>
                <a:latin typeface="Calisto MT"/>
                <a:ea typeface="+mn-ea"/>
                <a:cs typeface="+mn-cs"/>
              </a:rPr>
              <a:t>As we enter a critical business delivery phase of our Reimagine strategy, launching five new products over the next two years across our incredible House of Brands, now is also the time to evolve our plan to offer global markets greater propulsion choice to unlock growth and build resilience.</a:t>
            </a:r>
            <a:endParaRPr kumimoji="0" lang="en-GB" sz="1400" b="0" i="0" u="none" strike="noStrike" kern="1200" cap="none" spc="0" normalizeH="0" baseline="0" noProof="0">
              <a:ln>
                <a:noFill/>
              </a:ln>
              <a:solidFill>
                <a:srgbClr val="000000"/>
              </a:solidFill>
              <a:effectLst/>
              <a:uLnTx/>
              <a:uFillTx/>
              <a:latin typeface="Calisto MT"/>
              <a:ea typeface="+mn-ea"/>
              <a:cs typeface="+mn-cs"/>
            </a:endParaRPr>
          </a:p>
        </p:txBody>
      </p:sp>
      <p:sp>
        <p:nvSpPr>
          <p:cNvPr id="2" name="TextBox 1">
            <a:extLst>
              <a:ext uri="{FF2B5EF4-FFF2-40B4-BE49-F238E27FC236}">
                <a16:creationId xmlns:a16="http://schemas.microsoft.com/office/drawing/2014/main" id="{780D44E5-A40F-DE9E-B265-3F8987551A25}"/>
              </a:ext>
            </a:extLst>
          </p:cNvPr>
          <p:cNvSpPr txBox="1"/>
          <p:nvPr/>
        </p:nvSpPr>
        <p:spPr>
          <a:xfrm>
            <a:off x="818325" y="6308785"/>
            <a:ext cx="1041542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202020"/>
                </a:solidFill>
                <a:effectLst/>
                <a:uLnTx/>
                <a:uFillTx/>
                <a:latin typeface="Calisto MT"/>
                <a:ea typeface="+mn-lt"/>
                <a:cs typeface="+mn-lt"/>
              </a:rPr>
              <a:t>Our transformation extends beyond our vehicles, following a desire to unlock electrification across our entire footprint and ecosystem.</a:t>
            </a:r>
            <a:endParaRPr kumimoji="0" lang="en-US" sz="1800" b="0" i="0" u="none" strike="noStrike" kern="1200" cap="none" spc="0" normalizeH="0" baseline="0" noProof="0">
              <a:ln>
                <a:noFill/>
              </a:ln>
              <a:solidFill>
                <a:srgbClr val="000000"/>
              </a:solidFill>
              <a:effectLst/>
              <a:uLnTx/>
              <a:uFillTx/>
              <a:latin typeface="Calisto MT"/>
              <a:ea typeface="+mn-ea"/>
              <a:cs typeface="+mn-cs"/>
            </a:endParaRPr>
          </a:p>
        </p:txBody>
      </p:sp>
    </p:spTree>
    <p:extLst>
      <p:ext uri="{BB962C8B-B14F-4D97-AF65-F5344CB8AC3E}">
        <p14:creationId xmlns:p14="http://schemas.microsoft.com/office/powerpoint/2010/main" val="3132631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5EF"/>
        </a:solidFill>
        <a:effectLst/>
      </p:bgPr>
    </p:bg>
    <p:spTree>
      <p:nvGrpSpPr>
        <p:cNvPr id="1" name=""/>
        <p:cNvGrpSpPr/>
        <p:nvPr/>
      </p:nvGrpSpPr>
      <p:grpSpPr>
        <a:xfrm>
          <a:off x="0" y="0"/>
          <a:ext cx="0" cy="0"/>
          <a:chOff x="0" y="0"/>
          <a:chExt cx="0" cy="0"/>
        </a:xfrm>
      </p:grpSpPr>
      <p:sp>
        <p:nvSpPr>
          <p:cNvPr id="2" name="Rectangle 1"/>
          <p:cNvSpPr/>
          <p:nvPr/>
        </p:nvSpPr>
        <p:spPr>
          <a:xfrm>
            <a:off x="0" y="0"/>
            <a:ext cx="146304" cy="6858000"/>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731520" y="475488"/>
            <a:ext cx="2743200" cy="32004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300" b="1" i="0">
                <a:solidFill>
                  <a:srgbClr val="5C7560"/>
                </a:solidFill>
                <a:latin typeface="Aptos"/>
              </a:defRPr>
            </a:pPr>
            <a:r>
              <a:rPr kumimoji="0" sz="1300" b="1" i="0" u="none" strike="noStrike" kern="1200" cap="none" spc="0" normalizeH="0" baseline="0" noProof="0">
                <a:ln>
                  <a:noFill/>
                </a:ln>
                <a:solidFill>
                  <a:srgbClr val="5C7560"/>
                </a:solidFill>
                <a:effectLst/>
                <a:uLnTx/>
                <a:uFillTx/>
                <a:latin typeface="Aptos"/>
                <a:ea typeface="+mn-ea"/>
                <a:cs typeface="+mn-cs"/>
              </a:rPr>
              <a:t>OUR PURPOSE</a:t>
            </a:r>
          </a:p>
        </p:txBody>
      </p:sp>
      <p:sp>
        <p:nvSpPr>
          <p:cNvPr id="4" name="TextBox 3"/>
          <p:cNvSpPr txBox="1"/>
          <p:nvPr/>
        </p:nvSpPr>
        <p:spPr>
          <a:xfrm>
            <a:off x="731520" y="932688"/>
            <a:ext cx="5852160" cy="132588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3100" b="1" i="0">
                <a:solidFill>
                  <a:srgbClr val="283430"/>
                </a:solidFill>
                <a:latin typeface="Aptos"/>
              </a:defRPr>
            </a:pPr>
            <a:r>
              <a:rPr kumimoji="0" sz="3100" b="1" i="0" u="none" strike="noStrike" kern="1200" cap="none" spc="0" normalizeH="0" baseline="0" noProof="0">
                <a:ln>
                  <a:noFill/>
                </a:ln>
                <a:solidFill>
                  <a:srgbClr val="283430"/>
                </a:solidFill>
                <a:effectLst/>
                <a:uLnTx/>
                <a:uFillTx/>
                <a:latin typeface="Aptos"/>
                <a:ea typeface="+mn-ea"/>
                <a:cs typeface="+mn-cs"/>
              </a:rPr>
              <a:t>Better everyday living,</a:t>
            </a:r>
            <a:br>
              <a:rPr kumimoji="0" sz="3100" b="1" i="0" u="none" strike="noStrike" kern="1200" cap="none" spc="0" normalizeH="0" baseline="0" noProof="0">
                <a:ln>
                  <a:noFill/>
                </a:ln>
                <a:solidFill>
                  <a:srgbClr val="283430"/>
                </a:solidFill>
                <a:effectLst/>
                <a:uLnTx/>
                <a:uFillTx/>
                <a:latin typeface="Aptos"/>
                <a:ea typeface="+mn-ea"/>
                <a:cs typeface="+mn-cs"/>
              </a:rPr>
            </a:br>
            <a:r>
              <a:rPr kumimoji="0" sz="3100" b="1" i="0" u="none" strike="noStrike" kern="1200" cap="none" spc="0" normalizeH="0" baseline="0" noProof="0">
                <a:ln>
                  <a:noFill/>
                </a:ln>
                <a:solidFill>
                  <a:srgbClr val="283430"/>
                </a:solidFill>
                <a:effectLst/>
                <a:uLnTx/>
                <a:uFillTx/>
                <a:latin typeface="Aptos"/>
                <a:ea typeface="+mn-ea"/>
                <a:cs typeface="+mn-cs"/>
              </a:rPr>
              <a:t>made accessible.</a:t>
            </a:r>
          </a:p>
        </p:txBody>
      </p:sp>
      <p:sp>
        <p:nvSpPr>
          <p:cNvPr id="5" name="TextBox 4"/>
          <p:cNvSpPr txBox="1"/>
          <p:nvPr/>
        </p:nvSpPr>
        <p:spPr>
          <a:xfrm>
            <a:off x="768096" y="2743200"/>
            <a:ext cx="1645920" cy="32004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300" b="1" i="0">
                <a:solidFill>
                  <a:srgbClr val="C29D5E"/>
                </a:solidFill>
                <a:latin typeface="Aptos"/>
              </a:defRPr>
            </a:pPr>
            <a:r>
              <a:rPr kumimoji="0" sz="1300" b="1" i="0" u="none" strike="noStrike" kern="1200" cap="none" spc="0" normalizeH="0" baseline="0" noProof="0">
                <a:ln>
                  <a:noFill/>
                </a:ln>
                <a:solidFill>
                  <a:srgbClr val="C29D5E"/>
                </a:solidFill>
                <a:effectLst/>
                <a:uLnTx/>
                <a:uFillTx/>
                <a:latin typeface="Aptos"/>
                <a:ea typeface="+mn-ea"/>
                <a:cs typeface="+mn-cs"/>
              </a:rPr>
              <a:t>VISION</a:t>
            </a:r>
          </a:p>
        </p:txBody>
      </p:sp>
      <p:sp>
        <p:nvSpPr>
          <p:cNvPr id="6" name="TextBox 5"/>
          <p:cNvSpPr txBox="1"/>
          <p:nvPr/>
        </p:nvSpPr>
        <p:spPr>
          <a:xfrm>
            <a:off x="768096" y="3090672"/>
            <a:ext cx="5120640" cy="77724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300" b="0" i="0">
                <a:solidFill>
                  <a:srgbClr val="283430"/>
                </a:solidFill>
                <a:latin typeface="Aptos"/>
              </a:defRPr>
            </a:pPr>
            <a:r>
              <a:rPr kumimoji="0" sz="2300" b="0" i="0" u="none" strike="noStrike" kern="1200" cap="none" spc="0" normalizeH="0" baseline="0" noProof="0">
                <a:ln>
                  <a:noFill/>
                </a:ln>
                <a:solidFill>
                  <a:srgbClr val="283430"/>
                </a:solidFill>
                <a:effectLst/>
                <a:uLnTx/>
                <a:uFillTx/>
                <a:latin typeface="Aptos"/>
                <a:ea typeface="+mn-ea"/>
                <a:cs typeface="+mn-cs"/>
              </a:rPr>
              <a:t>To create a better everyday life for many people.</a:t>
            </a:r>
          </a:p>
        </p:txBody>
      </p:sp>
      <p:sp>
        <p:nvSpPr>
          <p:cNvPr id="7" name="Rectangle 6"/>
          <p:cNvSpPr/>
          <p:nvPr/>
        </p:nvSpPr>
        <p:spPr>
          <a:xfrm>
            <a:off x="768096" y="4160520"/>
            <a:ext cx="5212080" cy="22860"/>
          </a:xfrm>
          <a:prstGeom prst="rect">
            <a:avLst/>
          </a:prstGeom>
          <a:solidFill>
            <a:srgbClr val="E2E7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TextBox 7"/>
          <p:cNvSpPr txBox="1"/>
          <p:nvPr/>
        </p:nvSpPr>
        <p:spPr>
          <a:xfrm>
            <a:off x="768096" y="4443984"/>
            <a:ext cx="1645920" cy="32004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300" b="1" i="0">
                <a:solidFill>
                  <a:srgbClr val="C29D5E"/>
                </a:solidFill>
                <a:latin typeface="Aptos"/>
              </a:defRPr>
            </a:pPr>
            <a:r>
              <a:rPr kumimoji="0" sz="1300" b="1" i="0" u="none" strike="noStrike" kern="1200" cap="none" spc="0" normalizeH="0" baseline="0" noProof="0">
                <a:ln>
                  <a:noFill/>
                </a:ln>
                <a:solidFill>
                  <a:srgbClr val="C29D5E"/>
                </a:solidFill>
                <a:effectLst/>
                <a:uLnTx/>
                <a:uFillTx/>
                <a:latin typeface="Aptos"/>
                <a:ea typeface="+mn-ea"/>
                <a:cs typeface="+mn-cs"/>
              </a:rPr>
              <a:t>MISSION</a:t>
            </a:r>
          </a:p>
        </p:txBody>
      </p:sp>
      <p:sp>
        <p:nvSpPr>
          <p:cNvPr id="9" name="TextBox 8"/>
          <p:cNvSpPr txBox="1"/>
          <p:nvPr/>
        </p:nvSpPr>
        <p:spPr>
          <a:xfrm>
            <a:off x="768096" y="4791456"/>
            <a:ext cx="5349240" cy="123444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700" b="0" i="0">
                <a:solidFill>
                  <a:srgbClr val="283430"/>
                </a:solidFill>
                <a:latin typeface="Aptos"/>
              </a:defRPr>
            </a:pPr>
            <a:r>
              <a:rPr kumimoji="0" sz="1700" b="0" i="0" u="none" strike="noStrike" kern="1200" cap="none" spc="0" normalizeH="0" baseline="0" noProof="0">
                <a:ln>
                  <a:noFill/>
                </a:ln>
                <a:solidFill>
                  <a:srgbClr val="283430"/>
                </a:solidFill>
                <a:effectLst/>
                <a:uLnTx/>
                <a:uFillTx/>
                <a:latin typeface="Aptos"/>
                <a:ea typeface="+mn-ea"/>
                <a:cs typeface="+mn-cs"/>
              </a:rPr>
              <a:t>To democratise home furnishings by shifting the focus from high-cost luxury to affordable, sustainable, mass-market furniture solutions.</a:t>
            </a:r>
          </a:p>
        </p:txBody>
      </p:sp>
      <p:sp>
        <p:nvSpPr>
          <p:cNvPr id="10" name="Rounded Rectangle 9"/>
          <p:cNvSpPr/>
          <p:nvPr/>
        </p:nvSpPr>
        <p:spPr>
          <a:xfrm>
            <a:off x="6492240" y="530352"/>
            <a:ext cx="4983480" cy="5797296"/>
          </a:xfrm>
          <a:prstGeom prst="roundRect">
            <a:avLst/>
          </a:prstGeom>
          <a:solidFill>
            <a:srgbClr val="E2E7D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Rounded Rectangle 10"/>
          <p:cNvSpPr/>
          <p:nvPr/>
        </p:nvSpPr>
        <p:spPr>
          <a:xfrm>
            <a:off x="7315200" y="1024128"/>
            <a:ext cx="1170432" cy="1353312"/>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Rounded Rectangle 11"/>
          <p:cNvSpPr/>
          <p:nvPr/>
        </p:nvSpPr>
        <p:spPr>
          <a:xfrm>
            <a:off x="7479792" y="1188720"/>
            <a:ext cx="841248" cy="1024128"/>
          </a:xfrm>
          <a:prstGeom prst="roundRect">
            <a:avLst/>
          </a:prstGeom>
          <a:solidFill>
            <a:srgbClr val="D2D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Rounded Rectangle 12"/>
          <p:cNvSpPr/>
          <p:nvPr/>
        </p:nvSpPr>
        <p:spPr>
          <a:xfrm>
            <a:off x="7635240" y="1371600"/>
            <a:ext cx="530352" cy="137160"/>
          </a:xfrm>
          <a:prstGeom prst="round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4" name="Rounded Rectangle 13"/>
          <p:cNvSpPr/>
          <p:nvPr/>
        </p:nvSpPr>
        <p:spPr>
          <a:xfrm>
            <a:off x="7818120" y="1581912"/>
            <a:ext cx="182880" cy="438912"/>
          </a:xfrm>
          <a:prstGeom prst="roundRect">
            <a:avLst/>
          </a:prstGeom>
          <a:solidFill>
            <a:srgbClr val="C29D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Rectangle 14"/>
          <p:cNvSpPr/>
          <p:nvPr/>
        </p:nvSpPr>
        <p:spPr>
          <a:xfrm>
            <a:off x="6903720" y="5349240"/>
            <a:ext cx="4160520" cy="45720"/>
          </a:xfrm>
          <a:prstGeom prst="rect">
            <a:avLst/>
          </a:prstGeom>
          <a:solidFill>
            <a:srgbClr val="C1C7B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Rounded Rectangle 15"/>
          <p:cNvSpPr/>
          <p:nvPr/>
        </p:nvSpPr>
        <p:spPr>
          <a:xfrm>
            <a:off x="7360920" y="3840480"/>
            <a:ext cx="3337560" cy="1005840"/>
          </a:xfrm>
          <a:prstGeom prst="roundRect">
            <a:avLst/>
          </a:prstGeom>
          <a:solidFill>
            <a:srgbClr val="BEB19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Rounded Rectangle 16"/>
          <p:cNvSpPr/>
          <p:nvPr/>
        </p:nvSpPr>
        <p:spPr>
          <a:xfrm>
            <a:off x="7178040" y="3474720"/>
            <a:ext cx="914400" cy="1325880"/>
          </a:xfrm>
          <a:prstGeom prst="roundRect">
            <a:avLst/>
          </a:prstGeom>
          <a:solidFill>
            <a:srgbClr val="BEB19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Rounded Rectangle 17"/>
          <p:cNvSpPr/>
          <p:nvPr/>
        </p:nvSpPr>
        <p:spPr>
          <a:xfrm>
            <a:off x="9966960" y="3474720"/>
            <a:ext cx="914400" cy="1325880"/>
          </a:xfrm>
          <a:prstGeom prst="roundRect">
            <a:avLst/>
          </a:prstGeom>
          <a:solidFill>
            <a:srgbClr val="BEB19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9" name="Rounded Rectangle 18"/>
          <p:cNvSpPr/>
          <p:nvPr/>
        </p:nvSpPr>
        <p:spPr>
          <a:xfrm>
            <a:off x="7699248" y="3017520"/>
            <a:ext cx="1298448" cy="1143000"/>
          </a:xfrm>
          <a:prstGeom prst="roundRect">
            <a:avLst/>
          </a:prstGeom>
          <a:solidFill>
            <a:srgbClr val="DAD1B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0" name="Rounded Rectangle 19"/>
          <p:cNvSpPr/>
          <p:nvPr/>
        </p:nvSpPr>
        <p:spPr>
          <a:xfrm>
            <a:off x="9052560" y="3017520"/>
            <a:ext cx="1298448" cy="1143000"/>
          </a:xfrm>
          <a:prstGeom prst="roundRect">
            <a:avLst/>
          </a:prstGeom>
          <a:solidFill>
            <a:srgbClr val="DAD1B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1" name="Rounded Rectangle 20"/>
          <p:cNvSpPr/>
          <p:nvPr/>
        </p:nvSpPr>
        <p:spPr>
          <a:xfrm>
            <a:off x="7635240" y="4754880"/>
            <a:ext cx="109728" cy="502920"/>
          </a:xfrm>
          <a:prstGeom prst="roundRect">
            <a:avLst/>
          </a:prstGeom>
          <a:solidFill>
            <a:srgbClr val="2834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2" name="Rounded Rectangle 21"/>
          <p:cNvSpPr/>
          <p:nvPr/>
        </p:nvSpPr>
        <p:spPr>
          <a:xfrm>
            <a:off x="10287000" y="4754880"/>
            <a:ext cx="109728" cy="502920"/>
          </a:xfrm>
          <a:prstGeom prst="roundRect">
            <a:avLst/>
          </a:prstGeom>
          <a:solidFill>
            <a:srgbClr val="2834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ounded Rectangle 22"/>
          <p:cNvSpPr/>
          <p:nvPr/>
        </p:nvSpPr>
        <p:spPr>
          <a:xfrm>
            <a:off x="8092440" y="5532120"/>
            <a:ext cx="2011680" cy="137160"/>
          </a:xfrm>
          <a:prstGeom prst="roundRect">
            <a:avLst/>
          </a:prstGeom>
          <a:solidFill>
            <a:srgbClr val="2834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Rectangle 23"/>
          <p:cNvSpPr/>
          <p:nvPr/>
        </p:nvSpPr>
        <p:spPr>
          <a:xfrm>
            <a:off x="8275320" y="5650992"/>
            <a:ext cx="109728" cy="320040"/>
          </a:xfrm>
          <a:prstGeom prst="rect">
            <a:avLst/>
          </a:prstGeom>
          <a:solidFill>
            <a:srgbClr val="2834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Rectangle 24"/>
          <p:cNvSpPr/>
          <p:nvPr/>
        </p:nvSpPr>
        <p:spPr>
          <a:xfrm>
            <a:off x="9829800" y="5650992"/>
            <a:ext cx="109728" cy="320040"/>
          </a:xfrm>
          <a:prstGeom prst="rect">
            <a:avLst/>
          </a:prstGeom>
          <a:solidFill>
            <a:srgbClr val="2834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Rounded Rectangle 25"/>
          <p:cNvSpPr/>
          <p:nvPr/>
        </p:nvSpPr>
        <p:spPr>
          <a:xfrm>
            <a:off x="10561320" y="4480560"/>
            <a:ext cx="411480" cy="640080"/>
          </a:xfrm>
          <a:prstGeom prst="roundRect">
            <a:avLst/>
          </a:prstGeom>
          <a:solidFill>
            <a:srgbClr val="C29D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7" name="Rectangle 26"/>
          <p:cNvSpPr/>
          <p:nvPr/>
        </p:nvSpPr>
        <p:spPr>
          <a:xfrm>
            <a:off x="10735056" y="3246120"/>
            <a:ext cx="54864" cy="1325880"/>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Oval 27"/>
          <p:cNvSpPr/>
          <p:nvPr/>
        </p:nvSpPr>
        <p:spPr>
          <a:xfrm rot="19800000">
            <a:off x="10378440" y="3429000"/>
            <a:ext cx="438912" cy="182880"/>
          </a:xfrm>
          <a:prstGeom prst="ellipse">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9" name="Oval 28"/>
          <p:cNvSpPr/>
          <p:nvPr/>
        </p:nvSpPr>
        <p:spPr>
          <a:xfrm rot="1500000">
            <a:off x="10716768" y="3017520"/>
            <a:ext cx="457200" cy="201168"/>
          </a:xfrm>
          <a:prstGeom prst="ellipse">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Oval 29"/>
          <p:cNvSpPr/>
          <p:nvPr/>
        </p:nvSpPr>
        <p:spPr>
          <a:xfrm rot="2100000">
            <a:off x="10835640" y="3520440"/>
            <a:ext cx="438912" cy="182880"/>
          </a:xfrm>
          <a:prstGeom prst="ellipse">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Oval 30"/>
          <p:cNvSpPr/>
          <p:nvPr/>
        </p:nvSpPr>
        <p:spPr>
          <a:xfrm rot="20100000">
            <a:off x="10469880" y="2971800"/>
            <a:ext cx="411480" cy="182880"/>
          </a:xfrm>
          <a:prstGeom prst="ellipse">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2" name="TextBox 31"/>
          <p:cNvSpPr txBox="1"/>
          <p:nvPr/>
        </p:nvSpPr>
        <p:spPr>
          <a:xfrm>
            <a:off x="6903720" y="5989320"/>
            <a:ext cx="4297680" cy="274320"/>
          </a:xfrm>
          <a:prstGeom prst="rect">
            <a:avLst/>
          </a:prstGeom>
          <a:noFill/>
        </p:spPr>
        <p:txBody>
          <a:bodyPr wrap="square" lIns="18288" tIns="18288" rIns="18288" bIns="18288">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sz="1200" b="0" i="0">
                <a:solidFill>
                  <a:srgbClr val="686E67"/>
                </a:solidFill>
                <a:latin typeface="Aptos"/>
              </a:defRPr>
            </a:pPr>
            <a:r>
              <a:rPr kumimoji="0" sz="1200" b="0" i="0" u="none" strike="noStrike" kern="1200" cap="none" spc="0" normalizeH="0" baseline="0" noProof="0">
                <a:ln>
                  <a:noFill/>
                </a:ln>
                <a:solidFill>
                  <a:srgbClr val="686E67"/>
                </a:solidFill>
                <a:effectLst/>
                <a:uLnTx/>
                <a:uFillTx/>
                <a:latin typeface="Aptos"/>
                <a:ea typeface="+mn-ea"/>
                <a:cs typeface="+mn-cs"/>
              </a:rPr>
              <a:t>Thoughtful design. Fair prices. A lighter footprint.</a:t>
            </a:r>
          </a:p>
        </p:txBody>
      </p:sp>
      <p:sp>
        <p:nvSpPr>
          <p:cNvPr id="33" name="TextBox 32"/>
          <p:cNvSpPr txBox="1"/>
          <p:nvPr/>
        </p:nvSpPr>
        <p:spPr>
          <a:xfrm>
            <a:off x="10378440" y="6473952"/>
            <a:ext cx="1097280" cy="182880"/>
          </a:xfrm>
          <a:prstGeom prst="rect">
            <a:avLst/>
          </a:prstGeom>
          <a:noFill/>
        </p:spPr>
        <p:txBody>
          <a:bodyPr wrap="square" lIns="18288" tIns="18288" rIns="18288" bIns="18288">
            <a:spAutoFit/>
          </a:bodyPr>
          <a:lstStyle/>
          <a:p>
            <a:pPr marL="0" marR="0" lvl="0" indent="0" algn="r" defTabSz="457200" rtl="0" eaLnBrk="1" fontAlgn="auto" latinLnBrk="0" hangingPunct="1">
              <a:lnSpc>
                <a:spcPct val="100000"/>
              </a:lnSpc>
              <a:spcBef>
                <a:spcPts val="0"/>
              </a:spcBef>
              <a:spcAft>
                <a:spcPts val="0"/>
              </a:spcAft>
              <a:buClrTx/>
              <a:buSzTx/>
              <a:buFontTx/>
              <a:buNone/>
              <a:tabLst/>
              <a:defRPr sz="900" b="0" i="0">
                <a:solidFill>
                  <a:srgbClr val="686E67"/>
                </a:solidFill>
                <a:latin typeface="Aptos"/>
              </a:defRPr>
            </a:pPr>
            <a:r>
              <a:rPr kumimoji="0" sz="900" b="0" i="0" u="none" strike="noStrike" kern="1200" cap="none" spc="0" normalizeH="0" baseline="0" noProof="0">
                <a:ln>
                  <a:noFill/>
                </a:ln>
                <a:solidFill>
                  <a:srgbClr val="686E67"/>
                </a:solidFill>
                <a:effectLst/>
                <a:uLnTx/>
                <a:uFillTx/>
                <a:latin typeface="Aptos"/>
                <a:ea typeface="+mn-ea"/>
                <a:cs typeface="+mn-cs"/>
              </a:rPr>
              <a:t>01  /  02</a:t>
            </a:r>
          </a:p>
        </p:txBody>
      </p:sp>
      <p:sp>
        <p:nvSpPr>
          <p:cNvPr id="35" name="Double Wave 34">
            <a:extLst>
              <a:ext uri="{FF2B5EF4-FFF2-40B4-BE49-F238E27FC236}">
                <a16:creationId xmlns:a16="http://schemas.microsoft.com/office/drawing/2014/main" id="{F8D0D122-7A9A-018A-0C20-0ED83CBE5933}"/>
              </a:ext>
            </a:extLst>
          </p:cNvPr>
          <p:cNvSpPr/>
          <p:nvPr/>
        </p:nvSpPr>
        <p:spPr>
          <a:xfrm>
            <a:off x="10094632" y="120072"/>
            <a:ext cx="1856509" cy="970742"/>
          </a:xfrm>
          <a:prstGeom prst="doubleWave">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err="1"/>
              <a:t>Zeino</a:t>
            </a:r>
            <a:r>
              <a:rPr lang="en-GB" b="1" dirty="0"/>
              <a:t> </a:t>
            </a:r>
            <a:r>
              <a:rPr lang="en-GB" b="1" dirty="0" err="1"/>
              <a:t>Alkargholi</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5EF"/>
        </a:solidFill>
        <a:effectLst/>
      </p:bgPr>
    </p:bg>
    <p:spTree>
      <p:nvGrpSpPr>
        <p:cNvPr id="1" name=""/>
        <p:cNvGrpSpPr/>
        <p:nvPr/>
      </p:nvGrpSpPr>
      <p:grpSpPr>
        <a:xfrm>
          <a:off x="0" y="0"/>
          <a:ext cx="0" cy="0"/>
          <a:chOff x="0" y="0"/>
          <a:chExt cx="0" cy="0"/>
        </a:xfrm>
      </p:grpSpPr>
      <p:sp>
        <p:nvSpPr>
          <p:cNvPr id="2" name="Rectangle 1"/>
          <p:cNvSpPr/>
          <p:nvPr/>
        </p:nvSpPr>
        <p:spPr>
          <a:xfrm>
            <a:off x="0" y="0"/>
            <a:ext cx="146304" cy="6858000"/>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731520" y="457200"/>
            <a:ext cx="2743200" cy="27432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300" b="1" i="0">
                <a:solidFill>
                  <a:srgbClr val="5C7560"/>
                </a:solidFill>
                <a:latin typeface="Aptos"/>
              </a:defRPr>
            </a:pPr>
            <a:r>
              <a:rPr kumimoji="0" sz="1300" b="1" i="0" u="none" strike="noStrike" kern="1200" cap="none" spc="0" normalizeH="0" baseline="0" noProof="0">
                <a:ln>
                  <a:noFill/>
                </a:ln>
                <a:solidFill>
                  <a:srgbClr val="5C7560"/>
                </a:solidFill>
                <a:effectLst/>
                <a:uLnTx/>
                <a:uFillTx/>
                <a:latin typeface="Aptos"/>
                <a:ea typeface="+mn-ea"/>
                <a:cs typeface="+mn-cs"/>
              </a:rPr>
              <a:t>WHAT GUIDES US</a:t>
            </a:r>
          </a:p>
        </p:txBody>
      </p:sp>
      <p:sp>
        <p:nvSpPr>
          <p:cNvPr id="4" name="TextBox 3"/>
          <p:cNvSpPr txBox="1"/>
          <p:nvPr/>
        </p:nvSpPr>
        <p:spPr>
          <a:xfrm>
            <a:off x="731520" y="804672"/>
            <a:ext cx="5486400" cy="64008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3100" b="1" i="0">
                <a:solidFill>
                  <a:srgbClr val="283430"/>
                </a:solidFill>
                <a:latin typeface="Aptos"/>
              </a:defRPr>
            </a:pPr>
            <a:r>
              <a:rPr kumimoji="0" sz="3100" b="1" i="0" u="none" strike="noStrike" kern="1200" cap="none" spc="0" normalizeH="0" baseline="0" noProof="0">
                <a:ln>
                  <a:noFill/>
                </a:ln>
                <a:solidFill>
                  <a:srgbClr val="283430"/>
                </a:solidFill>
                <a:effectLst/>
                <a:uLnTx/>
                <a:uFillTx/>
                <a:latin typeface="Aptos"/>
                <a:ea typeface="+mn-ea"/>
                <a:cs typeface="+mn-cs"/>
              </a:rPr>
              <a:t>Our core values</a:t>
            </a:r>
          </a:p>
        </p:txBody>
      </p:sp>
      <p:sp>
        <p:nvSpPr>
          <p:cNvPr id="5" name="TextBox 4"/>
          <p:cNvSpPr txBox="1"/>
          <p:nvPr/>
        </p:nvSpPr>
        <p:spPr>
          <a:xfrm>
            <a:off x="749808" y="1444752"/>
            <a:ext cx="6400800" cy="320040"/>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400" b="0" i="0">
                <a:solidFill>
                  <a:srgbClr val="686E67"/>
                </a:solidFill>
                <a:latin typeface="Aptos"/>
              </a:defRPr>
            </a:pPr>
            <a:r>
              <a:rPr kumimoji="0" sz="1400" b="0" i="0" u="none" strike="noStrike" kern="1200" cap="none" spc="0" normalizeH="0" baseline="0" noProof="0">
                <a:ln>
                  <a:noFill/>
                </a:ln>
                <a:solidFill>
                  <a:srgbClr val="686E67"/>
                </a:solidFill>
                <a:effectLst/>
                <a:uLnTx/>
                <a:uFillTx/>
                <a:latin typeface="Aptos"/>
                <a:ea typeface="+mn-ea"/>
                <a:cs typeface="+mn-cs"/>
              </a:rPr>
              <a:t>The principles behind better furniture for more people.</a:t>
            </a:r>
          </a:p>
        </p:txBody>
      </p:sp>
      <p:sp>
        <p:nvSpPr>
          <p:cNvPr id="6" name="Rounded Rectangle 5"/>
          <p:cNvSpPr/>
          <p:nvPr/>
        </p:nvSpPr>
        <p:spPr>
          <a:xfrm>
            <a:off x="749808" y="2148840"/>
            <a:ext cx="516636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TextBox 6"/>
          <p:cNvSpPr txBox="1"/>
          <p:nvPr/>
        </p:nvSpPr>
        <p:spPr>
          <a:xfrm>
            <a:off x="950976" y="2331720"/>
            <a:ext cx="566928"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C29D5E"/>
                </a:solidFill>
                <a:latin typeface="Aptos"/>
              </a:defRPr>
            </a:pPr>
            <a:r>
              <a:rPr kumimoji="0" sz="1800" b="1" i="0" u="none" strike="noStrike" kern="1200" cap="none" spc="0" normalizeH="0" baseline="0" noProof="0">
                <a:ln>
                  <a:noFill/>
                </a:ln>
                <a:solidFill>
                  <a:srgbClr val="C29D5E"/>
                </a:solidFill>
                <a:effectLst/>
                <a:uLnTx/>
                <a:uFillTx/>
                <a:latin typeface="Aptos"/>
                <a:ea typeface="+mn-ea"/>
                <a:cs typeface="+mn-cs"/>
              </a:rPr>
              <a:t>01</a:t>
            </a:r>
          </a:p>
        </p:txBody>
      </p:sp>
      <p:sp>
        <p:nvSpPr>
          <p:cNvPr id="8" name="TextBox 7"/>
          <p:cNvSpPr txBox="1"/>
          <p:nvPr/>
        </p:nvSpPr>
        <p:spPr>
          <a:xfrm>
            <a:off x="1618488" y="2350008"/>
            <a:ext cx="3977639"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283430"/>
                </a:solidFill>
                <a:latin typeface="Aptos"/>
              </a:defRPr>
            </a:pPr>
            <a:r>
              <a:rPr kumimoji="0" sz="1800" b="1" i="0" u="none" strike="noStrike" kern="1200" cap="none" spc="0" normalizeH="0" baseline="0" noProof="0">
                <a:ln>
                  <a:noFill/>
                </a:ln>
                <a:solidFill>
                  <a:srgbClr val="283430"/>
                </a:solidFill>
                <a:effectLst/>
                <a:uLnTx/>
                <a:uFillTx/>
                <a:latin typeface="Aptos"/>
                <a:ea typeface="+mn-ea"/>
                <a:cs typeface="+mn-cs"/>
              </a:rPr>
              <a:t>Working together</a:t>
            </a:r>
          </a:p>
        </p:txBody>
      </p:sp>
      <p:sp>
        <p:nvSpPr>
          <p:cNvPr id="9" name="TextBox 8"/>
          <p:cNvSpPr txBox="1"/>
          <p:nvPr/>
        </p:nvSpPr>
        <p:spPr>
          <a:xfrm>
            <a:off x="1618488" y="2862072"/>
            <a:ext cx="3886200" cy="56692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00" b="0" i="0">
                <a:solidFill>
                  <a:srgbClr val="686E67"/>
                </a:solidFill>
                <a:latin typeface="Aptos"/>
              </a:defRPr>
            </a:pPr>
            <a:r>
              <a:rPr kumimoji="0" sz="1200" b="0" i="0" u="none" strike="noStrike" kern="1200" cap="none" spc="0" normalizeH="0" baseline="0" noProof="0">
                <a:ln>
                  <a:noFill/>
                </a:ln>
                <a:solidFill>
                  <a:srgbClr val="686E67"/>
                </a:solidFill>
                <a:effectLst/>
                <a:uLnTx/>
                <a:uFillTx/>
                <a:latin typeface="Aptos"/>
                <a:ea typeface="+mn-ea"/>
                <a:cs typeface="+mn-cs"/>
              </a:rPr>
              <a:t>Collaborating as a team to achieve shared goals.</a:t>
            </a:r>
          </a:p>
        </p:txBody>
      </p:sp>
      <p:sp>
        <p:nvSpPr>
          <p:cNvPr id="10" name="Rectangle 9"/>
          <p:cNvSpPr/>
          <p:nvPr/>
        </p:nvSpPr>
        <p:spPr>
          <a:xfrm>
            <a:off x="1618488" y="3502152"/>
            <a:ext cx="621792" cy="41148"/>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Rounded Rectangle 10"/>
          <p:cNvSpPr/>
          <p:nvPr/>
        </p:nvSpPr>
        <p:spPr>
          <a:xfrm>
            <a:off x="6236208" y="2148840"/>
            <a:ext cx="516636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TextBox 11"/>
          <p:cNvSpPr txBox="1"/>
          <p:nvPr/>
        </p:nvSpPr>
        <p:spPr>
          <a:xfrm>
            <a:off x="6437376" y="2331720"/>
            <a:ext cx="566928"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C29D5E"/>
                </a:solidFill>
                <a:latin typeface="Aptos"/>
              </a:defRPr>
            </a:pPr>
            <a:r>
              <a:rPr kumimoji="0" sz="1800" b="1" i="0" u="none" strike="noStrike" kern="1200" cap="none" spc="0" normalizeH="0" baseline="0" noProof="0">
                <a:ln>
                  <a:noFill/>
                </a:ln>
                <a:solidFill>
                  <a:srgbClr val="C29D5E"/>
                </a:solidFill>
                <a:effectLst/>
                <a:uLnTx/>
                <a:uFillTx/>
                <a:latin typeface="Aptos"/>
                <a:ea typeface="+mn-ea"/>
                <a:cs typeface="+mn-cs"/>
              </a:rPr>
              <a:t>02</a:t>
            </a:r>
          </a:p>
        </p:txBody>
      </p:sp>
      <p:sp>
        <p:nvSpPr>
          <p:cNvPr id="13" name="TextBox 12"/>
          <p:cNvSpPr txBox="1"/>
          <p:nvPr/>
        </p:nvSpPr>
        <p:spPr>
          <a:xfrm>
            <a:off x="7104888" y="2350008"/>
            <a:ext cx="3977639"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283430"/>
                </a:solidFill>
                <a:latin typeface="Aptos"/>
              </a:defRPr>
            </a:pPr>
            <a:r>
              <a:rPr kumimoji="0" sz="1800" b="1" i="0" u="none" strike="noStrike" kern="1200" cap="none" spc="0" normalizeH="0" baseline="0" noProof="0">
                <a:ln>
                  <a:noFill/>
                </a:ln>
                <a:solidFill>
                  <a:srgbClr val="283430"/>
                </a:solidFill>
                <a:effectLst/>
                <a:uLnTx/>
                <a:uFillTx/>
                <a:latin typeface="Aptos"/>
                <a:ea typeface="+mn-ea"/>
                <a:cs typeface="+mn-cs"/>
              </a:rPr>
              <a:t>Caring for people &amp; planet</a:t>
            </a:r>
          </a:p>
        </p:txBody>
      </p:sp>
      <p:sp>
        <p:nvSpPr>
          <p:cNvPr id="14" name="TextBox 13"/>
          <p:cNvSpPr txBox="1"/>
          <p:nvPr/>
        </p:nvSpPr>
        <p:spPr>
          <a:xfrm>
            <a:off x="7104888" y="2862072"/>
            <a:ext cx="3886200" cy="56692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00" b="0" i="0">
                <a:solidFill>
                  <a:srgbClr val="686E67"/>
                </a:solidFill>
                <a:latin typeface="Aptos"/>
              </a:defRPr>
            </a:pPr>
            <a:r>
              <a:rPr kumimoji="0" sz="1200" b="0" i="0" u="none" strike="noStrike" kern="1200" cap="none" spc="0" normalizeH="0" baseline="0" noProof="0">
                <a:ln>
                  <a:noFill/>
                </a:ln>
                <a:solidFill>
                  <a:srgbClr val="686E67"/>
                </a:solidFill>
                <a:effectLst/>
                <a:uLnTx/>
                <a:uFillTx/>
                <a:latin typeface="Aptos"/>
                <a:ea typeface="+mn-ea"/>
                <a:cs typeface="+mn-cs"/>
              </a:rPr>
              <a:t>Making responsible choices for people and the environment.</a:t>
            </a:r>
          </a:p>
        </p:txBody>
      </p:sp>
      <p:sp>
        <p:nvSpPr>
          <p:cNvPr id="15" name="Rectangle 14"/>
          <p:cNvSpPr/>
          <p:nvPr/>
        </p:nvSpPr>
        <p:spPr>
          <a:xfrm>
            <a:off x="7104888" y="3502152"/>
            <a:ext cx="621792" cy="41148"/>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Rounded Rectangle 15"/>
          <p:cNvSpPr/>
          <p:nvPr/>
        </p:nvSpPr>
        <p:spPr>
          <a:xfrm>
            <a:off x="749808" y="4160520"/>
            <a:ext cx="516636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TextBox 16"/>
          <p:cNvSpPr txBox="1"/>
          <p:nvPr/>
        </p:nvSpPr>
        <p:spPr>
          <a:xfrm>
            <a:off x="950976" y="4343400"/>
            <a:ext cx="566928"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C29D5E"/>
                </a:solidFill>
                <a:latin typeface="Aptos"/>
              </a:defRPr>
            </a:pPr>
            <a:r>
              <a:rPr kumimoji="0" sz="1800" b="1" i="0" u="none" strike="noStrike" kern="1200" cap="none" spc="0" normalizeH="0" baseline="0" noProof="0">
                <a:ln>
                  <a:noFill/>
                </a:ln>
                <a:solidFill>
                  <a:srgbClr val="C29D5E"/>
                </a:solidFill>
                <a:effectLst/>
                <a:uLnTx/>
                <a:uFillTx/>
                <a:latin typeface="Aptos"/>
                <a:ea typeface="+mn-ea"/>
                <a:cs typeface="+mn-cs"/>
              </a:rPr>
              <a:t>03</a:t>
            </a:r>
          </a:p>
        </p:txBody>
      </p:sp>
      <p:sp>
        <p:nvSpPr>
          <p:cNvPr id="18" name="TextBox 17"/>
          <p:cNvSpPr txBox="1"/>
          <p:nvPr/>
        </p:nvSpPr>
        <p:spPr>
          <a:xfrm>
            <a:off x="1618488" y="4361688"/>
            <a:ext cx="3977639"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283430"/>
                </a:solidFill>
                <a:latin typeface="Aptos"/>
              </a:defRPr>
            </a:pPr>
            <a:r>
              <a:rPr kumimoji="0" sz="1800" b="1" i="0" u="none" strike="noStrike" kern="1200" cap="none" spc="0" normalizeH="0" baseline="0" noProof="0">
                <a:ln>
                  <a:noFill/>
                </a:ln>
                <a:solidFill>
                  <a:srgbClr val="283430"/>
                </a:solidFill>
                <a:effectLst/>
                <a:uLnTx/>
                <a:uFillTx/>
                <a:latin typeface="Aptos"/>
                <a:ea typeface="+mn-ea"/>
                <a:cs typeface="+mn-cs"/>
              </a:rPr>
              <a:t>Cost-consciousness</a:t>
            </a:r>
          </a:p>
        </p:txBody>
      </p:sp>
      <p:sp>
        <p:nvSpPr>
          <p:cNvPr id="19" name="TextBox 18"/>
          <p:cNvSpPr txBox="1"/>
          <p:nvPr/>
        </p:nvSpPr>
        <p:spPr>
          <a:xfrm>
            <a:off x="1618488" y="4873752"/>
            <a:ext cx="3886200" cy="56692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00" b="0" i="0">
                <a:solidFill>
                  <a:srgbClr val="686E67"/>
                </a:solidFill>
                <a:latin typeface="Aptos"/>
              </a:defRPr>
            </a:pPr>
            <a:r>
              <a:rPr kumimoji="0" sz="1200" b="0" i="0" u="none" strike="noStrike" kern="1200" cap="none" spc="0" normalizeH="0" baseline="0" noProof="0">
                <a:ln>
                  <a:noFill/>
                </a:ln>
                <a:solidFill>
                  <a:srgbClr val="686E67"/>
                </a:solidFill>
                <a:effectLst/>
                <a:uLnTx/>
                <a:uFillTx/>
                <a:latin typeface="Aptos"/>
                <a:ea typeface="+mn-ea"/>
                <a:cs typeface="+mn-cs"/>
              </a:rPr>
              <a:t>Keeping furniture affordable without compromising on quality.</a:t>
            </a:r>
          </a:p>
        </p:txBody>
      </p:sp>
      <p:sp>
        <p:nvSpPr>
          <p:cNvPr id="20" name="Rectangle 19"/>
          <p:cNvSpPr/>
          <p:nvPr/>
        </p:nvSpPr>
        <p:spPr>
          <a:xfrm>
            <a:off x="1618488" y="5513831"/>
            <a:ext cx="621792" cy="41148"/>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1" name="Rounded Rectangle 20"/>
          <p:cNvSpPr/>
          <p:nvPr/>
        </p:nvSpPr>
        <p:spPr>
          <a:xfrm>
            <a:off x="6236208" y="4160520"/>
            <a:ext cx="516636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2" name="TextBox 21"/>
          <p:cNvSpPr txBox="1"/>
          <p:nvPr/>
        </p:nvSpPr>
        <p:spPr>
          <a:xfrm>
            <a:off x="6437376" y="4343400"/>
            <a:ext cx="566928"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C29D5E"/>
                </a:solidFill>
                <a:latin typeface="Aptos"/>
              </a:defRPr>
            </a:pPr>
            <a:r>
              <a:rPr kumimoji="0" sz="1800" b="1" i="0" u="none" strike="noStrike" kern="1200" cap="none" spc="0" normalizeH="0" baseline="0" noProof="0">
                <a:ln>
                  <a:noFill/>
                </a:ln>
                <a:solidFill>
                  <a:srgbClr val="C29D5E"/>
                </a:solidFill>
                <a:effectLst/>
                <a:uLnTx/>
                <a:uFillTx/>
                <a:latin typeface="Aptos"/>
                <a:ea typeface="+mn-ea"/>
                <a:cs typeface="+mn-cs"/>
              </a:rPr>
              <a:t>04</a:t>
            </a:r>
          </a:p>
        </p:txBody>
      </p:sp>
      <p:sp>
        <p:nvSpPr>
          <p:cNvPr id="23" name="TextBox 22"/>
          <p:cNvSpPr txBox="1"/>
          <p:nvPr/>
        </p:nvSpPr>
        <p:spPr>
          <a:xfrm>
            <a:off x="7104888" y="4361688"/>
            <a:ext cx="3977639" cy="38404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1" i="0">
                <a:solidFill>
                  <a:srgbClr val="283430"/>
                </a:solidFill>
                <a:latin typeface="Aptos"/>
              </a:defRPr>
            </a:pPr>
            <a:r>
              <a:rPr kumimoji="0" sz="1800" b="1" i="0" u="none" strike="noStrike" kern="1200" cap="none" spc="0" normalizeH="0" baseline="0" noProof="0">
                <a:ln>
                  <a:noFill/>
                </a:ln>
                <a:solidFill>
                  <a:srgbClr val="283430"/>
                </a:solidFill>
                <a:effectLst/>
                <a:uLnTx/>
                <a:uFillTx/>
                <a:latin typeface="Aptos"/>
                <a:ea typeface="+mn-ea"/>
                <a:cs typeface="+mn-cs"/>
              </a:rPr>
              <a:t>Simplicity</a:t>
            </a:r>
          </a:p>
        </p:txBody>
      </p:sp>
      <p:sp>
        <p:nvSpPr>
          <p:cNvPr id="24" name="TextBox 23"/>
          <p:cNvSpPr txBox="1"/>
          <p:nvPr/>
        </p:nvSpPr>
        <p:spPr>
          <a:xfrm>
            <a:off x="7104888" y="4873752"/>
            <a:ext cx="3886200" cy="56692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00" b="0" i="0">
                <a:solidFill>
                  <a:srgbClr val="686E67"/>
                </a:solidFill>
                <a:latin typeface="Aptos"/>
              </a:defRPr>
            </a:pPr>
            <a:r>
              <a:rPr kumimoji="0" sz="1200" b="0" i="0" u="none" strike="noStrike" kern="1200" cap="none" spc="0" normalizeH="0" baseline="0" noProof="0">
                <a:ln>
                  <a:noFill/>
                </a:ln>
                <a:solidFill>
                  <a:srgbClr val="686E67"/>
                </a:solidFill>
                <a:effectLst/>
                <a:uLnTx/>
                <a:uFillTx/>
                <a:latin typeface="Aptos"/>
                <a:ea typeface="+mn-ea"/>
                <a:cs typeface="+mn-cs"/>
              </a:rPr>
              <a:t>Creating practical, functional and easy-to-use furniture.</a:t>
            </a:r>
          </a:p>
        </p:txBody>
      </p:sp>
      <p:sp>
        <p:nvSpPr>
          <p:cNvPr id="25" name="Rectangle 24"/>
          <p:cNvSpPr/>
          <p:nvPr/>
        </p:nvSpPr>
        <p:spPr>
          <a:xfrm>
            <a:off x="7104888" y="5513831"/>
            <a:ext cx="621792" cy="41148"/>
          </a:xfrm>
          <a:prstGeom prst="rect">
            <a:avLst/>
          </a:prstGeom>
          <a:solidFill>
            <a:srgbClr val="5C756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6" name="TextBox 25"/>
          <p:cNvSpPr txBox="1"/>
          <p:nvPr/>
        </p:nvSpPr>
        <p:spPr>
          <a:xfrm>
            <a:off x="777240" y="6172200"/>
            <a:ext cx="9601200" cy="292608"/>
          </a:xfrm>
          <a:prstGeom prst="rect">
            <a:avLst/>
          </a:prstGeom>
          <a:noFill/>
        </p:spPr>
        <p:txBody>
          <a:bodyPr wrap="square" lIns="18288" tIns="18288" rIns="18288" bIns="18288">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00" b="1" i="0">
                <a:solidFill>
                  <a:srgbClr val="5C7560"/>
                </a:solidFill>
                <a:latin typeface="Aptos"/>
              </a:defRPr>
            </a:pPr>
            <a:r>
              <a:rPr kumimoji="0" sz="1200" b="1" i="0" u="none" strike="noStrike" kern="1200" cap="none" spc="0" normalizeH="0" baseline="0" noProof="0">
                <a:ln>
                  <a:noFill/>
                </a:ln>
                <a:solidFill>
                  <a:srgbClr val="5C7560"/>
                </a:solidFill>
                <a:effectLst/>
                <a:uLnTx/>
                <a:uFillTx/>
                <a:latin typeface="Aptos"/>
                <a:ea typeface="+mn-ea"/>
                <a:cs typeface="+mn-cs"/>
              </a:rPr>
              <a:t>Affordable by design • Responsible by choice • Simple by nature</a:t>
            </a:r>
          </a:p>
        </p:txBody>
      </p:sp>
      <p:sp>
        <p:nvSpPr>
          <p:cNvPr id="27" name="TextBox 26"/>
          <p:cNvSpPr txBox="1"/>
          <p:nvPr/>
        </p:nvSpPr>
        <p:spPr>
          <a:xfrm>
            <a:off x="10378440" y="6473952"/>
            <a:ext cx="1097280" cy="182880"/>
          </a:xfrm>
          <a:prstGeom prst="rect">
            <a:avLst/>
          </a:prstGeom>
          <a:noFill/>
        </p:spPr>
        <p:txBody>
          <a:bodyPr wrap="square" lIns="18288" tIns="18288" rIns="18288" bIns="18288">
            <a:spAutoFit/>
          </a:bodyPr>
          <a:lstStyle/>
          <a:p>
            <a:pPr marL="0" marR="0" lvl="0" indent="0" algn="r" defTabSz="457200" rtl="0" eaLnBrk="1" fontAlgn="auto" latinLnBrk="0" hangingPunct="1">
              <a:lnSpc>
                <a:spcPct val="100000"/>
              </a:lnSpc>
              <a:spcBef>
                <a:spcPts val="0"/>
              </a:spcBef>
              <a:spcAft>
                <a:spcPts val="0"/>
              </a:spcAft>
              <a:buClrTx/>
              <a:buSzTx/>
              <a:buFontTx/>
              <a:buNone/>
              <a:tabLst/>
              <a:defRPr sz="900" b="0" i="0">
                <a:solidFill>
                  <a:srgbClr val="686E67"/>
                </a:solidFill>
                <a:latin typeface="Aptos"/>
              </a:defRPr>
            </a:pPr>
            <a:r>
              <a:rPr kumimoji="0" sz="900" b="0" i="0" u="none" strike="noStrike" kern="1200" cap="none" spc="0" normalizeH="0" baseline="0" noProof="0">
                <a:ln>
                  <a:noFill/>
                </a:ln>
                <a:solidFill>
                  <a:srgbClr val="686E67"/>
                </a:solidFill>
                <a:effectLst/>
                <a:uLnTx/>
                <a:uFillTx/>
                <a:latin typeface="Aptos"/>
                <a:ea typeface="+mn-ea"/>
                <a:cs typeface="+mn-cs"/>
              </a:rPr>
              <a:t>02  /  02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B568-4DCC-854F-718B-9CBCC56D5656}"/>
              </a:ext>
            </a:extLst>
          </p:cNvPr>
          <p:cNvSpPr>
            <a:spLocks noGrp="1"/>
          </p:cNvSpPr>
          <p:nvPr>
            <p:ph type="ctrTitle"/>
          </p:nvPr>
        </p:nvSpPr>
        <p:spPr/>
        <p:txBody>
          <a:bodyPr/>
          <a:lstStyle/>
          <a:p>
            <a:r>
              <a:rPr lang="en-US" dirty="0">
                <a:solidFill>
                  <a:schemeClr val="tx2"/>
                </a:solidFill>
              </a:rPr>
              <a:t>TOYOTA</a:t>
            </a:r>
            <a:endParaRPr lang="en-IN" dirty="0">
              <a:solidFill>
                <a:schemeClr val="tx2"/>
              </a:solidFill>
            </a:endParaRPr>
          </a:p>
        </p:txBody>
      </p:sp>
      <p:sp>
        <p:nvSpPr>
          <p:cNvPr id="3" name="Subtitle 2">
            <a:extLst>
              <a:ext uri="{FF2B5EF4-FFF2-40B4-BE49-F238E27FC236}">
                <a16:creationId xmlns:a16="http://schemas.microsoft.com/office/drawing/2014/main" id="{1F7B317E-6A81-C36E-0220-6C454DAF3601}"/>
              </a:ext>
            </a:extLst>
          </p:cNvPr>
          <p:cNvSpPr>
            <a:spLocks noGrp="1"/>
          </p:cNvSpPr>
          <p:nvPr>
            <p:ph type="subTitle" idx="1"/>
          </p:nvPr>
        </p:nvSpPr>
        <p:spPr>
          <a:xfrm>
            <a:off x="0" y="3805084"/>
            <a:ext cx="10668000" cy="2644876"/>
          </a:xfrm>
        </p:spPr>
        <p:txBody>
          <a:bodyPr>
            <a:normAutofit fontScale="92500" lnSpcReduction="10000"/>
          </a:bodyPr>
          <a:lstStyle/>
          <a:p>
            <a:pPr algn="r"/>
            <a:r>
              <a:rPr lang="en-US" sz="1800" b="1" dirty="0"/>
              <a:t>KRUNAL JITESHBHAI PATEL </a:t>
            </a:r>
            <a:r>
              <a:rPr lang="en-US" sz="1800" b="1" dirty="0">
                <a:solidFill>
                  <a:schemeClr val="tx2">
                    <a:lumMod val="50000"/>
                    <a:lumOff val="50000"/>
                  </a:schemeClr>
                </a:solidFill>
              </a:rPr>
              <a:t>2610356</a:t>
            </a:r>
          </a:p>
          <a:p>
            <a:pPr algn="r"/>
            <a:endParaRPr lang="en-US" sz="1800" dirty="0"/>
          </a:p>
          <a:p>
            <a:pPr lvl="1" algn="l"/>
            <a:r>
              <a:rPr lang="en-IN" b="1" u="sng" dirty="0">
                <a:solidFill>
                  <a:srgbClr val="FF0000"/>
                </a:solidFill>
              </a:rPr>
              <a:t>MISSION</a:t>
            </a:r>
          </a:p>
          <a:p>
            <a:pPr lvl="1" algn="l"/>
            <a:r>
              <a:rPr lang="en-IN" b="1" dirty="0"/>
              <a:t>Toyota’s mission is happiness  for all. It aims to improve people’s lives thoroughly  mobility, technology and better vehicles</a:t>
            </a:r>
            <a:r>
              <a:rPr lang="en-IN" dirty="0"/>
              <a:t>.</a:t>
            </a:r>
          </a:p>
          <a:p>
            <a:pPr lvl="1" algn="l"/>
            <a:r>
              <a:rPr lang="en-IN" i="1" dirty="0"/>
              <a:t>  </a:t>
            </a:r>
          </a:p>
          <a:p>
            <a:pPr lvl="1" algn="l"/>
            <a:r>
              <a:rPr lang="en-IN" b="1" i="1" u="sng" dirty="0">
                <a:solidFill>
                  <a:srgbClr val="FF0000"/>
                </a:solidFill>
              </a:rPr>
              <a:t>VISSION</a:t>
            </a:r>
          </a:p>
          <a:p>
            <a:pPr lvl="1" algn="l"/>
            <a:r>
              <a:rPr lang="en-IN" b="1" dirty="0"/>
              <a:t>Toyota aims to create safe and responsible mobility for the future and improve peephole’s lives.</a:t>
            </a:r>
          </a:p>
          <a:p>
            <a:pPr lvl="1" algn="l"/>
            <a:endParaRPr lang="en-IN" b="1" dirty="0"/>
          </a:p>
        </p:txBody>
      </p:sp>
    </p:spTree>
    <p:extLst>
      <p:ext uri="{BB962C8B-B14F-4D97-AF65-F5344CB8AC3E}">
        <p14:creationId xmlns:p14="http://schemas.microsoft.com/office/powerpoint/2010/main" val="2014694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7AD3EC-CA2C-EE42-ABDF-A95EC0AB135F}"/>
              </a:ext>
            </a:extLst>
          </p:cNvPr>
          <p:cNvSpPr txBox="1"/>
          <p:nvPr/>
        </p:nvSpPr>
        <p:spPr>
          <a:xfrm>
            <a:off x="353961" y="255640"/>
            <a:ext cx="12024852" cy="424731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dirty="0">
                <a:ln>
                  <a:noFill/>
                </a:ln>
                <a:solidFill>
                  <a:srgbClr val="FF0000"/>
                </a:solidFill>
                <a:effectLst/>
                <a:uLnTx/>
                <a:uFillTx/>
                <a:latin typeface="Aptos" panose="02110004020202020204"/>
                <a:ea typeface="+mn-ea"/>
                <a:cs typeface="+mn-cs"/>
              </a:rPr>
              <a:t>CORE VALUE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sng"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rPr>
              <a:t>Toyota’s traditional Toyota way is based on some principles like continuous improvement ,respect for people , innovation, quality , teamwork.</a:t>
            </a: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Continuous improvement: </a:t>
            </a:r>
            <a:r>
              <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rPr>
              <a:t>Toyota regularly improve its car, technology and production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Respect for people: </a:t>
            </a:r>
            <a:r>
              <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rPr>
              <a:t>Toyota respect employees, customers and business partners.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Innovation: </a:t>
            </a:r>
            <a:r>
              <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rPr>
              <a:t>Toyota develops new technologies to meet changing market  demands.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Quality</a:t>
            </a:r>
            <a:r>
              <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rPr>
              <a:t>: Toyota works to provide reliable and safe vehicles.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Teamwork: </a:t>
            </a:r>
            <a:r>
              <a:rPr kumimoji="0" lang="en-IN" sz="1800" b="1" i="0" u="none" strike="noStrike" kern="1200" cap="none" spc="0" normalizeH="0" baseline="0" noProof="0" dirty="0">
                <a:ln>
                  <a:noFill/>
                </a:ln>
                <a:solidFill>
                  <a:prstClr val="black"/>
                </a:solidFill>
                <a:effectLst/>
                <a:uLnTx/>
                <a:uFillTx/>
                <a:latin typeface="Aptos" panose="02110004020202020204"/>
                <a:ea typeface="+mn-ea"/>
                <a:cs typeface="+mn-cs"/>
              </a:rPr>
              <a:t>Employees share ideas and work together to solve problems.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1" i="0" u="none" strike="noStrike" kern="1200" cap="none" spc="0" normalizeH="0" baseline="0" noProof="0" dirty="0">
                <a:ln>
                  <a:noFill/>
                </a:ln>
                <a:solidFill>
                  <a:srgbClr val="FF0000"/>
                </a:solidFill>
                <a:effectLst/>
                <a:uLnTx/>
                <a:uFillTx/>
                <a:latin typeface="Aptos" panose="02110004020202020204"/>
                <a:ea typeface="+mn-ea"/>
                <a:cs typeface="+mn-cs"/>
              </a:rPr>
              <a:t>       </a:t>
            </a:r>
            <a:endParaRPr kumimoji="0" lang="en-US" sz="1800" b="1" i="0" u="none" strike="noStrike" kern="1200" cap="none" spc="0" normalizeH="0" baseline="0" noProof="0" dirty="0">
              <a:ln>
                <a:noFill/>
              </a:ln>
              <a:solidFill>
                <a:srgbClr val="FF0000"/>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2883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04F38705-28C8-31EC-F89C-CF9D12D07EAD}"/>
              </a:ext>
            </a:extLst>
          </p:cNvPr>
          <p:cNvPicPr>
            <a:picLocks noChangeAspect="1"/>
          </p:cNvPicPr>
          <p:nvPr/>
        </p:nvPicPr>
        <p:blipFill>
          <a:blip r:embed="rId2"/>
          <a:srcRect t="3133" b="18210"/>
          <a:stretch>
            <a:fillRect/>
          </a:stretch>
        </p:blipFill>
        <p:spPr>
          <a:xfrm>
            <a:off x="20" y="1282"/>
            <a:ext cx="12191980" cy="6856718"/>
          </a:xfrm>
          <a:prstGeom prst="rect">
            <a:avLst/>
          </a:prstGeom>
        </p:spPr>
      </p:pic>
    </p:spTree>
    <p:extLst>
      <p:ext uri="{BB962C8B-B14F-4D97-AF65-F5344CB8AC3E}">
        <p14:creationId xmlns:p14="http://schemas.microsoft.com/office/powerpoint/2010/main" val="4261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9440AAA7-027D-5FB6-92B1-562C19AFC19D}"/>
              </a:ext>
            </a:extLst>
          </p:cNvPr>
          <p:cNvPicPr>
            <a:picLocks noChangeAspect="1"/>
          </p:cNvPicPr>
          <p:nvPr/>
        </p:nvPicPr>
        <p:blipFill>
          <a:blip r:embed="rId2"/>
          <a:srcRect b="19944"/>
          <a:stretch>
            <a:fillRect/>
          </a:stretch>
        </p:blipFill>
        <p:spPr>
          <a:xfrm>
            <a:off x="20" y="1282"/>
            <a:ext cx="12191980" cy="6856718"/>
          </a:xfrm>
          <a:prstGeom prst="rect">
            <a:avLst/>
          </a:prstGeom>
        </p:spPr>
      </p:pic>
    </p:spTree>
    <p:extLst>
      <p:ext uri="{BB962C8B-B14F-4D97-AF65-F5344CB8AC3E}">
        <p14:creationId xmlns:p14="http://schemas.microsoft.com/office/powerpoint/2010/main" val="3254120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C3B7EB3-A9E5-8BF5-0DB9-D66D3B0ECD77}"/>
              </a:ext>
            </a:extLst>
          </p:cNvPr>
          <p:cNvSpPr>
            <a:spLocks noGrp="1"/>
          </p:cNvSpPr>
          <p:nvPr>
            <p:ph type="title"/>
          </p:nvPr>
        </p:nvSpPr>
        <p:spPr>
          <a:xfrm>
            <a:off x="731520" y="0"/>
            <a:ext cx="10741152" cy="1132258"/>
          </a:xfrm>
        </p:spPr>
        <p:txBody>
          <a:bodyPr anchor="b">
            <a:normAutofit/>
          </a:bodyPr>
          <a:lstStyle/>
          <a:p>
            <a:r>
              <a:rPr lang="en-US" dirty="0"/>
              <a:t>Airbus</a:t>
            </a:r>
          </a:p>
        </p:txBody>
      </p:sp>
      <p:sp>
        <p:nvSpPr>
          <p:cNvPr id="8" name="Content Placeholder 2">
            <a:extLst>
              <a:ext uri="{FF2B5EF4-FFF2-40B4-BE49-F238E27FC236}">
                <a16:creationId xmlns:a16="http://schemas.microsoft.com/office/drawing/2014/main" id="{3165B621-65B9-F67C-D3AE-B688754AE45C}"/>
              </a:ext>
            </a:extLst>
          </p:cNvPr>
          <p:cNvSpPr>
            <a:spLocks noGrp="1"/>
          </p:cNvSpPr>
          <p:nvPr>
            <p:ph sz="quarter" idx="13"/>
          </p:nvPr>
        </p:nvSpPr>
        <p:spPr>
          <a:xfrm>
            <a:off x="725425" y="1917788"/>
            <a:ext cx="10741150" cy="4281844"/>
          </a:xfrm>
        </p:spPr>
        <p:txBody>
          <a:bodyPr>
            <a:normAutofit fontScale="92500" lnSpcReduction="20000"/>
          </a:bodyPr>
          <a:lstStyle/>
          <a:p>
            <a:r>
              <a:rPr lang="en-US" sz="2800" u="sng" dirty="0"/>
              <a:t>Mission &amp; Vision</a:t>
            </a:r>
          </a:p>
          <a:p>
            <a:r>
              <a:rPr lang="en-US" b="1" dirty="0"/>
              <a:t>About Airbus</a:t>
            </a:r>
          </a:p>
          <a:p>
            <a:r>
              <a:rPr lang="en-GB" dirty="0"/>
              <a:t>Airbus is a leading European aerospace company. It designs and manufactures commercial aircraft, helicopters, defence systems and space technologies. Its products and services connect people and support global transportation.</a:t>
            </a:r>
          </a:p>
          <a:p>
            <a:endParaRPr lang="en-US" dirty="0"/>
          </a:p>
          <a:p>
            <a:r>
              <a:rPr lang="en-US" b="1" dirty="0"/>
              <a:t>Mission</a:t>
            </a:r>
          </a:p>
          <a:p>
            <a:r>
              <a:rPr lang="en-GB" dirty="0"/>
              <a:t>Airbus aims to pioneer sustainable aerospace for a safe and united world. Its mission is to connect people, develop innovative aerospace technologies and make aviation more sustainable.</a:t>
            </a:r>
          </a:p>
          <a:p>
            <a:endParaRPr lang="en-US" b="1" dirty="0"/>
          </a:p>
          <a:p>
            <a:r>
              <a:rPr lang="en-US" b="1" dirty="0"/>
              <a:t>Vision</a:t>
            </a:r>
          </a:p>
          <a:p>
            <a:r>
              <a:rPr lang="en-GB" dirty="0"/>
              <a:t>Airbus aims to create a safer, more connected and sustainable future through innovation. It is working towards more fuel-efficient aircraft and the development of technologies that can help reduce aviation's environmental impact.</a:t>
            </a:r>
          </a:p>
          <a:p>
            <a:endParaRPr lang="en-US" b="1" dirty="0"/>
          </a:p>
          <a:p>
            <a:endParaRPr lang="en-US" dirty="0"/>
          </a:p>
        </p:txBody>
      </p:sp>
      <p:sp>
        <p:nvSpPr>
          <p:cNvPr id="7" name="TextBox 6">
            <a:extLst>
              <a:ext uri="{FF2B5EF4-FFF2-40B4-BE49-F238E27FC236}">
                <a16:creationId xmlns:a16="http://schemas.microsoft.com/office/drawing/2014/main" id="{66BE9061-C4D2-469B-C580-76FF188FCF98}"/>
              </a:ext>
            </a:extLst>
          </p:cNvPr>
          <p:cNvSpPr txBox="1"/>
          <p:nvPr/>
        </p:nvSpPr>
        <p:spPr>
          <a:xfrm>
            <a:off x="4882896" y="1201857"/>
            <a:ext cx="7150608"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Goudy Old Style"/>
                <a:ea typeface="+mn-ea"/>
                <a:cs typeface="+mn-cs"/>
              </a:rPr>
              <a:t>Student Name:</a:t>
            </a:r>
            <a:r>
              <a:rPr kumimoji="0" lang="en-GB" sz="1400" b="0" i="0" u="none" strike="noStrike" kern="1200" cap="none" spc="0" normalizeH="0" baseline="0" noProof="0" dirty="0">
                <a:ln>
                  <a:noFill/>
                </a:ln>
                <a:solidFill>
                  <a:prstClr val="black"/>
                </a:solidFill>
                <a:effectLst/>
                <a:uLnTx/>
                <a:uFillTx/>
                <a:latin typeface="Goudy Old Style"/>
                <a:ea typeface="+mn-ea"/>
                <a:cs typeface="+mn-cs"/>
              </a:rPr>
              <a:t> Shailesh </a:t>
            </a:r>
            <a:r>
              <a:rPr kumimoji="0" lang="en-GB" sz="1400" b="0" i="0" u="none" strike="noStrike" kern="1200" cap="none" spc="0" normalizeH="0" baseline="0" noProof="0" dirty="0" err="1">
                <a:ln>
                  <a:noFill/>
                </a:ln>
                <a:solidFill>
                  <a:prstClr val="black"/>
                </a:solidFill>
                <a:effectLst/>
                <a:uLnTx/>
                <a:uFillTx/>
                <a:latin typeface="Goudy Old Style"/>
                <a:ea typeface="+mn-ea"/>
                <a:cs typeface="+mn-cs"/>
              </a:rPr>
              <a:t>Devashibhai</a:t>
            </a:r>
            <a:r>
              <a:rPr kumimoji="0" lang="en-GB" sz="1400" b="0" i="0" u="none" strike="noStrike" kern="1200" cap="none" spc="0" normalizeH="0" baseline="0" noProof="0" dirty="0">
                <a:ln>
                  <a:noFill/>
                </a:ln>
                <a:solidFill>
                  <a:prstClr val="black"/>
                </a:solidFill>
                <a:effectLst/>
                <a:uLnTx/>
                <a:uFillTx/>
                <a:latin typeface="Goudy Old Style"/>
                <a:ea typeface="+mn-ea"/>
                <a:cs typeface="+mn-cs"/>
              </a:rPr>
              <a:t> Khistariya</a:t>
            </a:r>
            <a:br>
              <a:rPr kumimoji="0" lang="en-GB" sz="1400" b="0" i="0" u="none" strike="noStrike" kern="1200" cap="none" spc="0" normalizeH="0" baseline="0" noProof="0" dirty="0">
                <a:ln>
                  <a:noFill/>
                </a:ln>
                <a:solidFill>
                  <a:prstClr val="black"/>
                </a:solidFill>
                <a:effectLst/>
                <a:uLnTx/>
                <a:uFillTx/>
                <a:latin typeface="Goudy Old Style"/>
                <a:ea typeface="+mn-ea"/>
                <a:cs typeface="+mn-cs"/>
              </a:rPr>
            </a:br>
            <a:r>
              <a:rPr kumimoji="0" lang="en-GB" sz="1400" b="1" i="0" u="none" strike="noStrike" kern="1200" cap="none" spc="0" normalizeH="0" baseline="0" noProof="0" dirty="0">
                <a:ln>
                  <a:noFill/>
                </a:ln>
                <a:solidFill>
                  <a:prstClr val="black"/>
                </a:solidFill>
                <a:effectLst/>
                <a:uLnTx/>
                <a:uFillTx/>
                <a:latin typeface="Goudy Old Style"/>
                <a:ea typeface="+mn-ea"/>
                <a:cs typeface="+mn-cs"/>
              </a:rPr>
              <a:t>Student ID:</a:t>
            </a:r>
            <a:r>
              <a:rPr kumimoji="0" lang="en-GB" sz="1400" b="0" i="0" u="none" strike="noStrike" kern="1200" cap="none" spc="0" normalizeH="0" baseline="0" noProof="0" dirty="0">
                <a:ln>
                  <a:noFill/>
                </a:ln>
                <a:solidFill>
                  <a:prstClr val="black"/>
                </a:solidFill>
                <a:effectLst/>
                <a:uLnTx/>
                <a:uFillTx/>
                <a:latin typeface="Goudy Old Style"/>
                <a:ea typeface="+mn-ea"/>
                <a:cs typeface="+mn-cs"/>
              </a:rPr>
              <a:t> 2608236</a:t>
            </a:r>
          </a:p>
        </p:txBody>
      </p:sp>
      <p:sp>
        <p:nvSpPr>
          <p:cNvPr id="9" name="TextBox 8">
            <a:extLst>
              <a:ext uri="{FF2B5EF4-FFF2-40B4-BE49-F238E27FC236}">
                <a16:creationId xmlns:a16="http://schemas.microsoft.com/office/drawing/2014/main" id="{748320A0-2232-53BB-40B8-E94312D1F139}"/>
              </a:ext>
            </a:extLst>
          </p:cNvPr>
          <p:cNvSpPr txBox="1"/>
          <p:nvPr/>
        </p:nvSpPr>
        <p:spPr>
          <a:xfrm>
            <a:off x="725425" y="6488668"/>
            <a:ext cx="722985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Goudy Old Style"/>
                <a:ea typeface="+mn-ea"/>
                <a:cs typeface="+mn-cs"/>
              </a:rPr>
              <a:t>Source:</a:t>
            </a:r>
            <a:r>
              <a:rPr kumimoji="0" lang="en-GB" sz="1200" b="0" i="0" u="none" strike="noStrike" kern="1200" cap="none" spc="0" normalizeH="0" baseline="0" noProof="0" dirty="0">
                <a:ln>
                  <a:noFill/>
                </a:ln>
                <a:solidFill>
                  <a:prstClr val="black"/>
                </a:solidFill>
                <a:effectLst/>
                <a:uLnTx/>
                <a:uFillTx/>
                <a:latin typeface="Goudy Old Style"/>
                <a:ea typeface="+mn-ea"/>
                <a:cs typeface="+mn-cs"/>
              </a:rPr>
              <a:t> Airbus official website — </a:t>
            </a:r>
            <a:r>
              <a:rPr kumimoji="0" lang="en-GB" sz="1200" b="0" i="0" u="none" strike="noStrike" kern="1200" cap="none" spc="0" normalizeH="0" baseline="0" noProof="0" dirty="0">
                <a:ln>
                  <a:noFill/>
                </a:ln>
                <a:solidFill>
                  <a:prstClr val="black"/>
                </a:solidFill>
                <a:effectLst/>
                <a:uLnTx/>
                <a:uFillTx/>
                <a:latin typeface="Goudy Old Style"/>
                <a:ea typeface="+mn-ea"/>
                <a:cs typeface="+mn-cs"/>
                <a:hlinkClick r:id="rId2"/>
              </a:rPr>
              <a:t>Airbus Purpose</a:t>
            </a:r>
            <a:r>
              <a:rPr kumimoji="0" lang="en-GB" sz="1200" b="0" i="0" u="none" strike="noStrike" kern="1200" cap="none" spc="0" normalizeH="0" baseline="0" noProof="0" dirty="0">
                <a:ln>
                  <a:noFill/>
                </a:ln>
                <a:solidFill>
                  <a:prstClr val="black"/>
                </a:solidFill>
                <a:effectLst/>
                <a:uLnTx/>
                <a:uFillTx/>
                <a:latin typeface="Goudy Old Style"/>
                <a:ea typeface="+mn-ea"/>
                <a:cs typeface="+mn-cs"/>
              </a:rPr>
              <a:t> and </a:t>
            </a:r>
            <a:r>
              <a:rPr kumimoji="0" lang="en-GB" sz="1200" b="0" i="0" u="none" strike="noStrike" kern="1200" cap="none" spc="0" normalizeH="0" baseline="0" noProof="0" dirty="0">
                <a:ln>
                  <a:noFill/>
                </a:ln>
                <a:solidFill>
                  <a:prstClr val="black"/>
                </a:solidFill>
                <a:effectLst/>
                <a:uLnTx/>
                <a:uFillTx/>
                <a:latin typeface="Goudy Old Style"/>
                <a:ea typeface="+mn-ea"/>
                <a:cs typeface="+mn-cs"/>
                <a:hlinkClick r:id="rId3"/>
              </a:rPr>
              <a:t>What We Do</a:t>
            </a:r>
            <a:r>
              <a:rPr kumimoji="0" lang="en-GB" sz="1200" b="0" i="0" u="none" strike="noStrike" kern="1200" cap="none" spc="0" normalizeH="0" baseline="0" noProof="0" dirty="0">
                <a:ln>
                  <a:noFill/>
                </a:ln>
                <a:solidFill>
                  <a:prstClr val="black"/>
                </a:solidFill>
                <a:effectLst/>
                <a:uLnTx/>
                <a:uFillTx/>
                <a:latin typeface="Goudy Old Style"/>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oudy Old Style"/>
              <a:ea typeface="+mn-ea"/>
              <a:cs typeface="+mn-cs"/>
            </a:endParaRPr>
          </a:p>
        </p:txBody>
      </p:sp>
    </p:spTree>
    <p:extLst>
      <p:ext uri="{BB962C8B-B14F-4D97-AF65-F5344CB8AC3E}">
        <p14:creationId xmlns:p14="http://schemas.microsoft.com/office/powerpoint/2010/main" val="3024461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781E0-0B7A-C0E6-DCF4-D27E7C33C408}"/>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04F42986-43E5-AEA0-A54B-5F8B390A26EC}"/>
              </a:ext>
            </a:extLst>
          </p:cNvPr>
          <p:cNvSpPr>
            <a:spLocks noGrp="1"/>
          </p:cNvSpPr>
          <p:nvPr>
            <p:ph type="title"/>
          </p:nvPr>
        </p:nvSpPr>
        <p:spPr>
          <a:xfrm>
            <a:off x="731520" y="0"/>
            <a:ext cx="10741152" cy="1132258"/>
          </a:xfrm>
        </p:spPr>
        <p:txBody>
          <a:bodyPr anchor="b">
            <a:normAutofit/>
          </a:bodyPr>
          <a:lstStyle/>
          <a:p>
            <a:r>
              <a:rPr lang="en-US" dirty="0"/>
              <a:t>Airbus</a:t>
            </a:r>
          </a:p>
        </p:txBody>
      </p:sp>
      <p:sp>
        <p:nvSpPr>
          <p:cNvPr id="8" name="Content Placeholder 2">
            <a:extLst>
              <a:ext uri="{FF2B5EF4-FFF2-40B4-BE49-F238E27FC236}">
                <a16:creationId xmlns:a16="http://schemas.microsoft.com/office/drawing/2014/main" id="{E9CE8561-55E9-095B-4553-933920723674}"/>
              </a:ext>
            </a:extLst>
          </p:cNvPr>
          <p:cNvSpPr>
            <a:spLocks noGrp="1"/>
          </p:cNvSpPr>
          <p:nvPr>
            <p:ph sz="quarter" idx="13"/>
          </p:nvPr>
        </p:nvSpPr>
        <p:spPr>
          <a:xfrm>
            <a:off x="725425" y="1917788"/>
            <a:ext cx="10741150" cy="4281844"/>
          </a:xfrm>
        </p:spPr>
        <p:txBody>
          <a:bodyPr>
            <a:normAutofit fontScale="92500" lnSpcReduction="20000"/>
          </a:bodyPr>
          <a:lstStyle/>
          <a:p>
            <a:r>
              <a:rPr lang="en-US" sz="2800" u="sng" dirty="0"/>
              <a:t>Core Values</a:t>
            </a:r>
          </a:p>
          <a:p>
            <a:pPr marL="342900" indent="-342900">
              <a:buFont typeface="Wingdings" panose="05000000000000000000" pitchFamily="2" charset="2"/>
              <a:buChar char="Ø"/>
            </a:pPr>
            <a:r>
              <a:rPr lang="en-US" b="1" dirty="0"/>
              <a:t>Customer Focus </a:t>
            </a:r>
            <a:br>
              <a:rPr lang="en-US" b="1" dirty="0"/>
            </a:br>
            <a:r>
              <a:rPr lang="en-GB" dirty="0"/>
              <a:t>Understand customer needs and aim to deliver high-quality products and services</a:t>
            </a:r>
            <a:endParaRPr lang="en-US" b="1" dirty="0"/>
          </a:p>
          <a:p>
            <a:pPr marL="342900" indent="-342900">
              <a:buFont typeface="Wingdings" panose="05000000000000000000" pitchFamily="2" charset="2"/>
              <a:buChar char="Ø"/>
            </a:pPr>
            <a:r>
              <a:rPr lang="en-US" b="1" dirty="0"/>
              <a:t>Integrity </a:t>
            </a:r>
            <a:br>
              <a:rPr lang="en-US" b="1" dirty="0"/>
            </a:br>
            <a:r>
              <a:rPr lang="en-GB" dirty="0"/>
              <a:t>Acting honestly, ethically and responsibly in business.</a:t>
            </a:r>
            <a:endParaRPr lang="en-US" b="1" dirty="0"/>
          </a:p>
          <a:p>
            <a:pPr marL="342900" indent="-342900">
              <a:buFont typeface="Wingdings" panose="05000000000000000000" pitchFamily="2" charset="2"/>
              <a:buChar char="Ø"/>
            </a:pPr>
            <a:r>
              <a:rPr lang="en-US" b="1" dirty="0"/>
              <a:t>Respect </a:t>
            </a:r>
            <a:br>
              <a:rPr lang="en-US" b="1" dirty="0"/>
            </a:br>
            <a:r>
              <a:rPr lang="en-GB" dirty="0"/>
              <a:t>Respecting employees, customers and business partners.</a:t>
            </a:r>
            <a:endParaRPr lang="en-US" b="1" dirty="0"/>
          </a:p>
          <a:p>
            <a:pPr marL="342900" indent="-342900">
              <a:buFont typeface="Wingdings" panose="05000000000000000000" pitchFamily="2" charset="2"/>
              <a:buChar char="Ø"/>
            </a:pPr>
            <a:r>
              <a:rPr lang="en-US" b="1" dirty="0"/>
              <a:t>Creativity </a:t>
            </a:r>
            <a:br>
              <a:rPr lang="en-US" b="1" dirty="0"/>
            </a:br>
            <a:r>
              <a:rPr lang="en-GB" dirty="0"/>
              <a:t>Encouraging new ideas, innovation and continuous improvement.</a:t>
            </a:r>
            <a:endParaRPr lang="en-US" b="1" dirty="0"/>
          </a:p>
          <a:p>
            <a:pPr marL="342900" indent="-342900">
              <a:buFont typeface="Wingdings" panose="05000000000000000000" pitchFamily="2" charset="2"/>
              <a:buChar char="Ø"/>
            </a:pPr>
            <a:r>
              <a:rPr lang="en-US" b="1" dirty="0"/>
              <a:t>Reliability </a:t>
            </a:r>
            <a:br>
              <a:rPr lang="en-US" b="1" dirty="0"/>
            </a:br>
            <a:r>
              <a:rPr lang="en-GB" dirty="0"/>
              <a:t>Delivering safe, dependable and high-quality products.</a:t>
            </a:r>
            <a:endParaRPr lang="en-US" b="1" dirty="0"/>
          </a:p>
          <a:p>
            <a:pPr marL="342900" indent="-342900">
              <a:buFont typeface="Wingdings" panose="05000000000000000000" pitchFamily="2" charset="2"/>
              <a:buChar char="Ø"/>
            </a:pPr>
            <a:r>
              <a:rPr lang="en-US" b="1" dirty="0"/>
              <a:t>Teamwork </a:t>
            </a:r>
            <a:br>
              <a:rPr lang="en-US" b="1" dirty="0"/>
            </a:br>
            <a:r>
              <a:rPr lang="en-GB" dirty="0"/>
              <a:t>Working together, sharing ideas and supporting a diverse global workforce.</a:t>
            </a:r>
          </a:p>
          <a:p>
            <a:endParaRPr lang="en-US" b="1" dirty="0"/>
          </a:p>
          <a:p>
            <a:pPr marL="342900" indent="-342900">
              <a:buFont typeface="+mj-lt"/>
              <a:buAutoNum type="arabicPeriod"/>
            </a:pPr>
            <a:endParaRPr lang="en-US" b="1" dirty="0"/>
          </a:p>
          <a:p>
            <a:endParaRPr lang="en-US" dirty="0"/>
          </a:p>
        </p:txBody>
      </p:sp>
      <p:sp>
        <p:nvSpPr>
          <p:cNvPr id="7" name="TextBox 6">
            <a:extLst>
              <a:ext uri="{FF2B5EF4-FFF2-40B4-BE49-F238E27FC236}">
                <a16:creationId xmlns:a16="http://schemas.microsoft.com/office/drawing/2014/main" id="{6AE138F4-02F9-B2F9-D9B0-02CCAD5B6674}"/>
              </a:ext>
            </a:extLst>
          </p:cNvPr>
          <p:cNvSpPr txBox="1"/>
          <p:nvPr/>
        </p:nvSpPr>
        <p:spPr>
          <a:xfrm>
            <a:off x="4882896" y="1201857"/>
            <a:ext cx="7150608"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Goudy Old Style"/>
                <a:ea typeface="+mn-ea"/>
                <a:cs typeface="+mn-cs"/>
              </a:rPr>
              <a:t>Student Name:</a:t>
            </a:r>
            <a:r>
              <a:rPr kumimoji="0" lang="en-GB" sz="1400" b="0" i="0" u="none" strike="noStrike" kern="1200" cap="none" spc="0" normalizeH="0" baseline="0" noProof="0" dirty="0">
                <a:ln>
                  <a:noFill/>
                </a:ln>
                <a:solidFill>
                  <a:prstClr val="black"/>
                </a:solidFill>
                <a:effectLst/>
                <a:uLnTx/>
                <a:uFillTx/>
                <a:latin typeface="Goudy Old Style"/>
                <a:ea typeface="+mn-ea"/>
                <a:cs typeface="+mn-cs"/>
              </a:rPr>
              <a:t> Shailesh </a:t>
            </a:r>
            <a:r>
              <a:rPr kumimoji="0" lang="en-GB" sz="1400" b="0" i="0" u="none" strike="noStrike" kern="1200" cap="none" spc="0" normalizeH="0" baseline="0" noProof="0" dirty="0" err="1">
                <a:ln>
                  <a:noFill/>
                </a:ln>
                <a:solidFill>
                  <a:prstClr val="black"/>
                </a:solidFill>
                <a:effectLst/>
                <a:uLnTx/>
                <a:uFillTx/>
                <a:latin typeface="Goudy Old Style"/>
                <a:ea typeface="+mn-ea"/>
                <a:cs typeface="+mn-cs"/>
              </a:rPr>
              <a:t>Devashibhai</a:t>
            </a:r>
            <a:r>
              <a:rPr kumimoji="0" lang="en-GB" sz="1400" b="0" i="0" u="none" strike="noStrike" kern="1200" cap="none" spc="0" normalizeH="0" baseline="0" noProof="0" dirty="0">
                <a:ln>
                  <a:noFill/>
                </a:ln>
                <a:solidFill>
                  <a:prstClr val="black"/>
                </a:solidFill>
                <a:effectLst/>
                <a:uLnTx/>
                <a:uFillTx/>
                <a:latin typeface="Goudy Old Style"/>
                <a:ea typeface="+mn-ea"/>
                <a:cs typeface="+mn-cs"/>
              </a:rPr>
              <a:t> Khistariya</a:t>
            </a:r>
            <a:br>
              <a:rPr kumimoji="0" lang="en-GB" sz="1400" b="0" i="0" u="none" strike="noStrike" kern="1200" cap="none" spc="0" normalizeH="0" baseline="0" noProof="0" dirty="0">
                <a:ln>
                  <a:noFill/>
                </a:ln>
                <a:solidFill>
                  <a:prstClr val="black"/>
                </a:solidFill>
                <a:effectLst/>
                <a:uLnTx/>
                <a:uFillTx/>
                <a:latin typeface="Goudy Old Style"/>
                <a:ea typeface="+mn-ea"/>
                <a:cs typeface="+mn-cs"/>
              </a:rPr>
            </a:br>
            <a:r>
              <a:rPr kumimoji="0" lang="en-GB" sz="1400" b="1" i="0" u="none" strike="noStrike" kern="1200" cap="none" spc="0" normalizeH="0" baseline="0" noProof="0" dirty="0">
                <a:ln>
                  <a:noFill/>
                </a:ln>
                <a:solidFill>
                  <a:prstClr val="black"/>
                </a:solidFill>
                <a:effectLst/>
                <a:uLnTx/>
                <a:uFillTx/>
                <a:latin typeface="Goudy Old Style"/>
                <a:ea typeface="+mn-ea"/>
                <a:cs typeface="+mn-cs"/>
              </a:rPr>
              <a:t>Student ID:</a:t>
            </a:r>
            <a:r>
              <a:rPr kumimoji="0" lang="en-GB" sz="1400" b="0" i="0" u="none" strike="noStrike" kern="1200" cap="none" spc="0" normalizeH="0" baseline="0" noProof="0" dirty="0">
                <a:ln>
                  <a:noFill/>
                </a:ln>
                <a:solidFill>
                  <a:prstClr val="black"/>
                </a:solidFill>
                <a:effectLst/>
                <a:uLnTx/>
                <a:uFillTx/>
                <a:latin typeface="Goudy Old Style"/>
                <a:ea typeface="+mn-ea"/>
                <a:cs typeface="+mn-cs"/>
              </a:rPr>
              <a:t> 2608236</a:t>
            </a:r>
          </a:p>
        </p:txBody>
      </p:sp>
      <p:sp>
        <p:nvSpPr>
          <p:cNvPr id="9" name="TextBox 8">
            <a:extLst>
              <a:ext uri="{FF2B5EF4-FFF2-40B4-BE49-F238E27FC236}">
                <a16:creationId xmlns:a16="http://schemas.microsoft.com/office/drawing/2014/main" id="{981448DF-BB58-B741-5C04-05D3D0109703}"/>
              </a:ext>
            </a:extLst>
          </p:cNvPr>
          <p:cNvSpPr txBox="1"/>
          <p:nvPr/>
        </p:nvSpPr>
        <p:spPr>
          <a:xfrm>
            <a:off x="725425" y="6488668"/>
            <a:ext cx="722985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Goudy Old Style"/>
                <a:ea typeface="+mn-ea"/>
                <a:cs typeface="+mn-cs"/>
              </a:rPr>
              <a:t>Source:</a:t>
            </a:r>
            <a:r>
              <a:rPr kumimoji="0" lang="en-GB" sz="1200" b="0" i="0" u="none" strike="noStrike" kern="1200" cap="none" spc="0" normalizeH="0" baseline="0" noProof="0" dirty="0">
                <a:ln>
                  <a:noFill/>
                </a:ln>
                <a:solidFill>
                  <a:prstClr val="black"/>
                </a:solidFill>
                <a:effectLst/>
                <a:uLnTx/>
                <a:uFillTx/>
                <a:latin typeface="Goudy Old Style"/>
                <a:ea typeface="+mn-ea"/>
                <a:cs typeface="+mn-cs"/>
              </a:rPr>
              <a:t> Airbus Official Website —</a:t>
            </a:r>
            <a:r>
              <a:rPr kumimoji="0" lang="en-GB" sz="1200" b="0" i="0" u="none" strike="noStrike" kern="1200" cap="none" spc="0" normalizeH="0" baseline="0" noProof="0" dirty="0">
                <a:ln>
                  <a:noFill/>
                </a:ln>
                <a:solidFill>
                  <a:prstClr val="black"/>
                </a:solidFill>
                <a:effectLst/>
                <a:uLnTx/>
                <a:uFillTx/>
                <a:latin typeface="Goudy Old Style"/>
                <a:ea typeface="+mn-ea"/>
                <a:cs typeface="+mn-cs"/>
                <a:hlinkClick r:id="rId2"/>
              </a:rPr>
              <a:t>Airbus Core Values</a:t>
            </a:r>
            <a:r>
              <a:rPr kumimoji="0" lang="en-GB" sz="1200" b="0" i="0" u="none" strike="noStrike" kern="1200" cap="none" spc="0" normalizeH="0" baseline="0" noProof="0" dirty="0">
                <a:ln>
                  <a:noFill/>
                </a:ln>
                <a:solidFill>
                  <a:prstClr val="black"/>
                </a:solidFill>
                <a:effectLst/>
                <a:uLnTx/>
                <a:uFillTx/>
                <a:latin typeface="Goudy Old Style"/>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Goudy Old Style"/>
              <a:ea typeface="+mn-ea"/>
              <a:cs typeface="+mn-cs"/>
            </a:endParaRPr>
          </a:p>
        </p:txBody>
      </p:sp>
    </p:spTree>
    <p:extLst>
      <p:ext uri="{BB962C8B-B14F-4D97-AF65-F5344CB8AC3E}">
        <p14:creationId xmlns:p14="http://schemas.microsoft.com/office/powerpoint/2010/main" val="2618024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3232" y="384048"/>
            <a:ext cx="6400800" cy="20621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dirty="0">
                <a:ln>
                  <a:noFill/>
                </a:ln>
                <a:solidFill>
                  <a:srgbClr val="000000"/>
                </a:solidFill>
                <a:effectLst/>
                <a:uLnTx/>
                <a:uFillTx/>
                <a:latin typeface="Aptos"/>
                <a:ea typeface="+mn-ea"/>
                <a:cs typeface="+mn-cs"/>
              </a:rPr>
              <a:t>STRATEGIC &amp; AGILE BUSINESS MANAGEMENT</a:t>
            </a:r>
          </a:p>
        </p:txBody>
      </p:sp>
      <p:sp>
        <p:nvSpPr>
          <p:cNvPr id="3" name="TextBox 2"/>
          <p:cNvSpPr txBox="1"/>
          <p:nvPr/>
        </p:nvSpPr>
        <p:spPr>
          <a:xfrm>
            <a:off x="694944" y="932688"/>
            <a:ext cx="6858000" cy="560153"/>
          </a:xfrm>
          <a:prstGeom prst="rect">
            <a:avLst/>
          </a:prstGeom>
        </p:spPr>
        <p:style>
          <a:lnRef idx="2">
            <a:schemeClr val="dk1"/>
          </a:lnRef>
          <a:fillRef idx="1">
            <a:schemeClr val="lt1"/>
          </a:fillRef>
          <a:effectRef idx="0">
            <a:schemeClr val="dk1"/>
          </a:effectRef>
          <a:fontRef idx="minor">
            <a:schemeClr val="dk1"/>
          </a:fontRef>
        </p:style>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3400" b="1" i="0" u="none" strike="noStrike" kern="1200" cap="none" spc="0" normalizeH="0" baseline="0" noProof="0" dirty="0">
                <a:ln>
                  <a:noFill/>
                </a:ln>
                <a:solidFill>
                  <a:prstClr val="black"/>
                </a:solidFill>
                <a:effectLst/>
                <a:uLnTx/>
                <a:uFillTx/>
                <a:latin typeface="Aptos"/>
                <a:ea typeface="+mn-ea"/>
                <a:cs typeface="+mn-cs"/>
              </a:rPr>
              <a:t>MERCEDES-BENZ</a:t>
            </a:r>
          </a:p>
        </p:txBody>
      </p:sp>
      <p:sp>
        <p:nvSpPr>
          <p:cNvPr id="4" name="TextBox 3"/>
          <p:cNvSpPr txBox="1"/>
          <p:nvPr/>
        </p:nvSpPr>
        <p:spPr>
          <a:xfrm>
            <a:off x="722376" y="1682496"/>
            <a:ext cx="4754880" cy="252377"/>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dirty="0">
                <a:ln>
                  <a:noFill/>
                </a:ln>
                <a:solidFill>
                  <a:srgbClr val="000000"/>
                </a:solidFill>
                <a:effectLst/>
                <a:uLnTx/>
                <a:uFillTx/>
                <a:latin typeface="Aptos"/>
                <a:ea typeface="+mn-ea"/>
                <a:cs typeface="+mn-cs"/>
              </a:rPr>
              <a:t>MISSION  </a:t>
            </a:r>
            <a:r>
              <a:rPr kumimoji="0" lang="en-GB" sz="1400" b="1" i="0" u="none" strike="noStrike" kern="1200" cap="none" spc="0" normalizeH="0" baseline="0" noProof="0" dirty="0">
                <a:ln>
                  <a:noFill/>
                </a:ln>
                <a:solidFill>
                  <a:srgbClr val="000000"/>
                </a:solidFill>
                <a:effectLst/>
                <a:uLnTx/>
                <a:uFillTx/>
                <a:latin typeface="Aptos"/>
                <a:ea typeface="+mn-ea"/>
                <a:cs typeface="+mn-cs"/>
              </a:rPr>
              <a:t>and</a:t>
            </a:r>
            <a:r>
              <a:rPr kumimoji="0" sz="1400" b="1" i="0" u="none" strike="noStrike" kern="1200" cap="none" spc="0" normalizeH="0" baseline="0" noProof="0" dirty="0">
                <a:ln>
                  <a:noFill/>
                </a:ln>
                <a:solidFill>
                  <a:srgbClr val="000000"/>
                </a:solidFill>
                <a:effectLst/>
                <a:uLnTx/>
                <a:uFillTx/>
                <a:latin typeface="Aptos"/>
                <a:ea typeface="+mn-ea"/>
                <a:cs typeface="+mn-cs"/>
              </a:rPr>
              <a:t>  VISION</a:t>
            </a:r>
          </a:p>
        </p:txBody>
      </p:sp>
      <p:cxnSp>
        <p:nvCxnSpPr>
          <p:cNvPr id="5" name="Connector 4"/>
          <p:cNvCxnSpPr/>
          <p:nvPr/>
        </p:nvCxnSpPr>
        <p:spPr>
          <a:xfrm>
            <a:off x="713232" y="2176272"/>
            <a:ext cx="10762488" cy="0"/>
          </a:xfrm>
          <a:prstGeom prst="line">
            <a:avLst/>
          </a:prstGeom>
          <a:ln w="17780">
            <a:solidFill>
              <a:srgbClr val="2C343A"/>
            </a:solidFill>
          </a:ln>
        </p:spPr>
        <p:style>
          <a:lnRef idx="2">
            <a:schemeClr val="accent1"/>
          </a:lnRef>
          <a:fillRef idx="0">
            <a:schemeClr val="accent1"/>
          </a:fillRef>
          <a:effectRef idx="1">
            <a:schemeClr val="accent1"/>
          </a:effectRef>
          <a:fontRef idx="minor">
            <a:schemeClr val="tx1"/>
          </a:fontRef>
        </p:style>
      </p:cxnSp>
      <p:sp>
        <p:nvSpPr>
          <p:cNvPr id="6" name="Oval 5"/>
          <p:cNvSpPr/>
          <p:nvPr/>
        </p:nvSpPr>
        <p:spPr>
          <a:xfrm>
            <a:off x="9116568" y="694944"/>
            <a:ext cx="1060704" cy="1060704"/>
          </a:xfrm>
          <a:prstGeom prst="ellipse">
            <a:avLst/>
          </a:prstGeom>
          <a:solidFill>
            <a:srgbClr val="0F1215"/>
          </a:solidFill>
          <a:ln w="25400">
            <a:solidFill>
              <a:srgbClr val="BEC5CA"/>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7" name="Connector 6"/>
          <p:cNvCxnSpPr/>
          <p:nvPr/>
        </p:nvCxnSpPr>
        <p:spPr>
          <a:xfrm flipV="1">
            <a:off x="9646920" y="832104"/>
            <a:ext cx="0" cy="393192"/>
          </a:xfrm>
          <a:prstGeom prst="line">
            <a:avLst/>
          </a:prstGeom>
          <a:ln w="29209">
            <a:solidFill>
              <a:srgbClr val="BEC5CA"/>
            </a:solidFill>
          </a:ln>
        </p:spPr>
        <p:style>
          <a:lnRef idx="2">
            <a:schemeClr val="accent1"/>
          </a:lnRef>
          <a:fillRef idx="0">
            <a:schemeClr val="accent1"/>
          </a:fillRef>
          <a:effectRef idx="1">
            <a:schemeClr val="accent1"/>
          </a:effectRef>
          <a:fontRef idx="minor">
            <a:schemeClr val="tx1"/>
          </a:fontRef>
        </p:style>
      </p:cxnSp>
      <p:cxnSp>
        <p:nvCxnSpPr>
          <p:cNvPr id="8" name="Connector 7"/>
          <p:cNvCxnSpPr/>
          <p:nvPr/>
        </p:nvCxnSpPr>
        <p:spPr>
          <a:xfrm flipH="1">
            <a:off x="9308592" y="1225296"/>
            <a:ext cx="338328" cy="201168"/>
          </a:xfrm>
          <a:prstGeom prst="line">
            <a:avLst/>
          </a:prstGeom>
          <a:ln w="29209">
            <a:solidFill>
              <a:srgbClr val="BEC5CA"/>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9646920" y="1225296"/>
            <a:ext cx="338328" cy="201168"/>
          </a:xfrm>
          <a:prstGeom prst="line">
            <a:avLst/>
          </a:prstGeom>
          <a:ln w="29209">
            <a:solidFill>
              <a:srgbClr val="BEC5CA"/>
            </a:solidFill>
          </a:ln>
        </p:spPr>
        <p:style>
          <a:lnRef idx="2">
            <a:schemeClr val="accent1"/>
          </a:lnRef>
          <a:fillRef idx="0">
            <a:schemeClr val="accent1"/>
          </a:fillRef>
          <a:effectRef idx="1">
            <a:schemeClr val="accent1"/>
          </a:effectRef>
          <a:fontRef idx="minor">
            <a:schemeClr val="tx1"/>
          </a:fontRef>
        </p:style>
      </p:cxnSp>
      <p:sp>
        <p:nvSpPr>
          <p:cNvPr id="10" name="Oval 9"/>
          <p:cNvSpPr/>
          <p:nvPr/>
        </p:nvSpPr>
        <p:spPr>
          <a:xfrm>
            <a:off x="9601200" y="1179576"/>
            <a:ext cx="91440" cy="91440"/>
          </a:xfrm>
          <a:prstGeom prst="ellipse">
            <a:avLst/>
          </a:prstGeom>
          <a:solidFill>
            <a:srgbClr val="BEC5CA"/>
          </a:solidFill>
          <a:ln w="6350">
            <a:solidFill>
              <a:srgbClr val="BEC5CA"/>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10"/>
          <p:cNvSpPr txBox="1"/>
          <p:nvPr/>
        </p:nvSpPr>
        <p:spPr>
          <a:xfrm>
            <a:off x="8503920" y="1865376"/>
            <a:ext cx="2286000" cy="160044"/>
          </a:xfrm>
          <a:prstGeom prst="rect">
            <a:avLst/>
          </a:prstGeom>
          <a:noFill/>
        </p:spPr>
        <p:txBody>
          <a:bodyPr wrap="square" lIns="18288" tIns="18288" rIns="18288" bIns="18288"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800" b="1" i="0" u="none" strike="noStrike" kern="1200" cap="none" spc="0" normalizeH="0" baseline="0" noProof="0" dirty="0">
                <a:ln>
                  <a:noFill/>
                </a:ln>
                <a:solidFill>
                  <a:srgbClr val="000000"/>
                </a:solidFill>
                <a:effectLst/>
                <a:uLnTx/>
                <a:uFillTx/>
                <a:latin typeface="Aptos"/>
                <a:ea typeface="+mn-ea"/>
                <a:cs typeface="+mn-cs"/>
              </a:rPr>
              <a:t>THREE-POINTED STAR</a:t>
            </a:r>
          </a:p>
        </p:txBody>
      </p:sp>
      <p:sp>
        <p:nvSpPr>
          <p:cNvPr id="12" name="Rounded Rectangle 11"/>
          <p:cNvSpPr/>
          <p:nvPr/>
        </p:nvSpPr>
        <p:spPr>
          <a:xfrm>
            <a:off x="713232" y="2606040"/>
            <a:ext cx="3429000" cy="3182112"/>
          </a:xfrm>
          <a:prstGeom prst="roundRect">
            <a:avLst/>
          </a:prstGeom>
          <a:solidFill>
            <a:srgbClr val="1D2125"/>
          </a:solidFill>
          <a:ln w="12700">
            <a:solidFill>
              <a:srgbClr val="2C343A"/>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969264" y="2907792"/>
            <a:ext cx="2907792" cy="310896"/>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dirty="0">
                <a:ln>
                  <a:noFill/>
                </a:ln>
                <a:solidFill>
                  <a:srgbClr val="BEC5CA"/>
                </a:solidFill>
                <a:effectLst/>
                <a:uLnTx/>
                <a:uFillTx/>
                <a:latin typeface="Aptos"/>
                <a:ea typeface="+mn-ea"/>
                <a:cs typeface="+mn-cs"/>
              </a:rPr>
              <a:t>ABOUT THE COMPANY</a:t>
            </a:r>
          </a:p>
        </p:txBody>
      </p:sp>
      <p:cxnSp>
        <p:nvCxnSpPr>
          <p:cNvPr id="14" name="Connector 13"/>
          <p:cNvCxnSpPr/>
          <p:nvPr/>
        </p:nvCxnSpPr>
        <p:spPr>
          <a:xfrm>
            <a:off x="969264" y="3355848"/>
            <a:ext cx="2834640" cy="0"/>
          </a:xfrm>
          <a:prstGeom prst="line">
            <a:avLst/>
          </a:prstGeom>
          <a:ln w="12700">
            <a:solidFill>
              <a:srgbClr val="2C343A"/>
            </a:solidFill>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969264" y="3639312"/>
            <a:ext cx="2852928" cy="182880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FFFFFF"/>
                </a:solidFill>
                <a:effectLst/>
                <a:uLnTx/>
                <a:uFillTx/>
                <a:latin typeface="Aptos"/>
                <a:ea typeface="+mn-ea"/>
                <a:cs typeface="+mn-cs"/>
              </a:rPr>
              <a:t>A German automotive brand known for premium cars and vans, with a focus on luxury, engineering, safety and technology.</a:t>
            </a:r>
          </a:p>
        </p:txBody>
      </p:sp>
      <p:sp>
        <p:nvSpPr>
          <p:cNvPr id="16" name="Rounded Rectangle 15"/>
          <p:cNvSpPr/>
          <p:nvPr/>
        </p:nvSpPr>
        <p:spPr>
          <a:xfrm>
            <a:off x="4370832" y="2606040"/>
            <a:ext cx="3429000" cy="3182112"/>
          </a:xfrm>
          <a:prstGeom prst="roundRect">
            <a:avLst/>
          </a:prstGeom>
          <a:solidFill>
            <a:srgbClr val="1D2125"/>
          </a:solidFill>
          <a:ln w="12700">
            <a:solidFill>
              <a:srgbClr val="2C343A"/>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TextBox 16"/>
          <p:cNvSpPr txBox="1"/>
          <p:nvPr/>
        </p:nvSpPr>
        <p:spPr>
          <a:xfrm>
            <a:off x="4626864" y="2907792"/>
            <a:ext cx="2907792" cy="310896"/>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BEC5CA"/>
                </a:solidFill>
                <a:effectLst/>
                <a:uLnTx/>
                <a:uFillTx/>
                <a:latin typeface="Aptos"/>
                <a:ea typeface="+mn-ea"/>
                <a:cs typeface="+mn-cs"/>
              </a:rPr>
              <a:t>MISSION</a:t>
            </a:r>
          </a:p>
        </p:txBody>
      </p:sp>
      <p:cxnSp>
        <p:nvCxnSpPr>
          <p:cNvPr id="18" name="Connector 17"/>
          <p:cNvCxnSpPr/>
          <p:nvPr/>
        </p:nvCxnSpPr>
        <p:spPr>
          <a:xfrm>
            <a:off x="4626864" y="3355848"/>
            <a:ext cx="2834640" cy="0"/>
          </a:xfrm>
          <a:prstGeom prst="line">
            <a:avLst/>
          </a:prstGeom>
          <a:ln w="12700">
            <a:solidFill>
              <a:srgbClr val="2C343A"/>
            </a:solidFill>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4626864" y="3639312"/>
            <a:ext cx="2852928" cy="182880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a:ln>
                  <a:noFill/>
                </a:ln>
                <a:solidFill>
                  <a:srgbClr val="FFFFFF"/>
                </a:solidFill>
                <a:effectLst/>
                <a:uLnTx/>
                <a:uFillTx/>
                <a:latin typeface="Aptos"/>
                <a:ea typeface="+mn-ea"/>
                <a:cs typeface="+mn-cs"/>
              </a:rPr>
              <a:t>To create desirable vehicles and mobility experiences through quality, innovation and customer-focused design.</a:t>
            </a:r>
          </a:p>
        </p:txBody>
      </p:sp>
      <p:sp>
        <p:nvSpPr>
          <p:cNvPr id="20" name="Rounded Rectangle 19"/>
          <p:cNvSpPr/>
          <p:nvPr/>
        </p:nvSpPr>
        <p:spPr>
          <a:xfrm>
            <a:off x="8028431" y="2606040"/>
            <a:ext cx="3429000" cy="3182112"/>
          </a:xfrm>
          <a:prstGeom prst="roundRect">
            <a:avLst/>
          </a:prstGeom>
          <a:solidFill>
            <a:srgbClr val="1D2125"/>
          </a:solidFill>
          <a:ln w="12700">
            <a:solidFill>
              <a:srgbClr val="2C343A"/>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1" name="TextBox 20"/>
          <p:cNvSpPr txBox="1"/>
          <p:nvPr/>
        </p:nvSpPr>
        <p:spPr>
          <a:xfrm>
            <a:off x="8284463" y="2907792"/>
            <a:ext cx="2907792" cy="310896"/>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BEC5CA"/>
                </a:solidFill>
                <a:effectLst/>
                <a:uLnTx/>
                <a:uFillTx/>
                <a:latin typeface="Aptos"/>
                <a:ea typeface="+mn-ea"/>
                <a:cs typeface="+mn-cs"/>
              </a:rPr>
              <a:t>VISION</a:t>
            </a:r>
          </a:p>
        </p:txBody>
      </p:sp>
      <p:cxnSp>
        <p:nvCxnSpPr>
          <p:cNvPr id="22" name="Connector 21"/>
          <p:cNvCxnSpPr/>
          <p:nvPr/>
        </p:nvCxnSpPr>
        <p:spPr>
          <a:xfrm>
            <a:off x="8284463" y="3355848"/>
            <a:ext cx="2834641" cy="0"/>
          </a:xfrm>
          <a:prstGeom prst="line">
            <a:avLst/>
          </a:prstGeom>
          <a:ln w="12700">
            <a:solidFill>
              <a:srgbClr val="2C343A"/>
            </a:solidFill>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8284463" y="3639312"/>
            <a:ext cx="2852928" cy="182880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0" i="0" u="none" strike="noStrike" kern="1200" cap="none" spc="0" normalizeH="0" baseline="0" noProof="0">
                <a:ln>
                  <a:noFill/>
                </a:ln>
                <a:solidFill>
                  <a:srgbClr val="FFFFFF"/>
                </a:solidFill>
                <a:effectLst/>
                <a:uLnTx/>
                <a:uFillTx/>
                <a:latin typeface="Aptos"/>
                <a:ea typeface="+mn-ea"/>
                <a:cs typeface="+mn-cs"/>
              </a:rPr>
              <a:t>To shape the future of premium mobility through innovative, responsible and increasingly sustainable transport.</a:t>
            </a:r>
          </a:p>
        </p:txBody>
      </p:sp>
      <p:sp>
        <p:nvSpPr>
          <p:cNvPr id="25" name="Double Wave 24">
            <a:extLst>
              <a:ext uri="{FF2B5EF4-FFF2-40B4-BE49-F238E27FC236}">
                <a16:creationId xmlns:a16="http://schemas.microsoft.com/office/drawing/2014/main" id="{EB876107-5924-4031-C86E-1BC35FA457D1}"/>
              </a:ext>
            </a:extLst>
          </p:cNvPr>
          <p:cNvSpPr/>
          <p:nvPr/>
        </p:nvSpPr>
        <p:spPr>
          <a:xfrm>
            <a:off x="10094632" y="120072"/>
            <a:ext cx="1856509" cy="970742"/>
          </a:xfrm>
          <a:prstGeom prst="doubleWave">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Prashant </a:t>
            </a:r>
            <a:r>
              <a:rPr lang="en-GB" b="1" dirty="0" err="1"/>
              <a:t>Prashant</a:t>
            </a:r>
            <a:endParaRPr lang="en-GB"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13232" y="384048"/>
            <a:ext cx="5029200" cy="27432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dirty="0">
                <a:ln>
                  <a:noFill/>
                </a:ln>
                <a:solidFill>
                  <a:srgbClr val="5F676E"/>
                </a:solidFill>
                <a:effectLst/>
                <a:uLnTx/>
                <a:uFillTx/>
                <a:latin typeface="Aptos"/>
                <a:ea typeface="+mn-ea"/>
                <a:cs typeface="+mn-cs"/>
              </a:rPr>
              <a:t>MERCEDES-BENZ</a:t>
            </a:r>
          </a:p>
        </p:txBody>
      </p:sp>
      <p:sp>
        <p:nvSpPr>
          <p:cNvPr id="3" name="TextBox 2"/>
          <p:cNvSpPr txBox="1"/>
          <p:nvPr/>
        </p:nvSpPr>
        <p:spPr>
          <a:xfrm>
            <a:off x="694944" y="822960"/>
            <a:ext cx="8046720" cy="59436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3100" b="1" i="0" u="none" strike="noStrike" kern="1200" cap="none" spc="0" normalizeH="0" baseline="0" noProof="0">
                <a:ln>
                  <a:noFill/>
                </a:ln>
                <a:solidFill>
                  <a:srgbClr val="0F1215"/>
                </a:solidFill>
                <a:effectLst/>
                <a:uLnTx/>
                <a:uFillTx/>
                <a:latin typeface="Aptos"/>
                <a:ea typeface="+mn-ea"/>
                <a:cs typeface="+mn-cs"/>
              </a:rPr>
              <a:t>CORE VALUES IN ACTION</a:t>
            </a:r>
          </a:p>
        </p:txBody>
      </p:sp>
      <p:sp>
        <p:nvSpPr>
          <p:cNvPr id="4" name="TextBox 3"/>
          <p:cNvSpPr txBox="1"/>
          <p:nvPr/>
        </p:nvSpPr>
        <p:spPr>
          <a:xfrm>
            <a:off x="722376" y="1536192"/>
            <a:ext cx="9144000" cy="267766"/>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500" b="0" i="0" u="none" strike="noStrike" kern="1200" cap="none" spc="0" normalizeH="0" baseline="0" noProof="0" dirty="0">
                <a:ln>
                  <a:noFill/>
                </a:ln>
                <a:solidFill>
                  <a:srgbClr val="000000"/>
                </a:solidFill>
                <a:effectLst/>
                <a:uLnTx/>
                <a:uFillTx/>
                <a:latin typeface="Aptos"/>
                <a:ea typeface="+mn-ea"/>
                <a:cs typeface="+mn-cs"/>
              </a:rPr>
              <a:t>Principles that help guide products, people and business decisions.</a:t>
            </a:r>
          </a:p>
        </p:txBody>
      </p:sp>
      <p:cxnSp>
        <p:nvCxnSpPr>
          <p:cNvPr id="5" name="Connector 4"/>
          <p:cNvCxnSpPr/>
          <p:nvPr/>
        </p:nvCxnSpPr>
        <p:spPr>
          <a:xfrm>
            <a:off x="713232" y="2084831"/>
            <a:ext cx="10762488" cy="0"/>
          </a:xfrm>
          <a:prstGeom prst="line">
            <a:avLst/>
          </a:prstGeom>
          <a:ln w="15240">
            <a:solidFill>
              <a:srgbClr val="BEC5CA"/>
            </a:solidFill>
          </a:ln>
        </p:spPr>
        <p:style>
          <a:lnRef idx="2">
            <a:schemeClr val="accent1"/>
          </a:lnRef>
          <a:fillRef idx="0">
            <a:schemeClr val="accent1"/>
          </a:fillRef>
          <a:effectRef idx="1">
            <a:schemeClr val="accent1"/>
          </a:effectRef>
          <a:fontRef idx="minor">
            <a:schemeClr val="tx1"/>
          </a:fontRef>
        </p:style>
      </p:cxnSp>
      <p:sp>
        <p:nvSpPr>
          <p:cNvPr id="6" name="Oval 5"/>
          <p:cNvSpPr/>
          <p:nvPr/>
        </p:nvSpPr>
        <p:spPr>
          <a:xfrm>
            <a:off x="713232" y="2551176"/>
            <a:ext cx="502920" cy="502920"/>
          </a:xfrm>
          <a:prstGeom prst="ellipse">
            <a:avLst/>
          </a:prstGeom>
          <a:solidFill>
            <a:srgbClr val="0F1215"/>
          </a:solidFill>
          <a:ln w="12700">
            <a:solidFill>
              <a:srgbClr val="0F1215"/>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TextBox 6"/>
          <p:cNvSpPr txBox="1"/>
          <p:nvPr/>
        </p:nvSpPr>
        <p:spPr>
          <a:xfrm>
            <a:off x="713232" y="2688336"/>
            <a:ext cx="502920" cy="182880"/>
          </a:xfrm>
          <a:prstGeom prst="rect">
            <a:avLst/>
          </a:prstGeom>
          <a:noFill/>
        </p:spPr>
        <p:txBody>
          <a:bodyPr wrap="square" lIns="18288" tIns="18288" rIns="18288" bIns="18288"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FFFFFF"/>
                </a:solidFill>
                <a:effectLst/>
                <a:uLnTx/>
                <a:uFillTx/>
                <a:latin typeface="Aptos"/>
                <a:ea typeface="+mn-ea"/>
                <a:cs typeface="+mn-cs"/>
              </a:rPr>
              <a:t>01</a:t>
            </a:r>
          </a:p>
        </p:txBody>
      </p:sp>
      <p:sp>
        <p:nvSpPr>
          <p:cNvPr id="8" name="TextBox 7"/>
          <p:cNvSpPr txBox="1"/>
          <p:nvPr/>
        </p:nvSpPr>
        <p:spPr>
          <a:xfrm>
            <a:off x="1426464" y="2514600"/>
            <a:ext cx="4572000" cy="292608"/>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0F1215"/>
                </a:solidFill>
                <a:effectLst/>
                <a:uLnTx/>
                <a:uFillTx/>
                <a:latin typeface="Aptos"/>
                <a:ea typeface="+mn-ea"/>
                <a:cs typeface="+mn-cs"/>
              </a:rPr>
              <a:t>SAFETY</a:t>
            </a:r>
          </a:p>
        </p:txBody>
      </p:sp>
      <p:sp>
        <p:nvSpPr>
          <p:cNvPr id="9" name="TextBox 8"/>
          <p:cNvSpPr txBox="1"/>
          <p:nvPr/>
        </p:nvSpPr>
        <p:spPr>
          <a:xfrm>
            <a:off x="1426464" y="2944368"/>
            <a:ext cx="4434840" cy="82296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5F676E"/>
                </a:solidFill>
                <a:effectLst/>
                <a:uLnTx/>
                <a:uFillTx/>
                <a:latin typeface="Aptos"/>
                <a:ea typeface="+mn-ea"/>
                <a:cs typeface="+mn-cs"/>
              </a:rPr>
              <a:t>Develop technology designed to help protect drivers, passengers and other road users.</a:t>
            </a:r>
          </a:p>
        </p:txBody>
      </p:sp>
      <p:cxnSp>
        <p:nvCxnSpPr>
          <p:cNvPr id="10" name="Connector 9"/>
          <p:cNvCxnSpPr/>
          <p:nvPr/>
        </p:nvCxnSpPr>
        <p:spPr>
          <a:xfrm>
            <a:off x="1426464" y="3867912"/>
            <a:ext cx="4133088" cy="0"/>
          </a:xfrm>
          <a:prstGeom prst="line">
            <a:avLst/>
          </a:prstGeom>
          <a:ln w="12700">
            <a:solidFill>
              <a:srgbClr val="BEC5CA"/>
            </a:solidFill>
          </a:ln>
        </p:spPr>
        <p:style>
          <a:lnRef idx="2">
            <a:schemeClr val="accent1"/>
          </a:lnRef>
          <a:fillRef idx="0">
            <a:schemeClr val="accent1"/>
          </a:fillRef>
          <a:effectRef idx="1">
            <a:schemeClr val="accent1"/>
          </a:effectRef>
          <a:fontRef idx="minor">
            <a:schemeClr val="tx1"/>
          </a:fontRef>
        </p:style>
      </p:cxnSp>
      <p:sp>
        <p:nvSpPr>
          <p:cNvPr id="11" name="Oval 10"/>
          <p:cNvSpPr/>
          <p:nvPr/>
        </p:nvSpPr>
        <p:spPr>
          <a:xfrm>
            <a:off x="6199632" y="2551176"/>
            <a:ext cx="502920" cy="502920"/>
          </a:xfrm>
          <a:prstGeom prst="ellipse">
            <a:avLst/>
          </a:prstGeom>
          <a:solidFill>
            <a:srgbClr val="0F1215"/>
          </a:solidFill>
          <a:ln w="12700">
            <a:solidFill>
              <a:srgbClr val="0F1215"/>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TextBox 11"/>
          <p:cNvSpPr txBox="1"/>
          <p:nvPr/>
        </p:nvSpPr>
        <p:spPr>
          <a:xfrm>
            <a:off x="6199632" y="2688336"/>
            <a:ext cx="502920" cy="182880"/>
          </a:xfrm>
          <a:prstGeom prst="rect">
            <a:avLst/>
          </a:prstGeom>
          <a:noFill/>
        </p:spPr>
        <p:txBody>
          <a:bodyPr wrap="square" lIns="18288" tIns="18288" rIns="18288" bIns="18288"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FFFFFF"/>
                </a:solidFill>
                <a:effectLst/>
                <a:uLnTx/>
                <a:uFillTx/>
                <a:latin typeface="Aptos"/>
                <a:ea typeface="+mn-ea"/>
                <a:cs typeface="+mn-cs"/>
              </a:rPr>
              <a:t>02</a:t>
            </a:r>
          </a:p>
        </p:txBody>
      </p:sp>
      <p:sp>
        <p:nvSpPr>
          <p:cNvPr id="13" name="TextBox 12"/>
          <p:cNvSpPr txBox="1"/>
          <p:nvPr/>
        </p:nvSpPr>
        <p:spPr>
          <a:xfrm>
            <a:off x="6912864" y="2514600"/>
            <a:ext cx="4572000" cy="292608"/>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0F1215"/>
                </a:solidFill>
                <a:effectLst/>
                <a:uLnTx/>
                <a:uFillTx/>
                <a:latin typeface="Aptos"/>
                <a:ea typeface="+mn-ea"/>
                <a:cs typeface="+mn-cs"/>
              </a:rPr>
              <a:t>INNOVATION &amp; QUALITY</a:t>
            </a:r>
          </a:p>
        </p:txBody>
      </p:sp>
      <p:sp>
        <p:nvSpPr>
          <p:cNvPr id="14" name="TextBox 13"/>
          <p:cNvSpPr txBox="1"/>
          <p:nvPr/>
        </p:nvSpPr>
        <p:spPr>
          <a:xfrm>
            <a:off x="6912864" y="2944368"/>
            <a:ext cx="4434840" cy="82296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5F676E"/>
                </a:solidFill>
                <a:effectLst/>
                <a:uLnTx/>
                <a:uFillTx/>
                <a:latin typeface="Aptos"/>
                <a:ea typeface="+mn-ea"/>
                <a:cs typeface="+mn-cs"/>
              </a:rPr>
              <a:t>Use advanced engineering and high standards to improve performance, comfort and reliability.</a:t>
            </a:r>
          </a:p>
        </p:txBody>
      </p:sp>
      <p:cxnSp>
        <p:nvCxnSpPr>
          <p:cNvPr id="15" name="Connector 14"/>
          <p:cNvCxnSpPr/>
          <p:nvPr/>
        </p:nvCxnSpPr>
        <p:spPr>
          <a:xfrm>
            <a:off x="6912864" y="3867912"/>
            <a:ext cx="4133088" cy="0"/>
          </a:xfrm>
          <a:prstGeom prst="line">
            <a:avLst/>
          </a:prstGeom>
          <a:ln w="12700">
            <a:solidFill>
              <a:srgbClr val="BEC5CA"/>
            </a:solidFill>
          </a:ln>
        </p:spPr>
        <p:style>
          <a:lnRef idx="2">
            <a:schemeClr val="accent1"/>
          </a:lnRef>
          <a:fillRef idx="0">
            <a:schemeClr val="accent1"/>
          </a:fillRef>
          <a:effectRef idx="1">
            <a:schemeClr val="accent1"/>
          </a:effectRef>
          <a:fontRef idx="minor">
            <a:schemeClr val="tx1"/>
          </a:fontRef>
        </p:style>
      </p:cxnSp>
      <p:sp>
        <p:nvSpPr>
          <p:cNvPr id="16" name="Oval 15"/>
          <p:cNvSpPr/>
          <p:nvPr/>
        </p:nvSpPr>
        <p:spPr>
          <a:xfrm>
            <a:off x="713232" y="4288536"/>
            <a:ext cx="502920" cy="502920"/>
          </a:xfrm>
          <a:prstGeom prst="ellipse">
            <a:avLst/>
          </a:prstGeom>
          <a:solidFill>
            <a:srgbClr val="0F1215"/>
          </a:solidFill>
          <a:ln w="12700">
            <a:solidFill>
              <a:srgbClr val="0F1215"/>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TextBox 16"/>
          <p:cNvSpPr txBox="1"/>
          <p:nvPr/>
        </p:nvSpPr>
        <p:spPr>
          <a:xfrm>
            <a:off x="713232" y="4425696"/>
            <a:ext cx="502920" cy="182880"/>
          </a:xfrm>
          <a:prstGeom prst="rect">
            <a:avLst/>
          </a:prstGeom>
          <a:noFill/>
        </p:spPr>
        <p:txBody>
          <a:bodyPr wrap="square" lIns="18288" tIns="18288" rIns="18288" bIns="18288"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FFFFFF"/>
                </a:solidFill>
                <a:effectLst/>
                <a:uLnTx/>
                <a:uFillTx/>
                <a:latin typeface="Aptos"/>
                <a:ea typeface="+mn-ea"/>
                <a:cs typeface="+mn-cs"/>
              </a:rPr>
              <a:t>03</a:t>
            </a:r>
          </a:p>
        </p:txBody>
      </p:sp>
      <p:sp>
        <p:nvSpPr>
          <p:cNvPr id="18" name="TextBox 17"/>
          <p:cNvSpPr txBox="1"/>
          <p:nvPr/>
        </p:nvSpPr>
        <p:spPr>
          <a:xfrm>
            <a:off x="1426464" y="4251960"/>
            <a:ext cx="4572000" cy="292608"/>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0F1215"/>
                </a:solidFill>
                <a:effectLst/>
                <a:uLnTx/>
                <a:uFillTx/>
                <a:latin typeface="Aptos"/>
                <a:ea typeface="+mn-ea"/>
                <a:cs typeface="+mn-cs"/>
              </a:rPr>
              <a:t>SUSTAINABILITY</a:t>
            </a:r>
          </a:p>
        </p:txBody>
      </p:sp>
      <p:sp>
        <p:nvSpPr>
          <p:cNvPr id="19" name="TextBox 18"/>
          <p:cNvSpPr txBox="1"/>
          <p:nvPr/>
        </p:nvSpPr>
        <p:spPr>
          <a:xfrm>
            <a:off x="1426464" y="4681728"/>
            <a:ext cx="4434840" cy="82296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dirty="0">
                <a:ln>
                  <a:noFill/>
                </a:ln>
                <a:solidFill>
                  <a:srgbClr val="5F676E"/>
                </a:solidFill>
                <a:effectLst/>
                <a:uLnTx/>
                <a:uFillTx/>
                <a:latin typeface="Aptos"/>
                <a:ea typeface="+mn-ea"/>
                <a:cs typeface="+mn-cs"/>
              </a:rPr>
              <a:t>Work to reduce environmental impact across vehicles, production and the wider value chain.</a:t>
            </a:r>
          </a:p>
        </p:txBody>
      </p:sp>
      <p:cxnSp>
        <p:nvCxnSpPr>
          <p:cNvPr id="20" name="Connector 19"/>
          <p:cNvCxnSpPr/>
          <p:nvPr/>
        </p:nvCxnSpPr>
        <p:spPr>
          <a:xfrm>
            <a:off x="1426464" y="5605272"/>
            <a:ext cx="4133088" cy="0"/>
          </a:xfrm>
          <a:prstGeom prst="line">
            <a:avLst/>
          </a:prstGeom>
          <a:ln w="12700">
            <a:solidFill>
              <a:srgbClr val="BEC5CA"/>
            </a:solidFill>
          </a:ln>
        </p:spPr>
        <p:style>
          <a:lnRef idx="2">
            <a:schemeClr val="accent1"/>
          </a:lnRef>
          <a:fillRef idx="0">
            <a:schemeClr val="accent1"/>
          </a:fillRef>
          <a:effectRef idx="1">
            <a:schemeClr val="accent1"/>
          </a:effectRef>
          <a:fontRef idx="minor">
            <a:schemeClr val="tx1"/>
          </a:fontRef>
        </p:style>
      </p:cxnSp>
      <p:sp>
        <p:nvSpPr>
          <p:cNvPr id="21" name="Oval 20"/>
          <p:cNvSpPr/>
          <p:nvPr/>
        </p:nvSpPr>
        <p:spPr>
          <a:xfrm>
            <a:off x="6199632" y="4288536"/>
            <a:ext cx="502920" cy="502920"/>
          </a:xfrm>
          <a:prstGeom prst="ellipse">
            <a:avLst/>
          </a:prstGeom>
          <a:solidFill>
            <a:srgbClr val="0F1215"/>
          </a:solidFill>
          <a:ln w="12700">
            <a:solidFill>
              <a:srgbClr val="0F1215"/>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22" name="TextBox 21"/>
          <p:cNvSpPr txBox="1"/>
          <p:nvPr/>
        </p:nvSpPr>
        <p:spPr>
          <a:xfrm>
            <a:off x="6199632" y="4425696"/>
            <a:ext cx="502920" cy="182880"/>
          </a:xfrm>
          <a:prstGeom prst="rect">
            <a:avLst/>
          </a:prstGeom>
          <a:noFill/>
        </p:spPr>
        <p:txBody>
          <a:bodyPr wrap="square" lIns="18288" tIns="18288" rIns="18288" bIns="18288"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FFFFFF"/>
                </a:solidFill>
                <a:effectLst/>
                <a:uLnTx/>
                <a:uFillTx/>
                <a:latin typeface="Aptos"/>
                <a:ea typeface="+mn-ea"/>
                <a:cs typeface="+mn-cs"/>
              </a:rPr>
              <a:t>04</a:t>
            </a:r>
          </a:p>
        </p:txBody>
      </p:sp>
      <p:sp>
        <p:nvSpPr>
          <p:cNvPr id="23" name="TextBox 22"/>
          <p:cNvSpPr txBox="1"/>
          <p:nvPr/>
        </p:nvSpPr>
        <p:spPr>
          <a:xfrm>
            <a:off x="6912864" y="4251960"/>
            <a:ext cx="4572000" cy="292608"/>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0F1215"/>
                </a:solidFill>
                <a:effectLst/>
                <a:uLnTx/>
                <a:uFillTx/>
                <a:latin typeface="Aptos"/>
                <a:ea typeface="+mn-ea"/>
                <a:cs typeface="+mn-cs"/>
              </a:rPr>
              <a:t>INTEGRITY &amp; RESPONSIBILITY</a:t>
            </a:r>
          </a:p>
        </p:txBody>
      </p:sp>
      <p:sp>
        <p:nvSpPr>
          <p:cNvPr id="24" name="TextBox 23"/>
          <p:cNvSpPr txBox="1"/>
          <p:nvPr/>
        </p:nvSpPr>
        <p:spPr>
          <a:xfrm>
            <a:off x="6912864" y="4681728"/>
            <a:ext cx="4434840" cy="822960"/>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5F676E"/>
                </a:solidFill>
                <a:effectLst/>
                <a:uLnTx/>
                <a:uFillTx/>
                <a:latin typeface="Aptos"/>
                <a:ea typeface="+mn-ea"/>
                <a:cs typeface="+mn-cs"/>
              </a:rPr>
              <a:t>Act responsibly and transparently towards customers, employees, partners and society.</a:t>
            </a:r>
          </a:p>
        </p:txBody>
      </p:sp>
      <p:cxnSp>
        <p:nvCxnSpPr>
          <p:cNvPr id="25" name="Connector 24"/>
          <p:cNvCxnSpPr/>
          <p:nvPr/>
        </p:nvCxnSpPr>
        <p:spPr>
          <a:xfrm>
            <a:off x="6912864" y="5605272"/>
            <a:ext cx="4133088" cy="0"/>
          </a:xfrm>
          <a:prstGeom prst="line">
            <a:avLst/>
          </a:prstGeom>
          <a:ln w="12700">
            <a:solidFill>
              <a:srgbClr val="BEC5CA"/>
            </a:solidFill>
          </a:ln>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a:off x="713232" y="6053328"/>
            <a:ext cx="10789920" cy="190821"/>
          </a:xfrm>
          <a:prstGeom prst="rect">
            <a:avLst/>
          </a:prstGeom>
          <a:noFill/>
        </p:spPr>
        <p:txBody>
          <a:bodyPr wrap="square" lIns="18288" tIns="18288" rIns="18288" bIns="18288"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dirty="0">
                <a:ln>
                  <a:noFill/>
                </a:ln>
                <a:solidFill>
                  <a:srgbClr val="000000"/>
                </a:solidFill>
                <a:effectLst/>
                <a:uLnTx/>
                <a:uFillTx/>
                <a:latin typeface="Aptos"/>
                <a:ea typeface="+mn-ea"/>
                <a:cs typeface="+mn-cs"/>
              </a:rPr>
              <a:t>Sources to consult: Mercedes-Benz Group corporate website — Strategy and Sustainability.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Lecture topics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923330"/>
          </a:xfrm>
          <a:prstGeom prst="rect">
            <a:avLst/>
          </a:prstGeom>
          <a:noFill/>
        </p:spPr>
        <p:txBody>
          <a:bodyPr wrap="square" rtlCol="0">
            <a:spAutoFit/>
          </a:bodyPr>
          <a:lstStyle/>
          <a:p>
            <a:pPr marL="800100" lvl="1" indent="-342900">
              <a:buFont typeface="+mj-lt"/>
              <a:buAutoNum type="arabicPeriod"/>
            </a:pPr>
            <a:r>
              <a:rPr lang="en-GB" dirty="0"/>
              <a:t>Welcome session</a:t>
            </a:r>
          </a:p>
          <a:p>
            <a:pPr marL="800100" lvl="1" indent="-342900">
              <a:buFont typeface="+mj-lt"/>
              <a:buAutoNum type="arabicPeriod"/>
            </a:pPr>
            <a:r>
              <a:rPr lang="en-GB" dirty="0"/>
              <a:t>Introduction to strategy and strategic management</a:t>
            </a:r>
          </a:p>
          <a:p>
            <a:pPr marL="800100" lvl="1" indent="-342900">
              <a:buFont typeface="+mj-lt"/>
              <a:buAutoNum type="arabicPeriod"/>
            </a:pPr>
            <a:r>
              <a:rPr lang="en-GB" dirty="0"/>
              <a:t>Strategic analysis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15</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2068946"/>
            <a:ext cx="6352673" cy="344509"/>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7209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fontScale="90000"/>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 </a:t>
            </a:r>
            <a:br>
              <a:rPr lang="en-GB" sz="4000" dirty="0">
                <a:solidFill>
                  <a:schemeClr val="tx1">
                    <a:lumMod val="85000"/>
                    <a:lumOff val="15000"/>
                  </a:schemeClr>
                </a:solidFill>
              </a:rPr>
            </a:br>
            <a:r>
              <a:rPr lang="en-GB" sz="4000" dirty="0">
                <a:solidFill>
                  <a:schemeClr val="tx1">
                    <a:lumMod val="85000"/>
                    <a:lumOff val="15000"/>
                  </a:schemeClr>
                </a:solidFill>
              </a:rPr>
              <a:t>Strategic Analysis</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16</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3" name="Oval 32">
            <a:extLst>
              <a:ext uri="{FF2B5EF4-FFF2-40B4-BE49-F238E27FC236}">
                <a16:creationId xmlns:a16="http://schemas.microsoft.com/office/drawing/2014/main" id="{D6C2C137-338F-9513-6319-0FA93E24929E}"/>
              </a:ext>
            </a:extLst>
          </p:cNvPr>
          <p:cNvSpPr>
            <a:spLocks noChangeArrowheads="1"/>
          </p:cNvSpPr>
          <p:nvPr/>
        </p:nvSpPr>
        <p:spPr bwMode="auto">
          <a:xfrm>
            <a:off x="5456296" y="2582281"/>
            <a:ext cx="1091347"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Identifying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strategic</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4" name="Oval 33">
            <a:extLst>
              <a:ext uri="{FF2B5EF4-FFF2-40B4-BE49-F238E27FC236}">
                <a16:creationId xmlns:a16="http://schemas.microsoft.com/office/drawing/2014/main" id="{9839BAB0-B195-CAFE-7BB1-40D2BA91FDB7}"/>
              </a:ext>
            </a:extLst>
          </p:cNvPr>
          <p:cNvSpPr>
            <a:spLocks noChangeArrowheads="1"/>
          </p:cNvSpPr>
          <p:nvPr/>
        </p:nvSpPr>
        <p:spPr bwMode="auto">
          <a:xfrm>
            <a:off x="4560790" y="3186386"/>
            <a:ext cx="1089521"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Evaluating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6" name="Oval 34">
            <a:extLst>
              <a:ext uri="{FF2B5EF4-FFF2-40B4-BE49-F238E27FC236}">
                <a16:creationId xmlns:a16="http://schemas.microsoft.com/office/drawing/2014/main" id="{7BC8345E-7488-889B-D6EB-40035F608A26}"/>
              </a:ext>
            </a:extLst>
          </p:cNvPr>
          <p:cNvSpPr>
            <a:spLocks noChangeArrowheads="1"/>
          </p:cNvSpPr>
          <p:nvPr/>
        </p:nvSpPr>
        <p:spPr bwMode="auto">
          <a:xfrm>
            <a:off x="4166188" y="4065144"/>
            <a:ext cx="1089522" cy="873401"/>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Developing </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strategy</a:t>
            </a:r>
          </a:p>
        </p:txBody>
      </p:sp>
      <p:sp>
        <p:nvSpPr>
          <p:cNvPr id="7" name="TextBox 6">
            <a:extLst>
              <a:ext uri="{FF2B5EF4-FFF2-40B4-BE49-F238E27FC236}">
                <a16:creationId xmlns:a16="http://schemas.microsoft.com/office/drawing/2014/main" id="{C947C2CF-EAEA-EE15-5AB6-DC990277943C}"/>
              </a:ext>
            </a:extLst>
          </p:cNvPr>
          <p:cNvSpPr txBox="1"/>
          <p:nvPr/>
        </p:nvSpPr>
        <p:spPr>
          <a:xfrm>
            <a:off x="4866053" y="1251751"/>
            <a:ext cx="2156183" cy="830997"/>
          </a:xfrm>
          <a:prstGeom prst="rect">
            <a:avLst/>
          </a:prstGeom>
          <a:noFill/>
        </p:spPr>
        <p:txBody>
          <a:bodyPr wrap="square" rtlCol="0">
            <a:spAutoFit/>
          </a:bodyPr>
          <a:lstStyle/>
          <a:p>
            <a:pPr algn="ctr"/>
            <a:r>
              <a:rPr lang="en-GB" sz="2400" b="1" dirty="0">
                <a:solidFill>
                  <a:srgbClr val="C00000"/>
                </a:solidFill>
              </a:rPr>
              <a:t>Strategic Analysis</a:t>
            </a:r>
          </a:p>
        </p:txBody>
      </p:sp>
      <p:pic>
        <p:nvPicPr>
          <p:cNvPr id="11" name="Graphic 10" descr="Continuous Improvement with solid fill">
            <a:extLst>
              <a:ext uri="{FF2B5EF4-FFF2-40B4-BE49-F238E27FC236}">
                <a16:creationId xmlns:a16="http://schemas.microsoft.com/office/drawing/2014/main" id="{A176AF29-8533-FC2F-0577-F62C2919095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39488" y="3326746"/>
            <a:ext cx="1464815" cy="1464815"/>
          </a:xfrm>
          <a:prstGeom prst="rect">
            <a:avLst/>
          </a:prstGeom>
        </p:spPr>
      </p:pic>
      <p:sp>
        <p:nvSpPr>
          <p:cNvPr id="12" name="Oval 11">
            <a:extLst>
              <a:ext uri="{FF2B5EF4-FFF2-40B4-BE49-F238E27FC236}">
                <a16:creationId xmlns:a16="http://schemas.microsoft.com/office/drawing/2014/main" id="{96609A6A-35E4-690C-88B8-93C52F6D7948}"/>
              </a:ext>
            </a:extLst>
          </p:cNvPr>
          <p:cNvSpPr/>
          <p:nvPr/>
        </p:nvSpPr>
        <p:spPr>
          <a:xfrm>
            <a:off x="6720396" y="932155"/>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0941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8C61A-4FEE-7FB4-C184-9A138CC401A5}"/>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Strategic Analysis – the importance of the context</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C45D2B9-C5BD-C3C7-E93C-58AD8ABEFDBB}"/>
              </a:ext>
            </a:extLst>
          </p:cNvPr>
          <p:cNvSpPr>
            <a:spLocks noGrp="1"/>
          </p:cNvSpPr>
          <p:nvPr>
            <p:ph idx="1"/>
          </p:nvPr>
        </p:nvSpPr>
        <p:spPr>
          <a:xfrm>
            <a:off x="581194" y="1896533"/>
            <a:ext cx="6309003" cy="3962266"/>
          </a:xfrm>
        </p:spPr>
        <p:txBody>
          <a:bodyPr>
            <a:normAutofit lnSpcReduction="10000"/>
          </a:bodyPr>
          <a:lstStyle/>
          <a:p>
            <a:r>
              <a:rPr lang="en-GB" dirty="0">
                <a:solidFill>
                  <a:schemeClr val="tx2"/>
                </a:solidFill>
              </a:rPr>
              <a:t>For Strategic Analysis to add value and to be relevant, the Context must be clearly defined.</a:t>
            </a:r>
          </a:p>
          <a:p>
            <a:r>
              <a:rPr lang="en-GB" dirty="0">
                <a:solidFill>
                  <a:schemeClr val="tx2"/>
                </a:solidFill>
              </a:rPr>
              <a:t>Context defines the lens through which to view the organisation, their opportunities and challenges.</a:t>
            </a:r>
          </a:p>
          <a:p>
            <a:r>
              <a:rPr lang="en-GB" dirty="0">
                <a:solidFill>
                  <a:schemeClr val="tx2"/>
                </a:solidFill>
              </a:rPr>
              <a:t>It relates to the organisation’s strategic goals.</a:t>
            </a:r>
          </a:p>
          <a:p>
            <a:r>
              <a:rPr lang="en-GB" dirty="0">
                <a:solidFill>
                  <a:schemeClr val="tx2"/>
                </a:solidFill>
              </a:rPr>
              <a:t>The ‘lens’ changes with a changing context, for example:</a:t>
            </a:r>
          </a:p>
          <a:p>
            <a:pPr lvl="1"/>
            <a:r>
              <a:rPr lang="en-GB" dirty="0">
                <a:solidFill>
                  <a:schemeClr val="tx2"/>
                </a:solidFill>
              </a:rPr>
              <a:t>Customers</a:t>
            </a:r>
          </a:p>
          <a:p>
            <a:pPr lvl="1"/>
            <a:r>
              <a:rPr lang="en-GB" dirty="0">
                <a:solidFill>
                  <a:schemeClr val="tx2"/>
                </a:solidFill>
              </a:rPr>
              <a:t>Industry</a:t>
            </a:r>
          </a:p>
          <a:p>
            <a:pPr lvl="1"/>
            <a:r>
              <a:rPr lang="en-GB" dirty="0">
                <a:solidFill>
                  <a:schemeClr val="tx2"/>
                </a:solidFill>
              </a:rPr>
              <a:t>Products</a:t>
            </a:r>
          </a:p>
          <a:p>
            <a:pPr lvl="1"/>
            <a:r>
              <a:rPr lang="en-GB" dirty="0">
                <a:solidFill>
                  <a:schemeClr val="tx2"/>
                </a:solidFill>
              </a:rPr>
              <a:t>Geography</a:t>
            </a:r>
          </a:p>
          <a:p>
            <a:pPr lvl="1"/>
            <a:r>
              <a:rPr lang="en-GB" dirty="0">
                <a:solidFill>
                  <a:schemeClr val="tx2"/>
                </a:solidFill>
              </a:rPr>
              <a:t>Competition</a:t>
            </a:r>
          </a:p>
          <a:p>
            <a:pPr lvl="1"/>
            <a:r>
              <a:rPr lang="en-GB" dirty="0">
                <a:solidFill>
                  <a:schemeClr val="tx2"/>
                </a:solidFill>
              </a:rPr>
              <a:t>Capabilities</a:t>
            </a:r>
          </a:p>
        </p:txBody>
      </p:sp>
      <p:sp>
        <p:nvSpPr>
          <p:cNvPr id="4" name="Footer Placeholder 3">
            <a:extLst>
              <a:ext uri="{FF2B5EF4-FFF2-40B4-BE49-F238E27FC236}">
                <a16:creationId xmlns:a16="http://schemas.microsoft.com/office/drawing/2014/main" id="{EEF8ED4D-3B81-6387-FD0C-C0A156717E4D}"/>
              </a:ext>
            </a:extLst>
          </p:cNvPr>
          <p:cNvSpPr>
            <a:spLocks noGrp="1"/>
          </p:cNvSpPr>
          <p:nvPr>
            <p:ph type="ftr" sz="quarter" idx="11"/>
          </p:nvPr>
        </p:nvSpPr>
        <p:spPr>
          <a:xfrm>
            <a:off x="581193" y="5951811"/>
            <a:ext cx="4277410" cy="365125"/>
          </a:xfrm>
        </p:spPr>
        <p:txBody>
          <a:bodyPr>
            <a:normAutofit/>
          </a:bodyPr>
          <a:lstStyle/>
          <a:p>
            <a:endParaRPr lang="en-US">
              <a:solidFill>
                <a:srgbClr val="DDE157"/>
              </a:solidFill>
            </a:endParaRPr>
          </a:p>
        </p:txBody>
      </p:sp>
      <p:sp>
        <p:nvSpPr>
          <p:cNvPr id="5" name="Slide Number Placeholder 4">
            <a:extLst>
              <a:ext uri="{FF2B5EF4-FFF2-40B4-BE49-F238E27FC236}">
                <a16:creationId xmlns:a16="http://schemas.microsoft.com/office/drawing/2014/main" id="{3F455CC4-A043-83BC-02FB-56BB3F9AD8A1}"/>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DE157"/>
                </a:solidFill>
              </a:rPr>
              <a:pPr>
                <a:spcAft>
                  <a:spcPts val="600"/>
                </a:spcAft>
              </a:pPr>
              <a:t>17</a:t>
            </a:fld>
            <a:endParaRPr lang="en-US">
              <a:solidFill>
                <a:srgbClr val="DDE157"/>
              </a:solidFill>
            </a:endParaRPr>
          </a:p>
        </p:txBody>
      </p:sp>
      <p:pic>
        <p:nvPicPr>
          <p:cNvPr id="7" name="Picture 6" descr="Room full of colorful balloons">
            <a:extLst>
              <a:ext uri="{FF2B5EF4-FFF2-40B4-BE49-F238E27FC236}">
                <a16:creationId xmlns:a16="http://schemas.microsoft.com/office/drawing/2014/main" id="{220632AF-06CC-ABC6-54A7-E12C2B2330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660751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fontScale="92500" lnSpcReduction="10000"/>
          </a:bodyPr>
          <a:lstStyle/>
          <a:p>
            <a:r>
              <a:rPr lang="en-GB" dirty="0">
                <a:solidFill>
                  <a:srgbClr val="FFFFFF"/>
                </a:solidFill>
              </a:rPr>
              <a:t>The organisation is surrounded by several layers of business environment</a:t>
            </a:r>
          </a:p>
          <a:p>
            <a:r>
              <a:rPr lang="en-GB" dirty="0">
                <a:solidFill>
                  <a:srgbClr val="FFFFFF"/>
                </a:solidFill>
              </a:rPr>
              <a:t>The outer layer is the </a:t>
            </a:r>
            <a:r>
              <a:rPr lang="en-GB" b="1" dirty="0">
                <a:solidFill>
                  <a:srgbClr val="00B0F0"/>
                </a:solidFill>
              </a:rPr>
              <a:t>Macro-Environment</a:t>
            </a:r>
          </a:p>
          <a:p>
            <a:r>
              <a:rPr lang="en-GB" dirty="0">
                <a:solidFill>
                  <a:srgbClr val="FFFFFF"/>
                </a:solidFill>
              </a:rPr>
              <a:t>The inner layer is the</a:t>
            </a:r>
            <a:r>
              <a:rPr lang="en-GB" b="1" dirty="0">
                <a:solidFill>
                  <a:srgbClr val="00B0F0"/>
                </a:solidFill>
              </a:rPr>
              <a:t> Micro-Environment </a:t>
            </a:r>
            <a:r>
              <a:rPr lang="en-GB" dirty="0">
                <a:solidFill>
                  <a:srgbClr val="FFFFFF"/>
                </a:solidFill>
              </a:rPr>
              <a:t>– including elements that are close to the organisation and affect its performance and decision-making such as Customers, Competitors, Suppliers, Employees, Shareholders etc.</a:t>
            </a:r>
            <a:endParaRPr lang="en-GB" b="1" dirty="0">
              <a:solidFill>
                <a:srgbClr val="00B0F0"/>
              </a:solidFill>
            </a:endParaRPr>
          </a:p>
        </p:txBody>
      </p:sp>
      <p:pic>
        <p:nvPicPr>
          <p:cNvPr id="6" name="Picture 16" descr="G:\Powerpoint\Pe_Uk\PE133-Johnson\Final files\Gif\ch02\C02NE001.gif">
            <a:extLst>
              <a:ext uri="{FF2B5EF4-FFF2-40B4-BE49-F238E27FC236}">
                <a16:creationId xmlns:a16="http://schemas.microsoft.com/office/drawing/2014/main" id="{77B4D780-581C-7EE7-BF5D-640B335C18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4"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18</a:t>
            </a:fld>
            <a:endParaRPr lang="en-US">
              <a:solidFill>
                <a:schemeClr val="bg1">
                  <a:lumMod val="75000"/>
                  <a:lumOff val="25000"/>
                </a:schemeClr>
              </a:solidFill>
            </a:endParaRPr>
          </a:p>
        </p:txBody>
      </p:sp>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a:bodyPr>
          <a:lstStyle/>
          <a:p>
            <a:r>
              <a:rPr lang="en-GB" dirty="0">
                <a:solidFill>
                  <a:srgbClr val="FFFFFF"/>
                </a:solidFill>
              </a:rPr>
              <a:t>PESTEL OR PESTLE is a strategic framework</a:t>
            </a:r>
          </a:p>
          <a:p>
            <a:r>
              <a:rPr lang="en-GB" dirty="0">
                <a:solidFill>
                  <a:srgbClr val="FFFFFF"/>
                </a:solidFill>
              </a:rPr>
              <a:t>Guides analysis of macro-environment</a:t>
            </a:r>
          </a:p>
          <a:p>
            <a:r>
              <a:rPr lang="en-GB" dirty="0">
                <a:solidFill>
                  <a:srgbClr val="FFFFFF"/>
                </a:solidFill>
              </a:rPr>
              <a:t>Encompasses six external sources of influence</a:t>
            </a:r>
          </a:p>
          <a:p>
            <a:r>
              <a:rPr lang="en-GB" dirty="0"/>
              <a:t>In addition to a PESTLE analysis, analysis of competitors and other business elements should also occur</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grpSp>
        <p:nvGrpSpPr>
          <p:cNvPr id="9" name="Group 8">
            <a:extLst>
              <a:ext uri="{FF2B5EF4-FFF2-40B4-BE49-F238E27FC236}">
                <a16:creationId xmlns:a16="http://schemas.microsoft.com/office/drawing/2014/main" id="{7CA62230-97F0-A510-BFA6-86A2A7090D17}"/>
              </a:ext>
            </a:extLst>
          </p:cNvPr>
          <p:cNvGrpSpPr/>
          <p:nvPr/>
        </p:nvGrpSpPr>
        <p:grpSpPr>
          <a:xfrm>
            <a:off x="4592231" y="1003648"/>
            <a:ext cx="6831503" cy="4833290"/>
            <a:chOff x="4592231" y="1003648"/>
            <a:chExt cx="6831503" cy="4833290"/>
          </a:xfrm>
        </p:grpSpPr>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64841" y="28955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grpSp>
    </p:spTree>
    <p:extLst>
      <p:ext uri="{BB962C8B-B14F-4D97-AF65-F5344CB8AC3E}">
        <p14:creationId xmlns:p14="http://schemas.microsoft.com/office/powerpoint/2010/main" val="56258956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2487905"/>
            <a:ext cx="3585411" cy="3818922"/>
          </a:xfrm>
        </p:spPr>
        <p:txBody>
          <a:bodyPr anchor="t">
            <a:noAutofit/>
          </a:bodyPr>
          <a:lstStyle/>
          <a:p>
            <a:pPr marL="0" indent="0">
              <a:lnSpc>
                <a:spcPct val="100000"/>
              </a:lnSpc>
              <a:buNone/>
            </a:pPr>
            <a:r>
              <a:rPr lang="en-GB" sz="1600" dirty="0">
                <a:solidFill>
                  <a:srgbClr val="FFFFFF"/>
                </a:solidFill>
              </a:rPr>
              <a:t>Political factors include:</a:t>
            </a:r>
          </a:p>
          <a:p>
            <a:pPr>
              <a:lnSpc>
                <a:spcPct val="100000"/>
              </a:lnSpc>
            </a:pPr>
            <a:r>
              <a:rPr lang="en-GB" sz="1600" dirty="0">
                <a:solidFill>
                  <a:srgbClr val="FFFFFF"/>
                </a:solidFill>
              </a:rPr>
              <a:t>Government policies</a:t>
            </a:r>
          </a:p>
          <a:p>
            <a:pPr>
              <a:lnSpc>
                <a:spcPct val="100000"/>
              </a:lnSpc>
            </a:pPr>
            <a:r>
              <a:rPr lang="en-GB" sz="1600" dirty="0">
                <a:solidFill>
                  <a:srgbClr val="FFFFFF"/>
                </a:solidFill>
              </a:rPr>
              <a:t>Taxation changes</a:t>
            </a:r>
          </a:p>
          <a:p>
            <a:pPr>
              <a:lnSpc>
                <a:spcPct val="100000"/>
              </a:lnSpc>
            </a:pPr>
            <a:r>
              <a:rPr lang="en-GB" sz="1600" dirty="0">
                <a:solidFill>
                  <a:srgbClr val="FFFFFF"/>
                </a:solidFill>
              </a:rPr>
              <a:t>Foreign trade regulations</a:t>
            </a:r>
          </a:p>
          <a:p>
            <a:pPr>
              <a:lnSpc>
                <a:spcPct val="100000"/>
              </a:lnSpc>
            </a:pPr>
            <a:r>
              <a:rPr lang="en-GB" sz="1600" dirty="0">
                <a:solidFill>
                  <a:srgbClr val="FFFFFF"/>
                </a:solidFill>
              </a:rPr>
              <a:t>Political risk in foreign markets</a:t>
            </a:r>
          </a:p>
          <a:p>
            <a:pPr>
              <a:lnSpc>
                <a:spcPct val="100000"/>
              </a:lnSpc>
            </a:pPr>
            <a:r>
              <a:rPr lang="en-GB" sz="1600" dirty="0">
                <a:solidFill>
                  <a:srgbClr val="FFFFFF"/>
                </a:solidFill>
              </a:rPr>
              <a:t>Changes in trade blocks (e.g. BREXIT)</a:t>
            </a:r>
          </a:p>
          <a:p>
            <a:pPr>
              <a:lnSpc>
                <a:spcPct val="100000"/>
              </a:lnSpc>
            </a:pPr>
            <a:r>
              <a:rPr lang="en-GB" sz="1600" dirty="0">
                <a:solidFill>
                  <a:srgbClr val="FFFFFF"/>
                </a:solidFill>
              </a:rPr>
              <a:t>Exposure to civil society organisations </a:t>
            </a:r>
            <a:br>
              <a:rPr lang="en-GB" sz="1600" dirty="0">
                <a:solidFill>
                  <a:srgbClr val="FFFFFF"/>
                </a:solidFill>
              </a:rPr>
            </a:br>
            <a:r>
              <a:rPr lang="en-GB" sz="16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C96575C6-B85F-5E83-F956-9AAEB69C01D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0101428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01255" y="2177142"/>
            <a:ext cx="3409782" cy="3823607"/>
          </a:xfrm>
        </p:spPr>
        <p:txBody>
          <a:bodyPr>
            <a:normAutofit fontScale="92500" lnSpcReduction="20000"/>
          </a:bodyPr>
          <a:lstStyle/>
          <a:p>
            <a:r>
              <a:rPr lang="en-GB" dirty="0">
                <a:solidFill>
                  <a:srgbClr val="FFFFFF"/>
                </a:solidFill>
              </a:rPr>
              <a:t>The general state of both national and international economies can have a profound effect on an individual organisation’s prosperity</a:t>
            </a:r>
          </a:p>
          <a:p>
            <a:endParaRPr lang="en-GB" dirty="0">
              <a:solidFill>
                <a:srgbClr val="FFFFFF"/>
              </a:solidFill>
            </a:endParaRPr>
          </a:p>
          <a:p>
            <a:r>
              <a:rPr lang="en-GB" dirty="0">
                <a:solidFill>
                  <a:srgbClr val="FFFFFF"/>
                </a:solidFill>
              </a:rPr>
              <a:t>Three major economic influences on the organisation’s environment of companies:</a:t>
            </a:r>
          </a:p>
          <a:p>
            <a:pPr lvl="1"/>
            <a:r>
              <a:rPr lang="en-GB" sz="1700" dirty="0">
                <a:solidFill>
                  <a:srgbClr val="FFFFFF"/>
                </a:solidFill>
              </a:rPr>
              <a:t>Economic growth and unemployment</a:t>
            </a:r>
          </a:p>
          <a:p>
            <a:pPr lvl="1"/>
            <a:r>
              <a:rPr lang="en-GB" sz="1700" dirty="0">
                <a:solidFill>
                  <a:srgbClr val="FFFFFF"/>
                </a:solidFill>
              </a:rPr>
              <a:t>Interest and exchange rates</a:t>
            </a:r>
          </a:p>
          <a:p>
            <a:pPr lvl="1"/>
            <a:r>
              <a:rPr lang="en-GB" sz="1700" dirty="0">
                <a:solidFill>
                  <a:srgbClr val="FFFFFF"/>
                </a:solidFill>
              </a:rPr>
              <a:t>Taxation and inflation</a:t>
            </a:r>
          </a:p>
          <a:p>
            <a:endParaRPr lang="en-GB" dirty="0">
              <a:solidFill>
                <a:srgbClr val="FFFFFF"/>
              </a:solidFill>
            </a:endParaRPr>
          </a:p>
        </p:txBody>
      </p:sp>
      <p:pic>
        <p:nvPicPr>
          <p:cNvPr id="6" name="Picture 5" descr="Graphical user interface&#10;&#10;Description automatically generated">
            <a:extLst>
              <a:ext uri="{FF2B5EF4-FFF2-40B4-BE49-F238E27FC236}">
                <a16:creationId xmlns:a16="http://schemas.microsoft.com/office/drawing/2014/main" id="{408F9777-6143-950D-4322-66C9F33B614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685748"/>
            <a:ext cx="6831503" cy="3842719"/>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62D0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endParaRPr>
          </a:p>
        </p:txBody>
      </p:sp>
      <p:pic>
        <p:nvPicPr>
          <p:cNvPr id="7" name="Picture 6" descr="Cup of coffee 3D pattern">
            <a:extLst>
              <a:ext uri="{FF2B5EF4-FFF2-40B4-BE49-F238E27FC236}">
                <a16:creationId xmlns:a16="http://schemas.microsoft.com/office/drawing/2014/main" id="{3869208A-9A20-D7E5-F3E8-B0AAB5AD4B3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23712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understand your market, you have to understand socio-cultural trends</a:t>
            </a:r>
          </a:p>
          <a:p>
            <a:r>
              <a:rPr lang="en-GB" dirty="0">
                <a:solidFill>
                  <a:srgbClr val="FFFFFF"/>
                </a:solidFill>
              </a:rPr>
              <a:t>Including factors such as:</a:t>
            </a:r>
          </a:p>
          <a:p>
            <a:pPr lvl="1"/>
            <a:r>
              <a:rPr lang="en-GB" dirty="0">
                <a:solidFill>
                  <a:srgbClr val="FFFFFF"/>
                </a:solidFill>
              </a:rPr>
              <a:t>seasonal shifts in demand based on cultural peculiarities or</a:t>
            </a:r>
            <a:br>
              <a:rPr lang="en-GB" dirty="0">
                <a:solidFill>
                  <a:srgbClr val="FFFFFF"/>
                </a:solidFill>
              </a:rPr>
            </a:br>
            <a:r>
              <a:rPr lang="en-GB" dirty="0">
                <a:solidFill>
                  <a:srgbClr val="FFFFFF"/>
                </a:solidFill>
              </a:rPr>
              <a:t>age of a population</a:t>
            </a:r>
          </a:p>
          <a:p>
            <a:pPr lvl="1"/>
            <a:r>
              <a:rPr lang="en-GB" dirty="0">
                <a:solidFill>
                  <a:srgbClr val="FFFFFF"/>
                </a:solidFill>
              </a:rPr>
              <a:t>income level</a:t>
            </a:r>
          </a:p>
          <a:p>
            <a:pPr lvl="1"/>
            <a:r>
              <a:rPr lang="en-GB"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2303" y="702155"/>
            <a:ext cx="5299688" cy="3126817"/>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14198" y="3828972"/>
            <a:ext cx="4930792" cy="2785465"/>
          </a:xfrm>
          <a:prstGeom prst="rect">
            <a:avLst/>
          </a:prstGeom>
        </p:spPr>
      </p:pic>
      <p:pic>
        <p:nvPicPr>
          <p:cNvPr id="8" name="Picture 7" descr="Cup of coffee 3D pattern">
            <a:extLst>
              <a:ext uri="{FF2B5EF4-FFF2-40B4-BE49-F238E27FC236}">
                <a16:creationId xmlns:a16="http://schemas.microsoft.com/office/drawing/2014/main" id="{C35072B4-1B66-D047-779D-FBDF0C979AD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196268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9" name="Rectangle 3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More on cultural factors</a:t>
            </a:r>
          </a:p>
        </p:txBody>
      </p:sp>
      <p:sp>
        <p:nvSpPr>
          <p:cNvPr id="41" name="Rectangle 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What do you think CULTURE is?</a:t>
            </a:r>
          </a:p>
          <a:p>
            <a:r>
              <a:rPr lang="en-GB" dirty="0">
                <a:solidFill>
                  <a:srgbClr val="FFFFFF"/>
                </a:solidFill>
              </a:rPr>
              <a:t>How would you define it?</a:t>
            </a:r>
          </a:p>
        </p:txBody>
      </p:sp>
      <p:pic>
        <p:nvPicPr>
          <p:cNvPr id="9" name="Picture 8" descr="Stick figure families holding hands">
            <a:extLst>
              <a:ext uri="{FF2B5EF4-FFF2-40B4-BE49-F238E27FC236}">
                <a16:creationId xmlns:a16="http://schemas.microsoft.com/office/drawing/2014/main" id="{987CF946-753B-2A8E-70C4-EF650AD4BDA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3A15ED06-D2A1-F252-914B-FE2CC152290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93736780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01255" y="2177142"/>
            <a:ext cx="3409782" cy="3823607"/>
          </a:xfrm>
        </p:spPr>
        <p:txBody>
          <a:bodyPr>
            <a:normAutofit/>
          </a:bodyPr>
          <a:lstStyle/>
          <a:p>
            <a:r>
              <a:rPr lang="en-GB" dirty="0">
                <a:solidFill>
                  <a:srgbClr val="FFFFFF"/>
                </a:solidFill>
              </a:rPr>
              <a:t>Culture is the combination of values, beliefs, and attitudes that is possessed by a national group or sub-group</a:t>
            </a:r>
          </a:p>
          <a:p>
            <a:r>
              <a:rPr lang="en-GB" dirty="0">
                <a:solidFill>
                  <a:srgbClr val="FFFFFF"/>
                </a:solidFill>
              </a:rPr>
              <a:t>Rapid movement of global population has meant that ethnically based subcultures have sprung up in most developed countries</a:t>
            </a:r>
          </a:p>
          <a:p>
            <a:r>
              <a:rPr lang="en-GB"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24</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944752"/>
            <a:ext cx="3259016" cy="1462692"/>
          </a:xfrm>
        </p:spPr>
        <p:txBody>
          <a:bodyPr>
            <a:normAutofit/>
          </a:bodyPr>
          <a:lstStyle/>
          <a:p>
            <a:r>
              <a:rPr lang="en-GB">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671513" y="2536031"/>
            <a:ext cx="3419224" cy="3671936"/>
          </a:xfrm>
        </p:spPr>
        <p:txBody>
          <a:bodyPr anchor="t">
            <a:noAutofit/>
          </a:bodyPr>
          <a:lstStyle/>
          <a:p>
            <a:pPr>
              <a:lnSpc>
                <a:spcPct val="100000"/>
              </a:lnSpc>
            </a:pPr>
            <a:r>
              <a:rPr lang="en-GB" sz="1600" dirty="0">
                <a:solidFill>
                  <a:srgbClr val="FFFFFF"/>
                </a:solidFill>
              </a:rPr>
              <a:t>Technological innovations are of growing concern</a:t>
            </a:r>
          </a:p>
          <a:p>
            <a:pPr>
              <a:lnSpc>
                <a:spcPct val="100000"/>
              </a:lnSpc>
            </a:pPr>
            <a:r>
              <a:rPr lang="en-GB" sz="1600" dirty="0">
                <a:solidFill>
                  <a:srgbClr val="FFFFFF"/>
                </a:solidFill>
              </a:rPr>
              <a:t>Can be highly disruptive and lead to big increases in profit margins</a:t>
            </a:r>
          </a:p>
          <a:p>
            <a:pPr>
              <a:lnSpc>
                <a:spcPct val="100000"/>
              </a:lnSpc>
            </a:pPr>
            <a:r>
              <a:rPr lang="en-GB" sz="1600" dirty="0">
                <a:solidFill>
                  <a:srgbClr val="FFFFFF"/>
                </a:solidFill>
              </a:rPr>
              <a:t>Automation is a cornerstone of technological considerations  </a:t>
            </a:r>
          </a:p>
          <a:p>
            <a:pPr lvl="1"/>
            <a:r>
              <a:rPr lang="en-GB" sz="1600" dirty="0">
                <a:solidFill>
                  <a:srgbClr val="FFFFFF"/>
                </a:solidFill>
              </a:rPr>
              <a:t>car-assembling robots</a:t>
            </a:r>
          </a:p>
          <a:p>
            <a:pPr lvl="1"/>
            <a:r>
              <a:rPr lang="en-GB" sz="1600" dirty="0">
                <a:solidFill>
                  <a:srgbClr val="FFFFFF"/>
                </a:solidFill>
              </a:rPr>
              <a:t>self-service scanners in supermarkets</a:t>
            </a:r>
          </a:p>
          <a:p>
            <a:pPr lvl="1"/>
            <a:r>
              <a:rPr lang="en-GB" sz="1600" dirty="0">
                <a:solidFill>
                  <a:srgbClr val="FFFFFF"/>
                </a:solidFill>
              </a:rPr>
              <a:t>online shopping</a:t>
            </a:r>
          </a:p>
          <a:p>
            <a:pPr>
              <a:lnSpc>
                <a:spcPct val="100000"/>
              </a:lnSpc>
            </a:pPr>
            <a:r>
              <a:rPr lang="en-GB" sz="16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5691355"/>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a:lnSpc>
                <a:spcPct val="100000"/>
              </a:lnSpc>
              <a:buClr>
                <a:srgbClr val="6586A8"/>
              </a:buClr>
            </a:pPr>
            <a:r>
              <a:rPr lang="en-GB" sz="1200" dirty="0">
                <a:solidFill>
                  <a:srgbClr val="FFFFFF"/>
                </a:solidFill>
              </a:rPr>
              <a:t>Climate change</a:t>
            </a:r>
          </a:p>
          <a:p>
            <a:pPr>
              <a:lnSpc>
                <a:spcPct val="100000"/>
              </a:lnSpc>
              <a:buClr>
                <a:srgbClr val="6586A8"/>
              </a:buClr>
            </a:pPr>
            <a:r>
              <a:rPr lang="en-GB" sz="1200" dirty="0">
                <a:solidFill>
                  <a:srgbClr val="FFFFFF"/>
                </a:solidFill>
              </a:rPr>
              <a:t>Pollution</a:t>
            </a:r>
          </a:p>
          <a:p>
            <a:pPr>
              <a:lnSpc>
                <a:spcPct val="100000"/>
              </a:lnSpc>
              <a:buClr>
                <a:srgbClr val="6586A8"/>
              </a:buClr>
            </a:pPr>
            <a:r>
              <a:rPr lang="en-GB" sz="1200" dirty="0">
                <a:solidFill>
                  <a:srgbClr val="FFFFFF"/>
                </a:solidFill>
              </a:rPr>
              <a:t>Conservation of scarce resources</a:t>
            </a:r>
          </a:p>
          <a:p>
            <a:pPr>
              <a:lnSpc>
                <a:spcPct val="100000"/>
              </a:lnSpc>
              <a:buClr>
                <a:srgbClr val="6586A8"/>
              </a:buClr>
            </a:pPr>
            <a:r>
              <a:rPr lang="en-GB" sz="1200" dirty="0">
                <a:solidFill>
                  <a:srgbClr val="FFFFFF"/>
                </a:solidFill>
              </a:rPr>
              <a:t>Recyclable and non-wasteful packaging</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Animal testing of new products</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Corporate Social Responsibility (CSR)</a:t>
            </a:r>
          </a:p>
          <a:p>
            <a:pPr>
              <a:lnSpc>
                <a:spcPct val="100000"/>
              </a:lnSpc>
              <a:buClr>
                <a:srgbClr val="6586A8"/>
              </a:buClr>
            </a:pPr>
            <a:r>
              <a:rPr lang="en-GB" sz="1200" dirty="0">
                <a:solidFill>
                  <a:srgbClr val="FFFFFF"/>
                </a:solidFill>
              </a:rPr>
              <a:t>Marketing ethics</a:t>
            </a:r>
          </a:p>
          <a:p>
            <a:pPr>
              <a:lnSpc>
                <a:spcPct val="100000"/>
              </a:lnSpc>
              <a:buClr>
                <a:srgbClr val="6586A8"/>
              </a:buClr>
            </a:pPr>
            <a:r>
              <a:rPr lang="en-GB" sz="12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7AB1E5D1-E878-55B4-565F-389F544399B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7953966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1462692"/>
          </a:xfrm>
        </p:spPr>
        <p:txBody>
          <a:bodyPr>
            <a:normAutofit/>
          </a:bodyPr>
          <a:lstStyle/>
          <a:p>
            <a:r>
              <a:rPr lang="en-GB">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544052"/>
            <a:ext cx="3123783" cy="3671936"/>
          </a:xfrm>
        </p:spPr>
        <p:txBody>
          <a:bodyPr anchor="t">
            <a:normAutofit/>
          </a:bodyPr>
          <a:lstStyle/>
          <a:p>
            <a:r>
              <a:rPr lang="en-GB" dirty="0">
                <a:solidFill>
                  <a:srgbClr val="FFFFFF"/>
                </a:solidFill>
              </a:rPr>
              <a:t>Health and safety</a:t>
            </a:r>
          </a:p>
          <a:p>
            <a:r>
              <a:rPr lang="en-GB" dirty="0">
                <a:solidFill>
                  <a:srgbClr val="FFFFFF"/>
                </a:solidFill>
              </a:rPr>
              <a:t>Equal opportunities</a:t>
            </a:r>
          </a:p>
          <a:p>
            <a:r>
              <a:rPr lang="en-GB" dirty="0">
                <a:solidFill>
                  <a:srgbClr val="FFFFFF"/>
                </a:solidFill>
              </a:rPr>
              <a:t>Access to resources</a:t>
            </a:r>
          </a:p>
          <a:p>
            <a:r>
              <a:rPr lang="en-GB" dirty="0">
                <a:solidFill>
                  <a:srgbClr val="FFFFFF"/>
                </a:solidFill>
              </a:rPr>
              <a:t>Consumer rights</a:t>
            </a:r>
          </a:p>
          <a:p>
            <a:r>
              <a:rPr lang="en-GB" dirty="0">
                <a:solidFill>
                  <a:srgbClr val="FFFFFF"/>
                </a:solidFill>
              </a:rPr>
              <a:t>Standards policies</a:t>
            </a:r>
          </a:p>
          <a:p>
            <a:r>
              <a:rPr lang="en-GB"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DF1B5809-DA6E-5570-6CD2-CD00674BBAA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16644815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p:txBody>
          <a:bodyPr>
            <a:normAutofit/>
          </a:bodyPr>
          <a:lstStyle/>
          <a:p>
            <a:r>
              <a:rPr lang="en-GB" sz="2000" b="1" i="1" dirty="0"/>
              <a:t>Apply selectively </a:t>
            </a:r>
            <a:r>
              <a:rPr lang="en-GB" sz="2000" dirty="0"/>
              <a:t>– identify specific factors which impact on the industry, market and organisation in question.</a:t>
            </a:r>
          </a:p>
          <a:p>
            <a:r>
              <a:rPr lang="en-GB" sz="2000" dirty="0"/>
              <a:t>Identify factors which are </a:t>
            </a:r>
            <a:r>
              <a:rPr lang="en-GB" sz="2000" b="1" i="1" dirty="0"/>
              <a:t>important currently </a:t>
            </a:r>
            <a:r>
              <a:rPr lang="en-GB" sz="2000" dirty="0"/>
              <a:t>but also consider which will become </a:t>
            </a:r>
            <a:r>
              <a:rPr lang="en-GB" sz="2000" b="1" i="1" dirty="0"/>
              <a:t>more important in the next few years</a:t>
            </a:r>
            <a:r>
              <a:rPr lang="en-GB" sz="2000" dirty="0"/>
              <a:t>.</a:t>
            </a:r>
          </a:p>
          <a:p>
            <a:r>
              <a:rPr lang="en-GB" sz="2000" b="1" i="1" dirty="0"/>
              <a:t>Use data </a:t>
            </a:r>
            <a:r>
              <a:rPr lang="en-GB" sz="2000" dirty="0"/>
              <a:t>to support the points and analyse trends </a:t>
            </a:r>
            <a:r>
              <a:rPr lang="en-GB" sz="2000" b="1" i="1" dirty="0"/>
              <a:t>using up-to-date information</a:t>
            </a:r>
            <a:r>
              <a:rPr lang="en-GB" sz="2000" dirty="0"/>
              <a:t>.</a:t>
            </a:r>
          </a:p>
          <a:p>
            <a:r>
              <a:rPr lang="en-GB" sz="2000" dirty="0">
                <a:solidFill>
                  <a:srgbClr val="0070C0"/>
                </a:solidFill>
              </a:rPr>
              <a:t>Identify </a:t>
            </a:r>
            <a:r>
              <a:rPr lang="en-GB" sz="2000" b="1" i="1" dirty="0">
                <a:solidFill>
                  <a:srgbClr val="0070C0"/>
                </a:solidFill>
              </a:rPr>
              <a:t>opportunities and threats </a:t>
            </a:r>
            <a:r>
              <a:rPr lang="en-GB" sz="2000" dirty="0">
                <a:solidFill>
                  <a:srgbClr val="0070C0"/>
                </a:solidFill>
              </a:rPr>
              <a:t>– the main point of the exercise.</a:t>
            </a:r>
          </a:p>
          <a:p>
            <a:endParaRPr lang="en-GB" sz="2000" dirty="0"/>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fld id="{3A98EE3D-8CD1-4C3F-BD1C-C98C9596463C}" type="slidenum">
              <a:rPr lang="en-US" smtClean="0"/>
              <a:t>28</a:t>
            </a:fld>
            <a:endParaRPr lang="en-US" dirty="0"/>
          </a:p>
        </p:txBody>
      </p:sp>
    </p:spTree>
    <p:extLst>
      <p:ext uri="{BB962C8B-B14F-4D97-AF65-F5344CB8AC3E}">
        <p14:creationId xmlns:p14="http://schemas.microsoft.com/office/powerpoint/2010/main" val="779564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1462692"/>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a:spcAft>
                <a:spcPts val="600"/>
              </a:spcAft>
            </a:pPr>
            <a:r>
              <a:rPr lang="en-GB">
                <a:solidFill>
                  <a:schemeClr val="bg1">
                    <a:lumMod val="75000"/>
                    <a:lumOff val="25000"/>
                  </a:schemeClr>
                </a:solidFill>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29</a:t>
            </a:fld>
            <a:endParaRPr lang="en-US">
              <a:solidFill>
                <a:schemeClr val="bg1">
                  <a:lumMod val="75000"/>
                  <a:lumOff val="25000"/>
                </a:schemeClr>
              </a:solidFill>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0FDD9-1551-9393-6F6E-C5154FCFED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DD9016-4140-E6F2-A073-2B0EEFC59680}"/>
              </a:ext>
            </a:extLst>
          </p:cNvPr>
          <p:cNvSpPr>
            <a:spLocks noGrp="1"/>
          </p:cNvSpPr>
          <p:nvPr>
            <p:ph type="title"/>
          </p:nvPr>
        </p:nvSpPr>
        <p:spPr/>
        <p:txBody>
          <a:bodyPr/>
          <a:lstStyle/>
          <a:p>
            <a:r>
              <a:rPr lang="en-GB" dirty="0"/>
              <a:t>What to remember for </a:t>
            </a:r>
            <a:r>
              <a:rPr lang="en-GB" dirty="0" err="1"/>
              <a:t>pestel</a:t>
            </a:r>
            <a:r>
              <a:rPr lang="en-GB" dirty="0"/>
              <a:t> analysis</a:t>
            </a:r>
          </a:p>
        </p:txBody>
      </p:sp>
      <p:sp>
        <p:nvSpPr>
          <p:cNvPr id="3" name="Content Placeholder 2">
            <a:extLst>
              <a:ext uri="{FF2B5EF4-FFF2-40B4-BE49-F238E27FC236}">
                <a16:creationId xmlns:a16="http://schemas.microsoft.com/office/drawing/2014/main" id="{6CA60527-AA3F-12E1-45C7-2991173975EB}"/>
              </a:ext>
            </a:extLst>
          </p:cNvPr>
          <p:cNvSpPr>
            <a:spLocks noGrp="1"/>
          </p:cNvSpPr>
          <p:nvPr>
            <p:ph idx="1"/>
          </p:nvPr>
        </p:nvSpPr>
        <p:spPr/>
        <p:txBody>
          <a:bodyPr>
            <a:normAutofit/>
          </a:bodyPr>
          <a:lstStyle/>
          <a:p>
            <a:pPr lvl="1"/>
            <a:r>
              <a:rPr lang="en-GB" sz="2500" dirty="0"/>
              <a:t>Define the scope of your research (e.g. what part of the organisation, geographic area…)</a:t>
            </a:r>
          </a:p>
          <a:p>
            <a:pPr lvl="1"/>
            <a:r>
              <a:rPr lang="en-GB" sz="2500" dirty="0"/>
              <a:t>Relate </a:t>
            </a:r>
            <a:r>
              <a:rPr lang="en-GB" sz="2500"/>
              <a:t>statements made to </a:t>
            </a:r>
            <a:r>
              <a:rPr lang="en-GB" sz="2500" dirty="0"/>
              <a:t>your organisation:</a:t>
            </a:r>
          </a:p>
          <a:p>
            <a:pPr lvl="2"/>
            <a:r>
              <a:rPr lang="en-GB" sz="2400" dirty="0"/>
              <a:t>What is happening in the macro environment?</a:t>
            </a:r>
          </a:p>
          <a:p>
            <a:pPr lvl="2"/>
            <a:r>
              <a:rPr lang="en-GB" sz="2400" dirty="0"/>
              <a:t>What does this mean for your organisation (e.g. how does it impact them)?</a:t>
            </a:r>
          </a:p>
          <a:p>
            <a:pPr lvl="1"/>
            <a:r>
              <a:rPr lang="en-GB" sz="2500" dirty="0"/>
              <a:t>Provide references for your statements</a:t>
            </a:r>
          </a:p>
          <a:p>
            <a:pPr lvl="1"/>
            <a:r>
              <a:rPr lang="en-GB" sz="2500" dirty="0"/>
              <a:t>Conclude with a summary of opportunities and threats</a:t>
            </a:r>
          </a:p>
        </p:txBody>
      </p:sp>
      <p:sp>
        <p:nvSpPr>
          <p:cNvPr id="4" name="Footer Placeholder 3">
            <a:extLst>
              <a:ext uri="{FF2B5EF4-FFF2-40B4-BE49-F238E27FC236}">
                <a16:creationId xmlns:a16="http://schemas.microsoft.com/office/drawing/2014/main" id="{48D2778A-34B6-7A42-8D40-6634195CB58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C866F06-114C-5ECF-9BD9-0BAD15177899}"/>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13878945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DB08581-279A-478B-83DD-945E4CB34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1E40D98-2DD7-4DBC-9170-584D5BA2D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750722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56F5A787-B406-4A79-B561-57041C4B0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764884" y="1131195"/>
            <a:ext cx="7032916" cy="1247938"/>
          </a:xfrm>
        </p:spPr>
        <p:txBody>
          <a:bodyPr anchor="ctr">
            <a:normAutofit/>
          </a:bodyPr>
          <a:lstStyle/>
          <a:p>
            <a:r>
              <a:rPr lang="en-GB">
                <a:solidFill>
                  <a:srgbClr val="FFFFFF"/>
                </a:solidFill>
              </a:rPr>
              <a:t>Pestel analysis – using McDonald’s as an example</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764883" y="2438400"/>
            <a:ext cx="6855115" cy="3495742"/>
          </a:xfrm>
        </p:spPr>
        <p:txBody>
          <a:bodyPr>
            <a:normAutofit/>
          </a:bodyPr>
          <a:lstStyle/>
          <a:p>
            <a:r>
              <a:rPr lang="en-GB">
                <a:solidFill>
                  <a:srgbClr val="FFFFFF"/>
                </a:solidFill>
              </a:rPr>
              <a:t>Watch this video and take notes:</a:t>
            </a:r>
          </a:p>
          <a:p>
            <a:pPr lvl="1"/>
            <a:r>
              <a:rPr lang="en-GB">
                <a:solidFill>
                  <a:srgbClr val="FFFFFF"/>
                </a:solidFill>
              </a:rPr>
              <a:t>What are the key messages that you take away from this?</a:t>
            </a:r>
          </a:p>
          <a:p>
            <a:pPr lvl="1"/>
            <a:r>
              <a:rPr lang="en-GB">
                <a:solidFill>
                  <a:srgbClr val="FFFFFF"/>
                </a:solidFill>
              </a:rPr>
              <a:t>We will discuss this together after the video.</a:t>
            </a:r>
          </a:p>
          <a:p>
            <a:r>
              <a:rPr lang="en-GB">
                <a:solidFill>
                  <a:srgbClr val="FFFFFF"/>
                </a:solidFill>
                <a:hlinkClick r:id="rId2"/>
              </a:rPr>
              <a:t>https://youtu.be/6N7yc_mjdJQ?si=6lV74hSFpPtQGfst</a:t>
            </a:r>
            <a:endParaRPr lang="en-GB">
              <a:solidFill>
                <a:srgbClr val="FFFFFF"/>
              </a:solidFill>
            </a:endParaRPr>
          </a:p>
          <a:p>
            <a:endParaRPr lang="en-GB">
              <a:solidFill>
                <a:srgbClr val="FFFFFF"/>
              </a:solidFill>
            </a:endParaRPr>
          </a:p>
        </p:txBody>
      </p:sp>
      <p:pic>
        <p:nvPicPr>
          <p:cNvPr id="1026" name="Picture 2" descr="A red and yellow logo&#10;&#10;AI-generated content may be incorrect.">
            <a:extLst>
              <a:ext uri="{FF2B5EF4-FFF2-40B4-BE49-F238E27FC236}">
                <a16:creationId xmlns:a16="http://schemas.microsoft.com/office/drawing/2014/main" id="{C69A4FE6-ABDB-7E98-BD8B-F6FCDF7B0FE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379799" y="724536"/>
            <a:ext cx="3217333" cy="24371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group of men with blue eyes and a black background&#10;&#10;AI-generated content may be incorrect.">
            <a:extLst>
              <a:ext uri="{FF2B5EF4-FFF2-40B4-BE49-F238E27FC236}">
                <a16:creationId xmlns:a16="http://schemas.microsoft.com/office/drawing/2014/main" id="{291E2241-1538-D05A-3EB3-E954C074424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587231" y="3589867"/>
            <a:ext cx="2802466" cy="2802466"/>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US">
                <a:solidFill>
                  <a:schemeClr val="bg1">
                    <a:lumMod val="85000"/>
                    <a:lumOff val="15000"/>
                  </a:schemeClr>
                </a:solidFill>
                <a:latin typeface="Franklin Gothic Book" panose="020B0502020104020203"/>
              </a:rPr>
              <a:t>10:41</a:t>
            </a:r>
            <a:endParaRPr kumimoji="0" lang="en-US" b="0" i="0" u="none" strike="noStrike" kern="1200" cap="all" spc="0" normalizeH="0" baseline="0" noProof="0">
              <a:ln>
                <a:noFill/>
              </a:ln>
              <a:solidFill>
                <a:schemeClr val="bg1">
                  <a:lumMod val="85000"/>
                  <a:lumOff val="1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85000"/>
                    <a:lumOff val="1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31</a:t>
            </a:fld>
            <a:endParaRPr kumimoji="0" lang="en-US" b="0" i="0" u="none" strike="noStrike" kern="1200" cap="none" spc="0" normalizeH="0" baseline="0" noProof="0">
              <a:ln>
                <a:noFill/>
              </a:ln>
              <a:solidFill>
                <a:schemeClr val="bg1">
                  <a:lumMod val="85000"/>
                  <a:lumOff val="15000"/>
                </a:scheme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C76B4638-C173-FDD7-462C-14CA0CCAB4D3}"/>
              </a:ext>
            </a:extLst>
          </p:cNvPr>
          <p:cNvSpPr txBox="1"/>
          <p:nvPr/>
        </p:nvSpPr>
        <p:spPr>
          <a:xfrm>
            <a:off x="1692997" y="6461392"/>
            <a:ext cx="60960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PESTLE Analysis Explained | McDonald's Examples</a:t>
            </a:r>
          </a:p>
        </p:txBody>
      </p:sp>
    </p:spTree>
    <p:extLst>
      <p:ext uri="{BB962C8B-B14F-4D97-AF65-F5344CB8AC3E}">
        <p14:creationId xmlns:p14="http://schemas.microsoft.com/office/powerpoint/2010/main" val="103289344"/>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0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0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0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958437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4088D-C953-AF99-0AA9-D245D8651A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6F7AE0-BAD0-6E6A-288E-DC371318BB3A}"/>
              </a:ext>
            </a:extLst>
          </p:cNvPr>
          <p:cNvSpPr>
            <a:spLocks noGrp="1"/>
          </p:cNvSpPr>
          <p:nvPr>
            <p:ph type="title"/>
          </p:nvPr>
        </p:nvSpPr>
        <p:spPr>
          <a:xfrm>
            <a:off x="581192" y="702156"/>
            <a:ext cx="11029616" cy="1188720"/>
          </a:xfrm>
        </p:spPr>
        <p:txBody>
          <a:bodyPr>
            <a:normAutofit/>
          </a:bodyPr>
          <a:lstStyle/>
          <a:p>
            <a:r>
              <a:rPr lang="en-GB" dirty="0"/>
              <a:t>Porter’s five forces</a:t>
            </a:r>
            <a:br>
              <a:rPr lang="en-GB" dirty="0"/>
            </a:br>
            <a:r>
              <a:rPr lang="en-GB" dirty="0"/>
              <a:t>the five forces that make businesses successful</a:t>
            </a:r>
          </a:p>
        </p:txBody>
      </p:sp>
      <p:pic>
        <p:nvPicPr>
          <p:cNvPr id="6" name="Picture 5">
            <a:extLst>
              <a:ext uri="{FF2B5EF4-FFF2-40B4-BE49-F238E27FC236}">
                <a16:creationId xmlns:a16="http://schemas.microsoft.com/office/drawing/2014/main" id="{B89646E2-37CB-FE55-CC6C-26B3559EA8FF}"/>
              </a:ext>
            </a:extLst>
          </p:cNvPr>
          <p:cNvPicPr>
            <a:picLocks noChangeAspect="1"/>
          </p:cNvPicPr>
          <p:nvPr/>
        </p:nvPicPr>
        <p:blipFill>
          <a:blip r:embed="rId2"/>
          <a:stretch>
            <a:fillRect/>
          </a:stretch>
        </p:blipFill>
        <p:spPr>
          <a:xfrm>
            <a:off x="774481" y="3055493"/>
            <a:ext cx="4748741" cy="2180690"/>
          </a:xfrm>
          <a:prstGeom prst="rect">
            <a:avLst/>
          </a:prstGeom>
        </p:spPr>
      </p:pic>
      <p:sp>
        <p:nvSpPr>
          <p:cNvPr id="3" name="Content Placeholder 2">
            <a:extLst>
              <a:ext uri="{FF2B5EF4-FFF2-40B4-BE49-F238E27FC236}">
                <a16:creationId xmlns:a16="http://schemas.microsoft.com/office/drawing/2014/main" id="{D9F8CE71-24F3-9EF6-D02D-679A681B71B9}"/>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https://youtu.be/XCWHSeDU-zk?si=aGkkyw04Q0IopFf9</a:t>
            </a:r>
            <a:endParaRPr lang="en-GB" dirty="0"/>
          </a:p>
          <a:p>
            <a:endParaRPr lang="en-GB" dirty="0"/>
          </a:p>
        </p:txBody>
      </p:sp>
      <p:sp>
        <p:nvSpPr>
          <p:cNvPr id="4" name="Footer Placeholder 3">
            <a:extLst>
              <a:ext uri="{FF2B5EF4-FFF2-40B4-BE49-F238E27FC236}">
                <a16:creationId xmlns:a16="http://schemas.microsoft.com/office/drawing/2014/main" id="{934B0486-2808-32A9-5DDB-0C7655568FDA}"/>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2:15</a:t>
            </a:r>
          </a:p>
        </p:txBody>
      </p:sp>
      <p:sp>
        <p:nvSpPr>
          <p:cNvPr id="5" name="Slide Number Placeholder 4">
            <a:extLst>
              <a:ext uri="{FF2B5EF4-FFF2-40B4-BE49-F238E27FC236}">
                <a16:creationId xmlns:a16="http://schemas.microsoft.com/office/drawing/2014/main" id="{F5C746D1-BA3E-B1C3-EF81-998A724AB9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5CD36E57-40E6-830A-1E17-434A791F50FE}"/>
              </a:ext>
            </a:extLst>
          </p:cNvPr>
          <p:cNvSpPr txBox="1"/>
          <p:nvPr/>
        </p:nvSpPr>
        <p:spPr>
          <a:xfrm>
            <a:off x="2519075" y="5856847"/>
            <a:ext cx="6820877"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The Explainer: The 5 Forces That Make Companies Successful</a:t>
            </a:r>
          </a:p>
        </p:txBody>
      </p:sp>
    </p:spTree>
    <p:extLst>
      <p:ext uri="{BB962C8B-B14F-4D97-AF65-F5344CB8AC3E}">
        <p14:creationId xmlns:p14="http://schemas.microsoft.com/office/powerpoint/2010/main" val="12267652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Industry types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048815" cy="646331"/>
          </a:xfrm>
          <a:prstGeom prst="rect">
            <a:avLst/>
          </a:prstGeom>
          <a:noFill/>
        </p:spPr>
        <p:txBody>
          <a:bodyPr wrap="square" rtlCol="0">
            <a:spAutoFit/>
          </a:bodyPr>
          <a:lstStyle/>
          <a:p>
            <a:pPr marL="742950" lvl="1" indent="-285750">
              <a:buFont typeface="Arial" panose="020B0604020202020204" pitchFamily="34" charset="0"/>
              <a:buChar char="•"/>
            </a:pPr>
            <a:r>
              <a:rPr lang="en-GB" b="1" dirty="0"/>
              <a:t>Important to understand the industry structure before analysis using Porter’s 5 Forces</a:t>
            </a:r>
          </a:p>
          <a:p>
            <a:pPr marL="742950" lvl="1" indent="-285750">
              <a:buFont typeface="Arial" panose="020B0604020202020204" pitchFamily="34" charset="0"/>
              <a:buChar char="•"/>
            </a:pPr>
            <a:r>
              <a:rPr lang="en-GB" b="1" dirty="0"/>
              <a:t>Current state of play, concentration, entry / exit barriers, scope for differentiation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34</a:t>
            </a:fld>
            <a:endParaRPr lang="en-US" dirty="0"/>
          </a:p>
        </p:txBody>
      </p:sp>
      <p:pic>
        <p:nvPicPr>
          <p:cNvPr id="7" name="Picture 6">
            <a:extLst>
              <a:ext uri="{FF2B5EF4-FFF2-40B4-BE49-F238E27FC236}">
                <a16:creationId xmlns:a16="http://schemas.microsoft.com/office/drawing/2014/main" id="{D203F59C-9F6F-400D-871E-65B923D6F997}"/>
              </a:ext>
            </a:extLst>
          </p:cNvPr>
          <p:cNvPicPr>
            <a:picLocks noChangeAspect="1"/>
          </p:cNvPicPr>
          <p:nvPr/>
        </p:nvPicPr>
        <p:blipFill>
          <a:blip r:embed="rId2"/>
          <a:stretch>
            <a:fillRect/>
          </a:stretch>
        </p:blipFill>
        <p:spPr>
          <a:xfrm>
            <a:off x="321277" y="2446906"/>
            <a:ext cx="11549446" cy="3499593"/>
          </a:xfrm>
          <a:prstGeom prst="rect">
            <a:avLst/>
          </a:prstGeom>
        </p:spPr>
      </p:pic>
    </p:spTree>
    <p:extLst>
      <p:ext uri="{BB962C8B-B14F-4D97-AF65-F5344CB8AC3E}">
        <p14:creationId xmlns:p14="http://schemas.microsoft.com/office/powerpoint/2010/main" val="248309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840913" cy="4420036"/>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747111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4"/>
            <a:ext cx="7776522" cy="3927982"/>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Your switching costs are high </a:t>
            </a:r>
            <a:r>
              <a:rPr lang="en-GB" altLang="en-US" sz="1800" dirty="0">
                <a:latin typeface="Calibri" panose="020F0502020204030204" pitchFamily="34" charset="0"/>
              </a:rPr>
              <a:t>(it is disruptive or expensive for you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614020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704555" cy="4420036"/>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76210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3"/>
            <a:ext cx="7776522" cy="4019831"/>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61705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81780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https://youtu.be/mYF2_FBCvXw</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13:11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40</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
        <p:nvSpPr>
          <p:cNvPr id="8" name="TextBox 7">
            <a:extLst>
              <a:ext uri="{FF2B5EF4-FFF2-40B4-BE49-F238E27FC236}">
                <a16:creationId xmlns:a16="http://schemas.microsoft.com/office/drawing/2014/main" id="{AE22EBB4-8C5D-9E70-212F-38722864BFEE}"/>
              </a:ext>
            </a:extLst>
          </p:cNvPr>
          <p:cNvSpPr txBox="1"/>
          <p:nvPr/>
        </p:nvSpPr>
        <p:spPr>
          <a:xfrm>
            <a:off x="3155068" y="5661781"/>
            <a:ext cx="6096000"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The Five Competitive Forces That Shape Strategy</a:t>
            </a:r>
          </a:p>
        </p:txBody>
      </p:sp>
    </p:spTree>
    <p:extLst>
      <p:ext uri="{BB962C8B-B14F-4D97-AF65-F5344CB8AC3E}">
        <p14:creationId xmlns:p14="http://schemas.microsoft.com/office/powerpoint/2010/main" val="41846505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Porter’s five forces model – application challenges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2130641"/>
            <a:ext cx="11297987" cy="3757398"/>
          </a:xfrm>
        </p:spPr>
        <p:txBody>
          <a:bodyPr rtlCol="0">
            <a:normAutofit/>
          </a:bodyPr>
          <a:lstStyle/>
          <a:p>
            <a:pPr marL="419100" indent="-314325">
              <a:lnSpc>
                <a:spcPts val="3000"/>
              </a:lnSpc>
              <a:spcBef>
                <a:spcPts val="400"/>
              </a:spcBef>
            </a:pPr>
            <a:r>
              <a:rPr lang="en-GB" sz="2000" dirty="0">
                <a:latin typeface="Arial" panose="020B0604020202020204" pitchFamily="34" charset="0"/>
                <a:cs typeface="Arial" panose="020B0604020202020204" pitchFamily="34" charset="0"/>
              </a:rPr>
              <a:t>	</a:t>
            </a:r>
            <a:r>
              <a:rPr lang="en-GB" altLang="en-US" sz="2000" b="1" i="1" dirty="0">
                <a:latin typeface="Calibri" panose="020F0502020204030204" pitchFamily="34" charset="0"/>
              </a:rPr>
              <a:t>Defining the ‘right’ industry: </a:t>
            </a:r>
            <a:r>
              <a:rPr lang="en-GB" altLang="en-US" sz="2000" dirty="0">
                <a:latin typeface="Calibri" panose="020F0502020204030204" pitchFamily="34" charset="0"/>
              </a:rPr>
              <a:t>applying the model at the most appropriate level – not necessarily the whole industry (e.g. the European low-cost airline industry rather than airlines globally).</a:t>
            </a:r>
          </a:p>
          <a:p>
            <a:pPr marL="419100" indent="-314325">
              <a:lnSpc>
                <a:spcPts val="3000"/>
              </a:lnSpc>
              <a:spcBef>
                <a:spcPts val="400"/>
              </a:spcBef>
            </a:pPr>
            <a:r>
              <a:rPr lang="en-GB" altLang="en-US" sz="2000" b="1" i="1" dirty="0">
                <a:latin typeface="Calibri" panose="020F0502020204030204" pitchFamily="34" charset="0"/>
              </a:rPr>
              <a:t>Converging industries:</a:t>
            </a:r>
            <a:r>
              <a:rPr lang="en-GB" altLang="en-US" sz="2000" dirty="0">
                <a:latin typeface="Calibri" panose="020F0502020204030204" pitchFamily="34" charset="0"/>
              </a:rPr>
              <a:t> particularly in the high-tech arenas, where industries overlap (e.g. digital industries – mobile phones/cameras/mp3 players).</a:t>
            </a:r>
          </a:p>
          <a:p>
            <a:pPr marL="419100" indent="-314325">
              <a:lnSpc>
                <a:spcPts val="3000"/>
              </a:lnSpc>
              <a:spcBef>
                <a:spcPts val="400"/>
              </a:spcBef>
            </a:pPr>
            <a:r>
              <a:rPr lang="en-GB" altLang="en-US" sz="2000" b="1" i="1" dirty="0">
                <a:latin typeface="Calibri" panose="020F0502020204030204" pitchFamily="34" charset="0"/>
              </a:rPr>
              <a:t>Complementary</a:t>
            </a:r>
            <a:r>
              <a:rPr lang="en-GB" altLang="en-US" sz="2000" b="1" dirty="0">
                <a:latin typeface="Calibri" panose="020F0502020204030204" pitchFamily="34" charset="0"/>
              </a:rPr>
              <a:t> </a:t>
            </a:r>
            <a:r>
              <a:rPr lang="en-GB" altLang="en-US" sz="2000" b="1" i="1" dirty="0">
                <a:latin typeface="Calibri" panose="020F0502020204030204" pitchFamily="34" charset="0"/>
              </a:rPr>
              <a:t>organisations:</a:t>
            </a:r>
            <a:r>
              <a:rPr lang="en-GB" altLang="en-US" sz="2000" dirty="0">
                <a:latin typeface="Calibri" panose="020F0502020204030204" pitchFamily="34" charset="0"/>
              </a:rPr>
              <a:t> they enhance the attractiveness of a business to customers or suppliers. This can almost be considered as a sixth force (e.g. Microsoft Windows and McAfee computer security systems are complementors). </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dirty="0"/>
              <a:t>(3)	Johnson, Whittington, Scholes, Angwin, </a:t>
            </a:r>
            <a:r>
              <a:rPr lang="en-GB" altLang="en-US" sz="1400" dirty="0" err="1"/>
              <a:t>Regner</a:t>
            </a:r>
            <a:r>
              <a:rPr lang="en-GB" altLang="en-US" sz="1400" dirty="0"/>
              <a:t> (2017)</a:t>
            </a:r>
          </a:p>
        </p:txBody>
      </p:sp>
    </p:spTree>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r>
              <a:rPr lang="en-GB" sz="2000" b="1" dirty="0">
                <a:latin typeface="Arial" panose="020B0604020202020204" pitchFamily="34" charset="0"/>
                <a:cs typeface="Arial" panose="020B0604020202020204" pitchFamily="34" charset="0"/>
              </a:rPr>
              <a:t>Opportunities and threats </a:t>
            </a:r>
            <a:r>
              <a:rPr lang="en-GB" sz="2000" dirty="0">
                <a:latin typeface="Arial" panose="020B0604020202020204" pitchFamily="34" charset="0"/>
                <a:cs typeface="Arial" panose="020B0604020202020204" pitchFamily="34" charset="0"/>
              </a:rPr>
              <a:t>also form part of another strategic analysis tool: </a:t>
            </a:r>
            <a:r>
              <a:rPr lang="en-GB" sz="2000" b="1" i="1" dirty="0">
                <a:latin typeface="Arial" panose="020B0604020202020204" pitchFamily="34" charset="0"/>
                <a:cs typeface="Arial" panose="020B0604020202020204" pitchFamily="34" charset="0"/>
              </a:rPr>
              <a:t>SWOT analysis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3"/>
          <a:stretch>
            <a:fillRect/>
          </a:stretch>
        </p:blipFill>
        <p:spPr>
          <a:xfrm>
            <a:off x="7537714" y="5208022"/>
            <a:ext cx="1771825" cy="1521812"/>
          </a:xfrm>
          <a:prstGeom prst="rect">
            <a:avLst/>
          </a:prstGeom>
        </p:spPr>
      </p:pic>
      <p:pic>
        <p:nvPicPr>
          <p:cNvPr id="7" name="Picture 6">
            <a:extLst>
              <a:ext uri="{FF2B5EF4-FFF2-40B4-BE49-F238E27FC236}">
                <a16:creationId xmlns:a16="http://schemas.microsoft.com/office/drawing/2014/main" id="{99E0E961-D191-2D74-9D3C-82E05629A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61599" y="3567203"/>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D85A8AC6-6C8D-F010-F764-D454AD7E832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34360" y="3563725"/>
            <a:ext cx="1713204" cy="1212092"/>
          </a:xfrm>
          <a:prstGeom prst="rect">
            <a:avLst/>
          </a:prstGeom>
        </p:spPr>
      </p:pic>
      <p:pic>
        <p:nvPicPr>
          <p:cNvPr id="9" name="Picture 2" descr="Y:\08VOL4\Graphics\Powerpoint\PE_UK\PE528-JOHNSON\Final files\GIF\ch02\M02UF002.gif">
            <a:extLst>
              <a:ext uri="{FF2B5EF4-FFF2-40B4-BE49-F238E27FC236}">
                <a16:creationId xmlns:a16="http://schemas.microsoft.com/office/drawing/2014/main" id="{BCC2B798-A236-7E5D-621C-67FDCB069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715" y="3588583"/>
            <a:ext cx="1771825" cy="1169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Swot analysis: Strengths, weaknesses, opportunities and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STRENGTHS &amp; WEAKNESSES: </a:t>
            </a:r>
            <a:endParaRPr lang="en-GB" b="1" dirty="0"/>
          </a:p>
          <a:p>
            <a:pPr marL="742950" lvl="1" indent="-285750">
              <a:buFont typeface="Arial" panose="020B0604020202020204" pitchFamily="34" charset="0"/>
              <a:buChar char="•"/>
            </a:pPr>
            <a:r>
              <a:rPr lang="en-GB" b="1" dirty="0"/>
              <a:t>What are we best / worst at?</a:t>
            </a:r>
          </a:p>
          <a:p>
            <a:pPr marL="742950" lvl="1" indent="-285750">
              <a:buFont typeface="Arial" panose="020B0604020202020204" pitchFamily="34" charset="0"/>
              <a:buChar char="•"/>
            </a:pPr>
            <a:r>
              <a:rPr lang="en-GB" b="1" dirty="0"/>
              <a:t>Specific skills / training</a:t>
            </a:r>
          </a:p>
          <a:p>
            <a:pPr marL="742950" lvl="1" indent="-285750">
              <a:buFont typeface="Arial" panose="020B0604020202020204" pitchFamily="34" charset="0"/>
              <a:buChar char="•"/>
            </a:pPr>
            <a:r>
              <a:rPr lang="en-GB" b="1" dirty="0"/>
              <a:t>Financial resources</a:t>
            </a:r>
          </a:p>
          <a:p>
            <a:pPr marL="742950" lvl="1" indent="-285750">
              <a:buFont typeface="Arial" panose="020B0604020202020204" pitchFamily="34" charset="0"/>
              <a:buChar char="•"/>
            </a:pPr>
            <a:r>
              <a:rPr lang="en-GB" b="1" dirty="0"/>
              <a:t>Partnerships</a:t>
            </a:r>
          </a:p>
          <a:p>
            <a:pPr marL="742950" lvl="1" indent="-285750">
              <a:buFont typeface="Arial" panose="020B0604020202020204" pitchFamily="34" charset="0"/>
              <a:buChar char="•"/>
            </a:pPr>
            <a:r>
              <a:rPr lang="en-GB" b="1" dirty="0"/>
              <a:t>Intellectual property</a:t>
            </a:r>
          </a:p>
          <a:p>
            <a:pPr marL="742950" lvl="1" indent="-285750">
              <a:buFont typeface="Arial" panose="020B0604020202020204" pitchFamily="34" charset="0"/>
              <a:buChar char="•"/>
            </a:pPr>
            <a:r>
              <a:rPr lang="en-GB" b="1" dirty="0"/>
              <a:t>Etc.</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solidFill>
                  <a:srgbClr val="0070C0"/>
                </a:solidFill>
              </a:rPr>
              <a:t>OPPORTUNITIES &amp; THREATS:</a:t>
            </a:r>
          </a:p>
          <a:p>
            <a:pPr marL="742950" lvl="1" indent="-285750">
              <a:buFont typeface="Arial" panose="020B0604020202020204" pitchFamily="34" charset="0"/>
              <a:buChar char="•"/>
            </a:pPr>
            <a:r>
              <a:rPr lang="en-GB" b="1" dirty="0"/>
              <a:t>Market changes to exploit or to defend against</a:t>
            </a:r>
          </a:p>
          <a:p>
            <a:pPr marL="742950" lvl="1" indent="-285750">
              <a:buFont typeface="Arial" panose="020B0604020202020204" pitchFamily="34" charset="0"/>
              <a:buChar char="•"/>
            </a:pPr>
            <a:r>
              <a:rPr lang="en-GB" b="1" dirty="0"/>
              <a:t>Competitors weaknesses / strengths</a:t>
            </a:r>
          </a:p>
          <a:p>
            <a:pPr marL="742950" lvl="1" indent="-285750">
              <a:buFont typeface="Arial" panose="020B0604020202020204" pitchFamily="34" charset="0"/>
              <a:buChar char="•"/>
            </a:pPr>
            <a:r>
              <a:rPr lang="en-GB" b="1" dirty="0"/>
              <a:t>Technology developments</a:t>
            </a:r>
          </a:p>
          <a:p>
            <a:pPr marL="742950" lvl="1" indent="-285750">
              <a:buFont typeface="Arial" panose="020B0604020202020204" pitchFamily="34" charset="0"/>
              <a:buChar char="•"/>
            </a:pPr>
            <a:r>
              <a:rPr lang="en-GB" b="1" dirty="0"/>
              <a:t>New markets</a:t>
            </a:r>
          </a:p>
          <a:p>
            <a:pPr marL="742950" lvl="1" indent="-285750">
              <a:buFont typeface="Arial" panose="020B0604020202020204" pitchFamily="34" charset="0"/>
              <a:buChar char="•"/>
            </a:pPr>
            <a:r>
              <a:rPr lang="en-GB" b="1" dirty="0"/>
              <a:t>Etc.</a:t>
            </a:r>
          </a:p>
          <a:p>
            <a:pPr lvl="1"/>
            <a:endParaRPr lang="en-GB" b="1"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43</a:t>
            </a:fld>
            <a:endParaRPr lang="en-US" dirty="0"/>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1192" y="702156"/>
            <a:ext cx="11029616" cy="546541"/>
          </a:xfrm>
        </p:spPr>
        <p:txBody>
          <a:bodyPr/>
          <a:lstStyle/>
          <a:p>
            <a:r>
              <a:rPr lang="en-GB" dirty="0"/>
              <a:t>SWOT Analysis – example questions to ask yourself</a:t>
            </a: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nvGraphicFramePr>
        <p:xfrm>
          <a:off x="1236518" y="1215733"/>
          <a:ext cx="9944100" cy="5496572"/>
        </p:xfrm>
        <a:graphic>
          <a:graphicData uri="http://schemas.openxmlformats.org/drawingml/2006/table">
            <a:tbl>
              <a:tblPr/>
              <a:tblGrid>
                <a:gridCol w="1971384">
                  <a:extLst>
                    <a:ext uri="{9D8B030D-6E8A-4147-A177-3AD203B41FA5}">
                      <a16:colId xmlns:a16="http://schemas.microsoft.com/office/drawing/2014/main" val="4097621980"/>
                    </a:ext>
                  </a:extLst>
                </a:gridCol>
                <a:gridCol w="7972716">
                  <a:extLst>
                    <a:ext uri="{9D8B030D-6E8A-4147-A177-3AD203B41FA5}">
                      <a16:colId xmlns:a16="http://schemas.microsoft.com/office/drawing/2014/main" val="2603432574"/>
                    </a:ext>
                  </a:extLst>
                </a:gridCol>
              </a:tblGrid>
              <a:tr h="918929">
                <a:tc>
                  <a:txBody>
                    <a:bodyPr/>
                    <a:lstStyle/>
                    <a:p>
                      <a:pPr fontAlgn="t"/>
                      <a:r>
                        <a:rPr lang="en-GB" sz="2000" b="1" dirty="0">
                          <a:solidFill>
                            <a:srgbClr val="0070C0"/>
                          </a:solidFill>
                          <a:effectLst/>
                        </a:rPr>
                        <a:t>Strengths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does your company do particularly well? </a:t>
                      </a:r>
                    </a:p>
                    <a:p>
                      <a:pPr fontAlgn="t"/>
                      <a:r>
                        <a:rPr lang="en-GB" sz="1600" dirty="0">
                          <a:solidFill>
                            <a:srgbClr val="595959"/>
                          </a:solidFill>
                          <a:effectLst/>
                        </a:rPr>
                        <a:t>Do you have a strong brand?</a:t>
                      </a:r>
                    </a:p>
                    <a:p>
                      <a:pPr fontAlgn="t"/>
                      <a:r>
                        <a:rPr lang="en-GB" sz="1600" dirty="0">
                          <a:solidFill>
                            <a:srgbClr val="595959"/>
                          </a:solidFill>
                          <a:effectLst/>
                        </a:rPr>
                        <a:t>Large market share?</a:t>
                      </a:r>
                    </a:p>
                    <a:p>
                      <a:pPr fontAlgn="t"/>
                      <a:r>
                        <a:rPr lang="en-GB" sz="1600" dirty="0">
                          <a:solidFill>
                            <a:srgbClr val="595959"/>
                          </a:solidFill>
                          <a:effectLst/>
                        </a:rPr>
                        <a:t>High quality?</a:t>
                      </a:r>
                    </a:p>
                    <a:p>
                      <a:pPr fontAlgn="t"/>
                      <a:r>
                        <a:rPr lang="en-GB" sz="1600" dirty="0">
                          <a:solidFill>
                            <a:srgbClr val="595959"/>
                          </a:solidFill>
                          <a:effectLst/>
                        </a:rPr>
                        <a:t>Low prices?</a:t>
                      </a:r>
                    </a:p>
                    <a:p>
                      <a:pPr fontAlgn="t"/>
                      <a:r>
                        <a:rPr lang="en-GB" sz="1600" dirty="0">
                          <a:solidFill>
                            <a:srgbClr val="595959"/>
                          </a:solidFill>
                          <a:effectLst/>
                        </a:rPr>
                        <a:t>Strong supplier relations?</a:t>
                      </a:r>
                    </a:p>
                    <a:p>
                      <a:pPr fontAlgn="t"/>
                      <a:r>
                        <a:rPr lang="en-GB" sz="1600" dirty="0">
                          <a:solidFill>
                            <a:srgbClr val="595959"/>
                          </a:solidFill>
                          <a:effectLst/>
                        </a:rPr>
                        <a:t>Loyal customers?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780150666"/>
                  </a:ext>
                </a:extLst>
              </a:tr>
              <a:tr h="1142452">
                <a:tc>
                  <a:txBody>
                    <a:bodyPr/>
                    <a:lstStyle/>
                    <a:p>
                      <a:pPr fontAlgn="t"/>
                      <a:r>
                        <a:rPr lang="en-GB" sz="2000" b="1" dirty="0">
                          <a:solidFill>
                            <a:srgbClr val="0070C0"/>
                          </a:solidFill>
                          <a:effectLst/>
                        </a:rPr>
                        <a:t>Weaknesses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your failings?</a:t>
                      </a:r>
                    </a:p>
                    <a:p>
                      <a:pPr fontAlgn="t"/>
                      <a:r>
                        <a:rPr lang="en-GB" sz="1600" dirty="0">
                          <a:solidFill>
                            <a:srgbClr val="595959"/>
                          </a:solidFill>
                          <a:effectLst/>
                        </a:rPr>
                        <a:t>Are you slow to react to change?</a:t>
                      </a:r>
                    </a:p>
                    <a:p>
                      <a:pPr fontAlgn="t"/>
                      <a:r>
                        <a:rPr lang="en-GB" sz="1600" dirty="0">
                          <a:solidFill>
                            <a:srgbClr val="595959"/>
                          </a:solidFill>
                          <a:effectLst/>
                        </a:rPr>
                        <a:t>Cumbersome management structure?</a:t>
                      </a:r>
                    </a:p>
                    <a:p>
                      <a:pPr fontAlgn="t"/>
                      <a:r>
                        <a:rPr lang="en-GB" sz="1600" dirty="0">
                          <a:solidFill>
                            <a:srgbClr val="595959"/>
                          </a:solidFill>
                          <a:effectLst/>
                        </a:rPr>
                        <a:t>Poor supplier relations?</a:t>
                      </a:r>
                    </a:p>
                    <a:p>
                      <a:pPr fontAlgn="t"/>
                      <a:r>
                        <a:rPr lang="en-GB" sz="1600" dirty="0">
                          <a:solidFill>
                            <a:srgbClr val="595959"/>
                          </a:solidFill>
                          <a:effectLst/>
                        </a:rPr>
                        <a:t>High production costs?</a:t>
                      </a:r>
                    </a:p>
                    <a:p>
                      <a:pPr fontAlgn="t"/>
                      <a:r>
                        <a:rPr lang="en-GB" sz="1600" dirty="0">
                          <a:solidFill>
                            <a:srgbClr val="595959"/>
                          </a:solidFill>
                          <a:effectLst/>
                        </a:rPr>
                        <a:t>Poor customer satisfaction?</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258192184"/>
                  </a:ext>
                </a:extLst>
              </a:tr>
              <a:tr h="918929">
                <a:tc>
                  <a:txBody>
                    <a:bodyPr/>
                    <a:lstStyle/>
                    <a:p>
                      <a:pPr fontAlgn="t"/>
                      <a:r>
                        <a:rPr lang="en-GB" sz="2000" b="1" dirty="0">
                          <a:solidFill>
                            <a:srgbClr val="0070C0"/>
                          </a:solidFill>
                          <a:effectLst/>
                        </a:rPr>
                        <a:t>Opportunities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opportunities in the market?</a:t>
                      </a:r>
                    </a:p>
                    <a:p>
                      <a:pPr fontAlgn="t"/>
                      <a:r>
                        <a:rPr lang="en-GB" sz="1600" dirty="0">
                          <a:solidFill>
                            <a:srgbClr val="595959"/>
                          </a:solidFill>
                          <a:effectLst/>
                        </a:rPr>
                        <a:t>How can your strengths be used to exploit these?</a:t>
                      </a:r>
                    </a:p>
                    <a:p>
                      <a:pPr fontAlgn="t"/>
                      <a:r>
                        <a:rPr lang="en-GB" sz="1600" dirty="0">
                          <a:solidFill>
                            <a:srgbClr val="595959"/>
                          </a:solidFill>
                          <a:effectLst/>
                        </a:rPr>
                        <a:t>Which weaknesses should you address to do so more efficiently?</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163665504"/>
                  </a:ext>
                </a:extLst>
              </a:tr>
              <a:tr h="1365975">
                <a:tc>
                  <a:txBody>
                    <a:bodyPr/>
                    <a:lstStyle/>
                    <a:p>
                      <a:pPr fontAlgn="t"/>
                      <a:r>
                        <a:rPr lang="en-GB" sz="2000" b="1" dirty="0">
                          <a:solidFill>
                            <a:srgbClr val="0070C0"/>
                          </a:solidFill>
                          <a:effectLst/>
                        </a:rPr>
                        <a:t>Threats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main threats facing your company?</a:t>
                      </a:r>
                    </a:p>
                    <a:p>
                      <a:pPr fontAlgn="t"/>
                      <a:r>
                        <a:rPr lang="en-GB" sz="1600" dirty="0">
                          <a:solidFill>
                            <a:srgbClr val="595959"/>
                          </a:solidFill>
                          <a:effectLst/>
                        </a:rPr>
                        <a:t>How can you use your strengths to address them?</a:t>
                      </a:r>
                    </a:p>
                    <a:p>
                      <a:pPr fontAlgn="t"/>
                      <a:r>
                        <a:rPr lang="en-GB" sz="1600" dirty="0">
                          <a:solidFill>
                            <a:srgbClr val="595959"/>
                          </a:solidFill>
                          <a:effectLst/>
                        </a:rPr>
                        <a:t>Which strengths should you build on to secure and build on your position?</a:t>
                      </a:r>
                    </a:p>
                    <a:p>
                      <a:pPr fontAlgn="t"/>
                      <a:r>
                        <a:rPr lang="en-GB" sz="1600" dirty="0">
                          <a:solidFill>
                            <a:srgbClr val="595959"/>
                          </a:solidFill>
                          <a:effectLst/>
                        </a:rPr>
                        <a:t>Which weaknesses pose the greatest hazard?</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Swot analysis – example of </a:t>
            </a:r>
            <a:r>
              <a:rPr lang="en-GB" dirty="0" err="1"/>
              <a:t>netflix</a:t>
            </a:r>
            <a:endParaRPr lang="en-GB" dirty="0"/>
          </a:p>
        </p:txBody>
      </p:sp>
      <p:sp>
        <p:nvSpPr>
          <p:cNvPr id="26" name="Rectangle 25">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Description automatically generated">
            <a:extLst>
              <a:ext uri="{FF2B5EF4-FFF2-40B4-BE49-F238E27FC236}">
                <a16:creationId xmlns:a16="http://schemas.microsoft.com/office/drawing/2014/main" id="{9F7F90F9-4D35-EB0B-EC7A-9798A3DB0C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0698" y="3418207"/>
            <a:ext cx="4748741" cy="156708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https://youtu.be/pUTZ6NOWeYs?si=eXDbJf81REf4iU6T</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rgbClr val="AE9162"/>
                </a:solidFill>
                <a:effectLst/>
                <a:uLnTx/>
                <a:uFillTx/>
                <a:latin typeface="Franklin Gothic Book" panose="020B0502020104020203"/>
                <a:ea typeface="+mn-ea"/>
                <a:cs typeface="+mn-cs"/>
              </a:rPr>
              <a:t>3:16</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AE916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45</a:t>
            </a:fld>
            <a:endParaRPr kumimoji="0" lang="en-US" b="0" i="0" u="none" strike="noStrike" kern="1200" cap="none" spc="0" normalizeH="0" baseline="0" noProof="0">
              <a:ln>
                <a:noFill/>
              </a:ln>
              <a:solidFill>
                <a:srgbClr val="AE9162"/>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FF2A65FC-9CD8-B7CC-CDA0-BF489C741753}"/>
              </a:ext>
            </a:extLst>
          </p:cNvPr>
          <p:cNvSpPr txBox="1"/>
          <p:nvPr/>
        </p:nvSpPr>
        <p:spPr>
          <a:xfrm>
            <a:off x="3883696" y="6364646"/>
            <a:ext cx="7200858" cy="369332"/>
          </a:xfrm>
          <a:prstGeom prst="rect">
            <a:avLst/>
          </a:prstGeom>
          <a:noFill/>
        </p:spPr>
        <p:txBody>
          <a:bodyPr wrap="square">
            <a:spAutoFit/>
          </a:bodyPr>
          <a:lstStyle/>
          <a:p>
            <a:pPr algn="l"/>
            <a:r>
              <a:rPr lang="en-GB" b="1" i="0" dirty="0">
                <a:solidFill>
                  <a:srgbClr val="0F0F0F"/>
                </a:solidFill>
                <a:effectLst/>
                <a:latin typeface="Roboto" panose="02000000000000000000" pitchFamily="2" charset="0"/>
              </a:rPr>
              <a:t>SWOT Analysis – Swot makes Netflix so successful anyway?</a:t>
            </a:r>
          </a:p>
        </p:txBody>
      </p:sp>
    </p:spTree>
    <p:extLst>
      <p:ext uri="{BB962C8B-B14F-4D97-AF65-F5344CB8AC3E}">
        <p14:creationId xmlns:p14="http://schemas.microsoft.com/office/powerpoint/2010/main" val="1536395817"/>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Archway">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6.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documentManagement/types"/>
    <ds:schemaRef ds:uri="http://www.w3.org/XML/1998/namespace"/>
    <ds:schemaRef ds:uri="16c05727-aa75-4e4a-9b5f-8a80a1165891"/>
    <ds:schemaRef ds:uri="http://purl.org/dc/elements/1.1/"/>
    <ds:schemaRef ds:uri="http://schemas.openxmlformats.org/package/2006/metadata/core-properties"/>
    <ds:schemaRef ds:uri="http://purl.org/dc/dcmitype/"/>
    <ds:schemaRef ds:uri="http://purl.org/dc/terms/"/>
    <ds:schemaRef ds:uri="http://schemas.microsoft.com/office/infopath/2007/PartnerControls"/>
    <ds:schemaRef ds:uri="71af3243-3dd4-4a8d-8c0d-dd76da1f02a5"/>
    <ds:schemaRef ds:uri="http://schemas.microsoft.com/office/2006/metadata/propertie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3833</TotalTime>
  <Words>3130</Words>
  <Application>Microsoft Office PowerPoint</Application>
  <PresentationFormat>Widescreen</PresentationFormat>
  <Paragraphs>407</Paragraphs>
  <Slides>45</Slides>
  <Notes>2</Notes>
  <HiddenSlides>0</HiddenSlides>
  <MMClips>0</MMClips>
  <ScaleCrop>false</ScaleCrop>
  <HeadingPairs>
    <vt:vector size="6" baseType="variant">
      <vt:variant>
        <vt:lpstr>Fonts Used</vt:lpstr>
      </vt:variant>
      <vt:variant>
        <vt:i4>15</vt:i4>
      </vt:variant>
      <vt:variant>
        <vt:lpstr>Theme</vt:lpstr>
      </vt:variant>
      <vt:variant>
        <vt:i4>6</vt:i4>
      </vt:variant>
      <vt:variant>
        <vt:lpstr>Slide Titles</vt:lpstr>
      </vt:variant>
      <vt:variant>
        <vt:i4>45</vt:i4>
      </vt:variant>
    </vt:vector>
  </HeadingPairs>
  <TitlesOfParts>
    <vt:vector size="66" baseType="lpstr">
      <vt:lpstr>Aptos</vt:lpstr>
      <vt:lpstr>Aptos Display</vt:lpstr>
      <vt:lpstr>Arial</vt:lpstr>
      <vt:lpstr>Calibri</vt:lpstr>
      <vt:lpstr>Calisto MT</vt:lpstr>
      <vt:lpstr>Felix Titling</vt:lpstr>
      <vt:lpstr>Franklin Gothic Book</vt:lpstr>
      <vt:lpstr>Franklin Gothic Demi</vt:lpstr>
      <vt:lpstr>Goudy Old Style</vt:lpstr>
      <vt:lpstr>inherit</vt:lpstr>
      <vt:lpstr>Roboto</vt:lpstr>
      <vt:lpstr>Times New Roman</vt:lpstr>
      <vt:lpstr>Univers Condensed</vt:lpstr>
      <vt:lpstr>Wingdings</vt:lpstr>
      <vt:lpstr>Wingdings 2</vt:lpstr>
      <vt:lpstr>DividendVTI</vt:lpstr>
      <vt:lpstr>ChronicleVTI</vt:lpstr>
      <vt:lpstr>Office Theme</vt:lpstr>
      <vt:lpstr>1_Office Theme</vt:lpstr>
      <vt:lpstr>Archway</vt:lpstr>
      <vt:lpstr>Black</vt:lpstr>
      <vt:lpstr>Strategic and Agile Business ManagementBMMB7027</vt:lpstr>
      <vt:lpstr>Mission, Vision and value statements… Let’s see what your reflections are!</vt:lpstr>
      <vt:lpstr>A jAGUAR SHOULD BE A COPY OF NOTHING –SIR WILLIAM LYNOS </vt:lpstr>
      <vt:lpstr>PowerPoint Presentation</vt:lpstr>
      <vt:lpstr>PowerPoint Presentation</vt:lpstr>
      <vt:lpstr>PowerPoint Presentation</vt:lpstr>
      <vt:lpstr>TOYOTA</vt:lpstr>
      <vt:lpstr>PowerPoint Presentation</vt:lpstr>
      <vt:lpstr>PowerPoint Presentation</vt:lpstr>
      <vt:lpstr>PowerPoint Presentation</vt:lpstr>
      <vt:lpstr>Airbus</vt:lpstr>
      <vt:lpstr>Airbus</vt:lpstr>
      <vt:lpstr>PowerPoint Presentation</vt:lpstr>
      <vt:lpstr>PowerPoint Presentation</vt:lpstr>
      <vt:lpstr>Lecture topics</vt:lpstr>
      <vt:lpstr>The exploring Strategy framework &amp;  Strategic Analysis</vt:lpstr>
      <vt:lpstr>Strategic Analysis – the importance of the context</vt:lpstr>
      <vt:lpstr>Layers of business environment</vt:lpstr>
      <vt:lpstr>Analysing the macro environment with Pestel</vt:lpstr>
      <vt:lpstr>Pestle: political factors</vt:lpstr>
      <vt:lpstr>Pestle: Economic factors</vt:lpstr>
      <vt:lpstr>Pestle: Socio-cultural factors</vt:lpstr>
      <vt:lpstr>More on cultural factors</vt:lpstr>
      <vt:lpstr>More on cultural factors</vt:lpstr>
      <vt:lpstr>Technological factors</vt:lpstr>
      <vt:lpstr>Ecological factors</vt:lpstr>
      <vt:lpstr>Legal factors</vt:lpstr>
      <vt:lpstr>Using the PESTEL framework</vt:lpstr>
      <vt:lpstr>PESTEL example</vt:lpstr>
      <vt:lpstr>What to remember for pestel analysis</vt:lpstr>
      <vt:lpstr>Pestel analysis – using McDonald’s as an example</vt:lpstr>
      <vt:lpstr>Porter’s five forces</vt:lpstr>
      <vt:lpstr>Porter’s five forces the five forces that make businesses successful</vt:lpstr>
      <vt:lpstr>Industry types</vt:lpstr>
      <vt:lpstr>buyers</vt:lpstr>
      <vt:lpstr>suppliers</vt:lpstr>
      <vt:lpstr>substitutes</vt:lpstr>
      <vt:lpstr>New entrants</vt:lpstr>
      <vt:lpstr>Competitors / rivalry</vt:lpstr>
      <vt:lpstr>The Five Competitive Forces That Shape Strategy</vt:lpstr>
      <vt:lpstr>Porter’s five forces model – application challenges</vt:lpstr>
      <vt:lpstr>Opportunities and threats</vt:lpstr>
      <vt:lpstr>Swot analysis: Strengths, weaknesses, opportunities and threats</vt:lpstr>
      <vt:lpstr>SWOT Analysis – example questions to ask yourself</vt:lpstr>
      <vt:lpstr>Swot analysis – example of netflix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246</cp:revision>
  <dcterms:created xsi:type="dcterms:W3CDTF">2021-11-30T09:35:50Z</dcterms:created>
  <dcterms:modified xsi:type="dcterms:W3CDTF">2026-10-20T11:34:56Z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