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23"/>
  </p:notesMasterIdLst>
  <p:handoutMasterIdLst>
    <p:handoutMasterId r:id="rId24"/>
  </p:handoutMasterIdLst>
  <p:sldIdLst>
    <p:sldId id="256" r:id="rId5"/>
    <p:sldId id="257" r:id="rId6"/>
    <p:sldId id="265" r:id="rId7"/>
    <p:sldId id="272" r:id="rId8"/>
    <p:sldId id="258" r:id="rId9"/>
    <p:sldId id="259" r:id="rId10"/>
    <p:sldId id="266" r:id="rId11"/>
    <p:sldId id="273" r:id="rId12"/>
    <p:sldId id="269" r:id="rId13"/>
    <p:sldId id="274" r:id="rId14"/>
    <p:sldId id="268" r:id="rId15"/>
    <p:sldId id="278" r:id="rId16"/>
    <p:sldId id="271" r:id="rId17"/>
    <p:sldId id="279" r:id="rId18"/>
    <p:sldId id="270" r:id="rId19"/>
    <p:sldId id="263" r:id="rId20"/>
    <p:sldId id="264" r:id="rId21"/>
    <p:sldId id="277" r:id="rId22"/>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B3A34C9-1C5E-A674-31BB-F874F2E13E52}" name="Aishat Bakre" initials="AB" userId="S::a.bakre@uwtsd.ac.uk::839b68a6-4a2b-45ef-9a5a-14f954bfea5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E2DED9"/>
    <a:srgbClr val="FDFDFD"/>
    <a:srgbClr val="DEDBD8"/>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C2FFA5D-87B4-456A-9821-1D502468CF0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2" autoAdjust="0"/>
    <p:restoredTop sz="94249" autoAdjust="0"/>
  </p:normalViewPr>
  <p:slideViewPr>
    <p:cSldViewPr snapToGrid="0">
      <p:cViewPr varScale="1">
        <p:scale>
          <a:sx n="68" d="100"/>
          <a:sy n="68" d="100"/>
        </p:scale>
        <p:origin x="174" y="60"/>
      </p:cViewPr>
      <p:guideLst/>
    </p:cSldViewPr>
  </p:slideViewPr>
  <p:notesTextViewPr>
    <p:cViewPr>
      <p:scale>
        <a:sx n="1" d="1"/>
        <a:sy n="1" d="1"/>
      </p:scale>
      <p:origin x="0" y="0"/>
    </p:cViewPr>
  </p:notesTextViewPr>
  <p:notesViewPr>
    <p:cSldViewPr snapToGrid="0">
      <p:cViewPr varScale="1">
        <p:scale>
          <a:sx n="86" d="100"/>
          <a:sy n="86" d="100"/>
        </p:scale>
        <p:origin x="311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D6955040-B8E3-4B1C-A54D-9C4F85235BA2}"/>
    <pc:docChg chg="undo custSel addSld modSld sldOrd">
      <pc:chgData name="Aishat Bakre" userId="839b68a6-4a2b-45ef-9a5a-14f954bfea5f" providerId="ADAL" clId="{D6955040-B8E3-4B1C-A54D-9C4F85235BA2}" dt="2023-02-16T17:19:51.617" v="607"/>
      <pc:docMkLst>
        <pc:docMk/>
      </pc:docMkLst>
      <pc:sldChg chg="addCm">
        <pc:chgData name="Aishat Bakre" userId="839b68a6-4a2b-45ef-9a5a-14f954bfea5f" providerId="ADAL" clId="{D6955040-B8E3-4B1C-A54D-9C4F85235BA2}" dt="2023-02-16T14:55:08.611" v="0"/>
        <pc:sldMkLst>
          <pc:docMk/>
          <pc:sldMk cId="2094298288" sldId="257"/>
        </pc:sldMkLst>
      </pc:sldChg>
      <pc:sldChg chg="modSp mod addCm delCm modCm">
        <pc:chgData name="Aishat Bakre" userId="839b68a6-4a2b-45ef-9a5a-14f954bfea5f" providerId="ADAL" clId="{D6955040-B8E3-4B1C-A54D-9C4F85235BA2}" dt="2023-02-16T16:55:56.504" v="249" actId="5793"/>
        <pc:sldMkLst>
          <pc:docMk/>
          <pc:sldMk cId="2449431650" sldId="258"/>
        </pc:sldMkLst>
        <pc:spChg chg="mod">
          <ac:chgData name="Aishat Bakre" userId="839b68a6-4a2b-45ef-9a5a-14f954bfea5f" providerId="ADAL" clId="{D6955040-B8E3-4B1C-A54D-9C4F85235BA2}" dt="2023-02-16T16:33:17.486" v="107" actId="207"/>
          <ac:spMkLst>
            <pc:docMk/>
            <pc:sldMk cId="2449431650" sldId="258"/>
            <ac:spMk id="2" creationId="{B569CD3E-5E33-4EB5-A2CE-C636605E633F}"/>
          </ac:spMkLst>
        </pc:spChg>
        <pc:spChg chg="mod">
          <ac:chgData name="Aishat Bakre" userId="839b68a6-4a2b-45ef-9a5a-14f954bfea5f" providerId="ADAL" clId="{D6955040-B8E3-4B1C-A54D-9C4F85235BA2}" dt="2023-02-16T16:55:56.504" v="249" actId="5793"/>
          <ac:spMkLst>
            <pc:docMk/>
            <pc:sldMk cId="2449431650" sldId="258"/>
            <ac:spMk id="3" creationId="{C3C0199F-A274-44C6-BF37-784A855E6EEA}"/>
          </ac:spMkLst>
        </pc:spChg>
      </pc:sldChg>
      <pc:sldChg chg="modSp mod addCm">
        <pc:chgData name="Aishat Bakre" userId="839b68a6-4a2b-45ef-9a5a-14f954bfea5f" providerId="ADAL" clId="{D6955040-B8E3-4B1C-A54D-9C4F85235BA2}" dt="2023-02-16T16:41:17.688" v="177"/>
        <pc:sldMkLst>
          <pc:docMk/>
          <pc:sldMk cId="2712936521" sldId="259"/>
        </pc:sldMkLst>
        <pc:spChg chg="mod">
          <ac:chgData name="Aishat Bakre" userId="839b68a6-4a2b-45ef-9a5a-14f954bfea5f" providerId="ADAL" clId="{D6955040-B8E3-4B1C-A54D-9C4F85235BA2}" dt="2023-02-16T16:35:54.048" v="175" actId="207"/>
          <ac:spMkLst>
            <pc:docMk/>
            <pc:sldMk cId="2712936521" sldId="259"/>
            <ac:spMk id="3" creationId="{C3C0199F-A274-44C6-BF37-784A855E6EEA}"/>
          </ac:spMkLst>
        </pc:spChg>
      </pc:sldChg>
      <pc:sldChg chg="modSp mod addCm modCm">
        <pc:chgData name="Aishat Bakre" userId="839b68a6-4a2b-45ef-9a5a-14f954bfea5f" providerId="ADAL" clId="{D6955040-B8E3-4B1C-A54D-9C4F85235BA2}" dt="2023-02-16T16:54:32.690" v="247" actId="20577"/>
        <pc:sldMkLst>
          <pc:docMk/>
          <pc:sldMk cId="222393394" sldId="265"/>
        </pc:sldMkLst>
        <pc:spChg chg="mod">
          <ac:chgData name="Aishat Bakre" userId="839b68a6-4a2b-45ef-9a5a-14f954bfea5f" providerId="ADAL" clId="{D6955040-B8E3-4B1C-A54D-9C4F85235BA2}" dt="2023-02-16T16:54:32.690" v="247" actId="20577"/>
          <ac:spMkLst>
            <pc:docMk/>
            <pc:sldMk cId="222393394" sldId="265"/>
            <ac:spMk id="3" creationId="{85810D5C-C593-33B1-D8A3-99B5A3311DFE}"/>
          </ac:spMkLst>
        </pc:spChg>
      </pc:sldChg>
      <pc:sldChg chg="modSp mod ord addCm modCm">
        <pc:chgData name="Aishat Bakre" userId="839b68a6-4a2b-45ef-9a5a-14f954bfea5f" providerId="ADAL" clId="{D6955040-B8E3-4B1C-A54D-9C4F85235BA2}" dt="2023-02-16T17:02:13.746" v="257"/>
        <pc:sldMkLst>
          <pc:docMk/>
          <pc:sldMk cId="3926275437" sldId="266"/>
        </pc:sldMkLst>
        <pc:spChg chg="mod">
          <ac:chgData name="Aishat Bakre" userId="839b68a6-4a2b-45ef-9a5a-14f954bfea5f" providerId="ADAL" clId="{D6955040-B8E3-4B1C-A54D-9C4F85235BA2}" dt="2023-02-16T16:42:16.494" v="183" actId="27636"/>
          <ac:spMkLst>
            <pc:docMk/>
            <pc:sldMk cId="3926275437" sldId="266"/>
            <ac:spMk id="2" creationId="{284AD793-84CA-E766-DB8D-71E032BE40F7}"/>
          </ac:spMkLst>
        </pc:spChg>
        <pc:spChg chg="mod">
          <ac:chgData name="Aishat Bakre" userId="839b68a6-4a2b-45ef-9a5a-14f954bfea5f" providerId="ADAL" clId="{D6955040-B8E3-4B1C-A54D-9C4F85235BA2}" dt="2023-02-16T16:45:05.334" v="204" actId="207"/>
          <ac:spMkLst>
            <pc:docMk/>
            <pc:sldMk cId="3926275437" sldId="266"/>
            <ac:spMk id="3" creationId="{E65D699D-3BDB-74B5-823D-6D62E1B8761D}"/>
          </ac:spMkLst>
        </pc:spChg>
      </pc:sldChg>
      <pc:sldChg chg="ord addCm modCm">
        <pc:chgData name="Aishat Bakre" userId="839b68a6-4a2b-45ef-9a5a-14f954bfea5f" providerId="ADAL" clId="{D6955040-B8E3-4B1C-A54D-9C4F85235BA2}" dt="2023-02-16T17:00:42.468" v="256"/>
        <pc:sldMkLst>
          <pc:docMk/>
          <pc:sldMk cId="3201774299" sldId="267"/>
        </pc:sldMkLst>
      </pc:sldChg>
      <pc:sldChg chg="ord addCm">
        <pc:chgData name="Aishat Bakre" userId="839b68a6-4a2b-45ef-9a5a-14f954bfea5f" providerId="ADAL" clId="{D6955040-B8E3-4B1C-A54D-9C4F85235BA2}" dt="2023-02-16T17:18:07.120" v="606"/>
        <pc:sldMkLst>
          <pc:docMk/>
          <pc:sldMk cId="2116933983" sldId="268"/>
        </pc:sldMkLst>
      </pc:sldChg>
      <pc:sldChg chg="modSp mod addCm modCm">
        <pc:chgData name="Aishat Bakre" userId="839b68a6-4a2b-45ef-9a5a-14f954bfea5f" providerId="ADAL" clId="{D6955040-B8E3-4B1C-A54D-9C4F85235BA2}" dt="2023-02-16T17:10:44.490" v="414"/>
        <pc:sldMkLst>
          <pc:docMk/>
          <pc:sldMk cId="3720046710" sldId="269"/>
        </pc:sldMkLst>
        <pc:spChg chg="mod">
          <ac:chgData name="Aishat Bakre" userId="839b68a6-4a2b-45ef-9a5a-14f954bfea5f" providerId="ADAL" clId="{D6955040-B8E3-4B1C-A54D-9C4F85235BA2}" dt="2023-02-16T17:03:01.565" v="265" actId="207"/>
          <ac:spMkLst>
            <pc:docMk/>
            <pc:sldMk cId="3720046710" sldId="269"/>
            <ac:spMk id="3" creationId="{696C4786-55AE-84A5-0002-38AB0A5FA39C}"/>
          </ac:spMkLst>
        </pc:spChg>
      </pc:sldChg>
      <pc:sldChg chg="addCm">
        <pc:chgData name="Aishat Bakre" userId="839b68a6-4a2b-45ef-9a5a-14f954bfea5f" providerId="ADAL" clId="{D6955040-B8E3-4B1C-A54D-9C4F85235BA2}" dt="2023-02-16T17:19:51.617" v="607"/>
        <pc:sldMkLst>
          <pc:docMk/>
          <pc:sldMk cId="1697576412" sldId="270"/>
        </pc:sldMkLst>
      </pc:sldChg>
      <pc:sldChg chg="modSp mod addCm modCm">
        <pc:chgData name="Aishat Bakre" userId="839b68a6-4a2b-45ef-9a5a-14f954bfea5f" providerId="ADAL" clId="{D6955040-B8E3-4B1C-A54D-9C4F85235BA2}" dt="2023-02-16T16:50:24.094" v="212"/>
        <pc:sldMkLst>
          <pc:docMk/>
          <pc:sldMk cId="2199487016" sldId="271"/>
        </pc:sldMkLst>
        <pc:spChg chg="mod">
          <ac:chgData name="Aishat Bakre" userId="839b68a6-4a2b-45ef-9a5a-14f954bfea5f" providerId="ADAL" clId="{D6955040-B8E3-4B1C-A54D-9C4F85235BA2}" dt="2023-02-16T16:50:07.713" v="211" actId="207"/>
          <ac:spMkLst>
            <pc:docMk/>
            <pc:sldMk cId="2199487016" sldId="271"/>
            <ac:spMk id="3" creationId="{BEEB011F-191C-17BD-96CA-597F630F2544}"/>
          </ac:spMkLst>
        </pc:spChg>
      </pc:sldChg>
      <pc:sldChg chg="modSp new mod addCm">
        <pc:chgData name="Aishat Bakre" userId="839b68a6-4a2b-45ef-9a5a-14f954bfea5f" providerId="ADAL" clId="{D6955040-B8E3-4B1C-A54D-9C4F85235BA2}" dt="2023-02-16T16:55:37.164" v="248" actId="207"/>
        <pc:sldMkLst>
          <pc:docMk/>
          <pc:sldMk cId="4142972439" sldId="272"/>
        </pc:sldMkLst>
        <pc:spChg chg="mod">
          <ac:chgData name="Aishat Bakre" userId="839b68a6-4a2b-45ef-9a5a-14f954bfea5f" providerId="ADAL" clId="{D6955040-B8E3-4B1C-A54D-9C4F85235BA2}" dt="2023-02-16T16:55:37.164" v="248" actId="207"/>
          <ac:spMkLst>
            <pc:docMk/>
            <pc:sldMk cId="4142972439" sldId="272"/>
            <ac:spMk id="2" creationId="{7EC0DEE2-6808-D2C1-3C98-F1C78BA49330}"/>
          </ac:spMkLst>
        </pc:spChg>
        <pc:spChg chg="mod">
          <ac:chgData name="Aishat Bakre" userId="839b68a6-4a2b-45ef-9a5a-14f954bfea5f" providerId="ADAL" clId="{D6955040-B8E3-4B1C-A54D-9C4F85235BA2}" dt="2023-02-16T16:52:30.256" v="229" actId="20577"/>
          <ac:spMkLst>
            <pc:docMk/>
            <pc:sldMk cId="4142972439" sldId="272"/>
            <ac:spMk id="3" creationId="{E79E35D6-4970-ED05-AA33-F896A1013573}"/>
          </ac:spMkLst>
        </pc:spChg>
      </pc:sldChg>
      <pc:sldChg chg="modSp new mod ord">
        <pc:chgData name="Aishat Bakre" userId="839b68a6-4a2b-45ef-9a5a-14f954bfea5f" providerId="ADAL" clId="{D6955040-B8E3-4B1C-A54D-9C4F85235BA2}" dt="2023-02-16T17:11:05.291" v="415" actId="20577"/>
        <pc:sldMkLst>
          <pc:docMk/>
          <pc:sldMk cId="3722279386" sldId="273"/>
        </pc:sldMkLst>
        <pc:spChg chg="mod">
          <ac:chgData name="Aishat Bakre" userId="839b68a6-4a2b-45ef-9a5a-14f954bfea5f" providerId="ADAL" clId="{D6955040-B8E3-4B1C-A54D-9C4F85235BA2}" dt="2023-02-16T17:11:05.291" v="415" actId="20577"/>
          <ac:spMkLst>
            <pc:docMk/>
            <pc:sldMk cId="3722279386" sldId="273"/>
            <ac:spMk id="2" creationId="{D218DB4D-F41A-9CAC-E631-0E4D29445BCC}"/>
          </ac:spMkLst>
        </pc:spChg>
        <pc:spChg chg="mod">
          <ac:chgData name="Aishat Bakre" userId="839b68a6-4a2b-45ef-9a5a-14f954bfea5f" providerId="ADAL" clId="{D6955040-B8E3-4B1C-A54D-9C4F85235BA2}" dt="2023-02-16T17:09:16.177" v="411" actId="207"/>
          <ac:spMkLst>
            <pc:docMk/>
            <pc:sldMk cId="3722279386" sldId="273"/>
            <ac:spMk id="3" creationId="{E003A17E-F7A5-B7E5-DCA2-C52016F9F4B1}"/>
          </ac:spMkLst>
        </pc:spChg>
      </pc:sldChg>
      <pc:sldChg chg="modSp new mod">
        <pc:chgData name="Aishat Bakre" userId="839b68a6-4a2b-45ef-9a5a-14f954bfea5f" providerId="ADAL" clId="{D6955040-B8E3-4B1C-A54D-9C4F85235BA2}" dt="2023-02-16T17:17:04.370" v="605" actId="20577"/>
        <pc:sldMkLst>
          <pc:docMk/>
          <pc:sldMk cId="15238222" sldId="274"/>
        </pc:sldMkLst>
        <pc:spChg chg="mod">
          <ac:chgData name="Aishat Bakre" userId="839b68a6-4a2b-45ef-9a5a-14f954bfea5f" providerId="ADAL" clId="{D6955040-B8E3-4B1C-A54D-9C4F85235BA2}" dt="2023-02-16T17:17:04.370" v="605" actId="20577"/>
          <ac:spMkLst>
            <pc:docMk/>
            <pc:sldMk cId="15238222" sldId="274"/>
            <ac:spMk id="2" creationId="{A75E9077-D44E-9EA1-F268-ACA4F1D4C737}"/>
          </ac:spMkLst>
        </pc:spChg>
        <pc:spChg chg="mod">
          <ac:chgData name="Aishat Bakre" userId="839b68a6-4a2b-45ef-9a5a-14f954bfea5f" providerId="ADAL" clId="{D6955040-B8E3-4B1C-A54D-9C4F85235BA2}" dt="2023-02-16T17:11:57.123" v="418" actId="20577"/>
          <ac:spMkLst>
            <pc:docMk/>
            <pc:sldMk cId="15238222" sldId="274"/>
            <ac:spMk id="3" creationId="{67E0EC29-9E6A-4DA9-529D-C0E5FD7B4BE9}"/>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55500470043685"/>
          <c:y val="8.6211644157859049E-2"/>
          <c:w val="0.85664709225983715"/>
          <c:h val="0.26750733116296294"/>
        </c:manualLayout>
      </c:layout>
      <c:barChart>
        <c:barDir val="col"/>
        <c:grouping val="clustered"/>
        <c:varyColors val="0"/>
        <c:ser>
          <c:idx val="0"/>
          <c:order val="0"/>
          <c:tx>
            <c:strRef>
              <c:f>Sheet1!$B$1</c:f>
              <c:strCache>
                <c:ptCount val="1"/>
                <c:pt idx="0">
                  <c:v>men</c:v>
                </c:pt>
              </c:strCache>
            </c:strRef>
          </c:tx>
          <c:spPr>
            <a:solidFill>
              <a:schemeClr val="accent1"/>
            </a:solidFill>
            <a:ln>
              <a:noFill/>
            </a:ln>
            <a:effectLst/>
          </c:spPr>
          <c:invertIfNegative val="0"/>
          <c:cat>
            <c:strRef>
              <c:f>Sheet1!$A$2:$A$5</c:f>
              <c:strCache>
                <c:ptCount val="4"/>
                <c:pt idx="0">
                  <c:v>Question 1</c:v>
                </c:pt>
                <c:pt idx="1">
                  <c:v>Question 2</c:v>
                </c:pt>
                <c:pt idx="2">
                  <c:v>Question 3</c:v>
                </c:pt>
                <c:pt idx="3">
                  <c:v>Question 4</c:v>
                </c:pt>
              </c:strCache>
            </c:strRef>
          </c:cat>
          <c:val>
            <c:numRef>
              <c:f>Sheet1!$B$2:$B$5</c:f>
              <c:numCache>
                <c:formatCode>General</c:formatCode>
                <c:ptCount val="4"/>
                <c:pt idx="0">
                  <c:v>1</c:v>
                </c:pt>
                <c:pt idx="1">
                  <c:v>2</c:v>
                </c:pt>
                <c:pt idx="2">
                  <c:v>1</c:v>
                </c:pt>
                <c:pt idx="3">
                  <c:v>1</c:v>
                </c:pt>
              </c:numCache>
            </c:numRef>
          </c:val>
          <c:extLst>
            <c:ext xmlns:c16="http://schemas.microsoft.com/office/drawing/2014/chart" uri="{C3380CC4-5D6E-409C-BE32-E72D297353CC}">
              <c16:uniqueId val="{00000000-CC6C-4850-88E8-6FF685094A01}"/>
            </c:ext>
          </c:extLst>
        </c:ser>
        <c:ser>
          <c:idx val="1"/>
          <c:order val="1"/>
          <c:tx>
            <c:strRef>
              <c:f>Sheet1!$C$1</c:f>
              <c:strCache>
                <c:ptCount val="1"/>
                <c:pt idx="0">
                  <c:v>women</c:v>
                </c:pt>
              </c:strCache>
            </c:strRef>
          </c:tx>
          <c:spPr>
            <a:solidFill>
              <a:schemeClr val="accent2"/>
            </a:solidFill>
            <a:ln>
              <a:noFill/>
            </a:ln>
            <a:effectLst/>
          </c:spPr>
          <c:invertIfNegative val="0"/>
          <c:cat>
            <c:strRef>
              <c:f>Sheet1!$A$2:$A$5</c:f>
              <c:strCache>
                <c:ptCount val="4"/>
                <c:pt idx="0">
                  <c:v>Question 1</c:v>
                </c:pt>
                <c:pt idx="1">
                  <c:v>Question 2</c:v>
                </c:pt>
                <c:pt idx="2">
                  <c:v>Question 3</c:v>
                </c:pt>
                <c:pt idx="3">
                  <c:v>Question 4</c:v>
                </c:pt>
              </c:strCache>
            </c:strRef>
          </c:cat>
          <c:val>
            <c:numRef>
              <c:f>Sheet1!$C$2:$C$5</c:f>
              <c:numCache>
                <c:formatCode>General</c:formatCode>
                <c:ptCount val="4"/>
                <c:pt idx="0">
                  <c:v>2</c:v>
                </c:pt>
                <c:pt idx="1">
                  <c:v>1</c:v>
                </c:pt>
                <c:pt idx="2">
                  <c:v>2</c:v>
                </c:pt>
                <c:pt idx="3">
                  <c:v>1</c:v>
                </c:pt>
              </c:numCache>
            </c:numRef>
          </c:val>
          <c:extLst>
            <c:ext xmlns:c16="http://schemas.microsoft.com/office/drawing/2014/chart" uri="{C3380CC4-5D6E-409C-BE32-E72D297353CC}">
              <c16:uniqueId val="{00000001-CC6C-4850-88E8-6FF685094A01}"/>
            </c:ext>
          </c:extLst>
        </c:ser>
        <c:ser>
          <c:idx val="2"/>
          <c:order val="2"/>
          <c:tx>
            <c:strRef>
              <c:f>Sheet1!$D$1</c:f>
              <c:strCache>
                <c:ptCount val="1"/>
                <c:pt idx="0">
                  <c:v>Column1</c:v>
                </c:pt>
              </c:strCache>
            </c:strRef>
          </c:tx>
          <c:spPr>
            <a:solidFill>
              <a:schemeClr val="accent3"/>
            </a:solidFill>
            <a:ln>
              <a:noFill/>
            </a:ln>
            <a:effectLst/>
          </c:spPr>
          <c:invertIfNegative val="0"/>
          <c:cat>
            <c:strRef>
              <c:f>Sheet1!$A$2:$A$5</c:f>
              <c:strCache>
                <c:ptCount val="4"/>
                <c:pt idx="0">
                  <c:v>Question 1</c:v>
                </c:pt>
                <c:pt idx="1">
                  <c:v>Question 2</c:v>
                </c:pt>
                <c:pt idx="2">
                  <c:v>Question 3</c:v>
                </c:pt>
                <c:pt idx="3">
                  <c:v>Question 4</c:v>
                </c:pt>
              </c:strCache>
            </c:strRef>
          </c:cat>
          <c:val>
            <c:numRef>
              <c:f>Sheet1!$D$2:$D$5</c:f>
              <c:numCache>
                <c:formatCode>General</c:formatCode>
                <c:ptCount val="4"/>
              </c:numCache>
            </c:numRef>
          </c:val>
          <c:extLst>
            <c:ext xmlns:c16="http://schemas.microsoft.com/office/drawing/2014/chart" uri="{C3380CC4-5D6E-409C-BE32-E72D297353CC}">
              <c16:uniqueId val="{00000002-CC6C-4850-88E8-6FF685094A01}"/>
            </c:ext>
          </c:extLst>
        </c:ser>
        <c:dLbls>
          <c:showLegendKey val="0"/>
          <c:showVal val="0"/>
          <c:showCatName val="0"/>
          <c:showSerName val="0"/>
          <c:showPercent val="0"/>
          <c:showBubbleSize val="0"/>
        </c:dLbls>
        <c:gapWidth val="219"/>
        <c:overlap val="-27"/>
        <c:axId val="749251832"/>
        <c:axId val="749255768"/>
      </c:barChart>
      <c:catAx>
        <c:axId val="7492518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49255768"/>
        <c:crosses val="autoZero"/>
        <c:auto val="1"/>
        <c:lblAlgn val="ctr"/>
        <c:lblOffset val="100"/>
        <c:noMultiLvlLbl val="0"/>
      </c:catAx>
      <c:valAx>
        <c:axId val="7492557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49251832"/>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D81DDF-98D4-498E-A94D-DDD7A807AD4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6391BFCE-55A1-4C09-B4B5-9359AD6F4D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402055C-5699-4633-A8D1-944F6696172A}" type="datetime1">
              <a:rPr lang="en-GB" smtClean="0"/>
              <a:t>22/02/2023</a:t>
            </a:fld>
            <a:endParaRPr lang="en-GB" dirty="0"/>
          </a:p>
        </p:txBody>
      </p:sp>
      <p:sp>
        <p:nvSpPr>
          <p:cNvPr id="4" name="Footer Placeholder 3">
            <a:extLst>
              <a:ext uri="{FF2B5EF4-FFF2-40B4-BE49-F238E27FC236}">
                <a16:creationId xmlns:a16="http://schemas.microsoft.com/office/drawing/2014/main" id="{4BEEB1F3-97EE-4F0D-B402-E34820EC6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A054877F-A04A-4D6A-A0A8-95CC6E2D2A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0507CFE-5866-4B40-8953-42375E9B5DB3}" type="slidenum">
              <a:rPr lang="en-GB" smtClean="0"/>
              <a:t>‹#›</a:t>
            </a:fld>
            <a:endParaRPr lang="en-GB" dirty="0"/>
          </a:p>
        </p:txBody>
      </p:sp>
    </p:spTree>
    <p:extLst>
      <p:ext uri="{BB962C8B-B14F-4D97-AF65-F5344CB8AC3E}">
        <p14:creationId xmlns:p14="http://schemas.microsoft.com/office/powerpoint/2010/main" val="195525077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929510B7-9DD4-413F-914D-50B10A01918D}" type="datetime1">
              <a:rPr lang="en-GB" noProof="0" smtClean="0"/>
              <a:t>22/02/2023</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CF3874D-A20A-4B3E-9C12-F524953D5B76}" type="slidenum">
              <a:rPr lang="en-GB" noProof="0" smtClean="0"/>
              <a:t>‹#›</a:t>
            </a:fld>
            <a:endParaRPr lang="en-GB" noProof="0" dirty="0"/>
          </a:p>
        </p:txBody>
      </p:sp>
    </p:spTree>
    <p:extLst>
      <p:ext uri="{BB962C8B-B14F-4D97-AF65-F5344CB8AC3E}">
        <p14:creationId xmlns:p14="http://schemas.microsoft.com/office/powerpoint/2010/main" val="228530534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BCF3874D-A20A-4B3E-9C12-F524953D5B76}" type="slidenum">
              <a:rPr lang="en-GB" smtClean="0"/>
              <a:t>1</a:t>
            </a:fld>
            <a:endParaRPr lang="en-GB" dirty="0"/>
          </a:p>
        </p:txBody>
      </p:sp>
    </p:spTree>
    <p:extLst>
      <p:ext uri="{BB962C8B-B14F-4D97-AF65-F5344CB8AC3E}">
        <p14:creationId xmlns:p14="http://schemas.microsoft.com/office/powerpoint/2010/main" val="2535965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2</a:t>
            </a:fld>
            <a:endParaRPr lang="en-GB" dirty="0"/>
          </a:p>
        </p:txBody>
      </p:sp>
    </p:spTree>
    <p:extLst>
      <p:ext uri="{BB962C8B-B14F-4D97-AF65-F5344CB8AC3E}">
        <p14:creationId xmlns:p14="http://schemas.microsoft.com/office/powerpoint/2010/main" val="1244747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5</a:t>
            </a:fld>
            <a:endParaRPr lang="en-GB" dirty="0"/>
          </a:p>
        </p:txBody>
      </p:sp>
    </p:spTree>
    <p:extLst>
      <p:ext uri="{BB962C8B-B14F-4D97-AF65-F5344CB8AC3E}">
        <p14:creationId xmlns:p14="http://schemas.microsoft.com/office/powerpoint/2010/main" val="1660245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6</a:t>
            </a:fld>
            <a:endParaRPr lang="en-GB" dirty="0"/>
          </a:p>
        </p:txBody>
      </p:sp>
    </p:spTree>
    <p:extLst>
      <p:ext uri="{BB962C8B-B14F-4D97-AF65-F5344CB8AC3E}">
        <p14:creationId xmlns:p14="http://schemas.microsoft.com/office/powerpoint/2010/main" val="933784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16</a:t>
            </a:fld>
            <a:endParaRPr lang="en-GB" dirty="0"/>
          </a:p>
        </p:txBody>
      </p:sp>
    </p:spTree>
    <p:extLst>
      <p:ext uri="{BB962C8B-B14F-4D97-AF65-F5344CB8AC3E}">
        <p14:creationId xmlns:p14="http://schemas.microsoft.com/office/powerpoint/2010/main" val="2379002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17</a:t>
            </a:fld>
            <a:endParaRPr lang="en-GB" dirty="0"/>
          </a:p>
        </p:txBody>
      </p:sp>
    </p:spTree>
    <p:extLst>
      <p:ext uri="{BB962C8B-B14F-4D97-AF65-F5344CB8AC3E}">
        <p14:creationId xmlns:p14="http://schemas.microsoft.com/office/powerpoint/2010/main" val="3363329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7464" y="802298"/>
            <a:ext cx="8637073" cy="2541431"/>
          </a:xfrm>
        </p:spPr>
        <p:txBody>
          <a:bodyPr bIns="0" rtlCol="0" anchor="b">
            <a:normAutofit/>
          </a:bodyPr>
          <a:lstStyle>
            <a:lvl1pPr algn="l">
              <a:defRPr sz="6600"/>
            </a:lvl1pPr>
          </a:lstStyle>
          <a:p>
            <a:pPr rtl="0"/>
            <a:r>
              <a:rPr lang="en-US" noProof="0"/>
              <a:t>Click to edit Master title style</a:t>
            </a:r>
            <a:endParaRPr lang="en-GB" noProof="0"/>
          </a:p>
        </p:txBody>
      </p:sp>
      <p:sp>
        <p:nvSpPr>
          <p:cNvPr id="3" name="Subtitle 2"/>
          <p:cNvSpPr>
            <a:spLocks noGrp="1"/>
          </p:cNvSpPr>
          <p:nvPr>
            <p:ph type="subTitle" idx="1"/>
          </p:nvPr>
        </p:nvSpPr>
        <p:spPr>
          <a:xfrm>
            <a:off x="1777464" y="3531204"/>
            <a:ext cx="8637072" cy="977621"/>
          </a:xfrm>
        </p:spPr>
        <p:txBody>
          <a:bodyPr tIns="91440" bIns="91440" rtlCol="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p:cNvSpPr>
            <a:spLocks noGrp="1"/>
          </p:cNvSpPr>
          <p:nvPr>
            <p:ph type="dt" sz="half" idx="10"/>
          </p:nvPr>
        </p:nvSpPr>
        <p:spPr>
          <a:xfrm>
            <a:off x="6913821" y="6370429"/>
            <a:ext cx="3500715" cy="309201"/>
          </a:xfrm>
        </p:spPr>
        <p:txBody>
          <a:bodyPr rtlCol="0"/>
          <a:lstStyle/>
          <a:p>
            <a:pPr rtl="0"/>
            <a:fld id="{A4F6F9D9-FB5B-4182-87D0-FA865FBEC673}" type="datetime1">
              <a:rPr lang="en-GB" noProof="0" smtClean="0"/>
              <a:t>22/02/2023</a:t>
            </a:fld>
            <a:endParaRPr lang="en-GB" noProof="0" dirty="0"/>
          </a:p>
        </p:txBody>
      </p:sp>
      <p:sp>
        <p:nvSpPr>
          <p:cNvPr id="5" name="Footer Placeholder 4"/>
          <p:cNvSpPr>
            <a:spLocks noGrp="1"/>
          </p:cNvSpPr>
          <p:nvPr>
            <p:ph type="ftr" sz="quarter" idx="11"/>
          </p:nvPr>
        </p:nvSpPr>
        <p:spPr>
          <a:xfrm>
            <a:off x="1777464" y="6370430"/>
            <a:ext cx="4973915" cy="309201"/>
          </a:xfrm>
        </p:spPr>
        <p:txBody>
          <a:bodyPr rtlCol="0"/>
          <a:lstStyle/>
          <a:p>
            <a:pPr rtl="0"/>
            <a:r>
              <a:rPr lang="en-GB" noProof="0" dirty="0"/>
              <a:t>Add Footer Here</a:t>
            </a:r>
          </a:p>
        </p:txBody>
      </p:sp>
      <p:cxnSp>
        <p:nvCxnSpPr>
          <p:cNvPr id="15" name="Straight Connector 14"/>
          <p:cNvCxnSpPr/>
          <p:nvPr/>
        </p:nvCxnSpPr>
        <p:spPr>
          <a:xfrm>
            <a:off x="1777464"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640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9C472AE-2C6D-4758-84B9-3482850669A9}" type="datetime1">
              <a:rPr lang="en-GB" noProof="0" smtClean="0"/>
              <a:t>22/02/2023</a:t>
            </a:fld>
            <a:endParaRPr lang="en-GB" noProof="0" dirty="0"/>
          </a:p>
        </p:txBody>
      </p:sp>
      <p:sp>
        <p:nvSpPr>
          <p:cNvPr id="5" name="Footer Placeholder 4"/>
          <p:cNvSpPr>
            <a:spLocks noGrp="1"/>
          </p:cNvSpPr>
          <p:nvPr>
            <p:ph type="ftr" sz="quarter" idx="11"/>
          </p:nvPr>
        </p:nvSpPr>
        <p:spPr/>
        <p:txBody>
          <a:bodyPr rtlCol="0"/>
          <a:lstStyle/>
          <a:p>
            <a:pPr rtl="0"/>
            <a:r>
              <a:rPr lang="en-GB" noProof="0" dirty="0"/>
              <a:t>Add Footer Here</a:t>
            </a:r>
          </a:p>
        </p:txBody>
      </p:sp>
      <p:cxnSp>
        <p:nvCxnSpPr>
          <p:cNvPr id="33" name="Straight Connector 32"/>
          <p:cNvCxnSpPr/>
          <p:nvPr/>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6" name="Title 5">
            <a:extLst>
              <a:ext uri="{FF2B5EF4-FFF2-40B4-BE49-F238E27FC236}">
                <a16:creationId xmlns:a16="http://schemas.microsoft.com/office/drawing/2014/main" id="{C414FF1F-6558-4E39-87DB-276E44F5477C}"/>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356888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887950"/>
          </a:xfrm>
        </p:spPr>
        <p:txBody>
          <a:bodyPr rtlCol="0" anchor="b">
            <a:normAutofit/>
          </a:bodyPr>
          <a:lstStyle>
            <a:lvl1pPr algn="l">
              <a:defRPr sz="36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780777" y="3806195"/>
            <a:ext cx="8630446" cy="1012929"/>
          </a:xfrm>
        </p:spPr>
        <p:txBody>
          <a:bodyPr tIns="91440" rtlCol="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83A7F1DB-1DC1-4C29-B49E-CD94CE9FCCB8}" type="datetime1">
              <a:rPr lang="en-GB" noProof="0" smtClean="0"/>
              <a:t>22/02/2023</a:t>
            </a:fld>
            <a:endParaRPr lang="en-GB" noProof="0" dirty="0"/>
          </a:p>
        </p:txBody>
      </p:sp>
      <p:sp>
        <p:nvSpPr>
          <p:cNvPr id="5" name="Footer Placeholder 4"/>
          <p:cNvSpPr>
            <a:spLocks noGrp="1"/>
          </p:cNvSpPr>
          <p:nvPr>
            <p:ph type="ftr" sz="quarter" idx="11"/>
          </p:nvPr>
        </p:nvSpPr>
        <p:spPr/>
        <p:txBody>
          <a:bodyPr rtlCol="0"/>
          <a:lstStyle/>
          <a:p>
            <a:pPr rtl="0"/>
            <a:r>
              <a:rPr lang="en-GB" noProof="0" dirty="0"/>
              <a:t>Add Footer Here</a:t>
            </a:r>
          </a:p>
        </p:txBody>
      </p:sp>
      <p:cxnSp>
        <p:nvCxnSpPr>
          <p:cNvPr id="15" name="Straight Connector 14"/>
          <p:cNvCxnSpPr/>
          <p:nvPr/>
        </p:nvCxnSpPr>
        <p:spPr>
          <a:xfrm>
            <a:off x="1780777"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013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92239" y="2161853"/>
            <a:ext cx="4645152" cy="3448595"/>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6258679" y="2168318"/>
            <a:ext cx="4645152" cy="3441520"/>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D6841E75-FBC7-435D-9EC3-A21073C5B3F3}" type="datetime1">
              <a:rPr lang="en-GB" noProof="0" smtClean="0"/>
              <a:t>22/02/2023</a:t>
            </a:fld>
            <a:endParaRPr lang="en-GB" noProof="0" dirty="0"/>
          </a:p>
        </p:txBody>
      </p:sp>
      <p:sp>
        <p:nvSpPr>
          <p:cNvPr id="6" name="Footer Placeholder 5"/>
          <p:cNvSpPr>
            <a:spLocks noGrp="1"/>
          </p:cNvSpPr>
          <p:nvPr>
            <p:ph type="ftr" sz="quarter" idx="11"/>
          </p:nvPr>
        </p:nvSpPr>
        <p:spPr/>
        <p:txBody>
          <a:bodyPr rtlCol="0"/>
          <a:lstStyle/>
          <a:p>
            <a:pPr rtl="0"/>
            <a:r>
              <a:rPr lang="en-GB" noProof="0" dirty="0"/>
              <a:t>Add Footer Here</a:t>
            </a:r>
          </a:p>
        </p:txBody>
      </p:sp>
      <p:cxnSp>
        <p:nvCxnSpPr>
          <p:cNvPr id="9" name="Straight Connector 8">
            <a:extLst>
              <a:ext uri="{FF2B5EF4-FFF2-40B4-BE49-F238E27FC236}">
                <a16:creationId xmlns:a16="http://schemas.microsoft.com/office/drawing/2014/main" id="{4715607D-9DE2-4687-AAF8-EF2427252A90}"/>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id="{2F96D46B-C1B8-46AB-87DF-61A8058B1F42}"/>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277750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87315" y="1950795"/>
            <a:ext cx="4645152" cy="801943"/>
          </a:xfrm>
        </p:spPr>
        <p:txBody>
          <a:bodyPr rtlCol="0"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287315" y="2755515"/>
            <a:ext cx="4645152" cy="2644457"/>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6252486" y="1954249"/>
            <a:ext cx="4645152" cy="802237"/>
          </a:xfrm>
        </p:spPr>
        <p:txBody>
          <a:bodyPr rtlCol="0"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252486" y="2752737"/>
            <a:ext cx="4645152" cy="2637371"/>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DDA904D-4039-4DAB-ADB7-AA2B19CB5904}" type="datetime1">
              <a:rPr lang="en-GB" noProof="0" smtClean="0"/>
              <a:t>22/02/2023</a:t>
            </a:fld>
            <a:endParaRPr lang="en-GB" noProof="0" dirty="0"/>
          </a:p>
        </p:txBody>
      </p:sp>
      <p:sp>
        <p:nvSpPr>
          <p:cNvPr id="8" name="Footer Placeholder 7"/>
          <p:cNvSpPr>
            <a:spLocks noGrp="1"/>
          </p:cNvSpPr>
          <p:nvPr>
            <p:ph type="ftr" sz="quarter" idx="11"/>
          </p:nvPr>
        </p:nvSpPr>
        <p:spPr/>
        <p:txBody>
          <a:bodyPr rtlCol="0"/>
          <a:lstStyle/>
          <a:p>
            <a:pPr rtl="0"/>
            <a:r>
              <a:rPr lang="en-GB" noProof="0" dirty="0"/>
              <a:t>Add Footer Here</a:t>
            </a:r>
          </a:p>
        </p:txBody>
      </p:sp>
      <p:cxnSp>
        <p:nvCxnSpPr>
          <p:cNvPr id="11" name="Straight Connector 10">
            <a:extLst>
              <a:ext uri="{FF2B5EF4-FFF2-40B4-BE49-F238E27FC236}">
                <a16:creationId xmlns:a16="http://schemas.microsoft.com/office/drawing/2014/main" id="{C384AA55-1960-47F4-BA3C-E97A6F2D0B19}"/>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9" name="Title 8">
            <a:extLst>
              <a:ext uri="{FF2B5EF4-FFF2-40B4-BE49-F238E27FC236}">
                <a16:creationId xmlns:a16="http://schemas.microsoft.com/office/drawing/2014/main" id="{09471694-1220-4CFC-A31F-622E5D3DE2D5}"/>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981749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rtlCol="0"/>
          <a:lstStyle/>
          <a:p>
            <a:pPr rtl="0"/>
            <a:fld id="{F15C4209-BBD3-453B-831B-A301F68FE89E}" type="datetime1">
              <a:rPr lang="en-GB" noProof="0" smtClean="0"/>
              <a:t>22/02/2023</a:t>
            </a:fld>
            <a:endParaRPr lang="en-GB" noProof="0" dirty="0"/>
          </a:p>
        </p:txBody>
      </p:sp>
      <p:sp>
        <p:nvSpPr>
          <p:cNvPr id="4" name="Footer Placeholder 3"/>
          <p:cNvSpPr>
            <a:spLocks noGrp="1"/>
          </p:cNvSpPr>
          <p:nvPr>
            <p:ph type="ftr" sz="quarter" idx="11"/>
          </p:nvPr>
        </p:nvSpPr>
        <p:spPr/>
        <p:txBody>
          <a:bodyPr rtlCol="0"/>
          <a:lstStyle/>
          <a:p>
            <a:pPr rtl="0"/>
            <a:r>
              <a:rPr lang="en-GB" noProof="0" dirty="0"/>
              <a:t>Add Footer Here</a:t>
            </a:r>
          </a:p>
        </p:txBody>
      </p:sp>
      <p:cxnSp>
        <p:nvCxnSpPr>
          <p:cNvPr id="7" name="Straight Connector 6">
            <a:extLst>
              <a:ext uri="{FF2B5EF4-FFF2-40B4-BE49-F238E27FC236}">
                <a16:creationId xmlns:a16="http://schemas.microsoft.com/office/drawing/2014/main"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id="{3DF0054B-B64C-418E-A1B8-428EE4A1DB50}"/>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45395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rtlCol="0"/>
          <a:lstStyle/>
          <a:p>
            <a:pPr rtl="0"/>
            <a:fld id="{CACDF440-2E41-4B25-8E82-B21392874E92}" type="datetime1">
              <a:rPr lang="en-GB" noProof="0" smtClean="0"/>
              <a:t>22/02/2023</a:t>
            </a:fld>
            <a:endParaRPr lang="en-GB" noProof="0" dirty="0"/>
          </a:p>
        </p:txBody>
      </p:sp>
      <p:sp>
        <p:nvSpPr>
          <p:cNvPr id="4" name="Footer Placeholder 3"/>
          <p:cNvSpPr>
            <a:spLocks noGrp="1"/>
          </p:cNvSpPr>
          <p:nvPr>
            <p:ph type="ftr" sz="quarter" idx="11"/>
          </p:nvPr>
        </p:nvSpPr>
        <p:spPr/>
        <p:txBody>
          <a:bodyPr rtlCol="0"/>
          <a:lstStyle/>
          <a:p>
            <a:pPr rtl="0"/>
            <a:r>
              <a:rPr lang="en-GB" noProof="0" dirty="0"/>
              <a:t>Add Footer Here</a:t>
            </a:r>
          </a:p>
        </p:txBody>
      </p:sp>
      <p:cxnSp>
        <p:nvCxnSpPr>
          <p:cNvPr id="7" name="Straight Connector 6">
            <a:extLst>
              <a:ext uri="{FF2B5EF4-FFF2-40B4-BE49-F238E27FC236}">
                <a16:creationId xmlns:a16="http://schemas.microsoft.com/office/drawing/2014/main"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id="{3DF0054B-B64C-418E-A1B8-428EE4A1DB50}"/>
              </a:ext>
            </a:extLst>
          </p:cNvPr>
          <p:cNvSpPr>
            <a:spLocks noGrp="1"/>
          </p:cNvSpPr>
          <p:nvPr>
            <p:ph type="title"/>
          </p:nvPr>
        </p:nvSpPr>
        <p:spPr/>
        <p:txBody>
          <a:bodyPr rtlCol="0"/>
          <a:lstStyle/>
          <a:p>
            <a:pPr rtl="0"/>
            <a:r>
              <a:rPr lang="en-US" noProof="0"/>
              <a:t>Click to edit Master title style</a:t>
            </a:r>
            <a:endParaRPr lang="en-GB" noProof="0"/>
          </a:p>
        </p:txBody>
      </p:sp>
      <p:sp>
        <p:nvSpPr>
          <p:cNvPr id="6" name="Text Placeholder 5">
            <a:extLst>
              <a:ext uri="{FF2B5EF4-FFF2-40B4-BE49-F238E27FC236}">
                <a16:creationId xmlns:a16="http://schemas.microsoft.com/office/drawing/2014/main" id="{A5A680F6-C147-410B-94DF-19850752D7DF}"/>
              </a:ext>
            </a:extLst>
          </p:cNvPr>
          <p:cNvSpPr>
            <a:spLocks noGrp="1"/>
          </p:cNvSpPr>
          <p:nvPr>
            <p:ph type="body" sz="quarter" idx="12"/>
          </p:nvPr>
        </p:nvSpPr>
        <p:spPr>
          <a:xfrm>
            <a:off x="1694656" y="1865037"/>
            <a:ext cx="8802688" cy="3127927"/>
          </a:xfrm>
        </p:spPr>
        <p:txBody>
          <a:bodyPr rtlCol="0" anchor="ctr">
            <a:normAutofit/>
          </a:bodyPr>
          <a:lstStyle>
            <a:lvl1pPr marL="0" indent="0" algn="ctr">
              <a:buNone/>
              <a:defRPr sz="6000"/>
            </a:lvl1pPr>
            <a:lvl2pPr marL="457200" indent="0">
              <a:buNone/>
              <a:defRPr/>
            </a:lvl2pPr>
          </a:lstStyle>
          <a:p>
            <a:pPr lvl="0" rtl="0"/>
            <a:r>
              <a:rPr lang="en-US" noProof="0"/>
              <a:t>Click to edit Master text styles</a:t>
            </a:r>
          </a:p>
        </p:txBody>
      </p:sp>
    </p:spTree>
    <p:extLst>
      <p:ext uri="{BB962C8B-B14F-4D97-AF65-F5344CB8AC3E}">
        <p14:creationId xmlns:p14="http://schemas.microsoft.com/office/powerpoint/2010/main" val="4010242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F772349C-68BB-48C2-AD75-90FBF5534F90}" type="datetime1">
              <a:rPr lang="en-GB" noProof="0" smtClean="0"/>
              <a:t>22/02/2023</a:t>
            </a:fld>
            <a:endParaRPr lang="en-GB" noProof="0" dirty="0"/>
          </a:p>
        </p:txBody>
      </p:sp>
      <p:sp>
        <p:nvSpPr>
          <p:cNvPr id="3" name="Footer Placeholder 2"/>
          <p:cNvSpPr>
            <a:spLocks noGrp="1"/>
          </p:cNvSpPr>
          <p:nvPr>
            <p:ph type="ftr" sz="quarter" idx="11"/>
          </p:nvPr>
        </p:nvSpPr>
        <p:spPr/>
        <p:txBody>
          <a:bodyPr rtlCol="0"/>
          <a:lstStyle/>
          <a:p>
            <a:pPr rtl="0"/>
            <a:r>
              <a:rPr lang="en-GB" noProof="0" dirty="0"/>
              <a:t>Add Footer Here</a:t>
            </a:r>
          </a:p>
        </p:txBody>
      </p:sp>
    </p:spTree>
    <p:extLst>
      <p:ext uri="{BB962C8B-B14F-4D97-AF65-F5344CB8AC3E}">
        <p14:creationId xmlns:p14="http://schemas.microsoft.com/office/powerpoint/2010/main" val="3771245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5246" y="1645522"/>
            <a:ext cx="5807176" cy="3840852"/>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1290909" y="1645522"/>
            <a:ext cx="3600000" cy="383672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98778AE1-BCEF-430B-A66D-E0CD21932E55}" type="datetime1">
              <a:rPr lang="en-GB" noProof="0" smtClean="0"/>
              <a:t>22/02/2023</a:t>
            </a:fld>
            <a:endParaRPr lang="en-GB" noProof="0" dirty="0"/>
          </a:p>
        </p:txBody>
      </p:sp>
      <p:sp>
        <p:nvSpPr>
          <p:cNvPr id="6" name="Footer Placeholder 5"/>
          <p:cNvSpPr>
            <a:spLocks noGrp="1"/>
          </p:cNvSpPr>
          <p:nvPr>
            <p:ph type="ftr" sz="quarter" idx="11"/>
          </p:nvPr>
        </p:nvSpPr>
        <p:spPr/>
        <p:txBody>
          <a:bodyPr rtlCol="0"/>
          <a:lstStyle/>
          <a:p>
            <a:pPr rtl="0"/>
            <a:r>
              <a:rPr lang="en-GB" noProof="0" dirty="0"/>
              <a:t>Add Footer Here</a:t>
            </a:r>
          </a:p>
        </p:txBody>
      </p:sp>
      <p:cxnSp>
        <p:nvCxnSpPr>
          <p:cNvPr id="9" name="Straight Connector 8">
            <a:extLst>
              <a:ext uri="{FF2B5EF4-FFF2-40B4-BE49-F238E27FC236}">
                <a16:creationId xmlns:a16="http://schemas.microsoft.com/office/drawing/2014/main"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id="{1B74F78C-6D32-47C3-ABB2-6E7092A9C4A3}"/>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328165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and Gallery ">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0394"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7873638" y="5144980"/>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A889398-08E9-4F89-9268-640DE18F12F9}" type="datetime1">
              <a:rPr lang="en-GB" noProof="0" smtClean="0"/>
              <a:t>22/02/2023</a:t>
            </a:fld>
            <a:endParaRPr lang="en-GB" noProof="0" dirty="0"/>
          </a:p>
        </p:txBody>
      </p:sp>
      <p:sp>
        <p:nvSpPr>
          <p:cNvPr id="6" name="Footer Placeholder 5"/>
          <p:cNvSpPr>
            <a:spLocks noGrp="1"/>
          </p:cNvSpPr>
          <p:nvPr>
            <p:ph type="ftr" sz="quarter" idx="11"/>
          </p:nvPr>
        </p:nvSpPr>
        <p:spPr/>
        <p:txBody>
          <a:bodyPr rtlCol="0"/>
          <a:lstStyle/>
          <a:p>
            <a:pPr rtl="0"/>
            <a:r>
              <a:rPr lang="en-GB" noProof="0" dirty="0"/>
              <a:t>Add Footer Here</a:t>
            </a:r>
          </a:p>
        </p:txBody>
      </p:sp>
      <p:cxnSp>
        <p:nvCxnSpPr>
          <p:cNvPr id="9" name="Straight Connector 8">
            <a:extLst>
              <a:ext uri="{FF2B5EF4-FFF2-40B4-BE49-F238E27FC236}">
                <a16:creationId xmlns:a16="http://schemas.microsoft.com/office/drawing/2014/main"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8" name="Content Placeholder 2">
            <a:extLst>
              <a:ext uri="{FF2B5EF4-FFF2-40B4-BE49-F238E27FC236}">
                <a16:creationId xmlns:a16="http://schemas.microsoft.com/office/drawing/2014/main" id="{9DE9A20D-024F-4A17-9B20-526AA4037253}"/>
              </a:ext>
            </a:extLst>
          </p:cNvPr>
          <p:cNvSpPr>
            <a:spLocks noGrp="1"/>
          </p:cNvSpPr>
          <p:nvPr>
            <p:ph idx="12"/>
          </p:nvPr>
        </p:nvSpPr>
        <p:spPr>
          <a:xfrm>
            <a:off x="4602108"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Content Placeholder 2">
            <a:extLst>
              <a:ext uri="{FF2B5EF4-FFF2-40B4-BE49-F238E27FC236}">
                <a16:creationId xmlns:a16="http://schemas.microsoft.com/office/drawing/2014/main" id="{37D8F60F-F9DD-4AAC-BF28-C004CCDF2D69}"/>
              </a:ext>
            </a:extLst>
          </p:cNvPr>
          <p:cNvSpPr>
            <a:spLocks noGrp="1"/>
          </p:cNvSpPr>
          <p:nvPr>
            <p:ph idx="13"/>
          </p:nvPr>
        </p:nvSpPr>
        <p:spPr>
          <a:xfrm>
            <a:off x="7873638"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1" name="Text Placeholder 3">
            <a:extLst>
              <a:ext uri="{FF2B5EF4-FFF2-40B4-BE49-F238E27FC236}">
                <a16:creationId xmlns:a16="http://schemas.microsoft.com/office/drawing/2014/main" id="{8F09FDD8-5B1C-4AAA-8EEC-0A77C9E477D1}"/>
              </a:ext>
            </a:extLst>
          </p:cNvPr>
          <p:cNvSpPr>
            <a:spLocks noGrp="1"/>
          </p:cNvSpPr>
          <p:nvPr>
            <p:ph type="body" sz="half" idx="14"/>
          </p:nvPr>
        </p:nvSpPr>
        <p:spPr>
          <a:xfrm>
            <a:off x="4595889" y="5144979"/>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12" name="Text Placeholder 3">
            <a:extLst>
              <a:ext uri="{FF2B5EF4-FFF2-40B4-BE49-F238E27FC236}">
                <a16:creationId xmlns:a16="http://schemas.microsoft.com/office/drawing/2014/main" id="{E6DF0B7E-E17E-4875-966D-4DE67F755B71}"/>
              </a:ext>
            </a:extLst>
          </p:cNvPr>
          <p:cNvSpPr>
            <a:spLocks noGrp="1"/>
          </p:cNvSpPr>
          <p:nvPr>
            <p:ph type="body" sz="half" idx="15"/>
          </p:nvPr>
        </p:nvSpPr>
        <p:spPr>
          <a:xfrm>
            <a:off x="1306587" y="5144978"/>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cxnSp>
        <p:nvCxnSpPr>
          <p:cNvPr id="13" name="Straight Connector 12">
            <a:extLst>
              <a:ext uri="{FF2B5EF4-FFF2-40B4-BE49-F238E27FC236}">
                <a16:creationId xmlns:a16="http://schemas.microsoft.com/office/drawing/2014/main" id="{5685D963-B130-47E9-AFCC-AEBED2B1155B}"/>
              </a:ext>
            </a:extLst>
          </p:cNvPr>
          <p:cNvCxnSpPr>
            <a:cxnSpLocks/>
          </p:cNvCxnSpPr>
          <p:nvPr userDrawn="1"/>
        </p:nvCxnSpPr>
        <p:spPr>
          <a:xfrm>
            <a:off x="448407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cxnSp>
        <p:nvCxnSpPr>
          <p:cNvPr id="14" name="Straight Connector 13">
            <a:extLst>
              <a:ext uri="{FF2B5EF4-FFF2-40B4-BE49-F238E27FC236}">
                <a16:creationId xmlns:a16="http://schemas.microsoft.com/office/drawing/2014/main" id="{2FA9B6CF-713A-4942-BE35-A61AFCDDFD3D}"/>
              </a:ext>
            </a:extLst>
          </p:cNvPr>
          <p:cNvCxnSpPr>
            <a:cxnSpLocks/>
          </p:cNvCxnSpPr>
          <p:nvPr userDrawn="1"/>
        </p:nvCxnSpPr>
        <p:spPr>
          <a:xfrm>
            <a:off x="775774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sp>
        <p:nvSpPr>
          <p:cNvPr id="19" name="Text Placeholder 18">
            <a:extLst>
              <a:ext uri="{FF2B5EF4-FFF2-40B4-BE49-F238E27FC236}">
                <a16:creationId xmlns:a16="http://schemas.microsoft.com/office/drawing/2014/main" id="{93809A32-C7A4-4739-994B-BE492F855ACC}"/>
              </a:ext>
            </a:extLst>
          </p:cNvPr>
          <p:cNvSpPr>
            <a:spLocks noGrp="1"/>
          </p:cNvSpPr>
          <p:nvPr>
            <p:ph type="body" sz="quarter" idx="16"/>
          </p:nvPr>
        </p:nvSpPr>
        <p:spPr>
          <a:xfrm>
            <a:off x="1290908" y="1617663"/>
            <a:ext cx="9618391" cy="1336675"/>
          </a:xfrm>
        </p:spPr>
        <p:txBody>
          <a:bodyPr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Title 6">
            <a:extLst>
              <a:ext uri="{FF2B5EF4-FFF2-40B4-BE49-F238E27FC236}">
                <a16:creationId xmlns:a16="http://schemas.microsoft.com/office/drawing/2014/main" id="{2C1ABD52-D5FE-4FC2-8449-5DA0E52853E1}"/>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2242703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rtlCol="0" anchor="b">
            <a:normAutofit/>
          </a:bodyPr>
          <a:lstStyle>
            <a:lvl1pPr>
              <a:defRPr sz="320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dirty="0"/>
              <a:t>Click icon to add picture</a:t>
            </a:r>
            <a:endParaRPr lang="en-GB" noProof="0" dirty="0"/>
          </a:p>
        </p:txBody>
      </p:sp>
      <p:sp>
        <p:nvSpPr>
          <p:cNvPr id="4" name="Text Placeholder 3"/>
          <p:cNvSpPr>
            <a:spLocks noGrp="1"/>
          </p:cNvSpPr>
          <p:nvPr>
            <p:ph type="body" sz="half" idx="2"/>
          </p:nvPr>
        </p:nvSpPr>
        <p:spPr>
          <a:xfrm>
            <a:off x="1450329" y="3145992"/>
            <a:ext cx="5524404" cy="2003742"/>
          </a:xfrm>
        </p:spPr>
        <p:txBody>
          <a:bodyPr rtlCol="0">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a:xfrm>
            <a:off x="7236069" y="6332578"/>
            <a:ext cx="4315852" cy="320123"/>
          </a:xfrm>
        </p:spPr>
        <p:txBody>
          <a:bodyPr rtlCol="0"/>
          <a:lstStyle>
            <a:lvl1pPr algn="r">
              <a:defRPr/>
            </a:lvl1pPr>
          </a:lstStyle>
          <a:p>
            <a:pPr rtl="0"/>
            <a:fld id="{20CDF77E-6A09-4113-8113-5B83FDCA9866}" type="datetime1">
              <a:rPr lang="en-GB" noProof="0" smtClean="0"/>
              <a:t>22/02/2023</a:t>
            </a:fld>
            <a:endParaRPr lang="en-GB" noProof="0" dirty="0"/>
          </a:p>
        </p:txBody>
      </p:sp>
      <p:sp>
        <p:nvSpPr>
          <p:cNvPr id="6" name="Footer Placeholder 5"/>
          <p:cNvSpPr>
            <a:spLocks noGrp="1"/>
          </p:cNvSpPr>
          <p:nvPr>
            <p:ph type="ftr" sz="quarter" idx="11"/>
          </p:nvPr>
        </p:nvSpPr>
        <p:spPr>
          <a:xfrm>
            <a:off x="1447382" y="6332578"/>
            <a:ext cx="5541004" cy="320931"/>
          </a:xfrm>
        </p:spPr>
        <p:txBody>
          <a:bodyPr rtlCol="0"/>
          <a:lstStyle/>
          <a:p>
            <a:pPr rtl="0"/>
            <a:r>
              <a:rPr lang="en-GB" noProof="0" dirty="0"/>
              <a:t>Add Footer Here</a:t>
            </a: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1589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cstate="screen">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a:ext>
            </a:extLst>
          </a:blip>
          <a:srcRect b="-1562"/>
          <a:stretch/>
        </p:blipFill>
        <p:spPr bwMode="black">
          <a:xfrm>
            <a:off x="0" y="6126480"/>
            <a:ext cx="12192000" cy="742950"/>
          </a:xfrm>
          <a:prstGeom prst="rect">
            <a:avLst/>
          </a:prstGeom>
        </p:spPr>
      </p:pic>
      <p:sp>
        <p:nvSpPr>
          <p:cNvPr id="2" name="Title Placeholder 1"/>
          <p:cNvSpPr>
            <a:spLocks noGrp="1"/>
          </p:cNvSpPr>
          <p:nvPr>
            <p:ph type="title"/>
          </p:nvPr>
        </p:nvSpPr>
        <p:spPr>
          <a:xfrm>
            <a:off x="1294363" y="804519"/>
            <a:ext cx="9603275" cy="1049235"/>
          </a:xfrm>
          <a:prstGeom prst="rect">
            <a:avLst/>
          </a:prstGeom>
        </p:spPr>
        <p:txBody>
          <a:bodyPr vert="horz" lIns="91440" tIns="45720" rIns="91440" bIns="45720" rtlCol="0" anchor="t">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294363" y="2015732"/>
            <a:ext cx="9603275" cy="3450613"/>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a:off x="7396923" y="6340793"/>
            <a:ext cx="3500715" cy="309201"/>
          </a:xfrm>
          <a:prstGeom prst="rect">
            <a:avLst/>
          </a:prstGeom>
        </p:spPr>
        <p:txBody>
          <a:bodyPr vert="horz" lIns="91440" tIns="45720" rIns="91440" bIns="45720" rtlCol="0" anchor="ctr"/>
          <a:lstStyle>
            <a:lvl1pPr algn="r">
              <a:defRPr sz="1000">
                <a:solidFill>
                  <a:schemeClr val="bg1"/>
                </a:solidFill>
              </a:defRPr>
            </a:lvl1pPr>
          </a:lstStyle>
          <a:p>
            <a:pPr rtl="0"/>
            <a:fld id="{22806558-6BA8-4B68-BBCB-6D33CABBD03C}" type="datetime1">
              <a:rPr lang="en-GB" noProof="0" smtClean="0"/>
              <a:t>22/02/2023</a:t>
            </a:fld>
            <a:endParaRPr lang="en-GB" noProof="0" dirty="0"/>
          </a:p>
        </p:txBody>
      </p:sp>
      <p:sp>
        <p:nvSpPr>
          <p:cNvPr id="5" name="Footer Placeholder 4"/>
          <p:cNvSpPr>
            <a:spLocks noGrp="1"/>
          </p:cNvSpPr>
          <p:nvPr>
            <p:ph type="ftr" sz="quarter" idx="3"/>
          </p:nvPr>
        </p:nvSpPr>
        <p:spPr>
          <a:xfrm>
            <a:off x="1294364" y="6339730"/>
            <a:ext cx="5938836" cy="309201"/>
          </a:xfrm>
          <a:prstGeom prst="rect">
            <a:avLst/>
          </a:prstGeom>
        </p:spPr>
        <p:txBody>
          <a:bodyPr vert="horz" lIns="91440" tIns="45720" rIns="91440" bIns="45720" rtlCol="0" anchor="ctr"/>
          <a:lstStyle>
            <a:lvl1pPr algn="l">
              <a:defRPr sz="1000">
                <a:solidFill>
                  <a:schemeClr val="bg1"/>
                </a:solidFill>
              </a:defRPr>
            </a:lvl1pPr>
          </a:lstStyle>
          <a:p>
            <a:pPr rtl="0"/>
            <a:r>
              <a:rPr lang="en-GB" noProof="0" dirty="0"/>
              <a:t>Add Footer Here</a:t>
            </a: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5870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7" r:id="rId7"/>
    <p:sldLayoutId id="2147483691" r:id="rId8"/>
    <p:sldLayoutId id="2147483692" r:id="rId9"/>
    <p:sldLayoutId id="2147483696" r:id="rId10"/>
    <p:sldLayoutId id="2147483693"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0.xml"/><Relationship Id="rId5" Type="http://schemas.openxmlformats.org/officeDocument/2006/relationships/chart" Target="../charts/chart1.xml"/><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hyperlink" Target="https://www.scribbr.co.uk/research-methods/introduction-to-quantitative-research/"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s://www.scribbr.com/methodology/cross-sectional-study/" TargetMode="External"/><Relationship Id="rId5" Type="http://schemas.openxmlformats.org/officeDocument/2006/relationships/hyperlink" Target="https://ivypanda.com/essays/ethical-and-legal-considerations-in-quantitative-research/" TargetMode="External"/><Relationship Id="rId4" Type="http://schemas.openxmlformats.org/officeDocument/2006/relationships/hyperlink" Target="https://www.cdc.gov/chronicdisease/resources/publications/factsheets/physical-activity.htm"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scribbr.co.uk/research-methods/ethical-considerations/" TargetMode="External"/><Relationship Id="rId2" Type="http://schemas.openxmlformats.org/officeDocument/2006/relationships/hyperlink" Target="https://www.sralab.org/rehabilitation-measures/international-physical-activity-questionnaire-long-form" TargetMode="External"/><Relationship Id="rId1" Type="http://schemas.openxmlformats.org/officeDocument/2006/relationships/slideLayout" Target="../slideLayouts/slideLayout7.xml"/><Relationship Id="rId4" Type="http://schemas.openxmlformats.org/officeDocument/2006/relationships/hyperlink" Target="https://www.scribbr.com/methodology/quantitative-resear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bwMode="ltGray">
      <p:bgPr>
        <a:blipFill dpi="0" rotWithShape="1">
          <a:blip r:embed="rId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CA56C-7A25-4BD4-AA72-5256E68BE4CB}"/>
              </a:ext>
            </a:extLst>
          </p:cNvPr>
          <p:cNvSpPr>
            <a:spLocks noGrp="1"/>
          </p:cNvSpPr>
          <p:nvPr>
            <p:ph type="ctrTitle"/>
          </p:nvPr>
        </p:nvSpPr>
        <p:spPr/>
        <p:txBody>
          <a:bodyPr rtlCol="0">
            <a:normAutofit/>
          </a:bodyPr>
          <a:lstStyle/>
          <a:p>
            <a:r>
              <a:rPr lang="en-GB" sz="4000" b="1" dirty="0">
                <a:effectLst/>
                <a:latin typeface="Arial" panose="020B0604020202020204" pitchFamily="34" charset="0"/>
                <a:ea typeface="Times New Roman" panose="02020603050405020304" pitchFamily="18" charset="0"/>
                <a:cs typeface="Arial" panose="020B0604020202020204" pitchFamily="34" charset="0"/>
              </a:rPr>
              <a:t>Prevalence of physical activity among students in a public university </a:t>
            </a:r>
            <a:br>
              <a:rPr lang="en-GB" sz="4000" dirty="0">
                <a:effectLst/>
                <a:latin typeface="Arial" panose="020B0604020202020204" pitchFamily="34" charset="0"/>
                <a:ea typeface="Times New Roman" panose="02020603050405020304" pitchFamily="18" charset="0"/>
                <a:cs typeface="Arial" panose="020B0604020202020204" pitchFamily="34" charset="0"/>
              </a:rPr>
            </a:br>
            <a:endParaRPr lang="en-GB" sz="40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BBBCF363-1123-45B1-8A9A-ABCDA40EF3F2}"/>
              </a:ext>
            </a:extLst>
          </p:cNvPr>
          <p:cNvSpPr>
            <a:spLocks noGrp="1"/>
          </p:cNvSpPr>
          <p:nvPr>
            <p:ph type="subTitle" idx="1"/>
          </p:nvPr>
        </p:nvSpPr>
        <p:spPr>
          <a:xfrm>
            <a:off x="1777464" y="3575164"/>
            <a:ext cx="8637072" cy="2029769"/>
          </a:xfrm>
        </p:spPr>
        <p:txBody>
          <a:bodyPr rtlCol="0">
            <a:normAutofit/>
          </a:bodyPr>
          <a:lstStyle/>
          <a:p>
            <a:pPr rtl="0"/>
            <a:r>
              <a:rPr lang="en-GB" sz="1800" b="1" dirty="0">
                <a:effectLst/>
                <a:latin typeface="Arial" panose="020B0604020202020204" pitchFamily="34" charset="0"/>
                <a:ea typeface="Times New Roman" panose="02020603050405020304" pitchFamily="18" charset="0"/>
              </a:rPr>
              <a:t> Module: Practice-Based Research (LCHS7001)</a:t>
            </a:r>
          </a:p>
          <a:p>
            <a:pPr rtl="0"/>
            <a:r>
              <a:rPr lang="en-GB" sz="1800" b="1" dirty="0">
                <a:effectLst/>
                <a:latin typeface="Arial" panose="020B0604020202020204" pitchFamily="34" charset="0"/>
                <a:ea typeface="Times New Roman" panose="02020603050405020304" pitchFamily="18" charset="0"/>
              </a:rPr>
              <a:t>Lecturer: Dr Aishat T. Bakre</a:t>
            </a:r>
            <a:r>
              <a:rPr lang="en-GB" b="1" dirty="0">
                <a:latin typeface="Arial" panose="020B0604020202020204" pitchFamily="34" charset="0"/>
                <a:ea typeface="Times New Roman" panose="02020603050405020304" pitchFamily="18" charset="0"/>
              </a:rPr>
              <a:t> </a:t>
            </a:r>
          </a:p>
          <a:p>
            <a:pPr rtl="0"/>
            <a:r>
              <a:rPr lang="en-GB" b="1" dirty="0">
                <a:solidFill>
                  <a:srgbClr val="000000"/>
                </a:solidFill>
                <a:latin typeface="Arial" panose="020B0604020202020204" pitchFamily="34" charset="0"/>
                <a:ea typeface="Tahoma" panose="020B0604030504040204" pitchFamily="34" charset="0"/>
                <a:cs typeface="Arial" panose="020B0604020202020204" pitchFamily="34" charset="0"/>
              </a:rPr>
              <a:t>Student name: Krishnadeep Vaghela (2212746)</a:t>
            </a:r>
            <a:endParaRPr lang="en-GB" dirty="0">
              <a:solidFill>
                <a:srgbClr val="000000"/>
              </a:solidFill>
              <a:latin typeface="Arial" panose="020B0604020202020204" pitchFamily="34" charset="0"/>
              <a:ea typeface="Tahoma" panose="020B0604030504040204" pitchFamily="34" charset="0"/>
              <a:cs typeface="Arial" panose="020B0604020202020204" pitchFamily="34" charset="0"/>
            </a:endParaRPr>
          </a:p>
        </p:txBody>
      </p:sp>
      <p:pic>
        <p:nvPicPr>
          <p:cNvPr id="5" name="Graphic 4" descr="Brain in head icon&#10;">
            <a:extLst>
              <a:ext uri="{FF2B5EF4-FFF2-40B4-BE49-F238E27FC236}">
                <a16:creationId xmlns:a16="http://schemas.microsoft.com/office/drawing/2014/main" id="{D011E263-3212-4780-A140-E652B108BDC5}"/>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124405" y="2074272"/>
            <a:ext cx="1440000" cy="1440000"/>
          </a:xfrm>
          <a:prstGeom prst="rect">
            <a:avLst/>
          </a:prstGeom>
        </p:spPr>
      </p:pic>
    </p:spTree>
    <p:extLst>
      <p:ext uri="{BB962C8B-B14F-4D97-AF65-F5344CB8AC3E}">
        <p14:creationId xmlns:p14="http://schemas.microsoft.com/office/powerpoint/2010/main" val="4104294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bwMode="ltGray">
      <p:bgPr>
        <a:blipFill dpi="0" rotWithShape="1">
          <a:blip r:embed="rId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CD3E-5E33-4EB5-A2CE-C636605E633F}"/>
              </a:ext>
            </a:extLst>
          </p:cNvPr>
          <p:cNvSpPr>
            <a:spLocks noGrp="1"/>
          </p:cNvSpPr>
          <p:nvPr>
            <p:ph type="title"/>
          </p:nvPr>
        </p:nvSpPr>
        <p:spPr>
          <a:xfrm>
            <a:off x="1294363" y="804519"/>
            <a:ext cx="9603275" cy="1049235"/>
          </a:xfrm>
        </p:spPr>
        <p:txBody>
          <a:bodyPr rtlCol="0">
            <a:normAutofit/>
          </a:bodyPr>
          <a:lstStyle/>
          <a:p>
            <a:pPr rtl="0"/>
            <a:r>
              <a:rPr lang="en-GB" b="1" dirty="0">
                <a:effectLst/>
                <a:latin typeface="Arial" panose="020B0604020202020204" pitchFamily="34" charset="0"/>
                <a:ea typeface="Times New Roman" panose="02020603050405020304" pitchFamily="18" charset="0"/>
              </a:rPr>
              <a:t>Introduction</a:t>
            </a:r>
            <a:endParaRPr lang="en-GB" b="1" dirty="0">
              <a:latin typeface="Arial" panose="020B0604020202020204" pitchFamily="34" charset="0"/>
              <a:cs typeface="Arial" panose="020B0604020202020204" pitchFamily="34" charset="0"/>
            </a:endParaRPr>
          </a:p>
        </p:txBody>
      </p:sp>
      <p:pic>
        <p:nvPicPr>
          <p:cNvPr id="4" name="Graphic 3" descr="Lightbulb icon">
            <a:extLst>
              <a:ext uri="{FF2B5EF4-FFF2-40B4-BE49-F238E27FC236}">
                <a16:creationId xmlns:a16="http://schemas.microsoft.com/office/drawing/2014/main" id="{5E124F8C-3984-4EEC-9BA8-3B255731F2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28262" y="206686"/>
            <a:ext cx="1122450" cy="1122450"/>
          </a:xfrm>
          <a:prstGeom prst="rect">
            <a:avLst/>
          </a:prstGeom>
        </p:spPr>
      </p:pic>
      <p:sp>
        <p:nvSpPr>
          <p:cNvPr id="3" name="Content Placeholder 2">
            <a:extLst>
              <a:ext uri="{FF2B5EF4-FFF2-40B4-BE49-F238E27FC236}">
                <a16:creationId xmlns:a16="http://schemas.microsoft.com/office/drawing/2014/main" id="{C3C0199F-A274-44C6-BF37-784A855E6EEA}"/>
              </a:ext>
            </a:extLst>
          </p:cNvPr>
          <p:cNvSpPr>
            <a:spLocks noGrp="1"/>
          </p:cNvSpPr>
          <p:nvPr>
            <p:ph idx="1"/>
          </p:nvPr>
        </p:nvSpPr>
        <p:spPr>
          <a:xfrm>
            <a:off x="1294362" y="1553634"/>
            <a:ext cx="9603275" cy="4322233"/>
          </a:xfrm>
        </p:spPr>
        <p:txBody>
          <a:bodyPr rtlCol="0">
            <a:normAutofit/>
          </a:bodyPr>
          <a:lstStyle/>
          <a:p>
            <a:pPr marL="0" lvl="0" indent="0" rtl="0">
              <a:buNone/>
            </a:pPr>
            <a:endParaRPr lang="en-GB" dirty="0"/>
          </a:p>
          <a:p>
            <a:pPr rtl="0"/>
            <a:r>
              <a:rPr lang="en-US" dirty="0">
                <a:latin typeface="Arial" panose="020B0604020202020204" pitchFamily="34" charset="0"/>
                <a:cs typeface="Arial" panose="020B0604020202020204" pitchFamily="34" charset="0"/>
              </a:rPr>
              <a:t>Throughout the lifespan, physical inactivity is a significant health risk factor. The chance of developing heart disease, colon and breast cancer, diabetes, hypertension, osteoporosis, anxiety, and depression, among other disorders, rises when a person is inactive(CDC, 2022).</a:t>
            </a:r>
          </a:p>
          <a:p>
            <a:pPr rtl="0"/>
            <a:r>
              <a:rPr lang="en-US" dirty="0">
                <a:latin typeface="Arial" panose="020B0604020202020204" pitchFamily="34" charset="0"/>
                <a:cs typeface="Arial" panose="020B0604020202020204" pitchFamily="34" charset="0"/>
              </a:rPr>
              <a:t>People know if they are inactive many risks happen. This research proposal target University of Wales Trinity Saint David student.</a:t>
            </a:r>
          </a:p>
          <a:p>
            <a:pPr rtl="0"/>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298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EA6C0F-986B-C670-A71E-F4322F5BACDF}"/>
              </a:ext>
            </a:extLst>
          </p:cNvPr>
          <p:cNvSpPr>
            <a:spLocks noGrp="1"/>
          </p:cNvSpPr>
          <p:nvPr>
            <p:ph idx="1"/>
          </p:nvPr>
        </p:nvSpPr>
        <p:spPr>
          <a:xfrm>
            <a:off x="1294363" y="1608668"/>
            <a:ext cx="9603275" cy="3857678"/>
          </a:xfrm>
        </p:spPr>
        <p:txBody>
          <a:bodyPr>
            <a:normAutofit/>
          </a:bodyPr>
          <a:lstStyle/>
          <a:p>
            <a:pPr>
              <a:lnSpc>
                <a:spcPct val="150000"/>
              </a:lnSpc>
              <a:spcBef>
                <a:spcPts val="0"/>
              </a:spcBef>
              <a:buSzPts val="3480"/>
            </a:pPr>
            <a:r>
              <a:rPr lang="en-US" dirty="0">
                <a:solidFill>
                  <a:srgbClr val="000000"/>
                </a:solidFill>
                <a:latin typeface="Arial" panose="020B0604020202020204" pitchFamily="34" charset="0"/>
                <a:ea typeface="Times New Roman"/>
                <a:cs typeface="Arial" panose="020B0604020202020204" pitchFamily="34" charset="0"/>
                <a:sym typeface="Times New Roman"/>
              </a:rPr>
              <a:t>For student physical</a:t>
            </a:r>
            <a:r>
              <a:rPr lang="en-US" b="0" i="0" u="none" strike="noStrike" dirty="0">
                <a:solidFill>
                  <a:srgbClr val="000000"/>
                </a:solidFill>
                <a:latin typeface="Arial" panose="020B0604020202020204" pitchFamily="34" charset="0"/>
                <a:ea typeface="Times New Roman"/>
                <a:cs typeface="Arial" panose="020B0604020202020204" pitchFamily="34" charset="0"/>
                <a:sym typeface="Times New Roman"/>
              </a:rPr>
              <a:t> activity is good for their health.</a:t>
            </a:r>
            <a:endParaRPr lang="en-US" b="1" i="0" u="none" strike="noStrike" dirty="0">
              <a:solidFill>
                <a:srgbClr val="000000"/>
              </a:solidFill>
              <a:latin typeface="Arial" panose="020B0604020202020204" pitchFamily="34" charset="0"/>
              <a:ea typeface="Times New Roman"/>
              <a:cs typeface="Arial" panose="020B0604020202020204" pitchFamily="34" charset="0"/>
              <a:sym typeface="Times New Roman"/>
            </a:endParaRPr>
          </a:p>
          <a:p>
            <a:pPr>
              <a:lnSpc>
                <a:spcPct val="150000"/>
              </a:lnSpc>
              <a:spcBef>
                <a:spcPts val="0"/>
              </a:spcBef>
              <a:buSzPts val="3480"/>
            </a:pPr>
            <a:r>
              <a:rPr lang="en-US" b="0" i="0" u="none" strike="noStrike" dirty="0">
                <a:solidFill>
                  <a:srgbClr val="000000"/>
                </a:solidFill>
                <a:latin typeface="Arial" panose="020B0604020202020204" pitchFamily="34" charset="0"/>
                <a:ea typeface="Times New Roman"/>
                <a:cs typeface="Arial" panose="020B0604020202020204" pitchFamily="34" charset="0"/>
                <a:sym typeface="Times New Roman"/>
              </a:rPr>
              <a:t>This study seeks the previous research conducted in the physical activities in public </a:t>
            </a:r>
            <a:r>
              <a:rPr lang="en-US" dirty="0">
                <a:latin typeface="Arial" panose="020B0604020202020204" pitchFamily="34" charset="0"/>
                <a:cs typeface="Arial" panose="020B0604020202020204" pitchFamily="34" charset="0"/>
              </a:rPr>
              <a:t>Portuguese university students(Filipe Manuel Clemente et al., 2016).</a:t>
            </a:r>
            <a:endParaRPr lang="en-US" b="0" i="0" u="none" strike="noStrike" dirty="0">
              <a:solidFill>
                <a:srgbClr val="000000"/>
              </a:solidFill>
              <a:latin typeface="Arial" panose="020B0604020202020204" pitchFamily="34" charset="0"/>
              <a:ea typeface="Times New Roman"/>
              <a:cs typeface="Arial" panose="020B0604020202020204" pitchFamily="34" charset="0"/>
              <a:sym typeface="Times New Roman"/>
            </a:endParaRPr>
          </a:p>
          <a:p>
            <a:pPr>
              <a:lnSpc>
                <a:spcPct val="150000"/>
              </a:lnSpc>
              <a:spcBef>
                <a:spcPts val="0"/>
              </a:spcBef>
              <a:buSzPts val="3480"/>
            </a:pPr>
            <a:r>
              <a:rPr lang="en-US" b="0" i="0" u="none" strike="noStrike" dirty="0">
                <a:solidFill>
                  <a:srgbClr val="000000"/>
                </a:solidFill>
                <a:latin typeface="Arial" panose="020B0604020202020204" pitchFamily="34" charset="0"/>
                <a:ea typeface="Times New Roman"/>
                <a:cs typeface="Arial" panose="020B0604020202020204" pitchFamily="34" charset="0"/>
                <a:sym typeface="Times New Roman"/>
              </a:rPr>
              <a:t>This study will help to solve the gap of the previous research.</a:t>
            </a:r>
            <a:endParaRPr lang="en-US" dirty="0">
              <a:latin typeface="Arial" panose="020B0604020202020204" pitchFamily="34" charset="0"/>
              <a:cs typeface="Arial" panose="020B0604020202020204" pitchFamily="34" charset="0"/>
            </a:endParaRPr>
          </a:p>
          <a:p>
            <a:pPr>
              <a:lnSpc>
                <a:spcPct val="150000"/>
              </a:lnSpc>
            </a:pPr>
            <a:r>
              <a:rPr lang="en-US" dirty="0">
                <a:latin typeface="Arial" panose="020B0604020202020204" pitchFamily="34" charset="0"/>
                <a:cs typeface="Arial" panose="020B0604020202020204" pitchFamily="34" charset="0"/>
              </a:rPr>
              <a:t>There is a gap in this study regarding the prevalence of physical activity among students in the university. Also showing discrepancies between male and female students' levels of physical activity.</a:t>
            </a:r>
            <a:endParaRPr lang="gsw-FR"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85810D5C-C593-33B1-D8A3-99B5A3311DFE}"/>
              </a:ext>
            </a:extLst>
          </p:cNvPr>
          <p:cNvSpPr>
            <a:spLocks noGrp="1"/>
          </p:cNvSpPr>
          <p:nvPr>
            <p:ph type="title"/>
          </p:nvPr>
        </p:nvSpPr>
        <p:spPr/>
        <p:txBody>
          <a:bodyPr/>
          <a:lstStyle/>
          <a:p>
            <a:r>
              <a:rPr lang="gsw-FR" b="1" dirty="0">
                <a:latin typeface="Arial" panose="020B0604020202020204" pitchFamily="34" charset="0"/>
                <a:cs typeface="Arial" panose="020B0604020202020204" pitchFamily="34" charset="0"/>
              </a:rPr>
              <a:t>LITerature review and Research gaps</a:t>
            </a:r>
          </a:p>
        </p:txBody>
      </p:sp>
    </p:spTree>
    <p:extLst>
      <p:ext uri="{BB962C8B-B14F-4D97-AF65-F5344CB8AC3E}">
        <p14:creationId xmlns:p14="http://schemas.microsoft.com/office/powerpoint/2010/main" val="222393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EC0DEE2-6808-D2C1-3C98-F1C78BA49330}"/>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This proposal will demonstrate the student’s interest in physical activity which will give them benefits also.</a:t>
            </a:r>
          </a:p>
          <a:p>
            <a:r>
              <a:rPr lang="en-GB" dirty="0">
                <a:latin typeface="Arial" panose="020B0604020202020204" pitchFamily="34" charset="0"/>
                <a:cs typeface="Arial" panose="020B0604020202020204" pitchFamily="34" charset="0"/>
              </a:rPr>
              <a:t>Academic institutions have huge benefits from this research because after reading this research they will choose good physical activities which create a healthy environment for their student.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E79E35D6-4970-ED05-AA33-F896A1013573}"/>
              </a:ext>
            </a:extLst>
          </p:cNvPr>
          <p:cNvSpPr>
            <a:spLocks noGrp="1"/>
          </p:cNvSpPr>
          <p:nvPr>
            <p:ph type="title"/>
          </p:nvPr>
        </p:nvSpPr>
        <p:spPr/>
        <p:txBody>
          <a:bodyPr/>
          <a:lstStyle/>
          <a:p>
            <a:r>
              <a:rPr lang="en-IN" sz="3200" b="1" i="0" u="none" strike="noStrike" dirty="0">
                <a:solidFill>
                  <a:srgbClr val="000000"/>
                </a:solidFill>
                <a:latin typeface="Arial" panose="020B0604020202020204" pitchFamily="34" charset="0"/>
                <a:ea typeface="Times New Roman"/>
                <a:cs typeface="Arial" panose="020B0604020202020204" pitchFamily="34" charset="0"/>
                <a:sym typeface="Times New Roman"/>
              </a:rPr>
              <a:t>Research Rationale</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2972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CD3E-5E33-4EB5-A2CE-C636605E633F}"/>
              </a:ext>
            </a:extLst>
          </p:cNvPr>
          <p:cNvSpPr>
            <a:spLocks noGrp="1"/>
          </p:cNvSpPr>
          <p:nvPr>
            <p:ph type="title"/>
          </p:nvPr>
        </p:nvSpPr>
        <p:spPr>
          <a:xfrm>
            <a:off x="1277430" y="804519"/>
            <a:ext cx="9603275" cy="1049235"/>
          </a:xfrm>
        </p:spPr>
        <p:txBody>
          <a:bodyPr rtlCol="0"/>
          <a:lstStyle/>
          <a:p>
            <a:pPr rtl="0"/>
            <a:r>
              <a:rPr lang="en-GB" b="1" dirty="0">
                <a:latin typeface="Arial" panose="020B0604020202020204" pitchFamily="34" charset="0"/>
                <a:cs typeface="Arial" panose="020B0604020202020204" pitchFamily="34" charset="0"/>
              </a:rPr>
              <a:t>Aim of thiS research </a:t>
            </a:r>
          </a:p>
        </p:txBody>
      </p:sp>
      <p:pic>
        <p:nvPicPr>
          <p:cNvPr id="5" name="Graphic 4" descr="Man and Woman icon">
            <a:extLst>
              <a:ext uri="{FF2B5EF4-FFF2-40B4-BE49-F238E27FC236}">
                <a16:creationId xmlns:a16="http://schemas.microsoft.com/office/drawing/2014/main" id="{2DED0F48-76A7-437D-9746-E2DF97A1CB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53742" y="216211"/>
            <a:ext cx="1122450" cy="1122450"/>
          </a:xfrm>
          <a:prstGeom prst="rect">
            <a:avLst/>
          </a:prstGeom>
        </p:spPr>
      </p:pic>
      <p:sp>
        <p:nvSpPr>
          <p:cNvPr id="3" name="Content Placeholder 2">
            <a:extLst>
              <a:ext uri="{FF2B5EF4-FFF2-40B4-BE49-F238E27FC236}">
                <a16:creationId xmlns:a16="http://schemas.microsoft.com/office/drawing/2014/main" id="{C3C0199F-A274-44C6-BF37-784A855E6EEA}"/>
              </a:ext>
            </a:extLst>
          </p:cNvPr>
          <p:cNvSpPr>
            <a:spLocks noGrp="1"/>
          </p:cNvSpPr>
          <p:nvPr>
            <p:ph idx="1"/>
          </p:nvPr>
        </p:nvSpPr>
        <p:spPr>
          <a:xfrm>
            <a:off x="1294363" y="2015732"/>
            <a:ext cx="9603275" cy="3843201"/>
          </a:xfrm>
        </p:spPr>
        <p:txBody>
          <a:bodyPr rtlCol="0">
            <a:normAutofit/>
          </a:bodyPr>
          <a:lstStyle/>
          <a:p>
            <a:pPr lvl="0" rtl="0"/>
            <a:r>
              <a:rPr lang="en-GB" dirty="0">
                <a:solidFill>
                  <a:srgbClr val="000000"/>
                </a:solidFill>
                <a:latin typeface="Arial" panose="020B0604020202020204" pitchFamily="34" charset="0"/>
                <a:ea typeface="Tahoma" panose="020B0604030504040204" pitchFamily="34" charset="0"/>
                <a:cs typeface="Tahoma" panose="020B0604030504040204" pitchFamily="34" charset="0"/>
              </a:rPr>
              <a:t>My research will focus on the University of Wales Trinity Saint David students’ daily physical activity which is different from person to person.</a:t>
            </a:r>
            <a:endParaRPr lang="en-GB" sz="2000" b="1" dirty="0">
              <a:effectLst/>
              <a:latin typeface="Arial" panose="020B0604020202020204" pitchFamily="34" charset="0"/>
              <a:ea typeface="Times New Roman" panose="02020603050405020304" pitchFamily="18" charset="0"/>
              <a:cs typeface="Arial" panose="020B0604020202020204" pitchFamily="34" charset="0"/>
            </a:endParaRPr>
          </a:p>
          <a:p>
            <a:pPr lvl="0" rtl="0"/>
            <a:r>
              <a:rPr lang="en-GB" dirty="0">
                <a:latin typeface="Arial" panose="020B0604020202020204" pitchFamily="34" charset="0"/>
                <a:ea typeface="Times New Roman" panose="02020603050405020304" pitchFamily="18" charset="0"/>
                <a:cs typeface="Arial" panose="020B0604020202020204" pitchFamily="34" charset="0"/>
              </a:rPr>
              <a:t>This study’s main aim is to investigate the p</a:t>
            </a:r>
            <a:r>
              <a:rPr lang="en-GB" sz="2000" dirty="0">
                <a:effectLst/>
                <a:latin typeface="Arial" panose="020B0604020202020204" pitchFamily="34" charset="0"/>
                <a:ea typeface="Times New Roman" panose="02020603050405020304" pitchFamily="18" charset="0"/>
                <a:cs typeface="Arial" panose="020B0604020202020204" pitchFamily="34" charset="0"/>
              </a:rPr>
              <a:t>revalence of physical activity among students in a public university.</a:t>
            </a:r>
          </a:p>
          <a:p>
            <a:pPr marL="0" lvl="0" indent="0" rtl="0">
              <a:buNone/>
            </a:pPr>
            <a:r>
              <a:rPr lang="en-GB" b="1" dirty="0">
                <a:latin typeface="Arial" panose="020B0604020202020204" pitchFamily="34" charset="0"/>
                <a:ea typeface="Tahoma" panose="020B0604030504040204" pitchFamily="34" charset="0"/>
                <a:cs typeface="Tahoma" panose="020B0604030504040204" pitchFamily="34" charset="0"/>
              </a:rPr>
              <a:t>Study Objective :</a:t>
            </a:r>
          </a:p>
          <a:p>
            <a:pPr lvl="0" rtl="0"/>
            <a:r>
              <a:rPr lang="en-GB" dirty="0">
                <a:solidFill>
                  <a:srgbClr val="000000"/>
                </a:solidFill>
                <a:latin typeface="Arial" panose="020B0604020202020204" pitchFamily="34" charset="0"/>
                <a:ea typeface="Tahoma" panose="020B0604030504040204" pitchFamily="34" charset="0"/>
                <a:cs typeface="Tahoma" panose="020B0604030504040204" pitchFamily="34" charset="0"/>
              </a:rPr>
              <a:t>To identify the different physical activities that students engage in most.</a:t>
            </a:r>
          </a:p>
          <a:p>
            <a:pPr lvl="0" rtl="0"/>
            <a:r>
              <a:rPr lang="en-GB" dirty="0">
                <a:latin typeface="Arial" panose="020B0604020202020204" pitchFamily="34" charset="0"/>
                <a:ea typeface="Tahoma" panose="020B0604030504040204" pitchFamily="34" charset="0"/>
                <a:cs typeface="Tahoma" panose="020B0604030504040204" pitchFamily="34" charset="0"/>
              </a:rPr>
              <a:t>Finding </a:t>
            </a:r>
            <a:r>
              <a:rPr lang="en-GB" dirty="0">
                <a:solidFill>
                  <a:srgbClr val="000000"/>
                </a:solidFill>
                <a:latin typeface="Arial" panose="020B0604020202020204" pitchFamily="34" charset="0"/>
                <a:ea typeface="Tahoma" panose="020B0604030504040204" pitchFamily="34" charset="0"/>
                <a:cs typeface="Tahoma" panose="020B0604030504040204" pitchFamily="34" charset="0"/>
              </a:rPr>
              <a:t>the particular physical activity that </a:t>
            </a:r>
            <a:r>
              <a:rPr lang="en-GB" dirty="0">
                <a:latin typeface="Arial" panose="020B0604020202020204" pitchFamily="34" charset="0"/>
                <a:ea typeface="Tahoma" panose="020B0604030504040204" pitchFamily="34" charset="0"/>
                <a:cs typeface="Tahoma" panose="020B0604030504040204" pitchFamily="34" charset="0"/>
              </a:rPr>
              <a:t>motivates students</a:t>
            </a:r>
            <a:r>
              <a:rPr lang="en-GB" dirty="0">
                <a:solidFill>
                  <a:srgbClr val="000000"/>
                </a:solidFill>
                <a:latin typeface="Arial" panose="020B0604020202020204" pitchFamily="34" charset="0"/>
                <a:ea typeface="Tahoma" panose="020B0604030504040204" pitchFamily="34" charset="0"/>
                <a:cs typeface="Tahoma" panose="020B0604030504040204" pitchFamily="34" charset="0"/>
              </a:rPr>
              <a:t>.</a:t>
            </a:r>
          </a:p>
          <a:p>
            <a:pPr lvl="0" rtl="0"/>
            <a:r>
              <a:rPr lang="en-GB" dirty="0">
                <a:solidFill>
                  <a:srgbClr val="000000"/>
                </a:solidFill>
                <a:latin typeface="Arial" panose="020B0604020202020204" pitchFamily="34" charset="0"/>
                <a:ea typeface="Tahoma" panose="020B0604030504040204" pitchFamily="34" charset="0"/>
                <a:cs typeface="Tahoma" panose="020B0604030504040204" pitchFamily="34" charset="0"/>
              </a:rPr>
              <a:t>Find out the benefits of physical activity</a:t>
            </a:r>
          </a:p>
          <a:p>
            <a:pPr lvl="0" rtl="0"/>
            <a:endParaRPr lang="en-GB" dirty="0">
              <a:solidFill>
                <a:srgbClr val="000000"/>
              </a:solidFill>
              <a:latin typeface="Arial" panose="020B0604020202020204" pitchFamily="34" charset="0"/>
              <a:ea typeface="Tahoma" panose="020B0604030504040204" pitchFamily="34" charset="0"/>
              <a:cs typeface="Tahoma" panose="020B0604030504040204" pitchFamily="34" charset="0"/>
            </a:endParaRPr>
          </a:p>
          <a:p>
            <a:pPr lvl="0" rtl="0"/>
            <a:endParaRPr lang="en-US" dirty="0">
              <a:solidFill>
                <a:srgbClr val="000000"/>
              </a:solidFill>
              <a:latin typeface="Arial" panose="020B060402020202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49431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CD3E-5E33-4EB5-A2CE-C636605E633F}"/>
              </a:ext>
            </a:extLst>
          </p:cNvPr>
          <p:cNvSpPr>
            <a:spLocks noGrp="1"/>
          </p:cNvSpPr>
          <p:nvPr>
            <p:ph type="title"/>
          </p:nvPr>
        </p:nvSpPr>
        <p:spPr>
          <a:xfrm>
            <a:off x="1260497" y="804519"/>
            <a:ext cx="9603275" cy="1049235"/>
          </a:xfrm>
        </p:spPr>
        <p:txBody>
          <a:bodyPr rtlCol="0"/>
          <a:lstStyle/>
          <a:p>
            <a:pPr rtl="0"/>
            <a:r>
              <a:rPr lang="en-GB" b="1" dirty="0">
                <a:latin typeface="Arial" panose="020B0604020202020204" pitchFamily="34" charset="0"/>
                <a:cs typeface="Arial" panose="020B0604020202020204" pitchFamily="34" charset="0"/>
              </a:rPr>
              <a:t>Methodology (</a:t>
            </a:r>
            <a:r>
              <a:rPr lang="en-GB" dirty="0">
                <a:latin typeface="Arial" panose="020B0604020202020204" pitchFamily="34" charset="0"/>
                <a:cs typeface="Arial" panose="020B0604020202020204" pitchFamily="34" charset="0"/>
              </a:rPr>
              <a:t>quantitative</a:t>
            </a:r>
            <a:r>
              <a:rPr lang="en-GB" b="1" dirty="0">
                <a:latin typeface="Arial" panose="020B0604020202020204" pitchFamily="34" charset="0"/>
                <a:cs typeface="Arial" panose="020B0604020202020204" pitchFamily="34" charset="0"/>
              </a:rPr>
              <a:t>)</a:t>
            </a:r>
          </a:p>
        </p:txBody>
      </p:sp>
      <p:pic>
        <p:nvPicPr>
          <p:cNvPr id="6" name="Graphic 5" descr="Tools icon">
            <a:extLst>
              <a:ext uri="{FF2B5EF4-FFF2-40B4-BE49-F238E27FC236}">
                <a16:creationId xmlns:a16="http://schemas.microsoft.com/office/drawing/2014/main" id="{A0524D64-7C99-4DD6-A26E-C33BE01EC43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84045" y="340011"/>
            <a:ext cx="1044000" cy="1044000"/>
          </a:xfrm>
          <a:prstGeom prst="rect">
            <a:avLst/>
          </a:prstGeom>
        </p:spPr>
      </p:pic>
      <p:sp>
        <p:nvSpPr>
          <p:cNvPr id="3" name="Content Placeholder 2">
            <a:extLst>
              <a:ext uri="{FF2B5EF4-FFF2-40B4-BE49-F238E27FC236}">
                <a16:creationId xmlns:a16="http://schemas.microsoft.com/office/drawing/2014/main" id="{C3C0199F-A274-44C6-BF37-784A855E6EEA}"/>
              </a:ext>
            </a:extLst>
          </p:cNvPr>
          <p:cNvSpPr>
            <a:spLocks noGrp="1"/>
          </p:cNvSpPr>
          <p:nvPr>
            <p:ph idx="1"/>
          </p:nvPr>
        </p:nvSpPr>
        <p:spPr>
          <a:xfrm>
            <a:off x="1294363" y="2015732"/>
            <a:ext cx="9603275" cy="4037749"/>
          </a:xfrm>
        </p:spPr>
        <p:txBody>
          <a:bodyPr rtlCol="0">
            <a:normAutofit/>
          </a:bodyPr>
          <a:lstStyle/>
          <a:p>
            <a:pPr lvl="0" rtl="0"/>
            <a:r>
              <a:rPr lang="en-GB" dirty="0">
                <a:latin typeface="Arial" panose="020B0604020202020204" pitchFamily="34" charset="0"/>
                <a:cs typeface="Arial" panose="020B0604020202020204" pitchFamily="34" charset="0"/>
              </a:rPr>
              <a:t>This research will use the quantitative method in which all data is managed properly and they are factual in numerical (Bhandari, 2020).</a:t>
            </a:r>
          </a:p>
          <a:p>
            <a:pPr lvl="0" rtl="0"/>
            <a:r>
              <a:rPr lang="en-US" dirty="0">
                <a:latin typeface="Arial" panose="020B0604020202020204" pitchFamily="34" charset="0"/>
                <a:cs typeface="Arial" panose="020B0604020202020204" pitchFamily="34" charset="0"/>
              </a:rPr>
              <a:t>The act of gathering and analyzing numbers in order to make judgments or predictions is known as quantitative research. It is beneficial for responding to problems that need precise, verifiable, and objective answers, and is frequently employed in the scientific and social sciences (Bhandari, 2020).</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2936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4AD793-84CA-E766-DB8D-71E032BE40F7}"/>
              </a:ext>
            </a:extLst>
          </p:cNvPr>
          <p:cNvSpPr>
            <a:spLocks noGrp="1"/>
          </p:cNvSpPr>
          <p:nvPr>
            <p:ph sz="half" idx="1"/>
          </p:nvPr>
        </p:nvSpPr>
        <p:spPr>
          <a:xfrm>
            <a:off x="185530" y="1518304"/>
            <a:ext cx="5708399" cy="4312653"/>
          </a:xfrm>
        </p:spPr>
        <p:txBody>
          <a:bodyPr>
            <a:normAutofit/>
          </a:bodyPr>
          <a:lstStyle/>
          <a:p>
            <a:r>
              <a:rPr lang="en-US" b="0" i="0" u="none" strike="noStrike" dirty="0">
                <a:solidFill>
                  <a:srgbClr val="000000"/>
                </a:solidFill>
                <a:effectLst/>
                <a:latin typeface="Arial" panose="020B0604020202020204" pitchFamily="34" charset="0"/>
                <a:cs typeface="Arial" panose="020B0604020202020204" pitchFamily="34" charset="0"/>
              </a:rPr>
              <a:t>A cross-sectional study is a style of research design in which you gather information from a large number of individuals all at once.</a:t>
            </a:r>
            <a:endParaRPr lang="en-US" b="0" dirty="0">
              <a:effectLst/>
              <a:latin typeface="Arial" panose="020B0604020202020204" pitchFamily="34" charset="0"/>
              <a:cs typeface="Arial" panose="020B0604020202020204" pitchFamily="34" charset="0"/>
            </a:endParaRPr>
          </a:p>
          <a:p>
            <a:r>
              <a:rPr lang="en-US" b="0" i="0" u="none" strike="noStrike" dirty="0">
                <a:solidFill>
                  <a:srgbClr val="000000"/>
                </a:solidFill>
                <a:effectLst/>
                <a:latin typeface="Arial" panose="020B0604020202020204" pitchFamily="34" charset="0"/>
                <a:cs typeface="Arial" panose="020B0604020202020204" pitchFamily="34" charset="0"/>
              </a:rPr>
              <a:t>In cross-sectional research, variables are observed without being changed (Thomas, 2020).</a:t>
            </a:r>
            <a:endParaRPr lang="en-US" b="0" dirty="0">
              <a:effectLst/>
              <a:latin typeface="Arial" panose="020B0604020202020204" pitchFamily="34" charset="0"/>
              <a:cs typeface="Arial" panose="020B0604020202020204" pitchFamily="34" charset="0"/>
            </a:endParaRPr>
          </a:p>
          <a:p>
            <a:pPr>
              <a:spcBef>
                <a:spcPts val="0"/>
              </a:spcBef>
            </a:pPr>
            <a:r>
              <a:rPr lang="en-US" b="0" i="0" u="none" strike="noStrike" dirty="0">
                <a:solidFill>
                  <a:srgbClr val="000000"/>
                </a:solidFill>
                <a:effectLst/>
                <a:latin typeface="Arial" panose="020B0604020202020204" pitchFamily="34" charset="0"/>
                <a:cs typeface="Arial" panose="020B0604020202020204" pitchFamily="34" charset="0"/>
              </a:rPr>
              <a:t>Strength of this study: it is accurate and fact data will be collected</a:t>
            </a:r>
          </a:p>
          <a:p>
            <a:pPr>
              <a:spcBef>
                <a:spcPts val="0"/>
              </a:spcBef>
            </a:pPr>
            <a:r>
              <a:rPr lang="en-US" b="0" i="0" u="none" strike="noStrike" dirty="0">
                <a:solidFill>
                  <a:srgbClr val="000000"/>
                </a:solidFill>
                <a:effectLst/>
                <a:latin typeface="Arial" panose="020B0604020202020204" pitchFamily="34" charset="0"/>
                <a:cs typeface="Arial" panose="020B0604020202020204" pitchFamily="34" charset="0"/>
              </a:rPr>
              <a:t>cross-sectional design will be used in this study for good statistics.</a:t>
            </a:r>
          </a:p>
          <a:p>
            <a:pPr>
              <a:spcBef>
                <a:spcPts val="0"/>
              </a:spcBef>
            </a:pPr>
            <a:r>
              <a:rPr lang="en-US" b="0" i="0" u="none" strike="noStrike" dirty="0">
                <a:solidFill>
                  <a:srgbClr val="000000"/>
                </a:solidFill>
                <a:effectLst/>
                <a:latin typeface="Arial" panose="020B0604020202020204" pitchFamily="34" charset="0"/>
                <a:cs typeface="Arial" panose="020B0604020202020204" pitchFamily="34" charset="0"/>
              </a:rPr>
              <a:t>Limitation: this study's data is descriptive.  </a:t>
            </a:r>
            <a:endParaRPr lang="en-US" b="0" dirty="0">
              <a:effectLst/>
              <a:latin typeface="Arial" panose="020B0604020202020204" pitchFamily="34" charset="0"/>
              <a:cs typeface="Arial" panose="020B0604020202020204" pitchFamily="34" charset="0"/>
            </a:endParaRPr>
          </a:p>
          <a:p>
            <a:endParaRPr lang="gsw-FR" sz="1900" dirty="0"/>
          </a:p>
        </p:txBody>
      </p:sp>
      <p:pic>
        <p:nvPicPr>
          <p:cNvPr id="7" name="Picture 6">
            <a:extLst>
              <a:ext uri="{FF2B5EF4-FFF2-40B4-BE49-F238E27FC236}">
                <a16:creationId xmlns:a16="http://schemas.microsoft.com/office/drawing/2014/main" id="{042634D3-2F11-5D10-8191-F50D38E25892}"/>
              </a:ext>
            </a:extLst>
          </p:cNvPr>
          <p:cNvPicPr>
            <a:picLocks noChangeAspect="1"/>
          </p:cNvPicPr>
          <p:nvPr/>
        </p:nvPicPr>
        <p:blipFill>
          <a:blip r:embed="rId2"/>
          <a:srcRect/>
          <a:stretch/>
        </p:blipFill>
        <p:spPr>
          <a:xfrm>
            <a:off x="6298071" y="2054612"/>
            <a:ext cx="4599567" cy="3415712"/>
          </a:xfrm>
          <a:prstGeom prst="rect">
            <a:avLst/>
          </a:prstGeom>
          <a:noFill/>
        </p:spPr>
      </p:pic>
      <p:sp>
        <p:nvSpPr>
          <p:cNvPr id="3" name="Title 2">
            <a:extLst>
              <a:ext uri="{FF2B5EF4-FFF2-40B4-BE49-F238E27FC236}">
                <a16:creationId xmlns:a16="http://schemas.microsoft.com/office/drawing/2014/main" id="{E65D699D-3BDB-74B5-823D-6D62E1B8761D}"/>
              </a:ext>
            </a:extLst>
          </p:cNvPr>
          <p:cNvSpPr>
            <a:spLocks noGrp="1"/>
          </p:cNvSpPr>
          <p:nvPr>
            <p:ph type="title"/>
          </p:nvPr>
        </p:nvSpPr>
        <p:spPr>
          <a:xfrm>
            <a:off x="1294363" y="469069"/>
            <a:ext cx="9603275" cy="1049235"/>
          </a:xfrm>
        </p:spPr>
        <p:txBody>
          <a:bodyPr anchor="t">
            <a:normAutofit/>
          </a:bodyPr>
          <a:lstStyle/>
          <a:p>
            <a:r>
              <a:rPr lang="gsw-FR" b="1" dirty="0">
                <a:latin typeface="Arial" panose="020B0604020202020204" pitchFamily="34" charset="0"/>
                <a:cs typeface="Arial" panose="020B0604020202020204" pitchFamily="34" charset="0"/>
              </a:rPr>
              <a:t>Research Design ( </a:t>
            </a:r>
            <a:r>
              <a:rPr lang="gsw-FR" dirty="0">
                <a:latin typeface="Arial" panose="020B0604020202020204" pitchFamily="34" charset="0"/>
                <a:cs typeface="Arial" panose="020B0604020202020204" pitchFamily="34" charset="0"/>
              </a:rPr>
              <a:t>cross-sectionAL study</a:t>
            </a:r>
            <a:r>
              <a:rPr lang="gsw-FR" b="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926275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218DB4D-F41A-9CAC-E631-0E4D29445BCC}"/>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All students will receive mail for this research from the university. That mail will mention everything the research needs. </a:t>
            </a:r>
          </a:p>
          <a:p>
            <a:r>
              <a:rPr lang="en-GB" dirty="0">
                <a:latin typeface="Arial" panose="020B0604020202020204" pitchFamily="34" charset="0"/>
                <a:cs typeface="Arial" panose="020B0604020202020204" pitchFamily="34" charset="0"/>
              </a:rPr>
              <a:t>Students can participate by conducting a small survey. </a:t>
            </a:r>
          </a:p>
          <a:p>
            <a:r>
              <a:rPr lang="en-GB" dirty="0">
                <a:latin typeface="Arial" panose="020B0604020202020204" pitchFamily="34" charset="0"/>
                <a:cs typeface="Arial" panose="020B0604020202020204" pitchFamily="34" charset="0"/>
              </a:rPr>
              <a:t>By completing this survey participants will receive fitness club coupons which also help the student to achieve their fitness goals. </a:t>
            </a:r>
          </a:p>
          <a:p>
            <a:endParaRPr lang="en-GB"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E003A17E-F7A5-B7E5-DCA2-C52016F9F4B1}"/>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Recruitment and Sampling</a:t>
            </a:r>
          </a:p>
        </p:txBody>
      </p:sp>
    </p:spTree>
    <p:extLst>
      <p:ext uri="{BB962C8B-B14F-4D97-AF65-F5344CB8AC3E}">
        <p14:creationId xmlns:p14="http://schemas.microsoft.com/office/powerpoint/2010/main" val="3722279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246E5BF-A377-2227-3889-03BEC2DD291C}"/>
              </a:ext>
            </a:extLst>
          </p:cNvPr>
          <p:cNvSpPr>
            <a:spLocks noGrp="1"/>
          </p:cNvSpPr>
          <p:nvPr>
            <p:ph idx="1"/>
          </p:nvPr>
        </p:nvSpPr>
        <p:spPr/>
        <p:txBody>
          <a:bodyPr/>
          <a:lstStyle/>
          <a:p>
            <a:pPr lvl="0" rtl="0"/>
            <a:r>
              <a:rPr lang="en-GB" dirty="0">
                <a:latin typeface="Arial" panose="020B0604020202020204" pitchFamily="34" charset="0"/>
                <a:cs typeface="Arial" panose="020B0604020202020204" pitchFamily="34" charset="0"/>
              </a:rPr>
              <a:t>University of Wales Trinity Saint David has many campuses. I will choose the London campus where there’s approximately 1000 students. </a:t>
            </a:r>
          </a:p>
          <a:p>
            <a:pPr lvl="0" rtl="0"/>
            <a:r>
              <a:rPr lang="en-GB" dirty="0">
                <a:latin typeface="Arial" panose="020B0604020202020204" pitchFamily="34" charset="0"/>
                <a:cs typeface="Arial" panose="020B0604020202020204" pitchFamily="34" charset="0"/>
              </a:rPr>
              <a:t> Participants are between the ages of 18 to 30 years old.  </a:t>
            </a:r>
          </a:p>
          <a:p>
            <a:endParaRPr lang="gsw-FR" dirty="0"/>
          </a:p>
        </p:txBody>
      </p:sp>
      <p:sp>
        <p:nvSpPr>
          <p:cNvPr id="3" name="Title 2">
            <a:extLst>
              <a:ext uri="{FF2B5EF4-FFF2-40B4-BE49-F238E27FC236}">
                <a16:creationId xmlns:a16="http://schemas.microsoft.com/office/drawing/2014/main" id="{696C4786-55AE-84A5-0002-38AB0A5FA39C}"/>
              </a:ext>
            </a:extLst>
          </p:cNvPr>
          <p:cNvSpPr>
            <a:spLocks noGrp="1"/>
          </p:cNvSpPr>
          <p:nvPr>
            <p:ph type="title"/>
          </p:nvPr>
        </p:nvSpPr>
        <p:spPr/>
        <p:txBody>
          <a:bodyPr/>
          <a:lstStyle/>
          <a:p>
            <a:r>
              <a:rPr lang="gsw-FR" b="1" dirty="0">
                <a:latin typeface="Arial" panose="020B0604020202020204" pitchFamily="34" charset="0"/>
                <a:cs typeface="Arial" panose="020B0604020202020204" pitchFamily="34" charset="0"/>
              </a:rPr>
              <a:t>Study ParticipaNts</a:t>
            </a:r>
          </a:p>
        </p:txBody>
      </p:sp>
    </p:spTree>
    <p:extLst>
      <p:ext uri="{BB962C8B-B14F-4D97-AF65-F5344CB8AC3E}">
        <p14:creationId xmlns:p14="http://schemas.microsoft.com/office/powerpoint/2010/main" val="3720046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5E9077-D44E-9EA1-F268-ACA4F1D4C737}"/>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 University student’s survey data will be collected by using the Google survey app. With the</a:t>
            </a:r>
            <a:r>
              <a:rPr lang="en-GB" dirty="0"/>
              <a:t> </a:t>
            </a:r>
            <a:r>
              <a:rPr lang="en-GB" b="1" dirty="0">
                <a:latin typeface="Arial" panose="020B0604020202020204" pitchFamily="34" charset="0"/>
                <a:cs typeface="Arial" panose="020B0604020202020204" pitchFamily="34" charset="0"/>
              </a:rPr>
              <a:t>International Physical Activity Questionnaire</a:t>
            </a:r>
            <a:r>
              <a:rPr lang="en-GB" b="1" i="0" dirty="0">
                <a:solidFill>
                  <a:srgbClr val="111111"/>
                </a:solidFill>
                <a:effectLst/>
                <a:latin typeface="Roboto" panose="02000000000000000000" pitchFamily="2" charset="0"/>
              </a:rPr>
              <a:t>.</a:t>
            </a: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And this data will be compared with another university validated questionnaire.</a:t>
            </a:r>
          </a:p>
          <a:p>
            <a:r>
              <a:rPr lang="en-GB" dirty="0">
                <a:latin typeface="Arial" panose="020B0604020202020204" pitchFamily="34" charset="0"/>
                <a:cs typeface="Arial" panose="020B0604020202020204" pitchFamily="34" charset="0"/>
              </a:rPr>
              <a:t>This comparison is numeric which is why it’s good for identifying which activity students like more.</a:t>
            </a:r>
          </a:p>
        </p:txBody>
      </p:sp>
      <p:sp>
        <p:nvSpPr>
          <p:cNvPr id="3" name="Title 2">
            <a:extLst>
              <a:ext uri="{FF2B5EF4-FFF2-40B4-BE49-F238E27FC236}">
                <a16:creationId xmlns:a16="http://schemas.microsoft.com/office/drawing/2014/main" id="{67E0EC29-9E6A-4DA9-529D-C0E5FD7B4BE9}"/>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Materials/Data Collection</a:t>
            </a:r>
          </a:p>
        </p:txBody>
      </p:sp>
    </p:spTree>
    <p:extLst>
      <p:ext uri="{BB962C8B-B14F-4D97-AF65-F5344CB8AC3E}">
        <p14:creationId xmlns:p14="http://schemas.microsoft.com/office/powerpoint/2010/main" val="15238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B4965FD-C70B-BC1F-021B-43ACBD91A2E0}"/>
              </a:ext>
            </a:extLst>
          </p:cNvPr>
          <p:cNvSpPr>
            <a:spLocks noGrp="1"/>
          </p:cNvSpPr>
          <p:nvPr>
            <p:ph idx="1"/>
          </p:nvPr>
        </p:nvSpPr>
        <p:spPr>
          <a:xfrm>
            <a:off x="1122084" y="1445888"/>
            <a:ext cx="9603275" cy="4369053"/>
          </a:xfrm>
        </p:spPr>
        <p:txBody>
          <a:bodyPr>
            <a:noAutofit/>
          </a:bodyPr>
          <a:lstStyle/>
          <a:p>
            <a:pPr marL="0" lvl="0" indent="0" rtl="0">
              <a:buNone/>
            </a:pPr>
            <a:r>
              <a:rPr lang="en-GB" dirty="0">
                <a:solidFill>
                  <a:srgbClr val="000000"/>
                </a:solidFill>
                <a:latin typeface="Arial" panose="020B0604020202020204" pitchFamily="34" charset="0"/>
                <a:ea typeface="Tahoma" panose="020B0604030504040204" pitchFamily="34" charset="0"/>
                <a:cs typeface="Arial" panose="020B0604020202020204" pitchFamily="34" charset="0"/>
              </a:rPr>
              <a:t>Questionaries will be used for</a:t>
            </a:r>
            <a:r>
              <a:rPr lang="en-US" dirty="0">
                <a:solidFill>
                  <a:srgbClr val="000000"/>
                </a:solidFill>
                <a:latin typeface="Arial" panose="020B0604020202020204" pitchFamily="34" charset="0"/>
                <a:ea typeface="Tahoma" panose="020B0604030504040204" pitchFamily="34" charset="0"/>
                <a:cs typeface="Arial" panose="020B0604020202020204" pitchFamily="34" charset="0"/>
              </a:rPr>
              <a:t> the fitness activity record. Research questions will offer a crucial analytical framework for analyzing the gathered data.</a:t>
            </a:r>
            <a:endParaRPr lang="en-GB"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marL="0" lvl="0" indent="0" rtl="0">
              <a:buNone/>
            </a:pPr>
            <a:r>
              <a:rPr lang="en-GB" dirty="0">
                <a:solidFill>
                  <a:srgbClr val="000000"/>
                </a:solidFill>
                <a:latin typeface="Arial" panose="020B0604020202020204" pitchFamily="34" charset="0"/>
                <a:ea typeface="Tahoma" panose="020B0604030504040204" pitchFamily="34" charset="0"/>
                <a:cs typeface="Arial" panose="020B0604020202020204" pitchFamily="34" charset="0"/>
              </a:rPr>
              <a:t>Here are some examples:</a:t>
            </a:r>
          </a:p>
          <a:p>
            <a:pPr lvl="0" rtl="0"/>
            <a:r>
              <a:rPr lang="en-US" dirty="0">
                <a:latin typeface="Arial" panose="020B0604020202020204" pitchFamily="34" charset="0"/>
                <a:cs typeface="Arial" panose="020B0604020202020204" pitchFamily="34" charset="0"/>
              </a:rPr>
              <a:t>1.During the last 7 days, on how many days did you do vigorous physical activities like heavy lifting, digging, aerobics, or fast bicycling? _____ days per week.</a:t>
            </a:r>
          </a:p>
          <a:p>
            <a:pPr lvl="0" rtl="0"/>
            <a:r>
              <a:rPr lang="en-US" dirty="0">
                <a:latin typeface="Arial" panose="020B0604020202020204" pitchFamily="34" charset="0"/>
                <a:cs typeface="Arial" panose="020B0604020202020204" pitchFamily="34" charset="0"/>
              </a:rPr>
              <a:t>2.How much time did you usually spend doing vigorous physical activities on one of those days? _____ hours per day _____ minutes per day.</a:t>
            </a:r>
          </a:p>
          <a:p>
            <a:pPr lvl="0" rtl="0"/>
            <a:endParaRPr lang="en-US" dirty="0">
              <a:solidFill>
                <a:srgbClr val="000000"/>
              </a:solidFill>
              <a:latin typeface="Arial" panose="020B0604020202020204" pitchFamily="34" charset="0"/>
              <a:ea typeface="Tahoma" panose="020B0604030504040204" pitchFamily="34" charset="0"/>
              <a:cs typeface="Arial" panose="020B0604020202020204" pitchFamily="34" charset="0"/>
            </a:endParaRPr>
          </a:p>
        </p:txBody>
      </p:sp>
      <p:sp>
        <p:nvSpPr>
          <p:cNvPr id="3" name="Title 2">
            <a:extLst>
              <a:ext uri="{FF2B5EF4-FFF2-40B4-BE49-F238E27FC236}">
                <a16:creationId xmlns:a16="http://schemas.microsoft.com/office/drawing/2014/main" id="{7D17B55F-B565-4880-74E4-38E6A52AA173}"/>
              </a:ext>
            </a:extLst>
          </p:cNvPr>
          <p:cNvSpPr>
            <a:spLocks noGrp="1"/>
          </p:cNvSpPr>
          <p:nvPr>
            <p:ph type="title"/>
          </p:nvPr>
        </p:nvSpPr>
        <p:spPr>
          <a:xfrm>
            <a:off x="1122083" y="674949"/>
            <a:ext cx="9603275" cy="1049235"/>
          </a:xfrm>
        </p:spPr>
        <p:txBody>
          <a:bodyPr>
            <a:normAutofit/>
          </a:bodyPr>
          <a:lstStyle/>
          <a:p>
            <a:r>
              <a:rPr lang="en-GB" b="1" dirty="0">
                <a:effectLst/>
                <a:latin typeface="Arial" panose="020B0604020202020204" pitchFamily="34" charset="0"/>
                <a:ea typeface="Times New Roman" panose="02020603050405020304" pitchFamily="18" charset="0"/>
                <a:cs typeface="Arial" panose="020B0604020202020204" pitchFamily="34" charset="0"/>
              </a:rPr>
              <a:t>Data Collection Method</a:t>
            </a:r>
            <a:endParaRPr lang="gsw-FR" b="1"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A843D96-4551-805C-D707-DC9D24BF4AEB}"/>
              </a:ext>
            </a:extLst>
          </p:cNvPr>
          <p:cNvSpPr txBox="1"/>
          <p:nvPr/>
        </p:nvSpPr>
        <p:spPr>
          <a:xfrm>
            <a:off x="5608982" y="5630275"/>
            <a:ext cx="6102626" cy="369332"/>
          </a:xfrm>
          <a:prstGeom prst="rect">
            <a:avLst/>
          </a:prstGeom>
          <a:noFill/>
        </p:spPr>
        <p:txBody>
          <a:bodyPr wrap="square">
            <a:spAutoFit/>
          </a:bodyPr>
          <a:lstStyle/>
          <a:p>
            <a:r>
              <a:rPr lang="en-US" dirty="0">
                <a:latin typeface="Arial" panose="020B0604020202020204" pitchFamily="34" charset="0"/>
                <a:cs typeface="Arial" panose="020B0604020202020204" pitchFamily="34" charset="0"/>
              </a:rPr>
              <a:t>(International Physical Activity Questionnaire, 2020).</a:t>
            </a:r>
            <a:endParaRPr lang="gsw-FR" dirty="0"/>
          </a:p>
        </p:txBody>
      </p:sp>
    </p:spTree>
    <p:extLst>
      <p:ext uri="{BB962C8B-B14F-4D97-AF65-F5344CB8AC3E}">
        <p14:creationId xmlns:p14="http://schemas.microsoft.com/office/powerpoint/2010/main" val="2116933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A7A84E-1520-155C-D247-7CA49A8CD913}"/>
              </a:ext>
            </a:extLst>
          </p:cNvPr>
          <p:cNvSpPr>
            <a:spLocks noGrp="1"/>
          </p:cNvSpPr>
          <p:nvPr>
            <p:ph idx="1"/>
          </p:nvPr>
        </p:nvSpPr>
        <p:spPr/>
        <p:txBody>
          <a:bodyPr/>
          <a:lstStyle/>
          <a:p>
            <a:r>
              <a:rPr lang="en-US" dirty="0">
                <a:latin typeface="Arial" panose="020B0604020202020204" pitchFamily="34" charset="0"/>
                <a:cs typeface="Arial" panose="020B0604020202020204" pitchFamily="34" charset="0"/>
              </a:rPr>
              <a:t>3.During the last 7 days, on how many days did you do moderate physical activities like carrying light loads, bicycling at a regular pace, or doubles tennis? Do not include walking. _____ days per week(International Physical Activity Questionnaire, 2020).</a:t>
            </a:r>
            <a:endParaRPr lang="en-US" dirty="0">
              <a:solidFill>
                <a:srgbClr val="000000"/>
              </a:solidFill>
              <a:latin typeface="Arial" panose="020B0604020202020204" pitchFamily="34" charset="0"/>
              <a:ea typeface="Tahoma" panose="020B0604030504040204" pitchFamily="34" charset="0"/>
              <a:cs typeface="Arial" panose="020B0604020202020204" pitchFamily="34" charset="0"/>
            </a:endParaRPr>
          </a:p>
          <a:p>
            <a:endParaRPr lang="gsw-FR" dirty="0"/>
          </a:p>
        </p:txBody>
      </p:sp>
      <p:sp>
        <p:nvSpPr>
          <p:cNvPr id="3" name="Title 2">
            <a:extLst>
              <a:ext uri="{FF2B5EF4-FFF2-40B4-BE49-F238E27FC236}">
                <a16:creationId xmlns:a16="http://schemas.microsoft.com/office/drawing/2014/main" id="{F4B95AC5-242C-7B1E-E1D1-568FD6D92E40}"/>
              </a:ext>
            </a:extLst>
          </p:cNvPr>
          <p:cNvSpPr>
            <a:spLocks noGrp="1"/>
          </p:cNvSpPr>
          <p:nvPr>
            <p:ph type="title"/>
          </p:nvPr>
        </p:nvSpPr>
        <p:spPr/>
        <p:txBody>
          <a:bodyPr/>
          <a:lstStyle/>
          <a:p>
            <a:r>
              <a:rPr lang="en-GB" b="1" dirty="0">
                <a:effectLst/>
                <a:latin typeface="Arial" panose="020B0604020202020204" pitchFamily="34" charset="0"/>
                <a:ea typeface="Times New Roman" panose="02020603050405020304" pitchFamily="18" charset="0"/>
                <a:cs typeface="Arial" panose="020B0604020202020204" pitchFamily="34" charset="0"/>
              </a:rPr>
              <a:t>Data Collection Method</a:t>
            </a:r>
            <a:endParaRPr lang="gsw-FR" dirty="0"/>
          </a:p>
        </p:txBody>
      </p:sp>
    </p:spTree>
    <p:extLst>
      <p:ext uri="{BB962C8B-B14F-4D97-AF65-F5344CB8AC3E}">
        <p14:creationId xmlns:p14="http://schemas.microsoft.com/office/powerpoint/2010/main" val="346119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EEB011F-191C-17BD-96CA-597F630F2544}"/>
              </a:ext>
            </a:extLst>
          </p:cNvPr>
          <p:cNvSpPr>
            <a:spLocks noGrp="1"/>
          </p:cNvSpPr>
          <p:nvPr>
            <p:ph type="title"/>
          </p:nvPr>
        </p:nvSpPr>
        <p:spPr/>
        <p:txBody>
          <a:bodyPr/>
          <a:lstStyle/>
          <a:p>
            <a:r>
              <a:rPr lang="gsw-FR" b="1" dirty="0">
                <a:latin typeface="Arial" panose="020B0604020202020204" pitchFamily="34" charset="0"/>
                <a:cs typeface="Arial" panose="020B0604020202020204" pitchFamily="34" charset="0"/>
              </a:rPr>
              <a:t>Data  analysis </a:t>
            </a:r>
            <a:endParaRPr lang="gsw-FR"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4F52925-0CEF-33B3-83E1-F4510EE09814}"/>
              </a:ext>
            </a:extLst>
          </p:cNvPr>
          <p:cNvSpPr txBox="1"/>
          <p:nvPr/>
        </p:nvSpPr>
        <p:spPr>
          <a:xfrm>
            <a:off x="1294362" y="2173357"/>
            <a:ext cx="9603275" cy="1227965"/>
          </a:xfrm>
          <a:prstGeom prst="rect">
            <a:avLst/>
          </a:prstGeom>
          <a:noFill/>
        </p:spPr>
        <p:txBody>
          <a:bodyPr wrap="square" rtlCol="0">
            <a:spAutoFit/>
          </a:bodyPr>
          <a:lstStyle/>
          <a:p>
            <a:pPr>
              <a:lnSpc>
                <a:spcPct val="200000"/>
              </a:lnSpc>
            </a:pPr>
            <a:r>
              <a:rPr lang="gsw-FR" sz="2000" dirty="0">
                <a:latin typeface="Arial" panose="020B0604020202020204" pitchFamily="34" charset="0"/>
                <a:cs typeface="Arial" panose="020B0604020202020204" pitchFamily="34" charset="0"/>
              </a:rPr>
              <a:t>This research results will give a descriptive analysis which is basically in numerical data or statistical data.</a:t>
            </a:r>
          </a:p>
        </p:txBody>
      </p:sp>
    </p:spTree>
    <p:extLst>
      <p:ext uri="{BB962C8B-B14F-4D97-AF65-F5344CB8AC3E}">
        <p14:creationId xmlns:p14="http://schemas.microsoft.com/office/powerpoint/2010/main" val="2199487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68B798-B31B-C362-6E06-57F646F738F4}"/>
              </a:ext>
            </a:extLst>
          </p:cNvPr>
          <p:cNvSpPr>
            <a:spLocks noGrp="1"/>
          </p:cNvSpPr>
          <p:nvPr>
            <p:ph idx="1"/>
          </p:nvPr>
        </p:nvSpPr>
        <p:spPr/>
        <p:txBody>
          <a:bodyPr>
            <a:normAutofit/>
          </a:bodyPr>
          <a:lstStyle/>
          <a:p>
            <a:r>
              <a:rPr lang="en-GB" b="1" i="0" dirty="0">
                <a:effectLst/>
                <a:latin typeface="Arial" panose="020B0604020202020204" pitchFamily="34" charset="0"/>
                <a:cs typeface="Arial" panose="020B0604020202020204" pitchFamily="34" charset="0"/>
              </a:rPr>
              <a:t>Anonymity :</a:t>
            </a:r>
            <a:r>
              <a:rPr lang="en-US" dirty="0">
                <a:latin typeface="Arial" panose="020B0604020202020204" pitchFamily="34" charset="0"/>
                <a:cs typeface="Arial" panose="020B0604020202020204" pitchFamily="34" charset="0"/>
              </a:rPr>
              <a:t>No personally identifying data, such as names, phone numbers, email addresses, IP addresses, physical attributes, photographs, or videos, will be gathered in this study.</a:t>
            </a:r>
          </a:p>
          <a:p>
            <a:r>
              <a:rPr lang="en-GB" b="1" i="0" dirty="0">
                <a:effectLst/>
                <a:latin typeface="Arial" panose="020B0604020202020204" pitchFamily="34" charset="0"/>
                <a:cs typeface="Arial" panose="020B0604020202020204" pitchFamily="34" charset="0"/>
              </a:rPr>
              <a:t>Confidentiality: </a:t>
            </a:r>
            <a:r>
              <a:rPr lang="en-US" dirty="0">
                <a:latin typeface="Arial" panose="020B0604020202020204" pitchFamily="34" charset="0"/>
                <a:cs typeface="Arial" panose="020B0604020202020204" pitchFamily="34" charset="0"/>
              </a:rPr>
              <a:t>Everyone involved has a right to privacy.</a:t>
            </a:r>
          </a:p>
          <a:p>
            <a:r>
              <a:rPr lang="en-GB" b="1" i="0" dirty="0">
                <a:effectLst/>
                <a:latin typeface="Arial" panose="020B0604020202020204" pitchFamily="34" charset="0"/>
                <a:cs typeface="Arial" panose="020B0604020202020204" pitchFamily="34" charset="0"/>
              </a:rPr>
              <a:t>Potential for harm : </a:t>
            </a:r>
            <a:r>
              <a:rPr lang="en-US" i="0" dirty="0">
                <a:effectLst/>
                <a:latin typeface="Arial" panose="020B0604020202020204" pitchFamily="34" charset="0"/>
                <a:cs typeface="Arial" panose="020B0604020202020204" pitchFamily="34" charset="0"/>
              </a:rPr>
              <a:t>All of this harm will be prevented in this research such as, Psychological harm, Social harm, Physical harm, Legal harm(Bhandari, 2022).</a:t>
            </a:r>
          </a:p>
          <a:p>
            <a:endParaRPr lang="en-GB" b="1" i="0" dirty="0">
              <a:solidFill>
                <a:srgbClr val="1B2B68"/>
              </a:solidFill>
              <a:effectLst/>
              <a:latin typeface="Gilmer"/>
            </a:endParaRPr>
          </a:p>
          <a:p>
            <a:pPr marL="0" indent="0">
              <a:buNone/>
            </a:pPr>
            <a:endParaRPr lang="gsw-FR" dirty="0"/>
          </a:p>
        </p:txBody>
      </p:sp>
      <p:sp>
        <p:nvSpPr>
          <p:cNvPr id="3" name="Title 2">
            <a:extLst>
              <a:ext uri="{FF2B5EF4-FFF2-40B4-BE49-F238E27FC236}">
                <a16:creationId xmlns:a16="http://schemas.microsoft.com/office/drawing/2014/main" id="{AB51B38F-BCA1-A039-AF6F-D97D59DD23A7}"/>
              </a:ext>
            </a:extLst>
          </p:cNvPr>
          <p:cNvSpPr>
            <a:spLocks noGrp="1"/>
          </p:cNvSpPr>
          <p:nvPr>
            <p:ph type="title"/>
          </p:nvPr>
        </p:nvSpPr>
        <p:spPr/>
        <p:txBody>
          <a:bodyPr/>
          <a:lstStyle/>
          <a:p>
            <a:r>
              <a:rPr lang="en-GB" b="1" dirty="0">
                <a:effectLst/>
                <a:latin typeface="Arial" panose="020B0604020202020204" pitchFamily="34" charset="0"/>
                <a:ea typeface="Times New Roman" panose="02020603050405020304" pitchFamily="18" charset="0"/>
              </a:rPr>
              <a:t>Ethical considerations</a:t>
            </a:r>
            <a:endParaRPr lang="gsw-FR" dirty="0"/>
          </a:p>
        </p:txBody>
      </p:sp>
    </p:spTree>
    <p:extLst>
      <p:ext uri="{BB962C8B-B14F-4D97-AF65-F5344CB8AC3E}">
        <p14:creationId xmlns:p14="http://schemas.microsoft.com/office/powerpoint/2010/main" val="1850465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4D1B18-24FA-4F4E-45EB-A00E885D0B41}"/>
              </a:ext>
            </a:extLst>
          </p:cNvPr>
          <p:cNvSpPr>
            <a:spLocks noGrp="1"/>
          </p:cNvSpPr>
          <p:nvPr>
            <p:ph idx="1"/>
          </p:nvPr>
        </p:nvSpPr>
        <p:spPr/>
        <p:txBody>
          <a:bodyPr>
            <a:normAutofit lnSpcReduction="10000"/>
          </a:bodyPr>
          <a:lstStyle/>
          <a:p>
            <a:r>
              <a:rPr lang="en-US" b="1" dirty="0">
                <a:latin typeface="Arial" panose="020B0604020202020204" pitchFamily="34" charset="0"/>
                <a:cs typeface="Arial" panose="020B0604020202020204" pitchFamily="34" charset="0"/>
              </a:rPr>
              <a:t>Proper Information: </a:t>
            </a:r>
            <a:r>
              <a:rPr lang="en-US" dirty="0">
                <a:latin typeface="Arial" panose="020B0604020202020204" pitchFamily="34" charset="0"/>
                <a:cs typeface="Arial" panose="020B0604020202020204" pitchFamily="34" charset="0"/>
              </a:rPr>
              <a:t>All students know about this research and they will know where their data will be used, also they know about the importance of this research. When the students agree, then this data will be collected. </a:t>
            </a:r>
            <a:endParaRPr lang="en-US"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Data protection:</a:t>
            </a:r>
            <a:r>
              <a:rPr lang="en-US" dirty="0">
                <a:latin typeface="Arial" panose="020B0604020202020204" pitchFamily="34" charset="0"/>
                <a:cs typeface="Arial" panose="020B0604020202020204" pitchFamily="34" charset="0"/>
              </a:rPr>
              <a:t> digital data will be collected for the study, and the information will be kept securely such as the participating student’s name, age, and personal data. The data’s security and confidentiality is required in order to protect the participants in the research.</a:t>
            </a:r>
            <a:endParaRPr lang="en-US"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Similarity: </a:t>
            </a:r>
            <a:r>
              <a:rPr lang="en-US" dirty="0">
                <a:latin typeface="Arial" panose="020B0604020202020204" pitchFamily="34" charset="0"/>
                <a:cs typeface="Arial" panose="020B0604020202020204" pitchFamily="34" charset="0"/>
              </a:rPr>
              <a:t>For this research, all students are equally important there’s no discrimination against any.</a:t>
            </a:r>
            <a:endParaRPr lang="gsw-FR" dirty="0">
              <a:latin typeface="Arial" panose="020B0604020202020204" pitchFamily="34" charset="0"/>
              <a:cs typeface="Arial" panose="020B0604020202020204" pitchFamily="34" charset="0"/>
            </a:endParaRPr>
          </a:p>
          <a:p>
            <a:endParaRPr lang="gsw-FR"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9A3D64CD-3207-117D-57EE-49A52AF145B1}"/>
              </a:ext>
            </a:extLst>
          </p:cNvPr>
          <p:cNvSpPr>
            <a:spLocks noGrp="1"/>
          </p:cNvSpPr>
          <p:nvPr>
            <p:ph type="title"/>
          </p:nvPr>
        </p:nvSpPr>
        <p:spPr/>
        <p:txBody>
          <a:bodyPr>
            <a:normAutofit/>
          </a:bodyPr>
          <a:lstStyle/>
          <a:p>
            <a:r>
              <a:rPr lang="en-GB" b="1" dirty="0">
                <a:effectLst/>
                <a:latin typeface="Arial" panose="020B0604020202020204" pitchFamily="34" charset="0"/>
                <a:ea typeface="Times New Roman" panose="02020603050405020304" pitchFamily="18" charset="0"/>
              </a:rPr>
              <a:t>Ethical considerations</a:t>
            </a:r>
            <a:endParaRPr lang="gsw-FR" b="1" dirty="0"/>
          </a:p>
        </p:txBody>
      </p:sp>
    </p:spTree>
    <p:extLst>
      <p:ext uri="{BB962C8B-B14F-4D97-AF65-F5344CB8AC3E}">
        <p14:creationId xmlns:p14="http://schemas.microsoft.com/office/powerpoint/2010/main" val="1697576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9" descr="Star icon">
            <a:extLst>
              <a:ext uri="{FF2B5EF4-FFF2-40B4-BE49-F238E27FC236}">
                <a16:creationId xmlns:a16="http://schemas.microsoft.com/office/drawing/2014/main" id="{F76D2371-447B-414B-9273-61F2CA39AC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97703" y="280289"/>
            <a:ext cx="1044000" cy="1044000"/>
          </a:xfrm>
          <a:prstGeom prst="rect">
            <a:avLst/>
          </a:prstGeom>
        </p:spPr>
      </p:pic>
      <p:sp>
        <p:nvSpPr>
          <p:cNvPr id="9" name="Text Placeholder 8">
            <a:extLst>
              <a:ext uri="{FF2B5EF4-FFF2-40B4-BE49-F238E27FC236}">
                <a16:creationId xmlns:a16="http://schemas.microsoft.com/office/drawing/2014/main" id="{1BD5DDD4-B30F-43B5-9BA0-190CC29E9665}"/>
              </a:ext>
            </a:extLst>
          </p:cNvPr>
          <p:cNvSpPr>
            <a:spLocks noGrp="1"/>
          </p:cNvSpPr>
          <p:nvPr>
            <p:ph type="body" sz="quarter" idx="16"/>
          </p:nvPr>
        </p:nvSpPr>
        <p:spPr>
          <a:xfrm>
            <a:off x="1290908" y="1617663"/>
            <a:ext cx="9618391" cy="1992625"/>
          </a:xfrm>
        </p:spPr>
        <p:txBody>
          <a:bodyPr rtlCol="0"/>
          <a:lstStyle/>
          <a:p>
            <a:pPr rtl="0"/>
            <a:r>
              <a:rPr lang="en-GB" dirty="0">
                <a:latin typeface="Arial" panose="020B0604020202020204" pitchFamily="34" charset="0"/>
                <a:cs typeface="Arial" panose="020B0604020202020204" pitchFamily="34" charset="0"/>
              </a:rPr>
              <a:t>Week I: planning (give a proposal to the university ).</a:t>
            </a:r>
          </a:p>
          <a:p>
            <a:pPr rtl="0"/>
            <a:r>
              <a:rPr lang="en-GB" dirty="0">
                <a:latin typeface="Arial" panose="020B0604020202020204" pitchFamily="34" charset="0"/>
                <a:cs typeface="Arial" panose="020B0604020202020204" pitchFamily="34" charset="0"/>
              </a:rPr>
              <a:t>Week II: create questions and submit them to the university portal </a:t>
            </a:r>
          </a:p>
          <a:p>
            <a:pPr rtl="0"/>
            <a:r>
              <a:rPr lang="en-GB" dirty="0">
                <a:latin typeface="Arial" panose="020B0604020202020204" pitchFamily="34" charset="0"/>
                <a:cs typeface="Arial" panose="020B0604020202020204" pitchFamily="34" charset="0"/>
              </a:rPr>
              <a:t>Week III: surveys will start and collect the selected individual’s data.</a:t>
            </a:r>
          </a:p>
          <a:p>
            <a:pPr rtl="0"/>
            <a:r>
              <a:rPr lang="en-GB" dirty="0">
                <a:latin typeface="Arial" panose="020B0604020202020204" pitchFamily="34" charset="0"/>
                <a:cs typeface="Arial" panose="020B0604020202020204" pitchFamily="34" charset="0"/>
              </a:rPr>
              <a:t>Week Iv: Merge all data in the cross-section study.</a:t>
            </a:r>
          </a:p>
          <a:p>
            <a:pPr rtl="0"/>
            <a:r>
              <a:rPr lang="en-GB" dirty="0">
                <a:latin typeface="Arial" panose="020B0604020202020204" pitchFamily="34" charset="0"/>
                <a:cs typeface="Arial" panose="020B0604020202020204" pitchFamily="34" charset="0"/>
              </a:rPr>
              <a:t>Week v: formulating the proper structure and review the data </a:t>
            </a:r>
          </a:p>
          <a:p>
            <a:pPr rtl="0"/>
            <a:r>
              <a:rPr lang="en-GB" dirty="0">
                <a:latin typeface="Arial" panose="020B0604020202020204" pitchFamily="34" charset="0"/>
                <a:cs typeface="Arial" panose="020B0604020202020204" pitchFamily="34" charset="0"/>
              </a:rPr>
              <a:t>Week vI: publish the completed research.</a:t>
            </a:r>
          </a:p>
        </p:txBody>
      </p:sp>
      <p:sp>
        <p:nvSpPr>
          <p:cNvPr id="5" name="Title 4">
            <a:extLst>
              <a:ext uri="{FF2B5EF4-FFF2-40B4-BE49-F238E27FC236}">
                <a16:creationId xmlns:a16="http://schemas.microsoft.com/office/drawing/2014/main" id="{35BDDDB1-1C57-DE68-A2BC-7E2D030602BC}"/>
              </a:ext>
            </a:extLst>
          </p:cNvPr>
          <p:cNvSpPr>
            <a:spLocks noGrp="1"/>
          </p:cNvSpPr>
          <p:nvPr>
            <p:ph type="title"/>
          </p:nvPr>
        </p:nvSpPr>
        <p:spPr/>
        <p:txBody>
          <a:bodyPr>
            <a:normAutofit/>
          </a:bodyPr>
          <a:lstStyle/>
          <a:p>
            <a:r>
              <a:rPr lang="en-GB" b="1" dirty="0">
                <a:effectLst/>
                <a:latin typeface="Arial" panose="020B0604020202020204" pitchFamily="34" charset="0"/>
                <a:ea typeface="Times New Roman" panose="02020603050405020304" pitchFamily="18" charset="0"/>
              </a:rPr>
              <a:t>Time Schedule </a:t>
            </a:r>
            <a:endParaRPr lang="gsw-FR" b="1" dirty="0"/>
          </a:p>
        </p:txBody>
      </p:sp>
      <p:graphicFrame>
        <p:nvGraphicFramePr>
          <p:cNvPr id="21" name="Content Placeholder 20">
            <a:extLst>
              <a:ext uri="{FF2B5EF4-FFF2-40B4-BE49-F238E27FC236}">
                <a16:creationId xmlns:a16="http://schemas.microsoft.com/office/drawing/2014/main" id="{8BDEF6FC-83DD-8ED3-18BC-07AE5D19D5B6}"/>
              </a:ext>
            </a:extLst>
          </p:cNvPr>
          <p:cNvGraphicFramePr>
            <a:graphicFrameLocks noGrp="1"/>
          </p:cNvGraphicFramePr>
          <p:nvPr>
            <p:ph idx="12"/>
            <p:extLst>
              <p:ext uri="{D42A27DB-BD31-4B8C-83A1-F6EECF244321}">
                <p14:modId xmlns:p14="http://schemas.microsoft.com/office/powerpoint/2010/main" val="4136854827"/>
              </p:ext>
            </p:extLst>
          </p:nvPr>
        </p:nvGraphicFramePr>
        <p:xfrm>
          <a:off x="8385609" y="3011622"/>
          <a:ext cx="3024187" cy="199262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412294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8538BDD-7961-3CDA-B69D-0C61C303CBC1}"/>
              </a:ext>
            </a:extLst>
          </p:cNvPr>
          <p:cNvSpPr>
            <a:spLocks noGrp="1"/>
          </p:cNvSpPr>
          <p:nvPr>
            <p:ph type="title"/>
          </p:nvPr>
        </p:nvSpPr>
        <p:spPr/>
        <p:txBody>
          <a:bodyPr/>
          <a:lstStyle/>
          <a:p>
            <a:r>
              <a:rPr lang="gsw-FR" b="1" dirty="0">
                <a:latin typeface="Arial" panose="020B0604020202020204" pitchFamily="34" charset="0"/>
                <a:cs typeface="Arial" panose="020B0604020202020204" pitchFamily="34" charset="0"/>
              </a:rPr>
              <a:t>reference</a:t>
            </a:r>
          </a:p>
        </p:txBody>
      </p:sp>
      <p:sp>
        <p:nvSpPr>
          <p:cNvPr id="7" name="TextBox 6">
            <a:extLst>
              <a:ext uri="{FF2B5EF4-FFF2-40B4-BE49-F238E27FC236}">
                <a16:creationId xmlns:a16="http://schemas.microsoft.com/office/drawing/2014/main" id="{A4A1E1E3-B1C0-A5FD-FEA2-2B6F4BCDDB07}"/>
              </a:ext>
            </a:extLst>
          </p:cNvPr>
          <p:cNvSpPr txBox="1"/>
          <p:nvPr/>
        </p:nvSpPr>
        <p:spPr>
          <a:xfrm>
            <a:off x="1294362" y="1529166"/>
            <a:ext cx="9603274" cy="4524315"/>
          </a:xfrm>
          <a:prstGeom prst="rect">
            <a:avLst/>
          </a:prstGeom>
          <a:noFill/>
        </p:spPr>
        <p:txBody>
          <a:bodyPr wrap="square">
            <a:spAutoFit/>
          </a:bodyPr>
          <a:lstStyle/>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Bhandari, P. (2022) </a:t>
            </a:r>
            <a:r>
              <a:rPr lang="en-GB" b="0" i="1" dirty="0">
                <a:solidFill>
                  <a:srgbClr val="000000"/>
                </a:solidFill>
                <a:effectLst/>
                <a:latin typeface="Roboto" panose="02000000000000000000" pitchFamily="2" charset="0"/>
              </a:rPr>
              <a:t>What Is Quantitative Research? | Definition &amp; Methods.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3"/>
              </a:rPr>
              <a:t>https://www.scribbr.co.uk/research-methods/introduction-to-quantitative-research/</a:t>
            </a:r>
            <a:r>
              <a:rPr lang="en-GB" b="0" i="0" dirty="0">
                <a:solidFill>
                  <a:srgbClr val="000000"/>
                </a:solidFill>
                <a:effectLst/>
                <a:latin typeface="Roboto" panose="02000000000000000000" pitchFamily="2" charset="0"/>
              </a:rPr>
              <a:t> (Accessed: Feb 15,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cdc (2022) </a:t>
            </a:r>
            <a:r>
              <a:rPr lang="en-GB" b="0" i="1" dirty="0">
                <a:solidFill>
                  <a:srgbClr val="000000"/>
                </a:solidFill>
                <a:effectLst/>
                <a:latin typeface="Roboto" panose="02000000000000000000" pitchFamily="2" charset="0"/>
              </a:rPr>
              <a:t>Chronic Disease Fact Sheet: Physical Inactivity | CDC.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4"/>
              </a:rPr>
              <a:t>https://www.cdc.gov/chronicdisease/resources/publications/factsheets/physical-activity.htm</a:t>
            </a:r>
            <a:r>
              <a:rPr lang="en-GB" b="0" i="0" dirty="0">
                <a:solidFill>
                  <a:srgbClr val="000000"/>
                </a:solidFill>
                <a:effectLst/>
                <a:latin typeface="Roboto" panose="02000000000000000000" pitchFamily="2" charset="0"/>
              </a:rPr>
              <a:t> (Accessed: Feb 15,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Clemente, F.M., Nikolaidis, P.T., Martins, F.M.L. and Mendes, R.S. (2016) 'Physical Activity Patterns in University Students: Do They Follow the Public Health Guidelines?', </a:t>
            </a:r>
            <a:r>
              <a:rPr lang="en-GB" b="0" i="1" dirty="0">
                <a:solidFill>
                  <a:srgbClr val="000000"/>
                </a:solidFill>
                <a:effectLst/>
                <a:latin typeface="Roboto" panose="02000000000000000000" pitchFamily="2" charset="0"/>
              </a:rPr>
              <a:t>PLOS ONE, </a:t>
            </a:r>
            <a:r>
              <a:rPr lang="en-GB" b="0" i="0" dirty="0">
                <a:solidFill>
                  <a:srgbClr val="000000"/>
                </a:solidFill>
                <a:effectLst/>
                <a:latin typeface="Roboto" panose="02000000000000000000" pitchFamily="2" charset="0"/>
              </a:rPr>
              <a:t>11(3), pp. e0152516. doi: 10.1371/journal.pone.0152516.</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Robert &amp; Allen, Tangen and Smith (2016) </a:t>
            </a:r>
            <a:r>
              <a:rPr lang="en-GB" b="0" i="1" dirty="0">
                <a:solidFill>
                  <a:srgbClr val="000000"/>
                </a:solidFill>
                <a:effectLst/>
                <a:latin typeface="Roboto" panose="02000000000000000000" pitchFamily="2" charset="0"/>
              </a:rPr>
              <a:t>Ethical and Legal Considerations in Quantitative Research - 865 Words | Critical Writing Example.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5"/>
              </a:rPr>
              <a:t>https://ivypanda.com/essays/ethical-and-legal-considerations-in-quantitative-research/</a:t>
            </a:r>
            <a:r>
              <a:rPr lang="en-GB" b="0" i="0" dirty="0">
                <a:solidFill>
                  <a:srgbClr val="000000"/>
                </a:solidFill>
                <a:effectLst/>
                <a:latin typeface="Roboto" panose="02000000000000000000" pitchFamily="2" charset="0"/>
              </a:rPr>
              <a:t> (Accessed: Feb 15,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Thomas, L. (2020) </a:t>
            </a:r>
            <a:r>
              <a:rPr lang="en-GB" b="0" i="1" dirty="0">
                <a:solidFill>
                  <a:srgbClr val="000000"/>
                </a:solidFill>
                <a:effectLst/>
                <a:latin typeface="Roboto" panose="02000000000000000000" pitchFamily="2" charset="0"/>
              </a:rPr>
              <a:t>Cross-Sectional Study | Definition, Uses &amp; Examples.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6"/>
              </a:rPr>
              <a:t>https://www.scribbr.com/methodology/cross-sectional-study/</a:t>
            </a:r>
            <a:r>
              <a:rPr lang="en-GB" b="0" i="0" dirty="0">
                <a:solidFill>
                  <a:srgbClr val="000000"/>
                </a:solidFill>
                <a:effectLst/>
                <a:latin typeface="Roboto" panose="02000000000000000000" pitchFamily="2" charset="0"/>
              </a:rPr>
              <a:t> (Accessed: Feb 15, 2023).</a:t>
            </a:r>
          </a:p>
        </p:txBody>
      </p:sp>
    </p:spTree>
    <p:extLst>
      <p:ext uri="{BB962C8B-B14F-4D97-AF65-F5344CB8AC3E}">
        <p14:creationId xmlns:p14="http://schemas.microsoft.com/office/powerpoint/2010/main" val="2394598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6BFDB-EADA-B17D-D479-1C93E87A6F6D}"/>
              </a:ext>
            </a:extLst>
          </p:cNvPr>
          <p:cNvSpPr>
            <a:spLocks noGrp="1"/>
          </p:cNvSpPr>
          <p:nvPr>
            <p:ph type="title"/>
          </p:nvPr>
        </p:nvSpPr>
        <p:spPr/>
        <p:txBody>
          <a:bodyPr/>
          <a:lstStyle/>
          <a:p>
            <a:r>
              <a:rPr lang="gsw-FR" b="1" dirty="0">
                <a:latin typeface="Arial" panose="020B0604020202020204" pitchFamily="34" charset="0"/>
                <a:cs typeface="Arial" panose="020B0604020202020204" pitchFamily="34" charset="0"/>
              </a:rPr>
              <a:t>reference</a:t>
            </a:r>
            <a:endParaRPr lang="gsw-FR" dirty="0"/>
          </a:p>
        </p:txBody>
      </p:sp>
      <p:sp>
        <p:nvSpPr>
          <p:cNvPr id="5" name="TextBox 4">
            <a:extLst>
              <a:ext uri="{FF2B5EF4-FFF2-40B4-BE49-F238E27FC236}">
                <a16:creationId xmlns:a16="http://schemas.microsoft.com/office/drawing/2014/main" id="{599F9737-CB44-E386-99FA-3B6EE431645A}"/>
              </a:ext>
            </a:extLst>
          </p:cNvPr>
          <p:cNvSpPr txBox="1"/>
          <p:nvPr/>
        </p:nvSpPr>
        <p:spPr>
          <a:xfrm>
            <a:off x="1153549" y="1853754"/>
            <a:ext cx="9744087" cy="3416320"/>
          </a:xfrm>
          <a:prstGeom prst="rect">
            <a:avLst/>
          </a:prstGeom>
          <a:noFill/>
        </p:spPr>
        <p:txBody>
          <a:bodyPr wrap="square">
            <a:spAutoFit/>
          </a:bodyPr>
          <a:lstStyle/>
          <a:p>
            <a:pPr marL="285750" indent="-285750" algn="l">
              <a:buFont typeface="Arial" panose="020B0604020202020204" pitchFamily="34" charset="0"/>
              <a:buChar char="•"/>
            </a:pPr>
            <a:r>
              <a:rPr lang="en-GB" b="0" i="1" dirty="0">
                <a:solidFill>
                  <a:srgbClr val="000000"/>
                </a:solidFill>
                <a:effectLst/>
                <a:latin typeface="Roboto" panose="02000000000000000000" pitchFamily="2" charset="0"/>
              </a:rPr>
              <a:t>International Physical Activity Questionnaire – Long Form.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2"/>
              </a:rPr>
              <a:t>https://www.sralab.org/rehabilitation-measures/international-physical-activity-questionnaire-long-form</a:t>
            </a:r>
            <a:r>
              <a:rPr lang="en-GB" b="0" i="0" dirty="0">
                <a:solidFill>
                  <a:srgbClr val="000000"/>
                </a:solidFill>
                <a:effectLst/>
                <a:latin typeface="Roboto" panose="02000000000000000000" pitchFamily="2" charset="0"/>
              </a:rPr>
              <a:t> (Accessed: Feb 21,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Bhandari, P. (2022) </a:t>
            </a:r>
            <a:r>
              <a:rPr lang="en-GB" b="0" i="1" dirty="0">
                <a:solidFill>
                  <a:srgbClr val="000000"/>
                </a:solidFill>
                <a:effectLst/>
                <a:latin typeface="Roboto" panose="02000000000000000000" pitchFamily="2" charset="0"/>
              </a:rPr>
              <a:t>Ethical Considerations in Research | Types &amp; Examples.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3"/>
              </a:rPr>
              <a:t>https://www.scribbr.co.uk/research-methods/ethical-considerations/</a:t>
            </a:r>
            <a:r>
              <a:rPr lang="en-GB" b="0" i="0" dirty="0">
                <a:solidFill>
                  <a:srgbClr val="000000"/>
                </a:solidFill>
                <a:effectLst/>
                <a:latin typeface="Roboto" panose="02000000000000000000" pitchFamily="2" charset="0"/>
              </a:rPr>
              <a:t> (Accessed: Feb 22,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Bhandari, P. (2020) </a:t>
            </a:r>
            <a:r>
              <a:rPr lang="en-GB" b="0" i="1" dirty="0">
                <a:solidFill>
                  <a:srgbClr val="000000"/>
                </a:solidFill>
                <a:effectLst/>
                <a:latin typeface="Roboto" panose="02000000000000000000" pitchFamily="2" charset="0"/>
              </a:rPr>
              <a:t>What Is Quantitative Research? | Definition, Uses &amp; Methods. </a:t>
            </a:r>
            <a:r>
              <a:rPr lang="en-GB" b="0" i="0" dirty="0">
                <a:solidFill>
                  <a:srgbClr val="000000"/>
                </a:solidFill>
                <a:effectLst/>
                <a:latin typeface="Roboto" panose="02000000000000000000" pitchFamily="2" charset="0"/>
              </a:rPr>
              <a:t>Available at: </a:t>
            </a:r>
            <a:r>
              <a:rPr lang="en-GB" b="0" i="0" u="none" strike="noStrike" dirty="0">
                <a:solidFill>
                  <a:srgbClr val="0066CC"/>
                </a:solidFill>
                <a:effectLst/>
                <a:latin typeface="Roboto" panose="02000000000000000000" pitchFamily="2" charset="0"/>
                <a:hlinkClick r:id="rId4"/>
              </a:rPr>
              <a:t>https://www.scribbr.com/methodology/quantitative-research/</a:t>
            </a:r>
            <a:r>
              <a:rPr lang="en-GB" b="0" i="0" dirty="0">
                <a:solidFill>
                  <a:srgbClr val="000000"/>
                </a:solidFill>
                <a:effectLst/>
                <a:latin typeface="Roboto" panose="02000000000000000000" pitchFamily="2" charset="0"/>
              </a:rPr>
              <a:t> (Accessed: Feb 22, 2023).</a:t>
            </a:r>
          </a:p>
          <a:p>
            <a:pPr marL="285750" indent="-285750" algn="l">
              <a:buFont typeface="Arial" panose="020B0604020202020204" pitchFamily="34" charset="0"/>
              <a:buChar char="•"/>
            </a:pPr>
            <a:r>
              <a:rPr lang="en-GB" b="0" i="0" dirty="0">
                <a:solidFill>
                  <a:srgbClr val="000000"/>
                </a:solidFill>
                <a:effectLst/>
                <a:latin typeface="Roboto" panose="02000000000000000000" pitchFamily="2" charset="0"/>
              </a:rPr>
              <a:t>Filipe Manuel Clemente, </a:t>
            </a:r>
            <a:r>
              <a:rPr lang="en-GB" b="0" i="0" dirty="0" err="1">
                <a:solidFill>
                  <a:srgbClr val="000000"/>
                </a:solidFill>
                <a:effectLst/>
                <a:latin typeface="Roboto" panose="02000000000000000000" pitchFamily="2" charset="0"/>
              </a:rPr>
              <a:t>Pantelis</a:t>
            </a:r>
            <a:r>
              <a:rPr lang="en-GB" b="0" i="0" dirty="0">
                <a:solidFill>
                  <a:srgbClr val="000000"/>
                </a:solidFill>
                <a:effectLst/>
                <a:latin typeface="Roboto" panose="02000000000000000000" pitchFamily="2" charset="0"/>
              </a:rPr>
              <a:t> Theodoros </a:t>
            </a:r>
            <a:r>
              <a:rPr lang="en-GB" b="0" i="0" dirty="0" err="1">
                <a:solidFill>
                  <a:srgbClr val="000000"/>
                </a:solidFill>
                <a:effectLst/>
                <a:latin typeface="Roboto" panose="02000000000000000000" pitchFamily="2" charset="0"/>
              </a:rPr>
              <a:t>Nikolaidis</a:t>
            </a:r>
            <a:r>
              <a:rPr lang="en-GB" b="0" i="0" dirty="0">
                <a:solidFill>
                  <a:srgbClr val="000000"/>
                </a:solidFill>
                <a:effectLst/>
                <a:latin typeface="Roboto" panose="02000000000000000000" pitchFamily="2" charset="0"/>
              </a:rPr>
              <a:t>, , F.M. and Rui Sousa Mendes (2016) 'Physical Activity Patterns in University</a:t>
            </a:r>
            <a:br>
              <a:rPr lang="en-GB" b="0" i="0" dirty="0">
                <a:solidFill>
                  <a:srgbClr val="000000"/>
                </a:solidFill>
                <a:effectLst/>
                <a:latin typeface="Roboto" panose="02000000000000000000" pitchFamily="2" charset="0"/>
              </a:rPr>
            </a:br>
            <a:r>
              <a:rPr lang="en-GB" b="0" i="0" dirty="0">
                <a:solidFill>
                  <a:srgbClr val="000000"/>
                </a:solidFill>
                <a:effectLst/>
                <a:latin typeface="Roboto" panose="02000000000000000000" pitchFamily="2" charset="0"/>
              </a:rPr>
              <a:t>Students</a:t>
            </a:r>
            <a:r>
              <a:rPr lang="en-GB" dirty="0">
                <a:solidFill>
                  <a:srgbClr val="000000"/>
                </a:solidFill>
                <a:latin typeface="Roboto" panose="02000000000000000000" pitchFamily="2" charset="0"/>
              </a:rPr>
              <a:t>.</a:t>
            </a:r>
            <a:endParaRPr lang="en-GB" b="0" i="0" dirty="0">
              <a:solidFill>
                <a:srgbClr val="000000"/>
              </a:solidFill>
              <a:effectLst/>
              <a:latin typeface="Roboto" panose="02000000000000000000" pitchFamily="2" charset="0"/>
            </a:endParaRPr>
          </a:p>
        </p:txBody>
      </p:sp>
    </p:spTree>
    <p:extLst>
      <p:ext uri="{BB962C8B-B14F-4D97-AF65-F5344CB8AC3E}">
        <p14:creationId xmlns:p14="http://schemas.microsoft.com/office/powerpoint/2010/main" val="655612985"/>
      </p:ext>
    </p:extLst>
  </p:cSld>
  <p:clrMapOvr>
    <a:masterClrMapping/>
  </p:clrMapOvr>
</p:sld>
</file>

<file path=ppt/theme/theme1.xml><?xml version="1.0" encoding="utf-8"?>
<a:theme xmlns:a="http://schemas.openxmlformats.org/drawingml/2006/main" name="Gallery">
  <a:themeElements>
    <a:clrScheme name="Custom 10">
      <a:dk1>
        <a:sysClr val="windowText" lastClr="000000"/>
      </a:dk1>
      <a:lt1>
        <a:sysClr val="window" lastClr="FFFFFF"/>
      </a:lt1>
      <a:dk2>
        <a:srgbClr val="454545"/>
      </a:dk2>
      <a:lt2>
        <a:srgbClr val="DFDBD5"/>
      </a:lt2>
      <a:accent1>
        <a:srgbClr val="B71E42"/>
      </a:accent1>
      <a:accent2>
        <a:srgbClr val="84582C"/>
      </a:accent2>
      <a:accent3>
        <a:srgbClr val="002060"/>
      </a:accent3>
      <a:accent4>
        <a:srgbClr val="586EA6"/>
      </a:accent4>
      <a:accent5>
        <a:srgbClr val="586EA6"/>
      </a:accent5>
      <a:accent6>
        <a:srgbClr val="6892A0"/>
      </a:accent6>
      <a:hlink>
        <a:srgbClr val="B71E42"/>
      </a:hlink>
      <a:folHlink>
        <a:srgbClr val="586EA6"/>
      </a:folHlink>
    </a:clrScheme>
    <a:fontScheme name="Default">
      <a:majorFont>
        <a:latin typeface="Gill Sans MT"/>
        <a:ea typeface=""/>
        <a:cs typeface=""/>
      </a:majorFont>
      <a:minorFont>
        <a:latin typeface="Gill Sans MT"/>
        <a:ea typeface=""/>
        <a:cs typeface=""/>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spDef>
      <a:spPr>
        <a:solidFill>
          <a:srgbClr val="B71E42"/>
        </a:solidFill>
        <a:ln>
          <a:noFill/>
        </a:ln>
      </a:spPr>
      <a:bodyPr rtlCol="0" anchor="ctr"/>
      <a:lstStyle>
        <a:defPPr algn="ctr">
          <a:defRPr/>
        </a:defPPr>
      </a:lstStyle>
      <a:style>
        <a:lnRef idx="3">
          <a:schemeClr val="lt1"/>
        </a:lnRef>
        <a:fillRef idx="1">
          <a:schemeClr val="accent1"/>
        </a:fillRef>
        <a:effectRef idx="1">
          <a:schemeClr val="accent1"/>
        </a:effectRef>
        <a:fontRef idx="minor">
          <a:schemeClr val="lt1"/>
        </a:fontRef>
      </a:style>
    </a:spDef>
    <a:lnDef>
      <a:spPr>
        <a:ln w="31750"/>
      </a:spPr>
      <a:bodyPr/>
      <a:lstStyle/>
      <a:style>
        <a:lnRef idx="3">
          <a:schemeClr val="accent1"/>
        </a:lnRef>
        <a:fillRef idx="0">
          <a:schemeClr val="accent1"/>
        </a:fillRef>
        <a:effectRef idx="2">
          <a:schemeClr val="accent1"/>
        </a:effectRef>
        <a:fontRef idx="minor">
          <a:schemeClr val="tx1"/>
        </a:fontRef>
      </a:style>
    </a:lnDef>
  </a:objectDefaults>
  <a:extraClrSchemeLst/>
  <a:extLst>
    <a:ext uri="{05A4C25C-085E-4340-85A3-A5531E510DB2}">
      <thm15:themeFamily xmlns:thm15="http://schemas.microsoft.com/office/thememl/2012/main" name="Office_60958850_TF66921596_Win32" id="{6B9FDD00-93C4-4E21-BD1D-55AA4FC3F412}" vid="{6BB4AF6E-36C4-4E2E-AB49-C65CBCF6D4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6" ma:contentTypeDescription="Create a new document." ma:contentTypeScope="" ma:versionID="8516b7b6784e000fefc09f43962b5b90">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63c0a87c0202c278ef4716070015f626"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0BAEE2-BC3E-44B3-94A3-459F60868E30}">
  <ds:schemaRefs>
    <ds:schemaRef ds:uri="http://schemas.microsoft.com/office/2006/documentManagement/types"/>
    <ds:schemaRef ds:uri="http://purl.org/dc/terms/"/>
    <ds:schemaRef ds:uri="4055ddc6-ee7b-4b5b-b8fb-52871646f80e"/>
    <ds:schemaRef ds:uri="http://purl.org/dc/dcmitype/"/>
    <ds:schemaRef ds:uri="http://schemas.microsoft.com/office/infopath/2007/PartnerControls"/>
    <ds:schemaRef ds:uri="0338428b-3fc8-4989-9d03-78e16c931d9f"/>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9047583-E271-401B-8929-9ECEA8DB807B}">
  <ds:schemaRefs>
    <ds:schemaRef ds:uri="http://schemas.microsoft.com/sharepoint/v3/contenttype/forms"/>
  </ds:schemaRefs>
</ds:datastoreItem>
</file>

<file path=customXml/itemProps3.xml><?xml version="1.0" encoding="utf-8"?>
<ds:datastoreItem xmlns:ds="http://schemas.openxmlformats.org/officeDocument/2006/customXml" ds:itemID="{A2A9AEBD-2B76-4B5D-AF09-BCC7CB783D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55ddc6-ee7b-4b5b-b8fb-52871646f80e"/>
    <ds:schemaRef ds:uri="0338428b-3fc8-4989-9d03-78e16c931d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My invention</Template>
  <TotalTime>363</TotalTime>
  <Words>1446</Words>
  <Application>Microsoft Office PowerPoint</Application>
  <PresentationFormat>Widescreen</PresentationFormat>
  <Paragraphs>85</Paragraphs>
  <Slides>18</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Gill Sans MT</vt:lpstr>
      <vt:lpstr>Gilmer</vt:lpstr>
      <vt:lpstr>Roboto</vt:lpstr>
      <vt:lpstr>Gallery</vt:lpstr>
      <vt:lpstr>Prevalence of physical activity among students in a public university  </vt:lpstr>
      <vt:lpstr>Introduction</vt:lpstr>
      <vt:lpstr>LITerature review and Research gaps</vt:lpstr>
      <vt:lpstr>Research Rationale</vt:lpstr>
      <vt:lpstr>Aim of thiS research </vt:lpstr>
      <vt:lpstr>Methodology (quantitative)</vt:lpstr>
      <vt:lpstr>Research Design ( cross-sectionAL study)</vt:lpstr>
      <vt:lpstr>Recruitment and Sampling</vt:lpstr>
      <vt:lpstr>Study ParticipaNts</vt:lpstr>
      <vt:lpstr>Materials/Data Collection</vt:lpstr>
      <vt:lpstr>Data Collection Method</vt:lpstr>
      <vt:lpstr>Data Collection Method</vt:lpstr>
      <vt:lpstr>Data  analysis </vt:lpstr>
      <vt:lpstr>Ethical considerations</vt:lpstr>
      <vt:lpstr>Ethical considerations</vt:lpstr>
      <vt:lpstr>Time Schedule </vt:lpstr>
      <vt:lpstr>reference</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Prevalence of physical activity among students in a public university  </dc:title>
  <dc:creator>Krishnadeep Vaghela</dc:creator>
  <cp:lastModifiedBy>Krishnadeep Vaghela (2212746)</cp:lastModifiedBy>
  <cp:revision>7</cp:revision>
  <dcterms:created xsi:type="dcterms:W3CDTF">2023-02-15T13:58:45Z</dcterms:created>
  <dcterms:modified xsi:type="dcterms:W3CDTF">2023-02-22T22:00:03Z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