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68" r:id="rId3"/>
    <p:sldId id="257" r:id="rId4"/>
    <p:sldId id="258" r:id="rId5"/>
    <p:sldId id="259" r:id="rId6"/>
    <p:sldId id="260" r:id="rId7"/>
    <p:sldId id="261" r:id="rId8"/>
    <p:sldId id="262" r:id="rId9"/>
    <p:sldId id="263" r:id="rId10"/>
    <p:sldId id="264" r:id="rId11"/>
    <p:sldId id="265" r:id="rId12"/>
    <p:sldId id="266" r:id="rId13"/>
    <p:sldId id="269" r:id="rId1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72512" autoAdjust="0"/>
  </p:normalViewPr>
  <p:slideViewPr>
    <p:cSldViewPr snapToGrid="0">
      <p:cViewPr varScale="1">
        <p:scale>
          <a:sx n="65" d="100"/>
          <a:sy n="65" d="100"/>
        </p:scale>
        <p:origin x="-2004" y="-108"/>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7B1DD5-4725-428B-B61C-84AA6B1D5F76}" type="datetimeFigureOut">
              <a:rPr lang="en-GB" smtClean="0"/>
              <a:pPr/>
              <a:t>13/09/2018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0767F6-2675-45DF-A19C-A7BB69341365}" type="slidenum">
              <a:rPr lang="en-GB" smtClean="0"/>
              <a:pPr/>
              <a:t>‹#›</a:t>
            </a:fld>
            <a:endParaRPr lang="en-GB"/>
          </a:p>
        </p:txBody>
      </p:sp>
    </p:spTree>
    <p:extLst>
      <p:ext uri="{BB962C8B-B14F-4D97-AF65-F5344CB8AC3E}">
        <p14:creationId xmlns:p14="http://schemas.microsoft.com/office/powerpoint/2010/main" xmlns="" val="24241661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10767F6-2675-45DF-A19C-A7BB69341365}" type="slidenum">
              <a:rPr lang="en-GB" smtClean="0"/>
              <a:pPr/>
              <a:t>3</a:t>
            </a:fld>
            <a:endParaRPr lang="en-GB"/>
          </a:p>
        </p:txBody>
      </p:sp>
    </p:spTree>
    <p:extLst>
      <p:ext uri="{BB962C8B-B14F-4D97-AF65-F5344CB8AC3E}">
        <p14:creationId xmlns:p14="http://schemas.microsoft.com/office/powerpoint/2010/main" xmlns="" val="10779188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10767F6-2675-45DF-A19C-A7BB69341365}" type="slidenum">
              <a:rPr lang="en-GB" smtClean="0"/>
              <a:pPr/>
              <a:t>4</a:t>
            </a:fld>
            <a:endParaRPr lang="en-GB"/>
          </a:p>
        </p:txBody>
      </p:sp>
    </p:spTree>
    <p:extLst>
      <p:ext uri="{BB962C8B-B14F-4D97-AF65-F5344CB8AC3E}">
        <p14:creationId xmlns:p14="http://schemas.microsoft.com/office/powerpoint/2010/main" xmlns="" val="34241892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10767F6-2675-45DF-A19C-A7BB69341365}" type="slidenum">
              <a:rPr lang="en-GB" smtClean="0"/>
              <a:pPr/>
              <a:t>5</a:t>
            </a:fld>
            <a:endParaRPr lang="en-GB"/>
          </a:p>
        </p:txBody>
      </p:sp>
    </p:spTree>
    <p:extLst>
      <p:ext uri="{BB962C8B-B14F-4D97-AF65-F5344CB8AC3E}">
        <p14:creationId xmlns:p14="http://schemas.microsoft.com/office/powerpoint/2010/main" xmlns="" val="39054000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10767F6-2675-45DF-A19C-A7BB69341365}" type="slidenum">
              <a:rPr lang="en-GB" smtClean="0"/>
              <a:pPr/>
              <a:t>6</a:t>
            </a:fld>
            <a:endParaRPr lang="en-GB"/>
          </a:p>
        </p:txBody>
      </p:sp>
    </p:spTree>
    <p:extLst>
      <p:ext uri="{BB962C8B-B14F-4D97-AF65-F5344CB8AC3E}">
        <p14:creationId xmlns:p14="http://schemas.microsoft.com/office/powerpoint/2010/main" xmlns="" val="28253355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10767F6-2675-45DF-A19C-A7BB69341365}" type="slidenum">
              <a:rPr lang="en-GB" smtClean="0"/>
              <a:pPr/>
              <a:t>7</a:t>
            </a:fld>
            <a:endParaRPr lang="en-GB"/>
          </a:p>
        </p:txBody>
      </p:sp>
    </p:spTree>
    <p:extLst>
      <p:ext uri="{BB962C8B-B14F-4D97-AF65-F5344CB8AC3E}">
        <p14:creationId xmlns:p14="http://schemas.microsoft.com/office/powerpoint/2010/main" xmlns="" val="24215676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10767F6-2675-45DF-A19C-A7BB69341365}" type="slidenum">
              <a:rPr lang="en-GB" smtClean="0"/>
              <a:pPr/>
              <a:t>8</a:t>
            </a:fld>
            <a:endParaRPr lang="en-GB"/>
          </a:p>
        </p:txBody>
      </p:sp>
    </p:spTree>
    <p:extLst>
      <p:ext uri="{BB962C8B-B14F-4D97-AF65-F5344CB8AC3E}">
        <p14:creationId xmlns:p14="http://schemas.microsoft.com/office/powerpoint/2010/main" xmlns="" val="23881825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10767F6-2675-45DF-A19C-A7BB69341365}" type="slidenum">
              <a:rPr lang="en-GB" smtClean="0"/>
              <a:pPr/>
              <a:t>9</a:t>
            </a:fld>
            <a:endParaRPr lang="en-GB"/>
          </a:p>
        </p:txBody>
      </p:sp>
    </p:spTree>
    <p:extLst>
      <p:ext uri="{BB962C8B-B14F-4D97-AF65-F5344CB8AC3E}">
        <p14:creationId xmlns:p14="http://schemas.microsoft.com/office/powerpoint/2010/main" xmlns="" val="29714733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10767F6-2675-45DF-A19C-A7BB69341365}" type="slidenum">
              <a:rPr lang="en-GB" smtClean="0"/>
              <a:pPr/>
              <a:t>10</a:t>
            </a:fld>
            <a:endParaRPr lang="en-GB"/>
          </a:p>
        </p:txBody>
      </p:sp>
    </p:spTree>
    <p:extLst>
      <p:ext uri="{BB962C8B-B14F-4D97-AF65-F5344CB8AC3E}">
        <p14:creationId xmlns:p14="http://schemas.microsoft.com/office/powerpoint/2010/main" xmlns="" val="12249712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10767F6-2675-45DF-A19C-A7BB69341365}" type="slidenum">
              <a:rPr lang="en-GB" smtClean="0"/>
              <a:pPr/>
              <a:t>11</a:t>
            </a:fld>
            <a:endParaRPr lang="en-GB"/>
          </a:p>
        </p:txBody>
      </p:sp>
    </p:spTree>
    <p:extLst>
      <p:ext uri="{BB962C8B-B14F-4D97-AF65-F5344CB8AC3E}">
        <p14:creationId xmlns:p14="http://schemas.microsoft.com/office/powerpoint/2010/main" xmlns="" val="5245246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p:txBody>
      </p:sp>
      <p:sp>
        <p:nvSpPr>
          <p:cNvPr id="4" name="Slide Number Placeholder 3"/>
          <p:cNvSpPr>
            <a:spLocks noGrp="1"/>
          </p:cNvSpPr>
          <p:nvPr>
            <p:ph type="sldNum" sz="quarter" idx="10"/>
          </p:nvPr>
        </p:nvSpPr>
        <p:spPr/>
        <p:txBody>
          <a:bodyPr/>
          <a:lstStyle/>
          <a:p>
            <a:fld id="{310767F6-2675-45DF-A19C-A7BB69341365}" type="slidenum">
              <a:rPr lang="en-GB" smtClean="0"/>
              <a:pPr/>
              <a:t>12</a:t>
            </a:fld>
            <a:endParaRPr lang="en-GB"/>
          </a:p>
        </p:txBody>
      </p:sp>
    </p:spTree>
    <p:extLst>
      <p:ext uri="{BB962C8B-B14F-4D97-AF65-F5344CB8AC3E}">
        <p14:creationId xmlns:p14="http://schemas.microsoft.com/office/powerpoint/2010/main" xmlns="" val="36351004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192C213-D2D2-4F84-8BB2-EECBC1194AE7}" type="datetimeFigureOut">
              <a:rPr lang="en-GB" smtClean="0"/>
              <a:pPr/>
              <a:t>13/09/2018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D38EFC-99F5-441C-924A-C168C27C5B44}" type="slidenum">
              <a:rPr lang="en-GB" smtClean="0"/>
              <a:pPr/>
              <a:t>‹#›</a:t>
            </a:fld>
            <a:endParaRPr lang="en-GB"/>
          </a:p>
        </p:txBody>
      </p:sp>
    </p:spTree>
    <p:extLst>
      <p:ext uri="{BB962C8B-B14F-4D97-AF65-F5344CB8AC3E}">
        <p14:creationId xmlns:p14="http://schemas.microsoft.com/office/powerpoint/2010/main" xmlns="" val="38120441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192C213-D2D2-4F84-8BB2-EECBC1194AE7}" type="datetimeFigureOut">
              <a:rPr lang="en-GB" smtClean="0"/>
              <a:pPr/>
              <a:t>13/09/2018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D38EFC-99F5-441C-924A-C168C27C5B44}" type="slidenum">
              <a:rPr lang="en-GB" smtClean="0"/>
              <a:pPr/>
              <a:t>‹#›</a:t>
            </a:fld>
            <a:endParaRPr lang="en-GB"/>
          </a:p>
        </p:txBody>
      </p:sp>
    </p:spTree>
    <p:extLst>
      <p:ext uri="{BB962C8B-B14F-4D97-AF65-F5344CB8AC3E}">
        <p14:creationId xmlns:p14="http://schemas.microsoft.com/office/powerpoint/2010/main" xmlns="" val="12841550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192C213-D2D2-4F84-8BB2-EECBC1194AE7}" type="datetimeFigureOut">
              <a:rPr lang="en-GB" smtClean="0"/>
              <a:pPr/>
              <a:t>13/09/2018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D38EFC-99F5-441C-924A-C168C27C5B44}" type="slidenum">
              <a:rPr lang="en-GB" smtClean="0"/>
              <a:pPr/>
              <a:t>‹#›</a:t>
            </a:fld>
            <a:endParaRPr lang="en-GB"/>
          </a:p>
        </p:txBody>
      </p:sp>
    </p:spTree>
    <p:extLst>
      <p:ext uri="{BB962C8B-B14F-4D97-AF65-F5344CB8AC3E}">
        <p14:creationId xmlns:p14="http://schemas.microsoft.com/office/powerpoint/2010/main" xmlns="" val="41024837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192C213-D2D2-4F84-8BB2-EECBC1194AE7}" type="datetimeFigureOut">
              <a:rPr lang="en-GB" smtClean="0"/>
              <a:pPr/>
              <a:t>13/09/2018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ED38EFC-99F5-441C-924A-C168C27C5B44}" type="slidenum">
              <a:rPr lang="en-GB" smtClean="0"/>
              <a:pPr/>
              <a:t>‹#›</a:t>
            </a:fld>
            <a:endParaRPr lang="en-GB"/>
          </a:p>
        </p:txBody>
      </p:sp>
    </p:spTree>
    <p:extLst>
      <p:ext uri="{BB962C8B-B14F-4D97-AF65-F5344CB8AC3E}">
        <p14:creationId xmlns:p14="http://schemas.microsoft.com/office/powerpoint/2010/main" xmlns="" val="32602140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192C213-D2D2-4F84-8BB2-EECBC1194AE7}" type="datetimeFigureOut">
              <a:rPr lang="en-GB" smtClean="0"/>
              <a:pPr/>
              <a:t>13/09/2018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ED38EFC-99F5-441C-924A-C168C27C5B44}" type="slidenum">
              <a:rPr lang="en-GB" smtClean="0"/>
              <a:pPr/>
              <a:t>‹#›</a:t>
            </a:fld>
            <a:endParaRPr lang="en-GB"/>
          </a:p>
        </p:txBody>
      </p:sp>
    </p:spTree>
    <p:extLst>
      <p:ext uri="{BB962C8B-B14F-4D97-AF65-F5344CB8AC3E}">
        <p14:creationId xmlns:p14="http://schemas.microsoft.com/office/powerpoint/2010/main" xmlns="" val="27917281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192C213-D2D2-4F84-8BB2-EECBC1194AE7}" type="datetimeFigureOut">
              <a:rPr lang="en-GB" smtClean="0"/>
              <a:pPr/>
              <a:t>13/09/2018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ED38EFC-99F5-441C-924A-C168C27C5B44}" type="slidenum">
              <a:rPr lang="en-GB" smtClean="0"/>
              <a:pPr/>
              <a:t>‹#›</a:t>
            </a:fld>
            <a:endParaRPr lang="en-GB"/>
          </a:p>
        </p:txBody>
      </p:sp>
    </p:spTree>
    <p:extLst>
      <p:ext uri="{BB962C8B-B14F-4D97-AF65-F5344CB8AC3E}">
        <p14:creationId xmlns:p14="http://schemas.microsoft.com/office/powerpoint/2010/main" xmlns="" val="39574150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192C213-D2D2-4F84-8BB2-EECBC1194AE7}" type="datetimeFigureOut">
              <a:rPr lang="en-GB" smtClean="0"/>
              <a:pPr/>
              <a:t>13/09/2018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ED38EFC-99F5-441C-924A-C168C27C5B44}" type="slidenum">
              <a:rPr lang="en-GB" smtClean="0"/>
              <a:pPr/>
              <a:t>‹#›</a:t>
            </a:fld>
            <a:endParaRPr lang="en-GB"/>
          </a:p>
        </p:txBody>
      </p:sp>
    </p:spTree>
    <p:extLst>
      <p:ext uri="{BB962C8B-B14F-4D97-AF65-F5344CB8AC3E}">
        <p14:creationId xmlns:p14="http://schemas.microsoft.com/office/powerpoint/2010/main" xmlns="" val="27207850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192C213-D2D2-4F84-8BB2-EECBC1194AE7}" type="datetimeFigureOut">
              <a:rPr lang="en-GB" smtClean="0"/>
              <a:pPr/>
              <a:t>13/09/2018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ED38EFC-99F5-441C-924A-C168C27C5B44}" type="slidenum">
              <a:rPr lang="en-GB" smtClean="0"/>
              <a:pPr/>
              <a:t>‹#›</a:t>
            </a:fld>
            <a:endParaRPr lang="en-GB"/>
          </a:p>
        </p:txBody>
      </p:sp>
    </p:spTree>
    <p:extLst>
      <p:ext uri="{BB962C8B-B14F-4D97-AF65-F5344CB8AC3E}">
        <p14:creationId xmlns:p14="http://schemas.microsoft.com/office/powerpoint/2010/main" xmlns="" val="725201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192C213-D2D2-4F84-8BB2-EECBC1194AE7}" type="datetimeFigureOut">
              <a:rPr lang="en-GB" smtClean="0"/>
              <a:pPr/>
              <a:t>13/09/2018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ED38EFC-99F5-441C-924A-C168C27C5B44}" type="slidenum">
              <a:rPr lang="en-GB" smtClean="0"/>
              <a:pPr/>
              <a:t>‹#›</a:t>
            </a:fld>
            <a:endParaRPr lang="en-GB"/>
          </a:p>
        </p:txBody>
      </p:sp>
    </p:spTree>
    <p:extLst>
      <p:ext uri="{BB962C8B-B14F-4D97-AF65-F5344CB8AC3E}">
        <p14:creationId xmlns:p14="http://schemas.microsoft.com/office/powerpoint/2010/main" xmlns="" val="35538240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192C213-D2D2-4F84-8BB2-EECBC1194AE7}" type="datetimeFigureOut">
              <a:rPr lang="en-GB" smtClean="0"/>
              <a:pPr/>
              <a:t>13/09/2018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D38EFC-99F5-441C-924A-C168C27C5B44}" type="slidenum">
              <a:rPr lang="en-GB" smtClean="0"/>
              <a:pPr/>
              <a:t>‹#›</a:t>
            </a:fld>
            <a:endParaRPr lang="en-GB"/>
          </a:p>
        </p:txBody>
      </p:sp>
    </p:spTree>
    <p:extLst>
      <p:ext uri="{BB962C8B-B14F-4D97-AF65-F5344CB8AC3E}">
        <p14:creationId xmlns:p14="http://schemas.microsoft.com/office/powerpoint/2010/main" xmlns="" val="27837812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192C213-D2D2-4F84-8BB2-EECBC1194AE7}" type="datetimeFigureOut">
              <a:rPr lang="en-GB" smtClean="0"/>
              <a:pPr/>
              <a:t>13/09/2018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D38EFC-99F5-441C-924A-C168C27C5B44}" type="slidenum">
              <a:rPr lang="en-GB" smtClean="0"/>
              <a:pPr/>
              <a:t>‹#›</a:t>
            </a:fld>
            <a:endParaRPr lang="en-GB"/>
          </a:p>
        </p:txBody>
      </p:sp>
    </p:spTree>
    <p:extLst>
      <p:ext uri="{BB962C8B-B14F-4D97-AF65-F5344CB8AC3E}">
        <p14:creationId xmlns:p14="http://schemas.microsoft.com/office/powerpoint/2010/main" xmlns="" val="6747358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192C213-D2D2-4F84-8BB2-EECBC1194AE7}" type="datetimeFigureOut">
              <a:rPr lang="en-GB" smtClean="0"/>
              <a:pPr/>
              <a:t>13/09/2018</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ED38EFC-99F5-441C-924A-C168C27C5B44}" type="slidenum">
              <a:rPr lang="en-GB" smtClean="0"/>
              <a:pPr/>
              <a:t>‹#›</a:t>
            </a:fld>
            <a:endParaRPr lang="en-GB"/>
          </a:p>
        </p:txBody>
      </p:sp>
    </p:spTree>
    <p:extLst>
      <p:ext uri="{BB962C8B-B14F-4D97-AF65-F5344CB8AC3E}">
        <p14:creationId xmlns:p14="http://schemas.microsoft.com/office/powerpoint/2010/main" xmlns="" val="3822873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solidFill>
                  <a:srgbClr val="FF0000"/>
                </a:solidFill>
              </a:rPr>
              <a:t>Digital Identity &amp; Rights </a:t>
            </a:r>
            <a:endParaRPr lang="en-GB" dirty="0">
              <a:solidFill>
                <a:srgbClr val="FF0000"/>
              </a:solidFill>
            </a:endParaRPr>
          </a:p>
        </p:txBody>
      </p:sp>
      <p:sp>
        <p:nvSpPr>
          <p:cNvPr id="3" name="Subtitle 2"/>
          <p:cNvSpPr>
            <a:spLocks noGrp="1"/>
          </p:cNvSpPr>
          <p:nvPr>
            <p:ph type="subTitle" idx="1"/>
          </p:nvPr>
        </p:nvSpPr>
        <p:spPr/>
        <p:txBody>
          <a:bodyPr>
            <a:normAutofit/>
          </a:bodyPr>
          <a:lstStyle/>
          <a:p>
            <a:r>
              <a:rPr lang="en-GB" sz="3200" dirty="0" smtClean="0"/>
              <a:t>Week nine</a:t>
            </a:r>
            <a:endParaRPr lang="en-GB" sz="3200" dirty="0"/>
          </a:p>
        </p:txBody>
      </p:sp>
      <p:pic>
        <p:nvPicPr>
          <p:cNvPr id="4" name="Picture 3"/>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2548626" y="261945"/>
            <a:ext cx="3749144" cy="2277664"/>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2860518" y="4134010"/>
            <a:ext cx="3268433" cy="2607460"/>
          </a:xfrm>
          <a:prstGeom prst="rect">
            <a:avLst/>
          </a:prstGeom>
        </p:spPr>
      </p:pic>
    </p:spTree>
    <p:extLst>
      <p:ext uri="{BB962C8B-B14F-4D97-AF65-F5344CB8AC3E}">
        <p14:creationId xmlns:p14="http://schemas.microsoft.com/office/powerpoint/2010/main" xmlns="" val="263167808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0000"/>
                </a:solidFill>
              </a:rPr>
              <a:t>Lecture objectives</a:t>
            </a:r>
            <a:endParaRPr lang="en-GB" dirty="0">
              <a:solidFill>
                <a:srgbClr val="FF0000"/>
              </a:solidFill>
            </a:endParaRPr>
          </a:p>
        </p:txBody>
      </p:sp>
      <p:sp>
        <p:nvSpPr>
          <p:cNvPr id="3" name="Content Placeholder 2"/>
          <p:cNvSpPr>
            <a:spLocks noGrp="1"/>
          </p:cNvSpPr>
          <p:nvPr>
            <p:ph idx="1"/>
          </p:nvPr>
        </p:nvSpPr>
        <p:spPr/>
        <p:txBody>
          <a:bodyPr/>
          <a:lstStyle/>
          <a:p>
            <a:r>
              <a:rPr lang="en-GB" dirty="0" smtClean="0"/>
              <a:t>Privacy and what you have to hide</a:t>
            </a:r>
          </a:p>
          <a:p>
            <a:r>
              <a:rPr lang="en-GB" dirty="0" smtClean="0"/>
              <a:t>Recording your private lives</a:t>
            </a:r>
          </a:p>
          <a:p>
            <a:r>
              <a:rPr lang="en-GB" dirty="0" smtClean="0"/>
              <a:t>Control of your data</a:t>
            </a:r>
          </a:p>
          <a:p>
            <a:r>
              <a:rPr lang="en-GB" dirty="0" smtClean="0"/>
              <a:t>Evolution of consent</a:t>
            </a:r>
          </a:p>
          <a:p>
            <a:endParaRPr lang="en-GB" dirty="0" smtClean="0"/>
          </a:p>
          <a:p>
            <a:endParaRPr lang="en-GB" dirty="0"/>
          </a:p>
        </p:txBody>
      </p:sp>
    </p:spTree>
    <p:extLst>
      <p:ext uri="{BB962C8B-B14F-4D97-AF65-F5344CB8AC3E}">
        <p14:creationId xmlns:p14="http://schemas.microsoft.com/office/powerpoint/2010/main" xmlns="" val="340451065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0000"/>
                </a:solidFill>
              </a:rPr>
              <a:t>Digital </a:t>
            </a:r>
            <a:r>
              <a:rPr lang="en-GB" dirty="0" smtClean="0">
                <a:solidFill>
                  <a:srgbClr val="FF0000"/>
                </a:solidFill>
              </a:rPr>
              <a:t>Identity &amp; Rights </a:t>
            </a:r>
            <a:endParaRPr lang="en-GB" dirty="0"/>
          </a:p>
        </p:txBody>
      </p:sp>
      <p:sp>
        <p:nvSpPr>
          <p:cNvPr id="3" name="Content Placeholder 2"/>
          <p:cNvSpPr>
            <a:spLocks noGrp="1"/>
          </p:cNvSpPr>
          <p:nvPr>
            <p:ph idx="1"/>
          </p:nvPr>
        </p:nvSpPr>
        <p:spPr/>
        <p:txBody>
          <a:bodyPr/>
          <a:lstStyle/>
          <a:p>
            <a:r>
              <a:rPr lang="en-GB" dirty="0"/>
              <a:t>The moment people were able to create online accounts, their individual identities began to extend exponentially into the digital world. </a:t>
            </a:r>
          </a:p>
        </p:txBody>
      </p:sp>
      <p:pic>
        <p:nvPicPr>
          <p:cNvPr id="4" name="Picture 3"/>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1476762" y="3458772"/>
            <a:ext cx="6190476" cy="3057143"/>
          </a:xfrm>
          <a:prstGeom prst="rect">
            <a:avLst/>
          </a:prstGeom>
        </p:spPr>
      </p:pic>
    </p:spTree>
    <p:extLst>
      <p:ext uri="{BB962C8B-B14F-4D97-AF65-F5344CB8AC3E}">
        <p14:creationId xmlns:p14="http://schemas.microsoft.com/office/powerpoint/2010/main" xmlns="" val="227215939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0000"/>
                </a:solidFill>
              </a:rPr>
              <a:t>Digital Identity &amp; Rights </a:t>
            </a:r>
            <a:endParaRPr lang="en-GB" dirty="0"/>
          </a:p>
        </p:txBody>
      </p:sp>
      <p:sp>
        <p:nvSpPr>
          <p:cNvPr id="3" name="Content Placeholder 2"/>
          <p:cNvSpPr>
            <a:spLocks noGrp="1"/>
          </p:cNvSpPr>
          <p:nvPr>
            <p:ph idx="1"/>
          </p:nvPr>
        </p:nvSpPr>
        <p:spPr/>
        <p:txBody>
          <a:bodyPr/>
          <a:lstStyle/>
          <a:p>
            <a:r>
              <a:rPr lang="en-GB" dirty="0" smtClean="0"/>
              <a:t>Some people don’t give much thought to the information collected about them</a:t>
            </a:r>
          </a:p>
          <a:p>
            <a:r>
              <a:rPr lang="en-GB" dirty="0"/>
              <a:t>What Do You Have to Hide</a:t>
            </a:r>
            <a:r>
              <a:rPr lang="en-GB" dirty="0" smtClean="0"/>
              <a:t>?</a:t>
            </a:r>
          </a:p>
          <a:p>
            <a:r>
              <a:rPr lang="en-GB" dirty="0"/>
              <a:t>The idea that some entity—whether it’s the government, a </a:t>
            </a:r>
            <a:r>
              <a:rPr lang="en-GB" dirty="0" smtClean="0"/>
              <a:t>certain corporation</a:t>
            </a:r>
            <a:r>
              <a:rPr lang="en-GB" dirty="0"/>
              <a:t>, or a hacker—can know more and more about my </a:t>
            </a:r>
            <a:r>
              <a:rPr lang="en-GB" dirty="0" smtClean="0"/>
              <a:t>activities disturbs </a:t>
            </a:r>
            <a:r>
              <a:rPr lang="en-GB" dirty="0"/>
              <a:t>me for two reasons: trust and transparency.</a:t>
            </a:r>
          </a:p>
        </p:txBody>
      </p:sp>
      <p:pic>
        <p:nvPicPr>
          <p:cNvPr id="4" name="Picture 3"/>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6569464" y="0"/>
            <a:ext cx="2574536" cy="1931831"/>
          </a:xfrm>
          <a:prstGeom prst="rect">
            <a:avLst/>
          </a:prstGeom>
        </p:spPr>
      </p:pic>
    </p:spTree>
    <p:extLst>
      <p:ext uri="{BB962C8B-B14F-4D97-AF65-F5344CB8AC3E}">
        <p14:creationId xmlns:p14="http://schemas.microsoft.com/office/powerpoint/2010/main" xmlns="" val="35827274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0000"/>
                </a:solidFill>
              </a:rPr>
              <a:t>Digital Identity &amp; Rights </a:t>
            </a:r>
            <a:endParaRPr lang="en-GB" dirty="0"/>
          </a:p>
        </p:txBody>
      </p:sp>
      <p:sp>
        <p:nvSpPr>
          <p:cNvPr id="3" name="Content Placeholder 2"/>
          <p:cNvSpPr>
            <a:spLocks noGrp="1"/>
          </p:cNvSpPr>
          <p:nvPr>
            <p:ph idx="1"/>
          </p:nvPr>
        </p:nvSpPr>
        <p:spPr/>
        <p:txBody>
          <a:bodyPr/>
          <a:lstStyle/>
          <a:p>
            <a:pPr marL="0" indent="0">
              <a:buNone/>
            </a:pPr>
            <a:r>
              <a:rPr lang="en-GB" dirty="0">
                <a:solidFill>
                  <a:srgbClr val="0070C0"/>
                </a:solidFill>
              </a:rPr>
              <a:t>What Is Data Privacy</a:t>
            </a:r>
            <a:r>
              <a:rPr lang="en-GB" dirty="0" smtClean="0">
                <a:solidFill>
                  <a:srgbClr val="0070C0"/>
                </a:solidFill>
              </a:rPr>
              <a:t>?</a:t>
            </a:r>
          </a:p>
          <a:p>
            <a:r>
              <a:rPr lang="en-GB" sz="2400" dirty="0"/>
              <a:t>Data privacy isn’t about secrecy—it’s not about hiding who </a:t>
            </a:r>
            <a:r>
              <a:rPr lang="en-GB" sz="2400" dirty="0" smtClean="0"/>
              <a:t>people are </a:t>
            </a:r>
            <a:r>
              <a:rPr lang="en-GB" sz="2400" dirty="0"/>
              <a:t>or what they have done. Ultimately data privacy is about control</a:t>
            </a:r>
            <a:r>
              <a:rPr lang="en-GB" sz="2400" dirty="0" smtClean="0"/>
              <a:t>.</a:t>
            </a:r>
          </a:p>
          <a:p>
            <a:r>
              <a:rPr lang="en-GB" sz="2400" dirty="0"/>
              <a:t>Privacy regulations tend to focus on how an organization </a:t>
            </a:r>
            <a:r>
              <a:rPr lang="en-GB" sz="2400" dirty="0" smtClean="0"/>
              <a:t>stores, secures</a:t>
            </a:r>
            <a:r>
              <a:rPr lang="en-GB" sz="2400" dirty="0"/>
              <a:t>, uses, and enables a person to view and control his or her data. General Data Protection Regulation (GDPR),</a:t>
            </a:r>
            <a:endParaRPr lang="en-GB" sz="2400" dirty="0" smtClean="0"/>
          </a:p>
          <a:p>
            <a:pPr marL="0" indent="0">
              <a:buNone/>
            </a:pPr>
            <a:endParaRPr lang="en-GB" dirty="0">
              <a:solidFill>
                <a:srgbClr val="0070C0"/>
              </a:solidFill>
            </a:endParaRPr>
          </a:p>
        </p:txBody>
      </p:sp>
      <p:pic>
        <p:nvPicPr>
          <p:cNvPr id="5" name="Picture 4"/>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2171791" y="4532439"/>
            <a:ext cx="5168124" cy="2320235"/>
          </a:xfrm>
          <a:prstGeom prst="rect">
            <a:avLst/>
          </a:prstGeom>
        </p:spPr>
      </p:pic>
    </p:spTree>
    <p:extLst>
      <p:ext uri="{BB962C8B-B14F-4D97-AF65-F5344CB8AC3E}">
        <p14:creationId xmlns:p14="http://schemas.microsoft.com/office/powerpoint/2010/main" xmlns="" val="315419144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0000"/>
                </a:solidFill>
              </a:rPr>
              <a:t>Digital Identity &amp; Rights </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a:solidFill>
                  <a:srgbClr val="0070C0"/>
                </a:solidFill>
              </a:rPr>
              <a:t>Recording Your Private </a:t>
            </a:r>
            <a:r>
              <a:rPr lang="en-GB" dirty="0" smtClean="0">
                <a:solidFill>
                  <a:srgbClr val="0070C0"/>
                </a:solidFill>
              </a:rPr>
              <a:t>Lives</a:t>
            </a:r>
          </a:p>
          <a:p>
            <a:r>
              <a:rPr lang="en-GB" sz="2400" dirty="0"/>
              <a:t>Virtual assistants, such as Google’s Home, Amazon’s Alexa, and </a:t>
            </a:r>
            <a:r>
              <a:rPr lang="en-GB" sz="2400" dirty="0" smtClean="0"/>
              <a:t>Apple’s </a:t>
            </a:r>
            <a:r>
              <a:rPr lang="en-GB" sz="2400" dirty="0" err="1" smtClean="0"/>
              <a:t>HomePod</a:t>
            </a:r>
            <a:endParaRPr lang="en-GB" sz="2400" dirty="0" smtClean="0"/>
          </a:p>
          <a:p>
            <a:endParaRPr lang="en-GB" sz="2400" dirty="0" smtClean="0"/>
          </a:p>
          <a:p>
            <a:r>
              <a:rPr lang="en-GB" sz="2400" dirty="0"/>
              <a:t>With today’s technology, most of the time virtual assistants don’t record data until they hear a certain command, such as “Okay, Google</a:t>
            </a:r>
            <a:r>
              <a:rPr lang="en-GB" sz="2400" dirty="0" smtClean="0"/>
              <a:t>.”</a:t>
            </a:r>
          </a:p>
          <a:p>
            <a:endParaRPr lang="en-GB" sz="2400" dirty="0"/>
          </a:p>
          <a:p>
            <a:r>
              <a:rPr lang="en-GB" sz="2400" dirty="0"/>
              <a:t>As homes become more connected, devices like Google </a:t>
            </a:r>
            <a:r>
              <a:rPr lang="en-GB" sz="2400" dirty="0" smtClean="0"/>
              <a:t>Home, Alexa</a:t>
            </a:r>
            <a:r>
              <a:rPr lang="en-GB" sz="2400" dirty="0"/>
              <a:t>, or </a:t>
            </a:r>
            <a:r>
              <a:rPr lang="en-GB" sz="2400" dirty="0" err="1"/>
              <a:t>HomePod</a:t>
            </a:r>
            <a:r>
              <a:rPr lang="en-GB" sz="2400" dirty="0"/>
              <a:t>, which make an easy‐to‐use interface to </a:t>
            </a:r>
            <a:r>
              <a:rPr lang="en-GB" sz="2400" dirty="0" smtClean="0"/>
              <a:t>anything digital</a:t>
            </a:r>
          </a:p>
          <a:p>
            <a:endParaRPr lang="en-GB" sz="2400" dirty="0"/>
          </a:p>
          <a:p>
            <a:r>
              <a:rPr lang="en-GB" sz="2400" dirty="0" smtClean="0"/>
              <a:t>What goes on in your own home is your own business?</a:t>
            </a:r>
            <a:endParaRPr lang="en-GB" sz="2400" dirty="0"/>
          </a:p>
          <a:p>
            <a:endParaRPr lang="en-GB" sz="2400" dirty="0"/>
          </a:p>
        </p:txBody>
      </p:sp>
      <p:pic>
        <p:nvPicPr>
          <p:cNvPr id="4" name="Picture 3"/>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6126887" y="100855"/>
            <a:ext cx="3017113" cy="2124727"/>
          </a:xfrm>
          <a:prstGeom prst="rect">
            <a:avLst/>
          </a:prstGeom>
        </p:spPr>
      </p:pic>
    </p:spTree>
    <p:extLst>
      <p:ext uri="{BB962C8B-B14F-4D97-AF65-F5344CB8AC3E}">
        <p14:creationId xmlns:p14="http://schemas.microsoft.com/office/powerpoint/2010/main" xmlns="" val="403482148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0000"/>
                </a:solidFill>
              </a:rPr>
              <a:t>Digital Identity &amp; Rights </a:t>
            </a:r>
            <a:endParaRPr lang="en-GB" dirty="0"/>
          </a:p>
        </p:txBody>
      </p:sp>
      <p:sp>
        <p:nvSpPr>
          <p:cNvPr id="3" name="Content Placeholder 2"/>
          <p:cNvSpPr>
            <a:spLocks noGrp="1"/>
          </p:cNvSpPr>
          <p:nvPr>
            <p:ph idx="1"/>
          </p:nvPr>
        </p:nvSpPr>
        <p:spPr/>
        <p:txBody>
          <a:bodyPr/>
          <a:lstStyle/>
          <a:p>
            <a:pPr marL="0" indent="0">
              <a:buNone/>
            </a:pPr>
            <a:r>
              <a:rPr lang="en-GB" dirty="0" smtClean="0">
                <a:solidFill>
                  <a:srgbClr val="0070C0"/>
                </a:solidFill>
              </a:rPr>
              <a:t>The mega players</a:t>
            </a:r>
          </a:p>
          <a:p>
            <a:r>
              <a:rPr lang="en-GB" sz="2400" dirty="0" smtClean="0"/>
              <a:t>Privacy and the mega players – the frightful five – security</a:t>
            </a:r>
          </a:p>
          <a:p>
            <a:r>
              <a:rPr lang="en-GB" sz="2400" dirty="0" smtClean="0"/>
              <a:t>Data abought and sold</a:t>
            </a:r>
          </a:p>
          <a:p>
            <a:endParaRPr lang="en-GB" sz="2400" dirty="0"/>
          </a:p>
          <a:p>
            <a:endParaRPr lang="en-GB" sz="2400" dirty="0"/>
          </a:p>
        </p:txBody>
      </p:sp>
      <p:pic>
        <p:nvPicPr>
          <p:cNvPr id="4" name="Picture 3"/>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1524024" y="3707028"/>
            <a:ext cx="5909787" cy="2269158"/>
          </a:xfrm>
          <a:prstGeom prst="rect">
            <a:avLst/>
          </a:prstGeom>
        </p:spPr>
      </p:pic>
    </p:spTree>
    <p:extLst>
      <p:ext uri="{BB962C8B-B14F-4D97-AF65-F5344CB8AC3E}">
        <p14:creationId xmlns:p14="http://schemas.microsoft.com/office/powerpoint/2010/main" xmlns="" val="101684323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0000"/>
                </a:solidFill>
              </a:rPr>
              <a:t>Digital Identity &amp; Rights </a:t>
            </a:r>
            <a:endParaRPr lang="en-GB" dirty="0"/>
          </a:p>
        </p:txBody>
      </p:sp>
      <p:sp>
        <p:nvSpPr>
          <p:cNvPr id="3" name="Content Placeholder 2"/>
          <p:cNvSpPr>
            <a:spLocks noGrp="1"/>
          </p:cNvSpPr>
          <p:nvPr>
            <p:ph idx="1"/>
          </p:nvPr>
        </p:nvSpPr>
        <p:spPr/>
        <p:txBody>
          <a:bodyPr>
            <a:normAutofit/>
          </a:bodyPr>
          <a:lstStyle/>
          <a:p>
            <a:pPr marL="0" indent="0">
              <a:buNone/>
            </a:pPr>
            <a:r>
              <a:rPr lang="en-GB" sz="3000" dirty="0" smtClean="0">
                <a:solidFill>
                  <a:srgbClr val="0070C0"/>
                </a:solidFill>
              </a:rPr>
              <a:t>Control</a:t>
            </a:r>
          </a:p>
          <a:p>
            <a:r>
              <a:rPr lang="en-GB" sz="2600" dirty="0" smtClean="0"/>
              <a:t>According to GDPR</a:t>
            </a:r>
            <a:r>
              <a:rPr lang="en-GB" sz="2600" dirty="0"/>
              <a:t>, full privacy control would include the </a:t>
            </a:r>
            <a:r>
              <a:rPr lang="en-GB" sz="2600" dirty="0" smtClean="0"/>
              <a:t>following:</a:t>
            </a:r>
            <a:endParaRPr lang="en-GB" sz="2600" dirty="0"/>
          </a:p>
          <a:p>
            <a:pPr marL="457200" lvl="1" indent="0">
              <a:buNone/>
            </a:pPr>
            <a:r>
              <a:rPr lang="en-GB" sz="2000" dirty="0"/>
              <a:t>• The </a:t>
            </a:r>
            <a:r>
              <a:rPr lang="en-GB" sz="1800" dirty="0"/>
              <a:t>right to be informed</a:t>
            </a:r>
          </a:p>
          <a:p>
            <a:pPr marL="457200" lvl="1" indent="0">
              <a:buNone/>
            </a:pPr>
            <a:r>
              <a:rPr lang="en-GB" sz="1800" dirty="0"/>
              <a:t>• The right to access</a:t>
            </a:r>
          </a:p>
          <a:p>
            <a:pPr marL="457200" lvl="1" indent="0">
              <a:buNone/>
            </a:pPr>
            <a:r>
              <a:rPr lang="en-GB" sz="1800" dirty="0"/>
              <a:t>• The right to rectification</a:t>
            </a:r>
          </a:p>
          <a:p>
            <a:pPr marL="457200" lvl="1" indent="0">
              <a:buNone/>
            </a:pPr>
            <a:r>
              <a:rPr lang="en-GB" sz="1800" dirty="0"/>
              <a:t>• The right to erasure</a:t>
            </a:r>
          </a:p>
          <a:p>
            <a:pPr marL="457200" lvl="1" indent="0">
              <a:buNone/>
            </a:pPr>
            <a:r>
              <a:rPr lang="en-GB" sz="1800" dirty="0"/>
              <a:t>• The right to restrict processing</a:t>
            </a:r>
          </a:p>
          <a:p>
            <a:pPr marL="457200" lvl="1" indent="0">
              <a:buNone/>
            </a:pPr>
            <a:r>
              <a:rPr lang="en-GB" sz="1800" dirty="0"/>
              <a:t>• The right to data portability</a:t>
            </a:r>
          </a:p>
          <a:p>
            <a:pPr marL="457200" lvl="1" indent="0">
              <a:buNone/>
            </a:pPr>
            <a:r>
              <a:rPr lang="en-GB" sz="1800" dirty="0"/>
              <a:t>• The right to object</a:t>
            </a:r>
          </a:p>
          <a:p>
            <a:pPr marL="457200" lvl="1" indent="0">
              <a:buNone/>
            </a:pPr>
            <a:r>
              <a:rPr lang="en-GB" sz="1800" dirty="0"/>
              <a:t>• The rights related to automated decision making and profiling</a:t>
            </a:r>
          </a:p>
          <a:p>
            <a:pPr marL="0" indent="0">
              <a:buNone/>
            </a:pPr>
            <a:endParaRPr lang="en-GB" dirty="0" smtClean="0"/>
          </a:p>
          <a:p>
            <a:pPr marL="0" indent="0">
              <a:buNone/>
            </a:pPr>
            <a:endParaRPr lang="en-GB" dirty="0"/>
          </a:p>
        </p:txBody>
      </p:sp>
      <p:pic>
        <p:nvPicPr>
          <p:cNvPr id="4" name="Picture 3"/>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4420721" y="3120449"/>
            <a:ext cx="3924013" cy="1761690"/>
          </a:xfrm>
          <a:prstGeom prst="rect">
            <a:avLst/>
          </a:prstGeom>
        </p:spPr>
      </p:pic>
    </p:spTree>
    <p:extLst>
      <p:ext uri="{BB962C8B-B14F-4D97-AF65-F5344CB8AC3E}">
        <p14:creationId xmlns:p14="http://schemas.microsoft.com/office/powerpoint/2010/main" xmlns="" val="400888737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0000"/>
                </a:solidFill>
              </a:rPr>
              <a:t>Digital Identity &amp; Rights </a:t>
            </a:r>
            <a:endParaRPr lang="en-GB" dirty="0"/>
          </a:p>
        </p:txBody>
      </p:sp>
      <p:sp>
        <p:nvSpPr>
          <p:cNvPr id="3" name="Content Placeholder 2"/>
          <p:cNvSpPr>
            <a:spLocks noGrp="1"/>
          </p:cNvSpPr>
          <p:nvPr>
            <p:ph idx="1"/>
          </p:nvPr>
        </p:nvSpPr>
        <p:spPr/>
        <p:txBody>
          <a:bodyPr/>
          <a:lstStyle/>
          <a:p>
            <a:pPr marL="0" indent="0">
              <a:buNone/>
            </a:pPr>
            <a:r>
              <a:rPr lang="en-GB" dirty="0">
                <a:solidFill>
                  <a:srgbClr val="0070C0"/>
                </a:solidFill>
              </a:rPr>
              <a:t>The evolution of </a:t>
            </a:r>
            <a:r>
              <a:rPr lang="en-GB" dirty="0" smtClean="0">
                <a:solidFill>
                  <a:srgbClr val="0070C0"/>
                </a:solidFill>
              </a:rPr>
              <a:t>consent</a:t>
            </a:r>
          </a:p>
          <a:p>
            <a:r>
              <a:rPr lang="en-GB" sz="2400" dirty="0" smtClean="0"/>
              <a:t>As the Internet evolved in the early days of business use</a:t>
            </a:r>
          </a:p>
          <a:p>
            <a:endParaRPr lang="en-GB" sz="2400" dirty="0"/>
          </a:p>
          <a:p>
            <a:r>
              <a:rPr lang="en-GB" sz="2400" dirty="0" smtClean="0"/>
              <a:t>Recent years of data consent</a:t>
            </a:r>
          </a:p>
          <a:p>
            <a:endParaRPr lang="en-GB" sz="2400" dirty="0"/>
          </a:p>
          <a:p>
            <a:r>
              <a:rPr lang="en-GB" sz="2400" dirty="0" smtClean="0"/>
              <a:t>Giving consent for a site to collect data</a:t>
            </a:r>
          </a:p>
          <a:p>
            <a:endParaRPr lang="en-GB" sz="2400" dirty="0" smtClean="0"/>
          </a:p>
          <a:p>
            <a:pPr marL="0" indent="0">
              <a:buNone/>
            </a:pPr>
            <a:endParaRPr lang="en-GB" dirty="0"/>
          </a:p>
        </p:txBody>
      </p:sp>
      <p:pic>
        <p:nvPicPr>
          <p:cNvPr id="4" name="Picture 3"/>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2060580" y="4776516"/>
            <a:ext cx="4018944" cy="1804309"/>
          </a:xfrm>
          <a:prstGeom prst="rect">
            <a:avLst/>
          </a:prstGeom>
        </p:spPr>
      </p:pic>
    </p:spTree>
    <p:extLst>
      <p:ext uri="{BB962C8B-B14F-4D97-AF65-F5344CB8AC3E}">
        <p14:creationId xmlns:p14="http://schemas.microsoft.com/office/powerpoint/2010/main" xmlns="" val="20137089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0000"/>
                </a:solidFill>
              </a:rPr>
              <a:t>Digital Identity &amp; Rights </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a:solidFill>
                  <a:srgbClr val="0070C0"/>
                </a:solidFill>
              </a:rPr>
              <a:t>The evolution of </a:t>
            </a:r>
            <a:r>
              <a:rPr lang="en-GB" dirty="0" smtClean="0">
                <a:solidFill>
                  <a:srgbClr val="0070C0"/>
                </a:solidFill>
              </a:rPr>
              <a:t>consent</a:t>
            </a:r>
          </a:p>
          <a:p>
            <a:r>
              <a:rPr lang="en-GB" sz="2400" dirty="0"/>
              <a:t>EU’s General Data Protection Regulation </a:t>
            </a:r>
            <a:r>
              <a:rPr lang="en-GB" sz="2400" dirty="0" smtClean="0"/>
              <a:t>(GDPR)</a:t>
            </a:r>
          </a:p>
          <a:p>
            <a:endParaRPr lang="en-GB" sz="2400" dirty="0"/>
          </a:p>
          <a:p>
            <a:r>
              <a:rPr lang="en-GB" sz="2400" dirty="0"/>
              <a:t>In many ways, GDPR represents the ideal for consumers in the following </a:t>
            </a:r>
            <a:r>
              <a:rPr lang="en-GB" sz="2400" dirty="0" smtClean="0"/>
              <a:t>ways:</a:t>
            </a:r>
          </a:p>
          <a:p>
            <a:pPr lvl="1"/>
            <a:r>
              <a:rPr lang="en-GB" sz="1900" dirty="0" smtClean="0"/>
              <a:t>If </a:t>
            </a:r>
            <a:r>
              <a:rPr lang="en-GB" sz="1900" dirty="0"/>
              <a:t>a consumer refuses to provide data that isn’t essential to the service, the consumer can’t be excluded from using the service. The consumer can go ahead and try out that app while keeping her nonessential personal data </a:t>
            </a:r>
            <a:r>
              <a:rPr lang="en-GB" sz="1900" dirty="0" smtClean="0"/>
              <a:t>private.</a:t>
            </a:r>
          </a:p>
          <a:p>
            <a:pPr lvl="1"/>
            <a:r>
              <a:rPr lang="en-GB" sz="1900" dirty="0" smtClean="0"/>
              <a:t>A </a:t>
            </a:r>
            <a:r>
              <a:rPr lang="en-GB" sz="1900" dirty="0"/>
              <a:t>consumer gets to consent to each type of data </a:t>
            </a:r>
            <a:r>
              <a:rPr lang="en-GB" sz="1900" dirty="0" smtClean="0"/>
              <a:t>collected.</a:t>
            </a:r>
          </a:p>
          <a:p>
            <a:pPr lvl="1"/>
            <a:r>
              <a:rPr lang="en-GB" sz="1900" dirty="0" smtClean="0"/>
              <a:t>If </a:t>
            </a:r>
            <a:r>
              <a:rPr lang="en-GB" sz="1900" dirty="0"/>
              <a:t>the consumer wants personal data removed from a database, the company must </a:t>
            </a:r>
            <a:r>
              <a:rPr lang="en-GB" sz="1900" dirty="0" smtClean="0"/>
              <a:t>oblige</a:t>
            </a:r>
          </a:p>
          <a:p>
            <a:pPr lvl="1"/>
            <a:r>
              <a:rPr lang="en-GB" sz="1900" dirty="0" smtClean="0"/>
              <a:t>A </a:t>
            </a:r>
            <a:r>
              <a:rPr lang="en-GB" sz="1900" dirty="0"/>
              <a:t>consumer must have the capability to download all the information a company has </a:t>
            </a:r>
            <a:r>
              <a:rPr lang="en-GB" sz="1900" dirty="0" smtClean="0"/>
              <a:t>collected.</a:t>
            </a:r>
          </a:p>
          <a:p>
            <a:pPr lvl="1"/>
            <a:r>
              <a:rPr lang="en-GB" sz="1900" dirty="0" smtClean="0"/>
              <a:t>Each </a:t>
            </a:r>
            <a:r>
              <a:rPr lang="en-GB" sz="1900" dirty="0"/>
              <a:t>piece of data can be used only for the purpose </a:t>
            </a:r>
            <a:r>
              <a:rPr lang="en-GB" sz="1900" dirty="0" smtClean="0"/>
              <a:t>consented to </a:t>
            </a:r>
            <a:r>
              <a:rPr lang="en-GB" sz="1900" dirty="0"/>
              <a:t>by the customer.</a:t>
            </a:r>
          </a:p>
          <a:p>
            <a:endParaRPr lang="en-GB" sz="2400" dirty="0"/>
          </a:p>
          <a:p>
            <a:pPr marL="0" indent="0">
              <a:buNone/>
            </a:pPr>
            <a:endParaRPr lang="en-GB" dirty="0"/>
          </a:p>
        </p:txBody>
      </p:sp>
    </p:spTree>
    <p:extLst>
      <p:ext uri="{BB962C8B-B14F-4D97-AF65-F5344CB8AC3E}">
        <p14:creationId xmlns:p14="http://schemas.microsoft.com/office/powerpoint/2010/main" xmlns="" val="124604132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0000"/>
                </a:solidFill>
              </a:rPr>
              <a:t>Digital Identity &amp; Rights </a:t>
            </a:r>
            <a:endParaRPr lang="en-GB" dirty="0"/>
          </a:p>
        </p:txBody>
      </p:sp>
      <p:sp>
        <p:nvSpPr>
          <p:cNvPr id="3" name="Content Placeholder 2"/>
          <p:cNvSpPr>
            <a:spLocks noGrp="1"/>
          </p:cNvSpPr>
          <p:nvPr>
            <p:ph idx="1"/>
          </p:nvPr>
        </p:nvSpPr>
        <p:spPr/>
        <p:txBody>
          <a:bodyPr/>
          <a:lstStyle/>
          <a:p>
            <a:pPr marL="0" indent="0">
              <a:buNone/>
            </a:pPr>
            <a:r>
              <a:rPr lang="en-GB" dirty="0">
                <a:solidFill>
                  <a:srgbClr val="0070C0"/>
                </a:solidFill>
              </a:rPr>
              <a:t>The evolution of </a:t>
            </a:r>
            <a:r>
              <a:rPr lang="en-GB" dirty="0" smtClean="0">
                <a:solidFill>
                  <a:srgbClr val="0070C0"/>
                </a:solidFill>
              </a:rPr>
              <a:t>consent</a:t>
            </a:r>
            <a:endParaRPr lang="en-GB" dirty="0" smtClean="0"/>
          </a:p>
          <a:p>
            <a:r>
              <a:rPr lang="en-GB" dirty="0" smtClean="0"/>
              <a:t>Companies that make money from advertising and GDPR</a:t>
            </a:r>
          </a:p>
          <a:p>
            <a:r>
              <a:rPr lang="en-GB" dirty="0" smtClean="0"/>
              <a:t>GDPR implication to customer profiling</a:t>
            </a:r>
          </a:p>
          <a:p>
            <a:r>
              <a:rPr lang="en-GB" dirty="0" smtClean="0"/>
              <a:t>Companies failing to comply with GDPR</a:t>
            </a:r>
          </a:p>
          <a:p>
            <a:endParaRPr lang="en-GB" dirty="0"/>
          </a:p>
        </p:txBody>
      </p:sp>
      <p:pic>
        <p:nvPicPr>
          <p:cNvPr id="4" name="Picture 3"/>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2011153" y="4465851"/>
            <a:ext cx="4216652" cy="1893071"/>
          </a:xfrm>
          <a:prstGeom prst="rect">
            <a:avLst/>
          </a:prstGeom>
        </p:spPr>
      </p:pic>
    </p:spTree>
    <p:extLst>
      <p:ext uri="{BB962C8B-B14F-4D97-AF65-F5344CB8AC3E}">
        <p14:creationId xmlns:p14="http://schemas.microsoft.com/office/powerpoint/2010/main" xmlns="" val="136898445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0000"/>
                </a:solidFill>
              </a:rPr>
              <a:t>Digital Identity &amp; Rights </a:t>
            </a:r>
            <a:endParaRPr lang="en-GB" dirty="0"/>
          </a:p>
        </p:txBody>
      </p:sp>
      <p:sp>
        <p:nvSpPr>
          <p:cNvPr id="3" name="Content Placeholder 2"/>
          <p:cNvSpPr>
            <a:spLocks noGrp="1"/>
          </p:cNvSpPr>
          <p:nvPr>
            <p:ph idx="1"/>
          </p:nvPr>
        </p:nvSpPr>
        <p:spPr/>
        <p:txBody>
          <a:bodyPr>
            <a:normAutofit/>
          </a:bodyPr>
          <a:lstStyle/>
          <a:p>
            <a:pPr marL="0" indent="0">
              <a:buNone/>
            </a:pPr>
            <a:r>
              <a:rPr lang="en-GB" dirty="0" smtClean="0">
                <a:solidFill>
                  <a:srgbClr val="0070C0"/>
                </a:solidFill>
              </a:rPr>
              <a:t>The business end of consent</a:t>
            </a:r>
          </a:p>
          <a:p>
            <a:r>
              <a:rPr lang="en-GB" sz="2400" dirty="0" smtClean="0"/>
              <a:t>Complying with data regulations (consent)</a:t>
            </a:r>
          </a:p>
          <a:p>
            <a:pPr lvl="1"/>
            <a:r>
              <a:rPr lang="en-GB" sz="2000" dirty="0" smtClean="0"/>
              <a:t>Flybe</a:t>
            </a:r>
          </a:p>
          <a:p>
            <a:pPr lvl="1"/>
            <a:r>
              <a:rPr lang="en-GB" sz="2000" dirty="0" smtClean="0"/>
              <a:t>Honda</a:t>
            </a:r>
          </a:p>
          <a:p>
            <a:pPr lvl="1"/>
            <a:endParaRPr lang="en-GB" sz="2000" dirty="0"/>
          </a:p>
          <a:p>
            <a:r>
              <a:rPr lang="en-GB" sz="2400" dirty="0" smtClean="0"/>
              <a:t>The fines for Flybe and Honda minimal before GDPR</a:t>
            </a:r>
          </a:p>
          <a:p>
            <a:endParaRPr lang="en-GB" sz="2400" dirty="0"/>
          </a:p>
          <a:p>
            <a:r>
              <a:rPr lang="en-GB" sz="2400" dirty="0"/>
              <a:t>In order to comply with consent regulations and to </a:t>
            </a:r>
            <a:r>
              <a:rPr lang="en-GB" sz="2400" dirty="0" smtClean="0"/>
              <a:t>protect consumers’ privacy</a:t>
            </a:r>
            <a:r>
              <a:rPr lang="en-GB" sz="2400" dirty="0"/>
              <a:t>, organizations need to perform three </a:t>
            </a:r>
            <a:r>
              <a:rPr lang="en-GB" sz="2400" dirty="0" smtClean="0"/>
              <a:t>functions: collect </a:t>
            </a:r>
            <a:r>
              <a:rPr lang="en-GB" sz="2400" dirty="0"/>
              <a:t>consent from consumers, log consumers’ histories of </a:t>
            </a:r>
            <a:r>
              <a:rPr lang="en-GB" sz="2400" dirty="0" smtClean="0"/>
              <a:t>consent, and </a:t>
            </a:r>
            <a:r>
              <a:rPr lang="en-GB" sz="2400" dirty="0"/>
              <a:t>comply with consumers’ consent.</a:t>
            </a:r>
          </a:p>
        </p:txBody>
      </p:sp>
    </p:spTree>
    <p:extLst>
      <p:ext uri="{BB962C8B-B14F-4D97-AF65-F5344CB8AC3E}">
        <p14:creationId xmlns:p14="http://schemas.microsoft.com/office/powerpoint/2010/main" xmlns="" val="56179904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0000"/>
                </a:solidFill>
              </a:rPr>
              <a:t>Summary</a:t>
            </a:r>
            <a:endParaRPr lang="en-GB" dirty="0">
              <a:solidFill>
                <a:srgbClr val="FF0000"/>
              </a:solidFill>
            </a:endParaRPr>
          </a:p>
        </p:txBody>
      </p:sp>
      <p:sp>
        <p:nvSpPr>
          <p:cNvPr id="3" name="Content Placeholder 2"/>
          <p:cNvSpPr>
            <a:spLocks noGrp="1"/>
          </p:cNvSpPr>
          <p:nvPr>
            <p:ph idx="1"/>
          </p:nvPr>
        </p:nvSpPr>
        <p:spPr/>
        <p:txBody>
          <a:bodyPr/>
          <a:lstStyle/>
          <a:p>
            <a:r>
              <a:rPr lang="en-GB" dirty="0" smtClean="0"/>
              <a:t>Privacy and what you have to hide</a:t>
            </a:r>
          </a:p>
          <a:p>
            <a:r>
              <a:rPr lang="en-GB" dirty="0" smtClean="0"/>
              <a:t>Recording your private lives</a:t>
            </a:r>
          </a:p>
          <a:p>
            <a:r>
              <a:rPr lang="en-GB" dirty="0" smtClean="0"/>
              <a:t>Control of your data</a:t>
            </a:r>
          </a:p>
          <a:p>
            <a:r>
              <a:rPr lang="en-GB" dirty="0" smtClean="0"/>
              <a:t>Evolution of consent</a:t>
            </a:r>
          </a:p>
          <a:p>
            <a:endParaRPr lang="en-GB" dirty="0" smtClean="0"/>
          </a:p>
          <a:p>
            <a:endParaRPr lang="en-GB" dirty="0"/>
          </a:p>
        </p:txBody>
      </p:sp>
    </p:spTree>
    <p:extLst>
      <p:ext uri="{BB962C8B-B14F-4D97-AF65-F5344CB8AC3E}">
        <p14:creationId xmlns:p14="http://schemas.microsoft.com/office/powerpoint/2010/main" xmlns="" val="150513671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150</TotalTime>
  <Words>636</Words>
  <Application>Microsoft Office PowerPoint</Application>
  <PresentationFormat>On-screen Show (4:3)</PresentationFormat>
  <Paragraphs>87</Paragraphs>
  <Slides>13</Slides>
  <Notes>10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Digital Identity &amp; Rights </vt:lpstr>
      <vt:lpstr>Lecture objectives</vt:lpstr>
      <vt:lpstr>Digital Identity &amp; Rights </vt:lpstr>
      <vt:lpstr>Digital Identity &amp; Rights </vt:lpstr>
      <vt:lpstr>Digital Identity &amp; Rights </vt:lpstr>
      <vt:lpstr>Digital Identity &amp; Rights </vt:lpstr>
      <vt:lpstr>Digital Identity &amp; Rights </vt:lpstr>
      <vt:lpstr>Digital Identity &amp; Rights </vt:lpstr>
      <vt:lpstr>Digital Identity &amp; Rights </vt:lpstr>
      <vt:lpstr>Digital Identity &amp; Rights </vt:lpstr>
      <vt:lpstr>Digital Identity &amp; Rights </vt:lpstr>
      <vt:lpstr>Digital Identity &amp; Rights </vt:lpstr>
      <vt:lpstr>Summary</vt:lpstr>
    </vt:vector>
  </TitlesOfParts>
  <Company>University of Wales Trinity Saint David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Identity Ownership</dc:title>
  <dc:creator>Anthony Burns</dc:creator>
  <cp:lastModifiedBy>se046</cp:lastModifiedBy>
  <cp:revision>35</cp:revision>
  <dcterms:created xsi:type="dcterms:W3CDTF">2018-08-17T12:44:09Z</dcterms:created>
  <dcterms:modified xsi:type="dcterms:W3CDTF">2018-09-13T15:56:43Z</dcterms:modified>
</cp:coreProperties>
</file>