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  <p:sldMasterId id="2147483761" r:id="rId2"/>
    <p:sldMasterId id="2147483837" r:id="rId3"/>
    <p:sldMasterId id="2147483915" r:id="rId4"/>
  </p:sldMasterIdLst>
  <p:notesMasterIdLst>
    <p:notesMasterId r:id="rId30"/>
  </p:notesMasterIdLst>
  <p:sldIdLst>
    <p:sldId id="474" r:id="rId5"/>
    <p:sldId id="258" r:id="rId6"/>
    <p:sldId id="260" r:id="rId7"/>
    <p:sldId id="475" r:id="rId8"/>
    <p:sldId id="293" r:id="rId9"/>
    <p:sldId id="1057" r:id="rId10"/>
    <p:sldId id="1063" r:id="rId11"/>
    <p:sldId id="1064" r:id="rId12"/>
    <p:sldId id="1483" r:id="rId13"/>
    <p:sldId id="1484" r:id="rId14"/>
    <p:sldId id="406" r:id="rId15"/>
    <p:sldId id="478" r:id="rId16"/>
    <p:sldId id="1486" r:id="rId17"/>
    <p:sldId id="1485" r:id="rId18"/>
    <p:sldId id="285" r:id="rId19"/>
    <p:sldId id="1488" r:id="rId20"/>
    <p:sldId id="278" r:id="rId21"/>
    <p:sldId id="477" r:id="rId22"/>
    <p:sldId id="291" r:id="rId23"/>
    <p:sldId id="476" r:id="rId24"/>
    <p:sldId id="1487" r:id="rId25"/>
    <p:sldId id="292" r:id="rId26"/>
    <p:sldId id="498" r:id="rId27"/>
    <p:sldId id="277" r:id="rId28"/>
    <p:sldId id="265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3706" autoAdjust="0"/>
    <p:restoredTop sz="94660"/>
  </p:normalViewPr>
  <p:slideViewPr>
    <p:cSldViewPr snapToGrid="0">
      <p:cViewPr varScale="1">
        <p:scale>
          <a:sx n="62" d="100"/>
          <a:sy n="62" d="100"/>
        </p:scale>
        <p:origin x="200" y="10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F88B-4BEC-4DE1-A9F2-5DE075044BC9}" type="datetimeFigureOut">
              <a:t>11/13/24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7DC03-4094-4227-9F54-4DFFCBF54F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9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621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408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D2CCD0-FF32-794B-7F3B-C3481D4DF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B13071-946C-0704-1CE0-29CDA485F6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207B3C-1330-E58B-CEDF-E41952455F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6B2DDC-3052-021C-04C7-919F955CA0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6913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5BC1FA-350E-9F49-837E-C3DAE7C72B89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2447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8841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4572001" y="450850"/>
            <a:ext cx="6562912" cy="461168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9011" y="5069542"/>
            <a:ext cx="6565900" cy="662519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69013" y="5732061"/>
            <a:ext cx="6565900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11/13/24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0258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681729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666121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2914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9" y="304800"/>
            <a:ext cx="6597692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484" y="2292825"/>
            <a:ext cx="6612168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1" y="1160463"/>
            <a:ext cx="6597692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0FA7-9E61-4241-B68C-58155F4F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ED7AD-9FB0-7441-8C24-82056FF4FAAA}" type="datetimeFigureOut">
              <a:rPr lang="en-US"/>
              <a:pPr>
                <a:defRPr/>
              </a:pPr>
              <a:t>11/13/24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28A56-BE6B-E540-A363-CEEF7A3F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9D1D2-5AA0-9A48-99D6-88D2E34B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AB5E1-B30D-8643-A3AF-194E14945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67731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67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40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3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924" r:id="rId12"/>
    <p:sldLayoutId id="2147483925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4" r:id="rId12"/>
    <p:sldLayoutId id="214748389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8250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8" r:id="rId2"/>
    <p:sldLayoutId id="2147483921" r:id="rId3"/>
    <p:sldLayoutId id="214748392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media" Target="../media/media2.m4a"/><Relationship Id="rId7" Type="http://schemas.openxmlformats.org/officeDocument/2006/relationships/image" Target="../media/image9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8.jpeg"/><Relationship Id="rId5" Type="http://schemas.openxmlformats.org/officeDocument/2006/relationships/slideLayout" Target="../slideLayouts/slideLayout12.xml"/><Relationship Id="rId4" Type="http://schemas.openxmlformats.org/officeDocument/2006/relationships/audio" Target="../media/media2.m4a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png"/><Relationship Id="rId5" Type="http://schemas.openxmlformats.org/officeDocument/2006/relationships/image" Target="../media/image14.tiff"/><Relationship Id="rId4" Type="http://schemas.openxmlformats.org/officeDocument/2006/relationships/image" Target="../media/image13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png"/><Relationship Id="rId5" Type="http://schemas.openxmlformats.org/officeDocument/2006/relationships/image" Target="../media/image14.tiff"/><Relationship Id="rId4" Type="http://schemas.openxmlformats.org/officeDocument/2006/relationships/image" Target="../media/image13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0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0.png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cAv2DdBw7w?feature=oemb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tif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4c.cymru/clic/programme/802851998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B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6</a:t>
            </a:r>
          </a:p>
          <a:p>
            <a:pPr algn="ctr"/>
            <a:r>
              <a:rPr lang="en-US" sz="2400" dirty="0" err="1">
                <a:solidFill>
                  <a:srgbClr val="002060"/>
                </a:solidFill>
                <a:ea typeface="Calibri"/>
                <a:cs typeface="Calibri"/>
              </a:rPr>
              <a:t>Tachwedd</a:t>
            </a:r>
            <a:r>
              <a:rPr lang="en-US" sz="2400" dirty="0">
                <a:solidFill>
                  <a:srgbClr val="002060"/>
                </a:solidFill>
                <a:ea typeface="Calibri"/>
                <a:cs typeface="Calibri"/>
              </a:rPr>
              <a:t> 14eg 2024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Catrin</a:t>
            </a:r>
            <a:r>
              <a:rPr lang="en-US" sz="24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3" name="Picture 25" descr="Logo&#10;&#10;Description automatically generated">
            <a:extLst>
              <a:ext uri="{FF2B5EF4-FFF2-40B4-BE49-F238E27FC236}">
                <a16:creationId xmlns:a16="http://schemas.microsoft.com/office/drawing/2014/main" id="{330A134F-1040-4664-617D-AD7D5F08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92" y="188192"/>
            <a:ext cx="4281992" cy="1025035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4" name="Picture 24" descr="Logo&#10;&#10;Description automatically generated">
            <a:extLst>
              <a:ext uri="{FF2B5EF4-FFF2-40B4-BE49-F238E27FC236}">
                <a16:creationId xmlns:a16="http://schemas.microsoft.com/office/drawing/2014/main" id="{F49BE84A-06C5-F37A-7DEA-D4DFD322D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5416" y="133328"/>
            <a:ext cx="4281992" cy="9977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4648227" y="512696"/>
            <a:ext cx="4385992" cy="2350015"/>
          </a:xfrm>
          <a:prstGeom prst="wedgeEllipseCallout">
            <a:avLst>
              <a:gd name="adj1" fmla="val 78563"/>
              <a:gd name="adj2" fmla="val 27235"/>
            </a:avLst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>
                <a:solidFill>
                  <a:schemeClr val="bg1"/>
                </a:solidFill>
                <a:cs typeface="Calibri"/>
              </a:rPr>
              <a:t>Bore da!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B831793A-4ADC-E4C4-914D-2D0658A41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783" y="1885998"/>
            <a:ext cx="3361880" cy="3313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5964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23508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27851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27711"/>
            <a:ext cx="5984927" cy="139935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C7831C9-D034-3E5D-2A74-A8E5D1AD0359}"/>
              </a:ext>
            </a:extLst>
          </p:cNvPr>
          <p:cNvSpPr txBox="1">
            <a:spLocks/>
          </p:cNvSpPr>
          <p:nvPr/>
        </p:nvSpPr>
        <p:spPr>
          <a:xfrm>
            <a:off x="605072" y="2274164"/>
            <a:ext cx="4645747" cy="18991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59150-D0AD-9627-5944-E7B733210D3E}"/>
              </a:ext>
            </a:extLst>
          </p:cNvPr>
          <p:cNvSpPr txBox="1"/>
          <p:nvPr/>
        </p:nvSpPr>
        <p:spPr>
          <a:xfrm>
            <a:off x="6867191" y="441719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79F9DB-0F16-C10E-9998-CE266D72C737}"/>
              </a:ext>
            </a:extLst>
          </p:cNvPr>
          <p:cNvSpPr txBox="1"/>
          <p:nvPr/>
        </p:nvSpPr>
        <p:spPr>
          <a:xfrm>
            <a:off x="11293195" y="36934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7BECF68B-F354-8A10-3872-2EACF513D23A}"/>
              </a:ext>
            </a:extLst>
          </p:cNvPr>
          <p:cNvSpPr txBox="1">
            <a:spLocks/>
          </p:cNvSpPr>
          <p:nvPr/>
        </p:nvSpPr>
        <p:spPr>
          <a:xfrm>
            <a:off x="5565913" y="2257746"/>
            <a:ext cx="6301409" cy="284588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Yr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amherffaith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–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Roeddwn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… / The imperfect tense (I was…)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Y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– Es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,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Ces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… / The past tense (I went, I had…)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95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dirty="0" err="1">
                <a:latin typeface="Segoe Print" panose="02000800000000000000" pitchFamily="2" charset="0"/>
                <a:cs typeface="Ayuthaya" pitchFamily="2" charset="-34"/>
              </a:rPr>
              <a:t>Cynnydd</a:t>
            </a:r>
            <a:endParaRPr lang="en-US" altLang="cy-GB" sz="4000" dirty="0">
              <a:latin typeface="Segoe Print" panose="02000800000000000000" pitchFamily="2" charset="0"/>
              <a:cs typeface="Ayuthaya" pitchFamily="2" charset="-34"/>
            </a:endParaRP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1639078"/>
              </p:ext>
            </p:extLst>
          </p:nvPr>
        </p:nvGraphicFramePr>
        <p:xfrm>
          <a:off x="2041451" y="1961203"/>
          <a:ext cx="9965093" cy="43662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213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920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16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Cadarnhaol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Positive</a:t>
                      </a: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Cwestiwn</a:t>
                      </a:r>
                      <a:r>
                        <a:rPr lang="en-US" sz="2000" dirty="0"/>
                        <a:t> / Question</a:t>
                      </a:r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Negyddol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Negative</a:t>
                      </a: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e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9335792-A55C-D840-B978-28D3E8B715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7830278"/>
              </p:ext>
            </p:extLst>
          </p:nvPr>
        </p:nvGraphicFramePr>
        <p:xfrm>
          <a:off x="185455" y="2266003"/>
          <a:ext cx="1685875" cy="36323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5875">
                  <a:extLst>
                    <a:ext uri="{9D8B030D-6E8A-4147-A177-3AD203B41FA5}">
                      <a16:colId xmlns:a16="http://schemas.microsoft.com/office/drawing/2014/main" val="2043829294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Person</a:t>
                      </a: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408189799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Fi / Me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Ti</a:t>
                      </a:r>
                      <a:r>
                        <a:rPr lang="en-US" sz="2000" b="1" dirty="0"/>
                        <a:t> / You (s.)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Fe / Him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Hi / Her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Ni / Us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Chi / You (pl.)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Nhw</a:t>
                      </a:r>
                      <a:r>
                        <a:rPr lang="en-US" sz="2000" b="1" dirty="0"/>
                        <a:t> / Them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59147550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D7A511D-C026-87B9-9AFE-7E166880C7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450657"/>
              </p:ext>
            </p:extLst>
          </p:nvPr>
        </p:nvGraphicFramePr>
        <p:xfrm>
          <a:off x="4052741" y="2749703"/>
          <a:ext cx="1454924" cy="3471447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454924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I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You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He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She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We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You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They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5565602-7890-CBBE-3519-800751EE5C1F}"/>
              </a:ext>
            </a:extLst>
          </p:cNvPr>
          <p:cNvSpPr txBox="1"/>
          <p:nvPr/>
        </p:nvSpPr>
        <p:spPr>
          <a:xfrm>
            <a:off x="2162542" y="296880"/>
            <a:ext cx="786691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Yr </a:t>
            </a:r>
            <a:r>
              <a:rPr lang="en-US" sz="3600" dirty="0" err="1">
                <a:latin typeface="Tw Cen MT" panose="020B0602020104020603" pitchFamily="34" charset="0"/>
              </a:rPr>
              <a:t>amherffaith</a:t>
            </a:r>
            <a:r>
              <a:rPr lang="en-US" sz="3600" dirty="0">
                <a:latin typeface="Tw Cen MT" panose="020B0602020104020603" pitchFamily="34" charset="0"/>
              </a:rPr>
              <a:t> / The imperfect tense</a:t>
            </a:r>
          </a:p>
          <a:p>
            <a:pPr algn="ctr"/>
            <a:r>
              <a:rPr lang="en-US" sz="3600" dirty="0">
                <a:latin typeface="Tw Cen MT" panose="020B0602020104020603" pitchFamily="34" charset="0"/>
              </a:rPr>
              <a:t>= was / were</a:t>
            </a:r>
          </a:p>
        </p:txBody>
      </p:sp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EF9C-6C98-9B43-8B39-745A427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2897D-2F8E-C14E-B8FB-550F6A2B8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/>
          <a:stretch>
            <a:fillRect/>
          </a:stretch>
        </p:blipFill>
        <p:spPr/>
      </p:pic>
      <p:pic>
        <p:nvPicPr>
          <p:cNvPr id="6" name="Picture 5" descr="Diagram&#10;&#10;Description automatically generated with low confidence">
            <a:extLst>
              <a:ext uri="{FF2B5EF4-FFF2-40B4-BE49-F238E27FC236}">
                <a16:creationId xmlns:a16="http://schemas.microsoft.com/office/drawing/2014/main" id="{2EF43EFA-EB1B-82D4-A257-68293E60C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66" y="268013"/>
            <a:ext cx="12158134" cy="6949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268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172AC3B2-99BC-ACB3-AAE4-17A3190F2F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483" y="404535"/>
            <a:ext cx="11739034" cy="669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865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enry VIII - Wikipedia">
            <a:extLst>
              <a:ext uri="{FF2B5EF4-FFF2-40B4-BE49-F238E27FC236}">
                <a16:creationId xmlns:a16="http://schemas.microsoft.com/office/drawing/2014/main" id="{D0F8CA4F-85FC-7100-A9BD-52172E1513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497" y="355600"/>
            <a:ext cx="3197979" cy="562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92981A8F-07D6-1E97-B193-A5C9F126DD54}"/>
              </a:ext>
            </a:extLst>
          </p:cNvPr>
          <p:cNvSpPr/>
          <p:nvPr/>
        </p:nvSpPr>
        <p:spPr>
          <a:xfrm rot="10800000">
            <a:off x="265152" y="344818"/>
            <a:ext cx="3450961" cy="3073400"/>
          </a:xfrm>
          <a:prstGeom prst="wedgeRoundRectCallout">
            <a:avLst>
              <a:gd name="adj1" fmla="val -102278"/>
              <a:gd name="adj2" fmla="val 1375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1A3A0FA7-E9A7-791C-1AE1-6F357F1E2612}"/>
              </a:ext>
            </a:extLst>
          </p:cNvPr>
          <p:cNvSpPr/>
          <p:nvPr/>
        </p:nvSpPr>
        <p:spPr>
          <a:xfrm>
            <a:off x="7651987" y="355601"/>
            <a:ext cx="4190808" cy="3073400"/>
          </a:xfrm>
          <a:prstGeom prst="wedgeRoundRectCallout">
            <a:avLst>
              <a:gd name="adj1" fmla="val -83361"/>
              <a:gd name="adj2" fmla="val -1758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3D9A4B-5454-1948-899B-2ADF8BEA6E24}"/>
              </a:ext>
            </a:extLst>
          </p:cNvPr>
          <p:cNvSpPr/>
          <p:nvPr/>
        </p:nvSpPr>
        <p:spPr>
          <a:xfrm>
            <a:off x="8199372" y="577315"/>
            <a:ext cx="3096039" cy="2608406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Harri’r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Wythfed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7A2A999-6322-4D6C-CFF4-142E02378CEB}"/>
              </a:ext>
            </a:extLst>
          </p:cNvPr>
          <p:cNvSpPr/>
          <p:nvPr/>
        </p:nvSpPr>
        <p:spPr>
          <a:xfrm>
            <a:off x="618263" y="588098"/>
            <a:ext cx="2744737" cy="2608406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endParaRPr lang="en-GB" sz="5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51915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Listen rounded icon Royalty Free Vector Image - VectorStock">
            <a:extLst>
              <a:ext uri="{FF2B5EF4-FFF2-40B4-BE49-F238E27FC236}">
                <a16:creationId xmlns:a16="http://schemas.microsoft.com/office/drawing/2014/main" id="{F4816115-9FB5-CADD-C5AD-7A59A56230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91"/>
          <a:stretch/>
        </p:blipFill>
        <p:spPr bwMode="auto">
          <a:xfrm>
            <a:off x="10324374" y="352279"/>
            <a:ext cx="1351847" cy="1355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81FFC282-1F87-F6FF-9440-C633F47660A4}"/>
              </a:ext>
            </a:extLst>
          </p:cNvPr>
          <p:cNvSpPr/>
          <p:nvPr/>
        </p:nvSpPr>
        <p:spPr>
          <a:xfrm rot="10800000">
            <a:off x="314796" y="1539253"/>
            <a:ext cx="4070969" cy="670872"/>
          </a:xfrm>
          <a:prstGeom prst="wedgeRoundRectCallout">
            <a:avLst>
              <a:gd name="adj1" fmla="val -62830"/>
              <a:gd name="adj2" fmla="val -594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5E8568-8F6A-B120-FF6C-7D5332EB5985}"/>
              </a:ext>
            </a:extLst>
          </p:cNvPr>
          <p:cNvSpPr/>
          <p:nvPr/>
        </p:nvSpPr>
        <p:spPr>
          <a:xfrm>
            <a:off x="436956" y="1588240"/>
            <a:ext cx="3586695" cy="561692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03C9CB-B1C7-CA21-7CFC-3197F93CCD83}"/>
              </a:ext>
            </a:extLst>
          </p:cNvPr>
          <p:cNvSpPr txBox="1"/>
          <p:nvPr/>
        </p:nvSpPr>
        <p:spPr>
          <a:xfrm>
            <a:off x="314796" y="447360"/>
            <a:ext cx="40709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Ymarfer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Gwrando</a:t>
            </a:r>
            <a:endParaRPr lang="en-US" sz="3600" dirty="0">
              <a:latin typeface="Tw Cen MT" panose="020B0602020104020603" pitchFamily="34" charset="0"/>
            </a:endParaRP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F2727DCB-AC7B-A51A-6B92-59E6A77F14E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10" t="36380" r="64548" b="5814"/>
          <a:stretch/>
        </p:blipFill>
        <p:spPr>
          <a:xfrm>
            <a:off x="314796" y="2678534"/>
            <a:ext cx="4070969" cy="3958485"/>
          </a:xfrm>
          <a:prstGeom prst="rect">
            <a:avLst/>
          </a:prstGeom>
        </p:spPr>
      </p:pic>
      <p:pic>
        <p:nvPicPr>
          <p:cNvPr id="9" name="Audio Recording 11 Dec 2022 at 18:52:11">
            <a:hlinkClick r:id="" action="ppaction://media"/>
            <a:extLst>
              <a:ext uri="{FF2B5EF4-FFF2-40B4-BE49-F238E27FC236}">
                <a16:creationId xmlns:a16="http://schemas.microsoft.com/office/drawing/2014/main" id="{E7C993DD-FC85-0C3E-D986-5854BABCE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46419" y="2423717"/>
            <a:ext cx="2234059" cy="2234059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0" name="Audio Recording 11 Dec 2022 at 18:56:27">
            <a:hlinkClick r:id="" action="ppaction://media"/>
            <a:extLst>
              <a:ext uri="{FF2B5EF4-FFF2-40B4-BE49-F238E27FC236}">
                <a16:creationId xmlns:a16="http://schemas.microsoft.com/office/drawing/2014/main" id="{EEE71AE4-770A-4F7A-FC04-A3AA2702326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63340" y="2423717"/>
            <a:ext cx="2159817" cy="2159817"/>
          </a:xfrm>
          <a:prstGeom prst="rect">
            <a:avLst/>
          </a:prstGeom>
          <a:solidFill>
            <a:srgbClr val="92D050"/>
          </a:solidFill>
        </p:spPr>
      </p:pic>
    </p:spTree>
    <p:extLst>
      <p:ext uri="{BB962C8B-B14F-4D97-AF65-F5344CB8AC3E}">
        <p14:creationId xmlns:p14="http://schemas.microsoft.com/office/powerpoint/2010/main" val="237177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2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43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CAE5148-0E5A-A875-23FA-ABE99FB9DF50}"/>
              </a:ext>
            </a:extLst>
          </p:cNvPr>
          <p:cNvSpPr txBox="1"/>
          <p:nvPr/>
        </p:nvSpPr>
        <p:spPr>
          <a:xfrm>
            <a:off x="314796" y="447360"/>
            <a:ext cx="40709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Nawr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eich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tro</a:t>
            </a:r>
            <a:r>
              <a:rPr lang="en-US" sz="3600" dirty="0">
                <a:latin typeface="Tw Cen MT" panose="020B0602020104020603" pitchFamily="34" charset="0"/>
              </a:rPr>
              <a:t> chi!</a:t>
            </a: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A002E7D1-22FD-6017-9202-79825CD5F3D0}"/>
              </a:ext>
            </a:extLst>
          </p:cNvPr>
          <p:cNvSpPr/>
          <p:nvPr/>
        </p:nvSpPr>
        <p:spPr>
          <a:xfrm>
            <a:off x="672937" y="1453200"/>
            <a:ext cx="9591203" cy="2545055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Dewiswch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berson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enwog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Ysgrifennwch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ddisgrifiad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ohonyn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nhw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gan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patrymau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‘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’.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Recordiwch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hunain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darllen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disgrifiad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dyfais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gwmpas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gwrando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disgrifiadau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Dyfalwch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000" dirty="0">
              <a:solidFill>
                <a:schemeClr val="tx1"/>
              </a:solidFill>
              <a:latin typeface="Segoe Print" panose="02000800000000000000" pitchFamily="2" charset="0"/>
            </a:endParaRPr>
          </a:p>
        </p:txBody>
      </p:sp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7BC6E460-8D35-1BCB-864B-CC6B10BCA895}"/>
              </a:ext>
            </a:extLst>
          </p:cNvPr>
          <p:cNvSpPr/>
          <p:nvPr/>
        </p:nvSpPr>
        <p:spPr>
          <a:xfrm>
            <a:off x="1837709" y="4132272"/>
            <a:ext cx="9591203" cy="2545055"/>
          </a:xfrm>
          <a:prstGeom prst="wedgeRoundRectCallout">
            <a:avLst>
              <a:gd name="adj1" fmla="val -63706"/>
              <a:gd name="adj2" fmla="val 4669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Choose a famous person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Write a description of them using the ‘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’ pattern.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Record yourself reading the description on your device.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Go around the class listening to the descriptions.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Guess!</a:t>
            </a:r>
          </a:p>
          <a:p>
            <a:pPr algn="ctr"/>
            <a:endParaRPr lang="en-US" sz="2000" dirty="0">
              <a:solidFill>
                <a:schemeClr val="tx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3876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2EBB159C-26AC-41B0-FDAE-DA8E5D1C34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899" y="0"/>
            <a:ext cx="12209899" cy="684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962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5303CCCA-9934-2808-D88D-562D28EC85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78984"/>
            <a:ext cx="12462933" cy="684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7944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AB8370-D783-CF7D-996F-E7CFD9A2C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://welshrepublic.com/wp-content/uploads/2011/01/owain-glyndwr.jpg">
            <a:extLst>
              <a:ext uri="{FF2B5EF4-FFF2-40B4-BE49-F238E27FC236}">
                <a16:creationId xmlns:a16="http://schemas.microsoft.com/office/drawing/2014/main" id="{6F7BFF22-85FF-3C20-D73B-180C7F789C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105050" y="1887622"/>
            <a:ext cx="1878705" cy="1432605"/>
          </a:xfrm>
          <a:prstGeom prst="rect">
            <a:avLst/>
          </a:prstGeom>
          <a:noFill/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2331DD3-1D6B-12FA-F585-A71ED0FB17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86280" y="3505929"/>
            <a:ext cx="1916247" cy="12725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76976F0-B158-7802-05BE-B74EAD73A9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7468" y="470587"/>
            <a:ext cx="1907517" cy="127250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CE912E5-FDD8-CFBD-2312-1EDB0735CC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61894" y="4922964"/>
            <a:ext cx="1903092" cy="1432605"/>
          </a:xfrm>
          <a:prstGeom prst="rect">
            <a:avLst/>
          </a:prstGeom>
        </p:spPr>
      </p:pic>
      <p:sp>
        <p:nvSpPr>
          <p:cNvPr id="3" name="Title 6">
            <a:extLst>
              <a:ext uri="{FF2B5EF4-FFF2-40B4-BE49-F238E27FC236}">
                <a16:creationId xmlns:a16="http://schemas.microsoft.com/office/drawing/2014/main" id="{7157F234-6555-F7BE-24A1-2804DB8A4476}"/>
              </a:ext>
            </a:extLst>
          </p:cNvPr>
          <p:cNvSpPr txBox="1">
            <a:spLocks/>
          </p:cNvSpPr>
          <p:nvPr/>
        </p:nvSpPr>
        <p:spPr>
          <a:xfrm>
            <a:off x="-1174966" y="-740043"/>
            <a:ext cx="11964987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 err="1">
                <a:latin typeface="Segoe Print" panose="02000800000000000000" pitchFamily="2" charset="0"/>
              </a:rPr>
              <a:t>Gwersi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hanes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yn</a:t>
            </a:r>
            <a:r>
              <a:rPr lang="en-US" sz="4000" b="1" cap="none" dirty="0">
                <a:latin typeface="Segoe Print" panose="02000800000000000000" pitchFamily="2" charset="0"/>
              </a:rPr>
              <a:t> yr </a:t>
            </a:r>
            <a:r>
              <a:rPr lang="en-US" sz="4000" b="1" cap="none" dirty="0" err="1">
                <a:latin typeface="Segoe Print" panose="02000800000000000000" pitchFamily="2" charset="0"/>
              </a:rPr>
              <a:t>ysgol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gynradd</a:t>
            </a:r>
            <a:endParaRPr lang="en-US" sz="4000" b="1" cap="none" dirty="0">
              <a:latin typeface="Segoe Print" panose="02000800000000000000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84AE22-868B-C530-0134-D69ECDE7044F}"/>
              </a:ext>
            </a:extLst>
          </p:cNvPr>
          <p:cNvSpPr txBox="1"/>
          <p:nvPr/>
        </p:nvSpPr>
        <p:spPr>
          <a:xfrm>
            <a:off x="498764" y="1822699"/>
            <a:ext cx="8873835" cy="42473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>
                <a:latin typeface="Tw Cen MT" panose="020B0602020104020603" pitchFamily="34" charset="0"/>
              </a:rPr>
              <a:t>Beth </a:t>
            </a:r>
            <a:r>
              <a:rPr lang="en-US" sz="3000" dirty="0" err="1">
                <a:latin typeface="Tw Cen MT" panose="020B0602020104020603" pitchFamily="34" charset="0"/>
              </a:rPr>
              <a:t>gyfnodau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mewn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hanes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sy’n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cael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eu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hastudio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yn</a:t>
            </a:r>
            <a:r>
              <a:rPr lang="en-US" sz="3000" dirty="0">
                <a:latin typeface="Tw Cen MT" panose="020B0602020104020603" pitchFamily="34" charset="0"/>
              </a:rPr>
              <a:t> yr </a:t>
            </a:r>
            <a:r>
              <a:rPr lang="en-US" sz="3000" dirty="0" err="1">
                <a:latin typeface="Tw Cen MT" panose="020B0602020104020603" pitchFamily="34" charset="0"/>
              </a:rPr>
              <a:t>ysgol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gynradd</a:t>
            </a:r>
            <a:r>
              <a:rPr lang="en-US" sz="3000" dirty="0">
                <a:latin typeface="Tw Cen MT" panose="020B0602020104020603" pitchFamily="34" charset="0"/>
              </a:rPr>
              <a:t>? / </a:t>
            </a:r>
            <a:r>
              <a:rPr lang="en-US" sz="3000" i="1" dirty="0">
                <a:latin typeface="Tw Cen MT" panose="020B0602020104020603" pitchFamily="34" charset="0"/>
              </a:rPr>
              <a:t>Which themes or eras in history are studied in primary schools?</a:t>
            </a:r>
          </a:p>
          <a:p>
            <a:endParaRPr lang="en-US" sz="3000" i="1" dirty="0">
              <a:latin typeface="Tw Cen MT" panose="020B0602020104020603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>
                <a:latin typeface="Tw Cen MT" panose="020B0602020104020603" pitchFamily="34" charset="0"/>
              </a:rPr>
              <a:t>Pa </a:t>
            </a:r>
            <a:r>
              <a:rPr lang="en-US" sz="3000" dirty="0" err="1">
                <a:latin typeface="Tw Cen MT" panose="020B0602020104020603" pitchFamily="34" charset="0"/>
              </a:rPr>
              <a:t>weithgareddau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mae’r</a:t>
            </a:r>
            <a:r>
              <a:rPr lang="en-US" sz="3000" dirty="0">
                <a:latin typeface="Tw Cen MT" panose="020B0602020104020603" pitchFamily="34" charset="0"/>
              </a:rPr>
              <a:t> plant </a:t>
            </a:r>
            <a:r>
              <a:rPr lang="en-US" sz="3000" dirty="0" err="1">
                <a:latin typeface="Tw Cen MT" panose="020B0602020104020603" pitchFamily="34" charset="0"/>
              </a:rPr>
              <a:t>yn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wneud</a:t>
            </a:r>
            <a:r>
              <a:rPr lang="en-US" sz="3000" dirty="0">
                <a:latin typeface="Tw Cen MT" panose="020B0602020104020603" pitchFamily="34" charset="0"/>
              </a:rPr>
              <a:t>? / </a:t>
            </a:r>
            <a:r>
              <a:rPr lang="en-US" sz="3000" i="1" dirty="0">
                <a:latin typeface="Tw Cen MT" panose="020B0602020104020603" pitchFamily="34" charset="0"/>
              </a:rPr>
              <a:t>Which activities do the learners do?</a:t>
            </a:r>
          </a:p>
          <a:p>
            <a:endParaRPr lang="en-US" sz="3000" i="1" dirty="0">
              <a:latin typeface="Tw Cen MT" panose="020B0602020104020603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>
                <a:latin typeface="Tw Cen MT" panose="020B0602020104020603" pitchFamily="34" charset="0"/>
              </a:rPr>
              <a:t>Pa </a:t>
            </a:r>
            <a:r>
              <a:rPr lang="en-US" sz="3000" dirty="0" err="1">
                <a:latin typeface="Tw Cen MT" panose="020B0602020104020603" pitchFamily="34" charset="0"/>
              </a:rPr>
              <a:t>adnoddau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sy’n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cael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eu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defnyddio</a:t>
            </a:r>
            <a:r>
              <a:rPr lang="en-US" sz="3000" dirty="0">
                <a:latin typeface="Tw Cen MT" panose="020B0602020104020603" pitchFamily="34" charset="0"/>
              </a:rPr>
              <a:t>? / </a:t>
            </a:r>
            <a:r>
              <a:rPr lang="en-US" sz="3000" i="1" dirty="0">
                <a:latin typeface="Tw Cen MT" panose="020B0602020104020603" pitchFamily="34" charset="0"/>
              </a:rPr>
              <a:t>Which resources are used?</a:t>
            </a:r>
          </a:p>
        </p:txBody>
      </p:sp>
    </p:spTree>
    <p:extLst>
      <p:ext uri="{BB962C8B-B14F-4D97-AF65-F5344CB8AC3E}">
        <p14:creationId xmlns:p14="http://schemas.microsoft.com/office/powerpoint/2010/main" val="610915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0234CB8B-4885-9573-CB01-5100DCDC94EE}"/>
              </a:ext>
            </a:extLst>
          </p:cNvPr>
          <p:cNvSpPr txBox="1"/>
          <p:nvPr/>
        </p:nvSpPr>
        <p:spPr>
          <a:xfrm>
            <a:off x="227015" y="1578939"/>
            <a:ext cx="9744829" cy="480847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sz="3000" i="1" dirty="0">
              <a:latin typeface="Tw Cen MT" panose="020B0602020104020603" pitchFamily="34" charset="0"/>
            </a:endParaRPr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1A564178-61AD-A30E-5D78-5BDE32B500FE}"/>
              </a:ext>
            </a:extLst>
          </p:cNvPr>
          <p:cNvSpPr txBox="1">
            <a:spLocks/>
          </p:cNvSpPr>
          <p:nvPr/>
        </p:nvSpPr>
        <p:spPr>
          <a:xfrm>
            <a:off x="227015" y="-685447"/>
            <a:ext cx="11964987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cap="none" dirty="0" err="1">
                <a:latin typeface="Segoe Print" panose="02000800000000000000" pitchFamily="2" charset="0"/>
              </a:rPr>
              <a:t>Defnyddio’r</a:t>
            </a:r>
            <a:r>
              <a:rPr lang="en-US" sz="3600" b="1" cap="none" dirty="0">
                <a:latin typeface="Segoe Print" panose="02000800000000000000" pitchFamily="2" charset="0"/>
              </a:rPr>
              <a:t> ‘</a:t>
            </a:r>
            <a:r>
              <a:rPr lang="en-US" sz="3600" b="1" cap="none" dirty="0" err="1">
                <a:latin typeface="Segoe Print" panose="02000800000000000000" pitchFamily="2" charset="0"/>
              </a:rPr>
              <a:t>roedd</a:t>
            </a:r>
            <a:r>
              <a:rPr lang="en-US" sz="3600" b="1" cap="none" dirty="0">
                <a:latin typeface="Segoe Print" panose="02000800000000000000" pitchFamily="2" charset="0"/>
              </a:rPr>
              <a:t>’ </a:t>
            </a:r>
            <a:r>
              <a:rPr lang="en-US" sz="3600" b="1" cap="none" dirty="0" err="1">
                <a:latin typeface="Segoe Print" panose="02000800000000000000" pitchFamily="2" charset="0"/>
              </a:rPr>
              <a:t>mewn</a:t>
            </a:r>
            <a:r>
              <a:rPr lang="en-US" sz="3600" b="1" cap="none" dirty="0">
                <a:latin typeface="Segoe Print" panose="02000800000000000000" pitchFamily="2" charset="0"/>
              </a:rPr>
              <a:t> </a:t>
            </a:r>
            <a:r>
              <a:rPr lang="en-US" sz="3600" b="1" cap="none" dirty="0" err="1">
                <a:latin typeface="Segoe Print" panose="02000800000000000000" pitchFamily="2" charset="0"/>
              </a:rPr>
              <a:t>gwersi</a:t>
            </a:r>
            <a:r>
              <a:rPr lang="en-US" sz="3600" b="1" cap="none" dirty="0">
                <a:latin typeface="Segoe Print" panose="02000800000000000000" pitchFamily="2" charset="0"/>
              </a:rPr>
              <a:t> </a:t>
            </a:r>
            <a:r>
              <a:rPr lang="en-US" sz="3600" b="1" cap="none" dirty="0" err="1">
                <a:latin typeface="Segoe Print" panose="02000800000000000000" pitchFamily="2" charset="0"/>
              </a:rPr>
              <a:t>hanes</a:t>
            </a:r>
            <a:endParaRPr lang="en-US" sz="3600" b="1" cap="none" dirty="0">
              <a:latin typeface="Segoe Print" panose="02000800000000000000" pitchFamily="2" charset="0"/>
            </a:endParaRPr>
          </a:p>
        </p:txBody>
      </p:sp>
      <p:pic>
        <p:nvPicPr>
          <p:cNvPr id="5" name="Picture 2" descr="http://welshrepublic.com/wp-content/uploads/2011/01/owain-glyndwr.jpg">
            <a:extLst>
              <a:ext uri="{FF2B5EF4-FFF2-40B4-BE49-F238E27FC236}">
                <a16:creationId xmlns:a16="http://schemas.microsoft.com/office/drawing/2014/main" id="{4A59796A-78AC-231D-F3EB-E7EA5670AE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105050" y="1887622"/>
            <a:ext cx="1878705" cy="1432605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566C9D0-E707-0060-0B95-498B186F85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86280" y="3505929"/>
            <a:ext cx="1916247" cy="127250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D14E7C5-C548-6C9D-A6F3-B14DB89F93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7468" y="470587"/>
            <a:ext cx="1907517" cy="12725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725D56E-2ADF-3A54-0F03-3783A2AD97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61894" y="4922964"/>
            <a:ext cx="1903092" cy="1432605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EA7271C-B478-E820-8202-915056D2A8DA}"/>
              </a:ext>
            </a:extLst>
          </p:cNvPr>
          <p:cNvSpPr txBox="1">
            <a:spLocks/>
          </p:cNvSpPr>
          <p:nvPr/>
        </p:nvSpPr>
        <p:spPr>
          <a:xfrm>
            <a:off x="394854" y="1752274"/>
            <a:ext cx="11436927" cy="4779818"/>
          </a:xfr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Roedd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y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Celtiaid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yn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byw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mewn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bryngaerau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hillforts)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</a:p>
          <a:p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Roedd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y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Rhufeiniaid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(Romans)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yn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defnyddio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baddondai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(bath houses)</a:t>
            </a:r>
          </a:p>
          <a:p>
            <a:endParaRPr lang="en-US" sz="2600" dirty="0">
              <a:solidFill>
                <a:schemeClr val="tx2">
                  <a:lumMod val="75000"/>
                </a:schemeClr>
              </a:solidFill>
              <a:latin typeface="Tw Cen MT" panose="020B0602020104020603" pitchFamily="34" charset="77"/>
              <a:cs typeface="Tempus Sans ITC" panose="020F0502020204030204" pitchFamily="34" charset="0"/>
            </a:endParaRPr>
          </a:p>
          <a:p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Roedd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y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Llychlynwyr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Vikings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)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yn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ymosod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attack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)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ar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Gymru</a:t>
            </a:r>
            <a:endParaRPr lang="en-US" sz="2600" dirty="0">
              <a:solidFill>
                <a:schemeClr val="tx2">
                  <a:lumMod val="75000"/>
                </a:schemeClr>
              </a:solidFill>
              <a:latin typeface="Tw Cen MT" panose="020B0602020104020603" pitchFamily="34" charset="77"/>
              <a:cs typeface="Tempus Sans ITC" panose="020F0502020204030204" pitchFamily="34" charset="0"/>
            </a:endParaRPr>
          </a:p>
          <a:p>
            <a:endParaRPr lang="en-US" sz="2600" dirty="0">
              <a:solidFill>
                <a:schemeClr val="tx2">
                  <a:lumMod val="75000"/>
                </a:schemeClr>
              </a:solidFill>
              <a:latin typeface="Tw Cen MT" panose="020B0602020104020603" pitchFamily="34" charset="77"/>
              <a:cs typeface="Tempus Sans ITC" panose="020F0502020204030204" pitchFamily="34" charset="0"/>
            </a:endParaRPr>
          </a:p>
          <a:p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Roedd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Harri Tudur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yn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cau’r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abatai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abbeys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</a:p>
          <a:p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Roedd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Fictoria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yn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frenhines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queen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) am 61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mlynedd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04175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able&#10;&#10;Description automatically generated">
            <a:extLst>
              <a:ext uri="{FF2B5EF4-FFF2-40B4-BE49-F238E27FC236}">
                <a16:creationId xmlns:a16="http://schemas.microsoft.com/office/drawing/2014/main" id="{21D28C23-FABF-4644-9881-47EC29B2C3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1650" y="558800"/>
            <a:ext cx="8648700" cy="5740400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1F0C168-655E-A547-9C3C-A996108C71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462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996"/>
    </mc:Choice>
    <mc:Fallback xmlns="">
      <p:transition spd="slow" advTm="217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39462036-FE0D-8BDB-47E4-BD6A3E583F36}"/>
              </a:ext>
            </a:extLst>
          </p:cNvPr>
          <p:cNvSpPr txBox="1">
            <a:spLocks/>
          </p:cNvSpPr>
          <p:nvPr/>
        </p:nvSpPr>
        <p:spPr>
          <a:xfrm>
            <a:off x="478970" y="-647347"/>
            <a:ext cx="11964987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cap="none" dirty="0" err="1">
                <a:latin typeface="Segoe Print" panose="02000800000000000000" pitchFamily="2" charset="0"/>
              </a:rPr>
              <a:t>Cyfnodau</a:t>
            </a:r>
            <a:r>
              <a:rPr lang="en-US" sz="3600" b="1" cap="none" dirty="0">
                <a:latin typeface="Segoe Print" panose="02000800000000000000" pitchFamily="2" charset="0"/>
              </a:rPr>
              <a:t> </a:t>
            </a:r>
            <a:r>
              <a:rPr lang="en-US" sz="3600" b="1" cap="none" dirty="0" err="1">
                <a:latin typeface="Segoe Print" panose="02000800000000000000" pitchFamily="2" charset="0"/>
              </a:rPr>
              <a:t>hanes</a:t>
            </a:r>
            <a:r>
              <a:rPr lang="en-US" sz="3600" b="1" cap="none" dirty="0">
                <a:latin typeface="Segoe Print" panose="02000800000000000000" pitchFamily="2" charset="0"/>
              </a:rPr>
              <a:t>/ </a:t>
            </a:r>
          </a:p>
          <a:p>
            <a:r>
              <a:rPr lang="en-US" sz="3600" b="1" cap="none" dirty="0">
                <a:latin typeface="Segoe Print" panose="02000800000000000000" pitchFamily="2" charset="0"/>
              </a:rPr>
              <a:t>History periods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EFC6CD1-B8D6-2B78-CF14-532D41A765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7300394"/>
              </p:ext>
            </p:extLst>
          </p:nvPr>
        </p:nvGraphicFramePr>
        <p:xfrm>
          <a:off x="478970" y="1711171"/>
          <a:ext cx="5173685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8853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2685152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400" b="1" dirty="0" err="1"/>
                        <a:t>Pryd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roedd</a:t>
                      </a:r>
                      <a:r>
                        <a:rPr lang="en-US" sz="2400" b="1" dirty="0"/>
                        <a:t>…?</a:t>
                      </a:r>
                      <a:endParaRPr lang="cy-GB" sz="24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400" b="1" dirty="0"/>
                        <a:t>When was…?</a:t>
                      </a:r>
                      <a:endParaRPr lang="en-US" sz="2400" b="1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400" b="1" dirty="0"/>
                        <a:t>o … tan…</a:t>
                      </a:r>
                      <a:endParaRPr lang="en-US" sz="24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400" b="1" dirty="0"/>
                        <a:t>from … to …</a:t>
                      </a:r>
                      <a:endParaRPr lang="en-US" sz="2400" b="1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400" b="1" dirty="0" err="1"/>
                        <a:t>rhwng</a:t>
                      </a:r>
                      <a:r>
                        <a:rPr lang="en-US" sz="2400" b="1" dirty="0"/>
                        <a:t> … a …</a:t>
                      </a:r>
                      <a:endParaRPr lang="en-US" sz="24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400" b="1" dirty="0"/>
                        <a:t>between … and …</a:t>
                      </a:r>
                      <a:endParaRPr lang="en-US" sz="2400" b="1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</a:tbl>
          </a:graphicData>
        </a:graphic>
      </p:graphicFrame>
      <p:sp>
        <p:nvSpPr>
          <p:cNvPr id="4" name="Rounded Rectangular Callout 3">
            <a:extLst>
              <a:ext uri="{FF2B5EF4-FFF2-40B4-BE49-F238E27FC236}">
                <a16:creationId xmlns:a16="http://schemas.microsoft.com/office/drawing/2014/main" id="{9873012E-7C79-835E-7C4C-0B09DE5CAE5B}"/>
              </a:ext>
            </a:extLst>
          </p:cNvPr>
          <p:cNvSpPr/>
          <p:nvPr/>
        </p:nvSpPr>
        <p:spPr>
          <a:xfrm>
            <a:off x="6209508" y="349210"/>
            <a:ext cx="4925291" cy="1361961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Oes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Tuduriaid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 / Tudor Age</a:t>
            </a:r>
          </a:p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</a:rPr>
              <a:t>1485 - 16</a:t>
            </a:r>
            <a:r>
              <a:rPr lang="en-US" sz="3600" b="1" i="0" dirty="0">
                <a:solidFill>
                  <a:srgbClr val="FF0000"/>
                </a:solidFill>
                <a:effectLst/>
              </a:rPr>
              <a:t>03</a:t>
            </a:r>
          </a:p>
        </p:txBody>
      </p:sp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6DFF0AFD-1AEB-5B47-5F0A-B606BBF00FF2}"/>
              </a:ext>
            </a:extLst>
          </p:cNvPr>
          <p:cNvSpPr/>
          <p:nvPr/>
        </p:nvSpPr>
        <p:spPr>
          <a:xfrm>
            <a:off x="6209508" y="2267986"/>
            <a:ext cx="4925291" cy="1371600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Oes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Fictoria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 / Victorian Age</a:t>
            </a:r>
          </a:p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</a:rPr>
              <a:t>1837 - </a:t>
            </a:r>
            <a:r>
              <a:rPr lang="cy-GB" sz="3600" b="1" i="0" dirty="0">
                <a:solidFill>
                  <a:srgbClr val="FF0000"/>
                </a:solidFill>
                <a:effectLst/>
              </a:rPr>
              <a:t>1901</a:t>
            </a:r>
            <a:endParaRPr lang="en-US" sz="3600" b="1" dirty="0">
              <a:solidFill>
                <a:srgbClr val="FF0000"/>
              </a:solidFill>
            </a:endParaRPr>
          </a:p>
        </p:txBody>
      </p:sp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A4E07855-BCC5-767C-1A4D-44541B4993B3}"/>
              </a:ext>
            </a:extLst>
          </p:cNvPr>
          <p:cNvSpPr/>
          <p:nvPr/>
        </p:nvSpPr>
        <p:spPr>
          <a:xfrm>
            <a:off x="6209507" y="4023083"/>
            <a:ext cx="4925291" cy="1622509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Y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Rhyfel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Byd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Cyntaf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 / </a:t>
            </a:r>
          </a:p>
          <a:p>
            <a:pPr algn="ctr"/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The First World War</a:t>
            </a:r>
          </a:p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</a:rPr>
              <a:t>1914 </a:t>
            </a:r>
            <a:r>
              <a:rPr lang="en-GB" sz="3600" b="1" dirty="0">
                <a:solidFill>
                  <a:srgbClr val="FF0000"/>
                </a:solidFill>
              </a:rPr>
              <a:t>-</a:t>
            </a:r>
            <a:r>
              <a:rPr lang="en-GB" sz="3600" b="1" i="0" dirty="0">
                <a:solidFill>
                  <a:srgbClr val="FF0000"/>
                </a:solidFill>
                <a:effectLst/>
              </a:rPr>
              <a:t> </a:t>
            </a:r>
            <a:r>
              <a:rPr lang="cy-GB" sz="3600" b="1" i="0" dirty="0">
                <a:solidFill>
                  <a:srgbClr val="FF0000"/>
                </a:solidFill>
                <a:effectLst/>
              </a:rPr>
              <a:t>1918</a:t>
            </a:r>
            <a:endParaRPr lang="en-US" sz="3600" b="1" dirty="0">
              <a:solidFill>
                <a:srgbClr val="FF0000"/>
              </a:solidFill>
            </a:endParaRP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58D51270-DC75-397C-1CAB-7491C61C1103}"/>
              </a:ext>
            </a:extLst>
          </p:cNvPr>
          <p:cNvSpPr/>
          <p:nvPr/>
        </p:nvSpPr>
        <p:spPr>
          <a:xfrm>
            <a:off x="333496" y="4023082"/>
            <a:ext cx="4925291" cy="1622509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Yr Ail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Ryfel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Byd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/ </a:t>
            </a:r>
          </a:p>
          <a:p>
            <a:pPr algn="ctr"/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The Second World War</a:t>
            </a:r>
          </a:p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</a:rPr>
              <a:t>1939 </a:t>
            </a:r>
            <a:r>
              <a:rPr lang="en-GB" sz="3600" b="1" dirty="0">
                <a:solidFill>
                  <a:srgbClr val="FF0000"/>
                </a:solidFill>
              </a:rPr>
              <a:t>-</a:t>
            </a:r>
            <a:r>
              <a:rPr lang="en-GB" sz="3600" b="1" i="0" dirty="0">
                <a:solidFill>
                  <a:srgbClr val="FF0000"/>
                </a:solidFill>
                <a:effectLst/>
              </a:rPr>
              <a:t> </a:t>
            </a:r>
            <a:r>
              <a:rPr lang="cy-GB" sz="3600" b="1" i="0" dirty="0">
                <a:solidFill>
                  <a:srgbClr val="FF0000"/>
                </a:solidFill>
                <a:effectLst/>
              </a:rPr>
              <a:t>1945</a:t>
            </a:r>
            <a:endParaRPr lang="en-US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5076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able&#10;&#10;Description automatically generated">
            <a:extLst>
              <a:ext uri="{FF2B5EF4-FFF2-40B4-BE49-F238E27FC236}">
                <a16:creationId xmlns:a16="http://schemas.microsoft.com/office/drawing/2014/main" id="{B40695C2-151A-BB46-9AF6-C986879492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084" b="5476"/>
          <a:stretch/>
        </p:blipFill>
        <p:spPr>
          <a:xfrm>
            <a:off x="783233" y="1947185"/>
            <a:ext cx="10585338" cy="4066852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53BE8F2-B0D4-A54D-AC6F-08E4D514B6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E02FA95-E16F-5161-BC52-601CD718A8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777061"/>
            <a:ext cx="4890796" cy="878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Yr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Ail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Ryfel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Byd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b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</a:br>
            <a:r>
              <a:rPr lang="en-GB" sz="2800" b="1" i="1" dirty="0">
                <a:solidFill>
                  <a:srgbClr val="002060"/>
                </a:solidFill>
                <a:latin typeface="Segoe Print" panose="02000800000000000000" pitchFamily="2" charset="0"/>
              </a:rPr>
              <a:t>The Second World War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43A4436F-BCEA-9B69-8EDF-724BC7DDDDC4}"/>
              </a:ext>
            </a:extLst>
          </p:cNvPr>
          <p:cNvSpPr txBox="1">
            <a:spLocks/>
          </p:cNvSpPr>
          <p:nvPr/>
        </p:nvSpPr>
        <p:spPr>
          <a:xfrm>
            <a:off x="6272504" y="787981"/>
            <a:ext cx="4890796" cy="878702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Cymharu</a:t>
            </a:r>
            <a:b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</a:br>
            <a:r>
              <a:rPr lang="en-GB" sz="2800" b="1" i="1" dirty="0">
                <a:solidFill>
                  <a:srgbClr val="002060"/>
                </a:solidFill>
                <a:latin typeface="Segoe Print" panose="02000800000000000000" pitchFamily="2" charset="0"/>
              </a:rPr>
              <a:t>Comparison</a:t>
            </a:r>
          </a:p>
        </p:txBody>
      </p:sp>
    </p:spTree>
    <p:extLst>
      <p:ext uri="{BB962C8B-B14F-4D97-AF65-F5344CB8AC3E}">
        <p14:creationId xmlns:p14="http://schemas.microsoft.com/office/powerpoint/2010/main" val="1137633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346"/>
    </mc:Choice>
    <mc:Fallback xmlns="">
      <p:transition spd="slow" advTm="823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6A572AE-5A50-68AA-FEF4-6A68F2C69F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875" y="970385"/>
            <a:ext cx="4457473" cy="2544924"/>
          </a:xfrm>
          <a:prstGeom prst="rect">
            <a:avLst/>
          </a:prstGeom>
        </p:spPr>
      </p:pic>
      <p:pic>
        <p:nvPicPr>
          <p:cNvPr id="4" name="Picture 3" descr="Diagram, venn diagram&#10;&#10;Description automatically generated">
            <a:extLst>
              <a:ext uri="{FF2B5EF4-FFF2-40B4-BE49-F238E27FC236}">
                <a16:creationId xmlns:a16="http://schemas.microsoft.com/office/drawing/2014/main" id="{6B0E27F4-07EA-E721-5965-D1C4D69685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2760" y="970385"/>
            <a:ext cx="6067592" cy="5728218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9D20813-FC66-D63D-7EE5-790AA0622DE5}"/>
              </a:ext>
            </a:extLst>
          </p:cNvPr>
          <p:cNvGraphicFramePr>
            <a:graphicFrameLocks noGrp="1"/>
          </p:cNvGraphicFramePr>
          <p:nvPr/>
        </p:nvGraphicFramePr>
        <p:xfrm>
          <a:off x="563583" y="3815243"/>
          <a:ext cx="4606059" cy="288336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432181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2173878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offer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ysgrifennu</a:t>
                      </a:r>
                      <a:endParaRPr lang="cy-GB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writing equipment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gemau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amser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playtime games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gwersi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lessons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byrddau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tables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9868114"/>
                  </a:ext>
                </a:extLst>
              </a:tr>
              <a:tr h="37656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gwisg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ysgol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school uniform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274138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toiledau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toilets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7686813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cosbau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punishments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921568"/>
                  </a:ext>
                </a:extLst>
              </a:tr>
            </a:tbl>
          </a:graphicData>
        </a:graphic>
      </p:graphicFrame>
      <p:sp>
        <p:nvSpPr>
          <p:cNvPr id="7" name="Title 3">
            <a:extLst>
              <a:ext uri="{FF2B5EF4-FFF2-40B4-BE49-F238E27FC236}">
                <a16:creationId xmlns:a16="http://schemas.microsoft.com/office/drawing/2014/main" id="{A8671E41-7741-4D97-0A21-3EFF76EE64B4}"/>
              </a:ext>
            </a:extLst>
          </p:cNvPr>
          <p:cNvSpPr txBox="1">
            <a:spLocks/>
          </p:cNvSpPr>
          <p:nvPr/>
        </p:nvSpPr>
        <p:spPr>
          <a:xfrm>
            <a:off x="791964" y="91683"/>
            <a:ext cx="4890796" cy="95564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Ysgol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Oes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Fictoria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solidFill>
                  <a:srgbClr val="002060"/>
                </a:solidFill>
                <a:latin typeface="Segoe Print" panose="02000800000000000000" pitchFamily="2" charset="0"/>
                <a:ea typeface="+mj-ea"/>
                <a:cs typeface="+mj-cs"/>
              </a:rPr>
              <a:t>Victorian Era School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Title 3">
            <a:extLst>
              <a:ext uri="{FF2B5EF4-FFF2-40B4-BE49-F238E27FC236}">
                <a16:creationId xmlns:a16="http://schemas.microsoft.com/office/drawing/2014/main" id="{660E4009-BD47-CEA4-3752-6B00600F2CA3}"/>
              </a:ext>
            </a:extLst>
          </p:cNvPr>
          <p:cNvSpPr txBox="1">
            <a:spLocks/>
          </p:cNvSpPr>
          <p:nvPr/>
        </p:nvSpPr>
        <p:spPr>
          <a:xfrm>
            <a:off x="6226268" y="102603"/>
            <a:ext cx="4890796" cy="878702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Cymharu</a:t>
            </a:r>
            <a:b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</a:br>
            <a:r>
              <a:rPr lang="en-GB" sz="2800" b="1" i="1" dirty="0">
                <a:solidFill>
                  <a:srgbClr val="002060"/>
                </a:solidFill>
                <a:latin typeface="Segoe Print" panose="02000800000000000000" pitchFamily="2" charset="0"/>
              </a:rPr>
              <a:t>Comparison</a:t>
            </a:r>
          </a:p>
        </p:txBody>
      </p:sp>
    </p:spTree>
    <p:extLst>
      <p:ext uri="{BB962C8B-B14F-4D97-AF65-F5344CB8AC3E}">
        <p14:creationId xmlns:p14="http://schemas.microsoft.com/office/powerpoint/2010/main" val="7457562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CAE95C8-AD77-BA4A-A3E9-48FD1230A5C5}"/>
              </a:ext>
            </a:extLst>
          </p:cNvPr>
          <p:cNvSpPr txBox="1"/>
          <p:nvPr/>
        </p:nvSpPr>
        <p:spPr>
          <a:xfrm>
            <a:off x="1116368" y="215066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Ysgol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Oes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Fictoria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solidFill>
                  <a:srgbClr val="002060"/>
                </a:solidFill>
                <a:latin typeface="Segoe Print" panose="02000800000000000000" pitchFamily="2" charset="0"/>
                <a:ea typeface="+mj-ea"/>
                <a:cs typeface="+mj-cs"/>
              </a:rPr>
              <a:t>Victorian Era School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Online Media 3" descr="Ysgol Oes Fictoria Victorian School in Wales">
            <a:hlinkClick r:id="" action="ppaction://media"/>
            <a:extLst>
              <a:ext uri="{FF2B5EF4-FFF2-40B4-BE49-F238E27FC236}">
                <a16:creationId xmlns:a16="http://schemas.microsoft.com/office/drawing/2014/main" id="{CF9D85FE-A6CB-B940-B0CB-4D7E93ECA66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24231" y="1127276"/>
            <a:ext cx="9143538" cy="5143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46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6425" y="2439012"/>
            <a:ext cx="900797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Segoe Print" panose="02000800000000000000" pitchFamily="2" charset="0"/>
              </a:rPr>
              <a:t>1. </a:t>
            </a:r>
            <a:r>
              <a:rPr lang="en-US" dirty="0">
                <a:latin typeface="American Typewriter" panose="02090604020004020304" pitchFamily="18" charset="77"/>
              </a:rPr>
              <a:t>Sut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teimlo</a:t>
            </a:r>
            <a:r>
              <a:rPr lang="en-US" dirty="0">
                <a:latin typeface="American Typewriter" panose="02090604020004020304" pitchFamily="18" charset="77"/>
              </a:rPr>
              <a:t>? 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2.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wisgo</a:t>
            </a:r>
            <a:r>
              <a:rPr lang="en-US" dirty="0">
                <a:latin typeface="American Typewriter" panose="02090604020004020304" pitchFamily="18" charset="77"/>
              </a:rPr>
              <a:t>? 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3.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ddysgu</a:t>
            </a:r>
            <a:r>
              <a:rPr lang="en-US" dirty="0">
                <a:latin typeface="American Typewriter" panose="02090604020004020304" pitchFamily="18" charset="77"/>
              </a:rPr>
              <a:t>?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4.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chwarae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amser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egwyl</a:t>
            </a:r>
            <a:r>
              <a:rPr lang="en-US" dirty="0">
                <a:latin typeface="American Typewriter" panose="02090604020004020304" pitchFamily="18" charset="77"/>
              </a:rPr>
              <a:t>?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5. Beth </a:t>
            </a:r>
            <a:r>
              <a:rPr lang="en-US" dirty="0" err="1">
                <a:latin typeface="American Typewriter" panose="02090604020004020304" pitchFamily="18" charset="77"/>
              </a:rPr>
              <a:t>oedd</a:t>
            </a:r>
            <a:r>
              <a:rPr lang="en-US" dirty="0">
                <a:latin typeface="American Typewriter" panose="02090604020004020304" pitchFamily="18" charset="77"/>
              </a:rPr>
              <a:t> y “Welsh Not”?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2526" y="867965"/>
            <a:ext cx="2922848" cy="19498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741ABD-4247-9D81-759B-3673E110B0C8}"/>
              </a:ext>
            </a:extLst>
          </p:cNvPr>
          <p:cNvSpPr txBox="1"/>
          <p:nvPr/>
        </p:nvSpPr>
        <p:spPr>
          <a:xfrm>
            <a:off x="648128" y="1098048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>
                <a:latin typeface="Segoe Print" panose="02000800000000000000" pitchFamily="2" charset="0"/>
              </a:rPr>
              <a:t>Ysgol </a:t>
            </a:r>
            <a:r>
              <a:rPr lang="en-GB" sz="2800" b="1" dirty="0" err="1">
                <a:latin typeface="Segoe Print" panose="02000800000000000000" pitchFamily="2" charset="0"/>
              </a:rPr>
              <a:t>Oes</a:t>
            </a:r>
            <a:r>
              <a:rPr lang="en-GB" sz="2800" b="1" dirty="0"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latin typeface="Segoe Print" panose="02000800000000000000" pitchFamily="2" charset="0"/>
              </a:rPr>
              <a:t>Fictoria</a:t>
            </a:r>
            <a:endParaRPr lang="en-GB" sz="2800" b="1" dirty="0"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latin typeface="Segoe Print" panose="02000800000000000000" pitchFamily="2" charset="0"/>
                <a:ea typeface="+mj-ea"/>
                <a:cs typeface="+mj-cs"/>
              </a:rPr>
              <a:t>Victorian Era School</a:t>
            </a:r>
            <a:endParaRPr lang="en-US" sz="28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11" name="Picture 10" descr="mage result for speech bubble logo no background">
            <a:extLst>
              <a:ext uri="{FF2B5EF4-FFF2-40B4-BE49-F238E27FC236}">
                <a16:creationId xmlns:a16="http://schemas.microsoft.com/office/drawing/2014/main" id="{71D69D51-A734-C353-3961-15B5B808D8D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177" y="111270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D743EA4-F2BF-B30E-4576-90EED26307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12784" y="211473"/>
            <a:ext cx="1173892" cy="10525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74E1E6-7BDC-A697-8706-723A781D63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65184" y="363873"/>
            <a:ext cx="1173892" cy="10525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BFECC3-72C4-77CE-E782-9880825A6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7584" y="516273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7036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3201" y="1621605"/>
            <a:ext cx="900797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Segoe Print" panose="02000800000000000000" pitchFamily="2" charset="0"/>
              </a:rPr>
              <a:t>1. </a:t>
            </a:r>
            <a:r>
              <a:rPr lang="en-US" dirty="0">
                <a:latin typeface="American Typewriter" panose="02090604020004020304" pitchFamily="18" charset="77"/>
              </a:rPr>
              <a:t>Sut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teimlo</a:t>
            </a:r>
            <a:r>
              <a:rPr lang="en-US" dirty="0">
                <a:latin typeface="American Typewriter" panose="02090604020004020304" pitchFamily="18" charset="77"/>
              </a:rPr>
              <a:t>? 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2.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wisgo</a:t>
            </a:r>
            <a:r>
              <a:rPr lang="en-US" dirty="0">
                <a:latin typeface="American Typewriter" panose="02090604020004020304" pitchFamily="18" charset="77"/>
              </a:rPr>
              <a:t>? 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3.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ddysgu</a:t>
            </a:r>
            <a:r>
              <a:rPr lang="en-US" dirty="0">
                <a:latin typeface="American Typewriter" panose="02090604020004020304" pitchFamily="18" charset="77"/>
              </a:rPr>
              <a:t>?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4.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chwarae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amser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egwyl</a:t>
            </a:r>
            <a:r>
              <a:rPr lang="en-US" dirty="0">
                <a:latin typeface="American Typewriter" panose="02090604020004020304" pitchFamily="18" charset="77"/>
              </a:rPr>
              <a:t>?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5. Beth </a:t>
            </a:r>
            <a:r>
              <a:rPr lang="en-US" dirty="0" err="1">
                <a:latin typeface="American Typewriter" panose="02090604020004020304" pitchFamily="18" charset="77"/>
              </a:rPr>
              <a:t>oedd</a:t>
            </a:r>
            <a:r>
              <a:rPr lang="en-US" dirty="0">
                <a:latin typeface="American Typewriter" panose="02090604020004020304" pitchFamily="18" charset="77"/>
              </a:rPr>
              <a:t> y “Welsh Not”?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644" y="646686"/>
            <a:ext cx="2922848" cy="19498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741ABD-4247-9D81-759B-3673E110B0C8}"/>
              </a:ext>
            </a:extLst>
          </p:cNvPr>
          <p:cNvSpPr txBox="1"/>
          <p:nvPr/>
        </p:nvSpPr>
        <p:spPr>
          <a:xfrm>
            <a:off x="229330" y="260754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>
                <a:latin typeface="Segoe Print" panose="02000800000000000000" pitchFamily="2" charset="0"/>
              </a:rPr>
              <a:t>Ysgol </a:t>
            </a:r>
            <a:r>
              <a:rPr lang="en-GB" sz="2800" b="1" dirty="0" err="1">
                <a:latin typeface="Segoe Print" panose="02000800000000000000" pitchFamily="2" charset="0"/>
              </a:rPr>
              <a:t>Oes</a:t>
            </a:r>
            <a:r>
              <a:rPr lang="en-GB" sz="2800" b="1" dirty="0"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latin typeface="Segoe Print" panose="02000800000000000000" pitchFamily="2" charset="0"/>
              </a:rPr>
              <a:t>Fictoria</a:t>
            </a:r>
            <a:endParaRPr lang="en-GB" sz="2800" b="1" dirty="0"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latin typeface="Segoe Print" panose="02000800000000000000" pitchFamily="2" charset="0"/>
                <a:ea typeface="+mj-ea"/>
                <a:cs typeface="+mj-cs"/>
              </a:rPr>
              <a:t>Victorian Era School</a:t>
            </a:r>
            <a:endParaRPr lang="en-US" sz="2800" kern="12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B892CDC-32A8-2A7B-889C-CF930F61365A}"/>
              </a:ext>
            </a:extLst>
          </p:cNvPr>
          <p:cNvGraphicFramePr>
            <a:graphicFrameLocks noGrp="1"/>
          </p:cNvGraphicFramePr>
          <p:nvPr/>
        </p:nvGraphicFramePr>
        <p:xfrm>
          <a:off x="7648698" y="3797274"/>
          <a:ext cx="4210355" cy="2729075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02517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2185182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Oes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endParaRPr lang="cy-GB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Victorian Era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Llechen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(b) a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sialc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Slate &amp; chalk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Cosb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Punishment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Rhifyddeg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Arithmetic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9868114"/>
                  </a:ext>
                </a:extLst>
              </a:tr>
              <a:tr h="58687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Frenhines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Queen Victoria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274138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Cansen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Cane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7686813"/>
                  </a:ext>
                </a:extLst>
              </a:tr>
            </a:tbl>
          </a:graphicData>
        </a:graphic>
      </p:graphicFrame>
      <p:pic>
        <p:nvPicPr>
          <p:cNvPr id="11" name="Picture 10" descr="mage result for speech bubble logo no background">
            <a:extLst>
              <a:ext uri="{FF2B5EF4-FFF2-40B4-BE49-F238E27FC236}">
                <a16:creationId xmlns:a16="http://schemas.microsoft.com/office/drawing/2014/main" id="{71D69D51-A734-C353-3961-15B5B808D8D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177" y="111270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D743EA4-F2BF-B30E-4576-90EED26307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3169" y="335398"/>
            <a:ext cx="1173892" cy="1052590"/>
          </a:xfrm>
          <a:prstGeom prst="rect">
            <a:avLst/>
          </a:prstGeom>
        </p:spPr>
      </p:pic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16F552C9-ACA3-72BE-7ADA-7BF24CD6E2E5}"/>
              </a:ext>
            </a:extLst>
          </p:cNvPr>
          <p:cNvSpPr txBox="1">
            <a:spLocks/>
          </p:cNvSpPr>
          <p:nvPr/>
        </p:nvSpPr>
        <p:spPr>
          <a:xfrm>
            <a:off x="332947" y="4462732"/>
            <a:ext cx="5614697" cy="228397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nhw’n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teimlo’n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nhw’n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gwisgo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...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nhw’n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dysgu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nhw’n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chwarae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y “Welsh Not”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110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182B803-A5DE-0841-A6B0-B5918E5D1474}"/>
              </a:ext>
            </a:extLst>
          </p:cNvPr>
          <p:cNvSpPr txBox="1"/>
          <p:nvPr/>
        </p:nvSpPr>
        <p:spPr>
          <a:xfrm>
            <a:off x="2496234" y="1730401"/>
            <a:ext cx="695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https://www.s4c.cymru/clic/programme/802851998</a:t>
            </a:r>
            <a:endParaRPr lang="en-US" dirty="0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53150100-65CA-464E-A453-E93C63C890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081" y="2582689"/>
            <a:ext cx="10255837" cy="40197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460358-15F2-FC73-4C20-E0651A68CC04}"/>
              </a:ext>
            </a:extLst>
          </p:cNvPr>
          <p:cNvSpPr txBox="1"/>
          <p:nvPr/>
        </p:nvSpPr>
        <p:spPr>
          <a:xfrm>
            <a:off x="719818" y="744087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Cliciwch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i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wylio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rhagor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solidFill>
                  <a:srgbClr val="002060"/>
                </a:solidFill>
                <a:latin typeface="Segoe Print" panose="02000800000000000000" pitchFamily="2" charset="0"/>
                <a:ea typeface="+mj-ea"/>
                <a:cs typeface="+mj-cs"/>
              </a:rPr>
              <a:t>Click to watch more of the programme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6007181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1707594" y="2157612"/>
            <a:ext cx="3437872" cy="1516365"/>
          </a:xfrm>
          <a:prstGeom prst="wedgeRoundRectCallout">
            <a:avLst>
              <a:gd name="adj1" fmla="val -62149"/>
              <a:gd name="adj2" fmla="val 41570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7" y="-212223"/>
            <a:ext cx="11429206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latin typeface="Segoe Print" panose="02000800000000000000" pitchFamily="2" charset="0"/>
              </a:rPr>
              <a:t>Berfau’r</a:t>
            </a:r>
            <a:r>
              <a:rPr lang="en-US" sz="5500" b="1" cap="none" dirty="0">
                <a:latin typeface="Segoe Print" panose="02000800000000000000" pitchFamily="2" charset="0"/>
              </a:rPr>
              <a:t> </a:t>
            </a:r>
            <a:r>
              <a:rPr lang="en-US" sz="5500" b="1" cap="none" dirty="0" err="1">
                <a:latin typeface="Segoe Print" panose="02000800000000000000" pitchFamily="2" charset="0"/>
              </a:rPr>
              <a:t>Gorffennol</a:t>
            </a:r>
            <a:endParaRPr lang="en-US" sz="5500" b="1" cap="none" dirty="0">
              <a:latin typeface="Segoe Print" panose="02000800000000000000" pitchFamily="2" charset="0"/>
            </a:endParaRPr>
          </a:p>
          <a:p>
            <a:r>
              <a:rPr lang="en-US" sz="3200" b="1" cap="none" dirty="0">
                <a:latin typeface="Segoe Print" panose="02000800000000000000" pitchFamily="2" charset="0"/>
              </a:rPr>
              <a:t>Past Tense Verbs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031170" y="2746123"/>
            <a:ext cx="4457700" cy="4111877"/>
          </a:xfrm>
          <a:prstGeom prst="rect">
            <a:avLst/>
          </a:prstGeom>
        </p:spPr>
      </p:pic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4AC4E711-B767-8B44-A316-1D3446450E0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10"/>
          <a:stretch/>
        </p:blipFill>
        <p:spPr>
          <a:xfrm>
            <a:off x="5228492" y="1723869"/>
            <a:ext cx="6703877" cy="49140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13CE34-D842-7344-8053-8279ED814FA9}"/>
              </a:ext>
            </a:extLst>
          </p:cNvPr>
          <p:cNvSpPr txBox="1"/>
          <p:nvPr/>
        </p:nvSpPr>
        <p:spPr>
          <a:xfrm>
            <a:off x="6938720" y="2576447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256012" y="3551375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2928568" y="2565498"/>
            <a:ext cx="749167" cy="6422333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6606302" y="171605"/>
            <a:ext cx="2337499" cy="59889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 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Est ti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e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Aethoch chi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nhw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95D5C7D-5BDF-AD4B-846B-7029CBD93782}"/>
              </a:ext>
            </a:extLst>
          </p:cNvPr>
          <p:cNvSpPr txBox="1"/>
          <p:nvPr/>
        </p:nvSpPr>
        <p:spPr>
          <a:xfrm>
            <a:off x="9536023" y="164419"/>
            <a:ext cx="2311333" cy="5988947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I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He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She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We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They went</a:t>
            </a:r>
          </a:p>
        </p:txBody>
      </p:sp>
      <p:sp>
        <p:nvSpPr>
          <p:cNvPr id="16" name="Title 6">
            <a:extLst>
              <a:ext uri="{FF2B5EF4-FFF2-40B4-BE49-F238E27FC236}">
                <a16:creationId xmlns:a16="http://schemas.microsoft.com/office/drawing/2014/main" id="{D9510E0F-0CBC-7B49-901D-93A7FA4555F6}"/>
              </a:ext>
            </a:extLst>
          </p:cNvPr>
          <p:cNvSpPr txBox="1">
            <a:spLocks/>
          </p:cNvSpPr>
          <p:nvPr/>
        </p:nvSpPr>
        <p:spPr>
          <a:xfrm>
            <a:off x="344644" y="-327905"/>
            <a:ext cx="559593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 err="1">
                <a:latin typeface="Segoe Print" panose="02000800000000000000" pitchFamily="2" charset="0"/>
              </a:rPr>
              <a:t>Gorffennol</a:t>
            </a:r>
            <a:r>
              <a:rPr lang="en-US" sz="4000" b="1" cap="none" dirty="0">
                <a:latin typeface="Segoe Print" panose="02000800000000000000" pitchFamily="2" charset="0"/>
              </a:rPr>
              <a:t> ‘</a:t>
            </a:r>
            <a:r>
              <a:rPr lang="en-US" sz="4000" b="1" cap="none" dirty="0" err="1">
                <a:latin typeface="Segoe Print" panose="02000800000000000000" pitchFamily="2" charset="0"/>
              </a:rPr>
              <a:t>Mynd</a:t>
            </a:r>
            <a:r>
              <a:rPr lang="en-US" sz="4000" b="1" cap="none" dirty="0">
                <a:latin typeface="Segoe Print" panose="02000800000000000000" pitchFamily="2" charset="0"/>
              </a:rPr>
              <a:t>’</a:t>
            </a:r>
          </a:p>
          <a:p>
            <a:pPr algn="ctr"/>
            <a:r>
              <a:rPr lang="en-US" sz="4000" b="1" cap="none" dirty="0">
                <a:latin typeface="Segoe Print" panose="02000800000000000000" pitchFamily="2" charset="0"/>
              </a:rPr>
              <a:t>(‘to go’)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E8D77F1-CC6D-0745-882F-194946DB6A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580" y="2062173"/>
            <a:ext cx="4955058" cy="3846468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1917039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518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489</TotalTime>
  <Words>831</Words>
  <Application>Microsoft Macintosh PowerPoint</Application>
  <PresentationFormat>Widescreen</PresentationFormat>
  <Paragraphs>217</Paragraphs>
  <Slides>25</Slides>
  <Notes>7</Notes>
  <HiddenSlides>0</HiddenSlides>
  <MMClips>5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41" baseType="lpstr">
      <vt:lpstr>American Typewriter</vt:lpstr>
      <vt:lpstr>Arial</vt:lpstr>
      <vt:lpstr>Calibri</vt:lpstr>
      <vt:lpstr>Calibri Light</vt:lpstr>
      <vt:lpstr>Cavolini</vt:lpstr>
      <vt:lpstr>Century Gothic</vt:lpstr>
      <vt:lpstr>Fredoka One</vt:lpstr>
      <vt:lpstr>MV Boli</vt:lpstr>
      <vt:lpstr>Segoe Print</vt:lpstr>
      <vt:lpstr>Times New Roman</vt:lpstr>
      <vt:lpstr>Tw Cen MT</vt:lpstr>
      <vt:lpstr>Twinkl SemiBold</vt:lpstr>
      <vt:lpstr>office theme</vt:lpstr>
      <vt:lpstr>Office Theme</vt:lpstr>
      <vt:lpstr>Office Theme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Yr Ail Ryfel Byd  The Second World War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Catrin Evans-Thomas</cp:lastModifiedBy>
  <cp:revision>259</cp:revision>
  <dcterms:created xsi:type="dcterms:W3CDTF">2023-10-02T11:32:54Z</dcterms:created>
  <dcterms:modified xsi:type="dcterms:W3CDTF">2024-11-13T15:29:30Z</dcterms:modified>
</cp:coreProperties>
</file>