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9"/>
  </p:notesMasterIdLst>
  <p:sldIdLst>
    <p:sldId id="322" r:id="rId24"/>
    <p:sldId id="257" r:id="rId25"/>
    <p:sldId id="539" r:id="rId26"/>
    <p:sldId id="534" r:id="rId27"/>
    <p:sldId id="259" r:id="rId28"/>
    <p:sldId id="525" r:id="rId29"/>
    <p:sldId id="260" r:id="rId30"/>
    <p:sldId id="261" r:id="rId31"/>
    <p:sldId id="536" r:id="rId32"/>
    <p:sldId id="537" r:id="rId33"/>
    <p:sldId id="262" r:id="rId34"/>
    <p:sldId id="526" r:id="rId35"/>
    <p:sldId id="527" r:id="rId36"/>
    <p:sldId id="263" r:id="rId37"/>
    <p:sldId id="540" r:id="rId38"/>
    <p:sldId id="541" r:id="rId39"/>
    <p:sldId id="532" r:id="rId40"/>
    <p:sldId id="523" r:id="rId41"/>
    <p:sldId id="529" r:id="rId42"/>
    <p:sldId id="528" r:id="rId43"/>
    <p:sldId id="524" r:id="rId44"/>
    <p:sldId id="530" r:id="rId45"/>
    <p:sldId id="542" r:id="rId46"/>
    <p:sldId id="543" r:id="rId47"/>
    <p:sldId id="531" r:id="rId48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2A2B6B-4086-44C4-A814-F605F1C07C15}" v="10" dt="2023-10-27T17:09:05.1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9167"/>
  </p:normalViewPr>
  <p:slideViewPr>
    <p:cSldViewPr snapToGrid="0">
      <p:cViewPr varScale="1">
        <p:scale>
          <a:sx n="62" d="100"/>
          <a:sy n="62" d="100"/>
        </p:scale>
        <p:origin x="7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Following on from meeting </a:t>
            </a:r>
            <a:r>
              <a:rPr lang="en-US" dirty="0" err="1"/>
              <a:t>iwht</a:t>
            </a:r>
            <a:r>
              <a:rPr lang="en-US" dirty="0"/>
              <a:t> you </a:t>
            </a:r>
            <a:r>
              <a:rPr lang="en-US" dirty="0" err="1"/>
              <a:t>menotr</a:t>
            </a:r>
            <a:r>
              <a:rPr lang="en-US" dirty="0"/>
              <a:t> you may in a better position to consider this section of </a:t>
            </a:r>
            <a:r>
              <a:rPr lang="en-US"/>
              <a:t>the assessment ….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692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  <a:p>
            <a:endParaRPr lang="en-GB" dirty="0"/>
          </a:p>
          <a:p>
            <a:r>
              <a:rPr lang="en-GB" dirty="0"/>
              <a:t>Continued professional development</a:t>
            </a:r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211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453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298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EF1AF-3BD7-20C1-4B96-26BB226F5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AD2DC2-8435-9C95-E938-C872ACBB29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AEAE57-CF8A-5AFE-8572-4E8EB2F9E1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  <a:p>
            <a:endParaRPr lang="en-GB" dirty="0"/>
          </a:p>
          <a:p>
            <a:r>
              <a:rPr lang="en-GB" dirty="0"/>
              <a:t>Continued professional development</a:t>
            </a:r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4520A4-15E7-B784-48D2-6D76EFD293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038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36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err="1"/>
              <a:t>Cyflwyniad</a:t>
            </a:r>
            <a:r>
              <a:rPr lang="en-GB" sz="4000" b="1"/>
              <a:t> a </a:t>
            </a:r>
            <a:r>
              <a:rPr lang="en-GB" sz="4000" b="1" err="1"/>
              <a:t>Phrofiadau</a:t>
            </a:r>
            <a:endParaRPr lang="en-GB" sz="4000" b="1"/>
          </a:p>
          <a:p>
            <a:r>
              <a:rPr lang="en-GB" sz="4000" b="1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42E48-5281-0AE3-6936-C2D876246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252" y="658368"/>
            <a:ext cx="11217496" cy="47914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/>
              <a:t>Overview of skills – </a:t>
            </a:r>
          </a:p>
          <a:p>
            <a:pPr marL="0" indent="0" algn="ctr">
              <a:buNone/>
            </a:pPr>
            <a:r>
              <a:rPr lang="en-GB" sz="4400" b="1" dirty="0"/>
              <a:t>provided via CV &amp; Covering letter</a:t>
            </a:r>
          </a:p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r>
              <a:rPr lang="en-GB" sz="4400" b="1" dirty="0" err="1"/>
              <a:t>Trosolwg</a:t>
            </a:r>
            <a:r>
              <a:rPr lang="en-GB" sz="4400" b="1" dirty="0"/>
              <a:t> </a:t>
            </a:r>
            <a:r>
              <a:rPr lang="en-GB" sz="4400" b="1" dirty="0" err="1"/>
              <a:t>o’ch</a:t>
            </a:r>
            <a:r>
              <a:rPr lang="en-GB" sz="4400" b="1" dirty="0"/>
              <a:t> </a:t>
            </a:r>
            <a:r>
              <a:rPr lang="en-GB" sz="4400" b="1" dirty="0" err="1"/>
              <a:t>sgiliau</a:t>
            </a:r>
            <a:r>
              <a:rPr lang="en-GB" sz="4400" b="1" dirty="0"/>
              <a:t> – </a:t>
            </a:r>
          </a:p>
          <a:p>
            <a:pPr marL="0" indent="0" algn="ctr">
              <a:buNone/>
            </a:pPr>
            <a:r>
              <a:rPr lang="en-GB" sz="4400" b="1" dirty="0" err="1"/>
              <a:t>wedi</a:t>
            </a:r>
            <a:r>
              <a:rPr lang="en-GB" sz="4400" b="1" dirty="0"/>
              <a:t> </a:t>
            </a:r>
            <a:r>
              <a:rPr lang="en-GB" sz="4400" b="1" dirty="0" err="1"/>
              <a:t>rhoi</a:t>
            </a:r>
            <a:r>
              <a:rPr lang="en-GB" sz="4400" b="1" dirty="0"/>
              <a:t> </a:t>
            </a:r>
            <a:r>
              <a:rPr lang="en-GB" sz="4400" b="1" dirty="0" err="1"/>
              <a:t>yn</a:t>
            </a:r>
            <a:r>
              <a:rPr lang="en-GB" sz="4400" b="1" dirty="0"/>
              <a:t> y CV a </a:t>
            </a:r>
            <a:r>
              <a:rPr lang="en-GB" sz="4400" b="1" dirty="0" err="1"/>
              <a:t>Llythyr</a:t>
            </a:r>
            <a:endParaRPr lang="en-GB" sz="4400" b="1" dirty="0"/>
          </a:p>
          <a:p>
            <a:pPr marL="0" indent="0" algn="ctr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341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07D33-23A1-2048-9F34-6B257D0748A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US" b="1" dirty="0" err="1"/>
              <a:t>Wythnos</a:t>
            </a:r>
            <a:r>
              <a:rPr lang="en-US" b="1" dirty="0"/>
              <a:t> 4: </a:t>
            </a:r>
            <a:r>
              <a:rPr lang="en-US" b="1" dirty="0" err="1"/>
              <a:t>Datganiad</a:t>
            </a:r>
            <a:r>
              <a:rPr lang="en-US" b="1" dirty="0"/>
              <a:t> </a:t>
            </a:r>
            <a:r>
              <a:rPr lang="en-US" b="1" dirty="0" err="1"/>
              <a:t>Ffocws</a:t>
            </a:r>
            <a:r>
              <a:rPr lang="en-US" b="1" dirty="0"/>
              <a:t> 20/10/2025</a:t>
            </a:r>
            <a:br>
              <a:rPr lang="en-US" b="1" dirty="0"/>
            </a:br>
            <a:r>
              <a:rPr lang="en-US" b="1" dirty="0"/>
              <a:t>Week 4 : Focus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3CD9D-8BF9-4143-B484-47CAD3233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8209" y="2337689"/>
            <a:ext cx="4963778" cy="357593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Writing Focus Statement (approx. 400 – 600 words)</a:t>
            </a:r>
          </a:p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560B7C-9379-B540-8D10-E36759132838}"/>
              </a:ext>
            </a:extLst>
          </p:cNvPr>
          <p:cNvSpPr txBox="1"/>
          <p:nvPr/>
        </p:nvSpPr>
        <p:spPr>
          <a:xfrm>
            <a:off x="606339" y="2179193"/>
            <a:ext cx="534108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dirty="0" err="1"/>
              <a:t>Ysgrifennu</a:t>
            </a:r>
            <a:r>
              <a:rPr lang="en-GB" sz="4800" dirty="0"/>
              <a:t> </a:t>
            </a:r>
            <a:r>
              <a:rPr lang="en-GB" sz="4800" dirty="0" err="1"/>
              <a:t>Datganiad</a:t>
            </a:r>
            <a:r>
              <a:rPr lang="en-GB" sz="4800" dirty="0"/>
              <a:t> </a:t>
            </a:r>
            <a:r>
              <a:rPr lang="en-GB" sz="4800" dirty="0" err="1"/>
              <a:t>Ffocws</a:t>
            </a:r>
            <a:r>
              <a:rPr lang="en-GB" sz="4800" dirty="0"/>
              <a:t> (</a:t>
            </a:r>
            <a:r>
              <a:rPr lang="en-GB" sz="4800" dirty="0" err="1"/>
              <a:t>tua</a:t>
            </a:r>
            <a:r>
              <a:rPr lang="en-GB" sz="4800" dirty="0"/>
              <a:t> 400 - 600 o </a:t>
            </a:r>
            <a:r>
              <a:rPr lang="en-GB" sz="4800" dirty="0" err="1"/>
              <a:t>eiriau</a:t>
            </a:r>
            <a:r>
              <a:rPr lang="en-GB" sz="4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23186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2832D-8A89-0A1E-C05C-0187B1066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0878"/>
            <a:ext cx="11481847" cy="1325563"/>
          </a:xfrm>
        </p:spPr>
        <p:txBody>
          <a:bodyPr/>
          <a:lstStyle/>
          <a:p>
            <a:r>
              <a:rPr lang="en-GB" dirty="0"/>
              <a:t>Next : Focus statement which will include your career </a:t>
            </a:r>
            <a:r>
              <a:rPr lang="en-GB" dirty="0" err="1"/>
              <a:t>amitions</a:t>
            </a:r>
            <a:r>
              <a:rPr lang="en-GB" dirty="0"/>
              <a:t>. Content to come from your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207F6-C4F4-D0DA-9F9C-2A54B7C6D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Dadansoddiad</a:t>
            </a:r>
            <a:r>
              <a:rPr lang="en-GB" dirty="0"/>
              <a:t> SWOT 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Training / Skills needs Analysis for Future Employment</a:t>
            </a:r>
          </a:p>
          <a:p>
            <a:pPr marL="0" indent="0">
              <a:buNone/>
            </a:pPr>
            <a:r>
              <a:rPr lang="en-GB" dirty="0" err="1"/>
              <a:t>Dadansoddiad</a:t>
            </a:r>
            <a:r>
              <a:rPr lang="en-GB" dirty="0"/>
              <a:t> o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Gyrfa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Goal Setting creating SMART targets via Professional Development Plan</a:t>
            </a:r>
          </a:p>
          <a:p>
            <a:pPr marL="0" indent="0">
              <a:buNone/>
            </a:pP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ac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gwblhau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946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86055-66DF-C532-DED7-F584ADAE7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22821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Career Ambition / </a:t>
            </a:r>
            <a:r>
              <a:rPr lang="en-GB" dirty="0" err="1"/>
              <a:t>Uchelgais</a:t>
            </a:r>
            <a:r>
              <a:rPr lang="en-GB" dirty="0"/>
              <a:t> </a:t>
            </a:r>
            <a:r>
              <a:rPr lang="en-GB" dirty="0" err="1"/>
              <a:t>Gyrfa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EB342-0DAA-C37E-7B8B-646613DB4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8384"/>
            <a:ext cx="11481847" cy="385317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Overview of current skills, qualifications and experiences.</a:t>
            </a:r>
          </a:p>
          <a:p>
            <a:pPr marL="0" indent="0">
              <a:buNone/>
            </a:pPr>
            <a:r>
              <a:rPr lang="en-GB" i="1" dirty="0" err="1"/>
              <a:t>Trosolwg</a:t>
            </a:r>
            <a:r>
              <a:rPr lang="en-GB" i="1" dirty="0"/>
              <a:t> </a:t>
            </a:r>
            <a:r>
              <a:rPr lang="en-GB" i="1" dirty="0" err="1"/>
              <a:t>o’ch</a:t>
            </a:r>
            <a:r>
              <a:rPr lang="en-GB" i="1" dirty="0"/>
              <a:t> </a:t>
            </a:r>
            <a:r>
              <a:rPr lang="en-GB" i="1" dirty="0" err="1"/>
              <a:t>sgiliau</a:t>
            </a:r>
            <a:r>
              <a:rPr lang="en-GB" i="1" dirty="0"/>
              <a:t>, </a:t>
            </a:r>
            <a:r>
              <a:rPr lang="en-GB" i="1" dirty="0" err="1"/>
              <a:t>tystysgrifau</a:t>
            </a:r>
            <a:r>
              <a:rPr lang="en-GB" i="1" dirty="0"/>
              <a:t> </a:t>
            </a:r>
            <a:r>
              <a:rPr lang="en-GB" i="1" dirty="0" err="1"/>
              <a:t>a’ch</a:t>
            </a:r>
            <a:r>
              <a:rPr lang="en-GB" i="1" dirty="0"/>
              <a:t> </a:t>
            </a:r>
            <a:r>
              <a:rPr lang="en-GB" i="1" dirty="0" err="1"/>
              <a:t>profiadau</a:t>
            </a:r>
            <a:r>
              <a:rPr lang="en-GB" i="1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Rationale for your future ambitions.</a:t>
            </a:r>
          </a:p>
          <a:p>
            <a:pPr marL="0" indent="0">
              <a:buNone/>
            </a:pPr>
            <a:r>
              <a:rPr lang="en-GB" i="1" dirty="0" err="1"/>
              <a:t>Rhesymeg</a:t>
            </a:r>
            <a:r>
              <a:rPr lang="en-GB" i="1" dirty="0"/>
              <a:t> </a:t>
            </a:r>
            <a:r>
              <a:rPr lang="en-GB" i="1" dirty="0" err="1"/>
              <a:t>dros</a:t>
            </a:r>
            <a:r>
              <a:rPr lang="en-GB" i="1" dirty="0"/>
              <a:t>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uchelgeisiau</a:t>
            </a:r>
            <a:r>
              <a:rPr lang="en-GB" i="1" dirty="0"/>
              <a:t> </a:t>
            </a:r>
            <a:r>
              <a:rPr lang="en-GB" i="1" dirty="0" err="1"/>
              <a:t>mewn</a:t>
            </a:r>
            <a:r>
              <a:rPr lang="en-GB" i="1" dirty="0"/>
              <a:t> </a:t>
            </a:r>
            <a:r>
              <a:rPr lang="en-GB" i="1" dirty="0" err="1"/>
              <a:t>bywyd</a:t>
            </a:r>
            <a:r>
              <a:rPr lang="en-GB" i="1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Articulate the key requirements that would allow you to achieve your ambitions</a:t>
            </a:r>
          </a:p>
          <a:p>
            <a:pPr marL="0" indent="0">
              <a:buNone/>
            </a:pPr>
            <a:r>
              <a:rPr lang="en-GB" i="1" dirty="0" err="1"/>
              <a:t>Nodwch</a:t>
            </a:r>
            <a:r>
              <a:rPr lang="en-GB" i="1" dirty="0"/>
              <a:t> </a:t>
            </a:r>
            <a:r>
              <a:rPr lang="en-GB" i="1" dirty="0" err="1"/>
              <a:t>prif</a:t>
            </a:r>
            <a:r>
              <a:rPr lang="en-GB" i="1" dirty="0"/>
              <a:t> </a:t>
            </a:r>
            <a:r>
              <a:rPr lang="en-GB" i="1" dirty="0" err="1"/>
              <a:t>nodweddion</a:t>
            </a:r>
            <a:r>
              <a:rPr lang="en-GB" i="1" dirty="0"/>
              <a:t> a </a:t>
            </a:r>
            <a:r>
              <a:rPr lang="en-GB" i="1" dirty="0" err="1"/>
              <a:t>fyddai’n</a:t>
            </a:r>
            <a:r>
              <a:rPr lang="en-GB" i="1" dirty="0"/>
              <a:t>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helpu</a:t>
            </a:r>
            <a:r>
              <a:rPr lang="en-GB" i="1" dirty="0"/>
              <a:t> </a:t>
            </a:r>
            <a:r>
              <a:rPr lang="en-GB" i="1" dirty="0" err="1"/>
              <a:t>gyrraedd</a:t>
            </a:r>
            <a:r>
              <a:rPr lang="en-GB" i="1" dirty="0"/>
              <a:t>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uchelgeisiau</a:t>
            </a:r>
            <a:r>
              <a:rPr lang="en-GB" i="1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159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193" y="1544989"/>
            <a:ext cx="9693520" cy="272378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r>
              <a:rPr lang="en-GB" sz="4000" dirty="0" err="1"/>
              <a:t>Rhannwch</a:t>
            </a:r>
            <a:r>
              <a:rPr lang="en-GB" sz="4000" dirty="0"/>
              <a:t> </a:t>
            </a:r>
            <a:r>
              <a:rPr lang="en-GB" sz="4000" dirty="0" err="1"/>
              <a:t>gyda</a:t>
            </a:r>
            <a:r>
              <a:rPr lang="en-GB" sz="4000" dirty="0"/>
              <a:t> </a:t>
            </a:r>
            <a:r>
              <a:rPr lang="en-GB" sz="4000" dirty="0" err="1"/>
              <a:t>bartner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uchelgais</a:t>
            </a:r>
            <a:r>
              <a:rPr lang="en-GB" sz="4000" dirty="0"/>
              <a:t> </a:t>
            </a:r>
            <a:r>
              <a:rPr lang="en-GB" sz="4000" dirty="0" err="1"/>
              <a:t>i’r</a:t>
            </a:r>
            <a:r>
              <a:rPr lang="en-GB" sz="4000" dirty="0"/>
              <a:t> </a:t>
            </a:r>
            <a:r>
              <a:rPr lang="en-GB" sz="4000" dirty="0" err="1"/>
              <a:t>dyfodol</a:t>
            </a:r>
            <a:r>
              <a:rPr lang="en-GB" sz="4000" dirty="0"/>
              <a:t> </a:t>
            </a:r>
          </a:p>
          <a:p>
            <a:r>
              <a:rPr lang="en-GB" sz="4000" dirty="0"/>
              <a:t>(</a:t>
            </a:r>
            <a:r>
              <a:rPr lang="en-GB" sz="4000" dirty="0" err="1"/>
              <a:t>agos</a:t>
            </a:r>
            <a:r>
              <a:rPr lang="en-GB" sz="4000" dirty="0"/>
              <a:t> a </a:t>
            </a:r>
            <a:r>
              <a:rPr lang="en-GB" sz="4000" dirty="0" err="1"/>
              <a:t>phell</a:t>
            </a:r>
            <a:r>
              <a:rPr lang="en-GB" sz="4000" dirty="0"/>
              <a:t>)</a:t>
            </a:r>
          </a:p>
          <a:p>
            <a:endParaRPr lang="en-GB" sz="4000" dirty="0"/>
          </a:p>
          <a:p>
            <a:r>
              <a:rPr lang="en-GB" sz="4000" i="1" dirty="0"/>
              <a:t>Share with a partner your ambition for the future</a:t>
            </a:r>
          </a:p>
          <a:p>
            <a:r>
              <a:rPr lang="en-GB" sz="4000" i="1" dirty="0"/>
              <a:t>(now and later on in life) </a:t>
            </a:r>
          </a:p>
        </p:txBody>
      </p:sp>
    </p:spTree>
    <p:extLst>
      <p:ext uri="{BB962C8B-B14F-4D97-AF65-F5344CB8AC3E}">
        <p14:creationId xmlns:p14="http://schemas.microsoft.com/office/powerpoint/2010/main" val="3173326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9B127-C710-2049-1283-827FED587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Dadansoddiad</a:t>
            </a:r>
            <a:r>
              <a:rPr lang="en-GB" dirty="0"/>
              <a:t>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3960B-0097-CCB3-0780-6A753A997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9254" y="1825625"/>
            <a:ext cx="5020812" cy="35759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Critically reflect on yourself currently - review strengths, weaknesses, opportunities &amp; threats.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Relate these to your career ambitions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F8141C7-6FF6-0A83-E7DB-D1BE1F1CAC19}"/>
              </a:ext>
            </a:extLst>
          </p:cNvPr>
          <p:cNvSpPr txBox="1">
            <a:spLocks/>
          </p:cNvSpPr>
          <p:nvPr/>
        </p:nvSpPr>
        <p:spPr>
          <a:xfrm>
            <a:off x="555356" y="1825625"/>
            <a:ext cx="502081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Myfyriwch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gritigol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– </a:t>
            </a:r>
            <a:r>
              <a:rPr lang="en-GB" dirty="0" err="1"/>
              <a:t>adolygwch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, </a:t>
            </a:r>
            <a:r>
              <a:rPr lang="en-GB" dirty="0" err="1"/>
              <a:t>gwendidau</a:t>
            </a:r>
            <a:r>
              <a:rPr lang="en-GB" dirty="0"/>
              <a:t>, </a:t>
            </a:r>
            <a:r>
              <a:rPr lang="en-GB" dirty="0" err="1"/>
              <a:t>cyfleuoedd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bygythiadau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Cymharwch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uchelgais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gyrfa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790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4F077-D361-FC85-83FF-1387177BF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Training Needs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13ABB-CF52-83D0-DC5E-CB06A11C8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Reflect on your current skills, qualifications, experiences and SWOT analysis as they relate to your ability to achieve your career aspirations.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Conduct and compare a career profile to your current status.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Develop and prioritise a training plan.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Include detail on specific training courses and experiences required.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373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B03DE-EACD-878B-843A-2DAF88EAA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952" y="109907"/>
            <a:ext cx="10515600" cy="696918"/>
          </a:xfrm>
        </p:spPr>
        <p:txBody>
          <a:bodyPr>
            <a:norm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 /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Amcan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		Timescale /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Llinell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Amser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17D4F09-F2B0-B903-3B18-3E977B1EE3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1457486"/>
              </p:ext>
            </p:extLst>
          </p:nvPr>
        </p:nvGraphicFramePr>
        <p:xfrm>
          <a:off x="812952" y="1202438"/>
          <a:ext cx="10465103" cy="5702914"/>
        </p:xfrm>
        <a:graphic>
          <a:graphicData uri="http://schemas.openxmlformats.org/drawingml/2006/table">
            <a:tbl>
              <a:tblPr firstRow="1" firstCol="1" bandRow="1"/>
              <a:tblGrid>
                <a:gridCol w="3430216">
                  <a:extLst>
                    <a:ext uri="{9D8B030D-6E8A-4147-A177-3AD203B41FA5}">
                      <a16:colId xmlns:a16="http://schemas.microsoft.com/office/drawing/2014/main" val="3494166209"/>
                    </a:ext>
                  </a:extLst>
                </a:gridCol>
                <a:gridCol w="2472965">
                  <a:extLst>
                    <a:ext uri="{9D8B030D-6E8A-4147-A177-3AD203B41FA5}">
                      <a16:colId xmlns:a16="http://schemas.microsoft.com/office/drawing/2014/main" val="1636956800"/>
                    </a:ext>
                  </a:extLst>
                </a:gridCol>
                <a:gridCol w="1706063">
                  <a:extLst>
                    <a:ext uri="{9D8B030D-6E8A-4147-A177-3AD203B41FA5}">
                      <a16:colId xmlns:a16="http://schemas.microsoft.com/office/drawing/2014/main" val="963990347"/>
                    </a:ext>
                  </a:extLst>
                </a:gridCol>
                <a:gridCol w="2855859">
                  <a:extLst>
                    <a:ext uri="{9D8B030D-6E8A-4147-A177-3AD203B41FA5}">
                      <a16:colId xmlns:a16="http://schemas.microsoft.com/office/drawing/2014/main" val="3958129052"/>
                    </a:ext>
                  </a:extLst>
                </a:gridCol>
              </a:tblGrid>
              <a:tr h="1755915"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Main Skills Requirements of Job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Prif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Sgiliau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Relative importance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Pwysigrwydd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(0 – 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Self- Rating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Hunan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Dystio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Training Needs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Anghenion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Hyfforddi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457554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563921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66248410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42525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5760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67415-7FDB-E6B2-F1A7-AC3C7790B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SWOT &amp; Skill and Training Needs</a:t>
            </a:r>
            <a:br>
              <a:rPr lang="en-GB" b="1" dirty="0"/>
            </a:br>
            <a:r>
              <a:rPr lang="en-GB" b="1" dirty="0" err="1"/>
              <a:t>Anghenion</a:t>
            </a:r>
            <a:r>
              <a:rPr lang="en-GB" b="1" dirty="0"/>
              <a:t> </a:t>
            </a:r>
            <a:r>
              <a:rPr lang="en-GB" b="1" dirty="0" err="1"/>
              <a:t>Hyfforddi</a:t>
            </a:r>
            <a:r>
              <a:rPr lang="en-GB" b="1" dirty="0"/>
              <a:t> a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83AB9-CC9A-7B75-B9A7-77443B2BE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019" y="1944894"/>
            <a:ext cx="9859207" cy="357593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6000" dirty="0" err="1"/>
              <a:t>Llunio</a:t>
            </a:r>
            <a:r>
              <a:rPr lang="en-GB" sz="6000" dirty="0"/>
              <a:t> </a:t>
            </a:r>
            <a:r>
              <a:rPr lang="en-GB" sz="6000" dirty="0" err="1"/>
              <a:t>targedau</a:t>
            </a:r>
            <a:r>
              <a:rPr lang="en-GB" sz="6000" dirty="0"/>
              <a:t> SMART </a:t>
            </a:r>
          </a:p>
          <a:p>
            <a:pPr marL="0" indent="0" algn="ctr">
              <a:buNone/>
            </a:pPr>
            <a:r>
              <a:rPr lang="en-GB" sz="3900" dirty="0" err="1"/>
              <a:t>i</a:t>
            </a:r>
            <a:r>
              <a:rPr lang="en-GB" sz="3900" dirty="0"/>
              <a:t> </a:t>
            </a:r>
            <a:r>
              <a:rPr lang="en-GB" sz="3900" dirty="0" err="1"/>
              <a:t>gefnogi</a:t>
            </a:r>
            <a:r>
              <a:rPr lang="en-GB" sz="3900" dirty="0"/>
              <a:t> </a:t>
            </a:r>
            <a:r>
              <a:rPr lang="en-GB" sz="3900" dirty="0" err="1"/>
              <a:t>amcaion</a:t>
            </a:r>
            <a:r>
              <a:rPr lang="en-GB" sz="3900" dirty="0"/>
              <a:t> </a:t>
            </a:r>
            <a:r>
              <a:rPr lang="en-GB" sz="3900" dirty="0" err="1"/>
              <a:t>byr</a:t>
            </a:r>
            <a:r>
              <a:rPr lang="en-GB" sz="3900" dirty="0"/>
              <a:t> ac hir </a:t>
            </a:r>
            <a:r>
              <a:rPr lang="en-GB" sz="3900" dirty="0" err="1"/>
              <a:t>dymor</a:t>
            </a:r>
            <a:endParaRPr lang="en-GB" sz="3900" dirty="0"/>
          </a:p>
          <a:p>
            <a:pPr algn="ctr"/>
            <a:endParaRPr lang="en-GB" sz="6000" dirty="0"/>
          </a:p>
          <a:p>
            <a:pPr algn="ctr"/>
            <a:r>
              <a:rPr lang="en-GB" sz="6000" dirty="0"/>
              <a:t>Create SMART targets </a:t>
            </a:r>
          </a:p>
          <a:p>
            <a:pPr marL="0" indent="0" algn="ctr">
              <a:buNone/>
            </a:pPr>
            <a:r>
              <a:rPr lang="en-GB" sz="3900" dirty="0"/>
              <a:t>to support short and long term objectives</a:t>
            </a:r>
            <a:endParaRPr lang="en-GB" sz="6500" dirty="0"/>
          </a:p>
        </p:txBody>
      </p:sp>
    </p:spTree>
    <p:extLst>
      <p:ext uri="{BB962C8B-B14F-4D97-AF65-F5344CB8AC3E}">
        <p14:creationId xmlns:p14="http://schemas.microsoft.com/office/powerpoint/2010/main" val="194039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D76DD-AB71-173F-D447-C24AD4D75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740" y="-125205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Goal Setting /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Amcanion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74D0A-1ACC-8F95-2ADA-179CA6E4A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41" y="1361799"/>
            <a:ext cx="11481847" cy="43953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Develop targets that identify your achievement of the training plan.</a:t>
            </a:r>
          </a:p>
          <a:p>
            <a:pPr marL="0" indent="0">
              <a:buNone/>
            </a:pPr>
            <a:r>
              <a:rPr lang="en-GB" i="1" dirty="0" err="1"/>
              <a:t>Datblygu</a:t>
            </a:r>
            <a:r>
              <a:rPr lang="en-GB" i="1" dirty="0"/>
              <a:t> </a:t>
            </a:r>
            <a:r>
              <a:rPr lang="en-GB" i="1" dirty="0" err="1"/>
              <a:t>targedau</a:t>
            </a:r>
            <a:r>
              <a:rPr lang="en-GB" i="1" dirty="0"/>
              <a:t> </a:t>
            </a:r>
            <a:r>
              <a:rPr lang="en-GB" i="1" dirty="0" err="1"/>
              <a:t>sy’n</a:t>
            </a:r>
            <a:r>
              <a:rPr lang="en-GB" i="1" dirty="0"/>
              <a:t> </a:t>
            </a:r>
            <a:r>
              <a:rPr lang="en-GB" i="1" dirty="0" err="1"/>
              <a:t>dathlu</a:t>
            </a:r>
            <a:r>
              <a:rPr lang="en-GB" i="1" dirty="0"/>
              <a:t>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llwyddiannau</a:t>
            </a:r>
            <a:r>
              <a:rPr lang="en-GB" i="1" dirty="0"/>
              <a:t> </a:t>
            </a:r>
            <a:r>
              <a:rPr lang="en-GB" i="1" dirty="0" err="1"/>
              <a:t>o’r</a:t>
            </a:r>
            <a:r>
              <a:rPr lang="en-GB" i="1" dirty="0"/>
              <a:t> </a:t>
            </a:r>
            <a:r>
              <a:rPr lang="en-GB" i="1" dirty="0" err="1"/>
              <a:t>cynllun</a:t>
            </a:r>
            <a:r>
              <a:rPr lang="en-GB" i="1" dirty="0"/>
              <a:t> </a:t>
            </a:r>
            <a:r>
              <a:rPr lang="en-GB" i="1" dirty="0" err="1"/>
              <a:t>hyfforddi</a:t>
            </a:r>
            <a:r>
              <a:rPr lang="en-GB" i="1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Short 	/ </a:t>
            </a:r>
            <a:r>
              <a:rPr lang="en-GB" dirty="0" err="1"/>
              <a:t>Byr</a:t>
            </a:r>
            <a:r>
              <a:rPr lang="en-GB" dirty="0"/>
              <a:t>			– by end of year 2		-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2il fl.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Medium / </a:t>
            </a:r>
            <a:r>
              <a:rPr lang="en-GB" dirty="0" err="1"/>
              <a:t>Canolig</a:t>
            </a:r>
            <a:r>
              <a:rPr lang="en-GB" dirty="0"/>
              <a:t> 		– by end of year 3		-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3ydd fl.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Long / Hir			– within 10 years		-o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deng</a:t>
            </a:r>
            <a:r>
              <a:rPr lang="en-GB" dirty="0"/>
              <a:t> </a:t>
            </a:r>
            <a:r>
              <a:rPr lang="en-GB" dirty="0" err="1"/>
              <a:t>mlynedd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914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752" y="1397226"/>
            <a:ext cx="7954828" cy="366059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r>
              <a:rPr lang="en-GB" sz="4000" dirty="0" err="1"/>
              <a:t>Drafftiwch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amcanion</a:t>
            </a:r>
            <a:r>
              <a:rPr lang="en-GB" sz="4000" dirty="0"/>
              <a:t> </a:t>
            </a:r>
            <a:r>
              <a:rPr lang="en-GB" sz="4000" dirty="0" err="1"/>
              <a:t>i’ch</a:t>
            </a:r>
            <a:r>
              <a:rPr lang="en-GB" sz="4000" dirty="0"/>
              <a:t> </a:t>
            </a:r>
            <a:r>
              <a:rPr lang="en-GB" sz="4000" dirty="0" err="1"/>
              <a:t>Cynllun</a:t>
            </a:r>
            <a:r>
              <a:rPr lang="en-GB" sz="4000" dirty="0"/>
              <a:t> </a:t>
            </a:r>
            <a:r>
              <a:rPr lang="en-GB" sz="4000" dirty="0" err="1"/>
              <a:t>Datblygu</a:t>
            </a:r>
            <a:endParaRPr lang="en-GB" sz="4000" dirty="0"/>
          </a:p>
          <a:p>
            <a:r>
              <a:rPr lang="en-GB" sz="4000" dirty="0"/>
              <a:t>&amp; </a:t>
            </a:r>
            <a:r>
              <a:rPr lang="en-GB" sz="4000" dirty="0" err="1"/>
              <a:t>Beirniadwch</a:t>
            </a:r>
            <a:r>
              <a:rPr lang="en-GB" sz="4000" dirty="0"/>
              <a:t> </a:t>
            </a:r>
            <a:r>
              <a:rPr lang="en-GB" sz="4000" dirty="0" err="1"/>
              <a:t>gyda</a:t>
            </a:r>
            <a:r>
              <a:rPr lang="en-GB" sz="4000" dirty="0"/>
              <a:t> </a:t>
            </a:r>
            <a:r>
              <a:rPr lang="en-GB" sz="4000" dirty="0" err="1"/>
              <a:t>phartner</a:t>
            </a:r>
            <a:endParaRPr lang="en-GB" sz="4000" dirty="0"/>
          </a:p>
          <a:p>
            <a:endParaRPr lang="en-GB" sz="4000" dirty="0"/>
          </a:p>
          <a:p>
            <a:r>
              <a:rPr lang="en-GB" sz="4000" i="1" dirty="0"/>
              <a:t>Draft goals for your Personal Development Plan</a:t>
            </a:r>
          </a:p>
          <a:p>
            <a:r>
              <a:rPr lang="en-GB" sz="4000" i="1" dirty="0"/>
              <a:t>&amp; Critique with a partner</a:t>
            </a:r>
          </a:p>
        </p:txBody>
      </p:sp>
    </p:spTree>
    <p:extLst>
      <p:ext uri="{BB962C8B-B14F-4D97-AF65-F5344CB8AC3E}">
        <p14:creationId xmlns:p14="http://schemas.microsoft.com/office/powerpoint/2010/main" val="8656649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237" y="85935"/>
            <a:ext cx="11481847" cy="1013199"/>
          </a:xfrm>
        </p:spPr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atodiadau</a:t>
            </a:r>
            <a:r>
              <a:rPr lang="en-GB" dirty="0"/>
              <a:t> / Structure of 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100" y="1378324"/>
            <a:ext cx="4943966" cy="402323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</a:pPr>
            <a:r>
              <a:rPr lang="en-GB" sz="2400" dirty="0"/>
              <a:t>Include figures for SWOT analysis</a:t>
            </a:r>
            <a:endParaRPr lang="en-GB" sz="24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/>
              <a:t>Include table for TNA (training needs analysis).</a:t>
            </a: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 your career ambition?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Create SMART  goals / aims</a:t>
            </a:r>
            <a:endParaRPr lang="en-GB" sz="2400" i="1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Complete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Better understanding of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Improve skills in/of ____________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Up to three?</a:t>
            </a:r>
            <a:endParaRPr lang="en-GB" sz="2400" i="1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Aim(s) of your placement, training or CPD are based on a well-informed focus of your needs </a:t>
            </a: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5E5F13-7E08-7149-8252-647F4512D630}"/>
              </a:ext>
            </a:extLst>
          </p:cNvPr>
          <p:cNvSpPr txBox="1">
            <a:spLocks/>
          </p:cNvSpPr>
          <p:nvPr/>
        </p:nvSpPr>
        <p:spPr>
          <a:xfrm>
            <a:off x="186835" y="1359648"/>
            <a:ext cx="5558019" cy="439921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deiagram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dadansoddiad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SWOT</a:t>
            </a:r>
          </a:p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TNA (training needs analysis). 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Beth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bwriad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yrfa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Creu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SMART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Cwblhau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gael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dealltwriaeth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 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Gwella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____________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tri?</a:t>
            </a:r>
          </a:p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(ion)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lleoliad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hyfforddiant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llwybr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Datblygiad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Parhaus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(CPD)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seiliedig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cadarn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03129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4618-02CD-E956-9DDA-2B94324C0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47383"/>
            <a:ext cx="7886700" cy="81640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/</a:t>
            </a:r>
            <a:r>
              <a:rPr lang="en-GB" i="1" dirty="0"/>
              <a:t> Focus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50D33-6EC2-6AE1-7D55-E0FBD0883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349" y="1067801"/>
            <a:ext cx="1113578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The structure and format for the Focus is flexible.</a:t>
            </a:r>
          </a:p>
          <a:p>
            <a:pPr marL="0" indent="0" algn="ctr">
              <a:buNone/>
            </a:pPr>
            <a:r>
              <a:rPr lang="en-GB" b="1" i="1" dirty="0"/>
              <a:t>Mae </a:t>
            </a:r>
            <a:r>
              <a:rPr lang="en-GB" b="1" i="1" dirty="0" err="1"/>
              <a:t>strwythur</a:t>
            </a:r>
            <a:r>
              <a:rPr lang="en-GB" b="1" i="1" dirty="0"/>
              <a:t> </a:t>
            </a:r>
            <a:r>
              <a:rPr lang="en-GB" b="1" i="1" dirty="0" err="1"/>
              <a:t>i’r</a:t>
            </a:r>
            <a:r>
              <a:rPr lang="en-GB" b="1" i="1" dirty="0"/>
              <a:t> </a:t>
            </a:r>
            <a:r>
              <a:rPr lang="en-GB" b="1" i="1" dirty="0" err="1"/>
              <a:t>datganiad</a:t>
            </a:r>
            <a:r>
              <a:rPr lang="en-GB" b="1" i="1" dirty="0"/>
              <a:t> </a:t>
            </a:r>
            <a:r>
              <a:rPr lang="en-GB" b="1" i="1" dirty="0" err="1"/>
              <a:t>ffocws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</a:t>
            </a:r>
            <a:r>
              <a:rPr lang="en-GB" b="1" i="1" dirty="0" err="1"/>
              <a:t>hyblyg</a:t>
            </a:r>
            <a:r>
              <a:rPr lang="en-GB" b="1" i="1" dirty="0"/>
              <a:t>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Write in first person past, present and future tense.</a:t>
            </a:r>
          </a:p>
          <a:p>
            <a:pPr marL="0" indent="0" algn="ctr">
              <a:buNone/>
            </a:pPr>
            <a:r>
              <a:rPr lang="en-GB" b="1" i="1" dirty="0" err="1"/>
              <a:t>Ysgrifennwch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y person </a:t>
            </a:r>
            <a:r>
              <a:rPr lang="en-GB" b="1" i="1" dirty="0" err="1"/>
              <a:t>cyntaf</a:t>
            </a:r>
            <a:r>
              <a:rPr lang="en-GB" b="1" i="1" dirty="0"/>
              <a:t>, </a:t>
            </a:r>
            <a:r>
              <a:rPr lang="en-GB" b="1" i="1" dirty="0" err="1"/>
              <a:t>yn</a:t>
            </a:r>
            <a:r>
              <a:rPr lang="en-GB" b="1" i="1" dirty="0"/>
              <a:t> y </a:t>
            </a:r>
            <a:r>
              <a:rPr lang="en-GB" b="1" i="1" dirty="0" err="1"/>
              <a:t>gorffennol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dyfodol</a:t>
            </a:r>
            <a:r>
              <a:rPr lang="en-GB" b="1" i="1" dirty="0"/>
              <a:t>. </a:t>
            </a:r>
          </a:p>
          <a:p>
            <a:pPr marL="0" indent="0" algn="ctr">
              <a:buNone/>
            </a:pPr>
            <a:endParaRPr lang="en-GB" b="1" i="1" dirty="0"/>
          </a:p>
          <a:p>
            <a:pPr marL="0" indent="0" algn="ctr">
              <a:buNone/>
            </a:pPr>
            <a:r>
              <a:rPr lang="en-GB" b="1" dirty="0"/>
              <a:t>Some references required to show some research.</a:t>
            </a:r>
          </a:p>
          <a:p>
            <a:pPr marL="0" indent="0" algn="ctr">
              <a:buNone/>
            </a:pPr>
            <a:r>
              <a:rPr lang="en-GB" b="1" i="1" dirty="0" err="1"/>
              <a:t>Bydd</a:t>
            </a:r>
            <a:r>
              <a:rPr lang="en-GB" b="1" i="1" dirty="0"/>
              <a:t> </a:t>
            </a:r>
            <a:r>
              <a:rPr lang="en-GB" b="1" i="1" dirty="0" err="1"/>
              <a:t>angen</a:t>
            </a:r>
            <a:r>
              <a:rPr lang="en-GB" b="1" i="1" dirty="0"/>
              <a:t> </a:t>
            </a:r>
            <a:r>
              <a:rPr lang="en-GB" b="1" i="1" dirty="0" err="1"/>
              <a:t>peth</a:t>
            </a:r>
            <a:r>
              <a:rPr lang="en-GB" b="1" i="1" dirty="0"/>
              <a:t> </a:t>
            </a:r>
            <a:r>
              <a:rPr lang="en-GB" b="1" i="1" dirty="0" err="1"/>
              <a:t>cyfeirnod</a:t>
            </a:r>
            <a:r>
              <a:rPr lang="en-GB" b="1" i="1" dirty="0"/>
              <a:t> </a:t>
            </a:r>
            <a:r>
              <a:rPr lang="en-GB" b="1" i="1" dirty="0" err="1"/>
              <a:t>tuag</a:t>
            </a:r>
            <a:r>
              <a:rPr lang="en-GB" b="1" i="1" dirty="0"/>
              <a:t> at </a:t>
            </a:r>
            <a:r>
              <a:rPr lang="en-GB" b="1" i="1" dirty="0" err="1"/>
              <a:t>ymchwil</a:t>
            </a:r>
            <a:r>
              <a:rPr lang="en-GB" b="1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720939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00509-E6BA-D2EF-91D8-6631C121E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863785"/>
            <a:ext cx="11481847" cy="4897464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Cavolini" panose="020B0502040204020203" pitchFamily="66" charset="0"/>
                <a:cs typeface="Cavolini" panose="020B0502040204020203" pitchFamily="66" charset="0"/>
              </a:rPr>
              <a:t>Opening – setting the scene (brief) – general career ambition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Cavolini" panose="020B0502040204020203" pitchFamily="66" charset="0"/>
              <a:cs typeface="Cavolini" panose="020B0502040204020203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latin typeface="Cavolini" panose="020B0502040204020203" pitchFamily="66" charset="0"/>
                <a:cs typeface="Cavolini" panose="020B0502040204020203" pitchFamily="66" charset="0"/>
              </a:rPr>
              <a:t>Second paragraph (brief) about outcome of SWOT analysis and how are the strengths relevant / supportive to the career. Additionally - the outcome of the Training Needs Analysis and how this may impact on progression within the area of career ambition &amp; any policies / qualifications / experiences need to gain?  </a:t>
            </a:r>
            <a:endParaRPr lang="en-GB" sz="2400" dirty="0">
              <a:latin typeface="Cavolini" panose="020B0502040204020203" pitchFamily="66" charset="0"/>
              <a:cs typeface="Cavolini" panose="020B0502040204020203" pitchFamily="66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6E69845-87B1-1ED1-07A4-B3441593D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47383"/>
            <a:ext cx="7886700" cy="81640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/</a:t>
            </a:r>
            <a:r>
              <a:rPr lang="en-GB" i="1" dirty="0"/>
              <a:t> Focus Statement</a:t>
            </a:r>
          </a:p>
        </p:txBody>
      </p:sp>
    </p:spTree>
    <p:extLst>
      <p:ext uri="{BB962C8B-B14F-4D97-AF65-F5344CB8AC3E}">
        <p14:creationId xmlns:p14="http://schemas.microsoft.com/office/powerpoint/2010/main" val="3779873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69BE7-D02A-B636-3057-F07FC9FCB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232" y="194644"/>
            <a:ext cx="11481847" cy="239309"/>
          </a:xfrm>
        </p:spPr>
        <p:txBody>
          <a:bodyPr>
            <a:noAutofit/>
          </a:bodyPr>
          <a:lstStyle/>
          <a:p>
            <a:r>
              <a:rPr lang="en-GB" sz="2000" dirty="0"/>
              <a:t>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69B6C-F7B7-9A52-FD6F-9179990D6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609223"/>
            <a:ext cx="11481847" cy="5443780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latin typeface="Cavolini" panose="020B0502040204020203" pitchFamily="66" charset="0"/>
                <a:cs typeface="Cavolini" panose="020B0502040204020203" pitchFamily="66" charset="0"/>
              </a:rPr>
              <a:t>Third paragraph, consequently – discuss your SMART targets (that will be created as part of your Personal Development Plan). The content of which should be reflected in the above SWOT &amp; Training Needs analysis &amp; more importantly then …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volini" panose="020B0502040204020203" pitchFamily="66" charset="0"/>
                <a:ea typeface="DengXian" panose="02010600030101010101" pitchFamily="2" charset="-122"/>
                <a:cs typeface="Cavolini" panose="020B0502040204020203" pitchFamily="66" charset="0"/>
              </a:rPr>
              <a:t>Identify what would be the focus of your placement / training / experiences?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volini" panose="020B0502040204020203" pitchFamily="66" charset="0"/>
                <a:ea typeface="DengXian" panose="02010600030101010101" pitchFamily="2" charset="-122"/>
                <a:cs typeface="Cavolini" panose="020B0502040204020203" pitchFamily="66" charset="0"/>
              </a:rPr>
              <a:t>Identify what would be needed from employer/ in preparation of your placement / training / logged experiences and / or what would be needed during your placement/ training / logged experiences?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volini" panose="020B0502040204020203" pitchFamily="66" charset="0"/>
                <a:ea typeface="DengXian" panose="02010600030101010101" pitchFamily="2" charset="-122"/>
                <a:cs typeface="Cavolini" panose="020B0502040204020203" pitchFamily="66" charset="0"/>
              </a:rPr>
              <a:t>Identify how will you ensure quality and meaningful focus of your placement?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dirty="0">
              <a:latin typeface="Cavolini" panose="020B0502040204020203" pitchFamily="66" charset="0"/>
              <a:cs typeface="Cavolini" panose="020B0502040204020203" pitchFamily="66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Cavolini" panose="020B0502040204020203" pitchFamily="66" charset="0"/>
                <a:cs typeface="Cavolini" panose="020B0502040204020203" pitchFamily="66" charset="0"/>
              </a:rPr>
              <a:t>Final section / small paragraph / sentence - concluding comments </a:t>
            </a:r>
            <a:endParaRPr lang="en-GB" sz="2000" dirty="0">
              <a:latin typeface="Cavolini" panose="020B0502040204020203" pitchFamily="66" charset="0"/>
              <a:cs typeface="Cavolini" panose="020B050204020402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24634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CBE7B-3562-114B-8F41-C0A93A163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-138031"/>
            <a:ext cx="11481847" cy="1325563"/>
          </a:xfrm>
        </p:spPr>
        <p:txBody>
          <a:bodyPr>
            <a:normAutofit/>
          </a:bodyPr>
          <a:lstStyle/>
          <a:p>
            <a:r>
              <a:rPr lang="en-US" sz="3200" dirty="0" err="1"/>
              <a:t>Ffocws</a:t>
            </a:r>
            <a:r>
              <a:rPr lang="en-US" sz="3200" dirty="0"/>
              <a:t> y </a:t>
            </a:r>
            <a:r>
              <a:rPr lang="en-US" sz="3200" dirty="0" err="1"/>
              <a:t>profiad</a:t>
            </a:r>
            <a:r>
              <a:rPr lang="en-US" sz="3200" dirty="0"/>
              <a:t> </a:t>
            </a:r>
            <a:r>
              <a:rPr lang="en-US" sz="3200" dirty="0" err="1"/>
              <a:t>gwaith</a:t>
            </a:r>
            <a:r>
              <a:rPr lang="en-US" sz="3200" dirty="0"/>
              <a:t> / </a:t>
            </a:r>
            <a:r>
              <a:rPr lang="en-US" sz="3200" dirty="0" err="1"/>
              <a:t>hyfforddiant</a:t>
            </a:r>
            <a:r>
              <a:rPr lang="en-US" sz="3200" dirty="0"/>
              <a:t> – </a:t>
            </a:r>
            <a:r>
              <a:rPr lang="en-US" sz="3200" dirty="0" err="1"/>
              <a:t>wedi</a:t>
            </a:r>
            <a:r>
              <a:rPr lang="en-US" sz="3200" dirty="0"/>
              <a:t> </a:t>
            </a:r>
            <a:r>
              <a:rPr lang="en-US" sz="3200" dirty="0" err="1"/>
              <a:t>sefydlu</a:t>
            </a:r>
            <a:r>
              <a:rPr lang="en-US" sz="3200" dirty="0"/>
              <a:t> </a:t>
            </a:r>
            <a:r>
              <a:rPr lang="en-US" sz="3200" dirty="0" err="1"/>
              <a:t>o’ch</a:t>
            </a:r>
            <a:r>
              <a:rPr lang="en-US" sz="3200" dirty="0"/>
              <a:t> SWOT&amp;TNA&amp;CDP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28329-6723-C341-B01C-C715653BC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87532"/>
            <a:ext cx="11481847" cy="446512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</a:pP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Enghreifftiau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ffocws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arnynt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Ysgolion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Rheoli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ymddygiad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cwricwlwm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Gymru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Gwahaniaethu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dysgu’n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gynhwysol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Cyfnod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Sylfaen;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syniadau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penodol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…</a:t>
            </a:r>
          </a:p>
          <a:p>
            <a:pPr>
              <a:lnSpc>
                <a:spcPct val="115000"/>
              </a:lnSpc>
            </a:pP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weithgareddau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allan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cyflwyniad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safonau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(NGBs);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steil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ddysgu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ag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addysgu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camau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Iechyd a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iogelwch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datblygiad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phrofiadau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… </a:t>
            </a:r>
          </a:p>
          <a:p>
            <a:pPr>
              <a:lnSpc>
                <a:spcPct val="115000"/>
              </a:lnSpc>
            </a:pP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Gwyddorau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Chwaraeon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Ymarfer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Corff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: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agweddau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gyfer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cleientiaid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grwpiau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gwahanol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agweddau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ymwenud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â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rheolaeth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chwaraeon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penodol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agweddau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ffitrwydd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… </a:t>
            </a:r>
          </a:p>
          <a:p>
            <a:pPr>
              <a:lnSpc>
                <a:spcPct val="115000"/>
              </a:lnSpc>
            </a:pP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Eraill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mwy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cyffredinol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diddordebau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maeth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(nutrition - with or without key client groups);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trefnus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gwaith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tîm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rheoli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tîm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digidol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… </a:t>
            </a:r>
          </a:p>
          <a:p>
            <a:pPr>
              <a:lnSpc>
                <a:spcPct val="115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948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>
            <a:normAutofit fontScale="90000"/>
          </a:bodyPr>
          <a:lstStyle/>
          <a:p>
            <a:r>
              <a:rPr lang="en-GB" dirty="0"/>
              <a:t>Focus of the placement / training – based on overall outcome of your : SWOT&amp;TNA&amp;PDP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8324"/>
            <a:ext cx="11481847" cy="402323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 of focus: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Schools: Behaviour management techniques; the new curriculum; Differentiation and inclusion; Foundation phase; specific teaching ideas…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Outdoor activities and skills: presentation of key standards (NGBs); style of facilitation; Health and Safety procedures; development of own skills and experience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Sport Exercise Science opportunities: key/specific client groups; key management aspects; key/ specific sport/ key fitness improvement…</a:t>
            </a:r>
          </a:p>
          <a:p>
            <a:pPr marL="342900" lvl="0" indent="-342900" algn="just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Other/ More general: nutrition interests (with or without key client groups); organisation; team work/ team management; software skills…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65059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635" y="123825"/>
            <a:ext cx="11481847" cy="1013199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/ Other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9043" y="1137024"/>
            <a:ext cx="5083665" cy="4660153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 and Approaches to achieve aims (enough for quality considerations)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Set actions 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what would be needed from employer/ in preparation</a:t>
            </a: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will you ensure quality? Meaningful focus of your placement? </a:t>
            </a: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37BF072-D97F-D14A-93B6-32F269BE15B4}"/>
              </a:ext>
            </a:extLst>
          </p:cNvPr>
          <p:cNvSpPr txBox="1">
            <a:spLocks/>
          </p:cNvSpPr>
          <p:nvPr/>
        </p:nvSpPr>
        <p:spPr>
          <a:xfrm>
            <a:off x="93518" y="1368335"/>
            <a:ext cx="5604365" cy="4023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Cefnogaeth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Strategaethau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gyflawni’r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ystyriaeth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safon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Gweithredu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penodol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Clustnodi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bydd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angen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oddi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cyflogwr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baratoi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Sut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fyddwch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chi’n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sicrhau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ansawdd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? 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pwrpasol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gyfer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eich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lleoliad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7210906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172194"/>
            <a:ext cx="9693520" cy="272378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endParaRPr lang="en-GB" sz="4000" dirty="0"/>
          </a:p>
          <a:p>
            <a:r>
              <a:rPr lang="en-GB" sz="4000" dirty="0" err="1"/>
              <a:t>Dynodwch</a:t>
            </a:r>
            <a:r>
              <a:rPr lang="en-GB" sz="4000" dirty="0"/>
              <a:t> </a:t>
            </a:r>
            <a:r>
              <a:rPr lang="en-GB" sz="4000" dirty="0" err="1"/>
              <a:t>peth</a:t>
            </a:r>
            <a:r>
              <a:rPr lang="en-GB" sz="4000" dirty="0"/>
              <a:t> </a:t>
            </a:r>
            <a:r>
              <a:rPr lang="en-GB" sz="4000" dirty="0" err="1"/>
              <a:t>llenyddiaeth</a:t>
            </a:r>
            <a:r>
              <a:rPr lang="en-GB" sz="4000" dirty="0"/>
              <a:t> </a:t>
            </a:r>
            <a:r>
              <a:rPr lang="en-GB" sz="4000" dirty="0" err="1"/>
              <a:t>allweddol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gyfer</a:t>
            </a:r>
            <a:r>
              <a:rPr lang="en-GB" sz="4000" dirty="0"/>
              <a:t> </a:t>
            </a:r>
          </a:p>
          <a:p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ffocws</a:t>
            </a:r>
            <a:endParaRPr lang="en-GB" sz="4000" dirty="0"/>
          </a:p>
          <a:p>
            <a:endParaRPr lang="en-GB" sz="4000" dirty="0"/>
          </a:p>
          <a:p>
            <a:r>
              <a:rPr lang="en-GB" sz="4000" i="1" dirty="0"/>
              <a:t>Identify some key literature sources for your focus</a:t>
            </a:r>
          </a:p>
        </p:txBody>
      </p:sp>
    </p:spTree>
    <p:extLst>
      <p:ext uri="{BB962C8B-B14F-4D97-AF65-F5344CB8AC3E}">
        <p14:creationId xmlns:p14="http://schemas.microsoft.com/office/powerpoint/2010/main" val="3321382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Llenyddiaeth</a:t>
            </a:r>
            <a:r>
              <a:rPr lang="en-GB" dirty="0"/>
              <a:t> /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8935" y="1378324"/>
            <a:ext cx="5071131" cy="4023235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Literature sources (Academic peer reviewed articles; government documents; NGB document and guidance; policies)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Tell us about the Academic rationale for the focus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is it important for you – Reflective reasoning for focus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105D84E-ED8B-6944-8E34-0A270FA88DF0}"/>
              </a:ext>
            </a:extLst>
          </p:cNvPr>
          <p:cNvSpPr txBox="1">
            <a:spLocks/>
          </p:cNvSpPr>
          <p:nvPr/>
        </p:nvSpPr>
        <p:spPr>
          <a:xfrm>
            <a:off x="351935" y="1417382"/>
            <a:ext cx="5071131" cy="402323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Ffynonellau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ymchwil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– (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sydd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cymaradwyo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arweiniad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Cyrff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Cenedlaethol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(NGB);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polisiau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Dywedwch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wrthym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resymau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dros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e’n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bwysig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chi –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rhesymegol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i’ch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myfyrdod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4762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4350" y="1149350"/>
            <a:ext cx="11334629" cy="4559300"/>
          </a:xfrm>
        </p:spPr>
        <p:txBody>
          <a:bodyPr/>
          <a:lstStyle/>
          <a:p>
            <a:r>
              <a:rPr lang="en-GB" sz="3600" dirty="0" err="1"/>
              <a:t>Cynlluniwch</a:t>
            </a:r>
            <a:r>
              <a:rPr lang="en-GB" sz="3600" dirty="0"/>
              <a:t> draft </a:t>
            </a:r>
            <a:r>
              <a:rPr lang="en-GB" sz="3600" dirty="0" err="1"/>
              <a:t>o’ch</a:t>
            </a:r>
            <a:r>
              <a:rPr lang="en-GB" sz="3600" dirty="0"/>
              <a:t> </a:t>
            </a:r>
            <a:r>
              <a:rPr lang="en-GB" sz="3600" dirty="0" err="1"/>
              <a:t>ymateb</a:t>
            </a:r>
            <a:r>
              <a:rPr lang="en-GB" sz="3600" dirty="0"/>
              <a:t> </a:t>
            </a:r>
            <a:r>
              <a:rPr lang="en-GB" sz="3600" dirty="0" err="1"/>
              <a:t>a’r</a:t>
            </a:r>
            <a:r>
              <a:rPr lang="en-GB" sz="3600" dirty="0"/>
              <a:t> </a:t>
            </a:r>
            <a:r>
              <a:rPr lang="en-GB" sz="3600" dirty="0" err="1"/>
              <a:t>cefnogaeth</a:t>
            </a:r>
            <a:r>
              <a:rPr lang="en-GB" sz="3600" dirty="0"/>
              <a:t> </a:t>
            </a:r>
            <a:r>
              <a:rPr lang="en-GB" sz="3600" dirty="0" err="1"/>
              <a:t>bydd</a:t>
            </a:r>
            <a:r>
              <a:rPr lang="en-GB" sz="3600" dirty="0"/>
              <a:t> </a:t>
            </a:r>
          </a:p>
          <a:p>
            <a:r>
              <a:rPr lang="en-GB" sz="3600" dirty="0" err="1"/>
              <a:t>angen</a:t>
            </a:r>
            <a:r>
              <a:rPr lang="en-GB" sz="3600" dirty="0"/>
              <a:t> </a:t>
            </a:r>
            <a:r>
              <a:rPr lang="en-GB" sz="3600" dirty="0" err="1"/>
              <a:t>arnoch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gyfer</a:t>
            </a:r>
            <a:r>
              <a:rPr lang="en-GB" sz="3600" dirty="0"/>
              <a:t> </a:t>
            </a:r>
            <a:r>
              <a:rPr lang="en-GB" sz="3600" dirty="0" err="1"/>
              <a:t>cyflawni</a:t>
            </a:r>
            <a:r>
              <a:rPr lang="en-GB" sz="3600" dirty="0"/>
              <a:t> </a:t>
            </a:r>
            <a:r>
              <a:rPr lang="en-GB" sz="3600" dirty="0" err="1"/>
              <a:t>eich</a:t>
            </a:r>
            <a:r>
              <a:rPr lang="en-GB" sz="3600" dirty="0"/>
              <a:t> </a:t>
            </a:r>
            <a:r>
              <a:rPr lang="en-GB" sz="3600" dirty="0" err="1"/>
              <a:t>ffocws</a:t>
            </a:r>
            <a:r>
              <a:rPr lang="en-GB" sz="3600" dirty="0"/>
              <a:t> (</a:t>
            </a:r>
            <a:r>
              <a:rPr lang="en-GB" sz="3600" dirty="0" err="1"/>
              <a:t>datganiad</a:t>
            </a:r>
            <a:r>
              <a:rPr lang="en-GB" sz="3600" dirty="0"/>
              <a:t>)  </a:t>
            </a:r>
          </a:p>
          <a:p>
            <a:r>
              <a:rPr lang="en-GB" sz="3600" dirty="0" err="1"/>
              <a:t>Trafodwch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phartner</a:t>
            </a:r>
            <a:r>
              <a:rPr lang="en-GB" sz="3600" dirty="0"/>
              <a:t> a </a:t>
            </a:r>
            <a:r>
              <a:rPr lang="en-GB" sz="3600" dirty="0" err="1"/>
              <a:t>grwpiau</a:t>
            </a:r>
            <a:r>
              <a:rPr lang="en-GB" sz="3600" dirty="0"/>
              <a:t> </a:t>
            </a:r>
            <a:r>
              <a:rPr lang="en-GB" sz="3600" dirty="0" err="1"/>
              <a:t>eraill</a:t>
            </a:r>
            <a:r>
              <a:rPr lang="en-GB" sz="3600" dirty="0"/>
              <a:t>. </a:t>
            </a:r>
          </a:p>
          <a:p>
            <a:endParaRPr lang="en-GB" sz="3600" dirty="0"/>
          </a:p>
          <a:p>
            <a:r>
              <a:rPr lang="en-GB" sz="3600" i="1" dirty="0"/>
              <a:t>Draft the type of support and approach you may </a:t>
            </a:r>
          </a:p>
          <a:p>
            <a:r>
              <a:rPr lang="en-GB" sz="3600" i="1" dirty="0"/>
              <a:t>need for your achieving your focus (statement) </a:t>
            </a:r>
          </a:p>
          <a:p>
            <a:r>
              <a:rPr lang="en-GB" sz="3600" i="1" dirty="0"/>
              <a:t>Discuss with partners and groups.</a:t>
            </a:r>
          </a:p>
        </p:txBody>
      </p:sp>
    </p:spTree>
    <p:extLst>
      <p:ext uri="{BB962C8B-B14F-4D97-AF65-F5344CB8AC3E}">
        <p14:creationId xmlns:p14="http://schemas.microsoft.com/office/powerpoint/2010/main" val="20964298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DEE03-76E9-6D87-9E24-339E0ED9E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portfolio template – see </a:t>
            </a:r>
            <a:r>
              <a:rPr lang="en-GB" dirty="0" err="1"/>
              <a:t>moodle</a:t>
            </a:r>
            <a:r>
              <a:rPr lang="en-GB" dirty="0"/>
              <a:t>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FF1B8-5B58-2B51-661F-239205227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340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B69693-E2FA-598B-8AFD-94949F159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AF3D9-49CB-7AFC-3E3A-9183F213E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237" y="85935"/>
            <a:ext cx="11481847" cy="1013199"/>
          </a:xfrm>
        </p:spPr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atodiadau</a:t>
            </a:r>
            <a:r>
              <a:rPr lang="en-GB" dirty="0"/>
              <a:t> / Structure of 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FD10A-1489-AEAE-C200-4E6E4C53C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100" y="1378324"/>
            <a:ext cx="4943966" cy="402323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</a:pPr>
            <a:r>
              <a:rPr lang="en-GB" sz="2400" dirty="0"/>
              <a:t>Include figures for SWOT analysis</a:t>
            </a:r>
            <a:endParaRPr lang="en-GB" sz="24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/>
              <a:t>Include table for TNA (training needs analysis).</a:t>
            </a: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 your career ambition?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Create SMART  goals / aims</a:t>
            </a:r>
            <a:endParaRPr lang="en-GB" sz="2400" i="1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Complete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Better understanding of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Improve skills in/of ____________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Up to three?</a:t>
            </a:r>
            <a:endParaRPr lang="en-GB" sz="2400" i="1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Aim(s) of your placement, training or CPD are based on a well-informed focus of your needs </a:t>
            </a: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F1E2B58-0861-7A0E-BBFF-030F5E636E88}"/>
              </a:ext>
            </a:extLst>
          </p:cNvPr>
          <p:cNvSpPr txBox="1">
            <a:spLocks/>
          </p:cNvSpPr>
          <p:nvPr/>
        </p:nvSpPr>
        <p:spPr>
          <a:xfrm>
            <a:off x="186835" y="1359648"/>
            <a:ext cx="5558019" cy="439921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deiagram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dadansoddiad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SWOT</a:t>
            </a:r>
          </a:p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TNA (training needs analysis). 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Beth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bwriad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yrfa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Creu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SMART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Cwblhau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gael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dealltwriaeth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 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Gwella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____________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tri?</a:t>
            </a:r>
          </a:p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(ion)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lleoliad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hyfforddiant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llwybr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Datblygiad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Parhaus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(CPD)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seiliedig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cadarn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9465016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93" y="2751489"/>
            <a:ext cx="9693520" cy="2723781"/>
          </a:xfrm>
        </p:spPr>
        <p:txBody>
          <a:bodyPr/>
          <a:lstStyle/>
          <a:p>
            <a:r>
              <a:rPr lang="en-GB" sz="5400" dirty="0"/>
              <a:t>ASESIADAU  RISG  /  RISK  ASSESSMENTS</a:t>
            </a:r>
          </a:p>
        </p:txBody>
      </p:sp>
    </p:spTree>
    <p:extLst>
      <p:ext uri="{BB962C8B-B14F-4D97-AF65-F5344CB8AC3E}">
        <p14:creationId xmlns:p14="http://schemas.microsoft.com/office/powerpoint/2010/main" val="26878854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microsoft.com/office/2006/documentManagement/types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1629</Words>
  <Application>Microsoft Office PowerPoint</Application>
  <PresentationFormat>Widescreen</PresentationFormat>
  <Paragraphs>221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25</vt:i4>
      </vt:variant>
    </vt:vector>
  </HeadingPairs>
  <TitlesOfParts>
    <vt:vector size="49" baseType="lpstr">
      <vt:lpstr>Arial</vt:lpstr>
      <vt:lpstr>Calibri</vt:lpstr>
      <vt:lpstr>Calibri Light</vt:lpstr>
      <vt:lpstr>Cavolini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Wythnos 4: Datganiad Ffocws 20/10/2025 Week 4 : Focus Statement</vt:lpstr>
      <vt:lpstr>Next : Focus statement which will include your career amitions. Content to come from your …</vt:lpstr>
      <vt:lpstr>Career Ambition / Uchelgais Gyrfa</vt:lpstr>
      <vt:lpstr>PowerPoint Presentation</vt:lpstr>
      <vt:lpstr>Dadansoddiad SWOT Analysis</vt:lpstr>
      <vt:lpstr>Training Needs Analysis</vt:lpstr>
      <vt:lpstr>Goal / Yr Amcan :  Timescale / Yr Llinell Amser :</vt:lpstr>
      <vt:lpstr>SWOT &amp; Skill and Training Needs Anghenion Hyfforddi a Datblygu Sgiliau</vt:lpstr>
      <vt:lpstr>Goal Setting / Gosod Amcanion</vt:lpstr>
      <vt:lpstr>PowerPoint Presentation</vt:lpstr>
      <vt:lpstr>Strwythur atodiadau / Structure of appendices</vt:lpstr>
      <vt:lpstr>Datganiad Ffocws / Focus Statement</vt:lpstr>
      <vt:lpstr>Datganiad Ffocws / Focus Statement</vt:lpstr>
      <vt:lpstr>Cont’d</vt:lpstr>
      <vt:lpstr>Ffocws y profiad gwaith / hyfforddiant – wedi sefydlu o’ch SWOT&amp;TNA&amp;CDP</vt:lpstr>
      <vt:lpstr>Focus of the placement / training – based on overall outcome of your : SWOT&amp;TNA&amp;PDP </vt:lpstr>
      <vt:lpstr>Cofiwch ystyried / Other considerations </vt:lpstr>
      <vt:lpstr>PowerPoint Presentation</vt:lpstr>
      <vt:lpstr>Llenyddiaeth / Literature</vt:lpstr>
      <vt:lpstr>PowerPoint Presentation</vt:lpstr>
      <vt:lpstr>Share portfolio template – see moodle! </vt:lpstr>
      <vt:lpstr>Strwythur atodiadau / Structure of appendices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6</cp:revision>
  <cp:lastPrinted>2024-10-18T13:57:59Z</cp:lastPrinted>
  <dcterms:created xsi:type="dcterms:W3CDTF">2021-03-09T15:35:42Z</dcterms:created>
  <dcterms:modified xsi:type="dcterms:W3CDTF">2025-10-16T12:52:49Z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