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7" autoAdjust="0"/>
    <p:restoredTop sz="94660"/>
  </p:normalViewPr>
  <p:slideViewPr>
    <p:cSldViewPr snapToGrid="0">
      <p:cViewPr>
        <p:scale>
          <a:sx n="75" d="100"/>
          <a:sy n="75" d="100"/>
        </p:scale>
        <p:origin x="663" y="96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07B900A-1105-4AD8-A865-A3B4A44592E7}"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1548883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7B900A-1105-4AD8-A865-A3B4A44592E7}"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35201729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07B900A-1105-4AD8-A865-A3B4A44592E7}"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3454417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07B900A-1105-4AD8-A865-A3B4A44592E7}"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34113586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07B900A-1105-4AD8-A865-A3B4A44592E7}" type="datetimeFigureOut">
              <a:rPr lang="en-GB" smtClean="0"/>
              <a:t>01/11/2020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2198997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07B900A-1105-4AD8-A865-A3B4A44592E7}" type="datetimeFigureOut">
              <a:rPr lang="en-GB" smtClean="0"/>
              <a:t>01/11/2020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24107215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7B900A-1105-4AD8-A865-A3B4A44592E7}" type="datetimeFigureOut">
              <a:rPr lang="en-GB" smtClean="0"/>
              <a:t>01/11/2020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659556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07B900A-1105-4AD8-A865-A3B4A44592E7}"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26863847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07B900A-1105-4AD8-A865-A3B4A44592E7}" type="datetimeFigureOut">
              <a:rPr lang="en-GB" smtClean="0"/>
              <a:t>01/11/2020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4331134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7B900A-1105-4AD8-A865-A3B4A44592E7}"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980987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7B900A-1105-4AD8-A865-A3B4A44592E7}" type="datetimeFigureOut">
              <a:rPr lang="en-GB" smtClean="0"/>
              <a:t>01/11/2020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611BF5-97C6-420A-A072-658DD1849FB4}" type="slidenum">
              <a:rPr lang="en-GB" smtClean="0"/>
              <a:t>‹#›</a:t>
            </a:fld>
            <a:endParaRPr lang="en-GB"/>
          </a:p>
        </p:txBody>
      </p:sp>
    </p:spTree>
    <p:extLst>
      <p:ext uri="{BB962C8B-B14F-4D97-AF65-F5344CB8AC3E}">
        <p14:creationId xmlns:p14="http://schemas.microsoft.com/office/powerpoint/2010/main" val="21693042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7B900A-1105-4AD8-A865-A3B4A44592E7}" type="datetimeFigureOut">
              <a:rPr lang="en-GB" smtClean="0"/>
              <a:t>01/11/2020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611BF5-97C6-420A-A072-658DD1849FB4}" type="slidenum">
              <a:rPr lang="en-GB" smtClean="0"/>
              <a:t>‹#›</a:t>
            </a:fld>
            <a:endParaRPr lang="en-GB"/>
          </a:p>
        </p:txBody>
      </p:sp>
    </p:spTree>
    <p:extLst>
      <p:ext uri="{BB962C8B-B14F-4D97-AF65-F5344CB8AC3E}">
        <p14:creationId xmlns:p14="http://schemas.microsoft.com/office/powerpoint/2010/main" val="6523555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crru.org.uk/"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crru.org.u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crru.org.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8731" y="-1"/>
            <a:ext cx="12959255" cy="8209893"/>
          </a:xfrm>
          <a:prstGeom prst="rect">
            <a:avLst/>
          </a:prstGeom>
        </p:spPr>
      </p:pic>
      <p:sp>
        <p:nvSpPr>
          <p:cNvPr id="2" name="Title 1"/>
          <p:cNvSpPr>
            <a:spLocks noGrp="1"/>
          </p:cNvSpPr>
          <p:nvPr>
            <p:ph type="ctrTitle"/>
          </p:nvPr>
        </p:nvSpPr>
        <p:spPr>
          <a:xfrm>
            <a:off x="1213944" y="3108818"/>
            <a:ext cx="9144000" cy="2387600"/>
          </a:xfrm>
        </p:spPr>
        <p:txBody>
          <a:bodyPr/>
          <a:lstStyle/>
          <a:p>
            <a:r>
              <a:rPr lang="en-GB" dirty="0" smtClean="0"/>
              <a:t>How To Structure a Literature Review</a:t>
            </a:r>
            <a:endParaRPr lang="en-GB" dirty="0"/>
          </a:p>
        </p:txBody>
      </p:sp>
    </p:spTree>
    <p:extLst>
      <p:ext uri="{BB962C8B-B14F-4D97-AF65-F5344CB8AC3E}">
        <p14:creationId xmlns:p14="http://schemas.microsoft.com/office/powerpoint/2010/main" val="3474342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7145" y="-297"/>
            <a:ext cx="12339145" cy="6858594"/>
          </a:xfrm>
          <a:prstGeom prst="rect">
            <a:avLst/>
          </a:prstGeom>
        </p:spPr>
      </p:pic>
      <p:sp>
        <p:nvSpPr>
          <p:cNvPr id="2" name="Title 1"/>
          <p:cNvSpPr>
            <a:spLocks noGrp="1"/>
          </p:cNvSpPr>
          <p:nvPr>
            <p:ph type="title"/>
          </p:nvPr>
        </p:nvSpPr>
        <p:spPr/>
        <p:txBody>
          <a:bodyPr/>
          <a:lstStyle/>
          <a:p>
            <a:r>
              <a:rPr lang="en-GB" dirty="0" smtClean="0"/>
              <a:t>Step 1: Search for relevant literature</a:t>
            </a:r>
            <a:endParaRPr lang="en-GB" dirty="0"/>
          </a:p>
        </p:txBody>
      </p:sp>
      <p:sp>
        <p:nvSpPr>
          <p:cNvPr id="3" name="Content Placeholder 2"/>
          <p:cNvSpPr>
            <a:spLocks noGrp="1"/>
          </p:cNvSpPr>
          <p:nvPr>
            <p:ph idx="1"/>
          </p:nvPr>
        </p:nvSpPr>
        <p:spPr/>
        <p:txBody>
          <a:bodyPr/>
          <a:lstStyle/>
          <a:p>
            <a:r>
              <a:rPr lang="en-GB" dirty="0" smtClean="0"/>
              <a:t>If you are writing a literature review as a stand-alone assignment, you will have to choose a focus and develop a central question to direct your search.</a:t>
            </a:r>
          </a:p>
          <a:p>
            <a:endParaRPr lang="en-GB" dirty="0"/>
          </a:p>
          <a:p>
            <a:r>
              <a:rPr lang="en-GB" dirty="0" smtClean="0"/>
              <a:t>You </a:t>
            </a:r>
            <a:r>
              <a:rPr lang="en-GB" dirty="0"/>
              <a:t>should be able to answer it based only on a review of existing publications</a:t>
            </a:r>
            <a:r>
              <a:rPr lang="en-GB" dirty="0" smtClean="0"/>
              <a:t>.</a:t>
            </a:r>
          </a:p>
          <a:p>
            <a:endParaRPr lang="en-GB" dirty="0"/>
          </a:p>
          <a:p>
            <a:r>
              <a:rPr lang="en-GB" dirty="0" smtClean="0"/>
              <a:t>Example: Harbour Porpoise numbers are declining around the UK – this would be the central question</a:t>
            </a:r>
            <a:endParaRPr lang="en-GB" dirty="0"/>
          </a:p>
        </p:txBody>
      </p:sp>
    </p:spTree>
    <p:extLst>
      <p:ext uri="{BB962C8B-B14F-4D97-AF65-F5344CB8AC3E}">
        <p14:creationId xmlns:p14="http://schemas.microsoft.com/office/powerpoint/2010/main" val="348818537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97"/>
            <a:ext cx="12192000" cy="6858594"/>
          </a:xfrm>
          <a:prstGeom prst="rect">
            <a:avLst/>
          </a:prstGeom>
        </p:spPr>
      </p:pic>
      <p:sp>
        <p:nvSpPr>
          <p:cNvPr id="2" name="Title 1"/>
          <p:cNvSpPr>
            <a:spLocks noGrp="1"/>
          </p:cNvSpPr>
          <p:nvPr>
            <p:ph type="title"/>
          </p:nvPr>
        </p:nvSpPr>
        <p:spPr/>
        <p:txBody>
          <a:bodyPr/>
          <a:lstStyle/>
          <a:p>
            <a:r>
              <a:rPr lang="en-GB" dirty="0" smtClean="0"/>
              <a:t>Sub questions</a:t>
            </a:r>
            <a:endParaRPr lang="en-GB" dirty="0"/>
          </a:p>
        </p:txBody>
      </p:sp>
      <p:sp>
        <p:nvSpPr>
          <p:cNvPr id="3" name="Content Placeholder 2"/>
          <p:cNvSpPr>
            <a:spLocks noGrp="1"/>
          </p:cNvSpPr>
          <p:nvPr>
            <p:ph idx="1"/>
          </p:nvPr>
        </p:nvSpPr>
        <p:spPr>
          <a:xfrm>
            <a:off x="1137745" y="2098823"/>
            <a:ext cx="10515600" cy="4351338"/>
          </a:xfrm>
        </p:spPr>
        <p:txBody>
          <a:bodyPr/>
          <a:lstStyle/>
          <a:p>
            <a:r>
              <a:rPr lang="en-GB" dirty="0" smtClean="0"/>
              <a:t>What impacts population size?</a:t>
            </a:r>
          </a:p>
          <a:p>
            <a:pPr lvl="1"/>
            <a:r>
              <a:rPr lang="en-GB" dirty="0" smtClean="0"/>
              <a:t>Fishing (food reduction or bycatch)</a:t>
            </a:r>
          </a:p>
          <a:p>
            <a:pPr lvl="1"/>
            <a:r>
              <a:rPr lang="en-GB" dirty="0" smtClean="0"/>
              <a:t>Pollution</a:t>
            </a:r>
          </a:p>
          <a:p>
            <a:pPr lvl="1"/>
            <a:r>
              <a:rPr lang="en-GB" dirty="0" smtClean="0"/>
              <a:t>Noise and disturbance</a:t>
            </a:r>
          </a:p>
          <a:p>
            <a:r>
              <a:rPr lang="en-GB" dirty="0" smtClean="0"/>
              <a:t>Is what is happening around South Wales reflected elsewhere across its range?</a:t>
            </a:r>
          </a:p>
          <a:p>
            <a:pPr lvl="1"/>
            <a:r>
              <a:rPr lang="en-GB" dirty="0" smtClean="0"/>
              <a:t>Compare research from elsewhere</a:t>
            </a:r>
          </a:p>
        </p:txBody>
      </p:sp>
    </p:spTree>
    <p:extLst>
      <p:ext uri="{BB962C8B-B14F-4D97-AF65-F5344CB8AC3E}">
        <p14:creationId xmlns:p14="http://schemas.microsoft.com/office/powerpoint/2010/main" val="5426988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313" y="47073"/>
            <a:ext cx="10515600" cy="1325563"/>
          </a:xfrm>
        </p:spPr>
        <p:txBody>
          <a:bodyPr/>
          <a:lstStyle/>
          <a:p>
            <a:r>
              <a:rPr lang="en-GB" dirty="0" smtClean="0"/>
              <a:t>Step 2: Make a list of keywords</a:t>
            </a:r>
            <a:endParaRPr lang="en-GB" dirty="0"/>
          </a:p>
        </p:txBody>
      </p:sp>
      <p:pic>
        <p:nvPicPr>
          <p:cNvPr id="5" name="Picture 9" descr="Harbour Porpoise by Dr Kevin  Robinson (www.crru.org.uk)">
            <a:hlinkClick r:id="rId2"/>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956754" y="2420758"/>
            <a:ext cx="3178277" cy="3178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659295" y="1282615"/>
            <a:ext cx="6096000" cy="5355312"/>
          </a:xfrm>
          <a:prstGeom prst="rect">
            <a:avLst/>
          </a:prstGeom>
        </p:spPr>
        <p:txBody>
          <a:bodyPr>
            <a:spAutoFit/>
          </a:bodyPr>
          <a:lstStyle/>
          <a:p>
            <a:pPr marL="285750" indent="-285750">
              <a:buFont typeface="Arial" panose="020B0604020202020204" pitchFamily="34" charset="0"/>
              <a:buChar char="•"/>
            </a:pPr>
            <a:r>
              <a:rPr lang="en-GB" dirty="0" smtClean="0"/>
              <a:t>Start by creating a list of keywords related to your research topic. Include each of the key concepts or variables you’re interested in, and list any synonyms and related terms. </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Use your keywords to begin searching for sources. Some databases to search for journals and articles include:</a:t>
            </a:r>
          </a:p>
          <a:p>
            <a:pPr marL="742950" lvl="1" indent="-285750">
              <a:buFont typeface="Arial" panose="020B0604020202020204" pitchFamily="34" charset="0"/>
              <a:buChar char="•"/>
            </a:pPr>
            <a:r>
              <a:rPr lang="en-GB" dirty="0" smtClean="0"/>
              <a:t>Your university’s library catalogue</a:t>
            </a:r>
          </a:p>
          <a:p>
            <a:pPr marL="742950" lvl="1" indent="-285750">
              <a:buFont typeface="Arial" panose="020B0604020202020204" pitchFamily="34" charset="0"/>
              <a:buChar char="•"/>
            </a:pPr>
            <a:r>
              <a:rPr lang="en-GB" dirty="0" smtClean="0"/>
              <a:t>Google Scholar</a:t>
            </a:r>
          </a:p>
          <a:p>
            <a:pPr marL="742950" lvl="1" indent="-285750">
              <a:buFont typeface="Arial" panose="020B0604020202020204" pitchFamily="34" charset="0"/>
              <a:buChar char="•"/>
            </a:pPr>
            <a:r>
              <a:rPr lang="en-GB" dirty="0" smtClean="0"/>
              <a:t>Science Direct </a:t>
            </a:r>
            <a:r>
              <a:rPr lang="en-GB" dirty="0" err="1" smtClean="0"/>
              <a:t>etc</a:t>
            </a:r>
            <a:endParaRPr lang="en-GB" dirty="0" smtClean="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Read the abstract to find out whether an article is relevant to your question. When you find a useful book or article, you can check the bibliography to find other relevant sources</a:t>
            </a:r>
            <a:r>
              <a:rPr lang="en-GB" dirty="0" smtClean="0"/>
              <a:t>.</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To identify the most important publications on your topic, take note of recurring citations. If the same authors, books or articles keep appearing in your reading, make sure to seek them out.</a:t>
            </a:r>
            <a:endParaRPr lang="en-GB" dirty="0" smtClean="0"/>
          </a:p>
        </p:txBody>
      </p:sp>
    </p:spTree>
    <p:extLst>
      <p:ext uri="{BB962C8B-B14F-4D97-AF65-F5344CB8AC3E}">
        <p14:creationId xmlns:p14="http://schemas.microsoft.com/office/powerpoint/2010/main" val="32416862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a:t>
            </a:r>
            <a:r>
              <a:rPr lang="en-GB" b="1" dirty="0" smtClean="0"/>
              <a:t>3: </a:t>
            </a:r>
            <a:r>
              <a:rPr lang="en-GB" b="1" dirty="0"/>
              <a:t>Evaluate and select sources</a:t>
            </a:r>
          </a:p>
        </p:txBody>
      </p:sp>
      <p:pic>
        <p:nvPicPr>
          <p:cNvPr id="5" name="Picture 9" descr="Harbour Porpoise by Dr Kevin  Robinson (www.crru.org.uk)">
            <a:hlinkClick r:id="rId2"/>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956754" y="2420758"/>
            <a:ext cx="3178277" cy="3178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967409" y="2420758"/>
            <a:ext cx="6096000" cy="3139321"/>
          </a:xfrm>
          <a:prstGeom prst="rect">
            <a:avLst/>
          </a:prstGeom>
        </p:spPr>
        <p:txBody>
          <a:bodyPr>
            <a:spAutoFit/>
          </a:bodyPr>
          <a:lstStyle/>
          <a:p>
            <a:r>
              <a:rPr lang="en-GB" dirty="0" smtClean="0"/>
              <a:t>For each publication, ask yourself:</a:t>
            </a:r>
          </a:p>
          <a:p>
            <a:endParaRPr lang="en-GB" dirty="0" smtClean="0"/>
          </a:p>
          <a:p>
            <a:pPr marL="285750" indent="-285750">
              <a:buFont typeface="Arial" panose="020B0604020202020204" pitchFamily="34" charset="0"/>
              <a:buChar char="•"/>
            </a:pPr>
            <a:r>
              <a:rPr lang="en-GB" dirty="0" smtClean="0"/>
              <a:t>What question or problem is the author addressing?</a:t>
            </a:r>
          </a:p>
          <a:p>
            <a:pPr marL="285750" indent="-285750">
              <a:buFont typeface="Arial" panose="020B0604020202020204" pitchFamily="34" charset="0"/>
              <a:buChar char="•"/>
            </a:pPr>
            <a:r>
              <a:rPr lang="en-GB" dirty="0" smtClean="0"/>
              <a:t>What are the key theories, models and methods? </a:t>
            </a:r>
          </a:p>
          <a:p>
            <a:pPr marL="285750" indent="-285750">
              <a:buFont typeface="Arial" panose="020B0604020202020204" pitchFamily="34" charset="0"/>
              <a:buChar char="•"/>
            </a:pPr>
            <a:r>
              <a:rPr lang="en-GB" dirty="0" smtClean="0"/>
              <a:t>Does the research use established frameworks or take an innovative approach?</a:t>
            </a:r>
          </a:p>
          <a:p>
            <a:pPr marL="285750" indent="-285750">
              <a:buFont typeface="Arial" panose="020B0604020202020204" pitchFamily="34" charset="0"/>
              <a:buChar char="•"/>
            </a:pPr>
            <a:r>
              <a:rPr lang="en-GB" dirty="0" smtClean="0"/>
              <a:t>What are the results and conclusions of the study?</a:t>
            </a:r>
          </a:p>
          <a:p>
            <a:pPr marL="285750" indent="-285750">
              <a:buFont typeface="Arial" panose="020B0604020202020204" pitchFamily="34" charset="0"/>
              <a:buChar char="•"/>
            </a:pPr>
            <a:r>
              <a:rPr lang="en-GB" dirty="0" smtClean="0"/>
              <a:t>How does the publication relate to other literature in the field? Does it confirm, add to, or challenge established knowledge?</a:t>
            </a:r>
          </a:p>
          <a:p>
            <a:pPr marL="285750" indent="-285750">
              <a:buFont typeface="Arial" panose="020B0604020202020204" pitchFamily="34" charset="0"/>
              <a:buChar char="•"/>
            </a:pPr>
            <a:r>
              <a:rPr lang="en-GB" dirty="0" smtClean="0"/>
              <a:t>What are the strengths and weaknesses of the research?</a:t>
            </a:r>
            <a:endParaRPr lang="en-GB" dirty="0"/>
          </a:p>
        </p:txBody>
      </p:sp>
    </p:spTree>
    <p:extLst>
      <p:ext uri="{BB962C8B-B14F-4D97-AF65-F5344CB8AC3E}">
        <p14:creationId xmlns:p14="http://schemas.microsoft.com/office/powerpoint/2010/main" val="32772173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Step 3: Evaluate and select sources</a:t>
            </a:r>
            <a:endParaRPr lang="en-GB" dirty="0"/>
          </a:p>
        </p:txBody>
      </p:sp>
      <p:pic>
        <p:nvPicPr>
          <p:cNvPr id="4" name="Content Placeholder 3"/>
          <p:cNvPicPr>
            <a:picLocks noGrp="1" noChangeAspect="1"/>
          </p:cNvPicPr>
          <p:nvPr>
            <p:ph idx="1"/>
          </p:nvPr>
        </p:nvPicPr>
        <p:blipFill>
          <a:blip r:embed="rId2"/>
          <a:stretch>
            <a:fillRect/>
          </a:stretch>
        </p:blipFill>
        <p:spPr>
          <a:xfrm>
            <a:off x="7573952" y="2384396"/>
            <a:ext cx="3779848" cy="3048264"/>
          </a:xfrm>
          <a:prstGeom prst="rect">
            <a:avLst/>
          </a:prstGeom>
        </p:spPr>
      </p:pic>
      <p:sp>
        <p:nvSpPr>
          <p:cNvPr id="5" name="Rectangle 4"/>
          <p:cNvSpPr/>
          <p:nvPr/>
        </p:nvSpPr>
        <p:spPr>
          <a:xfrm>
            <a:off x="762000" y="2230401"/>
            <a:ext cx="6096000" cy="3416320"/>
          </a:xfrm>
          <a:prstGeom prst="rect">
            <a:avLst/>
          </a:prstGeom>
        </p:spPr>
        <p:txBody>
          <a:bodyPr>
            <a:spAutoFit/>
          </a:bodyPr>
          <a:lstStyle/>
          <a:p>
            <a:r>
              <a:rPr lang="en-GB" dirty="0" smtClean="0"/>
              <a:t>Take notes and cite your sources:</a:t>
            </a:r>
          </a:p>
          <a:p>
            <a:endParaRPr lang="en-GB" dirty="0" smtClean="0"/>
          </a:p>
          <a:p>
            <a:pPr marL="285750" indent="-285750">
              <a:buFont typeface="Arial" panose="020B0604020202020204" pitchFamily="34" charset="0"/>
              <a:buChar char="•"/>
            </a:pPr>
            <a:r>
              <a:rPr lang="en-GB" dirty="0" smtClean="0"/>
              <a:t>As you read, you should also begin the writing process. Take notes that you can later incorporate into the text of your literature review.</a:t>
            </a:r>
          </a:p>
          <a:p>
            <a:endParaRPr lang="en-GB" dirty="0" smtClean="0"/>
          </a:p>
          <a:p>
            <a:pPr marL="285750" indent="-285750">
              <a:buFont typeface="Arial" panose="020B0604020202020204" pitchFamily="34" charset="0"/>
              <a:buChar char="•"/>
            </a:pPr>
            <a:r>
              <a:rPr lang="en-GB" dirty="0" smtClean="0"/>
              <a:t>It’s important to keep track of your sources with references to avoid plagiarism. It can be helpful to make an annotated bibliography, where you compile full reference information and write a paragraph of summary and analysis for each source. This helps you remember what you read and saves time later in the process.</a:t>
            </a:r>
            <a:endParaRPr lang="en-GB" dirty="0"/>
          </a:p>
        </p:txBody>
      </p:sp>
    </p:spTree>
    <p:extLst>
      <p:ext uri="{BB962C8B-B14F-4D97-AF65-F5344CB8AC3E}">
        <p14:creationId xmlns:p14="http://schemas.microsoft.com/office/powerpoint/2010/main" val="1103810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3: Identify themes, debates and gaps</a:t>
            </a:r>
            <a:br>
              <a:rPr lang="en-GB" b="1" dirty="0"/>
            </a:br>
            <a:endParaRPr lang="en-GB" dirty="0"/>
          </a:p>
        </p:txBody>
      </p:sp>
      <p:pic>
        <p:nvPicPr>
          <p:cNvPr id="4" name="Content Placeholder 3"/>
          <p:cNvPicPr>
            <a:picLocks noGrp="1" noChangeAspect="1"/>
          </p:cNvPicPr>
          <p:nvPr>
            <p:ph idx="1"/>
          </p:nvPr>
        </p:nvPicPr>
        <p:blipFill>
          <a:blip r:embed="rId2"/>
          <a:stretch>
            <a:fillRect/>
          </a:stretch>
        </p:blipFill>
        <p:spPr>
          <a:xfrm>
            <a:off x="7573952" y="2298257"/>
            <a:ext cx="3779848" cy="3048264"/>
          </a:xfrm>
          <a:prstGeom prst="rect">
            <a:avLst/>
          </a:prstGeom>
        </p:spPr>
      </p:pic>
      <p:sp>
        <p:nvSpPr>
          <p:cNvPr id="5" name="Rectangle 4"/>
          <p:cNvSpPr/>
          <p:nvPr/>
        </p:nvSpPr>
        <p:spPr>
          <a:xfrm>
            <a:off x="838200" y="1789047"/>
            <a:ext cx="6096000" cy="4247317"/>
          </a:xfrm>
          <a:prstGeom prst="rect">
            <a:avLst/>
          </a:prstGeom>
        </p:spPr>
        <p:txBody>
          <a:bodyPr>
            <a:spAutoFit/>
          </a:bodyPr>
          <a:lstStyle/>
          <a:p>
            <a:pPr algn="just"/>
            <a:r>
              <a:rPr lang="en-GB" dirty="0" smtClean="0"/>
              <a:t>To begin organising your literature review’s argument and structure, you need to understand the connections and relationships between the sources you’ve read. Based on your reading and notes, you can look for:</a:t>
            </a:r>
          </a:p>
          <a:p>
            <a:endParaRPr lang="en-GB" dirty="0" smtClean="0"/>
          </a:p>
          <a:p>
            <a:pPr marL="285750" indent="-285750">
              <a:buFont typeface="Arial" panose="020B0604020202020204" pitchFamily="34" charset="0"/>
              <a:buChar char="•"/>
            </a:pPr>
            <a:r>
              <a:rPr lang="en-GB" dirty="0" smtClean="0"/>
              <a:t>Trends and patterns (in theory, method or results): do certain approaches become more or less popular over time?</a:t>
            </a:r>
          </a:p>
          <a:p>
            <a:pPr marL="285750" indent="-285750">
              <a:buFont typeface="Arial" panose="020B0604020202020204" pitchFamily="34" charset="0"/>
              <a:buChar char="•"/>
            </a:pPr>
            <a:r>
              <a:rPr lang="en-GB" dirty="0" smtClean="0"/>
              <a:t>Themes: what questions or concepts recur across the literature?</a:t>
            </a:r>
          </a:p>
          <a:p>
            <a:pPr marL="285750" indent="-285750">
              <a:buFont typeface="Arial" panose="020B0604020202020204" pitchFamily="34" charset="0"/>
              <a:buChar char="•"/>
            </a:pPr>
            <a:r>
              <a:rPr lang="en-GB" dirty="0" smtClean="0"/>
              <a:t>Debates, conflicts and contradictions: where do sources disagree?</a:t>
            </a:r>
          </a:p>
          <a:p>
            <a:pPr marL="285750" indent="-285750">
              <a:buFont typeface="Arial" panose="020B0604020202020204" pitchFamily="34" charset="0"/>
              <a:buChar char="•"/>
            </a:pPr>
            <a:r>
              <a:rPr lang="en-GB" dirty="0" smtClean="0"/>
              <a:t>Pivotal publications: are there any influential theories or studies that changed the direction of the field?</a:t>
            </a:r>
          </a:p>
          <a:p>
            <a:pPr marL="285750" indent="-285750">
              <a:buFont typeface="Arial" panose="020B0604020202020204" pitchFamily="34" charset="0"/>
              <a:buChar char="•"/>
            </a:pPr>
            <a:r>
              <a:rPr lang="en-GB" dirty="0" smtClean="0"/>
              <a:t>Gaps: what is missing from the literature? Are there weaknesses that need to be addressed?</a:t>
            </a:r>
            <a:endParaRPr lang="en-GB" dirty="0"/>
          </a:p>
        </p:txBody>
      </p:sp>
    </p:spTree>
    <p:extLst>
      <p:ext uri="{BB962C8B-B14F-4D97-AF65-F5344CB8AC3E}">
        <p14:creationId xmlns:p14="http://schemas.microsoft.com/office/powerpoint/2010/main" val="35531399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Step 4: Construct your Literature Review</a:t>
            </a:r>
            <a:endParaRPr lang="en-GB" dirty="0"/>
          </a:p>
        </p:txBody>
      </p:sp>
      <p:pic>
        <p:nvPicPr>
          <p:cNvPr id="4" name="Content Placeholder 3"/>
          <p:cNvPicPr>
            <a:picLocks noGrp="1" noChangeAspect="1"/>
          </p:cNvPicPr>
          <p:nvPr>
            <p:ph idx="1"/>
          </p:nvPr>
        </p:nvPicPr>
        <p:blipFill>
          <a:blip r:embed="rId2"/>
          <a:stretch>
            <a:fillRect/>
          </a:stretch>
        </p:blipFill>
        <p:spPr>
          <a:xfrm>
            <a:off x="6901007" y="1960287"/>
            <a:ext cx="4499238" cy="3962743"/>
          </a:xfrm>
          <a:prstGeom prst="rect">
            <a:avLst/>
          </a:prstGeom>
        </p:spPr>
      </p:pic>
      <p:sp>
        <p:nvSpPr>
          <p:cNvPr id="5" name="TextBox 4"/>
          <p:cNvSpPr txBox="1"/>
          <p:nvPr/>
        </p:nvSpPr>
        <p:spPr>
          <a:xfrm>
            <a:off x="1119809" y="2252870"/>
            <a:ext cx="4956313" cy="2862322"/>
          </a:xfrm>
          <a:prstGeom prst="rect">
            <a:avLst/>
          </a:prstGeom>
          <a:noFill/>
        </p:spPr>
        <p:txBody>
          <a:bodyPr wrap="square" rtlCol="0">
            <a:spAutoFit/>
          </a:bodyPr>
          <a:lstStyle/>
          <a:p>
            <a:pPr marL="342900" indent="-342900">
              <a:buFont typeface="+mj-lt"/>
              <a:buAutoNum type="arabicPeriod"/>
            </a:pPr>
            <a:r>
              <a:rPr lang="en-GB" dirty="0" smtClean="0"/>
              <a:t>Introduction</a:t>
            </a:r>
          </a:p>
          <a:p>
            <a:pPr marL="800100" lvl="1" indent="-342900">
              <a:buFont typeface="Arial" panose="020B0604020202020204" pitchFamily="34" charset="0"/>
              <a:buChar char="•"/>
            </a:pPr>
            <a:r>
              <a:rPr lang="en-GB" dirty="0"/>
              <a:t>G</a:t>
            </a:r>
            <a:r>
              <a:rPr lang="en-GB" dirty="0" smtClean="0"/>
              <a:t>ive some background on the topic and its importance, discuss the scope of the literature you will review</a:t>
            </a:r>
          </a:p>
          <a:p>
            <a:pPr marL="800100" lvl="1" indent="-342900">
              <a:buFont typeface="Arial" panose="020B0604020202020204" pitchFamily="34" charset="0"/>
              <a:buChar char="•"/>
            </a:pPr>
            <a:r>
              <a:rPr lang="en-GB" dirty="0" smtClean="0"/>
              <a:t>Its current status (domestic and global</a:t>
            </a:r>
          </a:p>
          <a:p>
            <a:pPr marL="800100" lvl="1" indent="-342900">
              <a:buFont typeface="Arial" panose="020B0604020202020204" pitchFamily="34" charset="0"/>
              <a:buChar char="•"/>
            </a:pPr>
            <a:r>
              <a:rPr lang="en-GB" dirty="0" smtClean="0"/>
              <a:t>Its geographical range</a:t>
            </a:r>
          </a:p>
          <a:p>
            <a:pPr marL="800100" lvl="1" indent="-342900">
              <a:buFont typeface="Arial" panose="020B0604020202020204" pitchFamily="34" charset="0"/>
              <a:buChar char="•"/>
            </a:pPr>
            <a:r>
              <a:rPr lang="en-GB" dirty="0" smtClean="0"/>
              <a:t>Its habits</a:t>
            </a:r>
          </a:p>
          <a:p>
            <a:pPr marL="800100" lvl="1" indent="-342900">
              <a:buFont typeface="Arial" panose="020B0604020202020204" pitchFamily="34" charset="0"/>
              <a:buChar char="•"/>
            </a:pPr>
            <a:r>
              <a:rPr lang="en-GB" dirty="0" smtClean="0"/>
              <a:t>Key threats to its survival (general overview)</a:t>
            </a:r>
          </a:p>
          <a:p>
            <a:pPr marL="342900" indent="-342900">
              <a:buFont typeface="+mj-lt"/>
              <a:buAutoNum type="arabicPeriod"/>
            </a:pPr>
            <a:endParaRPr lang="en-GB" dirty="0"/>
          </a:p>
        </p:txBody>
      </p:sp>
    </p:spTree>
    <p:extLst>
      <p:ext uri="{BB962C8B-B14F-4D97-AF65-F5344CB8AC3E}">
        <p14:creationId xmlns:p14="http://schemas.microsoft.com/office/powerpoint/2010/main" val="186936153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182" y="-130139"/>
            <a:ext cx="10515600" cy="1325563"/>
          </a:xfrm>
        </p:spPr>
        <p:txBody>
          <a:bodyPr/>
          <a:lstStyle/>
          <a:p>
            <a:r>
              <a:rPr lang="en-GB" dirty="0" smtClean="0"/>
              <a:t>Step 4: Construct your Literature Review</a:t>
            </a:r>
            <a:endParaRPr lang="en-GB" dirty="0"/>
          </a:p>
        </p:txBody>
      </p:sp>
      <p:pic>
        <p:nvPicPr>
          <p:cNvPr id="4" name="Content Placeholder 3"/>
          <p:cNvPicPr>
            <a:picLocks noGrp="1" noChangeAspect="1"/>
          </p:cNvPicPr>
          <p:nvPr>
            <p:ph idx="1"/>
          </p:nvPr>
        </p:nvPicPr>
        <p:blipFill>
          <a:blip r:embed="rId2"/>
          <a:stretch>
            <a:fillRect/>
          </a:stretch>
        </p:blipFill>
        <p:spPr>
          <a:xfrm>
            <a:off x="6854562" y="2092808"/>
            <a:ext cx="4499238" cy="3962743"/>
          </a:xfrm>
          <a:prstGeom prst="rect">
            <a:avLst/>
          </a:prstGeom>
        </p:spPr>
      </p:pic>
      <p:sp>
        <p:nvSpPr>
          <p:cNvPr id="5" name="TextBox 4"/>
          <p:cNvSpPr txBox="1"/>
          <p:nvPr/>
        </p:nvSpPr>
        <p:spPr>
          <a:xfrm>
            <a:off x="252083" y="1119524"/>
            <a:ext cx="6467061" cy="5909310"/>
          </a:xfrm>
          <a:prstGeom prst="rect">
            <a:avLst/>
          </a:prstGeom>
          <a:noFill/>
        </p:spPr>
        <p:txBody>
          <a:bodyPr wrap="square" rtlCol="0">
            <a:spAutoFit/>
          </a:bodyPr>
          <a:lstStyle/>
          <a:p>
            <a:r>
              <a:rPr lang="en-GB" dirty="0" smtClean="0"/>
              <a:t>2.  Body</a:t>
            </a:r>
          </a:p>
          <a:p>
            <a:r>
              <a:rPr lang="en-GB" dirty="0" smtClean="0"/>
              <a:t>Depending on the length of your literature review, you might want to divide the body into subsections. You can use a subheading for each theme, time period, or methodological approach.</a:t>
            </a:r>
          </a:p>
          <a:p>
            <a:endParaRPr lang="en-GB" dirty="0" smtClean="0"/>
          </a:p>
          <a:p>
            <a:r>
              <a:rPr lang="en-GB" dirty="0" smtClean="0"/>
              <a:t>As you write, make sure to follow these tips:</a:t>
            </a:r>
          </a:p>
          <a:p>
            <a:endParaRPr lang="en-GB" dirty="0" smtClean="0"/>
          </a:p>
          <a:p>
            <a:pPr marL="285750" indent="-285750">
              <a:buFont typeface="Arial" panose="020B0604020202020204" pitchFamily="34" charset="0"/>
              <a:buChar char="•"/>
            </a:pPr>
            <a:r>
              <a:rPr lang="en-GB" dirty="0" smtClean="0"/>
              <a:t>Summarise and synthesise: give an overview of the main points of each source and combine them into a coherent whole.</a:t>
            </a:r>
          </a:p>
          <a:p>
            <a:pPr marL="285750" indent="-285750">
              <a:buFont typeface="Arial" panose="020B0604020202020204" pitchFamily="34" charset="0"/>
              <a:buChar char="•"/>
            </a:pPr>
            <a:r>
              <a:rPr lang="en-GB" dirty="0" smtClean="0"/>
              <a:t>Analyse and interpret: don’t just paraphrase other researchers – add your own interpretations, discussing the significance of findings in relation to the literature as a whole.</a:t>
            </a:r>
          </a:p>
          <a:p>
            <a:pPr marL="285750" indent="-285750">
              <a:buFont typeface="Arial" panose="020B0604020202020204" pitchFamily="34" charset="0"/>
              <a:buChar char="•"/>
            </a:pPr>
            <a:r>
              <a:rPr lang="en-GB" dirty="0" smtClean="0"/>
              <a:t>Critically evaluate: mention the strengths and weaknesses of your sources.</a:t>
            </a:r>
          </a:p>
          <a:p>
            <a:pPr marL="285750" indent="-285750">
              <a:buFont typeface="Arial" panose="020B0604020202020204" pitchFamily="34" charset="0"/>
              <a:buChar char="•"/>
            </a:pPr>
            <a:r>
              <a:rPr lang="en-GB" dirty="0" smtClean="0"/>
              <a:t>Write in well-structured paragraphs: use transitions and topic sentences to draw connections, comparisons and contrasts.</a:t>
            </a:r>
          </a:p>
          <a:p>
            <a:pPr marL="285750" lvl="0" indent="-285750">
              <a:buFont typeface="Arial" panose="020B0604020202020204" pitchFamily="34" charset="0"/>
              <a:buChar char="•"/>
              <a:defRPr/>
            </a:pPr>
            <a:r>
              <a:rPr lang="en-GB" dirty="0" smtClean="0">
                <a:solidFill>
                  <a:prstClr val="black"/>
                </a:solidFill>
              </a:rPr>
              <a:t>As </a:t>
            </a:r>
            <a:r>
              <a:rPr lang="en-GB" dirty="0">
                <a:solidFill>
                  <a:prstClr val="black"/>
                </a:solidFill>
              </a:rPr>
              <a:t>well as including other authors, this is where your analysis from the workshop also comes in. </a:t>
            </a:r>
          </a:p>
          <a:p>
            <a:pPr marL="285750" lvl="0" indent="-285750">
              <a:buFont typeface="Arial" panose="020B0604020202020204" pitchFamily="34" charset="0"/>
              <a:buChar char="•"/>
              <a:defRPr/>
            </a:pPr>
            <a:r>
              <a:rPr lang="en-GB" dirty="0">
                <a:solidFill>
                  <a:prstClr val="black"/>
                </a:solidFill>
              </a:rPr>
              <a:t> Integrate the findings from my data collection into the discussion</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68744128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2182" y="138802"/>
            <a:ext cx="10515600" cy="1325563"/>
          </a:xfrm>
        </p:spPr>
        <p:txBody>
          <a:bodyPr/>
          <a:lstStyle/>
          <a:p>
            <a:r>
              <a:rPr lang="en-GB" dirty="0" smtClean="0"/>
              <a:t>Step 4: Construct your Literature Review</a:t>
            </a:r>
            <a:endParaRPr lang="en-GB" dirty="0"/>
          </a:p>
        </p:txBody>
      </p:sp>
      <p:pic>
        <p:nvPicPr>
          <p:cNvPr id="4" name="Content Placeholder 3"/>
          <p:cNvPicPr>
            <a:picLocks noGrp="1" noChangeAspect="1"/>
          </p:cNvPicPr>
          <p:nvPr>
            <p:ph idx="1"/>
          </p:nvPr>
        </p:nvPicPr>
        <p:blipFill>
          <a:blip r:embed="rId2"/>
          <a:stretch>
            <a:fillRect/>
          </a:stretch>
        </p:blipFill>
        <p:spPr>
          <a:xfrm>
            <a:off x="6854562" y="2092808"/>
            <a:ext cx="4499238" cy="3962743"/>
          </a:xfrm>
          <a:prstGeom prst="rect">
            <a:avLst/>
          </a:prstGeom>
        </p:spPr>
      </p:pic>
      <p:sp>
        <p:nvSpPr>
          <p:cNvPr id="5" name="TextBox 4"/>
          <p:cNvSpPr txBox="1"/>
          <p:nvPr/>
        </p:nvSpPr>
        <p:spPr>
          <a:xfrm>
            <a:off x="231913" y="1464365"/>
            <a:ext cx="6467061" cy="3693319"/>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lang="en-GB" dirty="0" smtClean="0">
                <a:solidFill>
                  <a:prstClr val="black"/>
                </a:solidFill>
                <a:latin typeface="Calibri" panose="020F0502020204030204"/>
              </a:rPr>
              <a:t>3. C</a:t>
            </a:r>
            <a:r>
              <a:rPr kumimoji="0" lang="en-GB" sz="1800" b="0" i="0" u="none" strike="noStrike" kern="1200" cap="none" spc="0" normalizeH="0" baseline="0" noProof="0" dirty="0" err="1" smtClean="0">
                <a:ln>
                  <a:noFill/>
                </a:ln>
                <a:solidFill>
                  <a:prstClr val="black"/>
                </a:solidFill>
                <a:effectLst/>
                <a:uLnTx/>
                <a:uFillTx/>
                <a:latin typeface="Calibri" panose="020F0502020204030204"/>
                <a:ea typeface="+mn-ea"/>
                <a:cs typeface="+mn-cs"/>
              </a:rPr>
              <a:t>onclusion</a:t>
            </a:r>
            <a:endPar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lang="en-GB" dirty="0">
              <a:solidFill>
                <a:prstClr val="black"/>
              </a:solidFill>
              <a:latin typeface="Calibri" panose="020F0502020204030204"/>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prstClr val="black"/>
              </a:solidFill>
              <a:latin typeface="Calibri" panose="020F0502020204030204"/>
            </a:endParaRPr>
          </a:p>
          <a:p>
            <a:pPr marL="285750" indent="-285750">
              <a:buFont typeface="Arial" panose="020B0604020202020204" pitchFamily="34" charset="0"/>
              <a:buChar char="•"/>
            </a:pPr>
            <a:r>
              <a:rPr lang="en-GB" dirty="0" smtClean="0"/>
              <a:t>In </a:t>
            </a:r>
            <a:r>
              <a:rPr lang="en-GB" dirty="0"/>
              <a:t>the conclusion, you should summarise the key findings you have taken from the literature and emphasise their significance</a:t>
            </a:r>
            <a:r>
              <a:rPr lang="en-GB" dirty="0" smtClean="0"/>
              <a:t>.</a:t>
            </a:r>
          </a:p>
          <a:p>
            <a:endParaRPr lang="en-GB" dirty="0" smtClean="0"/>
          </a:p>
          <a:p>
            <a:pPr marL="285750" indent="-285750">
              <a:buFont typeface="Arial" panose="020B0604020202020204" pitchFamily="34" charset="0"/>
              <a:buChar char="•"/>
            </a:pPr>
            <a:r>
              <a:rPr lang="en-GB" dirty="0"/>
              <a:t>Y</a:t>
            </a:r>
            <a:r>
              <a:rPr lang="en-GB" dirty="0" smtClean="0"/>
              <a:t>ou </a:t>
            </a:r>
            <a:r>
              <a:rPr lang="en-GB" dirty="0"/>
              <a:t>can discuss the overall implications of the literature or make suggestions for future research based on the gaps you have identified.</a:t>
            </a:r>
          </a:p>
          <a:p>
            <a:endParaRPr lang="en-GB" dirty="0"/>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smtClean="0">
              <a:solidFill>
                <a:prstClr val="black"/>
              </a:solidFill>
              <a:latin typeface="Calibri" panose="020F0502020204030204"/>
            </a:endParaRPr>
          </a:p>
          <a:p>
            <a:pPr marR="0" lvl="0" algn="l" defTabSz="914400" rtl="0" eaLnBrk="1" fontAlgn="auto" latinLnBrk="0" hangingPunct="1">
              <a:lnSpc>
                <a:spcPct val="100000"/>
              </a:lnSpc>
              <a:spcBef>
                <a:spcPts val="0"/>
              </a:spcBef>
              <a:spcAft>
                <a:spcPts val="0"/>
              </a:spcAft>
              <a:buClrTx/>
              <a:buSzTx/>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R="0" lvl="0" algn="l" defTabSz="914400" rtl="0" eaLnBrk="1" fontAlgn="auto" latinLnBrk="0" hangingPunct="1">
              <a:lnSpc>
                <a:spcPct val="100000"/>
              </a:lnSpc>
              <a:spcBef>
                <a:spcPts val="0"/>
              </a:spcBef>
              <a:spcAft>
                <a:spcPts val="0"/>
              </a:spcAft>
              <a:buClrTx/>
              <a:buSzTx/>
              <a:tabLst/>
              <a:defRPr/>
            </a:pPr>
            <a:endPar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78006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Step 5</a:t>
            </a:r>
            <a:r>
              <a:rPr lang="en-GB" b="1" dirty="0" smtClean="0"/>
              <a:t>: Reference List</a:t>
            </a:r>
            <a:endParaRPr lang="en-GB" b="1" dirty="0"/>
          </a:p>
        </p:txBody>
      </p:sp>
      <p:pic>
        <p:nvPicPr>
          <p:cNvPr id="5" name="Picture 9" descr="Harbour Porpoise by Dr Kevin  Robinson (www.crru.org.uk)">
            <a:hlinkClick r:id="rId2"/>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7956754" y="2420758"/>
            <a:ext cx="3178277" cy="31782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967409" y="2420758"/>
            <a:ext cx="6096000" cy="3416320"/>
          </a:xfrm>
          <a:prstGeom prst="rect">
            <a:avLst/>
          </a:prstGeom>
        </p:spPr>
        <p:txBody>
          <a:bodyPr>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rPr>
              <a:t>Construct a list of all sources of information</a:t>
            </a:r>
            <a:r>
              <a:rPr kumimoji="0" lang="en-GB" sz="1800" b="0" i="0" u="none" strike="noStrike" kern="1200" cap="none" spc="0" normalizeH="0" noProof="0" dirty="0" smtClean="0">
                <a:ln>
                  <a:noFill/>
                </a:ln>
                <a:solidFill>
                  <a:prstClr val="black"/>
                </a:solidFill>
                <a:effectLst/>
                <a:uLnTx/>
                <a:uFillTx/>
                <a:latin typeface="Calibri" panose="020F0502020204030204"/>
                <a:ea typeface="+mn-ea"/>
                <a:cs typeface="+mn-cs"/>
              </a:rPr>
              <a:t> you have used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solidFill>
                <a:prstClr val="black"/>
              </a:solidFill>
              <a:latin typeface="Calibri" panose="020F0502020204030204"/>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noProof="0" dirty="0" smtClean="0">
                <a:ln>
                  <a:noFill/>
                </a:ln>
                <a:solidFill>
                  <a:prstClr val="black"/>
                </a:solidFill>
                <a:effectLst/>
                <a:uLnTx/>
                <a:uFillTx/>
                <a:latin typeface="Calibri" panose="020F0502020204030204"/>
                <a:ea typeface="+mn-ea"/>
                <a:cs typeface="+mn-cs"/>
              </a:rPr>
              <a:t>Harvard system</a:t>
            </a:r>
          </a:p>
          <a:p>
            <a:pPr marL="742950" lvl="1" indent="-285750">
              <a:buFont typeface="Arial" panose="020B0604020202020204" pitchFamily="34" charset="0"/>
              <a:buChar char="•"/>
            </a:pPr>
            <a:r>
              <a:rPr lang="en-GB" dirty="0" smtClean="0">
                <a:solidFill>
                  <a:prstClr val="black"/>
                </a:solidFill>
                <a:latin typeface="Calibri" panose="020F0502020204030204"/>
              </a:rPr>
              <a:t>Only author’s surname and date in text</a:t>
            </a:r>
            <a:endParaRPr lang="en-GB" dirty="0">
              <a:solidFill>
                <a:prstClr val="black"/>
              </a:solidFill>
              <a:latin typeface="Calibri" panose="020F0502020204030204"/>
            </a:endParaRPr>
          </a:p>
          <a:p>
            <a:pPr marL="742950" lvl="1" indent="-285750">
              <a:buFont typeface="Arial" panose="020B0604020202020204" pitchFamily="34" charset="0"/>
              <a:buChar char="•"/>
            </a:pPr>
            <a:r>
              <a:rPr kumimoji="0" lang="en-GB" b="0" i="0" u="none" strike="noStrike" kern="1200" cap="none" spc="0" normalizeH="0" noProof="0" dirty="0" smtClean="0">
                <a:ln>
                  <a:noFill/>
                </a:ln>
                <a:solidFill>
                  <a:prstClr val="black"/>
                </a:solidFill>
                <a:effectLst/>
                <a:uLnTx/>
                <a:uFillTx/>
                <a:latin typeface="Calibri" panose="020F0502020204030204"/>
                <a:ea typeface="+mn-ea"/>
                <a:cs typeface="+mn-cs"/>
              </a:rPr>
              <a:t>Reference list </a:t>
            </a:r>
            <a:r>
              <a:rPr lang="en-GB" dirty="0" smtClean="0">
                <a:solidFill>
                  <a:prstClr val="black"/>
                </a:solidFill>
                <a:latin typeface="Calibri" panose="020F0502020204030204"/>
              </a:rPr>
              <a:t>in alphabetical order of author</a:t>
            </a:r>
          </a:p>
          <a:p>
            <a:pPr marL="742950" lvl="1" indent="-285750">
              <a:buFont typeface="Arial" panose="020B0604020202020204" pitchFamily="34" charset="0"/>
              <a:buChar char="•"/>
            </a:pPr>
            <a:r>
              <a:rPr lang="en-GB" dirty="0" smtClean="0">
                <a:solidFill>
                  <a:prstClr val="black"/>
                </a:solidFill>
                <a:latin typeface="Calibri" panose="020F0502020204030204"/>
              </a:rPr>
              <a:t>Include all information that would enable you and others to find that very same source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noProof="0" dirty="0">
              <a:ln>
                <a:noFill/>
              </a:ln>
              <a:solidFill>
                <a:prstClr val="black"/>
              </a:solidFill>
              <a:effectLst/>
              <a:uLnTx/>
              <a:uFillTx/>
              <a:latin typeface="Calibri" panose="020F0502020204030204"/>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smtClean="0">
                <a:solidFill>
                  <a:prstClr val="black"/>
                </a:solidFill>
                <a:latin typeface="Calibri" panose="020F0502020204030204"/>
              </a:rPr>
              <a:t>Direct quotes must have a page number also:</a:t>
            </a:r>
          </a:p>
          <a:p>
            <a:pPr marR="0" lvl="0" algn="l" defTabSz="914400" rtl="0" eaLnBrk="1" fontAlgn="auto" latinLnBrk="0" hangingPunct="1">
              <a:lnSpc>
                <a:spcPct val="100000"/>
              </a:lnSpc>
              <a:spcBef>
                <a:spcPts val="0"/>
              </a:spcBef>
              <a:spcAft>
                <a:spcPts val="0"/>
              </a:spcAft>
              <a:buClrTx/>
              <a:buSzTx/>
              <a:tabLst/>
              <a:defRPr/>
            </a:pPr>
            <a:r>
              <a:rPr lang="en-GB" dirty="0">
                <a:solidFill>
                  <a:prstClr val="black"/>
                </a:solidFill>
                <a:latin typeface="Calibri" panose="020F0502020204030204"/>
              </a:rPr>
              <a:t>	</a:t>
            </a:r>
            <a:r>
              <a:rPr lang="en-GB" dirty="0" smtClean="0">
                <a:solidFill>
                  <a:prstClr val="black"/>
                </a:solidFill>
                <a:latin typeface="Calibri" panose="020F0502020204030204"/>
              </a:rPr>
              <a:t>(Jenkins, 2020, p.9)</a:t>
            </a:r>
            <a:endParaRPr kumimoji="0" lang="en-GB" sz="1800" b="0" i="0" u="none" strike="noStrike" kern="1200" cap="none" spc="0" normalizeH="0" noProof="0" dirty="0" smtClean="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smtClean="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6332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5425"/>
            <a:ext cx="10515600" cy="1325563"/>
          </a:xfrm>
        </p:spPr>
        <p:txBody>
          <a:bodyPr/>
          <a:lstStyle/>
          <a:p>
            <a:r>
              <a:rPr lang="en-GB" dirty="0" smtClean="0"/>
              <a:t>Example of Contents</a:t>
            </a:r>
            <a:br>
              <a:rPr lang="en-GB" dirty="0" smtClean="0"/>
            </a:br>
            <a:endParaRPr lang="en-GB" dirty="0"/>
          </a:p>
        </p:txBody>
      </p:sp>
      <p:sp>
        <p:nvSpPr>
          <p:cNvPr id="3" name="Content Placeholder 2"/>
          <p:cNvSpPr>
            <a:spLocks noGrp="1"/>
          </p:cNvSpPr>
          <p:nvPr>
            <p:ph idx="1"/>
          </p:nvPr>
        </p:nvSpPr>
        <p:spPr>
          <a:xfrm>
            <a:off x="685800" y="1349375"/>
            <a:ext cx="10515600" cy="4351338"/>
          </a:xfrm>
        </p:spPr>
        <p:txBody>
          <a:bodyPr>
            <a:normAutofit fontScale="85000" lnSpcReduction="20000"/>
          </a:bodyPr>
          <a:lstStyle/>
          <a:p>
            <a:r>
              <a:rPr lang="en-GB" dirty="0" smtClean="0"/>
              <a:t>Introduction</a:t>
            </a:r>
          </a:p>
          <a:p>
            <a:r>
              <a:rPr lang="en-GB" dirty="0" smtClean="0"/>
              <a:t>Literature Reviewed:</a:t>
            </a:r>
          </a:p>
          <a:p>
            <a:pPr lvl="1"/>
            <a:r>
              <a:rPr lang="en-GB" dirty="0" smtClean="0"/>
              <a:t>Status (UK and Global)</a:t>
            </a:r>
            <a:endParaRPr lang="en-GB" dirty="0" smtClean="0"/>
          </a:p>
          <a:p>
            <a:pPr lvl="1"/>
            <a:r>
              <a:rPr lang="en-GB" dirty="0" smtClean="0"/>
              <a:t>Distribution (temporal and spatial)</a:t>
            </a:r>
          </a:p>
          <a:p>
            <a:pPr lvl="1"/>
            <a:r>
              <a:rPr lang="en-GB" dirty="0" smtClean="0"/>
              <a:t>Physiological, Breeding, Social behaviour</a:t>
            </a:r>
          </a:p>
          <a:p>
            <a:pPr lvl="1"/>
            <a:r>
              <a:rPr lang="en-GB" dirty="0" smtClean="0"/>
              <a:t>Threats:</a:t>
            </a:r>
          </a:p>
          <a:p>
            <a:pPr lvl="2"/>
            <a:r>
              <a:rPr lang="en-GB" dirty="0" smtClean="0"/>
              <a:t>Bycatch and vessel interaction - </a:t>
            </a:r>
            <a:r>
              <a:rPr lang="en-GB" dirty="0" err="1" smtClean="0"/>
              <a:t>strandings</a:t>
            </a:r>
            <a:endParaRPr lang="en-GB" dirty="0" smtClean="0"/>
          </a:p>
          <a:p>
            <a:pPr lvl="2"/>
            <a:r>
              <a:rPr lang="en-GB" dirty="0" smtClean="0"/>
              <a:t>Noise and harassment</a:t>
            </a:r>
          </a:p>
          <a:p>
            <a:pPr lvl="2"/>
            <a:r>
              <a:rPr lang="en-GB" dirty="0" smtClean="0"/>
              <a:t>Pollution</a:t>
            </a:r>
          </a:p>
          <a:p>
            <a:pPr lvl="1"/>
            <a:r>
              <a:rPr lang="en-GB" dirty="0" smtClean="0"/>
              <a:t>Current legislation (protection) and existing management</a:t>
            </a:r>
          </a:p>
          <a:p>
            <a:endParaRPr lang="en-GB" dirty="0" smtClean="0"/>
          </a:p>
          <a:p>
            <a:r>
              <a:rPr lang="en-GB" dirty="0" smtClean="0"/>
              <a:t>Conclusion – should there be changes to management moving forward?</a:t>
            </a:r>
          </a:p>
          <a:p>
            <a:r>
              <a:rPr lang="en-GB" dirty="0" smtClean="0"/>
              <a:t>References</a:t>
            </a:r>
            <a:endParaRPr lang="en-GB" dirty="0"/>
          </a:p>
        </p:txBody>
      </p:sp>
      <p:pic>
        <p:nvPicPr>
          <p:cNvPr id="4" name="Picture 3"/>
          <p:cNvPicPr>
            <a:picLocks noChangeAspect="1"/>
          </p:cNvPicPr>
          <p:nvPr/>
        </p:nvPicPr>
        <p:blipFill>
          <a:blip r:embed="rId2"/>
          <a:stretch>
            <a:fillRect/>
          </a:stretch>
        </p:blipFill>
        <p:spPr>
          <a:xfrm>
            <a:off x="7867405" y="1301508"/>
            <a:ext cx="3753095" cy="2746860"/>
          </a:xfrm>
          <a:prstGeom prst="rect">
            <a:avLst/>
          </a:prstGeom>
        </p:spPr>
      </p:pic>
    </p:spTree>
    <p:extLst>
      <p:ext uri="{BB962C8B-B14F-4D97-AF65-F5344CB8AC3E}">
        <p14:creationId xmlns:p14="http://schemas.microsoft.com/office/powerpoint/2010/main" val="172362592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TotalTime>
  <Words>957</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How To Structure a Literature Review</vt:lpstr>
      <vt:lpstr>Step 1: Search for relevant literature</vt:lpstr>
      <vt:lpstr>Sub questions</vt:lpstr>
      <vt:lpstr>Step 2: Make a list of keywords</vt:lpstr>
      <vt:lpstr>Step 3: Evaluate and select sources</vt:lpstr>
      <vt:lpstr>Step 3: Evaluate and select sources</vt:lpstr>
      <vt:lpstr>Step 3: Identify themes, debates and gaps </vt:lpstr>
      <vt:lpstr>Step 4: Construct your Literature Review</vt:lpstr>
      <vt:lpstr>Step 4: Construct your Literature Review</vt:lpstr>
      <vt:lpstr>Step 4: Construct your Literature Review</vt:lpstr>
      <vt:lpstr>Step 5: Reference List</vt:lpstr>
      <vt:lpstr>Example of Contents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Structure a Literature Review</dc:title>
  <dc:creator>Rhian Jenkins</dc:creator>
  <cp:lastModifiedBy>Rhian Jenkins</cp:lastModifiedBy>
  <cp:revision>11</cp:revision>
  <dcterms:created xsi:type="dcterms:W3CDTF">2020-11-01T11:58:24Z</dcterms:created>
  <dcterms:modified xsi:type="dcterms:W3CDTF">2020-11-01T13:50:35Z</dcterms:modified>
</cp:coreProperties>
</file>