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66" r:id="rId5"/>
    <p:sldId id="265" r:id="rId6"/>
    <p:sldId id="267" r:id="rId7"/>
    <p:sldId id="259" r:id="rId8"/>
    <p:sldId id="268" r:id="rId9"/>
    <p:sldId id="271" r:id="rId10"/>
    <p:sldId id="272" r:id="rId11"/>
    <p:sldId id="260" r:id="rId12"/>
    <p:sldId id="269" r:id="rId13"/>
    <p:sldId id="270" r:id="rId14"/>
    <p:sldId id="273" r:id="rId15"/>
    <p:sldId id="26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0398"/>
  </p:normalViewPr>
  <p:slideViewPr>
    <p:cSldViewPr snapToGrid="0">
      <p:cViewPr>
        <p:scale>
          <a:sx n="115" d="100"/>
          <a:sy n="115" d="100"/>
        </p:scale>
        <p:origin x="4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1E7EAD1E-0B64-4CFC-A377-5E2FD0C918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65D81C9-C631-4F28-BC71-996A08B79373}">
      <dgm:prSet/>
      <dgm:spPr/>
      <dgm:t>
        <a:bodyPr/>
        <a:lstStyle/>
        <a:p>
          <a:pPr>
            <a:defRPr cap="all"/>
          </a:pPr>
          <a:r>
            <a:rPr lang="en-US"/>
            <a:t>Groups of three </a:t>
          </a:r>
        </a:p>
      </dgm:t>
    </dgm:pt>
    <dgm:pt modelId="{80D7B76B-3B4D-4ECF-8A86-4FE12BE9563D}" type="parTrans" cxnId="{4F438F8A-7AFE-4E3E-A4D4-A6F3AF4D07E5}">
      <dgm:prSet/>
      <dgm:spPr/>
      <dgm:t>
        <a:bodyPr/>
        <a:lstStyle/>
        <a:p>
          <a:endParaRPr lang="en-US"/>
        </a:p>
      </dgm:t>
    </dgm:pt>
    <dgm:pt modelId="{2F3C011C-344F-43E3-A5DD-C3D886D0146E}" type="sibTrans" cxnId="{4F438F8A-7AFE-4E3E-A4D4-A6F3AF4D07E5}">
      <dgm:prSet/>
      <dgm:spPr/>
      <dgm:t>
        <a:bodyPr/>
        <a:lstStyle/>
        <a:p>
          <a:endParaRPr lang="en-US"/>
        </a:p>
      </dgm:t>
    </dgm:pt>
    <dgm:pt modelId="{E169FAC7-C8C1-4B55-9806-666E112C62A8}">
      <dgm:prSet/>
      <dgm:spPr/>
      <dgm:t>
        <a:bodyPr/>
        <a:lstStyle/>
        <a:p>
          <a:pPr>
            <a:defRPr cap="all"/>
          </a:pPr>
          <a:r>
            <a:rPr lang="en-US" dirty="0"/>
            <a:t>Feedback </a:t>
          </a:r>
        </a:p>
      </dgm:t>
    </dgm:pt>
    <dgm:pt modelId="{E23F642D-F628-4B6F-97F6-3B263F5AA33E}" type="parTrans" cxnId="{F5C697D9-BE9A-4D5D-9133-5DC825AD6BC2}">
      <dgm:prSet/>
      <dgm:spPr/>
      <dgm:t>
        <a:bodyPr/>
        <a:lstStyle/>
        <a:p>
          <a:endParaRPr lang="en-US"/>
        </a:p>
      </dgm:t>
    </dgm:pt>
    <dgm:pt modelId="{DAEC8AE9-AAC2-4E86-A7D7-555DD426F13F}" type="sibTrans" cxnId="{F5C697D9-BE9A-4D5D-9133-5DC825AD6BC2}">
      <dgm:prSet/>
      <dgm:spPr/>
      <dgm:t>
        <a:bodyPr/>
        <a:lstStyle/>
        <a:p>
          <a:endParaRPr lang="en-US"/>
        </a:p>
      </dgm:t>
    </dgm:pt>
    <dgm:pt modelId="{1DBCB807-A8E4-4781-B43B-CD952E59AE8F}">
      <dgm:prSet/>
      <dgm:spPr/>
      <dgm:t>
        <a:bodyPr/>
        <a:lstStyle/>
        <a:p>
          <a:pPr>
            <a:defRPr cap="all"/>
          </a:pPr>
          <a:r>
            <a:rPr lang="en-US"/>
            <a:t>Create bonds of community </a:t>
          </a:r>
        </a:p>
      </dgm:t>
    </dgm:pt>
    <dgm:pt modelId="{1B7A891C-0FF9-40D5-B9AF-6DDAED33D1F7}" type="parTrans" cxnId="{F2919430-4961-4B71-A46F-94827D8F46E5}">
      <dgm:prSet/>
      <dgm:spPr/>
      <dgm:t>
        <a:bodyPr/>
        <a:lstStyle/>
        <a:p>
          <a:endParaRPr lang="en-US"/>
        </a:p>
      </dgm:t>
    </dgm:pt>
    <dgm:pt modelId="{B507ECC9-3A0C-4CC2-A377-1AB895C7CEEC}" type="sibTrans" cxnId="{F2919430-4961-4B71-A46F-94827D8F46E5}">
      <dgm:prSet/>
      <dgm:spPr/>
      <dgm:t>
        <a:bodyPr/>
        <a:lstStyle/>
        <a:p>
          <a:endParaRPr lang="en-US"/>
        </a:p>
      </dgm:t>
    </dgm:pt>
    <dgm:pt modelId="{3971243C-D10E-4084-8801-19933F3197C9}">
      <dgm:prSet/>
      <dgm:spPr/>
      <dgm:t>
        <a:bodyPr/>
        <a:lstStyle/>
        <a:p>
          <a:pPr>
            <a:defRPr cap="all"/>
          </a:pPr>
          <a:r>
            <a:rPr lang="en-US"/>
            <a:t>Intrinsic motivation </a:t>
          </a:r>
        </a:p>
      </dgm:t>
    </dgm:pt>
    <dgm:pt modelId="{B9170306-B2F9-4C6B-9E1F-78AF85BCDC99}" type="parTrans" cxnId="{29672DF9-F9D0-4E8A-B89D-C202CD198874}">
      <dgm:prSet/>
      <dgm:spPr/>
      <dgm:t>
        <a:bodyPr/>
        <a:lstStyle/>
        <a:p>
          <a:endParaRPr lang="en-US"/>
        </a:p>
      </dgm:t>
    </dgm:pt>
    <dgm:pt modelId="{C6538BD5-47CA-42DB-BADC-38FCD7D1AED5}" type="sibTrans" cxnId="{29672DF9-F9D0-4E8A-B89D-C202CD198874}">
      <dgm:prSet/>
      <dgm:spPr/>
      <dgm:t>
        <a:bodyPr/>
        <a:lstStyle/>
        <a:p>
          <a:endParaRPr lang="en-US"/>
        </a:p>
      </dgm:t>
    </dgm:pt>
    <dgm:pt modelId="{E637E45F-F479-4B59-A998-CC747181523D}" type="pres">
      <dgm:prSet presAssocID="{1E7EAD1E-0B64-4CFC-A377-5E2FD0C9189F}" presName="root" presStyleCnt="0">
        <dgm:presLayoutVars>
          <dgm:dir/>
          <dgm:resizeHandles val="exact"/>
        </dgm:presLayoutVars>
      </dgm:prSet>
      <dgm:spPr/>
    </dgm:pt>
    <dgm:pt modelId="{C38BAB31-9B5A-4825-B1E1-86D0C9FF225A}" type="pres">
      <dgm:prSet presAssocID="{465D81C9-C631-4F28-BC71-996A08B79373}" presName="compNode" presStyleCnt="0"/>
      <dgm:spPr/>
    </dgm:pt>
    <dgm:pt modelId="{6975CEFC-443B-44A3-8D2E-ED2D518D4F7C}" type="pres">
      <dgm:prSet presAssocID="{465D81C9-C631-4F28-BC71-996A08B79373}" presName="iconBgRect" presStyleLbl="bgShp" presStyleIdx="0" presStyleCnt="4"/>
      <dgm:spPr>
        <a:prstGeom prst="round2DiagRect">
          <a:avLst>
            <a:gd name="adj1" fmla="val 29727"/>
            <a:gd name="adj2" fmla="val 0"/>
          </a:avLst>
        </a:prstGeom>
      </dgm:spPr>
    </dgm:pt>
    <dgm:pt modelId="{BA55F304-6B85-4F05-A02E-984530250A5A}" type="pres">
      <dgm:prSet presAssocID="{465D81C9-C631-4F28-BC71-996A08B7937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10FE702-2BAD-420F-B157-9EAF33EA4E35}" type="pres">
      <dgm:prSet presAssocID="{465D81C9-C631-4F28-BC71-996A08B79373}" presName="spaceRect" presStyleCnt="0"/>
      <dgm:spPr/>
    </dgm:pt>
    <dgm:pt modelId="{3C299D7D-C7BC-4E91-A1B6-0CAD712DE722}" type="pres">
      <dgm:prSet presAssocID="{465D81C9-C631-4F28-BC71-996A08B79373}" presName="textRect" presStyleLbl="revTx" presStyleIdx="0" presStyleCnt="4">
        <dgm:presLayoutVars>
          <dgm:chMax val="1"/>
          <dgm:chPref val="1"/>
        </dgm:presLayoutVars>
      </dgm:prSet>
      <dgm:spPr/>
    </dgm:pt>
    <dgm:pt modelId="{42F66252-8E3E-4AAD-8EA3-A3428110C33C}" type="pres">
      <dgm:prSet presAssocID="{2F3C011C-344F-43E3-A5DD-C3D886D0146E}" presName="sibTrans" presStyleCnt="0"/>
      <dgm:spPr/>
    </dgm:pt>
    <dgm:pt modelId="{1BCAB386-496C-437D-92CD-E1C68228A788}" type="pres">
      <dgm:prSet presAssocID="{E169FAC7-C8C1-4B55-9806-666E112C62A8}" presName="compNode" presStyleCnt="0"/>
      <dgm:spPr/>
    </dgm:pt>
    <dgm:pt modelId="{84174FCC-00FF-4839-994A-134B772F7B0B}" type="pres">
      <dgm:prSet presAssocID="{E169FAC7-C8C1-4B55-9806-666E112C62A8}" presName="iconBgRect" presStyleLbl="bgShp" presStyleIdx="1" presStyleCnt="4"/>
      <dgm:spPr>
        <a:prstGeom prst="round2DiagRect">
          <a:avLst>
            <a:gd name="adj1" fmla="val 29727"/>
            <a:gd name="adj2" fmla="val 0"/>
          </a:avLst>
        </a:prstGeom>
      </dgm:spPr>
    </dgm:pt>
    <dgm:pt modelId="{DD35901B-9FE6-497C-B617-B88D3E1B3973}" type="pres">
      <dgm:prSet presAssocID="{E169FAC7-C8C1-4B55-9806-666E112C62A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2CF42484-28D0-498F-8459-60836032FA1D}" type="pres">
      <dgm:prSet presAssocID="{E169FAC7-C8C1-4B55-9806-666E112C62A8}" presName="spaceRect" presStyleCnt="0"/>
      <dgm:spPr/>
    </dgm:pt>
    <dgm:pt modelId="{387B66DC-9B87-448C-9A61-677202891AEC}" type="pres">
      <dgm:prSet presAssocID="{E169FAC7-C8C1-4B55-9806-666E112C62A8}" presName="textRect" presStyleLbl="revTx" presStyleIdx="1" presStyleCnt="4">
        <dgm:presLayoutVars>
          <dgm:chMax val="1"/>
          <dgm:chPref val="1"/>
        </dgm:presLayoutVars>
      </dgm:prSet>
      <dgm:spPr/>
    </dgm:pt>
    <dgm:pt modelId="{67ABDF25-D795-495A-A52D-A27FC0A6F014}" type="pres">
      <dgm:prSet presAssocID="{DAEC8AE9-AAC2-4E86-A7D7-555DD426F13F}" presName="sibTrans" presStyleCnt="0"/>
      <dgm:spPr/>
    </dgm:pt>
    <dgm:pt modelId="{FB55C6B7-1497-4235-8626-5FDB9FE51B0E}" type="pres">
      <dgm:prSet presAssocID="{1DBCB807-A8E4-4781-B43B-CD952E59AE8F}" presName="compNode" presStyleCnt="0"/>
      <dgm:spPr/>
    </dgm:pt>
    <dgm:pt modelId="{E54F72BA-B8E4-467A-B6EB-50EDA50360AA}" type="pres">
      <dgm:prSet presAssocID="{1DBCB807-A8E4-4781-B43B-CD952E59AE8F}" presName="iconBgRect" presStyleLbl="bgShp" presStyleIdx="2" presStyleCnt="4"/>
      <dgm:spPr>
        <a:prstGeom prst="round2DiagRect">
          <a:avLst>
            <a:gd name="adj1" fmla="val 29727"/>
            <a:gd name="adj2" fmla="val 0"/>
          </a:avLst>
        </a:prstGeom>
      </dgm:spPr>
    </dgm:pt>
    <dgm:pt modelId="{8158FA13-EB2C-466D-BCC9-4EA9FB6C06F6}" type="pres">
      <dgm:prSet presAssocID="{1DBCB807-A8E4-4781-B43B-CD952E59AE8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49EF5B2E-FAC5-4518-9D61-5F05440AC68A}" type="pres">
      <dgm:prSet presAssocID="{1DBCB807-A8E4-4781-B43B-CD952E59AE8F}" presName="spaceRect" presStyleCnt="0"/>
      <dgm:spPr/>
    </dgm:pt>
    <dgm:pt modelId="{8C31D3BF-B0D5-42BA-8C17-5575A0970D69}" type="pres">
      <dgm:prSet presAssocID="{1DBCB807-A8E4-4781-B43B-CD952E59AE8F}" presName="textRect" presStyleLbl="revTx" presStyleIdx="2" presStyleCnt="4">
        <dgm:presLayoutVars>
          <dgm:chMax val="1"/>
          <dgm:chPref val="1"/>
        </dgm:presLayoutVars>
      </dgm:prSet>
      <dgm:spPr/>
    </dgm:pt>
    <dgm:pt modelId="{A6173123-5167-4E03-9B60-C02481282812}" type="pres">
      <dgm:prSet presAssocID="{B507ECC9-3A0C-4CC2-A377-1AB895C7CEEC}" presName="sibTrans" presStyleCnt="0"/>
      <dgm:spPr/>
    </dgm:pt>
    <dgm:pt modelId="{3A6C0545-4282-440F-83E5-32C763F77431}" type="pres">
      <dgm:prSet presAssocID="{3971243C-D10E-4084-8801-19933F3197C9}" presName="compNode" presStyleCnt="0"/>
      <dgm:spPr/>
    </dgm:pt>
    <dgm:pt modelId="{FC65F83C-0CD4-4680-888C-C11EDA66DC66}" type="pres">
      <dgm:prSet presAssocID="{3971243C-D10E-4084-8801-19933F3197C9}" presName="iconBgRect" presStyleLbl="bgShp" presStyleIdx="3" presStyleCnt="4"/>
      <dgm:spPr>
        <a:prstGeom prst="round2DiagRect">
          <a:avLst>
            <a:gd name="adj1" fmla="val 29727"/>
            <a:gd name="adj2" fmla="val 0"/>
          </a:avLst>
        </a:prstGeom>
      </dgm:spPr>
    </dgm:pt>
    <dgm:pt modelId="{17C9EA6B-9322-432E-880B-7A9249D913AF}" type="pres">
      <dgm:prSet presAssocID="{3971243C-D10E-4084-8801-19933F3197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3A5B7836-7259-4C09-A6EA-D839B31DF811}" type="pres">
      <dgm:prSet presAssocID="{3971243C-D10E-4084-8801-19933F3197C9}" presName="spaceRect" presStyleCnt="0"/>
      <dgm:spPr/>
    </dgm:pt>
    <dgm:pt modelId="{96B7282E-8704-495E-A061-03EE4A18BF18}" type="pres">
      <dgm:prSet presAssocID="{3971243C-D10E-4084-8801-19933F3197C9}" presName="textRect" presStyleLbl="revTx" presStyleIdx="3" presStyleCnt="4">
        <dgm:presLayoutVars>
          <dgm:chMax val="1"/>
          <dgm:chPref val="1"/>
        </dgm:presLayoutVars>
      </dgm:prSet>
      <dgm:spPr/>
    </dgm:pt>
  </dgm:ptLst>
  <dgm:cxnLst>
    <dgm:cxn modelId="{4114A20B-A403-436F-B658-0C49C46AC5B6}" type="presOf" srcId="{1E7EAD1E-0B64-4CFC-A377-5E2FD0C9189F}" destId="{E637E45F-F479-4B59-A998-CC747181523D}" srcOrd="0" destOrd="0" presId="urn:microsoft.com/office/officeart/2018/5/layout/IconLeafLabelList"/>
    <dgm:cxn modelId="{EBD7360F-5290-4A6B-974F-A9CE05AB316A}" type="presOf" srcId="{E169FAC7-C8C1-4B55-9806-666E112C62A8}" destId="{387B66DC-9B87-448C-9A61-677202891AEC}" srcOrd="0" destOrd="0" presId="urn:microsoft.com/office/officeart/2018/5/layout/IconLeafLabelList"/>
    <dgm:cxn modelId="{8750F816-D910-44F7-B0FC-53A4B8AB2EE1}" type="presOf" srcId="{465D81C9-C631-4F28-BC71-996A08B79373}" destId="{3C299D7D-C7BC-4E91-A1B6-0CAD712DE722}" srcOrd="0" destOrd="0" presId="urn:microsoft.com/office/officeart/2018/5/layout/IconLeafLabelList"/>
    <dgm:cxn modelId="{5A9A181F-B1F3-4B38-908B-A144E15EE1BE}" type="presOf" srcId="{3971243C-D10E-4084-8801-19933F3197C9}" destId="{96B7282E-8704-495E-A061-03EE4A18BF18}" srcOrd="0" destOrd="0" presId="urn:microsoft.com/office/officeart/2018/5/layout/IconLeafLabelList"/>
    <dgm:cxn modelId="{F2919430-4961-4B71-A46F-94827D8F46E5}" srcId="{1E7EAD1E-0B64-4CFC-A377-5E2FD0C9189F}" destId="{1DBCB807-A8E4-4781-B43B-CD952E59AE8F}" srcOrd="2" destOrd="0" parTransId="{1B7A891C-0FF9-40D5-B9AF-6DDAED33D1F7}" sibTransId="{B507ECC9-3A0C-4CC2-A377-1AB895C7CEEC}"/>
    <dgm:cxn modelId="{4F438F8A-7AFE-4E3E-A4D4-A6F3AF4D07E5}" srcId="{1E7EAD1E-0B64-4CFC-A377-5E2FD0C9189F}" destId="{465D81C9-C631-4F28-BC71-996A08B79373}" srcOrd="0" destOrd="0" parTransId="{80D7B76B-3B4D-4ECF-8A86-4FE12BE9563D}" sibTransId="{2F3C011C-344F-43E3-A5DD-C3D886D0146E}"/>
    <dgm:cxn modelId="{8628A59B-C48F-4E72-B8EF-5775768D5BB5}" type="presOf" srcId="{1DBCB807-A8E4-4781-B43B-CD952E59AE8F}" destId="{8C31D3BF-B0D5-42BA-8C17-5575A0970D69}" srcOrd="0" destOrd="0" presId="urn:microsoft.com/office/officeart/2018/5/layout/IconLeafLabelList"/>
    <dgm:cxn modelId="{F5C697D9-BE9A-4D5D-9133-5DC825AD6BC2}" srcId="{1E7EAD1E-0B64-4CFC-A377-5E2FD0C9189F}" destId="{E169FAC7-C8C1-4B55-9806-666E112C62A8}" srcOrd="1" destOrd="0" parTransId="{E23F642D-F628-4B6F-97F6-3B263F5AA33E}" sibTransId="{DAEC8AE9-AAC2-4E86-A7D7-555DD426F13F}"/>
    <dgm:cxn modelId="{29672DF9-F9D0-4E8A-B89D-C202CD198874}" srcId="{1E7EAD1E-0B64-4CFC-A377-5E2FD0C9189F}" destId="{3971243C-D10E-4084-8801-19933F3197C9}" srcOrd="3" destOrd="0" parTransId="{B9170306-B2F9-4C6B-9E1F-78AF85BCDC99}" sibTransId="{C6538BD5-47CA-42DB-BADC-38FCD7D1AED5}"/>
    <dgm:cxn modelId="{35B66313-CBB4-49A4-B448-0B514BF5188E}" type="presParOf" srcId="{E637E45F-F479-4B59-A998-CC747181523D}" destId="{C38BAB31-9B5A-4825-B1E1-86D0C9FF225A}" srcOrd="0" destOrd="0" presId="urn:microsoft.com/office/officeart/2018/5/layout/IconLeafLabelList"/>
    <dgm:cxn modelId="{FA710CE6-91CC-444C-9371-0DC869C41F69}" type="presParOf" srcId="{C38BAB31-9B5A-4825-B1E1-86D0C9FF225A}" destId="{6975CEFC-443B-44A3-8D2E-ED2D518D4F7C}" srcOrd="0" destOrd="0" presId="urn:microsoft.com/office/officeart/2018/5/layout/IconLeafLabelList"/>
    <dgm:cxn modelId="{5D617109-6FAB-4680-ADF3-4A1CEFAFCAAC}" type="presParOf" srcId="{C38BAB31-9B5A-4825-B1E1-86D0C9FF225A}" destId="{BA55F304-6B85-4F05-A02E-984530250A5A}" srcOrd="1" destOrd="0" presId="urn:microsoft.com/office/officeart/2018/5/layout/IconLeafLabelList"/>
    <dgm:cxn modelId="{01701050-8EAC-425F-9C21-29BEE12EB09D}" type="presParOf" srcId="{C38BAB31-9B5A-4825-B1E1-86D0C9FF225A}" destId="{C10FE702-2BAD-420F-B157-9EAF33EA4E35}" srcOrd="2" destOrd="0" presId="urn:microsoft.com/office/officeart/2018/5/layout/IconLeafLabelList"/>
    <dgm:cxn modelId="{EFDEFD4A-4621-43DC-913C-7C9E8853A4C4}" type="presParOf" srcId="{C38BAB31-9B5A-4825-B1E1-86D0C9FF225A}" destId="{3C299D7D-C7BC-4E91-A1B6-0CAD712DE722}" srcOrd="3" destOrd="0" presId="urn:microsoft.com/office/officeart/2018/5/layout/IconLeafLabelList"/>
    <dgm:cxn modelId="{87FA9219-A4AE-4331-B551-FC6A57A87C61}" type="presParOf" srcId="{E637E45F-F479-4B59-A998-CC747181523D}" destId="{42F66252-8E3E-4AAD-8EA3-A3428110C33C}" srcOrd="1" destOrd="0" presId="urn:microsoft.com/office/officeart/2018/5/layout/IconLeafLabelList"/>
    <dgm:cxn modelId="{C7514745-724B-4085-8A97-E99B6CD387BD}" type="presParOf" srcId="{E637E45F-F479-4B59-A998-CC747181523D}" destId="{1BCAB386-496C-437D-92CD-E1C68228A788}" srcOrd="2" destOrd="0" presId="urn:microsoft.com/office/officeart/2018/5/layout/IconLeafLabelList"/>
    <dgm:cxn modelId="{F569A780-54B9-4219-89D1-EB39E8B71046}" type="presParOf" srcId="{1BCAB386-496C-437D-92CD-E1C68228A788}" destId="{84174FCC-00FF-4839-994A-134B772F7B0B}" srcOrd="0" destOrd="0" presId="urn:microsoft.com/office/officeart/2018/5/layout/IconLeafLabelList"/>
    <dgm:cxn modelId="{481780A4-5B97-461B-90D4-39CB738D6565}" type="presParOf" srcId="{1BCAB386-496C-437D-92CD-E1C68228A788}" destId="{DD35901B-9FE6-497C-B617-B88D3E1B3973}" srcOrd="1" destOrd="0" presId="urn:microsoft.com/office/officeart/2018/5/layout/IconLeafLabelList"/>
    <dgm:cxn modelId="{46D0DC60-D600-4F68-8692-5A14CBE94CCA}" type="presParOf" srcId="{1BCAB386-496C-437D-92CD-E1C68228A788}" destId="{2CF42484-28D0-498F-8459-60836032FA1D}" srcOrd="2" destOrd="0" presId="urn:microsoft.com/office/officeart/2018/5/layout/IconLeafLabelList"/>
    <dgm:cxn modelId="{34F4A59A-FE29-406E-9A49-91C7BD19BCBD}" type="presParOf" srcId="{1BCAB386-496C-437D-92CD-E1C68228A788}" destId="{387B66DC-9B87-448C-9A61-677202891AEC}" srcOrd="3" destOrd="0" presId="urn:microsoft.com/office/officeart/2018/5/layout/IconLeafLabelList"/>
    <dgm:cxn modelId="{C6FBA2C6-60F2-44D1-BDAB-13102DACE1DC}" type="presParOf" srcId="{E637E45F-F479-4B59-A998-CC747181523D}" destId="{67ABDF25-D795-495A-A52D-A27FC0A6F014}" srcOrd="3" destOrd="0" presId="urn:microsoft.com/office/officeart/2018/5/layout/IconLeafLabelList"/>
    <dgm:cxn modelId="{FBAF2AA7-089D-492C-AC96-A4CC9017EA4C}" type="presParOf" srcId="{E637E45F-F479-4B59-A998-CC747181523D}" destId="{FB55C6B7-1497-4235-8626-5FDB9FE51B0E}" srcOrd="4" destOrd="0" presId="urn:microsoft.com/office/officeart/2018/5/layout/IconLeafLabelList"/>
    <dgm:cxn modelId="{FF20BA34-6EA4-417F-9E4E-ACC7C4FB9812}" type="presParOf" srcId="{FB55C6B7-1497-4235-8626-5FDB9FE51B0E}" destId="{E54F72BA-B8E4-467A-B6EB-50EDA50360AA}" srcOrd="0" destOrd="0" presId="urn:microsoft.com/office/officeart/2018/5/layout/IconLeafLabelList"/>
    <dgm:cxn modelId="{69938B38-104A-4BD0-926B-295B4DCE2890}" type="presParOf" srcId="{FB55C6B7-1497-4235-8626-5FDB9FE51B0E}" destId="{8158FA13-EB2C-466D-BCC9-4EA9FB6C06F6}" srcOrd="1" destOrd="0" presId="urn:microsoft.com/office/officeart/2018/5/layout/IconLeafLabelList"/>
    <dgm:cxn modelId="{48496D38-E474-4630-B873-7E3C96553D42}" type="presParOf" srcId="{FB55C6B7-1497-4235-8626-5FDB9FE51B0E}" destId="{49EF5B2E-FAC5-4518-9D61-5F05440AC68A}" srcOrd="2" destOrd="0" presId="urn:microsoft.com/office/officeart/2018/5/layout/IconLeafLabelList"/>
    <dgm:cxn modelId="{BFF55063-7CF2-4EE7-BE16-C8409CAA6FC9}" type="presParOf" srcId="{FB55C6B7-1497-4235-8626-5FDB9FE51B0E}" destId="{8C31D3BF-B0D5-42BA-8C17-5575A0970D69}" srcOrd="3" destOrd="0" presId="urn:microsoft.com/office/officeart/2018/5/layout/IconLeafLabelList"/>
    <dgm:cxn modelId="{F535B3C1-5ED2-4822-9715-E730F5E493F8}" type="presParOf" srcId="{E637E45F-F479-4B59-A998-CC747181523D}" destId="{A6173123-5167-4E03-9B60-C02481282812}" srcOrd="5" destOrd="0" presId="urn:microsoft.com/office/officeart/2018/5/layout/IconLeafLabelList"/>
    <dgm:cxn modelId="{C745156B-86B0-4505-84BC-A91A1465E448}" type="presParOf" srcId="{E637E45F-F479-4B59-A998-CC747181523D}" destId="{3A6C0545-4282-440F-83E5-32C763F77431}" srcOrd="6" destOrd="0" presId="urn:microsoft.com/office/officeart/2018/5/layout/IconLeafLabelList"/>
    <dgm:cxn modelId="{25F0F984-EA6E-4C30-8FBC-EF730FD25153}" type="presParOf" srcId="{3A6C0545-4282-440F-83E5-32C763F77431}" destId="{FC65F83C-0CD4-4680-888C-C11EDA66DC66}" srcOrd="0" destOrd="0" presId="urn:microsoft.com/office/officeart/2018/5/layout/IconLeafLabelList"/>
    <dgm:cxn modelId="{310DCACA-5C4C-41A9-B0A4-4350CBD26648}" type="presParOf" srcId="{3A6C0545-4282-440F-83E5-32C763F77431}" destId="{17C9EA6B-9322-432E-880B-7A9249D913AF}" srcOrd="1" destOrd="0" presId="urn:microsoft.com/office/officeart/2018/5/layout/IconLeafLabelList"/>
    <dgm:cxn modelId="{9E749D49-894E-481C-AFD4-175F911AE648}" type="presParOf" srcId="{3A6C0545-4282-440F-83E5-32C763F77431}" destId="{3A5B7836-7259-4C09-A6EA-D839B31DF811}" srcOrd="2" destOrd="0" presId="urn:microsoft.com/office/officeart/2018/5/layout/IconLeafLabelList"/>
    <dgm:cxn modelId="{5564D816-760A-4B31-BEC2-CFCD916E5C3B}" type="presParOf" srcId="{3A6C0545-4282-440F-83E5-32C763F77431}" destId="{96B7282E-8704-495E-A061-03EE4A18BF1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75CEFC-443B-44A3-8D2E-ED2D518D4F7C}">
      <dsp:nvSpPr>
        <dsp:cNvPr id="0" name=""/>
        <dsp:cNvSpPr/>
      </dsp:nvSpPr>
      <dsp:spPr>
        <a:xfrm>
          <a:off x="973190" y="785493"/>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55F304-6B85-4F05-A02E-984530250A5A}">
      <dsp:nvSpPr>
        <dsp:cNvPr id="0" name=""/>
        <dsp:cNvSpPr/>
      </dsp:nvSpPr>
      <dsp:spPr>
        <a:xfrm>
          <a:off x="1242597" y="1054900"/>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299D7D-C7BC-4E91-A1B6-0CAD712DE722}">
      <dsp:nvSpPr>
        <dsp:cNvPr id="0" name=""/>
        <dsp:cNvSpPr/>
      </dsp:nvSpPr>
      <dsp:spPr>
        <a:xfrm>
          <a:off x="569079"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Groups of three </a:t>
          </a:r>
        </a:p>
      </dsp:txBody>
      <dsp:txXfrm>
        <a:off x="569079" y="2443382"/>
        <a:ext cx="2072362" cy="720000"/>
      </dsp:txXfrm>
    </dsp:sp>
    <dsp:sp modelId="{84174FCC-00FF-4839-994A-134B772F7B0B}">
      <dsp:nvSpPr>
        <dsp:cNvPr id="0" name=""/>
        <dsp:cNvSpPr/>
      </dsp:nvSpPr>
      <dsp:spPr>
        <a:xfrm>
          <a:off x="3408216" y="785493"/>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35901B-9FE6-497C-B617-B88D3E1B3973}">
      <dsp:nvSpPr>
        <dsp:cNvPr id="0" name=""/>
        <dsp:cNvSpPr/>
      </dsp:nvSpPr>
      <dsp:spPr>
        <a:xfrm>
          <a:off x="3677623" y="1054900"/>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B66DC-9B87-448C-9A61-677202891AEC}">
      <dsp:nvSpPr>
        <dsp:cNvPr id="0" name=""/>
        <dsp:cNvSpPr/>
      </dsp:nvSpPr>
      <dsp:spPr>
        <a:xfrm>
          <a:off x="3004105"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dirty="0"/>
            <a:t>Feedback </a:t>
          </a:r>
        </a:p>
      </dsp:txBody>
      <dsp:txXfrm>
        <a:off x="3004105" y="2443382"/>
        <a:ext cx="2072362" cy="720000"/>
      </dsp:txXfrm>
    </dsp:sp>
    <dsp:sp modelId="{E54F72BA-B8E4-467A-B6EB-50EDA50360AA}">
      <dsp:nvSpPr>
        <dsp:cNvPr id="0" name=""/>
        <dsp:cNvSpPr/>
      </dsp:nvSpPr>
      <dsp:spPr>
        <a:xfrm>
          <a:off x="5843242" y="785493"/>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58FA13-EB2C-466D-BCC9-4EA9FB6C06F6}">
      <dsp:nvSpPr>
        <dsp:cNvPr id="0" name=""/>
        <dsp:cNvSpPr/>
      </dsp:nvSpPr>
      <dsp:spPr>
        <a:xfrm>
          <a:off x="6112649" y="1054900"/>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31D3BF-B0D5-42BA-8C17-5575A0970D69}">
      <dsp:nvSpPr>
        <dsp:cNvPr id="0" name=""/>
        <dsp:cNvSpPr/>
      </dsp:nvSpPr>
      <dsp:spPr>
        <a:xfrm>
          <a:off x="5439131"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Create bonds of community </a:t>
          </a:r>
        </a:p>
      </dsp:txBody>
      <dsp:txXfrm>
        <a:off x="5439131" y="2443382"/>
        <a:ext cx="2072362" cy="720000"/>
      </dsp:txXfrm>
    </dsp:sp>
    <dsp:sp modelId="{FC65F83C-0CD4-4680-888C-C11EDA66DC66}">
      <dsp:nvSpPr>
        <dsp:cNvPr id="0" name=""/>
        <dsp:cNvSpPr/>
      </dsp:nvSpPr>
      <dsp:spPr>
        <a:xfrm>
          <a:off x="8278268" y="785493"/>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C9EA6B-9322-432E-880B-7A9249D913AF}">
      <dsp:nvSpPr>
        <dsp:cNvPr id="0" name=""/>
        <dsp:cNvSpPr/>
      </dsp:nvSpPr>
      <dsp:spPr>
        <a:xfrm>
          <a:off x="8547675" y="1054900"/>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B7282E-8704-495E-A061-03EE4A18BF18}">
      <dsp:nvSpPr>
        <dsp:cNvPr id="0" name=""/>
        <dsp:cNvSpPr/>
      </dsp:nvSpPr>
      <dsp:spPr>
        <a:xfrm>
          <a:off x="7874157" y="2443382"/>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Intrinsic motivation </a:t>
          </a:r>
        </a:p>
      </dsp:txBody>
      <dsp:txXfrm>
        <a:off x="7874157" y="2443382"/>
        <a:ext cx="2072362"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27A944-DFF2-4F4D-B559-DE1E37A1677A}" type="datetimeFigureOut">
              <a:rPr lang="en-US" smtClean="0"/>
              <a:t>3/12/24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CAE1CC-3B93-8E40-9932-A8B1A42969D7}" type="slidenum">
              <a:rPr lang="en-US" smtClean="0"/>
              <a:t>‹#›</a:t>
            </a:fld>
            <a:endParaRPr lang="en-US"/>
          </a:p>
        </p:txBody>
      </p:sp>
    </p:spTree>
    <p:extLst>
      <p:ext uri="{BB962C8B-B14F-4D97-AF65-F5344CB8AC3E}">
        <p14:creationId xmlns:p14="http://schemas.microsoft.com/office/powerpoint/2010/main" val="2073964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2</a:t>
            </a:fld>
            <a:endParaRPr lang="en-US"/>
          </a:p>
        </p:txBody>
      </p:sp>
    </p:spTree>
    <p:extLst>
      <p:ext uri="{BB962C8B-B14F-4D97-AF65-F5344CB8AC3E}">
        <p14:creationId xmlns:p14="http://schemas.microsoft.com/office/powerpoint/2010/main" val="36982376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3</a:t>
            </a:fld>
            <a:endParaRPr lang="en-US"/>
          </a:p>
        </p:txBody>
      </p:sp>
    </p:spTree>
    <p:extLst>
      <p:ext uri="{BB962C8B-B14F-4D97-AF65-F5344CB8AC3E}">
        <p14:creationId xmlns:p14="http://schemas.microsoft.com/office/powerpoint/2010/main" val="2495698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Warmup: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will be explaining the importance of footwork and how it can help climbers overcome challenges as well as talking about the significance of utilising centre of gravity will benefit of how your climb to understand their actions on the wall will affect where the body will end up.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start with warmups, we will be starting with a light jog or skipping rope to get the blood going and mussels started for about 2-3 minuets followed by dynamic stretches for another 2 minuets.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Traversing on the wall will be the second part of the warmup and I will be able to observe footwork and sense of gravity to be able to create an understanding of who needs to be parried up with who depending on skill level</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Climbing exercises such as dead hangs, lock offs will lose up muscles so that climbers will be ready for the wall and lose as we don’t want to damage the mucusless. </a:t>
            </a:r>
          </a:p>
          <a:p>
            <a:endParaRPr lang="en-US" dirty="0"/>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wish for this session I use a social learning theory so that they can learn from each other by observing. This allows me to use more of an abdicratic approach by steeping back and observing myself. By allowing the students to work together on their own they will have a much higher understanding from multiple different points of view as well as learning it from themselves.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Foot swaps will be introduced into the development so that the climbers will be able to utilise them with their skills to understand how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style of teaching i wish to implement is a guided discovery teaching style where I will show them how to do certain foot work and then in pairs they will go and work on those moves. By showing them first how and then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Using centre of gravity (CoG) will allow for a higher understanding of how your body works with its weight and how your weight can affect the climbers body position. Howett, and Schirrmacher, (2013) explains that depending on the hold requires different movement skills to achieve the intended goal of progressing in the route. By allowing the understanding of CoG this will definitely give the climbers an idea of how to utilise their weight to the best of their ability to complete the climb without getting to exhausted or overuse of certain muscles damaging them. It will also give them more of an understanding of their own biochemical principal and how to use it to the best of their ability </a:t>
            </a:r>
          </a:p>
          <a:p>
            <a:endParaRPr lang="en-GB" sz="1800" kern="100" dirty="0">
              <a:solidFill>
                <a:srgbClr val="000080"/>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GB" sz="1800" dirty="0">
                <a:solidFill>
                  <a:srgbClr val="000080"/>
                </a:solidFill>
                <a:effectLst/>
                <a:latin typeface="Times New Roman" panose="02020603050405020304" pitchFamily="18" charset="0"/>
                <a:ea typeface="Times New Roman" panose="02020603050405020304" pitchFamily="18" charset="0"/>
              </a:rPr>
              <a:t>Gentle Stretching (5 minutes) </a:t>
            </a:r>
          </a:p>
          <a:p>
            <a:r>
              <a:rPr lang="en-GB" sz="1800" dirty="0">
                <a:solidFill>
                  <a:srgbClr val="000080"/>
                </a:solidFill>
                <a:effectLst/>
                <a:latin typeface="Times New Roman" panose="02020603050405020304" pitchFamily="18" charset="0"/>
                <a:ea typeface="Times New Roman" panose="02020603050405020304" pitchFamily="18" charset="0"/>
              </a:rPr>
              <a:t>Lead the group through a series of gentle stretches targeting the legs, hips, and upper body to aid in recovery and flexibility. </a:t>
            </a:r>
          </a:p>
          <a:p>
            <a:r>
              <a:rPr lang="en-GB" sz="1800" dirty="0">
                <a:solidFill>
                  <a:srgbClr val="000080"/>
                </a:solidFill>
                <a:effectLst/>
                <a:latin typeface="Times New Roman" panose="02020603050405020304" pitchFamily="18" charset="0"/>
                <a:ea typeface="Times New Roman" panose="02020603050405020304" pitchFamily="18" charset="0"/>
              </a:rPr>
              <a:t>Wrap up lesson give finial pointers and make sure that all equipment is cleaned up </a:t>
            </a: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4</a:t>
            </a:fld>
            <a:endParaRPr lang="en-US"/>
          </a:p>
        </p:txBody>
      </p:sp>
    </p:spTree>
    <p:extLst>
      <p:ext uri="{BB962C8B-B14F-4D97-AF65-F5344CB8AC3E}">
        <p14:creationId xmlns:p14="http://schemas.microsoft.com/office/powerpoint/2010/main" val="1072825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 the main body I wish for the organisation of this lesson to be done in pairs with people who have better footwork with people who have better sense of gravity. pair of two will allow me to observe their progress at different levels that they need. With the climbers Being able to teach each other and develop on their weaknesses it will allow for more understanding of their own knowledge allowing both the more advanced climber and the climber learning to advance both of their skills and knowledge. I will explain this to the group so that they know the reason I am putting people together in pairs or threes. By doing this it will make them understand why I need them in these groups so that the more advanced climbers don’t get agitated or bored of doing their work and can understand why they need to do techniques they already know. Climbers who are less confident to have will gain more of an understanding of why they will need the extra hand. This follows into the self-determination theory (</a:t>
            </a:r>
            <a:r>
              <a:rPr lang="en-US" sz="1800" dirty="0"/>
              <a:t>Deci, and Ryan,  2008)</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by giving not only relatedness but also competence of the other climbers allowing them to grow and develop from each other in a positive aspect it also gives them the autonomy to have that freedom with each other to work and develop as a group. </a:t>
            </a: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5</a:t>
            </a:fld>
            <a:endParaRPr lang="en-US"/>
          </a:p>
        </p:txBody>
      </p:sp>
    </p:spTree>
    <p:extLst>
      <p:ext uri="{BB962C8B-B14F-4D97-AF65-F5344CB8AC3E}">
        <p14:creationId xmlns:p14="http://schemas.microsoft.com/office/powerpoint/2010/main" val="3966189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wish for this session I use a social learning theory so that they can learn from each other by observing. This allows me to use more of an abdicratic approach by steeping back and observing myself. By allowing the students to work together on their own they will have a much higher understanding from multiple different points of view as well as learning it from themselves.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Foot swaps will be introduced into the development so that the climbers will be able to utilise them with their skills to understand how they can move and understand the layout of the wall with much more ease. </a:t>
            </a:r>
          </a:p>
          <a:p>
            <a:endParaRPr lang="en-US" dirty="0"/>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style of teaching i wish to implement is a guided discovery teaching style where I will show them how to do certain foot work and then in pairs they will go and work on those moves. By showing them first how and then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Using centre of gravity (CoG) will allow for a higher understanding of how your body works with its weight and how your weight can affect the climbers body position. Howett, and Schirrmacher, (2013) explains that depending on the hold requires different movement skills to achieve the intended goal of progressing in the route. By allowing the understanding of CoG this will give the climbers an idea of how to utilise their weight to the best of their ability to complete the climb without getting too exhausted or overuse of certain muscles damaging them. It will also give them more of an understanding of their own biochemical principal and how to use it to the best of their ability </a:t>
            </a: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6</a:t>
            </a:fld>
            <a:endParaRPr lang="en-US"/>
          </a:p>
        </p:txBody>
      </p:sp>
    </p:spTree>
    <p:extLst>
      <p:ext uri="{BB962C8B-B14F-4D97-AF65-F5344CB8AC3E}">
        <p14:creationId xmlns:p14="http://schemas.microsoft.com/office/powerpoint/2010/main" val="1345312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sz="1200" dirty="0">
              <a:solidFill>
                <a:srgbClr val="222222"/>
              </a:solidFill>
              <a:latin typeface="Arial" panose="020B0604020202020204" pitchFamily="34" charset="0"/>
            </a:endParaRPr>
          </a:p>
          <a:p>
            <a:pPr marL="0" indent="0">
              <a:buNone/>
            </a:pPr>
            <a:r>
              <a:rPr lang="en-US" sz="1200" dirty="0"/>
              <a:t>Aims and objectives:</a:t>
            </a:r>
          </a:p>
          <a:p>
            <a:r>
              <a:rPr lang="en-US" sz="1200" dirty="0"/>
              <a:t>Improve footwork for bouldering- the objective would be able to make sure that everyone by the end of the session has good footwork and can traverse the wall using one color.</a:t>
            </a:r>
          </a:p>
          <a:p>
            <a:endParaRPr lang="en-US" sz="1200" dirty="0"/>
          </a:p>
          <a:p>
            <a:r>
              <a:rPr lang="en-US" sz="1200" dirty="0"/>
              <a:t>Work on climbing center of gravity awareness for climbers- using </a:t>
            </a:r>
            <a:r>
              <a:rPr lang="en-GB" sz="1200" dirty="0">
                <a:solidFill>
                  <a:srgbClr val="222222"/>
                </a:solidFill>
                <a:latin typeface="Arial" panose="020B0604020202020204" pitchFamily="34" charset="0"/>
              </a:rPr>
              <a:t>Howett, and Schirrmacher, 2013 ‘FUNdamentals of Climbing’. Manchester: BMC, MCofS to </a:t>
            </a:r>
            <a:r>
              <a:rPr lang="en-GB" sz="1200" dirty="0" err="1">
                <a:solidFill>
                  <a:srgbClr val="222222"/>
                </a:solidFill>
                <a:latin typeface="Arial" panose="020B0604020202020204" pitchFamily="34" charset="0"/>
              </a:rPr>
              <a:t>explan</a:t>
            </a:r>
            <a:r>
              <a:rPr lang="en-GB" sz="1200" dirty="0">
                <a:solidFill>
                  <a:srgbClr val="222222"/>
                </a:solidFill>
                <a:latin typeface="Arial" panose="020B0604020202020204" pitchFamily="34" charset="0"/>
              </a:rPr>
              <a:t> how we can work on our sense of gravity whilst climbing will allow the climbers to understand how their actions on the wall will affect where the body will end up</a:t>
            </a:r>
            <a:r>
              <a:rPr lang="en-US" sz="1200" dirty="0"/>
              <a:t>.</a:t>
            </a:r>
          </a:p>
          <a:p>
            <a:endParaRPr lang="en-US" sz="1200" dirty="0"/>
          </a:p>
          <a:p>
            <a:r>
              <a:rPr lang="en-US" sz="1200" dirty="0"/>
              <a:t>Make sure that all skills are up to date and that people still remember.</a:t>
            </a:r>
          </a:p>
          <a:p>
            <a:pPr marL="0" indent="0">
              <a:buNone/>
            </a:pPr>
            <a:endParaRPr lang="en-GB" sz="1200" dirty="0">
              <a:solidFill>
                <a:srgbClr val="222222"/>
              </a:solidFill>
              <a:latin typeface="Arial" panose="020B0604020202020204" pitchFamily="34" charset="0"/>
            </a:endParaRPr>
          </a:p>
          <a:p>
            <a:r>
              <a:rPr lang="en-US" dirty="0"/>
              <a:t>Teaching methods: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Trying a more student-based lesson where they work with each other rather and implementing Rotter, (2021) Social learning theory to implement an abdicratic approach with the climbers will allow them to work with climbers of different skills so they can work together to help improve techniques they struggle with. </a:t>
            </a:r>
          </a:p>
          <a:p>
            <a:endParaRPr lang="en-GB" sz="1200" dirty="0">
              <a:solidFill>
                <a:srgbClr val="222222"/>
              </a:solidFill>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222222"/>
                </a:solidFill>
                <a:latin typeface="Arial" panose="020B0604020202020204" pitchFamily="34" charset="0"/>
              </a:rPr>
              <a:t>Session activity: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Warmup-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200" dirty="0"/>
              <a:t>Main body- Second session will be using traversing with multiple different foot techniques as well as checking how our body reacts to certain moves</a:t>
            </a: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7</a:t>
            </a:fld>
            <a:endParaRPr lang="en-US"/>
          </a:p>
        </p:txBody>
      </p:sp>
    </p:spTree>
    <p:extLst>
      <p:ext uri="{BB962C8B-B14F-4D97-AF65-F5344CB8AC3E}">
        <p14:creationId xmlns:p14="http://schemas.microsoft.com/office/powerpoint/2010/main" val="1141918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Grip strength and technique will allow for longer climbs and improved skill with climbs. By allowing the climbers to increase their grip strength it will improve their climbing ability and allow them to understand how to utilise holds better whilst keeping their endurances up.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Use of multiple grip techniques in one climb contributes to development of climbing skill with harder climbs as well as how to use the holds to the best of their ability.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Increased flexibility and mobility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Activation of specific climbing muscles</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Injury prevention</a:t>
            </a: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8</a:t>
            </a:fld>
            <a:endParaRPr lang="en-US"/>
          </a:p>
        </p:txBody>
      </p:sp>
    </p:spTree>
    <p:extLst>
      <p:ext uri="{BB962C8B-B14F-4D97-AF65-F5344CB8AC3E}">
        <p14:creationId xmlns:p14="http://schemas.microsoft.com/office/powerpoint/2010/main" val="439179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 would like this to be done with three groups of three and have them work together by giving feedback and understanding to each other so that they can create bonds of community and understanding of each other. This will allow them to feel more comfortable with each other and allow for more motivation within the lessons as they will be able to motivate each other with the use of feedback. Mouratidis, et al, (2008) talks about how the use of positive feedback used in a coaching perspective can be used to push froward an intrinsic motivation when it is coupled for the need for autonomy. This pushes for the need for self-satisfaction and to try and complete the tasks or boulder problems with a greater motivation whilst having respect for each other. This feedback will also give them reason and direction to move forward whilst keeping each other entertained by helping someone else to understand will give them more of an understanding for someone who may be more experienced but doesn’t see places to improve on until later.</a:t>
            </a: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9</a:t>
            </a:fld>
            <a:endParaRPr lang="en-US"/>
          </a:p>
        </p:txBody>
      </p:sp>
    </p:spTree>
    <p:extLst>
      <p:ext uri="{BB962C8B-B14F-4D97-AF65-F5344CB8AC3E}">
        <p14:creationId xmlns:p14="http://schemas.microsoft.com/office/powerpoint/2010/main" val="1076641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this session I wish to have a bit more of reciprocal teaching style with flash cards and students giving each other feedback on their grip technique this will be done in groups of three and a group of four. According to </a:t>
            </a:r>
            <a:r>
              <a:rPr lang="en-US" sz="1800" dirty="0"/>
              <a:t>Forrest, (2004) the learner and the user are reliant on one another as the I will be reliant on the fact that the climbers have some knowledge of the holds as well as them realigning on me to fill in gaps and give them direction of how to use their knowledge.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This way the students will be doing using a </a:t>
            </a:r>
            <a:r>
              <a:rPr lang="en-GB" sz="5400" dirty="0"/>
              <a:t>Constructivist Learning Theory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With reference to </a:t>
            </a:r>
            <a:r>
              <a:rPr lang="en-GB" sz="2800" b="0" i="0" dirty="0">
                <a:solidFill>
                  <a:srgbClr val="222222"/>
                </a:solidFill>
                <a:effectLst/>
                <a:latin typeface="Arial" panose="020B0604020202020204" pitchFamily="34" charset="0"/>
              </a:rPr>
              <a:t>Slavin, (2003) we can understand that there will be better development with more interaction with capable peers, understanding of their own zone of proximal development and cognitive apprentices. It will also be useful for getting rid of any barriers </a:t>
            </a:r>
            <a:r>
              <a:rPr lang="en-GB" sz="1800" b="0" i="0" kern="100" dirty="0">
                <a:solidFill>
                  <a:srgbClr val="222222"/>
                </a:solidFill>
                <a:effectLst/>
                <a:latin typeface="Calibri" panose="020F0502020204030204" pitchFamily="34" charset="0"/>
                <a:cs typeface="Times New Roman" panose="02020603050405020304" pitchFamily="18" charset="0"/>
              </a:rPr>
              <a:t>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y using the reciprocal teaching style as well with flash cards they will be able to help each other with proper direction of what they need to achieve with a physical representation of what the technique and hold looks like. With these flash cards describing how they can utilise the holds to their advantage. </a:t>
            </a: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10</a:t>
            </a:fld>
            <a:endParaRPr lang="en-US"/>
          </a:p>
        </p:txBody>
      </p:sp>
    </p:spTree>
    <p:extLst>
      <p:ext uri="{BB962C8B-B14F-4D97-AF65-F5344CB8AC3E}">
        <p14:creationId xmlns:p14="http://schemas.microsoft.com/office/powerpoint/2010/main" val="15368986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Introduce that we will be combining both footwork skills and hold skill together and that we want to improve and apply all skills together.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Circulate blood though finger movement and ankle rotation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5 minuet jog or skip to warm up blood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Dynamic stretches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Traverse of wall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Application on the wall will entail many different details such as setting up boulder problems with a variety of movements and challenges. This will push the climbers to use all of their skills to the best of their ability and make them realise how they have improved there climbing for the better. Encourage climbers to apply footwork techniques and identification skills learned within the session Provide feedback on footwork, body position and hold utilisation as climbers attempt problems.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12</a:t>
            </a:fld>
            <a:endParaRPr lang="en-US"/>
          </a:p>
        </p:txBody>
      </p:sp>
    </p:spTree>
    <p:extLst>
      <p:ext uri="{BB962C8B-B14F-4D97-AF65-F5344CB8AC3E}">
        <p14:creationId xmlns:p14="http://schemas.microsoft.com/office/powerpoint/2010/main" val="1211547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noProof="0" dirty="0">
                <a:effectLst/>
                <a:latin typeface="Calibri" panose="020F0502020204030204" pitchFamily="34" charset="0"/>
                <a:ea typeface="Calibri" panose="020F0502020204030204" pitchFamily="34" charset="0"/>
                <a:cs typeface="Times New Roman" panose="02020603050405020304" pitchFamily="18" charset="0"/>
              </a:rPr>
              <a:t>Again, I would like the climbers to be in teams of two and a team of three. So, they can give each other feedback on their work.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noProof="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noProof="0" dirty="0">
                <a:effectLst/>
                <a:latin typeface="Calibri" panose="020F0502020204030204" pitchFamily="34" charset="0"/>
                <a:ea typeface="Calibri" panose="020F0502020204030204" pitchFamily="34" charset="0"/>
                <a:cs typeface="Times New Roman" panose="02020603050405020304" pitchFamily="18" charset="0"/>
              </a:rPr>
              <a:t>By now the group has been with each other for a while and I wish for them to choose what to work on in groups if people want to mainly develop on their foot work or hand strength, they can choose to do a completely different activity all together. This will allow for more diverse session where they will be able to work with each other as well as being independent with their personalised learning. I hope that with the groups they will get specific help to the the place they wish to have the most development. </a:t>
            </a:r>
            <a:r>
              <a:rPr lang="en-GB" sz="1800" noProof="0" dirty="0"/>
              <a:t>Nan Cenka, Santoso, and Junus, (2022) found evidence that personalised learning has positive impacts that we want to see within our groups such as helping climbers with planning, monitoring and evaluating their progress, promotes collaboration with the climbers. This shows that personalised learning will be useful for the organisation of this session.</a:t>
            </a:r>
            <a:endParaRPr lang="en-GB" sz="1800" kern="100" noProof="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13</a:t>
            </a:fld>
            <a:endParaRPr lang="en-US"/>
          </a:p>
        </p:txBody>
      </p:sp>
    </p:spTree>
    <p:extLst>
      <p:ext uri="{BB962C8B-B14F-4D97-AF65-F5344CB8AC3E}">
        <p14:creationId xmlns:p14="http://schemas.microsoft.com/office/powerpoint/2010/main" val="2140393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this session as it is the final session, I wish for the teaching style to be done as Learner-Designed individual program . With reference to </a:t>
            </a:r>
            <a:r>
              <a:rPr lang="en-US" sz="1800" dirty="0"/>
              <a:t>Chatoupis, (2018)</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By allowing the climbers to explore the subject of previous session with footwork, sense of gravity, hold identification, and grip strength their skills will be able more adapted so they can be able to explore more diverse ways into creativity and critical thinking of how they use their skills to improve. This will also help to develop their own personalised learning where they can tailor their challenges for  themselves and find more motivation within those challenges as they will be guided by intrinsic motivation.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doing this with filming their progress and development with fellow climbers they will be able to understand how much they have developed over the sessions as well as be able to give credible feedback to each other. This paired with the fact that people will have been working with each other for a while will allow for understanding within the group allowing for more people to feel comfortable to say what they want to say to help other climbers with their foot placement, grip technique.</a:t>
            </a:r>
          </a:p>
          <a:p>
            <a:endParaRPr lang="en-US" dirty="0"/>
          </a:p>
        </p:txBody>
      </p:sp>
      <p:sp>
        <p:nvSpPr>
          <p:cNvPr id="4" name="Slide Number Placeholder 3"/>
          <p:cNvSpPr>
            <a:spLocks noGrp="1"/>
          </p:cNvSpPr>
          <p:nvPr>
            <p:ph type="sldNum" sz="quarter" idx="5"/>
          </p:nvPr>
        </p:nvSpPr>
        <p:spPr/>
        <p:txBody>
          <a:bodyPr/>
          <a:lstStyle/>
          <a:p>
            <a:fld id="{1CCAE1CC-3B93-8E40-9932-A8B1A42969D7}" type="slidenum">
              <a:rPr lang="en-US" smtClean="0"/>
              <a:t>14</a:t>
            </a:fld>
            <a:endParaRPr lang="en-US"/>
          </a:p>
        </p:txBody>
      </p:sp>
    </p:spTree>
    <p:extLst>
      <p:ext uri="{BB962C8B-B14F-4D97-AF65-F5344CB8AC3E}">
        <p14:creationId xmlns:p14="http://schemas.microsoft.com/office/powerpoint/2010/main" val="3165629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1954A-2259-8CD7-1AC7-4281BF83229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F65249-F798-0F11-28FD-BB583C2210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B12F00C-7179-BD7F-BAE3-B78E1FF3217E}"/>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5" name="Footer Placeholder 4">
            <a:extLst>
              <a:ext uri="{FF2B5EF4-FFF2-40B4-BE49-F238E27FC236}">
                <a16:creationId xmlns:a16="http://schemas.microsoft.com/office/drawing/2014/main" id="{59D85ABD-F6EB-958A-9EB2-12E33E7A96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F100CD-EB12-2E02-6D31-149905BFA628}"/>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882295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4C1DC-AAA9-1275-569E-06907EA8493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09CDBF-E780-A77A-504E-3C8F97C0EF9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E5ACFB-9717-5D3C-E10F-0F2D541073A2}"/>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5" name="Footer Placeholder 4">
            <a:extLst>
              <a:ext uri="{FF2B5EF4-FFF2-40B4-BE49-F238E27FC236}">
                <a16:creationId xmlns:a16="http://schemas.microsoft.com/office/drawing/2014/main" id="{EE2AB5F5-4C61-9B77-8F51-D302EC9A84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B8C389-3704-8370-9CD8-DE2069F41EDF}"/>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2847822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2872D-4062-05B7-8D3E-1856B66DFCB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49F378A-7FB4-C733-B1FF-5863779B1F2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89E3CD1-5003-15E7-93A4-1B4D6321E23B}"/>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5" name="Footer Placeholder 4">
            <a:extLst>
              <a:ext uri="{FF2B5EF4-FFF2-40B4-BE49-F238E27FC236}">
                <a16:creationId xmlns:a16="http://schemas.microsoft.com/office/drawing/2014/main" id="{D7E36676-70E0-39D7-2858-DC2F7D9F95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26DBC9-E86A-5E42-B564-9C4A75257536}"/>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2830426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97018-DBD0-7883-7B1A-DE5D4929AB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A963DF-E278-D17D-EDA7-4970D7E97C8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C4324AB-0D08-280E-EBEC-A79580E86E0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2D3FDC8-195F-FA7F-8568-6E6165D4E194}"/>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6" name="Footer Placeholder 5">
            <a:extLst>
              <a:ext uri="{FF2B5EF4-FFF2-40B4-BE49-F238E27FC236}">
                <a16:creationId xmlns:a16="http://schemas.microsoft.com/office/drawing/2014/main" id="{05C5A0D6-DC18-3F1B-4687-4B53ADAA55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9EC33E-8547-C173-78FA-63172C46F052}"/>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1636314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024A0-BED0-30BD-3652-42D6AEA555B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2B08D4-110F-EDC1-E2D3-92B500AC82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00AB3B1-F524-DCAE-4E9B-F21B7962B4E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B51EB3-672A-7812-9FCB-871C9EAD18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82AD9F2-100B-DC43-E511-F541B8553D2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2A26FFB-0098-2E5E-6646-3783BDCFB18F}"/>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8" name="Footer Placeholder 7">
            <a:extLst>
              <a:ext uri="{FF2B5EF4-FFF2-40B4-BE49-F238E27FC236}">
                <a16:creationId xmlns:a16="http://schemas.microsoft.com/office/drawing/2014/main" id="{E1FA022B-7947-2BB7-84B9-2DC71B92B1B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57C00-8191-25BF-E8EF-A30717F64098}"/>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819054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59F14-E8CC-F010-AC11-353039B8F8F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E7BADAA-FB59-E8EB-DF90-4536149F5BD2}"/>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4" name="Footer Placeholder 3">
            <a:extLst>
              <a:ext uri="{FF2B5EF4-FFF2-40B4-BE49-F238E27FC236}">
                <a16:creationId xmlns:a16="http://schemas.microsoft.com/office/drawing/2014/main" id="{08F371F7-507F-FDD3-7636-034A222DFFD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2CE2C5-B251-9D2C-63A1-5EDD55F374E9}"/>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92783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A14E7-6C4F-F98D-8050-83DC068BF4F8}"/>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3" name="Footer Placeholder 2">
            <a:extLst>
              <a:ext uri="{FF2B5EF4-FFF2-40B4-BE49-F238E27FC236}">
                <a16:creationId xmlns:a16="http://schemas.microsoft.com/office/drawing/2014/main" id="{360A299C-3D69-F755-60A3-DFFA564E394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181C8EB-E81D-A556-32A8-2A2122DF4181}"/>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2395868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5686A-CEDB-872C-CE9D-6D801F7018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2E7B79D-76AE-679D-4418-9F3D4276EA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75D1353-5B21-5E75-3563-CA4A45F9E4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27212B-84BE-B652-57A4-1BDDE02457F0}"/>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6" name="Footer Placeholder 5">
            <a:extLst>
              <a:ext uri="{FF2B5EF4-FFF2-40B4-BE49-F238E27FC236}">
                <a16:creationId xmlns:a16="http://schemas.microsoft.com/office/drawing/2014/main" id="{48E9E625-D814-E153-CDF5-2FB96D0D5F7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90069-554C-7089-3499-25062ED5A5E7}"/>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1077310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3C1C9-98B1-40FF-9B76-A2F344A5758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9FDE00-DDEE-2C1C-9879-3E50B38361A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37BDA8F-1D69-8E36-8036-D49828ACB6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0302428-1E0C-5736-278D-91D17A3A21AF}"/>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6" name="Footer Placeholder 5">
            <a:extLst>
              <a:ext uri="{FF2B5EF4-FFF2-40B4-BE49-F238E27FC236}">
                <a16:creationId xmlns:a16="http://schemas.microsoft.com/office/drawing/2014/main" id="{4986A64A-9E9A-5098-F1B1-A326A8F2BD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5357D1-392C-928F-5EF3-356B92164B34}"/>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1119239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458E9-B787-3B63-FDE5-4185772E52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A5ACAC-1172-D8B5-8ECC-68697CA5274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A94E5B-1AA6-CD21-65DF-87E2B4AF1283}"/>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5" name="Footer Placeholder 4">
            <a:extLst>
              <a:ext uri="{FF2B5EF4-FFF2-40B4-BE49-F238E27FC236}">
                <a16:creationId xmlns:a16="http://schemas.microsoft.com/office/drawing/2014/main" id="{05E48768-DE4C-5267-8C93-5A87FED5C4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21A985-836A-792E-7539-937F8CA618EF}"/>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4094354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B29AEB-83B0-C733-0460-65E39E10B67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BE75A0D-4D16-B636-8ECC-96C51B86FE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1E7493-DA31-5A0A-1B05-649C2A557DCB}"/>
              </a:ext>
            </a:extLst>
          </p:cNvPr>
          <p:cNvSpPr>
            <a:spLocks noGrp="1"/>
          </p:cNvSpPr>
          <p:nvPr>
            <p:ph type="dt" sz="half" idx="10"/>
          </p:nvPr>
        </p:nvSpPr>
        <p:spPr/>
        <p:txBody>
          <a:bodyPr/>
          <a:lstStyle/>
          <a:p>
            <a:fld id="{DE2C8BCD-9A25-764A-A05A-19870FCF59B9}" type="datetimeFigureOut">
              <a:rPr lang="en-US" smtClean="0"/>
              <a:t>3/12/24</a:t>
            </a:fld>
            <a:endParaRPr lang="en-US"/>
          </a:p>
        </p:txBody>
      </p:sp>
      <p:sp>
        <p:nvSpPr>
          <p:cNvPr id="5" name="Footer Placeholder 4">
            <a:extLst>
              <a:ext uri="{FF2B5EF4-FFF2-40B4-BE49-F238E27FC236}">
                <a16:creationId xmlns:a16="http://schemas.microsoft.com/office/drawing/2014/main" id="{710267B6-2891-A76E-E7AC-5C38A29DC0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1C22C4-CBF7-A04D-670E-7E15385EB94F}"/>
              </a:ext>
            </a:extLst>
          </p:cNvPr>
          <p:cNvSpPr>
            <a:spLocks noGrp="1"/>
          </p:cNvSpPr>
          <p:nvPr>
            <p:ph type="sldNum" sz="quarter" idx="12"/>
          </p:nvPr>
        </p:nvSpPr>
        <p:spPr/>
        <p:txBody>
          <a:bodyPr/>
          <a:lstStyle/>
          <a:p>
            <a:fld id="{F077735B-139D-304C-8E4A-7BD7F554C758}" type="slidenum">
              <a:rPr lang="en-US" smtClean="0"/>
              <a:t>‹#›</a:t>
            </a:fld>
            <a:endParaRPr lang="en-US"/>
          </a:p>
        </p:txBody>
      </p:sp>
    </p:spTree>
    <p:extLst>
      <p:ext uri="{BB962C8B-B14F-4D97-AF65-F5344CB8AC3E}">
        <p14:creationId xmlns:p14="http://schemas.microsoft.com/office/powerpoint/2010/main" val="4186847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A8A033-BF64-77AE-B578-CBCB73EA77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805BEAF-D4E8-33D7-FCFC-0B4208A5B9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10C0F4-85EB-0EFC-7866-60E29BCE5E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2C8BCD-9A25-764A-A05A-19870FCF59B9}" type="datetimeFigureOut">
              <a:rPr lang="en-US" smtClean="0"/>
              <a:t>3/12/24</a:t>
            </a:fld>
            <a:endParaRPr lang="en-US"/>
          </a:p>
        </p:txBody>
      </p:sp>
      <p:sp>
        <p:nvSpPr>
          <p:cNvPr id="5" name="Footer Placeholder 4">
            <a:extLst>
              <a:ext uri="{FF2B5EF4-FFF2-40B4-BE49-F238E27FC236}">
                <a16:creationId xmlns:a16="http://schemas.microsoft.com/office/drawing/2014/main" id="{57B0D171-C95B-28BF-3917-8ABF4737D5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1020DD-E324-E8D7-C834-D6F48A8AA0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77735B-139D-304C-8E4A-7BD7F554C758}" type="slidenum">
              <a:rPr lang="en-US" smtClean="0"/>
              <a:t>‹#›</a:t>
            </a:fld>
            <a:endParaRPr lang="en-US"/>
          </a:p>
        </p:txBody>
      </p:sp>
    </p:spTree>
    <p:extLst>
      <p:ext uri="{BB962C8B-B14F-4D97-AF65-F5344CB8AC3E}">
        <p14:creationId xmlns:p14="http://schemas.microsoft.com/office/powerpoint/2010/main" val="38252474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Climbing Coach: How to Find a Great One (2024 Guide)">
            <a:extLst>
              <a:ext uri="{FF2B5EF4-FFF2-40B4-BE49-F238E27FC236}">
                <a16:creationId xmlns:a16="http://schemas.microsoft.com/office/drawing/2014/main" id="{DB4B5041-8694-86B0-2E9C-58C2AA2E2413}"/>
              </a:ext>
            </a:extLst>
          </p:cNvPr>
          <p:cNvPicPr>
            <a:picLocks noChangeAspect="1" noChangeArrowheads="1"/>
          </p:cNvPicPr>
          <p:nvPr/>
        </p:nvPicPr>
        <p:blipFill rotWithShape="1">
          <a:blip r:embed="rId2">
            <a:alphaModFix amt="50000"/>
            <a:extLst>
              <a:ext uri="{28A0092B-C50C-407E-A947-70E740481C1C}">
                <a14:useLocalDpi xmlns:a14="http://schemas.microsoft.com/office/drawing/2010/main" val="0"/>
              </a:ext>
            </a:extLst>
          </a:blip>
          <a:srcRect t="16454" r="-1" b="5400"/>
          <a:stretch/>
        </p:blipFill>
        <p:spPr bwMode="auto">
          <a:xfrm>
            <a:off x="20" y="10"/>
            <a:ext cx="1218893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18E63C-6A54-2D0C-4C44-BD98491553D5}"/>
              </a:ext>
            </a:extLst>
          </p:cNvPr>
          <p:cNvSpPr>
            <a:spLocks noGrp="1"/>
          </p:cNvSpPr>
          <p:nvPr>
            <p:ph type="ctrTitle"/>
          </p:nvPr>
        </p:nvSpPr>
        <p:spPr>
          <a:xfrm>
            <a:off x="1524000" y="1122363"/>
            <a:ext cx="9144000" cy="3063240"/>
          </a:xfrm>
        </p:spPr>
        <p:txBody>
          <a:bodyPr>
            <a:normAutofit/>
          </a:bodyPr>
          <a:lstStyle/>
          <a:p>
            <a:r>
              <a:rPr lang="en-US" sz="6600" dirty="0"/>
              <a:t>Coaching course  </a:t>
            </a:r>
          </a:p>
        </p:txBody>
      </p:sp>
    </p:spTree>
    <p:extLst>
      <p:ext uri="{BB962C8B-B14F-4D97-AF65-F5344CB8AC3E}">
        <p14:creationId xmlns:p14="http://schemas.microsoft.com/office/powerpoint/2010/main" val="1848471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DBFFF-04B6-6710-E4E5-E486160237B5}"/>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B3C7F442-1F3A-27CC-3D40-93D321F2D362}"/>
              </a:ext>
            </a:extLst>
          </p:cNvPr>
          <p:cNvSpPr>
            <a:spLocks noGrp="1"/>
          </p:cNvSpPr>
          <p:nvPr>
            <p:ph idx="1"/>
          </p:nvPr>
        </p:nvSpPr>
        <p:spPr>
          <a:xfrm>
            <a:off x="838200" y="1825625"/>
            <a:ext cx="5373029" cy="4351338"/>
          </a:xfrm>
        </p:spPr>
        <p:txBody>
          <a:bodyPr>
            <a:normAutofit/>
          </a:bodyPr>
          <a:lstStyle/>
          <a:p>
            <a:r>
              <a:rPr lang="en-US" sz="2200" dirty="0"/>
              <a:t>The sport that I wish to talk about in this presentation is Bouldering. </a:t>
            </a:r>
          </a:p>
          <a:p>
            <a:r>
              <a:rPr lang="en-US" sz="2200" dirty="0"/>
              <a:t>Session 1: footwork and sense of gravity </a:t>
            </a:r>
          </a:p>
          <a:p>
            <a:r>
              <a:rPr lang="en-US" sz="2200" dirty="0"/>
              <a:t>Session 2: hold identification and grip strength </a:t>
            </a:r>
          </a:p>
          <a:p>
            <a:r>
              <a:rPr lang="en-US" sz="2200" dirty="0"/>
              <a:t>Session 3: Utilising all previous learned skills together. </a:t>
            </a:r>
          </a:p>
        </p:txBody>
      </p:sp>
      <p:pic>
        <p:nvPicPr>
          <p:cNvPr id="4098" name="Picture 2" descr="Introduction to Indoor Bouldering for Two Adults and Two Children at  Blochaus Climbing - Virgin Experience Days">
            <a:extLst>
              <a:ext uri="{FF2B5EF4-FFF2-40B4-BE49-F238E27FC236}">
                <a16:creationId xmlns:a16="http://schemas.microsoft.com/office/drawing/2014/main" id="{74373C6C-40FE-4843-DFE3-5D3884CE34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0498" y="1754572"/>
            <a:ext cx="5032434" cy="3348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7055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white and blue session plan&#10;&#10;Description automatically generated with medium confidence">
            <a:extLst>
              <a:ext uri="{FF2B5EF4-FFF2-40B4-BE49-F238E27FC236}">
                <a16:creationId xmlns:a16="http://schemas.microsoft.com/office/drawing/2014/main" id="{4EDC14EB-4C09-8EA7-3F5F-04D3C671AEA4}"/>
              </a:ext>
            </a:extLst>
          </p:cNvPr>
          <p:cNvPicPr>
            <a:picLocks noChangeAspect="1"/>
          </p:cNvPicPr>
          <p:nvPr/>
        </p:nvPicPr>
        <p:blipFill>
          <a:blip r:embed="rId3"/>
          <a:stretch>
            <a:fillRect/>
          </a:stretch>
        </p:blipFill>
        <p:spPr>
          <a:xfrm>
            <a:off x="575436" y="-25400"/>
            <a:ext cx="9717741" cy="6883400"/>
          </a:xfrm>
          <a:prstGeom prst="rect">
            <a:avLst/>
          </a:prstGeom>
        </p:spPr>
      </p:pic>
    </p:spTree>
    <p:extLst>
      <p:ext uri="{BB962C8B-B14F-4D97-AF65-F5344CB8AC3E}">
        <p14:creationId xmlns:p14="http://schemas.microsoft.com/office/powerpoint/2010/main" val="2095876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9" name="Freeform: Shape 103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8963885-D0F4-4EC0-CECE-EC562FFC764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Activity sequence:</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warmup, main body, cool down.</a:t>
            </a:r>
          </a:p>
        </p:txBody>
      </p:sp>
      <p:pic>
        <p:nvPicPr>
          <p:cNvPr id="1026" name="Picture 2" descr="UKC Articles - Skill Series: Using Boards For Training">
            <a:extLst>
              <a:ext uri="{FF2B5EF4-FFF2-40B4-BE49-F238E27FC236}">
                <a16:creationId xmlns:a16="http://schemas.microsoft.com/office/drawing/2014/main" id="{A0549A08-A279-5E19-F38D-BE60E9C0D28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561" b="1"/>
          <a:stretch/>
        </p:blipFill>
        <p:spPr bwMode="auto">
          <a:xfrm>
            <a:off x="4277512" y="190955"/>
            <a:ext cx="3837789" cy="25761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5738D61-AF55-5B7A-A78D-57621EFE2660}"/>
              </a:ext>
            </a:extLst>
          </p:cNvPr>
          <p:cNvSpPr txBox="1"/>
          <p:nvPr/>
        </p:nvSpPr>
        <p:spPr>
          <a:xfrm>
            <a:off x="4601043" y="3244119"/>
            <a:ext cx="4974088" cy="2677656"/>
          </a:xfrm>
          <a:prstGeom prst="rect">
            <a:avLst/>
          </a:prstGeom>
          <a:noFill/>
        </p:spPr>
        <p:txBody>
          <a:bodyPr wrap="square" rtlCol="0">
            <a:spAutoFit/>
          </a:bodyPr>
          <a:lstStyle/>
          <a:p>
            <a:r>
              <a:rPr lang="en-US" sz="2400" b="1" dirty="0"/>
              <a:t>Warmup: </a:t>
            </a:r>
            <a:r>
              <a:rPr lang="en-US" sz="2400" dirty="0"/>
              <a:t>stretching, traversing and light jog or skip. </a:t>
            </a:r>
          </a:p>
          <a:p>
            <a:endParaRPr lang="en-US" sz="2400" dirty="0"/>
          </a:p>
          <a:p>
            <a:r>
              <a:rPr lang="en-US" sz="2400" b="1" dirty="0"/>
              <a:t>Main body: </a:t>
            </a:r>
            <a:r>
              <a:rPr lang="en-US" sz="2400" dirty="0"/>
              <a:t>footwork and sense of gravity</a:t>
            </a:r>
          </a:p>
          <a:p>
            <a:endParaRPr lang="en-US" sz="2400" dirty="0"/>
          </a:p>
          <a:p>
            <a:r>
              <a:rPr lang="en-US" sz="2400" b="1" dirty="0"/>
              <a:t>Cool down: </a:t>
            </a:r>
            <a:r>
              <a:rPr lang="en-US" sz="2400" dirty="0"/>
              <a:t>wrap up and stretches. </a:t>
            </a:r>
          </a:p>
        </p:txBody>
      </p:sp>
    </p:spTree>
    <p:extLst>
      <p:ext uri="{BB962C8B-B14F-4D97-AF65-F5344CB8AC3E}">
        <p14:creationId xmlns:p14="http://schemas.microsoft.com/office/powerpoint/2010/main" val="653691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98F453-D695-777E-083B-F447959C9B43}"/>
              </a:ext>
            </a:extLst>
          </p:cNvPr>
          <p:cNvSpPr>
            <a:spLocks noGrp="1"/>
          </p:cNvSpPr>
          <p:nvPr>
            <p:ph type="title"/>
          </p:nvPr>
        </p:nvSpPr>
        <p:spPr>
          <a:xfrm>
            <a:off x="686834" y="1153572"/>
            <a:ext cx="3200400" cy="4461163"/>
          </a:xfrm>
        </p:spPr>
        <p:txBody>
          <a:bodyPr>
            <a:normAutofit/>
          </a:bodyPr>
          <a:lstStyle/>
          <a:p>
            <a:r>
              <a:rPr lang="en-US">
                <a:solidFill>
                  <a:srgbClr val="FFFFFF"/>
                </a:solidFill>
              </a:rPr>
              <a:t>Organisation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1BCE42E-E2BF-85A1-4B57-A3023AE175D1}"/>
              </a:ext>
            </a:extLst>
          </p:cNvPr>
          <p:cNvSpPr>
            <a:spLocks noGrp="1"/>
          </p:cNvSpPr>
          <p:nvPr>
            <p:ph idx="1"/>
          </p:nvPr>
        </p:nvSpPr>
        <p:spPr>
          <a:xfrm>
            <a:off x="4447308" y="591344"/>
            <a:ext cx="6906491" cy="5585619"/>
          </a:xfrm>
        </p:spPr>
        <p:txBody>
          <a:bodyPr anchor="ctr">
            <a:normAutofit/>
          </a:bodyPr>
          <a:lstStyle/>
          <a:p>
            <a:pPr marL="0" indent="0">
              <a:buNone/>
            </a:pPr>
            <a:r>
              <a:rPr lang="en-US" dirty="0"/>
              <a:t>I want the groups to be in pairs with people who are better at footwork ideally with people who have a better sense of gravity. </a:t>
            </a:r>
          </a:p>
        </p:txBody>
      </p:sp>
    </p:spTree>
    <p:extLst>
      <p:ext uri="{BB962C8B-B14F-4D97-AF65-F5344CB8AC3E}">
        <p14:creationId xmlns:p14="http://schemas.microsoft.com/office/powerpoint/2010/main" val="14201706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286E-BC00-AE0B-283E-A02CEC315853}"/>
              </a:ext>
            </a:extLst>
          </p:cNvPr>
          <p:cNvSpPr>
            <a:spLocks noGrp="1"/>
          </p:cNvSpPr>
          <p:nvPr>
            <p:ph type="title"/>
          </p:nvPr>
        </p:nvSpPr>
        <p:spPr>
          <a:xfrm>
            <a:off x="935294" y="3930948"/>
            <a:ext cx="4229100" cy="2255461"/>
          </a:xfrm>
        </p:spPr>
        <p:txBody>
          <a:bodyPr anchor="t">
            <a:normAutofit/>
          </a:bodyPr>
          <a:lstStyle/>
          <a:p>
            <a:r>
              <a:rPr lang="en-US" sz="3200" dirty="0"/>
              <a:t>Teaching method </a:t>
            </a:r>
          </a:p>
        </p:txBody>
      </p:sp>
      <p:pic>
        <p:nvPicPr>
          <p:cNvPr id="2050" name="Picture 2" descr="The centre of gravity's position relative to the points of contact is  constantly changing as you climb. Da… | Bouldering, Rock climbing, Rock  climbing for beginners">
            <a:extLst>
              <a:ext uri="{FF2B5EF4-FFF2-40B4-BE49-F238E27FC236}">
                <a16:creationId xmlns:a16="http://schemas.microsoft.com/office/drawing/2014/main" id="{430C1EB5-C599-CC3D-9AE9-E5D4314BA98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46"/>
          <a:stretch/>
        </p:blipFill>
        <p:spPr bwMode="auto">
          <a:xfrm>
            <a:off x="866422" y="-1"/>
            <a:ext cx="10459156" cy="3517995"/>
          </a:xfrm>
          <a:prstGeom prst="rect">
            <a:avLst/>
          </a:prstGeom>
          <a:noFill/>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422" y="3517997"/>
            <a:ext cx="10459156"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1BC2B7-B334-D1E8-AEC2-8E16FFBAA88D}"/>
              </a:ext>
            </a:extLst>
          </p:cNvPr>
          <p:cNvSpPr>
            <a:spLocks noGrp="1"/>
          </p:cNvSpPr>
          <p:nvPr>
            <p:ph idx="1"/>
          </p:nvPr>
        </p:nvSpPr>
        <p:spPr>
          <a:xfrm>
            <a:off x="935294" y="4650436"/>
            <a:ext cx="3432687" cy="1948923"/>
          </a:xfrm>
        </p:spPr>
        <p:txBody>
          <a:bodyPr>
            <a:normAutofit/>
          </a:bodyPr>
          <a:lstStyle/>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Social Learning </a:t>
            </a:r>
            <a:r>
              <a:rPr lang="en-GB" sz="2400" kern="100" dirty="0">
                <a:latin typeface="Calibri" panose="020F0502020204030204" pitchFamily="34" charset="0"/>
                <a:ea typeface="Calibri" panose="020F0502020204030204" pitchFamily="34" charset="0"/>
                <a:cs typeface="Times New Roman" panose="02020603050405020304" pitchFamily="18" charset="0"/>
              </a:rPr>
              <a:t>T</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heory </a:t>
            </a:r>
          </a:p>
          <a:p>
            <a:r>
              <a:rPr lang="en-GB" sz="2400" kern="100" dirty="0">
                <a:latin typeface="Calibri" panose="020F0502020204030204" pitchFamily="34" charset="0"/>
                <a:cs typeface="Times New Roman" panose="02020603050405020304" pitchFamily="18" charset="0"/>
              </a:rPr>
              <a:t>Foot swaps</a:t>
            </a:r>
          </a:p>
          <a:p>
            <a:r>
              <a:rPr lang="en-GB" sz="2400" kern="100" dirty="0">
                <a:latin typeface="Calibri" panose="020F0502020204030204" pitchFamily="34" charset="0"/>
                <a:cs typeface="Times New Roman" panose="02020603050405020304" pitchFamily="18" charset="0"/>
              </a:rPr>
              <a:t>Guided Discovery</a:t>
            </a:r>
          </a:p>
          <a:p>
            <a:r>
              <a:rPr lang="en-GB" sz="2400" kern="100" dirty="0">
                <a:latin typeface="Calibri" panose="020F0502020204030204" pitchFamily="34" charset="0"/>
                <a:ea typeface="Calibri" panose="020F0502020204030204" pitchFamily="34" charset="0"/>
                <a:cs typeface="Times New Roman" panose="02020603050405020304" pitchFamily="18" charset="0"/>
              </a:rPr>
              <a:t>C</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entre of Gravity (CoG) </a:t>
            </a:r>
          </a:p>
          <a:p>
            <a:pPr marL="0" indent="0">
              <a:buNone/>
            </a:pPr>
            <a:endParaRPr lang="en-GB" sz="2000" kern="100" dirty="0">
              <a:latin typeface="Calibri" panose="020F0502020204030204" pitchFamily="34" charset="0"/>
              <a:cs typeface="Times New Roman" panose="02020603050405020304" pitchFamily="18" charset="0"/>
            </a:endParaRPr>
          </a:p>
          <a:p>
            <a:endParaRPr lang="en-US" sz="2000" dirty="0"/>
          </a:p>
        </p:txBody>
      </p:sp>
      <p:pic>
        <p:nvPicPr>
          <p:cNvPr id="2052" name="Picture 4" descr="Guided Discovery - Benjamin Olson's Portfolio">
            <a:extLst>
              <a:ext uri="{FF2B5EF4-FFF2-40B4-BE49-F238E27FC236}">
                <a16:creationId xmlns:a16="http://schemas.microsoft.com/office/drawing/2014/main" id="{D46014C8-129E-1A3C-E72A-ED7A3455CA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64394" y="3665478"/>
            <a:ext cx="3301180" cy="30214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1433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white and blue session plan&#10;&#10;Description automatically generated">
            <a:extLst>
              <a:ext uri="{FF2B5EF4-FFF2-40B4-BE49-F238E27FC236}">
                <a16:creationId xmlns:a16="http://schemas.microsoft.com/office/drawing/2014/main" id="{F9F8B41B-1264-7C7E-B4C5-2CBF4BA55BC4}"/>
              </a:ext>
            </a:extLst>
          </p:cNvPr>
          <p:cNvPicPr>
            <a:picLocks noGrp="1" noChangeAspect="1"/>
          </p:cNvPicPr>
          <p:nvPr>
            <p:ph idx="1"/>
          </p:nvPr>
        </p:nvPicPr>
        <p:blipFill>
          <a:blip r:embed="rId3"/>
          <a:stretch>
            <a:fillRect/>
          </a:stretch>
        </p:blipFill>
        <p:spPr>
          <a:xfrm>
            <a:off x="1377760" y="0"/>
            <a:ext cx="9436480" cy="6757230"/>
          </a:xfrm>
        </p:spPr>
      </p:pic>
    </p:spTree>
    <p:extLst>
      <p:ext uri="{BB962C8B-B14F-4D97-AF65-F5344CB8AC3E}">
        <p14:creationId xmlns:p14="http://schemas.microsoft.com/office/powerpoint/2010/main" val="3897113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3885-D0F4-4EC0-CECE-EC562FFC7646}"/>
              </a:ext>
            </a:extLst>
          </p:cNvPr>
          <p:cNvSpPr>
            <a:spLocks noGrp="1"/>
          </p:cNvSpPr>
          <p:nvPr>
            <p:ph type="title"/>
          </p:nvPr>
        </p:nvSpPr>
        <p:spPr>
          <a:xfrm>
            <a:off x="630936" y="639520"/>
            <a:ext cx="3429000" cy="1719072"/>
          </a:xfrm>
        </p:spPr>
        <p:txBody>
          <a:bodyPr anchor="b">
            <a:normAutofit/>
          </a:bodyPr>
          <a:lstStyle/>
          <a:p>
            <a:r>
              <a:rPr lang="en-US" sz="3400"/>
              <a:t>Activity sequence: Warm up, Main body, conclusion</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80E1E5-4DD1-061F-6566-DD7901187AE7}"/>
              </a:ext>
            </a:extLst>
          </p:cNvPr>
          <p:cNvSpPr>
            <a:spLocks noGrp="1"/>
          </p:cNvSpPr>
          <p:nvPr>
            <p:ph idx="1"/>
          </p:nvPr>
        </p:nvSpPr>
        <p:spPr>
          <a:xfrm>
            <a:off x="630936" y="2807208"/>
            <a:ext cx="3429000" cy="3410712"/>
          </a:xfrm>
        </p:spPr>
        <p:txBody>
          <a:bodyPr anchor="t">
            <a:normAutofit/>
          </a:bodyPr>
          <a:lstStyle/>
          <a:p>
            <a:r>
              <a:rPr lang="en-GB" sz="2200" kern="100">
                <a:effectLst/>
                <a:latin typeface="Calibri" panose="020F0502020204030204" pitchFamily="34" charset="0"/>
                <a:ea typeface="Calibri" panose="020F0502020204030204" pitchFamily="34" charset="0"/>
                <a:cs typeface="Times New Roman" panose="02020603050405020304" pitchFamily="18" charset="0"/>
              </a:rPr>
              <a:t>Grip strength and technique will allow for longer climbs and improved skill with climbs.</a:t>
            </a:r>
          </a:p>
          <a:p>
            <a:r>
              <a:rPr lang="en-GB" sz="2200" kern="100">
                <a:effectLst/>
                <a:latin typeface="Calibri" panose="020F0502020204030204" pitchFamily="34" charset="0"/>
                <a:ea typeface="Calibri" panose="020F0502020204030204" pitchFamily="34" charset="0"/>
                <a:cs typeface="Times New Roman" panose="02020603050405020304" pitchFamily="18" charset="0"/>
              </a:rPr>
              <a:t>Use of multiple grip techniques in one climb</a:t>
            </a:r>
          </a:p>
          <a:p>
            <a:r>
              <a:rPr lang="en-GB" sz="2200" kern="100">
                <a:latin typeface="Calibri" panose="020F0502020204030204" pitchFamily="34" charset="0"/>
                <a:cs typeface="Times New Roman" panose="02020603050405020304" pitchFamily="18" charset="0"/>
              </a:rPr>
              <a:t>Increased grip strength </a:t>
            </a:r>
          </a:p>
          <a:p>
            <a:r>
              <a:rPr lang="en-GB" sz="2200" kern="100">
                <a:effectLst/>
                <a:latin typeface="Calibri" panose="020F0502020204030204" pitchFamily="34" charset="0"/>
                <a:ea typeface="Calibri" panose="020F0502020204030204" pitchFamily="34" charset="0"/>
                <a:cs typeface="Times New Roman" panose="02020603050405020304" pitchFamily="18" charset="0"/>
              </a:rPr>
              <a:t>Injury prevention</a:t>
            </a:r>
          </a:p>
          <a:p>
            <a:pPr marL="0" indent="0">
              <a:buNone/>
            </a:pPr>
            <a:endParaRPr lang="en-GB" sz="2200" kern="100">
              <a:latin typeface="Calibri" panose="020F0502020204030204" pitchFamily="34" charset="0"/>
              <a:cs typeface="Times New Roman" panose="02020603050405020304" pitchFamily="18" charset="0"/>
            </a:endParaRPr>
          </a:p>
          <a:p>
            <a:endParaRPr lang="en-US" sz="2200"/>
          </a:p>
        </p:txBody>
      </p:sp>
      <p:pic>
        <p:nvPicPr>
          <p:cNvPr id="1026" name="Picture 2" descr="A Beginner's Guide To Indoor Climbing: Here's What You Need To Know">
            <a:extLst>
              <a:ext uri="{FF2B5EF4-FFF2-40B4-BE49-F238E27FC236}">
                <a16:creationId xmlns:a16="http://schemas.microsoft.com/office/drawing/2014/main" id="{FD1BFF38-58B5-90C8-41E9-CBD4B719A48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124883"/>
            <a:ext cx="6903720" cy="4608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372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B7352-3F33-0F3D-0332-CF13E59815AE}"/>
              </a:ext>
            </a:extLst>
          </p:cNvPr>
          <p:cNvSpPr>
            <a:spLocks noGrp="1"/>
          </p:cNvSpPr>
          <p:nvPr>
            <p:ph type="title"/>
          </p:nvPr>
        </p:nvSpPr>
        <p:spPr>
          <a:xfrm>
            <a:off x="838200" y="365125"/>
            <a:ext cx="10515600" cy="1325563"/>
          </a:xfrm>
        </p:spPr>
        <p:txBody>
          <a:bodyPr>
            <a:normAutofit/>
          </a:bodyPr>
          <a:lstStyle/>
          <a:p>
            <a:r>
              <a:rPr lang="en-US" sz="5400"/>
              <a:t>Organisation</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D71EBE-4D4A-CD86-C582-61CADAC32C01}"/>
              </a:ext>
            </a:extLst>
          </p:cNvPr>
          <p:cNvGraphicFramePr>
            <a:graphicFrameLocks noGrp="1"/>
          </p:cNvGraphicFramePr>
          <p:nvPr>
            <p:ph idx="1"/>
            <p:extLst>
              <p:ext uri="{D42A27DB-BD31-4B8C-83A1-F6EECF244321}">
                <p14:modId xmlns:p14="http://schemas.microsoft.com/office/powerpoint/2010/main" val="208915887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9981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8CC321-9470-EF93-F212-031F4C3F6664}"/>
              </a:ext>
            </a:extLst>
          </p:cNvPr>
          <p:cNvSpPr>
            <a:spLocks noGrp="1"/>
          </p:cNvSpPr>
          <p:nvPr>
            <p:ph type="title"/>
          </p:nvPr>
        </p:nvSpPr>
        <p:spPr>
          <a:xfrm>
            <a:off x="648929" y="557190"/>
            <a:ext cx="5181510" cy="1671569"/>
          </a:xfrm>
        </p:spPr>
        <p:txBody>
          <a:bodyPr>
            <a:normAutofit/>
          </a:bodyPr>
          <a:lstStyle/>
          <a:p>
            <a:r>
              <a:rPr lang="en-US" sz="4000"/>
              <a:t>Teaching method </a:t>
            </a:r>
          </a:p>
        </p:txBody>
      </p:sp>
      <p:sp>
        <p:nvSpPr>
          <p:cNvPr id="3" name="Content Placeholder 2">
            <a:extLst>
              <a:ext uri="{FF2B5EF4-FFF2-40B4-BE49-F238E27FC236}">
                <a16:creationId xmlns:a16="http://schemas.microsoft.com/office/drawing/2014/main" id="{F0DDD241-5834-61CD-D226-4A9371E934FF}"/>
              </a:ext>
            </a:extLst>
          </p:cNvPr>
          <p:cNvSpPr>
            <a:spLocks noGrp="1"/>
          </p:cNvSpPr>
          <p:nvPr>
            <p:ph idx="1"/>
          </p:nvPr>
        </p:nvSpPr>
        <p:spPr>
          <a:xfrm>
            <a:off x="648930" y="2406650"/>
            <a:ext cx="5181508" cy="3722438"/>
          </a:xfrm>
        </p:spPr>
        <p:txBody>
          <a:bodyPr>
            <a:normAutofit/>
          </a:bodyPr>
          <a:lstStyle/>
          <a:p>
            <a:r>
              <a:rPr lang="en-US" sz="3200" dirty="0"/>
              <a:t>Reciprocal teaching style </a:t>
            </a:r>
          </a:p>
          <a:p>
            <a:r>
              <a:rPr lang="en-US" sz="3200" dirty="0"/>
              <a:t>Feedback </a:t>
            </a:r>
          </a:p>
          <a:p>
            <a:r>
              <a:rPr lang="en-US" sz="3200" dirty="0"/>
              <a:t>Constructivist Learning Theory </a:t>
            </a:r>
          </a:p>
          <a:p>
            <a:r>
              <a:rPr lang="en-US" sz="3200" dirty="0"/>
              <a:t>Flash cards</a:t>
            </a:r>
          </a:p>
          <a:p>
            <a:endParaRPr lang="en-US" sz="2000" dirty="0"/>
          </a:p>
          <a:p>
            <a:endParaRPr lang="en-US" sz="2000" dirty="0"/>
          </a:p>
        </p:txBody>
      </p:sp>
      <p:pic>
        <p:nvPicPr>
          <p:cNvPr id="5" name="Picture 4" descr="A close-up of hands on a wall&#10;&#10;Description automatically generated">
            <a:extLst>
              <a:ext uri="{FF2B5EF4-FFF2-40B4-BE49-F238E27FC236}">
                <a16:creationId xmlns:a16="http://schemas.microsoft.com/office/drawing/2014/main" id="{A5F37168-A0D5-EF5F-4D45-35B4254FE984}"/>
              </a:ext>
            </a:extLst>
          </p:cNvPr>
          <p:cNvPicPr>
            <a:picLocks noChangeAspect="1"/>
          </p:cNvPicPr>
          <p:nvPr/>
        </p:nvPicPr>
        <p:blipFill rotWithShape="1">
          <a:blip r:embed="rId3"/>
          <a:srcRect t="1178" r="-1" b="-1"/>
          <a:stretch/>
        </p:blipFill>
        <p:spPr>
          <a:xfrm>
            <a:off x="5719599" y="0"/>
            <a:ext cx="6002844" cy="6857990"/>
          </a:xfrm>
          <a:prstGeom prst="rect">
            <a:avLst/>
          </a:prstGeom>
          <a:effectLst/>
        </p:spPr>
      </p:pic>
    </p:spTree>
    <p:extLst>
      <p:ext uri="{BB962C8B-B14F-4D97-AF65-F5344CB8AC3E}">
        <p14:creationId xmlns:p14="http://schemas.microsoft.com/office/powerpoint/2010/main" val="40030185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white and blue text on a white background&#10;&#10;Description automatically generated">
            <a:extLst>
              <a:ext uri="{FF2B5EF4-FFF2-40B4-BE49-F238E27FC236}">
                <a16:creationId xmlns:a16="http://schemas.microsoft.com/office/drawing/2014/main" id="{0681B953-C0D7-CBBA-8417-E141682BE2AA}"/>
              </a:ext>
            </a:extLst>
          </p:cNvPr>
          <p:cNvPicPr>
            <a:picLocks noChangeAspect="1"/>
          </p:cNvPicPr>
          <p:nvPr/>
        </p:nvPicPr>
        <p:blipFill>
          <a:blip r:embed="rId2"/>
          <a:stretch>
            <a:fillRect/>
          </a:stretch>
        </p:blipFill>
        <p:spPr>
          <a:xfrm>
            <a:off x="2364259" y="480060"/>
            <a:ext cx="7463481" cy="5897880"/>
          </a:xfrm>
          <a:prstGeom prst="rect">
            <a:avLst/>
          </a:prstGeom>
        </p:spPr>
      </p:pic>
    </p:spTree>
    <p:extLst>
      <p:ext uri="{BB962C8B-B14F-4D97-AF65-F5344CB8AC3E}">
        <p14:creationId xmlns:p14="http://schemas.microsoft.com/office/powerpoint/2010/main" val="24898084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3885-D0F4-4EC0-CECE-EC562FFC7646}"/>
              </a:ext>
            </a:extLst>
          </p:cNvPr>
          <p:cNvSpPr>
            <a:spLocks noGrp="1"/>
          </p:cNvSpPr>
          <p:nvPr>
            <p:ph type="title"/>
          </p:nvPr>
        </p:nvSpPr>
        <p:spPr>
          <a:xfrm>
            <a:off x="572493" y="238539"/>
            <a:ext cx="11018520" cy="1434415"/>
          </a:xfrm>
        </p:spPr>
        <p:txBody>
          <a:bodyPr anchor="b">
            <a:normAutofit/>
          </a:bodyPr>
          <a:lstStyle/>
          <a:p>
            <a:r>
              <a:rPr lang="en-US" sz="4600"/>
              <a:t>Activity sequence: Warm up, Main body, conclusion</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80E1E5-4DD1-061F-6566-DD7901187AE7}"/>
              </a:ext>
            </a:extLst>
          </p:cNvPr>
          <p:cNvSpPr>
            <a:spLocks noGrp="1"/>
          </p:cNvSpPr>
          <p:nvPr>
            <p:ph idx="1"/>
          </p:nvPr>
        </p:nvSpPr>
        <p:spPr>
          <a:xfrm>
            <a:off x="572493" y="2071316"/>
            <a:ext cx="6713552" cy="4119172"/>
          </a:xfrm>
        </p:spPr>
        <p:txBody>
          <a:bodyPr anchor="t">
            <a:normAutofit/>
          </a:bodyPr>
          <a:lstStyle/>
          <a:p>
            <a:r>
              <a:rPr lang="en-US" sz="1500" dirty="0"/>
              <a:t>Warm up: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Circulate blood though finger movement and ankle rotation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5 minuet jog or skip to warm up blood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Dynamic stretches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Traverse of wall</a:t>
            </a:r>
          </a:p>
          <a:p>
            <a:pPr marL="0" indent="0">
              <a:buNone/>
            </a:pPr>
            <a:r>
              <a:rPr lang="en-GB" sz="1500" kern="100" dirty="0">
                <a:effectLst/>
                <a:latin typeface="Calibri" panose="020F0502020204030204" pitchFamily="34" charset="0"/>
                <a:ea typeface="Calibri" panose="020F0502020204030204" pitchFamily="34" charset="0"/>
                <a:cs typeface="Times New Roman" panose="02020603050405020304" pitchFamily="18" charset="0"/>
              </a:rPr>
              <a:t>Main body:</a:t>
            </a:r>
          </a:p>
          <a:p>
            <a:r>
              <a:rPr lang="en-GB" sz="1500" kern="100" dirty="0">
                <a:latin typeface="Calibri" panose="020F0502020204030204" pitchFamily="34" charset="0"/>
                <a:ea typeface="Calibri" panose="020F0502020204030204" pitchFamily="34" charset="0"/>
                <a:cs typeface="Times New Roman" panose="02020603050405020304" pitchFamily="18" charset="0"/>
              </a:rPr>
              <a:t>Varity of challenges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Work on </a:t>
            </a:r>
            <a:r>
              <a:rPr lang="en-GB" sz="1500" kern="100" dirty="0">
                <a:latin typeface="Calibri" panose="020F0502020204030204" pitchFamily="34" charset="0"/>
                <a:ea typeface="Calibri" panose="020F0502020204030204" pitchFamily="34" charset="0"/>
                <a:cs typeface="Times New Roman" panose="02020603050405020304" pitchFamily="18" charset="0"/>
              </a:rPr>
              <a:t>all skills with footwork, centre of gravity, hold use and identification as well as use of improved grip strength. </a:t>
            </a:r>
          </a:p>
          <a:p>
            <a:pPr marL="0" indent="0">
              <a:buNone/>
            </a:pPr>
            <a:r>
              <a:rPr lang="en-GB" sz="1500" kern="100" dirty="0">
                <a:latin typeface="Calibri" panose="020F0502020204030204" pitchFamily="34" charset="0"/>
                <a:ea typeface="Calibri" panose="020F0502020204030204" pitchFamily="34" charset="0"/>
                <a:cs typeface="Times New Roman" panose="02020603050405020304" pitchFamily="18" charset="0"/>
              </a:rPr>
              <a:t>Cool down/ Conclusion</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Relax mussels make sure that all joints are looked after, and no one is feeling too much pain.</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Finish up and reflect with everyone make sure they have a proper goodbye. </a:t>
            </a:r>
          </a:p>
        </p:txBody>
      </p:sp>
      <p:pic>
        <p:nvPicPr>
          <p:cNvPr id="1026" name="Picture 2" descr="Wicked Gravity: Getting on board with a global training phenomenon (Part I)">
            <a:extLst>
              <a:ext uri="{FF2B5EF4-FFF2-40B4-BE49-F238E27FC236}">
                <a16:creationId xmlns:a16="http://schemas.microsoft.com/office/drawing/2014/main" id="{1CFCE631-E2A9-79FF-E6AE-BA5FEC70CD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363" r="3" b="2225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13336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81" name="Group 2080">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082" name="Rectangle 2081">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3" name="Rectangle 2082">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84" name="Rectangle 2083">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5" name="Rectangle 2084">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CC14386-AA07-E7EA-50FE-33C18446F854}"/>
              </a:ext>
            </a:extLst>
          </p:cNvPr>
          <p:cNvSpPr>
            <a:spLocks noGrp="1"/>
          </p:cNvSpPr>
          <p:nvPr>
            <p:ph type="title"/>
          </p:nvPr>
        </p:nvSpPr>
        <p:spPr>
          <a:xfrm>
            <a:off x="755484" y="739835"/>
            <a:ext cx="3702580" cy="1616203"/>
          </a:xfrm>
        </p:spPr>
        <p:txBody>
          <a:bodyPr anchor="b">
            <a:normAutofit/>
          </a:bodyPr>
          <a:lstStyle/>
          <a:p>
            <a:r>
              <a:rPr lang="en-US" sz="3200">
                <a:solidFill>
                  <a:srgbClr val="FFFFFF"/>
                </a:solidFill>
              </a:rPr>
              <a:t>Organisation</a:t>
            </a:r>
          </a:p>
        </p:txBody>
      </p:sp>
      <p:sp>
        <p:nvSpPr>
          <p:cNvPr id="3" name="Content Placeholder 2">
            <a:extLst>
              <a:ext uri="{FF2B5EF4-FFF2-40B4-BE49-F238E27FC236}">
                <a16:creationId xmlns:a16="http://schemas.microsoft.com/office/drawing/2014/main" id="{43CC05A0-6BC7-172C-1001-191359C54684}"/>
              </a:ext>
            </a:extLst>
          </p:cNvPr>
          <p:cNvSpPr>
            <a:spLocks noGrp="1"/>
          </p:cNvSpPr>
          <p:nvPr>
            <p:ph idx="1"/>
          </p:nvPr>
        </p:nvSpPr>
        <p:spPr>
          <a:xfrm>
            <a:off x="755484" y="2459116"/>
            <a:ext cx="3702579" cy="3524823"/>
          </a:xfrm>
        </p:spPr>
        <p:txBody>
          <a:bodyPr>
            <a:normAutofit/>
          </a:bodyPr>
          <a:lstStyle/>
          <a:p>
            <a:r>
              <a:rPr lang="en-US" sz="2000">
                <a:solidFill>
                  <a:srgbClr val="FFFFFF"/>
                </a:solidFill>
              </a:rPr>
              <a:t>Groups of 3 </a:t>
            </a:r>
          </a:p>
          <a:p>
            <a:r>
              <a:rPr lang="en-US" sz="2000">
                <a:solidFill>
                  <a:srgbClr val="FFFFFF"/>
                </a:solidFill>
              </a:rPr>
              <a:t>Feedback </a:t>
            </a:r>
          </a:p>
          <a:p>
            <a:r>
              <a:rPr lang="en-US" sz="2000">
                <a:solidFill>
                  <a:srgbClr val="FFFFFF"/>
                </a:solidFill>
              </a:rPr>
              <a:t>Community and trust build </a:t>
            </a:r>
          </a:p>
          <a:p>
            <a:r>
              <a:rPr lang="en-US" sz="2000">
                <a:solidFill>
                  <a:srgbClr val="FFFFFF"/>
                </a:solidFill>
              </a:rPr>
              <a:t>Leave people to work on what they think is best in groups.  </a:t>
            </a:r>
          </a:p>
        </p:txBody>
      </p:sp>
      <p:pic>
        <p:nvPicPr>
          <p:cNvPr id="2054" name="Picture 6" descr="What Is Personalized Learning?">
            <a:extLst>
              <a:ext uri="{FF2B5EF4-FFF2-40B4-BE49-F238E27FC236}">
                <a16:creationId xmlns:a16="http://schemas.microsoft.com/office/drawing/2014/main" id="{DE0ECFDB-3208-5630-3EA8-66D56D40E3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278" r="1" b="1"/>
          <a:stretch/>
        </p:blipFill>
        <p:spPr bwMode="auto">
          <a:xfrm>
            <a:off x="6005304" y="1777803"/>
            <a:ext cx="5407002" cy="3302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5836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D1190-7278-A069-1347-9C71B04E4DAE}"/>
              </a:ext>
            </a:extLst>
          </p:cNvPr>
          <p:cNvSpPr>
            <a:spLocks noGrp="1"/>
          </p:cNvSpPr>
          <p:nvPr>
            <p:ph type="title"/>
          </p:nvPr>
        </p:nvSpPr>
        <p:spPr>
          <a:xfrm>
            <a:off x="630936" y="639520"/>
            <a:ext cx="3429000" cy="1719072"/>
          </a:xfrm>
        </p:spPr>
        <p:txBody>
          <a:bodyPr anchor="b">
            <a:normAutofit/>
          </a:bodyPr>
          <a:lstStyle/>
          <a:p>
            <a:r>
              <a:rPr lang="en-US" sz="5400"/>
              <a:t>Teaching method </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5F5D50-9945-BBC3-B557-8B8CA6B8845F}"/>
              </a:ext>
            </a:extLst>
          </p:cNvPr>
          <p:cNvSpPr>
            <a:spLocks noGrp="1"/>
          </p:cNvSpPr>
          <p:nvPr>
            <p:ph idx="1"/>
          </p:nvPr>
        </p:nvSpPr>
        <p:spPr>
          <a:xfrm>
            <a:off x="630936" y="2807208"/>
            <a:ext cx="3429000" cy="3410712"/>
          </a:xfrm>
        </p:spPr>
        <p:txBody>
          <a:bodyPr anchor="t">
            <a:normAutofit/>
          </a:bodyPr>
          <a:lstStyle/>
          <a:p>
            <a:r>
              <a:rPr lang="en-GB" sz="2200"/>
              <a:t>Learner-designed individual program</a:t>
            </a:r>
          </a:p>
          <a:p>
            <a:r>
              <a:rPr lang="en-GB" sz="2200"/>
              <a:t>Creativity and critical thinking</a:t>
            </a:r>
          </a:p>
          <a:p>
            <a:r>
              <a:rPr lang="en-GB" sz="2200"/>
              <a:t>Personalised learning </a:t>
            </a:r>
          </a:p>
          <a:p>
            <a:r>
              <a:rPr lang="en-GB" sz="2200"/>
              <a:t>Filming </a:t>
            </a:r>
          </a:p>
        </p:txBody>
      </p:sp>
      <p:pic>
        <p:nvPicPr>
          <p:cNvPr id="1026" name="Picture 2" descr="Learner-Designed Individual Program Style-I Learning Focus / Spectrum of  Teaching Styles - YouTube">
            <a:extLst>
              <a:ext uri="{FF2B5EF4-FFF2-40B4-BE49-F238E27FC236}">
                <a16:creationId xmlns:a16="http://schemas.microsoft.com/office/drawing/2014/main" id="{99981BC7-01AF-7B8D-DBA6-791BF45F3F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487329"/>
            <a:ext cx="6903720" cy="3883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77628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74812-9A5E-75F3-7734-B2C2DBFCF221}"/>
              </a:ext>
            </a:extLst>
          </p:cNvPr>
          <p:cNvSpPr>
            <a:spLocks noGrp="1"/>
          </p:cNvSpPr>
          <p:nvPr>
            <p:ph type="title"/>
          </p:nvPr>
        </p:nvSpPr>
        <p:spPr>
          <a:xfrm>
            <a:off x="516194" y="367327"/>
            <a:ext cx="10515600" cy="1325563"/>
          </a:xfrm>
        </p:spPr>
        <p:txBody>
          <a:bodyPr/>
          <a:lstStyle/>
          <a:p>
            <a:r>
              <a:rPr lang="en-US" sz="3200" dirty="0"/>
              <a:t>References</a:t>
            </a:r>
            <a:endParaRPr lang="en-US" dirty="0"/>
          </a:p>
        </p:txBody>
      </p:sp>
      <p:sp>
        <p:nvSpPr>
          <p:cNvPr id="3" name="Content Placeholder 2">
            <a:extLst>
              <a:ext uri="{FF2B5EF4-FFF2-40B4-BE49-F238E27FC236}">
                <a16:creationId xmlns:a16="http://schemas.microsoft.com/office/drawing/2014/main" id="{5E57B9FC-C21B-0849-598E-91362ABF0A71}"/>
              </a:ext>
            </a:extLst>
          </p:cNvPr>
          <p:cNvSpPr>
            <a:spLocks noGrp="1"/>
          </p:cNvSpPr>
          <p:nvPr>
            <p:ph idx="1"/>
          </p:nvPr>
        </p:nvSpPr>
        <p:spPr>
          <a:xfrm>
            <a:off x="516194" y="1474839"/>
            <a:ext cx="10837606" cy="5015834"/>
          </a:xfrm>
        </p:spPr>
        <p:txBody>
          <a:bodyPr>
            <a:normAutofit lnSpcReduction="10000"/>
          </a:bodyPr>
          <a:lstStyle/>
          <a:p>
            <a:pPr marL="0" indent="0">
              <a:buNone/>
            </a:pPr>
            <a:r>
              <a:rPr lang="en-US" sz="1800" dirty="0"/>
              <a:t>Chatoupis, C., 2018. Implementing the learner-designed individual program style in physical education. Strategies, 31(2), pp.19-25.</a:t>
            </a:r>
          </a:p>
          <a:p>
            <a:pPr marL="0" indent="0">
              <a:buNone/>
            </a:pPr>
            <a:r>
              <a:rPr lang="en-US" sz="1800" dirty="0"/>
              <a:t>Deci, E.L. and Ryan, R.M., 2008. Self-determination theory: A macrotheory of human motivation, development, and health. Canadian psychology/Psychologie canadienne, 49(3), p.182.</a:t>
            </a:r>
          </a:p>
          <a:p>
            <a:pPr marL="0" indent="0">
              <a:buNone/>
            </a:pPr>
            <a:r>
              <a:rPr lang="en-US" sz="1800" dirty="0"/>
              <a:t>Forrest, S., 2004. Learning and teaching: the reciprocal link. The Journal of Continuing Education in Nursing, 35(2), pp.74-79.</a:t>
            </a:r>
          </a:p>
          <a:p>
            <a:pPr marL="0" indent="0">
              <a:buNone/>
            </a:pPr>
            <a:r>
              <a:rPr lang="en-US" sz="1800" dirty="0"/>
              <a:t>Howett, and Schirrmacher, 2013 ‘FUNdamentals of Climbing’. Manchester: BMC, MCofS.</a:t>
            </a:r>
          </a:p>
          <a:p>
            <a:pPr marL="0" indent="0">
              <a:buNone/>
            </a:pPr>
            <a:r>
              <a:rPr lang="en-US" sz="1800" dirty="0"/>
              <a:t>Mouratidis, A., Vansteenkiste, M., Lens, W. and Sideridis, G., 2008. The motivating role of positive feedback in sport and physical education: Evidence for a motivational model. Journal of Sport and Exercise Psychology, 30(2), pp.240-268.</a:t>
            </a:r>
          </a:p>
          <a:p>
            <a:pPr marL="0" indent="0">
              <a:buNone/>
            </a:pPr>
            <a:r>
              <a:rPr lang="en-US" sz="1800" dirty="0"/>
              <a:t>Nan Cenka, B.A., Santoso, H.B. and Junus, K., 2022. Using the personal learning environment to support self-regulated learning strategies: a systematic literature review. Interactive Learning Environments, pp.1-17.</a:t>
            </a:r>
          </a:p>
          <a:p>
            <a:pPr marL="0" indent="0">
              <a:buNone/>
            </a:pPr>
            <a:r>
              <a:rPr lang="en-US" sz="1800" dirty="0"/>
              <a:t>Rotter, J.B., 2021. Social learning theory. In Expectations and actions (pp. 241-260). Routledge.</a:t>
            </a:r>
          </a:p>
          <a:p>
            <a:pPr marL="0" indent="0">
              <a:buNone/>
            </a:pPr>
            <a:r>
              <a:rPr lang="en-US" sz="1800" dirty="0"/>
              <a:t>Slavin, R.E., 2003. Theory and Practice, 7/E.</a:t>
            </a:r>
          </a:p>
          <a:p>
            <a:pPr marL="0" indent="0">
              <a:buNone/>
            </a:pPr>
            <a:r>
              <a:rPr lang="en-US" sz="1800" dirty="0"/>
              <a:t>Stremba, B., 2009. Conditional outdoor leadership meets Kolb’s learning cycle. Teaching adventure education theory, pp.177-188.</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6919787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3870</TotalTime>
  <Words>2831</Words>
  <Application>Microsoft Macintosh PowerPoint</Application>
  <PresentationFormat>Widescreen</PresentationFormat>
  <Paragraphs>145</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Coaching course  </vt:lpstr>
      <vt:lpstr>Introduction </vt:lpstr>
      <vt:lpstr>PowerPoint Presentation</vt:lpstr>
      <vt:lpstr>Activity sequence: warmup, main body, cool down.</vt:lpstr>
      <vt:lpstr>Organisation </vt:lpstr>
      <vt:lpstr>Teaching method </vt:lpstr>
      <vt:lpstr>PowerPoint Presentation</vt:lpstr>
      <vt:lpstr>Activity sequence: Warm up, Main body, conclusion</vt:lpstr>
      <vt:lpstr>Organisation</vt:lpstr>
      <vt:lpstr>Teaching method </vt:lpstr>
      <vt:lpstr>PowerPoint Presentation</vt:lpstr>
      <vt:lpstr>Activity sequence: Warm up, Main body, conclusion</vt:lpstr>
      <vt:lpstr>Organisation</vt:lpstr>
      <vt:lpstr>Teaching method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1 – Practical Coaching Portfolio </dc:title>
  <dc:creator>Rob Mathieson</dc:creator>
  <cp:lastModifiedBy>Rob Mathieson</cp:lastModifiedBy>
  <cp:revision>56</cp:revision>
  <dcterms:created xsi:type="dcterms:W3CDTF">2024-02-15T14:13:36Z</dcterms:created>
  <dcterms:modified xsi:type="dcterms:W3CDTF">2024-03-13T16:22:02Z</dcterms:modified>
</cp:coreProperties>
</file>