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57" r:id="rId4"/>
    <p:sldId id="258" r:id="rId5"/>
    <p:sldId id="259"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5" d="100"/>
          <a:sy n="85" d="100"/>
        </p:scale>
        <p:origin x="32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872165F-CA2D-419D-B5A0-860CD9EB4EDA}"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0CE89-2BF0-4766-A7BA-AB9F8AD4D42A}" type="slidenum">
              <a:rPr lang="en-GB" smtClean="0"/>
              <a:t>‹#›</a:t>
            </a:fld>
            <a:endParaRPr lang="en-GB"/>
          </a:p>
        </p:txBody>
      </p:sp>
    </p:spTree>
    <p:extLst>
      <p:ext uri="{BB962C8B-B14F-4D97-AF65-F5344CB8AC3E}">
        <p14:creationId xmlns:p14="http://schemas.microsoft.com/office/powerpoint/2010/main" val="1406155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72165F-CA2D-419D-B5A0-860CD9EB4EDA}"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0CE89-2BF0-4766-A7BA-AB9F8AD4D42A}" type="slidenum">
              <a:rPr lang="en-GB" smtClean="0"/>
              <a:t>‹#›</a:t>
            </a:fld>
            <a:endParaRPr lang="en-GB"/>
          </a:p>
        </p:txBody>
      </p:sp>
    </p:spTree>
    <p:extLst>
      <p:ext uri="{BB962C8B-B14F-4D97-AF65-F5344CB8AC3E}">
        <p14:creationId xmlns:p14="http://schemas.microsoft.com/office/powerpoint/2010/main" val="635349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72165F-CA2D-419D-B5A0-860CD9EB4EDA}"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0CE89-2BF0-4766-A7BA-AB9F8AD4D42A}" type="slidenum">
              <a:rPr lang="en-GB" smtClean="0"/>
              <a:t>‹#›</a:t>
            </a:fld>
            <a:endParaRPr lang="en-GB"/>
          </a:p>
        </p:txBody>
      </p:sp>
    </p:spTree>
    <p:extLst>
      <p:ext uri="{BB962C8B-B14F-4D97-AF65-F5344CB8AC3E}">
        <p14:creationId xmlns:p14="http://schemas.microsoft.com/office/powerpoint/2010/main" val="1798792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872165F-CA2D-419D-B5A0-860CD9EB4EDA}"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60CE89-2BF0-4766-A7BA-AB9F8AD4D42A}" type="slidenum">
              <a:rPr lang="en-GB" smtClean="0"/>
              <a:t>‹#›</a:t>
            </a:fld>
            <a:endParaRPr lang="en-GB"/>
          </a:p>
        </p:txBody>
      </p:sp>
    </p:spTree>
    <p:extLst>
      <p:ext uri="{BB962C8B-B14F-4D97-AF65-F5344CB8AC3E}">
        <p14:creationId xmlns:p14="http://schemas.microsoft.com/office/powerpoint/2010/main" val="1494366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872165F-CA2D-419D-B5A0-860CD9EB4EDA}" type="datetimeFigureOut">
              <a:rPr lang="en-GB" smtClean="0"/>
              <a:t>13/11/2018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660CE89-2BF0-4766-A7BA-AB9F8AD4D42A}" type="slidenum">
              <a:rPr lang="en-GB" smtClean="0"/>
              <a:t>‹#›</a:t>
            </a:fld>
            <a:endParaRPr lang="en-GB"/>
          </a:p>
        </p:txBody>
      </p:sp>
    </p:spTree>
    <p:extLst>
      <p:ext uri="{BB962C8B-B14F-4D97-AF65-F5344CB8AC3E}">
        <p14:creationId xmlns:p14="http://schemas.microsoft.com/office/powerpoint/2010/main" val="1335230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872165F-CA2D-419D-B5A0-860CD9EB4EDA}" type="datetimeFigureOut">
              <a:rPr lang="en-GB" smtClean="0"/>
              <a:t>13/11/2018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660CE89-2BF0-4766-A7BA-AB9F8AD4D42A}" type="slidenum">
              <a:rPr lang="en-GB" smtClean="0"/>
              <a:t>‹#›</a:t>
            </a:fld>
            <a:endParaRPr lang="en-GB"/>
          </a:p>
        </p:txBody>
      </p:sp>
    </p:spTree>
    <p:extLst>
      <p:ext uri="{BB962C8B-B14F-4D97-AF65-F5344CB8AC3E}">
        <p14:creationId xmlns:p14="http://schemas.microsoft.com/office/powerpoint/2010/main" val="218956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72165F-CA2D-419D-B5A0-860CD9EB4EDA}" type="datetimeFigureOut">
              <a:rPr lang="en-GB" smtClean="0"/>
              <a:t>13/11/2018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660CE89-2BF0-4766-A7BA-AB9F8AD4D42A}" type="slidenum">
              <a:rPr lang="en-GB" smtClean="0"/>
              <a:t>‹#›</a:t>
            </a:fld>
            <a:endParaRPr lang="en-GB"/>
          </a:p>
        </p:txBody>
      </p:sp>
    </p:spTree>
    <p:extLst>
      <p:ext uri="{BB962C8B-B14F-4D97-AF65-F5344CB8AC3E}">
        <p14:creationId xmlns:p14="http://schemas.microsoft.com/office/powerpoint/2010/main" val="1713077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72165F-CA2D-419D-B5A0-860CD9EB4EDA}"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60CE89-2BF0-4766-A7BA-AB9F8AD4D42A}" type="slidenum">
              <a:rPr lang="en-GB" smtClean="0"/>
              <a:t>‹#›</a:t>
            </a:fld>
            <a:endParaRPr lang="en-GB"/>
          </a:p>
        </p:txBody>
      </p:sp>
    </p:spTree>
    <p:extLst>
      <p:ext uri="{BB962C8B-B14F-4D97-AF65-F5344CB8AC3E}">
        <p14:creationId xmlns:p14="http://schemas.microsoft.com/office/powerpoint/2010/main" val="20259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72165F-CA2D-419D-B5A0-860CD9EB4EDA}"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60CE89-2BF0-4766-A7BA-AB9F8AD4D42A}" type="slidenum">
              <a:rPr lang="en-GB" smtClean="0"/>
              <a:t>‹#›</a:t>
            </a:fld>
            <a:endParaRPr lang="en-GB"/>
          </a:p>
        </p:txBody>
      </p:sp>
    </p:spTree>
    <p:extLst>
      <p:ext uri="{BB962C8B-B14F-4D97-AF65-F5344CB8AC3E}">
        <p14:creationId xmlns:p14="http://schemas.microsoft.com/office/powerpoint/2010/main" val="2699571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72165F-CA2D-419D-B5A0-860CD9EB4EDA}"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0CE89-2BF0-4766-A7BA-AB9F8AD4D42A}" type="slidenum">
              <a:rPr lang="en-GB" smtClean="0"/>
              <a:t>‹#›</a:t>
            </a:fld>
            <a:endParaRPr lang="en-GB"/>
          </a:p>
        </p:txBody>
      </p:sp>
    </p:spTree>
    <p:extLst>
      <p:ext uri="{BB962C8B-B14F-4D97-AF65-F5344CB8AC3E}">
        <p14:creationId xmlns:p14="http://schemas.microsoft.com/office/powerpoint/2010/main" val="4199998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72165F-CA2D-419D-B5A0-860CD9EB4EDA}"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0CE89-2BF0-4766-A7BA-AB9F8AD4D42A}" type="slidenum">
              <a:rPr lang="en-GB" smtClean="0"/>
              <a:t>‹#›</a:t>
            </a:fld>
            <a:endParaRPr lang="en-GB"/>
          </a:p>
        </p:txBody>
      </p:sp>
    </p:spTree>
    <p:extLst>
      <p:ext uri="{BB962C8B-B14F-4D97-AF65-F5344CB8AC3E}">
        <p14:creationId xmlns:p14="http://schemas.microsoft.com/office/powerpoint/2010/main" val="18324742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3600" y="1498602"/>
            <a:ext cx="7010400" cy="3298825"/>
          </a:xfrm>
        </p:spPr>
        <p:txBody>
          <a:bodyPr>
            <a:normAutofit/>
          </a:bodyPr>
          <a:lstStyle>
            <a:lvl1pPr>
              <a:lnSpc>
                <a:spcPct val="90000"/>
              </a:lnSpc>
              <a:defRPr sz="5400" cap="none" baseline="0"/>
            </a:lvl1pPr>
          </a:lstStyle>
          <a:p>
            <a:r>
              <a:rPr lang="en-US" smtClean="0"/>
              <a:t>Click to edit Master title style</a:t>
            </a:r>
            <a:endParaRPr/>
          </a:p>
        </p:txBody>
      </p:sp>
      <p:sp>
        <p:nvSpPr>
          <p:cNvPr id="3" name="Subtitle 2"/>
          <p:cNvSpPr>
            <a:spLocks noGrp="1"/>
          </p:cNvSpPr>
          <p:nvPr>
            <p:ph type="subTitle" idx="1"/>
          </p:nvPr>
        </p:nvSpPr>
        <p:spPr>
          <a:xfrm>
            <a:off x="4673600" y="4927600"/>
            <a:ext cx="7010400"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smtClean="0"/>
              <a:t>Click to edit Master subtitle style</a:t>
            </a:r>
            <a:endParaRPr/>
          </a:p>
        </p:txBody>
      </p:sp>
    </p:spTree>
    <p:extLst>
      <p:ext uri="{BB962C8B-B14F-4D97-AF65-F5344CB8AC3E}">
        <p14:creationId xmlns:p14="http://schemas.microsoft.com/office/powerpoint/2010/main" val="94154724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11/13/2018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2412419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800" y="4445000"/>
            <a:ext cx="7010400" cy="1930400"/>
          </a:xfrm>
        </p:spPr>
        <p:txBody>
          <a:bodyPr anchor="t">
            <a:normAutofit/>
          </a:bodyPr>
          <a:lstStyle>
            <a:lvl1pPr algn="l">
              <a:defRPr sz="5400" b="0" cap="none" baseline="0"/>
            </a:lvl1pPr>
          </a:lstStyle>
          <a:p>
            <a:r>
              <a:rPr lang="en-US" smtClean="0"/>
              <a:t>Click to edit Master title style</a:t>
            </a:r>
            <a:endParaRPr/>
          </a:p>
        </p:txBody>
      </p:sp>
      <p:sp>
        <p:nvSpPr>
          <p:cNvPr id="3" name="Text Placeholder 2"/>
          <p:cNvSpPr>
            <a:spLocks noGrp="1"/>
          </p:cNvSpPr>
          <p:nvPr>
            <p:ph type="body" idx="1"/>
          </p:nvPr>
        </p:nvSpPr>
        <p:spPr>
          <a:xfrm>
            <a:off x="812800" y="3124201"/>
            <a:ext cx="7010400"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31921561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17600" y="1701800"/>
            <a:ext cx="4978400"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299200" y="1701800"/>
            <a:ext cx="4978400"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11/13/2018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467130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121665" y="1608836"/>
            <a:ext cx="4974336"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Click to edit Master text styles</a:t>
            </a:r>
          </a:p>
        </p:txBody>
      </p:sp>
      <p:sp>
        <p:nvSpPr>
          <p:cNvPr id="4" name="Content Placeholder 3"/>
          <p:cNvSpPr>
            <a:spLocks noGrp="1"/>
          </p:cNvSpPr>
          <p:nvPr>
            <p:ph sz="half" idx="2"/>
          </p:nvPr>
        </p:nvSpPr>
        <p:spPr>
          <a:xfrm>
            <a:off x="1117600" y="2209800"/>
            <a:ext cx="4978400"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303264" y="1608836"/>
            <a:ext cx="4974336"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Click to edit Master text styles</a:t>
            </a:r>
          </a:p>
        </p:txBody>
      </p:sp>
      <p:sp>
        <p:nvSpPr>
          <p:cNvPr id="6" name="Content Placeholder 5"/>
          <p:cNvSpPr>
            <a:spLocks noGrp="1"/>
          </p:cNvSpPr>
          <p:nvPr>
            <p:ph sz="quarter" idx="4"/>
          </p:nvPr>
        </p:nvSpPr>
        <p:spPr>
          <a:xfrm>
            <a:off x="6299200" y="2209800"/>
            <a:ext cx="4978400"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11/13/2018</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35896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11/13/2018</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325810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11/13/2018</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4138942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2400" y="0"/>
            <a:ext cx="792480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1800"/>
          </a:p>
        </p:txBody>
      </p:sp>
      <p:sp>
        <p:nvSpPr>
          <p:cNvPr id="2" name="Title 1"/>
          <p:cNvSpPr>
            <a:spLocks noGrp="1"/>
          </p:cNvSpPr>
          <p:nvPr>
            <p:ph type="title"/>
          </p:nvPr>
        </p:nvSpPr>
        <p:spPr>
          <a:xfrm>
            <a:off x="304801" y="1701800"/>
            <a:ext cx="3352800" cy="2844800"/>
          </a:xfrm>
        </p:spPr>
        <p:txBody>
          <a:bodyPr anchor="b">
            <a:normAutofit/>
          </a:bodyPr>
          <a:lstStyle>
            <a:lvl1pPr algn="l">
              <a:defRPr sz="2000" b="1"/>
            </a:lvl1pPr>
          </a:lstStyle>
          <a:p>
            <a:r>
              <a:rPr lang="en-US" smtClean="0"/>
              <a:t>Click to edit Master title style</a:t>
            </a:r>
            <a:endParaRPr/>
          </a:p>
        </p:txBody>
      </p:sp>
      <p:sp>
        <p:nvSpPr>
          <p:cNvPr id="3" name="Content Placeholder 2"/>
          <p:cNvSpPr>
            <a:spLocks noGrp="1"/>
          </p:cNvSpPr>
          <p:nvPr>
            <p:ph idx="1"/>
          </p:nvPr>
        </p:nvSpPr>
        <p:spPr>
          <a:xfrm>
            <a:off x="4470401" y="482600"/>
            <a:ext cx="6807200"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304801" y="4648200"/>
            <a:ext cx="3352800"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11/13/2018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591635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801" y="0"/>
            <a:ext cx="802640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1800"/>
          </a:p>
        </p:txBody>
      </p:sp>
      <p:sp>
        <p:nvSpPr>
          <p:cNvPr id="2" name="Title 1"/>
          <p:cNvSpPr>
            <a:spLocks noGrp="1"/>
          </p:cNvSpPr>
          <p:nvPr>
            <p:ph type="title"/>
          </p:nvPr>
        </p:nvSpPr>
        <p:spPr>
          <a:xfrm>
            <a:off x="2438401" y="4800600"/>
            <a:ext cx="7315200" cy="762000"/>
          </a:xfrm>
        </p:spPr>
        <p:txBody>
          <a:bodyPr anchor="b">
            <a:normAutofit/>
          </a:bodyPr>
          <a:lstStyle>
            <a:lvl1pPr algn="l">
              <a:defRPr sz="2000" b="1"/>
            </a:lvl1pPr>
          </a:lstStyle>
          <a:p>
            <a:r>
              <a:rPr lang="en-US" smtClean="0"/>
              <a:t>Click to edit Master title style</a:t>
            </a:r>
            <a:endParaRPr/>
          </a:p>
        </p:txBody>
      </p:sp>
      <p:sp>
        <p:nvSpPr>
          <p:cNvPr id="3" name="Picture Placeholder 2"/>
          <p:cNvSpPr>
            <a:spLocks noGrp="1"/>
          </p:cNvSpPr>
          <p:nvPr>
            <p:ph type="pic" idx="1"/>
          </p:nvPr>
        </p:nvSpPr>
        <p:spPr>
          <a:xfrm>
            <a:off x="2438401" y="279402"/>
            <a:ext cx="7315200"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smtClean="0"/>
              <a:t>Click icon to add picture</a:t>
            </a:r>
            <a:endParaRPr/>
          </a:p>
        </p:txBody>
      </p:sp>
      <p:sp>
        <p:nvSpPr>
          <p:cNvPr id="4" name="Text Placeholder 3"/>
          <p:cNvSpPr>
            <a:spLocks noGrp="1"/>
          </p:cNvSpPr>
          <p:nvPr>
            <p:ph type="body" sz="half" idx="2"/>
          </p:nvPr>
        </p:nvSpPr>
        <p:spPr>
          <a:xfrm>
            <a:off x="2438401" y="5562600"/>
            <a:ext cx="7315200"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11/13/2018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2816498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11/13/2018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036171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5200" y="274639"/>
            <a:ext cx="1422400" cy="5897561"/>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17600" y="274639"/>
            <a:ext cx="8534401" cy="589756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11/13/2018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863058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72165F-CA2D-419D-B5A0-860CD9EB4EDA}" type="datetimeFigureOut">
              <a:rPr lang="en-GB" smtClean="0"/>
              <a:t>13/11/2018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60CE89-2BF0-4766-A7BA-AB9F8AD4D42A}" type="slidenum">
              <a:rPr lang="en-GB" smtClean="0"/>
              <a:t>‹#›</a:t>
            </a:fld>
            <a:endParaRPr lang="en-GB"/>
          </a:p>
        </p:txBody>
      </p:sp>
    </p:spTree>
    <p:extLst>
      <p:ext uri="{BB962C8B-B14F-4D97-AF65-F5344CB8AC3E}">
        <p14:creationId xmlns:p14="http://schemas.microsoft.com/office/powerpoint/2010/main" val="42371705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801" y="0"/>
            <a:ext cx="1158240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1800"/>
          </a:p>
        </p:txBody>
      </p:sp>
      <p:sp>
        <p:nvSpPr>
          <p:cNvPr id="2" name="Title Placeholder 1"/>
          <p:cNvSpPr>
            <a:spLocks noGrp="1"/>
          </p:cNvSpPr>
          <p:nvPr>
            <p:ph type="title"/>
          </p:nvPr>
        </p:nvSpPr>
        <p:spPr>
          <a:xfrm>
            <a:off x="1117600" y="76200"/>
            <a:ext cx="10160000" cy="1397000"/>
          </a:xfrm>
          <a:prstGeom prst="rect">
            <a:avLst/>
          </a:prstGeom>
        </p:spPr>
        <p:txBody>
          <a:bodyPr vert="horz" lIns="121899" tIns="60949" rIns="121899" bIns="60949" rtlCol="0" anchor="b">
            <a:normAutofit/>
          </a:bodyPr>
          <a:lstStyle/>
          <a:p>
            <a:r>
              <a:rPr lang="en-US" smtClean="0"/>
              <a:t>Click to edit Master title style</a:t>
            </a:r>
            <a:endParaRPr dirty="0"/>
          </a:p>
        </p:txBody>
      </p:sp>
      <p:sp>
        <p:nvSpPr>
          <p:cNvPr id="3" name="Text Placeholder 2"/>
          <p:cNvSpPr>
            <a:spLocks noGrp="1"/>
          </p:cNvSpPr>
          <p:nvPr>
            <p:ph type="body" idx="1"/>
          </p:nvPr>
        </p:nvSpPr>
        <p:spPr>
          <a:xfrm>
            <a:off x="1117600" y="1701800"/>
            <a:ext cx="10160000" cy="4470400"/>
          </a:xfrm>
          <a:prstGeom prst="rect">
            <a:avLst/>
          </a:prstGeom>
        </p:spPr>
        <p:txBody>
          <a:bodyPr vert="horz" lIns="121899" tIns="60949" rIns="121899" bIns="60949"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2"/>
          </p:nvPr>
        </p:nvSpPr>
        <p:spPr>
          <a:xfrm>
            <a:off x="1117600" y="6400802"/>
            <a:ext cx="2743200" cy="320675"/>
          </a:xfrm>
          <a:prstGeom prst="rect">
            <a:avLst/>
          </a:prstGeom>
        </p:spPr>
        <p:txBody>
          <a:bodyPr vert="horz" lIns="121899" tIns="60949" rIns="121899" bIns="60949" rtlCol="0" anchor="b"/>
          <a:lstStyle>
            <a:lvl1pPr algn="l">
              <a:defRPr sz="1200">
                <a:solidFill>
                  <a:schemeClr val="tx2">
                    <a:lumMod val="50000"/>
                    <a:lumOff val="50000"/>
                  </a:schemeClr>
                </a:solidFill>
              </a:defRPr>
            </a:lvl1pPr>
          </a:lstStyle>
          <a:p>
            <a:fld id="{2DD204D1-F9BD-4643-8480-6EA41EB484F1}" type="datetimeFigureOut">
              <a:rPr lang="en-US"/>
              <a:pPr/>
              <a:t>11/13/2018</a:t>
            </a:fld>
            <a:endParaRPr/>
          </a:p>
        </p:txBody>
      </p:sp>
      <p:sp>
        <p:nvSpPr>
          <p:cNvPr id="5" name="Footer Placeholder 4"/>
          <p:cNvSpPr>
            <a:spLocks noGrp="1"/>
          </p:cNvSpPr>
          <p:nvPr>
            <p:ph type="ftr" sz="quarter" idx="3"/>
          </p:nvPr>
        </p:nvSpPr>
        <p:spPr>
          <a:xfrm>
            <a:off x="3908861" y="6400802"/>
            <a:ext cx="6217920" cy="320675"/>
          </a:xfrm>
          <a:prstGeom prst="rect">
            <a:avLst/>
          </a:prstGeom>
        </p:spPr>
        <p:txBody>
          <a:bodyPr vert="horz" lIns="121899" tIns="60949" rIns="121899" bIns="60949" rtlCol="0" anchor="b"/>
          <a:lstStyle>
            <a:lvl1pPr algn="ctr">
              <a:defRPr sz="1200">
                <a:solidFill>
                  <a:schemeClr val="tx2">
                    <a:lumMod val="50000"/>
                    <a:lumOff val="50000"/>
                  </a:schemeClr>
                </a:solidFill>
              </a:defRPr>
            </a:lvl1pPr>
          </a:lstStyle>
          <a:p>
            <a:endParaRPr/>
          </a:p>
        </p:txBody>
      </p:sp>
      <p:sp>
        <p:nvSpPr>
          <p:cNvPr id="6" name="Slide Number Placeholder 5"/>
          <p:cNvSpPr>
            <a:spLocks noGrp="1"/>
          </p:cNvSpPr>
          <p:nvPr>
            <p:ph type="sldNum" sz="quarter" idx="4"/>
          </p:nvPr>
        </p:nvSpPr>
        <p:spPr>
          <a:xfrm>
            <a:off x="10169795" y="6400802"/>
            <a:ext cx="1107806" cy="320675"/>
          </a:xfrm>
          <a:prstGeom prst="rect">
            <a:avLst/>
          </a:prstGeom>
        </p:spPr>
        <p:txBody>
          <a:bodyPr vert="horz" lIns="121899" tIns="60949" rIns="121899" bIns="60949" rtlCol="0" anchor="b"/>
          <a:lstStyle>
            <a:lvl1pPr algn="r">
              <a:defRPr sz="1200">
                <a:solidFill>
                  <a:schemeClr val="tx2">
                    <a:lumMod val="50000"/>
                    <a:lumOff val="50000"/>
                  </a:schemeClr>
                </a:solidFill>
              </a:defRPr>
            </a:lvl1pPr>
          </a:lstStyle>
          <a:p>
            <a:fld id="{EB37DED6-D4C7-42EE-AB49-D2E39E64FDE4}" type="slidenum">
              <a:rPr/>
              <a:pPr/>
              <a:t>‹#›</a:t>
            </a:fld>
            <a:endParaRPr/>
          </a:p>
        </p:txBody>
      </p:sp>
    </p:spTree>
    <p:extLst>
      <p:ext uri="{BB962C8B-B14F-4D97-AF65-F5344CB8AC3E}">
        <p14:creationId xmlns:p14="http://schemas.microsoft.com/office/powerpoint/2010/main" val="36565152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39">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Thucydides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70379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Thucydides</a:t>
            </a:r>
            <a:endParaRPr lang="en-GB" dirty="0"/>
          </a:p>
        </p:txBody>
      </p:sp>
      <p:sp>
        <p:nvSpPr>
          <p:cNvPr id="3" name="Content Placeholder 2"/>
          <p:cNvSpPr>
            <a:spLocks noGrp="1"/>
          </p:cNvSpPr>
          <p:nvPr>
            <p:ph idx="1"/>
          </p:nvPr>
        </p:nvSpPr>
        <p:spPr>
          <a:xfrm>
            <a:off x="1118898" y="1701800"/>
            <a:ext cx="4833087" cy="4470400"/>
          </a:xfrm>
        </p:spPr>
        <p:txBody>
          <a:bodyPr>
            <a:normAutofit lnSpcReduction="10000"/>
          </a:bodyPr>
          <a:lstStyle/>
          <a:p>
            <a:r>
              <a:rPr lang="en-GB" dirty="0" smtClean="0"/>
              <a:t>Writing in the 5</a:t>
            </a:r>
            <a:r>
              <a:rPr lang="en-GB" baseline="30000" dirty="0" smtClean="0"/>
              <a:t>th</a:t>
            </a:r>
            <a:r>
              <a:rPr lang="en-GB" dirty="0" smtClean="0"/>
              <a:t> century, but later than Herodotus</a:t>
            </a:r>
          </a:p>
          <a:p>
            <a:r>
              <a:rPr lang="en-GB" dirty="0" smtClean="0"/>
              <a:t>Wrote </a:t>
            </a:r>
            <a:r>
              <a:rPr lang="en-GB" i="1" dirty="0" smtClean="0"/>
              <a:t>The History of the Peloponnesian War</a:t>
            </a:r>
            <a:r>
              <a:rPr lang="en-GB" dirty="0" smtClean="0"/>
              <a:t>.</a:t>
            </a:r>
          </a:p>
          <a:p>
            <a:r>
              <a:rPr lang="en-GB" dirty="0" smtClean="0"/>
              <a:t>Writing about more recent events</a:t>
            </a:r>
          </a:p>
          <a:p>
            <a:r>
              <a:rPr lang="en-GB" dirty="0" smtClean="0"/>
              <a:t>Writing about events he was involved in.</a:t>
            </a:r>
          </a:p>
          <a:p>
            <a:r>
              <a:rPr lang="en-GB" dirty="0" smtClean="0"/>
              <a:t>Narrower focus to his work</a:t>
            </a:r>
          </a:p>
          <a:p>
            <a:r>
              <a:rPr lang="en-GB" dirty="0" smtClean="0"/>
              <a:t>Less fantastical elements</a:t>
            </a:r>
            <a:endParaRPr lang="en-GB" dirty="0"/>
          </a:p>
        </p:txBody>
      </p:sp>
      <p:pic>
        <p:nvPicPr>
          <p:cNvPr id="4" name="Picture 3"/>
          <p:cNvPicPr>
            <a:picLocks noChangeAspect="1"/>
          </p:cNvPicPr>
          <p:nvPr/>
        </p:nvPicPr>
        <p:blipFill>
          <a:blip r:embed="rId2"/>
          <a:stretch>
            <a:fillRect/>
          </a:stretch>
        </p:blipFill>
        <p:spPr>
          <a:xfrm>
            <a:off x="7176120" y="773244"/>
            <a:ext cx="3757040" cy="5602685"/>
          </a:xfrm>
          <a:prstGeom prst="rect">
            <a:avLst/>
          </a:prstGeom>
        </p:spPr>
      </p:pic>
    </p:spTree>
    <p:extLst>
      <p:ext uri="{BB962C8B-B14F-4D97-AF65-F5344CB8AC3E}">
        <p14:creationId xmlns:p14="http://schemas.microsoft.com/office/powerpoint/2010/main" val="279184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Thucydides, an Athenian, wrote the history of the war between the Peloponnesians and the Athenians, beginning at the moment that it broke out, and believing that it would be a great war, and more worthy of relation than any that had preceded it. This belief was not without its grounds. The preparations of both the combatants were in every department in the last state of perfection; and he could see the rest of the Hellenic race taking sides in the quarrel; those who delayed doing so at once having it in contemplation. [2] Indeed this was the greatest movement yet known in history, not only of the Hellenes, but of a large part of the barbarian world—I had almost said of mankind. [3] For though the events of remote antiquity, and even those that more immediately precede the war, could not from lapse of time be clearly ascertained, yet the evidences which an inquiry carried as far back as was practicable leads me to trust, all point to the conclusion that there was nothing on a great scale, either in war or in other matters</a:t>
            </a:r>
            <a:r>
              <a:rPr lang="en-GB" dirty="0" smtClean="0"/>
              <a:t>. (1.1)</a:t>
            </a:r>
            <a:endParaRPr lang="en-GB" dirty="0"/>
          </a:p>
        </p:txBody>
      </p:sp>
    </p:spTree>
    <p:extLst>
      <p:ext uri="{BB962C8B-B14F-4D97-AF65-F5344CB8AC3E}">
        <p14:creationId xmlns:p14="http://schemas.microsoft.com/office/powerpoint/2010/main" val="4228120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a:t>Meanwhile the </a:t>
            </a:r>
            <a:r>
              <a:rPr lang="en-GB" dirty="0" err="1"/>
              <a:t>Thasians</a:t>
            </a:r>
            <a:r>
              <a:rPr lang="en-GB" dirty="0"/>
              <a:t> being defeated in the field and suffering siege, appealed to Lacedaemon, and desired her to assist them by an invasion </a:t>
            </a:r>
            <a:r>
              <a:rPr lang="en-GB" dirty="0" smtClean="0"/>
              <a:t>of Attica</a:t>
            </a:r>
            <a:r>
              <a:rPr lang="en-GB" dirty="0"/>
              <a:t>. [2] Without informing Athens she promised and intended to do so, but was prevented by the occurrence of the earthquake, accompanied by the secession of the Helots and the </a:t>
            </a:r>
            <a:r>
              <a:rPr lang="en-GB" dirty="0" err="1"/>
              <a:t>Thuriats</a:t>
            </a:r>
            <a:r>
              <a:rPr lang="en-GB" dirty="0"/>
              <a:t> and </a:t>
            </a:r>
            <a:r>
              <a:rPr lang="en-GB" dirty="0" err="1"/>
              <a:t>Aethaeans</a:t>
            </a:r>
            <a:r>
              <a:rPr lang="en-GB" dirty="0"/>
              <a:t> of the </a:t>
            </a:r>
            <a:r>
              <a:rPr lang="en-GB" dirty="0" err="1"/>
              <a:t>Perioeci</a:t>
            </a:r>
            <a:r>
              <a:rPr lang="en-GB" dirty="0"/>
              <a:t> </a:t>
            </a:r>
            <a:r>
              <a:rPr lang="en-GB" dirty="0" smtClean="0"/>
              <a:t>to Ithome</a:t>
            </a:r>
            <a:r>
              <a:rPr lang="en-GB" dirty="0"/>
              <a:t>. Most of the Helots were the descendants of the old </a:t>
            </a:r>
            <a:r>
              <a:rPr lang="en-GB" dirty="0" err="1"/>
              <a:t>Messenians</a:t>
            </a:r>
            <a:r>
              <a:rPr lang="en-GB" dirty="0"/>
              <a:t> that were enslaved in the famous war; and so all of them came to be called </a:t>
            </a:r>
            <a:r>
              <a:rPr lang="en-GB" dirty="0" err="1"/>
              <a:t>Messenians</a:t>
            </a:r>
            <a:r>
              <a:rPr lang="en-GB" dirty="0"/>
              <a:t>. [3] So the </a:t>
            </a:r>
            <a:r>
              <a:rPr lang="en-GB" dirty="0" err="1"/>
              <a:t>Lacedaemonians</a:t>
            </a:r>
            <a:r>
              <a:rPr lang="en-GB" dirty="0"/>
              <a:t> being engaged in a war with the rebels in Ithome, the </a:t>
            </a:r>
            <a:r>
              <a:rPr lang="en-GB" dirty="0" err="1"/>
              <a:t>Thasians</a:t>
            </a:r>
            <a:r>
              <a:rPr lang="en-GB" dirty="0"/>
              <a:t> in the third year of the siege obtained terms from the Athenians by razing their walls, delivering up their ships, and arranging to pay the monies demanded at once, and tribute in future; giving up their possessions on the continent together with the mine</a:t>
            </a:r>
            <a:r>
              <a:rPr lang="en-GB" dirty="0" smtClean="0"/>
              <a:t>.</a:t>
            </a:r>
          </a:p>
          <a:p>
            <a:pPr lvl="1"/>
            <a:r>
              <a:rPr lang="en-GB" dirty="0" smtClean="0"/>
              <a:t>(1.101).</a:t>
            </a:r>
            <a:endParaRPr lang="en-GB" dirty="0"/>
          </a:p>
        </p:txBody>
      </p:sp>
    </p:spTree>
    <p:extLst>
      <p:ext uri="{BB962C8B-B14F-4D97-AF65-F5344CB8AC3E}">
        <p14:creationId xmlns:p14="http://schemas.microsoft.com/office/powerpoint/2010/main" val="3459370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Stylistic features</a:t>
            </a:r>
            <a:endParaRPr lang="en-GB" dirty="0"/>
          </a:p>
        </p:txBody>
      </p:sp>
      <p:sp>
        <p:nvSpPr>
          <p:cNvPr id="3" name="Content Placeholder 2"/>
          <p:cNvSpPr>
            <a:spLocks noGrp="1"/>
          </p:cNvSpPr>
          <p:nvPr>
            <p:ph idx="1"/>
          </p:nvPr>
        </p:nvSpPr>
        <p:spPr/>
        <p:txBody>
          <a:bodyPr/>
          <a:lstStyle/>
          <a:p>
            <a:r>
              <a:rPr lang="en-GB" dirty="0" smtClean="0"/>
              <a:t>Less focus on the individual, more on groups and states</a:t>
            </a:r>
          </a:p>
          <a:p>
            <a:pPr lvl="1"/>
            <a:r>
              <a:rPr lang="en-GB" dirty="0" smtClean="0"/>
              <a:t>More all-male groups</a:t>
            </a:r>
          </a:p>
          <a:p>
            <a:r>
              <a:rPr lang="en-GB" dirty="0" smtClean="0"/>
              <a:t>Chronology</a:t>
            </a:r>
          </a:p>
          <a:p>
            <a:r>
              <a:rPr lang="en-GB" dirty="0" smtClean="0"/>
              <a:t>Inclusion of speeches</a:t>
            </a:r>
          </a:p>
          <a:p>
            <a:r>
              <a:rPr lang="en-GB" dirty="0" smtClean="0"/>
              <a:t>More selective than Herodotus</a:t>
            </a:r>
          </a:p>
          <a:p>
            <a:pPr lvl="1"/>
            <a:r>
              <a:rPr lang="en-GB" dirty="0" smtClean="0"/>
              <a:t>less digressions</a:t>
            </a:r>
          </a:p>
          <a:p>
            <a:pPr lvl="1"/>
            <a:r>
              <a:rPr lang="en-GB" dirty="0" smtClean="0"/>
              <a:t>a consequence of the topic?</a:t>
            </a:r>
            <a:endParaRPr lang="en-GB" dirty="0"/>
          </a:p>
        </p:txBody>
      </p:sp>
    </p:spTree>
    <p:extLst>
      <p:ext uri="{BB962C8B-B14F-4D97-AF65-F5344CB8AC3E}">
        <p14:creationId xmlns:p14="http://schemas.microsoft.com/office/powerpoint/2010/main" val="2373068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Later Historians</a:t>
            </a:r>
            <a:endParaRPr lang="en-GB" dirty="0"/>
          </a:p>
        </p:txBody>
      </p:sp>
      <p:sp>
        <p:nvSpPr>
          <p:cNvPr id="3" name="Content Placeholder 2"/>
          <p:cNvSpPr>
            <a:spLocks noGrp="1"/>
          </p:cNvSpPr>
          <p:nvPr>
            <p:ph idx="1"/>
          </p:nvPr>
        </p:nvSpPr>
        <p:spPr/>
        <p:txBody>
          <a:bodyPr/>
          <a:lstStyle/>
          <a:p>
            <a:r>
              <a:rPr lang="en-GB" dirty="0" smtClean="0"/>
              <a:t>Xenophon</a:t>
            </a:r>
          </a:p>
          <a:p>
            <a:r>
              <a:rPr lang="en-GB" dirty="0" err="1" smtClean="0"/>
              <a:t>Cteisas</a:t>
            </a:r>
            <a:endParaRPr lang="en-GB" dirty="0" smtClean="0"/>
          </a:p>
          <a:p>
            <a:r>
              <a:rPr lang="en-GB" dirty="0" smtClean="0"/>
              <a:t>Alexandrian </a:t>
            </a:r>
            <a:r>
              <a:rPr lang="en-GB" dirty="0" err="1" smtClean="0"/>
              <a:t>Histoirans</a:t>
            </a:r>
            <a:endParaRPr lang="en-GB" dirty="0"/>
          </a:p>
        </p:txBody>
      </p:sp>
    </p:spTree>
    <p:extLst>
      <p:ext uri="{BB962C8B-B14F-4D97-AF65-F5344CB8AC3E}">
        <p14:creationId xmlns:p14="http://schemas.microsoft.com/office/powerpoint/2010/main" val="3717680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harkavagrant.com/history/Herodotus.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7368" y="116632"/>
            <a:ext cx="7793809" cy="66247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544272" y="692696"/>
            <a:ext cx="3024336" cy="2677656"/>
          </a:xfrm>
          <a:prstGeom prst="rect">
            <a:avLst/>
          </a:prstGeom>
          <a:noFill/>
        </p:spPr>
        <p:txBody>
          <a:bodyPr wrap="square" rtlCol="0">
            <a:spAutoFit/>
          </a:bodyPr>
          <a:lstStyle/>
          <a:p>
            <a:pPr defTabSz="1218987"/>
            <a:r>
              <a:rPr lang="en-GB" sz="2400" dirty="0">
                <a:solidFill>
                  <a:srgbClr val="374C81"/>
                </a:solidFill>
                <a:latin typeface="Century Gothic"/>
              </a:rPr>
              <a:t>From: </a:t>
            </a:r>
          </a:p>
          <a:p>
            <a:pPr defTabSz="1218987"/>
            <a:r>
              <a:rPr lang="en-GB" sz="2400" dirty="0">
                <a:solidFill>
                  <a:srgbClr val="374C81"/>
                </a:solidFill>
                <a:latin typeface="Century Gothic"/>
              </a:rPr>
              <a:t>‘Hark a Vagrant’ by Kate Beaton</a:t>
            </a:r>
          </a:p>
          <a:p>
            <a:pPr defTabSz="1218987"/>
            <a:endParaRPr lang="en-GB" sz="2400" dirty="0">
              <a:solidFill>
                <a:srgbClr val="374C81"/>
              </a:solidFill>
              <a:latin typeface="Century Gothic"/>
            </a:endParaRPr>
          </a:p>
          <a:p>
            <a:pPr defTabSz="1218987"/>
            <a:r>
              <a:rPr lang="en-GB" sz="2400" dirty="0">
                <a:solidFill>
                  <a:srgbClr val="374C81"/>
                </a:solidFill>
                <a:latin typeface="Century Gothic"/>
              </a:rPr>
              <a:t>http</a:t>
            </a:r>
            <a:r>
              <a:rPr lang="en-GB" sz="2400" dirty="0">
                <a:solidFill>
                  <a:srgbClr val="374C81"/>
                </a:solidFill>
                <a:latin typeface="Century Gothic"/>
              </a:rPr>
              <a:t>://www.harkavagrant.com/index.php?id=30</a:t>
            </a:r>
          </a:p>
        </p:txBody>
      </p:sp>
    </p:spTree>
    <p:extLst>
      <p:ext uri="{BB962C8B-B14F-4D97-AF65-F5344CB8AC3E}">
        <p14:creationId xmlns:p14="http://schemas.microsoft.com/office/powerpoint/2010/main" val="1491446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212</Words>
  <Application>Microsoft Office PowerPoint</Application>
  <PresentationFormat>Widescreen</PresentationFormat>
  <Paragraphs>28</Paragraphs>
  <Slides>7</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7</vt:i4>
      </vt:variant>
    </vt:vector>
  </HeadingPairs>
  <TitlesOfParts>
    <vt:vector size="13" baseType="lpstr">
      <vt:lpstr>Arial</vt:lpstr>
      <vt:lpstr>Calibri</vt:lpstr>
      <vt:lpstr>Calibri Light</vt:lpstr>
      <vt:lpstr>Century Gothic</vt:lpstr>
      <vt:lpstr>Office Theme</vt:lpstr>
      <vt:lpstr>Books 16x9</vt:lpstr>
      <vt:lpstr>Thucydides</vt:lpstr>
      <vt:lpstr>Thucydides</vt:lpstr>
      <vt:lpstr>Introduction</vt:lpstr>
      <vt:lpstr>PowerPoint Presentation</vt:lpstr>
      <vt:lpstr>Stylistic features</vt:lpstr>
      <vt:lpstr>Later Historians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Thucydides</dc:title>
  <dc:creator>Errietta Bissa</dc:creator>
  <cp:lastModifiedBy>Errietta Bissa</cp:lastModifiedBy>
  <cp:revision>1</cp:revision>
  <dcterms:created xsi:type="dcterms:W3CDTF">2018-11-13T10:45:55Z</dcterms:created>
  <dcterms:modified xsi:type="dcterms:W3CDTF">2018-11-13T10:45:59Z</dcterms:modified>
</cp:coreProperties>
</file>