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6"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3"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23" autoAdjust="0"/>
    <p:restoredTop sz="79490" autoAdjust="0"/>
  </p:normalViewPr>
  <p:slideViewPr>
    <p:cSldViewPr snapToGrid="0">
      <p:cViewPr varScale="1">
        <p:scale>
          <a:sx n="67" d="100"/>
          <a:sy n="67" d="100"/>
        </p:scale>
        <p:origin x="131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256336-23B2-40E8-AC5E-D8074FA825EB}" type="datetimeFigureOut">
              <a:rPr lang="en-IN" smtClean="0"/>
              <a:t>17-07-2026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5153E5-A797-4BC5-9E3D-B520952504AD}" type="slidenum">
              <a:rPr lang="en-IN" smtClean="0"/>
              <a:t>‹#›</a:t>
            </a:fld>
            <a:endParaRPr lang="en-IN"/>
          </a:p>
        </p:txBody>
      </p:sp>
    </p:spTree>
    <p:extLst>
      <p:ext uri="{BB962C8B-B14F-4D97-AF65-F5344CB8AC3E}">
        <p14:creationId xmlns:p14="http://schemas.microsoft.com/office/powerpoint/2010/main" val="1973490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dirty="0">
                <a:latin typeface="Times New Roman" panose="02020603050405020304" pitchFamily="18" charset="0"/>
                <a:cs typeface="Times New Roman" panose="02020603050405020304" pitchFamily="18" charset="0"/>
              </a:rPr>
              <a:t>In this presentation, working in a team will be selected as the skill which helps health professionals to make efficient decisions and perform accordingly. </a:t>
            </a: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This skill has benefits in the overall satisfaction of the treatment of the patients and the care through the entire hospital facilities.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5153E5-A797-4BC5-9E3D-B520952504AD}" type="slidenum">
              <a:rPr lang="en-IN" smtClean="0"/>
              <a:t>3</a:t>
            </a:fld>
            <a:endParaRPr lang="en-IN"/>
          </a:p>
        </p:txBody>
      </p:sp>
    </p:spTree>
    <p:extLst>
      <p:ext uri="{BB962C8B-B14F-4D97-AF65-F5344CB8AC3E}">
        <p14:creationId xmlns:p14="http://schemas.microsoft.com/office/powerpoint/2010/main" val="2052779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0" dirty="0">
                <a:latin typeface="Times New Roman" panose="02020603050405020304" pitchFamily="18" charset="0"/>
                <a:ea typeface="Tahoma" panose="020B0604030504040204" pitchFamily="34" charset="0"/>
                <a:cs typeface="Tahoma" panose="020B0604030504040204" pitchFamily="34" charset="0"/>
              </a:rPr>
              <a:t>Encouragement of the safety of patients, well-being for staff and a holistic support for both of the patients and professionals, adoption of this skill is effective. </a:t>
            </a:r>
            <a:endParaRPr lang="en-IN" sz="1200" dirty="0"/>
          </a:p>
          <a:p>
            <a:pPr algn="just"/>
            <a:r>
              <a:rPr lang="en-IN" sz="1200" kern="0" dirty="0">
                <a:latin typeface="Times New Roman" panose="02020603050405020304" pitchFamily="18" charset="0"/>
                <a:ea typeface="Tahoma" panose="020B0604030504040204" pitchFamily="34" charset="0"/>
                <a:cs typeface="Times New Roman" panose="02020603050405020304" pitchFamily="18" charset="0"/>
              </a:rPr>
              <a:t>It helps in the adoption of a transparent communication environment among the social workers, doctors, and nurses, such that seamless care can be ensured and medical errors and missing details can be identified to assure the safety of the patients. However, it also consists of some challenges as well such as development of miscommunication, false information can be circulated. This leads to negative patient care services and sometimes require more time as well. </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combination of social and clinical insights from the healthcare institutions is effective to address the requirements from emotional, housing and medical perspectives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Kreuter</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2021, p. 329</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Adaptation of these skills leads to address the over burden from the emotional and mental health care for the patients, by which the burnout situation, stress can be overturned, and a supportive environment can be developed. However, to achieve success in these activities with having this teamwork skill, some other allied skills are also required, such as communication, resolution of conflicts, clarifications about the roles and others. To sustain this activities, it has been observed that in the individual professionals the strengths are such as transparent communication, active listening, analytical skills. However, in the problem-solving, decision-making, critical thinking these areas need more development. In transparent communication, the information from the patients can be shared accurately by involving a specific framework, such as SBAR and other modes of electronic records. To achieve success in teamwork among healthcare professionals, every practitioner has to be clear about their roles and duties such that effective services can be provided. For example, dieticians, occupational therapists, psychotherapists, and others each have different roles and responsibilities to cure the patients. Another success criterion in this teamwork is resolve the conflicts and navigate the different opinions on the welfare of patients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Nelson, 2022</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a:t>
            </a: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5153E5-A797-4BC5-9E3D-B520952504AD}" type="slidenum">
              <a:rPr lang="en-IN" smtClean="0"/>
              <a:t>4</a:t>
            </a:fld>
            <a:endParaRPr lang="en-IN"/>
          </a:p>
        </p:txBody>
      </p:sp>
    </p:spTree>
    <p:extLst>
      <p:ext uri="{BB962C8B-B14F-4D97-AF65-F5344CB8AC3E}">
        <p14:creationId xmlns:p14="http://schemas.microsoft.com/office/powerpoint/2010/main" val="1602138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seamless collaboration among the health care professionals is effective in the delivery of holistic and safe health care services to the patients. </a:t>
            </a:r>
          </a:p>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Open communication, sharing of roles, and joint planning are effective in this aspect for the improvement of patient outcomes, reduction in taking admission in hospitals, address the crisis period and others. </a:t>
            </a:r>
          </a:p>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It can be explained for this institution in such a way that whether any patient feels weak after discharge from the hospital, an IDT or Interdisciplinary Team is formed. In this team, a nurse, community care staff, and therapists are involved, and they take all of the responsibilities for successful reaching for the patient back at home. SBAR or Situation, Background, Assessment, Recommendation, these four strategies are followed by the discharging nurses in this healthcare institution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Lazzari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Rabottini</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2025, </a:t>
            </a:r>
            <a:r>
              <a:rPr lang="en-GB" dirty="0">
                <a:latin typeface="Times New Roman" panose="02020603050405020304" pitchFamily="18" charset="0"/>
                <a:ea typeface="Tahoma" panose="020B0604030504040204" pitchFamily="34" charset="0"/>
                <a:cs typeface="Tahoma" panose="020B0604030504040204" pitchFamily="34" charset="0"/>
              </a:rPr>
              <a:t>p. 01</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They primarily hand over the medical schedule, patient conditions, and care plan to the community care team and enhance the health care services. Therapists help in the assessment of the current and required mobility of the patients in home adaptation.  </a:t>
            </a: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5153E5-A797-4BC5-9E3D-B520952504AD}" type="slidenum">
              <a:rPr lang="en-IN" smtClean="0"/>
              <a:t>5</a:t>
            </a:fld>
            <a:endParaRPr lang="en-IN"/>
          </a:p>
        </p:txBody>
      </p:sp>
    </p:spTree>
    <p:extLst>
      <p:ext uri="{BB962C8B-B14F-4D97-AF65-F5344CB8AC3E}">
        <p14:creationId xmlns:p14="http://schemas.microsoft.com/office/powerpoint/2010/main" val="4063744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Here are the smart goals and actions that I intend to take to develop </a:t>
            </a:r>
            <a:r>
              <a:rPr lang="en-IN"/>
              <a:t>own capabilities.</a:t>
            </a:r>
            <a:endParaRPr lang="en-IN" dirty="0"/>
          </a:p>
        </p:txBody>
      </p:sp>
      <p:sp>
        <p:nvSpPr>
          <p:cNvPr id="4" name="Slide Number Placeholder 3"/>
          <p:cNvSpPr>
            <a:spLocks noGrp="1"/>
          </p:cNvSpPr>
          <p:nvPr>
            <p:ph type="sldNum" sz="quarter" idx="10"/>
          </p:nvPr>
        </p:nvSpPr>
        <p:spPr/>
        <p:txBody>
          <a:bodyPr/>
          <a:lstStyle/>
          <a:p>
            <a:fld id="{8D5153E5-A797-4BC5-9E3D-B520952504AD}" type="slidenum">
              <a:rPr lang="en-IN" smtClean="0"/>
              <a:t>6</a:t>
            </a:fld>
            <a:endParaRPr lang="en-IN"/>
          </a:p>
        </p:txBody>
      </p:sp>
    </p:spTree>
    <p:extLst>
      <p:ext uri="{BB962C8B-B14F-4D97-AF65-F5344CB8AC3E}">
        <p14:creationId xmlns:p14="http://schemas.microsoft.com/office/powerpoint/2010/main" val="3270596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This team working skills is also effective in the development of the decision making and professional growth for the healthcare professionals in the patient care such as time to time attention, required facilities in the early stages and others. It follows the SBAR framework in the discharge of the patients and assesses their mobility back to their home. An action plan has been presented here for the future purposes in which three skills such critical thinking, problem-solving and decision-making skills are identified for the adoption of this team working skill effectively.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D5153E5-A797-4BC5-9E3D-B520952504AD}" type="slidenum">
              <a:rPr lang="en-IN" smtClean="0"/>
              <a:t>7</a:t>
            </a:fld>
            <a:endParaRPr lang="en-IN"/>
          </a:p>
        </p:txBody>
      </p:sp>
    </p:spTree>
    <p:extLst>
      <p:ext uri="{BB962C8B-B14F-4D97-AF65-F5344CB8AC3E}">
        <p14:creationId xmlns:p14="http://schemas.microsoft.com/office/powerpoint/2010/main" val="2083202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AEB3276C-5824-4CF2-A8C8-5CBA96DE1B8B}" type="datetimeFigureOut">
              <a:rPr lang="en-IN" smtClean="0"/>
              <a:t>17-07-2026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3292897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EB3276C-5824-4CF2-A8C8-5CBA96DE1B8B}" type="datetimeFigureOut">
              <a:rPr lang="en-IN" smtClean="0"/>
              <a:t>17-07-2026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51777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EB3276C-5824-4CF2-A8C8-5CBA96DE1B8B}" type="datetimeFigureOut">
              <a:rPr lang="en-IN" smtClean="0"/>
              <a:t>17-07-2026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371036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AEB3276C-5824-4CF2-A8C8-5CBA96DE1B8B}" type="datetimeFigureOut">
              <a:rPr lang="en-IN" smtClean="0"/>
              <a:t>17-07-2026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1482196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AEB3276C-5824-4CF2-A8C8-5CBA96DE1B8B}" type="datetimeFigureOut">
              <a:rPr lang="en-IN" smtClean="0"/>
              <a:t>17-07-2026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3560543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AEB3276C-5824-4CF2-A8C8-5CBA96DE1B8B}" type="datetimeFigureOut">
              <a:rPr lang="en-IN" smtClean="0"/>
              <a:t>17-07-2026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1243530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B3276C-5824-4CF2-A8C8-5CBA96DE1B8B}" type="datetimeFigureOut">
              <a:rPr lang="en-IN" smtClean="0"/>
              <a:t>17-07-2026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508423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EB3276C-5824-4CF2-A8C8-5CBA96DE1B8B}" type="datetimeFigureOut">
              <a:rPr lang="en-IN" smtClean="0"/>
              <a:t>17-07-2026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793064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EB3276C-5824-4CF2-A8C8-5CBA96DE1B8B}" type="datetimeFigureOut">
              <a:rPr lang="en-IN" smtClean="0"/>
              <a:t>17-07-2026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2813170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EB3276C-5824-4CF2-A8C8-5CBA96DE1B8B}" type="datetimeFigureOut">
              <a:rPr lang="en-IN" smtClean="0"/>
              <a:t>17-07-2026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3478397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EB3276C-5824-4CF2-A8C8-5CBA96DE1B8B}" type="datetimeFigureOut">
              <a:rPr lang="en-IN" smtClean="0"/>
              <a:t>17-07-2026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A2FB87-D0DB-4254-BE8F-8CD82C8F2F85}" type="slidenum">
              <a:rPr lang="en-IN" smtClean="0"/>
              <a:t>‹#›</a:t>
            </a:fld>
            <a:endParaRPr lang="en-IN"/>
          </a:p>
        </p:txBody>
      </p:sp>
    </p:spTree>
    <p:extLst>
      <p:ext uri="{BB962C8B-B14F-4D97-AF65-F5344CB8AC3E}">
        <p14:creationId xmlns:p14="http://schemas.microsoft.com/office/powerpoint/2010/main" val="1032018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B3276C-5824-4CF2-A8C8-5CBA96DE1B8B}" type="datetimeFigureOut">
              <a:rPr lang="en-IN" smtClean="0"/>
              <a:t>17-07-2026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A2FB87-D0DB-4254-BE8F-8CD82C8F2F85}" type="slidenum">
              <a:rPr lang="en-IN" smtClean="0"/>
              <a:t>‹#›</a:t>
            </a:fld>
            <a:endParaRPr lang="en-IN"/>
          </a:p>
        </p:txBody>
      </p:sp>
    </p:spTree>
    <p:extLst>
      <p:ext uri="{BB962C8B-B14F-4D97-AF65-F5344CB8AC3E}">
        <p14:creationId xmlns:p14="http://schemas.microsoft.com/office/powerpoint/2010/main" val="2766394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6720" y="1118854"/>
            <a:ext cx="11338560" cy="4292585"/>
          </a:xfrm>
          <a:prstGeom prst="rect">
            <a:avLst/>
          </a:prstGeom>
        </p:spPr>
        <p:txBody>
          <a:bodyPr wrap="square">
            <a:spAutoFit/>
          </a:bodyPr>
          <a:lstStyle/>
          <a:p>
            <a:pPr algn="ctr">
              <a:lnSpc>
                <a:spcPct val="115000"/>
              </a:lnSpc>
              <a:spcAft>
                <a:spcPts val="800"/>
              </a:spcAft>
            </a:pPr>
            <a:r>
              <a:rPr lang="en-GB" sz="3000" b="1" dirty="0">
                <a:latin typeface="Times New Roman" panose="02020603050405020304" pitchFamily="18" charset="0"/>
                <a:ea typeface="Tahoma" panose="020B0604030504040204" pitchFamily="34" charset="0"/>
                <a:cs typeface="Tahoma" panose="020B0604030504040204" pitchFamily="34" charset="0"/>
              </a:rPr>
              <a:t>LCHS4009 </a:t>
            </a:r>
          </a:p>
          <a:p>
            <a:pPr algn="ctr">
              <a:lnSpc>
                <a:spcPct val="115000"/>
              </a:lnSpc>
              <a:spcAft>
                <a:spcPts val="800"/>
              </a:spcAft>
            </a:pPr>
            <a:r>
              <a:rPr lang="en-GB" sz="3000" b="1" dirty="0">
                <a:latin typeface="Times New Roman" panose="02020603050405020304" pitchFamily="18" charset="0"/>
                <a:ea typeface="Tahoma" panose="020B0604030504040204" pitchFamily="34" charset="0"/>
                <a:cs typeface="Tahoma" panose="020B0604030504040204" pitchFamily="34" charset="0"/>
              </a:rPr>
              <a:t>Professional Development within Health and Social Care</a:t>
            </a:r>
            <a:endParaRPr lang="en-IN" sz="3000" dirty="0">
              <a:latin typeface="Times New Roman" panose="02020603050405020304" pitchFamily="18" charset="0"/>
              <a:ea typeface="Tahoma" panose="020B0604030504040204" pitchFamily="34" charset="0"/>
              <a:cs typeface="Tahoma" panose="020B0604030504040204" pitchFamily="34" charset="0"/>
            </a:endParaRPr>
          </a:p>
          <a:p>
            <a:pPr algn="ctr">
              <a:lnSpc>
                <a:spcPct val="115000"/>
              </a:lnSpc>
              <a:spcAft>
                <a:spcPts val="800"/>
              </a:spcAft>
            </a:pPr>
            <a:endParaRPr lang="en-GB" sz="3600" b="1" dirty="0">
              <a:latin typeface="Times New Roman" panose="02020603050405020304" pitchFamily="18" charset="0"/>
              <a:ea typeface="Tahoma" panose="020B0604030504040204" pitchFamily="34" charset="0"/>
              <a:cs typeface="Tahoma" panose="020B0604030504040204" pitchFamily="34" charset="0"/>
            </a:endParaRPr>
          </a:p>
          <a:p>
            <a:pPr algn="ctr">
              <a:lnSpc>
                <a:spcPct val="115000"/>
              </a:lnSpc>
              <a:spcAft>
                <a:spcPts val="800"/>
              </a:spcAft>
            </a:pPr>
            <a:r>
              <a:rPr lang="en-GB" sz="3600" b="1" dirty="0">
                <a:latin typeface="Times New Roman" panose="02020603050405020304" pitchFamily="18" charset="0"/>
                <a:ea typeface="Tahoma" panose="020B0604030504040204" pitchFamily="34" charset="0"/>
                <a:cs typeface="Tahoma" panose="020B0604030504040204" pitchFamily="34" charset="0"/>
              </a:rPr>
              <a:t>Assignment - Component 1: Self-Awareness Presentation</a:t>
            </a:r>
          </a:p>
          <a:p>
            <a:pPr algn="ctr">
              <a:lnSpc>
                <a:spcPct val="115000"/>
              </a:lnSpc>
              <a:spcAft>
                <a:spcPts val="800"/>
              </a:spcAft>
            </a:pPr>
            <a:endParaRPr lang="en-GB" sz="3600" b="1" dirty="0">
              <a:latin typeface="Times New Roman" panose="02020603050405020304" pitchFamily="18" charset="0"/>
              <a:ea typeface="Tahoma" panose="020B0604030504040204" pitchFamily="34" charset="0"/>
              <a:cs typeface="Tahoma" panose="020B0604030504040204" pitchFamily="34" charset="0"/>
            </a:endParaRPr>
          </a:p>
          <a:p>
            <a:pPr algn="ctr">
              <a:lnSpc>
                <a:spcPct val="115000"/>
              </a:lnSpc>
              <a:spcAft>
                <a:spcPts val="800"/>
              </a:spcAft>
            </a:pPr>
            <a:r>
              <a:rPr lang="en-GB" b="1" dirty="0">
                <a:latin typeface="Times New Roman" panose="02020603050405020304" pitchFamily="18" charset="0"/>
                <a:ea typeface="Tahoma" panose="020B0604030504040204" pitchFamily="34" charset="0"/>
                <a:cs typeface="Tahoma" panose="020B0604030504040204" pitchFamily="34" charset="0"/>
              </a:rPr>
              <a:t>Student name: </a:t>
            </a:r>
            <a:r>
              <a:rPr lang="en-GB" b="1" dirty="0" err="1">
                <a:latin typeface="Times New Roman" panose="02020603050405020304" pitchFamily="18" charset="0"/>
                <a:ea typeface="Tahoma" panose="020B0604030504040204" pitchFamily="34" charset="0"/>
                <a:cs typeface="Tahoma" panose="020B0604030504040204" pitchFamily="34" charset="0"/>
              </a:rPr>
              <a:t>Nesrin</a:t>
            </a:r>
            <a:r>
              <a:rPr lang="en-GB" b="1" dirty="0">
                <a:latin typeface="Times New Roman" panose="02020603050405020304" pitchFamily="18" charset="0"/>
                <a:ea typeface="Tahoma" panose="020B0604030504040204" pitchFamily="34" charset="0"/>
                <a:cs typeface="Tahoma" panose="020B0604030504040204" pitchFamily="34" charset="0"/>
              </a:rPr>
              <a:t> Sami Shen</a:t>
            </a:r>
          </a:p>
          <a:p>
            <a:pPr algn="ctr">
              <a:lnSpc>
                <a:spcPct val="115000"/>
              </a:lnSpc>
              <a:spcAft>
                <a:spcPts val="800"/>
              </a:spcAft>
            </a:pPr>
            <a:r>
              <a:rPr lang="en-GB" b="1" dirty="0">
                <a:latin typeface="Times New Roman" panose="02020603050405020304" pitchFamily="18" charset="0"/>
                <a:ea typeface="Tahoma" panose="020B0604030504040204" pitchFamily="34" charset="0"/>
                <a:cs typeface="Tahoma" panose="020B0604030504040204" pitchFamily="34" charset="0"/>
              </a:rPr>
              <a:t>Student ID number:</a:t>
            </a:r>
            <a:r>
              <a:rPr lang="en-GB" dirty="0">
                <a:latin typeface="Times New Roman" panose="02020603050405020304" pitchFamily="18" charset="0"/>
                <a:ea typeface="Tahoma" panose="020B0604030504040204" pitchFamily="34" charset="0"/>
                <a:cs typeface="Tahoma" panose="020B0604030504040204" pitchFamily="34" charset="0"/>
              </a:rPr>
              <a:t> </a:t>
            </a:r>
            <a:r>
              <a:rPr lang="en-GB" b="1" dirty="0">
                <a:latin typeface="Times New Roman" panose="02020603050405020304" pitchFamily="18" charset="0"/>
                <a:ea typeface="Tahoma" panose="020B0604030504040204" pitchFamily="34" charset="0"/>
                <a:cs typeface="Tahoma" panose="020B0604030504040204" pitchFamily="34" charset="0"/>
              </a:rPr>
              <a:t>2512896</a:t>
            </a:r>
            <a:endParaRPr lang="en-IN" b="1" dirty="0">
              <a:latin typeface="Times New Roman" panose="02020603050405020304" pitchFamily="18"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052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217010" y="246147"/>
            <a:ext cx="1672253" cy="823752"/>
          </a:xfrm>
          <a:prstGeom prst="rect">
            <a:avLst/>
          </a:prstGeom>
        </p:spPr>
        <p:txBody>
          <a:bodyPr wrap="none">
            <a:spAutoFit/>
          </a:bodyPr>
          <a:lstStyle/>
          <a:p>
            <a:pPr algn="ctr">
              <a:lnSpc>
                <a:spcPct val="150000"/>
              </a:lnSpc>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Outline</a:t>
            </a:r>
          </a:p>
        </p:txBody>
      </p:sp>
      <p:sp>
        <p:nvSpPr>
          <p:cNvPr id="5" name="TextBox 4"/>
          <p:cNvSpPr txBox="1"/>
          <p:nvPr/>
        </p:nvSpPr>
        <p:spPr>
          <a:xfrm>
            <a:off x="938845" y="1812001"/>
            <a:ext cx="9469708" cy="3730317"/>
          </a:xfrm>
          <a:prstGeom prst="rect">
            <a:avLst/>
          </a:prstGeom>
          <a:noFill/>
        </p:spPr>
        <p:txBody>
          <a:bodyPr wrap="none" rtlCol="0">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Slide 3: </a:t>
            </a:r>
            <a:r>
              <a:rPr lang="en-GB" sz="2000" dirty="0">
                <a:latin typeface="Times New Roman" panose="02020603050405020304" pitchFamily="18" charset="0"/>
                <a:cs typeface="Times New Roman" panose="02020603050405020304" pitchFamily="18" charset="0"/>
              </a:rPr>
              <a:t>Introduction</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4: </a:t>
            </a:r>
            <a:r>
              <a:rPr lang="en-GB" sz="2000" dirty="0">
                <a:latin typeface="Times New Roman" panose="02020603050405020304" pitchFamily="18" charset="0"/>
                <a:cs typeface="Times New Roman" panose="02020603050405020304" pitchFamily="18" charset="0"/>
              </a:rPr>
              <a:t>Importance of Working in Teams skills in health and social care</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5: </a:t>
            </a:r>
            <a:r>
              <a:rPr lang="en-GB" sz="2000" dirty="0">
                <a:latin typeface="Times New Roman" panose="02020603050405020304" pitchFamily="18" charset="0"/>
                <a:cs typeface="Times New Roman" panose="02020603050405020304" pitchFamily="18" charset="0"/>
              </a:rPr>
              <a:t>Practical Example of the Working in Teams Skill in health and social care services</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6: Action plan</a:t>
            </a:r>
          </a:p>
          <a:p>
            <a:pPr algn="just">
              <a:lnSpc>
                <a:spcPct val="150000"/>
              </a:lnSpc>
            </a:pPr>
            <a:r>
              <a:rPr lang="en-US" sz="2000" dirty="0">
                <a:latin typeface="Times New Roman" panose="02020603050405020304" pitchFamily="18" charset="0"/>
                <a:cs typeface="Times New Roman" panose="02020603050405020304" pitchFamily="18" charset="0"/>
              </a:rPr>
              <a:t>Slide 7: </a:t>
            </a:r>
            <a:r>
              <a:rPr lang="en-GB" sz="2000" dirty="0">
                <a:latin typeface="Times New Roman" panose="02020603050405020304" pitchFamily="18" charset="0"/>
                <a:cs typeface="Times New Roman" panose="02020603050405020304" pitchFamily="18" charset="0"/>
              </a:rPr>
              <a:t>Conclusion</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8: </a:t>
            </a:r>
            <a:r>
              <a:rPr lang="en-GB" sz="2000" dirty="0">
                <a:latin typeface="Times New Roman" panose="02020603050405020304" pitchFamily="18" charset="0"/>
                <a:cs typeface="Times New Roman" panose="02020603050405020304" pitchFamily="18" charset="0"/>
              </a:rPr>
              <a:t>References</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Slide 9: Q&amp;A</a:t>
            </a:r>
          </a:p>
          <a:p>
            <a:pPr algn="just">
              <a:lnSpc>
                <a:spcPct val="150000"/>
              </a:lnSpc>
            </a:pPr>
            <a:r>
              <a:rPr lang="en-US" sz="2000" dirty="0">
                <a:latin typeface="Times New Roman" panose="02020603050405020304" pitchFamily="18" charset="0"/>
                <a:cs typeface="Times New Roman" panose="02020603050405020304" pitchFamily="18" charset="0"/>
              </a:rPr>
              <a:t>Slide 10: Thank You</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7062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08218" y="246147"/>
            <a:ext cx="2689839" cy="823752"/>
          </a:xfrm>
          <a:prstGeom prst="rect">
            <a:avLst/>
          </a:prstGeom>
        </p:spPr>
        <p:txBody>
          <a:bodyPr wrap="none">
            <a:spAutoFit/>
          </a:bodyPr>
          <a:lstStyle/>
          <a:p>
            <a:pPr algn="ctr">
              <a:lnSpc>
                <a:spcPct val="150000"/>
              </a:lnSpc>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Introduction</a:t>
            </a:r>
          </a:p>
        </p:txBody>
      </p:sp>
      <p:sp>
        <p:nvSpPr>
          <p:cNvPr id="5" name="Rectangle 4"/>
          <p:cNvSpPr/>
          <p:nvPr/>
        </p:nvSpPr>
        <p:spPr>
          <a:xfrm>
            <a:off x="595767" y="2663523"/>
            <a:ext cx="4874698" cy="1938992"/>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imes New Roman" panose="02020603050405020304" pitchFamily="18" charset="0"/>
              </a:rPr>
              <a:t>Practice in the health and social care services requires some advanced skills, such as the patients can be satisfied with having proper treatment (</a:t>
            </a:r>
            <a:r>
              <a:rPr lang="en-GB" sz="2000" kern="0" dirty="0">
                <a:latin typeface="Times New Roman" panose="02020603050405020304" pitchFamily="18" charset="0"/>
                <a:ea typeface="Tahoma" panose="020B0604030504040204" pitchFamily="34" charset="0"/>
                <a:cs typeface="Times New Roman" panose="02020603050405020304" pitchFamily="18" charset="0"/>
              </a:rPr>
              <a:t>Wheeler, 2026</a:t>
            </a:r>
            <a:r>
              <a:rPr lang="en-IN" sz="2000" kern="0" dirty="0">
                <a:latin typeface="Times New Roman" panose="02020603050405020304" pitchFamily="18" charset="0"/>
                <a:ea typeface="Tahoma" panose="020B0604030504040204" pitchFamily="34" charset="0"/>
                <a:cs typeface="Times New Roman" panose="02020603050405020304" pitchFamily="18" charset="0"/>
              </a:rPr>
              <a:t>). </a:t>
            </a:r>
          </a:p>
        </p:txBody>
      </p:sp>
      <p:pic>
        <p:nvPicPr>
          <p:cNvPr id="7170" name="Picture 2" descr="What is Health &amp; Social Care? Core Principles &amp; Opportun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21536" y="1524000"/>
            <a:ext cx="5384663" cy="42180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0003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6644" y="305140"/>
            <a:ext cx="11710221" cy="1200329"/>
          </a:xfrm>
          <a:prstGeom prst="rect">
            <a:avLst/>
          </a:prstGeom>
        </p:spPr>
        <p:txBody>
          <a:bodyPr wrap="square">
            <a:spAutoFit/>
          </a:bodyPr>
          <a:lstStyle/>
          <a:p>
            <a:pPr algn="ctr">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Importance of Working in Teams skills in health and social care</a:t>
            </a:r>
          </a:p>
        </p:txBody>
      </p:sp>
      <p:sp>
        <p:nvSpPr>
          <p:cNvPr id="6" name="Rectangle 5"/>
          <p:cNvSpPr/>
          <p:nvPr/>
        </p:nvSpPr>
        <p:spPr>
          <a:xfrm>
            <a:off x="518160" y="1940727"/>
            <a:ext cx="5577840" cy="4247317"/>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In the social and health care sector, having teamwork skills is advantageous for the provision of a holistic health care plan, and involves a diversified professional expertise (Weiss, </a:t>
            </a:r>
            <a:r>
              <a:rPr lang="en-IN" sz="2000" kern="0" dirty="0" err="1">
                <a:latin typeface="Times New Roman" panose="02020603050405020304" pitchFamily="18" charset="0"/>
                <a:ea typeface="Tahoma" panose="020B0604030504040204" pitchFamily="34" charset="0"/>
                <a:cs typeface="Tahoma" panose="020B0604030504040204" pitchFamily="34" charset="0"/>
              </a:rPr>
              <a:t>Tilin</a:t>
            </a:r>
            <a:r>
              <a:rPr lang="en-IN" sz="2000" kern="0" dirty="0">
                <a:latin typeface="Times New Roman" panose="02020603050405020304" pitchFamily="18" charset="0"/>
                <a:ea typeface="Tahoma" panose="020B0604030504040204" pitchFamily="34" charset="0"/>
                <a:cs typeface="Tahoma" panose="020B0604030504040204" pitchFamily="34" charset="0"/>
              </a:rPr>
              <a:t> and Morgan, 2023). </a:t>
            </a:r>
          </a:p>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This collaboration has direct impacts on the patient care, decrease the medical errors, prevent the readmission in the hospitals, and enhances the recovery for patients and others. </a:t>
            </a:r>
          </a:p>
        </p:txBody>
      </p:sp>
      <p:pic>
        <p:nvPicPr>
          <p:cNvPr id="6146" name="Picture 2" descr="Health And Social Care: Understanding Modern Health And Social Ca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49429" y="2376130"/>
            <a:ext cx="4829443" cy="32196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07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6310" y="374272"/>
            <a:ext cx="11759380" cy="1200329"/>
          </a:xfrm>
          <a:prstGeom prst="rect">
            <a:avLst/>
          </a:prstGeom>
        </p:spPr>
        <p:txBody>
          <a:bodyPr wrap="square">
            <a:spAutoFit/>
          </a:bodyPr>
          <a:lstStyle/>
          <a:p>
            <a:pPr algn="ctr">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Practical Example of the Working in Teams Skill in health and social care services</a:t>
            </a:r>
          </a:p>
        </p:txBody>
      </p:sp>
      <p:sp>
        <p:nvSpPr>
          <p:cNvPr id="5" name="Rectangle 4"/>
          <p:cNvSpPr/>
          <p:nvPr/>
        </p:nvSpPr>
        <p:spPr>
          <a:xfrm>
            <a:off x="518044" y="2144757"/>
            <a:ext cx="4764578" cy="3785652"/>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In the UK, social and health care services highly value teamwork skills, which can be explained by giving the example of the NHS (Park, Machin, and </a:t>
            </a:r>
            <a:r>
              <a:rPr lang="en-IN" sz="2000" kern="0" dirty="0" err="1">
                <a:latin typeface="Times New Roman" panose="02020603050405020304" pitchFamily="18" charset="0"/>
                <a:ea typeface="Tahoma" panose="020B0604030504040204" pitchFamily="34" charset="0"/>
                <a:cs typeface="Tahoma" panose="020B0604030504040204" pitchFamily="34" charset="0"/>
              </a:rPr>
              <a:t>Straughair</a:t>
            </a:r>
            <a:r>
              <a:rPr lang="en-IN" sz="2000" kern="0" dirty="0">
                <a:latin typeface="Times New Roman" panose="02020603050405020304" pitchFamily="18" charset="0"/>
                <a:ea typeface="Tahoma" panose="020B0604030504040204" pitchFamily="34" charset="0"/>
                <a:cs typeface="Tahoma" panose="020B0604030504040204" pitchFamily="34" charset="0"/>
              </a:rPr>
              <a:t>, 2025). </a:t>
            </a:r>
          </a:p>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In the NHS, by the adaptation of this skill helps in the safe discharge of elder people from having acute diseases.</a:t>
            </a:r>
            <a:endParaRPr lang="en-IN" sz="2000" dirty="0"/>
          </a:p>
        </p:txBody>
      </p:sp>
      <p:pic>
        <p:nvPicPr>
          <p:cNvPr id="5122" name="Picture 2" descr="Grad students need to improve their teamwork skills to become more  attractive to employers (opin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2186092"/>
            <a:ext cx="5373681" cy="370298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3793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7882" y="1341788"/>
            <a:ext cx="7258172" cy="6506268"/>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One of the goals is the development of the </a:t>
            </a:r>
            <a:r>
              <a:rPr lang="en-US" sz="2000" dirty="0">
                <a:latin typeface="Times New Roman" panose="02020603050405020304" pitchFamily="18" charset="0"/>
                <a:cs typeface="Times New Roman" panose="02020603050405020304" pitchFamily="18" charset="0"/>
              </a:rPr>
              <a:t>problem-solving skill within 5 months, for which I am planning to be included in group activities or listen to YouTube videos. To measure advancement in this skill, KPIs such as time taken to solve problems and intensity of the solved problems can be considered. </a:t>
            </a:r>
          </a:p>
          <a:p>
            <a:pPr marL="285750"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Another goal is to develop decision making skill within 8 months, for which I </a:t>
            </a:r>
            <a:r>
              <a:rPr lang="en-IN" sz="2000" dirty="0">
                <a:latin typeface="Times New Roman" panose="02020603050405020304" pitchFamily="18" charset="0"/>
                <a:cs typeface="Times New Roman" panose="02020603050405020304" pitchFamily="18" charset="0"/>
              </a:rPr>
              <a:t>need to involve in training programs, certificate courses, seminars, group activities in which they can involve with group work in the health care services. Quality of decisions, the time taking for making decisions can be used to measure the development (</a:t>
            </a:r>
            <a:r>
              <a:rPr lang="en-IN" sz="2000" dirty="0" err="1">
                <a:latin typeface="Times New Roman" panose="02020603050405020304" pitchFamily="18" charset="0"/>
                <a:cs typeface="Times New Roman" panose="02020603050405020304" pitchFamily="18" charset="0"/>
              </a:rPr>
              <a:t>Weygandt</a:t>
            </a:r>
            <a:r>
              <a:rPr lang="en-IN" sz="2000" dirty="0">
                <a:latin typeface="Times New Roman" panose="02020603050405020304" pitchFamily="18" charset="0"/>
                <a:cs typeface="Times New Roman" panose="02020603050405020304" pitchFamily="18" charset="0"/>
              </a:rPr>
              <a:t>, Kimmel and Aly, 2025). </a:t>
            </a:r>
          </a:p>
          <a:p>
            <a:pPr algn="just">
              <a:lnSpc>
                <a:spcPct val="150000"/>
              </a:lnSpc>
            </a:pPr>
            <a:endParaRPr lang="en-IN"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IN" sz="2000" kern="0" dirty="0">
                <a:latin typeface="Times New Roman" panose="02020603050405020304" pitchFamily="18" charset="0"/>
                <a:ea typeface="Tahoma" panose="020B0604030504040204" pitchFamily="34" charset="0"/>
                <a:cs typeface="Tahoma" panose="020B0604030504040204" pitchFamily="34" charset="0"/>
              </a:rPr>
              <a:t> </a:t>
            </a:r>
            <a:endParaRPr lang="en-IN" sz="2000" dirty="0"/>
          </a:p>
        </p:txBody>
      </p:sp>
      <p:sp>
        <p:nvSpPr>
          <p:cNvPr id="5" name="Rectangle 4"/>
          <p:cNvSpPr/>
          <p:nvPr/>
        </p:nvSpPr>
        <p:spPr>
          <a:xfrm>
            <a:off x="4804570" y="175026"/>
            <a:ext cx="2582860" cy="923330"/>
          </a:xfrm>
          <a:prstGeom prst="rect">
            <a:avLst/>
          </a:prstGeom>
        </p:spPr>
        <p:txBody>
          <a:bodyPr wrap="square">
            <a:spAutoFit/>
          </a:bodyPr>
          <a:lstStyle/>
          <a:p>
            <a:pPr algn="ctr">
              <a:lnSpc>
                <a:spcPct val="150000"/>
              </a:lnSpc>
              <a:spcBef>
                <a:spcPts val="600"/>
              </a:spcBef>
              <a:spcAft>
                <a:spcPts val="6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Action plan</a:t>
            </a:r>
          </a:p>
        </p:txBody>
      </p:sp>
      <p:pic>
        <p:nvPicPr>
          <p:cNvPr id="6" name="Picture 2" descr="What is an Action Plan? How to Write (w/ Free Template) | Reclai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46720" y="2132414"/>
            <a:ext cx="3507378" cy="336565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952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57938" y="246147"/>
            <a:ext cx="2390398" cy="823752"/>
          </a:xfrm>
          <a:prstGeom prst="rect">
            <a:avLst/>
          </a:prstGeom>
        </p:spPr>
        <p:txBody>
          <a:bodyPr wrap="none">
            <a:spAutoFit/>
          </a:bodyPr>
          <a:lstStyle/>
          <a:p>
            <a:pPr algn="ctr">
              <a:lnSpc>
                <a:spcPct val="150000"/>
              </a:lnSpc>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Conclusion</a:t>
            </a:r>
          </a:p>
        </p:txBody>
      </p:sp>
      <p:sp>
        <p:nvSpPr>
          <p:cNvPr id="5" name="Rectangle 4"/>
          <p:cNvSpPr/>
          <p:nvPr/>
        </p:nvSpPr>
        <p:spPr>
          <a:xfrm>
            <a:off x="616968" y="2012475"/>
            <a:ext cx="5479032" cy="3736279"/>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This presentation has discussed on the team working skills and their importance in the social and health care services. </a:t>
            </a:r>
          </a:p>
          <a:p>
            <a:pPr marL="342900" indent="-342900" algn="just">
              <a:lnSpc>
                <a:spcPct val="150000"/>
              </a:lnSpc>
              <a:buFont typeface="Arial" panose="020B0604020202020204" pitchFamily="34" charset="0"/>
              <a:buChar char="•"/>
            </a:pPr>
            <a:r>
              <a:rPr lang="en-IN" sz="2000" kern="0" dirty="0">
                <a:latin typeface="Times New Roman" panose="02020603050405020304" pitchFamily="18" charset="0"/>
                <a:ea typeface="Tahoma" panose="020B0604030504040204" pitchFamily="34" charset="0"/>
                <a:cs typeface="Tahoma" panose="020B0604030504040204" pitchFamily="34" charset="0"/>
              </a:rPr>
              <a:t>NHS has been given as an example, and it has been assessed that during the discharge time, a team like IDT is formed involving nurses, community care staff, therapists and acts as teamwork.</a:t>
            </a:r>
            <a:endParaRPr lang="en-IN" sz="2000" dirty="0"/>
          </a:p>
        </p:txBody>
      </p:sp>
      <p:pic>
        <p:nvPicPr>
          <p:cNvPr id="3074" name="Picture 2" descr="The Greatest Achievements of the NHS: 1948-Present | Onyx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7940" y="2305708"/>
            <a:ext cx="5034815" cy="289835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004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87754" y="246147"/>
            <a:ext cx="2330766" cy="823752"/>
          </a:xfrm>
          <a:prstGeom prst="rect">
            <a:avLst/>
          </a:prstGeom>
        </p:spPr>
        <p:txBody>
          <a:bodyPr wrap="none">
            <a:spAutoFit/>
          </a:bodyPr>
          <a:lstStyle/>
          <a:p>
            <a:pPr algn="ctr">
              <a:lnSpc>
                <a:spcPct val="150000"/>
              </a:lnSpc>
              <a:spcBef>
                <a:spcPts val="1800"/>
              </a:spcBef>
              <a:spcAft>
                <a:spcPts val="400"/>
              </a:spcAft>
            </a:pPr>
            <a:r>
              <a:rPr lang="en-IN" sz="3600" b="1" kern="100"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5" name="Rectangle 4"/>
          <p:cNvSpPr/>
          <p:nvPr/>
        </p:nvSpPr>
        <p:spPr>
          <a:xfrm>
            <a:off x="381000" y="1274216"/>
            <a:ext cx="11344274" cy="5262979"/>
          </a:xfrm>
          <a:prstGeom prst="rect">
            <a:avLst/>
          </a:prstGeom>
        </p:spPr>
        <p:txBody>
          <a:bodyPr wrap="square">
            <a:spAutoFit/>
          </a:bodyPr>
          <a:lstStyle/>
          <a:p>
            <a:pPr marL="285750" indent="-285750" algn="just">
              <a:lnSpc>
                <a:spcPct val="150000"/>
              </a:lnSpc>
              <a:spcAft>
                <a:spcPts val="0"/>
              </a:spcAft>
              <a:buFont typeface="Arial" panose="020B0604020202020204" pitchFamily="34" charset="0"/>
              <a:buChar char="•"/>
            </a:pPr>
            <a:r>
              <a:rPr lang="en-GB" sz="1600" dirty="0" err="1">
                <a:latin typeface="Times New Roman" panose="02020603050405020304" pitchFamily="18" charset="0"/>
                <a:ea typeface="Tahoma" panose="020B0604030504040204" pitchFamily="34" charset="0"/>
                <a:cs typeface="Tahoma" panose="020B0604030504040204" pitchFamily="34" charset="0"/>
              </a:rPr>
              <a:t>Kreuter</a:t>
            </a:r>
            <a:r>
              <a:rPr lang="en-GB" sz="1600" dirty="0">
                <a:latin typeface="Times New Roman" panose="02020603050405020304" pitchFamily="18" charset="0"/>
                <a:ea typeface="Tahoma" panose="020B0604030504040204" pitchFamily="34" charset="0"/>
                <a:cs typeface="Tahoma" panose="020B0604030504040204" pitchFamily="34" charset="0"/>
              </a:rPr>
              <a:t>, M.W., Thompson, T., McQueen, A. and Garg, R. (2021) ‘Addressing social needs in health care settings: evidence, challenges, and opportunities for public health’, </a:t>
            </a:r>
            <a:r>
              <a:rPr lang="en-GB" sz="1600" i="1" dirty="0">
                <a:latin typeface="Times New Roman" panose="02020603050405020304" pitchFamily="18" charset="0"/>
                <a:ea typeface="Tahoma" panose="020B0604030504040204" pitchFamily="34" charset="0"/>
                <a:cs typeface="Tahoma" panose="020B0604030504040204" pitchFamily="34" charset="0"/>
              </a:rPr>
              <a:t>Annual review of public health</a:t>
            </a:r>
            <a:r>
              <a:rPr lang="en-GB" sz="1600" dirty="0">
                <a:latin typeface="Times New Roman" panose="02020603050405020304" pitchFamily="18" charset="0"/>
                <a:ea typeface="Tahoma" panose="020B0604030504040204" pitchFamily="34" charset="0"/>
                <a:cs typeface="Tahoma" panose="020B0604030504040204" pitchFamily="34" charset="0"/>
              </a:rPr>
              <a:t>, 42(1), pp.329-344. Available at: https://doi.org/10.1146/annurev-publhealth-090419-102204</a:t>
            </a:r>
            <a:endParaRPr lang="en-IN" sz="1600" dirty="0">
              <a:latin typeface="Times New Roman" panose="02020603050405020304" pitchFamily="18" charset="0"/>
              <a:ea typeface="Tahoma" panose="020B0604030504040204" pitchFamily="34" charset="0"/>
              <a:cs typeface="Tahoma" panose="020B0604030504040204" pitchFamily="34" charset="0"/>
            </a:endParaRPr>
          </a:p>
          <a:p>
            <a:pPr marL="285750" indent="-285750" algn="just">
              <a:lnSpc>
                <a:spcPct val="150000"/>
              </a:lnSpc>
              <a:spcAft>
                <a:spcPts val="0"/>
              </a:spcAft>
              <a:buFont typeface="Arial" panose="020B0604020202020204" pitchFamily="34" charset="0"/>
              <a:buChar char="•"/>
            </a:pPr>
            <a:r>
              <a:rPr lang="en-GB" sz="1600" dirty="0" err="1">
                <a:latin typeface="Times New Roman" panose="02020603050405020304" pitchFamily="18" charset="0"/>
                <a:ea typeface="Tahoma" panose="020B0604030504040204" pitchFamily="34" charset="0"/>
                <a:cs typeface="Tahoma" panose="020B0604030504040204" pitchFamily="34" charset="0"/>
              </a:rPr>
              <a:t>Lazzari</a:t>
            </a:r>
            <a:r>
              <a:rPr lang="en-GB" sz="1600" dirty="0">
                <a:latin typeface="Times New Roman" panose="02020603050405020304" pitchFamily="18" charset="0"/>
                <a:ea typeface="Tahoma" panose="020B0604030504040204" pitchFamily="34" charset="0"/>
                <a:cs typeface="Tahoma" panose="020B0604030504040204" pitchFamily="34" charset="0"/>
              </a:rPr>
              <a:t>, C. and </a:t>
            </a:r>
            <a:r>
              <a:rPr lang="en-GB" sz="1600" dirty="0" err="1">
                <a:latin typeface="Times New Roman" panose="02020603050405020304" pitchFamily="18" charset="0"/>
                <a:ea typeface="Tahoma" panose="020B0604030504040204" pitchFamily="34" charset="0"/>
                <a:cs typeface="Tahoma" panose="020B0604030504040204" pitchFamily="34" charset="0"/>
              </a:rPr>
              <a:t>Rabottini</a:t>
            </a:r>
            <a:r>
              <a:rPr lang="en-GB" sz="1600" dirty="0">
                <a:latin typeface="Times New Roman" panose="02020603050405020304" pitchFamily="18" charset="0"/>
                <a:ea typeface="Tahoma" panose="020B0604030504040204" pitchFamily="34" charset="0"/>
                <a:cs typeface="Tahoma" panose="020B0604030504040204" pitchFamily="34" charset="0"/>
              </a:rPr>
              <a:t>, M. (2025) ‘The use of Introduction, Situation, Background, Assessment, and Recommendation handover in the COVID-19 pandemic and non-COVID clinical settings: a systematic review and meta-analysis’, </a:t>
            </a:r>
            <a:r>
              <a:rPr lang="en-GB" sz="1600" i="1" dirty="0">
                <a:latin typeface="Times New Roman" panose="02020603050405020304" pitchFamily="18" charset="0"/>
                <a:ea typeface="Tahoma" panose="020B0604030504040204" pitchFamily="34" charset="0"/>
                <a:cs typeface="Tahoma" panose="020B0604030504040204" pitchFamily="34" charset="0"/>
              </a:rPr>
              <a:t>Frontiers in Health Services</a:t>
            </a:r>
            <a:r>
              <a:rPr lang="en-GB" sz="1600" dirty="0">
                <a:latin typeface="Times New Roman" panose="02020603050405020304" pitchFamily="18" charset="0"/>
                <a:ea typeface="Tahoma" panose="020B0604030504040204" pitchFamily="34" charset="0"/>
                <a:cs typeface="Tahoma" panose="020B0604030504040204" pitchFamily="34" charset="0"/>
              </a:rPr>
              <a:t>, 5, p.1380948. Available at: https://doi.org/10.3389/frhs.2025.1380948</a:t>
            </a:r>
            <a:endParaRPr lang="en-IN" sz="1600" dirty="0">
              <a:latin typeface="Times New Roman" panose="02020603050405020304" pitchFamily="18" charset="0"/>
              <a:ea typeface="Tahoma" panose="020B0604030504040204" pitchFamily="34" charset="0"/>
              <a:cs typeface="Tahoma" panose="020B0604030504040204" pitchFamily="34" charset="0"/>
            </a:endParaRPr>
          </a:p>
          <a:p>
            <a:pPr marL="285750" indent="-285750" algn="just">
              <a:lnSpc>
                <a:spcPct val="150000"/>
              </a:lnSpc>
              <a:spcAft>
                <a:spcPts val="0"/>
              </a:spcAft>
              <a:buFont typeface="Arial" panose="020B0604020202020204" pitchFamily="34" charset="0"/>
              <a:buChar char="•"/>
            </a:pPr>
            <a:r>
              <a:rPr lang="en-GB" sz="1600" dirty="0">
                <a:latin typeface="Times New Roman" panose="02020603050405020304" pitchFamily="18" charset="0"/>
                <a:ea typeface="Tahoma" panose="020B0604030504040204" pitchFamily="34" charset="0"/>
                <a:cs typeface="Tahoma" panose="020B0604030504040204" pitchFamily="34" charset="0"/>
              </a:rPr>
              <a:t>Nelson, H.O. (2022) </a:t>
            </a:r>
            <a:r>
              <a:rPr lang="en-GB" sz="1600" i="1" dirty="0">
                <a:latin typeface="Times New Roman" panose="02020603050405020304" pitchFamily="18" charset="0"/>
                <a:ea typeface="Tahoma" panose="020B0604030504040204" pitchFamily="34" charset="0"/>
                <a:cs typeface="Tahoma" panose="020B0604030504040204" pitchFamily="34" charset="0"/>
              </a:rPr>
              <a:t>Conflicted care: Doctors navigating patient welfare, finances, and legal risk.</a:t>
            </a:r>
            <a:r>
              <a:rPr lang="en-GB" sz="1600" dirty="0">
                <a:latin typeface="Times New Roman" panose="02020603050405020304" pitchFamily="18" charset="0"/>
                <a:ea typeface="Tahoma" panose="020B0604030504040204" pitchFamily="34" charset="0"/>
                <a:cs typeface="Tahoma" panose="020B0604030504040204" pitchFamily="34" charset="0"/>
              </a:rPr>
              <a:t> Stanford University Press.</a:t>
            </a:r>
            <a:r>
              <a:rPr lang="en-IN" sz="1600" dirty="0">
                <a:latin typeface="Times New Roman" panose="02020603050405020304" pitchFamily="18" charset="0"/>
                <a:ea typeface="Tahoma" panose="020B0604030504040204" pitchFamily="34" charset="0"/>
                <a:cs typeface="Tahoma" panose="020B0604030504040204" pitchFamily="34" charset="0"/>
              </a:rPr>
              <a:t>    </a:t>
            </a:r>
          </a:p>
          <a:p>
            <a:pPr marL="285750" indent="-285750" algn="just">
              <a:lnSpc>
                <a:spcPct val="150000"/>
              </a:lnSpc>
              <a:spcAft>
                <a:spcPts val="0"/>
              </a:spcAft>
              <a:buFont typeface="Arial" panose="020B0604020202020204" pitchFamily="34" charset="0"/>
              <a:buChar char="•"/>
            </a:pPr>
            <a:r>
              <a:rPr lang="en-IN" sz="1600" dirty="0">
                <a:latin typeface="Times New Roman" panose="02020603050405020304" pitchFamily="18" charset="0"/>
                <a:ea typeface="Tahoma" panose="020B0604030504040204" pitchFamily="34" charset="0"/>
                <a:cs typeface="Tahoma" panose="020B0604030504040204" pitchFamily="34" charset="0"/>
              </a:rPr>
              <a:t>Park, L.J., Machin, A.I. and </a:t>
            </a:r>
            <a:r>
              <a:rPr lang="en-IN" sz="1600" dirty="0" err="1">
                <a:latin typeface="Times New Roman" panose="02020603050405020304" pitchFamily="18" charset="0"/>
                <a:ea typeface="Tahoma" panose="020B0604030504040204" pitchFamily="34" charset="0"/>
                <a:cs typeface="Tahoma" panose="020B0604030504040204" pitchFamily="34" charset="0"/>
              </a:rPr>
              <a:t>Straughair</a:t>
            </a:r>
            <a:r>
              <a:rPr lang="en-IN" sz="1600" dirty="0">
                <a:latin typeface="Times New Roman" panose="02020603050405020304" pitchFamily="18" charset="0"/>
                <a:ea typeface="Tahoma" panose="020B0604030504040204" pitchFamily="34" charset="0"/>
                <a:cs typeface="Tahoma" panose="020B0604030504040204" pitchFamily="34" charset="0"/>
              </a:rPr>
              <a:t>, C. (2025) ‘Experiencing growth through </a:t>
            </a:r>
            <a:r>
              <a:rPr lang="en-IN" sz="1600" dirty="0" err="1">
                <a:latin typeface="Times New Roman" panose="02020603050405020304" pitchFamily="18" charset="0"/>
                <a:ea typeface="Tahoma" panose="020B0604030504040204" pitchFamily="34" charset="0"/>
                <a:cs typeface="Tahoma" panose="020B0604030504040204" pitchFamily="34" charset="0"/>
              </a:rPr>
              <a:t>interprofessional</a:t>
            </a:r>
            <a:r>
              <a:rPr lang="en-IN" sz="1600" dirty="0">
                <a:latin typeface="Times New Roman" panose="02020603050405020304" pitchFamily="18" charset="0"/>
                <a:ea typeface="Tahoma" panose="020B0604030504040204" pitchFamily="34" charset="0"/>
                <a:cs typeface="Tahoma" panose="020B0604030504040204" pitchFamily="34" charset="0"/>
              </a:rPr>
              <a:t> working relationships: a grounded theory study’, </a:t>
            </a:r>
            <a:r>
              <a:rPr lang="en-IN" sz="1600" i="1" dirty="0">
                <a:latin typeface="Times New Roman" panose="02020603050405020304" pitchFamily="18" charset="0"/>
                <a:ea typeface="Tahoma" panose="020B0604030504040204" pitchFamily="34" charset="0"/>
                <a:cs typeface="Tahoma" panose="020B0604030504040204" pitchFamily="34" charset="0"/>
              </a:rPr>
              <a:t>Journal of </a:t>
            </a:r>
            <a:r>
              <a:rPr lang="en-IN" sz="1600" i="1" dirty="0" err="1">
                <a:latin typeface="Times New Roman" panose="02020603050405020304" pitchFamily="18" charset="0"/>
                <a:ea typeface="Tahoma" panose="020B0604030504040204" pitchFamily="34" charset="0"/>
                <a:cs typeface="Tahoma" panose="020B0604030504040204" pitchFamily="34" charset="0"/>
              </a:rPr>
              <a:t>Interprofessional</a:t>
            </a:r>
            <a:r>
              <a:rPr lang="en-IN" sz="1600" i="1" dirty="0">
                <a:latin typeface="Times New Roman" panose="02020603050405020304" pitchFamily="18" charset="0"/>
                <a:ea typeface="Tahoma" panose="020B0604030504040204" pitchFamily="34" charset="0"/>
                <a:cs typeface="Tahoma" panose="020B0604030504040204" pitchFamily="34" charset="0"/>
              </a:rPr>
              <a:t> Care</a:t>
            </a:r>
            <a:r>
              <a:rPr lang="en-IN" sz="1600" dirty="0">
                <a:latin typeface="Times New Roman" panose="02020603050405020304" pitchFamily="18" charset="0"/>
                <a:ea typeface="Tahoma" panose="020B0604030504040204" pitchFamily="34" charset="0"/>
                <a:cs typeface="Tahoma" panose="020B0604030504040204" pitchFamily="34" charset="0"/>
              </a:rPr>
              <a:t>, 39(3), pp.469-478.</a:t>
            </a:r>
          </a:p>
          <a:p>
            <a:pPr marL="285750" indent="-285750" algn="just">
              <a:lnSpc>
                <a:spcPct val="150000"/>
              </a:lnSpc>
              <a:buFont typeface="Arial" panose="020B0604020202020204" pitchFamily="34" charset="0"/>
              <a:buChar char="•"/>
            </a:pPr>
            <a:r>
              <a:rPr lang="en-IN" sz="1600" dirty="0">
                <a:latin typeface="Times New Roman" panose="02020603050405020304" pitchFamily="18" charset="0"/>
                <a:ea typeface="Tahoma" panose="020B0604030504040204" pitchFamily="34" charset="0"/>
                <a:cs typeface="Tahoma" panose="020B0604030504040204" pitchFamily="34" charset="0"/>
              </a:rPr>
              <a:t>Weiss, D., </a:t>
            </a:r>
            <a:r>
              <a:rPr lang="en-IN" sz="1600" dirty="0" err="1">
                <a:latin typeface="Times New Roman" panose="02020603050405020304" pitchFamily="18" charset="0"/>
                <a:ea typeface="Tahoma" panose="020B0604030504040204" pitchFamily="34" charset="0"/>
                <a:cs typeface="Tahoma" panose="020B0604030504040204" pitchFamily="34" charset="0"/>
              </a:rPr>
              <a:t>Tilin</a:t>
            </a:r>
            <a:r>
              <a:rPr lang="en-IN" sz="1600" dirty="0">
                <a:latin typeface="Times New Roman" panose="02020603050405020304" pitchFamily="18" charset="0"/>
                <a:ea typeface="Tahoma" panose="020B0604030504040204" pitchFamily="34" charset="0"/>
                <a:cs typeface="Tahoma" panose="020B0604030504040204" pitchFamily="34" charset="0"/>
              </a:rPr>
              <a:t>, F. and Morgan, M.J. (2023) </a:t>
            </a:r>
            <a:r>
              <a:rPr lang="en-IN" sz="1600" i="1" dirty="0">
                <a:latin typeface="Times New Roman" panose="02020603050405020304" pitchFamily="18" charset="0"/>
                <a:ea typeface="Tahoma" panose="020B0604030504040204" pitchFamily="34" charset="0"/>
                <a:cs typeface="Tahoma" panose="020B0604030504040204" pitchFamily="34" charset="0"/>
              </a:rPr>
              <a:t>The </a:t>
            </a:r>
            <a:r>
              <a:rPr lang="en-IN" sz="1600" i="1" dirty="0" err="1">
                <a:latin typeface="Times New Roman" panose="02020603050405020304" pitchFamily="18" charset="0"/>
                <a:ea typeface="Tahoma" panose="020B0604030504040204" pitchFamily="34" charset="0"/>
                <a:cs typeface="Tahoma" panose="020B0604030504040204" pitchFamily="34" charset="0"/>
              </a:rPr>
              <a:t>interprofessional</a:t>
            </a:r>
            <a:r>
              <a:rPr lang="en-IN" sz="1600" i="1" dirty="0">
                <a:latin typeface="Times New Roman" panose="02020603050405020304" pitchFamily="18" charset="0"/>
                <a:ea typeface="Tahoma" panose="020B0604030504040204" pitchFamily="34" charset="0"/>
                <a:cs typeface="Tahoma" panose="020B0604030504040204" pitchFamily="34" charset="0"/>
              </a:rPr>
              <a:t> health care team: Leadership and development</a:t>
            </a:r>
            <a:r>
              <a:rPr lang="en-IN" sz="1600" dirty="0">
                <a:latin typeface="Times New Roman" panose="02020603050405020304" pitchFamily="18" charset="0"/>
                <a:ea typeface="Tahoma" panose="020B0604030504040204" pitchFamily="34" charset="0"/>
                <a:cs typeface="Tahoma" panose="020B0604030504040204" pitchFamily="34" charset="0"/>
              </a:rPr>
              <a:t>, Jones &amp; Bartlett Learning.</a:t>
            </a:r>
          </a:p>
          <a:p>
            <a:pPr marL="285750" indent="-285750" algn="just">
              <a:lnSpc>
                <a:spcPct val="150000"/>
              </a:lnSpc>
              <a:buFont typeface="Arial" panose="020B0604020202020204" pitchFamily="34" charset="0"/>
              <a:buChar char="•"/>
            </a:pPr>
            <a:r>
              <a:rPr lang="en-IN" sz="1600" dirty="0" err="1">
                <a:latin typeface="Times New Roman" panose="02020603050405020304" pitchFamily="18" charset="0"/>
                <a:ea typeface="Tahoma" panose="020B0604030504040204" pitchFamily="34" charset="0"/>
                <a:cs typeface="Tahoma" panose="020B0604030504040204" pitchFamily="34" charset="0"/>
              </a:rPr>
              <a:t>Weygandt</a:t>
            </a:r>
            <a:r>
              <a:rPr lang="en-IN" sz="1600" dirty="0">
                <a:latin typeface="Times New Roman" panose="02020603050405020304" pitchFamily="18" charset="0"/>
                <a:ea typeface="Tahoma" panose="020B0604030504040204" pitchFamily="34" charset="0"/>
                <a:cs typeface="Tahoma" panose="020B0604030504040204" pitchFamily="34" charset="0"/>
              </a:rPr>
              <a:t>, J.J., Kimmel, P.D. and Aly, I.M. (2025) </a:t>
            </a:r>
            <a:r>
              <a:rPr lang="en-IN" sz="1600" i="1" dirty="0">
                <a:latin typeface="Times New Roman" panose="02020603050405020304" pitchFamily="18" charset="0"/>
                <a:ea typeface="Tahoma" panose="020B0604030504040204" pitchFamily="34" charset="0"/>
                <a:cs typeface="Tahoma" panose="020B0604030504040204" pitchFamily="34" charset="0"/>
              </a:rPr>
              <a:t>Managerial accounting: tools for business decision making.</a:t>
            </a:r>
            <a:r>
              <a:rPr lang="en-IN" sz="1600" dirty="0">
                <a:latin typeface="Times New Roman" panose="02020603050405020304" pitchFamily="18" charset="0"/>
                <a:ea typeface="Tahoma" panose="020B0604030504040204" pitchFamily="34" charset="0"/>
                <a:cs typeface="Tahoma" panose="020B0604030504040204" pitchFamily="34" charset="0"/>
              </a:rPr>
              <a:t> John Wiley &amp; Sons.</a:t>
            </a:r>
          </a:p>
          <a:p>
            <a:pPr marL="285750" indent="-285750" algn="just">
              <a:lnSpc>
                <a:spcPct val="150000"/>
              </a:lnSpc>
              <a:spcAft>
                <a:spcPts val="0"/>
              </a:spcAft>
              <a:buFont typeface="Arial" panose="020B0604020202020204" pitchFamily="34" charset="0"/>
              <a:buChar char="•"/>
            </a:pPr>
            <a:r>
              <a:rPr lang="en-GB" sz="1600" dirty="0">
                <a:latin typeface="Times New Roman" panose="02020603050405020304" pitchFamily="18" charset="0"/>
                <a:ea typeface="Tahoma" panose="020B0604030504040204" pitchFamily="34" charset="0"/>
                <a:cs typeface="Tahoma" panose="020B0604030504040204" pitchFamily="34" charset="0"/>
              </a:rPr>
              <a:t>Wheeler, K. ed. (2026) </a:t>
            </a:r>
            <a:r>
              <a:rPr lang="en-GB" sz="1600" i="1" dirty="0">
                <a:latin typeface="Times New Roman" panose="02020603050405020304" pitchFamily="18" charset="0"/>
                <a:ea typeface="Tahoma" panose="020B0604030504040204" pitchFamily="34" charset="0"/>
                <a:cs typeface="Tahoma" panose="020B0604030504040204" pitchFamily="34" charset="0"/>
              </a:rPr>
              <a:t>Psychotherapy for the advanced practice psychiatric nurse: A how-to guide for evidence-based practice</a:t>
            </a:r>
            <a:r>
              <a:rPr lang="en-GB" sz="1600" dirty="0">
                <a:latin typeface="Times New Roman" panose="02020603050405020304" pitchFamily="18" charset="0"/>
                <a:ea typeface="Tahoma" panose="020B0604030504040204" pitchFamily="34" charset="0"/>
                <a:cs typeface="Tahoma" panose="020B0604030504040204" pitchFamily="34" charset="0"/>
              </a:rPr>
              <a:t>. Springer Publishing.</a:t>
            </a:r>
          </a:p>
        </p:txBody>
      </p:sp>
    </p:spTree>
    <p:extLst>
      <p:ext uri="{BB962C8B-B14F-4D97-AF65-F5344CB8AC3E}">
        <p14:creationId xmlns:p14="http://schemas.microsoft.com/office/powerpoint/2010/main" val="1334264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E4D550-DFC7-B390-BEF2-E738B3D9AD8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4178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Images - Free Download on Magnific (formerly Freepik)"/>
          <p:cNvPicPr>
            <a:picLocks noChangeAspect="1" noChangeArrowheads="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12192000" cy="7048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057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1497</Words>
  <Application>Microsoft Office PowerPoint</Application>
  <PresentationFormat>Widescreen</PresentationFormat>
  <Paragraphs>56</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48</cp:revision>
  <dcterms:created xsi:type="dcterms:W3CDTF">2026-06-23T11:54:06Z</dcterms:created>
  <dcterms:modified xsi:type="dcterms:W3CDTF">2026-07-17T10:39:17Z</dcterms:modified>
</cp:coreProperties>
</file>