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8" r:id="rId6"/>
    <p:sldId id="267" r:id="rId7"/>
    <p:sldId id="262" r:id="rId8"/>
    <p:sldId id="263" r:id="rId9"/>
    <p:sldId id="266" r:id="rId10"/>
    <p:sldId id="270" r:id="rId11"/>
    <p:sldId id="26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8"/>
  </p:normalViewPr>
  <p:slideViewPr>
    <p:cSldViewPr snapToGrid="0" snapToObjects="1">
      <p:cViewPr varScale="1">
        <p:scale>
          <a:sx n="107" d="100"/>
          <a:sy n="107" d="100"/>
        </p:scale>
        <p:origin x="2304" y="1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140825E-4A15-4D39-8176-1F07E904CB30}"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D140825E-4A15-4D39-8176-1F07E904CB30}" type="datetimeFigureOut">
              <a:rPr lang="en-US" smtClean="0"/>
              <a:t>2/21/24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E4AAA4-6363-4581-962D-1ACCC2D600C5}"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D140825E-4A15-4D39-8176-1F07E904CB30}" type="datetimeFigureOut">
              <a:rPr lang="en-US" smtClean="0"/>
              <a:t>2/21/24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D140825E-4A15-4D39-8176-1F07E904CB30}" type="datetimeFigureOut">
              <a:rPr lang="en-US" smtClean="0"/>
              <a:t>2/21/24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D140825E-4A15-4D39-8176-1F07E904CB30}" type="datetimeFigureOut">
              <a:rPr lang="en-US" smtClean="0"/>
              <a:t>2/21/24</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D140825E-4A15-4D39-8176-1F07E904CB30}" type="datetimeFigureOut">
              <a:rPr lang="en-US" smtClean="0"/>
              <a:t>2/21/24</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93E4AAA4-6363-4581-962D-1ACCC2D600C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Written Essay </a:t>
            </a:r>
            <a:r>
              <a:rPr lang="en-US" dirty="0"/>
              <a:t>–</a:t>
            </a:r>
            <a:r>
              <a:rPr lang="en-GB" dirty="0"/>
              <a:t> Assignment 2</a:t>
            </a:r>
          </a:p>
        </p:txBody>
      </p:sp>
      <p:sp>
        <p:nvSpPr>
          <p:cNvPr id="3" name="Subtitle 2"/>
          <p:cNvSpPr>
            <a:spLocks noGrp="1"/>
          </p:cNvSpPr>
          <p:nvPr>
            <p:ph type="subTitle" idx="1"/>
          </p:nvPr>
        </p:nvSpPr>
        <p:spPr/>
        <p:txBody>
          <a:bodyPr/>
          <a:lstStyle/>
          <a:p>
            <a:r>
              <a:rPr lang="en-GB" b="1" dirty="0"/>
              <a:t>Introduction to Health and Exercise Psychology</a:t>
            </a:r>
          </a:p>
          <a:p>
            <a:r>
              <a:rPr lang="en-GB"/>
              <a:t>15</a:t>
            </a:r>
            <a:r>
              <a:rPr lang="en-GB" baseline="30000"/>
              <a:t>th</a:t>
            </a:r>
            <a:r>
              <a:rPr lang="en-GB"/>
              <a:t> February 2024</a:t>
            </a:r>
            <a:endParaRPr lang="en-GB" dirty="0"/>
          </a:p>
        </p:txBody>
      </p:sp>
    </p:spTree>
    <p:extLst>
      <p:ext uri="{BB962C8B-B14F-4D97-AF65-F5344CB8AC3E}">
        <p14:creationId xmlns:p14="http://schemas.microsoft.com/office/powerpoint/2010/main" val="858200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938" y="2953654"/>
            <a:ext cx="7583487" cy="2739572"/>
          </a:xfrm>
        </p:spPr>
        <p:txBody>
          <a:bodyPr/>
          <a:lstStyle/>
          <a:p>
            <a:r>
              <a:rPr lang="en-GB" sz="1400" b="1" dirty="0"/>
              <a:t>TASK: </a:t>
            </a:r>
            <a:br>
              <a:rPr lang="en-GB" sz="1400" dirty="0"/>
            </a:br>
            <a:r>
              <a:rPr lang="en-GB" sz="1400" dirty="0"/>
              <a:t>Answer the following essay question:</a:t>
            </a:r>
            <a:br>
              <a:rPr lang="en-GB" sz="1400" dirty="0"/>
            </a:br>
            <a:r>
              <a:rPr lang="en-GB" sz="1400" dirty="0"/>
              <a:t> </a:t>
            </a:r>
            <a:br>
              <a:rPr lang="en-GB" sz="1400" dirty="0"/>
            </a:br>
            <a:br>
              <a:rPr lang="en-GB" sz="1400" dirty="0"/>
            </a:br>
            <a:r>
              <a:rPr lang="en-GB" sz="1400" dirty="0"/>
              <a:t>Discuss the current literature relating to </a:t>
            </a:r>
            <a:r>
              <a:rPr lang="en-GB" sz="1400" b="1" u="sng" dirty="0"/>
              <a:t>ONE</a:t>
            </a:r>
            <a:r>
              <a:rPr lang="en-GB" sz="1400" dirty="0"/>
              <a:t> of the following topics. </a:t>
            </a:r>
            <a:br>
              <a:rPr lang="en-GB" sz="1400" dirty="0"/>
            </a:br>
            <a:r>
              <a:rPr lang="en-GB" sz="1400" dirty="0"/>
              <a:t> </a:t>
            </a:r>
            <a:br>
              <a:rPr lang="en-GB" sz="1400" dirty="0"/>
            </a:br>
            <a:r>
              <a:rPr lang="en-GB" sz="1400" dirty="0"/>
              <a:t>Exercising according to recommended guidelines </a:t>
            </a:r>
            <a:br>
              <a:rPr lang="en-GB" sz="1400" dirty="0"/>
            </a:br>
            <a:r>
              <a:rPr lang="en-GB" sz="1400" dirty="0"/>
              <a:t>Social media</a:t>
            </a:r>
            <a:br>
              <a:rPr lang="en-GB" sz="1400" dirty="0"/>
            </a:br>
            <a:r>
              <a:rPr lang="en-GB" sz="1400" dirty="0"/>
              <a:t>Smoking or vaping</a:t>
            </a:r>
            <a:br>
              <a:rPr lang="en-GB" sz="1400" dirty="0"/>
            </a:br>
            <a:r>
              <a:rPr lang="en-GB" sz="1400" dirty="0"/>
              <a:t>Drinking alcohol above the recommended guidelines </a:t>
            </a:r>
            <a:br>
              <a:rPr lang="en-GB" sz="1400" dirty="0"/>
            </a:br>
            <a:r>
              <a:rPr lang="en-GB" sz="1400" dirty="0"/>
              <a:t>Stress (e.g. occupational)</a:t>
            </a:r>
            <a:br>
              <a:rPr lang="en-GB" sz="1400" dirty="0"/>
            </a:br>
            <a:r>
              <a:rPr lang="en-GB" sz="1400" dirty="0"/>
              <a:t> </a:t>
            </a:r>
            <a:br>
              <a:rPr lang="en-GB" sz="1400" dirty="0"/>
            </a:br>
            <a:r>
              <a:rPr lang="en-GB" sz="1400" dirty="0"/>
              <a:t>You should discuss your chosen topic in the context of the implications for mental health for </a:t>
            </a:r>
            <a:r>
              <a:rPr lang="en-GB" sz="1400" b="1" dirty="0"/>
              <a:t>an age-group of your choice</a:t>
            </a:r>
            <a:r>
              <a:rPr lang="en-GB" sz="1400" dirty="0"/>
              <a:t>. </a:t>
            </a:r>
            <a:br>
              <a:rPr lang="en-GB" sz="1400" dirty="0"/>
            </a:br>
            <a:r>
              <a:rPr lang="en-GB" sz="1400" dirty="0"/>
              <a:t> </a:t>
            </a:r>
            <a:br>
              <a:rPr lang="en-GB" sz="1400" dirty="0"/>
            </a:br>
            <a:r>
              <a:rPr lang="en-GB" sz="1400" dirty="0"/>
              <a:t>Using relevant research resources to support your answer, identify and explain </a:t>
            </a:r>
            <a:r>
              <a:rPr lang="en-GB" sz="1400" b="1" dirty="0"/>
              <a:t>THREE</a:t>
            </a:r>
            <a:r>
              <a:rPr lang="en-GB" sz="1400" dirty="0"/>
              <a:t> approaches or strategies that could be used to alter the situation in a positive way.  </a:t>
            </a:r>
            <a:br>
              <a:rPr lang="en-GB" sz="1400" dirty="0"/>
            </a:br>
            <a:r>
              <a:rPr lang="en-GB" sz="1400" dirty="0"/>
              <a:t> </a:t>
            </a:r>
            <a:br>
              <a:rPr lang="en-GB" sz="1400" b="1" dirty="0"/>
            </a:br>
            <a:r>
              <a:rPr lang="en-GB" sz="1400" dirty="0"/>
              <a:t>When writing your essay, you should aim to use at least 8 different good quality resources to support your ideas. The task of identifying good quality resources and identifying suitable populations will be discussed during the lectures. You should also refer to any relevant BMSS4008 Learning in the Digital Era lecture notes and additionally the UWTSD referencing guide </a:t>
            </a:r>
          </a:p>
        </p:txBody>
      </p:sp>
      <p:sp>
        <p:nvSpPr>
          <p:cNvPr id="3" name="Content Placeholder 2"/>
          <p:cNvSpPr>
            <a:spLocks noGrp="1"/>
          </p:cNvSpPr>
          <p:nvPr>
            <p:ph idx="1"/>
          </p:nvPr>
        </p:nvSpPr>
        <p:spPr>
          <a:xfrm>
            <a:off x="779463" y="3734694"/>
            <a:ext cx="7583487" cy="2303035"/>
          </a:xfrm>
        </p:spPr>
        <p:txBody>
          <a:bodyPr>
            <a:normAutofit/>
          </a:bodyPr>
          <a:lstStyle/>
          <a:p>
            <a:endParaRPr lang="en-GB" sz="2000" dirty="0"/>
          </a:p>
        </p:txBody>
      </p:sp>
    </p:spTree>
    <p:extLst>
      <p:ext uri="{BB962C8B-B14F-4D97-AF65-F5344CB8AC3E}">
        <p14:creationId xmlns:p14="http://schemas.microsoft.com/office/powerpoint/2010/main" val="2616210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598714"/>
            <a:ext cx="7583487" cy="1044388"/>
          </a:xfrm>
        </p:spPr>
        <p:txBody>
          <a:bodyPr/>
          <a:lstStyle/>
          <a:p>
            <a:r>
              <a:rPr lang="en-GB" dirty="0"/>
              <a:t>Introduction to the chosen topic </a:t>
            </a:r>
          </a:p>
        </p:txBody>
      </p:sp>
      <p:sp>
        <p:nvSpPr>
          <p:cNvPr id="3" name="Content Placeholder 2"/>
          <p:cNvSpPr>
            <a:spLocks noGrp="1"/>
          </p:cNvSpPr>
          <p:nvPr>
            <p:ph idx="1"/>
          </p:nvPr>
        </p:nvSpPr>
        <p:spPr/>
        <p:txBody>
          <a:bodyPr/>
          <a:lstStyle/>
          <a:p>
            <a:r>
              <a:rPr lang="en-GB" dirty="0"/>
              <a:t>What is the topic? </a:t>
            </a:r>
          </a:p>
          <a:p>
            <a:r>
              <a:rPr lang="en-GB" dirty="0"/>
              <a:t>Why is this important?</a:t>
            </a:r>
          </a:p>
          <a:p>
            <a:r>
              <a:rPr lang="en-GB" dirty="0"/>
              <a:t>What elements will you need to discuss over the course of the essay?</a:t>
            </a:r>
          </a:p>
          <a:p>
            <a:r>
              <a:rPr lang="en-GB" dirty="0"/>
              <a:t>Link into the first section</a:t>
            </a:r>
            <a:r>
              <a:rPr lang="en-US" dirty="0"/>
              <a:t>…</a:t>
            </a:r>
            <a:endParaRPr lang="en-GB" dirty="0"/>
          </a:p>
        </p:txBody>
      </p:sp>
    </p:spTree>
    <p:extLst>
      <p:ext uri="{BB962C8B-B14F-4D97-AF65-F5344CB8AC3E}">
        <p14:creationId xmlns:p14="http://schemas.microsoft.com/office/powerpoint/2010/main" val="360671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2252118"/>
            <a:ext cx="7583487" cy="1044388"/>
          </a:xfrm>
        </p:spPr>
        <p:txBody>
          <a:bodyPr/>
          <a:lstStyle/>
          <a:p>
            <a:r>
              <a:rPr lang="en-GB" sz="2400" dirty="0"/>
              <a:t> </a:t>
            </a:r>
            <a:br>
              <a:rPr lang="en-GB" sz="2400" dirty="0"/>
            </a:br>
            <a:r>
              <a:rPr lang="en-GB" sz="2400" dirty="0"/>
              <a:t>You should discuss your chosen topic in the context of the implications for mental health for </a:t>
            </a:r>
            <a:r>
              <a:rPr lang="en-GB" sz="2400" b="1" dirty="0"/>
              <a:t>an age-group of your choice</a:t>
            </a:r>
            <a:r>
              <a:rPr lang="en-GB" sz="2400" dirty="0"/>
              <a:t>. </a:t>
            </a:r>
            <a:br>
              <a:rPr lang="en-GB" sz="2400" dirty="0"/>
            </a:br>
            <a:r>
              <a:rPr lang="en-GB" sz="2400" dirty="0"/>
              <a:t> </a:t>
            </a:r>
            <a:br>
              <a:rPr lang="en-GB" sz="2400" dirty="0"/>
            </a:br>
            <a:r>
              <a:rPr lang="en-GB" sz="2400" dirty="0"/>
              <a:t>Using relevant research resources to support your answer, identify and explain </a:t>
            </a:r>
            <a:r>
              <a:rPr lang="en-GB" sz="2400" b="1" dirty="0"/>
              <a:t>THREE</a:t>
            </a:r>
            <a:r>
              <a:rPr lang="en-GB" sz="2400" dirty="0"/>
              <a:t> approaches or strategies that could be used to alter the situation in a positive way. </a:t>
            </a:r>
          </a:p>
        </p:txBody>
      </p:sp>
      <p:sp>
        <p:nvSpPr>
          <p:cNvPr id="3" name="Content Placeholder 2"/>
          <p:cNvSpPr>
            <a:spLocks noGrp="1"/>
          </p:cNvSpPr>
          <p:nvPr>
            <p:ph idx="1"/>
          </p:nvPr>
        </p:nvSpPr>
        <p:spPr>
          <a:xfrm>
            <a:off x="779463" y="3759507"/>
            <a:ext cx="7583487" cy="2663234"/>
          </a:xfrm>
        </p:spPr>
        <p:txBody>
          <a:bodyPr>
            <a:normAutofit fontScale="92500" lnSpcReduction="10000"/>
          </a:bodyPr>
          <a:lstStyle/>
          <a:p>
            <a:pPr algn="ctr"/>
            <a:r>
              <a:rPr lang="en-GB" dirty="0"/>
              <a:t>What does discuss mean? </a:t>
            </a:r>
          </a:p>
          <a:p>
            <a:pPr algn="ctr"/>
            <a:r>
              <a:rPr lang="en-GB" dirty="0"/>
              <a:t>Both sides of the argument / compare and contrast / present solutions</a:t>
            </a:r>
            <a:r>
              <a:rPr lang="en-US" dirty="0"/>
              <a:t>…</a:t>
            </a:r>
          </a:p>
          <a:p>
            <a:pPr algn="ctr"/>
            <a:r>
              <a:rPr lang="en-US" dirty="0"/>
              <a:t>Not taking one piece of research as representing the entire argument…</a:t>
            </a:r>
          </a:p>
          <a:p>
            <a:pPr algn="ctr"/>
            <a:r>
              <a:rPr lang="en-US" dirty="0"/>
              <a:t>Beyond description…</a:t>
            </a:r>
            <a:endParaRPr lang="en-GB" dirty="0"/>
          </a:p>
        </p:txBody>
      </p:sp>
    </p:spTree>
    <p:extLst>
      <p:ext uri="{BB962C8B-B14F-4D97-AF65-F5344CB8AC3E}">
        <p14:creationId xmlns:p14="http://schemas.microsoft.com/office/powerpoint/2010/main" val="429338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issues chosen for discussion </a:t>
            </a:r>
            <a:r>
              <a:rPr lang="en-US" dirty="0"/>
              <a:t>–</a:t>
            </a:r>
            <a:r>
              <a:rPr lang="en-GB" dirty="0"/>
              <a:t> key paragraphs.</a:t>
            </a:r>
          </a:p>
        </p:txBody>
      </p:sp>
      <p:sp>
        <p:nvSpPr>
          <p:cNvPr id="3" name="Content Placeholder 2"/>
          <p:cNvSpPr>
            <a:spLocks noGrp="1"/>
          </p:cNvSpPr>
          <p:nvPr>
            <p:ph idx="1"/>
          </p:nvPr>
        </p:nvSpPr>
        <p:spPr/>
        <p:txBody>
          <a:bodyPr>
            <a:normAutofit fontScale="92500"/>
          </a:bodyPr>
          <a:lstStyle/>
          <a:p>
            <a:r>
              <a:rPr lang="en-GB" dirty="0"/>
              <a:t>Progression of the topic in a logical and coherent manner</a:t>
            </a:r>
          </a:p>
          <a:p>
            <a:pPr lvl="1"/>
            <a:r>
              <a:rPr lang="en-GB" dirty="0"/>
              <a:t>Essay structure </a:t>
            </a:r>
            <a:r>
              <a:rPr lang="en-US" dirty="0"/>
              <a:t>–</a:t>
            </a:r>
            <a:r>
              <a:rPr lang="en-GB" dirty="0"/>
              <a:t> no repetition or irrelevant information (issues)</a:t>
            </a:r>
          </a:p>
          <a:p>
            <a:r>
              <a:rPr lang="en-GB" dirty="0"/>
              <a:t>Support for each of the points raised </a:t>
            </a:r>
            <a:r>
              <a:rPr lang="en-US" dirty="0"/>
              <a:t>–</a:t>
            </a:r>
            <a:r>
              <a:rPr lang="en-GB" dirty="0"/>
              <a:t> good quality research. </a:t>
            </a:r>
          </a:p>
          <a:p>
            <a:pPr lvl="1"/>
            <a:r>
              <a:rPr lang="en-GB" dirty="0"/>
              <a:t>2 or 3 pieces of evidence per paragraph</a:t>
            </a:r>
          </a:p>
          <a:p>
            <a:pPr lvl="1"/>
            <a:r>
              <a:rPr lang="en-GB" dirty="0"/>
              <a:t>Critique of the quality of evidence </a:t>
            </a:r>
            <a:r>
              <a:rPr lang="en-US" dirty="0"/>
              <a:t>–</a:t>
            </a:r>
            <a:r>
              <a:rPr lang="en-GB" dirty="0"/>
              <a:t> which side of the argument is best?</a:t>
            </a:r>
          </a:p>
          <a:p>
            <a:pPr lvl="1"/>
            <a:r>
              <a:rPr lang="en-GB" dirty="0"/>
              <a:t>(more advanced skill) examine the quality of their research / methods </a:t>
            </a:r>
            <a:r>
              <a:rPr lang="en-US" dirty="0"/>
              <a:t>–</a:t>
            </a:r>
            <a:r>
              <a:rPr lang="en-GB" dirty="0"/>
              <a:t> identified in the discussion section of articles. </a:t>
            </a:r>
          </a:p>
          <a:p>
            <a:r>
              <a:rPr lang="en-GB" dirty="0"/>
              <a:t>Link to practical implications and summary sections</a:t>
            </a:r>
          </a:p>
        </p:txBody>
      </p:sp>
    </p:spTree>
    <p:extLst>
      <p:ext uri="{BB962C8B-B14F-4D97-AF65-F5344CB8AC3E}">
        <p14:creationId xmlns:p14="http://schemas.microsoft.com/office/powerpoint/2010/main" val="1535300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a:t>
            </a:r>
            <a:r>
              <a:rPr lang="en-US" dirty="0"/>
              <a:t>–</a:t>
            </a:r>
            <a:r>
              <a:rPr lang="en-GB" dirty="0"/>
              <a:t> up to you! </a:t>
            </a:r>
          </a:p>
        </p:txBody>
      </p:sp>
      <p:sp>
        <p:nvSpPr>
          <p:cNvPr id="3" name="Content Placeholder 2"/>
          <p:cNvSpPr>
            <a:spLocks noGrp="1"/>
          </p:cNvSpPr>
          <p:nvPr>
            <p:ph idx="1"/>
          </p:nvPr>
        </p:nvSpPr>
        <p:spPr/>
        <p:txBody>
          <a:bodyPr>
            <a:normAutofit fontScale="92500" lnSpcReduction="20000"/>
          </a:bodyPr>
          <a:lstStyle/>
          <a:p>
            <a:r>
              <a:rPr lang="en-GB" dirty="0"/>
              <a:t>Suggestions:</a:t>
            </a:r>
          </a:p>
          <a:p>
            <a:pPr marL="457200" indent="-457200">
              <a:buFont typeface="+mj-lt"/>
              <a:buAutoNum type="arabicPeriod"/>
            </a:pPr>
            <a:r>
              <a:rPr lang="en-GB" dirty="0"/>
              <a:t>You should discuss your chosen topic in general</a:t>
            </a:r>
          </a:p>
          <a:p>
            <a:pPr marL="457200" indent="-457200">
              <a:buFont typeface="+mj-lt"/>
              <a:buAutoNum type="arabicPeriod"/>
            </a:pPr>
            <a:r>
              <a:rPr lang="en-GB" dirty="0"/>
              <a:t>In the context of the implications for mental health </a:t>
            </a:r>
          </a:p>
          <a:p>
            <a:pPr marL="457200" indent="-457200">
              <a:buFont typeface="+mj-lt"/>
              <a:buAutoNum type="arabicPeriod"/>
            </a:pPr>
            <a:r>
              <a:rPr lang="en-GB" dirty="0"/>
              <a:t>For </a:t>
            </a:r>
            <a:r>
              <a:rPr lang="en-GB" b="1" dirty="0"/>
              <a:t>an age-group of your choice (it is fine to use adults 18+ as a large group if you wish / or to focus on a specific age-group such as older adults or children)</a:t>
            </a:r>
            <a:r>
              <a:rPr lang="en-GB" dirty="0"/>
              <a:t>. </a:t>
            </a:r>
          </a:p>
          <a:p>
            <a:pPr marL="457200" indent="-457200">
              <a:buFont typeface="+mj-lt"/>
              <a:buAutoNum type="arabicPeriod"/>
            </a:pPr>
            <a:r>
              <a:rPr lang="en-GB" dirty="0"/>
              <a:t>Identify and explain </a:t>
            </a:r>
            <a:r>
              <a:rPr lang="en-GB" b="1" dirty="0"/>
              <a:t>THREE</a:t>
            </a:r>
            <a:r>
              <a:rPr lang="en-GB" dirty="0"/>
              <a:t> approaches or strategies that could be used to alter the situation in a positive way. </a:t>
            </a:r>
          </a:p>
          <a:p>
            <a:endParaRPr lang="en-GB" dirty="0"/>
          </a:p>
          <a:p>
            <a:r>
              <a:rPr lang="en-GB" dirty="0"/>
              <a:t>Using relevant research resources to support your answer, </a:t>
            </a:r>
          </a:p>
        </p:txBody>
      </p:sp>
    </p:spTree>
    <p:extLst>
      <p:ext uri="{BB962C8B-B14F-4D97-AF65-F5344CB8AC3E}">
        <p14:creationId xmlns:p14="http://schemas.microsoft.com/office/powerpoint/2010/main" val="131811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 conclusion </a:t>
            </a:r>
          </a:p>
        </p:txBody>
      </p:sp>
      <p:sp>
        <p:nvSpPr>
          <p:cNvPr id="3" name="Content Placeholder 2"/>
          <p:cNvSpPr>
            <a:spLocks noGrp="1"/>
          </p:cNvSpPr>
          <p:nvPr>
            <p:ph idx="1"/>
          </p:nvPr>
        </p:nvSpPr>
        <p:spPr/>
        <p:txBody>
          <a:bodyPr/>
          <a:lstStyle/>
          <a:p>
            <a:r>
              <a:rPr lang="en-US" dirty="0" err="1"/>
              <a:t>Summarise</a:t>
            </a:r>
            <a:r>
              <a:rPr lang="en-US" dirty="0"/>
              <a:t> the key issues identified in each of the sections of the essay.</a:t>
            </a:r>
          </a:p>
          <a:p>
            <a:r>
              <a:rPr lang="en-US" dirty="0"/>
              <a:t>If the weight of evidence falls to one side of an argument, briefly discuss this. </a:t>
            </a:r>
            <a:endParaRPr lang="en-GB" dirty="0"/>
          </a:p>
          <a:p>
            <a:r>
              <a:rPr lang="en-GB" dirty="0"/>
              <a:t>Does this discussion raise further issues that need considering? </a:t>
            </a:r>
            <a:endParaRPr lang="en-US" dirty="0"/>
          </a:p>
        </p:txBody>
      </p:sp>
    </p:spTree>
    <p:extLst>
      <p:ext uri="{BB962C8B-B14F-4D97-AF65-F5344CB8AC3E}">
        <p14:creationId xmlns:p14="http://schemas.microsoft.com/office/powerpoint/2010/main" val="1295801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of resources used within the assignment</a:t>
            </a:r>
          </a:p>
        </p:txBody>
      </p:sp>
      <p:sp>
        <p:nvSpPr>
          <p:cNvPr id="3" name="Content Placeholder 2"/>
          <p:cNvSpPr>
            <a:spLocks noGrp="1"/>
          </p:cNvSpPr>
          <p:nvPr>
            <p:ph idx="1"/>
          </p:nvPr>
        </p:nvSpPr>
        <p:spPr/>
        <p:txBody>
          <a:bodyPr/>
          <a:lstStyle/>
          <a:p>
            <a:r>
              <a:rPr lang="en-GB" dirty="0"/>
              <a:t>Primary and secondary sources</a:t>
            </a:r>
          </a:p>
          <a:p>
            <a:r>
              <a:rPr lang="en-US" dirty="0"/>
              <a:t>C</a:t>
            </a:r>
            <a:r>
              <a:rPr lang="en-GB" dirty="0" err="1"/>
              <a:t>redibility</a:t>
            </a:r>
            <a:r>
              <a:rPr lang="en-GB" dirty="0"/>
              <a:t> of author / affiliations / publication </a:t>
            </a:r>
          </a:p>
          <a:p>
            <a:r>
              <a:rPr lang="en-GB" dirty="0"/>
              <a:t>Date of resources</a:t>
            </a:r>
          </a:p>
          <a:p>
            <a:r>
              <a:rPr lang="en-GB" dirty="0"/>
              <a:t>Number of resources </a:t>
            </a:r>
            <a:r>
              <a:rPr lang="en-US" dirty="0"/>
              <a:t>–</a:t>
            </a:r>
            <a:r>
              <a:rPr lang="en-GB" dirty="0"/>
              <a:t> minimum 8</a:t>
            </a:r>
          </a:p>
          <a:p>
            <a:r>
              <a:rPr lang="en-GB" dirty="0"/>
              <a:t>The way the resources have been used!!!</a:t>
            </a:r>
          </a:p>
        </p:txBody>
      </p:sp>
    </p:spTree>
    <p:extLst>
      <p:ext uri="{BB962C8B-B14F-4D97-AF65-F5344CB8AC3E}">
        <p14:creationId xmlns:p14="http://schemas.microsoft.com/office/powerpoint/2010/main" val="1253720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Topics</a:t>
            </a:r>
            <a:r>
              <a:rPr lang="en-US" dirty="0"/>
              <a:t>…</a:t>
            </a:r>
            <a:endParaRPr lang="en-GB" dirty="0"/>
          </a:p>
        </p:txBody>
      </p:sp>
      <p:sp>
        <p:nvSpPr>
          <p:cNvPr id="3" name="Content Placeholder 2"/>
          <p:cNvSpPr>
            <a:spLocks noGrp="1"/>
          </p:cNvSpPr>
          <p:nvPr>
            <p:ph idx="1"/>
          </p:nvPr>
        </p:nvSpPr>
        <p:spPr/>
        <p:txBody>
          <a:bodyPr>
            <a:normAutofit/>
          </a:bodyPr>
          <a:lstStyle/>
          <a:p>
            <a:pPr lvl="1"/>
            <a:r>
              <a:rPr lang="en-GB" dirty="0"/>
              <a:t>Development of an argument </a:t>
            </a:r>
            <a:r>
              <a:rPr lang="en-US" dirty="0"/>
              <a:t>–</a:t>
            </a:r>
            <a:r>
              <a:rPr lang="en-GB" dirty="0"/>
              <a:t> logical progression</a:t>
            </a:r>
          </a:p>
          <a:p>
            <a:pPr lvl="1"/>
            <a:r>
              <a:rPr lang="en-GB" dirty="0"/>
              <a:t>What order should your sections be in?</a:t>
            </a:r>
          </a:p>
          <a:p>
            <a:pPr lvl="1"/>
            <a:r>
              <a:rPr lang="en-GB" dirty="0"/>
              <a:t>Does this make sense to someone else?</a:t>
            </a:r>
          </a:p>
          <a:p>
            <a:pPr marL="282575" lvl="1" indent="0">
              <a:buNone/>
            </a:pPr>
            <a:r>
              <a:rPr lang="en-GB" dirty="0"/>
              <a:t>	Share your ideas</a:t>
            </a:r>
            <a:r>
              <a:rPr lang="en-US" dirty="0"/>
              <a:t>…</a:t>
            </a:r>
            <a:endParaRPr lang="en-GB" dirty="0"/>
          </a:p>
          <a:p>
            <a:pPr marL="282575" lvl="1" indent="0">
              <a:buNone/>
            </a:pPr>
            <a:endParaRPr lang="en-GB" dirty="0"/>
          </a:p>
          <a:p>
            <a:pPr marL="282575" lvl="1" indent="0">
              <a:buNone/>
            </a:pPr>
            <a:endParaRPr lang="en-GB" dirty="0"/>
          </a:p>
          <a:p>
            <a:pPr lvl="1"/>
            <a:r>
              <a:rPr lang="en-GB" dirty="0"/>
              <a:t>Evidence for each key topic</a:t>
            </a:r>
            <a:r>
              <a:rPr lang="en-US" dirty="0"/>
              <a:t>…</a:t>
            </a:r>
          </a:p>
          <a:p>
            <a:pPr lvl="1"/>
            <a:r>
              <a:rPr lang="en-US" dirty="0"/>
              <a:t>Locate a starting point.</a:t>
            </a:r>
          </a:p>
          <a:p>
            <a:pPr lvl="1"/>
            <a:r>
              <a:rPr lang="en-US" dirty="0"/>
              <a:t>Resources you have already / plan to use?</a:t>
            </a:r>
          </a:p>
          <a:p>
            <a:pPr marL="282575" lvl="1" indent="0">
              <a:buNone/>
            </a:pPr>
            <a:endParaRPr lang="en-US" dirty="0"/>
          </a:p>
          <a:p>
            <a:pPr marL="282575" lvl="1" indent="0">
              <a:buNone/>
            </a:pPr>
            <a:endParaRPr lang="en-GB" dirty="0"/>
          </a:p>
          <a:p>
            <a:pPr marL="282575" lvl="1" indent="0">
              <a:buNone/>
            </a:pPr>
            <a:endParaRPr lang="en-GB" dirty="0"/>
          </a:p>
          <a:p>
            <a:pPr marL="282575" lvl="1" indent="0">
              <a:buNone/>
            </a:pPr>
            <a:endParaRPr lang="en-GB" dirty="0"/>
          </a:p>
        </p:txBody>
      </p:sp>
    </p:spTree>
    <p:extLst>
      <p:ext uri="{BB962C8B-B14F-4D97-AF65-F5344CB8AC3E}">
        <p14:creationId xmlns:p14="http://schemas.microsoft.com/office/powerpoint/2010/main" val="37018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blinds(horizontal)">
                                      <p:cBhvr>
                                        <p:cTn id="39" dur="500"/>
                                        <p:tgtEl>
                                          <p:spTgt spid="3">
                                            <p:txEl>
                                              <p:pRg st="0" end="0"/>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blinds(horizontal)">
                                      <p:cBhvr>
                                        <p:cTn id="42" dur="500"/>
                                        <p:tgtEl>
                                          <p:spTgt spid="3">
                                            <p:txEl>
                                              <p:pRg st="1" end="1"/>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blinds(horizontal)">
                                      <p:cBhvr>
                                        <p:cTn id="45" dur="500"/>
                                        <p:tgtEl>
                                          <p:spTgt spid="3">
                                            <p:txEl>
                                              <p:pRg st="2" end="2"/>
                                            </p:txEl>
                                          </p:spTgt>
                                        </p:tgtEl>
                                      </p:cBhvr>
                                    </p:animEffect>
                                  </p:childTnLst>
                                </p:cTn>
                              </p:par>
                              <p:par>
                                <p:cTn id="46" presetID="3" presetClass="entr" presetSubtype="10" fill="hold" nodeType="withEffect">
                                  <p:stCondLst>
                                    <p:cond delay="0"/>
                                  </p:stCondLst>
                                  <p:childTnLst>
                                    <p:set>
                                      <p:cBhvr>
                                        <p:cTn id="47" dur="1" fill="hold">
                                          <p:stCondLst>
                                            <p:cond delay="0"/>
                                          </p:stCondLst>
                                        </p:cTn>
                                        <p:tgtEl>
                                          <p:spTgt spid="3">
                                            <p:txEl>
                                              <p:pRg st="3" end="3"/>
                                            </p:txEl>
                                          </p:spTgt>
                                        </p:tgtEl>
                                        <p:attrNameLst>
                                          <p:attrName>style.visibility</p:attrName>
                                        </p:attrNameLst>
                                      </p:cBhvr>
                                      <p:to>
                                        <p:strVal val="visible"/>
                                      </p:to>
                                    </p:set>
                                    <p:animEffect transition="in" filter="blinds(horizontal)">
                                      <p:cBhvr>
                                        <p:cTn id="48" dur="500"/>
                                        <p:tgtEl>
                                          <p:spTgt spid="3">
                                            <p:txEl>
                                              <p:pRg st="3" end="3"/>
                                            </p:txEl>
                                          </p:spTgt>
                                        </p:tgtEl>
                                      </p:cBhvr>
                                    </p:animEffect>
                                  </p:childTnLst>
                                </p:cTn>
                              </p:par>
                              <p:par>
                                <p:cTn id="49" presetID="3" presetClass="entr" presetSubtype="10" fill="hold"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blinds(horizontal)">
                                      <p:cBhvr>
                                        <p:cTn id="51" dur="500"/>
                                        <p:tgtEl>
                                          <p:spTgt spid="3">
                                            <p:txEl>
                                              <p:pRg st="6" end="6"/>
                                            </p:txEl>
                                          </p:spTgt>
                                        </p:tgtEl>
                                      </p:cBhvr>
                                    </p:animEffect>
                                  </p:childTnLst>
                                </p:cTn>
                              </p:par>
                              <p:par>
                                <p:cTn id="52" presetID="3" presetClass="entr" presetSubtype="10" fill="hold" nodeType="with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blinds(horizontal)">
                                      <p:cBhvr>
                                        <p:cTn id="54" dur="500"/>
                                        <p:tgtEl>
                                          <p:spTgt spid="3">
                                            <p:txEl>
                                              <p:pRg st="7" end="7"/>
                                            </p:txEl>
                                          </p:spTgt>
                                        </p:tgtEl>
                                      </p:cBhvr>
                                    </p:animEffect>
                                  </p:childTnLst>
                                </p:cTn>
                              </p:par>
                              <p:par>
                                <p:cTn id="55" presetID="3" presetClass="entr" presetSubtype="10" fill="hold" nodeType="with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blinds(horizontal)">
                                      <p:cBhvr>
                                        <p:cTn id="5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183" y="3668033"/>
            <a:ext cx="6762749" cy="1470025"/>
          </a:xfrm>
        </p:spPr>
        <p:txBody>
          <a:bodyPr/>
          <a:lstStyle/>
          <a:p>
            <a:pPr algn="l"/>
            <a:r>
              <a:rPr lang="en-GB" dirty="0">
                <a:solidFill>
                  <a:schemeClr val="accent2"/>
                </a:solidFill>
              </a:rPr>
              <a:t>Group presentation task – refer back to this:</a:t>
            </a:r>
            <a:br>
              <a:rPr lang="en-GB" dirty="0"/>
            </a:br>
            <a:br>
              <a:rPr lang="en-GB" dirty="0"/>
            </a:br>
            <a:r>
              <a:rPr lang="en-GB" dirty="0"/>
              <a:t>This will help considerably with your essay planning and structure!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38014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340271882"/>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285</TotalTime>
  <Words>657</Words>
  <Application>Microsoft Macintosh PowerPoint</Application>
  <PresentationFormat>On-screen Show (4:3)</PresentationFormat>
  <Paragraphs>54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Trebuchet MS</vt:lpstr>
      <vt:lpstr>Wingdings 2</vt:lpstr>
      <vt:lpstr>Revolution</vt:lpstr>
      <vt:lpstr>Written Essay – Assignment 2</vt:lpstr>
      <vt:lpstr>TASK:  Answer the following essay question:    Discuss the current literature relating to ONE of the following topics.    Exercising according to recommended guidelines  Social media Smoking or vaping Drinking alcohol above the recommended guidelines  Stress (e.g. occupational)   You should discuss your chosen topic in the context of the implications for mental health for an age-group of your choice.    Using relevant research resources to support your answer, identify and explain THREE approaches or strategies that could be used to alter the situation in a positive way.     When writing your essay, you should aim to use at least 8 different good quality resources to support your ideas. The task of identifying good quality resources and identifying suitable populations will be discussed during the lectures. You should also refer to any relevant BMSS4008 Learning in the Digital Era lecture notes and additionally the UWTSD referencing guide </vt:lpstr>
      <vt:lpstr>Introduction to the chosen topic </vt:lpstr>
      <vt:lpstr>  You should discuss your chosen topic in the context of the implications for mental health for an age-group of your choice.    Using relevant research resources to support your answer, identify and explain THREE approaches or strategies that could be used to alter the situation in a positive way. </vt:lpstr>
      <vt:lpstr>Appropriate issues chosen for discussion – key paragraphs.</vt:lpstr>
      <vt:lpstr>Structure – up to you! </vt:lpstr>
      <vt:lpstr>Summary / conclusion </vt:lpstr>
      <vt:lpstr>Quality of resources used within the assignment</vt:lpstr>
      <vt:lpstr>Order of Topics…</vt:lpstr>
      <vt:lpstr>Group presentation task – refer back to this:  This will help considerably with your essay planning and structure! </vt:lpstr>
      <vt:lpstr>Any questions?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Written Essay – Assignment 1</dc:title>
  <dc:creator>SHOE4</dc:creator>
  <cp:lastModifiedBy>Alison Connaughton</cp:lastModifiedBy>
  <cp:revision>24</cp:revision>
  <dcterms:created xsi:type="dcterms:W3CDTF">2017-10-30T18:12:18Z</dcterms:created>
  <dcterms:modified xsi:type="dcterms:W3CDTF">2024-02-21T15:13:56Z</dcterms:modified>
</cp:coreProperties>
</file>