
<file path=[Content_Types].xml><?xml version="1.0" encoding="utf-8"?>
<Types xmlns="http://schemas.openxmlformats.org/package/2006/content-types">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sldIdLst>
    <p:sldId id="256" r:id="rId5"/>
    <p:sldId id="257" r:id="rId6"/>
    <p:sldId id="275" r:id="rId7"/>
    <p:sldId id="258" r:id="rId8"/>
    <p:sldId id="259" r:id="rId9"/>
    <p:sldId id="260" r:id="rId10"/>
    <p:sldId id="261" r:id="rId11"/>
    <p:sldId id="262" r:id="rId12"/>
    <p:sldId id="263" r:id="rId13"/>
    <p:sldId id="269" r:id="rId14"/>
    <p:sldId id="270" r:id="rId15"/>
    <p:sldId id="264" r:id="rId16"/>
    <p:sldId id="265" r:id="rId17"/>
    <p:sldId id="274" r:id="rId18"/>
    <p:sldId id="272" r:id="rId19"/>
    <p:sldId id="273" r:id="rId20"/>
    <p:sldId id="266" r:id="rId21"/>
    <p:sldId id="267" r:id="rId22"/>
    <p:sldId id="26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AC4E61-BBB0-5629-DE47-4482AB8B7BF5}" v="88" dt="2026-04-01T21:09:46.094"/>
    <p1510:client id="{36733DC0-3B3C-CB9F-644C-95014F4BEDEE}" v="62" dt="2026-04-01T21:14:56.672"/>
    <p1510:client id="{431419A7-0E76-00F7-2585-B4097A3B0983}" v="357" dt="2026-04-01T22:15:34.8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5" d="100"/>
          <a:sy n="75" d="100"/>
        </p:scale>
        <p:origin x="58" y="3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5EBE3B-EBCF-41D8-AA70-7B74FFA6A92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0BF358-617E-49E7-9799-824D3399653B}">
      <dgm:prSet/>
      <dgm:spPr/>
      <dgm:t>
        <a:bodyPr/>
        <a:lstStyle/>
        <a:p>
          <a:r>
            <a:rPr lang="en-GB"/>
            <a:t>Provide simple training</a:t>
          </a:r>
          <a:endParaRPr lang="en-US"/>
        </a:p>
      </dgm:t>
    </dgm:pt>
    <dgm:pt modelId="{42BA37A6-E144-44D2-8EFE-EC138B03867F}" type="parTrans" cxnId="{C13C298B-365C-41A6-956C-4C1252041974}">
      <dgm:prSet/>
      <dgm:spPr/>
      <dgm:t>
        <a:bodyPr/>
        <a:lstStyle/>
        <a:p>
          <a:endParaRPr lang="en-US"/>
        </a:p>
      </dgm:t>
    </dgm:pt>
    <dgm:pt modelId="{4A1D6CEE-9159-4C06-AA98-47E0574CC5F5}" type="sibTrans" cxnId="{C13C298B-365C-41A6-956C-4C1252041974}">
      <dgm:prSet/>
      <dgm:spPr/>
      <dgm:t>
        <a:bodyPr/>
        <a:lstStyle/>
        <a:p>
          <a:endParaRPr lang="en-US"/>
        </a:p>
      </dgm:t>
    </dgm:pt>
    <dgm:pt modelId="{F3DACA90-2435-459B-887B-3E8D63653378}">
      <dgm:prSet/>
      <dgm:spPr/>
      <dgm:t>
        <a:bodyPr/>
        <a:lstStyle/>
        <a:p>
          <a:r>
            <a:rPr lang="en-GB"/>
            <a:t>Offer non-digital options for services</a:t>
          </a:r>
          <a:endParaRPr lang="en-US"/>
        </a:p>
      </dgm:t>
    </dgm:pt>
    <dgm:pt modelId="{99BD219C-6A9E-4124-A78A-CE3C877107F7}" type="parTrans" cxnId="{7861533D-3582-4E62-AA61-66E68B569970}">
      <dgm:prSet/>
      <dgm:spPr/>
      <dgm:t>
        <a:bodyPr/>
        <a:lstStyle/>
        <a:p>
          <a:endParaRPr lang="en-US"/>
        </a:p>
      </dgm:t>
    </dgm:pt>
    <dgm:pt modelId="{7CCA4ACE-3343-40A9-8460-52FCFD3C8E69}" type="sibTrans" cxnId="{7861533D-3582-4E62-AA61-66E68B569970}">
      <dgm:prSet/>
      <dgm:spPr/>
      <dgm:t>
        <a:bodyPr/>
        <a:lstStyle/>
        <a:p>
          <a:endParaRPr lang="en-US"/>
        </a:p>
      </dgm:t>
    </dgm:pt>
    <dgm:pt modelId="{69152BFD-963E-4C80-A60A-F3F9B1F15553}">
      <dgm:prSet/>
      <dgm:spPr/>
      <dgm:t>
        <a:bodyPr/>
        <a:lstStyle/>
        <a:p>
          <a:r>
            <a:rPr lang="en-GB"/>
            <a:t>In crease support from community services</a:t>
          </a:r>
          <a:endParaRPr lang="en-US"/>
        </a:p>
      </dgm:t>
    </dgm:pt>
    <dgm:pt modelId="{AC7EABA2-DE20-44DF-9AE2-32E9D876DF6A}" type="parTrans" cxnId="{0D68D804-2537-4170-8610-BCBDB3B205F1}">
      <dgm:prSet/>
      <dgm:spPr/>
      <dgm:t>
        <a:bodyPr/>
        <a:lstStyle/>
        <a:p>
          <a:endParaRPr lang="en-US"/>
        </a:p>
      </dgm:t>
    </dgm:pt>
    <dgm:pt modelId="{3B42AAEE-6BA3-42EC-9B7C-5374EC840AF3}" type="sibTrans" cxnId="{0D68D804-2537-4170-8610-BCBDB3B205F1}">
      <dgm:prSet/>
      <dgm:spPr/>
      <dgm:t>
        <a:bodyPr/>
        <a:lstStyle/>
        <a:p>
          <a:endParaRPr lang="en-US"/>
        </a:p>
      </dgm:t>
    </dgm:pt>
    <dgm:pt modelId="{555C3215-E9B5-4B3B-B7AF-EAFD07E8164F}" type="pres">
      <dgm:prSet presAssocID="{FB5EBE3B-EBCF-41D8-AA70-7B74FFA6A926}" presName="root" presStyleCnt="0">
        <dgm:presLayoutVars>
          <dgm:dir/>
          <dgm:resizeHandles val="exact"/>
        </dgm:presLayoutVars>
      </dgm:prSet>
      <dgm:spPr/>
    </dgm:pt>
    <dgm:pt modelId="{0B3B0ABC-3A6A-4542-9C97-84D9D98979FC}" type="pres">
      <dgm:prSet presAssocID="{B00BF358-617E-49E7-9799-824D3399653B}" presName="compNode" presStyleCnt="0"/>
      <dgm:spPr/>
    </dgm:pt>
    <dgm:pt modelId="{830496B7-1B93-4609-B118-CDBD5221F591}" type="pres">
      <dgm:prSet presAssocID="{B00BF358-617E-49E7-9799-824D3399653B}" presName="bgRect" presStyleLbl="bgShp" presStyleIdx="0" presStyleCnt="3"/>
      <dgm:spPr/>
    </dgm:pt>
    <dgm:pt modelId="{CAC2DF18-A130-46A8-922C-FFE64DACB392}" type="pres">
      <dgm:prSet presAssocID="{B00BF358-617E-49E7-9799-824D3399653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E775BE4B-79A9-4A45-B79C-1FC6DAB1BC98}" type="pres">
      <dgm:prSet presAssocID="{B00BF358-617E-49E7-9799-824D3399653B}" presName="spaceRect" presStyleCnt="0"/>
      <dgm:spPr/>
    </dgm:pt>
    <dgm:pt modelId="{4D6399A4-9675-4204-893E-557A3204AFCA}" type="pres">
      <dgm:prSet presAssocID="{B00BF358-617E-49E7-9799-824D3399653B}" presName="parTx" presStyleLbl="revTx" presStyleIdx="0" presStyleCnt="3">
        <dgm:presLayoutVars>
          <dgm:chMax val="0"/>
          <dgm:chPref val="0"/>
        </dgm:presLayoutVars>
      </dgm:prSet>
      <dgm:spPr/>
    </dgm:pt>
    <dgm:pt modelId="{7004247A-A609-4718-B9C2-C4FDF0C611AF}" type="pres">
      <dgm:prSet presAssocID="{4A1D6CEE-9159-4C06-AA98-47E0574CC5F5}" presName="sibTrans" presStyleCnt="0"/>
      <dgm:spPr/>
    </dgm:pt>
    <dgm:pt modelId="{A2BC0366-FB22-4640-AB74-A7FD0A386740}" type="pres">
      <dgm:prSet presAssocID="{F3DACA90-2435-459B-887B-3E8D63653378}" presName="compNode" presStyleCnt="0"/>
      <dgm:spPr/>
    </dgm:pt>
    <dgm:pt modelId="{730770BB-476E-4896-99DF-2C6B03349878}" type="pres">
      <dgm:prSet presAssocID="{F3DACA90-2435-459B-887B-3E8D63653378}" presName="bgRect" presStyleLbl="bgShp" presStyleIdx="1" presStyleCnt="3"/>
      <dgm:spPr/>
    </dgm:pt>
    <dgm:pt modelId="{C5962463-B8CD-47B1-978F-3131D6356D7F}" type="pres">
      <dgm:prSet presAssocID="{F3DACA90-2435-459B-887B-3E8D6365337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t"/>
        </a:ext>
      </dgm:extLst>
    </dgm:pt>
    <dgm:pt modelId="{0AD33A05-6091-4677-A3F5-B67F031EDB3B}" type="pres">
      <dgm:prSet presAssocID="{F3DACA90-2435-459B-887B-3E8D63653378}" presName="spaceRect" presStyleCnt="0"/>
      <dgm:spPr/>
    </dgm:pt>
    <dgm:pt modelId="{DF396E51-5FB7-41E7-8AF8-EFDC4E39342B}" type="pres">
      <dgm:prSet presAssocID="{F3DACA90-2435-459B-887B-3E8D63653378}" presName="parTx" presStyleLbl="revTx" presStyleIdx="1" presStyleCnt="3">
        <dgm:presLayoutVars>
          <dgm:chMax val="0"/>
          <dgm:chPref val="0"/>
        </dgm:presLayoutVars>
      </dgm:prSet>
      <dgm:spPr/>
    </dgm:pt>
    <dgm:pt modelId="{54DC9CA6-2FE3-4373-B97C-C5DD6B1F97EA}" type="pres">
      <dgm:prSet presAssocID="{7CCA4ACE-3343-40A9-8460-52FCFD3C8E69}" presName="sibTrans" presStyleCnt="0"/>
      <dgm:spPr/>
    </dgm:pt>
    <dgm:pt modelId="{5BBC79B9-4BA4-4A69-90B7-C19B2DEC9655}" type="pres">
      <dgm:prSet presAssocID="{69152BFD-963E-4C80-A60A-F3F9B1F15553}" presName="compNode" presStyleCnt="0"/>
      <dgm:spPr/>
    </dgm:pt>
    <dgm:pt modelId="{01CBAF34-9C50-40D8-975A-6B0A43DC18E4}" type="pres">
      <dgm:prSet presAssocID="{69152BFD-963E-4C80-A60A-F3F9B1F15553}" presName="bgRect" presStyleLbl="bgShp" presStyleIdx="2" presStyleCnt="3"/>
      <dgm:spPr/>
    </dgm:pt>
    <dgm:pt modelId="{C1CC4009-C662-49FF-A68E-2DF592D0BD28}" type="pres">
      <dgm:prSet presAssocID="{69152BFD-963E-4C80-A60A-F3F9B1F1555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7D813B63-AFE3-4422-AB29-99658F421CE2}" type="pres">
      <dgm:prSet presAssocID="{69152BFD-963E-4C80-A60A-F3F9B1F15553}" presName="spaceRect" presStyleCnt="0"/>
      <dgm:spPr/>
    </dgm:pt>
    <dgm:pt modelId="{B5AE4258-16E7-4AC4-A8D9-D31ECF614A8B}" type="pres">
      <dgm:prSet presAssocID="{69152BFD-963E-4C80-A60A-F3F9B1F15553}" presName="parTx" presStyleLbl="revTx" presStyleIdx="2" presStyleCnt="3">
        <dgm:presLayoutVars>
          <dgm:chMax val="0"/>
          <dgm:chPref val="0"/>
        </dgm:presLayoutVars>
      </dgm:prSet>
      <dgm:spPr/>
    </dgm:pt>
  </dgm:ptLst>
  <dgm:cxnLst>
    <dgm:cxn modelId="{0D68D804-2537-4170-8610-BCBDB3B205F1}" srcId="{FB5EBE3B-EBCF-41D8-AA70-7B74FFA6A926}" destId="{69152BFD-963E-4C80-A60A-F3F9B1F15553}" srcOrd="2" destOrd="0" parTransId="{AC7EABA2-DE20-44DF-9AE2-32E9D876DF6A}" sibTransId="{3B42AAEE-6BA3-42EC-9B7C-5374EC840AF3}"/>
    <dgm:cxn modelId="{EB852E26-86F7-4CB1-9F10-5259111A8ABC}" type="presOf" srcId="{FB5EBE3B-EBCF-41D8-AA70-7B74FFA6A926}" destId="{555C3215-E9B5-4B3B-B7AF-EAFD07E8164F}" srcOrd="0" destOrd="0" presId="urn:microsoft.com/office/officeart/2018/2/layout/IconVerticalSolidList"/>
    <dgm:cxn modelId="{7861533D-3582-4E62-AA61-66E68B569970}" srcId="{FB5EBE3B-EBCF-41D8-AA70-7B74FFA6A926}" destId="{F3DACA90-2435-459B-887B-3E8D63653378}" srcOrd="1" destOrd="0" parTransId="{99BD219C-6A9E-4124-A78A-CE3C877107F7}" sibTransId="{7CCA4ACE-3343-40A9-8460-52FCFD3C8E69}"/>
    <dgm:cxn modelId="{C13C298B-365C-41A6-956C-4C1252041974}" srcId="{FB5EBE3B-EBCF-41D8-AA70-7B74FFA6A926}" destId="{B00BF358-617E-49E7-9799-824D3399653B}" srcOrd="0" destOrd="0" parTransId="{42BA37A6-E144-44D2-8EFE-EC138B03867F}" sibTransId="{4A1D6CEE-9159-4C06-AA98-47E0574CC5F5}"/>
    <dgm:cxn modelId="{69BF709E-B68D-442E-8EE7-207A07BBF98E}" type="presOf" srcId="{69152BFD-963E-4C80-A60A-F3F9B1F15553}" destId="{B5AE4258-16E7-4AC4-A8D9-D31ECF614A8B}" srcOrd="0" destOrd="0" presId="urn:microsoft.com/office/officeart/2018/2/layout/IconVerticalSolidList"/>
    <dgm:cxn modelId="{ECA381AB-E6F5-4400-9C84-F9737E58A127}" type="presOf" srcId="{F3DACA90-2435-459B-887B-3E8D63653378}" destId="{DF396E51-5FB7-41E7-8AF8-EFDC4E39342B}" srcOrd="0" destOrd="0" presId="urn:microsoft.com/office/officeart/2018/2/layout/IconVerticalSolidList"/>
    <dgm:cxn modelId="{815222B6-BFF9-4745-A0A0-A680E518D38F}" type="presOf" srcId="{B00BF358-617E-49E7-9799-824D3399653B}" destId="{4D6399A4-9675-4204-893E-557A3204AFCA}" srcOrd="0" destOrd="0" presId="urn:microsoft.com/office/officeart/2018/2/layout/IconVerticalSolidList"/>
    <dgm:cxn modelId="{434981D7-AB78-4D15-834D-F829AD6EFEDD}" type="presParOf" srcId="{555C3215-E9B5-4B3B-B7AF-EAFD07E8164F}" destId="{0B3B0ABC-3A6A-4542-9C97-84D9D98979FC}" srcOrd="0" destOrd="0" presId="urn:microsoft.com/office/officeart/2018/2/layout/IconVerticalSolidList"/>
    <dgm:cxn modelId="{EF9A7C8D-21D4-43F3-8695-ECD02D328E00}" type="presParOf" srcId="{0B3B0ABC-3A6A-4542-9C97-84D9D98979FC}" destId="{830496B7-1B93-4609-B118-CDBD5221F591}" srcOrd="0" destOrd="0" presId="urn:microsoft.com/office/officeart/2018/2/layout/IconVerticalSolidList"/>
    <dgm:cxn modelId="{850B2855-6C5A-47E0-9CEB-FC14C7ED9868}" type="presParOf" srcId="{0B3B0ABC-3A6A-4542-9C97-84D9D98979FC}" destId="{CAC2DF18-A130-46A8-922C-FFE64DACB392}" srcOrd="1" destOrd="0" presId="urn:microsoft.com/office/officeart/2018/2/layout/IconVerticalSolidList"/>
    <dgm:cxn modelId="{078EA547-4AC6-43D2-8023-916B1721159B}" type="presParOf" srcId="{0B3B0ABC-3A6A-4542-9C97-84D9D98979FC}" destId="{E775BE4B-79A9-4A45-B79C-1FC6DAB1BC98}" srcOrd="2" destOrd="0" presId="urn:microsoft.com/office/officeart/2018/2/layout/IconVerticalSolidList"/>
    <dgm:cxn modelId="{2B9DBA58-F670-4779-8011-243620B148C1}" type="presParOf" srcId="{0B3B0ABC-3A6A-4542-9C97-84D9D98979FC}" destId="{4D6399A4-9675-4204-893E-557A3204AFCA}" srcOrd="3" destOrd="0" presId="urn:microsoft.com/office/officeart/2018/2/layout/IconVerticalSolidList"/>
    <dgm:cxn modelId="{7316E292-3430-45ED-9A21-92F514B94B8B}" type="presParOf" srcId="{555C3215-E9B5-4B3B-B7AF-EAFD07E8164F}" destId="{7004247A-A609-4718-B9C2-C4FDF0C611AF}" srcOrd="1" destOrd="0" presId="urn:microsoft.com/office/officeart/2018/2/layout/IconVerticalSolidList"/>
    <dgm:cxn modelId="{DE5D2E9B-69FA-49C2-9376-9F3D444AA671}" type="presParOf" srcId="{555C3215-E9B5-4B3B-B7AF-EAFD07E8164F}" destId="{A2BC0366-FB22-4640-AB74-A7FD0A386740}" srcOrd="2" destOrd="0" presId="urn:microsoft.com/office/officeart/2018/2/layout/IconVerticalSolidList"/>
    <dgm:cxn modelId="{D96E5AC1-2BB7-4DB2-A0B9-53DF601BAA2D}" type="presParOf" srcId="{A2BC0366-FB22-4640-AB74-A7FD0A386740}" destId="{730770BB-476E-4896-99DF-2C6B03349878}" srcOrd="0" destOrd="0" presId="urn:microsoft.com/office/officeart/2018/2/layout/IconVerticalSolidList"/>
    <dgm:cxn modelId="{01CEC2C8-30DB-4A16-8579-346309D6EA49}" type="presParOf" srcId="{A2BC0366-FB22-4640-AB74-A7FD0A386740}" destId="{C5962463-B8CD-47B1-978F-3131D6356D7F}" srcOrd="1" destOrd="0" presId="urn:microsoft.com/office/officeart/2018/2/layout/IconVerticalSolidList"/>
    <dgm:cxn modelId="{F3F76C9A-7E5A-4A16-BFA8-DF28F593C1D1}" type="presParOf" srcId="{A2BC0366-FB22-4640-AB74-A7FD0A386740}" destId="{0AD33A05-6091-4677-A3F5-B67F031EDB3B}" srcOrd="2" destOrd="0" presId="urn:microsoft.com/office/officeart/2018/2/layout/IconVerticalSolidList"/>
    <dgm:cxn modelId="{AA4A69AB-3FB0-4CD1-BF34-5BC03CEE166B}" type="presParOf" srcId="{A2BC0366-FB22-4640-AB74-A7FD0A386740}" destId="{DF396E51-5FB7-41E7-8AF8-EFDC4E39342B}" srcOrd="3" destOrd="0" presId="urn:microsoft.com/office/officeart/2018/2/layout/IconVerticalSolidList"/>
    <dgm:cxn modelId="{0BC5CD91-10D1-47D2-962B-56564CDCA95E}" type="presParOf" srcId="{555C3215-E9B5-4B3B-B7AF-EAFD07E8164F}" destId="{54DC9CA6-2FE3-4373-B97C-C5DD6B1F97EA}" srcOrd="3" destOrd="0" presId="urn:microsoft.com/office/officeart/2018/2/layout/IconVerticalSolidList"/>
    <dgm:cxn modelId="{5C1A5833-3F9B-404C-A6D1-1840A3AACE06}" type="presParOf" srcId="{555C3215-E9B5-4B3B-B7AF-EAFD07E8164F}" destId="{5BBC79B9-4BA4-4A69-90B7-C19B2DEC9655}" srcOrd="4" destOrd="0" presId="urn:microsoft.com/office/officeart/2018/2/layout/IconVerticalSolidList"/>
    <dgm:cxn modelId="{99949E0D-C93D-4F1F-874A-B5E9A56D272E}" type="presParOf" srcId="{5BBC79B9-4BA4-4A69-90B7-C19B2DEC9655}" destId="{01CBAF34-9C50-40D8-975A-6B0A43DC18E4}" srcOrd="0" destOrd="0" presId="urn:microsoft.com/office/officeart/2018/2/layout/IconVerticalSolidList"/>
    <dgm:cxn modelId="{9FCA83DF-D138-4950-90BC-6A8140DE9DF3}" type="presParOf" srcId="{5BBC79B9-4BA4-4A69-90B7-C19B2DEC9655}" destId="{C1CC4009-C662-49FF-A68E-2DF592D0BD28}" srcOrd="1" destOrd="0" presId="urn:microsoft.com/office/officeart/2018/2/layout/IconVerticalSolidList"/>
    <dgm:cxn modelId="{E08CD646-4CF3-42C5-91AB-0E3732B68A18}" type="presParOf" srcId="{5BBC79B9-4BA4-4A69-90B7-C19B2DEC9655}" destId="{7D813B63-AFE3-4422-AB29-99658F421CE2}" srcOrd="2" destOrd="0" presId="urn:microsoft.com/office/officeart/2018/2/layout/IconVerticalSolidList"/>
    <dgm:cxn modelId="{9C228F84-3B6D-4CB5-8895-B23729FCEEE8}" type="presParOf" srcId="{5BBC79B9-4BA4-4A69-90B7-C19B2DEC9655}" destId="{B5AE4258-16E7-4AC4-A8D9-D31ECF614A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496B7-1B93-4609-B118-CDBD5221F591}">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C2DF18-A130-46A8-922C-FFE64DACB392}">
      <dsp:nvSpPr>
        <dsp:cNvPr id="0" name=""/>
        <dsp:cNvSpPr/>
      </dsp:nvSpPr>
      <dsp:spPr>
        <a:xfrm>
          <a:off x="416759" y="310575"/>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6399A4-9675-4204-893E-557A3204AFCA}">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Provide simple training</a:t>
          </a:r>
          <a:endParaRPr lang="en-US" sz="2500" kern="1200"/>
        </a:p>
      </dsp:txBody>
      <dsp:txXfrm>
        <a:off x="1591264" y="588"/>
        <a:ext cx="5101549" cy="1377717"/>
      </dsp:txXfrm>
    </dsp:sp>
    <dsp:sp modelId="{730770BB-476E-4896-99DF-2C6B03349878}">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962463-B8CD-47B1-978F-3131D6356D7F}">
      <dsp:nvSpPr>
        <dsp:cNvPr id="0" name=""/>
        <dsp:cNvSpPr/>
      </dsp:nvSpPr>
      <dsp:spPr>
        <a:xfrm>
          <a:off x="416759" y="2032722"/>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396E51-5FB7-41E7-8AF8-EFDC4E39342B}">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Offer non-digital options for services</a:t>
          </a:r>
          <a:endParaRPr lang="en-US" sz="2500" kern="1200"/>
        </a:p>
      </dsp:txBody>
      <dsp:txXfrm>
        <a:off x="1591264" y="1722736"/>
        <a:ext cx="5101549" cy="1377717"/>
      </dsp:txXfrm>
    </dsp:sp>
    <dsp:sp modelId="{01CBAF34-9C50-40D8-975A-6B0A43DC18E4}">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C4009-C662-49FF-A68E-2DF592D0BD28}">
      <dsp:nvSpPr>
        <dsp:cNvPr id="0" name=""/>
        <dsp:cNvSpPr/>
      </dsp:nvSpPr>
      <dsp:spPr>
        <a:xfrm>
          <a:off x="416759" y="3754869"/>
          <a:ext cx="757744" cy="7577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AE4258-16E7-4AC4-A8D9-D31ECF614A8B}">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In crease support from community services</a:t>
          </a:r>
          <a:endParaRPr lang="en-US" sz="2500" kern="1200"/>
        </a:p>
      </dsp:txBody>
      <dsp:txXfrm>
        <a:off x="1591264" y="3444883"/>
        <a:ext cx="5101549" cy="13777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3975257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2148695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3681033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70FDA1-004B-4727-BEED-B0CDC93D0031}" type="datetimeFigureOut">
              <a:rPr lang="en-GB" smtClean="0"/>
              <a:t>01/04/2026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62153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70FDA1-004B-4727-BEED-B0CDC93D0031}" type="datetimeFigureOut">
              <a:rPr lang="en-GB" smtClean="0"/>
              <a:t>01/04/2026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414290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70FDA1-004B-4727-BEED-B0CDC93D0031}" type="datetimeFigureOut">
              <a:rPr lang="en-GB" smtClean="0"/>
              <a:t>01/04/2026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3974922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70FDA1-004B-4727-BEED-B0CDC93D0031}" type="datetimeFigureOut">
              <a:rPr lang="en-GB" smtClean="0"/>
              <a:t>01/04/2026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4130150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70FDA1-004B-4727-BEED-B0CDC93D0031}" type="datetimeFigureOut">
              <a:rPr lang="en-GB" smtClean="0"/>
              <a:t>01/04/2026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703565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E5F141-0E5C-4D8C-A268-56163E1F4BC2}" type="slidenum">
              <a:rPr lang="en-GB" smtClean="0"/>
              <a:t>‹#›</a:t>
            </a:fld>
            <a:endParaRPr lang="en-GB"/>
          </a:p>
        </p:txBody>
      </p:sp>
      <p:sp>
        <p:nvSpPr>
          <p:cNvPr id="5" name="Date Placeholder 4"/>
          <p:cNvSpPr>
            <a:spLocks noGrp="1"/>
          </p:cNvSpPr>
          <p:nvPr>
            <p:ph type="dt" sz="half" idx="10"/>
          </p:nvPr>
        </p:nvSpPr>
        <p:spPr/>
        <p:txBody>
          <a:bodyPr/>
          <a:lstStyle/>
          <a:p>
            <a:fld id="{B570FDA1-004B-4727-BEED-B0CDC93D0031}" type="datetimeFigureOut">
              <a:rPr lang="en-GB" smtClean="0"/>
              <a:t>01/04/2026</a:t>
            </a:fld>
            <a:endParaRPr lang="en-GB"/>
          </a:p>
        </p:txBody>
      </p:sp>
    </p:spTree>
    <p:extLst>
      <p:ext uri="{BB962C8B-B14F-4D97-AF65-F5344CB8AC3E}">
        <p14:creationId xmlns:p14="http://schemas.microsoft.com/office/powerpoint/2010/main" val="181332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3861036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6752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2018637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50313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3252206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3481651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70FDA1-004B-4727-BEED-B0CDC93D0031}" type="datetimeFigureOut">
              <a:rPr lang="en-GB" smtClean="0"/>
              <a:t>01/04/2026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E5F141-0E5C-4D8C-A268-56163E1F4BC2}" type="slidenum">
              <a:rPr lang="en-GB" smtClean="0"/>
              <a:t>‹#›</a:t>
            </a:fld>
            <a:endParaRPr lang="en-GB"/>
          </a:p>
        </p:txBody>
      </p:sp>
    </p:spTree>
    <p:extLst>
      <p:ext uri="{BB962C8B-B14F-4D97-AF65-F5344CB8AC3E}">
        <p14:creationId xmlns:p14="http://schemas.microsoft.com/office/powerpoint/2010/main" val="495996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70FDA1-004B-4727-BEED-B0CDC93D0031}" type="datetimeFigureOut">
              <a:rPr lang="en-GB" smtClean="0"/>
              <a:t>01/04/2026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E5F141-0E5C-4D8C-A268-56163E1F4BC2}" type="slidenum">
              <a:rPr lang="en-GB" smtClean="0"/>
              <a:t>‹#›</a:t>
            </a:fld>
            <a:endParaRPr lang="en-GB"/>
          </a:p>
        </p:txBody>
      </p:sp>
    </p:spTree>
    <p:extLst>
      <p:ext uri="{BB962C8B-B14F-4D97-AF65-F5344CB8AC3E}">
        <p14:creationId xmlns:p14="http://schemas.microsoft.com/office/powerpoint/2010/main" val="60525472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ageuk.org.uk/" TargetMode="Externa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www.nice.org.uk/" TargetMode="External"/><Relationship Id="rId1" Type="http://schemas.openxmlformats.org/officeDocument/2006/relationships/slideLayout" Target="../slideLayouts/slideLayout6.xml"/><Relationship Id="rId5" Type="http://schemas.openxmlformats.org/officeDocument/2006/relationships/hyperlink" Target="https://www.nhs.uk/" TargetMode="External"/><Relationship Id="rId4" Type="http://schemas.openxmlformats.org/officeDocument/2006/relationships/hyperlink" Target="https://www.who.int/"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cxnSp>
        <p:nvCxnSpPr>
          <p:cNvPr id="20" name="Straight Connector 1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027943C-63C0-8AD1-4587-B213200A95A4}"/>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a:t>Title</a:t>
            </a:r>
            <a:endParaRPr lang="en-US" sz="3600" dirty="0"/>
          </a:p>
        </p:txBody>
      </p:sp>
      <p:sp>
        <p:nvSpPr>
          <p:cNvPr id="3" name="Subtitle 2">
            <a:extLst>
              <a:ext uri="{FF2B5EF4-FFF2-40B4-BE49-F238E27FC236}">
                <a16:creationId xmlns:a16="http://schemas.microsoft.com/office/drawing/2014/main" id="{37074467-CEF5-455B-84CA-99342F14F167}"/>
              </a:ext>
            </a:extLst>
          </p:cNvPr>
          <p:cNvSpPr>
            <a:spLocks noGrp="1"/>
          </p:cNvSpPr>
          <p:nvPr>
            <p:ph type="subTitle" idx="1"/>
          </p:nvPr>
        </p:nvSpPr>
        <p:spPr>
          <a:xfrm>
            <a:off x="4654295" y="816638"/>
            <a:ext cx="4619706" cy="5224724"/>
          </a:xfrm>
        </p:spPr>
        <p:txBody>
          <a:bodyPr vert="horz" lIns="91440" tIns="45720" rIns="91440" bIns="45720" rtlCol="0" anchor="ctr">
            <a:normAutofit/>
          </a:bodyPr>
          <a:lstStyle/>
          <a:p>
            <a:pPr algn="l">
              <a:buFont typeface="Wingdings 3" charset="2"/>
              <a:buChar char=""/>
            </a:pPr>
            <a:endParaRPr lang="en-US">
              <a:solidFill>
                <a:schemeClr val="tx1">
                  <a:lumMod val="75000"/>
                  <a:lumOff val="25000"/>
                </a:schemeClr>
              </a:solidFill>
            </a:endParaRPr>
          </a:p>
          <a:p>
            <a:pPr algn="l">
              <a:buFont typeface="Wingdings 3" charset="2"/>
              <a:buChar char=""/>
            </a:pPr>
            <a:endParaRPr lang="en-US">
              <a:solidFill>
                <a:schemeClr val="tx1">
                  <a:lumMod val="75000"/>
                  <a:lumOff val="25000"/>
                </a:schemeClr>
              </a:solidFill>
            </a:endParaRPr>
          </a:p>
          <a:p>
            <a:pPr algn="l">
              <a:buFont typeface="Wingdings 3" charset="2"/>
              <a:buChar char=""/>
            </a:pPr>
            <a:r>
              <a:rPr lang="en-US">
                <a:solidFill>
                  <a:schemeClr val="tx1">
                    <a:lumMod val="75000"/>
                    <a:lumOff val="25000"/>
                  </a:schemeClr>
                </a:solidFill>
              </a:rPr>
              <a:t>Remona Cogan</a:t>
            </a:r>
          </a:p>
          <a:p>
            <a:pPr algn="l">
              <a:buFont typeface="Wingdings 3" charset="2"/>
              <a:buChar char=""/>
            </a:pPr>
            <a:r>
              <a:rPr lang="en-US">
                <a:solidFill>
                  <a:schemeClr val="tx1">
                    <a:lumMod val="75000"/>
                    <a:lumOff val="25000"/>
                  </a:schemeClr>
                </a:solidFill>
              </a:rPr>
              <a:t>2245882</a:t>
            </a:r>
          </a:p>
          <a:p>
            <a:pPr algn="l">
              <a:buFont typeface="Wingdings 3" charset="2"/>
              <a:buChar char=""/>
            </a:pPr>
            <a:r>
              <a:rPr lang="en-US">
                <a:solidFill>
                  <a:schemeClr val="tx1">
                    <a:lumMod val="75000"/>
                    <a:lumOff val="25000"/>
                  </a:schemeClr>
                </a:solidFill>
              </a:rPr>
              <a:t>BMHP6027</a:t>
            </a:r>
          </a:p>
          <a:p>
            <a:pPr algn="l">
              <a:buFont typeface="Wingdings 3" charset="2"/>
              <a:buChar char=""/>
            </a:pPr>
            <a:r>
              <a:rPr lang="en-US" dirty="0">
                <a:solidFill>
                  <a:schemeClr val="tx1">
                    <a:lumMod val="75000"/>
                    <a:lumOff val="25000"/>
                  </a:schemeClr>
                </a:solidFill>
              </a:rPr>
              <a:t>Component 2</a:t>
            </a:r>
          </a:p>
          <a:p>
            <a:pPr algn="l">
              <a:buFont typeface="Wingdings 3" charset="2"/>
              <a:buChar char=""/>
            </a:pPr>
            <a:r>
              <a:rPr lang="en-US">
                <a:solidFill>
                  <a:schemeClr val="tx1">
                    <a:lumMod val="75000"/>
                    <a:lumOff val="25000"/>
                  </a:schemeClr>
                </a:solidFill>
              </a:rPr>
              <a:t>Empowering the older person</a:t>
            </a:r>
          </a:p>
          <a:p>
            <a:pPr algn="l">
              <a:buFont typeface="Wingdings 3" charset="2"/>
              <a:buChar char=""/>
            </a:pPr>
            <a:r>
              <a:rPr lang="en-US" dirty="0">
                <a:solidFill>
                  <a:schemeClr val="tx1">
                    <a:lumMod val="75000"/>
                    <a:lumOff val="25000"/>
                  </a:schemeClr>
                </a:solidFill>
              </a:rPr>
              <a:t>Debate </a:t>
            </a:r>
            <a:r>
              <a:rPr lang="en-US">
                <a:solidFill>
                  <a:schemeClr val="tx1">
                    <a:lumMod val="75000"/>
                    <a:lumOff val="25000"/>
                  </a:schemeClr>
                </a:solidFill>
              </a:rPr>
              <a:t>discussion</a:t>
            </a:r>
            <a:endParaRPr lang="en-US" dirty="0">
              <a:solidFill>
                <a:schemeClr val="tx1">
                  <a:lumMod val="75000"/>
                  <a:lumOff val="25000"/>
                </a:schemeClr>
              </a:solidFill>
            </a:endParaRPr>
          </a:p>
        </p:txBody>
      </p:sp>
    </p:spTree>
    <p:extLst>
      <p:ext uri="{BB962C8B-B14F-4D97-AF65-F5344CB8AC3E}">
        <p14:creationId xmlns:p14="http://schemas.microsoft.com/office/powerpoint/2010/main" val="1549634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cxnSp>
        <p:nvCxnSpPr>
          <p:cNvPr id="54" name="Straight Connector 53">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FF751C8-BD39-A1EE-4B9E-12F6854895BB}"/>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b="1"/>
              <a:t>Introduction</a:t>
            </a:r>
          </a:p>
        </p:txBody>
      </p:sp>
      <p:sp>
        <p:nvSpPr>
          <p:cNvPr id="3" name="Subtitle 2">
            <a:extLst>
              <a:ext uri="{FF2B5EF4-FFF2-40B4-BE49-F238E27FC236}">
                <a16:creationId xmlns:a16="http://schemas.microsoft.com/office/drawing/2014/main" id="{DDAB7404-C9A1-0B2E-9F54-5FC71FC075C0}"/>
              </a:ext>
            </a:extLst>
          </p:cNvPr>
          <p:cNvSpPr>
            <a:spLocks noGrp="1"/>
          </p:cNvSpPr>
          <p:nvPr>
            <p:ph type="subTitle" idx="1"/>
          </p:nvPr>
        </p:nvSpPr>
        <p:spPr>
          <a:xfrm>
            <a:off x="4654295" y="816638"/>
            <a:ext cx="4619706" cy="5224724"/>
          </a:xfrm>
        </p:spPr>
        <p:txBody>
          <a:bodyPr vert="horz" lIns="91440" tIns="45720" rIns="91440" bIns="45720" rtlCol="0" anchor="ctr">
            <a:normAutofit/>
          </a:bodyPr>
          <a:lstStyle/>
          <a:p>
            <a:pPr algn="l">
              <a:buFont typeface="Wingdings 3" charset="2"/>
              <a:buChar char=""/>
            </a:pPr>
            <a:r>
              <a:rPr lang="en-US">
                <a:solidFill>
                  <a:schemeClr val="tx1">
                    <a:lumMod val="75000"/>
                    <a:lumOff val="25000"/>
                  </a:schemeClr>
                </a:solidFill>
              </a:rPr>
              <a:t>Technology and older adults</a:t>
            </a:r>
          </a:p>
          <a:p>
            <a:pPr algn="l">
              <a:buFont typeface="Wingdings 3" charset="2"/>
              <a:buChar char=""/>
            </a:pPr>
            <a:r>
              <a:rPr lang="en-US">
                <a:solidFill>
                  <a:schemeClr val="tx1">
                    <a:lumMod val="75000"/>
                    <a:lumOff val="25000"/>
                  </a:schemeClr>
                </a:solidFill>
              </a:rPr>
              <a:t>Purpose of the presentation</a:t>
            </a:r>
          </a:p>
          <a:p>
            <a:pPr algn="l">
              <a:buFont typeface="Wingdings 3" charset="2"/>
              <a:buChar char=""/>
            </a:pPr>
            <a:r>
              <a:rPr lang="en-US">
                <a:solidFill>
                  <a:schemeClr val="tx1">
                    <a:lumMod val="75000"/>
                    <a:lumOff val="25000"/>
                  </a:schemeClr>
                </a:solidFill>
              </a:rPr>
              <a:t>Technology is used more in daily life</a:t>
            </a:r>
          </a:p>
          <a:p>
            <a:pPr algn="l">
              <a:buFont typeface="Wingdings 3" charset="2"/>
              <a:buChar char=""/>
            </a:pPr>
            <a:r>
              <a:rPr lang="en-US">
                <a:solidFill>
                  <a:schemeClr val="tx1">
                    <a:lumMod val="75000"/>
                    <a:lumOff val="25000"/>
                  </a:schemeClr>
                </a:solidFill>
              </a:rPr>
              <a:t>Many services are now online</a:t>
            </a:r>
          </a:p>
          <a:p>
            <a:pPr algn="l">
              <a:buFont typeface="Wingdings 3" charset="2"/>
              <a:buChar char=""/>
            </a:pPr>
            <a:r>
              <a:rPr lang="en-US">
                <a:solidFill>
                  <a:schemeClr val="tx1">
                    <a:lumMod val="75000"/>
                    <a:lumOff val="25000"/>
                  </a:schemeClr>
                </a:solidFill>
              </a:rPr>
              <a:t>It can help older adults</a:t>
            </a:r>
          </a:p>
          <a:p>
            <a:pPr algn="l">
              <a:buFont typeface="Wingdings 3" charset="2"/>
              <a:buChar char=""/>
            </a:pPr>
            <a:r>
              <a:rPr lang="en-US">
                <a:solidFill>
                  <a:schemeClr val="tx1">
                    <a:lumMod val="75000"/>
                    <a:lumOff val="25000"/>
                  </a:schemeClr>
                </a:solidFill>
              </a:rPr>
              <a:t>But it can cause problems</a:t>
            </a:r>
          </a:p>
          <a:p>
            <a:pPr algn="l">
              <a:buFont typeface="Wingdings 3" charset="2"/>
              <a:buChar char=""/>
            </a:pPr>
            <a:endParaRPr lang="en-US">
              <a:solidFill>
                <a:schemeClr val="tx1">
                  <a:lumMod val="75000"/>
                  <a:lumOff val="25000"/>
                </a:schemeClr>
              </a:solidFill>
            </a:endParaRPr>
          </a:p>
          <a:p>
            <a:pPr algn="l">
              <a:buFont typeface="Wingdings 3" charset="2"/>
              <a:buChar char=""/>
            </a:pPr>
            <a:endParaRPr lang="en-US">
              <a:solidFill>
                <a:schemeClr val="tx1">
                  <a:lumMod val="75000"/>
                  <a:lumOff val="25000"/>
                </a:schemeClr>
              </a:solidFill>
            </a:endParaRPr>
          </a:p>
          <a:p>
            <a:pPr algn="l">
              <a:buFont typeface="Wingdings 3"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2942750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C90B99-E363-F40F-4973-EB6AA7CA56E4}"/>
              </a:ext>
            </a:extLst>
          </p:cNvPr>
          <p:cNvSpPr txBox="1"/>
          <p:nvPr/>
        </p:nvSpPr>
        <p:spPr>
          <a:xfrm>
            <a:off x="740834" y="1047750"/>
            <a:ext cx="8403166"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solidFill>
              </a:rPr>
              <a:t>Purpose of Presentation</a:t>
            </a:r>
          </a:p>
          <a:p>
            <a:endParaRPr lang="en-US" b="1" dirty="0"/>
          </a:p>
          <a:p>
            <a:r>
              <a:rPr lang="en-US" b="1"/>
              <a:t>Bullets:</a:t>
            </a:r>
            <a:r>
              <a:rPr lang="en-US" dirty="0"/>
              <a:t> </a:t>
            </a:r>
          </a:p>
          <a:p>
            <a:pPr marL="0" lvl="1"/>
            <a:endParaRPr lang="en-US" dirty="0"/>
          </a:p>
          <a:p>
            <a:pPr marL="0" lvl="1"/>
            <a:r>
              <a:rPr lang="en-US"/>
              <a:t>Explore care, empowerment, and support needs of older people </a:t>
            </a:r>
          </a:p>
          <a:p>
            <a:pPr marL="0" lvl="1"/>
            <a:endParaRPr lang="en-US" dirty="0"/>
          </a:p>
          <a:p>
            <a:pPr marL="0" lvl="1"/>
            <a:r>
              <a:rPr lang="en-US"/>
              <a:t>Focus on UK provisions, settings, and technology </a:t>
            </a:r>
          </a:p>
          <a:p>
            <a:endParaRPr lang="en-US" b="1" dirty="0"/>
          </a:p>
          <a:p>
            <a:r>
              <a:rPr lang="en-US" b="1"/>
              <a:t>Visual:</a:t>
            </a:r>
            <a:r>
              <a:rPr lang="en-US"/>
              <a:t> Icon of care/support </a:t>
            </a:r>
          </a:p>
          <a:p>
            <a:endParaRPr lang="en-US" b="1" dirty="0"/>
          </a:p>
          <a:p>
            <a:r>
              <a:rPr lang="en-US" b="1"/>
              <a:t>Audio cue:</a:t>
            </a:r>
            <a:r>
              <a:rPr lang="en-US"/>
              <a:t> Explain why this topic is important</a:t>
            </a:r>
          </a:p>
          <a:p>
            <a:pPr algn="ctr"/>
            <a:endParaRPr lang="en-GB"/>
          </a:p>
        </p:txBody>
      </p:sp>
    </p:spTree>
    <p:extLst>
      <p:ext uri="{BB962C8B-B14F-4D97-AF65-F5344CB8AC3E}">
        <p14:creationId xmlns:p14="http://schemas.microsoft.com/office/powerpoint/2010/main" val="1834694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cxnSp>
        <p:nvCxnSpPr>
          <p:cNvPr id="20" name="Straight Connector 1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C00D851-2970-3620-57E9-44DB8769CADF}"/>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br>
              <a:rPr lang="en-US" sz="3600" b="1"/>
            </a:br>
            <a:r>
              <a:rPr lang="en-US" sz="3600" b="1"/>
              <a:t>Scope</a:t>
            </a:r>
            <a:br>
              <a:rPr lang="en-US" sz="3600" b="1"/>
            </a:br>
            <a:br>
              <a:rPr lang="en-US" sz="3600" b="1"/>
            </a:br>
            <a:endParaRPr lang="en-US" sz="3600" b="1"/>
          </a:p>
        </p:txBody>
      </p:sp>
      <p:sp>
        <p:nvSpPr>
          <p:cNvPr id="3" name="Subtitle 2">
            <a:extLst>
              <a:ext uri="{FF2B5EF4-FFF2-40B4-BE49-F238E27FC236}">
                <a16:creationId xmlns:a16="http://schemas.microsoft.com/office/drawing/2014/main" id="{9A4A97E2-D2A0-7350-BD98-D016BF73A708}"/>
              </a:ext>
            </a:extLst>
          </p:cNvPr>
          <p:cNvSpPr>
            <a:spLocks noGrp="1"/>
          </p:cNvSpPr>
          <p:nvPr>
            <p:ph type="subTitle" idx="1"/>
          </p:nvPr>
        </p:nvSpPr>
        <p:spPr>
          <a:xfrm>
            <a:off x="4379129" y="816638"/>
            <a:ext cx="4894872" cy="3690141"/>
          </a:xfrm>
        </p:spPr>
        <p:txBody>
          <a:bodyPr vert="horz" lIns="91440" tIns="45720" rIns="91440" bIns="45720" rtlCol="0" anchor="ctr">
            <a:normAutofit/>
          </a:bodyPr>
          <a:lstStyle/>
          <a:p>
            <a:pPr algn="l">
              <a:buFont typeface="Wingdings 3" charset="2"/>
              <a:buChar char=""/>
            </a:pPr>
            <a:endParaRPr lang="en-US">
              <a:solidFill>
                <a:schemeClr val="tx1">
                  <a:lumMod val="75000"/>
                  <a:lumOff val="25000"/>
                </a:schemeClr>
              </a:solidFill>
            </a:endParaRPr>
          </a:p>
          <a:p>
            <a:pPr algn="l">
              <a:buFont typeface="Wingdings 3" charset="2"/>
              <a:buChar char=""/>
            </a:pPr>
            <a:r>
              <a:rPr lang="en-US">
                <a:solidFill>
                  <a:schemeClr val="tx1">
                    <a:lumMod val="75000"/>
                    <a:lumOff val="25000"/>
                  </a:schemeClr>
                </a:solidFill>
              </a:rPr>
              <a:t>Why ageing matters</a:t>
            </a:r>
          </a:p>
          <a:p>
            <a:pPr algn="l">
              <a:buFont typeface="Wingdings 3" charset="2"/>
              <a:buChar char=""/>
            </a:pPr>
            <a:r>
              <a:rPr lang="en-US">
                <a:solidFill>
                  <a:schemeClr val="tx1">
                    <a:lumMod val="75000"/>
                    <a:lumOff val="25000"/>
                  </a:schemeClr>
                </a:solidFill>
              </a:rPr>
              <a:t>Focus on older adults and independents</a:t>
            </a:r>
          </a:p>
          <a:p>
            <a:pPr algn="l">
              <a:buFont typeface="Wingdings 3" charset="2"/>
              <a:buChar char=""/>
            </a:pPr>
            <a:r>
              <a:rPr lang="en-US">
                <a:solidFill>
                  <a:schemeClr val="tx1">
                    <a:lumMod val="75000"/>
                    <a:lumOff val="25000"/>
                  </a:schemeClr>
                </a:solidFill>
              </a:rPr>
              <a:t>Consider challenges like phones apps and online services</a:t>
            </a:r>
          </a:p>
          <a:p>
            <a:pPr algn="l">
              <a:buFont typeface="Wingdings 3" charset="2"/>
              <a:buChar char=""/>
            </a:pPr>
            <a:r>
              <a:rPr lang="en-US">
                <a:solidFill>
                  <a:schemeClr val="tx1">
                    <a:lumMod val="75000"/>
                    <a:lumOff val="25000"/>
                  </a:schemeClr>
                </a:solidFill>
              </a:rPr>
              <a:t>Safety risks </a:t>
            </a:r>
          </a:p>
          <a:p>
            <a:pPr algn="l">
              <a:buFont typeface="Wingdings 3" charset="2"/>
              <a:buChar char=""/>
            </a:pPr>
            <a:endParaRPr lang="en-US">
              <a:solidFill>
                <a:schemeClr val="tx1">
                  <a:lumMod val="75000"/>
                  <a:lumOff val="25000"/>
                </a:schemeClr>
              </a:solidFill>
            </a:endParaRPr>
          </a:p>
        </p:txBody>
      </p:sp>
      <p:sp>
        <p:nvSpPr>
          <p:cNvPr id="4" name="TextBox 3">
            <a:extLst>
              <a:ext uri="{FF2B5EF4-FFF2-40B4-BE49-F238E27FC236}">
                <a16:creationId xmlns:a16="http://schemas.microsoft.com/office/drawing/2014/main" id="{0129D9BE-F113-CBA1-137B-A933EDFEC7C8}"/>
              </a:ext>
            </a:extLst>
          </p:cNvPr>
          <p:cNvSpPr txBox="1"/>
          <p:nvPr/>
        </p:nvSpPr>
        <p:spPr>
          <a:xfrm>
            <a:off x="4339165" y="5307410"/>
            <a:ext cx="39793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b="1"/>
              <a:t>Equality </a:t>
            </a:r>
            <a:r>
              <a:rPr lang="en-US" b="1" dirty="0"/>
              <a:t>Act 2010</a:t>
            </a:r>
            <a:r>
              <a:rPr lang="en-US" dirty="0"/>
              <a:t>)</a:t>
            </a:r>
          </a:p>
          <a:p>
            <a:pPr algn="ctr"/>
            <a:endParaRPr lang="en-GB"/>
          </a:p>
        </p:txBody>
      </p:sp>
    </p:spTree>
    <p:extLst>
      <p:ext uri="{BB962C8B-B14F-4D97-AF65-F5344CB8AC3E}">
        <p14:creationId xmlns:p14="http://schemas.microsoft.com/office/powerpoint/2010/main" val="2860353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3B930-D45F-EA84-7A03-B192C2096A93}"/>
              </a:ext>
            </a:extLst>
          </p:cNvPr>
          <p:cNvSpPr>
            <a:spLocks noGrp="1"/>
          </p:cNvSpPr>
          <p:nvPr>
            <p:ph type="ctrTitle"/>
          </p:nvPr>
        </p:nvSpPr>
        <p:spPr>
          <a:xfrm>
            <a:off x="1507066" y="999460"/>
            <a:ext cx="5698067" cy="4479852"/>
          </a:xfrm>
        </p:spPr>
        <p:txBody>
          <a:bodyPr anchor="ctr">
            <a:normAutofit/>
          </a:bodyPr>
          <a:lstStyle/>
          <a:p>
            <a:r>
              <a:rPr lang="en-GB" b="1"/>
              <a:t>Theoretical Framework</a:t>
            </a:r>
            <a:br>
              <a:rPr lang="en-GB" b="1"/>
            </a:br>
            <a:endParaRPr lang="en-GB" b="1"/>
          </a:p>
        </p:txBody>
      </p:sp>
      <p:sp>
        <p:nvSpPr>
          <p:cNvPr id="3" name="Subtitle 2">
            <a:extLst>
              <a:ext uri="{FF2B5EF4-FFF2-40B4-BE49-F238E27FC236}">
                <a16:creationId xmlns:a16="http://schemas.microsoft.com/office/drawing/2014/main" id="{89941762-CC26-48EF-7439-1EF85A515528}"/>
              </a:ext>
            </a:extLst>
          </p:cNvPr>
          <p:cNvSpPr>
            <a:spLocks noGrp="1"/>
          </p:cNvSpPr>
          <p:nvPr>
            <p:ph type="subTitle" idx="1"/>
          </p:nvPr>
        </p:nvSpPr>
        <p:spPr>
          <a:xfrm>
            <a:off x="7871971" y="999460"/>
            <a:ext cx="3123620" cy="4479852"/>
          </a:xfrm>
        </p:spPr>
        <p:txBody>
          <a:bodyPr anchor="ctr">
            <a:normAutofit/>
          </a:bodyPr>
          <a:lstStyle/>
          <a:p>
            <a:pPr algn="l"/>
            <a:r>
              <a:rPr lang="en-GB"/>
              <a:t>Technology must be easy and useful to be used</a:t>
            </a:r>
          </a:p>
          <a:p>
            <a:pPr algn="l"/>
            <a:r>
              <a:rPr lang="en-GB"/>
              <a:t>Not all older adults adopt new tech equally</a:t>
            </a:r>
          </a:p>
          <a:p>
            <a:pPr algn="l"/>
            <a:r>
              <a:rPr lang="en-GB"/>
              <a:t>Some older adults have less access to technology </a:t>
            </a:r>
          </a:p>
        </p:txBody>
      </p:sp>
      <p:sp>
        <p:nvSpPr>
          <p:cNvPr id="10"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09909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9EB5E-0560-E592-0C90-027B5BCA1DE5}"/>
              </a:ext>
            </a:extLst>
          </p:cNvPr>
          <p:cNvSpPr>
            <a:spLocks noGrp="1"/>
          </p:cNvSpPr>
          <p:nvPr>
            <p:ph type="ctrTitle"/>
          </p:nvPr>
        </p:nvSpPr>
        <p:spPr>
          <a:xfrm>
            <a:off x="1507066" y="999460"/>
            <a:ext cx="5698067" cy="4479852"/>
          </a:xfrm>
        </p:spPr>
        <p:txBody>
          <a:bodyPr anchor="ctr">
            <a:normAutofit/>
          </a:bodyPr>
          <a:lstStyle/>
          <a:p>
            <a:r>
              <a:rPr lang="en-GB" b="1"/>
              <a:t>Relevant legislation policy </a:t>
            </a:r>
            <a:br>
              <a:rPr lang="en-GB" b="1"/>
            </a:br>
            <a:endParaRPr lang="en-GB" b="1"/>
          </a:p>
        </p:txBody>
      </p:sp>
      <p:sp>
        <p:nvSpPr>
          <p:cNvPr id="3" name="Subtitle 2">
            <a:extLst>
              <a:ext uri="{FF2B5EF4-FFF2-40B4-BE49-F238E27FC236}">
                <a16:creationId xmlns:a16="http://schemas.microsoft.com/office/drawing/2014/main" id="{2614A0E5-10C3-1BF5-44E4-BCA9B2F593DF}"/>
              </a:ext>
            </a:extLst>
          </p:cNvPr>
          <p:cNvSpPr>
            <a:spLocks noGrp="1"/>
          </p:cNvSpPr>
          <p:nvPr>
            <p:ph type="subTitle" idx="1"/>
          </p:nvPr>
        </p:nvSpPr>
        <p:spPr>
          <a:xfrm>
            <a:off x="7533305" y="999460"/>
            <a:ext cx="4224285" cy="3410936"/>
          </a:xfrm>
        </p:spPr>
        <p:txBody>
          <a:bodyPr anchor="ctr">
            <a:normAutofit/>
          </a:bodyPr>
          <a:lstStyle/>
          <a:p>
            <a:pPr algn="l"/>
            <a:r>
              <a:rPr lang="en-GB"/>
              <a:t>Care Act 2014 supports wellbeing and independence of older adults</a:t>
            </a:r>
          </a:p>
          <a:p>
            <a:pPr algn="l"/>
            <a:r>
              <a:rPr lang="en-GB"/>
              <a:t>Equality Act 2010 prevents discrimination, including digital access</a:t>
            </a:r>
          </a:p>
          <a:p>
            <a:pPr algn="l"/>
            <a:r>
              <a:rPr lang="en-GB"/>
              <a:t>NHS Long Term Plan- encourages digital health services for patients</a:t>
            </a:r>
          </a:p>
          <a:p>
            <a:pPr algn="l"/>
            <a:r>
              <a:rPr lang="en-GB">
                <a:ea typeface="+mn-lt"/>
                <a:cs typeface="+mn-lt"/>
              </a:rPr>
              <a:t>(</a:t>
            </a:r>
            <a:r>
              <a:rPr lang="en-GB" b="1">
                <a:ea typeface="+mn-lt"/>
                <a:cs typeface="+mn-lt"/>
              </a:rPr>
              <a:t>Care Act 2014</a:t>
            </a:r>
            <a:r>
              <a:rPr lang="en-GB">
                <a:ea typeface="+mn-lt"/>
                <a:cs typeface="+mn-lt"/>
              </a:rPr>
              <a:t>)</a:t>
            </a:r>
            <a:endParaRPr lang="en-GB"/>
          </a:p>
        </p:txBody>
      </p:sp>
      <p:sp>
        <p:nvSpPr>
          <p:cNvPr id="10"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1630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059DA-53DF-9780-3C28-3E7704EA9AD6}"/>
              </a:ext>
            </a:extLst>
          </p:cNvPr>
          <p:cNvSpPr>
            <a:spLocks noGrp="1"/>
          </p:cNvSpPr>
          <p:nvPr>
            <p:ph type="ctrTitle"/>
          </p:nvPr>
        </p:nvSpPr>
        <p:spPr>
          <a:xfrm>
            <a:off x="1507066" y="999460"/>
            <a:ext cx="5698067" cy="4479852"/>
          </a:xfrm>
        </p:spPr>
        <p:txBody>
          <a:bodyPr anchor="ctr">
            <a:normAutofit/>
          </a:bodyPr>
          <a:lstStyle/>
          <a:p>
            <a:r>
              <a:rPr lang="en-GB" b="1"/>
              <a:t>Current Provisions &amp; Settings</a:t>
            </a:r>
            <a:br>
              <a:rPr lang="en-GB" b="1"/>
            </a:br>
            <a:endParaRPr lang="en-GB" b="1"/>
          </a:p>
        </p:txBody>
      </p:sp>
      <p:sp>
        <p:nvSpPr>
          <p:cNvPr id="3" name="Subtitle 2">
            <a:extLst>
              <a:ext uri="{FF2B5EF4-FFF2-40B4-BE49-F238E27FC236}">
                <a16:creationId xmlns:a16="http://schemas.microsoft.com/office/drawing/2014/main" id="{4E2EE4BF-CED8-9E9F-B386-EB71D9AB597B}"/>
              </a:ext>
            </a:extLst>
          </p:cNvPr>
          <p:cNvSpPr>
            <a:spLocks noGrp="1"/>
          </p:cNvSpPr>
          <p:nvPr>
            <p:ph type="subTitle" idx="1"/>
          </p:nvPr>
        </p:nvSpPr>
        <p:spPr>
          <a:xfrm>
            <a:off x="7871971" y="999460"/>
            <a:ext cx="3123620" cy="4479852"/>
          </a:xfrm>
        </p:spPr>
        <p:txBody>
          <a:bodyPr anchor="ctr">
            <a:normAutofit/>
          </a:bodyPr>
          <a:lstStyle/>
          <a:p>
            <a:pPr algn="l"/>
            <a:r>
              <a:rPr lang="en-GB" dirty="0"/>
              <a:t>Health apps online services (</a:t>
            </a:r>
            <a:r>
              <a:rPr lang="en-GB" dirty="0" err="1"/>
              <a:t>e,g</a:t>
            </a:r>
            <a:r>
              <a:rPr lang="en-GB" dirty="0"/>
              <a:t> NHS App)</a:t>
            </a:r>
            <a:endParaRPr lang="en-GB"/>
          </a:p>
          <a:p>
            <a:pPr algn="l"/>
            <a:r>
              <a:rPr lang="en-GB" dirty="0"/>
              <a:t>Telehealth and remote monitoring at home</a:t>
            </a:r>
            <a:endParaRPr lang="en-GB"/>
          </a:p>
          <a:p>
            <a:pPr algn="l"/>
            <a:r>
              <a:rPr lang="en-GB" dirty="0"/>
              <a:t>Community support and training for digital skills</a:t>
            </a:r>
            <a:endParaRPr lang="en-GB"/>
          </a:p>
          <a:p>
            <a:pPr algn="l"/>
            <a:endParaRPr lang="en-GB"/>
          </a:p>
          <a:p>
            <a:pPr algn="l"/>
            <a:r>
              <a:rPr lang="en-GB">
                <a:ea typeface="+mn-lt"/>
                <a:cs typeface="+mn-lt"/>
              </a:rPr>
              <a:t>(Age UK, 2025)</a:t>
            </a:r>
            <a:endParaRPr lang="en-GB"/>
          </a:p>
        </p:txBody>
      </p:sp>
      <p:sp>
        <p:nvSpPr>
          <p:cNvPr id="10" name="Isosceles Triangle 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4" name="Isosceles Triangle 1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15850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55264F9-5381-56D2-7841-6F4F4FA8BADD}"/>
              </a:ext>
            </a:extLst>
          </p:cNvPr>
          <p:cNvSpPr>
            <a:spLocks noGrp="1"/>
          </p:cNvSpPr>
          <p:nvPr>
            <p:ph type="title"/>
          </p:nvPr>
        </p:nvSpPr>
        <p:spPr>
          <a:xfrm>
            <a:off x="643467" y="816638"/>
            <a:ext cx="3367359" cy="5224724"/>
          </a:xfrm>
        </p:spPr>
        <p:txBody>
          <a:bodyPr anchor="ctr">
            <a:normAutofit/>
          </a:bodyPr>
          <a:lstStyle/>
          <a:p>
            <a:r>
              <a:rPr lang="en-GB" b="1" dirty="0"/>
              <a:t>                                                                                          Technology </a:t>
            </a:r>
          </a:p>
        </p:txBody>
      </p:sp>
      <p:sp>
        <p:nvSpPr>
          <p:cNvPr id="3" name="Content Placeholder 2">
            <a:extLst>
              <a:ext uri="{FF2B5EF4-FFF2-40B4-BE49-F238E27FC236}">
                <a16:creationId xmlns:a16="http://schemas.microsoft.com/office/drawing/2014/main" id="{212E4190-5151-0644-223B-09219994E199}"/>
              </a:ext>
            </a:extLst>
          </p:cNvPr>
          <p:cNvSpPr>
            <a:spLocks noGrp="1"/>
          </p:cNvSpPr>
          <p:nvPr>
            <p:ph idx="1"/>
          </p:nvPr>
        </p:nvSpPr>
        <p:spPr>
          <a:xfrm>
            <a:off x="4654295" y="816638"/>
            <a:ext cx="4619706" cy="4716724"/>
          </a:xfrm>
        </p:spPr>
        <p:txBody>
          <a:bodyPr anchor="ctr">
            <a:normAutofit/>
          </a:bodyPr>
          <a:lstStyle/>
          <a:p>
            <a:r>
              <a:rPr lang="en-GB"/>
              <a:t>Smartphones and Apps- ordering prescriptions, book GP appointments, set reminders </a:t>
            </a:r>
          </a:p>
          <a:p>
            <a:r>
              <a:rPr lang="en-GB"/>
              <a:t>Remote monitoring Devices- track blood pressure, heart rate.</a:t>
            </a:r>
          </a:p>
          <a:p>
            <a:endParaRPr lang="en-GB" dirty="0"/>
          </a:p>
          <a:p>
            <a:r>
              <a:rPr lang="en-GB" dirty="0">
                <a:ea typeface="+mn-lt"/>
                <a:cs typeface="+mn-lt"/>
              </a:rPr>
              <a:t>(</a:t>
            </a:r>
            <a:r>
              <a:rPr lang="en-GB" dirty="0" err="1">
                <a:ea typeface="+mn-lt"/>
                <a:cs typeface="+mn-lt"/>
              </a:rPr>
              <a:t>Emmesjö</a:t>
            </a:r>
            <a:r>
              <a:rPr lang="en-GB" dirty="0">
                <a:ea typeface="+mn-lt"/>
                <a:cs typeface="+mn-lt"/>
              </a:rPr>
              <a:t>, Hallgren and </a:t>
            </a:r>
            <a:r>
              <a:rPr lang="en-GB" dirty="0" err="1">
                <a:ea typeface="+mn-lt"/>
                <a:cs typeface="+mn-lt"/>
              </a:rPr>
              <a:t>Gillsjö</a:t>
            </a:r>
            <a:r>
              <a:rPr lang="en-GB" dirty="0">
                <a:ea typeface="+mn-lt"/>
                <a:cs typeface="+mn-lt"/>
              </a:rPr>
              <a:t>, 2025)</a:t>
            </a:r>
            <a:endParaRPr lang="en-GB" dirty="0"/>
          </a:p>
        </p:txBody>
      </p:sp>
    </p:spTree>
    <p:extLst>
      <p:ext uri="{BB962C8B-B14F-4D97-AF65-F5344CB8AC3E}">
        <p14:creationId xmlns:p14="http://schemas.microsoft.com/office/powerpoint/2010/main" val="499947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cxnSp>
        <p:nvCxnSpPr>
          <p:cNvPr id="20" name="Straight Connector 1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EC31F1A-037C-4155-F9BA-EE33F661E6A1}"/>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b="1"/>
              <a:t>Case study</a:t>
            </a:r>
            <a:br>
              <a:rPr lang="en-US" sz="3600" b="1"/>
            </a:br>
            <a:br>
              <a:rPr lang="en-US" sz="3600" b="1"/>
            </a:br>
            <a:br>
              <a:rPr lang="en-US" sz="3600" b="1"/>
            </a:br>
            <a:endParaRPr lang="en-US" sz="3600" b="1"/>
          </a:p>
        </p:txBody>
      </p:sp>
      <p:sp>
        <p:nvSpPr>
          <p:cNvPr id="3" name="Subtitle 2">
            <a:extLst>
              <a:ext uri="{FF2B5EF4-FFF2-40B4-BE49-F238E27FC236}">
                <a16:creationId xmlns:a16="http://schemas.microsoft.com/office/drawing/2014/main" id="{9F3DAEC0-C41B-916E-4FAE-5A29A867E9A7}"/>
              </a:ext>
            </a:extLst>
          </p:cNvPr>
          <p:cNvSpPr>
            <a:spLocks noGrp="1"/>
          </p:cNvSpPr>
          <p:nvPr>
            <p:ph type="subTitle" idx="1"/>
          </p:nvPr>
        </p:nvSpPr>
        <p:spPr>
          <a:xfrm>
            <a:off x="4654295" y="816638"/>
            <a:ext cx="4619706" cy="5224724"/>
          </a:xfrm>
        </p:spPr>
        <p:txBody>
          <a:bodyPr vert="horz" lIns="91440" tIns="45720" rIns="91440" bIns="45720" rtlCol="0" anchor="ctr">
            <a:normAutofit/>
          </a:bodyPr>
          <a:lstStyle/>
          <a:p>
            <a:pPr algn="l">
              <a:buFont typeface="Wingdings 3" charset="2"/>
              <a:buChar char=""/>
            </a:pPr>
            <a:r>
              <a:rPr lang="en-US">
                <a:solidFill>
                  <a:schemeClr val="tx1">
                    <a:lumMod val="75000"/>
                    <a:lumOff val="25000"/>
                  </a:schemeClr>
                </a:solidFill>
              </a:rPr>
              <a:t>An older adult uses the NHS app to book appointments and order prescriptions</a:t>
            </a:r>
          </a:p>
          <a:p>
            <a:pPr algn="l">
              <a:buFont typeface="Wingdings 3" charset="2"/>
              <a:buChar char=""/>
            </a:pPr>
            <a:r>
              <a:rPr lang="en-US">
                <a:solidFill>
                  <a:schemeClr val="tx1">
                    <a:lumMod val="75000"/>
                    <a:lumOff val="25000"/>
                  </a:schemeClr>
                </a:solidFill>
              </a:rPr>
              <a:t>They find the app confusing and struggle to log in</a:t>
            </a:r>
          </a:p>
          <a:p>
            <a:pPr algn="l">
              <a:buFont typeface="Wingdings 3" charset="2"/>
              <a:buChar char=""/>
            </a:pPr>
            <a:r>
              <a:rPr lang="en-US">
                <a:solidFill>
                  <a:schemeClr val="tx1">
                    <a:lumMod val="75000"/>
                    <a:lumOff val="25000"/>
                  </a:schemeClr>
                </a:solidFill>
              </a:rPr>
              <a:t>They need help from a family member</a:t>
            </a:r>
          </a:p>
          <a:p>
            <a:pPr algn="l">
              <a:buFont typeface="Wingdings 3" charset="2"/>
              <a:buChar char=""/>
            </a:pPr>
            <a:r>
              <a:rPr lang="en-US">
                <a:solidFill>
                  <a:schemeClr val="tx1">
                    <a:lumMod val="75000"/>
                    <a:lumOff val="25000"/>
                  </a:schemeClr>
                </a:solidFill>
              </a:rPr>
              <a:t>This shows tech can reduce independence</a:t>
            </a:r>
          </a:p>
          <a:p>
            <a:pPr algn="l">
              <a:buFont typeface="Wingdings 3" charset="2"/>
              <a:buChar char=""/>
            </a:pPr>
            <a:r>
              <a:rPr lang="en-US">
                <a:solidFill>
                  <a:schemeClr val="tx1">
                    <a:lumMod val="75000"/>
                    <a:lumOff val="25000"/>
                  </a:schemeClr>
                </a:solidFill>
                <a:ea typeface="+mn-lt"/>
                <a:cs typeface="+mn-lt"/>
              </a:rPr>
              <a:t>(</a:t>
            </a:r>
            <a:r>
              <a:rPr lang="en-US" b="1">
                <a:solidFill>
                  <a:schemeClr val="tx1">
                    <a:lumMod val="75000"/>
                    <a:lumOff val="25000"/>
                  </a:schemeClr>
                </a:solidFill>
                <a:ea typeface="+mn-lt"/>
                <a:cs typeface="+mn-lt"/>
              </a:rPr>
              <a:t>NHS England, 2019</a:t>
            </a:r>
            <a:r>
              <a:rPr lang="en-US">
                <a:solidFill>
                  <a:schemeClr val="tx1">
                    <a:lumMod val="75000"/>
                    <a:lumOff val="25000"/>
                  </a:schemeClr>
                </a:solidFill>
                <a:ea typeface="+mn-lt"/>
                <a:cs typeface="+mn-lt"/>
              </a:rPr>
              <a:t>)</a:t>
            </a:r>
            <a:endParaRPr lang="en-US" dirty="0">
              <a:solidFill>
                <a:schemeClr val="tx1">
                  <a:lumMod val="75000"/>
                  <a:lumOff val="25000"/>
                </a:schemeClr>
              </a:solidFill>
            </a:endParaRPr>
          </a:p>
        </p:txBody>
      </p:sp>
    </p:spTree>
    <p:extLst>
      <p:ext uri="{BB962C8B-B14F-4D97-AF65-F5344CB8AC3E}">
        <p14:creationId xmlns:p14="http://schemas.microsoft.com/office/powerpoint/2010/main" val="13625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899515-61BB-659A-8B62-1D6CA758C73F}"/>
              </a:ext>
            </a:extLst>
          </p:cNvPr>
          <p:cNvSpPr txBox="1"/>
          <p:nvPr/>
        </p:nvSpPr>
        <p:spPr>
          <a:xfrm>
            <a:off x="793751" y="804334"/>
            <a:ext cx="8350249"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solidFill>
              </a:rPr>
              <a:t>Technology – Telehealth / Remote Monitoring</a:t>
            </a:r>
            <a:endParaRPr lang="en-US" sz="2400" dirty="0">
              <a:solidFill>
                <a:schemeClr val="accent1"/>
              </a:solidFill>
            </a:endParaRPr>
          </a:p>
          <a:p>
            <a:r>
              <a:rPr lang="en-US" sz="2400" b="1">
                <a:solidFill>
                  <a:schemeClr val="accent1"/>
                </a:solidFill>
              </a:rPr>
              <a:t>Bullets</a:t>
            </a:r>
            <a:endParaRPr lang="en-US" sz="2400">
              <a:solidFill>
                <a:schemeClr val="accent1"/>
              </a:solidFill>
            </a:endParaRPr>
          </a:p>
          <a:p>
            <a:pPr marL="0" lvl="1"/>
            <a:endParaRPr lang="en-US" dirty="0"/>
          </a:p>
          <a:p>
            <a:pPr marL="0" lvl="1"/>
            <a:endParaRPr lang="en-US" dirty="0"/>
          </a:p>
          <a:p>
            <a:pPr marL="0" lvl="1"/>
            <a:r>
              <a:rPr lang="en-US"/>
              <a:t>Blood pressure, fall detection, medication reminders </a:t>
            </a:r>
          </a:p>
          <a:p>
            <a:pPr marL="0" lvl="1"/>
            <a:r>
              <a:rPr lang="en-US"/>
              <a:t>Reduces hospital visits, supports independence </a:t>
            </a:r>
          </a:p>
          <a:p>
            <a:endParaRPr lang="en-US" b="1" dirty="0"/>
          </a:p>
          <a:p>
            <a:endParaRPr lang="en-US" b="1" dirty="0"/>
          </a:p>
          <a:p>
            <a:endParaRPr lang="en-US" b="1" dirty="0"/>
          </a:p>
          <a:p>
            <a:r>
              <a:rPr lang="en-US" b="1"/>
              <a:t>Visual:</a:t>
            </a:r>
            <a:r>
              <a:rPr lang="en-US"/>
              <a:t> Image of telehealth device </a:t>
            </a:r>
          </a:p>
          <a:p>
            <a:r>
              <a:rPr lang="en-US" b="1"/>
              <a:t>Audio cue:</a:t>
            </a:r>
            <a:r>
              <a:rPr lang="en-US"/>
              <a:t> Discuss benefits and challenges</a:t>
            </a:r>
          </a:p>
          <a:p>
            <a:pPr algn="ctr"/>
            <a:endParaRPr lang="en-GB"/>
          </a:p>
        </p:txBody>
      </p:sp>
    </p:spTree>
    <p:extLst>
      <p:ext uri="{BB962C8B-B14F-4D97-AF65-F5344CB8AC3E}">
        <p14:creationId xmlns:p14="http://schemas.microsoft.com/office/powerpoint/2010/main" val="2867366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45D198-9CF3-5026-6D8D-B933C3FB039A}"/>
              </a:ext>
            </a:extLst>
          </p:cNvPr>
          <p:cNvSpPr txBox="1"/>
          <p:nvPr/>
        </p:nvSpPr>
        <p:spPr>
          <a:xfrm>
            <a:off x="973667" y="751417"/>
            <a:ext cx="8170333"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 </a:t>
            </a:r>
            <a:r>
              <a:rPr lang="en-US" sz="2400" b="1" dirty="0">
                <a:solidFill>
                  <a:schemeClr val="accent1"/>
                </a:solidFill>
              </a:rPr>
              <a:t>Technology – Smart Home / Digital Apps</a:t>
            </a:r>
          </a:p>
          <a:p>
            <a:r>
              <a:rPr lang="en-US" sz="2400" b="1">
                <a:solidFill>
                  <a:schemeClr val="accent1"/>
                </a:solidFill>
              </a:rPr>
              <a:t>Bullets:</a:t>
            </a:r>
            <a:r>
              <a:rPr lang="en-US" sz="2400" dirty="0">
                <a:solidFill>
                  <a:schemeClr val="accent1"/>
                </a:solidFill>
              </a:rPr>
              <a:t> </a:t>
            </a:r>
          </a:p>
          <a:p>
            <a:pPr marL="0" lvl="1"/>
            <a:endParaRPr lang="en-US" dirty="0"/>
          </a:p>
          <a:p>
            <a:pPr marL="0" lvl="1"/>
            <a:endParaRPr lang="en-US" dirty="0"/>
          </a:p>
          <a:p>
            <a:pPr marL="0" lvl="1"/>
            <a:r>
              <a:rPr lang="en-US"/>
              <a:t>Voice assistants, smart sensors, reminders </a:t>
            </a:r>
          </a:p>
          <a:p>
            <a:pPr marL="0" lvl="1"/>
            <a:r>
              <a:rPr lang="en-US"/>
              <a:t>Enhances safety, engagement, autonomy </a:t>
            </a:r>
          </a:p>
          <a:p>
            <a:endParaRPr lang="en-US" b="1" dirty="0"/>
          </a:p>
          <a:p>
            <a:endParaRPr lang="en-US" b="1" dirty="0"/>
          </a:p>
          <a:p>
            <a:r>
              <a:rPr lang="en-US" b="1"/>
              <a:t>Visual:</a:t>
            </a:r>
            <a:r>
              <a:rPr lang="en-US"/>
              <a:t> Smart home icons </a:t>
            </a:r>
          </a:p>
          <a:p>
            <a:r>
              <a:rPr lang="en-US" b="1"/>
              <a:t>Audio cue:</a:t>
            </a:r>
            <a:r>
              <a:rPr lang="en-US"/>
              <a:t> Critically discuss adoption barriers</a:t>
            </a:r>
          </a:p>
          <a:p>
            <a:pPr algn="ctr"/>
            <a:endParaRPr lang="en-GB"/>
          </a:p>
        </p:txBody>
      </p:sp>
    </p:spTree>
    <p:extLst>
      <p:ext uri="{BB962C8B-B14F-4D97-AF65-F5344CB8AC3E}">
        <p14:creationId xmlns:p14="http://schemas.microsoft.com/office/powerpoint/2010/main" val="4089928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7" name="Straight Connector 16">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7219B9E-FBD4-1FAE-F156-21BADBB3D24B}"/>
              </a:ext>
            </a:extLst>
          </p:cNvPr>
          <p:cNvSpPr>
            <a:spLocks noGrp="1"/>
          </p:cNvSpPr>
          <p:nvPr>
            <p:ph type="title"/>
          </p:nvPr>
        </p:nvSpPr>
        <p:spPr>
          <a:xfrm>
            <a:off x="652481" y="1382486"/>
            <a:ext cx="3547581" cy="4093028"/>
          </a:xfrm>
        </p:spPr>
        <p:txBody>
          <a:bodyPr anchor="ctr">
            <a:normAutofit fontScale="90000"/>
          </a:bodyPr>
          <a:lstStyle/>
          <a:p>
            <a:r>
              <a:rPr lang="en-GB" sz="4400" b="1" dirty="0">
                <a:solidFill>
                  <a:schemeClr val="accent1">
                    <a:lumMod val="75000"/>
                  </a:schemeClr>
                </a:solidFill>
              </a:rPr>
              <a:t>                                                                                              </a:t>
            </a:r>
            <a:r>
              <a:rPr lang="en-GB" sz="4400" b="1">
                <a:solidFill>
                  <a:schemeClr val="accent1">
                    <a:lumMod val="75000"/>
                  </a:schemeClr>
                </a:solidFill>
              </a:rPr>
              <a:t>Recommend</a:t>
            </a:r>
            <a:r>
              <a:rPr lang="en-US" sz="4400" b="1">
                <a:solidFill>
                  <a:schemeClr val="accent1">
                    <a:lumMod val="75000"/>
                  </a:schemeClr>
                </a:solidFill>
              </a:rPr>
              <a:t>ations 12 so recommendations are provide simple training often on digital options for services and increased support for community services so basically they could set up something in the local surgery to to actually get a group together someone that knows what they're actually talking about to demonstrate it and teach them roosterteeth is a conclusion so technology can help older adults in some ways however it can create challenges some older adults struggle to use digital services support and simple design and important to maintain independence Care Act 2014 conclusion key takeaways to summarize the key points for age and population requires tailored care that addresses physical social and physical and the word suck it article psychology psychology logical needs technology can empower older adults improve independence and enhance quality of life but it must be supported with training guidance and accessible solutions finally legislation and policies such as Care Act 2014 and the NHS long term plan provide essential frameworks that enable effective care delivery slide 15 final thoughts looking ahead collaboration across health care social care and technology sectors is essential no single service or technology can meet the complex needs of older adults alone the future of care should focus on integrating in integrating technology with personalized approaches ensuring that digital solutions complement rather than replace human interaction by working together professional careers and technology providers can enhance safety independence and well-being for older people</a:t>
            </a:r>
            <a:endParaRPr lang="en-US" sz="4400" b="1" dirty="0">
              <a:solidFill>
                <a:schemeClr val="accent1">
                  <a:lumMod val="75000"/>
                </a:schemeClr>
              </a:solidFill>
            </a:endParaRPr>
          </a:p>
        </p:txBody>
      </p:sp>
      <p:sp>
        <p:nvSpPr>
          <p:cNvPr id="27" name="Rectangle 26">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D6033BC9-F204-3F99-DC58-EBBC3F0AD132}"/>
              </a:ext>
            </a:extLst>
          </p:cNvPr>
          <p:cNvGraphicFramePr>
            <a:graphicFrameLocks noGrp="1"/>
          </p:cNvGraphicFramePr>
          <p:nvPr>
            <p:ph idx="1"/>
            <p:extLst>
              <p:ext uri="{D42A27DB-BD31-4B8C-83A1-F6EECF244321}">
                <p14:modId xmlns:p14="http://schemas.microsoft.com/office/powerpoint/2010/main" val="115451213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886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2481FA9-39C9-AD6A-C157-44E7F6047919}"/>
              </a:ext>
            </a:extLst>
          </p:cNvPr>
          <p:cNvSpPr>
            <a:spLocks noGrp="1"/>
          </p:cNvSpPr>
          <p:nvPr>
            <p:ph type="title"/>
          </p:nvPr>
        </p:nvSpPr>
        <p:spPr>
          <a:xfrm>
            <a:off x="643467" y="816638"/>
            <a:ext cx="3367359" cy="5224724"/>
          </a:xfrm>
        </p:spPr>
        <p:txBody>
          <a:bodyPr anchor="ctr">
            <a:normAutofit/>
          </a:bodyPr>
          <a:lstStyle/>
          <a:p>
            <a:r>
              <a:rPr lang="en-GB" b="1"/>
              <a:t>                                                                                      Conclusion</a:t>
            </a:r>
          </a:p>
        </p:txBody>
      </p:sp>
      <p:sp>
        <p:nvSpPr>
          <p:cNvPr id="3" name="Content Placeholder 2">
            <a:extLst>
              <a:ext uri="{FF2B5EF4-FFF2-40B4-BE49-F238E27FC236}">
                <a16:creationId xmlns:a16="http://schemas.microsoft.com/office/drawing/2014/main" id="{60294CA2-587F-3792-459D-2468B0597EB0}"/>
              </a:ext>
            </a:extLst>
          </p:cNvPr>
          <p:cNvSpPr>
            <a:spLocks noGrp="1"/>
          </p:cNvSpPr>
          <p:nvPr>
            <p:ph idx="1"/>
          </p:nvPr>
        </p:nvSpPr>
        <p:spPr>
          <a:xfrm>
            <a:off x="4654295" y="816638"/>
            <a:ext cx="4619706" cy="5224724"/>
          </a:xfrm>
        </p:spPr>
        <p:txBody>
          <a:bodyPr anchor="ctr">
            <a:normAutofit/>
          </a:bodyPr>
          <a:lstStyle/>
          <a:p>
            <a:r>
              <a:rPr lang="en-GB"/>
              <a:t>Technology can help older adults in some ways</a:t>
            </a:r>
          </a:p>
          <a:p>
            <a:r>
              <a:rPr lang="en-GB"/>
              <a:t>However, it can create challenges </a:t>
            </a:r>
          </a:p>
          <a:p>
            <a:r>
              <a:rPr lang="en-GB"/>
              <a:t>Some older adults struggle to use digital services</a:t>
            </a:r>
          </a:p>
          <a:p>
            <a:r>
              <a:rPr lang="en-GB"/>
              <a:t>Support and simple design are important to maintain independence</a:t>
            </a:r>
          </a:p>
        </p:txBody>
      </p:sp>
      <p:sp>
        <p:nvSpPr>
          <p:cNvPr id="4" name="TextBox 3">
            <a:extLst>
              <a:ext uri="{FF2B5EF4-FFF2-40B4-BE49-F238E27FC236}">
                <a16:creationId xmlns:a16="http://schemas.microsoft.com/office/drawing/2014/main" id="{29991A0E-B57D-3FA9-E889-DD072D226D82}"/>
              </a:ext>
            </a:extLst>
          </p:cNvPr>
          <p:cNvSpPr txBox="1"/>
          <p:nvPr/>
        </p:nvSpPr>
        <p:spPr>
          <a:xfrm>
            <a:off x="4820346" y="537019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b="1">
                <a:ea typeface="+mn-lt"/>
                <a:cs typeface="+mn-lt"/>
              </a:rPr>
              <a:t>Care Act 2014</a:t>
            </a:r>
            <a:r>
              <a:rPr lang="en-GB">
                <a:ea typeface="+mn-lt"/>
                <a:cs typeface="+mn-lt"/>
              </a:rPr>
              <a:t>)</a:t>
            </a:r>
            <a:endParaRPr lang="en-US"/>
          </a:p>
        </p:txBody>
      </p:sp>
    </p:spTree>
    <p:extLst>
      <p:ext uri="{BB962C8B-B14F-4D97-AF65-F5344CB8AC3E}">
        <p14:creationId xmlns:p14="http://schemas.microsoft.com/office/powerpoint/2010/main" val="3149226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758202-C00F-B008-6A74-35115609EFF7}"/>
              </a:ext>
            </a:extLst>
          </p:cNvPr>
          <p:cNvSpPr txBox="1"/>
          <p:nvPr/>
        </p:nvSpPr>
        <p:spPr>
          <a:xfrm>
            <a:off x="762000" y="1746250"/>
            <a:ext cx="8382000"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1"/>
                </a:solidFill>
              </a:rPr>
              <a:t> Conclusion – Key Takeaways</a:t>
            </a:r>
          </a:p>
          <a:p>
            <a:endParaRPr lang="en-US" b="1" dirty="0"/>
          </a:p>
          <a:p>
            <a:pPr lvl="1"/>
            <a:endParaRPr lang="en-US" dirty="0"/>
          </a:p>
          <a:p>
            <a:pPr marL="0" lvl="1"/>
            <a:r>
              <a:rPr lang="en-US"/>
              <a:t>Ageing population needs tailored care </a:t>
            </a:r>
          </a:p>
          <a:p>
            <a:pPr marL="0" lvl="1"/>
            <a:r>
              <a:rPr lang="en-US"/>
              <a:t>Technology empowers older adults but requires support </a:t>
            </a:r>
          </a:p>
          <a:p>
            <a:pPr marL="0" lvl="1"/>
            <a:r>
              <a:rPr lang="en-US"/>
              <a:t>Legislation/policy supports care delivery </a:t>
            </a:r>
          </a:p>
          <a:p>
            <a:endParaRPr lang="en-US" b="1" dirty="0"/>
          </a:p>
          <a:p>
            <a:r>
              <a:rPr lang="en-US" b="1"/>
              <a:t>Visual:</a:t>
            </a:r>
            <a:r>
              <a:rPr lang="en-US"/>
              <a:t> Summary graphic </a:t>
            </a:r>
          </a:p>
          <a:p>
            <a:endParaRPr lang="en-US" b="1" dirty="0"/>
          </a:p>
          <a:p>
            <a:endParaRPr lang="en-US" b="1" dirty="0"/>
          </a:p>
          <a:p>
            <a:r>
              <a:rPr lang="en-US" b="1"/>
              <a:t>Audio cue:</a:t>
            </a:r>
            <a:r>
              <a:rPr lang="en-US"/>
              <a:t> Recap key points</a:t>
            </a:r>
          </a:p>
          <a:p>
            <a:pPr algn="ctr"/>
            <a:endParaRPr lang="en-GB"/>
          </a:p>
        </p:txBody>
      </p:sp>
    </p:spTree>
    <p:extLst>
      <p:ext uri="{BB962C8B-B14F-4D97-AF65-F5344CB8AC3E}">
        <p14:creationId xmlns:p14="http://schemas.microsoft.com/office/powerpoint/2010/main" val="1694419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1AE462-335F-D7D3-7994-C2A0AFA42004}"/>
              </a:ext>
            </a:extLst>
          </p:cNvPr>
          <p:cNvSpPr txBox="1"/>
          <p:nvPr/>
        </p:nvSpPr>
        <p:spPr>
          <a:xfrm>
            <a:off x="613834" y="899584"/>
            <a:ext cx="8530166"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 </a:t>
            </a:r>
            <a:r>
              <a:rPr lang="en-US" sz="2400" b="1" dirty="0">
                <a:solidFill>
                  <a:schemeClr val="accent1">
                    <a:lumMod val="60000"/>
                    <a:lumOff val="40000"/>
                  </a:schemeClr>
                </a:solidFill>
              </a:rPr>
              <a:t>Conclusion – Final Thoughts</a:t>
            </a:r>
          </a:p>
          <a:p>
            <a:endParaRPr lang="en-US" b="1" dirty="0"/>
          </a:p>
          <a:p>
            <a:endParaRPr lang="en-US" b="1" dirty="0"/>
          </a:p>
          <a:p>
            <a:r>
              <a:rPr lang="en-US" b="1"/>
              <a:t>Bullets</a:t>
            </a:r>
            <a:r>
              <a:rPr lang="en-US" dirty="0"/>
              <a:t> </a:t>
            </a:r>
          </a:p>
          <a:p>
            <a:pPr marL="0" lvl="1"/>
            <a:endParaRPr lang="en-US" dirty="0"/>
          </a:p>
          <a:p>
            <a:pPr marL="0" lvl="1"/>
            <a:r>
              <a:rPr lang="en-US"/>
              <a:t>Collaboration across healthcare, social care, and tech sectors is essential </a:t>
            </a:r>
          </a:p>
          <a:p>
            <a:pPr marL="0" lvl="1"/>
            <a:r>
              <a:rPr lang="en-US" dirty="0"/>
              <a:t>Future: more integration of tech with </a:t>
            </a:r>
            <a:r>
              <a:rPr lang="en-US" dirty="0" err="1"/>
              <a:t>personalised</a:t>
            </a:r>
            <a:r>
              <a:rPr lang="en-US" dirty="0"/>
              <a:t> care </a:t>
            </a:r>
          </a:p>
          <a:p>
            <a:pPr marL="0" lvl="1"/>
            <a:endParaRPr lang="en-US" b="1" dirty="0"/>
          </a:p>
          <a:p>
            <a:pPr marL="0" lvl="1"/>
            <a:endParaRPr lang="en-US" b="1" dirty="0"/>
          </a:p>
          <a:p>
            <a:pPr marL="0" lvl="1"/>
            <a:r>
              <a:rPr lang="en-US" b="1"/>
              <a:t>Visual:</a:t>
            </a:r>
            <a:r>
              <a:rPr lang="en-US" dirty="0"/>
              <a:t> Collaboration/teamwork image </a:t>
            </a:r>
          </a:p>
          <a:p>
            <a:endParaRPr lang="en-US" b="1" dirty="0"/>
          </a:p>
          <a:p>
            <a:endParaRPr lang="en-US" b="1" dirty="0"/>
          </a:p>
          <a:p>
            <a:endParaRPr lang="en-US" b="1" dirty="0"/>
          </a:p>
          <a:p>
            <a:r>
              <a:rPr lang="en-US" b="1"/>
              <a:t>Audio cue:</a:t>
            </a:r>
            <a:r>
              <a:rPr lang="en-US"/>
              <a:t> End with a forward-looking statement </a:t>
            </a:r>
          </a:p>
          <a:p>
            <a:pPr algn="ctr"/>
            <a:endParaRPr lang="en-GB"/>
          </a:p>
        </p:txBody>
      </p:sp>
    </p:spTree>
    <p:extLst>
      <p:ext uri="{BB962C8B-B14F-4D97-AF65-F5344CB8AC3E}">
        <p14:creationId xmlns:p14="http://schemas.microsoft.com/office/powerpoint/2010/main" val="3487461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754C22-2F83-DF55-207D-55AD869BC1EC}"/>
              </a:ext>
            </a:extLst>
          </p:cNvPr>
          <p:cNvSpPr txBox="1"/>
          <p:nvPr/>
        </p:nvSpPr>
        <p:spPr>
          <a:xfrm>
            <a:off x="698500" y="677334"/>
            <a:ext cx="8445500"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solidFill>
              </a:rPr>
              <a:t>Barriers</a:t>
            </a:r>
          </a:p>
          <a:p>
            <a:r>
              <a:rPr lang="en-US" sz="2400" b="1">
                <a:solidFill>
                  <a:schemeClr val="accent1"/>
                </a:solidFill>
              </a:rPr>
              <a:t>Bullets</a:t>
            </a:r>
            <a:r>
              <a:rPr lang="en-US" sz="2400" dirty="0">
                <a:solidFill>
                  <a:schemeClr val="accent1"/>
                </a:solidFill>
              </a:rPr>
              <a:t> </a:t>
            </a:r>
            <a:endParaRPr lang="en-US" sz="2400">
              <a:solidFill>
                <a:schemeClr val="accent1"/>
              </a:solidFill>
            </a:endParaRPr>
          </a:p>
          <a:p>
            <a:pPr marL="0" lvl="1"/>
            <a:endParaRPr lang="en-US" dirty="0"/>
          </a:p>
          <a:p>
            <a:pPr marL="0" lvl="1"/>
            <a:r>
              <a:rPr lang="en-US"/>
              <a:t>Accessibility &amp; affordability </a:t>
            </a:r>
          </a:p>
          <a:p>
            <a:pPr marL="0" lvl="1"/>
            <a:r>
              <a:rPr lang="en-US"/>
              <a:t>Privacy &amp; ethical concerns </a:t>
            </a:r>
          </a:p>
          <a:p>
            <a:pPr marL="0" lvl="1"/>
            <a:r>
              <a:rPr lang="en-US"/>
              <a:t>Resistance to change </a:t>
            </a:r>
          </a:p>
          <a:p>
            <a:endParaRPr lang="en-US" b="1" dirty="0"/>
          </a:p>
          <a:p>
            <a:r>
              <a:rPr lang="en-US" b="1"/>
              <a:t>Visual:</a:t>
            </a:r>
            <a:r>
              <a:rPr lang="en-US"/>
              <a:t> Barrier icon / warning sign </a:t>
            </a:r>
          </a:p>
          <a:p>
            <a:endParaRPr lang="en-US" b="1" dirty="0"/>
          </a:p>
          <a:p>
            <a:endParaRPr lang="en-US" b="1" dirty="0"/>
          </a:p>
          <a:p>
            <a:r>
              <a:rPr lang="en-US" b="1"/>
              <a:t>Audio cue:</a:t>
            </a:r>
            <a:r>
              <a:rPr lang="en-US"/>
              <a:t> Critically discuss potential obstacles</a:t>
            </a:r>
          </a:p>
          <a:p>
            <a:pPr algn="ctr"/>
            <a:endParaRPr lang="en-GB"/>
          </a:p>
        </p:txBody>
      </p:sp>
    </p:spTree>
    <p:extLst>
      <p:ext uri="{BB962C8B-B14F-4D97-AF65-F5344CB8AC3E}">
        <p14:creationId xmlns:p14="http://schemas.microsoft.com/office/powerpoint/2010/main" val="4083906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6" name="Straight Connector 25">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4" name="Freeform: Shape 33">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50DA817C-59E9-AA80-8DD4-37DE1A2EDB3D}"/>
              </a:ext>
            </a:extLst>
          </p:cNvPr>
          <p:cNvSpPr>
            <a:spLocks noGrp="1"/>
          </p:cNvSpPr>
          <p:nvPr>
            <p:ph type="subTitle" idx="1"/>
          </p:nvPr>
        </p:nvSpPr>
        <p:spPr>
          <a:xfrm>
            <a:off x="666787" y="124648"/>
            <a:ext cx="3602567" cy="1096899"/>
          </a:xfrm>
        </p:spPr>
        <p:txBody>
          <a:bodyPr anchor="ctr">
            <a:normAutofit/>
          </a:bodyPr>
          <a:lstStyle/>
          <a:p>
            <a:pPr algn="l"/>
            <a:r>
              <a:rPr lang="en-GB" sz="3600">
                <a:solidFill>
                  <a:schemeClr val="tx1"/>
                </a:solidFill>
              </a:rPr>
              <a:t>References</a:t>
            </a:r>
          </a:p>
        </p:txBody>
      </p:sp>
      <p:sp>
        <p:nvSpPr>
          <p:cNvPr id="9" name="TextBox 8">
            <a:extLst>
              <a:ext uri="{FF2B5EF4-FFF2-40B4-BE49-F238E27FC236}">
                <a16:creationId xmlns:a16="http://schemas.microsoft.com/office/drawing/2014/main" id="{23BF1478-70FC-6229-10A2-CFFD6F543189}"/>
              </a:ext>
            </a:extLst>
          </p:cNvPr>
          <p:cNvSpPr txBox="1"/>
          <p:nvPr/>
        </p:nvSpPr>
        <p:spPr>
          <a:xfrm>
            <a:off x="381000" y="1365250"/>
            <a:ext cx="6752166"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aseline="0" dirty="0">
                <a:latin typeface="Trebuchet MS"/>
              </a:rPr>
              <a:t>Age UK (2024) </a:t>
            </a:r>
            <a:r>
              <a:rPr lang="en-GB" sz="1400" i="1" baseline="0" dirty="0">
                <a:latin typeface="Trebuchet MS"/>
              </a:rPr>
              <a:t>Later life in the United Kingdom</a:t>
            </a:r>
            <a:r>
              <a:rPr lang="en-GB" sz="1400" baseline="0" dirty="0">
                <a:latin typeface="Trebuchet MS"/>
              </a:rPr>
              <a:t>. Available at: </a:t>
            </a:r>
            <a:r>
              <a:rPr lang="en-GB" sz="1400" u="sng" strike="noStrike" baseline="0" dirty="0">
                <a:latin typeface="Trebuchet MS"/>
                <a:ea typeface="Segoe UI"/>
                <a:cs typeface="Segoe UI"/>
                <a:hlinkClick r:id="rId2">
                  <a:extLst>
                    <a:ext uri="{A12FA001-AC4F-418D-AE19-62706E023703}">
                      <ahyp:hlinkClr xmlns:ahyp="http://schemas.microsoft.com/office/drawing/2018/hyperlinkcolor" val="tx"/>
                    </a:ext>
                  </a:extLst>
                </a:hlinkClick>
              </a:rPr>
              <a:t>https://www.ageuk.org.uk</a:t>
            </a:r>
            <a:r>
              <a:rPr lang="en-GB" sz="1400" baseline="0" dirty="0">
                <a:latin typeface="Trebuchet MS"/>
              </a:rPr>
              <a:t> (Accessed: 21 March 2026).</a:t>
            </a:r>
            <a:r>
              <a:rPr sz="1400" dirty="0">
                <a:latin typeface="Trebuchet MS"/>
                <a:ea typeface="Trebuchet MS"/>
                <a:cs typeface="Trebuchet MS"/>
              </a:rPr>
              <a:t>​</a:t>
            </a:r>
            <a:br>
              <a:rPr sz="1400" dirty="0">
                <a:latin typeface="Trebuchet MS"/>
                <a:ea typeface="Trebuchet MS"/>
                <a:cs typeface="Trebuchet MS"/>
              </a:rPr>
            </a:br>
            <a:r>
              <a:rPr sz="1400" dirty="0">
                <a:latin typeface="Trebuchet MS"/>
                <a:ea typeface="Trebuchet MS"/>
                <a:cs typeface="Trebuchet MS"/>
              </a:rPr>
              <a:t>​</a:t>
            </a:r>
            <a:br>
              <a:rPr sz="1400" dirty="0">
                <a:latin typeface="Trebuchet MS"/>
                <a:ea typeface="Trebuchet MS"/>
                <a:cs typeface="Trebuchet MS"/>
              </a:rPr>
            </a:br>
            <a:r>
              <a:rPr lang="en-GB" sz="1400" baseline="0" dirty="0">
                <a:latin typeface="Trebuchet MS"/>
              </a:rPr>
              <a:t>Bond, J., Peace, S., Dittmann-Kohli, F. and Westerhof, G. (2007) </a:t>
            </a:r>
            <a:r>
              <a:rPr lang="en-GB" sz="1400" i="1" baseline="0" dirty="0">
                <a:latin typeface="Trebuchet MS"/>
              </a:rPr>
              <a:t>Ageing in society</a:t>
            </a:r>
            <a:r>
              <a:rPr lang="en-GB" sz="1400" baseline="0" dirty="0">
                <a:latin typeface="Trebuchet MS"/>
              </a:rPr>
              <a:t>. 3rd </a:t>
            </a:r>
            <a:r>
              <a:rPr lang="en-GB" sz="1400" baseline="0" dirty="0" err="1">
                <a:latin typeface="Trebuchet MS"/>
              </a:rPr>
              <a:t>edn</a:t>
            </a:r>
            <a:r>
              <a:rPr lang="en-GB" sz="1400" baseline="0" dirty="0">
                <a:latin typeface="Trebuchet MS"/>
              </a:rPr>
              <a:t>. London: Sage</a:t>
            </a:r>
            <a:r>
              <a:rPr lang="en-GB" sz="1400" dirty="0">
                <a:latin typeface="Trebuchet MS"/>
              </a:rPr>
              <a:t>.</a:t>
            </a:r>
            <a:endParaRPr lang="en-GB">
              <a:latin typeface="Trebuchet MS"/>
            </a:endParaRPr>
          </a:p>
          <a:p>
            <a:endParaRPr lang="en-GB" sz="1400" dirty="0"/>
          </a:p>
          <a:p>
            <a:r>
              <a:rPr lang="en-GB" sz="1400" dirty="0">
                <a:ea typeface="+mn-lt"/>
                <a:cs typeface="+mn-lt"/>
              </a:rPr>
              <a:t>Bowling, A. (2014) </a:t>
            </a:r>
            <a:r>
              <a:rPr lang="en-GB" sz="1400" i="1" dirty="0">
                <a:ea typeface="+mn-lt"/>
                <a:cs typeface="+mn-lt"/>
              </a:rPr>
              <a:t>Research methods in health: investigating health and health services</a:t>
            </a:r>
            <a:r>
              <a:rPr lang="en-GB" sz="1400" dirty="0">
                <a:ea typeface="+mn-lt"/>
                <a:cs typeface="+mn-lt"/>
              </a:rPr>
              <a:t>. 4th </a:t>
            </a:r>
            <a:r>
              <a:rPr lang="en-GB" sz="1400" dirty="0" err="1">
                <a:ea typeface="+mn-lt"/>
                <a:cs typeface="+mn-lt"/>
              </a:rPr>
              <a:t>edn</a:t>
            </a:r>
            <a:r>
              <a:rPr lang="en-GB" sz="1400" dirty="0">
                <a:ea typeface="+mn-lt"/>
                <a:cs typeface="+mn-lt"/>
              </a:rPr>
              <a:t>. Maidenhead: Open University Press.</a:t>
            </a:r>
            <a:endParaRPr lang="en-GB" sz="1400" dirty="0"/>
          </a:p>
          <a:p>
            <a:endParaRPr lang="en-GB" sz="1400" dirty="0">
              <a:ea typeface="+mn-lt"/>
              <a:cs typeface="+mn-lt"/>
            </a:endParaRPr>
          </a:p>
          <a:p>
            <a:r>
              <a:rPr lang="en-GB" sz="1400">
                <a:ea typeface="+mn-lt"/>
                <a:cs typeface="+mn-lt"/>
              </a:rPr>
              <a:t>Clegg, A., Young, J., Iliffe, S., Rikkert, M.O. and Rockwood, K. (2013) ‘Frailty in elderly people’, </a:t>
            </a:r>
            <a:r>
              <a:rPr lang="en-GB" sz="1400" i="1">
                <a:ea typeface="+mn-lt"/>
                <a:cs typeface="+mn-lt"/>
              </a:rPr>
              <a:t>The Lancet</a:t>
            </a:r>
            <a:r>
              <a:rPr lang="en-GB" sz="1400">
                <a:ea typeface="+mn-lt"/>
                <a:cs typeface="+mn-lt"/>
              </a:rPr>
              <a:t>, 381(9868), pp. 752–762.</a:t>
            </a:r>
            <a:endParaRPr lang="en-GB" sz="1400" dirty="0"/>
          </a:p>
          <a:p>
            <a:endParaRPr lang="en-GB" sz="1400" dirty="0">
              <a:ea typeface="+mn-lt"/>
              <a:cs typeface="+mn-lt"/>
            </a:endParaRPr>
          </a:p>
          <a:p>
            <a:r>
              <a:rPr lang="en-GB" sz="1400">
                <a:ea typeface="+mn-lt"/>
                <a:cs typeface="+mn-lt"/>
              </a:rPr>
              <a:t>Department of Health and Social Care (2018) </a:t>
            </a:r>
            <a:r>
              <a:rPr lang="en-GB" sz="1400" i="1">
                <a:ea typeface="+mn-lt"/>
                <a:cs typeface="+mn-lt"/>
              </a:rPr>
              <a:t>Ageing society grand challenge</a:t>
            </a:r>
            <a:r>
              <a:rPr lang="en-GB" sz="1400">
                <a:ea typeface="+mn-lt"/>
                <a:cs typeface="+mn-lt"/>
              </a:rPr>
              <a:t>. Available at: </a:t>
            </a:r>
            <a:r>
              <a:rPr lang="en-GB" sz="1400" dirty="0">
                <a:ea typeface="+mn-lt"/>
                <a:cs typeface="+mn-lt"/>
                <a:hlinkClick r:id="rId3">
                  <a:extLst>
                    <a:ext uri="{A12FA001-AC4F-418D-AE19-62706E023703}">
                      <ahyp:hlinkClr xmlns:ahyp="http://schemas.microsoft.com/office/drawing/2018/hyperlinkcolor" val="tx"/>
                    </a:ext>
                  </a:extLst>
                </a:hlinkClick>
              </a:rPr>
              <a:t>https://www.gov.uk</a:t>
            </a:r>
            <a:r>
              <a:rPr lang="en-GB" sz="1400">
                <a:ea typeface="+mn-lt"/>
                <a:cs typeface="+mn-lt"/>
              </a:rPr>
              <a:t> (Accessed: 21 March 2026).</a:t>
            </a:r>
            <a:endParaRPr lang="en-GB" sz="1400" dirty="0"/>
          </a:p>
          <a:p>
            <a:endParaRPr lang="en-GB" sz="1400" dirty="0">
              <a:ea typeface="+mn-lt"/>
              <a:cs typeface="+mn-lt"/>
            </a:endParaRPr>
          </a:p>
          <a:p>
            <a:r>
              <a:rPr lang="en-GB" sz="1400" dirty="0">
                <a:ea typeface="+mn-lt"/>
                <a:cs typeface="+mn-lt"/>
              </a:rPr>
              <a:t>Gale, C.R., Westbury, L. and Cooper, C. (2018) ‘</a:t>
            </a:r>
            <a:r>
              <a:rPr lang="en-GB" sz="1400" dirty="0" err="1">
                <a:ea typeface="+mn-lt"/>
                <a:cs typeface="+mn-lt"/>
              </a:rPr>
              <a:t>Soci</a:t>
            </a:r>
            <a:r>
              <a:rPr lang="en-GB" sz="1400" dirty="0">
                <a:ea typeface="+mn-lt"/>
                <a:cs typeface="+mn-lt"/>
              </a:rPr>
              <a:t>al isolation and loneliness as risk factors’, </a:t>
            </a:r>
            <a:r>
              <a:rPr lang="en-GB" sz="1400" i="1" dirty="0">
                <a:ea typeface="+mn-lt"/>
                <a:cs typeface="+mn-lt"/>
              </a:rPr>
              <a:t>BMJ</a:t>
            </a:r>
            <a:r>
              <a:rPr lang="en-GB" sz="1400" dirty="0">
                <a:ea typeface="+mn-lt"/>
                <a:cs typeface="+mn-lt"/>
              </a:rPr>
              <a:t>, 363, k4904.</a:t>
            </a:r>
            <a:endParaRPr lang="en-GB"/>
          </a:p>
          <a:p>
            <a:endParaRPr lang="en-GB" sz="1400" dirty="0">
              <a:ea typeface="+mn-lt"/>
              <a:cs typeface="+mn-lt"/>
            </a:endParaRPr>
          </a:p>
          <a:p>
            <a:r>
              <a:rPr lang="en-GB" sz="1400" dirty="0">
                <a:ea typeface="+mn-lt"/>
                <a:cs typeface="+mn-lt"/>
              </a:rPr>
              <a:t>Holt-</a:t>
            </a:r>
            <a:r>
              <a:rPr lang="en-GB" sz="1400" dirty="0" err="1">
                <a:ea typeface="+mn-lt"/>
                <a:cs typeface="+mn-lt"/>
              </a:rPr>
              <a:t>Lunstad</a:t>
            </a:r>
            <a:r>
              <a:rPr lang="en-GB" sz="1400" dirty="0">
                <a:ea typeface="+mn-lt"/>
                <a:cs typeface="+mn-lt"/>
              </a:rPr>
              <a:t>, J., Smith, T.B., Baker, M., Harris, T. and Stephenson, D. (2015) ‘Loneliness and social isolation as risk factors’, </a:t>
            </a:r>
            <a:r>
              <a:rPr lang="en-GB" sz="1400" i="1" dirty="0">
                <a:ea typeface="+mn-lt"/>
                <a:cs typeface="+mn-lt"/>
              </a:rPr>
              <a:t>Perspectives on Psychological Science</a:t>
            </a:r>
            <a:r>
              <a:rPr lang="en-GB" sz="1400" dirty="0">
                <a:ea typeface="+mn-lt"/>
                <a:cs typeface="+mn-lt"/>
              </a:rPr>
              <a:t>, 10(2), pp. 227–237.</a:t>
            </a:r>
            <a:endParaRPr lang="en-GB"/>
          </a:p>
          <a:p>
            <a:endParaRPr lang="en-GB" sz="1400" dirty="0">
              <a:ea typeface="+mn-lt"/>
              <a:cs typeface="+mn-lt"/>
            </a:endParaRPr>
          </a:p>
          <a:p>
            <a:r>
              <a:rPr lang="en-GB" sz="1400">
                <a:ea typeface="+mn-lt"/>
                <a:cs typeface="+mn-lt"/>
              </a:rPr>
              <a:t>Marmot, M. (2015) </a:t>
            </a:r>
            <a:r>
              <a:rPr lang="en-GB" sz="1400" i="1">
                <a:ea typeface="+mn-lt"/>
                <a:cs typeface="+mn-lt"/>
              </a:rPr>
              <a:t>The health gap: the challenge of an unequal world</a:t>
            </a:r>
            <a:r>
              <a:rPr lang="en-GB" sz="1400">
                <a:ea typeface="+mn-lt"/>
                <a:cs typeface="+mn-lt"/>
              </a:rPr>
              <a:t>. London: Bloomsbury.</a:t>
            </a:r>
            <a:endParaRPr lang="en-GB"/>
          </a:p>
          <a:p>
            <a:endParaRPr lang="en-GB" sz="1400" dirty="0"/>
          </a:p>
          <a:p>
            <a:pPr algn="ctr"/>
            <a:endParaRPr lang="en-GB">
              <a:solidFill>
                <a:srgbClr val="000000"/>
              </a:solidFill>
            </a:endParaRPr>
          </a:p>
        </p:txBody>
      </p:sp>
    </p:spTree>
    <p:extLst>
      <p:ext uri="{BB962C8B-B14F-4D97-AF65-F5344CB8AC3E}">
        <p14:creationId xmlns:p14="http://schemas.microsoft.com/office/powerpoint/2010/main" val="3195834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4CA3D7-23C5-F55F-D93B-AFCC628E57A1}"/>
              </a:ext>
            </a:extLst>
          </p:cNvPr>
          <p:cNvSpPr txBox="1"/>
          <p:nvPr/>
        </p:nvSpPr>
        <p:spPr>
          <a:xfrm>
            <a:off x="0" y="423333"/>
            <a:ext cx="973666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Font typeface=""/>
              <a:buNone/>
            </a:pPr>
            <a:r>
              <a:rPr lang="en-US"/>
              <a:t>National Institute for Health and Care Excellence (2015) </a:t>
            </a:r>
            <a:r>
              <a:rPr lang="en-US" i="1"/>
              <a:t>Older people: independence and mental wellbeing</a:t>
            </a:r>
            <a:r>
              <a:rPr lang="en-US"/>
              <a:t>. Available at: </a:t>
            </a:r>
            <a:r>
              <a:rPr lang="en-US" dirty="0">
                <a:hlinkClick r:id="rId2"/>
              </a:rPr>
              <a:t>https://www.nice.org.uk</a:t>
            </a:r>
            <a:r>
              <a:rPr lang="en-US"/>
              <a:t> (Accessed: 21 March 2026).</a:t>
            </a:r>
          </a:p>
          <a:p>
            <a:pPr lvl="1"/>
            <a:endParaRPr lang="en-US" dirty="0"/>
          </a:p>
          <a:p>
            <a:pPr lvl="1">
              <a:buFont typeface=""/>
              <a:buNone/>
            </a:pPr>
            <a:r>
              <a:rPr lang="en-US"/>
              <a:t>Office for National Statistics (2023) </a:t>
            </a:r>
            <a:r>
              <a:rPr lang="en-US" i="1"/>
              <a:t>Living longer: implications of ageing population</a:t>
            </a:r>
            <a:r>
              <a:rPr lang="en-US"/>
              <a:t>. Available at: </a:t>
            </a:r>
            <a:r>
              <a:rPr lang="en-US" dirty="0">
                <a:hlinkClick r:id="rId3"/>
              </a:rPr>
              <a:t>https://www.ons.gov.uk</a:t>
            </a:r>
            <a:r>
              <a:rPr lang="en-US"/>
              <a:t> (Accessed: 21 March 2026).</a:t>
            </a:r>
          </a:p>
          <a:p>
            <a:pPr lvl="1"/>
            <a:endParaRPr lang="en-US" dirty="0"/>
          </a:p>
          <a:p>
            <a:pPr lvl="1">
              <a:buFont typeface=""/>
              <a:buNone/>
            </a:pPr>
            <a:r>
              <a:rPr lang="en-US" dirty="0"/>
              <a:t>Prince, M.J., Wu, F., Guo, Y., Robledo, L.M.G., O’Donnell, M., Sullivan, R. and Yusuf, S. (2015) ‘The burden of disease in older people’, </a:t>
            </a:r>
            <a:r>
              <a:rPr lang="en-US" i="1" dirty="0"/>
              <a:t>The Lancet</a:t>
            </a:r>
            <a:r>
              <a:rPr lang="en-US" dirty="0"/>
              <a:t>, 385(9967), pp. 549–562.</a:t>
            </a:r>
          </a:p>
          <a:p>
            <a:pPr lvl="1"/>
            <a:r>
              <a:rPr lang="en-US" dirty="0"/>
              <a:t>Sixsmith, A. and Sixsmith, J. (2008) ‘Ageing in place in the United Kingdom’, </a:t>
            </a:r>
            <a:r>
              <a:rPr lang="en-US" i="1" dirty="0"/>
              <a:t>Ageing International</a:t>
            </a:r>
            <a:r>
              <a:rPr lang="en-US" dirty="0"/>
              <a:t>, 32(3), pp. 219–235.</a:t>
            </a:r>
          </a:p>
          <a:p>
            <a:pPr lvl="1"/>
            <a:endParaRPr lang="en-US" dirty="0"/>
          </a:p>
          <a:p>
            <a:pPr lvl="1">
              <a:buFont typeface=""/>
              <a:buNone/>
            </a:pPr>
            <a:r>
              <a:rPr lang="en-US"/>
              <a:t>Victor, C. (2010) </a:t>
            </a:r>
            <a:r>
              <a:rPr lang="en-US" i="1"/>
              <a:t>The social context of ageing</a:t>
            </a:r>
            <a:r>
              <a:rPr lang="en-US"/>
              <a:t>. London: Routledge.</a:t>
            </a:r>
          </a:p>
          <a:p>
            <a:pPr lvl="1"/>
            <a:endParaRPr lang="en-US" dirty="0"/>
          </a:p>
          <a:p>
            <a:pPr lvl="1">
              <a:buFont typeface=""/>
              <a:buNone/>
            </a:pPr>
            <a:r>
              <a:rPr lang="en-US"/>
              <a:t>World Health Organization (2022) </a:t>
            </a:r>
            <a:r>
              <a:rPr lang="en-US" i="1"/>
              <a:t>Ageing and health</a:t>
            </a:r>
            <a:r>
              <a:rPr lang="en-US"/>
              <a:t>. Available at: </a:t>
            </a:r>
            <a:r>
              <a:rPr lang="en-US" dirty="0">
                <a:hlinkClick r:id="rId4"/>
              </a:rPr>
              <a:t>https://www.who.int</a:t>
            </a:r>
            <a:r>
              <a:rPr lang="en-US" dirty="0"/>
              <a:t> </a:t>
            </a:r>
            <a:r>
              <a:rPr lang="en-US"/>
              <a:t>(Accessed: 21 March 2026).</a:t>
            </a:r>
          </a:p>
          <a:p>
            <a:pPr lvl="1"/>
            <a:endParaRPr lang="en-US" dirty="0"/>
          </a:p>
          <a:p>
            <a:pPr lvl="1">
              <a:buFont typeface=""/>
              <a:buNone/>
            </a:pPr>
            <a:r>
              <a:rPr lang="en-US"/>
              <a:t>NHS (2023) </a:t>
            </a:r>
            <a:r>
              <a:rPr lang="en-US" i="1"/>
              <a:t>Healthy ageing</a:t>
            </a:r>
            <a:r>
              <a:rPr lang="en-US"/>
              <a:t>. Available at: </a:t>
            </a:r>
            <a:r>
              <a:rPr lang="en-US" dirty="0">
                <a:hlinkClick r:id="rId5"/>
              </a:rPr>
              <a:t>https://www.nhs.uk</a:t>
            </a:r>
            <a:r>
              <a:rPr lang="en-US"/>
              <a:t> (Accessed: 21 March 2026).</a:t>
            </a:r>
          </a:p>
          <a:p>
            <a:pPr algn="ctr"/>
            <a:endParaRPr lang="en-GB"/>
          </a:p>
        </p:txBody>
      </p:sp>
    </p:spTree>
    <p:extLst>
      <p:ext uri="{BB962C8B-B14F-4D97-AF65-F5344CB8AC3E}">
        <p14:creationId xmlns:p14="http://schemas.microsoft.com/office/powerpoint/2010/main" val="3677603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AEBB89-A60F-651B-3F23-844142BFB01C}"/>
              </a:ext>
            </a:extLst>
          </p:cNvPr>
          <p:cNvSpPr txBox="1"/>
          <p:nvPr/>
        </p:nvSpPr>
        <p:spPr>
          <a:xfrm>
            <a:off x="941917" y="825500"/>
            <a:ext cx="84454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p>
          <a:p>
            <a:r>
              <a:rPr lang="en-US" b="1"/>
              <a:t>Yates, S. and Prescott, T.</a:t>
            </a:r>
            <a:r>
              <a:rPr lang="en-US"/>
              <a:t> (2020) ‘Digital inclusion for older adults: Challenges and strategies’, </a:t>
            </a:r>
            <a:r>
              <a:rPr lang="en-US" i="1"/>
              <a:t>Journal of Gerontological Social Work</a:t>
            </a:r>
            <a:r>
              <a:rPr lang="en-US"/>
              <a:t>, 63(2), pp. 120–138. </a:t>
            </a:r>
          </a:p>
          <a:p>
            <a:endParaRPr lang="en-US" b="1" dirty="0"/>
          </a:p>
          <a:p>
            <a:r>
              <a:rPr lang="en-US" b="1"/>
              <a:t>Yang, H., Hsu, C. and Lee, S.</a:t>
            </a:r>
            <a:r>
              <a:rPr lang="en-US"/>
              <a:t> (2019) ‘Smart home technologies and quality of life in older adults: Evidence from the UK’, </a:t>
            </a:r>
            <a:r>
              <a:rPr lang="en-US" i="1"/>
              <a:t>International Journal of Environmental Research and Public Health</a:t>
            </a:r>
            <a:r>
              <a:rPr lang="en-US"/>
              <a:t>, 16(21), pp. 4231. </a:t>
            </a:r>
          </a:p>
          <a:p>
            <a:endParaRPr lang="en-US" b="1" dirty="0"/>
          </a:p>
          <a:p>
            <a:r>
              <a:rPr lang="en-US" b="1"/>
              <a:t>Yoon, H., Jang, Y., Vaughan, P.W. and Garcia, M.</a:t>
            </a:r>
            <a:r>
              <a:rPr lang="en-US"/>
              <a:t> (2018) ‘Older adults’ internet use for health information: Digital health literacy and outcomes’, </a:t>
            </a:r>
            <a:r>
              <a:rPr lang="en-US" i="1"/>
              <a:t>Computers in Human Behavior</a:t>
            </a:r>
            <a:r>
              <a:rPr lang="en-US"/>
              <a:t>, 89, pp. 179–187</a:t>
            </a:r>
          </a:p>
          <a:p>
            <a:pPr algn="ctr"/>
            <a:endParaRPr lang="en-GB"/>
          </a:p>
        </p:txBody>
      </p:sp>
    </p:spTree>
    <p:extLst>
      <p:ext uri="{BB962C8B-B14F-4D97-AF65-F5344CB8AC3E}">
        <p14:creationId xmlns:p14="http://schemas.microsoft.com/office/powerpoint/2010/main" val="36951556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8a4964b5-9709-4dd1-ba39-f7e78650a4f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5373125B30C624482E5CCB36DAD3C96" ma:contentTypeVersion="13" ma:contentTypeDescription="Create a new document." ma:contentTypeScope="" ma:versionID="ff19474a67c1f9ceca3574143b8edb64">
  <xsd:schema xmlns:xsd="http://www.w3.org/2001/XMLSchema" xmlns:xs="http://www.w3.org/2001/XMLSchema" xmlns:p="http://schemas.microsoft.com/office/2006/metadata/properties" xmlns:ns3="8a4964b5-9709-4dd1-ba39-f7e78650a4ff" xmlns:ns4="41fa4e0a-074b-4f52-8a7a-a9f5c57b5e7f" targetNamespace="http://schemas.microsoft.com/office/2006/metadata/properties" ma:root="true" ma:fieldsID="8eab676ac6d2233d01187e3e4a0e64ed" ns3:_="" ns4:_="">
    <xsd:import namespace="8a4964b5-9709-4dd1-ba39-f7e78650a4ff"/>
    <xsd:import namespace="41fa4e0a-074b-4f52-8a7a-a9f5c57b5e7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964b5-9709-4dd1-ba39-f7e78650a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1fa4e0a-074b-4f52-8a7a-a9f5c57b5e7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88F166-4B48-4540-9354-64F00F083E1E}">
  <ds:schemaRefs>
    <ds:schemaRef ds:uri="http://schemas.microsoft.com/sharepoint/v3/contenttype/forms"/>
  </ds:schemaRefs>
</ds:datastoreItem>
</file>

<file path=customXml/itemProps2.xml><?xml version="1.0" encoding="utf-8"?>
<ds:datastoreItem xmlns:ds="http://schemas.openxmlformats.org/officeDocument/2006/customXml" ds:itemID="{52C5E85C-9DB7-4083-8164-54C1D453B121}">
  <ds:schemaRefs>
    <ds:schemaRef ds:uri="41fa4e0a-074b-4f52-8a7a-a9f5c57b5e7f"/>
    <ds:schemaRef ds:uri="http://purl.org/dc/dcmitype/"/>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8a4964b5-9709-4dd1-ba39-f7e78650a4ff"/>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8C3E23A2-FB27-4476-B348-878AC48B98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964b5-9709-4dd1-ba39-f7e78650a4ff"/>
    <ds:schemaRef ds:uri="41fa4e0a-074b-4f52-8a7a-a9f5c57b5e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65</TotalTime>
  <Words>265</Words>
  <Application>Microsoft Office PowerPoint</Application>
  <PresentationFormat>Widescreen</PresentationFormat>
  <Paragraphs>50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Facet</vt:lpstr>
      <vt:lpstr>Title</vt:lpstr>
      <vt:lpstr>Introduction</vt:lpstr>
      <vt:lpstr>PowerPoint Presentation</vt:lpstr>
      <vt:lpstr> Scope  </vt:lpstr>
      <vt:lpstr>Theoretical Framework </vt:lpstr>
      <vt:lpstr>Relevant legislation policy  </vt:lpstr>
      <vt:lpstr>Current Provisions &amp; Settings </vt:lpstr>
      <vt:lpstr>                                                                                          Technology </vt:lpstr>
      <vt:lpstr>Case study   </vt:lpstr>
      <vt:lpstr>PowerPoint Presentation</vt:lpstr>
      <vt:lpstr>PowerPoint Presentation</vt:lpstr>
      <vt:lpstr>                                                                                              Recommendations 12 so recommendations are provide simple training often on digital options for services and increased support for community services so basically they could set up something in the local surgery to to actually get a group together someone that knows what they're actually talking about to demonstrate it and teach them roosterteeth is a conclusion so technology can help older adults in some ways however it can create challenges some older adults struggle to use digital services support and simple design and important to maintain independence Care Act 2014 conclusion key takeaways to summarize the key points for age and population requires tailored care that addresses physical social and physical and the word suck it article psychology psychology logical needs technology can empower older adults improve independence and enhance quality of life but it must be supported with training guidance and accessible solutions finally legislation and policies such as Care Act 2014 and the NHS long term plan provide essential frameworks that enable effective care delivery slide 15 final thoughts looking ahead collaboration across health care social care and technology sectors is essential no single service or technology can meet the complex needs of older adults alone the future of care should focus on integrating in integrating technology with personalized approaches ensuring that digital solutions complement rather than replace human interaction by working together professional careers and technology providers can enhance safety independence and well-being for older people</vt:lpstr>
      <vt:lpstr>                                                                                      Conclusion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Remona Cogan (2245882)</dc:creator>
  <cp:lastModifiedBy>Remona Cogan (2245882)</cp:lastModifiedBy>
  <cp:revision>271</cp:revision>
  <dcterms:created xsi:type="dcterms:W3CDTF">2026-03-10T19:17:52Z</dcterms:created>
  <dcterms:modified xsi:type="dcterms:W3CDTF">2026-04-01T22:58:02Z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0x01010015373125B30C624482E5CCB36DAD3C96</vt:lpwstr>
  </property>
</Properties>
</file>