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E4683BC-22CB-48D5-B210-7D53DA01AFDA}">
          <p14:sldIdLst>
            <p14:sldId id="256"/>
            <p14:sldId id="257"/>
            <p14:sldId id="258"/>
            <p14:sldId id="259"/>
            <p14:sldId id="260"/>
            <p14:sldId id="261"/>
            <p14:sldId id="262"/>
            <p14:sldId id="263"/>
            <p14:sldId id="264"/>
            <p14:sldId id="265"/>
            <p14:sldId id="266"/>
            <p14:sldId id="267"/>
            <p14:sldId id="268"/>
            <p14:sldId id="269"/>
            <p14:sldId id="270"/>
            <p14:sldId id="27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44" autoAdjust="0"/>
    <p:restoredTop sz="94660"/>
  </p:normalViewPr>
  <p:slideViewPr>
    <p:cSldViewPr snapToGrid="0">
      <p:cViewPr varScale="1">
        <p:scale>
          <a:sx n="64" d="100"/>
          <a:sy n="64" d="100"/>
        </p:scale>
        <p:origin x="10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5DD886-36D2-484B-822F-5AB5315DA103}"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4983D803-8152-42E4-AE19-48AEF4EE9053}">
      <dgm:prSet/>
      <dgm:spPr/>
      <dgm:t>
        <a:bodyPr/>
        <a:lstStyle/>
        <a:p>
          <a:r>
            <a:rPr lang="en-GB" dirty="0"/>
            <a:t>This chart shows the estimated cash flow for the first 12 months of the business. In the early months, the gym operates at a loss because of high operating costs such as rent, staff salaries, and utilities.</a:t>
          </a:r>
          <a:endParaRPr lang="en-US" dirty="0"/>
        </a:p>
      </dgm:t>
    </dgm:pt>
    <dgm:pt modelId="{506E1499-30C8-4B4C-9F78-2242BC915EBE}" type="parTrans" cxnId="{A2696D8A-A2DB-4336-AAB0-FA2A9A4F3159}">
      <dgm:prSet/>
      <dgm:spPr/>
      <dgm:t>
        <a:bodyPr/>
        <a:lstStyle/>
        <a:p>
          <a:endParaRPr lang="en-US"/>
        </a:p>
      </dgm:t>
    </dgm:pt>
    <dgm:pt modelId="{285F4B3F-7B5A-42C1-A95C-A9FB120DAC44}" type="sibTrans" cxnId="{A2696D8A-A2DB-4336-AAB0-FA2A9A4F3159}">
      <dgm:prSet/>
      <dgm:spPr/>
      <dgm:t>
        <a:bodyPr/>
        <a:lstStyle/>
        <a:p>
          <a:endParaRPr lang="en-US"/>
        </a:p>
      </dgm:t>
    </dgm:pt>
    <dgm:pt modelId="{C95100FC-BC94-4E2C-892D-E0ED3A1B7702}">
      <dgm:prSet/>
      <dgm:spPr/>
      <dgm:t>
        <a:bodyPr/>
        <a:lstStyle/>
        <a:p>
          <a:r>
            <a:rPr lang="en-GB" dirty="0"/>
            <a:t>However, as membership increases from around 100 members to approximately 250 members, revenue gradually increases. </a:t>
          </a:r>
          <a:endParaRPr lang="en-US" dirty="0"/>
        </a:p>
      </dgm:t>
    </dgm:pt>
    <dgm:pt modelId="{D2C1C343-516F-4749-A9F0-557C10C88140}" type="parTrans" cxnId="{D242AF81-5D21-4E05-8A0E-E1B914DC320C}">
      <dgm:prSet/>
      <dgm:spPr/>
      <dgm:t>
        <a:bodyPr/>
        <a:lstStyle/>
        <a:p>
          <a:endParaRPr lang="en-US"/>
        </a:p>
      </dgm:t>
    </dgm:pt>
    <dgm:pt modelId="{220773ED-69C1-40ED-AD5E-4CAB8344299E}" type="sibTrans" cxnId="{D242AF81-5D21-4E05-8A0E-E1B914DC320C}">
      <dgm:prSet/>
      <dgm:spPr/>
      <dgm:t>
        <a:bodyPr/>
        <a:lstStyle/>
        <a:p>
          <a:endParaRPr lang="en-US"/>
        </a:p>
      </dgm:t>
    </dgm:pt>
    <dgm:pt modelId="{44BFFCCD-726A-4D29-AFFE-FC5C2288E28B}">
      <dgm:prSet/>
      <dgm:spPr/>
      <dgm:t>
        <a:bodyPr/>
        <a:lstStyle/>
        <a:p>
          <a:r>
            <a:rPr lang="en-GB"/>
            <a:t>By the end of the first year, the business is close to breaking even. This is typical for new gyms, as it takes time to build a strong membership base.</a:t>
          </a:r>
          <a:endParaRPr lang="en-US"/>
        </a:p>
      </dgm:t>
    </dgm:pt>
    <dgm:pt modelId="{922D8237-783D-46CE-BE86-5AA0FDAE54B5}" type="parTrans" cxnId="{44BAE53F-2B0C-44BE-8DF9-CAFAA3A5B04E}">
      <dgm:prSet/>
      <dgm:spPr/>
      <dgm:t>
        <a:bodyPr/>
        <a:lstStyle/>
        <a:p>
          <a:endParaRPr lang="en-US"/>
        </a:p>
      </dgm:t>
    </dgm:pt>
    <dgm:pt modelId="{578CFA0A-5C3A-40CC-A87E-2F603932B829}" type="sibTrans" cxnId="{44BAE53F-2B0C-44BE-8DF9-CAFAA3A5B04E}">
      <dgm:prSet/>
      <dgm:spPr/>
      <dgm:t>
        <a:bodyPr/>
        <a:lstStyle/>
        <a:p>
          <a:endParaRPr lang="en-US"/>
        </a:p>
      </dgm:t>
    </dgm:pt>
    <dgm:pt modelId="{9E7FBEC8-73E8-4692-A725-D8540759D30E}" type="pres">
      <dgm:prSet presAssocID="{E05DD886-36D2-484B-822F-5AB5315DA103}" presName="compositeShape" presStyleCnt="0">
        <dgm:presLayoutVars>
          <dgm:chMax val="7"/>
          <dgm:dir/>
          <dgm:resizeHandles val="exact"/>
        </dgm:presLayoutVars>
      </dgm:prSet>
      <dgm:spPr/>
    </dgm:pt>
    <dgm:pt modelId="{3CAF2224-80B8-4AB0-9E73-4A43AF392EA9}" type="pres">
      <dgm:prSet presAssocID="{E05DD886-36D2-484B-822F-5AB5315DA103}" presName="wedge1" presStyleLbl="node1" presStyleIdx="0" presStyleCnt="3" custLinFactNeighborX="1660" custLinFactNeighborY="2502"/>
      <dgm:spPr/>
    </dgm:pt>
    <dgm:pt modelId="{91315834-9867-42EE-8C59-7469D43C09CD}" type="pres">
      <dgm:prSet presAssocID="{E05DD886-36D2-484B-822F-5AB5315DA103}" presName="wedge1Tx" presStyleLbl="node1" presStyleIdx="0" presStyleCnt="3">
        <dgm:presLayoutVars>
          <dgm:chMax val="0"/>
          <dgm:chPref val="0"/>
          <dgm:bulletEnabled val="1"/>
        </dgm:presLayoutVars>
      </dgm:prSet>
      <dgm:spPr/>
    </dgm:pt>
    <dgm:pt modelId="{C556BB9E-1554-45F9-A759-1937D071EADF}" type="pres">
      <dgm:prSet presAssocID="{E05DD886-36D2-484B-822F-5AB5315DA103}" presName="wedge2" presStyleLbl="node1" presStyleIdx="1" presStyleCnt="3" custLinFactNeighborX="4151" custLinFactNeighborY="-474"/>
      <dgm:spPr/>
    </dgm:pt>
    <dgm:pt modelId="{2F32170A-00E7-4733-9967-5E398CE11243}" type="pres">
      <dgm:prSet presAssocID="{E05DD886-36D2-484B-822F-5AB5315DA103}" presName="wedge2Tx" presStyleLbl="node1" presStyleIdx="1" presStyleCnt="3">
        <dgm:presLayoutVars>
          <dgm:chMax val="0"/>
          <dgm:chPref val="0"/>
          <dgm:bulletEnabled val="1"/>
        </dgm:presLayoutVars>
      </dgm:prSet>
      <dgm:spPr/>
    </dgm:pt>
    <dgm:pt modelId="{DFCAAD06-4E87-46EC-B353-55ACD3244D6A}" type="pres">
      <dgm:prSet presAssocID="{E05DD886-36D2-484B-822F-5AB5315DA103}" presName="wedge3" presStyleLbl="node1" presStyleIdx="2" presStyleCnt="3" custLinFactNeighborX="2071" custLinFactNeighborY="-474"/>
      <dgm:spPr/>
    </dgm:pt>
    <dgm:pt modelId="{B77A19E9-4FFD-4304-8EBF-78814D1D5C61}" type="pres">
      <dgm:prSet presAssocID="{E05DD886-36D2-484B-822F-5AB5315DA103}" presName="wedge3Tx" presStyleLbl="node1" presStyleIdx="2" presStyleCnt="3">
        <dgm:presLayoutVars>
          <dgm:chMax val="0"/>
          <dgm:chPref val="0"/>
          <dgm:bulletEnabled val="1"/>
        </dgm:presLayoutVars>
      </dgm:prSet>
      <dgm:spPr/>
    </dgm:pt>
  </dgm:ptLst>
  <dgm:cxnLst>
    <dgm:cxn modelId="{B2E55E35-5B0C-4417-9BA4-EF670E68BA5C}" type="presOf" srcId="{E05DD886-36D2-484B-822F-5AB5315DA103}" destId="{9E7FBEC8-73E8-4692-A725-D8540759D30E}" srcOrd="0" destOrd="0" presId="urn:microsoft.com/office/officeart/2005/8/layout/chart3"/>
    <dgm:cxn modelId="{44BAE53F-2B0C-44BE-8DF9-CAFAA3A5B04E}" srcId="{E05DD886-36D2-484B-822F-5AB5315DA103}" destId="{44BFFCCD-726A-4D29-AFFE-FC5C2288E28B}" srcOrd="1" destOrd="0" parTransId="{922D8237-783D-46CE-BE86-5AA0FDAE54B5}" sibTransId="{578CFA0A-5C3A-40CC-A87E-2F603932B829}"/>
    <dgm:cxn modelId="{1A0DEA71-7D66-4635-8F65-D5544C99A887}" type="presOf" srcId="{4983D803-8152-42E4-AE19-48AEF4EE9053}" destId="{DFCAAD06-4E87-46EC-B353-55ACD3244D6A}" srcOrd="0" destOrd="0" presId="urn:microsoft.com/office/officeart/2005/8/layout/chart3"/>
    <dgm:cxn modelId="{2FF9CA59-6334-48F8-890B-698B6C999F54}" type="presOf" srcId="{44BFFCCD-726A-4D29-AFFE-FC5C2288E28B}" destId="{2F32170A-00E7-4733-9967-5E398CE11243}" srcOrd="1" destOrd="0" presId="urn:microsoft.com/office/officeart/2005/8/layout/chart3"/>
    <dgm:cxn modelId="{D242AF81-5D21-4E05-8A0E-E1B914DC320C}" srcId="{E05DD886-36D2-484B-822F-5AB5315DA103}" destId="{C95100FC-BC94-4E2C-892D-E0ED3A1B7702}" srcOrd="0" destOrd="0" parTransId="{D2C1C343-516F-4749-A9F0-557C10C88140}" sibTransId="{220773ED-69C1-40ED-AD5E-4CAB8344299E}"/>
    <dgm:cxn modelId="{6BB1FC86-526F-4158-8879-C09FE09DFA31}" type="presOf" srcId="{4983D803-8152-42E4-AE19-48AEF4EE9053}" destId="{B77A19E9-4FFD-4304-8EBF-78814D1D5C61}" srcOrd="1" destOrd="0" presId="urn:microsoft.com/office/officeart/2005/8/layout/chart3"/>
    <dgm:cxn modelId="{A2696D8A-A2DB-4336-AAB0-FA2A9A4F3159}" srcId="{E05DD886-36D2-484B-822F-5AB5315DA103}" destId="{4983D803-8152-42E4-AE19-48AEF4EE9053}" srcOrd="2" destOrd="0" parTransId="{506E1499-30C8-4B4C-9F78-2242BC915EBE}" sibTransId="{285F4B3F-7B5A-42C1-A95C-A9FB120DAC44}"/>
    <dgm:cxn modelId="{C67B1EBA-D8F0-4A29-A659-4B104E90DEE3}" type="presOf" srcId="{C95100FC-BC94-4E2C-892D-E0ED3A1B7702}" destId="{91315834-9867-42EE-8C59-7469D43C09CD}" srcOrd="1" destOrd="0" presId="urn:microsoft.com/office/officeart/2005/8/layout/chart3"/>
    <dgm:cxn modelId="{6D2FA6CA-7437-497B-A1AA-F5F60F9B77C6}" type="presOf" srcId="{44BFFCCD-726A-4D29-AFFE-FC5C2288E28B}" destId="{C556BB9E-1554-45F9-A759-1937D071EADF}" srcOrd="0" destOrd="0" presId="urn:microsoft.com/office/officeart/2005/8/layout/chart3"/>
    <dgm:cxn modelId="{8C166EE7-CB84-474F-891E-00213B7D3DA4}" type="presOf" srcId="{C95100FC-BC94-4E2C-892D-E0ED3A1B7702}" destId="{3CAF2224-80B8-4AB0-9E73-4A43AF392EA9}" srcOrd="0" destOrd="0" presId="urn:microsoft.com/office/officeart/2005/8/layout/chart3"/>
    <dgm:cxn modelId="{E166B311-E9C2-4120-B856-A8553668F8C7}" type="presParOf" srcId="{9E7FBEC8-73E8-4692-A725-D8540759D30E}" destId="{3CAF2224-80B8-4AB0-9E73-4A43AF392EA9}" srcOrd="0" destOrd="0" presId="urn:microsoft.com/office/officeart/2005/8/layout/chart3"/>
    <dgm:cxn modelId="{30B0E736-A48E-455F-B67D-74AB9863F77C}" type="presParOf" srcId="{9E7FBEC8-73E8-4692-A725-D8540759D30E}" destId="{91315834-9867-42EE-8C59-7469D43C09CD}" srcOrd="1" destOrd="0" presId="urn:microsoft.com/office/officeart/2005/8/layout/chart3"/>
    <dgm:cxn modelId="{B5145735-0779-415B-812D-212D2A82CED0}" type="presParOf" srcId="{9E7FBEC8-73E8-4692-A725-D8540759D30E}" destId="{C556BB9E-1554-45F9-A759-1937D071EADF}" srcOrd="2" destOrd="0" presId="urn:microsoft.com/office/officeart/2005/8/layout/chart3"/>
    <dgm:cxn modelId="{5CCC0B16-9642-4D4C-8B85-933643FC58CE}" type="presParOf" srcId="{9E7FBEC8-73E8-4692-A725-D8540759D30E}" destId="{2F32170A-00E7-4733-9967-5E398CE11243}" srcOrd="3" destOrd="0" presId="urn:microsoft.com/office/officeart/2005/8/layout/chart3"/>
    <dgm:cxn modelId="{8E8A1707-46F5-4DC3-ACDA-36BCAE3B43AB}" type="presParOf" srcId="{9E7FBEC8-73E8-4692-A725-D8540759D30E}" destId="{DFCAAD06-4E87-46EC-B353-55ACD3244D6A}" srcOrd="4" destOrd="0" presId="urn:microsoft.com/office/officeart/2005/8/layout/chart3"/>
    <dgm:cxn modelId="{DBB0E86D-4D3A-47CD-95C0-E9B2897180FD}" type="presParOf" srcId="{9E7FBEC8-73E8-4692-A725-D8540759D30E}" destId="{B77A19E9-4FFD-4304-8EBF-78814D1D5C61}"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F2224-80B8-4AB0-9E73-4A43AF392EA9}">
      <dsp:nvSpPr>
        <dsp:cNvPr id="0" name=""/>
        <dsp:cNvSpPr/>
      </dsp:nvSpPr>
      <dsp:spPr>
        <a:xfrm>
          <a:off x="1129781" y="626951"/>
          <a:ext cx="5949595" cy="5949595"/>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However, as membership increases from around 100 members to approximately 250 members, revenue gradually increases. </a:t>
          </a:r>
          <a:endParaRPr lang="en-US" sz="1000" kern="1200" dirty="0"/>
        </a:p>
      </dsp:txBody>
      <dsp:txXfrm>
        <a:off x="4364519" y="1724793"/>
        <a:ext cx="2018612" cy="1983198"/>
      </dsp:txXfrm>
    </dsp:sp>
    <dsp:sp modelId="{C556BB9E-1554-45F9-A759-1937D071EADF}">
      <dsp:nvSpPr>
        <dsp:cNvPr id="0" name=""/>
        <dsp:cNvSpPr/>
      </dsp:nvSpPr>
      <dsp:spPr>
        <a:xfrm>
          <a:off x="971298" y="626962"/>
          <a:ext cx="5949595" cy="5949595"/>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By the end of the first year, the business is close to breaking even. This is typical for new gyms, as it takes time to build a strong membership base.</a:t>
          </a:r>
          <a:endParaRPr lang="en-US" sz="1000" kern="1200"/>
        </a:p>
      </dsp:txBody>
      <dsp:txXfrm>
        <a:off x="2600354" y="4380874"/>
        <a:ext cx="2691483" cy="1841541"/>
      </dsp:txXfrm>
    </dsp:sp>
    <dsp:sp modelId="{DFCAAD06-4E87-46EC-B353-55ACD3244D6A}">
      <dsp:nvSpPr>
        <dsp:cNvPr id="0" name=""/>
        <dsp:cNvSpPr/>
      </dsp:nvSpPr>
      <dsp:spPr>
        <a:xfrm>
          <a:off x="847546" y="626962"/>
          <a:ext cx="5949595" cy="5949595"/>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This chart shows the estimated cash flow for the first 12 months of the business. In the early months, the gym operates at a loss because of high operating costs such as rent, staff salaries, and utilities.</a:t>
          </a:r>
          <a:endParaRPr lang="en-US" sz="1000" kern="1200" dirty="0"/>
        </a:p>
      </dsp:txBody>
      <dsp:txXfrm>
        <a:off x="1485003" y="1795633"/>
        <a:ext cx="2018612" cy="1983198"/>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471290-744C-4C06-97FF-9FD53D03C89F}"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AA0E65-72F4-4E68-B6F4-21BC2857C29E}" type="slidenum">
              <a:rPr lang="en-GB" smtClean="0"/>
              <a:t>‹#›</a:t>
            </a:fld>
            <a:endParaRPr lang="en-GB"/>
          </a:p>
        </p:txBody>
      </p:sp>
    </p:spTree>
    <p:extLst>
      <p:ext uri="{BB962C8B-B14F-4D97-AF65-F5344CB8AC3E}">
        <p14:creationId xmlns:p14="http://schemas.microsoft.com/office/powerpoint/2010/main" val="171977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3/15/2026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974638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3/15/2026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52121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3/15/2026</a:t>
            </a:fld>
            <a:endParaRPr lang="en-US" dirty="0"/>
          </a:p>
        </p:txBody>
      </p:sp>
    </p:spTree>
    <p:extLst>
      <p:ext uri="{BB962C8B-B14F-4D97-AF65-F5344CB8AC3E}">
        <p14:creationId xmlns:p14="http://schemas.microsoft.com/office/powerpoint/2010/main" val="1547857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3/15/2026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35109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3/15/2026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21730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3/15/2026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89815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3/15/2026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15438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3/15/2026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45730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3/15/2026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98687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3/15/2026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59262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3/15/2026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6382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3/15/2026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55184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thumbs.dreamstime.com/b/women-fitness-gym-workout-illustration-diverse-group-exercise-vibrant-exercising-modern-using-treadmills-weights-361237650.jp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static.vecteezy.com/system/resources/previews/022/388/119/original/women-entrepreneurs-and-conferences-illustration-in-doodle-style-vector.jpg"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i.pinimg.com/736x/27/50/7c/27507cc3e4b75308a37380cac24ac915--spot-illustration-puzzle-illustration.jpg"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c8.alamy.com/comp/2W97T7N/4ps-model-of-marketing-mix-infographic-presentation-template-with-icons-has-4-steps-such-as-product-place-price-and-promotion-concept-for-offer-the-2W97T7N.jpg"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svgsilh.com/image/2033590.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startuploans.co.uk/"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cdn.vectorstock.com/i/1000v/71/61/woman-with-question-mark-vector-45467161.jp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8E705-D6D4-2811-B67E-CE58F081C3AF}"/>
              </a:ext>
            </a:extLst>
          </p:cNvPr>
          <p:cNvSpPr>
            <a:spLocks noGrp="1"/>
          </p:cNvSpPr>
          <p:nvPr>
            <p:ph type="ctrTitle"/>
          </p:nvPr>
        </p:nvSpPr>
        <p:spPr>
          <a:xfrm>
            <a:off x="299803" y="509666"/>
            <a:ext cx="5964519" cy="2720714"/>
          </a:xfrm>
        </p:spPr>
        <p:txBody>
          <a:bodyPr vert="horz" lIns="109728" tIns="109728" rIns="109728" bIns="91440" rtlCol="0" anchor="b">
            <a:normAutofit/>
          </a:bodyPr>
          <a:lstStyle/>
          <a:p>
            <a:r>
              <a:rPr lang="en-US" sz="3200" dirty="0">
                <a:solidFill>
                  <a:schemeClr val="tx1">
                    <a:lumMod val="75000"/>
                    <a:lumOff val="25000"/>
                  </a:schemeClr>
                </a:solidFill>
                <a:latin typeface="+mn-lt"/>
                <a:cs typeface="Arial" panose="020B0604020202020204" pitchFamily="34" charset="0"/>
              </a:rPr>
              <a:t>Business Plan</a:t>
            </a:r>
            <a:br>
              <a:rPr lang="en-US" sz="3200" dirty="0">
                <a:solidFill>
                  <a:schemeClr val="tx1">
                    <a:lumMod val="75000"/>
                    <a:lumOff val="25000"/>
                  </a:schemeClr>
                </a:solidFill>
                <a:latin typeface="+mn-lt"/>
                <a:cs typeface="Arial" panose="020B0604020202020204" pitchFamily="34" charset="0"/>
              </a:rPr>
            </a:br>
            <a:br>
              <a:rPr lang="en-US" sz="3200" dirty="0">
                <a:solidFill>
                  <a:schemeClr val="tx1">
                    <a:lumMod val="75000"/>
                    <a:lumOff val="25000"/>
                  </a:schemeClr>
                </a:solidFill>
                <a:latin typeface="+mn-lt"/>
                <a:cs typeface="Arial" panose="020B0604020202020204" pitchFamily="34" charset="0"/>
              </a:rPr>
            </a:br>
            <a:r>
              <a:rPr lang="en-US" sz="3200" dirty="0">
                <a:solidFill>
                  <a:schemeClr val="tx1">
                    <a:lumMod val="75000"/>
                    <a:lumOff val="25000"/>
                  </a:schemeClr>
                </a:solidFill>
                <a:latin typeface="+mn-lt"/>
                <a:cs typeface="Arial" panose="020B0604020202020204" pitchFamily="34" charset="0"/>
              </a:rPr>
              <a:t>Women-Only Gym in Tamworth, Staffordshire</a:t>
            </a:r>
          </a:p>
        </p:txBody>
      </p:sp>
      <p:sp>
        <p:nvSpPr>
          <p:cNvPr id="3" name="Subtitle 2">
            <a:extLst>
              <a:ext uri="{FF2B5EF4-FFF2-40B4-BE49-F238E27FC236}">
                <a16:creationId xmlns:a16="http://schemas.microsoft.com/office/drawing/2014/main" id="{F8FE3A81-D3C8-3F03-71F2-1C7E5165D44C}"/>
              </a:ext>
            </a:extLst>
          </p:cNvPr>
          <p:cNvSpPr>
            <a:spLocks noGrp="1"/>
          </p:cNvSpPr>
          <p:nvPr>
            <p:ph type="subTitle" idx="1"/>
          </p:nvPr>
        </p:nvSpPr>
        <p:spPr>
          <a:xfrm>
            <a:off x="1" y="3627621"/>
            <a:ext cx="7510072" cy="4152274"/>
          </a:xfrm>
        </p:spPr>
        <p:txBody>
          <a:bodyPr vert="horz" lIns="109728" tIns="109728" rIns="109728" bIns="91440" rtlCol="0">
            <a:normAutofit fontScale="77500" lnSpcReduction="20000"/>
          </a:bodyPr>
          <a:lstStyle/>
          <a:p>
            <a:r>
              <a:rPr lang="en-US" sz="2600" dirty="0">
                <a:solidFill>
                  <a:schemeClr val="tx1">
                    <a:lumMod val="75000"/>
                    <a:lumOff val="25000"/>
                  </a:schemeClr>
                </a:solidFill>
                <a:latin typeface="Arial" panose="020B0604020202020204" pitchFamily="34" charset="0"/>
                <a:cs typeface="Arial" panose="020B0604020202020204" pitchFamily="34" charset="0"/>
              </a:rPr>
              <a:t>  </a:t>
            </a:r>
            <a:r>
              <a:rPr lang="en-US" sz="2100" b="1" dirty="0">
                <a:solidFill>
                  <a:schemeClr val="tx1">
                    <a:lumMod val="75000"/>
                    <a:lumOff val="25000"/>
                  </a:schemeClr>
                </a:solidFill>
                <a:latin typeface="Arial" panose="020B0604020202020204" pitchFamily="34" charset="0"/>
                <a:cs typeface="Arial" panose="020B0604020202020204" pitchFamily="34" charset="0"/>
              </a:rPr>
              <a:t>MODULE: Entrepreneurship</a:t>
            </a:r>
            <a:endParaRPr lang="en-US" sz="2100" dirty="0">
              <a:solidFill>
                <a:schemeClr val="tx1">
                  <a:lumMod val="75000"/>
                  <a:lumOff val="25000"/>
                </a:schemeClr>
              </a:solidFill>
              <a:latin typeface="Arial" panose="020B0604020202020204" pitchFamily="34" charset="0"/>
              <a:cs typeface="Arial" panose="020B0604020202020204" pitchFamily="34" charset="0"/>
            </a:endParaRPr>
          </a:p>
          <a:p>
            <a:r>
              <a:rPr lang="en-US" sz="2100" b="1" dirty="0">
                <a:solidFill>
                  <a:schemeClr val="tx1">
                    <a:lumMod val="75000"/>
                    <a:lumOff val="25000"/>
                  </a:schemeClr>
                </a:solidFill>
                <a:latin typeface="Arial" panose="020B0604020202020204" pitchFamily="34" charset="0"/>
                <a:cs typeface="Arial" panose="020B0604020202020204" pitchFamily="34" charset="0"/>
              </a:rPr>
              <a:t>   MODULE CODE: LCBB5013</a:t>
            </a:r>
            <a:endParaRPr lang="en-US" sz="2100" dirty="0">
              <a:solidFill>
                <a:schemeClr val="tx1">
                  <a:lumMod val="75000"/>
                  <a:lumOff val="25000"/>
                </a:schemeClr>
              </a:solidFill>
              <a:latin typeface="Arial" panose="020B0604020202020204" pitchFamily="34" charset="0"/>
              <a:cs typeface="Arial" panose="020B0604020202020204" pitchFamily="34" charset="0"/>
            </a:endParaRPr>
          </a:p>
          <a:p>
            <a:r>
              <a:rPr lang="en-US" sz="2100" b="1" dirty="0">
                <a:solidFill>
                  <a:schemeClr val="tx1">
                    <a:lumMod val="75000"/>
                    <a:lumOff val="25000"/>
                  </a:schemeClr>
                </a:solidFill>
                <a:latin typeface="Arial" panose="020B0604020202020204" pitchFamily="34" charset="0"/>
                <a:cs typeface="Arial" panose="020B0604020202020204" pitchFamily="34" charset="0"/>
              </a:rPr>
              <a:t>   TUTOR: </a:t>
            </a:r>
            <a:r>
              <a:rPr lang="en-US" sz="2100" b="1" dirty="0" err="1">
                <a:solidFill>
                  <a:schemeClr val="tx1">
                    <a:lumMod val="75000"/>
                    <a:lumOff val="25000"/>
                  </a:schemeClr>
                </a:solidFill>
                <a:latin typeface="Arial" panose="020B0604020202020204" pitchFamily="34" charset="0"/>
                <a:cs typeface="Arial" panose="020B0604020202020204" pitchFamily="34" charset="0"/>
              </a:rPr>
              <a:t>Fouziya</a:t>
            </a:r>
            <a:r>
              <a:rPr lang="en-US" sz="2100" b="1" dirty="0">
                <a:solidFill>
                  <a:schemeClr val="tx1">
                    <a:lumMod val="75000"/>
                    <a:lumOff val="25000"/>
                  </a:schemeClr>
                </a:solidFill>
                <a:latin typeface="Arial" panose="020B0604020202020204" pitchFamily="34" charset="0"/>
                <a:cs typeface="Arial" panose="020B0604020202020204" pitchFamily="34" charset="0"/>
              </a:rPr>
              <a:t> Farheen</a:t>
            </a:r>
            <a:endParaRPr lang="en-US" sz="2100" dirty="0">
              <a:solidFill>
                <a:schemeClr val="tx1">
                  <a:lumMod val="75000"/>
                  <a:lumOff val="25000"/>
                </a:schemeClr>
              </a:solidFill>
              <a:latin typeface="Arial" panose="020B0604020202020204" pitchFamily="34" charset="0"/>
              <a:cs typeface="Arial" panose="020B0604020202020204" pitchFamily="34" charset="0"/>
            </a:endParaRPr>
          </a:p>
          <a:p>
            <a:r>
              <a:rPr lang="en-US" sz="2100" b="1" dirty="0">
                <a:solidFill>
                  <a:schemeClr val="tx1">
                    <a:lumMod val="75000"/>
                    <a:lumOff val="25000"/>
                  </a:schemeClr>
                </a:solidFill>
                <a:latin typeface="Arial" panose="020B0604020202020204" pitchFamily="34" charset="0"/>
                <a:cs typeface="Arial" panose="020B0604020202020204" pitchFamily="34" charset="0"/>
              </a:rPr>
              <a:t>   STUDENT: Andrada Comarita</a:t>
            </a:r>
          </a:p>
          <a:p>
            <a:r>
              <a:rPr lang="en-US" sz="2100" b="1" dirty="0">
                <a:solidFill>
                  <a:schemeClr val="tx1">
                    <a:lumMod val="75000"/>
                    <a:lumOff val="25000"/>
                  </a:schemeClr>
                </a:solidFill>
                <a:latin typeface="Arial" panose="020B0604020202020204" pitchFamily="34" charset="0"/>
                <a:cs typeface="Arial" panose="020B0604020202020204" pitchFamily="34" charset="0"/>
              </a:rPr>
              <a:t>                    - 2238778 -</a:t>
            </a:r>
            <a:endParaRPr lang="en-US" sz="2100" dirty="0">
              <a:solidFill>
                <a:schemeClr val="tx1">
                  <a:lumMod val="75000"/>
                  <a:lumOff val="25000"/>
                </a:schemeClr>
              </a:solidFill>
              <a:latin typeface="Arial" panose="020B0604020202020204" pitchFamily="34" charset="0"/>
              <a:cs typeface="Arial" panose="020B0604020202020204" pitchFamily="34" charset="0"/>
            </a:endParaRP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a:p>
            <a:r>
              <a:rPr lang="en-US" sz="600" dirty="0">
                <a:solidFill>
                  <a:schemeClr val="tx1">
                    <a:lumMod val="75000"/>
                    <a:lumOff val="25000"/>
                  </a:schemeClr>
                </a:solidFill>
              </a:rPr>
              <a:t> </a:t>
            </a:r>
          </a:p>
        </p:txBody>
      </p:sp>
      <p:pic>
        <p:nvPicPr>
          <p:cNvPr id="4" name="Picture 3">
            <a:extLst>
              <a:ext uri="{FF2B5EF4-FFF2-40B4-BE49-F238E27FC236}">
                <a16:creationId xmlns:a16="http://schemas.microsoft.com/office/drawing/2014/main" id="{DE6B896A-0E84-2FCD-16B2-FFF3D5CC46B3}"/>
              </a:ext>
            </a:extLst>
          </p:cNvPr>
          <p:cNvPicPr>
            <a:picLocks noChangeAspect="1"/>
          </p:cNvPicPr>
          <p:nvPr/>
        </p:nvPicPr>
        <p:blipFill>
          <a:blip r:embed="rId2"/>
          <a:srcRect l="1739" r="51711"/>
          <a:stretch>
            <a:fillRect/>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138431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3910B73-C4E5-779D-6C6B-72D966B96B1F}"/>
              </a:ext>
            </a:extLst>
          </p:cNvPr>
          <p:cNvPicPr>
            <a:picLocks noChangeAspect="1"/>
          </p:cNvPicPr>
          <p:nvPr/>
        </p:nvPicPr>
        <p:blipFill>
          <a:blip r:embed="rId2">
            <a:extLst>
              <a:ext uri="{BEBA8EAE-BF5A-486C-A8C5-ECC9F3942E4B}">
                <a14:imgProps xmlns:a14="http://schemas.microsoft.com/office/drawing/2010/main">
                  <a14:imgLayer r:embed="rId3">
                    <a14:imgEffect>
                      <a14:artisticGlowEdges trans="100000" smoothness="9"/>
                    </a14:imgEffect>
                  </a14:imgLayer>
                </a14:imgProps>
              </a:ext>
              <a:ext uri="{28A0092B-C50C-407E-A947-70E740481C1C}">
                <a14:useLocalDpi xmlns:a14="http://schemas.microsoft.com/office/drawing/2010/main" val="0"/>
              </a:ext>
            </a:extLst>
          </a:blip>
          <a:stretch>
            <a:fillRect/>
          </a:stretch>
        </p:blipFill>
        <p:spPr>
          <a:xfrm>
            <a:off x="-152890" y="0"/>
            <a:ext cx="5277665" cy="3885755"/>
          </a:xfrm>
          <a:prstGeom prst="rect">
            <a:avLst/>
          </a:prstGeom>
          <a:effectLst>
            <a:reflection stA="45000" endPos="65000" dist="50800" dir="5400000" sy="-100000" algn="bl" rotWithShape="0"/>
          </a:effectLst>
        </p:spPr>
      </p:pic>
      <p:sp>
        <p:nvSpPr>
          <p:cNvPr id="4" name="TextBox 3">
            <a:extLst>
              <a:ext uri="{FF2B5EF4-FFF2-40B4-BE49-F238E27FC236}">
                <a16:creationId xmlns:a16="http://schemas.microsoft.com/office/drawing/2014/main" id="{51B81FCD-D5A4-A190-05A9-71A4C4B38CDB}"/>
              </a:ext>
            </a:extLst>
          </p:cNvPr>
          <p:cNvSpPr txBox="1"/>
          <p:nvPr/>
        </p:nvSpPr>
        <p:spPr>
          <a:xfrm>
            <a:off x="5284922" y="108488"/>
            <a:ext cx="6602277" cy="6463308"/>
          </a:xfrm>
          <a:prstGeom prst="rect">
            <a:avLst/>
          </a:prstGeom>
          <a:noFill/>
        </p:spPr>
        <p:txBody>
          <a:bodyPr wrap="square" rtlCol="0">
            <a:spAutoFit/>
          </a:bodyPr>
          <a:lstStyle/>
          <a:p>
            <a:r>
              <a:rPr lang="en-GB" dirty="0"/>
              <a:t>Introduction</a:t>
            </a:r>
          </a:p>
          <a:p>
            <a:r>
              <a:rPr lang="en-GB" dirty="0"/>
              <a:t>The health and fitness industry in the United Kingdom has experienced substantial growth over the past decade as awareness of the importance of physical activity and healthy lifestyles has increased.</a:t>
            </a:r>
          </a:p>
          <a:p>
            <a:endParaRPr lang="en-GB" dirty="0"/>
          </a:p>
          <a:p>
            <a:r>
              <a:rPr lang="en-GB" dirty="0"/>
              <a:t>Despite the expansion of the fitness industry, certain groups within society still face barriers to participating in traditional gym environments. Women, in particular, often report feeling uncomfortable, self-conscious, or intimidated in mixed-gender gyms. Research conducted by Sport England suggests that women are less likely to engage in regular exercise due to concerns about body image, fear of judgement, and lack of confidence in traditional fitness settings (Sport England, 2023). These barriers highlight the need for more inclusive fitness spaces designed to meet the specific needs of women.</a:t>
            </a:r>
          </a:p>
          <a:p>
            <a:endParaRPr lang="en-GB" dirty="0"/>
          </a:p>
          <a:p>
            <a:r>
              <a:rPr lang="en-GB" dirty="0"/>
              <a:t>This business plan proposes the establishment of a women-only gym located in Tamworth, a market town in Staffordshire, England. While Tamworth has several traditional gyms and fitness facilities, there is currently no women-only gym within the town itself. </a:t>
            </a:r>
          </a:p>
        </p:txBody>
      </p:sp>
    </p:spTree>
    <p:extLst>
      <p:ext uri="{BB962C8B-B14F-4D97-AF65-F5344CB8AC3E}">
        <p14:creationId xmlns:p14="http://schemas.microsoft.com/office/powerpoint/2010/main" val="34525890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06F37C-A8A9-2812-6048-18DFC4F0D47E}"/>
              </a:ext>
            </a:extLst>
          </p:cNvPr>
          <p:cNvSpPr txBox="1"/>
          <p:nvPr/>
        </p:nvSpPr>
        <p:spPr>
          <a:xfrm>
            <a:off x="6385810" y="612844"/>
            <a:ext cx="5621311" cy="5632311"/>
          </a:xfrm>
          <a:prstGeom prst="rect">
            <a:avLst/>
          </a:prstGeom>
          <a:noFill/>
        </p:spPr>
        <p:txBody>
          <a:bodyPr wrap="square" rtlCol="0">
            <a:spAutoFit/>
          </a:bodyPr>
          <a:lstStyle/>
          <a:p>
            <a:r>
              <a:rPr lang="en-GB" dirty="0"/>
              <a:t>The gym will focus not only on physical fitness but also on mental wellbeing, confidence building, and community support.</a:t>
            </a:r>
          </a:p>
          <a:p>
            <a:endParaRPr lang="en-GB" dirty="0"/>
          </a:p>
          <a:p>
            <a:r>
              <a:rPr lang="en-GB" dirty="0"/>
              <a:t> The concept aims to remove many of the barriers that prevent women from participating in traditional gym environments.</a:t>
            </a:r>
          </a:p>
          <a:p>
            <a:endParaRPr lang="en-GB" dirty="0"/>
          </a:p>
          <a:p>
            <a:r>
              <a:rPr lang="en-GB" dirty="0"/>
              <a:t>Many women prefer exercising in environments where they feel comfortable and supported, rather than feeling judged or intimidated. Studies show that social factors and perceptions of safety significantly influence women's participation in physical activity (Sport England, 2023).</a:t>
            </a:r>
          </a:p>
          <a:p>
            <a:endParaRPr lang="en-GB" dirty="0"/>
          </a:p>
          <a:p>
            <a:r>
              <a:rPr lang="en-GB" dirty="0"/>
              <a:t> A women-only gym can therefore encourage more women to begin exercising and </a:t>
            </a:r>
            <a:r>
              <a:rPr lang="en-GB" dirty="0" err="1"/>
              <a:t>maintainig</a:t>
            </a:r>
            <a:r>
              <a:rPr lang="en-GB" dirty="0"/>
              <a:t> regular fitness routines.</a:t>
            </a:r>
          </a:p>
          <a:p>
            <a:endParaRPr lang="en-GB" dirty="0"/>
          </a:p>
        </p:txBody>
      </p:sp>
      <p:pic>
        <p:nvPicPr>
          <p:cNvPr id="6" name="Picture 5">
            <a:hlinkClick r:id="rId2"/>
            <a:extLst>
              <a:ext uri="{FF2B5EF4-FFF2-40B4-BE49-F238E27FC236}">
                <a16:creationId xmlns:a16="http://schemas.microsoft.com/office/drawing/2014/main" id="{2697BC35-D2A6-D209-0284-ED782D320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359" y="149901"/>
            <a:ext cx="5408746" cy="58086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81775485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EF6FDF-8E47-C322-C293-68EF06DFB49E}"/>
              </a:ext>
            </a:extLst>
          </p:cNvPr>
          <p:cNvSpPr txBox="1"/>
          <p:nvPr/>
        </p:nvSpPr>
        <p:spPr>
          <a:xfrm>
            <a:off x="704538" y="612844"/>
            <a:ext cx="4212236" cy="5632311"/>
          </a:xfrm>
          <a:prstGeom prst="rect">
            <a:avLst/>
          </a:prstGeom>
          <a:noFill/>
          <a:effectLst/>
        </p:spPr>
        <p:txBody>
          <a:bodyPr wrap="square" rtlCol="0">
            <a:spAutoFit/>
          </a:bodyPr>
          <a:lstStyle/>
          <a:p>
            <a:r>
              <a:rPr lang="en-GB" dirty="0"/>
              <a:t>In addition to traditional fitness services, the gym will incorporate wellness-focused programmes. These may include nutrition advice, lifestyle coaching, and workshops on topics such as stress management and mental health. This holistic approach reflects growing consumer interest in wellness and self-care within the fitness industry (IBISWorld, 2024). Finally, the gym will aim to build a strong community atmosphere. Social events, fitness challenges, and group workshops will encourage members to interact and support each other. Creating a supportive community can improve customer satisfaction and increase long-term membership retention. </a:t>
            </a:r>
          </a:p>
        </p:txBody>
      </p:sp>
      <p:pic>
        <p:nvPicPr>
          <p:cNvPr id="4" name="Picture 3">
            <a:extLst>
              <a:ext uri="{FF2B5EF4-FFF2-40B4-BE49-F238E27FC236}">
                <a16:creationId xmlns:a16="http://schemas.microsoft.com/office/drawing/2014/main" id="{82B990ED-AB35-78E7-1117-6F8AEB377882}"/>
              </a:ext>
            </a:extLst>
          </p:cNvPr>
          <p:cNvPicPr>
            <a:picLocks noChangeAspect="1"/>
          </p:cNvPicPr>
          <p:nvPr/>
        </p:nvPicPr>
        <p:blipFill>
          <a:blip r:embed="rId2">
            <a:alphaModFix amt="14000"/>
            <a:extLst>
              <a:ext uri="{BEBA8EAE-BF5A-486C-A8C5-ECC9F3942E4B}">
                <a14:imgProps xmlns:a14="http://schemas.microsoft.com/office/drawing/2010/main">
                  <a14:imgLayer r:embed="rId3">
                    <a14:imgEffect>
                      <a14:saturation sat="167000"/>
                    </a14:imgEffect>
                  </a14:imgLayer>
                </a14:imgProps>
              </a:ext>
              <a:ext uri="{28A0092B-C50C-407E-A947-70E740481C1C}">
                <a14:useLocalDpi xmlns:a14="http://schemas.microsoft.com/office/drawing/2010/main" val="0"/>
              </a:ext>
            </a:extLst>
          </a:blip>
          <a:srcRect l="594" r="-1340"/>
          <a:stretch>
            <a:fillRect/>
          </a:stretch>
        </p:blipFill>
        <p:spPr>
          <a:xfrm>
            <a:off x="5111646" y="254833"/>
            <a:ext cx="7092354" cy="6348334"/>
          </a:xfrm>
          <a:prstGeom prst="ellipse">
            <a:avLst/>
          </a:prstGeom>
          <a:ln>
            <a:noFill/>
          </a:ln>
          <a:effectLst>
            <a:outerShdw blurRad="50800" dist="50800" dir="5400000" sx="99000" sy="99000" algn="ctr" rotWithShape="0">
              <a:srgbClr val="000000">
                <a:alpha val="0"/>
              </a:srgbClr>
            </a:outerShdw>
            <a:softEdge rad="112500"/>
          </a:effectLst>
        </p:spPr>
      </p:pic>
    </p:spTree>
    <p:extLst>
      <p:ext uri="{BB962C8B-B14F-4D97-AF65-F5344CB8AC3E}">
        <p14:creationId xmlns:p14="http://schemas.microsoft.com/office/powerpoint/2010/main" val="175558233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0E8B323D-C455-39A7-CF88-3C80B6976698}"/>
              </a:ext>
            </a:extLst>
          </p:cNvPr>
          <p:cNvPicPr>
            <a:picLocks noChangeAspect="1"/>
          </p:cNvPicPr>
          <p:nvPr/>
        </p:nvPicPr>
        <p:blipFill>
          <a:blip r:embed="rId3">
            <a:extLst>
              <a:ext uri="{28A0092B-C50C-407E-A947-70E740481C1C}">
                <a14:useLocalDpi xmlns:a14="http://schemas.microsoft.com/office/drawing/2010/main" val="0"/>
              </a:ext>
            </a:extLst>
          </a:blip>
          <a:srcRect r="-1" b="4760"/>
          <a:stretch>
            <a:fillRect/>
          </a:stretch>
        </p:blipFill>
        <p:spPr>
          <a:xfrm>
            <a:off x="5439103" y="1"/>
            <a:ext cx="6752896"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extBox 1">
            <a:extLst>
              <a:ext uri="{FF2B5EF4-FFF2-40B4-BE49-F238E27FC236}">
                <a16:creationId xmlns:a16="http://schemas.microsoft.com/office/drawing/2014/main" id="{10A6E7FB-F710-85F1-A0D6-1DF512EB331B}"/>
              </a:ext>
            </a:extLst>
          </p:cNvPr>
          <p:cNvSpPr txBox="1"/>
          <p:nvPr/>
        </p:nvSpPr>
        <p:spPr>
          <a:xfrm>
            <a:off x="110360" y="141890"/>
            <a:ext cx="5659819" cy="6306206"/>
          </a:xfrm>
          <a:prstGeom prst="rect">
            <a:avLst/>
          </a:prstGeom>
        </p:spPr>
        <p:txBody>
          <a:bodyPr vert="horz" lIns="109728" tIns="109728" rIns="109728" bIns="91440" rtlCol="0">
            <a:normAutofit lnSpcReduction="10000"/>
          </a:bodyPr>
          <a:lstStyle/>
          <a:p>
            <a:pPr>
              <a:lnSpc>
                <a:spcPct val="130000"/>
              </a:lnSpc>
              <a:spcBef>
                <a:spcPts val="930"/>
              </a:spcBef>
              <a:buFont typeface="Corbel" panose="020B0503020204020204" pitchFamily="34" charset="0"/>
            </a:pPr>
            <a:r>
              <a:rPr lang="en-US" spc="150" dirty="0">
                <a:solidFill>
                  <a:schemeClr val="tx1">
                    <a:lumMod val="75000"/>
                    <a:lumOff val="25000"/>
                  </a:schemeClr>
                </a:solidFill>
              </a:rPr>
              <a:t>Objectives</a:t>
            </a:r>
          </a:p>
          <a:p>
            <a:pPr>
              <a:lnSpc>
                <a:spcPct val="130000"/>
              </a:lnSpc>
              <a:spcBef>
                <a:spcPts val="930"/>
              </a:spcBef>
              <a:buFont typeface="Corbel" panose="020B0503020204020204" pitchFamily="34" charset="0"/>
            </a:pPr>
            <a:r>
              <a:rPr lang="en-US" spc="150" dirty="0">
                <a:solidFill>
                  <a:schemeClr val="tx1">
                    <a:lumMod val="75000"/>
                    <a:lumOff val="25000"/>
                  </a:schemeClr>
                </a:solidFill>
              </a:rPr>
              <a:t>The business aims to attract approximately 200 to 300 active members during its initial phase.</a:t>
            </a:r>
          </a:p>
          <a:p>
            <a:pPr>
              <a:lnSpc>
                <a:spcPct val="130000"/>
              </a:lnSpc>
              <a:spcBef>
                <a:spcPts val="930"/>
              </a:spcBef>
              <a:buFont typeface="Corbel" panose="020B0503020204020204" pitchFamily="34" charset="0"/>
            </a:pPr>
            <a:r>
              <a:rPr lang="en-US" spc="150" dirty="0">
                <a:solidFill>
                  <a:schemeClr val="tx1">
                    <a:lumMod val="75000"/>
                    <a:lumOff val="25000"/>
                  </a:schemeClr>
                </a:solidFill>
              </a:rPr>
              <a:t>Another short-term objective will be to build strong brand awareness within the Tamworth community. </a:t>
            </a:r>
          </a:p>
          <a:p>
            <a:pPr>
              <a:lnSpc>
                <a:spcPct val="130000"/>
              </a:lnSpc>
              <a:spcBef>
                <a:spcPts val="930"/>
              </a:spcBef>
              <a:buFont typeface="Corbel" panose="020B0503020204020204" pitchFamily="34" charset="0"/>
            </a:pPr>
            <a:r>
              <a:rPr lang="en-US" spc="150" dirty="0">
                <a:solidFill>
                  <a:schemeClr val="tx1">
                    <a:lumMod val="75000"/>
                    <a:lumOff val="25000"/>
                  </a:schemeClr>
                </a:solidFill>
              </a:rPr>
              <a:t>In the long term, the business aims to become the leading women-only fitness facility in Tamworth. The company may eventually expand its services by introducing </a:t>
            </a:r>
            <a:r>
              <a:rPr lang="en-US" spc="150" dirty="0" err="1">
                <a:solidFill>
                  <a:schemeClr val="tx1">
                    <a:lumMod val="75000"/>
                    <a:lumOff val="25000"/>
                  </a:schemeClr>
                </a:solidFill>
              </a:rPr>
              <a:t>specialised</a:t>
            </a:r>
            <a:r>
              <a:rPr lang="en-US" spc="150" dirty="0">
                <a:solidFill>
                  <a:schemeClr val="tx1">
                    <a:lumMod val="75000"/>
                    <a:lumOff val="25000"/>
                  </a:schemeClr>
                </a:solidFill>
              </a:rPr>
              <a:t> training </a:t>
            </a:r>
            <a:r>
              <a:rPr lang="en-US" spc="150" dirty="0" err="1">
                <a:solidFill>
                  <a:schemeClr val="tx1">
                    <a:lumMod val="75000"/>
                    <a:lumOff val="25000"/>
                  </a:schemeClr>
                </a:solidFill>
              </a:rPr>
              <a:t>programmes</a:t>
            </a:r>
            <a:r>
              <a:rPr lang="en-US" spc="150" dirty="0">
                <a:solidFill>
                  <a:schemeClr val="tx1">
                    <a:lumMod val="75000"/>
                    <a:lumOff val="25000"/>
                  </a:schemeClr>
                </a:solidFill>
              </a:rPr>
              <a:t>, online fitness classes, or additional wellness services. Another long-term goal could involve opening additional branches in nearby towns that also lack women-only gyms. </a:t>
            </a:r>
          </a:p>
          <a:p>
            <a:pPr>
              <a:lnSpc>
                <a:spcPct val="130000"/>
              </a:lnSpc>
              <a:spcBef>
                <a:spcPts val="930"/>
              </a:spcBef>
              <a:buFont typeface="Corbel" panose="020B0503020204020204" pitchFamily="34" charset="0"/>
            </a:pPr>
            <a:endParaRPr lang="en-US" sz="1300" spc="150" dirty="0">
              <a:solidFill>
                <a:schemeClr val="tx1">
                  <a:lumMod val="75000"/>
                  <a:lumOff val="25000"/>
                </a:schemeClr>
              </a:solidFill>
            </a:endParaRPr>
          </a:p>
        </p:txBody>
      </p:sp>
    </p:spTree>
    <p:extLst>
      <p:ext uri="{BB962C8B-B14F-4D97-AF65-F5344CB8AC3E}">
        <p14:creationId xmlns:p14="http://schemas.microsoft.com/office/powerpoint/2010/main" val="140096289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0C2E8-EE92-7558-91D0-D4997F995D19}"/>
              </a:ext>
            </a:extLst>
          </p:cNvPr>
          <p:cNvSpPr txBox="1"/>
          <p:nvPr/>
        </p:nvSpPr>
        <p:spPr>
          <a:xfrm>
            <a:off x="5171607" y="734518"/>
            <a:ext cx="6880485" cy="4801314"/>
          </a:xfrm>
          <a:prstGeom prst="rect">
            <a:avLst/>
          </a:prstGeom>
          <a:noFill/>
        </p:spPr>
        <p:txBody>
          <a:bodyPr wrap="square" rtlCol="0">
            <a:spAutoFit/>
          </a:bodyPr>
          <a:lstStyle/>
          <a:p>
            <a:r>
              <a:rPr lang="en-GB" dirty="0"/>
              <a:t>Unique Selling Point </a:t>
            </a:r>
          </a:p>
          <a:p>
            <a:endParaRPr lang="en-GB" dirty="0"/>
          </a:p>
          <a:p>
            <a:r>
              <a:rPr lang="en-GB" dirty="0"/>
              <a:t>A unique selling point (USP) refers to the specific feature that differentiates a business from its competitors (Kotler and Keller, 2016). The USP of the proposed gym is its exclusive focus on providing a safe and supportive women-only fitness environment. While many gyms attempt to serve a broad audience, this business will focus entirely on women’s needs. This includes employing female trainers, offering programmes tailored to women’s health goals, and creating an atmosphere that prioritises comfort and inclusivity. Additionally, the gym will emphasise holistic wellbeing, including mental health, community engagement, and lifestyle education. This broader approach to health distinguishes the business from traditional gyms that focus primarily on physical appearance or intense training.</a:t>
            </a:r>
          </a:p>
        </p:txBody>
      </p:sp>
      <p:pic>
        <p:nvPicPr>
          <p:cNvPr id="4" name="Picture 3">
            <a:hlinkClick r:id="rId2"/>
            <a:extLst>
              <a:ext uri="{FF2B5EF4-FFF2-40B4-BE49-F238E27FC236}">
                <a16:creationId xmlns:a16="http://schemas.microsoft.com/office/drawing/2014/main" id="{FC9315A2-9735-6308-E598-1220A618BE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705" y="672711"/>
            <a:ext cx="4468344" cy="551257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17011352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576077-22ED-ECCD-5997-6FB1C1D046C9}"/>
              </a:ext>
            </a:extLst>
          </p:cNvPr>
          <p:cNvSpPr txBox="1"/>
          <p:nvPr/>
        </p:nvSpPr>
        <p:spPr>
          <a:xfrm>
            <a:off x="254833" y="194872"/>
            <a:ext cx="7540052" cy="5909310"/>
          </a:xfrm>
          <a:prstGeom prst="rect">
            <a:avLst/>
          </a:prstGeom>
          <a:noFill/>
        </p:spPr>
        <p:txBody>
          <a:bodyPr wrap="square" rtlCol="0">
            <a:spAutoFit/>
          </a:bodyPr>
          <a:lstStyle/>
          <a:p>
            <a:r>
              <a:rPr lang="en-GB" dirty="0"/>
              <a:t>Competitor Analysis</a:t>
            </a:r>
          </a:p>
          <a:p>
            <a:endParaRPr lang="en-GB" dirty="0"/>
          </a:p>
          <a:p>
            <a:r>
              <a:rPr lang="en-GB" dirty="0"/>
              <a:t>A key competitor for the proposed gym is the women-only gym located in Walsall, which currently represents the nearest similar facility. This existing business already benefits from an established reputation and loyal membership base. However, the location of the Walsall gym may limit accessibility for women living in Tamworth.</a:t>
            </a:r>
          </a:p>
          <a:p>
            <a:endParaRPr lang="en-GB" dirty="0"/>
          </a:p>
          <a:p>
            <a:r>
              <a:rPr lang="en-GB" dirty="0"/>
              <a:t> Travelling to another town can create inconvenience, especially for individuals with busy schedules or limited transportation options. The proposed Tamworth gym can compete by offering greater convenience and accessibility for local residents.</a:t>
            </a:r>
          </a:p>
          <a:p>
            <a:endParaRPr lang="en-GB" dirty="0"/>
          </a:p>
          <a:p>
            <a:r>
              <a:rPr lang="en-GB" dirty="0"/>
              <a:t> Additionally, by focusing on community engagement and personalised services, the new gym can differentiate itself from competitors. Other competitors include traditional mixed-gender gyms, which may offer lower membership prices or larger facilities. However, these gyms do not provide the same level of privacy or comfort that a women-only gym can offer.</a:t>
            </a:r>
          </a:p>
          <a:p>
            <a:endParaRPr lang="en-GB" dirty="0"/>
          </a:p>
        </p:txBody>
      </p:sp>
      <p:pic>
        <p:nvPicPr>
          <p:cNvPr id="4" name="Picture 3">
            <a:extLst>
              <a:ext uri="{FF2B5EF4-FFF2-40B4-BE49-F238E27FC236}">
                <a16:creationId xmlns:a16="http://schemas.microsoft.com/office/drawing/2014/main" id="{AB8F357A-B732-175D-13EE-48038CB5B5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4047" y="3429000"/>
            <a:ext cx="4533120" cy="302208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1857839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D4E851-4796-E2EA-CF95-6972415E20E2}"/>
              </a:ext>
            </a:extLst>
          </p:cNvPr>
          <p:cNvSpPr txBox="1"/>
          <p:nvPr/>
        </p:nvSpPr>
        <p:spPr>
          <a:xfrm>
            <a:off x="0" y="0"/>
            <a:ext cx="12191999" cy="7325082"/>
          </a:xfrm>
          <a:prstGeom prst="rect">
            <a:avLst/>
          </a:prstGeom>
          <a:noFill/>
        </p:spPr>
        <p:txBody>
          <a:bodyPr wrap="square" rtlCol="0">
            <a:spAutoFit/>
          </a:bodyPr>
          <a:lstStyle/>
          <a:p>
            <a:r>
              <a:rPr lang="en-GB" dirty="0"/>
              <a:t>PESTEL Analysis</a:t>
            </a:r>
          </a:p>
          <a:p>
            <a:endParaRPr lang="en-GB" dirty="0"/>
          </a:p>
          <a:p>
            <a:r>
              <a:rPr lang="en-GB" sz="1600" dirty="0"/>
              <a:t>Political Factors</a:t>
            </a:r>
          </a:p>
          <a:p>
            <a:r>
              <a:rPr lang="en-GB" sz="1600" dirty="0"/>
              <a:t>Government policies promoting public health and physical activity can positively influence the fitness industry. Initiatives encouraging healthier lifestyles may increase demand for gym memberships (Department of Health and Social Care, 2022).</a:t>
            </a:r>
          </a:p>
          <a:p>
            <a:endParaRPr lang="en-GB" sz="1600" dirty="0"/>
          </a:p>
          <a:p>
            <a:r>
              <a:rPr lang="en-GB" sz="1600" dirty="0"/>
              <a:t>Economic Factors</a:t>
            </a:r>
          </a:p>
          <a:p>
            <a:r>
              <a:rPr lang="en-GB" sz="1600" dirty="0"/>
              <a:t>Economic conditions play a significant role in consumer spending behaviour. Gym memberships are often considered discretionary expenses, meaning demand may decrease during economic downturns (IBISWorld, 2024). </a:t>
            </a:r>
          </a:p>
          <a:p>
            <a:endParaRPr lang="en-GB" sz="1600" dirty="0"/>
          </a:p>
          <a:p>
            <a:r>
              <a:rPr lang="en-GB" sz="1600" dirty="0"/>
              <a:t>Social Factors</a:t>
            </a:r>
          </a:p>
          <a:p>
            <a:r>
              <a:rPr lang="en-GB" sz="1600" dirty="0"/>
              <a:t>Social trends strongly influence the fitness industry. Increased awareness of mental health, body positivity, and self-care has encouraged more individuals to prioritise fitness and wellbeing (Sport England, 2023).</a:t>
            </a:r>
          </a:p>
          <a:p>
            <a:endParaRPr lang="en-GB" sz="1600" dirty="0"/>
          </a:p>
          <a:p>
            <a:r>
              <a:rPr lang="en-GB" sz="1600" dirty="0"/>
              <a:t>Technological Factors</a:t>
            </a:r>
          </a:p>
          <a:p>
            <a:r>
              <a:rPr lang="en-GB" sz="1600" dirty="0"/>
              <a:t>Technology has transformed the fitness industry. Online booking systems, fitness apps, and wearable devices allow gyms to provide personalised experiences and track members’ progress (Chaffey and Ellis-Chadwick, 2019).</a:t>
            </a:r>
          </a:p>
          <a:p>
            <a:r>
              <a:rPr lang="en-GB" sz="1600" dirty="0"/>
              <a:t> </a:t>
            </a:r>
          </a:p>
          <a:p>
            <a:r>
              <a:rPr lang="en-GB" sz="1600" dirty="0"/>
              <a:t>Environmental Factors</a:t>
            </a:r>
          </a:p>
          <a:p>
            <a:r>
              <a:rPr lang="en-GB" sz="1600" dirty="0"/>
              <a:t>Sustainability is becoming increasingly important in business operations. Gyms can reduce their environmental impact by using energy-efficient equipment, recycling materials, and encouraging environmentally responsible practices.</a:t>
            </a:r>
          </a:p>
          <a:p>
            <a:endParaRPr lang="en-GB" sz="1600" dirty="0"/>
          </a:p>
          <a:p>
            <a:r>
              <a:rPr lang="en-GB" sz="1600" dirty="0"/>
              <a:t>Legal Factors</a:t>
            </a:r>
          </a:p>
          <a:p>
            <a:r>
              <a:rPr lang="en-GB" sz="1600" dirty="0"/>
              <a:t>Fitness businesses must comply with various regulations related to health and safety, employment law, and consumer protection. Proper insurance coverage and adherence to safety standards are essential for protecting both customers and employees (Burns, 2022).</a:t>
            </a:r>
          </a:p>
          <a:p>
            <a:endParaRPr lang="en-GB" sz="1600" dirty="0"/>
          </a:p>
          <a:p>
            <a:endParaRPr lang="en-GB" dirty="0"/>
          </a:p>
        </p:txBody>
      </p:sp>
    </p:spTree>
    <p:extLst>
      <p:ext uri="{BB962C8B-B14F-4D97-AF65-F5344CB8AC3E}">
        <p14:creationId xmlns:p14="http://schemas.microsoft.com/office/powerpoint/2010/main" val="107410778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3" name="Group 12">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4" name="Freeform: Shape 1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3">
            <a:extLst>
              <a:ext uri="{FF2B5EF4-FFF2-40B4-BE49-F238E27FC236}">
                <a16:creationId xmlns:a16="http://schemas.microsoft.com/office/drawing/2014/main" id="{BB2C0C94-E6C2-5B8F-91E4-4842589C9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9607" y="1804297"/>
            <a:ext cx="3249406" cy="3249406"/>
          </a:xfrm>
          <a:prstGeom prst="rect">
            <a:avLst/>
          </a:prstGeom>
        </p:spPr>
      </p:pic>
      <p:sp>
        <p:nvSpPr>
          <p:cNvPr id="2" name="TextBox 1">
            <a:extLst>
              <a:ext uri="{FF2B5EF4-FFF2-40B4-BE49-F238E27FC236}">
                <a16:creationId xmlns:a16="http://schemas.microsoft.com/office/drawing/2014/main" id="{EE4766D9-A0E1-51ED-8DC1-515304907FAF}"/>
              </a:ext>
            </a:extLst>
          </p:cNvPr>
          <p:cNvSpPr txBox="1"/>
          <p:nvPr/>
        </p:nvSpPr>
        <p:spPr>
          <a:xfrm>
            <a:off x="5786008" y="209863"/>
            <a:ext cx="6236103" cy="6490740"/>
          </a:xfrm>
          <a:prstGeom prst="rect">
            <a:avLst/>
          </a:prstGeom>
        </p:spPr>
        <p:txBody>
          <a:bodyPr vert="horz" lIns="109728" tIns="109728" rIns="109728" bIns="91440" rtlCol="0">
            <a:normAutofit fontScale="92500" lnSpcReduction="10000"/>
          </a:bodyPr>
          <a:lstStyle/>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SWOT Analysis</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Strengths include the unique women-only concept, a clear market gap in Tamworth, and the potential to build a strong local community around the gym.</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Weaknesses may include high start-up costs and limited brand recognition during the early stages of operation.</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Opportunities include the growing demand for inclusive fitness environments, increased health awareness, and potential partnerships with healthcare providers and community </a:t>
            </a:r>
            <a:r>
              <a:rPr lang="en-US" sz="1600" spc="150" dirty="0" err="1">
                <a:solidFill>
                  <a:schemeClr val="tx1">
                    <a:lumMod val="75000"/>
                    <a:lumOff val="25000"/>
                  </a:schemeClr>
                </a:solidFill>
              </a:rPr>
              <a:t>organisations</a:t>
            </a:r>
            <a:r>
              <a:rPr lang="en-US" sz="1600" spc="150" dirty="0">
                <a:solidFill>
                  <a:schemeClr val="tx1">
                    <a:lumMod val="75000"/>
                    <a:lumOff val="25000"/>
                  </a:schemeClr>
                </a:solidFill>
              </a:rPr>
              <a:t>.</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Threats include competition from established gyms, potential economic instability affecting consumer spending, and the challenge of maintaining high customer retention.</a:t>
            </a:r>
          </a:p>
          <a:p>
            <a:pPr>
              <a:lnSpc>
                <a:spcPct val="130000"/>
              </a:lnSpc>
              <a:spcBef>
                <a:spcPts val="930"/>
              </a:spcBef>
              <a:buFont typeface="Corbel" panose="020B0503020204020204" pitchFamily="34" charset="0"/>
            </a:pPr>
            <a:endParaRPr lang="en-US" sz="700" spc="150" dirty="0">
              <a:solidFill>
                <a:schemeClr val="tx1">
                  <a:lumMod val="75000"/>
                  <a:lumOff val="25000"/>
                </a:schemeClr>
              </a:solidFill>
            </a:endParaRPr>
          </a:p>
        </p:txBody>
      </p:sp>
    </p:spTree>
    <p:extLst>
      <p:ext uri="{BB962C8B-B14F-4D97-AF65-F5344CB8AC3E}">
        <p14:creationId xmlns:p14="http://schemas.microsoft.com/office/powerpoint/2010/main" val="155072601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DB5F0AF7-C84E-9EE8-9A1A-61F77FD4D3BD}"/>
              </a:ext>
            </a:extLst>
          </p:cNvPr>
          <p:cNvSpPr txBox="1"/>
          <p:nvPr/>
        </p:nvSpPr>
        <p:spPr>
          <a:xfrm>
            <a:off x="-1" y="-1"/>
            <a:ext cx="8566133" cy="6700345"/>
          </a:xfrm>
          <a:prstGeom prst="rect">
            <a:avLst/>
          </a:prstGeom>
        </p:spPr>
        <p:txBody>
          <a:bodyPr vert="horz" lIns="109728" tIns="109728" rIns="109728" bIns="91440" rtlCol="0">
            <a:normAutofit fontScale="92500" lnSpcReduction="10000"/>
          </a:bodyPr>
          <a:lstStyle/>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Market Segmentation</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Market segmentation involves dividing a large market into smaller groups of consumers with similar characteristics or needs (Kotler and Keller, 2016). The first segment consists of young adult women aged between 18 and 30, including university students and early-career professionals.</a:t>
            </a: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 </a:t>
            </a: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The second segment includes working women aged between 30 and 50, many of whom balance professional responsibilities with family commitments. </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A third segment includes older women aged 50 and above who wish to maintain their health, mobility, and independence. </a:t>
            </a:r>
          </a:p>
          <a:p>
            <a:pPr>
              <a:lnSpc>
                <a:spcPct val="130000"/>
              </a:lnSpc>
              <a:spcBef>
                <a:spcPts val="930"/>
              </a:spcBef>
              <a:buFont typeface="Corbel" panose="020B0503020204020204" pitchFamily="34" charset="0"/>
            </a:pPr>
            <a:endParaRPr lang="en-US" sz="1600" spc="150" dirty="0">
              <a:solidFill>
                <a:schemeClr val="tx1">
                  <a:lumMod val="75000"/>
                  <a:lumOff val="25000"/>
                </a:schemeClr>
              </a:solidFill>
            </a:endParaRPr>
          </a:p>
          <a:p>
            <a:pPr>
              <a:lnSpc>
                <a:spcPct val="130000"/>
              </a:lnSpc>
              <a:spcBef>
                <a:spcPts val="930"/>
              </a:spcBef>
              <a:buFont typeface="Corbel" panose="020B0503020204020204" pitchFamily="34" charset="0"/>
            </a:pPr>
            <a:r>
              <a:rPr lang="en-US" sz="1600" spc="150" dirty="0">
                <a:solidFill>
                  <a:schemeClr val="tx1">
                    <a:lumMod val="75000"/>
                    <a:lumOff val="25000"/>
                  </a:schemeClr>
                </a:solidFill>
              </a:rPr>
              <a:t>Another important segment includes women who are new to fitness or who feel uncomfortable in traditional gym environments. Providing a welcoming and supportive atmosphere may encourage these individuals to begin their fitness </a:t>
            </a:r>
            <a:r>
              <a:rPr lang="en-US" sz="1600" spc="150" dirty="0" err="1">
                <a:solidFill>
                  <a:schemeClr val="tx1">
                    <a:lumMod val="75000"/>
                    <a:lumOff val="25000"/>
                  </a:schemeClr>
                </a:solidFill>
              </a:rPr>
              <a:t>journeys.By</a:t>
            </a:r>
            <a:r>
              <a:rPr lang="en-US" sz="1600" spc="150" dirty="0">
                <a:solidFill>
                  <a:schemeClr val="tx1">
                    <a:lumMod val="75000"/>
                    <a:lumOff val="25000"/>
                  </a:schemeClr>
                </a:solidFill>
              </a:rPr>
              <a:t> focusing on these segments, the business can tailor its services and marketing strategies to address specific customer needs.</a:t>
            </a:r>
          </a:p>
          <a:p>
            <a:pPr>
              <a:lnSpc>
                <a:spcPct val="130000"/>
              </a:lnSpc>
              <a:spcBef>
                <a:spcPts val="930"/>
              </a:spcBef>
              <a:buFont typeface="Corbel" panose="020B0503020204020204" pitchFamily="34" charset="0"/>
            </a:pPr>
            <a:endParaRPr lang="en-US" sz="1400" spc="150" dirty="0">
              <a:solidFill>
                <a:schemeClr val="tx1">
                  <a:lumMod val="75000"/>
                  <a:lumOff val="25000"/>
                </a:schemeClr>
              </a:solidFill>
            </a:endParaRPr>
          </a:p>
          <a:p>
            <a:pPr>
              <a:lnSpc>
                <a:spcPct val="130000"/>
              </a:lnSpc>
              <a:spcBef>
                <a:spcPts val="930"/>
              </a:spcBef>
              <a:buFont typeface="Corbel" panose="020B0503020204020204" pitchFamily="34" charset="0"/>
            </a:pPr>
            <a:endParaRPr lang="en-US" sz="700" spc="150" dirty="0">
              <a:solidFill>
                <a:schemeClr val="tx1">
                  <a:lumMod val="75000"/>
                  <a:lumOff val="25000"/>
                </a:schemeClr>
              </a:solidFill>
            </a:endParaRPr>
          </a:p>
        </p:txBody>
      </p:sp>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68CB111B-E59A-4A36-FCEA-513D81014B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6140" y="2247029"/>
            <a:ext cx="3249406" cy="2363942"/>
          </a:xfrm>
          <a:prstGeom prst="rect">
            <a:avLst/>
          </a:prstGeom>
        </p:spPr>
      </p:pic>
    </p:spTree>
    <p:extLst>
      <p:ext uri="{BB962C8B-B14F-4D97-AF65-F5344CB8AC3E}">
        <p14:creationId xmlns:p14="http://schemas.microsoft.com/office/powerpoint/2010/main" val="13677333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AE2E5B-E70A-5100-2EAD-5EBD9954AFDC}"/>
              </a:ext>
            </a:extLst>
          </p:cNvPr>
          <p:cNvSpPr txBox="1"/>
          <p:nvPr/>
        </p:nvSpPr>
        <p:spPr>
          <a:xfrm>
            <a:off x="0" y="0"/>
            <a:ext cx="7488621" cy="6740307"/>
          </a:xfrm>
          <a:prstGeom prst="rect">
            <a:avLst/>
          </a:prstGeom>
          <a:noFill/>
        </p:spPr>
        <p:txBody>
          <a:bodyPr wrap="square" rtlCol="0">
            <a:spAutoFit/>
          </a:bodyPr>
          <a:lstStyle/>
          <a:p>
            <a:r>
              <a:rPr lang="en-GB" dirty="0"/>
              <a:t>The 4Ps of Marketing</a:t>
            </a:r>
          </a:p>
          <a:p>
            <a:endParaRPr lang="en-GB" dirty="0"/>
          </a:p>
          <a:p>
            <a:r>
              <a:rPr lang="en-GB" dirty="0"/>
              <a:t>Product</a:t>
            </a:r>
          </a:p>
          <a:p>
            <a:r>
              <a:rPr lang="en-GB" dirty="0"/>
              <a:t>The product offered by the business includes gym memberships, group fitness classes, personal training services, and wellness programmes. These services aim to support both physical health and mental wellbeing.</a:t>
            </a:r>
          </a:p>
          <a:p>
            <a:r>
              <a:rPr lang="en-GB" dirty="0"/>
              <a:t>Price</a:t>
            </a:r>
          </a:p>
          <a:p>
            <a:r>
              <a:rPr lang="en-GB" dirty="0"/>
              <a:t>Pricing strategies will be competitive with other gyms in the Tamworth area while emphasising the additional value provided by the women-only environment. Flexible membership options may include monthly subscriptions, class packages, and discounted student memberships.</a:t>
            </a:r>
          </a:p>
          <a:p>
            <a:r>
              <a:rPr lang="en-GB" dirty="0"/>
              <a:t>Place</a:t>
            </a:r>
          </a:p>
          <a:p>
            <a:r>
              <a:rPr lang="en-GB" dirty="0"/>
              <a:t>The gym will be located in Tamworth, ideally in a central location that is easily accessible by public transport and provides adequate parking facilities. Convenience will be an important factor in attracting local customers.</a:t>
            </a:r>
          </a:p>
          <a:p>
            <a:r>
              <a:rPr lang="en-GB" dirty="0"/>
              <a:t>Promotion</a:t>
            </a:r>
          </a:p>
          <a:p>
            <a:r>
              <a:rPr lang="en-GB" dirty="0"/>
              <a:t>Promotion will involve a combination of online and offline marketing strategies. Social media advertising, community partnerships, and promotional events will help increase awareness of the gym.</a:t>
            </a:r>
          </a:p>
          <a:p>
            <a:endParaRPr lang="en-GB" dirty="0"/>
          </a:p>
        </p:txBody>
      </p:sp>
      <p:pic>
        <p:nvPicPr>
          <p:cNvPr id="4" name="Picture 3">
            <a:hlinkClick r:id="rId2"/>
            <a:extLst>
              <a:ext uri="{FF2B5EF4-FFF2-40B4-BE49-F238E27FC236}">
                <a16:creationId xmlns:a16="http://schemas.microsoft.com/office/drawing/2014/main" id="{9F9E9727-A995-2F34-4B62-32FA107498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2795" y="1227492"/>
            <a:ext cx="3962400" cy="4126992"/>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55087789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3479C690-73B8-918C-ED87-28CE050215CB}"/>
              </a:ext>
            </a:extLst>
          </p:cNvPr>
          <p:cNvSpPr txBox="1"/>
          <p:nvPr/>
        </p:nvSpPr>
        <p:spPr>
          <a:xfrm>
            <a:off x="0" y="0"/>
            <a:ext cx="8274569" cy="6715594"/>
          </a:xfrm>
          <a:prstGeom prst="rect">
            <a:avLst/>
          </a:prstGeom>
        </p:spPr>
        <p:txBody>
          <a:bodyPr vert="horz" lIns="109728" tIns="109728" rIns="109728" bIns="91440" rtlCol="0">
            <a:normAutofit fontScale="92500"/>
          </a:bodyPr>
          <a:lstStyle/>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Legal Structures</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Businesses in the UK can operate under several legal structures, including sole trader, partnership, limited company, franchise, online enterprise, and social enterprise (Burns, 2022).</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Chosen Legal Structure</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The proposed women-only gym will operate as a private limited company because this structure provides liability protection and facilitates access to external investment.</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The Owner/Managing Director would oversee overall business operations, including strategic planning, financial management, and partnerships.</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A Gym Manager would be responsible for the day-to-day operations of the facility. Their duties would include managing staff schedules, ensuring health and safety compliance, maintaining equipment, and handling customer issues.</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Several Fitness Trainers would provide group classes, personal training sessions, and guidance to members using the gym equipment. </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A Reception and Membership Coordinator would handle administrative tasks such as membership registrations, payment processing, customer enquiries, and booking fitness classes.</a:t>
            </a:r>
          </a:p>
          <a:p>
            <a:pPr>
              <a:lnSpc>
                <a:spcPct val="130000"/>
              </a:lnSpc>
              <a:spcBef>
                <a:spcPts val="930"/>
              </a:spcBef>
              <a:buFont typeface="Corbel" panose="020B0503020204020204" pitchFamily="34" charset="0"/>
            </a:pPr>
            <a:r>
              <a:rPr lang="en-US" sz="1400" spc="150" dirty="0">
                <a:solidFill>
                  <a:schemeClr val="tx1">
                    <a:lumMod val="75000"/>
                    <a:lumOff val="25000"/>
                  </a:schemeClr>
                </a:solidFill>
              </a:rPr>
              <a:t>Finally, cleaning and maintenance staff would ensure that the gym remains hygienic and well maintained. Cleanliness is particularly important in fitness environments and contributes significantly to customer satisfaction.</a:t>
            </a:r>
          </a:p>
          <a:p>
            <a:pPr>
              <a:lnSpc>
                <a:spcPct val="130000"/>
              </a:lnSpc>
              <a:spcBef>
                <a:spcPts val="930"/>
              </a:spcBef>
              <a:buFont typeface="Corbel" panose="020B0503020204020204" pitchFamily="34" charset="0"/>
            </a:pPr>
            <a:endParaRPr lang="en-US" sz="500" spc="150" dirty="0">
              <a:solidFill>
                <a:schemeClr val="tx1">
                  <a:lumMod val="75000"/>
                  <a:lumOff val="25000"/>
                </a:schemeClr>
              </a:solidFill>
            </a:endParaRPr>
          </a:p>
        </p:txBody>
      </p:sp>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Graphic 3">
            <a:extLst>
              <a:ext uri="{FF2B5EF4-FFF2-40B4-BE49-F238E27FC236}">
                <a16:creationId xmlns:a16="http://schemas.microsoft.com/office/drawing/2014/main" id="{5B41BFE5-D033-7A9B-6EA3-ABB94BF21D3F}"/>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9053095" y="1169232"/>
            <a:ext cx="2901298" cy="3524923"/>
          </a:xfrm>
          <a:prstGeom prst="rect">
            <a:avLst/>
          </a:prstGeom>
        </p:spPr>
      </p:pic>
    </p:spTree>
    <p:extLst>
      <p:ext uri="{BB962C8B-B14F-4D97-AF65-F5344CB8AC3E}">
        <p14:creationId xmlns:p14="http://schemas.microsoft.com/office/powerpoint/2010/main" val="86069146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32D5C1-F285-2FAD-56C4-A720F9A32977}"/>
              </a:ext>
            </a:extLst>
          </p:cNvPr>
          <p:cNvSpPr txBox="1"/>
          <p:nvPr/>
        </p:nvSpPr>
        <p:spPr>
          <a:xfrm>
            <a:off x="0" y="0"/>
            <a:ext cx="12191999" cy="7048083"/>
          </a:xfrm>
          <a:prstGeom prst="rect">
            <a:avLst/>
          </a:prstGeom>
          <a:noFill/>
        </p:spPr>
        <p:txBody>
          <a:bodyPr wrap="square" rtlCol="0">
            <a:spAutoFit/>
          </a:bodyPr>
          <a:lstStyle/>
          <a:p>
            <a:r>
              <a:rPr lang="en-GB" sz="1600" dirty="0"/>
              <a:t>Start-Up Costs and Financial Requirements</a:t>
            </a:r>
          </a:p>
          <a:p>
            <a:r>
              <a:rPr lang="en-GB" sz="1600" dirty="0"/>
              <a:t>Opening a gym requires significant initial investment due to equipment, property rental, and operational costs. Based on estimates for a small to medium-sized fitness facility in the UK, the start-up costs for the Tamworth women-only gym could be approximately £120,000 to £180,000.</a:t>
            </a:r>
          </a:p>
          <a:p>
            <a:endParaRPr lang="en-GB" sz="1600" dirty="0"/>
          </a:p>
          <a:p>
            <a:r>
              <a:rPr lang="en-GB" sz="1600" dirty="0"/>
              <a:t>Personal savings</a:t>
            </a:r>
          </a:p>
          <a:p>
            <a:r>
              <a:rPr lang="en-GB" sz="1600" dirty="0"/>
              <a:t>For the Tamworth women-only gym, the owner might contribute £20,000 to £30,000 in personal savings to cover early planning and setup costs.</a:t>
            </a:r>
          </a:p>
          <a:p>
            <a:endParaRPr lang="en-GB" sz="1600" dirty="0"/>
          </a:p>
          <a:p>
            <a:r>
              <a:rPr lang="en-GB" sz="1600" dirty="0"/>
              <a:t>Angel Investors</a:t>
            </a:r>
          </a:p>
          <a:p>
            <a:r>
              <a:rPr lang="en-GB" sz="1600" dirty="0"/>
              <a:t>Another potential funding source is angel investors. Angel investors are individuals who invest their own money in early-stage businesses in exchange for equity ownership (Deakins and Freel, 2020). An angel investor may be interested in the Tamworth gym because it addresses a specific market gap — the lack of women-only fitness facilities in the area.</a:t>
            </a:r>
          </a:p>
          <a:p>
            <a:endParaRPr lang="en-GB" sz="1600" dirty="0"/>
          </a:p>
          <a:p>
            <a:r>
              <a:rPr lang="en-GB" sz="1600" dirty="0"/>
              <a:t>Crowdfunding</a:t>
            </a:r>
          </a:p>
          <a:p>
            <a:r>
              <a:rPr lang="en-GB" sz="1600" dirty="0"/>
              <a:t>Crowdfunding platforms such as </a:t>
            </a:r>
            <a:r>
              <a:rPr lang="en-GB" sz="1600" dirty="0" err="1"/>
              <a:t>Crowdcube</a:t>
            </a:r>
            <a:r>
              <a:rPr lang="en-GB" sz="1600" dirty="0"/>
              <a:t> or Kickstarter allow entrepreneurs to raise smaller contributions from many individuals online. This method can also serve as a marketing tool by building community support before the business launches (Mollick, 2014). For example, the gym could run a crowdfunding campaign offering discounted lifetime memberships or exclusive early access to supporters who contribute to the start-up funding. This strategy would not only raise funds but also create a base of committed customers before the gym officially opens.</a:t>
            </a:r>
          </a:p>
          <a:p>
            <a:endParaRPr lang="en-GB" sz="1600" dirty="0"/>
          </a:p>
          <a:p>
            <a:r>
              <a:rPr lang="en-GB" sz="1600" dirty="0"/>
              <a:t> Government Start-Up Loans</a:t>
            </a:r>
          </a:p>
          <a:p>
            <a:r>
              <a:rPr lang="en-GB" sz="1600" dirty="0"/>
              <a:t>The UK government offers financial support for new businesses through the Start Up Loans scheme. This programme provides loans of up to £25,000 per individual founder, along with mentoring support and business guidance (British Business Bank, 2023).</a:t>
            </a:r>
          </a:p>
          <a:p>
            <a:endParaRPr lang="en-GB" dirty="0"/>
          </a:p>
          <a:p>
            <a:endParaRPr lang="en-GB" dirty="0"/>
          </a:p>
        </p:txBody>
      </p:sp>
    </p:spTree>
    <p:extLst>
      <p:ext uri="{BB962C8B-B14F-4D97-AF65-F5344CB8AC3E}">
        <p14:creationId xmlns:p14="http://schemas.microsoft.com/office/powerpoint/2010/main" val="171741644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126DEC-8FFA-6C7C-427C-D36D5067FE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5471410" cy="3528172"/>
          </a:xfrm>
          <a:prstGeom prst="rect">
            <a:avLst/>
          </a:prstGeom>
        </p:spPr>
      </p:pic>
      <p:sp>
        <p:nvSpPr>
          <p:cNvPr id="7" name="TextBox 6">
            <a:extLst>
              <a:ext uri="{FF2B5EF4-FFF2-40B4-BE49-F238E27FC236}">
                <a16:creationId xmlns:a16="http://schemas.microsoft.com/office/drawing/2014/main" id="{B12E9AF6-4D42-0A5F-1E6E-0588D2703D22}"/>
              </a:ext>
            </a:extLst>
          </p:cNvPr>
          <p:cNvSpPr txBox="1"/>
          <p:nvPr/>
        </p:nvSpPr>
        <p:spPr>
          <a:xfrm>
            <a:off x="247338" y="3243360"/>
            <a:ext cx="4976735" cy="5355312"/>
          </a:xfrm>
          <a:prstGeom prst="rect">
            <a:avLst/>
          </a:prstGeom>
          <a:noFill/>
        </p:spPr>
        <p:txBody>
          <a:bodyPr wrap="square" rtlCol="0">
            <a:spAutoFit/>
          </a:bodyPr>
          <a:lstStyle/>
          <a:p>
            <a:endParaRPr lang="en-GB" dirty="0"/>
          </a:p>
          <a:p>
            <a:r>
              <a:rPr lang="en-GB" dirty="0"/>
              <a:t>Relevant information to support my cash flow estimation</a:t>
            </a:r>
          </a:p>
          <a:p>
            <a:endParaRPr lang="en-GB" dirty="0"/>
          </a:p>
          <a:p>
            <a:r>
              <a:rPr lang="en-GB" dirty="0"/>
              <a:t>-Membership fee: £35 per month</a:t>
            </a:r>
          </a:p>
          <a:p>
            <a:endParaRPr lang="en-GB" dirty="0"/>
          </a:p>
          <a:p>
            <a:r>
              <a:rPr lang="en-GB" dirty="0"/>
              <a:t>-Members grow from 100 to 250 in year 1</a:t>
            </a:r>
          </a:p>
          <a:p>
            <a:endParaRPr lang="en-GB" dirty="0"/>
          </a:p>
          <a:p>
            <a:r>
              <a:rPr lang="en-GB" dirty="0"/>
              <a:t>-Monthly operating costs around £11,700</a:t>
            </a:r>
          </a:p>
          <a:p>
            <a:endParaRPr lang="en-GB" dirty="0"/>
          </a:p>
          <a:p>
            <a:r>
              <a:rPr lang="en-GB" dirty="0"/>
              <a:t>-Extra income from personal training and classes</a:t>
            </a:r>
          </a:p>
          <a:p>
            <a:endParaRPr lang="en-GB" dirty="0"/>
          </a:p>
          <a:p>
            <a:endParaRPr lang="en-GB" dirty="0"/>
          </a:p>
          <a:p>
            <a:endParaRPr lang="en-GB" dirty="0"/>
          </a:p>
          <a:p>
            <a:endParaRPr lang="en-GB" dirty="0"/>
          </a:p>
          <a:p>
            <a:endParaRPr lang="en-GB" dirty="0"/>
          </a:p>
          <a:p>
            <a:endParaRPr lang="en-GB" dirty="0"/>
          </a:p>
          <a:p>
            <a:endParaRPr lang="en-GB" dirty="0"/>
          </a:p>
        </p:txBody>
      </p:sp>
      <p:graphicFrame>
        <p:nvGraphicFramePr>
          <p:cNvPr id="9" name="TextBox 3">
            <a:extLst>
              <a:ext uri="{FF2B5EF4-FFF2-40B4-BE49-F238E27FC236}">
                <a16:creationId xmlns:a16="http://schemas.microsoft.com/office/drawing/2014/main" id="{24DE4910-AD70-2329-D271-7498B85668DC}"/>
              </a:ext>
            </a:extLst>
          </p:cNvPr>
          <p:cNvGraphicFramePr/>
          <p:nvPr>
            <p:extLst>
              <p:ext uri="{D42A27DB-BD31-4B8C-83A1-F6EECF244321}">
                <p14:modId xmlns:p14="http://schemas.microsoft.com/office/powerpoint/2010/main" val="1241458889"/>
              </p:ext>
            </p:extLst>
          </p:nvPr>
        </p:nvGraphicFramePr>
        <p:xfrm>
          <a:off x="4931764" y="-224852"/>
          <a:ext cx="7704944" cy="7082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99598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ECB9DC-DA57-DC81-2919-BB1EEB645158}"/>
              </a:ext>
            </a:extLst>
          </p:cNvPr>
          <p:cNvSpPr txBox="1"/>
          <p:nvPr/>
        </p:nvSpPr>
        <p:spPr>
          <a:xfrm>
            <a:off x="134911" y="0"/>
            <a:ext cx="11917181" cy="5632311"/>
          </a:xfrm>
          <a:prstGeom prst="rect">
            <a:avLst/>
          </a:prstGeom>
          <a:noFill/>
        </p:spPr>
        <p:txBody>
          <a:bodyPr wrap="square" rtlCol="0">
            <a:spAutoFit/>
          </a:bodyPr>
          <a:lstStyle/>
          <a:p>
            <a:r>
              <a:rPr lang="en-GB" dirty="0"/>
              <a:t>References</a:t>
            </a:r>
          </a:p>
          <a:p>
            <a:endParaRPr lang="en-GB" dirty="0"/>
          </a:p>
          <a:p>
            <a:r>
              <a:rPr lang="en-GB" dirty="0"/>
              <a:t>British Business Bank (2023) ‘</a:t>
            </a:r>
            <a:r>
              <a:rPr lang="en-GB" i="1" dirty="0"/>
              <a:t>Start Up Loans Programme’.</a:t>
            </a:r>
            <a:r>
              <a:rPr lang="en-GB" dirty="0"/>
              <a:t> Available at: </a:t>
            </a:r>
            <a:r>
              <a:rPr lang="en-GB" u="sng" dirty="0">
                <a:hlinkClick r:id="rId2"/>
              </a:rPr>
              <a:t>https://www.startuploans.co.uk</a:t>
            </a:r>
            <a:endParaRPr lang="en-GB" dirty="0"/>
          </a:p>
          <a:p>
            <a:endParaRPr lang="en-GB" dirty="0"/>
          </a:p>
          <a:p>
            <a:r>
              <a:rPr lang="en-GB" dirty="0"/>
              <a:t>Chaffey, D. and Ellis-Chadwick, F. (2019) ‘</a:t>
            </a:r>
            <a:r>
              <a:rPr lang="en-GB" i="1" dirty="0"/>
              <a:t>Digital Marketing’.</a:t>
            </a:r>
            <a:r>
              <a:rPr lang="en-GB" dirty="0"/>
              <a:t> 7th </a:t>
            </a:r>
            <a:r>
              <a:rPr lang="en-GB" dirty="0" err="1"/>
              <a:t>edn</a:t>
            </a:r>
            <a:r>
              <a:rPr lang="en-GB" dirty="0"/>
              <a:t>. Harlow: Pearson.</a:t>
            </a:r>
          </a:p>
          <a:p>
            <a:endParaRPr lang="en-GB" dirty="0"/>
          </a:p>
          <a:p>
            <a:r>
              <a:rPr lang="en-GB" dirty="0"/>
              <a:t>Deakins, D. and Freel, M. (2020) ‘</a:t>
            </a:r>
            <a:r>
              <a:rPr lang="en-GB" i="1" dirty="0"/>
              <a:t>Entrepreneurship and Small Firms’.</a:t>
            </a:r>
            <a:r>
              <a:rPr lang="en-GB" dirty="0"/>
              <a:t> London: McGraw-Hill.</a:t>
            </a:r>
          </a:p>
          <a:p>
            <a:endParaRPr lang="en-GB" dirty="0"/>
          </a:p>
          <a:p>
            <a:r>
              <a:rPr lang="en-GB" dirty="0"/>
              <a:t>Department of Health and Social Care (2022) ‘</a:t>
            </a:r>
            <a:r>
              <a:rPr lang="en-GB" i="1" dirty="0"/>
              <a:t>UK Physical Activity Strategy.’</a:t>
            </a:r>
          </a:p>
          <a:p>
            <a:endParaRPr lang="en-GB" dirty="0"/>
          </a:p>
          <a:p>
            <a:r>
              <a:rPr lang="en-GB" dirty="0"/>
              <a:t>IBISWorld (2024) ‘</a:t>
            </a:r>
            <a:r>
              <a:rPr lang="en-GB" i="1" dirty="0"/>
              <a:t>Gym, Health and Fitness Clubs in the UK – Industry Report.’</a:t>
            </a:r>
            <a:endParaRPr lang="en-GB" dirty="0"/>
          </a:p>
          <a:p>
            <a:endParaRPr lang="en-GB" dirty="0"/>
          </a:p>
          <a:p>
            <a:r>
              <a:rPr lang="en-GB" dirty="0"/>
              <a:t>Kotler, P. and Keller, K. (2016) ‘</a:t>
            </a:r>
            <a:r>
              <a:rPr lang="en-GB" i="1" dirty="0"/>
              <a:t>Marketing Management.’</a:t>
            </a:r>
            <a:r>
              <a:rPr lang="en-GB" dirty="0"/>
              <a:t> 15th </a:t>
            </a:r>
            <a:r>
              <a:rPr lang="en-GB" dirty="0" err="1"/>
              <a:t>edn</a:t>
            </a:r>
            <a:r>
              <a:rPr lang="en-GB" dirty="0"/>
              <a:t>. Harlow: Pearson.</a:t>
            </a:r>
          </a:p>
          <a:p>
            <a:endParaRPr lang="en-GB" dirty="0"/>
          </a:p>
          <a:p>
            <a:r>
              <a:rPr lang="en-GB" dirty="0"/>
              <a:t>Mollick, E. (2014) ‘The dynamics of crowdfunding’, </a:t>
            </a:r>
            <a:r>
              <a:rPr lang="en-GB" i="1" dirty="0"/>
              <a:t>Journal of Business Venturing</a:t>
            </a:r>
            <a:r>
              <a:rPr lang="en-GB" dirty="0"/>
              <a:t>, 29(1), pp. 1-16.</a:t>
            </a:r>
          </a:p>
          <a:p>
            <a:endParaRPr lang="en-GB" dirty="0"/>
          </a:p>
          <a:p>
            <a:r>
              <a:rPr lang="en-GB" dirty="0"/>
              <a:t>Sport England (2023) ‘</a:t>
            </a:r>
            <a:r>
              <a:rPr lang="en-GB" i="1" dirty="0"/>
              <a:t>Active Lives Adult Survey Report.’</a:t>
            </a:r>
            <a:endParaRPr lang="en-GB" dirty="0"/>
          </a:p>
          <a:p>
            <a:r>
              <a:rPr lang="en-GB" dirty="0"/>
              <a:t> </a:t>
            </a:r>
          </a:p>
          <a:p>
            <a:endParaRPr lang="en-GB" dirty="0"/>
          </a:p>
          <a:p>
            <a:endParaRPr lang="en-GB" dirty="0"/>
          </a:p>
        </p:txBody>
      </p:sp>
    </p:spTree>
    <p:extLst>
      <p:ext uri="{BB962C8B-B14F-4D97-AF65-F5344CB8AC3E}">
        <p14:creationId xmlns:p14="http://schemas.microsoft.com/office/powerpoint/2010/main" val="305454633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2"/>
            <a:extLst>
              <a:ext uri="{FF2B5EF4-FFF2-40B4-BE49-F238E27FC236}">
                <a16:creationId xmlns:a16="http://schemas.microsoft.com/office/drawing/2014/main" id="{C7C2F0C9-BB92-A664-8326-750099033DEB}"/>
              </a:ext>
            </a:extLst>
          </p:cNvPr>
          <p:cNvPicPr>
            <a:picLocks noChangeAspect="1"/>
          </p:cNvPicPr>
          <p:nvPr/>
        </p:nvPicPr>
        <p:blipFill>
          <a:blip r:embed="rId3">
            <a:extLst>
              <a:ext uri="{28A0092B-C50C-407E-A947-70E740481C1C}">
                <a14:useLocalDpi xmlns:a14="http://schemas.microsoft.com/office/drawing/2010/main" val="0"/>
              </a:ext>
            </a:extLst>
          </a:blip>
          <a:srcRect t="24565" b="22138"/>
          <a:stretch>
            <a:fillRect/>
          </a:stretch>
        </p:blipFill>
        <p:spPr>
          <a:xfrm>
            <a:off x="-1" y="10"/>
            <a:ext cx="12192000" cy="6857990"/>
          </a:xfrm>
          <a:prstGeom prst="rect">
            <a:avLst/>
          </a:prstGeom>
        </p:spPr>
      </p:pic>
    </p:spTree>
    <p:extLst>
      <p:ext uri="{BB962C8B-B14F-4D97-AF65-F5344CB8AC3E}">
        <p14:creationId xmlns:p14="http://schemas.microsoft.com/office/powerpoint/2010/main" val="239037674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268</TotalTime>
  <Words>2177</Words>
  <Application>Microsoft Office PowerPoint</Application>
  <PresentationFormat>Widescreen</PresentationFormat>
  <Paragraphs>150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Meiryo</vt:lpstr>
      <vt:lpstr>Aptos</vt:lpstr>
      <vt:lpstr>Arial</vt:lpstr>
      <vt:lpstr>Corbel</vt:lpstr>
      <vt:lpstr>SketchLinesVTI</vt:lpstr>
      <vt:lpstr>Business Plan  Women-Only Gym in Tamworth, Staffordshire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Andrada Gabriela Comarita (2238778)</dc:creator>
  <cp:lastModifiedBy>Andrada Gabriela Comarita (2238778)</cp:lastModifiedBy>
  <cp:revision>3</cp:revision>
  <dcterms:created xsi:type="dcterms:W3CDTF">2026-03-15T17:35:27Z</dcterms:created>
  <dcterms:modified xsi:type="dcterms:W3CDTF">2026-03-15T22:04:24Z</dcterms:modified>
</cp:coreProperties>
</file>