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59" r:id="rId6"/>
    <p:sldId id="261" r:id="rId7"/>
    <p:sldId id="264"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FB74B1-3C79-4C8C-A401-F72B016299EA}"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2950321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FB74B1-3C79-4C8C-A401-F72B016299EA}"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4079045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0FB74B1-3C79-4C8C-A401-F72B016299EA}"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689253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FB74B1-3C79-4C8C-A401-F72B016299EA}"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1987438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FB74B1-3C79-4C8C-A401-F72B016299EA}" type="datetimeFigureOut">
              <a:rPr lang="en-GB" smtClean="0"/>
              <a:t>05/12/2017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1142612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FB74B1-3C79-4C8C-A401-F72B016299EA}" type="datetimeFigureOut">
              <a:rPr lang="en-GB" smtClean="0"/>
              <a:t>05/12/2017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4247297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FB74B1-3C79-4C8C-A401-F72B016299EA}" type="datetimeFigureOut">
              <a:rPr lang="en-GB" smtClean="0"/>
              <a:t>05/12/2017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3555727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FB74B1-3C79-4C8C-A401-F72B016299EA}"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4121301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FB74B1-3C79-4C8C-A401-F72B016299EA}"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193960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FB74B1-3C79-4C8C-A401-F72B016299EA}"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3212051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FB74B1-3C79-4C8C-A401-F72B016299EA}"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EF30B-B711-4C25-9E5A-BD124C97BBA1}" type="slidenum">
              <a:rPr lang="en-GB" smtClean="0"/>
              <a:t>‹#›</a:t>
            </a:fld>
            <a:endParaRPr lang="en-GB"/>
          </a:p>
        </p:txBody>
      </p:sp>
    </p:spTree>
    <p:extLst>
      <p:ext uri="{BB962C8B-B14F-4D97-AF65-F5344CB8AC3E}">
        <p14:creationId xmlns:p14="http://schemas.microsoft.com/office/powerpoint/2010/main" val="3308096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FB74B1-3C79-4C8C-A401-F72B016299EA}" type="datetimeFigureOut">
              <a:rPr lang="en-GB" smtClean="0"/>
              <a:t>05/12/2017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9EF30B-B711-4C25-9E5A-BD124C97BBA1}" type="slidenum">
              <a:rPr lang="en-GB" smtClean="0"/>
              <a:t>‹#›</a:t>
            </a:fld>
            <a:endParaRPr lang="en-GB"/>
          </a:p>
        </p:txBody>
      </p:sp>
    </p:spTree>
    <p:extLst>
      <p:ext uri="{BB962C8B-B14F-4D97-AF65-F5344CB8AC3E}">
        <p14:creationId xmlns:p14="http://schemas.microsoft.com/office/powerpoint/2010/main" val="225144741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McDonalds in Bolivia	</a:t>
            </a:r>
          </a:p>
        </p:txBody>
      </p:sp>
      <p:sp>
        <p:nvSpPr>
          <p:cNvPr id="3" name="Subtitle 2"/>
          <p:cNvSpPr>
            <a:spLocks noGrp="1"/>
          </p:cNvSpPr>
          <p:nvPr>
            <p:ph type="subTitle" idx="1"/>
          </p:nvPr>
        </p:nvSpPr>
        <p:spPr/>
        <p:txBody>
          <a:bodyPr/>
          <a:lstStyle/>
          <a:p>
            <a:r>
              <a:rPr lang="en-GB" dirty="0"/>
              <a:t>A failure of IBC relationship building	</a:t>
            </a:r>
          </a:p>
        </p:txBody>
      </p:sp>
    </p:spTree>
    <p:extLst>
      <p:ext uri="{BB962C8B-B14F-4D97-AF65-F5344CB8AC3E}">
        <p14:creationId xmlns:p14="http://schemas.microsoft.com/office/powerpoint/2010/main" val="3340202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McDonald’s closed All Their Restaurants in Bolivia</a:t>
            </a:r>
            <a:br>
              <a:rPr lang="en-GB" b="1" dirty="0"/>
            </a:br>
            <a:endParaRPr lang="en-GB" dirty="0"/>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530469" y="1681895"/>
            <a:ext cx="6098173" cy="4134705"/>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7077808" y="2092569"/>
            <a:ext cx="4141177" cy="2585323"/>
          </a:xfrm>
          <a:prstGeom prst="rect">
            <a:avLst/>
          </a:prstGeom>
        </p:spPr>
        <p:txBody>
          <a:bodyPr wrap="square">
            <a:spAutoFit/>
          </a:bodyPr>
          <a:lstStyle/>
          <a:p>
            <a:pPr algn="just"/>
            <a:r>
              <a:rPr lang="en-US" dirty="0">
                <a:ln w="0"/>
                <a:effectLst>
                  <a:outerShdw blurRad="38100" dist="19050" dir="2700000" algn="tl" rotWithShape="0">
                    <a:schemeClr val="dk1">
                      <a:alpha val="40000"/>
                    </a:schemeClr>
                  </a:outerShdw>
                </a:effectLst>
              </a:rPr>
              <a:t>McDonald‘s has been operating in Bolivia for </a:t>
            </a:r>
            <a:r>
              <a:rPr lang="en-US" altLang="zh-CN" dirty="0">
                <a:ln w="0"/>
                <a:effectLst>
                  <a:outerShdw blurRad="38100" dist="19050" dir="2700000" algn="tl" rotWithShape="0">
                    <a:schemeClr val="dk1">
                      <a:alpha val="40000"/>
                    </a:schemeClr>
                  </a:outerShdw>
                </a:effectLst>
              </a:rPr>
              <a:t>5</a:t>
            </a:r>
            <a:r>
              <a:rPr lang="en-US" dirty="0">
                <a:ln w="0"/>
                <a:effectLst>
                  <a:outerShdw blurRad="38100" dist="19050" dir="2700000" algn="tl" rotWithShape="0">
                    <a:schemeClr val="dk1">
                      <a:alpha val="40000"/>
                    </a:schemeClr>
                  </a:outerShdw>
                </a:effectLst>
              </a:rPr>
              <a:t> years, but announced in 2002 that it would leave the country</a:t>
            </a:r>
            <a:r>
              <a:rPr lang="en-US" altLang="zh-CN" dirty="0">
                <a:ln w="0"/>
                <a:effectLst>
                  <a:outerShdw blurRad="38100" dist="19050" dir="2700000" algn="tl" rotWithShape="0">
                    <a:schemeClr val="dk1">
                      <a:alpha val="40000"/>
                    </a:schemeClr>
                  </a:outerShdw>
                </a:effectLst>
              </a:rPr>
              <a:t>. For these years, McDonald’s has been hoping to make Bolivians accept the fast food culture, but it seems that people did not accept McDonald‘s which led McDonald’s to leave this country and shut down all the branches in this country.</a:t>
            </a:r>
            <a:endParaRPr lang="en-GB"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454402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Why did McDonalds leave Bolivia?</a:t>
            </a:r>
          </a:p>
        </p:txBody>
      </p:sp>
      <p:sp>
        <p:nvSpPr>
          <p:cNvPr id="3" name="Content Placeholder 2"/>
          <p:cNvSpPr>
            <a:spLocks noGrp="1"/>
          </p:cNvSpPr>
          <p:nvPr>
            <p:ph idx="1"/>
          </p:nvPr>
        </p:nvSpPr>
        <p:spPr>
          <a:xfrm>
            <a:off x="6181893" y="1690688"/>
            <a:ext cx="5171905" cy="4486275"/>
          </a:xfrm>
        </p:spPr>
        <p:txBody>
          <a:bodyPr>
            <a:normAutofit/>
          </a:bodyPr>
          <a:lstStyle/>
          <a:p>
            <a:r>
              <a:rPr lang="en-GB" dirty="0"/>
              <a:t>A documentary show the reason why Bolivians dislike McDonald’s and different culture can meet many problems.</a:t>
            </a:r>
          </a:p>
        </p:txBody>
      </p:sp>
      <p:pic>
        <p:nvPicPr>
          <p:cNvPr id="8" name="Picture 7" descr="A screenshot of a cell phone&#10;&#10;Description generated with very high confidence">
            <a:extLst>
              <a:ext uri="{FF2B5EF4-FFF2-40B4-BE49-F238E27FC236}">
                <a16:creationId xmlns:a16="http://schemas.microsoft.com/office/drawing/2014/main" id="{F79C5DC2-9B46-4AB8-B2E7-5C63349C9D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7423" y="1690688"/>
            <a:ext cx="5752685" cy="4642018"/>
          </a:xfrm>
          <a:prstGeom prst="rect">
            <a:avLst/>
          </a:prstGeom>
        </p:spPr>
      </p:pic>
    </p:spTree>
    <p:extLst>
      <p:ext uri="{BB962C8B-B14F-4D97-AF65-F5344CB8AC3E}">
        <p14:creationId xmlns:p14="http://schemas.microsoft.com/office/powerpoint/2010/main" val="4156075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0A94-793C-40D3-9900-B93504569FFA}"/>
              </a:ext>
            </a:extLst>
          </p:cNvPr>
          <p:cNvSpPr>
            <a:spLocks noGrp="1"/>
          </p:cNvSpPr>
          <p:nvPr>
            <p:ph type="title"/>
          </p:nvPr>
        </p:nvSpPr>
        <p:spPr/>
        <p:txBody>
          <a:bodyPr>
            <a:normAutofit fontScale="90000"/>
          </a:bodyPr>
          <a:lstStyle/>
          <a:p>
            <a:r>
              <a:rPr lang="en-US" altLang="zh-CN" dirty="0" err="1"/>
              <a:t>Trompenaars</a:t>
            </a:r>
            <a:r>
              <a:rPr lang="en-US" altLang="zh-CN" dirty="0"/>
              <a:t>' model of national culture differences</a:t>
            </a:r>
            <a:br>
              <a:rPr lang="en-US" altLang="zh-CN" dirty="0"/>
            </a:br>
            <a:endParaRPr lang="zh-CN" altLang="en-US" dirty="0"/>
          </a:p>
        </p:txBody>
      </p:sp>
      <p:sp>
        <p:nvSpPr>
          <p:cNvPr id="3" name="Content Placeholder 2">
            <a:extLst>
              <a:ext uri="{FF2B5EF4-FFF2-40B4-BE49-F238E27FC236}">
                <a16:creationId xmlns:a16="http://schemas.microsoft.com/office/drawing/2014/main" id="{A32DCABB-CE2C-454E-91C8-6A46D5163211}"/>
              </a:ext>
            </a:extLst>
          </p:cNvPr>
          <p:cNvSpPr>
            <a:spLocks noGrp="1"/>
          </p:cNvSpPr>
          <p:nvPr>
            <p:ph idx="1"/>
          </p:nvPr>
        </p:nvSpPr>
        <p:spPr>
          <a:xfrm>
            <a:off x="5525310" y="1177047"/>
            <a:ext cx="5828489" cy="4999916"/>
          </a:xfrm>
        </p:spPr>
        <p:txBody>
          <a:bodyPr/>
          <a:lstStyle/>
          <a:p>
            <a:r>
              <a:rPr lang="en-US" altLang="zh-CN" dirty="0"/>
              <a:t>Individualism vs. Communitarianism </a:t>
            </a:r>
          </a:p>
          <a:p>
            <a:r>
              <a:rPr lang="en-US" altLang="zh-CN" dirty="0"/>
              <a:t>About United States, you can see a country with high individualism. People regarding themselves as individuals. In Bolivia, people regarding themselves as part of a group. Communist countries always has communitarianism culture.</a:t>
            </a:r>
            <a:endParaRPr lang="zh-CN" altLang="en-US" dirty="0"/>
          </a:p>
        </p:txBody>
      </p:sp>
      <p:pic>
        <p:nvPicPr>
          <p:cNvPr id="4" name="Picture 3">
            <a:extLst>
              <a:ext uri="{FF2B5EF4-FFF2-40B4-BE49-F238E27FC236}">
                <a16:creationId xmlns:a16="http://schemas.microsoft.com/office/drawing/2014/main" id="{62416AA0-10B1-43BE-AF62-8429020A9A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923" y="1437514"/>
            <a:ext cx="5165386" cy="4739449"/>
          </a:xfrm>
          <a:prstGeom prst="rect">
            <a:avLst/>
          </a:prstGeom>
        </p:spPr>
      </p:pic>
    </p:spTree>
    <p:extLst>
      <p:ext uri="{BB962C8B-B14F-4D97-AF65-F5344CB8AC3E}">
        <p14:creationId xmlns:p14="http://schemas.microsoft.com/office/powerpoint/2010/main" val="291183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Different culture </a:t>
            </a:r>
            <a:endParaRPr lang="en-GB" dirty="0"/>
          </a:p>
        </p:txBody>
      </p:sp>
      <p:sp>
        <p:nvSpPr>
          <p:cNvPr id="3" name="Content Placeholder 2"/>
          <p:cNvSpPr>
            <a:spLocks noGrp="1"/>
          </p:cNvSpPr>
          <p:nvPr>
            <p:ph idx="1"/>
          </p:nvPr>
        </p:nvSpPr>
        <p:spPr>
          <a:xfrm>
            <a:off x="838200" y="1715331"/>
            <a:ext cx="10507651" cy="4320344"/>
          </a:xfrm>
        </p:spPr>
        <p:txBody>
          <a:bodyPr/>
          <a:lstStyle/>
          <a:p>
            <a:r>
              <a:rPr lang="en-GB" dirty="0"/>
              <a:t>In fact, Bolivians  </a:t>
            </a:r>
            <a:r>
              <a:rPr lang="en-US" dirty="0"/>
              <a:t>did not reject McDonald’s products . They just dislike  “fast food”.</a:t>
            </a:r>
            <a:endParaRPr lang="en-GB" dirty="0"/>
          </a:p>
          <a:p>
            <a:r>
              <a:rPr lang="en-GB" dirty="0"/>
              <a:t>Bolivians believe all meals should be prepared with love, and should spend proper cook time </a:t>
            </a:r>
            <a:r>
              <a:rPr lang="en-GB"/>
              <a:t>. </a:t>
            </a:r>
            <a:endParaRPr lang="en-GB" dirty="0"/>
          </a:p>
        </p:txBody>
      </p:sp>
    </p:spTree>
    <p:extLst>
      <p:ext uri="{BB962C8B-B14F-4D97-AF65-F5344CB8AC3E}">
        <p14:creationId xmlns:p14="http://schemas.microsoft.com/office/powerpoint/2010/main" val="2199156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9382" y="1493577"/>
            <a:ext cx="11104418" cy="4777654"/>
          </a:xfrm>
        </p:spPr>
        <p:txBody>
          <a:bodyPr/>
          <a:lstStyle/>
          <a:p>
            <a:pPr marL="0" indent="0">
              <a:buNone/>
            </a:pPr>
            <a:r>
              <a:rPr lang="en-GB" dirty="0"/>
              <a:t>On my opinion ,I think understand your target customer’s preferences is more important of doing business effectively.</a:t>
            </a:r>
          </a:p>
          <a:p>
            <a:pPr marL="0" indent="0">
              <a:buNone/>
            </a:pPr>
            <a:endParaRPr lang="en-GB" dirty="0"/>
          </a:p>
          <a:p>
            <a:pPr marL="0" indent="0">
              <a:buNone/>
            </a:pPr>
            <a:r>
              <a:rPr lang="en-GB" dirty="0"/>
              <a:t>And the country culture is also important , you can meet a culture conflict in this case . So market research can help company build a good IBC relationship with other different countries.</a:t>
            </a:r>
          </a:p>
        </p:txBody>
      </p:sp>
      <p:sp>
        <p:nvSpPr>
          <p:cNvPr id="4" name="Rectangle 3"/>
          <p:cNvSpPr/>
          <p:nvPr/>
        </p:nvSpPr>
        <p:spPr>
          <a:xfrm>
            <a:off x="249382" y="376535"/>
            <a:ext cx="6321507" cy="923330"/>
          </a:xfrm>
          <a:prstGeom prst="rect">
            <a:avLst/>
          </a:prstGeom>
          <a:noFill/>
        </p:spPr>
        <p:txBody>
          <a:bodyPr wrap="square" lIns="91440" tIns="45720" rIns="91440" bIns="45720">
            <a:spAutoFit/>
          </a:bodyPr>
          <a:lstStyle/>
          <a:p>
            <a:r>
              <a:rPr lang="en-US" sz="5400" b="0" cap="none" spc="0" dirty="0">
                <a:ln w="0"/>
                <a:solidFill>
                  <a:schemeClr val="tx1"/>
                </a:solidFill>
                <a:effectLst>
                  <a:outerShdw blurRad="38100" dist="19050" dir="2700000" algn="tl" rotWithShape="0">
                    <a:schemeClr val="dk1">
                      <a:alpha val="40000"/>
                    </a:schemeClr>
                  </a:outerShdw>
                </a:effectLst>
              </a:rPr>
              <a:t>Conclusion </a:t>
            </a:r>
          </a:p>
        </p:txBody>
      </p:sp>
    </p:spTree>
    <p:extLst>
      <p:ext uri="{BB962C8B-B14F-4D97-AF65-F5344CB8AC3E}">
        <p14:creationId xmlns:p14="http://schemas.microsoft.com/office/powerpoint/2010/main" val="1092882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4500F-33F2-4AC5-811E-5F31CB50E2FE}"/>
              </a:ext>
            </a:extLst>
          </p:cNvPr>
          <p:cNvSpPr>
            <a:spLocks noGrp="1"/>
          </p:cNvSpPr>
          <p:nvPr>
            <p:ph type="title"/>
          </p:nvPr>
        </p:nvSpPr>
        <p:spPr/>
        <p:txBody>
          <a:bodyPr/>
          <a:lstStyle/>
          <a:p>
            <a:r>
              <a:rPr lang="en-US" altLang="zh-CN" dirty="0"/>
              <a:t>References</a:t>
            </a:r>
            <a:endParaRPr lang="zh-CN" altLang="en-US" dirty="0"/>
          </a:p>
        </p:txBody>
      </p:sp>
      <p:sp>
        <p:nvSpPr>
          <p:cNvPr id="3" name="Content Placeholder 2">
            <a:extLst>
              <a:ext uri="{FF2B5EF4-FFF2-40B4-BE49-F238E27FC236}">
                <a16:creationId xmlns:a16="http://schemas.microsoft.com/office/drawing/2014/main" id="{3801FA26-5B6F-423F-9F15-8F464CDF9793}"/>
              </a:ext>
            </a:extLst>
          </p:cNvPr>
          <p:cNvSpPr>
            <a:spLocks noGrp="1"/>
          </p:cNvSpPr>
          <p:nvPr>
            <p:ph idx="1"/>
          </p:nvPr>
        </p:nvSpPr>
        <p:spPr>
          <a:xfrm>
            <a:off x="359229" y="1690688"/>
            <a:ext cx="10994571" cy="4486275"/>
          </a:xfrm>
        </p:spPr>
        <p:txBody>
          <a:bodyPr/>
          <a:lstStyle/>
          <a:p>
            <a:r>
              <a:rPr lang="en-US" altLang="zh-CN" dirty="0"/>
              <a:t>Available at :http://wafflesatnoon.com/</a:t>
            </a:r>
            <a:r>
              <a:rPr lang="en-US" altLang="zh-CN" dirty="0" err="1"/>
              <a:t>mcdonalds</a:t>
            </a:r>
            <a:r>
              <a:rPr lang="en-US" altLang="zh-CN" dirty="0"/>
              <a:t>-banned-in-</a:t>
            </a:r>
            <a:r>
              <a:rPr lang="en-US" altLang="zh-CN" dirty="0" err="1"/>
              <a:t>bolivia</a:t>
            </a:r>
            <a:r>
              <a:rPr lang="en-US" altLang="zh-CN" dirty="0"/>
              <a:t>/</a:t>
            </a:r>
          </a:p>
          <a:p>
            <a:pPr marL="0" indent="0">
              <a:buNone/>
            </a:pPr>
            <a:r>
              <a:rPr lang="en-US" altLang="zh-CN" dirty="0"/>
              <a:t>[Accessed 3 December]</a:t>
            </a:r>
          </a:p>
          <a:p>
            <a:pPr marL="0" indent="0">
              <a:buNone/>
            </a:pPr>
            <a:endParaRPr lang="en-US" altLang="zh-CN" dirty="0"/>
          </a:p>
          <a:p>
            <a:pPr marL="0" indent="0">
              <a:buNone/>
            </a:pPr>
            <a:r>
              <a:rPr lang="en-US" altLang="zh-CN" dirty="0"/>
              <a:t>Hofstede G, (1996), Riding the waves of commerce: A test of </a:t>
            </a:r>
            <a:r>
              <a:rPr lang="en-US" altLang="zh-CN" dirty="0" err="1"/>
              <a:t>trompenaars</a:t>
            </a:r>
            <a:r>
              <a:rPr lang="en-US" altLang="zh-CN" dirty="0"/>
              <a:t>' “model” of national culture differences, Journal of Intercultural Relations</a:t>
            </a:r>
            <a:r>
              <a:rPr lang="en-US" altLang="zh-CN" u="sng" dirty="0"/>
              <a:t>, </a:t>
            </a:r>
            <a:r>
              <a:rPr lang="en-US" altLang="zh-CN" dirty="0"/>
              <a:t>189-198.</a:t>
            </a:r>
          </a:p>
          <a:p>
            <a:pPr marL="0" indent="0">
              <a:buNone/>
            </a:pPr>
            <a:endParaRPr lang="en-US" altLang="zh-CN" dirty="0"/>
          </a:p>
          <a:p>
            <a:pPr marL="0" indent="0">
              <a:buNone/>
            </a:pPr>
            <a:r>
              <a:rPr lang="en-US" altLang="zh-CN" dirty="0"/>
              <a:t>Johnson L, (2013), McDonald’s closing all restaurants in Bolivia as nation rejects fast food. Journal of Natural News.</a:t>
            </a:r>
          </a:p>
          <a:p>
            <a:pPr marL="0" indent="0">
              <a:buNone/>
            </a:pPr>
            <a:endParaRPr lang="zh-CN" altLang="en-US" dirty="0"/>
          </a:p>
        </p:txBody>
      </p:sp>
    </p:spTree>
    <p:extLst>
      <p:ext uri="{BB962C8B-B14F-4D97-AF65-F5344CB8AC3E}">
        <p14:creationId xmlns:p14="http://schemas.microsoft.com/office/powerpoint/2010/main" val="3730372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3616" y="2233247"/>
            <a:ext cx="10515600" cy="1585180"/>
          </a:xfrm>
        </p:spPr>
        <p:txBody>
          <a:bodyPr>
            <a:normAutofit/>
          </a:bodyPr>
          <a:lstStyle/>
          <a:p>
            <a:r>
              <a:rPr lang="en-GB" sz="6600" dirty="0"/>
              <a:t>Thank you for watching !</a:t>
            </a:r>
          </a:p>
        </p:txBody>
      </p:sp>
    </p:spTree>
    <p:extLst>
      <p:ext uri="{BB962C8B-B14F-4D97-AF65-F5344CB8AC3E}">
        <p14:creationId xmlns:p14="http://schemas.microsoft.com/office/powerpoint/2010/main" val="22570348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
  <TotalTime>440</TotalTime>
  <Words>323</Words>
  <Application>Microsoft Office PowerPoint</Application>
  <PresentationFormat>Widescreen</PresentationFormat>
  <Paragraphs>24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等线</vt:lpstr>
      <vt:lpstr>等线 Light</vt:lpstr>
      <vt:lpstr>Arial</vt:lpstr>
      <vt:lpstr>Calibri</vt:lpstr>
      <vt:lpstr>Calibri Light</vt:lpstr>
      <vt:lpstr>Office Theme</vt:lpstr>
      <vt:lpstr>McDonalds in Bolivia </vt:lpstr>
      <vt:lpstr>McDonald’s closed All Their Restaurants in Bolivia </vt:lpstr>
      <vt:lpstr>Why did McDonalds leave Bolivia?</vt:lpstr>
      <vt:lpstr>Trompenaars' model of national culture differences </vt:lpstr>
      <vt:lpstr>Different culture </vt:lpstr>
      <vt:lpstr>PowerPoint Presentation</vt:lpstr>
      <vt:lpstr>References</vt:lpstr>
      <vt:lpstr>Thank you for watching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McDonalds in Bolivia </dc:title>
  <dc:creator>Yihang Chen</dc:creator>
  <cp:lastModifiedBy>陈逸航</cp:lastModifiedBy>
  <cp:revision>20</cp:revision>
  <dcterms:created xsi:type="dcterms:W3CDTF">2017-11-08T11:17:09Z</dcterms:created>
  <dcterms:modified xsi:type="dcterms:W3CDTF">2017-12-05T02:54:13Z</dcterms:modified>
</cp:coreProperties>
</file>