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9"/>
  </p:notesMasterIdLst>
  <p:sldIdLst>
    <p:sldId id="256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A87B4F-A3E2-40E5-B5D0-80B6F62CBF13}" v="184" dt="2020-02-27T01:16:26.8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35" autoAdjust="0"/>
    <p:restoredTop sz="78429" autoAdjust="0"/>
  </p:normalViewPr>
  <p:slideViewPr>
    <p:cSldViewPr snapToGrid="0">
      <p:cViewPr varScale="1">
        <p:scale>
          <a:sx n="49" d="100"/>
          <a:sy n="49" d="100"/>
        </p:scale>
        <p:origin x="133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 Miah (1912863)" userId="e39bf962-d0b7-4420-90bd-6fb3f528922f" providerId="ADAL" clId="{55A87B4F-A3E2-40E5-B5D0-80B6F62CBF13}"/>
    <pc:docChg chg="undo custSel addSld modSld">
      <pc:chgData name="Abdul Miah (1912863)" userId="e39bf962-d0b7-4420-90bd-6fb3f528922f" providerId="ADAL" clId="{55A87B4F-A3E2-40E5-B5D0-80B6F62CBF13}" dt="2020-02-27T01:36:09.410" v="1562" actId="20577"/>
      <pc:docMkLst>
        <pc:docMk/>
      </pc:docMkLst>
      <pc:sldChg chg="addSp delSp modSp modAnim modNotesTx">
        <pc:chgData name="Abdul Miah (1912863)" userId="e39bf962-d0b7-4420-90bd-6fb3f528922f" providerId="ADAL" clId="{55A87B4F-A3E2-40E5-B5D0-80B6F62CBF13}" dt="2020-02-27T00:13:53.746" v="855" actId="20577"/>
        <pc:sldMkLst>
          <pc:docMk/>
          <pc:sldMk cId="3622625124" sldId="256"/>
        </pc:sldMkLst>
        <pc:spChg chg="mod">
          <ac:chgData name="Abdul Miah (1912863)" userId="e39bf962-d0b7-4420-90bd-6fb3f528922f" providerId="ADAL" clId="{55A87B4F-A3E2-40E5-B5D0-80B6F62CBF13}" dt="2020-02-26T14:31:01.124" v="212" actId="20577"/>
          <ac:spMkLst>
            <pc:docMk/>
            <pc:sldMk cId="3622625124" sldId="256"/>
            <ac:spMk id="3" creationId="{00000000-0000-0000-0000-000000000000}"/>
          </ac:spMkLst>
        </pc:spChg>
        <pc:spChg chg="add del mod">
          <ac:chgData name="Abdul Miah (1912863)" userId="e39bf962-d0b7-4420-90bd-6fb3f528922f" providerId="ADAL" clId="{55A87B4F-A3E2-40E5-B5D0-80B6F62CBF13}" dt="2020-02-26T14:30:52.966" v="206"/>
          <ac:spMkLst>
            <pc:docMk/>
            <pc:sldMk cId="3622625124" sldId="256"/>
            <ac:spMk id="10" creationId="{71F98EE5-CE5C-421F-9496-40F7176B7BF2}"/>
          </ac:spMkLst>
        </pc:spChg>
        <pc:spChg chg="add del mod">
          <ac:chgData name="Abdul Miah (1912863)" userId="e39bf962-d0b7-4420-90bd-6fb3f528922f" providerId="ADAL" clId="{55A87B4F-A3E2-40E5-B5D0-80B6F62CBF13}" dt="2020-02-26T23:18:26.159" v="249" actId="478"/>
          <ac:spMkLst>
            <pc:docMk/>
            <pc:sldMk cId="3622625124" sldId="256"/>
            <ac:spMk id="11" creationId="{EF31EAD9-B3CA-4B48-9FCB-3284E96821D5}"/>
          </ac:spMkLst>
        </pc:spChg>
        <pc:picChg chg="mod">
          <ac:chgData name="Abdul Miah (1912863)" userId="e39bf962-d0b7-4420-90bd-6fb3f528922f" providerId="ADAL" clId="{55A87B4F-A3E2-40E5-B5D0-80B6F62CBF13}" dt="2020-02-26T14:30:28.195" v="202" actId="1076"/>
          <ac:picMkLst>
            <pc:docMk/>
            <pc:sldMk cId="3622625124" sldId="256"/>
            <ac:picMk id="7" creationId="{3C7A25D7-7C8E-4B36-8A2A-EC1DCBF4E9A0}"/>
          </ac:picMkLst>
        </pc:picChg>
        <pc:picChg chg="add del mod">
          <ac:chgData name="Abdul Miah (1912863)" userId="e39bf962-d0b7-4420-90bd-6fb3f528922f" providerId="ADAL" clId="{55A87B4F-A3E2-40E5-B5D0-80B6F62CBF13}" dt="2020-02-26T14:24:21.340" v="38" actId="478"/>
          <ac:picMkLst>
            <pc:docMk/>
            <pc:sldMk cId="3622625124" sldId="256"/>
            <ac:picMk id="9" creationId="{0D0BE144-7BFD-4778-B330-A4D54ED90A2C}"/>
          </ac:picMkLst>
        </pc:picChg>
      </pc:sldChg>
      <pc:sldChg chg="modSp modNotesTx">
        <pc:chgData name="Abdul Miah (1912863)" userId="e39bf962-d0b7-4420-90bd-6fb3f528922f" providerId="ADAL" clId="{55A87B4F-A3E2-40E5-B5D0-80B6F62CBF13}" dt="2020-02-27T01:36:09.410" v="1562" actId="20577"/>
        <pc:sldMkLst>
          <pc:docMk/>
          <pc:sldMk cId="1872761780" sldId="257"/>
        </pc:sldMkLst>
        <pc:spChg chg="mod">
          <ac:chgData name="Abdul Miah (1912863)" userId="e39bf962-d0b7-4420-90bd-6fb3f528922f" providerId="ADAL" clId="{55A87B4F-A3E2-40E5-B5D0-80B6F62CBF13}" dt="2020-02-27T00:10:57.355" v="667" actId="20577"/>
          <ac:spMkLst>
            <pc:docMk/>
            <pc:sldMk cId="1872761780" sldId="257"/>
            <ac:spMk id="2" creationId="{158D9096-94F9-42CD-805A-A8E02C1F2F35}"/>
          </ac:spMkLst>
        </pc:spChg>
      </pc:sldChg>
      <pc:sldChg chg="addSp delSp modSp modTransition modAnim">
        <pc:chgData name="Abdul Miah (1912863)" userId="e39bf962-d0b7-4420-90bd-6fb3f528922f" providerId="ADAL" clId="{55A87B4F-A3E2-40E5-B5D0-80B6F62CBF13}" dt="2020-02-27T00:32:14.988" v="897" actId="20577"/>
        <pc:sldMkLst>
          <pc:docMk/>
          <pc:sldMk cId="2787676690" sldId="258"/>
        </pc:sldMkLst>
        <pc:spChg chg="mod">
          <ac:chgData name="Abdul Miah (1912863)" userId="e39bf962-d0b7-4420-90bd-6fb3f528922f" providerId="ADAL" clId="{55A87B4F-A3E2-40E5-B5D0-80B6F62CBF13}" dt="2020-02-27T00:29:43.579" v="892" actId="27636"/>
          <ac:spMkLst>
            <pc:docMk/>
            <pc:sldMk cId="2787676690" sldId="258"/>
            <ac:spMk id="3" creationId="{41C45BDE-F2BB-4978-ABD9-17030405D8B8}"/>
          </ac:spMkLst>
        </pc:spChg>
        <pc:spChg chg="add mod">
          <ac:chgData name="Abdul Miah (1912863)" userId="e39bf962-d0b7-4420-90bd-6fb3f528922f" providerId="ADAL" clId="{55A87B4F-A3E2-40E5-B5D0-80B6F62CBF13}" dt="2020-02-27T00:30:30.002" v="895" actId="255"/>
          <ac:spMkLst>
            <pc:docMk/>
            <pc:sldMk cId="2787676690" sldId="258"/>
            <ac:spMk id="5" creationId="{1682A679-3755-426A-B08C-3CAF564B2E56}"/>
          </ac:spMkLst>
        </pc:spChg>
        <pc:spChg chg="add mod">
          <ac:chgData name="Abdul Miah (1912863)" userId="e39bf962-d0b7-4420-90bd-6fb3f528922f" providerId="ADAL" clId="{55A87B4F-A3E2-40E5-B5D0-80B6F62CBF13}" dt="2020-02-27T00:32:14.988" v="897" actId="20577"/>
          <ac:spMkLst>
            <pc:docMk/>
            <pc:sldMk cId="2787676690" sldId="258"/>
            <ac:spMk id="6" creationId="{944F8D36-04B8-4988-9BB7-019B30433BB3}"/>
          </ac:spMkLst>
        </pc:spChg>
        <pc:spChg chg="add del mod">
          <ac:chgData name="Abdul Miah (1912863)" userId="e39bf962-d0b7-4420-90bd-6fb3f528922f" providerId="ADAL" clId="{55A87B4F-A3E2-40E5-B5D0-80B6F62CBF13}" dt="2020-02-27T00:04:55.939" v="520" actId="478"/>
          <ac:spMkLst>
            <pc:docMk/>
            <pc:sldMk cId="2787676690" sldId="258"/>
            <ac:spMk id="9" creationId="{D460EAD3-CC61-4056-B051-1B7F6F592966}"/>
          </ac:spMkLst>
        </pc:spChg>
        <pc:picChg chg="add mod">
          <ac:chgData name="Abdul Miah (1912863)" userId="e39bf962-d0b7-4420-90bd-6fb3f528922f" providerId="ADAL" clId="{55A87B4F-A3E2-40E5-B5D0-80B6F62CBF13}" dt="2020-02-27T00:05:23.527" v="522" actId="14100"/>
          <ac:picMkLst>
            <pc:docMk/>
            <pc:sldMk cId="2787676690" sldId="258"/>
            <ac:picMk id="8" creationId="{E767D47C-EC3C-4521-9AC6-6CEB17C569F4}"/>
          </ac:picMkLst>
        </pc:picChg>
      </pc:sldChg>
      <pc:sldChg chg="modSp add">
        <pc:chgData name="Abdul Miah (1912863)" userId="e39bf962-d0b7-4420-90bd-6fb3f528922f" providerId="ADAL" clId="{55A87B4F-A3E2-40E5-B5D0-80B6F62CBF13}" dt="2020-02-27T01:16:43.194" v="913" actId="20577"/>
        <pc:sldMkLst>
          <pc:docMk/>
          <pc:sldMk cId="592167265" sldId="259"/>
        </pc:sldMkLst>
        <pc:spChg chg="mod">
          <ac:chgData name="Abdul Miah (1912863)" userId="e39bf962-d0b7-4420-90bd-6fb3f528922f" providerId="ADAL" clId="{55A87B4F-A3E2-40E5-B5D0-80B6F62CBF13}" dt="2020-02-27T00:23:57.358" v="883" actId="255"/>
          <ac:spMkLst>
            <pc:docMk/>
            <pc:sldMk cId="592167265" sldId="259"/>
            <ac:spMk id="2" creationId="{AA2A95CD-867C-4E2B-BC2C-5307F980A155}"/>
          </ac:spMkLst>
        </pc:spChg>
        <pc:spChg chg="mod">
          <ac:chgData name="Abdul Miah (1912863)" userId="e39bf962-d0b7-4420-90bd-6fb3f528922f" providerId="ADAL" clId="{55A87B4F-A3E2-40E5-B5D0-80B6F62CBF13}" dt="2020-02-27T01:16:43.194" v="913" actId="20577"/>
          <ac:spMkLst>
            <pc:docMk/>
            <pc:sldMk cId="592167265" sldId="259"/>
            <ac:spMk id="3" creationId="{0324CFC7-6DF0-4039-9833-F28C36F38A9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0E4D4D-2789-4214-A4C4-A558260A070E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119AC8-46A6-4B84-9409-964EFD316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036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-Reconstruction of the organisations traditional top down approach; where you would have managers above each other with chains of command below.</a:t>
            </a:r>
          </a:p>
          <a:p>
            <a:r>
              <a:rPr lang="en-GB" dirty="0"/>
              <a:t>Empowered and entrusted employees to act diligently to the needs of the customer.</a:t>
            </a:r>
          </a:p>
          <a:p>
            <a:r>
              <a:rPr lang="en-GB" dirty="0"/>
              <a:t>More productive and less sickness due to job satisfaction.</a:t>
            </a:r>
          </a:p>
          <a:p>
            <a:r>
              <a:rPr lang="en-GB" dirty="0"/>
              <a:t>Employees feel more valued they has more input throughout the process.</a:t>
            </a:r>
          </a:p>
          <a:p>
            <a:r>
              <a:rPr lang="en-GB" dirty="0"/>
              <a:t>“knowledge workers” nearly 50% of the job require you to be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119AC8-46A6-4B84-9409-964EFD316A8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8289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119AC8-46A6-4B84-9409-964EFD316A8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884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A4CF2-5D3C-4B07-803F-07BDC71E2629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114D7-4935-44BF-8E22-12E830FE8FD5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BF932-DB46-43DA-9C67-1656EA9C859A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8C06D-1882-436B-B4C0-0D1868AECDAF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95AC6-A905-43A7-9134-195E99575E18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45BFA-3582-4121-AA1D-30AB15A4A5CC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08B2D-CE6C-45FC-ACB5-9514A502C927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E61D5-9E82-434C-AA22-33A9C827F18F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0B080-6CE6-4E76-BA31-CF4D88C448D5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00F2C-E937-43CA-9F74-418F1B3D1EE7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3059B-1AAB-4429-960C-314B5A1DE13A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47D3E-55DA-4E47-BAA8-BCF5F92AD641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EA4E-C50E-4C03-BF08-82FF8BD6D965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5F21-0765-4726-A5FE-988FF98F03D7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DE4F6-8BCD-4629-947E-8DC72807C2DA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B13A0-E083-4F84-8C0E-676C23DCB76B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77A21B-CC46-4ECE-92B2-A5757F3255A0}" type="datetime1">
              <a:rPr lang="en-US" smtClean="0"/>
              <a:t>2/26/2020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nikhilsheth.blogspot.com/2012/11/trickle-down-corruption.html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ews.euspert.com/why-in-house-training-is-important-for-employees-motivation/" TargetMode="External"/><Relationship Id="rId5" Type="http://schemas.openxmlformats.org/officeDocument/2006/relationships/image" Target="../media/image3.jpg"/><Relationship Id="rId4" Type="http://schemas.openxmlformats.org/officeDocument/2006/relationships/hyperlink" Target="http://www.ohioemployerlawblog.com/2016/03/is-your-employee-handbook-contract-of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roundreport.com/motivating-employees-team-environment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-proquest-com.ezproxy.uwtsd.ac.uk/pubidlinkhandler/sng/pubtitle/Training+$26+Management+Development+Methods/$N/31029/DocView/1016489871/fulltext/7026CB5E528C482DPQ/1?accountid=130472" TargetMode="External"/><Relationship Id="rId2" Type="http://schemas.openxmlformats.org/officeDocument/2006/relationships/hyperlink" Target="https://search-proquest-com.ezproxy.uwtsd.ac.uk/indexinglinkhandler/sng/au/Humphreys,+Gareth/$N?accountid=13047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martsheet.com/top-down-bottom-up-approac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475342"/>
            <a:ext cx="8915399" cy="1605279"/>
          </a:xfrm>
        </p:spPr>
        <p:txBody>
          <a:bodyPr>
            <a:normAutofit fontScale="90000"/>
          </a:bodyPr>
          <a:lstStyle/>
          <a:p>
            <a:r>
              <a:rPr lang="en-GB" sz="3100" b="1" dirty="0"/>
              <a:t>How has Equitable Life Assurance adapted their organisation to satisfy their need for training and development?</a:t>
            </a:r>
            <a:br>
              <a:rPr lang="en-GB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1361441"/>
            <a:ext cx="8915399" cy="1605279"/>
          </a:xfrm>
        </p:spPr>
        <p:txBody>
          <a:bodyPr/>
          <a:lstStyle/>
          <a:p>
            <a:endParaRPr lang="en-US" dirty="0">
              <a:solidFill>
                <a:srgbClr val="0070C0"/>
              </a:solidFill>
            </a:endParaRPr>
          </a:p>
          <a:p>
            <a:r>
              <a:rPr lang="en-US" dirty="0">
                <a:solidFill>
                  <a:srgbClr val="0070C0"/>
                </a:solidFill>
              </a:rPr>
              <a:t>-Reconstruction of the organizations hierarchy </a:t>
            </a:r>
          </a:p>
          <a:p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0070C0"/>
              </a:solidFill>
            </a:endParaRPr>
          </a:p>
          <a:p>
            <a:endParaRPr lang="en-US" dirty="0"/>
          </a:p>
        </p:txBody>
      </p:sp>
      <p:pic>
        <p:nvPicPr>
          <p:cNvPr id="7" name="Picture 6" descr="A picture containing building, clock&#10;&#10;Description automatically generated">
            <a:extLst>
              <a:ext uri="{FF2B5EF4-FFF2-40B4-BE49-F238E27FC236}">
                <a16:creationId xmlns:a16="http://schemas.microsoft.com/office/drawing/2014/main" id="{3C7A25D7-7C8E-4B36-8A2A-EC1DCBF4E9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942038" y="2226507"/>
            <a:ext cx="2170790" cy="1885874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2DEC8AE-DAED-4BC5-9088-B14BA0120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62512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D9096-94F9-42CD-805A-A8E02C1F2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4068" y="199567"/>
            <a:ext cx="8911687" cy="1280890"/>
          </a:xfrm>
        </p:spPr>
        <p:txBody>
          <a:bodyPr>
            <a:noAutofit/>
          </a:bodyPr>
          <a:lstStyle/>
          <a:p>
            <a:r>
              <a:rPr lang="en-GB" sz="2800" b="1" dirty="0"/>
              <a:t>How has Equitable Life Assurance adapted their organisation to satisfy their need for training and development? Continued.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889A1-C721-43B3-A93E-5AACD06210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7447" y="2135832"/>
            <a:ext cx="7795759" cy="1186543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US" sz="5500" dirty="0">
                <a:solidFill>
                  <a:srgbClr val="0070C0"/>
                </a:solidFill>
              </a:rPr>
              <a:t>-Focused on recruiting highly able customer service employees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 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  </a:t>
            </a:r>
          </a:p>
          <a:p>
            <a:endParaRPr lang="en-GB" dirty="0"/>
          </a:p>
        </p:txBody>
      </p:sp>
      <p:pic>
        <p:nvPicPr>
          <p:cNvPr id="5" name="Picture 4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C0120C5D-9902-4820-AE84-6FFA4C69D1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726836" y="2135832"/>
            <a:ext cx="2302165" cy="1542451"/>
          </a:xfrm>
          <a:prstGeom prst="rect">
            <a:avLst/>
          </a:prstGeom>
        </p:spPr>
      </p:pic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56EC1060-E29B-4849-B662-2F47F030A9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996418" y="4038600"/>
            <a:ext cx="3808639" cy="233891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75E8C2A-E691-412A-B3E8-6A69572D355D}"/>
              </a:ext>
            </a:extLst>
          </p:cNvPr>
          <p:cNvSpPr txBox="1"/>
          <p:nvPr/>
        </p:nvSpPr>
        <p:spPr>
          <a:xfrm>
            <a:off x="2526024" y="3678283"/>
            <a:ext cx="6585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-Providing different types of training</a:t>
            </a:r>
            <a:endParaRPr lang="en-GB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731BA34D-1E70-41CC-9A37-B746C5380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761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99BD4-1E1D-4A4C-A25F-EE36D48AA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b="1" dirty="0"/>
              <a:t>What does Equitable Life Assurances training and development currently look like?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45BDE-F2BB-4978-ABD9-17030405D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905000"/>
            <a:ext cx="8915400" cy="106026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b="1" dirty="0">
                <a:solidFill>
                  <a:srgbClr val="0070C0"/>
                </a:solidFill>
              </a:rPr>
              <a:t>New employees</a:t>
            </a:r>
            <a:endParaRPr lang="en-GB" sz="22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-On the job training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-Off the job training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38BE8C-9C03-4BA3-8C72-27DACB283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82A679-3755-426A-B08C-3CAF564B2E56}"/>
              </a:ext>
            </a:extLst>
          </p:cNvPr>
          <p:cNvSpPr txBox="1"/>
          <p:nvPr/>
        </p:nvSpPr>
        <p:spPr>
          <a:xfrm>
            <a:off x="2589212" y="3414490"/>
            <a:ext cx="76199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70C0"/>
                </a:solidFill>
              </a:rPr>
              <a:t>Existing employees </a:t>
            </a:r>
            <a:endParaRPr lang="en-GB" sz="2000" dirty="0">
              <a:solidFill>
                <a:srgbClr val="0070C0"/>
              </a:solidFill>
            </a:endParaRPr>
          </a:p>
          <a:p>
            <a:r>
              <a:rPr lang="en-GB" sz="1700" dirty="0">
                <a:solidFill>
                  <a:srgbClr val="0070C0"/>
                </a:solidFill>
              </a:rPr>
              <a:t>-8 week off the job training- develop new approaches to grow more contented customers.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4F8D36-04B8-4988-9BB7-019B30433BB3}"/>
              </a:ext>
            </a:extLst>
          </p:cNvPr>
          <p:cNvSpPr txBox="1"/>
          <p:nvPr/>
        </p:nvSpPr>
        <p:spPr>
          <a:xfrm>
            <a:off x="2589212" y="4695379"/>
            <a:ext cx="7194868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70C0"/>
                </a:solidFill>
              </a:rPr>
              <a:t>Business Trainee Scheme</a:t>
            </a:r>
            <a:endParaRPr lang="en-GB" sz="2000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-</a:t>
            </a:r>
            <a:r>
              <a:rPr lang="en-GB" sz="1700" dirty="0">
                <a:solidFill>
                  <a:srgbClr val="0070C0"/>
                </a:solidFill>
              </a:rPr>
              <a:t>Important initiative which involves bringing top quality </a:t>
            </a:r>
          </a:p>
          <a:p>
            <a:r>
              <a:rPr lang="en-GB" sz="1700" dirty="0">
                <a:solidFill>
                  <a:srgbClr val="0070C0"/>
                </a:solidFill>
              </a:rPr>
              <a:t>young people into the organisation</a:t>
            </a:r>
          </a:p>
          <a:p>
            <a:r>
              <a:rPr lang="en-GB" sz="1700" dirty="0">
                <a:solidFill>
                  <a:srgbClr val="0070C0"/>
                </a:solidFill>
              </a:rPr>
              <a:t>-consists of a 8-12 months training and development </a:t>
            </a:r>
          </a:p>
          <a:p>
            <a:r>
              <a:rPr lang="en-GB" sz="1700" dirty="0">
                <a:solidFill>
                  <a:srgbClr val="0070C0"/>
                </a:solidFill>
              </a:rPr>
              <a:t>programme.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E767D47C-EC3C-4521-9AC6-6CEB17C569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24565" y="4716544"/>
            <a:ext cx="3367436" cy="2031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67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A95CD-867C-4E2B-BC2C-5307F980A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200" dirty="0">
                <a:solidFill>
                  <a:srgbClr val="0070C0"/>
                </a:solidFill>
              </a:rPr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4CFC7-6DF0-4039-9833-F28C36F38A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References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A Dictionary of Human Resources Management (2 rev. ed)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Edmund </a:t>
            </a:r>
            <a:r>
              <a:rPr lang="en-GB" dirty="0" err="1">
                <a:solidFill>
                  <a:srgbClr val="0070C0"/>
                </a:solidFill>
              </a:rPr>
              <a:t>Heery</a:t>
            </a:r>
            <a:r>
              <a:rPr lang="en-GB" dirty="0">
                <a:solidFill>
                  <a:srgbClr val="0070C0"/>
                </a:solidFill>
              </a:rPr>
              <a:t> and Mike Noon.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Employee Training and Development, 7e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By Raymond A. Noe, Amitabh Deo </a:t>
            </a:r>
            <a:r>
              <a:rPr lang="en-GB" dirty="0" err="1">
                <a:solidFill>
                  <a:srgbClr val="0070C0"/>
                </a:solidFill>
              </a:rPr>
              <a:t>Kodwani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r>
              <a:rPr lang="en-GB" u="sng" dirty="0">
                <a:hlinkClick r:id="rId2" tooltip="Click to search for more items by this author"/>
              </a:rPr>
              <a:t>Humphreys, </a:t>
            </a:r>
            <a:r>
              <a:rPr lang="en-GB" u="sng" dirty="0" err="1">
                <a:hlinkClick r:id="rId2" tooltip="Click to search for more items by this author"/>
              </a:rPr>
              <a:t>Gareth</a:t>
            </a:r>
            <a:r>
              <a:rPr lang="en-GB" dirty="0" err="1"/>
              <a:t>.</a:t>
            </a:r>
            <a:r>
              <a:rPr lang="en-GB" b="1" dirty="0" err="1">
                <a:hlinkClick r:id="rId3" tooltip="Click to search for more items from this journal"/>
              </a:rPr>
              <a:t>Training</a:t>
            </a:r>
            <a:r>
              <a:rPr lang="en-GB" b="1" dirty="0">
                <a:hlinkClick r:id="rId3" tooltip="Click to search for more items from this journal"/>
              </a:rPr>
              <a:t> &amp; Management Development Methods</a:t>
            </a:r>
            <a:r>
              <a:rPr lang="en-GB" b="1" u="sng" dirty="0">
                <a:hlinkClick r:id="rId3" tooltip="Click to search for more items from this journal"/>
              </a:rPr>
              <a:t>; Bradford</a:t>
            </a:r>
            <a:r>
              <a:rPr lang="en-GB" u="sng" dirty="0">
                <a:hlinkClick r:id="rId3" tooltip="Click to search for more items from this journal"/>
              </a:rPr>
              <a:t> Vol. 26, </a:t>
            </a:r>
            <a:r>
              <a:rPr lang="en-GB" u="sng" dirty="0" err="1">
                <a:hlinkClick r:id="rId3" tooltip="Click to search for more items from this journal"/>
              </a:rPr>
              <a:t>Iss</a:t>
            </a:r>
            <a:r>
              <a:rPr lang="en-GB" u="sng" dirty="0">
                <a:hlinkClick r:id="rId3" tooltip="Click to search for more items from this journal"/>
              </a:rPr>
              <a:t>. 2,  (2012): 325-330. 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https://www.smartsheet.com/top-down-bottom-up-approach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3883E6-1E1C-4BF0-8697-7EE76B1FD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Abdul Miah 1912863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216726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73C3363D2C34142BB9C00026A752F8F" ma:contentTypeVersion="4" ma:contentTypeDescription="Create a new document." ma:contentTypeScope="" ma:versionID="e13d2ca3fa3f6a191f7a434276b97bdc">
  <xsd:schema xmlns:xsd="http://www.w3.org/2001/XMLSchema" xmlns:xs="http://www.w3.org/2001/XMLSchema" xmlns:p="http://schemas.microsoft.com/office/2006/metadata/properties" xmlns:ns3="717b0226-a333-4c25-acd7-534bd000737f" targetNamespace="http://schemas.microsoft.com/office/2006/metadata/properties" ma:root="true" ma:fieldsID="04c166f9e989bca78bfaee6e3cd6c3f2" ns3:_="">
    <xsd:import namespace="717b0226-a333-4c25-acd7-534bd000737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7b0226-a333-4c25-acd7-534bd000737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3DB8CA4-F73B-43BB-B5BD-DC25D54115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7b0226-a333-4c25-acd7-534bd00073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C258F57-F035-4464-8761-8E84EAA9A68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7E977DC-716A-40CD-A29D-96D0A19F02D6}">
  <ds:schemaRefs>
    <ds:schemaRef ds:uri="http://schemas.openxmlformats.org/package/2006/metadata/core-properties"/>
    <ds:schemaRef ds:uri="http://www.w3.org/XML/1998/namespace"/>
    <ds:schemaRef ds:uri="http://purl.org/dc/dcmitype/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purl.org/dc/terms/"/>
    <ds:schemaRef ds:uri="http://schemas.microsoft.com/office/infopath/2007/PartnerControls"/>
    <ds:schemaRef ds:uri="717b0226-a333-4c25-acd7-534bd000737f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tf00001235</Template>
  <TotalTime>2292</TotalTime>
  <Words>264</Words>
  <Application>Microsoft Office PowerPoint</Application>
  <PresentationFormat>Widescreen</PresentationFormat>
  <Paragraphs>46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Century Gothic</vt:lpstr>
      <vt:lpstr>Wingdings 3</vt:lpstr>
      <vt:lpstr>Wisp</vt:lpstr>
      <vt:lpstr>How has Equitable Life Assurance adapted their organisation to satisfy their need for training and development? </vt:lpstr>
      <vt:lpstr>How has Equitable Life Assurance adapted their organisation to satisfy their need for training and development? Continued.</vt:lpstr>
      <vt:lpstr>What does Equitable Life Assurances training and development currently look like?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has Equitable Life Assurance adapted their organisation to satisfy their need for training and development? </dc:title>
  <dc:creator>Abdul Miah (1912863)</dc:creator>
  <cp:lastModifiedBy>Abdul Miah (1912863)</cp:lastModifiedBy>
  <cp:revision>8</cp:revision>
  <dcterms:created xsi:type="dcterms:W3CDTF">2020-02-25T11:24:16Z</dcterms:created>
  <dcterms:modified xsi:type="dcterms:W3CDTF">2020-02-27T01:36:18Z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0x010100C73C3363D2C34142BB9C00026A752F8F</vt:lpwstr>
  </property>
</Properties>
</file>