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charts/chart2.xml" ContentType="application/vnd.openxmlformats-officedocument.drawingml.chart+xml"/>
  <Override PartName="/ppt/notesSlides/notesSlide11.xml" ContentType="application/vnd.openxmlformats-officedocument.presentationml.notesSlide+xml"/>
  <Override PartName="/ppt/charts/chart3.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69982" autoAdjust="0"/>
  </p:normalViewPr>
  <p:slideViewPr>
    <p:cSldViewPr snapToGrid="0">
      <p:cViewPr varScale="1">
        <p:scale>
          <a:sx n="51" d="100"/>
          <a:sy n="51" d="100"/>
        </p:scale>
        <p:origin x="148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Conversion (%)</c:v>
          </c:tx>
          <c:spPr>
            <a:solidFill>
              <a:srgbClr val="006F73"/>
            </a:solidFill>
          </c:spPr>
          <c:invertIfNegative val="1"/>
          <c:dLbls>
            <c:spPr>
              <a:noFill/>
              <a:ln>
                <a:noFill/>
              </a:ln>
              <a:effectLst/>
            </c:spPr>
            <c:txPr>
              <a:bodyPr anchorCtr="1"/>
              <a:lstStyle/>
              <a:p>
                <a:pPr>
                  <a:defRPr sz="2100" b="1">
                    <a:solidFill>
                      <a:srgbClr val="203B3C"/>
                    </a:solidFill>
                    <a:latin typeface="Arial"/>
                    <a:ea typeface="Arial"/>
                    <a:cs typeface="Aria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Data'!$A$2:$A$3</c:f>
              <c:strCache>
                <c:ptCount val="2"/>
                <c:pt idx="0">
                  <c:v>Not referred</c:v>
                </c:pt>
                <c:pt idx="1">
                  <c:v>Referred</c:v>
                </c:pt>
              </c:strCache>
            </c:strRef>
          </c:cat>
          <c:val>
            <c:numRef>
              <c:f>'Chart Data'!$B$2:$B$3</c:f>
              <c:numCache>
                <c:formatCode>General</c:formatCode>
                <c:ptCount val="2"/>
                <c:pt idx="0">
                  <c:v>15.4</c:v>
                </c:pt>
                <c:pt idx="1">
                  <c:v>12.7</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86D2-4DB3-AD93-60E22A2296EE}"/>
            </c:ext>
          </c:extLst>
        </c:ser>
        <c:dLbls>
          <c:dLblPos val="outEnd"/>
          <c:showLegendKey val="0"/>
          <c:showVal val="1"/>
          <c:showCatName val="0"/>
          <c:showSerName val="0"/>
          <c:showPercent val="0"/>
          <c:showBubbleSize val="0"/>
        </c:dLbls>
        <c:gapWidth val="15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sz="1725">
                <a:solidFill>
                  <a:srgbClr val="637573"/>
                </a:solidFill>
                <a:latin typeface="Arial"/>
                <a:ea typeface="Arial"/>
                <a:cs typeface="Arial"/>
              </a:defRPr>
            </a:pPr>
            <a:endParaRPr lang="en-US"/>
          </a:p>
        </c:txPr>
        <c:crossAx val="48672768"/>
        <c:crosses val="autoZero"/>
        <c:auto val="1"/>
        <c:lblAlgn val="ctr"/>
        <c:lblOffset val="100"/>
        <c:noMultiLvlLbl val="1"/>
      </c:catAx>
      <c:valAx>
        <c:axId val="48672768"/>
        <c:scaling>
          <c:orientation val="minMax"/>
        </c:scaling>
        <c:delete val="1"/>
        <c:axPos val="l"/>
        <c:numFmt formatCode="General" sourceLinked="1"/>
        <c:majorTickMark val="none"/>
        <c:minorTickMark val="none"/>
        <c:tickLblPos val="nextTo"/>
        <c:crossAx val="48650112"/>
        <c:crosses val="autoZero"/>
        <c:crossBetween val="between"/>
      </c:valAx>
    </c:plotArea>
    <c:plotVisOnly val="1"/>
    <c:dispBlanksAs val="zero"/>
    <c:showDLblsOverMax val="1"/>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Weight loss (kg)</c:v>
          </c:tx>
          <c:spPr>
            <a:solidFill>
              <a:srgbClr val="69866C"/>
            </a:solidFill>
          </c:spPr>
          <c:invertIfNegative val="1"/>
          <c:dLbls>
            <c:spPr>
              <a:noFill/>
              <a:ln>
                <a:noFill/>
              </a:ln>
              <a:effectLst/>
            </c:spPr>
            <c:txPr>
              <a:bodyPr anchorCtr="1"/>
              <a:lstStyle/>
              <a:p>
                <a:pPr>
                  <a:defRPr sz="2100" b="1">
                    <a:solidFill>
                      <a:srgbClr val="203B3C"/>
                    </a:solidFill>
                    <a:latin typeface="Arial"/>
                    <a:ea typeface="Arial"/>
                    <a:cs typeface="Aria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Data'!$A$2:$A$3</c:f>
              <c:strCache>
                <c:ptCount val="2"/>
                <c:pt idx="0">
                  <c:v>Intervention analysis</c:v>
                </c:pt>
                <c:pt idx="1">
                  <c:v>Completers</c:v>
                </c:pt>
              </c:strCache>
            </c:strRef>
          </c:cat>
          <c:val>
            <c:numRef>
              <c:f>'Chart Data'!$B$2:$B$3</c:f>
              <c:numCache>
                <c:formatCode>General</c:formatCode>
                <c:ptCount val="2"/>
                <c:pt idx="0">
                  <c:v>2.2999999999999998</c:v>
                </c:pt>
                <c:pt idx="1">
                  <c:v>3.3</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855F-4647-AA20-C877F6EB873E}"/>
            </c:ext>
          </c:extLst>
        </c:ser>
        <c:dLbls>
          <c:dLblPos val="outEnd"/>
          <c:showLegendKey val="0"/>
          <c:showVal val="1"/>
          <c:showCatName val="0"/>
          <c:showSerName val="0"/>
          <c:showPercent val="0"/>
          <c:showBubbleSize val="0"/>
        </c:dLbls>
        <c:gapWidth val="15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sz="1725">
                <a:solidFill>
                  <a:srgbClr val="637573"/>
                </a:solidFill>
                <a:latin typeface="Arial"/>
                <a:ea typeface="Arial"/>
                <a:cs typeface="Arial"/>
              </a:defRPr>
            </a:pPr>
            <a:endParaRPr lang="en-US"/>
          </a:p>
        </c:txPr>
        <c:crossAx val="48672768"/>
        <c:crosses val="autoZero"/>
        <c:auto val="1"/>
        <c:lblAlgn val="ctr"/>
        <c:lblOffset val="100"/>
        <c:noMultiLvlLbl val="1"/>
      </c:catAx>
      <c:valAx>
        <c:axId val="48672768"/>
        <c:scaling>
          <c:orientation val="minMax"/>
        </c:scaling>
        <c:delete val="1"/>
        <c:axPos val="l"/>
        <c:numFmt formatCode="General" sourceLinked="1"/>
        <c:majorTickMark val="none"/>
        <c:minorTickMark val="none"/>
        <c:tickLblPos val="nextTo"/>
        <c:crossAx val="48650112"/>
        <c:crosses val="autoZero"/>
        <c:crossBetween val="between"/>
      </c:valAx>
    </c:plotArea>
    <c:plotVisOnly val="1"/>
    <c:dispBlanksAs val="zero"/>
    <c:showDLblsOverMax val="1"/>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Representation (%)</c:v>
          </c:tx>
          <c:spPr>
            <a:solidFill>
              <a:srgbClr val="69866C"/>
            </a:solidFill>
          </c:spPr>
          <c:invertIfNegative val="1"/>
          <c:dLbls>
            <c:spPr>
              <a:noFill/>
              <a:ln>
                <a:noFill/>
              </a:ln>
              <a:effectLst/>
            </c:spPr>
            <c:txPr>
              <a:bodyPr anchorCtr="1"/>
              <a:lstStyle/>
              <a:p>
                <a:pPr>
                  <a:defRPr sz="2100" b="1">
                    <a:solidFill>
                      <a:srgbClr val="203B3C"/>
                    </a:solidFill>
                    <a:latin typeface="Arial"/>
                    <a:ea typeface="Arial"/>
                    <a:cs typeface="Aria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Data'!$A$2:$A$3</c:f>
              <c:strCache>
                <c:ptCount val="2"/>
                <c:pt idx="0">
                  <c:v>Population comparison</c:v>
                </c:pt>
                <c:pt idx="1">
                  <c:v>At eight sessions</c:v>
                </c:pt>
              </c:strCache>
            </c:strRef>
          </c:cat>
          <c:val>
            <c:numRef>
              <c:f>'Chart Data'!$B$2:$B$3</c:f>
              <c:numCache>
                <c:formatCode>General</c:formatCode>
                <c:ptCount val="2"/>
                <c:pt idx="0">
                  <c:v>20</c:v>
                </c:pt>
                <c:pt idx="1">
                  <c:v>14</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309B-4C77-AE62-9686CB47D7A6}"/>
            </c:ext>
          </c:extLst>
        </c:ser>
        <c:dLbls>
          <c:dLblPos val="outEnd"/>
          <c:showLegendKey val="0"/>
          <c:showVal val="1"/>
          <c:showCatName val="0"/>
          <c:showSerName val="0"/>
          <c:showPercent val="0"/>
          <c:showBubbleSize val="0"/>
        </c:dLbls>
        <c:gapWidth val="15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sz="1725">
                <a:solidFill>
                  <a:srgbClr val="637573"/>
                </a:solidFill>
                <a:latin typeface="Arial"/>
                <a:ea typeface="Arial"/>
                <a:cs typeface="Arial"/>
              </a:defRPr>
            </a:pPr>
            <a:endParaRPr lang="en-US"/>
          </a:p>
        </c:txPr>
        <c:crossAx val="48672768"/>
        <c:crosses val="autoZero"/>
        <c:auto val="1"/>
        <c:lblAlgn val="ctr"/>
        <c:lblOffset val="100"/>
        <c:noMultiLvlLbl val="1"/>
      </c:catAx>
      <c:valAx>
        <c:axId val="48672768"/>
        <c:scaling>
          <c:orientation val="minMax"/>
        </c:scaling>
        <c:delete val="1"/>
        <c:axPos val="l"/>
        <c:numFmt formatCode="General" sourceLinked="1"/>
        <c:majorTickMark val="none"/>
        <c:minorTickMark val="none"/>
        <c:tickLblPos val="nextTo"/>
        <c:crossAx val="48650112"/>
        <c:crosses val="autoZero"/>
        <c:crossBetween val="between"/>
      </c:valAx>
    </c:plotArea>
    <c:plotVisOnly val="1"/>
    <c:dispBlanksAs val="zero"/>
    <c:showDLblsOverMax val="1"/>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32 seconds. Cumulative target: 0:32.</a:t>
            </a:r>
          </a:p>
          <a:p>
            <a:endParaRPr dirty="0"/>
          </a:p>
          <a:p>
            <a:r>
              <a:rPr dirty="0"/>
              <a:t>Today I will examine how health, wellbeing and sustainable development influence care, using the NHS Diabetes Prevention </a:t>
            </a:r>
            <a:r>
              <a:rPr dirty="0" err="1"/>
              <a:t>Programme</a:t>
            </a:r>
            <a:r>
              <a:rPr dirty="0"/>
              <a:t> in England. My argument is that prevention can improve health and support a sustainable service, but its success depends on who can access and complete it. I will compare models, evaluate research and propose improvements. England is the policy context throughout, because health services differ across the devolved nations.</a:t>
            </a:r>
          </a:p>
          <a:p>
            <a:endParaRPr dirty="0"/>
          </a:p>
          <a:p>
            <a:r>
              <a:rPr dirty="0"/>
              <a:t>Sources: </a:t>
            </a:r>
          </a:p>
          <a:p>
            <a:r>
              <a:rPr dirty="0"/>
              <a:t>Cover artwork: AI-generated conceptual illustration, OpenAI, </a:t>
            </a:r>
            <a:r>
              <a:rPr lang="en-GB" dirty="0"/>
              <a:t>2</a:t>
            </a:r>
            <a:r>
              <a:rPr dirty="0"/>
              <a:t> October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41 seconds. Cumulative target: 1:13.</a:t>
            </a:r>
          </a:p>
          <a:p>
            <a:endParaRPr dirty="0"/>
          </a:p>
          <a:p>
            <a:r>
              <a:rPr dirty="0"/>
              <a:t>The </a:t>
            </a:r>
            <a:r>
              <a:rPr dirty="0" err="1"/>
              <a:t>programme</a:t>
            </a:r>
            <a:r>
              <a:rPr dirty="0"/>
              <a:t> provides a practical test of integration. Clinical success concerns preventing disease. Wellbeing asks whether people feel supported and can participate in everyday life. Sustainable development adds fairness within the present generation and responsibility towards future generations. These aims can reinforce one another, but they can also conflict. For example, digital provision might reduce travel while excluding someone without internet access. I will judge the </a:t>
            </a:r>
            <a:r>
              <a:rPr dirty="0" err="1"/>
              <a:t>programme</a:t>
            </a:r>
            <a:r>
              <a:rPr dirty="0"/>
              <a:t> across these dimensions rather than assume that weight loss alone demonstrates holistic success. This also connects individual prevention with the wider health and social care system.</a:t>
            </a:r>
          </a:p>
          <a:p>
            <a:endParaRPr dirty="0"/>
          </a:p>
          <a:p>
            <a:r>
              <a:rPr dirty="0"/>
              <a:t>Sources: (WHO, </a:t>
            </a:r>
            <a:r>
              <a:rPr lang="en-GB" dirty="0"/>
              <a:t>2026</a:t>
            </a:r>
            <a:r>
              <a:rPr dirty="0"/>
              <a:t>; </a:t>
            </a:r>
            <a:r>
              <a:rPr dirty="0" err="1"/>
              <a:t>WCED</a:t>
            </a:r>
            <a:r>
              <a:rPr dirty="0"/>
              <a:t>, </a:t>
            </a:r>
            <a:r>
              <a:rPr lang="en-GB" dirty="0"/>
              <a:t>2011</a:t>
            </a:r>
            <a:r>
              <a:rPr dirty="0"/>
              <a:t>; UN, n.d.)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60 seconds. Cumulative target: 2:13.</a:t>
            </a:r>
          </a:p>
          <a:p>
            <a:endParaRPr dirty="0"/>
          </a:p>
          <a:p>
            <a:r>
              <a:rPr dirty="0"/>
              <a:t>The WHO definition broadened health beyond disease to physical, mental and social wellbeing. Its emphasis on complete wellbeing is ambitious, but I argue that it can be difficult to </a:t>
            </a:r>
            <a:r>
              <a:rPr dirty="0" err="1"/>
              <a:t>operationalise</a:t>
            </a:r>
            <a:r>
              <a:rPr dirty="0"/>
              <a:t> for someone living well with a chronic condition. Wellbeing also includes emotional experience, relationships and material circumstances. The ONS distinguishes objective conditions, such as income and health, from subjective assessments. Its questions examine life satisfaction, meaning, happiness and anxiety separately. A lower HbA1c, which reflects average blood glucose, tells us something about biological risk. It does not by itself show improved confidence, reduced anxiety or secure access to food. Evaluation therefore needs clinical outcomes alongside people’s reported experience.</a:t>
            </a:r>
          </a:p>
          <a:p>
            <a:endParaRPr dirty="0"/>
          </a:p>
          <a:p>
            <a:r>
              <a:rPr dirty="0"/>
              <a:t>Sources: (WHO, </a:t>
            </a:r>
            <a:r>
              <a:rPr lang="en-GB" dirty="0"/>
              <a:t>2026</a:t>
            </a:r>
            <a:r>
              <a:rPr dirty="0"/>
              <a:t>; ONS, 2025)</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73 seconds. Cumulative target: 3:26.</a:t>
            </a:r>
          </a:p>
          <a:p>
            <a:endParaRPr dirty="0"/>
          </a:p>
          <a:p>
            <a:r>
              <a:rPr dirty="0"/>
              <a:t>A biomedical approach identifies elevated glucose and monitors risk accurately, but it can leave social barriers outside the consultation. Engel’s biopsychosocial model brings psychological experience and social context into clinical care. That supports </a:t>
            </a:r>
            <a:r>
              <a:rPr dirty="0" err="1"/>
              <a:t>personalised</a:t>
            </a:r>
            <a:r>
              <a:rPr dirty="0"/>
              <a:t> goals and discussion of anxiety, although it does not specify how staff should allocate limited resources. An ecological approach examines influences beyond the individual, including </a:t>
            </a:r>
            <a:r>
              <a:rPr dirty="0" err="1"/>
              <a:t>organisations</a:t>
            </a:r>
            <a:r>
              <a:rPr dirty="0"/>
              <a:t> and public policy. It supports partnerships around food access or safe activity, but coordinating these interventions is complex. These models complement each other. My judgement is that the </a:t>
            </a:r>
            <a:r>
              <a:rPr dirty="0" err="1"/>
              <a:t>programme</a:t>
            </a:r>
            <a:r>
              <a:rPr dirty="0"/>
              <a:t> needs biomedical identification, biopsychosocial support and ecological action. Using a broad model without changing funding or referral arrangements would leave integration largely aspirational.</a:t>
            </a:r>
          </a:p>
          <a:p>
            <a:endParaRPr dirty="0"/>
          </a:p>
          <a:p>
            <a:r>
              <a:rPr dirty="0"/>
              <a:t>Sources: (Engel, 1977; McLeroy et al., 1988)</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60 seconds. Cumulative target: 4:26.</a:t>
            </a:r>
          </a:p>
          <a:p>
            <a:endParaRPr dirty="0"/>
          </a:p>
          <a:p>
            <a:r>
              <a:rPr dirty="0"/>
              <a:t>The Brundtland report links present needs with future capacity and gives particular importance to the needs of disadvantaged populations. This makes sustainability wider than cutting costs or emissions. The United Nations adopted the SDGs, with WHO supporting the health agenda. Goal 3.4 addresses premature mortality from noncommunicable diseases and mental wellbeing. Goal 3.8 concerns universal health coverage. Diabetes prevention can contribute to these ambitions, while inequalities, </a:t>
            </a:r>
            <a:r>
              <a:rPr dirty="0" err="1"/>
              <a:t>neighbourhood</a:t>
            </a:r>
            <a:r>
              <a:rPr dirty="0"/>
              <a:t> conditions and climate connect it to Goals 10, 11 and 13. However, fewer diagnoses cannot establish that a mortality target has been achieved. The SDGs offer a direction and shared accountability, but local delivery requires specific measures, responsibilities and resources.</a:t>
            </a:r>
          </a:p>
          <a:p>
            <a:endParaRPr dirty="0"/>
          </a:p>
          <a:p>
            <a:r>
              <a:rPr dirty="0"/>
              <a:t>Sources: (</a:t>
            </a:r>
            <a:r>
              <a:rPr dirty="0" err="1"/>
              <a:t>WCED</a:t>
            </a:r>
            <a:r>
              <a:rPr dirty="0"/>
              <a:t>, </a:t>
            </a:r>
            <a:r>
              <a:rPr lang="en-GB" dirty="0"/>
              <a:t>2011</a:t>
            </a:r>
            <a:r>
              <a:rPr dirty="0"/>
              <a:t>; UN, n.d.)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69 seconds. Cumulative target: 5:35.</a:t>
            </a:r>
          </a:p>
          <a:p>
            <a:endParaRPr dirty="0"/>
          </a:p>
          <a:p>
            <a:r>
              <a:rPr dirty="0"/>
              <a:t>Health in All Policies brings health and equity into decisions across sectors. For diabetes prevention, transport planning and affordable food matter alongside clinical advice. England’s 2025 health plan </a:t>
            </a:r>
            <a:r>
              <a:rPr dirty="0" err="1"/>
              <a:t>emphasises</a:t>
            </a:r>
            <a:r>
              <a:rPr dirty="0"/>
              <a:t> community care, digital services and prevention. These priorities align with the </a:t>
            </a:r>
            <a:r>
              <a:rPr dirty="0" err="1"/>
              <a:t>programme</a:t>
            </a:r>
            <a:r>
              <a:rPr dirty="0"/>
              <a:t>, but a policy commitment does not demonstrate successful implementation. The Health and Care Act provides an integrated care framework and climate-related duties. The Equality Act supports reasonable adjustments where disabled people face substantial disadvantage. A tension remains between individual responsibility, expressed through lifestyle coaching, and collective responsibility for the conditions shaping </a:t>
            </a:r>
            <a:r>
              <a:rPr dirty="0" err="1"/>
              <a:t>behaviour</a:t>
            </a:r>
            <a:r>
              <a:rPr dirty="0"/>
              <a:t>. I argue that commissioners should fund both. Funding pressures, </a:t>
            </a:r>
            <a:r>
              <a:rPr dirty="0" err="1"/>
              <a:t>organisational</a:t>
            </a:r>
            <a:r>
              <a:rPr dirty="0"/>
              <a:t> boundaries and short planning horizons can </a:t>
            </a:r>
            <a:r>
              <a:rPr dirty="0" err="1"/>
              <a:t>favour</a:t>
            </a:r>
            <a:r>
              <a:rPr dirty="0"/>
              <a:t> immediate activity counts over longer-term prevention or wellbeing. The 2019 NHS Long Term Plan previously committed to expanding diabetes prevention, including digital choice. The 2025 plan provides the more recent policy framework.</a:t>
            </a:r>
          </a:p>
          <a:p>
            <a:endParaRPr dirty="0"/>
          </a:p>
          <a:p>
            <a:r>
              <a:rPr dirty="0"/>
              <a:t>Sources: (WHO, 2014; </a:t>
            </a:r>
            <a:r>
              <a:rPr dirty="0" err="1"/>
              <a:t>DHSC</a:t>
            </a:r>
            <a:r>
              <a:rPr dirty="0"/>
              <a:t>, 2025; Health and Care Act 2022; Equality Act 2010; NHS England, 2019)</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60 seconds. Cumulative target: 6:35.</a:t>
            </a:r>
          </a:p>
          <a:p>
            <a:endParaRPr dirty="0"/>
          </a:p>
          <a:p>
            <a:r>
              <a:rPr dirty="0"/>
              <a:t>Healthier You identifies people at increased risk of type 2 diabetes and provides a nine-month lifestyle </a:t>
            </a:r>
            <a:r>
              <a:rPr dirty="0" err="1"/>
              <a:t>programme</a:t>
            </a:r>
            <a:r>
              <a:rPr dirty="0"/>
              <a:t>. A common referral group has non-diabetic </a:t>
            </a:r>
            <a:r>
              <a:rPr dirty="0" err="1"/>
              <a:t>hyperglycaemia</a:t>
            </a:r>
            <a:r>
              <a:rPr dirty="0"/>
              <a:t>, meaning raised glucose below the diabetes threshold. The </a:t>
            </a:r>
            <a:r>
              <a:rPr dirty="0" err="1"/>
              <a:t>programme</a:t>
            </a:r>
            <a:r>
              <a:rPr dirty="0"/>
              <a:t> offers face-to-face groups and a digital service. Primary care identifies risk and refers, while providers deliver </a:t>
            </a:r>
            <a:r>
              <a:rPr dirty="0" err="1"/>
              <a:t>behavioural</a:t>
            </a:r>
            <a:r>
              <a:rPr dirty="0"/>
              <a:t> support. That distributes care beyond hospitals and creates opportunities for community connections. It also creates handovers at which people can disengage. Social care or voluntary </a:t>
            </a:r>
            <a:r>
              <a:rPr dirty="0" err="1"/>
              <a:t>organisations</a:t>
            </a:r>
            <a:r>
              <a:rPr dirty="0"/>
              <a:t> could help someone with disability, caring responsibilities or isolation participate, but that coordination must be planned rather than presumed. Public health communication can prompt risk assessment, while practical support helps convert awareness into participation. WHO identifies healthy eating, physical activity and weight management as ways to prevent or delay type 2 diabetes.</a:t>
            </a:r>
          </a:p>
          <a:p>
            <a:endParaRPr dirty="0"/>
          </a:p>
          <a:p>
            <a:r>
              <a:rPr dirty="0"/>
              <a:t>Sources: (NHS England, n.d.; Brunton, </a:t>
            </a:r>
            <a:r>
              <a:rPr dirty="0" err="1"/>
              <a:t>Soiland</a:t>
            </a:r>
            <a:r>
              <a:rPr dirty="0"/>
              <a:t>-Reyes and Wilson, 2023; WHO, 2024)</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60 seconds. Cumulative target: 7:35.</a:t>
            </a:r>
          </a:p>
          <a:p>
            <a:endParaRPr dirty="0"/>
          </a:p>
          <a:p>
            <a:r>
              <a:rPr dirty="0"/>
              <a:t>I am applying the Health Belief Model as an analytical lens, rather than claiming that it was the </a:t>
            </a:r>
            <a:r>
              <a:rPr dirty="0" err="1"/>
              <a:t>programme’s</a:t>
            </a:r>
            <a:r>
              <a:rPr dirty="0"/>
              <a:t> documented design model. A risk discussion can help people </a:t>
            </a:r>
            <a:r>
              <a:rPr dirty="0" err="1"/>
              <a:t>recognise</a:t>
            </a:r>
            <a:r>
              <a:rPr dirty="0"/>
              <a:t> susceptibility. Clear explanation of complications establishes seriousness, while achievable goals make benefits credible. Invitations and reminders provide cues to action. The key question is barriers: a person may believe prevention matters but lack time, affordable food or accessible transport. An individual belief model can guide communication, yet it can overstate personal control. Linking it to an ecological approach changes the response from simply persuading someone to attend to making attendance feasible. This is especially important if services interpret nonattendance as a lack of motivation.</a:t>
            </a:r>
          </a:p>
          <a:p>
            <a:endParaRPr dirty="0"/>
          </a:p>
          <a:p>
            <a:r>
              <a:rPr dirty="0"/>
              <a:t>Sources: (Rosenstock, 1974; McLeroy et al., 1988)</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73 seconds. Cumulative target: 8:48.</a:t>
            </a:r>
          </a:p>
          <a:p>
            <a:endParaRPr dirty="0"/>
          </a:p>
          <a:p>
            <a:r>
              <a:rPr dirty="0" err="1"/>
              <a:t>Ravindrarajah</a:t>
            </a:r>
            <a:r>
              <a:rPr dirty="0"/>
              <a:t> and colleagues used primary care records and matched 18,470 referred patients with 51,331 controls. Referral was associated with a lower adjusted hazard of conversion to diabetes, with a hazard ratio of 0.80 and a confidence interval from 0.73 to 0.87. This is a relative hazard comparison, not a twenty percentage point reduction in absolute risk. The graph shows the study’s modelled conversion estimates at thirty-six months: 12.7 percent against 15.4 percent, a difference of 2.7 percentage points. Matching and adjustment improve credibility, but unmeasured differences may remain. The study evaluated referral rather than actual completion. It supports continuation while leaving causality uncertain.</a:t>
            </a:r>
          </a:p>
          <a:p>
            <a:endParaRPr dirty="0"/>
          </a:p>
          <a:p>
            <a:r>
              <a:rPr dirty="0"/>
              <a:t>Sources: (</a:t>
            </a:r>
            <a:r>
              <a:rPr dirty="0" err="1"/>
              <a:t>Ravindrarajah</a:t>
            </a:r>
            <a:r>
              <a:rPr dirty="0"/>
              <a:t> et al., 2023)</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60 seconds. Cumulative target: 9:48.</a:t>
            </a:r>
          </a:p>
          <a:p>
            <a:endParaRPr dirty="0"/>
          </a:p>
          <a:p>
            <a:r>
              <a:rPr dirty="0" err="1"/>
              <a:t>Valabhji</a:t>
            </a:r>
            <a:r>
              <a:rPr dirty="0"/>
              <a:t> and colleagues reported mean weight loss of 2.3 kilograms in their intention-to-treat analysis, compared with 3.3 kilograms among completers. Among 32,665 people who started and had enough time to finish, 53 percent completed. This denominator matters: it is not 53 percent of all referrals. The larger result among completers may reflect greater exposure to support, but also differences in who stayed. This early observational evaluation did not have a </a:t>
            </a:r>
            <a:r>
              <a:rPr dirty="0" err="1"/>
              <a:t>randomised</a:t>
            </a:r>
            <a:r>
              <a:rPr dirty="0"/>
              <a:t> comparison group, and weight or glucose changes are intermediate outcomes. Together with the later cohort study, it suggests benefit without establishing equal benefit across the whole pathway. Current delivery should therefore track referral, uptake and completion with clear denominators.</a:t>
            </a:r>
          </a:p>
          <a:p>
            <a:endParaRPr dirty="0"/>
          </a:p>
          <a:p>
            <a:r>
              <a:rPr dirty="0"/>
              <a:t>Sources: (</a:t>
            </a:r>
            <a:r>
              <a:rPr dirty="0" err="1"/>
              <a:t>Valabhji</a:t>
            </a:r>
            <a:r>
              <a:rPr dirty="0"/>
              <a:t> et al., 2020)</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69 seconds. Cumulative target: 10:57.</a:t>
            </a:r>
          </a:p>
          <a:p>
            <a:endParaRPr dirty="0"/>
          </a:p>
          <a:p>
            <a:r>
              <a:rPr dirty="0"/>
              <a:t>Chatzi and colleagues compared survey and administrative data across the prevention pathway. People in deprived areas were underrepresented at eight sessions, at fourteen percent compared with twenty percent in the population comparison. Ethnic minority groups were overrepresented at the offer stage, but their representation fell by completion. These are group composition estimates, not individual dropout probabilities. Combining datasets and differing measures also limits interpretation. Nevertheless, the findings show why commissioners should examine each stage. Universal availability does not guarantee equitable benefit. A proportionate response provides greater support where barriers are greater, including accessible venues, interpretation and flexible appointments. Providers should examine locally relevant ethnic groups separately rather than treat all minority communities as one population.</a:t>
            </a:r>
          </a:p>
          <a:p>
            <a:endParaRPr dirty="0"/>
          </a:p>
          <a:p>
            <a:r>
              <a:rPr dirty="0"/>
              <a:t>Sources: (Chatzi et al., 2023)</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64 seconds. Cumulative target: 12:01.</a:t>
            </a:r>
          </a:p>
          <a:p>
            <a:endParaRPr dirty="0"/>
          </a:p>
          <a:p>
            <a:r>
              <a:rPr dirty="0"/>
              <a:t>Brunton and colleagues interviewed local implementation leads at two time points, including during the pandemic. Their findings highlighted facilitation, local tailoring and context. The interviews help explain why a nationally specified </a:t>
            </a:r>
            <a:r>
              <a:rPr dirty="0" err="1"/>
              <a:t>programme</a:t>
            </a:r>
            <a:r>
              <a:rPr dirty="0"/>
              <a:t> can work differently across areas. However, they describe local leads’ perspectives rather than directly representing all participants, and pandemic conditions affect transferability. Digital services may improve flexibility for some people, while requiring suitable devices, connectivity and confidence. Face-to-face groups can provide social contact, but travel or scheduling may create barriers. My recommendation is to preserve meaningful choice and ask people what support they need. Telehealth should complement accessible community provision, with communication adjustments and routes into relevant mental health or social support.</a:t>
            </a:r>
          </a:p>
          <a:p>
            <a:endParaRPr dirty="0"/>
          </a:p>
          <a:p>
            <a:r>
              <a:rPr dirty="0"/>
              <a:t>Sources: (Brunton, </a:t>
            </a:r>
            <a:r>
              <a:rPr dirty="0" err="1"/>
              <a:t>Soiland</a:t>
            </a:r>
            <a:r>
              <a:rPr dirty="0"/>
              <a:t>-Reyes and Wilson, 2023; NHS England, n.d.)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64 seconds. Cumulative target: 13:05.</a:t>
            </a:r>
          </a:p>
          <a:p>
            <a:endParaRPr dirty="0"/>
          </a:p>
          <a:p>
            <a:r>
              <a:rPr dirty="0"/>
              <a:t>McManus used a thirty-five-year Markov model and estimated savings of £135,755 and gains of 40.8 quality-adjusted life-years per thousand referrals, using 2020 prices. These are projections rather than observed savings. Their usefulness depends on assumptions about disease progression, costs and </a:t>
            </a:r>
            <a:r>
              <a:rPr dirty="0" err="1"/>
              <a:t>programme</a:t>
            </a:r>
            <a:r>
              <a:rPr dirty="0"/>
              <a:t> effects. Economic value also differs from affordability: commissioners must fund delivery now even if benefits arrive later. NHS sustainability targets distinguish directly controlled emissions, with net zero by 2040, from emissions it can influence, by 2045. Preventing complications and reducing travel could reduce resource use, but the evidence presented here does not measure the </a:t>
            </a:r>
            <a:r>
              <a:rPr dirty="0" err="1"/>
              <a:t>programme’s</a:t>
            </a:r>
            <a:r>
              <a:rPr dirty="0"/>
              <a:t> carbon impact. Digital systems and home energy also have footprints. Environmental claims therefore need direct evaluation.</a:t>
            </a:r>
          </a:p>
          <a:p>
            <a:endParaRPr dirty="0"/>
          </a:p>
          <a:p>
            <a:r>
              <a:rPr dirty="0"/>
              <a:t>Sources: (McManus, 2024; NHS England, 2022)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73 seconds. Cumulative target: 14:18.</a:t>
            </a:r>
          </a:p>
          <a:p>
            <a:endParaRPr dirty="0"/>
          </a:p>
          <a:p>
            <a:r>
              <a:rPr dirty="0"/>
              <a:t>My recommendations address the weaknesses identified in the evidence. Locally, commissioners should first establish a baseline for access gaps, then fund targeted support and review results quarterly with community partners. Delivery choices should include accessible face-to-face provision and supported digital options. Nationally, contracts should reward equitable sustained participation alongside clinical outcomes, while preventing incentives to avoid people with complex needs. Evaluation should separate referral, attendance and completion, and collect wellbeing outcomes alongside HbA1c. A carbon assessment should include travel, venues and digital delivery. These are proposed measures, not claimed </a:t>
            </a:r>
            <a:r>
              <a:rPr dirty="0" err="1"/>
              <a:t>programme</a:t>
            </a:r>
            <a:r>
              <a:rPr dirty="0"/>
              <a:t> outcomes. Accountability requires named owners and feedback from people who decline or leave, because completer feedback alone can hide barriers.</a:t>
            </a:r>
          </a:p>
          <a:p>
            <a:endParaRPr dirty="0"/>
          </a:p>
          <a:p>
            <a:r>
              <a:rPr dirty="0"/>
              <a:t>Sources: (Chatzi et al., 2023; Brunton, </a:t>
            </a:r>
            <a:r>
              <a:rPr dirty="0" err="1"/>
              <a:t>Soiland</a:t>
            </a:r>
            <a:r>
              <a:rPr dirty="0"/>
              <a:t>-Reyes and Wilson, 2023; ONS, 2025; NHS England, 2022)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Target duration: 41 seconds. Cumulative target: 14:59.</a:t>
            </a:r>
          </a:p>
          <a:p>
            <a:endParaRPr dirty="0"/>
          </a:p>
          <a:p>
            <a:r>
              <a:rPr dirty="0"/>
              <a:t>The NHS Diabetes Prevention </a:t>
            </a:r>
            <a:r>
              <a:rPr dirty="0" err="1"/>
              <a:t>Programme</a:t>
            </a:r>
            <a:r>
              <a:rPr dirty="0"/>
              <a:t> demonstrates how prevention can connect clinical care with community support. The evidence supports its continuation, while observational designs and selective completion limit certainty about its full impact. Biomedical models help identify risk, but biopsychosocial and ecological models explain why support and living conditions affect participation. The SDGs provide a wider purpose: good health, fair access and protection of future resources. My final judgement is that the </a:t>
            </a:r>
            <a:r>
              <a:rPr dirty="0" err="1"/>
              <a:t>programme</a:t>
            </a:r>
            <a:r>
              <a:rPr dirty="0"/>
              <a:t> should continue with stronger support for underserved groups and evaluation that includes wellbeing, affordability and environmental impact. Integration succeeds when services make prevention feasible for the people most likely to face barriers.</a:t>
            </a:r>
          </a:p>
          <a:p>
            <a:endParaRPr dirty="0"/>
          </a:p>
          <a:p>
            <a:r>
              <a:rPr dirty="0"/>
              <a:t>Sources: (</a:t>
            </a:r>
            <a:r>
              <a:rPr dirty="0" err="1"/>
              <a:t>Ravindrarajah</a:t>
            </a:r>
            <a:r>
              <a:rPr dirty="0"/>
              <a:t> et al., 2023; Chatzi et al., 2023; McManus, 2024)</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Reference list in </a:t>
            </a:r>
            <a:r>
              <a:rPr dirty="0" err="1"/>
              <a:t>UWTSD</a:t>
            </a:r>
            <a:r>
              <a:rPr dirty="0"/>
              <a:t> Harvard style. For consultation after the spoken presentation.</a:t>
            </a:r>
          </a:p>
          <a:p>
            <a:endParaRPr dirty="0"/>
          </a:p>
          <a:p>
            <a:r>
              <a:rPr dirty="0"/>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Reference list in UWTSD Harvard style. For consultation after the spoken presentation.</a:t>
            </a:r>
          </a:p>
          <a:p>
            <a:endParaRPr/>
          </a:p>
          <a:p>
            <a:r>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Reference list in UWTSD Harvard style. For consultation after the spoken presentation.</a:t>
            </a:r>
          </a:p>
          <a:p>
            <a:endParaRPr/>
          </a:p>
          <a:p>
            <a:r>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Reference list in </a:t>
            </a:r>
            <a:r>
              <a:rPr dirty="0" err="1"/>
              <a:t>UWTSD</a:t>
            </a:r>
            <a:r>
              <a:rPr dirty="0"/>
              <a:t> Harvard style. For consultation after the spoken presentation.</a:t>
            </a:r>
          </a:p>
          <a:p>
            <a:endParaRPr dirty="0"/>
          </a:p>
          <a:p>
            <a:r>
              <a:rPr dirty="0"/>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Reference list in </a:t>
            </a:r>
            <a:r>
              <a:rPr dirty="0" err="1"/>
              <a:t>UWTSD</a:t>
            </a:r>
            <a:r>
              <a:rPr dirty="0"/>
              <a:t> Harvard style. For consultation after the spoken presentation.</a:t>
            </a:r>
          </a:p>
          <a:p>
            <a:endParaRPr dirty="0"/>
          </a:p>
          <a:p>
            <a:r>
              <a:rPr dirty="0"/>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4" name="Accent rule">
            <a:extLst>
              <a:ext uri="{FF2B5EF4-FFF2-40B4-BE49-F238E27FC236}">
                <a16:creationId xmlns:a16="http://schemas.microsoft.com/office/drawing/2014/main" id="{3621AA95-992E-40CB-8C58-4B76F6265E6C}"/>
              </a:ext>
            </a:extLst>
          </p:cNvPr>
          <p:cNvSpPr>
            <a:spLocks noGrp="1"/>
          </p:cNvSpPr>
          <p:nvPr/>
        </p:nvSpPr>
        <p:spPr>
          <a:xfrm>
            <a:off x="5791200" y="2209800"/>
            <a:ext cx="609600" cy="38100"/>
          </a:xfrm>
          <a:prstGeom prst="rect">
            <a:avLst/>
          </a:prstGeom>
          <a:solidFill>
            <a:schemeClr val="accent1"/>
          </a:solidFill>
          <a:ln>
            <a:noFill/>
            <a:prstDash val="solid"/>
          </a:ln>
        </p:spPr>
      </p:sp>
      <p:sp>
        <p:nvSpPr>
          <p:cNvPr id="2" name="Title">
            <a:extLst>
              <a:ext uri="{FF2B5EF4-FFF2-40B4-BE49-F238E27FC236}">
                <a16:creationId xmlns:a16="http://schemas.microsoft.com/office/drawing/2014/main" id="{83FED827-56A3-49E8-86B2-519B052E6356}"/>
              </a:ext>
            </a:extLst>
          </p:cNvPr>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3" name="Subtitle">
            <a:extLst>
              <a:ext uri="{FF2B5EF4-FFF2-40B4-BE49-F238E27FC236}">
                <a16:creationId xmlns:a16="http://schemas.microsoft.com/office/drawing/2014/main" id="{CFFAAD20-686E-491F-AE1D-D11A6BB7F83B}"/>
              </a:ext>
            </a:extLst>
          </p:cNvPr>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3" name="Accent rule">
            <a:extLst>
              <a:ext uri="{FF2B5EF4-FFF2-40B4-BE49-F238E27FC236}">
                <a16:creationId xmlns:a16="http://schemas.microsoft.com/office/drawing/2014/main" id="{94905509-C5C0-4506-9C8E-5F36D3D8D7B6}"/>
              </a:ext>
            </a:extLst>
          </p:cNvPr>
          <p:cNvSpPr>
            <a:spLocks noGrp="1"/>
          </p:cNvSpPr>
          <p:nvPr/>
        </p:nvSpPr>
        <p:spPr>
          <a:xfrm>
            <a:off x="5791200" y="2476500"/>
            <a:ext cx="609600" cy="38100"/>
          </a:xfrm>
          <a:prstGeom prst="rect">
            <a:avLst/>
          </a:prstGeom>
          <a:solidFill>
            <a:schemeClr val="accent1"/>
          </a:solidFill>
          <a:ln>
            <a:noFill/>
            <a:prstDash val="solid"/>
          </a:ln>
        </p:spPr>
      </p:sp>
      <p:sp>
        <p:nvSpPr>
          <p:cNvPr id="2" name="Section title">
            <a:extLst>
              <a:ext uri="{FF2B5EF4-FFF2-40B4-BE49-F238E27FC236}">
                <a16:creationId xmlns:a16="http://schemas.microsoft.com/office/drawing/2014/main" id="{12E77BC6-3FA1-4DF4-9E6A-ABC34E006FBB}"/>
              </a:ext>
            </a:extLst>
          </p:cNvPr>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4" name="Accent rule">
            <a:extLst>
              <a:ext uri="{FF2B5EF4-FFF2-40B4-BE49-F238E27FC236}">
                <a16:creationId xmlns:a16="http://schemas.microsoft.com/office/drawing/2014/main" id="{BA8DE42F-73F8-4E28-8009-60EE9AB267D8}"/>
              </a:ext>
            </a:extLst>
          </p:cNvPr>
          <p:cNvSpPr>
            <a:spLocks noGrp="1"/>
          </p:cNvSpPr>
          <p:nvPr/>
        </p:nvSpPr>
        <p:spPr>
          <a:xfrm>
            <a:off x="685800" y="1524000"/>
            <a:ext cx="609600" cy="38100"/>
          </a:xfrm>
          <a:prstGeom prst="rect">
            <a:avLst/>
          </a:prstGeom>
          <a:solidFill>
            <a:schemeClr val="accent1"/>
          </a:solidFill>
          <a:ln>
            <a:noFill/>
            <a:prstDash val="solid"/>
          </a:ln>
        </p:spPr>
      </p:sp>
      <p:sp>
        <p:nvSpPr>
          <p:cNvPr id="2" name="Title">
            <a:extLst>
              <a:ext uri="{FF2B5EF4-FFF2-40B4-BE49-F238E27FC236}">
                <a16:creationId xmlns:a16="http://schemas.microsoft.com/office/drawing/2014/main" id="{CA559BAB-7C20-41A7-A628-7B03C945805F}"/>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3" name="Body">
            <a:extLst>
              <a:ext uri="{FF2B5EF4-FFF2-40B4-BE49-F238E27FC236}">
                <a16:creationId xmlns:a16="http://schemas.microsoft.com/office/drawing/2014/main" id="{7E419749-B9FF-4C40-8D7C-0209342FB240}"/>
              </a:ext>
            </a:extLst>
          </p:cNvPr>
          <p:cNvSpPr>
            <a:spLocks noGrp="1"/>
          </p:cNvSpPr>
          <p:nvPr>
            <p:ph type="body" idx="1"/>
          </p:nvPr>
        </p:nvSpPr>
        <p:spPr>
          <a:xfrm>
            <a:off x="685800" y="1905000"/>
            <a:ext cx="10820400" cy="4267200"/>
          </a:xfrm>
          <a:prstGeom prst="rect">
            <a:avLst/>
          </a:prstGeom>
          <a:noFill/>
          <a:ln>
            <a:noFill/>
            <a:prstDash val="solid"/>
          </a:ln>
        </p:spPr>
        <p:txBody>
          <a:bodyPr wrap="square" lIns="0" tIns="0" rIns="0" bIns="0" anchor="t">
            <a:normAutofit/>
          </a:bodyPr>
          <a:lstStyle>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5" name="Accent rule">
            <a:extLst>
              <a:ext uri="{FF2B5EF4-FFF2-40B4-BE49-F238E27FC236}">
                <a16:creationId xmlns:a16="http://schemas.microsoft.com/office/drawing/2014/main" id="{3A0629AC-A5A1-4644-80A8-2C1B25561BE4}"/>
              </a:ext>
            </a:extLst>
          </p:cNvPr>
          <p:cNvSpPr>
            <a:spLocks noGrp="1"/>
          </p:cNvSpPr>
          <p:nvPr/>
        </p:nvSpPr>
        <p:spPr>
          <a:xfrm>
            <a:off x="685800" y="1524000"/>
            <a:ext cx="609600" cy="38100"/>
          </a:xfrm>
          <a:prstGeom prst="rect">
            <a:avLst/>
          </a:prstGeom>
          <a:solidFill>
            <a:schemeClr val="accent1"/>
          </a:solidFill>
          <a:ln>
            <a:noFill/>
            <a:prstDash val="solid"/>
          </a:ln>
        </p:spPr>
      </p:sp>
      <p:sp>
        <p:nvSpPr>
          <p:cNvPr id="2" name="Title">
            <a:extLst>
              <a:ext uri="{FF2B5EF4-FFF2-40B4-BE49-F238E27FC236}">
                <a16:creationId xmlns:a16="http://schemas.microsoft.com/office/drawing/2014/main" id="{EF517461-72EB-427F-8AF4-52B2746F5FE7}"/>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3" name="Left column">
            <a:extLst>
              <a:ext uri="{FF2B5EF4-FFF2-40B4-BE49-F238E27FC236}">
                <a16:creationId xmlns:a16="http://schemas.microsoft.com/office/drawing/2014/main" id="{69F3FB9A-5E69-49BA-B2C9-8AF5A28D8ED1}"/>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
        <p:nvSpPr>
          <p:cNvPr id="4" name="Right column">
            <a:extLst>
              <a:ext uri="{FF2B5EF4-FFF2-40B4-BE49-F238E27FC236}">
                <a16:creationId xmlns:a16="http://schemas.microsoft.com/office/drawing/2014/main" id="{D30524EE-EA10-4A85-88ED-AF0D7A121499}"/>
              </a:ext>
            </a:extLst>
          </p:cNvPr>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4" name="Accent rule">
            <a:extLst>
              <a:ext uri="{FF2B5EF4-FFF2-40B4-BE49-F238E27FC236}">
                <a16:creationId xmlns:a16="http://schemas.microsoft.com/office/drawing/2014/main" id="{6C0F620A-D953-4C42-A038-8219828635B2}"/>
              </a:ext>
            </a:extLst>
          </p:cNvPr>
          <p:cNvSpPr>
            <a:spLocks noGrp="1"/>
          </p:cNvSpPr>
          <p:nvPr/>
        </p:nvSpPr>
        <p:spPr>
          <a:xfrm>
            <a:off x="685800" y="1524000"/>
            <a:ext cx="609600" cy="38100"/>
          </a:xfrm>
          <a:prstGeom prst="rect">
            <a:avLst/>
          </a:prstGeom>
          <a:solidFill>
            <a:schemeClr val="accent1"/>
          </a:solidFill>
          <a:ln>
            <a:noFill/>
            <a:prstDash val="solid"/>
          </a:ln>
        </p:spPr>
      </p:sp>
      <p:sp>
        <p:nvSpPr>
          <p:cNvPr id="2" name="Title">
            <a:extLst>
              <a:ext uri="{FF2B5EF4-FFF2-40B4-BE49-F238E27FC236}">
                <a16:creationId xmlns:a16="http://schemas.microsoft.com/office/drawing/2014/main" id="{1C463965-6AA6-4A7F-9F29-6F48C125E004}"/>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3" name="Left column">
            <a:extLst>
              <a:ext uri="{FF2B5EF4-FFF2-40B4-BE49-F238E27FC236}">
                <a16:creationId xmlns:a16="http://schemas.microsoft.com/office/drawing/2014/main" id="{F423968C-0FCB-4F62-8947-6347EA0AC363}"/>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3F0EC"/>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srcRect l="18981" r="18981"/>
          <a:stretch>
            <a:fillRect/>
          </a:stretch>
        </p:blipFill>
        <p:spPr>
          <a:xfrm>
            <a:off x="5810250" y="0"/>
            <a:ext cx="6381750" cy="6858000"/>
          </a:xfrm>
          <a:prstGeom prst="rect">
            <a:avLst/>
          </a:prstGeom>
        </p:spPr>
      </p:pic>
      <p:sp>
        <p:nvSpPr>
          <p:cNvPr id="2" name="Rectangle 1">
            <a:extLst>
              <a:ext uri="{FF2B5EF4-FFF2-40B4-BE49-F238E27FC236}">
                <a16:creationId xmlns:a16="http://schemas.microsoft.com/office/drawing/2014/main" id="{F67AACA2-EE3E-432D-A516-E39E2EEFA63C}"/>
              </a:ext>
            </a:extLst>
          </p:cNvPr>
          <p:cNvSpPr>
            <a:spLocks noGrp="1"/>
          </p:cNvSpPr>
          <p:nvPr/>
        </p:nvSpPr>
        <p:spPr>
          <a:xfrm>
            <a:off x="609600" y="790575"/>
            <a:ext cx="5238750" cy="2343150"/>
          </a:xfrm>
          <a:prstGeom prst="rect">
            <a:avLst/>
          </a:prstGeom>
          <a:noFill/>
          <a:ln w="0">
            <a:noFill/>
          </a:ln>
        </p:spPr>
        <p:txBody>
          <a:bodyPr>
            <a:noAutofit/>
          </a:bodyPr>
          <a:lstStyle/>
          <a:p>
            <a:pPr>
              <a:defRPr sz="4125" b="1">
                <a:solidFill>
                  <a:srgbClr val="006F73"/>
                </a:solidFill>
                <a:latin typeface="Arial"/>
                <a:ea typeface="Arial"/>
                <a:cs typeface="Arial"/>
              </a:defRPr>
            </a:pPr>
            <a:r>
              <a:rPr lang="en-US" sz="4125" b="1" noProof="0" dirty="0">
                <a:solidFill>
                  <a:srgbClr val="006F73"/>
                </a:solidFill>
                <a:latin typeface="Arial"/>
                <a:ea typeface="Arial"/>
                <a:cs typeface="Arial"/>
              </a:rPr>
              <a:t>Health, wellbeing</a:t>
            </a:r>
          </a:p>
          <a:p>
            <a:pPr>
              <a:defRPr sz="4125" b="1">
                <a:solidFill>
                  <a:srgbClr val="006F73"/>
                </a:solidFill>
                <a:latin typeface="Arial"/>
                <a:ea typeface="Arial"/>
                <a:cs typeface="Arial"/>
              </a:defRPr>
            </a:pPr>
            <a:r>
              <a:rPr lang="en-US" sz="4125" b="1" noProof="0" dirty="0">
                <a:solidFill>
                  <a:srgbClr val="006F73"/>
                </a:solidFill>
                <a:latin typeface="Arial"/>
                <a:ea typeface="Arial"/>
                <a:cs typeface="Arial"/>
              </a:rPr>
              <a:t>and sustainable</a:t>
            </a:r>
          </a:p>
          <a:p>
            <a:pPr>
              <a:defRPr sz="4125" b="1">
                <a:solidFill>
                  <a:srgbClr val="006F73"/>
                </a:solidFill>
                <a:latin typeface="Arial"/>
                <a:ea typeface="Arial"/>
                <a:cs typeface="Arial"/>
              </a:defRPr>
            </a:pPr>
            <a:r>
              <a:rPr lang="en-US" sz="4125" b="1" noProof="0" dirty="0">
                <a:solidFill>
                  <a:srgbClr val="006F73"/>
                </a:solidFill>
                <a:latin typeface="Arial"/>
                <a:ea typeface="Arial"/>
                <a:cs typeface="Arial"/>
              </a:rPr>
              <a:t>development</a:t>
            </a:r>
          </a:p>
        </p:txBody>
      </p:sp>
      <p:sp>
        <p:nvSpPr>
          <p:cNvPr id="3" name="Rectangle 2">
            <a:extLst>
              <a:ext uri="{FF2B5EF4-FFF2-40B4-BE49-F238E27FC236}">
                <a16:creationId xmlns:a16="http://schemas.microsoft.com/office/drawing/2014/main" id="{6E682F3B-7E57-4C74-873F-077EE1AF0F39}"/>
              </a:ext>
            </a:extLst>
          </p:cNvPr>
          <p:cNvSpPr>
            <a:spLocks noGrp="1"/>
          </p:cNvSpPr>
          <p:nvPr/>
        </p:nvSpPr>
        <p:spPr>
          <a:xfrm>
            <a:off x="609600" y="3362325"/>
            <a:ext cx="5048250" cy="1190625"/>
          </a:xfrm>
          <a:prstGeom prst="rect">
            <a:avLst/>
          </a:prstGeom>
          <a:noFill/>
          <a:ln w="0">
            <a:noFill/>
          </a:ln>
        </p:spPr>
        <p:txBody>
          <a:bodyPr>
            <a:noAutofit/>
          </a:bodyPr>
          <a:lstStyle/>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A critical evaluation of the NHS</a:t>
            </a:r>
          </a:p>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Diabetes Prevention </a:t>
            </a:r>
            <a:r>
              <a:rPr lang="en-US" sz="2175" b="0" noProof="0" dirty="0" err="1">
                <a:solidFill>
                  <a:srgbClr val="203B3C"/>
                </a:solidFill>
                <a:latin typeface="Arial"/>
                <a:ea typeface="Arial"/>
                <a:cs typeface="Arial"/>
              </a:rPr>
              <a:t>Programme</a:t>
            </a:r>
            <a:endParaRPr lang="en-US" sz="2175" b="0" noProof="0" dirty="0">
              <a:solidFill>
                <a:srgbClr val="203B3C"/>
              </a:solidFill>
              <a:latin typeface="Arial"/>
              <a:ea typeface="Arial"/>
              <a:cs typeface="Arial"/>
            </a:endParaRPr>
          </a:p>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in England</a:t>
            </a:r>
          </a:p>
        </p:txBody>
      </p:sp>
      <p:sp>
        <p:nvSpPr>
          <p:cNvPr id="4" name="Rectangle 3">
            <a:extLst>
              <a:ext uri="{FF2B5EF4-FFF2-40B4-BE49-F238E27FC236}">
                <a16:creationId xmlns:a16="http://schemas.microsoft.com/office/drawing/2014/main" id="{3A6E514E-CE78-4F7B-AD36-BDCC2351BA36}"/>
              </a:ext>
            </a:extLst>
          </p:cNvPr>
          <p:cNvSpPr>
            <a:spLocks noGrp="1"/>
          </p:cNvSpPr>
          <p:nvPr/>
        </p:nvSpPr>
        <p:spPr>
          <a:xfrm>
            <a:off x="609600" y="4895850"/>
            <a:ext cx="5238750" cy="628650"/>
          </a:xfrm>
          <a:prstGeom prst="rect">
            <a:avLst/>
          </a:prstGeom>
          <a:noFill/>
          <a:ln w="0">
            <a:noFill/>
          </a:ln>
        </p:spPr>
        <p:txBody>
          <a:bodyPr>
            <a:noAutofit/>
          </a:bodyPr>
          <a:lstStyle/>
          <a:p>
            <a:pPr>
              <a:defRPr sz="1650" b="0">
                <a:solidFill>
                  <a:srgbClr val="637573"/>
                </a:solidFill>
                <a:latin typeface="Arial"/>
                <a:ea typeface="Arial"/>
                <a:cs typeface="Arial"/>
              </a:defRPr>
            </a:pPr>
            <a:r>
              <a:rPr lang="en-US" sz="1650" b="0" noProof="0" dirty="0">
                <a:solidFill>
                  <a:srgbClr val="637573"/>
                </a:solidFill>
                <a:latin typeface="Arial"/>
                <a:ea typeface="Arial"/>
                <a:cs typeface="Arial"/>
              </a:rPr>
              <a:t>BMHP6030</a:t>
            </a:r>
          </a:p>
          <a:p>
            <a:pPr>
              <a:defRPr sz="1650" b="0">
                <a:solidFill>
                  <a:srgbClr val="637573"/>
                </a:solidFill>
                <a:latin typeface="Arial"/>
                <a:ea typeface="Arial"/>
                <a:cs typeface="Arial"/>
              </a:defRPr>
            </a:pPr>
            <a:r>
              <a:rPr lang="en-US" sz="1650" b="0" noProof="0" dirty="0">
                <a:solidFill>
                  <a:srgbClr val="637573"/>
                </a:solidFill>
                <a:latin typeface="Arial"/>
                <a:ea typeface="Arial"/>
                <a:cs typeface="Arial"/>
              </a:rPr>
              <a:t>Health, Wellbeing and Sustainable Development</a:t>
            </a:r>
          </a:p>
        </p:txBody>
      </p:sp>
      <p:sp>
        <p:nvSpPr>
          <p:cNvPr id="5" name="Rectangle 4">
            <a:extLst>
              <a:ext uri="{FF2B5EF4-FFF2-40B4-BE49-F238E27FC236}">
                <a16:creationId xmlns:a16="http://schemas.microsoft.com/office/drawing/2014/main" id="{F3856761-0807-4EAA-8EFF-40B7E7FDA71D}"/>
              </a:ext>
            </a:extLst>
          </p:cNvPr>
          <p:cNvSpPr>
            <a:spLocks noGrp="1"/>
          </p:cNvSpPr>
          <p:nvPr/>
        </p:nvSpPr>
        <p:spPr>
          <a:xfrm>
            <a:off x="609600" y="5715000"/>
            <a:ext cx="5238750" cy="857250"/>
          </a:xfrm>
          <a:prstGeom prst="rect">
            <a:avLst/>
          </a:prstGeom>
          <a:noFill/>
          <a:ln w="0">
            <a:noFill/>
          </a:ln>
        </p:spPr>
        <p:txBody>
          <a:bodyPr>
            <a:noAutofit/>
          </a:bodyPr>
          <a:lstStyle/>
          <a:p>
            <a:pPr>
              <a:defRPr sz="1575" b="0">
                <a:solidFill>
                  <a:srgbClr val="637573"/>
                </a:solidFill>
                <a:latin typeface="Arial"/>
                <a:ea typeface="Arial"/>
                <a:cs typeface="Arial"/>
              </a:defRPr>
            </a:pPr>
            <a:r>
              <a:rPr lang="en-US" sz="1575" b="0" noProof="0" dirty="0">
                <a:solidFill>
                  <a:srgbClr val="637573"/>
                </a:solidFill>
                <a:latin typeface="Arial"/>
                <a:ea typeface="Arial"/>
                <a:cs typeface="Arial"/>
              </a:rPr>
              <a:t>Name: </a:t>
            </a:r>
            <a:r>
              <a:rPr lang="en-US" sz="1575" noProof="0" dirty="0">
                <a:solidFill>
                  <a:srgbClr val="637573"/>
                </a:solidFill>
                <a:latin typeface="Arial"/>
                <a:ea typeface="Arial"/>
                <a:cs typeface="Arial"/>
              </a:rPr>
              <a:t>Hajira Bibi Zaman</a:t>
            </a:r>
            <a:endParaRPr lang="en-US" sz="1575" b="0" noProof="0" dirty="0">
              <a:solidFill>
                <a:srgbClr val="637573"/>
              </a:solidFill>
              <a:latin typeface="Arial"/>
              <a:ea typeface="Arial"/>
              <a:cs typeface="Arial"/>
            </a:endParaRPr>
          </a:p>
          <a:p>
            <a:pPr>
              <a:defRPr sz="1575" b="0">
                <a:solidFill>
                  <a:srgbClr val="637573"/>
                </a:solidFill>
                <a:latin typeface="Arial"/>
                <a:ea typeface="Arial"/>
                <a:cs typeface="Arial"/>
              </a:defRPr>
            </a:pPr>
            <a:r>
              <a:rPr lang="en-US" sz="1575" b="0" noProof="0" dirty="0">
                <a:solidFill>
                  <a:srgbClr val="637573"/>
                </a:solidFill>
                <a:latin typeface="Arial"/>
                <a:ea typeface="Arial"/>
                <a:cs typeface="Arial"/>
              </a:rPr>
              <a:t>Student number: </a:t>
            </a:r>
            <a:r>
              <a:rPr lang="en-US" sz="1575" noProof="0" dirty="0">
                <a:solidFill>
                  <a:srgbClr val="637573"/>
                </a:solidFill>
                <a:latin typeface="Arial"/>
                <a:ea typeface="Arial"/>
                <a:cs typeface="Arial"/>
              </a:rPr>
              <a:t>2325688</a:t>
            </a:r>
            <a:endParaRPr lang="en-US" sz="1575" b="0" noProof="0" dirty="0">
              <a:solidFill>
                <a:srgbClr val="637573"/>
              </a:solidFill>
              <a:latin typeface="Arial"/>
              <a:ea typeface="Arial"/>
              <a:cs typeface="Arial"/>
            </a:endParaRPr>
          </a:p>
          <a:p>
            <a:pPr>
              <a:defRPr sz="1575" b="0">
                <a:solidFill>
                  <a:srgbClr val="637573"/>
                </a:solidFill>
                <a:latin typeface="Arial"/>
                <a:ea typeface="Arial"/>
                <a:cs typeface="Arial"/>
              </a:defRPr>
            </a:pPr>
            <a:r>
              <a:rPr lang="en-US" sz="1575" b="0" noProof="0" dirty="0">
                <a:solidFill>
                  <a:srgbClr val="637573"/>
                </a:solidFill>
                <a:latin typeface="Arial"/>
                <a:ea typeface="Arial"/>
                <a:cs typeface="Arial"/>
              </a:rPr>
              <a:t>Lecturer:  </a:t>
            </a:r>
            <a:r>
              <a:rPr lang="en-US" sz="1575" noProof="0" dirty="0">
                <a:solidFill>
                  <a:srgbClr val="637573"/>
                </a:solidFill>
                <a:latin typeface="Arial"/>
              </a:rPr>
              <a:t>Olufemi Oluranti</a:t>
            </a:r>
            <a:endParaRPr lang="en-US" sz="1575" b="0" noProof="0" dirty="0">
              <a:solidFill>
                <a:srgbClr val="637573"/>
              </a:solidFill>
              <a:latin typeface="Arial"/>
              <a:ea typeface="Arial"/>
              <a:cs typeface="Arial"/>
            </a:endParaRPr>
          </a:p>
        </p:txBody>
      </p:sp>
      <p:sp>
        <p:nvSpPr>
          <p:cNvPr id="7" name="TextBox 6">
            <a:extLst>
              <a:ext uri="{FF2B5EF4-FFF2-40B4-BE49-F238E27FC236}">
                <a16:creationId xmlns:a16="http://schemas.microsoft.com/office/drawing/2014/main" id="{0F2A706A-FFFB-2544-C9FF-0B5FFA08AC80}"/>
              </a:ext>
            </a:extLst>
          </p:cNvPr>
          <p:cNvSpPr txBox="1"/>
          <p:nvPr/>
        </p:nvSpPr>
        <p:spPr>
          <a:xfrm>
            <a:off x="14478000" y="5010150"/>
            <a:ext cx="184731" cy="369332"/>
          </a:xfrm>
          <a:prstGeom prst="rect">
            <a:avLst/>
          </a:prstGeom>
          <a:noFill/>
        </p:spPr>
        <p:txBody>
          <a:bodyPr wrap="none" rtlCol="0">
            <a:spAutoFit/>
          </a:bodyPr>
          <a:lstStyle/>
          <a:p>
            <a:endParaRPr lang="en-US" noProof="0" dirty="0"/>
          </a:p>
        </p:txBody>
      </p:sp>
    </p:spTree>
    <p:extLst>
      <p:ext uri="{BB962C8B-B14F-4D97-AF65-F5344CB8AC3E}">
        <p14:creationId xmlns:p14="http://schemas.microsoft.com/office/powerpoint/2010/main" val="1891746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FEAF4"/>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586DAD4-F569-4283-AFBA-54A1FBA209E1}"/>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The criteria for successful integration</a:t>
            </a:r>
          </a:p>
        </p:txBody>
      </p:sp>
      <p:sp>
        <p:nvSpPr>
          <p:cNvPr id="2" name="Rectangle 1">
            <a:extLst>
              <a:ext uri="{FF2B5EF4-FFF2-40B4-BE49-F238E27FC236}">
                <a16:creationId xmlns:a16="http://schemas.microsoft.com/office/drawing/2014/main" id="{016207AB-0483-4432-9835-D053C96E8B13}"/>
              </a:ext>
            </a:extLst>
          </p:cNvPr>
          <p:cNvSpPr>
            <a:spLocks noGrp="1"/>
          </p:cNvSpPr>
          <p:nvPr/>
        </p:nvSpPr>
        <p:spPr>
          <a:xfrm>
            <a:off x="609600" y="1733550"/>
            <a:ext cx="762000" cy="762000"/>
          </a:xfrm>
          <a:prstGeom prst="rect">
            <a:avLst/>
          </a:prstGeom>
          <a:noFill/>
          <a:ln w="0">
            <a:noFill/>
          </a:ln>
        </p:spPr>
        <p:txBody>
          <a:bodyPr>
            <a:noAutofit/>
          </a:bodyPr>
          <a:lstStyle/>
          <a:p>
            <a:pPr>
              <a:defRPr sz="3900" b="1">
                <a:solidFill>
                  <a:srgbClr val="69866C"/>
                </a:solidFill>
                <a:latin typeface="Arial"/>
                <a:ea typeface="Arial"/>
                <a:cs typeface="Arial"/>
              </a:defRPr>
            </a:pPr>
            <a:r>
              <a:rPr lang="en-US" sz="3900" b="1" noProof="0" dirty="0">
                <a:solidFill>
                  <a:srgbClr val="69866C"/>
                </a:solidFill>
                <a:latin typeface="Arial"/>
                <a:ea typeface="Arial"/>
                <a:cs typeface="Arial"/>
              </a:rPr>
              <a:t>01</a:t>
            </a:r>
          </a:p>
        </p:txBody>
      </p:sp>
      <p:sp>
        <p:nvSpPr>
          <p:cNvPr id="3" name="Rectangle 2">
            <a:extLst>
              <a:ext uri="{FF2B5EF4-FFF2-40B4-BE49-F238E27FC236}">
                <a16:creationId xmlns:a16="http://schemas.microsoft.com/office/drawing/2014/main" id="{937CF858-749B-4ED1-8438-A0F988A8D0C6}"/>
              </a:ext>
            </a:extLst>
          </p:cNvPr>
          <p:cNvSpPr>
            <a:spLocks noGrp="1"/>
          </p:cNvSpPr>
          <p:nvPr/>
        </p:nvSpPr>
        <p:spPr>
          <a:xfrm>
            <a:off x="1714500" y="1762125"/>
            <a:ext cx="2667000" cy="476250"/>
          </a:xfrm>
          <a:prstGeom prst="rect">
            <a:avLst/>
          </a:prstGeom>
          <a:noFill/>
          <a:ln w="0">
            <a:noFill/>
          </a:ln>
        </p:spPr>
        <p:txBody>
          <a:bodyPr>
            <a:noAutofit/>
          </a:bodyPr>
          <a:lstStyle/>
          <a:p>
            <a:pPr>
              <a:defRPr sz="2625" b="1">
                <a:solidFill>
                  <a:srgbClr val="006F73"/>
                </a:solidFill>
                <a:latin typeface="Arial"/>
                <a:ea typeface="Arial"/>
                <a:cs typeface="Arial"/>
              </a:defRPr>
            </a:pPr>
            <a:r>
              <a:rPr lang="en-US" sz="2625" b="1" noProof="0" dirty="0">
                <a:solidFill>
                  <a:srgbClr val="006F73"/>
                </a:solidFill>
                <a:latin typeface="Arial"/>
                <a:ea typeface="Arial"/>
                <a:cs typeface="Arial"/>
              </a:rPr>
              <a:t>Health</a:t>
            </a:r>
          </a:p>
        </p:txBody>
      </p:sp>
      <p:sp>
        <p:nvSpPr>
          <p:cNvPr id="4" name="Rectangle 3">
            <a:extLst>
              <a:ext uri="{FF2B5EF4-FFF2-40B4-BE49-F238E27FC236}">
                <a16:creationId xmlns:a16="http://schemas.microsoft.com/office/drawing/2014/main" id="{CAFCA560-426C-4E59-A6A5-CFBA3C605C6E}"/>
              </a:ext>
            </a:extLst>
          </p:cNvPr>
          <p:cNvSpPr>
            <a:spLocks noGrp="1"/>
          </p:cNvSpPr>
          <p:nvPr/>
        </p:nvSpPr>
        <p:spPr>
          <a:xfrm>
            <a:off x="4619625" y="1809750"/>
            <a:ext cx="6572250" cy="762000"/>
          </a:xfrm>
          <a:prstGeom prst="rect">
            <a:avLst/>
          </a:prstGeom>
          <a:noFill/>
          <a:ln w="0">
            <a:noFill/>
          </a:ln>
        </p:spPr>
        <p:txBody>
          <a:bodyPr>
            <a:noAutofit/>
          </a:bodyPr>
          <a:lstStyle/>
          <a:p>
            <a:pPr>
              <a:defRPr sz="2250" b="0">
                <a:solidFill>
                  <a:srgbClr val="203B3C"/>
                </a:solidFill>
                <a:latin typeface="Arial"/>
                <a:ea typeface="Arial"/>
                <a:cs typeface="Arial"/>
              </a:defRPr>
            </a:pPr>
            <a:r>
              <a:rPr lang="en-US" sz="2250" b="0" noProof="0" dirty="0">
                <a:solidFill>
                  <a:srgbClr val="203B3C"/>
                </a:solidFill>
                <a:latin typeface="Arial"/>
                <a:ea typeface="Arial"/>
                <a:cs typeface="Arial"/>
              </a:rPr>
              <a:t>Does prevention improve people’s lives?</a:t>
            </a:r>
          </a:p>
        </p:txBody>
      </p:sp>
      <p:sp>
        <p:nvSpPr>
          <p:cNvPr id="5" name="Rectangle 4">
            <a:extLst>
              <a:ext uri="{FF2B5EF4-FFF2-40B4-BE49-F238E27FC236}">
                <a16:creationId xmlns:a16="http://schemas.microsoft.com/office/drawing/2014/main" id="{5ED41B85-DC0A-466D-8760-BCC6DDFA4D5D}"/>
              </a:ext>
            </a:extLst>
          </p:cNvPr>
          <p:cNvSpPr>
            <a:spLocks noGrp="1"/>
          </p:cNvSpPr>
          <p:nvPr/>
        </p:nvSpPr>
        <p:spPr>
          <a:xfrm>
            <a:off x="609600" y="2990850"/>
            <a:ext cx="762000" cy="762000"/>
          </a:xfrm>
          <a:prstGeom prst="rect">
            <a:avLst/>
          </a:prstGeom>
          <a:noFill/>
          <a:ln w="0">
            <a:noFill/>
          </a:ln>
        </p:spPr>
        <p:txBody>
          <a:bodyPr>
            <a:noAutofit/>
          </a:bodyPr>
          <a:lstStyle/>
          <a:p>
            <a:pPr>
              <a:defRPr sz="3900" b="1">
                <a:solidFill>
                  <a:srgbClr val="69866C"/>
                </a:solidFill>
                <a:latin typeface="Arial"/>
                <a:ea typeface="Arial"/>
                <a:cs typeface="Arial"/>
              </a:defRPr>
            </a:pPr>
            <a:r>
              <a:rPr lang="en-US" sz="3900" b="1" noProof="0" dirty="0">
                <a:solidFill>
                  <a:srgbClr val="69866C"/>
                </a:solidFill>
                <a:latin typeface="Arial"/>
                <a:ea typeface="Arial"/>
                <a:cs typeface="Arial"/>
              </a:rPr>
              <a:t>02</a:t>
            </a:r>
          </a:p>
        </p:txBody>
      </p:sp>
      <p:sp>
        <p:nvSpPr>
          <p:cNvPr id="6" name="Rectangle 5">
            <a:extLst>
              <a:ext uri="{FF2B5EF4-FFF2-40B4-BE49-F238E27FC236}">
                <a16:creationId xmlns:a16="http://schemas.microsoft.com/office/drawing/2014/main" id="{0BD20A5D-571E-4FE2-9C27-B3ECEE6CE20B}"/>
              </a:ext>
            </a:extLst>
          </p:cNvPr>
          <p:cNvSpPr>
            <a:spLocks noGrp="1"/>
          </p:cNvSpPr>
          <p:nvPr/>
        </p:nvSpPr>
        <p:spPr>
          <a:xfrm>
            <a:off x="1714500" y="3019425"/>
            <a:ext cx="2667000" cy="476250"/>
          </a:xfrm>
          <a:prstGeom prst="rect">
            <a:avLst/>
          </a:prstGeom>
          <a:noFill/>
          <a:ln w="0">
            <a:noFill/>
          </a:ln>
        </p:spPr>
        <p:txBody>
          <a:bodyPr>
            <a:noAutofit/>
          </a:bodyPr>
          <a:lstStyle/>
          <a:p>
            <a:pPr>
              <a:defRPr sz="2625" b="1">
                <a:solidFill>
                  <a:srgbClr val="006F73"/>
                </a:solidFill>
                <a:latin typeface="Arial"/>
                <a:ea typeface="Arial"/>
                <a:cs typeface="Arial"/>
              </a:defRPr>
            </a:pPr>
            <a:r>
              <a:rPr lang="en-US" sz="2625" b="1" noProof="0" dirty="0">
                <a:solidFill>
                  <a:srgbClr val="006F73"/>
                </a:solidFill>
                <a:latin typeface="Arial"/>
                <a:ea typeface="Arial"/>
                <a:cs typeface="Arial"/>
              </a:rPr>
              <a:t>Equity</a:t>
            </a:r>
          </a:p>
        </p:txBody>
      </p:sp>
      <p:sp>
        <p:nvSpPr>
          <p:cNvPr id="7" name="Rectangle 6">
            <a:extLst>
              <a:ext uri="{FF2B5EF4-FFF2-40B4-BE49-F238E27FC236}">
                <a16:creationId xmlns:a16="http://schemas.microsoft.com/office/drawing/2014/main" id="{2755C4E8-A310-4E43-8561-147F30B0554A}"/>
              </a:ext>
            </a:extLst>
          </p:cNvPr>
          <p:cNvSpPr>
            <a:spLocks noGrp="1"/>
          </p:cNvSpPr>
          <p:nvPr/>
        </p:nvSpPr>
        <p:spPr>
          <a:xfrm>
            <a:off x="4619625" y="3067050"/>
            <a:ext cx="6572250" cy="762000"/>
          </a:xfrm>
          <a:prstGeom prst="rect">
            <a:avLst/>
          </a:prstGeom>
          <a:noFill/>
          <a:ln w="0">
            <a:noFill/>
          </a:ln>
        </p:spPr>
        <p:txBody>
          <a:bodyPr>
            <a:noAutofit/>
          </a:bodyPr>
          <a:lstStyle/>
          <a:p>
            <a:pPr>
              <a:defRPr sz="2250" b="0">
                <a:solidFill>
                  <a:srgbClr val="203B3C"/>
                </a:solidFill>
                <a:latin typeface="Arial"/>
                <a:ea typeface="Arial"/>
                <a:cs typeface="Arial"/>
              </a:defRPr>
            </a:pPr>
            <a:r>
              <a:rPr lang="en-US" sz="2250" b="0" noProof="0" dirty="0">
                <a:solidFill>
                  <a:srgbClr val="203B3C"/>
                </a:solidFill>
                <a:latin typeface="Arial"/>
                <a:ea typeface="Arial"/>
                <a:cs typeface="Arial"/>
              </a:rPr>
              <a:t>Who can access and sustain the benefit?</a:t>
            </a:r>
          </a:p>
        </p:txBody>
      </p:sp>
      <p:sp>
        <p:nvSpPr>
          <p:cNvPr id="8" name="Rectangle 7">
            <a:extLst>
              <a:ext uri="{FF2B5EF4-FFF2-40B4-BE49-F238E27FC236}">
                <a16:creationId xmlns:a16="http://schemas.microsoft.com/office/drawing/2014/main" id="{04051DF7-A88A-4E5B-AF71-F4D55153B188}"/>
              </a:ext>
            </a:extLst>
          </p:cNvPr>
          <p:cNvSpPr>
            <a:spLocks noGrp="1"/>
          </p:cNvSpPr>
          <p:nvPr/>
        </p:nvSpPr>
        <p:spPr>
          <a:xfrm>
            <a:off x="609600" y="4248150"/>
            <a:ext cx="762000" cy="762000"/>
          </a:xfrm>
          <a:prstGeom prst="rect">
            <a:avLst/>
          </a:prstGeom>
          <a:noFill/>
          <a:ln w="0">
            <a:noFill/>
          </a:ln>
        </p:spPr>
        <p:txBody>
          <a:bodyPr>
            <a:noAutofit/>
          </a:bodyPr>
          <a:lstStyle/>
          <a:p>
            <a:pPr>
              <a:defRPr sz="3900" b="1">
                <a:solidFill>
                  <a:srgbClr val="69866C"/>
                </a:solidFill>
                <a:latin typeface="Arial"/>
                <a:ea typeface="Arial"/>
                <a:cs typeface="Arial"/>
              </a:defRPr>
            </a:pPr>
            <a:r>
              <a:rPr lang="en-US" sz="3900" b="1" noProof="0" dirty="0">
                <a:solidFill>
                  <a:srgbClr val="69866C"/>
                </a:solidFill>
                <a:latin typeface="Arial"/>
                <a:ea typeface="Arial"/>
                <a:cs typeface="Arial"/>
              </a:rPr>
              <a:t>03</a:t>
            </a:r>
          </a:p>
        </p:txBody>
      </p:sp>
      <p:sp>
        <p:nvSpPr>
          <p:cNvPr id="9" name="Rectangle 8">
            <a:extLst>
              <a:ext uri="{FF2B5EF4-FFF2-40B4-BE49-F238E27FC236}">
                <a16:creationId xmlns:a16="http://schemas.microsoft.com/office/drawing/2014/main" id="{6BA4F9B6-B091-46EB-ABF5-F35D4E222E93}"/>
              </a:ext>
            </a:extLst>
          </p:cNvPr>
          <p:cNvSpPr>
            <a:spLocks noGrp="1"/>
          </p:cNvSpPr>
          <p:nvPr/>
        </p:nvSpPr>
        <p:spPr>
          <a:xfrm>
            <a:off x="1714500" y="4276725"/>
            <a:ext cx="2667000" cy="476250"/>
          </a:xfrm>
          <a:prstGeom prst="rect">
            <a:avLst/>
          </a:prstGeom>
          <a:noFill/>
          <a:ln w="0">
            <a:noFill/>
          </a:ln>
        </p:spPr>
        <p:txBody>
          <a:bodyPr>
            <a:noAutofit/>
          </a:bodyPr>
          <a:lstStyle/>
          <a:p>
            <a:pPr>
              <a:defRPr sz="2625" b="1">
                <a:solidFill>
                  <a:srgbClr val="006F73"/>
                </a:solidFill>
                <a:latin typeface="Arial"/>
                <a:ea typeface="Arial"/>
                <a:cs typeface="Arial"/>
              </a:defRPr>
            </a:pPr>
            <a:r>
              <a:rPr lang="en-US" sz="2625" b="1" noProof="0" dirty="0">
                <a:solidFill>
                  <a:srgbClr val="006F73"/>
                </a:solidFill>
                <a:latin typeface="Arial"/>
                <a:ea typeface="Arial"/>
                <a:cs typeface="Arial"/>
              </a:rPr>
              <a:t>Sustainability</a:t>
            </a:r>
          </a:p>
        </p:txBody>
      </p:sp>
      <p:sp>
        <p:nvSpPr>
          <p:cNvPr id="10" name="Rectangle 9">
            <a:extLst>
              <a:ext uri="{FF2B5EF4-FFF2-40B4-BE49-F238E27FC236}">
                <a16:creationId xmlns:a16="http://schemas.microsoft.com/office/drawing/2014/main" id="{39777E85-17DC-49DC-A6F2-CC33982F0C65}"/>
              </a:ext>
            </a:extLst>
          </p:cNvPr>
          <p:cNvSpPr>
            <a:spLocks noGrp="1"/>
          </p:cNvSpPr>
          <p:nvPr/>
        </p:nvSpPr>
        <p:spPr>
          <a:xfrm>
            <a:off x="4619625" y="4324350"/>
            <a:ext cx="6572250" cy="762000"/>
          </a:xfrm>
          <a:prstGeom prst="rect">
            <a:avLst/>
          </a:prstGeom>
          <a:noFill/>
          <a:ln w="0">
            <a:noFill/>
          </a:ln>
        </p:spPr>
        <p:txBody>
          <a:bodyPr>
            <a:noAutofit/>
          </a:bodyPr>
          <a:lstStyle/>
          <a:p>
            <a:pPr>
              <a:defRPr sz="2250" b="0">
                <a:solidFill>
                  <a:srgbClr val="203B3C"/>
                </a:solidFill>
                <a:latin typeface="Arial"/>
                <a:ea typeface="Arial"/>
                <a:cs typeface="Arial"/>
              </a:defRPr>
            </a:pPr>
            <a:r>
              <a:rPr lang="en-US" sz="2250" b="0" noProof="0" dirty="0">
                <a:solidFill>
                  <a:srgbClr val="203B3C"/>
                </a:solidFill>
                <a:latin typeface="Arial"/>
                <a:ea typeface="Arial"/>
                <a:cs typeface="Arial"/>
              </a:rPr>
              <a:t>Can services protect future resources?</a:t>
            </a:r>
          </a:p>
        </p:txBody>
      </p:sp>
      <p:sp>
        <p:nvSpPr>
          <p:cNvPr id="11" name="Rectangle 10">
            <a:extLst>
              <a:ext uri="{FF2B5EF4-FFF2-40B4-BE49-F238E27FC236}">
                <a16:creationId xmlns:a16="http://schemas.microsoft.com/office/drawing/2014/main" id="{9ADE406E-7D83-4EB1-86CB-501E5A6316D9}"/>
              </a:ext>
            </a:extLst>
          </p:cNvPr>
          <p:cNvSpPr>
            <a:spLocks noGrp="1"/>
          </p:cNvSpPr>
          <p:nvPr/>
        </p:nvSpPr>
        <p:spPr>
          <a:xfrm>
            <a:off x="609600" y="6324600"/>
            <a:ext cx="10191750" cy="352425"/>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(WHO, </a:t>
            </a:r>
            <a:r>
              <a:rPr lang="en-US" sz="1350" noProof="0" dirty="0">
                <a:solidFill>
                  <a:srgbClr val="637573"/>
                </a:solidFill>
                <a:latin typeface="Arial"/>
                <a:ea typeface="Arial"/>
                <a:cs typeface="Arial"/>
              </a:rPr>
              <a:t>2026;</a:t>
            </a:r>
            <a:r>
              <a:rPr lang="en-US" sz="1350" b="0" noProof="0" dirty="0">
                <a:solidFill>
                  <a:srgbClr val="637573"/>
                </a:solidFill>
                <a:latin typeface="Arial"/>
                <a:ea typeface="Arial"/>
                <a:cs typeface="Arial"/>
              </a:rPr>
              <a:t> </a:t>
            </a:r>
            <a:r>
              <a:rPr lang="en-US" sz="1350" b="0" noProof="0" dirty="0" err="1">
                <a:solidFill>
                  <a:srgbClr val="637573"/>
                </a:solidFill>
                <a:latin typeface="Arial"/>
                <a:ea typeface="Arial"/>
                <a:cs typeface="Arial"/>
              </a:rPr>
              <a:t>WCED</a:t>
            </a:r>
            <a:r>
              <a:rPr lang="en-US" sz="1350" b="0" noProof="0" dirty="0">
                <a:solidFill>
                  <a:srgbClr val="637573"/>
                </a:solidFill>
                <a:latin typeface="Arial"/>
                <a:ea typeface="Arial"/>
                <a:cs typeface="Arial"/>
              </a:rPr>
              <a:t>, </a:t>
            </a:r>
            <a:r>
              <a:rPr lang="en-US" sz="1350" noProof="0" dirty="0">
                <a:solidFill>
                  <a:srgbClr val="637573"/>
                </a:solidFill>
                <a:latin typeface="Arial"/>
                <a:ea typeface="Arial"/>
                <a:cs typeface="Arial"/>
              </a:rPr>
              <a:t>2011</a:t>
            </a:r>
            <a:r>
              <a:rPr lang="en-US" sz="1350" b="0" noProof="0" dirty="0">
                <a:solidFill>
                  <a:srgbClr val="637573"/>
                </a:solidFill>
                <a:latin typeface="Arial"/>
                <a:ea typeface="Arial"/>
                <a:cs typeface="Arial"/>
              </a:rPr>
              <a:t>; UN, n.d.)</a:t>
            </a:r>
          </a:p>
        </p:txBody>
      </p:sp>
      <p:sp>
        <p:nvSpPr>
          <p:cNvPr id="12" name="Rectangle 11">
            <a:extLst>
              <a:ext uri="{FF2B5EF4-FFF2-40B4-BE49-F238E27FC236}">
                <a16:creationId xmlns:a16="http://schemas.microsoft.com/office/drawing/2014/main" id="{8326EE32-23C9-4163-A2A1-544A4F500779}"/>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02</a:t>
            </a:r>
          </a:p>
        </p:txBody>
      </p:sp>
    </p:spTree>
    <p:extLst>
      <p:ext uri="{BB962C8B-B14F-4D97-AF65-F5344CB8AC3E}">
        <p14:creationId xmlns:p14="http://schemas.microsoft.com/office/powerpoint/2010/main" val="1797448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9EADB"/>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6F57841-FFE1-4BEF-9728-62E9ABC54133}"/>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Health and wellbeing: different measures</a:t>
            </a:r>
          </a:p>
        </p:txBody>
      </p:sp>
      <p:sp>
        <p:nvSpPr>
          <p:cNvPr id="2" name="Rectangle 1">
            <a:extLst>
              <a:ext uri="{FF2B5EF4-FFF2-40B4-BE49-F238E27FC236}">
                <a16:creationId xmlns:a16="http://schemas.microsoft.com/office/drawing/2014/main" id="{8C44A0DF-C2CB-4973-8616-F7410DFF43B0}"/>
              </a:ext>
            </a:extLst>
          </p:cNvPr>
          <p:cNvSpPr>
            <a:spLocks noGrp="1"/>
          </p:cNvSpPr>
          <p:nvPr/>
        </p:nvSpPr>
        <p:spPr>
          <a:xfrm>
            <a:off x="609600" y="1657350"/>
            <a:ext cx="3905250" cy="590550"/>
          </a:xfrm>
          <a:prstGeom prst="rect">
            <a:avLst/>
          </a:prstGeom>
          <a:noFill/>
          <a:ln w="0">
            <a:noFill/>
          </a:ln>
        </p:spPr>
        <p:txBody>
          <a:bodyPr>
            <a:noAutofit/>
          </a:bodyPr>
          <a:lstStyle/>
          <a:p>
            <a:pPr>
              <a:defRPr sz="3000" b="1">
                <a:solidFill>
                  <a:srgbClr val="006F73"/>
                </a:solidFill>
                <a:latin typeface="Arial"/>
                <a:ea typeface="Arial"/>
                <a:cs typeface="Arial"/>
              </a:defRPr>
            </a:pPr>
            <a:r>
              <a:rPr lang="en-US" sz="3000" b="1" noProof="0" dirty="0">
                <a:solidFill>
                  <a:srgbClr val="006F73"/>
                </a:solidFill>
                <a:latin typeface="Arial"/>
                <a:ea typeface="Arial"/>
                <a:cs typeface="Arial"/>
              </a:rPr>
              <a:t>Health</a:t>
            </a:r>
          </a:p>
        </p:txBody>
      </p:sp>
      <p:sp>
        <p:nvSpPr>
          <p:cNvPr id="3" name="Rectangle 2">
            <a:extLst>
              <a:ext uri="{FF2B5EF4-FFF2-40B4-BE49-F238E27FC236}">
                <a16:creationId xmlns:a16="http://schemas.microsoft.com/office/drawing/2014/main" id="{94B997F5-6095-4AB7-BEDA-215620D41CF7}"/>
              </a:ext>
            </a:extLst>
          </p:cNvPr>
          <p:cNvSpPr>
            <a:spLocks noGrp="1"/>
          </p:cNvSpPr>
          <p:nvPr/>
        </p:nvSpPr>
        <p:spPr>
          <a:xfrm>
            <a:off x="609600" y="2381250"/>
            <a:ext cx="4095750" cy="1524000"/>
          </a:xfrm>
          <a:prstGeom prst="rect">
            <a:avLst/>
          </a:prstGeom>
          <a:noFill/>
          <a:ln w="0">
            <a:noFill/>
          </a:ln>
        </p:spPr>
        <p:txBody>
          <a:bodyPr>
            <a:noAutofit/>
          </a:bodyPr>
          <a:lstStyle/>
          <a:p>
            <a:pPr>
              <a:defRPr sz="2625" b="0">
                <a:solidFill>
                  <a:srgbClr val="203B3C"/>
                </a:solidFill>
                <a:latin typeface="Arial"/>
                <a:ea typeface="Arial"/>
                <a:cs typeface="Arial"/>
              </a:defRPr>
            </a:pPr>
            <a:r>
              <a:rPr lang="en-US" sz="2625" b="0" noProof="0" dirty="0">
                <a:solidFill>
                  <a:srgbClr val="203B3C"/>
                </a:solidFill>
                <a:latin typeface="Arial"/>
                <a:ea typeface="Arial"/>
                <a:cs typeface="Arial"/>
              </a:rPr>
              <a:t>Physical, mental and social wellbeing beyond disease</a:t>
            </a:r>
          </a:p>
        </p:txBody>
      </p:sp>
      <p:sp>
        <p:nvSpPr>
          <p:cNvPr id="4" name="Rectangle 3">
            <a:extLst>
              <a:ext uri="{FF2B5EF4-FFF2-40B4-BE49-F238E27FC236}">
                <a16:creationId xmlns:a16="http://schemas.microsoft.com/office/drawing/2014/main" id="{9C6A9713-C4C2-4BCF-9BE9-D559163CAAA3}"/>
              </a:ext>
            </a:extLst>
          </p:cNvPr>
          <p:cNvSpPr>
            <a:spLocks noGrp="1"/>
          </p:cNvSpPr>
          <p:nvPr/>
        </p:nvSpPr>
        <p:spPr>
          <a:xfrm>
            <a:off x="5953125" y="1714500"/>
            <a:ext cx="4857750" cy="523875"/>
          </a:xfrm>
          <a:prstGeom prst="rect">
            <a:avLst/>
          </a:prstGeom>
          <a:noFill/>
          <a:ln w="0">
            <a:noFill/>
          </a:ln>
        </p:spPr>
        <p:txBody>
          <a:bodyPr>
            <a:noAutofit/>
          </a:bodyPr>
          <a:lstStyle/>
          <a:p>
            <a:pPr>
              <a:defRPr sz="2400" b="1">
                <a:solidFill>
                  <a:srgbClr val="006F73"/>
                </a:solidFill>
                <a:latin typeface="Arial"/>
                <a:ea typeface="Arial"/>
                <a:cs typeface="Arial"/>
              </a:defRPr>
            </a:pPr>
            <a:r>
              <a:rPr lang="en-US" sz="2400" b="1" noProof="0" dirty="0">
                <a:solidFill>
                  <a:srgbClr val="006F73"/>
                </a:solidFill>
                <a:latin typeface="Arial"/>
                <a:ea typeface="Arial"/>
                <a:cs typeface="Arial"/>
              </a:rPr>
              <a:t>Subjective wellbeing</a:t>
            </a:r>
          </a:p>
        </p:txBody>
      </p:sp>
      <p:sp>
        <p:nvSpPr>
          <p:cNvPr id="5" name="Rectangle 4">
            <a:extLst>
              <a:ext uri="{FF2B5EF4-FFF2-40B4-BE49-F238E27FC236}">
                <a16:creationId xmlns:a16="http://schemas.microsoft.com/office/drawing/2014/main" id="{762BBA7C-52C9-424F-AC2C-175DC8A01AFB}"/>
              </a:ext>
            </a:extLst>
          </p:cNvPr>
          <p:cNvSpPr>
            <a:spLocks noGrp="1"/>
          </p:cNvSpPr>
          <p:nvPr/>
        </p:nvSpPr>
        <p:spPr>
          <a:xfrm>
            <a:off x="5953125" y="2343150"/>
            <a:ext cx="4857750" cy="1257300"/>
          </a:xfrm>
          <a:prstGeom prst="rect">
            <a:avLst/>
          </a:prstGeom>
          <a:noFill/>
          <a:ln w="0">
            <a:noFill/>
          </a:ln>
        </p:spPr>
        <p:txBody>
          <a:bodyPr>
            <a:noAutofit/>
          </a:bodyPr>
          <a:lstStyle/>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Life satisfaction, meaning, happiness and anxiety</a:t>
            </a:r>
          </a:p>
        </p:txBody>
      </p:sp>
      <p:sp>
        <p:nvSpPr>
          <p:cNvPr id="6" name="Rectangle 5">
            <a:extLst>
              <a:ext uri="{FF2B5EF4-FFF2-40B4-BE49-F238E27FC236}">
                <a16:creationId xmlns:a16="http://schemas.microsoft.com/office/drawing/2014/main" id="{0CD03E1B-3155-4418-8B36-B1ECC92AD021}"/>
              </a:ext>
            </a:extLst>
          </p:cNvPr>
          <p:cNvSpPr>
            <a:spLocks noGrp="1"/>
          </p:cNvSpPr>
          <p:nvPr/>
        </p:nvSpPr>
        <p:spPr>
          <a:xfrm>
            <a:off x="5953125" y="3524250"/>
            <a:ext cx="4857750" cy="523875"/>
          </a:xfrm>
          <a:prstGeom prst="rect">
            <a:avLst/>
          </a:prstGeom>
          <a:noFill/>
          <a:ln w="0">
            <a:noFill/>
          </a:ln>
        </p:spPr>
        <p:txBody>
          <a:bodyPr>
            <a:noAutofit/>
          </a:bodyPr>
          <a:lstStyle/>
          <a:p>
            <a:pPr>
              <a:defRPr sz="2400" b="1">
                <a:solidFill>
                  <a:srgbClr val="006F73"/>
                </a:solidFill>
                <a:latin typeface="Arial"/>
                <a:ea typeface="Arial"/>
                <a:cs typeface="Arial"/>
              </a:defRPr>
            </a:pPr>
            <a:r>
              <a:rPr lang="en-US" sz="2400" b="1" noProof="0" dirty="0">
                <a:solidFill>
                  <a:srgbClr val="006F73"/>
                </a:solidFill>
                <a:latin typeface="Arial"/>
                <a:ea typeface="Arial"/>
                <a:cs typeface="Arial"/>
              </a:rPr>
              <a:t>Objective wellbeing</a:t>
            </a:r>
          </a:p>
        </p:txBody>
      </p:sp>
      <p:sp>
        <p:nvSpPr>
          <p:cNvPr id="7" name="Rectangle 6">
            <a:extLst>
              <a:ext uri="{FF2B5EF4-FFF2-40B4-BE49-F238E27FC236}">
                <a16:creationId xmlns:a16="http://schemas.microsoft.com/office/drawing/2014/main" id="{E49C5256-A65A-4355-9EC2-14DCC2CA9E23}"/>
              </a:ext>
            </a:extLst>
          </p:cNvPr>
          <p:cNvSpPr>
            <a:spLocks noGrp="1"/>
          </p:cNvSpPr>
          <p:nvPr/>
        </p:nvSpPr>
        <p:spPr>
          <a:xfrm>
            <a:off x="5953125" y="4152900"/>
            <a:ext cx="4857750" cy="1257300"/>
          </a:xfrm>
          <a:prstGeom prst="rect">
            <a:avLst/>
          </a:prstGeom>
          <a:noFill/>
          <a:ln w="0">
            <a:noFill/>
          </a:ln>
        </p:spPr>
        <p:txBody>
          <a:bodyPr>
            <a:noAutofit/>
          </a:bodyPr>
          <a:lstStyle/>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Material and social conditions, including income and health</a:t>
            </a:r>
          </a:p>
        </p:txBody>
      </p:sp>
      <p:sp>
        <p:nvSpPr>
          <p:cNvPr id="8" name="Rectangle 7">
            <a:extLst>
              <a:ext uri="{FF2B5EF4-FFF2-40B4-BE49-F238E27FC236}">
                <a16:creationId xmlns:a16="http://schemas.microsoft.com/office/drawing/2014/main" id="{0DBE5A22-DC8F-4C78-B681-FBD1DA15C8CD}"/>
              </a:ext>
            </a:extLst>
          </p:cNvPr>
          <p:cNvSpPr>
            <a:spLocks noGrp="1"/>
          </p:cNvSpPr>
          <p:nvPr/>
        </p:nvSpPr>
        <p:spPr>
          <a:xfrm>
            <a:off x="609600" y="5438775"/>
            <a:ext cx="10763250" cy="457200"/>
          </a:xfrm>
          <a:prstGeom prst="rect">
            <a:avLst/>
          </a:prstGeom>
          <a:noFill/>
          <a:ln w="0">
            <a:noFill/>
          </a:ln>
        </p:spPr>
        <p:txBody>
          <a:bodyPr>
            <a:noAutofit/>
          </a:bodyPr>
          <a:lstStyle/>
          <a:p>
            <a:pPr>
              <a:defRPr sz="2250" b="1">
                <a:solidFill>
                  <a:srgbClr val="BD664E"/>
                </a:solidFill>
                <a:latin typeface="Arial"/>
                <a:ea typeface="Arial"/>
                <a:cs typeface="Arial"/>
              </a:defRPr>
            </a:pPr>
            <a:r>
              <a:rPr lang="en-US" sz="2250" b="1" noProof="0" dirty="0">
                <a:solidFill>
                  <a:srgbClr val="BD664E"/>
                </a:solidFill>
                <a:latin typeface="Arial"/>
                <a:ea typeface="Arial"/>
                <a:cs typeface="Arial"/>
              </a:rPr>
              <a:t>HbA1c alone cannot establish holistic wellbeing</a:t>
            </a:r>
          </a:p>
        </p:txBody>
      </p:sp>
      <p:sp>
        <p:nvSpPr>
          <p:cNvPr id="9" name="Rectangle 8">
            <a:extLst>
              <a:ext uri="{FF2B5EF4-FFF2-40B4-BE49-F238E27FC236}">
                <a16:creationId xmlns:a16="http://schemas.microsoft.com/office/drawing/2014/main" id="{874976C6-148E-447B-A910-80A72F10A07A}"/>
              </a:ext>
            </a:extLst>
          </p:cNvPr>
          <p:cNvSpPr>
            <a:spLocks noGrp="1"/>
          </p:cNvSpPr>
          <p:nvPr/>
        </p:nvSpPr>
        <p:spPr>
          <a:xfrm>
            <a:off x="609600" y="6324600"/>
            <a:ext cx="10191750" cy="352425"/>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(WHO, </a:t>
            </a:r>
            <a:r>
              <a:rPr lang="en-US" sz="1350" noProof="0" dirty="0">
                <a:solidFill>
                  <a:srgbClr val="637573"/>
                </a:solidFill>
                <a:latin typeface="Arial"/>
                <a:ea typeface="Arial"/>
                <a:cs typeface="Arial"/>
              </a:rPr>
              <a:t>2026</a:t>
            </a:r>
            <a:r>
              <a:rPr lang="en-US" sz="1350" b="0" noProof="0" dirty="0">
                <a:solidFill>
                  <a:srgbClr val="637573"/>
                </a:solidFill>
                <a:latin typeface="Arial"/>
                <a:ea typeface="Arial"/>
                <a:cs typeface="Arial"/>
              </a:rPr>
              <a:t>; ONS, 2025)</a:t>
            </a:r>
          </a:p>
        </p:txBody>
      </p:sp>
      <p:sp>
        <p:nvSpPr>
          <p:cNvPr id="10" name="Rectangle 9">
            <a:extLst>
              <a:ext uri="{FF2B5EF4-FFF2-40B4-BE49-F238E27FC236}">
                <a16:creationId xmlns:a16="http://schemas.microsoft.com/office/drawing/2014/main" id="{831074EB-653D-46C2-B5C3-A875E240744F}"/>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03</a:t>
            </a:r>
          </a:p>
        </p:txBody>
      </p:sp>
    </p:spTree>
    <p:extLst>
      <p:ext uri="{BB962C8B-B14F-4D97-AF65-F5344CB8AC3E}">
        <p14:creationId xmlns:p14="http://schemas.microsoft.com/office/powerpoint/2010/main" val="1030175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3F0EC"/>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403FDAB-F02D-4DBF-B7E4-73F5C794A589}"/>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Models change what services address</a:t>
            </a:r>
          </a:p>
        </p:txBody>
      </p:sp>
      <p:graphicFrame>
        <p:nvGraphicFramePr>
          <p:cNvPr id="6" name="Table 5"/>
          <p:cNvGraphicFramePr/>
          <p:nvPr>
            <p:extLst>
              <p:ext uri="{D42A27DB-BD31-4B8C-83A1-F6EECF244321}">
                <p14:modId xmlns:p14="http://schemas.microsoft.com/office/powerpoint/2010/main" val="2173029443"/>
              </p:ext>
            </p:extLst>
          </p:nvPr>
        </p:nvGraphicFramePr>
        <p:xfrm>
          <a:off x="609600" y="1752600"/>
          <a:ext cx="10972800" cy="3714752"/>
        </p:xfrm>
        <a:graphic>
          <a:graphicData uri="http://schemas.openxmlformats.org/drawingml/2006/table">
            <a:tbl>
              <a:tblPr/>
              <a:tblGrid>
                <a:gridCol w="257175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gridCol w="4210050">
                  <a:extLst>
                    <a:ext uri="{9D8B030D-6E8A-4147-A177-3AD203B41FA5}">
                      <a16:colId xmlns:a16="http://schemas.microsoft.com/office/drawing/2014/main" val="20002"/>
                    </a:ext>
                  </a:extLst>
                </a:gridCol>
              </a:tblGrid>
              <a:tr h="928688">
                <a:tc>
                  <a:txBody>
                    <a:bodyPr/>
                    <a:lstStyle/>
                    <a:p>
                      <a:r>
                        <a:rPr lang="en-US" sz="1950" b="1" noProof="0" dirty="0">
                          <a:solidFill>
                            <a:srgbClr val="FFFFFF"/>
                          </a:solidFill>
                          <a:latin typeface="Arial"/>
                          <a:ea typeface="Arial"/>
                          <a:cs typeface="Arial"/>
                        </a:rPr>
                        <a:t>Model</a:t>
                      </a:r>
                    </a:p>
                  </a:txBody>
                  <a:tcPr>
                    <a:solidFill>
                      <a:srgbClr val="006F73"/>
                    </a:solidFill>
                  </a:tcPr>
                </a:tc>
                <a:tc>
                  <a:txBody>
                    <a:bodyPr/>
                    <a:lstStyle/>
                    <a:p>
                      <a:r>
                        <a:rPr lang="en-US" sz="1950" b="1" noProof="0" dirty="0">
                          <a:solidFill>
                            <a:srgbClr val="FFFFFF"/>
                          </a:solidFill>
                          <a:latin typeface="Arial"/>
                          <a:ea typeface="Arial"/>
                          <a:cs typeface="Arial"/>
                        </a:rPr>
                        <a:t>Contribution to prevention</a:t>
                      </a:r>
                    </a:p>
                  </a:txBody>
                  <a:tcPr>
                    <a:solidFill>
                      <a:srgbClr val="006F73"/>
                    </a:solidFill>
                  </a:tcPr>
                </a:tc>
                <a:tc>
                  <a:txBody>
                    <a:bodyPr/>
                    <a:lstStyle/>
                    <a:p>
                      <a:r>
                        <a:rPr lang="en-US" sz="1950" b="1" noProof="0" dirty="0">
                          <a:solidFill>
                            <a:srgbClr val="FFFFFF"/>
                          </a:solidFill>
                          <a:latin typeface="Arial"/>
                          <a:ea typeface="Arial"/>
                          <a:cs typeface="Arial"/>
                        </a:rPr>
                        <a:t>Limit in practice</a:t>
                      </a:r>
                    </a:p>
                  </a:txBody>
                  <a:tcPr>
                    <a:solidFill>
                      <a:srgbClr val="006F73"/>
                    </a:solidFill>
                  </a:tcPr>
                </a:tc>
                <a:extLst>
                  <a:ext uri="{0D108BD9-81ED-4DB2-BD59-A6C34878D82A}">
                    <a16:rowId xmlns:a16="http://schemas.microsoft.com/office/drawing/2014/main" val="10000"/>
                  </a:ext>
                </a:extLst>
              </a:tr>
              <a:tr h="928688">
                <a:tc>
                  <a:txBody>
                    <a:bodyPr/>
                    <a:lstStyle/>
                    <a:p>
                      <a:r>
                        <a:rPr lang="en-US" sz="1950" b="0" noProof="0" dirty="0">
                          <a:solidFill>
                            <a:srgbClr val="203B3C"/>
                          </a:solidFill>
                          <a:latin typeface="Arial"/>
                          <a:ea typeface="Arial"/>
                          <a:cs typeface="Arial"/>
                        </a:rPr>
                        <a:t>Biomedical</a:t>
                      </a:r>
                    </a:p>
                  </a:txBody>
                  <a:tcPr>
                    <a:solidFill>
                      <a:srgbClr val="EFF3EA"/>
                    </a:solidFill>
                  </a:tcPr>
                </a:tc>
                <a:tc>
                  <a:txBody>
                    <a:bodyPr/>
                    <a:lstStyle/>
                    <a:p>
                      <a:r>
                        <a:rPr lang="en-US" sz="1950" b="0" noProof="0" dirty="0">
                          <a:solidFill>
                            <a:srgbClr val="203B3C"/>
                          </a:solidFill>
                          <a:latin typeface="Arial"/>
                          <a:ea typeface="Arial"/>
                          <a:cs typeface="Arial"/>
                        </a:rPr>
                        <a:t>Blood tests identify clinical risk</a:t>
                      </a:r>
                    </a:p>
                  </a:txBody>
                  <a:tcPr>
                    <a:solidFill>
                      <a:srgbClr val="EFF3EA"/>
                    </a:solidFill>
                  </a:tcPr>
                </a:tc>
                <a:tc>
                  <a:txBody>
                    <a:bodyPr/>
                    <a:lstStyle/>
                    <a:p>
                      <a:r>
                        <a:rPr lang="en-US" sz="1950" b="0" noProof="0" dirty="0">
                          <a:solidFill>
                            <a:srgbClr val="203B3C"/>
                          </a:solidFill>
                          <a:latin typeface="Arial"/>
                          <a:ea typeface="Arial"/>
                          <a:cs typeface="Arial"/>
                        </a:rPr>
                        <a:t>May overlook barriers to participation</a:t>
                      </a:r>
                    </a:p>
                  </a:txBody>
                  <a:tcPr>
                    <a:solidFill>
                      <a:srgbClr val="EFF3EA"/>
                    </a:solidFill>
                  </a:tcPr>
                </a:tc>
                <a:extLst>
                  <a:ext uri="{0D108BD9-81ED-4DB2-BD59-A6C34878D82A}">
                    <a16:rowId xmlns:a16="http://schemas.microsoft.com/office/drawing/2014/main" val="10001"/>
                  </a:ext>
                </a:extLst>
              </a:tr>
              <a:tr h="928688">
                <a:tc>
                  <a:txBody>
                    <a:bodyPr/>
                    <a:lstStyle/>
                    <a:p>
                      <a:r>
                        <a:rPr lang="en-US" sz="1950" b="0" noProof="0" dirty="0">
                          <a:solidFill>
                            <a:srgbClr val="203B3C"/>
                          </a:solidFill>
                          <a:latin typeface="Arial"/>
                          <a:ea typeface="Arial"/>
                          <a:cs typeface="Arial"/>
                        </a:rPr>
                        <a:t>Biopsychosocial</a:t>
                      </a:r>
                    </a:p>
                  </a:txBody>
                  <a:tcPr>
                    <a:solidFill>
                      <a:srgbClr val="E3F0EC"/>
                    </a:solidFill>
                  </a:tcPr>
                </a:tc>
                <a:tc>
                  <a:txBody>
                    <a:bodyPr/>
                    <a:lstStyle/>
                    <a:p>
                      <a:r>
                        <a:rPr lang="en-US" sz="1950" b="0" noProof="0" dirty="0">
                          <a:solidFill>
                            <a:srgbClr val="203B3C"/>
                          </a:solidFill>
                          <a:latin typeface="Arial"/>
                          <a:ea typeface="Arial"/>
                          <a:cs typeface="Arial"/>
                        </a:rPr>
                        <a:t>Goals reflect emotions and social context</a:t>
                      </a:r>
                    </a:p>
                  </a:txBody>
                  <a:tcPr>
                    <a:solidFill>
                      <a:srgbClr val="E3F0EC"/>
                    </a:solidFill>
                  </a:tcPr>
                </a:tc>
                <a:tc>
                  <a:txBody>
                    <a:bodyPr/>
                    <a:lstStyle/>
                    <a:p>
                      <a:r>
                        <a:rPr lang="en-US" sz="1950" b="0" noProof="0" dirty="0">
                          <a:solidFill>
                            <a:srgbClr val="203B3C"/>
                          </a:solidFill>
                          <a:latin typeface="Arial"/>
                          <a:ea typeface="Arial"/>
                          <a:cs typeface="Arial"/>
                        </a:rPr>
                        <a:t>Broad framework needs staff time and skills</a:t>
                      </a:r>
                    </a:p>
                  </a:txBody>
                  <a:tcPr>
                    <a:solidFill>
                      <a:srgbClr val="E3F0EC"/>
                    </a:solidFill>
                  </a:tcPr>
                </a:tc>
                <a:extLst>
                  <a:ext uri="{0D108BD9-81ED-4DB2-BD59-A6C34878D82A}">
                    <a16:rowId xmlns:a16="http://schemas.microsoft.com/office/drawing/2014/main" val="10002"/>
                  </a:ext>
                </a:extLst>
              </a:tr>
              <a:tr h="928688">
                <a:tc>
                  <a:txBody>
                    <a:bodyPr/>
                    <a:lstStyle/>
                    <a:p>
                      <a:r>
                        <a:rPr lang="en-US" sz="1950" b="0" noProof="0" dirty="0">
                          <a:solidFill>
                            <a:srgbClr val="203B3C"/>
                          </a:solidFill>
                          <a:latin typeface="Arial"/>
                          <a:ea typeface="Arial"/>
                          <a:cs typeface="Arial"/>
                        </a:rPr>
                        <a:t>Ecological</a:t>
                      </a:r>
                    </a:p>
                  </a:txBody>
                  <a:tcPr>
                    <a:solidFill>
                      <a:srgbClr val="EFF3EA"/>
                    </a:solidFill>
                  </a:tcPr>
                </a:tc>
                <a:tc>
                  <a:txBody>
                    <a:bodyPr/>
                    <a:lstStyle/>
                    <a:p>
                      <a:r>
                        <a:rPr lang="en-US" sz="1950" b="0" noProof="0" dirty="0">
                          <a:solidFill>
                            <a:srgbClr val="203B3C"/>
                          </a:solidFill>
                          <a:latin typeface="Arial"/>
                          <a:ea typeface="Arial"/>
                          <a:cs typeface="Arial"/>
                        </a:rPr>
                        <a:t>Acts on environments and policy</a:t>
                      </a:r>
                    </a:p>
                  </a:txBody>
                  <a:tcPr>
                    <a:solidFill>
                      <a:srgbClr val="EFF3EA"/>
                    </a:solidFill>
                  </a:tcPr>
                </a:tc>
                <a:tc>
                  <a:txBody>
                    <a:bodyPr/>
                    <a:lstStyle/>
                    <a:p>
                      <a:r>
                        <a:rPr lang="en-US" sz="1950" b="0" noProof="0" dirty="0">
                          <a:solidFill>
                            <a:srgbClr val="203B3C"/>
                          </a:solidFill>
                          <a:latin typeface="Arial"/>
                          <a:ea typeface="Arial"/>
                          <a:cs typeface="Arial"/>
                        </a:rPr>
                        <a:t>Cross-sector responsibility can become diffuse</a:t>
                      </a:r>
                    </a:p>
                  </a:txBody>
                  <a:tcPr>
                    <a:solidFill>
                      <a:srgbClr val="EFF3EA"/>
                    </a:solidFill>
                  </a:tcPr>
                </a:tc>
                <a:extLst>
                  <a:ext uri="{0D108BD9-81ED-4DB2-BD59-A6C34878D82A}">
                    <a16:rowId xmlns:a16="http://schemas.microsoft.com/office/drawing/2014/main" val="10003"/>
                  </a:ext>
                </a:extLst>
              </a:tr>
            </a:tbl>
          </a:graphicData>
        </a:graphic>
      </p:graphicFrame>
      <p:sp>
        <p:nvSpPr>
          <p:cNvPr id="3" name="Rectangle 2">
            <a:extLst>
              <a:ext uri="{FF2B5EF4-FFF2-40B4-BE49-F238E27FC236}">
                <a16:creationId xmlns:a16="http://schemas.microsoft.com/office/drawing/2014/main" id="{4B61C617-8070-45FE-8FFC-5BB3DAA6C856}"/>
              </a:ext>
            </a:extLst>
          </p:cNvPr>
          <p:cNvSpPr>
            <a:spLocks noGrp="1"/>
          </p:cNvSpPr>
          <p:nvPr/>
        </p:nvSpPr>
        <p:spPr>
          <a:xfrm>
            <a:off x="609600" y="6324600"/>
            <a:ext cx="10191750" cy="352425"/>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(Engel, 1977; McLeroy et al., 1988)</a:t>
            </a:r>
          </a:p>
        </p:txBody>
      </p:sp>
      <p:sp>
        <p:nvSpPr>
          <p:cNvPr id="4" name="Rectangle 3">
            <a:extLst>
              <a:ext uri="{FF2B5EF4-FFF2-40B4-BE49-F238E27FC236}">
                <a16:creationId xmlns:a16="http://schemas.microsoft.com/office/drawing/2014/main" id="{BB3BB2EC-E971-4F82-AA5D-AD583DA5BA28}"/>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04</a:t>
            </a:r>
          </a:p>
        </p:txBody>
      </p:sp>
    </p:spTree>
    <p:extLst>
      <p:ext uri="{BB962C8B-B14F-4D97-AF65-F5344CB8AC3E}">
        <p14:creationId xmlns:p14="http://schemas.microsoft.com/office/powerpoint/2010/main" val="348392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FEAF4"/>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70DC947-B45D-4526-991E-5132B733EE59}"/>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Sustainable development and the SDGs</a:t>
            </a:r>
          </a:p>
        </p:txBody>
      </p:sp>
      <p:sp>
        <p:nvSpPr>
          <p:cNvPr id="2" name="Rectangle 1">
            <a:extLst>
              <a:ext uri="{FF2B5EF4-FFF2-40B4-BE49-F238E27FC236}">
                <a16:creationId xmlns:a16="http://schemas.microsoft.com/office/drawing/2014/main" id="{68C6BDFA-AA5E-4A61-B62E-FF10C4323964}"/>
              </a:ext>
            </a:extLst>
          </p:cNvPr>
          <p:cNvSpPr>
            <a:spLocks noGrp="1"/>
          </p:cNvSpPr>
          <p:nvPr/>
        </p:nvSpPr>
        <p:spPr>
          <a:xfrm>
            <a:off x="609600" y="1524000"/>
            <a:ext cx="1619250" cy="1571625"/>
          </a:xfrm>
          <a:prstGeom prst="rect">
            <a:avLst/>
          </a:prstGeom>
          <a:noFill/>
          <a:ln w="0">
            <a:noFill/>
          </a:ln>
        </p:spPr>
        <p:txBody>
          <a:bodyPr>
            <a:noAutofit/>
          </a:bodyPr>
          <a:lstStyle/>
          <a:p>
            <a:pPr>
              <a:defRPr sz="9750" b="1">
                <a:solidFill>
                  <a:srgbClr val="006F73"/>
                </a:solidFill>
                <a:latin typeface="Arial"/>
                <a:ea typeface="Arial"/>
                <a:cs typeface="Arial"/>
              </a:defRPr>
            </a:pPr>
            <a:r>
              <a:rPr lang="en-US" sz="9750" b="1" noProof="0" dirty="0">
                <a:solidFill>
                  <a:srgbClr val="006F73"/>
                </a:solidFill>
                <a:latin typeface="Arial"/>
                <a:ea typeface="Arial"/>
                <a:cs typeface="Arial"/>
              </a:rPr>
              <a:t>3</a:t>
            </a:r>
          </a:p>
        </p:txBody>
      </p:sp>
      <p:sp>
        <p:nvSpPr>
          <p:cNvPr id="3" name="Rectangle 2">
            <a:extLst>
              <a:ext uri="{FF2B5EF4-FFF2-40B4-BE49-F238E27FC236}">
                <a16:creationId xmlns:a16="http://schemas.microsoft.com/office/drawing/2014/main" id="{6ECD3387-7F9B-47EE-A14C-4635D57DFC1E}"/>
              </a:ext>
            </a:extLst>
          </p:cNvPr>
          <p:cNvSpPr>
            <a:spLocks noGrp="1"/>
          </p:cNvSpPr>
          <p:nvPr/>
        </p:nvSpPr>
        <p:spPr>
          <a:xfrm>
            <a:off x="2333625" y="1714500"/>
            <a:ext cx="3571875" cy="1190625"/>
          </a:xfrm>
          <a:prstGeom prst="rect">
            <a:avLst/>
          </a:prstGeom>
          <a:noFill/>
          <a:ln w="0">
            <a:noFill/>
          </a:ln>
        </p:spPr>
        <p:txBody>
          <a:bodyPr>
            <a:noAutofit/>
          </a:bodyPr>
          <a:lstStyle/>
          <a:p>
            <a:pPr>
              <a:defRPr sz="3075" b="1">
                <a:solidFill>
                  <a:srgbClr val="006F73"/>
                </a:solidFill>
                <a:latin typeface="Arial"/>
                <a:ea typeface="Arial"/>
                <a:cs typeface="Arial"/>
              </a:defRPr>
            </a:pPr>
            <a:r>
              <a:rPr lang="en-US" sz="3075" b="1" noProof="0" dirty="0">
                <a:solidFill>
                  <a:srgbClr val="006F73"/>
                </a:solidFill>
                <a:latin typeface="Arial"/>
                <a:ea typeface="Arial"/>
                <a:cs typeface="Arial"/>
              </a:rPr>
              <a:t>Good health</a:t>
            </a:r>
          </a:p>
          <a:p>
            <a:pPr>
              <a:defRPr sz="3075" b="1">
                <a:solidFill>
                  <a:srgbClr val="006F73"/>
                </a:solidFill>
                <a:latin typeface="Arial"/>
                <a:ea typeface="Arial"/>
                <a:cs typeface="Arial"/>
              </a:defRPr>
            </a:pPr>
            <a:r>
              <a:rPr lang="en-US" sz="3075" b="1" noProof="0" dirty="0">
                <a:solidFill>
                  <a:srgbClr val="006F73"/>
                </a:solidFill>
                <a:latin typeface="Arial"/>
                <a:ea typeface="Arial"/>
                <a:cs typeface="Arial"/>
              </a:rPr>
              <a:t>and wellbeing</a:t>
            </a:r>
          </a:p>
        </p:txBody>
      </p:sp>
      <p:sp>
        <p:nvSpPr>
          <p:cNvPr id="4" name="Rectangle 3">
            <a:extLst>
              <a:ext uri="{FF2B5EF4-FFF2-40B4-BE49-F238E27FC236}">
                <a16:creationId xmlns:a16="http://schemas.microsoft.com/office/drawing/2014/main" id="{23AC73FC-7ADF-4BB3-B046-DE1B788AB5BC}"/>
              </a:ext>
            </a:extLst>
          </p:cNvPr>
          <p:cNvSpPr>
            <a:spLocks noGrp="1"/>
          </p:cNvSpPr>
          <p:nvPr/>
        </p:nvSpPr>
        <p:spPr>
          <a:xfrm>
            <a:off x="6667500" y="1695450"/>
            <a:ext cx="1238250" cy="714375"/>
          </a:xfrm>
          <a:prstGeom prst="rect">
            <a:avLst/>
          </a:prstGeom>
          <a:noFill/>
          <a:ln w="0">
            <a:noFill/>
          </a:ln>
        </p:spPr>
        <p:txBody>
          <a:bodyPr>
            <a:noAutofit/>
          </a:bodyPr>
          <a:lstStyle/>
          <a:p>
            <a:pPr>
              <a:defRPr sz="3900" b="1">
                <a:solidFill>
                  <a:srgbClr val="69866C"/>
                </a:solidFill>
                <a:latin typeface="Arial"/>
                <a:ea typeface="Arial"/>
                <a:cs typeface="Arial"/>
              </a:defRPr>
            </a:pPr>
            <a:r>
              <a:rPr lang="en-US" sz="3900" b="1" noProof="0" dirty="0">
                <a:solidFill>
                  <a:srgbClr val="69866C"/>
                </a:solidFill>
                <a:latin typeface="Arial"/>
                <a:ea typeface="Arial"/>
                <a:cs typeface="Arial"/>
              </a:rPr>
              <a:t>3.4</a:t>
            </a:r>
          </a:p>
        </p:txBody>
      </p:sp>
      <p:sp>
        <p:nvSpPr>
          <p:cNvPr id="5" name="Rectangle 4">
            <a:extLst>
              <a:ext uri="{FF2B5EF4-FFF2-40B4-BE49-F238E27FC236}">
                <a16:creationId xmlns:a16="http://schemas.microsoft.com/office/drawing/2014/main" id="{B95B8A20-BD06-4ABC-B8B3-32E2DD58481C}"/>
              </a:ext>
            </a:extLst>
          </p:cNvPr>
          <p:cNvSpPr>
            <a:spLocks noGrp="1"/>
          </p:cNvSpPr>
          <p:nvPr/>
        </p:nvSpPr>
        <p:spPr>
          <a:xfrm>
            <a:off x="8096250" y="1800225"/>
            <a:ext cx="3333750" cy="904875"/>
          </a:xfrm>
          <a:prstGeom prst="rect">
            <a:avLst/>
          </a:prstGeom>
          <a:noFill/>
          <a:ln w="0">
            <a:noFill/>
          </a:ln>
        </p:spPr>
        <p:txBody>
          <a:bodyPr>
            <a:noAutofit/>
          </a:bodyPr>
          <a:lstStyle/>
          <a:p>
            <a:pPr>
              <a:defRPr sz="2100" b="0">
                <a:solidFill>
                  <a:srgbClr val="203B3C"/>
                </a:solidFill>
                <a:latin typeface="Arial"/>
                <a:ea typeface="Arial"/>
                <a:cs typeface="Arial"/>
              </a:defRPr>
            </a:pPr>
            <a:r>
              <a:rPr lang="en-US" sz="2100" b="0" noProof="0" dirty="0">
                <a:solidFill>
                  <a:srgbClr val="203B3C"/>
                </a:solidFill>
                <a:latin typeface="Arial"/>
                <a:ea typeface="Arial"/>
                <a:cs typeface="Arial"/>
              </a:rPr>
              <a:t>Prevention of premature</a:t>
            </a:r>
          </a:p>
          <a:p>
            <a:pPr>
              <a:defRPr sz="2100" b="0">
                <a:solidFill>
                  <a:srgbClr val="203B3C"/>
                </a:solidFill>
                <a:latin typeface="Arial"/>
                <a:ea typeface="Arial"/>
                <a:cs typeface="Arial"/>
              </a:defRPr>
            </a:pPr>
            <a:r>
              <a:rPr lang="en-US" sz="2100" b="0" noProof="0" dirty="0">
                <a:solidFill>
                  <a:srgbClr val="203B3C"/>
                </a:solidFill>
                <a:latin typeface="Arial"/>
                <a:ea typeface="Arial"/>
                <a:cs typeface="Arial"/>
              </a:rPr>
              <a:t>deaths from </a:t>
            </a:r>
            <a:r>
              <a:rPr lang="en-US" sz="2100" b="0" noProof="0" dirty="0" err="1">
                <a:solidFill>
                  <a:srgbClr val="203B3C"/>
                </a:solidFill>
                <a:latin typeface="Arial"/>
                <a:ea typeface="Arial"/>
                <a:cs typeface="Arial"/>
              </a:rPr>
              <a:t>NCDs</a:t>
            </a:r>
            <a:endParaRPr lang="en-US" sz="2100" b="0" noProof="0" dirty="0">
              <a:solidFill>
                <a:srgbClr val="203B3C"/>
              </a:solidFill>
              <a:latin typeface="Arial"/>
              <a:ea typeface="Arial"/>
              <a:cs typeface="Arial"/>
            </a:endParaRPr>
          </a:p>
        </p:txBody>
      </p:sp>
      <p:sp>
        <p:nvSpPr>
          <p:cNvPr id="6" name="Rectangle 5">
            <a:extLst>
              <a:ext uri="{FF2B5EF4-FFF2-40B4-BE49-F238E27FC236}">
                <a16:creationId xmlns:a16="http://schemas.microsoft.com/office/drawing/2014/main" id="{6CAD6ACE-620C-45FC-B827-25E67F90AE48}"/>
              </a:ext>
            </a:extLst>
          </p:cNvPr>
          <p:cNvSpPr>
            <a:spLocks noGrp="1"/>
          </p:cNvSpPr>
          <p:nvPr/>
        </p:nvSpPr>
        <p:spPr>
          <a:xfrm>
            <a:off x="6667500" y="3162300"/>
            <a:ext cx="1238250" cy="714375"/>
          </a:xfrm>
          <a:prstGeom prst="rect">
            <a:avLst/>
          </a:prstGeom>
          <a:noFill/>
          <a:ln w="0">
            <a:noFill/>
          </a:ln>
        </p:spPr>
        <p:txBody>
          <a:bodyPr>
            <a:noAutofit/>
          </a:bodyPr>
          <a:lstStyle/>
          <a:p>
            <a:pPr>
              <a:defRPr sz="3900" b="1">
                <a:solidFill>
                  <a:srgbClr val="69866C"/>
                </a:solidFill>
                <a:latin typeface="Arial"/>
                <a:ea typeface="Arial"/>
                <a:cs typeface="Arial"/>
              </a:defRPr>
            </a:pPr>
            <a:r>
              <a:rPr lang="en-US" sz="3900" b="1" noProof="0" dirty="0">
                <a:solidFill>
                  <a:srgbClr val="69866C"/>
                </a:solidFill>
                <a:latin typeface="Arial"/>
                <a:ea typeface="Arial"/>
                <a:cs typeface="Arial"/>
              </a:rPr>
              <a:t>3.8</a:t>
            </a:r>
          </a:p>
        </p:txBody>
      </p:sp>
      <p:sp>
        <p:nvSpPr>
          <p:cNvPr id="7" name="Rectangle 6">
            <a:extLst>
              <a:ext uri="{FF2B5EF4-FFF2-40B4-BE49-F238E27FC236}">
                <a16:creationId xmlns:a16="http://schemas.microsoft.com/office/drawing/2014/main" id="{81F8236A-033F-4DAA-85C5-81542DEDA663}"/>
              </a:ext>
            </a:extLst>
          </p:cNvPr>
          <p:cNvSpPr>
            <a:spLocks noGrp="1"/>
          </p:cNvSpPr>
          <p:nvPr/>
        </p:nvSpPr>
        <p:spPr>
          <a:xfrm>
            <a:off x="8096250" y="3267075"/>
            <a:ext cx="3333750" cy="904875"/>
          </a:xfrm>
          <a:prstGeom prst="rect">
            <a:avLst/>
          </a:prstGeom>
          <a:noFill/>
          <a:ln w="0">
            <a:noFill/>
          </a:ln>
        </p:spPr>
        <p:txBody>
          <a:bodyPr>
            <a:noAutofit/>
          </a:bodyPr>
          <a:lstStyle/>
          <a:p>
            <a:pPr>
              <a:defRPr sz="2100" b="0">
                <a:solidFill>
                  <a:srgbClr val="203B3C"/>
                </a:solidFill>
                <a:latin typeface="Arial"/>
                <a:ea typeface="Arial"/>
                <a:cs typeface="Arial"/>
              </a:defRPr>
            </a:pPr>
            <a:r>
              <a:rPr lang="en-US" sz="2100" b="0" noProof="0" dirty="0">
                <a:solidFill>
                  <a:srgbClr val="203B3C"/>
                </a:solidFill>
                <a:latin typeface="Arial"/>
                <a:ea typeface="Arial"/>
                <a:cs typeface="Arial"/>
              </a:rPr>
              <a:t>Access to essential</a:t>
            </a:r>
          </a:p>
          <a:p>
            <a:pPr>
              <a:defRPr sz="2100" b="0">
                <a:solidFill>
                  <a:srgbClr val="203B3C"/>
                </a:solidFill>
                <a:latin typeface="Arial"/>
                <a:ea typeface="Arial"/>
                <a:cs typeface="Arial"/>
              </a:defRPr>
            </a:pPr>
            <a:r>
              <a:rPr lang="en-US" sz="2100" b="0" noProof="0" dirty="0">
                <a:solidFill>
                  <a:srgbClr val="203B3C"/>
                </a:solidFill>
                <a:latin typeface="Arial"/>
                <a:ea typeface="Arial"/>
                <a:cs typeface="Arial"/>
              </a:rPr>
              <a:t>health services</a:t>
            </a:r>
          </a:p>
        </p:txBody>
      </p:sp>
      <p:sp>
        <p:nvSpPr>
          <p:cNvPr id="8" name="Rectangle 7">
            <a:extLst>
              <a:ext uri="{FF2B5EF4-FFF2-40B4-BE49-F238E27FC236}">
                <a16:creationId xmlns:a16="http://schemas.microsoft.com/office/drawing/2014/main" id="{832B1925-CCC5-45C7-BC2A-A3D2C232B794}"/>
              </a:ext>
            </a:extLst>
          </p:cNvPr>
          <p:cNvSpPr>
            <a:spLocks noGrp="1"/>
          </p:cNvSpPr>
          <p:nvPr/>
        </p:nvSpPr>
        <p:spPr>
          <a:xfrm>
            <a:off x="609600" y="4181475"/>
            <a:ext cx="4048125" cy="476250"/>
          </a:xfrm>
          <a:prstGeom prst="rect">
            <a:avLst/>
          </a:prstGeom>
          <a:noFill/>
          <a:ln w="0">
            <a:noFill/>
          </a:ln>
        </p:spPr>
        <p:txBody>
          <a:bodyPr>
            <a:noAutofit/>
          </a:bodyPr>
          <a:lstStyle/>
          <a:p>
            <a:pPr>
              <a:defRPr sz="2250" b="1">
                <a:solidFill>
                  <a:srgbClr val="006F73"/>
                </a:solidFill>
                <a:latin typeface="Arial"/>
                <a:ea typeface="Arial"/>
                <a:cs typeface="Arial"/>
              </a:defRPr>
            </a:pPr>
            <a:r>
              <a:rPr lang="en-US" sz="2250" b="1" noProof="0" dirty="0">
                <a:solidFill>
                  <a:srgbClr val="006F73"/>
                </a:solidFill>
                <a:latin typeface="Arial"/>
                <a:ea typeface="Arial"/>
                <a:cs typeface="Arial"/>
              </a:rPr>
              <a:t>Connected goals</a:t>
            </a:r>
          </a:p>
        </p:txBody>
      </p:sp>
      <p:sp>
        <p:nvSpPr>
          <p:cNvPr id="9" name="Rectangle 8">
            <a:extLst>
              <a:ext uri="{FF2B5EF4-FFF2-40B4-BE49-F238E27FC236}">
                <a16:creationId xmlns:a16="http://schemas.microsoft.com/office/drawing/2014/main" id="{C5CB1377-3DD2-4A84-8D60-24743ED5D549}"/>
              </a:ext>
            </a:extLst>
          </p:cNvPr>
          <p:cNvSpPr>
            <a:spLocks noGrp="1"/>
          </p:cNvSpPr>
          <p:nvPr/>
        </p:nvSpPr>
        <p:spPr>
          <a:xfrm>
            <a:off x="609600" y="4791075"/>
            <a:ext cx="6286500" cy="1009650"/>
          </a:xfrm>
          <a:prstGeom prst="rect">
            <a:avLst/>
          </a:prstGeom>
          <a:noFill/>
          <a:ln w="0">
            <a:noFill/>
          </a:ln>
        </p:spPr>
        <p:txBody>
          <a:bodyPr>
            <a:noAutofit/>
          </a:bodyPr>
          <a:lstStyle/>
          <a:p>
            <a:pPr>
              <a:defRPr sz="2025" b="0">
                <a:solidFill>
                  <a:srgbClr val="203B3C"/>
                </a:solidFill>
                <a:latin typeface="Arial"/>
                <a:ea typeface="Arial"/>
                <a:cs typeface="Arial"/>
              </a:defRPr>
            </a:pPr>
            <a:r>
              <a:rPr lang="en-US" sz="2025" b="0" noProof="0" dirty="0">
                <a:solidFill>
                  <a:srgbClr val="203B3C"/>
                </a:solidFill>
                <a:latin typeface="Arial"/>
                <a:ea typeface="Arial"/>
                <a:cs typeface="Arial"/>
              </a:rPr>
              <a:t>10  Reduced inequalities</a:t>
            </a:r>
          </a:p>
          <a:p>
            <a:pPr>
              <a:defRPr sz="2025" b="0">
                <a:solidFill>
                  <a:srgbClr val="203B3C"/>
                </a:solidFill>
                <a:latin typeface="Arial"/>
                <a:ea typeface="Arial"/>
                <a:cs typeface="Arial"/>
              </a:defRPr>
            </a:pPr>
            <a:r>
              <a:rPr lang="en-US" sz="2025" b="0" noProof="0" dirty="0">
                <a:solidFill>
                  <a:srgbClr val="203B3C"/>
                </a:solidFill>
                <a:latin typeface="Arial"/>
                <a:ea typeface="Arial"/>
                <a:cs typeface="Arial"/>
              </a:rPr>
              <a:t>11  Sustainable cities and communities</a:t>
            </a:r>
          </a:p>
          <a:p>
            <a:pPr>
              <a:defRPr sz="2025" b="0">
                <a:solidFill>
                  <a:srgbClr val="203B3C"/>
                </a:solidFill>
                <a:latin typeface="Arial"/>
                <a:ea typeface="Arial"/>
                <a:cs typeface="Arial"/>
              </a:defRPr>
            </a:pPr>
            <a:r>
              <a:rPr lang="en-US" sz="2025" b="0" noProof="0" dirty="0">
                <a:solidFill>
                  <a:srgbClr val="203B3C"/>
                </a:solidFill>
                <a:latin typeface="Arial"/>
                <a:ea typeface="Arial"/>
                <a:cs typeface="Arial"/>
              </a:rPr>
              <a:t>13  Climate action</a:t>
            </a:r>
          </a:p>
        </p:txBody>
      </p:sp>
      <p:sp>
        <p:nvSpPr>
          <p:cNvPr id="10" name="Rectangle 9">
            <a:extLst>
              <a:ext uri="{FF2B5EF4-FFF2-40B4-BE49-F238E27FC236}">
                <a16:creationId xmlns:a16="http://schemas.microsoft.com/office/drawing/2014/main" id="{653A0882-FC3C-4FE3-9F74-EB918DE1535F}"/>
              </a:ext>
            </a:extLst>
          </p:cNvPr>
          <p:cNvSpPr>
            <a:spLocks noGrp="1"/>
          </p:cNvSpPr>
          <p:nvPr/>
        </p:nvSpPr>
        <p:spPr>
          <a:xfrm>
            <a:off x="7715250" y="4533900"/>
            <a:ext cx="3705225" cy="1257300"/>
          </a:xfrm>
          <a:prstGeom prst="rect">
            <a:avLst/>
          </a:prstGeom>
          <a:noFill/>
          <a:ln w="0">
            <a:noFill/>
          </a:ln>
        </p:spPr>
        <p:txBody>
          <a:bodyPr>
            <a:noAutofit/>
          </a:bodyPr>
          <a:lstStyle/>
          <a:p>
            <a:pPr>
              <a:defRPr sz="2025" b="0">
                <a:solidFill>
                  <a:srgbClr val="BD664E"/>
                </a:solidFill>
                <a:latin typeface="Arial"/>
                <a:ea typeface="Arial"/>
                <a:cs typeface="Arial"/>
              </a:defRPr>
            </a:pPr>
            <a:r>
              <a:rPr lang="en-US" sz="2025" b="0" noProof="0" dirty="0" err="1">
                <a:solidFill>
                  <a:srgbClr val="BD664E"/>
                </a:solidFill>
                <a:latin typeface="Arial"/>
                <a:ea typeface="Arial"/>
                <a:cs typeface="Arial"/>
              </a:rPr>
              <a:t>Programme</a:t>
            </a:r>
            <a:r>
              <a:rPr lang="en-US" sz="2025" b="0" noProof="0" dirty="0">
                <a:solidFill>
                  <a:srgbClr val="BD664E"/>
                </a:solidFill>
                <a:latin typeface="Arial"/>
                <a:ea typeface="Arial"/>
                <a:cs typeface="Arial"/>
              </a:rPr>
              <a:t> outcomes</a:t>
            </a:r>
          </a:p>
          <a:p>
            <a:pPr>
              <a:defRPr sz="2025" b="0">
                <a:solidFill>
                  <a:srgbClr val="BD664E"/>
                </a:solidFill>
                <a:latin typeface="Arial"/>
                <a:ea typeface="Arial"/>
                <a:cs typeface="Arial"/>
              </a:defRPr>
            </a:pPr>
            <a:r>
              <a:rPr lang="en-US" sz="2025" b="0" noProof="0" dirty="0">
                <a:solidFill>
                  <a:srgbClr val="BD664E"/>
                </a:solidFill>
                <a:latin typeface="Arial"/>
                <a:ea typeface="Arial"/>
                <a:cs typeface="Arial"/>
              </a:rPr>
              <a:t>contribute to SDGs.</a:t>
            </a:r>
          </a:p>
          <a:p>
            <a:pPr>
              <a:defRPr sz="2025" b="0">
                <a:solidFill>
                  <a:srgbClr val="BD664E"/>
                </a:solidFill>
                <a:latin typeface="Arial"/>
                <a:ea typeface="Arial"/>
                <a:cs typeface="Arial"/>
              </a:defRPr>
            </a:pPr>
            <a:r>
              <a:rPr lang="en-US" sz="2025" b="0" noProof="0" dirty="0">
                <a:solidFill>
                  <a:srgbClr val="BD664E"/>
                </a:solidFill>
                <a:latin typeface="Arial"/>
                <a:ea typeface="Arial"/>
                <a:cs typeface="Arial"/>
              </a:rPr>
              <a:t>They do not establish</a:t>
            </a:r>
          </a:p>
          <a:p>
            <a:pPr>
              <a:defRPr sz="2025" b="0">
                <a:solidFill>
                  <a:srgbClr val="BD664E"/>
                </a:solidFill>
                <a:latin typeface="Arial"/>
                <a:ea typeface="Arial"/>
                <a:cs typeface="Arial"/>
              </a:defRPr>
            </a:pPr>
            <a:r>
              <a:rPr lang="en-US" sz="2025" b="0" noProof="0" dirty="0">
                <a:solidFill>
                  <a:srgbClr val="BD664E"/>
                </a:solidFill>
                <a:latin typeface="Arial"/>
                <a:ea typeface="Arial"/>
                <a:cs typeface="Arial"/>
              </a:rPr>
              <a:t>whole-goal achievement.</a:t>
            </a:r>
          </a:p>
        </p:txBody>
      </p:sp>
      <p:sp>
        <p:nvSpPr>
          <p:cNvPr id="11" name="Rectangle 10">
            <a:extLst>
              <a:ext uri="{FF2B5EF4-FFF2-40B4-BE49-F238E27FC236}">
                <a16:creationId xmlns:a16="http://schemas.microsoft.com/office/drawing/2014/main" id="{4A095BBF-32EC-4C15-B916-085FC3CC704C}"/>
              </a:ext>
            </a:extLst>
          </p:cNvPr>
          <p:cNvSpPr>
            <a:spLocks noGrp="1"/>
          </p:cNvSpPr>
          <p:nvPr/>
        </p:nvSpPr>
        <p:spPr>
          <a:xfrm>
            <a:off x="609600" y="6324600"/>
            <a:ext cx="10191750" cy="352425"/>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a:t>
            </a:r>
            <a:r>
              <a:rPr lang="en-US" sz="1350" b="0" noProof="0" dirty="0" err="1">
                <a:solidFill>
                  <a:srgbClr val="637573"/>
                </a:solidFill>
                <a:latin typeface="Arial"/>
                <a:ea typeface="Arial"/>
                <a:cs typeface="Arial"/>
              </a:rPr>
              <a:t>WCED</a:t>
            </a:r>
            <a:r>
              <a:rPr lang="en-US" sz="1350" b="0" noProof="0" dirty="0">
                <a:solidFill>
                  <a:srgbClr val="637573"/>
                </a:solidFill>
                <a:latin typeface="Arial"/>
                <a:ea typeface="Arial"/>
                <a:cs typeface="Arial"/>
              </a:rPr>
              <a:t>, </a:t>
            </a:r>
            <a:r>
              <a:rPr lang="en-US" sz="1350" noProof="0" dirty="0">
                <a:solidFill>
                  <a:srgbClr val="637573"/>
                </a:solidFill>
                <a:latin typeface="Arial"/>
                <a:ea typeface="Arial"/>
                <a:cs typeface="Arial"/>
              </a:rPr>
              <a:t>2011</a:t>
            </a:r>
            <a:r>
              <a:rPr lang="en-US" sz="1350" b="0" noProof="0" dirty="0">
                <a:solidFill>
                  <a:srgbClr val="637573"/>
                </a:solidFill>
                <a:latin typeface="Arial"/>
                <a:ea typeface="Arial"/>
                <a:cs typeface="Arial"/>
              </a:rPr>
              <a:t>; UN, n.d.)</a:t>
            </a:r>
          </a:p>
        </p:txBody>
      </p:sp>
      <p:sp>
        <p:nvSpPr>
          <p:cNvPr id="12" name="Rectangle 11">
            <a:extLst>
              <a:ext uri="{FF2B5EF4-FFF2-40B4-BE49-F238E27FC236}">
                <a16:creationId xmlns:a16="http://schemas.microsoft.com/office/drawing/2014/main" id="{D3B636E4-CA96-401C-85A1-B8CE3947E06D}"/>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05</a:t>
            </a:r>
          </a:p>
        </p:txBody>
      </p:sp>
    </p:spTree>
    <p:extLst>
      <p:ext uri="{BB962C8B-B14F-4D97-AF65-F5344CB8AC3E}">
        <p14:creationId xmlns:p14="http://schemas.microsoft.com/office/powerpoint/2010/main" val="1284304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9EADB"/>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4F1AC46-28C2-4493-AB6A-B365E85C883B}"/>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Policy ambition and delivery constraints</a:t>
            </a:r>
          </a:p>
        </p:txBody>
      </p:sp>
      <p:graphicFrame>
        <p:nvGraphicFramePr>
          <p:cNvPr id="7" name="Table 6"/>
          <p:cNvGraphicFramePr/>
          <p:nvPr>
            <p:extLst>
              <p:ext uri="{D42A27DB-BD31-4B8C-83A1-F6EECF244321}">
                <p14:modId xmlns:p14="http://schemas.microsoft.com/office/powerpoint/2010/main" val="2099091816"/>
              </p:ext>
            </p:extLst>
          </p:nvPr>
        </p:nvGraphicFramePr>
        <p:xfrm>
          <a:off x="609600" y="1590675"/>
          <a:ext cx="10972800" cy="3905250"/>
        </p:xfrm>
        <a:graphic>
          <a:graphicData uri="http://schemas.openxmlformats.org/drawingml/2006/table">
            <a:tbl>
              <a:tblPr/>
              <a:tblGrid>
                <a:gridCol w="4429125">
                  <a:extLst>
                    <a:ext uri="{9D8B030D-6E8A-4147-A177-3AD203B41FA5}">
                      <a16:colId xmlns:a16="http://schemas.microsoft.com/office/drawing/2014/main" val="20000"/>
                    </a:ext>
                  </a:extLst>
                </a:gridCol>
                <a:gridCol w="6543675">
                  <a:extLst>
                    <a:ext uri="{9D8B030D-6E8A-4147-A177-3AD203B41FA5}">
                      <a16:colId xmlns:a16="http://schemas.microsoft.com/office/drawing/2014/main" val="20001"/>
                    </a:ext>
                  </a:extLst>
                </a:gridCol>
              </a:tblGrid>
              <a:tr h="781050">
                <a:tc>
                  <a:txBody>
                    <a:bodyPr/>
                    <a:lstStyle/>
                    <a:p>
                      <a:r>
                        <a:rPr lang="en-US" sz="1950" b="1" noProof="0" dirty="0">
                          <a:solidFill>
                            <a:srgbClr val="FFFFFF"/>
                          </a:solidFill>
                          <a:latin typeface="Arial"/>
                          <a:ea typeface="Arial"/>
                          <a:cs typeface="Arial"/>
                        </a:rPr>
                        <a:t>Framework</a:t>
                      </a:r>
                    </a:p>
                  </a:txBody>
                  <a:tcPr>
                    <a:solidFill>
                      <a:srgbClr val="006F73"/>
                    </a:solidFill>
                  </a:tcPr>
                </a:tc>
                <a:tc>
                  <a:txBody>
                    <a:bodyPr/>
                    <a:lstStyle/>
                    <a:p>
                      <a:r>
                        <a:rPr lang="en-US" sz="1950" b="1" noProof="0" dirty="0">
                          <a:solidFill>
                            <a:srgbClr val="FFFFFF"/>
                          </a:solidFill>
                          <a:latin typeface="Arial"/>
                          <a:ea typeface="Arial"/>
                          <a:cs typeface="Arial"/>
                        </a:rPr>
                        <a:t>Implication for service delivery</a:t>
                      </a:r>
                    </a:p>
                  </a:txBody>
                  <a:tcPr>
                    <a:solidFill>
                      <a:srgbClr val="006F73"/>
                    </a:solidFill>
                  </a:tcPr>
                </a:tc>
                <a:extLst>
                  <a:ext uri="{0D108BD9-81ED-4DB2-BD59-A6C34878D82A}">
                    <a16:rowId xmlns:a16="http://schemas.microsoft.com/office/drawing/2014/main" val="10000"/>
                  </a:ext>
                </a:extLst>
              </a:tr>
              <a:tr h="781050">
                <a:tc>
                  <a:txBody>
                    <a:bodyPr/>
                    <a:lstStyle/>
                    <a:p>
                      <a:r>
                        <a:rPr lang="en-US" sz="1950" b="0" noProof="0" dirty="0">
                          <a:solidFill>
                            <a:srgbClr val="203B3C"/>
                          </a:solidFill>
                          <a:latin typeface="Arial"/>
                          <a:ea typeface="Arial"/>
                          <a:cs typeface="Arial"/>
                        </a:rPr>
                        <a:t>Health in All Policies</a:t>
                      </a:r>
                    </a:p>
                  </a:txBody>
                  <a:tcPr>
                    <a:solidFill>
                      <a:srgbClr val="EFF3EA"/>
                    </a:solidFill>
                  </a:tcPr>
                </a:tc>
                <a:tc>
                  <a:txBody>
                    <a:bodyPr/>
                    <a:lstStyle/>
                    <a:p>
                      <a:r>
                        <a:rPr lang="en-US" sz="1950" b="0" noProof="0" dirty="0">
                          <a:solidFill>
                            <a:srgbClr val="203B3C"/>
                          </a:solidFill>
                          <a:latin typeface="Arial"/>
                          <a:ea typeface="Arial"/>
                          <a:cs typeface="Arial"/>
                        </a:rPr>
                        <a:t>Food, housing and transport policies affect prevention</a:t>
                      </a:r>
                    </a:p>
                  </a:txBody>
                  <a:tcPr>
                    <a:solidFill>
                      <a:srgbClr val="EFF3EA"/>
                    </a:solidFill>
                  </a:tcPr>
                </a:tc>
                <a:extLst>
                  <a:ext uri="{0D108BD9-81ED-4DB2-BD59-A6C34878D82A}">
                    <a16:rowId xmlns:a16="http://schemas.microsoft.com/office/drawing/2014/main" val="10001"/>
                  </a:ext>
                </a:extLst>
              </a:tr>
              <a:tr h="781050">
                <a:tc>
                  <a:txBody>
                    <a:bodyPr/>
                    <a:lstStyle/>
                    <a:p>
                      <a:r>
                        <a:rPr lang="en-US" sz="1950" b="0" noProof="0" dirty="0">
                          <a:solidFill>
                            <a:srgbClr val="203B3C"/>
                          </a:solidFill>
                          <a:latin typeface="Arial"/>
                          <a:ea typeface="Arial"/>
                          <a:cs typeface="Arial"/>
                        </a:rPr>
                        <a:t>10 Year Health Plan (2025)</a:t>
                      </a:r>
                    </a:p>
                  </a:txBody>
                  <a:tcPr>
                    <a:solidFill>
                      <a:srgbClr val="E3F0EC"/>
                    </a:solidFill>
                  </a:tcPr>
                </a:tc>
                <a:tc>
                  <a:txBody>
                    <a:bodyPr/>
                    <a:lstStyle/>
                    <a:p>
                      <a:r>
                        <a:rPr lang="en-US" sz="1950" b="0" noProof="0" dirty="0">
                          <a:solidFill>
                            <a:srgbClr val="203B3C"/>
                          </a:solidFill>
                          <a:latin typeface="Arial"/>
                          <a:ea typeface="Arial"/>
                          <a:cs typeface="Arial"/>
                        </a:rPr>
                        <a:t>Community care, digital delivery and prevention</a:t>
                      </a:r>
                    </a:p>
                  </a:txBody>
                  <a:tcPr>
                    <a:solidFill>
                      <a:srgbClr val="E3F0EC"/>
                    </a:solidFill>
                  </a:tcPr>
                </a:tc>
                <a:extLst>
                  <a:ext uri="{0D108BD9-81ED-4DB2-BD59-A6C34878D82A}">
                    <a16:rowId xmlns:a16="http://schemas.microsoft.com/office/drawing/2014/main" val="10002"/>
                  </a:ext>
                </a:extLst>
              </a:tr>
              <a:tr h="781050">
                <a:tc>
                  <a:txBody>
                    <a:bodyPr/>
                    <a:lstStyle/>
                    <a:p>
                      <a:r>
                        <a:rPr lang="en-US" sz="1950" b="0" noProof="0" dirty="0">
                          <a:solidFill>
                            <a:srgbClr val="203B3C"/>
                          </a:solidFill>
                          <a:latin typeface="Arial"/>
                          <a:ea typeface="Arial"/>
                          <a:cs typeface="Arial"/>
                        </a:rPr>
                        <a:t>Health and Care Act 2022</a:t>
                      </a:r>
                    </a:p>
                  </a:txBody>
                  <a:tcPr>
                    <a:solidFill>
                      <a:srgbClr val="EFF3EA"/>
                    </a:solidFill>
                  </a:tcPr>
                </a:tc>
                <a:tc>
                  <a:txBody>
                    <a:bodyPr/>
                    <a:lstStyle/>
                    <a:p>
                      <a:r>
                        <a:rPr lang="en-US" sz="1950" b="0" noProof="0" dirty="0">
                          <a:solidFill>
                            <a:srgbClr val="203B3C"/>
                          </a:solidFill>
                          <a:latin typeface="Arial"/>
                          <a:ea typeface="Arial"/>
                          <a:cs typeface="Arial"/>
                        </a:rPr>
                        <a:t>Integrated care structures and climate duties</a:t>
                      </a:r>
                    </a:p>
                  </a:txBody>
                  <a:tcPr>
                    <a:solidFill>
                      <a:srgbClr val="EFF3EA"/>
                    </a:solidFill>
                  </a:tcPr>
                </a:tc>
                <a:extLst>
                  <a:ext uri="{0D108BD9-81ED-4DB2-BD59-A6C34878D82A}">
                    <a16:rowId xmlns:a16="http://schemas.microsoft.com/office/drawing/2014/main" val="10003"/>
                  </a:ext>
                </a:extLst>
              </a:tr>
              <a:tr h="781050">
                <a:tc>
                  <a:txBody>
                    <a:bodyPr/>
                    <a:lstStyle/>
                    <a:p>
                      <a:r>
                        <a:rPr lang="en-US" sz="1950" b="0" noProof="0" dirty="0">
                          <a:solidFill>
                            <a:srgbClr val="203B3C"/>
                          </a:solidFill>
                          <a:latin typeface="Arial"/>
                          <a:ea typeface="Arial"/>
                          <a:cs typeface="Arial"/>
                        </a:rPr>
                        <a:t>Equality Act 2010</a:t>
                      </a:r>
                    </a:p>
                  </a:txBody>
                  <a:tcPr>
                    <a:solidFill>
                      <a:srgbClr val="E3F0EC"/>
                    </a:solidFill>
                  </a:tcPr>
                </a:tc>
                <a:tc>
                  <a:txBody>
                    <a:bodyPr/>
                    <a:lstStyle/>
                    <a:p>
                      <a:r>
                        <a:rPr lang="en-US" sz="1950" b="0" noProof="0" dirty="0">
                          <a:solidFill>
                            <a:srgbClr val="203B3C"/>
                          </a:solidFill>
                          <a:latin typeface="Arial"/>
                          <a:ea typeface="Arial"/>
                          <a:cs typeface="Arial"/>
                        </a:rPr>
                        <a:t>Reasonable adjustments for disability</a:t>
                      </a:r>
                    </a:p>
                  </a:txBody>
                  <a:tcPr>
                    <a:solidFill>
                      <a:srgbClr val="E3F0EC"/>
                    </a:solidFill>
                  </a:tcPr>
                </a:tc>
                <a:extLst>
                  <a:ext uri="{0D108BD9-81ED-4DB2-BD59-A6C34878D82A}">
                    <a16:rowId xmlns:a16="http://schemas.microsoft.com/office/drawing/2014/main" val="10004"/>
                  </a:ext>
                </a:extLst>
              </a:tr>
            </a:tbl>
          </a:graphicData>
        </a:graphic>
      </p:graphicFrame>
      <p:sp>
        <p:nvSpPr>
          <p:cNvPr id="3" name="Rectangle 2">
            <a:extLst>
              <a:ext uri="{FF2B5EF4-FFF2-40B4-BE49-F238E27FC236}">
                <a16:creationId xmlns:a16="http://schemas.microsoft.com/office/drawing/2014/main" id="{D162315B-FF7B-4B40-8E94-CF2A4342CC21}"/>
              </a:ext>
            </a:extLst>
          </p:cNvPr>
          <p:cNvSpPr>
            <a:spLocks noGrp="1"/>
          </p:cNvSpPr>
          <p:nvPr/>
        </p:nvSpPr>
        <p:spPr>
          <a:xfrm>
            <a:off x="609600" y="5619750"/>
            <a:ext cx="10934700" cy="419100"/>
          </a:xfrm>
          <a:prstGeom prst="rect">
            <a:avLst/>
          </a:prstGeom>
          <a:noFill/>
          <a:ln w="0">
            <a:noFill/>
          </a:ln>
        </p:spPr>
        <p:txBody>
          <a:bodyPr>
            <a:noAutofit/>
          </a:bodyPr>
          <a:lstStyle/>
          <a:p>
            <a:pPr>
              <a:defRPr sz="2025" b="1">
                <a:solidFill>
                  <a:srgbClr val="BD664E"/>
                </a:solidFill>
                <a:latin typeface="Arial"/>
                <a:ea typeface="Arial"/>
                <a:cs typeface="Arial"/>
              </a:defRPr>
            </a:pPr>
            <a:r>
              <a:rPr lang="en-US" sz="2025" b="1" noProof="0" dirty="0">
                <a:solidFill>
                  <a:srgbClr val="BD664E"/>
                </a:solidFill>
                <a:latin typeface="Arial"/>
                <a:ea typeface="Arial"/>
                <a:cs typeface="Arial"/>
              </a:rPr>
              <a:t>Policy ambition requires funding and accountable delivery</a:t>
            </a:r>
          </a:p>
        </p:txBody>
      </p:sp>
      <p:sp>
        <p:nvSpPr>
          <p:cNvPr id="4" name="Rectangle 3">
            <a:extLst>
              <a:ext uri="{FF2B5EF4-FFF2-40B4-BE49-F238E27FC236}">
                <a16:creationId xmlns:a16="http://schemas.microsoft.com/office/drawing/2014/main" id="{FFD6F9AF-3E17-4C56-83C8-DE00EC77D9BE}"/>
              </a:ext>
            </a:extLst>
          </p:cNvPr>
          <p:cNvSpPr>
            <a:spLocks noGrp="1"/>
          </p:cNvSpPr>
          <p:nvPr/>
        </p:nvSpPr>
        <p:spPr>
          <a:xfrm>
            <a:off x="609600" y="6324600"/>
            <a:ext cx="10191750" cy="352425"/>
          </a:xfrm>
          <a:prstGeom prst="rect">
            <a:avLst/>
          </a:prstGeom>
          <a:noFill/>
          <a:ln w="0">
            <a:noFill/>
          </a:ln>
        </p:spPr>
        <p:txBody>
          <a:bodyPr>
            <a:noAutofit/>
          </a:bodyPr>
          <a:lstStyle/>
          <a:p>
            <a:pPr>
              <a:defRPr sz="1200" b="0">
                <a:solidFill>
                  <a:srgbClr val="637573"/>
                </a:solidFill>
                <a:latin typeface="Arial"/>
                <a:ea typeface="Arial"/>
                <a:cs typeface="Arial"/>
              </a:defRPr>
            </a:pPr>
            <a:r>
              <a:rPr lang="en-US" sz="1200" b="0" noProof="0" dirty="0">
                <a:solidFill>
                  <a:srgbClr val="637573"/>
                </a:solidFill>
                <a:latin typeface="Arial"/>
                <a:ea typeface="Arial"/>
                <a:cs typeface="Arial"/>
              </a:rPr>
              <a:t>(WHO, 2014; </a:t>
            </a:r>
            <a:r>
              <a:rPr lang="en-US" sz="1200" b="0" noProof="0" dirty="0" err="1">
                <a:solidFill>
                  <a:srgbClr val="637573"/>
                </a:solidFill>
                <a:latin typeface="Arial"/>
                <a:ea typeface="Arial"/>
                <a:cs typeface="Arial"/>
              </a:rPr>
              <a:t>DHSC</a:t>
            </a:r>
            <a:r>
              <a:rPr lang="en-US" sz="1200" b="0" noProof="0" dirty="0">
                <a:solidFill>
                  <a:srgbClr val="637573"/>
                </a:solidFill>
                <a:latin typeface="Arial"/>
                <a:ea typeface="Arial"/>
                <a:cs typeface="Arial"/>
              </a:rPr>
              <a:t>, 2025; Health and Care Act 2022; Equality Act 2010; NHS England, 2019)</a:t>
            </a:r>
          </a:p>
        </p:txBody>
      </p:sp>
      <p:sp>
        <p:nvSpPr>
          <p:cNvPr id="5" name="Rectangle 4">
            <a:extLst>
              <a:ext uri="{FF2B5EF4-FFF2-40B4-BE49-F238E27FC236}">
                <a16:creationId xmlns:a16="http://schemas.microsoft.com/office/drawing/2014/main" id="{B2209892-B0D2-4780-AA04-CF997291D50E}"/>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06</a:t>
            </a:r>
          </a:p>
        </p:txBody>
      </p:sp>
    </p:spTree>
    <p:extLst>
      <p:ext uri="{BB962C8B-B14F-4D97-AF65-F5344CB8AC3E}">
        <p14:creationId xmlns:p14="http://schemas.microsoft.com/office/powerpoint/2010/main" val="1640185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3F0EC"/>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6CFAEE0-9034-4697-AB74-465EFFFB1008}"/>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The NHS Diabetes Prevention </a:t>
            </a:r>
            <a:r>
              <a:rPr lang="en-US" sz="3150" b="1" noProof="0" dirty="0" err="1">
                <a:solidFill>
                  <a:srgbClr val="006F73"/>
                </a:solidFill>
                <a:latin typeface="Arial"/>
                <a:ea typeface="Arial"/>
                <a:cs typeface="Arial"/>
              </a:rPr>
              <a:t>Programme</a:t>
            </a:r>
            <a:endParaRPr lang="en-US" sz="3150" b="1" noProof="0" dirty="0">
              <a:solidFill>
                <a:srgbClr val="006F73"/>
              </a:solidFill>
              <a:latin typeface="Arial"/>
              <a:ea typeface="Arial"/>
              <a:cs typeface="Arial"/>
            </a:endParaRPr>
          </a:p>
        </p:txBody>
      </p:sp>
      <p:sp>
        <p:nvSpPr>
          <p:cNvPr id="2" name="Rectangle 1">
            <a:extLst>
              <a:ext uri="{FF2B5EF4-FFF2-40B4-BE49-F238E27FC236}">
                <a16:creationId xmlns:a16="http://schemas.microsoft.com/office/drawing/2014/main" id="{484251C3-27B8-4465-924D-C9288934E244}"/>
              </a:ext>
            </a:extLst>
          </p:cNvPr>
          <p:cNvSpPr>
            <a:spLocks noGrp="1"/>
          </p:cNvSpPr>
          <p:nvPr/>
        </p:nvSpPr>
        <p:spPr>
          <a:xfrm>
            <a:off x="609600" y="1476375"/>
            <a:ext cx="2190750" cy="2000250"/>
          </a:xfrm>
          <a:prstGeom prst="rect">
            <a:avLst/>
          </a:prstGeom>
          <a:noFill/>
          <a:ln w="0">
            <a:noFill/>
          </a:ln>
        </p:spPr>
        <p:txBody>
          <a:bodyPr>
            <a:noAutofit/>
          </a:bodyPr>
          <a:lstStyle/>
          <a:p>
            <a:pPr>
              <a:defRPr sz="12000" b="1">
                <a:solidFill>
                  <a:srgbClr val="006F73"/>
                </a:solidFill>
                <a:latin typeface="Arial"/>
                <a:ea typeface="Arial"/>
                <a:cs typeface="Arial"/>
              </a:defRPr>
            </a:pPr>
            <a:r>
              <a:rPr lang="en-US" sz="12000" b="1" noProof="0" dirty="0">
                <a:solidFill>
                  <a:srgbClr val="006F73"/>
                </a:solidFill>
                <a:latin typeface="Arial"/>
                <a:ea typeface="Arial"/>
                <a:cs typeface="Arial"/>
              </a:rPr>
              <a:t>9</a:t>
            </a:r>
          </a:p>
        </p:txBody>
      </p:sp>
      <p:sp>
        <p:nvSpPr>
          <p:cNvPr id="3" name="Rectangle 2">
            <a:extLst>
              <a:ext uri="{FF2B5EF4-FFF2-40B4-BE49-F238E27FC236}">
                <a16:creationId xmlns:a16="http://schemas.microsoft.com/office/drawing/2014/main" id="{87CA92C9-DA7B-48B8-BB46-0C43C2D5CF03}"/>
              </a:ext>
            </a:extLst>
          </p:cNvPr>
          <p:cNvSpPr>
            <a:spLocks noGrp="1"/>
          </p:cNvSpPr>
          <p:nvPr/>
        </p:nvSpPr>
        <p:spPr>
          <a:xfrm>
            <a:off x="685800" y="3562350"/>
            <a:ext cx="3619500" cy="1047750"/>
          </a:xfrm>
          <a:prstGeom prst="rect">
            <a:avLst/>
          </a:prstGeom>
          <a:noFill/>
          <a:ln w="0">
            <a:noFill/>
          </a:ln>
        </p:spPr>
        <p:txBody>
          <a:bodyPr>
            <a:noAutofit/>
          </a:bodyPr>
          <a:lstStyle/>
          <a:p>
            <a:pPr>
              <a:defRPr sz="2925" b="1">
                <a:solidFill>
                  <a:srgbClr val="006F73"/>
                </a:solidFill>
                <a:latin typeface="Arial"/>
                <a:ea typeface="Arial"/>
                <a:cs typeface="Arial"/>
              </a:defRPr>
            </a:pPr>
            <a:r>
              <a:rPr lang="en-US" sz="2925" b="1" noProof="0" dirty="0">
                <a:solidFill>
                  <a:srgbClr val="006F73"/>
                </a:solidFill>
                <a:latin typeface="Arial"/>
                <a:ea typeface="Arial"/>
                <a:cs typeface="Arial"/>
              </a:rPr>
              <a:t>months of</a:t>
            </a:r>
          </a:p>
          <a:p>
            <a:pPr>
              <a:defRPr sz="2925" b="1">
                <a:solidFill>
                  <a:srgbClr val="006F73"/>
                </a:solidFill>
                <a:latin typeface="Arial"/>
                <a:ea typeface="Arial"/>
                <a:cs typeface="Arial"/>
              </a:defRPr>
            </a:pPr>
            <a:r>
              <a:rPr lang="en-US" sz="2925" b="1" noProof="0" dirty="0">
                <a:solidFill>
                  <a:srgbClr val="006F73"/>
                </a:solidFill>
                <a:latin typeface="Arial"/>
                <a:ea typeface="Arial"/>
                <a:cs typeface="Arial"/>
              </a:rPr>
              <a:t>lifestyle support</a:t>
            </a:r>
          </a:p>
        </p:txBody>
      </p:sp>
      <p:sp>
        <p:nvSpPr>
          <p:cNvPr id="4" name="Rectangle 3">
            <a:extLst>
              <a:ext uri="{FF2B5EF4-FFF2-40B4-BE49-F238E27FC236}">
                <a16:creationId xmlns:a16="http://schemas.microsoft.com/office/drawing/2014/main" id="{DC77A739-7849-42F7-81EF-DB0B877908C5}"/>
              </a:ext>
            </a:extLst>
          </p:cNvPr>
          <p:cNvSpPr>
            <a:spLocks noGrp="1"/>
          </p:cNvSpPr>
          <p:nvPr/>
        </p:nvSpPr>
        <p:spPr>
          <a:xfrm>
            <a:off x="5476875" y="1809750"/>
            <a:ext cx="666750" cy="457200"/>
          </a:xfrm>
          <a:prstGeom prst="rect">
            <a:avLst/>
          </a:prstGeom>
          <a:noFill/>
          <a:ln w="0">
            <a:noFill/>
          </a:ln>
        </p:spPr>
        <p:txBody>
          <a:bodyPr>
            <a:noAutofit/>
          </a:bodyPr>
          <a:lstStyle/>
          <a:p>
            <a:pPr>
              <a:defRPr sz="2250" b="1">
                <a:solidFill>
                  <a:srgbClr val="69866C"/>
                </a:solidFill>
                <a:latin typeface="Arial"/>
                <a:ea typeface="Arial"/>
                <a:cs typeface="Arial"/>
              </a:defRPr>
            </a:pPr>
            <a:r>
              <a:rPr lang="en-US" sz="2250" b="1" noProof="0" dirty="0">
                <a:solidFill>
                  <a:srgbClr val="69866C"/>
                </a:solidFill>
                <a:latin typeface="Arial"/>
                <a:ea typeface="Arial"/>
                <a:cs typeface="Arial"/>
              </a:rPr>
              <a:t>01</a:t>
            </a:r>
          </a:p>
        </p:txBody>
      </p:sp>
      <p:sp>
        <p:nvSpPr>
          <p:cNvPr id="5" name="Rectangle 4">
            <a:extLst>
              <a:ext uri="{FF2B5EF4-FFF2-40B4-BE49-F238E27FC236}">
                <a16:creationId xmlns:a16="http://schemas.microsoft.com/office/drawing/2014/main" id="{FC1910A3-0DD2-45F3-8EF0-5705BACC4E2C}"/>
              </a:ext>
            </a:extLst>
          </p:cNvPr>
          <p:cNvSpPr>
            <a:spLocks noGrp="1"/>
          </p:cNvSpPr>
          <p:nvPr/>
        </p:nvSpPr>
        <p:spPr>
          <a:xfrm>
            <a:off x="6419850" y="1762125"/>
            <a:ext cx="4895850" cy="857250"/>
          </a:xfrm>
          <a:prstGeom prst="rect">
            <a:avLst/>
          </a:prstGeom>
          <a:noFill/>
          <a:ln w="0">
            <a:noFill/>
          </a:ln>
        </p:spPr>
        <p:txBody>
          <a:bodyPr>
            <a:noAutofit/>
          </a:bodyPr>
          <a:lstStyle/>
          <a:p>
            <a:pPr>
              <a:defRPr sz="2325" b="0">
                <a:solidFill>
                  <a:srgbClr val="203B3C"/>
                </a:solidFill>
                <a:latin typeface="Arial"/>
                <a:ea typeface="Arial"/>
                <a:cs typeface="Arial"/>
              </a:defRPr>
            </a:pPr>
            <a:r>
              <a:rPr lang="en-US" sz="2325" b="0" noProof="0" dirty="0">
                <a:solidFill>
                  <a:srgbClr val="203B3C"/>
                </a:solidFill>
                <a:latin typeface="Arial"/>
                <a:ea typeface="Arial"/>
                <a:cs typeface="Arial"/>
              </a:rPr>
              <a:t>Clinical identification and referral</a:t>
            </a:r>
          </a:p>
        </p:txBody>
      </p:sp>
      <p:sp>
        <p:nvSpPr>
          <p:cNvPr id="6" name="Rectangle 5">
            <a:extLst>
              <a:ext uri="{FF2B5EF4-FFF2-40B4-BE49-F238E27FC236}">
                <a16:creationId xmlns:a16="http://schemas.microsoft.com/office/drawing/2014/main" id="{999E72E3-11CD-4214-B88D-D856DD49F236}"/>
              </a:ext>
            </a:extLst>
          </p:cNvPr>
          <p:cNvSpPr>
            <a:spLocks noGrp="1"/>
          </p:cNvSpPr>
          <p:nvPr/>
        </p:nvSpPr>
        <p:spPr>
          <a:xfrm>
            <a:off x="5476875" y="3048000"/>
            <a:ext cx="666750" cy="457200"/>
          </a:xfrm>
          <a:prstGeom prst="rect">
            <a:avLst/>
          </a:prstGeom>
          <a:noFill/>
          <a:ln w="0">
            <a:noFill/>
          </a:ln>
        </p:spPr>
        <p:txBody>
          <a:bodyPr>
            <a:noAutofit/>
          </a:bodyPr>
          <a:lstStyle/>
          <a:p>
            <a:pPr>
              <a:defRPr sz="2250" b="1">
                <a:solidFill>
                  <a:srgbClr val="69866C"/>
                </a:solidFill>
                <a:latin typeface="Arial"/>
                <a:ea typeface="Arial"/>
                <a:cs typeface="Arial"/>
              </a:defRPr>
            </a:pPr>
            <a:r>
              <a:rPr lang="en-US" sz="2250" b="1" noProof="0" dirty="0">
                <a:solidFill>
                  <a:srgbClr val="69866C"/>
                </a:solidFill>
                <a:latin typeface="Arial"/>
                <a:ea typeface="Arial"/>
                <a:cs typeface="Arial"/>
              </a:rPr>
              <a:t>02</a:t>
            </a:r>
          </a:p>
        </p:txBody>
      </p:sp>
      <p:sp>
        <p:nvSpPr>
          <p:cNvPr id="7" name="Rectangle 6">
            <a:extLst>
              <a:ext uri="{FF2B5EF4-FFF2-40B4-BE49-F238E27FC236}">
                <a16:creationId xmlns:a16="http://schemas.microsoft.com/office/drawing/2014/main" id="{31967105-CEC8-4603-96A6-8AAE52FA0F2C}"/>
              </a:ext>
            </a:extLst>
          </p:cNvPr>
          <p:cNvSpPr>
            <a:spLocks noGrp="1"/>
          </p:cNvSpPr>
          <p:nvPr/>
        </p:nvSpPr>
        <p:spPr>
          <a:xfrm>
            <a:off x="6419850" y="3000375"/>
            <a:ext cx="4895850" cy="857250"/>
          </a:xfrm>
          <a:prstGeom prst="rect">
            <a:avLst/>
          </a:prstGeom>
          <a:noFill/>
          <a:ln w="0">
            <a:noFill/>
          </a:ln>
        </p:spPr>
        <p:txBody>
          <a:bodyPr>
            <a:noAutofit/>
          </a:bodyPr>
          <a:lstStyle/>
          <a:p>
            <a:pPr>
              <a:defRPr sz="2325" b="0">
                <a:solidFill>
                  <a:srgbClr val="203B3C"/>
                </a:solidFill>
                <a:latin typeface="Arial"/>
                <a:ea typeface="Arial"/>
                <a:cs typeface="Arial"/>
              </a:defRPr>
            </a:pPr>
            <a:r>
              <a:rPr lang="en-US" sz="2325" b="0" noProof="0" dirty="0" err="1">
                <a:solidFill>
                  <a:srgbClr val="203B3C"/>
                </a:solidFill>
                <a:latin typeface="Arial"/>
                <a:ea typeface="Arial"/>
                <a:cs typeface="Arial"/>
              </a:rPr>
              <a:t>Personalised</a:t>
            </a:r>
            <a:r>
              <a:rPr lang="en-US" sz="2325" b="0" noProof="0" dirty="0">
                <a:solidFill>
                  <a:srgbClr val="203B3C"/>
                </a:solidFill>
                <a:latin typeface="Arial"/>
                <a:ea typeface="Arial"/>
                <a:cs typeface="Arial"/>
              </a:rPr>
              <a:t> eating and activity support</a:t>
            </a:r>
          </a:p>
        </p:txBody>
      </p:sp>
      <p:sp>
        <p:nvSpPr>
          <p:cNvPr id="8" name="Rectangle 7">
            <a:extLst>
              <a:ext uri="{FF2B5EF4-FFF2-40B4-BE49-F238E27FC236}">
                <a16:creationId xmlns:a16="http://schemas.microsoft.com/office/drawing/2014/main" id="{C079AFA9-797C-4838-AD03-8D94738C1C50}"/>
              </a:ext>
            </a:extLst>
          </p:cNvPr>
          <p:cNvSpPr>
            <a:spLocks noGrp="1"/>
          </p:cNvSpPr>
          <p:nvPr/>
        </p:nvSpPr>
        <p:spPr>
          <a:xfrm>
            <a:off x="5476875" y="4286250"/>
            <a:ext cx="666750" cy="457200"/>
          </a:xfrm>
          <a:prstGeom prst="rect">
            <a:avLst/>
          </a:prstGeom>
          <a:noFill/>
          <a:ln w="0">
            <a:noFill/>
          </a:ln>
        </p:spPr>
        <p:txBody>
          <a:bodyPr>
            <a:noAutofit/>
          </a:bodyPr>
          <a:lstStyle/>
          <a:p>
            <a:pPr>
              <a:defRPr sz="2250" b="1">
                <a:solidFill>
                  <a:srgbClr val="69866C"/>
                </a:solidFill>
                <a:latin typeface="Arial"/>
                <a:ea typeface="Arial"/>
                <a:cs typeface="Arial"/>
              </a:defRPr>
            </a:pPr>
            <a:r>
              <a:rPr lang="en-US" sz="2250" b="1" noProof="0" dirty="0">
                <a:solidFill>
                  <a:srgbClr val="69866C"/>
                </a:solidFill>
                <a:latin typeface="Arial"/>
                <a:ea typeface="Arial"/>
                <a:cs typeface="Arial"/>
              </a:rPr>
              <a:t>03</a:t>
            </a:r>
          </a:p>
        </p:txBody>
      </p:sp>
      <p:sp>
        <p:nvSpPr>
          <p:cNvPr id="9" name="Rectangle 8">
            <a:extLst>
              <a:ext uri="{FF2B5EF4-FFF2-40B4-BE49-F238E27FC236}">
                <a16:creationId xmlns:a16="http://schemas.microsoft.com/office/drawing/2014/main" id="{3BC1BBED-F074-4353-B9B1-95AE23B1D345}"/>
              </a:ext>
            </a:extLst>
          </p:cNvPr>
          <p:cNvSpPr>
            <a:spLocks noGrp="1"/>
          </p:cNvSpPr>
          <p:nvPr/>
        </p:nvSpPr>
        <p:spPr>
          <a:xfrm>
            <a:off x="6419850" y="4238625"/>
            <a:ext cx="4895850" cy="857250"/>
          </a:xfrm>
          <a:prstGeom prst="rect">
            <a:avLst/>
          </a:prstGeom>
          <a:noFill/>
          <a:ln w="0">
            <a:noFill/>
          </a:ln>
        </p:spPr>
        <p:txBody>
          <a:bodyPr>
            <a:noAutofit/>
          </a:bodyPr>
          <a:lstStyle/>
          <a:p>
            <a:pPr>
              <a:defRPr sz="2325" b="0">
                <a:solidFill>
                  <a:srgbClr val="203B3C"/>
                </a:solidFill>
                <a:latin typeface="Arial"/>
                <a:ea typeface="Arial"/>
                <a:cs typeface="Arial"/>
              </a:defRPr>
            </a:pPr>
            <a:r>
              <a:rPr lang="en-US" sz="2325" b="0" noProof="0" dirty="0">
                <a:solidFill>
                  <a:srgbClr val="203B3C"/>
                </a:solidFill>
                <a:latin typeface="Arial"/>
                <a:ea typeface="Arial"/>
                <a:cs typeface="Arial"/>
              </a:rPr>
              <a:t>Face-to-face groups or digital delivery</a:t>
            </a:r>
          </a:p>
        </p:txBody>
      </p:sp>
      <p:sp>
        <p:nvSpPr>
          <p:cNvPr id="10" name="Rectangle 9">
            <a:extLst>
              <a:ext uri="{FF2B5EF4-FFF2-40B4-BE49-F238E27FC236}">
                <a16:creationId xmlns:a16="http://schemas.microsoft.com/office/drawing/2014/main" id="{09A664F2-1A80-41F8-8D8F-61DB87E3A4D8}"/>
              </a:ext>
            </a:extLst>
          </p:cNvPr>
          <p:cNvSpPr>
            <a:spLocks noGrp="1"/>
          </p:cNvSpPr>
          <p:nvPr/>
        </p:nvSpPr>
        <p:spPr>
          <a:xfrm>
            <a:off x="609600" y="5438775"/>
            <a:ext cx="10934700" cy="514350"/>
          </a:xfrm>
          <a:prstGeom prst="rect">
            <a:avLst/>
          </a:prstGeom>
          <a:noFill/>
          <a:ln w="0">
            <a:noFill/>
          </a:ln>
        </p:spPr>
        <p:txBody>
          <a:bodyPr>
            <a:noAutofit/>
          </a:bodyPr>
          <a:lstStyle/>
          <a:p>
            <a:pPr>
              <a:defRPr sz="2100" b="0">
                <a:solidFill>
                  <a:srgbClr val="637573"/>
                </a:solidFill>
                <a:latin typeface="Arial"/>
                <a:ea typeface="Arial"/>
                <a:cs typeface="Arial"/>
              </a:defRPr>
            </a:pPr>
            <a:r>
              <a:rPr lang="en-US" sz="2100" b="0" noProof="0" dirty="0">
                <a:solidFill>
                  <a:srgbClr val="637573"/>
                </a:solidFill>
                <a:latin typeface="Arial"/>
                <a:ea typeface="Arial"/>
                <a:cs typeface="Arial"/>
              </a:rPr>
              <a:t>Primary care and community providers share the pathway</a:t>
            </a:r>
          </a:p>
        </p:txBody>
      </p:sp>
      <p:sp>
        <p:nvSpPr>
          <p:cNvPr id="11" name="Rectangle 10">
            <a:extLst>
              <a:ext uri="{FF2B5EF4-FFF2-40B4-BE49-F238E27FC236}">
                <a16:creationId xmlns:a16="http://schemas.microsoft.com/office/drawing/2014/main" id="{EAACF7AF-8F4B-4B4F-878A-B2C7F388D996}"/>
              </a:ext>
            </a:extLst>
          </p:cNvPr>
          <p:cNvSpPr>
            <a:spLocks noGrp="1"/>
          </p:cNvSpPr>
          <p:nvPr/>
        </p:nvSpPr>
        <p:spPr>
          <a:xfrm>
            <a:off x="609600" y="6324600"/>
            <a:ext cx="10191750" cy="352425"/>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(NHS England, n.d.; Brunton, </a:t>
            </a:r>
            <a:r>
              <a:rPr lang="en-US" sz="1350" b="0" noProof="0" dirty="0" err="1">
                <a:solidFill>
                  <a:srgbClr val="637573"/>
                </a:solidFill>
                <a:latin typeface="Arial"/>
                <a:ea typeface="Arial"/>
                <a:cs typeface="Arial"/>
              </a:rPr>
              <a:t>Soiland</a:t>
            </a:r>
            <a:r>
              <a:rPr lang="en-US" sz="1350" b="0" noProof="0" dirty="0">
                <a:solidFill>
                  <a:srgbClr val="637573"/>
                </a:solidFill>
                <a:latin typeface="Arial"/>
                <a:ea typeface="Arial"/>
                <a:cs typeface="Arial"/>
              </a:rPr>
              <a:t>-Reyes and Wilson, 2023; WHO, 2024)</a:t>
            </a:r>
          </a:p>
        </p:txBody>
      </p:sp>
      <p:sp>
        <p:nvSpPr>
          <p:cNvPr id="12" name="Rectangle 11">
            <a:extLst>
              <a:ext uri="{FF2B5EF4-FFF2-40B4-BE49-F238E27FC236}">
                <a16:creationId xmlns:a16="http://schemas.microsoft.com/office/drawing/2014/main" id="{DABFFE14-8659-4E0F-82C9-45BA6CCF2756}"/>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07</a:t>
            </a:r>
          </a:p>
        </p:txBody>
      </p:sp>
    </p:spTree>
    <p:extLst>
      <p:ext uri="{BB962C8B-B14F-4D97-AF65-F5344CB8AC3E}">
        <p14:creationId xmlns:p14="http://schemas.microsoft.com/office/powerpoint/2010/main" val="2090352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FEAF4"/>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2C1F727-9C5B-4944-854A-E95FFF8AC163}"/>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Health Belief Model: useful but incomplete</a:t>
            </a:r>
          </a:p>
        </p:txBody>
      </p:sp>
      <p:graphicFrame>
        <p:nvGraphicFramePr>
          <p:cNvPr id="7" name="Table 6"/>
          <p:cNvGraphicFramePr/>
          <p:nvPr>
            <p:extLst>
              <p:ext uri="{D42A27DB-BD31-4B8C-83A1-F6EECF244321}">
                <p14:modId xmlns:p14="http://schemas.microsoft.com/office/powerpoint/2010/main" val="1449005470"/>
              </p:ext>
            </p:extLst>
          </p:nvPr>
        </p:nvGraphicFramePr>
        <p:xfrm>
          <a:off x="609600" y="1752600"/>
          <a:ext cx="10972800" cy="3619500"/>
        </p:xfrm>
        <a:graphic>
          <a:graphicData uri="http://schemas.openxmlformats.org/drawingml/2006/table">
            <a:tbl>
              <a:tblPr/>
              <a:tblGrid>
                <a:gridCol w="3400425">
                  <a:extLst>
                    <a:ext uri="{9D8B030D-6E8A-4147-A177-3AD203B41FA5}">
                      <a16:colId xmlns:a16="http://schemas.microsoft.com/office/drawing/2014/main" val="20000"/>
                    </a:ext>
                  </a:extLst>
                </a:gridCol>
                <a:gridCol w="7572375">
                  <a:extLst>
                    <a:ext uri="{9D8B030D-6E8A-4147-A177-3AD203B41FA5}">
                      <a16:colId xmlns:a16="http://schemas.microsoft.com/office/drawing/2014/main" val="20001"/>
                    </a:ext>
                  </a:extLst>
                </a:gridCol>
              </a:tblGrid>
              <a:tr h="723900">
                <a:tc>
                  <a:txBody>
                    <a:bodyPr/>
                    <a:lstStyle/>
                    <a:p>
                      <a:r>
                        <a:rPr lang="en-US" sz="1950" b="1" noProof="0" dirty="0" err="1">
                          <a:solidFill>
                            <a:srgbClr val="FFFFFF"/>
                          </a:solidFill>
                          <a:latin typeface="Arial"/>
                          <a:ea typeface="Arial"/>
                          <a:cs typeface="Arial"/>
                        </a:rPr>
                        <a:t>HBM</a:t>
                      </a:r>
                      <a:r>
                        <a:rPr lang="en-US" sz="1950" b="1" noProof="0" dirty="0">
                          <a:solidFill>
                            <a:srgbClr val="FFFFFF"/>
                          </a:solidFill>
                          <a:latin typeface="Arial"/>
                          <a:ea typeface="Arial"/>
                          <a:cs typeface="Arial"/>
                        </a:rPr>
                        <a:t> construct</a:t>
                      </a:r>
                    </a:p>
                  </a:txBody>
                  <a:tcPr>
                    <a:solidFill>
                      <a:srgbClr val="006F73"/>
                    </a:solidFill>
                  </a:tcPr>
                </a:tc>
                <a:tc>
                  <a:txBody>
                    <a:bodyPr/>
                    <a:lstStyle/>
                    <a:p>
                      <a:r>
                        <a:rPr lang="en-US" sz="1950" b="1" noProof="0" dirty="0">
                          <a:solidFill>
                            <a:srgbClr val="FFFFFF"/>
                          </a:solidFill>
                          <a:latin typeface="Arial"/>
                          <a:ea typeface="Arial"/>
                          <a:cs typeface="Arial"/>
                        </a:rPr>
                        <a:t>Application to the </a:t>
                      </a:r>
                      <a:r>
                        <a:rPr lang="en-US" sz="1950" b="1" noProof="0" dirty="0" err="1">
                          <a:solidFill>
                            <a:srgbClr val="FFFFFF"/>
                          </a:solidFill>
                          <a:latin typeface="Arial"/>
                          <a:ea typeface="Arial"/>
                          <a:cs typeface="Arial"/>
                        </a:rPr>
                        <a:t>programme</a:t>
                      </a:r>
                      <a:endParaRPr lang="en-US" sz="1950" b="1" noProof="0" dirty="0">
                        <a:solidFill>
                          <a:srgbClr val="FFFFFF"/>
                        </a:solidFill>
                        <a:latin typeface="Arial"/>
                        <a:ea typeface="Arial"/>
                        <a:cs typeface="Arial"/>
                      </a:endParaRPr>
                    </a:p>
                  </a:txBody>
                  <a:tcPr>
                    <a:solidFill>
                      <a:srgbClr val="006F73"/>
                    </a:solidFill>
                  </a:tcPr>
                </a:tc>
                <a:extLst>
                  <a:ext uri="{0D108BD9-81ED-4DB2-BD59-A6C34878D82A}">
                    <a16:rowId xmlns:a16="http://schemas.microsoft.com/office/drawing/2014/main" val="10000"/>
                  </a:ext>
                </a:extLst>
              </a:tr>
              <a:tr h="723900">
                <a:tc>
                  <a:txBody>
                    <a:bodyPr/>
                    <a:lstStyle/>
                    <a:p>
                      <a:r>
                        <a:rPr lang="en-US" sz="1950" b="0" noProof="0" dirty="0">
                          <a:solidFill>
                            <a:srgbClr val="203B3C"/>
                          </a:solidFill>
                          <a:latin typeface="Arial"/>
                          <a:ea typeface="Arial"/>
                          <a:cs typeface="Arial"/>
                        </a:rPr>
                        <a:t>Susceptibility and severity</a:t>
                      </a:r>
                    </a:p>
                  </a:txBody>
                  <a:tcPr>
                    <a:solidFill>
                      <a:srgbClr val="EFF3EA"/>
                    </a:solidFill>
                  </a:tcPr>
                </a:tc>
                <a:tc>
                  <a:txBody>
                    <a:bodyPr/>
                    <a:lstStyle/>
                    <a:p>
                      <a:r>
                        <a:rPr lang="en-US" sz="1950" b="0" noProof="0" dirty="0">
                          <a:solidFill>
                            <a:srgbClr val="203B3C"/>
                          </a:solidFill>
                          <a:latin typeface="Arial"/>
                          <a:ea typeface="Arial"/>
                          <a:cs typeface="Arial"/>
                        </a:rPr>
                        <a:t>Explain personal risk without blame or alarm</a:t>
                      </a:r>
                    </a:p>
                  </a:txBody>
                  <a:tcPr>
                    <a:solidFill>
                      <a:srgbClr val="EFF3EA"/>
                    </a:solidFill>
                  </a:tcPr>
                </a:tc>
                <a:extLst>
                  <a:ext uri="{0D108BD9-81ED-4DB2-BD59-A6C34878D82A}">
                    <a16:rowId xmlns:a16="http://schemas.microsoft.com/office/drawing/2014/main" val="10001"/>
                  </a:ext>
                </a:extLst>
              </a:tr>
              <a:tr h="723900">
                <a:tc>
                  <a:txBody>
                    <a:bodyPr/>
                    <a:lstStyle/>
                    <a:p>
                      <a:r>
                        <a:rPr lang="en-US" sz="1950" b="0" noProof="0" dirty="0">
                          <a:solidFill>
                            <a:srgbClr val="203B3C"/>
                          </a:solidFill>
                          <a:latin typeface="Arial"/>
                          <a:ea typeface="Arial"/>
                          <a:cs typeface="Arial"/>
                        </a:rPr>
                        <a:t>Perceived benefits</a:t>
                      </a:r>
                    </a:p>
                  </a:txBody>
                  <a:tcPr>
                    <a:solidFill>
                      <a:srgbClr val="E3F0EC"/>
                    </a:solidFill>
                  </a:tcPr>
                </a:tc>
                <a:tc>
                  <a:txBody>
                    <a:bodyPr/>
                    <a:lstStyle/>
                    <a:p>
                      <a:r>
                        <a:rPr lang="en-US" sz="1950" b="0" noProof="0" dirty="0">
                          <a:solidFill>
                            <a:srgbClr val="203B3C"/>
                          </a:solidFill>
                          <a:latin typeface="Arial"/>
                          <a:ea typeface="Arial"/>
                          <a:cs typeface="Arial"/>
                        </a:rPr>
                        <a:t>Agree realistic goals and explain potential benefit</a:t>
                      </a:r>
                    </a:p>
                  </a:txBody>
                  <a:tcPr>
                    <a:solidFill>
                      <a:srgbClr val="E3F0EC"/>
                    </a:solidFill>
                  </a:tcPr>
                </a:tc>
                <a:extLst>
                  <a:ext uri="{0D108BD9-81ED-4DB2-BD59-A6C34878D82A}">
                    <a16:rowId xmlns:a16="http://schemas.microsoft.com/office/drawing/2014/main" val="10002"/>
                  </a:ext>
                </a:extLst>
              </a:tr>
              <a:tr h="723900">
                <a:tc>
                  <a:txBody>
                    <a:bodyPr/>
                    <a:lstStyle/>
                    <a:p>
                      <a:r>
                        <a:rPr lang="en-US" sz="1950" b="0" noProof="0" dirty="0">
                          <a:solidFill>
                            <a:srgbClr val="203B3C"/>
                          </a:solidFill>
                          <a:latin typeface="Arial"/>
                          <a:ea typeface="Arial"/>
                          <a:cs typeface="Arial"/>
                        </a:rPr>
                        <a:t>Perceived barriers</a:t>
                      </a:r>
                    </a:p>
                  </a:txBody>
                  <a:tcPr>
                    <a:solidFill>
                      <a:srgbClr val="EFF3EA"/>
                    </a:solidFill>
                  </a:tcPr>
                </a:tc>
                <a:tc>
                  <a:txBody>
                    <a:bodyPr/>
                    <a:lstStyle/>
                    <a:p>
                      <a:r>
                        <a:rPr lang="en-US" sz="1950" b="0" noProof="0" dirty="0">
                          <a:solidFill>
                            <a:srgbClr val="203B3C"/>
                          </a:solidFill>
                          <a:latin typeface="Arial"/>
                          <a:ea typeface="Arial"/>
                          <a:cs typeface="Arial"/>
                        </a:rPr>
                        <a:t>Ask about cost, disability, work and caring</a:t>
                      </a:r>
                    </a:p>
                  </a:txBody>
                  <a:tcPr>
                    <a:solidFill>
                      <a:srgbClr val="EFF3EA"/>
                    </a:solidFill>
                  </a:tcPr>
                </a:tc>
                <a:extLst>
                  <a:ext uri="{0D108BD9-81ED-4DB2-BD59-A6C34878D82A}">
                    <a16:rowId xmlns:a16="http://schemas.microsoft.com/office/drawing/2014/main" val="10003"/>
                  </a:ext>
                </a:extLst>
              </a:tr>
              <a:tr h="723900">
                <a:tc>
                  <a:txBody>
                    <a:bodyPr/>
                    <a:lstStyle/>
                    <a:p>
                      <a:r>
                        <a:rPr lang="en-US" sz="1950" b="0" noProof="0" dirty="0">
                          <a:solidFill>
                            <a:srgbClr val="203B3C"/>
                          </a:solidFill>
                          <a:latin typeface="Arial"/>
                          <a:ea typeface="Arial"/>
                          <a:cs typeface="Arial"/>
                        </a:rPr>
                        <a:t>Cues to action</a:t>
                      </a:r>
                    </a:p>
                  </a:txBody>
                  <a:tcPr>
                    <a:solidFill>
                      <a:srgbClr val="E3F0EC"/>
                    </a:solidFill>
                  </a:tcPr>
                </a:tc>
                <a:tc>
                  <a:txBody>
                    <a:bodyPr/>
                    <a:lstStyle/>
                    <a:p>
                      <a:r>
                        <a:rPr lang="en-US" sz="1950" b="0" noProof="0" dirty="0">
                          <a:solidFill>
                            <a:srgbClr val="203B3C"/>
                          </a:solidFill>
                          <a:latin typeface="Arial"/>
                          <a:ea typeface="Arial"/>
                          <a:cs typeface="Arial"/>
                        </a:rPr>
                        <a:t>Use understandable invitations and reminders</a:t>
                      </a:r>
                    </a:p>
                  </a:txBody>
                  <a:tcPr>
                    <a:solidFill>
                      <a:srgbClr val="E3F0EC"/>
                    </a:solidFill>
                  </a:tcPr>
                </a:tc>
                <a:extLst>
                  <a:ext uri="{0D108BD9-81ED-4DB2-BD59-A6C34878D82A}">
                    <a16:rowId xmlns:a16="http://schemas.microsoft.com/office/drawing/2014/main" val="10004"/>
                  </a:ext>
                </a:extLst>
              </a:tr>
            </a:tbl>
          </a:graphicData>
        </a:graphic>
      </p:graphicFrame>
      <p:sp>
        <p:nvSpPr>
          <p:cNvPr id="3" name="Rectangle 2">
            <a:extLst>
              <a:ext uri="{FF2B5EF4-FFF2-40B4-BE49-F238E27FC236}">
                <a16:creationId xmlns:a16="http://schemas.microsoft.com/office/drawing/2014/main" id="{4554A190-96BA-4CEB-BF84-EFE7E2266BC8}"/>
              </a:ext>
            </a:extLst>
          </p:cNvPr>
          <p:cNvSpPr>
            <a:spLocks noGrp="1"/>
          </p:cNvSpPr>
          <p:nvPr/>
        </p:nvSpPr>
        <p:spPr>
          <a:xfrm>
            <a:off x="609600" y="5572125"/>
            <a:ext cx="10839450" cy="428625"/>
          </a:xfrm>
          <a:prstGeom prst="rect">
            <a:avLst/>
          </a:prstGeom>
          <a:noFill/>
          <a:ln w="0">
            <a:noFill/>
          </a:ln>
        </p:spPr>
        <p:txBody>
          <a:bodyPr>
            <a:noAutofit/>
          </a:bodyPr>
          <a:lstStyle/>
          <a:p>
            <a:pPr>
              <a:defRPr sz="2100" b="1">
                <a:solidFill>
                  <a:srgbClr val="BD664E"/>
                </a:solidFill>
                <a:latin typeface="Arial"/>
                <a:ea typeface="Arial"/>
                <a:cs typeface="Arial"/>
              </a:defRPr>
            </a:pPr>
            <a:r>
              <a:rPr lang="en-US" sz="2100" b="1" noProof="0" dirty="0">
                <a:solidFill>
                  <a:srgbClr val="BD664E"/>
                </a:solidFill>
                <a:latin typeface="Arial"/>
                <a:ea typeface="Arial"/>
                <a:cs typeface="Arial"/>
              </a:rPr>
              <a:t>Beliefs matter. Services must also address practical barriers.</a:t>
            </a:r>
          </a:p>
        </p:txBody>
      </p:sp>
      <p:sp>
        <p:nvSpPr>
          <p:cNvPr id="4" name="Rectangle 3">
            <a:extLst>
              <a:ext uri="{FF2B5EF4-FFF2-40B4-BE49-F238E27FC236}">
                <a16:creationId xmlns:a16="http://schemas.microsoft.com/office/drawing/2014/main" id="{3305CDD8-AA5E-49BD-A770-D6BE42529B12}"/>
              </a:ext>
            </a:extLst>
          </p:cNvPr>
          <p:cNvSpPr>
            <a:spLocks noGrp="1"/>
          </p:cNvSpPr>
          <p:nvPr/>
        </p:nvSpPr>
        <p:spPr>
          <a:xfrm>
            <a:off x="609600" y="6324600"/>
            <a:ext cx="10191750" cy="352425"/>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(Rosenstock, 1974; McLeroy et al., 1988)</a:t>
            </a:r>
          </a:p>
        </p:txBody>
      </p:sp>
      <p:sp>
        <p:nvSpPr>
          <p:cNvPr id="5" name="Rectangle 4">
            <a:extLst>
              <a:ext uri="{FF2B5EF4-FFF2-40B4-BE49-F238E27FC236}">
                <a16:creationId xmlns:a16="http://schemas.microsoft.com/office/drawing/2014/main" id="{72BD059B-0B87-416A-B1D1-71663B84779B}"/>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08</a:t>
            </a:r>
          </a:p>
        </p:txBody>
      </p:sp>
    </p:spTree>
    <p:extLst>
      <p:ext uri="{BB962C8B-B14F-4D97-AF65-F5344CB8AC3E}">
        <p14:creationId xmlns:p14="http://schemas.microsoft.com/office/powerpoint/2010/main" val="1648720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9EADB"/>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A5F17C7-A023-41D1-860C-9B250B9CE505}"/>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Clinical benefit: association rather than proof</a:t>
            </a:r>
          </a:p>
        </p:txBody>
      </p:sp>
      <p:sp>
        <p:nvSpPr>
          <p:cNvPr id="2" name="Rectangle 1">
            <a:extLst>
              <a:ext uri="{FF2B5EF4-FFF2-40B4-BE49-F238E27FC236}">
                <a16:creationId xmlns:a16="http://schemas.microsoft.com/office/drawing/2014/main" id="{2223C1F6-491A-47D5-9D19-2931068BC5DD}"/>
              </a:ext>
            </a:extLst>
          </p:cNvPr>
          <p:cNvSpPr>
            <a:spLocks noGrp="1"/>
          </p:cNvSpPr>
          <p:nvPr/>
        </p:nvSpPr>
        <p:spPr>
          <a:xfrm>
            <a:off x="609600" y="1543050"/>
            <a:ext cx="3571875" cy="1428750"/>
          </a:xfrm>
          <a:prstGeom prst="rect">
            <a:avLst/>
          </a:prstGeom>
          <a:noFill/>
          <a:ln w="0">
            <a:noFill/>
          </a:ln>
        </p:spPr>
        <p:txBody>
          <a:bodyPr>
            <a:noAutofit/>
          </a:bodyPr>
          <a:lstStyle/>
          <a:p>
            <a:pPr>
              <a:defRPr sz="8400" b="1">
                <a:solidFill>
                  <a:srgbClr val="006F73"/>
                </a:solidFill>
                <a:latin typeface="Arial"/>
                <a:ea typeface="Arial"/>
                <a:cs typeface="Arial"/>
              </a:defRPr>
            </a:pPr>
            <a:r>
              <a:rPr lang="en-US" sz="8400" b="1" noProof="0" dirty="0">
                <a:solidFill>
                  <a:srgbClr val="006F73"/>
                </a:solidFill>
                <a:latin typeface="Arial"/>
                <a:ea typeface="Arial"/>
                <a:cs typeface="Arial"/>
              </a:rPr>
              <a:t>20%</a:t>
            </a:r>
          </a:p>
        </p:txBody>
      </p:sp>
      <p:sp>
        <p:nvSpPr>
          <p:cNvPr id="3" name="Rectangle 2">
            <a:extLst>
              <a:ext uri="{FF2B5EF4-FFF2-40B4-BE49-F238E27FC236}">
                <a16:creationId xmlns:a16="http://schemas.microsoft.com/office/drawing/2014/main" id="{5373A150-F4FA-45C4-9588-432FE033DD08}"/>
              </a:ext>
            </a:extLst>
          </p:cNvPr>
          <p:cNvSpPr>
            <a:spLocks noGrp="1"/>
          </p:cNvSpPr>
          <p:nvPr/>
        </p:nvSpPr>
        <p:spPr>
          <a:xfrm>
            <a:off x="685800" y="3076575"/>
            <a:ext cx="4286250" cy="952500"/>
          </a:xfrm>
          <a:prstGeom prst="rect">
            <a:avLst/>
          </a:prstGeom>
          <a:noFill/>
          <a:ln w="0">
            <a:noFill/>
          </a:ln>
        </p:spPr>
        <p:txBody>
          <a:bodyPr>
            <a:noAutofit/>
          </a:bodyPr>
          <a:lstStyle/>
          <a:p>
            <a:pPr>
              <a:defRPr sz="2700" b="0">
                <a:solidFill>
                  <a:srgbClr val="203B3C"/>
                </a:solidFill>
                <a:latin typeface="Arial"/>
                <a:ea typeface="Arial"/>
                <a:cs typeface="Arial"/>
              </a:defRPr>
            </a:pPr>
            <a:r>
              <a:rPr lang="en-US" sz="2700" b="0" noProof="0" dirty="0">
                <a:solidFill>
                  <a:srgbClr val="203B3C"/>
                </a:solidFill>
                <a:latin typeface="Arial"/>
                <a:ea typeface="Arial"/>
                <a:cs typeface="Arial"/>
              </a:rPr>
              <a:t>lower adjusted hazard</a:t>
            </a:r>
          </a:p>
          <a:p>
            <a:pPr>
              <a:defRPr sz="2700" b="0">
                <a:solidFill>
                  <a:srgbClr val="203B3C"/>
                </a:solidFill>
                <a:latin typeface="Arial"/>
                <a:ea typeface="Arial"/>
                <a:cs typeface="Arial"/>
              </a:defRPr>
            </a:pPr>
            <a:r>
              <a:rPr lang="en-US" sz="2700" b="0" noProof="0" dirty="0">
                <a:solidFill>
                  <a:srgbClr val="203B3C"/>
                </a:solidFill>
                <a:latin typeface="Arial"/>
                <a:ea typeface="Arial"/>
                <a:cs typeface="Arial"/>
              </a:rPr>
              <a:t>after referral</a:t>
            </a:r>
          </a:p>
        </p:txBody>
      </p:sp>
      <p:sp>
        <p:nvSpPr>
          <p:cNvPr id="4" name="Rectangle 3">
            <a:extLst>
              <a:ext uri="{FF2B5EF4-FFF2-40B4-BE49-F238E27FC236}">
                <a16:creationId xmlns:a16="http://schemas.microsoft.com/office/drawing/2014/main" id="{076CD4D1-C3EE-4663-B2AA-4390C02C1AA4}"/>
              </a:ext>
            </a:extLst>
          </p:cNvPr>
          <p:cNvSpPr>
            <a:spLocks noGrp="1"/>
          </p:cNvSpPr>
          <p:nvPr/>
        </p:nvSpPr>
        <p:spPr>
          <a:xfrm>
            <a:off x="609600" y="4305300"/>
            <a:ext cx="4543425" cy="523875"/>
          </a:xfrm>
          <a:prstGeom prst="rect">
            <a:avLst/>
          </a:prstGeom>
          <a:noFill/>
          <a:ln w="0">
            <a:noFill/>
          </a:ln>
        </p:spPr>
        <p:txBody>
          <a:bodyPr>
            <a:noAutofit/>
          </a:bodyPr>
          <a:lstStyle/>
          <a:p>
            <a:pPr>
              <a:defRPr sz="2025" b="0">
                <a:solidFill>
                  <a:srgbClr val="637573"/>
                </a:solidFill>
                <a:latin typeface="Arial"/>
                <a:ea typeface="Arial"/>
                <a:cs typeface="Arial"/>
              </a:defRPr>
            </a:pPr>
            <a:r>
              <a:rPr lang="en-US" sz="2025" b="0" noProof="0" dirty="0">
                <a:solidFill>
                  <a:srgbClr val="637573"/>
                </a:solidFill>
                <a:latin typeface="Arial"/>
                <a:ea typeface="Arial"/>
                <a:cs typeface="Arial"/>
              </a:rPr>
              <a:t>HR 0.80 (95% CI 0.73–0.87)</a:t>
            </a:r>
          </a:p>
        </p:txBody>
      </p:sp>
      <p:sp>
        <p:nvSpPr>
          <p:cNvPr id="5" name="Rectangle 4">
            <a:extLst>
              <a:ext uri="{FF2B5EF4-FFF2-40B4-BE49-F238E27FC236}">
                <a16:creationId xmlns:a16="http://schemas.microsoft.com/office/drawing/2014/main" id="{45DDA6A6-830A-4129-A848-65730135DA18}"/>
              </a:ext>
            </a:extLst>
          </p:cNvPr>
          <p:cNvSpPr>
            <a:spLocks noGrp="1"/>
          </p:cNvSpPr>
          <p:nvPr/>
        </p:nvSpPr>
        <p:spPr>
          <a:xfrm>
            <a:off x="5524500" y="1685925"/>
            <a:ext cx="5905500" cy="457200"/>
          </a:xfrm>
          <a:prstGeom prst="rect">
            <a:avLst/>
          </a:prstGeom>
          <a:noFill/>
          <a:ln w="0">
            <a:noFill/>
          </a:ln>
        </p:spPr>
        <p:txBody>
          <a:bodyPr>
            <a:noAutofit/>
          </a:bodyPr>
          <a:lstStyle/>
          <a:p>
            <a:pPr>
              <a:defRPr sz="2025" b="1">
                <a:solidFill>
                  <a:srgbClr val="006F73"/>
                </a:solidFill>
                <a:latin typeface="Arial"/>
                <a:ea typeface="Arial"/>
                <a:cs typeface="Arial"/>
              </a:defRPr>
            </a:pPr>
            <a:r>
              <a:rPr lang="en-US" sz="2025" b="1" noProof="0" dirty="0">
                <a:solidFill>
                  <a:srgbClr val="006F73"/>
                </a:solidFill>
                <a:latin typeface="Arial"/>
                <a:ea typeface="Arial"/>
                <a:cs typeface="Arial"/>
              </a:rPr>
              <a:t>Modelled conversion at 36 months (%)</a:t>
            </a:r>
          </a:p>
        </p:txBody>
      </p:sp>
      <p:graphicFrame>
        <p:nvGraphicFramePr>
          <p:cNvPr id="16" name="Chart"/>
          <p:cNvGraphicFramePr/>
          <p:nvPr/>
        </p:nvGraphicFramePr>
        <p:xfrm>
          <a:off x="5524500" y="2400300"/>
          <a:ext cx="5810250" cy="2809875"/>
        </p:xfrm>
        <a:graphic>
          <a:graphicData uri="http://schemas.openxmlformats.org/drawingml/2006/chart">
            <c:chart xmlns:c="http://schemas.openxmlformats.org/drawingml/2006/chart" xmlns:r="http://schemas.openxmlformats.org/officeDocument/2006/relationships" r:id="rId3"/>
          </a:graphicData>
        </a:graphic>
      </p:graphicFrame>
      <p:sp>
        <p:nvSpPr>
          <p:cNvPr id="7" name="Rectangle 6">
            <a:extLst>
              <a:ext uri="{FF2B5EF4-FFF2-40B4-BE49-F238E27FC236}">
                <a16:creationId xmlns:a16="http://schemas.microsoft.com/office/drawing/2014/main" id="{FD809E18-EE3B-4483-B132-66E40044716A}"/>
              </a:ext>
            </a:extLst>
          </p:cNvPr>
          <p:cNvSpPr>
            <a:spLocks noGrp="1"/>
          </p:cNvSpPr>
          <p:nvPr/>
        </p:nvSpPr>
        <p:spPr>
          <a:xfrm>
            <a:off x="5810250" y="5381625"/>
            <a:ext cx="5514975" cy="381000"/>
          </a:xfrm>
          <a:prstGeom prst="rect">
            <a:avLst/>
          </a:prstGeom>
          <a:noFill/>
          <a:ln w="0">
            <a:noFill/>
          </a:ln>
        </p:spPr>
        <p:txBody>
          <a:bodyPr>
            <a:noAutofit/>
          </a:bodyPr>
          <a:lstStyle/>
          <a:p>
            <a:pPr>
              <a:defRPr sz="2025" b="1">
                <a:solidFill>
                  <a:srgbClr val="006F73"/>
                </a:solidFill>
                <a:latin typeface="Arial"/>
                <a:ea typeface="Arial"/>
                <a:cs typeface="Arial"/>
              </a:defRPr>
            </a:pPr>
            <a:r>
              <a:rPr lang="en-US" sz="2025" b="1" noProof="0" dirty="0">
                <a:solidFill>
                  <a:srgbClr val="006F73"/>
                </a:solidFill>
                <a:latin typeface="Arial"/>
                <a:ea typeface="Arial"/>
                <a:cs typeface="Arial"/>
              </a:rPr>
              <a:t>2.7 percentage point difference</a:t>
            </a:r>
          </a:p>
        </p:txBody>
      </p:sp>
      <p:sp>
        <p:nvSpPr>
          <p:cNvPr id="8" name="Rectangle 7">
            <a:extLst>
              <a:ext uri="{FF2B5EF4-FFF2-40B4-BE49-F238E27FC236}">
                <a16:creationId xmlns:a16="http://schemas.microsoft.com/office/drawing/2014/main" id="{6B1A637B-52CF-4CBD-AA8B-2BCD6AFCB39B}"/>
              </a:ext>
            </a:extLst>
          </p:cNvPr>
          <p:cNvSpPr>
            <a:spLocks noGrp="1"/>
          </p:cNvSpPr>
          <p:nvPr/>
        </p:nvSpPr>
        <p:spPr>
          <a:xfrm>
            <a:off x="609600" y="5857875"/>
            <a:ext cx="10858500" cy="333375"/>
          </a:xfrm>
          <a:prstGeom prst="rect">
            <a:avLst/>
          </a:prstGeom>
          <a:noFill/>
          <a:ln w="0">
            <a:noFill/>
          </a:ln>
        </p:spPr>
        <p:txBody>
          <a:bodyPr>
            <a:noAutofit/>
          </a:bodyPr>
          <a:lstStyle/>
          <a:p>
            <a:pPr>
              <a:defRPr sz="1650" b="0">
                <a:solidFill>
                  <a:srgbClr val="BD664E"/>
                </a:solidFill>
                <a:latin typeface="Arial"/>
                <a:ea typeface="Arial"/>
                <a:cs typeface="Arial"/>
              </a:defRPr>
            </a:pPr>
            <a:r>
              <a:rPr lang="en-US" sz="1650" b="0" noProof="0" dirty="0">
                <a:solidFill>
                  <a:srgbClr val="BD664E"/>
                </a:solidFill>
                <a:latin typeface="Arial"/>
                <a:ea typeface="Arial"/>
                <a:cs typeface="Arial"/>
              </a:rPr>
              <a:t>Matched observational study: referral selection and confounding limit causal claims</a:t>
            </a:r>
          </a:p>
        </p:txBody>
      </p:sp>
      <p:sp>
        <p:nvSpPr>
          <p:cNvPr id="9" name="Rectangle 8">
            <a:extLst>
              <a:ext uri="{FF2B5EF4-FFF2-40B4-BE49-F238E27FC236}">
                <a16:creationId xmlns:a16="http://schemas.microsoft.com/office/drawing/2014/main" id="{07C63DFF-6ACF-4687-B35B-8AD9A48A917C}"/>
              </a:ext>
            </a:extLst>
          </p:cNvPr>
          <p:cNvSpPr>
            <a:spLocks noGrp="1"/>
          </p:cNvSpPr>
          <p:nvPr/>
        </p:nvSpPr>
        <p:spPr>
          <a:xfrm>
            <a:off x="609600" y="6324600"/>
            <a:ext cx="10191750" cy="352425"/>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a:t>
            </a:r>
            <a:r>
              <a:rPr lang="en-US" sz="1350" b="0" noProof="0" dirty="0" err="1">
                <a:solidFill>
                  <a:srgbClr val="637573"/>
                </a:solidFill>
                <a:latin typeface="Arial"/>
                <a:ea typeface="Arial"/>
                <a:cs typeface="Arial"/>
              </a:rPr>
              <a:t>Ravindrarajah</a:t>
            </a:r>
            <a:r>
              <a:rPr lang="en-US" sz="1350" b="0" noProof="0" dirty="0">
                <a:solidFill>
                  <a:srgbClr val="637573"/>
                </a:solidFill>
                <a:latin typeface="Arial"/>
                <a:ea typeface="Arial"/>
                <a:cs typeface="Arial"/>
              </a:rPr>
              <a:t> et al., 2023)</a:t>
            </a:r>
          </a:p>
        </p:txBody>
      </p:sp>
      <p:sp>
        <p:nvSpPr>
          <p:cNvPr id="10" name="Rectangle 9">
            <a:extLst>
              <a:ext uri="{FF2B5EF4-FFF2-40B4-BE49-F238E27FC236}">
                <a16:creationId xmlns:a16="http://schemas.microsoft.com/office/drawing/2014/main" id="{BE550295-F2FD-419A-A29F-2A600CBFDBB6}"/>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09</a:t>
            </a:r>
          </a:p>
        </p:txBody>
      </p:sp>
    </p:spTree>
    <p:extLst>
      <p:ext uri="{BB962C8B-B14F-4D97-AF65-F5344CB8AC3E}">
        <p14:creationId xmlns:p14="http://schemas.microsoft.com/office/powerpoint/2010/main" val="1823457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3F0EC"/>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985A857-8AB5-4880-83B0-A25E05B8EC7A}"/>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Outcome estimates depend on who remains</a:t>
            </a:r>
          </a:p>
        </p:txBody>
      </p:sp>
      <p:sp>
        <p:nvSpPr>
          <p:cNvPr id="2" name="Rectangle 1">
            <a:extLst>
              <a:ext uri="{FF2B5EF4-FFF2-40B4-BE49-F238E27FC236}">
                <a16:creationId xmlns:a16="http://schemas.microsoft.com/office/drawing/2014/main" id="{C2157C34-C1FB-4381-8067-802B9F3A2755}"/>
              </a:ext>
            </a:extLst>
          </p:cNvPr>
          <p:cNvSpPr>
            <a:spLocks noGrp="1"/>
          </p:cNvSpPr>
          <p:nvPr/>
        </p:nvSpPr>
        <p:spPr>
          <a:xfrm>
            <a:off x="609600" y="1619250"/>
            <a:ext cx="5524500" cy="428625"/>
          </a:xfrm>
          <a:prstGeom prst="rect">
            <a:avLst/>
          </a:prstGeom>
          <a:noFill/>
          <a:ln w="0">
            <a:noFill/>
          </a:ln>
        </p:spPr>
        <p:txBody>
          <a:bodyPr>
            <a:noAutofit/>
          </a:bodyPr>
          <a:lstStyle/>
          <a:p>
            <a:pPr>
              <a:defRPr sz="2175" b="1">
                <a:solidFill>
                  <a:srgbClr val="006F73"/>
                </a:solidFill>
                <a:latin typeface="Arial"/>
                <a:ea typeface="Arial"/>
                <a:cs typeface="Arial"/>
              </a:defRPr>
            </a:pPr>
            <a:r>
              <a:rPr lang="en-US" sz="2175" b="1" noProof="0" dirty="0">
                <a:solidFill>
                  <a:srgbClr val="006F73"/>
                </a:solidFill>
                <a:latin typeface="Arial"/>
                <a:ea typeface="Arial"/>
                <a:cs typeface="Arial"/>
              </a:rPr>
              <a:t>Mean weight loss (kg)</a:t>
            </a:r>
          </a:p>
        </p:txBody>
      </p:sp>
      <p:graphicFrame>
        <p:nvGraphicFramePr>
          <p:cNvPr id="11" name="Chart"/>
          <p:cNvGraphicFramePr/>
          <p:nvPr/>
        </p:nvGraphicFramePr>
        <p:xfrm>
          <a:off x="609600" y="2286000"/>
          <a:ext cx="6286500" cy="3143250"/>
        </p:xfrm>
        <a:graphic>
          <a:graphicData uri="http://schemas.openxmlformats.org/drawingml/2006/chart">
            <c:chart xmlns:c="http://schemas.openxmlformats.org/drawingml/2006/chart" xmlns:r="http://schemas.openxmlformats.org/officeDocument/2006/relationships" r:id="rId3"/>
          </a:graphicData>
        </a:graphic>
      </p:graphicFrame>
      <p:sp>
        <p:nvSpPr>
          <p:cNvPr id="4" name="Rectangle 3">
            <a:extLst>
              <a:ext uri="{FF2B5EF4-FFF2-40B4-BE49-F238E27FC236}">
                <a16:creationId xmlns:a16="http://schemas.microsoft.com/office/drawing/2014/main" id="{282B75CB-DBEE-4146-B608-580E08D1A105}"/>
              </a:ext>
            </a:extLst>
          </p:cNvPr>
          <p:cNvSpPr>
            <a:spLocks noGrp="1"/>
          </p:cNvSpPr>
          <p:nvPr/>
        </p:nvSpPr>
        <p:spPr>
          <a:xfrm>
            <a:off x="7667625" y="1714500"/>
            <a:ext cx="3333750" cy="1238250"/>
          </a:xfrm>
          <a:prstGeom prst="rect">
            <a:avLst/>
          </a:prstGeom>
          <a:noFill/>
          <a:ln w="0">
            <a:noFill/>
          </a:ln>
        </p:spPr>
        <p:txBody>
          <a:bodyPr>
            <a:noAutofit/>
          </a:bodyPr>
          <a:lstStyle/>
          <a:p>
            <a:pPr>
              <a:defRPr sz="7350" b="1">
                <a:solidFill>
                  <a:srgbClr val="006F73"/>
                </a:solidFill>
                <a:latin typeface="Arial"/>
                <a:ea typeface="Arial"/>
                <a:cs typeface="Arial"/>
              </a:defRPr>
            </a:pPr>
            <a:r>
              <a:rPr lang="en-US" sz="7350" b="1" noProof="0" dirty="0">
                <a:solidFill>
                  <a:srgbClr val="006F73"/>
                </a:solidFill>
                <a:latin typeface="Arial"/>
                <a:ea typeface="Arial"/>
                <a:cs typeface="Arial"/>
              </a:rPr>
              <a:t>53%</a:t>
            </a:r>
          </a:p>
        </p:txBody>
      </p:sp>
      <p:sp>
        <p:nvSpPr>
          <p:cNvPr id="5" name="Rectangle 4">
            <a:extLst>
              <a:ext uri="{FF2B5EF4-FFF2-40B4-BE49-F238E27FC236}">
                <a16:creationId xmlns:a16="http://schemas.microsoft.com/office/drawing/2014/main" id="{0D66B324-9D9C-4E48-9C05-3C4A48FD4AE0}"/>
              </a:ext>
            </a:extLst>
          </p:cNvPr>
          <p:cNvSpPr>
            <a:spLocks noGrp="1"/>
          </p:cNvSpPr>
          <p:nvPr/>
        </p:nvSpPr>
        <p:spPr>
          <a:xfrm>
            <a:off x="7667625" y="3124200"/>
            <a:ext cx="3667125" cy="981075"/>
          </a:xfrm>
          <a:prstGeom prst="rect">
            <a:avLst/>
          </a:prstGeom>
          <a:noFill/>
          <a:ln w="0">
            <a:noFill/>
          </a:ln>
        </p:spPr>
        <p:txBody>
          <a:bodyPr>
            <a:noAutofit/>
          </a:bodyPr>
          <a:lstStyle/>
          <a:p>
            <a:pPr>
              <a:defRPr sz="2325" b="0">
                <a:solidFill>
                  <a:srgbClr val="203B3C"/>
                </a:solidFill>
                <a:latin typeface="Arial"/>
                <a:ea typeface="Arial"/>
                <a:cs typeface="Arial"/>
              </a:defRPr>
            </a:pPr>
            <a:r>
              <a:rPr lang="en-US" sz="2325" b="0" noProof="0" dirty="0">
                <a:solidFill>
                  <a:srgbClr val="203B3C"/>
                </a:solidFill>
                <a:latin typeface="Arial"/>
                <a:ea typeface="Arial"/>
                <a:cs typeface="Arial"/>
              </a:rPr>
              <a:t>completed among starters</a:t>
            </a:r>
          </a:p>
          <a:p>
            <a:pPr>
              <a:defRPr sz="2325" b="0">
                <a:solidFill>
                  <a:srgbClr val="203B3C"/>
                </a:solidFill>
                <a:latin typeface="Arial"/>
                <a:ea typeface="Arial"/>
                <a:cs typeface="Arial"/>
              </a:defRPr>
            </a:pPr>
            <a:r>
              <a:rPr lang="en-US" sz="2325" b="0" noProof="0" dirty="0">
                <a:solidFill>
                  <a:srgbClr val="203B3C"/>
                </a:solidFill>
                <a:latin typeface="Arial"/>
                <a:ea typeface="Arial"/>
                <a:cs typeface="Arial"/>
              </a:rPr>
              <a:t>with time to finish</a:t>
            </a:r>
          </a:p>
        </p:txBody>
      </p:sp>
      <p:sp>
        <p:nvSpPr>
          <p:cNvPr id="6" name="Rectangle 5">
            <a:extLst>
              <a:ext uri="{FF2B5EF4-FFF2-40B4-BE49-F238E27FC236}">
                <a16:creationId xmlns:a16="http://schemas.microsoft.com/office/drawing/2014/main" id="{0E8CD6E6-B118-4C8E-A1E7-E8E01DC3A94A}"/>
              </a:ext>
            </a:extLst>
          </p:cNvPr>
          <p:cNvSpPr>
            <a:spLocks noGrp="1"/>
          </p:cNvSpPr>
          <p:nvPr/>
        </p:nvSpPr>
        <p:spPr>
          <a:xfrm>
            <a:off x="7667625" y="4610100"/>
            <a:ext cx="3667125" cy="1190625"/>
          </a:xfrm>
          <a:prstGeom prst="rect">
            <a:avLst/>
          </a:prstGeom>
          <a:noFill/>
          <a:ln w="0">
            <a:noFill/>
          </a:ln>
        </p:spPr>
        <p:txBody>
          <a:bodyPr>
            <a:noAutofit/>
          </a:bodyPr>
          <a:lstStyle/>
          <a:p>
            <a:pPr>
              <a:defRPr sz="2175" b="0">
                <a:solidFill>
                  <a:srgbClr val="BD664E"/>
                </a:solidFill>
                <a:latin typeface="Arial"/>
                <a:ea typeface="Arial"/>
                <a:cs typeface="Arial"/>
              </a:defRPr>
            </a:pPr>
            <a:r>
              <a:rPr lang="en-US" sz="2175" b="0" noProof="0" dirty="0">
                <a:solidFill>
                  <a:srgbClr val="BD664E"/>
                </a:solidFill>
                <a:latin typeface="Arial"/>
                <a:ea typeface="Arial"/>
                <a:cs typeface="Arial"/>
              </a:rPr>
              <a:t>Completion results may</a:t>
            </a:r>
          </a:p>
          <a:p>
            <a:pPr>
              <a:defRPr sz="2175" b="0">
                <a:solidFill>
                  <a:srgbClr val="BD664E"/>
                </a:solidFill>
                <a:latin typeface="Arial"/>
                <a:ea typeface="Arial"/>
                <a:cs typeface="Arial"/>
              </a:defRPr>
            </a:pPr>
            <a:r>
              <a:rPr lang="en-US" sz="2175" b="0" noProof="0" dirty="0">
                <a:solidFill>
                  <a:srgbClr val="BD664E"/>
                </a:solidFill>
                <a:latin typeface="Arial"/>
                <a:ea typeface="Arial"/>
                <a:cs typeface="Arial"/>
              </a:rPr>
              <a:t>overstate benefit for</a:t>
            </a:r>
          </a:p>
          <a:p>
            <a:pPr>
              <a:defRPr sz="2175" b="0">
                <a:solidFill>
                  <a:srgbClr val="BD664E"/>
                </a:solidFill>
                <a:latin typeface="Arial"/>
                <a:ea typeface="Arial"/>
                <a:cs typeface="Arial"/>
              </a:defRPr>
            </a:pPr>
            <a:r>
              <a:rPr lang="en-US" sz="2175" b="0" noProof="0" dirty="0">
                <a:solidFill>
                  <a:srgbClr val="BD664E"/>
                </a:solidFill>
                <a:latin typeface="Arial"/>
                <a:ea typeface="Arial"/>
                <a:cs typeface="Arial"/>
              </a:rPr>
              <a:t>all referrals</a:t>
            </a:r>
          </a:p>
        </p:txBody>
      </p:sp>
      <p:sp>
        <p:nvSpPr>
          <p:cNvPr id="7" name="Rectangle 6">
            <a:extLst>
              <a:ext uri="{FF2B5EF4-FFF2-40B4-BE49-F238E27FC236}">
                <a16:creationId xmlns:a16="http://schemas.microsoft.com/office/drawing/2014/main" id="{61096C4B-71B6-4CE3-9052-0BE6CFBBEE6A}"/>
              </a:ext>
            </a:extLst>
          </p:cNvPr>
          <p:cNvSpPr>
            <a:spLocks noGrp="1"/>
          </p:cNvSpPr>
          <p:nvPr/>
        </p:nvSpPr>
        <p:spPr>
          <a:xfrm>
            <a:off x="609600" y="6324600"/>
            <a:ext cx="10191750" cy="352425"/>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a:t>
            </a:r>
            <a:r>
              <a:rPr lang="en-US" sz="1350" b="0" noProof="0" dirty="0" err="1">
                <a:solidFill>
                  <a:srgbClr val="637573"/>
                </a:solidFill>
                <a:latin typeface="Arial"/>
                <a:ea typeface="Arial"/>
                <a:cs typeface="Arial"/>
              </a:rPr>
              <a:t>Valabhji</a:t>
            </a:r>
            <a:r>
              <a:rPr lang="en-US" sz="1350" b="0" noProof="0" dirty="0">
                <a:solidFill>
                  <a:srgbClr val="637573"/>
                </a:solidFill>
                <a:latin typeface="Arial"/>
                <a:ea typeface="Arial"/>
                <a:cs typeface="Arial"/>
              </a:rPr>
              <a:t> et al., 2020)</a:t>
            </a:r>
          </a:p>
        </p:txBody>
      </p:sp>
      <p:sp>
        <p:nvSpPr>
          <p:cNvPr id="8" name="Rectangle 7">
            <a:extLst>
              <a:ext uri="{FF2B5EF4-FFF2-40B4-BE49-F238E27FC236}">
                <a16:creationId xmlns:a16="http://schemas.microsoft.com/office/drawing/2014/main" id="{8F4CC04F-7283-4393-AC19-D9B81DB39B81}"/>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10</a:t>
            </a:r>
          </a:p>
        </p:txBody>
      </p:sp>
    </p:spTree>
    <p:extLst>
      <p:ext uri="{BB962C8B-B14F-4D97-AF65-F5344CB8AC3E}">
        <p14:creationId xmlns:p14="http://schemas.microsoft.com/office/powerpoint/2010/main" val="384279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FEAF4"/>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1D6AD5-08FB-4DC7-A45F-90A4E2424C41}"/>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Equity: referral is only the first step</a:t>
            </a:r>
          </a:p>
        </p:txBody>
      </p:sp>
      <p:sp>
        <p:nvSpPr>
          <p:cNvPr id="2" name="Rectangle 1">
            <a:extLst>
              <a:ext uri="{FF2B5EF4-FFF2-40B4-BE49-F238E27FC236}">
                <a16:creationId xmlns:a16="http://schemas.microsoft.com/office/drawing/2014/main" id="{C4713687-23E6-4822-BDDA-4317BE18415F}"/>
              </a:ext>
            </a:extLst>
          </p:cNvPr>
          <p:cNvSpPr>
            <a:spLocks noGrp="1"/>
          </p:cNvSpPr>
          <p:nvPr/>
        </p:nvSpPr>
        <p:spPr>
          <a:xfrm>
            <a:off x="609600" y="1619250"/>
            <a:ext cx="6286500" cy="809625"/>
          </a:xfrm>
          <a:prstGeom prst="rect">
            <a:avLst/>
          </a:prstGeom>
          <a:noFill/>
          <a:ln w="0">
            <a:noFill/>
          </a:ln>
        </p:spPr>
        <p:txBody>
          <a:bodyPr>
            <a:noAutofit/>
          </a:bodyPr>
          <a:lstStyle/>
          <a:p>
            <a:pPr>
              <a:defRPr sz="2175" b="1">
                <a:solidFill>
                  <a:srgbClr val="006F73"/>
                </a:solidFill>
                <a:latin typeface="Arial"/>
                <a:ea typeface="Arial"/>
                <a:cs typeface="Arial"/>
              </a:defRPr>
            </a:pPr>
            <a:r>
              <a:rPr lang="en-US" sz="2175" b="1" noProof="0" dirty="0">
                <a:solidFill>
                  <a:srgbClr val="006F73"/>
                </a:solidFill>
                <a:latin typeface="Arial"/>
                <a:ea typeface="Arial"/>
                <a:cs typeface="Arial"/>
              </a:rPr>
              <a:t>Representation of people in deprived areas (%)</a:t>
            </a:r>
          </a:p>
        </p:txBody>
      </p:sp>
      <p:graphicFrame>
        <p:nvGraphicFramePr>
          <p:cNvPr id="11" name="Chart"/>
          <p:cNvGraphicFramePr/>
          <p:nvPr/>
        </p:nvGraphicFramePr>
        <p:xfrm>
          <a:off x="609600" y="2667000"/>
          <a:ext cx="6286500" cy="2809875"/>
        </p:xfrm>
        <a:graphic>
          <a:graphicData uri="http://schemas.openxmlformats.org/drawingml/2006/chart">
            <c:chart xmlns:c="http://schemas.openxmlformats.org/drawingml/2006/chart" xmlns:r="http://schemas.openxmlformats.org/officeDocument/2006/relationships" r:id="rId3"/>
          </a:graphicData>
        </a:graphic>
      </p:graphicFrame>
      <p:sp>
        <p:nvSpPr>
          <p:cNvPr id="4" name="Rectangle 3">
            <a:extLst>
              <a:ext uri="{FF2B5EF4-FFF2-40B4-BE49-F238E27FC236}">
                <a16:creationId xmlns:a16="http://schemas.microsoft.com/office/drawing/2014/main" id="{E0703D09-FA36-409C-AB78-A92EA3E064E2}"/>
              </a:ext>
            </a:extLst>
          </p:cNvPr>
          <p:cNvSpPr>
            <a:spLocks noGrp="1"/>
          </p:cNvSpPr>
          <p:nvPr/>
        </p:nvSpPr>
        <p:spPr>
          <a:xfrm>
            <a:off x="7667625" y="1714500"/>
            <a:ext cx="3781425" cy="1762125"/>
          </a:xfrm>
          <a:prstGeom prst="rect">
            <a:avLst/>
          </a:prstGeom>
          <a:noFill/>
          <a:ln w="0">
            <a:noFill/>
          </a:ln>
        </p:spPr>
        <p:txBody>
          <a:bodyPr>
            <a:noAutofit/>
          </a:bodyPr>
          <a:lstStyle/>
          <a:p>
            <a:pPr>
              <a:defRPr sz="3225" b="1">
                <a:solidFill>
                  <a:srgbClr val="006F73"/>
                </a:solidFill>
                <a:latin typeface="Arial"/>
                <a:ea typeface="Arial"/>
                <a:cs typeface="Arial"/>
              </a:defRPr>
            </a:pPr>
            <a:r>
              <a:rPr lang="en-US" sz="3225" b="1" noProof="0" dirty="0">
                <a:solidFill>
                  <a:srgbClr val="006F73"/>
                </a:solidFill>
                <a:latin typeface="Arial"/>
                <a:ea typeface="Arial"/>
                <a:cs typeface="Arial"/>
              </a:rPr>
              <a:t>Availability does</a:t>
            </a:r>
          </a:p>
          <a:p>
            <a:pPr>
              <a:defRPr sz="3225" b="1">
                <a:solidFill>
                  <a:srgbClr val="006F73"/>
                </a:solidFill>
                <a:latin typeface="Arial"/>
                <a:ea typeface="Arial"/>
                <a:cs typeface="Arial"/>
              </a:defRPr>
            </a:pPr>
            <a:r>
              <a:rPr lang="en-US" sz="3225" b="1" noProof="0" dirty="0">
                <a:solidFill>
                  <a:srgbClr val="006F73"/>
                </a:solidFill>
                <a:latin typeface="Arial"/>
                <a:ea typeface="Arial"/>
                <a:cs typeface="Arial"/>
              </a:rPr>
              <a:t>not guarantee</a:t>
            </a:r>
          </a:p>
          <a:p>
            <a:pPr>
              <a:defRPr sz="3225" b="1">
                <a:solidFill>
                  <a:srgbClr val="006F73"/>
                </a:solidFill>
                <a:latin typeface="Arial"/>
                <a:ea typeface="Arial"/>
                <a:cs typeface="Arial"/>
              </a:defRPr>
            </a:pPr>
            <a:r>
              <a:rPr lang="en-US" sz="3225" b="1" noProof="0" dirty="0">
                <a:solidFill>
                  <a:srgbClr val="006F73"/>
                </a:solidFill>
                <a:latin typeface="Arial"/>
                <a:ea typeface="Arial"/>
                <a:cs typeface="Arial"/>
              </a:rPr>
              <a:t>equitable benefit</a:t>
            </a:r>
          </a:p>
        </p:txBody>
      </p:sp>
      <p:sp>
        <p:nvSpPr>
          <p:cNvPr id="5" name="Rectangle 4">
            <a:extLst>
              <a:ext uri="{FF2B5EF4-FFF2-40B4-BE49-F238E27FC236}">
                <a16:creationId xmlns:a16="http://schemas.microsoft.com/office/drawing/2014/main" id="{AFF0665C-9C28-4EAD-91D7-D5275A9E50D2}"/>
              </a:ext>
            </a:extLst>
          </p:cNvPr>
          <p:cNvSpPr>
            <a:spLocks noGrp="1"/>
          </p:cNvSpPr>
          <p:nvPr/>
        </p:nvSpPr>
        <p:spPr>
          <a:xfrm>
            <a:off x="7667625" y="3876675"/>
            <a:ext cx="3619500" cy="1190625"/>
          </a:xfrm>
          <a:prstGeom prst="rect">
            <a:avLst/>
          </a:prstGeom>
          <a:noFill/>
          <a:ln w="0">
            <a:noFill/>
          </a:ln>
        </p:spPr>
        <p:txBody>
          <a:bodyPr>
            <a:noAutofit/>
          </a:bodyPr>
          <a:lstStyle/>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Ethnic minority representation</a:t>
            </a:r>
          </a:p>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fell between offer and completion</a:t>
            </a:r>
          </a:p>
        </p:txBody>
      </p:sp>
      <p:sp>
        <p:nvSpPr>
          <p:cNvPr id="6" name="Rectangle 5">
            <a:extLst>
              <a:ext uri="{FF2B5EF4-FFF2-40B4-BE49-F238E27FC236}">
                <a16:creationId xmlns:a16="http://schemas.microsoft.com/office/drawing/2014/main" id="{19F57F6B-2D03-4B14-BA6D-73210613F71A}"/>
              </a:ext>
            </a:extLst>
          </p:cNvPr>
          <p:cNvSpPr>
            <a:spLocks noGrp="1"/>
          </p:cNvSpPr>
          <p:nvPr/>
        </p:nvSpPr>
        <p:spPr>
          <a:xfrm>
            <a:off x="609600" y="5629275"/>
            <a:ext cx="10477500" cy="371475"/>
          </a:xfrm>
          <a:prstGeom prst="rect">
            <a:avLst/>
          </a:prstGeom>
          <a:noFill/>
          <a:ln w="0">
            <a:noFill/>
          </a:ln>
        </p:spPr>
        <p:txBody>
          <a:bodyPr>
            <a:noAutofit/>
          </a:bodyPr>
          <a:lstStyle/>
          <a:p>
            <a:pPr>
              <a:defRPr sz="1875" b="0">
                <a:solidFill>
                  <a:srgbClr val="BD664E"/>
                </a:solidFill>
                <a:latin typeface="Arial"/>
                <a:ea typeface="Arial"/>
                <a:cs typeface="Arial"/>
              </a:defRPr>
            </a:pPr>
            <a:r>
              <a:rPr lang="en-US" sz="1875" b="0" noProof="0" dirty="0">
                <a:solidFill>
                  <a:srgbClr val="BD664E"/>
                </a:solidFill>
                <a:latin typeface="Arial"/>
                <a:ea typeface="Arial"/>
                <a:cs typeface="Arial"/>
              </a:rPr>
              <a:t>These are group composition estimates, not individual dropout rates</a:t>
            </a:r>
          </a:p>
        </p:txBody>
      </p:sp>
      <p:sp>
        <p:nvSpPr>
          <p:cNvPr id="7" name="Rectangle 6">
            <a:extLst>
              <a:ext uri="{FF2B5EF4-FFF2-40B4-BE49-F238E27FC236}">
                <a16:creationId xmlns:a16="http://schemas.microsoft.com/office/drawing/2014/main" id="{F865E4CB-1C1D-4DCD-9B9A-F674108F3E1C}"/>
              </a:ext>
            </a:extLst>
          </p:cNvPr>
          <p:cNvSpPr>
            <a:spLocks noGrp="1"/>
          </p:cNvSpPr>
          <p:nvPr/>
        </p:nvSpPr>
        <p:spPr>
          <a:xfrm>
            <a:off x="609600" y="6324600"/>
            <a:ext cx="10191750" cy="352425"/>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(Chatzi et al., 2023)</a:t>
            </a:r>
          </a:p>
        </p:txBody>
      </p:sp>
      <p:sp>
        <p:nvSpPr>
          <p:cNvPr id="8" name="Rectangle 7">
            <a:extLst>
              <a:ext uri="{FF2B5EF4-FFF2-40B4-BE49-F238E27FC236}">
                <a16:creationId xmlns:a16="http://schemas.microsoft.com/office/drawing/2014/main" id="{8226FBE2-455C-41A8-8199-45802DBC9DE4}"/>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11</a:t>
            </a:r>
          </a:p>
        </p:txBody>
      </p:sp>
    </p:spTree>
    <p:extLst>
      <p:ext uri="{BB962C8B-B14F-4D97-AF65-F5344CB8AC3E}">
        <p14:creationId xmlns:p14="http://schemas.microsoft.com/office/powerpoint/2010/main" val="994050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9EADB"/>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6371F79-66AB-479A-A7E2-7F91456A9E2B}"/>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Implementation and digital access</a:t>
            </a:r>
          </a:p>
        </p:txBody>
      </p:sp>
      <p:sp>
        <p:nvSpPr>
          <p:cNvPr id="2" name="Rectangle 1">
            <a:extLst>
              <a:ext uri="{FF2B5EF4-FFF2-40B4-BE49-F238E27FC236}">
                <a16:creationId xmlns:a16="http://schemas.microsoft.com/office/drawing/2014/main" id="{1004FDE4-AE3F-4BBB-85F7-BAD4E75769D6}"/>
              </a:ext>
            </a:extLst>
          </p:cNvPr>
          <p:cNvSpPr>
            <a:spLocks noGrp="1"/>
          </p:cNvSpPr>
          <p:nvPr/>
        </p:nvSpPr>
        <p:spPr>
          <a:xfrm>
            <a:off x="609600" y="1752600"/>
            <a:ext cx="4857750" cy="523875"/>
          </a:xfrm>
          <a:prstGeom prst="rect">
            <a:avLst/>
          </a:prstGeom>
          <a:noFill/>
          <a:ln w="0">
            <a:noFill/>
          </a:ln>
        </p:spPr>
        <p:txBody>
          <a:bodyPr>
            <a:noAutofit/>
          </a:bodyPr>
          <a:lstStyle/>
          <a:p>
            <a:pPr>
              <a:defRPr sz="2400" b="1">
                <a:solidFill>
                  <a:srgbClr val="006F73"/>
                </a:solidFill>
                <a:latin typeface="Arial"/>
                <a:ea typeface="Arial"/>
                <a:cs typeface="Arial"/>
              </a:defRPr>
            </a:pPr>
            <a:r>
              <a:rPr lang="en-US" sz="2400" b="1" noProof="0" dirty="0">
                <a:solidFill>
                  <a:srgbClr val="006F73"/>
                </a:solidFill>
                <a:latin typeface="Arial"/>
                <a:ea typeface="Arial"/>
                <a:cs typeface="Arial"/>
              </a:rPr>
              <a:t>Digital delivery</a:t>
            </a:r>
          </a:p>
        </p:txBody>
      </p:sp>
      <p:sp>
        <p:nvSpPr>
          <p:cNvPr id="3" name="Rectangle 2">
            <a:extLst>
              <a:ext uri="{FF2B5EF4-FFF2-40B4-BE49-F238E27FC236}">
                <a16:creationId xmlns:a16="http://schemas.microsoft.com/office/drawing/2014/main" id="{324E959E-7A35-4A17-B3FE-8C9F677BC10B}"/>
              </a:ext>
            </a:extLst>
          </p:cNvPr>
          <p:cNvSpPr>
            <a:spLocks noGrp="1"/>
          </p:cNvSpPr>
          <p:nvPr/>
        </p:nvSpPr>
        <p:spPr>
          <a:xfrm>
            <a:off x="609600" y="2381250"/>
            <a:ext cx="4857750" cy="1257300"/>
          </a:xfrm>
          <a:prstGeom prst="rect">
            <a:avLst/>
          </a:prstGeom>
          <a:noFill/>
          <a:ln w="0">
            <a:noFill/>
          </a:ln>
        </p:spPr>
        <p:txBody>
          <a:bodyPr>
            <a:noAutofit/>
          </a:bodyPr>
          <a:lstStyle/>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Flexibility and less travel for some participants</a:t>
            </a:r>
          </a:p>
        </p:txBody>
      </p:sp>
      <p:sp>
        <p:nvSpPr>
          <p:cNvPr id="4" name="Rectangle 3">
            <a:extLst>
              <a:ext uri="{FF2B5EF4-FFF2-40B4-BE49-F238E27FC236}">
                <a16:creationId xmlns:a16="http://schemas.microsoft.com/office/drawing/2014/main" id="{0AAED492-9F19-401F-8D73-947DDE26E2E9}"/>
              </a:ext>
            </a:extLst>
          </p:cNvPr>
          <p:cNvSpPr>
            <a:spLocks noGrp="1"/>
          </p:cNvSpPr>
          <p:nvPr/>
        </p:nvSpPr>
        <p:spPr>
          <a:xfrm>
            <a:off x="6286500" y="1752600"/>
            <a:ext cx="4857750" cy="523875"/>
          </a:xfrm>
          <a:prstGeom prst="rect">
            <a:avLst/>
          </a:prstGeom>
          <a:noFill/>
          <a:ln w="0">
            <a:noFill/>
          </a:ln>
        </p:spPr>
        <p:txBody>
          <a:bodyPr>
            <a:noAutofit/>
          </a:bodyPr>
          <a:lstStyle/>
          <a:p>
            <a:pPr>
              <a:defRPr sz="2400" b="1">
                <a:solidFill>
                  <a:srgbClr val="006F73"/>
                </a:solidFill>
                <a:latin typeface="Arial"/>
                <a:ea typeface="Arial"/>
                <a:cs typeface="Arial"/>
              </a:defRPr>
            </a:pPr>
            <a:r>
              <a:rPr lang="en-US" sz="2400" b="1" noProof="0" dirty="0">
                <a:solidFill>
                  <a:srgbClr val="006F73"/>
                </a:solidFill>
                <a:latin typeface="Arial"/>
                <a:ea typeface="Arial"/>
                <a:cs typeface="Arial"/>
              </a:rPr>
              <a:t>Community groups</a:t>
            </a:r>
          </a:p>
        </p:txBody>
      </p:sp>
      <p:sp>
        <p:nvSpPr>
          <p:cNvPr id="5" name="Rectangle 4">
            <a:extLst>
              <a:ext uri="{FF2B5EF4-FFF2-40B4-BE49-F238E27FC236}">
                <a16:creationId xmlns:a16="http://schemas.microsoft.com/office/drawing/2014/main" id="{43C4ECC9-E51C-4510-92F2-17EC2A0FAEFE}"/>
              </a:ext>
            </a:extLst>
          </p:cNvPr>
          <p:cNvSpPr>
            <a:spLocks noGrp="1"/>
          </p:cNvSpPr>
          <p:nvPr/>
        </p:nvSpPr>
        <p:spPr>
          <a:xfrm>
            <a:off x="6286500" y="2381250"/>
            <a:ext cx="4857750" cy="1257300"/>
          </a:xfrm>
          <a:prstGeom prst="rect">
            <a:avLst/>
          </a:prstGeom>
          <a:noFill/>
          <a:ln w="0">
            <a:noFill/>
          </a:ln>
        </p:spPr>
        <p:txBody>
          <a:bodyPr>
            <a:noAutofit/>
          </a:bodyPr>
          <a:lstStyle/>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Social contact and in-person support</a:t>
            </a:r>
          </a:p>
        </p:txBody>
      </p:sp>
      <p:sp>
        <p:nvSpPr>
          <p:cNvPr id="6" name="Rectangle 5">
            <a:extLst>
              <a:ext uri="{FF2B5EF4-FFF2-40B4-BE49-F238E27FC236}">
                <a16:creationId xmlns:a16="http://schemas.microsoft.com/office/drawing/2014/main" id="{13984C03-D6FF-4454-9165-3318ADC1B564}"/>
              </a:ext>
            </a:extLst>
          </p:cNvPr>
          <p:cNvSpPr>
            <a:spLocks noGrp="1"/>
          </p:cNvSpPr>
          <p:nvPr/>
        </p:nvSpPr>
        <p:spPr>
          <a:xfrm>
            <a:off x="609600" y="3810000"/>
            <a:ext cx="4857750" cy="523875"/>
          </a:xfrm>
          <a:prstGeom prst="rect">
            <a:avLst/>
          </a:prstGeom>
          <a:noFill/>
          <a:ln w="0">
            <a:noFill/>
          </a:ln>
        </p:spPr>
        <p:txBody>
          <a:bodyPr>
            <a:noAutofit/>
          </a:bodyPr>
          <a:lstStyle/>
          <a:p>
            <a:pPr>
              <a:defRPr sz="2400" b="1">
                <a:solidFill>
                  <a:srgbClr val="006F73"/>
                </a:solidFill>
                <a:latin typeface="Arial"/>
                <a:ea typeface="Arial"/>
                <a:cs typeface="Arial"/>
              </a:defRPr>
            </a:pPr>
            <a:r>
              <a:rPr lang="en-US" sz="2400" b="1" noProof="0" dirty="0">
                <a:solidFill>
                  <a:srgbClr val="006F73"/>
                </a:solidFill>
                <a:latin typeface="Arial"/>
                <a:ea typeface="Arial"/>
                <a:cs typeface="Arial"/>
              </a:rPr>
              <a:t>Barriers to access</a:t>
            </a:r>
          </a:p>
        </p:txBody>
      </p:sp>
      <p:sp>
        <p:nvSpPr>
          <p:cNvPr id="7" name="Rectangle 6">
            <a:extLst>
              <a:ext uri="{FF2B5EF4-FFF2-40B4-BE49-F238E27FC236}">
                <a16:creationId xmlns:a16="http://schemas.microsoft.com/office/drawing/2014/main" id="{5131B86E-5B78-4C74-9173-49A8A2B42DB0}"/>
              </a:ext>
            </a:extLst>
          </p:cNvPr>
          <p:cNvSpPr>
            <a:spLocks noGrp="1"/>
          </p:cNvSpPr>
          <p:nvPr/>
        </p:nvSpPr>
        <p:spPr>
          <a:xfrm>
            <a:off x="609600" y="4438650"/>
            <a:ext cx="4857750" cy="1257300"/>
          </a:xfrm>
          <a:prstGeom prst="rect">
            <a:avLst/>
          </a:prstGeom>
          <a:noFill/>
          <a:ln w="0">
            <a:noFill/>
          </a:ln>
        </p:spPr>
        <p:txBody>
          <a:bodyPr>
            <a:noAutofit/>
          </a:bodyPr>
          <a:lstStyle/>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Devices, connectivity and communication needs</a:t>
            </a:r>
          </a:p>
        </p:txBody>
      </p:sp>
      <p:sp>
        <p:nvSpPr>
          <p:cNvPr id="8" name="Rectangle 7">
            <a:extLst>
              <a:ext uri="{FF2B5EF4-FFF2-40B4-BE49-F238E27FC236}">
                <a16:creationId xmlns:a16="http://schemas.microsoft.com/office/drawing/2014/main" id="{C17E68F0-FABB-44A6-850F-D883E62A7696}"/>
              </a:ext>
            </a:extLst>
          </p:cNvPr>
          <p:cNvSpPr>
            <a:spLocks noGrp="1"/>
          </p:cNvSpPr>
          <p:nvPr/>
        </p:nvSpPr>
        <p:spPr>
          <a:xfrm>
            <a:off x="6286500" y="3810000"/>
            <a:ext cx="4857750" cy="523875"/>
          </a:xfrm>
          <a:prstGeom prst="rect">
            <a:avLst/>
          </a:prstGeom>
          <a:noFill/>
          <a:ln w="0">
            <a:noFill/>
          </a:ln>
        </p:spPr>
        <p:txBody>
          <a:bodyPr>
            <a:noAutofit/>
          </a:bodyPr>
          <a:lstStyle/>
          <a:p>
            <a:pPr>
              <a:defRPr sz="2400" b="1">
                <a:solidFill>
                  <a:srgbClr val="006F73"/>
                </a:solidFill>
                <a:latin typeface="Arial"/>
                <a:ea typeface="Arial"/>
                <a:cs typeface="Arial"/>
              </a:defRPr>
            </a:pPr>
            <a:r>
              <a:rPr lang="en-US" sz="2400" b="1" noProof="0" dirty="0">
                <a:solidFill>
                  <a:srgbClr val="006F73"/>
                </a:solidFill>
                <a:latin typeface="Arial"/>
                <a:ea typeface="Arial"/>
                <a:cs typeface="Arial"/>
              </a:rPr>
              <a:t>Barriers to attendance</a:t>
            </a:r>
          </a:p>
        </p:txBody>
      </p:sp>
      <p:sp>
        <p:nvSpPr>
          <p:cNvPr id="9" name="Rectangle 8">
            <a:extLst>
              <a:ext uri="{FF2B5EF4-FFF2-40B4-BE49-F238E27FC236}">
                <a16:creationId xmlns:a16="http://schemas.microsoft.com/office/drawing/2014/main" id="{134C0E20-19D0-4661-B594-27DF656BD375}"/>
              </a:ext>
            </a:extLst>
          </p:cNvPr>
          <p:cNvSpPr>
            <a:spLocks noGrp="1"/>
          </p:cNvSpPr>
          <p:nvPr/>
        </p:nvSpPr>
        <p:spPr>
          <a:xfrm>
            <a:off x="6286500" y="4438650"/>
            <a:ext cx="4857750" cy="1257300"/>
          </a:xfrm>
          <a:prstGeom prst="rect">
            <a:avLst/>
          </a:prstGeom>
          <a:noFill/>
          <a:ln w="0">
            <a:noFill/>
          </a:ln>
        </p:spPr>
        <p:txBody>
          <a:bodyPr>
            <a:noAutofit/>
          </a:bodyPr>
          <a:lstStyle/>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Transport, scheduling and caring responsibilities</a:t>
            </a:r>
          </a:p>
        </p:txBody>
      </p:sp>
      <p:sp>
        <p:nvSpPr>
          <p:cNvPr id="10" name="Rectangle 9">
            <a:extLst>
              <a:ext uri="{FF2B5EF4-FFF2-40B4-BE49-F238E27FC236}">
                <a16:creationId xmlns:a16="http://schemas.microsoft.com/office/drawing/2014/main" id="{5C6FD0BE-31D6-4092-822F-78F8754324C9}"/>
              </a:ext>
            </a:extLst>
          </p:cNvPr>
          <p:cNvSpPr>
            <a:spLocks noGrp="1"/>
          </p:cNvSpPr>
          <p:nvPr/>
        </p:nvSpPr>
        <p:spPr>
          <a:xfrm>
            <a:off x="609600" y="5619750"/>
            <a:ext cx="10934700" cy="438150"/>
          </a:xfrm>
          <a:prstGeom prst="rect">
            <a:avLst/>
          </a:prstGeom>
          <a:noFill/>
          <a:ln w="0">
            <a:noFill/>
          </a:ln>
        </p:spPr>
        <p:txBody>
          <a:bodyPr>
            <a:noAutofit/>
          </a:bodyPr>
          <a:lstStyle/>
          <a:p>
            <a:pPr>
              <a:defRPr sz="2100" b="1">
                <a:solidFill>
                  <a:srgbClr val="BD664E"/>
                </a:solidFill>
                <a:latin typeface="Arial"/>
                <a:ea typeface="Arial"/>
                <a:cs typeface="Arial"/>
              </a:defRPr>
            </a:pPr>
            <a:r>
              <a:rPr lang="en-US" sz="2100" b="1" noProof="0" dirty="0">
                <a:solidFill>
                  <a:srgbClr val="BD664E"/>
                </a:solidFill>
                <a:latin typeface="Arial"/>
                <a:ea typeface="Arial"/>
                <a:cs typeface="Arial"/>
              </a:rPr>
              <a:t>Local tailoring and meaningful choice support participation</a:t>
            </a:r>
          </a:p>
        </p:txBody>
      </p:sp>
      <p:sp>
        <p:nvSpPr>
          <p:cNvPr id="11" name="Rectangle 10">
            <a:extLst>
              <a:ext uri="{FF2B5EF4-FFF2-40B4-BE49-F238E27FC236}">
                <a16:creationId xmlns:a16="http://schemas.microsoft.com/office/drawing/2014/main" id="{5BDDA353-60C7-4CCE-BCBA-EEF5C5200AAE}"/>
              </a:ext>
            </a:extLst>
          </p:cNvPr>
          <p:cNvSpPr>
            <a:spLocks noGrp="1"/>
          </p:cNvSpPr>
          <p:nvPr/>
        </p:nvSpPr>
        <p:spPr>
          <a:xfrm>
            <a:off x="609600" y="6324600"/>
            <a:ext cx="10191750" cy="352425"/>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(Brunton, </a:t>
            </a:r>
            <a:r>
              <a:rPr lang="en-US" sz="1350" b="0" noProof="0" dirty="0" err="1">
                <a:solidFill>
                  <a:srgbClr val="637573"/>
                </a:solidFill>
                <a:latin typeface="Arial"/>
                <a:ea typeface="Arial"/>
                <a:cs typeface="Arial"/>
              </a:rPr>
              <a:t>Soiland</a:t>
            </a:r>
            <a:r>
              <a:rPr lang="en-US" sz="1350" b="0" noProof="0" dirty="0">
                <a:solidFill>
                  <a:srgbClr val="637573"/>
                </a:solidFill>
                <a:latin typeface="Arial"/>
                <a:ea typeface="Arial"/>
                <a:cs typeface="Arial"/>
              </a:rPr>
              <a:t>-Reyes and Wilson, 2023; NHS England, n.d.)</a:t>
            </a:r>
          </a:p>
        </p:txBody>
      </p:sp>
      <p:sp>
        <p:nvSpPr>
          <p:cNvPr id="12" name="Rectangle 11">
            <a:extLst>
              <a:ext uri="{FF2B5EF4-FFF2-40B4-BE49-F238E27FC236}">
                <a16:creationId xmlns:a16="http://schemas.microsoft.com/office/drawing/2014/main" id="{D2A872AF-EC9D-4622-9D51-9C9516C6DD77}"/>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12</a:t>
            </a:r>
          </a:p>
        </p:txBody>
      </p:sp>
    </p:spTree>
    <p:extLst>
      <p:ext uri="{BB962C8B-B14F-4D97-AF65-F5344CB8AC3E}">
        <p14:creationId xmlns:p14="http://schemas.microsoft.com/office/powerpoint/2010/main" val="1804044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3F0EC"/>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FAF4E37-1C25-4D2C-86AE-E00B4E7CC37C}"/>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Economic and environmental sustainability</a:t>
            </a:r>
          </a:p>
        </p:txBody>
      </p:sp>
      <p:sp>
        <p:nvSpPr>
          <p:cNvPr id="2" name="Rectangle 1">
            <a:extLst>
              <a:ext uri="{FF2B5EF4-FFF2-40B4-BE49-F238E27FC236}">
                <a16:creationId xmlns:a16="http://schemas.microsoft.com/office/drawing/2014/main" id="{522FAA9D-1720-444F-88E6-4CE285E80DF7}"/>
              </a:ext>
            </a:extLst>
          </p:cNvPr>
          <p:cNvSpPr>
            <a:spLocks noGrp="1"/>
          </p:cNvSpPr>
          <p:nvPr/>
        </p:nvSpPr>
        <p:spPr>
          <a:xfrm>
            <a:off x="609600" y="1657350"/>
            <a:ext cx="6667500" cy="1095375"/>
          </a:xfrm>
          <a:prstGeom prst="rect">
            <a:avLst/>
          </a:prstGeom>
          <a:noFill/>
          <a:ln w="0">
            <a:noFill/>
          </a:ln>
        </p:spPr>
        <p:txBody>
          <a:bodyPr>
            <a:noAutofit/>
          </a:bodyPr>
          <a:lstStyle/>
          <a:p>
            <a:pPr>
              <a:defRPr sz="6150" b="1">
                <a:solidFill>
                  <a:srgbClr val="006F73"/>
                </a:solidFill>
                <a:latin typeface="Arial"/>
                <a:ea typeface="Arial"/>
                <a:cs typeface="Arial"/>
              </a:defRPr>
            </a:pPr>
            <a:r>
              <a:rPr lang="en-US" sz="6150" b="1" noProof="0" dirty="0">
                <a:solidFill>
                  <a:srgbClr val="006F73"/>
                </a:solidFill>
                <a:latin typeface="Arial"/>
                <a:ea typeface="Arial"/>
                <a:cs typeface="Arial"/>
              </a:rPr>
              <a:t>£135,755</a:t>
            </a:r>
          </a:p>
        </p:txBody>
      </p:sp>
      <p:sp>
        <p:nvSpPr>
          <p:cNvPr id="3" name="Rectangle 2">
            <a:extLst>
              <a:ext uri="{FF2B5EF4-FFF2-40B4-BE49-F238E27FC236}">
                <a16:creationId xmlns:a16="http://schemas.microsoft.com/office/drawing/2014/main" id="{1ECBBE63-46BF-4B48-8C80-200DD5098776}"/>
              </a:ext>
            </a:extLst>
          </p:cNvPr>
          <p:cNvSpPr>
            <a:spLocks noGrp="1"/>
          </p:cNvSpPr>
          <p:nvPr/>
        </p:nvSpPr>
        <p:spPr>
          <a:xfrm>
            <a:off x="666750" y="2943225"/>
            <a:ext cx="6762750" cy="466725"/>
          </a:xfrm>
          <a:prstGeom prst="rect">
            <a:avLst/>
          </a:prstGeom>
          <a:noFill/>
          <a:ln w="0">
            <a:noFill/>
          </a:ln>
        </p:spPr>
        <p:txBody>
          <a:bodyPr>
            <a:noAutofit/>
          </a:bodyPr>
          <a:lstStyle/>
          <a:p>
            <a:pPr>
              <a:defRPr sz="2250" b="0">
                <a:solidFill>
                  <a:srgbClr val="203B3C"/>
                </a:solidFill>
                <a:latin typeface="Arial"/>
                <a:ea typeface="Arial"/>
                <a:cs typeface="Arial"/>
              </a:defRPr>
            </a:pPr>
            <a:r>
              <a:rPr lang="en-US" sz="2250" b="0" noProof="0" dirty="0">
                <a:solidFill>
                  <a:srgbClr val="203B3C"/>
                </a:solidFill>
                <a:latin typeface="Arial"/>
                <a:ea typeface="Arial"/>
                <a:cs typeface="Arial"/>
              </a:rPr>
              <a:t>modelled savings per 1,000 referrals</a:t>
            </a:r>
          </a:p>
        </p:txBody>
      </p:sp>
      <p:sp>
        <p:nvSpPr>
          <p:cNvPr id="4" name="Rectangle 3">
            <a:extLst>
              <a:ext uri="{FF2B5EF4-FFF2-40B4-BE49-F238E27FC236}">
                <a16:creationId xmlns:a16="http://schemas.microsoft.com/office/drawing/2014/main" id="{020E54EE-47BE-486D-9D8C-C5DD748A58E2}"/>
              </a:ext>
            </a:extLst>
          </p:cNvPr>
          <p:cNvSpPr>
            <a:spLocks noGrp="1"/>
          </p:cNvSpPr>
          <p:nvPr/>
        </p:nvSpPr>
        <p:spPr>
          <a:xfrm>
            <a:off x="8191500" y="1733550"/>
            <a:ext cx="3238500" cy="942975"/>
          </a:xfrm>
          <a:prstGeom prst="rect">
            <a:avLst/>
          </a:prstGeom>
          <a:noFill/>
          <a:ln w="0">
            <a:noFill/>
          </a:ln>
        </p:spPr>
        <p:txBody>
          <a:bodyPr>
            <a:noAutofit/>
          </a:bodyPr>
          <a:lstStyle/>
          <a:p>
            <a:pPr>
              <a:defRPr sz="5625" b="1">
                <a:solidFill>
                  <a:srgbClr val="69866C"/>
                </a:solidFill>
                <a:latin typeface="Arial"/>
                <a:ea typeface="Arial"/>
                <a:cs typeface="Arial"/>
              </a:defRPr>
            </a:pPr>
            <a:r>
              <a:rPr lang="en-US" sz="5625" b="1" noProof="0" dirty="0">
                <a:solidFill>
                  <a:srgbClr val="69866C"/>
                </a:solidFill>
                <a:latin typeface="Arial"/>
                <a:ea typeface="Arial"/>
                <a:cs typeface="Arial"/>
              </a:rPr>
              <a:t>40.8</a:t>
            </a:r>
          </a:p>
        </p:txBody>
      </p:sp>
      <p:sp>
        <p:nvSpPr>
          <p:cNvPr id="5" name="Rectangle 4">
            <a:extLst>
              <a:ext uri="{FF2B5EF4-FFF2-40B4-BE49-F238E27FC236}">
                <a16:creationId xmlns:a16="http://schemas.microsoft.com/office/drawing/2014/main" id="{412822D4-94F2-43EB-83B8-FD00F79169B0}"/>
              </a:ext>
            </a:extLst>
          </p:cNvPr>
          <p:cNvSpPr>
            <a:spLocks noGrp="1"/>
          </p:cNvSpPr>
          <p:nvPr/>
        </p:nvSpPr>
        <p:spPr>
          <a:xfrm>
            <a:off x="8191500" y="2943225"/>
            <a:ext cx="3238500" cy="1000125"/>
          </a:xfrm>
          <a:prstGeom prst="rect">
            <a:avLst/>
          </a:prstGeom>
          <a:noFill/>
          <a:ln w="0">
            <a:noFill/>
          </a:ln>
        </p:spPr>
        <p:txBody>
          <a:bodyPr>
            <a:noAutofit/>
          </a:bodyPr>
          <a:lstStyle/>
          <a:p>
            <a:pPr>
              <a:defRPr sz="2325" b="0">
                <a:solidFill>
                  <a:srgbClr val="203B3C"/>
                </a:solidFill>
                <a:latin typeface="Arial"/>
                <a:ea typeface="Arial"/>
                <a:cs typeface="Arial"/>
              </a:defRPr>
            </a:pPr>
            <a:r>
              <a:rPr lang="en-US" sz="2325" b="0" noProof="0" dirty="0">
                <a:solidFill>
                  <a:srgbClr val="203B3C"/>
                </a:solidFill>
                <a:latin typeface="Arial"/>
                <a:ea typeface="Arial"/>
                <a:cs typeface="Arial"/>
              </a:rPr>
              <a:t>additional QALYs</a:t>
            </a:r>
          </a:p>
          <a:p>
            <a:pPr>
              <a:defRPr sz="2325" b="0">
                <a:solidFill>
                  <a:srgbClr val="203B3C"/>
                </a:solidFill>
                <a:latin typeface="Arial"/>
                <a:ea typeface="Arial"/>
                <a:cs typeface="Arial"/>
              </a:defRPr>
            </a:pPr>
            <a:r>
              <a:rPr lang="en-US" sz="2325" b="0" noProof="0" dirty="0">
                <a:solidFill>
                  <a:srgbClr val="203B3C"/>
                </a:solidFill>
                <a:latin typeface="Arial"/>
                <a:ea typeface="Arial"/>
                <a:cs typeface="Arial"/>
              </a:rPr>
              <a:t>over 35 years</a:t>
            </a:r>
          </a:p>
        </p:txBody>
      </p:sp>
      <p:sp>
        <p:nvSpPr>
          <p:cNvPr id="6" name="Rectangle 5">
            <a:extLst>
              <a:ext uri="{FF2B5EF4-FFF2-40B4-BE49-F238E27FC236}">
                <a16:creationId xmlns:a16="http://schemas.microsoft.com/office/drawing/2014/main" id="{C6B53146-3AAE-4516-B425-2DA5B5D28F54}"/>
              </a:ext>
            </a:extLst>
          </p:cNvPr>
          <p:cNvSpPr>
            <a:spLocks noGrp="1"/>
          </p:cNvSpPr>
          <p:nvPr/>
        </p:nvSpPr>
        <p:spPr>
          <a:xfrm>
            <a:off x="609600" y="4133850"/>
            <a:ext cx="5286375" cy="457200"/>
          </a:xfrm>
          <a:prstGeom prst="rect">
            <a:avLst/>
          </a:prstGeom>
          <a:noFill/>
          <a:ln w="0">
            <a:noFill/>
          </a:ln>
        </p:spPr>
        <p:txBody>
          <a:bodyPr>
            <a:noAutofit/>
          </a:bodyPr>
          <a:lstStyle/>
          <a:p>
            <a:pPr>
              <a:defRPr sz="2325" b="1">
                <a:solidFill>
                  <a:srgbClr val="006F73"/>
                </a:solidFill>
                <a:latin typeface="Arial"/>
                <a:ea typeface="Arial"/>
                <a:cs typeface="Arial"/>
              </a:defRPr>
            </a:pPr>
            <a:r>
              <a:rPr lang="en-US" sz="2325" b="1" noProof="0" dirty="0">
                <a:solidFill>
                  <a:srgbClr val="006F73"/>
                </a:solidFill>
                <a:latin typeface="Arial"/>
                <a:ea typeface="Arial"/>
                <a:cs typeface="Arial"/>
              </a:rPr>
              <a:t>Economic value</a:t>
            </a:r>
          </a:p>
        </p:txBody>
      </p:sp>
      <p:sp>
        <p:nvSpPr>
          <p:cNvPr id="7" name="Rectangle 6">
            <a:extLst>
              <a:ext uri="{FF2B5EF4-FFF2-40B4-BE49-F238E27FC236}">
                <a16:creationId xmlns:a16="http://schemas.microsoft.com/office/drawing/2014/main" id="{D69847B8-920A-4FED-A5A5-427172BDDDED}"/>
              </a:ext>
            </a:extLst>
          </p:cNvPr>
          <p:cNvSpPr>
            <a:spLocks noGrp="1"/>
          </p:cNvSpPr>
          <p:nvPr/>
        </p:nvSpPr>
        <p:spPr>
          <a:xfrm>
            <a:off x="609600" y="4733925"/>
            <a:ext cx="5524500" cy="962025"/>
          </a:xfrm>
          <a:prstGeom prst="rect">
            <a:avLst/>
          </a:prstGeom>
          <a:noFill/>
          <a:ln w="0">
            <a:noFill/>
          </a:ln>
        </p:spPr>
        <p:txBody>
          <a:bodyPr>
            <a:noAutofit/>
          </a:bodyPr>
          <a:lstStyle/>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Projections depend on assumptions.</a:t>
            </a:r>
          </a:p>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Upfront funding remains necessary.</a:t>
            </a:r>
          </a:p>
        </p:txBody>
      </p:sp>
      <p:sp>
        <p:nvSpPr>
          <p:cNvPr id="8" name="Rectangle 7">
            <a:extLst>
              <a:ext uri="{FF2B5EF4-FFF2-40B4-BE49-F238E27FC236}">
                <a16:creationId xmlns:a16="http://schemas.microsoft.com/office/drawing/2014/main" id="{31F5F3A6-B3FD-4121-9C64-534562B7D649}"/>
              </a:ext>
            </a:extLst>
          </p:cNvPr>
          <p:cNvSpPr>
            <a:spLocks noGrp="1"/>
          </p:cNvSpPr>
          <p:nvPr/>
        </p:nvSpPr>
        <p:spPr>
          <a:xfrm>
            <a:off x="6667500" y="4133850"/>
            <a:ext cx="4857750" cy="457200"/>
          </a:xfrm>
          <a:prstGeom prst="rect">
            <a:avLst/>
          </a:prstGeom>
          <a:noFill/>
          <a:ln w="0">
            <a:noFill/>
          </a:ln>
        </p:spPr>
        <p:txBody>
          <a:bodyPr>
            <a:noAutofit/>
          </a:bodyPr>
          <a:lstStyle/>
          <a:p>
            <a:pPr>
              <a:defRPr sz="2325" b="1">
                <a:solidFill>
                  <a:srgbClr val="006F73"/>
                </a:solidFill>
                <a:latin typeface="Arial"/>
                <a:ea typeface="Arial"/>
                <a:cs typeface="Arial"/>
              </a:defRPr>
            </a:pPr>
            <a:r>
              <a:rPr lang="en-US" sz="2325" b="1" noProof="0" dirty="0">
                <a:solidFill>
                  <a:srgbClr val="006F73"/>
                </a:solidFill>
                <a:latin typeface="Arial"/>
                <a:ea typeface="Arial"/>
                <a:cs typeface="Arial"/>
              </a:rPr>
              <a:t>Environmental responsibility</a:t>
            </a:r>
          </a:p>
        </p:txBody>
      </p:sp>
      <p:sp>
        <p:nvSpPr>
          <p:cNvPr id="9" name="Rectangle 8">
            <a:extLst>
              <a:ext uri="{FF2B5EF4-FFF2-40B4-BE49-F238E27FC236}">
                <a16:creationId xmlns:a16="http://schemas.microsoft.com/office/drawing/2014/main" id="{880B6FD6-6531-4F81-BF12-8180113EAAD0}"/>
              </a:ext>
            </a:extLst>
          </p:cNvPr>
          <p:cNvSpPr>
            <a:spLocks noGrp="1"/>
          </p:cNvSpPr>
          <p:nvPr/>
        </p:nvSpPr>
        <p:spPr>
          <a:xfrm>
            <a:off x="6667500" y="4733925"/>
            <a:ext cx="4810125" cy="1095375"/>
          </a:xfrm>
          <a:prstGeom prst="rect">
            <a:avLst/>
          </a:prstGeom>
          <a:noFill/>
          <a:ln w="0">
            <a:noFill/>
          </a:ln>
        </p:spPr>
        <p:txBody>
          <a:bodyPr>
            <a:noAutofit/>
          </a:bodyPr>
          <a:lstStyle/>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NHS targets: 2040 and 2045.</a:t>
            </a:r>
          </a:p>
          <a:p>
            <a:pPr>
              <a:defRPr sz="2175" b="0">
                <a:solidFill>
                  <a:srgbClr val="203B3C"/>
                </a:solidFill>
                <a:latin typeface="Arial"/>
                <a:ea typeface="Arial"/>
                <a:cs typeface="Arial"/>
              </a:defRPr>
            </a:pPr>
            <a:r>
              <a:rPr lang="en-US" sz="2175" b="0" noProof="0" dirty="0">
                <a:solidFill>
                  <a:srgbClr val="203B3C"/>
                </a:solidFill>
                <a:latin typeface="Arial"/>
                <a:ea typeface="Arial"/>
                <a:cs typeface="Arial"/>
              </a:rPr>
              <a:t>The </a:t>
            </a:r>
            <a:r>
              <a:rPr lang="en-US" sz="2175" b="0" noProof="0" dirty="0" err="1">
                <a:solidFill>
                  <a:srgbClr val="203B3C"/>
                </a:solidFill>
                <a:latin typeface="Arial"/>
                <a:ea typeface="Arial"/>
                <a:cs typeface="Arial"/>
              </a:rPr>
              <a:t>programme’s</a:t>
            </a:r>
            <a:r>
              <a:rPr lang="en-US" sz="2175" b="0" noProof="0" dirty="0">
                <a:solidFill>
                  <a:srgbClr val="203B3C"/>
                </a:solidFill>
                <a:latin typeface="Arial"/>
                <a:ea typeface="Arial"/>
                <a:cs typeface="Arial"/>
              </a:rPr>
              <a:t> carbon impact needs measurement.</a:t>
            </a:r>
          </a:p>
        </p:txBody>
      </p:sp>
      <p:sp>
        <p:nvSpPr>
          <p:cNvPr id="10" name="Rectangle 9">
            <a:extLst>
              <a:ext uri="{FF2B5EF4-FFF2-40B4-BE49-F238E27FC236}">
                <a16:creationId xmlns:a16="http://schemas.microsoft.com/office/drawing/2014/main" id="{934D92D4-4207-4D3D-8285-7BEBFBFEDBAC}"/>
              </a:ext>
            </a:extLst>
          </p:cNvPr>
          <p:cNvSpPr>
            <a:spLocks noGrp="1"/>
          </p:cNvSpPr>
          <p:nvPr/>
        </p:nvSpPr>
        <p:spPr>
          <a:xfrm>
            <a:off x="609600" y="6324600"/>
            <a:ext cx="10191750" cy="352425"/>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(McManus, 2024; NHS England, 2022)</a:t>
            </a:r>
          </a:p>
        </p:txBody>
      </p:sp>
      <p:sp>
        <p:nvSpPr>
          <p:cNvPr id="11" name="Rectangle 10">
            <a:extLst>
              <a:ext uri="{FF2B5EF4-FFF2-40B4-BE49-F238E27FC236}">
                <a16:creationId xmlns:a16="http://schemas.microsoft.com/office/drawing/2014/main" id="{F50FCBB8-AEB9-4A28-89D4-59D8E06EE5D7}"/>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13</a:t>
            </a:r>
          </a:p>
        </p:txBody>
      </p:sp>
    </p:spTree>
    <p:extLst>
      <p:ext uri="{BB962C8B-B14F-4D97-AF65-F5344CB8AC3E}">
        <p14:creationId xmlns:p14="http://schemas.microsoft.com/office/powerpoint/2010/main" val="1705791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FEAF4"/>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E3DDDA1-9556-45D5-9F7C-C64C4385475A}"/>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Recommendations and accountable evaluation</a:t>
            </a:r>
          </a:p>
        </p:txBody>
      </p:sp>
      <p:graphicFrame>
        <p:nvGraphicFramePr>
          <p:cNvPr id="6" name="Table 5"/>
          <p:cNvGraphicFramePr/>
          <p:nvPr>
            <p:extLst>
              <p:ext uri="{D42A27DB-BD31-4B8C-83A1-F6EECF244321}">
                <p14:modId xmlns:p14="http://schemas.microsoft.com/office/powerpoint/2010/main" val="2510849269"/>
              </p:ext>
            </p:extLst>
          </p:nvPr>
        </p:nvGraphicFramePr>
        <p:xfrm>
          <a:off x="609600" y="1695450"/>
          <a:ext cx="10972800" cy="3952875"/>
        </p:xfrm>
        <a:graphic>
          <a:graphicData uri="http://schemas.openxmlformats.org/drawingml/2006/table">
            <a:tbl>
              <a:tblPr/>
              <a:tblGrid>
                <a:gridCol w="257175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gridCol w="4210050">
                  <a:extLst>
                    <a:ext uri="{9D8B030D-6E8A-4147-A177-3AD203B41FA5}">
                      <a16:colId xmlns:a16="http://schemas.microsoft.com/office/drawing/2014/main" val="20002"/>
                    </a:ext>
                  </a:extLst>
                </a:gridCol>
              </a:tblGrid>
              <a:tr h="790575">
                <a:tc>
                  <a:txBody>
                    <a:bodyPr/>
                    <a:lstStyle/>
                    <a:p>
                      <a:r>
                        <a:rPr lang="en-US" sz="1950" b="1" noProof="0" dirty="0">
                          <a:solidFill>
                            <a:srgbClr val="FFFFFF"/>
                          </a:solidFill>
                          <a:latin typeface="Arial"/>
                          <a:ea typeface="Arial"/>
                          <a:cs typeface="Arial"/>
                        </a:rPr>
                        <a:t>Level and owner</a:t>
                      </a:r>
                    </a:p>
                  </a:txBody>
                  <a:tcPr>
                    <a:solidFill>
                      <a:srgbClr val="006F73"/>
                    </a:solidFill>
                  </a:tcPr>
                </a:tc>
                <a:tc>
                  <a:txBody>
                    <a:bodyPr/>
                    <a:lstStyle/>
                    <a:p>
                      <a:r>
                        <a:rPr lang="en-US" sz="1950" b="1" noProof="0" dirty="0">
                          <a:solidFill>
                            <a:srgbClr val="FFFFFF"/>
                          </a:solidFill>
                          <a:latin typeface="Arial"/>
                          <a:ea typeface="Arial"/>
                          <a:cs typeface="Arial"/>
                        </a:rPr>
                        <a:t>Proposed action</a:t>
                      </a:r>
                    </a:p>
                  </a:txBody>
                  <a:tcPr>
                    <a:solidFill>
                      <a:srgbClr val="006F73"/>
                    </a:solidFill>
                  </a:tcPr>
                </a:tc>
                <a:tc>
                  <a:txBody>
                    <a:bodyPr/>
                    <a:lstStyle/>
                    <a:p>
                      <a:r>
                        <a:rPr lang="en-US" sz="1950" b="1" noProof="0" dirty="0">
                          <a:solidFill>
                            <a:srgbClr val="FFFFFF"/>
                          </a:solidFill>
                          <a:latin typeface="Arial"/>
                          <a:ea typeface="Arial"/>
                          <a:cs typeface="Arial"/>
                        </a:rPr>
                        <a:t>Review measure</a:t>
                      </a:r>
                    </a:p>
                  </a:txBody>
                  <a:tcPr>
                    <a:solidFill>
                      <a:srgbClr val="006F73"/>
                    </a:solidFill>
                  </a:tcPr>
                </a:tc>
                <a:extLst>
                  <a:ext uri="{0D108BD9-81ED-4DB2-BD59-A6C34878D82A}">
                    <a16:rowId xmlns:a16="http://schemas.microsoft.com/office/drawing/2014/main" val="10000"/>
                  </a:ext>
                </a:extLst>
              </a:tr>
              <a:tr h="790575">
                <a:tc>
                  <a:txBody>
                    <a:bodyPr/>
                    <a:lstStyle/>
                    <a:p>
                      <a:r>
                        <a:rPr lang="en-US" sz="1950" b="0" noProof="0" dirty="0">
                          <a:solidFill>
                            <a:srgbClr val="203B3C"/>
                          </a:solidFill>
                          <a:latin typeface="Arial"/>
                          <a:ea typeface="Arial"/>
                          <a:cs typeface="Arial"/>
                        </a:rPr>
                        <a:t>Local commissioners + partners</a:t>
                      </a:r>
                    </a:p>
                  </a:txBody>
                  <a:tcPr>
                    <a:solidFill>
                      <a:srgbClr val="EFF3EA"/>
                    </a:solidFill>
                  </a:tcPr>
                </a:tc>
                <a:tc>
                  <a:txBody>
                    <a:bodyPr/>
                    <a:lstStyle/>
                    <a:p>
                      <a:r>
                        <a:rPr lang="en-US" sz="1950" b="0" noProof="0" dirty="0">
                          <a:solidFill>
                            <a:srgbClr val="203B3C"/>
                          </a:solidFill>
                          <a:latin typeface="Arial"/>
                          <a:ea typeface="Arial"/>
                          <a:cs typeface="Arial"/>
                        </a:rPr>
                        <a:t>Fund interpretation, access and flexible sessions</a:t>
                      </a:r>
                    </a:p>
                  </a:txBody>
                  <a:tcPr>
                    <a:solidFill>
                      <a:srgbClr val="EFF3EA"/>
                    </a:solidFill>
                  </a:tcPr>
                </a:tc>
                <a:tc>
                  <a:txBody>
                    <a:bodyPr/>
                    <a:lstStyle/>
                    <a:p>
                      <a:r>
                        <a:rPr lang="en-US" sz="1950" b="0" noProof="0" dirty="0">
                          <a:solidFill>
                            <a:srgbClr val="203B3C"/>
                          </a:solidFill>
                          <a:latin typeface="Arial"/>
                          <a:ea typeface="Arial"/>
                          <a:cs typeface="Arial"/>
                        </a:rPr>
                        <a:t>Quarterly uptake and completion gaps</a:t>
                      </a:r>
                    </a:p>
                  </a:txBody>
                  <a:tcPr>
                    <a:solidFill>
                      <a:srgbClr val="EFF3EA"/>
                    </a:solidFill>
                  </a:tcPr>
                </a:tc>
                <a:extLst>
                  <a:ext uri="{0D108BD9-81ED-4DB2-BD59-A6C34878D82A}">
                    <a16:rowId xmlns:a16="http://schemas.microsoft.com/office/drawing/2014/main" val="10001"/>
                  </a:ext>
                </a:extLst>
              </a:tr>
              <a:tr h="790575">
                <a:tc>
                  <a:txBody>
                    <a:bodyPr/>
                    <a:lstStyle/>
                    <a:p>
                      <a:r>
                        <a:rPr lang="en-US" sz="1950" b="0" noProof="0" dirty="0">
                          <a:solidFill>
                            <a:srgbClr val="203B3C"/>
                          </a:solidFill>
                          <a:latin typeface="Arial"/>
                          <a:ea typeface="Arial"/>
                          <a:cs typeface="Arial"/>
                        </a:rPr>
                        <a:t>Providers + participants</a:t>
                      </a:r>
                    </a:p>
                  </a:txBody>
                  <a:tcPr>
                    <a:solidFill>
                      <a:srgbClr val="E3F0EC"/>
                    </a:solidFill>
                  </a:tcPr>
                </a:tc>
                <a:tc>
                  <a:txBody>
                    <a:bodyPr/>
                    <a:lstStyle/>
                    <a:p>
                      <a:r>
                        <a:rPr lang="en-US" sz="1950" b="0" noProof="0" dirty="0">
                          <a:solidFill>
                            <a:srgbClr val="203B3C"/>
                          </a:solidFill>
                          <a:latin typeface="Arial"/>
                          <a:ea typeface="Arial"/>
                          <a:cs typeface="Arial"/>
                        </a:rPr>
                        <a:t>Offer delivery choice and support</a:t>
                      </a:r>
                    </a:p>
                  </a:txBody>
                  <a:tcPr>
                    <a:solidFill>
                      <a:srgbClr val="E3F0EC"/>
                    </a:solidFill>
                  </a:tcPr>
                </a:tc>
                <a:tc>
                  <a:txBody>
                    <a:bodyPr/>
                    <a:lstStyle/>
                    <a:p>
                      <a:r>
                        <a:rPr lang="en-US" sz="1950" b="0" noProof="0" dirty="0">
                          <a:solidFill>
                            <a:srgbClr val="203B3C"/>
                          </a:solidFill>
                          <a:latin typeface="Arial"/>
                          <a:ea typeface="Arial"/>
                          <a:cs typeface="Arial"/>
                        </a:rPr>
                        <a:t>Wellbeing and experience at entry and exit</a:t>
                      </a:r>
                    </a:p>
                  </a:txBody>
                  <a:tcPr>
                    <a:solidFill>
                      <a:srgbClr val="E3F0EC"/>
                    </a:solidFill>
                  </a:tcPr>
                </a:tc>
                <a:extLst>
                  <a:ext uri="{0D108BD9-81ED-4DB2-BD59-A6C34878D82A}">
                    <a16:rowId xmlns:a16="http://schemas.microsoft.com/office/drawing/2014/main" val="10002"/>
                  </a:ext>
                </a:extLst>
              </a:tr>
              <a:tr h="790575">
                <a:tc>
                  <a:txBody>
                    <a:bodyPr/>
                    <a:lstStyle/>
                    <a:p>
                      <a:r>
                        <a:rPr lang="en-US" sz="1950" b="0" noProof="0" dirty="0">
                          <a:solidFill>
                            <a:srgbClr val="203B3C"/>
                          </a:solidFill>
                          <a:latin typeface="Arial"/>
                          <a:ea typeface="Arial"/>
                          <a:cs typeface="Arial"/>
                        </a:rPr>
                        <a:t>National commissioners</a:t>
                      </a:r>
                    </a:p>
                  </a:txBody>
                  <a:tcPr>
                    <a:solidFill>
                      <a:srgbClr val="EFF3EA"/>
                    </a:solidFill>
                  </a:tcPr>
                </a:tc>
                <a:tc>
                  <a:txBody>
                    <a:bodyPr/>
                    <a:lstStyle/>
                    <a:p>
                      <a:r>
                        <a:rPr lang="en-US" sz="1950" b="0" noProof="0" dirty="0">
                          <a:solidFill>
                            <a:srgbClr val="203B3C"/>
                          </a:solidFill>
                          <a:latin typeface="Arial"/>
                          <a:ea typeface="Arial"/>
                          <a:cs typeface="Arial"/>
                        </a:rPr>
                        <a:t>Align contracts with equitable outcomes</a:t>
                      </a:r>
                    </a:p>
                  </a:txBody>
                  <a:tcPr>
                    <a:solidFill>
                      <a:srgbClr val="EFF3EA"/>
                    </a:solidFill>
                  </a:tcPr>
                </a:tc>
                <a:tc>
                  <a:txBody>
                    <a:bodyPr/>
                    <a:lstStyle/>
                    <a:p>
                      <a:r>
                        <a:rPr lang="en-US" sz="1950" b="0" noProof="0" dirty="0">
                          <a:solidFill>
                            <a:srgbClr val="203B3C"/>
                          </a:solidFill>
                          <a:latin typeface="Arial"/>
                          <a:ea typeface="Arial"/>
                          <a:cs typeface="Arial"/>
                        </a:rPr>
                        <a:t>Clinical results by deprivation and ethnicity</a:t>
                      </a:r>
                    </a:p>
                  </a:txBody>
                  <a:tcPr>
                    <a:solidFill>
                      <a:srgbClr val="EFF3EA"/>
                    </a:solidFill>
                  </a:tcPr>
                </a:tc>
                <a:extLst>
                  <a:ext uri="{0D108BD9-81ED-4DB2-BD59-A6C34878D82A}">
                    <a16:rowId xmlns:a16="http://schemas.microsoft.com/office/drawing/2014/main" val="10003"/>
                  </a:ext>
                </a:extLst>
              </a:tr>
              <a:tr h="790575">
                <a:tc>
                  <a:txBody>
                    <a:bodyPr/>
                    <a:lstStyle/>
                    <a:p>
                      <a:r>
                        <a:rPr lang="en-US" sz="1950" b="0" noProof="0" dirty="0">
                          <a:solidFill>
                            <a:srgbClr val="203B3C"/>
                          </a:solidFill>
                          <a:latin typeface="Arial"/>
                          <a:ea typeface="Arial"/>
                          <a:cs typeface="Arial"/>
                        </a:rPr>
                        <a:t>NHS + evaluation partners</a:t>
                      </a:r>
                    </a:p>
                  </a:txBody>
                  <a:tcPr>
                    <a:solidFill>
                      <a:srgbClr val="E3F0EC"/>
                    </a:solidFill>
                  </a:tcPr>
                </a:tc>
                <a:tc>
                  <a:txBody>
                    <a:bodyPr/>
                    <a:lstStyle/>
                    <a:p>
                      <a:r>
                        <a:rPr lang="en-US" sz="1950" b="0" noProof="0" dirty="0">
                          <a:solidFill>
                            <a:srgbClr val="203B3C"/>
                          </a:solidFill>
                          <a:latin typeface="Arial"/>
                          <a:ea typeface="Arial"/>
                          <a:cs typeface="Arial"/>
                        </a:rPr>
                        <a:t>Evaluate resources and emissions</a:t>
                      </a:r>
                    </a:p>
                  </a:txBody>
                  <a:tcPr>
                    <a:solidFill>
                      <a:srgbClr val="E3F0EC"/>
                    </a:solidFill>
                  </a:tcPr>
                </a:tc>
                <a:tc>
                  <a:txBody>
                    <a:bodyPr/>
                    <a:lstStyle/>
                    <a:p>
                      <a:r>
                        <a:rPr lang="en-US" sz="1950" b="0" noProof="0" dirty="0">
                          <a:solidFill>
                            <a:srgbClr val="203B3C"/>
                          </a:solidFill>
                          <a:latin typeface="Arial"/>
                          <a:ea typeface="Arial"/>
                          <a:cs typeface="Arial"/>
                        </a:rPr>
                        <a:t>Cost and </a:t>
                      </a:r>
                      <a:r>
                        <a:rPr lang="en-US" sz="1950" b="0" noProof="0" dirty="0" err="1">
                          <a:solidFill>
                            <a:srgbClr val="203B3C"/>
                          </a:solidFill>
                          <a:latin typeface="Arial"/>
                          <a:ea typeface="Arial"/>
                          <a:cs typeface="Arial"/>
                        </a:rPr>
                        <a:t>CO₂e</a:t>
                      </a:r>
                      <a:r>
                        <a:rPr lang="en-US" sz="1950" b="0" noProof="0" dirty="0">
                          <a:solidFill>
                            <a:srgbClr val="203B3C"/>
                          </a:solidFill>
                          <a:latin typeface="Arial"/>
                          <a:ea typeface="Arial"/>
                          <a:cs typeface="Arial"/>
                        </a:rPr>
                        <a:t> per sustained participant</a:t>
                      </a:r>
                    </a:p>
                  </a:txBody>
                  <a:tcPr>
                    <a:solidFill>
                      <a:srgbClr val="E3F0EC"/>
                    </a:solidFill>
                  </a:tcPr>
                </a:tc>
                <a:extLst>
                  <a:ext uri="{0D108BD9-81ED-4DB2-BD59-A6C34878D82A}">
                    <a16:rowId xmlns:a16="http://schemas.microsoft.com/office/drawing/2014/main" val="10004"/>
                  </a:ext>
                </a:extLst>
              </a:tr>
            </a:tbl>
          </a:graphicData>
        </a:graphic>
      </p:graphicFrame>
      <p:sp>
        <p:nvSpPr>
          <p:cNvPr id="3" name="Rectangle 2">
            <a:extLst>
              <a:ext uri="{FF2B5EF4-FFF2-40B4-BE49-F238E27FC236}">
                <a16:creationId xmlns:a16="http://schemas.microsoft.com/office/drawing/2014/main" id="{178C949F-C81C-497A-B1F2-0F6896061C9B}"/>
              </a:ext>
            </a:extLst>
          </p:cNvPr>
          <p:cNvSpPr>
            <a:spLocks noGrp="1"/>
          </p:cNvSpPr>
          <p:nvPr/>
        </p:nvSpPr>
        <p:spPr>
          <a:xfrm>
            <a:off x="609600" y="6324600"/>
            <a:ext cx="10191750" cy="352425"/>
          </a:xfrm>
          <a:prstGeom prst="rect">
            <a:avLst/>
          </a:prstGeom>
          <a:noFill/>
          <a:ln w="0">
            <a:noFill/>
          </a:ln>
        </p:spPr>
        <p:txBody>
          <a:bodyPr>
            <a:noAutofit/>
          </a:bodyPr>
          <a:lstStyle/>
          <a:p>
            <a:pPr>
              <a:defRPr sz="1275" b="0">
                <a:solidFill>
                  <a:srgbClr val="637573"/>
                </a:solidFill>
                <a:latin typeface="Arial"/>
                <a:ea typeface="Arial"/>
                <a:cs typeface="Arial"/>
              </a:defRPr>
            </a:pPr>
            <a:r>
              <a:rPr lang="en-US" sz="1275" b="0" noProof="0" dirty="0">
                <a:solidFill>
                  <a:srgbClr val="637573"/>
                </a:solidFill>
                <a:latin typeface="Arial"/>
                <a:ea typeface="Arial"/>
                <a:cs typeface="Arial"/>
              </a:rPr>
              <a:t>(Chatzi et al., 2023; Brunton, </a:t>
            </a:r>
            <a:r>
              <a:rPr lang="en-US" sz="1275" b="0" noProof="0" dirty="0" err="1">
                <a:solidFill>
                  <a:srgbClr val="637573"/>
                </a:solidFill>
                <a:latin typeface="Arial"/>
                <a:ea typeface="Arial"/>
                <a:cs typeface="Arial"/>
              </a:rPr>
              <a:t>Soiland</a:t>
            </a:r>
            <a:r>
              <a:rPr lang="en-US" sz="1275" b="0" noProof="0" dirty="0">
                <a:solidFill>
                  <a:srgbClr val="637573"/>
                </a:solidFill>
                <a:latin typeface="Arial"/>
                <a:ea typeface="Arial"/>
                <a:cs typeface="Arial"/>
              </a:rPr>
              <a:t>-Reyes and Wilson, 2023; ONS, 2025; NHS England, 2022)</a:t>
            </a:r>
          </a:p>
        </p:txBody>
      </p:sp>
      <p:sp>
        <p:nvSpPr>
          <p:cNvPr id="4" name="Rectangle 3">
            <a:extLst>
              <a:ext uri="{FF2B5EF4-FFF2-40B4-BE49-F238E27FC236}">
                <a16:creationId xmlns:a16="http://schemas.microsoft.com/office/drawing/2014/main" id="{5C4BEADB-E2E1-4BC2-BF98-BD6848A7B31D}"/>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14</a:t>
            </a:r>
          </a:p>
        </p:txBody>
      </p:sp>
    </p:spTree>
    <p:extLst>
      <p:ext uri="{BB962C8B-B14F-4D97-AF65-F5344CB8AC3E}">
        <p14:creationId xmlns:p14="http://schemas.microsoft.com/office/powerpoint/2010/main" val="5596706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9EADB"/>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40D8A55-923A-4973-9EFD-3B01C07CF368}"/>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Conclusion</a:t>
            </a:r>
          </a:p>
        </p:txBody>
      </p:sp>
      <p:sp>
        <p:nvSpPr>
          <p:cNvPr id="2" name="Rectangle 1">
            <a:extLst>
              <a:ext uri="{FF2B5EF4-FFF2-40B4-BE49-F238E27FC236}">
                <a16:creationId xmlns:a16="http://schemas.microsoft.com/office/drawing/2014/main" id="{B228BB47-F1C3-4DDE-8789-B32C5D4FF54E}"/>
              </a:ext>
            </a:extLst>
          </p:cNvPr>
          <p:cNvSpPr>
            <a:spLocks noGrp="1"/>
          </p:cNvSpPr>
          <p:nvPr/>
        </p:nvSpPr>
        <p:spPr>
          <a:xfrm>
            <a:off x="609600" y="1714500"/>
            <a:ext cx="10953750" cy="1390650"/>
          </a:xfrm>
          <a:prstGeom prst="rect">
            <a:avLst/>
          </a:prstGeom>
          <a:noFill/>
          <a:ln w="0">
            <a:noFill/>
          </a:ln>
        </p:spPr>
        <p:txBody>
          <a:bodyPr>
            <a:noAutofit/>
          </a:bodyPr>
          <a:lstStyle/>
          <a:p>
            <a:pPr>
              <a:defRPr sz="4575" b="1">
                <a:solidFill>
                  <a:srgbClr val="006F73"/>
                </a:solidFill>
                <a:latin typeface="Arial"/>
                <a:ea typeface="Arial"/>
                <a:cs typeface="Arial"/>
              </a:defRPr>
            </a:pPr>
            <a:r>
              <a:rPr lang="en-US" sz="4575" b="1" noProof="0" dirty="0">
                <a:solidFill>
                  <a:srgbClr val="006F73"/>
                </a:solidFill>
                <a:latin typeface="Arial"/>
                <a:ea typeface="Arial"/>
                <a:cs typeface="Arial"/>
              </a:rPr>
              <a:t>Prevention works best when</a:t>
            </a:r>
          </a:p>
          <a:p>
            <a:pPr>
              <a:defRPr sz="4575" b="1">
                <a:solidFill>
                  <a:srgbClr val="006F73"/>
                </a:solidFill>
                <a:latin typeface="Arial"/>
                <a:ea typeface="Arial"/>
                <a:cs typeface="Arial"/>
              </a:defRPr>
            </a:pPr>
            <a:r>
              <a:rPr lang="en-US" sz="4575" b="1" noProof="0" dirty="0">
                <a:solidFill>
                  <a:srgbClr val="006F73"/>
                </a:solidFill>
                <a:latin typeface="Arial"/>
                <a:ea typeface="Arial"/>
                <a:cs typeface="Arial"/>
              </a:rPr>
              <a:t>participation is feasible</a:t>
            </a:r>
          </a:p>
        </p:txBody>
      </p:sp>
      <p:sp>
        <p:nvSpPr>
          <p:cNvPr id="3" name="Rectangle 2">
            <a:extLst>
              <a:ext uri="{FF2B5EF4-FFF2-40B4-BE49-F238E27FC236}">
                <a16:creationId xmlns:a16="http://schemas.microsoft.com/office/drawing/2014/main" id="{6B6E03BF-7FCA-4D4B-968A-517C5F2E614A}"/>
              </a:ext>
            </a:extLst>
          </p:cNvPr>
          <p:cNvSpPr>
            <a:spLocks noGrp="1"/>
          </p:cNvSpPr>
          <p:nvPr/>
        </p:nvSpPr>
        <p:spPr>
          <a:xfrm>
            <a:off x="609600" y="3609975"/>
            <a:ext cx="10477500" cy="1524000"/>
          </a:xfrm>
          <a:prstGeom prst="rect">
            <a:avLst/>
          </a:prstGeom>
          <a:noFill/>
          <a:ln w="0">
            <a:noFill/>
          </a:ln>
        </p:spPr>
        <p:txBody>
          <a:bodyPr>
            <a:noAutofit/>
          </a:bodyPr>
          <a:lstStyle/>
          <a:p>
            <a:pPr>
              <a:defRPr sz="2550" b="0">
                <a:solidFill>
                  <a:srgbClr val="203B3C"/>
                </a:solidFill>
                <a:latin typeface="Arial"/>
                <a:ea typeface="Arial"/>
                <a:cs typeface="Arial"/>
              </a:defRPr>
            </a:pPr>
            <a:r>
              <a:rPr lang="en-US" sz="2550" b="0" noProof="0" dirty="0">
                <a:solidFill>
                  <a:srgbClr val="203B3C"/>
                </a:solidFill>
                <a:latin typeface="Arial"/>
                <a:ea typeface="Arial"/>
                <a:cs typeface="Arial"/>
              </a:rPr>
              <a:t>Continue evidence-based prevention</a:t>
            </a:r>
          </a:p>
          <a:p>
            <a:pPr>
              <a:defRPr sz="2550" b="0">
                <a:solidFill>
                  <a:srgbClr val="203B3C"/>
                </a:solidFill>
                <a:latin typeface="Arial"/>
                <a:ea typeface="Arial"/>
                <a:cs typeface="Arial"/>
              </a:defRPr>
            </a:pPr>
            <a:r>
              <a:rPr lang="en-US" sz="2550" b="0" noProof="0" dirty="0">
                <a:solidFill>
                  <a:srgbClr val="203B3C"/>
                </a:solidFill>
                <a:latin typeface="Arial"/>
                <a:ea typeface="Arial"/>
                <a:cs typeface="Arial"/>
              </a:rPr>
              <a:t>Support underserved groups</a:t>
            </a:r>
          </a:p>
          <a:p>
            <a:pPr>
              <a:defRPr sz="2550" b="0">
                <a:solidFill>
                  <a:srgbClr val="203B3C"/>
                </a:solidFill>
                <a:latin typeface="Arial"/>
                <a:ea typeface="Arial"/>
                <a:cs typeface="Arial"/>
              </a:defRPr>
            </a:pPr>
            <a:r>
              <a:rPr lang="en-US" sz="2550" b="0" noProof="0" dirty="0">
                <a:solidFill>
                  <a:srgbClr val="203B3C"/>
                </a:solidFill>
                <a:latin typeface="Arial"/>
                <a:ea typeface="Arial"/>
                <a:cs typeface="Arial"/>
              </a:rPr>
              <a:t>Measure wellbeing and sustainability</a:t>
            </a:r>
          </a:p>
        </p:txBody>
      </p:sp>
      <p:sp>
        <p:nvSpPr>
          <p:cNvPr id="4" name="Rectangle 3">
            <a:extLst>
              <a:ext uri="{FF2B5EF4-FFF2-40B4-BE49-F238E27FC236}">
                <a16:creationId xmlns:a16="http://schemas.microsoft.com/office/drawing/2014/main" id="{70888B77-AF35-4D53-B430-CF19D658DA6B}"/>
              </a:ext>
            </a:extLst>
          </p:cNvPr>
          <p:cNvSpPr>
            <a:spLocks noGrp="1"/>
          </p:cNvSpPr>
          <p:nvPr/>
        </p:nvSpPr>
        <p:spPr>
          <a:xfrm>
            <a:off x="609600" y="5505450"/>
            <a:ext cx="10477500" cy="514350"/>
          </a:xfrm>
          <a:prstGeom prst="rect">
            <a:avLst/>
          </a:prstGeom>
          <a:noFill/>
          <a:ln w="0">
            <a:noFill/>
          </a:ln>
        </p:spPr>
        <p:txBody>
          <a:bodyPr>
            <a:noAutofit/>
          </a:bodyPr>
          <a:lstStyle/>
          <a:p>
            <a:pPr>
              <a:defRPr sz="2250" b="1">
                <a:solidFill>
                  <a:srgbClr val="BD664E"/>
                </a:solidFill>
                <a:latin typeface="Arial"/>
                <a:ea typeface="Arial"/>
                <a:cs typeface="Arial"/>
              </a:defRPr>
            </a:pPr>
            <a:r>
              <a:rPr lang="en-US" sz="2250" b="1" noProof="0" dirty="0">
                <a:solidFill>
                  <a:srgbClr val="BD664E"/>
                </a:solidFill>
                <a:latin typeface="Arial"/>
                <a:ea typeface="Arial"/>
                <a:cs typeface="Arial"/>
              </a:rPr>
              <a:t>Clinical benefit gains value when services share it fairly</a:t>
            </a:r>
          </a:p>
        </p:txBody>
      </p:sp>
      <p:sp>
        <p:nvSpPr>
          <p:cNvPr id="5" name="Rectangle 4">
            <a:extLst>
              <a:ext uri="{FF2B5EF4-FFF2-40B4-BE49-F238E27FC236}">
                <a16:creationId xmlns:a16="http://schemas.microsoft.com/office/drawing/2014/main" id="{A3E205D9-FF89-4F7D-8622-C7935AAB5A5B}"/>
              </a:ext>
            </a:extLst>
          </p:cNvPr>
          <p:cNvSpPr>
            <a:spLocks noGrp="1"/>
          </p:cNvSpPr>
          <p:nvPr/>
        </p:nvSpPr>
        <p:spPr>
          <a:xfrm>
            <a:off x="609600" y="6324600"/>
            <a:ext cx="10191750" cy="352425"/>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a:t>
            </a:r>
            <a:r>
              <a:rPr lang="en-US" sz="1350" b="0" noProof="0" dirty="0" err="1">
                <a:solidFill>
                  <a:srgbClr val="637573"/>
                </a:solidFill>
                <a:latin typeface="Arial"/>
                <a:ea typeface="Arial"/>
                <a:cs typeface="Arial"/>
              </a:rPr>
              <a:t>Ravindrarajah</a:t>
            </a:r>
            <a:r>
              <a:rPr lang="en-US" sz="1350" b="0" noProof="0" dirty="0">
                <a:solidFill>
                  <a:srgbClr val="637573"/>
                </a:solidFill>
                <a:latin typeface="Arial"/>
                <a:ea typeface="Arial"/>
                <a:cs typeface="Arial"/>
              </a:rPr>
              <a:t> et al., 2023; Chatzi et al., 2023; McManus, 2024)</a:t>
            </a:r>
          </a:p>
        </p:txBody>
      </p:sp>
      <p:sp>
        <p:nvSpPr>
          <p:cNvPr id="6" name="Rectangle 5">
            <a:extLst>
              <a:ext uri="{FF2B5EF4-FFF2-40B4-BE49-F238E27FC236}">
                <a16:creationId xmlns:a16="http://schemas.microsoft.com/office/drawing/2014/main" id="{F02F7846-455F-44E4-BF04-DF8FE4B290B2}"/>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15</a:t>
            </a:r>
          </a:p>
        </p:txBody>
      </p:sp>
    </p:spTree>
    <p:extLst>
      <p:ext uri="{BB962C8B-B14F-4D97-AF65-F5344CB8AC3E}">
        <p14:creationId xmlns:p14="http://schemas.microsoft.com/office/powerpoint/2010/main" val="316141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8EDF4"/>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91723BE-31F5-4CD9-815C-B4B61CDFDCBE}"/>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References 1 of 5</a:t>
            </a:r>
          </a:p>
        </p:txBody>
      </p:sp>
      <p:sp>
        <p:nvSpPr>
          <p:cNvPr id="2" name="Rectangle 1">
            <a:extLst>
              <a:ext uri="{FF2B5EF4-FFF2-40B4-BE49-F238E27FC236}">
                <a16:creationId xmlns:a16="http://schemas.microsoft.com/office/drawing/2014/main" id="{6E1EDE5D-A854-4EE8-AAC5-B021833BCBE0}"/>
              </a:ext>
            </a:extLst>
          </p:cNvPr>
          <p:cNvSpPr>
            <a:spLocks noGrp="1"/>
          </p:cNvSpPr>
          <p:nvPr/>
        </p:nvSpPr>
        <p:spPr>
          <a:xfrm>
            <a:off x="609600" y="1647825"/>
            <a:ext cx="10972800" cy="4429125"/>
          </a:xfrm>
          <a:prstGeom prst="rect">
            <a:avLst/>
          </a:prstGeom>
          <a:noFill/>
          <a:ln w="0">
            <a:noFill/>
          </a:ln>
        </p:spPr>
        <p:txBody>
          <a:bodyPr>
            <a:noAutofit/>
          </a:bodyPr>
          <a:lstStyle/>
          <a:p>
            <a:pPr>
              <a:defRPr sz="1725" b="0">
                <a:solidFill>
                  <a:srgbClr val="203B3C"/>
                </a:solidFill>
                <a:latin typeface="Arial"/>
                <a:ea typeface="Arial"/>
                <a:cs typeface="Arial"/>
              </a:defRPr>
            </a:pPr>
            <a:r>
              <a:rPr lang="en-US" sz="1725" b="0" noProof="0" dirty="0">
                <a:solidFill>
                  <a:srgbClr val="203B3C"/>
                </a:solidFill>
                <a:latin typeface="Arial"/>
                <a:ea typeface="Arial"/>
                <a:cs typeface="Arial"/>
              </a:rPr>
              <a:t>Brunton, L., </a:t>
            </a:r>
            <a:r>
              <a:rPr lang="en-US" sz="1725" b="0" noProof="0" dirty="0" err="1">
                <a:solidFill>
                  <a:srgbClr val="203B3C"/>
                </a:solidFill>
                <a:latin typeface="Arial"/>
                <a:ea typeface="Arial"/>
                <a:cs typeface="Arial"/>
              </a:rPr>
              <a:t>Soiland</a:t>
            </a:r>
            <a:r>
              <a:rPr lang="en-US" sz="1725" b="0" noProof="0" dirty="0">
                <a:solidFill>
                  <a:srgbClr val="203B3C"/>
                </a:solidFill>
                <a:latin typeface="Arial"/>
                <a:ea typeface="Arial"/>
                <a:cs typeface="Arial"/>
              </a:rPr>
              <a:t>-Reyes, C. and Wilson, P. (2023) ‘A qualitative evaluation of the national rollout of a diabetes prevention </a:t>
            </a:r>
            <a:r>
              <a:rPr lang="en-US" sz="1725" b="0" noProof="0" dirty="0" err="1">
                <a:solidFill>
                  <a:srgbClr val="203B3C"/>
                </a:solidFill>
                <a:latin typeface="Arial"/>
                <a:ea typeface="Arial"/>
                <a:cs typeface="Arial"/>
              </a:rPr>
              <a:t>programme</a:t>
            </a:r>
            <a:r>
              <a:rPr lang="en-US" sz="1725" b="0" noProof="0" dirty="0">
                <a:solidFill>
                  <a:srgbClr val="203B3C"/>
                </a:solidFill>
                <a:latin typeface="Arial"/>
                <a:ea typeface="Arial"/>
                <a:cs typeface="Arial"/>
              </a:rPr>
              <a:t> in England’, </a:t>
            </a:r>
            <a:r>
              <a:rPr lang="en-US" sz="1725" b="0" i="1" noProof="0" dirty="0">
                <a:solidFill>
                  <a:srgbClr val="203B3C"/>
                </a:solidFill>
                <a:latin typeface="Arial"/>
                <a:ea typeface="Arial"/>
                <a:cs typeface="Arial"/>
              </a:rPr>
              <a:t>BMC Health Services Research</a:t>
            </a:r>
            <a:r>
              <a:rPr lang="en-US" sz="1725" b="0" noProof="0" dirty="0">
                <a:solidFill>
                  <a:srgbClr val="203B3C"/>
                </a:solidFill>
                <a:latin typeface="Arial"/>
                <a:ea typeface="Arial"/>
                <a:cs typeface="Arial"/>
              </a:rPr>
              <a:t>, 23, 1043. Available at: https://doi.org/10.1186/s12913-023-10002-y (Accessed: 1 October 2026).</a:t>
            </a:r>
          </a:p>
          <a:p>
            <a:endParaRPr lang="en-US" sz="1725" b="0"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b="0" noProof="0" dirty="0">
                <a:solidFill>
                  <a:srgbClr val="203B3C"/>
                </a:solidFill>
                <a:latin typeface="Arial"/>
                <a:ea typeface="Arial"/>
                <a:cs typeface="Arial"/>
              </a:rPr>
              <a:t>Chatzi, G., Whittaker, W., Chandola, T., Mason, T., </a:t>
            </a:r>
            <a:r>
              <a:rPr lang="en-US" sz="1725" b="0" noProof="0" dirty="0" err="1">
                <a:solidFill>
                  <a:srgbClr val="203B3C"/>
                </a:solidFill>
                <a:latin typeface="Arial"/>
                <a:ea typeface="Arial"/>
                <a:cs typeface="Arial"/>
              </a:rPr>
              <a:t>Soiland</a:t>
            </a:r>
            <a:r>
              <a:rPr lang="en-US" sz="1725" b="0" noProof="0" dirty="0">
                <a:solidFill>
                  <a:srgbClr val="203B3C"/>
                </a:solidFill>
                <a:latin typeface="Arial"/>
                <a:ea typeface="Arial"/>
                <a:cs typeface="Arial"/>
              </a:rPr>
              <a:t>-Reyes, C., Sutton, M. and Bower, P. (2023) ‘Could diabetes prevention </a:t>
            </a:r>
            <a:r>
              <a:rPr lang="en-US" sz="1725" b="0" noProof="0" dirty="0" err="1">
                <a:solidFill>
                  <a:srgbClr val="203B3C"/>
                </a:solidFill>
                <a:latin typeface="Arial"/>
                <a:ea typeface="Arial"/>
                <a:cs typeface="Arial"/>
              </a:rPr>
              <a:t>programmes</a:t>
            </a:r>
            <a:r>
              <a:rPr lang="en-US" sz="1725" b="0" noProof="0" dirty="0">
                <a:solidFill>
                  <a:srgbClr val="203B3C"/>
                </a:solidFill>
                <a:latin typeface="Arial"/>
                <a:ea typeface="Arial"/>
                <a:cs typeface="Arial"/>
              </a:rPr>
              <a:t> result in the widening of sociodemographic inequalities in type 2 diabetes? Comparison of survey and administrative data for England’, </a:t>
            </a:r>
            <a:r>
              <a:rPr lang="en-US" sz="1725" b="0" i="1" noProof="0" dirty="0">
                <a:solidFill>
                  <a:srgbClr val="203B3C"/>
                </a:solidFill>
                <a:latin typeface="Arial"/>
                <a:ea typeface="Arial"/>
                <a:cs typeface="Arial"/>
              </a:rPr>
              <a:t>Journal of Epidemiology and Community Health</a:t>
            </a:r>
            <a:r>
              <a:rPr lang="en-US" sz="1725" b="0" noProof="0" dirty="0">
                <a:solidFill>
                  <a:srgbClr val="203B3C"/>
                </a:solidFill>
                <a:latin typeface="Arial"/>
                <a:ea typeface="Arial"/>
                <a:cs typeface="Arial"/>
              </a:rPr>
              <a:t>, 77(9), pp. 565–570. Available at: https://doi.org/10.1136/jech-2022-219654 (Accessed: 1 October 2026).</a:t>
            </a:r>
          </a:p>
          <a:p>
            <a:endParaRPr lang="en-US" sz="1725" b="0"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b="0" noProof="0" dirty="0">
                <a:solidFill>
                  <a:srgbClr val="203B3C"/>
                </a:solidFill>
                <a:latin typeface="Arial"/>
                <a:ea typeface="Arial"/>
                <a:cs typeface="Arial"/>
              </a:rPr>
              <a:t>Department of Health and Social Care (</a:t>
            </a:r>
            <a:r>
              <a:rPr lang="en-US" sz="1725" b="0" noProof="0" dirty="0" err="1">
                <a:solidFill>
                  <a:srgbClr val="203B3C"/>
                </a:solidFill>
                <a:latin typeface="Arial"/>
                <a:ea typeface="Arial"/>
                <a:cs typeface="Arial"/>
              </a:rPr>
              <a:t>DHSC</a:t>
            </a:r>
            <a:r>
              <a:rPr lang="en-US" sz="1725" b="0" noProof="0" dirty="0">
                <a:solidFill>
                  <a:srgbClr val="203B3C"/>
                </a:solidFill>
                <a:latin typeface="Arial"/>
                <a:ea typeface="Arial"/>
                <a:cs typeface="Arial"/>
              </a:rPr>
              <a:t>) (2025) </a:t>
            </a:r>
            <a:r>
              <a:rPr lang="en-US" sz="1725" b="0" i="1" noProof="0" dirty="0">
                <a:solidFill>
                  <a:srgbClr val="203B3C"/>
                </a:solidFill>
                <a:latin typeface="Arial"/>
                <a:ea typeface="Arial"/>
                <a:cs typeface="Arial"/>
              </a:rPr>
              <a:t>Fit for the future: 10 Year Health Plan for England</a:t>
            </a:r>
            <a:r>
              <a:rPr lang="en-US" sz="1725" b="0" noProof="0" dirty="0">
                <a:solidFill>
                  <a:srgbClr val="203B3C"/>
                </a:solidFill>
                <a:latin typeface="Arial"/>
                <a:ea typeface="Arial"/>
                <a:cs typeface="Arial"/>
              </a:rPr>
              <a:t>. Available at: https://www.gov.uk/government/publications/10-year-health-plan-for-england-fit-for-the-future (Accessed: 3 October 2026).</a:t>
            </a:r>
          </a:p>
          <a:p>
            <a:pPr>
              <a:defRPr sz="1725" b="0">
                <a:solidFill>
                  <a:srgbClr val="203B3C"/>
                </a:solidFill>
                <a:latin typeface="Arial"/>
                <a:ea typeface="Arial"/>
                <a:cs typeface="Arial"/>
              </a:defRPr>
            </a:pPr>
            <a:endParaRPr lang="en-US" sz="1725"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noProof="0" dirty="0">
                <a:solidFill>
                  <a:srgbClr val="203B3C"/>
                </a:solidFill>
                <a:latin typeface="Arial"/>
                <a:ea typeface="Arial"/>
                <a:cs typeface="Arial"/>
              </a:rPr>
              <a:t>Engel, G.L. (1977) ‘The need for a new medical model: a challenge for biomedicine’, </a:t>
            </a:r>
            <a:r>
              <a:rPr lang="en-US" sz="1725" i="1" noProof="0" dirty="0">
                <a:solidFill>
                  <a:srgbClr val="203B3C"/>
                </a:solidFill>
                <a:latin typeface="Arial"/>
                <a:ea typeface="Arial"/>
                <a:cs typeface="Arial"/>
              </a:rPr>
              <a:t>Science</a:t>
            </a:r>
            <a:r>
              <a:rPr lang="en-US" sz="1725" noProof="0" dirty="0">
                <a:solidFill>
                  <a:srgbClr val="203B3C"/>
                </a:solidFill>
                <a:latin typeface="Arial"/>
                <a:ea typeface="Arial"/>
                <a:cs typeface="Arial"/>
              </a:rPr>
              <a:t>, 196(4286), pp. 129–136. Available at: https://doi.org/10.1126/science.847460 (Accessed: 3 October 2026).</a:t>
            </a:r>
          </a:p>
          <a:p>
            <a:pPr>
              <a:defRPr sz="1725" b="0">
                <a:solidFill>
                  <a:srgbClr val="203B3C"/>
                </a:solidFill>
                <a:latin typeface="Arial"/>
                <a:ea typeface="Arial"/>
                <a:cs typeface="Arial"/>
              </a:defRPr>
            </a:pPr>
            <a:endParaRPr lang="en-US" sz="1725" b="0" noProof="0" dirty="0">
              <a:solidFill>
                <a:srgbClr val="203B3C"/>
              </a:solidFill>
              <a:latin typeface="Arial"/>
              <a:ea typeface="Arial"/>
              <a:cs typeface="Arial"/>
            </a:endParaRPr>
          </a:p>
        </p:txBody>
      </p:sp>
      <p:sp>
        <p:nvSpPr>
          <p:cNvPr id="3" name="Rectangle 2">
            <a:extLst>
              <a:ext uri="{FF2B5EF4-FFF2-40B4-BE49-F238E27FC236}">
                <a16:creationId xmlns:a16="http://schemas.microsoft.com/office/drawing/2014/main" id="{F0369FA4-47E3-43F1-8086-DAC79438476B}"/>
              </a:ext>
            </a:extLst>
          </p:cNvPr>
          <p:cNvSpPr>
            <a:spLocks noGrp="1"/>
          </p:cNvSpPr>
          <p:nvPr/>
        </p:nvSpPr>
        <p:spPr>
          <a:xfrm>
            <a:off x="609600" y="6324600"/>
            <a:ext cx="10191750" cy="352425"/>
          </a:xfrm>
          <a:prstGeom prst="rect">
            <a:avLst/>
          </a:prstGeom>
          <a:noFill/>
          <a:ln w="0">
            <a:noFill/>
          </a:ln>
        </p:spPr>
        <p:txBody>
          <a:bodyPr>
            <a:noAutofit/>
          </a:bodyPr>
          <a:lstStyle/>
          <a:p>
            <a:endParaRPr lang="en-US" noProof="0" dirty="0"/>
          </a:p>
        </p:txBody>
      </p:sp>
      <p:sp>
        <p:nvSpPr>
          <p:cNvPr id="4" name="Rectangle 3">
            <a:extLst>
              <a:ext uri="{FF2B5EF4-FFF2-40B4-BE49-F238E27FC236}">
                <a16:creationId xmlns:a16="http://schemas.microsoft.com/office/drawing/2014/main" id="{9E4DDA9A-0ED5-4304-BC07-BC4BE3653FAE}"/>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16</a:t>
            </a:r>
          </a:p>
        </p:txBody>
      </p:sp>
    </p:spTree>
    <p:extLst>
      <p:ext uri="{BB962C8B-B14F-4D97-AF65-F5344CB8AC3E}">
        <p14:creationId xmlns:p14="http://schemas.microsoft.com/office/powerpoint/2010/main" val="16942084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8EDF4"/>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0D9B7F9-01C7-4E1D-93EA-B5A6EFD514F3}"/>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References 2 of 5</a:t>
            </a:r>
          </a:p>
        </p:txBody>
      </p:sp>
      <p:sp>
        <p:nvSpPr>
          <p:cNvPr id="2" name="Rectangle 1">
            <a:extLst>
              <a:ext uri="{FF2B5EF4-FFF2-40B4-BE49-F238E27FC236}">
                <a16:creationId xmlns:a16="http://schemas.microsoft.com/office/drawing/2014/main" id="{53673E21-2DCA-44AF-B1B3-C66ECD51B867}"/>
              </a:ext>
            </a:extLst>
          </p:cNvPr>
          <p:cNvSpPr>
            <a:spLocks noGrp="1"/>
          </p:cNvSpPr>
          <p:nvPr/>
        </p:nvSpPr>
        <p:spPr>
          <a:xfrm>
            <a:off x="609600" y="1647825"/>
            <a:ext cx="10972800" cy="4429125"/>
          </a:xfrm>
          <a:prstGeom prst="rect">
            <a:avLst/>
          </a:prstGeom>
          <a:noFill/>
          <a:ln w="0">
            <a:noFill/>
          </a:ln>
        </p:spPr>
        <p:txBody>
          <a:bodyPr>
            <a:noAutofit/>
          </a:bodyPr>
          <a:lstStyle/>
          <a:p>
            <a:pPr>
              <a:defRPr sz="1725" b="0">
                <a:solidFill>
                  <a:srgbClr val="203B3C"/>
                </a:solidFill>
                <a:latin typeface="Arial"/>
                <a:ea typeface="Arial"/>
                <a:cs typeface="Arial"/>
              </a:defRPr>
            </a:pPr>
            <a:r>
              <a:rPr lang="en-US" sz="1725" b="0" noProof="0" dirty="0">
                <a:solidFill>
                  <a:srgbClr val="203B3C"/>
                </a:solidFill>
                <a:latin typeface="Arial"/>
                <a:ea typeface="Arial"/>
                <a:cs typeface="Arial"/>
              </a:rPr>
              <a:t>Equality Act 2010, c. 15. Available at: https://www.legislation.gov.uk/ukpga/2010/15/contents (Accessed: 3 October 2026).</a:t>
            </a:r>
          </a:p>
          <a:p>
            <a:endParaRPr lang="en-US" sz="1725" b="0"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b="0" noProof="0" dirty="0">
                <a:solidFill>
                  <a:srgbClr val="203B3C"/>
                </a:solidFill>
                <a:latin typeface="Arial"/>
                <a:ea typeface="Arial"/>
                <a:cs typeface="Arial"/>
              </a:rPr>
              <a:t>Health and Care Act 2022, c. 31. Available at: https://www.legislation.gov.uk/ukpga/2022/31/contents (Accessed: 3 October 2026).</a:t>
            </a:r>
          </a:p>
          <a:p>
            <a:pPr>
              <a:defRPr sz="1725" b="0">
                <a:solidFill>
                  <a:srgbClr val="203B3C"/>
                </a:solidFill>
                <a:latin typeface="Arial"/>
                <a:ea typeface="Arial"/>
                <a:cs typeface="Arial"/>
              </a:defRPr>
            </a:pPr>
            <a:endParaRPr lang="en-US" sz="1725"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noProof="0" dirty="0">
                <a:solidFill>
                  <a:srgbClr val="203B3C"/>
                </a:solidFill>
                <a:latin typeface="Arial"/>
                <a:ea typeface="Arial"/>
                <a:cs typeface="Arial"/>
              </a:rPr>
              <a:t>McLeroy, </a:t>
            </a:r>
            <a:r>
              <a:rPr lang="en-US" sz="1725" noProof="0" dirty="0" err="1">
                <a:solidFill>
                  <a:srgbClr val="203B3C"/>
                </a:solidFill>
                <a:latin typeface="Arial"/>
                <a:ea typeface="Arial"/>
                <a:cs typeface="Arial"/>
              </a:rPr>
              <a:t>K.R</a:t>
            </a:r>
            <a:r>
              <a:rPr lang="en-US" sz="1725" noProof="0" dirty="0">
                <a:solidFill>
                  <a:srgbClr val="203B3C"/>
                </a:solidFill>
                <a:latin typeface="Arial"/>
                <a:ea typeface="Arial"/>
                <a:cs typeface="Arial"/>
              </a:rPr>
              <a:t>., Bibeau, D., Steckler, A. and Glanz, K. (1988) ‘An ecological perspective on health promotion programs’, </a:t>
            </a:r>
            <a:r>
              <a:rPr lang="en-US" sz="1725" i="1" noProof="0" dirty="0">
                <a:solidFill>
                  <a:srgbClr val="203B3C"/>
                </a:solidFill>
                <a:latin typeface="Arial"/>
                <a:ea typeface="Arial"/>
                <a:cs typeface="Arial"/>
              </a:rPr>
              <a:t>Health Education Quarterly</a:t>
            </a:r>
            <a:r>
              <a:rPr lang="en-US" sz="1725" noProof="0" dirty="0">
                <a:solidFill>
                  <a:srgbClr val="203B3C"/>
                </a:solidFill>
                <a:latin typeface="Arial"/>
                <a:ea typeface="Arial"/>
                <a:cs typeface="Arial"/>
              </a:rPr>
              <a:t>, 15(4), pp. 351–377. Available at: https://doi.org/10.1177/109019818801500401 (Accessed: 2 October 2026).</a:t>
            </a:r>
          </a:p>
          <a:p>
            <a:endParaRPr lang="en-US" sz="1725" b="0"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noProof="0" dirty="0">
                <a:solidFill>
                  <a:srgbClr val="203B3C"/>
                </a:solidFill>
                <a:latin typeface="Arial"/>
                <a:ea typeface="Arial"/>
                <a:cs typeface="Arial"/>
              </a:rPr>
              <a:t>McManus, E. (2024) ‘Evaluating the long-term cost-effectiveness of the English NHS Diabetes Prevention </a:t>
            </a:r>
            <a:r>
              <a:rPr lang="en-US" sz="1725" noProof="0" dirty="0" err="1">
                <a:solidFill>
                  <a:srgbClr val="203B3C"/>
                </a:solidFill>
                <a:latin typeface="Arial"/>
                <a:ea typeface="Arial"/>
                <a:cs typeface="Arial"/>
              </a:rPr>
              <a:t>Programme</a:t>
            </a:r>
            <a:r>
              <a:rPr lang="en-US" sz="1725" noProof="0" dirty="0">
                <a:solidFill>
                  <a:srgbClr val="203B3C"/>
                </a:solidFill>
                <a:latin typeface="Arial"/>
                <a:ea typeface="Arial"/>
                <a:cs typeface="Arial"/>
              </a:rPr>
              <a:t> using a Markov model’, </a:t>
            </a:r>
            <a:r>
              <a:rPr lang="en-US" sz="1725" i="1" noProof="0" dirty="0" err="1">
                <a:solidFill>
                  <a:srgbClr val="203B3C"/>
                </a:solidFill>
                <a:latin typeface="Arial"/>
                <a:ea typeface="Arial"/>
                <a:cs typeface="Arial"/>
              </a:rPr>
              <a:t>PharmacoEconomics</a:t>
            </a:r>
            <a:r>
              <a:rPr lang="en-US" sz="1725" i="1" noProof="0" dirty="0">
                <a:solidFill>
                  <a:srgbClr val="203B3C"/>
                </a:solidFill>
                <a:latin typeface="Arial"/>
                <a:ea typeface="Arial"/>
                <a:cs typeface="Arial"/>
              </a:rPr>
              <a:t> - Open</a:t>
            </a:r>
            <a:r>
              <a:rPr lang="en-US" sz="1725" noProof="0" dirty="0">
                <a:solidFill>
                  <a:srgbClr val="203B3C"/>
                </a:solidFill>
                <a:latin typeface="Arial"/>
                <a:ea typeface="Arial"/>
                <a:cs typeface="Arial"/>
              </a:rPr>
              <a:t>, 8, pp. 569–583. Available at: https://doi.org/10.1007/s41669-024-00487-6 (Accessed: 2 October 2026).</a:t>
            </a:r>
          </a:p>
          <a:p>
            <a:endParaRPr lang="en-US" sz="1725" b="0"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noProof="0" dirty="0">
                <a:solidFill>
                  <a:srgbClr val="203B3C"/>
                </a:solidFill>
                <a:latin typeface="Arial"/>
                <a:ea typeface="Arial"/>
                <a:cs typeface="Arial"/>
              </a:rPr>
              <a:t>NHS England (2019) </a:t>
            </a:r>
            <a:r>
              <a:rPr lang="en-US" sz="1725" i="1" noProof="0" dirty="0">
                <a:solidFill>
                  <a:srgbClr val="203B3C"/>
                </a:solidFill>
                <a:latin typeface="Arial"/>
                <a:ea typeface="Arial"/>
                <a:cs typeface="Arial"/>
              </a:rPr>
              <a:t>The NHS Long Term Plan</a:t>
            </a:r>
            <a:r>
              <a:rPr lang="en-US" sz="1725" noProof="0" dirty="0">
                <a:solidFill>
                  <a:srgbClr val="203B3C"/>
                </a:solidFill>
                <a:latin typeface="Arial"/>
                <a:ea typeface="Arial"/>
                <a:cs typeface="Arial"/>
              </a:rPr>
              <a:t>. Available at: https://www.longtermplan.nhs.uk/wp-content/uploads/2019/01/nhs-long-term-plan-june-2019.pdf (Accessed: 4 October 2026).</a:t>
            </a:r>
          </a:p>
          <a:p>
            <a:pPr>
              <a:defRPr sz="1725" b="0">
                <a:solidFill>
                  <a:srgbClr val="203B3C"/>
                </a:solidFill>
                <a:latin typeface="Arial"/>
                <a:ea typeface="Arial"/>
                <a:cs typeface="Arial"/>
              </a:defRPr>
            </a:pPr>
            <a:endParaRPr lang="en-US" sz="1725" b="0" noProof="0" dirty="0">
              <a:solidFill>
                <a:srgbClr val="203B3C"/>
              </a:solidFill>
              <a:latin typeface="Arial"/>
              <a:ea typeface="Arial"/>
              <a:cs typeface="Arial"/>
            </a:endParaRPr>
          </a:p>
        </p:txBody>
      </p:sp>
      <p:sp>
        <p:nvSpPr>
          <p:cNvPr id="3" name="Rectangle 2">
            <a:extLst>
              <a:ext uri="{FF2B5EF4-FFF2-40B4-BE49-F238E27FC236}">
                <a16:creationId xmlns:a16="http://schemas.microsoft.com/office/drawing/2014/main" id="{173B450E-809C-4699-AC0B-1B6F598AF5B7}"/>
              </a:ext>
            </a:extLst>
          </p:cNvPr>
          <p:cNvSpPr>
            <a:spLocks noGrp="1"/>
          </p:cNvSpPr>
          <p:nvPr/>
        </p:nvSpPr>
        <p:spPr>
          <a:xfrm>
            <a:off x="609600" y="6324600"/>
            <a:ext cx="10191750" cy="352425"/>
          </a:xfrm>
          <a:prstGeom prst="rect">
            <a:avLst/>
          </a:prstGeom>
          <a:noFill/>
          <a:ln w="0">
            <a:noFill/>
          </a:ln>
        </p:spPr>
        <p:txBody>
          <a:bodyPr>
            <a:noAutofit/>
          </a:bodyPr>
          <a:lstStyle/>
          <a:p>
            <a:endParaRPr lang="en-US" noProof="0" dirty="0"/>
          </a:p>
        </p:txBody>
      </p:sp>
      <p:sp>
        <p:nvSpPr>
          <p:cNvPr id="4" name="Rectangle 3">
            <a:extLst>
              <a:ext uri="{FF2B5EF4-FFF2-40B4-BE49-F238E27FC236}">
                <a16:creationId xmlns:a16="http://schemas.microsoft.com/office/drawing/2014/main" id="{59F9A6D4-FA4C-43C6-8FFF-7299B7B28036}"/>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17</a:t>
            </a:r>
          </a:p>
        </p:txBody>
      </p:sp>
    </p:spTree>
    <p:extLst>
      <p:ext uri="{BB962C8B-B14F-4D97-AF65-F5344CB8AC3E}">
        <p14:creationId xmlns:p14="http://schemas.microsoft.com/office/powerpoint/2010/main" val="20684458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8EDF4"/>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059F304-89EC-4FF6-B294-28F2CB143B70}"/>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References 3 of 5</a:t>
            </a:r>
          </a:p>
        </p:txBody>
      </p:sp>
      <p:sp>
        <p:nvSpPr>
          <p:cNvPr id="2" name="Rectangle 1">
            <a:extLst>
              <a:ext uri="{FF2B5EF4-FFF2-40B4-BE49-F238E27FC236}">
                <a16:creationId xmlns:a16="http://schemas.microsoft.com/office/drawing/2014/main" id="{FF324618-6175-492E-A840-BFF2203B276C}"/>
              </a:ext>
            </a:extLst>
          </p:cNvPr>
          <p:cNvSpPr>
            <a:spLocks noGrp="1"/>
          </p:cNvSpPr>
          <p:nvPr/>
        </p:nvSpPr>
        <p:spPr>
          <a:xfrm>
            <a:off x="609600" y="1647825"/>
            <a:ext cx="10972800" cy="4429125"/>
          </a:xfrm>
          <a:prstGeom prst="rect">
            <a:avLst/>
          </a:prstGeom>
          <a:noFill/>
          <a:ln w="0">
            <a:noFill/>
          </a:ln>
        </p:spPr>
        <p:txBody>
          <a:bodyPr>
            <a:noAutofit/>
          </a:bodyPr>
          <a:lstStyle/>
          <a:p>
            <a:pPr>
              <a:defRPr sz="1725" b="0">
                <a:solidFill>
                  <a:srgbClr val="203B3C"/>
                </a:solidFill>
                <a:latin typeface="Arial"/>
                <a:ea typeface="Arial"/>
                <a:cs typeface="Arial"/>
              </a:defRPr>
            </a:pPr>
            <a:endParaRPr lang="en-US" sz="1725" b="0" noProof="0" dirty="0">
              <a:solidFill>
                <a:srgbClr val="203B3C"/>
              </a:solidFill>
              <a:latin typeface="Arial"/>
              <a:ea typeface="Arial"/>
              <a:cs typeface="Arial"/>
            </a:endParaRPr>
          </a:p>
        </p:txBody>
      </p:sp>
      <p:sp>
        <p:nvSpPr>
          <p:cNvPr id="3" name="Rectangle 2">
            <a:extLst>
              <a:ext uri="{FF2B5EF4-FFF2-40B4-BE49-F238E27FC236}">
                <a16:creationId xmlns:a16="http://schemas.microsoft.com/office/drawing/2014/main" id="{F76C7524-3B49-4CE1-9151-3CCD7D630863}"/>
              </a:ext>
            </a:extLst>
          </p:cNvPr>
          <p:cNvSpPr>
            <a:spLocks noGrp="1"/>
          </p:cNvSpPr>
          <p:nvPr/>
        </p:nvSpPr>
        <p:spPr>
          <a:xfrm>
            <a:off x="609600" y="6324600"/>
            <a:ext cx="10191750" cy="352425"/>
          </a:xfrm>
          <a:prstGeom prst="rect">
            <a:avLst/>
          </a:prstGeom>
          <a:noFill/>
          <a:ln w="0">
            <a:noFill/>
          </a:ln>
        </p:spPr>
        <p:txBody>
          <a:bodyPr>
            <a:noAutofit/>
          </a:bodyPr>
          <a:lstStyle/>
          <a:p>
            <a:endParaRPr lang="en-US" noProof="0" dirty="0"/>
          </a:p>
        </p:txBody>
      </p:sp>
      <p:sp>
        <p:nvSpPr>
          <p:cNvPr id="4" name="Rectangle 3">
            <a:extLst>
              <a:ext uri="{FF2B5EF4-FFF2-40B4-BE49-F238E27FC236}">
                <a16:creationId xmlns:a16="http://schemas.microsoft.com/office/drawing/2014/main" id="{C8B6DCB1-D0CA-4196-9123-5218EEEA678E}"/>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18</a:t>
            </a:r>
          </a:p>
        </p:txBody>
      </p:sp>
      <p:sp>
        <p:nvSpPr>
          <p:cNvPr id="7" name="TextBox 6">
            <a:extLst>
              <a:ext uri="{FF2B5EF4-FFF2-40B4-BE49-F238E27FC236}">
                <a16:creationId xmlns:a16="http://schemas.microsoft.com/office/drawing/2014/main" id="{F30C1D8B-F451-78F6-FCD4-13F286908BCD}"/>
              </a:ext>
            </a:extLst>
          </p:cNvPr>
          <p:cNvSpPr txBox="1"/>
          <p:nvPr/>
        </p:nvSpPr>
        <p:spPr>
          <a:xfrm>
            <a:off x="647700" y="1447800"/>
            <a:ext cx="11068050" cy="4605107"/>
          </a:xfrm>
          <a:prstGeom prst="rect">
            <a:avLst/>
          </a:prstGeom>
          <a:noFill/>
        </p:spPr>
        <p:txBody>
          <a:bodyPr wrap="square">
            <a:spAutoFit/>
          </a:bodyPr>
          <a:lstStyle/>
          <a:p>
            <a:pPr>
              <a:defRPr sz="1725" b="0">
                <a:solidFill>
                  <a:srgbClr val="203B3C"/>
                </a:solidFill>
                <a:latin typeface="Arial"/>
                <a:ea typeface="Arial"/>
                <a:cs typeface="Arial"/>
              </a:defRPr>
            </a:pPr>
            <a:r>
              <a:rPr lang="en-US" sz="1725" b="0" noProof="0" dirty="0">
                <a:solidFill>
                  <a:srgbClr val="203B3C"/>
                </a:solidFill>
                <a:latin typeface="Arial"/>
                <a:ea typeface="Arial"/>
                <a:cs typeface="Arial"/>
              </a:rPr>
              <a:t>NHS England (2022) </a:t>
            </a:r>
            <a:r>
              <a:rPr lang="en-US" sz="1725" b="0" i="1" noProof="0" dirty="0">
                <a:solidFill>
                  <a:srgbClr val="203B3C"/>
                </a:solidFill>
                <a:latin typeface="Arial"/>
                <a:ea typeface="Arial"/>
                <a:cs typeface="Arial"/>
              </a:rPr>
              <a:t>Delivering a ‘Net Zero’ National Health Service</a:t>
            </a:r>
            <a:r>
              <a:rPr lang="en-US" sz="1725" b="0" noProof="0" dirty="0">
                <a:solidFill>
                  <a:srgbClr val="203B3C"/>
                </a:solidFill>
                <a:latin typeface="Arial"/>
                <a:ea typeface="Arial"/>
                <a:cs typeface="Arial"/>
              </a:rPr>
              <a:t>. Available at: https://www.england.nhs.uk/greenernhs/wp-content/uploads/sites/51/2022/07/B1728-delivering-a-net-zero-nhs-july-2022.pdf (Accessed: 4 October 2026).</a:t>
            </a:r>
          </a:p>
          <a:p>
            <a:endParaRPr lang="en-US" sz="1725" b="0"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b="0" noProof="0" dirty="0">
                <a:solidFill>
                  <a:srgbClr val="203B3C"/>
                </a:solidFill>
                <a:latin typeface="Arial"/>
                <a:ea typeface="Arial"/>
                <a:cs typeface="Arial"/>
              </a:rPr>
              <a:t>NHS England (n.d.) </a:t>
            </a:r>
            <a:r>
              <a:rPr lang="en-US" sz="1725" b="0" i="1" noProof="0" dirty="0">
                <a:solidFill>
                  <a:srgbClr val="203B3C"/>
                </a:solidFill>
                <a:latin typeface="Arial"/>
                <a:ea typeface="Arial"/>
                <a:cs typeface="Arial"/>
              </a:rPr>
              <a:t>NHS Diabetes Prevention </a:t>
            </a:r>
            <a:r>
              <a:rPr lang="en-US" sz="1725" b="0" i="1" noProof="0" dirty="0" err="1">
                <a:solidFill>
                  <a:srgbClr val="203B3C"/>
                </a:solidFill>
                <a:latin typeface="Arial"/>
                <a:ea typeface="Arial"/>
                <a:cs typeface="Arial"/>
              </a:rPr>
              <a:t>Programme</a:t>
            </a:r>
            <a:r>
              <a:rPr lang="en-US" sz="1725" b="0" i="1" noProof="0" dirty="0">
                <a:solidFill>
                  <a:srgbClr val="203B3C"/>
                </a:solidFill>
                <a:latin typeface="Arial"/>
                <a:ea typeface="Arial"/>
                <a:cs typeface="Arial"/>
              </a:rPr>
              <a:t> (NHS DPP)</a:t>
            </a:r>
            <a:r>
              <a:rPr lang="en-US" sz="1725" b="0" noProof="0" dirty="0">
                <a:solidFill>
                  <a:srgbClr val="203B3C"/>
                </a:solidFill>
                <a:latin typeface="Arial"/>
                <a:ea typeface="Arial"/>
                <a:cs typeface="Arial"/>
              </a:rPr>
              <a:t>. Available at: https://www.england.nhs.uk/diabetes/diabetes-prevention/ (Accessed: 2 October 2026).</a:t>
            </a:r>
          </a:p>
          <a:p>
            <a:endParaRPr lang="en-US" sz="1725" b="0"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b="0" noProof="0" dirty="0">
                <a:solidFill>
                  <a:srgbClr val="203B3C"/>
                </a:solidFill>
                <a:latin typeface="Arial"/>
                <a:ea typeface="Arial"/>
                <a:cs typeface="Arial"/>
              </a:rPr>
              <a:t>Office for National Statistics (ONS) (2025) </a:t>
            </a:r>
            <a:r>
              <a:rPr lang="en-US" sz="1725" b="0" i="1" noProof="0" dirty="0">
                <a:solidFill>
                  <a:srgbClr val="203B3C"/>
                </a:solidFill>
                <a:latin typeface="Arial"/>
                <a:ea typeface="Arial"/>
                <a:cs typeface="Arial"/>
              </a:rPr>
              <a:t>Personal well-being user guidance</a:t>
            </a:r>
            <a:r>
              <a:rPr lang="en-US" sz="1725" b="0" noProof="0" dirty="0">
                <a:solidFill>
                  <a:srgbClr val="203B3C"/>
                </a:solidFill>
                <a:latin typeface="Arial"/>
                <a:ea typeface="Arial"/>
                <a:cs typeface="Arial"/>
              </a:rPr>
              <a:t>. Available at: https://www.ons.gov.uk/peoplepopulationandcommunity/wellbeing/methodologies/personalwellbeingsurveyuserguide (Accessed: 2 October 2026).</a:t>
            </a:r>
          </a:p>
          <a:p>
            <a:pPr>
              <a:defRPr sz="1725" b="0">
                <a:solidFill>
                  <a:srgbClr val="203B3C"/>
                </a:solidFill>
                <a:latin typeface="Arial"/>
                <a:ea typeface="Arial"/>
                <a:cs typeface="Arial"/>
              </a:defRPr>
            </a:pPr>
            <a:endParaRPr lang="en-US" sz="1725"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noProof="0" dirty="0" err="1">
                <a:solidFill>
                  <a:srgbClr val="203B3C"/>
                </a:solidFill>
                <a:latin typeface="Arial"/>
                <a:ea typeface="Arial"/>
                <a:cs typeface="Arial"/>
              </a:rPr>
              <a:t>Ravindrarajah</a:t>
            </a:r>
            <a:r>
              <a:rPr lang="en-US" sz="1725" noProof="0" dirty="0">
                <a:solidFill>
                  <a:srgbClr val="203B3C"/>
                </a:solidFill>
                <a:latin typeface="Arial"/>
                <a:ea typeface="Arial"/>
                <a:cs typeface="Arial"/>
              </a:rPr>
              <a:t>, R., Sutton, M., Reeves, D., Cotterill, S., McManus, E., Meacock, R., Whittaker, W., </a:t>
            </a:r>
            <a:r>
              <a:rPr lang="en-US" sz="1725" noProof="0" dirty="0" err="1">
                <a:solidFill>
                  <a:srgbClr val="203B3C"/>
                </a:solidFill>
                <a:latin typeface="Arial"/>
                <a:ea typeface="Arial"/>
                <a:cs typeface="Arial"/>
              </a:rPr>
              <a:t>Soiland</a:t>
            </a:r>
            <a:r>
              <a:rPr lang="en-US" sz="1725" noProof="0" dirty="0">
                <a:solidFill>
                  <a:srgbClr val="203B3C"/>
                </a:solidFill>
                <a:latin typeface="Arial"/>
                <a:ea typeface="Arial"/>
                <a:cs typeface="Arial"/>
              </a:rPr>
              <a:t>-Reyes, C., Heller, S., Bower, P. and </a:t>
            </a:r>
            <a:r>
              <a:rPr lang="en-US" sz="1725" noProof="0" dirty="0" err="1">
                <a:solidFill>
                  <a:srgbClr val="203B3C"/>
                </a:solidFill>
                <a:latin typeface="Arial"/>
                <a:ea typeface="Arial"/>
                <a:cs typeface="Arial"/>
              </a:rPr>
              <a:t>Kontopantelis</a:t>
            </a:r>
            <a:r>
              <a:rPr lang="en-US" sz="1725" noProof="0" dirty="0">
                <a:solidFill>
                  <a:srgbClr val="203B3C"/>
                </a:solidFill>
                <a:latin typeface="Arial"/>
                <a:ea typeface="Arial"/>
                <a:cs typeface="Arial"/>
              </a:rPr>
              <a:t>, E. (2023) ‘Referral to the NHS Diabetes Prevention </a:t>
            </a:r>
            <a:r>
              <a:rPr lang="en-US" sz="1725" noProof="0" dirty="0" err="1">
                <a:solidFill>
                  <a:srgbClr val="203B3C"/>
                </a:solidFill>
                <a:latin typeface="Arial"/>
                <a:ea typeface="Arial"/>
                <a:cs typeface="Arial"/>
              </a:rPr>
              <a:t>Programme</a:t>
            </a:r>
            <a:r>
              <a:rPr lang="en-US" sz="1725" noProof="0" dirty="0">
                <a:solidFill>
                  <a:srgbClr val="203B3C"/>
                </a:solidFill>
                <a:latin typeface="Arial"/>
                <a:ea typeface="Arial"/>
                <a:cs typeface="Arial"/>
              </a:rPr>
              <a:t> and conversion from nondiabetic </a:t>
            </a:r>
            <a:r>
              <a:rPr lang="en-US" sz="1725" noProof="0" dirty="0" err="1">
                <a:solidFill>
                  <a:srgbClr val="203B3C"/>
                </a:solidFill>
                <a:latin typeface="Arial"/>
                <a:ea typeface="Arial"/>
                <a:cs typeface="Arial"/>
              </a:rPr>
              <a:t>hyperglycaemia</a:t>
            </a:r>
            <a:r>
              <a:rPr lang="en-US" sz="1725" noProof="0" dirty="0">
                <a:solidFill>
                  <a:srgbClr val="203B3C"/>
                </a:solidFill>
                <a:latin typeface="Arial"/>
                <a:ea typeface="Arial"/>
                <a:cs typeface="Arial"/>
              </a:rPr>
              <a:t> to type 2 diabetes mellitus in England: a matched cohort analysis’, </a:t>
            </a:r>
            <a:r>
              <a:rPr lang="en-US" sz="1725" i="1" noProof="0" dirty="0">
                <a:solidFill>
                  <a:srgbClr val="203B3C"/>
                </a:solidFill>
                <a:latin typeface="Arial"/>
                <a:ea typeface="Arial"/>
                <a:cs typeface="Arial"/>
              </a:rPr>
              <a:t>PLOS Medicine</a:t>
            </a:r>
            <a:r>
              <a:rPr lang="en-US" sz="1725" noProof="0" dirty="0">
                <a:solidFill>
                  <a:srgbClr val="203B3C"/>
                </a:solidFill>
                <a:latin typeface="Arial"/>
                <a:ea typeface="Arial"/>
                <a:cs typeface="Arial"/>
              </a:rPr>
              <a:t>, 20(2), e1004177. Available at: https://doi.org/10.1371/journal.pmed.1004177 (Accessed: 4 October 2026).</a:t>
            </a:r>
          </a:p>
          <a:p>
            <a:pPr>
              <a:defRPr sz="1725" b="0">
                <a:solidFill>
                  <a:srgbClr val="203B3C"/>
                </a:solidFill>
                <a:latin typeface="Arial"/>
                <a:ea typeface="Arial"/>
                <a:cs typeface="Arial"/>
              </a:defRPr>
            </a:pPr>
            <a:endParaRPr lang="en-US" sz="1725" b="0" noProof="0" dirty="0">
              <a:solidFill>
                <a:srgbClr val="203B3C"/>
              </a:solidFill>
              <a:latin typeface="Arial"/>
              <a:ea typeface="Arial"/>
              <a:cs typeface="Arial"/>
            </a:endParaRPr>
          </a:p>
        </p:txBody>
      </p:sp>
    </p:spTree>
    <p:extLst>
      <p:ext uri="{BB962C8B-B14F-4D97-AF65-F5344CB8AC3E}">
        <p14:creationId xmlns:p14="http://schemas.microsoft.com/office/powerpoint/2010/main" val="1336891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8EDF4"/>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5BA263A-252A-4147-B2DF-710F1AF44B9F}"/>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References 4 of 5</a:t>
            </a:r>
          </a:p>
        </p:txBody>
      </p:sp>
      <p:sp>
        <p:nvSpPr>
          <p:cNvPr id="2" name="Rectangle 1">
            <a:extLst>
              <a:ext uri="{FF2B5EF4-FFF2-40B4-BE49-F238E27FC236}">
                <a16:creationId xmlns:a16="http://schemas.microsoft.com/office/drawing/2014/main" id="{9FD41AAC-F173-4E0F-BAAE-D64B015CB5C0}"/>
              </a:ext>
            </a:extLst>
          </p:cNvPr>
          <p:cNvSpPr>
            <a:spLocks noGrp="1"/>
          </p:cNvSpPr>
          <p:nvPr/>
        </p:nvSpPr>
        <p:spPr>
          <a:xfrm>
            <a:off x="609600" y="1647825"/>
            <a:ext cx="10972800" cy="4429125"/>
          </a:xfrm>
          <a:prstGeom prst="rect">
            <a:avLst/>
          </a:prstGeom>
          <a:noFill/>
          <a:ln w="0">
            <a:noFill/>
          </a:ln>
        </p:spPr>
        <p:txBody>
          <a:bodyPr>
            <a:noAutofit/>
          </a:bodyPr>
          <a:lstStyle/>
          <a:p>
            <a:pPr>
              <a:defRPr sz="1725" b="0">
                <a:solidFill>
                  <a:srgbClr val="203B3C"/>
                </a:solidFill>
                <a:latin typeface="Arial"/>
                <a:ea typeface="Arial"/>
                <a:cs typeface="Arial"/>
              </a:defRPr>
            </a:pPr>
            <a:endParaRPr lang="en-US" sz="1725" b="0" noProof="0" dirty="0">
              <a:solidFill>
                <a:srgbClr val="203B3C"/>
              </a:solidFill>
              <a:latin typeface="Arial"/>
              <a:ea typeface="Arial"/>
              <a:cs typeface="Arial"/>
            </a:endParaRPr>
          </a:p>
        </p:txBody>
      </p:sp>
      <p:sp>
        <p:nvSpPr>
          <p:cNvPr id="3" name="Rectangle 2">
            <a:extLst>
              <a:ext uri="{FF2B5EF4-FFF2-40B4-BE49-F238E27FC236}">
                <a16:creationId xmlns:a16="http://schemas.microsoft.com/office/drawing/2014/main" id="{E55A22B2-5B75-43BC-AAD5-A65BE9B18B70}"/>
              </a:ext>
            </a:extLst>
          </p:cNvPr>
          <p:cNvSpPr>
            <a:spLocks noGrp="1"/>
          </p:cNvSpPr>
          <p:nvPr/>
        </p:nvSpPr>
        <p:spPr>
          <a:xfrm>
            <a:off x="609600" y="6324600"/>
            <a:ext cx="10191750" cy="352425"/>
          </a:xfrm>
          <a:prstGeom prst="rect">
            <a:avLst/>
          </a:prstGeom>
          <a:noFill/>
          <a:ln w="0">
            <a:noFill/>
          </a:ln>
        </p:spPr>
        <p:txBody>
          <a:bodyPr>
            <a:noAutofit/>
          </a:bodyPr>
          <a:lstStyle/>
          <a:p>
            <a:endParaRPr lang="en-US" noProof="0" dirty="0"/>
          </a:p>
        </p:txBody>
      </p:sp>
      <p:sp>
        <p:nvSpPr>
          <p:cNvPr id="4" name="Rectangle 3">
            <a:extLst>
              <a:ext uri="{FF2B5EF4-FFF2-40B4-BE49-F238E27FC236}">
                <a16:creationId xmlns:a16="http://schemas.microsoft.com/office/drawing/2014/main" id="{18171447-CD35-4DC8-8290-B7793ECF0EF5}"/>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19</a:t>
            </a:r>
          </a:p>
        </p:txBody>
      </p:sp>
      <p:sp>
        <p:nvSpPr>
          <p:cNvPr id="7" name="TextBox 6">
            <a:extLst>
              <a:ext uri="{FF2B5EF4-FFF2-40B4-BE49-F238E27FC236}">
                <a16:creationId xmlns:a16="http://schemas.microsoft.com/office/drawing/2014/main" id="{0E19B0CA-82EB-C780-BDB1-CEE56A7BC7A4}"/>
              </a:ext>
            </a:extLst>
          </p:cNvPr>
          <p:cNvSpPr txBox="1"/>
          <p:nvPr/>
        </p:nvSpPr>
        <p:spPr>
          <a:xfrm>
            <a:off x="628650" y="1447800"/>
            <a:ext cx="10934700" cy="4605107"/>
          </a:xfrm>
          <a:prstGeom prst="rect">
            <a:avLst/>
          </a:prstGeom>
          <a:noFill/>
        </p:spPr>
        <p:txBody>
          <a:bodyPr wrap="square">
            <a:spAutoFit/>
          </a:bodyPr>
          <a:lstStyle/>
          <a:p>
            <a:endParaRPr lang="en-US" sz="1725" b="0"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b="0" noProof="0" dirty="0">
                <a:solidFill>
                  <a:srgbClr val="203B3C"/>
                </a:solidFill>
                <a:latin typeface="Arial"/>
                <a:ea typeface="Arial"/>
                <a:cs typeface="Arial"/>
              </a:rPr>
              <a:t>Rosenstock, I.M. (1974) ‘The health belief model and preventive health behavior’, </a:t>
            </a:r>
            <a:r>
              <a:rPr lang="en-US" sz="1725" b="0" i="1" noProof="0" dirty="0">
                <a:solidFill>
                  <a:srgbClr val="203B3C"/>
                </a:solidFill>
                <a:latin typeface="Arial"/>
                <a:ea typeface="Arial"/>
                <a:cs typeface="Arial"/>
              </a:rPr>
              <a:t>Health Education Monographs</a:t>
            </a:r>
            <a:r>
              <a:rPr lang="en-US" sz="1725" b="0" noProof="0" dirty="0">
                <a:solidFill>
                  <a:srgbClr val="203B3C"/>
                </a:solidFill>
                <a:latin typeface="Arial"/>
                <a:ea typeface="Arial"/>
                <a:cs typeface="Arial"/>
              </a:rPr>
              <a:t>, 2(4), pp. 354–386. Available at: https://doi.org/10.1177/109019817400200405 (Accessed: 6 October 2026).</a:t>
            </a:r>
          </a:p>
          <a:p>
            <a:endParaRPr lang="en-US" sz="1725" b="0"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b="0" noProof="0" dirty="0">
                <a:solidFill>
                  <a:srgbClr val="203B3C"/>
                </a:solidFill>
                <a:latin typeface="Arial"/>
                <a:ea typeface="Arial"/>
                <a:cs typeface="Arial"/>
              </a:rPr>
              <a:t>United Nations (UN) (n.d.) </a:t>
            </a:r>
            <a:r>
              <a:rPr lang="en-US" sz="1725" b="0" i="1" noProof="0" dirty="0">
                <a:solidFill>
                  <a:srgbClr val="203B3C"/>
                </a:solidFill>
                <a:latin typeface="Arial"/>
                <a:ea typeface="Arial"/>
                <a:cs typeface="Arial"/>
              </a:rPr>
              <a:t>Goal 3</a:t>
            </a:r>
            <a:r>
              <a:rPr lang="en-US" sz="1725" b="0" noProof="0" dirty="0">
                <a:solidFill>
                  <a:srgbClr val="203B3C"/>
                </a:solidFill>
                <a:latin typeface="Arial"/>
                <a:ea typeface="Arial"/>
                <a:cs typeface="Arial"/>
              </a:rPr>
              <a:t>. Available at: https://sdgs.un.org/goals/goal3 (Accessed: 4 October 2026).</a:t>
            </a:r>
          </a:p>
          <a:p>
            <a:pPr>
              <a:defRPr sz="1725" b="0">
                <a:solidFill>
                  <a:srgbClr val="203B3C"/>
                </a:solidFill>
                <a:latin typeface="Arial"/>
                <a:ea typeface="Arial"/>
                <a:cs typeface="Arial"/>
              </a:defRPr>
            </a:pPr>
            <a:endParaRPr lang="en-US" sz="1725"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noProof="0" dirty="0" err="1">
                <a:solidFill>
                  <a:srgbClr val="203B3C"/>
                </a:solidFill>
                <a:latin typeface="Arial"/>
                <a:ea typeface="Arial"/>
                <a:cs typeface="Arial"/>
              </a:rPr>
              <a:t>Valabhji</a:t>
            </a:r>
            <a:r>
              <a:rPr lang="en-US" sz="1725" noProof="0" dirty="0">
                <a:solidFill>
                  <a:srgbClr val="203B3C"/>
                </a:solidFill>
                <a:latin typeface="Arial"/>
                <a:ea typeface="Arial"/>
                <a:cs typeface="Arial"/>
              </a:rPr>
              <a:t>, J., Barron, E., Bradley, D., </a:t>
            </a:r>
            <a:r>
              <a:rPr lang="en-US" sz="1725" noProof="0" dirty="0" err="1">
                <a:solidFill>
                  <a:srgbClr val="203B3C"/>
                </a:solidFill>
                <a:latin typeface="Arial"/>
                <a:ea typeface="Arial"/>
                <a:cs typeface="Arial"/>
              </a:rPr>
              <a:t>Bakhai</a:t>
            </a:r>
            <a:r>
              <a:rPr lang="en-US" sz="1725" noProof="0" dirty="0">
                <a:solidFill>
                  <a:srgbClr val="203B3C"/>
                </a:solidFill>
                <a:latin typeface="Arial"/>
                <a:ea typeface="Arial"/>
                <a:cs typeface="Arial"/>
              </a:rPr>
              <a:t>, C., Fagg, J., O’Neill, S., Young, B., Wareham, N., </a:t>
            </a:r>
            <a:r>
              <a:rPr lang="en-US" sz="1725" noProof="0" dirty="0" err="1">
                <a:solidFill>
                  <a:srgbClr val="203B3C"/>
                </a:solidFill>
                <a:latin typeface="Arial"/>
                <a:ea typeface="Arial"/>
                <a:cs typeface="Arial"/>
              </a:rPr>
              <a:t>Khunti</a:t>
            </a:r>
            <a:r>
              <a:rPr lang="en-US" sz="1725" noProof="0" dirty="0">
                <a:solidFill>
                  <a:srgbClr val="203B3C"/>
                </a:solidFill>
                <a:latin typeface="Arial"/>
                <a:ea typeface="Arial"/>
                <a:cs typeface="Arial"/>
              </a:rPr>
              <a:t>, K., Jebb, S. and Smith, J. (2020) ‘Early outcomes from the English National Health Service Diabetes Prevention </a:t>
            </a:r>
            <a:r>
              <a:rPr lang="en-US" sz="1725" noProof="0" dirty="0" err="1">
                <a:solidFill>
                  <a:srgbClr val="203B3C"/>
                </a:solidFill>
                <a:latin typeface="Arial"/>
                <a:ea typeface="Arial"/>
                <a:cs typeface="Arial"/>
              </a:rPr>
              <a:t>Programme</a:t>
            </a:r>
            <a:r>
              <a:rPr lang="en-US" sz="1725" noProof="0" dirty="0">
                <a:solidFill>
                  <a:srgbClr val="203B3C"/>
                </a:solidFill>
                <a:latin typeface="Arial"/>
                <a:ea typeface="Arial"/>
                <a:cs typeface="Arial"/>
              </a:rPr>
              <a:t>’, </a:t>
            </a:r>
            <a:r>
              <a:rPr lang="en-US" sz="1725" i="1" noProof="0" dirty="0">
                <a:solidFill>
                  <a:srgbClr val="203B3C"/>
                </a:solidFill>
                <a:latin typeface="Arial"/>
                <a:ea typeface="Arial"/>
                <a:cs typeface="Arial"/>
              </a:rPr>
              <a:t>Diabetes Care</a:t>
            </a:r>
            <a:r>
              <a:rPr lang="en-US" sz="1725" noProof="0" dirty="0">
                <a:solidFill>
                  <a:srgbClr val="203B3C"/>
                </a:solidFill>
                <a:latin typeface="Arial"/>
                <a:ea typeface="Arial"/>
                <a:cs typeface="Arial"/>
              </a:rPr>
              <a:t>, 43(1), pp. 152–160. Available at: https://doi.org/10.2337/dc19-1425 (Accessed: 6 October 2026).</a:t>
            </a:r>
          </a:p>
          <a:p>
            <a:endParaRPr lang="en-US" sz="1725" b="0"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noProof="0" dirty="0">
                <a:solidFill>
                  <a:srgbClr val="203B3C"/>
                </a:solidFill>
                <a:latin typeface="Arial"/>
                <a:ea typeface="Arial"/>
                <a:cs typeface="Arial"/>
              </a:rPr>
              <a:t>World Commission on Environment and Development (</a:t>
            </a:r>
            <a:r>
              <a:rPr lang="en-US" sz="1725" noProof="0" dirty="0" err="1">
                <a:solidFill>
                  <a:srgbClr val="203B3C"/>
                </a:solidFill>
                <a:latin typeface="Arial"/>
                <a:ea typeface="Arial"/>
                <a:cs typeface="Arial"/>
              </a:rPr>
              <a:t>WCED</a:t>
            </a:r>
            <a:r>
              <a:rPr lang="en-US" sz="1725" noProof="0" dirty="0">
                <a:solidFill>
                  <a:srgbClr val="203B3C"/>
                </a:solidFill>
                <a:latin typeface="Arial"/>
                <a:ea typeface="Arial"/>
                <a:cs typeface="Arial"/>
              </a:rPr>
              <a:t>) (2011) </a:t>
            </a:r>
            <a:r>
              <a:rPr lang="en-US" sz="1725" i="1" noProof="0" dirty="0">
                <a:solidFill>
                  <a:srgbClr val="203B3C"/>
                </a:solidFill>
                <a:latin typeface="Arial"/>
                <a:ea typeface="Arial"/>
                <a:cs typeface="Arial"/>
              </a:rPr>
              <a:t>Our common future</a:t>
            </a:r>
            <a:r>
              <a:rPr lang="en-US" sz="1725" noProof="0" dirty="0">
                <a:solidFill>
                  <a:srgbClr val="203B3C"/>
                </a:solidFill>
                <a:latin typeface="Arial"/>
                <a:ea typeface="Arial"/>
                <a:cs typeface="Arial"/>
              </a:rPr>
              <a:t>. Available at: https://sdgs.un.org/sites/default/files/documents/5987our-common-future.pdf (Accessed: 6 October 2026).</a:t>
            </a:r>
          </a:p>
          <a:p>
            <a:endParaRPr lang="en-US" sz="1725" b="0" noProof="0" dirty="0">
              <a:solidFill>
                <a:srgbClr val="203B3C"/>
              </a:solidFill>
              <a:latin typeface="Arial"/>
              <a:ea typeface="Arial"/>
              <a:cs typeface="Arial"/>
            </a:endParaRPr>
          </a:p>
          <a:p>
            <a:pPr>
              <a:defRPr sz="1725" b="0">
                <a:solidFill>
                  <a:srgbClr val="203B3C"/>
                </a:solidFill>
                <a:latin typeface="Arial"/>
                <a:ea typeface="Arial"/>
                <a:cs typeface="Arial"/>
              </a:defRPr>
            </a:pPr>
            <a:endParaRPr lang="en-US" sz="1725" noProof="0" dirty="0">
              <a:solidFill>
                <a:srgbClr val="203B3C"/>
              </a:solidFill>
              <a:latin typeface="Arial"/>
              <a:ea typeface="Arial"/>
              <a:cs typeface="Arial"/>
            </a:endParaRPr>
          </a:p>
          <a:p>
            <a:pPr>
              <a:defRPr sz="1725" b="0">
                <a:solidFill>
                  <a:srgbClr val="203B3C"/>
                </a:solidFill>
                <a:latin typeface="Arial"/>
                <a:ea typeface="Arial"/>
                <a:cs typeface="Arial"/>
              </a:defRPr>
            </a:pPr>
            <a:endParaRPr lang="en-US" sz="1725" b="0" noProof="0" dirty="0">
              <a:solidFill>
                <a:srgbClr val="203B3C"/>
              </a:solidFill>
              <a:latin typeface="Arial"/>
              <a:ea typeface="Arial"/>
              <a:cs typeface="Arial"/>
            </a:endParaRPr>
          </a:p>
        </p:txBody>
      </p:sp>
    </p:spTree>
    <p:extLst>
      <p:ext uri="{BB962C8B-B14F-4D97-AF65-F5344CB8AC3E}">
        <p14:creationId xmlns:p14="http://schemas.microsoft.com/office/powerpoint/2010/main" val="8959232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8EDF4"/>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20E7AE8-A786-42DB-9CC0-C5D150AAEFEA}"/>
              </a:ext>
            </a:extLst>
          </p:cNvPr>
          <p:cNvSpPr>
            <a:spLocks noGrp="1"/>
          </p:cNvSpPr>
          <p:nvPr/>
        </p:nvSpPr>
        <p:spPr>
          <a:xfrm>
            <a:off x="609600" y="457200"/>
            <a:ext cx="10934700" cy="990600"/>
          </a:xfrm>
          <a:prstGeom prst="rect">
            <a:avLst/>
          </a:prstGeom>
          <a:noFill/>
          <a:ln w="0">
            <a:noFill/>
          </a:ln>
        </p:spPr>
        <p:txBody>
          <a:bodyPr>
            <a:noAutofit/>
          </a:bodyPr>
          <a:lstStyle/>
          <a:p>
            <a:pPr>
              <a:defRPr sz="3150" b="1">
                <a:solidFill>
                  <a:srgbClr val="006F73"/>
                </a:solidFill>
                <a:latin typeface="Arial"/>
                <a:ea typeface="Arial"/>
                <a:cs typeface="Arial"/>
              </a:defRPr>
            </a:pPr>
            <a:r>
              <a:rPr lang="en-US" sz="3150" b="1" noProof="0" dirty="0">
                <a:solidFill>
                  <a:srgbClr val="006F73"/>
                </a:solidFill>
                <a:latin typeface="Arial"/>
                <a:ea typeface="Arial"/>
                <a:cs typeface="Arial"/>
              </a:rPr>
              <a:t>References 5 of 5</a:t>
            </a:r>
          </a:p>
        </p:txBody>
      </p:sp>
      <p:sp>
        <p:nvSpPr>
          <p:cNvPr id="2" name="Rectangle 1">
            <a:extLst>
              <a:ext uri="{FF2B5EF4-FFF2-40B4-BE49-F238E27FC236}">
                <a16:creationId xmlns:a16="http://schemas.microsoft.com/office/drawing/2014/main" id="{80DCA8AC-9507-471B-93AF-0C3922172FEE}"/>
              </a:ext>
            </a:extLst>
          </p:cNvPr>
          <p:cNvSpPr>
            <a:spLocks noGrp="1"/>
          </p:cNvSpPr>
          <p:nvPr/>
        </p:nvSpPr>
        <p:spPr>
          <a:xfrm>
            <a:off x="609600" y="1647825"/>
            <a:ext cx="10972800" cy="4429125"/>
          </a:xfrm>
          <a:prstGeom prst="rect">
            <a:avLst/>
          </a:prstGeom>
          <a:noFill/>
          <a:ln w="0">
            <a:noFill/>
          </a:ln>
        </p:spPr>
        <p:txBody>
          <a:bodyPr>
            <a:noAutofit/>
          </a:bodyPr>
          <a:lstStyle/>
          <a:p>
            <a:endParaRPr lang="en-US" sz="1725" b="0" noProof="0" dirty="0">
              <a:solidFill>
                <a:srgbClr val="203B3C"/>
              </a:solidFill>
              <a:latin typeface="Arial"/>
              <a:ea typeface="Arial"/>
              <a:cs typeface="Arial"/>
            </a:endParaRPr>
          </a:p>
        </p:txBody>
      </p:sp>
      <p:sp>
        <p:nvSpPr>
          <p:cNvPr id="3" name="Rectangle 2">
            <a:extLst>
              <a:ext uri="{FF2B5EF4-FFF2-40B4-BE49-F238E27FC236}">
                <a16:creationId xmlns:a16="http://schemas.microsoft.com/office/drawing/2014/main" id="{F28B12EC-8288-4CBC-9ABA-BD0F61E1CB53}"/>
              </a:ext>
            </a:extLst>
          </p:cNvPr>
          <p:cNvSpPr>
            <a:spLocks noGrp="1"/>
          </p:cNvSpPr>
          <p:nvPr/>
        </p:nvSpPr>
        <p:spPr>
          <a:xfrm>
            <a:off x="609600" y="6324600"/>
            <a:ext cx="10191750" cy="352425"/>
          </a:xfrm>
          <a:prstGeom prst="rect">
            <a:avLst/>
          </a:prstGeom>
          <a:noFill/>
          <a:ln w="0">
            <a:noFill/>
          </a:ln>
        </p:spPr>
        <p:txBody>
          <a:bodyPr>
            <a:noAutofit/>
          </a:bodyPr>
          <a:lstStyle/>
          <a:p>
            <a:endParaRPr lang="en-US" noProof="0" dirty="0"/>
          </a:p>
        </p:txBody>
      </p:sp>
      <p:sp>
        <p:nvSpPr>
          <p:cNvPr id="4" name="Rectangle 3">
            <a:extLst>
              <a:ext uri="{FF2B5EF4-FFF2-40B4-BE49-F238E27FC236}">
                <a16:creationId xmlns:a16="http://schemas.microsoft.com/office/drawing/2014/main" id="{652796DF-3AEA-40F4-BFB7-B6413EEEF745}"/>
              </a:ext>
            </a:extLst>
          </p:cNvPr>
          <p:cNvSpPr>
            <a:spLocks noGrp="1"/>
          </p:cNvSpPr>
          <p:nvPr/>
        </p:nvSpPr>
        <p:spPr>
          <a:xfrm>
            <a:off x="11239500" y="6324600"/>
            <a:ext cx="476250" cy="285750"/>
          </a:xfrm>
          <a:prstGeom prst="rect">
            <a:avLst/>
          </a:prstGeom>
          <a:noFill/>
          <a:ln w="0">
            <a:noFill/>
          </a:ln>
        </p:spPr>
        <p:txBody>
          <a:bodyPr>
            <a:noAutofit/>
          </a:bodyPr>
          <a:lstStyle/>
          <a:p>
            <a:pPr>
              <a:defRPr sz="1350" b="0">
                <a:solidFill>
                  <a:srgbClr val="637573"/>
                </a:solidFill>
                <a:latin typeface="Arial"/>
                <a:ea typeface="Arial"/>
                <a:cs typeface="Arial"/>
              </a:defRPr>
            </a:pPr>
            <a:r>
              <a:rPr lang="en-US" sz="1350" b="0" noProof="0" dirty="0">
                <a:solidFill>
                  <a:srgbClr val="637573"/>
                </a:solidFill>
                <a:latin typeface="Arial"/>
                <a:ea typeface="Arial"/>
                <a:cs typeface="Arial"/>
              </a:rPr>
              <a:t>20</a:t>
            </a:r>
          </a:p>
        </p:txBody>
      </p:sp>
      <p:sp>
        <p:nvSpPr>
          <p:cNvPr id="7" name="TextBox 6">
            <a:extLst>
              <a:ext uri="{FF2B5EF4-FFF2-40B4-BE49-F238E27FC236}">
                <a16:creationId xmlns:a16="http://schemas.microsoft.com/office/drawing/2014/main" id="{77BF1558-9D1B-71CB-D31E-0B4F1EAA2C90}"/>
              </a:ext>
            </a:extLst>
          </p:cNvPr>
          <p:cNvSpPr txBox="1"/>
          <p:nvPr/>
        </p:nvSpPr>
        <p:spPr>
          <a:xfrm>
            <a:off x="628650" y="1647825"/>
            <a:ext cx="10934700" cy="2746906"/>
          </a:xfrm>
          <a:prstGeom prst="rect">
            <a:avLst/>
          </a:prstGeom>
          <a:noFill/>
        </p:spPr>
        <p:txBody>
          <a:bodyPr wrap="square">
            <a:spAutoFit/>
          </a:bodyPr>
          <a:lstStyle/>
          <a:p>
            <a:pPr>
              <a:defRPr sz="1725" b="0">
                <a:solidFill>
                  <a:srgbClr val="203B3C"/>
                </a:solidFill>
                <a:latin typeface="Arial"/>
                <a:ea typeface="Arial"/>
                <a:cs typeface="Arial"/>
              </a:defRPr>
            </a:pPr>
            <a:r>
              <a:rPr lang="en-US" sz="1725" b="0" noProof="0" dirty="0">
                <a:solidFill>
                  <a:srgbClr val="203B3C"/>
                </a:solidFill>
                <a:latin typeface="Arial"/>
                <a:ea typeface="Arial"/>
                <a:cs typeface="Arial"/>
              </a:rPr>
              <a:t>World Health Organization (WHO) (2014) </a:t>
            </a:r>
            <a:r>
              <a:rPr lang="en-US" sz="1725" b="0" i="1" noProof="0" dirty="0">
                <a:solidFill>
                  <a:srgbClr val="203B3C"/>
                </a:solidFill>
                <a:latin typeface="Arial"/>
                <a:ea typeface="Arial"/>
                <a:cs typeface="Arial"/>
              </a:rPr>
              <a:t>Health in all policies: Helsinki statement. Framework for country action</a:t>
            </a:r>
            <a:r>
              <a:rPr lang="en-US" sz="1725" b="0" noProof="0" dirty="0">
                <a:solidFill>
                  <a:srgbClr val="203B3C"/>
                </a:solidFill>
                <a:latin typeface="Arial"/>
                <a:ea typeface="Arial"/>
                <a:cs typeface="Arial"/>
              </a:rPr>
              <a:t>. Geneva: WHO. Available at: https://www.who.int/publications/i/item/9789241506908 (Accessed: 2 October 2026).</a:t>
            </a:r>
          </a:p>
          <a:p>
            <a:endParaRPr lang="en-US" sz="1725" b="0"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b="0" noProof="0" dirty="0">
                <a:solidFill>
                  <a:srgbClr val="203B3C"/>
                </a:solidFill>
                <a:latin typeface="Arial"/>
                <a:ea typeface="Arial"/>
                <a:cs typeface="Arial"/>
              </a:rPr>
              <a:t>World Health Organization (WHO) (2024) </a:t>
            </a:r>
            <a:r>
              <a:rPr lang="en-US" sz="1725" b="0" i="1" noProof="0" dirty="0">
                <a:solidFill>
                  <a:srgbClr val="203B3C"/>
                </a:solidFill>
                <a:latin typeface="Arial"/>
                <a:ea typeface="Arial"/>
                <a:cs typeface="Arial"/>
              </a:rPr>
              <a:t>Diabetes</a:t>
            </a:r>
            <a:r>
              <a:rPr lang="en-US" sz="1725" b="0" noProof="0" dirty="0">
                <a:solidFill>
                  <a:srgbClr val="203B3C"/>
                </a:solidFill>
                <a:latin typeface="Arial"/>
                <a:ea typeface="Arial"/>
                <a:cs typeface="Arial"/>
              </a:rPr>
              <a:t>. Available at: https://www.who.int/news-room/fact-sheets/detail/diabetes (Accessed: 2 October 2026).</a:t>
            </a:r>
          </a:p>
          <a:p>
            <a:pPr>
              <a:defRPr sz="1725" b="0">
                <a:solidFill>
                  <a:srgbClr val="203B3C"/>
                </a:solidFill>
                <a:latin typeface="Arial"/>
                <a:ea typeface="Arial"/>
                <a:cs typeface="Arial"/>
              </a:defRPr>
            </a:pPr>
            <a:endParaRPr lang="en-US" sz="1725" noProof="0" dirty="0">
              <a:solidFill>
                <a:srgbClr val="203B3C"/>
              </a:solidFill>
              <a:latin typeface="Arial"/>
              <a:ea typeface="Arial"/>
              <a:cs typeface="Arial"/>
            </a:endParaRPr>
          </a:p>
          <a:p>
            <a:pPr>
              <a:defRPr sz="1725" b="0">
                <a:solidFill>
                  <a:srgbClr val="203B3C"/>
                </a:solidFill>
                <a:latin typeface="Arial"/>
                <a:ea typeface="Arial"/>
                <a:cs typeface="Arial"/>
              </a:defRPr>
            </a:pPr>
            <a:r>
              <a:rPr lang="en-US" sz="1725" noProof="0" dirty="0">
                <a:solidFill>
                  <a:srgbClr val="203B3C"/>
                </a:solidFill>
                <a:latin typeface="Arial"/>
                <a:ea typeface="Arial"/>
                <a:cs typeface="Arial"/>
              </a:rPr>
              <a:t>World Health Organization (WHO) (2026) </a:t>
            </a:r>
            <a:r>
              <a:rPr lang="en-US" sz="1725" i="1" noProof="0" dirty="0">
                <a:solidFill>
                  <a:srgbClr val="203B3C"/>
                </a:solidFill>
                <a:latin typeface="Arial"/>
                <a:ea typeface="Arial"/>
                <a:cs typeface="Arial"/>
              </a:rPr>
              <a:t>Constitution of the World Health Organization</a:t>
            </a:r>
            <a:r>
              <a:rPr lang="en-US" sz="1725" noProof="0" dirty="0">
                <a:solidFill>
                  <a:srgbClr val="203B3C"/>
                </a:solidFill>
                <a:latin typeface="Arial"/>
                <a:ea typeface="Arial"/>
                <a:cs typeface="Arial"/>
              </a:rPr>
              <a:t>. Available at: https://www.who.int/about/governance/constitution (Accessed: 6 October 2026).</a:t>
            </a:r>
          </a:p>
          <a:p>
            <a:pPr>
              <a:defRPr sz="1725" b="0">
                <a:solidFill>
                  <a:srgbClr val="203B3C"/>
                </a:solidFill>
                <a:latin typeface="Arial"/>
                <a:ea typeface="Arial"/>
                <a:cs typeface="Arial"/>
              </a:defRPr>
            </a:pPr>
            <a:endParaRPr lang="en-US" sz="1725" b="0" noProof="0" dirty="0">
              <a:solidFill>
                <a:srgbClr val="203B3C"/>
              </a:solidFill>
              <a:latin typeface="Arial"/>
              <a:ea typeface="Arial"/>
              <a:cs typeface="Arial"/>
            </a:endParaRPr>
          </a:p>
        </p:txBody>
      </p:sp>
    </p:spTree>
    <p:extLst>
      <p:ext uri="{BB962C8B-B14F-4D97-AF65-F5344CB8AC3E}">
        <p14:creationId xmlns:p14="http://schemas.microsoft.com/office/powerpoint/2010/main" val="54740211"/>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7013</TotalTime>
  <Words>4260</Words>
  <Application>Microsoft Office PowerPoint</Application>
  <DocSecurity>0</DocSecurity>
  <PresentationFormat>Widescreen</PresentationFormat>
  <Paragraphs>330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Aptos</vt:lpstr>
      <vt:lpstr>Arial</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Hajira Zaman</cp:lastModifiedBy>
  <cp:revision>7</cp:revision>
  <dcterms:created xsi:type="dcterms:W3CDTF">2026-10-04T15:30:31Z</dcterms:created>
  <dcterms:modified xsi:type="dcterms:W3CDTF">2026-10-13T08:50:13Z</dcterms:modified>
</cp:coreProperties>
</file>