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147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6160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5633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7464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02/05/2019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3679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02/05/2019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6727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02/05/2019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2046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02/05/2019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3546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8C0F11AC-ED79-489B-AB56-40868A929356}" type="datetimeFigureOut">
              <a:rPr lang="en-GB" smtClean="0"/>
              <a:pPr/>
              <a:t>02/05/2019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>
              <a:solidFill>
                <a:srgbClr val="637052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7F6761A-60D9-4D11-BDEB-AFA01E645AB6}" type="slidenum">
              <a:rPr lang="en-GB" smtClean="0">
                <a:solidFill>
                  <a:srgbClr val="637052"/>
                </a:solidFill>
              </a:rPr>
              <a:pPr/>
              <a:t>‹#›</a:t>
            </a:fld>
            <a:endParaRPr lang="en-GB">
              <a:solidFill>
                <a:srgbClr val="63705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4484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02/05/2019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1835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753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F11AC-ED79-489B-AB56-40868A929356}" type="datetimeFigureOut">
              <a:rPr lang="en-GB" smtClean="0"/>
              <a:pPr/>
              <a:t>02/05/2019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6761A-60D9-4D11-BDEB-AFA01E645AB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3779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pPr defTabSz="457200"/>
            <a:fld id="{8C0F11AC-ED79-489B-AB56-40868A929356}" type="datetimeFigureOut">
              <a:rPr lang="en-GB" smtClean="0"/>
              <a:pPr defTabSz="457200"/>
              <a:t>02/05/2019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 defTabSz="45720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pPr defTabSz="457200"/>
            <a:fld id="{77F6761A-60D9-4D11-BDEB-AFA01E645AB6}" type="slidenum">
              <a:rPr lang="en-GB" smtClean="0"/>
              <a:pPr defTabSz="45720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10491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Myth and Art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2960" y="4455621"/>
            <a:ext cx="7770322" cy="1143000"/>
          </a:xfrm>
        </p:spPr>
        <p:txBody>
          <a:bodyPr>
            <a:normAutofit/>
          </a:bodyPr>
          <a:lstStyle/>
          <a:p>
            <a:r>
              <a:rPr lang="en-GB" dirty="0" smtClean="0"/>
              <a:t>The Flood and destruction of mankind  </a:t>
            </a:r>
          </a:p>
          <a:p>
            <a:r>
              <a:rPr lang="en-GB" dirty="0" smtClean="0"/>
              <a:t>(HPAH4002)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8814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The Wickedness of Man 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57694" y="1845734"/>
            <a:ext cx="4887883" cy="459663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Reports of the wickedness of mankind during the age of Iron, reached the ears of Zeus. 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Zeus roams the earth disguised as a mortal. 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Zeus enters the house of the tyrant </a:t>
            </a:r>
            <a:r>
              <a:rPr lang="en-GB" dirty="0" err="1" smtClean="0"/>
              <a:t>Lycaon</a:t>
            </a:r>
            <a:r>
              <a:rPr lang="en-GB" dirty="0" smtClean="0"/>
              <a:t> of Arcadia (intimating his divinity). He tried to kill Zeus during the night and roasted human flesh (a Molossian hostage) to serve at the table. 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The fleeing </a:t>
            </a:r>
            <a:r>
              <a:rPr lang="en-GB" dirty="0" err="1" smtClean="0"/>
              <a:t>Lycaon</a:t>
            </a:r>
            <a:r>
              <a:rPr lang="en-GB" dirty="0" smtClean="0"/>
              <a:t> was turned into a wolf-man. </a:t>
            </a:r>
          </a:p>
          <a:p>
            <a:pPr>
              <a:spcBef>
                <a:spcPts val="600"/>
              </a:spcBef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Zeus decides to punish all humankind. 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8705" y="1845734"/>
            <a:ext cx="3823855" cy="4188135"/>
          </a:xfrm>
        </p:spPr>
      </p:pic>
      <p:sp>
        <p:nvSpPr>
          <p:cNvPr id="7" name="TextBox 6"/>
          <p:cNvSpPr txBox="1"/>
          <p:nvPr/>
        </p:nvSpPr>
        <p:spPr>
          <a:xfrm>
            <a:off x="5425930" y="6033869"/>
            <a:ext cx="3562407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i="1" dirty="0" smtClean="0"/>
              <a:t>Jupiter and </a:t>
            </a:r>
            <a:r>
              <a:rPr lang="en-GB" i="1" dirty="0" err="1" smtClean="0"/>
              <a:t>Lycaon</a:t>
            </a:r>
            <a:r>
              <a:rPr lang="en-GB" dirty="0" smtClean="0"/>
              <a:t>, by Jan </a:t>
            </a:r>
            <a:r>
              <a:rPr lang="en-GB" dirty="0" err="1" smtClean="0"/>
              <a:t>Cossiers</a:t>
            </a:r>
            <a:r>
              <a:rPr lang="en-GB" dirty="0"/>
              <a:t>, 1636 </a:t>
            </a:r>
            <a:r>
              <a:rPr lang="en-GB" dirty="0" smtClean="0"/>
              <a:t>– 1638.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36912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The Flood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399" y="1845733"/>
            <a:ext cx="4419601" cy="4538441"/>
          </a:xfrm>
        </p:spPr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Zeus/Jupiter decides to send a flood (rather than use his thunderbolt) to wipe out humankind.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The South Wind was unleashed, Iris fed the clouds.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Poseidon/Neptune order the rivers to overflow and caused an earthquake.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Crops, animals and people were all washed away.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00" dirty="0" smtClean="0"/>
              <a:t> </a:t>
            </a: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Those who survived the flood died of starvation.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Deucalion (son of Prometheus) and </a:t>
            </a:r>
            <a:r>
              <a:rPr lang="en-GB" dirty="0" err="1"/>
              <a:t>Pyrrha</a:t>
            </a:r>
            <a:r>
              <a:rPr lang="en-GB" dirty="0"/>
              <a:t> (daughter of Epimetheus) were carried in his little boat to Mount Parnassus. </a:t>
            </a: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endParaRPr lang="en-GB" sz="100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908" y="1915885"/>
            <a:ext cx="4123378" cy="3670889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4802908" y="5586774"/>
            <a:ext cx="4057704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Deucalion and </a:t>
            </a:r>
            <a:r>
              <a:rPr lang="en-GB" dirty="0" err="1"/>
              <a:t>Pyrrha</a:t>
            </a:r>
            <a:r>
              <a:rPr lang="en-GB" dirty="0"/>
              <a:t> surviving the flood caused by </a:t>
            </a:r>
            <a:r>
              <a:rPr lang="en-GB" dirty="0" smtClean="0"/>
              <a:t>Jupiter; picture </a:t>
            </a:r>
            <a:r>
              <a:rPr lang="en-GB" dirty="0"/>
              <a:t>from a </a:t>
            </a:r>
            <a:r>
              <a:rPr lang="en-GB" dirty="0" smtClean="0"/>
              <a:t>medieval copy </a:t>
            </a:r>
            <a:r>
              <a:rPr lang="en-GB" dirty="0"/>
              <a:t>of Ovid's </a:t>
            </a:r>
            <a:r>
              <a:rPr lang="en-GB" i="1" dirty="0"/>
              <a:t>Metamorphoses</a:t>
            </a:r>
            <a:r>
              <a:rPr lang="en-GB" dirty="0"/>
              <a:t>, </a:t>
            </a:r>
            <a:r>
              <a:rPr lang="en-GB" dirty="0" err="1"/>
              <a:t>Bibliothèque</a:t>
            </a:r>
            <a:r>
              <a:rPr lang="en-GB" dirty="0"/>
              <a:t> </a:t>
            </a:r>
            <a:r>
              <a:rPr lang="en-GB" dirty="0" err="1"/>
              <a:t>municipale</a:t>
            </a:r>
            <a:r>
              <a:rPr lang="en-GB" dirty="0"/>
              <a:t> de Lyon</a:t>
            </a:r>
          </a:p>
        </p:txBody>
      </p:sp>
    </p:spTree>
    <p:extLst>
      <p:ext uri="{BB962C8B-B14F-4D97-AF65-F5344CB8AC3E}">
        <p14:creationId xmlns:p14="http://schemas.microsoft.com/office/powerpoint/2010/main" val="24586746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Deucalion and </a:t>
            </a:r>
            <a:r>
              <a:rPr lang="en-GB" b="1" dirty="0" err="1" smtClean="0"/>
              <a:t>Pyrrha</a:t>
            </a:r>
            <a:r>
              <a:rPr lang="en-GB" b="1" dirty="0" smtClean="0"/>
              <a:t>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4691" y="1845734"/>
            <a:ext cx="4838007" cy="4779510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Deucalion and </a:t>
            </a:r>
            <a:r>
              <a:rPr lang="en-GB" dirty="0" err="1" smtClean="0"/>
              <a:t>Pyrrha</a:t>
            </a:r>
            <a:r>
              <a:rPr lang="en-GB" dirty="0" smtClean="0"/>
              <a:t> at Mount Parnassus worship </a:t>
            </a:r>
            <a:r>
              <a:rPr lang="en-GB" dirty="0"/>
              <a:t>the </a:t>
            </a:r>
            <a:r>
              <a:rPr lang="en-GB" dirty="0" err="1" smtClean="0"/>
              <a:t>Corycian</a:t>
            </a:r>
            <a:r>
              <a:rPr lang="en-GB" dirty="0" smtClean="0"/>
              <a:t> nymphs (mountain gods), </a:t>
            </a:r>
            <a:r>
              <a:rPr lang="en-GB" dirty="0"/>
              <a:t>and Themis </a:t>
            </a:r>
            <a:r>
              <a:rPr lang="en-GB" dirty="0" smtClean="0"/>
              <a:t>goddess </a:t>
            </a:r>
            <a:r>
              <a:rPr lang="en-GB" dirty="0"/>
              <a:t>of the </a:t>
            </a:r>
            <a:r>
              <a:rPr lang="en-GB" dirty="0" smtClean="0"/>
              <a:t>oracles.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‘No </a:t>
            </a:r>
            <a:r>
              <a:rPr lang="en-GB" dirty="0"/>
              <a:t>one was more virtuous or fonder of justice than he was, and no woman showed greater reverence for the </a:t>
            </a:r>
            <a:r>
              <a:rPr lang="en-GB" dirty="0" smtClean="0"/>
              <a:t>gods.’ – </a:t>
            </a:r>
            <a:r>
              <a:rPr lang="en-GB" b="1" dirty="0" smtClean="0"/>
              <a:t>Ovid </a:t>
            </a:r>
            <a:r>
              <a:rPr lang="en-GB" b="1" i="1" dirty="0" smtClean="0"/>
              <a:t>Met</a:t>
            </a:r>
            <a:r>
              <a:rPr lang="en-GB" b="1" dirty="0" smtClean="0"/>
              <a:t>. 1.320 ff</a:t>
            </a:r>
            <a:r>
              <a:rPr lang="en-GB" dirty="0" smtClean="0"/>
              <a:t>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Zeus/Jupiter orders the North wind to clear away the storms and for the rivers to abate flooding.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Themis gives them an oracle, to throw the “bones” of the mother behind their backs. From this a new race of people were born. 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Deucalion and </a:t>
            </a:r>
            <a:r>
              <a:rPr lang="en-GB" dirty="0" err="1" smtClean="0"/>
              <a:t>Pyrrha</a:t>
            </a:r>
            <a:r>
              <a:rPr lang="en-GB" dirty="0" smtClean="0"/>
              <a:t> had a son called Hellen – i.e. the eponymous ancestor of the Greeks. </a:t>
            </a:r>
          </a:p>
          <a:p>
            <a:pPr marL="0" indent="0">
              <a:buNone/>
            </a:pP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0907" y="1845734"/>
            <a:ext cx="3547456" cy="384307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104014" y="5526454"/>
            <a:ext cx="3956858" cy="124649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500" dirty="0" smtClean="0"/>
              <a:t>Sarcophagus, </a:t>
            </a:r>
            <a:r>
              <a:rPr lang="en-GB" sz="1500" dirty="0"/>
              <a:t>c. </a:t>
            </a:r>
            <a:r>
              <a:rPr lang="en-GB" sz="1500" dirty="0" smtClean="0"/>
              <a:t>AD 270, </a:t>
            </a:r>
            <a:r>
              <a:rPr lang="en-GB" sz="1500" dirty="0"/>
              <a:t>Deucalion and </a:t>
            </a:r>
            <a:r>
              <a:rPr lang="en-GB" sz="1500" dirty="0" err="1"/>
              <a:t>Pyrrha</a:t>
            </a:r>
            <a:r>
              <a:rPr lang="en-GB" sz="1500" dirty="0"/>
              <a:t> appear at the far right, with Deucalion standing by a tree </a:t>
            </a:r>
            <a:r>
              <a:rPr lang="en-GB" sz="1500" dirty="0" smtClean="0"/>
              <a:t>(influenced by Adam</a:t>
            </a:r>
            <a:r>
              <a:rPr lang="en-GB" sz="1500" dirty="0"/>
              <a:t>, Eve and the Tree of </a:t>
            </a:r>
            <a:r>
              <a:rPr lang="en-GB" sz="1500" dirty="0" smtClean="0"/>
              <a:t>Knowledge?). To </a:t>
            </a:r>
            <a:r>
              <a:rPr lang="en-GB" sz="1500" dirty="0"/>
              <a:t>the left are the Cyclopes </a:t>
            </a:r>
            <a:r>
              <a:rPr lang="en-GB" sz="1500" dirty="0" smtClean="0"/>
              <a:t>creating </a:t>
            </a:r>
            <a:r>
              <a:rPr lang="en-GB" sz="1500" dirty="0"/>
              <a:t>a new generation of </a:t>
            </a:r>
            <a:r>
              <a:rPr lang="en-GB" sz="1500" dirty="0" smtClean="0"/>
              <a:t>mankind.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355224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Flood myth archetype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6754" y="1820091"/>
            <a:ext cx="6000205" cy="4650377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 </a:t>
            </a:r>
            <a:r>
              <a:rPr lang="en-GB" dirty="0" smtClean="0"/>
              <a:t>Ovid gives most detailed account; myth not described in as much detail in earlier (surviving) Greek sources. 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Flood </a:t>
            </a:r>
            <a:r>
              <a:rPr lang="en-GB" dirty="0"/>
              <a:t>myths quite commonly found across a number of cultures, especially in the Near East and Eastern Mediterranean (e.g. Sumerian and Babylonian myths, Torah, Indian and Chinese flood myths, etc.). </a:t>
            </a:r>
            <a:endParaRPr lang="en-GB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/>
              <a:t>Notably the </a:t>
            </a:r>
            <a:r>
              <a:rPr lang="en-GB" i="1" dirty="0" smtClean="0"/>
              <a:t>Epic of Gilgamesh</a:t>
            </a:r>
            <a:r>
              <a:rPr lang="en-GB" dirty="0"/>
              <a:t> </a:t>
            </a:r>
            <a:r>
              <a:rPr lang="en-GB" dirty="0" smtClean="0"/>
              <a:t>– Gilgamesh meets the immortal </a:t>
            </a:r>
            <a:r>
              <a:rPr lang="en-GB" dirty="0" err="1" smtClean="0"/>
              <a:t>Ut-napishtim</a:t>
            </a:r>
            <a:r>
              <a:rPr lang="en-GB" dirty="0" smtClean="0"/>
              <a:t> who had survived the flood sent by Enlil.</a:t>
            </a:r>
            <a:r>
              <a:rPr lang="en-GB" i="1" dirty="0" smtClean="0"/>
              <a:t> </a:t>
            </a:r>
            <a:endParaRPr lang="en-GB" dirty="0" smtClean="0"/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Archetype of wickedness, punishment and salvation. 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Development of the Graeco-Roman myth as a result of contact with the Near East? </a:t>
            </a:r>
          </a:p>
          <a:p>
            <a:pPr>
              <a:spcBef>
                <a:spcPts val="200"/>
              </a:spcBef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Other similarities with Sumerian, Babylonian and Akkadian myths – lack of a narrative about an intelligent creator, emphasis on succession between generations of gods, flood myths, and the survival and recreation of humankind. 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" name="Content Placeholder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6140" y="2002971"/>
            <a:ext cx="2608719" cy="343876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322671" y="5441738"/>
            <a:ext cx="2608719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The </a:t>
            </a:r>
            <a:r>
              <a:rPr lang="en-GB" dirty="0" err="1"/>
              <a:t>Matsya</a:t>
            </a:r>
            <a:r>
              <a:rPr lang="en-GB" dirty="0"/>
              <a:t> avatar comes to the rescue of Manu</a:t>
            </a:r>
          </a:p>
        </p:txBody>
      </p:sp>
    </p:spTree>
    <p:extLst>
      <p:ext uri="{BB962C8B-B14F-4D97-AF65-F5344CB8AC3E}">
        <p14:creationId xmlns:p14="http://schemas.microsoft.com/office/powerpoint/2010/main" val="38721417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Bibliography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59" y="1845733"/>
            <a:ext cx="7543801" cy="4363873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sz="2400" dirty="0"/>
              <a:t>Collins, C. (2012</a:t>
            </a:r>
            <a:r>
              <a:rPr lang="en-GB" sz="2400" dirty="0" smtClean="0"/>
              <a:t>) ‘Noah</a:t>
            </a:r>
            <a:r>
              <a:rPr lang="en-GB" sz="2400" dirty="0"/>
              <a:t>, Deucalion, and the New </a:t>
            </a:r>
            <a:r>
              <a:rPr lang="en-GB" sz="2400" dirty="0" smtClean="0"/>
              <a:t>Testament’, </a:t>
            </a:r>
            <a:r>
              <a:rPr lang="en-GB" sz="2400" i="1" dirty="0" err="1" smtClean="0"/>
              <a:t>Biblica</a:t>
            </a:r>
            <a:r>
              <a:rPr lang="en-GB" sz="2400" dirty="0" smtClean="0"/>
              <a:t> 93 (</a:t>
            </a:r>
            <a:r>
              <a:rPr lang="en-GB" sz="2400" dirty="0"/>
              <a:t>3</a:t>
            </a:r>
            <a:r>
              <a:rPr lang="en-GB" sz="2400" dirty="0" smtClean="0"/>
              <a:t>): </a:t>
            </a:r>
            <a:r>
              <a:rPr lang="en-GB" sz="2400" dirty="0"/>
              <a:t>403-426</a:t>
            </a:r>
            <a:r>
              <a:rPr lang="en-GB" sz="2400" dirty="0" smtClean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</a:t>
            </a:r>
            <a:r>
              <a:rPr lang="en-GB" sz="2400" dirty="0" err="1" smtClean="0"/>
              <a:t>Fletcheer</a:t>
            </a:r>
            <a:r>
              <a:rPr lang="en-GB" sz="2400" dirty="0"/>
              <a:t>, K. F. B. </a:t>
            </a:r>
            <a:r>
              <a:rPr lang="en-GB" sz="2400" dirty="0" smtClean="0"/>
              <a:t>(2010) ‘</a:t>
            </a:r>
            <a:r>
              <a:rPr lang="en-GB" sz="2400" dirty="0" err="1" smtClean="0"/>
              <a:t>Ovidian</a:t>
            </a:r>
            <a:r>
              <a:rPr lang="en-GB" sz="2400" dirty="0" smtClean="0"/>
              <a:t> </a:t>
            </a:r>
            <a:r>
              <a:rPr lang="en-GB" sz="2400" dirty="0"/>
              <a:t>“Correction” of the Biblical Flood</a:t>
            </a:r>
            <a:r>
              <a:rPr lang="en-GB" sz="2400" dirty="0" smtClean="0"/>
              <a:t>?’, </a:t>
            </a:r>
            <a:r>
              <a:rPr lang="en-GB" sz="2400" i="1" dirty="0" smtClean="0"/>
              <a:t>Classical Philology </a:t>
            </a:r>
            <a:r>
              <a:rPr lang="en-GB" sz="2400" dirty="0" smtClean="0"/>
              <a:t>105 (</a:t>
            </a:r>
            <a:r>
              <a:rPr lang="en-GB" sz="2400" dirty="0"/>
              <a:t>2</a:t>
            </a:r>
            <a:r>
              <a:rPr lang="en-GB" sz="2400" dirty="0" smtClean="0"/>
              <a:t>): 209-214.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</a:t>
            </a:r>
            <a:r>
              <a:rPr lang="en-GB" sz="2400" dirty="0"/>
              <a:t>Griffin, A. (1992</a:t>
            </a:r>
            <a:r>
              <a:rPr lang="en-GB" sz="2400" dirty="0" smtClean="0"/>
              <a:t>) ‘Ovid's </a:t>
            </a:r>
            <a:r>
              <a:rPr lang="en-GB" sz="2400" dirty="0"/>
              <a:t>Universal </a:t>
            </a:r>
            <a:r>
              <a:rPr lang="en-GB" sz="2400" dirty="0" smtClean="0"/>
              <a:t>Flood’, </a:t>
            </a:r>
            <a:r>
              <a:rPr lang="en-GB" sz="2400" i="1" dirty="0" err="1" smtClean="0"/>
              <a:t>Hermathena</a:t>
            </a:r>
            <a:r>
              <a:rPr lang="en-GB" sz="2400" dirty="0" smtClean="0"/>
              <a:t> 152: </a:t>
            </a:r>
            <a:r>
              <a:rPr lang="en-GB" sz="2400" dirty="0"/>
              <a:t>39-58</a:t>
            </a:r>
            <a:r>
              <a:rPr lang="en-GB" sz="2400" dirty="0" smtClean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</a:t>
            </a:r>
            <a:r>
              <a:rPr lang="en-GB" sz="2400" dirty="0" err="1" smtClean="0"/>
              <a:t>Morford</a:t>
            </a:r>
            <a:r>
              <a:rPr lang="en-GB" sz="2400" dirty="0"/>
              <a:t>, M. P. O., </a:t>
            </a:r>
            <a:r>
              <a:rPr lang="en-GB" sz="2400" dirty="0" err="1"/>
              <a:t>Lenardon</a:t>
            </a:r>
            <a:r>
              <a:rPr lang="en-GB" sz="2400" dirty="0"/>
              <a:t>, R. J. and Sham, M. (2015) </a:t>
            </a:r>
            <a:r>
              <a:rPr lang="en-GB" sz="2400" i="1" dirty="0"/>
              <a:t>Classical Mythology</a:t>
            </a:r>
            <a:r>
              <a:rPr lang="en-GB" sz="2400" dirty="0"/>
              <a:t>, International tenth edition. Oxford: Oxford University Press.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5074502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187</TotalTime>
  <Words>664</Words>
  <Application>Microsoft Office PowerPoint</Application>
  <PresentationFormat>On-screen Show (4:3)</PresentationFormat>
  <Paragraphs>56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Retrospect</vt:lpstr>
      <vt:lpstr>Myth and Art</vt:lpstr>
      <vt:lpstr>The Wickedness of Man </vt:lpstr>
      <vt:lpstr>The Flood</vt:lpstr>
      <vt:lpstr>Deucalion and Pyrrha </vt:lpstr>
      <vt:lpstr>Flood myth archetype </vt:lpstr>
      <vt:lpstr>Bibliography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Myth and Art</dc:title>
  <dc:creator>Matthew Cobb</dc:creator>
  <cp:lastModifiedBy>Matthew Cobb</cp:lastModifiedBy>
  <cp:revision>53</cp:revision>
  <dcterms:created xsi:type="dcterms:W3CDTF">2019-04-24T13:29:35Z</dcterms:created>
  <dcterms:modified xsi:type="dcterms:W3CDTF">2019-05-02T15:29:34Z</dcterms:modified>
</cp:coreProperties>
</file>