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sldIdLst>
    <p:sldId id="262" r:id="rId2"/>
    <p:sldId id="267" r:id="rId3"/>
    <p:sldId id="312" r:id="rId4"/>
    <p:sldId id="313" r:id="rId5"/>
    <p:sldId id="310" r:id="rId6"/>
    <p:sldId id="311" r:id="rId7"/>
    <p:sldId id="299" r:id="rId8"/>
    <p:sldId id="301" r:id="rId9"/>
    <p:sldId id="270" r:id="rId10"/>
    <p:sldId id="276" r:id="rId11"/>
    <p:sldId id="300" r:id="rId12"/>
    <p:sldId id="314" r:id="rId13"/>
    <p:sldId id="298" r:id="rId14"/>
    <p:sldId id="271" r:id="rId15"/>
    <p:sldId id="302" r:id="rId16"/>
    <p:sldId id="303" r:id="rId17"/>
    <p:sldId id="304" r:id="rId18"/>
    <p:sldId id="305" r:id="rId19"/>
    <p:sldId id="307" r:id="rId20"/>
    <p:sldId id="309" r:id="rId21"/>
    <p:sldId id="308"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78" autoAdjust="0"/>
    <p:restoredTop sz="86380" autoAdjust="0"/>
  </p:normalViewPr>
  <p:slideViewPr>
    <p:cSldViewPr>
      <p:cViewPr varScale="1">
        <p:scale>
          <a:sx n="89" d="100"/>
          <a:sy n="89" d="100"/>
        </p:scale>
        <p:origin x="591" y="51"/>
      </p:cViewPr>
      <p:guideLst>
        <p:guide orient="horz" pos="2160"/>
        <p:guide pos="2880"/>
      </p:guideLst>
    </p:cSldViewPr>
  </p:slideViewPr>
  <p:outlineViewPr>
    <p:cViewPr>
      <p:scale>
        <a:sx n="33" d="100"/>
        <a:sy n="33" d="100"/>
      </p:scale>
      <p:origin x="0" y="91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8D4FC46-A908-4BD3-AA7E-443464B67C7A}" type="datetimeFigureOut">
              <a:rPr lang="en-GB" smtClean="0"/>
              <a:pPr/>
              <a:t>18/03/2025</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B9A89EE6-7EA1-4DD0-8351-B1D92E33E679}" type="slidenum">
              <a:rPr lang="en-GB"/>
              <a:pPr/>
              <a:t>2</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GB" sz="180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B9A89EE6-7EA1-4DD0-8351-B1D92E33E679}" type="slidenum">
              <a:rPr lang="en-GB"/>
              <a:pPr/>
              <a:t>7</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GB" sz="18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B9A89EE6-7EA1-4DD0-8351-B1D92E33E679}" type="slidenum">
              <a:rPr lang="en-GB"/>
              <a:pPr/>
              <a:t>8</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GB" sz="180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0351DB46-84BC-4B89-97E2-F9C52B9E703B}" type="slidenum">
              <a:rPr lang="en-GB"/>
              <a:pPr/>
              <a:t>9</a:t>
            </a:fld>
            <a:endParaRPr lang="en-GB"/>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GB" sz="1800" dirty="0"/>
          </a:p>
          <a:p>
            <a:pPr eaLnBrk="1" hangingPunct="1"/>
            <a:endParaRPr lang="en-GB" sz="1800"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B9A89EE6-7EA1-4DD0-8351-B1D92E33E679}" type="slidenum">
              <a:rPr lang="en-GB"/>
              <a:pPr/>
              <a:t>13</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GB" sz="180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CB62DE40-1ACC-4367-A40D-DFC9CAD1F2B3}" type="slidenum">
              <a:rPr lang="en-GB"/>
              <a:pPr/>
              <a:t>14</a:t>
            </a:fld>
            <a:endParaRPr lang="en-GB"/>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endParaRPr lang="en-GB" sz="180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CB62DE40-1ACC-4367-A40D-DFC9CAD1F2B3}" type="slidenum">
              <a:rPr lang="en-GB"/>
              <a:pPr/>
              <a:t>15</a:t>
            </a:fld>
            <a:endParaRPr lang="en-GB"/>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endParaRPr lang="en-GB" sz="180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B9A89EE6-7EA1-4DD0-8351-B1D92E33E679}" type="slidenum">
              <a:rPr lang="en-GB"/>
              <a:pPr/>
              <a:t>16</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GB" sz="180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B9A89EE6-7EA1-4DD0-8351-B1D92E33E679}" type="slidenum">
              <a:rPr lang="en-GB"/>
              <a:pPr/>
              <a:t>17</a:t>
            </a:fld>
            <a:endParaRPr lang="en-GB"/>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en-GB" sz="1800"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460D6B34-A169-4C14-88DD-8F0439786FE0}" type="datetimeFigureOut">
              <a:rPr lang="en-GB" smtClean="0"/>
              <a:pPr/>
              <a:t>18/03/2025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pic>
        <p:nvPicPr>
          <p:cNvPr id="12" name="Picture 2" descr="logoSMU"/>
          <p:cNvPicPr>
            <a:picLocks noChangeAspect="1" noChangeArrowheads="1"/>
          </p:cNvPicPr>
          <p:nvPr userDrawn="1"/>
        </p:nvPicPr>
        <p:blipFill>
          <a:blip r:embed="rId2"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18/03/2025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18/03/2025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18/03/2025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18/03/2025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460D6B34-A169-4C14-88DD-8F0439786FE0}" type="datetimeFigureOut">
              <a:rPr lang="en-GB" smtClean="0"/>
              <a:pPr/>
              <a:t>18/03/2025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
        <p:nvSpPr>
          <p:cNvPr id="6" name="Rectangle 5"/>
          <p:cNvSpPr/>
          <p:nvPr userDrawn="1"/>
        </p:nvSpPr>
        <p:spPr>
          <a:xfrm>
            <a:off x="5868144" y="5949280"/>
            <a:ext cx="3275856" cy="908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18/03/2025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18/03/2025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460D6B34-A169-4C14-88DD-8F0439786FE0}" type="datetimeFigureOut">
              <a:rPr lang="en-GB" smtClean="0"/>
              <a:pPr/>
              <a:t>18/03/2025</a:t>
            </a:fld>
            <a:endParaRPr lang="en-GB" dirty="0"/>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8339328" y="1170432"/>
            <a:ext cx="733864" cy="201168"/>
          </a:xfrm>
        </p:spPr>
        <p:txBody>
          <a:bodyPr/>
          <a:lstStyle/>
          <a:p>
            <a:fld id="{EE267287-1E51-425F-941D-3CFF4E22B62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18/03/2025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18/03/2025</a:t>
            </a:fld>
            <a:endParaRPr lang="en-GB" dirty="0"/>
          </a:p>
        </p:txBody>
      </p:sp>
      <p:sp>
        <p:nvSpPr>
          <p:cNvPr id="5" name="Footer Placeholder 4"/>
          <p:cNvSpPr>
            <a:spLocks noGrp="1"/>
          </p:cNvSpPr>
          <p:nvPr>
            <p:ph type="ftr" sz="quarter" idx="11"/>
          </p:nvPr>
        </p:nvSpPr>
        <p:spPr>
          <a:xfrm>
            <a:off x="2640597" y="6377459"/>
            <a:ext cx="3836404" cy="365125"/>
          </a:xfr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4213" y="1060450"/>
            <a:ext cx="7772400" cy="855663"/>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2205038"/>
            <a:ext cx="3810000" cy="3890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2205038"/>
            <a:ext cx="3810000" cy="3890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52EF2EA8-E43B-456B-A171-1C3D645CAF14}"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4213" y="1060450"/>
            <a:ext cx="7772400" cy="855663"/>
          </a:xfrm>
        </p:spPr>
        <p:txBody>
          <a:bodyPr/>
          <a:lstStyle/>
          <a:p>
            <a:r>
              <a:rPr lang="en-US"/>
              <a:t>Click to edit Master title style</a:t>
            </a:r>
            <a:endParaRPr lang="en-GB"/>
          </a:p>
        </p:txBody>
      </p:sp>
      <p:sp>
        <p:nvSpPr>
          <p:cNvPr id="3" name="Table Placeholder 2"/>
          <p:cNvSpPr>
            <a:spLocks noGrp="1"/>
          </p:cNvSpPr>
          <p:nvPr>
            <p:ph type="tbl" idx="1"/>
          </p:nvPr>
        </p:nvSpPr>
        <p:spPr>
          <a:xfrm>
            <a:off x="685800" y="2205038"/>
            <a:ext cx="7772400" cy="3890962"/>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4758593D-376B-4662-B376-7CB5CBF2223F}"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60D6B34-A169-4C14-88DD-8F0439786FE0}" type="datetimeFigureOut">
              <a:rPr lang="en-GB" smtClean="0"/>
              <a:pPr/>
              <a:t>18/03/2025</a:t>
            </a:fld>
            <a:endParaRPr lang="en-GB" dirty="0"/>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E267287-1E51-425F-941D-3CFF4E22B629}" type="slidenum">
              <a:rPr lang="en-GB" smtClean="0"/>
              <a:pPr/>
              <a:t>‹#›</a:t>
            </a:fld>
            <a:endParaRPr lang="en-GB" dirty="0"/>
          </a:p>
        </p:txBody>
      </p:sp>
      <p:pic>
        <p:nvPicPr>
          <p:cNvPr id="9" name="Picture 2" descr="logoSMU"/>
          <p:cNvPicPr>
            <a:picLocks noChangeAspect="1" noChangeArrowheads="1"/>
          </p:cNvPicPr>
          <p:nvPr/>
        </p:nvPicPr>
        <p:blipFill>
          <a:blip r:embed="rId15" cstate="print"/>
          <a:srcRect/>
          <a:stretch>
            <a:fillRect/>
          </a:stretch>
        </p:blipFill>
        <p:spPr bwMode="auto">
          <a:xfrm>
            <a:off x="6012160" y="6093296"/>
            <a:ext cx="3059832" cy="664619"/>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emf"/></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emf"/></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emf"/></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539552" y="2420888"/>
            <a:ext cx="8077200" cy="1673352"/>
          </a:xfrm>
        </p:spPr>
        <p:txBody>
          <a:bodyPr>
            <a:normAutofit fontScale="90000"/>
          </a:bodyPr>
          <a:lstStyle/>
          <a:p>
            <a:pPr algn="ctr"/>
            <a:r>
              <a:rPr lang="en-GB" dirty="0"/>
              <a:t>Intro to Networking </a:t>
            </a:r>
            <a:br>
              <a:rPr lang="en-GB" dirty="0"/>
            </a:br>
            <a:r>
              <a:rPr lang="en-GB" dirty="0"/>
              <a:t>&amp;</a:t>
            </a:r>
            <a:br>
              <a:rPr lang="en-GB" dirty="0"/>
            </a:br>
            <a:r>
              <a:rPr lang="en-GB" dirty="0"/>
              <a:t>Internet Connectivity</a:t>
            </a:r>
          </a:p>
        </p:txBody>
      </p:sp>
      <p:sp>
        <p:nvSpPr>
          <p:cNvPr id="5" name="Subtitle 4"/>
          <p:cNvSpPr>
            <a:spLocks noGrp="1"/>
          </p:cNvSpPr>
          <p:nvPr>
            <p:ph type="subTitle" idx="1"/>
          </p:nvPr>
        </p:nvSpPr>
        <p:spPr>
          <a:xfrm>
            <a:off x="539552" y="620688"/>
            <a:ext cx="8077200" cy="1499616"/>
          </a:xfrm>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r>
              <a:rPr lang="en-GB" dirty="0"/>
              <a:t>Why?</a:t>
            </a:r>
          </a:p>
        </p:txBody>
      </p:sp>
      <p:sp>
        <p:nvSpPr>
          <p:cNvPr id="1028" name="Rectangle 3"/>
          <p:cNvSpPr>
            <a:spLocks noGrp="1" noChangeArrowheads="1"/>
          </p:cNvSpPr>
          <p:nvPr>
            <p:ph sz="half" idx="2"/>
          </p:nvPr>
        </p:nvSpPr>
        <p:spPr>
          <a:xfrm>
            <a:off x="395536" y="1844824"/>
            <a:ext cx="8496944" cy="4623816"/>
          </a:xfrm>
        </p:spPr>
        <p:txBody>
          <a:bodyPr/>
          <a:lstStyle/>
          <a:p>
            <a:r>
              <a:rPr lang="en-GB" dirty="0"/>
              <a:t>Often, we need to connect computers together or to larger group of resources</a:t>
            </a:r>
          </a:p>
          <a:p>
            <a:endParaRPr lang="en-GB" dirty="0"/>
          </a:p>
          <a:p>
            <a:r>
              <a:rPr lang="en-GB" dirty="0"/>
              <a:t>Peer to Peer</a:t>
            </a:r>
          </a:p>
          <a:p>
            <a:r>
              <a:rPr lang="en-GB" dirty="0"/>
              <a:t>To a group of computers (e.g. SOHO)</a:t>
            </a:r>
          </a:p>
          <a:p>
            <a:r>
              <a:rPr lang="en-GB" dirty="0"/>
              <a:t>To the internet</a:t>
            </a:r>
          </a:p>
          <a:p>
            <a:r>
              <a:rPr lang="en-GB" dirty="0"/>
              <a:t>To do this, devices need to have some kind of unique identifier</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867C36-8E77-98D9-FC7F-36C0AFD804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33C3A7-49AC-B4ED-6F21-D1DB1E15B6E9}"/>
              </a:ext>
            </a:extLst>
          </p:cNvPr>
          <p:cNvSpPr>
            <a:spLocks noGrp="1"/>
          </p:cNvSpPr>
          <p:nvPr>
            <p:ph type="title"/>
          </p:nvPr>
        </p:nvSpPr>
        <p:spPr/>
        <p:txBody>
          <a:bodyPr/>
          <a:lstStyle/>
          <a:p>
            <a:r>
              <a:rPr lang="en-GB" dirty="0"/>
              <a:t>MAC addresses </a:t>
            </a:r>
            <a:endParaRPr lang="en-US" dirty="0"/>
          </a:p>
        </p:txBody>
      </p:sp>
      <p:sp>
        <p:nvSpPr>
          <p:cNvPr id="3" name="Content Placeholder 2">
            <a:extLst>
              <a:ext uri="{FF2B5EF4-FFF2-40B4-BE49-F238E27FC236}">
                <a16:creationId xmlns:a16="http://schemas.microsoft.com/office/drawing/2014/main" id="{3F17AA26-CB06-35BA-859C-2B84E2603DB3}"/>
              </a:ext>
            </a:extLst>
          </p:cNvPr>
          <p:cNvSpPr>
            <a:spLocks noGrp="1"/>
          </p:cNvSpPr>
          <p:nvPr>
            <p:ph sz="half" idx="1"/>
          </p:nvPr>
        </p:nvSpPr>
        <p:spPr>
          <a:xfrm>
            <a:off x="179512" y="1628800"/>
            <a:ext cx="8640960" cy="4896544"/>
          </a:xfrm>
        </p:spPr>
        <p:txBody>
          <a:bodyPr>
            <a:normAutofit fontScale="92500"/>
          </a:bodyPr>
          <a:lstStyle/>
          <a:p>
            <a:r>
              <a:rPr lang="en-GB" dirty="0"/>
              <a:t>A MAC (Media Access Control) address is a unique identifier assigned to network interface controllers (NICs) by manufacturers. It is a 48-bit address typically represented as six groups of two hexadecimal digits separated by colons or hyphens (e.g., 00:1A:2B:3C:4D:5E).</a:t>
            </a:r>
          </a:p>
          <a:p>
            <a:endParaRPr lang="en-GB" dirty="0"/>
          </a:p>
          <a:p>
            <a:r>
              <a:rPr lang="en-GB" dirty="0"/>
              <a:t>Each network device, such as network interface cards, wireless adapters, and Ethernet ports, has a distinct MAC address.</a:t>
            </a:r>
          </a:p>
          <a:p>
            <a:endParaRPr lang="en-GB" dirty="0"/>
          </a:p>
          <a:p>
            <a:r>
              <a:rPr lang="en-GB" dirty="0"/>
              <a:t>Hardware-based: MAC addresses are typically hardcoded into the device during manufacturing.</a:t>
            </a:r>
            <a:endParaRPr lang="en-US" dirty="0"/>
          </a:p>
        </p:txBody>
      </p:sp>
    </p:spTree>
    <p:extLst>
      <p:ext uri="{BB962C8B-B14F-4D97-AF65-F5344CB8AC3E}">
        <p14:creationId xmlns:p14="http://schemas.microsoft.com/office/powerpoint/2010/main" val="2877060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B7AFA3-E361-4C50-7151-35E6AC255D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798F20-A612-4C0A-2F86-9E160C6ECD8B}"/>
              </a:ext>
            </a:extLst>
          </p:cNvPr>
          <p:cNvSpPr>
            <a:spLocks noGrp="1"/>
          </p:cNvSpPr>
          <p:nvPr>
            <p:ph type="title"/>
          </p:nvPr>
        </p:nvSpPr>
        <p:spPr/>
        <p:txBody>
          <a:bodyPr/>
          <a:lstStyle/>
          <a:p>
            <a:r>
              <a:rPr lang="en-GB" dirty="0"/>
              <a:t>MAC addresses </a:t>
            </a:r>
            <a:endParaRPr lang="en-US" dirty="0"/>
          </a:p>
        </p:txBody>
      </p:sp>
      <p:sp>
        <p:nvSpPr>
          <p:cNvPr id="3" name="Content Placeholder 2">
            <a:extLst>
              <a:ext uri="{FF2B5EF4-FFF2-40B4-BE49-F238E27FC236}">
                <a16:creationId xmlns:a16="http://schemas.microsoft.com/office/drawing/2014/main" id="{69EF34C7-A9EB-5D9A-924D-1C8BA24EE550}"/>
              </a:ext>
            </a:extLst>
          </p:cNvPr>
          <p:cNvSpPr>
            <a:spLocks noGrp="1"/>
          </p:cNvSpPr>
          <p:nvPr>
            <p:ph sz="half" idx="1"/>
          </p:nvPr>
        </p:nvSpPr>
        <p:spPr>
          <a:xfrm>
            <a:off x="179512" y="1628800"/>
            <a:ext cx="8640960" cy="4896544"/>
          </a:xfrm>
        </p:spPr>
        <p:txBody>
          <a:bodyPr>
            <a:normAutofit/>
          </a:bodyPr>
          <a:lstStyle/>
          <a:p>
            <a:r>
              <a:rPr lang="en-GB" dirty="0"/>
              <a:t>MAC addresses can sometimes be used to keep track of what data belongs to what device internally on a network, but when we are dealing with Internet traffic, we need another, specific protocol – an Internet Protocol (IP) where a unique address can be assigned to devices (and are often kept in a list somewhere alongside the corresponding MAC address)</a:t>
            </a:r>
            <a:endParaRPr lang="en-US" dirty="0"/>
          </a:p>
        </p:txBody>
      </p:sp>
    </p:spTree>
    <p:extLst>
      <p:ext uri="{BB962C8B-B14F-4D97-AF65-F5344CB8AC3E}">
        <p14:creationId xmlns:p14="http://schemas.microsoft.com/office/powerpoint/2010/main" val="3124222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1E81AC-A615-711A-8732-01C557D26D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123C37-51CE-1CEC-936D-BA65FC66B14A}"/>
              </a:ext>
            </a:extLst>
          </p:cNvPr>
          <p:cNvSpPr>
            <a:spLocks noGrp="1"/>
          </p:cNvSpPr>
          <p:nvPr>
            <p:ph type="title"/>
          </p:nvPr>
        </p:nvSpPr>
        <p:spPr/>
        <p:txBody>
          <a:bodyPr/>
          <a:lstStyle/>
          <a:p>
            <a:r>
              <a:rPr lang="en-GB" dirty="0"/>
              <a:t>IP addresses </a:t>
            </a:r>
            <a:endParaRPr lang="en-US" dirty="0"/>
          </a:p>
        </p:txBody>
      </p:sp>
      <p:sp>
        <p:nvSpPr>
          <p:cNvPr id="3" name="Content Placeholder 2">
            <a:extLst>
              <a:ext uri="{FF2B5EF4-FFF2-40B4-BE49-F238E27FC236}">
                <a16:creationId xmlns:a16="http://schemas.microsoft.com/office/drawing/2014/main" id="{B4A2F459-C1C4-E3E6-CA1B-8EB98D10D693}"/>
              </a:ext>
            </a:extLst>
          </p:cNvPr>
          <p:cNvSpPr>
            <a:spLocks noGrp="1"/>
          </p:cNvSpPr>
          <p:nvPr>
            <p:ph sz="half" idx="1"/>
          </p:nvPr>
        </p:nvSpPr>
        <p:spPr>
          <a:xfrm>
            <a:off x="457200" y="1773936"/>
            <a:ext cx="8363272" cy="4623816"/>
          </a:xfrm>
        </p:spPr>
        <p:txBody>
          <a:bodyPr/>
          <a:lstStyle/>
          <a:p>
            <a:r>
              <a:rPr lang="en-GB" dirty="0"/>
              <a:t>An IP address, or Internet Protocol address, is a unique numerical label assigned to each device connected to a computer network that uses the Internet Protocol for communication. It serves as an identifier for devices on the internet or local networks, allowing them to be recognized and addressed by other devices. IP addresses are crucial for enabling data transmission between devices over the internet.</a:t>
            </a:r>
            <a:endParaRPr lang="en-US" dirty="0"/>
          </a:p>
        </p:txBody>
      </p:sp>
    </p:spTree>
    <p:extLst>
      <p:ext uri="{BB962C8B-B14F-4D97-AF65-F5344CB8AC3E}">
        <p14:creationId xmlns:p14="http://schemas.microsoft.com/office/powerpoint/2010/main" val="3058329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BD34D1-BAF8-79C7-A9BC-6B8F162EA2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9FD7A6-3FF2-8A92-BB6B-36D836079141}"/>
              </a:ext>
            </a:extLst>
          </p:cNvPr>
          <p:cNvSpPr>
            <a:spLocks noGrp="1"/>
          </p:cNvSpPr>
          <p:nvPr>
            <p:ph type="title"/>
          </p:nvPr>
        </p:nvSpPr>
        <p:spPr/>
        <p:txBody>
          <a:bodyPr/>
          <a:lstStyle/>
          <a:p>
            <a:r>
              <a:rPr lang="en-GB" dirty="0"/>
              <a:t>IP addresses </a:t>
            </a:r>
            <a:endParaRPr lang="en-US" dirty="0"/>
          </a:p>
        </p:txBody>
      </p:sp>
      <p:sp>
        <p:nvSpPr>
          <p:cNvPr id="3" name="Content Placeholder 2">
            <a:extLst>
              <a:ext uri="{FF2B5EF4-FFF2-40B4-BE49-F238E27FC236}">
                <a16:creationId xmlns:a16="http://schemas.microsoft.com/office/drawing/2014/main" id="{8D74111C-96C8-3999-BAE6-CAA2B4A7A62D}"/>
              </a:ext>
            </a:extLst>
          </p:cNvPr>
          <p:cNvSpPr>
            <a:spLocks noGrp="1"/>
          </p:cNvSpPr>
          <p:nvPr>
            <p:ph sz="half" idx="1"/>
          </p:nvPr>
        </p:nvSpPr>
        <p:spPr>
          <a:xfrm>
            <a:off x="179512" y="1628800"/>
            <a:ext cx="8640960" cy="4896544"/>
          </a:xfrm>
        </p:spPr>
        <p:txBody>
          <a:bodyPr>
            <a:normAutofit fontScale="77500" lnSpcReduction="20000"/>
          </a:bodyPr>
          <a:lstStyle/>
          <a:p>
            <a:r>
              <a:rPr lang="en-GB" dirty="0"/>
              <a:t>There are two main versions of IP addresses in use today:</a:t>
            </a:r>
          </a:p>
          <a:p>
            <a:endParaRPr lang="en-GB" dirty="0"/>
          </a:p>
          <a:p>
            <a:r>
              <a:rPr lang="en-GB" dirty="0"/>
              <a:t>IPv4: Uses a 32-bit format, typically represented as four decimal numbers separated by dots (e.g., 192.158.1.38). IPv4 addresses are limited, leading to address exhaustion.</a:t>
            </a:r>
          </a:p>
          <a:p>
            <a:endParaRPr lang="en-GB" dirty="0"/>
          </a:p>
          <a:p>
            <a:r>
              <a:rPr lang="en-GB" dirty="0"/>
              <a:t>IPv6: Utilizes a 128-bit format, represented as eight sets of hexadecimal numbers separated by colons (e.g., 2001:0DB8:A1CD:1234:0000:48B3:4001:BA92). IPv6 offers a much larger address space.</a:t>
            </a:r>
          </a:p>
          <a:p>
            <a:endParaRPr lang="en-GB" dirty="0"/>
          </a:p>
          <a:p>
            <a:r>
              <a:rPr lang="en-GB" dirty="0"/>
              <a:t>Function: IP addresses identify both the network and the device within that network, facilitating communication between devices.</a:t>
            </a:r>
          </a:p>
          <a:p>
            <a:endParaRPr lang="en-GB" dirty="0"/>
          </a:p>
          <a:p>
            <a:r>
              <a:rPr lang="en-GB" dirty="0"/>
              <a:t>Assignment: IP addresses are assigned by Internet Service Providers (ISPs) or network administrators using protocols like DHCP for dynamic allocation.</a:t>
            </a:r>
            <a:endParaRPr lang="en-US" dirty="0"/>
          </a:p>
        </p:txBody>
      </p:sp>
    </p:spTree>
    <p:extLst>
      <p:ext uri="{BB962C8B-B14F-4D97-AF65-F5344CB8AC3E}">
        <p14:creationId xmlns:p14="http://schemas.microsoft.com/office/powerpoint/2010/main" val="2424173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r>
              <a:rPr lang="en-GB" dirty="0"/>
              <a:t>Will these methods work?</a:t>
            </a:r>
          </a:p>
        </p:txBody>
      </p:sp>
      <p:sp>
        <p:nvSpPr>
          <p:cNvPr id="1028" name="Rectangle 3"/>
          <p:cNvSpPr>
            <a:spLocks noGrp="1" noChangeArrowheads="1"/>
          </p:cNvSpPr>
          <p:nvPr>
            <p:ph sz="half" idx="2"/>
          </p:nvPr>
        </p:nvSpPr>
        <p:spPr>
          <a:xfrm>
            <a:off x="395536" y="1844824"/>
            <a:ext cx="8496944" cy="4623816"/>
          </a:xfrm>
        </p:spPr>
        <p:txBody>
          <a:bodyPr/>
          <a:lstStyle/>
          <a:p>
            <a:r>
              <a:rPr lang="en-GB" dirty="0"/>
              <a:t>Peer to Peer</a:t>
            </a:r>
          </a:p>
          <a:p>
            <a:endParaRPr lang="en-GB" dirty="0"/>
          </a:p>
          <a:p>
            <a:r>
              <a:rPr lang="en-GB" dirty="0"/>
              <a:t>Bluetooth and specialist software an option – but not common.</a:t>
            </a:r>
          </a:p>
          <a:p>
            <a:r>
              <a:rPr lang="en-GB" dirty="0"/>
              <a:t>Simply plugging in a USB or network lead between two computers won’t directly work (some specialist methods are available – but not usually preferable)</a:t>
            </a:r>
          </a:p>
          <a:p>
            <a:r>
              <a:rPr lang="en-GB" dirty="0"/>
              <a:t>Both computers having </a:t>
            </a:r>
            <a:r>
              <a:rPr lang="en-GB" dirty="0" err="1"/>
              <a:t>wifi</a:t>
            </a:r>
            <a:r>
              <a:rPr lang="en-GB" dirty="0"/>
              <a:t> doesn’t normally mean they can talk together either.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normAutofit fontScale="90000"/>
          </a:bodyPr>
          <a:lstStyle/>
          <a:p>
            <a:r>
              <a:rPr lang="en-GB" dirty="0"/>
              <a:t>Small network usually the answer</a:t>
            </a:r>
          </a:p>
        </p:txBody>
      </p:sp>
      <p:sp>
        <p:nvSpPr>
          <p:cNvPr id="1028" name="Rectangle 3"/>
          <p:cNvSpPr>
            <a:spLocks noGrp="1" noChangeArrowheads="1"/>
          </p:cNvSpPr>
          <p:nvPr>
            <p:ph sz="half" idx="2"/>
          </p:nvPr>
        </p:nvSpPr>
        <p:spPr>
          <a:xfrm>
            <a:off x="395536" y="1844824"/>
            <a:ext cx="8496944" cy="4623816"/>
          </a:xfrm>
        </p:spPr>
        <p:txBody>
          <a:bodyPr/>
          <a:lstStyle/>
          <a:p>
            <a:r>
              <a:rPr lang="en-GB" dirty="0"/>
              <a:t>Link together using</a:t>
            </a:r>
          </a:p>
          <a:p>
            <a:r>
              <a:rPr lang="en-GB" dirty="0"/>
              <a:t>Hub</a:t>
            </a:r>
          </a:p>
          <a:p>
            <a:r>
              <a:rPr lang="en-GB" dirty="0"/>
              <a:t>Switch.</a:t>
            </a:r>
            <a:br>
              <a:rPr lang="en-GB" dirty="0"/>
            </a:br>
            <a:br>
              <a:rPr lang="en-GB" dirty="0"/>
            </a:br>
            <a:r>
              <a:rPr lang="en-GB" dirty="0"/>
              <a:t>Problem:</a:t>
            </a:r>
          </a:p>
          <a:p>
            <a:r>
              <a:rPr lang="en-GB" dirty="0"/>
              <a:t>Needs DHCP server</a:t>
            </a:r>
          </a:p>
        </p:txBody>
      </p:sp>
      <p:graphicFrame>
        <p:nvGraphicFramePr>
          <p:cNvPr id="60418" name="Object 4"/>
          <p:cNvGraphicFramePr>
            <a:graphicFrameLocks noChangeAspect="1"/>
          </p:cNvGraphicFramePr>
          <p:nvPr/>
        </p:nvGraphicFramePr>
        <p:xfrm>
          <a:off x="3995936" y="1988840"/>
          <a:ext cx="4752975" cy="3178175"/>
        </p:xfrm>
        <a:graphic>
          <a:graphicData uri="http://schemas.openxmlformats.org/presentationml/2006/ole">
            <mc:AlternateContent xmlns:mc="http://schemas.openxmlformats.org/markup-compatibility/2006">
              <mc:Choice xmlns:v="urn:schemas-microsoft-com:vml" Requires="v">
                <p:oleObj spid="_x0000_s60418" name="Visio" r:id="rId3" imgW="3411855" imgH="2280666" progId="">
                  <p:embed/>
                </p:oleObj>
              </mc:Choice>
              <mc:Fallback>
                <p:oleObj name="Visio" r:id="rId3" imgW="3411855" imgH="2280666" progId="">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95936" y="1988840"/>
                        <a:ext cx="4752975" cy="317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dirty="0"/>
              <a:t>Network Interface Card (NIC)</a:t>
            </a:r>
          </a:p>
        </p:txBody>
      </p:sp>
      <p:sp>
        <p:nvSpPr>
          <p:cNvPr id="18435" name="Rectangle 3"/>
          <p:cNvSpPr>
            <a:spLocks noGrp="1" noChangeArrowheads="1"/>
          </p:cNvSpPr>
          <p:nvPr>
            <p:ph type="body" idx="4294967295"/>
          </p:nvPr>
        </p:nvSpPr>
        <p:spPr>
          <a:xfrm>
            <a:off x="0" y="1774825"/>
            <a:ext cx="8229600" cy="4625975"/>
          </a:xfrm>
        </p:spPr>
        <p:txBody>
          <a:bodyPr>
            <a:normAutofit lnSpcReduction="1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Fits into a PC’s expansion slot</a:t>
            </a:r>
          </a:p>
          <a:p>
            <a:r>
              <a:rPr lang="en-GB" dirty="0"/>
              <a:t>Or built onto motherboard </a:t>
            </a:r>
          </a:p>
        </p:txBody>
      </p:sp>
      <p:pic>
        <p:nvPicPr>
          <p:cNvPr id="18437" name="Picture 5" descr="EthernetCard3"/>
          <p:cNvPicPr>
            <a:picLocks noChangeAspect="1" noChangeArrowheads="1"/>
          </p:cNvPicPr>
          <p:nvPr/>
        </p:nvPicPr>
        <p:blipFill>
          <a:blip r:embed="rId3" cstate="print"/>
          <a:srcRect/>
          <a:stretch>
            <a:fillRect/>
          </a:stretch>
        </p:blipFill>
        <p:spPr bwMode="auto">
          <a:xfrm>
            <a:off x="251520" y="1628800"/>
            <a:ext cx="4464050" cy="3209925"/>
          </a:xfrm>
          <a:prstGeom prst="rect">
            <a:avLst/>
          </a:prstGeom>
          <a:noFill/>
          <a:ln w="9525">
            <a:noFill/>
            <a:miter lim="800000"/>
            <a:headEnd/>
            <a:tailEnd/>
          </a:ln>
        </p:spPr>
      </p:pic>
      <p:pic>
        <p:nvPicPr>
          <p:cNvPr id="18436" name="Picture 4" descr="10-100 RE100TX-WOL-WIPRO-unit"/>
          <p:cNvPicPr>
            <a:picLocks noChangeAspect="1" noChangeArrowheads="1"/>
          </p:cNvPicPr>
          <p:nvPr/>
        </p:nvPicPr>
        <p:blipFill>
          <a:blip r:embed="rId4" cstate="print">
            <a:clrChange>
              <a:clrFrom>
                <a:srgbClr val="FFFFFF"/>
              </a:clrFrom>
              <a:clrTo>
                <a:srgbClr val="FFFFFF">
                  <a:alpha val="0"/>
                </a:srgbClr>
              </a:clrTo>
            </a:clrChange>
          </a:blip>
          <a:srcRect/>
          <a:stretch>
            <a:fillRect/>
          </a:stretch>
        </p:blipFill>
        <p:spPr bwMode="auto">
          <a:xfrm>
            <a:off x="4355976" y="2636912"/>
            <a:ext cx="5135606" cy="2805683"/>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dirty="0"/>
              <a:t>Hubs and Switches</a:t>
            </a:r>
          </a:p>
        </p:txBody>
      </p:sp>
      <p:sp>
        <p:nvSpPr>
          <p:cNvPr id="22531" name="Rectangle 3"/>
          <p:cNvSpPr>
            <a:spLocks noGrp="1" noChangeArrowheads="1"/>
          </p:cNvSpPr>
          <p:nvPr>
            <p:ph type="body" idx="1"/>
          </p:nvPr>
        </p:nvSpPr>
        <p:spPr/>
        <p:txBody>
          <a:bodyPr/>
          <a:lstStyle/>
          <a:p>
            <a:endParaRPr lang="en-GB" dirty="0"/>
          </a:p>
        </p:txBody>
      </p:sp>
      <p:pic>
        <p:nvPicPr>
          <p:cNvPr id="22532" name="Picture 4" descr="Pos_S-Hub_900041_800"/>
          <p:cNvPicPr>
            <a:picLocks noChangeAspect="1" noChangeArrowheads="1"/>
          </p:cNvPicPr>
          <p:nvPr/>
        </p:nvPicPr>
        <p:blipFill>
          <a:blip r:embed="rId2" cstate="print"/>
          <a:srcRect/>
          <a:stretch>
            <a:fillRect/>
          </a:stretch>
        </p:blipFill>
        <p:spPr bwMode="auto">
          <a:xfrm flipH="1">
            <a:off x="611188" y="3213100"/>
            <a:ext cx="3529012" cy="2998788"/>
          </a:xfrm>
          <a:prstGeom prst="rect">
            <a:avLst/>
          </a:prstGeom>
          <a:noFill/>
          <a:ln w="9525">
            <a:noFill/>
            <a:miter lim="800000"/>
            <a:headEnd/>
            <a:tailEnd/>
          </a:ln>
        </p:spPr>
      </p:pic>
      <p:pic>
        <p:nvPicPr>
          <p:cNvPr id="15363" name="Picture 3"/>
          <p:cNvPicPr>
            <a:picLocks noChangeAspect="1" noChangeArrowheads="1"/>
          </p:cNvPicPr>
          <p:nvPr/>
        </p:nvPicPr>
        <p:blipFill>
          <a:blip r:embed="rId3" cstate="print">
            <a:clrChange>
              <a:clrFrom>
                <a:srgbClr val="FFFFFF"/>
              </a:clrFrom>
              <a:clrTo>
                <a:srgbClr val="FFFFFF">
                  <a:alpha val="0"/>
                </a:srgbClr>
              </a:clrTo>
            </a:clrChange>
          </a:blip>
          <a:srcRect t="22935" b="20611"/>
          <a:stretch>
            <a:fillRect/>
          </a:stretch>
        </p:blipFill>
        <p:spPr bwMode="auto">
          <a:xfrm>
            <a:off x="4427984" y="3284984"/>
            <a:ext cx="4081636" cy="2304256"/>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DHCP</a:t>
            </a:r>
            <a:endParaRPr lang="en-US" dirty="0"/>
          </a:p>
        </p:txBody>
      </p:sp>
      <p:sp>
        <p:nvSpPr>
          <p:cNvPr id="3" name="Content Placeholder 2"/>
          <p:cNvSpPr>
            <a:spLocks noGrp="1"/>
          </p:cNvSpPr>
          <p:nvPr>
            <p:ph sz="half" idx="1"/>
          </p:nvPr>
        </p:nvSpPr>
        <p:spPr>
          <a:xfrm>
            <a:off x="457200" y="1773936"/>
            <a:ext cx="8363272" cy="4623816"/>
          </a:xfrm>
        </p:spPr>
        <p:txBody>
          <a:bodyPr/>
          <a:lstStyle/>
          <a:p>
            <a:r>
              <a:rPr lang="en-US" b="1" dirty="0"/>
              <a:t>Dynamic Host Configuration Protocol</a:t>
            </a:r>
          </a:p>
          <a:p>
            <a:endParaRPr lang="en-GB" dirty="0"/>
          </a:p>
          <a:p>
            <a:r>
              <a:rPr lang="en-GB" dirty="0"/>
              <a:t>One Computer or a dedicated device needed to act as a DHCP server.</a:t>
            </a:r>
          </a:p>
          <a:p>
            <a:endParaRPr lang="en-GB" dirty="0"/>
          </a:p>
          <a:p>
            <a:r>
              <a:rPr lang="en-GB" dirty="0"/>
              <a:t>They issue unique IP addresses to each of the other computers/devices on the network.</a:t>
            </a:r>
          </a:p>
          <a:p>
            <a:r>
              <a:rPr lang="en-GB" dirty="0"/>
              <a:t>Every computer must have a unique IP address to identify it</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5838CC-52FA-7F8A-8A97-2571A08C1A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14EB06-7305-B83A-878E-A71B4AADECD1}"/>
              </a:ext>
            </a:extLst>
          </p:cNvPr>
          <p:cNvSpPr>
            <a:spLocks noGrp="1"/>
          </p:cNvSpPr>
          <p:nvPr>
            <p:ph type="title"/>
          </p:nvPr>
        </p:nvSpPr>
        <p:spPr/>
        <p:txBody>
          <a:bodyPr/>
          <a:lstStyle/>
          <a:p>
            <a:r>
              <a:rPr lang="en-GB" dirty="0"/>
              <a:t>Exercise </a:t>
            </a:r>
            <a:endParaRPr lang="en-US" dirty="0"/>
          </a:p>
        </p:txBody>
      </p:sp>
      <p:sp>
        <p:nvSpPr>
          <p:cNvPr id="3" name="Content Placeholder 2">
            <a:extLst>
              <a:ext uri="{FF2B5EF4-FFF2-40B4-BE49-F238E27FC236}">
                <a16:creationId xmlns:a16="http://schemas.microsoft.com/office/drawing/2014/main" id="{9ECA2CD0-6626-AB75-F474-E1ED47F952A2}"/>
              </a:ext>
            </a:extLst>
          </p:cNvPr>
          <p:cNvSpPr>
            <a:spLocks noGrp="1"/>
          </p:cNvSpPr>
          <p:nvPr>
            <p:ph sz="half" idx="1"/>
          </p:nvPr>
        </p:nvSpPr>
        <p:spPr>
          <a:xfrm>
            <a:off x="457200" y="1773936"/>
            <a:ext cx="8363272" cy="4623816"/>
          </a:xfrm>
        </p:spPr>
        <p:txBody>
          <a:bodyPr/>
          <a:lstStyle/>
          <a:p>
            <a:r>
              <a:rPr lang="en-GB" b="1" dirty="0"/>
              <a:t>Invoke the command prompt or use ‘</a:t>
            </a:r>
            <a:r>
              <a:rPr lang="en-GB" b="1" dirty="0" err="1"/>
              <a:t>powershell</a:t>
            </a:r>
            <a:r>
              <a:rPr lang="en-GB" b="1" dirty="0"/>
              <a:t>’</a:t>
            </a:r>
          </a:p>
          <a:p>
            <a:endParaRPr lang="en-GB" b="1" dirty="0"/>
          </a:p>
          <a:p>
            <a:r>
              <a:rPr lang="en-GB" b="1" dirty="0"/>
              <a:t>Type ‘ipconfig’ to see the settings for your machine</a:t>
            </a:r>
          </a:p>
          <a:p>
            <a:r>
              <a:rPr lang="en-GB" b="1" dirty="0"/>
              <a:t>(also try ‘ipconfig /all’ for more info)</a:t>
            </a:r>
            <a:endParaRPr lang="en-US" dirty="0"/>
          </a:p>
        </p:txBody>
      </p:sp>
    </p:spTree>
    <p:extLst>
      <p:ext uri="{BB962C8B-B14F-4D97-AF65-F5344CB8AC3E}">
        <p14:creationId xmlns:p14="http://schemas.microsoft.com/office/powerpoint/2010/main" val="1339674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r>
              <a:rPr lang="en-GB" dirty="0"/>
              <a:t>Internet connectivity?</a:t>
            </a:r>
          </a:p>
        </p:txBody>
      </p:sp>
      <p:graphicFrame>
        <p:nvGraphicFramePr>
          <p:cNvPr id="1026" name="Object 4"/>
          <p:cNvGraphicFramePr>
            <a:graphicFrameLocks noGrp="1" noChangeAspect="1"/>
          </p:cNvGraphicFramePr>
          <p:nvPr>
            <p:ph sz="half" idx="1"/>
          </p:nvPr>
        </p:nvGraphicFramePr>
        <p:xfrm>
          <a:off x="899592" y="4725144"/>
          <a:ext cx="4038600" cy="1850408"/>
        </p:xfrm>
        <a:graphic>
          <a:graphicData uri="http://schemas.openxmlformats.org/presentationml/2006/ole">
            <mc:AlternateContent xmlns:mc="http://schemas.openxmlformats.org/markup-compatibility/2006">
              <mc:Choice xmlns:v="urn:schemas-microsoft-com:vml" Requires="v">
                <p:oleObj spid="_x0000_s59394" name="Visio" r:id="rId3" imgW="4327779" imgH="1983105" progId="">
                  <p:embed/>
                </p:oleObj>
              </mc:Choice>
              <mc:Fallback>
                <p:oleObj name="Visio" r:id="rId3" imgW="4327779" imgH="1983105" progId="">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592" y="4725144"/>
                        <a:ext cx="4038600" cy="1850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28" name="Rectangle 3"/>
          <p:cNvSpPr>
            <a:spLocks noGrp="1" noChangeArrowheads="1"/>
          </p:cNvSpPr>
          <p:nvPr>
            <p:ph sz="half" idx="2"/>
          </p:nvPr>
        </p:nvSpPr>
        <p:spPr>
          <a:xfrm>
            <a:off x="323528" y="1772816"/>
            <a:ext cx="8424936" cy="2664296"/>
          </a:xfrm>
        </p:spPr>
        <p:txBody>
          <a:bodyPr>
            <a:normAutofit lnSpcReduction="10000"/>
          </a:bodyPr>
          <a:lstStyle/>
          <a:p>
            <a:r>
              <a:rPr lang="en-GB" dirty="0"/>
              <a:t>Diagram shows typical modern setup for home or small business</a:t>
            </a:r>
          </a:p>
          <a:p>
            <a:r>
              <a:rPr lang="en-GB" dirty="0"/>
              <a:t>Computer(s) connect together via a switch</a:t>
            </a:r>
          </a:p>
          <a:p>
            <a:r>
              <a:rPr lang="en-GB" dirty="0"/>
              <a:t>The switch might be built into an integrated device like a BT or Virgin Media home hub which connects to the internet.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02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8">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2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p:txBody>
          <a:bodyPr/>
          <a:lstStyle/>
          <a:p>
            <a:r>
              <a:rPr lang="en-GB" dirty="0"/>
              <a:t>Modem</a:t>
            </a:r>
          </a:p>
        </p:txBody>
      </p:sp>
      <p:sp>
        <p:nvSpPr>
          <p:cNvPr id="2052" name="Rectangle 3"/>
          <p:cNvSpPr>
            <a:spLocks noGrp="1" noChangeArrowheads="1"/>
          </p:cNvSpPr>
          <p:nvPr>
            <p:ph idx="1"/>
          </p:nvPr>
        </p:nvSpPr>
        <p:spPr/>
        <p:txBody>
          <a:bodyPr/>
          <a:lstStyle/>
          <a:p>
            <a:r>
              <a:rPr lang="en-GB" dirty="0"/>
              <a:t>Modulator – Demodulator</a:t>
            </a:r>
          </a:p>
          <a:p>
            <a:r>
              <a:rPr lang="en-GB" dirty="0"/>
              <a:t>In older days, produced audio tones that could pass down a telephone line</a:t>
            </a:r>
          </a:p>
          <a:p>
            <a:r>
              <a:rPr lang="en-GB" dirty="0"/>
              <a:t>Modern = ADSL modem</a:t>
            </a:r>
          </a:p>
          <a:p>
            <a:r>
              <a:rPr lang="en-GB" dirty="0"/>
              <a:t>(Similar concept for Cable (e.g. Virgin media))</a:t>
            </a:r>
          </a:p>
        </p:txBody>
      </p:sp>
      <p:graphicFrame>
        <p:nvGraphicFramePr>
          <p:cNvPr id="2" name="Object 4"/>
          <p:cNvGraphicFramePr>
            <a:graphicFrameLocks noChangeAspect="1"/>
          </p:cNvGraphicFramePr>
          <p:nvPr/>
        </p:nvGraphicFramePr>
        <p:xfrm>
          <a:off x="395536" y="4293096"/>
          <a:ext cx="8320419" cy="1795561"/>
        </p:xfrm>
        <a:graphic>
          <a:graphicData uri="http://schemas.openxmlformats.org/presentationml/2006/ole">
            <mc:AlternateContent xmlns:mc="http://schemas.openxmlformats.org/markup-compatibility/2006">
              <mc:Choice xmlns:v="urn:schemas-microsoft-com:vml" Requires="v">
                <p:oleObj spid="_x0000_s2051" name="Visio" r:id="rId3" imgW="4378452" imgH="944499" progId="">
                  <p:embed/>
                </p:oleObj>
              </mc:Choice>
              <mc:Fallback>
                <p:oleObj name="Visio" r:id="rId3" imgW="4378452" imgH="944499" progId="">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4293096"/>
                        <a:ext cx="8320419" cy="1795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p:txBody>
          <a:bodyPr>
            <a:normAutofit/>
          </a:bodyPr>
          <a:lstStyle/>
          <a:p>
            <a:r>
              <a:rPr lang="en-GB" dirty="0"/>
              <a:t>The old way of doing things</a:t>
            </a:r>
          </a:p>
        </p:txBody>
      </p:sp>
      <p:sp>
        <p:nvSpPr>
          <p:cNvPr id="2052" name="Rectangle 3"/>
          <p:cNvSpPr>
            <a:spLocks noGrp="1" noChangeArrowheads="1"/>
          </p:cNvSpPr>
          <p:nvPr>
            <p:ph idx="1"/>
          </p:nvPr>
        </p:nvSpPr>
        <p:spPr/>
        <p:txBody>
          <a:bodyPr/>
          <a:lstStyle/>
          <a:p>
            <a:r>
              <a:rPr lang="en-GB" dirty="0"/>
              <a:t>A simple Modem connects via serial </a:t>
            </a:r>
            <a:r>
              <a:rPr lang="en-GB" dirty="0" err="1"/>
              <a:t>comms</a:t>
            </a:r>
            <a:r>
              <a:rPr lang="en-GB" dirty="0"/>
              <a:t> e.g. USB</a:t>
            </a:r>
          </a:p>
          <a:p>
            <a:r>
              <a:rPr lang="en-GB" dirty="0"/>
              <a:t>Needs dedicated software on PC</a:t>
            </a:r>
          </a:p>
          <a:p>
            <a:r>
              <a:rPr lang="en-GB" dirty="0"/>
              <a:t>PC will need to be set up as DHCP server in this case if other computers need to connect</a:t>
            </a:r>
          </a:p>
        </p:txBody>
      </p:sp>
      <p:graphicFrame>
        <p:nvGraphicFramePr>
          <p:cNvPr id="2" name="Object 4"/>
          <p:cNvGraphicFramePr>
            <a:graphicFrameLocks noChangeAspect="1"/>
          </p:cNvGraphicFramePr>
          <p:nvPr/>
        </p:nvGraphicFramePr>
        <p:xfrm>
          <a:off x="395536" y="4293096"/>
          <a:ext cx="8320419" cy="1795561"/>
        </p:xfrm>
        <a:graphic>
          <a:graphicData uri="http://schemas.openxmlformats.org/presentationml/2006/ole">
            <mc:AlternateContent xmlns:mc="http://schemas.openxmlformats.org/markup-compatibility/2006">
              <mc:Choice xmlns:v="urn:schemas-microsoft-com:vml" Requires="v">
                <p:oleObj spid="_x0000_s61442" name="Visio" r:id="rId3" imgW="4378452" imgH="944499" progId="">
                  <p:embed/>
                </p:oleObj>
              </mc:Choice>
              <mc:Fallback>
                <p:oleObj name="Visio" r:id="rId3" imgW="4378452" imgH="944499" progId="">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4293096"/>
                        <a:ext cx="8320419" cy="1795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r>
              <a:rPr lang="en-GB" dirty="0"/>
              <a:t>Typical modern preferred option</a:t>
            </a:r>
          </a:p>
        </p:txBody>
      </p:sp>
      <p:graphicFrame>
        <p:nvGraphicFramePr>
          <p:cNvPr id="1026" name="Object 4"/>
          <p:cNvGraphicFramePr>
            <a:graphicFrameLocks noGrp="1" noChangeAspect="1"/>
          </p:cNvGraphicFramePr>
          <p:nvPr>
            <p:ph sz="half" idx="1"/>
          </p:nvPr>
        </p:nvGraphicFramePr>
        <p:xfrm>
          <a:off x="899592" y="4725144"/>
          <a:ext cx="4038600" cy="1850408"/>
        </p:xfrm>
        <a:graphic>
          <a:graphicData uri="http://schemas.openxmlformats.org/presentationml/2006/ole">
            <mc:AlternateContent xmlns:mc="http://schemas.openxmlformats.org/markup-compatibility/2006">
              <mc:Choice xmlns:v="urn:schemas-microsoft-com:vml" Requires="v">
                <p:oleObj spid="_x0000_s62466" name="Visio" r:id="rId3" imgW="4327779" imgH="1983105" progId="">
                  <p:embed/>
                </p:oleObj>
              </mc:Choice>
              <mc:Fallback>
                <p:oleObj name="Visio" r:id="rId3" imgW="4327779" imgH="1983105" progId="">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592" y="4725144"/>
                        <a:ext cx="4038600" cy="1850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28" name="Rectangle 3"/>
          <p:cNvSpPr>
            <a:spLocks noGrp="1" noChangeArrowheads="1"/>
          </p:cNvSpPr>
          <p:nvPr>
            <p:ph sz="half" idx="2"/>
          </p:nvPr>
        </p:nvSpPr>
        <p:spPr>
          <a:xfrm>
            <a:off x="323528" y="1772816"/>
            <a:ext cx="8424936" cy="2664296"/>
          </a:xfrm>
        </p:spPr>
        <p:txBody>
          <a:bodyPr>
            <a:normAutofit lnSpcReduction="10000"/>
          </a:bodyPr>
          <a:lstStyle/>
          <a:p>
            <a:r>
              <a:rPr lang="en-GB" dirty="0"/>
              <a:t>Nowadays, the ‘box’ shown, is often a combined Modem/firewall/router/DHCP server (Home Hub)</a:t>
            </a:r>
            <a:br>
              <a:rPr lang="en-GB" dirty="0"/>
            </a:br>
            <a:r>
              <a:rPr lang="en-GB" dirty="0"/>
              <a:t>Which connects via a LAN port and can connect directly into an existing switch, or, the ‘box’ itself incorporates the hub/switch.</a:t>
            </a:r>
          </a:p>
          <a:p>
            <a:r>
              <a:rPr lang="en-GB" dirty="0"/>
              <a:t>May also have a </a:t>
            </a:r>
            <a:r>
              <a:rPr lang="en-GB" dirty="0" err="1"/>
              <a:t>wifi</a:t>
            </a:r>
            <a:r>
              <a:rPr lang="en-GB" dirty="0"/>
              <a:t> access point/router built in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02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r>
              <a:rPr lang="en-GB" dirty="0"/>
              <a:t>Typical modern preferred option</a:t>
            </a:r>
          </a:p>
        </p:txBody>
      </p:sp>
      <p:sp>
        <p:nvSpPr>
          <p:cNvPr id="1028" name="Rectangle 3"/>
          <p:cNvSpPr>
            <a:spLocks noGrp="1" noChangeArrowheads="1"/>
          </p:cNvSpPr>
          <p:nvPr>
            <p:ph sz="half" idx="2"/>
          </p:nvPr>
        </p:nvSpPr>
        <p:spPr>
          <a:xfrm>
            <a:off x="323528" y="1772816"/>
            <a:ext cx="8424936" cy="4392488"/>
          </a:xfrm>
        </p:spPr>
        <p:txBody>
          <a:bodyPr>
            <a:normAutofit fontScale="92500" lnSpcReduction="10000"/>
          </a:bodyPr>
          <a:lstStyle/>
          <a:p>
            <a:r>
              <a:rPr lang="en-GB" dirty="0"/>
              <a:t>Sometimes, you get a simple modem/interface unit that gives a single or Quad LAN output &amp; </a:t>
            </a:r>
            <a:r>
              <a:rPr lang="en-GB" dirty="0" err="1"/>
              <a:t>Wifi</a:t>
            </a:r>
            <a:endParaRPr lang="en-GB" dirty="0"/>
          </a:p>
          <a:p>
            <a:r>
              <a:rPr lang="en-GB" dirty="0"/>
              <a:t>It will normally have a DHCP server in it</a:t>
            </a:r>
          </a:p>
          <a:p>
            <a:r>
              <a:rPr lang="en-GB" dirty="0"/>
              <a:t>But you may want to install a separate firewall/router/</a:t>
            </a:r>
            <a:r>
              <a:rPr lang="en-GB" dirty="0" err="1"/>
              <a:t>WiFi</a:t>
            </a:r>
            <a:r>
              <a:rPr lang="en-GB" dirty="0"/>
              <a:t> device (which also has a DHCP server)</a:t>
            </a:r>
            <a:br>
              <a:rPr lang="en-GB" dirty="0"/>
            </a:br>
            <a:br>
              <a:rPr lang="en-GB" dirty="0"/>
            </a:br>
            <a:r>
              <a:rPr lang="en-GB" dirty="0"/>
              <a:t>Here, the modem issues an IP address to the router. The router then issues IP addresses to the rest of your network (think of it as two separate networks)</a:t>
            </a:r>
            <a:br>
              <a:rPr lang="en-GB" dirty="0"/>
            </a:br>
            <a:br>
              <a:rPr lang="en-GB" dirty="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028">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8">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2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dirty="0"/>
              <a:t>Integrated units</a:t>
            </a:r>
          </a:p>
        </p:txBody>
      </p:sp>
      <p:sp>
        <p:nvSpPr>
          <p:cNvPr id="22531" name="Rectangle 3"/>
          <p:cNvSpPr>
            <a:spLocks noGrp="1" noChangeArrowheads="1"/>
          </p:cNvSpPr>
          <p:nvPr>
            <p:ph type="body" idx="1"/>
          </p:nvPr>
        </p:nvSpPr>
        <p:spPr>
          <a:xfrm>
            <a:off x="179512" y="1556792"/>
            <a:ext cx="3970784" cy="2088232"/>
          </a:xfrm>
        </p:spPr>
        <p:txBody>
          <a:bodyPr>
            <a:normAutofit fontScale="92500" lnSpcReduction="20000"/>
          </a:bodyPr>
          <a:lstStyle/>
          <a:p>
            <a:r>
              <a:rPr lang="en-GB" dirty="0"/>
              <a:t>E.g. </a:t>
            </a:r>
            <a:r>
              <a:rPr lang="en-US" b="1" dirty="0"/>
              <a:t>N600 Wireless Dual Band Gigabit ADSL2+ Modem Router</a:t>
            </a:r>
            <a:br>
              <a:rPr lang="en-US" b="1" dirty="0"/>
            </a:br>
            <a:r>
              <a:rPr lang="en-US" b="1" dirty="0"/>
              <a:t>TD-W8980</a:t>
            </a:r>
          </a:p>
          <a:p>
            <a:endParaRPr lang="en-GB" dirty="0"/>
          </a:p>
        </p:txBody>
      </p:sp>
      <p:pic>
        <p:nvPicPr>
          <p:cNvPr id="64514" name="Picture 2" descr="http://uk.tp-link.com/resources/images/products/gallery/TD-W8980%28UN_01.jpg"/>
          <p:cNvPicPr>
            <a:picLocks noChangeAspect="1" noChangeArrowheads="1"/>
          </p:cNvPicPr>
          <p:nvPr/>
        </p:nvPicPr>
        <p:blipFill>
          <a:blip r:embed="rId2" cstate="print"/>
          <a:srcRect/>
          <a:stretch>
            <a:fillRect/>
          </a:stretch>
        </p:blipFill>
        <p:spPr bwMode="auto">
          <a:xfrm>
            <a:off x="4857750" y="1484784"/>
            <a:ext cx="4286250" cy="2571751"/>
          </a:xfrm>
          <a:prstGeom prst="rect">
            <a:avLst/>
          </a:prstGeom>
          <a:noFill/>
        </p:spPr>
      </p:pic>
      <p:sp>
        <p:nvSpPr>
          <p:cNvPr id="64518" name="Rectangle 6"/>
          <p:cNvSpPr>
            <a:spLocks noChangeArrowheads="1"/>
          </p:cNvSpPr>
          <p:nvPr/>
        </p:nvSpPr>
        <p:spPr bwMode="auto">
          <a:xfrm>
            <a:off x="0" y="3924945"/>
            <a:ext cx="9144000" cy="203132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800" b="0" i="0" u="none" strike="noStrike" cap="none" normalizeH="0" baseline="0" dirty="0">
                <a:ln>
                  <a:noFill/>
                </a:ln>
                <a:solidFill>
                  <a:schemeClr val="tx1"/>
                </a:solidFill>
                <a:effectLst/>
                <a:latin typeface="Arial" charset="0"/>
              </a:rPr>
              <a:t>All-in-One Device: ADSL2+ Modem, NAT Router, 4-Gigabit-Port Switch and Wireless N Access Point </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800" b="0" i="0" u="none" strike="noStrike" cap="none" normalizeH="0" baseline="0" dirty="0">
                <a:ln>
                  <a:noFill/>
                </a:ln>
                <a:solidFill>
                  <a:schemeClr val="tx1"/>
                </a:solidFill>
                <a:effectLst/>
                <a:latin typeface="Arial" charset="0"/>
              </a:rPr>
              <a:t>Simultaneous 2.4GHz 300Mbps and 5GHz 300Mbps connections for 600Mbps of total available bandwidth </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800" b="0" i="0" u="none" strike="noStrike" cap="none" normalizeH="0" baseline="0" dirty="0">
                <a:ln>
                  <a:noFill/>
                </a:ln>
                <a:solidFill>
                  <a:schemeClr val="tx1"/>
                </a:solidFill>
                <a:effectLst/>
                <a:latin typeface="Arial" charset="0"/>
              </a:rPr>
              <a:t>Versatile Connectivity: ADSL or Ethernet WAN for multiple Internet connection types </a:t>
            </a: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800" b="0" i="0" u="none" strike="noStrike" cap="none" normalizeH="0" baseline="0" dirty="0">
                <a:ln>
                  <a:noFill/>
                </a:ln>
                <a:solidFill>
                  <a:schemeClr val="tx1"/>
                </a:solidFill>
                <a:effectLst/>
                <a:latin typeface="Arial" charset="0"/>
              </a:rPr>
              <a:t>2 USB ports for storage sharing, printer sharing, FTP Server and Media Server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dirty="0"/>
          </a:p>
        </p:txBody>
      </p:sp>
      <p:pic>
        <p:nvPicPr>
          <p:cNvPr id="75780" name="Picture 4"/>
          <p:cNvPicPr>
            <a:picLocks noGrp="1" noChangeAspect="1" noChangeArrowheads="1"/>
          </p:cNvPicPr>
          <p:nvPr>
            <p:ph idx="1"/>
          </p:nvPr>
        </p:nvPicPr>
        <p:blipFill>
          <a:blip r:embed="rId2" cstate="print"/>
          <a:srcRect/>
          <a:stretch>
            <a:fillRect/>
          </a:stretch>
        </p:blipFill>
        <p:spPr bwMode="auto">
          <a:xfrm>
            <a:off x="0" y="0"/>
            <a:ext cx="5652120" cy="6868896"/>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US"/>
          </a:p>
        </p:txBody>
      </p:sp>
      <p:pic>
        <p:nvPicPr>
          <p:cNvPr id="75779" name="Picture 3"/>
          <p:cNvPicPr>
            <a:picLocks noGrp="1" noChangeAspect="1" noChangeArrowheads="1"/>
          </p:cNvPicPr>
          <p:nvPr>
            <p:ph idx="1"/>
          </p:nvPr>
        </p:nvPicPr>
        <p:blipFill>
          <a:blip r:embed="rId2" cstate="print"/>
          <a:srcRect l="69250" b="43478"/>
          <a:stretch>
            <a:fillRect/>
          </a:stretch>
        </p:blipFill>
        <p:spPr bwMode="auto">
          <a:xfrm>
            <a:off x="395536" y="1556791"/>
            <a:ext cx="6264696" cy="4428865"/>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owerpoint New">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253</TotalTime>
  <Words>961</Words>
  <Application>Microsoft Office PowerPoint</Application>
  <PresentationFormat>On-screen Show (4:3)</PresentationFormat>
  <Paragraphs>100</Paragraphs>
  <Slides>21</Slides>
  <Notes>10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21</vt:i4>
      </vt:variant>
    </vt:vector>
  </HeadingPairs>
  <TitlesOfParts>
    <vt:vector size="29" baseType="lpstr">
      <vt:lpstr>Arial</vt:lpstr>
      <vt:lpstr>Calibri</vt:lpstr>
      <vt:lpstr>Corbel</vt:lpstr>
      <vt:lpstr>Wingdings</vt:lpstr>
      <vt:lpstr>Wingdings 2</vt:lpstr>
      <vt:lpstr>Wingdings 3</vt:lpstr>
      <vt:lpstr>Powerpoint New</vt:lpstr>
      <vt:lpstr>Visio</vt:lpstr>
      <vt:lpstr>Intro to Networking  &amp; Internet Connectivity</vt:lpstr>
      <vt:lpstr>Why?</vt:lpstr>
      <vt:lpstr>MAC addresses </vt:lpstr>
      <vt:lpstr>MAC addresses </vt:lpstr>
      <vt:lpstr>IP addresses </vt:lpstr>
      <vt:lpstr>IP addresses </vt:lpstr>
      <vt:lpstr>Will these methods work?</vt:lpstr>
      <vt:lpstr>Small network usually the answer</vt:lpstr>
      <vt:lpstr>Network Interface Card (NIC)</vt:lpstr>
      <vt:lpstr>Hubs and Switches</vt:lpstr>
      <vt:lpstr>DHCP</vt:lpstr>
      <vt:lpstr>Exercise </vt:lpstr>
      <vt:lpstr>Internet connectivity?</vt:lpstr>
      <vt:lpstr>Modem</vt:lpstr>
      <vt:lpstr>The old way of doing things</vt:lpstr>
      <vt:lpstr>Typical modern preferred option</vt:lpstr>
      <vt:lpstr>Typical modern preferred option</vt:lpstr>
      <vt:lpstr>Integrated units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Network Devices</dc:title>
  <dc:creator>Graham Rees-Evans</dc:creator>
  <cp:lastModifiedBy>Gareth Jones</cp:lastModifiedBy>
  <cp:revision>29</cp:revision>
  <dcterms:created xsi:type="dcterms:W3CDTF">2012-02-22T22:08:17Z</dcterms:created>
  <dcterms:modified xsi:type="dcterms:W3CDTF">2025-03-18T13:51:38Z</dcterms:modified>
</cp:coreProperties>
</file>