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331" r:id="rId3"/>
    <p:sldId id="361" r:id="rId4"/>
    <p:sldId id="363" r:id="rId5"/>
    <p:sldId id="365" r:id="rId6"/>
    <p:sldId id="366" r:id="rId7"/>
    <p:sldId id="367" r:id="rId8"/>
    <p:sldId id="397" r:id="rId9"/>
    <p:sldId id="396" r:id="rId10"/>
    <p:sldId id="378" r:id="rId11"/>
    <p:sldId id="379" r:id="rId12"/>
    <p:sldId id="380" r:id="rId13"/>
    <p:sldId id="381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CC0BFF-12FD-40A0-A3BA-624C1F18BA86}" type="slidenum">
              <a:rPr lang="en-US"/>
              <a:pPr/>
              <a:t>3</a:t>
            </a:fld>
            <a:endParaRPr lang="en-US"/>
          </a:p>
        </p:txBody>
      </p:sp>
      <p:sp>
        <p:nvSpPr>
          <p:cNvPr id="302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2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D93E93-AB07-46B6-B480-65B793ACC98B}" type="slidenum">
              <a:rPr lang="en-US"/>
              <a:pPr/>
              <a:t>4</a:t>
            </a:fld>
            <a:endParaRPr lang="en-US"/>
          </a:p>
        </p:txBody>
      </p:sp>
      <p:sp>
        <p:nvSpPr>
          <p:cNvPr id="304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4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C759C49-3B90-47F4-AC0E-2C1929F357CA}" type="slidenum">
              <a:rPr lang="en-US"/>
              <a:pPr/>
              <a:t>5</a:t>
            </a:fld>
            <a:endParaRPr lang="en-US"/>
          </a:p>
        </p:txBody>
      </p:sp>
      <p:sp>
        <p:nvSpPr>
          <p:cNvPr id="306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6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0E514A-9E64-4146-B43D-59F0F1D19B89}" type="slidenum">
              <a:rPr lang="en-US"/>
              <a:pPr/>
              <a:t>6</a:t>
            </a:fld>
            <a:endParaRPr lang="en-US"/>
          </a:p>
        </p:txBody>
      </p:sp>
      <p:sp>
        <p:nvSpPr>
          <p:cNvPr id="307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7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8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3C51DE-8AFF-4025-8459-5BD6C556133F}" type="slidenum">
              <a:rPr lang="en-US"/>
              <a:pPr/>
              <a:t>9</a:t>
            </a:fld>
            <a:endParaRPr lang="en-US"/>
          </a:p>
        </p:txBody>
      </p:sp>
      <p:sp>
        <p:nvSpPr>
          <p:cNvPr id="308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8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D8AF998-91E1-4373-9EEE-40270C47B4E6}" type="slidenum">
              <a:rPr lang="en-US"/>
              <a:pPr/>
              <a:t>10</a:t>
            </a:fld>
            <a:endParaRPr lang="en-US"/>
          </a:p>
        </p:txBody>
      </p:sp>
      <p:sp>
        <p:nvSpPr>
          <p:cNvPr id="315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5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6D4EDC-658E-4E91-89F3-EDC29EA33BE8}" type="slidenum">
              <a:rPr lang="en-US"/>
              <a:pPr/>
              <a:t>11</a:t>
            </a:fld>
            <a:endParaRPr lang="en-US"/>
          </a:p>
        </p:txBody>
      </p:sp>
      <p:sp>
        <p:nvSpPr>
          <p:cNvPr id="316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6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647401-9640-4DB6-BD7D-DBA7CEB26A9E}" type="slidenum">
              <a:rPr lang="en-US"/>
              <a:pPr/>
              <a:t>12</a:t>
            </a:fld>
            <a:endParaRPr lang="en-US"/>
          </a:p>
        </p:txBody>
      </p:sp>
      <p:sp>
        <p:nvSpPr>
          <p:cNvPr id="321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1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CA5B48-58F2-4923-86AD-B6F440D26D5D}" type="slidenum">
              <a:rPr lang="en-US"/>
              <a:pPr/>
              <a:t>13</a:t>
            </a:fld>
            <a:endParaRPr lang="en-US"/>
          </a:p>
        </p:txBody>
      </p:sp>
      <p:sp>
        <p:nvSpPr>
          <p:cNvPr id="234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4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03/08/2020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ACCC5006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Research Methods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Proposal Structure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57200" y="248134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To outline the proposal structure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Proposal Structure</a:t>
            </a:r>
            <a:endParaRPr lang="en-US" dirty="0"/>
          </a:p>
        </p:txBody>
      </p:sp>
      <p:sp>
        <p:nvSpPr>
          <p:cNvPr id="289795" name="Rectangle 3"/>
          <p:cNvSpPr>
            <a:spLocks noGrp="1" noChangeArrowheads="1"/>
          </p:cNvSpPr>
          <p:nvPr>
            <p:ph idx="1"/>
          </p:nvPr>
        </p:nvSpPr>
        <p:spPr>
          <a:xfrm>
            <a:off x="1047750" y="1325811"/>
            <a:ext cx="7029450" cy="519953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Preamble</a:t>
            </a:r>
          </a:p>
          <a:p>
            <a:pPr lvl="1"/>
            <a:r>
              <a:rPr lang="en-GB" dirty="0"/>
              <a:t>Declaration</a:t>
            </a:r>
            <a:endParaRPr lang="en-US" dirty="0"/>
          </a:p>
          <a:p>
            <a:pPr lvl="1"/>
            <a:r>
              <a:rPr lang="en-GB" dirty="0"/>
              <a:t>Title Page</a:t>
            </a:r>
          </a:p>
          <a:p>
            <a:pPr lvl="1"/>
            <a:r>
              <a:rPr lang="en-GB" dirty="0"/>
              <a:t>Table of Contents</a:t>
            </a:r>
          </a:p>
          <a:p>
            <a:r>
              <a:rPr lang="en-GB" dirty="0"/>
              <a:t>Introduction</a:t>
            </a:r>
          </a:p>
          <a:p>
            <a:pPr lvl="1"/>
            <a:r>
              <a:rPr lang="en-GB" dirty="0"/>
              <a:t>Including aims and objectives</a:t>
            </a:r>
          </a:p>
          <a:p>
            <a:r>
              <a:rPr lang="en-US" dirty="0"/>
              <a:t>Review Of Literature</a:t>
            </a:r>
          </a:p>
          <a:p>
            <a:r>
              <a:rPr lang="en-GB" dirty="0"/>
              <a:t>Research Methodology</a:t>
            </a:r>
          </a:p>
          <a:p>
            <a:r>
              <a:rPr lang="en-GB" dirty="0"/>
              <a:t>Development Methodology</a:t>
            </a:r>
          </a:p>
          <a:p>
            <a:r>
              <a:rPr lang="en-GB" dirty="0"/>
              <a:t>References</a:t>
            </a:r>
          </a:p>
          <a:p>
            <a:r>
              <a:rPr lang="en-GB" dirty="0"/>
              <a:t>Gantt Chart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Preamble</a:t>
            </a:r>
            <a:endParaRPr lang="en-US"/>
          </a:p>
        </p:txBody>
      </p:sp>
      <p:sp>
        <p:nvSpPr>
          <p:cNvPr id="2734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Declaration </a:t>
            </a:r>
          </a:p>
          <a:p>
            <a:pPr lvl="1"/>
            <a:r>
              <a:rPr lang="en-US" dirty="0"/>
              <a:t>This states that the candidate is the author of the Project and the work contained therein has been done by the candidate. </a:t>
            </a:r>
          </a:p>
          <a:p>
            <a:pPr>
              <a:buNone/>
            </a:pPr>
            <a:endParaRPr lang="en-US" dirty="0"/>
          </a:p>
          <a:p>
            <a:r>
              <a:rPr lang="en-US" dirty="0"/>
              <a:t>Title Page</a:t>
            </a:r>
            <a:endParaRPr lang="en-US" i="1" dirty="0"/>
          </a:p>
          <a:p>
            <a:endParaRPr lang="en-GB" i="1" dirty="0"/>
          </a:p>
          <a:p>
            <a:r>
              <a:rPr lang="en-GB" dirty="0"/>
              <a:t>Table of Contents</a:t>
            </a:r>
            <a:endParaRPr lang="en-US" dirty="0"/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  <a:endParaRPr lang="en-US"/>
          </a:p>
        </p:txBody>
      </p:sp>
      <p:sp>
        <p:nvSpPr>
          <p:cNvPr id="2754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000" dirty="0"/>
              <a:t>This chapter is essential.  It should start off by setting the context for the work.  For example:</a:t>
            </a:r>
          </a:p>
          <a:p>
            <a:pPr lvl="1"/>
            <a:r>
              <a:rPr lang="en-US" sz="1800" dirty="0"/>
              <a:t>Where did the project suggestion come from? </a:t>
            </a:r>
          </a:p>
          <a:p>
            <a:pPr lvl="1"/>
            <a:r>
              <a:rPr lang="en-US" sz="1800" dirty="0"/>
              <a:t>What previous research or topic led to your research Project? </a:t>
            </a:r>
          </a:p>
          <a:p>
            <a:pPr lvl="1"/>
            <a:r>
              <a:rPr lang="en-US" sz="1800" dirty="0"/>
              <a:t>Why is it an interesting or important problem? </a:t>
            </a:r>
          </a:p>
          <a:p>
            <a:pPr lvl="1"/>
            <a:r>
              <a:rPr lang="en-US" sz="1800" dirty="0"/>
              <a:t>Why hasn’t it already been solved? </a:t>
            </a:r>
          </a:p>
          <a:p>
            <a:endParaRPr lang="en-US" sz="2000" dirty="0"/>
          </a:p>
          <a:p>
            <a:r>
              <a:rPr lang="en-US" sz="2000" dirty="0"/>
              <a:t>Usually, you start with a very broad statement of the problem and refine that down to more specific items. </a:t>
            </a:r>
          </a:p>
          <a:p>
            <a:endParaRPr lang="en-US" sz="2000" dirty="0"/>
          </a:p>
          <a:p>
            <a:r>
              <a:rPr lang="en-US" sz="2000" dirty="0"/>
              <a:t>Clearly state the aims and objectives of your project/dissertation and how you plan to show that you’ve met them</a:t>
            </a:r>
          </a:p>
          <a:p>
            <a:endParaRPr lang="en-US" sz="2000" dirty="0"/>
          </a:p>
          <a:p>
            <a:r>
              <a:rPr lang="en-US" sz="2000" dirty="0"/>
              <a:t>The introduction should end with a section that leads the reader in to the rest of the report.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Review of Literature</a:t>
            </a:r>
            <a:endParaRPr lang="en-US"/>
          </a:p>
        </p:txBody>
      </p:sp>
      <p:sp>
        <p:nvSpPr>
          <p:cNvPr id="276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brief but critical review of existing literature and scholarly research. </a:t>
            </a:r>
          </a:p>
          <a:p>
            <a:endParaRPr lang="en-US" dirty="0"/>
          </a:p>
          <a:p>
            <a:r>
              <a:rPr lang="en-US" dirty="0"/>
              <a:t>You should identify the main problems in your field and show some of the possible ways of solving them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Methodology</a:t>
            </a:r>
            <a:endParaRPr lang="en-US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For each layer of the research onion</a:t>
            </a:r>
          </a:p>
          <a:p>
            <a:pPr lvl="1"/>
            <a:r>
              <a:rPr lang="en-GB" dirty="0"/>
              <a:t>Describe the approach you intend to take</a:t>
            </a:r>
          </a:p>
          <a:p>
            <a:pPr lvl="1"/>
            <a:r>
              <a:rPr lang="en-GB" dirty="0"/>
              <a:t>Explain why you have chosen this approach</a:t>
            </a:r>
          </a:p>
          <a:p>
            <a:pPr lvl="1"/>
            <a:r>
              <a:rPr lang="en-GB" dirty="0"/>
              <a:t>Describe how you will overcome any disadvantages of the approach</a:t>
            </a:r>
          </a:p>
          <a:p>
            <a:pPr lvl="1"/>
            <a:r>
              <a:rPr lang="en-GB" dirty="0"/>
              <a:t>Describe how you will take advantage of any strengths of the approach</a:t>
            </a:r>
          </a:p>
          <a:p>
            <a:pPr lvl="1"/>
            <a:endParaRPr lang="en-GB" dirty="0"/>
          </a:p>
          <a:p>
            <a:r>
              <a:rPr lang="en-GB" dirty="0"/>
              <a:t>How will you ensure reliability, validity and generalisability?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Methodology</a:t>
            </a:r>
            <a:endParaRPr lang="en-US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If you plan a questionnaire or other survey method</a:t>
            </a:r>
          </a:p>
          <a:p>
            <a:pPr lvl="1"/>
            <a:r>
              <a:rPr lang="en-GB" dirty="0"/>
              <a:t>What is your target population?</a:t>
            </a:r>
          </a:p>
          <a:p>
            <a:pPr lvl="1"/>
            <a:r>
              <a:rPr lang="en-GB" dirty="0"/>
              <a:t>How will you select your sample?</a:t>
            </a:r>
          </a:p>
          <a:p>
            <a:pPr lvl="1"/>
            <a:r>
              <a:rPr lang="en-GB" dirty="0"/>
              <a:t>How large a sample do you plan to use?</a:t>
            </a:r>
          </a:p>
          <a:p>
            <a:pPr lvl="1"/>
            <a:r>
              <a:rPr lang="en-GB" dirty="0"/>
              <a:t>What sort of statistics do you intend to use?</a:t>
            </a:r>
          </a:p>
          <a:p>
            <a:pPr lvl="1"/>
            <a:endParaRPr lang="en-GB" dirty="0"/>
          </a:p>
          <a:p>
            <a:r>
              <a:rPr lang="en-GB" dirty="0"/>
              <a:t>How will you know if you have met your aims and objectives?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01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Methodology</a:t>
            </a:r>
            <a:endParaRPr lang="en-US" dirty="0"/>
          </a:p>
        </p:txBody>
      </p:sp>
      <p:sp>
        <p:nvSpPr>
          <p:cNvPr id="277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Describe the development methodology you intend to use and justify your choice</a:t>
            </a:r>
          </a:p>
          <a:p>
            <a:pPr lvl="1"/>
            <a:r>
              <a:rPr lang="en-GB" dirty="0"/>
              <a:t>Explain why you have chosen this approach</a:t>
            </a:r>
          </a:p>
          <a:p>
            <a:pPr lvl="1"/>
            <a:r>
              <a:rPr lang="en-GB" dirty="0"/>
              <a:t>Describe how you will overcome any disadvantages of the approach</a:t>
            </a:r>
          </a:p>
          <a:p>
            <a:pPr lvl="1"/>
            <a:r>
              <a:rPr lang="en-GB" dirty="0"/>
              <a:t>Describe how you will take advantage of any strengths of the approach</a:t>
            </a:r>
          </a:p>
          <a:p>
            <a:endParaRPr lang="en-US" dirty="0"/>
          </a:p>
          <a:p>
            <a:r>
              <a:rPr lang="en-US" dirty="0"/>
              <a:t>Identify the tools and other resources you will need to complete the project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and Appendices</a:t>
            </a:r>
            <a:endParaRPr lang="en-US"/>
          </a:p>
        </p:txBody>
      </p:sp>
      <p:sp>
        <p:nvSpPr>
          <p:cNvPr id="28262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81000" indent="-381000">
              <a:lnSpc>
                <a:spcPct val="90000"/>
              </a:lnSpc>
            </a:pPr>
            <a:r>
              <a:rPr lang="en-US" dirty="0"/>
              <a:t>References (numeric system of referencing)</a:t>
            </a:r>
          </a:p>
          <a:p>
            <a:pPr marL="381000" indent="-381000">
              <a:lnSpc>
                <a:spcPct val="90000"/>
              </a:lnSpc>
            </a:pPr>
            <a:endParaRPr lang="en-US" b="1" i="1" dirty="0"/>
          </a:p>
          <a:p>
            <a:pPr marL="381000" indent="-381000">
              <a:lnSpc>
                <a:spcPct val="90000"/>
              </a:lnSpc>
              <a:buFont typeface="Monotype Sorts" pitchFamily="2" charset="2"/>
              <a:buNone/>
            </a:pPr>
            <a:r>
              <a:rPr lang="en-US" u="sng" dirty="0"/>
              <a:t>Appendices:</a:t>
            </a:r>
            <a:r>
              <a:rPr lang="en-US" dirty="0"/>
              <a:t> </a:t>
            </a:r>
          </a:p>
          <a:p>
            <a:pPr marL="381000" indent="-381000">
              <a:lnSpc>
                <a:spcPct val="90000"/>
              </a:lnSpc>
            </a:pPr>
            <a:r>
              <a:rPr lang="en-US" dirty="0"/>
              <a:t>contain information that, while not important or interesting enough to be included in the body of the report, is nevertheless relevant.  </a:t>
            </a:r>
          </a:p>
          <a:p>
            <a:pPr marL="381000" indent="-381000">
              <a:lnSpc>
                <a:spcPct val="90000"/>
              </a:lnSpc>
            </a:pPr>
            <a:r>
              <a:rPr lang="en-US" dirty="0"/>
              <a:t>Your report stands alone without these, but the reader may </a:t>
            </a:r>
            <a:r>
              <a:rPr lang="en-US" b="1" u="sng" dirty="0"/>
              <a:t>optionally</a:t>
            </a:r>
            <a:r>
              <a:rPr lang="en-US" dirty="0"/>
              <a:t> and </a:t>
            </a:r>
            <a:r>
              <a:rPr lang="en-US" b="1" u="sng" dirty="0"/>
              <a:t>occasionally</a:t>
            </a:r>
            <a:r>
              <a:rPr lang="en-US" dirty="0"/>
              <a:t> wish to refer to them</a:t>
            </a:r>
          </a:p>
          <a:p>
            <a:pPr marL="381000" indent="-381000">
              <a:lnSpc>
                <a:spcPct val="90000"/>
              </a:lnSpc>
            </a:pPr>
            <a:endParaRPr lang="en-US" dirty="0"/>
          </a:p>
          <a:p>
            <a:pPr marL="381000" indent="-381000">
              <a:lnSpc>
                <a:spcPct val="90000"/>
              </a:lnSpc>
            </a:pPr>
            <a:r>
              <a:rPr lang="en-US" b="1" u="sng" dirty="0"/>
              <a:t>The key word here is “</a:t>
            </a:r>
            <a:r>
              <a:rPr lang="en-US" b="1" u="sng" dirty="0">
                <a:solidFill>
                  <a:schemeClr val="accent4"/>
                </a:solidFill>
              </a:rPr>
              <a:t>occasionally</a:t>
            </a:r>
            <a:r>
              <a:rPr lang="en-US" b="1" u="sng" dirty="0"/>
              <a:t>”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</a:t>
            </a:r>
            <a:endParaRPr lang="en-US" dirty="0"/>
          </a:p>
        </p:txBody>
      </p:sp>
      <p:sp>
        <p:nvSpPr>
          <p:cNvPr id="283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81000" indent="-381000"/>
            <a:r>
              <a:rPr lang="en-US" dirty="0"/>
              <a:t>Include a Gantt chart that shows your planned schedule of work</a:t>
            </a:r>
          </a:p>
          <a:p>
            <a:pPr marL="381000" indent="-381000"/>
            <a:r>
              <a:rPr lang="en-US" dirty="0"/>
              <a:t>Show all of the stages of your research methodology</a:t>
            </a:r>
          </a:p>
          <a:p>
            <a:pPr marL="381000" indent="-381000"/>
            <a:r>
              <a:rPr lang="en-US" dirty="0"/>
              <a:t>Show all of the stages of your development methodology</a:t>
            </a:r>
          </a:p>
          <a:p>
            <a:pPr marL="381000" indent="-381000"/>
            <a:r>
              <a:rPr lang="en-US" dirty="0"/>
              <a:t>Remember that the hand-in date will be around the first week in May</a:t>
            </a:r>
          </a:p>
          <a:p>
            <a:pPr marL="381000" indent="-381000"/>
            <a:r>
              <a:rPr lang="en-US" dirty="0"/>
              <a:t>Include suitable milestones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Word Limit</a:t>
            </a:r>
            <a:endParaRPr lang="en-US"/>
          </a:p>
        </p:txBody>
      </p:sp>
      <p:sp>
        <p:nvSpPr>
          <p:cNvPr id="266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2400" dirty="0"/>
              <a:t>Nominal word limit of 2,000 words. </a:t>
            </a:r>
          </a:p>
          <a:p>
            <a:pPr lvl="1">
              <a:lnSpc>
                <a:spcPct val="90000"/>
              </a:lnSpc>
            </a:pPr>
            <a:r>
              <a:rPr lang="en-US" sz="2200" dirty="0"/>
              <a:t>Other relevant material may be included in appendices and are not subject to the word limit…</a:t>
            </a:r>
          </a:p>
          <a:p>
            <a:pPr lvl="1">
              <a:lnSpc>
                <a:spcPct val="90000"/>
              </a:lnSpc>
            </a:pPr>
            <a:r>
              <a:rPr lang="en-US" sz="2200" dirty="0"/>
              <a:t>…but anything in the appendices may not be marked as material in an appendix is ‘extra’</a:t>
            </a:r>
          </a:p>
          <a:p>
            <a:pPr>
              <a:lnSpc>
                <a:spcPct val="90000"/>
              </a:lnSpc>
              <a:buFont typeface="Monotype Sorts" pitchFamily="2" charset="2"/>
              <a:buNone/>
            </a:pPr>
            <a:r>
              <a:rPr lang="en-US" sz="2400" dirty="0"/>
              <a:t> </a:t>
            </a:r>
          </a:p>
          <a:p>
            <a:pPr>
              <a:lnSpc>
                <a:spcPct val="90000"/>
              </a:lnSpc>
            </a:pPr>
            <a:r>
              <a:rPr lang="en-US" sz="2400" dirty="0"/>
              <a:t>The word limit is set for the following reasons. </a:t>
            </a:r>
            <a:endParaRPr lang="en-US" sz="24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(a)</a:t>
            </a:r>
            <a:r>
              <a:rPr lang="en-US" sz="2200" dirty="0"/>
              <a:t> The discipline to write at this length is considerable.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(b) </a:t>
            </a:r>
            <a:r>
              <a:rPr lang="en-US" sz="2200" dirty="0"/>
              <a:t>It encourages incisiveness and a good grasp of technical/theoretical issues.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(c) </a:t>
            </a:r>
            <a:r>
              <a:rPr lang="en-US" sz="2200" dirty="0"/>
              <a:t>It necessitates a tight definition of the topic. 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(d) </a:t>
            </a:r>
            <a:r>
              <a:rPr lang="en-US" sz="2200" dirty="0"/>
              <a:t>It necessitates a meaningful analysis of the relevant literature</a:t>
            </a:r>
            <a:endParaRPr lang="en-US" sz="2200" b="1" dirty="0"/>
          </a:p>
          <a:p>
            <a:pPr lvl="1">
              <a:lnSpc>
                <a:spcPct val="90000"/>
              </a:lnSpc>
            </a:pPr>
            <a:r>
              <a:rPr lang="en-US" sz="2200" b="1" dirty="0"/>
              <a:t>(e) </a:t>
            </a:r>
            <a:r>
              <a:rPr lang="en-US" sz="2200" dirty="0"/>
              <a:t>It necessitates communication of complex ideas in clear and precise fashion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Style Guide</a:t>
            </a:r>
          </a:p>
        </p:txBody>
      </p:sp>
      <p:sp>
        <p:nvSpPr>
          <p:cNvPr id="2222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White, </a:t>
            </a:r>
            <a:r>
              <a:rPr lang="en-US" b="1" u="sng" dirty="0"/>
              <a:t>A4 paper</a:t>
            </a:r>
            <a:r>
              <a:rPr lang="en-US" dirty="0"/>
              <a:t>. </a:t>
            </a:r>
          </a:p>
          <a:p>
            <a:pPr>
              <a:lnSpc>
                <a:spcPct val="90000"/>
              </a:lnSpc>
            </a:pPr>
            <a:r>
              <a:rPr lang="en-US" dirty="0"/>
              <a:t>The font must be easily readable</a:t>
            </a:r>
          </a:p>
          <a:p>
            <a:pPr lvl="1">
              <a:lnSpc>
                <a:spcPct val="90000"/>
              </a:lnSpc>
            </a:pPr>
            <a:r>
              <a:rPr lang="en-US" b="1" u="sng" dirty="0"/>
              <a:t>Black</a:t>
            </a:r>
            <a:r>
              <a:rPr lang="en-US" dirty="0"/>
              <a:t> </a:t>
            </a:r>
            <a:r>
              <a:rPr lang="en-US" b="1" u="sng" dirty="0"/>
              <a:t>Times New Roman point 12</a:t>
            </a:r>
            <a:r>
              <a:rPr lang="en-US" dirty="0"/>
              <a:t> is a good font but if you want to use a different font then check with your supervisor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For highlighted text or other specific purposes a second font may be used but excessive usage is to be avoided and kept to a minimum.  </a:t>
            </a:r>
          </a:p>
          <a:p>
            <a:pPr>
              <a:lnSpc>
                <a:spcPct val="90000"/>
              </a:lnSpc>
            </a:pPr>
            <a:r>
              <a:rPr lang="en-US" dirty="0"/>
              <a:t>Text must be </a:t>
            </a:r>
            <a:r>
              <a:rPr lang="en-US" b="1" u="sng" dirty="0"/>
              <a:t>double-spaced</a:t>
            </a:r>
            <a:r>
              <a:rPr lang="en-US" dirty="0"/>
              <a:t> </a:t>
            </a:r>
          </a:p>
          <a:p>
            <a:pPr marL="109728" indent="0">
              <a:lnSpc>
                <a:spcPct val="90000"/>
              </a:lnSpc>
              <a:buNone/>
            </a:pPr>
            <a:endParaRPr lang="en-US" dirty="0"/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/>
              <a:t>Pages shall be numbered consecutively throughout the main text (including appendices) in Arabic numerals (preliminaries in Roman).  </a:t>
            </a:r>
            <a:r>
              <a:rPr lang="en-US" b="1" u="sng" dirty="0"/>
              <a:t>Numbering should be bottom </a:t>
            </a:r>
            <a:r>
              <a:rPr lang="en-US" b="1" u="sng" dirty="0" err="1"/>
              <a:t>centre</a:t>
            </a:r>
            <a:r>
              <a:rPr lang="en-US" b="1" u="sng" dirty="0"/>
              <a:t> of each page</a:t>
            </a:r>
            <a:r>
              <a:rPr lang="en-US" dirty="0"/>
              <a:t>, approximately 10 mm away from the edge.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774</TotalTime>
  <Words>739</Words>
  <Application>Microsoft Office PowerPoint</Application>
  <PresentationFormat>On-screen Show (4:3)</PresentationFormat>
  <Paragraphs>116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Monotype Sorts</vt:lpstr>
      <vt:lpstr>Myriad Pro</vt:lpstr>
      <vt:lpstr>Verdana</vt:lpstr>
      <vt:lpstr>20140311PresentationUWTSDTemplate</vt:lpstr>
      <vt:lpstr>ACCC5006</vt:lpstr>
      <vt:lpstr>Lesson Aims</vt:lpstr>
      <vt:lpstr>Project Proposal Structure</vt:lpstr>
      <vt:lpstr>Preamble</vt:lpstr>
      <vt:lpstr>Introduction</vt:lpstr>
      <vt:lpstr>Review of Literature</vt:lpstr>
      <vt:lpstr>Research Methodology</vt:lpstr>
      <vt:lpstr>Research Methodology</vt:lpstr>
      <vt:lpstr>Development Methodology</vt:lpstr>
      <vt:lpstr>References and Appendices</vt:lpstr>
      <vt:lpstr>Gantt Chart</vt:lpstr>
      <vt:lpstr>Word Limit</vt:lpstr>
      <vt:lpstr>Style Guide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user</cp:lastModifiedBy>
  <cp:revision>42</cp:revision>
  <cp:lastPrinted>2018-07-09T15:27:01Z</cp:lastPrinted>
  <dcterms:created xsi:type="dcterms:W3CDTF">2002-10-07T19:43:58Z</dcterms:created>
  <dcterms:modified xsi:type="dcterms:W3CDTF">2020-08-03T17:22:19Z</dcterms:modified>
</cp:coreProperties>
</file>