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jp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Begin by stating that this PowerPoint replaces the live VM demonstration. Name the domain Aleem.acca and the two sites. Do not make statements which are not illustrated in the later screenshots.</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should take about 30 seconds. Explain to the examiner that the ten tasks are not a live lab, but shown as evidence stills. Then switch over to the host inventory so the names stay consistent.</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Point to B-DC as 172.16.1.1 and L-CD as 172.16.2.1. The VirtualBox window name for ClientS1 is A-CL. ClientL1 is not shown by a full desktop screenshot; it is visible as an AD computer object and a DNS A record.</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map should be used for the remainder of the talk. Do not add routers or firewalls that are not in the evidence. Later this is shown by StrongSwan ESTABLISHED and RRAS London-VPN Connected.</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Read aloud the four addresses. These match the A records from Task 2.</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One sentence: identity and DNS before VPN services; then addressing; then application services; then tests.</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VirtualBox guest BDC is shown, with the RRAS tree and the enabled ICMPv4 inbound rule. Say that ICMP is opened for controlled testing, not that the firewall is disabled.</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Read the policy values from the screenshot. Server Manager behind the GPO editor also lists AD DS, DNS, DHCP and IIS as installed, matching later tasks.</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is reverse DNS, not a forward-zone wizard. Figure 4 (empty Reverse Lookup folder) is skipped because it does not add configuration.</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Point at B-DC, ClientS1, L-CD and ClientL1 in the DNS pane. SOA/NS target bdc.aleem.acca.</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following two slides are the actual proof. Never show or read any pre-shared key.</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State clearly that report figures 9 and 10 were swapped. This Windows frame is London-VPN Connected. The secret is not on this slide.</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Read ESTABLISHED and the two subnets. This Linux proof belongs with the Windows London-VPN Connected slide. Figures 9 and 10 in the written report are swapped relative to the pixels.</a:t>
            </a:r>
          </a:p>
        </p:txBody>
      </p:sp>
      <p:sp>
        <p:nvSpPr>
          <p:cNvPr id="4" name="Slide Number Placeholder 3"/>
          <p:cNvSpPr>
            <a:spLocks noGrp="1"/>
          </p:cNvSpPr>
          <p:nvPr>
            <p:ph type="sldNum" idx="5" sz="quarter"/>
          </p:nvPr>
        </p:nvSpPr>
        <p:spPr/>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PowerShell scroll also has Set-VpnS2SInterface for London-VPN. This slide only claims the account-creation success lines and the two ADUC users.</a:t>
            </a:r>
          </a:p>
        </p:txBody>
      </p:sp>
      <p:sp>
        <p:nvSpPr>
          <p:cNvPr id="4" name="Slide Number Placeholder 3"/>
          <p:cNvSpPr>
            <a:spLocks noGrp="1"/>
          </p:cNvSpPr>
          <p:nvPr>
            <p:ph type="sldNum" idx="5" sz="quarter"/>
          </p:nvPr>
        </p:nvSpPr>
        <p:spPr/>
      </p:sp>
    </p:spTree>
  </p:cSld>
  <p:clrMapOvr>
    <a:masterClrMapping/>
  </p:clrMapOvr>
</p:notes>
</file>

<file path=ppt/notesSlides/notesSlide1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Next, three evidence stills: welcome dialog, realm list, then computer objects.</a:t>
            </a:r>
          </a:p>
        </p:txBody>
      </p:sp>
      <p:sp>
        <p:nvSpPr>
          <p:cNvPr id="4" name="Slide Number Placeholder 3"/>
          <p:cNvSpPr>
            <a:spLocks noGrp="1"/>
          </p:cNvSpPr>
          <p:nvPr>
            <p:ph type="sldNum" idx="5" sz="quarter"/>
          </p:nvPr>
        </p:nvSpPr>
        <p:spPr/>
      </p:sp>
    </p:spTree>
  </p:cSld>
  <p:clrMapOvr>
    <a:masterClrMapping/>
  </p:clrMapOvr>
</p:notes>
</file>

<file path=ppt/notesSlides/notesSlide1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Emphasise mixed OS: Windows welcome dialog plus Linux sssd/kerberos. Ping of Aleem.acca in this Linux capture reached 10.0.0.1.</a:t>
            </a:r>
          </a:p>
        </p:txBody>
      </p:sp>
      <p:sp>
        <p:nvSpPr>
          <p:cNvPr id="4" name="Slide Number Placeholder 3"/>
          <p:cNvSpPr>
            <a:spLocks noGrp="1"/>
          </p:cNvSpPr>
          <p:nvPr>
            <p:ph type="sldNum" idx="5" sz="quarter"/>
          </p:nvPr>
        </p:nvSpPr>
        <p:spPr/>
      </p:sp>
    </p:spTree>
  </p:cSld>
  <p:clrMapOvr>
    <a:masterClrMapping/>
  </p:clrMapOvr>
</p:notes>
</file>

<file path=ppt/notesSlides/notesSlide1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Point to the three computer objects. CLIENTS1 is the capitalised SAM of ClientS1.</a:t>
            </a:r>
          </a:p>
        </p:txBody>
      </p:sp>
      <p:sp>
        <p:nvSpPr>
          <p:cNvPr id="4" name="Slide Number Placeholder 3"/>
          <p:cNvSpPr>
            <a:spLocks noGrp="1"/>
          </p:cNvSpPr>
          <p:nvPr>
            <p:ph type="sldNum" idx="5" sz="quarter"/>
          </p:nvPr>
        </p:nvSpPr>
        <p:spPr/>
      </p:sp>
    </p:spTree>
  </p:cSld>
  <p:clrMapOvr>
    <a:masterClrMapping/>
  </p:clrMapOvr>
</p:notes>
</file>

<file path=ppt/notesSlides/notesSlide1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 the captured DHCP console, Scope [172.16.1.0] BIRMINGHAM is Active. That shot does not show a separate London scope.</a:t>
            </a:r>
          </a:p>
        </p:txBody>
      </p:sp>
      <p:sp>
        <p:nvSpPr>
          <p:cNvPr id="4" name="Slide Number Placeholder 3"/>
          <p:cNvSpPr>
            <a:spLocks noGrp="1"/>
          </p:cNvSpPr>
          <p:nvPr>
            <p:ph type="sldNum" idx="5" sz="quarter"/>
          </p:nvPr>
        </p:nvSpPr>
        <p:spPr/>
      </p:sp>
    </p:spTree>
  </p:cSld>
  <p:clrMapOvr>
    <a:masterClrMapping/>
  </p:clrMapOvr>
</p:notes>
</file>

<file path=ppt/notesSlides/notesSlide1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Read Active on the scope and dhcrelay targeting 172.16.1.1. That is the relay evidence.</a:t>
            </a:r>
          </a:p>
        </p:txBody>
      </p:sp>
      <p:sp>
        <p:nvSpPr>
          <p:cNvPr id="4" name="Slide Number Placeholder 3"/>
          <p:cNvSpPr>
            <a:spLocks noGrp="1"/>
          </p:cNvSpPr>
          <p:nvPr>
            <p:ph type="sldNum" idx="5" sz="quarter"/>
          </p:nvPr>
        </p:nvSpPr>
        <p:spPr/>
      </p:sp>
    </p:spTree>
  </p:cSld>
  <p:clrMapOvr>
    <a:masterClrMapping/>
  </p:clrMapOvr>
</p:notes>
</file>

<file path=ppt/notesSlides/notesSlide2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ipconfig does not give enough to over-claim DHCP. The report says automatic; the screen only confirms the two adapters and 172.16.1.10.</a:t>
            </a:r>
          </a:p>
        </p:txBody>
      </p:sp>
      <p:sp>
        <p:nvSpPr>
          <p:cNvPr id="4" name="Slide Number Placeholder 3"/>
          <p:cNvSpPr>
            <a:spLocks noGrp="1"/>
          </p:cNvSpPr>
          <p:nvPr>
            <p:ph type="sldNum" idx="5" sz="quarter"/>
          </p:nvPr>
        </p:nvSpPr>
        <p:spPr/>
      </p:sp>
    </p:spTree>
  </p:cSld>
  <p:clrMapOvr>
    <a:masterClrMapping/>
  </p:clrMapOvr>
</p:notes>
</file>

<file path=ppt/notesSlides/notesSlide2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Treat this as troubleshooting. The examiner should see timeout followed by Reply from 172.16.1.1. That is stronger than a single successful ping.</a:t>
            </a:r>
          </a:p>
        </p:txBody>
      </p:sp>
      <p:sp>
        <p:nvSpPr>
          <p:cNvPr id="4" name="Slide Number Placeholder 3"/>
          <p:cNvSpPr>
            <a:spLocks noGrp="1"/>
          </p:cNvSpPr>
          <p:nvPr>
            <p:ph type="sldNum" idx="5" sz="quarter"/>
          </p:nvPr>
        </p:nvSpPr>
        <p:spPr/>
      </p:sp>
    </p:spTree>
  </p:cSld>
  <p:clrMapOvr>
    <a:masterClrMapping/>
  </p:clrMapOvr>
</p:notes>
</file>

<file path=ppt/notesSlides/notesSlide2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Name the volume, the folder BirminghamFiles, and the group ALEEM\Users. The security point is the group-based permission.</a:t>
            </a:r>
          </a:p>
        </p:txBody>
      </p:sp>
      <p:sp>
        <p:nvSpPr>
          <p:cNvPr id="4" name="Slide Number Placeholder 3"/>
          <p:cNvSpPr>
            <a:spLocks noGrp="1"/>
          </p:cNvSpPr>
          <p:nvPr>
            <p:ph type="sldNum" idx="5" sz="quarter"/>
          </p:nvPr>
        </p:nvSpPr>
        <p:spPr/>
      </p:sp>
    </p:spTree>
  </p:cSld>
  <p:clrMapOvr>
    <a:masterClrMapping/>
  </p:clrMapOvr>
</p:notes>
</file>

<file path=ppt/notesSlides/notesSlide2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These three are client-side. The caption on report figure 22 called this share configuration; the pixels are a UNC browse from A-CL.</a:t>
            </a:r>
          </a:p>
        </p:txBody>
      </p:sp>
      <p:sp>
        <p:nvSpPr>
          <p:cNvPr id="4" name="Slide Number Placeholder 3"/>
          <p:cNvSpPr>
            <a:spLocks noGrp="1"/>
          </p:cNvSpPr>
          <p:nvPr>
            <p:ph type="sldNum" idx="5" sz="quarter"/>
          </p:nvPr>
        </p:nvSpPr>
        <p:spPr/>
      </p:sp>
    </p:spTree>
  </p:cSld>
  <p:clrMapOvr>
    <a:masterClrMapping/>
  </p:clrMapOvr>
</p:notes>
</file>

<file path=ppt/notesSlides/notesSlide2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IIS lists webs.birmingham.acca; the browser opens webs.aleem.acca. The red Not-secure padlock is expected for a lab self-signed certificate, not a failed site.</a:t>
            </a:r>
          </a:p>
        </p:txBody>
      </p:sp>
      <p:sp>
        <p:nvSpPr>
          <p:cNvPr id="4" name="Slide Number Placeholder 3"/>
          <p:cNvSpPr>
            <a:spLocks noGrp="1"/>
          </p:cNvSpPr>
          <p:nvPr>
            <p:ph type="sldNum" idx="5" sz="quarter"/>
          </p:nvPr>
        </p:nvSpPr>
        <p:spPr/>
      </p:sp>
    </p:spTree>
  </p:cSld>
  <p:clrMapOvr>
    <a:masterClrMapping/>
  </p:clrMapOvr>
</p:notes>
</file>

<file path=ppt/notesSlides/notesSlide2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Point at Computer B-DC, then the Server 2022 watermark on the nested desktop. Do not claim RDS farm features that are not in these two frames.</a:t>
            </a:r>
          </a:p>
        </p:txBody>
      </p:sp>
      <p:sp>
        <p:nvSpPr>
          <p:cNvPr id="4" name="Slide Number Placeholder 3"/>
          <p:cNvSpPr>
            <a:spLocks noGrp="1"/>
          </p:cNvSpPr>
          <p:nvPr>
            <p:ph type="sldNum" idx="5" sz="quarter"/>
          </p:nvPr>
        </p:nvSpPr>
        <p:spPr/>
      </p:sp>
    </p:spTree>
  </p:cSld>
  <p:clrMapOvr>
    <a:masterClrMapping/>
  </p:clrMapOvr>
</p:notes>
</file>

<file path=ppt/notesSlides/notesSlide2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Closing the technical story: encrypting the WAN path does not replace group ACLs or Windows Authentication.</a:t>
            </a:r>
          </a:p>
        </p:txBody>
      </p:sp>
      <p:sp>
        <p:nvSpPr>
          <p:cNvPr id="4" name="Slide Number Placeholder 3"/>
          <p:cNvSpPr>
            <a:spLocks noGrp="1"/>
          </p:cNvSpPr>
          <p:nvPr>
            <p:ph type="sldNum" idx="5" sz="quarter"/>
          </p:nvPr>
        </p:nvSpPr>
        <p:spPr/>
      </p:sp>
    </p:spTree>
  </p:cSld>
  <p:clrMapOvr>
    <a:masterClrMapping/>
  </p:clrMapOvr>
</p:notes>
</file>

<file path=ppt/notesSlides/notesSlide2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Read five or six of the points, then stop. Offer to walk back to any task. Do not invent extra clients or a London DHCP scope that is not shown.</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g"/><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g"/><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g"/><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g"/><Relationship Id="rId3"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g"/><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 Id="rId3" Type="http://schemas.openxmlformats.org/officeDocument/2006/relationships/image" Target="../media/image1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g"/><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jpg"/><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g"/><Relationship Id="rId3" Type="http://schemas.openxmlformats.org/officeDocument/2006/relationships/image" Target="../media/image26.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 Id="rId3" Type="http://schemas.openxmlformats.org/officeDocument/2006/relationships/image" Target="../media/image28.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 Id="rId3" Type="http://schemas.openxmlformats.org/officeDocument/2006/relationships/image" Target="../media/image30.png"/><Relationship Id="rId4" Type="http://schemas.openxmlformats.org/officeDocument/2006/relationships/image" Target="../media/image31.png"/><Relationship Id="rId5"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png"/><Relationship Id="rId3" Type="http://schemas.openxmlformats.org/officeDocument/2006/relationships/image" Target="../media/image36.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jpg"/><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jpg"/><Relationship Id="rId3" Type="http://schemas.openxmlformats.org/officeDocument/2006/relationships/notesSlide" Target="../notesSlides/notesSlide27.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4892040"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4892040" y="0"/>
            <a:ext cx="109728" cy="6858000"/>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11480" y="1417320"/>
            <a:ext cx="4114800" cy="365760"/>
          </a:xfrm>
          <a:prstGeom prst="rect">
            <a:avLst/>
          </a:prstGeom>
          <a:noFill/>
        </p:spPr>
        <p:txBody>
          <a:bodyPr wrap="square" anchor="t"/>
          <a:lstStyle/>
          <a:p>
            <a:pPr algn="l"/>
            <a:r>
              <a:rPr sz="1400" b="1" i="0">
                <a:solidFill>
                  <a:srgbClr val="B8D4C8"/>
                </a:solidFill>
                <a:latin typeface="Calibri"/>
              </a:rPr>
              <a:t>ACCA5023</a:t>
            </a:r>
          </a:p>
        </p:txBody>
      </p:sp>
      <p:sp>
        <p:nvSpPr>
          <p:cNvPr id="6" name="TextBox 5"/>
          <p:cNvSpPr txBox="1"/>
          <p:nvPr/>
        </p:nvSpPr>
        <p:spPr>
          <a:xfrm>
            <a:off x="411480" y="1828800"/>
            <a:ext cx="4160520" cy="2194560"/>
          </a:xfrm>
          <a:prstGeom prst="rect">
            <a:avLst/>
          </a:prstGeom>
          <a:noFill/>
        </p:spPr>
        <p:txBody>
          <a:bodyPr wrap="square" anchor="t"/>
          <a:lstStyle/>
          <a:p>
            <a:pPr algn="l"/>
            <a:r>
              <a:rPr sz="2800" b="1" i="0">
                <a:solidFill>
                  <a:srgbClr val="FFFFFF"/>
                </a:solidFill>
                <a:latin typeface="Times New Roman"/>
              </a:rPr>
              <a:t>The key elements of enterprise network infrastructure</a:t>
            </a:r>
          </a:p>
        </p:txBody>
      </p:sp>
      <p:sp>
        <p:nvSpPr>
          <p:cNvPr id="7" name="TextBox 6"/>
          <p:cNvSpPr txBox="1"/>
          <p:nvPr/>
        </p:nvSpPr>
        <p:spPr>
          <a:xfrm>
            <a:off x="411480" y="4160520"/>
            <a:ext cx="4160520" cy="1097280"/>
          </a:xfrm>
          <a:prstGeom prst="rect">
            <a:avLst/>
          </a:prstGeom>
          <a:noFill/>
        </p:spPr>
        <p:txBody>
          <a:bodyPr wrap="square" anchor="t"/>
          <a:lstStyle/>
          <a:p>
            <a:pPr algn="l"/>
            <a:r>
              <a:rPr sz="1600" b="0" i="0">
                <a:solidFill>
                  <a:srgbClr val="D7E4F0"/>
                </a:solidFill>
                <a:latin typeface="Calibri"/>
              </a:rPr>
              <a:t>Network Operating Systems and Services
Domain Aleem.acca  ·  Birmingham – London</a:t>
            </a:r>
          </a:p>
        </p:txBody>
      </p:sp>
      <p:sp>
        <p:nvSpPr>
          <p:cNvPr id="8" name="TextBox 7"/>
          <p:cNvSpPr txBox="1"/>
          <p:nvPr/>
        </p:nvSpPr>
        <p:spPr>
          <a:xfrm>
            <a:off x="411480" y="5989320"/>
            <a:ext cx="4160520" cy="457200"/>
          </a:xfrm>
          <a:prstGeom prst="rect">
            <a:avLst/>
          </a:prstGeom>
          <a:noFill/>
        </p:spPr>
        <p:txBody>
          <a:bodyPr wrap="square" anchor="t"/>
          <a:lstStyle/>
          <a:p>
            <a:pPr algn="l"/>
            <a:r>
              <a:rPr sz="1300" b="0" i="1">
                <a:solidFill>
                  <a:srgbClr val="B8D4C8"/>
                </a:solidFill>
                <a:latin typeface="Calibri"/>
              </a:rPr>
              <a:t>This is a replacement for the live VM demonstration.</a:t>
            </a:r>
          </a:p>
        </p:txBody>
      </p:sp>
      <p:sp>
        <p:nvSpPr>
          <p:cNvPr id="9" name="TextBox 8"/>
          <p:cNvSpPr txBox="1"/>
          <p:nvPr/>
        </p:nvSpPr>
        <p:spPr>
          <a:xfrm>
            <a:off x="5394960" y="1554480"/>
            <a:ext cx="6217920" cy="411480"/>
          </a:xfrm>
          <a:prstGeom prst="rect">
            <a:avLst/>
          </a:prstGeom>
          <a:noFill/>
        </p:spPr>
        <p:txBody>
          <a:bodyPr wrap="square" anchor="t"/>
          <a:lstStyle/>
          <a:p>
            <a:pPr algn="l"/>
            <a:r>
              <a:rPr sz="2000" b="1" i="0">
                <a:solidFill>
                  <a:srgbClr val="1F4E79"/>
                </a:solidFill>
                <a:latin typeface="Times New Roman"/>
              </a:rPr>
              <a:t>Conclusion to this demonstration:</a:t>
            </a:r>
          </a:p>
        </p:txBody>
      </p:sp>
      <p:sp>
        <p:nvSpPr>
          <p:cNvPr id="10" name="TextBox 9"/>
          <p:cNvSpPr txBox="1"/>
          <p:nvPr/>
        </p:nvSpPr>
        <p:spPr>
          <a:xfrm>
            <a:off x="5394960" y="2103120"/>
            <a:ext cx="6126480" cy="4023360"/>
          </a:xfrm>
          <a:prstGeom prst="rect">
            <a:avLst/>
          </a:prstGeom>
          <a:noFill/>
        </p:spPr>
        <p:txBody>
          <a:bodyPr wrap="square">
            <a:spAutoFit/>
          </a:bodyPr>
          <a:lstStyle/>
          <a:p>
            <a:pPr>
              <a:spcAft>
                <a:spcPts val="1200"/>
              </a:spcAft>
            </a:pPr>
            <a:r>
              <a:rPr sz="1600" b="0" i="0">
                <a:solidFill>
                  <a:srgbClr val="1A1A1A"/>
                </a:solidFill>
                <a:latin typeface="Calibri"/>
              </a:rPr>
              <a:t>▸  A dual-site lab: Birmingham 172.16.1.0/24 and London 172.16.2.0/24</a:t>
            </a:r>
          </a:p>
          <a:p>
            <a:pPr>
              <a:spcAft>
                <a:spcPts val="1200"/>
              </a:spcAft>
            </a:pPr>
            <a:r>
              <a:rPr sz="1600" b="0" i="0">
                <a:solidFill>
                  <a:srgbClr val="1A1A1A"/>
                </a:solidFill>
                <a:latin typeface="Calibri"/>
              </a:rPr>
              <a:t>▸  Most services use B-DC as the domain controller for identity, DNS, DHCP, file, IIS and RRAS.</a:t>
            </a:r>
          </a:p>
          <a:p>
            <a:pPr>
              <a:spcAft>
                <a:spcPts val="1200"/>
              </a:spcAft>
            </a:pPr>
            <a:r>
              <a:rPr sz="1600" b="0" i="0">
                <a:solidFill>
                  <a:srgbClr val="1A1A1A"/>
                </a:solidFill>
                <a:latin typeface="Calibri"/>
              </a:rPr>
              <a:t>▸  L-CD as the Linux gateway: StrongSwan, DHCP relay, domain join</a:t>
            </a:r>
          </a:p>
          <a:p>
            <a:pPr>
              <a:spcAft>
                <a:spcPts val="1200"/>
              </a:spcAft>
            </a:pPr>
            <a:r>
              <a:rPr sz="1600" b="0" i="0">
                <a:solidFill>
                  <a:srgbClr val="1A1A1A"/>
                </a:solidFill>
                <a:latin typeface="Calibri"/>
              </a:rPr>
              <a:t>▸  The implemented VirtualBox lab is the evidence, rather than a live walkthrough of the assignment.</a:t>
            </a:r>
          </a:p>
          <a:p>
            <a:pPr>
              <a:spcAft>
                <a:spcPts val="1200"/>
              </a:spcAft>
            </a:pPr>
            <a:r>
              <a:rPr sz="1600" b="0" i="0">
                <a:solidFill>
                  <a:srgbClr val="1A1A1A"/>
                </a:solidFill>
                <a:latin typeface="Calibri"/>
              </a:rPr>
              <a:t>▸  Secrets are not included. Captions follow the screenshots, with no swapping of report labels.</a:t>
            </a:r>
          </a:p>
        </p:txBody>
      </p:sp>
      <p:sp>
        <p:nvSpPr>
          <p:cNvPr id="11" name="Rectangle 10"/>
          <p:cNvSpPr/>
          <p:nvPr/>
        </p:nvSpPr>
        <p:spPr>
          <a:xfrm>
            <a:off x="4892040" y="6565392"/>
            <a:ext cx="729965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5349240" y="6583680"/>
            <a:ext cx="5120640" cy="237744"/>
          </a:xfrm>
          <a:prstGeom prst="rect">
            <a:avLst/>
          </a:prstGeom>
          <a:noFill/>
        </p:spPr>
        <p:txBody>
          <a:bodyPr wrap="square" anchor="t"/>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Demonstration structure</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The agenda is mapped to the implementation tasks.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84048" y="1115568"/>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384048" y="1115568"/>
            <a:ext cx="73152" cy="877824"/>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585216" y="1207008"/>
            <a:ext cx="640080" cy="292608"/>
          </a:xfrm>
          <a:prstGeom prst="rect">
            <a:avLst/>
          </a:prstGeom>
          <a:noFill/>
        </p:spPr>
        <p:txBody>
          <a:bodyPr wrap="square" anchor="t"/>
          <a:lstStyle/>
          <a:p>
            <a:pPr algn="l"/>
            <a:r>
              <a:rPr sz="1400" b="1" i="0">
                <a:solidFill>
                  <a:srgbClr val="2E6B5C"/>
                </a:solidFill>
                <a:latin typeface="Calibri"/>
              </a:rPr>
              <a:t>T01</a:t>
            </a:r>
          </a:p>
        </p:txBody>
      </p:sp>
      <p:sp>
        <p:nvSpPr>
          <p:cNvPr id="11" name="TextBox 10"/>
          <p:cNvSpPr txBox="1"/>
          <p:nvPr/>
        </p:nvSpPr>
        <p:spPr>
          <a:xfrm>
            <a:off x="1252728" y="1188720"/>
            <a:ext cx="4526280" cy="310896"/>
          </a:xfrm>
          <a:prstGeom prst="rect">
            <a:avLst/>
          </a:prstGeom>
          <a:noFill/>
        </p:spPr>
        <p:txBody>
          <a:bodyPr wrap="square" anchor="t"/>
          <a:lstStyle/>
          <a:p>
            <a:pPr algn="l"/>
            <a:r>
              <a:rPr sz="1600" b="1" i="0">
                <a:solidFill>
                  <a:srgbClr val="1F4E79"/>
                </a:solidFill>
                <a:latin typeface="Calibri"/>
              </a:rPr>
              <a:t>Routing and firewall</a:t>
            </a:r>
          </a:p>
        </p:txBody>
      </p:sp>
      <p:sp>
        <p:nvSpPr>
          <p:cNvPr id="12" name="TextBox 11"/>
          <p:cNvSpPr txBox="1"/>
          <p:nvPr/>
        </p:nvSpPr>
        <p:spPr>
          <a:xfrm>
            <a:off x="1252728" y="1517904"/>
            <a:ext cx="4526280" cy="384048"/>
          </a:xfrm>
          <a:prstGeom prst="rect">
            <a:avLst/>
          </a:prstGeom>
          <a:noFill/>
        </p:spPr>
        <p:txBody>
          <a:bodyPr wrap="square" anchor="t"/>
          <a:lstStyle/>
          <a:p>
            <a:pPr algn="l"/>
            <a:r>
              <a:rPr sz="1300" b="0" i="0">
                <a:solidFill>
                  <a:srgbClr val="5A5A5A"/>
                </a:solidFill>
                <a:latin typeface="Calibri"/>
              </a:rPr>
              <a:t>RRAS LAN routing; ICMPv4 echo allow-rule</a:t>
            </a:r>
          </a:p>
        </p:txBody>
      </p:sp>
      <p:sp>
        <p:nvSpPr>
          <p:cNvPr id="13" name="Rectangle 12"/>
          <p:cNvSpPr/>
          <p:nvPr/>
        </p:nvSpPr>
        <p:spPr>
          <a:xfrm>
            <a:off x="384048" y="2103120"/>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Rectangle 13"/>
          <p:cNvSpPr/>
          <p:nvPr/>
        </p:nvSpPr>
        <p:spPr>
          <a:xfrm>
            <a:off x="384048" y="2103120"/>
            <a:ext cx="73152" cy="877824"/>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585216" y="2194560"/>
            <a:ext cx="640080" cy="292608"/>
          </a:xfrm>
          <a:prstGeom prst="rect">
            <a:avLst/>
          </a:prstGeom>
          <a:noFill/>
        </p:spPr>
        <p:txBody>
          <a:bodyPr wrap="square" anchor="t"/>
          <a:lstStyle/>
          <a:p>
            <a:pPr algn="l"/>
            <a:r>
              <a:rPr sz="1400" b="1" i="0">
                <a:solidFill>
                  <a:srgbClr val="2E6B5C"/>
                </a:solidFill>
                <a:latin typeface="Calibri"/>
              </a:rPr>
              <a:t>T02</a:t>
            </a:r>
          </a:p>
        </p:txBody>
      </p:sp>
      <p:sp>
        <p:nvSpPr>
          <p:cNvPr id="16" name="TextBox 15"/>
          <p:cNvSpPr txBox="1"/>
          <p:nvPr/>
        </p:nvSpPr>
        <p:spPr>
          <a:xfrm>
            <a:off x="1252728" y="2176272"/>
            <a:ext cx="4526280" cy="310896"/>
          </a:xfrm>
          <a:prstGeom prst="rect">
            <a:avLst/>
          </a:prstGeom>
          <a:noFill/>
        </p:spPr>
        <p:txBody>
          <a:bodyPr wrap="square" anchor="t"/>
          <a:lstStyle/>
          <a:p>
            <a:pPr algn="l"/>
            <a:r>
              <a:rPr sz="1600" b="1" i="0">
                <a:solidFill>
                  <a:srgbClr val="1F4E79"/>
                </a:solidFill>
                <a:latin typeface="Calibri"/>
              </a:rPr>
              <a:t>AD DS and DNS</a:t>
            </a:r>
          </a:p>
        </p:txBody>
      </p:sp>
      <p:sp>
        <p:nvSpPr>
          <p:cNvPr id="17" name="TextBox 16"/>
          <p:cNvSpPr txBox="1"/>
          <p:nvPr/>
        </p:nvSpPr>
        <p:spPr>
          <a:xfrm>
            <a:off x="1252728" y="2505456"/>
            <a:ext cx="4526280" cy="384048"/>
          </a:xfrm>
          <a:prstGeom prst="rect">
            <a:avLst/>
          </a:prstGeom>
          <a:noFill/>
        </p:spPr>
        <p:txBody>
          <a:bodyPr wrap="square" anchor="t"/>
          <a:lstStyle/>
          <a:p>
            <a:pPr algn="l"/>
            <a:r>
              <a:rPr sz="1300" b="0" i="0">
                <a:solidFill>
                  <a:srgbClr val="5A5A5A"/>
                </a:solidFill>
                <a:latin typeface="Calibri"/>
              </a:rPr>
              <a:t>Aleem.acca forest, password policy, forward/reverse zones</a:t>
            </a:r>
          </a:p>
        </p:txBody>
      </p:sp>
      <p:sp>
        <p:nvSpPr>
          <p:cNvPr id="18" name="Rectangle 17"/>
          <p:cNvSpPr/>
          <p:nvPr/>
        </p:nvSpPr>
        <p:spPr>
          <a:xfrm>
            <a:off x="384048" y="3090672"/>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Rectangle 18"/>
          <p:cNvSpPr/>
          <p:nvPr/>
        </p:nvSpPr>
        <p:spPr>
          <a:xfrm>
            <a:off x="384048" y="3090672"/>
            <a:ext cx="73152" cy="877824"/>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0" name="TextBox 19"/>
          <p:cNvSpPr txBox="1"/>
          <p:nvPr/>
        </p:nvSpPr>
        <p:spPr>
          <a:xfrm>
            <a:off x="585216" y="3182112"/>
            <a:ext cx="640080" cy="292608"/>
          </a:xfrm>
          <a:prstGeom prst="rect">
            <a:avLst/>
          </a:prstGeom>
          <a:noFill/>
        </p:spPr>
        <p:txBody>
          <a:bodyPr wrap="square" anchor="t"/>
          <a:lstStyle/>
          <a:p>
            <a:pPr algn="l"/>
            <a:r>
              <a:rPr sz="1400" b="1" i="0">
                <a:solidFill>
                  <a:srgbClr val="2E6B5C"/>
                </a:solidFill>
                <a:latin typeface="Calibri"/>
              </a:rPr>
              <a:t>T03</a:t>
            </a:r>
          </a:p>
        </p:txBody>
      </p:sp>
      <p:sp>
        <p:nvSpPr>
          <p:cNvPr id="21" name="TextBox 20"/>
          <p:cNvSpPr txBox="1"/>
          <p:nvPr/>
        </p:nvSpPr>
        <p:spPr>
          <a:xfrm>
            <a:off x="1252728" y="3163824"/>
            <a:ext cx="4526280" cy="310896"/>
          </a:xfrm>
          <a:prstGeom prst="rect">
            <a:avLst/>
          </a:prstGeom>
          <a:noFill/>
        </p:spPr>
        <p:txBody>
          <a:bodyPr wrap="square" anchor="t"/>
          <a:lstStyle/>
          <a:p>
            <a:pPr algn="l"/>
            <a:r>
              <a:rPr sz="1600" b="1" i="0">
                <a:solidFill>
                  <a:srgbClr val="1F4E79"/>
                </a:solidFill>
                <a:latin typeface="Calibri"/>
              </a:rPr>
              <a:t>Encrypted inter-site path</a:t>
            </a:r>
          </a:p>
        </p:txBody>
      </p:sp>
      <p:sp>
        <p:nvSpPr>
          <p:cNvPr id="22" name="TextBox 21"/>
          <p:cNvSpPr txBox="1"/>
          <p:nvPr/>
        </p:nvSpPr>
        <p:spPr>
          <a:xfrm>
            <a:off x="1252728" y="3493008"/>
            <a:ext cx="4526280" cy="384048"/>
          </a:xfrm>
          <a:prstGeom prst="rect">
            <a:avLst/>
          </a:prstGeom>
          <a:noFill/>
        </p:spPr>
        <p:txBody>
          <a:bodyPr wrap="square" anchor="t"/>
          <a:lstStyle/>
          <a:p>
            <a:pPr algn="l"/>
            <a:r>
              <a:rPr sz="1300" b="0" i="0">
                <a:solidFill>
                  <a:srgbClr val="5A5A5A"/>
                </a:solidFill>
                <a:latin typeface="Calibri"/>
              </a:rPr>
              <a:t>An IKEv2 / IPsec tunnel is added between Birmingham and London.</a:t>
            </a:r>
          </a:p>
        </p:txBody>
      </p:sp>
      <p:sp>
        <p:nvSpPr>
          <p:cNvPr id="23" name="Rectangle 22"/>
          <p:cNvSpPr/>
          <p:nvPr/>
        </p:nvSpPr>
        <p:spPr>
          <a:xfrm>
            <a:off x="384048" y="4078224"/>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4" name="Rectangle 23"/>
          <p:cNvSpPr/>
          <p:nvPr/>
        </p:nvSpPr>
        <p:spPr>
          <a:xfrm>
            <a:off x="384048" y="4078224"/>
            <a:ext cx="73152" cy="877824"/>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5" name="TextBox 24"/>
          <p:cNvSpPr txBox="1"/>
          <p:nvPr/>
        </p:nvSpPr>
        <p:spPr>
          <a:xfrm>
            <a:off x="585216" y="4169664"/>
            <a:ext cx="640080" cy="292608"/>
          </a:xfrm>
          <a:prstGeom prst="rect">
            <a:avLst/>
          </a:prstGeom>
          <a:noFill/>
        </p:spPr>
        <p:txBody>
          <a:bodyPr wrap="square" anchor="t"/>
          <a:lstStyle/>
          <a:p>
            <a:pPr algn="l"/>
            <a:r>
              <a:rPr sz="1400" b="1" i="0">
                <a:solidFill>
                  <a:srgbClr val="2E6B5C"/>
                </a:solidFill>
                <a:latin typeface="Calibri"/>
              </a:rPr>
              <a:t>T04</a:t>
            </a:r>
          </a:p>
        </p:txBody>
      </p:sp>
      <p:sp>
        <p:nvSpPr>
          <p:cNvPr id="26" name="TextBox 25"/>
          <p:cNvSpPr txBox="1"/>
          <p:nvPr/>
        </p:nvSpPr>
        <p:spPr>
          <a:xfrm>
            <a:off x="1252728" y="4151376"/>
            <a:ext cx="4526280" cy="310896"/>
          </a:xfrm>
          <a:prstGeom prst="rect">
            <a:avLst/>
          </a:prstGeom>
          <a:noFill/>
        </p:spPr>
        <p:txBody>
          <a:bodyPr wrap="square" anchor="t"/>
          <a:lstStyle/>
          <a:p>
            <a:pPr algn="l"/>
            <a:r>
              <a:rPr sz="1600" b="1" i="0">
                <a:solidFill>
                  <a:srgbClr val="1F4E79"/>
                </a:solidFill>
                <a:latin typeface="Calibri"/>
              </a:rPr>
              <a:t>Automated provisioning</a:t>
            </a:r>
          </a:p>
        </p:txBody>
      </p:sp>
      <p:sp>
        <p:nvSpPr>
          <p:cNvPr id="27" name="TextBox 26"/>
          <p:cNvSpPr txBox="1"/>
          <p:nvPr/>
        </p:nvSpPr>
        <p:spPr>
          <a:xfrm>
            <a:off x="1252728" y="4480560"/>
            <a:ext cx="4526280" cy="384048"/>
          </a:xfrm>
          <a:prstGeom prst="rect">
            <a:avLst/>
          </a:prstGeom>
          <a:noFill/>
        </p:spPr>
        <p:txBody>
          <a:bodyPr wrap="square" anchor="t"/>
          <a:lstStyle/>
          <a:p>
            <a:pPr algn="l"/>
            <a:r>
              <a:rPr sz="1300" b="0" i="0">
                <a:solidFill>
                  <a:srgbClr val="5A5A5A"/>
                </a:solidFill>
                <a:latin typeface="Calibri"/>
              </a:rPr>
              <a:t>PowerShell New-ADUser → j.doe, j.smith</a:t>
            </a:r>
          </a:p>
        </p:txBody>
      </p:sp>
      <p:sp>
        <p:nvSpPr>
          <p:cNvPr id="28" name="Rectangle 27"/>
          <p:cNvSpPr/>
          <p:nvPr/>
        </p:nvSpPr>
        <p:spPr>
          <a:xfrm>
            <a:off x="384048" y="5065776"/>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9" name="Rectangle 28"/>
          <p:cNvSpPr/>
          <p:nvPr/>
        </p:nvSpPr>
        <p:spPr>
          <a:xfrm>
            <a:off x="384048" y="5065776"/>
            <a:ext cx="73152" cy="877824"/>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0" name="TextBox 29"/>
          <p:cNvSpPr txBox="1"/>
          <p:nvPr/>
        </p:nvSpPr>
        <p:spPr>
          <a:xfrm>
            <a:off x="585216" y="5157216"/>
            <a:ext cx="640080" cy="292608"/>
          </a:xfrm>
          <a:prstGeom prst="rect">
            <a:avLst/>
          </a:prstGeom>
          <a:noFill/>
        </p:spPr>
        <p:txBody>
          <a:bodyPr wrap="square" anchor="t"/>
          <a:lstStyle/>
          <a:p>
            <a:pPr algn="l"/>
            <a:r>
              <a:rPr sz="1400" b="1" i="0">
                <a:solidFill>
                  <a:srgbClr val="2E6B5C"/>
                </a:solidFill>
                <a:latin typeface="Calibri"/>
              </a:rPr>
              <a:t>T05</a:t>
            </a:r>
          </a:p>
        </p:txBody>
      </p:sp>
      <p:sp>
        <p:nvSpPr>
          <p:cNvPr id="31" name="TextBox 30"/>
          <p:cNvSpPr txBox="1"/>
          <p:nvPr/>
        </p:nvSpPr>
        <p:spPr>
          <a:xfrm>
            <a:off x="1252728" y="5138928"/>
            <a:ext cx="4526280" cy="310896"/>
          </a:xfrm>
          <a:prstGeom prst="rect">
            <a:avLst/>
          </a:prstGeom>
          <a:noFill/>
        </p:spPr>
        <p:txBody>
          <a:bodyPr wrap="square" anchor="t"/>
          <a:lstStyle/>
          <a:p>
            <a:pPr algn="l"/>
            <a:r>
              <a:rPr sz="1600" b="1" i="0">
                <a:solidFill>
                  <a:srgbClr val="1F4E79"/>
                </a:solidFill>
                <a:latin typeface="Calibri"/>
              </a:rPr>
              <a:t>Domain membership</a:t>
            </a:r>
          </a:p>
        </p:txBody>
      </p:sp>
      <p:sp>
        <p:nvSpPr>
          <p:cNvPr id="32" name="TextBox 31"/>
          <p:cNvSpPr txBox="1"/>
          <p:nvPr/>
        </p:nvSpPr>
        <p:spPr>
          <a:xfrm>
            <a:off x="1252728" y="5468112"/>
            <a:ext cx="4526280" cy="384048"/>
          </a:xfrm>
          <a:prstGeom prst="rect">
            <a:avLst/>
          </a:prstGeom>
          <a:noFill/>
        </p:spPr>
        <p:txBody>
          <a:bodyPr wrap="square" anchor="t"/>
          <a:lstStyle/>
          <a:p>
            <a:pPr algn="l"/>
            <a:r>
              <a:rPr sz="1300" b="0" i="0">
                <a:solidFill>
                  <a:srgbClr val="5A5A5A"/>
                </a:solidFill>
                <a:latin typeface="Calibri"/>
              </a:rPr>
              <a:t>Windows ClientS1 and Linux L-CD in Aleem.acca</a:t>
            </a:r>
          </a:p>
        </p:txBody>
      </p:sp>
      <p:sp>
        <p:nvSpPr>
          <p:cNvPr id="33" name="Rectangle 32"/>
          <p:cNvSpPr/>
          <p:nvPr/>
        </p:nvSpPr>
        <p:spPr>
          <a:xfrm>
            <a:off x="6236208" y="1115568"/>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4" name="Rectangle 33"/>
          <p:cNvSpPr/>
          <p:nvPr/>
        </p:nvSpPr>
        <p:spPr>
          <a:xfrm>
            <a:off x="6236208" y="1115568"/>
            <a:ext cx="73152" cy="877824"/>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5" name="TextBox 34"/>
          <p:cNvSpPr txBox="1"/>
          <p:nvPr/>
        </p:nvSpPr>
        <p:spPr>
          <a:xfrm>
            <a:off x="6437376" y="1207008"/>
            <a:ext cx="640080" cy="292608"/>
          </a:xfrm>
          <a:prstGeom prst="rect">
            <a:avLst/>
          </a:prstGeom>
          <a:noFill/>
        </p:spPr>
        <p:txBody>
          <a:bodyPr wrap="square" anchor="t"/>
          <a:lstStyle/>
          <a:p>
            <a:pPr algn="l"/>
            <a:r>
              <a:rPr sz="1400" b="1" i="0">
                <a:solidFill>
                  <a:srgbClr val="2E6B5C"/>
                </a:solidFill>
                <a:latin typeface="Calibri"/>
              </a:rPr>
              <a:t>T06</a:t>
            </a:r>
          </a:p>
        </p:txBody>
      </p:sp>
      <p:sp>
        <p:nvSpPr>
          <p:cNvPr id="36" name="TextBox 35"/>
          <p:cNvSpPr txBox="1"/>
          <p:nvPr/>
        </p:nvSpPr>
        <p:spPr>
          <a:xfrm>
            <a:off x="7104888" y="1188720"/>
            <a:ext cx="4526280" cy="310896"/>
          </a:xfrm>
          <a:prstGeom prst="rect">
            <a:avLst/>
          </a:prstGeom>
          <a:noFill/>
        </p:spPr>
        <p:txBody>
          <a:bodyPr wrap="square" anchor="t"/>
          <a:lstStyle/>
          <a:p>
            <a:pPr algn="l"/>
            <a:r>
              <a:rPr sz="1600" b="1" i="0">
                <a:solidFill>
                  <a:srgbClr val="1F4E79"/>
                </a:solidFill>
                <a:latin typeface="Calibri"/>
              </a:rPr>
              <a:t>DHCP and relay</a:t>
            </a:r>
          </a:p>
        </p:txBody>
      </p:sp>
      <p:sp>
        <p:nvSpPr>
          <p:cNvPr id="37" name="TextBox 36"/>
          <p:cNvSpPr txBox="1"/>
          <p:nvPr/>
        </p:nvSpPr>
        <p:spPr>
          <a:xfrm>
            <a:off x="7104888" y="1517904"/>
            <a:ext cx="4526280" cy="384048"/>
          </a:xfrm>
          <a:prstGeom prst="rect">
            <a:avLst/>
          </a:prstGeom>
          <a:noFill/>
        </p:spPr>
        <p:txBody>
          <a:bodyPr wrap="square" anchor="t"/>
          <a:lstStyle/>
          <a:p>
            <a:pPr algn="l"/>
            <a:r>
              <a:rPr sz="1300" b="0" i="0">
                <a:solidFill>
                  <a:srgbClr val="5A5A5A"/>
                </a:solidFill>
                <a:latin typeface="Calibri"/>
              </a:rPr>
              <a:t>Active Birmingham scope; isc-dhcp-relay on L-CD</a:t>
            </a:r>
          </a:p>
        </p:txBody>
      </p:sp>
      <p:sp>
        <p:nvSpPr>
          <p:cNvPr id="38" name="Rectangle 37"/>
          <p:cNvSpPr/>
          <p:nvPr/>
        </p:nvSpPr>
        <p:spPr>
          <a:xfrm>
            <a:off x="6236208" y="2103120"/>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9" name="Rectangle 38"/>
          <p:cNvSpPr/>
          <p:nvPr/>
        </p:nvSpPr>
        <p:spPr>
          <a:xfrm>
            <a:off x="6236208" y="2103120"/>
            <a:ext cx="73152" cy="877824"/>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0" name="TextBox 39"/>
          <p:cNvSpPr txBox="1"/>
          <p:nvPr/>
        </p:nvSpPr>
        <p:spPr>
          <a:xfrm>
            <a:off x="6437376" y="2194560"/>
            <a:ext cx="640080" cy="292608"/>
          </a:xfrm>
          <a:prstGeom prst="rect">
            <a:avLst/>
          </a:prstGeom>
          <a:noFill/>
        </p:spPr>
        <p:txBody>
          <a:bodyPr wrap="square" anchor="t"/>
          <a:lstStyle/>
          <a:p>
            <a:pPr algn="l"/>
            <a:r>
              <a:rPr sz="1400" b="1" i="0">
                <a:solidFill>
                  <a:srgbClr val="2E6B5C"/>
                </a:solidFill>
                <a:latin typeface="Calibri"/>
              </a:rPr>
              <a:t>T07</a:t>
            </a:r>
          </a:p>
        </p:txBody>
      </p:sp>
      <p:sp>
        <p:nvSpPr>
          <p:cNvPr id="41" name="TextBox 40"/>
          <p:cNvSpPr txBox="1"/>
          <p:nvPr/>
        </p:nvSpPr>
        <p:spPr>
          <a:xfrm>
            <a:off x="7104888" y="2176272"/>
            <a:ext cx="4526280" cy="310896"/>
          </a:xfrm>
          <a:prstGeom prst="rect">
            <a:avLst/>
          </a:prstGeom>
          <a:noFill/>
        </p:spPr>
        <p:txBody>
          <a:bodyPr wrap="square" anchor="t"/>
          <a:lstStyle/>
          <a:p>
            <a:pPr algn="l"/>
            <a:r>
              <a:rPr sz="1600" b="1" i="0">
                <a:solidFill>
                  <a:srgbClr val="1F4E79"/>
                </a:solidFill>
                <a:latin typeface="Calibri"/>
              </a:rPr>
              <a:t>Testing</a:t>
            </a:r>
          </a:p>
        </p:txBody>
      </p:sp>
      <p:sp>
        <p:nvSpPr>
          <p:cNvPr id="42" name="TextBox 41"/>
          <p:cNvSpPr txBox="1"/>
          <p:nvPr/>
        </p:nvSpPr>
        <p:spPr>
          <a:xfrm>
            <a:off x="7104888" y="2505456"/>
            <a:ext cx="4526280" cy="384048"/>
          </a:xfrm>
          <a:prstGeom prst="rect">
            <a:avLst/>
          </a:prstGeom>
          <a:noFill/>
        </p:spPr>
        <p:txBody>
          <a:bodyPr wrap="square" anchor="t"/>
          <a:lstStyle/>
          <a:p>
            <a:pPr algn="l"/>
            <a:r>
              <a:rPr sz="1300" b="0" i="0">
                <a:solidFill>
                  <a:srgbClr val="5A5A5A"/>
                </a:solidFill>
                <a:latin typeface="Calibri"/>
              </a:rPr>
              <a:t>Ping to B-DC: timeout, then 0% loss</a:t>
            </a:r>
          </a:p>
        </p:txBody>
      </p:sp>
      <p:sp>
        <p:nvSpPr>
          <p:cNvPr id="43" name="Rectangle 42"/>
          <p:cNvSpPr/>
          <p:nvPr/>
        </p:nvSpPr>
        <p:spPr>
          <a:xfrm>
            <a:off x="6236208" y="3090672"/>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4" name="Rectangle 43"/>
          <p:cNvSpPr/>
          <p:nvPr/>
        </p:nvSpPr>
        <p:spPr>
          <a:xfrm>
            <a:off x="6236208" y="3090672"/>
            <a:ext cx="73152" cy="877824"/>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5" name="TextBox 44"/>
          <p:cNvSpPr txBox="1"/>
          <p:nvPr/>
        </p:nvSpPr>
        <p:spPr>
          <a:xfrm>
            <a:off x="6437376" y="3182112"/>
            <a:ext cx="640080" cy="292608"/>
          </a:xfrm>
          <a:prstGeom prst="rect">
            <a:avLst/>
          </a:prstGeom>
          <a:noFill/>
        </p:spPr>
        <p:txBody>
          <a:bodyPr wrap="square" anchor="t"/>
          <a:lstStyle/>
          <a:p>
            <a:pPr algn="l"/>
            <a:r>
              <a:rPr sz="1400" b="1" i="0">
                <a:solidFill>
                  <a:srgbClr val="2E6B5C"/>
                </a:solidFill>
                <a:latin typeface="Calibri"/>
              </a:rPr>
              <a:t>T08</a:t>
            </a:r>
          </a:p>
        </p:txBody>
      </p:sp>
      <p:sp>
        <p:nvSpPr>
          <p:cNvPr id="46" name="TextBox 45"/>
          <p:cNvSpPr txBox="1"/>
          <p:nvPr/>
        </p:nvSpPr>
        <p:spPr>
          <a:xfrm>
            <a:off x="7104888" y="3163824"/>
            <a:ext cx="4526280" cy="310896"/>
          </a:xfrm>
          <a:prstGeom prst="rect">
            <a:avLst/>
          </a:prstGeom>
          <a:noFill/>
        </p:spPr>
        <p:txBody>
          <a:bodyPr wrap="square" anchor="t"/>
          <a:lstStyle/>
          <a:p>
            <a:pPr algn="l"/>
            <a:r>
              <a:rPr sz="1600" b="1" i="0">
                <a:solidFill>
                  <a:srgbClr val="1F4E79"/>
                </a:solidFill>
                <a:latin typeface="Calibri"/>
              </a:rPr>
              <a:t>Disk, share, permissions</a:t>
            </a:r>
          </a:p>
        </p:txBody>
      </p:sp>
      <p:sp>
        <p:nvSpPr>
          <p:cNvPr id="47" name="TextBox 46"/>
          <p:cNvSpPr txBox="1"/>
          <p:nvPr/>
        </p:nvSpPr>
        <p:spPr>
          <a:xfrm>
            <a:off x="7104888" y="3493008"/>
            <a:ext cx="4526280" cy="384048"/>
          </a:xfrm>
          <a:prstGeom prst="rect">
            <a:avLst/>
          </a:prstGeom>
          <a:noFill/>
        </p:spPr>
        <p:txBody>
          <a:bodyPr wrap="square" anchor="t"/>
          <a:lstStyle/>
          <a:p>
            <a:pPr algn="l"/>
            <a:r>
              <a:rPr sz="1300" b="0" i="0">
                <a:solidFill>
                  <a:srgbClr val="5A5A5A"/>
                </a:solidFill>
                <a:latin typeface="Calibri"/>
              </a:rPr>
              <a:t>NTFS volume, BirminghamFiles, mapped drive E:</a:t>
            </a:r>
          </a:p>
        </p:txBody>
      </p:sp>
      <p:sp>
        <p:nvSpPr>
          <p:cNvPr id="48" name="Rectangle 47"/>
          <p:cNvSpPr/>
          <p:nvPr/>
        </p:nvSpPr>
        <p:spPr>
          <a:xfrm>
            <a:off x="6236208" y="4078224"/>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9" name="Rectangle 48"/>
          <p:cNvSpPr/>
          <p:nvPr/>
        </p:nvSpPr>
        <p:spPr>
          <a:xfrm>
            <a:off x="6236208" y="4078224"/>
            <a:ext cx="73152" cy="877824"/>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0" name="TextBox 49"/>
          <p:cNvSpPr txBox="1"/>
          <p:nvPr/>
        </p:nvSpPr>
        <p:spPr>
          <a:xfrm>
            <a:off x="6437376" y="4169664"/>
            <a:ext cx="640080" cy="292608"/>
          </a:xfrm>
          <a:prstGeom prst="rect">
            <a:avLst/>
          </a:prstGeom>
          <a:noFill/>
        </p:spPr>
        <p:txBody>
          <a:bodyPr wrap="square" anchor="t"/>
          <a:lstStyle/>
          <a:p>
            <a:pPr algn="l"/>
            <a:r>
              <a:rPr sz="1400" b="1" i="0">
                <a:solidFill>
                  <a:srgbClr val="2E6B5C"/>
                </a:solidFill>
                <a:latin typeface="Calibri"/>
              </a:rPr>
              <a:t>T09</a:t>
            </a:r>
          </a:p>
        </p:txBody>
      </p:sp>
      <p:sp>
        <p:nvSpPr>
          <p:cNvPr id="51" name="TextBox 50"/>
          <p:cNvSpPr txBox="1"/>
          <p:nvPr/>
        </p:nvSpPr>
        <p:spPr>
          <a:xfrm>
            <a:off x="7104888" y="4151376"/>
            <a:ext cx="4526280" cy="310896"/>
          </a:xfrm>
          <a:prstGeom prst="rect">
            <a:avLst/>
          </a:prstGeom>
          <a:noFill/>
        </p:spPr>
        <p:txBody>
          <a:bodyPr wrap="square" anchor="t"/>
          <a:lstStyle/>
          <a:p>
            <a:pPr algn="l"/>
            <a:r>
              <a:rPr sz="1600" b="1" i="0">
                <a:solidFill>
                  <a:srgbClr val="1F4E79"/>
                </a:solidFill>
                <a:latin typeface="Calibri"/>
              </a:rPr>
              <a:t>IIS intranet</a:t>
            </a:r>
          </a:p>
        </p:txBody>
      </p:sp>
      <p:sp>
        <p:nvSpPr>
          <p:cNvPr id="52" name="TextBox 51"/>
          <p:cNvSpPr txBox="1"/>
          <p:nvPr/>
        </p:nvSpPr>
        <p:spPr>
          <a:xfrm>
            <a:off x="7104888" y="4480560"/>
            <a:ext cx="4526280" cy="384048"/>
          </a:xfrm>
          <a:prstGeom prst="rect">
            <a:avLst/>
          </a:prstGeom>
          <a:noFill/>
        </p:spPr>
        <p:txBody>
          <a:bodyPr wrap="square" anchor="t"/>
          <a:lstStyle/>
          <a:p>
            <a:pPr algn="l"/>
            <a:r>
              <a:rPr sz="1300" b="0" i="0">
                <a:solidFill>
                  <a:srgbClr val="5A5A5A"/>
                </a:solidFill>
                <a:latin typeface="Calibri"/>
              </a:rPr>
              <a:t>webs-cert, Windows Authentication, webs.aleem.acca</a:t>
            </a:r>
          </a:p>
        </p:txBody>
      </p:sp>
      <p:sp>
        <p:nvSpPr>
          <p:cNvPr id="53" name="Rectangle 52"/>
          <p:cNvSpPr/>
          <p:nvPr/>
        </p:nvSpPr>
        <p:spPr>
          <a:xfrm>
            <a:off x="6236208" y="5065776"/>
            <a:ext cx="5577840" cy="877824"/>
          </a:xfrm>
          <a:prstGeom prst="rect">
            <a:avLst/>
          </a:prstGeom>
          <a:solidFill>
            <a:srgbClr val="F4F6F8"/>
          </a:solidFill>
          <a:ln w="9525">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4" name="Rectangle 53"/>
          <p:cNvSpPr/>
          <p:nvPr/>
        </p:nvSpPr>
        <p:spPr>
          <a:xfrm>
            <a:off x="6236208" y="5065776"/>
            <a:ext cx="73152" cy="877824"/>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5" name="TextBox 54"/>
          <p:cNvSpPr txBox="1"/>
          <p:nvPr/>
        </p:nvSpPr>
        <p:spPr>
          <a:xfrm>
            <a:off x="6437376" y="5157216"/>
            <a:ext cx="640080" cy="292608"/>
          </a:xfrm>
          <a:prstGeom prst="rect">
            <a:avLst/>
          </a:prstGeom>
          <a:noFill/>
        </p:spPr>
        <p:txBody>
          <a:bodyPr wrap="square" anchor="t"/>
          <a:lstStyle/>
          <a:p>
            <a:pPr algn="l"/>
            <a:r>
              <a:rPr sz="1400" b="1" i="0">
                <a:solidFill>
                  <a:srgbClr val="2E6B5C"/>
                </a:solidFill>
                <a:latin typeface="Calibri"/>
              </a:rPr>
              <a:t>T10</a:t>
            </a:r>
          </a:p>
        </p:txBody>
      </p:sp>
      <p:sp>
        <p:nvSpPr>
          <p:cNvPr id="56" name="TextBox 55"/>
          <p:cNvSpPr txBox="1"/>
          <p:nvPr/>
        </p:nvSpPr>
        <p:spPr>
          <a:xfrm>
            <a:off x="7104888" y="5138928"/>
            <a:ext cx="4526280" cy="310896"/>
          </a:xfrm>
          <a:prstGeom prst="rect">
            <a:avLst/>
          </a:prstGeom>
          <a:noFill/>
        </p:spPr>
        <p:txBody>
          <a:bodyPr wrap="square" anchor="t"/>
          <a:lstStyle/>
          <a:p>
            <a:pPr algn="l"/>
            <a:r>
              <a:rPr sz="1600" b="1" i="0">
                <a:solidFill>
                  <a:srgbClr val="1F4E79"/>
                </a:solidFill>
                <a:latin typeface="Calibri"/>
              </a:rPr>
              <a:t>Remote Desktop</a:t>
            </a:r>
          </a:p>
        </p:txBody>
      </p:sp>
      <p:sp>
        <p:nvSpPr>
          <p:cNvPr id="57" name="TextBox 56"/>
          <p:cNvSpPr txBox="1"/>
          <p:nvPr/>
        </p:nvSpPr>
        <p:spPr>
          <a:xfrm>
            <a:off x="7104888" y="5468112"/>
            <a:ext cx="4526280" cy="384048"/>
          </a:xfrm>
          <a:prstGeom prst="rect">
            <a:avLst/>
          </a:prstGeom>
          <a:noFill/>
        </p:spPr>
        <p:txBody>
          <a:bodyPr wrap="square" anchor="t"/>
          <a:lstStyle/>
          <a:p>
            <a:pPr algn="l"/>
            <a:r>
              <a:rPr sz="1300" b="0" i="0">
                <a:solidFill>
                  <a:srgbClr val="5A5A5A"/>
                </a:solidFill>
                <a:latin typeface="Calibri"/>
              </a:rPr>
              <a:t>RDP session started by Client A-CL to B-DC</a:t>
            </a:r>
          </a:p>
        </p:txBody>
      </p:sp>
      <p:sp>
        <p:nvSpPr>
          <p:cNvPr id="58" name="Rectangle 57"/>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9" name="TextBox 58"/>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60" name="TextBox 59"/>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Lab map  ·  VirtualBox guests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Host inventory used in this demonstration</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graphicFrame>
        <p:nvGraphicFramePr>
          <p:cNvPr id="8" name="Table 7"/>
          <p:cNvGraphicFramePr>
            <a:graphicFrameLocks noGrp="1"/>
          </p:cNvGraphicFramePr>
          <p:nvPr/>
        </p:nvGraphicFramePr>
        <p:xfrm>
          <a:off x="384048" y="1115568"/>
          <a:ext cx="11430000" cy="4297680"/>
        </p:xfrm>
        <a:graphic>
          <a:graphicData uri="http://schemas.openxmlformats.org/drawingml/2006/table">
            <a:tbl>
              <a:tblPr firstRow="1" bandRow="1">
                <a:tableStyleId>{5C22544A-7EE6-4342-B048-85BDC9FD1C3A}</a:tableStyleId>
              </a:tblPr>
              <a:tblGrid>
                <a:gridCol w="2103120"/>
                <a:gridCol w="1828800"/>
                <a:gridCol w="2103120"/>
                <a:gridCol w="5394960"/>
              </a:tblGrid>
              <a:tr h="716280">
                <a:tc>
                  <a:txBody>
                    <a:bodyPr/>
                    <a:lstStyle/>
                    <a:p>
                      <a:pPr algn="l"/>
                      <a:r>
                        <a:rPr sz="1200" b="1" i="0">
                          <a:solidFill>
                            <a:srgbClr val="FFFFFF"/>
                          </a:solidFill>
                          <a:latin typeface="Calibri"/>
                        </a:rPr>
                        <a:t>Host</a:t>
                      </a:r>
                    </a:p>
                  </a:txBody>
                  <a:tcPr marL="73152" marR="73152" anchor="ctr">
                    <a:solidFill>
                      <a:srgbClr val="1F4E79"/>
                    </a:solidFill>
                  </a:tcPr>
                </a:tc>
                <a:tc>
                  <a:txBody>
                    <a:bodyPr/>
                    <a:lstStyle/>
                    <a:p>
                      <a:pPr algn="l"/>
                      <a:r>
                        <a:rPr sz="1200" b="1" i="0">
                          <a:solidFill>
                            <a:srgbClr val="FFFFFF"/>
                          </a:solidFill>
                          <a:latin typeface="Calibri"/>
                        </a:rPr>
                        <a:t>VM window</a:t>
                      </a:r>
                    </a:p>
                  </a:txBody>
                  <a:tcPr marL="73152" marR="73152" anchor="ctr">
                    <a:solidFill>
                      <a:srgbClr val="1F4E79"/>
                    </a:solidFill>
                  </a:tcPr>
                </a:tc>
                <a:tc>
                  <a:txBody>
                    <a:bodyPr/>
                    <a:lstStyle/>
                    <a:p>
                      <a:pPr algn="l"/>
                      <a:r>
                        <a:rPr sz="1200" b="1" i="0">
                          <a:solidFill>
                            <a:srgbClr val="FFFFFF"/>
                          </a:solidFill>
                          <a:latin typeface="Calibri"/>
                        </a:rPr>
                        <a:t>Address</a:t>
                      </a:r>
                    </a:p>
                  </a:txBody>
                  <a:tcPr marL="73152" marR="73152" anchor="ctr">
                    <a:solidFill>
                      <a:srgbClr val="1F4E79"/>
                    </a:solidFill>
                  </a:tcPr>
                </a:tc>
                <a:tc>
                  <a:txBody>
                    <a:bodyPr/>
                    <a:lstStyle/>
                    <a:p>
                      <a:pPr algn="l"/>
                      <a:r>
                        <a:rPr sz="1200" b="1" i="0">
                          <a:solidFill>
                            <a:srgbClr val="FFFFFF"/>
                          </a:solidFill>
                          <a:latin typeface="Calibri"/>
                        </a:rPr>
                        <a:t>Role shown in evidence</a:t>
                      </a:r>
                    </a:p>
                  </a:txBody>
                  <a:tcPr marL="73152" marR="73152" anchor="ctr">
                    <a:solidFill>
                      <a:srgbClr val="1F4E79"/>
                    </a:solidFill>
                  </a:tcPr>
                </a:tc>
              </a:tr>
              <a:tr h="716280">
                <a:tc>
                  <a:txBody>
                    <a:bodyPr/>
                    <a:lstStyle/>
                    <a:p>
                      <a:pPr algn="l"/>
                      <a:r>
                        <a:rPr sz="1300" b="1" i="0">
                          <a:solidFill>
                            <a:srgbClr val="1A1A1A"/>
                          </a:solidFill>
                          <a:latin typeface="Calibri"/>
                        </a:rPr>
                        <a:t>B-DC</a:t>
                      </a:r>
                    </a:p>
                  </a:txBody>
                  <a:tcPr marL="73152" marR="73152" anchor="ctr">
                    <a:solidFill>
                      <a:srgbClr val="FFFFFF"/>
                    </a:solidFill>
                  </a:tcPr>
                </a:tc>
                <a:tc>
                  <a:txBody>
                    <a:bodyPr/>
                    <a:lstStyle/>
                    <a:p>
                      <a:pPr algn="l"/>
                      <a:r>
                        <a:rPr sz="1300" b="0" i="0">
                          <a:solidFill>
                            <a:srgbClr val="1A1A1A"/>
                          </a:solidFill>
                          <a:latin typeface="Calibri"/>
                        </a:rPr>
                        <a:t>BDC</a:t>
                      </a:r>
                    </a:p>
                  </a:txBody>
                  <a:tcPr marL="73152" marR="73152" anchor="ctr">
                    <a:solidFill>
                      <a:srgbClr val="FFFFFF"/>
                    </a:solidFill>
                  </a:tcPr>
                </a:tc>
                <a:tc>
                  <a:txBody>
                    <a:bodyPr/>
                    <a:lstStyle/>
                    <a:p>
                      <a:pPr algn="l"/>
                      <a:r>
                        <a:rPr sz="1300" b="0" i="0">
                          <a:solidFill>
                            <a:srgbClr val="1A1A1A"/>
                          </a:solidFill>
                          <a:latin typeface="Calibri"/>
                        </a:rPr>
                        <a:t>172.16.1.1</a:t>
                      </a:r>
                    </a:p>
                  </a:txBody>
                  <a:tcPr marL="73152" marR="73152" anchor="ctr">
                    <a:solidFill>
                      <a:srgbClr val="FFFFFF"/>
                    </a:solidFill>
                  </a:tcPr>
                </a:tc>
                <a:tc>
                  <a:txBody>
                    <a:bodyPr/>
                    <a:lstStyle/>
                    <a:p>
                      <a:pPr algn="l"/>
                      <a:r>
                        <a:rPr sz="1300" b="0" i="0">
                          <a:solidFill>
                            <a:srgbClr val="1A1A1A"/>
                          </a:solidFill>
                          <a:latin typeface="Calibri"/>
                        </a:rPr>
                        <a:t>Windows Server 2022 DC, DNS, DHCP, RRAS, IIS, file share</a:t>
                      </a:r>
                    </a:p>
                  </a:txBody>
                  <a:tcPr marL="73152" marR="73152" anchor="ctr">
                    <a:solidFill>
                      <a:srgbClr val="FFFFFF"/>
                    </a:solidFill>
                  </a:tcPr>
                </a:tc>
              </a:tr>
              <a:tr h="716280">
                <a:tc>
                  <a:txBody>
                    <a:bodyPr/>
                    <a:lstStyle/>
                    <a:p>
                      <a:pPr algn="l"/>
                      <a:r>
                        <a:rPr sz="1300" b="1" i="0">
                          <a:solidFill>
                            <a:srgbClr val="1A1A1A"/>
                          </a:solidFill>
                          <a:latin typeface="Calibri"/>
                        </a:rPr>
                        <a:t>ClientS1</a:t>
                      </a:r>
                    </a:p>
                  </a:txBody>
                  <a:tcPr marL="73152" marR="73152" anchor="ctr">
                    <a:solidFill>
                      <a:srgbClr val="F4F6F8"/>
                    </a:solidFill>
                  </a:tcPr>
                </a:tc>
                <a:tc>
                  <a:txBody>
                    <a:bodyPr/>
                    <a:lstStyle/>
                    <a:p>
                      <a:pPr algn="l"/>
                      <a:r>
                        <a:rPr sz="1300" b="0" i="0">
                          <a:solidFill>
                            <a:srgbClr val="1A1A1A"/>
                          </a:solidFill>
                          <a:latin typeface="Calibri"/>
                        </a:rPr>
                        <a:t>A-CL</a:t>
                      </a:r>
                    </a:p>
                  </a:txBody>
                  <a:tcPr marL="73152" marR="73152" anchor="ctr">
                    <a:solidFill>
                      <a:srgbClr val="F4F6F8"/>
                    </a:solidFill>
                  </a:tcPr>
                </a:tc>
                <a:tc>
                  <a:txBody>
                    <a:bodyPr/>
                    <a:lstStyle/>
                    <a:p>
                      <a:pPr algn="l"/>
                      <a:r>
                        <a:rPr sz="1300" b="0" i="0">
                          <a:solidFill>
                            <a:srgbClr val="1A1A1A"/>
                          </a:solidFill>
                          <a:latin typeface="Calibri"/>
                        </a:rPr>
                        <a:t>172.16.1.10</a:t>
                      </a:r>
                    </a:p>
                  </a:txBody>
                  <a:tcPr marL="73152" marR="73152" anchor="ctr">
                    <a:solidFill>
                      <a:srgbClr val="F4F6F8"/>
                    </a:solidFill>
                  </a:tcPr>
                </a:tc>
                <a:tc>
                  <a:txBody>
                    <a:bodyPr/>
                    <a:lstStyle/>
                    <a:p>
                      <a:pPr algn="l"/>
                      <a:r>
                        <a:rPr sz="1300" b="0" i="0">
                          <a:solidFill>
                            <a:srgbClr val="1A1A1A"/>
                          </a:solidFill>
                          <a:latin typeface="Calibri"/>
                        </a:rPr>
                        <a:t>Windows 10 client; joins Aleem.ACCA; user j.doe</a:t>
                      </a:r>
                    </a:p>
                  </a:txBody>
                  <a:tcPr marL="73152" marR="73152" anchor="ctr">
                    <a:solidFill>
                      <a:srgbClr val="F4F6F8"/>
                    </a:solidFill>
                  </a:tcPr>
                </a:tc>
              </a:tr>
              <a:tr h="716280">
                <a:tc>
                  <a:txBody>
                    <a:bodyPr/>
                    <a:lstStyle/>
                    <a:p>
                      <a:pPr algn="l"/>
                      <a:r>
                        <a:rPr sz="1300" b="1" i="0">
                          <a:solidFill>
                            <a:srgbClr val="1A1A1A"/>
                          </a:solidFill>
                          <a:latin typeface="Calibri"/>
                        </a:rPr>
                        <a:t>L-CD</a:t>
                      </a:r>
                    </a:p>
                  </a:txBody>
                  <a:tcPr marL="73152" marR="73152" anchor="ctr">
                    <a:solidFill>
                      <a:srgbClr val="FFFFFF"/>
                    </a:solidFill>
                  </a:tcPr>
                </a:tc>
                <a:tc>
                  <a:txBody>
                    <a:bodyPr/>
                    <a:lstStyle/>
                    <a:p>
                      <a:pPr algn="l"/>
                      <a:r>
                        <a:rPr sz="1300" b="0" i="0">
                          <a:solidFill>
                            <a:srgbClr val="1A1A1A"/>
                          </a:solidFill>
                          <a:latin typeface="Calibri"/>
                        </a:rPr>
                        <a:t>L-CD</a:t>
                      </a:r>
                    </a:p>
                  </a:txBody>
                  <a:tcPr marL="73152" marR="73152" anchor="ctr">
                    <a:solidFill>
                      <a:srgbClr val="FFFFFF"/>
                    </a:solidFill>
                  </a:tcPr>
                </a:tc>
                <a:tc>
                  <a:txBody>
                    <a:bodyPr/>
                    <a:lstStyle/>
                    <a:p>
                      <a:pPr algn="l"/>
                      <a:r>
                        <a:rPr sz="1300" b="0" i="0">
                          <a:solidFill>
                            <a:srgbClr val="1A1A1A"/>
                          </a:solidFill>
                          <a:latin typeface="Calibri"/>
                        </a:rPr>
                        <a:t>172.16.2.1</a:t>
                      </a:r>
                    </a:p>
                  </a:txBody>
                  <a:tcPr marL="73152" marR="73152" anchor="ctr">
                    <a:solidFill>
                      <a:srgbClr val="FFFFFF"/>
                    </a:solidFill>
                  </a:tcPr>
                </a:tc>
                <a:tc>
                  <a:txBody>
                    <a:bodyPr/>
                    <a:lstStyle/>
                    <a:p>
                      <a:pPr algn="l"/>
                      <a:r>
                        <a:rPr sz="1300" b="0" i="0">
                          <a:solidFill>
                            <a:srgbClr val="1A1A1A"/>
                          </a:solidFill>
                          <a:latin typeface="Calibri"/>
                        </a:rPr>
                        <a:t>Linux gateway: StrongSwan, isc-dhcp-relay, realm join</a:t>
                      </a:r>
                    </a:p>
                  </a:txBody>
                  <a:tcPr marL="73152" marR="73152" anchor="ctr">
                    <a:solidFill>
                      <a:srgbClr val="FFFFFF"/>
                    </a:solidFill>
                  </a:tcPr>
                </a:tc>
              </a:tr>
              <a:tr h="716280">
                <a:tc>
                  <a:txBody>
                    <a:bodyPr/>
                    <a:lstStyle/>
                    <a:p>
                      <a:pPr algn="l"/>
                      <a:r>
                        <a:rPr sz="1300" b="1" i="0">
                          <a:solidFill>
                            <a:srgbClr val="1A1A1A"/>
                          </a:solidFill>
                          <a:latin typeface="Calibri"/>
                        </a:rPr>
                        <a:t>ClientL1</a:t>
                      </a:r>
                    </a:p>
                  </a:txBody>
                  <a:tcPr marL="73152" marR="73152" anchor="ctr">
                    <a:solidFill>
                      <a:srgbClr val="F4F6F8"/>
                    </a:solidFill>
                  </a:tcPr>
                </a:tc>
                <a:tc>
                  <a:txBody>
                    <a:bodyPr/>
                    <a:lstStyle/>
                    <a:p>
                      <a:pPr algn="l"/>
                      <a:r>
                        <a:rPr sz="1300" b="0" i="0">
                          <a:solidFill>
                            <a:srgbClr val="1A1A1A"/>
                          </a:solidFill>
                          <a:latin typeface="Calibri"/>
                        </a:rPr>
                        <a:t>ClientL1</a:t>
                      </a:r>
                    </a:p>
                  </a:txBody>
                  <a:tcPr marL="73152" marR="73152" anchor="ctr">
                    <a:solidFill>
                      <a:srgbClr val="F4F6F8"/>
                    </a:solidFill>
                  </a:tcPr>
                </a:tc>
                <a:tc>
                  <a:txBody>
                    <a:bodyPr/>
                    <a:lstStyle/>
                    <a:p>
                      <a:pPr algn="l"/>
                      <a:r>
                        <a:rPr sz="1300" b="0" i="0">
                          <a:solidFill>
                            <a:srgbClr val="1A1A1A"/>
                          </a:solidFill>
                          <a:latin typeface="Calibri"/>
                        </a:rPr>
                        <a:t>172.16.2.10</a:t>
                      </a:r>
                    </a:p>
                  </a:txBody>
                  <a:tcPr marL="73152" marR="73152" anchor="ctr">
                    <a:solidFill>
                      <a:srgbClr val="F4F6F8"/>
                    </a:solidFill>
                  </a:tcPr>
                </a:tc>
                <a:tc>
                  <a:txBody>
                    <a:bodyPr/>
                    <a:lstStyle/>
                    <a:p>
                      <a:pPr algn="l"/>
                      <a:r>
                        <a:rPr sz="1300" b="0" i="0">
                          <a:solidFill>
                            <a:srgbClr val="1A1A1A"/>
                          </a:solidFill>
                          <a:latin typeface="Calibri"/>
                        </a:rPr>
                        <a:t>Windows client object in AD and DNS A record</a:t>
                      </a:r>
                    </a:p>
                  </a:txBody>
                  <a:tcPr marL="73152" marR="73152" anchor="ctr">
                    <a:solidFill>
                      <a:srgbClr val="F4F6F8"/>
                    </a:solidFill>
                  </a:tcPr>
                </a:tc>
              </a:tr>
              <a:tr h="716280">
                <a:tc>
                  <a:txBody>
                    <a:bodyPr/>
                    <a:lstStyle/>
                    <a:p>
                      <a:pPr algn="l"/>
                      <a:r>
                        <a:rPr sz="1300" b="1" i="0">
                          <a:solidFill>
                            <a:srgbClr val="1A1A1A"/>
                          </a:solidFill>
                          <a:latin typeface="Calibri"/>
                        </a:rPr>
                        <a:t>webs.aleem.acca</a:t>
                      </a:r>
                    </a:p>
                  </a:txBody>
                  <a:tcPr marL="73152" marR="73152" anchor="ctr">
                    <a:solidFill>
                      <a:srgbClr val="FFFFFF"/>
                    </a:solidFill>
                  </a:tcPr>
                </a:tc>
                <a:tc>
                  <a:txBody>
                    <a:bodyPr/>
                    <a:lstStyle/>
                    <a:p>
                      <a:pPr algn="l"/>
                      <a:r>
                        <a:rPr sz="1300" b="0" i="0">
                          <a:solidFill>
                            <a:srgbClr val="1A1A1A"/>
                          </a:solidFill>
                          <a:latin typeface="Calibri"/>
                        </a:rPr>
                        <a:t>hosted on B-DC</a:t>
                      </a:r>
                    </a:p>
                  </a:txBody>
                  <a:tcPr marL="73152" marR="73152" anchor="ctr">
                    <a:solidFill>
                      <a:srgbClr val="FFFFFF"/>
                    </a:solidFill>
                  </a:tcPr>
                </a:tc>
                <a:tc>
                  <a:txBody>
                    <a:bodyPr/>
                    <a:lstStyle/>
                    <a:p>
                      <a:pPr algn="l"/>
                      <a:r>
                        <a:rPr sz="1300" b="0" i="0">
                          <a:solidFill>
                            <a:srgbClr val="1A1A1A"/>
                          </a:solidFill>
                          <a:latin typeface="Calibri"/>
                        </a:rPr>
                        <a:t>HTTPS intranet</a:t>
                      </a:r>
                    </a:p>
                  </a:txBody>
                  <a:tcPr marL="73152" marR="73152" anchor="ctr">
                    <a:solidFill>
                      <a:srgbClr val="FFFFFF"/>
                    </a:solidFill>
                  </a:tcPr>
                </a:tc>
                <a:tc>
                  <a:txBody>
                    <a:bodyPr/>
                    <a:lstStyle/>
                    <a:p>
                      <a:pPr algn="l"/>
                      <a:r>
                        <a:rPr sz="1300" b="0" i="0">
                          <a:solidFill>
                            <a:srgbClr val="1A1A1A"/>
                          </a:solidFill>
                          <a:latin typeface="Calibri"/>
                        </a:rPr>
                        <a:t>Self-signed certificate warning in the browser while accessing the site</a:t>
                      </a:r>
                    </a:p>
                  </a:txBody>
                  <a:tcPr marL="73152" marR="73152" anchor="ctr">
                    <a:solidFill>
                      <a:srgbClr val="FFFFFF"/>
                    </a:solidFill>
                  </a:tcPr>
                </a:tc>
              </a:tr>
            </a:tbl>
          </a:graphicData>
        </a:graphic>
      </p:graphicFrame>
      <p:sp>
        <p:nvSpPr>
          <p:cNvPr id="9" name="TextBox 8"/>
          <p:cNvSpPr txBox="1"/>
          <p:nvPr/>
        </p:nvSpPr>
        <p:spPr>
          <a:xfrm>
            <a:off x="384048" y="5577840"/>
            <a:ext cx="11430000" cy="777240"/>
          </a:xfrm>
          <a:prstGeom prst="rect">
            <a:avLst/>
          </a:prstGeom>
          <a:noFill/>
        </p:spPr>
        <p:txBody>
          <a:bodyPr wrap="square" anchor="t"/>
          <a:lstStyle/>
          <a:p>
            <a:pPr algn="l"/>
            <a:r>
              <a:rPr sz="1400" b="0" i="0">
                <a:solidFill>
                  <a:srgbClr val="5A5A5A"/>
                </a:solidFill>
                <a:latin typeface="Calibri"/>
              </a:rPr>
              <a:t>Narration without the VMs running: Birmingham is 172.16.1.0/24, London is 172.16.2.0/24. The VirtualBox guest A-CL is the Windows 10 client named ClientS1. DNS also has A records for B-DC, L-CD, ClientS1 and ClientL1 in the Aleem.acca zone.</a:t>
            </a:r>
          </a:p>
        </p:txBody>
      </p:sp>
      <p:sp>
        <p:nvSpPr>
          <p:cNvPr id="10" name="Rectangle 9"/>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2" name="TextBox 11"/>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3</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Overview  ·  extra diagram E01</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Dual-site topology for Aleem.acca</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Birmingham 172.16.1.0/24 (B-DC, ClientS1) and London 172.16.2.0/24 (L-CD, ClientL1), joined by an IKEv2 / IPsec site-to-site path." title="Birmingham 172.16.1.0/24 (B-DC, ClientS1) and London 172.16.2.0/24 (L-CD, ClientL1), joined by an IKEv2 / IPsec site-to-site path."/>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Birmingham 172.16.1.0/24 (B-DC, ClientS1) and London 172.16.2.0/24 (L-CD, ClientL1), joined by an IKEv2 / IPsec site-to-site path.</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4</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Overview  ·  extra diagram E02</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Logical addressing and host roles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B-DC 172.16.1.1 · ClientS1 172.16.1.10 · L-CD 172.16.2.1 · ClientL1 172.16.2.10 · intranet webs.aleem.acca on B-DC." title="B-DC 172.16.1.1 · ClientS1 172.16.1.10 · L-CD 172.16.2.1 · ClientL1 172.16.2.10 · intranet webs.aleem.acca on B-DC."/>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B-DC 172.16.1.1 · ClientS1 172.16.1.10 · L-CD 172.16.2.1 · ClientL1 172.16.2.10 · intranet webs.aleem.acca on B-DC.</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5</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Overview  ·  extra diagram E03</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This is a service stack built in sequence.</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Upper services (file, IIS, RDP) run on routing, AD DS, DNS, the VPN, domain join and DHCP. The rest of the deck is done in the same manner." title="Upper services (file, IIS, RDP) run on routing, AD DS, DNS, the VPN, domain join and DHCP. The rest of the deck is done in the same manner."/>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Upper services (file, IIS, RDP) run on routing, AD DS, DNS, the VPN, domain join and DHCP. The rest of the deck is done in the same manner.</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6</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1  ·  Routing and firewall</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RRAS activated; ICMPv4 echo enabled for tests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The RRAS console on VM BDC shows the roles under BDC (local), including LAN routing, VPN gateway and NAT." title="The RRAS console on VM BDC shows the roles under BDC (local), including LAN routing, VPN gateway and NAT."/>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The RRAS console on VM BDC shows the roles under BDC (local), including LAN routing, VPN gateway and NAT.</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Inbound rule File and Printer Sharing (Echo Request - ICMPv4-In) is enabled on B-DC." title="Inbound rule File and Printer Sharing (Echo Request - ICMPv4-In) is enabled on B-DC."/>
          <p:cNvPicPr>
            <a:picLocks noChangeAspect="1"/>
          </p:cNvPicPr>
          <p:nvPr/>
        </p:nvPicPr>
        <p:blipFill>
          <a:blip r:embed="rId3"/>
          <a:stretch>
            <a:fillRect/>
          </a:stretch>
        </p:blipFill>
        <p:spPr>
          <a:xfrm>
            <a:off x="6199632" y="2048423"/>
            <a:ext cx="5541264" cy="2953177"/>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Inbound rule File and Printer Sharing (Echo Request - ICMPv4-In) is enabled on B-DC.</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7</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2  ·  Active Directory</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Default Domain Policy — password baseline</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1234440" y="1078992"/>
            <a:ext cx="969264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History 24, maximum age 42 days, minimum length 7, complexity enabled, reversible encryption disabled." title="History 24, maximum age 42 days, minimum length 7, complexity enabled, reversible encryption disabled."/>
          <p:cNvPicPr>
            <a:picLocks noChangeAspect="1"/>
          </p:cNvPicPr>
          <p:nvPr/>
        </p:nvPicPr>
        <p:blipFill>
          <a:blip r:embed="rId2"/>
          <a:stretch>
            <a:fillRect/>
          </a:stretch>
        </p:blipFill>
        <p:spPr>
          <a:xfrm>
            <a:off x="1422482" y="1133856"/>
            <a:ext cx="9316555" cy="4965192"/>
          </a:xfrm>
          <a:prstGeom prst="rect">
            <a:avLst/>
          </a:prstGeom>
        </p:spPr>
      </p:pic>
      <p:sp>
        <p:nvSpPr>
          <p:cNvPr id="10" name="TextBox 9"/>
          <p:cNvSpPr txBox="1"/>
          <p:nvPr/>
        </p:nvSpPr>
        <p:spPr>
          <a:xfrm>
            <a:off x="1234440" y="6190488"/>
            <a:ext cx="9692640" cy="475488"/>
          </a:xfrm>
          <a:prstGeom prst="rect">
            <a:avLst/>
          </a:prstGeom>
          <a:noFill/>
        </p:spPr>
        <p:txBody>
          <a:bodyPr wrap="square" anchor="t"/>
          <a:lstStyle/>
          <a:p>
            <a:pPr algn="l"/>
            <a:r>
              <a:rPr sz="1100" b="0" i="1">
                <a:solidFill>
                  <a:srgbClr val="5A5A5A"/>
                </a:solidFill>
                <a:latin typeface="Calibri"/>
              </a:rPr>
              <a:t>History 24, maximum age 42 days, minimum length 7, complexity enabled, reversible encryption disabled.</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8</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2  ·  DNS reverse zones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Reverse lookup zones for both site prefixes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New Zone Wizard: Network ID 172.16.1 → zone 1.16.172.in-addr.arpa." title="New Zone Wizard: Network ID 172.16.1 → zone 1.16.172.in-addr.arpa."/>
          <p:cNvPicPr>
            <a:picLocks noChangeAspect="1"/>
          </p:cNvPicPr>
          <p:nvPr/>
        </p:nvPicPr>
        <p:blipFill>
          <a:blip r:embed="rId2"/>
          <a:stretch>
            <a:fillRect/>
          </a:stretch>
        </p:blipFill>
        <p:spPr>
          <a:xfrm>
            <a:off x="402336" y="2092736"/>
            <a:ext cx="5541264" cy="2864551"/>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New Zone Wizard: Network ID 172.16.1 → zone 1.16.172.in-addr.arpa.</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Both 1.16.172.in-addr.arpa and 2.16.172.in-addr.arpa are AD-integrated primary, status Running." title="Both 1.16.172.in-addr.arpa and 2.16.172.in-addr.arpa are AD-integrated primary, status Running."/>
          <p:cNvPicPr>
            <a:picLocks noChangeAspect="1"/>
          </p:cNvPicPr>
          <p:nvPr/>
        </p:nvPicPr>
        <p:blipFill>
          <a:blip r:embed="rId3"/>
          <a:stretch>
            <a:fillRect/>
          </a:stretch>
        </p:blipFill>
        <p:spPr>
          <a:xfrm>
            <a:off x="6199632" y="2250612"/>
            <a:ext cx="5541264" cy="2548800"/>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Both 1.16.172.in-addr.arpa and 2.16.172.in-addr.arpa are AD-integrated primary, status Running.</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9</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2  ·  Identity and forward DNS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Aleem.acca zone with infrastructure A records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AD DS depends on DNS: forward names plus reverse zones 1.16.172 / 2.16.172." title="AD DS depends on DNS: forward names plus reverse zones 1.16.172 / 2.16.172."/>
          <p:cNvPicPr>
            <a:picLocks noChangeAspect="1"/>
          </p:cNvPicPr>
          <p:nvPr/>
        </p:nvPicPr>
        <p:blipFill>
          <a:blip r:embed="rId2"/>
          <a:stretch>
            <a:fillRect/>
          </a:stretch>
        </p:blipFill>
        <p:spPr>
          <a:xfrm>
            <a:off x="402336" y="1978613"/>
            <a:ext cx="5541264" cy="3092798"/>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AD DS depends on DNS: forward names plus reverse zones 1.16.172 / 2.16.172.</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Host A records: B-DC 172.16.1.1, ClientS1 172.16.1.10, L-CD 172.16.2.1, ClientL1 172.16.2.10." title="Host A records: B-DC 172.16.1.1, ClientS1 172.16.1.10, L-CD 172.16.2.1, ClientL1 172.16.2.10."/>
          <p:cNvPicPr>
            <a:picLocks noChangeAspect="1"/>
          </p:cNvPicPr>
          <p:nvPr/>
        </p:nvPicPr>
        <p:blipFill>
          <a:blip r:embed="rId3"/>
          <a:stretch>
            <a:fillRect/>
          </a:stretch>
        </p:blipFill>
        <p:spPr>
          <a:xfrm>
            <a:off x="6199632" y="2233685"/>
            <a:ext cx="5541264" cy="2582654"/>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Host A records: B-DC 172.16.1.1, ClientS1 172.16.1.10, L-CD 172.16.2.1, ClientL1 172.16.2.10.</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10</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3  ·  extra diagram E04</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Encrypted Birmingham–London path</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Conceptual path only: B-DC RRAS demand-dial London-VPN to L-CD StrongSwan, protecting 172.16.1.0/24 ↔ 172.16.2.0/24." title="Conceptual path only: B-DC RRAS demand-dial London-VPN to L-CD StrongSwan, protecting 172.16.1.0/24 ↔ 172.16.2.0/24."/>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Conceptual path only: B-DC RRAS demand-dial London-VPN to L-CD StrongSwan, protecting 172.16.1.0/24 ↔ 172.16.2.0/24.</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11</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3  ·  Windows VPN evidence</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IKEv2 required; London-VPN connected on B-DC</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VPN Security tab cropped: Type of VPN is IKEv2; encryption is required. The key value is not shown." title="VPN Security tab cropped: Type of VPN is IKEv2; encryption is required. The key value is not shown."/>
          <p:cNvPicPr>
            <a:picLocks noChangeAspect="1"/>
          </p:cNvPicPr>
          <p:nvPr/>
        </p:nvPicPr>
        <p:blipFill>
          <a:blip r:embed="rId2"/>
          <a:stretch>
            <a:fillRect/>
          </a:stretch>
        </p:blipFill>
        <p:spPr>
          <a:xfrm>
            <a:off x="402336" y="2482134"/>
            <a:ext cx="5541264" cy="2085756"/>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VPN Security tab cropped: Type of VPN is IKEv2; encryption is required. The key value is not shown.</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RRAS Network Interfaces: London-VPN is Demand-dial, Enabled, Connected. The StrongSwan caption on report figure 10 does not match this frame." title="RRAS Network Interfaces: London-VPN is Demand-dial, Enabled, Connected. The StrongSwan caption on report figure 10 does not match this frame."/>
          <p:cNvPicPr>
            <a:picLocks noChangeAspect="1"/>
          </p:cNvPicPr>
          <p:nvPr/>
        </p:nvPicPr>
        <p:blipFill>
          <a:blip r:embed="rId3"/>
          <a:stretch>
            <a:fillRect/>
          </a:stretch>
        </p:blipFill>
        <p:spPr>
          <a:xfrm>
            <a:off x="6199632" y="2710479"/>
            <a:ext cx="5541264" cy="1629066"/>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RRAS Network Interfaces: London-VPN is Demand-dial, Enabled, Connected. The StrongSwan caption on report figure 10 does not match this frame.</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12</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3  ·  Linux VPN evidence</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StrongSwan ipsec status — SA ESTABLISHED</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1234440" y="1078992"/>
            <a:ext cx="969264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L-CD: SA named Birmingham–London ESTABLISHED; tunnels INSTALLED between 172.16.2.0/24 and 172.16.1.0/24. This is report figure 9, not Windows VPN status." title="L-CD: SA named Birmingham–London ESTABLISHED; tunnels INSTALLED between 172.16.2.0/24 and 172.16.1.0/24. This is report figure 9, not Windows VPN status."/>
          <p:cNvPicPr>
            <a:picLocks noChangeAspect="1"/>
          </p:cNvPicPr>
          <p:nvPr/>
        </p:nvPicPr>
        <p:blipFill>
          <a:blip r:embed="rId2"/>
          <a:stretch>
            <a:fillRect/>
          </a:stretch>
        </p:blipFill>
        <p:spPr>
          <a:xfrm>
            <a:off x="1422482" y="1133856"/>
            <a:ext cx="9316555" cy="4965192"/>
          </a:xfrm>
          <a:prstGeom prst="rect">
            <a:avLst/>
          </a:prstGeom>
        </p:spPr>
      </p:pic>
      <p:sp>
        <p:nvSpPr>
          <p:cNvPr id="10" name="TextBox 9"/>
          <p:cNvSpPr txBox="1"/>
          <p:nvPr/>
        </p:nvSpPr>
        <p:spPr>
          <a:xfrm>
            <a:off x="1234440" y="6190488"/>
            <a:ext cx="9692640" cy="475488"/>
          </a:xfrm>
          <a:prstGeom prst="rect">
            <a:avLst/>
          </a:prstGeom>
          <a:noFill/>
        </p:spPr>
        <p:txBody>
          <a:bodyPr wrap="square" anchor="t"/>
          <a:lstStyle/>
          <a:p>
            <a:pPr algn="l"/>
            <a:r>
              <a:rPr sz="1100" b="0" i="1">
                <a:solidFill>
                  <a:srgbClr val="5A5A5A"/>
                </a:solidFill>
                <a:latin typeface="Calibri"/>
              </a:rPr>
              <a:t>L-CD: SA named Birmingham–London ESTABLISHED; tunnels INSTALLED between 172.16.2.0/24 and 172.16.1.0/24. This is report figure 9, not Windows VPN status.</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13</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4  ·  Automated user provisioning</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PowerShell New-ADUser — Jane Smith and John Doe</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The script sets SamAccountName as first-initial.lastname and UPN @Aleem.acca. Output: j.doe and j.smith created." title="The script sets SamAccountName as first-initial.lastname and UPN @Aleem.acca. Output: j.doe and j.smith created."/>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The script sets SamAccountName as first-initial.lastname and UPN @Aleem.acca. Output: j.doe and j.smith created.</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The ADUC Users container for Aleem.acca lists Jane Smith and John Doe among the built-in groups." title="The ADUC Users container for Aleem.acca lists Jane Smith and John Doe among the built-in groups."/>
          <p:cNvPicPr>
            <a:picLocks noChangeAspect="1"/>
          </p:cNvPicPr>
          <p:nvPr/>
        </p:nvPicPr>
        <p:blipFill>
          <a:blip r:embed="rId3"/>
          <a:stretch>
            <a:fillRect/>
          </a:stretch>
        </p:blipFill>
        <p:spPr>
          <a:xfrm>
            <a:off x="6199632" y="2245012"/>
            <a:ext cx="5541264" cy="2559999"/>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The ADUC Users container for Aleem.acca lists Jane Smith and John Doe among the built-in groups.</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14</a:t>
            </a:r>
          </a:p>
        </p:txBody>
      </p:sp>
    </p:spTree>
  </p:cSld>
  <p:clrMapOvr>
    <a:masterClrMapping/>
  </p:clrMapOvr>
</p:sld>
</file>

<file path=ppt/slides/slide1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5  ·  extra diagram E07</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Mixed domain membership — Windows and Linux</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ClientS1 and L-CD are in the same identity domain: ClientS1 is a Windows workstation; L-CD is a kerberos-member using realm/sssd." title="ClientS1 and L-CD are in the same identity domain: ClientS1 is a Windows workstation; L-CD is a kerberos-member using realm/sssd."/>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ClientS1 and L-CD are in the same identity domain: ClientS1 is a Windows workstation; L-CD is a kerberos-member using realm/sssd.</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15</a:t>
            </a:r>
          </a:p>
        </p:txBody>
      </p:sp>
    </p:spTree>
  </p:cSld>
  <p:clrMapOvr>
    <a:masterClrMapping/>
  </p:clrMapOvr>
</p:sld>
</file>

<file path=ppt/slides/slide1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5  ·  Domain join evidence</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ClientS1 is welcomed; L-CD is already a realm member</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VM A-CL, computer name ClientS1. Dialog: Welcome to the Aleem.ACCA domain. Member of Aleem.ACCA." title="VM A-CL, computer name ClientS1. Dialog: Welcome to the Aleem.ACCA domain. Member of Aleem.ACCA."/>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VM A-CL, computer name ClientS1. Dialog: Welcome to the Aleem.ACCA domain. Member of Aleem.ACCA.</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root@L-CD: realm join reports already joined; realm list shows kerberos-member, server-software active-directory, client-software sssd." title="root@L-CD: realm join reports already joined; realm list shows kerberos-member, server-software active-directory, client-software sssd."/>
          <p:cNvPicPr>
            <a:picLocks noChangeAspect="1"/>
          </p:cNvPicPr>
          <p:nvPr/>
        </p:nvPicPr>
        <p:blipFill>
          <a:blip r:embed="rId3"/>
          <a:stretch>
            <a:fillRect/>
          </a:stretch>
        </p:blipFill>
        <p:spPr>
          <a:xfrm>
            <a:off x="6199632" y="1950336"/>
            <a:ext cx="5541264" cy="3149351"/>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root@L-CD: realm join reports already joined; realm list shows kerberos-member, server-software active-directory, client-software sssd.</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16</a:t>
            </a:r>
          </a:p>
        </p:txBody>
      </p:sp>
    </p:spTree>
  </p:cSld>
  <p:clrMapOvr>
    <a:masterClrMapping/>
  </p:clrMapOvr>
</p:sld>
</file>

<file path=ppt/slides/slide1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5  ·  Directory objects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ADUC Computers — ClientL1, CLIENTS1, L-CD</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1234440" y="1078992"/>
            <a:ext cx="969264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ClientL1, CLIENTS1 and L-CD are in the Aleem.acca Computers container. This is directory proof of membership, not a third join wizard." title="ClientL1, CLIENTS1 and L-CD are in the Aleem.acca Computers container. This is directory proof of membership, not a third join wizard."/>
          <p:cNvPicPr>
            <a:picLocks noChangeAspect="1"/>
          </p:cNvPicPr>
          <p:nvPr/>
        </p:nvPicPr>
        <p:blipFill>
          <a:blip r:embed="rId2"/>
          <a:stretch>
            <a:fillRect/>
          </a:stretch>
        </p:blipFill>
        <p:spPr>
          <a:xfrm>
            <a:off x="1422482" y="1133856"/>
            <a:ext cx="9316555" cy="4965192"/>
          </a:xfrm>
          <a:prstGeom prst="rect">
            <a:avLst/>
          </a:prstGeom>
        </p:spPr>
      </p:pic>
      <p:sp>
        <p:nvSpPr>
          <p:cNvPr id="10" name="TextBox 9"/>
          <p:cNvSpPr txBox="1"/>
          <p:nvPr/>
        </p:nvSpPr>
        <p:spPr>
          <a:xfrm>
            <a:off x="1234440" y="6190488"/>
            <a:ext cx="9692640" cy="475488"/>
          </a:xfrm>
          <a:prstGeom prst="rect">
            <a:avLst/>
          </a:prstGeom>
          <a:noFill/>
        </p:spPr>
        <p:txBody>
          <a:bodyPr wrap="square" anchor="t"/>
          <a:lstStyle/>
          <a:p>
            <a:pPr algn="l"/>
            <a:r>
              <a:rPr sz="1100" b="0" i="1">
                <a:solidFill>
                  <a:srgbClr val="5A5A5A"/>
                </a:solidFill>
                <a:latin typeface="Calibri"/>
              </a:rPr>
              <a:t>ClientL1, CLIENTS1 and L-CD are in the Aleem.acca Computers container. This is directory proof of membership, not a third join wizard.</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17</a:t>
            </a:r>
          </a:p>
        </p:txBody>
      </p:sp>
    </p:spTree>
  </p:cSld>
  <p:clrMapOvr>
    <a:masterClrMapping/>
  </p:clrMapOvr>
</p:sld>
</file>

<file path=ppt/slides/slide1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6  ·  extra diagram E06</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DHCP at Birmingham, relay at London</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Design shown in evidence: L-CD dhcrelay forwards to B-DC 172.16.1.1. This frame of the DHCP MMC shows the Birmingham 172.16.1.0 scope." title="Design shown in evidence: L-CD dhcrelay forwards to B-DC 172.16.1.1. This frame of the DHCP MMC shows the Birmingham 172.16.1.0 scope."/>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Design shown in evidence: L-CD dhcrelay forwards to B-DC 172.16.1.1. This frame of the DHCP MMC shows the Birmingham 172.16.1.0 scope.</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18</a:t>
            </a:r>
          </a:p>
        </p:txBody>
      </p:sp>
    </p:spTree>
  </p:cSld>
  <p:clrMapOvr>
    <a:masterClrMapping/>
  </p:clrMapOvr>
</p:sld>
</file>

<file path=ppt/slides/slide1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6  ·  Server and relay</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Active Birmingham scope; isc-dhcp-relay running</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DHCP on bdc.aleem.acca: IPv4 Scope [172.16.1.0] BIRMINGHAM DHCP Scope status Active." title="DHCP on bdc.aleem.acca: IPv4 Scope [172.16.1.0] BIRMINGHAM DHCP Scope status Active."/>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DHCP on bdc.aleem.acca: IPv4 Scope [172.16.1.0] BIRMINGHAM DHCP Scope status Active.</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L-CD: isc-dhcp-relay.service active (running). Process dhcrelay -q 172.16.1.1." title="L-CD: isc-dhcp-relay.service active (running). Process dhcrelay -q 172.16.1.1."/>
          <p:cNvPicPr>
            <a:picLocks noChangeAspect="1"/>
          </p:cNvPicPr>
          <p:nvPr/>
        </p:nvPicPr>
        <p:blipFill>
          <a:blip r:embed="rId3"/>
          <a:stretch>
            <a:fillRect/>
          </a:stretch>
        </p:blipFill>
        <p:spPr>
          <a:xfrm>
            <a:off x="6199632" y="2048423"/>
            <a:ext cx="5541264" cy="2953177"/>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L-CD: isc-dhcp-relay.service active (running). Process dhcrelay -q 172.16.1.1.</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19</a:t>
            </a:r>
          </a:p>
        </p:txBody>
      </p:sp>
    </p:spTree>
  </p:cSld>
  <p:clrMapOvr>
    <a:masterClrMapping/>
  </p:clrMapOvr>
</p:sld>
</file>

<file path=ppt/slides/slide2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6  ·  Client addressing</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Client A-CL ipconfig — NAT and internal addresses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1234440" y="1078992"/>
            <a:ext cx="969264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User j.doe on A-CL. Ethernet 10.0.2.15/24 gw 10.0.2.2 (VirtualBox NAT). Ethernet 2 172.16.1.10/24 gw 172.16.1.1. This still shows addressing; it does not prove DHCP versus static." title="User j.doe on A-CL. Ethernet 10.0.2.15/24 gw 10.0.2.2 (VirtualBox NAT). Ethernet 2 172.16.1.10/24 gw 172.16.1.1. This still shows addressing; it does not prove DHCP versus static."/>
          <p:cNvPicPr>
            <a:picLocks noChangeAspect="1"/>
          </p:cNvPicPr>
          <p:nvPr/>
        </p:nvPicPr>
        <p:blipFill>
          <a:blip r:embed="rId2"/>
          <a:stretch>
            <a:fillRect/>
          </a:stretch>
        </p:blipFill>
        <p:spPr>
          <a:xfrm>
            <a:off x="1422482" y="1133856"/>
            <a:ext cx="9316555" cy="4965192"/>
          </a:xfrm>
          <a:prstGeom prst="rect">
            <a:avLst/>
          </a:prstGeom>
        </p:spPr>
      </p:pic>
      <p:sp>
        <p:nvSpPr>
          <p:cNvPr id="10" name="TextBox 9"/>
          <p:cNvSpPr txBox="1"/>
          <p:nvPr/>
        </p:nvSpPr>
        <p:spPr>
          <a:xfrm>
            <a:off x="1234440" y="6190488"/>
            <a:ext cx="9692640" cy="475488"/>
          </a:xfrm>
          <a:prstGeom prst="rect">
            <a:avLst/>
          </a:prstGeom>
          <a:noFill/>
        </p:spPr>
        <p:txBody>
          <a:bodyPr wrap="square" anchor="t"/>
          <a:lstStyle/>
          <a:p>
            <a:pPr algn="l"/>
            <a:r>
              <a:rPr sz="1100" b="0" i="1">
                <a:solidFill>
                  <a:srgbClr val="5A5A5A"/>
                </a:solidFill>
                <a:latin typeface="Calibri"/>
              </a:rPr>
              <a:t>User j.doe on A-CL. Ethernet 10.0.2.15/24 gw 10.0.2.2 (VirtualBox NAT). Ethernet 2 172.16.1.10/24 gw 172.16.1.1. This still shows addressing; it does not prove DHCP versus static.</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20</a:t>
            </a:r>
          </a:p>
        </p:txBody>
      </p:sp>
    </p:spTree>
  </p:cSld>
  <p:clrMapOvr>
    <a:masterClrMapping/>
  </p:clrMapOvr>
</p:sld>
</file>

<file path=ppt/slides/slide2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7  ·  Testing and troubleshooting</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Ping 172.16.1.1 fails twice, then succeeds</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Validation path: ping, name resolution, DHCP, drive E:, intranet, then RDP." title="Validation path: ping, name resolution, DHCP, drive E:, intranet, then RDP."/>
          <p:cNvPicPr>
            <a:picLocks noChangeAspect="1"/>
          </p:cNvPicPr>
          <p:nvPr/>
        </p:nvPicPr>
        <p:blipFill>
          <a:blip r:embed="rId2"/>
          <a:stretch>
            <a:fillRect/>
          </a:stretch>
        </p:blipFill>
        <p:spPr>
          <a:xfrm>
            <a:off x="402336" y="1978613"/>
            <a:ext cx="5541264" cy="3092798"/>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Validation path: ping, name resolution, DHCP, drive E:, intranet, then RDP.</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A-CL as j.doe: two ping runs to 172.16.1.1 time out (100% loss); the third replies, TTL=128, 0% loss." title="A-CL as j.doe: two ping runs to 172.16.1.1 time out (100% loss); the third replies, TTL=128, 0% loss."/>
          <p:cNvPicPr>
            <a:picLocks noChangeAspect="1"/>
          </p:cNvPicPr>
          <p:nvPr/>
        </p:nvPicPr>
        <p:blipFill>
          <a:blip r:embed="rId3"/>
          <a:stretch>
            <a:fillRect/>
          </a:stretch>
        </p:blipFill>
        <p:spPr>
          <a:xfrm>
            <a:off x="6199632" y="2048423"/>
            <a:ext cx="5541264" cy="2953177"/>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A-CL as j.doe: two ping runs to 172.16.1.1 time out (100% loss); the third replies, TTL=128, 0% loss.</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21</a:t>
            </a:r>
          </a:p>
        </p:txBody>
      </p:sp>
    </p:spTree>
  </p:cSld>
  <p:clrMapOvr>
    <a:masterClrMapping/>
  </p:clrMapOvr>
</p:sld>
</file>

<file path=ppt/slides/slide2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8  ·  Volume and NTFS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Secondary disk formatted; ALEEM\Users Full Control</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Disk Management on B-DC (Windows Server 2022): Disk 1, healthy NTFS New Volume ≈ 4.98 GB." title="Disk Management on B-DC (Windows Server 2022): Disk 1, healthy NTFS New Volume ≈ 4.98 GB."/>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Disk Management on B-DC (Windows Server 2022): Disk 1, healthy NTFS New Volume ≈ 4.98 GB.</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Permissions on E:\BirminghamFiles: ALEEM\Users granted Allow Full control." title="Permissions on E:\BirminghamFiles: ALEEM\Users granted Allow Full control."/>
          <p:cNvPicPr>
            <a:picLocks noChangeAspect="1"/>
          </p:cNvPicPr>
          <p:nvPr/>
        </p:nvPicPr>
        <p:blipFill>
          <a:blip r:embed="rId3"/>
          <a:stretch>
            <a:fillRect/>
          </a:stretch>
        </p:blipFill>
        <p:spPr>
          <a:xfrm>
            <a:off x="6199632" y="2048423"/>
            <a:ext cx="5541264" cy="2953177"/>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Permissions on E:\BirminghamFiles: ALEEM\Users granted Allow Full control.</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22</a:t>
            </a:r>
          </a:p>
        </p:txBody>
      </p:sp>
    </p:spTree>
  </p:cSld>
  <p:clrMapOvr>
    <a:masterClrMapping/>
  </p:clrMapOvr>
</p:sld>
</file>

<file path=ppt/slides/slide2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8  ·  Client access</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UNC browse, map wizard, drive E: connected</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A-CL browses \\172.16.1.1: BirminghamFiles, netlogon, BirminghamFiles2." title="A-CL browses \\172.16.1.1: BirminghamFiles, netlogon, BirminghamFiles2."/>
          <p:cNvPicPr>
            <a:picLocks noChangeAspect="1"/>
          </p:cNvPicPr>
          <p:nvPr/>
        </p:nvPicPr>
        <p:blipFill>
          <a:blip r:embed="rId2"/>
          <a:stretch>
            <a:fillRect/>
          </a:stretch>
        </p:blipFill>
        <p:spPr>
          <a:xfrm>
            <a:off x="402336" y="2472734"/>
            <a:ext cx="3605784" cy="1921676"/>
          </a:xfrm>
          <a:prstGeom prst="rect">
            <a:avLst/>
          </a:prstGeom>
        </p:spPr>
      </p:pic>
      <p:sp>
        <p:nvSpPr>
          <p:cNvPr id="10" name="TextBox 9"/>
          <p:cNvSpPr txBox="1"/>
          <p:nvPr/>
        </p:nvSpPr>
        <p:spPr>
          <a:xfrm>
            <a:off x="347472" y="5824728"/>
            <a:ext cx="3715512" cy="475488"/>
          </a:xfrm>
          <a:prstGeom prst="rect">
            <a:avLst/>
          </a:prstGeom>
          <a:noFill/>
        </p:spPr>
        <p:txBody>
          <a:bodyPr wrap="square" anchor="t"/>
          <a:lstStyle/>
          <a:p>
            <a:pPr algn="l"/>
            <a:r>
              <a:rPr sz="1100" b="0" i="1">
                <a:solidFill>
                  <a:srgbClr val="5A5A5A"/>
                </a:solidFill>
                <a:latin typeface="Calibri"/>
              </a:rPr>
              <a:t>A-CL browses \\172.16.1.1: BirminghamFiles, netlogon, BirminghamFiles2.</a:t>
            </a:r>
          </a:p>
        </p:txBody>
      </p:sp>
      <p:sp>
        <p:nvSpPr>
          <p:cNvPr id="11" name="Rectangle 10"/>
          <p:cNvSpPr/>
          <p:nvPr/>
        </p:nvSpPr>
        <p:spPr>
          <a:xfrm>
            <a:off x="4227576"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Map Network Drive: E: → \\172.16.1.1\BirminghamFiles2, reconnect at sign-in." title="Map Network Drive: E: → \\172.16.1.1\BirminghamFiles2, reconnect at sign-in."/>
          <p:cNvPicPr>
            <a:picLocks noChangeAspect="1"/>
          </p:cNvPicPr>
          <p:nvPr/>
        </p:nvPicPr>
        <p:blipFill>
          <a:blip r:embed="rId3"/>
          <a:stretch>
            <a:fillRect/>
          </a:stretch>
        </p:blipFill>
        <p:spPr>
          <a:xfrm>
            <a:off x="4282440" y="2472734"/>
            <a:ext cx="3605784" cy="1921676"/>
          </a:xfrm>
          <a:prstGeom prst="rect">
            <a:avLst/>
          </a:prstGeom>
        </p:spPr>
      </p:pic>
      <p:sp>
        <p:nvSpPr>
          <p:cNvPr id="13" name="TextBox 12"/>
          <p:cNvSpPr txBox="1"/>
          <p:nvPr/>
        </p:nvSpPr>
        <p:spPr>
          <a:xfrm>
            <a:off x="4227576" y="5824728"/>
            <a:ext cx="3715512" cy="475488"/>
          </a:xfrm>
          <a:prstGeom prst="rect">
            <a:avLst/>
          </a:prstGeom>
          <a:noFill/>
        </p:spPr>
        <p:txBody>
          <a:bodyPr wrap="square" anchor="t"/>
          <a:lstStyle/>
          <a:p>
            <a:pPr algn="l"/>
            <a:r>
              <a:rPr sz="1100" b="0" i="1">
                <a:solidFill>
                  <a:srgbClr val="5A5A5A"/>
                </a:solidFill>
                <a:latin typeface="Calibri"/>
              </a:rPr>
              <a:t>Map Network Drive: E: → \\172.16.1.1\BirminghamFiles2, reconnect at sign-in.</a:t>
            </a:r>
          </a:p>
        </p:txBody>
      </p:sp>
      <p:sp>
        <p:nvSpPr>
          <p:cNvPr id="14" name="Rectangle 13"/>
          <p:cNvSpPr/>
          <p:nvPr/>
        </p:nvSpPr>
        <p:spPr>
          <a:xfrm>
            <a:off x="8107680"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5" name="Picture 14" descr="This PC: BirminghamFiles2 (\\172.16.1.1) (E:) about 4.95 GB free of 4.98 GB." title="This PC: BirminghamFiles2 (\\172.16.1.1) (E:) about 4.95 GB free of 4.98 GB."/>
          <p:cNvPicPr>
            <a:picLocks noChangeAspect="1"/>
          </p:cNvPicPr>
          <p:nvPr/>
        </p:nvPicPr>
        <p:blipFill>
          <a:blip r:embed="rId4"/>
          <a:stretch>
            <a:fillRect/>
          </a:stretch>
        </p:blipFill>
        <p:spPr>
          <a:xfrm>
            <a:off x="8162544" y="2472734"/>
            <a:ext cx="3605784" cy="1921676"/>
          </a:xfrm>
          <a:prstGeom prst="rect">
            <a:avLst/>
          </a:prstGeom>
        </p:spPr>
      </p:pic>
      <p:sp>
        <p:nvSpPr>
          <p:cNvPr id="16" name="TextBox 15"/>
          <p:cNvSpPr txBox="1"/>
          <p:nvPr/>
        </p:nvSpPr>
        <p:spPr>
          <a:xfrm>
            <a:off x="8107680" y="5824728"/>
            <a:ext cx="3715512" cy="475488"/>
          </a:xfrm>
          <a:prstGeom prst="rect">
            <a:avLst/>
          </a:prstGeom>
          <a:noFill/>
        </p:spPr>
        <p:txBody>
          <a:bodyPr wrap="square" anchor="t"/>
          <a:lstStyle/>
          <a:p>
            <a:pPr algn="l"/>
            <a:r>
              <a:rPr sz="1100" b="0" i="1">
                <a:solidFill>
                  <a:srgbClr val="5A5A5A"/>
                </a:solidFill>
                <a:latin typeface="Calibri"/>
              </a:rPr>
              <a:t>This PC: BirminghamFiles2 (\\172.16.1.1) (E:) about 4.95 GB free of 4.98 GB.</a:t>
            </a:r>
          </a:p>
        </p:txBody>
      </p:sp>
      <p:sp>
        <p:nvSpPr>
          <p:cNvPr id="17" name="Rectangle 16"/>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9" name="TextBox 18"/>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23</a:t>
            </a:r>
          </a:p>
        </p:txBody>
      </p:sp>
    </p:spTree>
  </p:cSld>
  <p:clrMapOvr>
    <a:masterClrMapping/>
  </p:clrMapOvr>
</p:sld>
</file>

<file path=ppt/slides/slide2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9  ·  IIS intranet</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webs-cert, Windows Authentication, browser test</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Self-signed certificate friendly name webs-cert, stored in Personal." title="Self-signed certificate friendly name webs-cert, stored in Personal."/>
          <p:cNvPicPr>
            <a:picLocks noChangeAspect="1"/>
          </p:cNvPicPr>
          <p:nvPr/>
        </p:nvPicPr>
        <p:blipFill>
          <a:blip r:embed="rId2"/>
          <a:stretch>
            <a:fillRect/>
          </a:stretch>
        </p:blipFill>
        <p:spPr>
          <a:xfrm>
            <a:off x="402336" y="2472734"/>
            <a:ext cx="3605784" cy="1921676"/>
          </a:xfrm>
          <a:prstGeom prst="rect">
            <a:avLst/>
          </a:prstGeom>
        </p:spPr>
      </p:pic>
      <p:sp>
        <p:nvSpPr>
          <p:cNvPr id="10" name="TextBox 9"/>
          <p:cNvSpPr txBox="1"/>
          <p:nvPr/>
        </p:nvSpPr>
        <p:spPr>
          <a:xfrm>
            <a:off x="347472" y="5824728"/>
            <a:ext cx="3715512" cy="475488"/>
          </a:xfrm>
          <a:prstGeom prst="rect">
            <a:avLst/>
          </a:prstGeom>
          <a:noFill/>
        </p:spPr>
        <p:txBody>
          <a:bodyPr wrap="square" anchor="t"/>
          <a:lstStyle/>
          <a:p>
            <a:pPr algn="l"/>
            <a:r>
              <a:rPr sz="1100" b="0" i="1">
                <a:solidFill>
                  <a:srgbClr val="5A5A5A"/>
                </a:solidFill>
                <a:latin typeface="Calibri"/>
              </a:rPr>
              <a:t>Self-signed certificate friendly name webs-cert, stored in Personal.</a:t>
            </a:r>
          </a:p>
        </p:txBody>
      </p:sp>
      <p:sp>
        <p:nvSpPr>
          <p:cNvPr id="11" name="Rectangle 10"/>
          <p:cNvSpPr/>
          <p:nvPr/>
        </p:nvSpPr>
        <p:spPr>
          <a:xfrm>
            <a:off x="4227576"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IIS site webs.birmingham.acca: Anonymous Disabled, Windows Authentication Enabled." title="IIS site webs.birmingham.acca: Anonymous Disabled, Windows Authentication Enabled."/>
          <p:cNvPicPr>
            <a:picLocks noChangeAspect="1"/>
          </p:cNvPicPr>
          <p:nvPr/>
        </p:nvPicPr>
        <p:blipFill>
          <a:blip r:embed="rId3"/>
          <a:stretch>
            <a:fillRect/>
          </a:stretch>
        </p:blipFill>
        <p:spPr>
          <a:xfrm>
            <a:off x="4282440" y="2472734"/>
            <a:ext cx="3605784" cy="1921676"/>
          </a:xfrm>
          <a:prstGeom prst="rect">
            <a:avLst/>
          </a:prstGeom>
        </p:spPr>
      </p:pic>
      <p:sp>
        <p:nvSpPr>
          <p:cNvPr id="13" name="TextBox 12"/>
          <p:cNvSpPr txBox="1"/>
          <p:nvPr/>
        </p:nvSpPr>
        <p:spPr>
          <a:xfrm>
            <a:off x="4227576" y="5824728"/>
            <a:ext cx="3715512" cy="475488"/>
          </a:xfrm>
          <a:prstGeom prst="rect">
            <a:avLst/>
          </a:prstGeom>
          <a:noFill/>
        </p:spPr>
        <p:txBody>
          <a:bodyPr wrap="square" anchor="t"/>
          <a:lstStyle/>
          <a:p>
            <a:pPr algn="l"/>
            <a:r>
              <a:rPr sz="1100" b="0" i="1">
                <a:solidFill>
                  <a:srgbClr val="5A5A5A"/>
                </a:solidFill>
                <a:latin typeface="Calibri"/>
              </a:rPr>
              <a:t>IIS site webs.birmingham.acca: Anonymous Disabled, Windows Authentication Enabled.</a:t>
            </a:r>
          </a:p>
        </p:txBody>
      </p:sp>
      <p:sp>
        <p:nvSpPr>
          <p:cNvPr id="14" name="Rectangle 13"/>
          <p:cNvSpPr/>
          <p:nvPr/>
        </p:nvSpPr>
        <p:spPr>
          <a:xfrm>
            <a:off x="8107680" y="1078992"/>
            <a:ext cx="3715512" cy="470916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5" name="Picture 14" descr="https://webs.aleem.acca shows Welcome to Birmingham Website. Not-secure because the cert is self-signed." title="https://webs.aleem.acca shows Welcome to Birmingham Website. Not-secure because the cert is self-signed."/>
          <p:cNvPicPr>
            <a:picLocks noChangeAspect="1"/>
          </p:cNvPicPr>
          <p:nvPr/>
        </p:nvPicPr>
        <p:blipFill>
          <a:blip r:embed="rId4"/>
          <a:stretch>
            <a:fillRect/>
          </a:stretch>
        </p:blipFill>
        <p:spPr>
          <a:xfrm>
            <a:off x="8162544" y="2472734"/>
            <a:ext cx="3605784" cy="1921676"/>
          </a:xfrm>
          <a:prstGeom prst="rect">
            <a:avLst/>
          </a:prstGeom>
        </p:spPr>
      </p:pic>
      <p:sp>
        <p:nvSpPr>
          <p:cNvPr id="16" name="TextBox 15"/>
          <p:cNvSpPr txBox="1"/>
          <p:nvPr/>
        </p:nvSpPr>
        <p:spPr>
          <a:xfrm>
            <a:off x="8107680" y="5824728"/>
            <a:ext cx="3715512" cy="475488"/>
          </a:xfrm>
          <a:prstGeom prst="rect">
            <a:avLst/>
          </a:prstGeom>
          <a:noFill/>
        </p:spPr>
        <p:txBody>
          <a:bodyPr wrap="square" anchor="t"/>
          <a:lstStyle/>
          <a:p>
            <a:pPr algn="l"/>
            <a:r>
              <a:rPr sz="1100" b="0" i="1">
                <a:solidFill>
                  <a:srgbClr val="5A5A5A"/>
                </a:solidFill>
                <a:latin typeface="Calibri"/>
              </a:rPr>
              <a:t>https://webs.aleem.acca shows Welcome to Birmingham Website. Not-secure because the cert is self-signed.</a:t>
            </a:r>
          </a:p>
        </p:txBody>
      </p:sp>
      <p:sp>
        <p:nvSpPr>
          <p:cNvPr id="17" name="Rectangle 16"/>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9" name="TextBox 18"/>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24</a:t>
            </a:r>
          </a:p>
        </p:txBody>
      </p:sp>
    </p:spTree>
  </p:cSld>
  <p:clrMapOvr>
    <a:masterClrMapping/>
  </p:clrMapOvr>
</p:sld>
</file>

<file path=ppt/slides/slide2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Task 10  ·  Remote Desktop</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A-CL starts RDP; B-DC desktop in the session</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347472"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Remote Desktop Connection on A-CL: Computer B-DC. The intranet tab stays open in the background." title="Remote Desktop Connection on A-CL: Computer B-DC. The intranet tab stays open in the background."/>
          <p:cNvPicPr>
            <a:picLocks noChangeAspect="1"/>
          </p:cNvPicPr>
          <p:nvPr/>
        </p:nvPicPr>
        <p:blipFill>
          <a:blip r:embed="rId2"/>
          <a:stretch>
            <a:fillRect/>
          </a:stretch>
        </p:blipFill>
        <p:spPr>
          <a:xfrm>
            <a:off x="402336" y="2048423"/>
            <a:ext cx="5541264" cy="2953177"/>
          </a:xfrm>
          <a:prstGeom prst="rect">
            <a:avLst/>
          </a:prstGeom>
        </p:spPr>
      </p:pic>
      <p:sp>
        <p:nvSpPr>
          <p:cNvPr id="10" name="TextBox 9"/>
          <p:cNvSpPr txBox="1"/>
          <p:nvPr/>
        </p:nvSpPr>
        <p:spPr>
          <a:xfrm>
            <a:off x="347472" y="6007608"/>
            <a:ext cx="5650992" cy="475488"/>
          </a:xfrm>
          <a:prstGeom prst="rect">
            <a:avLst/>
          </a:prstGeom>
          <a:noFill/>
        </p:spPr>
        <p:txBody>
          <a:bodyPr wrap="square" anchor="t"/>
          <a:lstStyle/>
          <a:p>
            <a:pPr algn="l"/>
            <a:r>
              <a:rPr sz="1100" b="0" i="1">
                <a:solidFill>
                  <a:srgbClr val="5A5A5A"/>
                </a:solidFill>
                <a:latin typeface="Calibri"/>
              </a:rPr>
              <a:t>Remote Desktop Connection on A-CL: Computer B-DC. The intranet tab stays open in the background.</a:t>
            </a:r>
          </a:p>
        </p:txBody>
      </p:sp>
      <p:sp>
        <p:nvSpPr>
          <p:cNvPr id="11" name="Rectangle 10"/>
          <p:cNvSpPr/>
          <p:nvPr/>
        </p:nvSpPr>
        <p:spPr>
          <a:xfrm>
            <a:off x="6144768" y="1078992"/>
            <a:ext cx="5650992" cy="48920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2" name="Picture 11" descr="A-CL window showing a Windows Server 2022 evaluation desktop consistent with an RDP session into B-DC." title="A-CL window showing a Windows Server 2022 evaluation desktop consistent with an RDP session into B-DC."/>
          <p:cNvPicPr>
            <a:picLocks noChangeAspect="1"/>
          </p:cNvPicPr>
          <p:nvPr/>
        </p:nvPicPr>
        <p:blipFill>
          <a:blip r:embed="rId3"/>
          <a:stretch>
            <a:fillRect/>
          </a:stretch>
        </p:blipFill>
        <p:spPr>
          <a:xfrm>
            <a:off x="6199632" y="2048423"/>
            <a:ext cx="5541264" cy="2953177"/>
          </a:xfrm>
          <a:prstGeom prst="rect">
            <a:avLst/>
          </a:prstGeom>
        </p:spPr>
      </p:pic>
      <p:sp>
        <p:nvSpPr>
          <p:cNvPr id="13" name="TextBox 12"/>
          <p:cNvSpPr txBox="1"/>
          <p:nvPr/>
        </p:nvSpPr>
        <p:spPr>
          <a:xfrm>
            <a:off x="6144768" y="6007608"/>
            <a:ext cx="5650992" cy="475488"/>
          </a:xfrm>
          <a:prstGeom prst="rect">
            <a:avLst/>
          </a:prstGeom>
          <a:noFill/>
        </p:spPr>
        <p:txBody>
          <a:bodyPr wrap="square" anchor="t"/>
          <a:lstStyle/>
          <a:p>
            <a:pPr algn="l"/>
            <a:r>
              <a:rPr sz="1100" b="0" i="1">
                <a:solidFill>
                  <a:srgbClr val="5A5A5A"/>
                </a:solidFill>
                <a:latin typeface="Calibri"/>
              </a:rPr>
              <a:t>A-CL window showing a Windows Server 2022 evaluation desktop consistent with an RDP session into B-DC.</a:t>
            </a:r>
          </a:p>
        </p:txBody>
      </p:sp>
      <p:sp>
        <p:nvSpPr>
          <p:cNvPr id="14" name="Rectangle 13"/>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6" name="TextBox 15"/>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25</a:t>
            </a:r>
          </a:p>
        </p:txBody>
      </p:sp>
    </p:spTree>
  </p:cSld>
  <p:clrMapOvr>
    <a:masterClrMapping/>
  </p:clrMapOvr>
</p:sld>
</file>

<file path=ppt/slides/slide2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4F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Evaluation  ·  extra diagram E08</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Layered access control — controls together</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02920" y="1078992"/>
            <a:ext cx="11155680" cy="507492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Password policy, then restricted ICMPv4, then the IKEv2 path, then NTFS + Windows Authentication + RDP. None of these replaces the others." title="Password policy, then restricted ICMPv4, then the IKEv2 path, then NTFS + Windows Authentication + RDP. None of these replaces the others."/>
          <p:cNvPicPr>
            <a:picLocks noChangeAspect="1"/>
          </p:cNvPicPr>
          <p:nvPr/>
        </p:nvPicPr>
        <p:blipFill>
          <a:blip r:embed="rId2"/>
          <a:stretch>
            <a:fillRect/>
          </a:stretch>
        </p:blipFill>
        <p:spPr>
          <a:xfrm>
            <a:off x="1632775" y="1133856"/>
            <a:ext cx="8895969" cy="4965192"/>
          </a:xfrm>
          <a:prstGeom prst="rect">
            <a:avLst/>
          </a:prstGeom>
        </p:spPr>
      </p:pic>
      <p:sp>
        <p:nvSpPr>
          <p:cNvPr id="10" name="TextBox 9"/>
          <p:cNvSpPr txBox="1"/>
          <p:nvPr/>
        </p:nvSpPr>
        <p:spPr>
          <a:xfrm>
            <a:off x="502920" y="6190488"/>
            <a:ext cx="11155680" cy="475488"/>
          </a:xfrm>
          <a:prstGeom prst="rect">
            <a:avLst/>
          </a:prstGeom>
          <a:noFill/>
        </p:spPr>
        <p:txBody>
          <a:bodyPr wrap="square" anchor="t"/>
          <a:lstStyle/>
          <a:p>
            <a:pPr algn="l"/>
            <a:r>
              <a:rPr sz="1100" b="0" i="1">
                <a:solidFill>
                  <a:srgbClr val="5A5A5A"/>
                </a:solidFill>
                <a:latin typeface="Calibri"/>
              </a:rPr>
              <a:t>Password policy, then restricted ICMPv4, then the IKEv2 path, then NTFS + Windows Authentication + RDP. None of these replaces the others.</a:t>
            </a:r>
          </a:p>
        </p:txBody>
      </p:sp>
      <p:sp>
        <p:nvSpPr>
          <p:cNvPr id="11" name="Rectangle 10"/>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3" name="TextBox 12"/>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26</a:t>
            </a:r>
          </a:p>
        </p:txBody>
      </p:sp>
    </p:spTree>
  </p:cSld>
  <p:clrMapOvr>
    <a:masterClrMapping/>
  </p:clrMapOvr>
</p:sld>
</file>

<file path=ppt/slides/slide2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09728" cy="6858000"/>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0" y="0"/>
            <a:ext cx="12191695" cy="73152"/>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384048" y="164592"/>
            <a:ext cx="11338560" cy="292608"/>
          </a:xfrm>
          <a:prstGeom prst="rect">
            <a:avLst/>
          </a:prstGeom>
          <a:noFill/>
        </p:spPr>
        <p:txBody>
          <a:bodyPr wrap="square" anchor="t"/>
          <a:lstStyle/>
          <a:p>
            <a:pPr algn="l"/>
            <a:r>
              <a:rPr sz="1200" b="1" i="0">
                <a:solidFill>
                  <a:srgbClr val="2E6B5C"/>
                </a:solidFill>
                <a:latin typeface="Calibri"/>
              </a:rPr>
              <a:t>Close</a:t>
            </a:r>
          </a:p>
        </p:txBody>
      </p:sp>
      <p:sp>
        <p:nvSpPr>
          <p:cNvPr id="6" name="TextBox 5"/>
          <p:cNvSpPr txBox="1"/>
          <p:nvPr/>
        </p:nvSpPr>
        <p:spPr>
          <a:xfrm>
            <a:off x="384048" y="384048"/>
            <a:ext cx="11338560" cy="475488"/>
          </a:xfrm>
          <a:prstGeom prst="rect">
            <a:avLst/>
          </a:prstGeom>
          <a:noFill/>
        </p:spPr>
        <p:txBody>
          <a:bodyPr wrap="square" anchor="t"/>
          <a:lstStyle/>
          <a:p>
            <a:pPr algn="l"/>
            <a:r>
              <a:rPr sz="2600" b="1" i="0">
                <a:solidFill>
                  <a:srgbClr val="1F4E79"/>
                </a:solidFill>
                <a:latin typeface="Times New Roman"/>
              </a:rPr>
              <a:t>What the evidence shows, end to end</a:t>
            </a:r>
          </a:p>
        </p:txBody>
      </p:sp>
      <p:sp>
        <p:nvSpPr>
          <p:cNvPr id="7" name="Rectangle 6"/>
          <p:cNvSpPr/>
          <p:nvPr/>
        </p:nvSpPr>
        <p:spPr>
          <a:xfrm>
            <a:off x="384048" y="877824"/>
            <a:ext cx="1920240" cy="41148"/>
          </a:xfrm>
          <a:prstGeom prst="rect">
            <a:avLst/>
          </a:prstGeom>
          <a:solidFill>
            <a:srgbClr val="2E6B5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384048" y="1078992"/>
            <a:ext cx="6126480" cy="5120640"/>
          </a:xfrm>
          <a:prstGeom prst="rect">
            <a:avLst/>
          </a:prstGeom>
          <a:noFill/>
        </p:spPr>
        <p:txBody>
          <a:bodyPr wrap="square">
            <a:spAutoFit/>
          </a:bodyPr>
          <a:lstStyle/>
          <a:p>
            <a:pPr>
              <a:spcAft>
                <a:spcPts val="800"/>
              </a:spcAft>
            </a:pPr>
            <a:r>
              <a:rPr sz="1500" b="0" i="0">
                <a:solidFill>
                  <a:srgbClr val="1A1A1A"/>
                </a:solidFill>
                <a:latin typeface="Calibri"/>
              </a:rPr>
              <a:t>▸  Routing and a controlled ICMPv4 allow-rule on B-DC</a:t>
            </a:r>
          </a:p>
          <a:p>
            <a:pPr>
              <a:spcAft>
                <a:spcPts val="800"/>
              </a:spcAft>
            </a:pPr>
            <a:r>
              <a:rPr sz="1500" b="0" i="0">
                <a:solidFill>
                  <a:srgbClr val="1A1A1A"/>
                </a:solidFill>
                <a:latin typeface="Calibri"/>
              </a:rPr>
              <a:t>▸  Aleem.acca identity with a domain password policy</a:t>
            </a:r>
          </a:p>
          <a:p>
            <a:pPr>
              <a:spcAft>
                <a:spcPts val="800"/>
              </a:spcAft>
            </a:pPr>
            <a:r>
              <a:rPr sz="1500" b="0" i="0">
                <a:solidFill>
                  <a:srgbClr val="1A1A1A"/>
                </a:solidFill>
                <a:latin typeface="Calibri"/>
              </a:rPr>
              <a:t>▸  Forward zone plus reverse zones 1.16.172 and 2.16.172</a:t>
            </a:r>
          </a:p>
          <a:p>
            <a:pPr>
              <a:spcAft>
                <a:spcPts val="800"/>
              </a:spcAft>
            </a:pPr>
            <a:r>
              <a:rPr sz="1500" b="0" i="0">
                <a:solidFill>
                  <a:srgbClr val="1A1A1A"/>
                </a:solidFill>
                <a:latin typeface="Calibri"/>
              </a:rPr>
              <a:t>▸  The path is protected using IKEv2 / IPsec: London-VPN Connected; StrongSwan SA ESTABLISHED</a:t>
            </a:r>
          </a:p>
          <a:p>
            <a:pPr>
              <a:spcAft>
                <a:spcPts val="800"/>
              </a:spcAft>
            </a:pPr>
            <a:r>
              <a:rPr sz="1500" b="0" i="0">
                <a:solidFill>
                  <a:srgbClr val="1A1A1A"/>
                </a:solidFill>
                <a:latin typeface="Calibri"/>
              </a:rPr>
              <a:t>▸  Scripted accounts j.doe and j.smith appear in ADUC</a:t>
            </a:r>
          </a:p>
          <a:p>
            <a:pPr>
              <a:spcAft>
                <a:spcPts val="800"/>
              </a:spcAft>
            </a:pPr>
            <a:r>
              <a:rPr sz="1500" b="0" i="0">
                <a:solidFill>
                  <a:srgbClr val="1A1A1A"/>
                </a:solidFill>
                <a:latin typeface="Calibri"/>
              </a:rPr>
              <a:t>▸  Windows ClientS1 and Linux L-CD are domain members</a:t>
            </a:r>
          </a:p>
          <a:p>
            <a:pPr>
              <a:spcAft>
                <a:spcPts val="800"/>
              </a:spcAft>
            </a:pPr>
            <a:r>
              <a:rPr sz="1500" b="0" i="0">
                <a:solidFill>
                  <a:srgbClr val="1A1A1A"/>
                </a:solidFill>
                <a:latin typeface="Calibri"/>
              </a:rPr>
              <a:t>▸  DHCP scope Active on B-DC; isc-dhcp-relay pointing to 172.16.1.1</a:t>
            </a:r>
          </a:p>
          <a:p>
            <a:pPr>
              <a:spcAft>
                <a:spcPts val="800"/>
              </a:spcAft>
            </a:pPr>
            <a:r>
              <a:rPr sz="1500" b="0" i="0">
                <a:solidFill>
                  <a:srgbClr val="1A1A1A"/>
                </a:solidFill>
                <a:latin typeface="Calibri"/>
              </a:rPr>
              <a:t>▸  Ping to 172.16.1.1 recovers from 100% loss to 0% loss</a:t>
            </a:r>
          </a:p>
          <a:p>
            <a:pPr>
              <a:spcAft>
                <a:spcPts val="800"/>
              </a:spcAft>
            </a:pPr>
            <a:r>
              <a:rPr sz="1500" b="0" i="0">
                <a:solidFill>
                  <a:srgbClr val="1A1A1A"/>
                </a:solidFill>
                <a:latin typeface="Calibri"/>
              </a:rPr>
              <a:t>▸  BirminghamFiles2 mapped as client drive E:</a:t>
            </a:r>
          </a:p>
          <a:p>
            <a:pPr>
              <a:spcAft>
                <a:spcPts val="800"/>
              </a:spcAft>
            </a:pPr>
            <a:r>
              <a:rPr sz="1500" b="0" i="0">
                <a:solidFill>
                  <a:srgbClr val="1A1A1A"/>
                </a:solidFill>
                <a:latin typeface="Calibri"/>
              </a:rPr>
              <a:t>▸  Intranet https://webs.aleem.acca with Windows Authentication</a:t>
            </a:r>
          </a:p>
          <a:p>
            <a:pPr>
              <a:spcAft>
                <a:spcPts val="800"/>
              </a:spcAft>
            </a:pPr>
            <a:r>
              <a:rPr sz="1500" b="0" i="0">
                <a:solidFill>
                  <a:srgbClr val="1A1A1A"/>
                </a:solidFill>
                <a:latin typeface="Calibri"/>
              </a:rPr>
              <a:t>▸  Remote Desktop from A-CL to B-DC</a:t>
            </a:r>
          </a:p>
        </p:txBody>
      </p:sp>
      <p:sp>
        <p:nvSpPr>
          <p:cNvPr id="9" name="Rectangle 8"/>
          <p:cNvSpPr/>
          <p:nvPr/>
        </p:nvSpPr>
        <p:spPr>
          <a:xfrm>
            <a:off x="6629400" y="1078992"/>
            <a:ext cx="5074920" cy="4434840"/>
          </a:xfrm>
          <a:prstGeom prst="rect">
            <a:avLst/>
          </a:prstGeom>
          <a:solidFill>
            <a:srgbClr val="FFFFFF"/>
          </a:solidFill>
          <a:ln w="12700">
            <a:solidFill>
              <a:srgbClr val="C5CDD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0" name="Picture 9" descr="Application services on B-DC" title="Application services on B-DC"/>
          <p:cNvPicPr>
            <a:picLocks noChangeAspect="1"/>
          </p:cNvPicPr>
          <p:nvPr/>
        </p:nvPicPr>
        <p:blipFill>
          <a:blip r:embed="rId2"/>
          <a:stretch>
            <a:fillRect/>
          </a:stretch>
        </p:blipFill>
        <p:spPr>
          <a:xfrm>
            <a:off x="6684264" y="1910777"/>
            <a:ext cx="4965192" cy="2771269"/>
          </a:xfrm>
          <a:prstGeom prst="rect">
            <a:avLst/>
          </a:prstGeom>
        </p:spPr>
      </p:pic>
      <p:sp>
        <p:nvSpPr>
          <p:cNvPr id="11" name="TextBox 10"/>
          <p:cNvSpPr txBox="1"/>
          <p:nvPr/>
        </p:nvSpPr>
        <p:spPr>
          <a:xfrm>
            <a:off x="6629400" y="5550408"/>
            <a:ext cx="5074920" cy="475488"/>
          </a:xfrm>
          <a:prstGeom prst="rect">
            <a:avLst/>
          </a:prstGeom>
          <a:noFill/>
        </p:spPr>
        <p:txBody>
          <a:bodyPr wrap="square" anchor="t"/>
          <a:lstStyle/>
          <a:p>
            <a:pPr algn="l"/>
            <a:r>
              <a:rPr sz="1100" b="0" i="1">
                <a:solidFill>
                  <a:srgbClr val="5A5A5A"/>
                </a:solidFill>
                <a:latin typeface="Calibri"/>
              </a:rPr>
              <a:t>File, web and remote administration are the application services shown on B-DC.</a:t>
            </a:r>
          </a:p>
        </p:txBody>
      </p:sp>
      <p:sp>
        <p:nvSpPr>
          <p:cNvPr id="12" name="TextBox 11"/>
          <p:cNvSpPr txBox="1"/>
          <p:nvPr/>
        </p:nvSpPr>
        <p:spPr>
          <a:xfrm>
            <a:off x="6629400" y="5623560"/>
            <a:ext cx="5074920" cy="685800"/>
          </a:xfrm>
          <a:prstGeom prst="rect">
            <a:avLst/>
          </a:prstGeom>
          <a:noFill/>
        </p:spPr>
        <p:txBody>
          <a:bodyPr wrap="square" anchor="t"/>
          <a:lstStyle/>
          <a:p>
            <a:pPr algn="l"/>
            <a:r>
              <a:rPr sz="1200" b="0" i="1">
                <a:solidFill>
                  <a:srgbClr val="5A5A5A"/>
                </a:solidFill>
                <a:latin typeface="Calibri"/>
              </a:rPr>
              <a:t>Nothing is claimed here beyond the screenshots. Inter-site secrecy uses IKEv2; the pre-shared key value is not shown.</a:t>
            </a:r>
          </a:p>
        </p:txBody>
      </p:sp>
      <p:sp>
        <p:nvSpPr>
          <p:cNvPr id="13" name="Rectangle 12"/>
          <p:cNvSpPr/>
          <p:nvPr/>
        </p:nvSpPr>
        <p:spPr>
          <a:xfrm>
            <a:off x="0" y="6565392"/>
            <a:ext cx="12191695" cy="292608"/>
          </a:xfrm>
          <a:prstGeom prst="rect">
            <a:avLst/>
          </a:prstGeom>
          <a:solidFill>
            <a:srgbClr val="1F4E7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384048" y="6583680"/>
            <a:ext cx="9326880" cy="237744"/>
          </a:xfrm>
          <a:prstGeom prst="rect">
            <a:avLst/>
          </a:prstGeom>
          <a:noFill/>
        </p:spPr>
        <p:txBody>
          <a:bodyPr wrap="square" anchor="ctr"/>
          <a:lstStyle/>
          <a:p>
            <a:pPr algn="l"/>
            <a:r>
              <a:rPr sz="1100" b="0" i="0">
                <a:solidFill>
                  <a:srgbClr val="FFFFFF"/>
                </a:solidFill>
                <a:latin typeface="Calibri"/>
              </a:rPr>
              <a:t>ACCA5023  |  Aleem.acca  |  Demonstration</a:t>
            </a:r>
          </a:p>
        </p:txBody>
      </p:sp>
      <p:sp>
        <p:nvSpPr>
          <p:cNvPr id="15" name="TextBox 14"/>
          <p:cNvSpPr txBox="1"/>
          <p:nvPr/>
        </p:nvSpPr>
        <p:spPr>
          <a:xfrm>
            <a:off x="10424160" y="6583680"/>
            <a:ext cx="1417320" cy="237744"/>
          </a:xfrm>
          <a:prstGeom prst="rect">
            <a:avLst/>
          </a:prstGeom>
          <a:noFill/>
        </p:spPr>
        <p:txBody>
          <a:bodyPr wrap="square" anchor="ctr"/>
          <a:lstStyle/>
          <a:p>
            <a:pPr algn="r"/>
            <a:r>
              <a:rPr sz="1100" b="0" i="0">
                <a:solidFill>
                  <a:srgbClr val="FFFFFF"/>
                </a:solidFill>
                <a:latin typeface="Calibri"/>
              </a:rPr>
              <a:t>27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