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notesMasterIdLst>
    <p:notesMasterId r:id="rId13"/>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32A46"/>
        </a:solidFill>
      </p:bgPr>
    </p:bg>
    <p:spTree>
      <p:nvGrpSpPr>
        <p:cNvPr id="1" name=""/>
        <p:cNvGrpSpPr/>
        <p:nvPr/>
      </p:nvGrpSpPr>
      <p:grpSpPr>
        <a:xfrm>
          <a:off x="0" y="0"/>
          <a:ext cx="0" cy="0"/>
          <a:chOff x="0" y="0"/>
          <a:chExt cx="0" cy="0"/>
        </a:xfrm>
      </p:grpSpPr>
      <p:sp>
        <p:nvSpPr>
          <p:cNvPr id="2" name="Shape 0"/>
          <p:cNvSpPr/>
          <p:nvPr/>
        </p:nvSpPr>
        <p:spPr>
          <a:xfrm>
            <a:off x="8778240" y="-2011680"/>
            <a:ext cx="5852160" cy="5852160"/>
          </a:xfrm>
          <a:prstGeom prst="ellipse">
            <a:avLst/>
          </a:prstGeom>
          <a:solidFill>
            <a:srgbClr val="1D5C8C">
              <a:alpha val="55000"/>
            </a:srgbClr>
          </a:solidFill>
          <a:ln/>
        </p:spPr>
      </p:sp>
      <p:sp>
        <p:nvSpPr>
          <p:cNvPr id="3" name="Shape 1"/>
          <p:cNvSpPr/>
          <p:nvPr/>
        </p:nvSpPr>
        <p:spPr>
          <a:xfrm>
            <a:off x="-2011680" y="4206240"/>
            <a:ext cx="5120640" cy="5120640"/>
          </a:xfrm>
          <a:prstGeom prst="ellipse">
            <a:avLst/>
          </a:prstGeom>
          <a:solidFill>
            <a:srgbClr val="5FA8D3">
              <a:alpha val="40000"/>
            </a:srgbClr>
          </a:solidFill>
          <a:ln/>
        </p:spPr>
      </p:sp>
      <p:sp>
        <p:nvSpPr>
          <p:cNvPr id="4" name="Shape 2"/>
          <p:cNvSpPr/>
          <p:nvPr/>
        </p:nvSpPr>
        <p:spPr>
          <a:xfrm>
            <a:off x="10607040" y="5120640"/>
            <a:ext cx="2377440" cy="2377440"/>
          </a:xfrm>
          <a:prstGeom prst="ellipse">
            <a:avLst/>
          </a:prstGeom>
          <a:solidFill>
            <a:srgbClr val="E8734A">
              <a:alpha val="45000"/>
            </a:srgbClr>
          </a:solidFill>
          <a:ln/>
        </p:spPr>
      </p:sp>
      <p:sp>
        <p:nvSpPr>
          <p:cNvPr id="5" name="Shape 3"/>
          <p:cNvSpPr/>
          <p:nvPr/>
        </p:nvSpPr>
        <p:spPr>
          <a:xfrm>
            <a:off x="5257800" y="502920"/>
            <a:ext cx="1737360" cy="1737360"/>
          </a:xfrm>
          <a:prstGeom prst="ellipse">
            <a:avLst/>
          </a:prstGeom>
          <a:solidFill>
            <a:srgbClr val="E8734A"/>
          </a:solidFill>
          <a:ln/>
        </p:spPr>
      </p:sp>
      <p:pic>
        <p:nvPicPr>
          <p:cNvPr id="6" name="Image 0" descr="/home/claude/nhs_deck/images/heartbeat.png">    </p:cNvPr>
          <p:cNvPicPr>
            <a:picLocks noChangeAspect="1"/>
          </p:cNvPicPr>
          <p:nvPr/>
        </p:nvPicPr>
        <p:blipFill>
          <a:blip r:embed="rId1"/>
          <a:stretch>
            <a:fillRect/>
          </a:stretch>
        </p:blipFill>
        <p:spPr>
          <a:xfrm>
            <a:off x="5483657" y="728777"/>
            <a:ext cx="1285646" cy="1285646"/>
          </a:xfrm>
          <a:prstGeom prst="rect">
            <a:avLst/>
          </a:prstGeom>
        </p:spPr>
      </p:pic>
      <p:sp>
        <p:nvSpPr>
          <p:cNvPr id="7" name="Text 4"/>
          <p:cNvSpPr/>
          <p:nvPr/>
        </p:nvSpPr>
        <p:spPr>
          <a:xfrm>
            <a:off x="0" y="2514600"/>
            <a:ext cx="12161520" cy="411480"/>
          </a:xfrm>
          <a:prstGeom prst="rect">
            <a:avLst/>
          </a:prstGeom>
          <a:noFill/>
          <a:ln/>
        </p:spPr>
        <p:txBody>
          <a:bodyPr wrap="square" rtlCol="0" anchor="ctr"/>
          <a:lstStyle/>
          <a:p>
            <a:pPr algn="ctr" indent="0" marL="0">
              <a:buNone/>
            </a:pPr>
            <a:r>
              <a:rPr lang="en-US" sz="1500" b="1" spc="300" kern="0" dirty="0">
                <a:solidFill>
                  <a:srgbClr val="5FA8D3"/>
                </a:solidFill>
                <a:latin typeface="Calibri" pitchFamily="34" charset="0"/>
                <a:ea typeface="Calibri" pitchFamily="34" charset="-122"/>
                <a:cs typeface="Calibri" pitchFamily="34" charset="-120"/>
              </a:rPr>
              <a:t>CRITICAL EVALUATION REPORT</a:t>
            </a:r>
            <a:endParaRPr lang="en-US" sz="1500" dirty="0"/>
          </a:p>
        </p:txBody>
      </p:sp>
      <p:sp>
        <p:nvSpPr>
          <p:cNvPr id="8" name="Text 5"/>
          <p:cNvSpPr/>
          <p:nvPr/>
        </p:nvSpPr>
        <p:spPr>
          <a:xfrm>
            <a:off x="0" y="2926080"/>
            <a:ext cx="12161520" cy="1005840"/>
          </a:xfrm>
          <a:prstGeom prst="rect">
            <a:avLst/>
          </a:prstGeom>
          <a:noFill/>
          <a:ln/>
        </p:spPr>
        <p:txBody>
          <a:bodyPr wrap="square" rtlCol="0" anchor="ctr"/>
          <a:lstStyle/>
          <a:p>
            <a:pPr algn="ctr" indent="0" marL="0">
              <a:buNone/>
            </a:pPr>
            <a:r>
              <a:rPr lang="en-US" sz="6000" b="1" dirty="0">
                <a:solidFill>
                  <a:srgbClr val="FFFFFF"/>
                </a:solidFill>
                <a:latin typeface="Cambria" pitchFamily="34" charset="0"/>
                <a:ea typeface="Cambria" pitchFamily="34" charset="-122"/>
                <a:cs typeface="Cambria" pitchFamily="34" charset="-120"/>
              </a:rPr>
              <a:t>The NHS App</a:t>
            </a:r>
            <a:endParaRPr lang="en-US" sz="6000" dirty="0"/>
          </a:p>
        </p:txBody>
      </p:sp>
      <p:sp>
        <p:nvSpPr>
          <p:cNvPr id="9" name="Text 6"/>
          <p:cNvSpPr/>
          <p:nvPr/>
        </p:nvSpPr>
        <p:spPr>
          <a:xfrm>
            <a:off x="0" y="3886200"/>
            <a:ext cx="12161520" cy="548640"/>
          </a:xfrm>
          <a:prstGeom prst="rect">
            <a:avLst/>
          </a:prstGeom>
          <a:noFill/>
          <a:ln/>
        </p:spPr>
        <p:txBody>
          <a:bodyPr wrap="square" rtlCol="0" anchor="ctr"/>
          <a:lstStyle/>
          <a:p>
            <a:pPr algn="ctr" indent="0" marL="0">
              <a:buNone/>
            </a:pPr>
            <a:r>
              <a:rPr lang="en-US" sz="2000" i="1" dirty="0">
                <a:solidFill>
                  <a:srgbClr val="CBDCEA"/>
                </a:solidFill>
                <a:latin typeface="Calibri" pitchFamily="34" charset="0"/>
                <a:ea typeface="Calibri" pitchFamily="34" charset="-122"/>
                <a:cs typeface="Calibri" pitchFamily="34" charset="-120"/>
              </a:rPr>
              <a:t>A Digital Innovation in UK Health &amp; Social Care</a:t>
            </a:r>
            <a:endParaRPr lang="en-US" sz="2000" dirty="0"/>
          </a:p>
        </p:txBody>
      </p:sp>
      <p:sp>
        <p:nvSpPr>
          <p:cNvPr id="10" name="Text 7"/>
          <p:cNvSpPr/>
          <p:nvPr/>
        </p:nvSpPr>
        <p:spPr>
          <a:xfrm>
            <a:off x="0" y="4434840"/>
            <a:ext cx="12161520" cy="457200"/>
          </a:xfrm>
          <a:prstGeom prst="rect">
            <a:avLst/>
          </a:prstGeom>
          <a:noFill/>
          <a:ln/>
        </p:spPr>
        <p:txBody>
          <a:bodyPr wrap="square" rtlCol="0" anchor="ctr"/>
          <a:lstStyle/>
          <a:p>
            <a:pPr algn="ctr" indent="0" marL="0">
              <a:buNone/>
            </a:pPr>
            <a:r>
              <a:rPr lang="en-US" sz="1600" dirty="0">
                <a:solidFill>
                  <a:srgbClr val="5FA8D3"/>
                </a:solidFill>
                <a:latin typeface="Calibri" pitchFamily="34" charset="0"/>
                <a:ea typeface="Calibri" pitchFamily="34" charset="-122"/>
                <a:cs typeface="Calibri" pitchFamily="34" charset="-120"/>
              </a:rPr>
              <a:t>Looking at how it affects NHS staff, services, and patients</a:t>
            </a:r>
            <a:endParaRPr lang="en-US" sz="1600" dirty="0"/>
          </a:p>
        </p:txBody>
      </p:sp>
      <p:sp>
        <p:nvSpPr>
          <p:cNvPr id="11" name="Shape 8"/>
          <p:cNvSpPr/>
          <p:nvPr/>
        </p:nvSpPr>
        <p:spPr>
          <a:xfrm>
            <a:off x="4457700" y="5257800"/>
            <a:ext cx="868680" cy="868680"/>
          </a:xfrm>
          <a:prstGeom prst="ellipse">
            <a:avLst/>
          </a:prstGeom>
          <a:solidFill>
            <a:srgbClr val="1D5C8C"/>
          </a:solidFill>
          <a:ln/>
        </p:spPr>
      </p:sp>
      <p:pic>
        <p:nvPicPr>
          <p:cNvPr id="12" name="Image 1" descr="/home/claude/nhs_deck/images/mobile.png">    </p:cNvPr>
          <p:cNvPicPr>
            <a:picLocks noChangeAspect="1"/>
          </p:cNvPicPr>
          <p:nvPr/>
        </p:nvPicPr>
        <p:blipFill>
          <a:blip r:embed="rId2"/>
          <a:stretch>
            <a:fillRect/>
          </a:stretch>
        </p:blipFill>
        <p:spPr>
          <a:xfrm>
            <a:off x="4570628" y="5370728"/>
            <a:ext cx="642823" cy="642823"/>
          </a:xfrm>
          <a:prstGeom prst="rect">
            <a:avLst/>
          </a:prstGeom>
        </p:spPr>
      </p:pic>
      <p:sp>
        <p:nvSpPr>
          <p:cNvPr id="13" name="Shape 9"/>
          <p:cNvSpPr/>
          <p:nvPr/>
        </p:nvSpPr>
        <p:spPr>
          <a:xfrm>
            <a:off x="5646420" y="5257800"/>
            <a:ext cx="868680" cy="868680"/>
          </a:xfrm>
          <a:prstGeom prst="ellipse">
            <a:avLst/>
          </a:prstGeom>
          <a:solidFill>
            <a:srgbClr val="1D5C8C"/>
          </a:solidFill>
          <a:ln/>
        </p:spPr>
      </p:sp>
      <p:pic>
        <p:nvPicPr>
          <p:cNvPr id="14" name="Image 2" descr="/home/claude/nhs_deck/images/doctor.png">    </p:cNvPr>
          <p:cNvPicPr>
            <a:picLocks noChangeAspect="1"/>
          </p:cNvPicPr>
          <p:nvPr/>
        </p:nvPicPr>
        <p:blipFill>
          <a:blip r:embed="rId3"/>
          <a:stretch>
            <a:fillRect/>
          </a:stretch>
        </p:blipFill>
        <p:spPr>
          <a:xfrm>
            <a:off x="5759348" y="5370728"/>
            <a:ext cx="642823" cy="642823"/>
          </a:xfrm>
          <a:prstGeom prst="rect">
            <a:avLst/>
          </a:prstGeom>
        </p:spPr>
      </p:pic>
      <p:sp>
        <p:nvSpPr>
          <p:cNvPr id="15" name="Shape 10"/>
          <p:cNvSpPr/>
          <p:nvPr/>
        </p:nvSpPr>
        <p:spPr>
          <a:xfrm>
            <a:off x="6835140" y="5257800"/>
            <a:ext cx="868680" cy="868680"/>
          </a:xfrm>
          <a:prstGeom prst="ellipse">
            <a:avLst/>
          </a:prstGeom>
          <a:solidFill>
            <a:srgbClr val="1D5C8C"/>
          </a:solidFill>
          <a:ln/>
        </p:spPr>
      </p:sp>
      <p:pic>
        <p:nvPicPr>
          <p:cNvPr id="16" name="Image 3" descr="/home/claude/nhs_deck/images/users.png">    </p:cNvPr>
          <p:cNvPicPr>
            <a:picLocks noChangeAspect="1"/>
          </p:cNvPicPr>
          <p:nvPr/>
        </p:nvPicPr>
        <p:blipFill>
          <a:blip r:embed="rId4"/>
          <a:stretch>
            <a:fillRect/>
          </a:stretch>
        </p:blipFill>
        <p:spPr>
          <a:xfrm>
            <a:off x="6948068" y="5370728"/>
            <a:ext cx="642823" cy="64282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B"/>
        </a:solidFill>
      </p:bgPr>
    </p:bg>
    <p:spTree>
      <p:nvGrpSpPr>
        <p:cNvPr id="1" name=""/>
        <p:cNvGrpSpPr/>
        <p:nvPr/>
      </p:nvGrpSpPr>
      <p:grpSpPr>
        <a:xfrm>
          <a:off x="0" y="0"/>
          <a:ext cx="0" cy="0"/>
          <a:chOff x="0" y="0"/>
          <a:chExt cx="0" cy="0"/>
        </a:xfrm>
      </p:grpSpPr>
      <p:sp>
        <p:nvSpPr>
          <p:cNvPr id="2" name="Shape 0"/>
          <p:cNvSpPr/>
          <p:nvPr/>
        </p:nvSpPr>
        <p:spPr>
          <a:xfrm>
            <a:off x="9692640" y="-1645920"/>
            <a:ext cx="3840480" cy="3840480"/>
          </a:xfrm>
          <a:prstGeom prst="ellipse">
            <a:avLst/>
          </a:prstGeom>
          <a:solidFill>
            <a:srgbClr val="5FA8D3">
              <a:alpha val="18000"/>
            </a:srgbClr>
          </a:solidFill>
          <a:ln/>
        </p:spPr>
      </p:sp>
      <p:sp>
        <p:nvSpPr>
          <p:cNvPr id="3" name="Text 1"/>
          <p:cNvSpPr/>
          <p:nvPr/>
        </p:nvSpPr>
        <p:spPr>
          <a:xfrm>
            <a:off x="548640" y="640080"/>
            <a:ext cx="9144000" cy="731520"/>
          </a:xfrm>
          <a:prstGeom prst="rect">
            <a:avLst/>
          </a:prstGeom>
          <a:noFill/>
          <a:ln/>
        </p:spPr>
        <p:txBody>
          <a:bodyPr wrap="square" rtlCol="0" anchor="ctr"/>
          <a:lstStyle/>
          <a:p>
            <a:pPr indent="0" marL="0">
              <a:buNone/>
            </a:pPr>
            <a:r>
              <a:rPr lang="en-US" sz="3400" b="1" dirty="0">
                <a:solidFill>
                  <a:srgbClr val="132A46"/>
                </a:solidFill>
                <a:latin typeface="Cambria" pitchFamily="34" charset="0"/>
                <a:ea typeface="Cambria" pitchFamily="34" charset="-122"/>
                <a:cs typeface="Cambria" pitchFamily="34" charset="-120"/>
              </a:rPr>
              <a:t>Student Details</a:t>
            </a:r>
            <a:endParaRPr lang="en-US" sz="3400" dirty="0"/>
          </a:p>
        </p:txBody>
      </p:sp>
      <p:sp>
        <p:nvSpPr>
          <p:cNvPr id="4" name="Shape 2"/>
          <p:cNvSpPr/>
          <p:nvPr/>
        </p:nvSpPr>
        <p:spPr>
          <a:xfrm>
            <a:off x="548640" y="1783080"/>
            <a:ext cx="594360" cy="594360"/>
          </a:xfrm>
          <a:prstGeom prst="ellipse">
            <a:avLst/>
          </a:prstGeom>
          <a:solidFill>
            <a:srgbClr val="1D5C8C"/>
          </a:solidFill>
          <a:ln/>
        </p:spPr>
      </p:sp>
      <p:pic>
        <p:nvPicPr>
          <p:cNvPr id="5" name="Image 0" descr="/home/claude/nhs_deck/images/clipboard.png">    </p:cNvPr>
          <p:cNvPicPr>
            <a:picLocks noChangeAspect="1"/>
          </p:cNvPicPr>
          <p:nvPr/>
        </p:nvPicPr>
        <p:blipFill>
          <a:blip r:embed="rId1"/>
          <a:stretch>
            <a:fillRect/>
          </a:stretch>
        </p:blipFill>
        <p:spPr>
          <a:xfrm>
            <a:off x="625907" y="1860347"/>
            <a:ext cx="439826" cy="439826"/>
          </a:xfrm>
          <a:prstGeom prst="rect">
            <a:avLst/>
          </a:prstGeom>
        </p:spPr>
      </p:pic>
      <p:sp>
        <p:nvSpPr>
          <p:cNvPr id="6" name="Text 3"/>
          <p:cNvSpPr/>
          <p:nvPr/>
        </p:nvSpPr>
        <p:spPr>
          <a:xfrm>
            <a:off x="1325880" y="1764792"/>
            <a:ext cx="2377440" cy="59436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Name</a:t>
            </a:r>
            <a:endParaRPr lang="en-US" sz="1700" dirty="0"/>
          </a:p>
        </p:txBody>
      </p:sp>
      <p:sp>
        <p:nvSpPr>
          <p:cNvPr id="7" name="Text 4"/>
          <p:cNvSpPr/>
          <p:nvPr/>
        </p:nvSpPr>
        <p:spPr>
          <a:xfrm>
            <a:off x="3840480" y="1764792"/>
            <a:ext cx="7589520" cy="594360"/>
          </a:xfrm>
          <a:prstGeom prst="rect">
            <a:avLst/>
          </a:prstGeom>
          <a:noFill/>
          <a:ln/>
        </p:spPr>
        <p:txBody>
          <a:bodyPr wrap="square" rtlCol="0" anchor="ctr"/>
          <a:lstStyle/>
          <a:p>
            <a:pPr indent="0" marL="0">
              <a:buNone/>
            </a:pPr>
            <a:r>
              <a:rPr lang="en-US" sz="1700" dirty="0">
                <a:solidFill>
                  <a:srgbClr val="1B2733"/>
                </a:solidFill>
                <a:latin typeface="Calibri" pitchFamily="34" charset="0"/>
                <a:ea typeface="Calibri" pitchFamily="34" charset="-122"/>
                <a:cs typeface="Calibri" pitchFamily="34" charset="-120"/>
              </a:rPr>
              <a:t>Linda Tekyi</a:t>
            </a:r>
            <a:endParaRPr lang="en-US" sz="1700" dirty="0"/>
          </a:p>
        </p:txBody>
      </p:sp>
      <p:sp>
        <p:nvSpPr>
          <p:cNvPr id="8" name="Shape 5"/>
          <p:cNvSpPr/>
          <p:nvPr/>
        </p:nvSpPr>
        <p:spPr>
          <a:xfrm>
            <a:off x="3840480" y="2240280"/>
            <a:ext cx="7589520" cy="0"/>
          </a:xfrm>
          <a:prstGeom prst="line">
            <a:avLst/>
          </a:prstGeom>
          <a:noFill/>
          <a:ln w="19050">
            <a:solidFill>
              <a:srgbClr val="AFC2D2"/>
            </a:solidFill>
            <a:prstDash val="solid"/>
          </a:ln>
        </p:spPr>
      </p:sp>
      <p:sp>
        <p:nvSpPr>
          <p:cNvPr id="9" name="Shape 6"/>
          <p:cNvSpPr/>
          <p:nvPr/>
        </p:nvSpPr>
        <p:spPr>
          <a:xfrm>
            <a:off x="548640" y="2679192"/>
            <a:ext cx="594360" cy="594360"/>
          </a:xfrm>
          <a:prstGeom prst="ellipse">
            <a:avLst/>
          </a:prstGeom>
          <a:solidFill>
            <a:srgbClr val="1D5C8C"/>
          </a:solidFill>
          <a:ln/>
        </p:spPr>
      </p:sp>
      <p:pic>
        <p:nvPicPr>
          <p:cNvPr id="10" name="Image 1" descr="/home/claude/nhs_deck/images/shield.png">    </p:cNvPr>
          <p:cNvPicPr>
            <a:picLocks noChangeAspect="1"/>
          </p:cNvPicPr>
          <p:nvPr/>
        </p:nvPicPr>
        <p:blipFill>
          <a:blip r:embed="rId2"/>
          <a:stretch>
            <a:fillRect/>
          </a:stretch>
        </p:blipFill>
        <p:spPr>
          <a:xfrm>
            <a:off x="625907" y="2756459"/>
            <a:ext cx="439826" cy="439826"/>
          </a:xfrm>
          <a:prstGeom prst="rect">
            <a:avLst/>
          </a:prstGeom>
        </p:spPr>
      </p:pic>
      <p:sp>
        <p:nvSpPr>
          <p:cNvPr id="11" name="Text 7"/>
          <p:cNvSpPr/>
          <p:nvPr/>
        </p:nvSpPr>
        <p:spPr>
          <a:xfrm>
            <a:off x="1325880" y="2660904"/>
            <a:ext cx="2377440" cy="59436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Student Number</a:t>
            </a:r>
            <a:endParaRPr lang="en-US" sz="1700" dirty="0"/>
          </a:p>
        </p:txBody>
      </p:sp>
      <p:sp>
        <p:nvSpPr>
          <p:cNvPr id="12" name="Text 8"/>
          <p:cNvSpPr/>
          <p:nvPr/>
        </p:nvSpPr>
        <p:spPr>
          <a:xfrm>
            <a:off x="3840480" y="2660904"/>
            <a:ext cx="7589520" cy="594360"/>
          </a:xfrm>
          <a:prstGeom prst="rect">
            <a:avLst/>
          </a:prstGeom>
          <a:noFill/>
          <a:ln/>
        </p:spPr>
        <p:txBody>
          <a:bodyPr wrap="square" rtlCol="0" anchor="ctr"/>
          <a:lstStyle/>
          <a:p>
            <a:pPr indent="0" marL="0">
              <a:buNone/>
            </a:pPr>
            <a:r>
              <a:rPr lang="en-US" sz="1700" dirty="0">
                <a:solidFill>
                  <a:srgbClr val="1B2733"/>
                </a:solidFill>
                <a:latin typeface="Calibri" pitchFamily="34" charset="0"/>
                <a:ea typeface="Calibri" pitchFamily="34" charset="-122"/>
                <a:cs typeface="Calibri" pitchFamily="34" charset="-120"/>
              </a:rPr>
              <a:t>2330445</a:t>
            </a:r>
            <a:endParaRPr lang="en-US" sz="1700" dirty="0"/>
          </a:p>
        </p:txBody>
      </p:sp>
      <p:sp>
        <p:nvSpPr>
          <p:cNvPr id="13" name="Shape 9"/>
          <p:cNvSpPr/>
          <p:nvPr/>
        </p:nvSpPr>
        <p:spPr>
          <a:xfrm>
            <a:off x="3840480" y="3136392"/>
            <a:ext cx="7589520" cy="0"/>
          </a:xfrm>
          <a:prstGeom prst="line">
            <a:avLst/>
          </a:prstGeom>
          <a:noFill/>
          <a:ln w="19050">
            <a:solidFill>
              <a:srgbClr val="AFC2D2"/>
            </a:solidFill>
            <a:prstDash val="solid"/>
          </a:ln>
        </p:spPr>
      </p:sp>
      <p:sp>
        <p:nvSpPr>
          <p:cNvPr id="14" name="Shape 10"/>
          <p:cNvSpPr/>
          <p:nvPr/>
        </p:nvSpPr>
        <p:spPr>
          <a:xfrm>
            <a:off x="548640" y="3575304"/>
            <a:ext cx="594360" cy="594360"/>
          </a:xfrm>
          <a:prstGeom prst="ellipse">
            <a:avLst/>
          </a:prstGeom>
          <a:solidFill>
            <a:srgbClr val="1D5C8C"/>
          </a:solidFill>
          <a:ln/>
        </p:spPr>
      </p:sp>
      <p:pic>
        <p:nvPicPr>
          <p:cNvPr id="15" name="Image 2" descr="/home/claude/nhs_deck/images/grad.png">    </p:cNvPr>
          <p:cNvPicPr>
            <a:picLocks noChangeAspect="1"/>
          </p:cNvPicPr>
          <p:nvPr/>
        </p:nvPicPr>
        <p:blipFill>
          <a:blip r:embed="rId3"/>
          <a:stretch>
            <a:fillRect/>
          </a:stretch>
        </p:blipFill>
        <p:spPr>
          <a:xfrm>
            <a:off x="625907" y="3652571"/>
            <a:ext cx="439826" cy="439826"/>
          </a:xfrm>
          <a:prstGeom prst="rect">
            <a:avLst/>
          </a:prstGeom>
        </p:spPr>
      </p:pic>
      <p:sp>
        <p:nvSpPr>
          <p:cNvPr id="16" name="Text 11"/>
          <p:cNvSpPr/>
          <p:nvPr/>
        </p:nvSpPr>
        <p:spPr>
          <a:xfrm>
            <a:off x="1325880" y="3557016"/>
            <a:ext cx="2377440" cy="59436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Module Code</a:t>
            </a:r>
            <a:endParaRPr lang="en-US" sz="1700" dirty="0"/>
          </a:p>
        </p:txBody>
      </p:sp>
      <p:sp>
        <p:nvSpPr>
          <p:cNvPr id="17" name="Text 12"/>
          <p:cNvSpPr/>
          <p:nvPr/>
        </p:nvSpPr>
        <p:spPr>
          <a:xfrm>
            <a:off x="3840480" y="3557016"/>
            <a:ext cx="7589520" cy="594360"/>
          </a:xfrm>
          <a:prstGeom prst="rect">
            <a:avLst/>
          </a:prstGeom>
          <a:noFill/>
          <a:ln/>
        </p:spPr>
        <p:txBody>
          <a:bodyPr wrap="square" rtlCol="0" anchor="ctr"/>
          <a:lstStyle/>
          <a:p>
            <a:pPr indent="0" marL="0">
              <a:buNone/>
            </a:pPr>
            <a:r>
              <a:rPr lang="en-US" sz="1700" dirty="0">
                <a:solidFill>
                  <a:srgbClr val="1B2733"/>
                </a:solidFill>
                <a:latin typeface="Calibri" pitchFamily="34" charset="0"/>
                <a:ea typeface="Calibri" pitchFamily="34" charset="-122"/>
                <a:cs typeface="Calibri" pitchFamily="34" charset="-120"/>
              </a:rPr>
              <a:t>BMHP6026</a:t>
            </a:r>
            <a:endParaRPr lang="en-US" sz="1700" dirty="0"/>
          </a:p>
        </p:txBody>
      </p:sp>
      <p:sp>
        <p:nvSpPr>
          <p:cNvPr id="18" name="Shape 13"/>
          <p:cNvSpPr/>
          <p:nvPr/>
        </p:nvSpPr>
        <p:spPr>
          <a:xfrm>
            <a:off x="3840480" y="4032504"/>
            <a:ext cx="7589520" cy="0"/>
          </a:xfrm>
          <a:prstGeom prst="line">
            <a:avLst/>
          </a:prstGeom>
          <a:noFill/>
          <a:ln w="19050">
            <a:solidFill>
              <a:srgbClr val="AFC2D2"/>
            </a:solidFill>
            <a:prstDash val="solid"/>
          </a:ln>
        </p:spPr>
      </p:sp>
      <p:sp>
        <p:nvSpPr>
          <p:cNvPr id="19" name="Shape 14"/>
          <p:cNvSpPr/>
          <p:nvPr/>
        </p:nvSpPr>
        <p:spPr>
          <a:xfrm>
            <a:off x="548640" y="4471416"/>
            <a:ext cx="594360" cy="594360"/>
          </a:xfrm>
          <a:prstGeom prst="ellipse">
            <a:avLst/>
          </a:prstGeom>
          <a:solidFill>
            <a:srgbClr val="1D5C8C"/>
          </a:solidFill>
          <a:ln/>
        </p:spPr>
      </p:sp>
      <p:pic>
        <p:nvPicPr>
          <p:cNvPr id="20" name="Image 3" descr="/home/claude/nhs_deck/images/chart.png">    </p:cNvPr>
          <p:cNvPicPr>
            <a:picLocks noChangeAspect="1"/>
          </p:cNvPicPr>
          <p:nvPr/>
        </p:nvPicPr>
        <p:blipFill>
          <a:blip r:embed="rId4"/>
          <a:stretch>
            <a:fillRect/>
          </a:stretch>
        </p:blipFill>
        <p:spPr>
          <a:xfrm>
            <a:off x="625907" y="4548683"/>
            <a:ext cx="439826" cy="439826"/>
          </a:xfrm>
          <a:prstGeom prst="rect">
            <a:avLst/>
          </a:prstGeom>
        </p:spPr>
      </p:pic>
      <p:sp>
        <p:nvSpPr>
          <p:cNvPr id="21" name="Text 15"/>
          <p:cNvSpPr/>
          <p:nvPr/>
        </p:nvSpPr>
        <p:spPr>
          <a:xfrm>
            <a:off x="1325880" y="4453128"/>
            <a:ext cx="2377440" cy="59436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Assignment Title</a:t>
            </a:r>
            <a:endParaRPr lang="en-US" sz="1700" dirty="0"/>
          </a:p>
        </p:txBody>
      </p:sp>
      <p:sp>
        <p:nvSpPr>
          <p:cNvPr id="22" name="Text 16"/>
          <p:cNvSpPr/>
          <p:nvPr/>
        </p:nvSpPr>
        <p:spPr>
          <a:xfrm>
            <a:off x="3840480" y="4453128"/>
            <a:ext cx="7589520" cy="594360"/>
          </a:xfrm>
          <a:prstGeom prst="rect">
            <a:avLst/>
          </a:prstGeom>
          <a:noFill/>
          <a:ln/>
        </p:spPr>
        <p:txBody>
          <a:bodyPr wrap="square" rtlCol="0" anchor="ctr"/>
          <a:lstStyle/>
          <a:p>
            <a:pPr indent="0" marL="0">
              <a:buNone/>
            </a:pPr>
            <a:r>
              <a:rPr lang="en-US" sz="1700" dirty="0">
                <a:solidFill>
                  <a:srgbClr val="1B2733"/>
                </a:solidFill>
                <a:latin typeface="Calibri" pitchFamily="34" charset="0"/>
                <a:ea typeface="Calibri" pitchFamily="34" charset="-122"/>
                <a:cs typeface="Calibri" pitchFamily="34" charset="-120"/>
              </a:rPr>
              <a:t>Presentation</a:t>
            </a:r>
            <a:endParaRPr lang="en-US" sz="1700" dirty="0"/>
          </a:p>
        </p:txBody>
      </p:sp>
      <p:sp>
        <p:nvSpPr>
          <p:cNvPr id="23" name="Shape 17"/>
          <p:cNvSpPr/>
          <p:nvPr/>
        </p:nvSpPr>
        <p:spPr>
          <a:xfrm>
            <a:off x="3840480" y="4928616"/>
            <a:ext cx="7589520" cy="0"/>
          </a:xfrm>
          <a:prstGeom prst="line">
            <a:avLst/>
          </a:prstGeom>
          <a:noFill/>
          <a:ln w="19050">
            <a:solidFill>
              <a:srgbClr val="AFC2D2"/>
            </a:solidFill>
            <a:prstDash val="solid"/>
          </a:ln>
        </p:spPr>
      </p:sp>
      <p:sp>
        <p:nvSpPr>
          <p:cNvPr id="24" name="Shape 18"/>
          <p:cNvSpPr/>
          <p:nvPr/>
        </p:nvSpPr>
        <p:spPr>
          <a:xfrm>
            <a:off x="548640" y="5367528"/>
            <a:ext cx="594360" cy="594360"/>
          </a:xfrm>
          <a:prstGeom prst="ellipse">
            <a:avLst/>
          </a:prstGeom>
          <a:solidFill>
            <a:srgbClr val="1D5C8C"/>
          </a:solidFill>
          <a:ln/>
        </p:spPr>
      </p:sp>
      <p:pic>
        <p:nvPicPr>
          <p:cNvPr id="25" name="Image 4" descr="/home/claude/nhs_deck/images/calendar.png">    </p:cNvPr>
          <p:cNvPicPr>
            <a:picLocks noChangeAspect="1"/>
          </p:cNvPicPr>
          <p:nvPr/>
        </p:nvPicPr>
        <p:blipFill>
          <a:blip r:embed="rId5"/>
          <a:stretch>
            <a:fillRect/>
          </a:stretch>
        </p:blipFill>
        <p:spPr>
          <a:xfrm>
            <a:off x="625907" y="5444795"/>
            <a:ext cx="439826" cy="439826"/>
          </a:xfrm>
          <a:prstGeom prst="rect">
            <a:avLst/>
          </a:prstGeom>
        </p:spPr>
      </p:pic>
      <p:sp>
        <p:nvSpPr>
          <p:cNvPr id="26" name="Text 19"/>
          <p:cNvSpPr/>
          <p:nvPr/>
        </p:nvSpPr>
        <p:spPr>
          <a:xfrm>
            <a:off x="1325880" y="5349240"/>
            <a:ext cx="2377440" cy="59436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Lecturer Name</a:t>
            </a:r>
            <a:endParaRPr lang="en-US" sz="1700" dirty="0"/>
          </a:p>
        </p:txBody>
      </p:sp>
      <p:sp>
        <p:nvSpPr>
          <p:cNvPr id="27" name="Text 20"/>
          <p:cNvSpPr/>
          <p:nvPr/>
        </p:nvSpPr>
        <p:spPr>
          <a:xfrm>
            <a:off x="3840480" y="5349240"/>
            <a:ext cx="7589520" cy="594360"/>
          </a:xfrm>
          <a:prstGeom prst="rect">
            <a:avLst/>
          </a:prstGeom>
          <a:noFill/>
          <a:ln/>
        </p:spPr>
        <p:txBody>
          <a:bodyPr wrap="square" rtlCol="0" anchor="ctr"/>
          <a:lstStyle/>
          <a:p>
            <a:pPr indent="0" marL="0">
              <a:buNone/>
            </a:pPr>
            <a:r>
              <a:rPr lang="en-US" sz="1700" dirty="0">
                <a:solidFill>
                  <a:srgbClr val="1B2733"/>
                </a:solidFill>
                <a:latin typeface="Calibri" pitchFamily="34" charset="0"/>
                <a:ea typeface="Calibri" pitchFamily="34" charset="-122"/>
                <a:cs typeface="Calibri" pitchFamily="34" charset="-120"/>
              </a:rPr>
              <a:t>Martin Svejda</a:t>
            </a:r>
            <a:endParaRPr lang="en-US" sz="1700" dirty="0"/>
          </a:p>
        </p:txBody>
      </p:sp>
      <p:sp>
        <p:nvSpPr>
          <p:cNvPr id="28" name="Shape 21"/>
          <p:cNvSpPr/>
          <p:nvPr/>
        </p:nvSpPr>
        <p:spPr>
          <a:xfrm>
            <a:off x="3840480" y="5824728"/>
            <a:ext cx="7589520" cy="0"/>
          </a:xfrm>
          <a:prstGeom prst="line">
            <a:avLst/>
          </a:prstGeom>
          <a:noFill/>
          <a:ln w="19050">
            <a:solidFill>
              <a:srgbClr val="AFC2D2"/>
            </a:solidFill>
            <a:prstDash val="solid"/>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B"/>
        </a:solidFill>
      </p:bgPr>
    </p:bg>
    <p:spTree>
      <p:nvGrpSpPr>
        <p:cNvPr id="1" name=""/>
        <p:cNvGrpSpPr/>
        <p:nvPr/>
      </p:nvGrpSpPr>
      <p:grpSpPr>
        <a:xfrm>
          <a:off x="0" y="0"/>
          <a:ext cx="0" cy="0"/>
          <a:chOff x="0" y="0"/>
          <a:chExt cx="0" cy="0"/>
        </a:xfrm>
      </p:grpSpPr>
      <p:sp>
        <p:nvSpPr>
          <p:cNvPr id="2" name="Text 0"/>
          <p:cNvSpPr/>
          <p:nvPr/>
        </p:nvSpPr>
        <p:spPr>
          <a:xfrm>
            <a:off x="548640" y="411480"/>
            <a:ext cx="10058400" cy="685800"/>
          </a:xfrm>
          <a:prstGeom prst="rect">
            <a:avLst/>
          </a:prstGeom>
          <a:noFill/>
          <a:ln/>
        </p:spPr>
        <p:txBody>
          <a:bodyPr wrap="square" rtlCol="0" anchor="ctr"/>
          <a:lstStyle/>
          <a:p>
            <a:pPr indent="0" marL="0">
              <a:buNone/>
            </a:pPr>
            <a:r>
              <a:rPr lang="en-US" sz="3800" b="1" dirty="0">
                <a:solidFill>
                  <a:srgbClr val="132A46"/>
                </a:solidFill>
                <a:latin typeface="Cambria" pitchFamily="34" charset="0"/>
                <a:ea typeface="Cambria" pitchFamily="34" charset="-122"/>
                <a:cs typeface="Cambria" pitchFamily="34" charset="-120"/>
              </a:rPr>
              <a:t>Introduction</a:t>
            </a:r>
            <a:endParaRPr lang="en-US" sz="3800" dirty="0"/>
          </a:p>
        </p:txBody>
      </p:sp>
      <p:sp>
        <p:nvSpPr>
          <p:cNvPr id="3" name="Text 1"/>
          <p:cNvSpPr/>
          <p:nvPr/>
        </p:nvSpPr>
        <p:spPr>
          <a:xfrm>
            <a:off x="548640" y="1188720"/>
            <a:ext cx="10789920" cy="777240"/>
          </a:xfrm>
          <a:prstGeom prst="rect">
            <a:avLst/>
          </a:prstGeom>
          <a:noFill/>
          <a:ln/>
        </p:spPr>
        <p:txBody>
          <a:bodyPr wrap="square" rtlCol="0" anchor="ctr"/>
          <a:lstStyle/>
          <a:p>
            <a:pPr indent="0" marL="0">
              <a:lnSpc>
                <a:spcPct val="120000"/>
              </a:lnSpc>
              <a:buNone/>
            </a:pPr>
            <a:r>
              <a:rPr lang="en-US" sz="1700" dirty="0">
                <a:solidFill>
                  <a:srgbClr val="1B2733"/>
                </a:solidFill>
                <a:latin typeface="Calibri" pitchFamily="34" charset="0"/>
                <a:ea typeface="Calibri" pitchFamily="34" charset="-122"/>
                <a:cs typeface="Calibri" pitchFamily="34" charset="-120"/>
              </a:rPr>
              <a:t>The NHS App is a new way for people to use NHS services online. It started in 2018. It lets people order medicine, book appointments, and check parts of their health record from their phone.</a:t>
            </a:r>
            <a:endParaRPr lang="en-US" sz="1700" dirty="0"/>
          </a:p>
        </p:txBody>
      </p:sp>
      <p:sp>
        <p:nvSpPr>
          <p:cNvPr id="4" name="Shape 2"/>
          <p:cNvSpPr/>
          <p:nvPr/>
        </p:nvSpPr>
        <p:spPr>
          <a:xfrm>
            <a:off x="548640" y="2148840"/>
            <a:ext cx="5486400" cy="3977640"/>
          </a:xfrm>
          <a:prstGeom prst="roundRect">
            <a:avLst>
              <a:gd name="adj" fmla="val 2299"/>
            </a:avLst>
          </a:prstGeom>
          <a:solidFill>
            <a:srgbClr val="FFFFFF"/>
          </a:solidFill>
          <a:ln w="12700">
            <a:solidFill>
              <a:srgbClr val="DCE4EA"/>
            </a:solidFill>
            <a:prstDash val="solid"/>
          </a:ln>
          <a:effectLst>
            <a:outerShdw sx="100000" sy="100000" kx="0" ky="0" algn="bl" rotWithShape="0" blurRad="76200" dist="25400" dir="5400000">
              <a:srgbClr val="1B2733">
                <a:alpha val="12000"/>
              </a:srgbClr>
            </a:outerShdw>
          </a:effectLst>
        </p:spPr>
      </p:sp>
      <p:sp>
        <p:nvSpPr>
          <p:cNvPr id="5" name="Shape 3"/>
          <p:cNvSpPr/>
          <p:nvPr/>
        </p:nvSpPr>
        <p:spPr>
          <a:xfrm>
            <a:off x="822960" y="2395728"/>
            <a:ext cx="777240" cy="777240"/>
          </a:xfrm>
          <a:prstGeom prst="ellipse">
            <a:avLst/>
          </a:prstGeom>
          <a:solidFill>
            <a:srgbClr val="1D5C8C"/>
          </a:solidFill>
          <a:ln/>
        </p:spPr>
      </p:sp>
      <p:pic>
        <p:nvPicPr>
          <p:cNvPr id="6" name="Image 0" descr="/home/claude/nhs_deck/images/mobile.png">    </p:cNvPr>
          <p:cNvPicPr>
            <a:picLocks noChangeAspect="1"/>
          </p:cNvPicPr>
          <p:nvPr/>
        </p:nvPicPr>
        <p:blipFill>
          <a:blip r:embed="rId1"/>
          <a:stretch>
            <a:fillRect/>
          </a:stretch>
        </p:blipFill>
        <p:spPr>
          <a:xfrm>
            <a:off x="924001" y="2496769"/>
            <a:ext cx="575158" cy="575158"/>
          </a:xfrm>
          <a:prstGeom prst="rect">
            <a:avLst/>
          </a:prstGeom>
        </p:spPr>
      </p:pic>
      <p:sp>
        <p:nvSpPr>
          <p:cNvPr id="7" name="Text 4"/>
          <p:cNvSpPr/>
          <p:nvPr/>
        </p:nvSpPr>
        <p:spPr>
          <a:xfrm>
            <a:off x="1737360" y="2450592"/>
            <a:ext cx="4114800" cy="640080"/>
          </a:xfrm>
          <a:prstGeom prst="rect">
            <a:avLst/>
          </a:prstGeom>
          <a:noFill/>
          <a:ln/>
        </p:spPr>
        <p:txBody>
          <a:bodyPr wrap="square" rtlCol="0" anchor="ctr"/>
          <a:lstStyle/>
          <a:p>
            <a:pPr indent="0" marL="0">
              <a:buNone/>
            </a:pPr>
            <a:r>
              <a:rPr lang="en-US" sz="1800" b="1" dirty="0">
                <a:solidFill>
                  <a:srgbClr val="132A46"/>
                </a:solidFill>
                <a:latin typeface="Calibri" pitchFamily="34" charset="0"/>
                <a:ea typeface="Calibri" pitchFamily="34" charset="-122"/>
                <a:cs typeface="Calibri" pitchFamily="34" charset="-120"/>
              </a:rPr>
              <a:t>What Can You Do In The App?</a:t>
            </a:r>
            <a:endParaRPr lang="en-US" sz="1800" dirty="0"/>
          </a:p>
        </p:txBody>
      </p:sp>
      <p:sp>
        <p:nvSpPr>
          <p:cNvPr id="8" name="Shape 5"/>
          <p:cNvSpPr/>
          <p:nvPr/>
        </p:nvSpPr>
        <p:spPr>
          <a:xfrm>
            <a:off x="868680" y="3374136"/>
            <a:ext cx="146304" cy="146304"/>
          </a:xfrm>
          <a:prstGeom prst="ellipse">
            <a:avLst/>
          </a:prstGeom>
          <a:solidFill>
            <a:srgbClr val="5FA8D3"/>
          </a:solidFill>
          <a:ln/>
        </p:spPr>
      </p:sp>
      <p:sp>
        <p:nvSpPr>
          <p:cNvPr id="9" name="Text 6"/>
          <p:cNvSpPr/>
          <p:nvPr/>
        </p:nvSpPr>
        <p:spPr>
          <a:xfrm>
            <a:off x="1143000" y="3227832"/>
            <a:ext cx="4663440" cy="365760"/>
          </a:xfrm>
          <a:prstGeom prst="rect">
            <a:avLst/>
          </a:prstGeom>
          <a:noFill/>
          <a:ln/>
        </p:spPr>
        <p:txBody>
          <a:bodyPr wrap="square" rtlCol="0" anchor="ctr"/>
          <a:lstStyle/>
          <a:p>
            <a:pPr indent="0" marL="0">
              <a:buNone/>
            </a:pPr>
            <a:r>
              <a:rPr lang="en-US" sz="1550" dirty="0">
                <a:solidFill>
                  <a:srgbClr val="1B2733"/>
                </a:solidFill>
                <a:latin typeface="Calibri" pitchFamily="34" charset="0"/>
                <a:ea typeface="Calibri" pitchFamily="34" charset="-122"/>
                <a:cs typeface="Calibri" pitchFamily="34" charset="-120"/>
              </a:rPr>
              <a:t>Order repeat medicine</a:t>
            </a:r>
            <a:endParaRPr lang="en-US" sz="1550" dirty="0"/>
          </a:p>
        </p:txBody>
      </p:sp>
      <p:sp>
        <p:nvSpPr>
          <p:cNvPr id="10" name="Shape 7"/>
          <p:cNvSpPr/>
          <p:nvPr/>
        </p:nvSpPr>
        <p:spPr>
          <a:xfrm>
            <a:off x="868680" y="3831336"/>
            <a:ext cx="146304" cy="146304"/>
          </a:xfrm>
          <a:prstGeom prst="ellipse">
            <a:avLst/>
          </a:prstGeom>
          <a:solidFill>
            <a:srgbClr val="5FA8D3"/>
          </a:solidFill>
          <a:ln/>
        </p:spPr>
      </p:sp>
      <p:sp>
        <p:nvSpPr>
          <p:cNvPr id="11" name="Text 8"/>
          <p:cNvSpPr/>
          <p:nvPr/>
        </p:nvSpPr>
        <p:spPr>
          <a:xfrm>
            <a:off x="1143000" y="3685032"/>
            <a:ext cx="4663440" cy="365760"/>
          </a:xfrm>
          <a:prstGeom prst="rect">
            <a:avLst/>
          </a:prstGeom>
          <a:noFill/>
          <a:ln/>
        </p:spPr>
        <p:txBody>
          <a:bodyPr wrap="square" rtlCol="0" anchor="ctr"/>
          <a:lstStyle/>
          <a:p>
            <a:pPr indent="0" marL="0">
              <a:buNone/>
            </a:pPr>
            <a:r>
              <a:rPr lang="en-US" sz="1550" dirty="0">
                <a:solidFill>
                  <a:srgbClr val="1B2733"/>
                </a:solidFill>
                <a:latin typeface="Calibri" pitchFamily="34" charset="0"/>
                <a:ea typeface="Calibri" pitchFamily="34" charset="-122"/>
                <a:cs typeface="Calibri" pitchFamily="34" charset="-120"/>
              </a:rPr>
              <a:t>Book and manage appointments</a:t>
            </a:r>
            <a:endParaRPr lang="en-US" sz="1550" dirty="0"/>
          </a:p>
        </p:txBody>
      </p:sp>
      <p:sp>
        <p:nvSpPr>
          <p:cNvPr id="12" name="Shape 9"/>
          <p:cNvSpPr/>
          <p:nvPr/>
        </p:nvSpPr>
        <p:spPr>
          <a:xfrm>
            <a:off x="868680" y="4288536"/>
            <a:ext cx="146304" cy="146304"/>
          </a:xfrm>
          <a:prstGeom prst="ellipse">
            <a:avLst/>
          </a:prstGeom>
          <a:solidFill>
            <a:srgbClr val="5FA8D3"/>
          </a:solidFill>
          <a:ln/>
        </p:spPr>
      </p:sp>
      <p:sp>
        <p:nvSpPr>
          <p:cNvPr id="13" name="Text 10"/>
          <p:cNvSpPr/>
          <p:nvPr/>
        </p:nvSpPr>
        <p:spPr>
          <a:xfrm>
            <a:off x="1143000" y="4142232"/>
            <a:ext cx="4663440" cy="365760"/>
          </a:xfrm>
          <a:prstGeom prst="rect">
            <a:avLst/>
          </a:prstGeom>
          <a:noFill/>
          <a:ln/>
        </p:spPr>
        <p:txBody>
          <a:bodyPr wrap="square" rtlCol="0" anchor="ctr"/>
          <a:lstStyle/>
          <a:p>
            <a:pPr indent="0" marL="0">
              <a:buNone/>
            </a:pPr>
            <a:r>
              <a:rPr lang="en-US" sz="1550" dirty="0">
                <a:solidFill>
                  <a:srgbClr val="1B2733"/>
                </a:solidFill>
                <a:latin typeface="Calibri" pitchFamily="34" charset="0"/>
                <a:ea typeface="Calibri" pitchFamily="34" charset="-122"/>
                <a:cs typeface="Calibri" pitchFamily="34" charset="-120"/>
              </a:rPr>
              <a:t>Use NHS 111 online</a:t>
            </a:r>
            <a:endParaRPr lang="en-US" sz="1550" dirty="0"/>
          </a:p>
        </p:txBody>
      </p:sp>
      <p:sp>
        <p:nvSpPr>
          <p:cNvPr id="14" name="Shape 11"/>
          <p:cNvSpPr/>
          <p:nvPr/>
        </p:nvSpPr>
        <p:spPr>
          <a:xfrm>
            <a:off x="868680" y="4745736"/>
            <a:ext cx="146304" cy="146304"/>
          </a:xfrm>
          <a:prstGeom prst="ellipse">
            <a:avLst/>
          </a:prstGeom>
          <a:solidFill>
            <a:srgbClr val="5FA8D3"/>
          </a:solidFill>
          <a:ln/>
        </p:spPr>
      </p:sp>
      <p:sp>
        <p:nvSpPr>
          <p:cNvPr id="15" name="Text 12"/>
          <p:cNvSpPr/>
          <p:nvPr/>
        </p:nvSpPr>
        <p:spPr>
          <a:xfrm>
            <a:off x="1143000" y="4599432"/>
            <a:ext cx="4663440" cy="365760"/>
          </a:xfrm>
          <a:prstGeom prst="rect">
            <a:avLst/>
          </a:prstGeom>
          <a:noFill/>
          <a:ln/>
        </p:spPr>
        <p:txBody>
          <a:bodyPr wrap="square" rtlCol="0" anchor="ctr"/>
          <a:lstStyle/>
          <a:p>
            <a:pPr indent="0" marL="0">
              <a:buNone/>
            </a:pPr>
            <a:r>
              <a:rPr lang="en-US" sz="1550" dirty="0">
                <a:solidFill>
                  <a:srgbClr val="1B2733"/>
                </a:solidFill>
                <a:latin typeface="Calibri" pitchFamily="34" charset="0"/>
                <a:ea typeface="Calibri" pitchFamily="34" charset="-122"/>
                <a:cs typeface="Calibri" pitchFamily="34" charset="-120"/>
              </a:rPr>
              <a:t>Set organ donation choices</a:t>
            </a:r>
            <a:endParaRPr lang="en-US" sz="1550" dirty="0"/>
          </a:p>
        </p:txBody>
      </p:sp>
      <p:sp>
        <p:nvSpPr>
          <p:cNvPr id="16" name="Shape 13"/>
          <p:cNvSpPr/>
          <p:nvPr/>
        </p:nvSpPr>
        <p:spPr>
          <a:xfrm>
            <a:off x="868680" y="5202936"/>
            <a:ext cx="146304" cy="146304"/>
          </a:xfrm>
          <a:prstGeom prst="ellipse">
            <a:avLst/>
          </a:prstGeom>
          <a:solidFill>
            <a:srgbClr val="5FA8D3"/>
          </a:solidFill>
          <a:ln/>
        </p:spPr>
      </p:sp>
      <p:sp>
        <p:nvSpPr>
          <p:cNvPr id="17" name="Text 14"/>
          <p:cNvSpPr/>
          <p:nvPr/>
        </p:nvSpPr>
        <p:spPr>
          <a:xfrm>
            <a:off x="1143000" y="5056632"/>
            <a:ext cx="4663440" cy="365760"/>
          </a:xfrm>
          <a:prstGeom prst="rect">
            <a:avLst/>
          </a:prstGeom>
          <a:noFill/>
          <a:ln/>
        </p:spPr>
        <p:txBody>
          <a:bodyPr wrap="square" rtlCol="0" anchor="ctr"/>
          <a:lstStyle/>
          <a:p>
            <a:pPr indent="0" marL="0">
              <a:buNone/>
            </a:pPr>
            <a:r>
              <a:rPr lang="en-US" sz="1550" dirty="0">
                <a:solidFill>
                  <a:srgbClr val="1B2733"/>
                </a:solidFill>
                <a:latin typeface="Calibri" pitchFamily="34" charset="0"/>
                <a:ea typeface="Calibri" pitchFamily="34" charset="-122"/>
                <a:cs typeface="Calibri" pitchFamily="34" charset="-120"/>
              </a:rPr>
              <a:t>Check vaccination records</a:t>
            </a:r>
            <a:endParaRPr lang="en-US" sz="1550" dirty="0"/>
          </a:p>
        </p:txBody>
      </p:sp>
      <p:sp>
        <p:nvSpPr>
          <p:cNvPr id="18" name="Shape 15"/>
          <p:cNvSpPr/>
          <p:nvPr/>
        </p:nvSpPr>
        <p:spPr>
          <a:xfrm>
            <a:off x="868680" y="5660136"/>
            <a:ext cx="146304" cy="146304"/>
          </a:xfrm>
          <a:prstGeom prst="ellipse">
            <a:avLst/>
          </a:prstGeom>
          <a:solidFill>
            <a:srgbClr val="5FA8D3"/>
          </a:solidFill>
          <a:ln/>
        </p:spPr>
      </p:sp>
      <p:sp>
        <p:nvSpPr>
          <p:cNvPr id="19" name="Text 16"/>
          <p:cNvSpPr/>
          <p:nvPr/>
        </p:nvSpPr>
        <p:spPr>
          <a:xfrm>
            <a:off x="1143000" y="5513832"/>
            <a:ext cx="4663440" cy="365760"/>
          </a:xfrm>
          <a:prstGeom prst="rect">
            <a:avLst/>
          </a:prstGeom>
          <a:noFill/>
          <a:ln/>
        </p:spPr>
        <p:txBody>
          <a:bodyPr wrap="square" rtlCol="0" anchor="ctr"/>
          <a:lstStyle/>
          <a:p>
            <a:pPr indent="0" marL="0">
              <a:buNone/>
            </a:pPr>
            <a:r>
              <a:rPr lang="en-US" sz="1550" dirty="0">
                <a:solidFill>
                  <a:srgbClr val="1B2733"/>
                </a:solidFill>
                <a:latin typeface="Calibri" pitchFamily="34" charset="0"/>
                <a:ea typeface="Calibri" pitchFamily="34" charset="-122"/>
                <a:cs typeface="Calibri" pitchFamily="34" charset="-120"/>
              </a:rPr>
              <a:t>View parts of your GP record</a:t>
            </a:r>
            <a:endParaRPr lang="en-US" sz="1550" dirty="0"/>
          </a:p>
        </p:txBody>
      </p:sp>
      <p:sp>
        <p:nvSpPr>
          <p:cNvPr id="20" name="Shape 17"/>
          <p:cNvSpPr/>
          <p:nvPr/>
        </p:nvSpPr>
        <p:spPr>
          <a:xfrm>
            <a:off x="6263640" y="2148840"/>
            <a:ext cx="5349240" cy="3977640"/>
          </a:xfrm>
          <a:prstGeom prst="roundRect">
            <a:avLst>
              <a:gd name="adj" fmla="val 2299"/>
            </a:avLst>
          </a:prstGeom>
          <a:solidFill>
            <a:srgbClr val="132A46"/>
          </a:solidFill>
          <a:ln/>
        </p:spPr>
      </p:sp>
      <p:sp>
        <p:nvSpPr>
          <p:cNvPr id="21" name="Shape 18"/>
          <p:cNvSpPr/>
          <p:nvPr/>
        </p:nvSpPr>
        <p:spPr>
          <a:xfrm>
            <a:off x="6537960" y="2395728"/>
            <a:ext cx="777240" cy="777240"/>
          </a:xfrm>
          <a:prstGeom prst="ellipse">
            <a:avLst/>
          </a:prstGeom>
          <a:solidFill>
            <a:srgbClr val="E8734A"/>
          </a:solidFill>
          <a:ln/>
        </p:spPr>
      </p:sp>
      <p:pic>
        <p:nvPicPr>
          <p:cNvPr id="22" name="Image 1" descr="/home/claude/nhs_deck/images/star.png">    </p:cNvPr>
          <p:cNvPicPr>
            <a:picLocks noChangeAspect="1"/>
          </p:cNvPicPr>
          <p:nvPr/>
        </p:nvPicPr>
        <p:blipFill>
          <a:blip r:embed="rId2"/>
          <a:stretch>
            <a:fillRect/>
          </a:stretch>
        </p:blipFill>
        <p:spPr>
          <a:xfrm>
            <a:off x="6639001" y="2496769"/>
            <a:ext cx="575158" cy="575158"/>
          </a:xfrm>
          <a:prstGeom prst="rect">
            <a:avLst/>
          </a:prstGeom>
        </p:spPr>
      </p:pic>
      <p:sp>
        <p:nvSpPr>
          <p:cNvPr id="23" name="Text 19"/>
          <p:cNvSpPr/>
          <p:nvPr/>
        </p:nvSpPr>
        <p:spPr>
          <a:xfrm>
            <a:off x="7452360" y="2450592"/>
            <a:ext cx="3931920" cy="457200"/>
          </a:xfrm>
          <a:prstGeom prst="rect">
            <a:avLst/>
          </a:prstGeom>
          <a:noFill/>
          <a:ln/>
        </p:spPr>
        <p:txBody>
          <a:bodyPr wrap="square" rtlCol="0" anchor="ctr"/>
          <a:lstStyle/>
          <a:p>
            <a:pPr indent="0" marL="0">
              <a:buNone/>
            </a:pPr>
            <a:r>
              <a:rPr lang="en-US" sz="1800" b="1" dirty="0">
                <a:solidFill>
                  <a:srgbClr val="FFFFFF"/>
                </a:solidFill>
                <a:latin typeface="Calibri" pitchFamily="34" charset="0"/>
                <a:ea typeface="Calibri" pitchFamily="34" charset="-122"/>
                <a:cs typeface="Calibri" pitchFamily="34" charset="-120"/>
              </a:rPr>
              <a:t>Why Does This Matter?</a:t>
            </a:r>
            <a:endParaRPr lang="en-US" sz="1800" dirty="0"/>
          </a:p>
        </p:txBody>
      </p:sp>
      <p:sp>
        <p:nvSpPr>
          <p:cNvPr id="24" name="Text 20"/>
          <p:cNvSpPr/>
          <p:nvPr/>
        </p:nvSpPr>
        <p:spPr>
          <a:xfrm>
            <a:off x="6537960" y="3337560"/>
            <a:ext cx="4754880" cy="594360"/>
          </a:xfrm>
          <a:prstGeom prst="rect">
            <a:avLst/>
          </a:prstGeom>
          <a:noFill/>
          <a:ln/>
        </p:spPr>
        <p:txBody>
          <a:bodyPr wrap="square" rtlCol="0" anchor="ctr"/>
          <a:lstStyle/>
          <a:p>
            <a:pPr indent="0" marL="0">
              <a:lnSpc>
                <a:spcPct val="115000"/>
              </a:lnSpc>
              <a:buNone/>
            </a:pPr>
            <a:r>
              <a:rPr lang="en-US" sz="1450" dirty="0">
                <a:solidFill>
                  <a:srgbClr val="DCE9F3"/>
                </a:solidFill>
                <a:latin typeface="Calibri" pitchFamily="34" charset="0"/>
                <a:ea typeface="Calibri" pitchFamily="34" charset="-122"/>
                <a:cs typeface="Calibri" pitchFamily="34" charset="-120"/>
              </a:rPr>
              <a:t>The NHS wants more digital services to help people get care faster.</a:t>
            </a:r>
            <a:endParaRPr lang="en-US" sz="1450" dirty="0"/>
          </a:p>
        </p:txBody>
      </p:sp>
      <p:sp>
        <p:nvSpPr>
          <p:cNvPr id="25" name="Text 21"/>
          <p:cNvSpPr/>
          <p:nvPr/>
        </p:nvSpPr>
        <p:spPr>
          <a:xfrm>
            <a:off x="6537960" y="3904488"/>
            <a:ext cx="4754880" cy="274320"/>
          </a:xfrm>
          <a:prstGeom prst="rect">
            <a:avLst/>
          </a:prstGeom>
          <a:noFill/>
          <a:ln/>
        </p:spPr>
        <p:txBody>
          <a:bodyPr wrap="square" rtlCol="0" anchor="ctr"/>
          <a:lstStyle/>
          <a:p>
            <a:pPr indent="0" marL="0">
              <a:buNone/>
            </a:pPr>
            <a:r>
              <a:rPr lang="en-US" sz="1200" i="1" dirty="0">
                <a:solidFill>
                  <a:srgbClr val="5FA8D3"/>
                </a:solidFill>
                <a:latin typeface="Calibri" pitchFamily="34" charset="0"/>
                <a:ea typeface="Calibri" pitchFamily="34" charset="-122"/>
                <a:cs typeface="Calibri" pitchFamily="34" charset="-120"/>
              </a:rPr>
              <a:t>Davis &amp; Hobbs, 2022</a:t>
            </a:r>
            <a:endParaRPr lang="en-US" sz="1200" dirty="0"/>
          </a:p>
        </p:txBody>
      </p:sp>
      <p:sp>
        <p:nvSpPr>
          <p:cNvPr id="26" name="Text 22"/>
          <p:cNvSpPr/>
          <p:nvPr/>
        </p:nvSpPr>
        <p:spPr>
          <a:xfrm>
            <a:off x="6537960" y="4233672"/>
            <a:ext cx="4754880" cy="594360"/>
          </a:xfrm>
          <a:prstGeom prst="rect">
            <a:avLst/>
          </a:prstGeom>
          <a:noFill/>
          <a:ln/>
        </p:spPr>
        <p:txBody>
          <a:bodyPr wrap="square" rtlCol="0" anchor="ctr"/>
          <a:lstStyle/>
          <a:p>
            <a:pPr indent="0" marL="0">
              <a:lnSpc>
                <a:spcPct val="115000"/>
              </a:lnSpc>
              <a:buNone/>
            </a:pPr>
            <a:r>
              <a:rPr lang="en-US" sz="1450" dirty="0">
                <a:solidFill>
                  <a:srgbClr val="DCE9F3"/>
                </a:solidFill>
                <a:latin typeface="Calibri" pitchFamily="34" charset="0"/>
                <a:ea typeface="Calibri" pitchFamily="34" charset="-122"/>
                <a:cs typeface="Calibri" pitchFamily="34" charset="-120"/>
              </a:rPr>
              <a:t>Good NHS care now means good digital access and good digital leaders.</a:t>
            </a:r>
            <a:endParaRPr lang="en-US" sz="1450" dirty="0"/>
          </a:p>
        </p:txBody>
      </p:sp>
      <p:sp>
        <p:nvSpPr>
          <p:cNvPr id="27" name="Text 23"/>
          <p:cNvSpPr/>
          <p:nvPr/>
        </p:nvSpPr>
        <p:spPr>
          <a:xfrm>
            <a:off x="6537960" y="4800600"/>
            <a:ext cx="4754880" cy="274320"/>
          </a:xfrm>
          <a:prstGeom prst="rect">
            <a:avLst/>
          </a:prstGeom>
          <a:noFill/>
          <a:ln/>
        </p:spPr>
        <p:txBody>
          <a:bodyPr wrap="square" rtlCol="0" anchor="ctr"/>
          <a:lstStyle/>
          <a:p>
            <a:pPr indent="0" marL="0">
              <a:buNone/>
            </a:pPr>
            <a:r>
              <a:rPr lang="en-US" sz="1200" i="1" dirty="0">
                <a:solidFill>
                  <a:srgbClr val="5FA8D3"/>
                </a:solidFill>
                <a:latin typeface="Calibri" pitchFamily="34" charset="0"/>
                <a:ea typeface="Calibri" pitchFamily="34" charset="-122"/>
                <a:cs typeface="Calibri" pitchFamily="34" charset="-120"/>
              </a:rPr>
              <a:t>Acharya et al., 2024</a:t>
            </a:r>
            <a:endParaRPr lang="en-US" sz="1200" dirty="0"/>
          </a:p>
        </p:txBody>
      </p:sp>
      <p:sp>
        <p:nvSpPr>
          <p:cNvPr id="28" name="Text 24"/>
          <p:cNvSpPr/>
          <p:nvPr/>
        </p:nvSpPr>
        <p:spPr>
          <a:xfrm>
            <a:off x="6537960" y="5129784"/>
            <a:ext cx="4754880" cy="594360"/>
          </a:xfrm>
          <a:prstGeom prst="rect">
            <a:avLst/>
          </a:prstGeom>
          <a:noFill/>
          <a:ln/>
        </p:spPr>
        <p:txBody>
          <a:bodyPr wrap="square" rtlCol="0" anchor="ctr"/>
          <a:lstStyle/>
          <a:p>
            <a:pPr indent="0" marL="0">
              <a:lnSpc>
                <a:spcPct val="115000"/>
              </a:lnSpc>
              <a:buNone/>
            </a:pPr>
            <a:r>
              <a:rPr lang="en-US" sz="1450" dirty="0">
                <a:solidFill>
                  <a:srgbClr val="DCE9F3"/>
                </a:solidFill>
                <a:latin typeface="Calibri" pitchFamily="34" charset="0"/>
                <a:ea typeface="Calibri" pitchFamily="34" charset="-122"/>
                <a:cs typeface="Calibri" pitchFamily="34" charset="-120"/>
              </a:rPr>
              <a:t>New tech can fail if it does not fit how staff and patients actually work.</a:t>
            </a:r>
            <a:endParaRPr lang="en-US" sz="1450" dirty="0"/>
          </a:p>
        </p:txBody>
      </p:sp>
      <p:sp>
        <p:nvSpPr>
          <p:cNvPr id="29" name="Text 25"/>
          <p:cNvSpPr/>
          <p:nvPr/>
        </p:nvSpPr>
        <p:spPr>
          <a:xfrm>
            <a:off x="6537960" y="5696712"/>
            <a:ext cx="4754880" cy="274320"/>
          </a:xfrm>
          <a:prstGeom prst="rect">
            <a:avLst/>
          </a:prstGeom>
          <a:noFill/>
          <a:ln/>
        </p:spPr>
        <p:txBody>
          <a:bodyPr wrap="square" rtlCol="0" anchor="ctr"/>
          <a:lstStyle/>
          <a:p>
            <a:pPr indent="0" marL="0">
              <a:buNone/>
            </a:pPr>
            <a:r>
              <a:rPr lang="en-US" sz="1200" i="1" dirty="0">
                <a:solidFill>
                  <a:srgbClr val="5FA8D3"/>
                </a:solidFill>
                <a:latin typeface="Calibri" pitchFamily="34" charset="0"/>
                <a:ea typeface="Calibri" pitchFamily="34" charset="-122"/>
                <a:cs typeface="Calibri" pitchFamily="34" charset="-120"/>
              </a:rPr>
              <a:t>Greenhalgh et al., 2017</a:t>
            </a:r>
            <a:endParaRPr lang="en-US" sz="1200" dirty="0"/>
          </a:p>
        </p:txBody>
      </p:sp>
      <p:sp>
        <p:nvSpPr>
          <p:cNvPr id="30" name="Text 26"/>
          <p:cNvSpPr/>
          <p:nvPr/>
        </p:nvSpPr>
        <p:spPr>
          <a:xfrm>
            <a:off x="548640" y="6263640"/>
            <a:ext cx="11064240" cy="320040"/>
          </a:xfrm>
          <a:prstGeom prst="rect">
            <a:avLst/>
          </a:prstGeom>
          <a:noFill/>
          <a:ln/>
        </p:spPr>
        <p:txBody>
          <a:bodyPr wrap="square" rtlCol="0" anchor="ctr"/>
          <a:lstStyle/>
          <a:p>
            <a:pPr algn="l" indent="0" marL="0">
              <a:buNone/>
            </a:pPr>
            <a:r>
              <a:rPr lang="en-US" sz="1200" i="1" dirty="0">
                <a:solidFill>
                  <a:srgbClr val="5B6B7A"/>
                </a:solidFill>
                <a:latin typeface="Calibri" pitchFamily="34" charset="0"/>
                <a:ea typeface="Calibri" pitchFamily="34" charset="-122"/>
                <a:cs typeface="Calibri" pitchFamily="34" charset="-120"/>
              </a:rPr>
              <a:t>Sources: Reidy et al. (2025); Davis &amp; Hobbs (2022); Acharya et al. (2024); Greenhalgh et al. (2017)</a:t>
            </a:r>
            <a:endParaRPr lang="en-US" sz="1200" dirty="0"/>
          </a:p>
        </p:txBody>
      </p:sp>
      <p:sp>
        <p:nvSpPr>
          <p:cNvPr id="31" name="Text 27"/>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5B6B7A"/>
                </a:solidFill>
                <a:latin typeface="Calibri" pitchFamily="34" charset="0"/>
                <a:ea typeface="Calibri" pitchFamily="34" charset="-122"/>
                <a:cs typeface="Calibri" pitchFamily="34" charset="-120"/>
              </a:rPr>
              <a:t>03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411480"/>
            <a:ext cx="7315200" cy="365760"/>
          </a:xfrm>
          <a:prstGeom prst="rect">
            <a:avLst/>
          </a:prstGeom>
          <a:noFill/>
          <a:ln/>
        </p:spPr>
        <p:txBody>
          <a:bodyPr wrap="square" rtlCol="0" anchor="ctr"/>
          <a:lstStyle/>
          <a:p>
            <a:pPr indent="0" marL="0">
              <a:buNone/>
            </a:pPr>
            <a:r>
              <a:rPr lang="en-US" sz="1500" b="1" spc="150" kern="0" dirty="0">
                <a:solidFill>
                  <a:srgbClr val="5FA8D3"/>
                </a:solidFill>
                <a:latin typeface="Calibri" pitchFamily="34" charset="0"/>
                <a:ea typeface="Calibri" pitchFamily="34" charset="-122"/>
                <a:cs typeface="Calibri" pitchFamily="34" charset="-120"/>
              </a:rPr>
              <a:t>STAFF IMPACT</a:t>
            </a:r>
            <a:endParaRPr lang="en-US" sz="1500" dirty="0"/>
          </a:p>
        </p:txBody>
      </p:sp>
      <p:sp>
        <p:nvSpPr>
          <p:cNvPr id="3" name="Text 1"/>
          <p:cNvSpPr/>
          <p:nvPr/>
        </p:nvSpPr>
        <p:spPr>
          <a:xfrm>
            <a:off x="548640" y="749808"/>
            <a:ext cx="10515600" cy="685800"/>
          </a:xfrm>
          <a:prstGeom prst="rect">
            <a:avLst/>
          </a:prstGeom>
          <a:noFill/>
          <a:ln/>
        </p:spPr>
        <p:txBody>
          <a:bodyPr wrap="square" rtlCol="0" anchor="ctr"/>
          <a:lstStyle/>
          <a:p>
            <a:pPr indent="0" marL="0">
              <a:buNone/>
            </a:pPr>
            <a:r>
              <a:rPr lang="en-US" sz="3200" b="1" dirty="0">
                <a:solidFill>
                  <a:srgbClr val="132A46"/>
                </a:solidFill>
                <a:latin typeface="Cambria" pitchFamily="34" charset="0"/>
                <a:ea typeface="Cambria" pitchFamily="34" charset="-122"/>
                <a:cs typeface="Cambria" pitchFamily="34" charset="-120"/>
              </a:rPr>
              <a:t>It Saves Some Time — But Not Always</a:t>
            </a:r>
            <a:endParaRPr lang="en-US" sz="3200" dirty="0"/>
          </a:p>
        </p:txBody>
      </p:sp>
      <p:sp>
        <p:nvSpPr>
          <p:cNvPr id="4" name="Shape 2"/>
          <p:cNvSpPr/>
          <p:nvPr/>
        </p:nvSpPr>
        <p:spPr>
          <a:xfrm>
            <a:off x="9784080" y="457200"/>
            <a:ext cx="1371600" cy="1371600"/>
          </a:xfrm>
          <a:prstGeom prst="ellipse">
            <a:avLst/>
          </a:prstGeom>
          <a:solidFill>
            <a:srgbClr val="1D5C8C"/>
          </a:solidFill>
          <a:ln/>
        </p:spPr>
      </p:sp>
      <p:pic>
        <p:nvPicPr>
          <p:cNvPr id="5" name="Image 0" descr="/home/claude/nhs_deck/images/doctor.png">    </p:cNvPr>
          <p:cNvPicPr>
            <a:picLocks noChangeAspect="1"/>
          </p:cNvPicPr>
          <p:nvPr/>
        </p:nvPicPr>
        <p:blipFill>
          <a:blip r:embed="rId1"/>
          <a:stretch>
            <a:fillRect/>
          </a:stretch>
        </p:blipFill>
        <p:spPr>
          <a:xfrm>
            <a:off x="9962388" y="635508"/>
            <a:ext cx="1014984" cy="1014984"/>
          </a:xfrm>
          <a:prstGeom prst="rect">
            <a:avLst/>
          </a:prstGeom>
        </p:spPr>
      </p:pic>
      <p:sp>
        <p:nvSpPr>
          <p:cNvPr id="6" name="Shape 3"/>
          <p:cNvSpPr/>
          <p:nvPr/>
        </p:nvSpPr>
        <p:spPr>
          <a:xfrm>
            <a:off x="548640" y="1783080"/>
            <a:ext cx="10607040" cy="1417320"/>
          </a:xfrm>
          <a:prstGeom prst="roundRect">
            <a:avLst>
              <a:gd name="adj" fmla="val 6452"/>
            </a:avLst>
          </a:prstGeom>
          <a:solidFill>
            <a:srgbClr val="F7F9FB"/>
          </a:solidFill>
          <a:ln/>
        </p:spPr>
      </p:sp>
      <p:sp>
        <p:nvSpPr>
          <p:cNvPr id="7" name="Text 4"/>
          <p:cNvSpPr/>
          <p:nvPr/>
        </p:nvSpPr>
        <p:spPr>
          <a:xfrm>
            <a:off x="868680" y="1965960"/>
            <a:ext cx="10058400" cy="1097280"/>
          </a:xfrm>
          <a:prstGeom prst="rect">
            <a:avLst/>
          </a:prstGeom>
          <a:noFill/>
          <a:ln/>
        </p:spPr>
        <p:txBody>
          <a:bodyPr wrap="square" rtlCol="0" anchor="ctr"/>
          <a:lstStyle/>
          <a:p>
            <a:pPr indent="0" marL="0">
              <a:lnSpc>
                <a:spcPct val="125000"/>
              </a:lnSpc>
              <a:buNone/>
            </a:pPr>
            <a:r>
              <a:rPr lang="en-US" sz="1650" dirty="0">
                <a:solidFill>
                  <a:srgbClr val="1B2733"/>
                </a:solidFill>
                <a:latin typeface="Calibri" pitchFamily="34" charset="0"/>
                <a:ea typeface="Calibri" pitchFamily="34" charset="-122"/>
                <a:cs typeface="Calibri" pitchFamily="34" charset="-120"/>
              </a:rPr>
              <a:t>Patients can now order their own medicine and manage simple tasks online. This means staff get fewer phone calls for these small jobs.</a:t>
            </a:r>
            <a:endParaRPr lang="en-US" sz="1650" dirty="0"/>
          </a:p>
        </p:txBody>
      </p:sp>
      <p:sp>
        <p:nvSpPr>
          <p:cNvPr id="8" name="Text 5"/>
          <p:cNvSpPr/>
          <p:nvPr/>
        </p:nvSpPr>
        <p:spPr>
          <a:xfrm>
            <a:off x="548640" y="3383280"/>
            <a:ext cx="7315200" cy="41148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But there is a catch:</a:t>
            </a:r>
            <a:endParaRPr lang="en-US" sz="1700" dirty="0"/>
          </a:p>
        </p:txBody>
      </p:sp>
      <p:sp>
        <p:nvSpPr>
          <p:cNvPr id="9" name="Shape 6"/>
          <p:cNvSpPr/>
          <p:nvPr/>
        </p:nvSpPr>
        <p:spPr>
          <a:xfrm>
            <a:off x="548640" y="3931920"/>
            <a:ext cx="3429000" cy="2286000"/>
          </a:xfrm>
          <a:prstGeom prst="roundRect">
            <a:avLst>
              <a:gd name="adj" fmla="val 4000"/>
            </a:avLst>
          </a:prstGeom>
          <a:solidFill>
            <a:srgbClr val="F7F9FB"/>
          </a:solidFill>
          <a:ln w="12700">
            <a:solidFill>
              <a:srgbClr val="DCE4EA"/>
            </a:solidFill>
            <a:prstDash val="solid"/>
          </a:ln>
        </p:spPr>
      </p:sp>
      <p:sp>
        <p:nvSpPr>
          <p:cNvPr id="10" name="Text 7"/>
          <p:cNvSpPr/>
          <p:nvPr/>
        </p:nvSpPr>
        <p:spPr>
          <a:xfrm>
            <a:off x="777240" y="4114800"/>
            <a:ext cx="2971800" cy="594360"/>
          </a:xfrm>
          <a:prstGeom prst="rect">
            <a:avLst/>
          </a:prstGeom>
          <a:noFill/>
          <a:ln/>
        </p:spPr>
        <p:txBody>
          <a:bodyPr wrap="square" rtlCol="0" anchor="ctr"/>
          <a:lstStyle/>
          <a:p>
            <a:pPr indent="0" marL="0">
              <a:lnSpc>
                <a:spcPct val="110000"/>
              </a:lnSpc>
              <a:buNone/>
            </a:pPr>
            <a:r>
              <a:rPr lang="en-US" sz="1550" b="1" dirty="0">
                <a:solidFill>
                  <a:srgbClr val="132A46"/>
                </a:solidFill>
                <a:latin typeface="Calibri" pitchFamily="34" charset="0"/>
                <a:ea typeface="Calibri" pitchFamily="34" charset="-122"/>
                <a:cs typeface="Calibri" pitchFamily="34" charset="-120"/>
              </a:rPr>
              <a:t>Work Changes, It Doesn't Disappear</a:t>
            </a:r>
            <a:endParaRPr lang="en-US" sz="1550" dirty="0"/>
          </a:p>
        </p:txBody>
      </p:sp>
      <p:sp>
        <p:nvSpPr>
          <p:cNvPr id="11" name="Text 8"/>
          <p:cNvSpPr/>
          <p:nvPr/>
        </p:nvSpPr>
        <p:spPr>
          <a:xfrm>
            <a:off x="777240" y="4754880"/>
            <a:ext cx="2971800" cy="1097280"/>
          </a:xfrm>
          <a:prstGeom prst="rect">
            <a:avLst/>
          </a:prstGeom>
          <a:noFill/>
          <a:ln/>
        </p:spPr>
        <p:txBody>
          <a:bodyPr wrap="square" rtlCol="0" anchor="ctr"/>
          <a:lstStyle/>
          <a:p>
            <a:pPr indent="0" marL="0">
              <a:lnSpc>
                <a:spcPct val="120000"/>
              </a:lnSpc>
              <a:buNone/>
            </a:pPr>
            <a:r>
              <a:rPr lang="en-US" sz="1350" dirty="0">
                <a:solidFill>
                  <a:srgbClr val="1B2733"/>
                </a:solidFill>
                <a:latin typeface="Calibri" pitchFamily="34" charset="0"/>
                <a:ea typeface="Calibri" pitchFamily="34" charset="-122"/>
                <a:cs typeface="Calibri" pitchFamily="34" charset="-120"/>
              </a:rPr>
              <a:t>Staff spend less time on calls, but more time helping patients who get stuck logging in.</a:t>
            </a:r>
            <a:endParaRPr lang="en-US" sz="1350" dirty="0"/>
          </a:p>
        </p:txBody>
      </p:sp>
      <p:sp>
        <p:nvSpPr>
          <p:cNvPr id="12" name="Text 9"/>
          <p:cNvSpPr/>
          <p:nvPr/>
        </p:nvSpPr>
        <p:spPr>
          <a:xfrm>
            <a:off x="777240" y="5870448"/>
            <a:ext cx="2971800" cy="274320"/>
          </a:xfrm>
          <a:prstGeom prst="rect">
            <a:avLst/>
          </a:prstGeom>
          <a:noFill/>
          <a:ln/>
        </p:spPr>
        <p:txBody>
          <a:bodyPr wrap="square" rtlCol="0" anchor="ctr"/>
          <a:lstStyle/>
          <a:p>
            <a:pPr indent="0" marL="0">
              <a:buNone/>
            </a:pPr>
            <a:r>
              <a:rPr lang="en-US" sz="1150" i="1" dirty="0">
                <a:solidFill>
                  <a:srgbClr val="5B6B7A"/>
                </a:solidFill>
                <a:latin typeface="Calibri" pitchFamily="34" charset="0"/>
                <a:ea typeface="Calibri" pitchFamily="34" charset="-122"/>
                <a:cs typeface="Calibri" pitchFamily="34" charset="-120"/>
              </a:rPr>
              <a:t>Greenhalgh et al., 2017</a:t>
            </a:r>
            <a:endParaRPr lang="en-US" sz="1150" dirty="0"/>
          </a:p>
        </p:txBody>
      </p:sp>
      <p:sp>
        <p:nvSpPr>
          <p:cNvPr id="13" name="Shape 10"/>
          <p:cNvSpPr/>
          <p:nvPr/>
        </p:nvSpPr>
        <p:spPr>
          <a:xfrm>
            <a:off x="4224528" y="3931920"/>
            <a:ext cx="3429000" cy="2286000"/>
          </a:xfrm>
          <a:prstGeom prst="roundRect">
            <a:avLst>
              <a:gd name="adj" fmla="val 4000"/>
            </a:avLst>
          </a:prstGeom>
          <a:solidFill>
            <a:srgbClr val="F7F9FB"/>
          </a:solidFill>
          <a:ln w="12700">
            <a:solidFill>
              <a:srgbClr val="DCE4EA"/>
            </a:solidFill>
            <a:prstDash val="solid"/>
          </a:ln>
        </p:spPr>
      </p:sp>
      <p:sp>
        <p:nvSpPr>
          <p:cNvPr id="14" name="Text 11"/>
          <p:cNvSpPr/>
          <p:nvPr/>
        </p:nvSpPr>
        <p:spPr>
          <a:xfrm>
            <a:off x="4453128" y="4114800"/>
            <a:ext cx="2971800" cy="594360"/>
          </a:xfrm>
          <a:prstGeom prst="rect">
            <a:avLst/>
          </a:prstGeom>
          <a:noFill/>
          <a:ln/>
        </p:spPr>
        <p:txBody>
          <a:bodyPr wrap="square" rtlCol="0" anchor="ctr"/>
          <a:lstStyle/>
          <a:p>
            <a:pPr indent="0" marL="0">
              <a:lnSpc>
                <a:spcPct val="110000"/>
              </a:lnSpc>
              <a:buNone/>
            </a:pPr>
            <a:r>
              <a:rPr lang="en-US" sz="1550" b="1" dirty="0">
                <a:solidFill>
                  <a:srgbClr val="132A46"/>
                </a:solidFill>
                <a:latin typeface="Calibri" pitchFamily="34" charset="0"/>
                <a:ea typeface="Calibri" pitchFamily="34" charset="-122"/>
                <a:cs typeface="Calibri" pitchFamily="34" charset="-120"/>
              </a:rPr>
              <a:t>Staff Need New Skills</a:t>
            </a:r>
            <a:endParaRPr lang="en-US" sz="1550" dirty="0"/>
          </a:p>
        </p:txBody>
      </p:sp>
      <p:sp>
        <p:nvSpPr>
          <p:cNvPr id="15" name="Text 12"/>
          <p:cNvSpPr/>
          <p:nvPr/>
        </p:nvSpPr>
        <p:spPr>
          <a:xfrm>
            <a:off x="4453128" y="4754880"/>
            <a:ext cx="2971800" cy="1097280"/>
          </a:xfrm>
          <a:prstGeom prst="rect">
            <a:avLst/>
          </a:prstGeom>
          <a:noFill/>
          <a:ln/>
        </p:spPr>
        <p:txBody>
          <a:bodyPr wrap="square" rtlCol="0" anchor="ctr"/>
          <a:lstStyle/>
          <a:p>
            <a:pPr indent="0" marL="0">
              <a:lnSpc>
                <a:spcPct val="120000"/>
              </a:lnSpc>
              <a:buNone/>
            </a:pPr>
            <a:r>
              <a:rPr lang="en-US" sz="1350" dirty="0">
                <a:solidFill>
                  <a:srgbClr val="1B2733"/>
                </a:solidFill>
                <a:latin typeface="Calibri" pitchFamily="34" charset="0"/>
                <a:ea typeface="Calibri" pitchFamily="34" charset="-122"/>
                <a:cs typeface="Calibri" pitchFamily="34" charset="-120"/>
              </a:rPr>
              <a:t>Staff must learn to use digital tools safely and keep patient records clear and correct.</a:t>
            </a:r>
            <a:endParaRPr lang="en-US" sz="1350" dirty="0"/>
          </a:p>
        </p:txBody>
      </p:sp>
      <p:sp>
        <p:nvSpPr>
          <p:cNvPr id="16" name="Text 13"/>
          <p:cNvSpPr/>
          <p:nvPr/>
        </p:nvSpPr>
        <p:spPr>
          <a:xfrm>
            <a:off x="4453128" y="5870448"/>
            <a:ext cx="2971800" cy="274320"/>
          </a:xfrm>
          <a:prstGeom prst="rect">
            <a:avLst/>
          </a:prstGeom>
          <a:noFill/>
          <a:ln/>
        </p:spPr>
        <p:txBody>
          <a:bodyPr wrap="square" rtlCol="0" anchor="ctr"/>
          <a:lstStyle/>
          <a:p>
            <a:pPr indent="0" marL="0">
              <a:buNone/>
            </a:pPr>
            <a:r>
              <a:rPr lang="en-US" sz="1150" i="1" dirty="0">
                <a:solidFill>
                  <a:srgbClr val="5B6B7A"/>
                </a:solidFill>
                <a:latin typeface="Calibri" pitchFamily="34" charset="0"/>
                <a:ea typeface="Calibri" pitchFamily="34" charset="-122"/>
                <a:cs typeface="Calibri" pitchFamily="34" charset="-120"/>
              </a:rPr>
              <a:t>Topol, 2019</a:t>
            </a:r>
            <a:endParaRPr lang="en-US" sz="1150" dirty="0"/>
          </a:p>
        </p:txBody>
      </p:sp>
      <p:sp>
        <p:nvSpPr>
          <p:cNvPr id="17" name="Shape 14"/>
          <p:cNvSpPr/>
          <p:nvPr/>
        </p:nvSpPr>
        <p:spPr>
          <a:xfrm>
            <a:off x="7900416" y="3931920"/>
            <a:ext cx="3429000" cy="2286000"/>
          </a:xfrm>
          <a:prstGeom prst="roundRect">
            <a:avLst>
              <a:gd name="adj" fmla="val 4000"/>
            </a:avLst>
          </a:prstGeom>
          <a:solidFill>
            <a:srgbClr val="F7F9FB"/>
          </a:solidFill>
          <a:ln w="12700">
            <a:solidFill>
              <a:srgbClr val="DCE4EA"/>
            </a:solidFill>
            <a:prstDash val="solid"/>
          </a:ln>
        </p:spPr>
      </p:sp>
      <p:sp>
        <p:nvSpPr>
          <p:cNvPr id="18" name="Text 15"/>
          <p:cNvSpPr/>
          <p:nvPr/>
        </p:nvSpPr>
        <p:spPr>
          <a:xfrm>
            <a:off x="8129016" y="4114800"/>
            <a:ext cx="2971800" cy="594360"/>
          </a:xfrm>
          <a:prstGeom prst="rect">
            <a:avLst/>
          </a:prstGeom>
          <a:noFill/>
          <a:ln/>
        </p:spPr>
        <p:txBody>
          <a:bodyPr wrap="square" rtlCol="0" anchor="ctr"/>
          <a:lstStyle/>
          <a:p>
            <a:pPr indent="0" marL="0">
              <a:lnSpc>
                <a:spcPct val="110000"/>
              </a:lnSpc>
              <a:buNone/>
            </a:pPr>
            <a:r>
              <a:rPr lang="en-US" sz="1550" b="1" dirty="0">
                <a:solidFill>
                  <a:srgbClr val="132A46"/>
                </a:solidFill>
                <a:latin typeface="Calibri" pitchFamily="34" charset="0"/>
                <a:ea typeface="Calibri" pitchFamily="34" charset="-122"/>
                <a:cs typeface="Calibri" pitchFamily="34" charset="-120"/>
              </a:rPr>
              <a:t>Good Support Is Needed</a:t>
            </a:r>
            <a:endParaRPr lang="en-US" sz="1550" dirty="0"/>
          </a:p>
        </p:txBody>
      </p:sp>
      <p:sp>
        <p:nvSpPr>
          <p:cNvPr id="19" name="Text 16"/>
          <p:cNvSpPr/>
          <p:nvPr/>
        </p:nvSpPr>
        <p:spPr>
          <a:xfrm>
            <a:off x="8129016" y="4754880"/>
            <a:ext cx="2971800" cy="1097280"/>
          </a:xfrm>
          <a:prstGeom prst="rect">
            <a:avLst/>
          </a:prstGeom>
          <a:noFill/>
          <a:ln/>
        </p:spPr>
        <p:txBody>
          <a:bodyPr wrap="square" rtlCol="0" anchor="ctr"/>
          <a:lstStyle/>
          <a:p>
            <a:pPr indent="0" marL="0">
              <a:lnSpc>
                <a:spcPct val="120000"/>
              </a:lnSpc>
              <a:buNone/>
            </a:pPr>
            <a:r>
              <a:rPr lang="en-US" sz="1350" dirty="0">
                <a:solidFill>
                  <a:srgbClr val="1B2733"/>
                </a:solidFill>
                <a:latin typeface="Calibri" pitchFamily="34" charset="0"/>
                <a:ea typeface="Calibri" pitchFamily="34" charset="-122"/>
                <a:cs typeface="Calibri" pitchFamily="34" charset="-120"/>
              </a:rPr>
              <a:t>Digital tools only work well when staff get proper training and support from leaders.</a:t>
            </a:r>
            <a:endParaRPr lang="en-US" sz="1350" dirty="0"/>
          </a:p>
        </p:txBody>
      </p:sp>
      <p:sp>
        <p:nvSpPr>
          <p:cNvPr id="20" name="Text 17"/>
          <p:cNvSpPr/>
          <p:nvPr/>
        </p:nvSpPr>
        <p:spPr>
          <a:xfrm>
            <a:off x="8129016" y="5870448"/>
            <a:ext cx="2971800" cy="274320"/>
          </a:xfrm>
          <a:prstGeom prst="rect">
            <a:avLst/>
          </a:prstGeom>
          <a:noFill/>
          <a:ln/>
        </p:spPr>
        <p:txBody>
          <a:bodyPr wrap="square" rtlCol="0" anchor="ctr"/>
          <a:lstStyle/>
          <a:p>
            <a:pPr indent="0" marL="0">
              <a:buNone/>
            </a:pPr>
            <a:r>
              <a:rPr lang="en-US" sz="1150" i="1" dirty="0">
                <a:solidFill>
                  <a:srgbClr val="5B6B7A"/>
                </a:solidFill>
                <a:latin typeface="Calibri" pitchFamily="34" charset="0"/>
                <a:ea typeface="Calibri" pitchFamily="34" charset="-122"/>
                <a:cs typeface="Calibri" pitchFamily="34" charset="-120"/>
              </a:rPr>
              <a:t>Wachter, 2016</a:t>
            </a:r>
            <a:endParaRPr lang="en-US" sz="1150" dirty="0"/>
          </a:p>
        </p:txBody>
      </p:sp>
      <p:sp>
        <p:nvSpPr>
          <p:cNvPr id="21" name="Text 18"/>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5B6B7A"/>
                </a:solidFill>
                <a:latin typeface="Calibri" pitchFamily="34" charset="0"/>
                <a:ea typeface="Calibri" pitchFamily="34" charset="-122"/>
                <a:cs typeface="Calibri" pitchFamily="34" charset="-120"/>
              </a:rPr>
              <a:t>04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132A46"/>
        </a:solidFill>
      </p:bgPr>
    </p:bg>
    <p:spTree>
      <p:nvGrpSpPr>
        <p:cNvPr id="1" name=""/>
        <p:cNvGrpSpPr/>
        <p:nvPr/>
      </p:nvGrpSpPr>
      <p:grpSpPr>
        <a:xfrm>
          <a:off x="0" y="0"/>
          <a:ext cx="0" cy="0"/>
          <a:chOff x="0" y="0"/>
          <a:chExt cx="0" cy="0"/>
        </a:xfrm>
      </p:grpSpPr>
      <p:sp>
        <p:nvSpPr>
          <p:cNvPr id="2" name="Text 0"/>
          <p:cNvSpPr/>
          <p:nvPr/>
        </p:nvSpPr>
        <p:spPr>
          <a:xfrm>
            <a:off x="548640" y="411480"/>
            <a:ext cx="7315200" cy="365760"/>
          </a:xfrm>
          <a:prstGeom prst="rect">
            <a:avLst/>
          </a:prstGeom>
          <a:noFill/>
          <a:ln/>
        </p:spPr>
        <p:txBody>
          <a:bodyPr wrap="square" rtlCol="0" anchor="ctr"/>
          <a:lstStyle/>
          <a:p>
            <a:pPr indent="0" marL="0">
              <a:buNone/>
            </a:pPr>
            <a:r>
              <a:rPr lang="en-US" sz="1500" b="1" spc="150" kern="0" dirty="0">
                <a:solidFill>
                  <a:srgbClr val="5FA8D3"/>
                </a:solidFill>
                <a:latin typeface="Calibri" pitchFamily="34" charset="0"/>
                <a:ea typeface="Calibri" pitchFamily="34" charset="-122"/>
                <a:cs typeface="Calibri" pitchFamily="34" charset="-120"/>
              </a:rPr>
              <a:t>STAFF IMPACT</a:t>
            </a:r>
            <a:endParaRPr lang="en-US" sz="1500" dirty="0"/>
          </a:p>
        </p:txBody>
      </p:sp>
      <p:sp>
        <p:nvSpPr>
          <p:cNvPr id="3" name="Text 1"/>
          <p:cNvSpPr/>
          <p:nvPr/>
        </p:nvSpPr>
        <p:spPr>
          <a:xfrm>
            <a:off x="548640" y="749808"/>
            <a:ext cx="10515600" cy="685800"/>
          </a:xfrm>
          <a:prstGeom prst="rect">
            <a:avLst/>
          </a:prstGeom>
          <a:noFill/>
          <a:ln/>
        </p:spPr>
        <p:txBody>
          <a:bodyPr wrap="square" rtlCol="0" anchor="ctr"/>
          <a:lstStyle/>
          <a:p>
            <a:pPr indent="0" marL="0">
              <a:buNone/>
            </a:pPr>
            <a:r>
              <a:rPr lang="en-US" sz="3200" b="1" dirty="0">
                <a:solidFill>
                  <a:srgbClr val="FFFFFF"/>
                </a:solidFill>
                <a:latin typeface="Cambria" pitchFamily="34" charset="0"/>
                <a:ea typeface="Cambria" pitchFamily="34" charset="-122"/>
                <a:cs typeface="Cambria" pitchFamily="34" charset="-120"/>
              </a:rPr>
              <a:t>Training and Trust Matter Most</a:t>
            </a:r>
            <a:endParaRPr lang="en-US" sz="3200" dirty="0"/>
          </a:p>
        </p:txBody>
      </p:sp>
      <p:sp>
        <p:nvSpPr>
          <p:cNvPr id="4" name="Shape 2"/>
          <p:cNvSpPr/>
          <p:nvPr/>
        </p:nvSpPr>
        <p:spPr>
          <a:xfrm>
            <a:off x="9784080" y="457200"/>
            <a:ext cx="1371600" cy="1371600"/>
          </a:xfrm>
          <a:prstGeom prst="ellipse">
            <a:avLst/>
          </a:prstGeom>
          <a:solidFill>
            <a:srgbClr val="E8734A"/>
          </a:solidFill>
          <a:ln/>
        </p:spPr>
      </p:sp>
      <p:pic>
        <p:nvPicPr>
          <p:cNvPr id="5" name="Image 0" descr="/home/claude/nhs_deck/images/grad.png">    </p:cNvPr>
          <p:cNvPicPr>
            <a:picLocks noChangeAspect="1"/>
          </p:cNvPicPr>
          <p:nvPr/>
        </p:nvPicPr>
        <p:blipFill>
          <a:blip r:embed="rId1"/>
          <a:stretch>
            <a:fillRect/>
          </a:stretch>
        </p:blipFill>
        <p:spPr>
          <a:xfrm>
            <a:off x="9962388" y="635508"/>
            <a:ext cx="1014984" cy="1014984"/>
          </a:xfrm>
          <a:prstGeom prst="rect">
            <a:avLst/>
          </a:prstGeom>
        </p:spPr>
      </p:pic>
      <p:sp>
        <p:nvSpPr>
          <p:cNvPr id="6" name="Shape 3"/>
          <p:cNvSpPr/>
          <p:nvPr/>
        </p:nvSpPr>
        <p:spPr>
          <a:xfrm>
            <a:off x="548640" y="1874520"/>
            <a:ext cx="868680" cy="868680"/>
          </a:xfrm>
          <a:prstGeom prst="ellipse">
            <a:avLst/>
          </a:prstGeom>
          <a:solidFill>
            <a:srgbClr val="1D5C8C"/>
          </a:solidFill>
          <a:ln/>
        </p:spPr>
      </p:sp>
      <p:pic>
        <p:nvPicPr>
          <p:cNvPr id="7" name="Image 1" descr="/home/claude/nhs_deck/images/hands.png">    </p:cNvPr>
          <p:cNvPicPr>
            <a:picLocks noChangeAspect="1"/>
          </p:cNvPicPr>
          <p:nvPr/>
        </p:nvPicPr>
        <p:blipFill>
          <a:blip r:embed="rId2"/>
          <a:stretch>
            <a:fillRect/>
          </a:stretch>
        </p:blipFill>
        <p:spPr>
          <a:xfrm>
            <a:off x="661568" y="1987448"/>
            <a:ext cx="642823" cy="642823"/>
          </a:xfrm>
          <a:prstGeom prst="rect">
            <a:avLst/>
          </a:prstGeom>
        </p:spPr>
      </p:pic>
      <p:sp>
        <p:nvSpPr>
          <p:cNvPr id="8" name="Text 4"/>
          <p:cNvSpPr/>
          <p:nvPr/>
        </p:nvSpPr>
        <p:spPr>
          <a:xfrm>
            <a:off x="1600200" y="1892808"/>
            <a:ext cx="9326880" cy="411480"/>
          </a:xfrm>
          <a:prstGeom prst="rect">
            <a:avLst/>
          </a:prstGeom>
          <a:noFill/>
          <a:ln/>
        </p:spPr>
        <p:txBody>
          <a:bodyPr wrap="square" rtlCol="0" anchor="ctr"/>
          <a:lstStyle/>
          <a:p>
            <a:pPr indent="0" marL="0">
              <a:buNone/>
            </a:pPr>
            <a:r>
              <a:rPr lang="en-US" sz="1700" b="1" dirty="0">
                <a:solidFill>
                  <a:srgbClr val="FFFFFF"/>
                </a:solidFill>
                <a:latin typeface="Calibri" pitchFamily="34" charset="0"/>
                <a:ea typeface="Calibri" pitchFamily="34" charset="-122"/>
                <a:cs typeface="Calibri" pitchFamily="34" charset="-120"/>
              </a:rPr>
              <a:t>The good side</a:t>
            </a:r>
            <a:endParaRPr lang="en-US" sz="1700" dirty="0"/>
          </a:p>
        </p:txBody>
      </p:sp>
      <p:sp>
        <p:nvSpPr>
          <p:cNvPr id="9" name="Text 5"/>
          <p:cNvSpPr/>
          <p:nvPr/>
        </p:nvSpPr>
        <p:spPr>
          <a:xfrm>
            <a:off x="1600200" y="2331720"/>
            <a:ext cx="9326880" cy="502920"/>
          </a:xfrm>
          <a:prstGeom prst="rect">
            <a:avLst/>
          </a:prstGeom>
          <a:noFill/>
          <a:ln/>
        </p:spPr>
        <p:txBody>
          <a:bodyPr wrap="square" rtlCol="0" anchor="ctr"/>
          <a:lstStyle/>
          <a:p>
            <a:pPr indent="0" marL="0">
              <a:lnSpc>
                <a:spcPct val="120000"/>
              </a:lnSpc>
              <a:buNone/>
            </a:pPr>
            <a:r>
              <a:rPr lang="en-US" sz="1450" dirty="0">
                <a:solidFill>
                  <a:srgbClr val="CBDCEA"/>
                </a:solidFill>
                <a:latin typeface="Calibri" pitchFamily="34" charset="0"/>
                <a:ea typeface="Calibri" pitchFamily="34" charset="-122"/>
                <a:cs typeface="Calibri" pitchFamily="34" charset="-120"/>
              </a:rPr>
              <a:t>Confident staff use the app to help patients manage their own health and have better conversations at appointments.</a:t>
            </a:r>
            <a:endParaRPr lang="en-US" sz="1450" dirty="0"/>
          </a:p>
        </p:txBody>
      </p:sp>
      <p:sp>
        <p:nvSpPr>
          <p:cNvPr id="10" name="Text 6"/>
          <p:cNvSpPr/>
          <p:nvPr/>
        </p:nvSpPr>
        <p:spPr>
          <a:xfrm>
            <a:off x="1600200" y="2834640"/>
            <a:ext cx="9326880" cy="274320"/>
          </a:xfrm>
          <a:prstGeom prst="rect">
            <a:avLst/>
          </a:prstGeom>
          <a:noFill/>
          <a:ln/>
        </p:spPr>
        <p:txBody>
          <a:bodyPr wrap="square" rtlCol="0" anchor="ctr"/>
          <a:lstStyle/>
          <a:p>
            <a:pPr indent="0" marL="0">
              <a:buNone/>
            </a:pPr>
            <a:r>
              <a:rPr lang="en-US" sz="1200" i="1" dirty="0">
                <a:solidFill>
                  <a:srgbClr val="5FA8D3"/>
                </a:solidFill>
                <a:latin typeface="Calibri" pitchFamily="34" charset="0"/>
                <a:ea typeface="Calibri" pitchFamily="34" charset="-122"/>
                <a:cs typeface="Calibri" pitchFamily="34" charset="-120"/>
              </a:rPr>
              <a:t>Gavin et al., 2024</a:t>
            </a:r>
            <a:endParaRPr lang="en-US" sz="1200" dirty="0"/>
          </a:p>
        </p:txBody>
      </p:sp>
      <p:sp>
        <p:nvSpPr>
          <p:cNvPr id="11" name="Shape 7"/>
          <p:cNvSpPr/>
          <p:nvPr/>
        </p:nvSpPr>
        <p:spPr>
          <a:xfrm>
            <a:off x="548640" y="3355848"/>
            <a:ext cx="868680" cy="868680"/>
          </a:xfrm>
          <a:prstGeom prst="ellipse">
            <a:avLst/>
          </a:prstGeom>
          <a:solidFill>
            <a:srgbClr val="1D5C8C"/>
          </a:solidFill>
          <a:ln/>
        </p:spPr>
      </p:sp>
      <p:pic>
        <p:nvPicPr>
          <p:cNvPr id="12" name="Image 2" descr="/home/claude/nhs_deck/images/warning.png">    </p:cNvPr>
          <p:cNvPicPr>
            <a:picLocks noChangeAspect="1"/>
          </p:cNvPicPr>
          <p:nvPr/>
        </p:nvPicPr>
        <p:blipFill>
          <a:blip r:embed="rId3"/>
          <a:stretch>
            <a:fillRect/>
          </a:stretch>
        </p:blipFill>
        <p:spPr>
          <a:xfrm>
            <a:off x="661568" y="3468776"/>
            <a:ext cx="642823" cy="642823"/>
          </a:xfrm>
          <a:prstGeom prst="rect">
            <a:avLst/>
          </a:prstGeom>
        </p:spPr>
      </p:pic>
      <p:sp>
        <p:nvSpPr>
          <p:cNvPr id="13" name="Text 8"/>
          <p:cNvSpPr/>
          <p:nvPr/>
        </p:nvSpPr>
        <p:spPr>
          <a:xfrm>
            <a:off x="1600200" y="3374136"/>
            <a:ext cx="9326880" cy="411480"/>
          </a:xfrm>
          <a:prstGeom prst="rect">
            <a:avLst/>
          </a:prstGeom>
          <a:noFill/>
          <a:ln/>
        </p:spPr>
        <p:txBody>
          <a:bodyPr wrap="square" rtlCol="0" anchor="ctr"/>
          <a:lstStyle/>
          <a:p>
            <a:pPr indent="0" marL="0">
              <a:buNone/>
            </a:pPr>
            <a:r>
              <a:rPr lang="en-US" sz="1700" b="1" dirty="0">
                <a:solidFill>
                  <a:srgbClr val="FFFFFF"/>
                </a:solidFill>
                <a:latin typeface="Calibri" pitchFamily="34" charset="0"/>
                <a:ea typeface="Calibri" pitchFamily="34" charset="-122"/>
                <a:cs typeface="Calibri" pitchFamily="34" charset="-120"/>
              </a:rPr>
              <a:t>The risky side</a:t>
            </a:r>
            <a:endParaRPr lang="en-US" sz="1700" dirty="0"/>
          </a:p>
        </p:txBody>
      </p:sp>
      <p:sp>
        <p:nvSpPr>
          <p:cNvPr id="14" name="Text 9"/>
          <p:cNvSpPr/>
          <p:nvPr/>
        </p:nvSpPr>
        <p:spPr>
          <a:xfrm>
            <a:off x="1600200" y="3813048"/>
            <a:ext cx="9326880" cy="502920"/>
          </a:xfrm>
          <a:prstGeom prst="rect">
            <a:avLst/>
          </a:prstGeom>
          <a:noFill/>
          <a:ln/>
        </p:spPr>
        <p:txBody>
          <a:bodyPr wrap="square" rtlCol="0" anchor="ctr"/>
          <a:lstStyle/>
          <a:p>
            <a:pPr indent="0" marL="0">
              <a:lnSpc>
                <a:spcPct val="120000"/>
              </a:lnSpc>
              <a:buNone/>
            </a:pPr>
            <a:r>
              <a:rPr lang="en-US" sz="1450" dirty="0">
                <a:solidFill>
                  <a:srgbClr val="CBDCEA"/>
                </a:solidFill>
                <a:latin typeface="Calibri" pitchFamily="34" charset="0"/>
                <a:ea typeface="Calibri" pitchFamily="34" charset="-122"/>
                <a:cs typeface="Calibri" pitchFamily="34" charset="-120"/>
              </a:rPr>
              <a:t>Patients may expect faster answers just because access is online. This can create stress for staff.</a:t>
            </a:r>
            <a:endParaRPr lang="en-US" sz="1450" dirty="0"/>
          </a:p>
        </p:txBody>
      </p:sp>
      <p:sp>
        <p:nvSpPr>
          <p:cNvPr id="15" name="Text 10"/>
          <p:cNvSpPr/>
          <p:nvPr/>
        </p:nvSpPr>
        <p:spPr>
          <a:xfrm>
            <a:off x="1600200" y="4315968"/>
            <a:ext cx="9326880" cy="274320"/>
          </a:xfrm>
          <a:prstGeom prst="rect">
            <a:avLst/>
          </a:prstGeom>
          <a:noFill/>
          <a:ln/>
        </p:spPr>
        <p:txBody>
          <a:bodyPr wrap="square" rtlCol="0" anchor="ctr"/>
          <a:lstStyle/>
          <a:p>
            <a:pPr indent="0" marL="0">
              <a:buNone/>
            </a:pPr>
            <a:r>
              <a:rPr lang="en-US" sz="1200" i="1" dirty="0">
                <a:solidFill>
                  <a:srgbClr val="5FA8D3"/>
                </a:solidFill>
                <a:latin typeface="Calibri" pitchFamily="34" charset="0"/>
                <a:ea typeface="Calibri" pitchFamily="34" charset="-122"/>
                <a:cs typeface="Calibri" pitchFamily="34" charset="-120"/>
              </a:rPr>
              <a:t>Greenhalgh et al., 2020</a:t>
            </a:r>
            <a:endParaRPr lang="en-US" sz="1200" dirty="0"/>
          </a:p>
        </p:txBody>
      </p:sp>
      <p:sp>
        <p:nvSpPr>
          <p:cNvPr id="16" name="Shape 11"/>
          <p:cNvSpPr/>
          <p:nvPr/>
        </p:nvSpPr>
        <p:spPr>
          <a:xfrm>
            <a:off x="548640" y="4837176"/>
            <a:ext cx="868680" cy="868680"/>
          </a:xfrm>
          <a:prstGeom prst="ellipse">
            <a:avLst/>
          </a:prstGeom>
          <a:solidFill>
            <a:srgbClr val="1D5C8C"/>
          </a:solidFill>
          <a:ln/>
        </p:spPr>
      </p:sp>
      <p:pic>
        <p:nvPicPr>
          <p:cNvPr id="17" name="Image 3" descr="/home/claude/nhs_deck/images/balance.png">    </p:cNvPr>
          <p:cNvPicPr>
            <a:picLocks noChangeAspect="1"/>
          </p:cNvPicPr>
          <p:nvPr/>
        </p:nvPicPr>
        <p:blipFill>
          <a:blip r:embed="rId4"/>
          <a:stretch>
            <a:fillRect/>
          </a:stretch>
        </p:blipFill>
        <p:spPr>
          <a:xfrm>
            <a:off x="661568" y="4950104"/>
            <a:ext cx="642823" cy="642823"/>
          </a:xfrm>
          <a:prstGeom prst="rect">
            <a:avLst/>
          </a:prstGeom>
        </p:spPr>
      </p:pic>
      <p:sp>
        <p:nvSpPr>
          <p:cNvPr id="18" name="Text 12"/>
          <p:cNvSpPr/>
          <p:nvPr/>
        </p:nvSpPr>
        <p:spPr>
          <a:xfrm>
            <a:off x="1600200" y="4855464"/>
            <a:ext cx="9326880" cy="411480"/>
          </a:xfrm>
          <a:prstGeom prst="rect">
            <a:avLst/>
          </a:prstGeom>
          <a:noFill/>
          <a:ln/>
        </p:spPr>
        <p:txBody>
          <a:bodyPr wrap="square" rtlCol="0" anchor="ctr"/>
          <a:lstStyle/>
          <a:p>
            <a:pPr indent="0" marL="0">
              <a:buNone/>
            </a:pPr>
            <a:r>
              <a:rPr lang="en-US" sz="1700" b="1" dirty="0">
                <a:solidFill>
                  <a:srgbClr val="FFFFFF"/>
                </a:solidFill>
                <a:latin typeface="Calibri" pitchFamily="34" charset="0"/>
                <a:ea typeface="Calibri" pitchFamily="34" charset="-122"/>
                <a:cs typeface="Calibri" pitchFamily="34" charset="-120"/>
              </a:rPr>
              <a:t>What is needed</a:t>
            </a:r>
            <a:endParaRPr lang="en-US" sz="1700" dirty="0"/>
          </a:p>
        </p:txBody>
      </p:sp>
      <p:sp>
        <p:nvSpPr>
          <p:cNvPr id="19" name="Text 13"/>
          <p:cNvSpPr/>
          <p:nvPr/>
        </p:nvSpPr>
        <p:spPr>
          <a:xfrm>
            <a:off x="1600200" y="5294376"/>
            <a:ext cx="9326880" cy="502920"/>
          </a:xfrm>
          <a:prstGeom prst="rect">
            <a:avLst/>
          </a:prstGeom>
          <a:noFill/>
          <a:ln/>
        </p:spPr>
        <p:txBody>
          <a:bodyPr wrap="square" rtlCol="0" anchor="ctr"/>
          <a:lstStyle/>
          <a:p>
            <a:pPr indent="0" marL="0">
              <a:lnSpc>
                <a:spcPct val="120000"/>
              </a:lnSpc>
              <a:buNone/>
            </a:pPr>
            <a:r>
              <a:rPr lang="en-US" sz="1450" dirty="0">
                <a:solidFill>
                  <a:srgbClr val="CBDCEA"/>
                </a:solidFill>
                <a:latin typeface="Calibri" pitchFamily="34" charset="0"/>
                <a:ea typeface="Calibri" pitchFamily="34" charset="-122"/>
                <a:cs typeface="Calibri" pitchFamily="34" charset="-120"/>
              </a:rPr>
              <a:t>Staff need clear rules on what can be done online and what still needs a real person.</a:t>
            </a:r>
            <a:endParaRPr lang="en-US" sz="1450" dirty="0"/>
          </a:p>
        </p:txBody>
      </p:sp>
      <p:sp>
        <p:nvSpPr>
          <p:cNvPr id="20" name="Text 14"/>
          <p:cNvSpPr/>
          <p:nvPr/>
        </p:nvSpPr>
        <p:spPr>
          <a:xfrm>
            <a:off x="1600200" y="5797296"/>
            <a:ext cx="9326880" cy="274320"/>
          </a:xfrm>
          <a:prstGeom prst="rect">
            <a:avLst/>
          </a:prstGeom>
          <a:noFill/>
          <a:ln/>
        </p:spPr>
        <p:txBody>
          <a:bodyPr wrap="square" rtlCol="0" anchor="ctr"/>
          <a:lstStyle/>
          <a:p>
            <a:pPr indent="0" marL="0">
              <a:buNone/>
            </a:pPr>
            <a:r>
              <a:rPr lang="en-US" sz="1200" i="1" dirty="0">
                <a:solidFill>
                  <a:srgbClr val="5FA8D3"/>
                </a:solidFill>
                <a:latin typeface="Calibri" pitchFamily="34" charset="0"/>
                <a:ea typeface="Calibri" pitchFamily="34" charset="-122"/>
                <a:cs typeface="Calibri" pitchFamily="34" charset="-120"/>
              </a:rPr>
              <a:t>Greenhalgh et al., 2020</a:t>
            </a:r>
            <a:endParaRPr lang="en-US" sz="1200" dirty="0"/>
          </a:p>
        </p:txBody>
      </p:sp>
      <p:sp>
        <p:nvSpPr>
          <p:cNvPr id="21" name="Text 15"/>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8FA6BB"/>
                </a:solidFill>
                <a:latin typeface="Calibri" pitchFamily="34" charset="0"/>
                <a:ea typeface="Calibri" pitchFamily="34" charset="-122"/>
                <a:cs typeface="Calibri" pitchFamily="34" charset="-120"/>
              </a:rPr>
              <a:t>05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411480"/>
            <a:ext cx="7315200" cy="365760"/>
          </a:xfrm>
          <a:prstGeom prst="rect">
            <a:avLst/>
          </a:prstGeom>
          <a:noFill/>
          <a:ln/>
        </p:spPr>
        <p:txBody>
          <a:bodyPr wrap="square" rtlCol="0" anchor="ctr"/>
          <a:lstStyle/>
          <a:p>
            <a:pPr indent="0" marL="0">
              <a:buNone/>
            </a:pPr>
            <a:r>
              <a:rPr lang="en-US" sz="1500" b="1" spc="150" kern="0" dirty="0">
                <a:solidFill>
                  <a:srgbClr val="5FA8D3"/>
                </a:solidFill>
                <a:latin typeface="Calibri" pitchFamily="34" charset="0"/>
                <a:ea typeface="Calibri" pitchFamily="34" charset="-122"/>
                <a:cs typeface="Calibri" pitchFamily="34" charset="-120"/>
              </a:rPr>
              <a:t>SERVICES IMPACT</a:t>
            </a:r>
            <a:endParaRPr lang="en-US" sz="1500" dirty="0"/>
          </a:p>
        </p:txBody>
      </p:sp>
      <p:sp>
        <p:nvSpPr>
          <p:cNvPr id="3" name="Text 1"/>
          <p:cNvSpPr/>
          <p:nvPr/>
        </p:nvSpPr>
        <p:spPr>
          <a:xfrm>
            <a:off x="548640" y="749808"/>
            <a:ext cx="10515600" cy="685800"/>
          </a:xfrm>
          <a:prstGeom prst="rect">
            <a:avLst/>
          </a:prstGeom>
          <a:noFill/>
          <a:ln/>
        </p:spPr>
        <p:txBody>
          <a:bodyPr wrap="square" rtlCol="0" anchor="ctr"/>
          <a:lstStyle/>
          <a:p>
            <a:pPr indent="0" marL="0">
              <a:buNone/>
            </a:pPr>
            <a:r>
              <a:rPr lang="en-US" sz="3200" b="1" dirty="0">
                <a:solidFill>
                  <a:srgbClr val="132A46"/>
                </a:solidFill>
                <a:latin typeface="Cambria" pitchFamily="34" charset="0"/>
                <a:ea typeface="Cambria" pitchFamily="34" charset="-122"/>
                <a:cs typeface="Cambria" pitchFamily="34" charset="-120"/>
              </a:rPr>
              <a:t>One App, Many Services</a:t>
            </a:r>
            <a:endParaRPr lang="en-US" sz="3200" dirty="0"/>
          </a:p>
        </p:txBody>
      </p:sp>
      <p:sp>
        <p:nvSpPr>
          <p:cNvPr id="4" name="Shape 2"/>
          <p:cNvSpPr/>
          <p:nvPr/>
        </p:nvSpPr>
        <p:spPr>
          <a:xfrm>
            <a:off x="9784080" y="457200"/>
            <a:ext cx="1371600" cy="1371600"/>
          </a:xfrm>
          <a:prstGeom prst="ellipse">
            <a:avLst/>
          </a:prstGeom>
          <a:solidFill>
            <a:srgbClr val="1D5C8C"/>
          </a:solidFill>
          <a:ln/>
        </p:spPr>
      </p:sp>
      <p:pic>
        <p:nvPicPr>
          <p:cNvPr id="5" name="Image 0" descr="/home/claude/nhs_deck/images/hospital.png">    </p:cNvPr>
          <p:cNvPicPr>
            <a:picLocks noChangeAspect="1"/>
          </p:cNvPicPr>
          <p:nvPr/>
        </p:nvPicPr>
        <p:blipFill>
          <a:blip r:embed="rId1"/>
          <a:stretch>
            <a:fillRect/>
          </a:stretch>
        </p:blipFill>
        <p:spPr>
          <a:xfrm>
            <a:off x="9962388" y="635508"/>
            <a:ext cx="1014984" cy="1014984"/>
          </a:xfrm>
          <a:prstGeom prst="rect">
            <a:avLst/>
          </a:prstGeom>
        </p:spPr>
      </p:pic>
      <p:sp>
        <p:nvSpPr>
          <p:cNvPr id="6" name="Text 3"/>
          <p:cNvSpPr/>
          <p:nvPr/>
        </p:nvSpPr>
        <p:spPr>
          <a:xfrm>
            <a:off x="548640" y="1783080"/>
            <a:ext cx="10424160" cy="594360"/>
          </a:xfrm>
          <a:prstGeom prst="rect">
            <a:avLst/>
          </a:prstGeom>
          <a:noFill/>
          <a:ln/>
        </p:spPr>
        <p:txBody>
          <a:bodyPr wrap="square" rtlCol="0" anchor="ctr"/>
          <a:lstStyle/>
          <a:p>
            <a:pPr indent="0" marL="0">
              <a:lnSpc>
                <a:spcPct val="120000"/>
              </a:lnSpc>
              <a:buNone/>
            </a:pPr>
            <a:r>
              <a:rPr lang="en-US" sz="1650" i="1" dirty="0">
                <a:solidFill>
                  <a:srgbClr val="1B2733"/>
                </a:solidFill>
                <a:latin typeface="Calibri" pitchFamily="34" charset="0"/>
                <a:ea typeface="Calibri" pitchFamily="34" charset="-122"/>
                <a:cs typeface="Calibri" pitchFamily="34" charset="-120"/>
              </a:rPr>
              <a:t>The app gives people one place to reach many NHS services. This makes the NHS feel easier to use.</a:t>
            </a:r>
            <a:endParaRPr lang="en-US" sz="1650" dirty="0"/>
          </a:p>
        </p:txBody>
      </p:sp>
      <p:sp>
        <p:nvSpPr>
          <p:cNvPr id="7" name="Shape 4"/>
          <p:cNvSpPr/>
          <p:nvPr/>
        </p:nvSpPr>
        <p:spPr>
          <a:xfrm>
            <a:off x="548640" y="2606040"/>
            <a:ext cx="3429000" cy="2468880"/>
          </a:xfrm>
          <a:prstGeom prst="roundRect">
            <a:avLst>
              <a:gd name="adj" fmla="val 3704"/>
            </a:avLst>
          </a:prstGeom>
          <a:solidFill>
            <a:srgbClr val="F7F9FB"/>
          </a:solidFill>
          <a:ln/>
        </p:spPr>
      </p:sp>
      <p:sp>
        <p:nvSpPr>
          <p:cNvPr id="8" name="Shape 5"/>
          <p:cNvSpPr/>
          <p:nvPr/>
        </p:nvSpPr>
        <p:spPr>
          <a:xfrm>
            <a:off x="822960" y="2880360"/>
            <a:ext cx="777240" cy="777240"/>
          </a:xfrm>
          <a:prstGeom prst="ellipse">
            <a:avLst/>
          </a:prstGeom>
          <a:solidFill>
            <a:srgbClr val="1D5C8C"/>
          </a:solidFill>
          <a:ln/>
        </p:spPr>
      </p:sp>
      <p:pic>
        <p:nvPicPr>
          <p:cNvPr id="9" name="Image 1" descr="/home/claude/nhs_deck/images/calendar.png">    </p:cNvPr>
          <p:cNvPicPr>
            <a:picLocks noChangeAspect="1"/>
          </p:cNvPicPr>
          <p:nvPr/>
        </p:nvPicPr>
        <p:blipFill>
          <a:blip r:embed="rId2"/>
          <a:stretch>
            <a:fillRect/>
          </a:stretch>
        </p:blipFill>
        <p:spPr>
          <a:xfrm>
            <a:off x="924001" y="2981401"/>
            <a:ext cx="575158" cy="575158"/>
          </a:xfrm>
          <a:prstGeom prst="rect">
            <a:avLst/>
          </a:prstGeom>
        </p:spPr>
      </p:pic>
      <p:sp>
        <p:nvSpPr>
          <p:cNvPr id="10" name="Text 6"/>
          <p:cNvSpPr/>
          <p:nvPr/>
        </p:nvSpPr>
        <p:spPr>
          <a:xfrm>
            <a:off x="777240" y="3794760"/>
            <a:ext cx="2971800" cy="45720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Open All Day</a:t>
            </a:r>
            <a:endParaRPr lang="en-US" sz="1700" dirty="0"/>
          </a:p>
        </p:txBody>
      </p:sp>
      <p:sp>
        <p:nvSpPr>
          <p:cNvPr id="11" name="Text 7"/>
          <p:cNvSpPr/>
          <p:nvPr/>
        </p:nvSpPr>
        <p:spPr>
          <a:xfrm>
            <a:off x="777240" y="4297680"/>
            <a:ext cx="2971800" cy="731520"/>
          </a:xfrm>
          <a:prstGeom prst="rect">
            <a:avLst/>
          </a:prstGeom>
          <a:noFill/>
          <a:ln/>
        </p:spPr>
        <p:txBody>
          <a:bodyPr wrap="square" rtlCol="0" anchor="ctr"/>
          <a:lstStyle/>
          <a:p>
            <a:pPr indent="0" marL="0">
              <a:lnSpc>
                <a:spcPct val="120000"/>
              </a:lnSpc>
              <a:buNone/>
            </a:pPr>
            <a:r>
              <a:rPr lang="en-US" sz="1350" dirty="0">
                <a:solidFill>
                  <a:srgbClr val="1B2733"/>
                </a:solidFill>
                <a:latin typeface="Calibri" pitchFamily="34" charset="0"/>
                <a:ea typeface="Calibri" pitchFamily="34" charset="-122"/>
                <a:cs typeface="Calibri" pitchFamily="34" charset="-120"/>
              </a:rPr>
              <a:t>People can use services outside normal opening hours. No more “8am phone rush.”</a:t>
            </a:r>
            <a:endParaRPr lang="en-US" sz="1350" dirty="0"/>
          </a:p>
        </p:txBody>
      </p:sp>
      <p:sp>
        <p:nvSpPr>
          <p:cNvPr id="12" name="Shape 8"/>
          <p:cNvSpPr/>
          <p:nvPr/>
        </p:nvSpPr>
        <p:spPr>
          <a:xfrm>
            <a:off x="4224528" y="2606040"/>
            <a:ext cx="3429000" cy="2468880"/>
          </a:xfrm>
          <a:prstGeom prst="roundRect">
            <a:avLst>
              <a:gd name="adj" fmla="val 3704"/>
            </a:avLst>
          </a:prstGeom>
          <a:solidFill>
            <a:srgbClr val="F7F9FB"/>
          </a:solidFill>
          <a:ln/>
        </p:spPr>
      </p:sp>
      <p:sp>
        <p:nvSpPr>
          <p:cNvPr id="13" name="Shape 9"/>
          <p:cNvSpPr/>
          <p:nvPr/>
        </p:nvSpPr>
        <p:spPr>
          <a:xfrm>
            <a:off x="4498848" y="2880360"/>
            <a:ext cx="777240" cy="777240"/>
          </a:xfrm>
          <a:prstGeom prst="ellipse">
            <a:avLst/>
          </a:prstGeom>
          <a:solidFill>
            <a:srgbClr val="1D5C8C"/>
          </a:solidFill>
          <a:ln/>
        </p:spPr>
      </p:sp>
      <p:pic>
        <p:nvPicPr>
          <p:cNvPr id="14" name="Image 2" descr="/home/claude/nhs_deck/images/smile.png">    </p:cNvPr>
          <p:cNvPicPr>
            <a:picLocks noChangeAspect="1"/>
          </p:cNvPicPr>
          <p:nvPr/>
        </p:nvPicPr>
        <p:blipFill>
          <a:blip r:embed="rId3"/>
          <a:stretch>
            <a:fillRect/>
          </a:stretch>
        </p:blipFill>
        <p:spPr>
          <a:xfrm>
            <a:off x="4599889" y="2981401"/>
            <a:ext cx="575158" cy="575158"/>
          </a:xfrm>
          <a:prstGeom prst="rect">
            <a:avLst/>
          </a:prstGeom>
        </p:spPr>
      </p:pic>
      <p:sp>
        <p:nvSpPr>
          <p:cNvPr id="15" name="Text 10"/>
          <p:cNvSpPr/>
          <p:nvPr/>
        </p:nvSpPr>
        <p:spPr>
          <a:xfrm>
            <a:off x="4453128" y="3794760"/>
            <a:ext cx="2971800" cy="45720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More Control</a:t>
            </a:r>
            <a:endParaRPr lang="en-US" sz="1700" dirty="0"/>
          </a:p>
        </p:txBody>
      </p:sp>
      <p:sp>
        <p:nvSpPr>
          <p:cNvPr id="16" name="Text 11"/>
          <p:cNvSpPr/>
          <p:nvPr/>
        </p:nvSpPr>
        <p:spPr>
          <a:xfrm>
            <a:off x="4453128" y="4297680"/>
            <a:ext cx="2971800" cy="731520"/>
          </a:xfrm>
          <a:prstGeom prst="rect">
            <a:avLst/>
          </a:prstGeom>
          <a:noFill/>
          <a:ln/>
        </p:spPr>
        <p:txBody>
          <a:bodyPr wrap="square" rtlCol="0" anchor="ctr"/>
          <a:lstStyle/>
          <a:p>
            <a:pPr indent="0" marL="0">
              <a:lnSpc>
                <a:spcPct val="120000"/>
              </a:lnSpc>
              <a:buNone/>
            </a:pPr>
            <a:r>
              <a:rPr lang="en-US" sz="1350" dirty="0">
                <a:solidFill>
                  <a:srgbClr val="1B2733"/>
                </a:solidFill>
                <a:latin typeface="Calibri" pitchFamily="34" charset="0"/>
                <a:ea typeface="Calibri" pitchFamily="34" charset="-122"/>
                <a:cs typeface="Calibri" pitchFamily="34" charset="-120"/>
              </a:rPr>
              <a:t>Patients see their own information. This helps them take part in their own care.</a:t>
            </a:r>
            <a:endParaRPr lang="en-US" sz="1350" dirty="0"/>
          </a:p>
        </p:txBody>
      </p:sp>
      <p:sp>
        <p:nvSpPr>
          <p:cNvPr id="17" name="Shape 12"/>
          <p:cNvSpPr/>
          <p:nvPr/>
        </p:nvSpPr>
        <p:spPr>
          <a:xfrm>
            <a:off x="7900416" y="2606040"/>
            <a:ext cx="3429000" cy="2468880"/>
          </a:xfrm>
          <a:prstGeom prst="roundRect">
            <a:avLst>
              <a:gd name="adj" fmla="val 3704"/>
            </a:avLst>
          </a:prstGeom>
          <a:solidFill>
            <a:srgbClr val="F7F9FB"/>
          </a:solidFill>
          <a:ln/>
        </p:spPr>
      </p:sp>
      <p:sp>
        <p:nvSpPr>
          <p:cNvPr id="18" name="Shape 13"/>
          <p:cNvSpPr/>
          <p:nvPr/>
        </p:nvSpPr>
        <p:spPr>
          <a:xfrm>
            <a:off x="8174736" y="2880360"/>
            <a:ext cx="777240" cy="777240"/>
          </a:xfrm>
          <a:prstGeom prst="ellipse">
            <a:avLst/>
          </a:prstGeom>
          <a:solidFill>
            <a:srgbClr val="1D5C8C"/>
          </a:solidFill>
          <a:ln/>
        </p:spPr>
      </p:sp>
      <p:pic>
        <p:nvPicPr>
          <p:cNvPr id="19" name="Image 3" descr="/home/claude/nhs_deck/images/comment.png">    </p:cNvPr>
          <p:cNvPicPr>
            <a:picLocks noChangeAspect="1"/>
          </p:cNvPicPr>
          <p:nvPr/>
        </p:nvPicPr>
        <p:blipFill>
          <a:blip r:embed="rId4"/>
          <a:stretch>
            <a:fillRect/>
          </a:stretch>
        </p:blipFill>
        <p:spPr>
          <a:xfrm>
            <a:off x="8275777" y="2981401"/>
            <a:ext cx="575158" cy="575158"/>
          </a:xfrm>
          <a:prstGeom prst="rect">
            <a:avLst/>
          </a:prstGeom>
        </p:spPr>
      </p:pic>
      <p:sp>
        <p:nvSpPr>
          <p:cNvPr id="20" name="Text 14"/>
          <p:cNvSpPr/>
          <p:nvPr/>
        </p:nvSpPr>
        <p:spPr>
          <a:xfrm>
            <a:off x="8129016" y="3794760"/>
            <a:ext cx="2971800" cy="45720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Fewer Repeat Calls</a:t>
            </a:r>
            <a:endParaRPr lang="en-US" sz="1700" dirty="0"/>
          </a:p>
        </p:txBody>
      </p:sp>
      <p:sp>
        <p:nvSpPr>
          <p:cNvPr id="21" name="Text 15"/>
          <p:cNvSpPr/>
          <p:nvPr/>
        </p:nvSpPr>
        <p:spPr>
          <a:xfrm>
            <a:off x="8129016" y="4297680"/>
            <a:ext cx="2971800" cy="731520"/>
          </a:xfrm>
          <a:prstGeom prst="rect">
            <a:avLst/>
          </a:prstGeom>
          <a:noFill/>
          <a:ln/>
        </p:spPr>
        <p:txBody>
          <a:bodyPr wrap="square" rtlCol="0" anchor="ctr"/>
          <a:lstStyle/>
          <a:p>
            <a:pPr indent="0" marL="0">
              <a:lnSpc>
                <a:spcPct val="120000"/>
              </a:lnSpc>
              <a:buNone/>
            </a:pPr>
            <a:r>
              <a:rPr lang="en-US" sz="1350" dirty="0">
                <a:solidFill>
                  <a:srgbClr val="1B2733"/>
                </a:solidFill>
                <a:latin typeface="Calibri" pitchFamily="34" charset="0"/>
                <a:ea typeface="Calibri" pitchFamily="34" charset="-122"/>
                <a:cs typeface="Calibri" pitchFamily="34" charset="-120"/>
              </a:rPr>
              <a:t>Patients can check updates themselves, instead of calling staff again and again.</a:t>
            </a:r>
            <a:endParaRPr lang="en-US" sz="1350" dirty="0"/>
          </a:p>
        </p:txBody>
      </p:sp>
      <p:sp>
        <p:nvSpPr>
          <p:cNvPr id="22" name="Text 16"/>
          <p:cNvSpPr/>
          <p:nvPr/>
        </p:nvSpPr>
        <p:spPr>
          <a:xfrm>
            <a:off x="548640" y="5349240"/>
            <a:ext cx="10424160" cy="502920"/>
          </a:xfrm>
          <a:prstGeom prst="rect">
            <a:avLst/>
          </a:prstGeom>
          <a:noFill/>
          <a:ln/>
        </p:spPr>
        <p:txBody>
          <a:bodyPr wrap="square" rtlCol="0" anchor="ctr"/>
          <a:lstStyle/>
          <a:p>
            <a:pPr indent="0" marL="0">
              <a:lnSpc>
                <a:spcPct val="120000"/>
              </a:lnSpc>
              <a:buNone/>
            </a:pPr>
            <a:r>
              <a:rPr lang="en-US" sz="1400" dirty="0">
                <a:solidFill>
                  <a:srgbClr val="5B6B7A"/>
                </a:solidFill>
                <a:latin typeface="Calibri" pitchFamily="34" charset="0"/>
                <a:ea typeface="Calibri" pitchFamily="34" charset="-122"/>
                <a:cs typeface="Calibri" pitchFamily="34" charset="-120"/>
              </a:rPr>
              <a:t>Success depends on more than the app itself — it needs the right systems and people behind it too.</a:t>
            </a:r>
            <a:endParaRPr lang="en-US" sz="1400" dirty="0"/>
          </a:p>
        </p:txBody>
      </p:sp>
      <p:sp>
        <p:nvSpPr>
          <p:cNvPr id="23" name="Text 17"/>
          <p:cNvSpPr/>
          <p:nvPr/>
        </p:nvSpPr>
        <p:spPr>
          <a:xfrm>
            <a:off x="548640" y="6263640"/>
            <a:ext cx="11064240" cy="320040"/>
          </a:xfrm>
          <a:prstGeom prst="rect">
            <a:avLst/>
          </a:prstGeom>
          <a:noFill/>
          <a:ln/>
        </p:spPr>
        <p:txBody>
          <a:bodyPr wrap="square" rtlCol="0" anchor="ctr"/>
          <a:lstStyle/>
          <a:p>
            <a:pPr algn="l" indent="0" marL="0">
              <a:buNone/>
            </a:pPr>
            <a:r>
              <a:rPr lang="en-US" sz="1200" i="1" dirty="0">
                <a:solidFill>
                  <a:srgbClr val="5B6B7A"/>
                </a:solidFill>
                <a:latin typeface="Calibri" pitchFamily="34" charset="0"/>
                <a:ea typeface="Calibri" pitchFamily="34" charset="-122"/>
                <a:cs typeface="Calibri" pitchFamily="34" charset="-120"/>
              </a:rPr>
              <a:t>Sources: Greaves et al. (2026); Turnbull et al. (2023); Forsyth et al. (2024); Greenhalgh et al. (2017)</a:t>
            </a:r>
            <a:endParaRPr lang="en-US" sz="1200" dirty="0"/>
          </a:p>
        </p:txBody>
      </p:sp>
      <p:sp>
        <p:nvSpPr>
          <p:cNvPr id="24" name="Text 18"/>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5B6B7A"/>
                </a:solidFill>
                <a:latin typeface="Calibri" pitchFamily="34" charset="0"/>
                <a:ea typeface="Calibri" pitchFamily="34" charset="-122"/>
                <a:cs typeface="Calibri" pitchFamily="34" charset="-120"/>
              </a:rPr>
              <a:t>06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B"/>
        </a:solidFill>
      </p:bgPr>
    </p:bg>
    <p:spTree>
      <p:nvGrpSpPr>
        <p:cNvPr id="1" name=""/>
        <p:cNvGrpSpPr/>
        <p:nvPr/>
      </p:nvGrpSpPr>
      <p:grpSpPr>
        <a:xfrm>
          <a:off x="0" y="0"/>
          <a:ext cx="0" cy="0"/>
          <a:chOff x="0" y="0"/>
          <a:chExt cx="0" cy="0"/>
        </a:xfrm>
      </p:grpSpPr>
      <p:sp>
        <p:nvSpPr>
          <p:cNvPr id="2" name="Text 0"/>
          <p:cNvSpPr/>
          <p:nvPr/>
        </p:nvSpPr>
        <p:spPr>
          <a:xfrm>
            <a:off x="548640" y="411480"/>
            <a:ext cx="7315200" cy="365760"/>
          </a:xfrm>
          <a:prstGeom prst="rect">
            <a:avLst/>
          </a:prstGeom>
          <a:noFill/>
          <a:ln/>
        </p:spPr>
        <p:txBody>
          <a:bodyPr wrap="square" rtlCol="0" anchor="ctr"/>
          <a:lstStyle/>
          <a:p>
            <a:pPr indent="0" marL="0">
              <a:buNone/>
            </a:pPr>
            <a:r>
              <a:rPr lang="en-US" sz="1500" b="1" spc="150" kern="0" dirty="0">
                <a:solidFill>
                  <a:srgbClr val="5FA8D3"/>
                </a:solidFill>
                <a:latin typeface="Calibri" pitchFamily="34" charset="0"/>
                <a:ea typeface="Calibri" pitchFamily="34" charset="-122"/>
                <a:cs typeface="Calibri" pitchFamily="34" charset="-120"/>
              </a:rPr>
              <a:t>SERVICES IMPACT</a:t>
            </a:r>
            <a:endParaRPr lang="en-US" sz="1500" dirty="0"/>
          </a:p>
        </p:txBody>
      </p:sp>
      <p:sp>
        <p:nvSpPr>
          <p:cNvPr id="3" name="Text 1"/>
          <p:cNvSpPr/>
          <p:nvPr/>
        </p:nvSpPr>
        <p:spPr>
          <a:xfrm>
            <a:off x="548640" y="749808"/>
            <a:ext cx="10515600" cy="685800"/>
          </a:xfrm>
          <a:prstGeom prst="rect">
            <a:avLst/>
          </a:prstGeom>
          <a:noFill/>
          <a:ln/>
        </p:spPr>
        <p:txBody>
          <a:bodyPr wrap="square" rtlCol="0" anchor="ctr"/>
          <a:lstStyle/>
          <a:p>
            <a:pPr indent="0" marL="0">
              <a:buNone/>
            </a:pPr>
            <a:r>
              <a:rPr lang="en-US" sz="3200" b="1" dirty="0">
                <a:solidFill>
                  <a:srgbClr val="132A46"/>
                </a:solidFill>
                <a:latin typeface="Cambria" pitchFamily="34" charset="0"/>
                <a:ea typeface="Cambria" pitchFamily="34" charset="-122"/>
                <a:cs typeface="Cambria" pitchFamily="34" charset="-120"/>
              </a:rPr>
              <a:t>Problems Hiding Behind the App</a:t>
            </a:r>
            <a:endParaRPr lang="en-US" sz="3200" dirty="0"/>
          </a:p>
        </p:txBody>
      </p:sp>
      <p:sp>
        <p:nvSpPr>
          <p:cNvPr id="4" name="Shape 2"/>
          <p:cNvSpPr/>
          <p:nvPr/>
        </p:nvSpPr>
        <p:spPr>
          <a:xfrm>
            <a:off x="548640" y="1783080"/>
            <a:ext cx="5166360" cy="4343400"/>
          </a:xfrm>
          <a:prstGeom prst="roundRect">
            <a:avLst>
              <a:gd name="adj" fmla="val 2105"/>
            </a:avLst>
          </a:prstGeom>
          <a:solidFill>
            <a:srgbClr val="FFFFFF"/>
          </a:solidFill>
          <a:ln w="12700">
            <a:solidFill>
              <a:srgbClr val="DCE4EA"/>
            </a:solidFill>
            <a:prstDash val="solid"/>
          </a:ln>
        </p:spPr>
      </p:sp>
      <p:sp>
        <p:nvSpPr>
          <p:cNvPr id="5" name="Shape 3"/>
          <p:cNvSpPr/>
          <p:nvPr/>
        </p:nvSpPr>
        <p:spPr>
          <a:xfrm>
            <a:off x="868680" y="2057400"/>
            <a:ext cx="868680" cy="868680"/>
          </a:xfrm>
          <a:prstGeom prst="ellipse">
            <a:avLst/>
          </a:prstGeom>
          <a:solidFill>
            <a:srgbClr val="E8734A"/>
          </a:solidFill>
          <a:ln/>
        </p:spPr>
      </p:sp>
      <p:pic>
        <p:nvPicPr>
          <p:cNvPr id="6" name="Image 0" descr="/home/claude/nhs_deck/images/network.png">    </p:cNvPr>
          <p:cNvPicPr>
            <a:picLocks noChangeAspect="1"/>
          </p:cNvPicPr>
          <p:nvPr/>
        </p:nvPicPr>
        <p:blipFill>
          <a:blip r:embed="rId1"/>
          <a:stretch>
            <a:fillRect/>
          </a:stretch>
        </p:blipFill>
        <p:spPr>
          <a:xfrm>
            <a:off x="981608" y="2170328"/>
            <a:ext cx="642823" cy="642823"/>
          </a:xfrm>
          <a:prstGeom prst="rect">
            <a:avLst/>
          </a:prstGeom>
        </p:spPr>
      </p:pic>
      <p:sp>
        <p:nvSpPr>
          <p:cNvPr id="7" name="Text 4"/>
          <p:cNvSpPr/>
          <p:nvPr/>
        </p:nvSpPr>
        <p:spPr>
          <a:xfrm>
            <a:off x="868680" y="3063240"/>
            <a:ext cx="4572000" cy="640080"/>
          </a:xfrm>
          <a:prstGeom prst="rect">
            <a:avLst/>
          </a:prstGeom>
          <a:noFill/>
          <a:ln/>
        </p:spPr>
        <p:txBody>
          <a:bodyPr wrap="square" rtlCol="0" anchor="ctr"/>
          <a:lstStyle/>
          <a:p>
            <a:pPr indent="0" marL="0">
              <a:lnSpc>
                <a:spcPct val="110000"/>
              </a:lnSpc>
              <a:buNone/>
            </a:pPr>
            <a:r>
              <a:rPr lang="en-US" sz="1700" b="1" dirty="0">
                <a:solidFill>
                  <a:srgbClr val="132A46"/>
                </a:solidFill>
                <a:latin typeface="Calibri" pitchFamily="34" charset="0"/>
                <a:ea typeface="Calibri" pitchFamily="34" charset="-122"/>
                <a:cs typeface="Calibri" pitchFamily="34" charset="-120"/>
              </a:rPr>
              <a:t>Systems Don't Talk to Each Other</a:t>
            </a:r>
            <a:endParaRPr lang="en-US" sz="1700" dirty="0"/>
          </a:p>
        </p:txBody>
      </p:sp>
      <p:sp>
        <p:nvSpPr>
          <p:cNvPr id="8" name="Text 5"/>
          <p:cNvSpPr/>
          <p:nvPr/>
        </p:nvSpPr>
        <p:spPr>
          <a:xfrm>
            <a:off x="868680" y="3749040"/>
            <a:ext cx="4572000" cy="1737360"/>
          </a:xfrm>
          <a:prstGeom prst="rect">
            <a:avLst/>
          </a:prstGeom>
          <a:noFill/>
          <a:ln/>
        </p:spPr>
        <p:txBody>
          <a:bodyPr wrap="square" rtlCol="0" anchor="ctr"/>
          <a:lstStyle/>
          <a:p>
            <a:pPr indent="0" marL="0">
              <a:lnSpc>
                <a:spcPct val="125000"/>
              </a:lnSpc>
              <a:buNone/>
            </a:pPr>
            <a:r>
              <a:rPr lang="en-US" sz="1450" dirty="0">
                <a:solidFill>
                  <a:srgbClr val="1B2733"/>
                </a:solidFill>
                <a:latin typeface="Calibri" pitchFamily="34" charset="0"/>
                <a:ea typeface="Calibri" pitchFamily="34" charset="-122"/>
                <a:cs typeface="Calibri" pitchFamily="34" charset="-120"/>
              </a:rPr>
              <a:t>The app looks simple, but the systems behind it are not connected well. GP surgeries, hospitals and pharmacies often use different systems that do not link up.</a:t>
            </a:r>
            <a:endParaRPr lang="en-US" sz="1450" dirty="0"/>
          </a:p>
        </p:txBody>
      </p:sp>
      <p:sp>
        <p:nvSpPr>
          <p:cNvPr id="9" name="Text 6"/>
          <p:cNvSpPr/>
          <p:nvPr/>
        </p:nvSpPr>
        <p:spPr>
          <a:xfrm>
            <a:off x="868680" y="5577840"/>
            <a:ext cx="4572000" cy="274320"/>
          </a:xfrm>
          <a:prstGeom prst="rect">
            <a:avLst/>
          </a:prstGeom>
          <a:noFill/>
          <a:ln/>
        </p:spPr>
        <p:txBody>
          <a:bodyPr wrap="square" rtlCol="0" anchor="ctr"/>
          <a:lstStyle/>
          <a:p>
            <a:pPr indent="0" marL="0">
              <a:buNone/>
            </a:pPr>
            <a:r>
              <a:rPr lang="en-US" sz="1150" i="1" dirty="0">
                <a:solidFill>
                  <a:srgbClr val="5B6B7A"/>
                </a:solidFill>
                <a:latin typeface="Calibri" pitchFamily="34" charset="0"/>
                <a:ea typeface="Calibri" pitchFamily="34" charset="-122"/>
                <a:cs typeface="Calibri" pitchFamily="34" charset="-120"/>
              </a:rPr>
              <a:t>Wachter, 2016; Atella &amp; Chiari, 2025</a:t>
            </a:r>
            <a:endParaRPr lang="en-US" sz="1150" dirty="0"/>
          </a:p>
        </p:txBody>
      </p:sp>
      <p:sp>
        <p:nvSpPr>
          <p:cNvPr id="10" name="Shape 7"/>
          <p:cNvSpPr/>
          <p:nvPr/>
        </p:nvSpPr>
        <p:spPr>
          <a:xfrm>
            <a:off x="5943600" y="1783080"/>
            <a:ext cx="5166360" cy="4343400"/>
          </a:xfrm>
          <a:prstGeom prst="roundRect">
            <a:avLst>
              <a:gd name="adj" fmla="val 2105"/>
            </a:avLst>
          </a:prstGeom>
          <a:solidFill>
            <a:srgbClr val="FFFFFF"/>
          </a:solidFill>
          <a:ln w="12700">
            <a:solidFill>
              <a:srgbClr val="DCE4EA"/>
            </a:solidFill>
            <a:prstDash val="solid"/>
          </a:ln>
        </p:spPr>
      </p:sp>
      <p:sp>
        <p:nvSpPr>
          <p:cNvPr id="11" name="Shape 8"/>
          <p:cNvSpPr/>
          <p:nvPr/>
        </p:nvSpPr>
        <p:spPr>
          <a:xfrm>
            <a:off x="6263640" y="2057400"/>
            <a:ext cx="868680" cy="868680"/>
          </a:xfrm>
          <a:prstGeom prst="ellipse">
            <a:avLst/>
          </a:prstGeom>
          <a:solidFill>
            <a:srgbClr val="E8734A"/>
          </a:solidFill>
          <a:ln/>
        </p:spPr>
      </p:sp>
      <p:pic>
        <p:nvPicPr>
          <p:cNvPr id="12" name="Image 1" descr="/home/claude/nhs_deck/images/wifi.png">    </p:cNvPr>
          <p:cNvPicPr>
            <a:picLocks noChangeAspect="1"/>
          </p:cNvPicPr>
          <p:nvPr/>
        </p:nvPicPr>
        <p:blipFill>
          <a:blip r:embed="rId2"/>
          <a:stretch>
            <a:fillRect/>
          </a:stretch>
        </p:blipFill>
        <p:spPr>
          <a:xfrm>
            <a:off x="6376568" y="2170328"/>
            <a:ext cx="642823" cy="642823"/>
          </a:xfrm>
          <a:prstGeom prst="rect">
            <a:avLst/>
          </a:prstGeom>
        </p:spPr>
      </p:pic>
      <p:sp>
        <p:nvSpPr>
          <p:cNvPr id="13" name="Text 9"/>
          <p:cNvSpPr/>
          <p:nvPr/>
        </p:nvSpPr>
        <p:spPr>
          <a:xfrm>
            <a:off x="6263640" y="3063240"/>
            <a:ext cx="4572000" cy="640080"/>
          </a:xfrm>
          <a:prstGeom prst="rect">
            <a:avLst/>
          </a:prstGeom>
          <a:noFill/>
          <a:ln/>
        </p:spPr>
        <p:txBody>
          <a:bodyPr wrap="square" rtlCol="0" anchor="ctr"/>
          <a:lstStyle/>
          <a:p>
            <a:pPr indent="0" marL="0">
              <a:lnSpc>
                <a:spcPct val="110000"/>
              </a:lnSpc>
              <a:buNone/>
            </a:pPr>
            <a:r>
              <a:rPr lang="en-US" sz="1700" b="1" dirty="0">
                <a:solidFill>
                  <a:srgbClr val="132A46"/>
                </a:solidFill>
                <a:latin typeface="Calibri" pitchFamily="34" charset="0"/>
                <a:ea typeface="Calibri" pitchFamily="34" charset="-122"/>
                <a:cs typeface="Calibri" pitchFamily="34" charset="-120"/>
              </a:rPr>
              <a:t>If It Breaks, Care Is Disrupted</a:t>
            </a:r>
            <a:endParaRPr lang="en-US" sz="1700" dirty="0"/>
          </a:p>
        </p:txBody>
      </p:sp>
      <p:sp>
        <p:nvSpPr>
          <p:cNvPr id="14" name="Text 10"/>
          <p:cNvSpPr/>
          <p:nvPr/>
        </p:nvSpPr>
        <p:spPr>
          <a:xfrm>
            <a:off x="6263640" y="3749040"/>
            <a:ext cx="4572000" cy="1737360"/>
          </a:xfrm>
          <a:prstGeom prst="rect">
            <a:avLst/>
          </a:prstGeom>
          <a:noFill/>
          <a:ln/>
        </p:spPr>
        <p:txBody>
          <a:bodyPr wrap="square" rtlCol="0" anchor="ctr"/>
          <a:lstStyle/>
          <a:p>
            <a:pPr indent="0" marL="0">
              <a:lnSpc>
                <a:spcPct val="125000"/>
              </a:lnSpc>
              <a:buNone/>
            </a:pPr>
            <a:r>
              <a:rPr lang="en-US" sz="1450" dirty="0">
                <a:solidFill>
                  <a:srgbClr val="1B2733"/>
                </a:solidFill>
                <a:latin typeface="Calibri" pitchFamily="34" charset="0"/>
                <a:ea typeface="Calibri" pitchFamily="34" charset="-122"/>
                <a:cs typeface="Calibri" pitchFamily="34" charset="-120"/>
              </a:rPr>
              <a:t>People now depend on the app. If it goes down, booking, records and medicine orders can all stop working. More people using it also means more requests for staff to handle.</a:t>
            </a:r>
            <a:endParaRPr lang="en-US" sz="1450" dirty="0"/>
          </a:p>
        </p:txBody>
      </p:sp>
      <p:sp>
        <p:nvSpPr>
          <p:cNvPr id="15" name="Text 11"/>
          <p:cNvSpPr/>
          <p:nvPr/>
        </p:nvSpPr>
        <p:spPr>
          <a:xfrm>
            <a:off x="6263640" y="5577840"/>
            <a:ext cx="4572000" cy="274320"/>
          </a:xfrm>
          <a:prstGeom prst="rect">
            <a:avLst/>
          </a:prstGeom>
          <a:noFill/>
          <a:ln/>
        </p:spPr>
        <p:txBody>
          <a:bodyPr wrap="square" rtlCol="0" anchor="ctr"/>
          <a:lstStyle/>
          <a:p>
            <a:pPr indent="0" marL="0">
              <a:buNone/>
            </a:pPr>
            <a:r>
              <a:rPr lang="en-US" sz="1150" i="1" dirty="0">
                <a:solidFill>
                  <a:srgbClr val="5B6B7A"/>
                </a:solidFill>
                <a:latin typeface="Calibri" pitchFamily="34" charset="0"/>
                <a:ea typeface="Calibri" pitchFamily="34" charset="-122"/>
                <a:cs typeface="Calibri" pitchFamily="34" charset="-120"/>
              </a:rPr>
              <a:t>National Data Guardian, 2016; Greenhalgh et al., 2017</a:t>
            </a:r>
            <a:endParaRPr lang="en-US" sz="1150" dirty="0"/>
          </a:p>
        </p:txBody>
      </p:sp>
      <p:sp>
        <p:nvSpPr>
          <p:cNvPr id="16" name="Text 12"/>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5B6B7A"/>
                </a:solidFill>
                <a:latin typeface="Calibri" pitchFamily="34" charset="0"/>
                <a:ea typeface="Calibri" pitchFamily="34" charset="-122"/>
                <a:cs typeface="Calibri" pitchFamily="34" charset="-120"/>
              </a:rPr>
              <a:t>07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411480"/>
            <a:ext cx="7315200" cy="365760"/>
          </a:xfrm>
          <a:prstGeom prst="rect">
            <a:avLst/>
          </a:prstGeom>
          <a:noFill/>
          <a:ln/>
        </p:spPr>
        <p:txBody>
          <a:bodyPr wrap="square" rtlCol="0" anchor="ctr"/>
          <a:lstStyle/>
          <a:p>
            <a:pPr indent="0" marL="0">
              <a:buNone/>
            </a:pPr>
            <a:r>
              <a:rPr lang="en-US" sz="1500" b="1" spc="150" kern="0" dirty="0">
                <a:solidFill>
                  <a:srgbClr val="5FA8D3"/>
                </a:solidFill>
                <a:latin typeface="Calibri" pitchFamily="34" charset="0"/>
                <a:ea typeface="Calibri" pitchFamily="34" charset="-122"/>
                <a:cs typeface="Calibri" pitchFamily="34" charset="-120"/>
              </a:rPr>
              <a:t>PATIENT IMPACT</a:t>
            </a:r>
            <a:endParaRPr lang="en-US" sz="1500" dirty="0"/>
          </a:p>
        </p:txBody>
      </p:sp>
      <p:sp>
        <p:nvSpPr>
          <p:cNvPr id="3" name="Text 1"/>
          <p:cNvSpPr/>
          <p:nvPr/>
        </p:nvSpPr>
        <p:spPr>
          <a:xfrm>
            <a:off x="548640" y="749808"/>
            <a:ext cx="10515600" cy="685800"/>
          </a:xfrm>
          <a:prstGeom prst="rect">
            <a:avLst/>
          </a:prstGeom>
          <a:noFill/>
          <a:ln/>
        </p:spPr>
        <p:txBody>
          <a:bodyPr wrap="square" rtlCol="0" anchor="ctr"/>
          <a:lstStyle/>
          <a:p>
            <a:pPr indent="0" marL="0">
              <a:buNone/>
            </a:pPr>
            <a:r>
              <a:rPr lang="en-US" sz="3200" b="1" dirty="0">
                <a:solidFill>
                  <a:srgbClr val="132A46"/>
                </a:solidFill>
                <a:latin typeface="Cambria" pitchFamily="34" charset="0"/>
                <a:ea typeface="Cambria" pitchFamily="34" charset="-122"/>
                <a:cs typeface="Cambria" pitchFamily="34" charset="-120"/>
              </a:rPr>
              <a:t>More Freedom, More Control</a:t>
            </a:r>
            <a:endParaRPr lang="en-US" sz="3200" dirty="0"/>
          </a:p>
        </p:txBody>
      </p:sp>
      <p:sp>
        <p:nvSpPr>
          <p:cNvPr id="4" name="Shape 2"/>
          <p:cNvSpPr/>
          <p:nvPr/>
        </p:nvSpPr>
        <p:spPr>
          <a:xfrm>
            <a:off x="9784080" y="457200"/>
            <a:ext cx="1371600" cy="1371600"/>
          </a:xfrm>
          <a:prstGeom prst="ellipse">
            <a:avLst/>
          </a:prstGeom>
          <a:solidFill>
            <a:srgbClr val="1D5C8C"/>
          </a:solidFill>
          <a:ln/>
        </p:spPr>
      </p:sp>
      <p:pic>
        <p:nvPicPr>
          <p:cNvPr id="5" name="Image 0" descr="/home/claude/nhs_deck/images/users.png">    </p:cNvPr>
          <p:cNvPicPr>
            <a:picLocks noChangeAspect="1"/>
          </p:cNvPicPr>
          <p:nvPr/>
        </p:nvPicPr>
        <p:blipFill>
          <a:blip r:embed="rId1"/>
          <a:stretch>
            <a:fillRect/>
          </a:stretch>
        </p:blipFill>
        <p:spPr>
          <a:xfrm>
            <a:off x="9962388" y="635508"/>
            <a:ext cx="1014984" cy="1014984"/>
          </a:xfrm>
          <a:prstGeom prst="rect">
            <a:avLst/>
          </a:prstGeom>
        </p:spPr>
      </p:pic>
      <p:sp>
        <p:nvSpPr>
          <p:cNvPr id="6" name="Shape 3"/>
          <p:cNvSpPr/>
          <p:nvPr/>
        </p:nvSpPr>
        <p:spPr>
          <a:xfrm>
            <a:off x="548640" y="1783080"/>
            <a:ext cx="10607040" cy="1371600"/>
          </a:xfrm>
          <a:prstGeom prst="roundRect">
            <a:avLst>
              <a:gd name="adj" fmla="val 6667"/>
            </a:avLst>
          </a:prstGeom>
          <a:solidFill>
            <a:srgbClr val="F7F9FB"/>
          </a:solidFill>
          <a:ln/>
        </p:spPr>
      </p:sp>
      <p:sp>
        <p:nvSpPr>
          <p:cNvPr id="7" name="Text 4"/>
          <p:cNvSpPr/>
          <p:nvPr/>
        </p:nvSpPr>
        <p:spPr>
          <a:xfrm>
            <a:off x="868680" y="1965960"/>
            <a:ext cx="10058400" cy="1097280"/>
          </a:xfrm>
          <a:prstGeom prst="rect">
            <a:avLst/>
          </a:prstGeom>
          <a:noFill/>
          <a:ln/>
        </p:spPr>
        <p:txBody>
          <a:bodyPr wrap="square" rtlCol="0" anchor="ctr"/>
          <a:lstStyle/>
          <a:p>
            <a:pPr indent="0" marL="0">
              <a:lnSpc>
                <a:spcPct val="125000"/>
              </a:lnSpc>
              <a:buNone/>
            </a:pPr>
            <a:r>
              <a:rPr lang="en-US" sz="1650" dirty="0">
                <a:solidFill>
                  <a:srgbClr val="1B2733"/>
                </a:solidFill>
                <a:latin typeface="Calibri" pitchFamily="34" charset="0"/>
                <a:ea typeface="Calibri" pitchFamily="34" charset="-122"/>
                <a:cs typeface="Calibri" pitchFamily="34" charset="-120"/>
              </a:rPr>
              <a:t>People with long-term health conditions can use the app to track their medicine, appointments, and records — without calling or visiting the GP.</a:t>
            </a:r>
            <a:endParaRPr lang="en-US" sz="1650" dirty="0"/>
          </a:p>
        </p:txBody>
      </p:sp>
      <p:sp>
        <p:nvSpPr>
          <p:cNvPr id="8" name="Text 5"/>
          <p:cNvSpPr/>
          <p:nvPr/>
        </p:nvSpPr>
        <p:spPr>
          <a:xfrm>
            <a:off x="548640" y="3337560"/>
            <a:ext cx="10058400" cy="457200"/>
          </a:xfrm>
          <a:prstGeom prst="rect">
            <a:avLst/>
          </a:prstGeom>
          <a:noFill/>
          <a:ln/>
        </p:spPr>
        <p:txBody>
          <a:bodyPr wrap="square" rtlCol="0" anchor="ctr"/>
          <a:lstStyle/>
          <a:p>
            <a:pPr indent="0" marL="0">
              <a:buNone/>
            </a:pPr>
            <a:r>
              <a:rPr lang="en-US" sz="1700" b="1" dirty="0">
                <a:solidFill>
                  <a:srgbClr val="132A46"/>
                </a:solidFill>
                <a:latin typeface="Calibri" pitchFamily="34" charset="0"/>
                <a:ea typeface="Calibri" pitchFamily="34" charset="-122"/>
                <a:cs typeface="Calibri" pitchFamily="34" charset="-120"/>
              </a:rPr>
              <a:t>But being given information is not the same as being helped:</a:t>
            </a:r>
            <a:endParaRPr lang="en-US" sz="1700" dirty="0"/>
          </a:p>
        </p:txBody>
      </p:sp>
      <p:sp>
        <p:nvSpPr>
          <p:cNvPr id="9" name="Shape 6"/>
          <p:cNvSpPr/>
          <p:nvPr/>
        </p:nvSpPr>
        <p:spPr>
          <a:xfrm>
            <a:off x="548640" y="4005072"/>
            <a:ext cx="182880" cy="182880"/>
          </a:xfrm>
          <a:prstGeom prst="ellipse">
            <a:avLst/>
          </a:prstGeom>
          <a:solidFill>
            <a:srgbClr val="5FA8D3"/>
          </a:solidFill>
          <a:ln/>
        </p:spPr>
      </p:sp>
      <p:sp>
        <p:nvSpPr>
          <p:cNvPr id="10" name="Text 7"/>
          <p:cNvSpPr/>
          <p:nvPr/>
        </p:nvSpPr>
        <p:spPr>
          <a:xfrm>
            <a:off x="914400" y="3840480"/>
            <a:ext cx="10149840" cy="594360"/>
          </a:xfrm>
          <a:prstGeom prst="rect">
            <a:avLst/>
          </a:prstGeom>
          <a:noFill/>
          <a:ln/>
        </p:spPr>
        <p:txBody>
          <a:bodyPr wrap="square" rtlCol="0" anchor="ctr"/>
          <a:lstStyle/>
          <a:p>
            <a:pPr indent="0" marL="0">
              <a:lnSpc>
                <a:spcPct val="120000"/>
              </a:lnSpc>
              <a:buNone/>
            </a:pPr>
            <a:r>
              <a:rPr lang="en-US" sz="1500" dirty="0">
                <a:solidFill>
                  <a:srgbClr val="1B2733"/>
                </a:solidFill>
                <a:latin typeface="Calibri" pitchFamily="34" charset="0"/>
                <a:ea typeface="Calibri" pitchFamily="34" charset="-122"/>
                <a:cs typeface="Calibri" pitchFamily="34" charset="-120"/>
              </a:rPr>
              <a:t>The app fits NHS plans to give people more control over their own health data.</a:t>
            </a:r>
            <a:endParaRPr lang="en-US" sz="1500" dirty="0"/>
          </a:p>
        </p:txBody>
      </p:sp>
      <p:sp>
        <p:nvSpPr>
          <p:cNvPr id="11" name="Shape 8"/>
          <p:cNvSpPr/>
          <p:nvPr/>
        </p:nvSpPr>
        <p:spPr>
          <a:xfrm>
            <a:off x="548640" y="4718304"/>
            <a:ext cx="182880" cy="182880"/>
          </a:xfrm>
          <a:prstGeom prst="ellipse">
            <a:avLst/>
          </a:prstGeom>
          <a:solidFill>
            <a:srgbClr val="5FA8D3"/>
          </a:solidFill>
          <a:ln/>
        </p:spPr>
      </p:sp>
      <p:sp>
        <p:nvSpPr>
          <p:cNvPr id="12" name="Text 9"/>
          <p:cNvSpPr/>
          <p:nvPr/>
        </p:nvSpPr>
        <p:spPr>
          <a:xfrm>
            <a:off x="914400" y="4553712"/>
            <a:ext cx="10149840" cy="594360"/>
          </a:xfrm>
          <a:prstGeom prst="rect">
            <a:avLst/>
          </a:prstGeom>
          <a:noFill/>
          <a:ln/>
        </p:spPr>
        <p:txBody>
          <a:bodyPr wrap="square" rtlCol="0" anchor="ctr"/>
          <a:lstStyle/>
          <a:p>
            <a:pPr indent="0" marL="0">
              <a:lnSpc>
                <a:spcPct val="120000"/>
              </a:lnSpc>
              <a:buNone/>
            </a:pPr>
            <a:r>
              <a:rPr lang="en-US" sz="1500" dirty="0">
                <a:solidFill>
                  <a:srgbClr val="1B2733"/>
                </a:solidFill>
                <a:latin typeface="Calibri" pitchFamily="34" charset="0"/>
                <a:ea typeface="Calibri" pitchFamily="34" charset="-122"/>
                <a:cs typeface="Calibri" pitchFamily="34" charset="-120"/>
              </a:rPr>
              <a:t>But information only helps if people understand it. Seeing a test result with no explanation can cause worry, not comfort.</a:t>
            </a:r>
            <a:endParaRPr lang="en-US" sz="1500" dirty="0"/>
          </a:p>
        </p:txBody>
      </p:sp>
      <p:sp>
        <p:nvSpPr>
          <p:cNvPr id="13" name="Shape 10"/>
          <p:cNvSpPr/>
          <p:nvPr/>
        </p:nvSpPr>
        <p:spPr>
          <a:xfrm>
            <a:off x="548640" y="5431536"/>
            <a:ext cx="182880" cy="182880"/>
          </a:xfrm>
          <a:prstGeom prst="ellipse">
            <a:avLst/>
          </a:prstGeom>
          <a:solidFill>
            <a:srgbClr val="5FA8D3"/>
          </a:solidFill>
          <a:ln/>
        </p:spPr>
      </p:sp>
      <p:sp>
        <p:nvSpPr>
          <p:cNvPr id="14" name="Text 11"/>
          <p:cNvSpPr/>
          <p:nvPr/>
        </p:nvSpPr>
        <p:spPr>
          <a:xfrm>
            <a:off x="914400" y="5266944"/>
            <a:ext cx="10149840" cy="594360"/>
          </a:xfrm>
          <a:prstGeom prst="rect">
            <a:avLst/>
          </a:prstGeom>
          <a:noFill/>
          <a:ln/>
        </p:spPr>
        <p:txBody>
          <a:bodyPr wrap="square" rtlCol="0" anchor="ctr"/>
          <a:lstStyle/>
          <a:p>
            <a:pPr indent="0" marL="0">
              <a:lnSpc>
                <a:spcPct val="120000"/>
              </a:lnSpc>
              <a:buNone/>
            </a:pPr>
            <a:r>
              <a:rPr lang="en-US" sz="1500" dirty="0">
                <a:solidFill>
                  <a:srgbClr val="1B2733"/>
                </a:solidFill>
                <a:latin typeface="Calibri" pitchFamily="34" charset="0"/>
                <a:ea typeface="Calibri" pitchFamily="34" charset="-122"/>
                <a:cs typeface="Calibri" pitchFamily="34" charset="-120"/>
              </a:rPr>
              <a:t>Digital access works best when it comes with clear, simple explanations from staff.</a:t>
            </a:r>
            <a:endParaRPr lang="en-US" sz="1500" dirty="0"/>
          </a:p>
        </p:txBody>
      </p:sp>
      <p:sp>
        <p:nvSpPr>
          <p:cNvPr id="15" name="Text 12"/>
          <p:cNvSpPr/>
          <p:nvPr/>
        </p:nvSpPr>
        <p:spPr>
          <a:xfrm>
            <a:off x="548640" y="6263640"/>
            <a:ext cx="11064240" cy="320040"/>
          </a:xfrm>
          <a:prstGeom prst="rect">
            <a:avLst/>
          </a:prstGeom>
          <a:noFill/>
          <a:ln/>
        </p:spPr>
        <p:txBody>
          <a:bodyPr wrap="square" rtlCol="0" anchor="ctr"/>
          <a:lstStyle/>
          <a:p>
            <a:pPr algn="l" indent="0" marL="0">
              <a:buNone/>
            </a:pPr>
            <a:r>
              <a:rPr lang="en-US" sz="1200" i="1" dirty="0">
                <a:solidFill>
                  <a:srgbClr val="5B6B7A"/>
                </a:solidFill>
                <a:latin typeface="Calibri" pitchFamily="34" charset="0"/>
                <a:ea typeface="Calibri" pitchFamily="34" charset="-122"/>
                <a:cs typeface="Calibri" pitchFamily="34" charset="-120"/>
              </a:rPr>
              <a:t>Sources: Greaves et al. (2026); DHSC (2022b)</a:t>
            </a:r>
            <a:endParaRPr lang="en-US" sz="1200" dirty="0"/>
          </a:p>
        </p:txBody>
      </p:sp>
      <p:sp>
        <p:nvSpPr>
          <p:cNvPr id="16" name="Text 13"/>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5B6B7A"/>
                </a:solidFill>
                <a:latin typeface="Calibri" pitchFamily="34" charset="0"/>
                <a:ea typeface="Calibri" pitchFamily="34" charset="-122"/>
                <a:cs typeface="Calibri" pitchFamily="34" charset="-120"/>
              </a:rPr>
              <a:t>08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132A46"/>
        </a:solidFill>
      </p:bgPr>
    </p:bg>
    <p:spTree>
      <p:nvGrpSpPr>
        <p:cNvPr id="1" name=""/>
        <p:cNvGrpSpPr/>
        <p:nvPr/>
      </p:nvGrpSpPr>
      <p:grpSpPr>
        <a:xfrm>
          <a:off x="0" y="0"/>
          <a:ext cx="0" cy="0"/>
          <a:chOff x="0" y="0"/>
          <a:chExt cx="0" cy="0"/>
        </a:xfrm>
      </p:grpSpPr>
      <p:sp>
        <p:nvSpPr>
          <p:cNvPr id="2" name="Text 0"/>
          <p:cNvSpPr/>
          <p:nvPr/>
        </p:nvSpPr>
        <p:spPr>
          <a:xfrm>
            <a:off x="548640" y="411480"/>
            <a:ext cx="7315200" cy="365760"/>
          </a:xfrm>
          <a:prstGeom prst="rect">
            <a:avLst/>
          </a:prstGeom>
          <a:noFill/>
          <a:ln/>
        </p:spPr>
        <p:txBody>
          <a:bodyPr wrap="square" rtlCol="0" anchor="ctr"/>
          <a:lstStyle/>
          <a:p>
            <a:pPr indent="0" marL="0">
              <a:buNone/>
            </a:pPr>
            <a:r>
              <a:rPr lang="en-US" sz="1500" b="1" spc="150" kern="0" dirty="0">
                <a:solidFill>
                  <a:srgbClr val="5FA8D3"/>
                </a:solidFill>
                <a:latin typeface="Calibri" pitchFamily="34" charset="0"/>
                <a:ea typeface="Calibri" pitchFamily="34" charset="-122"/>
                <a:cs typeface="Calibri" pitchFamily="34" charset="-120"/>
              </a:rPr>
              <a:t>PATIENT IMPACT</a:t>
            </a:r>
            <a:endParaRPr lang="en-US" sz="1500" dirty="0"/>
          </a:p>
        </p:txBody>
      </p:sp>
      <p:sp>
        <p:nvSpPr>
          <p:cNvPr id="3" name="Text 1"/>
          <p:cNvSpPr/>
          <p:nvPr/>
        </p:nvSpPr>
        <p:spPr>
          <a:xfrm>
            <a:off x="548640" y="749808"/>
            <a:ext cx="10515600" cy="685800"/>
          </a:xfrm>
          <a:prstGeom prst="rect">
            <a:avLst/>
          </a:prstGeom>
          <a:noFill/>
          <a:ln/>
        </p:spPr>
        <p:txBody>
          <a:bodyPr wrap="square" rtlCol="0" anchor="ctr"/>
          <a:lstStyle/>
          <a:p>
            <a:pPr indent="0" marL="0">
              <a:buNone/>
            </a:pPr>
            <a:r>
              <a:rPr lang="en-US" sz="3200" b="1" dirty="0">
                <a:solidFill>
                  <a:srgbClr val="FFFFFF"/>
                </a:solidFill>
                <a:latin typeface="Cambria" pitchFamily="34" charset="0"/>
                <a:ea typeface="Cambria" pitchFamily="34" charset="-122"/>
                <a:cs typeface="Cambria" pitchFamily="34" charset="-120"/>
              </a:rPr>
              <a:t>Not Everyone Benefits Equally</a:t>
            </a:r>
            <a:endParaRPr lang="en-US" sz="3200" dirty="0"/>
          </a:p>
        </p:txBody>
      </p:sp>
      <p:sp>
        <p:nvSpPr>
          <p:cNvPr id="4" name="Shape 2"/>
          <p:cNvSpPr/>
          <p:nvPr/>
        </p:nvSpPr>
        <p:spPr>
          <a:xfrm>
            <a:off x="548640" y="1783080"/>
            <a:ext cx="5166360" cy="4343400"/>
          </a:xfrm>
          <a:prstGeom prst="roundRect">
            <a:avLst>
              <a:gd name="adj" fmla="val 2105"/>
            </a:avLst>
          </a:prstGeom>
          <a:solidFill>
            <a:srgbClr val="1D3A5C"/>
          </a:solidFill>
          <a:ln/>
        </p:spPr>
      </p:sp>
      <p:sp>
        <p:nvSpPr>
          <p:cNvPr id="5" name="Shape 3"/>
          <p:cNvSpPr/>
          <p:nvPr/>
        </p:nvSpPr>
        <p:spPr>
          <a:xfrm>
            <a:off x="868680" y="2057400"/>
            <a:ext cx="868680" cy="868680"/>
          </a:xfrm>
          <a:prstGeom prst="ellipse">
            <a:avLst/>
          </a:prstGeom>
          <a:solidFill>
            <a:srgbClr val="E8734A"/>
          </a:solidFill>
          <a:ln/>
        </p:spPr>
      </p:sp>
      <p:pic>
        <p:nvPicPr>
          <p:cNvPr id="6" name="Image 0" descr="/home/claude/nhs_deck/images/warning.png">    </p:cNvPr>
          <p:cNvPicPr>
            <a:picLocks noChangeAspect="1"/>
          </p:cNvPicPr>
          <p:nvPr/>
        </p:nvPicPr>
        <p:blipFill>
          <a:blip r:embed="rId1"/>
          <a:stretch>
            <a:fillRect/>
          </a:stretch>
        </p:blipFill>
        <p:spPr>
          <a:xfrm>
            <a:off x="981608" y="2170328"/>
            <a:ext cx="642823" cy="642823"/>
          </a:xfrm>
          <a:prstGeom prst="rect">
            <a:avLst/>
          </a:prstGeom>
        </p:spPr>
      </p:pic>
      <p:sp>
        <p:nvSpPr>
          <p:cNvPr id="7" name="Text 4"/>
          <p:cNvSpPr/>
          <p:nvPr/>
        </p:nvSpPr>
        <p:spPr>
          <a:xfrm>
            <a:off x="868680" y="3063240"/>
            <a:ext cx="4572000" cy="548640"/>
          </a:xfrm>
          <a:prstGeom prst="rect">
            <a:avLst/>
          </a:prstGeom>
          <a:noFill/>
          <a:ln/>
        </p:spPr>
        <p:txBody>
          <a:bodyPr wrap="square" rtlCol="0" anchor="ctr"/>
          <a:lstStyle/>
          <a:p>
            <a:pPr indent="0" marL="0">
              <a:buNone/>
            </a:pPr>
            <a:r>
              <a:rPr lang="en-US" sz="1700" b="1" dirty="0">
                <a:solidFill>
                  <a:srgbClr val="FFFFFF"/>
                </a:solidFill>
                <a:latin typeface="Calibri" pitchFamily="34" charset="0"/>
                <a:ea typeface="Calibri" pitchFamily="34" charset="-122"/>
                <a:cs typeface="Calibri" pitchFamily="34" charset="-120"/>
              </a:rPr>
              <a:t>Who Gets Left Out?</a:t>
            </a:r>
            <a:endParaRPr lang="en-US" sz="1700" dirty="0"/>
          </a:p>
        </p:txBody>
      </p:sp>
      <p:sp>
        <p:nvSpPr>
          <p:cNvPr id="8" name="Text 5"/>
          <p:cNvSpPr/>
          <p:nvPr/>
        </p:nvSpPr>
        <p:spPr>
          <a:xfrm>
            <a:off x="868680" y="3703320"/>
            <a:ext cx="4572000" cy="1463040"/>
          </a:xfrm>
          <a:prstGeom prst="rect">
            <a:avLst/>
          </a:prstGeom>
          <a:noFill/>
          <a:ln/>
        </p:spPr>
        <p:txBody>
          <a:bodyPr wrap="square" rtlCol="0" anchor="ctr"/>
          <a:lstStyle/>
          <a:p>
            <a:pPr indent="0" marL="0">
              <a:lnSpc>
                <a:spcPct val="125000"/>
              </a:lnSpc>
              <a:buNone/>
            </a:pPr>
            <a:r>
              <a:rPr lang="en-US" sz="1450" dirty="0">
                <a:solidFill>
                  <a:srgbClr val="DCE9F3"/>
                </a:solidFill>
                <a:latin typeface="Calibri" pitchFamily="34" charset="0"/>
                <a:ea typeface="Calibri" pitchFamily="34" charset="-122"/>
                <a:cs typeface="Calibri" pitchFamily="34" charset="-120"/>
              </a:rPr>
              <a:t>Older people, disabled people, and people without internet or a smartphone can struggle to use the app. Sadly, these are often the people who need care the most.</a:t>
            </a:r>
            <a:endParaRPr lang="en-US" sz="1450" dirty="0"/>
          </a:p>
        </p:txBody>
      </p:sp>
      <p:sp>
        <p:nvSpPr>
          <p:cNvPr id="9" name="Text 6"/>
          <p:cNvSpPr/>
          <p:nvPr/>
        </p:nvSpPr>
        <p:spPr>
          <a:xfrm>
            <a:off x="868680" y="5074920"/>
            <a:ext cx="4572000" cy="640080"/>
          </a:xfrm>
          <a:prstGeom prst="rect">
            <a:avLst/>
          </a:prstGeom>
          <a:noFill/>
          <a:ln/>
        </p:spPr>
        <p:txBody>
          <a:bodyPr wrap="square" rtlCol="0" anchor="ctr"/>
          <a:lstStyle/>
          <a:p>
            <a:pPr indent="0" marL="0">
              <a:lnSpc>
                <a:spcPct val="120000"/>
              </a:lnSpc>
              <a:buNone/>
            </a:pPr>
            <a:r>
              <a:rPr lang="en-US" sz="1350" i="1" dirty="0">
                <a:solidFill>
                  <a:srgbClr val="5FA8D3"/>
                </a:solidFill>
                <a:latin typeface="Calibri" pitchFamily="34" charset="0"/>
                <a:ea typeface="Calibri" pitchFamily="34" charset="-122"/>
                <a:cs typeface="Calibri" pitchFamily="34" charset="-120"/>
              </a:rPr>
              <a:t>Going “digital only” could take away choice, not add to it.</a:t>
            </a:r>
            <a:endParaRPr lang="en-US" sz="1350" dirty="0"/>
          </a:p>
        </p:txBody>
      </p:sp>
      <p:sp>
        <p:nvSpPr>
          <p:cNvPr id="10" name="Text 7"/>
          <p:cNvSpPr/>
          <p:nvPr/>
        </p:nvSpPr>
        <p:spPr>
          <a:xfrm>
            <a:off x="868680" y="5806440"/>
            <a:ext cx="4572000" cy="274320"/>
          </a:xfrm>
          <a:prstGeom prst="rect">
            <a:avLst/>
          </a:prstGeom>
          <a:noFill/>
          <a:ln/>
        </p:spPr>
        <p:txBody>
          <a:bodyPr wrap="square" rtlCol="0" anchor="ctr"/>
          <a:lstStyle/>
          <a:p>
            <a:pPr indent="0" marL="0">
              <a:buNone/>
            </a:pPr>
            <a:r>
              <a:rPr lang="en-US" sz="1150" i="1" dirty="0">
                <a:solidFill>
                  <a:srgbClr val="8FA6BB"/>
                </a:solidFill>
                <a:latin typeface="Calibri" pitchFamily="34" charset="0"/>
                <a:ea typeface="Calibri" pitchFamily="34" charset="-122"/>
                <a:cs typeface="Calibri" pitchFamily="34" charset="-120"/>
              </a:rPr>
              <a:t>Greenhalgh et al., 2020; Reidy et al., 2025</a:t>
            </a:r>
            <a:endParaRPr lang="en-US" sz="1150" dirty="0"/>
          </a:p>
        </p:txBody>
      </p:sp>
      <p:sp>
        <p:nvSpPr>
          <p:cNvPr id="11" name="Shape 8"/>
          <p:cNvSpPr/>
          <p:nvPr/>
        </p:nvSpPr>
        <p:spPr>
          <a:xfrm>
            <a:off x="5943600" y="1783080"/>
            <a:ext cx="5166360" cy="4343400"/>
          </a:xfrm>
          <a:prstGeom prst="roundRect">
            <a:avLst>
              <a:gd name="adj" fmla="val 2105"/>
            </a:avLst>
          </a:prstGeom>
          <a:solidFill>
            <a:srgbClr val="1D3A5C"/>
          </a:solidFill>
          <a:ln/>
        </p:spPr>
      </p:sp>
      <p:sp>
        <p:nvSpPr>
          <p:cNvPr id="12" name="Shape 9"/>
          <p:cNvSpPr/>
          <p:nvPr/>
        </p:nvSpPr>
        <p:spPr>
          <a:xfrm>
            <a:off x="6263640" y="2057400"/>
            <a:ext cx="868680" cy="868680"/>
          </a:xfrm>
          <a:prstGeom prst="ellipse">
            <a:avLst/>
          </a:prstGeom>
          <a:solidFill>
            <a:srgbClr val="E8734A"/>
          </a:solidFill>
          <a:ln/>
        </p:spPr>
      </p:sp>
      <p:pic>
        <p:nvPicPr>
          <p:cNvPr id="13" name="Image 1" descr="/home/claude/nhs_deck/images/lock.png">    </p:cNvPr>
          <p:cNvPicPr>
            <a:picLocks noChangeAspect="1"/>
          </p:cNvPicPr>
          <p:nvPr/>
        </p:nvPicPr>
        <p:blipFill>
          <a:blip r:embed="rId2"/>
          <a:stretch>
            <a:fillRect/>
          </a:stretch>
        </p:blipFill>
        <p:spPr>
          <a:xfrm>
            <a:off x="6376568" y="2170328"/>
            <a:ext cx="642823" cy="642823"/>
          </a:xfrm>
          <a:prstGeom prst="rect">
            <a:avLst/>
          </a:prstGeom>
        </p:spPr>
      </p:pic>
      <p:sp>
        <p:nvSpPr>
          <p:cNvPr id="14" name="Text 10"/>
          <p:cNvSpPr/>
          <p:nvPr/>
        </p:nvSpPr>
        <p:spPr>
          <a:xfrm>
            <a:off x="6263640" y="3063240"/>
            <a:ext cx="4572000" cy="548640"/>
          </a:xfrm>
          <a:prstGeom prst="rect">
            <a:avLst/>
          </a:prstGeom>
          <a:noFill/>
          <a:ln/>
        </p:spPr>
        <p:txBody>
          <a:bodyPr wrap="square" rtlCol="0" anchor="ctr"/>
          <a:lstStyle/>
          <a:p>
            <a:pPr indent="0" marL="0">
              <a:buNone/>
            </a:pPr>
            <a:r>
              <a:rPr lang="en-US" sz="1700" b="1" dirty="0">
                <a:solidFill>
                  <a:srgbClr val="FFFFFF"/>
                </a:solidFill>
                <a:latin typeface="Calibri" pitchFamily="34" charset="0"/>
                <a:ea typeface="Calibri" pitchFamily="34" charset="-122"/>
                <a:cs typeface="Calibri" pitchFamily="34" charset="-120"/>
              </a:rPr>
              <a:t>Can People Trust It?</a:t>
            </a:r>
            <a:endParaRPr lang="en-US" sz="1700" dirty="0"/>
          </a:p>
        </p:txBody>
      </p:sp>
      <p:sp>
        <p:nvSpPr>
          <p:cNvPr id="15" name="Text 11"/>
          <p:cNvSpPr/>
          <p:nvPr/>
        </p:nvSpPr>
        <p:spPr>
          <a:xfrm>
            <a:off x="6263640" y="3703320"/>
            <a:ext cx="4572000" cy="1463040"/>
          </a:xfrm>
          <a:prstGeom prst="rect">
            <a:avLst/>
          </a:prstGeom>
          <a:noFill/>
          <a:ln/>
        </p:spPr>
        <p:txBody>
          <a:bodyPr wrap="square" rtlCol="0" anchor="ctr"/>
          <a:lstStyle/>
          <a:p>
            <a:pPr indent="0" marL="0">
              <a:lnSpc>
                <a:spcPct val="125000"/>
              </a:lnSpc>
              <a:buNone/>
            </a:pPr>
            <a:r>
              <a:rPr lang="en-US" sz="1450" dirty="0">
                <a:solidFill>
                  <a:srgbClr val="DCE9F3"/>
                </a:solidFill>
                <a:latin typeface="Calibri" pitchFamily="34" charset="0"/>
                <a:ea typeface="Calibri" pitchFamily="34" charset="-122"/>
                <a:cs typeface="Calibri" pitchFamily="34" charset="-120"/>
              </a:rPr>
              <a:t>The app holds very private health data. This data must be kept safe under UK privacy law. Past data problems have made some people less trusting of the NHS.</a:t>
            </a:r>
            <a:endParaRPr lang="en-US" sz="1450" dirty="0"/>
          </a:p>
        </p:txBody>
      </p:sp>
      <p:sp>
        <p:nvSpPr>
          <p:cNvPr id="16" name="Text 12"/>
          <p:cNvSpPr/>
          <p:nvPr/>
        </p:nvSpPr>
        <p:spPr>
          <a:xfrm>
            <a:off x="6263640" y="5074920"/>
            <a:ext cx="4572000" cy="640080"/>
          </a:xfrm>
          <a:prstGeom prst="rect">
            <a:avLst/>
          </a:prstGeom>
          <a:noFill/>
          <a:ln/>
        </p:spPr>
        <p:txBody>
          <a:bodyPr wrap="square" rtlCol="0" anchor="ctr"/>
          <a:lstStyle/>
          <a:p>
            <a:pPr indent="0" marL="0">
              <a:lnSpc>
                <a:spcPct val="120000"/>
              </a:lnSpc>
              <a:buNone/>
            </a:pPr>
            <a:r>
              <a:rPr lang="en-US" sz="1350" i="1" dirty="0">
                <a:solidFill>
                  <a:srgbClr val="5FA8D3"/>
                </a:solidFill>
                <a:latin typeface="Calibri" pitchFamily="34" charset="0"/>
                <a:ea typeface="Calibri" pitchFamily="34" charset="-122"/>
                <a:cs typeface="Calibri" pitchFamily="34" charset="-120"/>
              </a:rPr>
              <a:t>Trust needs strong security AND clear, honest explanations.</a:t>
            </a:r>
            <a:endParaRPr lang="en-US" sz="1350" dirty="0"/>
          </a:p>
        </p:txBody>
      </p:sp>
      <p:sp>
        <p:nvSpPr>
          <p:cNvPr id="17" name="Text 13"/>
          <p:cNvSpPr/>
          <p:nvPr/>
        </p:nvSpPr>
        <p:spPr>
          <a:xfrm>
            <a:off x="6263640" y="5806440"/>
            <a:ext cx="4572000" cy="274320"/>
          </a:xfrm>
          <a:prstGeom prst="rect">
            <a:avLst/>
          </a:prstGeom>
          <a:noFill/>
          <a:ln/>
        </p:spPr>
        <p:txBody>
          <a:bodyPr wrap="square" rtlCol="0" anchor="ctr"/>
          <a:lstStyle/>
          <a:p>
            <a:pPr indent="0" marL="0">
              <a:buNone/>
            </a:pPr>
            <a:r>
              <a:rPr lang="en-US" sz="1150" i="1" dirty="0">
                <a:solidFill>
                  <a:srgbClr val="8FA6BB"/>
                </a:solidFill>
                <a:latin typeface="Calibri" pitchFamily="34" charset="0"/>
                <a:ea typeface="Calibri" pitchFamily="34" charset="-122"/>
                <a:cs typeface="Calibri" pitchFamily="34" charset="-120"/>
              </a:rPr>
              <a:t>Tzanou, 2023; National Data Guardian, 2016</a:t>
            </a:r>
            <a:endParaRPr lang="en-US" sz="1150" dirty="0"/>
          </a:p>
        </p:txBody>
      </p:sp>
      <p:sp>
        <p:nvSpPr>
          <p:cNvPr id="18" name="Text 14"/>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8FA6BB"/>
                </a:solidFill>
                <a:latin typeface="Calibri" pitchFamily="34" charset="0"/>
                <a:ea typeface="Calibri" pitchFamily="34" charset="-122"/>
                <a:cs typeface="Calibri" pitchFamily="34" charset="-120"/>
              </a:rPr>
              <a:t>09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9FB"/>
        </a:solidFill>
      </p:bgPr>
    </p:bg>
    <p:spTree>
      <p:nvGrpSpPr>
        <p:cNvPr id="1" name=""/>
        <p:cNvGrpSpPr/>
        <p:nvPr/>
      </p:nvGrpSpPr>
      <p:grpSpPr>
        <a:xfrm>
          <a:off x="0" y="0"/>
          <a:ext cx="0" cy="0"/>
          <a:chOff x="0" y="0"/>
          <a:chExt cx="0" cy="0"/>
        </a:xfrm>
      </p:grpSpPr>
      <p:sp>
        <p:nvSpPr>
          <p:cNvPr id="2" name="Text 0"/>
          <p:cNvSpPr/>
          <p:nvPr/>
        </p:nvSpPr>
        <p:spPr>
          <a:xfrm>
            <a:off x="548640" y="411480"/>
            <a:ext cx="10972800" cy="731520"/>
          </a:xfrm>
          <a:prstGeom prst="rect">
            <a:avLst/>
          </a:prstGeom>
          <a:noFill/>
          <a:ln/>
        </p:spPr>
        <p:txBody>
          <a:bodyPr wrap="square" rtlCol="0" anchor="ctr"/>
          <a:lstStyle/>
          <a:p>
            <a:pPr indent="0" marL="0">
              <a:buNone/>
            </a:pPr>
            <a:r>
              <a:rPr lang="en-US" sz="3400" b="1" dirty="0">
                <a:solidFill>
                  <a:srgbClr val="132A46"/>
                </a:solidFill>
                <a:latin typeface="Cambria" pitchFamily="34" charset="0"/>
                <a:ea typeface="Cambria" pitchFamily="34" charset="-122"/>
                <a:cs typeface="Cambria" pitchFamily="34" charset="-120"/>
              </a:rPr>
              <a:t>Conclusion &amp; What Should Happen Next</a:t>
            </a:r>
            <a:endParaRPr lang="en-US" sz="3400" dirty="0"/>
          </a:p>
        </p:txBody>
      </p:sp>
      <p:sp>
        <p:nvSpPr>
          <p:cNvPr id="3" name="Text 1"/>
          <p:cNvSpPr/>
          <p:nvPr/>
        </p:nvSpPr>
        <p:spPr>
          <a:xfrm>
            <a:off x="548640" y="1188720"/>
            <a:ext cx="10789920" cy="640080"/>
          </a:xfrm>
          <a:prstGeom prst="rect">
            <a:avLst/>
          </a:prstGeom>
          <a:noFill/>
          <a:ln/>
        </p:spPr>
        <p:txBody>
          <a:bodyPr wrap="square" rtlCol="0" anchor="ctr"/>
          <a:lstStyle/>
          <a:p>
            <a:pPr indent="0" marL="0">
              <a:lnSpc>
                <a:spcPct val="120000"/>
              </a:lnSpc>
              <a:buNone/>
            </a:pPr>
            <a:r>
              <a:rPr lang="en-US" sz="1600" i="1" dirty="0">
                <a:solidFill>
                  <a:srgbClr val="1B2733"/>
                </a:solidFill>
                <a:latin typeface="Calibri" pitchFamily="34" charset="0"/>
                <a:ea typeface="Calibri" pitchFamily="34" charset="-122"/>
                <a:cs typeface="Calibri" pitchFamily="34" charset="-120"/>
              </a:rPr>
              <a:t>The NHS App is a partial win. It makes life easier for many people, but it only works well long-term if it is fair, well-supported, and safe.</a:t>
            </a:r>
            <a:endParaRPr lang="en-US" sz="1600" dirty="0"/>
          </a:p>
        </p:txBody>
      </p:sp>
      <p:sp>
        <p:nvSpPr>
          <p:cNvPr id="4" name="Shape 2"/>
          <p:cNvSpPr/>
          <p:nvPr/>
        </p:nvSpPr>
        <p:spPr>
          <a:xfrm>
            <a:off x="548640" y="2103120"/>
            <a:ext cx="3429000" cy="3566160"/>
          </a:xfrm>
          <a:prstGeom prst="roundRect">
            <a:avLst>
              <a:gd name="adj" fmla="val 2667"/>
            </a:avLst>
          </a:prstGeom>
          <a:solidFill>
            <a:srgbClr val="FFFFFF"/>
          </a:solidFill>
          <a:ln w="12700">
            <a:solidFill>
              <a:srgbClr val="DCE4EA"/>
            </a:solidFill>
            <a:prstDash val="solid"/>
          </a:ln>
          <a:effectLst>
            <a:outerShdw sx="100000" sy="100000" kx="0" ky="0" algn="bl" rotWithShape="0" blurRad="76200" dist="25400" dir="5400000">
              <a:srgbClr val="1B2733">
                <a:alpha val="10000"/>
              </a:srgbClr>
            </a:outerShdw>
          </a:effectLst>
        </p:spPr>
      </p:sp>
      <p:sp>
        <p:nvSpPr>
          <p:cNvPr id="5" name="Shape 3"/>
          <p:cNvSpPr/>
          <p:nvPr/>
        </p:nvSpPr>
        <p:spPr>
          <a:xfrm>
            <a:off x="822960" y="2377440"/>
            <a:ext cx="822960" cy="822960"/>
          </a:xfrm>
          <a:prstGeom prst="ellipse">
            <a:avLst/>
          </a:prstGeom>
          <a:solidFill>
            <a:srgbClr val="1D5C8C"/>
          </a:solidFill>
          <a:ln/>
        </p:spPr>
      </p:sp>
      <p:pic>
        <p:nvPicPr>
          <p:cNvPr id="6" name="Image 0" descr="/home/claude/nhs_deck/images/grad.png">    </p:cNvPr>
          <p:cNvPicPr>
            <a:picLocks noChangeAspect="1"/>
          </p:cNvPicPr>
          <p:nvPr/>
        </p:nvPicPr>
        <p:blipFill>
          <a:blip r:embed="rId1"/>
          <a:stretch>
            <a:fillRect/>
          </a:stretch>
        </p:blipFill>
        <p:spPr>
          <a:xfrm>
            <a:off x="929945" y="2484425"/>
            <a:ext cx="608990" cy="608990"/>
          </a:xfrm>
          <a:prstGeom prst="rect">
            <a:avLst/>
          </a:prstGeom>
        </p:spPr>
      </p:pic>
      <p:sp>
        <p:nvSpPr>
          <p:cNvPr id="7" name="Text 4"/>
          <p:cNvSpPr/>
          <p:nvPr/>
        </p:nvSpPr>
        <p:spPr>
          <a:xfrm>
            <a:off x="822960" y="3383280"/>
            <a:ext cx="2880360" cy="685800"/>
          </a:xfrm>
          <a:prstGeom prst="rect">
            <a:avLst/>
          </a:prstGeom>
          <a:noFill/>
          <a:ln/>
        </p:spPr>
        <p:txBody>
          <a:bodyPr wrap="square" rtlCol="0" anchor="ctr"/>
          <a:lstStyle/>
          <a:p>
            <a:pPr indent="0" marL="0">
              <a:lnSpc>
                <a:spcPct val="115000"/>
              </a:lnSpc>
              <a:buNone/>
            </a:pPr>
            <a:r>
              <a:rPr lang="en-US" sz="1650" b="1" dirty="0">
                <a:solidFill>
                  <a:srgbClr val="132A46"/>
                </a:solidFill>
                <a:latin typeface="Calibri" pitchFamily="34" charset="0"/>
                <a:ea typeface="Calibri" pitchFamily="34" charset="-122"/>
                <a:cs typeface="Calibri" pitchFamily="34" charset="-120"/>
              </a:rPr>
              <a:t>1. Keep Training Staff</a:t>
            </a:r>
            <a:endParaRPr lang="en-US" sz="1650" dirty="0"/>
          </a:p>
        </p:txBody>
      </p:sp>
      <p:sp>
        <p:nvSpPr>
          <p:cNvPr id="8" name="Text 5"/>
          <p:cNvSpPr/>
          <p:nvPr/>
        </p:nvSpPr>
        <p:spPr>
          <a:xfrm>
            <a:off x="822960" y="4160520"/>
            <a:ext cx="2880360" cy="1371600"/>
          </a:xfrm>
          <a:prstGeom prst="rect">
            <a:avLst/>
          </a:prstGeom>
          <a:noFill/>
          <a:ln/>
        </p:spPr>
        <p:txBody>
          <a:bodyPr wrap="square" rtlCol="0" anchor="ctr"/>
          <a:lstStyle/>
          <a:p>
            <a:pPr indent="0" marL="0">
              <a:lnSpc>
                <a:spcPct val="125000"/>
              </a:lnSpc>
              <a:buNone/>
            </a:pPr>
            <a:r>
              <a:rPr lang="en-US" sz="1400" dirty="0">
                <a:solidFill>
                  <a:srgbClr val="1B2733"/>
                </a:solidFill>
                <a:latin typeface="Calibri" pitchFamily="34" charset="0"/>
                <a:ea typeface="Calibri" pitchFamily="34" charset="-122"/>
                <a:cs typeface="Calibri" pitchFamily="34" charset="-120"/>
              </a:rPr>
              <a:t>Give staff ongoing training on data safety and how to support patients using the app.</a:t>
            </a:r>
            <a:endParaRPr lang="en-US" sz="1400" dirty="0"/>
          </a:p>
        </p:txBody>
      </p:sp>
      <p:sp>
        <p:nvSpPr>
          <p:cNvPr id="9" name="Shape 6"/>
          <p:cNvSpPr/>
          <p:nvPr/>
        </p:nvSpPr>
        <p:spPr>
          <a:xfrm>
            <a:off x="4224528" y="2103120"/>
            <a:ext cx="3429000" cy="3566160"/>
          </a:xfrm>
          <a:prstGeom prst="roundRect">
            <a:avLst>
              <a:gd name="adj" fmla="val 2667"/>
            </a:avLst>
          </a:prstGeom>
          <a:solidFill>
            <a:srgbClr val="FFFFFF"/>
          </a:solidFill>
          <a:ln w="12700">
            <a:solidFill>
              <a:srgbClr val="DCE4EA"/>
            </a:solidFill>
            <a:prstDash val="solid"/>
          </a:ln>
          <a:effectLst>
            <a:outerShdw sx="100000" sy="100000" kx="0" ky="0" algn="bl" rotWithShape="0" blurRad="76200" dist="25400" dir="5400000">
              <a:srgbClr val="1B2733">
                <a:alpha val="10000"/>
              </a:srgbClr>
            </a:outerShdw>
          </a:effectLst>
        </p:spPr>
      </p:sp>
      <p:sp>
        <p:nvSpPr>
          <p:cNvPr id="10" name="Shape 7"/>
          <p:cNvSpPr/>
          <p:nvPr/>
        </p:nvSpPr>
        <p:spPr>
          <a:xfrm>
            <a:off x="4498848" y="2377440"/>
            <a:ext cx="822960" cy="822960"/>
          </a:xfrm>
          <a:prstGeom prst="ellipse">
            <a:avLst/>
          </a:prstGeom>
          <a:solidFill>
            <a:srgbClr val="1D5C8C"/>
          </a:solidFill>
          <a:ln/>
        </p:spPr>
      </p:sp>
      <p:pic>
        <p:nvPicPr>
          <p:cNvPr id="11" name="Image 1" descr="/home/claude/nhs_deck/images/hands.png">    </p:cNvPr>
          <p:cNvPicPr>
            <a:picLocks noChangeAspect="1"/>
          </p:cNvPicPr>
          <p:nvPr/>
        </p:nvPicPr>
        <p:blipFill>
          <a:blip r:embed="rId2"/>
          <a:stretch>
            <a:fillRect/>
          </a:stretch>
        </p:blipFill>
        <p:spPr>
          <a:xfrm>
            <a:off x="4605833" y="2484425"/>
            <a:ext cx="608990" cy="608990"/>
          </a:xfrm>
          <a:prstGeom prst="rect">
            <a:avLst/>
          </a:prstGeom>
        </p:spPr>
      </p:pic>
      <p:sp>
        <p:nvSpPr>
          <p:cNvPr id="12" name="Text 8"/>
          <p:cNvSpPr/>
          <p:nvPr/>
        </p:nvSpPr>
        <p:spPr>
          <a:xfrm>
            <a:off x="4498848" y="3383280"/>
            <a:ext cx="2880360" cy="685800"/>
          </a:xfrm>
          <a:prstGeom prst="rect">
            <a:avLst/>
          </a:prstGeom>
          <a:noFill/>
          <a:ln/>
        </p:spPr>
        <p:txBody>
          <a:bodyPr wrap="square" rtlCol="0" anchor="ctr"/>
          <a:lstStyle/>
          <a:p>
            <a:pPr indent="0" marL="0">
              <a:lnSpc>
                <a:spcPct val="115000"/>
              </a:lnSpc>
              <a:buNone/>
            </a:pPr>
            <a:r>
              <a:rPr lang="en-US" sz="1650" b="1" dirty="0">
                <a:solidFill>
                  <a:srgbClr val="132A46"/>
                </a:solidFill>
                <a:latin typeface="Calibri" pitchFamily="34" charset="0"/>
                <a:ea typeface="Calibri" pitchFamily="34" charset="-122"/>
                <a:cs typeface="Calibri" pitchFamily="34" charset="-120"/>
              </a:rPr>
              <a:t>2. Keep Other Options Open</a:t>
            </a:r>
            <a:endParaRPr lang="en-US" sz="1650" dirty="0"/>
          </a:p>
        </p:txBody>
      </p:sp>
      <p:sp>
        <p:nvSpPr>
          <p:cNvPr id="13" name="Text 9"/>
          <p:cNvSpPr/>
          <p:nvPr/>
        </p:nvSpPr>
        <p:spPr>
          <a:xfrm>
            <a:off x="4498848" y="4160520"/>
            <a:ext cx="2880360" cy="1371600"/>
          </a:xfrm>
          <a:prstGeom prst="rect">
            <a:avLst/>
          </a:prstGeom>
          <a:noFill/>
          <a:ln/>
        </p:spPr>
        <p:txBody>
          <a:bodyPr wrap="square" rtlCol="0" anchor="ctr"/>
          <a:lstStyle/>
          <a:p>
            <a:pPr indent="0" marL="0">
              <a:lnSpc>
                <a:spcPct val="125000"/>
              </a:lnSpc>
              <a:buNone/>
            </a:pPr>
            <a:r>
              <a:rPr lang="en-US" sz="1400" dirty="0">
                <a:solidFill>
                  <a:srgbClr val="1B2733"/>
                </a:solidFill>
                <a:latin typeface="Calibri" pitchFamily="34" charset="0"/>
                <a:ea typeface="Calibri" pitchFamily="34" charset="-122"/>
                <a:cs typeface="Calibri" pitchFamily="34" charset="-120"/>
              </a:rPr>
              <a:t>Keep phone and face-to-face care available for people who cannot use the app.</a:t>
            </a:r>
            <a:endParaRPr lang="en-US" sz="1400" dirty="0"/>
          </a:p>
        </p:txBody>
      </p:sp>
      <p:sp>
        <p:nvSpPr>
          <p:cNvPr id="14" name="Shape 10"/>
          <p:cNvSpPr/>
          <p:nvPr/>
        </p:nvSpPr>
        <p:spPr>
          <a:xfrm>
            <a:off x="7900416" y="2103120"/>
            <a:ext cx="3429000" cy="3566160"/>
          </a:xfrm>
          <a:prstGeom prst="roundRect">
            <a:avLst>
              <a:gd name="adj" fmla="val 2667"/>
            </a:avLst>
          </a:prstGeom>
          <a:solidFill>
            <a:srgbClr val="FFFFFF"/>
          </a:solidFill>
          <a:ln w="12700">
            <a:solidFill>
              <a:srgbClr val="DCE4EA"/>
            </a:solidFill>
            <a:prstDash val="solid"/>
          </a:ln>
          <a:effectLst>
            <a:outerShdw sx="100000" sy="100000" kx="0" ky="0" algn="bl" rotWithShape="0" blurRad="76200" dist="25400" dir="5400000">
              <a:srgbClr val="1B2733">
                <a:alpha val="10000"/>
              </a:srgbClr>
            </a:outerShdw>
          </a:effectLst>
        </p:spPr>
      </p:sp>
      <p:sp>
        <p:nvSpPr>
          <p:cNvPr id="15" name="Shape 11"/>
          <p:cNvSpPr/>
          <p:nvPr/>
        </p:nvSpPr>
        <p:spPr>
          <a:xfrm>
            <a:off x="8174736" y="2377440"/>
            <a:ext cx="822960" cy="822960"/>
          </a:xfrm>
          <a:prstGeom prst="ellipse">
            <a:avLst/>
          </a:prstGeom>
          <a:solidFill>
            <a:srgbClr val="1D5C8C"/>
          </a:solidFill>
          <a:ln/>
        </p:spPr>
      </p:sp>
      <p:pic>
        <p:nvPicPr>
          <p:cNvPr id="16" name="Image 2" descr="/home/claude/nhs_deck/images/chart.png">    </p:cNvPr>
          <p:cNvPicPr>
            <a:picLocks noChangeAspect="1"/>
          </p:cNvPicPr>
          <p:nvPr/>
        </p:nvPicPr>
        <p:blipFill>
          <a:blip r:embed="rId3"/>
          <a:stretch>
            <a:fillRect/>
          </a:stretch>
        </p:blipFill>
        <p:spPr>
          <a:xfrm>
            <a:off x="8281721" y="2484425"/>
            <a:ext cx="608990" cy="608990"/>
          </a:xfrm>
          <a:prstGeom prst="rect">
            <a:avLst/>
          </a:prstGeom>
        </p:spPr>
      </p:pic>
      <p:sp>
        <p:nvSpPr>
          <p:cNvPr id="17" name="Text 12"/>
          <p:cNvSpPr/>
          <p:nvPr/>
        </p:nvSpPr>
        <p:spPr>
          <a:xfrm>
            <a:off x="8174736" y="3383280"/>
            <a:ext cx="2880360" cy="685800"/>
          </a:xfrm>
          <a:prstGeom prst="rect">
            <a:avLst/>
          </a:prstGeom>
          <a:noFill/>
          <a:ln/>
        </p:spPr>
        <p:txBody>
          <a:bodyPr wrap="square" rtlCol="0" anchor="ctr"/>
          <a:lstStyle/>
          <a:p>
            <a:pPr indent="0" marL="0">
              <a:lnSpc>
                <a:spcPct val="115000"/>
              </a:lnSpc>
              <a:buNone/>
            </a:pPr>
            <a:r>
              <a:rPr lang="en-US" sz="1650" b="1" dirty="0">
                <a:solidFill>
                  <a:srgbClr val="132A46"/>
                </a:solidFill>
                <a:latin typeface="Calibri" pitchFamily="34" charset="0"/>
                <a:ea typeface="Calibri" pitchFamily="34" charset="-122"/>
                <a:cs typeface="Calibri" pitchFamily="34" charset="-120"/>
              </a:rPr>
              <a:t>3. Measure Fairness, Not Just Numbers</a:t>
            </a:r>
            <a:endParaRPr lang="en-US" sz="1650" dirty="0"/>
          </a:p>
        </p:txBody>
      </p:sp>
      <p:sp>
        <p:nvSpPr>
          <p:cNvPr id="18" name="Text 13"/>
          <p:cNvSpPr/>
          <p:nvPr/>
        </p:nvSpPr>
        <p:spPr>
          <a:xfrm>
            <a:off x="8174736" y="4160520"/>
            <a:ext cx="2880360" cy="1371600"/>
          </a:xfrm>
          <a:prstGeom prst="rect">
            <a:avLst/>
          </a:prstGeom>
          <a:noFill/>
          <a:ln/>
        </p:spPr>
        <p:txBody>
          <a:bodyPr wrap="square" rtlCol="0" anchor="ctr"/>
          <a:lstStyle/>
          <a:p>
            <a:pPr indent="0" marL="0">
              <a:lnSpc>
                <a:spcPct val="125000"/>
              </a:lnSpc>
              <a:buNone/>
            </a:pPr>
            <a:r>
              <a:rPr lang="en-US" sz="1400" dirty="0">
                <a:solidFill>
                  <a:srgbClr val="1B2733"/>
                </a:solidFill>
                <a:latin typeface="Calibri" pitchFamily="34" charset="0"/>
                <a:ea typeface="Calibri" pitchFamily="34" charset="-122"/>
                <a:cs typeface="Calibri" pitchFamily="34" charset="-120"/>
              </a:rPr>
              <a:t>Check that all groups benefit — not just how many people sign up.</a:t>
            </a:r>
            <a:endParaRPr lang="en-US" sz="1400" dirty="0"/>
          </a:p>
        </p:txBody>
      </p:sp>
      <p:sp>
        <p:nvSpPr>
          <p:cNvPr id="19" name="Text 14"/>
          <p:cNvSpPr/>
          <p:nvPr/>
        </p:nvSpPr>
        <p:spPr>
          <a:xfrm>
            <a:off x="548640" y="5897880"/>
            <a:ext cx="10607040" cy="594360"/>
          </a:xfrm>
          <a:prstGeom prst="rect">
            <a:avLst/>
          </a:prstGeom>
          <a:noFill/>
          <a:ln/>
        </p:spPr>
        <p:txBody>
          <a:bodyPr wrap="square" rtlCol="0" anchor="ctr"/>
          <a:lstStyle/>
          <a:p>
            <a:pPr indent="0" marL="0">
              <a:lnSpc>
                <a:spcPct val="120000"/>
              </a:lnSpc>
              <a:buNone/>
            </a:pPr>
            <a:r>
              <a:rPr lang="en-US" sz="1600" i="1" dirty="0">
                <a:solidFill>
                  <a:srgbClr val="1D5C8C"/>
                </a:solidFill>
                <a:latin typeface="Cambria" pitchFamily="34" charset="0"/>
                <a:ea typeface="Cambria" pitchFamily="34" charset="-122"/>
                <a:cs typeface="Cambria" pitchFamily="34" charset="-120"/>
              </a:rPr>
              <a:t>Success is not about using more technology. It is about giving safer, fairer care to everyone.</a:t>
            </a:r>
            <a:endParaRPr lang="en-US" sz="1600" dirty="0"/>
          </a:p>
        </p:txBody>
      </p:sp>
      <p:sp>
        <p:nvSpPr>
          <p:cNvPr id="20" name="Text 15"/>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5B6B7A"/>
                </a:solidFill>
                <a:latin typeface="Calibri" pitchFamily="34" charset="0"/>
                <a:ea typeface="Calibri" pitchFamily="34" charset="-122"/>
                <a:cs typeface="Calibri"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32A46"/>
        </a:solidFill>
      </p:bgPr>
    </p:bg>
    <p:spTree>
      <p:nvGrpSpPr>
        <p:cNvPr id="1" name=""/>
        <p:cNvGrpSpPr/>
        <p:nvPr/>
      </p:nvGrpSpPr>
      <p:grpSpPr>
        <a:xfrm>
          <a:off x="0" y="0"/>
          <a:ext cx="0" cy="0"/>
          <a:chOff x="0" y="0"/>
          <a:chExt cx="0" cy="0"/>
        </a:xfrm>
      </p:grpSpPr>
      <p:sp>
        <p:nvSpPr>
          <p:cNvPr id="2" name="Text 0"/>
          <p:cNvSpPr/>
          <p:nvPr/>
        </p:nvSpPr>
        <p:spPr>
          <a:xfrm>
            <a:off x="548640" y="457200"/>
            <a:ext cx="7315200" cy="685800"/>
          </a:xfrm>
          <a:prstGeom prst="rect">
            <a:avLst/>
          </a:prstGeom>
          <a:noFill/>
          <a:ln/>
        </p:spPr>
        <p:txBody>
          <a:bodyPr wrap="square" rtlCol="0" anchor="ctr"/>
          <a:lstStyle/>
          <a:p>
            <a:pPr indent="0" marL="0">
              <a:buNone/>
            </a:pPr>
            <a:r>
              <a:rPr lang="en-US" sz="3400" b="1" dirty="0">
                <a:solidFill>
                  <a:srgbClr val="FFFFFF"/>
                </a:solidFill>
                <a:latin typeface="Cambria" pitchFamily="34" charset="0"/>
                <a:ea typeface="Cambria" pitchFamily="34" charset="-122"/>
                <a:cs typeface="Cambria" pitchFamily="34" charset="-120"/>
              </a:rPr>
              <a:t>Key References</a:t>
            </a:r>
            <a:endParaRPr lang="en-US" sz="3400" dirty="0"/>
          </a:p>
        </p:txBody>
      </p:sp>
      <p:sp>
        <p:nvSpPr>
          <p:cNvPr id="3" name="Text 1"/>
          <p:cNvSpPr/>
          <p:nvPr/>
        </p:nvSpPr>
        <p:spPr>
          <a:xfrm>
            <a:off x="548640" y="1143000"/>
            <a:ext cx="9144000" cy="365760"/>
          </a:xfrm>
          <a:prstGeom prst="rect">
            <a:avLst/>
          </a:prstGeom>
          <a:noFill/>
          <a:ln/>
        </p:spPr>
        <p:txBody>
          <a:bodyPr wrap="square" rtlCol="0" anchor="ctr"/>
          <a:lstStyle/>
          <a:p>
            <a:pPr indent="0" marL="0">
              <a:buNone/>
            </a:pPr>
            <a:r>
              <a:rPr lang="en-US" sz="1400" i="1" dirty="0">
                <a:solidFill>
                  <a:srgbClr val="5FA8D3"/>
                </a:solidFill>
                <a:latin typeface="Calibri" pitchFamily="34" charset="0"/>
                <a:ea typeface="Calibri" pitchFamily="34" charset="-122"/>
                <a:cs typeface="Calibri" pitchFamily="34" charset="-120"/>
              </a:rPr>
              <a:t>Full reference list follows Harvard style; selected core sources below</a:t>
            </a:r>
            <a:endParaRPr lang="en-US" sz="1400" dirty="0"/>
          </a:p>
        </p:txBody>
      </p:sp>
      <p:sp>
        <p:nvSpPr>
          <p:cNvPr id="4" name="Shape 2"/>
          <p:cNvSpPr/>
          <p:nvPr/>
        </p:nvSpPr>
        <p:spPr>
          <a:xfrm>
            <a:off x="548640" y="1901952"/>
            <a:ext cx="109728" cy="109728"/>
          </a:xfrm>
          <a:prstGeom prst="ellipse">
            <a:avLst/>
          </a:prstGeom>
          <a:solidFill>
            <a:srgbClr val="5FA8D3"/>
          </a:solidFill>
          <a:ln/>
        </p:spPr>
      </p:sp>
      <p:sp>
        <p:nvSpPr>
          <p:cNvPr id="5" name="Text 3"/>
          <p:cNvSpPr/>
          <p:nvPr/>
        </p:nvSpPr>
        <p:spPr>
          <a:xfrm>
            <a:off x="804672" y="1755648"/>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Acharya, A., Black, R.C., Smithies, A. and Darzi, A. (2024) JMIR Medical Education, 10(1), e46740.</a:t>
            </a:r>
            <a:endParaRPr lang="en-US" sz="1200" dirty="0"/>
          </a:p>
        </p:txBody>
      </p:sp>
      <p:sp>
        <p:nvSpPr>
          <p:cNvPr id="6" name="Shape 4"/>
          <p:cNvSpPr/>
          <p:nvPr/>
        </p:nvSpPr>
        <p:spPr>
          <a:xfrm>
            <a:off x="548640" y="2834640"/>
            <a:ext cx="109728" cy="109728"/>
          </a:xfrm>
          <a:prstGeom prst="ellipse">
            <a:avLst/>
          </a:prstGeom>
          <a:solidFill>
            <a:srgbClr val="5FA8D3"/>
          </a:solidFill>
          <a:ln/>
        </p:spPr>
      </p:sp>
      <p:sp>
        <p:nvSpPr>
          <p:cNvPr id="7" name="Text 5"/>
          <p:cNvSpPr/>
          <p:nvPr/>
        </p:nvSpPr>
        <p:spPr>
          <a:xfrm>
            <a:off x="804672" y="2688336"/>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Davis, K. and Hobbs, A. (2022) UK Parliament POST, 670, pp.1-20.</a:t>
            </a:r>
            <a:endParaRPr lang="en-US" sz="1200" dirty="0"/>
          </a:p>
        </p:txBody>
      </p:sp>
      <p:sp>
        <p:nvSpPr>
          <p:cNvPr id="8" name="Shape 6"/>
          <p:cNvSpPr/>
          <p:nvPr/>
        </p:nvSpPr>
        <p:spPr>
          <a:xfrm>
            <a:off x="548640" y="3767328"/>
            <a:ext cx="109728" cy="109728"/>
          </a:xfrm>
          <a:prstGeom prst="ellipse">
            <a:avLst/>
          </a:prstGeom>
          <a:solidFill>
            <a:srgbClr val="5FA8D3"/>
          </a:solidFill>
          <a:ln/>
        </p:spPr>
      </p:sp>
      <p:sp>
        <p:nvSpPr>
          <p:cNvPr id="9" name="Text 7"/>
          <p:cNvSpPr/>
          <p:nvPr/>
        </p:nvSpPr>
        <p:spPr>
          <a:xfrm>
            <a:off x="804672" y="3621024"/>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Greaves, F. et al. (2026) Health and Social Care Delivery Research, 14(15), pp.1-91.</a:t>
            </a:r>
            <a:endParaRPr lang="en-US" sz="1200" dirty="0"/>
          </a:p>
        </p:txBody>
      </p:sp>
      <p:sp>
        <p:nvSpPr>
          <p:cNvPr id="10" name="Shape 8"/>
          <p:cNvSpPr/>
          <p:nvPr/>
        </p:nvSpPr>
        <p:spPr>
          <a:xfrm>
            <a:off x="548640" y="4700016"/>
            <a:ext cx="109728" cy="109728"/>
          </a:xfrm>
          <a:prstGeom prst="ellipse">
            <a:avLst/>
          </a:prstGeom>
          <a:solidFill>
            <a:srgbClr val="5FA8D3"/>
          </a:solidFill>
          <a:ln/>
        </p:spPr>
      </p:sp>
      <p:sp>
        <p:nvSpPr>
          <p:cNvPr id="11" name="Text 9"/>
          <p:cNvSpPr/>
          <p:nvPr/>
        </p:nvSpPr>
        <p:spPr>
          <a:xfrm>
            <a:off x="804672" y="4553712"/>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Greenhalgh, T. et al. (2017) Journal of Medical Internet Research, 19(11), e367.</a:t>
            </a:r>
            <a:endParaRPr lang="en-US" sz="1200" dirty="0"/>
          </a:p>
        </p:txBody>
      </p:sp>
      <p:sp>
        <p:nvSpPr>
          <p:cNvPr id="12" name="Shape 10"/>
          <p:cNvSpPr/>
          <p:nvPr/>
        </p:nvSpPr>
        <p:spPr>
          <a:xfrm>
            <a:off x="548640" y="5632704"/>
            <a:ext cx="109728" cy="109728"/>
          </a:xfrm>
          <a:prstGeom prst="ellipse">
            <a:avLst/>
          </a:prstGeom>
          <a:solidFill>
            <a:srgbClr val="5FA8D3"/>
          </a:solidFill>
          <a:ln/>
        </p:spPr>
      </p:sp>
      <p:sp>
        <p:nvSpPr>
          <p:cNvPr id="13" name="Text 11"/>
          <p:cNvSpPr/>
          <p:nvPr/>
        </p:nvSpPr>
        <p:spPr>
          <a:xfrm>
            <a:off x="804672" y="5486400"/>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Greenhalgh, T., Koh, G.C.H. and Car, J. (2020) BMJ, 368, m1182.</a:t>
            </a:r>
            <a:endParaRPr lang="en-US" sz="1200" dirty="0"/>
          </a:p>
        </p:txBody>
      </p:sp>
      <p:sp>
        <p:nvSpPr>
          <p:cNvPr id="14" name="Shape 12"/>
          <p:cNvSpPr/>
          <p:nvPr/>
        </p:nvSpPr>
        <p:spPr>
          <a:xfrm>
            <a:off x="5989320" y="1901952"/>
            <a:ext cx="109728" cy="109728"/>
          </a:xfrm>
          <a:prstGeom prst="ellipse">
            <a:avLst/>
          </a:prstGeom>
          <a:solidFill>
            <a:srgbClr val="5FA8D3"/>
          </a:solidFill>
          <a:ln/>
        </p:spPr>
      </p:sp>
      <p:sp>
        <p:nvSpPr>
          <p:cNvPr id="15" name="Text 13"/>
          <p:cNvSpPr/>
          <p:nvPr/>
        </p:nvSpPr>
        <p:spPr>
          <a:xfrm>
            <a:off x="6245352" y="1755648"/>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National Data Guardian (2016) Review of data security, consent and opt-outs. London: DoH.</a:t>
            </a:r>
            <a:endParaRPr lang="en-US" sz="1200" dirty="0"/>
          </a:p>
        </p:txBody>
      </p:sp>
      <p:sp>
        <p:nvSpPr>
          <p:cNvPr id="16" name="Shape 14"/>
          <p:cNvSpPr/>
          <p:nvPr/>
        </p:nvSpPr>
        <p:spPr>
          <a:xfrm>
            <a:off x="5989320" y="2834640"/>
            <a:ext cx="109728" cy="109728"/>
          </a:xfrm>
          <a:prstGeom prst="ellipse">
            <a:avLst/>
          </a:prstGeom>
          <a:solidFill>
            <a:srgbClr val="5FA8D3"/>
          </a:solidFill>
          <a:ln/>
        </p:spPr>
      </p:sp>
      <p:sp>
        <p:nvSpPr>
          <p:cNvPr id="17" name="Text 15"/>
          <p:cNvSpPr/>
          <p:nvPr/>
        </p:nvSpPr>
        <p:spPr>
          <a:xfrm>
            <a:off x="6245352" y="2688336"/>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Reidy, C. et al. (2025) BMC Medicine, 23(1), p.20.</a:t>
            </a:r>
            <a:endParaRPr lang="en-US" sz="1200" dirty="0"/>
          </a:p>
        </p:txBody>
      </p:sp>
      <p:sp>
        <p:nvSpPr>
          <p:cNvPr id="18" name="Shape 16"/>
          <p:cNvSpPr/>
          <p:nvPr/>
        </p:nvSpPr>
        <p:spPr>
          <a:xfrm>
            <a:off x="5989320" y="3767328"/>
            <a:ext cx="109728" cy="109728"/>
          </a:xfrm>
          <a:prstGeom prst="ellipse">
            <a:avLst/>
          </a:prstGeom>
          <a:solidFill>
            <a:srgbClr val="5FA8D3"/>
          </a:solidFill>
          <a:ln/>
        </p:spPr>
      </p:sp>
      <p:sp>
        <p:nvSpPr>
          <p:cNvPr id="19" name="Text 17"/>
          <p:cNvSpPr/>
          <p:nvPr/>
        </p:nvSpPr>
        <p:spPr>
          <a:xfrm>
            <a:off x="6245352" y="3621024"/>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Topol, E. (2019) The Topol Review. London: Health Education England.</a:t>
            </a:r>
            <a:endParaRPr lang="en-US" sz="1200" dirty="0"/>
          </a:p>
        </p:txBody>
      </p:sp>
      <p:sp>
        <p:nvSpPr>
          <p:cNvPr id="20" name="Shape 18"/>
          <p:cNvSpPr/>
          <p:nvPr/>
        </p:nvSpPr>
        <p:spPr>
          <a:xfrm>
            <a:off x="5989320" y="4700016"/>
            <a:ext cx="109728" cy="109728"/>
          </a:xfrm>
          <a:prstGeom prst="ellipse">
            <a:avLst/>
          </a:prstGeom>
          <a:solidFill>
            <a:srgbClr val="5FA8D3"/>
          </a:solidFill>
          <a:ln/>
        </p:spPr>
      </p:sp>
      <p:sp>
        <p:nvSpPr>
          <p:cNvPr id="21" name="Text 19"/>
          <p:cNvSpPr/>
          <p:nvPr/>
        </p:nvSpPr>
        <p:spPr>
          <a:xfrm>
            <a:off x="6245352" y="4553712"/>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Wachter, R. (2016) Making IT Work. London: Department of Health.</a:t>
            </a:r>
            <a:endParaRPr lang="en-US" sz="1200" dirty="0"/>
          </a:p>
        </p:txBody>
      </p:sp>
      <p:sp>
        <p:nvSpPr>
          <p:cNvPr id="22" name="Shape 20"/>
          <p:cNvSpPr/>
          <p:nvPr/>
        </p:nvSpPr>
        <p:spPr>
          <a:xfrm>
            <a:off x="5989320" y="5632704"/>
            <a:ext cx="109728" cy="109728"/>
          </a:xfrm>
          <a:prstGeom prst="ellipse">
            <a:avLst/>
          </a:prstGeom>
          <a:solidFill>
            <a:srgbClr val="5FA8D3"/>
          </a:solidFill>
          <a:ln/>
        </p:spPr>
      </p:sp>
      <p:sp>
        <p:nvSpPr>
          <p:cNvPr id="23" name="Text 21"/>
          <p:cNvSpPr/>
          <p:nvPr/>
        </p:nvSpPr>
        <p:spPr>
          <a:xfrm>
            <a:off x="6245352" y="5486400"/>
            <a:ext cx="4910328" cy="841248"/>
          </a:xfrm>
          <a:prstGeom prst="rect">
            <a:avLst/>
          </a:prstGeom>
          <a:noFill/>
          <a:ln/>
        </p:spPr>
        <p:txBody>
          <a:bodyPr wrap="square" rtlCol="0" anchor="ctr"/>
          <a:lstStyle/>
          <a:p>
            <a:pPr indent="0" marL="0">
              <a:lnSpc>
                <a:spcPct val="115000"/>
              </a:lnSpc>
              <a:buNone/>
            </a:pPr>
            <a:r>
              <a:rPr lang="en-US" sz="1200" dirty="0">
                <a:solidFill>
                  <a:srgbClr val="DCE9F3"/>
                </a:solidFill>
                <a:latin typeface="Calibri" pitchFamily="34" charset="0"/>
                <a:ea typeface="Calibri" pitchFamily="34" charset="-122"/>
                <a:cs typeface="Calibri" pitchFamily="34" charset="-120"/>
              </a:rPr>
              <a:t>DHSC (2022b) People at the Heart of Care: Adult Social Care Reform White Paper.</a:t>
            </a:r>
            <a:endParaRPr lang="en-US" sz="1200" dirty="0"/>
          </a:p>
        </p:txBody>
      </p:sp>
      <p:sp>
        <p:nvSpPr>
          <p:cNvPr id="24" name="Text 22"/>
          <p:cNvSpPr/>
          <p:nvPr/>
        </p:nvSpPr>
        <p:spPr>
          <a:xfrm>
            <a:off x="11430000" y="6446520"/>
            <a:ext cx="548640" cy="274320"/>
          </a:xfrm>
          <a:prstGeom prst="rect">
            <a:avLst/>
          </a:prstGeom>
          <a:noFill/>
          <a:ln/>
        </p:spPr>
        <p:txBody>
          <a:bodyPr wrap="square" rtlCol="0" anchor="ctr"/>
          <a:lstStyle/>
          <a:p>
            <a:pPr algn="r" indent="0" marL="0">
              <a:buNone/>
            </a:pPr>
            <a:r>
              <a:rPr lang="en-US" sz="1100" dirty="0">
                <a:solidFill>
                  <a:srgbClr val="8FA6BB"/>
                </a:solidFill>
                <a:latin typeface="Calibri" pitchFamily="34" charset="0"/>
                <a:ea typeface="Calibri" pitchFamily="34" charset="-122"/>
                <a:cs typeface="Calibri"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2026-07-10T18:57:52Z</dcterms:created>
  <dcterms:modified xsi:type="dcterms:W3CDTF">2026-07-10T18:57:53Z</dcterms:modified>
</cp:coreProperties>
</file>