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60"/>
  </p:normalViewPr>
  <p:slideViewPr>
    <p:cSldViewPr snapToGrid="0" snapToObjects="1">
      <p:cViewPr>
        <p:scale>
          <a:sx n="102" d="100"/>
          <a:sy n="102" d="100"/>
        </p:scale>
        <p:origin x="2224"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DB8FA53-26D2-5547-AD35-1E7CFD97E46A}" type="datetimeFigureOut">
              <a:rPr lang="en-US" smtClean="0"/>
              <a:t>3/1/22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29707-EFB5-6B42-BF3D-AC0EBCFD45A1}" type="slidenum">
              <a:rPr lang="en-US" smtClean="0"/>
              <a:t>‹#›</a:t>
            </a:fld>
            <a:endParaRPr lang="en-US"/>
          </a:p>
        </p:txBody>
      </p:sp>
    </p:spTree>
    <p:extLst>
      <p:ext uri="{BB962C8B-B14F-4D97-AF65-F5344CB8AC3E}">
        <p14:creationId xmlns:p14="http://schemas.microsoft.com/office/powerpoint/2010/main" val="1912632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DB8FA53-26D2-5547-AD35-1E7CFD97E46A}" type="datetimeFigureOut">
              <a:rPr lang="en-US" smtClean="0"/>
              <a:t>3/1/22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29707-EFB5-6B42-BF3D-AC0EBCFD45A1}" type="slidenum">
              <a:rPr lang="en-US" smtClean="0"/>
              <a:t>‹#›</a:t>
            </a:fld>
            <a:endParaRPr lang="en-US"/>
          </a:p>
        </p:txBody>
      </p:sp>
    </p:spTree>
    <p:extLst>
      <p:ext uri="{BB962C8B-B14F-4D97-AF65-F5344CB8AC3E}">
        <p14:creationId xmlns:p14="http://schemas.microsoft.com/office/powerpoint/2010/main" val="2172730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DB8FA53-26D2-5547-AD35-1E7CFD97E46A}" type="datetimeFigureOut">
              <a:rPr lang="en-US" smtClean="0"/>
              <a:t>3/1/22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29707-EFB5-6B42-BF3D-AC0EBCFD45A1}" type="slidenum">
              <a:rPr lang="en-US" smtClean="0"/>
              <a:t>‹#›</a:t>
            </a:fld>
            <a:endParaRPr lang="en-US"/>
          </a:p>
        </p:txBody>
      </p:sp>
    </p:spTree>
    <p:extLst>
      <p:ext uri="{BB962C8B-B14F-4D97-AF65-F5344CB8AC3E}">
        <p14:creationId xmlns:p14="http://schemas.microsoft.com/office/powerpoint/2010/main" val="1124649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DB8FA53-26D2-5547-AD35-1E7CFD97E46A}" type="datetimeFigureOut">
              <a:rPr lang="en-US" smtClean="0"/>
              <a:t>3/1/22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729707-EFB5-6B42-BF3D-AC0EBCFD45A1}" type="slidenum">
              <a:rPr lang="en-US" smtClean="0"/>
              <a:t>‹#›</a:t>
            </a:fld>
            <a:endParaRPr lang="en-US"/>
          </a:p>
        </p:txBody>
      </p:sp>
    </p:spTree>
    <p:extLst>
      <p:ext uri="{BB962C8B-B14F-4D97-AF65-F5344CB8AC3E}">
        <p14:creationId xmlns:p14="http://schemas.microsoft.com/office/powerpoint/2010/main" val="3000642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DB8FA53-26D2-5547-AD35-1E7CFD97E46A}" type="datetimeFigureOut">
              <a:rPr lang="en-US" smtClean="0"/>
              <a:t>3/1/22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729707-EFB5-6B42-BF3D-AC0EBCFD45A1}" type="slidenum">
              <a:rPr lang="en-US" smtClean="0"/>
              <a:t>‹#›</a:t>
            </a:fld>
            <a:endParaRPr lang="en-US"/>
          </a:p>
        </p:txBody>
      </p:sp>
    </p:spTree>
    <p:extLst>
      <p:ext uri="{BB962C8B-B14F-4D97-AF65-F5344CB8AC3E}">
        <p14:creationId xmlns:p14="http://schemas.microsoft.com/office/powerpoint/2010/main" val="4149144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DB8FA53-26D2-5547-AD35-1E7CFD97E46A}" type="datetimeFigureOut">
              <a:rPr lang="en-US" smtClean="0"/>
              <a:t>3/1/22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729707-EFB5-6B42-BF3D-AC0EBCFD45A1}" type="slidenum">
              <a:rPr lang="en-US" smtClean="0"/>
              <a:t>‹#›</a:t>
            </a:fld>
            <a:endParaRPr lang="en-US"/>
          </a:p>
        </p:txBody>
      </p:sp>
    </p:spTree>
    <p:extLst>
      <p:ext uri="{BB962C8B-B14F-4D97-AF65-F5344CB8AC3E}">
        <p14:creationId xmlns:p14="http://schemas.microsoft.com/office/powerpoint/2010/main" val="1151323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8FA53-26D2-5547-AD35-1E7CFD97E46A}" type="datetimeFigureOut">
              <a:rPr lang="en-US" smtClean="0"/>
              <a:t>3/1/22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729707-EFB5-6B42-BF3D-AC0EBCFD45A1}" type="slidenum">
              <a:rPr lang="en-US" smtClean="0"/>
              <a:t>‹#›</a:t>
            </a:fld>
            <a:endParaRPr lang="en-US"/>
          </a:p>
        </p:txBody>
      </p:sp>
    </p:spTree>
    <p:extLst>
      <p:ext uri="{BB962C8B-B14F-4D97-AF65-F5344CB8AC3E}">
        <p14:creationId xmlns:p14="http://schemas.microsoft.com/office/powerpoint/2010/main" val="2787148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DB8FA53-26D2-5547-AD35-1E7CFD97E46A}" type="datetimeFigureOut">
              <a:rPr lang="en-US" smtClean="0"/>
              <a:t>3/1/22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729707-EFB5-6B42-BF3D-AC0EBCFD45A1}" type="slidenum">
              <a:rPr lang="en-US" smtClean="0"/>
              <a:t>‹#›</a:t>
            </a:fld>
            <a:endParaRPr lang="en-US"/>
          </a:p>
        </p:txBody>
      </p:sp>
    </p:spTree>
    <p:extLst>
      <p:ext uri="{BB962C8B-B14F-4D97-AF65-F5344CB8AC3E}">
        <p14:creationId xmlns:p14="http://schemas.microsoft.com/office/powerpoint/2010/main" val="392756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DB8FA53-26D2-5547-AD35-1E7CFD97E46A}" type="datetimeFigureOut">
              <a:rPr lang="en-US" smtClean="0"/>
              <a:t>3/1/22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729707-EFB5-6B42-BF3D-AC0EBCFD45A1}" type="slidenum">
              <a:rPr lang="en-US" smtClean="0"/>
              <a:t>‹#›</a:t>
            </a:fld>
            <a:endParaRPr lang="en-US"/>
          </a:p>
        </p:txBody>
      </p:sp>
    </p:spTree>
    <p:extLst>
      <p:ext uri="{BB962C8B-B14F-4D97-AF65-F5344CB8AC3E}">
        <p14:creationId xmlns:p14="http://schemas.microsoft.com/office/powerpoint/2010/main" val="1908827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DB8FA53-26D2-5547-AD35-1E7CFD97E46A}" type="datetimeFigureOut">
              <a:rPr lang="en-US" smtClean="0"/>
              <a:t>3/1/22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29707-EFB5-6B42-BF3D-AC0EBCFD45A1}" type="slidenum">
              <a:rPr lang="en-US" smtClean="0"/>
              <a:t>‹#›</a:t>
            </a:fld>
            <a:endParaRPr lang="en-US"/>
          </a:p>
        </p:txBody>
      </p:sp>
    </p:spTree>
    <p:extLst>
      <p:ext uri="{BB962C8B-B14F-4D97-AF65-F5344CB8AC3E}">
        <p14:creationId xmlns:p14="http://schemas.microsoft.com/office/powerpoint/2010/main" val="3860501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DB8FA53-26D2-5547-AD35-1E7CFD97E46A}" type="datetimeFigureOut">
              <a:rPr lang="en-US" smtClean="0"/>
              <a:t>3/1/22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29707-EFB5-6B42-BF3D-AC0EBCFD45A1}" type="slidenum">
              <a:rPr lang="en-US" smtClean="0"/>
              <a:t>‹#›</a:t>
            </a:fld>
            <a:endParaRPr lang="en-US"/>
          </a:p>
        </p:txBody>
      </p:sp>
    </p:spTree>
    <p:extLst>
      <p:ext uri="{BB962C8B-B14F-4D97-AF65-F5344CB8AC3E}">
        <p14:creationId xmlns:p14="http://schemas.microsoft.com/office/powerpoint/2010/main" val="166274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B8FA53-26D2-5547-AD35-1E7CFD97E46A}" type="datetimeFigureOut">
              <a:rPr lang="en-US" smtClean="0"/>
              <a:t>3/1/22</a:t>
            </a:fld>
            <a:endParaRPr lang="en-US"/>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729707-EFB5-6B42-BF3D-AC0EBCFD45A1}" type="slidenum">
              <a:rPr lang="en-US" smtClean="0"/>
              <a:t>‹#›</a:t>
            </a:fld>
            <a:endParaRPr lang="en-US"/>
          </a:p>
        </p:txBody>
      </p:sp>
    </p:spTree>
    <p:extLst>
      <p:ext uri="{BB962C8B-B14F-4D97-AF65-F5344CB8AC3E}">
        <p14:creationId xmlns:p14="http://schemas.microsoft.com/office/powerpoint/2010/main" val="24637277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libguides.hull.ac.uk/reflectivewriting/gibb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B941E0B-8028-FF45-9DF7-F174FA385677}"/>
              </a:ext>
            </a:extLst>
          </p:cNvPr>
          <p:cNvPicPr>
            <a:picLocks noChangeAspect="1"/>
          </p:cNvPicPr>
          <p:nvPr/>
        </p:nvPicPr>
        <p:blipFill rotWithShape="1">
          <a:blip r:embed="rId2"/>
          <a:srcRect b="2078"/>
          <a:stretch/>
        </p:blipFill>
        <p:spPr>
          <a:xfrm>
            <a:off x="0" y="0"/>
            <a:ext cx="9906000" cy="6858000"/>
          </a:xfrm>
          <a:prstGeom prst="rect">
            <a:avLst/>
          </a:prstGeom>
        </p:spPr>
      </p:pic>
      <p:sp>
        <p:nvSpPr>
          <p:cNvPr id="11" name="TextBox 10">
            <a:extLst>
              <a:ext uri="{FF2B5EF4-FFF2-40B4-BE49-F238E27FC236}">
                <a16:creationId xmlns:a16="http://schemas.microsoft.com/office/drawing/2014/main" id="{EDEB2908-18B8-BA47-8203-917D0AE0921A}"/>
              </a:ext>
            </a:extLst>
          </p:cNvPr>
          <p:cNvSpPr txBox="1"/>
          <p:nvPr/>
        </p:nvSpPr>
        <p:spPr>
          <a:xfrm>
            <a:off x="-141514" y="1426419"/>
            <a:ext cx="11212286" cy="3631763"/>
          </a:xfrm>
          <a:prstGeom prst="rect">
            <a:avLst/>
          </a:prstGeom>
          <a:noFill/>
        </p:spPr>
        <p:txBody>
          <a:bodyPr wrap="square">
            <a:spAutoFit/>
          </a:bodyPr>
          <a:lstStyle/>
          <a:p>
            <a:r>
              <a:rPr lang="en-US" sz="23000" dirty="0">
                <a:solidFill>
                  <a:schemeClr val="bg1"/>
                </a:solidFill>
                <a:latin typeface="BigNoodleTitling" panose="02000708030402040100" pitchFamily="2" charset="77"/>
              </a:rPr>
              <a:t>‘Who am I?’</a:t>
            </a:r>
          </a:p>
        </p:txBody>
      </p:sp>
    </p:spTree>
    <p:extLst>
      <p:ext uri="{BB962C8B-B14F-4D97-AF65-F5344CB8AC3E}">
        <p14:creationId xmlns:p14="http://schemas.microsoft.com/office/powerpoint/2010/main" val="1770729050"/>
      </p:ext>
    </p:extLst>
  </p:cSld>
  <p:clrMapOvr>
    <a:masterClrMapping/>
  </p:clrMapOvr>
  <mc:AlternateContent xmlns:mc="http://schemas.openxmlformats.org/markup-compatibility/2006">
    <mc:Choice xmlns:p14="http://schemas.microsoft.com/office/powerpoint/2010/main" Requires="p14">
      <p:transition spd="slow" p14:dur="2000" advTm="5224"/>
    </mc:Choice>
    <mc:Fallback>
      <p:transition spd="slow" advTm="522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FC3693-029E-E54F-98BF-33BAC03AE86F}"/>
              </a:ext>
            </a:extLst>
          </p:cNvPr>
          <p:cNvPicPr>
            <a:picLocks noChangeAspect="1"/>
          </p:cNvPicPr>
          <p:nvPr/>
        </p:nvPicPr>
        <p:blipFill rotWithShape="1">
          <a:blip r:embed="rId2"/>
          <a:srcRect b="2127"/>
          <a:stretch/>
        </p:blipFill>
        <p:spPr>
          <a:xfrm>
            <a:off x="0" y="3437"/>
            <a:ext cx="9906000" cy="6854563"/>
          </a:xfrm>
          <a:prstGeom prst="rect">
            <a:avLst/>
          </a:prstGeom>
        </p:spPr>
      </p:pic>
      <p:sp>
        <p:nvSpPr>
          <p:cNvPr id="16" name="TextBox 15">
            <a:extLst>
              <a:ext uri="{FF2B5EF4-FFF2-40B4-BE49-F238E27FC236}">
                <a16:creationId xmlns:a16="http://schemas.microsoft.com/office/drawing/2014/main" id="{F2CE7383-E6E3-A442-890B-3A52F2F4A373}"/>
              </a:ext>
            </a:extLst>
          </p:cNvPr>
          <p:cNvSpPr txBox="1"/>
          <p:nvPr/>
        </p:nvSpPr>
        <p:spPr>
          <a:xfrm>
            <a:off x="310020" y="992520"/>
            <a:ext cx="4954044" cy="492443"/>
          </a:xfrm>
          <a:prstGeom prst="rect">
            <a:avLst/>
          </a:prstGeom>
          <a:noFill/>
        </p:spPr>
        <p:txBody>
          <a:bodyPr wrap="square">
            <a:spAutoFit/>
          </a:bodyPr>
          <a:lstStyle/>
          <a:p>
            <a:r>
              <a:rPr lang="en-US" sz="2600" dirty="0">
                <a:latin typeface="BigNoodleTitling" panose="02000708030402040100" pitchFamily="2" charset="77"/>
              </a:rPr>
              <a:t>- What makes me who I am?</a:t>
            </a:r>
          </a:p>
        </p:txBody>
      </p:sp>
      <p:sp>
        <p:nvSpPr>
          <p:cNvPr id="18" name="TextBox 17">
            <a:extLst>
              <a:ext uri="{FF2B5EF4-FFF2-40B4-BE49-F238E27FC236}">
                <a16:creationId xmlns:a16="http://schemas.microsoft.com/office/drawing/2014/main" id="{F863E561-9CE0-CE4C-9541-1E12054845A8}"/>
              </a:ext>
            </a:extLst>
          </p:cNvPr>
          <p:cNvSpPr txBox="1"/>
          <p:nvPr/>
        </p:nvSpPr>
        <p:spPr>
          <a:xfrm>
            <a:off x="310020" y="1535327"/>
            <a:ext cx="7456117" cy="492443"/>
          </a:xfrm>
          <a:prstGeom prst="rect">
            <a:avLst/>
          </a:prstGeom>
          <a:noFill/>
        </p:spPr>
        <p:txBody>
          <a:bodyPr wrap="square">
            <a:spAutoFit/>
          </a:bodyPr>
          <a:lstStyle/>
          <a:p>
            <a:r>
              <a:rPr lang="en-US" sz="2600" dirty="0">
                <a:latin typeface="BigNoodleTitling" panose="02000708030402040100" pitchFamily="2" charset="77"/>
              </a:rPr>
              <a:t>- Are we as people subjected to who we are by the things we do? </a:t>
            </a:r>
          </a:p>
        </p:txBody>
      </p:sp>
      <p:sp>
        <p:nvSpPr>
          <p:cNvPr id="20" name="TextBox 19">
            <a:extLst>
              <a:ext uri="{FF2B5EF4-FFF2-40B4-BE49-F238E27FC236}">
                <a16:creationId xmlns:a16="http://schemas.microsoft.com/office/drawing/2014/main" id="{837D965A-628A-3F49-8E4D-DC7057C7DF6D}"/>
              </a:ext>
            </a:extLst>
          </p:cNvPr>
          <p:cNvSpPr txBox="1"/>
          <p:nvPr/>
        </p:nvSpPr>
        <p:spPr>
          <a:xfrm>
            <a:off x="310020" y="2076244"/>
            <a:ext cx="6529192" cy="492443"/>
          </a:xfrm>
          <a:prstGeom prst="rect">
            <a:avLst/>
          </a:prstGeom>
          <a:noFill/>
        </p:spPr>
        <p:txBody>
          <a:bodyPr wrap="square">
            <a:spAutoFit/>
          </a:bodyPr>
          <a:lstStyle/>
          <a:p>
            <a:r>
              <a:rPr lang="en-US" sz="2600" dirty="0">
                <a:latin typeface="BigNoodleTitling" panose="02000708030402040100" pitchFamily="2" charset="77"/>
              </a:rPr>
              <a:t>- What is reflective practice? Whys is it so important?</a:t>
            </a:r>
          </a:p>
        </p:txBody>
      </p:sp>
      <p:sp>
        <p:nvSpPr>
          <p:cNvPr id="22" name="TextBox 21">
            <a:extLst>
              <a:ext uri="{FF2B5EF4-FFF2-40B4-BE49-F238E27FC236}">
                <a16:creationId xmlns:a16="http://schemas.microsoft.com/office/drawing/2014/main" id="{0FB2E3A5-02BA-3D4E-81C1-717C8AB904E6}"/>
              </a:ext>
            </a:extLst>
          </p:cNvPr>
          <p:cNvSpPr txBox="1"/>
          <p:nvPr/>
        </p:nvSpPr>
        <p:spPr>
          <a:xfrm>
            <a:off x="310020" y="2620941"/>
            <a:ext cx="8646089" cy="892552"/>
          </a:xfrm>
          <a:prstGeom prst="rect">
            <a:avLst/>
          </a:prstGeom>
          <a:noFill/>
        </p:spPr>
        <p:txBody>
          <a:bodyPr wrap="square">
            <a:spAutoFit/>
          </a:bodyPr>
          <a:lstStyle/>
          <a:p>
            <a:r>
              <a:rPr lang="en-US" sz="2600" dirty="0">
                <a:latin typeface="BigNoodleTitling" panose="02000708030402040100" pitchFamily="2" charset="77"/>
              </a:rPr>
              <a:t>- What is the impact of ones journey in life? Has that played a role in who I am today? </a:t>
            </a:r>
          </a:p>
        </p:txBody>
      </p:sp>
      <p:sp>
        <p:nvSpPr>
          <p:cNvPr id="24" name="TextBox 23">
            <a:extLst>
              <a:ext uri="{FF2B5EF4-FFF2-40B4-BE49-F238E27FC236}">
                <a16:creationId xmlns:a16="http://schemas.microsoft.com/office/drawing/2014/main" id="{9DFF056E-D141-A946-822E-4E3294DFB075}"/>
              </a:ext>
            </a:extLst>
          </p:cNvPr>
          <p:cNvSpPr txBox="1"/>
          <p:nvPr/>
        </p:nvSpPr>
        <p:spPr>
          <a:xfrm>
            <a:off x="310020" y="3559660"/>
            <a:ext cx="8295362" cy="492443"/>
          </a:xfrm>
          <a:prstGeom prst="rect">
            <a:avLst/>
          </a:prstGeom>
          <a:noFill/>
        </p:spPr>
        <p:txBody>
          <a:bodyPr wrap="square">
            <a:spAutoFit/>
          </a:bodyPr>
          <a:lstStyle/>
          <a:p>
            <a:r>
              <a:rPr lang="en-US" sz="2600" dirty="0">
                <a:latin typeface="BigNoodleTitling" panose="02000708030402040100" pitchFamily="2" charset="77"/>
              </a:rPr>
              <a:t>- What can I relate to in life that helps portray who I am?</a:t>
            </a:r>
          </a:p>
        </p:txBody>
      </p:sp>
      <p:sp>
        <p:nvSpPr>
          <p:cNvPr id="26" name="TextBox 25">
            <a:extLst>
              <a:ext uri="{FF2B5EF4-FFF2-40B4-BE49-F238E27FC236}">
                <a16:creationId xmlns:a16="http://schemas.microsoft.com/office/drawing/2014/main" id="{A766A2AE-3E45-254E-ACB4-921E854876DF}"/>
              </a:ext>
            </a:extLst>
          </p:cNvPr>
          <p:cNvSpPr txBox="1"/>
          <p:nvPr/>
        </p:nvSpPr>
        <p:spPr>
          <a:xfrm>
            <a:off x="310020" y="4098270"/>
            <a:ext cx="4954044" cy="492443"/>
          </a:xfrm>
          <a:prstGeom prst="rect">
            <a:avLst/>
          </a:prstGeom>
          <a:noFill/>
        </p:spPr>
        <p:txBody>
          <a:bodyPr wrap="square">
            <a:spAutoFit/>
          </a:bodyPr>
          <a:lstStyle/>
          <a:p>
            <a:r>
              <a:rPr lang="en-US" sz="2600" dirty="0">
                <a:latin typeface="BigNoodleTitling" panose="02000708030402040100" pitchFamily="2" charset="77"/>
              </a:rPr>
              <a:t>- Conclude</a:t>
            </a:r>
          </a:p>
        </p:txBody>
      </p:sp>
      <p:sp>
        <p:nvSpPr>
          <p:cNvPr id="28" name="TextBox 27">
            <a:extLst>
              <a:ext uri="{FF2B5EF4-FFF2-40B4-BE49-F238E27FC236}">
                <a16:creationId xmlns:a16="http://schemas.microsoft.com/office/drawing/2014/main" id="{F16ADE07-CC29-0A43-915E-27D160C30178}"/>
              </a:ext>
            </a:extLst>
          </p:cNvPr>
          <p:cNvSpPr txBox="1"/>
          <p:nvPr/>
        </p:nvSpPr>
        <p:spPr>
          <a:xfrm>
            <a:off x="310020" y="205591"/>
            <a:ext cx="4954044" cy="584775"/>
          </a:xfrm>
          <a:prstGeom prst="rect">
            <a:avLst/>
          </a:prstGeom>
          <a:noFill/>
        </p:spPr>
        <p:txBody>
          <a:bodyPr wrap="square">
            <a:spAutoFit/>
          </a:bodyPr>
          <a:lstStyle/>
          <a:p>
            <a:r>
              <a:rPr lang="en-US" sz="3200" dirty="0">
                <a:latin typeface="BigNoodleTitling" panose="02000708030402040100" pitchFamily="2" charset="77"/>
              </a:rPr>
              <a:t>Introduction</a:t>
            </a:r>
          </a:p>
        </p:txBody>
      </p:sp>
    </p:spTree>
    <p:extLst>
      <p:ext uri="{BB962C8B-B14F-4D97-AF65-F5344CB8AC3E}">
        <p14:creationId xmlns:p14="http://schemas.microsoft.com/office/powerpoint/2010/main" val="3857871815"/>
      </p:ext>
    </p:extLst>
  </p:cSld>
  <p:clrMapOvr>
    <a:masterClrMapping/>
  </p:clrMapOvr>
  <mc:AlternateContent xmlns:mc="http://schemas.openxmlformats.org/markup-compatibility/2006">
    <mc:Choice xmlns:p14="http://schemas.microsoft.com/office/powerpoint/2010/main" Requires="p14">
      <p:transition spd="slow" p14:dur="2000" advTm="48976"/>
    </mc:Choice>
    <mc:Fallback>
      <p:transition spd="slow" advTm="4897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272A1-09BA-5345-B532-5073AEF8449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672E500-01CE-2B4A-B916-A7C80817FB46}"/>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7CCEF824-B1C8-6640-8C29-A31076BE3EFA}"/>
              </a:ext>
            </a:extLst>
          </p:cNvPr>
          <p:cNvPicPr>
            <a:picLocks noChangeAspect="1"/>
          </p:cNvPicPr>
          <p:nvPr/>
        </p:nvPicPr>
        <p:blipFill rotWithShape="1">
          <a:blip r:embed="rId2"/>
          <a:srcRect b="2127"/>
          <a:stretch/>
        </p:blipFill>
        <p:spPr>
          <a:xfrm>
            <a:off x="0" y="3437"/>
            <a:ext cx="9906000" cy="6854563"/>
          </a:xfrm>
          <a:prstGeom prst="rect">
            <a:avLst/>
          </a:prstGeom>
        </p:spPr>
      </p:pic>
      <p:pic>
        <p:nvPicPr>
          <p:cNvPr id="5" name="Picture 4">
            <a:extLst>
              <a:ext uri="{FF2B5EF4-FFF2-40B4-BE49-F238E27FC236}">
                <a16:creationId xmlns:a16="http://schemas.microsoft.com/office/drawing/2014/main" id="{0422170D-FF62-8946-8D10-021543F307F4}"/>
              </a:ext>
            </a:extLst>
          </p:cNvPr>
          <p:cNvPicPr>
            <a:picLocks noChangeAspect="1"/>
          </p:cNvPicPr>
          <p:nvPr/>
        </p:nvPicPr>
        <p:blipFill rotWithShape="1">
          <a:blip r:embed="rId3"/>
          <a:srcRect t="620" b="1723"/>
          <a:stretch/>
        </p:blipFill>
        <p:spPr>
          <a:xfrm>
            <a:off x="-1" y="0"/>
            <a:ext cx="9905999" cy="6854563"/>
          </a:xfrm>
          <a:prstGeom prst="rect">
            <a:avLst/>
          </a:prstGeom>
        </p:spPr>
      </p:pic>
    </p:spTree>
    <p:extLst>
      <p:ext uri="{BB962C8B-B14F-4D97-AF65-F5344CB8AC3E}">
        <p14:creationId xmlns:p14="http://schemas.microsoft.com/office/powerpoint/2010/main" val="4032357745"/>
      </p:ext>
    </p:extLst>
  </p:cSld>
  <p:clrMapOvr>
    <a:masterClrMapping/>
  </p:clrMapOvr>
  <mc:AlternateContent xmlns:mc="http://schemas.openxmlformats.org/markup-compatibility/2006">
    <mc:Choice xmlns:p14="http://schemas.microsoft.com/office/powerpoint/2010/main" Requires="p14">
      <p:transition spd="slow" p14:dur="2000" advTm="50920"/>
    </mc:Choice>
    <mc:Fallback>
      <p:transition spd="slow" advTm="5092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703B3F-549D-BD40-BA16-BE804E099FE8}"/>
              </a:ext>
            </a:extLst>
          </p:cNvPr>
          <p:cNvPicPr>
            <a:picLocks noChangeAspect="1"/>
          </p:cNvPicPr>
          <p:nvPr/>
        </p:nvPicPr>
        <p:blipFill rotWithShape="1">
          <a:blip r:embed="rId2"/>
          <a:srcRect b="2127"/>
          <a:stretch/>
        </p:blipFill>
        <p:spPr>
          <a:xfrm>
            <a:off x="0" y="0"/>
            <a:ext cx="9906000" cy="6854563"/>
          </a:xfrm>
          <a:prstGeom prst="rect">
            <a:avLst/>
          </a:prstGeom>
        </p:spPr>
      </p:pic>
      <p:sp>
        <p:nvSpPr>
          <p:cNvPr id="5" name="TextBox 4">
            <a:extLst>
              <a:ext uri="{FF2B5EF4-FFF2-40B4-BE49-F238E27FC236}">
                <a16:creationId xmlns:a16="http://schemas.microsoft.com/office/drawing/2014/main" id="{36DB5C02-E845-7B46-BBAE-0AFF20C5CFE8}"/>
              </a:ext>
            </a:extLst>
          </p:cNvPr>
          <p:cNvSpPr txBox="1"/>
          <p:nvPr/>
        </p:nvSpPr>
        <p:spPr>
          <a:xfrm>
            <a:off x="401782" y="1040108"/>
            <a:ext cx="9504218" cy="5632311"/>
          </a:xfrm>
          <a:prstGeom prst="rect">
            <a:avLst/>
          </a:prstGeom>
          <a:noFill/>
        </p:spPr>
        <p:txBody>
          <a:bodyPr wrap="square">
            <a:spAutoFit/>
          </a:bodyPr>
          <a:lstStyle/>
          <a:p>
            <a:r>
              <a:rPr lang="en-US" sz="2400" dirty="0">
                <a:latin typeface="BigNoodleTitling" panose="02000708030402040100" pitchFamily="2" charset="77"/>
              </a:rPr>
              <a:t>THE PRACTICE INVOLVES ‘examining our experiences and assessing what is reflected</a:t>
            </a:r>
          </a:p>
          <a:p>
            <a:r>
              <a:rPr lang="en-US" sz="2400" dirty="0">
                <a:latin typeface="BigNoodleTitling" panose="02000708030402040100" pitchFamily="2" charset="77"/>
              </a:rPr>
              <a:t>Back’ (white et al - 2008: 41)</a:t>
            </a:r>
          </a:p>
          <a:p>
            <a:endParaRPr lang="en-US" sz="2400" dirty="0">
              <a:latin typeface="BigNoodleTitling" panose="02000708030402040100" pitchFamily="2" charset="77"/>
            </a:endParaRPr>
          </a:p>
          <a:p>
            <a:r>
              <a:rPr lang="en-US" sz="2400" dirty="0">
                <a:latin typeface="BigNoodleTitling" panose="02000708030402040100" pitchFamily="2" charset="77"/>
              </a:rPr>
              <a:t>Reflective practice is a practice in which is used in everyday life. It is something That we naturally do to enable us to learn and move on from various experiences.</a:t>
            </a:r>
          </a:p>
          <a:p>
            <a:endParaRPr lang="en-US" sz="2400" dirty="0">
              <a:latin typeface="BigNoodleTitling" panose="02000708030402040100" pitchFamily="2" charset="77"/>
            </a:endParaRPr>
          </a:p>
          <a:p>
            <a:r>
              <a:rPr lang="en-US" sz="2400" dirty="0">
                <a:latin typeface="BigNoodleTitling" panose="02000708030402040100" pitchFamily="2" charset="77"/>
              </a:rPr>
              <a:t>Although as people we do this without </a:t>
            </a:r>
            <a:r>
              <a:rPr lang="en-US" sz="2400" dirty="0" err="1">
                <a:latin typeface="BigNoodleTitling" panose="02000708030402040100" pitchFamily="2" charset="77"/>
              </a:rPr>
              <a:t>realising</a:t>
            </a:r>
            <a:r>
              <a:rPr lang="en-US" sz="2400" dirty="0">
                <a:latin typeface="BigNoodleTitling" panose="02000708030402040100" pitchFamily="2" charset="77"/>
              </a:rPr>
              <a:t> it, learning about what Reflective practice is will help enhance your ability to evaluate situations more</a:t>
            </a:r>
          </a:p>
          <a:p>
            <a:r>
              <a:rPr lang="en-US" sz="2400" dirty="0">
                <a:latin typeface="BigNoodleTitling" panose="02000708030402040100" pitchFamily="2" charset="77"/>
              </a:rPr>
              <a:t>EFFICIENTLY AND practice REFELCTION MORE EFFICIENTLY.</a:t>
            </a:r>
          </a:p>
          <a:p>
            <a:endParaRPr lang="en-US" sz="2400" dirty="0">
              <a:latin typeface="BigNoodleTitling" panose="02000708030402040100" pitchFamily="2" charset="77"/>
            </a:endParaRPr>
          </a:p>
          <a:p>
            <a:r>
              <a:rPr lang="en-US" sz="2400" dirty="0">
                <a:latin typeface="BigNoodleTitling" panose="02000708030402040100" pitchFamily="2" charset="77"/>
              </a:rPr>
              <a:t>Reflective practice is so important as it helps us to move from an experience, Learn from it so that we can tackle any similar experiences differently if needed In future. It HELPS US EVALUATE HOW WE FEEL TOWARDS A SAID EXPERIENCE AND WHY WE MAY FEEL A CERTAIN way too.</a:t>
            </a:r>
          </a:p>
          <a:p>
            <a:endParaRPr lang="en-US" sz="2400" dirty="0">
              <a:latin typeface="BigNoodleTitling" panose="02000708030402040100" pitchFamily="2" charset="77"/>
            </a:endParaRPr>
          </a:p>
          <a:p>
            <a:r>
              <a:rPr lang="en-US" sz="2400" dirty="0">
                <a:latin typeface="BigNoodleTitling" panose="02000708030402040100" pitchFamily="2" charset="77"/>
              </a:rPr>
              <a:t>“We do not learn from experience, we learn from reflecting on experience”  - john </a:t>
            </a:r>
            <a:r>
              <a:rPr lang="en-US" sz="2400" dirty="0" err="1">
                <a:latin typeface="BigNoodleTitling" panose="02000708030402040100" pitchFamily="2" charset="77"/>
              </a:rPr>
              <a:t>dewey</a:t>
            </a:r>
            <a:endParaRPr lang="en-US" sz="2400" dirty="0">
              <a:latin typeface="BigNoodleTitling" panose="02000708030402040100" pitchFamily="2" charset="77"/>
            </a:endParaRPr>
          </a:p>
        </p:txBody>
      </p:sp>
      <p:sp>
        <p:nvSpPr>
          <p:cNvPr id="6" name="TextBox 5">
            <a:extLst>
              <a:ext uri="{FF2B5EF4-FFF2-40B4-BE49-F238E27FC236}">
                <a16:creationId xmlns:a16="http://schemas.microsoft.com/office/drawing/2014/main" id="{400A8ECB-7B65-B844-8F8C-294CCC31A248}"/>
              </a:ext>
            </a:extLst>
          </p:cNvPr>
          <p:cNvSpPr txBox="1"/>
          <p:nvPr/>
        </p:nvSpPr>
        <p:spPr>
          <a:xfrm>
            <a:off x="401782" y="229385"/>
            <a:ext cx="8118977" cy="584775"/>
          </a:xfrm>
          <a:prstGeom prst="rect">
            <a:avLst/>
          </a:prstGeom>
          <a:noFill/>
        </p:spPr>
        <p:txBody>
          <a:bodyPr wrap="square">
            <a:spAutoFit/>
          </a:bodyPr>
          <a:lstStyle/>
          <a:p>
            <a:r>
              <a:rPr lang="en-US" sz="3200" dirty="0">
                <a:latin typeface="BigNoodleTitling" panose="02000708030402040100" pitchFamily="2" charset="77"/>
              </a:rPr>
              <a:t>what is reflective practice? Why is it so important?</a:t>
            </a:r>
          </a:p>
        </p:txBody>
      </p:sp>
    </p:spTree>
    <p:extLst>
      <p:ext uri="{BB962C8B-B14F-4D97-AF65-F5344CB8AC3E}">
        <p14:creationId xmlns:p14="http://schemas.microsoft.com/office/powerpoint/2010/main" val="1354652822"/>
      </p:ext>
    </p:extLst>
  </p:cSld>
  <p:clrMapOvr>
    <a:masterClrMapping/>
  </p:clrMapOvr>
  <mc:AlternateContent xmlns:mc="http://schemas.openxmlformats.org/markup-compatibility/2006">
    <mc:Choice xmlns:p14="http://schemas.microsoft.com/office/powerpoint/2010/main" Requires="p14">
      <p:transition spd="slow" p14:dur="2000" advTm="101159"/>
    </mc:Choice>
    <mc:Fallback>
      <p:transition spd="slow" advTm="101159"/>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D380286-AFFD-BB47-9D23-264E28B2BE3F}"/>
              </a:ext>
            </a:extLst>
          </p:cNvPr>
          <p:cNvPicPr>
            <a:picLocks noChangeAspect="1"/>
          </p:cNvPicPr>
          <p:nvPr/>
        </p:nvPicPr>
        <p:blipFill rotWithShape="1">
          <a:blip r:embed="rId2"/>
          <a:srcRect b="2127"/>
          <a:stretch/>
        </p:blipFill>
        <p:spPr>
          <a:xfrm>
            <a:off x="0" y="3437"/>
            <a:ext cx="9906000" cy="6854563"/>
          </a:xfrm>
          <a:prstGeom prst="rect">
            <a:avLst/>
          </a:prstGeom>
        </p:spPr>
      </p:pic>
      <p:sp>
        <p:nvSpPr>
          <p:cNvPr id="6" name="TextBox 5">
            <a:extLst>
              <a:ext uri="{FF2B5EF4-FFF2-40B4-BE49-F238E27FC236}">
                <a16:creationId xmlns:a16="http://schemas.microsoft.com/office/drawing/2014/main" id="{3F6BB1F3-FCAB-CA41-9534-B05BFBF4B040}"/>
              </a:ext>
            </a:extLst>
          </p:cNvPr>
          <p:cNvSpPr txBox="1"/>
          <p:nvPr/>
        </p:nvSpPr>
        <p:spPr>
          <a:xfrm>
            <a:off x="281131" y="284716"/>
            <a:ext cx="4953000" cy="584775"/>
          </a:xfrm>
          <a:prstGeom prst="rect">
            <a:avLst/>
          </a:prstGeom>
          <a:noFill/>
        </p:spPr>
        <p:txBody>
          <a:bodyPr wrap="square">
            <a:spAutoFit/>
          </a:bodyPr>
          <a:lstStyle/>
          <a:p>
            <a:r>
              <a:rPr lang="en-US" sz="3200" dirty="0">
                <a:latin typeface="BigNoodleTitling" panose="02000708030402040100" pitchFamily="2" charset="77"/>
              </a:rPr>
              <a:t>Why is it so important?</a:t>
            </a:r>
          </a:p>
        </p:txBody>
      </p:sp>
      <p:sp>
        <p:nvSpPr>
          <p:cNvPr id="8" name="TextBox 7">
            <a:extLst>
              <a:ext uri="{FF2B5EF4-FFF2-40B4-BE49-F238E27FC236}">
                <a16:creationId xmlns:a16="http://schemas.microsoft.com/office/drawing/2014/main" id="{C3F6AE95-8768-2843-84AF-D95DFB428A0C}"/>
              </a:ext>
            </a:extLst>
          </p:cNvPr>
          <p:cNvSpPr txBox="1"/>
          <p:nvPr/>
        </p:nvSpPr>
        <p:spPr>
          <a:xfrm>
            <a:off x="281131" y="827224"/>
            <a:ext cx="10228118" cy="892552"/>
          </a:xfrm>
          <a:prstGeom prst="rect">
            <a:avLst/>
          </a:prstGeom>
          <a:noFill/>
        </p:spPr>
        <p:txBody>
          <a:bodyPr wrap="square">
            <a:spAutoFit/>
          </a:bodyPr>
          <a:lstStyle/>
          <a:p>
            <a:r>
              <a:rPr lang="en-US" sz="2600" dirty="0">
                <a:latin typeface="BigNoodleTitling" panose="02000708030402040100" pitchFamily="2" charset="77"/>
              </a:rPr>
              <a:t>A good example to look on as to why reflective practice is important would be Gibbs’ </a:t>
            </a:r>
          </a:p>
          <a:p>
            <a:r>
              <a:rPr lang="en-US" sz="2600" dirty="0">
                <a:latin typeface="BigNoodleTitling" panose="02000708030402040100" pitchFamily="2" charset="77"/>
              </a:rPr>
              <a:t>reflective cycle model.</a:t>
            </a:r>
          </a:p>
        </p:txBody>
      </p:sp>
      <p:pic>
        <p:nvPicPr>
          <p:cNvPr id="9" name="Picture 8">
            <a:extLst>
              <a:ext uri="{FF2B5EF4-FFF2-40B4-BE49-F238E27FC236}">
                <a16:creationId xmlns:a16="http://schemas.microsoft.com/office/drawing/2014/main" id="{78EE9E79-6506-B946-A147-0493B263C3F9}"/>
              </a:ext>
            </a:extLst>
          </p:cNvPr>
          <p:cNvPicPr>
            <a:picLocks noChangeAspect="1"/>
          </p:cNvPicPr>
          <p:nvPr/>
        </p:nvPicPr>
        <p:blipFill>
          <a:blip r:embed="rId3"/>
          <a:stretch>
            <a:fillRect/>
          </a:stretch>
        </p:blipFill>
        <p:spPr>
          <a:xfrm>
            <a:off x="281131" y="1742225"/>
            <a:ext cx="4362193" cy="4849459"/>
          </a:xfrm>
          <a:prstGeom prst="rect">
            <a:avLst/>
          </a:prstGeom>
        </p:spPr>
      </p:pic>
      <p:sp>
        <p:nvSpPr>
          <p:cNvPr id="11" name="TextBox 10">
            <a:extLst>
              <a:ext uri="{FF2B5EF4-FFF2-40B4-BE49-F238E27FC236}">
                <a16:creationId xmlns:a16="http://schemas.microsoft.com/office/drawing/2014/main" id="{A5A04FE0-7251-7745-B988-41C0A429EFEB}"/>
              </a:ext>
            </a:extLst>
          </p:cNvPr>
          <p:cNvSpPr txBox="1"/>
          <p:nvPr/>
        </p:nvSpPr>
        <p:spPr>
          <a:xfrm>
            <a:off x="4643324" y="1720486"/>
            <a:ext cx="5096421" cy="4893647"/>
          </a:xfrm>
          <a:prstGeom prst="rect">
            <a:avLst/>
          </a:prstGeom>
          <a:noFill/>
        </p:spPr>
        <p:txBody>
          <a:bodyPr wrap="square">
            <a:spAutoFit/>
          </a:bodyPr>
          <a:lstStyle/>
          <a:p>
            <a:r>
              <a:rPr lang="en-US" sz="2600" dirty="0">
                <a:latin typeface="BigNoodleTitling" panose="02000708030402040100" pitchFamily="2" charset="77"/>
              </a:rPr>
              <a:t>When you follow a model such as </a:t>
            </a:r>
            <a:r>
              <a:rPr lang="en-US" sz="2600" dirty="0" err="1">
                <a:latin typeface="BigNoodleTitling" panose="02000708030402040100" pitchFamily="2" charset="77"/>
              </a:rPr>
              <a:t>gibbs</a:t>
            </a:r>
            <a:r>
              <a:rPr lang="en-US" sz="2600" dirty="0">
                <a:latin typeface="BigNoodleTitling" panose="02000708030402040100" pitchFamily="2" charset="77"/>
              </a:rPr>
              <a:t>’, you go through a step by step process which allows you to reflect on an experience, emotion, an action, or anything of relevance. </a:t>
            </a:r>
          </a:p>
          <a:p>
            <a:endParaRPr lang="en-US" sz="2600" dirty="0">
              <a:latin typeface="BigNoodleTitling" panose="02000708030402040100" pitchFamily="2" charset="77"/>
            </a:endParaRPr>
          </a:p>
          <a:p>
            <a:r>
              <a:rPr lang="en-US" sz="2600" dirty="0">
                <a:latin typeface="BigNoodleTitling" panose="02000708030402040100" pitchFamily="2" charset="77"/>
              </a:rPr>
              <a:t>Something like this would be especially important to me as </a:t>
            </a:r>
            <a:r>
              <a:rPr lang="en-US" sz="2600" dirty="0" err="1">
                <a:latin typeface="BigNoodleTitling" panose="02000708030402040100" pitchFamily="2" charset="77"/>
              </a:rPr>
              <a:t>i</a:t>
            </a:r>
            <a:r>
              <a:rPr lang="en-US" sz="2600" dirty="0">
                <a:latin typeface="BigNoodleTitling" panose="02000708030402040100" pitchFamily="2" charset="77"/>
              </a:rPr>
              <a:t> struggle with anxiety at times, or over thinking certain situations. It allows me to break down my feelings and put them more in a logical sense which can then defuse a situation that </a:t>
            </a:r>
            <a:r>
              <a:rPr lang="en-US" sz="2600" dirty="0" err="1">
                <a:latin typeface="BigNoodleTitling" panose="02000708030402040100" pitchFamily="2" charset="77"/>
              </a:rPr>
              <a:t>i</a:t>
            </a:r>
            <a:r>
              <a:rPr lang="en-US" sz="2600" dirty="0">
                <a:latin typeface="BigNoodleTitling" panose="02000708030402040100" pitchFamily="2" charset="77"/>
              </a:rPr>
              <a:t> may have escalated in my own head.</a:t>
            </a:r>
          </a:p>
        </p:txBody>
      </p:sp>
      <p:sp>
        <p:nvSpPr>
          <p:cNvPr id="13" name="TextBox 12">
            <a:extLst>
              <a:ext uri="{FF2B5EF4-FFF2-40B4-BE49-F238E27FC236}">
                <a16:creationId xmlns:a16="http://schemas.microsoft.com/office/drawing/2014/main" id="{63B05C2F-DC54-F64E-A5C8-2F1C23BD1D0A}"/>
              </a:ext>
            </a:extLst>
          </p:cNvPr>
          <p:cNvSpPr txBox="1"/>
          <p:nvPr/>
        </p:nvSpPr>
        <p:spPr>
          <a:xfrm>
            <a:off x="215900" y="6513109"/>
            <a:ext cx="4954044" cy="369332"/>
          </a:xfrm>
          <a:prstGeom prst="rect">
            <a:avLst/>
          </a:prstGeom>
          <a:noFill/>
        </p:spPr>
        <p:txBody>
          <a:bodyPr wrap="square">
            <a:spAutoFit/>
          </a:bodyPr>
          <a:lstStyle/>
          <a:p>
            <a:r>
              <a:rPr lang="en-GB" dirty="0"/>
              <a:t>(University of Hull, 2014)</a:t>
            </a:r>
            <a:endParaRPr lang="en-US" sz="2600" dirty="0">
              <a:latin typeface="BigNoodleTitling" panose="02000708030402040100" pitchFamily="2" charset="77"/>
            </a:endParaRPr>
          </a:p>
        </p:txBody>
      </p:sp>
    </p:spTree>
    <p:extLst>
      <p:ext uri="{BB962C8B-B14F-4D97-AF65-F5344CB8AC3E}">
        <p14:creationId xmlns:p14="http://schemas.microsoft.com/office/powerpoint/2010/main" val="707621678"/>
      </p:ext>
    </p:extLst>
  </p:cSld>
  <p:clrMapOvr>
    <a:masterClrMapping/>
  </p:clrMapOvr>
  <mc:AlternateContent xmlns:mc="http://schemas.openxmlformats.org/markup-compatibility/2006">
    <mc:Choice xmlns:p14="http://schemas.microsoft.com/office/powerpoint/2010/main" Requires="p14">
      <p:transition spd="slow" p14:dur="2000" advTm="83612"/>
    </mc:Choice>
    <mc:Fallback>
      <p:transition spd="slow" advTm="8361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21CF43-D76C-D24B-AFEE-1EBB03F6320D}"/>
              </a:ext>
            </a:extLst>
          </p:cNvPr>
          <p:cNvPicPr>
            <a:picLocks noChangeAspect="1"/>
          </p:cNvPicPr>
          <p:nvPr/>
        </p:nvPicPr>
        <p:blipFill rotWithShape="1">
          <a:blip r:embed="rId2"/>
          <a:srcRect b="2127"/>
          <a:stretch/>
        </p:blipFill>
        <p:spPr>
          <a:xfrm>
            <a:off x="0" y="0"/>
            <a:ext cx="9906000" cy="6854563"/>
          </a:xfrm>
          <a:prstGeom prst="rect">
            <a:avLst/>
          </a:prstGeom>
        </p:spPr>
      </p:pic>
      <p:pic>
        <p:nvPicPr>
          <p:cNvPr id="5" name="Picture 4">
            <a:extLst>
              <a:ext uri="{FF2B5EF4-FFF2-40B4-BE49-F238E27FC236}">
                <a16:creationId xmlns:a16="http://schemas.microsoft.com/office/drawing/2014/main" id="{C51CE8AE-AC37-B940-A298-9BAFB8BB5350}"/>
              </a:ext>
            </a:extLst>
          </p:cNvPr>
          <p:cNvPicPr>
            <a:picLocks noChangeAspect="1"/>
          </p:cNvPicPr>
          <p:nvPr/>
        </p:nvPicPr>
        <p:blipFill>
          <a:blip r:embed="rId3"/>
          <a:stretch>
            <a:fillRect/>
          </a:stretch>
        </p:blipFill>
        <p:spPr>
          <a:xfrm>
            <a:off x="652129" y="3803997"/>
            <a:ext cx="8601741" cy="3054003"/>
          </a:xfrm>
          <a:prstGeom prst="rect">
            <a:avLst/>
          </a:prstGeom>
        </p:spPr>
      </p:pic>
      <p:sp>
        <p:nvSpPr>
          <p:cNvPr id="7" name="TextBox 6">
            <a:extLst>
              <a:ext uri="{FF2B5EF4-FFF2-40B4-BE49-F238E27FC236}">
                <a16:creationId xmlns:a16="http://schemas.microsoft.com/office/drawing/2014/main" id="{CBB6CB9A-E8E8-5449-888D-E6AB6894161F}"/>
              </a:ext>
            </a:extLst>
          </p:cNvPr>
          <p:cNvSpPr txBox="1"/>
          <p:nvPr/>
        </p:nvSpPr>
        <p:spPr>
          <a:xfrm>
            <a:off x="200891" y="122072"/>
            <a:ext cx="9227127" cy="4247317"/>
          </a:xfrm>
          <a:prstGeom prst="rect">
            <a:avLst/>
          </a:prstGeom>
          <a:noFill/>
        </p:spPr>
        <p:txBody>
          <a:bodyPr wrap="square">
            <a:spAutoFit/>
          </a:bodyPr>
          <a:lstStyle/>
          <a:p>
            <a:r>
              <a:rPr lang="en-US" sz="2600" dirty="0">
                <a:latin typeface="BigNoodleTitling" panose="02000708030402040100" pitchFamily="2" charset="77"/>
              </a:rPr>
              <a:t>Another model by </a:t>
            </a:r>
            <a:r>
              <a:rPr lang="en-US" sz="2600" dirty="0" err="1">
                <a:latin typeface="BigNoodleTitling" panose="02000708030402040100" pitchFamily="2" charset="77"/>
              </a:rPr>
              <a:t>schon</a:t>
            </a:r>
            <a:r>
              <a:rPr lang="en-US" sz="2600" dirty="0">
                <a:latin typeface="BigNoodleTitling" panose="02000708030402040100" pitchFamily="2" charset="77"/>
              </a:rPr>
              <a:t> above is A slightly different way if approaching reflection which can also be beneficial. It gives a model for current reflection and reflecting on an event  after it has happened.</a:t>
            </a:r>
          </a:p>
          <a:p>
            <a:endParaRPr lang="en-US" sz="2600" dirty="0">
              <a:latin typeface="BigNoodleTitling" panose="02000708030402040100" pitchFamily="2" charset="77"/>
            </a:endParaRPr>
          </a:p>
          <a:p>
            <a:r>
              <a:rPr lang="en-US" sz="2600" dirty="0">
                <a:latin typeface="BigNoodleTitling" panose="02000708030402040100" pitchFamily="2" charset="77"/>
              </a:rPr>
              <a:t>The reflection in action is something </a:t>
            </a:r>
            <a:r>
              <a:rPr lang="en-US" sz="2600" dirty="0" err="1">
                <a:latin typeface="BigNoodleTitling" panose="02000708030402040100" pitchFamily="2" charset="77"/>
              </a:rPr>
              <a:t>i</a:t>
            </a:r>
            <a:r>
              <a:rPr lang="en-US" sz="2600" dirty="0">
                <a:latin typeface="BigNoodleTitling" panose="02000708030402040100" pitchFamily="2" charset="77"/>
              </a:rPr>
              <a:t> feel that could be very beneficial, especially for myself as I tend to react upon emotion at the time which can lead to blowing up a situation. By using reflection in action it allows you to think about ones actions at the time and try to allow for more logical and sensible reactions which can lead to more positive actions afterwards.</a:t>
            </a:r>
          </a:p>
          <a:p>
            <a:endParaRPr lang="en-US" dirty="0"/>
          </a:p>
          <a:p>
            <a:endParaRPr lang="en-US" dirty="0"/>
          </a:p>
        </p:txBody>
      </p:sp>
      <p:sp>
        <p:nvSpPr>
          <p:cNvPr id="10" name="TextBox 9">
            <a:extLst>
              <a:ext uri="{FF2B5EF4-FFF2-40B4-BE49-F238E27FC236}">
                <a16:creationId xmlns:a16="http://schemas.microsoft.com/office/drawing/2014/main" id="{FCEEFB34-DA29-044A-96C1-8D1C8B4EC8C4}"/>
              </a:ext>
            </a:extLst>
          </p:cNvPr>
          <p:cNvSpPr txBox="1"/>
          <p:nvPr/>
        </p:nvSpPr>
        <p:spPr>
          <a:xfrm>
            <a:off x="652129" y="6488668"/>
            <a:ext cx="4954044" cy="369332"/>
          </a:xfrm>
          <a:prstGeom prst="rect">
            <a:avLst/>
          </a:prstGeom>
          <a:noFill/>
        </p:spPr>
        <p:txBody>
          <a:bodyPr wrap="square">
            <a:spAutoFit/>
          </a:bodyPr>
          <a:lstStyle/>
          <a:p>
            <a:r>
              <a:rPr lang="en-GB" dirty="0"/>
              <a:t>(University of Hull, 2014)</a:t>
            </a:r>
            <a:endParaRPr lang="en-US" sz="2600" dirty="0">
              <a:latin typeface="BigNoodleTitling" panose="02000708030402040100" pitchFamily="2" charset="77"/>
            </a:endParaRPr>
          </a:p>
        </p:txBody>
      </p:sp>
    </p:spTree>
    <p:extLst>
      <p:ext uri="{BB962C8B-B14F-4D97-AF65-F5344CB8AC3E}">
        <p14:creationId xmlns:p14="http://schemas.microsoft.com/office/powerpoint/2010/main" val="87574302"/>
      </p:ext>
    </p:extLst>
  </p:cSld>
  <p:clrMapOvr>
    <a:masterClrMapping/>
  </p:clrMapOvr>
  <mc:AlternateContent xmlns:mc="http://schemas.openxmlformats.org/markup-compatibility/2006">
    <mc:Choice xmlns:p14="http://schemas.microsoft.com/office/powerpoint/2010/main" Requires="p14">
      <p:transition spd="slow" p14:dur="2000" advTm="106418"/>
    </mc:Choice>
    <mc:Fallback>
      <p:transition spd="slow" advTm="10641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7481AB8-AE6C-574E-A7EA-4AA7143A6A54}"/>
              </a:ext>
            </a:extLst>
          </p:cNvPr>
          <p:cNvPicPr>
            <a:picLocks noChangeAspect="1"/>
          </p:cNvPicPr>
          <p:nvPr/>
        </p:nvPicPr>
        <p:blipFill rotWithShape="1">
          <a:blip r:embed="rId2"/>
          <a:srcRect b="2127"/>
          <a:stretch/>
        </p:blipFill>
        <p:spPr>
          <a:xfrm>
            <a:off x="0" y="0"/>
            <a:ext cx="9906000" cy="6854563"/>
          </a:xfrm>
          <a:prstGeom prst="rect">
            <a:avLst/>
          </a:prstGeom>
        </p:spPr>
      </p:pic>
      <p:sp>
        <p:nvSpPr>
          <p:cNvPr id="6" name="TextBox 5">
            <a:extLst>
              <a:ext uri="{FF2B5EF4-FFF2-40B4-BE49-F238E27FC236}">
                <a16:creationId xmlns:a16="http://schemas.microsoft.com/office/drawing/2014/main" id="{A6A72A28-7414-E744-A5CF-65A5FA8AF93F}"/>
              </a:ext>
            </a:extLst>
          </p:cNvPr>
          <p:cNvSpPr txBox="1"/>
          <p:nvPr/>
        </p:nvSpPr>
        <p:spPr>
          <a:xfrm>
            <a:off x="235527" y="212365"/>
            <a:ext cx="9434945" cy="5786199"/>
          </a:xfrm>
          <a:prstGeom prst="rect">
            <a:avLst/>
          </a:prstGeom>
          <a:noFill/>
        </p:spPr>
        <p:txBody>
          <a:bodyPr wrap="square">
            <a:spAutoFit/>
          </a:bodyPr>
          <a:lstStyle/>
          <a:p>
            <a:r>
              <a:rPr lang="en-US" sz="3200" dirty="0">
                <a:latin typeface="BigNoodleTitling" panose="02000708030402040100" pitchFamily="2" charset="77"/>
              </a:rPr>
              <a:t>My story</a:t>
            </a:r>
          </a:p>
          <a:p>
            <a:endParaRPr lang="en-US" sz="2600" dirty="0">
              <a:latin typeface="BigNoodleTitling" panose="02000708030402040100" pitchFamily="2" charset="77"/>
            </a:endParaRPr>
          </a:p>
          <a:p>
            <a:r>
              <a:rPr lang="en-US" sz="2600" dirty="0">
                <a:latin typeface="BigNoodleTitling" panose="02000708030402040100" pitchFamily="2" charset="77"/>
              </a:rPr>
              <a:t>I feel that my journey leading me to who I am today, begun with my experiences in an abusive relationship and essentially ending said relationship.</a:t>
            </a:r>
          </a:p>
          <a:p>
            <a:endParaRPr lang="en-US" sz="2600" dirty="0">
              <a:latin typeface="BigNoodleTitling" panose="02000708030402040100" pitchFamily="2" charset="77"/>
            </a:endParaRPr>
          </a:p>
          <a:p>
            <a:r>
              <a:rPr lang="en-US" sz="2600" dirty="0">
                <a:latin typeface="BigNoodleTitling" panose="02000708030402040100" pitchFamily="2" charset="77"/>
              </a:rPr>
              <a:t>I had experienced things that to this day I haven't told anyone because they lead me to a lot of guilt after leaving. Upon my own reflection over the last couple of years I have </a:t>
            </a:r>
            <a:r>
              <a:rPr lang="en-US" sz="2600" dirty="0" err="1">
                <a:latin typeface="BigNoodleTitling" panose="02000708030402040100" pitchFamily="2" charset="77"/>
              </a:rPr>
              <a:t>realised</a:t>
            </a:r>
            <a:r>
              <a:rPr lang="en-US" sz="2600" dirty="0">
                <a:latin typeface="BigNoodleTitling" panose="02000708030402040100" pitchFamily="2" charset="77"/>
              </a:rPr>
              <a:t> that it isn't my fault.</a:t>
            </a:r>
          </a:p>
          <a:p>
            <a:endParaRPr lang="en-US" sz="2600" dirty="0">
              <a:latin typeface="BigNoodleTitling" panose="02000708030402040100" pitchFamily="2" charset="77"/>
            </a:endParaRPr>
          </a:p>
          <a:p>
            <a:r>
              <a:rPr lang="en-US" sz="2600" dirty="0">
                <a:latin typeface="BigNoodleTitling" panose="02000708030402040100" pitchFamily="2" charset="77"/>
              </a:rPr>
              <a:t>After leaving the relationship I had fun. I focused on myself, </a:t>
            </a:r>
            <a:r>
              <a:rPr lang="en-US" sz="2600" dirty="0" err="1">
                <a:latin typeface="BigNoodleTitling" panose="02000708030402040100" pitchFamily="2" charset="77"/>
              </a:rPr>
              <a:t>i</a:t>
            </a:r>
            <a:r>
              <a:rPr lang="en-US" sz="2600" dirty="0">
                <a:latin typeface="BigNoodleTitling" panose="02000708030402040100" pitchFamily="2" charset="77"/>
              </a:rPr>
              <a:t> lost weight, </a:t>
            </a:r>
            <a:r>
              <a:rPr lang="en-US" sz="2600" dirty="0" err="1">
                <a:latin typeface="BigNoodleTitling" panose="02000708030402040100" pitchFamily="2" charset="77"/>
              </a:rPr>
              <a:t>i</a:t>
            </a:r>
            <a:r>
              <a:rPr lang="en-US" sz="2600" dirty="0">
                <a:latin typeface="BigNoodleTitling" panose="02000708030402040100" pitchFamily="2" charset="77"/>
              </a:rPr>
              <a:t> felt more hurt upon the many people I had relations with (sexually). It was all apart of me growing as a person. The person I am now.</a:t>
            </a:r>
          </a:p>
          <a:p>
            <a:endParaRPr lang="en-US" sz="2600" dirty="0">
              <a:latin typeface="BigNoodleTitling" panose="02000708030402040100" pitchFamily="2" charset="77"/>
            </a:endParaRPr>
          </a:p>
          <a:p>
            <a:r>
              <a:rPr lang="en-US" sz="2600" dirty="0">
                <a:latin typeface="BigNoodleTitling" panose="02000708030402040100" pitchFamily="2" charset="77"/>
              </a:rPr>
              <a:t>Physical and mentally I have transitioned - which I relate to bridges theory very heavily.</a:t>
            </a:r>
          </a:p>
        </p:txBody>
      </p:sp>
    </p:spTree>
    <p:extLst>
      <p:ext uri="{BB962C8B-B14F-4D97-AF65-F5344CB8AC3E}">
        <p14:creationId xmlns:p14="http://schemas.microsoft.com/office/powerpoint/2010/main" val="2372620073"/>
      </p:ext>
    </p:extLst>
  </p:cSld>
  <p:clrMapOvr>
    <a:masterClrMapping/>
  </p:clrMapOvr>
  <mc:AlternateContent xmlns:mc="http://schemas.openxmlformats.org/markup-compatibility/2006">
    <mc:Choice xmlns:p14="http://schemas.microsoft.com/office/powerpoint/2010/main" Requires="p14">
      <p:transition spd="slow" p14:dur="2000" advTm="91624"/>
    </mc:Choice>
    <mc:Fallback>
      <p:transition spd="slow" advTm="9162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FBB2A0-3BCF-D34C-8A39-3141B5D64EF9}"/>
              </a:ext>
            </a:extLst>
          </p:cNvPr>
          <p:cNvPicPr>
            <a:picLocks noChangeAspect="1"/>
          </p:cNvPicPr>
          <p:nvPr/>
        </p:nvPicPr>
        <p:blipFill rotWithShape="1">
          <a:blip r:embed="rId2"/>
          <a:srcRect b="2127"/>
          <a:stretch/>
        </p:blipFill>
        <p:spPr>
          <a:xfrm>
            <a:off x="0" y="0"/>
            <a:ext cx="9906000" cy="6854563"/>
          </a:xfrm>
          <a:prstGeom prst="rect">
            <a:avLst/>
          </a:prstGeom>
        </p:spPr>
      </p:pic>
      <p:sp>
        <p:nvSpPr>
          <p:cNvPr id="6" name="TextBox 5">
            <a:extLst>
              <a:ext uri="{FF2B5EF4-FFF2-40B4-BE49-F238E27FC236}">
                <a16:creationId xmlns:a16="http://schemas.microsoft.com/office/drawing/2014/main" id="{1AC824DC-4BF7-2F44-AC9F-A62E23033F61}"/>
              </a:ext>
            </a:extLst>
          </p:cNvPr>
          <p:cNvSpPr txBox="1"/>
          <p:nvPr/>
        </p:nvSpPr>
        <p:spPr>
          <a:xfrm>
            <a:off x="232063" y="265976"/>
            <a:ext cx="9507682" cy="3416320"/>
          </a:xfrm>
          <a:prstGeom prst="rect">
            <a:avLst/>
          </a:prstGeom>
          <a:noFill/>
        </p:spPr>
        <p:txBody>
          <a:bodyPr wrap="square">
            <a:spAutoFit/>
          </a:bodyPr>
          <a:lstStyle/>
          <a:p>
            <a:r>
              <a:rPr lang="en-US" sz="3200" dirty="0">
                <a:latin typeface="BigNoodleTitling" panose="02000708030402040100" pitchFamily="2" charset="77"/>
              </a:rPr>
              <a:t>Bridges transitional model</a:t>
            </a:r>
          </a:p>
          <a:p>
            <a:endParaRPr lang="en-US" sz="2600" dirty="0">
              <a:latin typeface="BigNoodleTitling" panose="02000708030402040100" pitchFamily="2" charset="77"/>
            </a:endParaRPr>
          </a:p>
          <a:p>
            <a:r>
              <a:rPr lang="en-US" sz="2600" dirty="0">
                <a:latin typeface="BigNoodleTitling" panose="02000708030402040100" pitchFamily="2" charset="77"/>
              </a:rPr>
              <a:t>My story relates very heavily to bridges transitional model. Where I am today has essentially come from this process.</a:t>
            </a:r>
          </a:p>
          <a:p>
            <a:endParaRPr lang="en-US" sz="2600" dirty="0">
              <a:latin typeface="BigNoodleTitling" panose="02000708030402040100" pitchFamily="2" charset="77"/>
            </a:endParaRPr>
          </a:p>
          <a:p>
            <a:r>
              <a:rPr lang="en-US" sz="2600" dirty="0">
                <a:latin typeface="BigNoodleTitling" panose="02000708030402040100" pitchFamily="2" charset="77"/>
              </a:rPr>
              <a:t>The process involves three main transitions.</a:t>
            </a:r>
          </a:p>
          <a:p>
            <a:endParaRPr lang="en-US" dirty="0"/>
          </a:p>
          <a:p>
            <a:endParaRPr lang="en-US" dirty="0"/>
          </a:p>
          <a:p>
            <a:endParaRPr lang="en-US" dirty="0"/>
          </a:p>
        </p:txBody>
      </p:sp>
      <p:pic>
        <p:nvPicPr>
          <p:cNvPr id="7" name="Picture 6">
            <a:extLst>
              <a:ext uri="{FF2B5EF4-FFF2-40B4-BE49-F238E27FC236}">
                <a16:creationId xmlns:a16="http://schemas.microsoft.com/office/drawing/2014/main" id="{3CB82A12-83DC-F348-AEF6-144283D7B73C}"/>
              </a:ext>
            </a:extLst>
          </p:cNvPr>
          <p:cNvPicPr>
            <a:picLocks noChangeAspect="1"/>
          </p:cNvPicPr>
          <p:nvPr/>
        </p:nvPicPr>
        <p:blipFill>
          <a:blip r:embed="rId3"/>
          <a:stretch>
            <a:fillRect/>
          </a:stretch>
        </p:blipFill>
        <p:spPr>
          <a:xfrm>
            <a:off x="334818" y="2858224"/>
            <a:ext cx="5080000" cy="3733800"/>
          </a:xfrm>
          <a:prstGeom prst="rect">
            <a:avLst/>
          </a:prstGeom>
        </p:spPr>
      </p:pic>
      <p:sp>
        <p:nvSpPr>
          <p:cNvPr id="9" name="TextBox 8">
            <a:extLst>
              <a:ext uri="{FF2B5EF4-FFF2-40B4-BE49-F238E27FC236}">
                <a16:creationId xmlns:a16="http://schemas.microsoft.com/office/drawing/2014/main" id="{EC22E121-23BA-3F48-B536-C92A41A85517}"/>
              </a:ext>
            </a:extLst>
          </p:cNvPr>
          <p:cNvSpPr txBox="1"/>
          <p:nvPr/>
        </p:nvSpPr>
        <p:spPr>
          <a:xfrm>
            <a:off x="6037118" y="3682296"/>
            <a:ext cx="4953000" cy="2092881"/>
          </a:xfrm>
          <a:prstGeom prst="rect">
            <a:avLst/>
          </a:prstGeom>
          <a:noFill/>
        </p:spPr>
        <p:txBody>
          <a:bodyPr wrap="square">
            <a:spAutoFit/>
          </a:bodyPr>
          <a:lstStyle/>
          <a:p>
            <a:r>
              <a:rPr lang="en-US" sz="2600" dirty="0">
                <a:latin typeface="BigNoodleTitling" panose="02000708030402040100" pitchFamily="2" charset="77"/>
              </a:rPr>
              <a:t>- Ending</a:t>
            </a:r>
          </a:p>
          <a:p>
            <a:r>
              <a:rPr lang="en-US" sz="2600" dirty="0">
                <a:latin typeface="BigNoodleTitling" panose="02000708030402040100" pitchFamily="2" charset="77"/>
              </a:rPr>
              <a:t> </a:t>
            </a:r>
          </a:p>
          <a:p>
            <a:r>
              <a:rPr lang="en-US" sz="2600" dirty="0">
                <a:latin typeface="BigNoodleTitling" panose="02000708030402040100" pitchFamily="2" charset="77"/>
              </a:rPr>
              <a:t>- Neutral</a:t>
            </a:r>
          </a:p>
          <a:p>
            <a:r>
              <a:rPr lang="en-US" sz="2600" dirty="0">
                <a:latin typeface="BigNoodleTitling" panose="02000708030402040100" pitchFamily="2" charset="77"/>
              </a:rPr>
              <a:t> </a:t>
            </a:r>
          </a:p>
          <a:p>
            <a:r>
              <a:rPr lang="en-US" sz="2600" dirty="0">
                <a:latin typeface="BigNoodleTitling" panose="02000708030402040100" pitchFamily="2" charset="77"/>
              </a:rPr>
              <a:t>- New beginnings</a:t>
            </a:r>
          </a:p>
        </p:txBody>
      </p:sp>
      <p:sp>
        <p:nvSpPr>
          <p:cNvPr id="12" name="TextBox 11">
            <a:extLst>
              <a:ext uri="{FF2B5EF4-FFF2-40B4-BE49-F238E27FC236}">
                <a16:creationId xmlns:a16="http://schemas.microsoft.com/office/drawing/2014/main" id="{E07093A0-EFE0-A240-9398-E57439BA1993}"/>
              </a:ext>
            </a:extLst>
          </p:cNvPr>
          <p:cNvSpPr txBox="1"/>
          <p:nvPr/>
        </p:nvSpPr>
        <p:spPr>
          <a:xfrm>
            <a:off x="334818" y="6519161"/>
            <a:ext cx="5498926" cy="369332"/>
          </a:xfrm>
          <a:prstGeom prst="rect">
            <a:avLst/>
          </a:prstGeom>
          <a:noFill/>
        </p:spPr>
        <p:txBody>
          <a:bodyPr wrap="square">
            <a:spAutoFit/>
          </a:bodyPr>
          <a:lstStyle/>
          <a:p>
            <a:r>
              <a:rPr lang="en-GB" b="0" i="0" u="none" strike="noStrike" dirty="0">
                <a:solidFill>
                  <a:srgbClr val="000000"/>
                </a:solidFill>
                <a:effectLst/>
                <a:latin typeface="Times New Roman" panose="02020603050405020304" pitchFamily="18" charset="0"/>
              </a:rPr>
              <a:t>(Anon, n.d.)</a:t>
            </a:r>
            <a:endParaRPr lang="en-US" dirty="0"/>
          </a:p>
        </p:txBody>
      </p:sp>
    </p:spTree>
    <p:extLst>
      <p:ext uri="{BB962C8B-B14F-4D97-AF65-F5344CB8AC3E}">
        <p14:creationId xmlns:p14="http://schemas.microsoft.com/office/powerpoint/2010/main" val="4266748392"/>
      </p:ext>
    </p:extLst>
  </p:cSld>
  <p:clrMapOvr>
    <a:masterClrMapping/>
  </p:clrMapOvr>
  <mc:AlternateContent xmlns:mc="http://schemas.openxmlformats.org/markup-compatibility/2006">
    <mc:Choice xmlns:p14="http://schemas.microsoft.com/office/powerpoint/2010/main" Requires="p14">
      <p:transition spd="slow" p14:dur="2000" advTm="39590"/>
    </mc:Choice>
    <mc:Fallback>
      <p:transition spd="slow" advTm="3959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3B1CDC-A720-0440-90BF-B063EF829D83}"/>
              </a:ext>
            </a:extLst>
          </p:cNvPr>
          <p:cNvPicPr>
            <a:picLocks noChangeAspect="1"/>
          </p:cNvPicPr>
          <p:nvPr/>
        </p:nvPicPr>
        <p:blipFill rotWithShape="1">
          <a:blip r:embed="rId2"/>
          <a:srcRect b="2127"/>
          <a:stretch/>
        </p:blipFill>
        <p:spPr>
          <a:xfrm>
            <a:off x="0" y="0"/>
            <a:ext cx="9906000" cy="6854563"/>
          </a:xfrm>
          <a:prstGeom prst="rect">
            <a:avLst/>
          </a:prstGeom>
        </p:spPr>
      </p:pic>
      <p:sp>
        <p:nvSpPr>
          <p:cNvPr id="6" name="TextBox 5">
            <a:extLst>
              <a:ext uri="{FF2B5EF4-FFF2-40B4-BE49-F238E27FC236}">
                <a16:creationId xmlns:a16="http://schemas.microsoft.com/office/drawing/2014/main" id="{BE54D8E6-1843-BB4E-A0B0-F3B28AA71ADA}"/>
              </a:ext>
            </a:extLst>
          </p:cNvPr>
          <p:cNvSpPr txBox="1"/>
          <p:nvPr/>
        </p:nvSpPr>
        <p:spPr>
          <a:xfrm>
            <a:off x="249382" y="1053601"/>
            <a:ext cx="9462654" cy="4093428"/>
          </a:xfrm>
          <a:prstGeom prst="rect">
            <a:avLst/>
          </a:prstGeom>
          <a:noFill/>
        </p:spPr>
        <p:txBody>
          <a:bodyPr wrap="square">
            <a:spAutoFit/>
          </a:bodyPr>
          <a:lstStyle/>
          <a:p>
            <a:r>
              <a:rPr lang="en-US" sz="2600" dirty="0">
                <a:latin typeface="BigNoodleTitling" panose="02000708030402040100" pitchFamily="2" charset="77"/>
              </a:rPr>
              <a:t>During my abusive relationship my reflection in action (</a:t>
            </a:r>
            <a:r>
              <a:rPr lang="en-US" sz="2600" dirty="0" err="1">
                <a:latin typeface="BigNoodleTitling" panose="02000708030402040100" pitchFamily="2" charset="77"/>
              </a:rPr>
              <a:t>shon</a:t>
            </a:r>
            <a:r>
              <a:rPr lang="en-US" sz="2600" dirty="0">
                <a:latin typeface="BigNoodleTitling" panose="02000708030402040100" pitchFamily="2" charset="77"/>
              </a:rPr>
              <a:t>) lead me to realise that </a:t>
            </a:r>
            <a:r>
              <a:rPr lang="en-US" sz="2600" dirty="0" err="1">
                <a:latin typeface="BigNoodleTitling" panose="02000708030402040100" pitchFamily="2" charset="77"/>
              </a:rPr>
              <a:t>i</a:t>
            </a:r>
            <a:r>
              <a:rPr lang="en-US" sz="2600" dirty="0">
                <a:latin typeface="BigNoodleTitling" panose="02000708030402040100" pitchFamily="2" charset="77"/>
              </a:rPr>
              <a:t> had already lost:</a:t>
            </a:r>
          </a:p>
          <a:p>
            <a:endParaRPr lang="en-US" sz="2600" dirty="0">
              <a:latin typeface="BigNoodleTitling" panose="02000708030402040100" pitchFamily="2" charset="77"/>
            </a:endParaRPr>
          </a:p>
          <a:p>
            <a:r>
              <a:rPr lang="en-US" sz="2600" dirty="0">
                <a:latin typeface="BigNoodleTitling" panose="02000708030402040100" pitchFamily="2" charset="77"/>
              </a:rPr>
              <a:t>My partners love</a:t>
            </a:r>
          </a:p>
          <a:p>
            <a:r>
              <a:rPr lang="en-US" sz="2600" dirty="0">
                <a:latin typeface="BigNoodleTitling" panose="02000708030402040100" pitchFamily="2" charset="77"/>
              </a:rPr>
              <a:t>My partners respect</a:t>
            </a:r>
          </a:p>
          <a:p>
            <a:r>
              <a:rPr lang="en-US" sz="2600" dirty="0">
                <a:latin typeface="BigNoodleTitling" panose="02000708030402040100" pitchFamily="2" charset="77"/>
              </a:rPr>
              <a:t>My partners happiness </a:t>
            </a:r>
          </a:p>
          <a:p>
            <a:endParaRPr lang="en-US" sz="2600" dirty="0">
              <a:latin typeface="BigNoodleTitling" panose="02000708030402040100" pitchFamily="2" charset="77"/>
            </a:endParaRPr>
          </a:p>
          <a:p>
            <a:r>
              <a:rPr lang="en-US" sz="2600" dirty="0">
                <a:latin typeface="BigNoodleTitling" panose="02000708030402040100" pitchFamily="2" charset="77"/>
              </a:rPr>
              <a:t>I was already accepting that it was no longer a relationship.</a:t>
            </a:r>
          </a:p>
          <a:p>
            <a:endParaRPr lang="en-US" sz="2600" dirty="0">
              <a:latin typeface="BigNoodleTitling" panose="02000708030402040100" pitchFamily="2" charset="77"/>
            </a:endParaRPr>
          </a:p>
          <a:p>
            <a:r>
              <a:rPr lang="en-US" sz="2600" dirty="0">
                <a:latin typeface="BigNoodleTitling" panose="02000708030402040100" pitchFamily="2" charset="77"/>
              </a:rPr>
              <a:t>Having ended it, I was then beginning my ‘ending’ stage through the bridges model.</a:t>
            </a:r>
          </a:p>
        </p:txBody>
      </p:sp>
      <p:sp>
        <p:nvSpPr>
          <p:cNvPr id="8" name="TextBox 7">
            <a:extLst>
              <a:ext uri="{FF2B5EF4-FFF2-40B4-BE49-F238E27FC236}">
                <a16:creationId xmlns:a16="http://schemas.microsoft.com/office/drawing/2014/main" id="{D9AE67D2-095D-9347-A0EE-2E6E75E7D81F}"/>
              </a:ext>
            </a:extLst>
          </p:cNvPr>
          <p:cNvSpPr txBox="1"/>
          <p:nvPr/>
        </p:nvSpPr>
        <p:spPr>
          <a:xfrm>
            <a:off x="3113809" y="2252210"/>
            <a:ext cx="4953000" cy="1292662"/>
          </a:xfrm>
          <a:prstGeom prst="rect">
            <a:avLst/>
          </a:prstGeom>
          <a:noFill/>
        </p:spPr>
        <p:txBody>
          <a:bodyPr wrap="square">
            <a:spAutoFit/>
          </a:bodyPr>
          <a:lstStyle/>
          <a:p>
            <a:r>
              <a:rPr lang="en-US" sz="2600" dirty="0">
                <a:latin typeface="BigNoodleTitling" panose="02000708030402040100" pitchFamily="2" charset="77"/>
              </a:rPr>
              <a:t>My self love</a:t>
            </a:r>
          </a:p>
          <a:p>
            <a:r>
              <a:rPr lang="en-US" sz="2600" dirty="0">
                <a:latin typeface="BigNoodleTitling" panose="02000708030402040100" pitchFamily="2" charset="77"/>
              </a:rPr>
              <a:t>My self respect</a:t>
            </a:r>
          </a:p>
          <a:p>
            <a:r>
              <a:rPr lang="en-US" sz="2600" dirty="0">
                <a:latin typeface="BigNoodleTitling" panose="02000708030402040100" pitchFamily="2" charset="77"/>
              </a:rPr>
              <a:t>My own happiness </a:t>
            </a:r>
          </a:p>
        </p:txBody>
      </p:sp>
      <p:sp>
        <p:nvSpPr>
          <p:cNvPr id="10" name="TextBox 9">
            <a:extLst>
              <a:ext uri="{FF2B5EF4-FFF2-40B4-BE49-F238E27FC236}">
                <a16:creationId xmlns:a16="http://schemas.microsoft.com/office/drawing/2014/main" id="{234DD2FD-E119-AD4C-95B2-25416E183333}"/>
              </a:ext>
            </a:extLst>
          </p:cNvPr>
          <p:cNvSpPr txBox="1"/>
          <p:nvPr/>
        </p:nvSpPr>
        <p:spPr>
          <a:xfrm>
            <a:off x="249382" y="403547"/>
            <a:ext cx="4953000" cy="492443"/>
          </a:xfrm>
          <a:prstGeom prst="rect">
            <a:avLst/>
          </a:prstGeom>
          <a:noFill/>
        </p:spPr>
        <p:txBody>
          <a:bodyPr wrap="square">
            <a:spAutoFit/>
          </a:bodyPr>
          <a:lstStyle/>
          <a:p>
            <a:r>
              <a:rPr lang="en-US" sz="2600" dirty="0">
                <a:latin typeface="BigNoodleTitling" panose="02000708030402040100" pitchFamily="2" charset="77"/>
              </a:rPr>
              <a:t>Bridges transitional model - ending</a:t>
            </a:r>
          </a:p>
        </p:txBody>
      </p:sp>
    </p:spTree>
    <p:extLst>
      <p:ext uri="{BB962C8B-B14F-4D97-AF65-F5344CB8AC3E}">
        <p14:creationId xmlns:p14="http://schemas.microsoft.com/office/powerpoint/2010/main" val="1302215330"/>
      </p:ext>
    </p:extLst>
  </p:cSld>
  <p:clrMapOvr>
    <a:masterClrMapping/>
  </p:clrMapOvr>
  <mc:AlternateContent xmlns:mc="http://schemas.openxmlformats.org/markup-compatibility/2006">
    <mc:Choice xmlns:p14="http://schemas.microsoft.com/office/powerpoint/2010/main" Requires="p14">
      <p:transition spd="slow" p14:dur="2000" advTm="123926"/>
    </mc:Choice>
    <mc:Fallback>
      <p:transition spd="slow" advTm="12392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9FC9F5-7D93-314B-BAAD-E2A3BF96A508}"/>
              </a:ext>
            </a:extLst>
          </p:cNvPr>
          <p:cNvPicPr>
            <a:picLocks noChangeAspect="1"/>
          </p:cNvPicPr>
          <p:nvPr/>
        </p:nvPicPr>
        <p:blipFill rotWithShape="1">
          <a:blip r:embed="rId2"/>
          <a:srcRect b="2127"/>
          <a:stretch/>
        </p:blipFill>
        <p:spPr>
          <a:xfrm>
            <a:off x="0" y="0"/>
            <a:ext cx="9906000" cy="6854563"/>
          </a:xfrm>
          <a:prstGeom prst="rect">
            <a:avLst/>
          </a:prstGeom>
        </p:spPr>
      </p:pic>
      <p:sp>
        <p:nvSpPr>
          <p:cNvPr id="6" name="TextBox 5">
            <a:extLst>
              <a:ext uri="{FF2B5EF4-FFF2-40B4-BE49-F238E27FC236}">
                <a16:creationId xmlns:a16="http://schemas.microsoft.com/office/drawing/2014/main" id="{33D122D4-7F0F-464D-AC1C-E9F124C82E47}"/>
              </a:ext>
            </a:extLst>
          </p:cNvPr>
          <p:cNvSpPr txBox="1"/>
          <p:nvPr/>
        </p:nvSpPr>
        <p:spPr>
          <a:xfrm>
            <a:off x="235527" y="231045"/>
            <a:ext cx="9434945" cy="7017306"/>
          </a:xfrm>
          <a:prstGeom prst="rect">
            <a:avLst/>
          </a:prstGeom>
          <a:noFill/>
        </p:spPr>
        <p:txBody>
          <a:bodyPr wrap="square">
            <a:spAutoFit/>
          </a:bodyPr>
          <a:lstStyle/>
          <a:p>
            <a:r>
              <a:rPr lang="en-US" sz="3200" dirty="0">
                <a:latin typeface="BigNoodleTitling" panose="02000708030402040100" pitchFamily="2" charset="77"/>
              </a:rPr>
              <a:t>bridges transitional model - neutral</a:t>
            </a:r>
          </a:p>
          <a:p>
            <a:endParaRPr lang="en-US" sz="2600" dirty="0">
              <a:latin typeface="BigNoodleTitling" panose="02000708030402040100" pitchFamily="2" charset="77"/>
            </a:endParaRPr>
          </a:p>
          <a:p>
            <a:r>
              <a:rPr lang="en-US" sz="2600" dirty="0">
                <a:latin typeface="BigNoodleTitling" panose="02000708030402040100" pitchFamily="2" charset="77"/>
              </a:rPr>
              <a:t>My neutral stage was myself just living life.</a:t>
            </a:r>
          </a:p>
          <a:p>
            <a:endParaRPr lang="en-US" sz="2600" dirty="0">
              <a:latin typeface="BigNoodleTitling" panose="02000708030402040100" pitchFamily="2" charset="77"/>
            </a:endParaRPr>
          </a:p>
          <a:p>
            <a:r>
              <a:rPr lang="en-US" sz="2600" dirty="0">
                <a:latin typeface="BigNoodleTitling" panose="02000708030402040100" pitchFamily="2" charset="77"/>
              </a:rPr>
              <a:t>No relationship</a:t>
            </a:r>
          </a:p>
          <a:p>
            <a:r>
              <a:rPr lang="en-US" sz="2600" dirty="0">
                <a:latin typeface="BigNoodleTitling" panose="02000708030402040100" pitchFamily="2" charset="77"/>
              </a:rPr>
              <a:t>No particular focus</a:t>
            </a:r>
          </a:p>
          <a:p>
            <a:r>
              <a:rPr lang="en-US" sz="2600" dirty="0">
                <a:latin typeface="BigNoodleTitling" panose="02000708030402040100" pitchFamily="2" charset="77"/>
              </a:rPr>
              <a:t>I explored sex with many people</a:t>
            </a:r>
          </a:p>
          <a:p>
            <a:r>
              <a:rPr lang="en-US" sz="2600" dirty="0">
                <a:latin typeface="BigNoodleTitling" panose="02000708030402040100" pitchFamily="2" charset="77"/>
              </a:rPr>
              <a:t>I got hurt, I healed</a:t>
            </a:r>
          </a:p>
          <a:p>
            <a:r>
              <a:rPr lang="en-US" sz="2600" dirty="0">
                <a:latin typeface="BigNoodleTitling" panose="02000708030402040100" pitchFamily="2" charset="77"/>
              </a:rPr>
              <a:t>Spent more time with friends </a:t>
            </a:r>
          </a:p>
          <a:p>
            <a:endParaRPr lang="en-US" sz="2600" dirty="0">
              <a:latin typeface="BigNoodleTitling" panose="02000708030402040100" pitchFamily="2" charset="77"/>
            </a:endParaRPr>
          </a:p>
          <a:p>
            <a:r>
              <a:rPr lang="en-US" sz="2600" dirty="0">
                <a:latin typeface="BigNoodleTitling" panose="02000708030402040100" pitchFamily="2" charset="77"/>
              </a:rPr>
              <a:t>I have no shame as it was a very big part of me learning how to let go and have fun. During this time I was learning how to be me again, or learning who I never became to be.  I never had that chance to figure out who I am. The neutral stage is just as important as the ending as this is the time you discover the little things that make you who you are as an individual. No influences, just myself being myself.</a:t>
            </a:r>
          </a:p>
          <a:p>
            <a:endParaRPr lang="en-US" dirty="0"/>
          </a:p>
          <a:p>
            <a:endParaRPr lang="en-US" dirty="0"/>
          </a:p>
          <a:p>
            <a:endParaRPr lang="en-US" dirty="0"/>
          </a:p>
        </p:txBody>
      </p:sp>
    </p:spTree>
    <p:extLst>
      <p:ext uri="{BB962C8B-B14F-4D97-AF65-F5344CB8AC3E}">
        <p14:creationId xmlns:p14="http://schemas.microsoft.com/office/powerpoint/2010/main" val="2713790481"/>
      </p:ext>
    </p:extLst>
  </p:cSld>
  <p:clrMapOvr>
    <a:masterClrMapping/>
  </p:clrMapOvr>
  <mc:AlternateContent xmlns:mc="http://schemas.openxmlformats.org/markup-compatibility/2006">
    <mc:Choice xmlns:p14="http://schemas.microsoft.com/office/powerpoint/2010/main" Requires="p14">
      <p:transition spd="slow" p14:dur="2000" advTm="170087"/>
    </mc:Choice>
    <mc:Fallback>
      <p:transition spd="slow" advTm="170087"/>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DB51FF4-4D8A-3A46-A7F4-C2406A92966D}"/>
              </a:ext>
            </a:extLst>
          </p:cNvPr>
          <p:cNvPicPr>
            <a:picLocks noChangeAspect="1"/>
          </p:cNvPicPr>
          <p:nvPr/>
        </p:nvPicPr>
        <p:blipFill rotWithShape="1">
          <a:blip r:embed="rId2"/>
          <a:srcRect b="2127"/>
          <a:stretch/>
        </p:blipFill>
        <p:spPr>
          <a:xfrm>
            <a:off x="0" y="0"/>
            <a:ext cx="9906000" cy="6854563"/>
          </a:xfrm>
          <a:prstGeom prst="rect">
            <a:avLst/>
          </a:prstGeom>
        </p:spPr>
      </p:pic>
      <p:sp>
        <p:nvSpPr>
          <p:cNvPr id="6" name="TextBox 5">
            <a:extLst>
              <a:ext uri="{FF2B5EF4-FFF2-40B4-BE49-F238E27FC236}">
                <a16:creationId xmlns:a16="http://schemas.microsoft.com/office/drawing/2014/main" id="{09E38794-8630-7748-876A-F22DAF19C001}"/>
              </a:ext>
            </a:extLst>
          </p:cNvPr>
          <p:cNvSpPr txBox="1"/>
          <p:nvPr/>
        </p:nvSpPr>
        <p:spPr>
          <a:xfrm>
            <a:off x="207818" y="0"/>
            <a:ext cx="9490363" cy="8063746"/>
          </a:xfrm>
          <a:prstGeom prst="rect">
            <a:avLst/>
          </a:prstGeom>
          <a:noFill/>
        </p:spPr>
        <p:txBody>
          <a:bodyPr wrap="square">
            <a:spAutoFit/>
          </a:bodyPr>
          <a:lstStyle/>
          <a:p>
            <a:r>
              <a:rPr lang="en-US" sz="3200" dirty="0">
                <a:latin typeface="BigNoodleTitling" panose="02000708030402040100" pitchFamily="2" charset="77"/>
              </a:rPr>
              <a:t>bridges transitional model - new beginning</a:t>
            </a:r>
          </a:p>
          <a:p>
            <a:endParaRPr lang="en-US" sz="2600" dirty="0">
              <a:latin typeface="BigNoodleTitling" panose="02000708030402040100" pitchFamily="2" charset="77"/>
            </a:endParaRPr>
          </a:p>
          <a:p>
            <a:r>
              <a:rPr lang="en-US" sz="2600" dirty="0">
                <a:latin typeface="BigNoodleTitling" panose="02000708030402040100" pitchFamily="2" charset="77"/>
              </a:rPr>
              <a:t>This is the exciting bit!  This is where I found:</a:t>
            </a:r>
          </a:p>
          <a:p>
            <a:endParaRPr lang="en-US" sz="2600" dirty="0">
              <a:latin typeface="BigNoodleTitling" panose="02000708030402040100" pitchFamily="2" charset="77"/>
            </a:endParaRPr>
          </a:p>
          <a:p>
            <a:r>
              <a:rPr lang="en-US" sz="2600" dirty="0">
                <a:latin typeface="BigNoodleTitling" panose="02000708030402040100" pitchFamily="2" charset="77"/>
              </a:rPr>
              <a:t>My identity</a:t>
            </a:r>
          </a:p>
          <a:p>
            <a:r>
              <a:rPr lang="en-US" sz="2600" dirty="0">
                <a:latin typeface="BigNoodleTitling" panose="02000708030402040100" pitchFamily="2" charset="77"/>
              </a:rPr>
              <a:t>My values</a:t>
            </a:r>
          </a:p>
          <a:p>
            <a:r>
              <a:rPr lang="en-US" sz="2600" dirty="0">
                <a:latin typeface="BigNoodleTitling" panose="02000708030402040100" pitchFamily="2" charset="77"/>
              </a:rPr>
              <a:t>My health</a:t>
            </a:r>
          </a:p>
          <a:p>
            <a:r>
              <a:rPr lang="en-US" sz="2600" dirty="0">
                <a:latin typeface="BigNoodleTitling" panose="02000708030402040100" pitchFamily="2" charset="77"/>
              </a:rPr>
              <a:t>An understanding of who </a:t>
            </a:r>
            <a:r>
              <a:rPr lang="en-US" sz="2600" dirty="0" err="1">
                <a:latin typeface="BigNoodleTitling" panose="02000708030402040100" pitchFamily="2" charset="77"/>
              </a:rPr>
              <a:t>i</a:t>
            </a:r>
            <a:r>
              <a:rPr lang="en-US" sz="2600" dirty="0">
                <a:latin typeface="BigNoodleTitling" panose="02000708030402040100" pitchFamily="2" charset="77"/>
              </a:rPr>
              <a:t> am</a:t>
            </a:r>
          </a:p>
          <a:p>
            <a:r>
              <a:rPr lang="en-US" sz="2600" dirty="0">
                <a:latin typeface="BigNoodleTitling" panose="02000708030402040100" pitchFamily="2" charset="77"/>
              </a:rPr>
              <a:t>Newly developed relationships</a:t>
            </a:r>
          </a:p>
          <a:p>
            <a:r>
              <a:rPr lang="en-US" sz="2600" dirty="0">
                <a:latin typeface="BigNoodleTitling" panose="02000708030402040100" pitchFamily="2" charset="77"/>
              </a:rPr>
              <a:t>A new form of self worth and respect</a:t>
            </a:r>
          </a:p>
          <a:p>
            <a:r>
              <a:rPr lang="en-US" sz="2600" dirty="0">
                <a:latin typeface="BigNoodleTitling" panose="02000708030402040100" pitchFamily="2" charset="77"/>
              </a:rPr>
              <a:t>My happiness</a:t>
            </a:r>
          </a:p>
          <a:p>
            <a:endParaRPr lang="en-US" sz="2600" dirty="0">
              <a:latin typeface="BigNoodleTitling" panose="02000708030402040100" pitchFamily="2" charset="77"/>
            </a:endParaRPr>
          </a:p>
          <a:p>
            <a:r>
              <a:rPr lang="en-US" sz="2600" dirty="0">
                <a:latin typeface="BigNoodleTitling" panose="02000708030402040100" pitchFamily="2" charset="77"/>
              </a:rPr>
              <a:t>I became a whole new person through my neutral stage. I came out with positives and negatives, but such as life, </a:t>
            </a:r>
            <a:r>
              <a:rPr lang="en-US" sz="2600" dirty="0" err="1">
                <a:latin typeface="BigNoodleTitling" panose="02000708030402040100" pitchFamily="2" charset="77"/>
              </a:rPr>
              <a:t>i</a:t>
            </a:r>
            <a:r>
              <a:rPr lang="en-US" sz="2600" dirty="0">
                <a:latin typeface="BigNoodleTitling" panose="02000708030402040100" pitchFamily="2" charset="77"/>
              </a:rPr>
              <a:t> reflect from those transitions and I move on to live new experiences and learn from the old. Its really quite exciting isn't it!</a:t>
            </a:r>
          </a:p>
          <a:p>
            <a:endParaRPr lang="en-US" sz="2600" dirty="0">
              <a:latin typeface="BigNoodleTitling" panose="02000708030402040100" pitchFamily="2" charset="77"/>
            </a:endParaRPr>
          </a:p>
          <a:p>
            <a:endParaRPr lang="en-US" sz="2600" dirty="0">
              <a:latin typeface="BigNoodleTitling" panose="02000708030402040100" pitchFamily="2" charset="77"/>
            </a:endParaRPr>
          </a:p>
          <a:p>
            <a:endParaRPr lang="en-US" sz="2600" dirty="0">
              <a:latin typeface="BigNoodleTitling" panose="02000708030402040100" pitchFamily="2" charset="77"/>
            </a:endParaRPr>
          </a:p>
          <a:p>
            <a:endParaRPr lang="en-US" sz="2600" dirty="0">
              <a:latin typeface="BigNoodleTitling" panose="02000708030402040100" pitchFamily="2" charset="77"/>
            </a:endParaRPr>
          </a:p>
          <a:p>
            <a:endParaRPr lang="en-US" dirty="0"/>
          </a:p>
        </p:txBody>
      </p:sp>
    </p:spTree>
    <p:extLst>
      <p:ext uri="{BB962C8B-B14F-4D97-AF65-F5344CB8AC3E}">
        <p14:creationId xmlns:p14="http://schemas.microsoft.com/office/powerpoint/2010/main" val="385890982"/>
      </p:ext>
    </p:extLst>
  </p:cSld>
  <p:clrMapOvr>
    <a:masterClrMapping/>
  </p:clrMapOvr>
  <mc:AlternateContent xmlns:mc="http://schemas.openxmlformats.org/markup-compatibility/2006">
    <mc:Choice xmlns:p14="http://schemas.microsoft.com/office/powerpoint/2010/main" Requires="p14">
      <p:transition spd="slow" p14:dur="2000" advTm="128250"/>
    </mc:Choice>
    <mc:Fallback>
      <p:transition spd="slow" advTm="12825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B2365FB-693B-F045-BB7A-A0846C54F775}"/>
              </a:ext>
            </a:extLst>
          </p:cNvPr>
          <p:cNvPicPr>
            <a:picLocks noChangeAspect="1"/>
          </p:cNvPicPr>
          <p:nvPr/>
        </p:nvPicPr>
        <p:blipFill rotWithShape="1">
          <a:blip r:embed="rId2"/>
          <a:srcRect b="2127"/>
          <a:stretch/>
        </p:blipFill>
        <p:spPr>
          <a:xfrm>
            <a:off x="0" y="0"/>
            <a:ext cx="9906000" cy="6854563"/>
          </a:xfrm>
          <a:prstGeom prst="rect">
            <a:avLst/>
          </a:prstGeom>
        </p:spPr>
      </p:pic>
      <p:sp>
        <p:nvSpPr>
          <p:cNvPr id="6" name="TextBox 5">
            <a:extLst>
              <a:ext uri="{FF2B5EF4-FFF2-40B4-BE49-F238E27FC236}">
                <a16:creationId xmlns:a16="http://schemas.microsoft.com/office/drawing/2014/main" id="{412F78A3-9213-0846-8624-294DEB763AC3}"/>
              </a:ext>
            </a:extLst>
          </p:cNvPr>
          <p:cNvSpPr txBox="1"/>
          <p:nvPr/>
        </p:nvSpPr>
        <p:spPr>
          <a:xfrm>
            <a:off x="187036" y="210188"/>
            <a:ext cx="9531927" cy="584775"/>
          </a:xfrm>
          <a:prstGeom prst="rect">
            <a:avLst/>
          </a:prstGeom>
          <a:noFill/>
        </p:spPr>
        <p:txBody>
          <a:bodyPr wrap="square">
            <a:spAutoFit/>
          </a:bodyPr>
          <a:lstStyle/>
          <a:p>
            <a:r>
              <a:rPr lang="en-US" sz="3200" dirty="0">
                <a:latin typeface="BigNoodleTitling" panose="02000708030402040100" pitchFamily="2" charset="77"/>
              </a:rPr>
              <a:t>Victor </a:t>
            </a:r>
            <a:r>
              <a:rPr lang="en-US" sz="3200" dirty="0" err="1">
                <a:latin typeface="BigNoodleTitling" panose="02000708030402040100" pitchFamily="2" charset="77"/>
              </a:rPr>
              <a:t>hugo</a:t>
            </a:r>
            <a:r>
              <a:rPr lang="en-US" sz="3200" dirty="0">
                <a:latin typeface="BigNoodleTitling" panose="02000708030402040100" pitchFamily="2" charset="77"/>
              </a:rPr>
              <a:t> </a:t>
            </a:r>
            <a:r>
              <a:rPr lang="en-US" sz="3200" dirty="0" err="1">
                <a:latin typeface="BigNoodleTitling" panose="02000708030402040100" pitchFamily="2" charset="77"/>
              </a:rPr>
              <a:t>yanez</a:t>
            </a:r>
            <a:r>
              <a:rPr lang="en-US" sz="3200" dirty="0">
                <a:latin typeface="BigNoodleTitling" panose="02000708030402040100" pitchFamily="2" charset="77"/>
              </a:rPr>
              <a:t> pina</a:t>
            </a:r>
          </a:p>
        </p:txBody>
      </p:sp>
      <p:sp>
        <p:nvSpPr>
          <p:cNvPr id="8" name="TextBox 7">
            <a:extLst>
              <a:ext uri="{FF2B5EF4-FFF2-40B4-BE49-F238E27FC236}">
                <a16:creationId xmlns:a16="http://schemas.microsoft.com/office/drawing/2014/main" id="{F429DD42-AD45-CC4D-9EAE-A926B8B30A82}"/>
              </a:ext>
            </a:extLst>
          </p:cNvPr>
          <p:cNvSpPr txBox="1"/>
          <p:nvPr/>
        </p:nvSpPr>
        <p:spPr>
          <a:xfrm>
            <a:off x="3577648" y="2242909"/>
            <a:ext cx="6186053" cy="5755422"/>
          </a:xfrm>
          <a:prstGeom prst="rect">
            <a:avLst/>
          </a:prstGeom>
          <a:noFill/>
        </p:spPr>
        <p:txBody>
          <a:bodyPr wrap="square">
            <a:spAutoFit/>
          </a:bodyPr>
          <a:lstStyle/>
          <a:p>
            <a:r>
              <a:rPr lang="en-US" sz="2600" dirty="0">
                <a:latin typeface="BigNoodleTitling" panose="02000708030402040100" pitchFamily="2" charset="77"/>
              </a:rPr>
              <a:t>An image and statement piece that really means so much to me. This image really puts into perspective of who I am. </a:t>
            </a:r>
          </a:p>
          <a:p>
            <a:endParaRPr lang="en-US" sz="2600" dirty="0">
              <a:latin typeface="BigNoodleTitling" panose="02000708030402040100" pitchFamily="2" charset="77"/>
            </a:endParaRPr>
          </a:p>
          <a:p>
            <a:r>
              <a:rPr lang="en-US" sz="2600" dirty="0">
                <a:latin typeface="BigNoodleTitling" panose="02000708030402040100" pitchFamily="2" charset="77"/>
              </a:rPr>
              <a:t>Its the rebirth of me. Upon self reflection and a lot of lessons I have become who </a:t>
            </a:r>
            <a:r>
              <a:rPr lang="en-US" sz="2600" dirty="0" err="1">
                <a:latin typeface="BigNoodleTitling" panose="02000708030402040100" pitchFamily="2" charset="77"/>
              </a:rPr>
              <a:t>i</a:t>
            </a:r>
            <a:r>
              <a:rPr lang="en-US" sz="2600" dirty="0">
                <a:latin typeface="BigNoodleTitling" panose="02000708030402040100" pitchFamily="2" charset="77"/>
              </a:rPr>
              <a:t> am today. Physically and mentally I have chipped away at all the bits that: </a:t>
            </a:r>
          </a:p>
          <a:p>
            <a:endParaRPr lang="en-US" sz="2600" dirty="0">
              <a:latin typeface="BigNoodleTitling" panose="02000708030402040100" pitchFamily="2" charset="77"/>
            </a:endParaRPr>
          </a:p>
          <a:p>
            <a:r>
              <a:rPr lang="en-US" sz="2600" dirty="0">
                <a:latin typeface="BigNoodleTitling" panose="02000708030402040100" pitchFamily="2" charset="77"/>
              </a:rPr>
              <a:t>Weighed me down</a:t>
            </a:r>
          </a:p>
          <a:p>
            <a:r>
              <a:rPr lang="en-US" sz="2600" dirty="0">
                <a:latin typeface="BigNoodleTitling" panose="02000708030402040100" pitchFamily="2" charset="77"/>
              </a:rPr>
              <a:t>Made me unhealthy</a:t>
            </a:r>
          </a:p>
          <a:p>
            <a:r>
              <a:rPr lang="en-US" sz="2600" dirty="0">
                <a:latin typeface="BigNoodleTitling" panose="02000708030402040100" pitchFamily="2" charset="77"/>
              </a:rPr>
              <a:t>Enabled me to lose all self respect and love.</a:t>
            </a:r>
          </a:p>
          <a:p>
            <a:endParaRPr lang="en-US" dirty="0"/>
          </a:p>
          <a:p>
            <a:endParaRPr lang="en-US" dirty="0"/>
          </a:p>
          <a:p>
            <a:endParaRPr lang="en-US" dirty="0"/>
          </a:p>
          <a:p>
            <a:endParaRPr lang="en-US" dirty="0"/>
          </a:p>
          <a:p>
            <a:endParaRPr lang="en-US" dirty="0"/>
          </a:p>
          <a:p>
            <a:endParaRPr lang="en-US" dirty="0"/>
          </a:p>
        </p:txBody>
      </p:sp>
      <p:sp>
        <p:nvSpPr>
          <p:cNvPr id="10" name="TextBox 9">
            <a:extLst>
              <a:ext uri="{FF2B5EF4-FFF2-40B4-BE49-F238E27FC236}">
                <a16:creationId xmlns:a16="http://schemas.microsoft.com/office/drawing/2014/main" id="{48D6F421-6C45-C24C-846D-AD4B3B8C3857}"/>
              </a:ext>
            </a:extLst>
          </p:cNvPr>
          <p:cNvSpPr txBox="1"/>
          <p:nvPr/>
        </p:nvSpPr>
        <p:spPr>
          <a:xfrm>
            <a:off x="187036" y="920571"/>
            <a:ext cx="9531927" cy="892552"/>
          </a:xfrm>
          <a:prstGeom prst="rect">
            <a:avLst/>
          </a:prstGeom>
          <a:noFill/>
        </p:spPr>
        <p:txBody>
          <a:bodyPr wrap="square">
            <a:spAutoFit/>
          </a:bodyPr>
          <a:lstStyle/>
          <a:p>
            <a:r>
              <a:rPr lang="en-US" sz="2600" dirty="0">
                <a:latin typeface="BigNoodleTitling" panose="02000708030402040100" pitchFamily="2" charset="77"/>
              </a:rPr>
              <a:t>Victor </a:t>
            </a:r>
            <a:r>
              <a:rPr lang="en-US" sz="2600" dirty="0" err="1">
                <a:latin typeface="BigNoodleTitling" panose="02000708030402040100" pitchFamily="2" charset="77"/>
              </a:rPr>
              <a:t>hugo</a:t>
            </a:r>
            <a:r>
              <a:rPr lang="en-US" sz="2600" dirty="0">
                <a:latin typeface="BigNoodleTitling" panose="02000708030402040100" pitchFamily="2" charset="77"/>
              </a:rPr>
              <a:t> is a Mexican sculpture artist whom creates the most stunning and Detailed pieces. I stumbled across this piece a few years ago and it has stuck with Me ever since. </a:t>
            </a:r>
          </a:p>
        </p:txBody>
      </p:sp>
      <p:pic>
        <p:nvPicPr>
          <p:cNvPr id="11" name="Picture 10">
            <a:extLst>
              <a:ext uri="{FF2B5EF4-FFF2-40B4-BE49-F238E27FC236}">
                <a16:creationId xmlns:a16="http://schemas.microsoft.com/office/drawing/2014/main" id="{3C12BDBA-9032-F149-87C8-54C59D3C71DF}"/>
              </a:ext>
            </a:extLst>
          </p:cNvPr>
          <p:cNvPicPr>
            <a:picLocks noChangeAspect="1"/>
          </p:cNvPicPr>
          <p:nvPr/>
        </p:nvPicPr>
        <p:blipFill>
          <a:blip r:embed="rId3"/>
          <a:stretch>
            <a:fillRect/>
          </a:stretch>
        </p:blipFill>
        <p:spPr>
          <a:xfrm>
            <a:off x="284596" y="2019501"/>
            <a:ext cx="3150754" cy="4477387"/>
          </a:xfrm>
          <a:prstGeom prst="rect">
            <a:avLst/>
          </a:prstGeom>
        </p:spPr>
      </p:pic>
      <p:sp>
        <p:nvSpPr>
          <p:cNvPr id="13" name="TextBox 12">
            <a:extLst>
              <a:ext uri="{FF2B5EF4-FFF2-40B4-BE49-F238E27FC236}">
                <a16:creationId xmlns:a16="http://schemas.microsoft.com/office/drawing/2014/main" id="{DF14B7F8-C6A8-9F42-8A9F-997946364577}"/>
              </a:ext>
            </a:extLst>
          </p:cNvPr>
          <p:cNvSpPr txBox="1"/>
          <p:nvPr/>
        </p:nvSpPr>
        <p:spPr>
          <a:xfrm>
            <a:off x="384463" y="2019501"/>
            <a:ext cx="4953000" cy="1600438"/>
          </a:xfrm>
          <a:prstGeom prst="rect">
            <a:avLst/>
          </a:prstGeom>
          <a:noFill/>
        </p:spPr>
        <p:txBody>
          <a:bodyPr wrap="square">
            <a:spAutoFit/>
          </a:bodyPr>
          <a:lstStyle/>
          <a:p>
            <a:r>
              <a:rPr lang="en-US" sz="2600" dirty="0">
                <a:latin typeface="BigNoodleTitling" panose="02000708030402040100" pitchFamily="2" charset="77"/>
              </a:rPr>
              <a:t>‘The man who made himself’</a:t>
            </a:r>
          </a:p>
          <a:p>
            <a:endParaRPr lang="en-US" dirty="0"/>
          </a:p>
          <a:p>
            <a:endParaRPr lang="en-US" dirty="0"/>
          </a:p>
          <a:p>
            <a:endParaRPr lang="en-US" dirty="0"/>
          </a:p>
          <a:p>
            <a:endParaRPr lang="en-US" dirty="0"/>
          </a:p>
        </p:txBody>
      </p:sp>
      <p:sp>
        <p:nvSpPr>
          <p:cNvPr id="16" name="TextBox 15">
            <a:extLst>
              <a:ext uri="{FF2B5EF4-FFF2-40B4-BE49-F238E27FC236}">
                <a16:creationId xmlns:a16="http://schemas.microsoft.com/office/drawing/2014/main" id="{4F5DCA8A-87F8-C049-A33E-092859788C0A}"/>
              </a:ext>
            </a:extLst>
          </p:cNvPr>
          <p:cNvSpPr txBox="1"/>
          <p:nvPr/>
        </p:nvSpPr>
        <p:spPr>
          <a:xfrm>
            <a:off x="284596" y="6457434"/>
            <a:ext cx="4954044" cy="369332"/>
          </a:xfrm>
          <a:prstGeom prst="rect">
            <a:avLst/>
          </a:prstGeom>
          <a:noFill/>
        </p:spPr>
        <p:txBody>
          <a:bodyPr wrap="square">
            <a:spAutoFit/>
          </a:bodyPr>
          <a:lstStyle/>
          <a:p>
            <a:r>
              <a:rPr lang="en-GB" b="0" i="0" u="none" strike="noStrike" dirty="0">
                <a:solidFill>
                  <a:srgbClr val="000000"/>
                </a:solidFill>
                <a:effectLst/>
                <a:latin typeface="Times New Roman" panose="02020603050405020304" pitchFamily="18" charset="0"/>
              </a:rPr>
              <a:t>(My Modern Met, 2020)</a:t>
            </a:r>
            <a:endParaRPr lang="en-US" dirty="0"/>
          </a:p>
        </p:txBody>
      </p:sp>
    </p:spTree>
    <p:extLst>
      <p:ext uri="{BB962C8B-B14F-4D97-AF65-F5344CB8AC3E}">
        <p14:creationId xmlns:p14="http://schemas.microsoft.com/office/powerpoint/2010/main" val="582566305"/>
      </p:ext>
    </p:extLst>
  </p:cSld>
  <p:clrMapOvr>
    <a:masterClrMapping/>
  </p:clrMapOvr>
  <mc:AlternateContent xmlns:mc="http://schemas.openxmlformats.org/markup-compatibility/2006">
    <mc:Choice xmlns:p14="http://schemas.microsoft.com/office/powerpoint/2010/main" Requires="p14">
      <p:transition spd="slow" p14:dur="2000" advTm="121714"/>
    </mc:Choice>
    <mc:Fallback>
      <p:transition spd="slow" advTm="121714"/>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AF7084-3BCE-7649-848D-49B175C0231B}"/>
              </a:ext>
            </a:extLst>
          </p:cNvPr>
          <p:cNvPicPr>
            <a:picLocks noChangeAspect="1"/>
          </p:cNvPicPr>
          <p:nvPr/>
        </p:nvPicPr>
        <p:blipFill rotWithShape="1">
          <a:blip r:embed="rId2"/>
          <a:srcRect b="2127"/>
          <a:stretch/>
        </p:blipFill>
        <p:spPr>
          <a:xfrm>
            <a:off x="0" y="0"/>
            <a:ext cx="9906000" cy="6854563"/>
          </a:xfrm>
          <a:prstGeom prst="rect">
            <a:avLst/>
          </a:prstGeom>
        </p:spPr>
      </p:pic>
      <p:sp>
        <p:nvSpPr>
          <p:cNvPr id="8" name="TextBox 7">
            <a:extLst>
              <a:ext uri="{FF2B5EF4-FFF2-40B4-BE49-F238E27FC236}">
                <a16:creationId xmlns:a16="http://schemas.microsoft.com/office/drawing/2014/main" id="{38B3EA34-6E1F-514F-BBA1-6AA1504DB067}"/>
              </a:ext>
            </a:extLst>
          </p:cNvPr>
          <p:cNvSpPr txBox="1"/>
          <p:nvPr/>
        </p:nvSpPr>
        <p:spPr>
          <a:xfrm>
            <a:off x="225879" y="921010"/>
            <a:ext cx="9454242" cy="6247864"/>
          </a:xfrm>
          <a:prstGeom prst="rect">
            <a:avLst/>
          </a:prstGeom>
          <a:noFill/>
        </p:spPr>
        <p:txBody>
          <a:bodyPr wrap="square">
            <a:spAutoFit/>
          </a:bodyPr>
          <a:lstStyle/>
          <a:p>
            <a:r>
              <a:rPr lang="en-US" sz="2600" dirty="0">
                <a:latin typeface="BigNoodleTitling" panose="02000708030402040100" pitchFamily="2" charset="77"/>
              </a:rPr>
              <a:t>Reflective practice plays such a massive role in day to day life. It is such an eye opener being able to learn about all the influential people who have invested their time into practicing and teaching reflective practices.</a:t>
            </a:r>
          </a:p>
          <a:p>
            <a:endParaRPr lang="en-US" sz="2600" dirty="0">
              <a:latin typeface="BigNoodleTitling" panose="02000708030402040100" pitchFamily="2" charset="77"/>
            </a:endParaRPr>
          </a:p>
          <a:p>
            <a:r>
              <a:rPr lang="en-US" sz="2600" dirty="0">
                <a:latin typeface="BigNoodleTitling" panose="02000708030402040100" pitchFamily="2" charset="77"/>
              </a:rPr>
              <a:t>Throughout this presentation I have already learnt so much more about myself</a:t>
            </a:r>
          </a:p>
          <a:p>
            <a:r>
              <a:rPr lang="en-US" sz="2600" dirty="0">
                <a:latin typeface="BigNoodleTitling" panose="02000708030402040100" pitchFamily="2" charset="77"/>
              </a:rPr>
              <a:t>After </a:t>
            </a:r>
            <a:r>
              <a:rPr lang="en-US" sz="2600" dirty="0" err="1">
                <a:latin typeface="BigNoodleTitling" panose="02000708030402040100" pitchFamily="2" charset="77"/>
              </a:rPr>
              <a:t>analysing</a:t>
            </a:r>
            <a:r>
              <a:rPr lang="en-US" sz="2600" dirty="0">
                <a:latin typeface="BigNoodleTitling" panose="02000708030402040100" pitchFamily="2" charset="77"/>
              </a:rPr>
              <a:t> my own reflective practice. The models of Shon, </a:t>
            </a:r>
            <a:r>
              <a:rPr lang="en-US" sz="2600" dirty="0" err="1">
                <a:latin typeface="BigNoodleTitling" panose="02000708030402040100" pitchFamily="2" charset="77"/>
              </a:rPr>
              <a:t>gibbs</a:t>
            </a:r>
            <a:r>
              <a:rPr lang="en-US" sz="2600" dirty="0">
                <a:latin typeface="BigNoodleTitling" panose="02000708030402040100" pitchFamily="2" charset="77"/>
              </a:rPr>
              <a:t> and bridges transitional model have helped me be able to see things in a more positive light. </a:t>
            </a:r>
            <a:r>
              <a:rPr lang="en-US" sz="2600" dirty="0" err="1">
                <a:latin typeface="BigNoodleTitling" panose="02000708030402040100" pitchFamily="2" charset="77"/>
              </a:rPr>
              <a:t>Realising</a:t>
            </a:r>
            <a:r>
              <a:rPr lang="en-US" sz="2600" dirty="0">
                <a:latin typeface="BigNoodleTitling" panose="02000708030402040100" pitchFamily="2" charset="77"/>
              </a:rPr>
              <a:t> that life always has its way of teaching us new things through old and new experiences.</a:t>
            </a:r>
          </a:p>
          <a:p>
            <a:endParaRPr lang="en-US" sz="2600" dirty="0">
              <a:latin typeface="BigNoodleTitling" panose="02000708030402040100" pitchFamily="2" charset="77"/>
            </a:endParaRPr>
          </a:p>
          <a:p>
            <a:r>
              <a:rPr lang="en-US" sz="2600" dirty="0">
                <a:latin typeface="BigNoodleTitling" panose="02000708030402040100" pitchFamily="2" charset="77"/>
              </a:rPr>
              <a:t>At the beginning of the presentation </a:t>
            </a:r>
            <a:r>
              <a:rPr lang="en-US" sz="2600" dirty="0" err="1">
                <a:latin typeface="BigNoodleTitling" panose="02000708030402040100" pitchFamily="2" charset="77"/>
              </a:rPr>
              <a:t>i</a:t>
            </a:r>
            <a:r>
              <a:rPr lang="en-US" sz="2600" dirty="0">
                <a:latin typeface="BigNoodleTitling" panose="02000708030402040100" pitchFamily="2" charset="77"/>
              </a:rPr>
              <a:t> asked myself - who am </a:t>
            </a:r>
            <a:r>
              <a:rPr lang="en-US" sz="2600" dirty="0" err="1">
                <a:latin typeface="BigNoodleTitling" panose="02000708030402040100" pitchFamily="2" charset="77"/>
              </a:rPr>
              <a:t>i</a:t>
            </a:r>
            <a:r>
              <a:rPr lang="en-US" sz="2600" dirty="0">
                <a:latin typeface="BigNoodleTitling" panose="02000708030402040100" pitchFamily="2" charset="77"/>
              </a:rPr>
              <a:t>?</a:t>
            </a:r>
          </a:p>
          <a:p>
            <a:endParaRPr lang="en-US" sz="2600" dirty="0">
              <a:latin typeface="BigNoodleTitling" panose="02000708030402040100" pitchFamily="2" charset="77"/>
            </a:endParaRPr>
          </a:p>
          <a:p>
            <a:r>
              <a:rPr lang="en-US" sz="2600" dirty="0">
                <a:latin typeface="BigNoodleTitling" panose="02000708030402040100" pitchFamily="2" charset="77"/>
              </a:rPr>
              <a:t>I started with I don't know. I now know the answer.</a:t>
            </a:r>
          </a:p>
          <a:p>
            <a:endParaRPr lang="en-US" sz="2600" dirty="0">
              <a:latin typeface="BigNoodleTitling" panose="02000708030402040100" pitchFamily="2" charset="77"/>
            </a:endParaRPr>
          </a:p>
          <a:p>
            <a:r>
              <a:rPr lang="en-US" sz="2600" dirty="0">
                <a:latin typeface="BigNoodleTitling" panose="02000708030402040100" pitchFamily="2" charset="77"/>
              </a:rPr>
              <a:t>I am the woman who made herself</a:t>
            </a:r>
            <a:endParaRPr lang="en-US" dirty="0"/>
          </a:p>
          <a:p>
            <a:endParaRPr lang="en-US" dirty="0"/>
          </a:p>
          <a:p>
            <a:endParaRPr lang="en-US" dirty="0"/>
          </a:p>
        </p:txBody>
      </p:sp>
      <p:sp>
        <p:nvSpPr>
          <p:cNvPr id="10" name="TextBox 9">
            <a:extLst>
              <a:ext uri="{FF2B5EF4-FFF2-40B4-BE49-F238E27FC236}">
                <a16:creationId xmlns:a16="http://schemas.microsoft.com/office/drawing/2014/main" id="{200DF450-F742-544B-95ED-9F0729E05154}"/>
              </a:ext>
            </a:extLst>
          </p:cNvPr>
          <p:cNvSpPr txBox="1"/>
          <p:nvPr/>
        </p:nvSpPr>
        <p:spPr>
          <a:xfrm>
            <a:off x="225879" y="168118"/>
            <a:ext cx="4954044" cy="584775"/>
          </a:xfrm>
          <a:prstGeom prst="rect">
            <a:avLst/>
          </a:prstGeom>
          <a:noFill/>
        </p:spPr>
        <p:txBody>
          <a:bodyPr wrap="square">
            <a:spAutoFit/>
          </a:bodyPr>
          <a:lstStyle/>
          <a:p>
            <a:r>
              <a:rPr lang="en-US" sz="3200" dirty="0">
                <a:latin typeface="BigNoodleTitling" panose="02000708030402040100" pitchFamily="2" charset="77"/>
              </a:rPr>
              <a:t>conclusion</a:t>
            </a:r>
          </a:p>
        </p:txBody>
      </p:sp>
    </p:spTree>
    <p:extLst>
      <p:ext uri="{BB962C8B-B14F-4D97-AF65-F5344CB8AC3E}">
        <p14:creationId xmlns:p14="http://schemas.microsoft.com/office/powerpoint/2010/main" val="2165038593"/>
      </p:ext>
    </p:extLst>
  </p:cSld>
  <p:clrMapOvr>
    <a:masterClrMapping/>
  </p:clrMapOvr>
  <mc:AlternateContent xmlns:mc="http://schemas.openxmlformats.org/markup-compatibility/2006">
    <mc:Choice xmlns:p14="http://schemas.microsoft.com/office/powerpoint/2010/main" Requires="p14">
      <p:transition spd="slow" p14:dur="2000" advTm="125294"/>
    </mc:Choice>
    <mc:Fallback>
      <p:transition spd="slow" advTm="12529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EB14080-99CB-D742-9394-8138D43E2A5C}"/>
              </a:ext>
            </a:extLst>
          </p:cNvPr>
          <p:cNvPicPr>
            <a:picLocks noChangeAspect="1"/>
          </p:cNvPicPr>
          <p:nvPr/>
        </p:nvPicPr>
        <p:blipFill rotWithShape="1">
          <a:blip r:embed="rId2"/>
          <a:srcRect b="2127"/>
          <a:stretch/>
        </p:blipFill>
        <p:spPr>
          <a:xfrm>
            <a:off x="0" y="0"/>
            <a:ext cx="9906000" cy="6854563"/>
          </a:xfrm>
          <a:prstGeom prst="rect">
            <a:avLst/>
          </a:prstGeom>
        </p:spPr>
      </p:pic>
      <p:sp>
        <p:nvSpPr>
          <p:cNvPr id="6" name="TextBox 5">
            <a:extLst>
              <a:ext uri="{FF2B5EF4-FFF2-40B4-BE49-F238E27FC236}">
                <a16:creationId xmlns:a16="http://schemas.microsoft.com/office/drawing/2014/main" id="{496280E1-D2DB-2F49-BB13-E48F177466B0}"/>
              </a:ext>
            </a:extLst>
          </p:cNvPr>
          <p:cNvSpPr txBox="1"/>
          <p:nvPr/>
        </p:nvSpPr>
        <p:spPr>
          <a:xfrm>
            <a:off x="372649" y="253745"/>
            <a:ext cx="9247340" cy="5786199"/>
          </a:xfrm>
          <a:prstGeom prst="rect">
            <a:avLst/>
          </a:prstGeom>
          <a:noFill/>
        </p:spPr>
        <p:txBody>
          <a:bodyPr wrap="square">
            <a:spAutoFit/>
          </a:bodyPr>
          <a:lstStyle/>
          <a:p>
            <a:r>
              <a:rPr lang="en-US" sz="3200" dirty="0">
                <a:latin typeface="BigNoodleTitling" panose="02000708030402040100" pitchFamily="2" charset="77"/>
              </a:rPr>
              <a:t>Bibliography</a:t>
            </a:r>
          </a:p>
          <a:p>
            <a:endParaRPr lang="en-US" sz="3200" dirty="0">
              <a:latin typeface="BigNoodleTitling" panose="02000708030402040100" pitchFamily="2" charset="77"/>
            </a:endParaRPr>
          </a:p>
          <a:p>
            <a:pPr marL="342900" indent="-342900">
              <a:buFont typeface="Arial" panose="020B0604020202020204" pitchFamily="34" charset="0"/>
              <a:buChar char="•"/>
            </a:pPr>
            <a:r>
              <a:rPr lang="en-GB" sz="2400" dirty="0">
                <a:latin typeface="BigNoodleTitling" panose="02000708030402040100" pitchFamily="2" charset="77"/>
              </a:rPr>
              <a:t>HKU Teaching and Learning. (2018). </a:t>
            </a:r>
            <a:r>
              <a:rPr lang="en-GB" sz="2400" i="1" dirty="0">
                <a:latin typeface="BigNoodleTitling" panose="02000708030402040100" pitchFamily="2" charset="77"/>
              </a:rPr>
              <a:t>Reflection: How do I do it? John Dewey: “We do not learn from experience … we learn from reflecting on experience.”</a:t>
            </a:r>
            <a:r>
              <a:rPr lang="en-GB" sz="2400" dirty="0">
                <a:latin typeface="BigNoodleTitling" panose="02000708030402040100" pitchFamily="2" charset="77"/>
              </a:rPr>
              <a:t> [online] Available at: https://</a:t>
            </a:r>
            <a:r>
              <a:rPr lang="en-GB" sz="2400" dirty="0" err="1">
                <a:latin typeface="BigNoodleTitling" panose="02000708030402040100" pitchFamily="2" charset="77"/>
              </a:rPr>
              <a:t>tl.hku.hk</a:t>
            </a:r>
            <a:r>
              <a:rPr lang="en-GB" sz="2400" dirty="0">
                <a:latin typeface="BigNoodleTitling" panose="02000708030402040100" pitchFamily="2" charset="77"/>
              </a:rPr>
              <a:t>/2016/03/reflection-how-do-i-do-it-john-dewey-we-do-not-learn-from-experience-we-learn-from-reflecting-on-experience/.</a:t>
            </a:r>
          </a:p>
          <a:p>
            <a:pPr marL="342900" indent="-342900">
              <a:buFont typeface="Arial" panose="020B0604020202020204" pitchFamily="34" charset="0"/>
              <a:buChar char="•"/>
            </a:pPr>
            <a:r>
              <a:rPr lang="en-GB" sz="2400" dirty="0">
                <a:latin typeface="BigNoodleTitling" panose="02000708030402040100" pitchFamily="2" charset="77"/>
              </a:rPr>
              <a:t>‌University of Hull (2014). </a:t>
            </a:r>
            <a:r>
              <a:rPr lang="en-GB" sz="2400" i="1" dirty="0" err="1">
                <a:latin typeface="BigNoodleTitling" panose="02000708030402040100" pitchFamily="2" charset="77"/>
              </a:rPr>
              <a:t>LibGuides</a:t>
            </a:r>
            <a:r>
              <a:rPr lang="en-GB" sz="2400" i="1" dirty="0">
                <a:latin typeface="BigNoodleTitling" panose="02000708030402040100" pitchFamily="2" charset="77"/>
              </a:rPr>
              <a:t>: Reflective writing: Gibbs</a:t>
            </a:r>
            <a:r>
              <a:rPr lang="en-GB" sz="2400" dirty="0">
                <a:latin typeface="BigNoodleTitling" panose="02000708030402040100" pitchFamily="2" charset="77"/>
              </a:rPr>
              <a:t>. [online] </a:t>
            </a:r>
            <a:r>
              <a:rPr lang="en-GB" sz="2400" dirty="0" err="1">
                <a:latin typeface="BigNoodleTitling" panose="02000708030402040100" pitchFamily="2" charset="77"/>
              </a:rPr>
              <a:t>Hull.ac.uk</a:t>
            </a:r>
            <a:r>
              <a:rPr lang="en-GB" sz="2400" dirty="0">
                <a:latin typeface="BigNoodleTitling" panose="02000708030402040100" pitchFamily="2" charset="77"/>
              </a:rPr>
              <a:t>. Available at: </a:t>
            </a:r>
            <a:r>
              <a:rPr lang="en-GB" sz="2400" dirty="0">
                <a:latin typeface="BigNoodleTitling" panose="02000708030402040100" pitchFamily="2" charset="77"/>
                <a:hlinkClick r:id="rId3"/>
              </a:rPr>
              <a:t>https://libguides.hull.ac.uk/reflectivewriting/gibbs</a:t>
            </a:r>
            <a:r>
              <a:rPr lang="en-GB" sz="2400" dirty="0">
                <a:latin typeface="BigNoodleTitling" panose="02000708030402040100" pitchFamily="2" charset="77"/>
              </a:rPr>
              <a:t>.</a:t>
            </a:r>
          </a:p>
          <a:p>
            <a:pPr marL="342900" indent="-342900">
              <a:buFont typeface="Arial" panose="020B0604020202020204" pitchFamily="34" charset="0"/>
              <a:buChar char="•"/>
            </a:pPr>
            <a:r>
              <a:rPr lang="en-GB" sz="2400" dirty="0">
                <a:latin typeface="BigNoodleTitling" panose="02000708030402040100" pitchFamily="2" charset="77"/>
              </a:rPr>
              <a:t>Anon, (n.d.). </a:t>
            </a:r>
            <a:r>
              <a:rPr lang="en-GB" sz="2400" i="1" dirty="0">
                <a:latin typeface="BigNoodleTitling" panose="02000708030402040100" pitchFamily="2" charset="77"/>
              </a:rPr>
              <a:t>Bridges’ Transition Model for Change – The World of Work Project</a:t>
            </a:r>
            <a:r>
              <a:rPr lang="en-GB" sz="2400" dirty="0">
                <a:latin typeface="BigNoodleTitling" panose="02000708030402040100" pitchFamily="2" charset="77"/>
              </a:rPr>
              <a:t>. [online] Available at: https://</a:t>
            </a:r>
            <a:r>
              <a:rPr lang="en-GB" sz="2400" dirty="0" err="1">
                <a:latin typeface="BigNoodleTitling" panose="02000708030402040100" pitchFamily="2" charset="77"/>
              </a:rPr>
              <a:t>worldofwork.io</a:t>
            </a:r>
            <a:r>
              <a:rPr lang="en-GB" sz="2400" dirty="0">
                <a:latin typeface="BigNoodleTitling" panose="02000708030402040100" pitchFamily="2" charset="77"/>
              </a:rPr>
              <a:t>/2019/07/bridges-transition-model-for-change/.</a:t>
            </a:r>
          </a:p>
          <a:p>
            <a:pPr marL="342900" indent="-342900">
              <a:buFont typeface="Arial" panose="020B0604020202020204" pitchFamily="34" charset="0"/>
              <a:buChar char="•"/>
            </a:pPr>
            <a:r>
              <a:rPr lang="en-GB" sz="2400" dirty="0">
                <a:latin typeface="BigNoodleTitling" panose="02000708030402040100" pitchFamily="2" charset="77"/>
              </a:rPr>
              <a:t>‌My Modern Met. (2020). </a:t>
            </a:r>
            <a:r>
              <a:rPr lang="en-GB" sz="2400" i="1" dirty="0">
                <a:latin typeface="BigNoodleTitling" panose="02000708030402040100" pitchFamily="2" charset="77"/>
              </a:rPr>
              <a:t>Amazing Sculptures Show People Carving Their Ideal Figures Into Their Own Bodies</a:t>
            </a:r>
            <a:r>
              <a:rPr lang="en-GB" sz="2400" dirty="0">
                <a:latin typeface="BigNoodleTitling" panose="02000708030402040100" pitchFamily="2" charset="77"/>
              </a:rPr>
              <a:t>. [online] Available at: https://</a:t>
            </a:r>
            <a:r>
              <a:rPr lang="en-GB" sz="2400" dirty="0" err="1">
                <a:latin typeface="BigNoodleTitling" panose="02000708030402040100" pitchFamily="2" charset="77"/>
              </a:rPr>
              <a:t>mymodernmet.com</a:t>
            </a:r>
            <a:r>
              <a:rPr lang="en-GB" sz="2400" dirty="0">
                <a:latin typeface="BigNoodleTitling" panose="02000708030402040100" pitchFamily="2" charset="77"/>
              </a:rPr>
              <a:t>/victor-</a:t>
            </a:r>
            <a:r>
              <a:rPr lang="en-GB" sz="2400" dirty="0" err="1">
                <a:latin typeface="BigNoodleTitling" panose="02000708030402040100" pitchFamily="2" charset="77"/>
              </a:rPr>
              <a:t>hugo</a:t>
            </a:r>
            <a:r>
              <a:rPr lang="en-GB" sz="2400" dirty="0">
                <a:latin typeface="BigNoodleTitling" panose="02000708030402040100" pitchFamily="2" charset="77"/>
              </a:rPr>
              <a:t>-</a:t>
            </a:r>
            <a:r>
              <a:rPr lang="en-GB" sz="2400" dirty="0" err="1">
                <a:latin typeface="BigNoodleTitling" panose="02000708030402040100" pitchFamily="2" charset="77"/>
              </a:rPr>
              <a:t>yanez</a:t>
            </a:r>
            <a:r>
              <a:rPr lang="en-GB" sz="2400" dirty="0">
                <a:latin typeface="BigNoodleTitling" panose="02000708030402040100" pitchFamily="2" charset="77"/>
              </a:rPr>
              <a:t>-pina-sculptures/.</a:t>
            </a:r>
          </a:p>
          <a:p>
            <a:r>
              <a:rPr lang="en-GB" dirty="0"/>
              <a:t>‌</a:t>
            </a:r>
            <a:endParaRPr lang="en-GB" sz="2400" dirty="0">
              <a:latin typeface="BigNoodleTitling" panose="02000708030402040100" pitchFamily="2" charset="77"/>
            </a:endParaRPr>
          </a:p>
          <a:p>
            <a:r>
              <a:rPr lang="en-GB" sz="2400" dirty="0">
                <a:latin typeface="BigNoodleTitling" panose="02000708030402040100" pitchFamily="2" charset="77"/>
              </a:rPr>
              <a:t>‌</a:t>
            </a:r>
            <a:endParaRPr lang="en-US" sz="3200" dirty="0">
              <a:latin typeface="BigNoodleTitling" panose="02000708030402040100" pitchFamily="2" charset="77"/>
            </a:endParaRPr>
          </a:p>
        </p:txBody>
      </p:sp>
    </p:spTree>
    <p:extLst>
      <p:ext uri="{BB962C8B-B14F-4D97-AF65-F5344CB8AC3E}">
        <p14:creationId xmlns:p14="http://schemas.microsoft.com/office/powerpoint/2010/main" val="3044458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724D60-54B2-6F47-AA97-0EFB38592BD1}"/>
              </a:ext>
            </a:extLst>
          </p:cNvPr>
          <p:cNvPicPr>
            <a:picLocks noChangeAspect="1"/>
          </p:cNvPicPr>
          <p:nvPr/>
        </p:nvPicPr>
        <p:blipFill rotWithShape="1">
          <a:blip r:embed="rId2"/>
          <a:srcRect b="2127"/>
          <a:stretch/>
        </p:blipFill>
        <p:spPr>
          <a:xfrm>
            <a:off x="0" y="0"/>
            <a:ext cx="9906000" cy="6854563"/>
          </a:xfrm>
          <a:prstGeom prst="rect">
            <a:avLst/>
          </a:prstGeom>
        </p:spPr>
      </p:pic>
      <p:pic>
        <p:nvPicPr>
          <p:cNvPr id="5" name="Picture 4">
            <a:extLst>
              <a:ext uri="{FF2B5EF4-FFF2-40B4-BE49-F238E27FC236}">
                <a16:creationId xmlns:a16="http://schemas.microsoft.com/office/drawing/2014/main" id="{7D3D5FFF-4271-2744-B17C-859BD758B09D}"/>
              </a:ext>
            </a:extLst>
          </p:cNvPr>
          <p:cNvPicPr>
            <a:picLocks noChangeAspect="1"/>
          </p:cNvPicPr>
          <p:nvPr/>
        </p:nvPicPr>
        <p:blipFill>
          <a:blip r:embed="rId3"/>
          <a:stretch>
            <a:fillRect/>
          </a:stretch>
        </p:blipFill>
        <p:spPr>
          <a:xfrm>
            <a:off x="562428" y="663881"/>
            <a:ext cx="3716805" cy="4321479"/>
          </a:xfrm>
          <a:prstGeom prst="rect">
            <a:avLst/>
          </a:prstGeom>
        </p:spPr>
      </p:pic>
      <p:pic>
        <p:nvPicPr>
          <p:cNvPr id="6" name="Picture 5">
            <a:extLst>
              <a:ext uri="{FF2B5EF4-FFF2-40B4-BE49-F238E27FC236}">
                <a16:creationId xmlns:a16="http://schemas.microsoft.com/office/drawing/2014/main" id="{92468FE1-D24A-7247-BB1D-A1C0F1EAE369}"/>
              </a:ext>
            </a:extLst>
          </p:cNvPr>
          <p:cNvPicPr>
            <a:picLocks noChangeAspect="1"/>
          </p:cNvPicPr>
          <p:nvPr/>
        </p:nvPicPr>
        <p:blipFill>
          <a:blip r:embed="rId4"/>
          <a:stretch>
            <a:fillRect/>
          </a:stretch>
        </p:blipFill>
        <p:spPr>
          <a:xfrm>
            <a:off x="4841660" y="663880"/>
            <a:ext cx="4289844" cy="4321480"/>
          </a:xfrm>
          <a:prstGeom prst="rect">
            <a:avLst/>
          </a:prstGeom>
        </p:spPr>
      </p:pic>
      <p:sp>
        <p:nvSpPr>
          <p:cNvPr id="7" name="TextBox 6">
            <a:extLst>
              <a:ext uri="{FF2B5EF4-FFF2-40B4-BE49-F238E27FC236}">
                <a16:creationId xmlns:a16="http://schemas.microsoft.com/office/drawing/2014/main" id="{18EA6B87-86C5-0245-A11D-48E773A4DF2D}"/>
              </a:ext>
            </a:extLst>
          </p:cNvPr>
          <p:cNvSpPr txBox="1"/>
          <p:nvPr/>
        </p:nvSpPr>
        <p:spPr>
          <a:xfrm>
            <a:off x="562428" y="5117228"/>
            <a:ext cx="9454242" cy="830997"/>
          </a:xfrm>
          <a:prstGeom prst="rect">
            <a:avLst/>
          </a:prstGeom>
          <a:noFill/>
        </p:spPr>
        <p:txBody>
          <a:bodyPr wrap="square">
            <a:spAutoFit/>
          </a:bodyPr>
          <a:lstStyle/>
          <a:p>
            <a:r>
              <a:rPr lang="en-US" sz="2400" dirty="0">
                <a:latin typeface="BigNoodleTitling" panose="02000708030402040100" pitchFamily="2" charset="77"/>
              </a:rPr>
              <a:t>Email conversation with Victor regarding his sculpture and permission of use for this assignment</a:t>
            </a:r>
          </a:p>
        </p:txBody>
      </p:sp>
    </p:spTree>
    <p:extLst>
      <p:ext uri="{BB962C8B-B14F-4D97-AF65-F5344CB8AC3E}">
        <p14:creationId xmlns:p14="http://schemas.microsoft.com/office/powerpoint/2010/main" val="27190684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165</TotalTime>
  <Words>1410</Words>
  <Application>Microsoft Macintosh PowerPoint</Application>
  <PresentationFormat>A4 Paper (210x297 mm)</PresentationFormat>
  <Paragraphs>130</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BigNoodleTitling</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Amber Howie (P149691)</dc:creator>
  <cp:lastModifiedBy>Amber Howie (P149691)</cp:lastModifiedBy>
  <cp:revision>2</cp:revision>
  <dcterms:created xsi:type="dcterms:W3CDTF">2022-03-01T15:24:45Z</dcterms:created>
  <dcterms:modified xsi:type="dcterms:W3CDTF">2022-03-01T18:10:16Z</dcterms:modified>
</cp:coreProperties>
</file>