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5"/>
  </p:notesMasterIdLst>
  <p:sldIdLst>
    <p:sldId id="256" r:id="rId2"/>
    <p:sldId id="292" r:id="rId3"/>
    <p:sldId id="306" r:id="rId4"/>
    <p:sldId id="305" r:id="rId5"/>
    <p:sldId id="307" r:id="rId6"/>
    <p:sldId id="257" r:id="rId7"/>
    <p:sldId id="258" r:id="rId8"/>
    <p:sldId id="259" r:id="rId9"/>
    <p:sldId id="262" r:id="rId10"/>
    <p:sldId id="263" r:id="rId11"/>
    <p:sldId id="293" r:id="rId12"/>
    <p:sldId id="294" r:id="rId13"/>
    <p:sldId id="287" r:id="rId14"/>
    <p:sldId id="264" r:id="rId15"/>
    <p:sldId id="265" r:id="rId16"/>
    <p:sldId id="266" r:id="rId17"/>
    <p:sldId id="277" r:id="rId18"/>
    <p:sldId id="278" r:id="rId19"/>
    <p:sldId id="279" r:id="rId20"/>
    <p:sldId id="280" r:id="rId21"/>
    <p:sldId id="281" r:id="rId22"/>
    <p:sldId id="282" r:id="rId23"/>
    <p:sldId id="283" r:id="rId24"/>
    <p:sldId id="288" r:id="rId25"/>
    <p:sldId id="296" r:id="rId26"/>
    <p:sldId id="310" r:id="rId27"/>
    <p:sldId id="289" r:id="rId28"/>
    <p:sldId id="284" r:id="rId29"/>
    <p:sldId id="285" r:id="rId30"/>
    <p:sldId id="311" r:id="rId31"/>
    <p:sldId id="308" r:id="rId32"/>
    <p:sldId id="309" r:id="rId33"/>
    <p:sldId id="297" r:id="rId34"/>
    <p:sldId id="298" r:id="rId35"/>
    <p:sldId id="299" r:id="rId36"/>
    <p:sldId id="300" r:id="rId37"/>
    <p:sldId id="301" r:id="rId38"/>
    <p:sldId id="302" r:id="rId39"/>
    <p:sldId id="303" r:id="rId40"/>
    <p:sldId id="304" r:id="rId41"/>
    <p:sldId id="312" r:id="rId42"/>
    <p:sldId id="313" r:id="rId43"/>
    <p:sldId id="314"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8" d="100"/>
          <a:sy n="68" d="100"/>
        </p:scale>
        <p:origin x="-576"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322"/>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3F2A15B-F2CB-45E1-B045-3C291287DAC9}" type="datetimeFigureOut">
              <a:rPr lang="en-GB" smtClean="0"/>
              <a:pPr/>
              <a:t>24/02/2014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0458D5A-F417-42DF-8A4F-E3919D16A309}"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0458D5A-F417-42DF-8A4F-E3919D16A309}" type="slidenum">
              <a:rPr lang="en-GB" smtClean="0"/>
              <a:pPr/>
              <a:t>12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BCB6F449-0F20-4795-A5FD-3AC5FA1FB52C}" type="datetimeFigureOut">
              <a:rPr lang="en-GB" smtClean="0"/>
              <a:pPr/>
              <a:t>24/02/2014</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A0F55D8D-78A1-4BC4-9523-CA81A4F1C7F2}"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CB6F449-0F20-4795-A5FD-3AC5FA1FB52C}" type="datetimeFigureOut">
              <a:rPr lang="en-GB" smtClean="0"/>
              <a:pPr/>
              <a:t>24/02/2014</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A0F55D8D-78A1-4BC4-9523-CA81A4F1C7F2}"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BCB6F449-0F20-4795-A5FD-3AC5FA1FB52C}" type="datetimeFigureOut">
              <a:rPr lang="en-GB" smtClean="0"/>
              <a:pPr/>
              <a:t>24/02/2014</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A0F55D8D-78A1-4BC4-9523-CA81A4F1C7F2}"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BCB6F449-0F20-4795-A5FD-3AC5FA1FB52C}" type="datetimeFigureOut">
              <a:rPr lang="en-GB" smtClean="0"/>
              <a:pPr/>
              <a:t>24/02/2014</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A0F55D8D-78A1-4BC4-9523-CA81A4F1C7F2}"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BCB6F449-0F20-4795-A5FD-3AC5FA1FB52C}" type="datetimeFigureOut">
              <a:rPr lang="en-GB" smtClean="0"/>
              <a:pPr/>
              <a:t>24/02/2014</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A0F55D8D-78A1-4BC4-9523-CA81A4F1C7F2}"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BCB6F449-0F20-4795-A5FD-3AC5FA1FB52C}" type="datetimeFigureOut">
              <a:rPr lang="en-GB" smtClean="0"/>
              <a:pPr/>
              <a:t>24/02/2014</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A0F55D8D-78A1-4BC4-9523-CA81A4F1C7F2}"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BCB6F449-0F20-4795-A5FD-3AC5FA1FB52C}" type="datetimeFigureOut">
              <a:rPr lang="en-GB" smtClean="0"/>
              <a:pPr/>
              <a:t>24/02/2014</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A0F55D8D-78A1-4BC4-9523-CA81A4F1C7F2}"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BCB6F449-0F20-4795-A5FD-3AC5FA1FB52C}" type="datetimeFigureOut">
              <a:rPr lang="en-GB" smtClean="0"/>
              <a:pPr/>
              <a:t>24/02/2014</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A0F55D8D-78A1-4BC4-9523-CA81A4F1C7F2}"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BCB6F449-0F20-4795-A5FD-3AC5FA1FB52C}" type="datetimeFigureOut">
              <a:rPr lang="en-GB" smtClean="0"/>
              <a:pPr/>
              <a:t>24/02/2014</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A0F55D8D-78A1-4BC4-9523-CA81A4F1C7F2}"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CB6F449-0F20-4795-A5FD-3AC5FA1FB52C}" type="datetimeFigureOut">
              <a:rPr lang="en-GB" smtClean="0"/>
              <a:pPr/>
              <a:t>24/02/2014</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A0F55D8D-78A1-4BC4-9523-CA81A4F1C7F2}"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CB6F449-0F20-4795-A5FD-3AC5FA1FB52C}" type="datetimeFigureOut">
              <a:rPr lang="en-GB" smtClean="0"/>
              <a:pPr/>
              <a:t>24/02/2014</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A0F55D8D-78A1-4BC4-9523-CA81A4F1C7F2}"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BCB6F449-0F20-4795-A5FD-3AC5FA1FB52C}" type="datetimeFigureOut">
              <a:rPr lang="en-GB" smtClean="0"/>
              <a:pPr/>
              <a:t>24/02/2014</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A0F55D8D-78A1-4BC4-9523-CA81A4F1C7F2}"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games.soe.ucsc.edu/events/event/199" TargetMode="External"/><Relationship Id="rId2" Type="http://schemas.openxmlformats.org/officeDocument/2006/relationships/hyperlink" Target="http://www.amazon.com/dp/1449397670?tag=gamificorggam-20&amp;camp=14573&amp;creative=327641&amp;linkCode=as1&amp;creativeASIN=1449397670&amp;adid=1M458X80NPC6W092RGWE&amp;&amp;ref-refURL=http://gamification.org/wiki/Gamification" TargetMode="External"/><Relationship Id="rId1" Type="http://schemas.openxmlformats.org/officeDocument/2006/relationships/slideLayout" Target="../slideLayouts/slideLayout2.xml"/><Relationship Id="rId4" Type="http://schemas.openxmlformats.org/officeDocument/2006/relationships/hyperlink" Target="http://gamification.org/wiki/Gamification" TargetMode="External"/></Relationships>
</file>

<file path=ppt/slides/_rels/slide3.xml.rels><?xml version="1.0" encoding="UTF-8" standalone="yes"?>
<Relationships xmlns="http://schemas.openxmlformats.org/package/2006/relationships"><Relationship Id="rId2" Type="http://schemas.openxmlformats.org/officeDocument/2006/relationships/hyperlink" Target="http://en.wikipedia.org/wiki/Gamifica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gamification.org/wiki/Gamify" TargetMode="External"/><Relationship Id="rId2" Type="http://schemas.openxmlformats.org/officeDocument/2006/relationships/hyperlink" Target="http://gamification.org/wiki/Gartner_Gamification_Report_2011" TargetMode="External"/><Relationship Id="rId1" Type="http://schemas.openxmlformats.org/officeDocument/2006/relationships/slideLayout" Target="../slideLayouts/slideLayout2.xml"/><Relationship Id="rId5" Type="http://schemas.openxmlformats.org/officeDocument/2006/relationships/hyperlink" Target="http://www.gamesindustry.biz/articles/2012-05-21-gamification-market-to-reach-USD2-8-billion-in-2016" TargetMode="External"/><Relationship Id="rId4" Type="http://schemas.openxmlformats.org/officeDocument/2006/relationships/hyperlink" Target="http://gamification.org/"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www.icheg.org/icheg-game-history/timeline/" TargetMode="External"/><Relationship Id="rId2" Type="http://schemas.openxmlformats.org/officeDocument/2006/relationships/hyperlink" Target="http://historicgames.com/gamestimeline.htm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tiga.org/about-us-and-uk-games/uk-video-games-industry"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businessweek.com/ap/2012-09-05/how-the-video-games-industry-is-faring" TargetMode="External"/><Relationship Id="rId2" Type="http://schemas.openxmlformats.org/officeDocument/2006/relationships/hyperlink" Target="http://www.reportlinker.com/ci02073/Video-Game.html" TargetMode="Externa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2" Type="http://schemas.openxmlformats.org/officeDocument/2006/relationships/hyperlink" Target="http://www.joystiq.com/2011/07/05/report-game-industry-worth-74-billion-in-2011/"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joystiq.com/2011/07/05/report-game-industry-worth-74-billion-in-2011/"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na.aiononline.com/en/news/announcements/aion-installer-guide.php" TargetMode="External"/><Relationship Id="rId2" Type="http://schemas.openxmlformats.org/officeDocument/2006/relationships/hyperlink" Target="http://na.aiononline.com/en/store/ncoin/" TargetMode="External"/><Relationship Id="rId1" Type="http://schemas.openxmlformats.org/officeDocument/2006/relationships/slideLayout" Target="../slideLayouts/slideLayout2.xml"/><Relationship Id="rId6" Type="http://schemas.openxmlformats.org/officeDocument/2006/relationships/hyperlink" Target="http://venturebeat.com/2012/11/19/better-e-commerce-video-games/" TargetMode="External"/><Relationship Id="rId5" Type="http://schemas.openxmlformats.org/officeDocument/2006/relationships/hyperlink" Target="http://www.wildstar-online.com/en/the-game/business-model/" TargetMode="External"/><Relationship Id="rId4" Type="http://schemas.openxmlformats.org/officeDocument/2006/relationships/hyperlink" Target="http://www.pvzstore.com/"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aionfreetoplay.com/website/featuresdetail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en.aion.gameforge.com/website/free2play/;jsessionid=187664f9848c08e8f2e22fcf63fd"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www.amazon.co.uk/Xbox-LIVE-Gold-12-Month-Membership/dp/B000B5KMS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www.gartner.com/DisplayDocument?ref=clientFriendlyUrl&amp;id=1724014" TargetMode="External"/><Relationship Id="rId1" Type="http://schemas.openxmlformats.org/officeDocument/2006/relationships/slideLayout" Target="../slideLayouts/slideLayout2.xml"/><Relationship Id="rId4" Type="http://schemas.openxmlformats.org/officeDocument/2006/relationships/hyperlink" Target="http://www.joystiq.com/2011/07/05/report-game-industry-worth-74-billion-in-2011/"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amazon.co.uk/Free-Future-Radical-Chris-Anderson/dp/1401322905/ref=sr_1_2?s=books&amp;ie=UTF8&amp;qid=1359041006&amp;sr=1-2"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advertising.apple.com/" TargetMode="External"/><Relationship Id="rId2" Type="http://schemas.openxmlformats.org/officeDocument/2006/relationships/hyperlink" Target="http://www.google.co.uk/ads/admob/" TargetMode="External"/><Relationship Id="rId1" Type="http://schemas.openxmlformats.org/officeDocument/2006/relationships/slideLayout" Target="../slideLayouts/slideLayout2.xml"/><Relationship Id="rId5" Type="http://schemas.openxmlformats.org/officeDocument/2006/relationships/hyperlink" Target="http://www.youtube.com/watch?v=tau_M1USnHI" TargetMode="External"/><Relationship Id="rId4" Type="http://schemas.openxmlformats.org/officeDocument/2006/relationships/hyperlink" Target="http://www.google.co.uk/ads/mobile/"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mobilegroove.com/three-quick-tips-to-monetize-your-mobile-app-12294" TargetMode="External"/><Relationship Id="rId2" Type="http://schemas.openxmlformats.org/officeDocument/2006/relationships/hyperlink" Target="http://mashable.com/2010/08/19/mobile-advertising-trend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hyperlink" Target="http://www.youtube.com/watch?v=vnmHyNZsaOQ"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hyperlink" Target="http://www.youtube.com/watch?v=cynoeDR02Yk"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youtube.com/watch?v=639NHMTuYug" TargetMode="External"/><Relationship Id="rId2" Type="http://schemas.openxmlformats.org/officeDocument/2006/relationships/hyperlink" Target="http://www.kiip.me/" TargetMode="External"/><Relationship Id="rId1" Type="http://schemas.openxmlformats.org/officeDocument/2006/relationships/slideLayout" Target="../slideLayouts/slideLayout2.xml"/><Relationship Id="rId4" Type="http://schemas.openxmlformats.org/officeDocument/2006/relationships/image" Target="../media/image11.gif"/></Relationships>
</file>

<file path=ppt/slides/_rels/slide28.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hyperlink" Target="http://www.youtube.com/watch?v=DpLRQy5cNIc"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hyperlink" Target="http://www.youtube.com/watch?v=ZtCP6b4cUg8"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youtube.com/watch?v=PA_S_gVgtR8" TargetMode="External"/><Relationship Id="rId2" Type="http://schemas.openxmlformats.org/officeDocument/2006/relationships/hyperlink" Target="http://www.youtube.com/watch?v=YxNN4PFxqjI" TargetMode="External"/><Relationship Id="rId1" Type="http://schemas.openxmlformats.org/officeDocument/2006/relationships/slideLayout" Target="../slideLayouts/slideLayout2.xml"/><Relationship Id="rId5" Type="http://schemas.openxmlformats.org/officeDocument/2006/relationships/image" Target="../media/image13.wmf"/><Relationship Id="rId4" Type="http://schemas.openxmlformats.org/officeDocument/2006/relationships/hyperlink" Target="http://www.youtube.com/watch?v=glEUcnBT8HU"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news.cnet.com/8301-10784_3-9782337-7.html" TargetMode="External"/><Relationship Id="rId2" Type="http://schemas.openxmlformats.org/officeDocument/2006/relationships/hyperlink" Target="http://playspan.com/"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www.dmill.com/"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www.gamesindustry.biz/"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www.gamesindustry.biz/jobs" TargetMode="External"/><Relationship Id="rId2" Type="http://schemas.openxmlformats.org/officeDocument/2006/relationships/hyperlink" Target="http://www.jobsite.co.uk/" TargetMode="External"/><Relationship Id="rId1" Type="http://schemas.openxmlformats.org/officeDocument/2006/relationships/slideLayout" Target="../slideLayouts/slideLayout2.xml"/><Relationship Id="rId6" Type="http://schemas.openxmlformats.org/officeDocument/2006/relationships/hyperlink" Target="http://www.gamesjobsdirect.com/" TargetMode="External"/><Relationship Id="rId5" Type="http://schemas.openxmlformats.org/officeDocument/2006/relationships/hyperlink" Target="http://www.gamesrecruit.co.uk/" TargetMode="External"/><Relationship Id="rId4" Type="http://schemas.openxmlformats.org/officeDocument/2006/relationships/hyperlink" Target="http://www.gamejob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484784"/>
            <a:ext cx="7772400" cy="1829761"/>
          </a:xfrm>
        </p:spPr>
        <p:txBody>
          <a:bodyPr>
            <a:normAutofit fontScale="90000"/>
          </a:bodyPr>
          <a:lstStyle/>
          <a:p>
            <a:pPr algn="ctr"/>
            <a:r>
              <a:rPr lang="en-GB" dirty="0" err="1" smtClean="0"/>
              <a:t>Gamification</a:t>
            </a:r>
            <a:r>
              <a:rPr lang="en-GB" dirty="0" smtClean="0"/>
              <a:t/>
            </a:r>
            <a:br>
              <a:rPr lang="en-GB" dirty="0" smtClean="0"/>
            </a:br>
            <a:r>
              <a:rPr lang="en-GB" dirty="0" smtClean="0"/>
              <a:t>Game Commerce &amp; Monetizing Apps</a:t>
            </a:r>
            <a:endParaRPr lang="en-GB" dirty="0"/>
          </a:p>
        </p:txBody>
      </p:sp>
      <p:pic>
        <p:nvPicPr>
          <p:cNvPr id="1032" name="Picture 8" descr="C:\Users\James Williams\AppData\Local\Microsoft\Windows\Temporary Internet Files\Content.IE5\334DQBRT\MC900432638[1].png"/>
          <p:cNvPicPr>
            <a:picLocks noChangeAspect="1" noChangeArrowheads="1"/>
          </p:cNvPicPr>
          <p:nvPr/>
        </p:nvPicPr>
        <p:blipFill>
          <a:blip r:embed="rId2" cstate="print"/>
          <a:srcRect/>
          <a:stretch>
            <a:fillRect/>
          </a:stretch>
        </p:blipFill>
        <p:spPr bwMode="auto">
          <a:xfrm>
            <a:off x="3635896" y="3140968"/>
            <a:ext cx="1714500" cy="1714500"/>
          </a:xfrm>
          <a:prstGeom prst="rect">
            <a:avLst/>
          </a:prstGeom>
          <a:noFill/>
        </p:spPr>
      </p:pic>
      <p:sp>
        <p:nvSpPr>
          <p:cNvPr id="4" name="TextBox 3"/>
          <p:cNvSpPr txBox="1"/>
          <p:nvPr/>
        </p:nvSpPr>
        <p:spPr>
          <a:xfrm>
            <a:off x="3275856" y="5445224"/>
            <a:ext cx="2385589" cy="369332"/>
          </a:xfrm>
          <a:prstGeom prst="rect">
            <a:avLst/>
          </a:prstGeom>
          <a:noFill/>
        </p:spPr>
        <p:txBody>
          <a:bodyPr wrap="none" rtlCol="0">
            <a:spAutoFit/>
          </a:bodyPr>
          <a:lstStyle/>
          <a:p>
            <a:pPr algn="ctr"/>
            <a:r>
              <a:rPr lang="en-GB" dirty="0" smtClean="0">
                <a:solidFill>
                  <a:schemeClr val="bg1"/>
                </a:solidFill>
              </a:rPr>
              <a:t>VIEW FULL-SCREEN</a:t>
            </a:r>
            <a:endParaRPr lang="en-GB" dirty="0">
              <a:solidFill>
                <a:schemeClr val="bg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b="1" dirty="0" err="1" smtClean="0"/>
              <a:t>Gamification</a:t>
            </a:r>
            <a:r>
              <a:rPr lang="en-GB" dirty="0" smtClean="0"/>
              <a:t> is the use of game thinking and game mechanics in non-game contexts to engage users in solving problems. (</a:t>
            </a:r>
            <a:r>
              <a:rPr lang="en-GB" dirty="0" smtClean="0">
                <a:hlinkClick r:id="rId2"/>
              </a:rPr>
              <a:t>3</a:t>
            </a:r>
            <a:r>
              <a:rPr lang="en-GB" dirty="0" smtClean="0"/>
              <a:t>)</a:t>
            </a:r>
          </a:p>
          <a:p>
            <a:r>
              <a:rPr lang="en-GB" dirty="0" smtClean="0"/>
              <a:t>“We see game design as the art and science of how to make things engaging. (</a:t>
            </a:r>
            <a:r>
              <a:rPr lang="en-GB" dirty="0" smtClean="0">
                <a:hlinkClick r:id="rId3"/>
              </a:rPr>
              <a:t>1</a:t>
            </a:r>
            <a:r>
              <a:rPr lang="en-GB" dirty="0" smtClean="0"/>
              <a:t>)</a:t>
            </a:r>
            <a:endParaRPr lang="en-GB" sz="800" dirty="0" smtClean="0"/>
          </a:p>
          <a:p>
            <a:r>
              <a:rPr lang="en-GB" dirty="0" smtClean="0"/>
              <a:t>Game design principles or </a:t>
            </a:r>
            <a:r>
              <a:rPr lang="en-GB" dirty="0" err="1" smtClean="0"/>
              <a:t>Gamification</a:t>
            </a:r>
            <a:r>
              <a:rPr lang="en-GB" dirty="0" smtClean="0"/>
              <a:t> is a technique that can be used to enhance engagement with anything or any product.</a:t>
            </a:r>
          </a:p>
          <a:p>
            <a:r>
              <a:rPr lang="en-GB" b="1" dirty="0" err="1" smtClean="0"/>
              <a:t>Gamification</a:t>
            </a:r>
            <a:r>
              <a:rPr lang="en-GB" dirty="0" smtClean="0"/>
              <a:t> typically involves applying game design thinking to non-game applications to make them more fun and engaging. </a:t>
            </a:r>
          </a:p>
          <a:p>
            <a:r>
              <a:rPr lang="en-GB" dirty="0" err="1" smtClean="0"/>
              <a:t>Gamification</a:t>
            </a:r>
            <a:r>
              <a:rPr lang="en-GB" dirty="0" smtClean="0"/>
              <a:t> can potentially be applied to any industry and almost anything to create fun and engaging experiences, converting users into players. (</a:t>
            </a:r>
            <a:r>
              <a:rPr lang="en-GB" dirty="0" smtClean="0">
                <a:hlinkClick r:id="rId4"/>
              </a:rPr>
              <a:t>2</a:t>
            </a:r>
            <a:r>
              <a:rPr lang="en-GB" dirty="0" smtClean="0"/>
              <a:t>) gamification.org</a:t>
            </a:r>
          </a:p>
        </p:txBody>
      </p:sp>
      <p:sp>
        <p:nvSpPr>
          <p:cNvPr id="3" name="Title 2"/>
          <p:cNvSpPr>
            <a:spLocks noGrp="1"/>
          </p:cNvSpPr>
          <p:nvPr>
            <p:ph type="title"/>
          </p:nvPr>
        </p:nvSpPr>
        <p:spPr/>
        <p:txBody>
          <a:bodyPr>
            <a:normAutofit fontScale="90000"/>
          </a:bodyPr>
          <a:lstStyle/>
          <a:p>
            <a:r>
              <a:rPr lang="en-GB" dirty="0" smtClean="0"/>
              <a:t>The World is looking at and learning from Game design</a:t>
            </a:r>
            <a:endParaRPr lang="en-GB" dirty="0"/>
          </a:p>
        </p:txBody>
      </p:sp>
      <p:sp>
        <p:nvSpPr>
          <p:cNvPr id="5" name="TextBox 4"/>
          <p:cNvSpPr txBox="1"/>
          <p:nvPr/>
        </p:nvSpPr>
        <p:spPr>
          <a:xfrm>
            <a:off x="35496" y="6669360"/>
            <a:ext cx="7980070" cy="184666"/>
          </a:xfrm>
          <a:prstGeom prst="rect">
            <a:avLst/>
          </a:prstGeom>
          <a:noFill/>
        </p:spPr>
        <p:txBody>
          <a:bodyPr wrap="none" rtlCol="0">
            <a:spAutoFit/>
          </a:bodyPr>
          <a:lstStyle/>
          <a:p>
            <a:r>
              <a:rPr lang="en-GB" sz="600" dirty="0" smtClean="0"/>
              <a:t>(3) </a:t>
            </a:r>
            <a:r>
              <a:rPr lang="en-GB" sz="600" dirty="0" err="1" smtClean="0"/>
              <a:t>Zichermann</a:t>
            </a:r>
            <a:r>
              <a:rPr lang="en-GB" sz="600" dirty="0" smtClean="0"/>
              <a:t>, Gabe; Cunningham, Christopher (August 2011)."Introduction". </a:t>
            </a:r>
            <a:r>
              <a:rPr lang="en-GB" sz="600" i="1" dirty="0" err="1" smtClean="0"/>
              <a:t>Gamification</a:t>
            </a:r>
            <a:r>
              <a:rPr lang="en-GB" sz="600" i="1" dirty="0" smtClean="0"/>
              <a:t> by Design: Implementing Game Mechanics in Web and Mobile Apps</a:t>
            </a:r>
            <a:r>
              <a:rPr lang="en-GB" sz="600" dirty="0" smtClean="0"/>
              <a:t> (1st ed.). Sebastopol, California: O'Reilly Media. </a:t>
            </a:r>
            <a:endParaRPr lang="en-GB" sz="6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err="1" smtClean="0"/>
              <a:t>Gamification</a:t>
            </a:r>
            <a:r>
              <a:rPr lang="en-GB" dirty="0" smtClean="0"/>
              <a:t> techniques strive to leverage people's natural desires for creativity, achievement, status, self-expression, altruism, and closure.</a:t>
            </a:r>
          </a:p>
          <a:p>
            <a:r>
              <a:rPr lang="en-GB" dirty="0" smtClean="0"/>
              <a:t>A core </a:t>
            </a:r>
            <a:r>
              <a:rPr lang="en-GB" dirty="0" err="1" smtClean="0"/>
              <a:t>gamification</a:t>
            </a:r>
            <a:r>
              <a:rPr lang="en-GB" dirty="0" smtClean="0"/>
              <a:t> strategy is rewards for players who accomplish desired tasks. </a:t>
            </a:r>
          </a:p>
          <a:p>
            <a:r>
              <a:rPr lang="en-GB" dirty="0" smtClean="0"/>
              <a:t>Types of rewards include points,</a:t>
            </a:r>
            <a:r>
              <a:rPr lang="en-GB" baseline="30000" dirty="0" smtClean="0"/>
              <a:t> </a:t>
            </a:r>
            <a:r>
              <a:rPr lang="en-GB" dirty="0" smtClean="0"/>
              <a:t>achievement badges or levels, the filling of a progress bar, and providing the user with virtual currency. </a:t>
            </a:r>
            <a:r>
              <a:rPr lang="en-GB" sz="1200" dirty="0" smtClean="0"/>
              <a:t>(</a:t>
            </a:r>
            <a:r>
              <a:rPr lang="en-GB" sz="1200" dirty="0" smtClean="0">
                <a:hlinkClick r:id="rId2"/>
              </a:rPr>
              <a:t>1</a:t>
            </a:r>
            <a:r>
              <a:rPr lang="en-GB" sz="1200" dirty="0" smtClean="0"/>
              <a:t>)</a:t>
            </a:r>
          </a:p>
          <a:p>
            <a:endParaRPr lang="en-GB" dirty="0"/>
          </a:p>
        </p:txBody>
      </p:sp>
      <p:sp>
        <p:nvSpPr>
          <p:cNvPr id="3" name="Title 2"/>
          <p:cNvSpPr>
            <a:spLocks noGrp="1"/>
          </p:cNvSpPr>
          <p:nvPr>
            <p:ph type="title"/>
          </p:nvPr>
        </p:nvSpPr>
        <p:spPr/>
        <p:txBody>
          <a:bodyPr/>
          <a:lstStyle/>
          <a:p>
            <a:r>
              <a:rPr lang="en-GB" dirty="0" err="1" smtClean="0"/>
              <a:t>Gamification</a:t>
            </a:r>
            <a:r>
              <a:rPr lang="en-GB" dirty="0" smtClean="0"/>
              <a:t> techniques</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According to a </a:t>
            </a:r>
            <a:r>
              <a:rPr lang="en-GB" dirty="0" err="1" smtClean="0"/>
              <a:t>a</a:t>
            </a:r>
            <a:r>
              <a:rPr lang="en-GB" dirty="0" smtClean="0"/>
              <a:t> recent </a:t>
            </a:r>
            <a:r>
              <a:rPr lang="en-GB" dirty="0" smtClean="0">
                <a:hlinkClick r:id="rId2" tooltip="Gartner Gamification Report 2011"/>
              </a:rPr>
              <a:t>Gartner Research Report</a:t>
            </a:r>
            <a:r>
              <a:rPr lang="en-GB" dirty="0" smtClean="0"/>
              <a:t> it is estimated that by 2015, more than 50 percent of organizations will </a:t>
            </a:r>
            <a:r>
              <a:rPr lang="en-GB" dirty="0" err="1" smtClean="0">
                <a:hlinkClick r:id="rId3" tooltip="Gamify"/>
              </a:rPr>
              <a:t>gamify</a:t>
            </a:r>
            <a:r>
              <a:rPr lang="en-GB" dirty="0" smtClean="0"/>
              <a:t> those processes. (</a:t>
            </a:r>
            <a:r>
              <a:rPr lang="en-GB" dirty="0" smtClean="0">
                <a:hlinkClick r:id="rId4"/>
              </a:rPr>
              <a:t>1</a:t>
            </a:r>
            <a:r>
              <a:rPr lang="en-GB" dirty="0" smtClean="0"/>
              <a:t>) </a:t>
            </a:r>
            <a:r>
              <a:rPr lang="en-GB" sz="1200" dirty="0" smtClean="0"/>
              <a:t>gamification.org</a:t>
            </a:r>
          </a:p>
          <a:p>
            <a:r>
              <a:rPr lang="en-GB" dirty="0" smtClean="0"/>
              <a:t>M2 Research reports that </a:t>
            </a:r>
            <a:r>
              <a:rPr lang="en-GB" dirty="0" err="1" smtClean="0"/>
              <a:t>gamification</a:t>
            </a:r>
            <a:r>
              <a:rPr lang="en-GB" dirty="0" smtClean="0"/>
              <a:t> will be a </a:t>
            </a:r>
            <a:r>
              <a:rPr lang="en-GB" dirty="0" smtClean="0">
                <a:hlinkClick r:id="rId5"/>
              </a:rPr>
              <a:t>$2.8B industry by 2016</a:t>
            </a:r>
            <a:r>
              <a:rPr lang="en-GB" dirty="0" smtClean="0"/>
              <a:t>.</a:t>
            </a:r>
            <a:endParaRPr lang="en-GB" dirty="0"/>
          </a:p>
        </p:txBody>
      </p:sp>
      <p:sp>
        <p:nvSpPr>
          <p:cNvPr id="3" name="Title 2"/>
          <p:cNvSpPr>
            <a:spLocks noGrp="1"/>
          </p:cNvSpPr>
          <p:nvPr>
            <p:ph type="title"/>
          </p:nvPr>
        </p:nvSpPr>
        <p:spPr/>
        <p:txBody>
          <a:bodyPr/>
          <a:lstStyle/>
          <a:p>
            <a:r>
              <a:rPr lang="en-GB" dirty="0" err="1" smtClean="0"/>
              <a:t>Gamification</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b="1" dirty="0" smtClean="0">
                <a:hlinkClick r:id="rId2"/>
              </a:rPr>
              <a:t>Game timeline</a:t>
            </a:r>
            <a:r>
              <a:rPr lang="en-GB" dirty="0" smtClean="0"/>
              <a:t>: e.g. 3000BC </a:t>
            </a:r>
            <a:r>
              <a:rPr lang="en-GB" b="1" dirty="0" smtClean="0"/>
              <a:t>Royal Game of Ur</a:t>
            </a:r>
            <a:r>
              <a:rPr lang="en-GB" dirty="0" smtClean="0"/>
              <a:t> oldest complete set of gaming equipment ever found.</a:t>
            </a:r>
          </a:p>
          <a:p>
            <a:r>
              <a:rPr lang="en-GB" dirty="0" smtClean="0"/>
              <a:t>Electronic </a:t>
            </a:r>
            <a:r>
              <a:rPr lang="en-GB" b="1" dirty="0" smtClean="0">
                <a:hlinkClick r:id="rId3"/>
              </a:rPr>
              <a:t>Video Game timeline</a:t>
            </a:r>
            <a:r>
              <a:rPr lang="en-GB" dirty="0" smtClean="0"/>
              <a:t>.</a:t>
            </a:r>
          </a:p>
          <a:p>
            <a:endParaRPr lang="en-GB" dirty="0"/>
          </a:p>
        </p:txBody>
      </p:sp>
      <p:sp>
        <p:nvSpPr>
          <p:cNvPr id="3" name="Title 2"/>
          <p:cNvSpPr>
            <a:spLocks noGrp="1"/>
          </p:cNvSpPr>
          <p:nvPr>
            <p:ph type="title"/>
          </p:nvPr>
        </p:nvSpPr>
        <p:spPr/>
        <p:txBody>
          <a:bodyPr/>
          <a:lstStyle/>
          <a:p>
            <a:r>
              <a:rPr lang="en-GB" dirty="0" smtClean="0"/>
              <a:t>BG info: Games Timelines</a:t>
            </a:r>
            <a:endParaRPr lang="en-GB" dirty="0"/>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400" dirty="0" smtClean="0"/>
              <a:t>The video game industry (formally referred to as </a:t>
            </a:r>
            <a:r>
              <a:rPr lang="en-GB" sz="2400" b="1" dirty="0" smtClean="0"/>
              <a:t>interactive entertainment</a:t>
            </a:r>
            <a:r>
              <a:rPr lang="en-GB" sz="2400" dirty="0" smtClean="0"/>
              <a:t>) is the economic sector involved with the </a:t>
            </a:r>
            <a:r>
              <a:rPr lang="en-GB" sz="2400" b="1" dirty="0" smtClean="0"/>
              <a:t>development</a:t>
            </a:r>
            <a:r>
              <a:rPr lang="en-GB" sz="2400" dirty="0" smtClean="0"/>
              <a:t>, </a:t>
            </a:r>
            <a:r>
              <a:rPr lang="en-GB" sz="2400" b="1" dirty="0" smtClean="0"/>
              <a:t>marketing</a:t>
            </a:r>
            <a:r>
              <a:rPr lang="en-GB" sz="2400" dirty="0" smtClean="0"/>
              <a:t> and </a:t>
            </a:r>
            <a:r>
              <a:rPr lang="en-GB" sz="2400" b="1" dirty="0" smtClean="0"/>
              <a:t>sale</a:t>
            </a:r>
            <a:r>
              <a:rPr lang="en-GB" sz="2400" dirty="0" smtClean="0"/>
              <a:t> of video and computer games. It encompasses dozens of job disciplines and employs thousands of people worldwide. (1)</a:t>
            </a:r>
          </a:p>
          <a:p>
            <a:pPr>
              <a:buNone/>
            </a:pPr>
            <a:endParaRPr lang="en-GB" sz="2400" dirty="0" smtClean="0"/>
          </a:p>
          <a:p>
            <a:r>
              <a:rPr lang="en-GB" sz="2400" dirty="0" smtClean="0"/>
              <a:t>The UK video games industry is the largest in Europe and the UK is a world class location for game development. (2) </a:t>
            </a:r>
            <a:r>
              <a:rPr lang="en-GB" sz="1000" dirty="0" smtClean="0">
                <a:hlinkClick r:id="rId2"/>
              </a:rPr>
              <a:t>more info</a:t>
            </a:r>
            <a:endParaRPr lang="en-GB" sz="1000" dirty="0" smtClean="0"/>
          </a:p>
        </p:txBody>
      </p:sp>
      <p:sp>
        <p:nvSpPr>
          <p:cNvPr id="3" name="Title 2"/>
          <p:cNvSpPr>
            <a:spLocks noGrp="1"/>
          </p:cNvSpPr>
          <p:nvPr>
            <p:ph type="title"/>
          </p:nvPr>
        </p:nvSpPr>
        <p:spPr/>
        <p:txBody>
          <a:bodyPr/>
          <a:lstStyle/>
          <a:p>
            <a:r>
              <a:rPr lang="en-GB" dirty="0" smtClean="0"/>
              <a:t>Video Game industry</a:t>
            </a:r>
            <a:endParaRPr lang="en-GB" dirty="0"/>
          </a:p>
        </p:txBody>
      </p:sp>
      <p:sp>
        <p:nvSpPr>
          <p:cNvPr id="5" name="TextBox 4"/>
          <p:cNvSpPr txBox="1"/>
          <p:nvPr/>
        </p:nvSpPr>
        <p:spPr>
          <a:xfrm>
            <a:off x="35496" y="6309321"/>
            <a:ext cx="8568952" cy="400110"/>
          </a:xfrm>
          <a:prstGeom prst="rect">
            <a:avLst/>
          </a:prstGeom>
          <a:noFill/>
        </p:spPr>
        <p:txBody>
          <a:bodyPr wrap="square" rtlCol="0">
            <a:spAutoFit/>
          </a:bodyPr>
          <a:lstStyle/>
          <a:p>
            <a:pPr marL="228600" indent="-228600">
              <a:buAutoNum type="arabicParenBoth"/>
            </a:pPr>
            <a:r>
              <a:rPr lang="en-GB" sz="1000" dirty="0" err="1" smtClean="0"/>
              <a:t>Zackariasson</a:t>
            </a:r>
            <a:r>
              <a:rPr lang="en-GB" sz="1000" dirty="0"/>
              <a:t>, P. and Wilson, T.L. eds. (2012). </a:t>
            </a:r>
            <a:r>
              <a:rPr lang="en-GB" sz="1000" i="1" dirty="0"/>
              <a:t>The Video Game Industry: Formation, Present State, and Future</a:t>
            </a:r>
            <a:r>
              <a:rPr lang="en-GB" sz="1000" dirty="0"/>
              <a:t>. New York: </a:t>
            </a:r>
            <a:r>
              <a:rPr lang="en-GB" sz="1000" dirty="0" err="1" smtClean="0"/>
              <a:t>Routledge</a:t>
            </a:r>
            <a:endParaRPr lang="en-GB" sz="1000" dirty="0" smtClean="0"/>
          </a:p>
          <a:p>
            <a:pPr marL="228600" indent="-228600">
              <a:buAutoNum type="arabicParenBoth"/>
            </a:pPr>
            <a:r>
              <a:rPr lang="en-GB" sz="1000" dirty="0" smtClean="0"/>
              <a:t>http://www.tiga.org/about-us-and-uk-games/uk-video-games-industry</a:t>
            </a:r>
            <a:endParaRPr lang="en-GB" sz="10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Video game consoles</a:t>
            </a:r>
          </a:p>
          <a:p>
            <a:r>
              <a:rPr lang="en-GB" dirty="0" smtClean="0"/>
              <a:t>Game software</a:t>
            </a:r>
          </a:p>
          <a:p>
            <a:r>
              <a:rPr lang="en-GB" dirty="0" smtClean="0"/>
              <a:t>Handheld devices</a:t>
            </a:r>
          </a:p>
          <a:p>
            <a:r>
              <a:rPr lang="en-GB" dirty="0" smtClean="0"/>
              <a:t>Mobile games and </a:t>
            </a:r>
          </a:p>
          <a:p>
            <a:r>
              <a:rPr lang="en-GB" dirty="0" smtClean="0"/>
              <a:t>Online games.  </a:t>
            </a:r>
          </a:p>
          <a:p>
            <a:endParaRPr lang="en-GB" dirty="0"/>
          </a:p>
        </p:txBody>
      </p:sp>
      <p:sp>
        <p:nvSpPr>
          <p:cNvPr id="3" name="Title 2"/>
          <p:cNvSpPr>
            <a:spLocks noGrp="1"/>
          </p:cNvSpPr>
          <p:nvPr>
            <p:ph type="title"/>
          </p:nvPr>
        </p:nvSpPr>
        <p:spPr/>
        <p:txBody>
          <a:bodyPr/>
          <a:lstStyle/>
          <a:p>
            <a:r>
              <a:rPr lang="en-GB" dirty="0" smtClean="0"/>
              <a:t>The Economic Sector includes</a:t>
            </a:r>
            <a:endParaRPr lang="en-GB" dirty="0"/>
          </a:p>
        </p:txBody>
      </p:sp>
      <p:pic>
        <p:nvPicPr>
          <p:cNvPr id="3074" name="Picture 2" descr="C:\Users\James Williams\AppData\Local\Microsoft\Windows\Temporary Internet Files\Content.IE5\334DQBRT\MC900083017[1].wmf"/>
          <p:cNvPicPr>
            <a:picLocks noChangeAspect="1" noChangeArrowheads="1"/>
          </p:cNvPicPr>
          <p:nvPr/>
        </p:nvPicPr>
        <p:blipFill>
          <a:blip r:embed="rId2" cstate="print"/>
          <a:srcRect/>
          <a:stretch>
            <a:fillRect/>
          </a:stretch>
        </p:blipFill>
        <p:spPr bwMode="auto">
          <a:xfrm>
            <a:off x="5220072" y="3356992"/>
            <a:ext cx="1783994" cy="1841602"/>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gaming industry has been growing exponentially in recent years. The growth is currently expected to continue into the future.</a:t>
            </a:r>
          </a:p>
          <a:p>
            <a:r>
              <a:rPr lang="en-GB" dirty="0" smtClean="0"/>
              <a:t>Online and mobile games are the </a:t>
            </a:r>
            <a:r>
              <a:rPr lang="en-GB" dirty="0" smtClean="0">
                <a:hlinkClick r:id="rId2"/>
              </a:rPr>
              <a:t>fastest growing segments</a:t>
            </a:r>
            <a:r>
              <a:rPr lang="en-GB" dirty="0" smtClean="0"/>
              <a:t>.</a:t>
            </a:r>
          </a:p>
          <a:p>
            <a:r>
              <a:rPr lang="en-GB" dirty="0" smtClean="0"/>
              <a:t>Video Game hardware and software sales have been </a:t>
            </a:r>
            <a:r>
              <a:rPr lang="en-GB" dirty="0" smtClean="0">
                <a:hlinkClick r:id="rId3"/>
              </a:rPr>
              <a:t>decreasing</a:t>
            </a:r>
            <a:r>
              <a:rPr lang="en-GB" dirty="0" smtClean="0"/>
              <a:t>.</a:t>
            </a:r>
          </a:p>
        </p:txBody>
      </p:sp>
      <p:sp>
        <p:nvSpPr>
          <p:cNvPr id="3" name="Title 2"/>
          <p:cNvSpPr>
            <a:spLocks noGrp="1"/>
          </p:cNvSpPr>
          <p:nvPr>
            <p:ph type="title"/>
          </p:nvPr>
        </p:nvSpPr>
        <p:spPr/>
        <p:txBody>
          <a:bodyPr/>
          <a:lstStyle/>
          <a:p>
            <a:r>
              <a:rPr lang="en-GB" dirty="0" smtClean="0"/>
              <a:t>Gaming industry</a:t>
            </a:r>
            <a:endParaRPr lang="en-GB" dirty="0"/>
          </a:p>
        </p:txBody>
      </p:sp>
      <p:pic>
        <p:nvPicPr>
          <p:cNvPr id="2050" name="Picture 2" descr="C:\Users\James Williams\AppData\Local\Microsoft\Windows\Temporary Internet Files\Content.IE5\81VZ3FP9\MC900434797[1].png"/>
          <p:cNvPicPr>
            <a:picLocks noChangeAspect="1" noChangeArrowheads="1"/>
          </p:cNvPicPr>
          <p:nvPr/>
        </p:nvPicPr>
        <p:blipFill>
          <a:blip r:embed="rId4" cstate="print"/>
          <a:srcRect/>
          <a:stretch>
            <a:fillRect/>
          </a:stretch>
        </p:blipFill>
        <p:spPr bwMode="auto">
          <a:xfrm>
            <a:off x="3247484" y="4869160"/>
            <a:ext cx="1828572" cy="1828572"/>
          </a:xfrm>
          <a:prstGeom prst="rect">
            <a:avLst/>
          </a:prstGeom>
          <a:noFill/>
        </p:spPr>
      </p:pic>
      <p:pic>
        <p:nvPicPr>
          <p:cNvPr id="2052" name="Picture 4" descr="C:\Users\James Williams\AppData\Local\Microsoft\Windows\Temporary Internet Files\Content.IE5\81VZ3FP9\MC900439837[1].png"/>
          <p:cNvPicPr>
            <a:picLocks noChangeAspect="1" noChangeArrowheads="1"/>
          </p:cNvPicPr>
          <p:nvPr/>
        </p:nvPicPr>
        <p:blipFill>
          <a:blip r:embed="rId5" cstate="print"/>
          <a:srcRect/>
          <a:stretch>
            <a:fillRect/>
          </a:stretch>
        </p:blipFill>
        <p:spPr bwMode="auto">
          <a:xfrm>
            <a:off x="5535488" y="4509120"/>
            <a:ext cx="2708920" cy="2276872"/>
          </a:xfrm>
          <a:prstGeom prst="rect">
            <a:avLst/>
          </a:prstGeom>
          <a:noFill/>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In 2010 the Industry received $25 Billion in revenue.</a:t>
            </a:r>
          </a:p>
          <a:p>
            <a:r>
              <a:rPr lang="en-GB" dirty="0" smtClean="0"/>
              <a:t>“Move over, Hollywood. Step aside, frozen pizza industry. </a:t>
            </a:r>
            <a:r>
              <a:rPr lang="en-GB" b="1" dirty="0" smtClean="0"/>
              <a:t>Video Games (including Mobile) are the big earner on the block</a:t>
            </a:r>
            <a:r>
              <a:rPr lang="en-GB" dirty="0" smtClean="0"/>
              <a:t>, a forecast report from technology advisory firm Gartner Inc. suggests. Gartner says video games will pull in $74 billion this year alone (2011) and are projected to rake in a staggering $115 billion a year by 2015, thanks in large part to mobile gaming.” (1)</a:t>
            </a:r>
            <a:endParaRPr lang="en-GB" dirty="0"/>
          </a:p>
        </p:txBody>
      </p:sp>
      <p:sp>
        <p:nvSpPr>
          <p:cNvPr id="3" name="Title 2"/>
          <p:cNvSpPr>
            <a:spLocks noGrp="1"/>
          </p:cNvSpPr>
          <p:nvPr>
            <p:ph type="title"/>
          </p:nvPr>
        </p:nvSpPr>
        <p:spPr/>
        <p:txBody>
          <a:bodyPr/>
          <a:lstStyle/>
          <a:p>
            <a:r>
              <a:rPr lang="en-GB" dirty="0" smtClean="0"/>
              <a:t>Gaming industry</a:t>
            </a:r>
            <a:endParaRPr lang="en-GB" dirty="0"/>
          </a:p>
        </p:txBody>
      </p:sp>
      <p:sp>
        <p:nvSpPr>
          <p:cNvPr id="6" name="TextBox 5"/>
          <p:cNvSpPr txBox="1"/>
          <p:nvPr/>
        </p:nvSpPr>
        <p:spPr>
          <a:xfrm>
            <a:off x="35496" y="6567155"/>
            <a:ext cx="8964488" cy="246221"/>
          </a:xfrm>
          <a:prstGeom prst="rect">
            <a:avLst/>
          </a:prstGeom>
          <a:noFill/>
        </p:spPr>
        <p:txBody>
          <a:bodyPr wrap="square" rtlCol="0">
            <a:spAutoFit/>
          </a:bodyPr>
          <a:lstStyle/>
          <a:p>
            <a:r>
              <a:rPr lang="en-GB" sz="1000" dirty="0" smtClean="0"/>
              <a:t>(1) </a:t>
            </a:r>
            <a:r>
              <a:rPr lang="en-GB" sz="1000" dirty="0" smtClean="0">
                <a:hlinkClick r:id="rId2"/>
              </a:rPr>
              <a:t>http://www.joystiq.com/2011/07/05/report-game-industry-worth-74-billion-in-2011/</a:t>
            </a:r>
            <a:r>
              <a:rPr lang="en-GB" sz="1000" dirty="0" smtClean="0"/>
              <a:t> </a:t>
            </a:r>
            <a:endParaRPr lang="en-GB" sz="1000" dirty="0"/>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"As the popularity of </a:t>
            </a:r>
            <a:r>
              <a:rPr lang="en-GB" b="1" dirty="0" smtClean="0"/>
              <a:t>smartphones</a:t>
            </a:r>
            <a:r>
              <a:rPr lang="en-GB" dirty="0" smtClean="0"/>
              <a:t> and </a:t>
            </a:r>
            <a:r>
              <a:rPr lang="en-GB" b="1" dirty="0" smtClean="0"/>
              <a:t>tablets</a:t>
            </a:r>
            <a:r>
              <a:rPr lang="en-GB" dirty="0" smtClean="0"/>
              <a:t> continues to expand, gaming will remain a key component in the use of these devices," said principal research analyst </a:t>
            </a:r>
            <a:r>
              <a:rPr lang="en-GB" dirty="0" err="1" smtClean="0"/>
              <a:t>Tuong</a:t>
            </a:r>
            <a:r>
              <a:rPr lang="en-GB" dirty="0" smtClean="0"/>
              <a:t> Nguyen. </a:t>
            </a:r>
          </a:p>
        </p:txBody>
      </p:sp>
      <p:sp>
        <p:nvSpPr>
          <p:cNvPr id="3" name="Title 2"/>
          <p:cNvSpPr>
            <a:spLocks noGrp="1"/>
          </p:cNvSpPr>
          <p:nvPr>
            <p:ph type="title"/>
          </p:nvPr>
        </p:nvSpPr>
        <p:spPr/>
        <p:txBody>
          <a:bodyPr/>
          <a:lstStyle/>
          <a:p>
            <a:r>
              <a:rPr lang="en-GB" dirty="0" smtClean="0"/>
              <a:t>Gaming industry</a:t>
            </a:r>
            <a:endParaRPr lang="en-GB" dirty="0"/>
          </a:p>
        </p:txBody>
      </p:sp>
      <p:pic>
        <p:nvPicPr>
          <p:cNvPr id="7" name="Picture 4" descr="C:\Users\James Williams\AppData\Local\Microsoft\Windows\Temporary Internet Files\Content.IE5\R3AOYA3N\MC900433826[1].png"/>
          <p:cNvPicPr>
            <a:picLocks noChangeAspect="1" noChangeArrowheads="1"/>
          </p:cNvPicPr>
          <p:nvPr/>
        </p:nvPicPr>
        <p:blipFill>
          <a:blip r:embed="rId2" cstate="print"/>
          <a:srcRect/>
          <a:stretch>
            <a:fillRect/>
          </a:stretch>
        </p:blipFill>
        <p:spPr bwMode="auto">
          <a:xfrm>
            <a:off x="5148064" y="3861048"/>
            <a:ext cx="1828572" cy="1828572"/>
          </a:xfrm>
          <a:prstGeom prst="rect">
            <a:avLst/>
          </a:prstGeom>
          <a:noFill/>
        </p:spPr>
      </p:pic>
      <p:sp>
        <p:nvSpPr>
          <p:cNvPr id="8" name="TextBox 7"/>
          <p:cNvSpPr txBox="1"/>
          <p:nvPr/>
        </p:nvSpPr>
        <p:spPr>
          <a:xfrm>
            <a:off x="35496" y="6567155"/>
            <a:ext cx="8964488" cy="246221"/>
          </a:xfrm>
          <a:prstGeom prst="rect">
            <a:avLst/>
          </a:prstGeom>
          <a:noFill/>
        </p:spPr>
        <p:txBody>
          <a:bodyPr wrap="square" rtlCol="0">
            <a:spAutoFit/>
          </a:bodyPr>
          <a:lstStyle/>
          <a:p>
            <a:r>
              <a:rPr lang="en-GB" sz="1000" dirty="0" smtClean="0"/>
              <a:t>(1) </a:t>
            </a:r>
            <a:r>
              <a:rPr lang="en-GB" sz="1000" dirty="0" smtClean="0">
                <a:hlinkClick r:id="rId3"/>
              </a:rPr>
              <a:t>http://www.joystiq.com/2011/07/05/report-game-industry-worth-74-billion-in-2011/</a:t>
            </a:r>
            <a:r>
              <a:rPr lang="en-GB" sz="1000" dirty="0" smtClean="0"/>
              <a:t> </a:t>
            </a:r>
            <a:endParaRPr lang="en-GB" sz="1000" dirty="0"/>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5116024"/>
          </a:xfrm>
        </p:spPr>
        <p:txBody>
          <a:bodyPr>
            <a:normAutofit fontScale="70000" lnSpcReduction="20000"/>
          </a:bodyPr>
          <a:lstStyle/>
          <a:p>
            <a:r>
              <a:rPr lang="en-GB" dirty="0" smtClean="0"/>
              <a:t>Game producers can charge to purchase a game e.g. Retail from stores or online from digital stores such as iTunes or Google Play to download.</a:t>
            </a:r>
          </a:p>
          <a:p>
            <a:r>
              <a:rPr lang="en-GB" dirty="0" smtClean="0"/>
              <a:t>Next, you can also purchase in-game items or Virtual currency to purchase  in-game items e.g. </a:t>
            </a:r>
            <a:r>
              <a:rPr lang="en-GB" dirty="0" smtClean="0">
                <a:hlinkClick r:id="rId2"/>
              </a:rPr>
              <a:t>Ncoins</a:t>
            </a:r>
            <a:r>
              <a:rPr lang="en-GB" dirty="0" smtClean="0"/>
              <a:t>.</a:t>
            </a:r>
          </a:p>
          <a:p>
            <a:r>
              <a:rPr lang="en-GB" dirty="0" smtClean="0"/>
              <a:t>You can also pay to play the Game on-line e.g. MMO. Essentially you pay to play the game on the Game producers Server.</a:t>
            </a:r>
          </a:p>
          <a:p>
            <a:r>
              <a:rPr lang="en-GB" dirty="0" smtClean="0"/>
              <a:t>Video Game Publishers have been publishing more Games online in addition to or instead of traditional CD Video Games. You simply download the </a:t>
            </a:r>
            <a:r>
              <a:rPr lang="en-GB" dirty="0" smtClean="0">
                <a:hlinkClick r:id="rId3"/>
              </a:rPr>
              <a:t>client application </a:t>
            </a:r>
            <a:r>
              <a:rPr lang="en-GB" dirty="0" smtClean="0"/>
              <a:t>and away you go ;-). E.g. MMO or MMOGs </a:t>
            </a:r>
            <a:r>
              <a:rPr lang="en-GB" b="1" dirty="0" smtClean="0"/>
              <a:t>Massively Multiplayer Online game</a:t>
            </a:r>
            <a:r>
              <a:rPr lang="en-GB" dirty="0" smtClean="0"/>
              <a:t> or the massively multiplayer online role-playing games (MMORPG) e.g. </a:t>
            </a:r>
            <a:r>
              <a:rPr lang="en-GB" dirty="0" err="1" smtClean="0"/>
              <a:t>WoW</a:t>
            </a:r>
            <a:r>
              <a:rPr lang="en-GB" dirty="0" smtClean="0"/>
              <a:t> World of </a:t>
            </a:r>
            <a:r>
              <a:rPr lang="en-GB" dirty="0" err="1" smtClean="0"/>
              <a:t>WarCraft</a:t>
            </a:r>
            <a:r>
              <a:rPr lang="en-GB" dirty="0" smtClean="0"/>
              <a:t> or </a:t>
            </a:r>
            <a:r>
              <a:rPr lang="en-GB" b="1" dirty="0" err="1" smtClean="0"/>
              <a:t>Aion</a:t>
            </a:r>
            <a:r>
              <a:rPr lang="en-GB" b="1" dirty="0" smtClean="0"/>
              <a:t> Ascension </a:t>
            </a:r>
            <a:r>
              <a:rPr lang="en-GB" dirty="0" smtClean="0"/>
              <a:t>(Now Free to play) have been very popular. </a:t>
            </a:r>
          </a:p>
          <a:p>
            <a:r>
              <a:rPr lang="en-GB" dirty="0" smtClean="0"/>
              <a:t>With improving technology MMOGs can now also be played from a handheld device smart-phone or tablet.</a:t>
            </a:r>
          </a:p>
          <a:p>
            <a:r>
              <a:rPr lang="en-GB" dirty="0" smtClean="0"/>
              <a:t>Each On-line Game will have it’s own website, Social Community and e-Commerce Store selling Game upgrade items and Branded merchandise. Items are also sold on e.g. Amazon etc... Example: </a:t>
            </a:r>
            <a:r>
              <a:rPr lang="en-GB" dirty="0" smtClean="0">
                <a:hlinkClick r:id="rId4"/>
              </a:rPr>
              <a:t>Plants </a:t>
            </a:r>
            <a:r>
              <a:rPr lang="en-GB" dirty="0" err="1" smtClean="0">
                <a:hlinkClick r:id="rId4"/>
              </a:rPr>
              <a:t>v’s</a:t>
            </a:r>
            <a:r>
              <a:rPr lang="en-GB" dirty="0" smtClean="0">
                <a:hlinkClick r:id="rId4"/>
              </a:rPr>
              <a:t> Zombies store</a:t>
            </a:r>
            <a:r>
              <a:rPr lang="en-GB" dirty="0" smtClean="0"/>
              <a:t>.</a:t>
            </a:r>
          </a:p>
          <a:p>
            <a:r>
              <a:rPr lang="en-GB" dirty="0" err="1" smtClean="0"/>
              <a:t>Bg</a:t>
            </a:r>
            <a:r>
              <a:rPr lang="en-GB" dirty="0" smtClean="0"/>
              <a:t>: Example Game Business Model: </a:t>
            </a:r>
            <a:r>
              <a:rPr lang="en-GB" dirty="0" smtClean="0">
                <a:hlinkClick r:id="rId5"/>
              </a:rPr>
              <a:t>WildStar</a:t>
            </a:r>
            <a:r>
              <a:rPr lang="en-GB" dirty="0" smtClean="0"/>
              <a:t>.</a:t>
            </a:r>
          </a:p>
          <a:p>
            <a:r>
              <a:rPr lang="en-GB" dirty="0" smtClean="0"/>
              <a:t>For more information please </a:t>
            </a:r>
            <a:r>
              <a:rPr lang="en-GB" dirty="0" smtClean="0">
                <a:hlinkClick r:id="rId6"/>
              </a:rPr>
              <a:t>click-here</a:t>
            </a:r>
            <a:r>
              <a:rPr lang="en-GB" dirty="0" smtClean="0"/>
              <a:t>.</a:t>
            </a:r>
          </a:p>
        </p:txBody>
      </p:sp>
      <p:sp>
        <p:nvSpPr>
          <p:cNvPr id="3" name="Title 2"/>
          <p:cNvSpPr>
            <a:spLocks noGrp="1"/>
          </p:cNvSpPr>
          <p:nvPr>
            <p:ph type="title"/>
          </p:nvPr>
        </p:nvSpPr>
        <p:spPr/>
        <p:txBody>
          <a:bodyPr>
            <a:normAutofit/>
          </a:bodyPr>
          <a:lstStyle/>
          <a:p>
            <a:r>
              <a:rPr lang="en-GB" dirty="0" smtClean="0"/>
              <a:t>Video Game E-Commerce</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err="1" smtClean="0"/>
              <a:t>Aion</a:t>
            </a:r>
            <a:r>
              <a:rPr lang="en-GB" dirty="0" smtClean="0"/>
              <a:t> Ascension was created by </a:t>
            </a:r>
            <a:r>
              <a:rPr lang="en-GB" b="1" dirty="0" smtClean="0"/>
              <a:t>NCSOFT</a:t>
            </a:r>
            <a:r>
              <a:rPr lang="en-GB" dirty="0" smtClean="0"/>
              <a:t> a South Korea-based online, video and mobile game development company est. In 1997.</a:t>
            </a:r>
          </a:p>
          <a:p>
            <a:r>
              <a:rPr lang="en-GB" dirty="0" smtClean="0"/>
              <a:t>In February 2012, AION has been switched from a </a:t>
            </a:r>
            <a:r>
              <a:rPr lang="en-GB" b="1" dirty="0" smtClean="0"/>
              <a:t>subscription-based-system</a:t>
            </a:r>
            <a:r>
              <a:rPr lang="en-GB" dirty="0" smtClean="0"/>
              <a:t> to the </a:t>
            </a:r>
            <a:r>
              <a:rPr lang="en-GB" b="1" dirty="0" smtClean="0"/>
              <a:t>free-to-play model</a:t>
            </a:r>
            <a:r>
              <a:rPr lang="en-GB" dirty="0" smtClean="0"/>
              <a:t>. </a:t>
            </a:r>
            <a:r>
              <a:rPr lang="en-GB" sz="900" dirty="0" smtClean="0"/>
              <a:t>(1)</a:t>
            </a:r>
          </a:p>
          <a:p>
            <a:r>
              <a:rPr lang="en-GB" dirty="0" smtClean="0"/>
              <a:t>This switch spares your wallet from the start: there are no monthly charges or costs for registration and the game client.</a:t>
            </a:r>
          </a:p>
          <a:p>
            <a:r>
              <a:rPr lang="en-GB" dirty="0" smtClean="0"/>
              <a:t>For new players there are only a few limitations, that concern trading and chat amongst others. </a:t>
            </a:r>
          </a:p>
          <a:p>
            <a:r>
              <a:rPr lang="en-GB" dirty="0" smtClean="0"/>
              <a:t>You can always upgrade your account and enjoy AION in its full extent: with a </a:t>
            </a:r>
            <a:r>
              <a:rPr lang="en-GB" dirty="0" smtClean="0">
                <a:hlinkClick r:id="rId3"/>
              </a:rPr>
              <a:t>Gold Pack</a:t>
            </a:r>
            <a:r>
              <a:rPr lang="en-GB" dirty="0" smtClean="0"/>
              <a:t> (9.99 pm) you unlock full functionality.</a:t>
            </a:r>
            <a:endParaRPr lang="en-GB" dirty="0"/>
          </a:p>
        </p:txBody>
      </p:sp>
      <p:sp>
        <p:nvSpPr>
          <p:cNvPr id="3" name="Title 2"/>
          <p:cNvSpPr>
            <a:spLocks noGrp="1"/>
          </p:cNvSpPr>
          <p:nvPr>
            <p:ph type="title"/>
          </p:nvPr>
        </p:nvSpPr>
        <p:spPr/>
        <p:txBody>
          <a:bodyPr/>
          <a:lstStyle/>
          <a:p>
            <a:r>
              <a:rPr lang="en-GB" dirty="0" smtClean="0"/>
              <a:t>MMO: </a:t>
            </a:r>
            <a:r>
              <a:rPr lang="en-GB" dirty="0" err="1" smtClean="0"/>
              <a:t>Aion</a:t>
            </a:r>
            <a:r>
              <a:rPr lang="en-GB" dirty="0" smtClean="0"/>
              <a:t> Ascension</a:t>
            </a:r>
            <a:endParaRPr lang="en-GB" dirty="0"/>
          </a:p>
        </p:txBody>
      </p:sp>
      <p:sp>
        <p:nvSpPr>
          <p:cNvPr id="4" name="TextBox 3"/>
          <p:cNvSpPr txBox="1"/>
          <p:nvPr/>
        </p:nvSpPr>
        <p:spPr>
          <a:xfrm>
            <a:off x="251520" y="6669360"/>
            <a:ext cx="5219699" cy="215444"/>
          </a:xfrm>
          <a:prstGeom prst="rect">
            <a:avLst/>
          </a:prstGeom>
          <a:noFill/>
        </p:spPr>
        <p:txBody>
          <a:bodyPr wrap="none" rtlCol="0">
            <a:spAutoFit/>
          </a:bodyPr>
          <a:lstStyle/>
          <a:p>
            <a:r>
              <a:rPr lang="en-GB" sz="800" dirty="0" smtClean="0"/>
              <a:t>(1) </a:t>
            </a:r>
            <a:r>
              <a:rPr lang="en-GB" sz="800" dirty="0" smtClean="0">
                <a:hlinkClick r:id="rId4"/>
              </a:rPr>
              <a:t>http://en.aion.gameforge.com/website/free2play/;jsessionid=187664f9848c08e8f2e22fcf63fd</a:t>
            </a:r>
            <a:r>
              <a:rPr lang="en-GB" sz="800" dirty="0" smtClean="0"/>
              <a:t> </a:t>
            </a:r>
            <a:endParaRPr lang="en-GB" sz="8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Other examples include </a:t>
            </a:r>
            <a:r>
              <a:rPr lang="en-GB" b="1" dirty="0" smtClean="0"/>
              <a:t>Xbox Live Gold </a:t>
            </a:r>
            <a:r>
              <a:rPr lang="en-GB" dirty="0" smtClean="0"/>
              <a:t>e.g. 12 month subscription </a:t>
            </a:r>
            <a:r>
              <a:rPr lang="en-GB" dirty="0" smtClean="0">
                <a:hlinkClick r:id="rId2"/>
              </a:rPr>
              <a:t>£38.99</a:t>
            </a:r>
            <a:r>
              <a:rPr lang="en-GB" dirty="0" smtClean="0"/>
              <a:t>.</a:t>
            </a:r>
          </a:p>
        </p:txBody>
      </p:sp>
      <p:sp>
        <p:nvSpPr>
          <p:cNvPr id="3" name="Title 2"/>
          <p:cNvSpPr>
            <a:spLocks noGrp="1"/>
          </p:cNvSpPr>
          <p:nvPr>
            <p:ph type="title"/>
          </p:nvPr>
        </p:nvSpPr>
        <p:spPr/>
        <p:txBody>
          <a:bodyPr/>
          <a:lstStyle/>
          <a:p>
            <a:r>
              <a:rPr lang="en-GB" dirty="0" smtClean="0"/>
              <a:t>Online Game Subscriptions</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b="1" dirty="0" smtClean="0"/>
              <a:t>Mobile games </a:t>
            </a:r>
            <a:r>
              <a:rPr lang="en-GB" dirty="0" smtClean="0"/>
              <a:t>are the most downloaded application category across most application stores. </a:t>
            </a:r>
          </a:p>
          <a:p>
            <a:r>
              <a:rPr lang="en-GB" dirty="0" smtClean="0"/>
              <a:t>Mobile gaming will continue to thrive as more consumers expand their use of new and innovative portable devices. </a:t>
            </a:r>
            <a:r>
              <a:rPr lang="en-GB" sz="1300" dirty="0" smtClean="0"/>
              <a:t>(1)</a:t>
            </a:r>
          </a:p>
          <a:p>
            <a:endParaRPr lang="en-GB" dirty="0" smtClean="0"/>
          </a:p>
          <a:p>
            <a:endParaRPr lang="en-GB" dirty="0" smtClean="0"/>
          </a:p>
          <a:p>
            <a:endParaRPr lang="en-GB" dirty="0" smtClean="0"/>
          </a:p>
          <a:p>
            <a:endParaRPr lang="en-GB" dirty="0" smtClean="0"/>
          </a:p>
          <a:p>
            <a:endParaRPr lang="en-GB" dirty="0" smtClean="0"/>
          </a:p>
          <a:p>
            <a:r>
              <a:rPr lang="en-GB" sz="1200" dirty="0" smtClean="0"/>
              <a:t>Full market report: </a:t>
            </a:r>
            <a:r>
              <a:rPr lang="en-GB" sz="1200" dirty="0" smtClean="0">
                <a:hlinkClick r:id="rId2"/>
              </a:rPr>
              <a:t>Market Trends: Gaming Ecosystem</a:t>
            </a:r>
            <a:endParaRPr lang="en-GB" sz="1200" dirty="0" smtClean="0"/>
          </a:p>
          <a:p>
            <a:endParaRPr lang="en-GB" dirty="0"/>
          </a:p>
        </p:txBody>
      </p:sp>
      <p:sp>
        <p:nvSpPr>
          <p:cNvPr id="3" name="Title 2"/>
          <p:cNvSpPr>
            <a:spLocks noGrp="1"/>
          </p:cNvSpPr>
          <p:nvPr>
            <p:ph type="title"/>
          </p:nvPr>
        </p:nvSpPr>
        <p:spPr/>
        <p:txBody>
          <a:bodyPr/>
          <a:lstStyle/>
          <a:p>
            <a:r>
              <a:rPr lang="en-GB" dirty="0" smtClean="0"/>
              <a:t>Mobile Gaming industry</a:t>
            </a:r>
            <a:endParaRPr lang="en-GB" dirty="0"/>
          </a:p>
        </p:txBody>
      </p:sp>
      <p:pic>
        <p:nvPicPr>
          <p:cNvPr id="7170" name="Picture 2" descr="C:\Users\James Williams\AppData\Local\Microsoft\Windows\Temporary Internet Files\Content.IE5\334DQBRT\MC900441334[1].png"/>
          <p:cNvPicPr>
            <a:picLocks noChangeAspect="1" noChangeArrowheads="1"/>
          </p:cNvPicPr>
          <p:nvPr/>
        </p:nvPicPr>
        <p:blipFill>
          <a:blip r:embed="rId3" cstate="print"/>
          <a:srcRect/>
          <a:stretch>
            <a:fillRect/>
          </a:stretch>
        </p:blipFill>
        <p:spPr bwMode="auto">
          <a:xfrm>
            <a:off x="4716016" y="3140968"/>
            <a:ext cx="2743200" cy="2743200"/>
          </a:xfrm>
          <a:prstGeom prst="rect">
            <a:avLst/>
          </a:prstGeom>
          <a:noFill/>
        </p:spPr>
      </p:pic>
      <p:sp>
        <p:nvSpPr>
          <p:cNvPr id="6" name="TextBox 5"/>
          <p:cNvSpPr txBox="1"/>
          <p:nvPr/>
        </p:nvSpPr>
        <p:spPr>
          <a:xfrm>
            <a:off x="35496" y="6567155"/>
            <a:ext cx="8964488" cy="246221"/>
          </a:xfrm>
          <a:prstGeom prst="rect">
            <a:avLst/>
          </a:prstGeom>
          <a:noFill/>
        </p:spPr>
        <p:txBody>
          <a:bodyPr wrap="square" rtlCol="0">
            <a:spAutoFit/>
          </a:bodyPr>
          <a:lstStyle/>
          <a:p>
            <a:r>
              <a:rPr lang="en-GB" sz="1000" dirty="0" smtClean="0"/>
              <a:t>(1) </a:t>
            </a:r>
            <a:r>
              <a:rPr lang="en-GB" sz="1000" dirty="0" smtClean="0">
                <a:hlinkClick r:id="rId4"/>
              </a:rPr>
              <a:t>http://www.joystiq.com/2011/07/05/report-game-industry-worth-74-billion-in-2011/</a:t>
            </a:r>
            <a:r>
              <a:rPr lang="en-GB" sz="1000" dirty="0" smtClean="0"/>
              <a:t> </a:t>
            </a:r>
            <a:endParaRPr lang="en-GB" sz="10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Today’s Computers owe many advancements and innovations to the game industry:</a:t>
            </a:r>
          </a:p>
          <a:p>
            <a:pPr lvl="1"/>
            <a:r>
              <a:rPr lang="en-GB" dirty="0" smtClean="0"/>
              <a:t>sound cards</a:t>
            </a:r>
          </a:p>
          <a:p>
            <a:pPr lvl="1"/>
            <a:r>
              <a:rPr lang="en-GB" dirty="0" smtClean="0"/>
              <a:t>graphics cards</a:t>
            </a:r>
          </a:p>
          <a:p>
            <a:pPr lvl="1"/>
            <a:r>
              <a:rPr lang="en-GB" dirty="0" smtClean="0"/>
              <a:t>3D graphic accelerators</a:t>
            </a:r>
          </a:p>
          <a:p>
            <a:pPr lvl="1"/>
            <a:r>
              <a:rPr lang="en-GB" dirty="0" smtClean="0"/>
              <a:t>CD and DVD drives </a:t>
            </a:r>
          </a:p>
          <a:p>
            <a:pPr lvl="1"/>
            <a:endParaRPr lang="en-GB" dirty="0" smtClean="0"/>
          </a:p>
          <a:p>
            <a:r>
              <a:rPr lang="en-GB" dirty="0" smtClean="0"/>
              <a:t>Are a few of the enhancements that make computers what they are today.</a:t>
            </a:r>
          </a:p>
        </p:txBody>
      </p:sp>
      <p:sp>
        <p:nvSpPr>
          <p:cNvPr id="3" name="Title 2"/>
          <p:cNvSpPr>
            <a:spLocks noGrp="1"/>
          </p:cNvSpPr>
          <p:nvPr>
            <p:ph type="title"/>
          </p:nvPr>
        </p:nvSpPr>
        <p:spPr/>
        <p:txBody>
          <a:bodyPr>
            <a:normAutofit fontScale="90000"/>
          </a:bodyPr>
          <a:lstStyle/>
          <a:p>
            <a:r>
              <a:rPr lang="en-GB" dirty="0" smtClean="0"/>
              <a:t>Fun &amp; Games: Evolution of Computing</a:t>
            </a:r>
            <a:endParaRPr lang="en-GB" dirty="0"/>
          </a:p>
        </p:txBody>
      </p:sp>
      <p:pic>
        <p:nvPicPr>
          <p:cNvPr id="8195" name="Picture 3" descr="C:\Users\James Williams\AppData\Local\Microsoft\Windows\Temporary Internet Files\Content.IE5\R3AOYA3N\MC900391652[1].wmf"/>
          <p:cNvPicPr>
            <a:picLocks noChangeAspect="1" noChangeArrowheads="1"/>
          </p:cNvPicPr>
          <p:nvPr/>
        </p:nvPicPr>
        <p:blipFill>
          <a:blip r:embed="rId2" cstate="print"/>
          <a:srcRect/>
          <a:stretch>
            <a:fillRect/>
          </a:stretch>
        </p:blipFill>
        <p:spPr bwMode="auto">
          <a:xfrm>
            <a:off x="6804248" y="4797152"/>
            <a:ext cx="1805940" cy="1824228"/>
          </a:xfrm>
          <a:prstGeom prst="rect">
            <a:avLst/>
          </a:prstGeom>
          <a:noFill/>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Modern games </a:t>
            </a:r>
            <a:r>
              <a:rPr lang="en-GB" dirty="0" smtClean="0"/>
              <a:t>are among the most demanding of applications on PC resources.</a:t>
            </a:r>
          </a:p>
          <a:p>
            <a:r>
              <a:rPr lang="en-GB" b="1" dirty="0" smtClean="0"/>
              <a:t>Many gamers </a:t>
            </a:r>
            <a:r>
              <a:rPr lang="en-GB" dirty="0" smtClean="0"/>
              <a:t>require the most high-powered computers.</a:t>
            </a:r>
          </a:p>
          <a:p>
            <a:r>
              <a:rPr lang="en-GB" dirty="0" smtClean="0"/>
              <a:t>Thus, </a:t>
            </a:r>
            <a:r>
              <a:rPr lang="en-GB" b="1" dirty="0" smtClean="0"/>
              <a:t>CPU development </a:t>
            </a:r>
            <a:r>
              <a:rPr lang="en-GB" dirty="0" smtClean="0"/>
              <a:t>is partly due to this industry </a:t>
            </a:r>
            <a:r>
              <a:rPr lang="en-GB" dirty="0" err="1" smtClean="0"/>
              <a:t>whos</a:t>
            </a:r>
            <a:r>
              <a:rPr lang="en-GB" dirty="0" smtClean="0"/>
              <a:t> games demand faster processors than business or personal applications.</a:t>
            </a:r>
            <a:endParaRPr lang="en-GB" dirty="0"/>
          </a:p>
        </p:txBody>
      </p:sp>
      <p:sp>
        <p:nvSpPr>
          <p:cNvPr id="3" name="Title 2"/>
          <p:cNvSpPr>
            <a:spLocks noGrp="1"/>
          </p:cNvSpPr>
          <p:nvPr>
            <p:ph type="title"/>
          </p:nvPr>
        </p:nvSpPr>
        <p:spPr/>
        <p:txBody>
          <a:bodyPr/>
          <a:lstStyle/>
          <a:p>
            <a:r>
              <a:rPr lang="en-GB" dirty="0" smtClean="0"/>
              <a:t>Evolution of Computing</a:t>
            </a:r>
            <a:endParaRPr lang="en-GB" dirty="0"/>
          </a:p>
        </p:txBody>
      </p:sp>
      <p:pic>
        <p:nvPicPr>
          <p:cNvPr id="1027" name="Picture 3" descr="C:\Users\Pamela\AppData\Local\Microsoft\Windows\Temporary Internet Files\Content.IE5\57BTOVYG\MC900312456[1].wmf"/>
          <p:cNvPicPr>
            <a:picLocks noChangeAspect="1" noChangeArrowheads="1"/>
          </p:cNvPicPr>
          <p:nvPr/>
        </p:nvPicPr>
        <p:blipFill>
          <a:blip r:embed="rId2" cstate="print"/>
          <a:srcRect/>
          <a:stretch>
            <a:fillRect/>
          </a:stretch>
        </p:blipFill>
        <p:spPr bwMode="auto">
          <a:xfrm>
            <a:off x="6516216" y="4509120"/>
            <a:ext cx="1334110" cy="1815084"/>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7504" y="1268760"/>
            <a:ext cx="9036496" cy="4827992"/>
          </a:xfrm>
        </p:spPr>
        <p:txBody>
          <a:bodyPr>
            <a:noAutofit/>
          </a:bodyPr>
          <a:lstStyle/>
          <a:p>
            <a:r>
              <a:rPr lang="en-GB" sz="2100" dirty="0" smtClean="0"/>
              <a:t>The business model has been in use for software since the 1980s, particularly in the form of demo, </a:t>
            </a:r>
            <a:r>
              <a:rPr lang="en-GB" sz="2100" dirty="0" err="1" smtClean="0"/>
              <a:t>lite</a:t>
            </a:r>
            <a:r>
              <a:rPr lang="en-GB" sz="2100" dirty="0" smtClean="0"/>
              <a:t> (feature-</a:t>
            </a:r>
            <a:r>
              <a:rPr lang="en-GB" sz="2100" dirty="0" err="1" smtClean="0"/>
              <a:t>lite</a:t>
            </a:r>
            <a:r>
              <a:rPr lang="en-GB" sz="2100" dirty="0" smtClean="0"/>
              <a:t>), trial (time-limited) versions or Capacity limited e.g. SQL Server Express, which is restricted to databases of 10GB.</a:t>
            </a:r>
          </a:p>
          <a:p>
            <a:r>
              <a:rPr lang="en-GB" sz="2100" dirty="0" smtClean="0"/>
              <a:t>When Google was born, it really opened the culture of Apps for free.</a:t>
            </a:r>
          </a:p>
          <a:p>
            <a:r>
              <a:rPr lang="en-GB" sz="2100" dirty="0" smtClean="0"/>
              <a:t>In 2009, </a:t>
            </a:r>
            <a:r>
              <a:rPr lang="en-GB" sz="2100" b="1" dirty="0" smtClean="0"/>
              <a:t>Chris Anderson</a:t>
            </a:r>
            <a:r>
              <a:rPr lang="en-GB" sz="2100" dirty="0" smtClean="0"/>
              <a:t> published the book </a:t>
            </a:r>
            <a:r>
              <a:rPr lang="en-GB" sz="2100" b="1" dirty="0" smtClean="0">
                <a:hlinkClick r:id="rId2"/>
              </a:rPr>
              <a:t>Free</a:t>
            </a:r>
            <a:r>
              <a:rPr lang="en-GB" sz="2100" dirty="0" smtClean="0"/>
              <a:t>, which examines the popularity of this business model. </a:t>
            </a:r>
          </a:p>
          <a:p>
            <a:r>
              <a:rPr lang="en-GB" sz="2100" dirty="0" smtClean="0"/>
              <a:t>It is also often used by </a:t>
            </a:r>
            <a:r>
              <a:rPr lang="en-GB" sz="2100" b="1" dirty="0" smtClean="0"/>
              <a:t>Web</a:t>
            </a:r>
            <a:r>
              <a:rPr lang="en-GB" sz="2100" dirty="0" smtClean="0"/>
              <a:t> Companies such as </a:t>
            </a:r>
            <a:r>
              <a:rPr lang="en-GB" sz="2100" b="1" dirty="0" err="1" smtClean="0"/>
              <a:t>Wordpress</a:t>
            </a:r>
            <a:r>
              <a:rPr lang="en-GB" sz="2100" dirty="0" smtClean="0"/>
              <a:t>, </a:t>
            </a:r>
            <a:r>
              <a:rPr lang="en-GB" sz="2100" b="1" dirty="0" err="1" smtClean="0"/>
              <a:t>Linkedin</a:t>
            </a:r>
            <a:r>
              <a:rPr lang="en-GB" sz="2100" dirty="0" smtClean="0"/>
              <a:t> and many more.</a:t>
            </a:r>
          </a:p>
          <a:p>
            <a:r>
              <a:rPr lang="en-GB" sz="2100" dirty="0" smtClean="0"/>
              <a:t>Revenue streams for </a:t>
            </a:r>
            <a:r>
              <a:rPr lang="en-GB" sz="2100" dirty="0" err="1" smtClean="0"/>
              <a:t>Freemium</a:t>
            </a:r>
            <a:r>
              <a:rPr lang="en-GB" sz="2100" dirty="0" smtClean="0"/>
              <a:t> Apps include:</a:t>
            </a:r>
          </a:p>
          <a:p>
            <a:pPr lvl="1"/>
            <a:r>
              <a:rPr lang="en-GB" sz="2100" dirty="0" smtClean="0"/>
              <a:t>Advertising</a:t>
            </a:r>
          </a:p>
          <a:p>
            <a:pPr lvl="1"/>
            <a:r>
              <a:rPr lang="en-GB" sz="2000" b="1" dirty="0" smtClean="0"/>
              <a:t>in-app purchases</a:t>
            </a:r>
            <a:r>
              <a:rPr lang="en-GB" sz="2100" dirty="0" smtClean="0"/>
              <a:t>: additional features, add-ons, upgrade packs.</a:t>
            </a:r>
          </a:p>
          <a:p>
            <a:pPr lvl="1"/>
            <a:r>
              <a:rPr lang="en-GB" sz="2100" dirty="0" smtClean="0"/>
              <a:t>Purchase full version.</a:t>
            </a:r>
          </a:p>
          <a:p>
            <a:pPr lvl="1"/>
            <a:endParaRPr lang="en-GB" sz="2100" dirty="0" smtClean="0"/>
          </a:p>
        </p:txBody>
      </p:sp>
      <p:sp>
        <p:nvSpPr>
          <p:cNvPr id="3" name="Title 2"/>
          <p:cNvSpPr>
            <a:spLocks noGrp="1"/>
          </p:cNvSpPr>
          <p:nvPr>
            <p:ph type="title"/>
          </p:nvPr>
        </p:nvSpPr>
        <p:spPr/>
        <p:txBody>
          <a:bodyPr/>
          <a:lstStyle/>
          <a:p>
            <a:r>
              <a:rPr lang="en-GB" dirty="0" err="1" smtClean="0"/>
              <a:t>Freemium</a:t>
            </a:r>
            <a:r>
              <a:rPr lang="en-GB" dirty="0" smtClean="0"/>
              <a:t> Model</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7504" y="1196752"/>
            <a:ext cx="8784976" cy="4525963"/>
          </a:xfrm>
        </p:spPr>
        <p:txBody>
          <a:bodyPr/>
          <a:lstStyle/>
          <a:p>
            <a:r>
              <a:rPr lang="en-GB" dirty="0" smtClean="0"/>
              <a:t>Free-to-play can be used as a response to reduce </a:t>
            </a:r>
            <a:r>
              <a:rPr lang="en-GB" b="1" dirty="0" smtClean="0"/>
              <a:t>piracy </a:t>
            </a:r>
            <a:r>
              <a:rPr lang="en-GB" dirty="0" smtClean="0"/>
              <a:t>(game copying). Limited version of the game can be downloaded only.</a:t>
            </a:r>
          </a:p>
          <a:p>
            <a:r>
              <a:rPr lang="en-GB" dirty="0" smtClean="0"/>
              <a:t>In September 2012, all but two of the 50 </a:t>
            </a:r>
            <a:r>
              <a:rPr lang="en-GB" b="1" dirty="0" smtClean="0"/>
              <a:t>highest-grossing Apps </a:t>
            </a:r>
            <a:r>
              <a:rPr lang="en-GB" dirty="0" smtClean="0"/>
              <a:t>in the Games section of Apple's iTunes App Store supported </a:t>
            </a:r>
            <a:r>
              <a:rPr lang="en-GB" b="1" dirty="0" smtClean="0"/>
              <a:t>in-app purchases</a:t>
            </a:r>
            <a:r>
              <a:rPr lang="en-GB" dirty="0" smtClean="0"/>
              <a:t>.</a:t>
            </a:r>
          </a:p>
          <a:p>
            <a:r>
              <a:rPr lang="en-GB" b="1" dirty="0" smtClean="0"/>
              <a:t>In-App purchases </a:t>
            </a:r>
            <a:r>
              <a:rPr lang="en-GB" dirty="0" smtClean="0"/>
              <a:t>is</a:t>
            </a:r>
            <a:r>
              <a:rPr lang="en-GB" i="1" dirty="0" smtClean="0"/>
              <a:t> </a:t>
            </a:r>
            <a:r>
              <a:rPr lang="en-GB" dirty="0" smtClean="0"/>
              <a:t>a very substantial revenue stream for Game developers.</a:t>
            </a:r>
            <a:endParaRPr lang="en-GB" dirty="0"/>
          </a:p>
        </p:txBody>
      </p:sp>
      <p:sp>
        <p:nvSpPr>
          <p:cNvPr id="3" name="Title 2"/>
          <p:cNvSpPr>
            <a:spLocks noGrp="1"/>
          </p:cNvSpPr>
          <p:nvPr>
            <p:ph type="title"/>
          </p:nvPr>
        </p:nvSpPr>
        <p:spPr>
          <a:xfrm>
            <a:off x="457200" y="269776"/>
            <a:ext cx="8229600" cy="1070992"/>
          </a:xfrm>
        </p:spPr>
        <p:txBody>
          <a:bodyPr/>
          <a:lstStyle/>
          <a:p>
            <a:r>
              <a:rPr lang="en-GB" dirty="0" err="1" smtClean="0"/>
              <a:t>Freemium</a:t>
            </a:r>
            <a:r>
              <a:rPr lang="en-GB" dirty="0" smtClean="0"/>
              <a:t> Model</a:t>
            </a:r>
            <a:endParaRPr lang="en-GB" dirty="0"/>
          </a:p>
        </p:txBody>
      </p:sp>
      <p:sp>
        <p:nvSpPr>
          <p:cNvPr id="4" name="TextBox 3"/>
          <p:cNvSpPr txBox="1"/>
          <p:nvPr/>
        </p:nvSpPr>
        <p:spPr>
          <a:xfrm>
            <a:off x="0" y="6567155"/>
            <a:ext cx="8964488" cy="246221"/>
          </a:xfrm>
          <a:prstGeom prst="rect">
            <a:avLst/>
          </a:prstGeom>
          <a:noFill/>
        </p:spPr>
        <p:txBody>
          <a:bodyPr wrap="square" rtlCol="0">
            <a:spAutoFit/>
          </a:bodyPr>
          <a:lstStyle/>
          <a:p>
            <a:r>
              <a:rPr lang="en-GB" sz="1000" dirty="0" smtClean="0"/>
              <a:t>(1) </a:t>
            </a:r>
            <a:r>
              <a:rPr lang="en-GB" sz="1000" u="sng" dirty="0"/>
              <a:t>"</a:t>
            </a:r>
            <a:r>
              <a:rPr lang="en-GB" sz="1000" u="sng" dirty="0" err="1"/>
              <a:t>iOS</a:t>
            </a:r>
            <a:r>
              <a:rPr lang="en-GB" sz="1000" u="sng" dirty="0"/>
              <a:t> Game Developers Must Choose: Sell Digital Currency or Lose Money"</a:t>
            </a:r>
            <a:r>
              <a:rPr lang="en-GB" sz="1000" dirty="0"/>
              <a:t>. </a:t>
            </a:r>
            <a:r>
              <a:rPr lang="en-GB" sz="1000" i="1" dirty="0"/>
              <a:t>Wired</a:t>
            </a:r>
            <a:r>
              <a:rPr lang="en-GB" sz="1000" dirty="0"/>
              <a:t>. 26 September 2012. </a:t>
            </a:r>
          </a:p>
        </p:txBody>
      </p:sp>
      <p:pic>
        <p:nvPicPr>
          <p:cNvPr id="10242" name="Picture 2" descr="C:\Users\James Williams\AppData\Local\Microsoft\Windows\Temporary Internet Files\Content.IE5\81VZ3FP9\MC900104752[1].wmf"/>
          <p:cNvPicPr>
            <a:picLocks noChangeAspect="1" noChangeArrowheads="1"/>
          </p:cNvPicPr>
          <p:nvPr/>
        </p:nvPicPr>
        <p:blipFill>
          <a:blip r:embed="rId2" cstate="print"/>
          <a:srcRect/>
          <a:stretch>
            <a:fillRect/>
          </a:stretch>
        </p:blipFill>
        <p:spPr bwMode="auto">
          <a:xfrm>
            <a:off x="3563888" y="4797152"/>
            <a:ext cx="1748333" cy="1818742"/>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My Little Pony: Friendship Is Magic</a:t>
            </a:r>
            <a:r>
              <a:rPr lang="en-GB" dirty="0" smtClean="0"/>
              <a:t>, the player collects </a:t>
            </a:r>
            <a:r>
              <a:rPr lang="en-GB" b="1" dirty="0" smtClean="0"/>
              <a:t>in-game money </a:t>
            </a:r>
            <a:r>
              <a:rPr lang="en-GB" dirty="0" smtClean="0"/>
              <a:t>to buy ponies, houses, and other features from an in-game store to fill up a town. </a:t>
            </a:r>
          </a:p>
          <a:p>
            <a:r>
              <a:rPr lang="en-GB" dirty="0" smtClean="0"/>
              <a:t>While several of the purchases were optional, </a:t>
            </a:r>
            <a:r>
              <a:rPr lang="en-GB" b="1" dirty="0" smtClean="0"/>
              <a:t>a selected number of characters were required to be purchased </a:t>
            </a:r>
            <a:r>
              <a:rPr lang="en-GB" dirty="0" smtClean="0"/>
              <a:t>to complete the story line. (1)</a:t>
            </a:r>
            <a:endParaRPr lang="en-GB" dirty="0"/>
          </a:p>
        </p:txBody>
      </p:sp>
      <p:sp>
        <p:nvSpPr>
          <p:cNvPr id="3" name="Title 2"/>
          <p:cNvSpPr>
            <a:spLocks noGrp="1"/>
          </p:cNvSpPr>
          <p:nvPr>
            <p:ph type="title"/>
          </p:nvPr>
        </p:nvSpPr>
        <p:spPr/>
        <p:txBody>
          <a:bodyPr/>
          <a:lstStyle/>
          <a:p>
            <a:r>
              <a:rPr lang="en-GB" dirty="0" smtClean="0"/>
              <a:t>Example:</a:t>
            </a:r>
            <a:endParaRPr lang="en-GB" dirty="0"/>
          </a:p>
        </p:txBody>
      </p:sp>
      <p:sp>
        <p:nvSpPr>
          <p:cNvPr id="4" name="TextBox 3"/>
          <p:cNvSpPr txBox="1"/>
          <p:nvPr/>
        </p:nvSpPr>
        <p:spPr>
          <a:xfrm>
            <a:off x="35496" y="6567155"/>
            <a:ext cx="8712968" cy="246221"/>
          </a:xfrm>
          <a:prstGeom prst="rect">
            <a:avLst/>
          </a:prstGeom>
          <a:noFill/>
        </p:spPr>
        <p:txBody>
          <a:bodyPr wrap="square" rtlCol="0">
            <a:spAutoFit/>
          </a:bodyPr>
          <a:lstStyle/>
          <a:p>
            <a:r>
              <a:rPr lang="en-GB" sz="1000" dirty="0" smtClean="0"/>
              <a:t>(1) http://en.wikipedia.org/wiki/Freemium</a:t>
            </a:r>
            <a:endParaRPr lang="en-GB" sz="1000" dirty="0"/>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r>
              <a:rPr lang="en-GB" sz="2400" b="1" dirty="0" err="1" smtClean="0"/>
              <a:t>Microtransaction</a:t>
            </a:r>
            <a:r>
              <a:rPr lang="en-GB" sz="2400" dirty="0" smtClean="0"/>
              <a:t> (also referred to as in-app billing or in-app purchasing) is a </a:t>
            </a:r>
            <a:r>
              <a:rPr lang="en-GB" sz="2400" b="1" dirty="0" smtClean="0"/>
              <a:t>business model</a:t>
            </a:r>
            <a:r>
              <a:rPr lang="en-GB" sz="2400" dirty="0" smtClean="0"/>
              <a:t> where users can </a:t>
            </a:r>
            <a:r>
              <a:rPr lang="en-GB" sz="2400" b="1" dirty="0" smtClean="0"/>
              <a:t>purchase virtual goods</a:t>
            </a:r>
            <a:r>
              <a:rPr lang="en-GB" sz="2400" dirty="0" smtClean="0"/>
              <a:t> via </a:t>
            </a:r>
            <a:r>
              <a:rPr lang="en-GB" sz="2400" b="1" dirty="0" smtClean="0"/>
              <a:t>micropayments</a:t>
            </a:r>
            <a:r>
              <a:rPr lang="en-GB" sz="2400" dirty="0" smtClean="0"/>
              <a:t>. </a:t>
            </a:r>
          </a:p>
          <a:p>
            <a:r>
              <a:rPr lang="en-GB" sz="2400" dirty="0" err="1" smtClean="0"/>
              <a:t>Microtransactions</a:t>
            </a:r>
            <a:r>
              <a:rPr lang="en-GB" sz="2400" dirty="0" smtClean="0"/>
              <a:t> are used in the </a:t>
            </a:r>
            <a:r>
              <a:rPr lang="en-GB" sz="2400" b="1" dirty="0" smtClean="0"/>
              <a:t>mobile app market </a:t>
            </a:r>
            <a:r>
              <a:rPr lang="en-GB" sz="2400" dirty="0" smtClean="0"/>
              <a:t>such as fre</a:t>
            </a:r>
            <a:r>
              <a:rPr lang="en-GB" sz="2400" b="1" dirty="0" smtClean="0"/>
              <a:t>e-to-pla</a:t>
            </a:r>
            <a:r>
              <a:rPr lang="en-GB" sz="2400" dirty="0" smtClean="0"/>
              <a:t>y games to provide a revenue source for the developers.</a:t>
            </a:r>
          </a:p>
          <a:p>
            <a:r>
              <a:rPr lang="en-GB" sz="2400" b="1" dirty="0" smtClean="0"/>
              <a:t>Apple</a:t>
            </a:r>
            <a:r>
              <a:rPr lang="en-GB" sz="2400" dirty="0" smtClean="0"/>
              <a:t> refers to </a:t>
            </a:r>
            <a:r>
              <a:rPr lang="en-GB" sz="2400" dirty="0" err="1" smtClean="0"/>
              <a:t>microtransactions</a:t>
            </a:r>
            <a:r>
              <a:rPr lang="en-GB" sz="2400" dirty="0" smtClean="0"/>
              <a:t> as "in-app purchases" (IAP).</a:t>
            </a:r>
            <a:r>
              <a:rPr lang="en-GB" sz="2400" baseline="30000" dirty="0" smtClean="0"/>
              <a:t> </a:t>
            </a:r>
            <a:r>
              <a:rPr lang="en-GB" sz="2400" b="1" dirty="0" smtClean="0"/>
              <a:t>Google Play</a:t>
            </a:r>
            <a:r>
              <a:rPr lang="en-GB" sz="2400" dirty="0" smtClean="0"/>
              <a:t> uses the term "in-app billing" for its </a:t>
            </a:r>
            <a:r>
              <a:rPr lang="en-GB" sz="2400" dirty="0" err="1" smtClean="0"/>
              <a:t>microtransactions</a:t>
            </a:r>
            <a:r>
              <a:rPr lang="en-GB" sz="2400" dirty="0" smtClean="0"/>
              <a:t>.</a:t>
            </a:r>
            <a:endParaRPr lang="en-GB" sz="2400" baseline="30000" dirty="0" smtClean="0"/>
          </a:p>
          <a:p>
            <a:r>
              <a:rPr lang="en-GB" sz="2400" dirty="0" smtClean="0"/>
              <a:t>Apple and Google both take a </a:t>
            </a:r>
            <a:r>
              <a:rPr lang="en-GB" sz="2400" b="1" dirty="0" smtClean="0"/>
              <a:t>30% cut </a:t>
            </a:r>
            <a:r>
              <a:rPr lang="en-GB" sz="2400" dirty="0" smtClean="0"/>
              <a:t>of all </a:t>
            </a:r>
            <a:r>
              <a:rPr lang="en-GB" sz="2400" dirty="0" err="1" smtClean="0"/>
              <a:t>microtransactions</a:t>
            </a:r>
            <a:r>
              <a:rPr lang="en-GB" sz="2400" dirty="0" smtClean="0"/>
              <a:t> in their respective services.</a:t>
            </a:r>
            <a:endParaRPr lang="en-GB" sz="2400" dirty="0"/>
          </a:p>
        </p:txBody>
      </p:sp>
      <p:sp>
        <p:nvSpPr>
          <p:cNvPr id="3" name="Title 2"/>
          <p:cNvSpPr>
            <a:spLocks noGrp="1"/>
          </p:cNvSpPr>
          <p:nvPr>
            <p:ph type="title"/>
          </p:nvPr>
        </p:nvSpPr>
        <p:spPr/>
        <p:txBody>
          <a:bodyPr/>
          <a:lstStyle/>
          <a:p>
            <a:r>
              <a:rPr lang="en-GB" sz="4400" dirty="0" err="1" smtClean="0"/>
              <a:t>Microtransactions</a:t>
            </a:r>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Mobile analytics</a:t>
            </a:r>
            <a:r>
              <a:rPr lang="en-GB" dirty="0" smtClean="0"/>
              <a:t> company </a:t>
            </a:r>
            <a:r>
              <a:rPr lang="en-GB" b="1" dirty="0" smtClean="0"/>
              <a:t>Flurry</a:t>
            </a:r>
            <a:r>
              <a:rPr lang="en-GB" dirty="0" smtClean="0"/>
              <a:t> reported on </a:t>
            </a:r>
            <a:r>
              <a:rPr lang="en-GB" b="1" dirty="0" smtClean="0"/>
              <a:t>July 7, 2011</a:t>
            </a:r>
            <a:r>
              <a:rPr lang="en-GB" dirty="0" smtClean="0"/>
              <a:t>, that based on its research, the revenue from </a:t>
            </a:r>
            <a:r>
              <a:rPr lang="en-GB" b="1" dirty="0" smtClean="0"/>
              <a:t>free-to-play games</a:t>
            </a:r>
            <a:r>
              <a:rPr lang="en-GB" dirty="0" smtClean="0"/>
              <a:t> had overtaken revenue from premium </a:t>
            </a:r>
            <a:r>
              <a:rPr lang="en-GB" b="1" dirty="0" smtClean="0"/>
              <a:t>purchase games</a:t>
            </a:r>
            <a:r>
              <a:rPr lang="en-GB" dirty="0" smtClean="0"/>
              <a:t> that earn revenue through traditional means in Apple's App Store.</a:t>
            </a:r>
          </a:p>
          <a:p>
            <a:r>
              <a:rPr lang="en-GB" b="1" dirty="0" smtClean="0"/>
              <a:t>Electronic Arts</a:t>
            </a:r>
            <a:r>
              <a:rPr lang="en-GB" dirty="0" smtClean="0"/>
              <a:t> COO </a:t>
            </a:r>
            <a:r>
              <a:rPr lang="en-GB" b="1" dirty="0" smtClean="0"/>
              <a:t>Peter Moore</a:t>
            </a:r>
            <a:r>
              <a:rPr lang="en-GB" dirty="0" smtClean="0"/>
              <a:t> speculated in </a:t>
            </a:r>
            <a:r>
              <a:rPr lang="en-GB" b="1" dirty="0" smtClean="0"/>
              <a:t>June 2012 </a:t>
            </a:r>
            <a:r>
              <a:rPr lang="en-GB" dirty="0" smtClean="0"/>
              <a:t>that </a:t>
            </a:r>
            <a:r>
              <a:rPr lang="en-GB" b="1" dirty="0" smtClean="0"/>
              <a:t>within five-to-ten years</a:t>
            </a:r>
            <a:r>
              <a:rPr lang="en-GB" dirty="0" smtClean="0"/>
              <a:t>, all games will have transitioned to the </a:t>
            </a:r>
            <a:r>
              <a:rPr lang="en-GB" b="1" dirty="0" err="1" smtClean="0"/>
              <a:t>microtransaction</a:t>
            </a:r>
            <a:r>
              <a:rPr lang="en-GB" b="1" dirty="0" smtClean="0"/>
              <a:t> model</a:t>
            </a:r>
            <a:r>
              <a:rPr lang="en-GB" dirty="0" smtClean="0"/>
              <a:t>. (1)</a:t>
            </a:r>
            <a:endParaRPr lang="en-GB" dirty="0"/>
          </a:p>
        </p:txBody>
      </p:sp>
      <p:sp>
        <p:nvSpPr>
          <p:cNvPr id="3" name="Title 2"/>
          <p:cNvSpPr>
            <a:spLocks noGrp="1"/>
          </p:cNvSpPr>
          <p:nvPr>
            <p:ph type="title"/>
          </p:nvPr>
        </p:nvSpPr>
        <p:spPr/>
        <p:txBody>
          <a:bodyPr/>
          <a:lstStyle/>
          <a:p>
            <a:r>
              <a:rPr lang="en-GB" sz="4000" dirty="0" err="1" smtClean="0"/>
              <a:t>Microtransactions</a:t>
            </a:r>
            <a:endParaRPr lang="en-GB" dirty="0"/>
          </a:p>
        </p:txBody>
      </p:sp>
      <p:sp>
        <p:nvSpPr>
          <p:cNvPr id="4" name="TextBox 3"/>
          <p:cNvSpPr txBox="1"/>
          <p:nvPr/>
        </p:nvSpPr>
        <p:spPr>
          <a:xfrm>
            <a:off x="0" y="6639163"/>
            <a:ext cx="9144000" cy="246221"/>
          </a:xfrm>
          <a:prstGeom prst="rect">
            <a:avLst/>
          </a:prstGeom>
          <a:noFill/>
        </p:spPr>
        <p:txBody>
          <a:bodyPr wrap="square" rtlCol="0">
            <a:spAutoFit/>
          </a:bodyPr>
          <a:lstStyle/>
          <a:p>
            <a:r>
              <a:rPr lang="en-GB" sz="1000" dirty="0" smtClean="0"/>
              <a:t>(1) </a:t>
            </a:r>
            <a:r>
              <a:rPr lang="en-GB" sz="1000" u="sng" dirty="0"/>
              <a:t>"</a:t>
            </a:r>
            <a:r>
              <a:rPr lang="en-GB" sz="1000" u="sng" dirty="0" err="1"/>
              <a:t>Microtransactions</a:t>
            </a:r>
            <a:r>
              <a:rPr lang="en-GB" sz="1000" u="sng" dirty="0"/>
              <a:t> will be in every game, says EA exec"</a:t>
            </a:r>
            <a:r>
              <a:rPr lang="en-GB" sz="1000" dirty="0"/>
              <a:t>. GameSpot.com</a:t>
            </a:r>
            <a:r>
              <a:rPr lang="en-GB" sz="1000" dirty="0" smtClean="0"/>
              <a:t>.</a:t>
            </a:r>
            <a:endParaRPr lang="en-GB" sz="100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Mobile Ads</a:t>
            </a:r>
            <a:endParaRPr lang="en-GB" dirty="0"/>
          </a:p>
        </p:txBody>
      </p:sp>
      <p:sp>
        <p:nvSpPr>
          <p:cNvPr id="6" name="Content Placeholder 5"/>
          <p:cNvSpPr>
            <a:spLocks noGrp="1"/>
          </p:cNvSpPr>
          <p:nvPr>
            <p:ph idx="1"/>
          </p:nvPr>
        </p:nvSpPr>
        <p:spPr>
          <a:xfrm>
            <a:off x="179512" y="1423317"/>
            <a:ext cx="8712968" cy="4525963"/>
          </a:xfrm>
        </p:spPr>
        <p:txBody>
          <a:bodyPr>
            <a:normAutofit lnSpcReduction="10000"/>
          </a:bodyPr>
          <a:lstStyle/>
          <a:p>
            <a:r>
              <a:rPr lang="en-GB" dirty="0" smtClean="0"/>
              <a:t>Google</a:t>
            </a:r>
            <a:r>
              <a:rPr lang="en-GB" b="1" dirty="0" smtClean="0"/>
              <a:t> </a:t>
            </a:r>
            <a:r>
              <a:rPr lang="en-GB" b="1" dirty="0" smtClean="0">
                <a:hlinkClick r:id="rId2"/>
              </a:rPr>
              <a:t>AdMob</a:t>
            </a:r>
            <a:r>
              <a:rPr lang="en-GB" b="1" dirty="0" smtClean="0"/>
              <a:t> </a:t>
            </a:r>
            <a:r>
              <a:rPr lang="en-GB" dirty="0" smtClean="0"/>
              <a:t>and Apple</a:t>
            </a:r>
            <a:r>
              <a:rPr lang="en-GB" b="1" dirty="0" smtClean="0"/>
              <a:t> </a:t>
            </a:r>
            <a:r>
              <a:rPr lang="en-GB" b="1" dirty="0" smtClean="0">
                <a:hlinkClick r:id="rId3"/>
              </a:rPr>
              <a:t>iAd</a:t>
            </a:r>
            <a:r>
              <a:rPr lang="en-GB" dirty="0" smtClean="0"/>
              <a:t> allow you to directly </a:t>
            </a:r>
            <a:r>
              <a:rPr lang="en-GB" b="1" dirty="0" smtClean="0"/>
              <a:t>embed advertisements into your Mobile applications</a:t>
            </a:r>
            <a:r>
              <a:rPr lang="en-GB" dirty="0" smtClean="0"/>
              <a:t>.</a:t>
            </a:r>
          </a:p>
          <a:p>
            <a:endParaRPr lang="en-GB" dirty="0" smtClean="0"/>
          </a:p>
          <a:p>
            <a:r>
              <a:rPr lang="en-GB" b="1" dirty="0" smtClean="0">
                <a:hlinkClick r:id="rId4"/>
              </a:rPr>
              <a:t>Google Mobile Ads </a:t>
            </a:r>
            <a:r>
              <a:rPr lang="en-GB" dirty="0" smtClean="0"/>
              <a:t>appear on mobile devices in Google search results, on Mobile websites and in apps and allows Businesses to advertise to audiences across different platforms and devices</a:t>
            </a:r>
            <a:r>
              <a:rPr lang="en-GB" b="1" dirty="0" smtClean="0"/>
              <a:t>.</a:t>
            </a:r>
          </a:p>
          <a:p>
            <a:endParaRPr lang="en-GB" b="1" dirty="0" smtClean="0"/>
          </a:p>
          <a:p>
            <a:r>
              <a:rPr lang="en-GB" b="1" dirty="0" smtClean="0"/>
              <a:t>Video: </a:t>
            </a:r>
            <a:r>
              <a:rPr lang="en-GB" dirty="0" smtClean="0"/>
              <a:t>Monetize your Apps with </a:t>
            </a:r>
            <a:r>
              <a:rPr lang="en-GB" dirty="0" smtClean="0">
                <a:hlinkClick r:id="rId5"/>
              </a:rPr>
              <a:t>AdMob</a:t>
            </a:r>
            <a:r>
              <a:rPr lang="en-GB" dirty="0" smtClean="0"/>
              <a:t>.</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481328"/>
            <a:ext cx="8686800" cy="4683976"/>
          </a:xfrm>
        </p:spPr>
        <p:txBody>
          <a:bodyPr>
            <a:normAutofit fontScale="92500" lnSpcReduction="10000"/>
          </a:bodyPr>
          <a:lstStyle/>
          <a:p>
            <a:r>
              <a:rPr lang="en-GB" dirty="0" smtClean="0"/>
              <a:t>If you develop an </a:t>
            </a:r>
            <a:r>
              <a:rPr lang="en-GB" b="1" dirty="0" smtClean="0"/>
              <a:t>App</a:t>
            </a:r>
            <a:r>
              <a:rPr lang="en-GB" dirty="0" smtClean="0"/>
              <a:t>, using Mobile ads you can make money on different platforms as people use your application and click on the ads.</a:t>
            </a:r>
          </a:p>
          <a:p>
            <a:endParaRPr lang="en-GB" dirty="0" smtClean="0"/>
          </a:p>
          <a:p>
            <a:r>
              <a:rPr lang="en-GB" dirty="0" smtClean="0"/>
              <a:t>If you're a web publisher, you can make money from the mobile traffic that you get on your site.</a:t>
            </a:r>
          </a:p>
          <a:p>
            <a:pPr>
              <a:buNone/>
            </a:pPr>
            <a:endParaRPr lang="en-GB" dirty="0" smtClean="0"/>
          </a:p>
          <a:p>
            <a:pPr>
              <a:buNone/>
            </a:pPr>
            <a:r>
              <a:rPr lang="en-GB" b="1" dirty="0" smtClean="0"/>
              <a:t>Further information</a:t>
            </a:r>
            <a:r>
              <a:rPr lang="en-GB" dirty="0" smtClean="0"/>
              <a:t>:</a:t>
            </a:r>
          </a:p>
          <a:p>
            <a:r>
              <a:rPr lang="en-GB" dirty="0" smtClean="0"/>
              <a:t>For more information on Mobile Advertising </a:t>
            </a:r>
            <a:r>
              <a:rPr lang="en-GB" dirty="0" smtClean="0">
                <a:hlinkClick r:id="rId2"/>
              </a:rPr>
              <a:t>click-here</a:t>
            </a:r>
            <a:r>
              <a:rPr lang="en-GB" dirty="0" smtClean="0"/>
              <a:t>.</a:t>
            </a:r>
          </a:p>
          <a:p>
            <a:r>
              <a:rPr lang="en-GB" dirty="0" smtClean="0"/>
              <a:t>And Tips to create your Mobile Ad Strategy please </a:t>
            </a:r>
            <a:r>
              <a:rPr lang="en-GB" dirty="0" smtClean="0">
                <a:hlinkClick r:id="rId3"/>
              </a:rPr>
              <a:t>click-here</a:t>
            </a:r>
            <a:r>
              <a:rPr lang="en-GB" dirty="0" smtClean="0"/>
              <a:t>.</a:t>
            </a:r>
          </a:p>
          <a:p>
            <a:endParaRPr lang="en-GB" dirty="0"/>
          </a:p>
        </p:txBody>
      </p:sp>
      <p:sp>
        <p:nvSpPr>
          <p:cNvPr id="3" name="Title 2"/>
          <p:cNvSpPr>
            <a:spLocks noGrp="1"/>
          </p:cNvSpPr>
          <p:nvPr>
            <p:ph type="title"/>
          </p:nvPr>
        </p:nvSpPr>
        <p:spPr/>
        <p:txBody>
          <a:bodyPr/>
          <a:lstStyle/>
          <a:p>
            <a:r>
              <a:rPr lang="en-GB" dirty="0" smtClean="0"/>
              <a:t>Monetize your App:</a:t>
            </a:r>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512" y="274638"/>
            <a:ext cx="8784976" cy="1143000"/>
          </a:xfrm>
        </p:spPr>
        <p:txBody>
          <a:bodyPr>
            <a:noAutofit/>
          </a:bodyPr>
          <a:lstStyle/>
          <a:p>
            <a:r>
              <a:rPr lang="en-GB" sz="3400" dirty="0" smtClean="0"/>
              <a:t>Monetize your Apps: Rewards &amp; Happiness with </a:t>
            </a:r>
            <a:r>
              <a:rPr lang="en-GB" sz="3600" dirty="0" smtClean="0"/>
              <a:t>Brian Wong </a:t>
            </a:r>
            <a:endParaRPr lang="en-GB" sz="3400" dirty="0"/>
          </a:p>
        </p:txBody>
      </p:sp>
      <p:pic>
        <p:nvPicPr>
          <p:cNvPr id="13314" name="Picture 2" descr="C:\Users\James Williams\AppData\Local\Microsoft\Windows\Temporary Internet Files\Content.IE5\81VZ3FP9\MM900395726[2].gif">
            <a:hlinkClick r:id="rId2"/>
          </p:cNvPr>
          <p:cNvPicPr>
            <a:picLocks noChangeAspect="1" noChangeArrowheads="1" noCrop="1"/>
          </p:cNvPicPr>
          <p:nvPr/>
        </p:nvPicPr>
        <p:blipFill>
          <a:blip r:embed="rId3" cstate="print"/>
          <a:srcRect/>
          <a:stretch>
            <a:fillRect/>
          </a:stretch>
        </p:blipFill>
        <p:spPr bwMode="auto">
          <a:xfrm>
            <a:off x="3275856" y="2564904"/>
            <a:ext cx="3229497" cy="2196058"/>
          </a:xfrm>
          <a:prstGeom prst="rect">
            <a:avLst/>
          </a:prstGeom>
          <a:noFill/>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Pamela\AppData\Local\Microsoft\Windows\Temporary Internet Files\Content.IE5\QOZ7H96L\MC900116362[5].wmf"/>
          <p:cNvPicPr>
            <a:picLocks noChangeAspect="1" noChangeArrowheads="1"/>
          </p:cNvPicPr>
          <p:nvPr/>
        </p:nvPicPr>
        <p:blipFill>
          <a:blip r:embed="rId2" cstate="print"/>
          <a:srcRect/>
          <a:stretch>
            <a:fillRect/>
          </a:stretch>
        </p:blipFill>
        <p:spPr bwMode="auto">
          <a:xfrm>
            <a:off x="3707904" y="2852936"/>
            <a:ext cx="1774850" cy="798271"/>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Brian Wong on importance of understanding Emotion</a:t>
            </a:r>
            <a:endParaRPr lang="en-GB" dirty="0"/>
          </a:p>
        </p:txBody>
      </p:sp>
      <p:pic>
        <p:nvPicPr>
          <p:cNvPr id="15362" name="Picture 2" descr="C:\Users\James Williams\AppData\Local\Microsoft\Windows\Temporary Internet Files\Content.IE5\81VZ3FP9\MM900395726[2].gif">
            <a:hlinkClick r:id="rId2"/>
          </p:cNvPr>
          <p:cNvPicPr>
            <a:picLocks noChangeAspect="1" noChangeArrowheads="1" noCrop="1"/>
          </p:cNvPicPr>
          <p:nvPr/>
        </p:nvPicPr>
        <p:blipFill>
          <a:blip r:embed="rId3" cstate="print"/>
          <a:srcRect/>
          <a:stretch>
            <a:fillRect/>
          </a:stretch>
        </p:blipFill>
        <p:spPr bwMode="auto">
          <a:xfrm>
            <a:off x="2771800" y="2132856"/>
            <a:ext cx="3547179" cy="2412082"/>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Brian Wong is the youngest entrepreneur to receive $4.4 million of venture capital funding. This 20 year old is the CEO of the start-up </a:t>
            </a:r>
            <a:r>
              <a:rPr lang="en-GB" dirty="0" smtClean="0">
                <a:hlinkClick r:id="rId2"/>
              </a:rPr>
              <a:t>Kiip </a:t>
            </a:r>
            <a:r>
              <a:rPr lang="en-GB" dirty="0" smtClean="0"/>
              <a:t>in San Francisco.</a:t>
            </a:r>
            <a:endParaRPr lang="en-GB" dirty="0"/>
          </a:p>
        </p:txBody>
      </p:sp>
      <p:sp>
        <p:nvSpPr>
          <p:cNvPr id="3" name="Title 2"/>
          <p:cNvSpPr>
            <a:spLocks noGrp="1"/>
          </p:cNvSpPr>
          <p:nvPr>
            <p:ph type="title"/>
          </p:nvPr>
        </p:nvSpPr>
        <p:spPr/>
        <p:txBody>
          <a:bodyPr/>
          <a:lstStyle/>
          <a:p>
            <a:r>
              <a:rPr lang="en-GB" dirty="0" smtClean="0"/>
              <a:t>Feature: Brian Wong </a:t>
            </a:r>
            <a:endParaRPr lang="en-GB" dirty="0"/>
          </a:p>
        </p:txBody>
      </p:sp>
      <p:pic>
        <p:nvPicPr>
          <p:cNvPr id="14338" name="Picture 2" descr="C:\Users\James Williams\AppData\Local\Microsoft\Windows\Temporary Internet Files\Content.IE5\81VZ3FP9\MM900395726[2].gif">
            <a:hlinkClick r:id="rId3"/>
          </p:cNvPr>
          <p:cNvPicPr>
            <a:picLocks noChangeAspect="1" noChangeArrowheads="1" noCrop="1"/>
          </p:cNvPicPr>
          <p:nvPr/>
        </p:nvPicPr>
        <p:blipFill>
          <a:blip r:embed="rId4" cstate="print"/>
          <a:srcRect/>
          <a:stretch>
            <a:fillRect/>
          </a:stretch>
        </p:blipFill>
        <p:spPr bwMode="auto">
          <a:xfrm>
            <a:off x="5148064" y="3501008"/>
            <a:ext cx="3388612" cy="2304256"/>
          </a:xfrm>
          <a:prstGeom prst="rect">
            <a:avLst/>
          </a:prstGeom>
          <a:noFill/>
        </p:spPr>
      </p:pic>
      <p:pic>
        <p:nvPicPr>
          <p:cNvPr id="14339" name="Picture 3" descr="C:\Users\James Williams\AppData\Local\Microsoft\Windows\Temporary Internet Files\Content.IE5\81VZ3FP9\MM900395726[2].gif">
            <a:hlinkClick r:id="rId2"/>
          </p:cNvPr>
          <p:cNvPicPr>
            <a:picLocks noChangeAspect="1" noChangeArrowheads="1" noCrop="1"/>
          </p:cNvPicPr>
          <p:nvPr/>
        </p:nvPicPr>
        <p:blipFill>
          <a:blip r:embed="rId4" cstate="print"/>
          <a:srcRect/>
          <a:stretch>
            <a:fillRect/>
          </a:stretch>
        </p:blipFill>
        <p:spPr bwMode="auto">
          <a:xfrm>
            <a:off x="1115616" y="3501008"/>
            <a:ext cx="3282718" cy="2232248"/>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341784"/>
            <a:ext cx="8964488" cy="1143000"/>
          </a:xfrm>
        </p:spPr>
        <p:txBody>
          <a:bodyPr>
            <a:normAutofit fontScale="90000"/>
          </a:bodyPr>
          <a:lstStyle/>
          <a:p>
            <a:r>
              <a:rPr lang="en-GB" dirty="0" smtClean="0"/>
              <a:t> How Angry Birds Built a Global Brand</a:t>
            </a:r>
            <a:endParaRPr lang="en-GB" dirty="0"/>
          </a:p>
        </p:txBody>
      </p:sp>
      <p:pic>
        <p:nvPicPr>
          <p:cNvPr id="11266" name="Picture 2" descr="C:\Users\James Williams\AppData\Local\Microsoft\Windows\Temporary Internet Files\Content.IE5\S7I2EJ1A\MM900395726[1].gif">
            <a:hlinkClick r:id="rId2"/>
          </p:cNvPr>
          <p:cNvPicPr>
            <a:picLocks noChangeAspect="1" noChangeArrowheads="1" noCrop="1"/>
          </p:cNvPicPr>
          <p:nvPr/>
        </p:nvPicPr>
        <p:blipFill>
          <a:blip r:embed="rId3" cstate="print"/>
          <a:srcRect/>
          <a:stretch>
            <a:fillRect/>
          </a:stretch>
        </p:blipFill>
        <p:spPr bwMode="auto">
          <a:xfrm>
            <a:off x="3275856" y="2204864"/>
            <a:ext cx="3191122" cy="2169963"/>
          </a:xfrm>
          <a:prstGeom prst="rect">
            <a:avLst/>
          </a:prstGeom>
          <a:noFill/>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Mobile Publisher Best Practices</a:t>
            </a:r>
            <a:endParaRPr lang="en-GB" dirty="0"/>
          </a:p>
        </p:txBody>
      </p:sp>
      <p:pic>
        <p:nvPicPr>
          <p:cNvPr id="12290" name="Picture 2" descr="C:\Users\James Williams\AppData\Local\Microsoft\Windows\Temporary Internet Files\Content.IE5\S7I2EJ1A\MM900395726[1].gif">
            <a:hlinkClick r:id="rId2"/>
          </p:cNvPr>
          <p:cNvPicPr>
            <a:picLocks noChangeAspect="1" noChangeArrowheads="1" noCrop="1"/>
          </p:cNvPicPr>
          <p:nvPr/>
        </p:nvPicPr>
        <p:blipFill>
          <a:blip r:embed="rId3" cstate="print"/>
          <a:srcRect/>
          <a:stretch>
            <a:fillRect/>
          </a:stretch>
        </p:blipFill>
        <p:spPr bwMode="auto">
          <a:xfrm>
            <a:off x="3059832" y="2276872"/>
            <a:ext cx="3176824" cy="2160240"/>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hlinkClick r:id="rId2"/>
              </a:rPr>
              <a:t>Brian Wong: Moments-Based Marketing</a:t>
            </a:r>
            <a:endParaRPr lang="en-GB" b="1" dirty="0" smtClean="0"/>
          </a:p>
          <a:p>
            <a:pPr>
              <a:buNone/>
            </a:pPr>
            <a:endParaRPr lang="en-GB" b="1" dirty="0" smtClean="0"/>
          </a:p>
          <a:p>
            <a:r>
              <a:rPr lang="en-GB" b="1" dirty="0" smtClean="0">
                <a:hlinkClick r:id="rId3"/>
              </a:rPr>
              <a:t>Keynote Brian Wong at TNW2012</a:t>
            </a:r>
            <a:endParaRPr lang="en-GB" b="1" dirty="0" smtClean="0"/>
          </a:p>
          <a:p>
            <a:endParaRPr lang="en-GB" b="1" dirty="0" smtClean="0"/>
          </a:p>
          <a:p>
            <a:r>
              <a:rPr lang="en-GB" b="1" dirty="0" smtClean="0">
                <a:hlinkClick r:id="rId4"/>
              </a:rPr>
              <a:t>TEDxYouth@Castilleja - BRIAN WONG</a:t>
            </a:r>
            <a:endParaRPr lang="en-GB" b="1" dirty="0" smtClean="0"/>
          </a:p>
          <a:p>
            <a:endParaRPr lang="en-GB" b="1" dirty="0" smtClean="0"/>
          </a:p>
          <a:p>
            <a:endParaRPr lang="en-GB" dirty="0"/>
          </a:p>
        </p:txBody>
      </p:sp>
      <p:sp>
        <p:nvSpPr>
          <p:cNvPr id="3" name="Title 2"/>
          <p:cNvSpPr>
            <a:spLocks noGrp="1"/>
          </p:cNvSpPr>
          <p:nvPr>
            <p:ph type="title"/>
          </p:nvPr>
        </p:nvSpPr>
        <p:spPr/>
        <p:txBody>
          <a:bodyPr>
            <a:normAutofit fontScale="90000"/>
          </a:bodyPr>
          <a:lstStyle/>
          <a:p>
            <a:r>
              <a:rPr lang="en-GB" dirty="0" err="1" smtClean="0"/>
              <a:t>Bg</a:t>
            </a:r>
            <a:r>
              <a:rPr lang="en-GB" dirty="0" smtClean="0"/>
              <a:t> Videos: Secrets to Success with Entrepreneur Brain Wong</a:t>
            </a:r>
            <a:endParaRPr lang="en-GB" dirty="0"/>
          </a:p>
        </p:txBody>
      </p:sp>
      <p:pic>
        <p:nvPicPr>
          <p:cNvPr id="16387" name="Picture 3" descr="C:\Users\James Williams\AppData\Local\Microsoft\Windows\Temporary Internet Files\Content.IE5\R3AOYA3N\MC900434705[1].wmf"/>
          <p:cNvPicPr>
            <a:picLocks noChangeAspect="1" noChangeArrowheads="1"/>
          </p:cNvPicPr>
          <p:nvPr/>
        </p:nvPicPr>
        <p:blipFill>
          <a:blip r:embed="rId5" cstate="print"/>
          <a:srcRect/>
          <a:stretch>
            <a:fillRect/>
          </a:stretch>
        </p:blipFill>
        <p:spPr bwMode="auto">
          <a:xfrm>
            <a:off x="3491880" y="4239096"/>
            <a:ext cx="1825625" cy="1854200"/>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Network game creators </a:t>
            </a:r>
            <a:r>
              <a:rPr lang="en-GB" dirty="0" smtClean="0"/>
              <a:t>need an application that not only tracks the gaming admission or subscription price, but also manages a user's gaming funds and any real-life expenditures during game play. </a:t>
            </a:r>
          </a:p>
          <a:p>
            <a:r>
              <a:rPr lang="en-GB" dirty="0" smtClean="0"/>
              <a:t>The X-Commerce </a:t>
            </a:r>
            <a:r>
              <a:rPr lang="en-GB" dirty="0" err="1" smtClean="0"/>
              <a:t>Paypal</a:t>
            </a:r>
            <a:r>
              <a:rPr lang="en-GB" dirty="0" smtClean="0"/>
              <a:t> system is one easy solution that can be used for this purpose. (1)</a:t>
            </a:r>
          </a:p>
          <a:p>
            <a:endParaRPr lang="en-GB" dirty="0"/>
          </a:p>
        </p:txBody>
      </p:sp>
      <p:sp>
        <p:nvSpPr>
          <p:cNvPr id="3" name="Title 2"/>
          <p:cNvSpPr>
            <a:spLocks noGrp="1"/>
          </p:cNvSpPr>
          <p:nvPr>
            <p:ph type="title"/>
          </p:nvPr>
        </p:nvSpPr>
        <p:spPr/>
        <p:txBody>
          <a:bodyPr/>
          <a:lstStyle/>
          <a:p>
            <a:r>
              <a:rPr lang="en-GB" dirty="0" smtClean="0"/>
              <a:t>X-Commerce </a:t>
            </a:r>
            <a:r>
              <a:rPr lang="en-GB" dirty="0" err="1" smtClean="0"/>
              <a:t>Paypal</a:t>
            </a:r>
            <a:r>
              <a:rPr lang="en-GB" dirty="0" smtClean="0"/>
              <a:t> system</a:t>
            </a:r>
            <a:endParaRPr lang="en-GB" dirty="0"/>
          </a:p>
        </p:txBody>
      </p:sp>
      <p:sp>
        <p:nvSpPr>
          <p:cNvPr id="4" name="TextBox 3"/>
          <p:cNvSpPr txBox="1"/>
          <p:nvPr/>
        </p:nvSpPr>
        <p:spPr>
          <a:xfrm>
            <a:off x="0" y="6567155"/>
            <a:ext cx="8892480" cy="246221"/>
          </a:xfrm>
          <a:prstGeom prst="rect">
            <a:avLst/>
          </a:prstGeom>
          <a:noFill/>
        </p:spPr>
        <p:txBody>
          <a:bodyPr wrap="square" rtlCol="0">
            <a:spAutoFit/>
          </a:bodyPr>
          <a:lstStyle/>
          <a:p>
            <a:r>
              <a:rPr lang="en-GB" sz="1000" dirty="0" smtClean="0"/>
              <a:t>(1) https://www.x.com/developers/paypal/use-cases/accepting-payments-online-game-subscriptions</a:t>
            </a:r>
            <a:endParaRPr lang="en-GB" sz="1000" dirty="0"/>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33672" y="1412776"/>
            <a:ext cx="8686800" cy="4525963"/>
          </a:xfrm>
        </p:spPr>
        <p:txBody>
          <a:bodyPr>
            <a:normAutofit fontScale="92500" lnSpcReduction="10000"/>
          </a:bodyPr>
          <a:lstStyle/>
          <a:p>
            <a:pPr fontAlgn="base"/>
            <a:r>
              <a:rPr lang="en-GB" dirty="0" smtClean="0"/>
              <a:t>Silicon Valley entrepreneurs are getting younger and younger. </a:t>
            </a:r>
          </a:p>
          <a:p>
            <a:pPr fontAlgn="base"/>
            <a:r>
              <a:rPr lang="en-GB" dirty="0" err="1" smtClean="0"/>
              <a:t>Arjun</a:t>
            </a:r>
            <a:r>
              <a:rPr lang="en-GB" dirty="0" smtClean="0"/>
              <a:t> Mehta, a 6th grader who is 12 started the company  </a:t>
            </a:r>
            <a:r>
              <a:rPr lang="en-GB" b="1" dirty="0" smtClean="0">
                <a:hlinkClick r:id="rId2"/>
              </a:rPr>
              <a:t>PlaySpan</a:t>
            </a:r>
            <a:r>
              <a:rPr lang="en-GB" dirty="0" smtClean="0"/>
              <a:t> in his garage.</a:t>
            </a:r>
          </a:p>
          <a:p>
            <a:pPr fontAlgn="base"/>
            <a:r>
              <a:rPr lang="en-GB" dirty="0" smtClean="0"/>
              <a:t>It was the game industry's first ‘publisher-sponsored in-game commerce network." </a:t>
            </a:r>
          </a:p>
          <a:p>
            <a:pPr fontAlgn="base"/>
            <a:r>
              <a:rPr lang="en-GB" dirty="0" smtClean="0"/>
              <a:t>That means </a:t>
            </a:r>
            <a:r>
              <a:rPr lang="en-GB" b="1" dirty="0" smtClean="0"/>
              <a:t>it enables video game publishers to sell products within the games.</a:t>
            </a:r>
          </a:p>
          <a:p>
            <a:pPr fontAlgn="base"/>
            <a:r>
              <a:rPr lang="en-GB" dirty="0" smtClean="0"/>
              <a:t>The Company raised $6.5 million in funding from Easton capital, Menlo Ventures, South Korea-based STIC International and Hong Kong-based Novel TMT Ventures. (1)</a:t>
            </a:r>
          </a:p>
          <a:p>
            <a:endParaRPr lang="en-GB" dirty="0"/>
          </a:p>
        </p:txBody>
      </p:sp>
      <p:sp>
        <p:nvSpPr>
          <p:cNvPr id="3" name="Title 2"/>
          <p:cNvSpPr>
            <a:spLocks noGrp="1"/>
          </p:cNvSpPr>
          <p:nvPr>
            <p:ph type="title"/>
          </p:nvPr>
        </p:nvSpPr>
        <p:spPr/>
        <p:txBody>
          <a:bodyPr>
            <a:normAutofit fontScale="90000"/>
          </a:bodyPr>
          <a:lstStyle/>
          <a:p>
            <a:r>
              <a:rPr lang="en-GB" b="0" dirty="0" smtClean="0"/>
              <a:t>Young Entrepreneur </a:t>
            </a:r>
            <a:r>
              <a:rPr lang="en-GB" b="0" dirty="0" err="1" smtClean="0"/>
              <a:t>Arjun</a:t>
            </a:r>
            <a:r>
              <a:rPr lang="en-GB" b="0" dirty="0" smtClean="0"/>
              <a:t> Mehta</a:t>
            </a:r>
            <a:endParaRPr lang="en-GB" dirty="0"/>
          </a:p>
        </p:txBody>
      </p:sp>
      <p:sp>
        <p:nvSpPr>
          <p:cNvPr id="4" name="TextBox 3"/>
          <p:cNvSpPr txBox="1"/>
          <p:nvPr/>
        </p:nvSpPr>
        <p:spPr>
          <a:xfrm>
            <a:off x="0" y="6639163"/>
            <a:ext cx="9144000" cy="246221"/>
          </a:xfrm>
          <a:prstGeom prst="rect">
            <a:avLst/>
          </a:prstGeom>
          <a:noFill/>
        </p:spPr>
        <p:txBody>
          <a:bodyPr wrap="square" rtlCol="0">
            <a:spAutoFit/>
          </a:bodyPr>
          <a:lstStyle/>
          <a:p>
            <a:r>
              <a:rPr lang="en-GB" sz="1000" smtClean="0"/>
              <a:t>(1) </a:t>
            </a:r>
            <a:r>
              <a:rPr lang="en-GB" sz="1000" smtClean="0">
                <a:hlinkClick r:id="rId3"/>
              </a:rPr>
              <a:t>http://news.cnet.com/8301-10784_3-9782337-7.html</a:t>
            </a:r>
            <a:r>
              <a:rPr lang="en-GB" sz="1000" smtClean="0"/>
              <a:t> </a:t>
            </a:r>
            <a:endParaRPr lang="en-GB" sz="1000" dirty="0"/>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 y="1268760"/>
            <a:ext cx="9144000" cy="4320480"/>
          </a:xfrm>
        </p:spPr>
        <p:txBody>
          <a:bodyPr>
            <a:normAutofit/>
          </a:bodyPr>
          <a:lstStyle/>
          <a:p>
            <a:r>
              <a:rPr lang="en-GB" sz="2400" dirty="0" smtClean="0"/>
              <a:t>Ben Sawyer of </a:t>
            </a:r>
            <a:r>
              <a:rPr lang="en-GB" sz="2400" dirty="0" smtClean="0">
                <a:hlinkClick r:id="rId2"/>
              </a:rPr>
              <a:t>Digitalmill </a:t>
            </a:r>
            <a:r>
              <a:rPr lang="en-GB" sz="2400" dirty="0" smtClean="0"/>
              <a:t>observes that the </a:t>
            </a:r>
            <a:r>
              <a:rPr lang="en-GB" sz="2400" b="1" dirty="0" smtClean="0"/>
              <a:t>game industry value chain</a:t>
            </a:r>
            <a:r>
              <a:rPr lang="en-GB" sz="2400" dirty="0" smtClean="0"/>
              <a:t> is made up of </a:t>
            </a:r>
            <a:r>
              <a:rPr lang="en-GB" sz="2400" b="1" dirty="0" smtClean="0"/>
              <a:t>six layers</a:t>
            </a:r>
            <a:r>
              <a:rPr lang="en-GB" sz="2400" dirty="0" smtClean="0"/>
              <a:t>:</a:t>
            </a:r>
          </a:p>
          <a:p>
            <a:pPr marL="566928" indent="-457200">
              <a:buFont typeface="+mj-lt"/>
              <a:buAutoNum type="arabicPeriod"/>
            </a:pPr>
            <a:r>
              <a:rPr lang="en-GB" sz="2400" b="1" dirty="0" smtClean="0"/>
              <a:t>Capital and publishing layer</a:t>
            </a:r>
            <a:r>
              <a:rPr lang="en-GB" sz="2400" dirty="0" smtClean="0"/>
              <a:t>: involved in paying for development of new titles and seeking returns.</a:t>
            </a:r>
          </a:p>
          <a:p>
            <a:pPr marL="566928" indent="-457200">
              <a:buFont typeface="+mj-lt"/>
              <a:buAutoNum type="arabicPeriod"/>
            </a:pPr>
            <a:r>
              <a:rPr lang="en-GB" sz="2400" b="1" dirty="0" smtClean="0"/>
              <a:t>Product and talent layer: </a:t>
            </a:r>
            <a:r>
              <a:rPr lang="en-GB" sz="2400" dirty="0" smtClean="0"/>
              <a:t>includes developers, designers and artists, who may be working under individual contracts or as part of in-house development teams.</a:t>
            </a:r>
          </a:p>
          <a:p>
            <a:pPr marL="566928" indent="-457200">
              <a:buFont typeface="+mj-lt"/>
              <a:buAutoNum type="arabicPeriod"/>
            </a:pPr>
            <a:r>
              <a:rPr lang="en-GB" sz="2400" b="1" dirty="0" smtClean="0"/>
              <a:t>Production and tools layer</a:t>
            </a:r>
            <a:r>
              <a:rPr lang="en-GB" sz="2400" dirty="0" smtClean="0"/>
              <a:t>: generates production tools, game development middleware and customizable game engines.</a:t>
            </a:r>
          </a:p>
          <a:p>
            <a:pPr marL="566928" indent="-457200">
              <a:buFont typeface="+mj-lt"/>
              <a:buAutoNum type="arabicPeriod"/>
            </a:pPr>
            <a:endParaRPr lang="en-GB" sz="2400" dirty="0" smtClean="0"/>
          </a:p>
          <a:p>
            <a:endParaRPr lang="en-GB" sz="2400" dirty="0"/>
          </a:p>
        </p:txBody>
      </p:sp>
      <p:sp>
        <p:nvSpPr>
          <p:cNvPr id="3" name="Title 2"/>
          <p:cNvSpPr>
            <a:spLocks noGrp="1"/>
          </p:cNvSpPr>
          <p:nvPr>
            <p:ph type="title"/>
          </p:nvPr>
        </p:nvSpPr>
        <p:spPr>
          <a:xfrm>
            <a:off x="457200" y="188640"/>
            <a:ext cx="8229600" cy="994122"/>
          </a:xfrm>
        </p:spPr>
        <p:txBody>
          <a:bodyPr>
            <a:normAutofit/>
          </a:bodyPr>
          <a:lstStyle/>
          <a:p>
            <a:r>
              <a:rPr lang="en-GB" b="0" dirty="0" smtClean="0"/>
              <a:t>Game industry value chain</a:t>
            </a:r>
            <a:endParaRPr lang="en-GB" dirty="0"/>
          </a:p>
        </p:txBody>
      </p:sp>
      <p:sp>
        <p:nvSpPr>
          <p:cNvPr id="4" name="TextBox 3"/>
          <p:cNvSpPr txBox="1"/>
          <p:nvPr/>
        </p:nvSpPr>
        <p:spPr>
          <a:xfrm>
            <a:off x="0" y="6309320"/>
            <a:ext cx="9144000" cy="400110"/>
          </a:xfrm>
          <a:prstGeom prst="rect">
            <a:avLst/>
          </a:prstGeom>
          <a:noFill/>
        </p:spPr>
        <p:txBody>
          <a:bodyPr wrap="square" rtlCol="0">
            <a:spAutoFit/>
          </a:bodyPr>
          <a:lstStyle/>
          <a:p>
            <a:r>
              <a:rPr lang="en-GB" sz="1000" dirty="0" smtClean="0"/>
              <a:t>(1) </a:t>
            </a:r>
            <a:r>
              <a:rPr lang="en-GB" sz="1000" dirty="0"/>
              <a:t>Flew, Terry; Humphreys, Sal (2005). "Games: Technology, Industry, Culture". </a:t>
            </a:r>
            <a:r>
              <a:rPr lang="en-GB" sz="1000" i="1" dirty="0"/>
              <a:t>New Media: an Introduction (Second Edition)</a:t>
            </a:r>
            <a:r>
              <a:rPr lang="en-GB" sz="1000" dirty="0"/>
              <a:t>. Oxford University Press. pp. 101–114</a:t>
            </a:r>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525963"/>
          </a:xfrm>
        </p:spPr>
        <p:txBody>
          <a:bodyPr>
            <a:normAutofit/>
          </a:bodyPr>
          <a:lstStyle/>
          <a:p>
            <a:pPr marL="624078" indent="-514350">
              <a:buFont typeface="+mj-lt"/>
              <a:buAutoNum type="arabicPeriod" startAt="4"/>
            </a:pPr>
            <a:r>
              <a:rPr lang="en-GB" sz="2400" b="1" dirty="0" smtClean="0"/>
              <a:t>Distribution layer: </a:t>
            </a:r>
            <a:r>
              <a:rPr lang="en-GB" sz="2400" dirty="0" smtClean="0"/>
              <a:t>or the "</a:t>
            </a:r>
            <a:r>
              <a:rPr lang="en-GB" sz="2400" b="1" dirty="0" smtClean="0"/>
              <a:t>publishing</a:t>
            </a:r>
            <a:r>
              <a:rPr lang="en-GB" sz="2400" dirty="0" smtClean="0"/>
              <a:t>" industry, involved in generating and marketing games for retail and online distribution.</a:t>
            </a:r>
          </a:p>
          <a:p>
            <a:pPr marL="566928" indent="-457200">
              <a:buFont typeface="+mj-lt"/>
              <a:buAutoNum type="arabicPeriod" startAt="4"/>
            </a:pPr>
            <a:r>
              <a:rPr lang="en-GB" sz="2400" b="1" dirty="0" smtClean="0"/>
              <a:t>Hardware</a:t>
            </a:r>
            <a:r>
              <a:rPr lang="en-GB" sz="2400" dirty="0" smtClean="0"/>
              <a:t> (or Virtual Machine or Software Platform) </a:t>
            </a:r>
            <a:r>
              <a:rPr lang="en-GB" sz="2400" b="1" dirty="0" smtClean="0"/>
              <a:t>layer</a:t>
            </a:r>
            <a:r>
              <a:rPr lang="en-GB" sz="2400" dirty="0" smtClean="0"/>
              <a:t>: providers of the </a:t>
            </a:r>
            <a:r>
              <a:rPr lang="en-GB" sz="2400" b="1" dirty="0" smtClean="0"/>
              <a:t>underlying platform</a:t>
            </a:r>
            <a:r>
              <a:rPr lang="en-GB" sz="2400" dirty="0" smtClean="0"/>
              <a:t>, which may be console-based, accessed through online media, or accessed through mobile devices such as smartphones. This layer now includes non-hardware platforms such as virtual machines (e.g. Java or Flash), or software platforms such as browsers or </a:t>
            </a:r>
            <a:r>
              <a:rPr lang="en-GB" sz="2400" dirty="0" err="1" smtClean="0"/>
              <a:t>Facebook</a:t>
            </a:r>
            <a:r>
              <a:rPr lang="en-GB" sz="2400" dirty="0" smtClean="0"/>
              <a:t> etc.</a:t>
            </a:r>
          </a:p>
          <a:p>
            <a:pPr marL="566928" indent="-457200">
              <a:buFont typeface="+mj-lt"/>
              <a:buAutoNum type="arabicPeriod" startAt="4"/>
            </a:pPr>
            <a:r>
              <a:rPr lang="en-GB" sz="2400" b="1" dirty="0" smtClean="0"/>
              <a:t>End-users layer: </a:t>
            </a:r>
            <a:r>
              <a:rPr lang="en-GB" sz="2400" dirty="0" smtClean="0"/>
              <a:t>the users/players of the games.</a:t>
            </a:r>
            <a:r>
              <a:rPr lang="en-GB" sz="2400" baseline="30000" dirty="0" smtClean="0"/>
              <a:t> (1)</a:t>
            </a:r>
            <a:endParaRPr lang="en-GB" sz="2400" dirty="0" smtClean="0"/>
          </a:p>
          <a:p>
            <a:endParaRPr lang="en-GB" sz="2400" dirty="0"/>
          </a:p>
        </p:txBody>
      </p:sp>
      <p:sp>
        <p:nvSpPr>
          <p:cNvPr id="3" name="Title 2"/>
          <p:cNvSpPr>
            <a:spLocks noGrp="1"/>
          </p:cNvSpPr>
          <p:nvPr>
            <p:ph type="title"/>
          </p:nvPr>
        </p:nvSpPr>
        <p:spPr/>
        <p:txBody>
          <a:bodyPr/>
          <a:lstStyle/>
          <a:p>
            <a:r>
              <a:rPr lang="en-GB" b="0" dirty="0" smtClean="0"/>
              <a:t>Game industry value chain</a:t>
            </a:r>
            <a:endParaRPr lang="en-GB" dirty="0"/>
          </a:p>
        </p:txBody>
      </p:sp>
      <p:sp>
        <p:nvSpPr>
          <p:cNvPr id="4" name="TextBox 3"/>
          <p:cNvSpPr txBox="1"/>
          <p:nvPr/>
        </p:nvSpPr>
        <p:spPr>
          <a:xfrm>
            <a:off x="0" y="6309320"/>
            <a:ext cx="9144000" cy="400110"/>
          </a:xfrm>
          <a:prstGeom prst="rect">
            <a:avLst/>
          </a:prstGeom>
          <a:noFill/>
        </p:spPr>
        <p:txBody>
          <a:bodyPr wrap="square" rtlCol="0">
            <a:spAutoFit/>
          </a:bodyPr>
          <a:lstStyle/>
          <a:p>
            <a:r>
              <a:rPr lang="en-GB" sz="1000" dirty="0" smtClean="0"/>
              <a:t>(1) </a:t>
            </a:r>
            <a:r>
              <a:rPr lang="en-GB" sz="1000" dirty="0"/>
              <a:t>Flew, Terry; Humphreys, Sal (2005). "Games: Technology, Industry, Culture". </a:t>
            </a:r>
            <a:r>
              <a:rPr lang="en-GB" sz="1000" i="1" dirty="0"/>
              <a:t>New Media: an Introduction (Second Edition)</a:t>
            </a:r>
            <a:r>
              <a:rPr lang="en-GB" sz="1000" dirty="0"/>
              <a:t>. Oxford University Press. pp. 101–114</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268760"/>
            <a:ext cx="8686800" cy="4525963"/>
          </a:xfrm>
        </p:spPr>
        <p:txBody>
          <a:bodyPr>
            <a:normAutofit fontScale="92500" lnSpcReduction="10000"/>
          </a:bodyPr>
          <a:lstStyle/>
          <a:p>
            <a:r>
              <a:rPr lang="en-GB" dirty="0" smtClean="0"/>
              <a:t>Video game </a:t>
            </a:r>
            <a:r>
              <a:rPr lang="en-GB" b="1" dirty="0" smtClean="0"/>
              <a:t>industry practices </a:t>
            </a:r>
            <a:r>
              <a:rPr lang="en-GB" dirty="0" smtClean="0"/>
              <a:t>are similar to those of other entertainment industries (e.g. the music industry)</a:t>
            </a:r>
          </a:p>
          <a:p>
            <a:r>
              <a:rPr lang="en-GB" dirty="0" smtClean="0"/>
              <a:t>But the video game industry in particular had been accused of </a:t>
            </a:r>
            <a:r>
              <a:rPr lang="en-GB" b="1" dirty="0" smtClean="0"/>
              <a:t>treating its development </a:t>
            </a:r>
            <a:r>
              <a:rPr lang="en-GB" dirty="0" smtClean="0"/>
              <a:t>talent poorly. </a:t>
            </a:r>
          </a:p>
          <a:p>
            <a:r>
              <a:rPr lang="en-GB" dirty="0" smtClean="0"/>
              <a:t>This promoted independent development, as developers left to form new companies and projects.</a:t>
            </a:r>
          </a:p>
          <a:p>
            <a:r>
              <a:rPr lang="en-GB" dirty="0" smtClean="0"/>
              <a:t>A particularly famous case is the original independent developer </a:t>
            </a:r>
            <a:r>
              <a:rPr lang="en-GB" b="1" dirty="0" smtClean="0"/>
              <a:t>Activision</a:t>
            </a:r>
            <a:r>
              <a:rPr lang="en-GB" dirty="0" smtClean="0"/>
              <a:t>, founded by former </a:t>
            </a:r>
            <a:r>
              <a:rPr lang="en-GB" b="1" dirty="0" smtClean="0"/>
              <a:t>Atari</a:t>
            </a:r>
            <a:r>
              <a:rPr lang="en-GB" dirty="0" smtClean="0"/>
              <a:t> developers. </a:t>
            </a:r>
          </a:p>
          <a:p>
            <a:r>
              <a:rPr lang="en-GB" b="1" dirty="0" smtClean="0"/>
              <a:t>Activision grew </a:t>
            </a:r>
            <a:r>
              <a:rPr lang="en-GB" dirty="0" smtClean="0"/>
              <a:t>to become the world's second largest game publisher. (1)</a:t>
            </a:r>
            <a:endParaRPr lang="en-GB" dirty="0"/>
          </a:p>
        </p:txBody>
      </p:sp>
      <p:sp>
        <p:nvSpPr>
          <p:cNvPr id="3" name="Title 2"/>
          <p:cNvSpPr>
            <a:spLocks noGrp="1"/>
          </p:cNvSpPr>
          <p:nvPr>
            <p:ph type="title"/>
          </p:nvPr>
        </p:nvSpPr>
        <p:spPr/>
        <p:txBody>
          <a:bodyPr/>
          <a:lstStyle/>
          <a:p>
            <a:r>
              <a:rPr lang="en-GB" dirty="0" smtClean="0"/>
              <a:t>Professional &amp; Ethical Practice</a:t>
            </a:r>
            <a:endParaRPr lang="en-GB" dirty="0"/>
          </a:p>
        </p:txBody>
      </p:sp>
      <p:sp>
        <p:nvSpPr>
          <p:cNvPr id="4" name="TextBox 3"/>
          <p:cNvSpPr txBox="1"/>
          <p:nvPr/>
        </p:nvSpPr>
        <p:spPr>
          <a:xfrm>
            <a:off x="0" y="6381328"/>
            <a:ext cx="9144000" cy="246221"/>
          </a:xfrm>
          <a:prstGeom prst="rect">
            <a:avLst/>
          </a:prstGeom>
          <a:noFill/>
        </p:spPr>
        <p:txBody>
          <a:bodyPr wrap="square" rtlCol="0">
            <a:spAutoFit/>
          </a:bodyPr>
          <a:lstStyle/>
          <a:p>
            <a:r>
              <a:rPr lang="en-GB" sz="1000" dirty="0" smtClean="0"/>
              <a:t>(1) </a:t>
            </a:r>
            <a:r>
              <a:rPr lang="en-GB" sz="1000" dirty="0" err="1"/>
              <a:t>Wolverton</a:t>
            </a:r>
            <a:r>
              <a:rPr lang="en-GB" sz="1000" dirty="0"/>
              <a:t>, Troy (2005-05-24). "Activision Aims for Sweet Spot". TheStreet.com.</a:t>
            </a:r>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Activision was popular among developers for </a:t>
            </a:r>
            <a:r>
              <a:rPr lang="en-GB" b="1" dirty="0" smtClean="0"/>
              <a:t>giving them credit </a:t>
            </a:r>
            <a:r>
              <a:rPr lang="en-GB" dirty="0" smtClean="0"/>
              <a:t>in the packaging and title screens for their games, while Atari disallowed this practice. </a:t>
            </a:r>
          </a:p>
          <a:p>
            <a:r>
              <a:rPr lang="en-GB" dirty="0" smtClean="0"/>
              <a:t>As the video game industry took off in the mid-1980s, many developers faced the more distressing problem of working with fly-by-night or unscrupulous publishers that would fold unexpectedly &amp; run off with the game profits.</a:t>
            </a:r>
            <a:endParaRPr lang="en-GB" b="1" dirty="0"/>
          </a:p>
        </p:txBody>
      </p:sp>
      <p:sp>
        <p:nvSpPr>
          <p:cNvPr id="3" name="Title 2"/>
          <p:cNvSpPr>
            <a:spLocks noGrp="1"/>
          </p:cNvSpPr>
          <p:nvPr>
            <p:ph type="title"/>
          </p:nvPr>
        </p:nvSpPr>
        <p:spPr/>
        <p:txBody>
          <a:bodyPr/>
          <a:lstStyle/>
          <a:p>
            <a:r>
              <a:rPr lang="en-GB" dirty="0" smtClean="0"/>
              <a:t>Respect</a:t>
            </a:r>
            <a:endParaRPr lang="en-GB" dirty="0"/>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7504" y="1268760"/>
            <a:ext cx="8820472" cy="4968552"/>
          </a:xfrm>
        </p:spPr>
        <p:txBody>
          <a:bodyPr>
            <a:normAutofit fontScale="92500" lnSpcReduction="20000"/>
          </a:bodyPr>
          <a:lstStyle/>
          <a:p>
            <a:r>
              <a:rPr lang="en-GB" dirty="0" smtClean="0"/>
              <a:t>The industry claims </a:t>
            </a:r>
            <a:r>
              <a:rPr lang="en-GB" b="1" dirty="0" smtClean="0"/>
              <a:t>software p</a:t>
            </a:r>
            <a:r>
              <a:rPr lang="en-GB" dirty="0" smtClean="0"/>
              <a:t>iracy to be a big problem, and take measures to counter this.</a:t>
            </a:r>
            <a:r>
              <a:rPr lang="en-GB" baseline="30000" dirty="0" smtClean="0"/>
              <a:t>(1)</a:t>
            </a:r>
          </a:p>
          <a:p>
            <a:r>
              <a:rPr lang="en-GB" dirty="0" smtClean="0"/>
              <a:t>However, </a:t>
            </a:r>
            <a:r>
              <a:rPr lang="en-GB" b="1" dirty="0" smtClean="0"/>
              <a:t>digital rights management</a:t>
            </a:r>
            <a:r>
              <a:rPr lang="en-GB" dirty="0" smtClean="0"/>
              <a:t> (e.g. Licensing, disk authorisation codes) and other measures have proved noticeably unpopular with gamers.</a:t>
            </a:r>
            <a:r>
              <a:rPr lang="en-GB" baseline="30000" dirty="0" smtClean="0"/>
              <a:t>(2)</a:t>
            </a:r>
          </a:p>
          <a:p>
            <a:r>
              <a:rPr lang="en-GB" dirty="0" smtClean="0"/>
              <a:t>Digital rights management is a far-reaching term that refers to any scheme that controls access to copyrighted material using technology.</a:t>
            </a:r>
          </a:p>
          <a:p>
            <a:r>
              <a:rPr lang="en-GB" b="1" dirty="0" smtClean="0"/>
              <a:t>For example: </a:t>
            </a:r>
            <a:r>
              <a:rPr lang="en-GB" dirty="0" smtClean="0"/>
              <a:t>EA games unveiled 'Online pass' which allows the user to </a:t>
            </a:r>
            <a:r>
              <a:rPr lang="en-GB" b="1" dirty="0" smtClean="0"/>
              <a:t>enter a code</a:t>
            </a:r>
            <a:r>
              <a:rPr lang="en-GB" dirty="0" smtClean="0"/>
              <a:t> to access the online play, a code is only given if you buy a new copy of the game. </a:t>
            </a:r>
          </a:p>
          <a:p>
            <a:r>
              <a:rPr lang="en-GB" dirty="0" smtClean="0"/>
              <a:t>On 12 July 2012, Google released update 3.8.15 which added Application Encryption functionality to help reduce application piracy.</a:t>
            </a:r>
            <a:endParaRPr lang="en-GB" dirty="0"/>
          </a:p>
        </p:txBody>
      </p:sp>
      <p:sp>
        <p:nvSpPr>
          <p:cNvPr id="3" name="Title 2"/>
          <p:cNvSpPr>
            <a:spLocks noGrp="1"/>
          </p:cNvSpPr>
          <p:nvPr>
            <p:ph type="title"/>
          </p:nvPr>
        </p:nvSpPr>
        <p:spPr/>
        <p:txBody>
          <a:bodyPr/>
          <a:lstStyle/>
          <a:p>
            <a:r>
              <a:rPr lang="en-GB" dirty="0" smtClean="0"/>
              <a:t>Legal issues: Piracy</a:t>
            </a:r>
            <a:endParaRPr lang="en-GB" dirty="0"/>
          </a:p>
        </p:txBody>
      </p:sp>
      <p:sp>
        <p:nvSpPr>
          <p:cNvPr id="4" name="TextBox 3"/>
          <p:cNvSpPr txBox="1"/>
          <p:nvPr/>
        </p:nvSpPr>
        <p:spPr>
          <a:xfrm>
            <a:off x="0" y="6309320"/>
            <a:ext cx="8892480" cy="400110"/>
          </a:xfrm>
          <a:prstGeom prst="rect">
            <a:avLst/>
          </a:prstGeom>
          <a:noFill/>
        </p:spPr>
        <p:txBody>
          <a:bodyPr wrap="square" rtlCol="0">
            <a:spAutoFit/>
          </a:bodyPr>
          <a:lstStyle/>
          <a:p>
            <a:pPr marL="228600" indent="-228600">
              <a:buAutoNum type="arabicParenBoth"/>
            </a:pPr>
            <a:r>
              <a:rPr lang="en-GB" sz="1000" dirty="0" err="1" smtClean="0"/>
              <a:t>Valjalo</a:t>
            </a:r>
            <a:r>
              <a:rPr lang="en-GB" sz="1000" dirty="0"/>
              <a:t>, David (2010-10-04). "3DS Will Fight Piracy With Firmware | Edge Magazine". Next-gen.biz</a:t>
            </a:r>
            <a:r>
              <a:rPr lang="en-GB" sz="1000" dirty="0" smtClean="0"/>
              <a:t>.</a:t>
            </a:r>
          </a:p>
          <a:p>
            <a:pPr marL="228600" indent="-228600">
              <a:buAutoNum type="arabicParenBoth"/>
            </a:pPr>
            <a:r>
              <a:rPr lang="en-GB" sz="1000" dirty="0"/>
              <a:t>"Technology | EA 'dumps DRM' for next Sims game". BBC News</a:t>
            </a:r>
            <a:r>
              <a:rPr lang="en-GB" sz="1000" dirty="0" smtClean="0"/>
              <a:t>.</a:t>
            </a:r>
            <a:endParaRPr lang="en-GB" sz="1000" dirty="0"/>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496" y="1268760"/>
            <a:ext cx="8964488" cy="5112568"/>
          </a:xfrm>
        </p:spPr>
        <p:txBody>
          <a:bodyPr>
            <a:normAutofit lnSpcReduction="10000"/>
          </a:bodyPr>
          <a:lstStyle/>
          <a:p>
            <a:r>
              <a:rPr lang="en-GB" sz="2400" dirty="0" smtClean="0"/>
              <a:t>Mobile games developer </a:t>
            </a:r>
            <a:r>
              <a:rPr lang="en-GB" sz="2400" dirty="0" err="1" smtClean="0"/>
              <a:t>Madfinger</a:t>
            </a:r>
            <a:r>
              <a:rPr lang="en-GB" sz="2400" dirty="0" smtClean="0"/>
              <a:t> Games (</a:t>
            </a:r>
            <a:r>
              <a:rPr lang="en-GB" sz="2400" b="1" dirty="0" smtClean="0"/>
              <a:t>Private Company</a:t>
            </a:r>
            <a:r>
              <a:rPr lang="en-GB" sz="2400" dirty="0" smtClean="0"/>
              <a:t>) recently announced that it was converting its latest release, Dead Trigger, to a free download on Android due to </a:t>
            </a:r>
            <a:r>
              <a:rPr lang="en-GB" sz="2400" dirty="0" err="1" smtClean="0"/>
              <a:t>the‘unbelievably</a:t>
            </a:r>
            <a:r>
              <a:rPr lang="en-GB" sz="2400" dirty="0" smtClean="0"/>
              <a:t> high’ piracy rate.  On 01/08/2012 the game went free for </a:t>
            </a:r>
            <a:r>
              <a:rPr lang="en-GB" sz="2400" dirty="0" err="1" smtClean="0"/>
              <a:t>iOS</a:t>
            </a:r>
            <a:r>
              <a:rPr lang="en-GB" sz="2400" dirty="0" smtClean="0"/>
              <a:t> users as well.</a:t>
            </a:r>
          </a:p>
          <a:p>
            <a:r>
              <a:rPr lang="en-GB" sz="2400" b="1" dirty="0" err="1" smtClean="0"/>
              <a:t>Madfinger</a:t>
            </a:r>
            <a:r>
              <a:rPr lang="en-GB" sz="2400" b="1" dirty="0" smtClean="0"/>
              <a:t> CEO </a:t>
            </a:r>
            <a:r>
              <a:rPr lang="en-GB" sz="2400" b="1" dirty="0" err="1" smtClean="0"/>
              <a:t>Marek</a:t>
            </a:r>
            <a:r>
              <a:rPr lang="en-GB" sz="2400" b="1" dirty="0" smtClean="0"/>
              <a:t> </a:t>
            </a:r>
            <a:r>
              <a:rPr lang="en-GB" sz="2400" b="1" dirty="0" err="1" smtClean="0"/>
              <a:t>Rabas</a:t>
            </a:r>
            <a:r>
              <a:rPr lang="en-GB" sz="2400" b="1" dirty="0" smtClean="0"/>
              <a:t> shared his thoughts</a:t>
            </a:r>
            <a:r>
              <a:rPr lang="en-GB" sz="2400" dirty="0" smtClean="0"/>
              <a:t>:</a:t>
            </a:r>
          </a:p>
          <a:p>
            <a:pPr>
              <a:buNone/>
            </a:pPr>
            <a:r>
              <a:rPr lang="en-GB" sz="2400" dirty="0" smtClean="0"/>
              <a:t> “</a:t>
            </a:r>
            <a:r>
              <a:rPr lang="en-GB" sz="2400" dirty="0" err="1" smtClean="0"/>
              <a:t>Madfinger</a:t>
            </a:r>
            <a:r>
              <a:rPr lang="en-GB" sz="2400" dirty="0" smtClean="0"/>
              <a:t> Games is like many other </a:t>
            </a:r>
            <a:r>
              <a:rPr lang="en-GB" sz="2400" b="1" dirty="0" smtClean="0"/>
              <a:t>independent</a:t>
            </a:r>
            <a:r>
              <a:rPr lang="en-GB" sz="2400" dirty="0" smtClean="0"/>
              <a:t> labels, founded by a few fanatic gamers who have a passion for making games. Our main goal is not to make lots of money, we do not want to be the second Disney or sell out the company for millions of dollars. Also, </a:t>
            </a:r>
            <a:r>
              <a:rPr lang="en-GB" sz="2400" b="1" dirty="0" smtClean="0"/>
              <a:t>we do not have to please investors </a:t>
            </a:r>
            <a:r>
              <a:rPr lang="en-GB" sz="2400" dirty="0" smtClean="0"/>
              <a:t>each financial quarter with better results on their profit. We just simply enjoy making games. That is why we are here”. (1)</a:t>
            </a:r>
          </a:p>
        </p:txBody>
      </p:sp>
      <p:sp>
        <p:nvSpPr>
          <p:cNvPr id="3" name="Title 2"/>
          <p:cNvSpPr>
            <a:spLocks noGrp="1"/>
          </p:cNvSpPr>
          <p:nvPr>
            <p:ph type="title"/>
          </p:nvPr>
        </p:nvSpPr>
        <p:spPr>
          <a:xfrm>
            <a:off x="457200" y="274638"/>
            <a:ext cx="8229600" cy="922114"/>
          </a:xfrm>
        </p:spPr>
        <p:txBody>
          <a:bodyPr>
            <a:normAutofit fontScale="90000"/>
          </a:bodyPr>
          <a:lstStyle/>
          <a:p>
            <a:r>
              <a:rPr lang="en-GB" dirty="0" smtClean="0"/>
              <a:t>Legal issues: </a:t>
            </a:r>
            <a:r>
              <a:rPr lang="en-GB" sz="4400" dirty="0" err="1" smtClean="0"/>
              <a:t>Madfinger</a:t>
            </a:r>
            <a:r>
              <a:rPr lang="en-GB" sz="4400" dirty="0" smtClean="0"/>
              <a:t> Games</a:t>
            </a:r>
            <a:endParaRPr lang="en-GB" dirty="0"/>
          </a:p>
        </p:txBody>
      </p:sp>
      <p:sp>
        <p:nvSpPr>
          <p:cNvPr id="4" name="TextBox 3"/>
          <p:cNvSpPr txBox="1"/>
          <p:nvPr/>
        </p:nvSpPr>
        <p:spPr>
          <a:xfrm>
            <a:off x="0" y="6597352"/>
            <a:ext cx="9144000" cy="246221"/>
          </a:xfrm>
          <a:prstGeom prst="rect">
            <a:avLst/>
          </a:prstGeom>
          <a:noFill/>
        </p:spPr>
        <p:txBody>
          <a:bodyPr wrap="square" rtlCol="0">
            <a:spAutoFit/>
          </a:bodyPr>
          <a:lstStyle/>
          <a:p>
            <a:r>
              <a:rPr lang="en-GB" sz="1000" dirty="0" smtClean="0"/>
              <a:t>(1) http://www.gamezebo.com/news/2012/08/01/piracy-and-premium-vs-freemium-madfinger-games-developers-dilemma</a:t>
            </a:r>
            <a:endParaRPr lang="en-GB" sz="1000" dirty="0"/>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354765"/>
            <a:ext cx="8435280" cy="4882547"/>
          </a:xfrm>
        </p:spPr>
        <p:txBody>
          <a:bodyPr>
            <a:normAutofit/>
          </a:bodyPr>
          <a:lstStyle/>
          <a:p>
            <a:r>
              <a:rPr lang="en-GB" dirty="0" smtClean="0"/>
              <a:t>For our team, releasing a game is an emotional thing. It‘s totally different from the release of a game on console or PC under some </a:t>
            </a:r>
            <a:r>
              <a:rPr lang="en-GB" b="1" dirty="0" smtClean="0"/>
              <a:t>publisher</a:t>
            </a:r>
            <a:r>
              <a:rPr lang="en-GB" dirty="0" smtClean="0"/>
              <a:t>. </a:t>
            </a:r>
          </a:p>
          <a:p>
            <a:r>
              <a:rPr lang="en-GB" dirty="0" smtClean="0"/>
              <a:t>We are reading the reviews and seeing the opinions of our fans, listening their feedback.</a:t>
            </a:r>
          </a:p>
          <a:p>
            <a:r>
              <a:rPr lang="en-GB" dirty="0" smtClean="0"/>
              <a:t>I can still remember the names of these nice fans and all of their </a:t>
            </a:r>
            <a:r>
              <a:rPr lang="en-GB" b="1" dirty="0" smtClean="0"/>
              <a:t>good feedback </a:t>
            </a:r>
            <a:r>
              <a:rPr lang="en-GB" dirty="0" smtClean="0"/>
              <a:t>which </a:t>
            </a:r>
            <a:r>
              <a:rPr lang="en-GB" b="1" dirty="0" smtClean="0"/>
              <a:t>energizes our team</a:t>
            </a:r>
            <a:r>
              <a:rPr lang="en-GB" dirty="0" smtClean="0"/>
              <a:t>. </a:t>
            </a:r>
          </a:p>
          <a:p>
            <a:r>
              <a:rPr lang="en-GB" dirty="0" smtClean="0"/>
              <a:t>On the other hand, the bad reviews just bring us down.</a:t>
            </a:r>
          </a:p>
          <a:p>
            <a:endParaRPr lang="en-GB" dirty="0"/>
          </a:p>
        </p:txBody>
      </p:sp>
      <p:sp>
        <p:nvSpPr>
          <p:cNvPr id="3" name="Title 2"/>
          <p:cNvSpPr>
            <a:spLocks noGrp="1"/>
          </p:cNvSpPr>
          <p:nvPr>
            <p:ph type="title"/>
          </p:nvPr>
        </p:nvSpPr>
        <p:spPr/>
        <p:txBody>
          <a:bodyPr>
            <a:normAutofit/>
          </a:bodyPr>
          <a:lstStyle/>
          <a:p>
            <a:r>
              <a:rPr lang="en-GB" sz="4000" dirty="0" err="1" smtClean="0"/>
              <a:t>Madfinger</a:t>
            </a:r>
            <a:r>
              <a:rPr lang="en-GB" sz="4000" dirty="0" smtClean="0"/>
              <a:t> Games &amp; </a:t>
            </a:r>
            <a:r>
              <a:rPr lang="en-GB" dirty="0" smtClean="0"/>
              <a:t>Motivation: </a:t>
            </a:r>
            <a:endParaRPr lang="en-GB" dirty="0"/>
          </a:p>
        </p:txBody>
      </p:sp>
      <p:sp>
        <p:nvSpPr>
          <p:cNvPr id="4" name="TextBox 3"/>
          <p:cNvSpPr txBox="1"/>
          <p:nvPr/>
        </p:nvSpPr>
        <p:spPr>
          <a:xfrm>
            <a:off x="0" y="6597352"/>
            <a:ext cx="9144000" cy="246221"/>
          </a:xfrm>
          <a:prstGeom prst="rect">
            <a:avLst/>
          </a:prstGeom>
          <a:noFill/>
        </p:spPr>
        <p:txBody>
          <a:bodyPr wrap="square" rtlCol="0">
            <a:spAutoFit/>
          </a:bodyPr>
          <a:lstStyle/>
          <a:p>
            <a:r>
              <a:rPr lang="en-GB" sz="1000" dirty="0" smtClean="0"/>
              <a:t>(1) http://www.gamezebo.com/news/2012/08/01/piracy-and-premium-vs-freemium-madfinger-games-developers-dilemma</a:t>
            </a:r>
            <a:endParaRPr lang="en-GB" sz="1000" dirty="0"/>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481328"/>
            <a:ext cx="8686800" cy="4827992"/>
          </a:xfrm>
        </p:spPr>
        <p:txBody>
          <a:bodyPr>
            <a:normAutofit fontScale="92500"/>
          </a:bodyPr>
          <a:lstStyle/>
          <a:p>
            <a:r>
              <a:rPr lang="en-GB" dirty="0" smtClean="0"/>
              <a:t>“As </a:t>
            </a:r>
            <a:r>
              <a:rPr lang="en-GB" b="1" dirty="0" smtClean="0"/>
              <a:t>developers of games</a:t>
            </a:r>
            <a:r>
              <a:rPr lang="en-GB" dirty="0" smtClean="0"/>
              <a:t>, we want to concentrate our time and dedicate ourselves only on games.</a:t>
            </a:r>
          </a:p>
          <a:p>
            <a:r>
              <a:rPr lang="en-GB" dirty="0" smtClean="0"/>
              <a:t>We want to make them better than previous games. </a:t>
            </a:r>
          </a:p>
          <a:p>
            <a:r>
              <a:rPr lang="en-GB" dirty="0" smtClean="0"/>
              <a:t>This is why we need help with security from the companies who make the hardware. </a:t>
            </a:r>
          </a:p>
          <a:p>
            <a:r>
              <a:rPr lang="en-GB" dirty="0" smtClean="0"/>
              <a:t>Its really good that Google and Apple are finally making some effort to deal with it. </a:t>
            </a:r>
          </a:p>
          <a:p>
            <a:r>
              <a:rPr lang="en-GB" dirty="0" smtClean="0"/>
              <a:t>And so, lets hope that this situation will get better and developers will be able to invest more money into games without fear that in the end most of the players will download it for free.</a:t>
            </a:r>
            <a:endParaRPr lang="en-GB" dirty="0"/>
          </a:p>
        </p:txBody>
      </p:sp>
      <p:sp>
        <p:nvSpPr>
          <p:cNvPr id="3" name="Title 2"/>
          <p:cNvSpPr>
            <a:spLocks noGrp="1"/>
          </p:cNvSpPr>
          <p:nvPr>
            <p:ph type="title"/>
          </p:nvPr>
        </p:nvSpPr>
        <p:spPr/>
        <p:txBody>
          <a:bodyPr/>
          <a:lstStyle/>
          <a:p>
            <a:r>
              <a:rPr lang="en-GB" dirty="0" smtClean="0"/>
              <a:t>Legal issues: Piracy</a:t>
            </a:r>
            <a:endParaRPr lang="en-GB" dirty="0"/>
          </a:p>
        </p:txBody>
      </p:sp>
      <p:sp>
        <p:nvSpPr>
          <p:cNvPr id="4" name="TextBox 3"/>
          <p:cNvSpPr txBox="1"/>
          <p:nvPr/>
        </p:nvSpPr>
        <p:spPr>
          <a:xfrm>
            <a:off x="0" y="6597352"/>
            <a:ext cx="9144000" cy="246221"/>
          </a:xfrm>
          <a:prstGeom prst="rect">
            <a:avLst/>
          </a:prstGeom>
          <a:noFill/>
        </p:spPr>
        <p:txBody>
          <a:bodyPr wrap="square" rtlCol="0">
            <a:spAutoFit/>
          </a:bodyPr>
          <a:lstStyle/>
          <a:p>
            <a:r>
              <a:rPr lang="en-GB" sz="1000" dirty="0" smtClean="0"/>
              <a:t>(1) http://www.gamezebo.com/news/2012/08/01/piracy-and-premium-vs-freemium-madfinger-games-developers-dilemma</a:t>
            </a:r>
            <a:endParaRPr lang="en-GB" sz="1000" dirty="0"/>
          </a:p>
        </p:txBody>
      </p:sp>
    </p:spTree>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r>
              <a:rPr lang="en-GB" dirty="0" smtClean="0"/>
              <a:t>Check-out:</a:t>
            </a:r>
          </a:p>
          <a:p>
            <a:r>
              <a:rPr lang="en-GB" dirty="0" smtClean="0">
                <a:hlinkClick r:id="rId2"/>
              </a:rPr>
              <a:t>Gamesindustry.biz</a:t>
            </a:r>
            <a:endParaRPr lang="en-GB" dirty="0"/>
          </a:p>
        </p:txBody>
      </p:sp>
      <p:sp>
        <p:nvSpPr>
          <p:cNvPr id="3" name="Title 2"/>
          <p:cNvSpPr>
            <a:spLocks noGrp="1"/>
          </p:cNvSpPr>
          <p:nvPr>
            <p:ph type="title"/>
          </p:nvPr>
        </p:nvSpPr>
        <p:spPr/>
        <p:txBody>
          <a:bodyPr>
            <a:normAutofit/>
          </a:bodyPr>
          <a:lstStyle/>
          <a:p>
            <a:r>
              <a:rPr lang="en-GB" dirty="0" smtClean="0"/>
              <a:t>For Up-to-date Industry News</a:t>
            </a: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Some of the disciplines specific to the game industry include: </a:t>
            </a:r>
            <a:r>
              <a:rPr lang="en-GB" b="1" dirty="0" smtClean="0"/>
              <a:t>game programmer</a:t>
            </a:r>
            <a:r>
              <a:rPr lang="en-GB" dirty="0" smtClean="0"/>
              <a:t>, </a:t>
            </a:r>
            <a:r>
              <a:rPr lang="en-GB" b="1" dirty="0" smtClean="0"/>
              <a:t>game designer</a:t>
            </a:r>
            <a:r>
              <a:rPr lang="en-GB" dirty="0" smtClean="0"/>
              <a:t>, </a:t>
            </a:r>
            <a:r>
              <a:rPr lang="en-GB" b="1" dirty="0" smtClean="0"/>
              <a:t>level designer</a:t>
            </a:r>
            <a:r>
              <a:rPr lang="en-GB" dirty="0" smtClean="0"/>
              <a:t>, </a:t>
            </a:r>
            <a:r>
              <a:rPr lang="en-GB" b="1" dirty="0" smtClean="0"/>
              <a:t>game producer</a:t>
            </a:r>
            <a:r>
              <a:rPr lang="en-GB" dirty="0" smtClean="0"/>
              <a:t>, </a:t>
            </a:r>
            <a:r>
              <a:rPr lang="en-GB" b="1" dirty="0" smtClean="0"/>
              <a:t>game artist</a:t>
            </a:r>
            <a:r>
              <a:rPr lang="en-GB" dirty="0" smtClean="0"/>
              <a:t> and </a:t>
            </a:r>
            <a:r>
              <a:rPr lang="en-GB" b="1" dirty="0" smtClean="0"/>
              <a:t>game tester</a:t>
            </a:r>
            <a:r>
              <a:rPr lang="en-GB" dirty="0" smtClean="0"/>
              <a:t>. </a:t>
            </a:r>
          </a:p>
          <a:p>
            <a:r>
              <a:rPr lang="en-GB" dirty="0" smtClean="0"/>
              <a:t>Most of these professionals are employed by </a:t>
            </a:r>
            <a:r>
              <a:rPr lang="en-GB" b="1" dirty="0" smtClean="0"/>
              <a:t>video game developers</a:t>
            </a:r>
            <a:r>
              <a:rPr lang="en-GB" dirty="0" smtClean="0"/>
              <a:t> or </a:t>
            </a:r>
            <a:r>
              <a:rPr lang="en-GB" b="1" dirty="0" smtClean="0"/>
              <a:t>video game publishers</a:t>
            </a:r>
            <a:r>
              <a:rPr lang="en-GB" dirty="0" smtClean="0"/>
              <a:t>.</a:t>
            </a:r>
          </a:p>
          <a:p>
            <a:r>
              <a:rPr lang="en-GB" dirty="0" smtClean="0"/>
              <a:t>The game industry also employs those experienced in other traditional businesses, and many recruiters target industry professionals who help with </a:t>
            </a:r>
            <a:r>
              <a:rPr lang="en-GB" b="1" dirty="0" smtClean="0"/>
              <a:t>Leadership</a:t>
            </a:r>
            <a:r>
              <a:rPr lang="en-GB" dirty="0" smtClean="0"/>
              <a:t>, </a:t>
            </a:r>
            <a:r>
              <a:rPr lang="en-GB" b="1" dirty="0" smtClean="0"/>
              <a:t>new concepts and ideas</a:t>
            </a:r>
            <a:r>
              <a:rPr lang="en-GB" dirty="0" smtClean="0"/>
              <a:t>, </a:t>
            </a:r>
            <a:r>
              <a:rPr lang="en-GB" b="1" dirty="0" smtClean="0"/>
              <a:t>project management</a:t>
            </a:r>
            <a:r>
              <a:rPr lang="en-GB" dirty="0" smtClean="0"/>
              <a:t>, </a:t>
            </a:r>
            <a:r>
              <a:rPr lang="en-GB" b="1" dirty="0" smtClean="0"/>
              <a:t>game design</a:t>
            </a:r>
            <a:r>
              <a:rPr lang="en-GB" dirty="0" smtClean="0"/>
              <a:t>, </a:t>
            </a:r>
            <a:r>
              <a:rPr lang="en-GB" b="1" dirty="0" smtClean="0"/>
              <a:t>marketing</a:t>
            </a:r>
            <a:r>
              <a:rPr lang="en-GB" dirty="0" smtClean="0"/>
              <a:t> etc...</a:t>
            </a:r>
            <a:endParaRPr lang="en-GB" dirty="0"/>
          </a:p>
        </p:txBody>
      </p:sp>
      <p:sp>
        <p:nvSpPr>
          <p:cNvPr id="3" name="Title 2"/>
          <p:cNvSpPr>
            <a:spLocks noGrp="1"/>
          </p:cNvSpPr>
          <p:nvPr>
            <p:ph type="title"/>
          </p:nvPr>
        </p:nvSpPr>
        <p:spPr/>
        <p:txBody>
          <a:bodyPr/>
          <a:lstStyle/>
          <a:p>
            <a:r>
              <a:rPr lang="en-GB" dirty="0" smtClean="0"/>
              <a:t>Employment</a:t>
            </a:r>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Check-out:</a:t>
            </a:r>
          </a:p>
          <a:p>
            <a:r>
              <a:rPr lang="en-GB" dirty="0" smtClean="0">
                <a:hlinkClick r:id="rId2"/>
              </a:rPr>
              <a:t>http://www.jobsite.co.uk</a:t>
            </a:r>
            <a:r>
              <a:rPr lang="en-GB" dirty="0" smtClean="0"/>
              <a:t> </a:t>
            </a:r>
          </a:p>
          <a:p>
            <a:r>
              <a:rPr lang="en-GB" dirty="0" smtClean="0">
                <a:hlinkClick r:id="rId3"/>
              </a:rPr>
              <a:t>http://www.gamesindustry.biz/jobs</a:t>
            </a:r>
            <a:r>
              <a:rPr lang="en-GB" dirty="0" smtClean="0"/>
              <a:t> </a:t>
            </a:r>
          </a:p>
          <a:p>
            <a:r>
              <a:rPr lang="en-GB" dirty="0" smtClean="0">
                <a:hlinkClick r:id="rId4"/>
              </a:rPr>
              <a:t>http://www.gamejobs.com</a:t>
            </a:r>
            <a:r>
              <a:rPr lang="en-GB" dirty="0" smtClean="0"/>
              <a:t> </a:t>
            </a:r>
          </a:p>
          <a:p>
            <a:r>
              <a:rPr lang="en-GB" dirty="0" smtClean="0">
                <a:hlinkClick r:id="rId5"/>
              </a:rPr>
              <a:t>http://www.gamesrecruit.co.uk</a:t>
            </a:r>
            <a:r>
              <a:rPr lang="en-GB" dirty="0" smtClean="0"/>
              <a:t> </a:t>
            </a:r>
          </a:p>
          <a:p>
            <a:r>
              <a:rPr lang="en-GB" dirty="0" smtClean="0">
                <a:hlinkClick r:id="rId6"/>
              </a:rPr>
              <a:t>http://www.gamesjobsdirect.com/</a:t>
            </a:r>
            <a:r>
              <a:rPr lang="en-GB" dirty="0" smtClean="0"/>
              <a:t> </a:t>
            </a:r>
            <a:endParaRPr lang="en-GB" dirty="0"/>
          </a:p>
        </p:txBody>
      </p:sp>
      <p:sp>
        <p:nvSpPr>
          <p:cNvPr id="3" name="Title 2"/>
          <p:cNvSpPr>
            <a:spLocks noGrp="1"/>
          </p:cNvSpPr>
          <p:nvPr>
            <p:ph type="title"/>
          </p:nvPr>
        </p:nvSpPr>
        <p:spPr/>
        <p:txBody>
          <a:bodyPr/>
          <a:lstStyle/>
          <a:p>
            <a:r>
              <a:rPr lang="en-GB" dirty="0" smtClean="0"/>
              <a:t>Jobs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681</TotalTime>
  <Words>1610</Words>
  <Application>Microsoft Office PowerPoint</Application>
  <PresentationFormat>On-screen Show (4:3)</PresentationFormat>
  <Paragraphs>208</Paragraphs>
  <Slides>43</Slides>
  <Notes>1</Notes>
  <HiddenSlides>15</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Concourse</vt:lpstr>
      <vt:lpstr>Gamification Game Commerce &amp; Monetizing Apps</vt:lpstr>
      <vt:lpstr>The World is looking at and learning from Game design</vt:lpstr>
      <vt:lpstr>Gamification techniques</vt:lpstr>
      <vt:lpstr>Gamification</vt:lpstr>
      <vt:lpstr>BG info: Games Timelines</vt:lpstr>
      <vt:lpstr>Video Game industry</vt:lpstr>
      <vt:lpstr>The Economic Sector includes</vt:lpstr>
      <vt:lpstr>Gaming industry</vt:lpstr>
      <vt:lpstr>Gaming industry</vt:lpstr>
      <vt:lpstr>Gaming industry</vt:lpstr>
      <vt:lpstr>Video Game E-Commerce</vt:lpstr>
      <vt:lpstr>MMO: Aion Ascension</vt:lpstr>
      <vt:lpstr>Online Game Subscriptions</vt:lpstr>
      <vt:lpstr>Mobile Gaming industry</vt:lpstr>
      <vt:lpstr>Fun &amp; Games: Evolution of Computing</vt:lpstr>
      <vt:lpstr>Evolution of Computing</vt:lpstr>
      <vt:lpstr>Freemium Model</vt:lpstr>
      <vt:lpstr>Freemium Model</vt:lpstr>
      <vt:lpstr>Example:</vt:lpstr>
      <vt:lpstr>Microtransactions</vt:lpstr>
      <vt:lpstr>Microtransactions</vt:lpstr>
      <vt:lpstr>Mobile Ads</vt:lpstr>
      <vt:lpstr>Monetize your App:</vt:lpstr>
      <vt:lpstr>Monetize your Apps: Rewards &amp; Happiness with Brian Wong </vt:lpstr>
      <vt:lpstr>Slide 25</vt:lpstr>
      <vt:lpstr>Brian Wong on importance of understanding Emotion</vt:lpstr>
      <vt:lpstr>Feature: Brian Wong </vt:lpstr>
      <vt:lpstr> How Angry Birds Built a Global Brand</vt:lpstr>
      <vt:lpstr>Mobile Publisher Best Practices</vt:lpstr>
      <vt:lpstr>Bg Videos: Secrets to Success with Entrepreneur Brain Wong</vt:lpstr>
      <vt:lpstr>X-Commerce Paypal system</vt:lpstr>
      <vt:lpstr>Young Entrepreneur Arjun Mehta</vt:lpstr>
      <vt:lpstr>Game industry value chain</vt:lpstr>
      <vt:lpstr>Game industry value chain</vt:lpstr>
      <vt:lpstr>Professional &amp; Ethical Practice</vt:lpstr>
      <vt:lpstr>Respect</vt:lpstr>
      <vt:lpstr>Legal issues: Piracy</vt:lpstr>
      <vt:lpstr>Legal issues: Madfinger Games</vt:lpstr>
      <vt:lpstr>Madfinger Games &amp; Motivation: </vt:lpstr>
      <vt:lpstr>Legal issues: Piracy</vt:lpstr>
      <vt:lpstr>For Up-to-date Industry News</vt:lpstr>
      <vt:lpstr>Employment</vt:lpstr>
      <vt:lpstr>Jobs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James Williams</dc:creator>
  <cp:lastModifiedBy>sc-jw</cp:lastModifiedBy>
  <cp:revision>70</cp:revision>
  <dcterms:created xsi:type="dcterms:W3CDTF">2013-01-24T11:47:52Z</dcterms:created>
  <dcterms:modified xsi:type="dcterms:W3CDTF">2014-02-24T15:37:50Z</dcterms:modified>
</cp:coreProperties>
</file>