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95" r:id="rId1"/>
  </p:sldMasterIdLst>
  <p:sldIdLst>
    <p:sldId id="262" r:id="rId2"/>
    <p:sldId id="257" r:id="rId3"/>
    <p:sldId id="258" r:id="rId4"/>
    <p:sldId id="261" r:id="rId5"/>
    <p:sldId id="259" r:id="rId6"/>
    <p:sldId id="260" r:id="rId7"/>
    <p:sldId id="263"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Alexander Williams (1904087)" initials="AW(" lastIdx="1" clrIdx="0">
    <p:extLst>
      <p:ext uri="{19B8F6BF-5375-455C-9EA6-DF929625EA0E}">
        <p15:presenceInfo xmlns:p15="http://schemas.microsoft.com/office/powerpoint/2012/main" userId="S::1904087@student.uwtsd.ac.uk::3a538c85-f6d2-44ec-9411-d4611e339130"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2" d="100"/>
          <a:sy n="62" d="100"/>
        </p:scale>
        <p:origin x="804" y="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commentAuthors" Target="commentAuthor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370693" y="1769540"/>
            <a:ext cx="9440034" cy="1828801"/>
          </a:xfrm>
        </p:spPr>
        <p:txBody>
          <a:bodyPr anchor="b">
            <a:normAutofit/>
          </a:bodyPr>
          <a:lstStyle>
            <a:lvl1pPr algn="ctr">
              <a:defRPr sz="5400"/>
            </a:lvl1pPr>
          </a:lstStyle>
          <a:p>
            <a:r>
              <a:rPr lang="en-US"/>
              <a:t>Click to edit Master title style</a:t>
            </a:r>
            <a:endParaRPr lang="en-US" dirty="0"/>
          </a:p>
        </p:txBody>
      </p:sp>
      <p:sp>
        <p:nvSpPr>
          <p:cNvPr id="3" name="Subtitle 2"/>
          <p:cNvSpPr>
            <a:spLocks noGrp="1"/>
          </p:cNvSpPr>
          <p:nvPr>
            <p:ph type="subTitle" idx="1"/>
          </p:nvPr>
        </p:nvSpPr>
        <p:spPr>
          <a:xfrm>
            <a:off x="1370693" y="3598339"/>
            <a:ext cx="9440034" cy="1049867"/>
          </a:xfrm>
        </p:spPr>
        <p:txBody>
          <a:bodyPr anchor="t"/>
          <a:lstStyle>
            <a:lvl1pPr marL="0" indent="0" algn="ctr">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F3E8B1C-86EF-43CF-8304-249481088644}" type="datetimeFigureOut">
              <a:rPr lang="en-US" smtClean="0"/>
              <a:t>1/12/2021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7712082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F3E8B1C-86EF-43CF-8304-249481088644}" type="datetimeFigureOut">
              <a:rPr lang="en-US" smtClean="0"/>
              <a:t>1/12/2021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595105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95401" y="1761067"/>
            <a:ext cx="9590550" cy="1828813"/>
          </a:xfrm>
        </p:spPr>
        <p:txBody>
          <a:bodyPr anchor="b"/>
          <a:lstStyle>
            <a:lvl1pPr algn="ct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3589879"/>
            <a:ext cx="9590550" cy="1507054"/>
          </a:xfrm>
        </p:spPr>
        <p:txBody>
          <a:bodyPr anchor="t"/>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F3E8B1C-86EF-43CF-8304-249481088644}" type="datetimeFigureOut">
              <a:rPr lang="en-US" smtClean="0"/>
              <a:t>1/12/2021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20040438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913795" y="1732449"/>
            <a:ext cx="5060497" cy="4058750"/>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2892" y="1732449"/>
            <a:ext cx="5064665" cy="4058751"/>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F3E8B1C-86EF-43CF-8304-249481088644}" type="datetimeFigureOut">
              <a:rPr lang="en-US" smtClean="0"/>
              <a:t>1/12/2021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13445679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20" name="Picture 19" descr="Slate-V2-HD-comp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3795" y="1734506"/>
            <a:ext cx="5089072" cy="4148769"/>
          </a:xfrm>
          <a:prstGeom prst="rect">
            <a:avLst/>
          </a:prstGeom>
        </p:spPr>
      </p:pic>
      <p:pic>
        <p:nvPicPr>
          <p:cNvPr id="21" name="Picture 20" descr="Slate-V2-HD-comp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78485" y="1734506"/>
            <a:ext cx="5089072" cy="4148769"/>
          </a:xfrm>
          <a:prstGeom prst="rect">
            <a:avLst/>
          </a:prstGeom>
        </p:spPr>
      </p:pic>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005872" y="1835254"/>
            <a:ext cx="4876344" cy="544884"/>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05872" y="2380137"/>
            <a:ext cx="4876344" cy="3411063"/>
          </a:xfrm>
        </p:spPr>
        <p:txBody>
          <a:bodyPr anchor="t">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94967" y="1835254"/>
            <a:ext cx="4895330" cy="544883"/>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94967" y="2380137"/>
            <a:ext cx="4895330" cy="3411063"/>
          </a:xfrm>
        </p:spPr>
        <p:txBody>
          <a:bodyPr anchor="t">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F3E8B1C-86EF-43CF-8304-249481088644}" type="datetimeFigureOut">
              <a:rPr lang="en-US" smtClean="0"/>
              <a:pPr/>
              <a:t>1/12/2021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C3DB2ADC-AF19-4574-8C10-79B5B04FCA27}" type="slidenum">
              <a:rPr lang="en-US" smtClean="0"/>
              <a:pPr/>
              <a:t>‹#›</a:t>
            </a:fld>
            <a:endParaRPr lang="en-US" dirty="0"/>
          </a:p>
        </p:txBody>
      </p:sp>
    </p:spTree>
    <p:extLst>
      <p:ext uri="{BB962C8B-B14F-4D97-AF65-F5344CB8AC3E}">
        <p14:creationId xmlns:p14="http://schemas.microsoft.com/office/powerpoint/2010/main" val="25989908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F3E8B1C-86EF-43CF-8304-249481088644}" type="datetimeFigureOut">
              <a:rPr lang="en-US" smtClean="0"/>
              <a:t>1/12/2021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18803377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F3E8B1C-86EF-43CF-8304-249481088644}" type="datetimeFigureOut">
              <a:rPr lang="en-US" smtClean="0"/>
              <a:t>1/12/2021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30062561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3706889" cy="1821918"/>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4855633" y="609600"/>
            <a:ext cx="6411924" cy="51816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95" y="2431518"/>
            <a:ext cx="3706889" cy="3359681"/>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F3E8B1C-86EF-43CF-8304-249481088644}" type="datetimeFigureOut">
              <a:rPr lang="en-US" smtClean="0"/>
              <a:t>1/12/2021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9038101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22" name="Picture 21" descr="Slate-V2-HD-vert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93665" y="609600"/>
            <a:ext cx="3584166" cy="5204832"/>
          </a:xfrm>
          <a:prstGeom prst="rect">
            <a:avLst/>
          </a:prstGeom>
        </p:spPr>
      </p:pic>
      <p:sp>
        <p:nvSpPr>
          <p:cNvPr id="2" name="Title 1"/>
          <p:cNvSpPr>
            <a:spLocks noGrp="1"/>
          </p:cNvSpPr>
          <p:nvPr>
            <p:ph type="title"/>
          </p:nvPr>
        </p:nvSpPr>
        <p:spPr>
          <a:xfrm>
            <a:off x="913795" y="609923"/>
            <a:ext cx="5934949" cy="1829338"/>
          </a:xfrm>
        </p:spPr>
        <p:txBody>
          <a:bodyPr anchor="b">
            <a:noAutofit/>
          </a:bodyPr>
          <a:lstStyle>
            <a:lvl1pPr algn="ct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42551" y="763702"/>
            <a:ext cx="3275751" cy="4912822"/>
          </a:xfr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913795" y="2439261"/>
            <a:ext cx="5934949" cy="337613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F3E8B1C-86EF-43CF-8304-249481088644}" type="datetimeFigureOut">
              <a:rPr lang="en-US" smtClean="0"/>
              <a:t>1/12/2021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9446789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6" name="Picture 15" descr="Slate-V2-HD-pano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13883" y="547807"/>
            <a:ext cx="10141799" cy="3816806"/>
          </a:xfrm>
          <a:prstGeom prst="rect">
            <a:avLst/>
          </a:prstGeom>
        </p:spPr>
      </p:pic>
      <p:sp>
        <p:nvSpPr>
          <p:cNvPr id="2" name="Title 1"/>
          <p:cNvSpPr>
            <a:spLocks noGrp="1"/>
          </p:cNvSpPr>
          <p:nvPr>
            <p:ph type="title"/>
          </p:nvPr>
        </p:nvSpPr>
        <p:spPr>
          <a:xfrm>
            <a:off x="913806" y="4565255"/>
            <a:ext cx="10355326" cy="543472"/>
          </a:xfrm>
        </p:spPr>
        <p:txBody>
          <a:bodyPr anchor="b">
            <a:normAutofit/>
          </a:bodyPr>
          <a:lstStyle>
            <a:lvl1pPr algn="ct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69349" y="695009"/>
            <a:ext cx="9845346" cy="3525671"/>
          </a:xfrm>
          <a:effectLst>
            <a:outerShdw blurRad="38100" dist="25400" dir="4440000">
              <a:srgbClr val="000000">
                <a:alpha val="36000"/>
              </a:srgbClr>
            </a:outerShdw>
          </a:effectLst>
        </p:spPr>
        <p:txBody>
          <a:bodyPr anchor="t">
            <a:normAutofit/>
          </a:bodyPr>
          <a:lstStyle>
            <a:lvl1pPr marL="0" indent="0" algn="ctr">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5" y="5108728"/>
            <a:ext cx="10353762" cy="682472"/>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F3E8B1C-86EF-43CF-8304-249481088644}" type="datetimeFigureOut">
              <a:rPr lang="en-US" smtClean="0"/>
              <a:pPr/>
              <a:t>1/12/2021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C3DB2ADC-AF19-4574-8C10-79B5B04FCA27}" type="slidenum">
              <a:rPr lang="en-US" smtClean="0"/>
              <a:pPr/>
              <a:t>‹#›</a:t>
            </a:fld>
            <a:endParaRPr lang="en-US" dirty="0"/>
          </a:p>
        </p:txBody>
      </p:sp>
    </p:spTree>
    <p:extLst>
      <p:ext uri="{BB962C8B-B14F-4D97-AF65-F5344CB8AC3E}">
        <p14:creationId xmlns:p14="http://schemas.microsoft.com/office/powerpoint/2010/main" val="9309033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8437"/>
            <a:ext cx="10353762" cy="3534344"/>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94" y="4295180"/>
            <a:ext cx="10353763" cy="150182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F3E8B1C-86EF-43CF-8304-249481088644}" type="datetimeFigureOut">
              <a:rPr lang="en-US" smtClean="0"/>
              <a:pPr/>
              <a:t>1/12/2021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C3DB2ADC-AF19-4574-8C10-79B5B04FCA27}" type="slidenum">
              <a:rPr lang="en-US" smtClean="0"/>
              <a:pPr/>
              <a:t>‹#›</a:t>
            </a:fld>
            <a:endParaRPr lang="en-US" dirty="0"/>
          </a:p>
        </p:txBody>
      </p:sp>
    </p:spTree>
    <p:extLst>
      <p:ext uri="{BB962C8B-B14F-4D97-AF65-F5344CB8AC3E}">
        <p14:creationId xmlns:p14="http://schemas.microsoft.com/office/powerpoint/2010/main" val="377325037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32749"/>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94" y="4304353"/>
            <a:ext cx="10353763" cy="1489496"/>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F3E8B1C-86EF-43CF-8304-249481088644}" type="datetimeFigureOut">
              <a:rPr lang="en-US" smtClean="0"/>
              <a:pPr/>
              <a:t>1/12/2021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C3DB2ADC-AF19-4574-8C10-79B5B04FCA27}" type="slidenum">
              <a:rPr lang="en-US" smtClean="0"/>
              <a:pPr/>
              <a:t>‹#›</a:t>
            </a:fld>
            <a:endParaRPr lang="en-US" dirty="0"/>
          </a:p>
        </p:txBody>
      </p:sp>
      <p:sp>
        <p:nvSpPr>
          <p:cNvPr id="11" name="TextBox 10"/>
          <p:cNvSpPr txBox="1"/>
          <p:nvPr/>
        </p:nvSpPr>
        <p:spPr>
          <a:xfrm>
            <a:off x="990600" y="88479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p:cNvSpPr txBox="1"/>
          <p:nvPr/>
        </p:nvSpPr>
        <p:spPr>
          <a:xfrm>
            <a:off x="10504716" y="292825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53632520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794" y="2126942"/>
            <a:ext cx="10353763" cy="25118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84" y="4650556"/>
            <a:ext cx="10352199"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F3E8B1C-86EF-43CF-8304-249481088644}" type="datetimeFigureOut">
              <a:rPr lang="en-US" smtClean="0"/>
              <a:pPr/>
              <a:t>1/12/2021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C3DB2ADC-AF19-4574-8C10-79B5B04FCA27}" type="slidenum">
              <a:rPr lang="en-US" smtClean="0"/>
              <a:pPr/>
              <a:t>‹#›</a:t>
            </a:fld>
            <a:endParaRPr lang="en-US" dirty="0"/>
          </a:p>
        </p:txBody>
      </p:sp>
    </p:spTree>
    <p:extLst>
      <p:ext uri="{BB962C8B-B14F-4D97-AF65-F5344CB8AC3E}">
        <p14:creationId xmlns:p14="http://schemas.microsoft.com/office/powerpoint/2010/main" val="5234473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5" y="609600"/>
            <a:ext cx="10353762" cy="970450"/>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95"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95"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46711"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435"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66572"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66572"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2F3E8B1C-86EF-43CF-8304-249481088644}" type="datetimeFigureOut">
              <a:rPr lang="en-US" smtClean="0"/>
              <a:pPr/>
              <a:t>1/12/2021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C3DB2ADC-AF19-4574-8C10-79B5B04FCA27}" type="slidenum">
              <a:rPr lang="en-US" smtClean="0"/>
              <a:pPr/>
              <a:t>‹#›</a:t>
            </a:fld>
            <a:endParaRPr lang="en-US" dirty="0"/>
          </a:p>
        </p:txBody>
      </p:sp>
    </p:spTree>
    <p:extLst>
      <p:ext uri="{BB962C8B-B14F-4D97-AF65-F5344CB8AC3E}">
        <p14:creationId xmlns:p14="http://schemas.microsoft.com/office/powerpoint/2010/main" val="17308522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2" name="Picture 1"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7962" y="1818214"/>
            <a:ext cx="3339972" cy="1847851"/>
          </a:xfrm>
          <a:prstGeom prst="rect">
            <a:avLst/>
          </a:prstGeom>
        </p:spPr>
      </p:pic>
      <p:pic>
        <p:nvPicPr>
          <p:cNvPr id="36" name="Picture 35"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03800" y="1818214"/>
            <a:ext cx="3339972" cy="1847851"/>
          </a:xfrm>
          <a:prstGeom prst="rect">
            <a:avLst/>
          </a:prstGeom>
        </p:spPr>
      </p:pic>
      <p:pic>
        <p:nvPicPr>
          <p:cNvPr id="37" name="Picture 36"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36051" y="1818214"/>
            <a:ext cx="3339972" cy="1847851"/>
          </a:xfrm>
          <a:prstGeom prst="rect">
            <a:avLst/>
          </a:prstGeom>
        </p:spPr>
      </p:pic>
      <p:sp>
        <p:nvSpPr>
          <p:cNvPr id="30" name="Title 1"/>
          <p:cNvSpPr>
            <a:spLocks noGrp="1"/>
          </p:cNvSpPr>
          <p:nvPr>
            <p:ph type="title"/>
          </p:nvPr>
        </p:nvSpPr>
        <p:spPr>
          <a:xfrm>
            <a:off x="913794" y="609600"/>
            <a:ext cx="10353763" cy="97045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95"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018102" y="1938918"/>
            <a:ext cx="3092368" cy="160295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95" y="4480368"/>
            <a:ext cx="3300984" cy="1310833"/>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88"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545743" y="1939094"/>
            <a:ext cx="3092368" cy="160816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435" y="4480367"/>
            <a:ext cx="3300984" cy="1310833"/>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66697"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75698" y="1934432"/>
            <a:ext cx="3092368" cy="160729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66572" y="4480365"/>
            <a:ext cx="3300984" cy="131083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2F3E8B1C-86EF-43CF-8304-249481088644}" type="datetimeFigureOut">
              <a:rPr lang="en-US" smtClean="0"/>
              <a:pPr/>
              <a:t>1/12/2021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C3DB2ADC-AF19-4574-8C10-79B5B04FCA27}" type="slidenum">
              <a:rPr lang="en-US" smtClean="0"/>
              <a:pPr/>
              <a:t>‹#›</a:t>
            </a:fld>
            <a:endParaRPr lang="en-US" dirty="0"/>
          </a:p>
        </p:txBody>
      </p:sp>
    </p:spTree>
    <p:extLst>
      <p:ext uri="{BB962C8B-B14F-4D97-AF65-F5344CB8AC3E}">
        <p14:creationId xmlns:p14="http://schemas.microsoft.com/office/powerpoint/2010/main" val="224806220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F3E8B1C-86EF-43CF-8304-249481088644}" type="datetimeFigureOut">
              <a:rPr lang="en-US" smtClean="0"/>
              <a:t>1/12/2021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90862536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83068" y="609599"/>
            <a:ext cx="2284487" cy="5181601"/>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913796" y="609599"/>
            <a:ext cx="7916872" cy="5181601"/>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F3E8B1C-86EF-43CF-8304-249481088644}" type="datetimeFigureOut">
              <a:rPr lang="en-US" smtClean="0"/>
              <a:t>1/12/2021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15428643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2" cy="970450"/>
          </a:xfrm>
          <a:prstGeom prst="rect">
            <a:avLst/>
          </a:prstGeom>
          <a:effectLst>
            <a:outerShdw blurRad="25400" dir="17880000">
              <a:srgbClr val="000000">
                <a:alpha val="46000"/>
              </a:srgbClr>
            </a:outerShdw>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95" y="1732449"/>
            <a:ext cx="10353762" cy="4058751"/>
          </a:xfrm>
          <a:prstGeom prst="rect">
            <a:avLst/>
          </a:prstGeom>
          <a:effectLst>
            <a:outerShdw blurRad="25400" dir="17880000">
              <a:srgbClr val="000000">
                <a:alpha val="46000"/>
              </a:srgbClr>
            </a:outerShdw>
          </a:effectLst>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6" y="5883275"/>
            <a:ext cx="2743200" cy="365125"/>
          </a:xfrm>
          <a:prstGeom prst="rect">
            <a:avLst/>
          </a:prstGeom>
        </p:spPr>
        <p:txBody>
          <a:bodyPr vert="horz" lIns="91440" tIns="45720" rIns="91440" bIns="45720" rtlCol="0" anchor="ctr"/>
          <a:lstStyle>
            <a:lvl1pPr algn="r">
              <a:defRPr sz="1000">
                <a:solidFill>
                  <a:schemeClr val="tx1">
                    <a:lumMod val="95000"/>
                  </a:schemeClr>
                </a:solidFill>
                <a:effectLst>
                  <a:outerShdw blurRad="50800" dist="38100" dir="2700000" algn="tl" rotWithShape="0">
                    <a:schemeClr val="bg1">
                      <a:alpha val="43000"/>
                    </a:schemeClr>
                  </a:outerShdw>
                </a:effectLst>
              </a:defRPr>
            </a:lvl1pPr>
          </a:lstStyle>
          <a:p>
            <a:fld id="{2F3E8B1C-86EF-43CF-8304-249481088644}" type="datetimeFigureOut">
              <a:rPr lang="en-US" smtClean="0"/>
              <a:pPr/>
              <a:t>1/12/2021</a:t>
            </a:fld>
            <a:endParaRPr lang="en-US" dirty="0"/>
          </a:p>
        </p:txBody>
      </p:sp>
      <p:sp>
        <p:nvSpPr>
          <p:cNvPr id="5" name="Footer Placeholder 4"/>
          <p:cNvSpPr>
            <a:spLocks noGrp="1"/>
          </p:cNvSpPr>
          <p:nvPr>
            <p:ph type="ftr" sz="quarter" idx="3"/>
          </p:nvPr>
        </p:nvSpPr>
        <p:spPr>
          <a:xfrm>
            <a:off x="913795" y="5883275"/>
            <a:ext cx="6672865" cy="365125"/>
          </a:xfrm>
          <a:prstGeom prst="rect">
            <a:avLst/>
          </a:prstGeom>
        </p:spPr>
        <p:txBody>
          <a:bodyPr vert="horz" lIns="91440" tIns="45720" rIns="91440" bIns="45720" rtlCol="0" anchor="ctr"/>
          <a:lstStyle>
            <a:lvl1pPr algn="l">
              <a:defRPr sz="1000">
                <a:solidFill>
                  <a:schemeClr val="tx1">
                    <a:lumMod val="95000"/>
                  </a:schemeClr>
                </a:solidFill>
                <a:effectLst>
                  <a:outerShdw blurRad="50800" dist="38100" dir="2700000" algn="tl" rotWithShape="0">
                    <a:schemeClr val="bg1">
                      <a:alpha val="43000"/>
                    </a:schemeClr>
                  </a:outerShdw>
                </a:effectLst>
              </a:defRPr>
            </a:lvl1pPr>
          </a:lstStyle>
          <a:p>
            <a:endParaRPr lang="en-US" dirty="0"/>
          </a:p>
        </p:txBody>
      </p:sp>
      <p:sp>
        <p:nvSpPr>
          <p:cNvPr id="6" name="Slide Number Placeholder 5"/>
          <p:cNvSpPr>
            <a:spLocks noGrp="1"/>
          </p:cNvSpPr>
          <p:nvPr>
            <p:ph type="sldNum" sz="quarter" idx="4"/>
          </p:nvPr>
        </p:nvSpPr>
        <p:spPr>
          <a:xfrm>
            <a:off x="10514011" y="5883275"/>
            <a:ext cx="753545" cy="365125"/>
          </a:xfrm>
          <a:prstGeom prst="rect">
            <a:avLst/>
          </a:prstGeom>
        </p:spPr>
        <p:txBody>
          <a:bodyPr vert="horz" lIns="91440" tIns="45720" rIns="91440" bIns="45720" rtlCol="0" anchor="ctr"/>
          <a:lstStyle>
            <a:lvl1pPr algn="r">
              <a:defRPr sz="1000">
                <a:solidFill>
                  <a:schemeClr val="tx1">
                    <a:lumMod val="95000"/>
                  </a:schemeClr>
                </a:solidFill>
                <a:effectLst>
                  <a:outerShdw blurRad="50800" dist="38100" dir="2700000" algn="tl" rotWithShape="0">
                    <a:schemeClr val="bg1">
                      <a:alpha val="43000"/>
                    </a:schemeClr>
                  </a:outerShdw>
                </a:effectLst>
              </a:defRPr>
            </a:lvl1pPr>
          </a:lstStyle>
          <a:p>
            <a:fld id="{C3DB2ADC-AF19-4574-8C10-79B5B04FCA27}" type="slidenum">
              <a:rPr lang="en-US" smtClean="0"/>
              <a:pPr/>
              <a:t>‹#›</a:t>
            </a:fld>
            <a:endParaRPr lang="en-US" dirty="0"/>
          </a:p>
        </p:txBody>
      </p:sp>
    </p:spTree>
    <p:extLst>
      <p:ext uri="{BB962C8B-B14F-4D97-AF65-F5344CB8AC3E}">
        <p14:creationId xmlns:p14="http://schemas.microsoft.com/office/powerpoint/2010/main" val="1082591001"/>
      </p:ext>
    </p:extLst>
  </p:cSld>
  <p:clrMap bg1="dk1" tx1="lt1" bg2="dk2" tx2="lt2" accent1="accent1" accent2="accent2" accent3="accent3" accent4="accent4" accent5="accent5" accent6="accent6" hlink="hlink" folHlink="folHlink"/>
  <p:sldLayoutIdLst>
    <p:sldLayoutId id="2147484096" r:id="rId1"/>
    <p:sldLayoutId id="2147484097" r:id="rId2"/>
    <p:sldLayoutId id="2147484098" r:id="rId3"/>
    <p:sldLayoutId id="2147484099" r:id="rId4"/>
    <p:sldLayoutId id="2147484100" r:id="rId5"/>
    <p:sldLayoutId id="2147484101" r:id="rId6"/>
    <p:sldLayoutId id="2147484102" r:id="rId7"/>
    <p:sldLayoutId id="2147484103" r:id="rId8"/>
    <p:sldLayoutId id="2147484104" r:id="rId9"/>
    <p:sldLayoutId id="2147484105" r:id="rId10"/>
    <p:sldLayoutId id="2147484106" r:id="rId11"/>
    <p:sldLayoutId id="2147484107" r:id="rId12"/>
    <p:sldLayoutId id="2147484108" r:id="rId13"/>
    <p:sldLayoutId id="2147484109" r:id="rId14"/>
    <p:sldLayoutId id="2147484110" r:id="rId15"/>
    <p:sldLayoutId id="2147484111" r:id="rId16"/>
    <p:sldLayoutId id="2147484112" r:id="rId17"/>
  </p:sldLayoutIdLst>
  <p:txStyles>
    <p:titleStyle>
      <a:lvl1pPr algn="ctr" defTabSz="457200" rtl="0" eaLnBrk="1" latinLnBrk="0" hangingPunct="1">
        <a:spcBef>
          <a:spcPct val="0"/>
        </a:spcBef>
        <a:buNone/>
        <a:defRPr sz="4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06000" algn="l" defTabSz="457200" rtl="0" eaLnBrk="1" latinLnBrk="0" hangingPunct="1">
        <a:spcBef>
          <a:spcPct val="20000"/>
        </a:spcBef>
        <a:spcAft>
          <a:spcPts val="600"/>
        </a:spcAft>
        <a:buClr>
          <a:schemeClr val="tx2"/>
        </a:buClr>
        <a:buSzPct val="70000"/>
        <a:buFont typeface="Wingdings 2" charset="2"/>
        <a:buChar char=""/>
        <a:defRPr sz="2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1pPr>
      <a:lvl2pPr marL="720000" indent="-270000" algn="l" defTabSz="457200" rtl="0" eaLnBrk="1" latinLnBrk="0" hangingPunct="1">
        <a:spcBef>
          <a:spcPct val="20000"/>
        </a:spcBef>
        <a:spcAft>
          <a:spcPts val="600"/>
        </a:spcAft>
        <a:buClr>
          <a:schemeClr val="tx2"/>
        </a:buClr>
        <a:buSzPct val="70000"/>
        <a:buFont typeface="Wingdings 2" charset="2"/>
        <a:buChar char=""/>
        <a:defRPr sz="18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2pPr>
      <a:lvl3pPr marL="1026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3pPr>
      <a:lvl4pPr marL="1386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4pPr>
      <a:lvl5pPr marL="1674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5pPr>
      <a:lvl6pPr marL="20146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6pPr>
      <a:lvl7pPr marL="24018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7pPr>
      <a:lvl8pPr marL="27890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8pPr>
      <a:lvl9pPr marL="31062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hyperlink" Target="https://www.simplypsychology.org/carl-rogers.html" TargetMode="External"/><Relationship Id="rId4" Type="http://schemas.openxmlformats.org/officeDocument/2006/relationships/hyperlink" Target="https://www.simplypsychology.org/maslow.html" TargetMode="Externa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39005C-E99A-4285-81DF-009C0BBCE0C5}"/>
              </a:ext>
            </a:extLst>
          </p:cNvPr>
          <p:cNvSpPr>
            <a:spLocks noGrp="1"/>
          </p:cNvSpPr>
          <p:nvPr>
            <p:ph type="title"/>
          </p:nvPr>
        </p:nvSpPr>
        <p:spPr/>
        <p:txBody>
          <a:bodyPr/>
          <a:lstStyle/>
          <a:p>
            <a:r>
              <a:rPr lang="en-GB" dirty="0"/>
              <a:t>FREE WILL VS DETERMINISM </a:t>
            </a:r>
          </a:p>
        </p:txBody>
      </p:sp>
      <p:sp>
        <p:nvSpPr>
          <p:cNvPr id="3" name="Content Placeholder 2">
            <a:extLst>
              <a:ext uri="{FF2B5EF4-FFF2-40B4-BE49-F238E27FC236}">
                <a16:creationId xmlns:a16="http://schemas.microsoft.com/office/drawing/2014/main" id="{ED4E52B5-E7C5-43FB-A2AB-7F49F51EB248}"/>
              </a:ext>
            </a:extLst>
          </p:cNvPr>
          <p:cNvSpPr>
            <a:spLocks noGrp="1"/>
          </p:cNvSpPr>
          <p:nvPr>
            <p:ph idx="1"/>
          </p:nvPr>
        </p:nvSpPr>
        <p:spPr>
          <a:xfrm>
            <a:off x="736600" y="4368800"/>
            <a:ext cx="10530957" cy="1422400"/>
          </a:xfrm>
        </p:spPr>
        <p:txBody>
          <a:bodyPr/>
          <a:lstStyle/>
          <a:p>
            <a:r>
              <a:rPr lang="en-GB" sz="2000" dirty="0">
                <a:solidFill>
                  <a:schemeClr val="tx2"/>
                </a:solidFill>
                <a:effectLst/>
                <a:latin typeface="Arial" panose="020B0604020202020204" pitchFamily="34" charset="0"/>
                <a:ea typeface="Calibri" panose="020F0502020204030204" pitchFamily="34" charset="0"/>
                <a:cs typeface="Arial" panose="020B0604020202020204" pitchFamily="34" charset="0"/>
              </a:rPr>
              <a:t>Hard determinists argue that the universe is deterministic and that makes free will impossible. Can freedom coexist with determinism or not? We exercise control over our actions and decisions. But are the laws of nature deterministic or the relationship between freedom and cause determine us?</a:t>
            </a:r>
          </a:p>
          <a:p>
            <a:endParaRPr lang="en-GB" dirty="0"/>
          </a:p>
        </p:txBody>
      </p:sp>
    </p:spTree>
    <p:extLst>
      <p:ext uri="{BB962C8B-B14F-4D97-AF65-F5344CB8AC3E}">
        <p14:creationId xmlns:p14="http://schemas.microsoft.com/office/powerpoint/2010/main" val="5562487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 presetClass="entr" presetSubtype="0" fill="hold"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80000"/>
                <a:lumMod val="80000"/>
              </a:schemeClr>
              <a:schemeClr val="bg2">
                <a:tint val="98000"/>
              </a:schemeClr>
            </a:duotone>
          </a:blip>
          <a:stretch/>
        </a:blipFill>
        <a:effectLst/>
      </p:bgPr>
    </p:bg>
    <p:spTree>
      <p:nvGrpSpPr>
        <p:cNvPr id="1" name=""/>
        <p:cNvGrpSpPr/>
        <p:nvPr/>
      </p:nvGrpSpPr>
      <p:grpSpPr>
        <a:xfrm>
          <a:off x="0" y="0"/>
          <a:ext cx="0" cy="0"/>
          <a:chOff x="0" y="0"/>
          <a:chExt cx="0" cy="0"/>
        </a:xfrm>
      </p:grpSpPr>
      <p:sp useBgFill="1">
        <p:nvSpPr>
          <p:cNvPr id="12" name="Rectangle 7">
            <a:extLst>
              <a:ext uri="{FF2B5EF4-FFF2-40B4-BE49-F238E27FC236}">
                <a16:creationId xmlns:a16="http://schemas.microsoft.com/office/drawing/2014/main" id="{9A6C2C86-63BF-47D5-AA3F-905111A238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41234C3-D582-4877-9995-664A7F62F48C}"/>
              </a:ext>
            </a:extLst>
          </p:cNvPr>
          <p:cNvSpPr>
            <a:spLocks noGrp="1"/>
          </p:cNvSpPr>
          <p:nvPr>
            <p:ph type="title"/>
          </p:nvPr>
        </p:nvSpPr>
        <p:spPr>
          <a:xfrm>
            <a:off x="834013" y="1115568"/>
            <a:ext cx="3487616" cy="4626864"/>
          </a:xfrm>
        </p:spPr>
        <p:txBody>
          <a:bodyPr>
            <a:normAutofit/>
          </a:bodyPr>
          <a:lstStyle/>
          <a:p>
            <a:pPr algn="l"/>
            <a:r>
              <a:rPr lang="en-GB" sz="3600">
                <a:latin typeface="Arial" panose="020B0604020202020204" pitchFamily="34" charset="0"/>
                <a:cs typeface="Arial" panose="020B0604020202020204" pitchFamily="34" charset="0"/>
              </a:rPr>
              <a:t>Free will </a:t>
            </a:r>
          </a:p>
        </p:txBody>
      </p:sp>
      <p:cxnSp>
        <p:nvCxnSpPr>
          <p:cNvPr id="13" name="Straight Connector 9">
            <a:extLst>
              <a:ext uri="{FF2B5EF4-FFF2-40B4-BE49-F238E27FC236}">
                <a16:creationId xmlns:a16="http://schemas.microsoft.com/office/drawing/2014/main" id="{425A0768-3044-4AA9-A889-D2CAA68C51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605" y="2057400"/>
            <a:ext cx="0" cy="274320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6E3D35D-43A6-4869-8834-272E99E2C181}"/>
              </a:ext>
            </a:extLst>
          </p:cNvPr>
          <p:cNvSpPr>
            <a:spLocks noGrp="1"/>
          </p:cNvSpPr>
          <p:nvPr>
            <p:ph idx="1"/>
          </p:nvPr>
        </p:nvSpPr>
        <p:spPr>
          <a:xfrm>
            <a:off x="5105398" y="1115568"/>
            <a:ext cx="6245352" cy="4626864"/>
          </a:xfrm>
        </p:spPr>
        <p:txBody>
          <a:bodyPr anchor="ctr">
            <a:normAutofit/>
          </a:bodyPr>
          <a:lstStyle/>
          <a:p>
            <a:r>
              <a:rPr lang="en-GB" dirty="0">
                <a:latin typeface="Arial" panose="020B0604020202020204" pitchFamily="34" charset="0"/>
                <a:cs typeface="Arial" panose="020B0604020202020204" pitchFamily="34" charset="0"/>
              </a:rPr>
              <a:t>Free will – Society hold people responsible and states that we are having control of our actions and behaviour. Although there is no clear definition on free will, it emphasises mostly on the individual. Free will is when the individuals are responsible for their action and their morals and make conscious decisions that affect their behaviour.</a:t>
            </a:r>
          </a:p>
          <a:p>
            <a:endParaRPr lang="en-GB" dirty="0"/>
          </a:p>
        </p:txBody>
      </p:sp>
    </p:spTree>
    <p:extLst>
      <p:ext uri="{BB962C8B-B14F-4D97-AF65-F5344CB8AC3E}">
        <p14:creationId xmlns:p14="http://schemas.microsoft.com/office/powerpoint/2010/main" val="2215076956"/>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80000"/>
                <a:lumMod val="80000"/>
              </a:schemeClr>
              <a:schemeClr val="bg2">
                <a:tint val="98000"/>
              </a:schemeClr>
            </a:duotone>
          </a:blip>
          <a:stretch/>
        </a:blipFill>
        <a:effectLst/>
      </p:bgPr>
    </p:bg>
    <p:spTree>
      <p:nvGrpSpPr>
        <p:cNvPr id="1" name=""/>
        <p:cNvGrpSpPr/>
        <p:nvPr/>
      </p:nvGrpSpPr>
      <p:grpSpPr>
        <a:xfrm>
          <a:off x="0" y="0"/>
          <a:ext cx="0" cy="0"/>
          <a:chOff x="0" y="0"/>
          <a:chExt cx="0" cy="0"/>
        </a:xfrm>
      </p:grpSpPr>
      <p:sp useBgFill="1">
        <p:nvSpPr>
          <p:cNvPr id="12" name="Rectangle 7">
            <a:extLst>
              <a:ext uri="{FF2B5EF4-FFF2-40B4-BE49-F238E27FC236}">
                <a16:creationId xmlns:a16="http://schemas.microsoft.com/office/drawing/2014/main" id="{9A6C2C86-63BF-47D5-AA3F-905111A238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11997CB-4ADA-4D41-833A-2FAC485861B5}"/>
              </a:ext>
            </a:extLst>
          </p:cNvPr>
          <p:cNvSpPr>
            <a:spLocks noGrp="1"/>
          </p:cNvSpPr>
          <p:nvPr>
            <p:ph type="title"/>
          </p:nvPr>
        </p:nvSpPr>
        <p:spPr>
          <a:xfrm>
            <a:off x="834013" y="1115568"/>
            <a:ext cx="3487616" cy="4626864"/>
          </a:xfrm>
        </p:spPr>
        <p:txBody>
          <a:bodyPr>
            <a:normAutofit/>
          </a:bodyPr>
          <a:lstStyle/>
          <a:p>
            <a:pPr algn="l"/>
            <a:r>
              <a:rPr lang="en-GB" sz="3600">
                <a:latin typeface="Arial" panose="020B0604020202020204" pitchFamily="34" charset="0"/>
                <a:cs typeface="Arial" panose="020B0604020202020204" pitchFamily="34" charset="0"/>
              </a:rPr>
              <a:t>Determinism </a:t>
            </a:r>
            <a:endParaRPr lang="en-GB" sz="3600" dirty="0">
              <a:latin typeface="Arial" panose="020B0604020202020204" pitchFamily="34" charset="0"/>
              <a:cs typeface="Arial" panose="020B0604020202020204" pitchFamily="34" charset="0"/>
            </a:endParaRPr>
          </a:p>
        </p:txBody>
      </p:sp>
      <p:cxnSp>
        <p:nvCxnSpPr>
          <p:cNvPr id="13" name="Straight Connector 9">
            <a:extLst>
              <a:ext uri="{FF2B5EF4-FFF2-40B4-BE49-F238E27FC236}">
                <a16:creationId xmlns:a16="http://schemas.microsoft.com/office/drawing/2014/main" id="{425A0768-3044-4AA9-A889-D2CAA68C51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605" y="2057400"/>
            <a:ext cx="0" cy="274320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C0CFB4B-B5A0-4388-90F3-DBE43C576981}"/>
              </a:ext>
            </a:extLst>
          </p:cNvPr>
          <p:cNvSpPr>
            <a:spLocks noGrp="1"/>
          </p:cNvSpPr>
          <p:nvPr>
            <p:ph idx="1"/>
          </p:nvPr>
        </p:nvSpPr>
        <p:spPr>
          <a:xfrm>
            <a:off x="5105398" y="1115568"/>
            <a:ext cx="6245352" cy="4626864"/>
          </a:xfrm>
        </p:spPr>
        <p:txBody>
          <a:bodyPr anchor="ctr">
            <a:normAutofit/>
          </a:bodyPr>
          <a:lstStyle/>
          <a:p>
            <a:r>
              <a:rPr lang="en-GB" dirty="0">
                <a:effectLst/>
                <a:latin typeface="Arial" panose="020B0604020202020204" pitchFamily="34" charset="0"/>
                <a:ea typeface="Calibri" panose="020F0502020204030204" pitchFamily="34" charset="0"/>
                <a:cs typeface="Arial" panose="020B0604020202020204" pitchFamily="34" charset="0"/>
              </a:rPr>
              <a:t>Determinism – current and future events that are dictated by past events combined with the laws of nature. The behaviour is mostly influenced by factors: biological (genes, evolution), environmental (environmental influences, phobias), unconscious conflict (ID, ego) cause and effect (scientifically we can make predictions). Determinism states that our behaviour is controlled by forces outside our control ,internal or external, and it doesn’t blame people for it because is too complex and variable</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12588877"/>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80000"/>
                <a:lumMod val="80000"/>
              </a:schemeClr>
              <a:schemeClr val="bg2">
                <a:tint val="98000"/>
              </a:schemeClr>
            </a:duotone>
          </a:blip>
          <a:stretch/>
        </a:blipFill>
        <a:effectLst/>
      </p:bgPr>
    </p:bg>
    <p:spTree>
      <p:nvGrpSpPr>
        <p:cNvPr id="1" name=""/>
        <p:cNvGrpSpPr/>
        <p:nvPr/>
      </p:nvGrpSpPr>
      <p:grpSpPr>
        <a:xfrm>
          <a:off x="0" y="0"/>
          <a:ext cx="0" cy="0"/>
          <a:chOff x="0" y="0"/>
          <a:chExt cx="0" cy="0"/>
        </a:xfrm>
      </p:grpSpPr>
      <p:sp useBgFill="1">
        <p:nvSpPr>
          <p:cNvPr id="12" name="Rectangle 7">
            <a:extLst>
              <a:ext uri="{FF2B5EF4-FFF2-40B4-BE49-F238E27FC236}">
                <a16:creationId xmlns:a16="http://schemas.microsoft.com/office/drawing/2014/main" id="{132A4578-DD2D-42E5-A30D-A61A991B85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9">
            <a:extLst>
              <a:ext uri="{FF2B5EF4-FFF2-40B4-BE49-F238E27FC236}">
                <a16:creationId xmlns:a16="http://schemas.microsoft.com/office/drawing/2014/main" id="{0A14F76F-D1CE-4226-A477-F8A3F641E7F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606376" y="609599"/>
            <a:ext cx="6889687" cy="5273675"/>
          </a:xfrm>
          <a:prstGeom prst="rect">
            <a:avLst/>
          </a:prstGeom>
        </p:spPr>
      </p:pic>
      <p:sp>
        <p:nvSpPr>
          <p:cNvPr id="3" name="Content Placeholder 2">
            <a:extLst>
              <a:ext uri="{FF2B5EF4-FFF2-40B4-BE49-F238E27FC236}">
                <a16:creationId xmlns:a16="http://schemas.microsoft.com/office/drawing/2014/main" id="{7FFF8441-C94D-49B2-B02F-63B506583FBB}"/>
              </a:ext>
            </a:extLst>
          </p:cNvPr>
          <p:cNvSpPr>
            <a:spLocks noGrp="1"/>
          </p:cNvSpPr>
          <p:nvPr>
            <p:ph idx="1"/>
          </p:nvPr>
        </p:nvSpPr>
        <p:spPr>
          <a:xfrm>
            <a:off x="900506" y="957943"/>
            <a:ext cx="6292785" cy="4615543"/>
          </a:xfrm>
        </p:spPr>
        <p:txBody>
          <a:bodyPr anchor="ctr">
            <a:normAutofit/>
          </a:bodyPr>
          <a:lstStyle/>
          <a:p>
            <a:r>
              <a:rPr lang="en-GB" b="0" i="0">
                <a:effectLst/>
                <a:latin typeface="Arial" panose="020B0604020202020204" pitchFamily="34" charset="0"/>
                <a:cs typeface="Arial" panose="020B0604020202020204" pitchFamily="34" charset="0"/>
              </a:rPr>
              <a:t>Mental illnesses erodes the foundation of freewill. Individuals with OCD lose control of their actions and people </a:t>
            </a:r>
            <a:r>
              <a:rPr lang="en-GB">
                <a:effectLst/>
                <a:latin typeface="Arial" panose="020B0604020202020204" pitchFamily="34" charset="0"/>
                <a:cs typeface="Arial" panose="020B0604020202020204" pitchFamily="34" charset="0"/>
              </a:rPr>
              <a:t>with depression lose control over their emotions.</a:t>
            </a:r>
          </a:p>
          <a:p>
            <a:r>
              <a:rPr lang="en-GB">
                <a:effectLst/>
                <a:latin typeface="Arial" panose="020B0604020202020204" pitchFamily="34" charset="0"/>
                <a:cs typeface="Arial" panose="020B0604020202020204" pitchFamily="34" charset="0"/>
              </a:rPr>
              <a:t>Soft determinism describes that people do have a choice, but their behaviour is subject to some form of biological or environmental pressure. </a:t>
            </a:r>
            <a:endParaRPr lang="en-GB" b="0" i="0">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91968305"/>
      </p:ext>
    </p:extLst>
  </p:cSld>
  <p:clrMapOvr>
    <a:masterClrMapping/>
  </p:clrMapOvr>
  <p:transition spd="slow">
    <p:wipe/>
  </p:transition>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80000"/>
                <a:lumMod val="80000"/>
              </a:schemeClr>
              <a:schemeClr val="bg2">
                <a:tint val="98000"/>
              </a:schemeClr>
            </a:duotone>
          </a:blip>
          <a:stretch/>
        </a:blip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132A4578-DD2D-42E5-A30D-A61A991B85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296C082-9C8E-467C-9EAE-540520B4980A}"/>
              </a:ext>
            </a:extLst>
          </p:cNvPr>
          <p:cNvSpPr>
            <a:spLocks noGrp="1"/>
          </p:cNvSpPr>
          <p:nvPr>
            <p:ph type="title"/>
          </p:nvPr>
        </p:nvSpPr>
        <p:spPr>
          <a:xfrm>
            <a:off x="8153486" y="609599"/>
            <a:ext cx="3413156" cy="5273675"/>
          </a:xfrm>
        </p:spPr>
        <p:txBody>
          <a:bodyPr>
            <a:normAutofit/>
          </a:bodyPr>
          <a:lstStyle/>
          <a:p>
            <a:pPr algn="l">
              <a:spcAft>
                <a:spcPts val="800"/>
              </a:spcAft>
            </a:pPr>
            <a:r>
              <a:rPr lang="en-GB" sz="3600" dirty="0">
                <a:effectLst/>
                <a:latin typeface="Calibri" panose="020F0502020204030204" pitchFamily="34" charset="0"/>
                <a:ea typeface="Calibri" panose="020F0502020204030204" pitchFamily="34" charset="0"/>
                <a:cs typeface="Times New Roman" panose="02020603050405020304" pitchFamily="18" charset="0"/>
              </a:rPr>
              <a:t> </a:t>
            </a:r>
            <a:br>
              <a:rPr lang="en-GB" sz="3600" dirty="0">
                <a:effectLst/>
                <a:latin typeface="Calibri" panose="020F0502020204030204" pitchFamily="34" charset="0"/>
                <a:ea typeface="Calibri" panose="020F0502020204030204" pitchFamily="34" charset="0"/>
                <a:cs typeface="Times New Roman" panose="02020603050405020304" pitchFamily="18" charset="0"/>
              </a:rPr>
            </a:br>
            <a:r>
              <a:rPr lang="en-GB" sz="3600" dirty="0">
                <a:effectLst/>
                <a:latin typeface="Arial" panose="020B0604020202020204" pitchFamily="34" charset="0"/>
                <a:ea typeface="Calibri" panose="020F0502020204030204" pitchFamily="34" charset="0"/>
                <a:cs typeface="Arial" panose="020B0604020202020204" pitchFamily="34" charset="0"/>
              </a:rPr>
              <a:t>Examples</a:t>
            </a:r>
            <a:br>
              <a:rPr lang="en-GB" sz="3600" dirty="0">
                <a:effectLst/>
                <a:latin typeface="Calibri" panose="020F0502020204030204" pitchFamily="34" charset="0"/>
                <a:ea typeface="Calibri" panose="020F0502020204030204" pitchFamily="34" charset="0"/>
                <a:cs typeface="Times New Roman" panose="02020603050405020304" pitchFamily="18" charset="0"/>
              </a:rPr>
            </a:br>
            <a:endParaRPr lang="en-GB" sz="3600" dirty="0"/>
          </a:p>
        </p:txBody>
      </p:sp>
      <p:pic>
        <p:nvPicPr>
          <p:cNvPr id="18" name="Picture 17">
            <a:extLst>
              <a:ext uri="{FF2B5EF4-FFF2-40B4-BE49-F238E27FC236}">
                <a16:creationId xmlns:a16="http://schemas.microsoft.com/office/drawing/2014/main" id="{0A14F76F-D1CE-4226-A477-F8A3F641E7F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606376" y="609599"/>
            <a:ext cx="6889687" cy="5273675"/>
          </a:xfrm>
          <a:prstGeom prst="rect">
            <a:avLst/>
          </a:prstGeom>
        </p:spPr>
      </p:pic>
      <p:sp>
        <p:nvSpPr>
          <p:cNvPr id="11" name="Content Placeholder 2">
            <a:extLst>
              <a:ext uri="{FF2B5EF4-FFF2-40B4-BE49-F238E27FC236}">
                <a16:creationId xmlns:a16="http://schemas.microsoft.com/office/drawing/2014/main" id="{07EB544B-E39C-4467-9D20-CC834AD516AD}"/>
              </a:ext>
            </a:extLst>
          </p:cNvPr>
          <p:cNvSpPr>
            <a:spLocks noGrp="1"/>
          </p:cNvSpPr>
          <p:nvPr>
            <p:ph idx="1"/>
          </p:nvPr>
        </p:nvSpPr>
        <p:spPr>
          <a:xfrm>
            <a:off x="900506" y="957943"/>
            <a:ext cx="6292785" cy="4615543"/>
          </a:xfrm>
        </p:spPr>
        <p:txBody>
          <a:bodyPr anchor="ctr">
            <a:normAutofit/>
          </a:bodyPr>
          <a:lstStyle/>
          <a:p>
            <a:pPr marL="0" lvl="0" indent="0">
              <a:lnSpc>
                <a:spcPct val="90000"/>
              </a:lnSpc>
              <a:spcAft>
                <a:spcPts val="800"/>
              </a:spcAft>
              <a:buNone/>
            </a:pPr>
            <a:r>
              <a:rPr lang="en-GB" sz="1400" dirty="0">
                <a:effectLst/>
                <a:latin typeface="Arial" panose="020B0604020202020204" pitchFamily="34" charset="0"/>
                <a:ea typeface="Calibri" panose="020F0502020204030204" pitchFamily="34" charset="0"/>
                <a:cs typeface="Arial" panose="020B0604020202020204" pitchFamily="34" charset="0"/>
              </a:rPr>
              <a:t>Milgram (1963) showed that not all the participants obeyed the authority figure by shocking the learner to 450 volts. 14 of his participants dropped out at a stage between 300 and 400 volts indicating that their free will not to harm another person. He was interested in researching how far people would go in obeying an instruction if it involved harming other people. He was interested how people could be easily influenced into committing harm. </a:t>
            </a:r>
          </a:p>
          <a:p>
            <a:pPr>
              <a:lnSpc>
                <a:spcPct val="90000"/>
              </a:lnSpc>
              <a:spcAft>
                <a:spcPts val="800"/>
              </a:spcAft>
            </a:pPr>
            <a:r>
              <a:rPr lang="en-GB" sz="1400" dirty="0">
                <a:effectLst/>
                <a:latin typeface="Arial" panose="020B0604020202020204" pitchFamily="34" charset="0"/>
                <a:ea typeface="Calibri" panose="020F0502020204030204" pitchFamily="34" charset="0"/>
                <a:cs typeface="Arial" panose="020B0604020202020204" pitchFamily="34" charset="0"/>
              </a:rPr>
              <a:t>              In conclusion we like people to be blamed or praised for their choices. Free will suggests that you can be blamed or praised and that there are justified circumstances either we do right or wrong.</a:t>
            </a:r>
          </a:p>
          <a:p>
            <a:pPr marL="0" lvl="0" indent="0">
              <a:lnSpc>
                <a:spcPct val="90000"/>
              </a:lnSpc>
              <a:spcAft>
                <a:spcPts val="800"/>
              </a:spcAft>
              <a:buNone/>
            </a:pPr>
            <a:r>
              <a:rPr lang="en-GB" sz="1400" dirty="0" err="1">
                <a:effectLst/>
                <a:latin typeface="Arial" panose="020B0604020202020204" pitchFamily="34" charset="0"/>
                <a:ea typeface="Calibri" panose="020F0502020204030204" pitchFamily="34" charset="0"/>
                <a:cs typeface="Arial" panose="020B0604020202020204" pitchFamily="34" charset="0"/>
              </a:rPr>
              <a:t>Bocchiaro</a:t>
            </a:r>
            <a:r>
              <a:rPr lang="en-GB" sz="1400" dirty="0">
                <a:effectLst/>
                <a:latin typeface="Arial" panose="020B0604020202020204" pitchFamily="34" charset="0"/>
                <a:ea typeface="Calibri" panose="020F0502020204030204" pitchFamily="34" charset="0"/>
                <a:cs typeface="Arial" panose="020B0604020202020204" pitchFamily="34" charset="0"/>
              </a:rPr>
              <a:t> et. Al (2012) showed that people obey in ways they would not predict when faced with certain situations. His main conclusion was that behaving in a moral manner is challenging even if the observers must follow a simple path. </a:t>
            </a:r>
          </a:p>
          <a:p>
            <a:pPr>
              <a:lnSpc>
                <a:spcPct val="90000"/>
              </a:lnSpc>
              <a:spcAft>
                <a:spcPts val="800"/>
              </a:spcAft>
            </a:pPr>
            <a:r>
              <a:rPr lang="en-GB" sz="1400" dirty="0">
                <a:effectLst/>
                <a:latin typeface="Arial" panose="020B0604020202020204" pitchFamily="34" charset="0"/>
                <a:ea typeface="Calibri" panose="020F0502020204030204" pitchFamily="34" charset="0"/>
                <a:cs typeface="Arial" panose="020B0604020202020204" pitchFamily="34" charset="0"/>
              </a:rPr>
              <a:t>It is not possible to predict or to change the behaviour, just because free will is difficult to define it doesn’t mean that it doesn’t exist.</a:t>
            </a:r>
          </a:p>
          <a:p>
            <a:pPr marL="0" lvl="0" indent="0">
              <a:lnSpc>
                <a:spcPct val="90000"/>
              </a:lnSpc>
              <a:buNone/>
            </a:pPr>
            <a:r>
              <a:rPr lang="en-GB" sz="1400" dirty="0">
                <a:effectLst/>
                <a:latin typeface="Arial" panose="020B0604020202020204" pitchFamily="34" charset="0"/>
                <a:ea typeface="Calibri" panose="020F0502020204030204" pitchFamily="34" charset="0"/>
                <a:cs typeface="Arial" panose="020B0604020202020204" pitchFamily="34" charset="0"/>
              </a:rPr>
              <a:t>Grant et al. (1998) showed that what we remember it is determined by the context and we can advise people not to study in noise. </a:t>
            </a:r>
          </a:p>
          <a:p>
            <a:pPr marL="0" lvl="0" indent="0">
              <a:lnSpc>
                <a:spcPct val="90000"/>
              </a:lnSpc>
              <a:spcAft>
                <a:spcPts val="800"/>
              </a:spcAft>
              <a:buNone/>
            </a:pPr>
            <a:r>
              <a:rPr lang="en-GB" sz="1400" dirty="0">
                <a:effectLst/>
                <a:latin typeface="Arial" panose="020B0604020202020204" pitchFamily="34" charset="0"/>
                <a:ea typeface="Calibri" panose="020F0502020204030204" pitchFamily="34" charset="0"/>
                <a:cs typeface="Arial" panose="020B0604020202020204" pitchFamily="34" charset="0"/>
              </a:rPr>
              <a:t>Bandura et al. (1961) said that not all behaviours are imitated, suggesting that children can make choices about who they model and what they want to do.</a:t>
            </a:r>
          </a:p>
          <a:p>
            <a:pPr>
              <a:lnSpc>
                <a:spcPct val="90000"/>
              </a:lnSpc>
            </a:pPr>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10216738"/>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80000"/>
                <a:lumMod val="80000"/>
              </a:schemeClr>
              <a:schemeClr val="bg2">
                <a:tint val="98000"/>
              </a:schemeClr>
            </a:duotone>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32A4578-DD2D-42E5-A30D-A61A991B85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0A14F76F-D1CE-4226-A477-F8A3F641E7F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606376" y="609599"/>
            <a:ext cx="6889687" cy="5273675"/>
          </a:xfrm>
          <a:prstGeom prst="rect">
            <a:avLst/>
          </a:prstGeom>
        </p:spPr>
      </p:pic>
      <p:sp>
        <p:nvSpPr>
          <p:cNvPr id="3" name="Content Placeholder 2">
            <a:extLst>
              <a:ext uri="{FF2B5EF4-FFF2-40B4-BE49-F238E27FC236}">
                <a16:creationId xmlns:a16="http://schemas.microsoft.com/office/drawing/2014/main" id="{3EC6A906-E974-4A58-AE4A-0ED21235439B}"/>
              </a:ext>
            </a:extLst>
          </p:cNvPr>
          <p:cNvSpPr>
            <a:spLocks noGrp="1"/>
          </p:cNvSpPr>
          <p:nvPr>
            <p:ph idx="1"/>
          </p:nvPr>
        </p:nvSpPr>
        <p:spPr>
          <a:xfrm>
            <a:off x="900506" y="957943"/>
            <a:ext cx="6292785" cy="4615543"/>
          </a:xfrm>
        </p:spPr>
        <p:txBody>
          <a:bodyPr anchor="ctr">
            <a:normAutofit/>
          </a:bodyPr>
          <a:lstStyle/>
          <a:p>
            <a:pPr marL="36900" indent="0">
              <a:buNone/>
            </a:pPr>
            <a:r>
              <a:rPr lang="en-GB" b="0" i="0" u="none" strike="noStrike" dirty="0">
                <a:effectLst/>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Maslow</a:t>
            </a:r>
            <a:r>
              <a:rPr lang="en-GB" b="0" i="0" dirty="0">
                <a:effectLst/>
                <a:latin typeface="Arial" panose="020B0604020202020204" pitchFamily="34" charset="0"/>
                <a:cs typeface="Arial" panose="020B0604020202020204" pitchFamily="34" charset="0"/>
              </a:rPr>
              <a:t> (1943) and </a:t>
            </a:r>
            <a:r>
              <a:rPr lang="en-GB" b="0" i="0" u="none" strike="noStrike" dirty="0">
                <a:effectLst/>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Rogers</a:t>
            </a:r>
            <a:r>
              <a:rPr lang="en-GB" b="0" i="0" dirty="0">
                <a:effectLst/>
                <a:latin typeface="Arial" panose="020B0604020202020204" pitchFamily="34" charset="0"/>
                <a:cs typeface="Arial" panose="020B0604020202020204" pitchFamily="34" charset="0"/>
              </a:rPr>
              <a:t> (1951) state that freedom is not only possible but also necessary if we are to become fully functional human beings. The needs and motivations set us apart from all other species.</a:t>
            </a:r>
          </a:p>
          <a:p>
            <a:pPr marL="36900" indent="0">
              <a:buNone/>
            </a:pPr>
            <a:r>
              <a:rPr lang="en-GB" b="0" i="0" dirty="0">
                <a:effectLst/>
                <a:latin typeface="Arial" panose="020B0604020202020204" pitchFamily="34" charset="0"/>
                <a:cs typeface="Arial" panose="020B0604020202020204" pitchFamily="34" charset="0"/>
              </a:rPr>
              <a:t> Freud seems to be a supporter of determinism in that he argued that our actions and our thoughts are controlled by the unconscious. </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36356904"/>
      </p:ext>
    </p:extLst>
  </p:cSld>
  <p:clrMapOvr>
    <a:masterClrMapping/>
  </p:clrMapOvr>
  <p:transition spd="slow">
    <p:wipe/>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89BAF6-B0C9-4495-AB40-5C82FADEDAF5}"/>
              </a:ext>
            </a:extLst>
          </p:cNvPr>
          <p:cNvSpPr>
            <a:spLocks noGrp="1"/>
          </p:cNvSpPr>
          <p:nvPr>
            <p:ph type="title"/>
          </p:nvPr>
        </p:nvSpPr>
        <p:spPr>
          <a:xfrm>
            <a:off x="606974" y="609600"/>
            <a:ext cx="11270442" cy="970450"/>
          </a:xfrm>
        </p:spPr>
        <p:txBody>
          <a:bodyPr>
            <a:normAutofit/>
          </a:bodyPr>
          <a:lstStyle/>
          <a:p>
            <a:r>
              <a:rPr lang="en-GB" sz="2800" dirty="0">
                <a:latin typeface="Arial" panose="020B0604020202020204" pitchFamily="34" charset="0"/>
                <a:cs typeface="Arial" panose="020B0604020202020204" pitchFamily="34" charset="0"/>
              </a:rPr>
              <a:t>FREE WILL</a:t>
            </a:r>
            <a:br>
              <a:rPr lang="en-GB" sz="2800" dirty="0">
                <a:latin typeface="Arial" panose="020B0604020202020204" pitchFamily="34" charset="0"/>
                <a:cs typeface="Arial" panose="020B0604020202020204" pitchFamily="34" charset="0"/>
              </a:rPr>
            </a:br>
            <a:r>
              <a:rPr lang="en-GB" sz="2800" dirty="0">
                <a:latin typeface="Arial" panose="020B0604020202020204" pitchFamily="34" charset="0"/>
                <a:cs typeface="Arial" panose="020B0604020202020204" pitchFamily="34" charset="0"/>
              </a:rPr>
              <a:t>IMPOSSIBLE               POSSIBLE </a:t>
            </a:r>
          </a:p>
        </p:txBody>
      </p:sp>
      <p:graphicFrame>
        <p:nvGraphicFramePr>
          <p:cNvPr id="7" name="Table 7">
            <a:extLst>
              <a:ext uri="{FF2B5EF4-FFF2-40B4-BE49-F238E27FC236}">
                <a16:creationId xmlns:a16="http://schemas.microsoft.com/office/drawing/2014/main" id="{6319B2A7-69B4-4149-8227-AB76A35B04CB}"/>
              </a:ext>
            </a:extLst>
          </p:cNvPr>
          <p:cNvGraphicFramePr>
            <a:graphicFrameLocks noGrp="1"/>
          </p:cNvGraphicFramePr>
          <p:nvPr>
            <p:ph idx="1"/>
            <p:extLst>
              <p:ext uri="{D42A27DB-BD31-4B8C-83A1-F6EECF244321}">
                <p14:modId xmlns:p14="http://schemas.microsoft.com/office/powerpoint/2010/main" val="3521947899"/>
              </p:ext>
            </p:extLst>
          </p:nvPr>
        </p:nvGraphicFramePr>
        <p:xfrm>
          <a:off x="2324100" y="1580050"/>
          <a:ext cx="8661400" cy="3748870"/>
        </p:xfrm>
        <a:graphic>
          <a:graphicData uri="http://schemas.openxmlformats.org/drawingml/2006/table">
            <a:tbl>
              <a:tblPr firstRow="1" bandRow="1">
                <a:effectLst>
                  <a:outerShdw blurRad="50800" dist="38100" dir="18900000" algn="bl" rotWithShape="0">
                    <a:prstClr val="black">
                      <a:alpha val="40000"/>
                    </a:prstClr>
                  </a:outerShdw>
                  <a:reflection blurRad="6350" stA="52000" endA="300" endPos="35000" dir="5400000" sy="-100000" algn="bl" rotWithShape="0"/>
                </a:effectLst>
                <a:tableStyleId>{073A0DAA-6AF3-43AB-8588-CEC1D06C72B9}</a:tableStyleId>
              </a:tblPr>
              <a:tblGrid>
                <a:gridCol w="4064000">
                  <a:extLst>
                    <a:ext uri="{9D8B030D-6E8A-4147-A177-3AD203B41FA5}">
                      <a16:colId xmlns:a16="http://schemas.microsoft.com/office/drawing/2014/main" val="319822457"/>
                    </a:ext>
                  </a:extLst>
                </a:gridCol>
                <a:gridCol w="4597400">
                  <a:extLst>
                    <a:ext uri="{9D8B030D-6E8A-4147-A177-3AD203B41FA5}">
                      <a16:colId xmlns:a16="http://schemas.microsoft.com/office/drawing/2014/main" val="986797152"/>
                    </a:ext>
                  </a:extLst>
                </a:gridCol>
              </a:tblGrid>
              <a:tr h="2137325">
                <a:tc>
                  <a:txBody>
                    <a:bodyPr/>
                    <a:lstStyle/>
                    <a:p>
                      <a:pPr algn="ctr"/>
                      <a:r>
                        <a:rPr lang="en-GB" sz="2400" dirty="0">
                          <a:latin typeface="Arial" panose="020B0604020202020204" pitchFamily="34" charset="0"/>
                          <a:cs typeface="Arial" panose="020B0604020202020204" pitchFamily="34" charset="0"/>
                        </a:rPr>
                        <a:t>DETERMINISM- </a:t>
                      </a:r>
                      <a:r>
                        <a:rPr lang="en-GB" sz="1800" dirty="0">
                          <a:latin typeface="Arial" panose="020B0604020202020204" pitchFamily="34" charset="0"/>
                          <a:cs typeface="Arial" panose="020B0604020202020204" pitchFamily="34" charset="0"/>
                        </a:rPr>
                        <a:t>free will it’s impossible , everything it’s determined </a:t>
                      </a:r>
                    </a:p>
                    <a:p>
                      <a:pPr marL="0" marR="0" lvl="0" indent="0" algn="ctr" defTabSz="457200" rtl="0" eaLnBrk="1" fontAlgn="auto" latinLnBrk="0" hangingPunct="1">
                        <a:lnSpc>
                          <a:spcPct val="100000"/>
                        </a:lnSpc>
                        <a:spcBef>
                          <a:spcPts val="0"/>
                        </a:spcBef>
                        <a:spcAft>
                          <a:spcPts val="0"/>
                        </a:spcAft>
                        <a:buClrTx/>
                        <a:buSzTx/>
                        <a:buFontTx/>
                        <a:buNone/>
                        <a:tabLst/>
                        <a:defRPr/>
                      </a:pPr>
                      <a:r>
                        <a:rPr lang="en-GB" sz="2400" dirty="0">
                          <a:latin typeface="Arial" panose="020B0604020202020204" pitchFamily="34" charset="0"/>
                          <a:cs typeface="Arial" panose="020B0604020202020204" pitchFamily="34" charset="0"/>
                        </a:rPr>
                        <a:t>INCOMBATIBILISM-</a:t>
                      </a:r>
                      <a:r>
                        <a:rPr lang="en-GB" sz="1800" dirty="0">
                          <a:latin typeface="Arial" panose="020B0604020202020204" pitchFamily="34" charset="0"/>
                          <a:cs typeface="Arial" panose="020B0604020202020204" pitchFamily="34" charset="0"/>
                        </a:rPr>
                        <a:t>Determinism and free will are incompatible</a:t>
                      </a:r>
                    </a:p>
                    <a:p>
                      <a:endParaRPr lang="en-GB" sz="1800" dirty="0">
                        <a:latin typeface="Arial" panose="020B0604020202020204" pitchFamily="34" charset="0"/>
                        <a:cs typeface="Arial" panose="020B0604020202020204" pitchFamily="34" charset="0"/>
                      </a:endParaRPr>
                    </a:p>
                  </a:txBody>
                  <a:tcPr>
                    <a:cell3D prstMaterial="dkEdge">
                      <a:bevel w="77470" h="12700" prst="softRound"/>
                      <a:lightRig rig="flood" dir="t"/>
                    </a:cell3D>
                  </a:tcPr>
                </a:tc>
                <a:tc>
                  <a:txBody>
                    <a:bodyPr/>
                    <a:lstStyle/>
                    <a:p>
                      <a:pPr algn="ctr"/>
                      <a:r>
                        <a:rPr lang="en-GB" sz="2400" dirty="0">
                          <a:latin typeface="Arial" panose="020B0604020202020204" pitchFamily="34" charset="0"/>
                          <a:cs typeface="Arial" panose="020B0604020202020204" pitchFamily="34" charset="0"/>
                        </a:rPr>
                        <a:t>COMBATIBILISM -</a:t>
                      </a:r>
                      <a:r>
                        <a:rPr lang="en-GB" sz="1800" dirty="0">
                          <a:latin typeface="Arial" panose="020B0604020202020204" pitchFamily="34" charset="0"/>
                          <a:cs typeface="Arial" panose="020B0604020202020204" pitchFamily="34" charset="0"/>
                        </a:rPr>
                        <a:t>Determinism and free will can coexist </a:t>
                      </a:r>
                    </a:p>
                    <a:p>
                      <a:pPr algn="ctr"/>
                      <a:endParaRPr lang="en-GB" sz="1800" dirty="0">
                        <a:latin typeface="Arial" panose="020B0604020202020204" pitchFamily="34" charset="0"/>
                        <a:cs typeface="Arial" panose="020B0604020202020204" pitchFamily="34" charset="0"/>
                      </a:endParaRPr>
                    </a:p>
                    <a:p>
                      <a:pPr algn="ctr"/>
                      <a:r>
                        <a:rPr lang="en-GB" sz="2400" dirty="0">
                          <a:latin typeface="Arial" panose="020B0604020202020204" pitchFamily="34" charset="0"/>
                          <a:cs typeface="Arial" panose="020B0604020202020204" pitchFamily="34" charset="0"/>
                        </a:rPr>
                        <a:t>SOFT DETERMINISM </a:t>
                      </a:r>
                      <a:r>
                        <a:rPr lang="en-GB" sz="1800" dirty="0">
                          <a:latin typeface="Arial" panose="020B0604020202020204" pitchFamily="34" charset="0"/>
                          <a:cs typeface="Arial" panose="020B0604020202020204" pitchFamily="34" charset="0"/>
                        </a:rPr>
                        <a:t>– Part of our world it’s determined while another part it’s determined by our choices </a:t>
                      </a:r>
                    </a:p>
                  </a:txBody>
                  <a:tcPr>
                    <a:cell3D prstMaterial="dkEdge">
                      <a:bevel w="77470" h="12700" prst="softRound"/>
                      <a:lightRig rig="flood" dir="t"/>
                    </a:cell3D>
                  </a:tcPr>
                </a:tc>
                <a:extLst>
                  <a:ext uri="{0D108BD9-81ED-4DB2-BD59-A6C34878D82A}">
                    <a16:rowId xmlns:a16="http://schemas.microsoft.com/office/drawing/2014/main" val="2191955594"/>
                  </a:ext>
                </a:extLst>
              </a:tr>
              <a:tr h="1554310">
                <a:tc>
                  <a:txBody>
                    <a:bodyPr/>
                    <a:lstStyle/>
                    <a:p>
                      <a:pPr algn="ctr"/>
                      <a:r>
                        <a:rPr lang="en-GB" sz="2400" dirty="0">
                          <a:latin typeface="Arial" panose="020B0604020202020204" pitchFamily="34" charset="0"/>
                          <a:cs typeface="Arial" panose="020B0604020202020204" pitchFamily="34" charset="0"/>
                        </a:rPr>
                        <a:t>HARD INCOMBATIBILISM</a:t>
                      </a:r>
                      <a:r>
                        <a:rPr lang="en-GB" sz="1800" dirty="0">
                          <a:latin typeface="Arial" panose="020B0604020202020204" pitchFamily="34" charset="0"/>
                          <a:cs typeface="Arial" panose="020B0604020202020204" pitchFamily="34" charset="0"/>
                        </a:rPr>
                        <a:t>-Reality and free will are undetermined </a:t>
                      </a:r>
                    </a:p>
                  </a:txBody>
                  <a:tcPr>
                    <a:cell3D prstMaterial="dkEdge">
                      <a:bevel w="77470" h="12700" prst="softRound"/>
                      <a:lightRig rig="flood" dir="t"/>
                    </a:cell3D>
                  </a:tcPr>
                </a:tc>
                <a:tc>
                  <a:txBody>
                    <a:bodyPr/>
                    <a:lstStyle/>
                    <a:p>
                      <a:pPr algn="ctr"/>
                      <a:r>
                        <a:rPr lang="en-GB" sz="2400" dirty="0">
                          <a:latin typeface="Arial" panose="020B0604020202020204" pitchFamily="34" charset="0"/>
                          <a:cs typeface="Arial" panose="020B0604020202020204" pitchFamily="34" charset="0"/>
                        </a:rPr>
                        <a:t>LIBERTARIANISM-</a:t>
                      </a:r>
                      <a:r>
                        <a:rPr lang="en-GB" sz="2000" dirty="0">
                          <a:latin typeface="Arial" panose="020B0604020202020204" pitchFamily="34" charset="0"/>
                          <a:cs typeface="Arial" panose="020B0604020202020204" pitchFamily="34" charset="0"/>
                        </a:rPr>
                        <a:t>Reality it’s determined by our choices </a:t>
                      </a:r>
                    </a:p>
                  </a:txBody>
                  <a:tcPr>
                    <a:cell3D prstMaterial="dkEdge">
                      <a:bevel w="77470" h="12700" prst="softRound"/>
                      <a:lightRig rig="flood" dir="t"/>
                    </a:cell3D>
                  </a:tcPr>
                </a:tc>
                <a:extLst>
                  <a:ext uri="{0D108BD9-81ED-4DB2-BD59-A6C34878D82A}">
                    <a16:rowId xmlns:a16="http://schemas.microsoft.com/office/drawing/2014/main" val="4281070382"/>
                  </a:ext>
                </a:extLst>
              </a:tr>
            </a:tbl>
          </a:graphicData>
        </a:graphic>
      </p:graphicFrame>
      <p:sp>
        <p:nvSpPr>
          <p:cNvPr id="9" name="TextBox 8">
            <a:extLst>
              <a:ext uri="{FF2B5EF4-FFF2-40B4-BE49-F238E27FC236}">
                <a16:creationId xmlns:a16="http://schemas.microsoft.com/office/drawing/2014/main" id="{35092F80-8881-4853-A8C4-28D51E666D35}"/>
              </a:ext>
            </a:extLst>
          </p:cNvPr>
          <p:cNvSpPr txBox="1"/>
          <p:nvPr/>
        </p:nvSpPr>
        <p:spPr>
          <a:xfrm rot="16200000">
            <a:off x="-1791296" y="1983174"/>
            <a:ext cx="5995591" cy="1569660"/>
          </a:xfrm>
          <a:prstGeom prst="rect">
            <a:avLst/>
          </a:prstGeom>
          <a:noFill/>
        </p:spPr>
        <p:txBody>
          <a:bodyPr wrap="square">
            <a:spAutoFit/>
          </a:bodyPr>
          <a:lstStyle/>
          <a:p>
            <a:r>
              <a:rPr lang="en-GB" sz="3200" dirty="0">
                <a:solidFill>
                  <a:schemeClr val="tx2"/>
                </a:solidFill>
                <a:latin typeface="Arial" panose="020B0604020202020204" pitchFamily="34" charset="0"/>
                <a:ea typeface="Calibri" panose="020F0502020204030204" pitchFamily="34" charset="0"/>
                <a:cs typeface="Arial" panose="020B0604020202020204" pitchFamily="34" charset="0"/>
              </a:rPr>
              <a:t>DETERMINISM</a:t>
            </a:r>
          </a:p>
          <a:p>
            <a:endParaRPr lang="en-GB" sz="3200" dirty="0">
              <a:solidFill>
                <a:schemeClr val="tx2"/>
              </a:solidFill>
              <a:latin typeface="Arial" panose="020B0604020202020204" pitchFamily="34" charset="0"/>
              <a:ea typeface="Calibri" panose="020F0502020204030204" pitchFamily="34" charset="0"/>
              <a:cs typeface="Arial" panose="020B0604020202020204" pitchFamily="34" charset="0"/>
            </a:endParaRPr>
          </a:p>
          <a:p>
            <a:r>
              <a:rPr lang="en-GB" sz="3200" dirty="0">
                <a:solidFill>
                  <a:schemeClr val="tx2"/>
                </a:solidFill>
                <a:latin typeface="Arial" panose="020B0604020202020204" pitchFamily="34" charset="0"/>
                <a:ea typeface="Calibri" panose="020F0502020204030204" pitchFamily="34" charset="0"/>
                <a:cs typeface="Arial" panose="020B0604020202020204" pitchFamily="34" charset="0"/>
              </a:rPr>
              <a:t>FALSE                TRUE  </a:t>
            </a:r>
            <a:endParaRPr lang="en-GB" sz="3200" dirty="0">
              <a:solidFill>
                <a:schemeClr val="tx2"/>
              </a:solidFill>
              <a:effectLst/>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111266108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late">
  <a:themeElements>
    <a:clrScheme name="Slate">
      <a:dk1>
        <a:sysClr val="windowText" lastClr="000000"/>
      </a:dk1>
      <a:lt1>
        <a:sysClr val="window" lastClr="FFFFFF"/>
      </a:lt1>
      <a:dk2>
        <a:srgbClr val="212123"/>
      </a:dk2>
      <a:lt2>
        <a:srgbClr val="DADADA"/>
      </a:lt2>
      <a:accent1>
        <a:srgbClr val="BC451B"/>
      </a:accent1>
      <a:accent2>
        <a:srgbClr val="D3BA68"/>
      </a:accent2>
      <a:accent3>
        <a:srgbClr val="BB8640"/>
      </a:accent3>
      <a:accent4>
        <a:srgbClr val="AD9277"/>
      </a:accent4>
      <a:accent5>
        <a:srgbClr val="A55A43"/>
      </a:accent5>
      <a:accent6>
        <a:srgbClr val="AD9D7B"/>
      </a:accent6>
      <a:hlink>
        <a:srgbClr val="E98052"/>
      </a:hlink>
      <a:folHlink>
        <a:srgbClr val="F4B69B"/>
      </a:folHlink>
    </a:clrScheme>
    <a:fontScheme name="Slate">
      <a:majorFont>
        <a:latin typeface="Calisto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alisto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late">
      <a:fillStyleLst>
        <a:solidFill>
          <a:schemeClr val="phClr"/>
        </a:solidFill>
        <a:gradFill rotWithShape="1">
          <a:gsLst>
            <a:gs pos="0">
              <a:schemeClr val="phClr">
                <a:tint val="60000"/>
                <a:lumMod val="110000"/>
              </a:schemeClr>
            </a:gs>
            <a:gs pos="100000">
              <a:schemeClr val="phClr">
                <a:tint val="88000"/>
              </a:schemeClr>
            </a:gs>
          </a:gsLst>
          <a:lin ang="5400000" scaled="0"/>
        </a:gradFill>
        <a:gradFill rotWithShape="1">
          <a:gsLst>
            <a:gs pos="0">
              <a:schemeClr val="phClr">
                <a:tint val="96000"/>
                <a:lumMod val="104000"/>
              </a:schemeClr>
            </a:gs>
            <a:gs pos="100000">
              <a:schemeClr val="phClr">
                <a:shade val="90000"/>
                <a:lumMod val="90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63500" dist="25400" dir="5400000" rotWithShape="0">
              <a:srgbClr val="000000">
                <a:alpha val="60000"/>
              </a:srgbClr>
            </a:outerShdw>
          </a:effectLst>
        </a:effectStyle>
        <a:effectStyle>
          <a:effectLst>
            <a:outerShdw blurRad="76200" dist="38100" dir="5400000" rotWithShape="0">
              <a:srgbClr val="000000">
                <a:alpha val="75000"/>
              </a:srgbClr>
            </a:outerShdw>
          </a:effectLst>
          <a:scene3d>
            <a:camera prst="orthographicFront">
              <a:rot lat="0" lon="0" rev="0"/>
            </a:camera>
            <a:lightRig rig="threePt" dir="t">
              <a:rot lat="0" lon="0" rev="1200000"/>
            </a:lightRig>
          </a:scene3d>
          <a:sp3d>
            <a:bevelT w="63500" h="25400" prst="hardEdge"/>
          </a:sp3d>
        </a:effectStyle>
      </a:effectStyleLst>
      <a:bgFillStyleLst>
        <a:solidFill>
          <a:schemeClr val="phClr"/>
        </a:solidFill>
        <a:solidFill>
          <a:schemeClr val="phClr"/>
        </a:solidFill>
        <a:blipFill rotWithShape="1">
          <a:blip xmlns:r="http://schemas.openxmlformats.org/officeDocument/2006/relationships" r:embed="rId1">
            <a:duotone>
              <a:schemeClr val="phClr">
                <a:shade val="80000"/>
                <a:lumMod val="80000"/>
              </a:schemeClr>
              <a:schemeClr val="phClr">
                <a:tint val="98000"/>
              </a:schemeClr>
            </a:duotone>
          </a:blip>
          <a:stretch/>
        </a:blipFill>
      </a:bgFillStyleLst>
    </a:fmtScheme>
  </a:themeElements>
  <a:objectDefaults/>
  <a:extraClrSchemeLst/>
  <a:extLst>
    <a:ext uri="{05A4C25C-085E-4340-85A3-A5531E510DB2}">
      <thm15:themeFamily xmlns:thm15="http://schemas.microsoft.com/office/thememl/2012/main" name="Slate" id="{C3F70B94-7CE9-428E-ADC1-3269CC2C3385}" vid="{3F2DE9A5-64E6-437C-A389-CC4477E817E8}"/>
    </a:ext>
  </a:extLst>
</a:theme>
</file>

<file path=docProps/app.xml><?xml version="1.0" encoding="utf-8"?>
<Properties xmlns="http://schemas.openxmlformats.org/officeDocument/2006/extended-properties" xmlns:vt="http://schemas.openxmlformats.org/officeDocument/2006/docPropsVTypes">
  <TotalTime>196</TotalTime>
  <Words>637</Words>
  <Application>Microsoft Office PowerPoint</Application>
  <PresentationFormat>Widescreen</PresentationFormat>
  <Paragraphs>28</Paragraphs>
  <Slides>7</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7</vt:i4>
      </vt:variant>
    </vt:vector>
  </HeadingPairs>
  <TitlesOfParts>
    <vt:vector size="12" baseType="lpstr">
      <vt:lpstr>Arial</vt:lpstr>
      <vt:lpstr>Calibri</vt:lpstr>
      <vt:lpstr>Calisto MT</vt:lpstr>
      <vt:lpstr>Wingdings 2</vt:lpstr>
      <vt:lpstr>Slate</vt:lpstr>
      <vt:lpstr>FREE WILL VS DETERMINISM </vt:lpstr>
      <vt:lpstr>Free will </vt:lpstr>
      <vt:lpstr>Determinism </vt:lpstr>
      <vt:lpstr>PowerPoint Presentation</vt:lpstr>
      <vt:lpstr>  Examples </vt:lpstr>
      <vt:lpstr>PowerPoint Presentation</vt:lpstr>
      <vt:lpstr>FREE WILL IMPOSSIBLE               POSSIBLE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Free will vs Determinism  </dc:title>
  <dc:creator>Alexander Williams (1904087)</dc:creator>
  <cp:lastModifiedBy>Alexander Williams (1904087)</cp:lastModifiedBy>
  <cp:revision>11</cp:revision>
  <dcterms:created xsi:type="dcterms:W3CDTF">2021-01-12T12:24:36Z</dcterms:created>
  <dcterms:modified xsi:type="dcterms:W3CDTF">2021-01-12T17:59:17Z</dcterms:modified>
</cp:coreProperties>
</file>