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256" r:id="rId2"/>
    <p:sldId id="257" r:id="rId3"/>
    <p:sldId id="258" r:id="rId4"/>
    <p:sldId id="259" r:id="rId5"/>
    <p:sldId id="260" r:id="rId6"/>
    <p:sldId id="263" r:id="rId7"/>
    <p:sldId id="267" r:id="rId8"/>
    <p:sldId id="261" r:id="rId9"/>
    <p:sldId id="264" r:id="rId10"/>
    <p:sldId id="268"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92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493"/>
    <p:restoredTop sz="94640"/>
  </p:normalViewPr>
  <p:slideViewPr>
    <p:cSldViewPr snapToGrid="0" snapToObjects="1">
      <p:cViewPr varScale="1">
        <p:scale>
          <a:sx n="60" d="100"/>
          <a:sy n="60" d="100"/>
        </p:scale>
        <p:origin x="200" y="10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Saturday, March 12, 2022</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38723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Saturday, March 12, 2022</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6335679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Saturday, March 12, 2022</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7103655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Saturday, March 12, 2022</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817618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Saturday, March 12, 2022</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393070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Saturday, March 12, 2022</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7963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Saturday, March 12, 2022</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205657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Saturday, March 12, 2022</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680774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Saturday, March 12, 2022</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79250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Saturday, March 12, 2022</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172254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Saturday, March 12, 2022</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711910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Saturday, March 12, 2022</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498986042"/>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hf sldNum="0" hdr="0" ftr="0" dt="0"/>
  <p:txStyles>
    <p:titleStyle>
      <a:lvl1pPr algn="l" defTabSz="914400" rtl="0" eaLnBrk="1" latinLnBrk="0" hangingPunct="1">
        <a:lnSpc>
          <a:spcPct val="100000"/>
        </a:lnSpc>
        <a:spcBef>
          <a:spcPct val="0"/>
        </a:spcBef>
        <a:buNone/>
        <a:defRPr sz="3200" kern="1200" cap="none"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E0C5A-5B02-B249-8488-080F7393240B}"/>
              </a:ext>
            </a:extLst>
          </p:cNvPr>
          <p:cNvSpPr>
            <a:spLocks noGrp="1"/>
          </p:cNvSpPr>
          <p:nvPr>
            <p:ph type="ctrTitle" idx="4294967295"/>
          </p:nvPr>
        </p:nvSpPr>
        <p:spPr>
          <a:xfrm>
            <a:off x="0" y="728663"/>
            <a:ext cx="5014913" cy="2795587"/>
          </a:xfrm>
        </p:spPr>
        <p:txBody>
          <a:bodyPr>
            <a:normAutofit fontScale="90000"/>
          </a:bodyPr>
          <a:lstStyle/>
          <a:p>
            <a:r>
              <a:rPr lang="en-US" dirty="0"/>
              <a:t>Problem Solving and Decision Making</a:t>
            </a:r>
          </a:p>
        </p:txBody>
      </p:sp>
      <p:sp>
        <p:nvSpPr>
          <p:cNvPr id="3" name="Subtitle 2">
            <a:extLst>
              <a:ext uri="{FF2B5EF4-FFF2-40B4-BE49-F238E27FC236}">
                <a16:creationId xmlns:a16="http://schemas.microsoft.com/office/drawing/2014/main" id="{55E097F8-3CD8-6D47-B77B-92FBCBEB8DDA}"/>
              </a:ext>
            </a:extLst>
          </p:cNvPr>
          <p:cNvSpPr>
            <a:spLocks noGrp="1"/>
          </p:cNvSpPr>
          <p:nvPr>
            <p:ph type="subTitle" idx="4294967295"/>
          </p:nvPr>
        </p:nvSpPr>
        <p:spPr>
          <a:xfrm>
            <a:off x="0" y="3830638"/>
            <a:ext cx="5014913" cy="2298700"/>
          </a:xfrm>
        </p:spPr>
        <p:txBody>
          <a:bodyPr>
            <a:normAutofit/>
          </a:bodyPr>
          <a:lstStyle/>
          <a:p>
            <a:r>
              <a:rPr lang="en-US" err="1"/>
              <a:t>Andreea</a:t>
            </a:r>
            <a:r>
              <a:rPr lang="en-US"/>
              <a:t> Florina</a:t>
            </a:r>
            <a:r>
              <a:rPr lang="ro-RO"/>
              <a:t> Tamba </a:t>
            </a:r>
          </a:p>
          <a:p>
            <a:r>
              <a:rPr lang="ro-RO"/>
              <a:t>Student Number 2112920</a:t>
            </a:r>
            <a:endParaRPr lang="en-US" dirty="0"/>
          </a:p>
        </p:txBody>
      </p:sp>
      <p:pic>
        <p:nvPicPr>
          <p:cNvPr id="4" name="Picture 3" descr="Small, medium, and large light bulbs on top of boxes">
            <a:extLst>
              <a:ext uri="{FF2B5EF4-FFF2-40B4-BE49-F238E27FC236}">
                <a16:creationId xmlns:a16="http://schemas.microsoft.com/office/drawing/2014/main" id="{08B2C967-2F99-4BE0-8E26-006C8482AC80}"/>
              </a:ext>
            </a:extLst>
          </p:cNvPr>
          <p:cNvPicPr>
            <a:picLocks noChangeAspect="1"/>
          </p:cNvPicPr>
          <p:nvPr/>
        </p:nvPicPr>
        <p:blipFill rotWithShape="1">
          <a:blip r:embed="rId2"/>
          <a:srcRect l="16913" r="25841"/>
          <a:stretch/>
        </p:blipFill>
        <p:spPr>
          <a:xfrm>
            <a:off x="6288276" y="10"/>
            <a:ext cx="5903725" cy="6857990"/>
          </a:xfrm>
          <a:custGeom>
            <a:avLst/>
            <a:gdLst/>
            <a:ahLst/>
            <a:cxnLst/>
            <a:rect l="l" t="t" r="r" b="b"/>
            <a:pathLst>
              <a:path w="5903725" h="6858000">
                <a:moveTo>
                  <a:pt x="17547" y="0"/>
                </a:moveTo>
                <a:lnTo>
                  <a:pt x="5903725" y="0"/>
                </a:lnTo>
                <a:lnTo>
                  <a:pt x="5903725" y="6858000"/>
                </a:lnTo>
                <a:lnTo>
                  <a:pt x="57217" y="6858000"/>
                </a:lnTo>
                <a:lnTo>
                  <a:pt x="57185" y="6699667"/>
                </a:lnTo>
                <a:cubicBezTo>
                  <a:pt x="57923" y="6526851"/>
                  <a:pt x="61039" y="6384211"/>
                  <a:pt x="67005" y="6279216"/>
                </a:cubicBezTo>
                <a:cubicBezTo>
                  <a:pt x="108514" y="5194623"/>
                  <a:pt x="-44577" y="788432"/>
                  <a:pt x="13203" y="42009"/>
                </a:cubicBezTo>
                <a:close/>
              </a:path>
            </a:pathLst>
          </a:custGeom>
        </p:spPr>
      </p:pic>
    </p:spTree>
    <p:extLst>
      <p:ext uri="{BB962C8B-B14F-4D97-AF65-F5344CB8AC3E}">
        <p14:creationId xmlns:p14="http://schemas.microsoft.com/office/powerpoint/2010/main" val="11001990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A3E2477-CB24-4FE6-B9C0-F9800FF83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B965638C-2268-4A1B-96C3-95E79EF44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E68422-C2B0-C34A-855D-D7165DDB4B39}"/>
              </a:ext>
            </a:extLst>
          </p:cNvPr>
          <p:cNvSpPr>
            <a:spLocks noGrp="1"/>
          </p:cNvSpPr>
          <p:nvPr>
            <p:ph type="title"/>
          </p:nvPr>
        </p:nvSpPr>
        <p:spPr>
          <a:xfrm>
            <a:off x="720000" y="619200"/>
            <a:ext cx="4991961" cy="1477328"/>
          </a:xfrm>
        </p:spPr>
        <p:txBody>
          <a:bodyPr wrap="square" anchor="ctr">
            <a:normAutofit/>
          </a:bodyPr>
          <a:lstStyle/>
          <a:p>
            <a:pPr algn="ctr"/>
            <a:r>
              <a:rPr lang="en-US" b="1" u="sng" dirty="0">
                <a:solidFill>
                  <a:srgbClr val="FFE925"/>
                </a:solidFill>
              </a:rPr>
              <a:t>Introduction</a:t>
            </a:r>
            <a:r>
              <a:rPr lang="en-US" dirty="0"/>
              <a:t> </a:t>
            </a:r>
          </a:p>
        </p:txBody>
      </p:sp>
      <p:sp>
        <p:nvSpPr>
          <p:cNvPr id="3" name="Content Placeholder 2">
            <a:extLst>
              <a:ext uri="{FF2B5EF4-FFF2-40B4-BE49-F238E27FC236}">
                <a16:creationId xmlns:a16="http://schemas.microsoft.com/office/drawing/2014/main" id="{5BD8CE9E-7B6E-6C49-9A4C-0D99CD8F6010}"/>
              </a:ext>
            </a:extLst>
          </p:cNvPr>
          <p:cNvSpPr>
            <a:spLocks noGrp="1"/>
          </p:cNvSpPr>
          <p:nvPr>
            <p:ph idx="1"/>
          </p:nvPr>
        </p:nvSpPr>
        <p:spPr>
          <a:xfrm>
            <a:off x="720000" y="2541600"/>
            <a:ext cx="4991962" cy="3216273"/>
          </a:xfrm>
        </p:spPr>
        <p:txBody>
          <a:bodyPr>
            <a:normAutofit/>
          </a:bodyPr>
          <a:lstStyle/>
          <a:p>
            <a:r>
              <a:rPr lang="en-US" dirty="0"/>
              <a:t>Within the following slides the four given requirements will be met having into account the given case study. In this presentation the SWOT and PESTLE analysis are going to be applied on the given case study to then be able to propose different solutions which to help with the solve of the problem. </a:t>
            </a:r>
          </a:p>
        </p:txBody>
      </p:sp>
      <p:sp useBgFill="1">
        <p:nvSpPr>
          <p:cNvPr id="75" name="Freeform: Shape 74">
            <a:extLst>
              <a:ext uri="{FF2B5EF4-FFF2-40B4-BE49-F238E27FC236}">
                <a16:creationId xmlns:a16="http://schemas.microsoft.com/office/drawing/2014/main" id="{97D0825D-5142-4F4A-A141-3CCD5E99C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5867335"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91331">
                <a:moveTo>
                  <a:pt x="6858000" y="14535"/>
                </a:moveTo>
                <a:lnTo>
                  <a:pt x="6858000" y="5791331"/>
                </a:lnTo>
                <a:lnTo>
                  <a:pt x="0" y="5791330"/>
                </a:lnTo>
                <a:lnTo>
                  <a:pt x="0" y="0"/>
                </a:lnTo>
                <a:lnTo>
                  <a:pt x="145832" y="1175"/>
                </a:lnTo>
                <a:cubicBezTo>
                  <a:pt x="886907" y="14750"/>
                  <a:pt x="2228596" y="125101"/>
                  <a:pt x="2611132" y="48625"/>
                </a:cubicBezTo>
                <a:cubicBezTo>
                  <a:pt x="2933352" y="-3056"/>
                  <a:pt x="5032814" y="16325"/>
                  <a:pt x="6643031" y="1501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1026" name="Picture 2" descr="Survey Analysis in 2021: How to Analyze Results [3 Examples]">
            <a:extLst>
              <a:ext uri="{FF2B5EF4-FFF2-40B4-BE49-F238E27FC236}">
                <a16:creationId xmlns:a16="http://schemas.microsoft.com/office/drawing/2014/main" id="{42E4A5D5-16BC-124F-ACA9-4D07D58AF5F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76162" y="1818169"/>
            <a:ext cx="4284000" cy="3213000"/>
          </a:xfrm>
          <a:custGeom>
            <a:avLst/>
            <a:gdLst/>
            <a:ahLst/>
            <a:cxnLst/>
            <a:rect l="l" t="t" r="r" b="b"/>
            <a:pathLst>
              <a:path w="4284000" h="5409338">
                <a:moveTo>
                  <a:pt x="0" y="0"/>
                </a:moveTo>
                <a:lnTo>
                  <a:pt x="4284000" y="0"/>
                </a:lnTo>
                <a:lnTo>
                  <a:pt x="4284000" y="5409338"/>
                </a:lnTo>
                <a:lnTo>
                  <a:pt x="0" y="5409338"/>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68211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38E27F7-3F29-47F0-B30F-585059182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6B16CD8D-2899-43D9-995B-DD1278D6B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Freeform: Shape 74">
            <a:extLst>
              <a:ext uri="{FF2B5EF4-FFF2-40B4-BE49-F238E27FC236}">
                <a16:creationId xmlns:a16="http://schemas.microsoft.com/office/drawing/2014/main" id="{7F38A32B-CAD5-4D19-8E90-F63EB6902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342615" y="342615"/>
            <a:ext cx="6858000" cy="6172768"/>
          </a:xfrm>
          <a:custGeom>
            <a:avLst/>
            <a:gdLst>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4440498 w 6858000"/>
              <a:gd name="connsiteY4" fmla="*/ 5734742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0" fmla="*/ 6858000 w 6858000"/>
              <a:gd name="connsiteY0" fmla="*/ 0 h 5878098"/>
              <a:gd name="connsiteX1" fmla="*/ 6858000 w 6858000"/>
              <a:gd name="connsiteY1" fmla="*/ 5780582 h 5878098"/>
              <a:gd name="connsiteX2" fmla="*/ 6766523 w 6858000"/>
              <a:gd name="connsiteY2" fmla="*/ 5777266 h 5878098"/>
              <a:gd name="connsiteX3" fmla="*/ 5437222 w 6858000"/>
              <a:gd name="connsiteY3" fmla="*/ 5734742 h 5878098"/>
              <a:gd name="connsiteX4" fmla="*/ 4440498 w 6858000"/>
              <a:gd name="connsiteY4" fmla="*/ 5734742 h 5878098"/>
              <a:gd name="connsiteX5" fmla="*/ 582209 w 6858000"/>
              <a:gd name="connsiteY5" fmla="*/ 4121983 h 5878098"/>
              <a:gd name="connsiteX6" fmla="*/ 73548 w 6858000"/>
              <a:gd name="connsiteY6" fmla="*/ 3184291 h 5878098"/>
              <a:gd name="connsiteX7" fmla="*/ 0 w 6858000"/>
              <a:gd name="connsiteY7" fmla="*/ 2994994 h 5878098"/>
              <a:gd name="connsiteX8" fmla="*/ 0 w 6858000"/>
              <a:gd name="connsiteY8" fmla="*/ 0 h 5878098"/>
              <a:gd name="connsiteX9" fmla="*/ 6858000 w 6858000"/>
              <a:gd name="connsiteY9" fmla="*/ 0 h 5878098"/>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959581 w 6858000"/>
              <a:gd name="connsiteY5" fmla="*/ 4373609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3010841 w 6858000"/>
              <a:gd name="connsiteY3" fmla="*/ 5469518 h 5780582"/>
              <a:gd name="connsiteX4" fmla="*/ 959581 w 6858000"/>
              <a:gd name="connsiteY4" fmla="*/ 4373609 h 5780582"/>
              <a:gd name="connsiteX5" fmla="*/ 0 w 6858000"/>
              <a:gd name="connsiteY5" fmla="*/ 2994994 h 5780582"/>
              <a:gd name="connsiteX6" fmla="*/ 0 w 6858000"/>
              <a:gd name="connsiteY6" fmla="*/ 0 h 5780582"/>
              <a:gd name="connsiteX7" fmla="*/ 6858000 w 6858000"/>
              <a:gd name="connsiteY7"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264841 w 6858000"/>
              <a:gd name="connsiteY2" fmla="*/ 5442316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4516"/>
              <a:gd name="connsiteX1" fmla="*/ 6858000 w 6858000"/>
              <a:gd name="connsiteY1" fmla="*/ 5780582 h 5784516"/>
              <a:gd name="connsiteX2" fmla="*/ 3264841 w 6858000"/>
              <a:gd name="connsiteY2" fmla="*/ 5442316 h 5784516"/>
              <a:gd name="connsiteX3" fmla="*/ 959581 w 6858000"/>
              <a:gd name="connsiteY3" fmla="*/ 4373609 h 5784516"/>
              <a:gd name="connsiteX4" fmla="*/ 0 w 6858000"/>
              <a:gd name="connsiteY4" fmla="*/ 2994994 h 5784516"/>
              <a:gd name="connsiteX5" fmla="*/ 0 w 6858000"/>
              <a:gd name="connsiteY5" fmla="*/ 0 h 5784516"/>
              <a:gd name="connsiteX6" fmla="*/ 6858000 w 6858000"/>
              <a:gd name="connsiteY6" fmla="*/ 0 h 5784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84516">
                <a:moveTo>
                  <a:pt x="6858000" y="0"/>
                </a:moveTo>
                <a:lnTo>
                  <a:pt x="6858000" y="5780582"/>
                </a:lnTo>
                <a:cubicBezTo>
                  <a:pt x="4704756" y="5812908"/>
                  <a:pt x="4198884" y="5641214"/>
                  <a:pt x="3264841" y="5442316"/>
                </a:cubicBezTo>
                <a:cubicBezTo>
                  <a:pt x="2330798" y="5243418"/>
                  <a:pt x="1503721" y="4781496"/>
                  <a:pt x="959581" y="4373609"/>
                </a:cubicBezTo>
                <a:cubicBezTo>
                  <a:pt x="415441" y="3965722"/>
                  <a:pt x="198635" y="3573180"/>
                  <a:pt x="0" y="2994994"/>
                </a:cubicBezTo>
                <a:lnTo>
                  <a:pt x="0" y="0"/>
                </a:lnTo>
                <a:lnTo>
                  <a:pt x="6858000" y="0"/>
                </a:lnTo>
                <a:close/>
              </a:path>
            </a:pathLst>
          </a:custGeom>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0A8DE3AE-CB48-974D-9B33-89DE2828E049}"/>
              </a:ext>
            </a:extLst>
          </p:cNvPr>
          <p:cNvSpPr>
            <a:spLocks noGrp="1"/>
          </p:cNvSpPr>
          <p:nvPr>
            <p:ph type="title"/>
          </p:nvPr>
        </p:nvSpPr>
        <p:spPr>
          <a:xfrm>
            <a:off x="720000" y="619201"/>
            <a:ext cx="5003800" cy="1477328"/>
          </a:xfrm>
        </p:spPr>
        <p:txBody>
          <a:bodyPr>
            <a:normAutofit/>
          </a:bodyPr>
          <a:lstStyle/>
          <a:p>
            <a:pPr algn="ctr"/>
            <a:r>
              <a:rPr lang="en-US" sz="3600" b="1" u="sng" dirty="0">
                <a:solidFill>
                  <a:srgbClr val="FFE925"/>
                </a:solidFill>
              </a:rPr>
              <a:t>Background of the case study</a:t>
            </a:r>
          </a:p>
        </p:txBody>
      </p:sp>
      <p:pic>
        <p:nvPicPr>
          <p:cNvPr id="2050" name="Picture 2" descr="What is Employee Absenteeism? Effect, Reasons, Remedies">
            <a:extLst>
              <a:ext uri="{FF2B5EF4-FFF2-40B4-BE49-F238E27FC236}">
                <a16:creationId xmlns:a16="http://schemas.microsoft.com/office/drawing/2014/main" id="{6B8FBED0-0501-2049-BDC5-2E92AC7E8CA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0000" y="2980684"/>
            <a:ext cx="5015639" cy="2813471"/>
          </a:xfrm>
          <a:custGeom>
            <a:avLst/>
            <a:gdLst/>
            <a:ahLst/>
            <a:cxnLst/>
            <a:rect l="l" t="t" r="r" b="b"/>
            <a:pathLst>
              <a:path w="5015639" h="3501162">
                <a:moveTo>
                  <a:pt x="0" y="0"/>
                </a:moveTo>
                <a:lnTo>
                  <a:pt x="5015639" y="0"/>
                </a:lnTo>
                <a:lnTo>
                  <a:pt x="5015639" y="3501162"/>
                </a:lnTo>
                <a:lnTo>
                  <a:pt x="0" y="350116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D7384C6-C0FA-5A44-8D38-1EA04AAC2C39}"/>
              </a:ext>
            </a:extLst>
          </p:cNvPr>
          <p:cNvSpPr>
            <a:spLocks noGrp="1"/>
          </p:cNvSpPr>
          <p:nvPr>
            <p:ph idx="1"/>
          </p:nvPr>
        </p:nvSpPr>
        <p:spPr>
          <a:xfrm>
            <a:off x="6480038" y="1357865"/>
            <a:ext cx="4991962" cy="5135374"/>
          </a:xfrm>
        </p:spPr>
        <p:txBody>
          <a:bodyPr>
            <a:normAutofit/>
          </a:bodyPr>
          <a:lstStyle/>
          <a:p>
            <a:r>
              <a:rPr lang="en-US" sz="2400" dirty="0"/>
              <a:t>The given case study is about the Mid Cheshire Hospital NHS Foundation Trust which has started to deal with the staff absenteeism problem, and even if their targets have been met, this problem has still increased, thing that has decreased the quality of the services that are offered. </a:t>
            </a:r>
          </a:p>
        </p:txBody>
      </p:sp>
    </p:spTree>
    <p:extLst>
      <p:ext uri="{BB962C8B-B14F-4D97-AF65-F5344CB8AC3E}">
        <p14:creationId xmlns:p14="http://schemas.microsoft.com/office/powerpoint/2010/main" val="2748633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76" name="Rectangle 70">
            <a:extLst>
              <a:ext uri="{FF2B5EF4-FFF2-40B4-BE49-F238E27FC236}">
                <a16:creationId xmlns:a16="http://schemas.microsoft.com/office/drawing/2014/main" id="{2A3E2477-CB24-4FE6-B9C0-F9800FF83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7" name="Rectangle 72">
            <a:extLst>
              <a:ext uri="{FF2B5EF4-FFF2-40B4-BE49-F238E27FC236}">
                <a16:creationId xmlns:a16="http://schemas.microsoft.com/office/drawing/2014/main" id="{B965638C-2268-4A1B-96C3-95E79EF44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A272F2-3522-E142-95CC-BF85E254CDA7}"/>
              </a:ext>
            </a:extLst>
          </p:cNvPr>
          <p:cNvSpPr>
            <a:spLocks noGrp="1"/>
          </p:cNvSpPr>
          <p:nvPr>
            <p:ph type="title"/>
          </p:nvPr>
        </p:nvSpPr>
        <p:spPr>
          <a:xfrm>
            <a:off x="720000" y="619200"/>
            <a:ext cx="4991961" cy="1477328"/>
          </a:xfrm>
        </p:spPr>
        <p:txBody>
          <a:bodyPr wrap="square" anchor="ctr">
            <a:normAutofit/>
          </a:bodyPr>
          <a:lstStyle/>
          <a:p>
            <a:pPr algn="ctr"/>
            <a:r>
              <a:rPr lang="en-US" b="1" u="sng" dirty="0">
                <a:solidFill>
                  <a:srgbClr val="FFE925"/>
                </a:solidFill>
              </a:rPr>
              <a:t>The nature and impact of the given problem</a:t>
            </a:r>
          </a:p>
        </p:txBody>
      </p:sp>
      <p:sp>
        <p:nvSpPr>
          <p:cNvPr id="3" name="Content Placeholder 2">
            <a:extLst>
              <a:ext uri="{FF2B5EF4-FFF2-40B4-BE49-F238E27FC236}">
                <a16:creationId xmlns:a16="http://schemas.microsoft.com/office/drawing/2014/main" id="{2D83627D-533A-6A4F-B541-90AE54AAA61B}"/>
              </a:ext>
            </a:extLst>
          </p:cNvPr>
          <p:cNvSpPr>
            <a:spLocks noGrp="1"/>
          </p:cNvSpPr>
          <p:nvPr>
            <p:ph idx="1"/>
          </p:nvPr>
        </p:nvSpPr>
        <p:spPr>
          <a:xfrm>
            <a:off x="349408" y="2541600"/>
            <a:ext cx="5362554" cy="3922995"/>
          </a:xfrm>
        </p:spPr>
        <p:txBody>
          <a:bodyPr>
            <a:normAutofit/>
          </a:bodyPr>
          <a:lstStyle/>
          <a:p>
            <a:pPr>
              <a:lnSpc>
                <a:spcPct val="110000"/>
              </a:lnSpc>
            </a:pPr>
            <a:r>
              <a:rPr lang="en-US" dirty="0"/>
              <a:t>The nature of the problem, as it has been mentioned in the previous slide is staff absenteeism which because it has increased in time demonstrates that fact that staff has influenced one another to be absent when seeing that there are no measures taken against their actions. The impact of this problem was upon the growth of the company as they have paid a lot of money and the quality of the services provided decreased as well. </a:t>
            </a:r>
          </a:p>
        </p:txBody>
      </p:sp>
      <p:sp useBgFill="1">
        <p:nvSpPr>
          <p:cNvPr id="3078" name="Freeform: Shape 74">
            <a:extLst>
              <a:ext uri="{FF2B5EF4-FFF2-40B4-BE49-F238E27FC236}">
                <a16:creationId xmlns:a16="http://schemas.microsoft.com/office/drawing/2014/main" id="{97D0825D-5142-4F4A-A141-3CCD5E99C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5867335"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91331">
                <a:moveTo>
                  <a:pt x="6858000" y="14535"/>
                </a:moveTo>
                <a:lnTo>
                  <a:pt x="6858000" y="5791331"/>
                </a:lnTo>
                <a:lnTo>
                  <a:pt x="0" y="5791330"/>
                </a:lnTo>
                <a:lnTo>
                  <a:pt x="0" y="0"/>
                </a:lnTo>
                <a:lnTo>
                  <a:pt x="145832" y="1175"/>
                </a:lnTo>
                <a:cubicBezTo>
                  <a:pt x="886907" y="14750"/>
                  <a:pt x="2228596" y="125101"/>
                  <a:pt x="2611132" y="48625"/>
                </a:cubicBezTo>
                <a:cubicBezTo>
                  <a:pt x="2933352" y="-3056"/>
                  <a:pt x="5032814" y="16325"/>
                  <a:pt x="6643031" y="1501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3074" name="Picture 2" descr="Impact Mapping">
            <a:extLst>
              <a:ext uri="{FF2B5EF4-FFF2-40B4-BE49-F238E27FC236}">
                <a16:creationId xmlns:a16="http://schemas.microsoft.com/office/drawing/2014/main" id="{1A07589A-BF56-6D48-AC5C-5798DAF485F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50078" y="1828801"/>
            <a:ext cx="5092514" cy="2864539"/>
          </a:xfrm>
          <a:custGeom>
            <a:avLst/>
            <a:gdLst/>
            <a:ahLst/>
            <a:cxnLst/>
            <a:rect l="l" t="t" r="r" b="b"/>
            <a:pathLst>
              <a:path w="4284000" h="5409338">
                <a:moveTo>
                  <a:pt x="0" y="0"/>
                </a:moveTo>
                <a:lnTo>
                  <a:pt x="4284000" y="0"/>
                </a:lnTo>
                <a:lnTo>
                  <a:pt x="4284000" y="5409338"/>
                </a:lnTo>
                <a:lnTo>
                  <a:pt x="0" y="5409338"/>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17865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38E27F7-3F29-47F0-B30F-585059182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6B16CD8D-2899-43D9-995B-DD1278D6B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Freeform: Shape 74">
            <a:extLst>
              <a:ext uri="{FF2B5EF4-FFF2-40B4-BE49-F238E27FC236}">
                <a16:creationId xmlns:a16="http://schemas.microsoft.com/office/drawing/2014/main" id="{7F38A32B-CAD5-4D19-8E90-F63EB6902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342615" y="342615"/>
            <a:ext cx="6858000" cy="6172768"/>
          </a:xfrm>
          <a:custGeom>
            <a:avLst/>
            <a:gdLst>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4440498 w 6858000"/>
              <a:gd name="connsiteY4" fmla="*/ 5734742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0" fmla="*/ 6858000 w 6858000"/>
              <a:gd name="connsiteY0" fmla="*/ 0 h 5878098"/>
              <a:gd name="connsiteX1" fmla="*/ 6858000 w 6858000"/>
              <a:gd name="connsiteY1" fmla="*/ 5780582 h 5878098"/>
              <a:gd name="connsiteX2" fmla="*/ 6766523 w 6858000"/>
              <a:gd name="connsiteY2" fmla="*/ 5777266 h 5878098"/>
              <a:gd name="connsiteX3" fmla="*/ 5437222 w 6858000"/>
              <a:gd name="connsiteY3" fmla="*/ 5734742 h 5878098"/>
              <a:gd name="connsiteX4" fmla="*/ 4440498 w 6858000"/>
              <a:gd name="connsiteY4" fmla="*/ 5734742 h 5878098"/>
              <a:gd name="connsiteX5" fmla="*/ 582209 w 6858000"/>
              <a:gd name="connsiteY5" fmla="*/ 4121983 h 5878098"/>
              <a:gd name="connsiteX6" fmla="*/ 73548 w 6858000"/>
              <a:gd name="connsiteY6" fmla="*/ 3184291 h 5878098"/>
              <a:gd name="connsiteX7" fmla="*/ 0 w 6858000"/>
              <a:gd name="connsiteY7" fmla="*/ 2994994 h 5878098"/>
              <a:gd name="connsiteX8" fmla="*/ 0 w 6858000"/>
              <a:gd name="connsiteY8" fmla="*/ 0 h 5878098"/>
              <a:gd name="connsiteX9" fmla="*/ 6858000 w 6858000"/>
              <a:gd name="connsiteY9" fmla="*/ 0 h 5878098"/>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959581 w 6858000"/>
              <a:gd name="connsiteY5" fmla="*/ 4373609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3010841 w 6858000"/>
              <a:gd name="connsiteY3" fmla="*/ 5469518 h 5780582"/>
              <a:gd name="connsiteX4" fmla="*/ 959581 w 6858000"/>
              <a:gd name="connsiteY4" fmla="*/ 4373609 h 5780582"/>
              <a:gd name="connsiteX5" fmla="*/ 0 w 6858000"/>
              <a:gd name="connsiteY5" fmla="*/ 2994994 h 5780582"/>
              <a:gd name="connsiteX6" fmla="*/ 0 w 6858000"/>
              <a:gd name="connsiteY6" fmla="*/ 0 h 5780582"/>
              <a:gd name="connsiteX7" fmla="*/ 6858000 w 6858000"/>
              <a:gd name="connsiteY7"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264841 w 6858000"/>
              <a:gd name="connsiteY2" fmla="*/ 5442316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4516"/>
              <a:gd name="connsiteX1" fmla="*/ 6858000 w 6858000"/>
              <a:gd name="connsiteY1" fmla="*/ 5780582 h 5784516"/>
              <a:gd name="connsiteX2" fmla="*/ 3264841 w 6858000"/>
              <a:gd name="connsiteY2" fmla="*/ 5442316 h 5784516"/>
              <a:gd name="connsiteX3" fmla="*/ 959581 w 6858000"/>
              <a:gd name="connsiteY3" fmla="*/ 4373609 h 5784516"/>
              <a:gd name="connsiteX4" fmla="*/ 0 w 6858000"/>
              <a:gd name="connsiteY4" fmla="*/ 2994994 h 5784516"/>
              <a:gd name="connsiteX5" fmla="*/ 0 w 6858000"/>
              <a:gd name="connsiteY5" fmla="*/ 0 h 5784516"/>
              <a:gd name="connsiteX6" fmla="*/ 6858000 w 6858000"/>
              <a:gd name="connsiteY6" fmla="*/ 0 h 5784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84516">
                <a:moveTo>
                  <a:pt x="6858000" y="0"/>
                </a:moveTo>
                <a:lnTo>
                  <a:pt x="6858000" y="5780582"/>
                </a:lnTo>
                <a:cubicBezTo>
                  <a:pt x="4704756" y="5812908"/>
                  <a:pt x="4198884" y="5641214"/>
                  <a:pt x="3264841" y="5442316"/>
                </a:cubicBezTo>
                <a:cubicBezTo>
                  <a:pt x="2330798" y="5243418"/>
                  <a:pt x="1503721" y="4781496"/>
                  <a:pt x="959581" y="4373609"/>
                </a:cubicBezTo>
                <a:cubicBezTo>
                  <a:pt x="415441" y="3965722"/>
                  <a:pt x="198635" y="3573180"/>
                  <a:pt x="0" y="2994994"/>
                </a:cubicBezTo>
                <a:lnTo>
                  <a:pt x="0" y="0"/>
                </a:lnTo>
                <a:lnTo>
                  <a:pt x="6858000" y="0"/>
                </a:lnTo>
                <a:close/>
              </a:path>
            </a:pathLst>
          </a:custGeom>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9C744DCE-3C3B-9F48-AE9C-E2E0418D1A0C}"/>
              </a:ext>
            </a:extLst>
          </p:cNvPr>
          <p:cNvSpPr>
            <a:spLocks noGrp="1"/>
          </p:cNvSpPr>
          <p:nvPr>
            <p:ph type="title"/>
          </p:nvPr>
        </p:nvSpPr>
        <p:spPr>
          <a:xfrm>
            <a:off x="325538" y="633600"/>
            <a:ext cx="5003800" cy="1477328"/>
          </a:xfrm>
        </p:spPr>
        <p:txBody>
          <a:bodyPr>
            <a:normAutofit/>
          </a:bodyPr>
          <a:lstStyle/>
          <a:p>
            <a:pPr algn="ctr"/>
            <a:r>
              <a:rPr lang="en-US" b="1" u="sng" dirty="0">
                <a:solidFill>
                  <a:srgbClr val="FFE925"/>
                </a:solidFill>
              </a:rPr>
              <a:t>The macro-environmental analysis </a:t>
            </a:r>
          </a:p>
        </p:txBody>
      </p:sp>
      <p:pic>
        <p:nvPicPr>
          <p:cNvPr id="4098" name="Picture 2" descr="What is Macro Environment? Definition and Examples | Marketing Tutor">
            <a:extLst>
              <a:ext uri="{FF2B5EF4-FFF2-40B4-BE49-F238E27FC236}">
                <a16:creationId xmlns:a16="http://schemas.microsoft.com/office/drawing/2014/main" id="{97CFA183-6D8B-6847-96EF-109DB8F6DF8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718" t="22626" b="22862"/>
          <a:stretch/>
        </p:blipFill>
        <p:spPr bwMode="auto">
          <a:xfrm>
            <a:off x="255181" y="2247015"/>
            <a:ext cx="5074157" cy="3685952"/>
          </a:xfrm>
          <a:custGeom>
            <a:avLst/>
            <a:gdLst/>
            <a:ahLst/>
            <a:cxnLst/>
            <a:rect l="l" t="t" r="r" b="b"/>
            <a:pathLst>
              <a:path w="5015639" h="3501162">
                <a:moveTo>
                  <a:pt x="0" y="0"/>
                </a:moveTo>
                <a:lnTo>
                  <a:pt x="5015639" y="0"/>
                </a:lnTo>
                <a:lnTo>
                  <a:pt x="5015639" y="3501162"/>
                </a:lnTo>
                <a:lnTo>
                  <a:pt x="0" y="350116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248FAF2-8497-904F-A7F4-E232A838BBA9}"/>
              </a:ext>
            </a:extLst>
          </p:cNvPr>
          <p:cNvSpPr>
            <a:spLocks noGrp="1"/>
          </p:cNvSpPr>
          <p:nvPr>
            <p:ph idx="1"/>
          </p:nvPr>
        </p:nvSpPr>
        <p:spPr>
          <a:xfrm>
            <a:off x="6379449" y="417807"/>
            <a:ext cx="5764050" cy="6022381"/>
          </a:xfrm>
        </p:spPr>
        <p:txBody>
          <a:bodyPr>
            <a:normAutofit/>
          </a:bodyPr>
          <a:lstStyle/>
          <a:p>
            <a:pPr>
              <a:lnSpc>
                <a:spcPct val="110000"/>
              </a:lnSpc>
            </a:pPr>
            <a:r>
              <a:rPr lang="en-US" dirty="0"/>
              <a:t>The Macro environment of the problem is going to be investigated using the PESTLE analysis, meaning that it will be looking at the Political, economic, social, technological, legal, and environmental (Hussey &amp; </a:t>
            </a:r>
            <a:r>
              <a:rPr lang="en-US" dirty="0" err="1"/>
              <a:t>Jenster</a:t>
            </a:r>
            <a:r>
              <a:rPr lang="en-US" dirty="0"/>
              <a:t>, 2001). </a:t>
            </a:r>
          </a:p>
          <a:p>
            <a:pPr>
              <a:lnSpc>
                <a:spcPct val="110000"/>
              </a:lnSpc>
            </a:pPr>
            <a:r>
              <a:rPr lang="en-US" dirty="0"/>
              <a:t>Political: things such as Brexit make people work less </a:t>
            </a:r>
          </a:p>
          <a:p>
            <a:pPr>
              <a:lnSpc>
                <a:spcPct val="110000"/>
              </a:lnSpc>
            </a:pPr>
            <a:r>
              <a:rPr lang="en-US" dirty="0"/>
              <a:t>Economic: the company has to pay taxes even if the staff is absent</a:t>
            </a:r>
          </a:p>
          <a:p>
            <a:pPr>
              <a:lnSpc>
                <a:spcPct val="110000"/>
              </a:lnSpc>
            </a:pPr>
            <a:r>
              <a:rPr lang="en-US" dirty="0"/>
              <a:t>Social: staff are influencing one another </a:t>
            </a:r>
          </a:p>
          <a:p>
            <a:pPr>
              <a:lnSpc>
                <a:spcPct val="110000"/>
              </a:lnSpc>
            </a:pPr>
            <a:r>
              <a:rPr lang="en-US" dirty="0"/>
              <a:t>Technological: new technologies help employers find more people at the agency quick</a:t>
            </a:r>
          </a:p>
          <a:p>
            <a:pPr>
              <a:lnSpc>
                <a:spcPct val="110000"/>
              </a:lnSpc>
            </a:pPr>
            <a:r>
              <a:rPr lang="en-US" dirty="0"/>
              <a:t>Legal: The staff are not respecting the rules and regulations for the company which are saying that they must follow their schedule </a:t>
            </a:r>
          </a:p>
          <a:p>
            <a:pPr>
              <a:lnSpc>
                <a:spcPct val="110000"/>
              </a:lnSpc>
            </a:pPr>
            <a:endParaRPr lang="en-US" sz="1600" dirty="0"/>
          </a:p>
        </p:txBody>
      </p:sp>
    </p:spTree>
    <p:extLst>
      <p:ext uri="{BB962C8B-B14F-4D97-AF65-F5344CB8AC3E}">
        <p14:creationId xmlns:p14="http://schemas.microsoft.com/office/powerpoint/2010/main" val="3598637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A3E2477-CB24-4FE6-B9C0-F9800FF83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B965638C-2268-4A1B-96C3-95E79EF44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D5F670-FD63-774F-958C-0793071E40D3}"/>
              </a:ext>
            </a:extLst>
          </p:cNvPr>
          <p:cNvSpPr>
            <a:spLocks noGrp="1"/>
          </p:cNvSpPr>
          <p:nvPr>
            <p:ph type="title"/>
          </p:nvPr>
        </p:nvSpPr>
        <p:spPr>
          <a:xfrm>
            <a:off x="1088989" y="-119464"/>
            <a:ext cx="4991961" cy="1477328"/>
          </a:xfrm>
        </p:spPr>
        <p:txBody>
          <a:bodyPr wrap="square" anchor="ctr">
            <a:normAutofit/>
          </a:bodyPr>
          <a:lstStyle/>
          <a:p>
            <a:r>
              <a:rPr lang="en-US" b="1" u="sng" dirty="0">
                <a:solidFill>
                  <a:srgbClr val="FFE925"/>
                </a:solidFill>
              </a:rPr>
              <a:t>The SWOT analysis</a:t>
            </a:r>
          </a:p>
        </p:txBody>
      </p:sp>
      <p:sp>
        <p:nvSpPr>
          <p:cNvPr id="3" name="Content Placeholder 2">
            <a:extLst>
              <a:ext uri="{FF2B5EF4-FFF2-40B4-BE49-F238E27FC236}">
                <a16:creationId xmlns:a16="http://schemas.microsoft.com/office/drawing/2014/main" id="{DABC4129-AD0E-B541-8E15-DAC30D49FEB2}"/>
              </a:ext>
            </a:extLst>
          </p:cNvPr>
          <p:cNvSpPr>
            <a:spLocks noGrp="1"/>
          </p:cNvSpPr>
          <p:nvPr>
            <p:ph idx="1"/>
          </p:nvPr>
        </p:nvSpPr>
        <p:spPr>
          <a:xfrm>
            <a:off x="304669" y="1484552"/>
            <a:ext cx="5791332" cy="4304272"/>
          </a:xfrm>
        </p:spPr>
        <p:txBody>
          <a:bodyPr>
            <a:normAutofit fontScale="92500"/>
          </a:bodyPr>
          <a:lstStyle/>
          <a:p>
            <a:r>
              <a:rPr lang="en-US" sz="2400" dirty="0"/>
              <a:t>Strengths: it gives to the company the chance too see that new strategies must be implemented (</a:t>
            </a:r>
            <a:r>
              <a:rPr lang="en-US" sz="2400" dirty="0" err="1"/>
              <a:t>Pahl</a:t>
            </a:r>
            <a:r>
              <a:rPr lang="en-US" sz="2400" dirty="0"/>
              <a:t> &amp; Richter, 2009)</a:t>
            </a:r>
          </a:p>
          <a:p>
            <a:r>
              <a:rPr lang="en-US" sz="2400" dirty="0"/>
              <a:t>Weaknesses: The performance of the company’s services is decreased.</a:t>
            </a:r>
          </a:p>
          <a:p>
            <a:r>
              <a:rPr lang="en-US" sz="2400" dirty="0"/>
              <a:t>Opportunity: Apply new strategies to the Human Resources Management</a:t>
            </a:r>
          </a:p>
          <a:p>
            <a:r>
              <a:rPr lang="en-US" sz="2400" dirty="0"/>
              <a:t>Threats: It can take a long period of time</a:t>
            </a:r>
          </a:p>
        </p:txBody>
      </p:sp>
      <p:sp useBgFill="1">
        <p:nvSpPr>
          <p:cNvPr id="75" name="Freeform: Shape 74">
            <a:extLst>
              <a:ext uri="{FF2B5EF4-FFF2-40B4-BE49-F238E27FC236}">
                <a16:creationId xmlns:a16="http://schemas.microsoft.com/office/drawing/2014/main" id="{97D0825D-5142-4F4A-A141-3CCD5E99C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5867335"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91331">
                <a:moveTo>
                  <a:pt x="6858000" y="14535"/>
                </a:moveTo>
                <a:lnTo>
                  <a:pt x="6858000" y="5791331"/>
                </a:lnTo>
                <a:lnTo>
                  <a:pt x="0" y="5791330"/>
                </a:lnTo>
                <a:lnTo>
                  <a:pt x="0" y="0"/>
                </a:lnTo>
                <a:lnTo>
                  <a:pt x="145832" y="1175"/>
                </a:lnTo>
                <a:cubicBezTo>
                  <a:pt x="886907" y="14750"/>
                  <a:pt x="2228596" y="125101"/>
                  <a:pt x="2611132" y="48625"/>
                </a:cubicBezTo>
                <a:cubicBezTo>
                  <a:pt x="2933352" y="-3056"/>
                  <a:pt x="5032814" y="16325"/>
                  <a:pt x="6643031" y="1501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5122" name="Picture 2" descr="Why Is An Internal Analysis Important For Your Business?">
            <a:extLst>
              <a:ext uri="{FF2B5EF4-FFF2-40B4-BE49-F238E27FC236}">
                <a16:creationId xmlns:a16="http://schemas.microsoft.com/office/drawing/2014/main" id="{9AF474C3-1B70-0845-AE7E-B1965671180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16634" y="1845279"/>
            <a:ext cx="5971363" cy="3582818"/>
          </a:xfrm>
          <a:custGeom>
            <a:avLst/>
            <a:gdLst/>
            <a:ahLst/>
            <a:cxnLst/>
            <a:rect l="l" t="t" r="r" b="b"/>
            <a:pathLst>
              <a:path w="4284000" h="5409338">
                <a:moveTo>
                  <a:pt x="0" y="0"/>
                </a:moveTo>
                <a:lnTo>
                  <a:pt x="4284000" y="0"/>
                </a:lnTo>
                <a:lnTo>
                  <a:pt x="4284000" y="5409338"/>
                </a:lnTo>
                <a:lnTo>
                  <a:pt x="0" y="5409338"/>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84339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B6DF8-60A6-8842-ACB0-0CB7A11DE76C}"/>
              </a:ext>
            </a:extLst>
          </p:cNvPr>
          <p:cNvSpPr>
            <a:spLocks noGrp="1"/>
          </p:cNvSpPr>
          <p:nvPr>
            <p:ph type="title"/>
          </p:nvPr>
        </p:nvSpPr>
        <p:spPr>
          <a:xfrm>
            <a:off x="304800" y="288864"/>
            <a:ext cx="11582400" cy="1325563"/>
          </a:xfrm>
        </p:spPr>
        <p:txBody>
          <a:bodyPr/>
          <a:lstStyle/>
          <a:p>
            <a:pPr algn="ctr"/>
            <a:r>
              <a:rPr lang="en-US" b="1" u="sng" dirty="0">
                <a:solidFill>
                  <a:srgbClr val="FFE925"/>
                </a:solidFill>
                <a:latin typeface="Arial" panose="020B0604020202020204" pitchFamily="34" charset="0"/>
                <a:cs typeface="Arial" panose="020B0604020202020204" pitchFamily="34" charset="0"/>
              </a:rPr>
              <a:t>Cause-and-effect analysis of the problem</a:t>
            </a:r>
          </a:p>
        </p:txBody>
      </p:sp>
      <p:cxnSp>
        <p:nvCxnSpPr>
          <p:cNvPr id="5" name="Straight Connector 4">
            <a:extLst>
              <a:ext uri="{FF2B5EF4-FFF2-40B4-BE49-F238E27FC236}">
                <a16:creationId xmlns:a16="http://schemas.microsoft.com/office/drawing/2014/main" id="{82C6CCA3-C649-3843-96DF-E8C342213B51}"/>
              </a:ext>
            </a:extLst>
          </p:cNvPr>
          <p:cNvCxnSpPr>
            <a:cxnSpLocks/>
          </p:cNvCxnSpPr>
          <p:nvPr/>
        </p:nvCxnSpPr>
        <p:spPr>
          <a:xfrm>
            <a:off x="838200" y="3398621"/>
            <a:ext cx="9033164" cy="0"/>
          </a:xfrm>
          <a:prstGeom prst="line">
            <a:avLst/>
          </a:prstGeom>
          <a:ln w="79375"/>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E8EDFF14-4A73-C948-8EE2-C88138B6C9D9}"/>
              </a:ext>
            </a:extLst>
          </p:cNvPr>
          <p:cNvCxnSpPr/>
          <p:nvPr/>
        </p:nvCxnSpPr>
        <p:spPr>
          <a:xfrm flipV="1">
            <a:off x="7727372" y="2367506"/>
            <a:ext cx="997527" cy="10710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0D822568-0E76-A240-A1D2-D1E3726C410D}"/>
              </a:ext>
            </a:extLst>
          </p:cNvPr>
          <p:cNvCxnSpPr/>
          <p:nvPr/>
        </p:nvCxnSpPr>
        <p:spPr>
          <a:xfrm flipV="1">
            <a:off x="5098473" y="2357943"/>
            <a:ext cx="997527" cy="10710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31B217D4-EE00-A948-82C8-D5514B7C0E70}"/>
              </a:ext>
            </a:extLst>
          </p:cNvPr>
          <p:cNvCxnSpPr/>
          <p:nvPr/>
        </p:nvCxnSpPr>
        <p:spPr>
          <a:xfrm flipV="1">
            <a:off x="2043546" y="2266807"/>
            <a:ext cx="997527" cy="10710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F14A5AED-EE26-0547-904D-B18448066513}"/>
              </a:ext>
            </a:extLst>
          </p:cNvPr>
          <p:cNvCxnSpPr>
            <a:cxnSpLocks/>
          </p:cNvCxnSpPr>
          <p:nvPr/>
        </p:nvCxnSpPr>
        <p:spPr>
          <a:xfrm>
            <a:off x="7727372" y="3398621"/>
            <a:ext cx="997527" cy="716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D7788F5E-A943-F444-8FB4-D35109EC8BE0}"/>
              </a:ext>
            </a:extLst>
          </p:cNvPr>
          <p:cNvCxnSpPr>
            <a:cxnSpLocks/>
          </p:cNvCxnSpPr>
          <p:nvPr/>
        </p:nvCxnSpPr>
        <p:spPr>
          <a:xfrm>
            <a:off x="5172942" y="3429000"/>
            <a:ext cx="997527" cy="716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CB2B150-FD16-2F4F-A36B-57B7AEE2B7AD}"/>
              </a:ext>
            </a:extLst>
          </p:cNvPr>
          <p:cNvCxnSpPr>
            <a:cxnSpLocks/>
          </p:cNvCxnSpPr>
          <p:nvPr/>
        </p:nvCxnSpPr>
        <p:spPr>
          <a:xfrm>
            <a:off x="1970809" y="3429000"/>
            <a:ext cx="997527" cy="7167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0183AE0E-2A9A-B944-87E0-CB17E620DD2D}"/>
              </a:ext>
            </a:extLst>
          </p:cNvPr>
          <p:cNvSpPr/>
          <p:nvPr/>
        </p:nvSpPr>
        <p:spPr>
          <a:xfrm>
            <a:off x="10124210" y="2349792"/>
            <a:ext cx="1932709" cy="17478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0B9F7457-899F-E749-B12D-9A0683620958}"/>
              </a:ext>
            </a:extLst>
          </p:cNvPr>
          <p:cNvSpPr txBox="1"/>
          <p:nvPr/>
        </p:nvSpPr>
        <p:spPr>
          <a:xfrm>
            <a:off x="6170469" y="1943641"/>
            <a:ext cx="1821872" cy="646331"/>
          </a:xfrm>
          <a:prstGeom prst="rect">
            <a:avLst/>
          </a:prstGeom>
          <a:noFill/>
        </p:spPr>
        <p:txBody>
          <a:bodyPr wrap="square" rtlCol="0">
            <a:spAutoFit/>
          </a:bodyPr>
          <a:lstStyle/>
          <a:p>
            <a:r>
              <a:rPr lang="en-US" dirty="0"/>
              <a:t>Unmotivated employees</a:t>
            </a:r>
          </a:p>
        </p:txBody>
      </p:sp>
      <p:sp>
        <p:nvSpPr>
          <p:cNvPr id="20" name="TextBox 19">
            <a:extLst>
              <a:ext uri="{FF2B5EF4-FFF2-40B4-BE49-F238E27FC236}">
                <a16:creationId xmlns:a16="http://schemas.microsoft.com/office/drawing/2014/main" id="{A37DA56B-57FF-8442-BCF2-97D36BED4380}"/>
              </a:ext>
            </a:extLst>
          </p:cNvPr>
          <p:cNvSpPr txBox="1"/>
          <p:nvPr/>
        </p:nvSpPr>
        <p:spPr>
          <a:xfrm>
            <a:off x="6182905" y="3757001"/>
            <a:ext cx="1821872" cy="923330"/>
          </a:xfrm>
          <a:prstGeom prst="rect">
            <a:avLst/>
          </a:prstGeom>
          <a:noFill/>
        </p:spPr>
        <p:txBody>
          <a:bodyPr wrap="square" rtlCol="0">
            <a:spAutoFit/>
          </a:bodyPr>
          <a:lstStyle/>
          <a:p>
            <a:r>
              <a:rPr lang="en-US" dirty="0"/>
              <a:t>Attendance policies that are not strict</a:t>
            </a:r>
          </a:p>
        </p:txBody>
      </p:sp>
      <p:sp>
        <p:nvSpPr>
          <p:cNvPr id="21" name="TextBox 20">
            <a:extLst>
              <a:ext uri="{FF2B5EF4-FFF2-40B4-BE49-F238E27FC236}">
                <a16:creationId xmlns:a16="http://schemas.microsoft.com/office/drawing/2014/main" id="{9C6FC205-ED5B-694C-85AF-0701B429DDD5}"/>
              </a:ext>
            </a:extLst>
          </p:cNvPr>
          <p:cNvSpPr txBox="1"/>
          <p:nvPr/>
        </p:nvSpPr>
        <p:spPr>
          <a:xfrm>
            <a:off x="3041072" y="1667600"/>
            <a:ext cx="1821872" cy="923330"/>
          </a:xfrm>
          <a:prstGeom prst="rect">
            <a:avLst/>
          </a:prstGeom>
          <a:noFill/>
        </p:spPr>
        <p:txBody>
          <a:bodyPr wrap="square" rtlCol="0">
            <a:spAutoFit/>
          </a:bodyPr>
          <a:lstStyle/>
          <a:p>
            <a:r>
              <a:rPr lang="en-US" dirty="0"/>
              <a:t>People influencing one another</a:t>
            </a:r>
          </a:p>
        </p:txBody>
      </p:sp>
      <p:sp>
        <p:nvSpPr>
          <p:cNvPr id="22" name="TextBox 21">
            <a:extLst>
              <a:ext uri="{FF2B5EF4-FFF2-40B4-BE49-F238E27FC236}">
                <a16:creationId xmlns:a16="http://schemas.microsoft.com/office/drawing/2014/main" id="{3ACFC079-8245-3649-A1AB-874A643DB376}"/>
              </a:ext>
            </a:extLst>
          </p:cNvPr>
          <p:cNvSpPr txBox="1"/>
          <p:nvPr/>
        </p:nvSpPr>
        <p:spPr>
          <a:xfrm>
            <a:off x="2909459" y="3872591"/>
            <a:ext cx="1821872" cy="646331"/>
          </a:xfrm>
          <a:prstGeom prst="rect">
            <a:avLst/>
          </a:prstGeom>
          <a:noFill/>
        </p:spPr>
        <p:txBody>
          <a:bodyPr wrap="square" rtlCol="0">
            <a:spAutoFit/>
          </a:bodyPr>
          <a:lstStyle/>
          <a:p>
            <a:r>
              <a:rPr lang="en-US" dirty="0"/>
              <a:t>Bad rewarding strategies </a:t>
            </a:r>
          </a:p>
        </p:txBody>
      </p:sp>
      <p:sp>
        <p:nvSpPr>
          <p:cNvPr id="23" name="TextBox 22">
            <a:extLst>
              <a:ext uri="{FF2B5EF4-FFF2-40B4-BE49-F238E27FC236}">
                <a16:creationId xmlns:a16="http://schemas.microsoft.com/office/drawing/2014/main" id="{EC32C06F-0983-774D-B1DB-B5723FD167C9}"/>
              </a:ext>
            </a:extLst>
          </p:cNvPr>
          <p:cNvSpPr txBox="1"/>
          <p:nvPr/>
        </p:nvSpPr>
        <p:spPr>
          <a:xfrm>
            <a:off x="8724899" y="3734092"/>
            <a:ext cx="1821872" cy="923330"/>
          </a:xfrm>
          <a:prstGeom prst="rect">
            <a:avLst/>
          </a:prstGeom>
          <a:noFill/>
        </p:spPr>
        <p:txBody>
          <a:bodyPr wrap="square" rtlCol="0">
            <a:spAutoFit/>
          </a:bodyPr>
          <a:lstStyle/>
          <a:p>
            <a:r>
              <a:rPr lang="en-US" dirty="0"/>
              <a:t>Ineffective motivation strategies</a:t>
            </a:r>
          </a:p>
        </p:txBody>
      </p:sp>
      <p:sp>
        <p:nvSpPr>
          <p:cNvPr id="25" name="TextBox 24">
            <a:extLst>
              <a:ext uri="{FF2B5EF4-FFF2-40B4-BE49-F238E27FC236}">
                <a16:creationId xmlns:a16="http://schemas.microsoft.com/office/drawing/2014/main" id="{3801DAD9-86C6-6D43-9E9E-BC9AFCF2F9A4}"/>
              </a:ext>
            </a:extLst>
          </p:cNvPr>
          <p:cNvSpPr txBox="1"/>
          <p:nvPr/>
        </p:nvSpPr>
        <p:spPr>
          <a:xfrm>
            <a:off x="8724899" y="1721615"/>
            <a:ext cx="1821872" cy="923330"/>
          </a:xfrm>
          <a:prstGeom prst="rect">
            <a:avLst/>
          </a:prstGeom>
          <a:noFill/>
        </p:spPr>
        <p:txBody>
          <a:bodyPr wrap="square" rtlCol="0">
            <a:spAutoFit/>
          </a:bodyPr>
          <a:lstStyle/>
          <a:p>
            <a:r>
              <a:rPr lang="en-US" dirty="0"/>
              <a:t>Environment with poor engagement</a:t>
            </a:r>
          </a:p>
        </p:txBody>
      </p:sp>
      <p:sp>
        <p:nvSpPr>
          <p:cNvPr id="26" name="TextBox 25">
            <a:extLst>
              <a:ext uri="{FF2B5EF4-FFF2-40B4-BE49-F238E27FC236}">
                <a16:creationId xmlns:a16="http://schemas.microsoft.com/office/drawing/2014/main" id="{7A2BB477-26B1-E745-AB69-6E1B2594343E}"/>
              </a:ext>
            </a:extLst>
          </p:cNvPr>
          <p:cNvSpPr txBox="1"/>
          <p:nvPr/>
        </p:nvSpPr>
        <p:spPr>
          <a:xfrm>
            <a:off x="10179628" y="2686804"/>
            <a:ext cx="1821872" cy="1015663"/>
          </a:xfrm>
          <a:prstGeom prst="rect">
            <a:avLst/>
          </a:prstGeom>
          <a:noFill/>
        </p:spPr>
        <p:txBody>
          <a:bodyPr wrap="square" rtlCol="0">
            <a:spAutoFit/>
          </a:bodyPr>
          <a:lstStyle/>
          <a:p>
            <a:pPr algn="ctr"/>
            <a:r>
              <a:rPr lang="en-US" sz="2000" b="1" dirty="0">
                <a:solidFill>
                  <a:schemeClr val="bg1"/>
                </a:solidFill>
                <a:latin typeface="Arial" panose="020B0604020202020204" pitchFamily="34" charset="0"/>
                <a:cs typeface="Arial" panose="020B0604020202020204" pitchFamily="34" charset="0"/>
              </a:rPr>
              <a:t>High levels of absenteeism </a:t>
            </a:r>
          </a:p>
        </p:txBody>
      </p:sp>
    </p:spTree>
    <p:extLst>
      <p:ext uri="{BB962C8B-B14F-4D97-AF65-F5344CB8AC3E}">
        <p14:creationId xmlns:p14="http://schemas.microsoft.com/office/powerpoint/2010/main" val="42091146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38E27F7-3F29-47F0-B30F-585059182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6B16CD8D-2899-43D9-995B-DD1278D6B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Freeform: Shape 74">
            <a:extLst>
              <a:ext uri="{FF2B5EF4-FFF2-40B4-BE49-F238E27FC236}">
                <a16:creationId xmlns:a16="http://schemas.microsoft.com/office/drawing/2014/main" id="{7F38A32B-CAD5-4D19-8E90-F63EB6902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342615" y="342615"/>
            <a:ext cx="6858000" cy="6172768"/>
          </a:xfrm>
          <a:custGeom>
            <a:avLst/>
            <a:gdLst>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4440498 w 6858000"/>
              <a:gd name="connsiteY4" fmla="*/ 5734742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0" fmla="*/ 6858000 w 6858000"/>
              <a:gd name="connsiteY0" fmla="*/ 0 h 5878098"/>
              <a:gd name="connsiteX1" fmla="*/ 6858000 w 6858000"/>
              <a:gd name="connsiteY1" fmla="*/ 5780582 h 5878098"/>
              <a:gd name="connsiteX2" fmla="*/ 6766523 w 6858000"/>
              <a:gd name="connsiteY2" fmla="*/ 5777266 h 5878098"/>
              <a:gd name="connsiteX3" fmla="*/ 5437222 w 6858000"/>
              <a:gd name="connsiteY3" fmla="*/ 5734742 h 5878098"/>
              <a:gd name="connsiteX4" fmla="*/ 4440498 w 6858000"/>
              <a:gd name="connsiteY4" fmla="*/ 5734742 h 5878098"/>
              <a:gd name="connsiteX5" fmla="*/ 582209 w 6858000"/>
              <a:gd name="connsiteY5" fmla="*/ 4121983 h 5878098"/>
              <a:gd name="connsiteX6" fmla="*/ 73548 w 6858000"/>
              <a:gd name="connsiteY6" fmla="*/ 3184291 h 5878098"/>
              <a:gd name="connsiteX7" fmla="*/ 0 w 6858000"/>
              <a:gd name="connsiteY7" fmla="*/ 2994994 h 5878098"/>
              <a:gd name="connsiteX8" fmla="*/ 0 w 6858000"/>
              <a:gd name="connsiteY8" fmla="*/ 0 h 5878098"/>
              <a:gd name="connsiteX9" fmla="*/ 6858000 w 6858000"/>
              <a:gd name="connsiteY9" fmla="*/ 0 h 5878098"/>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959581 w 6858000"/>
              <a:gd name="connsiteY5" fmla="*/ 4373609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3010841 w 6858000"/>
              <a:gd name="connsiteY3" fmla="*/ 5469518 h 5780582"/>
              <a:gd name="connsiteX4" fmla="*/ 959581 w 6858000"/>
              <a:gd name="connsiteY4" fmla="*/ 4373609 h 5780582"/>
              <a:gd name="connsiteX5" fmla="*/ 0 w 6858000"/>
              <a:gd name="connsiteY5" fmla="*/ 2994994 h 5780582"/>
              <a:gd name="connsiteX6" fmla="*/ 0 w 6858000"/>
              <a:gd name="connsiteY6" fmla="*/ 0 h 5780582"/>
              <a:gd name="connsiteX7" fmla="*/ 6858000 w 6858000"/>
              <a:gd name="connsiteY7"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264841 w 6858000"/>
              <a:gd name="connsiteY2" fmla="*/ 5442316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4516"/>
              <a:gd name="connsiteX1" fmla="*/ 6858000 w 6858000"/>
              <a:gd name="connsiteY1" fmla="*/ 5780582 h 5784516"/>
              <a:gd name="connsiteX2" fmla="*/ 3264841 w 6858000"/>
              <a:gd name="connsiteY2" fmla="*/ 5442316 h 5784516"/>
              <a:gd name="connsiteX3" fmla="*/ 959581 w 6858000"/>
              <a:gd name="connsiteY3" fmla="*/ 4373609 h 5784516"/>
              <a:gd name="connsiteX4" fmla="*/ 0 w 6858000"/>
              <a:gd name="connsiteY4" fmla="*/ 2994994 h 5784516"/>
              <a:gd name="connsiteX5" fmla="*/ 0 w 6858000"/>
              <a:gd name="connsiteY5" fmla="*/ 0 h 5784516"/>
              <a:gd name="connsiteX6" fmla="*/ 6858000 w 6858000"/>
              <a:gd name="connsiteY6" fmla="*/ 0 h 5784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84516">
                <a:moveTo>
                  <a:pt x="6858000" y="0"/>
                </a:moveTo>
                <a:lnTo>
                  <a:pt x="6858000" y="5780582"/>
                </a:lnTo>
                <a:cubicBezTo>
                  <a:pt x="4704756" y="5812908"/>
                  <a:pt x="4198884" y="5641214"/>
                  <a:pt x="3264841" y="5442316"/>
                </a:cubicBezTo>
                <a:cubicBezTo>
                  <a:pt x="2330798" y="5243418"/>
                  <a:pt x="1503721" y="4781496"/>
                  <a:pt x="959581" y="4373609"/>
                </a:cubicBezTo>
                <a:cubicBezTo>
                  <a:pt x="415441" y="3965722"/>
                  <a:pt x="198635" y="3573180"/>
                  <a:pt x="0" y="2994994"/>
                </a:cubicBezTo>
                <a:lnTo>
                  <a:pt x="0" y="0"/>
                </a:lnTo>
                <a:lnTo>
                  <a:pt x="6858000" y="0"/>
                </a:lnTo>
                <a:close/>
              </a:path>
            </a:pathLst>
          </a:custGeom>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FFC664B9-BFB8-B043-B8DD-9E2C7A408188}"/>
              </a:ext>
            </a:extLst>
          </p:cNvPr>
          <p:cNvSpPr>
            <a:spLocks noGrp="1"/>
          </p:cNvSpPr>
          <p:nvPr>
            <p:ph type="title"/>
          </p:nvPr>
        </p:nvSpPr>
        <p:spPr>
          <a:xfrm>
            <a:off x="720000" y="619201"/>
            <a:ext cx="5003800" cy="1477328"/>
          </a:xfrm>
        </p:spPr>
        <p:txBody>
          <a:bodyPr>
            <a:normAutofit/>
          </a:bodyPr>
          <a:lstStyle/>
          <a:p>
            <a:pPr algn="ctr"/>
            <a:r>
              <a:rPr lang="en-US" b="1" u="sng" dirty="0">
                <a:solidFill>
                  <a:srgbClr val="FFE925"/>
                </a:solidFill>
              </a:rPr>
              <a:t>Alternative Solutions to apply</a:t>
            </a:r>
          </a:p>
        </p:txBody>
      </p:sp>
      <p:pic>
        <p:nvPicPr>
          <p:cNvPr id="6146" name="Picture 2" descr="The Case For Elevating Human Resources">
            <a:extLst>
              <a:ext uri="{FF2B5EF4-FFF2-40B4-BE49-F238E27FC236}">
                <a16:creationId xmlns:a16="http://schemas.microsoft.com/office/drawing/2014/main" id="{A5455E84-4D34-2F45-8156-89930C07152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01174" y="2096528"/>
            <a:ext cx="6074952" cy="4298029"/>
          </a:xfrm>
          <a:custGeom>
            <a:avLst/>
            <a:gdLst/>
            <a:ahLst/>
            <a:cxnLst/>
            <a:rect l="l" t="t" r="r" b="b"/>
            <a:pathLst>
              <a:path w="5015639" h="3501162">
                <a:moveTo>
                  <a:pt x="0" y="0"/>
                </a:moveTo>
                <a:lnTo>
                  <a:pt x="5015639" y="0"/>
                </a:lnTo>
                <a:lnTo>
                  <a:pt x="5015639" y="3501162"/>
                </a:lnTo>
                <a:lnTo>
                  <a:pt x="0" y="350116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8F099A8-E074-D343-AE1A-BE354068F72A}"/>
              </a:ext>
            </a:extLst>
          </p:cNvPr>
          <p:cNvSpPr>
            <a:spLocks noGrp="1"/>
          </p:cNvSpPr>
          <p:nvPr>
            <p:ph idx="1"/>
          </p:nvPr>
        </p:nvSpPr>
        <p:spPr>
          <a:xfrm>
            <a:off x="6477300" y="1357865"/>
            <a:ext cx="5513526" cy="4672047"/>
          </a:xfrm>
        </p:spPr>
        <p:txBody>
          <a:bodyPr>
            <a:normAutofit/>
          </a:bodyPr>
          <a:lstStyle/>
          <a:p>
            <a:r>
              <a:rPr lang="en-US" sz="2400" dirty="0"/>
              <a:t>Organize meetings to make it clear to the employees that following their schedules is compulsory </a:t>
            </a:r>
          </a:p>
          <a:p>
            <a:r>
              <a:rPr lang="en-US" sz="2400" dirty="0"/>
              <a:t>Think about implementing rewarding strategies to the employees that are working on and above their targets </a:t>
            </a:r>
          </a:p>
          <a:p>
            <a:r>
              <a:rPr lang="en-US" sz="2400" dirty="0"/>
              <a:t>Apply sanctions to the ones that are promoting absenteeism multiple times</a:t>
            </a:r>
            <a:r>
              <a:rPr lang="en-US" dirty="0"/>
              <a:t>. </a:t>
            </a:r>
          </a:p>
          <a:p>
            <a:pPr marL="0" indent="0">
              <a:buNone/>
            </a:pPr>
            <a:endParaRPr lang="en-US" dirty="0"/>
          </a:p>
        </p:txBody>
      </p:sp>
    </p:spTree>
    <p:extLst>
      <p:ext uri="{BB962C8B-B14F-4D97-AF65-F5344CB8AC3E}">
        <p14:creationId xmlns:p14="http://schemas.microsoft.com/office/powerpoint/2010/main" val="28318842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D1CCC3C-EB52-47ED-B6AA-5F70D92155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384C50CF-FE9D-459C-890F-56C327795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Freeform: Shape 74">
            <a:extLst>
              <a:ext uri="{FF2B5EF4-FFF2-40B4-BE49-F238E27FC236}">
                <a16:creationId xmlns:a16="http://schemas.microsoft.com/office/drawing/2014/main" id="{79C4E6F9-8A11-4E94-8423-966E9DF0D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096624" cy="6858000"/>
          </a:xfrm>
          <a:custGeom>
            <a:avLst/>
            <a:gdLst>
              <a:gd name="connsiteX0" fmla="*/ 0 w 11096624"/>
              <a:gd name="connsiteY0" fmla="*/ 0 h 6858000"/>
              <a:gd name="connsiteX1" fmla="*/ 10869306 w 11096624"/>
              <a:gd name="connsiteY1" fmla="*/ 0 h 6858000"/>
              <a:gd name="connsiteX2" fmla="*/ 10932108 w 11096624"/>
              <a:gd name="connsiteY2" fmla="*/ 181114 h 6858000"/>
              <a:gd name="connsiteX3" fmla="*/ 10953136 w 11096624"/>
              <a:gd name="connsiteY3" fmla="*/ 3620675 h 6858000"/>
              <a:gd name="connsiteX4" fmla="*/ 9722723 w 11096624"/>
              <a:gd name="connsiteY4" fmla="*/ 6351879 h 6858000"/>
              <a:gd name="connsiteX5" fmla="*/ 9365083 w 11096624"/>
              <a:gd name="connsiteY5" fmla="*/ 6847267 h 6858000"/>
              <a:gd name="connsiteX6" fmla="*/ 9354506 w 11096624"/>
              <a:gd name="connsiteY6" fmla="*/ 6858000 h 6858000"/>
              <a:gd name="connsiteX7" fmla="*/ 0 w 1109662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096624" h="6858000">
                <a:moveTo>
                  <a:pt x="0" y="0"/>
                </a:moveTo>
                <a:lnTo>
                  <a:pt x="10869306" y="0"/>
                </a:lnTo>
                <a:lnTo>
                  <a:pt x="10932108" y="181114"/>
                </a:lnTo>
                <a:cubicBezTo>
                  <a:pt x="11289577" y="1409141"/>
                  <a:pt x="10953136" y="3273767"/>
                  <a:pt x="10953136" y="3620675"/>
                </a:cubicBezTo>
                <a:cubicBezTo>
                  <a:pt x="10953136" y="5162483"/>
                  <a:pt x="10118214" y="5735156"/>
                  <a:pt x="9722723" y="6351879"/>
                </a:cubicBezTo>
                <a:cubicBezTo>
                  <a:pt x="9656808" y="6500554"/>
                  <a:pt x="9530643" y="6669361"/>
                  <a:pt x="9365083" y="6847267"/>
                </a:cubicBezTo>
                <a:lnTo>
                  <a:pt x="9354506" y="6858000"/>
                </a:lnTo>
                <a:lnTo>
                  <a:pt x="0" y="6858000"/>
                </a:lnTo>
                <a:close/>
              </a:path>
            </a:pathLst>
          </a:custGeom>
          <a:ln>
            <a:noFill/>
          </a:ln>
        </p:spPr>
        <p:txBody>
          <a:bodyPr vert="horz" wrap="square" lIns="91440" tIns="45720" rIns="91440" bIns="45720" numCol="1" anchor="t" anchorCtr="0" compatLnSpc="1">
            <a:prstTxWarp prst="textNoShape">
              <a:avLst/>
            </a:prstTxWarp>
            <a:noAutofit/>
          </a:bodyPr>
          <a:lstStyle/>
          <a:p>
            <a:endParaRPr lang="en-US">
              <a:solidFill>
                <a:schemeClr val="tx1"/>
              </a:solidFill>
            </a:endParaRPr>
          </a:p>
        </p:txBody>
      </p:sp>
      <p:sp>
        <p:nvSpPr>
          <p:cNvPr id="2" name="Title 1">
            <a:extLst>
              <a:ext uri="{FF2B5EF4-FFF2-40B4-BE49-F238E27FC236}">
                <a16:creationId xmlns:a16="http://schemas.microsoft.com/office/drawing/2014/main" id="{9F28FD77-580D-4646-A615-8A277AFFFAD1}"/>
              </a:ext>
            </a:extLst>
          </p:cNvPr>
          <p:cNvSpPr>
            <a:spLocks noGrp="1"/>
          </p:cNvSpPr>
          <p:nvPr>
            <p:ph type="title"/>
          </p:nvPr>
        </p:nvSpPr>
        <p:spPr>
          <a:xfrm>
            <a:off x="2353970" y="66307"/>
            <a:ext cx="6923812" cy="1477328"/>
          </a:xfrm>
        </p:spPr>
        <p:txBody>
          <a:bodyPr wrap="square" anchor="ctr">
            <a:normAutofit/>
          </a:bodyPr>
          <a:lstStyle/>
          <a:p>
            <a:pPr algn="ctr"/>
            <a:r>
              <a:rPr lang="en-US" b="1" u="sng" dirty="0">
                <a:solidFill>
                  <a:srgbClr val="FFE925"/>
                </a:solidFill>
              </a:rPr>
              <a:t>Evaluation of proposed solutions</a:t>
            </a:r>
          </a:p>
        </p:txBody>
      </p:sp>
      <p:sp>
        <p:nvSpPr>
          <p:cNvPr id="3" name="Content Placeholder 2">
            <a:extLst>
              <a:ext uri="{FF2B5EF4-FFF2-40B4-BE49-F238E27FC236}">
                <a16:creationId xmlns:a16="http://schemas.microsoft.com/office/drawing/2014/main" id="{E23BBC99-88D7-CD40-9CE0-BCB89DADF725}"/>
              </a:ext>
            </a:extLst>
          </p:cNvPr>
          <p:cNvSpPr>
            <a:spLocks noGrp="1"/>
          </p:cNvSpPr>
          <p:nvPr>
            <p:ph idx="1"/>
          </p:nvPr>
        </p:nvSpPr>
        <p:spPr>
          <a:xfrm>
            <a:off x="260940" y="2170328"/>
            <a:ext cx="5948914" cy="3697200"/>
          </a:xfrm>
        </p:spPr>
        <p:txBody>
          <a:bodyPr>
            <a:normAutofit lnSpcReduction="10000"/>
          </a:bodyPr>
          <a:lstStyle/>
          <a:p>
            <a:r>
              <a:rPr lang="en-US" sz="2400" dirty="0"/>
              <a:t>If the employees will be more aware of the restrictions, rewards, and rules that are being lately implemented, they will most probably change their attitude facing the company. If they will see that everything that has been mentioned is actually applied as well, they will then see, that the actions that they have had so far, are no more accepted. </a:t>
            </a:r>
          </a:p>
        </p:txBody>
      </p:sp>
      <p:pic>
        <p:nvPicPr>
          <p:cNvPr id="7170" name="Picture 2" descr="The New Era of Human Resources - HR&amp;amp;#39;s Trends and Solutions Revealed">
            <a:extLst>
              <a:ext uri="{FF2B5EF4-FFF2-40B4-BE49-F238E27FC236}">
                <a16:creationId xmlns:a16="http://schemas.microsoft.com/office/drawing/2014/main" id="{A44EC830-7AF1-CE49-A69B-D65B84B025A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745" t="7904" r="19650" b="-7904"/>
          <a:stretch/>
        </p:blipFill>
        <p:spPr bwMode="auto">
          <a:xfrm>
            <a:off x="6604479" y="2096528"/>
            <a:ext cx="4886771" cy="4304272"/>
          </a:xfrm>
          <a:custGeom>
            <a:avLst/>
            <a:gdLst/>
            <a:ahLst/>
            <a:cxnLst/>
            <a:rect l="l" t="t" r="r" b="b"/>
            <a:pathLst>
              <a:path w="3095625" h="5409338">
                <a:moveTo>
                  <a:pt x="0" y="0"/>
                </a:moveTo>
                <a:lnTo>
                  <a:pt x="3095625" y="0"/>
                </a:lnTo>
                <a:lnTo>
                  <a:pt x="3095625" y="5409338"/>
                </a:lnTo>
                <a:lnTo>
                  <a:pt x="0" y="5409338"/>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597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EEC1940D-0A6F-6546-BFD2-62F107FF7E35}"/>
              </a:ext>
            </a:extLst>
          </p:cNvPr>
          <p:cNvSpPr>
            <a:spLocks noGrp="1"/>
          </p:cNvSpPr>
          <p:nvPr>
            <p:ph type="title"/>
          </p:nvPr>
        </p:nvSpPr>
        <p:spPr/>
        <p:txBody>
          <a:bodyPr/>
          <a:lstStyle/>
          <a:p>
            <a:endParaRPr lang="ro-RO"/>
          </a:p>
        </p:txBody>
      </p:sp>
      <p:pic>
        <p:nvPicPr>
          <p:cNvPr id="4" name="Imagine 4">
            <a:extLst>
              <a:ext uri="{FF2B5EF4-FFF2-40B4-BE49-F238E27FC236}">
                <a16:creationId xmlns:a16="http://schemas.microsoft.com/office/drawing/2014/main" id="{46F5DAD0-6448-1C49-8E5E-E5F74C7C3C91}"/>
              </a:ext>
            </a:extLst>
          </p:cNvPr>
          <p:cNvPicPr>
            <a:picLocks noChangeAspect="1"/>
          </p:cNvPicPr>
          <p:nvPr/>
        </p:nvPicPr>
        <p:blipFill>
          <a:blip r:embed="rId2"/>
          <a:stretch>
            <a:fillRect/>
          </a:stretch>
        </p:blipFill>
        <p:spPr>
          <a:xfrm>
            <a:off x="1912771" y="857250"/>
            <a:ext cx="7223457" cy="5381550"/>
          </a:xfrm>
          <a:prstGeom prst="rect">
            <a:avLst/>
          </a:prstGeom>
        </p:spPr>
      </p:pic>
    </p:spTree>
    <p:extLst>
      <p:ext uri="{BB962C8B-B14F-4D97-AF65-F5344CB8AC3E}">
        <p14:creationId xmlns:p14="http://schemas.microsoft.com/office/powerpoint/2010/main" val="33411226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0A152-B965-7D4E-A40F-BFE9C4539DAC}"/>
              </a:ext>
            </a:extLst>
          </p:cNvPr>
          <p:cNvSpPr>
            <a:spLocks noGrp="1"/>
          </p:cNvSpPr>
          <p:nvPr>
            <p:ph type="title"/>
          </p:nvPr>
        </p:nvSpPr>
        <p:spPr/>
        <p:txBody>
          <a:bodyPr/>
          <a:lstStyle/>
          <a:p>
            <a:r>
              <a:rPr lang="en-US" dirty="0"/>
              <a:t>List of References</a:t>
            </a:r>
          </a:p>
        </p:txBody>
      </p:sp>
      <p:sp>
        <p:nvSpPr>
          <p:cNvPr id="3" name="Content Placeholder 2">
            <a:extLst>
              <a:ext uri="{FF2B5EF4-FFF2-40B4-BE49-F238E27FC236}">
                <a16:creationId xmlns:a16="http://schemas.microsoft.com/office/drawing/2014/main" id="{79ED549E-2E86-2448-A4B3-08B60371CA92}"/>
              </a:ext>
            </a:extLst>
          </p:cNvPr>
          <p:cNvSpPr>
            <a:spLocks noGrp="1"/>
          </p:cNvSpPr>
          <p:nvPr>
            <p:ph idx="1"/>
          </p:nvPr>
        </p:nvSpPr>
        <p:spPr/>
        <p:txBody>
          <a:bodyPr/>
          <a:lstStyle/>
          <a:p>
            <a:r>
              <a:rPr lang="en-US" dirty="0"/>
              <a:t>Hussey, D. &amp; </a:t>
            </a:r>
            <a:r>
              <a:rPr lang="en-US" dirty="0" err="1"/>
              <a:t>Jenster</a:t>
            </a:r>
            <a:r>
              <a:rPr lang="en-US" dirty="0"/>
              <a:t>, P. V. (2001) </a:t>
            </a:r>
            <a:r>
              <a:rPr lang="en-US" i="1" dirty="0"/>
              <a:t>Company analysis: determining strategic capability</a:t>
            </a:r>
            <a:r>
              <a:rPr lang="en-US" dirty="0"/>
              <a:t>. 1</a:t>
            </a:r>
            <a:r>
              <a:rPr lang="en-US" baseline="30000" dirty="0"/>
              <a:t>st</a:t>
            </a:r>
            <a:r>
              <a:rPr lang="en-US" dirty="0"/>
              <a:t> Edition. John Wiley &amp; Sons.</a:t>
            </a:r>
          </a:p>
          <a:p>
            <a:r>
              <a:rPr lang="en-US" dirty="0" err="1"/>
              <a:t>Pahl</a:t>
            </a:r>
            <a:r>
              <a:rPr lang="en-US" dirty="0"/>
              <a:t>, N. &amp; Richter, A. (2009) </a:t>
            </a:r>
            <a:r>
              <a:rPr lang="en-US" i="1" dirty="0"/>
              <a:t>SWOT Analysis, Idea, Methodology, and a practical approach</a:t>
            </a:r>
            <a:r>
              <a:rPr lang="en-US" dirty="0"/>
              <a:t>. 1</a:t>
            </a:r>
            <a:r>
              <a:rPr lang="en-US" baseline="30000" dirty="0"/>
              <a:t>st</a:t>
            </a:r>
            <a:r>
              <a:rPr lang="en-US" dirty="0"/>
              <a:t> Edition. GRIN Verlag. </a:t>
            </a:r>
          </a:p>
          <a:p>
            <a:pPr marL="0" indent="0">
              <a:buNone/>
            </a:pPr>
            <a:endParaRPr lang="en-US" dirty="0"/>
          </a:p>
        </p:txBody>
      </p:sp>
      <p:sp>
        <p:nvSpPr>
          <p:cNvPr id="4" name="CasetăText 3">
            <a:extLst>
              <a:ext uri="{FF2B5EF4-FFF2-40B4-BE49-F238E27FC236}">
                <a16:creationId xmlns:a16="http://schemas.microsoft.com/office/drawing/2014/main" id="{32924DBE-386E-F74F-82F9-00D5DE892610}"/>
              </a:ext>
            </a:extLst>
          </p:cNvPr>
          <p:cNvSpPr txBox="1"/>
          <p:nvPr/>
        </p:nvSpPr>
        <p:spPr>
          <a:xfrm>
            <a:off x="5181600" y="2514600"/>
            <a:ext cx="1828800" cy="1828800"/>
          </a:xfrm>
          <a:prstGeom prst="rect">
            <a:avLst/>
          </a:prstGeom>
          <a:noFill/>
        </p:spPr>
        <p:txBody>
          <a:bodyPr wrap="square" rtlCol="0">
            <a:spAutoFit/>
          </a:bodyPr>
          <a:lstStyle/>
          <a:p>
            <a:pPr algn="l"/>
            <a:endParaRPr lang="ro-RO"/>
          </a:p>
        </p:txBody>
      </p:sp>
    </p:spTree>
    <p:extLst>
      <p:ext uri="{BB962C8B-B14F-4D97-AF65-F5344CB8AC3E}">
        <p14:creationId xmlns:p14="http://schemas.microsoft.com/office/powerpoint/2010/main" val="416763762"/>
      </p:ext>
    </p:extLst>
  </p:cSld>
  <p:clrMapOvr>
    <a:masterClrMapping/>
  </p:clrMapOvr>
</p:sld>
</file>

<file path=ppt/theme/theme1.xml><?xml version="1.0" encoding="utf-8"?>
<a:theme xmlns:a="http://schemas.openxmlformats.org/drawingml/2006/main" name="BlobVTI">
  <a:themeElements>
    <a:clrScheme name="AnalogousFromRegularSeed_2SEEDS">
      <a:dk1>
        <a:srgbClr val="000000"/>
      </a:dk1>
      <a:lt1>
        <a:srgbClr val="FFFFFF"/>
      </a:lt1>
      <a:dk2>
        <a:srgbClr val="243741"/>
      </a:dk2>
      <a:lt2>
        <a:srgbClr val="E2E8E6"/>
      </a:lt2>
      <a:accent1>
        <a:srgbClr val="B13B5A"/>
      </a:accent1>
      <a:accent2>
        <a:srgbClr val="C34D9D"/>
      </a:accent2>
      <a:accent3>
        <a:srgbClr val="C35F4D"/>
      </a:accent3>
      <a:accent4>
        <a:srgbClr val="3BB17E"/>
      </a:accent4>
      <a:accent5>
        <a:srgbClr val="46B2B1"/>
      </a:accent5>
      <a:accent6>
        <a:srgbClr val="3B81B1"/>
      </a:accent6>
      <a:hlink>
        <a:srgbClr val="319379"/>
      </a:hlink>
      <a:folHlink>
        <a:srgbClr val="7F7F7F"/>
      </a:folHlink>
    </a:clrScheme>
    <a:fontScheme name="Blob">
      <a:majorFont>
        <a:latin typeface="Sagona Book"/>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docProps/app.xml><?xml version="1.0" encoding="utf-8"?>
<Properties xmlns="http://schemas.openxmlformats.org/officeDocument/2006/extended-properties" xmlns:vt="http://schemas.openxmlformats.org/officeDocument/2006/docPropsVTypes">
  <TotalTime>57</TotalTime>
  <Words>591</Words>
  <Application>Microsoft Office PowerPoint</Application>
  <PresentationFormat>Ecran lat</PresentationFormat>
  <Paragraphs>37</Paragraphs>
  <Slides>11</Slides>
  <Notes>0</Notes>
  <HiddenSlides>0</HiddenSlides>
  <MMClips>0</MMClips>
  <ScaleCrop>false</ScaleCrop>
  <HeadingPairs>
    <vt:vector size="4" baseType="variant">
      <vt:variant>
        <vt:lpstr>Temă</vt:lpstr>
      </vt:variant>
      <vt:variant>
        <vt:i4>1</vt:i4>
      </vt:variant>
      <vt:variant>
        <vt:lpstr>Titluri diapozitive</vt:lpstr>
      </vt:variant>
      <vt:variant>
        <vt:i4>11</vt:i4>
      </vt:variant>
    </vt:vector>
  </HeadingPairs>
  <TitlesOfParts>
    <vt:vector size="12" baseType="lpstr">
      <vt:lpstr>BlobVTI</vt:lpstr>
      <vt:lpstr>Problem Solving and Decision Making</vt:lpstr>
      <vt:lpstr>Introduction </vt:lpstr>
      <vt:lpstr>Background of the case study</vt:lpstr>
      <vt:lpstr>The nature and impact of the given problem</vt:lpstr>
      <vt:lpstr>The macro-environmental analysis </vt:lpstr>
      <vt:lpstr>The SWOT analysis</vt:lpstr>
      <vt:lpstr>Cause-and-effect analysis of the problem</vt:lpstr>
      <vt:lpstr>Alternative Solutions to apply</vt:lpstr>
      <vt:lpstr>Evaluation of proposed solutions</vt:lpstr>
      <vt:lpstr>Prezentare PowerPoint</vt:lpstr>
      <vt:lpstr>List of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Policica Dansatoarea</dc:creator>
  <cp:lastModifiedBy>Andreea Tamba (2112920)</cp:lastModifiedBy>
  <cp:revision>3</cp:revision>
  <dcterms:created xsi:type="dcterms:W3CDTF">2022-03-05T20:22:01Z</dcterms:created>
  <dcterms:modified xsi:type="dcterms:W3CDTF">2022-03-12T21:27:33Z</dcterms:modified>
</cp:coreProperties>
</file>