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64" r:id="rId3"/>
    <p:sldId id="265" r:id="rId4"/>
    <p:sldId id="257" r:id="rId5"/>
    <p:sldId id="258" r:id="rId6"/>
    <p:sldId id="259" r:id="rId7"/>
    <p:sldId id="260" r:id="rId8"/>
    <p:sldId id="261" r:id="rId9"/>
    <p:sldId id="262" r:id="rId10"/>
    <p:sldId id="263"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94660"/>
  </p:normalViewPr>
  <p:slideViewPr>
    <p:cSldViewPr snapToGrid="0">
      <p:cViewPr varScale="1">
        <p:scale>
          <a:sx n="74" d="100"/>
          <a:sy n="74" d="100"/>
        </p:scale>
        <p:origin x="105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3">
        <a:alpha val="0"/>
      </a:schemeClr>
    </dgm:fillClrLst>
    <dgm:linClrLst meth="repeat">
      <a:schemeClr val="accent3">
        <a:alpha val="0"/>
      </a:schemeClr>
    </dgm:linClrLst>
    <dgm:effectClrLst/>
    <dgm:txLinClrLst/>
    <dgm:txFillClrLst meth="repeat">
      <a:schemeClr val="accent3"/>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DC8CE2-9A07-4100-8EDF-5D086EF608E2}" type="doc">
      <dgm:prSet loTypeId="urn:microsoft.com/office/officeart/2018/2/layout/IconCircleList" loCatId="icon" qsTypeId="urn:microsoft.com/office/officeart/2005/8/quickstyle/simple1" qsCatId="simple" csTypeId="urn:microsoft.com/office/officeart/2018/5/colors/Iconchunking_coloredtext_accent3_2" csCatId="accent3" phldr="1"/>
      <dgm:spPr/>
      <dgm:t>
        <a:bodyPr/>
        <a:lstStyle/>
        <a:p>
          <a:endParaRPr lang="en-US"/>
        </a:p>
      </dgm:t>
    </dgm:pt>
    <dgm:pt modelId="{DD6157D1-2FD2-41BB-B332-B477A5BAC462}">
      <dgm:prSet custT="1"/>
      <dgm:spPr/>
      <dgm:t>
        <a:bodyPr/>
        <a:lstStyle/>
        <a:p>
          <a:pPr>
            <a:lnSpc>
              <a:spcPct val="100000"/>
            </a:lnSpc>
          </a:pPr>
          <a:r>
            <a:rPr lang="en-US" sz="1800" b="1" dirty="0">
              <a:solidFill>
                <a:schemeClr val="tx1"/>
              </a:solidFill>
              <a:latin typeface="Arial" panose="020B0604020202020204" pitchFamily="34" charset="0"/>
              <a:cs typeface="Arial" panose="020B0604020202020204" pitchFamily="34" charset="0"/>
            </a:rPr>
            <a:t>Values and Beliefs</a:t>
          </a:r>
          <a:endParaRPr lang="en-US" sz="1800" dirty="0">
            <a:solidFill>
              <a:schemeClr val="tx1"/>
            </a:solidFill>
            <a:latin typeface="Arial" panose="020B0604020202020204" pitchFamily="34" charset="0"/>
            <a:cs typeface="Arial" panose="020B0604020202020204" pitchFamily="34" charset="0"/>
          </a:endParaRPr>
        </a:p>
      </dgm:t>
    </dgm:pt>
    <dgm:pt modelId="{1C4C1F5D-EDEA-41F8-A135-B2B68DC587E4}" type="parTrans" cxnId="{6E2A2EB2-C86B-4E09-BFA6-03591AB0A3D0}">
      <dgm:prSet/>
      <dgm:spPr/>
      <dgm:t>
        <a:bodyPr/>
        <a:lstStyle/>
        <a:p>
          <a:endParaRPr lang="en-US"/>
        </a:p>
      </dgm:t>
    </dgm:pt>
    <dgm:pt modelId="{B4AEF585-C79A-46A8-9910-907C062A7733}" type="sibTrans" cxnId="{6E2A2EB2-C86B-4E09-BFA6-03591AB0A3D0}">
      <dgm:prSet/>
      <dgm:spPr/>
      <dgm:t>
        <a:bodyPr/>
        <a:lstStyle/>
        <a:p>
          <a:pPr>
            <a:lnSpc>
              <a:spcPct val="100000"/>
            </a:lnSpc>
          </a:pPr>
          <a:endParaRPr lang="en-US"/>
        </a:p>
      </dgm:t>
    </dgm:pt>
    <dgm:pt modelId="{E37CD939-DD28-412D-B2F5-65C3CA3CC9A4}">
      <dgm:prSet custT="1"/>
      <dgm:spPr/>
      <dgm:t>
        <a:bodyPr/>
        <a:lstStyle/>
        <a:p>
          <a:pPr>
            <a:lnSpc>
              <a:spcPct val="100000"/>
            </a:lnSpc>
          </a:pPr>
          <a:r>
            <a:rPr lang="en-US" sz="1800" b="1" dirty="0">
              <a:solidFill>
                <a:schemeClr val="tx1"/>
              </a:solidFill>
              <a:latin typeface="Arial" panose="020B0604020202020204" pitchFamily="34" charset="0"/>
              <a:cs typeface="Arial" panose="020B0604020202020204" pitchFamily="34" charset="0"/>
            </a:rPr>
            <a:t>Language</a:t>
          </a:r>
          <a:endParaRPr lang="en-US" sz="1800" dirty="0">
            <a:solidFill>
              <a:schemeClr val="tx1"/>
            </a:solidFill>
            <a:latin typeface="Arial" panose="020B0604020202020204" pitchFamily="34" charset="0"/>
            <a:cs typeface="Arial" panose="020B0604020202020204" pitchFamily="34" charset="0"/>
          </a:endParaRPr>
        </a:p>
      </dgm:t>
    </dgm:pt>
    <dgm:pt modelId="{72C425F6-C9F2-45DC-925E-CD54DDB9C6C9}" type="parTrans" cxnId="{F3C98670-8A99-48C2-9FAD-322432898990}">
      <dgm:prSet/>
      <dgm:spPr/>
      <dgm:t>
        <a:bodyPr/>
        <a:lstStyle/>
        <a:p>
          <a:endParaRPr lang="en-US"/>
        </a:p>
      </dgm:t>
    </dgm:pt>
    <dgm:pt modelId="{4BC25BF1-F50D-4F73-8F64-E42A6347FC05}" type="sibTrans" cxnId="{F3C98670-8A99-48C2-9FAD-322432898990}">
      <dgm:prSet/>
      <dgm:spPr/>
      <dgm:t>
        <a:bodyPr/>
        <a:lstStyle/>
        <a:p>
          <a:pPr>
            <a:lnSpc>
              <a:spcPct val="100000"/>
            </a:lnSpc>
          </a:pPr>
          <a:endParaRPr lang="en-US"/>
        </a:p>
      </dgm:t>
    </dgm:pt>
    <dgm:pt modelId="{9D740981-C896-4998-97E2-0D5765D58EF9}">
      <dgm:prSet custT="1"/>
      <dgm:spPr/>
      <dgm:t>
        <a:bodyPr/>
        <a:lstStyle/>
        <a:p>
          <a:pPr>
            <a:lnSpc>
              <a:spcPct val="150000"/>
            </a:lnSpc>
          </a:pPr>
          <a:r>
            <a:rPr lang="en-US" sz="1800" b="1" dirty="0">
              <a:solidFill>
                <a:schemeClr val="tx1"/>
              </a:solidFill>
              <a:latin typeface="Arial" panose="020B0604020202020204" pitchFamily="34" charset="0"/>
              <a:cs typeface="Arial" panose="020B0604020202020204" pitchFamily="34" charset="0"/>
            </a:rPr>
            <a:t>Rituals and Traditions</a:t>
          </a:r>
          <a:endParaRPr lang="en-US" sz="1800" dirty="0">
            <a:solidFill>
              <a:schemeClr val="tx1"/>
            </a:solidFill>
            <a:latin typeface="Arial" panose="020B0604020202020204" pitchFamily="34" charset="0"/>
            <a:cs typeface="Arial" panose="020B0604020202020204" pitchFamily="34" charset="0"/>
          </a:endParaRPr>
        </a:p>
      </dgm:t>
    </dgm:pt>
    <dgm:pt modelId="{92BD106D-2E3F-409E-A71D-8DFEA7286F43}" type="parTrans" cxnId="{D343C5B3-1746-4BCC-AFAA-69BD09E05939}">
      <dgm:prSet/>
      <dgm:spPr/>
      <dgm:t>
        <a:bodyPr/>
        <a:lstStyle/>
        <a:p>
          <a:endParaRPr lang="en-US"/>
        </a:p>
      </dgm:t>
    </dgm:pt>
    <dgm:pt modelId="{D7121E1F-33A8-4A43-8A24-D03D79ADB402}" type="sibTrans" cxnId="{D343C5B3-1746-4BCC-AFAA-69BD09E05939}">
      <dgm:prSet/>
      <dgm:spPr/>
      <dgm:t>
        <a:bodyPr/>
        <a:lstStyle/>
        <a:p>
          <a:pPr>
            <a:lnSpc>
              <a:spcPct val="100000"/>
            </a:lnSpc>
          </a:pPr>
          <a:endParaRPr lang="en-US"/>
        </a:p>
      </dgm:t>
    </dgm:pt>
    <dgm:pt modelId="{506BC0BC-FB59-4A17-8037-D4C5C693F30E}">
      <dgm:prSet custT="1"/>
      <dgm:spPr/>
      <dgm:t>
        <a:bodyPr/>
        <a:lstStyle/>
        <a:p>
          <a:pPr>
            <a:lnSpc>
              <a:spcPct val="150000"/>
            </a:lnSpc>
          </a:pPr>
          <a:r>
            <a:rPr lang="en-US" sz="1800" b="1" dirty="0">
              <a:solidFill>
                <a:schemeClr val="tx1"/>
              </a:solidFill>
              <a:latin typeface="Arial" panose="020B0604020202020204" pitchFamily="34" charset="0"/>
              <a:cs typeface="Arial" panose="020B0604020202020204" pitchFamily="34" charset="0"/>
            </a:rPr>
            <a:t>Customs and Manners</a:t>
          </a:r>
          <a:endParaRPr lang="en-US" sz="1800" dirty="0">
            <a:solidFill>
              <a:schemeClr val="tx1"/>
            </a:solidFill>
            <a:latin typeface="Arial" panose="020B0604020202020204" pitchFamily="34" charset="0"/>
            <a:cs typeface="Arial" panose="020B0604020202020204" pitchFamily="34" charset="0"/>
          </a:endParaRPr>
        </a:p>
      </dgm:t>
    </dgm:pt>
    <dgm:pt modelId="{91029624-38A7-4D8E-9CFF-3A7FE9010E97}" type="parTrans" cxnId="{8CE0672F-343E-4990-BACC-773B98F79876}">
      <dgm:prSet/>
      <dgm:spPr/>
      <dgm:t>
        <a:bodyPr/>
        <a:lstStyle/>
        <a:p>
          <a:endParaRPr lang="en-US"/>
        </a:p>
      </dgm:t>
    </dgm:pt>
    <dgm:pt modelId="{E6078879-482C-482C-B3D7-DDA5E3746E89}" type="sibTrans" cxnId="{8CE0672F-343E-4990-BACC-773B98F79876}">
      <dgm:prSet/>
      <dgm:spPr/>
      <dgm:t>
        <a:bodyPr/>
        <a:lstStyle/>
        <a:p>
          <a:endParaRPr lang="en-US"/>
        </a:p>
      </dgm:t>
    </dgm:pt>
    <dgm:pt modelId="{499488FF-E6C8-4C82-AA94-06823540A912}" type="pres">
      <dgm:prSet presAssocID="{6BDC8CE2-9A07-4100-8EDF-5D086EF608E2}" presName="root" presStyleCnt="0">
        <dgm:presLayoutVars>
          <dgm:dir/>
          <dgm:resizeHandles val="exact"/>
        </dgm:presLayoutVars>
      </dgm:prSet>
      <dgm:spPr/>
    </dgm:pt>
    <dgm:pt modelId="{7A0F9C42-FDB2-408D-B9D0-17EB80CED990}" type="pres">
      <dgm:prSet presAssocID="{6BDC8CE2-9A07-4100-8EDF-5D086EF608E2}" presName="container" presStyleCnt="0">
        <dgm:presLayoutVars>
          <dgm:dir/>
          <dgm:resizeHandles val="exact"/>
        </dgm:presLayoutVars>
      </dgm:prSet>
      <dgm:spPr/>
    </dgm:pt>
    <dgm:pt modelId="{2CB30D0C-2104-41CF-9AB7-3AC841734B31}" type="pres">
      <dgm:prSet presAssocID="{DD6157D1-2FD2-41BB-B332-B477A5BAC462}" presName="compNode" presStyleCnt="0"/>
      <dgm:spPr/>
    </dgm:pt>
    <dgm:pt modelId="{C1472386-6DD3-4ABC-BA86-12F87FA460DD}" type="pres">
      <dgm:prSet presAssocID="{DD6157D1-2FD2-41BB-B332-B477A5BAC462}" presName="iconBgRect" presStyleLbl="bgShp" presStyleIdx="0" presStyleCnt="4" custLinFactNeighborX="2567" custLinFactNeighborY="6651"/>
      <dgm:spPr>
        <a:solidFill>
          <a:srgbClr val="C00000"/>
        </a:solidFill>
      </dgm:spPr>
    </dgm:pt>
    <dgm:pt modelId="{A943BD7A-065D-4FD7-9153-A49E0FC60978}" type="pres">
      <dgm:prSet presAssocID="{DD6157D1-2FD2-41BB-B332-B477A5BAC462}" presName="iconRect" presStyleLbl="node1" presStyleIdx="0" presStyleCnt="4" custLinFactNeighborX="4425" custLinFactNeighborY="493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37F1EF29-9236-4B64-9A3B-7CDB15B2F749}" type="pres">
      <dgm:prSet presAssocID="{DD6157D1-2FD2-41BB-B332-B477A5BAC462}" presName="spaceRect" presStyleCnt="0"/>
      <dgm:spPr/>
    </dgm:pt>
    <dgm:pt modelId="{44EB2AB3-EBCF-4859-BF42-CFC5F29A52F2}" type="pres">
      <dgm:prSet presAssocID="{DD6157D1-2FD2-41BB-B332-B477A5BAC462}" presName="textRect" presStyleLbl="revTx" presStyleIdx="0" presStyleCnt="4" custLinFactNeighborX="1914" custLinFactNeighborY="6651">
        <dgm:presLayoutVars>
          <dgm:chMax val="1"/>
          <dgm:chPref val="1"/>
        </dgm:presLayoutVars>
      </dgm:prSet>
      <dgm:spPr/>
    </dgm:pt>
    <dgm:pt modelId="{B5E4333C-F6BA-49B6-AA1F-99764C87C2AE}" type="pres">
      <dgm:prSet presAssocID="{B4AEF585-C79A-46A8-9910-907C062A7733}" presName="sibTrans" presStyleLbl="sibTrans2D1" presStyleIdx="0" presStyleCnt="0"/>
      <dgm:spPr/>
    </dgm:pt>
    <dgm:pt modelId="{3BB620CE-8379-43E9-8FEE-9BD99F3E7DB2}" type="pres">
      <dgm:prSet presAssocID="{E37CD939-DD28-412D-B2F5-65C3CA3CC9A4}" presName="compNode" presStyleCnt="0"/>
      <dgm:spPr/>
    </dgm:pt>
    <dgm:pt modelId="{128AB9B5-AD7F-42CE-AFEF-A9FCCB2D8BEA}" type="pres">
      <dgm:prSet presAssocID="{E37CD939-DD28-412D-B2F5-65C3CA3CC9A4}" presName="iconBgRect" presStyleLbl="bgShp" presStyleIdx="1" presStyleCnt="4"/>
      <dgm:spPr>
        <a:solidFill>
          <a:schemeClr val="accent1"/>
        </a:solidFill>
      </dgm:spPr>
    </dgm:pt>
    <dgm:pt modelId="{BA0A13D8-E71A-4211-8F95-F7B4748AF895}" type="pres">
      <dgm:prSet presAssocID="{E37CD939-DD28-412D-B2F5-65C3CA3CC9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ch"/>
        </a:ext>
      </dgm:extLst>
    </dgm:pt>
    <dgm:pt modelId="{F923A805-2B70-4B0C-80A0-8865A380D94C}" type="pres">
      <dgm:prSet presAssocID="{E37CD939-DD28-412D-B2F5-65C3CA3CC9A4}" presName="spaceRect" presStyleCnt="0"/>
      <dgm:spPr/>
    </dgm:pt>
    <dgm:pt modelId="{7A3600D0-6CD0-4420-BE89-74849533A7CF}" type="pres">
      <dgm:prSet presAssocID="{E37CD939-DD28-412D-B2F5-65C3CA3CC9A4}" presName="textRect" presStyleLbl="revTx" presStyleIdx="1" presStyleCnt="4">
        <dgm:presLayoutVars>
          <dgm:chMax val="1"/>
          <dgm:chPref val="1"/>
        </dgm:presLayoutVars>
      </dgm:prSet>
      <dgm:spPr/>
    </dgm:pt>
    <dgm:pt modelId="{BAC1D16A-089E-4E73-AA25-649D6E21B596}" type="pres">
      <dgm:prSet presAssocID="{4BC25BF1-F50D-4F73-8F64-E42A6347FC05}" presName="sibTrans" presStyleLbl="sibTrans2D1" presStyleIdx="0" presStyleCnt="0"/>
      <dgm:spPr/>
    </dgm:pt>
    <dgm:pt modelId="{BD097A03-F039-44D9-8DB1-695E0A304E54}" type="pres">
      <dgm:prSet presAssocID="{9D740981-C896-4998-97E2-0D5765D58EF9}" presName="compNode" presStyleCnt="0"/>
      <dgm:spPr/>
    </dgm:pt>
    <dgm:pt modelId="{0B9A08EB-0F4A-4A21-8911-728C609BB434}" type="pres">
      <dgm:prSet presAssocID="{9D740981-C896-4998-97E2-0D5765D58EF9}" presName="iconBgRect" presStyleLbl="bgShp" presStyleIdx="2" presStyleCnt="4"/>
      <dgm:spPr>
        <a:solidFill>
          <a:srgbClr val="00B050"/>
        </a:solidFill>
      </dgm:spPr>
    </dgm:pt>
    <dgm:pt modelId="{2566EFFB-67F4-4BDF-8976-CB49DA928317}" type="pres">
      <dgm:prSet presAssocID="{9D740981-C896-4998-97E2-0D5765D58EF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5586CF5D-DCDC-4DDF-8CB4-472E8CA2EAE9}" type="pres">
      <dgm:prSet presAssocID="{9D740981-C896-4998-97E2-0D5765D58EF9}" presName="spaceRect" presStyleCnt="0"/>
      <dgm:spPr/>
    </dgm:pt>
    <dgm:pt modelId="{2FA9B5C6-2146-4C88-971B-C0C3E100451D}" type="pres">
      <dgm:prSet presAssocID="{9D740981-C896-4998-97E2-0D5765D58EF9}" presName="textRect" presStyleLbl="revTx" presStyleIdx="2" presStyleCnt="4">
        <dgm:presLayoutVars>
          <dgm:chMax val="1"/>
          <dgm:chPref val="1"/>
        </dgm:presLayoutVars>
      </dgm:prSet>
      <dgm:spPr/>
    </dgm:pt>
    <dgm:pt modelId="{A6735609-90B3-437A-BC86-4BEB05AE1F8D}" type="pres">
      <dgm:prSet presAssocID="{D7121E1F-33A8-4A43-8A24-D03D79ADB402}" presName="sibTrans" presStyleLbl="sibTrans2D1" presStyleIdx="0" presStyleCnt="0"/>
      <dgm:spPr/>
    </dgm:pt>
    <dgm:pt modelId="{6553A14A-CC9B-48FF-9F5E-7EE8D4F21698}" type="pres">
      <dgm:prSet presAssocID="{506BC0BC-FB59-4A17-8037-D4C5C693F30E}" presName="compNode" presStyleCnt="0"/>
      <dgm:spPr/>
    </dgm:pt>
    <dgm:pt modelId="{1351824B-33AB-4C0E-87C2-D6F743DEBEC3}" type="pres">
      <dgm:prSet presAssocID="{506BC0BC-FB59-4A17-8037-D4C5C693F30E}" presName="iconBgRect" presStyleLbl="bgShp" presStyleIdx="3" presStyleCnt="4"/>
      <dgm:spPr>
        <a:solidFill>
          <a:schemeClr val="accent4">
            <a:lumMod val="60000"/>
            <a:lumOff val="40000"/>
          </a:schemeClr>
        </a:solidFill>
      </dgm:spPr>
    </dgm:pt>
    <dgm:pt modelId="{3E1BE713-8147-4E7B-AE83-5F3BD53C873E}" type="pres">
      <dgm:prSet presAssocID="{506BC0BC-FB59-4A17-8037-D4C5C693F30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6B749265-1AFB-48B7-8A9E-DA9629BE8532}" type="pres">
      <dgm:prSet presAssocID="{506BC0BC-FB59-4A17-8037-D4C5C693F30E}" presName="spaceRect" presStyleCnt="0"/>
      <dgm:spPr/>
    </dgm:pt>
    <dgm:pt modelId="{948F284C-2DFC-4ED3-8713-1310E9BD9848}" type="pres">
      <dgm:prSet presAssocID="{506BC0BC-FB59-4A17-8037-D4C5C693F30E}" presName="textRect" presStyleLbl="revTx" presStyleIdx="3" presStyleCnt="4">
        <dgm:presLayoutVars>
          <dgm:chMax val="1"/>
          <dgm:chPref val="1"/>
        </dgm:presLayoutVars>
      </dgm:prSet>
      <dgm:spPr/>
    </dgm:pt>
  </dgm:ptLst>
  <dgm:cxnLst>
    <dgm:cxn modelId="{8B728916-FB74-4B57-9B79-4E0D1467DD72}" type="presOf" srcId="{B4AEF585-C79A-46A8-9910-907C062A7733}" destId="{B5E4333C-F6BA-49B6-AA1F-99764C87C2AE}" srcOrd="0" destOrd="0" presId="urn:microsoft.com/office/officeart/2018/2/layout/IconCircleList"/>
    <dgm:cxn modelId="{8CE0672F-343E-4990-BACC-773B98F79876}" srcId="{6BDC8CE2-9A07-4100-8EDF-5D086EF608E2}" destId="{506BC0BC-FB59-4A17-8037-D4C5C693F30E}" srcOrd="3" destOrd="0" parTransId="{91029624-38A7-4D8E-9CFF-3A7FE9010E97}" sibTransId="{E6078879-482C-482C-B3D7-DDA5E3746E89}"/>
    <dgm:cxn modelId="{8F00B63D-4E93-43DD-A5E5-35465EDA0CFB}" type="presOf" srcId="{506BC0BC-FB59-4A17-8037-D4C5C693F30E}" destId="{948F284C-2DFC-4ED3-8713-1310E9BD9848}" srcOrd="0" destOrd="0" presId="urn:microsoft.com/office/officeart/2018/2/layout/IconCircleList"/>
    <dgm:cxn modelId="{F3C98670-8A99-48C2-9FAD-322432898990}" srcId="{6BDC8CE2-9A07-4100-8EDF-5D086EF608E2}" destId="{E37CD939-DD28-412D-B2F5-65C3CA3CC9A4}" srcOrd="1" destOrd="0" parTransId="{72C425F6-C9F2-45DC-925E-CD54DDB9C6C9}" sibTransId="{4BC25BF1-F50D-4F73-8F64-E42A6347FC05}"/>
    <dgm:cxn modelId="{7EC9FB7F-6C13-4412-878A-CE973DE23BC3}" type="presOf" srcId="{6BDC8CE2-9A07-4100-8EDF-5D086EF608E2}" destId="{499488FF-E6C8-4C82-AA94-06823540A912}" srcOrd="0" destOrd="0" presId="urn:microsoft.com/office/officeart/2018/2/layout/IconCircleList"/>
    <dgm:cxn modelId="{7B990D8C-116F-4E04-B86A-172F1AC139D8}" type="presOf" srcId="{E37CD939-DD28-412D-B2F5-65C3CA3CC9A4}" destId="{7A3600D0-6CD0-4420-BE89-74849533A7CF}" srcOrd="0" destOrd="0" presId="urn:microsoft.com/office/officeart/2018/2/layout/IconCircleList"/>
    <dgm:cxn modelId="{789FDFA1-CA0B-4BFB-B403-2BF099B74132}" type="presOf" srcId="{D7121E1F-33A8-4A43-8A24-D03D79ADB402}" destId="{A6735609-90B3-437A-BC86-4BEB05AE1F8D}" srcOrd="0" destOrd="0" presId="urn:microsoft.com/office/officeart/2018/2/layout/IconCircleList"/>
    <dgm:cxn modelId="{6E2A2EB2-C86B-4E09-BFA6-03591AB0A3D0}" srcId="{6BDC8CE2-9A07-4100-8EDF-5D086EF608E2}" destId="{DD6157D1-2FD2-41BB-B332-B477A5BAC462}" srcOrd="0" destOrd="0" parTransId="{1C4C1F5D-EDEA-41F8-A135-B2B68DC587E4}" sibTransId="{B4AEF585-C79A-46A8-9910-907C062A7733}"/>
    <dgm:cxn modelId="{D343C5B3-1746-4BCC-AFAA-69BD09E05939}" srcId="{6BDC8CE2-9A07-4100-8EDF-5D086EF608E2}" destId="{9D740981-C896-4998-97E2-0D5765D58EF9}" srcOrd="2" destOrd="0" parTransId="{92BD106D-2E3F-409E-A71D-8DFEA7286F43}" sibTransId="{D7121E1F-33A8-4A43-8A24-D03D79ADB402}"/>
    <dgm:cxn modelId="{753137D3-6006-406C-A513-714ECF893770}" type="presOf" srcId="{DD6157D1-2FD2-41BB-B332-B477A5BAC462}" destId="{44EB2AB3-EBCF-4859-BF42-CFC5F29A52F2}" srcOrd="0" destOrd="0" presId="urn:microsoft.com/office/officeart/2018/2/layout/IconCircleList"/>
    <dgm:cxn modelId="{09EEA9DD-562B-4D4E-B8E4-55EB6A8806C0}" type="presOf" srcId="{9D740981-C896-4998-97E2-0D5765D58EF9}" destId="{2FA9B5C6-2146-4C88-971B-C0C3E100451D}" srcOrd="0" destOrd="0" presId="urn:microsoft.com/office/officeart/2018/2/layout/IconCircleList"/>
    <dgm:cxn modelId="{0EEAC2F1-1824-4D32-8FAC-4E08CCD564BB}" type="presOf" srcId="{4BC25BF1-F50D-4F73-8F64-E42A6347FC05}" destId="{BAC1D16A-089E-4E73-AA25-649D6E21B596}" srcOrd="0" destOrd="0" presId="urn:microsoft.com/office/officeart/2018/2/layout/IconCircleList"/>
    <dgm:cxn modelId="{93F2A885-32C6-4179-AC0D-93E1E1FD1B81}" type="presParOf" srcId="{499488FF-E6C8-4C82-AA94-06823540A912}" destId="{7A0F9C42-FDB2-408D-B9D0-17EB80CED990}" srcOrd="0" destOrd="0" presId="urn:microsoft.com/office/officeart/2018/2/layout/IconCircleList"/>
    <dgm:cxn modelId="{D4AA0CB4-AADD-4174-BC25-7DBB92ECA382}" type="presParOf" srcId="{7A0F9C42-FDB2-408D-B9D0-17EB80CED990}" destId="{2CB30D0C-2104-41CF-9AB7-3AC841734B31}" srcOrd="0" destOrd="0" presId="urn:microsoft.com/office/officeart/2018/2/layout/IconCircleList"/>
    <dgm:cxn modelId="{F25C65C8-933E-4E59-8577-1F94102FDEB9}" type="presParOf" srcId="{2CB30D0C-2104-41CF-9AB7-3AC841734B31}" destId="{C1472386-6DD3-4ABC-BA86-12F87FA460DD}" srcOrd="0" destOrd="0" presId="urn:microsoft.com/office/officeart/2018/2/layout/IconCircleList"/>
    <dgm:cxn modelId="{C2802F28-A6DD-4EBF-AB0B-2F2C8E1A0D1C}" type="presParOf" srcId="{2CB30D0C-2104-41CF-9AB7-3AC841734B31}" destId="{A943BD7A-065D-4FD7-9153-A49E0FC60978}" srcOrd="1" destOrd="0" presId="urn:microsoft.com/office/officeart/2018/2/layout/IconCircleList"/>
    <dgm:cxn modelId="{B684CDA7-B42F-4434-9A87-DEBAA82BC921}" type="presParOf" srcId="{2CB30D0C-2104-41CF-9AB7-3AC841734B31}" destId="{37F1EF29-9236-4B64-9A3B-7CDB15B2F749}" srcOrd="2" destOrd="0" presId="urn:microsoft.com/office/officeart/2018/2/layout/IconCircleList"/>
    <dgm:cxn modelId="{1E6E4EA3-76E3-4567-ACBD-7C4DB6A93B4D}" type="presParOf" srcId="{2CB30D0C-2104-41CF-9AB7-3AC841734B31}" destId="{44EB2AB3-EBCF-4859-BF42-CFC5F29A52F2}" srcOrd="3" destOrd="0" presId="urn:microsoft.com/office/officeart/2018/2/layout/IconCircleList"/>
    <dgm:cxn modelId="{A3545FC2-8C66-4C35-96C8-39F754E88B66}" type="presParOf" srcId="{7A0F9C42-FDB2-408D-B9D0-17EB80CED990}" destId="{B5E4333C-F6BA-49B6-AA1F-99764C87C2AE}" srcOrd="1" destOrd="0" presId="urn:microsoft.com/office/officeart/2018/2/layout/IconCircleList"/>
    <dgm:cxn modelId="{2B3647F4-9428-495D-895C-B0FEE60EBA0F}" type="presParOf" srcId="{7A0F9C42-FDB2-408D-B9D0-17EB80CED990}" destId="{3BB620CE-8379-43E9-8FEE-9BD99F3E7DB2}" srcOrd="2" destOrd="0" presId="urn:microsoft.com/office/officeart/2018/2/layout/IconCircleList"/>
    <dgm:cxn modelId="{C9E14E2F-9CF1-4BF1-AFA8-A5C118BF20F8}" type="presParOf" srcId="{3BB620CE-8379-43E9-8FEE-9BD99F3E7DB2}" destId="{128AB9B5-AD7F-42CE-AFEF-A9FCCB2D8BEA}" srcOrd="0" destOrd="0" presId="urn:microsoft.com/office/officeart/2018/2/layout/IconCircleList"/>
    <dgm:cxn modelId="{EF718345-E998-4932-A8BA-A149B07DFD66}" type="presParOf" srcId="{3BB620CE-8379-43E9-8FEE-9BD99F3E7DB2}" destId="{BA0A13D8-E71A-4211-8F95-F7B4748AF895}" srcOrd="1" destOrd="0" presId="urn:microsoft.com/office/officeart/2018/2/layout/IconCircleList"/>
    <dgm:cxn modelId="{4589824C-4CF4-44DC-92AD-99B21E2D0B2A}" type="presParOf" srcId="{3BB620CE-8379-43E9-8FEE-9BD99F3E7DB2}" destId="{F923A805-2B70-4B0C-80A0-8865A380D94C}" srcOrd="2" destOrd="0" presId="urn:microsoft.com/office/officeart/2018/2/layout/IconCircleList"/>
    <dgm:cxn modelId="{71A8DECC-76A6-4FEE-B4C2-B454796B2E91}" type="presParOf" srcId="{3BB620CE-8379-43E9-8FEE-9BD99F3E7DB2}" destId="{7A3600D0-6CD0-4420-BE89-74849533A7CF}" srcOrd="3" destOrd="0" presId="urn:microsoft.com/office/officeart/2018/2/layout/IconCircleList"/>
    <dgm:cxn modelId="{CD0583EA-E6E1-46F0-BF94-E37595BD4896}" type="presParOf" srcId="{7A0F9C42-FDB2-408D-B9D0-17EB80CED990}" destId="{BAC1D16A-089E-4E73-AA25-649D6E21B596}" srcOrd="3" destOrd="0" presId="urn:microsoft.com/office/officeart/2018/2/layout/IconCircleList"/>
    <dgm:cxn modelId="{F16B911E-A45F-465A-BB1E-E6AFB5DC4299}" type="presParOf" srcId="{7A0F9C42-FDB2-408D-B9D0-17EB80CED990}" destId="{BD097A03-F039-44D9-8DB1-695E0A304E54}" srcOrd="4" destOrd="0" presId="urn:microsoft.com/office/officeart/2018/2/layout/IconCircleList"/>
    <dgm:cxn modelId="{A3216293-C8A8-42E0-9FA7-0D87076A574D}" type="presParOf" srcId="{BD097A03-F039-44D9-8DB1-695E0A304E54}" destId="{0B9A08EB-0F4A-4A21-8911-728C609BB434}" srcOrd="0" destOrd="0" presId="urn:microsoft.com/office/officeart/2018/2/layout/IconCircleList"/>
    <dgm:cxn modelId="{B8E6AFB8-6BA7-4E90-B37A-7FBC4FF1B4D4}" type="presParOf" srcId="{BD097A03-F039-44D9-8DB1-695E0A304E54}" destId="{2566EFFB-67F4-4BDF-8976-CB49DA928317}" srcOrd="1" destOrd="0" presId="urn:microsoft.com/office/officeart/2018/2/layout/IconCircleList"/>
    <dgm:cxn modelId="{CE50149D-071A-44BA-9ABC-9889F5DB9047}" type="presParOf" srcId="{BD097A03-F039-44D9-8DB1-695E0A304E54}" destId="{5586CF5D-DCDC-4DDF-8CB4-472E8CA2EAE9}" srcOrd="2" destOrd="0" presId="urn:microsoft.com/office/officeart/2018/2/layout/IconCircleList"/>
    <dgm:cxn modelId="{ECD39AC0-C86A-4D59-A927-8011C0305EE8}" type="presParOf" srcId="{BD097A03-F039-44D9-8DB1-695E0A304E54}" destId="{2FA9B5C6-2146-4C88-971B-C0C3E100451D}" srcOrd="3" destOrd="0" presId="urn:microsoft.com/office/officeart/2018/2/layout/IconCircleList"/>
    <dgm:cxn modelId="{93776E0B-CBCC-43D7-A33D-76057C7DF476}" type="presParOf" srcId="{7A0F9C42-FDB2-408D-B9D0-17EB80CED990}" destId="{A6735609-90B3-437A-BC86-4BEB05AE1F8D}" srcOrd="5" destOrd="0" presId="urn:microsoft.com/office/officeart/2018/2/layout/IconCircleList"/>
    <dgm:cxn modelId="{D8976DE8-1DB8-4DBF-9405-2415AF142E1F}" type="presParOf" srcId="{7A0F9C42-FDB2-408D-B9D0-17EB80CED990}" destId="{6553A14A-CC9B-48FF-9F5E-7EE8D4F21698}" srcOrd="6" destOrd="0" presId="urn:microsoft.com/office/officeart/2018/2/layout/IconCircleList"/>
    <dgm:cxn modelId="{0E9FE3D6-2125-49DE-9CBC-2A5C50D11C06}" type="presParOf" srcId="{6553A14A-CC9B-48FF-9F5E-7EE8D4F21698}" destId="{1351824B-33AB-4C0E-87C2-D6F743DEBEC3}" srcOrd="0" destOrd="0" presId="urn:microsoft.com/office/officeart/2018/2/layout/IconCircleList"/>
    <dgm:cxn modelId="{5F316A6D-BE07-4A21-91AE-0E94B78CE966}" type="presParOf" srcId="{6553A14A-CC9B-48FF-9F5E-7EE8D4F21698}" destId="{3E1BE713-8147-4E7B-AE83-5F3BD53C873E}" srcOrd="1" destOrd="0" presId="urn:microsoft.com/office/officeart/2018/2/layout/IconCircleList"/>
    <dgm:cxn modelId="{997A3043-5798-40DA-868D-CEEF9C10A223}" type="presParOf" srcId="{6553A14A-CC9B-48FF-9F5E-7EE8D4F21698}" destId="{6B749265-1AFB-48B7-8A9E-DA9629BE8532}" srcOrd="2" destOrd="0" presId="urn:microsoft.com/office/officeart/2018/2/layout/IconCircleList"/>
    <dgm:cxn modelId="{5E6A94D1-F071-4DAA-A6D4-9444C3DF321B}" type="presParOf" srcId="{6553A14A-CC9B-48FF-9F5E-7EE8D4F21698}" destId="{948F284C-2DFC-4ED3-8713-1310E9BD9848}"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BC4C3-070D-4EAE-9FF0-9AB21AE57C36}"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2EDE9249-0F50-4471-A27E-0FE4BCC5CB0F}">
      <dgm:prSet custT="1"/>
      <dgm:spPr/>
      <dgm:t>
        <a:bodyPr/>
        <a:lstStyle/>
        <a:p>
          <a:pPr rtl="0">
            <a:lnSpc>
              <a:spcPct val="150000"/>
            </a:lnSpc>
          </a:pPr>
          <a:r>
            <a:rPr lang="en-US" sz="1600" b="1" dirty="0">
              <a:solidFill>
                <a:schemeClr val="tx1"/>
              </a:solidFill>
              <a:latin typeface="Arial" panose="020B0604020202020204" pitchFamily="34" charset="0"/>
              <a:cs typeface="Arial" panose="020B0604020202020204" pitchFamily="34" charset="0"/>
            </a:rPr>
            <a:t>Power Distance Index – </a:t>
          </a:r>
          <a:r>
            <a:rPr lang="en-US" sz="1400" b="0" dirty="0">
              <a:solidFill>
                <a:schemeClr val="tx1"/>
              </a:solidFill>
              <a:latin typeface="Arial" panose="020B0604020202020204" pitchFamily="34" charset="0"/>
              <a:cs typeface="Arial" panose="020B0604020202020204" pitchFamily="34" charset="0"/>
            </a:rPr>
            <a:t>Considers the degree of power and inequality being accepted in a particular culture </a:t>
          </a:r>
        </a:p>
      </dgm:t>
    </dgm:pt>
    <dgm:pt modelId="{48626444-6EA0-4C91-9F6D-4063FAE89538}" type="parTrans" cxnId="{80150011-91F5-4518-8E1A-44CD9777DCC5}">
      <dgm:prSet/>
      <dgm:spPr/>
      <dgm:t>
        <a:bodyPr/>
        <a:lstStyle/>
        <a:p>
          <a:endParaRPr lang="en-US" sz="1600">
            <a:latin typeface="Arial" panose="020B0604020202020204" pitchFamily="34" charset="0"/>
            <a:cs typeface="Arial" panose="020B0604020202020204" pitchFamily="34" charset="0"/>
          </a:endParaRPr>
        </a:p>
      </dgm:t>
    </dgm:pt>
    <dgm:pt modelId="{01B6C637-CFCA-468C-B5B9-BED7C364CD95}" type="sibTrans" cxnId="{80150011-91F5-4518-8E1A-44CD9777DCC5}">
      <dgm:prSet custT="1"/>
      <dgm:spPr/>
      <dgm:t>
        <a:bodyPr/>
        <a:lstStyle/>
        <a:p>
          <a:endParaRPr lang="en-US" sz="1600">
            <a:latin typeface="Arial" panose="020B0604020202020204" pitchFamily="34" charset="0"/>
            <a:cs typeface="Arial" panose="020B0604020202020204" pitchFamily="34" charset="0"/>
          </a:endParaRPr>
        </a:p>
      </dgm:t>
    </dgm:pt>
    <dgm:pt modelId="{5BC810A9-7955-4947-B3AC-08E9C14ADFF2}">
      <dgm:prSet custT="1"/>
      <dgm:spPr/>
      <dgm:t>
        <a:bodyPr/>
        <a:lstStyle/>
        <a:p>
          <a:pPr rtl="0">
            <a:lnSpc>
              <a:spcPct val="150000"/>
            </a:lnSpc>
          </a:pPr>
          <a:r>
            <a:rPr lang="en-US" sz="1600" b="1" dirty="0">
              <a:solidFill>
                <a:schemeClr val="tx1"/>
              </a:solidFill>
              <a:latin typeface="Arial" panose="020B0604020202020204" pitchFamily="34" charset="0"/>
              <a:cs typeface="Arial" panose="020B0604020202020204" pitchFamily="34" charset="0"/>
            </a:rPr>
            <a:t>Individualism vs. Collectivism – </a:t>
          </a:r>
          <a:r>
            <a:rPr lang="en-US" sz="1400" b="0" dirty="0">
              <a:solidFill>
                <a:schemeClr val="tx1"/>
              </a:solidFill>
              <a:latin typeface="Arial" panose="020B0604020202020204" pitchFamily="34" charset="0"/>
              <a:cs typeface="Arial" panose="020B0604020202020204" pitchFamily="34" charset="0"/>
            </a:rPr>
            <a:t>People self-identify as incorporated societies and allocate responsibilities to them based on their anticipated dependence on the organizations</a:t>
          </a:r>
        </a:p>
      </dgm:t>
    </dgm:pt>
    <dgm:pt modelId="{BB8283C3-0CF3-4142-BC3B-97B6DC8783D1}" type="parTrans" cxnId="{331BEFF4-B02B-46BE-8732-F886D2A0D1D7}">
      <dgm:prSet/>
      <dgm:spPr/>
      <dgm:t>
        <a:bodyPr/>
        <a:lstStyle/>
        <a:p>
          <a:endParaRPr lang="en-US" sz="1600">
            <a:latin typeface="Arial" panose="020B0604020202020204" pitchFamily="34" charset="0"/>
            <a:cs typeface="Arial" panose="020B0604020202020204" pitchFamily="34" charset="0"/>
          </a:endParaRPr>
        </a:p>
      </dgm:t>
    </dgm:pt>
    <dgm:pt modelId="{7BC37B89-E4F8-4011-B888-326AF1FEA8D2}" type="sibTrans" cxnId="{331BEFF4-B02B-46BE-8732-F886D2A0D1D7}">
      <dgm:prSet custT="1"/>
      <dgm:spPr/>
      <dgm:t>
        <a:bodyPr/>
        <a:lstStyle/>
        <a:p>
          <a:endParaRPr lang="en-US" sz="1600">
            <a:latin typeface="Arial" panose="020B0604020202020204" pitchFamily="34" charset="0"/>
            <a:cs typeface="Arial" panose="020B0604020202020204" pitchFamily="34" charset="0"/>
          </a:endParaRPr>
        </a:p>
      </dgm:t>
    </dgm:pt>
    <dgm:pt modelId="{3D43F28A-09B7-4A8B-BB87-8E28413895AD}">
      <dgm:prSet custT="1"/>
      <dgm:spPr/>
      <dgm:t>
        <a:bodyPr/>
        <a:lstStyle/>
        <a:p>
          <a:pPr rtl="0">
            <a:lnSpc>
              <a:spcPct val="150000"/>
            </a:lnSpc>
          </a:pPr>
          <a:r>
            <a:rPr lang="en-US" sz="1600" b="1" dirty="0">
              <a:solidFill>
                <a:schemeClr val="tx1"/>
              </a:solidFill>
              <a:latin typeface="Arial" panose="020B0604020202020204" pitchFamily="34" charset="0"/>
              <a:cs typeface="Arial" panose="020B0604020202020204" pitchFamily="34" charset="0"/>
            </a:rPr>
            <a:t>Uncertainty Avoidance Index - </a:t>
          </a:r>
          <a:r>
            <a:rPr lang="en-US" sz="1400" dirty="0">
              <a:solidFill>
                <a:schemeClr val="tx1"/>
              </a:solidFill>
              <a:latin typeface="Arial" panose="020B0604020202020204" pitchFamily="34" charset="0"/>
              <a:cs typeface="Arial" panose="020B0604020202020204" pitchFamily="34" charset="0"/>
            </a:rPr>
            <a:t>This dimension looks into how unfamiliar circumstances, changes, and risks are managed.</a:t>
          </a:r>
        </a:p>
      </dgm:t>
    </dgm:pt>
    <dgm:pt modelId="{E10B9B25-539C-44E1-BFBA-39075CDC13C0}" type="parTrans" cxnId="{4AA9A2B4-FA07-48B5-9E49-F4F9349492C0}">
      <dgm:prSet/>
      <dgm:spPr/>
      <dgm:t>
        <a:bodyPr/>
        <a:lstStyle/>
        <a:p>
          <a:endParaRPr lang="en-US" sz="1600">
            <a:latin typeface="Arial" panose="020B0604020202020204" pitchFamily="34" charset="0"/>
            <a:cs typeface="Arial" panose="020B0604020202020204" pitchFamily="34" charset="0"/>
          </a:endParaRPr>
        </a:p>
      </dgm:t>
    </dgm:pt>
    <dgm:pt modelId="{9FA9A0D0-84B1-42E0-AC8E-A834A9BF312F}" type="sibTrans" cxnId="{4AA9A2B4-FA07-48B5-9E49-F4F9349492C0}">
      <dgm:prSet custT="1"/>
      <dgm:spPr/>
      <dgm:t>
        <a:bodyPr/>
        <a:lstStyle/>
        <a:p>
          <a:endParaRPr lang="en-US" sz="1600">
            <a:latin typeface="Arial" panose="020B0604020202020204" pitchFamily="34" charset="0"/>
            <a:cs typeface="Arial" panose="020B0604020202020204" pitchFamily="34" charset="0"/>
          </a:endParaRPr>
        </a:p>
      </dgm:t>
    </dgm:pt>
    <dgm:pt modelId="{63785195-E1A5-4A21-92FA-BDE61CB77FAA}">
      <dgm:prSet custT="1"/>
      <dgm:spPr/>
      <dgm:t>
        <a:bodyPr/>
        <a:lstStyle/>
        <a:p>
          <a:pPr rtl="0">
            <a:lnSpc>
              <a:spcPct val="150000"/>
            </a:lnSpc>
          </a:pPr>
          <a:r>
            <a:rPr lang="en-US" sz="1600" b="1" dirty="0">
              <a:solidFill>
                <a:schemeClr val="tx1"/>
              </a:solidFill>
              <a:latin typeface="Arial" panose="020B0604020202020204" pitchFamily="34" charset="0"/>
              <a:cs typeface="Arial" panose="020B0604020202020204" pitchFamily="34" charset="0"/>
            </a:rPr>
            <a:t>Masculinity vs. Femininity - </a:t>
          </a:r>
          <a:r>
            <a:rPr lang="en-US" sz="1400" dirty="0">
              <a:solidFill>
                <a:schemeClr val="tx1"/>
              </a:solidFill>
              <a:latin typeface="Arial" panose="020B0604020202020204" pitchFamily="34" charset="0"/>
              <a:cs typeface="Arial" panose="020B0604020202020204" pitchFamily="34" charset="0"/>
            </a:rPr>
            <a:t>This dimension is known as gender role division, and measures how much this particular culture affirms most male and female stereotypes.</a:t>
          </a:r>
        </a:p>
      </dgm:t>
    </dgm:pt>
    <dgm:pt modelId="{848FFB8A-5612-410C-A80B-07E853F36853}" type="parTrans" cxnId="{D1BB4604-708B-4AD9-ADC7-5B53A9D702E8}">
      <dgm:prSet/>
      <dgm:spPr/>
      <dgm:t>
        <a:bodyPr/>
        <a:lstStyle/>
        <a:p>
          <a:endParaRPr lang="en-US" sz="1600">
            <a:latin typeface="Arial" panose="020B0604020202020204" pitchFamily="34" charset="0"/>
            <a:cs typeface="Arial" panose="020B0604020202020204" pitchFamily="34" charset="0"/>
          </a:endParaRPr>
        </a:p>
      </dgm:t>
    </dgm:pt>
    <dgm:pt modelId="{00516FD4-2F94-464C-BFC5-FE677B27C49D}" type="sibTrans" cxnId="{D1BB4604-708B-4AD9-ADC7-5B53A9D702E8}">
      <dgm:prSet custT="1"/>
      <dgm:spPr/>
      <dgm:t>
        <a:bodyPr/>
        <a:lstStyle/>
        <a:p>
          <a:endParaRPr lang="en-US" sz="1600">
            <a:latin typeface="Arial" panose="020B0604020202020204" pitchFamily="34" charset="0"/>
            <a:cs typeface="Arial" panose="020B0604020202020204" pitchFamily="34" charset="0"/>
          </a:endParaRPr>
        </a:p>
      </dgm:t>
    </dgm:pt>
    <dgm:pt modelId="{03011774-B7AC-406B-8157-3F409A1A8B2A}">
      <dgm:prSet custT="1"/>
      <dgm:spPr/>
      <dgm:t>
        <a:bodyPr/>
        <a:lstStyle/>
        <a:p>
          <a:pPr rtl="0">
            <a:lnSpc>
              <a:spcPct val="150000"/>
            </a:lnSpc>
          </a:pPr>
          <a:r>
            <a:rPr lang="en-US" sz="1600" b="1" dirty="0">
              <a:solidFill>
                <a:schemeClr val="tx1"/>
              </a:solidFill>
              <a:latin typeface="Arial" panose="020B0604020202020204" pitchFamily="34" charset="0"/>
              <a:cs typeface="Arial" panose="020B0604020202020204" pitchFamily="34" charset="0"/>
            </a:rPr>
            <a:t>Long-Term Orientation vs. Short-Term Orientation - </a:t>
          </a:r>
          <a:r>
            <a:rPr lang="en-US" sz="1400" dirty="0">
              <a:solidFill>
                <a:schemeClr val="tx1"/>
              </a:solidFill>
              <a:latin typeface="Arial" panose="020B0604020202020204" pitchFamily="34" charset="0"/>
              <a:cs typeface="Arial" panose="020B0604020202020204" pitchFamily="34" charset="0"/>
            </a:rPr>
            <a:t>This orientation dimension examines how society perceives the time horizon.</a:t>
          </a:r>
        </a:p>
      </dgm:t>
    </dgm:pt>
    <dgm:pt modelId="{072AFEFD-0EB0-41D1-81A8-8E9261C65B11}" type="parTrans" cxnId="{FBACB4FA-CC47-47F5-88DF-A1437965571B}">
      <dgm:prSet/>
      <dgm:spPr/>
      <dgm:t>
        <a:bodyPr/>
        <a:lstStyle/>
        <a:p>
          <a:endParaRPr lang="en-US" sz="1600">
            <a:latin typeface="Arial" panose="020B0604020202020204" pitchFamily="34" charset="0"/>
            <a:cs typeface="Arial" panose="020B0604020202020204" pitchFamily="34" charset="0"/>
          </a:endParaRPr>
        </a:p>
      </dgm:t>
    </dgm:pt>
    <dgm:pt modelId="{50DA5727-52F8-4A58-87DD-FD2A02219293}" type="sibTrans" cxnId="{FBACB4FA-CC47-47F5-88DF-A1437965571B}">
      <dgm:prSet custT="1"/>
      <dgm:spPr/>
      <dgm:t>
        <a:bodyPr/>
        <a:lstStyle/>
        <a:p>
          <a:endParaRPr lang="en-US" sz="1600">
            <a:latin typeface="Arial" panose="020B0604020202020204" pitchFamily="34" charset="0"/>
            <a:cs typeface="Arial" panose="020B0604020202020204" pitchFamily="34" charset="0"/>
          </a:endParaRPr>
        </a:p>
      </dgm:t>
    </dgm:pt>
    <dgm:pt modelId="{967664B1-7E6F-4D8A-9E07-99D08FC68DBB}">
      <dgm:prSet custT="1"/>
      <dgm:spPr/>
      <dgm:t>
        <a:bodyPr/>
        <a:lstStyle/>
        <a:p>
          <a:pPr rtl="0">
            <a:lnSpc>
              <a:spcPct val="150000"/>
            </a:lnSpc>
          </a:pPr>
          <a:r>
            <a:rPr lang="en-US" sz="1600" b="1" dirty="0">
              <a:solidFill>
                <a:schemeClr val="tx1"/>
              </a:solidFill>
              <a:latin typeface="Arial" panose="020B0604020202020204" pitchFamily="34" charset="0"/>
              <a:cs typeface="Arial" panose="020B0604020202020204" pitchFamily="34" charset="0"/>
            </a:rPr>
            <a:t>Indulgence vs. Restraint - </a:t>
          </a:r>
          <a:r>
            <a:rPr lang="en-US" sz="1400" dirty="0">
              <a:solidFill>
                <a:schemeClr val="tx1"/>
              </a:solidFill>
            </a:rPr>
            <a:t>The</a:t>
          </a:r>
          <a:r>
            <a:rPr lang="en-US" sz="1600" dirty="0"/>
            <a:t> </a:t>
          </a:r>
          <a:r>
            <a:rPr lang="en-US" sz="1400" dirty="0">
              <a:solidFill>
                <a:schemeClr val="tx1"/>
              </a:solidFill>
              <a:latin typeface="Arial" panose="020B0604020202020204" pitchFamily="34" charset="0"/>
              <a:cs typeface="Arial" panose="020B0604020202020204" pitchFamily="34" charset="0"/>
            </a:rPr>
            <a:t>indulgence vs. restraint dimension assesses the expression of basic and operational tendencies regarding the degree of indulgence.</a:t>
          </a:r>
        </a:p>
      </dgm:t>
    </dgm:pt>
    <dgm:pt modelId="{7456F904-7103-4C6B-9EEA-024BF31D1888}" type="parTrans" cxnId="{87DA08F4-C56E-4228-AE7A-E092B9FA80DB}">
      <dgm:prSet/>
      <dgm:spPr/>
      <dgm:t>
        <a:bodyPr/>
        <a:lstStyle/>
        <a:p>
          <a:endParaRPr lang="en-US" sz="1600">
            <a:latin typeface="Arial" panose="020B0604020202020204" pitchFamily="34" charset="0"/>
            <a:cs typeface="Arial" panose="020B0604020202020204" pitchFamily="34" charset="0"/>
          </a:endParaRPr>
        </a:p>
      </dgm:t>
    </dgm:pt>
    <dgm:pt modelId="{848A1C1A-4C54-4F9C-919F-CC6D1081B13E}" type="sibTrans" cxnId="{87DA08F4-C56E-4228-AE7A-E092B9FA80DB}">
      <dgm:prSet/>
      <dgm:spPr/>
      <dgm:t>
        <a:bodyPr/>
        <a:lstStyle/>
        <a:p>
          <a:endParaRPr lang="en-US" sz="1600">
            <a:latin typeface="Arial" panose="020B0604020202020204" pitchFamily="34" charset="0"/>
            <a:cs typeface="Arial" panose="020B0604020202020204" pitchFamily="34" charset="0"/>
          </a:endParaRPr>
        </a:p>
      </dgm:t>
    </dgm:pt>
    <dgm:pt modelId="{E8C32D00-0200-43AC-B556-ABF177826FEF}" type="pres">
      <dgm:prSet presAssocID="{603BC4C3-070D-4EAE-9FF0-9AB21AE57C36}" presName="Name0" presStyleCnt="0">
        <dgm:presLayoutVars>
          <dgm:dir/>
          <dgm:resizeHandles val="exact"/>
        </dgm:presLayoutVars>
      </dgm:prSet>
      <dgm:spPr/>
    </dgm:pt>
    <dgm:pt modelId="{6ACDE604-F5E5-4853-9321-1BD2D0524B23}" type="pres">
      <dgm:prSet presAssocID="{2EDE9249-0F50-4471-A27E-0FE4BCC5CB0F}" presName="node" presStyleLbl="node1" presStyleIdx="0" presStyleCnt="6" custScaleX="143729" custScaleY="118588">
        <dgm:presLayoutVars>
          <dgm:bulletEnabled val="1"/>
        </dgm:presLayoutVars>
      </dgm:prSet>
      <dgm:spPr/>
    </dgm:pt>
    <dgm:pt modelId="{5127DACD-5E2C-4FD1-A2FC-EC2038017A09}" type="pres">
      <dgm:prSet presAssocID="{01B6C637-CFCA-468C-B5B9-BED7C364CD95}" presName="sibTrans" presStyleLbl="sibTrans1D1" presStyleIdx="0" presStyleCnt="5"/>
      <dgm:spPr/>
    </dgm:pt>
    <dgm:pt modelId="{9159926D-51B4-4211-8C38-2FF0314D43E6}" type="pres">
      <dgm:prSet presAssocID="{01B6C637-CFCA-468C-B5B9-BED7C364CD95}" presName="connectorText" presStyleLbl="sibTrans1D1" presStyleIdx="0" presStyleCnt="5"/>
      <dgm:spPr/>
    </dgm:pt>
    <dgm:pt modelId="{3ED97F0B-F1BC-400D-952C-1BE2CFBC1162}" type="pres">
      <dgm:prSet presAssocID="{5BC810A9-7955-4947-B3AC-08E9C14ADFF2}" presName="node" presStyleLbl="node1" presStyleIdx="1" presStyleCnt="6" custScaleX="154868" custScaleY="122593">
        <dgm:presLayoutVars>
          <dgm:bulletEnabled val="1"/>
        </dgm:presLayoutVars>
      </dgm:prSet>
      <dgm:spPr/>
    </dgm:pt>
    <dgm:pt modelId="{AE3A6380-580B-4D86-A64D-036257DFDD61}" type="pres">
      <dgm:prSet presAssocID="{7BC37B89-E4F8-4011-B888-326AF1FEA8D2}" presName="sibTrans" presStyleLbl="sibTrans1D1" presStyleIdx="1" presStyleCnt="5"/>
      <dgm:spPr/>
    </dgm:pt>
    <dgm:pt modelId="{E53C527B-4D7E-49D0-8F6F-CE1CC216EF24}" type="pres">
      <dgm:prSet presAssocID="{7BC37B89-E4F8-4011-B888-326AF1FEA8D2}" presName="connectorText" presStyleLbl="sibTrans1D1" presStyleIdx="1" presStyleCnt="5"/>
      <dgm:spPr/>
    </dgm:pt>
    <dgm:pt modelId="{FAA3D318-1D45-43B1-A25A-3B873FA1F94E}" type="pres">
      <dgm:prSet presAssocID="{3D43F28A-09B7-4A8B-BB87-8E28413895AD}" presName="node" presStyleLbl="node1" presStyleIdx="2" presStyleCnt="6" custScaleX="153030" custScaleY="120787">
        <dgm:presLayoutVars>
          <dgm:bulletEnabled val="1"/>
        </dgm:presLayoutVars>
      </dgm:prSet>
      <dgm:spPr/>
    </dgm:pt>
    <dgm:pt modelId="{692430CA-9540-4D12-AAB0-B0BEA56C9461}" type="pres">
      <dgm:prSet presAssocID="{9FA9A0D0-84B1-42E0-AC8E-A834A9BF312F}" presName="sibTrans" presStyleLbl="sibTrans1D1" presStyleIdx="2" presStyleCnt="5"/>
      <dgm:spPr/>
    </dgm:pt>
    <dgm:pt modelId="{8D15A399-3507-4001-A161-5676F0D5B8CD}" type="pres">
      <dgm:prSet presAssocID="{9FA9A0D0-84B1-42E0-AC8E-A834A9BF312F}" presName="connectorText" presStyleLbl="sibTrans1D1" presStyleIdx="2" presStyleCnt="5"/>
      <dgm:spPr/>
    </dgm:pt>
    <dgm:pt modelId="{7F4D7211-7342-4F47-9047-0C1131A95ED8}" type="pres">
      <dgm:prSet presAssocID="{63785195-E1A5-4A21-92FA-BDE61CB77FAA}" presName="node" presStyleLbl="node1" presStyleIdx="3" presStyleCnt="6" custScaleX="147542" custScaleY="122270">
        <dgm:presLayoutVars>
          <dgm:bulletEnabled val="1"/>
        </dgm:presLayoutVars>
      </dgm:prSet>
      <dgm:spPr/>
    </dgm:pt>
    <dgm:pt modelId="{8BBE6FF1-2EE6-4CDB-892C-484B8A10A6B3}" type="pres">
      <dgm:prSet presAssocID="{00516FD4-2F94-464C-BFC5-FE677B27C49D}" presName="sibTrans" presStyleLbl="sibTrans1D1" presStyleIdx="3" presStyleCnt="5"/>
      <dgm:spPr/>
    </dgm:pt>
    <dgm:pt modelId="{486A8935-66DF-4061-9455-FA246543C692}" type="pres">
      <dgm:prSet presAssocID="{00516FD4-2F94-464C-BFC5-FE677B27C49D}" presName="connectorText" presStyleLbl="sibTrans1D1" presStyleIdx="3" presStyleCnt="5"/>
      <dgm:spPr/>
    </dgm:pt>
    <dgm:pt modelId="{DCEDA908-AB22-46AF-82E2-413097FC6CAA}" type="pres">
      <dgm:prSet presAssocID="{03011774-B7AC-406B-8157-3F409A1A8B2A}" presName="node" presStyleLbl="node1" presStyleIdx="4" presStyleCnt="6" custScaleX="153770" custScaleY="123993">
        <dgm:presLayoutVars>
          <dgm:bulletEnabled val="1"/>
        </dgm:presLayoutVars>
      </dgm:prSet>
      <dgm:spPr/>
    </dgm:pt>
    <dgm:pt modelId="{5532184D-8520-41A9-B37C-F192E70E591E}" type="pres">
      <dgm:prSet presAssocID="{50DA5727-52F8-4A58-87DD-FD2A02219293}" presName="sibTrans" presStyleLbl="sibTrans1D1" presStyleIdx="4" presStyleCnt="5"/>
      <dgm:spPr/>
    </dgm:pt>
    <dgm:pt modelId="{7B501188-1588-43AB-AFC4-ED820C056E2B}" type="pres">
      <dgm:prSet presAssocID="{50DA5727-52F8-4A58-87DD-FD2A02219293}" presName="connectorText" presStyleLbl="sibTrans1D1" presStyleIdx="4" presStyleCnt="5"/>
      <dgm:spPr/>
    </dgm:pt>
    <dgm:pt modelId="{7D2B564D-6BC7-4CE6-8731-F5707D705831}" type="pres">
      <dgm:prSet presAssocID="{967664B1-7E6F-4D8A-9E07-99D08FC68DBB}" presName="node" presStyleLbl="node1" presStyleIdx="5" presStyleCnt="6" custScaleX="151106" custScaleY="126991">
        <dgm:presLayoutVars>
          <dgm:bulletEnabled val="1"/>
        </dgm:presLayoutVars>
      </dgm:prSet>
      <dgm:spPr/>
    </dgm:pt>
  </dgm:ptLst>
  <dgm:cxnLst>
    <dgm:cxn modelId="{D1BB4604-708B-4AD9-ADC7-5B53A9D702E8}" srcId="{603BC4C3-070D-4EAE-9FF0-9AB21AE57C36}" destId="{63785195-E1A5-4A21-92FA-BDE61CB77FAA}" srcOrd="3" destOrd="0" parTransId="{848FFB8A-5612-410C-A80B-07E853F36853}" sibTransId="{00516FD4-2F94-464C-BFC5-FE677B27C49D}"/>
    <dgm:cxn modelId="{80150011-91F5-4518-8E1A-44CD9777DCC5}" srcId="{603BC4C3-070D-4EAE-9FF0-9AB21AE57C36}" destId="{2EDE9249-0F50-4471-A27E-0FE4BCC5CB0F}" srcOrd="0" destOrd="0" parTransId="{48626444-6EA0-4C91-9F6D-4063FAE89538}" sibTransId="{01B6C637-CFCA-468C-B5B9-BED7C364CD95}"/>
    <dgm:cxn modelId="{79035512-AF8F-46CC-AC79-66A0C9BA3C27}" type="presOf" srcId="{967664B1-7E6F-4D8A-9E07-99D08FC68DBB}" destId="{7D2B564D-6BC7-4CE6-8731-F5707D705831}" srcOrd="0" destOrd="0" presId="urn:microsoft.com/office/officeart/2016/7/layout/RepeatingBendingProcessNew"/>
    <dgm:cxn modelId="{CA3BCC1D-E487-4AEC-A752-C8FF0E6BA0D9}" type="presOf" srcId="{50DA5727-52F8-4A58-87DD-FD2A02219293}" destId="{7B501188-1588-43AB-AFC4-ED820C056E2B}" srcOrd="1" destOrd="0" presId="urn:microsoft.com/office/officeart/2016/7/layout/RepeatingBendingProcessNew"/>
    <dgm:cxn modelId="{019D7C30-855B-4F9A-82B6-BD3D6B4C8D74}" type="presOf" srcId="{00516FD4-2F94-464C-BFC5-FE677B27C49D}" destId="{486A8935-66DF-4061-9455-FA246543C692}" srcOrd="1" destOrd="0" presId="urn:microsoft.com/office/officeart/2016/7/layout/RepeatingBendingProcessNew"/>
    <dgm:cxn modelId="{36995C38-C59B-4BA2-A8EA-C62E1F6F1421}" type="presOf" srcId="{50DA5727-52F8-4A58-87DD-FD2A02219293}" destId="{5532184D-8520-41A9-B37C-F192E70E591E}" srcOrd="0" destOrd="0" presId="urn:microsoft.com/office/officeart/2016/7/layout/RepeatingBendingProcessNew"/>
    <dgm:cxn modelId="{A26C516A-6419-45E6-AE04-5FE8E0723410}" type="presOf" srcId="{7BC37B89-E4F8-4011-B888-326AF1FEA8D2}" destId="{E53C527B-4D7E-49D0-8F6F-CE1CC216EF24}" srcOrd="1" destOrd="0" presId="urn:microsoft.com/office/officeart/2016/7/layout/RepeatingBendingProcessNew"/>
    <dgm:cxn modelId="{C901E359-C283-45B4-A0F6-17F79DD95E54}" type="presOf" srcId="{603BC4C3-070D-4EAE-9FF0-9AB21AE57C36}" destId="{E8C32D00-0200-43AC-B556-ABF177826FEF}" srcOrd="0" destOrd="0" presId="urn:microsoft.com/office/officeart/2016/7/layout/RepeatingBendingProcessNew"/>
    <dgm:cxn modelId="{0BEEEC7B-F5A0-4F82-93B5-F4126590CBC9}" type="presOf" srcId="{00516FD4-2F94-464C-BFC5-FE677B27C49D}" destId="{8BBE6FF1-2EE6-4CDB-892C-484B8A10A6B3}" srcOrd="0" destOrd="0" presId="urn:microsoft.com/office/officeart/2016/7/layout/RepeatingBendingProcessNew"/>
    <dgm:cxn modelId="{FE2DD67E-570C-48F0-8D6C-7D21EDDE2ACA}" type="presOf" srcId="{5BC810A9-7955-4947-B3AC-08E9C14ADFF2}" destId="{3ED97F0B-F1BC-400D-952C-1BE2CFBC1162}" srcOrd="0" destOrd="0" presId="urn:microsoft.com/office/officeart/2016/7/layout/RepeatingBendingProcessNew"/>
    <dgm:cxn modelId="{4F952F8C-0E94-4B77-8B76-3DA207AAC1E6}" type="presOf" srcId="{63785195-E1A5-4A21-92FA-BDE61CB77FAA}" destId="{7F4D7211-7342-4F47-9047-0C1131A95ED8}" srcOrd="0" destOrd="0" presId="urn:microsoft.com/office/officeart/2016/7/layout/RepeatingBendingProcessNew"/>
    <dgm:cxn modelId="{044066A0-A974-444D-943E-32CFAAD3AED5}" type="presOf" srcId="{01B6C637-CFCA-468C-B5B9-BED7C364CD95}" destId="{5127DACD-5E2C-4FD1-A2FC-EC2038017A09}" srcOrd="0" destOrd="0" presId="urn:microsoft.com/office/officeart/2016/7/layout/RepeatingBendingProcessNew"/>
    <dgm:cxn modelId="{29F6ADB2-0B74-45BB-A2DA-C9B7DA8E51FD}" type="presOf" srcId="{2EDE9249-0F50-4471-A27E-0FE4BCC5CB0F}" destId="{6ACDE604-F5E5-4853-9321-1BD2D0524B23}" srcOrd="0" destOrd="0" presId="urn:microsoft.com/office/officeart/2016/7/layout/RepeatingBendingProcessNew"/>
    <dgm:cxn modelId="{4AA9A2B4-FA07-48B5-9E49-F4F9349492C0}" srcId="{603BC4C3-070D-4EAE-9FF0-9AB21AE57C36}" destId="{3D43F28A-09B7-4A8B-BB87-8E28413895AD}" srcOrd="2" destOrd="0" parTransId="{E10B9B25-539C-44E1-BFBA-39075CDC13C0}" sibTransId="{9FA9A0D0-84B1-42E0-AC8E-A834A9BF312F}"/>
    <dgm:cxn modelId="{EF30B2C4-E187-40F7-B834-5E81E400BB68}" type="presOf" srcId="{9FA9A0D0-84B1-42E0-AC8E-A834A9BF312F}" destId="{8D15A399-3507-4001-A161-5676F0D5B8CD}" srcOrd="1" destOrd="0" presId="urn:microsoft.com/office/officeart/2016/7/layout/RepeatingBendingProcessNew"/>
    <dgm:cxn modelId="{74BCDBC7-48C8-4532-8C6B-84EDF8888C5F}" type="presOf" srcId="{03011774-B7AC-406B-8157-3F409A1A8B2A}" destId="{DCEDA908-AB22-46AF-82E2-413097FC6CAA}" srcOrd="0" destOrd="0" presId="urn:microsoft.com/office/officeart/2016/7/layout/RepeatingBendingProcessNew"/>
    <dgm:cxn modelId="{B15C31D4-008C-4458-9B00-B055CBB323E2}" type="presOf" srcId="{7BC37B89-E4F8-4011-B888-326AF1FEA8D2}" destId="{AE3A6380-580B-4D86-A64D-036257DFDD61}" srcOrd="0" destOrd="0" presId="urn:microsoft.com/office/officeart/2016/7/layout/RepeatingBendingProcessNew"/>
    <dgm:cxn modelId="{5C170ED9-4E2E-483D-8CEC-E50F423B2FB0}" type="presOf" srcId="{9FA9A0D0-84B1-42E0-AC8E-A834A9BF312F}" destId="{692430CA-9540-4D12-AAB0-B0BEA56C9461}" srcOrd="0" destOrd="0" presId="urn:microsoft.com/office/officeart/2016/7/layout/RepeatingBendingProcessNew"/>
    <dgm:cxn modelId="{6AF166D9-540A-45BC-946E-818D680E7830}" type="presOf" srcId="{3D43F28A-09B7-4A8B-BB87-8E28413895AD}" destId="{FAA3D318-1D45-43B1-A25A-3B873FA1F94E}" srcOrd="0" destOrd="0" presId="urn:microsoft.com/office/officeart/2016/7/layout/RepeatingBendingProcessNew"/>
    <dgm:cxn modelId="{43937BDC-8FEF-4E51-98D4-7992D6DE7DEE}" type="presOf" srcId="{01B6C637-CFCA-468C-B5B9-BED7C364CD95}" destId="{9159926D-51B4-4211-8C38-2FF0314D43E6}" srcOrd="1" destOrd="0" presId="urn:microsoft.com/office/officeart/2016/7/layout/RepeatingBendingProcessNew"/>
    <dgm:cxn modelId="{87DA08F4-C56E-4228-AE7A-E092B9FA80DB}" srcId="{603BC4C3-070D-4EAE-9FF0-9AB21AE57C36}" destId="{967664B1-7E6F-4D8A-9E07-99D08FC68DBB}" srcOrd="5" destOrd="0" parTransId="{7456F904-7103-4C6B-9EEA-024BF31D1888}" sibTransId="{848A1C1A-4C54-4F9C-919F-CC6D1081B13E}"/>
    <dgm:cxn modelId="{331BEFF4-B02B-46BE-8732-F886D2A0D1D7}" srcId="{603BC4C3-070D-4EAE-9FF0-9AB21AE57C36}" destId="{5BC810A9-7955-4947-B3AC-08E9C14ADFF2}" srcOrd="1" destOrd="0" parTransId="{BB8283C3-0CF3-4142-BC3B-97B6DC8783D1}" sibTransId="{7BC37B89-E4F8-4011-B888-326AF1FEA8D2}"/>
    <dgm:cxn modelId="{FBACB4FA-CC47-47F5-88DF-A1437965571B}" srcId="{603BC4C3-070D-4EAE-9FF0-9AB21AE57C36}" destId="{03011774-B7AC-406B-8157-3F409A1A8B2A}" srcOrd="4" destOrd="0" parTransId="{072AFEFD-0EB0-41D1-81A8-8E9261C65B11}" sibTransId="{50DA5727-52F8-4A58-87DD-FD2A02219293}"/>
    <dgm:cxn modelId="{914E7CDB-99C5-4AC6-8E91-4245FAC0F968}" type="presParOf" srcId="{E8C32D00-0200-43AC-B556-ABF177826FEF}" destId="{6ACDE604-F5E5-4853-9321-1BD2D0524B23}" srcOrd="0" destOrd="0" presId="urn:microsoft.com/office/officeart/2016/7/layout/RepeatingBendingProcessNew"/>
    <dgm:cxn modelId="{62AF57FA-43C4-4E95-A487-C3390F7CD545}" type="presParOf" srcId="{E8C32D00-0200-43AC-B556-ABF177826FEF}" destId="{5127DACD-5E2C-4FD1-A2FC-EC2038017A09}" srcOrd="1" destOrd="0" presId="urn:microsoft.com/office/officeart/2016/7/layout/RepeatingBendingProcessNew"/>
    <dgm:cxn modelId="{92804CBE-6093-40CF-9CA5-4C904AD4C802}" type="presParOf" srcId="{5127DACD-5E2C-4FD1-A2FC-EC2038017A09}" destId="{9159926D-51B4-4211-8C38-2FF0314D43E6}" srcOrd="0" destOrd="0" presId="urn:microsoft.com/office/officeart/2016/7/layout/RepeatingBendingProcessNew"/>
    <dgm:cxn modelId="{40A33472-0F2D-4589-AA47-540A0760EE16}" type="presParOf" srcId="{E8C32D00-0200-43AC-B556-ABF177826FEF}" destId="{3ED97F0B-F1BC-400D-952C-1BE2CFBC1162}" srcOrd="2" destOrd="0" presId="urn:microsoft.com/office/officeart/2016/7/layout/RepeatingBendingProcessNew"/>
    <dgm:cxn modelId="{5B6E4A7B-BBB0-493E-A68D-33D98CB9BE3C}" type="presParOf" srcId="{E8C32D00-0200-43AC-B556-ABF177826FEF}" destId="{AE3A6380-580B-4D86-A64D-036257DFDD61}" srcOrd="3" destOrd="0" presId="urn:microsoft.com/office/officeart/2016/7/layout/RepeatingBendingProcessNew"/>
    <dgm:cxn modelId="{60B9E146-EFE0-46C8-9F65-7379E525C800}" type="presParOf" srcId="{AE3A6380-580B-4D86-A64D-036257DFDD61}" destId="{E53C527B-4D7E-49D0-8F6F-CE1CC216EF24}" srcOrd="0" destOrd="0" presId="urn:microsoft.com/office/officeart/2016/7/layout/RepeatingBendingProcessNew"/>
    <dgm:cxn modelId="{00FC339A-B649-48EF-888E-D0B8D2736A59}" type="presParOf" srcId="{E8C32D00-0200-43AC-B556-ABF177826FEF}" destId="{FAA3D318-1D45-43B1-A25A-3B873FA1F94E}" srcOrd="4" destOrd="0" presId="urn:microsoft.com/office/officeart/2016/7/layout/RepeatingBendingProcessNew"/>
    <dgm:cxn modelId="{E9837BAC-8FF0-461C-A6D3-E7A82B37116D}" type="presParOf" srcId="{E8C32D00-0200-43AC-B556-ABF177826FEF}" destId="{692430CA-9540-4D12-AAB0-B0BEA56C9461}" srcOrd="5" destOrd="0" presId="urn:microsoft.com/office/officeart/2016/7/layout/RepeatingBendingProcessNew"/>
    <dgm:cxn modelId="{211FEAF0-B5F8-4216-BA13-3E2ECCC77D31}" type="presParOf" srcId="{692430CA-9540-4D12-AAB0-B0BEA56C9461}" destId="{8D15A399-3507-4001-A161-5676F0D5B8CD}" srcOrd="0" destOrd="0" presId="urn:microsoft.com/office/officeart/2016/7/layout/RepeatingBendingProcessNew"/>
    <dgm:cxn modelId="{6A5B4CF9-0D86-40F0-B17B-D9D855902C33}" type="presParOf" srcId="{E8C32D00-0200-43AC-B556-ABF177826FEF}" destId="{7F4D7211-7342-4F47-9047-0C1131A95ED8}" srcOrd="6" destOrd="0" presId="urn:microsoft.com/office/officeart/2016/7/layout/RepeatingBendingProcessNew"/>
    <dgm:cxn modelId="{2695499A-461C-4381-A740-70031D2C240F}" type="presParOf" srcId="{E8C32D00-0200-43AC-B556-ABF177826FEF}" destId="{8BBE6FF1-2EE6-4CDB-892C-484B8A10A6B3}" srcOrd="7" destOrd="0" presId="urn:microsoft.com/office/officeart/2016/7/layout/RepeatingBendingProcessNew"/>
    <dgm:cxn modelId="{72AC6ADB-46F0-43A9-AFBC-EA65F31249E3}" type="presParOf" srcId="{8BBE6FF1-2EE6-4CDB-892C-484B8A10A6B3}" destId="{486A8935-66DF-4061-9455-FA246543C692}" srcOrd="0" destOrd="0" presId="urn:microsoft.com/office/officeart/2016/7/layout/RepeatingBendingProcessNew"/>
    <dgm:cxn modelId="{4166152B-8AC0-4D01-AA35-DD27B6145C67}" type="presParOf" srcId="{E8C32D00-0200-43AC-B556-ABF177826FEF}" destId="{DCEDA908-AB22-46AF-82E2-413097FC6CAA}" srcOrd="8" destOrd="0" presId="urn:microsoft.com/office/officeart/2016/7/layout/RepeatingBendingProcessNew"/>
    <dgm:cxn modelId="{C6298B58-CECA-4A5F-BEF1-5D13B760FEB3}" type="presParOf" srcId="{E8C32D00-0200-43AC-B556-ABF177826FEF}" destId="{5532184D-8520-41A9-B37C-F192E70E591E}" srcOrd="9" destOrd="0" presId="urn:microsoft.com/office/officeart/2016/7/layout/RepeatingBendingProcessNew"/>
    <dgm:cxn modelId="{8064BC01-CF61-424D-8A41-84AD2FBD64C7}" type="presParOf" srcId="{5532184D-8520-41A9-B37C-F192E70E591E}" destId="{7B501188-1588-43AB-AFC4-ED820C056E2B}" srcOrd="0" destOrd="0" presId="urn:microsoft.com/office/officeart/2016/7/layout/RepeatingBendingProcessNew"/>
    <dgm:cxn modelId="{788022B9-39CA-4054-8BA7-389835AE2C82}" type="presParOf" srcId="{E8C32D00-0200-43AC-B556-ABF177826FEF}" destId="{7D2B564D-6BC7-4CE6-8731-F5707D70583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855896-2F02-4B1F-B93B-FDDDA5B2A7E2}" type="doc">
      <dgm:prSet loTypeId="urn:microsoft.com/office/officeart/2005/8/layout/hierarchy1" loCatId="hierarchy" qsTypeId="urn:microsoft.com/office/officeart/2005/8/quickstyle/simple5" qsCatId="simple" csTypeId="urn:microsoft.com/office/officeart/2005/8/colors/colorful5" csCatId="colorful" phldr="1"/>
      <dgm:spPr/>
      <dgm:t>
        <a:bodyPr/>
        <a:lstStyle/>
        <a:p>
          <a:endParaRPr lang="en-US"/>
        </a:p>
      </dgm:t>
    </dgm:pt>
    <dgm:pt modelId="{63CE6390-7E09-4A3C-8814-A5BB63572551}">
      <dgm:prSet/>
      <dgm:spPr/>
      <dgm:t>
        <a:bodyPr/>
        <a:lstStyle/>
        <a:p>
          <a:pPr rtl="0"/>
          <a:r>
            <a:rPr lang="en-US">
              <a:latin typeface="Arial" panose="020B0604020202020204" pitchFamily="34" charset="0"/>
              <a:cs typeface="Arial" panose="020B0604020202020204" pitchFamily="34" charset="0"/>
            </a:rPr>
            <a:t>Relationship Building (Guanxi)</a:t>
          </a:r>
        </a:p>
      </dgm:t>
    </dgm:pt>
    <dgm:pt modelId="{12B4FA76-2466-47F2-AC5C-6FB361CD589D}" type="parTrans" cxnId="{3569AEA6-AB9F-44A2-AD7A-1E9FE0B4E112}">
      <dgm:prSet/>
      <dgm:spPr/>
      <dgm:t>
        <a:bodyPr/>
        <a:lstStyle/>
        <a:p>
          <a:endParaRPr lang="en-US"/>
        </a:p>
      </dgm:t>
    </dgm:pt>
    <dgm:pt modelId="{84C168DB-FA22-455A-84B5-251F47503279}" type="sibTrans" cxnId="{3569AEA6-AB9F-44A2-AD7A-1E9FE0B4E112}">
      <dgm:prSet/>
      <dgm:spPr/>
      <dgm:t>
        <a:bodyPr/>
        <a:lstStyle/>
        <a:p>
          <a:endParaRPr lang="en-US"/>
        </a:p>
      </dgm:t>
    </dgm:pt>
    <dgm:pt modelId="{2CB0A448-8373-4F52-98AE-F8063812BA30}">
      <dgm:prSet/>
      <dgm:spPr/>
      <dgm:t>
        <a:bodyPr/>
        <a:lstStyle/>
        <a:p>
          <a:pPr rtl="0"/>
          <a:r>
            <a:rPr lang="en-US">
              <a:latin typeface="Arial" panose="020B0604020202020204" pitchFamily="34" charset="0"/>
              <a:cs typeface="Arial" panose="020B0604020202020204" pitchFamily="34" charset="0"/>
            </a:rPr>
            <a:t>Hierarchy and Decision-Making</a:t>
          </a:r>
        </a:p>
      </dgm:t>
    </dgm:pt>
    <dgm:pt modelId="{365A0403-0658-49B6-BF36-C8D734A6B4F4}" type="parTrans" cxnId="{74CA1379-701E-4242-8D01-7177FDA27B65}">
      <dgm:prSet/>
      <dgm:spPr/>
      <dgm:t>
        <a:bodyPr/>
        <a:lstStyle/>
        <a:p>
          <a:endParaRPr lang="en-US"/>
        </a:p>
      </dgm:t>
    </dgm:pt>
    <dgm:pt modelId="{F6A40872-CD71-4FFE-A080-24090B68100E}" type="sibTrans" cxnId="{74CA1379-701E-4242-8D01-7177FDA27B65}">
      <dgm:prSet/>
      <dgm:spPr/>
      <dgm:t>
        <a:bodyPr/>
        <a:lstStyle/>
        <a:p>
          <a:endParaRPr lang="en-US"/>
        </a:p>
      </dgm:t>
    </dgm:pt>
    <dgm:pt modelId="{1264BFCD-3CD2-4516-A381-F2BD9E771A14}">
      <dgm:prSet/>
      <dgm:spPr/>
      <dgm:t>
        <a:bodyPr/>
        <a:lstStyle/>
        <a:p>
          <a:pPr rtl="0"/>
          <a:r>
            <a:rPr lang="en-US">
              <a:latin typeface="Arial" panose="020B0604020202020204" pitchFamily="34" charset="0"/>
              <a:cs typeface="Arial" panose="020B0604020202020204" pitchFamily="34" charset="0"/>
            </a:rPr>
            <a:t>Face (Mianzi)</a:t>
          </a:r>
        </a:p>
      </dgm:t>
    </dgm:pt>
    <dgm:pt modelId="{33057AF3-3025-4748-92A1-CD1A395C5E12}" type="parTrans" cxnId="{AE3097C5-E1E2-4034-8B6D-0B889B5DE843}">
      <dgm:prSet/>
      <dgm:spPr/>
      <dgm:t>
        <a:bodyPr/>
        <a:lstStyle/>
        <a:p>
          <a:endParaRPr lang="en-US"/>
        </a:p>
      </dgm:t>
    </dgm:pt>
    <dgm:pt modelId="{44AB3CC8-473B-4588-9236-3F58956C2596}" type="sibTrans" cxnId="{AE3097C5-E1E2-4034-8B6D-0B889B5DE843}">
      <dgm:prSet/>
      <dgm:spPr/>
      <dgm:t>
        <a:bodyPr/>
        <a:lstStyle/>
        <a:p>
          <a:endParaRPr lang="en-US"/>
        </a:p>
      </dgm:t>
    </dgm:pt>
    <dgm:pt modelId="{906A4B38-F55B-4B13-991C-68D8815CA4F7}">
      <dgm:prSet/>
      <dgm:spPr/>
      <dgm:t>
        <a:bodyPr/>
        <a:lstStyle/>
        <a:p>
          <a:pPr rtl="0"/>
          <a:r>
            <a:rPr lang="en-US" b="0">
              <a:latin typeface="Arial" panose="020B0604020202020204" pitchFamily="34" charset="0"/>
              <a:cs typeface="Arial" panose="020B0604020202020204" pitchFamily="34" charset="0"/>
            </a:rPr>
            <a:t>Long-Term Orientation</a:t>
          </a:r>
          <a:endParaRPr lang="en-US">
            <a:latin typeface="Arial" panose="020B0604020202020204" pitchFamily="34" charset="0"/>
            <a:cs typeface="Arial" panose="020B0604020202020204" pitchFamily="34" charset="0"/>
          </a:endParaRPr>
        </a:p>
      </dgm:t>
    </dgm:pt>
    <dgm:pt modelId="{96F880D1-9628-45F2-A504-50667C6E1148}" type="parTrans" cxnId="{B86D5532-9E5B-4978-908E-F49F889356A7}">
      <dgm:prSet/>
      <dgm:spPr/>
      <dgm:t>
        <a:bodyPr/>
        <a:lstStyle/>
        <a:p>
          <a:endParaRPr lang="en-US"/>
        </a:p>
      </dgm:t>
    </dgm:pt>
    <dgm:pt modelId="{0F31C48D-1FCC-4D4A-82DF-676B9BEDFD38}" type="sibTrans" cxnId="{B86D5532-9E5B-4978-908E-F49F889356A7}">
      <dgm:prSet/>
      <dgm:spPr/>
      <dgm:t>
        <a:bodyPr/>
        <a:lstStyle/>
        <a:p>
          <a:endParaRPr lang="en-US"/>
        </a:p>
      </dgm:t>
    </dgm:pt>
    <dgm:pt modelId="{92D4550E-3410-4059-8C84-97386A19AF95}" type="pres">
      <dgm:prSet presAssocID="{39855896-2F02-4B1F-B93B-FDDDA5B2A7E2}" presName="hierChild1" presStyleCnt="0">
        <dgm:presLayoutVars>
          <dgm:chPref val="1"/>
          <dgm:dir/>
          <dgm:animOne val="branch"/>
          <dgm:animLvl val="lvl"/>
          <dgm:resizeHandles/>
        </dgm:presLayoutVars>
      </dgm:prSet>
      <dgm:spPr/>
    </dgm:pt>
    <dgm:pt modelId="{E380EE77-C5B4-4628-9A70-C3DFEA630491}" type="pres">
      <dgm:prSet presAssocID="{63CE6390-7E09-4A3C-8814-A5BB63572551}" presName="hierRoot1" presStyleCnt="0"/>
      <dgm:spPr/>
    </dgm:pt>
    <dgm:pt modelId="{42F4427F-4419-449B-9D4C-5D8B222A412D}" type="pres">
      <dgm:prSet presAssocID="{63CE6390-7E09-4A3C-8814-A5BB63572551}" presName="composite" presStyleCnt="0"/>
      <dgm:spPr/>
    </dgm:pt>
    <dgm:pt modelId="{A7F7226D-B5F6-4E78-9108-1062FBA7FCC6}" type="pres">
      <dgm:prSet presAssocID="{63CE6390-7E09-4A3C-8814-A5BB63572551}" presName="background" presStyleLbl="node0" presStyleIdx="0" presStyleCnt="4"/>
      <dgm:spPr/>
    </dgm:pt>
    <dgm:pt modelId="{85AA6AF7-30C8-4D39-A876-22F57B4B961C}" type="pres">
      <dgm:prSet presAssocID="{63CE6390-7E09-4A3C-8814-A5BB63572551}" presName="text" presStyleLbl="fgAcc0" presStyleIdx="0" presStyleCnt="4">
        <dgm:presLayoutVars>
          <dgm:chPref val="3"/>
        </dgm:presLayoutVars>
      </dgm:prSet>
      <dgm:spPr/>
    </dgm:pt>
    <dgm:pt modelId="{76C8F2F2-C451-4238-B11C-9F32E9C31ADC}" type="pres">
      <dgm:prSet presAssocID="{63CE6390-7E09-4A3C-8814-A5BB63572551}" presName="hierChild2" presStyleCnt="0"/>
      <dgm:spPr/>
    </dgm:pt>
    <dgm:pt modelId="{9E36E00B-D413-44B2-9EE4-CC9537E292DB}" type="pres">
      <dgm:prSet presAssocID="{2CB0A448-8373-4F52-98AE-F8063812BA30}" presName="hierRoot1" presStyleCnt="0"/>
      <dgm:spPr/>
    </dgm:pt>
    <dgm:pt modelId="{10CC0A87-857D-48DE-B61B-C978EDD678B1}" type="pres">
      <dgm:prSet presAssocID="{2CB0A448-8373-4F52-98AE-F8063812BA30}" presName="composite" presStyleCnt="0"/>
      <dgm:spPr/>
    </dgm:pt>
    <dgm:pt modelId="{A63F8D25-FEE8-42E1-9744-1213FD37AE02}" type="pres">
      <dgm:prSet presAssocID="{2CB0A448-8373-4F52-98AE-F8063812BA30}" presName="background" presStyleLbl="node0" presStyleIdx="1" presStyleCnt="4"/>
      <dgm:spPr/>
    </dgm:pt>
    <dgm:pt modelId="{4DF34117-EA65-4456-9D47-FECD9C6F9AA7}" type="pres">
      <dgm:prSet presAssocID="{2CB0A448-8373-4F52-98AE-F8063812BA30}" presName="text" presStyleLbl="fgAcc0" presStyleIdx="1" presStyleCnt="4">
        <dgm:presLayoutVars>
          <dgm:chPref val="3"/>
        </dgm:presLayoutVars>
      </dgm:prSet>
      <dgm:spPr/>
    </dgm:pt>
    <dgm:pt modelId="{4AC8BAC0-EF0B-4ECB-8185-976C14297D1F}" type="pres">
      <dgm:prSet presAssocID="{2CB0A448-8373-4F52-98AE-F8063812BA30}" presName="hierChild2" presStyleCnt="0"/>
      <dgm:spPr/>
    </dgm:pt>
    <dgm:pt modelId="{84C4CAA9-DA11-4A76-937D-92A1F6784354}" type="pres">
      <dgm:prSet presAssocID="{1264BFCD-3CD2-4516-A381-F2BD9E771A14}" presName="hierRoot1" presStyleCnt="0"/>
      <dgm:spPr/>
    </dgm:pt>
    <dgm:pt modelId="{5577A5F0-40FD-424A-98B9-875B7A586EAA}" type="pres">
      <dgm:prSet presAssocID="{1264BFCD-3CD2-4516-A381-F2BD9E771A14}" presName="composite" presStyleCnt="0"/>
      <dgm:spPr/>
    </dgm:pt>
    <dgm:pt modelId="{6EB19AAF-2ACB-4E8C-A4ED-D22B5906F713}" type="pres">
      <dgm:prSet presAssocID="{1264BFCD-3CD2-4516-A381-F2BD9E771A14}" presName="background" presStyleLbl="node0" presStyleIdx="2" presStyleCnt="4"/>
      <dgm:spPr/>
    </dgm:pt>
    <dgm:pt modelId="{DB409F42-2F2C-4757-8EE3-874E109CBCBE}" type="pres">
      <dgm:prSet presAssocID="{1264BFCD-3CD2-4516-A381-F2BD9E771A14}" presName="text" presStyleLbl="fgAcc0" presStyleIdx="2" presStyleCnt="4">
        <dgm:presLayoutVars>
          <dgm:chPref val="3"/>
        </dgm:presLayoutVars>
      </dgm:prSet>
      <dgm:spPr/>
    </dgm:pt>
    <dgm:pt modelId="{2309A5C5-DFEC-4BE9-B52B-1C8EF78A239D}" type="pres">
      <dgm:prSet presAssocID="{1264BFCD-3CD2-4516-A381-F2BD9E771A14}" presName="hierChild2" presStyleCnt="0"/>
      <dgm:spPr/>
    </dgm:pt>
    <dgm:pt modelId="{A3C9291D-76E4-4402-B2D3-CD38F97737D5}" type="pres">
      <dgm:prSet presAssocID="{906A4B38-F55B-4B13-991C-68D8815CA4F7}" presName="hierRoot1" presStyleCnt="0"/>
      <dgm:spPr/>
    </dgm:pt>
    <dgm:pt modelId="{128DDD13-187C-4BD7-A2FD-091ED903257B}" type="pres">
      <dgm:prSet presAssocID="{906A4B38-F55B-4B13-991C-68D8815CA4F7}" presName="composite" presStyleCnt="0"/>
      <dgm:spPr/>
    </dgm:pt>
    <dgm:pt modelId="{DAA7C699-CACB-4D6C-B986-0610AEE81DA4}" type="pres">
      <dgm:prSet presAssocID="{906A4B38-F55B-4B13-991C-68D8815CA4F7}" presName="background" presStyleLbl="node0" presStyleIdx="3" presStyleCnt="4"/>
      <dgm:spPr/>
    </dgm:pt>
    <dgm:pt modelId="{0A51F777-CBA0-4CF2-9DBC-CDC8C645B5D2}" type="pres">
      <dgm:prSet presAssocID="{906A4B38-F55B-4B13-991C-68D8815CA4F7}" presName="text" presStyleLbl="fgAcc0" presStyleIdx="3" presStyleCnt="4">
        <dgm:presLayoutVars>
          <dgm:chPref val="3"/>
        </dgm:presLayoutVars>
      </dgm:prSet>
      <dgm:spPr/>
    </dgm:pt>
    <dgm:pt modelId="{7C73C9DC-C65A-480C-95D2-9054DB4C306E}" type="pres">
      <dgm:prSet presAssocID="{906A4B38-F55B-4B13-991C-68D8815CA4F7}" presName="hierChild2" presStyleCnt="0"/>
      <dgm:spPr/>
    </dgm:pt>
  </dgm:ptLst>
  <dgm:cxnLst>
    <dgm:cxn modelId="{E38E2306-ED43-4FAE-85C2-84ABBC57139B}" type="presOf" srcId="{2CB0A448-8373-4F52-98AE-F8063812BA30}" destId="{4DF34117-EA65-4456-9D47-FECD9C6F9AA7}" srcOrd="0" destOrd="0" presId="urn:microsoft.com/office/officeart/2005/8/layout/hierarchy1"/>
    <dgm:cxn modelId="{B86D5532-9E5B-4978-908E-F49F889356A7}" srcId="{39855896-2F02-4B1F-B93B-FDDDA5B2A7E2}" destId="{906A4B38-F55B-4B13-991C-68D8815CA4F7}" srcOrd="3" destOrd="0" parTransId="{96F880D1-9628-45F2-A504-50667C6E1148}" sibTransId="{0F31C48D-1FCC-4D4A-82DF-676B9BEDFD38}"/>
    <dgm:cxn modelId="{6183F534-9156-433B-98BE-B3FADADEFC62}" type="presOf" srcId="{39855896-2F02-4B1F-B93B-FDDDA5B2A7E2}" destId="{92D4550E-3410-4059-8C84-97386A19AF95}" srcOrd="0" destOrd="0" presId="urn:microsoft.com/office/officeart/2005/8/layout/hierarchy1"/>
    <dgm:cxn modelId="{C8B85337-14A0-4960-B76C-61A883B96E40}" type="presOf" srcId="{1264BFCD-3CD2-4516-A381-F2BD9E771A14}" destId="{DB409F42-2F2C-4757-8EE3-874E109CBCBE}" srcOrd="0" destOrd="0" presId="urn:microsoft.com/office/officeart/2005/8/layout/hierarchy1"/>
    <dgm:cxn modelId="{74CA1379-701E-4242-8D01-7177FDA27B65}" srcId="{39855896-2F02-4B1F-B93B-FDDDA5B2A7E2}" destId="{2CB0A448-8373-4F52-98AE-F8063812BA30}" srcOrd="1" destOrd="0" parTransId="{365A0403-0658-49B6-BF36-C8D734A6B4F4}" sibTransId="{F6A40872-CD71-4FFE-A080-24090B68100E}"/>
    <dgm:cxn modelId="{3569AEA6-AB9F-44A2-AD7A-1E9FE0B4E112}" srcId="{39855896-2F02-4B1F-B93B-FDDDA5B2A7E2}" destId="{63CE6390-7E09-4A3C-8814-A5BB63572551}" srcOrd="0" destOrd="0" parTransId="{12B4FA76-2466-47F2-AC5C-6FB361CD589D}" sibTransId="{84C168DB-FA22-455A-84B5-251F47503279}"/>
    <dgm:cxn modelId="{AE3097C5-E1E2-4034-8B6D-0B889B5DE843}" srcId="{39855896-2F02-4B1F-B93B-FDDDA5B2A7E2}" destId="{1264BFCD-3CD2-4516-A381-F2BD9E771A14}" srcOrd="2" destOrd="0" parTransId="{33057AF3-3025-4748-92A1-CD1A395C5E12}" sibTransId="{44AB3CC8-473B-4588-9236-3F58956C2596}"/>
    <dgm:cxn modelId="{D14112CB-CD3D-4B6E-AE74-A6B739923D21}" type="presOf" srcId="{906A4B38-F55B-4B13-991C-68D8815CA4F7}" destId="{0A51F777-CBA0-4CF2-9DBC-CDC8C645B5D2}" srcOrd="0" destOrd="0" presId="urn:microsoft.com/office/officeart/2005/8/layout/hierarchy1"/>
    <dgm:cxn modelId="{F18334D6-70FA-4EC5-8E32-F8F5C475EDD4}" type="presOf" srcId="{63CE6390-7E09-4A3C-8814-A5BB63572551}" destId="{85AA6AF7-30C8-4D39-A876-22F57B4B961C}" srcOrd="0" destOrd="0" presId="urn:microsoft.com/office/officeart/2005/8/layout/hierarchy1"/>
    <dgm:cxn modelId="{CFF7DD50-FCDD-414B-B6B2-55A7C8F4904B}" type="presParOf" srcId="{92D4550E-3410-4059-8C84-97386A19AF95}" destId="{E380EE77-C5B4-4628-9A70-C3DFEA630491}" srcOrd="0" destOrd="0" presId="urn:microsoft.com/office/officeart/2005/8/layout/hierarchy1"/>
    <dgm:cxn modelId="{880100D0-7D77-4E82-A916-80A15DD18A33}" type="presParOf" srcId="{E380EE77-C5B4-4628-9A70-C3DFEA630491}" destId="{42F4427F-4419-449B-9D4C-5D8B222A412D}" srcOrd="0" destOrd="0" presId="urn:microsoft.com/office/officeart/2005/8/layout/hierarchy1"/>
    <dgm:cxn modelId="{74F24D98-A664-43AD-88D9-C6583A78FAF4}" type="presParOf" srcId="{42F4427F-4419-449B-9D4C-5D8B222A412D}" destId="{A7F7226D-B5F6-4E78-9108-1062FBA7FCC6}" srcOrd="0" destOrd="0" presId="urn:microsoft.com/office/officeart/2005/8/layout/hierarchy1"/>
    <dgm:cxn modelId="{5BFEBFB8-3E5B-4DFF-BE43-3115EC894F06}" type="presParOf" srcId="{42F4427F-4419-449B-9D4C-5D8B222A412D}" destId="{85AA6AF7-30C8-4D39-A876-22F57B4B961C}" srcOrd="1" destOrd="0" presId="urn:microsoft.com/office/officeart/2005/8/layout/hierarchy1"/>
    <dgm:cxn modelId="{8EBB9AA9-1A5B-4F98-8964-A3F7C204C46D}" type="presParOf" srcId="{E380EE77-C5B4-4628-9A70-C3DFEA630491}" destId="{76C8F2F2-C451-4238-B11C-9F32E9C31ADC}" srcOrd="1" destOrd="0" presId="urn:microsoft.com/office/officeart/2005/8/layout/hierarchy1"/>
    <dgm:cxn modelId="{792BBB14-5999-4B59-A5A5-1D7A0BF2F7E5}" type="presParOf" srcId="{92D4550E-3410-4059-8C84-97386A19AF95}" destId="{9E36E00B-D413-44B2-9EE4-CC9537E292DB}" srcOrd="1" destOrd="0" presId="urn:microsoft.com/office/officeart/2005/8/layout/hierarchy1"/>
    <dgm:cxn modelId="{51F6A442-87C9-4CDD-8A00-0CFD06ACE017}" type="presParOf" srcId="{9E36E00B-D413-44B2-9EE4-CC9537E292DB}" destId="{10CC0A87-857D-48DE-B61B-C978EDD678B1}" srcOrd="0" destOrd="0" presId="urn:microsoft.com/office/officeart/2005/8/layout/hierarchy1"/>
    <dgm:cxn modelId="{6FAE17DC-C95C-4929-8D24-55DF8D52BE6E}" type="presParOf" srcId="{10CC0A87-857D-48DE-B61B-C978EDD678B1}" destId="{A63F8D25-FEE8-42E1-9744-1213FD37AE02}" srcOrd="0" destOrd="0" presId="urn:microsoft.com/office/officeart/2005/8/layout/hierarchy1"/>
    <dgm:cxn modelId="{955FBAB9-97D8-4AF7-B8ED-812BAA139C06}" type="presParOf" srcId="{10CC0A87-857D-48DE-B61B-C978EDD678B1}" destId="{4DF34117-EA65-4456-9D47-FECD9C6F9AA7}" srcOrd="1" destOrd="0" presId="urn:microsoft.com/office/officeart/2005/8/layout/hierarchy1"/>
    <dgm:cxn modelId="{6A6BB34B-895F-49B1-9E95-371142ED63DF}" type="presParOf" srcId="{9E36E00B-D413-44B2-9EE4-CC9537E292DB}" destId="{4AC8BAC0-EF0B-4ECB-8185-976C14297D1F}" srcOrd="1" destOrd="0" presId="urn:microsoft.com/office/officeart/2005/8/layout/hierarchy1"/>
    <dgm:cxn modelId="{6124F95B-1F8D-4AB1-8DEC-5BB3925FBA4A}" type="presParOf" srcId="{92D4550E-3410-4059-8C84-97386A19AF95}" destId="{84C4CAA9-DA11-4A76-937D-92A1F6784354}" srcOrd="2" destOrd="0" presId="urn:microsoft.com/office/officeart/2005/8/layout/hierarchy1"/>
    <dgm:cxn modelId="{D6B7B645-4780-41BF-B6AD-BBFCF25CC0F4}" type="presParOf" srcId="{84C4CAA9-DA11-4A76-937D-92A1F6784354}" destId="{5577A5F0-40FD-424A-98B9-875B7A586EAA}" srcOrd="0" destOrd="0" presId="urn:microsoft.com/office/officeart/2005/8/layout/hierarchy1"/>
    <dgm:cxn modelId="{669A0F45-9F8C-4C9B-90B9-5088092DECA4}" type="presParOf" srcId="{5577A5F0-40FD-424A-98B9-875B7A586EAA}" destId="{6EB19AAF-2ACB-4E8C-A4ED-D22B5906F713}" srcOrd="0" destOrd="0" presId="urn:microsoft.com/office/officeart/2005/8/layout/hierarchy1"/>
    <dgm:cxn modelId="{B1137FE8-C772-4352-91C8-98DAB6A99A30}" type="presParOf" srcId="{5577A5F0-40FD-424A-98B9-875B7A586EAA}" destId="{DB409F42-2F2C-4757-8EE3-874E109CBCBE}" srcOrd="1" destOrd="0" presId="urn:microsoft.com/office/officeart/2005/8/layout/hierarchy1"/>
    <dgm:cxn modelId="{79F5D9E2-183B-415E-91D3-800B5BCB4FE5}" type="presParOf" srcId="{84C4CAA9-DA11-4A76-937D-92A1F6784354}" destId="{2309A5C5-DFEC-4BE9-B52B-1C8EF78A239D}" srcOrd="1" destOrd="0" presId="urn:microsoft.com/office/officeart/2005/8/layout/hierarchy1"/>
    <dgm:cxn modelId="{62F92BEC-25EB-44F0-BCB7-08B3625DD4C7}" type="presParOf" srcId="{92D4550E-3410-4059-8C84-97386A19AF95}" destId="{A3C9291D-76E4-4402-B2D3-CD38F97737D5}" srcOrd="3" destOrd="0" presId="urn:microsoft.com/office/officeart/2005/8/layout/hierarchy1"/>
    <dgm:cxn modelId="{26847DDD-9B90-4307-8E14-EE20F41F4AFF}" type="presParOf" srcId="{A3C9291D-76E4-4402-B2D3-CD38F97737D5}" destId="{128DDD13-187C-4BD7-A2FD-091ED903257B}" srcOrd="0" destOrd="0" presId="urn:microsoft.com/office/officeart/2005/8/layout/hierarchy1"/>
    <dgm:cxn modelId="{4ABB1851-083B-4786-97CD-EA59E8114734}" type="presParOf" srcId="{128DDD13-187C-4BD7-A2FD-091ED903257B}" destId="{DAA7C699-CACB-4D6C-B986-0610AEE81DA4}" srcOrd="0" destOrd="0" presId="urn:microsoft.com/office/officeart/2005/8/layout/hierarchy1"/>
    <dgm:cxn modelId="{B0343FD1-E8D9-45E5-A1E8-75DC1A58DDDA}" type="presParOf" srcId="{128DDD13-187C-4BD7-A2FD-091ED903257B}" destId="{0A51F777-CBA0-4CF2-9DBC-CDC8C645B5D2}" srcOrd="1" destOrd="0" presId="urn:microsoft.com/office/officeart/2005/8/layout/hierarchy1"/>
    <dgm:cxn modelId="{EE6D116A-7E0C-444B-B727-063C388E5B6D}" type="presParOf" srcId="{A3C9291D-76E4-4402-B2D3-CD38F97737D5}" destId="{7C73C9DC-C65A-480C-95D2-9054DB4C306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48FBEC-62C5-4F1C-B6B7-244602C3DD12}"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US"/>
        </a:p>
      </dgm:t>
    </dgm:pt>
    <dgm:pt modelId="{8BACBFDD-BADB-450C-8686-D75D38F44301}">
      <dgm:prSet/>
      <dgm:spPr>
        <a:solidFill>
          <a:schemeClr val="accent4"/>
        </a:solidFill>
      </dgm:spPr>
      <dgm:t>
        <a:bodyPr/>
        <a:lstStyle/>
        <a:p>
          <a:pPr rtl="0"/>
          <a:r>
            <a:rPr lang="en-US" b="1" dirty="0">
              <a:solidFill>
                <a:schemeClr val="tx1"/>
              </a:solidFill>
              <a:latin typeface="Arial" panose="020B0604020202020204" pitchFamily="34" charset="0"/>
              <a:cs typeface="Arial" panose="020B0604020202020204" pitchFamily="34" charset="0"/>
            </a:rPr>
            <a:t>Managing the Chinese Cultural Relationship - </a:t>
          </a:r>
          <a:r>
            <a:rPr lang="en-US" dirty="0">
              <a:solidFill>
                <a:schemeClr val="tx1"/>
              </a:solidFill>
              <a:latin typeface="Arial" panose="020B0604020202020204" pitchFamily="34" charset="0"/>
              <a:cs typeface="Arial" panose="020B0604020202020204" pitchFamily="34" charset="0"/>
            </a:rPr>
            <a:t>Unilever must put efforts into developing a sound relationship with the Alibaba management team, visiting face to-face, engaging, and showing a willingness to establish trust.</a:t>
          </a:r>
        </a:p>
      </dgm:t>
    </dgm:pt>
    <dgm:pt modelId="{A2BBD81D-EEA8-421F-9647-75EA19E8B3CA}" type="parTrans" cxnId="{2738CC53-F6EA-45E6-A191-9D4066083960}">
      <dgm:prSet/>
      <dgm:spPr/>
      <dgm:t>
        <a:bodyPr/>
        <a:lstStyle/>
        <a:p>
          <a:endParaRPr lang="en-US"/>
        </a:p>
      </dgm:t>
    </dgm:pt>
    <dgm:pt modelId="{A09495E4-D18D-4447-8DFA-DEDB89BE3BB6}" type="sibTrans" cxnId="{2738CC53-F6EA-45E6-A191-9D4066083960}">
      <dgm:prSet/>
      <dgm:spPr/>
      <dgm:t>
        <a:bodyPr/>
        <a:lstStyle/>
        <a:p>
          <a:endParaRPr lang="en-US"/>
        </a:p>
      </dgm:t>
    </dgm:pt>
    <dgm:pt modelId="{342877FB-6D86-4B53-99A7-D667B82A7088}">
      <dgm:prSet/>
      <dgm:spPr/>
      <dgm:t>
        <a:bodyPr/>
        <a:lstStyle/>
        <a:p>
          <a:pPr rtl="0"/>
          <a:r>
            <a:rPr lang="en-US" b="1" dirty="0">
              <a:solidFill>
                <a:schemeClr val="tx1"/>
              </a:solidFill>
              <a:latin typeface="Arial" panose="020B0604020202020204" pitchFamily="34" charset="0"/>
              <a:cs typeface="Arial" panose="020B0604020202020204" pitchFamily="34" charset="0"/>
            </a:rPr>
            <a:t>Respecting Hierarchical Structures - </a:t>
          </a:r>
          <a:r>
            <a:rPr lang="en-US" b="0" dirty="0">
              <a:solidFill>
                <a:schemeClr val="tx1"/>
              </a:solidFill>
              <a:latin typeface="Arial" panose="020B0604020202020204" pitchFamily="34" charset="0"/>
              <a:cs typeface="Arial" panose="020B0604020202020204" pitchFamily="34" charset="0"/>
            </a:rPr>
            <a:t>Making</a:t>
          </a:r>
          <a:r>
            <a:rPr lang="en-US" b="1" dirty="0">
              <a:solidFill>
                <a:schemeClr val="tx1"/>
              </a:solidFill>
              <a:latin typeface="Arial" panose="020B0604020202020204" pitchFamily="34" charset="0"/>
              <a:cs typeface="Arial" panose="020B0604020202020204" pitchFamily="34" charset="0"/>
            </a:rPr>
            <a:t> </a:t>
          </a:r>
          <a:r>
            <a:rPr lang="en-US" b="0" dirty="0">
              <a:solidFill>
                <a:schemeClr val="tx1"/>
              </a:solidFill>
              <a:latin typeface="Arial" panose="020B0604020202020204" pitchFamily="34" charset="0"/>
              <a:cs typeface="Arial" panose="020B0604020202020204" pitchFamily="34" charset="0"/>
            </a:rPr>
            <a:t>necessary adjustments to Alibaba’s hierarchical decision-making process requires spending adequate time communicating with employees. </a:t>
          </a:r>
        </a:p>
      </dgm:t>
    </dgm:pt>
    <dgm:pt modelId="{C914A96D-BAEC-4E7A-9D46-12EC981D3122}" type="parTrans" cxnId="{0C94DFBE-4BC2-4603-AA7F-EA86512DFBFB}">
      <dgm:prSet/>
      <dgm:spPr/>
      <dgm:t>
        <a:bodyPr/>
        <a:lstStyle/>
        <a:p>
          <a:endParaRPr lang="en-US"/>
        </a:p>
      </dgm:t>
    </dgm:pt>
    <dgm:pt modelId="{2333F03C-F553-48C4-B19B-9785B7BCB0C7}" type="sibTrans" cxnId="{0C94DFBE-4BC2-4603-AA7F-EA86512DFBFB}">
      <dgm:prSet/>
      <dgm:spPr/>
      <dgm:t>
        <a:bodyPr/>
        <a:lstStyle/>
        <a:p>
          <a:endParaRPr lang="en-US"/>
        </a:p>
      </dgm:t>
    </dgm:pt>
    <dgm:pt modelId="{0CC4BD49-06A6-4758-96FA-1B3B5D1D2BA2}">
      <dgm:prSet/>
      <dgm:spPr>
        <a:solidFill>
          <a:schemeClr val="accent2"/>
        </a:solidFill>
      </dgm:spPr>
      <dgm:t>
        <a:bodyPr/>
        <a:lstStyle/>
        <a:p>
          <a:pPr rtl="0"/>
          <a:r>
            <a:rPr lang="en-US" b="1" dirty="0">
              <a:solidFill>
                <a:schemeClr val="tx1"/>
              </a:solidFill>
              <a:latin typeface="Arial" panose="020B0604020202020204" pitchFamily="34" charset="0"/>
              <a:cs typeface="Arial" panose="020B0604020202020204" pitchFamily="34" charset="0"/>
            </a:rPr>
            <a:t>Consideration of Mianzi – </a:t>
          </a:r>
          <a:r>
            <a:rPr lang="en-US" b="0" dirty="0">
              <a:solidFill>
                <a:schemeClr val="tx1"/>
              </a:solidFill>
              <a:latin typeface="Arial" panose="020B0604020202020204" pitchFamily="34" charset="0"/>
              <a:cs typeface="Arial" panose="020B0604020202020204" pitchFamily="34" charset="0"/>
            </a:rPr>
            <a:t>Issues to be discussed confidentially in order not to embarrass anyone, accomplishments to be recognized and complimented. Feedback is proven to change the behavior and give the person a critical evaluation</a:t>
          </a:r>
          <a:r>
            <a:rPr lang="en-US" b="1" dirty="0">
              <a:solidFill>
                <a:schemeClr val="tx1"/>
              </a:solidFill>
              <a:latin typeface="Arial" panose="020B0604020202020204" pitchFamily="34" charset="0"/>
              <a:cs typeface="Arial" panose="020B0604020202020204" pitchFamily="34" charset="0"/>
            </a:rPr>
            <a:t>.</a:t>
          </a:r>
          <a:endParaRPr lang="en-US" dirty="0">
            <a:solidFill>
              <a:schemeClr val="tx1"/>
            </a:solidFill>
            <a:latin typeface="Arial" panose="020B0604020202020204" pitchFamily="34" charset="0"/>
            <a:cs typeface="Arial" panose="020B0604020202020204" pitchFamily="34" charset="0"/>
          </a:endParaRPr>
        </a:p>
      </dgm:t>
    </dgm:pt>
    <dgm:pt modelId="{C7769844-D6B2-4BC1-A395-687588206D63}" type="parTrans" cxnId="{2149F7D4-878F-491E-8B3A-D1C17758E27E}">
      <dgm:prSet/>
      <dgm:spPr/>
      <dgm:t>
        <a:bodyPr/>
        <a:lstStyle/>
        <a:p>
          <a:endParaRPr lang="en-US"/>
        </a:p>
      </dgm:t>
    </dgm:pt>
    <dgm:pt modelId="{EA3D5056-DBDB-4C8A-B547-4B32E8577F00}" type="sibTrans" cxnId="{2149F7D4-878F-491E-8B3A-D1C17758E27E}">
      <dgm:prSet/>
      <dgm:spPr/>
      <dgm:t>
        <a:bodyPr/>
        <a:lstStyle/>
        <a:p>
          <a:endParaRPr lang="en-US"/>
        </a:p>
      </dgm:t>
    </dgm:pt>
    <dgm:pt modelId="{35D46D6D-5DA0-456A-8D29-1A4A201EA29F}">
      <dgm:prSet/>
      <dgm:spPr/>
      <dgm:t>
        <a:bodyPr/>
        <a:lstStyle/>
        <a:p>
          <a:pPr rtl="0"/>
          <a:r>
            <a:rPr lang="en-US" b="1" dirty="0">
              <a:solidFill>
                <a:schemeClr val="tx1"/>
              </a:solidFill>
              <a:latin typeface="Arial" panose="020B0604020202020204" pitchFamily="34" charset="0"/>
              <a:cs typeface="Arial" panose="020B0604020202020204" pitchFamily="34" charset="0"/>
            </a:rPr>
            <a:t>Attitude of Long Term - </a:t>
          </a:r>
          <a:r>
            <a:rPr lang="en-US" dirty="0">
              <a:solidFill>
                <a:schemeClr val="tx1"/>
              </a:solidFill>
              <a:latin typeface="Arial" panose="020B0604020202020204" pitchFamily="34" charset="0"/>
              <a:cs typeface="Arial" panose="020B0604020202020204" pitchFamily="34" charset="0"/>
            </a:rPr>
            <a:t>Unilever needs to ensure that the strategic plan with Alibaba is based on the company’s long-term visions -  loyalty, trust, and long-term partnership.</a:t>
          </a:r>
        </a:p>
      </dgm:t>
    </dgm:pt>
    <dgm:pt modelId="{1E9E6324-FA46-4668-AB89-C977DB32EDB1}" type="parTrans" cxnId="{A843BE00-CCD7-4109-BD63-9030969AE7C6}">
      <dgm:prSet/>
      <dgm:spPr/>
      <dgm:t>
        <a:bodyPr/>
        <a:lstStyle/>
        <a:p>
          <a:endParaRPr lang="en-US"/>
        </a:p>
      </dgm:t>
    </dgm:pt>
    <dgm:pt modelId="{FB055248-B991-4E3C-9BB2-AE77984C28CD}" type="sibTrans" cxnId="{A843BE00-CCD7-4109-BD63-9030969AE7C6}">
      <dgm:prSet/>
      <dgm:spPr/>
      <dgm:t>
        <a:bodyPr/>
        <a:lstStyle/>
        <a:p>
          <a:endParaRPr lang="en-US"/>
        </a:p>
      </dgm:t>
    </dgm:pt>
    <dgm:pt modelId="{2F2237CF-BA26-4185-A92B-C97E46244D51}" type="pres">
      <dgm:prSet presAssocID="{5648FBEC-62C5-4F1C-B6B7-244602C3DD12}" presName="outerComposite" presStyleCnt="0">
        <dgm:presLayoutVars>
          <dgm:chMax val="5"/>
          <dgm:dir/>
          <dgm:resizeHandles val="exact"/>
        </dgm:presLayoutVars>
      </dgm:prSet>
      <dgm:spPr/>
    </dgm:pt>
    <dgm:pt modelId="{B5B22884-2B2F-42EF-9481-00EBDB8A60B9}" type="pres">
      <dgm:prSet presAssocID="{5648FBEC-62C5-4F1C-B6B7-244602C3DD12}" presName="dummyMaxCanvas" presStyleCnt="0">
        <dgm:presLayoutVars/>
      </dgm:prSet>
      <dgm:spPr/>
    </dgm:pt>
    <dgm:pt modelId="{FF08A666-8E1E-4AE4-A427-B51180A7F9C2}" type="pres">
      <dgm:prSet presAssocID="{5648FBEC-62C5-4F1C-B6B7-244602C3DD12}" presName="FourNodes_1" presStyleLbl="node1" presStyleIdx="0" presStyleCnt="4">
        <dgm:presLayoutVars>
          <dgm:bulletEnabled val="1"/>
        </dgm:presLayoutVars>
      </dgm:prSet>
      <dgm:spPr/>
    </dgm:pt>
    <dgm:pt modelId="{0B83D05D-B981-4B08-938E-19A86AF36E50}" type="pres">
      <dgm:prSet presAssocID="{5648FBEC-62C5-4F1C-B6B7-244602C3DD12}" presName="FourNodes_2" presStyleLbl="node1" presStyleIdx="1" presStyleCnt="4">
        <dgm:presLayoutVars>
          <dgm:bulletEnabled val="1"/>
        </dgm:presLayoutVars>
      </dgm:prSet>
      <dgm:spPr/>
    </dgm:pt>
    <dgm:pt modelId="{EAE88455-1B57-4631-B039-4BD0CD5BAD08}" type="pres">
      <dgm:prSet presAssocID="{5648FBEC-62C5-4F1C-B6B7-244602C3DD12}" presName="FourNodes_3" presStyleLbl="node1" presStyleIdx="2" presStyleCnt="4">
        <dgm:presLayoutVars>
          <dgm:bulletEnabled val="1"/>
        </dgm:presLayoutVars>
      </dgm:prSet>
      <dgm:spPr/>
    </dgm:pt>
    <dgm:pt modelId="{7847F391-CFAE-48A0-AE57-8ACD3B2CDC92}" type="pres">
      <dgm:prSet presAssocID="{5648FBEC-62C5-4F1C-B6B7-244602C3DD12}" presName="FourNodes_4" presStyleLbl="node1" presStyleIdx="3" presStyleCnt="4">
        <dgm:presLayoutVars>
          <dgm:bulletEnabled val="1"/>
        </dgm:presLayoutVars>
      </dgm:prSet>
      <dgm:spPr/>
    </dgm:pt>
    <dgm:pt modelId="{C010F5ED-BF3A-454E-BE64-94B9C87C1F01}" type="pres">
      <dgm:prSet presAssocID="{5648FBEC-62C5-4F1C-B6B7-244602C3DD12}" presName="FourConn_1-2" presStyleLbl="fgAccFollowNode1" presStyleIdx="0" presStyleCnt="3">
        <dgm:presLayoutVars>
          <dgm:bulletEnabled val="1"/>
        </dgm:presLayoutVars>
      </dgm:prSet>
      <dgm:spPr/>
    </dgm:pt>
    <dgm:pt modelId="{21EB3EB1-38F2-4D16-BDD7-068071A05320}" type="pres">
      <dgm:prSet presAssocID="{5648FBEC-62C5-4F1C-B6B7-244602C3DD12}" presName="FourConn_2-3" presStyleLbl="fgAccFollowNode1" presStyleIdx="1" presStyleCnt="3">
        <dgm:presLayoutVars>
          <dgm:bulletEnabled val="1"/>
        </dgm:presLayoutVars>
      </dgm:prSet>
      <dgm:spPr/>
    </dgm:pt>
    <dgm:pt modelId="{7CE887CD-67FA-4332-A1F5-D5E1732661D6}" type="pres">
      <dgm:prSet presAssocID="{5648FBEC-62C5-4F1C-B6B7-244602C3DD12}" presName="FourConn_3-4" presStyleLbl="fgAccFollowNode1" presStyleIdx="2" presStyleCnt="3">
        <dgm:presLayoutVars>
          <dgm:bulletEnabled val="1"/>
        </dgm:presLayoutVars>
      </dgm:prSet>
      <dgm:spPr/>
    </dgm:pt>
    <dgm:pt modelId="{D9AFE8E1-7B4C-44BA-947E-5ECD6BBEA205}" type="pres">
      <dgm:prSet presAssocID="{5648FBEC-62C5-4F1C-B6B7-244602C3DD12}" presName="FourNodes_1_text" presStyleLbl="node1" presStyleIdx="3" presStyleCnt="4">
        <dgm:presLayoutVars>
          <dgm:bulletEnabled val="1"/>
        </dgm:presLayoutVars>
      </dgm:prSet>
      <dgm:spPr/>
    </dgm:pt>
    <dgm:pt modelId="{83EF74D9-EA48-4067-91E2-122CA556627C}" type="pres">
      <dgm:prSet presAssocID="{5648FBEC-62C5-4F1C-B6B7-244602C3DD12}" presName="FourNodes_2_text" presStyleLbl="node1" presStyleIdx="3" presStyleCnt="4">
        <dgm:presLayoutVars>
          <dgm:bulletEnabled val="1"/>
        </dgm:presLayoutVars>
      </dgm:prSet>
      <dgm:spPr/>
    </dgm:pt>
    <dgm:pt modelId="{AF02C382-3B42-4DD9-ADB1-BE40CB9B0602}" type="pres">
      <dgm:prSet presAssocID="{5648FBEC-62C5-4F1C-B6B7-244602C3DD12}" presName="FourNodes_3_text" presStyleLbl="node1" presStyleIdx="3" presStyleCnt="4">
        <dgm:presLayoutVars>
          <dgm:bulletEnabled val="1"/>
        </dgm:presLayoutVars>
      </dgm:prSet>
      <dgm:spPr/>
    </dgm:pt>
    <dgm:pt modelId="{540643AF-B3D1-4E51-A4E3-4FE5ECCDD8CC}" type="pres">
      <dgm:prSet presAssocID="{5648FBEC-62C5-4F1C-B6B7-244602C3DD12}" presName="FourNodes_4_text" presStyleLbl="node1" presStyleIdx="3" presStyleCnt="4">
        <dgm:presLayoutVars>
          <dgm:bulletEnabled val="1"/>
        </dgm:presLayoutVars>
      </dgm:prSet>
      <dgm:spPr/>
    </dgm:pt>
  </dgm:ptLst>
  <dgm:cxnLst>
    <dgm:cxn modelId="{A843BE00-CCD7-4109-BD63-9030969AE7C6}" srcId="{5648FBEC-62C5-4F1C-B6B7-244602C3DD12}" destId="{35D46D6D-5DA0-456A-8D29-1A4A201EA29F}" srcOrd="3" destOrd="0" parTransId="{1E9E6324-FA46-4668-AB89-C977DB32EDB1}" sibTransId="{FB055248-B991-4E3C-9BB2-AE77984C28CD}"/>
    <dgm:cxn modelId="{2A02F003-958C-48A1-B4B3-BC36E2FBC3A5}" type="presOf" srcId="{A09495E4-D18D-4447-8DFA-DEDB89BE3BB6}" destId="{C010F5ED-BF3A-454E-BE64-94B9C87C1F01}" srcOrd="0" destOrd="0" presId="urn:microsoft.com/office/officeart/2005/8/layout/vProcess5"/>
    <dgm:cxn modelId="{9400052B-1023-4D38-9078-4DE8A22C63BB}" type="presOf" srcId="{35D46D6D-5DA0-456A-8D29-1A4A201EA29F}" destId="{540643AF-B3D1-4E51-A4E3-4FE5ECCDD8CC}" srcOrd="1" destOrd="0" presId="urn:microsoft.com/office/officeart/2005/8/layout/vProcess5"/>
    <dgm:cxn modelId="{2FABEF41-CC5F-43E4-B52D-9FB1A7DBEEA2}" type="presOf" srcId="{2333F03C-F553-48C4-B19B-9785B7BCB0C7}" destId="{21EB3EB1-38F2-4D16-BDD7-068071A05320}" srcOrd="0" destOrd="0" presId="urn:microsoft.com/office/officeart/2005/8/layout/vProcess5"/>
    <dgm:cxn modelId="{9DB53763-492E-4420-9393-0974BF33F91E}" type="presOf" srcId="{0CC4BD49-06A6-4758-96FA-1B3B5D1D2BA2}" destId="{AF02C382-3B42-4DD9-ADB1-BE40CB9B0602}" srcOrd="1" destOrd="0" presId="urn:microsoft.com/office/officeart/2005/8/layout/vProcess5"/>
    <dgm:cxn modelId="{E3465944-C50B-4DAD-B72E-6D43B7EEFE4B}" type="presOf" srcId="{8BACBFDD-BADB-450C-8686-D75D38F44301}" destId="{D9AFE8E1-7B4C-44BA-947E-5ECD6BBEA205}" srcOrd="1" destOrd="0" presId="urn:microsoft.com/office/officeart/2005/8/layout/vProcess5"/>
    <dgm:cxn modelId="{3ADCB768-E968-46E4-BB37-A29581BE1EF3}" type="presOf" srcId="{EA3D5056-DBDB-4C8A-B547-4B32E8577F00}" destId="{7CE887CD-67FA-4332-A1F5-D5E1732661D6}" srcOrd="0" destOrd="0" presId="urn:microsoft.com/office/officeart/2005/8/layout/vProcess5"/>
    <dgm:cxn modelId="{2738CC53-F6EA-45E6-A191-9D4066083960}" srcId="{5648FBEC-62C5-4F1C-B6B7-244602C3DD12}" destId="{8BACBFDD-BADB-450C-8686-D75D38F44301}" srcOrd="0" destOrd="0" parTransId="{A2BBD81D-EEA8-421F-9647-75EA19E8B3CA}" sibTransId="{A09495E4-D18D-4447-8DFA-DEDB89BE3BB6}"/>
    <dgm:cxn modelId="{7C358990-C4A0-4ACC-AAF5-C1521FD3E3D1}" type="presOf" srcId="{8BACBFDD-BADB-450C-8686-D75D38F44301}" destId="{FF08A666-8E1E-4AE4-A427-B51180A7F9C2}" srcOrd="0" destOrd="0" presId="urn:microsoft.com/office/officeart/2005/8/layout/vProcess5"/>
    <dgm:cxn modelId="{C8B89991-FB18-4BB7-A004-2F1145502B45}" type="presOf" srcId="{0CC4BD49-06A6-4758-96FA-1B3B5D1D2BA2}" destId="{EAE88455-1B57-4631-B039-4BD0CD5BAD08}" srcOrd="0" destOrd="0" presId="urn:microsoft.com/office/officeart/2005/8/layout/vProcess5"/>
    <dgm:cxn modelId="{185A6F96-1D7B-4288-B50D-E7083A852BF5}" type="presOf" srcId="{35D46D6D-5DA0-456A-8D29-1A4A201EA29F}" destId="{7847F391-CFAE-48A0-AE57-8ACD3B2CDC92}" srcOrd="0" destOrd="0" presId="urn:microsoft.com/office/officeart/2005/8/layout/vProcess5"/>
    <dgm:cxn modelId="{6C5AEDB0-04AC-4D4D-A5E7-6D88B18879C0}" type="presOf" srcId="{342877FB-6D86-4B53-99A7-D667B82A7088}" destId="{83EF74D9-EA48-4067-91E2-122CA556627C}" srcOrd="1" destOrd="0" presId="urn:microsoft.com/office/officeart/2005/8/layout/vProcess5"/>
    <dgm:cxn modelId="{0C94DFBE-4BC2-4603-AA7F-EA86512DFBFB}" srcId="{5648FBEC-62C5-4F1C-B6B7-244602C3DD12}" destId="{342877FB-6D86-4B53-99A7-D667B82A7088}" srcOrd="1" destOrd="0" parTransId="{C914A96D-BAEC-4E7A-9D46-12EC981D3122}" sibTransId="{2333F03C-F553-48C4-B19B-9785B7BCB0C7}"/>
    <dgm:cxn modelId="{52B2BDC2-B7E7-4693-A68E-DD42B96844F2}" type="presOf" srcId="{342877FB-6D86-4B53-99A7-D667B82A7088}" destId="{0B83D05D-B981-4B08-938E-19A86AF36E50}" srcOrd="0" destOrd="0" presId="urn:microsoft.com/office/officeart/2005/8/layout/vProcess5"/>
    <dgm:cxn modelId="{2149F7D4-878F-491E-8B3A-D1C17758E27E}" srcId="{5648FBEC-62C5-4F1C-B6B7-244602C3DD12}" destId="{0CC4BD49-06A6-4758-96FA-1B3B5D1D2BA2}" srcOrd="2" destOrd="0" parTransId="{C7769844-D6B2-4BC1-A395-687588206D63}" sibTransId="{EA3D5056-DBDB-4C8A-B547-4B32E8577F00}"/>
    <dgm:cxn modelId="{15A953E7-4739-4664-8E90-F58A7D307AE6}" type="presOf" srcId="{5648FBEC-62C5-4F1C-B6B7-244602C3DD12}" destId="{2F2237CF-BA26-4185-A92B-C97E46244D51}" srcOrd="0" destOrd="0" presId="urn:microsoft.com/office/officeart/2005/8/layout/vProcess5"/>
    <dgm:cxn modelId="{38CF7230-8EB3-4FA9-914C-624A795C0F99}" type="presParOf" srcId="{2F2237CF-BA26-4185-A92B-C97E46244D51}" destId="{B5B22884-2B2F-42EF-9481-00EBDB8A60B9}" srcOrd="0" destOrd="0" presId="urn:microsoft.com/office/officeart/2005/8/layout/vProcess5"/>
    <dgm:cxn modelId="{1D5F3C79-0A52-4E61-9C93-7507F5742B8D}" type="presParOf" srcId="{2F2237CF-BA26-4185-A92B-C97E46244D51}" destId="{FF08A666-8E1E-4AE4-A427-B51180A7F9C2}" srcOrd="1" destOrd="0" presId="urn:microsoft.com/office/officeart/2005/8/layout/vProcess5"/>
    <dgm:cxn modelId="{132DEEC9-A3AB-4B43-9833-A7D6C72D6D2F}" type="presParOf" srcId="{2F2237CF-BA26-4185-A92B-C97E46244D51}" destId="{0B83D05D-B981-4B08-938E-19A86AF36E50}" srcOrd="2" destOrd="0" presId="urn:microsoft.com/office/officeart/2005/8/layout/vProcess5"/>
    <dgm:cxn modelId="{FB2A3605-11F3-4EE5-AA02-5975710CEA8D}" type="presParOf" srcId="{2F2237CF-BA26-4185-A92B-C97E46244D51}" destId="{EAE88455-1B57-4631-B039-4BD0CD5BAD08}" srcOrd="3" destOrd="0" presId="urn:microsoft.com/office/officeart/2005/8/layout/vProcess5"/>
    <dgm:cxn modelId="{FA8A5D8C-9F17-48FB-8CEB-D193ECDB31A8}" type="presParOf" srcId="{2F2237CF-BA26-4185-A92B-C97E46244D51}" destId="{7847F391-CFAE-48A0-AE57-8ACD3B2CDC92}" srcOrd="4" destOrd="0" presId="urn:microsoft.com/office/officeart/2005/8/layout/vProcess5"/>
    <dgm:cxn modelId="{DA8B70FF-E7A0-430B-ADB3-A1EA5C2FD8F9}" type="presParOf" srcId="{2F2237CF-BA26-4185-A92B-C97E46244D51}" destId="{C010F5ED-BF3A-454E-BE64-94B9C87C1F01}" srcOrd="5" destOrd="0" presId="urn:microsoft.com/office/officeart/2005/8/layout/vProcess5"/>
    <dgm:cxn modelId="{04E0CDE6-14C6-4D88-B4AB-B9487CEDA82C}" type="presParOf" srcId="{2F2237CF-BA26-4185-A92B-C97E46244D51}" destId="{21EB3EB1-38F2-4D16-BDD7-068071A05320}" srcOrd="6" destOrd="0" presId="urn:microsoft.com/office/officeart/2005/8/layout/vProcess5"/>
    <dgm:cxn modelId="{EE349FF8-635E-4A2C-ACE8-B23822B0D0AD}" type="presParOf" srcId="{2F2237CF-BA26-4185-A92B-C97E46244D51}" destId="{7CE887CD-67FA-4332-A1F5-D5E1732661D6}" srcOrd="7" destOrd="0" presId="urn:microsoft.com/office/officeart/2005/8/layout/vProcess5"/>
    <dgm:cxn modelId="{B08E0788-9827-4E8C-861A-0D0B58F9B34B}" type="presParOf" srcId="{2F2237CF-BA26-4185-A92B-C97E46244D51}" destId="{D9AFE8E1-7B4C-44BA-947E-5ECD6BBEA205}" srcOrd="8" destOrd="0" presId="urn:microsoft.com/office/officeart/2005/8/layout/vProcess5"/>
    <dgm:cxn modelId="{C60B5A8B-0C1E-498C-B4D3-2378E52FCD5F}" type="presParOf" srcId="{2F2237CF-BA26-4185-A92B-C97E46244D51}" destId="{83EF74D9-EA48-4067-91E2-122CA556627C}" srcOrd="9" destOrd="0" presId="urn:microsoft.com/office/officeart/2005/8/layout/vProcess5"/>
    <dgm:cxn modelId="{E957F462-E5B4-40D9-9AD5-4F53F251D5DA}" type="presParOf" srcId="{2F2237CF-BA26-4185-A92B-C97E46244D51}" destId="{AF02C382-3B42-4DD9-ADB1-BE40CB9B0602}" srcOrd="10" destOrd="0" presId="urn:microsoft.com/office/officeart/2005/8/layout/vProcess5"/>
    <dgm:cxn modelId="{50D033FE-ABD8-40A2-90DB-77830766DA8F}" type="presParOf" srcId="{2F2237CF-BA26-4185-A92B-C97E46244D51}" destId="{540643AF-B3D1-4E51-A4E3-4FE5ECCDD8CC}"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FF2134-7E94-4886-A383-C883AC57C141}"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1A005933-45ED-45C0-87D7-FFD2B49745D9}">
      <dgm:prSet/>
      <dgm:spPr/>
      <dgm:t>
        <a:bodyPr/>
        <a:lstStyle/>
        <a:p>
          <a:pPr rtl="0"/>
          <a:r>
            <a:rPr lang="en-US" b="1" dirty="0">
              <a:latin typeface="Arial" panose="020B0604020202020204" pitchFamily="34" charset="0"/>
              <a:cs typeface="Arial" panose="020B0604020202020204" pitchFamily="34" charset="0"/>
            </a:rPr>
            <a:t>Understanding Communication Styles</a:t>
          </a:r>
          <a:endParaRPr lang="en-US" dirty="0">
            <a:latin typeface="Arial" panose="020B0604020202020204" pitchFamily="34" charset="0"/>
            <a:cs typeface="Arial" panose="020B0604020202020204" pitchFamily="34" charset="0"/>
          </a:endParaRPr>
        </a:p>
      </dgm:t>
    </dgm:pt>
    <dgm:pt modelId="{98FD9CA6-4B69-40DE-9FE8-611F73E8EA28}" type="parTrans" cxnId="{48B4DB70-0000-471C-B186-3726397BEC77}">
      <dgm:prSet/>
      <dgm:spPr/>
      <dgm:t>
        <a:bodyPr/>
        <a:lstStyle/>
        <a:p>
          <a:endParaRPr lang="en-US"/>
        </a:p>
      </dgm:t>
    </dgm:pt>
    <dgm:pt modelId="{AEE1ABCB-886B-45E4-AA87-4B4EC74131ED}" type="sibTrans" cxnId="{48B4DB70-0000-471C-B186-3726397BEC77}">
      <dgm:prSet/>
      <dgm:spPr/>
      <dgm:t>
        <a:bodyPr/>
        <a:lstStyle/>
        <a:p>
          <a:endParaRPr lang="en-US"/>
        </a:p>
      </dgm:t>
    </dgm:pt>
    <dgm:pt modelId="{7DD4C917-DB2A-4F40-8AB3-E9876E344BA0}">
      <dgm:prSet/>
      <dgm:spPr/>
      <dgm:t>
        <a:bodyPr/>
        <a:lstStyle/>
        <a:p>
          <a:pPr rtl="0"/>
          <a:r>
            <a:rPr lang="en-US" b="1">
              <a:latin typeface="Arial" panose="020B0604020202020204" pitchFamily="34" charset="0"/>
              <a:cs typeface="Arial" panose="020B0604020202020204" pitchFamily="34" charset="0"/>
            </a:rPr>
            <a:t>Flexibility &amp; Adaptability</a:t>
          </a:r>
          <a:endParaRPr lang="en-US">
            <a:latin typeface="Arial" panose="020B0604020202020204" pitchFamily="34" charset="0"/>
            <a:cs typeface="Arial" panose="020B0604020202020204" pitchFamily="34" charset="0"/>
          </a:endParaRPr>
        </a:p>
      </dgm:t>
    </dgm:pt>
    <dgm:pt modelId="{3D5A192E-3A74-43DB-8B47-C4476BD31756}" type="parTrans" cxnId="{94C3507E-5D90-4866-A862-6BB32EEAC320}">
      <dgm:prSet/>
      <dgm:spPr/>
      <dgm:t>
        <a:bodyPr/>
        <a:lstStyle/>
        <a:p>
          <a:endParaRPr lang="en-US"/>
        </a:p>
      </dgm:t>
    </dgm:pt>
    <dgm:pt modelId="{65BD5020-B7AD-4631-A02C-27BB41E802F9}" type="sibTrans" cxnId="{94C3507E-5D90-4866-A862-6BB32EEAC320}">
      <dgm:prSet/>
      <dgm:spPr/>
      <dgm:t>
        <a:bodyPr/>
        <a:lstStyle/>
        <a:p>
          <a:endParaRPr lang="en-US"/>
        </a:p>
      </dgm:t>
    </dgm:pt>
    <dgm:pt modelId="{8DDC6DC5-A2C3-4B0A-9144-085D5C9B765A}">
      <dgm:prSet/>
      <dgm:spPr/>
      <dgm:t>
        <a:bodyPr/>
        <a:lstStyle/>
        <a:p>
          <a:pPr rtl="0"/>
          <a:r>
            <a:rPr lang="en-US" b="1">
              <a:latin typeface="Arial" panose="020B0604020202020204" pitchFamily="34" charset="0"/>
              <a:cs typeface="Arial" panose="020B0604020202020204" pitchFamily="34" charset="0"/>
            </a:rPr>
            <a:t>Building Trust &amp; Relationship</a:t>
          </a:r>
          <a:endParaRPr lang="en-US">
            <a:latin typeface="Arial" panose="020B0604020202020204" pitchFamily="34" charset="0"/>
            <a:cs typeface="Arial" panose="020B0604020202020204" pitchFamily="34" charset="0"/>
          </a:endParaRPr>
        </a:p>
      </dgm:t>
    </dgm:pt>
    <dgm:pt modelId="{2C6B31FD-9492-4386-BE26-B0A5A1D1CBCD}" type="sibTrans" cxnId="{0D1388B2-22D0-4E5A-B585-E5583B6F531B}">
      <dgm:prSet/>
      <dgm:spPr/>
      <dgm:t>
        <a:bodyPr/>
        <a:lstStyle/>
        <a:p>
          <a:endParaRPr lang="en-US"/>
        </a:p>
      </dgm:t>
    </dgm:pt>
    <dgm:pt modelId="{88C6CCFA-4851-4D74-8799-C40471F68E2B}" type="parTrans" cxnId="{0D1388B2-22D0-4E5A-B585-E5583B6F531B}">
      <dgm:prSet/>
      <dgm:spPr/>
      <dgm:t>
        <a:bodyPr/>
        <a:lstStyle/>
        <a:p>
          <a:endParaRPr lang="en-US"/>
        </a:p>
      </dgm:t>
    </dgm:pt>
    <dgm:pt modelId="{FA2705CB-1073-43BD-8340-E7E6ED73566B}" type="pres">
      <dgm:prSet presAssocID="{DCFF2134-7E94-4886-A383-C883AC57C141}" presName="hierChild1" presStyleCnt="0">
        <dgm:presLayoutVars>
          <dgm:chPref val="1"/>
          <dgm:dir/>
          <dgm:animOne val="branch"/>
          <dgm:animLvl val="lvl"/>
          <dgm:resizeHandles/>
        </dgm:presLayoutVars>
      </dgm:prSet>
      <dgm:spPr/>
    </dgm:pt>
    <dgm:pt modelId="{94D7F2BB-B698-45C5-9463-DC6982E570AE}" type="pres">
      <dgm:prSet presAssocID="{1A005933-45ED-45C0-87D7-FFD2B49745D9}" presName="hierRoot1" presStyleCnt="0"/>
      <dgm:spPr/>
    </dgm:pt>
    <dgm:pt modelId="{C3B3AB20-6CC1-4CF3-8E87-0F605E8F7134}" type="pres">
      <dgm:prSet presAssocID="{1A005933-45ED-45C0-87D7-FFD2B49745D9}" presName="composite" presStyleCnt="0"/>
      <dgm:spPr/>
    </dgm:pt>
    <dgm:pt modelId="{9F75B499-7986-4420-B9CF-1F3DC5460747}" type="pres">
      <dgm:prSet presAssocID="{1A005933-45ED-45C0-87D7-FFD2B49745D9}" presName="background" presStyleLbl="node0" presStyleIdx="0" presStyleCnt="3"/>
      <dgm:spPr/>
    </dgm:pt>
    <dgm:pt modelId="{7D1EC0CC-049E-470E-A207-657FBBA4333E}" type="pres">
      <dgm:prSet presAssocID="{1A005933-45ED-45C0-87D7-FFD2B49745D9}" presName="text" presStyleLbl="fgAcc0" presStyleIdx="0" presStyleCnt="3" custScaleX="87287" custScaleY="82581">
        <dgm:presLayoutVars>
          <dgm:chPref val="3"/>
        </dgm:presLayoutVars>
      </dgm:prSet>
      <dgm:spPr/>
    </dgm:pt>
    <dgm:pt modelId="{480882B1-4701-4282-ADBF-497E31CF3893}" type="pres">
      <dgm:prSet presAssocID="{1A005933-45ED-45C0-87D7-FFD2B49745D9}" presName="hierChild2" presStyleCnt="0"/>
      <dgm:spPr/>
    </dgm:pt>
    <dgm:pt modelId="{C7B27553-B988-4D5B-9198-0C234D72B937}" type="pres">
      <dgm:prSet presAssocID="{8DDC6DC5-A2C3-4B0A-9144-085D5C9B765A}" presName="hierRoot1" presStyleCnt="0"/>
      <dgm:spPr/>
    </dgm:pt>
    <dgm:pt modelId="{37EF1DD8-9810-497F-8B84-848AD51A7224}" type="pres">
      <dgm:prSet presAssocID="{8DDC6DC5-A2C3-4B0A-9144-085D5C9B765A}" presName="composite" presStyleCnt="0"/>
      <dgm:spPr/>
    </dgm:pt>
    <dgm:pt modelId="{269A2545-20E3-426C-90A4-DA42AB1CC65E}" type="pres">
      <dgm:prSet presAssocID="{8DDC6DC5-A2C3-4B0A-9144-085D5C9B765A}" presName="background" presStyleLbl="node0" presStyleIdx="1" presStyleCnt="3"/>
      <dgm:spPr/>
    </dgm:pt>
    <dgm:pt modelId="{D97D1858-B43D-40F4-B609-1B375F1A8DA4}" type="pres">
      <dgm:prSet presAssocID="{8DDC6DC5-A2C3-4B0A-9144-085D5C9B765A}" presName="text" presStyleLbl="fgAcc0" presStyleIdx="1" presStyleCnt="3" custScaleX="92362" custScaleY="79943">
        <dgm:presLayoutVars>
          <dgm:chPref val="3"/>
        </dgm:presLayoutVars>
      </dgm:prSet>
      <dgm:spPr/>
    </dgm:pt>
    <dgm:pt modelId="{1D69FAD6-A067-4128-9269-F12544DFB2AE}" type="pres">
      <dgm:prSet presAssocID="{8DDC6DC5-A2C3-4B0A-9144-085D5C9B765A}" presName="hierChild2" presStyleCnt="0"/>
      <dgm:spPr/>
    </dgm:pt>
    <dgm:pt modelId="{27B92CEF-DAE8-4821-BB65-F0B667A7598D}" type="pres">
      <dgm:prSet presAssocID="{7DD4C917-DB2A-4F40-8AB3-E9876E344BA0}" presName="hierRoot1" presStyleCnt="0"/>
      <dgm:spPr/>
    </dgm:pt>
    <dgm:pt modelId="{7896170B-916C-4E25-A716-6C47E24698E4}" type="pres">
      <dgm:prSet presAssocID="{7DD4C917-DB2A-4F40-8AB3-E9876E344BA0}" presName="composite" presStyleCnt="0"/>
      <dgm:spPr/>
    </dgm:pt>
    <dgm:pt modelId="{418A3BAB-B29E-474C-8C03-D3D957F785C3}" type="pres">
      <dgm:prSet presAssocID="{7DD4C917-DB2A-4F40-8AB3-E9876E344BA0}" presName="background" presStyleLbl="node0" presStyleIdx="2" presStyleCnt="3"/>
      <dgm:spPr/>
    </dgm:pt>
    <dgm:pt modelId="{10A282C8-247B-4BB9-A2C0-5783337E7410}" type="pres">
      <dgm:prSet presAssocID="{7DD4C917-DB2A-4F40-8AB3-E9876E344BA0}" presName="text" presStyleLbl="fgAcc0" presStyleIdx="2" presStyleCnt="3" custScaleX="100423" custScaleY="84313">
        <dgm:presLayoutVars>
          <dgm:chPref val="3"/>
        </dgm:presLayoutVars>
      </dgm:prSet>
      <dgm:spPr/>
    </dgm:pt>
    <dgm:pt modelId="{6B7C6F7E-568C-41AE-8BDE-7E51AD1899F0}" type="pres">
      <dgm:prSet presAssocID="{7DD4C917-DB2A-4F40-8AB3-E9876E344BA0}" presName="hierChild2" presStyleCnt="0"/>
      <dgm:spPr/>
    </dgm:pt>
  </dgm:ptLst>
  <dgm:cxnLst>
    <dgm:cxn modelId="{B642E449-C3F8-45D0-93E9-926001ACB73C}" type="presOf" srcId="{1A005933-45ED-45C0-87D7-FFD2B49745D9}" destId="{7D1EC0CC-049E-470E-A207-657FBBA4333E}" srcOrd="0" destOrd="0" presId="urn:microsoft.com/office/officeart/2005/8/layout/hierarchy1"/>
    <dgm:cxn modelId="{48B4DB70-0000-471C-B186-3726397BEC77}" srcId="{DCFF2134-7E94-4886-A383-C883AC57C141}" destId="{1A005933-45ED-45C0-87D7-FFD2B49745D9}" srcOrd="0" destOrd="0" parTransId="{98FD9CA6-4B69-40DE-9FE8-611F73E8EA28}" sibTransId="{AEE1ABCB-886B-45E4-AA87-4B4EC74131ED}"/>
    <dgm:cxn modelId="{94C3507E-5D90-4866-A862-6BB32EEAC320}" srcId="{DCFF2134-7E94-4886-A383-C883AC57C141}" destId="{7DD4C917-DB2A-4F40-8AB3-E9876E344BA0}" srcOrd="2" destOrd="0" parTransId="{3D5A192E-3A74-43DB-8B47-C4476BD31756}" sibTransId="{65BD5020-B7AD-4631-A02C-27BB41E802F9}"/>
    <dgm:cxn modelId="{ADEF529C-5DF4-45AA-9901-BCDA6648EE00}" type="presOf" srcId="{7DD4C917-DB2A-4F40-8AB3-E9876E344BA0}" destId="{10A282C8-247B-4BB9-A2C0-5783337E7410}" srcOrd="0" destOrd="0" presId="urn:microsoft.com/office/officeart/2005/8/layout/hierarchy1"/>
    <dgm:cxn modelId="{2623FBA5-724A-4DDB-B82D-AA9024B081D1}" type="presOf" srcId="{DCFF2134-7E94-4886-A383-C883AC57C141}" destId="{FA2705CB-1073-43BD-8340-E7E6ED73566B}" srcOrd="0" destOrd="0" presId="urn:microsoft.com/office/officeart/2005/8/layout/hierarchy1"/>
    <dgm:cxn modelId="{0D1388B2-22D0-4E5A-B585-E5583B6F531B}" srcId="{DCFF2134-7E94-4886-A383-C883AC57C141}" destId="{8DDC6DC5-A2C3-4B0A-9144-085D5C9B765A}" srcOrd="1" destOrd="0" parTransId="{88C6CCFA-4851-4D74-8799-C40471F68E2B}" sibTransId="{2C6B31FD-9492-4386-BE26-B0A5A1D1CBCD}"/>
    <dgm:cxn modelId="{5AECDBDE-7D98-4452-A392-856318095AF2}" type="presOf" srcId="{8DDC6DC5-A2C3-4B0A-9144-085D5C9B765A}" destId="{D97D1858-B43D-40F4-B609-1B375F1A8DA4}" srcOrd="0" destOrd="0" presId="urn:microsoft.com/office/officeart/2005/8/layout/hierarchy1"/>
    <dgm:cxn modelId="{005AD3FB-5D3C-4458-84CF-CB7CBB4462CB}" type="presParOf" srcId="{FA2705CB-1073-43BD-8340-E7E6ED73566B}" destId="{94D7F2BB-B698-45C5-9463-DC6982E570AE}" srcOrd="0" destOrd="0" presId="urn:microsoft.com/office/officeart/2005/8/layout/hierarchy1"/>
    <dgm:cxn modelId="{76B5442B-05EC-42C3-94BC-D0CE489101B7}" type="presParOf" srcId="{94D7F2BB-B698-45C5-9463-DC6982E570AE}" destId="{C3B3AB20-6CC1-4CF3-8E87-0F605E8F7134}" srcOrd="0" destOrd="0" presId="urn:microsoft.com/office/officeart/2005/8/layout/hierarchy1"/>
    <dgm:cxn modelId="{8C4FCFE0-CEAD-42A7-95BE-5ECFD3FAD7B5}" type="presParOf" srcId="{C3B3AB20-6CC1-4CF3-8E87-0F605E8F7134}" destId="{9F75B499-7986-4420-B9CF-1F3DC5460747}" srcOrd="0" destOrd="0" presId="urn:microsoft.com/office/officeart/2005/8/layout/hierarchy1"/>
    <dgm:cxn modelId="{7D586D83-BC3A-47B6-89C5-1BA3E5F6EA75}" type="presParOf" srcId="{C3B3AB20-6CC1-4CF3-8E87-0F605E8F7134}" destId="{7D1EC0CC-049E-470E-A207-657FBBA4333E}" srcOrd="1" destOrd="0" presId="urn:microsoft.com/office/officeart/2005/8/layout/hierarchy1"/>
    <dgm:cxn modelId="{B8F48FE2-C238-458B-B58E-010D77229C9E}" type="presParOf" srcId="{94D7F2BB-B698-45C5-9463-DC6982E570AE}" destId="{480882B1-4701-4282-ADBF-497E31CF3893}" srcOrd="1" destOrd="0" presId="urn:microsoft.com/office/officeart/2005/8/layout/hierarchy1"/>
    <dgm:cxn modelId="{1B6452DD-C245-4896-8016-995BAB4ACAFE}" type="presParOf" srcId="{FA2705CB-1073-43BD-8340-E7E6ED73566B}" destId="{C7B27553-B988-4D5B-9198-0C234D72B937}" srcOrd="1" destOrd="0" presId="urn:microsoft.com/office/officeart/2005/8/layout/hierarchy1"/>
    <dgm:cxn modelId="{795C62BB-E791-4C67-AC70-D93EC9E4B969}" type="presParOf" srcId="{C7B27553-B988-4D5B-9198-0C234D72B937}" destId="{37EF1DD8-9810-497F-8B84-848AD51A7224}" srcOrd="0" destOrd="0" presId="urn:microsoft.com/office/officeart/2005/8/layout/hierarchy1"/>
    <dgm:cxn modelId="{87557FF2-137D-45D6-9EB7-D11FD2FF3BCA}" type="presParOf" srcId="{37EF1DD8-9810-497F-8B84-848AD51A7224}" destId="{269A2545-20E3-426C-90A4-DA42AB1CC65E}" srcOrd="0" destOrd="0" presId="urn:microsoft.com/office/officeart/2005/8/layout/hierarchy1"/>
    <dgm:cxn modelId="{D83D0A02-26E8-4D8C-AC20-C013BBFAA96B}" type="presParOf" srcId="{37EF1DD8-9810-497F-8B84-848AD51A7224}" destId="{D97D1858-B43D-40F4-B609-1B375F1A8DA4}" srcOrd="1" destOrd="0" presId="urn:microsoft.com/office/officeart/2005/8/layout/hierarchy1"/>
    <dgm:cxn modelId="{6B928DDE-41CA-4FCC-AE59-D91C4CAF0102}" type="presParOf" srcId="{C7B27553-B988-4D5B-9198-0C234D72B937}" destId="{1D69FAD6-A067-4128-9269-F12544DFB2AE}" srcOrd="1" destOrd="0" presId="urn:microsoft.com/office/officeart/2005/8/layout/hierarchy1"/>
    <dgm:cxn modelId="{EA5B99A3-99A3-42D2-95E6-A6C62B2A2F1C}" type="presParOf" srcId="{FA2705CB-1073-43BD-8340-E7E6ED73566B}" destId="{27B92CEF-DAE8-4821-BB65-F0B667A7598D}" srcOrd="2" destOrd="0" presId="urn:microsoft.com/office/officeart/2005/8/layout/hierarchy1"/>
    <dgm:cxn modelId="{D597AE64-D11E-4F61-B448-5A9E4B24627C}" type="presParOf" srcId="{27B92CEF-DAE8-4821-BB65-F0B667A7598D}" destId="{7896170B-916C-4E25-A716-6C47E24698E4}" srcOrd="0" destOrd="0" presId="urn:microsoft.com/office/officeart/2005/8/layout/hierarchy1"/>
    <dgm:cxn modelId="{36E1163F-9A14-45E2-8CBE-8AEDE4B67205}" type="presParOf" srcId="{7896170B-916C-4E25-A716-6C47E24698E4}" destId="{418A3BAB-B29E-474C-8C03-D3D957F785C3}" srcOrd="0" destOrd="0" presId="urn:microsoft.com/office/officeart/2005/8/layout/hierarchy1"/>
    <dgm:cxn modelId="{2118F83A-A3AF-4E98-8108-536B1D4F6CC6}" type="presParOf" srcId="{7896170B-916C-4E25-A716-6C47E24698E4}" destId="{10A282C8-247B-4BB9-A2C0-5783337E7410}" srcOrd="1" destOrd="0" presId="urn:microsoft.com/office/officeart/2005/8/layout/hierarchy1"/>
    <dgm:cxn modelId="{D0C9CC5B-BB86-4C2B-8F08-E058D1D9848E}" type="presParOf" srcId="{27B92CEF-DAE8-4821-BB65-F0B667A7598D}" destId="{6B7C6F7E-568C-41AE-8BDE-7E51AD1899F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72386-6DD3-4ABC-BA86-12F87FA460DD}">
      <dsp:nvSpPr>
        <dsp:cNvPr id="0" name=""/>
        <dsp:cNvSpPr/>
      </dsp:nvSpPr>
      <dsp:spPr>
        <a:xfrm>
          <a:off x="101699" y="886088"/>
          <a:ext cx="985245" cy="985245"/>
        </a:xfrm>
        <a:prstGeom prst="ellipse">
          <a:avLst/>
        </a:prstGeom>
        <a:solidFill>
          <a:srgbClr val="C00000"/>
        </a:solidFill>
        <a:ln>
          <a:noFill/>
        </a:ln>
        <a:effectLst/>
      </dsp:spPr>
      <dsp:style>
        <a:lnRef idx="0">
          <a:scrgbClr r="0" g="0" b="0"/>
        </a:lnRef>
        <a:fillRef idx="1">
          <a:scrgbClr r="0" g="0" b="0"/>
        </a:fillRef>
        <a:effectRef idx="0">
          <a:scrgbClr r="0" g="0" b="0"/>
        </a:effectRef>
        <a:fontRef idx="minor"/>
      </dsp:style>
    </dsp:sp>
    <dsp:sp modelId="{A943BD7A-065D-4FD7-9153-A49E0FC60978}">
      <dsp:nvSpPr>
        <dsp:cNvPr id="0" name=""/>
        <dsp:cNvSpPr/>
      </dsp:nvSpPr>
      <dsp:spPr>
        <a:xfrm>
          <a:off x="308596" y="1055678"/>
          <a:ext cx="571442" cy="5714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EB2AB3-EBCF-4859-BF42-CFC5F29A52F2}">
      <dsp:nvSpPr>
        <dsp:cNvPr id="0" name=""/>
        <dsp:cNvSpPr/>
      </dsp:nvSpPr>
      <dsp:spPr>
        <a:xfrm>
          <a:off x="1317228" y="886088"/>
          <a:ext cx="2322365" cy="9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b="1" kern="1200" dirty="0">
              <a:solidFill>
                <a:schemeClr val="tx1"/>
              </a:solidFill>
              <a:latin typeface="Arial" panose="020B0604020202020204" pitchFamily="34" charset="0"/>
              <a:cs typeface="Arial" panose="020B0604020202020204" pitchFamily="34" charset="0"/>
            </a:rPr>
            <a:t>Values and Beliefs</a:t>
          </a:r>
          <a:endParaRPr lang="en-US" sz="1800" kern="1200" dirty="0">
            <a:solidFill>
              <a:schemeClr val="tx1"/>
            </a:solidFill>
            <a:latin typeface="Arial" panose="020B0604020202020204" pitchFamily="34" charset="0"/>
            <a:cs typeface="Arial" panose="020B0604020202020204" pitchFamily="34" charset="0"/>
          </a:endParaRPr>
        </a:p>
      </dsp:txBody>
      <dsp:txXfrm>
        <a:off x="1317228" y="886088"/>
        <a:ext cx="2322365" cy="985245"/>
      </dsp:txXfrm>
    </dsp:sp>
    <dsp:sp modelId="{128AB9B5-AD7F-42CE-AFEF-A9FCCB2D8BEA}">
      <dsp:nvSpPr>
        <dsp:cNvPr id="0" name=""/>
        <dsp:cNvSpPr/>
      </dsp:nvSpPr>
      <dsp:spPr>
        <a:xfrm>
          <a:off x="3999798" y="820559"/>
          <a:ext cx="985245" cy="985245"/>
        </a:xfrm>
        <a:prstGeom prst="ellipse">
          <a:avLst/>
        </a:prstGeom>
        <a:solidFill>
          <a:schemeClr val="accent1"/>
        </a:solidFill>
        <a:ln>
          <a:noFill/>
        </a:ln>
        <a:effectLst/>
      </dsp:spPr>
      <dsp:style>
        <a:lnRef idx="0">
          <a:scrgbClr r="0" g="0" b="0"/>
        </a:lnRef>
        <a:fillRef idx="1">
          <a:scrgbClr r="0" g="0" b="0"/>
        </a:fillRef>
        <a:effectRef idx="0">
          <a:scrgbClr r="0" g="0" b="0"/>
        </a:effectRef>
        <a:fontRef idx="minor"/>
      </dsp:style>
    </dsp:sp>
    <dsp:sp modelId="{BA0A13D8-E71A-4211-8F95-F7B4748AF895}">
      <dsp:nvSpPr>
        <dsp:cNvPr id="0" name=""/>
        <dsp:cNvSpPr/>
      </dsp:nvSpPr>
      <dsp:spPr>
        <a:xfrm>
          <a:off x="4206699" y="1027460"/>
          <a:ext cx="571442" cy="5714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3600D0-6CD0-4420-BE89-74849533A7CF}">
      <dsp:nvSpPr>
        <dsp:cNvPr id="0" name=""/>
        <dsp:cNvSpPr/>
      </dsp:nvSpPr>
      <dsp:spPr>
        <a:xfrm>
          <a:off x="5196168" y="820559"/>
          <a:ext cx="2322365" cy="9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b="1" kern="1200" dirty="0">
              <a:solidFill>
                <a:schemeClr val="tx1"/>
              </a:solidFill>
              <a:latin typeface="Arial" panose="020B0604020202020204" pitchFamily="34" charset="0"/>
              <a:cs typeface="Arial" panose="020B0604020202020204" pitchFamily="34" charset="0"/>
            </a:rPr>
            <a:t>Language</a:t>
          </a:r>
          <a:endParaRPr lang="en-US" sz="1800" kern="1200" dirty="0">
            <a:solidFill>
              <a:schemeClr val="tx1"/>
            </a:solidFill>
            <a:latin typeface="Arial" panose="020B0604020202020204" pitchFamily="34" charset="0"/>
            <a:cs typeface="Arial" panose="020B0604020202020204" pitchFamily="34" charset="0"/>
          </a:endParaRPr>
        </a:p>
      </dsp:txBody>
      <dsp:txXfrm>
        <a:off x="5196168" y="820559"/>
        <a:ext cx="2322365" cy="985245"/>
      </dsp:txXfrm>
    </dsp:sp>
    <dsp:sp modelId="{0B9A08EB-0F4A-4A21-8911-728C609BB434}">
      <dsp:nvSpPr>
        <dsp:cNvPr id="0" name=""/>
        <dsp:cNvSpPr/>
      </dsp:nvSpPr>
      <dsp:spPr>
        <a:xfrm>
          <a:off x="76408" y="2545532"/>
          <a:ext cx="985245" cy="985245"/>
        </a:xfrm>
        <a:prstGeom prst="ellipse">
          <a:avLst/>
        </a:prstGeom>
        <a:solidFill>
          <a:srgbClr val="00B050"/>
        </a:solidFill>
        <a:ln>
          <a:noFill/>
        </a:ln>
        <a:effectLst/>
      </dsp:spPr>
      <dsp:style>
        <a:lnRef idx="0">
          <a:scrgbClr r="0" g="0" b="0"/>
        </a:lnRef>
        <a:fillRef idx="1">
          <a:scrgbClr r="0" g="0" b="0"/>
        </a:fillRef>
        <a:effectRef idx="0">
          <a:scrgbClr r="0" g="0" b="0"/>
        </a:effectRef>
        <a:fontRef idx="minor"/>
      </dsp:style>
    </dsp:sp>
    <dsp:sp modelId="{2566EFFB-67F4-4BDF-8976-CB49DA928317}">
      <dsp:nvSpPr>
        <dsp:cNvPr id="0" name=""/>
        <dsp:cNvSpPr/>
      </dsp:nvSpPr>
      <dsp:spPr>
        <a:xfrm>
          <a:off x="283309" y="2752434"/>
          <a:ext cx="571442" cy="5714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9B5C6-2146-4C88-971B-C0C3E100451D}">
      <dsp:nvSpPr>
        <dsp:cNvPr id="0" name=""/>
        <dsp:cNvSpPr/>
      </dsp:nvSpPr>
      <dsp:spPr>
        <a:xfrm>
          <a:off x="1272778" y="2545532"/>
          <a:ext cx="2322365" cy="9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50000"/>
            </a:lnSpc>
            <a:spcBef>
              <a:spcPct val="0"/>
            </a:spcBef>
            <a:spcAft>
              <a:spcPct val="35000"/>
            </a:spcAft>
            <a:buNone/>
          </a:pPr>
          <a:r>
            <a:rPr lang="en-US" sz="1800" b="1" kern="1200" dirty="0">
              <a:solidFill>
                <a:schemeClr val="tx1"/>
              </a:solidFill>
              <a:latin typeface="Arial" panose="020B0604020202020204" pitchFamily="34" charset="0"/>
              <a:cs typeface="Arial" panose="020B0604020202020204" pitchFamily="34" charset="0"/>
            </a:rPr>
            <a:t>Rituals and Traditions</a:t>
          </a:r>
          <a:endParaRPr lang="en-US" sz="1800" kern="1200" dirty="0">
            <a:solidFill>
              <a:schemeClr val="tx1"/>
            </a:solidFill>
            <a:latin typeface="Arial" panose="020B0604020202020204" pitchFamily="34" charset="0"/>
            <a:cs typeface="Arial" panose="020B0604020202020204" pitchFamily="34" charset="0"/>
          </a:endParaRPr>
        </a:p>
      </dsp:txBody>
      <dsp:txXfrm>
        <a:off x="1272778" y="2545532"/>
        <a:ext cx="2322365" cy="985245"/>
      </dsp:txXfrm>
    </dsp:sp>
    <dsp:sp modelId="{1351824B-33AB-4C0E-87C2-D6F743DEBEC3}">
      <dsp:nvSpPr>
        <dsp:cNvPr id="0" name=""/>
        <dsp:cNvSpPr/>
      </dsp:nvSpPr>
      <dsp:spPr>
        <a:xfrm>
          <a:off x="3999798" y="2545532"/>
          <a:ext cx="985245" cy="985245"/>
        </a:xfrm>
        <a:prstGeom prst="ellipse">
          <a:avLst/>
        </a:prstGeom>
        <a:solidFill>
          <a:schemeClr val="accent4">
            <a:lumMod val="60000"/>
            <a:lumOff val="40000"/>
          </a:schemeClr>
        </a:solidFill>
        <a:ln>
          <a:noFill/>
        </a:ln>
        <a:effectLst/>
      </dsp:spPr>
      <dsp:style>
        <a:lnRef idx="0">
          <a:scrgbClr r="0" g="0" b="0"/>
        </a:lnRef>
        <a:fillRef idx="1">
          <a:scrgbClr r="0" g="0" b="0"/>
        </a:fillRef>
        <a:effectRef idx="0">
          <a:scrgbClr r="0" g="0" b="0"/>
        </a:effectRef>
        <a:fontRef idx="minor"/>
      </dsp:style>
    </dsp:sp>
    <dsp:sp modelId="{3E1BE713-8147-4E7B-AE83-5F3BD53C873E}">
      <dsp:nvSpPr>
        <dsp:cNvPr id="0" name=""/>
        <dsp:cNvSpPr/>
      </dsp:nvSpPr>
      <dsp:spPr>
        <a:xfrm>
          <a:off x="4206699" y="2752434"/>
          <a:ext cx="571442" cy="5714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8F284C-2DFC-4ED3-8713-1310E9BD9848}">
      <dsp:nvSpPr>
        <dsp:cNvPr id="0" name=""/>
        <dsp:cNvSpPr/>
      </dsp:nvSpPr>
      <dsp:spPr>
        <a:xfrm>
          <a:off x="5196168" y="2545532"/>
          <a:ext cx="2322365" cy="9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50000"/>
            </a:lnSpc>
            <a:spcBef>
              <a:spcPct val="0"/>
            </a:spcBef>
            <a:spcAft>
              <a:spcPct val="35000"/>
            </a:spcAft>
            <a:buNone/>
          </a:pPr>
          <a:r>
            <a:rPr lang="en-US" sz="1800" b="1" kern="1200" dirty="0">
              <a:solidFill>
                <a:schemeClr val="tx1"/>
              </a:solidFill>
              <a:latin typeface="Arial" panose="020B0604020202020204" pitchFamily="34" charset="0"/>
              <a:cs typeface="Arial" panose="020B0604020202020204" pitchFamily="34" charset="0"/>
            </a:rPr>
            <a:t>Customs and Manners</a:t>
          </a:r>
          <a:endParaRPr lang="en-US" sz="1800" kern="1200" dirty="0">
            <a:solidFill>
              <a:schemeClr val="tx1"/>
            </a:solidFill>
            <a:latin typeface="Arial" panose="020B0604020202020204" pitchFamily="34" charset="0"/>
            <a:cs typeface="Arial" panose="020B0604020202020204" pitchFamily="34" charset="0"/>
          </a:endParaRPr>
        </a:p>
      </dsp:txBody>
      <dsp:txXfrm>
        <a:off x="5196168" y="2545532"/>
        <a:ext cx="2322365" cy="985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7DACD-5E2C-4FD1-A2FC-EC2038017A09}">
      <dsp:nvSpPr>
        <dsp:cNvPr id="0" name=""/>
        <dsp:cNvSpPr/>
      </dsp:nvSpPr>
      <dsp:spPr>
        <a:xfrm>
          <a:off x="3361210" y="1055237"/>
          <a:ext cx="505744" cy="91440"/>
        </a:xfrm>
        <a:custGeom>
          <a:avLst/>
          <a:gdLst/>
          <a:ahLst/>
          <a:cxnLst/>
          <a:rect l="0" t="0" r="0" b="0"/>
          <a:pathLst>
            <a:path>
              <a:moveTo>
                <a:pt x="0" y="45720"/>
              </a:moveTo>
              <a:lnTo>
                <a:pt x="50574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3600674" y="1098273"/>
        <a:ext cx="26817" cy="5368"/>
      </dsp:txXfrm>
    </dsp:sp>
    <dsp:sp modelId="{6ACDE604-F5E5-4853-9321-1BD2D0524B23}">
      <dsp:nvSpPr>
        <dsp:cNvPr id="0" name=""/>
        <dsp:cNvSpPr/>
      </dsp:nvSpPr>
      <dsp:spPr>
        <a:xfrm>
          <a:off x="11350" y="271340"/>
          <a:ext cx="3351660" cy="16592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267" tIns="119943" rIns="114267" bIns="119943" numCol="1" spcCol="1270" anchor="ctr" anchorCtr="0">
          <a:noAutofit/>
        </a:bodyPr>
        <a:lstStyle/>
        <a:p>
          <a:pPr marL="0" lvl="0" indent="0" algn="ctr" defTabSz="711200" rtl="0">
            <a:lnSpc>
              <a:spcPct val="150000"/>
            </a:lnSpc>
            <a:spcBef>
              <a:spcPct val="0"/>
            </a:spcBef>
            <a:spcAft>
              <a:spcPct val="35000"/>
            </a:spcAft>
            <a:buNone/>
          </a:pPr>
          <a:r>
            <a:rPr lang="en-US" sz="1600" b="1" kern="1200" dirty="0">
              <a:solidFill>
                <a:schemeClr val="tx1"/>
              </a:solidFill>
              <a:latin typeface="Arial" panose="020B0604020202020204" pitchFamily="34" charset="0"/>
              <a:cs typeface="Arial" panose="020B0604020202020204" pitchFamily="34" charset="0"/>
            </a:rPr>
            <a:t>Power Distance Index – </a:t>
          </a:r>
          <a:r>
            <a:rPr lang="en-US" sz="1400" b="0" kern="1200" dirty="0">
              <a:solidFill>
                <a:schemeClr val="tx1"/>
              </a:solidFill>
              <a:latin typeface="Arial" panose="020B0604020202020204" pitchFamily="34" charset="0"/>
              <a:cs typeface="Arial" panose="020B0604020202020204" pitchFamily="34" charset="0"/>
            </a:rPr>
            <a:t>Considers the degree of power and inequality being accepted in a particular culture </a:t>
          </a:r>
        </a:p>
      </dsp:txBody>
      <dsp:txXfrm>
        <a:off x="11350" y="271340"/>
        <a:ext cx="3351660" cy="1659233"/>
      </dsp:txXfrm>
    </dsp:sp>
    <dsp:sp modelId="{AE3A6380-580B-4D86-A64D-036257DFDD61}">
      <dsp:nvSpPr>
        <dsp:cNvPr id="0" name=""/>
        <dsp:cNvSpPr/>
      </dsp:nvSpPr>
      <dsp:spPr>
        <a:xfrm>
          <a:off x="7508968" y="1055237"/>
          <a:ext cx="505744" cy="91440"/>
        </a:xfrm>
        <a:custGeom>
          <a:avLst/>
          <a:gdLst/>
          <a:ahLst/>
          <a:cxnLst/>
          <a:rect l="0" t="0" r="0" b="0"/>
          <a:pathLst>
            <a:path>
              <a:moveTo>
                <a:pt x="0" y="45720"/>
              </a:moveTo>
              <a:lnTo>
                <a:pt x="50574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7748432" y="1098273"/>
        <a:ext cx="26817" cy="5368"/>
      </dsp:txXfrm>
    </dsp:sp>
    <dsp:sp modelId="{3ED97F0B-F1BC-400D-952C-1BE2CFBC1162}">
      <dsp:nvSpPr>
        <dsp:cNvPr id="0" name=""/>
        <dsp:cNvSpPr/>
      </dsp:nvSpPr>
      <dsp:spPr>
        <a:xfrm>
          <a:off x="3899354" y="243322"/>
          <a:ext cx="3611414" cy="17152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267" tIns="119943" rIns="114267" bIns="119943" numCol="1" spcCol="1270" anchor="ctr" anchorCtr="0">
          <a:noAutofit/>
        </a:bodyPr>
        <a:lstStyle/>
        <a:p>
          <a:pPr marL="0" lvl="0" indent="0" algn="ctr" defTabSz="711200" rtl="0">
            <a:lnSpc>
              <a:spcPct val="150000"/>
            </a:lnSpc>
            <a:spcBef>
              <a:spcPct val="0"/>
            </a:spcBef>
            <a:spcAft>
              <a:spcPct val="35000"/>
            </a:spcAft>
            <a:buNone/>
          </a:pPr>
          <a:r>
            <a:rPr lang="en-US" sz="1600" b="1" kern="1200" dirty="0">
              <a:solidFill>
                <a:schemeClr val="tx1"/>
              </a:solidFill>
              <a:latin typeface="Arial" panose="020B0604020202020204" pitchFamily="34" charset="0"/>
              <a:cs typeface="Arial" panose="020B0604020202020204" pitchFamily="34" charset="0"/>
            </a:rPr>
            <a:t>Individualism vs. Collectivism – </a:t>
          </a:r>
          <a:r>
            <a:rPr lang="en-US" sz="1400" b="0" kern="1200" dirty="0">
              <a:solidFill>
                <a:schemeClr val="tx1"/>
              </a:solidFill>
              <a:latin typeface="Arial" panose="020B0604020202020204" pitchFamily="34" charset="0"/>
              <a:cs typeface="Arial" panose="020B0604020202020204" pitchFamily="34" charset="0"/>
            </a:rPr>
            <a:t>People self-identify as incorporated societies and allocate responsibilities to them based on their anticipated dependence on the organizations</a:t>
          </a:r>
        </a:p>
      </dsp:txBody>
      <dsp:txXfrm>
        <a:off x="3899354" y="243322"/>
        <a:ext cx="3611414" cy="1715270"/>
      </dsp:txXfrm>
    </dsp:sp>
    <dsp:sp modelId="{692430CA-9540-4D12-AAB0-B0BEA56C9461}">
      <dsp:nvSpPr>
        <dsp:cNvPr id="0" name=""/>
        <dsp:cNvSpPr/>
      </dsp:nvSpPr>
      <dsp:spPr>
        <a:xfrm>
          <a:off x="1731638" y="1944158"/>
          <a:ext cx="8099750" cy="551405"/>
        </a:xfrm>
        <a:custGeom>
          <a:avLst/>
          <a:gdLst/>
          <a:ahLst/>
          <a:cxnLst/>
          <a:rect l="0" t="0" r="0" b="0"/>
          <a:pathLst>
            <a:path>
              <a:moveTo>
                <a:pt x="8099750" y="0"/>
              </a:moveTo>
              <a:lnTo>
                <a:pt x="8099750" y="292802"/>
              </a:lnTo>
              <a:lnTo>
                <a:pt x="0" y="292802"/>
              </a:lnTo>
              <a:lnTo>
                <a:pt x="0" y="551405"/>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5578498" y="2217177"/>
        <a:ext cx="406031" cy="5368"/>
      </dsp:txXfrm>
    </dsp:sp>
    <dsp:sp modelId="{FAA3D318-1D45-43B1-A25A-3B873FA1F94E}">
      <dsp:nvSpPr>
        <dsp:cNvPr id="0" name=""/>
        <dsp:cNvSpPr/>
      </dsp:nvSpPr>
      <dsp:spPr>
        <a:xfrm>
          <a:off x="8047112" y="255957"/>
          <a:ext cx="3568553" cy="169000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267" tIns="119943" rIns="114267" bIns="119943" numCol="1" spcCol="1270" anchor="ctr" anchorCtr="0">
          <a:noAutofit/>
        </a:bodyPr>
        <a:lstStyle/>
        <a:p>
          <a:pPr marL="0" lvl="0" indent="0" algn="ctr" defTabSz="711200" rtl="0">
            <a:lnSpc>
              <a:spcPct val="150000"/>
            </a:lnSpc>
            <a:spcBef>
              <a:spcPct val="0"/>
            </a:spcBef>
            <a:spcAft>
              <a:spcPct val="35000"/>
            </a:spcAft>
            <a:buNone/>
          </a:pPr>
          <a:r>
            <a:rPr lang="en-US" sz="1600" b="1" kern="1200" dirty="0">
              <a:solidFill>
                <a:schemeClr val="tx1"/>
              </a:solidFill>
              <a:latin typeface="Arial" panose="020B0604020202020204" pitchFamily="34" charset="0"/>
              <a:cs typeface="Arial" panose="020B0604020202020204" pitchFamily="34" charset="0"/>
            </a:rPr>
            <a:t>Uncertainty Avoidance Index - </a:t>
          </a:r>
          <a:r>
            <a:rPr lang="en-US" sz="1400" kern="1200" dirty="0">
              <a:solidFill>
                <a:schemeClr val="tx1"/>
              </a:solidFill>
              <a:latin typeface="Arial" panose="020B0604020202020204" pitchFamily="34" charset="0"/>
              <a:cs typeface="Arial" panose="020B0604020202020204" pitchFamily="34" charset="0"/>
            </a:rPr>
            <a:t>This dimension looks into how unfamiliar circumstances, changes, and risks are managed.</a:t>
          </a:r>
        </a:p>
      </dsp:txBody>
      <dsp:txXfrm>
        <a:off x="8047112" y="255957"/>
        <a:ext cx="3568553" cy="1690001"/>
      </dsp:txXfrm>
    </dsp:sp>
    <dsp:sp modelId="{8BBE6FF1-2EE6-4CDB-892C-484B8A10A6B3}">
      <dsp:nvSpPr>
        <dsp:cNvPr id="0" name=""/>
        <dsp:cNvSpPr/>
      </dsp:nvSpPr>
      <dsp:spPr>
        <a:xfrm>
          <a:off x="3450127" y="3337619"/>
          <a:ext cx="505744" cy="91440"/>
        </a:xfrm>
        <a:custGeom>
          <a:avLst/>
          <a:gdLst/>
          <a:ahLst/>
          <a:cxnLst/>
          <a:rect l="0" t="0" r="0" b="0"/>
          <a:pathLst>
            <a:path>
              <a:moveTo>
                <a:pt x="0" y="45720"/>
              </a:moveTo>
              <a:lnTo>
                <a:pt x="505744"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3689590" y="3380655"/>
        <a:ext cx="26817" cy="5368"/>
      </dsp:txXfrm>
    </dsp:sp>
    <dsp:sp modelId="{7F4D7211-7342-4F47-9047-0C1131A95ED8}">
      <dsp:nvSpPr>
        <dsp:cNvPr id="0" name=""/>
        <dsp:cNvSpPr/>
      </dsp:nvSpPr>
      <dsp:spPr>
        <a:xfrm>
          <a:off x="11350" y="2527964"/>
          <a:ext cx="3440576" cy="171075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267" tIns="119943" rIns="114267" bIns="119943" numCol="1" spcCol="1270" anchor="ctr" anchorCtr="0">
          <a:noAutofit/>
        </a:bodyPr>
        <a:lstStyle/>
        <a:p>
          <a:pPr marL="0" lvl="0" indent="0" algn="ctr" defTabSz="711200" rtl="0">
            <a:lnSpc>
              <a:spcPct val="150000"/>
            </a:lnSpc>
            <a:spcBef>
              <a:spcPct val="0"/>
            </a:spcBef>
            <a:spcAft>
              <a:spcPct val="35000"/>
            </a:spcAft>
            <a:buNone/>
          </a:pPr>
          <a:r>
            <a:rPr lang="en-US" sz="1600" b="1" kern="1200" dirty="0">
              <a:solidFill>
                <a:schemeClr val="tx1"/>
              </a:solidFill>
              <a:latin typeface="Arial" panose="020B0604020202020204" pitchFamily="34" charset="0"/>
              <a:cs typeface="Arial" panose="020B0604020202020204" pitchFamily="34" charset="0"/>
            </a:rPr>
            <a:t>Masculinity vs. Femininity - </a:t>
          </a:r>
          <a:r>
            <a:rPr lang="en-US" sz="1400" kern="1200" dirty="0">
              <a:solidFill>
                <a:schemeClr val="tx1"/>
              </a:solidFill>
              <a:latin typeface="Arial" panose="020B0604020202020204" pitchFamily="34" charset="0"/>
              <a:cs typeface="Arial" panose="020B0604020202020204" pitchFamily="34" charset="0"/>
            </a:rPr>
            <a:t>This dimension is known as gender role division, and measures how much this particular culture affirms most male and female stereotypes.</a:t>
          </a:r>
        </a:p>
      </dsp:txBody>
      <dsp:txXfrm>
        <a:off x="11350" y="2527964"/>
        <a:ext cx="3440576" cy="1710750"/>
      </dsp:txXfrm>
    </dsp:sp>
    <dsp:sp modelId="{5532184D-8520-41A9-B37C-F192E70E591E}">
      <dsp:nvSpPr>
        <dsp:cNvPr id="0" name=""/>
        <dsp:cNvSpPr/>
      </dsp:nvSpPr>
      <dsp:spPr>
        <a:xfrm>
          <a:off x="7572280" y="3337619"/>
          <a:ext cx="505744" cy="91440"/>
        </a:xfrm>
        <a:custGeom>
          <a:avLst/>
          <a:gdLst/>
          <a:ahLst/>
          <a:cxnLst/>
          <a:rect l="0" t="0" r="0" b="0"/>
          <a:pathLst>
            <a:path>
              <a:moveTo>
                <a:pt x="0" y="45720"/>
              </a:moveTo>
              <a:lnTo>
                <a:pt x="50574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Arial" panose="020B0604020202020204" pitchFamily="34" charset="0"/>
            <a:cs typeface="Arial" panose="020B0604020202020204" pitchFamily="34" charset="0"/>
          </a:endParaRPr>
        </a:p>
      </dsp:txBody>
      <dsp:txXfrm>
        <a:off x="7811744" y="3380655"/>
        <a:ext cx="26817" cy="5368"/>
      </dsp:txXfrm>
    </dsp:sp>
    <dsp:sp modelId="{DCEDA908-AB22-46AF-82E2-413097FC6CAA}">
      <dsp:nvSpPr>
        <dsp:cNvPr id="0" name=""/>
        <dsp:cNvSpPr/>
      </dsp:nvSpPr>
      <dsp:spPr>
        <a:xfrm>
          <a:off x="3988271" y="2515910"/>
          <a:ext cx="3585809" cy="173485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267" tIns="119943" rIns="114267" bIns="119943" numCol="1" spcCol="1270" anchor="ctr" anchorCtr="0">
          <a:noAutofit/>
        </a:bodyPr>
        <a:lstStyle/>
        <a:p>
          <a:pPr marL="0" lvl="0" indent="0" algn="ctr" defTabSz="711200" rtl="0">
            <a:lnSpc>
              <a:spcPct val="150000"/>
            </a:lnSpc>
            <a:spcBef>
              <a:spcPct val="0"/>
            </a:spcBef>
            <a:spcAft>
              <a:spcPct val="35000"/>
            </a:spcAft>
            <a:buNone/>
          </a:pPr>
          <a:r>
            <a:rPr lang="en-US" sz="1600" b="1" kern="1200" dirty="0">
              <a:solidFill>
                <a:schemeClr val="tx1"/>
              </a:solidFill>
              <a:latin typeface="Arial" panose="020B0604020202020204" pitchFamily="34" charset="0"/>
              <a:cs typeface="Arial" panose="020B0604020202020204" pitchFamily="34" charset="0"/>
            </a:rPr>
            <a:t>Long-Term Orientation vs. Short-Term Orientation - </a:t>
          </a:r>
          <a:r>
            <a:rPr lang="en-US" sz="1400" kern="1200" dirty="0">
              <a:solidFill>
                <a:schemeClr val="tx1"/>
              </a:solidFill>
              <a:latin typeface="Arial" panose="020B0604020202020204" pitchFamily="34" charset="0"/>
              <a:cs typeface="Arial" panose="020B0604020202020204" pitchFamily="34" charset="0"/>
            </a:rPr>
            <a:t>This orientation dimension examines how society perceives the time horizon.</a:t>
          </a:r>
        </a:p>
      </dsp:txBody>
      <dsp:txXfrm>
        <a:off x="3988271" y="2515910"/>
        <a:ext cx="3585809" cy="1734858"/>
      </dsp:txXfrm>
    </dsp:sp>
    <dsp:sp modelId="{7D2B564D-6BC7-4CE6-8731-F5707D705831}">
      <dsp:nvSpPr>
        <dsp:cNvPr id="0" name=""/>
        <dsp:cNvSpPr/>
      </dsp:nvSpPr>
      <dsp:spPr>
        <a:xfrm>
          <a:off x="8110424" y="2494937"/>
          <a:ext cx="3523686" cy="17768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267" tIns="119943" rIns="114267" bIns="119943" numCol="1" spcCol="1270" anchor="ctr" anchorCtr="0">
          <a:noAutofit/>
        </a:bodyPr>
        <a:lstStyle/>
        <a:p>
          <a:pPr marL="0" lvl="0" indent="0" algn="ctr" defTabSz="711200" rtl="0">
            <a:lnSpc>
              <a:spcPct val="150000"/>
            </a:lnSpc>
            <a:spcBef>
              <a:spcPct val="0"/>
            </a:spcBef>
            <a:spcAft>
              <a:spcPct val="35000"/>
            </a:spcAft>
            <a:buNone/>
          </a:pPr>
          <a:r>
            <a:rPr lang="en-US" sz="1600" b="1" kern="1200" dirty="0">
              <a:solidFill>
                <a:schemeClr val="tx1"/>
              </a:solidFill>
              <a:latin typeface="Arial" panose="020B0604020202020204" pitchFamily="34" charset="0"/>
              <a:cs typeface="Arial" panose="020B0604020202020204" pitchFamily="34" charset="0"/>
            </a:rPr>
            <a:t>Indulgence vs. Restraint - </a:t>
          </a:r>
          <a:r>
            <a:rPr lang="en-US" sz="1400" kern="1200" dirty="0">
              <a:solidFill>
                <a:schemeClr val="tx1"/>
              </a:solidFill>
            </a:rPr>
            <a:t>The</a:t>
          </a:r>
          <a:r>
            <a:rPr lang="en-US" sz="1600" kern="1200" dirty="0"/>
            <a:t> </a:t>
          </a:r>
          <a:r>
            <a:rPr lang="en-US" sz="1400" kern="1200" dirty="0">
              <a:solidFill>
                <a:schemeClr val="tx1"/>
              </a:solidFill>
              <a:latin typeface="Arial" panose="020B0604020202020204" pitchFamily="34" charset="0"/>
              <a:cs typeface="Arial" panose="020B0604020202020204" pitchFamily="34" charset="0"/>
            </a:rPr>
            <a:t>indulgence vs. restraint dimension assesses the expression of basic and operational tendencies regarding the degree of indulgence.</a:t>
          </a:r>
        </a:p>
      </dsp:txBody>
      <dsp:txXfrm>
        <a:off x="8110424" y="2494937"/>
        <a:ext cx="3523686" cy="17768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226D-B5F6-4E78-9108-1062FBA7FCC6}">
      <dsp:nvSpPr>
        <dsp:cNvPr id="0" name=""/>
        <dsp:cNvSpPr/>
      </dsp:nvSpPr>
      <dsp:spPr>
        <a:xfrm>
          <a:off x="2050" y="1299875"/>
          <a:ext cx="1464234" cy="929788"/>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5AA6AF7-30C8-4D39-A876-22F57B4B961C}">
      <dsp:nvSpPr>
        <dsp:cNvPr id="0" name=""/>
        <dsp:cNvSpPr/>
      </dsp:nvSpPr>
      <dsp:spPr>
        <a:xfrm>
          <a:off x="164743" y="1454434"/>
          <a:ext cx="1464234" cy="929788"/>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Relationship Building (Guanxi)</a:t>
          </a:r>
        </a:p>
      </dsp:txBody>
      <dsp:txXfrm>
        <a:off x="191976" y="1481667"/>
        <a:ext cx="1409768" cy="875322"/>
      </dsp:txXfrm>
    </dsp:sp>
    <dsp:sp modelId="{A63F8D25-FEE8-42E1-9744-1213FD37AE02}">
      <dsp:nvSpPr>
        <dsp:cNvPr id="0" name=""/>
        <dsp:cNvSpPr/>
      </dsp:nvSpPr>
      <dsp:spPr>
        <a:xfrm>
          <a:off x="1791670" y="1299875"/>
          <a:ext cx="1464234" cy="929788"/>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DF34117-EA65-4456-9D47-FECD9C6F9AA7}">
      <dsp:nvSpPr>
        <dsp:cNvPr id="0" name=""/>
        <dsp:cNvSpPr/>
      </dsp:nvSpPr>
      <dsp:spPr>
        <a:xfrm>
          <a:off x="1954363" y="1454434"/>
          <a:ext cx="1464234" cy="929788"/>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Hierarchy and Decision-Making</a:t>
          </a:r>
        </a:p>
      </dsp:txBody>
      <dsp:txXfrm>
        <a:off x="1981596" y="1481667"/>
        <a:ext cx="1409768" cy="875322"/>
      </dsp:txXfrm>
    </dsp:sp>
    <dsp:sp modelId="{6EB19AAF-2ACB-4E8C-A4ED-D22B5906F713}">
      <dsp:nvSpPr>
        <dsp:cNvPr id="0" name=""/>
        <dsp:cNvSpPr/>
      </dsp:nvSpPr>
      <dsp:spPr>
        <a:xfrm>
          <a:off x="3581290" y="1299875"/>
          <a:ext cx="1464234" cy="929788"/>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B409F42-2F2C-4757-8EE3-874E109CBCBE}">
      <dsp:nvSpPr>
        <dsp:cNvPr id="0" name=""/>
        <dsp:cNvSpPr/>
      </dsp:nvSpPr>
      <dsp:spPr>
        <a:xfrm>
          <a:off x="3743983" y="1454434"/>
          <a:ext cx="1464234" cy="929788"/>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Face (Mianzi)</a:t>
          </a:r>
        </a:p>
      </dsp:txBody>
      <dsp:txXfrm>
        <a:off x="3771216" y="1481667"/>
        <a:ext cx="1409768" cy="875322"/>
      </dsp:txXfrm>
    </dsp:sp>
    <dsp:sp modelId="{DAA7C699-CACB-4D6C-B986-0610AEE81DA4}">
      <dsp:nvSpPr>
        <dsp:cNvPr id="0" name=""/>
        <dsp:cNvSpPr/>
      </dsp:nvSpPr>
      <dsp:spPr>
        <a:xfrm>
          <a:off x="5370910" y="1299875"/>
          <a:ext cx="1464234" cy="929788"/>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A51F777-CBA0-4CF2-9DBC-CDC8C645B5D2}">
      <dsp:nvSpPr>
        <dsp:cNvPr id="0" name=""/>
        <dsp:cNvSpPr/>
      </dsp:nvSpPr>
      <dsp:spPr>
        <a:xfrm>
          <a:off x="5533603" y="1454434"/>
          <a:ext cx="1464234" cy="929788"/>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0" kern="1200">
              <a:latin typeface="Arial" panose="020B0604020202020204" pitchFamily="34" charset="0"/>
              <a:cs typeface="Arial" panose="020B0604020202020204" pitchFamily="34" charset="0"/>
            </a:rPr>
            <a:t>Long-Term Orientation</a:t>
          </a:r>
          <a:endParaRPr lang="en-US" sz="1600" kern="1200">
            <a:latin typeface="Arial" panose="020B0604020202020204" pitchFamily="34" charset="0"/>
            <a:cs typeface="Arial" panose="020B0604020202020204" pitchFamily="34" charset="0"/>
          </a:endParaRPr>
        </a:p>
      </dsp:txBody>
      <dsp:txXfrm>
        <a:off x="5560836" y="1481667"/>
        <a:ext cx="1409768" cy="8753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8A666-8E1E-4AE4-A427-B51180A7F9C2}">
      <dsp:nvSpPr>
        <dsp:cNvPr id="0" name=""/>
        <dsp:cNvSpPr/>
      </dsp:nvSpPr>
      <dsp:spPr>
        <a:xfrm>
          <a:off x="0" y="0"/>
          <a:ext cx="5322438" cy="1459046"/>
        </a:xfrm>
        <a:prstGeom prst="roundRect">
          <a:avLst>
            <a:gd name="adj" fmla="val 10000"/>
          </a:avLst>
        </a:prstGeom>
        <a:solidFill>
          <a:schemeClr val="accent4"/>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Managing the Chinese Cultural Relationship - </a:t>
          </a:r>
          <a:r>
            <a:rPr lang="en-US" sz="1500" kern="1200" dirty="0">
              <a:solidFill>
                <a:schemeClr val="tx1"/>
              </a:solidFill>
              <a:latin typeface="Arial" panose="020B0604020202020204" pitchFamily="34" charset="0"/>
              <a:cs typeface="Arial" panose="020B0604020202020204" pitchFamily="34" charset="0"/>
            </a:rPr>
            <a:t>Unilever must put efforts into developing a sound relationship with the Alibaba management team, visiting face to-face, engaging, and showing a willingness to establish trust.</a:t>
          </a:r>
        </a:p>
      </dsp:txBody>
      <dsp:txXfrm>
        <a:off x="42734" y="42734"/>
        <a:ext cx="3624724" cy="1373578"/>
      </dsp:txXfrm>
    </dsp:sp>
    <dsp:sp modelId="{0B83D05D-B981-4B08-938E-19A86AF36E50}">
      <dsp:nvSpPr>
        <dsp:cNvPr id="0" name=""/>
        <dsp:cNvSpPr/>
      </dsp:nvSpPr>
      <dsp:spPr>
        <a:xfrm>
          <a:off x="445754" y="1724327"/>
          <a:ext cx="5322438" cy="1459046"/>
        </a:xfrm>
        <a:prstGeom prst="roundRect">
          <a:avLst>
            <a:gd name="adj" fmla="val 10000"/>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Respecting Hierarchical Structures - </a:t>
          </a:r>
          <a:r>
            <a:rPr lang="en-US" sz="1500" b="0" kern="1200" dirty="0">
              <a:solidFill>
                <a:schemeClr val="tx1"/>
              </a:solidFill>
              <a:latin typeface="Arial" panose="020B0604020202020204" pitchFamily="34" charset="0"/>
              <a:cs typeface="Arial" panose="020B0604020202020204" pitchFamily="34" charset="0"/>
            </a:rPr>
            <a:t>Making</a:t>
          </a:r>
          <a:r>
            <a:rPr lang="en-US" sz="1500" b="1" kern="1200" dirty="0">
              <a:solidFill>
                <a:schemeClr val="tx1"/>
              </a:solidFill>
              <a:latin typeface="Arial" panose="020B0604020202020204" pitchFamily="34" charset="0"/>
              <a:cs typeface="Arial" panose="020B0604020202020204" pitchFamily="34" charset="0"/>
            </a:rPr>
            <a:t> </a:t>
          </a:r>
          <a:r>
            <a:rPr lang="en-US" sz="1500" b="0" kern="1200" dirty="0">
              <a:solidFill>
                <a:schemeClr val="tx1"/>
              </a:solidFill>
              <a:latin typeface="Arial" panose="020B0604020202020204" pitchFamily="34" charset="0"/>
              <a:cs typeface="Arial" panose="020B0604020202020204" pitchFamily="34" charset="0"/>
            </a:rPr>
            <a:t>necessary adjustments to Alibaba’s hierarchical decision-making process requires spending adequate time communicating with employees. </a:t>
          </a:r>
        </a:p>
      </dsp:txBody>
      <dsp:txXfrm>
        <a:off x="488488" y="1767061"/>
        <a:ext cx="3842836" cy="1373578"/>
      </dsp:txXfrm>
    </dsp:sp>
    <dsp:sp modelId="{EAE88455-1B57-4631-B039-4BD0CD5BAD08}">
      <dsp:nvSpPr>
        <dsp:cNvPr id="0" name=""/>
        <dsp:cNvSpPr/>
      </dsp:nvSpPr>
      <dsp:spPr>
        <a:xfrm>
          <a:off x="884855" y="3448655"/>
          <a:ext cx="5322438" cy="1459046"/>
        </a:xfrm>
        <a:prstGeom prst="roundRect">
          <a:avLst>
            <a:gd name="adj" fmla="val 10000"/>
          </a:avLst>
        </a:prstGeom>
        <a:solidFill>
          <a:schemeClr val="accent2"/>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Consideration of Mianzi – </a:t>
          </a:r>
          <a:r>
            <a:rPr lang="en-US" sz="1500" b="0" kern="1200" dirty="0">
              <a:solidFill>
                <a:schemeClr val="tx1"/>
              </a:solidFill>
              <a:latin typeface="Arial" panose="020B0604020202020204" pitchFamily="34" charset="0"/>
              <a:cs typeface="Arial" panose="020B0604020202020204" pitchFamily="34" charset="0"/>
            </a:rPr>
            <a:t>Issues to be discussed confidentially in order not to embarrass anyone, accomplishments to be recognized and complimented. Feedback is proven to change the behavior and give the person a critical evaluation</a:t>
          </a:r>
          <a:r>
            <a:rPr lang="en-US" sz="1500" b="1" kern="1200" dirty="0">
              <a:solidFill>
                <a:schemeClr val="tx1"/>
              </a:solidFill>
              <a:latin typeface="Arial" panose="020B0604020202020204" pitchFamily="34" charset="0"/>
              <a:cs typeface="Arial" panose="020B0604020202020204" pitchFamily="34" charset="0"/>
            </a:rPr>
            <a:t>.</a:t>
          </a:r>
          <a:endParaRPr lang="en-US" sz="1500" kern="1200" dirty="0">
            <a:solidFill>
              <a:schemeClr val="tx1"/>
            </a:solidFill>
            <a:latin typeface="Arial" panose="020B0604020202020204" pitchFamily="34" charset="0"/>
            <a:cs typeface="Arial" panose="020B0604020202020204" pitchFamily="34" charset="0"/>
          </a:endParaRPr>
        </a:p>
      </dsp:txBody>
      <dsp:txXfrm>
        <a:off x="927589" y="3491389"/>
        <a:ext cx="3849489" cy="1373578"/>
      </dsp:txXfrm>
    </dsp:sp>
    <dsp:sp modelId="{7847F391-CFAE-48A0-AE57-8ACD3B2CDC92}">
      <dsp:nvSpPr>
        <dsp:cNvPr id="0" name=""/>
        <dsp:cNvSpPr/>
      </dsp:nvSpPr>
      <dsp:spPr>
        <a:xfrm>
          <a:off x="1330609" y="5172982"/>
          <a:ext cx="5322438" cy="1459046"/>
        </a:xfrm>
        <a:prstGeom prst="roundRect">
          <a:avLst>
            <a:gd name="adj" fmla="val 10000"/>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Attitude of Long Term - </a:t>
          </a:r>
          <a:r>
            <a:rPr lang="en-US" sz="1500" kern="1200" dirty="0">
              <a:solidFill>
                <a:schemeClr val="tx1"/>
              </a:solidFill>
              <a:latin typeface="Arial" panose="020B0604020202020204" pitchFamily="34" charset="0"/>
              <a:cs typeface="Arial" panose="020B0604020202020204" pitchFamily="34" charset="0"/>
            </a:rPr>
            <a:t>Unilever needs to ensure that the strategic plan with Alibaba is based on the company’s long-term visions -  loyalty, trust, and long-term partnership.</a:t>
          </a:r>
        </a:p>
      </dsp:txBody>
      <dsp:txXfrm>
        <a:off x="1373343" y="5215716"/>
        <a:ext cx="3842836" cy="1373578"/>
      </dsp:txXfrm>
    </dsp:sp>
    <dsp:sp modelId="{C010F5ED-BF3A-454E-BE64-94B9C87C1F01}">
      <dsp:nvSpPr>
        <dsp:cNvPr id="0" name=""/>
        <dsp:cNvSpPr/>
      </dsp:nvSpPr>
      <dsp:spPr>
        <a:xfrm>
          <a:off x="4374058" y="1117496"/>
          <a:ext cx="948380" cy="948380"/>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87443" y="1117496"/>
        <a:ext cx="521610" cy="713656"/>
      </dsp:txXfrm>
    </dsp:sp>
    <dsp:sp modelId="{21EB3EB1-38F2-4D16-BDD7-068071A05320}">
      <dsp:nvSpPr>
        <dsp:cNvPr id="0" name=""/>
        <dsp:cNvSpPr/>
      </dsp:nvSpPr>
      <dsp:spPr>
        <a:xfrm>
          <a:off x="4819812" y="2841824"/>
          <a:ext cx="948380" cy="948380"/>
        </a:xfrm>
        <a:prstGeom prst="downArrow">
          <a:avLst>
            <a:gd name="adj1" fmla="val 55000"/>
            <a:gd name="adj2" fmla="val 45000"/>
          </a:avLst>
        </a:prstGeom>
        <a:solidFill>
          <a:schemeClr val="accent5">
            <a:tint val="40000"/>
            <a:alpha val="90000"/>
            <a:hueOff val="-3695877"/>
            <a:satOff val="-6408"/>
            <a:lumOff val="-644"/>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33197" y="2841824"/>
        <a:ext cx="521610" cy="713656"/>
      </dsp:txXfrm>
    </dsp:sp>
    <dsp:sp modelId="{7CE887CD-67FA-4332-A1F5-D5E1732661D6}">
      <dsp:nvSpPr>
        <dsp:cNvPr id="0" name=""/>
        <dsp:cNvSpPr/>
      </dsp:nvSpPr>
      <dsp:spPr>
        <a:xfrm>
          <a:off x="5258913" y="4566151"/>
          <a:ext cx="948380" cy="948380"/>
        </a:xfrm>
        <a:prstGeom prst="downArrow">
          <a:avLst>
            <a:gd name="adj1" fmla="val 55000"/>
            <a:gd name="adj2" fmla="val 45000"/>
          </a:avLst>
        </a:prstGeom>
        <a:solidFill>
          <a:schemeClr val="accent5">
            <a:tint val="40000"/>
            <a:alpha val="90000"/>
            <a:hueOff val="-7391755"/>
            <a:satOff val="-12816"/>
            <a:lumOff val="-1289"/>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72298" y="4566151"/>
        <a:ext cx="521610" cy="7136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5B499-7986-4420-B9CF-1F3DC5460747}">
      <dsp:nvSpPr>
        <dsp:cNvPr id="0" name=""/>
        <dsp:cNvSpPr/>
      </dsp:nvSpPr>
      <dsp:spPr>
        <a:xfrm>
          <a:off x="1" y="2076687"/>
          <a:ext cx="1762777" cy="105901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1EC0CC-049E-470E-A207-657FBBA4333E}">
      <dsp:nvSpPr>
        <dsp:cNvPr id="0" name=""/>
        <dsp:cNvSpPr/>
      </dsp:nvSpPr>
      <dsp:spPr>
        <a:xfrm>
          <a:off x="224392" y="2289858"/>
          <a:ext cx="1762777" cy="105901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Understanding Communication Styles</a:t>
          </a:r>
          <a:endParaRPr lang="en-US" sz="1600" kern="1200" dirty="0">
            <a:latin typeface="Arial" panose="020B0604020202020204" pitchFamily="34" charset="0"/>
            <a:cs typeface="Arial" panose="020B0604020202020204" pitchFamily="34" charset="0"/>
          </a:endParaRPr>
        </a:p>
      </dsp:txBody>
      <dsp:txXfrm>
        <a:off x="255409" y="2320875"/>
        <a:ext cx="1700743" cy="996980"/>
      </dsp:txXfrm>
    </dsp:sp>
    <dsp:sp modelId="{269A2545-20E3-426C-90A4-DA42AB1CC65E}">
      <dsp:nvSpPr>
        <dsp:cNvPr id="0" name=""/>
        <dsp:cNvSpPr/>
      </dsp:nvSpPr>
      <dsp:spPr>
        <a:xfrm>
          <a:off x="2211561" y="2076687"/>
          <a:ext cx="1865268" cy="102518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7D1858-B43D-40F4-B609-1B375F1A8DA4}">
      <dsp:nvSpPr>
        <dsp:cNvPr id="0" name=""/>
        <dsp:cNvSpPr/>
      </dsp:nvSpPr>
      <dsp:spPr>
        <a:xfrm>
          <a:off x="2435952" y="2289858"/>
          <a:ext cx="1865268" cy="102518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1" kern="1200">
              <a:latin typeface="Arial" panose="020B0604020202020204" pitchFamily="34" charset="0"/>
              <a:cs typeface="Arial" panose="020B0604020202020204" pitchFamily="34" charset="0"/>
            </a:rPr>
            <a:t>Building Trust &amp; Relationship</a:t>
          </a:r>
          <a:endParaRPr lang="en-US" sz="1600" kern="1200">
            <a:latin typeface="Arial" panose="020B0604020202020204" pitchFamily="34" charset="0"/>
            <a:cs typeface="Arial" panose="020B0604020202020204" pitchFamily="34" charset="0"/>
          </a:endParaRPr>
        </a:p>
      </dsp:txBody>
      <dsp:txXfrm>
        <a:off x="2465979" y="2319885"/>
        <a:ext cx="1805214" cy="965130"/>
      </dsp:txXfrm>
    </dsp:sp>
    <dsp:sp modelId="{418A3BAB-B29E-474C-8C03-D3D957F785C3}">
      <dsp:nvSpPr>
        <dsp:cNvPr id="0" name=""/>
        <dsp:cNvSpPr/>
      </dsp:nvSpPr>
      <dsp:spPr>
        <a:xfrm>
          <a:off x="4525611" y="2076687"/>
          <a:ext cx="2028062" cy="108122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282C8-247B-4BB9-A2C0-5783337E7410}">
      <dsp:nvSpPr>
        <dsp:cNvPr id="0" name=""/>
        <dsp:cNvSpPr/>
      </dsp:nvSpPr>
      <dsp:spPr>
        <a:xfrm>
          <a:off x="4750002" y="2289858"/>
          <a:ext cx="2028062" cy="1081225"/>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1" kern="1200">
              <a:latin typeface="Arial" panose="020B0604020202020204" pitchFamily="34" charset="0"/>
              <a:cs typeface="Arial" panose="020B0604020202020204" pitchFamily="34" charset="0"/>
            </a:rPr>
            <a:t>Flexibility &amp; Adaptability</a:t>
          </a:r>
          <a:endParaRPr lang="en-US" sz="1600" kern="1200">
            <a:latin typeface="Arial" panose="020B0604020202020204" pitchFamily="34" charset="0"/>
            <a:cs typeface="Arial" panose="020B0604020202020204" pitchFamily="34" charset="0"/>
          </a:endParaRPr>
        </a:p>
      </dsp:txBody>
      <dsp:txXfrm>
        <a:off x="4781670" y="2321526"/>
        <a:ext cx="1964726" cy="101788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7E9509-D156-4882-B2D7-A4094F5EF055}" type="datetimeFigureOut">
              <a:rPr lang="en-US" smtClean="0"/>
              <a:t>12/14/2024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606975-5A72-4DEE-98D3-6F550D44AE12}" type="slidenum">
              <a:rPr lang="en-US" smtClean="0"/>
              <a:t>‹#›</a:t>
            </a:fld>
            <a:endParaRPr lang="en-US"/>
          </a:p>
        </p:txBody>
      </p:sp>
    </p:spTree>
    <p:extLst>
      <p:ext uri="{BB962C8B-B14F-4D97-AF65-F5344CB8AC3E}">
        <p14:creationId xmlns:p14="http://schemas.microsoft.com/office/powerpoint/2010/main" val="3496661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Cross-cultural discussions are crucial to establishing successful international business partnerships in today's corporate environment. Because organizations need to adapt, and understand the current cultural concerns, such as decision-making and relationships, the subject of culture becomes a key point. This assignment looks at several cultural communication difficulties, and the need for cultural awareness while negotiating across cultural boundaries. Additionally, it provides organizations with useful methods for determining the effectiveness of business relationships with businesses like Alibaba in culturally dissimilar contexts, such as Unilever.</a:t>
            </a:r>
          </a:p>
          <a:p>
            <a:endParaRPr lang="en-US" dirty="0"/>
          </a:p>
        </p:txBody>
      </p:sp>
      <p:sp>
        <p:nvSpPr>
          <p:cNvPr id="4" name="Slide Number Placeholder 3"/>
          <p:cNvSpPr>
            <a:spLocks noGrp="1"/>
          </p:cNvSpPr>
          <p:nvPr>
            <p:ph type="sldNum" sz="quarter" idx="10"/>
          </p:nvPr>
        </p:nvSpPr>
        <p:spPr/>
        <p:txBody>
          <a:bodyPr/>
          <a:lstStyle/>
          <a:p>
            <a:fld id="{43606975-5A72-4DEE-98D3-6F550D44AE12}" type="slidenum">
              <a:rPr lang="en-US" smtClean="0"/>
              <a:t>3</a:t>
            </a:fld>
            <a:endParaRPr lang="en-US"/>
          </a:p>
        </p:txBody>
      </p:sp>
    </p:spTree>
    <p:extLst>
      <p:ext uri="{BB962C8B-B14F-4D97-AF65-F5344CB8AC3E}">
        <p14:creationId xmlns:p14="http://schemas.microsoft.com/office/powerpoint/2010/main" val="1266465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Culture and its various elements</a:t>
            </a:r>
          </a:p>
          <a:p>
            <a:r>
              <a:rPr lang="en-US" sz="1200" kern="1200" dirty="0">
                <a:solidFill>
                  <a:schemeClr val="tx1"/>
                </a:solidFill>
                <a:effectLst/>
                <a:latin typeface="+mn-lt"/>
                <a:ea typeface="+mn-ea"/>
                <a:cs typeface="+mn-cs"/>
              </a:rPr>
              <a:t>Culture refers to the total of the shared and distinctive ways of thinking, feeling communicating, and acting possessed by a group of people. They offered a paradigm within which behavior, both personal and social or organizational, is conducted, and through which people make this conduct sensible (Hofstede, 2011).</a:t>
            </a:r>
            <a:endParaRPr lang="en-US" dirty="0"/>
          </a:p>
        </p:txBody>
      </p:sp>
      <p:sp>
        <p:nvSpPr>
          <p:cNvPr id="4" name="Slide Number Placeholder 3"/>
          <p:cNvSpPr>
            <a:spLocks noGrp="1"/>
          </p:cNvSpPr>
          <p:nvPr>
            <p:ph type="sldNum" sz="quarter" idx="10"/>
          </p:nvPr>
        </p:nvSpPr>
        <p:spPr/>
        <p:txBody>
          <a:bodyPr/>
          <a:lstStyle/>
          <a:p>
            <a:fld id="{43606975-5A72-4DEE-98D3-6F550D44AE12}" type="slidenum">
              <a:rPr lang="en-US" smtClean="0"/>
              <a:t>4</a:t>
            </a:fld>
            <a:endParaRPr lang="en-US"/>
          </a:p>
        </p:txBody>
      </p:sp>
    </p:spTree>
    <p:extLst>
      <p:ext uri="{BB962C8B-B14F-4D97-AF65-F5344CB8AC3E}">
        <p14:creationId xmlns:p14="http://schemas.microsoft.com/office/powerpoint/2010/main" val="393380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primary elements of culture include:</a:t>
            </a:r>
          </a:p>
          <a:p>
            <a:r>
              <a:rPr lang="en-US" sz="1200" b="1" kern="1200" dirty="0">
                <a:solidFill>
                  <a:schemeClr val="tx1"/>
                </a:solidFill>
                <a:effectLst/>
                <a:latin typeface="+mn-lt"/>
                <a:ea typeface="+mn-ea"/>
                <a:cs typeface="+mn-cs"/>
              </a:rPr>
              <a:t>Values and Beliefs:</a:t>
            </a:r>
            <a:r>
              <a:rPr lang="en-US" sz="1200" kern="1200" dirty="0">
                <a:solidFill>
                  <a:schemeClr val="tx1"/>
                </a:solidFill>
                <a:effectLst/>
                <a:latin typeface="+mn-lt"/>
                <a:ea typeface="+mn-ea"/>
                <a:cs typeface="+mn-cs"/>
              </a:rPr>
              <a:t> </a:t>
            </a:r>
            <a:r>
              <a:rPr lang="en-US" dirty="0"/>
              <a:t>Values are ideas about what is right, acceptable, and constructive, while beliefs are the hypotheses that society accepts as true. They establish the moral </a:t>
            </a:r>
            <a:r>
              <a:rPr lang="en-GB" dirty="0"/>
              <a:t>expectations</a:t>
            </a:r>
            <a:r>
              <a:rPr lang="en-US" dirty="0"/>
              <a:t> of a certain culture about right or wrong.</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Language:</a:t>
            </a:r>
            <a:r>
              <a:rPr lang="en-US" sz="1200" kern="1200" dirty="0">
                <a:solidFill>
                  <a:schemeClr val="tx1"/>
                </a:solidFill>
                <a:effectLst/>
                <a:latin typeface="+mn-lt"/>
                <a:ea typeface="+mn-ea"/>
                <a:cs typeface="+mn-cs"/>
              </a:rPr>
              <a:t> Language is an important cultural asset because it is used for interactive communication (Kluckhohn and </a:t>
            </a:r>
            <a:r>
              <a:rPr lang="en-US" sz="1200" kern="1200" dirty="0" err="1">
                <a:solidFill>
                  <a:schemeClr val="tx1"/>
                </a:solidFill>
                <a:effectLst/>
                <a:latin typeface="+mn-lt"/>
                <a:ea typeface="+mn-ea"/>
                <a:cs typeface="+mn-cs"/>
              </a:rPr>
              <a:t>Strodtbeck</a:t>
            </a:r>
            <a:r>
              <a:rPr lang="en-US" sz="1200" kern="1200" dirty="0">
                <a:solidFill>
                  <a:schemeClr val="tx1"/>
                </a:solidFill>
                <a:effectLst/>
                <a:latin typeface="+mn-lt"/>
                <a:ea typeface="+mn-ea"/>
                <a:cs typeface="+mn-cs"/>
              </a:rPr>
              <a:t>, 2019). </a:t>
            </a:r>
            <a:r>
              <a:rPr lang="en-US" dirty="0"/>
              <a:t>It includes body language and other elements that reflect culture and encourage communication, as well as social usages of written and spoken language.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Customs and Manners:</a:t>
            </a:r>
            <a:r>
              <a:rPr lang="en-US" sz="1200" kern="1200" dirty="0">
                <a:solidFill>
                  <a:schemeClr val="tx1"/>
                </a:solidFill>
                <a:effectLst/>
                <a:latin typeface="+mn-lt"/>
                <a:ea typeface="+mn-ea"/>
                <a:cs typeface="+mn-cs"/>
              </a:rPr>
              <a:t> </a:t>
            </a:r>
            <a:r>
              <a:rPr lang="en-US" dirty="0"/>
              <a:t>Traditions are specific behaviors and unwritten rules that people possess for how to behave themselves, eat, and engage in other sorts of etiquette. </a:t>
            </a:r>
          </a:p>
        </p:txBody>
      </p:sp>
      <p:sp>
        <p:nvSpPr>
          <p:cNvPr id="4" name="Slide Number Placeholder 3"/>
          <p:cNvSpPr>
            <a:spLocks noGrp="1"/>
          </p:cNvSpPr>
          <p:nvPr>
            <p:ph type="sldNum" sz="quarter" idx="10"/>
          </p:nvPr>
        </p:nvSpPr>
        <p:spPr/>
        <p:txBody>
          <a:bodyPr/>
          <a:lstStyle/>
          <a:p>
            <a:fld id="{43606975-5A72-4DEE-98D3-6F550D44AE12}" type="slidenum">
              <a:rPr lang="en-US" smtClean="0"/>
              <a:t>5</a:t>
            </a:fld>
            <a:endParaRPr lang="en-US"/>
          </a:p>
        </p:txBody>
      </p:sp>
    </p:spTree>
    <p:extLst>
      <p:ext uri="{BB962C8B-B14F-4D97-AF65-F5344CB8AC3E}">
        <p14:creationId xmlns:p14="http://schemas.microsoft.com/office/powerpoint/2010/main" val="2547313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One theoretical underpinning about impact of culture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Hofstede's Cultural Dimension Theory is a recognized theoretical framework for the impact of culture. According to this idea, which was first put out by Geert Hofstede in the 1980s, culture dictates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values, and patterns of interaction both inside and across communities and institutions.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Power Distance Index:</a:t>
            </a:r>
            <a:r>
              <a:rPr lang="en-US" sz="1200" kern="1200" dirty="0">
                <a:solidFill>
                  <a:schemeClr val="tx1"/>
                </a:solidFill>
                <a:effectLst/>
                <a:latin typeface="+mn-lt"/>
                <a:ea typeface="+mn-ea"/>
                <a:cs typeface="+mn-cs"/>
              </a:rPr>
              <a:t> The power distance index takes into account the degree of power and inequality being accepted in a stimuli culture.</a:t>
            </a:r>
          </a:p>
          <a:p>
            <a:r>
              <a:rPr lang="en-US" sz="1200" b="1" kern="1200" dirty="0">
                <a:solidFill>
                  <a:schemeClr val="tx1"/>
                </a:solidFill>
                <a:effectLst/>
                <a:latin typeface="+mn-lt"/>
                <a:ea typeface="+mn-ea"/>
                <a:cs typeface="+mn-cs"/>
              </a:rPr>
              <a:t>Individualism vs. Collectivism:</a:t>
            </a:r>
            <a:r>
              <a:rPr lang="en-US" sz="1200" kern="1200" dirty="0">
                <a:solidFill>
                  <a:schemeClr val="tx1"/>
                </a:solidFill>
                <a:effectLst/>
                <a:latin typeface="+mn-lt"/>
                <a:ea typeface="+mn-ea"/>
                <a:cs typeface="+mn-cs"/>
              </a:rPr>
              <a:t> There is a self-identification of how incorporated societies are to groups of people and the duties assigned to the society based on expected dependency on the groups.</a:t>
            </a:r>
          </a:p>
          <a:p>
            <a:r>
              <a:rPr lang="en-US" sz="1200" b="1" kern="1200" dirty="0">
                <a:solidFill>
                  <a:schemeClr val="tx1"/>
                </a:solidFill>
                <a:effectLst/>
                <a:latin typeface="+mn-lt"/>
                <a:ea typeface="+mn-ea"/>
                <a:cs typeface="+mn-cs"/>
              </a:rPr>
              <a:t>Uncertainty Avoidance Index:</a:t>
            </a:r>
            <a:r>
              <a:rPr lang="en-US" sz="1200" kern="1200" dirty="0">
                <a:solidFill>
                  <a:schemeClr val="tx1"/>
                </a:solidFill>
                <a:effectLst/>
                <a:latin typeface="+mn-lt"/>
                <a:ea typeface="+mn-ea"/>
                <a:cs typeface="+mn-cs"/>
              </a:rPr>
              <a:t> This dimension looks into how unfamiliar circumstances, changes, and risks, are managed.</a:t>
            </a:r>
          </a:p>
          <a:p>
            <a:r>
              <a:rPr lang="en-US" sz="1200" b="1" kern="1200" dirty="0">
                <a:solidFill>
                  <a:schemeClr val="tx1"/>
                </a:solidFill>
                <a:effectLst/>
                <a:latin typeface="+mn-lt"/>
                <a:ea typeface="+mn-ea"/>
                <a:cs typeface="+mn-cs"/>
              </a:rPr>
              <a:t>Masculinity vs. Femininity:</a:t>
            </a:r>
            <a:r>
              <a:rPr lang="en-US" sz="1200" kern="1200" dirty="0">
                <a:solidFill>
                  <a:schemeClr val="tx1"/>
                </a:solidFill>
                <a:effectLst/>
                <a:latin typeface="+mn-lt"/>
                <a:ea typeface="+mn-ea"/>
                <a:cs typeface="+mn-cs"/>
              </a:rPr>
              <a:t> This dimension is known as gender role division, and measures how much this particular culture affirms most male and female stereotypes.</a:t>
            </a:r>
          </a:p>
          <a:p>
            <a:r>
              <a:rPr lang="en-US" sz="1200" b="1" kern="1200" dirty="0">
                <a:solidFill>
                  <a:schemeClr val="tx1"/>
                </a:solidFill>
                <a:effectLst/>
                <a:latin typeface="+mn-lt"/>
                <a:ea typeface="+mn-ea"/>
                <a:cs typeface="+mn-cs"/>
              </a:rPr>
              <a:t>Long-Term Orientation vs. Short-Term Orientation:</a:t>
            </a:r>
            <a:r>
              <a:rPr lang="en-US" sz="1200" kern="1200" dirty="0">
                <a:solidFill>
                  <a:schemeClr val="tx1"/>
                </a:solidFill>
                <a:effectLst/>
                <a:latin typeface="+mn-lt"/>
                <a:ea typeface="+mn-ea"/>
                <a:cs typeface="+mn-cs"/>
              </a:rPr>
              <a:t> This orientation dimension examines the way that society perceives the time horizon.</a:t>
            </a:r>
          </a:p>
          <a:p>
            <a:r>
              <a:rPr lang="en-US" sz="1200" b="1" kern="1200" dirty="0">
                <a:solidFill>
                  <a:schemeClr val="tx1"/>
                </a:solidFill>
                <a:effectLst/>
                <a:latin typeface="+mn-lt"/>
                <a:ea typeface="+mn-ea"/>
                <a:cs typeface="+mn-cs"/>
              </a:rPr>
              <a:t>Indulgence vs. Restraint:</a:t>
            </a:r>
            <a:r>
              <a:rPr lang="en-US" sz="1200" kern="1200" dirty="0">
                <a:solidFill>
                  <a:schemeClr val="tx1"/>
                </a:solidFill>
                <a:effectLst/>
                <a:latin typeface="+mn-lt"/>
                <a:ea typeface="+mn-ea"/>
                <a:cs typeface="+mn-cs"/>
              </a:rPr>
              <a:t> The indulgence vs. restraint dimension assesses the expression of basic and operational tendencies in terms of the degree of indulgence.</a:t>
            </a:r>
            <a:endParaRPr lang="en-US" dirty="0"/>
          </a:p>
        </p:txBody>
      </p:sp>
      <p:sp>
        <p:nvSpPr>
          <p:cNvPr id="4" name="Slide Number Placeholder 3"/>
          <p:cNvSpPr>
            <a:spLocks noGrp="1"/>
          </p:cNvSpPr>
          <p:nvPr>
            <p:ph type="sldNum" sz="quarter" idx="10"/>
          </p:nvPr>
        </p:nvSpPr>
        <p:spPr/>
        <p:txBody>
          <a:bodyPr/>
          <a:lstStyle/>
          <a:p>
            <a:fld id="{43606975-5A72-4DEE-98D3-6F550D44AE12}" type="slidenum">
              <a:rPr lang="en-US" smtClean="0"/>
              <a:t>6</a:t>
            </a:fld>
            <a:endParaRPr lang="en-US"/>
          </a:p>
        </p:txBody>
      </p:sp>
    </p:spTree>
    <p:extLst>
      <p:ext uri="{BB962C8B-B14F-4D97-AF65-F5344CB8AC3E}">
        <p14:creationId xmlns:p14="http://schemas.microsoft.com/office/powerpoint/2010/main" val="1329591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cultural elements to overcome</a:t>
            </a:r>
          </a:p>
          <a:p>
            <a:r>
              <a:rPr lang="en-US" sz="1200" b="1" kern="1200" dirty="0">
                <a:solidFill>
                  <a:schemeClr val="tx1"/>
                </a:solidFill>
                <a:effectLst/>
                <a:latin typeface="+mn-lt"/>
                <a:ea typeface="+mn-ea"/>
                <a:cs typeface="+mn-cs"/>
              </a:rPr>
              <a:t>Relationship Building (</a:t>
            </a:r>
            <a:r>
              <a:rPr lang="en-US" sz="1200" b="1" kern="1200" dirty="0" err="1">
                <a:solidFill>
                  <a:schemeClr val="tx1"/>
                </a:solidFill>
                <a:effectLst/>
                <a:latin typeface="+mn-lt"/>
                <a:ea typeface="+mn-ea"/>
                <a:cs typeface="+mn-cs"/>
              </a:rPr>
              <a:t>Guanxi</a:t>
            </a:r>
            <a:r>
              <a:rPr lang="en-US" sz="1200" b="1"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It is crucial to find out that establishing trust-based relationships or what is known as “</a:t>
            </a:r>
            <a:r>
              <a:rPr lang="en-US" sz="1200" kern="1200" dirty="0" err="1">
                <a:solidFill>
                  <a:schemeClr val="tx1"/>
                </a:solidFill>
                <a:effectLst/>
                <a:latin typeface="+mn-lt"/>
                <a:ea typeface="+mn-ea"/>
                <a:cs typeface="+mn-cs"/>
              </a:rPr>
              <a:t>guanxi</a:t>
            </a:r>
            <a:r>
              <a:rPr lang="en-US" sz="1200" kern="1200" dirty="0">
                <a:solidFill>
                  <a:schemeClr val="tx1"/>
                </a:solidFill>
                <a:effectLst/>
                <a:latin typeface="+mn-lt"/>
                <a:ea typeface="+mn-ea"/>
                <a:cs typeface="+mn-cs"/>
              </a:rPr>
              <a:t>” is an outstanding component of communicating in the Chinese business environment (Chen and Chen, 2004). Instead of concentrating on such perfunctory goals as sales volume, market share, or profits achieved, Unilever should consider attending to such relational tasks with Alibaba’s authorities. Both trust and commitment can be used to build long-term customer/supplier relationships.</a:t>
            </a:r>
          </a:p>
          <a:p>
            <a:r>
              <a:rPr lang="en-US" sz="1200" b="1" kern="1200" dirty="0">
                <a:solidFill>
                  <a:schemeClr val="tx1"/>
                </a:solidFill>
                <a:effectLst/>
                <a:latin typeface="+mn-lt"/>
                <a:ea typeface="+mn-ea"/>
                <a:cs typeface="+mn-cs"/>
              </a:rPr>
              <a:t>Hierarchy and Decision-Making</a:t>
            </a:r>
          </a:p>
          <a:p>
            <a:r>
              <a:rPr lang="en-US" sz="1200" kern="1200" dirty="0">
                <a:solidFill>
                  <a:schemeClr val="tx1"/>
                </a:solidFill>
                <a:effectLst/>
                <a:latin typeface="+mn-lt"/>
                <a:ea typeface="+mn-ea"/>
                <a:cs typeface="+mn-cs"/>
              </a:rPr>
              <a:t>The work structure most Chinese companies apply is the work hierarchical system where most of the decisions are mostly made at the managerial level (Gao and Knight, 2010). Unilever should know that decision-making can be slower than in the UK due to the people's consultative culture. Kindness and understanding in this course shall take society a long way in achieving order.</a:t>
            </a:r>
          </a:p>
          <a:p>
            <a:r>
              <a:rPr lang="en-US" sz="1200" b="1" kern="1200" dirty="0">
                <a:solidFill>
                  <a:schemeClr val="tx1"/>
                </a:solidFill>
                <a:effectLst/>
                <a:latin typeface="+mn-lt"/>
                <a:ea typeface="+mn-ea"/>
                <a:cs typeface="+mn-cs"/>
              </a:rPr>
              <a:t>Face (Mianzi)</a:t>
            </a:r>
          </a:p>
          <a:p>
            <a:r>
              <a:rPr lang="en-US" sz="1200" kern="1200" dirty="0">
                <a:solidFill>
                  <a:schemeClr val="tx1"/>
                </a:solidFill>
                <a:effectLst/>
                <a:latin typeface="+mn-lt"/>
                <a:ea typeface="+mn-ea"/>
                <a:cs typeface="+mn-cs"/>
              </a:rPr>
              <a:t>Face is a critical parameter when it comes to Chinese culture. There is nothing more important than making them feel respected and valued as they represent Alibaba (Zhao, 2000). Unilever should not </a:t>
            </a:r>
            <a:r>
              <a:rPr lang="en-US" sz="1200" kern="1200" dirty="0" err="1">
                <a:solidFill>
                  <a:schemeClr val="tx1"/>
                </a:solidFill>
                <a:effectLst/>
                <a:latin typeface="+mn-lt"/>
                <a:ea typeface="+mn-ea"/>
                <a:cs typeface="+mn-cs"/>
              </a:rPr>
              <a:t>criticise</a:t>
            </a:r>
            <a:r>
              <a:rPr lang="en-US" sz="1200" kern="1200" dirty="0">
                <a:solidFill>
                  <a:schemeClr val="tx1"/>
                </a:solidFill>
                <a:effectLst/>
                <a:latin typeface="+mn-lt"/>
                <a:ea typeface="+mn-ea"/>
                <a:cs typeface="+mn-cs"/>
              </a:rPr>
              <a:t> their suppliers or rivals in public, because this undermines face, and thus trust. However, anything that might be considered as bear to these people should be done in confidence.</a:t>
            </a:r>
          </a:p>
          <a:p>
            <a:r>
              <a:rPr lang="en-US" sz="1200" b="0" kern="1200" dirty="0">
                <a:solidFill>
                  <a:schemeClr val="tx1"/>
                </a:solidFill>
                <a:effectLst/>
                <a:latin typeface="+mn-lt"/>
                <a:ea typeface="+mn-ea"/>
                <a:cs typeface="+mn-cs"/>
              </a:rPr>
              <a:t>Long-Term Orientation</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Companies in China tend to focus on the long term rather than the profits in the short term. Such perceptions should guide Unilever strategically, to propose a long-term vision of prosperity over the short-term profiteering plan (Chen and </a:t>
            </a:r>
            <a:r>
              <a:rPr lang="en-US" sz="1200" kern="1200" dirty="0" err="1">
                <a:solidFill>
                  <a:schemeClr val="tx1"/>
                </a:solidFill>
                <a:effectLst/>
                <a:latin typeface="+mn-lt"/>
                <a:ea typeface="+mn-ea"/>
                <a:cs typeface="+mn-cs"/>
              </a:rPr>
              <a:t>Farh</a:t>
            </a:r>
            <a:r>
              <a:rPr lang="en-US" sz="1200" kern="1200" dirty="0">
                <a:solidFill>
                  <a:schemeClr val="tx1"/>
                </a:solidFill>
                <a:effectLst/>
                <a:latin typeface="+mn-lt"/>
                <a:ea typeface="+mn-ea"/>
                <a:cs typeface="+mn-cs"/>
              </a:rPr>
              <a:t>, 1999). This will show Unilever’s good intentions for the partnership on how it will endure mutually for a long-term period.</a:t>
            </a:r>
            <a:endParaRPr lang="en-US" dirty="0"/>
          </a:p>
        </p:txBody>
      </p:sp>
      <p:sp>
        <p:nvSpPr>
          <p:cNvPr id="4" name="Slide Number Placeholder 3"/>
          <p:cNvSpPr>
            <a:spLocks noGrp="1"/>
          </p:cNvSpPr>
          <p:nvPr>
            <p:ph type="sldNum" sz="quarter" idx="10"/>
          </p:nvPr>
        </p:nvSpPr>
        <p:spPr/>
        <p:txBody>
          <a:bodyPr/>
          <a:lstStyle/>
          <a:p>
            <a:fld id="{43606975-5A72-4DEE-98D3-6F550D44AE12}" type="slidenum">
              <a:rPr lang="en-US" smtClean="0"/>
              <a:t>7</a:t>
            </a:fld>
            <a:endParaRPr lang="en-US"/>
          </a:p>
        </p:txBody>
      </p:sp>
    </p:spTree>
    <p:extLst>
      <p:ext uri="{BB962C8B-B14F-4D97-AF65-F5344CB8AC3E}">
        <p14:creationId xmlns:p14="http://schemas.microsoft.com/office/powerpoint/2010/main" val="502371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Strategies for Success</a:t>
            </a:r>
          </a:p>
          <a:p>
            <a:r>
              <a:rPr lang="en-US" sz="1200" b="1" kern="1200" dirty="0">
                <a:solidFill>
                  <a:schemeClr val="tx1"/>
                </a:solidFill>
                <a:effectLst/>
                <a:latin typeface="+mn-lt"/>
                <a:ea typeface="+mn-ea"/>
                <a:cs typeface="+mn-cs"/>
              </a:rPr>
              <a:t>Managing the Chinese Cultured Relationship:</a:t>
            </a:r>
            <a:r>
              <a:rPr lang="en-US" sz="1200" kern="1200" dirty="0">
                <a:solidFill>
                  <a:schemeClr val="tx1"/>
                </a:solidFill>
                <a:effectLst/>
                <a:latin typeface="+mn-lt"/>
                <a:ea typeface="+mn-ea"/>
                <a:cs typeface="+mn-cs"/>
              </a:rPr>
              <a:t> It is crucial that Unilever should further dedicate efforts to developing a sound relationship with Alibaba’s core management team (Hofstede, et al., 2010). Scheduling meetings with the team, visiting Alibaba face-to-face, and engaging in Alibaba’s business activities will help Unilever show a willingness to establish trust. </a:t>
            </a:r>
          </a:p>
          <a:p>
            <a:r>
              <a:rPr lang="en-US" sz="1200" b="1" kern="1200" dirty="0">
                <a:solidFill>
                  <a:schemeClr val="tx1"/>
                </a:solidFill>
                <a:effectLst/>
                <a:latin typeface="+mn-lt"/>
                <a:ea typeface="+mn-ea"/>
                <a:cs typeface="+mn-cs"/>
              </a:rPr>
              <a:t>Respecting Hierarchical Structures:</a:t>
            </a:r>
            <a:r>
              <a:rPr lang="en-US" sz="1200" kern="1200" dirty="0">
                <a:solidFill>
                  <a:schemeClr val="tx1"/>
                </a:solidFill>
                <a:effectLst/>
                <a:latin typeface="+mn-lt"/>
                <a:ea typeface="+mn-ea"/>
                <a:cs typeface="+mn-cs"/>
              </a:rPr>
              <a:t> Adjusting Alibaba’s hierarchical approach to decision-making, means spending enough time consulting with the superiors. Unilever should have comprehensive suggestions to give Alibaba’s leaders the ability to understand long-term advantages. Altering one’s speed to match the slow pace of their decision-making shows their structure appreciation and results in better bargaining.</a:t>
            </a:r>
          </a:p>
          <a:p>
            <a:r>
              <a:rPr lang="en-US" sz="1200" b="1" kern="1200" dirty="0">
                <a:solidFill>
                  <a:schemeClr val="tx1"/>
                </a:solidFill>
                <a:effectLst/>
                <a:latin typeface="+mn-lt"/>
                <a:ea typeface="+mn-ea"/>
                <a:cs typeface="+mn-cs"/>
              </a:rPr>
              <a:t>Consideration of Mianzi:</a:t>
            </a:r>
            <a:r>
              <a:rPr lang="en-US" sz="1200" kern="1200" dirty="0">
                <a:solidFill>
                  <a:schemeClr val="tx1"/>
                </a:solidFill>
                <a:effectLst/>
                <a:latin typeface="+mn-lt"/>
                <a:ea typeface="+mn-ea"/>
                <a:cs typeface="+mn-cs"/>
              </a:rPr>
              <a:t> Dispute issues with Unilever confidentially so as not to embarrass Alibaba. Compliment their accomplishment and also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the experience Alibaba possesses in the market (Ambler, et al., 2009). People need critical feedback probably more than any other kind of feedback since critical feedback is meant to change behavior and one has to act differently to avoid embarrassment and feelings of disrespect.</a:t>
            </a:r>
          </a:p>
          <a:p>
            <a:r>
              <a:rPr lang="en-US" sz="1200" b="1" kern="1200" dirty="0">
                <a:solidFill>
                  <a:schemeClr val="tx1"/>
                </a:solidFill>
                <a:effectLst/>
                <a:latin typeface="+mn-lt"/>
                <a:ea typeface="+mn-ea"/>
                <a:cs typeface="+mn-cs"/>
              </a:rPr>
              <a:t>Long-Term Attitude:</a:t>
            </a:r>
            <a:r>
              <a:rPr lang="en-US" sz="1200" kern="1200" dirty="0">
                <a:solidFill>
                  <a:schemeClr val="tx1"/>
                </a:solidFill>
                <a:effectLst/>
                <a:latin typeface="+mn-lt"/>
                <a:ea typeface="+mn-ea"/>
                <a:cs typeface="+mn-cs"/>
              </a:rPr>
              <a:t> Unilever needs to ensure that the strategic plans with Alibaba are based on the company’s long-term visions. Instead of concrete aims soon, Unilever may define a progressive path of development indicating the company’s dedication to stable partnership (Brett, 2014). Considering that Alibaba envisions steady business development over a virtually unlimited period, stressing brand development and market share increase will also be appealing.</a:t>
            </a:r>
            <a:endParaRPr lang="en-US" dirty="0"/>
          </a:p>
        </p:txBody>
      </p:sp>
      <p:sp>
        <p:nvSpPr>
          <p:cNvPr id="4" name="Slide Number Placeholder 3"/>
          <p:cNvSpPr>
            <a:spLocks noGrp="1"/>
          </p:cNvSpPr>
          <p:nvPr>
            <p:ph type="sldNum" sz="quarter" idx="10"/>
          </p:nvPr>
        </p:nvSpPr>
        <p:spPr/>
        <p:txBody>
          <a:bodyPr/>
          <a:lstStyle/>
          <a:p>
            <a:fld id="{43606975-5A72-4DEE-98D3-6F550D44AE12}" type="slidenum">
              <a:rPr lang="en-US" smtClean="0"/>
              <a:t>8</a:t>
            </a:fld>
            <a:endParaRPr lang="en-US"/>
          </a:p>
        </p:txBody>
      </p:sp>
    </p:spTree>
    <p:extLst>
      <p:ext uri="{BB962C8B-B14F-4D97-AF65-F5344CB8AC3E}">
        <p14:creationId xmlns:p14="http://schemas.microsoft.com/office/powerpoint/2010/main" val="2392251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importance of cultural awareness and adaptability in cross-cultural negotiations </a:t>
            </a:r>
          </a:p>
          <a:p>
            <a:r>
              <a:rPr lang="en-US" sz="1200" b="1" kern="1200" dirty="0">
                <a:solidFill>
                  <a:schemeClr val="tx1"/>
                </a:solidFill>
                <a:effectLst/>
                <a:latin typeface="+mn-lt"/>
                <a:ea typeface="+mn-ea"/>
                <a:cs typeface="+mn-cs"/>
              </a:rPr>
              <a:t>Understanding Communication Styles:</a:t>
            </a:r>
            <a:r>
              <a:rPr lang="en-US" sz="1200" kern="1200" dirty="0">
                <a:solidFill>
                  <a:schemeClr val="tx1"/>
                </a:solidFill>
                <a:effectLst/>
                <a:latin typeface="+mn-lt"/>
                <a:ea typeface="+mn-ea"/>
                <a:cs typeface="+mn-cs"/>
              </a:rPr>
              <a:t> Different cultures have different approaches to communicating; while the UK culture is direct in approach, China’s approach will be indirect because it is considered rude to go straight to the point (</a:t>
            </a:r>
            <a:r>
              <a:rPr lang="en-US" sz="1200" kern="1200" dirty="0" err="1">
                <a:solidFill>
                  <a:schemeClr val="tx1"/>
                </a:solidFill>
                <a:effectLst/>
                <a:latin typeface="+mn-lt"/>
                <a:ea typeface="+mn-ea"/>
                <a:cs typeface="+mn-cs"/>
              </a:rPr>
              <a:t>Lewicki</a:t>
            </a:r>
            <a:r>
              <a:rPr lang="en-US" sz="1200" kern="1200" dirty="0">
                <a:solidFill>
                  <a:schemeClr val="tx1"/>
                </a:solidFill>
                <a:effectLst/>
                <a:latin typeface="+mn-lt"/>
                <a:ea typeface="+mn-ea"/>
                <a:cs typeface="+mn-cs"/>
              </a:rPr>
              <a:t>, et al., 2016). By understanding these cultural differences, it becomes possible to avoid misunderstanding. Therefore, negotiators should adjust their language and behavior of communication.</a:t>
            </a:r>
          </a:p>
          <a:p>
            <a:r>
              <a:rPr lang="en-US" sz="1200" b="1" kern="1200" dirty="0">
                <a:solidFill>
                  <a:schemeClr val="tx1"/>
                </a:solidFill>
                <a:effectLst/>
                <a:latin typeface="+mn-lt"/>
                <a:ea typeface="+mn-ea"/>
                <a:cs typeface="+mn-cs"/>
              </a:rPr>
              <a:t>Building Trust &amp; Relationship:</a:t>
            </a:r>
            <a:r>
              <a:rPr lang="en-US" sz="1200" kern="1200" dirty="0">
                <a:solidFill>
                  <a:schemeClr val="tx1"/>
                </a:solidFill>
                <a:effectLst/>
                <a:latin typeface="+mn-lt"/>
                <a:ea typeface="+mn-ea"/>
                <a:cs typeface="+mn-cs"/>
              </a:rPr>
              <a:t> Trust and relationships are usually developed in dissimilar ways across cultures. Thus, in many Asian cultures, relationship-building, or “</a:t>
            </a:r>
            <a:r>
              <a:rPr lang="en-US" sz="1200" kern="1200" dirty="0" err="1">
                <a:solidFill>
                  <a:schemeClr val="tx1"/>
                </a:solidFill>
                <a:effectLst/>
                <a:latin typeface="+mn-lt"/>
                <a:ea typeface="+mn-ea"/>
                <a:cs typeface="+mn-cs"/>
              </a:rPr>
              <a:t>guanxi</a:t>
            </a:r>
            <a:r>
              <a:rPr lang="en-US" sz="1200" kern="1200" dirty="0">
                <a:solidFill>
                  <a:schemeClr val="tx1"/>
                </a:solidFill>
                <a:effectLst/>
                <a:latin typeface="+mn-lt"/>
                <a:ea typeface="+mn-ea"/>
                <a:cs typeface="+mn-cs"/>
              </a:rPr>
              <a:t>”, is considered before signing any contractual documents since word of mouth enables more trust to be placed with the partner (</a:t>
            </a:r>
            <a:r>
              <a:rPr lang="en-US" sz="1200" kern="1200" dirty="0" err="1">
                <a:solidFill>
                  <a:schemeClr val="tx1"/>
                </a:solidFill>
                <a:effectLst/>
                <a:latin typeface="+mn-lt"/>
                <a:ea typeface="+mn-ea"/>
                <a:cs typeface="+mn-cs"/>
              </a:rPr>
              <a:t>Salacuse</a:t>
            </a:r>
            <a:r>
              <a:rPr lang="en-US" sz="1200" kern="1200" dirty="0">
                <a:solidFill>
                  <a:schemeClr val="tx1"/>
                </a:solidFill>
                <a:effectLst/>
                <a:latin typeface="+mn-lt"/>
                <a:ea typeface="+mn-ea"/>
                <a:cs typeface="+mn-cs"/>
              </a:rPr>
              <a:t>, 2013). In contrast, the Western legal tradition for example might depend a lot more on contracts. Cultural sensitivity allows negotiators to try to match the strategies being employed in their effort to build a relationship's trust, thus providing an easier means to negotiate.</a:t>
            </a:r>
          </a:p>
          <a:p>
            <a:r>
              <a:rPr lang="en-US" sz="1200" b="1" kern="1200" dirty="0">
                <a:solidFill>
                  <a:schemeClr val="tx1"/>
                </a:solidFill>
                <a:effectLst/>
                <a:latin typeface="+mn-lt"/>
                <a:ea typeface="+mn-ea"/>
                <a:cs typeface="+mn-cs"/>
              </a:rPr>
              <a:t>Flexibility &amp; Adaptability:</a:t>
            </a:r>
            <a:r>
              <a:rPr lang="en-US" sz="1200" kern="1200" dirty="0">
                <a:solidFill>
                  <a:schemeClr val="tx1"/>
                </a:solidFill>
                <a:effectLst/>
                <a:latin typeface="+mn-lt"/>
                <a:ea typeface="+mn-ea"/>
                <a:cs typeface="+mn-cs"/>
              </a:rPr>
              <a:t> Negotiators who can bend and flex as needed when dealing with cross-cultural counterparties can quickly make necessary changes that show courtesy and understanding of cultural differences (Ting-Toomey and Chung, 2012). Negotiation flexibility enables negotiators to fit in their counterparts’ values since understanding the other party makes negotiations more cooperative and somewhere around the middle of the spectrum more likely.</a:t>
            </a:r>
            <a:endParaRPr lang="en-US" dirty="0"/>
          </a:p>
        </p:txBody>
      </p:sp>
      <p:sp>
        <p:nvSpPr>
          <p:cNvPr id="4" name="Slide Number Placeholder 3"/>
          <p:cNvSpPr>
            <a:spLocks noGrp="1"/>
          </p:cNvSpPr>
          <p:nvPr>
            <p:ph type="sldNum" sz="quarter" idx="10"/>
          </p:nvPr>
        </p:nvSpPr>
        <p:spPr/>
        <p:txBody>
          <a:bodyPr/>
          <a:lstStyle/>
          <a:p>
            <a:fld id="{43606975-5A72-4DEE-98D3-6F550D44AE12}" type="slidenum">
              <a:rPr lang="en-US" smtClean="0"/>
              <a:t>9</a:t>
            </a:fld>
            <a:endParaRPr lang="en-US"/>
          </a:p>
        </p:txBody>
      </p:sp>
    </p:spTree>
    <p:extLst>
      <p:ext uri="{BB962C8B-B14F-4D97-AF65-F5344CB8AC3E}">
        <p14:creationId xmlns:p14="http://schemas.microsoft.com/office/powerpoint/2010/main" val="3326026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latin typeface="Times New Roman" panose="02020603050405020304" pitchFamily="18" charset="0"/>
                <a:ea typeface="Calibri" panose="020F0502020204030204" pitchFamily="34" charset="0"/>
              </a:rPr>
              <a:t>Understanding cultural aspects regarding negotiation and cultural sensitivity is crucial to maintaining successful business relationships within the global level. In the case of Unilever that wants to engage in a business relationship with Chinese firm Alibaba, it is important to appreciate these cultural values like </a:t>
            </a:r>
            <a:r>
              <a:rPr lang="en-US" dirty="0" err="1">
                <a:effectLst/>
                <a:latin typeface="Times New Roman" panose="02020603050405020304" pitchFamily="18" charset="0"/>
                <a:ea typeface="Calibri" panose="020F0502020204030204" pitchFamily="34" charset="0"/>
              </a:rPr>
              <a:t>guanxi</a:t>
            </a:r>
            <a:r>
              <a:rPr lang="en-US" dirty="0">
                <a:effectLst/>
                <a:latin typeface="Times New Roman" panose="02020603050405020304" pitchFamily="18" charset="0"/>
                <a:ea typeface="Calibri" panose="020F0502020204030204" pitchFamily="34" charset="0"/>
              </a:rPr>
              <a:t>, and the aspect of ‘face.’ When a company applies cross-cultural management solutions, it mitigates crucial misunderstanding, share values with partners, and build the right basis for business cooperation. By implementing these value added features, the receptiveness of global partners can be improved and subsequently achieving sustainable growth.</a:t>
            </a:r>
            <a:endParaRPr lang="en-US" dirty="0"/>
          </a:p>
          <a:p>
            <a:endParaRPr lang="en-US" dirty="0"/>
          </a:p>
        </p:txBody>
      </p:sp>
      <p:sp>
        <p:nvSpPr>
          <p:cNvPr id="4" name="Slide Number Placeholder 3"/>
          <p:cNvSpPr>
            <a:spLocks noGrp="1"/>
          </p:cNvSpPr>
          <p:nvPr>
            <p:ph type="sldNum" sz="quarter" idx="10"/>
          </p:nvPr>
        </p:nvSpPr>
        <p:spPr/>
        <p:txBody>
          <a:bodyPr/>
          <a:lstStyle/>
          <a:p>
            <a:fld id="{43606975-5A72-4DEE-98D3-6F550D44AE12}" type="slidenum">
              <a:rPr lang="en-US" smtClean="0"/>
              <a:t>10</a:t>
            </a:fld>
            <a:endParaRPr lang="en-US"/>
          </a:p>
        </p:txBody>
      </p:sp>
    </p:spTree>
    <p:extLst>
      <p:ext uri="{BB962C8B-B14F-4D97-AF65-F5344CB8AC3E}">
        <p14:creationId xmlns:p14="http://schemas.microsoft.com/office/powerpoint/2010/main" val="1670629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CC72736-8012-4037-96A7-51288597A7A7}"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1843833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C72736-8012-4037-96A7-51288597A7A7}"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2739625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C72736-8012-4037-96A7-51288597A7A7}"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2160276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CC72736-8012-4037-96A7-51288597A7A7}"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470098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CC72736-8012-4037-96A7-51288597A7A7}" type="datetimeFigureOut">
              <a:rPr lang="en-US" smtClean="0"/>
              <a:t>12/14/2024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3737123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CC72736-8012-4037-96A7-51288597A7A7}" type="datetimeFigureOut">
              <a:rPr lang="en-US" smtClean="0"/>
              <a:t>12/14/2024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2604416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C72736-8012-4037-96A7-51288597A7A7}" type="datetimeFigureOut">
              <a:rPr lang="en-US" smtClean="0"/>
              <a:t>12/14/2024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2411591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C72736-8012-4037-96A7-51288597A7A7}"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3563994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C72736-8012-4037-96A7-51288597A7A7}"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4158743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C72736-8012-4037-96A7-51288597A7A7}"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4038133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C72736-8012-4037-96A7-51288597A7A7}"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345A7-025A-4D80-8587-B9DEF0555E0D}" type="slidenum">
              <a:rPr lang="en-US" smtClean="0"/>
              <a:t>‹#›</a:t>
            </a:fld>
            <a:endParaRPr lang="en-US"/>
          </a:p>
        </p:txBody>
      </p:sp>
    </p:spTree>
    <p:extLst>
      <p:ext uri="{BB962C8B-B14F-4D97-AF65-F5344CB8AC3E}">
        <p14:creationId xmlns:p14="http://schemas.microsoft.com/office/powerpoint/2010/main" val="151134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C72736-8012-4037-96A7-51288597A7A7}" type="datetimeFigureOut">
              <a:rPr lang="en-US" smtClean="0"/>
              <a:t>12/14/2024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9345A7-025A-4D80-8587-B9DEF0555E0D}" type="slidenum">
              <a:rPr lang="en-US" smtClean="0"/>
              <a:t>‹#›</a:t>
            </a:fld>
            <a:endParaRPr lang="en-US"/>
          </a:p>
        </p:txBody>
      </p:sp>
    </p:spTree>
    <p:extLst>
      <p:ext uri="{BB962C8B-B14F-4D97-AF65-F5344CB8AC3E}">
        <p14:creationId xmlns:p14="http://schemas.microsoft.com/office/powerpoint/2010/main" val="3168548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7.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8.jpe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alibaba.com/premium/suppliers/2.html?spm=a2700.7735675.0.0.6880VdcPVdcP62" TargetMode="External"/><Relationship Id="rId2" Type="http://schemas.openxmlformats.org/officeDocument/2006/relationships/hyperlink" Target="https://www.alibaba.com/"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6179127" cy="685800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p:cNvSpPr/>
          <p:nvPr/>
        </p:nvSpPr>
        <p:spPr>
          <a:xfrm>
            <a:off x="6179127" y="0"/>
            <a:ext cx="6179127" cy="68580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2262147" y="1891835"/>
            <a:ext cx="8477001" cy="584775"/>
          </a:xfrm>
          <a:prstGeom prst="rect">
            <a:avLst/>
          </a:prstGeom>
          <a:solidFill>
            <a:srgbClr val="FFC000"/>
          </a:solidFill>
          <a:ln>
            <a:solidFill>
              <a:schemeClr val="tx1"/>
            </a:solidFill>
          </a:ln>
        </p:spPr>
        <p:txBody>
          <a:bodyPr wrap="none">
            <a:spAutoFit/>
          </a:bodyPr>
          <a:lstStyle/>
          <a:p>
            <a:pPr lvl="1"/>
            <a:r>
              <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International Business Communications</a:t>
            </a:r>
          </a:p>
        </p:txBody>
      </p:sp>
      <p:sp>
        <p:nvSpPr>
          <p:cNvPr id="7" name="TextBox 6"/>
          <p:cNvSpPr txBox="1"/>
          <p:nvPr/>
        </p:nvSpPr>
        <p:spPr>
          <a:xfrm>
            <a:off x="3405352" y="3189977"/>
            <a:ext cx="5749159" cy="1477328"/>
          </a:xfrm>
          <a:prstGeom prst="rect">
            <a:avLst/>
          </a:prstGeom>
          <a:solidFill>
            <a:schemeClr val="accent4"/>
          </a:solidFill>
          <a:ln>
            <a:solidFill>
              <a:schemeClr val="tx1"/>
            </a:solidFill>
          </a:ln>
          <a:effectLst/>
        </p:spPr>
        <p:txBody>
          <a:bodyPr wrap="square" rtlCol="0">
            <a:spAutoFit/>
          </a:bodyPr>
          <a:lstStyle/>
          <a:p>
            <a:pPr algn="ctr"/>
            <a:r>
              <a:rPr lang="en-US" b="1" dirty="0">
                <a:latin typeface="Arial" panose="020B0604020202020204" pitchFamily="34" charset="0"/>
                <a:cs typeface="Arial" panose="020B0604020202020204" pitchFamily="34" charset="0"/>
              </a:rPr>
              <a:t>Student Name: Gabriela Grudeva</a:t>
            </a:r>
          </a:p>
          <a:p>
            <a:pPr algn="ctr"/>
            <a:r>
              <a:rPr lang="en-US" b="1" dirty="0">
                <a:latin typeface="Arial" panose="020B0604020202020204" pitchFamily="34" charset="0"/>
                <a:cs typeface="Arial" panose="020B0604020202020204" pitchFamily="34" charset="0"/>
              </a:rPr>
              <a:t>ID Number: 2218257</a:t>
            </a:r>
          </a:p>
          <a:p>
            <a:pPr algn="ctr"/>
            <a:r>
              <a:rPr lang="en-US" b="1" dirty="0">
                <a:latin typeface="Arial" panose="020B0604020202020204" pitchFamily="34" charset="0"/>
                <a:cs typeface="Arial" panose="020B0604020202020204" pitchFamily="34" charset="0"/>
              </a:rPr>
              <a:t>Module Name: BA Business and Management</a:t>
            </a:r>
          </a:p>
          <a:p>
            <a:pPr algn="ctr"/>
            <a:r>
              <a:rPr lang="en-US" b="1" dirty="0">
                <a:latin typeface="Arial" panose="020B0604020202020204" pitchFamily="34" charset="0"/>
                <a:cs typeface="Arial" panose="020B0604020202020204" pitchFamily="34" charset="0"/>
              </a:rPr>
              <a:t>Module Code: LCBB6001</a:t>
            </a:r>
          </a:p>
          <a:p>
            <a:pPr algn="ctr"/>
            <a:r>
              <a:rPr lang="en-US" b="1" dirty="0">
                <a:latin typeface="Arial" panose="020B0604020202020204" pitchFamily="34" charset="0"/>
                <a:cs typeface="Arial" panose="020B0604020202020204" pitchFamily="34" charset="0"/>
              </a:rPr>
              <a:t>Lecturer: Afzal Munna</a:t>
            </a:r>
          </a:p>
        </p:txBody>
      </p:sp>
    </p:spTree>
    <p:extLst>
      <p:ext uri="{BB962C8B-B14F-4D97-AF65-F5344CB8AC3E}">
        <p14:creationId xmlns:p14="http://schemas.microsoft.com/office/powerpoint/2010/main" val="257998472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3" name="Rectangle 2"/>
          <p:cNvSpPr/>
          <p:nvPr/>
        </p:nvSpPr>
        <p:spPr>
          <a:xfrm>
            <a:off x="1939636" y="1341643"/>
            <a:ext cx="3680816" cy="584775"/>
          </a:xfrm>
          <a:prstGeom prst="rect">
            <a:avLst/>
          </a:prstGeom>
        </p:spPr>
        <p:txBody>
          <a:bodyPr wrap="none">
            <a:spAutoFit/>
          </a:bodyPr>
          <a:lstStyle/>
          <a:p>
            <a:r>
              <a:rPr lang="en-US" sz="3200" b="1" dirty="0">
                <a:latin typeface="Arial" panose="020B0604020202020204" pitchFamily="34" charset="0"/>
                <a:cs typeface="Arial" panose="020B0604020202020204" pitchFamily="34" charset="0"/>
              </a:rPr>
              <a:t>Table Of Contents</a:t>
            </a:r>
          </a:p>
        </p:txBody>
      </p:sp>
      <p:sp>
        <p:nvSpPr>
          <p:cNvPr id="2" name="Rectangle 1"/>
          <p:cNvSpPr/>
          <p:nvPr/>
        </p:nvSpPr>
        <p:spPr>
          <a:xfrm>
            <a:off x="1939636" y="2071499"/>
            <a:ext cx="6834910" cy="2949525"/>
          </a:xfrm>
          <a:prstGeom prst="rect">
            <a:avLst/>
          </a:prstGeom>
        </p:spPr>
        <p:txBody>
          <a:bodyPr wrap="square">
            <a:spAutoFit/>
          </a:bodyPr>
          <a:lstStyle/>
          <a:p>
            <a:pPr marL="342900" indent="-342900"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Introduction</a:t>
            </a:r>
          </a:p>
          <a:p>
            <a:pPr marL="342900" indent="-342900"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Culture &amp; Its Various Elements</a:t>
            </a:r>
          </a:p>
          <a:p>
            <a:pPr marL="342900" indent="-342900"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Theoretical Underpinning About The Impact Of Culture</a:t>
            </a:r>
          </a:p>
          <a:p>
            <a:pPr marL="342900" indent="-342900"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The Cultural Elements Based On The Chinese To Overcome</a:t>
            </a:r>
          </a:p>
          <a:p>
            <a:pPr marL="342900" indent="-342900"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Negotiation Strategies For A Successful Deal</a:t>
            </a:r>
          </a:p>
          <a:p>
            <a:pPr marL="342900" indent="-342900"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Conclusion</a:t>
            </a:r>
          </a:p>
          <a:p>
            <a:pPr marL="342900" indent="-342900"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051873586"/>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8">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703802" y="372217"/>
            <a:ext cx="4960945"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kern="1200" dirty="0">
                <a:solidFill>
                  <a:schemeClr val="tx1"/>
                </a:solidFill>
                <a:effectLst/>
                <a:latin typeface="Arial" panose="020B0604020202020204" pitchFamily="34" charset="0"/>
                <a:ea typeface="+mj-ea"/>
                <a:cs typeface="Arial" panose="020B0604020202020204" pitchFamily="34" charset="0"/>
              </a:rPr>
              <a:t>  Introduction</a:t>
            </a:r>
          </a:p>
        </p:txBody>
      </p:sp>
      <p:sp>
        <p:nvSpPr>
          <p:cNvPr id="3" name="Rectangle 2"/>
          <p:cNvSpPr/>
          <p:nvPr/>
        </p:nvSpPr>
        <p:spPr>
          <a:xfrm>
            <a:off x="838201" y="1825625"/>
            <a:ext cx="4933462" cy="4351338"/>
          </a:xfrm>
          <a:prstGeom prst="rect">
            <a:avLst/>
          </a:prstGeom>
        </p:spPr>
        <p:txBody>
          <a:bodyPr vert="horz" lIns="91440" tIns="45720" rIns="91440" bIns="45720" rtlCol="0">
            <a:normAutofit/>
          </a:bodyPr>
          <a:lstStyle/>
          <a:p>
            <a:pPr marL="342900" indent="-285750" algn="just">
              <a:lnSpc>
                <a:spcPct val="150000"/>
              </a:lnSpc>
              <a:spcAft>
                <a:spcPts val="600"/>
              </a:spcAft>
              <a:buFont typeface="Wingdings" panose="05000000000000000000" pitchFamily="2" charset="2"/>
              <a:buChar char="q"/>
            </a:pPr>
            <a:r>
              <a:rPr lang="en-US" dirty="0">
                <a:latin typeface="Arial" panose="020B0604020202020204" pitchFamily="34" charset="0"/>
                <a:cs typeface="Arial" panose="020B0604020202020204" pitchFamily="34" charset="0"/>
              </a:rPr>
              <a:t>The discussion focuses on cultural communication challenges and the importance of cultural understanding in negotiations across cultural boundaries. It also outlines strategies for assessing the effectiveness of business relationships between culturally distinct organizations, using examples like Alibaba and Unilever</a:t>
            </a:r>
            <a:r>
              <a:rPr lang="en-US" dirty="0"/>
              <a:t>.</a:t>
            </a:r>
            <a:endParaRPr lang="en-US" dirty="0">
              <a:latin typeface="Arial" panose="020B0604020202020204" pitchFamily="34" charset="0"/>
              <a:cs typeface="Arial" panose="020B0604020202020204" pitchFamily="34" charset="0"/>
            </a:endParaRPr>
          </a:p>
        </p:txBody>
      </p:sp>
      <p:pic>
        <p:nvPicPr>
          <p:cNvPr id="7174" name="Picture 6" descr="UK-China: what's happening and the ..."/>
          <p:cNvPicPr>
            <a:picLocks noChangeAspect="1" noChangeArrowheads="1"/>
          </p:cNvPicPr>
          <p:nvPr/>
        </p:nvPicPr>
        <p:blipFill>
          <a:blip r:embed="rId3">
            <a:extLst>
              <a:ext uri="{28A0092B-C50C-407E-A947-70E740481C1C}">
                <a14:useLocalDpi xmlns:a14="http://schemas.microsoft.com/office/drawing/2010/main" val="0"/>
              </a:ext>
            </a:extLst>
          </a:blip>
          <a:srcRect l="18692" r="8880" b="1"/>
          <a:stretch/>
        </p:blipFill>
        <p:spPr bwMode="auto">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extLst>
            <a:ext uri="{909E8E84-426E-40DD-AFC4-6F175D3DCCD1}">
              <a14:hiddenFill xmlns:a14="http://schemas.microsoft.com/office/drawing/2010/main">
                <a:solidFill>
                  <a:srgbClr val="FFFFFF"/>
                </a:solidFill>
              </a14:hiddenFill>
            </a:ext>
          </a:extLst>
        </p:spPr>
      </p:pic>
      <p:sp>
        <p:nvSpPr>
          <p:cNvPr id="7181" name="Arc 718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172" name="Picture 4" descr="Signs of Positive Company Culture ..."/>
          <p:cNvPicPr>
            <a:picLocks noChangeAspect="1" noChangeArrowheads="1"/>
          </p:cNvPicPr>
          <p:nvPr/>
        </p:nvPicPr>
        <p:blipFill>
          <a:blip r:embed="rId4">
            <a:extLst>
              <a:ext uri="{28A0092B-C50C-407E-A947-70E740481C1C}">
                <a14:useLocalDpi xmlns:a14="http://schemas.microsoft.com/office/drawing/2010/main" val="0"/>
              </a:ext>
            </a:extLst>
          </a:blip>
          <a:srcRect l="35244" r="16004" b="-1"/>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extLst>
            <a:ext uri="{909E8E84-426E-40DD-AFC4-6F175D3DCCD1}">
              <a14:hiddenFill xmlns:a14="http://schemas.microsoft.com/office/drawing/2010/main">
                <a:solidFill>
                  <a:srgbClr val="FFFFFF"/>
                </a:solidFill>
              </a14:hiddenFill>
            </a:ext>
          </a:extLst>
        </p:spPr>
      </p:pic>
      <p:pic>
        <p:nvPicPr>
          <p:cNvPr id="7170" name="Picture 2" descr="Business Etiquette Stock Illustrations ..."/>
          <p:cNvPicPr>
            <a:picLocks noChangeAspect="1" noChangeArrowheads="1"/>
          </p:cNvPicPr>
          <p:nvPr/>
        </p:nvPicPr>
        <p:blipFill>
          <a:blip r:embed="rId5">
            <a:extLst>
              <a:ext uri="{28A0092B-C50C-407E-A947-70E740481C1C}">
                <a14:useLocalDpi xmlns:a14="http://schemas.microsoft.com/office/drawing/2010/main" val="0"/>
              </a:ext>
            </a:extLst>
          </a:blip>
          <a:srcRect l="26562" r="28462" b="1"/>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044364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6" name="Rectangle 2075">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p:cNvSpPr/>
          <p:nvPr/>
        </p:nvSpPr>
        <p:spPr>
          <a:xfrm>
            <a:off x="838200" y="365125"/>
            <a:ext cx="10515599"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dirty="0">
                <a:effectLst/>
                <a:latin typeface="Arial" panose="020B0604020202020204" pitchFamily="34" charset="0"/>
                <a:ea typeface="+mj-ea"/>
                <a:cs typeface="Arial" panose="020B0604020202020204" pitchFamily="34" charset="0"/>
              </a:rPr>
              <a:t>  Culture and Its </a:t>
            </a:r>
            <a:r>
              <a:rPr lang="en-US" sz="3200" b="1" dirty="0">
                <a:latin typeface="Arial" panose="020B0604020202020204" pitchFamily="34" charset="0"/>
                <a:ea typeface="+mj-ea"/>
                <a:cs typeface="Arial" panose="020B0604020202020204" pitchFamily="34" charset="0"/>
              </a:rPr>
              <a:t>V</a:t>
            </a:r>
            <a:r>
              <a:rPr lang="en-US" sz="3200" b="1" dirty="0">
                <a:effectLst/>
                <a:latin typeface="Arial" panose="020B0604020202020204" pitchFamily="34" charset="0"/>
                <a:ea typeface="+mj-ea"/>
                <a:cs typeface="Arial" panose="020B0604020202020204" pitchFamily="34" charset="0"/>
              </a:rPr>
              <a:t>arious </a:t>
            </a:r>
            <a:r>
              <a:rPr lang="en-US" sz="3200" b="1" dirty="0">
                <a:latin typeface="Arial" panose="020B0604020202020204" pitchFamily="34" charset="0"/>
                <a:ea typeface="+mj-ea"/>
                <a:cs typeface="Arial" panose="020B0604020202020204" pitchFamily="34" charset="0"/>
              </a:rPr>
              <a:t>E</a:t>
            </a:r>
            <a:r>
              <a:rPr lang="en-US" sz="3200" b="1" dirty="0">
                <a:effectLst/>
                <a:latin typeface="Arial" panose="020B0604020202020204" pitchFamily="34" charset="0"/>
                <a:ea typeface="+mj-ea"/>
                <a:cs typeface="Arial" panose="020B0604020202020204" pitchFamily="34" charset="0"/>
              </a:rPr>
              <a:t>lements</a:t>
            </a:r>
          </a:p>
        </p:txBody>
      </p:sp>
      <p:sp>
        <p:nvSpPr>
          <p:cNvPr id="2" name="Rectangle 1"/>
          <p:cNvSpPr/>
          <p:nvPr/>
        </p:nvSpPr>
        <p:spPr>
          <a:xfrm>
            <a:off x="838200" y="1825625"/>
            <a:ext cx="5393361" cy="4351338"/>
          </a:xfrm>
          <a:prstGeom prst="rect">
            <a:avLst/>
          </a:prstGeom>
        </p:spPr>
        <p:txBody>
          <a:bodyPr vert="horz" lIns="91440" tIns="45720" rIns="91440" bIns="45720" rtlCol="0">
            <a:normAutofit/>
          </a:bodyPr>
          <a:lstStyle/>
          <a:p>
            <a:pPr marL="342900" indent="-285750">
              <a:lnSpc>
                <a:spcPct val="150000"/>
              </a:lnSpc>
              <a:spcAft>
                <a:spcPts val="600"/>
              </a:spcAft>
              <a:buFont typeface="Wingdings" panose="05000000000000000000" pitchFamily="2" charset="2"/>
              <a:buChar char="q"/>
            </a:pPr>
            <a:r>
              <a:rPr lang="en-US" dirty="0">
                <a:effectLst/>
                <a:latin typeface="Arial" panose="020B0604020202020204" pitchFamily="34" charset="0"/>
                <a:cs typeface="Arial" panose="020B0604020202020204" pitchFamily="34" charset="0"/>
              </a:rPr>
              <a:t>Culture refers to the total of the shared and distinctive ways of thinking, feeling communicating, and acting possessed by a group of people. </a:t>
            </a:r>
          </a:p>
          <a:p>
            <a:pPr marL="342900" indent="-285750">
              <a:lnSpc>
                <a:spcPct val="150000"/>
              </a:lnSpc>
              <a:spcAft>
                <a:spcPts val="600"/>
              </a:spcAft>
              <a:buFont typeface="Wingdings" panose="05000000000000000000" pitchFamily="2" charset="2"/>
              <a:buChar char="q"/>
            </a:pPr>
            <a:r>
              <a:rPr lang="en-US" dirty="0">
                <a:effectLst/>
                <a:latin typeface="Arial" panose="020B0604020202020204" pitchFamily="34" charset="0"/>
                <a:cs typeface="Arial" panose="020B0604020202020204" pitchFamily="34" charset="0"/>
              </a:rPr>
              <a:t>They offered a paradigm within which behavior, both personal and social or organizational, is conducted, and through which people make this conduct sensible (Hofstede, 2011). </a:t>
            </a:r>
          </a:p>
        </p:txBody>
      </p:sp>
      <p:pic>
        <p:nvPicPr>
          <p:cNvPr id="2054" name="Picture 6" descr="Culture Vector Art, Icons, and Graphics ..."/>
          <p:cNvPicPr>
            <a:picLocks noChangeAspect="1" noChangeArrowheads="1"/>
          </p:cNvPicPr>
          <p:nvPr/>
        </p:nvPicPr>
        <p:blipFill>
          <a:blip r:embed="rId3">
            <a:extLst>
              <a:ext uri="{28A0092B-C50C-407E-A947-70E740481C1C}">
                <a14:useLocalDpi xmlns:a14="http://schemas.microsoft.com/office/drawing/2010/main" val="0"/>
              </a:ext>
            </a:extLst>
          </a:blip>
          <a:srcRect l="21289" r="28396" b="1"/>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07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8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877773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838201" y="345810"/>
            <a:ext cx="5120561" cy="1325563"/>
          </a:xfrm>
          <a:prstGeom prst="rect">
            <a:avLst/>
          </a:prstGeom>
        </p:spPr>
        <p:txBody>
          <a:bodyPr vert="horz" lIns="91440" tIns="45720" rIns="91440" bIns="45720" rtlCol="0" anchor="ctr">
            <a:normAutofit fontScale="92500" lnSpcReduction="10000"/>
          </a:bodyPr>
          <a:lstStyle/>
          <a:p>
            <a:pPr>
              <a:lnSpc>
                <a:spcPct val="150000"/>
              </a:lnSpc>
              <a:spcBef>
                <a:spcPct val="0"/>
              </a:spcBef>
              <a:spcAft>
                <a:spcPts val="600"/>
              </a:spcAft>
            </a:pPr>
            <a:r>
              <a:rPr lang="en-US" sz="3200" b="1" kern="1200" dirty="0">
                <a:solidFill>
                  <a:schemeClr val="tx1"/>
                </a:solidFill>
                <a:effectLst/>
                <a:latin typeface="Arial" panose="020B0604020202020204" pitchFamily="34" charset="0"/>
                <a:ea typeface="+mj-ea"/>
                <a:cs typeface="Arial" panose="020B0604020202020204" pitchFamily="34" charset="0"/>
              </a:rPr>
              <a:t>Culture and Its </a:t>
            </a:r>
            <a:r>
              <a:rPr lang="en-US" sz="3200" b="1" kern="1200" dirty="0">
                <a:solidFill>
                  <a:schemeClr val="tx1"/>
                </a:solidFill>
                <a:latin typeface="Arial" panose="020B0604020202020204" pitchFamily="34" charset="0"/>
                <a:ea typeface="+mj-ea"/>
                <a:cs typeface="Arial" panose="020B0604020202020204" pitchFamily="34" charset="0"/>
              </a:rPr>
              <a:t>V</a:t>
            </a:r>
            <a:r>
              <a:rPr lang="en-US" sz="3200" b="1" kern="1200" dirty="0">
                <a:solidFill>
                  <a:schemeClr val="tx1"/>
                </a:solidFill>
                <a:effectLst/>
                <a:latin typeface="Arial" panose="020B0604020202020204" pitchFamily="34" charset="0"/>
                <a:ea typeface="+mj-ea"/>
                <a:cs typeface="Arial" panose="020B0604020202020204" pitchFamily="34" charset="0"/>
              </a:rPr>
              <a:t>arious </a:t>
            </a:r>
            <a:r>
              <a:rPr lang="en-US" sz="3200" b="1" kern="1200" dirty="0">
                <a:solidFill>
                  <a:schemeClr val="tx1"/>
                </a:solidFill>
                <a:latin typeface="Arial" panose="020B0604020202020204" pitchFamily="34" charset="0"/>
                <a:ea typeface="+mj-ea"/>
                <a:cs typeface="Arial" panose="020B0604020202020204" pitchFamily="34" charset="0"/>
              </a:rPr>
              <a:t>E</a:t>
            </a:r>
            <a:r>
              <a:rPr lang="en-US" sz="3200" b="1" kern="1200" dirty="0">
                <a:solidFill>
                  <a:schemeClr val="tx1"/>
                </a:solidFill>
                <a:effectLst/>
                <a:latin typeface="Arial" panose="020B0604020202020204" pitchFamily="34" charset="0"/>
                <a:ea typeface="+mj-ea"/>
                <a:cs typeface="Arial" panose="020B0604020202020204" pitchFamily="34" charset="0"/>
              </a:rPr>
              <a:t>lements</a:t>
            </a:r>
          </a:p>
        </p:txBody>
      </p:sp>
      <p:sp>
        <p:nvSpPr>
          <p:cNvPr id="1037" name="Oval 103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2" descr="Cultural Symbols Stock Illustrations ...">
            <a:extLst>
              <a:ext uri="{FF2B5EF4-FFF2-40B4-BE49-F238E27FC236}">
                <a16:creationId xmlns:a16="http://schemas.microsoft.com/office/drawing/2014/main" id="{23423D42-3871-E0C7-C547-8A2CB9B5E6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8" b="2282"/>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39" name="Arc 103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030" name="Picture 6" descr="Chinese Culture - Symbols of Chinese ..."/>
          <p:cNvPicPr>
            <a:picLocks noChangeAspect="1" noChangeArrowheads="1"/>
          </p:cNvPicPr>
          <p:nvPr/>
        </p:nvPicPr>
        <p:blipFill>
          <a:blip r:embed="rId4">
            <a:extLst>
              <a:ext uri="{28A0092B-C50C-407E-A947-70E740481C1C}">
                <a14:useLocalDpi xmlns:a14="http://schemas.microsoft.com/office/drawing/2010/main" val="0"/>
              </a:ext>
            </a:extLst>
          </a:blip>
          <a:srcRect t="9216" r="1" b="8675"/>
          <a:stretch/>
        </p:blipFill>
        <p:spPr bwMode="auto">
          <a:xfrm>
            <a:off x="6285078" y="101064"/>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666755913"/>
              </p:ext>
            </p:extLst>
          </p:nvPr>
        </p:nvGraphicFramePr>
        <p:xfrm>
          <a:off x="278923" y="1867188"/>
          <a:ext cx="7594942"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5192108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6990" y="293418"/>
            <a:ext cx="9910855" cy="584775"/>
          </a:xfrm>
          <a:prstGeom prst="rect">
            <a:avLst/>
          </a:prstGeom>
        </p:spPr>
        <p:txBody>
          <a:bodyPr wrap="none">
            <a:spAutoFit/>
          </a:bodyPr>
          <a:lstStyle/>
          <a:p>
            <a:r>
              <a:rPr lang="en-US" sz="3200" b="1" dirty="0">
                <a:latin typeface="Arial" panose="020B0604020202020204" pitchFamily="34" charset="0"/>
                <a:ea typeface="Calibri" panose="020F0502020204030204" pitchFamily="34" charset="0"/>
                <a:cs typeface="Arial" panose="020B0604020202020204" pitchFamily="34" charset="0"/>
              </a:rPr>
              <a:t>T</a:t>
            </a:r>
            <a:r>
              <a:rPr lang="en-US" sz="3200" b="1" dirty="0">
                <a:effectLst/>
                <a:latin typeface="Arial" panose="020B0604020202020204" pitchFamily="34" charset="0"/>
                <a:ea typeface="Calibri" panose="020F0502020204030204" pitchFamily="34" charset="0"/>
                <a:cs typeface="Arial" panose="020B0604020202020204" pitchFamily="34" charset="0"/>
              </a:rPr>
              <a:t>heoretical </a:t>
            </a:r>
            <a:r>
              <a:rPr lang="en-US" sz="3200" b="1" dirty="0">
                <a:latin typeface="Arial" panose="020B0604020202020204" pitchFamily="34" charset="0"/>
                <a:ea typeface="Calibri" panose="020F0502020204030204" pitchFamily="34" charset="0"/>
                <a:cs typeface="Arial" panose="020B0604020202020204" pitchFamily="34" charset="0"/>
              </a:rPr>
              <a:t>U</a:t>
            </a:r>
            <a:r>
              <a:rPr lang="en-US" sz="3200" b="1" dirty="0">
                <a:effectLst/>
                <a:latin typeface="Arial" panose="020B0604020202020204" pitchFamily="34" charset="0"/>
                <a:ea typeface="Calibri" panose="020F0502020204030204" pitchFamily="34" charset="0"/>
                <a:cs typeface="Arial" panose="020B0604020202020204" pitchFamily="34" charset="0"/>
              </a:rPr>
              <a:t>nderpinning </a:t>
            </a:r>
            <a:r>
              <a:rPr lang="en-US" sz="3200" b="1" dirty="0">
                <a:latin typeface="Arial" panose="020B0604020202020204" pitchFamily="34" charset="0"/>
                <a:ea typeface="Calibri" panose="020F0502020204030204" pitchFamily="34" charset="0"/>
                <a:cs typeface="Arial" panose="020B0604020202020204" pitchFamily="34" charset="0"/>
              </a:rPr>
              <a:t>A</a:t>
            </a:r>
            <a:r>
              <a:rPr lang="en-US" sz="3200" b="1" dirty="0">
                <a:effectLst/>
                <a:latin typeface="Arial" panose="020B0604020202020204" pitchFamily="34" charset="0"/>
                <a:ea typeface="Calibri" panose="020F0502020204030204" pitchFamily="34" charset="0"/>
                <a:cs typeface="Arial" panose="020B0604020202020204" pitchFamily="34" charset="0"/>
              </a:rPr>
              <a:t>bout </a:t>
            </a:r>
            <a:r>
              <a:rPr lang="en-US" sz="3200" b="1" dirty="0">
                <a:latin typeface="Arial" panose="020B0604020202020204" pitchFamily="34" charset="0"/>
                <a:ea typeface="Calibri" panose="020F0502020204030204" pitchFamily="34" charset="0"/>
                <a:cs typeface="Arial" panose="020B0604020202020204" pitchFamily="34" charset="0"/>
              </a:rPr>
              <a:t>I</a:t>
            </a:r>
            <a:r>
              <a:rPr lang="en-US" sz="3200" b="1" dirty="0">
                <a:effectLst/>
                <a:latin typeface="Arial" panose="020B0604020202020204" pitchFamily="34" charset="0"/>
                <a:ea typeface="Calibri" panose="020F0502020204030204" pitchFamily="34" charset="0"/>
                <a:cs typeface="Arial" panose="020B0604020202020204" pitchFamily="34" charset="0"/>
              </a:rPr>
              <a:t>mpact of Culture</a:t>
            </a:r>
            <a:endParaRPr lang="en-US" sz="3200" b="1" dirty="0">
              <a:latin typeface="Arial" panose="020B0604020202020204" pitchFamily="34" charset="0"/>
              <a:cs typeface="Arial" panose="020B0604020202020204" pitchFamily="34" charset="0"/>
            </a:endParaRPr>
          </a:p>
        </p:txBody>
      </p:sp>
      <p:sp>
        <p:nvSpPr>
          <p:cNvPr id="3" name="Rectangle 2"/>
          <p:cNvSpPr/>
          <p:nvPr/>
        </p:nvSpPr>
        <p:spPr>
          <a:xfrm>
            <a:off x="2942901" y="928527"/>
            <a:ext cx="6096000" cy="958660"/>
          </a:xfrm>
          <a:prstGeom prst="rect">
            <a:avLst/>
          </a:prstGeom>
        </p:spPr>
        <p:txBody>
          <a:bodyPr>
            <a:spAutoFit/>
          </a:bodyPr>
          <a:lstStyle/>
          <a:p>
            <a:pPr algn="ctr">
              <a:lnSpc>
                <a:spcPct val="150000"/>
              </a:lnSpc>
            </a:pPr>
            <a:r>
              <a:rPr lang="en-US" sz="2000" dirty="0">
                <a:effectLst/>
                <a:latin typeface="Arial" panose="020B0604020202020204" pitchFamily="34" charset="0"/>
                <a:ea typeface="Calibri" panose="020F0502020204030204" pitchFamily="34" charset="0"/>
                <a:cs typeface="Arial" panose="020B0604020202020204" pitchFamily="34" charset="0"/>
              </a:rPr>
              <a:t>Perceived theoretical framework about the effects of culture is Hofstede’s Cultural Dimension Theory</a:t>
            </a:r>
            <a:endParaRPr lang="en-US" sz="2000" dirty="0">
              <a:latin typeface="Arial" panose="020B0604020202020204" pitchFamily="34" charset="0"/>
              <a:cs typeface="Arial" panose="020B0604020202020204" pitchFamily="34" charset="0"/>
            </a:endParaRPr>
          </a:p>
        </p:txBody>
      </p:sp>
      <p:graphicFrame>
        <p:nvGraphicFramePr>
          <p:cNvPr id="5" name="Diagram 4"/>
          <p:cNvGraphicFramePr/>
          <p:nvPr>
            <p:extLst>
              <p:ext uri="{D42A27DB-BD31-4B8C-83A1-F6EECF244321}">
                <p14:modId xmlns:p14="http://schemas.microsoft.com/office/powerpoint/2010/main" val="1797667347"/>
              </p:ext>
            </p:extLst>
          </p:nvPr>
        </p:nvGraphicFramePr>
        <p:xfrm>
          <a:off x="241738" y="2049517"/>
          <a:ext cx="11645462" cy="4515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Mastering IELTS Writing Task 2: Sample ..."/>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9021" y="181264"/>
            <a:ext cx="1699780" cy="1699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09819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0" name="Rectangle 4139">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6090574" y="69669"/>
            <a:ext cx="4977976" cy="1454051"/>
          </a:xfrm>
          <a:prstGeom prst="rect">
            <a:avLst/>
          </a:prstGeom>
        </p:spPr>
        <p:txBody>
          <a:bodyPr vert="horz" lIns="91440" tIns="45720" rIns="91440" bIns="45720" rtlCol="0" anchor="b">
            <a:normAutofit lnSpcReduction="10000"/>
          </a:bodyPr>
          <a:lstStyle/>
          <a:p>
            <a:pPr>
              <a:lnSpc>
                <a:spcPct val="150000"/>
              </a:lnSpc>
              <a:spcBef>
                <a:spcPct val="0"/>
              </a:spcBef>
              <a:spcAft>
                <a:spcPts val="600"/>
              </a:spcAft>
            </a:pPr>
            <a:r>
              <a:rPr lang="en-US" sz="3200" b="1" dirty="0">
                <a:solidFill>
                  <a:schemeClr val="tx2"/>
                </a:solidFill>
                <a:effectLst/>
                <a:latin typeface="Arial" panose="020B0604020202020204" pitchFamily="34" charset="0"/>
                <a:ea typeface="+mj-ea"/>
                <a:cs typeface="Arial" panose="020B0604020202020204" pitchFamily="34" charset="0"/>
              </a:rPr>
              <a:t>The Cultural    </a:t>
            </a:r>
            <a:r>
              <a:rPr lang="en-US" sz="3200" b="1" dirty="0">
                <a:solidFill>
                  <a:schemeClr val="tx2"/>
                </a:solidFill>
                <a:latin typeface="Arial" panose="020B0604020202020204" pitchFamily="34" charset="0"/>
                <a:ea typeface="+mj-ea"/>
                <a:cs typeface="Arial" panose="020B0604020202020204" pitchFamily="34" charset="0"/>
              </a:rPr>
              <a:t>E</a:t>
            </a:r>
            <a:r>
              <a:rPr lang="en-US" sz="3200" b="1" dirty="0">
                <a:solidFill>
                  <a:schemeClr val="tx2"/>
                </a:solidFill>
                <a:effectLst/>
                <a:latin typeface="Arial" panose="020B0604020202020204" pitchFamily="34" charset="0"/>
                <a:ea typeface="+mj-ea"/>
                <a:cs typeface="Arial" panose="020B0604020202020204" pitchFamily="34" charset="0"/>
              </a:rPr>
              <a:t>lements </a:t>
            </a:r>
            <a:r>
              <a:rPr lang="en-US" sz="3200" b="1" dirty="0">
                <a:solidFill>
                  <a:schemeClr val="tx2"/>
                </a:solidFill>
                <a:latin typeface="Arial" panose="020B0604020202020204" pitchFamily="34" charset="0"/>
                <a:ea typeface="+mj-ea"/>
                <a:cs typeface="Arial" panose="020B0604020202020204" pitchFamily="34" charset="0"/>
              </a:rPr>
              <a:t>T</a:t>
            </a:r>
            <a:r>
              <a:rPr lang="en-US" sz="3200" b="1" dirty="0">
                <a:solidFill>
                  <a:schemeClr val="tx2"/>
                </a:solidFill>
                <a:effectLst/>
                <a:latin typeface="Arial" panose="020B0604020202020204" pitchFamily="34" charset="0"/>
                <a:ea typeface="+mj-ea"/>
                <a:cs typeface="Arial" panose="020B0604020202020204" pitchFamily="34" charset="0"/>
              </a:rPr>
              <a:t>o </a:t>
            </a:r>
            <a:r>
              <a:rPr lang="en-US" sz="3200" b="1" dirty="0">
                <a:solidFill>
                  <a:schemeClr val="tx2"/>
                </a:solidFill>
                <a:latin typeface="Arial" panose="020B0604020202020204" pitchFamily="34" charset="0"/>
                <a:ea typeface="+mj-ea"/>
                <a:cs typeface="Arial" panose="020B0604020202020204" pitchFamily="34" charset="0"/>
              </a:rPr>
              <a:t>O</a:t>
            </a:r>
            <a:r>
              <a:rPr lang="en-US" sz="3200" b="1" dirty="0">
                <a:solidFill>
                  <a:schemeClr val="tx2"/>
                </a:solidFill>
                <a:effectLst/>
                <a:latin typeface="Arial" panose="020B0604020202020204" pitchFamily="34" charset="0"/>
                <a:ea typeface="+mj-ea"/>
                <a:cs typeface="Arial" panose="020B0604020202020204" pitchFamily="34" charset="0"/>
              </a:rPr>
              <a:t>vercome</a:t>
            </a:r>
            <a:endParaRPr lang="en-US" sz="3200" b="1" dirty="0">
              <a:solidFill>
                <a:schemeClr val="tx2"/>
              </a:solidFill>
              <a:latin typeface="Arial" panose="020B0604020202020204" pitchFamily="34" charset="0"/>
              <a:ea typeface="+mj-ea"/>
              <a:cs typeface="Arial" panose="020B0604020202020204" pitchFamily="34" charset="0"/>
            </a:endParaRPr>
          </a:p>
        </p:txBody>
      </p:sp>
      <p:pic>
        <p:nvPicPr>
          <p:cNvPr id="4098" name="Picture 2" descr="Can Social Media Impact Learning? | Tech &amp; Learning"/>
          <p:cNvPicPr>
            <a:picLocks noChangeAspect="1" noChangeArrowheads="1"/>
          </p:cNvPicPr>
          <p:nvPr/>
        </p:nvPicPr>
        <p:blipFill>
          <a:blip r:embed="rId3">
            <a:alphaModFix/>
            <a:extLst>
              <a:ext uri="{28A0092B-C50C-407E-A947-70E740481C1C}">
                <a14:useLocalDpi xmlns:a14="http://schemas.microsoft.com/office/drawing/2010/main" val="0"/>
              </a:ext>
            </a:extLst>
          </a:blip>
          <a:srcRect l="13067" r="11783"/>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4142" name="Group 4141">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4143" name="Freeform: Shape 4142">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44" name="Freeform: Shape 4143">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45" name="Freeform: Shape 4144">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4146" name="Freeform: Shape 4145">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Diagram 3"/>
          <p:cNvGraphicFramePr/>
          <p:nvPr>
            <p:extLst>
              <p:ext uri="{D42A27DB-BD31-4B8C-83A1-F6EECF244321}">
                <p14:modId xmlns:p14="http://schemas.microsoft.com/office/powerpoint/2010/main" val="1568459149"/>
              </p:ext>
            </p:extLst>
          </p:nvPr>
        </p:nvGraphicFramePr>
        <p:xfrm>
          <a:off x="5013434" y="551570"/>
          <a:ext cx="6999889" cy="36840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Rounded Corners 2">
            <a:extLst>
              <a:ext uri="{FF2B5EF4-FFF2-40B4-BE49-F238E27FC236}">
                <a16:creationId xmlns:a16="http://schemas.microsoft.com/office/drawing/2014/main" id="{4063015A-B97E-9A75-1765-2D82E9096010}"/>
              </a:ext>
            </a:extLst>
          </p:cNvPr>
          <p:cNvSpPr/>
          <p:nvPr/>
        </p:nvSpPr>
        <p:spPr>
          <a:xfrm>
            <a:off x="4850918" y="3195145"/>
            <a:ext cx="1686515" cy="3593186"/>
          </a:xfrm>
          <a:prstGeom prst="roundRect">
            <a:avLst/>
          </a:prstGeom>
          <a:solidFill>
            <a:schemeClr val="accent4">
              <a:lumMod val="40000"/>
              <a:lumOff val="6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Instead of focusing on goals such as sales volume, market share, or profits, Unilever should consider working toward relationship building</a:t>
            </a:r>
            <a:endParaRPr lang="en-GB" sz="1400" dirty="0">
              <a:solidFill>
                <a:schemeClr val="tx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C867E688-9110-AFF3-8329-E79107FDD829}"/>
              </a:ext>
            </a:extLst>
          </p:cNvPr>
          <p:cNvSpPr/>
          <p:nvPr/>
        </p:nvSpPr>
        <p:spPr>
          <a:xfrm>
            <a:off x="6699949" y="3195145"/>
            <a:ext cx="1666285" cy="3593186"/>
          </a:xfrm>
          <a:prstGeom prst="roundRect">
            <a:avLst/>
          </a:prstGeom>
          <a:solidFill>
            <a:schemeClr val="accent4">
              <a:lumMod val="40000"/>
              <a:lumOff val="6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1400" dirty="0">
                <a:solidFill>
                  <a:schemeClr val="tx1"/>
                </a:solidFill>
                <a:latin typeface="Arial" panose="020B0604020202020204" pitchFamily="34" charset="0"/>
                <a:cs typeface="Arial" panose="020B0604020202020204" pitchFamily="34" charset="0"/>
              </a:rPr>
              <a:t>Most Chinese employees are willing to follow the hierarchical system and leave decision-making to their managers</a:t>
            </a:r>
            <a:r>
              <a:rPr lang="en-GB" sz="1400" dirty="0">
                <a:latin typeface="Arial" panose="020B0604020202020204" pitchFamily="34" charset="0"/>
                <a:cs typeface="Arial" panose="020B0604020202020204" pitchFamily="34" charset="0"/>
              </a:rPr>
              <a:t>.</a:t>
            </a:r>
          </a:p>
        </p:txBody>
      </p:sp>
      <p:sp>
        <p:nvSpPr>
          <p:cNvPr id="6" name="Rectangle: Rounded Corners 5">
            <a:extLst>
              <a:ext uri="{FF2B5EF4-FFF2-40B4-BE49-F238E27FC236}">
                <a16:creationId xmlns:a16="http://schemas.microsoft.com/office/drawing/2014/main" id="{EB9B43C4-5607-B3CC-D77A-38D4BF4AF831}"/>
              </a:ext>
            </a:extLst>
          </p:cNvPr>
          <p:cNvSpPr/>
          <p:nvPr/>
        </p:nvSpPr>
        <p:spPr>
          <a:xfrm>
            <a:off x="8528749" y="3195145"/>
            <a:ext cx="1666285" cy="3593186"/>
          </a:xfrm>
          <a:prstGeom prst="roundRect">
            <a:avLst/>
          </a:prstGeom>
          <a:solidFill>
            <a:schemeClr val="accent4">
              <a:lumMod val="40000"/>
              <a:lumOff val="6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400" dirty="0">
                <a:solidFill>
                  <a:schemeClr val="tx1"/>
                </a:solidFill>
                <a:latin typeface="Arial" panose="020B0604020202020204" pitchFamily="34" charset="0"/>
                <a:cs typeface="Arial" panose="020B0604020202020204" pitchFamily="34" charset="0"/>
              </a:rPr>
              <a:t>There is nothing more important than making Chinese people feel valued and respected, anything that is considered an issue to be discussed in private</a:t>
            </a:r>
          </a:p>
        </p:txBody>
      </p:sp>
      <p:sp>
        <p:nvSpPr>
          <p:cNvPr id="7" name="Rectangle: Rounded Corners 6">
            <a:extLst>
              <a:ext uri="{FF2B5EF4-FFF2-40B4-BE49-F238E27FC236}">
                <a16:creationId xmlns:a16="http://schemas.microsoft.com/office/drawing/2014/main" id="{36B7E395-D08E-E66E-2799-F779EEAA6C15}"/>
              </a:ext>
            </a:extLst>
          </p:cNvPr>
          <p:cNvSpPr/>
          <p:nvPr/>
        </p:nvSpPr>
        <p:spPr>
          <a:xfrm>
            <a:off x="10357549" y="3195145"/>
            <a:ext cx="1655774" cy="3593186"/>
          </a:xfrm>
          <a:prstGeom prst="roundRect">
            <a:avLst/>
          </a:prstGeom>
          <a:solidFill>
            <a:schemeClr val="accent4">
              <a:lumMod val="40000"/>
              <a:lumOff val="6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1400" dirty="0">
                <a:solidFill>
                  <a:schemeClr val="tx1"/>
                </a:solidFill>
                <a:latin typeface="Arial" panose="020B0604020202020204" pitchFamily="34" charset="0"/>
                <a:cs typeface="Arial" panose="020B0604020202020204" pitchFamily="34" charset="0"/>
              </a:rPr>
              <a:t>When the focus is on the long term, rather than the short term and profit, it shows good intention for a long partnership</a:t>
            </a:r>
            <a:r>
              <a:rPr lang="en-GB" dirty="0"/>
              <a:t>.</a:t>
            </a:r>
          </a:p>
        </p:txBody>
      </p:sp>
    </p:spTree>
    <p:extLst>
      <p:ext uri="{BB962C8B-B14F-4D97-AF65-F5344CB8AC3E}">
        <p14:creationId xmlns:p14="http://schemas.microsoft.com/office/powerpoint/2010/main" val="389505590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3" name="Rectangle 514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5" name="Rectangle 514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1137033" y="670559"/>
            <a:ext cx="4683321" cy="214884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dirty="0">
                <a:effectLst/>
                <a:latin typeface="+mj-lt"/>
                <a:ea typeface="+mj-ea"/>
                <a:cs typeface="+mj-cs"/>
              </a:rPr>
              <a:t>Strategies For Success</a:t>
            </a:r>
          </a:p>
        </p:txBody>
      </p:sp>
      <p:pic>
        <p:nvPicPr>
          <p:cNvPr id="5124" name="Picture 4" descr="Doing Business in China | QAD Blog"/>
          <p:cNvPicPr>
            <a:picLocks noChangeAspect="1" noChangeArrowheads="1"/>
          </p:cNvPicPr>
          <p:nvPr/>
        </p:nvPicPr>
        <p:blipFill>
          <a:blip r:embed="rId3">
            <a:extLst>
              <a:ext uri="{28A0092B-C50C-407E-A947-70E740481C1C}">
                <a14:useLocalDpi xmlns:a14="http://schemas.microsoft.com/office/drawing/2010/main" val="0"/>
              </a:ext>
            </a:extLst>
          </a:blip>
          <a:srcRect l="6961" r="7126"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4223943688"/>
              </p:ext>
            </p:extLst>
          </p:nvPr>
        </p:nvGraphicFramePr>
        <p:xfrm>
          <a:off x="5423339" y="136634"/>
          <a:ext cx="6653048" cy="66320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88172326"/>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B47A3059-69F2-4E12-ACD8-A5FE28191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6978293" y="1015875"/>
            <a:ext cx="4603001" cy="108781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kern="1200" dirty="0">
                <a:solidFill>
                  <a:schemeClr val="tx1"/>
                </a:solidFill>
                <a:latin typeface="+mj-lt"/>
                <a:ea typeface="+mj-ea"/>
                <a:cs typeface="+mj-cs"/>
              </a:rPr>
              <a:t>Negotiation Strategies For A Successful Deal</a:t>
            </a:r>
          </a:p>
        </p:txBody>
      </p:sp>
      <p:pic>
        <p:nvPicPr>
          <p:cNvPr id="6148" name="Picture 4" descr="Business Peace Stock Illustrations – 79 ..."/>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5639357" cy="3263020"/>
          </a:xfrm>
          <a:prstGeom prst="rect">
            <a:avLst/>
          </a:prstGeom>
          <a:noFill/>
          <a:extLst>
            <a:ext uri="{909E8E84-426E-40DD-AFC4-6F175D3DCCD1}">
              <a14:hiddenFill xmlns:a14="http://schemas.microsoft.com/office/drawing/2010/main">
                <a:solidFill>
                  <a:srgbClr val="FFFFFF"/>
                </a:solidFill>
              </a14:hiddenFill>
            </a:ext>
          </a:extLst>
        </p:spPr>
      </p:pic>
      <p:sp>
        <p:nvSpPr>
          <p:cNvPr id="6155" name="Rectangle 6154">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83398"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57" name="Rectangle 6156">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55" y="2285541"/>
            <a:ext cx="4526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Diagram 3"/>
          <p:cNvGraphicFramePr/>
          <p:nvPr>
            <p:extLst>
              <p:ext uri="{D42A27DB-BD31-4B8C-83A1-F6EECF244321}">
                <p14:modId xmlns:p14="http://schemas.microsoft.com/office/powerpoint/2010/main" val="2395478632"/>
              </p:ext>
            </p:extLst>
          </p:nvPr>
        </p:nvGraphicFramePr>
        <p:xfrm>
          <a:off x="4803228" y="394353"/>
          <a:ext cx="6778066" cy="54477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Rounded Corners 4">
            <a:extLst>
              <a:ext uri="{FF2B5EF4-FFF2-40B4-BE49-F238E27FC236}">
                <a16:creationId xmlns:a16="http://schemas.microsoft.com/office/drawing/2014/main" id="{42851943-D6A1-6609-61CD-7BA7636E4743}"/>
              </a:ext>
            </a:extLst>
          </p:cNvPr>
          <p:cNvSpPr/>
          <p:nvPr/>
        </p:nvSpPr>
        <p:spPr>
          <a:xfrm>
            <a:off x="7170073" y="3916657"/>
            <a:ext cx="2044376" cy="2898332"/>
          </a:xfrm>
          <a:prstGeom prst="roundRect">
            <a:avLst/>
          </a:prstGeom>
          <a:solidFill>
            <a:schemeClr val="accent4">
              <a:lumMod val="40000"/>
              <a:lumOff val="6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latin typeface="Arial" panose="020B0604020202020204" pitchFamily="34" charset="0"/>
                <a:cs typeface="Arial" panose="020B0604020202020204" pitchFamily="34" charset="0"/>
              </a:rPr>
              <a:t>In Asian culture, relationship-building is considered </a:t>
            </a:r>
            <a:r>
              <a:rPr lang="en-US"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before signing any documents, while the Western legal tradition relies more on a contract.</a:t>
            </a:r>
            <a:endParaRPr lang="en-GB" sz="1600" dirty="0">
              <a:solidFill>
                <a:schemeClr val="tx1"/>
              </a:solidFill>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9FF9EA3A-6DD6-E2A3-6ABF-A36C29C6B1C3}"/>
              </a:ext>
            </a:extLst>
          </p:cNvPr>
          <p:cNvSpPr/>
          <p:nvPr/>
        </p:nvSpPr>
        <p:spPr>
          <a:xfrm>
            <a:off x="4803228" y="3916657"/>
            <a:ext cx="2044376" cy="2898332"/>
          </a:xfrm>
          <a:prstGeom prst="roundRect">
            <a:avLst/>
          </a:prstGeom>
          <a:solidFill>
            <a:schemeClr val="accent4">
              <a:lumMod val="40000"/>
              <a:lumOff val="6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400" dirty="0">
              <a:effectLst/>
              <a:latin typeface="Arial" panose="020B0604020202020204" pitchFamily="34" charset="0"/>
              <a:ea typeface="Calibri" panose="020F0502020204030204" pitchFamily="34" charset="0"/>
              <a:cs typeface="Arial" panose="020B0604020202020204" pitchFamily="34" charset="0"/>
            </a:endParaRPr>
          </a:p>
          <a:p>
            <a:pPr algn="ctr"/>
            <a:r>
              <a:rPr lang="en-US"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Different cultures have various approaches to communication; while UK culture tends to be direct, Chinese communication is often indirect, as going straight to the point is seen as rude.</a:t>
            </a:r>
            <a:endParaRPr lang="en-GB" sz="1600" dirty="0">
              <a:solidFill>
                <a:schemeClr val="tx1"/>
              </a:solidFill>
              <a:latin typeface="Arial" panose="020B0604020202020204" pitchFamily="34" charset="0"/>
              <a:cs typeface="Arial" panose="020B0604020202020204" pitchFamily="34" charset="0"/>
            </a:endParaRPr>
          </a:p>
          <a:p>
            <a:pPr algn="ctr"/>
            <a:endParaRPr lang="en-GB" dirty="0"/>
          </a:p>
        </p:txBody>
      </p:sp>
      <p:sp>
        <p:nvSpPr>
          <p:cNvPr id="7" name="Rectangle: Rounded Corners 6">
            <a:extLst>
              <a:ext uri="{FF2B5EF4-FFF2-40B4-BE49-F238E27FC236}">
                <a16:creationId xmlns:a16="http://schemas.microsoft.com/office/drawing/2014/main" id="{D1AD23BE-AB2B-2EFE-A5A9-3B25451B4BAD}"/>
              </a:ext>
            </a:extLst>
          </p:cNvPr>
          <p:cNvSpPr/>
          <p:nvPr/>
        </p:nvSpPr>
        <p:spPr>
          <a:xfrm>
            <a:off x="9536918" y="3929018"/>
            <a:ext cx="2044376" cy="2873610"/>
          </a:xfrm>
          <a:prstGeom prst="roundRect">
            <a:avLst/>
          </a:prstGeom>
          <a:solidFill>
            <a:schemeClr val="accent4">
              <a:lumMod val="40000"/>
              <a:lumOff val="6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Negotiators who can be flexible when dealing with cross-cultural counterparties are showing courtesy and understanding of cultural differences </a:t>
            </a:r>
            <a:endParaRPr lang="en-GB"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5705611"/>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Rectangle 1"/>
          <p:cNvSpPr/>
          <p:nvPr/>
        </p:nvSpPr>
        <p:spPr>
          <a:xfrm>
            <a:off x="1573367" y="901718"/>
            <a:ext cx="8183418" cy="5363776"/>
          </a:xfrm>
          <a:prstGeom prst="rect">
            <a:avLst/>
          </a:prstGeom>
        </p:spPr>
        <p:txBody>
          <a:bodyPr wrap="square">
            <a:spAutoFit/>
          </a:bodyPr>
          <a:lstStyle/>
          <a:p>
            <a:pPr algn="just">
              <a:lnSpc>
                <a:spcPct val="150000"/>
              </a:lnSpc>
              <a:spcBef>
                <a:spcPts val="1200"/>
              </a:spcBef>
            </a:pPr>
            <a:r>
              <a:rPr lang="en-US" sz="3200" b="1" kern="0" dirty="0">
                <a:effectLst/>
                <a:latin typeface="Arial" panose="020B0604020202020204" pitchFamily="34" charset="0"/>
                <a:ea typeface="Times New Roman" panose="02020603050405020304" pitchFamily="18" charset="0"/>
                <a:cs typeface="Arial" panose="020B0604020202020204" pitchFamily="34" charset="0"/>
              </a:rPr>
              <a:t>Conclusion</a:t>
            </a:r>
          </a:p>
          <a:p>
            <a:pPr marL="285750" indent="-285750" algn="just">
              <a:lnSpc>
                <a:spcPct val="150000"/>
              </a:lnSpc>
              <a:spcBef>
                <a:spcPts val="1200"/>
              </a:spcBef>
              <a:buFont typeface="Wingdings" panose="05000000000000000000" pitchFamily="2" charset="2"/>
              <a:buChar char="q"/>
            </a:pPr>
            <a:r>
              <a:rPr lang="en-US" dirty="0">
                <a:effectLst/>
                <a:latin typeface="Arial" panose="020B0604020202020204" pitchFamily="34" charset="0"/>
                <a:ea typeface="Calibri" panose="020F0502020204030204" pitchFamily="34" charset="0"/>
                <a:cs typeface="Arial" panose="020B0604020202020204" pitchFamily="34" charset="0"/>
              </a:rPr>
              <a:t>Understanding cultural aspects regarding negotiation and cultural sensitivity is crucial to maintaining successful business relationships at a global level. In the case of Unilever which wants to engage in a business relationship with Chinese firm Alibaba, it is important to appreciate these cultural values like guanxi, and the aspect of ‘face.’ When a company applies cross-cultural management solutions, it mitigates crucial misunderstandings, shares values with partners, and builds the right basis for business cooperation. By implementing these value-added features, the receptiveness of global partners can be improved, and sustainable growth can be achieved.</a:t>
            </a:r>
            <a:endParaRPr lang="en-US" dirty="0">
              <a:latin typeface="Arial" panose="020B0604020202020204" pitchFamily="34" charset="0"/>
              <a:cs typeface="Arial" panose="020B0604020202020204" pitchFamily="34" charset="0"/>
            </a:endParaRPr>
          </a:p>
          <a:p>
            <a:pPr algn="just">
              <a:lnSpc>
                <a:spcPct val="150000"/>
              </a:lnSpc>
              <a:spcBef>
                <a:spcPts val="1200"/>
              </a:spcBef>
            </a:pPr>
            <a:endParaRPr lang="en-US" sz="2400" b="1" kern="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305985596"/>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979563" cy="8186793"/>
          </a:xfrm>
          <a:prstGeom prst="rect">
            <a:avLst/>
          </a:prstGeom>
        </p:spPr>
        <p:txBody>
          <a:bodyPr wrap="square">
            <a:spAutoFit/>
          </a:bodyPr>
          <a:lstStyle/>
          <a:p>
            <a:pPr algn="just">
              <a:spcBef>
                <a:spcPts val="1200"/>
              </a:spcBef>
            </a:pPr>
            <a:r>
              <a:rPr lang="en-US" sz="32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 List</a:t>
            </a:r>
          </a:p>
          <a:p>
            <a:pPr algn="just">
              <a:lnSpc>
                <a:spcPct val="150000"/>
              </a:lnSpc>
              <a:spcAft>
                <a:spcPts val="800"/>
              </a:spcAft>
            </a:pPr>
            <a:endParaRPr lang="en-US"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US" sz="1600" kern="0" dirty="0">
                <a:effectLst/>
                <a:latin typeface="Arial" panose="020B0604020202020204" pitchFamily="34" charset="0"/>
                <a:ea typeface="Times New Roman" panose="02020603050405020304" pitchFamily="18" charset="0"/>
                <a:cs typeface="Arial" panose="020B0604020202020204" pitchFamily="34" charset="0"/>
              </a:rPr>
              <a:t>Alibaba.com (2023). </a:t>
            </a:r>
            <a:r>
              <a:rPr lang="en-US" sz="1600" i="1" kern="0" dirty="0">
                <a:effectLst/>
                <a:latin typeface="Arial" panose="020B0604020202020204" pitchFamily="34" charset="0"/>
                <a:ea typeface="Times New Roman" panose="02020603050405020304" pitchFamily="18" charset="0"/>
                <a:cs typeface="Arial" panose="020B0604020202020204" pitchFamily="34" charset="0"/>
              </a:rPr>
              <a:t>Alibaba</a:t>
            </a:r>
            <a:r>
              <a:rPr lang="en-US" sz="1600" kern="0" dirty="0">
                <a:effectLst/>
                <a:latin typeface="Arial" panose="020B0604020202020204" pitchFamily="34" charset="0"/>
                <a:ea typeface="Times New Roman" panose="02020603050405020304" pitchFamily="18" charset="0"/>
                <a:cs typeface="Arial" panose="020B0604020202020204" pitchFamily="34" charset="0"/>
              </a:rPr>
              <a:t>.com. Available at: </a:t>
            </a:r>
            <a:r>
              <a:rPr lang="en-US" sz="1600" u="none" strike="noStrike"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https://www.alibaba.com/</a:t>
            </a:r>
            <a:r>
              <a:rPr lang="en-US" sz="1600" kern="0" dirty="0">
                <a:effectLst/>
                <a:latin typeface="Arial" panose="020B0604020202020204" pitchFamily="34" charset="0"/>
                <a:ea typeface="Times New Roman" panose="02020603050405020304" pitchFamily="18" charset="0"/>
                <a:cs typeface="Arial" panose="020B0604020202020204" pitchFamily="34" charset="0"/>
              </a:rPr>
              <a:t> (Accessed: 10</a:t>
            </a:r>
            <a:r>
              <a:rPr lang="en-US" sz="1600" kern="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US" sz="1600" kern="0" dirty="0">
                <a:effectLst/>
                <a:latin typeface="Arial" panose="020B0604020202020204" pitchFamily="34" charset="0"/>
                <a:ea typeface="Times New Roman" panose="02020603050405020304" pitchFamily="18" charset="0"/>
                <a:cs typeface="Arial" panose="020B0604020202020204" pitchFamily="34" charset="0"/>
              </a:rPr>
              <a:t> Dec. 2024).</a:t>
            </a:r>
            <a:endParaRPr lang="en-GB" sz="1600" kern="1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1200"/>
              </a:spcAft>
            </a:pPr>
            <a:r>
              <a:rPr lang="en-US" sz="1600" kern="0" dirty="0">
                <a:effectLst/>
                <a:latin typeface="Arial" panose="020B0604020202020204" pitchFamily="34" charset="0"/>
                <a:ea typeface="Times New Roman" panose="02020603050405020304" pitchFamily="18" charset="0"/>
                <a:cs typeface="Arial" panose="020B0604020202020204" pitchFamily="34" charset="0"/>
              </a:rPr>
              <a:t>Alibaba.com (2015). </a:t>
            </a:r>
            <a:r>
              <a:rPr lang="en-US" sz="1600" i="1" kern="0" dirty="0">
                <a:effectLst/>
                <a:latin typeface="Arial" panose="020B0604020202020204" pitchFamily="34" charset="0"/>
                <a:ea typeface="Times New Roman" panose="02020603050405020304" pitchFamily="18" charset="0"/>
                <a:cs typeface="Arial" panose="020B0604020202020204" pitchFamily="34" charset="0"/>
              </a:rPr>
              <a:t>Alibaba.com</a:t>
            </a:r>
            <a:r>
              <a:rPr lang="en-US" sz="16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US" sz="1600" u="none" strike="noStrike"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https://www.alibaba.com/premium/suppliers/2.html?spm=a2700.7735675.0.0.6880VdcPVdcP62</a:t>
            </a:r>
            <a:r>
              <a:rPr lang="en-US" sz="1600" kern="0" dirty="0">
                <a:effectLst/>
                <a:latin typeface="Arial" panose="020B0604020202020204" pitchFamily="34" charset="0"/>
                <a:ea typeface="Times New Roman" panose="02020603050405020304" pitchFamily="18" charset="0"/>
                <a:cs typeface="Arial" panose="020B0604020202020204" pitchFamily="34" charset="0"/>
              </a:rPr>
              <a:t> (Accessed: 10</a:t>
            </a:r>
            <a:r>
              <a:rPr lang="en-US" sz="1600" kern="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US" sz="1600" kern="0" dirty="0">
                <a:effectLst/>
                <a:latin typeface="Arial" panose="020B0604020202020204" pitchFamily="34" charset="0"/>
                <a:ea typeface="Times New Roman" panose="02020603050405020304" pitchFamily="18" charset="0"/>
                <a:cs typeface="Arial" panose="020B0604020202020204" pitchFamily="34" charset="0"/>
              </a:rPr>
              <a:t> Dec. 2024).</a:t>
            </a: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Ambler, T., Witzel, M. and Xi, C., 2009. Doing Business in China. 3rd ed. London: Routledge.</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Brett, J.M., 2014. Negotiating Globally: How to Negotiate Deals, Resolve Disputes, and Make Decisions Across Cultural Boundaries. 3rd ed. San Francisco: </a:t>
            </a:r>
            <a:r>
              <a:rPr lang="en-US" sz="1600" dirty="0" err="1">
                <a:effectLst/>
                <a:latin typeface="Arial" panose="020B0604020202020204" pitchFamily="34" charset="0"/>
                <a:ea typeface="Calibri" panose="020F0502020204030204" pitchFamily="34" charset="0"/>
                <a:cs typeface="Arial" panose="020B0604020202020204" pitchFamily="34" charset="0"/>
              </a:rPr>
              <a:t>Jossey</a:t>
            </a:r>
            <a:r>
              <a:rPr lang="en-US" sz="1600" dirty="0">
                <a:effectLst/>
                <a:latin typeface="Arial" panose="020B0604020202020204" pitchFamily="34" charset="0"/>
                <a:ea typeface="Calibri" panose="020F0502020204030204" pitchFamily="34" charset="0"/>
                <a:cs typeface="Arial" panose="020B0604020202020204" pitchFamily="34" charset="0"/>
              </a:rPr>
              <a:t>-Bass.</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Chen, X.P. and Chen, C.C., 2004. On the intricacies of the Chinese </a:t>
            </a:r>
            <a:r>
              <a:rPr lang="en-US" sz="1600" dirty="0" err="1">
                <a:effectLst/>
                <a:latin typeface="Arial" panose="020B0604020202020204" pitchFamily="34" charset="0"/>
                <a:ea typeface="Calibri" panose="020F0502020204030204" pitchFamily="34" charset="0"/>
                <a:cs typeface="Arial" panose="020B0604020202020204" pitchFamily="34" charset="0"/>
              </a:rPr>
              <a:t>guanxi</a:t>
            </a:r>
            <a:r>
              <a:rPr lang="en-US" sz="1600" dirty="0">
                <a:effectLst/>
                <a:latin typeface="Arial" panose="020B0604020202020204" pitchFamily="34" charset="0"/>
                <a:ea typeface="Calibri" panose="020F0502020204030204" pitchFamily="34" charset="0"/>
                <a:cs typeface="Arial" panose="020B0604020202020204" pitchFamily="34" charset="0"/>
              </a:rPr>
              <a:t>: A process model of </a:t>
            </a:r>
            <a:r>
              <a:rPr lang="en-US" sz="1600" dirty="0" err="1">
                <a:effectLst/>
                <a:latin typeface="Arial" panose="020B0604020202020204" pitchFamily="34" charset="0"/>
                <a:ea typeface="Calibri" panose="020F0502020204030204" pitchFamily="34" charset="0"/>
                <a:cs typeface="Arial" panose="020B0604020202020204" pitchFamily="34" charset="0"/>
              </a:rPr>
              <a:t>guanxi</a:t>
            </a:r>
            <a:r>
              <a:rPr lang="en-US" sz="1600" dirty="0">
                <a:effectLst/>
                <a:latin typeface="Arial" panose="020B0604020202020204" pitchFamily="34" charset="0"/>
                <a:ea typeface="Calibri" panose="020F0502020204030204" pitchFamily="34" charset="0"/>
                <a:cs typeface="Arial" panose="020B0604020202020204" pitchFamily="34" charset="0"/>
              </a:rPr>
              <a:t> development. Asia Pacific Journal of Management, 21(3), pp.305-324.</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Chen, C.C. and </a:t>
            </a:r>
            <a:r>
              <a:rPr lang="en-US" sz="1600" dirty="0" err="1">
                <a:effectLst/>
                <a:latin typeface="Arial" panose="020B0604020202020204" pitchFamily="34" charset="0"/>
                <a:ea typeface="Calibri" panose="020F0502020204030204" pitchFamily="34" charset="0"/>
                <a:cs typeface="Arial" panose="020B0604020202020204" pitchFamily="34" charset="0"/>
              </a:rPr>
              <a:t>Farh</a:t>
            </a:r>
            <a:r>
              <a:rPr lang="en-US" sz="1600" dirty="0">
                <a:effectLst/>
                <a:latin typeface="Arial" panose="020B0604020202020204" pitchFamily="34" charset="0"/>
                <a:ea typeface="Calibri" panose="020F0502020204030204" pitchFamily="34" charset="0"/>
                <a:cs typeface="Arial" panose="020B0604020202020204" pitchFamily="34" charset="0"/>
              </a:rPr>
              <a:t>, J.L., 1999. The effectiveness of managerial leadership behaviors in China and the US. In Li, J.T. and </a:t>
            </a:r>
            <a:r>
              <a:rPr lang="en-US" sz="1600" dirty="0" err="1">
                <a:effectLst/>
                <a:latin typeface="Arial" panose="020B0604020202020204" pitchFamily="34" charset="0"/>
                <a:ea typeface="Calibri" panose="020F0502020204030204" pitchFamily="34" charset="0"/>
                <a:cs typeface="Arial" panose="020B0604020202020204" pitchFamily="34" charset="0"/>
              </a:rPr>
              <a:t>Tsui</a:t>
            </a:r>
            <a:r>
              <a:rPr lang="en-US" sz="1600" dirty="0">
                <a:effectLst/>
                <a:latin typeface="Arial" panose="020B0604020202020204" pitchFamily="34" charset="0"/>
                <a:ea typeface="Calibri" panose="020F0502020204030204" pitchFamily="34" charset="0"/>
                <a:cs typeface="Arial" panose="020B0604020202020204" pitchFamily="34" charset="0"/>
              </a:rPr>
              <a:t>, A.S. (eds.), Management and Organizations in the Chinese Context, London: Palgrave Macmillan, pp. 256-282.</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Gao, H., Ballantyne, D. and Knight, J.G., 2010. Paradoxes and </a:t>
            </a:r>
            <a:r>
              <a:rPr lang="en-US" sz="1600" dirty="0" err="1">
                <a:effectLst/>
                <a:latin typeface="Arial" panose="020B0604020202020204" pitchFamily="34" charset="0"/>
                <a:ea typeface="Calibri" panose="020F0502020204030204" pitchFamily="34" charset="0"/>
                <a:cs typeface="Arial" panose="020B0604020202020204" pitchFamily="34" charset="0"/>
              </a:rPr>
              <a:t>guanxi</a:t>
            </a:r>
            <a:r>
              <a:rPr lang="en-US" sz="1600" dirty="0">
                <a:effectLst/>
                <a:latin typeface="Arial" panose="020B0604020202020204" pitchFamily="34" charset="0"/>
                <a:ea typeface="Calibri" panose="020F0502020204030204" pitchFamily="34" charset="0"/>
                <a:cs typeface="Arial" panose="020B0604020202020204" pitchFamily="34" charset="0"/>
              </a:rPr>
              <a:t> dilemmas in emerging Chinese-Western intercultural relationships. Industrial Marketing Management, 39(2), pp.264-272.</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Hofstede, G., 2011. </a:t>
            </a:r>
            <a:r>
              <a:rPr lang="en-US" sz="1600" dirty="0" err="1">
                <a:effectLst/>
                <a:latin typeface="Arial" panose="020B0604020202020204" pitchFamily="34" charset="0"/>
                <a:ea typeface="Calibri" panose="020F0502020204030204" pitchFamily="34" charset="0"/>
                <a:cs typeface="Arial" panose="020B0604020202020204" pitchFamily="34" charset="0"/>
              </a:rPr>
              <a:t>Dimensionalizing</a:t>
            </a:r>
            <a:r>
              <a:rPr lang="en-US" sz="1600" dirty="0">
                <a:effectLst/>
                <a:latin typeface="Arial" panose="020B0604020202020204" pitchFamily="34" charset="0"/>
                <a:ea typeface="Calibri" panose="020F0502020204030204" pitchFamily="34" charset="0"/>
                <a:cs typeface="Arial" panose="020B0604020202020204" pitchFamily="34" charset="0"/>
              </a:rPr>
              <a:t> Cultures: The Hofstede Model in Context. Online Readings in Psychology and Culture, 2(1), pp.1-26. </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Hofstede, G., Hofstede, G.J., and </a:t>
            </a:r>
            <a:r>
              <a:rPr lang="en-US" sz="1600" dirty="0" err="1">
                <a:effectLst/>
                <a:latin typeface="Arial" panose="020B0604020202020204" pitchFamily="34" charset="0"/>
                <a:ea typeface="Calibri" panose="020F0502020204030204" pitchFamily="34" charset="0"/>
                <a:cs typeface="Arial" panose="020B0604020202020204" pitchFamily="34" charset="0"/>
              </a:rPr>
              <a:t>Minkov</a:t>
            </a:r>
            <a:r>
              <a:rPr lang="en-US" sz="1600" dirty="0">
                <a:effectLst/>
                <a:latin typeface="Arial" panose="020B0604020202020204" pitchFamily="34" charset="0"/>
                <a:ea typeface="Calibri" panose="020F0502020204030204" pitchFamily="34" charset="0"/>
                <a:cs typeface="Arial" panose="020B0604020202020204" pitchFamily="34" charset="0"/>
              </a:rPr>
              <a:t>, M., 2010. Cultures and Organizations: Software of the Mind, Intercultural Cooperation and Its Importance for Survival. 3rd ed. New York: McGraw-Hill.</a:t>
            </a:r>
          </a:p>
          <a:p>
            <a:pPr algn="just">
              <a:lnSpc>
                <a:spcPct val="150000"/>
              </a:lnSpc>
              <a:spcAft>
                <a:spcPts val="800"/>
              </a:spcAft>
            </a:pPr>
            <a:endParaRPr lang="en-US" sz="13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13657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C79F08-01E9-0438-6DFA-B8376C0C4EC5}"/>
              </a:ext>
            </a:extLst>
          </p:cNvPr>
          <p:cNvSpPr txBox="1"/>
          <p:nvPr/>
        </p:nvSpPr>
        <p:spPr>
          <a:xfrm>
            <a:off x="367862" y="714703"/>
            <a:ext cx="10562897" cy="4252959"/>
          </a:xfrm>
          <a:prstGeom prst="rect">
            <a:avLst/>
          </a:prstGeom>
          <a:noFill/>
        </p:spPr>
        <p:txBody>
          <a:bodyPr wrap="square" rtlCol="0">
            <a:spAutoFit/>
          </a:bodyPr>
          <a:lstStyle/>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Kluckhohn, C. and </a:t>
            </a:r>
            <a:r>
              <a:rPr lang="en-US" sz="1600" dirty="0" err="1">
                <a:effectLst/>
                <a:latin typeface="Arial" panose="020B0604020202020204" pitchFamily="34" charset="0"/>
                <a:ea typeface="Calibri" panose="020F0502020204030204" pitchFamily="34" charset="0"/>
                <a:cs typeface="Arial" panose="020B0604020202020204" pitchFamily="34" charset="0"/>
              </a:rPr>
              <a:t>Strodtbeck</a:t>
            </a:r>
            <a:r>
              <a:rPr lang="en-US" sz="1600" dirty="0">
                <a:effectLst/>
                <a:latin typeface="Arial" panose="020B0604020202020204" pitchFamily="34" charset="0"/>
                <a:ea typeface="Calibri" panose="020F0502020204030204" pitchFamily="34" charset="0"/>
                <a:cs typeface="Arial" panose="020B0604020202020204" pitchFamily="34" charset="0"/>
              </a:rPr>
              <a:t>, F., 2019. Variations in Value Orientations. Evanston, IL: Row, Peterson.</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Lewicki, R.J., Barry, B. and Saunders, D.M., 2016. Negotiation. 7th ed. New York: McGraw-Hill Education.</a:t>
            </a:r>
          </a:p>
          <a:p>
            <a:pPr algn="just">
              <a:lnSpc>
                <a:spcPct val="150000"/>
              </a:lnSpc>
              <a:spcAft>
                <a:spcPts val="800"/>
              </a:spcAft>
            </a:pPr>
            <a:r>
              <a:rPr lang="en-US" sz="1600" dirty="0" err="1">
                <a:effectLst/>
                <a:latin typeface="Arial" panose="020B0604020202020204" pitchFamily="34" charset="0"/>
                <a:ea typeface="Calibri" panose="020F0502020204030204" pitchFamily="34" charset="0"/>
                <a:cs typeface="Arial" panose="020B0604020202020204" pitchFamily="34" charset="0"/>
              </a:rPr>
              <a:t>Salacuse</a:t>
            </a:r>
            <a:r>
              <a:rPr lang="en-US" sz="1600" dirty="0">
                <a:effectLst/>
                <a:latin typeface="Arial" panose="020B0604020202020204" pitchFamily="34" charset="0"/>
                <a:ea typeface="Calibri" panose="020F0502020204030204" pitchFamily="34" charset="0"/>
                <a:cs typeface="Arial" panose="020B0604020202020204" pitchFamily="34" charset="0"/>
              </a:rPr>
              <a:t>, J.W., 2013. The Global Negotiator: Making, Managing and Mending Deals Around the World in the Twenty-First Century. 2nd ed. London: Palgrave Macmillan.</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Ting-Toomey, S. and Chung, L.C., 2012. Understanding Intercultural Communication. 2nd ed. Oxford: Oxford University Press.</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Zhao, S., 2000. The Chinese “Face” and “Favor” (Mianzi and Guanxi): A Unique Chinese Culture of Exchanging Social Resources. In: Ruan, D., and White, H.C. (eds.), Social Connections in</a:t>
            </a:r>
          </a:p>
          <a:p>
            <a:pPr algn="just">
              <a:lnSpc>
                <a:spcPct val="150000"/>
              </a:lnSpc>
              <a:spcAft>
                <a:spcPts val="800"/>
              </a:spcAft>
            </a:pPr>
            <a:r>
              <a:rPr lang="en-US" sz="1600" dirty="0">
                <a:effectLst/>
                <a:latin typeface="Arial" panose="020B0604020202020204" pitchFamily="34" charset="0"/>
                <a:ea typeface="Calibri" panose="020F0502020204030204" pitchFamily="34" charset="0"/>
                <a:cs typeface="Arial" panose="020B0604020202020204" pitchFamily="34" charset="0"/>
              </a:rPr>
              <a:t>China: Institutions, Culture, and the Changing Nature of Guanxi, Cambridge: Cambridge University Press, pp. 241-262.</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84400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2705</Words>
  <Application>Microsoft Office PowerPoint</Application>
  <PresentationFormat>Widescreen</PresentationFormat>
  <Paragraphs>115</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2024-11-12T15:03:15Z</dcterms:created>
  <dcterms:modified xsi:type="dcterms:W3CDTF">2024-12-15T10:11:23Z</dcterms:modified>
</cp:coreProperties>
</file>