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89"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85D2E2-A57F-1F41-8EFB-A4E86B535CAF}" v="10" dt="2022-10-15T17:02:23.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97"/>
    <p:restoredTop sz="94654"/>
  </p:normalViewPr>
  <p:slideViewPr>
    <p:cSldViewPr snapToGrid="0">
      <p:cViewPr varScale="1">
        <p:scale>
          <a:sx n="104" d="100"/>
          <a:sy n="104" d="100"/>
        </p:scale>
        <p:origin x="15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A3FA03-257D-430F-9AFB-76A622D438D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4592FCE-0CC2-4C5E-BAC3-E8030466CBAB}">
      <dgm:prSet/>
      <dgm:spPr/>
      <dgm:t>
        <a:bodyPr/>
        <a:lstStyle/>
        <a:p>
          <a:r>
            <a:rPr lang="en-US"/>
            <a:t>Introduction. . . .</a:t>
          </a:r>
        </a:p>
      </dgm:t>
    </dgm:pt>
    <dgm:pt modelId="{48E40503-D0ED-46B6-B497-2071D6DC6D9E}" type="parTrans" cxnId="{6B6821BD-C764-44DE-A29A-C9C84FBD55C0}">
      <dgm:prSet/>
      <dgm:spPr/>
      <dgm:t>
        <a:bodyPr/>
        <a:lstStyle/>
        <a:p>
          <a:endParaRPr lang="en-US"/>
        </a:p>
      </dgm:t>
    </dgm:pt>
    <dgm:pt modelId="{58BFD0FE-F83E-4522-9619-AADA40F81835}" type="sibTrans" cxnId="{6B6821BD-C764-44DE-A29A-C9C84FBD55C0}">
      <dgm:prSet/>
      <dgm:spPr/>
      <dgm:t>
        <a:bodyPr/>
        <a:lstStyle/>
        <a:p>
          <a:endParaRPr lang="en-US"/>
        </a:p>
      </dgm:t>
    </dgm:pt>
    <dgm:pt modelId="{BE474924-8C7C-4A93-80AD-1B3BC77BA2F9}">
      <dgm:prSet/>
      <dgm:spPr/>
      <dgm:t>
        <a:bodyPr/>
        <a:lstStyle/>
        <a:p>
          <a:r>
            <a:rPr lang="en-US"/>
            <a:t>About the Technology. . . . </a:t>
          </a:r>
        </a:p>
      </dgm:t>
    </dgm:pt>
    <dgm:pt modelId="{5DDCEF8F-06C6-475C-A2A3-882B7D376B7A}" type="parTrans" cxnId="{ADBA7EDD-BE5E-49B4-956E-DE0974E4059F}">
      <dgm:prSet/>
      <dgm:spPr/>
      <dgm:t>
        <a:bodyPr/>
        <a:lstStyle/>
        <a:p>
          <a:endParaRPr lang="en-US"/>
        </a:p>
      </dgm:t>
    </dgm:pt>
    <dgm:pt modelId="{9EAE8F50-C27F-4D25-838A-CDAB9208798B}" type="sibTrans" cxnId="{ADBA7EDD-BE5E-49B4-956E-DE0974E4059F}">
      <dgm:prSet/>
      <dgm:spPr/>
      <dgm:t>
        <a:bodyPr/>
        <a:lstStyle/>
        <a:p>
          <a:endParaRPr lang="en-US"/>
        </a:p>
      </dgm:t>
    </dgm:pt>
    <dgm:pt modelId="{97656D2F-BDAA-4AA9-A1D7-7A76B4B61454}">
      <dgm:prSet/>
      <dgm:spPr/>
      <dgm:t>
        <a:bodyPr/>
        <a:lstStyle/>
        <a:p>
          <a:r>
            <a:rPr lang="en-US"/>
            <a:t>Conclusion. . . . </a:t>
          </a:r>
        </a:p>
      </dgm:t>
    </dgm:pt>
    <dgm:pt modelId="{B1E1EA6F-9C2F-46F4-BD17-139DCB311209}" type="parTrans" cxnId="{008A9217-E550-4C5B-944A-0CB2177B91E7}">
      <dgm:prSet/>
      <dgm:spPr/>
      <dgm:t>
        <a:bodyPr/>
        <a:lstStyle/>
        <a:p>
          <a:endParaRPr lang="en-US"/>
        </a:p>
      </dgm:t>
    </dgm:pt>
    <dgm:pt modelId="{349FD327-47C7-4D83-8163-9979E1A88B51}" type="sibTrans" cxnId="{008A9217-E550-4C5B-944A-0CB2177B91E7}">
      <dgm:prSet/>
      <dgm:spPr/>
      <dgm:t>
        <a:bodyPr/>
        <a:lstStyle/>
        <a:p>
          <a:endParaRPr lang="en-US"/>
        </a:p>
      </dgm:t>
    </dgm:pt>
    <dgm:pt modelId="{D6A6B971-EB36-42ED-86C8-6D97DF395F73}">
      <dgm:prSet/>
      <dgm:spPr/>
      <dgm:t>
        <a:bodyPr/>
        <a:lstStyle/>
        <a:p>
          <a:r>
            <a:rPr lang="en-US"/>
            <a:t>Reference. . . . </a:t>
          </a:r>
        </a:p>
      </dgm:t>
    </dgm:pt>
    <dgm:pt modelId="{AE2410E6-DCD0-4D50-B988-4F38E9F2697C}" type="parTrans" cxnId="{F187488E-FAC9-43FD-8682-382C43A5A1E7}">
      <dgm:prSet/>
      <dgm:spPr/>
      <dgm:t>
        <a:bodyPr/>
        <a:lstStyle/>
        <a:p>
          <a:endParaRPr lang="en-US"/>
        </a:p>
      </dgm:t>
    </dgm:pt>
    <dgm:pt modelId="{7639124E-C309-4904-9834-ACBBE719F1E4}" type="sibTrans" cxnId="{F187488E-FAC9-43FD-8682-382C43A5A1E7}">
      <dgm:prSet/>
      <dgm:spPr/>
      <dgm:t>
        <a:bodyPr/>
        <a:lstStyle/>
        <a:p>
          <a:endParaRPr lang="en-US"/>
        </a:p>
      </dgm:t>
    </dgm:pt>
    <dgm:pt modelId="{F1DC1167-B3E2-D54C-9216-AD2084E73D70}" type="pres">
      <dgm:prSet presAssocID="{90A3FA03-257D-430F-9AFB-76A622D438DB}" presName="outerComposite" presStyleCnt="0">
        <dgm:presLayoutVars>
          <dgm:chMax val="5"/>
          <dgm:dir/>
          <dgm:resizeHandles val="exact"/>
        </dgm:presLayoutVars>
      </dgm:prSet>
      <dgm:spPr/>
    </dgm:pt>
    <dgm:pt modelId="{572E3230-FB1C-0A4C-B527-7BB58DD5FABF}" type="pres">
      <dgm:prSet presAssocID="{90A3FA03-257D-430F-9AFB-76A622D438DB}" presName="dummyMaxCanvas" presStyleCnt="0">
        <dgm:presLayoutVars/>
      </dgm:prSet>
      <dgm:spPr/>
    </dgm:pt>
    <dgm:pt modelId="{B71A1668-E57B-234F-AFD1-1CFBD87A4F29}" type="pres">
      <dgm:prSet presAssocID="{90A3FA03-257D-430F-9AFB-76A622D438DB}" presName="FourNodes_1" presStyleLbl="node1" presStyleIdx="0" presStyleCnt="4">
        <dgm:presLayoutVars>
          <dgm:bulletEnabled val="1"/>
        </dgm:presLayoutVars>
      </dgm:prSet>
      <dgm:spPr/>
    </dgm:pt>
    <dgm:pt modelId="{B3C79E8B-80CA-8140-92F3-5947F1A04177}" type="pres">
      <dgm:prSet presAssocID="{90A3FA03-257D-430F-9AFB-76A622D438DB}" presName="FourNodes_2" presStyleLbl="node1" presStyleIdx="1" presStyleCnt="4">
        <dgm:presLayoutVars>
          <dgm:bulletEnabled val="1"/>
        </dgm:presLayoutVars>
      </dgm:prSet>
      <dgm:spPr/>
    </dgm:pt>
    <dgm:pt modelId="{8523EB8B-8425-7547-93F4-2B4738DA4941}" type="pres">
      <dgm:prSet presAssocID="{90A3FA03-257D-430F-9AFB-76A622D438DB}" presName="FourNodes_3" presStyleLbl="node1" presStyleIdx="2" presStyleCnt="4">
        <dgm:presLayoutVars>
          <dgm:bulletEnabled val="1"/>
        </dgm:presLayoutVars>
      </dgm:prSet>
      <dgm:spPr/>
    </dgm:pt>
    <dgm:pt modelId="{932D7389-AF37-F14B-BF47-A399EF10A552}" type="pres">
      <dgm:prSet presAssocID="{90A3FA03-257D-430F-9AFB-76A622D438DB}" presName="FourNodes_4" presStyleLbl="node1" presStyleIdx="3" presStyleCnt="4">
        <dgm:presLayoutVars>
          <dgm:bulletEnabled val="1"/>
        </dgm:presLayoutVars>
      </dgm:prSet>
      <dgm:spPr/>
    </dgm:pt>
    <dgm:pt modelId="{FD999781-1FCD-4E4F-82FD-758F4129D4BD}" type="pres">
      <dgm:prSet presAssocID="{90A3FA03-257D-430F-9AFB-76A622D438DB}" presName="FourConn_1-2" presStyleLbl="fgAccFollowNode1" presStyleIdx="0" presStyleCnt="3">
        <dgm:presLayoutVars>
          <dgm:bulletEnabled val="1"/>
        </dgm:presLayoutVars>
      </dgm:prSet>
      <dgm:spPr/>
    </dgm:pt>
    <dgm:pt modelId="{BEB3D5C9-0D5F-FF42-81A0-FDC837B0D8F2}" type="pres">
      <dgm:prSet presAssocID="{90A3FA03-257D-430F-9AFB-76A622D438DB}" presName="FourConn_2-3" presStyleLbl="fgAccFollowNode1" presStyleIdx="1" presStyleCnt="3">
        <dgm:presLayoutVars>
          <dgm:bulletEnabled val="1"/>
        </dgm:presLayoutVars>
      </dgm:prSet>
      <dgm:spPr/>
    </dgm:pt>
    <dgm:pt modelId="{82A769B4-3E32-4340-A617-8A4E400361B0}" type="pres">
      <dgm:prSet presAssocID="{90A3FA03-257D-430F-9AFB-76A622D438DB}" presName="FourConn_3-4" presStyleLbl="fgAccFollowNode1" presStyleIdx="2" presStyleCnt="3">
        <dgm:presLayoutVars>
          <dgm:bulletEnabled val="1"/>
        </dgm:presLayoutVars>
      </dgm:prSet>
      <dgm:spPr/>
    </dgm:pt>
    <dgm:pt modelId="{2CD26654-B185-5D49-BAD8-92D9AECB9B77}" type="pres">
      <dgm:prSet presAssocID="{90A3FA03-257D-430F-9AFB-76A622D438DB}" presName="FourNodes_1_text" presStyleLbl="node1" presStyleIdx="3" presStyleCnt="4">
        <dgm:presLayoutVars>
          <dgm:bulletEnabled val="1"/>
        </dgm:presLayoutVars>
      </dgm:prSet>
      <dgm:spPr/>
    </dgm:pt>
    <dgm:pt modelId="{ACB2FC73-6CB7-6F4E-A4E4-716951FCDA27}" type="pres">
      <dgm:prSet presAssocID="{90A3FA03-257D-430F-9AFB-76A622D438DB}" presName="FourNodes_2_text" presStyleLbl="node1" presStyleIdx="3" presStyleCnt="4">
        <dgm:presLayoutVars>
          <dgm:bulletEnabled val="1"/>
        </dgm:presLayoutVars>
      </dgm:prSet>
      <dgm:spPr/>
    </dgm:pt>
    <dgm:pt modelId="{2C028185-BFD7-204A-9505-974670DBE7BE}" type="pres">
      <dgm:prSet presAssocID="{90A3FA03-257D-430F-9AFB-76A622D438DB}" presName="FourNodes_3_text" presStyleLbl="node1" presStyleIdx="3" presStyleCnt="4">
        <dgm:presLayoutVars>
          <dgm:bulletEnabled val="1"/>
        </dgm:presLayoutVars>
      </dgm:prSet>
      <dgm:spPr/>
    </dgm:pt>
    <dgm:pt modelId="{FBDC180A-8404-704C-83D0-784275998EDA}" type="pres">
      <dgm:prSet presAssocID="{90A3FA03-257D-430F-9AFB-76A622D438DB}" presName="FourNodes_4_text" presStyleLbl="node1" presStyleIdx="3" presStyleCnt="4">
        <dgm:presLayoutVars>
          <dgm:bulletEnabled val="1"/>
        </dgm:presLayoutVars>
      </dgm:prSet>
      <dgm:spPr/>
    </dgm:pt>
  </dgm:ptLst>
  <dgm:cxnLst>
    <dgm:cxn modelId="{57C55E00-262D-B143-A24B-7C48C03FE9CC}" type="presOf" srcId="{D6A6B971-EB36-42ED-86C8-6D97DF395F73}" destId="{FBDC180A-8404-704C-83D0-784275998EDA}" srcOrd="1" destOrd="0" presId="urn:microsoft.com/office/officeart/2005/8/layout/vProcess5"/>
    <dgm:cxn modelId="{9D09F301-0B03-2B49-81F3-647B01F7C5D8}" type="presOf" srcId="{9EAE8F50-C27F-4D25-838A-CDAB9208798B}" destId="{BEB3D5C9-0D5F-FF42-81A0-FDC837B0D8F2}" srcOrd="0" destOrd="0" presId="urn:microsoft.com/office/officeart/2005/8/layout/vProcess5"/>
    <dgm:cxn modelId="{008A9217-E550-4C5B-944A-0CB2177B91E7}" srcId="{90A3FA03-257D-430F-9AFB-76A622D438DB}" destId="{97656D2F-BDAA-4AA9-A1D7-7A76B4B61454}" srcOrd="2" destOrd="0" parTransId="{B1E1EA6F-9C2F-46F4-BD17-139DCB311209}" sibTransId="{349FD327-47C7-4D83-8163-9979E1A88B51}"/>
    <dgm:cxn modelId="{FB26F819-E77A-F147-ABF7-4D2B72C48F2E}" type="presOf" srcId="{64592FCE-0CC2-4C5E-BAC3-E8030466CBAB}" destId="{B71A1668-E57B-234F-AFD1-1CFBD87A4F29}" srcOrd="0" destOrd="0" presId="urn:microsoft.com/office/officeart/2005/8/layout/vProcess5"/>
    <dgm:cxn modelId="{92B60638-23D2-404D-8884-01C09FD269D7}" type="presOf" srcId="{97656D2F-BDAA-4AA9-A1D7-7A76B4B61454}" destId="{8523EB8B-8425-7547-93F4-2B4738DA4941}" srcOrd="0" destOrd="0" presId="urn:microsoft.com/office/officeart/2005/8/layout/vProcess5"/>
    <dgm:cxn modelId="{9E8E4A47-E394-3944-862D-97F5F6DD0B19}" type="presOf" srcId="{97656D2F-BDAA-4AA9-A1D7-7A76B4B61454}" destId="{2C028185-BFD7-204A-9505-974670DBE7BE}" srcOrd="1" destOrd="0" presId="urn:microsoft.com/office/officeart/2005/8/layout/vProcess5"/>
    <dgm:cxn modelId="{FC475E49-DD06-E443-BB84-AFE780DEAABC}" type="presOf" srcId="{BE474924-8C7C-4A93-80AD-1B3BC77BA2F9}" destId="{ACB2FC73-6CB7-6F4E-A4E4-716951FCDA27}" srcOrd="1" destOrd="0" presId="urn:microsoft.com/office/officeart/2005/8/layout/vProcess5"/>
    <dgm:cxn modelId="{75D9C149-50B3-3A43-8FE4-945D8ECF0754}" type="presOf" srcId="{90A3FA03-257D-430F-9AFB-76A622D438DB}" destId="{F1DC1167-B3E2-D54C-9216-AD2084E73D70}" srcOrd="0" destOrd="0" presId="urn:microsoft.com/office/officeart/2005/8/layout/vProcess5"/>
    <dgm:cxn modelId="{648BBA5A-A8A8-5B4E-B31F-509778DCFD1F}" type="presOf" srcId="{58BFD0FE-F83E-4522-9619-AADA40F81835}" destId="{FD999781-1FCD-4E4F-82FD-758F4129D4BD}" srcOrd="0" destOrd="0" presId="urn:microsoft.com/office/officeart/2005/8/layout/vProcess5"/>
    <dgm:cxn modelId="{83FBB97F-5B59-DA49-81CC-D781541E02EC}" type="presOf" srcId="{BE474924-8C7C-4A93-80AD-1B3BC77BA2F9}" destId="{B3C79E8B-80CA-8140-92F3-5947F1A04177}" srcOrd="0" destOrd="0" presId="urn:microsoft.com/office/officeart/2005/8/layout/vProcess5"/>
    <dgm:cxn modelId="{74029A82-5124-3840-8A06-BB7290AE6CEB}" type="presOf" srcId="{349FD327-47C7-4D83-8163-9979E1A88B51}" destId="{82A769B4-3E32-4340-A617-8A4E400361B0}" srcOrd="0" destOrd="0" presId="urn:microsoft.com/office/officeart/2005/8/layout/vProcess5"/>
    <dgm:cxn modelId="{F187488E-FAC9-43FD-8682-382C43A5A1E7}" srcId="{90A3FA03-257D-430F-9AFB-76A622D438DB}" destId="{D6A6B971-EB36-42ED-86C8-6D97DF395F73}" srcOrd="3" destOrd="0" parTransId="{AE2410E6-DCD0-4D50-B988-4F38E9F2697C}" sibTransId="{7639124E-C309-4904-9834-ACBBE719F1E4}"/>
    <dgm:cxn modelId="{6300D099-6F69-4A43-BA71-B20A00D08EFC}" type="presOf" srcId="{D6A6B971-EB36-42ED-86C8-6D97DF395F73}" destId="{932D7389-AF37-F14B-BF47-A399EF10A552}" srcOrd="0" destOrd="0" presId="urn:microsoft.com/office/officeart/2005/8/layout/vProcess5"/>
    <dgm:cxn modelId="{6B6821BD-C764-44DE-A29A-C9C84FBD55C0}" srcId="{90A3FA03-257D-430F-9AFB-76A622D438DB}" destId="{64592FCE-0CC2-4C5E-BAC3-E8030466CBAB}" srcOrd="0" destOrd="0" parTransId="{48E40503-D0ED-46B6-B497-2071D6DC6D9E}" sibTransId="{58BFD0FE-F83E-4522-9619-AADA40F81835}"/>
    <dgm:cxn modelId="{257650CB-06B5-2A4E-A881-4B6E6992B92B}" type="presOf" srcId="{64592FCE-0CC2-4C5E-BAC3-E8030466CBAB}" destId="{2CD26654-B185-5D49-BAD8-92D9AECB9B77}" srcOrd="1" destOrd="0" presId="urn:microsoft.com/office/officeart/2005/8/layout/vProcess5"/>
    <dgm:cxn modelId="{ADBA7EDD-BE5E-49B4-956E-DE0974E4059F}" srcId="{90A3FA03-257D-430F-9AFB-76A622D438DB}" destId="{BE474924-8C7C-4A93-80AD-1B3BC77BA2F9}" srcOrd="1" destOrd="0" parTransId="{5DDCEF8F-06C6-475C-A2A3-882B7D376B7A}" sibTransId="{9EAE8F50-C27F-4D25-838A-CDAB9208798B}"/>
    <dgm:cxn modelId="{CA2B779D-E035-6044-8840-6F557D03A9E1}" type="presParOf" srcId="{F1DC1167-B3E2-D54C-9216-AD2084E73D70}" destId="{572E3230-FB1C-0A4C-B527-7BB58DD5FABF}" srcOrd="0" destOrd="0" presId="urn:microsoft.com/office/officeart/2005/8/layout/vProcess5"/>
    <dgm:cxn modelId="{F98A659A-8878-FF47-AA04-0BA7B940E6A3}" type="presParOf" srcId="{F1DC1167-B3E2-D54C-9216-AD2084E73D70}" destId="{B71A1668-E57B-234F-AFD1-1CFBD87A4F29}" srcOrd="1" destOrd="0" presId="urn:microsoft.com/office/officeart/2005/8/layout/vProcess5"/>
    <dgm:cxn modelId="{AC86AACD-3CBA-7349-AFE9-09884FE10A0B}" type="presParOf" srcId="{F1DC1167-B3E2-D54C-9216-AD2084E73D70}" destId="{B3C79E8B-80CA-8140-92F3-5947F1A04177}" srcOrd="2" destOrd="0" presId="urn:microsoft.com/office/officeart/2005/8/layout/vProcess5"/>
    <dgm:cxn modelId="{A0FB536C-DFD3-1349-A3F2-7B33C594B2B1}" type="presParOf" srcId="{F1DC1167-B3E2-D54C-9216-AD2084E73D70}" destId="{8523EB8B-8425-7547-93F4-2B4738DA4941}" srcOrd="3" destOrd="0" presId="urn:microsoft.com/office/officeart/2005/8/layout/vProcess5"/>
    <dgm:cxn modelId="{3388068E-AA3E-4C40-B98A-EAD29B540850}" type="presParOf" srcId="{F1DC1167-B3E2-D54C-9216-AD2084E73D70}" destId="{932D7389-AF37-F14B-BF47-A399EF10A552}" srcOrd="4" destOrd="0" presId="urn:microsoft.com/office/officeart/2005/8/layout/vProcess5"/>
    <dgm:cxn modelId="{3DD47D98-BD37-5A42-8A68-0CE2EFECED49}" type="presParOf" srcId="{F1DC1167-B3E2-D54C-9216-AD2084E73D70}" destId="{FD999781-1FCD-4E4F-82FD-758F4129D4BD}" srcOrd="5" destOrd="0" presId="urn:microsoft.com/office/officeart/2005/8/layout/vProcess5"/>
    <dgm:cxn modelId="{0C90B899-FE65-0A4E-856C-83184F51F192}" type="presParOf" srcId="{F1DC1167-B3E2-D54C-9216-AD2084E73D70}" destId="{BEB3D5C9-0D5F-FF42-81A0-FDC837B0D8F2}" srcOrd="6" destOrd="0" presId="urn:microsoft.com/office/officeart/2005/8/layout/vProcess5"/>
    <dgm:cxn modelId="{E70A5882-83B6-4E4B-9D20-8C69FFC9EB23}" type="presParOf" srcId="{F1DC1167-B3E2-D54C-9216-AD2084E73D70}" destId="{82A769B4-3E32-4340-A617-8A4E400361B0}" srcOrd="7" destOrd="0" presId="urn:microsoft.com/office/officeart/2005/8/layout/vProcess5"/>
    <dgm:cxn modelId="{E51539EC-E906-DE48-92B5-C7A676D3B52B}" type="presParOf" srcId="{F1DC1167-B3E2-D54C-9216-AD2084E73D70}" destId="{2CD26654-B185-5D49-BAD8-92D9AECB9B77}" srcOrd="8" destOrd="0" presId="urn:microsoft.com/office/officeart/2005/8/layout/vProcess5"/>
    <dgm:cxn modelId="{0B077A4B-5616-E94C-974D-EB33D1FD031B}" type="presParOf" srcId="{F1DC1167-B3E2-D54C-9216-AD2084E73D70}" destId="{ACB2FC73-6CB7-6F4E-A4E4-716951FCDA27}" srcOrd="9" destOrd="0" presId="urn:microsoft.com/office/officeart/2005/8/layout/vProcess5"/>
    <dgm:cxn modelId="{A151BEB7-2DDB-A340-807E-ABA60139A179}" type="presParOf" srcId="{F1DC1167-B3E2-D54C-9216-AD2084E73D70}" destId="{2C028185-BFD7-204A-9505-974670DBE7BE}" srcOrd="10" destOrd="0" presId="urn:microsoft.com/office/officeart/2005/8/layout/vProcess5"/>
    <dgm:cxn modelId="{A79E4C64-8999-DA48-9A28-0C78A3ED24FA}" type="presParOf" srcId="{F1DC1167-B3E2-D54C-9216-AD2084E73D70}" destId="{FBDC180A-8404-704C-83D0-784275998ED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A1668-E57B-234F-AFD1-1CFBD87A4F29}">
      <dsp:nvSpPr>
        <dsp:cNvPr id="0" name=""/>
        <dsp:cNvSpPr/>
      </dsp:nvSpPr>
      <dsp:spPr>
        <a:xfrm>
          <a:off x="0" y="0"/>
          <a:ext cx="7680960" cy="787908"/>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Introduction. . . .</a:t>
          </a:r>
        </a:p>
      </dsp:txBody>
      <dsp:txXfrm>
        <a:off x="23077" y="23077"/>
        <a:ext cx="6764167" cy="741754"/>
      </dsp:txXfrm>
    </dsp:sp>
    <dsp:sp modelId="{B3C79E8B-80CA-8140-92F3-5947F1A04177}">
      <dsp:nvSpPr>
        <dsp:cNvPr id="0" name=""/>
        <dsp:cNvSpPr/>
      </dsp:nvSpPr>
      <dsp:spPr>
        <a:xfrm>
          <a:off x="643280" y="931164"/>
          <a:ext cx="7680960" cy="787908"/>
        </a:xfrm>
        <a:prstGeom prst="roundRect">
          <a:avLst>
            <a:gd name="adj" fmla="val 10000"/>
          </a:avLst>
        </a:prstGeom>
        <a:solidFill>
          <a:schemeClr val="accent2">
            <a:hueOff val="-55218"/>
            <a:satOff val="-18112"/>
            <a:lumOff val="-66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About the Technology. . . . </a:t>
          </a:r>
        </a:p>
      </dsp:txBody>
      <dsp:txXfrm>
        <a:off x="666357" y="954241"/>
        <a:ext cx="6479385" cy="741754"/>
      </dsp:txXfrm>
    </dsp:sp>
    <dsp:sp modelId="{8523EB8B-8425-7547-93F4-2B4738DA4941}">
      <dsp:nvSpPr>
        <dsp:cNvPr id="0" name=""/>
        <dsp:cNvSpPr/>
      </dsp:nvSpPr>
      <dsp:spPr>
        <a:xfrm>
          <a:off x="1276959" y="1862328"/>
          <a:ext cx="7680960" cy="787908"/>
        </a:xfrm>
        <a:prstGeom prst="roundRect">
          <a:avLst>
            <a:gd name="adj" fmla="val 10000"/>
          </a:avLst>
        </a:prstGeom>
        <a:solidFill>
          <a:schemeClr val="accent2">
            <a:hueOff val="-110436"/>
            <a:satOff val="-36223"/>
            <a:lumOff val="-13202"/>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Conclusion. . . . </a:t>
          </a:r>
        </a:p>
      </dsp:txBody>
      <dsp:txXfrm>
        <a:off x="1300036" y="1885405"/>
        <a:ext cx="6488986" cy="741754"/>
      </dsp:txXfrm>
    </dsp:sp>
    <dsp:sp modelId="{932D7389-AF37-F14B-BF47-A399EF10A552}">
      <dsp:nvSpPr>
        <dsp:cNvPr id="0" name=""/>
        <dsp:cNvSpPr/>
      </dsp:nvSpPr>
      <dsp:spPr>
        <a:xfrm>
          <a:off x="1920239" y="2793491"/>
          <a:ext cx="7680960" cy="787908"/>
        </a:xfrm>
        <a:prstGeom prst="roundRect">
          <a:avLst>
            <a:gd name="adj" fmla="val 10000"/>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Reference. . . . </a:t>
          </a:r>
        </a:p>
      </dsp:txBody>
      <dsp:txXfrm>
        <a:off x="1943316" y="2816568"/>
        <a:ext cx="6479385" cy="741754"/>
      </dsp:txXfrm>
    </dsp:sp>
    <dsp:sp modelId="{FD999781-1FCD-4E4F-82FD-758F4129D4BD}">
      <dsp:nvSpPr>
        <dsp:cNvPr id="0" name=""/>
        <dsp:cNvSpPr/>
      </dsp:nvSpPr>
      <dsp:spPr>
        <a:xfrm>
          <a:off x="7168819" y="603465"/>
          <a:ext cx="512140" cy="512140"/>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284051" y="603465"/>
        <a:ext cx="281677" cy="385385"/>
      </dsp:txXfrm>
    </dsp:sp>
    <dsp:sp modelId="{BEB3D5C9-0D5F-FF42-81A0-FDC837B0D8F2}">
      <dsp:nvSpPr>
        <dsp:cNvPr id="0" name=""/>
        <dsp:cNvSpPr/>
      </dsp:nvSpPr>
      <dsp:spPr>
        <a:xfrm>
          <a:off x="7812100" y="1534629"/>
          <a:ext cx="512140" cy="512140"/>
        </a:xfrm>
        <a:prstGeom prst="downArrow">
          <a:avLst>
            <a:gd name="adj1" fmla="val 55000"/>
            <a:gd name="adj2" fmla="val 45000"/>
          </a:avLst>
        </a:prstGeom>
        <a:solidFill>
          <a:schemeClr val="accent2">
            <a:tint val="40000"/>
            <a:alpha val="90000"/>
            <a:hueOff val="-17911"/>
            <a:satOff val="-27334"/>
            <a:lumOff val="-2823"/>
            <a:alphaOff val="0"/>
          </a:schemeClr>
        </a:solidFill>
        <a:ln w="34925" cap="flat" cmpd="sng" algn="in">
          <a:solidFill>
            <a:schemeClr val="accent2">
              <a:tint val="40000"/>
              <a:alpha val="90000"/>
              <a:hueOff val="-17911"/>
              <a:satOff val="-27334"/>
              <a:lumOff val="-282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27332" y="1534629"/>
        <a:ext cx="281677" cy="385385"/>
      </dsp:txXfrm>
    </dsp:sp>
    <dsp:sp modelId="{82A769B4-3E32-4340-A617-8A4E400361B0}">
      <dsp:nvSpPr>
        <dsp:cNvPr id="0" name=""/>
        <dsp:cNvSpPr/>
      </dsp:nvSpPr>
      <dsp:spPr>
        <a:xfrm>
          <a:off x="8445779" y="2465793"/>
          <a:ext cx="512140" cy="512140"/>
        </a:xfrm>
        <a:prstGeom prst="downArrow">
          <a:avLst>
            <a:gd name="adj1" fmla="val 55000"/>
            <a:gd name="adj2" fmla="val 45000"/>
          </a:avLst>
        </a:prstGeom>
        <a:solidFill>
          <a:schemeClr val="accent2">
            <a:tint val="40000"/>
            <a:alpha val="90000"/>
            <a:hueOff val="-35823"/>
            <a:satOff val="-54667"/>
            <a:lumOff val="-5646"/>
            <a:alphaOff val="0"/>
          </a:schemeClr>
        </a:solidFill>
        <a:ln w="34925" cap="flat" cmpd="sng" algn="in">
          <a:solidFill>
            <a:schemeClr val="accent2">
              <a:tint val="40000"/>
              <a:alpha val="90000"/>
              <a:hueOff val="-35823"/>
              <a:satOff val="-54667"/>
              <a:lumOff val="-56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61011" y="2465793"/>
        <a:ext cx="281677" cy="38538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1A99E35B-97C2-564F-A084-CBC268C9EBE0}" type="datetimeFigureOut">
              <a:rPr lang="en-US" smtClean="0"/>
              <a:t>10/15/22</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FE1E6C2-DD87-DB4D-93FC-1ED8909C7F7E}"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70902067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99E35B-97C2-564F-A084-CBC268C9EBE0}" type="datetimeFigureOut">
              <a:rPr lang="en-US" smtClean="0"/>
              <a:t>10/15/22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1E6C2-DD87-DB4D-93FC-1ED8909C7F7E}" type="slidenum">
              <a:rPr lang="en-US" smtClean="0"/>
              <a:t>‹#›</a:t>
            </a:fld>
            <a:endParaRPr lang="en-US"/>
          </a:p>
        </p:txBody>
      </p:sp>
    </p:spTree>
    <p:extLst>
      <p:ext uri="{BB962C8B-B14F-4D97-AF65-F5344CB8AC3E}">
        <p14:creationId xmlns:p14="http://schemas.microsoft.com/office/powerpoint/2010/main" val="2630339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1A99E35B-97C2-564F-A084-CBC268C9EBE0}" type="datetimeFigureOut">
              <a:rPr lang="en-US" smtClean="0"/>
              <a:t>10/15/22</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FE1E6C2-DD87-DB4D-93FC-1ED8909C7F7E}"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28795049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A99E35B-97C2-564F-A084-CBC268C9EBE0}" type="datetimeFigureOut">
              <a:rPr lang="en-US" smtClean="0"/>
              <a:t>10/15/22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E1E6C2-DD87-DB4D-93FC-1ED8909C7F7E}" type="slidenum">
              <a:rPr lang="en-US" smtClean="0"/>
              <a:t>‹#›</a:t>
            </a:fld>
            <a:endParaRPr lang="en-US"/>
          </a:p>
        </p:txBody>
      </p:sp>
    </p:spTree>
    <p:extLst>
      <p:ext uri="{BB962C8B-B14F-4D97-AF65-F5344CB8AC3E}">
        <p14:creationId xmlns:p14="http://schemas.microsoft.com/office/powerpoint/2010/main" val="1614185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A99E35B-97C2-564F-A084-CBC268C9EBE0}" type="datetimeFigureOut">
              <a:rPr lang="en-US" smtClean="0"/>
              <a:t>10/15/22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E1E6C2-DD87-DB4D-93FC-1ED8909C7F7E}" type="slidenum">
              <a:rPr lang="en-US" smtClean="0"/>
              <a:t>‹#›</a:t>
            </a:fld>
            <a:endParaRPr lang="en-US"/>
          </a:p>
        </p:txBody>
      </p:sp>
    </p:spTree>
    <p:extLst>
      <p:ext uri="{BB962C8B-B14F-4D97-AF65-F5344CB8AC3E}">
        <p14:creationId xmlns:p14="http://schemas.microsoft.com/office/powerpoint/2010/main" val="4082792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A99E35B-97C2-564F-A084-CBC268C9EBE0}" type="datetimeFigureOut">
              <a:rPr lang="en-US" smtClean="0"/>
              <a:t>10/15/22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E1E6C2-DD87-DB4D-93FC-1ED8909C7F7E}" type="slidenum">
              <a:rPr lang="en-US" smtClean="0"/>
              <a:t>‹#›</a:t>
            </a:fld>
            <a:endParaRPr lang="en-US"/>
          </a:p>
        </p:txBody>
      </p:sp>
    </p:spTree>
    <p:extLst>
      <p:ext uri="{BB962C8B-B14F-4D97-AF65-F5344CB8AC3E}">
        <p14:creationId xmlns:p14="http://schemas.microsoft.com/office/powerpoint/2010/main" val="2969173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99E35B-97C2-564F-A084-CBC268C9EBE0}" type="datetimeFigureOut">
              <a:rPr lang="en-US" smtClean="0"/>
              <a:t>10/15/22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E1E6C2-DD87-DB4D-93FC-1ED8909C7F7E}" type="slidenum">
              <a:rPr lang="en-US" smtClean="0"/>
              <a:t>‹#›</a:t>
            </a:fld>
            <a:endParaRPr lang="en-US"/>
          </a:p>
        </p:txBody>
      </p:sp>
    </p:spTree>
    <p:extLst>
      <p:ext uri="{BB962C8B-B14F-4D97-AF65-F5344CB8AC3E}">
        <p14:creationId xmlns:p14="http://schemas.microsoft.com/office/powerpoint/2010/main" val="2808913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A99E35B-97C2-564F-A084-CBC268C9EBE0}" type="datetimeFigureOut">
              <a:rPr lang="en-US" smtClean="0"/>
              <a:t>10/15/22</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FE1E6C2-DD87-DB4D-93FC-1ED8909C7F7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519682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A99E35B-97C2-564F-A084-CBC268C9EBE0}" type="datetimeFigureOut">
              <a:rPr lang="en-US" smtClean="0"/>
              <a:t>10/15/22</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FE1E6C2-DD87-DB4D-93FC-1ED8909C7F7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80532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99E35B-97C2-564F-A084-CBC268C9EBE0}" type="datetimeFigureOut">
              <a:rPr lang="en-US" smtClean="0"/>
              <a:t>10/15/22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1E6C2-DD87-DB4D-93FC-1ED8909C7F7E}" type="slidenum">
              <a:rPr lang="en-US" smtClean="0"/>
              <a:t>‹#›</a:t>
            </a:fld>
            <a:endParaRPr lang="en-US"/>
          </a:p>
        </p:txBody>
      </p:sp>
    </p:spTree>
    <p:extLst>
      <p:ext uri="{BB962C8B-B14F-4D97-AF65-F5344CB8AC3E}">
        <p14:creationId xmlns:p14="http://schemas.microsoft.com/office/powerpoint/2010/main" val="260876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99E35B-97C2-564F-A084-CBC268C9EBE0}" type="datetimeFigureOut">
              <a:rPr lang="en-US" smtClean="0"/>
              <a:t>10/15/22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1E6C2-DD87-DB4D-93FC-1ED8909C7F7E}" type="slidenum">
              <a:rPr lang="en-US" smtClean="0"/>
              <a:t>‹#›</a:t>
            </a:fld>
            <a:endParaRPr lang="en-US"/>
          </a:p>
        </p:txBody>
      </p:sp>
    </p:spTree>
    <p:extLst>
      <p:ext uri="{BB962C8B-B14F-4D97-AF65-F5344CB8AC3E}">
        <p14:creationId xmlns:p14="http://schemas.microsoft.com/office/powerpoint/2010/main" val="88650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1A99E35B-97C2-564F-A084-CBC268C9EBE0}" type="datetimeFigureOut">
              <a:rPr lang="en-US" smtClean="0"/>
              <a:t>10/15/22</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FE1E6C2-DD87-DB4D-93FC-1ED8909C7F7E}"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54496178"/>
      </p:ext>
    </p:extLst>
  </p:cSld>
  <p:clrMap bg1="lt1" tx1="dk1" bg2="lt2" tx2="dk2" accent1="accent1" accent2="accent2" accent3="accent3" accent4="accent4" accent5="accent5" accent6="accent6" hlink="hlink" folHlink="folHlink"/>
  <p:sldLayoutIdLst>
    <p:sldLayoutId id="2147484090" r:id="rId1"/>
    <p:sldLayoutId id="2147484091" r:id="rId2"/>
    <p:sldLayoutId id="2147484092" r:id="rId3"/>
    <p:sldLayoutId id="2147484093" r:id="rId4"/>
    <p:sldLayoutId id="2147484094" r:id="rId5"/>
    <p:sldLayoutId id="2147484095" r:id="rId6"/>
    <p:sldLayoutId id="2147484096" r:id="rId7"/>
    <p:sldLayoutId id="2147484097" r:id="rId8"/>
    <p:sldLayoutId id="2147484098" r:id="rId9"/>
    <p:sldLayoutId id="2147484099" r:id="rId10"/>
    <p:sldLayoutId id="2147484100"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61423903@N06/7357608430/"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4.xml"/><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uk/search?q=whatsapp&amp;tbm=isch&amp;ved=2ahUKEwj3qva_1eL6AhVkhc4BHU-FD8cQ2-cCegQIABAA&amp;oq=wha&amp;gs_lcp=CgNpbWcQARgAMgQIABBDMgUIABCABDIECAAQQzIFCAAQgAQyBQgAEIAEMgUIABCABDIFCAAQgAQyBQgAEIAEMgUIABCABDIFCAAQgAQ6BAgjECc6BwgjEOoCECdQxQVYiRxg0i5oAXAAeAGAAfQBiAGwCZIBBTEuNy4xmAEAoAEBqgELZ3dzLXdpei1pbWewAQrAAQE&amp;sclient=img&amp;ei=iuFKY_e9JuSKur4Pz4q-uAw&amp;bih=747&amp;biw=1324&amp;client=safari#imgrc=tf_vV0PD2abBzM" TargetMode="External"/><Relationship Id="rId2" Type="http://schemas.openxmlformats.org/officeDocument/2006/relationships/hyperlink" Target="https://www.zora.uzh.ch/id/eprint/181365/1/schmid_petko_2019_educational_technology_personalized_learning_manuscript.pdf" TargetMode="External"/><Relationship Id="rId1" Type="http://schemas.openxmlformats.org/officeDocument/2006/relationships/slideLayout" Target="../slideLayouts/slideLayout2.xml"/><Relationship Id="rId4" Type="http://schemas.openxmlformats.org/officeDocument/2006/relationships/hyperlink" Target="https://www.google.co.uk/search?q=moodle&amp;client=safari&amp;channel=mac_bm&amp;sxsrf=ALiCzsZMfuboen3_PpCb4F92WlILmBk6dQ:1665851784288&amp;source=lnms&amp;tbm=isch&amp;sa=X&amp;ved=2ahUKEwishOe-1eL6AhXGTEEAHQn3Dq4Q_AUoAXoECAEQAw&amp;biw=1324&amp;bih=747&amp;dpr=2#imgrc=Oos5IU5eaoEmd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731B1-E07F-A67E-68D0-E2C9B60C2773}"/>
              </a:ext>
            </a:extLst>
          </p:cNvPr>
          <p:cNvSpPr>
            <a:spLocks noGrp="1"/>
          </p:cNvSpPr>
          <p:nvPr>
            <p:ph type="ctrTitle"/>
          </p:nvPr>
        </p:nvSpPr>
        <p:spPr>
          <a:xfrm>
            <a:off x="1478522" y="1480930"/>
            <a:ext cx="5301138" cy="3254321"/>
          </a:xfrm>
        </p:spPr>
        <p:txBody>
          <a:bodyPr>
            <a:normAutofit/>
          </a:bodyPr>
          <a:lstStyle/>
          <a:p>
            <a:pPr algn="l"/>
            <a:r>
              <a:rPr lang="en-US" sz="5600"/>
              <a:t>Digital Skills and Research Method LCHS4002</a:t>
            </a:r>
          </a:p>
        </p:txBody>
      </p:sp>
      <p:sp>
        <p:nvSpPr>
          <p:cNvPr id="3" name="Subtitle 2">
            <a:extLst>
              <a:ext uri="{FF2B5EF4-FFF2-40B4-BE49-F238E27FC236}">
                <a16:creationId xmlns:a16="http://schemas.microsoft.com/office/drawing/2014/main" id="{7C586775-D965-1C93-A134-84EFBF51D7F9}"/>
              </a:ext>
            </a:extLst>
          </p:cNvPr>
          <p:cNvSpPr>
            <a:spLocks noGrp="1"/>
          </p:cNvSpPr>
          <p:nvPr>
            <p:ph type="subTitle" idx="1"/>
          </p:nvPr>
        </p:nvSpPr>
        <p:spPr>
          <a:xfrm>
            <a:off x="1478524" y="4804850"/>
            <a:ext cx="5284876" cy="1086237"/>
          </a:xfrm>
        </p:spPr>
        <p:txBody>
          <a:bodyPr>
            <a:normAutofit/>
          </a:bodyPr>
          <a:lstStyle/>
          <a:p>
            <a:pPr algn="l">
              <a:spcAft>
                <a:spcPts val="600"/>
              </a:spcAft>
            </a:pPr>
            <a:r>
              <a:rPr lang="en-US"/>
              <a:t>Assignment title: which digital tool is most used by students at UWTSD?</a:t>
            </a:r>
          </a:p>
        </p:txBody>
      </p:sp>
      <p:pic>
        <p:nvPicPr>
          <p:cNvPr id="7" name="Graphic 6" descr="Head with Gears">
            <a:extLst>
              <a:ext uri="{FF2B5EF4-FFF2-40B4-BE49-F238E27FC236}">
                <a16:creationId xmlns:a16="http://schemas.microsoft.com/office/drawing/2014/main" id="{378C63BC-B3F9-FA6C-1549-E66466CC30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5675" y="1338739"/>
            <a:ext cx="3415614" cy="3415614"/>
          </a:xfrm>
          <a:prstGeom prst="rect">
            <a:avLst/>
          </a:prstGeom>
        </p:spPr>
      </p:pic>
    </p:spTree>
    <p:extLst>
      <p:ext uri="{BB962C8B-B14F-4D97-AF65-F5344CB8AC3E}">
        <p14:creationId xmlns:p14="http://schemas.microsoft.com/office/powerpoint/2010/main" val="164148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429939-1FB7-FBC6-543A-E09329834571}"/>
              </a:ext>
            </a:extLst>
          </p:cNvPr>
          <p:cNvSpPr>
            <a:spLocks noGrp="1"/>
          </p:cNvSpPr>
          <p:nvPr>
            <p:ph type="title"/>
          </p:nvPr>
        </p:nvSpPr>
        <p:spPr>
          <a:xfrm>
            <a:off x="784743" y="685800"/>
            <a:ext cx="5793475" cy="1485900"/>
          </a:xfrm>
        </p:spPr>
        <p:txBody>
          <a:bodyPr>
            <a:normAutofit/>
          </a:bodyPr>
          <a:lstStyle/>
          <a:p>
            <a:r>
              <a:rPr lang="en-US" sz="3400"/>
              <a:t>Full Name: </a:t>
            </a:r>
            <a:r>
              <a:rPr lang="en-US" sz="3400" err="1"/>
              <a:t>Stefana</a:t>
            </a:r>
            <a:r>
              <a:rPr lang="en-US" sz="3400"/>
              <a:t> Munteanu </a:t>
            </a:r>
            <a:br>
              <a:rPr lang="en-US" sz="3400"/>
            </a:br>
            <a:r>
              <a:rPr lang="en-US" sz="3400"/>
              <a:t>Student ID Number:2111454</a:t>
            </a:r>
          </a:p>
        </p:txBody>
      </p:sp>
      <p:sp>
        <p:nvSpPr>
          <p:cNvPr id="3" name="Content Placeholder 2">
            <a:extLst>
              <a:ext uri="{FF2B5EF4-FFF2-40B4-BE49-F238E27FC236}">
                <a16:creationId xmlns:a16="http://schemas.microsoft.com/office/drawing/2014/main" id="{06F6BB29-4C27-4213-E566-7B0839964290}"/>
              </a:ext>
            </a:extLst>
          </p:cNvPr>
          <p:cNvSpPr>
            <a:spLocks noGrp="1"/>
          </p:cNvSpPr>
          <p:nvPr>
            <p:ph idx="1"/>
          </p:nvPr>
        </p:nvSpPr>
        <p:spPr>
          <a:xfrm>
            <a:off x="784743" y="2286000"/>
            <a:ext cx="5793475" cy="3581400"/>
          </a:xfrm>
        </p:spPr>
        <p:txBody>
          <a:bodyPr>
            <a:normAutofit/>
          </a:bodyPr>
          <a:lstStyle/>
          <a:p>
            <a:r>
              <a:rPr lang="en-US" dirty="0"/>
              <a:t>Date &amp; Time of your presentation</a:t>
            </a:r>
          </a:p>
          <a:p>
            <a:endParaRPr lang="en-US" dirty="0"/>
          </a:p>
          <a:p>
            <a:r>
              <a:rPr lang="en-US" dirty="0"/>
              <a:t>Date: 17.10.2022</a:t>
            </a:r>
          </a:p>
          <a:p>
            <a:endParaRPr lang="en-US" dirty="0"/>
          </a:p>
          <a:p>
            <a:r>
              <a:rPr lang="en-US" dirty="0"/>
              <a:t>Tutor’s Name: Julius </a:t>
            </a:r>
            <a:r>
              <a:rPr lang="en-US" dirty="0" err="1"/>
              <a:t>Azasoo</a:t>
            </a:r>
            <a:endParaRPr lang="en-US" dirty="0"/>
          </a:p>
        </p:txBody>
      </p:sp>
      <p:sp>
        <p:nvSpPr>
          <p:cNvPr id="15" name="Rectangle 14">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a:extLst>
              <a:ext uri="{FF2B5EF4-FFF2-40B4-BE49-F238E27FC236}">
                <a16:creationId xmlns:a16="http://schemas.microsoft.com/office/drawing/2014/main" id="{5A672729-6A06-DBC3-D8C9-673E2807FAE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635" r="36801"/>
          <a:stretch/>
        </p:blipFill>
        <p:spPr>
          <a:xfrm>
            <a:off x="7612260" y="10"/>
            <a:ext cx="4579739" cy="6857990"/>
          </a:xfrm>
          <a:prstGeom prst="rect">
            <a:avLst/>
          </a:prstGeom>
        </p:spPr>
      </p:pic>
      <p:sp>
        <p:nvSpPr>
          <p:cNvPr id="8" name="TextBox 7">
            <a:extLst>
              <a:ext uri="{FF2B5EF4-FFF2-40B4-BE49-F238E27FC236}">
                <a16:creationId xmlns:a16="http://schemas.microsoft.com/office/drawing/2014/main" id="{666D76D2-0BAC-3809-7B96-925084B08709}"/>
              </a:ext>
            </a:extLst>
          </p:cNvPr>
          <p:cNvSpPr txBox="1"/>
          <p:nvPr/>
        </p:nvSpPr>
        <p:spPr>
          <a:xfrm>
            <a:off x="9952283" y="6657945"/>
            <a:ext cx="22397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61423903@N06/7357608430/">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238179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CE1CD-7C47-E08D-F7D7-1739E07F9658}"/>
              </a:ext>
            </a:extLst>
          </p:cNvPr>
          <p:cNvSpPr>
            <a:spLocks noGrp="1"/>
          </p:cNvSpPr>
          <p:nvPr>
            <p:ph type="title"/>
          </p:nvPr>
        </p:nvSpPr>
        <p:spPr>
          <a:xfrm>
            <a:off x="1371600" y="685800"/>
            <a:ext cx="9601200" cy="1485900"/>
          </a:xfrm>
        </p:spPr>
        <p:txBody>
          <a:bodyPr>
            <a:normAutofit/>
          </a:bodyPr>
          <a:lstStyle/>
          <a:p>
            <a:r>
              <a:rPr lang="en-US" dirty="0"/>
              <a:t>Content</a:t>
            </a:r>
            <a:br>
              <a:rPr lang="en-US" dirty="0"/>
            </a:br>
            <a:endParaRPr lang="en-US" dirty="0"/>
          </a:p>
        </p:txBody>
      </p:sp>
      <p:graphicFrame>
        <p:nvGraphicFramePr>
          <p:cNvPr id="5" name="Content Placeholder 2">
            <a:extLst>
              <a:ext uri="{FF2B5EF4-FFF2-40B4-BE49-F238E27FC236}">
                <a16:creationId xmlns:a16="http://schemas.microsoft.com/office/drawing/2014/main" id="{32957711-4AEB-9191-9702-358BFC21C13E}"/>
              </a:ext>
            </a:extLst>
          </p:cNvPr>
          <p:cNvGraphicFramePr>
            <a:graphicFrameLocks noGrp="1"/>
          </p:cNvGraphicFramePr>
          <p:nvPr>
            <p:ph idx="1"/>
            <p:extLst>
              <p:ext uri="{D42A27DB-BD31-4B8C-83A1-F6EECF244321}">
                <p14:modId xmlns:p14="http://schemas.microsoft.com/office/powerpoint/2010/main" val="4276441801"/>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9866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9F5D1-6A26-8737-19E2-C3E74BDA3640}"/>
              </a:ext>
            </a:extLst>
          </p:cNvPr>
          <p:cNvSpPr>
            <a:spLocks noGrp="1"/>
          </p:cNvSpPr>
          <p:nvPr>
            <p:ph type="title"/>
          </p:nvPr>
        </p:nvSpPr>
        <p:spPr>
          <a:xfrm>
            <a:off x="1650844" y="595535"/>
            <a:ext cx="8911687" cy="1280890"/>
          </a:xfrm>
        </p:spPr>
        <p:txBody>
          <a:bodyPr/>
          <a:lstStyle/>
          <a:p>
            <a:r>
              <a:rPr lang="en-US" dirty="0"/>
              <a:t>Introduction</a:t>
            </a:r>
          </a:p>
        </p:txBody>
      </p:sp>
      <p:sp>
        <p:nvSpPr>
          <p:cNvPr id="3" name="Content Placeholder 2">
            <a:extLst>
              <a:ext uri="{FF2B5EF4-FFF2-40B4-BE49-F238E27FC236}">
                <a16:creationId xmlns:a16="http://schemas.microsoft.com/office/drawing/2014/main" id="{F40C2E41-A22E-8BD4-029C-A6E8DCB6123F}"/>
              </a:ext>
            </a:extLst>
          </p:cNvPr>
          <p:cNvSpPr>
            <a:spLocks noGrp="1"/>
          </p:cNvSpPr>
          <p:nvPr>
            <p:ph sz="half" idx="1"/>
          </p:nvPr>
        </p:nvSpPr>
        <p:spPr>
          <a:xfrm>
            <a:off x="1792824" y="2862263"/>
            <a:ext cx="4313864" cy="3777622"/>
          </a:xfrm>
        </p:spPr>
        <p:txBody>
          <a:bodyPr>
            <a:normAutofit/>
          </a:bodyPr>
          <a:lstStyle/>
          <a:p>
            <a:r>
              <a:rPr lang="en-GB" sz="1800" dirty="0">
                <a:effectLst/>
                <a:latin typeface="ArialMT"/>
              </a:rPr>
              <a:t>Students use technology in natural ways that allow them to do what they want: communicate with anyone they want, in the time and space that suits them best. Easily accessible and user-friendly, collaboration tools allow students to explore, share, engage, and connect with people and content in meaningful ways that help them learn.</a:t>
            </a:r>
            <a:endParaRPr lang="en-US" dirty="0"/>
          </a:p>
        </p:txBody>
      </p:sp>
      <p:sp>
        <p:nvSpPr>
          <p:cNvPr id="4" name="Content Placeholder 3">
            <a:extLst>
              <a:ext uri="{FF2B5EF4-FFF2-40B4-BE49-F238E27FC236}">
                <a16:creationId xmlns:a16="http://schemas.microsoft.com/office/drawing/2014/main" id="{5774C3EF-DBE7-5130-2890-8F73D3C7A660}"/>
              </a:ext>
            </a:extLst>
          </p:cNvPr>
          <p:cNvSpPr>
            <a:spLocks noGrp="1"/>
          </p:cNvSpPr>
          <p:nvPr>
            <p:ph sz="half" idx="2"/>
          </p:nvPr>
        </p:nvSpPr>
        <p:spPr>
          <a:xfrm>
            <a:off x="7249208" y="2862263"/>
            <a:ext cx="4313864" cy="3777622"/>
          </a:xfrm>
        </p:spPr>
        <p:txBody>
          <a:bodyPr>
            <a:normAutofit/>
          </a:bodyPr>
          <a:lstStyle/>
          <a:p>
            <a:r>
              <a:rPr lang="en-US" dirty="0"/>
              <a:t>Our </a:t>
            </a:r>
            <a:r>
              <a:rPr lang="en-US" dirty="0" err="1"/>
              <a:t>programes</a:t>
            </a:r>
            <a:r>
              <a:rPr lang="en-US" dirty="0"/>
              <a:t> will prove students with an opportunity to study various subjects which is related to artificial intelligence , data , science and cloud computing. </a:t>
            </a:r>
          </a:p>
        </p:txBody>
      </p:sp>
      <p:pic>
        <p:nvPicPr>
          <p:cNvPr id="6" name="Graphic 5" descr="Computer with solid fill">
            <a:extLst>
              <a:ext uri="{FF2B5EF4-FFF2-40B4-BE49-F238E27FC236}">
                <a16:creationId xmlns:a16="http://schemas.microsoft.com/office/drawing/2014/main" id="{21322E8A-4687-A5DF-5E30-4A5068CF1B0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935344" y="1439919"/>
            <a:ext cx="1422344" cy="1422344"/>
          </a:xfrm>
          <a:prstGeom prst="rect">
            <a:avLst/>
          </a:prstGeom>
        </p:spPr>
      </p:pic>
      <p:pic>
        <p:nvPicPr>
          <p:cNvPr id="8" name="Graphic 7" descr="Internet Of Things outline">
            <a:extLst>
              <a:ext uri="{FF2B5EF4-FFF2-40B4-BE49-F238E27FC236}">
                <a16:creationId xmlns:a16="http://schemas.microsoft.com/office/drawing/2014/main" id="{6135ACE2-E609-F50F-7776-9BBAA55FB97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799456" y="1506509"/>
            <a:ext cx="1101782" cy="1101782"/>
          </a:xfrm>
          <a:prstGeom prst="rect">
            <a:avLst/>
          </a:prstGeom>
        </p:spPr>
      </p:pic>
    </p:spTree>
    <p:extLst>
      <p:ext uri="{BB962C8B-B14F-4D97-AF65-F5344CB8AC3E}">
        <p14:creationId xmlns:p14="http://schemas.microsoft.com/office/powerpoint/2010/main" val="2793588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0BF77-022F-A427-5CB7-FCEC2A1197E3}"/>
              </a:ext>
            </a:extLst>
          </p:cNvPr>
          <p:cNvSpPr>
            <a:spLocks noGrp="1"/>
          </p:cNvSpPr>
          <p:nvPr>
            <p:ph type="ctrTitle"/>
          </p:nvPr>
        </p:nvSpPr>
        <p:spPr>
          <a:xfrm flipV="1">
            <a:off x="1915128" y="1519880"/>
            <a:ext cx="6388613" cy="1086236"/>
          </a:xfrm>
        </p:spPr>
        <p:txBody>
          <a:bodyPr/>
          <a:lstStyle/>
          <a:p>
            <a:r>
              <a:rPr lang="en-US" sz="1400"/>
              <a:t> </a:t>
            </a:r>
            <a:endParaRPr lang="en-US" sz="1400" dirty="0"/>
          </a:p>
        </p:txBody>
      </p:sp>
      <p:sp>
        <p:nvSpPr>
          <p:cNvPr id="3" name="Subtitle 2">
            <a:extLst>
              <a:ext uri="{FF2B5EF4-FFF2-40B4-BE49-F238E27FC236}">
                <a16:creationId xmlns:a16="http://schemas.microsoft.com/office/drawing/2014/main" id="{AA403F22-E93D-9C41-139D-3F46AAE227EA}"/>
              </a:ext>
            </a:extLst>
          </p:cNvPr>
          <p:cNvSpPr>
            <a:spLocks noGrp="1"/>
          </p:cNvSpPr>
          <p:nvPr>
            <p:ph type="subTitle" idx="1"/>
          </p:nvPr>
        </p:nvSpPr>
        <p:spPr>
          <a:xfrm>
            <a:off x="2469841" y="1235676"/>
            <a:ext cx="6831673" cy="4102443"/>
          </a:xfrm>
        </p:spPr>
        <p:txBody>
          <a:bodyPr>
            <a:normAutofit fontScale="92500"/>
          </a:bodyPr>
          <a:lstStyle/>
          <a:p>
            <a:pPr algn="l"/>
            <a:r>
              <a:rPr lang="en-US" sz="1700" dirty="0">
                <a:latin typeface="Arial" panose="020B0604020202020204" pitchFamily="34" charset="0"/>
                <a:cs typeface="Arial" panose="020B0604020202020204" pitchFamily="34" charset="0"/>
              </a:rPr>
              <a:t>Which digital tool is most used by students at UWTSD to collaborate together ?</a:t>
            </a:r>
            <a:endParaRPr lang="en-US" sz="1400" dirty="0">
              <a:latin typeface="Arial" panose="020B0604020202020204" pitchFamily="34" charset="0"/>
              <a:cs typeface="Arial" panose="020B0604020202020204" pitchFamily="34" charset="0"/>
            </a:endParaRPr>
          </a:p>
          <a:p>
            <a:br>
              <a:rPr lang="en-GB" sz="1100" dirty="0">
                <a:effectLst/>
                <a:latin typeface="Helvetica Neue" panose="02000503000000020004" pitchFamily="2" charset="0"/>
              </a:rPr>
            </a:br>
            <a:endParaRPr lang="en-GB" sz="1100" dirty="0">
              <a:effectLst/>
              <a:latin typeface="Helvetica Neue" panose="02000503000000020004" pitchFamily="2" charset="0"/>
            </a:endParaRPr>
          </a:p>
          <a:p>
            <a:pPr marL="285750" indent="-285750">
              <a:buFont typeface="Wingdings" pitchFamily="2" charset="2"/>
              <a:buChar char="Ø"/>
            </a:pPr>
            <a:r>
              <a:rPr lang="en-GB" sz="1400" dirty="0">
                <a:effectLst/>
                <a:latin typeface="Arial" panose="020B0604020202020204" pitchFamily="34" charset="0"/>
                <a:cs typeface="Arial" panose="020B0604020202020204" pitchFamily="34" charset="0"/>
              </a:rPr>
              <a:t>                   : Free of cost, easy to access, and a highly popular instant messaging application. Allows for simple and quick collaboration on individual and group levels, both via text and multimedia. Also provides audio and video conferencing capabilities.</a:t>
            </a:r>
          </a:p>
          <a:p>
            <a:pPr marL="171450" indent="-171450" algn="l">
              <a:buFont typeface="Wingdings" pitchFamily="2" charset="2"/>
              <a:buChar char="Ø"/>
            </a:pPr>
            <a:r>
              <a:rPr lang="en-GB" sz="1400" dirty="0">
                <a:effectLst/>
                <a:latin typeface="Arial" panose="020B0604020202020204" pitchFamily="34" charset="0"/>
                <a:cs typeface="Arial" panose="020B0604020202020204" pitchFamily="34" charset="0"/>
              </a:rPr>
              <a:t>                        : Is a virtual learning environment that provides tools and resources to sports your learning. It can be accessed from anywhere with internet connection. </a:t>
            </a:r>
          </a:p>
          <a:p>
            <a:pPr marL="285750" indent="-285750" algn="l">
              <a:buFont typeface="Wingdings" pitchFamily="2" charset="2"/>
              <a:buChar char="Ø"/>
            </a:pPr>
            <a:endParaRPr lang="en-GB" sz="1400" dirty="0">
              <a:effectLst/>
              <a:latin typeface="Arial" panose="020B0604020202020204" pitchFamily="34" charset="0"/>
              <a:cs typeface="Arial" panose="020B0604020202020204" pitchFamily="34" charset="0"/>
            </a:endParaRPr>
          </a:p>
          <a:p>
            <a:pPr marL="171450" indent="-171450">
              <a:buFont typeface="Wingdings" pitchFamily="2" charset="2"/>
              <a:buChar char="Ø"/>
            </a:pPr>
            <a:r>
              <a:rPr lang="en-GB" sz="1400" dirty="0">
                <a:latin typeface="Arial" panose="020B0604020202020204" pitchFamily="34" charset="0"/>
                <a:cs typeface="Arial" panose="020B0604020202020204" pitchFamily="34" charset="0"/>
              </a:rPr>
              <a:t>                            </a:t>
            </a:r>
            <a:r>
              <a:rPr lang="en-GB" sz="1400" dirty="0">
                <a:effectLst/>
                <a:latin typeface="Arial" panose="020B0604020202020204" pitchFamily="34" charset="0"/>
                <a:cs typeface="Arial" panose="020B0604020202020204" pitchFamily="34" charset="0"/>
              </a:rPr>
              <a:t>can be used in the Implementation of online teaching and learning is Microsoft Office 365. The Microsoft 365 application is software created by Microsoft for the needs of users in offices, businesses and online education. </a:t>
            </a:r>
          </a:p>
          <a:p>
            <a:pPr marL="285750" indent="-285750">
              <a:buFont typeface="Wingdings" pitchFamily="2" charset="2"/>
              <a:buChar char="Ø"/>
            </a:pPr>
            <a:endParaRPr lang="en-GB" sz="1400" dirty="0">
              <a:effectLst/>
              <a:latin typeface="Arial" panose="020B0604020202020204" pitchFamily="34" charset="0"/>
              <a:cs typeface="Arial" panose="020B0604020202020204" pitchFamily="34" charset="0"/>
            </a:endParaRPr>
          </a:p>
          <a:p>
            <a:pPr marL="285750" indent="-285750" algn="l">
              <a:buFont typeface="Wingdings" pitchFamily="2" charset="2"/>
              <a:buChar char="Ø"/>
            </a:pPr>
            <a:r>
              <a:rPr lang="en-GB" sz="1400" dirty="0">
                <a:latin typeface="Arial" panose="020B0604020202020204" pitchFamily="34" charset="0"/>
                <a:cs typeface="Arial" panose="020B0604020202020204" pitchFamily="34" charset="0"/>
              </a:rPr>
              <a:t>                             </a:t>
            </a:r>
            <a:r>
              <a:rPr lang="en-GB" sz="1400" dirty="0">
                <a:effectLst/>
                <a:latin typeface="Arial" panose="020B0604020202020204" pitchFamily="34" charset="0"/>
                <a:cs typeface="Arial" panose="020B0604020202020204" pitchFamily="34" charset="0"/>
              </a:rPr>
              <a:t>is a storage service from Microsoft for keeping files in the cloud. OneDrive gives UWTSD students a simple way to store, sync and share files.</a:t>
            </a:r>
          </a:p>
          <a:p>
            <a:pPr marL="285750" indent="-285750" algn="l">
              <a:buFont typeface="Wingdings" pitchFamily="2" charset="2"/>
              <a:buChar char="Ø"/>
            </a:pPr>
            <a:endParaRPr lang="en-US" sz="1400" dirty="0">
              <a:latin typeface="Arial" panose="020B0604020202020204" pitchFamily="34" charset="0"/>
              <a:cs typeface="Arial" panose="020B0604020202020204" pitchFamily="34" charset="0"/>
            </a:endParaRPr>
          </a:p>
        </p:txBody>
      </p:sp>
      <p:pic>
        <p:nvPicPr>
          <p:cNvPr id="5" name="Picture 4" descr="Logo&#10;&#10;Description automatically generated with low confidence">
            <a:extLst>
              <a:ext uri="{FF2B5EF4-FFF2-40B4-BE49-F238E27FC236}">
                <a16:creationId xmlns:a16="http://schemas.microsoft.com/office/drawing/2014/main" id="{7323737D-B17A-ECF3-41BF-6DDA7EB01A71}"/>
              </a:ext>
            </a:extLst>
          </p:cNvPr>
          <p:cNvPicPr>
            <a:picLocks noChangeAspect="1"/>
          </p:cNvPicPr>
          <p:nvPr/>
        </p:nvPicPr>
        <p:blipFill>
          <a:blip r:embed="rId2"/>
          <a:stretch>
            <a:fillRect/>
          </a:stretch>
        </p:blipFill>
        <p:spPr>
          <a:xfrm>
            <a:off x="2890486" y="2114777"/>
            <a:ext cx="1005334" cy="236391"/>
          </a:xfrm>
          <a:prstGeom prst="rect">
            <a:avLst/>
          </a:prstGeom>
        </p:spPr>
      </p:pic>
      <p:pic>
        <p:nvPicPr>
          <p:cNvPr id="7" name="Picture 6" descr="Logo, company name&#10;&#10;Description automatically generated">
            <a:extLst>
              <a:ext uri="{FF2B5EF4-FFF2-40B4-BE49-F238E27FC236}">
                <a16:creationId xmlns:a16="http://schemas.microsoft.com/office/drawing/2014/main" id="{FB55C82E-AA97-EA7D-1C2E-729D0615F777}"/>
              </a:ext>
            </a:extLst>
          </p:cNvPr>
          <p:cNvPicPr>
            <a:picLocks noChangeAspect="1"/>
          </p:cNvPicPr>
          <p:nvPr/>
        </p:nvPicPr>
        <p:blipFill>
          <a:blip r:embed="rId3"/>
          <a:stretch>
            <a:fillRect/>
          </a:stretch>
        </p:blipFill>
        <p:spPr>
          <a:xfrm>
            <a:off x="2832527" y="2715815"/>
            <a:ext cx="1063293" cy="446004"/>
          </a:xfrm>
          <a:prstGeom prst="rect">
            <a:avLst/>
          </a:prstGeom>
        </p:spPr>
      </p:pic>
      <p:pic>
        <p:nvPicPr>
          <p:cNvPr id="9" name="Picture 8" descr="Logo&#10;&#10;Description automatically generated">
            <a:extLst>
              <a:ext uri="{FF2B5EF4-FFF2-40B4-BE49-F238E27FC236}">
                <a16:creationId xmlns:a16="http://schemas.microsoft.com/office/drawing/2014/main" id="{209C3209-993B-FF0E-51BD-7169002D1B3C}"/>
              </a:ext>
            </a:extLst>
          </p:cNvPr>
          <p:cNvPicPr>
            <a:picLocks noChangeAspect="1"/>
          </p:cNvPicPr>
          <p:nvPr/>
        </p:nvPicPr>
        <p:blipFill>
          <a:blip r:embed="rId4"/>
          <a:stretch>
            <a:fillRect/>
          </a:stretch>
        </p:blipFill>
        <p:spPr>
          <a:xfrm>
            <a:off x="2832527" y="3058782"/>
            <a:ext cx="1305234" cy="870156"/>
          </a:xfrm>
          <a:prstGeom prst="rect">
            <a:avLst/>
          </a:prstGeom>
        </p:spPr>
      </p:pic>
      <p:pic>
        <p:nvPicPr>
          <p:cNvPr id="11" name="Picture 10" descr="Logo&#10;&#10;Description automatically generated">
            <a:extLst>
              <a:ext uri="{FF2B5EF4-FFF2-40B4-BE49-F238E27FC236}">
                <a16:creationId xmlns:a16="http://schemas.microsoft.com/office/drawing/2014/main" id="{88571CE4-0599-CA33-7D1D-6B2C35CC3821}"/>
              </a:ext>
            </a:extLst>
          </p:cNvPr>
          <p:cNvPicPr>
            <a:picLocks noChangeAspect="1"/>
          </p:cNvPicPr>
          <p:nvPr/>
        </p:nvPicPr>
        <p:blipFill>
          <a:blip r:embed="rId5"/>
          <a:stretch>
            <a:fillRect/>
          </a:stretch>
        </p:blipFill>
        <p:spPr>
          <a:xfrm>
            <a:off x="2803814" y="4212282"/>
            <a:ext cx="1333947" cy="421246"/>
          </a:xfrm>
          <a:prstGeom prst="rect">
            <a:avLst/>
          </a:prstGeom>
        </p:spPr>
      </p:pic>
    </p:spTree>
    <p:extLst>
      <p:ext uri="{BB962C8B-B14F-4D97-AF65-F5344CB8AC3E}">
        <p14:creationId xmlns:p14="http://schemas.microsoft.com/office/powerpoint/2010/main" val="1532353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ED183-A4F8-EE09-0774-B7A1AEECDB43}"/>
              </a:ext>
            </a:extLst>
          </p:cNvPr>
          <p:cNvSpPr>
            <a:spLocks noGrp="1"/>
          </p:cNvSpPr>
          <p:nvPr>
            <p:ph type="title"/>
          </p:nvPr>
        </p:nvSpPr>
        <p:spPr>
          <a:xfrm>
            <a:off x="6389914" y="685800"/>
            <a:ext cx="5127172" cy="1485900"/>
          </a:xfrm>
        </p:spPr>
        <p:txBody>
          <a:bodyPr>
            <a:normAutofit/>
          </a:bodyPr>
          <a:lstStyle/>
          <a:p>
            <a:r>
              <a:rPr lang="en-US" dirty="0"/>
              <a:t> Research method :</a:t>
            </a:r>
          </a:p>
        </p:txBody>
      </p:sp>
      <p:sp>
        <p:nvSpPr>
          <p:cNvPr id="21" name="Rectangle 20">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5" name="Graphic 6" descr="Classroom">
            <a:extLst>
              <a:ext uri="{FF2B5EF4-FFF2-40B4-BE49-F238E27FC236}">
                <a16:creationId xmlns:a16="http://schemas.microsoft.com/office/drawing/2014/main" id="{19114004-74E9-0D42-316F-5057E7FBCD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3562" y="733351"/>
            <a:ext cx="5071256" cy="5071256"/>
          </a:xfrm>
          <a:prstGeom prst="rect">
            <a:avLst/>
          </a:prstGeom>
        </p:spPr>
      </p:pic>
      <p:sp>
        <p:nvSpPr>
          <p:cNvPr id="3" name="Content Placeholder 2">
            <a:extLst>
              <a:ext uri="{FF2B5EF4-FFF2-40B4-BE49-F238E27FC236}">
                <a16:creationId xmlns:a16="http://schemas.microsoft.com/office/drawing/2014/main" id="{B13AFA48-050B-0879-B20A-52E088ADCBD6}"/>
              </a:ext>
            </a:extLst>
          </p:cNvPr>
          <p:cNvSpPr>
            <a:spLocks noGrp="1"/>
          </p:cNvSpPr>
          <p:nvPr>
            <p:ph idx="1"/>
          </p:nvPr>
        </p:nvSpPr>
        <p:spPr>
          <a:xfrm>
            <a:off x="6389914" y="2286000"/>
            <a:ext cx="5127172" cy="3581400"/>
          </a:xfrm>
        </p:spPr>
        <p:txBody>
          <a:bodyPr>
            <a:normAutofit/>
          </a:bodyPr>
          <a:lstStyle/>
          <a:p>
            <a:r>
              <a:rPr lang="en-GB" dirty="0">
                <a:effectLst/>
                <a:latin typeface="TimesNewRomanPSMT"/>
              </a:rPr>
              <a:t>In schools that have introduced personalized learning concepts, the dimensions “open teaching methods with digital technologies” and “students’ digital choice and voice” are significant positive predictors of the students’ self-reported digital skills and their beliefs regarding the perceived usefulness of these technologies in learning. </a:t>
            </a:r>
            <a:endParaRPr lang="en-GB" dirty="0"/>
          </a:p>
          <a:p>
            <a:endParaRPr lang="en-US" dirty="0"/>
          </a:p>
        </p:txBody>
      </p:sp>
    </p:spTree>
    <p:extLst>
      <p:ext uri="{BB962C8B-B14F-4D97-AF65-F5344CB8AC3E}">
        <p14:creationId xmlns:p14="http://schemas.microsoft.com/office/powerpoint/2010/main" val="1939211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23FD5-83F0-EC4E-670F-C9D6523FF71C}"/>
              </a:ext>
            </a:extLst>
          </p:cNvPr>
          <p:cNvSpPr>
            <a:spLocks noGrp="1"/>
          </p:cNvSpPr>
          <p:nvPr>
            <p:ph type="title"/>
          </p:nvPr>
        </p:nvSpPr>
        <p:spPr>
          <a:xfrm>
            <a:off x="6389914" y="685800"/>
            <a:ext cx="5127172" cy="1485900"/>
          </a:xfrm>
        </p:spPr>
        <p:txBody>
          <a:bodyPr>
            <a:normAutofit/>
          </a:bodyPr>
          <a:lstStyle/>
          <a:p>
            <a:r>
              <a:rPr lang="en-US" dirty="0"/>
              <a:t>Ethical considerations : </a:t>
            </a:r>
          </a:p>
        </p:txBody>
      </p:sp>
      <p:sp>
        <p:nvSpPr>
          <p:cNvPr id="10" name="Rectangle 9">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Education">
            <a:extLst>
              <a:ext uri="{FF2B5EF4-FFF2-40B4-BE49-F238E27FC236}">
                <a16:creationId xmlns:a16="http://schemas.microsoft.com/office/drawing/2014/main" id="{772CA998-A4E7-FE0E-F7DB-5DD61DB9F1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3562" y="733351"/>
            <a:ext cx="5071256" cy="5071256"/>
          </a:xfrm>
          <a:prstGeom prst="rect">
            <a:avLst/>
          </a:prstGeom>
        </p:spPr>
      </p:pic>
      <p:sp>
        <p:nvSpPr>
          <p:cNvPr id="3" name="Content Placeholder 2">
            <a:extLst>
              <a:ext uri="{FF2B5EF4-FFF2-40B4-BE49-F238E27FC236}">
                <a16:creationId xmlns:a16="http://schemas.microsoft.com/office/drawing/2014/main" id="{86B9B5A2-F801-B01B-F01E-ADF28AB4D9C1}"/>
              </a:ext>
            </a:extLst>
          </p:cNvPr>
          <p:cNvSpPr>
            <a:spLocks noGrp="1"/>
          </p:cNvSpPr>
          <p:nvPr>
            <p:ph idx="1"/>
          </p:nvPr>
        </p:nvSpPr>
        <p:spPr>
          <a:xfrm>
            <a:off x="6389914" y="2286000"/>
            <a:ext cx="5127172" cy="3581400"/>
          </a:xfrm>
        </p:spPr>
        <p:txBody>
          <a:bodyPr>
            <a:normAutofit/>
          </a:bodyPr>
          <a:lstStyle/>
          <a:p>
            <a:r>
              <a:rPr lang="en-GB" dirty="0">
                <a:effectLst/>
                <a:latin typeface="TimesNewRomanPSMT"/>
              </a:rPr>
              <a:t>The schools have rescheduled their weekly lesson plans in order include regular time slots in which the students learn autonomously and follow – to a greater or lesser extent – a personalized learning plan. In all schools, cooperative learning tasks form an integral part of the work plans. </a:t>
            </a:r>
            <a:endParaRPr lang="en-GB" dirty="0"/>
          </a:p>
          <a:p>
            <a:endParaRPr lang="en-US" dirty="0"/>
          </a:p>
        </p:txBody>
      </p:sp>
    </p:spTree>
    <p:extLst>
      <p:ext uri="{BB962C8B-B14F-4D97-AF65-F5344CB8AC3E}">
        <p14:creationId xmlns:p14="http://schemas.microsoft.com/office/powerpoint/2010/main" val="3508020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00ED2E-AD98-F3F0-0C58-93DD8A36A8F6}"/>
              </a:ext>
            </a:extLst>
          </p:cNvPr>
          <p:cNvSpPr>
            <a:spLocks noGrp="1"/>
          </p:cNvSpPr>
          <p:nvPr>
            <p:ph type="title"/>
          </p:nvPr>
        </p:nvSpPr>
        <p:spPr>
          <a:xfrm>
            <a:off x="3363864" y="685800"/>
            <a:ext cx="7705164" cy="1485900"/>
          </a:xfrm>
        </p:spPr>
        <p:txBody>
          <a:bodyPr>
            <a:normAutofit/>
          </a:bodyPr>
          <a:lstStyle/>
          <a:p>
            <a:r>
              <a:rPr lang="en-US" dirty="0"/>
              <a:t>Reference list :</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F819113-A0CE-A099-A81A-0811BC31B8FC}"/>
              </a:ext>
            </a:extLst>
          </p:cNvPr>
          <p:cNvSpPr>
            <a:spLocks noGrp="1"/>
          </p:cNvSpPr>
          <p:nvPr>
            <p:ph idx="1"/>
          </p:nvPr>
        </p:nvSpPr>
        <p:spPr>
          <a:xfrm>
            <a:off x="3363864" y="2286000"/>
            <a:ext cx="7705164" cy="3581400"/>
          </a:xfrm>
        </p:spPr>
        <p:txBody>
          <a:bodyPr>
            <a:normAutofit/>
          </a:bodyPr>
          <a:lstStyle/>
          <a:p>
            <a:r>
              <a:rPr lang="en-US" sz="1400">
                <a:hlinkClick r:id="rId2"/>
              </a:rPr>
              <a:t>https://www.zora.uzh.ch/id/eprint/181365/1/schmid_petko_2019_educational_technology_personalized_learning_manuscript.pdf</a:t>
            </a:r>
            <a:r>
              <a:rPr lang="en-US" sz="1400"/>
              <a:t>. </a:t>
            </a:r>
          </a:p>
          <a:p>
            <a:r>
              <a:rPr lang="en-US" sz="1400">
                <a:hlinkClick r:id="rId3"/>
              </a:rPr>
              <a:t>https://www.google.co.uk/search?q=whatsapp&amp;tbm=isch&amp;ved=2ahUKEwj3qva_1eL6AhVkhc4BHU-FD8cQ2-cCegQIABAA&amp;oq=wha&amp;gs_lcp=CgNpbWcQARgAMgQIABBDMgUIABCABDIECAAQQzIFCAAQgAQyBQgAEIAEMgUIABCABDIFCAAQgAQyBQgAEIAEMgUIABCABDIFCAAQgAQ6BAgjECc6BwgjEOoCECdQxQVYiRxg0i5oAXAAeAGAAfQBiAGwCZIBBTEuNy4xmAEAoAEBqgELZ3dzLXdpei1pbWewAQrAAQE&amp;sclient=img&amp;ei=iuFKY_e9JuSKur4Pz4q-uAw&amp;bih=747&amp;biw=1324&amp;client=safari - imgrc=tf_vV0PD2abBzM</a:t>
            </a:r>
            <a:endParaRPr lang="en-US" sz="1400"/>
          </a:p>
          <a:p>
            <a:r>
              <a:rPr lang="en-US" sz="1400">
                <a:hlinkClick r:id="rId4"/>
              </a:rPr>
              <a:t>https://www.google.co.uk/search?q=moodle&amp;client=safari&amp;channel=mac_bm&amp;sxsrf=ALiCzsZMfuboen3_PpCb4F92WlILmBk6dQ:1665851784288&amp;source=lnms&amp;tbm=isch&amp;sa=X&amp;ved=2ahUKEwishOe-1eL6AhXGTEEAHQn3Dq4Q_AUoAXoECAEQAw&amp;biw=1324&amp;bih=747&amp;dpr=2 - imgrc=Oos5IU5eaoEmdM</a:t>
            </a:r>
            <a:endParaRPr lang="en-US" sz="1400"/>
          </a:p>
        </p:txBody>
      </p:sp>
    </p:spTree>
    <p:extLst>
      <p:ext uri="{BB962C8B-B14F-4D97-AF65-F5344CB8AC3E}">
        <p14:creationId xmlns:p14="http://schemas.microsoft.com/office/powerpoint/2010/main" val="172356313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{9C561E10-8187-E54E-875B-D40C63E0EC0C}tf10001072</Template>
  <TotalTime>857</TotalTime>
  <Words>599</Words>
  <Application>Microsoft Macintosh PowerPoint</Application>
  <PresentationFormat>Widescreen</PresentationFormat>
  <Paragraphs>34</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ArialMT</vt:lpstr>
      <vt:lpstr>Franklin Gothic Book</vt:lpstr>
      <vt:lpstr>Helvetica Neue</vt:lpstr>
      <vt:lpstr>TimesNewRomanPSMT</vt:lpstr>
      <vt:lpstr>Wingdings</vt:lpstr>
      <vt:lpstr>Crop</vt:lpstr>
      <vt:lpstr>Digital Skills and Research Method LCHS4002</vt:lpstr>
      <vt:lpstr>Full Name: Stefana Munteanu  Student ID Number:2111454</vt:lpstr>
      <vt:lpstr>Content </vt:lpstr>
      <vt:lpstr>Introduction</vt:lpstr>
      <vt:lpstr> </vt:lpstr>
      <vt:lpstr> Research method :</vt:lpstr>
      <vt:lpstr>Ethical considerations :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LCHS4002</dc:title>
  <dc:creator>Stefana Munteanu (2111454)</dc:creator>
  <cp:lastModifiedBy>Stefana Munteanu (2111454)</cp:lastModifiedBy>
  <cp:revision>2</cp:revision>
  <dcterms:created xsi:type="dcterms:W3CDTF">2022-10-14T08:39:30Z</dcterms:created>
  <dcterms:modified xsi:type="dcterms:W3CDTF">2022-10-15T17:09:16Z</dcterms:modified>
</cp:coreProperties>
</file>