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notesMasterIdLst>
    <p:notesMasterId r:id="rId13"/>
  </p:notesMasterIdLst>
  <p:sldIdLst>
    <p:sldId id="256" r:id="rId2"/>
    <p:sldId id="264" r:id="rId3"/>
    <p:sldId id="258" r:id="rId4"/>
    <p:sldId id="260" r:id="rId5"/>
    <p:sldId id="257" r:id="rId6"/>
    <p:sldId id="261" r:id="rId7"/>
    <p:sldId id="259" r:id="rId8"/>
    <p:sldId id="265" r:id="rId9"/>
    <p:sldId id="262"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516"/>
    <p:restoredTop sz="82363"/>
  </p:normalViewPr>
  <p:slideViewPr>
    <p:cSldViewPr snapToGrid="0">
      <p:cViewPr>
        <p:scale>
          <a:sx n="94" d="100"/>
          <a:sy n="94" d="100"/>
        </p:scale>
        <p:origin x="60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none" baseline="0">
                <a:solidFill>
                  <a:schemeClr val="lt1">
                    <a:lumMod val="85000"/>
                  </a:schemeClr>
                </a:solidFill>
                <a:latin typeface="+mn-lt"/>
                <a:ea typeface="+mn-ea"/>
                <a:cs typeface="+mn-cs"/>
              </a:defRPr>
            </a:pPr>
            <a:r>
              <a:rPr lang="en-GB"/>
              <a:t>MondoLine Growth Chart</a:t>
            </a:r>
          </a:p>
        </c:rich>
      </c:tx>
      <c:layout>
        <c:manualLayout>
          <c:xMode val="edge"/>
          <c:yMode val="edge"/>
          <c:x val="0.24851505561735834"/>
          <c:y val="0"/>
        </c:manualLayout>
      </c:layout>
      <c:overlay val="0"/>
      <c:spPr>
        <a:noFill/>
        <a:ln>
          <a:noFill/>
        </a:ln>
        <a:effectLst/>
      </c:spPr>
      <c:txPr>
        <a:bodyPr rot="0" spcFirstLastPara="1" vertOverflow="ellipsis" vert="horz" wrap="square" anchor="ctr" anchorCtr="1"/>
        <a:lstStyle/>
        <a:p>
          <a:pPr>
            <a:defRPr sz="1862" b="1" i="0" u="none" strike="noStrike" kern="1200" cap="none" baseline="0">
              <a:solidFill>
                <a:schemeClr val="lt1">
                  <a:lumMod val="85000"/>
                </a:schemeClr>
              </a:solidFill>
              <a:latin typeface="+mn-lt"/>
              <a:ea typeface="+mn-ea"/>
              <a:cs typeface="+mn-cs"/>
            </a:defRPr>
          </a:pPr>
          <a:endParaRPr lang="en-US"/>
        </a:p>
      </c:txPr>
    </c:title>
    <c:autoTitleDeleted val="0"/>
    <c:plotArea>
      <c:layout/>
      <c:scatterChart>
        <c:scatterStyle val="smoothMarker"/>
        <c:varyColors val="0"/>
        <c:ser>
          <c:idx val="0"/>
          <c:order val="0"/>
          <c:tx>
            <c:strRef>
              <c:f>Sheet1!$B$1</c:f>
              <c:strCache>
                <c:ptCount val="1"/>
                <c:pt idx="0">
                  <c:v>INCOME</c:v>
                </c:pt>
              </c:strCache>
            </c:strRef>
          </c:tx>
          <c:spPr>
            <a:ln w="22225" cap="rnd">
              <a:solidFill>
                <a:schemeClr val="accent1"/>
              </a:solidFill>
            </a:ln>
            <a:effectLst>
              <a:glow rad="139700">
                <a:schemeClr val="accent1">
                  <a:satMod val="175000"/>
                  <a:alpha val="14000"/>
                </a:schemeClr>
              </a:glow>
            </a:effectLst>
          </c:spPr>
          <c:marker>
            <c:symbol val="none"/>
          </c:marker>
          <c:xVal>
            <c:strRef>
              <c:f>Sheet1!$A$2:$A$14</c:f>
              <c:strCache>
                <c:ptCount val="13"/>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pt idx="12">
                  <c:v>TOTAL</c:v>
                </c:pt>
              </c:strCache>
            </c:strRef>
          </c:xVal>
          <c:yVal>
            <c:numRef>
              <c:f>Sheet1!$B$2:$B$14</c:f>
              <c:numCache>
                <c:formatCode>#,##0</c:formatCode>
                <c:ptCount val="13"/>
                <c:pt idx="0">
                  <c:v>2000</c:v>
                </c:pt>
                <c:pt idx="1">
                  <c:v>3000</c:v>
                </c:pt>
                <c:pt idx="2">
                  <c:v>5000</c:v>
                </c:pt>
                <c:pt idx="3">
                  <c:v>5000</c:v>
                </c:pt>
                <c:pt idx="4">
                  <c:v>6000</c:v>
                </c:pt>
                <c:pt idx="5">
                  <c:v>8000</c:v>
                </c:pt>
                <c:pt idx="6">
                  <c:v>9000</c:v>
                </c:pt>
                <c:pt idx="7">
                  <c:v>10000</c:v>
                </c:pt>
                <c:pt idx="8">
                  <c:v>12000</c:v>
                </c:pt>
                <c:pt idx="9">
                  <c:v>12000</c:v>
                </c:pt>
                <c:pt idx="10">
                  <c:v>14000</c:v>
                </c:pt>
                <c:pt idx="11">
                  <c:v>15000</c:v>
                </c:pt>
                <c:pt idx="12">
                  <c:v>101000</c:v>
                </c:pt>
              </c:numCache>
            </c:numRef>
          </c:yVal>
          <c:smooth val="1"/>
          <c:extLst>
            <c:ext xmlns:c16="http://schemas.microsoft.com/office/drawing/2014/chart" uri="{C3380CC4-5D6E-409C-BE32-E72D297353CC}">
              <c16:uniqueId val="{00000000-0F35-3643-AF8E-3257383E2DDC}"/>
            </c:ext>
          </c:extLst>
        </c:ser>
        <c:ser>
          <c:idx val="1"/>
          <c:order val="1"/>
          <c:tx>
            <c:strRef>
              <c:f>Sheet1!$C$1</c:f>
              <c:strCache>
                <c:ptCount val="1"/>
                <c:pt idx="0">
                  <c:v>EXPENSES</c:v>
                </c:pt>
              </c:strCache>
            </c:strRef>
          </c:tx>
          <c:spPr>
            <a:ln w="22225" cap="rnd">
              <a:solidFill>
                <a:schemeClr val="accent2"/>
              </a:solidFill>
            </a:ln>
            <a:effectLst>
              <a:glow rad="139700">
                <a:schemeClr val="accent2">
                  <a:satMod val="175000"/>
                  <a:alpha val="14000"/>
                </a:schemeClr>
              </a:glow>
            </a:effectLst>
          </c:spPr>
          <c:marker>
            <c:symbol val="none"/>
          </c:marker>
          <c:xVal>
            <c:strRef>
              <c:f>Sheet1!$A$2:$A$14</c:f>
              <c:strCache>
                <c:ptCount val="13"/>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pt idx="12">
                  <c:v>TOTAL</c:v>
                </c:pt>
              </c:strCache>
            </c:strRef>
          </c:xVal>
          <c:yVal>
            <c:numRef>
              <c:f>Sheet1!$C$2:$C$14</c:f>
              <c:numCache>
                <c:formatCode>#,##0</c:formatCode>
                <c:ptCount val="13"/>
                <c:pt idx="0">
                  <c:v>3000</c:v>
                </c:pt>
                <c:pt idx="1">
                  <c:v>3000</c:v>
                </c:pt>
                <c:pt idx="2">
                  <c:v>4000</c:v>
                </c:pt>
                <c:pt idx="3">
                  <c:v>4000</c:v>
                </c:pt>
                <c:pt idx="4">
                  <c:v>4000</c:v>
                </c:pt>
                <c:pt idx="5">
                  <c:v>5000</c:v>
                </c:pt>
                <c:pt idx="6">
                  <c:v>5000</c:v>
                </c:pt>
                <c:pt idx="7">
                  <c:v>5000</c:v>
                </c:pt>
                <c:pt idx="8">
                  <c:v>6000</c:v>
                </c:pt>
                <c:pt idx="9">
                  <c:v>6000</c:v>
                </c:pt>
                <c:pt idx="10">
                  <c:v>7000</c:v>
                </c:pt>
                <c:pt idx="11">
                  <c:v>7000</c:v>
                </c:pt>
                <c:pt idx="12">
                  <c:v>59000</c:v>
                </c:pt>
              </c:numCache>
            </c:numRef>
          </c:yVal>
          <c:smooth val="1"/>
          <c:extLst>
            <c:ext xmlns:c16="http://schemas.microsoft.com/office/drawing/2014/chart" uri="{C3380CC4-5D6E-409C-BE32-E72D297353CC}">
              <c16:uniqueId val="{00000001-0F35-3643-AF8E-3257383E2DDC}"/>
            </c:ext>
          </c:extLst>
        </c:ser>
        <c:ser>
          <c:idx val="2"/>
          <c:order val="2"/>
          <c:tx>
            <c:strRef>
              <c:f>Sheet1!$D$1</c:f>
              <c:strCache>
                <c:ptCount val="1"/>
                <c:pt idx="0">
                  <c:v>NET CASH FLOW</c:v>
                </c:pt>
              </c:strCache>
            </c:strRef>
          </c:tx>
          <c:spPr>
            <a:ln w="22225" cap="rnd">
              <a:solidFill>
                <a:schemeClr val="accent3"/>
              </a:solidFill>
            </a:ln>
            <a:effectLst>
              <a:glow rad="139700">
                <a:schemeClr val="accent3">
                  <a:satMod val="175000"/>
                  <a:alpha val="14000"/>
                </a:schemeClr>
              </a:glow>
            </a:effectLst>
          </c:spPr>
          <c:marker>
            <c:symbol val="none"/>
          </c:marker>
          <c:xVal>
            <c:strRef>
              <c:f>Sheet1!$A$2:$A$14</c:f>
              <c:strCache>
                <c:ptCount val="13"/>
                <c:pt idx="0">
                  <c:v>JANUARY</c:v>
                </c:pt>
                <c:pt idx="1">
                  <c:v>FEBRUARY</c:v>
                </c:pt>
                <c:pt idx="2">
                  <c:v>MARCH</c:v>
                </c:pt>
                <c:pt idx="3">
                  <c:v>APRIL</c:v>
                </c:pt>
                <c:pt idx="4">
                  <c:v>MAY</c:v>
                </c:pt>
                <c:pt idx="5">
                  <c:v>JUNE</c:v>
                </c:pt>
                <c:pt idx="6">
                  <c:v>JULY</c:v>
                </c:pt>
                <c:pt idx="7">
                  <c:v>AUGUST</c:v>
                </c:pt>
                <c:pt idx="8">
                  <c:v>SEPTEMBER</c:v>
                </c:pt>
                <c:pt idx="9">
                  <c:v>OCTOBER</c:v>
                </c:pt>
                <c:pt idx="10">
                  <c:v>NOVEMBER</c:v>
                </c:pt>
                <c:pt idx="11">
                  <c:v>DECEMBER</c:v>
                </c:pt>
                <c:pt idx="12">
                  <c:v>TOTAL</c:v>
                </c:pt>
              </c:strCache>
            </c:strRef>
          </c:xVal>
          <c:yVal>
            <c:numRef>
              <c:f>Sheet1!$D$2:$D$14</c:f>
              <c:numCache>
                <c:formatCode>General</c:formatCode>
                <c:ptCount val="13"/>
                <c:pt idx="0" formatCode="#,##0">
                  <c:v>-1000</c:v>
                </c:pt>
                <c:pt idx="1">
                  <c:v>0</c:v>
                </c:pt>
                <c:pt idx="2" formatCode="#,##0">
                  <c:v>1000</c:v>
                </c:pt>
                <c:pt idx="3" formatCode="#,##0">
                  <c:v>1000</c:v>
                </c:pt>
                <c:pt idx="4" formatCode="#,##0">
                  <c:v>2000</c:v>
                </c:pt>
                <c:pt idx="5" formatCode="#,##0">
                  <c:v>3000</c:v>
                </c:pt>
                <c:pt idx="6" formatCode="#,##0">
                  <c:v>4000</c:v>
                </c:pt>
                <c:pt idx="7" formatCode="#,##0">
                  <c:v>5000</c:v>
                </c:pt>
                <c:pt idx="8" formatCode="#,##0">
                  <c:v>6000</c:v>
                </c:pt>
                <c:pt idx="9" formatCode="#,##0">
                  <c:v>6000</c:v>
                </c:pt>
                <c:pt idx="10" formatCode="#,##0">
                  <c:v>7000</c:v>
                </c:pt>
                <c:pt idx="11" formatCode="#,##0">
                  <c:v>8000</c:v>
                </c:pt>
                <c:pt idx="12" formatCode="#,##0">
                  <c:v>42000</c:v>
                </c:pt>
              </c:numCache>
            </c:numRef>
          </c:yVal>
          <c:smooth val="1"/>
          <c:extLst>
            <c:ext xmlns:c16="http://schemas.microsoft.com/office/drawing/2014/chart" uri="{C3380CC4-5D6E-409C-BE32-E72D297353CC}">
              <c16:uniqueId val="{00000002-0F35-3643-AF8E-3257383E2DDC}"/>
            </c:ext>
          </c:extLst>
        </c:ser>
        <c:dLbls>
          <c:showLegendKey val="0"/>
          <c:showVal val="0"/>
          <c:showCatName val="0"/>
          <c:showSerName val="0"/>
          <c:showPercent val="0"/>
          <c:showBubbleSize val="0"/>
        </c:dLbls>
        <c:axId val="279663568"/>
        <c:axId val="279665280"/>
      </c:scatterChart>
      <c:valAx>
        <c:axId val="279663568"/>
        <c:scaling>
          <c:orientation val="minMax"/>
        </c:scaling>
        <c:delete val="0"/>
        <c:axPos val="b"/>
        <c:majorGridlines>
          <c:spPr>
            <a:ln w="9525" cap="flat" cmpd="sng" algn="ctr">
              <a:solidFill>
                <a:schemeClr val="dk1">
                  <a:lumMod val="65000"/>
                  <a:lumOff val="35000"/>
                  <a:alpha val="75000"/>
                </a:schemeClr>
              </a:solidFill>
              <a:round/>
            </a:ln>
            <a:effectLst/>
          </c:spPr>
        </c:majorGridlines>
        <c:majorTickMark val="none"/>
        <c:minorTickMark val="none"/>
        <c:tickLblPos val="nextTo"/>
        <c:spPr>
          <a:noFill/>
          <a:ln w="9525" cap="flat" cmpd="sng" algn="ctr">
            <a:solidFill>
              <a:schemeClr val="lt1">
                <a:lumMod val="50000"/>
              </a:schemeClr>
            </a:solidFill>
            <a:round/>
          </a:ln>
          <a:effectLst/>
        </c:spPr>
        <c:txPr>
          <a:bodyPr rot="-6000000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crossAx val="279665280"/>
        <c:crosses val="autoZero"/>
        <c:crossBetween val="midCat"/>
      </c:valAx>
      <c:valAx>
        <c:axId val="279665280"/>
        <c:scaling>
          <c:orientation val="minMax"/>
        </c:scaling>
        <c:delete val="0"/>
        <c:axPos val="l"/>
        <c:majorGridlines>
          <c:spPr>
            <a:ln w="9525" cap="flat" cmpd="sng" algn="ctr">
              <a:solidFill>
                <a:schemeClr val="dk1">
                  <a:lumMod val="65000"/>
                  <a:lumOff val="35000"/>
                  <a:alpha val="75000"/>
                </a:schemeClr>
              </a:solidFill>
              <a:round/>
            </a:ln>
            <a:effectLst/>
          </c:spPr>
        </c:majorGridlines>
        <c:numFmt formatCode="#,##0" sourceLinked="1"/>
        <c:majorTickMark val="none"/>
        <c:minorTickMark val="none"/>
        <c:tickLblPos val="nextTo"/>
        <c:spPr>
          <a:noFill/>
          <a:ln w="9525" cap="flat" cmpd="sng" algn="ctr">
            <a:solidFill>
              <a:schemeClr val="lt1">
                <a:lumMod val="50000"/>
              </a:schemeClr>
            </a:solidFill>
            <a:round/>
          </a:ln>
          <a:effectLst/>
        </c:spPr>
        <c:txPr>
          <a:bodyPr rot="-60000000" spcFirstLastPara="1" vertOverflow="ellipsis" vert="horz" wrap="square" anchor="ctr" anchorCtr="1"/>
          <a:lstStyle/>
          <a:p>
            <a:pPr>
              <a:defRPr sz="1197" b="1" i="0" u="none" strike="noStrike" kern="1200" baseline="0">
                <a:solidFill>
                  <a:schemeClr val="lt1">
                    <a:lumMod val="75000"/>
                  </a:schemeClr>
                </a:solidFill>
                <a:latin typeface="+mn-lt"/>
                <a:ea typeface="+mn-ea"/>
                <a:cs typeface="+mn-cs"/>
              </a:defRPr>
            </a:pPr>
            <a:endParaRPr lang="en-US"/>
          </a:p>
        </c:txPr>
        <c:crossAx val="279663568"/>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1" i="0" u="none" strike="noStrike" kern="1200" baseline="0">
              <a:solidFill>
                <a:schemeClr val="lt1">
                  <a:lumMod val="7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5">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3"/>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dk1">
            <a:lumMod val="65000"/>
            <a:lumOff val="35000"/>
            <a:alpha val="75000"/>
          </a:schemeClr>
        </a:solidFill>
        <a:round/>
      </a:ln>
    </cs:spPr>
  </cs:gridlineMajor>
  <cs:gridlineMinor>
    <cs:lnRef idx="0"/>
    <cs:fillRef idx="0"/>
    <cs:effectRef idx="0"/>
    <cs:fontRef idx="minor">
      <a:schemeClr val="tx1"/>
    </cs:fontRef>
    <cs:spPr>
      <a:ln w="9525" cap="flat" cmpd="sng" algn="ctr">
        <a:solidFill>
          <a:schemeClr val="dk1">
            <a:lumMod val="65000"/>
            <a:lumOff val="35000"/>
            <a:alpha val="25000"/>
          </a:schemeClr>
        </a:soli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spPr>
      <a:ln w="9525" cap="flat" cmpd="sng" algn="ctr">
        <a:solidFill>
          <a:schemeClr val="lt1">
            <a:lumMod val="50000"/>
          </a:schemeClr>
        </a:solidFill>
        <a:round/>
      </a:ln>
    </cs:spPr>
    <cs:defRPr sz="1197" kern="1200"/>
    <cs:bodyPr/>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B4F97B-6D02-6F43-830F-3301019B5D80}" type="doc">
      <dgm:prSet loTypeId="urn:microsoft.com/office/officeart/2005/8/layout/radial5" loCatId="hierarchy" qsTypeId="urn:microsoft.com/office/officeart/2005/8/quickstyle/simple1" qsCatId="simple" csTypeId="urn:microsoft.com/office/officeart/2005/8/colors/accent2_1" csCatId="accent2" phldr="1"/>
      <dgm:spPr/>
      <dgm:t>
        <a:bodyPr/>
        <a:lstStyle/>
        <a:p>
          <a:endParaRPr lang="en-GB"/>
        </a:p>
      </dgm:t>
    </dgm:pt>
    <dgm:pt modelId="{659B8FD4-F3AA-EF48-A2F8-21AD1BFEC043}">
      <dgm:prSet/>
      <dgm:spPr/>
      <dgm:t>
        <a:bodyPr/>
        <a:lstStyle/>
        <a:p>
          <a:r>
            <a:rPr lang="en-GB" b="1" i="0" dirty="0"/>
            <a:t>Owner</a:t>
          </a:r>
          <a:r>
            <a:rPr lang="en-GB" b="1" dirty="0"/>
            <a:t> &amp; </a:t>
          </a:r>
          <a:r>
            <a:rPr lang="en-GB" b="1" i="0" dirty="0"/>
            <a:t>CEO - </a:t>
          </a:r>
          <a:r>
            <a:rPr lang="en-GB" b="1" i="0" dirty="0" err="1"/>
            <a:t>Ionut</a:t>
          </a:r>
          <a:r>
            <a:rPr lang="en-GB" b="1" i="0" dirty="0"/>
            <a:t> </a:t>
          </a:r>
          <a:r>
            <a:rPr lang="en-GB" b="1" i="0" dirty="0" err="1"/>
            <a:t>Agrigoroaei</a:t>
          </a:r>
          <a:endParaRPr lang="en-GB" dirty="0"/>
        </a:p>
      </dgm:t>
    </dgm:pt>
    <dgm:pt modelId="{B1701605-753D-274D-AA00-98597EAD6A26}" type="parTrans" cxnId="{287DC3DA-02C4-9947-8E3A-6E5DC1F32351}">
      <dgm:prSet/>
      <dgm:spPr/>
      <dgm:t>
        <a:bodyPr/>
        <a:lstStyle/>
        <a:p>
          <a:endParaRPr lang="en-GB"/>
        </a:p>
      </dgm:t>
    </dgm:pt>
    <dgm:pt modelId="{76962E7D-42CE-2D42-B370-402646087DEF}" type="sibTrans" cxnId="{287DC3DA-02C4-9947-8E3A-6E5DC1F32351}">
      <dgm:prSet/>
      <dgm:spPr/>
      <dgm:t>
        <a:bodyPr/>
        <a:lstStyle/>
        <a:p>
          <a:endParaRPr lang="en-GB"/>
        </a:p>
      </dgm:t>
    </dgm:pt>
    <dgm:pt modelId="{457A80EB-52C2-F548-84D1-F83B461E83C7}">
      <dgm:prSet/>
      <dgm:spPr/>
      <dgm:t>
        <a:bodyPr/>
        <a:lstStyle/>
        <a:p>
          <a:r>
            <a:rPr lang="en-GB" b="1" i="0"/>
            <a:t>Chief Technology Officer (CTO)</a:t>
          </a:r>
          <a:endParaRPr lang="en-GB"/>
        </a:p>
      </dgm:t>
    </dgm:pt>
    <dgm:pt modelId="{6B2E4201-224A-C240-8880-5B43A24DDD60}" type="parTrans" cxnId="{CFE8356E-469A-7B4C-99AE-4810249479B8}">
      <dgm:prSet/>
      <dgm:spPr/>
      <dgm:t>
        <a:bodyPr/>
        <a:lstStyle/>
        <a:p>
          <a:endParaRPr lang="en-GB"/>
        </a:p>
      </dgm:t>
    </dgm:pt>
    <dgm:pt modelId="{7B6BF80B-C4CB-7F42-ABA1-5EFCEB30341E}" type="sibTrans" cxnId="{CFE8356E-469A-7B4C-99AE-4810249479B8}">
      <dgm:prSet/>
      <dgm:spPr/>
      <dgm:t>
        <a:bodyPr/>
        <a:lstStyle/>
        <a:p>
          <a:endParaRPr lang="en-GB"/>
        </a:p>
      </dgm:t>
    </dgm:pt>
    <dgm:pt modelId="{A85E8A4C-D327-1645-9532-50E2D3539D18}">
      <dgm:prSet/>
      <dgm:spPr/>
      <dgm:t>
        <a:bodyPr/>
        <a:lstStyle/>
        <a:p>
          <a:r>
            <a:rPr lang="en-GB" b="1" i="0"/>
            <a:t>Chief Marketing Officer (CMO)</a:t>
          </a:r>
          <a:endParaRPr lang="en-GB"/>
        </a:p>
      </dgm:t>
    </dgm:pt>
    <dgm:pt modelId="{1CCC4D73-EADF-5347-91CE-2126351736C8}" type="parTrans" cxnId="{4D259A88-2E27-0F43-A9DC-4E0C8DBEF340}">
      <dgm:prSet/>
      <dgm:spPr/>
      <dgm:t>
        <a:bodyPr/>
        <a:lstStyle/>
        <a:p>
          <a:endParaRPr lang="en-GB"/>
        </a:p>
      </dgm:t>
    </dgm:pt>
    <dgm:pt modelId="{D336D026-684A-284B-AB91-B3CA7D6322AF}" type="sibTrans" cxnId="{4D259A88-2E27-0F43-A9DC-4E0C8DBEF340}">
      <dgm:prSet/>
      <dgm:spPr/>
      <dgm:t>
        <a:bodyPr/>
        <a:lstStyle/>
        <a:p>
          <a:endParaRPr lang="en-GB"/>
        </a:p>
      </dgm:t>
    </dgm:pt>
    <dgm:pt modelId="{069649EC-94F2-2A40-857E-010D5D146E6D}">
      <dgm:prSet/>
      <dgm:spPr/>
      <dgm:t>
        <a:bodyPr/>
        <a:lstStyle/>
        <a:p>
          <a:r>
            <a:rPr lang="en-GB" b="1" i="0"/>
            <a:t>Operations Manager</a:t>
          </a:r>
          <a:endParaRPr lang="en-GB"/>
        </a:p>
      </dgm:t>
    </dgm:pt>
    <dgm:pt modelId="{06617FC4-0023-204B-9BF3-99948476DD04}" type="parTrans" cxnId="{761DDDB7-CD06-6542-A3EF-4884FE708522}">
      <dgm:prSet/>
      <dgm:spPr/>
      <dgm:t>
        <a:bodyPr/>
        <a:lstStyle/>
        <a:p>
          <a:endParaRPr lang="en-GB"/>
        </a:p>
      </dgm:t>
    </dgm:pt>
    <dgm:pt modelId="{51B10760-7CEA-CA4F-ADD2-62C4DD8919D6}" type="sibTrans" cxnId="{761DDDB7-CD06-6542-A3EF-4884FE708522}">
      <dgm:prSet/>
      <dgm:spPr/>
      <dgm:t>
        <a:bodyPr/>
        <a:lstStyle/>
        <a:p>
          <a:endParaRPr lang="en-GB"/>
        </a:p>
      </dgm:t>
    </dgm:pt>
    <dgm:pt modelId="{A30B9CD3-5F53-5C42-A644-D73D57115E75}">
      <dgm:prSet/>
      <dgm:spPr/>
      <dgm:t>
        <a:bodyPr/>
        <a:lstStyle/>
        <a:p>
          <a:r>
            <a:rPr lang="en-GB" b="1" dirty="0"/>
            <a:t>C</a:t>
          </a:r>
          <a:r>
            <a:rPr lang="en-GB" b="1" i="0" dirty="0"/>
            <a:t>ustomer Support Team (2 members)</a:t>
          </a:r>
          <a:endParaRPr lang="en-GB" dirty="0"/>
        </a:p>
      </dgm:t>
    </dgm:pt>
    <dgm:pt modelId="{9611C303-C3E2-584D-AEEB-A76D1E5EE7B0}" type="parTrans" cxnId="{491FE49B-F020-9F4A-A117-0FB339C1F48B}">
      <dgm:prSet/>
      <dgm:spPr/>
      <dgm:t>
        <a:bodyPr/>
        <a:lstStyle/>
        <a:p>
          <a:endParaRPr lang="en-GB"/>
        </a:p>
      </dgm:t>
    </dgm:pt>
    <dgm:pt modelId="{6FE5321C-E47C-064D-B70A-DDBA3F2C6A57}" type="sibTrans" cxnId="{491FE49B-F020-9F4A-A117-0FB339C1F48B}">
      <dgm:prSet/>
      <dgm:spPr/>
      <dgm:t>
        <a:bodyPr/>
        <a:lstStyle/>
        <a:p>
          <a:endParaRPr lang="en-GB"/>
        </a:p>
      </dgm:t>
    </dgm:pt>
    <dgm:pt modelId="{A08B03F6-4068-4D42-9C74-777461174E1C}">
      <dgm:prSet/>
      <dgm:spPr/>
      <dgm:t>
        <a:bodyPr/>
        <a:lstStyle/>
        <a:p>
          <a:r>
            <a:rPr lang="en-GB" b="1" i="0" dirty="0"/>
            <a:t>Data Analyst</a:t>
          </a:r>
          <a:endParaRPr lang="en-GB" dirty="0"/>
        </a:p>
      </dgm:t>
    </dgm:pt>
    <dgm:pt modelId="{558E575D-29D6-544E-ACF1-56A51B2B4581}" type="parTrans" cxnId="{EC91980F-5F44-D34E-A205-D5A09F1FA0A4}">
      <dgm:prSet/>
      <dgm:spPr/>
      <dgm:t>
        <a:bodyPr/>
        <a:lstStyle/>
        <a:p>
          <a:endParaRPr lang="en-GB"/>
        </a:p>
      </dgm:t>
    </dgm:pt>
    <dgm:pt modelId="{3BBA0EEA-45BE-DA4C-A3F5-5E45B656B2A0}" type="sibTrans" cxnId="{EC91980F-5F44-D34E-A205-D5A09F1FA0A4}">
      <dgm:prSet/>
      <dgm:spPr/>
      <dgm:t>
        <a:bodyPr/>
        <a:lstStyle/>
        <a:p>
          <a:endParaRPr lang="en-GB"/>
        </a:p>
      </dgm:t>
    </dgm:pt>
    <dgm:pt modelId="{1D66E0FD-7321-B749-BD34-E32E799D6912}">
      <dgm:prSet/>
      <dgm:spPr/>
      <dgm:t>
        <a:bodyPr/>
        <a:lstStyle/>
        <a:p>
          <a:r>
            <a:rPr lang="en-GB" b="1" i="0"/>
            <a:t>Business Development Manager</a:t>
          </a:r>
          <a:endParaRPr lang="en-GB"/>
        </a:p>
      </dgm:t>
    </dgm:pt>
    <dgm:pt modelId="{95CD8D82-4E4D-9440-BF1F-BD1D6AA99B0B}" type="parTrans" cxnId="{64009E55-B6C0-3F49-810A-201E60C0ADC7}">
      <dgm:prSet/>
      <dgm:spPr/>
      <dgm:t>
        <a:bodyPr/>
        <a:lstStyle/>
        <a:p>
          <a:endParaRPr lang="en-GB"/>
        </a:p>
      </dgm:t>
    </dgm:pt>
    <dgm:pt modelId="{3BD321A6-041F-9249-BDCF-0390B938A26C}" type="sibTrans" cxnId="{64009E55-B6C0-3F49-810A-201E60C0ADC7}">
      <dgm:prSet/>
      <dgm:spPr/>
      <dgm:t>
        <a:bodyPr/>
        <a:lstStyle/>
        <a:p>
          <a:endParaRPr lang="en-GB"/>
        </a:p>
      </dgm:t>
    </dgm:pt>
    <dgm:pt modelId="{D9E373D8-BFF6-384E-8798-0C188D1D2DD0}">
      <dgm:prSet/>
      <dgm:spPr/>
      <dgm:t>
        <a:bodyPr/>
        <a:lstStyle/>
        <a:p>
          <a:r>
            <a:rPr lang="en-GB" b="1" i="0"/>
            <a:t>Legal Counsel</a:t>
          </a:r>
          <a:endParaRPr lang="en-GB"/>
        </a:p>
      </dgm:t>
    </dgm:pt>
    <dgm:pt modelId="{0AD58B7A-ECF7-524E-A302-52838821BF84}" type="parTrans" cxnId="{5D85DC65-5C86-C74B-A915-F29C1DF3F036}">
      <dgm:prSet/>
      <dgm:spPr/>
      <dgm:t>
        <a:bodyPr/>
        <a:lstStyle/>
        <a:p>
          <a:endParaRPr lang="en-GB"/>
        </a:p>
      </dgm:t>
    </dgm:pt>
    <dgm:pt modelId="{B682DCE6-0C65-BE4D-B893-57E4D917FC6F}" type="sibTrans" cxnId="{5D85DC65-5C86-C74B-A915-F29C1DF3F036}">
      <dgm:prSet/>
      <dgm:spPr/>
      <dgm:t>
        <a:bodyPr/>
        <a:lstStyle/>
        <a:p>
          <a:endParaRPr lang="en-GB"/>
        </a:p>
      </dgm:t>
    </dgm:pt>
    <dgm:pt modelId="{142219D7-5DC7-D248-8640-BD0F569B9406}">
      <dgm:prSet/>
      <dgm:spPr/>
      <dgm:t>
        <a:bodyPr/>
        <a:lstStyle/>
        <a:p>
          <a:r>
            <a:rPr lang="en-GB" b="1" i="0"/>
            <a:t>Accounting and Financial Specialist</a:t>
          </a:r>
          <a:endParaRPr lang="en-GB"/>
        </a:p>
      </dgm:t>
    </dgm:pt>
    <dgm:pt modelId="{3DBC6907-B752-0048-8CC9-95C291485498}" type="parTrans" cxnId="{323159CB-86B7-DC44-A715-3396495F87F6}">
      <dgm:prSet/>
      <dgm:spPr/>
      <dgm:t>
        <a:bodyPr/>
        <a:lstStyle/>
        <a:p>
          <a:endParaRPr lang="en-GB"/>
        </a:p>
      </dgm:t>
    </dgm:pt>
    <dgm:pt modelId="{4BA6CC40-3ABC-7C46-8E70-8B57DE7FEF29}" type="sibTrans" cxnId="{323159CB-86B7-DC44-A715-3396495F87F6}">
      <dgm:prSet/>
      <dgm:spPr/>
      <dgm:t>
        <a:bodyPr/>
        <a:lstStyle/>
        <a:p>
          <a:endParaRPr lang="en-GB"/>
        </a:p>
      </dgm:t>
    </dgm:pt>
    <dgm:pt modelId="{8B7912B5-D5B2-9945-BDB6-29E00BA87741}">
      <dgm:prSet/>
      <dgm:spPr/>
      <dgm:t>
        <a:bodyPr/>
        <a:lstStyle/>
        <a:p>
          <a:r>
            <a:rPr lang="en-GB" b="1" i="0"/>
            <a:t>IT and CyberSecurity Engineer</a:t>
          </a:r>
          <a:endParaRPr lang="en-GB"/>
        </a:p>
      </dgm:t>
    </dgm:pt>
    <dgm:pt modelId="{BCF150B4-E8FA-674D-8F64-2316CA726598}" type="parTrans" cxnId="{1712EAA4-BBC5-1740-A73E-839867310DC5}">
      <dgm:prSet/>
      <dgm:spPr/>
      <dgm:t>
        <a:bodyPr/>
        <a:lstStyle/>
        <a:p>
          <a:endParaRPr lang="en-GB"/>
        </a:p>
      </dgm:t>
    </dgm:pt>
    <dgm:pt modelId="{CE63D712-D40B-2040-B36D-4137D91A64A2}" type="sibTrans" cxnId="{1712EAA4-BBC5-1740-A73E-839867310DC5}">
      <dgm:prSet/>
      <dgm:spPr/>
      <dgm:t>
        <a:bodyPr/>
        <a:lstStyle/>
        <a:p>
          <a:endParaRPr lang="en-GB"/>
        </a:p>
      </dgm:t>
    </dgm:pt>
    <dgm:pt modelId="{2A38FBC9-11F3-7548-A3A0-027B53A23D39}">
      <dgm:prSet/>
      <dgm:spPr/>
      <dgm:t>
        <a:bodyPr/>
        <a:lstStyle/>
        <a:p>
          <a:r>
            <a:rPr lang="en-GB" b="1" i="0"/>
            <a:t>HR &amp; Payroll Consultant</a:t>
          </a:r>
          <a:endParaRPr lang="en-GB"/>
        </a:p>
      </dgm:t>
    </dgm:pt>
    <dgm:pt modelId="{A2AD87B2-72AB-314E-9EAB-2A93276BEA90}" type="parTrans" cxnId="{8855CA66-A40B-AE48-9F14-39F6C71E382E}">
      <dgm:prSet/>
      <dgm:spPr/>
      <dgm:t>
        <a:bodyPr/>
        <a:lstStyle/>
        <a:p>
          <a:endParaRPr lang="en-GB"/>
        </a:p>
      </dgm:t>
    </dgm:pt>
    <dgm:pt modelId="{C48ED034-3A58-2D4B-AA9E-DF5DA244CD7F}" type="sibTrans" cxnId="{8855CA66-A40B-AE48-9F14-39F6C71E382E}">
      <dgm:prSet/>
      <dgm:spPr/>
      <dgm:t>
        <a:bodyPr/>
        <a:lstStyle/>
        <a:p>
          <a:endParaRPr lang="en-GB"/>
        </a:p>
      </dgm:t>
    </dgm:pt>
    <dgm:pt modelId="{1F01B62B-C865-4B4C-9F33-95DBDB1AD10D}" type="pres">
      <dgm:prSet presAssocID="{9FB4F97B-6D02-6F43-830F-3301019B5D80}" presName="Name0" presStyleCnt="0">
        <dgm:presLayoutVars>
          <dgm:chMax val="1"/>
          <dgm:dir/>
          <dgm:animLvl val="ctr"/>
          <dgm:resizeHandles val="exact"/>
        </dgm:presLayoutVars>
      </dgm:prSet>
      <dgm:spPr/>
    </dgm:pt>
    <dgm:pt modelId="{8C7D08AC-CAAF-6E4E-B295-F57C252BBE18}" type="pres">
      <dgm:prSet presAssocID="{659B8FD4-F3AA-EF48-A2F8-21AD1BFEC043}" presName="centerShape" presStyleLbl="node0" presStyleIdx="0" presStyleCnt="1"/>
      <dgm:spPr/>
    </dgm:pt>
    <dgm:pt modelId="{5039B255-0FD7-704E-818B-CB69EABA58E5}" type="pres">
      <dgm:prSet presAssocID="{6B2E4201-224A-C240-8880-5B43A24DDD60}" presName="parTrans" presStyleLbl="sibTrans2D1" presStyleIdx="0" presStyleCnt="10"/>
      <dgm:spPr/>
    </dgm:pt>
    <dgm:pt modelId="{1C3B3EC5-693A-9F4F-9A80-AFAFA9F25BA9}" type="pres">
      <dgm:prSet presAssocID="{6B2E4201-224A-C240-8880-5B43A24DDD60}" presName="connectorText" presStyleLbl="sibTrans2D1" presStyleIdx="0" presStyleCnt="10"/>
      <dgm:spPr/>
    </dgm:pt>
    <dgm:pt modelId="{478E3A35-A13F-7948-A281-97517F7B35B1}" type="pres">
      <dgm:prSet presAssocID="{457A80EB-52C2-F548-84D1-F83B461E83C7}" presName="node" presStyleLbl="node1" presStyleIdx="0" presStyleCnt="10">
        <dgm:presLayoutVars>
          <dgm:bulletEnabled val="1"/>
        </dgm:presLayoutVars>
      </dgm:prSet>
      <dgm:spPr/>
    </dgm:pt>
    <dgm:pt modelId="{C248B77F-06A3-8348-B1CB-E8A0241D7E36}" type="pres">
      <dgm:prSet presAssocID="{1CCC4D73-EADF-5347-91CE-2126351736C8}" presName="parTrans" presStyleLbl="sibTrans2D1" presStyleIdx="1" presStyleCnt="10"/>
      <dgm:spPr/>
    </dgm:pt>
    <dgm:pt modelId="{59C889F6-EDE3-CD48-A8C2-4C265C15EFB5}" type="pres">
      <dgm:prSet presAssocID="{1CCC4D73-EADF-5347-91CE-2126351736C8}" presName="connectorText" presStyleLbl="sibTrans2D1" presStyleIdx="1" presStyleCnt="10"/>
      <dgm:spPr/>
    </dgm:pt>
    <dgm:pt modelId="{64B74190-AC8D-0345-A8D3-6391BCAA80DE}" type="pres">
      <dgm:prSet presAssocID="{A85E8A4C-D327-1645-9532-50E2D3539D18}" presName="node" presStyleLbl="node1" presStyleIdx="1" presStyleCnt="10">
        <dgm:presLayoutVars>
          <dgm:bulletEnabled val="1"/>
        </dgm:presLayoutVars>
      </dgm:prSet>
      <dgm:spPr/>
    </dgm:pt>
    <dgm:pt modelId="{66170960-AC42-064B-BC9B-CBE055CF2099}" type="pres">
      <dgm:prSet presAssocID="{06617FC4-0023-204B-9BF3-99948476DD04}" presName="parTrans" presStyleLbl="sibTrans2D1" presStyleIdx="2" presStyleCnt="10"/>
      <dgm:spPr/>
    </dgm:pt>
    <dgm:pt modelId="{16D65C49-FACD-264B-BC7A-3264EBE85B30}" type="pres">
      <dgm:prSet presAssocID="{06617FC4-0023-204B-9BF3-99948476DD04}" presName="connectorText" presStyleLbl="sibTrans2D1" presStyleIdx="2" presStyleCnt="10"/>
      <dgm:spPr/>
    </dgm:pt>
    <dgm:pt modelId="{21B9CFF1-9972-684F-B72C-EEF26A269C9C}" type="pres">
      <dgm:prSet presAssocID="{069649EC-94F2-2A40-857E-010D5D146E6D}" presName="node" presStyleLbl="node1" presStyleIdx="2" presStyleCnt="10">
        <dgm:presLayoutVars>
          <dgm:bulletEnabled val="1"/>
        </dgm:presLayoutVars>
      </dgm:prSet>
      <dgm:spPr/>
    </dgm:pt>
    <dgm:pt modelId="{54BA8FB0-89E2-994A-9FEC-24F48BE50AD8}" type="pres">
      <dgm:prSet presAssocID="{9611C303-C3E2-584D-AEEB-A76D1E5EE7B0}" presName="parTrans" presStyleLbl="sibTrans2D1" presStyleIdx="3" presStyleCnt="10"/>
      <dgm:spPr/>
    </dgm:pt>
    <dgm:pt modelId="{E44CA449-C493-2948-86D4-430430909001}" type="pres">
      <dgm:prSet presAssocID="{9611C303-C3E2-584D-AEEB-A76D1E5EE7B0}" presName="connectorText" presStyleLbl="sibTrans2D1" presStyleIdx="3" presStyleCnt="10"/>
      <dgm:spPr/>
    </dgm:pt>
    <dgm:pt modelId="{C80683D8-B2A0-A342-8603-8571CD4C5AE4}" type="pres">
      <dgm:prSet presAssocID="{A30B9CD3-5F53-5C42-A644-D73D57115E75}" presName="node" presStyleLbl="node1" presStyleIdx="3" presStyleCnt="10">
        <dgm:presLayoutVars>
          <dgm:bulletEnabled val="1"/>
        </dgm:presLayoutVars>
      </dgm:prSet>
      <dgm:spPr/>
    </dgm:pt>
    <dgm:pt modelId="{89B3E7D5-C403-8D48-8543-DA63243EDA02}" type="pres">
      <dgm:prSet presAssocID="{558E575D-29D6-544E-ACF1-56A51B2B4581}" presName="parTrans" presStyleLbl="sibTrans2D1" presStyleIdx="4" presStyleCnt="10"/>
      <dgm:spPr/>
    </dgm:pt>
    <dgm:pt modelId="{50A077E4-EC4E-C74F-B322-0F5D27EF84F7}" type="pres">
      <dgm:prSet presAssocID="{558E575D-29D6-544E-ACF1-56A51B2B4581}" presName="connectorText" presStyleLbl="sibTrans2D1" presStyleIdx="4" presStyleCnt="10"/>
      <dgm:spPr/>
    </dgm:pt>
    <dgm:pt modelId="{D1D63B57-4B0E-4748-9D79-587A6E45D58B}" type="pres">
      <dgm:prSet presAssocID="{A08B03F6-4068-4D42-9C74-777461174E1C}" presName="node" presStyleLbl="node1" presStyleIdx="4" presStyleCnt="10">
        <dgm:presLayoutVars>
          <dgm:bulletEnabled val="1"/>
        </dgm:presLayoutVars>
      </dgm:prSet>
      <dgm:spPr/>
    </dgm:pt>
    <dgm:pt modelId="{CC7220F4-ECCF-1A45-A96F-B5ABDE6DB801}" type="pres">
      <dgm:prSet presAssocID="{95CD8D82-4E4D-9440-BF1F-BD1D6AA99B0B}" presName="parTrans" presStyleLbl="sibTrans2D1" presStyleIdx="5" presStyleCnt="10"/>
      <dgm:spPr/>
    </dgm:pt>
    <dgm:pt modelId="{BED10C7E-7EAE-1542-9698-5156B52B8F26}" type="pres">
      <dgm:prSet presAssocID="{95CD8D82-4E4D-9440-BF1F-BD1D6AA99B0B}" presName="connectorText" presStyleLbl="sibTrans2D1" presStyleIdx="5" presStyleCnt="10"/>
      <dgm:spPr/>
    </dgm:pt>
    <dgm:pt modelId="{119CCDF3-76D8-CC49-9B93-D64A4EB34DCF}" type="pres">
      <dgm:prSet presAssocID="{1D66E0FD-7321-B749-BD34-E32E799D6912}" presName="node" presStyleLbl="node1" presStyleIdx="5" presStyleCnt="10">
        <dgm:presLayoutVars>
          <dgm:bulletEnabled val="1"/>
        </dgm:presLayoutVars>
      </dgm:prSet>
      <dgm:spPr/>
    </dgm:pt>
    <dgm:pt modelId="{444413FF-6F04-5240-83DD-C56C399D37E5}" type="pres">
      <dgm:prSet presAssocID="{0AD58B7A-ECF7-524E-A302-52838821BF84}" presName="parTrans" presStyleLbl="sibTrans2D1" presStyleIdx="6" presStyleCnt="10"/>
      <dgm:spPr/>
    </dgm:pt>
    <dgm:pt modelId="{6BDA3BA3-6C99-2E49-B1A4-FD69E535471B}" type="pres">
      <dgm:prSet presAssocID="{0AD58B7A-ECF7-524E-A302-52838821BF84}" presName="connectorText" presStyleLbl="sibTrans2D1" presStyleIdx="6" presStyleCnt="10"/>
      <dgm:spPr/>
    </dgm:pt>
    <dgm:pt modelId="{C819BFC9-4C92-2448-BA84-D2A491A13458}" type="pres">
      <dgm:prSet presAssocID="{D9E373D8-BFF6-384E-8798-0C188D1D2DD0}" presName="node" presStyleLbl="node1" presStyleIdx="6" presStyleCnt="10">
        <dgm:presLayoutVars>
          <dgm:bulletEnabled val="1"/>
        </dgm:presLayoutVars>
      </dgm:prSet>
      <dgm:spPr/>
    </dgm:pt>
    <dgm:pt modelId="{8C2163CF-8BDC-924B-A1B4-3B7414574CCD}" type="pres">
      <dgm:prSet presAssocID="{3DBC6907-B752-0048-8CC9-95C291485498}" presName="parTrans" presStyleLbl="sibTrans2D1" presStyleIdx="7" presStyleCnt="10"/>
      <dgm:spPr/>
    </dgm:pt>
    <dgm:pt modelId="{E9DFB028-282B-1F44-9E32-510E47267E8D}" type="pres">
      <dgm:prSet presAssocID="{3DBC6907-B752-0048-8CC9-95C291485498}" presName="connectorText" presStyleLbl="sibTrans2D1" presStyleIdx="7" presStyleCnt="10"/>
      <dgm:spPr/>
    </dgm:pt>
    <dgm:pt modelId="{E72BAC1F-7B17-F348-807F-1FCCBD2202E4}" type="pres">
      <dgm:prSet presAssocID="{142219D7-5DC7-D248-8640-BD0F569B9406}" presName="node" presStyleLbl="node1" presStyleIdx="7" presStyleCnt="10">
        <dgm:presLayoutVars>
          <dgm:bulletEnabled val="1"/>
        </dgm:presLayoutVars>
      </dgm:prSet>
      <dgm:spPr/>
    </dgm:pt>
    <dgm:pt modelId="{92FB6CDC-7544-D74D-8021-1D8FCD66CBBC}" type="pres">
      <dgm:prSet presAssocID="{BCF150B4-E8FA-674D-8F64-2316CA726598}" presName="parTrans" presStyleLbl="sibTrans2D1" presStyleIdx="8" presStyleCnt="10"/>
      <dgm:spPr/>
    </dgm:pt>
    <dgm:pt modelId="{6FA78C47-0E73-194B-A723-451BCC4E558C}" type="pres">
      <dgm:prSet presAssocID="{BCF150B4-E8FA-674D-8F64-2316CA726598}" presName="connectorText" presStyleLbl="sibTrans2D1" presStyleIdx="8" presStyleCnt="10"/>
      <dgm:spPr/>
    </dgm:pt>
    <dgm:pt modelId="{717D4BC7-05E8-BC4E-97CA-53460620982E}" type="pres">
      <dgm:prSet presAssocID="{8B7912B5-D5B2-9945-BDB6-29E00BA87741}" presName="node" presStyleLbl="node1" presStyleIdx="8" presStyleCnt="10">
        <dgm:presLayoutVars>
          <dgm:bulletEnabled val="1"/>
        </dgm:presLayoutVars>
      </dgm:prSet>
      <dgm:spPr/>
    </dgm:pt>
    <dgm:pt modelId="{0E097145-59EB-3B4D-A7E3-3A6F1B14695D}" type="pres">
      <dgm:prSet presAssocID="{A2AD87B2-72AB-314E-9EAB-2A93276BEA90}" presName="parTrans" presStyleLbl="sibTrans2D1" presStyleIdx="9" presStyleCnt="10"/>
      <dgm:spPr/>
    </dgm:pt>
    <dgm:pt modelId="{CE817921-571B-AA42-A4EF-4966BA8C0147}" type="pres">
      <dgm:prSet presAssocID="{A2AD87B2-72AB-314E-9EAB-2A93276BEA90}" presName="connectorText" presStyleLbl="sibTrans2D1" presStyleIdx="9" presStyleCnt="10"/>
      <dgm:spPr/>
    </dgm:pt>
    <dgm:pt modelId="{94E13B44-6BC7-DF42-A0AC-043F195C9D8A}" type="pres">
      <dgm:prSet presAssocID="{2A38FBC9-11F3-7548-A3A0-027B53A23D39}" presName="node" presStyleLbl="node1" presStyleIdx="9" presStyleCnt="10">
        <dgm:presLayoutVars>
          <dgm:bulletEnabled val="1"/>
        </dgm:presLayoutVars>
      </dgm:prSet>
      <dgm:spPr/>
    </dgm:pt>
  </dgm:ptLst>
  <dgm:cxnLst>
    <dgm:cxn modelId="{FE197E0A-C949-F345-A718-61D8C0DD74ED}" type="presOf" srcId="{3DBC6907-B752-0048-8CC9-95C291485498}" destId="{8C2163CF-8BDC-924B-A1B4-3B7414574CCD}" srcOrd="0" destOrd="0" presId="urn:microsoft.com/office/officeart/2005/8/layout/radial5"/>
    <dgm:cxn modelId="{27DB100E-6C57-E144-99F7-0491486165DE}" type="presOf" srcId="{069649EC-94F2-2A40-857E-010D5D146E6D}" destId="{21B9CFF1-9972-684F-B72C-EEF26A269C9C}" srcOrd="0" destOrd="0" presId="urn:microsoft.com/office/officeart/2005/8/layout/radial5"/>
    <dgm:cxn modelId="{FFFB6E0E-EB74-3E48-864D-605623EED625}" type="presOf" srcId="{95CD8D82-4E4D-9440-BF1F-BD1D6AA99B0B}" destId="{BED10C7E-7EAE-1542-9698-5156B52B8F26}" srcOrd="1" destOrd="0" presId="urn:microsoft.com/office/officeart/2005/8/layout/radial5"/>
    <dgm:cxn modelId="{3E77A30E-B436-B94D-AC7A-BB28842E6290}" type="presOf" srcId="{A2AD87B2-72AB-314E-9EAB-2A93276BEA90}" destId="{0E097145-59EB-3B4D-A7E3-3A6F1B14695D}" srcOrd="0" destOrd="0" presId="urn:microsoft.com/office/officeart/2005/8/layout/radial5"/>
    <dgm:cxn modelId="{D40B960F-EA53-D446-9E91-E9D62CD7722A}" type="presOf" srcId="{3DBC6907-B752-0048-8CC9-95C291485498}" destId="{E9DFB028-282B-1F44-9E32-510E47267E8D}" srcOrd="1" destOrd="0" presId="urn:microsoft.com/office/officeart/2005/8/layout/radial5"/>
    <dgm:cxn modelId="{EC91980F-5F44-D34E-A205-D5A09F1FA0A4}" srcId="{659B8FD4-F3AA-EF48-A2F8-21AD1BFEC043}" destId="{A08B03F6-4068-4D42-9C74-777461174E1C}" srcOrd="4" destOrd="0" parTransId="{558E575D-29D6-544E-ACF1-56A51B2B4581}" sibTransId="{3BBA0EEA-45BE-DA4C-A3F5-5E45B656B2A0}"/>
    <dgm:cxn modelId="{AA2FF121-DBB1-F648-9FDF-18ADE0CB1B99}" type="presOf" srcId="{9FB4F97B-6D02-6F43-830F-3301019B5D80}" destId="{1F01B62B-C865-4B4C-9F33-95DBDB1AD10D}" srcOrd="0" destOrd="0" presId="urn:microsoft.com/office/officeart/2005/8/layout/radial5"/>
    <dgm:cxn modelId="{AA0A4433-211C-EC45-B250-8E5FB4ED2060}" type="presOf" srcId="{D9E373D8-BFF6-384E-8798-0C188D1D2DD0}" destId="{C819BFC9-4C92-2448-BA84-D2A491A13458}" srcOrd="0" destOrd="0" presId="urn:microsoft.com/office/officeart/2005/8/layout/radial5"/>
    <dgm:cxn modelId="{39CC1A3E-92DD-424A-BC99-583F460942BF}" type="presOf" srcId="{558E575D-29D6-544E-ACF1-56A51B2B4581}" destId="{89B3E7D5-C403-8D48-8543-DA63243EDA02}" srcOrd="0" destOrd="0" presId="urn:microsoft.com/office/officeart/2005/8/layout/radial5"/>
    <dgm:cxn modelId="{25186140-B25E-BC48-8C6E-E1BEF535FED2}" type="presOf" srcId="{A30B9CD3-5F53-5C42-A644-D73D57115E75}" destId="{C80683D8-B2A0-A342-8603-8571CD4C5AE4}" srcOrd="0" destOrd="0" presId="urn:microsoft.com/office/officeart/2005/8/layout/radial5"/>
    <dgm:cxn modelId="{6E3ED040-459C-8F4E-96D3-F45937FB1BFC}" type="presOf" srcId="{1D66E0FD-7321-B749-BD34-E32E799D6912}" destId="{119CCDF3-76D8-CC49-9B93-D64A4EB34DCF}" srcOrd="0" destOrd="0" presId="urn:microsoft.com/office/officeart/2005/8/layout/radial5"/>
    <dgm:cxn modelId="{4E5B9842-574C-4C41-A7DF-4ECD684073F3}" type="presOf" srcId="{0AD58B7A-ECF7-524E-A302-52838821BF84}" destId="{444413FF-6F04-5240-83DD-C56C399D37E5}" srcOrd="0" destOrd="0" presId="urn:microsoft.com/office/officeart/2005/8/layout/radial5"/>
    <dgm:cxn modelId="{5B0B9043-79E1-AC4A-A526-6EACFCE996AA}" type="presOf" srcId="{BCF150B4-E8FA-674D-8F64-2316CA726598}" destId="{92FB6CDC-7544-D74D-8021-1D8FCD66CBBC}" srcOrd="0" destOrd="0" presId="urn:microsoft.com/office/officeart/2005/8/layout/radial5"/>
    <dgm:cxn modelId="{3F388D4E-85D3-1E4B-AAF5-D8BB69CD3E83}" type="presOf" srcId="{659B8FD4-F3AA-EF48-A2F8-21AD1BFEC043}" destId="{8C7D08AC-CAAF-6E4E-B295-F57C252BBE18}" srcOrd="0" destOrd="0" presId="urn:microsoft.com/office/officeart/2005/8/layout/radial5"/>
    <dgm:cxn modelId="{64009E55-B6C0-3F49-810A-201E60C0ADC7}" srcId="{659B8FD4-F3AA-EF48-A2F8-21AD1BFEC043}" destId="{1D66E0FD-7321-B749-BD34-E32E799D6912}" srcOrd="5" destOrd="0" parTransId="{95CD8D82-4E4D-9440-BF1F-BD1D6AA99B0B}" sibTransId="{3BD321A6-041F-9249-BDCF-0390B938A26C}"/>
    <dgm:cxn modelId="{BF228260-3C43-6F48-ADE8-DC5226D1B06D}" type="presOf" srcId="{A85E8A4C-D327-1645-9532-50E2D3539D18}" destId="{64B74190-AC8D-0345-A8D3-6391BCAA80DE}" srcOrd="0" destOrd="0" presId="urn:microsoft.com/office/officeart/2005/8/layout/radial5"/>
    <dgm:cxn modelId="{F7875461-DFB1-6740-B3ED-1144C60F0404}" type="presOf" srcId="{6B2E4201-224A-C240-8880-5B43A24DDD60}" destId="{1C3B3EC5-693A-9F4F-9A80-AFAFA9F25BA9}" srcOrd="1" destOrd="0" presId="urn:microsoft.com/office/officeart/2005/8/layout/radial5"/>
    <dgm:cxn modelId="{CC293C62-B513-EF4D-97F8-BA1C57B34904}" type="presOf" srcId="{9611C303-C3E2-584D-AEEB-A76D1E5EE7B0}" destId="{54BA8FB0-89E2-994A-9FEC-24F48BE50AD8}" srcOrd="0" destOrd="0" presId="urn:microsoft.com/office/officeart/2005/8/layout/radial5"/>
    <dgm:cxn modelId="{F39A7464-D103-3840-B779-9522D72CCBE8}" type="presOf" srcId="{06617FC4-0023-204B-9BF3-99948476DD04}" destId="{66170960-AC42-064B-BC9B-CBE055CF2099}" srcOrd="0" destOrd="0" presId="urn:microsoft.com/office/officeart/2005/8/layout/radial5"/>
    <dgm:cxn modelId="{86C86765-4352-904E-B807-08FA77577F31}" type="presOf" srcId="{8B7912B5-D5B2-9945-BDB6-29E00BA87741}" destId="{717D4BC7-05E8-BC4E-97CA-53460620982E}" srcOrd="0" destOrd="0" presId="urn:microsoft.com/office/officeart/2005/8/layout/radial5"/>
    <dgm:cxn modelId="{5D85DC65-5C86-C74B-A915-F29C1DF3F036}" srcId="{659B8FD4-F3AA-EF48-A2F8-21AD1BFEC043}" destId="{D9E373D8-BFF6-384E-8798-0C188D1D2DD0}" srcOrd="6" destOrd="0" parTransId="{0AD58B7A-ECF7-524E-A302-52838821BF84}" sibTransId="{B682DCE6-0C65-BE4D-B893-57E4D917FC6F}"/>
    <dgm:cxn modelId="{8855CA66-A40B-AE48-9F14-39F6C71E382E}" srcId="{659B8FD4-F3AA-EF48-A2F8-21AD1BFEC043}" destId="{2A38FBC9-11F3-7548-A3A0-027B53A23D39}" srcOrd="9" destOrd="0" parTransId="{A2AD87B2-72AB-314E-9EAB-2A93276BEA90}" sibTransId="{C48ED034-3A58-2D4B-AA9E-DF5DA244CD7F}"/>
    <dgm:cxn modelId="{05A0286A-B7BB-D647-A377-78CD01FCF5DF}" type="presOf" srcId="{558E575D-29D6-544E-ACF1-56A51B2B4581}" destId="{50A077E4-EC4E-C74F-B322-0F5D27EF84F7}" srcOrd="1" destOrd="0" presId="urn:microsoft.com/office/officeart/2005/8/layout/radial5"/>
    <dgm:cxn modelId="{CFE8356E-469A-7B4C-99AE-4810249479B8}" srcId="{659B8FD4-F3AA-EF48-A2F8-21AD1BFEC043}" destId="{457A80EB-52C2-F548-84D1-F83B461E83C7}" srcOrd="0" destOrd="0" parTransId="{6B2E4201-224A-C240-8880-5B43A24DDD60}" sibTransId="{7B6BF80B-C4CB-7F42-ABA1-5EFCEB30341E}"/>
    <dgm:cxn modelId="{BB3A5979-89A8-C74F-92B0-AB324C222C85}" type="presOf" srcId="{6B2E4201-224A-C240-8880-5B43A24DDD60}" destId="{5039B255-0FD7-704E-818B-CB69EABA58E5}" srcOrd="0" destOrd="0" presId="urn:microsoft.com/office/officeart/2005/8/layout/radial5"/>
    <dgm:cxn modelId="{4D259A88-2E27-0F43-A9DC-4E0C8DBEF340}" srcId="{659B8FD4-F3AA-EF48-A2F8-21AD1BFEC043}" destId="{A85E8A4C-D327-1645-9532-50E2D3539D18}" srcOrd="1" destOrd="0" parTransId="{1CCC4D73-EADF-5347-91CE-2126351736C8}" sibTransId="{D336D026-684A-284B-AB91-B3CA7D6322AF}"/>
    <dgm:cxn modelId="{582EC68B-8DBD-A047-963B-D4FFAFDC65C9}" type="presOf" srcId="{142219D7-5DC7-D248-8640-BD0F569B9406}" destId="{E72BAC1F-7B17-F348-807F-1FCCBD2202E4}" srcOrd="0" destOrd="0" presId="urn:microsoft.com/office/officeart/2005/8/layout/radial5"/>
    <dgm:cxn modelId="{BA0B3493-078B-E44F-8460-BE1E012C4D94}" type="presOf" srcId="{457A80EB-52C2-F548-84D1-F83B461E83C7}" destId="{478E3A35-A13F-7948-A281-97517F7B35B1}" srcOrd="0" destOrd="0" presId="urn:microsoft.com/office/officeart/2005/8/layout/radial5"/>
    <dgm:cxn modelId="{491FE49B-F020-9F4A-A117-0FB339C1F48B}" srcId="{659B8FD4-F3AA-EF48-A2F8-21AD1BFEC043}" destId="{A30B9CD3-5F53-5C42-A644-D73D57115E75}" srcOrd="3" destOrd="0" parTransId="{9611C303-C3E2-584D-AEEB-A76D1E5EE7B0}" sibTransId="{6FE5321C-E47C-064D-B70A-DDBA3F2C6A57}"/>
    <dgm:cxn modelId="{1712EAA4-BBC5-1740-A73E-839867310DC5}" srcId="{659B8FD4-F3AA-EF48-A2F8-21AD1BFEC043}" destId="{8B7912B5-D5B2-9945-BDB6-29E00BA87741}" srcOrd="8" destOrd="0" parTransId="{BCF150B4-E8FA-674D-8F64-2316CA726598}" sibTransId="{CE63D712-D40B-2040-B36D-4137D91A64A2}"/>
    <dgm:cxn modelId="{89E236A6-D606-FB45-81C3-E06098D16429}" type="presOf" srcId="{A2AD87B2-72AB-314E-9EAB-2A93276BEA90}" destId="{CE817921-571B-AA42-A4EF-4966BA8C0147}" srcOrd="1" destOrd="0" presId="urn:microsoft.com/office/officeart/2005/8/layout/radial5"/>
    <dgm:cxn modelId="{C4C442A7-8B70-CE4E-9808-6CDD13F52E6F}" type="presOf" srcId="{2A38FBC9-11F3-7548-A3A0-027B53A23D39}" destId="{94E13B44-6BC7-DF42-A0AC-043F195C9D8A}" srcOrd="0" destOrd="0" presId="urn:microsoft.com/office/officeart/2005/8/layout/radial5"/>
    <dgm:cxn modelId="{127D3CAC-90D8-E44C-A38D-9EDD39FC187D}" type="presOf" srcId="{95CD8D82-4E4D-9440-BF1F-BD1D6AA99B0B}" destId="{CC7220F4-ECCF-1A45-A96F-B5ABDE6DB801}" srcOrd="0" destOrd="0" presId="urn:microsoft.com/office/officeart/2005/8/layout/radial5"/>
    <dgm:cxn modelId="{2CD6DBAE-245F-DE4E-B9EB-E1B0D4D36E77}" type="presOf" srcId="{1CCC4D73-EADF-5347-91CE-2126351736C8}" destId="{C248B77F-06A3-8348-B1CB-E8A0241D7E36}" srcOrd="0" destOrd="0" presId="urn:microsoft.com/office/officeart/2005/8/layout/radial5"/>
    <dgm:cxn modelId="{761DDDB7-CD06-6542-A3EF-4884FE708522}" srcId="{659B8FD4-F3AA-EF48-A2F8-21AD1BFEC043}" destId="{069649EC-94F2-2A40-857E-010D5D146E6D}" srcOrd="2" destOrd="0" parTransId="{06617FC4-0023-204B-9BF3-99948476DD04}" sibTransId="{51B10760-7CEA-CA4F-ADD2-62C4DD8919D6}"/>
    <dgm:cxn modelId="{122EE4B8-E37C-E046-8088-8925606736CC}" type="presOf" srcId="{A08B03F6-4068-4D42-9C74-777461174E1C}" destId="{D1D63B57-4B0E-4748-9D79-587A6E45D58B}" srcOrd="0" destOrd="0" presId="urn:microsoft.com/office/officeart/2005/8/layout/radial5"/>
    <dgm:cxn modelId="{02320EC0-C729-AC42-B14E-AB234E721D22}" type="presOf" srcId="{0AD58B7A-ECF7-524E-A302-52838821BF84}" destId="{6BDA3BA3-6C99-2E49-B1A4-FD69E535471B}" srcOrd="1" destOrd="0" presId="urn:microsoft.com/office/officeart/2005/8/layout/radial5"/>
    <dgm:cxn modelId="{323159CB-86B7-DC44-A715-3396495F87F6}" srcId="{659B8FD4-F3AA-EF48-A2F8-21AD1BFEC043}" destId="{142219D7-5DC7-D248-8640-BD0F569B9406}" srcOrd="7" destOrd="0" parTransId="{3DBC6907-B752-0048-8CC9-95C291485498}" sibTransId="{4BA6CC40-3ABC-7C46-8E70-8B57DE7FEF29}"/>
    <dgm:cxn modelId="{6D85D3D5-48C9-AD4D-922D-5B85E11C1EF2}" type="presOf" srcId="{1CCC4D73-EADF-5347-91CE-2126351736C8}" destId="{59C889F6-EDE3-CD48-A8C2-4C265C15EFB5}" srcOrd="1" destOrd="0" presId="urn:microsoft.com/office/officeart/2005/8/layout/radial5"/>
    <dgm:cxn modelId="{287DC3DA-02C4-9947-8E3A-6E5DC1F32351}" srcId="{9FB4F97B-6D02-6F43-830F-3301019B5D80}" destId="{659B8FD4-F3AA-EF48-A2F8-21AD1BFEC043}" srcOrd="0" destOrd="0" parTransId="{B1701605-753D-274D-AA00-98597EAD6A26}" sibTransId="{76962E7D-42CE-2D42-B370-402646087DEF}"/>
    <dgm:cxn modelId="{1E0F71DF-F31A-E04E-921A-38D75878AFD4}" type="presOf" srcId="{BCF150B4-E8FA-674D-8F64-2316CA726598}" destId="{6FA78C47-0E73-194B-A723-451BCC4E558C}" srcOrd="1" destOrd="0" presId="urn:microsoft.com/office/officeart/2005/8/layout/radial5"/>
    <dgm:cxn modelId="{B67B8BED-C76C-5A40-874A-86DDEE19E06F}" type="presOf" srcId="{9611C303-C3E2-584D-AEEB-A76D1E5EE7B0}" destId="{E44CA449-C493-2948-86D4-430430909001}" srcOrd="1" destOrd="0" presId="urn:microsoft.com/office/officeart/2005/8/layout/radial5"/>
    <dgm:cxn modelId="{36A7F5FF-9BC8-4243-A0D8-12F4379B88A6}" type="presOf" srcId="{06617FC4-0023-204B-9BF3-99948476DD04}" destId="{16D65C49-FACD-264B-BC7A-3264EBE85B30}" srcOrd="1" destOrd="0" presId="urn:microsoft.com/office/officeart/2005/8/layout/radial5"/>
    <dgm:cxn modelId="{F0209FC5-C240-2D47-8BD9-39B93AFD2E38}" type="presParOf" srcId="{1F01B62B-C865-4B4C-9F33-95DBDB1AD10D}" destId="{8C7D08AC-CAAF-6E4E-B295-F57C252BBE18}" srcOrd="0" destOrd="0" presId="urn:microsoft.com/office/officeart/2005/8/layout/radial5"/>
    <dgm:cxn modelId="{1C129C92-F2BE-1748-9C99-B9670E27FA65}" type="presParOf" srcId="{1F01B62B-C865-4B4C-9F33-95DBDB1AD10D}" destId="{5039B255-0FD7-704E-818B-CB69EABA58E5}" srcOrd="1" destOrd="0" presId="urn:microsoft.com/office/officeart/2005/8/layout/radial5"/>
    <dgm:cxn modelId="{A00E8440-0C35-0248-993D-E6E955A5F49E}" type="presParOf" srcId="{5039B255-0FD7-704E-818B-CB69EABA58E5}" destId="{1C3B3EC5-693A-9F4F-9A80-AFAFA9F25BA9}" srcOrd="0" destOrd="0" presId="urn:microsoft.com/office/officeart/2005/8/layout/radial5"/>
    <dgm:cxn modelId="{29E7F210-8A39-7140-83EE-CDD604647E01}" type="presParOf" srcId="{1F01B62B-C865-4B4C-9F33-95DBDB1AD10D}" destId="{478E3A35-A13F-7948-A281-97517F7B35B1}" srcOrd="2" destOrd="0" presId="urn:microsoft.com/office/officeart/2005/8/layout/radial5"/>
    <dgm:cxn modelId="{ED9F1743-F0E7-3644-BB48-D97C2BE64E39}" type="presParOf" srcId="{1F01B62B-C865-4B4C-9F33-95DBDB1AD10D}" destId="{C248B77F-06A3-8348-B1CB-E8A0241D7E36}" srcOrd="3" destOrd="0" presId="urn:microsoft.com/office/officeart/2005/8/layout/radial5"/>
    <dgm:cxn modelId="{2B44B9B3-78DB-3046-82D9-8D4DD1D47BC0}" type="presParOf" srcId="{C248B77F-06A3-8348-B1CB-E8A0241D7E36}" destId="{59C889F6-EDE3-CD48-A8C2-4C265C15EFB5}" srcOrd="0" destOrd="0" presId="urn:microsoft.com/office/officeart/2005/8/layout/radial5"/>
    <dgm:cxn modelId="{721B24E7-18E0-FF4C-9EAF-55CFBEE71A99}" type="presParOf" srcId="{1F01B62B-C865-4B4C-9F33-95DBDB1AD10D}" destId="{64B74190-AC8D-0345-A8D3-6391BCAA80DE}" srcOrd="4" destOrd="0" presId="urn:microsoft.com/office/officeart/2005/8/layout/radial5"/>
    <dgm:cxn modelId="{6710552F-D287-C848-ADDD-C1F4906737C5}" type="presParOf" srcId="{1F01B62B-C865-4B4C-9F33-95DBDB1AD10D}" destId="{66170960-AC42-064B-BC9B-CBE055CF2099}" srcOrd="5" destOrd="0" presId="urn:microsoft.com/office/officeart/2005/8/layout/radial5"/>
    <dgm:cxn modelId="{73BAA3FE-3EA3-B24B-9BAB-DDA7C0D8133F}" type="presParOf" srcId="{66170960-AC42-064B-BC9B-CBE055CF2099}" destId="{16D65C49-FACD-264B-BC7A-3264EBE85B30}" srcOrd="0" destOrd="0" presId="urn:microsoft.com/office/officeart/2005/8/layout/radial5"/>
    <dgm:cxn modelId="{7F170E56-1919-044F-965C-8EF60DD8217E}" type="presParOf" srcId="{1F01B62B-C865-4B4C-9F33-95DBDB1AD10D}" destId="{21B9CFF1-9972-684F-B72C-EEF26A269C9C}" srcOrd="6" destOrd="0" presId="urn:microsoft.com/office/officeart/2005/8/layout/radial5"/>
    <dgm:cxn modelId="{35B5FC7C-31F7-DD46-9159-6B000D2ABFCE}" type="presParOf" srcId="{1F01B62B-C865-4B4C-9F33-95DBDB1AD10D}" destId="{54BA8FB0-89E2-994A-9FEC-24F48BE50AD8}" srcOrd="7" destOrd="0" presId="urn:microsoft.com/office/officeart/2005/8/layout/radial5"/>
    <dgm:cxn modelId="{8EE233DD-1FD6-9A48-A0F0-BCA5BE9CB480}" type="presParOf" srcId="{54BA8FB0-89E2-994A-9FEC-24F48BE50AD8}" destId="{E44CA449-C493-2948-86D4-430430909001}" srcOrd="0" destOrd="0" presId="urn:microsoft.com/office/officeart/2005/8/layout/radial5"/>
    <dgm:cxn modelId="{0441A1A0-B075-E748-B91D-DE38ECE20BDA}" type="presParOf" srcId="{1F01B62B-C865-4B4C-9F33-95DBDB1AD10D}" destId="{C80683D8-B2A0-A342-8603-8571CD4C5AE4}" srcOrd="8" destOrd="0" presId="urn:microsoft.com/office/officeart/2005/8/layout/radial5"/>
    <dgm:cxn modelId="{61007FEF-BB5B-624F-89E4-CD2B2047CC44}" type="presParOf" srcId="{1F01B62B-C865-4B4C-9F33-95DBDB1AD10D}" destId="{89B3E7D5-C403-8D48-8543-DA63243EDA02}" srcOrd="9" destOrd="0" presId="urn:microsoft.com/office/officeart/2005/8/layout/radial5"/>
    <dgm:cxn modelId="{277431E8-0281-4449-924D-08C84F38725D}" type="presParOf" srcId="{89B3E7D5-C403-8D48-8543-DA63243EDA02}" destId="{50A077E4-EC4E-C74F-B322-0F5D27EF84F7}" srcOrd="0" destOrd="0" presId="urn:microsoft.com/office/officeart/2005/8/layout/radial5"/>
    <dgm:cxn modelId="{5CA58986-3847-494A-9914-B9F7CF75B624}" type="presParOf" srcId="{1F01B62B-C865-4B4C-9F33-95DBDB1AD10D}" destId="{D1D63B57-4B0E-4748-9D79-587A6E45D58B}" srcOrd="10" destOrd="0" presId="urn:microsoft.com/office/officeart/2005/8/layout/radial5"/>
    <dgm:cxn modelId="{467C79B6-A448-2843-90F4-1526F85146D2}" type="presParOf" srcId="{1F01B62B-C865-4B4C-9F33-95DBDB1AD10D}" destId="{CC7220F4-ECCF-1A45-A96F-B5ABDE6DB801}" srcOrd="11" destOrd="0" presId="urn:microsoft.com/office/officeart/2005/8/layout/radial5"/>
    <dgm:cxn modelId="{410BC2C1-5EB2-6646-9FE4-E7C38F80C791}" type="presParOf" srcId="{CC7220F4-ECCF-1A45-A96F-B5ABDE6DB801}" destId="{BED10C7E-7EAE-1542-9698-5156B52B8F26}" srcOrd="0" destOrd="0" presId="urn:microsoft.com/office/officeart/2005/8/layout/radial5"/>
    <dgm:cxn modelId="{F3F93B88-3AFC-3E48-A3B6-99D6EE174F03}" type="presParOf" srcId="{1F01B62B-C865-4B4C-9F33-95DBDB1AD10D}" destId="{119CCDF3-76D8-CC49-9B93-D64A4EB34DCF}" srcOrd="12" destOrd="0" presId="urn:microsoft.com/office/officeart/2005/8/layout/radial5"/>
    <dgm:cxn modelId="{F839DF82-4851-A24B-9C72-199F91B02A98}" type="presParOf" srcId="{1F01B62B-C865-4B4C-9F33-95DBDB1AD10D}" destId="{444413FF-6F04-5240-83DD-C56C399D37E5}" srcOrd="13" destOrd="0" presId="urn:microsoft.com/office/officeart/2005/8/layout/radial5"/>
    <dgm:cxn modelId="{4B7AC19B-1D34-764F-9D80-7F58E51171DC}" type="presParOf" srcId="{444413FF-6F04-5240-83DD-C56C399D37E5}" destId="{6BDA3BA3-6C99-2E49-B1A4-FD69E535471B}" srcOrd="0" destOrd="0" presId="urn:microsoft.com/office/officeart/2005/8/layout/radial5"/>
    <dgm:cxn modelId="{9419B26D-3AF9-5B45-AECF-DAEFD22A1A05}" type="presParOf" srcId="{1F01B62B-C865-4B4C-9F33-95DBDB1AD10D}" destId="{C819BFC9-4C92-2448-BA84-D2A491A13458}" srcOrd="14" destOrd="0" presId="urn:microsoft.com/office/officeart/2005/8/layout/radial5"/>
    <dgm:cxn modelId="{BF8E820B-7A69-BF4E-92D4-A96B88E18C89}" type="presParOf" srcId="{1F01B62B-C865-4B4C-9F33-95DBDB1AD10D}" destId="{8C2163CF-8BDC-924B-A1B4-3B7414574CCD}" srcOrd="15" destOrd="0" presId="urn:microsoft.com/office/officeart/2005/8/layout/radial5"/>
    <dgm:cxn modelId="{CB67A2E1-2B12-0942-871D-34B05BA26268}" type="presParOf" srcId="{8C2163CF-8BDC-924B-A1B4-3B7414574CCD}" destId="{E9DFB028-282B-1F44-9E32-510E47267E8D}" srcOrd="0" destOrd="0" presId="urn:microsoft.com/office/officeart/2005/8/layout/radial5"/>
    <dgm:cxn modelId="{0C2BE5A4-9484-BB43-9E4E-4310F0BECA4F}" type="presParOf" srcId="{1F01B62B-C865-4B4C-9F33-95DBDB1AD10D}" destId="{E72BAC1F-7B17-F348-807F-1FCCBD2202E4}" srcOrd="16" destOrd="0" presId="urn:microsoft.com/office/officeart/2005/8/layout/radial5"/>
    <dgm:cxn modelId="{82B8C5D9-06F8-F74D-A346-D216C002A106}" type="presParOf" srcId="{1F01B62B-C865-4B4C-9F33-95DBDB1AD10D}" destId="{92FB6CDC-7544-D74D-8021-1D8FCD66CBBC}" srcOrd="17" destOrd="0" presId="urn:microsoft.com/office/officeart/2005/8/layout/radial5"/>
    <dgm:cxn modelId="{EFF698D8-82FF-8141-8EA6-A582DCF37448}" type="presParOf" srcId="{92FB6CDC-7544-D74D-8021-1D8FCD66CBBC}" destId="{6FA78C47-0E73-194B-A723-451BCC4E558C}" srcOrd="0" destOrd="0" presId="urn:microsoft.com/office/officeart/2005/8/layout/radial5"/>
    <dgm:cxn modelId="{19AFBDF8-BB17-164A-8FCC-9522CE194272}" type="presParOf" srcId="{1F01B62B-C865-4B4C-9F33-95DBDB1AD10D}" destId="{717D4BC7-05E8-BC4E-97CA-53460620982E}" srcOrd="18" destOrd="0" presId="urn:microsoft.com/office/officeart/2005/8/layout/radial5"/>
    <dgm:cxn modelId="{583D7987-93E3-3240-AF80-9AFCBB2010F4}" type="presParOf" srcId="{1F01B62B-C865-4B4C-9F33-95DBDB1AD10D}" destId="{0E097145-59EB-3B4D-A7E3-3A6F1B14695D}" srcOrd="19" destOrd="0" presId="urn:microsoft.com/office/officeart/2005/8/layout/radial5"/>
    <dgm:cxn modelId="{E81142CF-BC8D-724A-85C9-C8137ECFFC72}" type="presParOf" srcId="{0E097145-59EB-3B4D-A7E3-3A6F1B14695D}" destId="{CE817921-571B-AA42-A4EF-4966BA8C0147}" srcOrd="0" destOrd="0" presId="urn:microsoft.com/office/officeart/2005/8/layout/radial5"/>
    <dgm:cxn modelId="{C9B1666F-B565-B34D-9EF0-AFC15D31FABC}" type="presParOf" srcId="{1F01B62B-C865-4B4C-9F33-95DBDB1AD10D}" destId="{94E13B44-6BC7-DF42-A0AC-043F195C9D8A}" srcOrd="2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FF2EFA-AF82-0A43-8856-F62F688030D9}" type="doc">
      <dgm:prSet loTypeId="urn:microsoft.com/office/officeart/2005/8/layout/matrix3" loCatId="matrix" qsTypeId="urn:microsoft.com/office/officeart/2005/8/quickstyle/simple3" qsCatId="simple" csTypeId="urn:microsoft.com/office/officeart/2005/8/colors/accent2_1" csCatId="accent2" phldr="1"/>
      <dgm:spPr/>
      <dgm:t>
        <a:bodyPr/>
        <a:lstStyle/>
        <a:p>
          <a:endParaRPr lang="en-GB"/>
        </a:p>
      </dgm:t>
    </dgm:pt>
    <dgm:pt modelId="{BEF4E4C5-6586-E841-A0B8-B5855759587E}">
      <dgm:prSet custT="1"/>
      <dgm:spPr/>
      <dgm:t>
        <a:bodyPr anchor="ctr"/>
        <a:lstStyle/>
        <a:p>
          <a:pPr>
            <a:buNone/>
          </a:pPr>
          <a:r>
            <a:rPr lang="en-US" sz="1600" b="1" dirty="0"/>
            <a:t>Strengths</a:t>
          </a:r>
          <a:endParaRPr lang="en-GB" sz="1600" b="1" dirty="0"/>
        </a:p>
      </dgm:t>
    </dgm:pt>
    <dgm:pt modelId="{7C94552E-9EAA-804B-8CFB-901B083FF671}" type="parTrans" cxnId="{BCBB1583-3E0B-A748-82DF-6913C50701EB}">
      <dgm:prSet/>
      <dgm:spPr/>
      <dgm:t>
        <a:bodyPr/>
        <a:lstStyle/>
        <a:p>
          <a:endParaRPr lang="en-GB"/>
        </a:p>
      </dgm:t>
    </dgm:pt>
    <dgm:pt modelId="{BF3BE4BD-7028-C84E-B40A-4E681513E1A0}" type="sibTrans" cxnId="{BCBB1583-3E0B-A748-82DF-6913C50701EB}">
      <dgm:prSet/>
      <dgm:spPr/>
      <dgm:t>
        <a:bodyPr/>
        <a:lstStyle/>
        <a:p>
          <a:endParaRPr lang="en-GB"/>
        </a:p>
      </dgm:t>
    </dgm:pt>
    <dgm:pt modelId="{B5B84DF9-80C6-D64E-A7CC-0575A101955C}">
      <dgm:prSet custT="1"/>
      <dgm:spPr/>
      <dgm:t>
        <a:bodyPr anchor="ctr"/>
        <a:lstStyle/>
        <a:p>
          <a:pPr algn="l">
            <a:buNone/>
          </a:pPr>
          <a:r>
            <a:rPr lang="en-US" sz="1600" b="1" dirty="0"/>
            <a:t>Weaknesses</a:t>
          </a:r>
          <a:endParaRPr lang="en-GB" sz="1600" b="1" dirty="0"/>
        </a:p>
      </dgm:t>
    </dgm:pt>
    <dgm:pt modelId="{D1960878-1084-DB4D-B680-A14E7479DA6D}" type="parTrans" cxnId="{9F1567BF-299D-6344-9085-FB7508054342}">
      <dgm:prSet/>
      <dgm:spPr/>
      <dgm:t>
        <a:bodyPr/>
        <a:lstStyle/>
        <a:p>
          <a:endParaRPr lang="en-GB"/>
        </a:p>
      </dgm:t>
    </dgm:pt>
    <dgm:pt modelId="{9F4C0BA2-52C0-4847-B14D-BA23F837A59D}" type="sibTrans" cxnId="{9F1567BF-299D-6344-9085-FB7508054342}">
      <dgm:prSet/>
      <dgm:spPr/>
      <dgm:t>
        <a:bodyPr/>
        <a:lstStyle/>
        <a:p>
          <a:endParaRPr lang="en-GB"/>
        </a:p>
      </dgm:t>
    </dgm:pt>
    <dgm:pt modelId="{34B7CE35-61F5-734E-8913-2AB6A183CBC4}">
      <dgm:prSet custT="1"/>
      <dgm:spPr/>
      <dgm:t>
        <a:bodyPr anchor="ctr"/>
        <a:lstStyle/>
        <a:p>
          <a:pPr>
            <a:buNone/>
          </a:pPr>
          <a:r>
            <a:rPr lang="en-US" sz="1600" b="1" dirty="0"/>
            <a:t>Opportunities</a:t>
          </a:r>
          <a:endParaRPr lang="en-GB" sz="1600" b="1" dirty="0"/>
        </a:p>
      </dgm:t>
    </dgm:pt>
    <dgm:pt modelId="{3D6BECEE-31FA-2847-8E05-D21A64592BD7}" type="parTrans" cxnId="{51A8309B-FEBB-2F4F-A2F2-B277465A304E}">
      <dgm:prSet/>
      <dgm:spPr/>
      <dgm:t>
        <a:bodyPr/>
        <a:lstStyle/>
        <a:p>
          <a:endParaRPr lang="en-GB"/>
        </a:p>
      </dgm:t>
    </dgm:pt>
    <dgm:pt modelId="{C7C03AD5-A0E2-CE42-A1ED-6203D2613285}" type="sibTrans" cxnId="{51A8309B-FEBB-2F4F-A2F2-B277465A304E}">
      <dgm:prSet/>
      <dgm:spPr/>
      <dgm:t>
        <a:bodyPr/>
        <a:lstStyle/>
        <a:p>
          <a:endParaRPr lang="en-GB"/>
        </a:p>
      </dgm:t>
    </dgm:pt>
    <dgm:pt modelId="{A592B192-3A0F-C643-9448-24C4C60FD0FF}">
      <dgm:prSet custT="1"/>
      <dgm:spPr/>
      <dgm:t>
        <a:bodyPr anchor="ctr"/>
        <a:lstStyle/>
        <a:p>
          <a:pPr algn="l">
            <a:buNone/>
          </a:pPr>
          <a:r>
            <a:rPr lang="en-US" sz="1600" b="1" dirty="0"/>
            <a:t>Threats</a:t>
          </a:r>
          <a:endParaRPr lang="en-GB" sz="1600" b="1" dirty="0"/>
        </a:p>
      </dgm:t>
    </dgm:pt>
    <dgm:pt modelId="{9A0FC965-A3B6-1248-A149-08E02B27513B}" type="parTrans" cxnId="{CB0F7974-3440-E74C-98F5-4119AF9D0655}">
      <dgm:prSet/>
      <dgm:spPr/>
      <dgm:t>
        <a:bodyPr/>
        <a:lstStyle/>
        <a:p>
          <a:endParaRPr lang="en-GB"/>
        </a:p>
      </dgm:t>
    </dgm:pt>
    <dgm:pt modelId="{DBBDE53F-37A3-9E48-929E-D0DAB99381A1}" type="sibTrans" cxnId="{CB0F7974-3440-E74C-98F5-4119AF9D0655}">
      <dgm:prSet/>
      <dgm:spPr/>
      <dgm:t>
        <a:bodyPr/>
        <a:lstStyle/>
        <a:p>
          <a:endParaRPr lang="en-GB"/>
        </a:p>
      </dgm:t>
    </dgm:pt>
    <dgm:pt modelId="{FD1EA98A-D90D-4142-ABA3-3A95D8D607E6}">
      <dgm:prSet custT="1"/>
      <dgm:spPr/>
      <dgm:t>
        <a:bodyPr anchor="ctr"/>
        <a:lstStyle/>
        <a:p>
          <a:pPr>
            <a:buFont typeface="Wingdings" pitchFamily="2" charset="2"/>
            <a:buChar char="ü"/>
          </a:pPr>
          <a:r>
            <a:rPr lang="en-US" sz="1600" dirty="0"/>
            <a:t>Competitive Bidding &amp; Multi-Load Optimization</a:t>
          </a:r>
          <a:endParaRPr lang="en-GB" sz="1600" dirty="0"/>
        </a:p>
      </dgm:t>
    </dgm:pt>
    <dgm:pt modelId="{C0DCE29E-4C64-8D4B-8ED2-4BFDBEBFC48F}" type="parTrans" cxnId="{42C23939-0FBD-EF48-AD87-0258D91F0AE6}">
      <dgm:prSet/>
      <dgm:spPr/>
      <dgm:t>
        <a:bodyPr/>
        <a:lstStyle/>
        <a:p>
          <a:endParaRPr lang="en-GB"/>
        </a:p>
      </dgm:t>
    </dgm:pt>
    <dgm:pt modelId="{4887D049-FD43-0C4B-B3D5-6D46D6435C6F}" type="sibTrans" cxnId="{42C23939-0FBD-EF48-AD87-0258D91F0AE6}">
      <dgm:prSet/>
      <dgm:spPr/>
      <dgm:t>
        <a:bodyPr/>
        <a:lstStyle/>
        <a:p>
          <a:endParaRPr lang="en-GB"/>
        </a:p>
      </dgm:t>
    </dgm:pt>
    <dgm:pt modelId="{6E1EEA24-2E2C-0E4B-9845-21D388595CD2}">
      <dgm:prSet custT="1"/>
      <dgm:spPr/>
      <dgm:t>
        <a:bodyPr anchor="ctr"/>
        <a:lstStyle/>
        <a:p>
          <a:pPr algn="l">
            <a:buFont typeface="Wingdings" pitchFamily="2" charset="2"/>
            <a:buChar char="ü"/>
          </a:pPr>
          <a:r>
            <a:rPr lang="en-US" sz="1600" dirty="0"/>
            <a:t>Importance of Network Effects</a:t>
          </a:r>
          <a:endParaRPr lang="en-GB" sz="1600" dirty="0"/>
        </a:p>
      </dgm:t>
    </dgm:pt>
    <dgm:pt modelId="{46850619-5504-8E49-A77E-BCADA749C9D9}" type="parTrans" cxnId="{6B2FC806-22BC-074F-90ED-8411AE8782E5}">
      <dgm:prSet/>
      <dgm:spPr/>
      <dgm:t>
        <a:bodyPr/>
        <a:lstStyle/>
        <a:p>
          <a:endParaRPr lang="en-GB"/>
        </a:p>
      </dgm:t>
    </dgm:pt>
    <dgm:pt modelId="{9F85AD6D-87B8-0340-98AB-B9611D177901}" type="sibTrans" cxnId="{6B2FC806-22BC-074F-90ED-8411AE8782E5}">
      <dgm:prSet/>
      <dgm:spPr/>
      <dgm:t>
        <a:bodyPr/>
        <a:lstStyle/>
        <a:p>
          <a:endParaRPr lang="en-GB"/>
        </a:p>
      </dgm:t>
    </dgm:pt>
    <dgm:pt modelId="{D921B96F-A999-0042-8FF8-66BD35840929}">
      <dgm:prSet custT="1"/>
      <dgm:spPr/>
      <dgm:t>
        <a:bodyPr anchor="ctr"/>
        <a:lstStyle/>
        <a:p>
          <a:pPr>
            <a:buFont typeface="Wingdings" pitchFamily="2" charset="2"/>
            <a:buChar char="ü"/>
          </a:pPr>
          <a:r>
            <a:rPr lang="en-US" sz="1600" b="0" dirty="0"/>
            <a:t>E-Commerce Opportunities</a:t>
          </a:r>
          <a:endParaRPr lang="en-GB" sz="1600" b="0" dirty="0"/>
        </a:p>
      </dgm:t>
    </dgm:pt>
    <dgm:pt modelId="{3D49A148-57E8-914B-BE40-DE84B8051904}" type="parTrans" cxnId="{F8981580-ABB6-5E4E-AE75-5E4383AD3561}">
      <dgm:prSet/>
      <dgm:spPr/>
      <dgm:t>
        <a:bodyPr/>
        <a:lstStyle/>
        <a:p>
          <a:endParaRPr lang="en-GB"/>
        </a:p>
      </dgm:t>
    </dgm:pt>
    <dgm:pt modelId="{2BAE38E5-7B3F-2042-B815-C9B9C81E9D44}" type="sibTrans" cxnId="{F8981580-ABB6-5E4E-AE75-5E4383AD3561}">
      <dgm:prSet/>
      <dgm:spPr/>
      <dgm:t>
        <a:bodyPr/>
        <a:lstStyle/>
        <a:p>
          <a:endParaRPr lang="en-GB"/>
        </a:p>
      </dgm:t>
    </dgm:pt>
    <dgm:pt modelId="{51C50F04-9358-CD48-9084-8437DAFC29AC}">
      <dgm:prSet custT="1"/>
      <dgm:spPr/>
      <dgm:t>
        <a:bodyPr anchor="ctr"/>
        <a:lstStyle/>
        <a:p>
          <a:pPr algn="l">
            <a:buFont typeface="Wingdings" pitchFamily="2" charset="2"/>
            <a:buChar char="ü"/>
          </a:pPr>
          <a:r>
            <a:rPr lang="en-GB" sz="1600" b="0" i="0" dirty="0">
              <a:effectLst/>
              <a:latin typeface="UICTFontTextStyleBody"/>
            </a:rPr>
            <a:t>Established Competitors</a:t>
          </a:r>
          <a:endParaRPr lang="en-GB" sz="1600" dirty="0"/>
        </a:p>
      </dgm:t>
    </dgm:pt>
    <dgm:pt modelId="{5BEB3460-9256-5942-8261-214C22444AF7}" type="parTrans" cxnId="{3195CB28-2EB6-CE41-8181-01413A0A359F}">
      <dgm:prSet/>
      <dgm:spPr/>
      <dgm:t>
        <a:bodyPr/>
        <a:lstStyle/>
        <a:p>
          <a:endParaRPr lang="en-GB"/>
        </a:p>
      </dgm:t>
    </dgm:pt>
    <dgm:pt modelId="{939136AA-B24E-C241-8CD7-F37BADFE61A7}" type="sibTrans" cxnId="{3195CB28-2EB6-CE41-8181-01413A0A359F}">
      <dgm:prSet/>
      <dgm:spPr/>
      <dgm:t>
        <a:bodyPr/>
        <a:lstStyle/>
        <a:p>
          <a:endParaRPr lang="en-GB"/>
        </a:p>
      </dgm:t>
    </dgm:pt>
    <dgm:pt modelId="{8F5A6B64-14ED-6248-B419-4C53E75C6517}">
      <dgm:prSet custT="1"/>
      <dgm:spPr/>
      <dgm:t>
        <a:bodyPr anchor="ctr"/>
        <a:lstStyle/>
        <a:p>
          <a:pPr>
            <a:buFont typeface="Wingdings" pitchFamily="2" charset="2"/>
            <a:buChar char="ü"/>
          </a:pPr>
          <a:r>
            <a:rPr lang="en-US" sz="1600" dirty="0"/>
            <a:t>Enhanced Transportation Efficiency</a:t>
          </a:r>
          <a:endParaRPr lang="en-GB" sz="1600" dirty="0"/>
        </a:p>
      </dgm:t>
    </dgm:pt>
    <dgm:pt modelId="{C49860A5-4F5F-0840-80B9-0504D65B8D24}" type="parTrans" cxnId="{339D9686-82D6-1649-84E7-D177D6C7159F}">
      <dgm:prSet/>
      <dgm:spPr/>
      <dgm:t>
        <a:bodyPr/>
        <a:lstStyle/>
        <a:p>
          <a:endParaRPr lang="en-GB"/>
        </a:p>
      </dgm:t>
    </dgm:pt>
    <dgm:pt modelId="{DFF43221-2F9E-7840-8A3B-16525F940888}" type="sibTrans" cxnId="{339D9686-82D6-1649-84E7-D177D6C7159F}">
      <dgm:prSet/>
      <dgm:spPr/>
      <dgm:t>
        <a:bodyPr/>
        <a:lstStyle/>
        <a:p>
          <a:endParaRPr lang="en-GB"/>
        </a:p>
      </dgm:t>
    </dgm:pt>
    <dgm:pt modelId="{9D08DBAB-4194-E848-AC63-399DFD27983B}">
      <dgm:prSet custT="1"/>
      <dgm:spPr/>
      <dgm:t>
        <a:bodyPr anchor="ctr"/>
        <a:lstStyle/>
        <a:p>
          <a:pPr>
            <a:buFont typeface="Wingdings" pitchFamily="2" charset="2"/>
            <a:buChar char="ü"/>
          </a:pPr>
          <a:r>
            <a:rPr lang="en-US" sz="1600" dirty="0"/>
            <a:t>Cost Savings</a:t>
          </a:r>
          <a:endParaRPr lang="en-GB" sz="1600" dirty="0"/>
        </a:p>
      </dgm:t>
    </dgm:pt>
    <dgm:pt modelId="{5534E6CA-DD18-864E-A942-AFF8AD6FA88C}" type="parTrans" cxnId="{B27D0B86-944A-8943-A1EA-0B01BE24BBB2}">
      <dgm:prSet/>
      <dgm:spPr/>
      <dgm:t>
        <a:bodyPr/>
        <a:lstStyle/>
        <a:p>
          <a:endParaRPr lang="en-GB"/>
        </a:p>
      </dgm:t>
    </dgm:pt>
    <dgm:pt modelId="{AC158920-3458-8C4F-988B-A0598C3E49DB}" type="sibTrans" cxnId="{B27D0B86-944A-8943-A1EA-0B01BE24BBB2}">
      <dgm:prSet/>
      <dgm:spPr/>
      <dgm:t>
        <a:bodyPr/>
        <a:lstStyle/>
        <a:p>
          <a:endParaRPr lang="en-GB"/>
        </a:p>
      </dgm:t>
    </dgm:pt>
    <dgm:pt modelId="{039DFE34-00C8-4443-8751-2A294D7145BC}">
      <dgm:prSet custT="1"/>
      <dgm:spPr/>
      <dgm:t>
        <a:bodyPr anchor="ctr"/>
        <a:lstStyle/>
        <a:p>
          <a:pPr>
            <a:buFont typeface="Wingdings" pitchFamily="2" charset="2"/>
            <a:buChar char="ü"/>
          </a:pPr>
          <a:r>
            <a:rPr lang="en-US" sz="1600" dirty="0"/>
            <a:t>Driver Rating System</a:t>
          </a:r>
          <a:endParaRPr lang="en-GB" sz="1600" dirty="0"/>
        </a:p>
      </dgm:t>
    </dgm:pt>
    <dgm:pt modelId="{DB28D87C-D776-A547-B732-E39331EBFB69}" type="parTrans" cxnId="{40CBC20C-D4C6-2547-83CF-8FEC113AEB86}">
      <dgm:prSet/>
      <dgm:spPr/>
      <dgm:t>
        <a:bodyPr/>
        <a:lstStyle/>
        <a:p>
          <a:endParaRPr lang="en-GB"/>
        </a:p>
      </dgm:t>
    </dgm:pt>
    <dgm:pt modelId="{754C7DB4-797E-8D46-B6C7-DEB2D5F12650}" type="sibTrans" cxnId="{40CBC20C-D4C6-2547-83CF-8FEC113AEB86}">
      <dgm:prSet/>
      <dgm:spPr/>
      <dgm:t>
        <a:bodyPr/>
        <a:lstStyle/>
        <a:p>
          <a:endParaRPr lang="en-GB"/>
        </a:p>
      </dgm:t>
    </dgm:pt>
    <dgm:pt modelId="{29A8F5F5-4C5B-5147-87E2-F706298CBCEE}">
      <dgm:prSet custT="1"/>
      <dgm:spPr/>
      <dgm:t>
        <a:bodyPr anchor="ctr"/>
        <a:lstStyle/>
        <a:p>
          <a:pPr>
            <a:buFont typeface="Wingdings" pitchFamily="2" charset="2"/>
            <a:buChar char="ü"/>
          </a:pPr>
          <a:r>
            <a:rPr lang="en-US" sz="1600" dirty="0"/>
            <a:t>User-Friendly Interface</a:t>
          </a:r>
          <a:endParaRPr lang="en-GB" sz="1600" dirty="0"/>
        </a:p>
      </dgm:t>
    </dgm:pt>
    <dgm:pt modelId="{3AEA2F99-D0B4-EA49-906F-BE2092104E27}" type="parTrans" cxnId="{4A08415A-142C-434D-AF60-C0D992CDD5A8}">
      <dgm:prSet/>
      <dgm:spPr/>
      <dgm:t>
        <a:bodyPr/>
        <a:lstStyle/>
        <a:p>
          <a:endParaRPr lang="en-GB"/>
        </a:p>
      </dgm:t>
    </dgm:pt>
    <dgm:pt modelId="{33F42F80-643B-1340-888D-CB63CBB2C37E}" type="sibTrans" cxnId="{4A08415A-142C-434D-AF60-C0D992CDD5A8}">
      <dgm:prSet/>
      <dgm:spPr/>
      <dgm:t>
        <a:bodyPr/>
        <a:lstStyle/>
        <a:p>
          <a:endParaRPr lang="en-GB"/>
        </a:p>
      </dgm:t>
    </dgm:pt>
    <dgm:pt modelId="{13E938F1-2FC8-2C48-9E21-564749D174C6}">
      <dgm:prSet custT="1"/>
      <dgm:spPr/>
      <dgm:t>
        <a:bodyPr anchor="ctr"/>
        <a:lstStyle/>
        <a:p>
          <a:pPr>
            <a:buFont typeface="Wingdings" pitchFamily="2" charset="2"/>
            <a:buChar char="ü"/>
          </a:pPr>
          <a:r>
            <a:rPr lang="en-US" sz="1600" dirty="0"/>
            <a:t>Advanced Algorithms</a:t>
          </a:r>
          <a:endParaRPr lang="en-GB" sz="1600" dirty="0"/>
        </a:p>
      </dgm:t>
    </dgm:pt>
    <dgm:pt modelId="{BE07620E-5D7B-E446-8D27-C515EE846000}" type="parTrans" cxnId="{D1D5EC3F-237A-6442-A9E6-334393F0ECD2}">
      <dgm:prSet/>
      <dgm:spPr/>
      <dgm:t>
        <a:bodyPr/>
        <a:lstStyle/>
        <a:p>
          <a:endParaRPr lang="en-GB"/>
        </a:p>
      </dgm:t>
    </dgm:pt>
    <dgm:pt modelId="{F186E100-6F63-2F44-8E30-25E19E46020B}" type="sibTrans" cxnId="{D1D5EC3F-237A-6442-A9E6-334393F0ECD2}">
      <dgm:prSet/>
      <dgm:spPr/>
      <dgm:t>
        <a:bodyPr/>
        <a:lstStyle/>
        <a:p>
          <a:endParaRPr lang="en-GB"/>
        </a:p>
      </dgm:t>
    </dgm:pt>
    <dgm:pt modelId="{4035FCE1-3FC8-B140-8893-5D8717A36FCD}">
      <dgm:prSet custT="1"/>
      <dgm:spPr/>
      <dgm:t>
        <a:bodyPr anchor="ctr"/>
        <a:lstStyle/>
        <a:p>
          <a:pPr>
            <a:buFont typeface="Wingdings" pitchFamily="2" charset="2"/>
            <a:buChar char="ü"/>
          </a:pPr>
          <a:r>
            <a:rPr lang="en-US" sz="1600" dirty="0"/>
            <a:t>Streamlined Freight Management</a:t>
          </a:r>
          <a:endParaRPr lang="en-GB" sz="1600" dirty="0"/>
        </a:p>
      </dgm:t>
    </dgm:pt>
    <dgm:pt modelId="{4F09BDC0-1293-0C49-8C7F-C09A0E556993}" type="parTrans" cxnId="{1CD9935A-F228-0949-A956-60E3FCBD2676}">
      <dgm:prSet/>
      <dgm:spPr/>
      <dgm:t>
        <a:bodyPr/>
        <a:lstStyle/>
        <a:p>
          <a:endParaRPr lang="en-GB"/>
        </a:p>
      </dgm:t>
    </dgm:pt>
    <dgm:pt modelId="{64B0F68B-143F-0349-B494-2F21454311B7}" type="sibTrans" cxnId="{1CD9935A-F228-0949-A956-60E3FCBD2676}">
      <dgm:prSet/>
      <dgm:spPr/>
      <dgm:t>
        <a:bodyPr/>
        <a:lstStyle/>
        <a:p>
          <a:endParaRPr lang="en-GB"/>
        </a:p>
      </dgm:t>
    </dgm:pt>
    <dgm:pt modelId="{20C18B31-73B9-5E47-B8D4-D43CB7290559}">
      <dgm:prSet custT="1"/>
      <dgm:spPr/>
      <dgm:t>
        <a:bodyPr anchor="ctr"/>
        <a:lstStyle/>
        <a:p>
          <a:pPr>
            <a:buFont typeface="Wingdings" pitchFamily="2" charset="2"/>
            <a:buChar char="ü"/>
          </a:pPr>
          <a:r>
            <a:rPr lang="en-US" sz="1600" dirty="0"/>
            <a:t>Market Disruption Potential</a:t>
          </a:r>
        </a:p>
      </dgm:t>
    </dgm:pt>
    <dgm:pt modelId="{45D53ADD-135D-0847-A122-A8DBD9EAD078}" type="parTrans" cxnId="{7CBAF98A-AA62-3B42-803E-A03771A2577C}">
      <dgm:prSet/>
      <dgm:spPr/>
      <dgm:t>
        <a:bodyPr/>
        <a:lstStyle/>
        <a:p>
          <a:endParaRPr lang="en-GB"/>
        </a:p>
      </dgm:t>
    </dgm:pt>
    <dgm:pt modelId="{7D917B00-B7B0-7C44-9898-7FFD6A491E4C}" type="sibTrans" cxnId="{7CBAF98A-AA62-3B42-803E-A03771A2577C}">
      <dgm:prSet/>
      <dgm:spPr/>
      <dgm:t>
        <a:bodyPr/>
        <a:lstStyle/>
        <a:p>
          <a:endParaRPr lang="en-GB"/>
        </a:p>
      </dgm:t>
    </dgm:pt>
    <dgm:pt modelId="{0F52BC52-465A-7D4C-98B5-E76978E0C065}">
      <dgm:prSet custT="1"/>
      <dgm:spPr/>
      <dgm:t>
        <a:bodyPr anchor="ctr"/>
        <a:lstStyle/>
        <a:p>
          <a:pPr algn="l">
            <a:buFont typeface="Wingdings" pitchFamily="2" charset="2"/>
            <a:buChar char="ü"/>
          </a:pPr>
          <a:r>
            <a:rPr lang="en-US" sz="1600" dirty="0"/>
            <a:t>Challenge for New Entrants</a:t>
          </a:r>
          <a:endParaRPr lang="en-GB" sz="1600" dirty="0"/>
        </a:p>
      </dgm:t>
    </dgm:pt>
    <dgm:pt modelId="{0BCE063E-EA53-5947-9576-39F649930929}" type="parTrans" cxnId="{1BC794B2-395E-B748-BA0C-4C192A45BA66}">
      <dgm:prSet/>
      <dgm:spPr/>
      <dgm:t>
        <a:bodyPr/>
        <a:lstStyle/>
        <a:p>
          <a:endParaRPr lang="en-GB"/>
        </a:p>
      </dgm:t>
    </dgm:pt>
    <dgm:pt modelId="{27F705AC-6AF7-3448-B4B6-5F39FFFC0659}" type="sibTrans" cxnId="{1BC794B2-395E-B748-BA0C-4C192A45BA66}">
      <dgm:prSet/>
      <dgm:spPr/>
      <dgm:t>
        <a:bodyPr/>
        <a:lstStyle/>
        <a:p>
          <a:endParaRPr lang="en-GB"/>
        </a:p>
      </dgm:t>
    </dgm:pt>
    <dgm:pt modelId="{1BD9273A-6EE1-9041-9C05-9BAC91D69EC5}">
      <dgm:prSet custT="1"/>
      <dgm:spPr/>
      <dgm:t>
        <a:bodyPr anchor="ctr"/>
        <a:lstStyle/>
        <a:p>
          <a:pPr algn="l">
            <a:buFont typeface="Wingdings" pitchFamily="2" charset="2"/>
            <a:buChar char="ü"/>
          </a:pPr>
          <a:r>
            <a:rPr lang="en-US" sz="1600" dirty="0"/>
            <a:t>Competitive Freight Industry</a:t>
          </a:r>
          <a:endParaRPr lang="en-GB" sz="1600" dirty="0"/>
        </a:p>
      </dgm:t>
    </dgm:pt>
    <dgm:pt modelId="{76270318-EF1A-CC41-AE0E-AF44D7A27929}" type="parTrans" cxnId="{4AC710CD-C8D0-C047-ACB5-26D348DCC752}">
      <dgm:prSet/>
      <dgm:spPr/>
      <dgm:t>
        <a:bodyPr/>
        <a:lstStyle/>
        <a:p>
          <a:endParaRPr lang="en-GB"/>
        </a:p>
      </dgm:t>
    </dgm:pt>
    <dgm:pt modelId="{3A0A2D64-0863-444D-A9F1-158B426BD41D}" type="sibTrans" cxnId="{4AC710CD-C8D0-C047-ACB5-26D348DCC752}">
      <dgm:prSet/>
      <dgm:spPr/>
      <dgm:t>
        <a:bodyPr/>
        <a:lstStyle/>
        <a:p>
          <a:endParaRPr lang="en-GB"/>
        </a:p>
      </dgm:t>
    </dgm:pt>
    <dgm:pt modelId="{D122702D-860C-FE45-94FC-C6F0E495F47A}">
      <dgm:prSet custT="1"/>
      <dgm:spPr/>
      <dgm:t>
        <a:bodyPr anchor="ctr"/>
        <a:lstStyle/>
        <a:p>
          <a:pPr algn="l">
            <a:buFont typeface="Wingdings" pitchFamily="2" charset="2"/>
            <a:buChar char="ü"/>
          </a:pPr>
          <a:r>
            <a:rPr lang="en-US" sz="1600" dirty="0"/>
            <a:t>Geographic Expansion</a:t>
          </a:r>
          <a:endParaRPr lang="en-GB" sz="1600" dirty="0"/>
        </a:p>
      </dgm:t>
    </dgm:pt>
    <dgm:pt modelId="{BDCFA541-4C64-C74B-B7DB-6862326C47E1}" type="parTrans" cxnId="{F8D5A93A-0C2A-4949-9849-032DC60547F7}">
      <dgm:prSet/>
      <dgm:spPr/>
      <dgm:t>
        <a:bodyPr/>
        <a:lstStyle/>
        <a:p>
          <a:endParaRPr lang="en-GB"/>
        </a:p>
      </dgm:t>
    </dgm:pt>
    <dgm:pt modelId="{683C26FB-6DDB-C541-A123-0D9D56E785FD}" type="sibTrans" cxnId="{F8D5A93A-0C2A-4949-9849-032DC60547F7}">
      <dgm:prSet/>
      <dgm:spPr/>
      <dgm:t>
        <a:bodyPr/>
        <a:lstStyle/>
        <a:p>
          <a:endParaRPr lang="en-GB"/>
        </a:p>
      </dgm:t>
    </dgm:pt>
    <dgm:pt modelId="{19BDB160-BEDD-E447-AFCF-F605A0F903D0}">
      <dgm:prSet custT="1"/>
      <dgm:spPr/>
      <dgm:t>
        <a:bodyPr anchor="ctr"/>
        <a:lstStyle/>
        <a:p>
          <a:pPr algn="l">
            <a:buFont typeface="Wingdings" pitchFamily="2" charset="2"/>
            <a:buChar char="ü"/>
          </a:pPr>
          <a:r>
            <a:rPr lang="en-US" sz="1600" dirty="0"/>
            <a:t>Technology Reliance Risks</a:t>
          </a:r>
        </a:p>
      </dgm:t>
    </dgm:pt>
    <dgm:pt modelId="{FC2D6A93-88DC-4247-A26F-A91F2E55E14C}" type="parTrans" cxnId="{D273B59F-318D-3348-B98C-6ED9D13C2D20}">
      <dgm:prSet/>
      <dgm:spPr/>
      <dgm:t>
        <a:bodyPr/>
        <a:lstStyle/>
        <a:p>
          <a:endParaRPr lang="en-GB"/>
        </a:p>
      </dgm:t>
    </dgm:pt>
    <dgm:pt modelId="{9AF32B9F-51D7-614B-9574-D1E006AF4812}" type="sibTrans" cxnId="{D273B59F-318D-3348-B98C-6ED9D13C2D20}">
      <dgm:prSet/>
      <dgm:spPr/>
      <dgm:t>
        <a:bodyPr/>
        <a:lstStyle/>
        <a:p>
          <a:endParaRPr lang="en-GB"/>
        </a:p>
      </dgm:t>
    </dgm:pt>
    <dgm:pt modelId="{32AF9929-AE94-3944-9F30-A1A65A7903DD}">
      <dgm:prSet custT="1"/>
      <dgm:spPr/>
      <dgm:t>
        <a:bodyPr anchor="ctr"/>
        <a:lstStyle/>
        <a:p>
          <a:pPr>
            <a:buFont typeface="Wingdings" pitchFamily="2" charset="2"/>
            <a:buChar char="ü"/>
          </a:pPr>
          <a:r>
            <a:rPr lang="en-US" sz="1600" b="0" dirty="0"/>
            <a:t>Industry Growth</a:t>
          </a:r>
          <a:endParaRPr lang="en-GB" sz="1600" b="0" dirty="0"/>
        </a:p>
      </dgm:t>
    </dgm:pt>
    <dgm:pt modelId="{78FBE0E8-3DFD-B749-A822-F0F77CF22FAA}" type="parTrans" cxnId="{55967DB0-A2D6-C946-B325-DAB7FCA9B0DD}">
      <dgm:prSet/>
      <dgm:spPr/>
      <dgm:t>
        <a:bodyPr/>
        <a:lstStyle/>
        <a:p>
          <a:endParaRPr lang="en-GB"/>
        </a:p>
      </dgm:t>
    </dgm:pt>
    <dgm:pt modelId="{6975A2CE-CD9B-634C-BD20-0974A1BBA384}" type="sibTrans" cxnId="{55967DB0-A2D6-C946-B325-DAB7FCA9B0DD}">
      <dgm:prSet/>
      <dgm:spPr/>
      <dgm:t>
        <a:bodyPr/>
        <a:lstStyle/>
        <a:p>
          <a:endParaRPr lang="en-GB"/>
        </a:p>
      </dgm:t>
    </dgm:pt>
    <dgm:pt modelId="{A5EA0D18-846C-C04C-8663-8AC00251D395}">
      <dgm:prSet custT="1"/>
      <dgm:spPr/>
      <dgm:t>
        <a:bodyPr anchor="ctr"/>
        <a:lstStyle/>
        <a:p>
          <a:pPr>
            <a:buFont typeface="Wingdings" pitchFamily="2" charset="2"/>
            <a:buChar char="ü"/>
          </a:pPr>
          <a:r>
            <a:rPr lang="en-US" sz="1600" b="0" dirty="0"/>
            <a:t>Rising Demand</a:t>
          </a:r>
          <a:endParaRPr lang="en-GB" sz="1600" b="0" dirty="0"/>
        </a:p>
      </dgm:t>
    </dgm:pt>
    <dgm:pt modelId="{3FCC9257-7C6B-9E4E-95D7-086E2210569E}" type="parTrans" cxnId="{D3619929-C9D9-DF4A-86C1-006C7E667369}">
      <dgm:prSet/>
      <dgm:spPr/>
      <dgm:t>
        <a:bodyPr/>
        <a:lstStyle/>
        <a:p>
          <a:endParaRPr lang="en-GB"/>
        </a:p>
      </dgm:t>
    </dgm:pt>
    <dgm:pt modelId="{698CF652-BE39-2E4C-AEC6-F25C6FF92358}" type="sibTrans" cxnId="{D3619929-C9D9-DF4A-86C1-006C7E667369}">
      <dgm:prSet/>
      <dgm:spPr/>
      <dgm:t>
        <a:bodyPr/>
        <a:lstStyle/>
        <a:p>
          <a:endParaRPr lang="en-GB"/>
        </a:p>
      </dgm:t>
    </dgm:pt>
    <dgm:pt modelId="{0B503525-D656-244F-974D-A9DDDAA1267F}">
      <dgm:prSet custT="1"/>
      <dgm:spPr/>
      <dgm:t>
        <a:bodyPr anchor="ctr"/>
        <a:lstStyle/>
        <a:p>
          <a:pPr>
            <a:buFont typeface="Wingdings" pitchFamily="2" charset="2"/>
            <a:buChar char="ü"/>
          </a:pPr>
          <a:r>
            <a:rPr lang="en-US" sz="1600" b="0" dirty="0" err="1"/>
            <a:t>Digitalisation</a:t>
          </a:r>
          <a:r>
            <a:rPr lang="en-US" sz="1600" b="0" dirty="0"/>
            <a:t> Benefits</a:t>
          </a:r>
          <a:endParaRPr lang="en-GB" sz="1600" b="0" dirty="0"/>
        </a:p>
      </dgm:t>
    </dgm:pt>
    <dgm:pt modelId="{96343AD7-8660-5D4A-9AF4-06AB9843D187}" type="parTrans" cxnId="{1256BEAF-8A35-C241-9B24-B255B837CD77}">
      <dgm:prSet/>
      <dgm:spPr/>
      <dgm:t>
        <a:bodyPr/>
        <a:lstStyle/>
        <a:p>
          <a:endParaRPr lang="en-GB"/>
        </a:p>
      </dgm:t>
    </dgm:pt>
    <dgm:pt modelId="{0BD0C6FD-6694-4F41-B99D-696F8E167532}" type="sibTrans" cxnId="{1256BEAF-8A35-C241-9B24-B255B837CD77}">
      <dgm:prSet/>
      <dgm:spPr/>
      <dgm:t>
        <a:bodyPr/>
        <a:lstStyle/>
        <a:p>
          <a:endParaRPr lang="en-GB"/>
        </a:p>
      </dgm:t>
    </dgm:pt>
    <dgm:pt modelId="{A119F829-4653-A84E-B792-F2997FAE8A29}">
      <dgm:prSet custT="1"/>
      <dgm:spPr/>
      <dgm:t>
        <a:bodyPr anchor="ctr"/>
        <a:lstStyle/>
        <a:p>
          <a:pPr>
            <a:buFont typeface="Wingdings" pitchFamily="2" charset="2"/>
            <a:buChar char="ü"/>
          </a:pPr>
          <a:r>
            <a:rPr lang="en-US" sz="1600" b="0" dirty="0"/>
            <a:t>Technological Adoption</a:t>
          </a:r>
          <a:endParaRPr lang="en-GB" sz="1600" b="0" dirty="0"/>
        </a:p>
      </dgm:t>
    </dgm:pt>
    <dgm:pt modelId="{7DEB0BD2-B974-C346-B59A-BA3D81CCE5A4}" type="parTrans" cxnId="{64676090-6720-4043-A862-53A69D8064E5}">
      <dgm:prSet/>
      <dgm:spPr/>
      <dgm:t>
        <a:bodyPr/>
        <a:lstStyle/>
        <a:p>
          <a:endParaRPr lang="en-GB"/>
        </a:p>
      </dgm:t>
    </dgm:pt>
    <dgm:pt modelId="{7647DE6C-0826-D442-9B12-29C6904C1713}" type="sibTrans" cxnId="{64676090-6720-4043-A862-53A69D8064E5}">
      <dgm:prSet/>
      <dgm:spPr/>
      <dgm:t>
        <a:bodyPr/>
        <a:lstStyle/>
        <a:p>
          <a:endParaRPr lang="en-GB"/>
        </a:p>
      </dgm:t>
    </dgm:pt>
    <dgm:pt modelId="{6FCB4F2E-A78A-6E40-9A3F-B3607957B91D}">
      <dgm:prSet custT="1"/>
      <dgm:spPr/>
      <dgm:t>
        <a:bodyPr anchor="ctr"/>
        <a:lstStyle/>
        <a:p>
          <a:pPr>
            <a:buFont typeface="Wingdings" pitchFamily="2" charset="2"/>
            <a:buChar char="ü"/>
          </a:pPr>
          <a:r>
            <a:rPr lang="en-US" sz="1600" b="0" dirty="0"/>
            <a:t>Expanded Services</a:t>
          </a:r>
          <a:endParaRPr lang="en-GB" sz="1600" b="0" dirty="0"/>
        </a:p>
      </dgm:t>
    </dgm:pt>
    <dgm:pt modelId="{33041EF9-113D-094A-9670-1FD976FE98F9}" type="parTrans" cxnId="{B897EFD5-5AAC-D94E-8CC3-207B2B085271}">
      <dgm:prSet/>
      <dgm:spPr/>
      <dgm:t>
        <a:bodyPr/>
        <a:lstStyle/>
        <a:p>
          <a:endParaRPr lang="en-GB"/>
        </a:p>
      </dgm:t>
    </dgm:pt>
    <dgm:pt modelId="{E7804037-57B8-3D4B-A0E3-F105E01D4017}" type="sibTrans" cxnId="{B897EFD5-5AAC-D94E-8CC3-207B2B085271}">
      <dgm:prSet/>
      <dgm:spPr/>
      <dgm:t>
        <a:bodyPr/>
        <a:lstStyle/>
        <a:p>
          <a:endParaRPr lang="en-GB"/>
        </a:p>
      </dgm:t>
    </dgm:pt>
    <dgm:pt modelId="{DD44F48C-1BC2-6D48-B088-E384AB68AC7C}">
      <dgm:prSet custT="1"/>
      <dgm:spPr/>
      <dgm:t>
        <a:bodyPr anchor="ctr"/>
        <a:lstStyle/>
        <a:p>
          <a:pPr>
            <a:buFont typeface="Wingdings" pitchFamily="2" charset="2"/>
            <a:buChar char="ü"/>
          </a:pPr>
          <a:r>
            <a:rPr lang="en-US" sz="1600" b="0" dirty="0"/>
            <a:t>Emerging Technologies</a:t>
          </a:r>
          <a:endParaRPr lang="en-GB" sz="1600" b="0" dirty="0"/>
        </a:p>
      </dgm:t>
    </dgm:pt>
    <dgm:pt modelId="{2E37132C-D5F3-6C4A-92F8-339A5D24F356}" type="parTrans" cxnId="{CF148BC1-A12B-A846-919D-FE81B7E10C62}">
      <dgm:prSet/>
      <dgm:spPr/>
      <dgm:t>
        <a:bodyPr/>
        <a:lstStyle/>
        <a:p>
          <a:endParaRPr lang="en-GB"/>
        </a:p>
      </dgm:t>
    </dgm:pt>
    <dgm:pt modelId="{6D88C361-A046-5343-AD14-1696B9525995}" type="sibTrans" cxnId="{CF148BC1-A12B-A846-919D-FE81B7E10C62}">
      <dgm:prSet/>
      <dgm:spPr/>
      <dgm:t>
        <a:bodyPr/>
        <a:lstStyle/>
        <a:p>
          <a:endParaRPr lang="en-GB"/>
        </a:p>
      </dgm:t>
    </dgm:pt>
    <dgm:pt modelId="{F42DE062-E2D6-0B4D-BC3B-663200164F04}">
      <dgm:prSet custT="1"/>
      <dgm:spPr/>
      <dgm:t>
        <a:bodyPr anchor="ctr"/>
        <a:lstStyle/>
        <a:p>
          <a:pPr>
            <a:buFont typeface="Wingdings" pitchFamily="2" charset="2"/>
            <a:buChar char="ü"/>
          </a:pPr>
          <a:r>
            <a:rPr lang="en-US" sz="1600" b="0" dirty="0"/>
            <a:t>Strategic Partnerships</a:t>
          </a:r>
        </a:p>
      </dgm:t>
    </dgm:pt>
    <dgm:pt modelId="{C8AD2A5A-3F36-5642-971A-0AB7615FE3A0}" type="parTrans" cxnId="{8084B3EE-7EDE-3E47-B42D-FCDDA4FAA496}">
      <dgm:prSet/>
      <dgm:spPr/>
      <dgm:t>
        <a:bodyPr/>
        <a:lstStyle/>
        <a:p>
          <a:endParaRPr lang="en-GB"/>
        </a:p>
      </dgm:t>
    </dgm:pt>
    <dgm:pt modelId="{2DC0307F-87F8-A847-AF71-DBF9A46EF8E3}" type="sibTrans" cxnId="{8084B3EE-7EDE-3E47-B42D-FCDDA4FAA496}">
      <dgm:prSet/>
      <dgm:spPr/>
      <dgm:t>
        <a:bodyPr/>
        <a:lstStyle/>
        <a:p>
          <a:endParaRPr lang="en-GB"/>
        </a:p>
      </dgm:t>
    </dgm:pt>
    <dgm:pt modelId="{9BB37EE8-534C-0D41-9759-FC519AB239F6}">
      <dgm:prSet custT="1"/>
      <dgm:spPr/>
      <dgm:t>
        <a:bodyPr anchor="ctr"/>
        <a:lstStyle/>
        <a:p>
          <a:pPr algn="l">
            <a:buFont typeface="Wingdings" pitchFamily="2" charset="2"/>
            <a:buChar char="ü"/>
          </a:pPr>
          <a:r>
            <a:rPr lang="en-GB" sz="1600" b="0" i="0" dirty="0">
              <a:effectLst/>
              <a:latin typeface="UICTFontTextStyleBody"/>
            </a:rPr>
            <a:t>New Entrants</a:t>
          </a:r>
          <a:endParaRPr lang="en-GB" sz="1600" b="0" i="0" dirty="0">
            <a:effectLst/>
            <a:latin typeface=".AppleSystemUIFont"/>
          </a:endParaRPr>
        </a:p>
      </dgm:t>
    </dgm:pt>
    <dgm:pt modelId="{D858B81E-D555-7648-89DD-EB6999E6EEC1}" type="parTrans" cxnId="{8F1C906A-AB98-DD43-9BDE-DF4A1323ACD2}">
      <dgm:prSet/>
      <dgm:spPr/>
      <dgm:t>
        <a:bodyPr/>
        <a:lstStyle/>
        <a:p>
          <a:endParaRPr lang="en-GB"/>
        </a:p>
      </dgm:t>
    </dgm:pt>
    <dgm:pt modelId="{97F63009-8EE3-104E-B391-BE1759D25915}" type="sibTrans" cxnId="{8F1C906A-AB98-DD43-9BDE-DF4A1323ACD2}">
      <dgm:prSet/>
      <dgm:spPr/>
      <dgm:t>
        <a:bodyPr/>
        <a:lstStyle/>
        <a:p>
          <a:endParaRPr lang="en-GB"/>
        </a:p>
      </dgm:t>
    </dgm:pt>
    <dgm:pt modelId="{1CC9EA8A-0F13-E646-A1C4-644D20418A3B}">
      <dgm:prSet custT="1"/>
      <dgm:spPr/>
      <dgm:t>
        <a:bodyPr anchor="ctr"/>
        <a:lstStyle/>
        <a:p>
          <a:pPr algn="l">
            <a:buFont typeface="Wingdings" pitchFamily="2" charset="2"/>
            <a:buChar char="ü"/>
          </a:pPr>
          <a:r>
            <a:rPr lang="en-GB" sz="1600" b="0" i="0" dirty="0">
              <a:effectLst/>
              <a:latin typeface="UICTFontTextStyleBody"/>
            </a:rPr>
            <a:t>Regulatory Changes</a:t>
          </a:r>
          <a:endParaRPr lang="en-GB" sz="1600" b="0" i="0" dirty="0">
            <a:effectLst/>
            <a:latin typeface=".AppleSystemUIFont"/>
          </a:endParaRPr>
        </a:p>
      </dgm:t>
    </dgm:pt>
    <dgm:pt modelId="{5865DA02-3549-EE49-931A-0610E9ADA065}" type="parTrans" cxnId="{29C839EF-FCE6-5346-A176-2E0B976720D0}">
      <dgm:prSet/>
      <dgm:spPr/>
      <dgm:t>
        <a:bodyPr/>
        <a:lstStyle/>
        <a:p>
          <a:endParaRPr lang="en-GB"/>
        </a:p>
      </dgm:t>
    </dgm:pt>
    <dgm:pt modelId="{1F8B108B-1FFE-8748-A27A-299F90AF0E71}" type="sibTrans" cxnId="{29C839EF-FCE6-5346-A176-2E0B976720D0}">
      <dgm:prSet/>
      <dgm:spPr/>
      <dgm:t>
        <a:bodyPr/>
        <a:lstStyle/>
        <a:p>
          <a:endParaRPr lang="en-GB"/>
        </a:p>
      </dgm:t>
    </dgm:pt>
    <dgm:pt modelId="{A2614FEC-0D9E-3949-BA07-BD651CB5E854}">
      <dgm:prSet custT="1"/>
      <dgm:spPr/>
      <dgm:t>
        <a:bodyPr anchor="ctr"/>
        <a:lstStyle/>
        <a:p>
          <a:pPr algn="l">
            <a:buFont typeface="Wingdings" pitchFamily="2" charset="2"/>
            <a:buChar char="ü"/>
          </a:pPr>
          <a:r>
            <a:rPr lang="en-GB" sz="1600" b="0" i="0" dirty="0">
              <a:effectLst/>
              <a:latin typeface="UICTFontTextStyleBody"/>
            </a:rPr>
            <a:t>Economic Factors</a:t>
          </a:r>
          <a:endParaRPr lang="en-GB" sz="1600" b="0" i="0" dirty="0">
            <a:effectLst/>
            <a:latin typeface=".AppleSystemUIFont"/>
          </a:endParaRPr>
        </a:p>
      </dgm:t>
    </dgm:pt>
    <dgm:pt modelId="{3182C138-613A-F74F-8F54-A04D1939C887}" type="parTrans" cxnId="{05E08048-51EB-704A-8EDF-756FCF2B5E80}">
      <dgm:prSet/>
      <dgm:spPr/>
      <dgm:t>
        <a:bodyPr/>
        <a:lstStyle/>
        <a:p>
          <a:endParaRPr lang="en-GB"/>
        </a:p>
      </dgm:t>
    </dgm:pt>
    <dgm:pt modelId="{DC34F07C-0296-4C46-97A4-D31B4413E2A8}" type="sibTrans" cxnId="{05E08048-51EB-704A-8EDF-756FCF2B5E80}">
      <dgm:prSet/>
      <dgm:spPr/>
      <dgm:t>
        <a:bodyPr/>
        <a:lstStyle/>
        <a:p>
          <a:endParaRPr lang="en-GB"/>
        </a:p>
      </dgm:t>
    </dgm:pt>
    <dgm:pt modelId="{79403DF9-C0D2-6D44-ADC1-D36B37752F5D}">
      <dgm:prSet custT="1"/>
      <dgm:spPr/>
      <dgm:t>
        <a:bodyPr anchor="ctr"/>
        <a:lstStyle/>
        <a:p>
          <a:pPr algn="l">
            <a:buFont typeface="Wingdings" pitchFamily="2" charset="2"/>
            <a:buChar char="ü"/>
          </a:pPr>
          <a:r>
            <a:rPr lang="en-GB" sz="1600" b="0" i="0" dirty="0">
              <a:effectLst/>
              <a:latin typeface="UICTFontTextStyleBody"/>
            </a:rPr>
            <a:t>Cybersecurity Concerns</a:t>
          </a:r>
          <a:endParaRPr lang="en-GB" sz="1600" b="0" i="0" dirty="0">
            <a:effectLst/>
            <a:latin typeface=".AppleSystemUIFont"/>
          </a:endParaRPr>
        </a:p>
      </dgm:t>
    </dgm:pt>
    <dgm:pt modelId="{12490229-51E5-674E-AD39-8B2A5CA0A151}" type="parTrans" cxnId="{6947EBD9-D245-F541-8925-471AFCE6A742}">
      <dgm:prSet/>
      <dgm:spPr/>
      <dgm:t>
        <a:bodyPr/>
        <a:lstStyle/>
        <a:p>
          <a:endParaRPr lang="en-GB"/>
        </a:p>
      </dgm:t>
    </dgm:pt>
    <dgm:pt modelId="{54B909CF-9E51-4148-AB5D-44993353EFA6}" type="sibTrans" cxnId="{6947EBD9-D245-F541-8925-471AFCE6A742}">
      <dgm:prSet/>
      <dgm:spPr/>
      <dgm:t>
        <a:bodyPr/>
        <a:lstStyle/>
        <a:p>
          <a:endParaRPr lang="en-GB"/>
        </a:p>
      </dgm:t>
    </dgm:pt>
    <dgm:pt modelId="{37C59C9F-2A3E-C64A-A016-C0339074D722}">
      <dgm:prSet custT="1"/>
      <dgm:spPr/>
      <dgm:t>
        <a:bodyPr anchor="ctr"/>
        <a:lstStyle/>
        <a:p>
          <a:pPr algn="l">
            <a:buFont typeface="Wingdings" pitchFamily="2" charset="2"/>
            <a:buChar char="ü"/>
          </a:pPr>
          <a:r>
            <a:rPr lang="en-GB" sz="1600" b="0" i="0" dirty="0">
              <a:effectLst/>
              <a:latin typeface="UICTFontTextStyleBody"/>
            </a:rPr>
            <a:t>Need for Vigilance</a:t>
          </a:r>
          <a:endParaRPr lang="en-GB" sz="1600" dirty="0">
            <a:effectLst/>
            <a:latin typeface=".AppleSystemUIFont"/>
          </a:endParaRPr>
        </a:p>
      </dgm:t>
    </dgm:pt>
    <dgm:pt modelId="{C77B8018-D89F-3D40-8FDA-A6208DEAD6AF}" type="parTrans" cxnId="{8C249153-B318-CF45-9BAE-21E280B96F6E}">
      <dgm:prSet/>
      <dgm:spPr/>
      <dgm:t>
        <a:bodyPr/>
        <a:lstStyle/>
        <a:p>
          <a:endParaRPr lang="en-GB"/>
        </a:p>
      </dgm:t>
    </dgm:pt>
    <dgm:pt modelId="{18471D74-3D68-0E4B-8991-C7FD2BE16529}" type="sibTrans" cxnId="{8C249153-B318-CF45-9BAE-21E280B96F6E}">
      <dgm:prSet/>
      <dgm:spPr/>
      <dgm:t>
        <a:bodyPr/>
        <a:lstStyle/>
        <a:p>
          <a:endParaRPr lang="en-GB"/>
        </a:p>
      </dgm:t>
    </dgm:pt>
    <dgm:pt modelId="{93002384-F7B8-B24B-B84A-BEDF80AF8AAA}" type="pres">
      <dgm:prSet presAssocID="{09FF2EFA-AF82-0A43-8856-F62F688030D9}" presName="matrix" presStyleCnt="0">
        <dgm:presLayoutVars>
          <dgm:chMax val="1"/>
          <dgm:dir/>
          <dgm:resizeHandles val="exact"/>
        </dgm:presLayoutVars>
      </dgm:prSet>
      <dgm:spPr/>
    </dgm:pt>
    <dgm:pt modelId="{D8882FCA-5B10-8149-8877-62BC8F07F990}" type="pres">
      <dgm:prSet presAssocID="{09FF2EFA-AF82-0A43-8856-F62F688030D9}" presName="diamond" presStyleLbl="bgShp" presStyleIdx="0" presStyleCnt="1" custLinFactNeighborX="-43" custLinFactNeighborY="-994"/>
      <dgm:spPr/>
    </dgm:pt>
    <dgm:pt modelId="{947DFBAA-ABC0-0743-9CA0-19D7F055E295}" type="pres">
      <dgm:prSet presAssocID="{09FF2EFA-AF82-0A43-8856-F62F688030D9}" presName="quad1" presStyleLbl="node1" presStyleIdx="0" presStyleCnt="4" custScaleX="214829" custScaleY="118433" custLinFactNeighborX="-85140" custLinFactNeighborY="-18035">
        <dgm:presLayoutVars>
          <dgm:chMax val="0"/>
          <dgm:chPref val="0"/>
          <dgm:bulletEnabled val="1"/>
        </dgm:presLayoutVars>
      </dgm:prSet>
      <dgm:spPr/>
    </dgm:pt>
    <dgm:pt modelId="{DCC872C2-C411-074E-B1AA-3ABA8BCABD1B}" type="pres">
      <dgm:prSet presAssocID="{09FF2EFA-AF82-0A43-8856-F62F688030D9}" presName="quad2" presStyleLbl="node1" presStyleIdx="1" presStyleCnt="4" custScaleX="214458" custScaleY="118433" custLinFactNeighborX="84636" custLinFactNeighborY="-16136">
        <dgm:presLayoutVars>
          <dgm:chMax val="0"/>
          <dgm:chPref val="0"/>
          <dgm:bulletEnabled val="1"/>
        </dgm:presLayoutVars>
      </dgm:prSet>
      <dgm:spPr/>
    </dgm:pt>
    <dgm:pt modelId="{EC2E1BBA-BEAD-514F-811E-420BCAB0F336}" type="pres">
      <dgm:prSet presAssocID="{09FF2EFA-AF82-0A43-8856-F62F688030D9}" presName="quad3" presStyleLbl="node1" presStyleIdx="2" presStyleCnt="4" custScaleX="214899" custScaleY="119592" custLinFactNeighborX="-84308" custLinFactNeighborY="11693">
        <dgm:presLayoutVars>
          <dgm:chMax val="0"/>
          <dgm:chPref val="0"/>
          <dgm:bulletEnabled val="1"/>
        </dgm:presLayoutVars>
      </dgm:prSet>
      <dgm:spPr/>
    </dgm:pt>
    <dgm:pt modelId="{55C66796-91B9-6849-80E5-895AF9451E6D}" type="pres">
      <dgm:prSet presAssocID="{09FF2EFA-AF82-0A43-8856-F62F688030D9}" presName="quad4" presStyleLbl="node1" presStyleIdx="3" presStyleCnt="4" custScaleX="212228" custScaleY="118184" custLinFactNeighborX="78953" custLinFactNeighborY="10989">
        <dgm:presLayoutVars>
          <dgm:chMax val="0"/>
          <dgm:chPref val="0"/>
          <dgm:bulletEnabled val="1"/>
        </dgm:presLayoutVars>
      </dgm:prSet>
      <dgm:spPr/>
    </dgm:pt>
  </dgm:ptLst>
  <dgm:cxnLst>
    <dgm:cxn modelId="{0B07D400-0A7D-F747-819F-66637D553BBA}" type="presOf" srcId="{1BD9273A-6EE1-9041-9C05-9BAC91D69EC5}" destId="{DCC872C2-C411-074E-B1AA-3ABA8BCABD1B}" srcOrd="0" destOrd="3" presId="urn:microsoft.com/office/officeart/2005/8/layout/matrix3"/>
    <dgm:cxn modelId="{BB47CC01-F37D-B94A-8274-9532AD07BFB7}" type="presOf" srcId="{19BDB160-BEDD-E447-AFCF-F605A0F903D0}" destId="{DCC872C2-C411-074E-B1AA-3ABA8BCABD1B}" srcOrd="0" destOrd="5" presId="urn:microsoft.com/office/officeart/2005/8/layout/matrix3"/>
    <dgm:cxn modelId="{6B2FC806-22BC-074F-90ED-8411AE8782E5}" srcId="{B5B84DF9-80C6-D64E-A7CC-0575A101955C}" destId="{6E1EEA24-2E2C-0E4B-9845-21D388595CD2}" srcOrd="0" destOrd="0" parTransId="{46850619-5504-8E49-A77E-BCADA749C9D9}" sibTransId="{9F85AD6D-87B8-0340-98AB-B9611D177901}"/>
    <dgm:cxn modelId="{40CBC20C-D4C6-2547-83CF-8FEC113AEB86}" srcId="{BEF4E4C5-6586-E841-A0B8-B5855759587E}" destId="{039DFE34-00C8-4443-8751-2A294D7145BC}" srcOrd="3" destOrd="0" parTransId="{DB28D87C-D776-A547-B732-E39331EBFB69}" sibTransId="{754C7DB4-797E-8D46-B6C7-DEB2D5F12650}"/>
    <dgm:cxn modelId="{83156115-A318-0C4A-9EA9-6FBB45F37038}" type="presOf" srcId="{A119F829-4653-A84E-B792-F2997FAE8A29}" destId="{EC2E1BBA-BEAD-514F-811E-420BCAB0F336}" srcOrd="0" destOrd="5" presId="urn:microsoft.com/office/officeart/2005/8/layout/matrix3"/>
    <dgm:cxn modelId="{3195CB28-2EB6-CE41-8181-01413A0A359F}" srcId="{A592B192-3A0F-C643-9448-24C4C60FD0FF}" destId="{51C50F04-9358-CD48-9084-8437DAFC29AC}" srcOrd="0" destOrd="0" parTransId="{5BEB3460-9256-5942-8261-214C22444AF7}" sibTransId="{939136AA-B24E-C241-8CD7-F37BADFE61A7}"/>
    <dgm:cxn modelId="{D3619929-C9D9-DF4A-86C1-006C7E667369}" srcId="{34B7CE35-61F5-734E-8913-2AB6A183CBC4}" destId="{A5EA0D18-846C-C04C-8663-8AC00251D395}" srcOrd="2" destOrd="0" parTransId="{3FCC9257-7C6B-9E4E-95D7-086E2210569E}" sibTransId="{698CF652-BE39-2E4C-AEC6-F25C6FF92358}"/>
    <dgm:cxn modelId="{2E4EF229-4FC3-8245-9211-E6969F1AD626}" type="presOf" srcId="{D122702D-860C-FE45-94FC-C6F0E495F47A}" destId="{DCC872C2-C411-074E-B1AA-3ABA8BCABD1B}" srcOrd="0" destOrd="4" presId="urn:microsoft.com/office/officeart/2005/8/layout/matrix3"/>
    <dgm:cxn modelId="{3311B92D-1CD8-8044-9F6A-E129552D65DF}" type="presOf" srcId="{D921B96F-A999-0042-8FF8-66BD35840929}" destId="{EC2E1BBA-BEAD-514F-811E-420BCAB0F336}" srcOrd="0" destOrd="1" presId="urn:microsoft.com/office/officeart/2005/8/layout/matrix3"/>
    <dgm:cxn modelId="{B3130C36-FF29-EE42-A997-E1C2081ECECB}" type="presOf" srcId="{32AF9929-AE94-3944-9F30-A1A65A7903DD}" destId="{EC2E1BBA-BEAD-514F-811E-420BCAB0F336}" srcOrd="0" destOrd="2" presId="urn:microsoft.com/office/officeart/2005/8/layout/matrix3"/>
    <dgm:cxn modelId="{42C23939-0FBD-EF48-AD87-0258D91F0AE6}" srcId="{BEF4E4C5-6586-E841-A0B8-B5855759587E}" destId="{FD1EA98A-D90D-4142-ABA3-3A95D8D607E6}" srcOrd="0" destOrd="0" parTransId="{C0DCE29E-4C64-8D4B-8ED2-4BFDBEBFC48F}" sibTransId="{4887D049-FD43-0C4B-B3D5-6D46D6435C6F}"/>
    <dgm:cxn modelId="{F8D5A93A-0C2A-4949-9849-032DC60547F7}" srcId="{B5B84DF9-80C6-D64E-A7CC-0575A101955C}" destId="{D122702D-860C-FE45-94FC-C6F0E495F47A}" srcOrd="3" destOrd="0" parTransId="{BDCFA541-4C64-C74B-B7DB-6862326C47E1}" sibTransId="{683C26FB-6DDB-C541-A123-0D9D56E785FD}"/>
    <dgm:cxn modelId="{F785913C-8C55-D44D-9014-5CB1867AC85F}" type="presOf" srcId="{37C59C9F-2A3E-C64A-A016-C0339074D722}" destId="{55C66796-91B9-6849-80E5-895AF9451E6D}" srcOrd="0" destOrd="6" presId="urn:microsoft.com/office/officeart/2005/8/layout/matrix3"/>
    <dgm:cxn modelId="{D1D5EC3F-237A-6442-A9E6-334393F0ECD2}" srcId="{BEF4E4C5-6586-E841-A0B8-B5855759587E}" destId="{13E938F1-2FC8-2C48-9E21-564749D174C6}" srcOrd="5" destOrd="0" parTransId="{BE07620E-5D7B-E446-8D27-C515EE846000}" sibTransId="{F186E100-6F63-2F44-8E30-25E19E46020B}"/>
    <dgm:cxn modelId="{3F5FFC40-2FC7-D84D-902C-E9BF4947A33D}" type="presOf" srcId="{13E938F1-2FC8-2C48-9E21-564749D174C6}" destId="{947DFBAA-ABC0-0743-9CA0-19D7F055E295}" srcOrd="0" destOrd="6" presId="urn:microsoft.com/office/officeart/2005/8/layout/matrix3"/>
    <dgm:cxn modelId="{05E08048-51EB-704A-8EDF-756FCF2B5E80}" srcId="{A592B192-3A0F-C643-9448-24C4C60FD0FF}" destId="{A2614FEC-0D9E-3949-BA07-BD651CB5E854}" srcOrd="3" destOrd="0" parTransId="{3182C138-613A-F74F-8F54-A04D1939C887}" sibTransId="{DC34F07C-0296-4C46-97A4-D31B4413E2A8}"/>
    <dgm:cxn modelId="{8E7B0F4C-9AA3-3442-B3B8-DBCE4DEEC088}" type="presOf" srcId="{0B503525-D656-244F-974D-A9DDDAA1267F}" destId="{EC2E1BBA-BEAD-514F-811E-420BCAB0F336}" srcOrd="0" destOrd="4" presId="urn:microsoft.com/office/officeart/2005/8/layout/matrix3"/>
    <dgm:cxn modelId="{8C249153-B318-CF45-9BAE-21E280B96F6E}" srcId="{A592B192-3A0F-C643-9448-24C4C60FD0FF}" destId="{37C59C9F-2A3E-C64A-A016-C0339074D722}" srcOrd="5" destOrd="0" parTransId="{C77B8018-D89F-3D40-8FDA-A6208DEAD6AF}" sibTransId="{18471D74-3D68-0E4B-8991-C7FD2BE16529}"/>
    <dgm:cxn modelId="{23292F57-E57C-4446-8E55-619CFEEADB05}" type="presOf" srcId="{9BB37EE8-534C-0D41-9759-FC519AB239F6}" destId="{55C66796-91B9-6849-80E5-895AF9451E6D}" srcOrd="0" destOrd="2" presId="urn:microsoft.com/office/officeart/2005/8/layout/matrix3"/>
    <dgm:cxn modelId="{CC456459-0B80-C44A-8173-A13A1969E9E8}" type="presOf" srcId="{B5B84DF9-80C6-D64E-A7CC-0575A101955C}" destId="{DCC872C2-C411-074E-B1AA-3ABA8BCABD1B}" srcOrd="0" destOrd="0" presId="urn:microsoft.com/office/officeart/2005/8/layout/matrix3"/>
    <dgm:cxn modelId="{4A08415A-142C-434D-AF60-C0D992CDD5A8}" srcId="{BEF4E4C5-6586-E841-A0B8-B5855759587E}" destId="{29A8F5F5-4C5B-5147-87E2-F706298CBCEE}" srcOrd="4" destOrd="0" parTransId="{3AEA2F99-D0B4-EA49-906F-BE2092104E27}" sibTransId="{33F42F80-643B-1340-888D-CB63CBB2C37E}"/>
    <dgm:cxn modelId="{1CD9935A-F228-0949-A956-60E3FCBD2676}" srcId="{BEF4E4C5-6586-E841-A0B8-B5855759587E}" destId="{4035FCE1-3FC8-B140-8893-5D8717A36FCD}" srcOrd="6" destOrd="0" parTransId="{4F09BDC0-1293-0C49-8C7F-C09A0E556993}" sibTransId="{64B0F68B-143F-0349-B494-2F21454311B7}"/>
    <dgm:cxn modelId="{3829A75C-E569-2D42-94C8-708FB56F376F}" type="presOf" srcId="{20C18B31-73B9-5E47-B8D4-D43CB7290559}" destId="{947DFBAA-ABC0-0743-9CA0-19D7F055E295}" srcOrd="0" destOrd="8" presId="urn:microsoft.com/office/officeart/2005/8/layout/matrix3"/>
    <dgm:cxn modelId="{85DABD5D-756E-4341-823A-1A1052B39041}" type="presOf" srcId="{6E1EEA24-2E2C-0E4B-9845-21D388595CD2}" destId="{DCC872C2-C411-074E-B1AA-3ABA8BCABD1B}" srcOrd="0" destOrd="1" presId="urn:microsoft.com/office/officeart/2005/8/layout/matrix3"/>
    <dgm:cxn modelId="{44714F65-B544-FB45-9B53-EB50D578A2AE}" type="presOf" srcId="{1CC9EA8A-0F13-E646-A1C4-644D20418A3B}" destId="{55C66796-91B9-6849-80E5-895AF9451E6D}" srcOrd="0" destOrd="3" presId="urn:microsoft.com/office/officeart/2005/8/layout/matrix3"/>
    <dgm:cxn modelId="{4D363368-15E6-B04E-855B-6AA2394201D5}" type="presOf" srcId="{4035FCE1-3FC8-B140-8893-5D8717A36FCD}" destId="{947DFBAA-ABC0-0743-9CA0-19D7F055E295}" srcOrd="0" destOrd="7" presId="urn:microsoft.com/office/officeart/2005/8/layout/matrix3"/>
    <dgm:cxn modelId="{8F1C906A-AB98-DD43-9BDE-DF4A1323ACD2}" srcId="{A592B192-3A0F-C643-9448-24C4C60FD0FF}" destId="{9BB37EE8-534C-0D41-9759-FC519AB239F6}" srcOrd="1" destOrd="0" parTransId="{D858B81E-D555-7648-89DD-EB6999E6EEC1}" sibTransId="{97F63009-8EE3-104E-B391-BE1759D25915}"/>
    <dgm:cxn modelId="{BF1B9671-6F70-FD41-8F29-A08718E2951A}" type="presOf" srcId="{039DFE34-00C8-4443-8751-2A294D7145BC}" destId="{947DFBAA-ABC0-0743-9CA0-19D7F055E295}" srcOrd="0" destOrd="4" presId="urn:microsoft.com/office/officeart/2005/8/layout/matrix3"/>
    <dgm:cxn modelId="{CB0F7974-3440-E74C-98F5-4119AF9D0655}" srcId="{09FF2EFA-AF82-0A43-8856-F62F688030D9}" destId="{A592B192-3A0F-C643-9448-24C4C60FD0FF}" srcOrd="3" destOrd="0" parTransId="{9A0FC965-A3B6-1248-A149-08E02B27513B}" sibTransId="{DBBDE53F-37A3-9E48-929E-D0DAB99381A1}"/>
    <dgm:cxn modelId="{F8981580-ABB6-5E4E-AE75-5E4383AD3561}" srcId="{34B7CE35-61F5-734E-8913-2AB6A183CBC4}" destId="{D921B96F-A999-0042-8FF8-66BD35840929}" srcOrd="0" destOrd="0" parTransId="{3D49A148-57E8-914B-BE40-DE84B8051904}" sibTransId="{2BAE38E5-7B3F-2042-B815-C9B9C81E9D44}"/>
    <dgm:cxn modelId="{BCBB1583-3E0B-A748-82DF-6913C50701EB}" srcId="{09FF2EFA-AF82-0A43-8856-F62F688030D9}" destId="{BEF4E4C5-6586-E841-A0B8-B5855759587E}" srcOrd="0" destOrd="0" parTransId="{7C94552E-9EAA-804B-8CFB-901B083FF671}" sibTransId="{BF3BE4BD-7028-C84E-B40A-4E681513E1A0}"/>
    <dgm:cxn modelId="{7B903384-84CF-FA4E-B6DD-9427BC61C699}" type="presOf" srcId="{29A8F5F5-4C5B-5147-87E2-F706298CBCEE}" destId="{947DFBAA-ABC0-0743-9CA0-19D7F055E295}" srcOrd="0" destOrd="5" presId="urn:microsoft.com/office/officeart/2005/8/layout/matrix3"/>
    <dgm:cxn modelId="{B27D0B86-944A-8943-A1EA-0B01BE24BBB2}" srcId="{BEF4E4C5-6586-E841-A0B8-B5855759587E}" destId="{9D08DBAB-4194-E848-AC63-399DFD27983B}" srcOrd="2" destOrd="0" parTransId="{5534E6CA-DD18-864E-A942-AFF8AD6FA88C}" sibTransId="{AC158920-3458-8C4F-988B-A0598C3E49DB}"/>
    <dgm:cxn modelId="{339D9686-82D6-1649-84E7-D177D6C7159F}" srcId="{BEF4E4C5-6586-E841-A0B8-B5855759587E}" destId="{8F5A6B64-14ED-6248-B419-4C53E75C6517}" srcOrd="1" destOrd="0" parTransId="{C49860A5-4F5F-0840-80B9-0504D65B8D24}" sibTransId="{DFF43221-2F9E-7840-8A3B-16525F940888}"/>
    <dgm:cxn modelId="{7CBAF98A-AA62-3B42-803E-A03771A2577C}" srcId="{BEF4E4C5-6586-E841-A0B8-B5855759587E}" destId="{20C18B31-73B9-5E47-B8D4-D43CB7290559}" srcOrd="7" destOrd="0" parTransId="{45D53ADD-135D-0847-A122-A8DBD9EAD078}" sibTransId="{7D917B00-B7B0-7C44-9898-7FFD6A491E4C}"/>
    <dgm:cxn modelId="{64676090-6720-4043-A862-53A69D8064E5}" srcId="{34B7CE35-61F5-734E-8913-2AB6A183CBC4}" destId="{A119F829-4653-A84E-B792-F2997FAE8A29}" srcOrd="4" destOrd="0" parTransId="{7DEB0BD2-B974-C346-B59A-BA3D81CCE5A4}" sibTransId="{7647DE6C-0826-D442-9B12-29C6904C1713}"/>
    <dgm:cxn modelId="{2D7E809A-1050-3748-BDFF-AE25560EED6B}" type="presOf" srcId="{DD44F48C-1BC2-6D48-B088-E384AB68AC7C}" destId="{EC2E1BBA-BEAD-514F-811E-420BCAB0F336}" srcOrd="0" destOrd="7" presId="urn:microsoft.com/office/officeart/2005/8/layout/matrix3"/>
    <dgm:cxn modelId="{51A8309B-FEBB-2F4F-A2F2-B277465A304E}" srcId="{09FF2EFA-AF82-0A43-8856-F62F688030D9}" destId="{34B7CE35-61F5-734E-8913-2AB6A183CBC4}" srcOrd="2" destOrd="0" parTransId="{3D6BECEE-31FA-2847-8E05-D21A64592BD7}" sibTransId="{C7C03AD5-A0E2-CE42-A1ED-6203D2613285}"/>
    <dgm:cxn modelId="{AD7C649E-B6FD-C846-9165-0C2D89C8FEE0}" type="presOf" srcId="{A5EA0D18-846C-C04C-8663-8AC00251D395}" destId="{EC2E1BBA-BEAD-514F-811E-420BCAB0F336}" srcOrd="0" destOrd="3" presId="urn:microsoft.com/office/officeart/2005/8/layout/matrix3"/>
    <dgm:cxn modelId="{D273B59F-318D-3348-B98C-6ED9D13C2D20}" srcId="{B5B84DF9-80C6-D64E-A7CC-0575A101955C}" destId="{19BDB160-BEDD-E447-AFCF-F605A0F903D0}" srcOrd="4" destOrd="0" parTransId="{FC2D6A93-88DC-4247-A26F-A91F2E55E14C}" sibTransId="{9AF32B9F-51D7-614B-9574-D1E006AF4812}"/>
    <dgm:cxn modelId="{DBF409A1-FA56-2D49-928F-BE48CE62B766}" type="presOf" srcId="{9D08DBAB-4194-E848-AC63-399DFD27983B}" destId="{947DFBAA-ABC0-0743-9CA0-19D7F055E295}" srcOrd="0" destOrd="3" presId="urn:microsoft.com/office/officeart/2005/8/layout/matrix3"/>
    <dgm:cxn modelId="{35F68CA8-3252-EA4A-9CEB-23D5B6DD3AE5}" type="presOf" srcId="{FD1EA98A-D90D-4142-ABA3-3A95D8D607E6}" destId="{947DFBAA-ABC0-0743-9CA0-19D7F055E295}" srcOrd="0" destOrd="1" presId="urn:microsoft.com/office/officeart/2005/8/layout/matrix3"/>
    <dgm:cxn modelId="{1256BEAF-8A35-C241-9B24-B255B837CD77}" srcId="{34B7CE35-61F5-734E-8913-2AB6A183CBC4}" destId="{0B503525-D656-244F-974D-A9DDDAA1267F}" srcOrd="3" destOrd="0" parTransId="{96343AD7-8660-5D4A-9AF4-06AB9843D187}" sibTransId="{0BD0C6FD-6694-4F41-B99D-696F8E167532}"/>
    <dgm:cxn modelId="{55967DB0-A2D6-C946-B325-DAB7FCA9B0DD}" srcId="{34B7CE35-61F5-734E-8913-2AB6A183CBC4}" destId="{32AF9929-AE94-3944-9F30-A1A65A7903DD}" srcOrd="1" destOrd="0" parTransId="{78FBE0E8-3DFD-B749-A822-F0F77CF22FAA}" sibTransId="{6975A2CE-CD9B-634C-BD20-0974A1BBA384}"/>
    <dgm:cxn modelId="{9DC866B2-67FD-E44C-A5EA-7C11F89AB4C6}" type="presOf" srcId="{79403DF9-C0D2-6D44-ADC1-D36B37752F5D}" destId="{55C66796-91B9-6849-80E5-895AF9451E6D}" srcOrd="0" destOrd="5" presId="urn:microsoft.com/office/officeart/2005/8/layout/matrix3"/>
    <dgm:cxn modelId="{1BC794B2-395E-B748-BA0C-4C192A45BA66}" srcId="{B5B84DF9-80C6-D64E-A7CC-0575A101955C}" destId="{0F52BC52-465A-7D4C-98B5-E76978E0C065}" srcOrd="1" destOrd="0" parTransId="{0BCE063E-EA53-5947-9576-39F649930929}" sibTransId="{27F705AC-6AF7-3448-B4B6-5F39FFFC0659}"/>
    <dgm:cxn modelId="{9F1567BF-299D-6344-9085-FB7508054342}" srcId="{09FF2EFA-AF82-0A43-8856-F62F688030D9}" destId="{B5B84DF9-80C6-D64E-A7CC-0575A101955C}" srcOrd="1" destOrd="0" parTransId="{D1960878-1084-DB4D-B680-A14E7479DA6D}" sibTransId="{9F4C0BA2-52C0-4847-B14D-BA23F837A59D}"/>
    <dgm:cxn modelId="{CF148BC1-A12B-A846-919D-FE81B7E10C62}" srcId="{34B7CE35-61F5-734E-8913-2AB6A183CBC4}" destId="{DD44F48C-1BC2-6D48-B088-E384AB68AC7C}" srcOrd="6" destOrd="0" parTransId="{2E37132C-D5F3-6C4A-92F8-339A5D24F356}" sibTransId="{6D88C361-A046-5343-AD14-1696B9525995}"/>
    <dgm:cxn modelId="{6C33C2C5-2866-B04A-B661-4C2926A96E60}" type="presOf" srcId="{A592B192-3A0F-C643-9448-24C4C60FD0FF}" destId="{55C66796-91B9-6849-80E5-895AF9451E6D}" srcOrd="0" destOrd="0" presId="urn:microsoft.com/office/officeart/2005/8/layout/matrix3"/>
    <dgm:cxn modelId="{796441C7-D840-A946-9F75-ABF9851DFF7D}" type="presOf" srcId="{BEF4E4C5-6586-E841-A0B8-B5855759587E}" destId="{947DFBAA-ABC0-0743-9CA0-19D7F055E295}" srcOrd="0" destOrd="0" presId="urn:microsoft.com/office/officeart/2005/8/layout/matrix3"/>
    <dgm:cxn modelId="{E6CFABC7-B7D3-704C-B47B-74644E169B65}" type="presOf" srcId="{51C50F04-9358-CD48-9084-8437DAFC29AC}" destId="{55C66796-91B9-6849-80E5-895AF9451E6D}" srcOrd="0" destOrd="1" presId="urn:microsoft.com/office/officeart/2005/8/layout/matrix3"/>
    <dgm:cxn modelId="{C33CE7C7-C498-C147-A116-3A87E1198B9C}" type="presOf" srcId="{8F5A6B64-14ED-6248-B419-4C53E75C6517}" destId="{947DFBAA-ABC0-0743-9CA0-19D7F055E295}" srcOrd="0" destOrd="2" presId="urn:microsoft.com/office/officeart/2005/8/layout/matrix3"/>
    <dgm:cxn modelId="{D8A431CA-CBEE-F847-B6BD-4BE538110CF6}" type="presOf" srcId="{6FCB4F2E-A78A-6E40-9A3F-B3607957B91D}" destId="{EC2E1BBA-BEAD-514F-811E-420BCAB0F336}" srcOrd="0" destOrd="6" presId="urn:microsoft.com/office/officeart/2005/8/layout/matrix3"/>
    <dgm:cxn modelId="{A22F7CCB-6B0A-F848-B321-DEF0F2340E3F}" type="presOf" srcId="{F42DE062-E2D6-0B4D-BC3B-663200164F04}" destId="{EC2E1BBA-BEAD-514F-811E-420BCAB0F336}" srcOrd="0" destOrd="8" presId="urn:microsoft.com/office/officeart/2005/8/layout/matrix3"/>
    <dgm:cxn modelId="{4AC710CD-C8D0-C047-ACB5-26D348DCC752}" srcId="{B5B84DF9-80C6-D64E-A7CC-0575A101955C}" destId="{1BD9273A-6EE1-9041-9C05-9BAC91D69EC5}" srcOrd="2" destOrd="0" parTransId="{76270318-EF1A-CC41-AE0E-AF44D7A27929}" sibTransId="{3A0A2D64-0863-444D-A9F1-158B426BD41D}"/>
    <dgm:cxn modelId="{02FC1BD5-02F5-5945-A818-922BD9B3BBB1}" type="presOf" srcId="{34B7CE35-61F5-734E-8913-2AB6A183CBC4}" destId="{EC2E1BBA-BEAD-514F-811E-420BCAB0F336}" srcOrd="0" destOrd="0" presId="urn:microsoft.com/office/officeart/2005/8/layout/matrix3"/>
    <dgm:cxn modelId="{B897EFD5-5AAC-D94E-8CC3-207B2B085271}" srcId="{34B7CE35-61F5-734E-8913-2AB6A183CBC4}" destId="{6FCB4F2E-A78A-6E40-9A3F-B3607957B91D}" srcOrd="5" destOrd="0" parTransId="{33041EF9-113D-094A-9670-1FD976FE98F9}" sibTransId="{E7804037-57B8-3D4B-A0E3-F105E01D4017}"/>
    <dgm:cxn modelId="{6947EBD9-D245-F541-8925-471AFCE6A742}" srcId="{A592B192-3A0F-C643-9448-24C4C60FD0FF}" destId="{79403DF9-C0D2-6D44-ADC1-D36B37752F5D}" srcOrd="4" destOrd="0" parTransId="{12490229-51E5-674E-AD39-8B2A5CA0A151}" sibTransId="{54B909CF-9E51-4148-AB5D-44993353EFA6}"/>
    <dgm:cxn modelId="{7E10F9EC-4625-EB44-AD0E-31E353565647}" type="presOf" srcId="{09FF2EFA-AF82-0A43-8856-F62F688030D9}" destId="{93002384-F7B8-B24B-B84A-BEDF80AF8AAA}" srcOrd="0" destOrd="0" presId="urn:microsoft.com/office/officeart/2005/8/layout/matrix3"/>
    <dgm:cxn modelId="{8084B3EE-7EDE-3E47-B42D-FCDDA4FAA496}" srcId="{34B7CE35-61F5-734E-8913-2AB6A183CBC4}" destId="{F42DE062-E2D6-0B4D-BC3B-663200164F04}" srcOrd="7" destOrd="0" parTransId="{C8AD2A5A-3F36-5642-971A-0AB7615FE3A0}" sibTransId="{2DC0307F-87F8-A847-AF71-DBF9A46EF8E3}"/>
    <dgm:cxn modelId="{29C839EF-FCE6-5346-A176-2E0B976720D0}" srcId="{A592B192-3A0F-C643-9448-24C4C60FD0FF}" destId="{1CC9EA8A-0F13-E646-A1C4-644D20418A3B}" srcOrd="2" destOrd="0" parTransId="{5865DA02-3549-EE49-931A-0610E9ADA065}" sibTransId="{1F8B108B-1FFE-8748-A27A-299F90AF0E71}"/>
    <dgm:cxn modelId="{33E29CF3-BB8D-D542-8617-F3C4C0B7F037}" type="presOf" srcId="{A2614FEC-0D9E-3949-BA07-BD651CB5E854}" destId="{55C66796-91B9-6849-80E5-895AF9451E6D}" srcOrd="0" destOrd="4" presId="urn:microsoft.com/office/officeart/2005/8/layout/matrix3"/>
    <dgm:cxn modelId="{896526FA-8DFA-614C-B66A-F711450EC368}" type="presOf" srcId="{0F52BC52-465A-7D4C-98B5-E76978E0C065}" destId="{DCC872C2-C411-074E-B1AA-3ABA8BCABD1B}" srcOrd="0" destOrd="2" presId="urn:microsoft.com/office/officeart/2005/8/layout/matrix3"/>
    <dgm:cxn modelId="{08A33676-2252-3341-897B-577A806E3F31}" type="presParOf" srcId="{93002384-F7B8-B24B-B84A-BEDF80AF8AAA}" destId="{D8882FCA-5B10-8149-8877-62BC8F07F990}" srcOrd="0" destOrd="0" presId="urn:microsoft.com/office/officeart/2005/8/layout/matrix3"/>
    <dgm:cxn modelId="{501A0B02-5854-314B-A6C3-41E6F34228C3}" type="presParOf" srcId="{93002384-F7B8-B24B-B84A-BEDF80AF8AAA}" destId="{947DFBAA-ABC0-0743-9CA0-19D7F055E295}" srcOrd="1" destOrd="0" presId="urn:microsoft.com/office/officeart/2005/8/layout/matrix3"/>
    <dgm:cxn modelId="{88503600-1E6E-5349-B848-2BBB02E4E2F6}" type="presParOf" srcId="{93002384-F7B8-B24B-B84A-BEDF80AF8AAA}" destId="{DCC872C2-C411-074E-B1AA-3ABA8BCABD1B}" srcOrd="2" destOrd="0" presId="urn:microsoft.com/office/officeart/2005/8/layout/matrix3"/>
    <dgm:cxn modelId="{2475889B-B56E-1942-956B-20D1E3BD6DF3}" type="presParOf" srcId="{93002384-F7B8-B24B-B84A-BEDF80AF8AAA}" destId="{EC2E1BBA-BEAD-514F-811E-420BCAB0F336}" srcOrd="3" destOrd="0" presId="urn:microsoft.com/office/officeart/2005/8/layout/matrix3"/>
    <dgm:cxn modelId="{5242FF29-7B80-7643-BA22-143045756373}" type="presParOf" srcId="{93002384-F7B8-B24B-B84A-BEDF80AF8AAA}" destId="{55C66796-91B9-6849-80E5-895AF9451E6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A35EC9-3153-424F-84AF-81EC086E60AA}" type="doc">
      <dgm:prSet loTypeId="urn:microsoft.com/office/officeart/2005/8/layout/vProcess5" loCatId="process" qsTypeId="urn:microsoft.com/office/officeart/2005/8/quickstyle/simple1" qsCatId="simple" csTypeId="urn:microsoft.com/office/officeart/2005/8/colors/accent2_3" csCatId="accent2" phldr="1"/>
      <dgm:spPr/>
      <dgm:t>
        <a:bodyPr/>
        <a:lstStyle/>
        <a:p>
          <a:endParaRPr lang="en-US"/>
        </a:p>
      </dgm:t>
    </dgm:pt>
    <dgm:pt modelId="{4B7952C7-FC87-4690-8BC7-312987651A83}">
      <dgm:prSet/>
      <dgm:spPr/>
      <dgm:t>
        <a:bodyPr/>
        <a:lstStyle/>
        <a:p>
          <a:r>
            <a:rPr lang="en-US" dirty="0"/>
            <a:t>Platform Development: £10,000</a:t>
          </a:r>
        </a:p>
      </dgm:t>
    </dgm:pt>
    <dgm:pt modelId="{954A3925-689D-447B-AC2D-236A579FB257}" type="parTrans" cxnId="{26E92EA0-4392-478D-AA66-30DAD9F36D3A}">
      <dgm:prSet/>
      <dgm:spPr/>
      <dgm:t>
        <a:bodyPr/>
        <a:lstStyle/>
        <a:p>
          <a:endParaRPr lang="en-US"/>
        </a:p>
      </dgm:t>
    </dgm:pt>
    <dgm:pt modelId="{4BE85BBD-25B3-44A9-A289-7095CEFF770E}" type="sibTrans" cxnId="{26E92EA0-4392-478D-AA66-30DAD9F36D3A}">
      <dgm:prSet/>
      <dgm:spPr/>
      <dgm:t>
        <a:bodyPr/>
        <a:lstStyle/>
        <a:p>
          <a:endParaRPr lang="en-US"/>
        </a:p>
      </dgm:t>
    </dgm:pt>
    <dgm:pt modelId="{7DF17520-182D-454B-BDEB-EE7D86740ABC}">
      <dgm:prSet/>
      <dgm:spPr/>
      <dgm:t>
        <a:bodyPr/>
        <a:lstStyle/>
        <a:p>
          <a:r>
            <a:rPr lang="en-US" dirty="0"/>
            <a:t>Marketing &amp; Promotions: £7,000</a:t>
          </a:r>
        </a:p>
      </dgm:t>
    </dgm:pt>
    <dgm:pt modelId="{228D3D78-74B4-442B-99EE-C6AF29EE9F3B}" type="parTrans" cxnId="{DC3880CE-4DEC-4207-AC25-92DB0D6D91F9}">
      <dgm:prSet/>
      <dgm:spPr/>
      <dgm:t>
        <a:bodyPr/>
        <a:lstStyle/>
        <a:p>
          <a:endParaRPr lang="en-US"/>
        </a:p>
      </dgm:t>
    </dgm:pt>
    <dgm:pt modelId="{53BCCD73-7526-47C8-8946-3C3321409A04}" type="sibTrans" cxnId="{DC3880CE-4DEC-4207-AC25-92DB0D6D91F9}">
      <dgm:prSet/>
      <dgm:spPr/>
      <dgm:t>
        <a:bodyPr/>
        <a:lstStyle/>
        <a:p>
          <a:endParaRPr lang="en-US"/>
        </a:p>
      </dgm:t>
    </dgm:pt>
    <dgm:pt modelId="{BDEA4C71-5D56-4457-9970-24B9B6D41140}">
      <dgm:prSet/>
      <dgm:spPr/>
      <dgm:t>
        <a:bodyPr/>
        <a:lstStyle/>
        <a:p>
          <a:r>
            <a:rPr lang="en-US"/>
            <a:t>Operational Costs (First 6 months): £5,000</a:t>
          </a:r>
        </a:p>
      </dgm:t>
    </dgm:pt>
    <dgm:pt modelId="{0B93077F-59F0-48EF-97C4-CBC13EB7E180}" type="parTrans" cxnId="{6A16A180-343E-4261-935F-CB5359983902}">
      <dgm:prSet/>
      <dgm:spPr/>
      <dgm:t>
        <a:bodyPr/>
        <a:lstStyle/>
        <a:p>
          <a:endParaRPr lang="en-US"/>
        </a:p>
      </dgm:t>
    </dgm:pt>
    <dgm:pt modelId="{C9495C2B-CEE6-4570-9BF8-156C44683742}" type="sibTrans" cxnId="{6A16A180-343E-4261-935F-CB5359983902}">
      <dgm:prSet/>
      <dgm:spPr/>
      <dgm:t>
        <a:bodyPr/>
        <a:lstStyle/>
        <a:p>
          <a:endParaRPr lang="en-US"/>
        </a:p>
      </dgm:t>
    </dgm:pt>
    <dgm:pt modelId="{B4918E1F-0D50-44E8-AE0D-14A43A494824}">
      <dgm:prSet/>
      <dgm:spPr/>
      <dgm:t>
        <a:bodyPr/>
        <a:lstStyle/>
        <a:p>
          <a:r>
            <a:rPr lang="en-US" dirty="0"/>
            <a:t>Legal and Accounting: £3,000 </a:t>
          </a:r>
        </a:p>
      </dgm:t>
    </dgm:pt>
    <dgm:pt modelId="{5D7F3AFE-8A05-473A-AAFC-254B99FB026E}" type="parTrans" cxnId="{650C882C-7D5A-402A-9E2F-30E6BD54C59C}">
      <dgm:prSet/>
      <dgm:spPr/>
      <dgm:t>
        <a:bodyPr/>
        <a:lstStyle/>
        <a:p>
          <a:endParaRPr lang="en-US"/>
        </a:p>
      </dgm:t>
    </dgm:pt>
    <dgm:pt modelId="{9600B0C9-9568-4D58-9861-97EC29ADBFD6}" type="sibTrans" cxnId="{650C882C-7D5A-402A-9E2F-30E6BD54C59C}">
      <dgm:prSet/>
      <dgm:spPr/>
      <dgm:t>
        <a:bodyPr/>
        <a:lstStyle/>
        <a:p>
          <a:endParaRPr lang="en-US"/>
        </a:p>
      </dgm:t>
    </dgm:pt>
    <dgm:pt modelId="{08039070-DA03-9A44-9621-9DD85BDA0005}" type="pres">
      <dgm:prSet presAssocID="{2AA35EC9-3153-424F-84AF-81EC086E60AA}" presName="outerComposite" presStyleCnt="0">
        <dgm:presLayoutVars>
          <dgm:chMax val="5"/>
          <dgm:dir/>
          <dgm:resizeHandles val="exact"/>
        </dgm:presLayoutVars>
      </dgm:prSet>
      <dgm:spPr/>
    </dgm:pt>
    <dgm:pt modelId="{90057D83-66F5-C645-822B-0946614DD771}" type="pres">
      <dgm:prSet presAssocID="{2AA35EC9-3153-424F-84AF-81EC086E60AA}" presName="dummyMaxCanvas" presStyleCnt="0">
        <dgm:presLayoutVars/>
      </dgm:prSet>
      <dgm:spPr/>
    </dgm:pt>
    <dgm:pt modelId="{F7FB2A14-3822-A945-B067-E9B410187BF7}" type="pres">
      <dgm:prSet presAssocID="{2AA35EC9-3153-424F-84AF-81EC086E60AA}" presName="FourNodes_1" presStyleLbl="node1" presStyleIdx="0" presStyleCnt="4" custLinFactNeighborY="2000">
        <dgm:presLayoutVars>
          <dgm:bulletEnabled val="1"/>
        </dgm:presLayoutVars>
      </dgm:prSet>
      <dgm:spPr/>
    </dgm:pt>
    <dgm:pt modelId="{FF7E32EB-5719-5A49-9D85-408011F4740A}" type="pres">
      <dgm:prSet presAssocID="{2AA35EC9-3153-424F-84AF-81EC086E60AA}" presName="FourNodes_2" presStyleLbl="node1" presStyleIdx="1" presStyleCnt="4">
        <dgm:presLayoutVars>
          <dgm:bulletEnabled val="1"/>
        </dgm:presLayoutVars>
      </dgm:prSet>
      <dgm:spPr/>
    </dgm:pt>
    <dgm:pt modelId="{41C0B271-F3B0-1A48-8FAB-1A717B762BD1}" type="pres">
      <dgm:prSet presAssocID="{2AA35EC9-3153-424F-84AF-81EC086E60AA}" presName="FourNodes_3" presStyleLbl="node1" presStyleIdx="2" presStyleCnt="4">
        <dgm:presLayoutVars>
          <dgm:bulletEnabled val="1"/>
        </dgm:presLayoutVars>
      </dgm:prSet>
      <dgm:spPr/>
    </dgm:pt>
    <dgm:pt modelId="{7BA95552-0216-524D-B352-E860F171E930}" type="pres">
      <dgm:prSet presAssocID="{2AA35EC9-3153-424F-84AF-81EC086E60AA}" presName="FourNodes_4" presStyleLbl="node1" presStyleIdx="3" presStyleCnt="4">
        <dgm:presLayoutVars>
          <dgm:bulletEnabled val="1"/>
        </dgm:presLayoutVars>
      </dgm:prSet>
      <dgm:spPr/>
    </dgm:pt>
    <dgm:pt modelId="{64E6ECBA-1F72-504A-BA70-45D42E0F1A27}" type="pres">
      <dgm:prSet presAssocID="{2AA35EC9-3153-424F-84AF-81EC086E60AA}" presName="FourConn_1-2" presStyleLbl="fgAccFollowNode1" presStyleIdx="0" presStyleCnt="3">
        <dgm:presLayoutVars>
          <dgm:bulletEnabled val="1"/>
        </dgm:presLayoutVars>
      </dgm:prSet>
      <dgm:spPr/>
    </dgm:pt>
    <dgm:pt modelId="{2043B6F3-FB27-F846-95D3-4B1EAC59C985}" type="pres">
      <dgm:prSet presAssocID="{2AA35EC9-3153-424F-84AF-81EC086E60AA}" presName="FourConn_2-3" presStyleLbl="fgAccFollowNode1" presStyleIdx="1" presStyleCnt="3">
        <dgm:presLayoutVars>
          <dgm:bulletEnabled val="1"/>
        </dgm:presLayoutVars>
      </dgm:prSet>
      <dgm:spPr/>
    </dgm:pt>
    <dgm:pt modelId="{CC96F077-B3C3-C94B-961A-D16714715436}" type="pres">
      <dgm:prSet presAssocID="{2AA35EC9-3153-424F-84AF-81EC086E60AA}" presName="FourConn_3-4" presStyleLbl="fgAccFollowNode1" presStyleIdx="2" presStyleCnt="3">
        <dgm:presLayoutVars>
          <dgm:bulletEnabled val="1"/>
        </dgm:presLayoutVars>
      </dgm:prSet>
      <dgm:spPr/>
    </dgm:pt>
    <dgm:pt modelId="{3B257E52-11EC-264F-A936-8B1688EFA3A8}" type="pres">
      <dgm:prSet presAssocID="{2AA35EC9-3153-424F-84AF-81EC086E60AA}" presName="FourNodes_1_text" presStyleLbl="node1" presStyleIdx="3" presStyleCnt="4">
        <dgm:presLayoutVars>
          <dgm:bulletEnabled val="1"/>
        </dgm:presLayoutVars>
      </dgm:prSet>
      <dgm:spPr/>
    </dgm:pt>
    <dgm:pt modelId="{E0F7FA29-89BE-6145-90DF-122CCD6ABEFA}" type="pres">
      <dgm:prSet presAssocID="{2AA35EC9-3153-424F-84AF-81EC086E60AA}" presName="FourNodes_2_text" presStyleLbl="node1" presStyleIdx="3" presStyleCnt="4">
        <dgm:presLayoutVars>
          <dgm:bulletEnabled val="1"/>
        </dgm:presLayoutVars>
      </dgm:prSet>
      <dgm:spPr/>
    </dgm:pt>
    <dgm:pt modelId="{514FDC71-3242-704A-86B3-0A3D7AE7576F}" type="pres">
      <dgm:prSet presAssocID="{2AA35EC9-3153-424F-84AF-81EC086E60AA}" presName="FourNodes_3_text" presStyleLbl="node1" presStyleIdx="3" presStyleCnt="4">
        <dgm:presLayoutVars>
          <dgm:bulletEnabled val="1"/>
        </dgm:presLayoutVars>
      </dgm:prSet>
      <dgm:spPr/>
    </dgm:pt>
    <dgm:pt modelId="{0F1F167E-EB2D-4646-87AA-301AC630A141}" type="pres">
      <dgm:prSet presAssocID="{2AA35EC9-3153-424F-84AF-81EC086E60AA}" presName="FourNodes_4_text" presStyleLbl="node1" presStyleIdx="3" presStyleCnt="4">
        <dgm:presLayoutVars>
          <dgm:bulletEnabled val="1"/>
        </dgm:presLayoutVars>
      </dgm:prSet>
      <dgm:spPr/>
    </dgm:pt>
  </dgm:ptLst>
  <dgm:cxnLst>
    <dgm:cxn modelId="{8FCB9112-16B7-4A40-8357-4DF8F7BEDCA0}" type="presOf" srcId="{BDEA4C71-5D56-4457-9970-24B9B6D41140}" destId="{41C0B271-F3B0-1A48-8FAB-1A717B762BD1}" srcOrd="0" destOrd="0" presId="urn:microsoft.com/office/officeart/2005/8/layout/vProcess5"/>
    <dgm:cxn modelId="{A5ED7722-1812-EA4E-AC26-216BC78A4A93}" type="presOf" srcId="{2AA35EC9-3153-424F-84AF-81EC086E60AA}" destId="{08039070-DA03-9A44-9621-9DD85BDA0005}" srcOrd="0" destOrd="0" presId="urn:microsoft.com/office/officeart/2005/8/layout/vProcess5"/>
    <dgm:cxn modelId="{EBF44223-E6E6-8847-974B-D6EB98965BD0}" type="presOf" srcId="{C9495C2B-CEE6-4570-9BF8-156C44683742}" destId="{CC96F077-B3C3-C94B-961A-D16714715436}" srcOrd="0" destOrd="0" presId="urn:microsoft.com/office/officeart/2005/8/layout/vProcess5"/>
    <dgm:cxn modelId="{650C882C-7D5A-402A-9E2F-30E6BD54C59C}" srcId="{2AA35EC9-3153-424F-84AF-81EC086E60AA}" destId="{B4918E1F-0D50-44E8-AE0D-14A43A494824}" srcOrd="3" destOrd="0" parTransId="{5D7F3AFE-8A05-473A-AAFC-254B99FB026E}" sibTransId="{9600B0C9-9568-4D58-9861-97EC29ADBFD6}"/>
    <dgm:cxn modelId="{65047A32-E96E-1345-9203-8A2B7B3BC7B9}" type="presOf" srcId="{B4918E1F-0D50-44E8-AE0D-14A43A494824}" destId="{7BA95552-0216-524D-B352-E860F171E930}" srcOrd="0" destOrd="0" presId="urn:microsoft.com/office/officeart/2005/8/layout/vProcess5"/>
    <dgm:cxn modelId="{39079D44-65FB-EA44-9FE7-1DEB373037F2}" type="presOf" srcId="{B4918E1F-0D50-44E8-AE0D-14A43A494824}" destId="{0F1F167E-EB2D-4646-87AA-301AC630A141}" srcOrd="1" destOrd="0" presId="urn:microsoft.com/office/officeart/2005/8/layout/vProcess5"/>
    <dgm:cxn modelId="{17CA115F-57D6-0B4D-B9B3-244798F61147}" type="presOf" srcId="{4B7952C7-FC87-4690-8BC7-312987651A83}" destId="{3B257E52-11EC-264F-A936-8B1688EFA3A8}" srcOrd="1" destOrd="0" presId="urn:microsoft.com/office/officeart/2005/8/layout/vProcess5"/>
    <dgm:cxn modelId="{AB09F97A-06EC-BD4D-B37E-1106962FC380}" type="presOf" srcId="{7DF17520-182D-454B-BDEB-EE7D86740ABC}" destId="{FF7E32EB-5719-5A49-9D85-408011F4740A}" srcOrd="0" destOrd="0" presId="urn:microsoft.com/office/officeart/2005/8/layout/vProcess5"/>
    <dgm:cxn modelId="{A137957E-A4C9-0E40-A2CB-313AEB430E7C}" type="presOf" srcId="{4B7952C7-FC87-4690-8BC7-312987651A83}" destId="{F7FB2A14-3822-A945-B067-E9B410187BF7}" srcOrd="0" destOrd="0" presId="urn:microsoft.com/office/officeart/2005/8/layout/vProcess5"/>
    <dgm:cxn modelId="{6A16A180-343E-4261-935F-CB5359983902}" srcId="{2AA35EC9-3153-424F-84AF-81EC086E60AA}" destId="{BDEA4C71-5D56-4457-9970-24B9B6D41140}" srcOrd="2" destOrd="0" parTransId="{0B93077F-59F0-48EF-97C4-CBC13EB7E180}" sibTransId="{C9495C2B-CEE6-4570-9BF8-156C44683742}"/>
    <dgm:cxn modelId="{7A3CFC83-8015-B147-ABCC-E35DAB1E50E4}" type="presOf" srcId="{7DF17520-182D-454B-BDEB-EE7D86740ABC}" destId="{E0F7FA29-89BE-6145-90DF-122CCD6ABEFA}" srcOrd="1" destOrd="0" presId="urn:microsoft.com/office/officeart/2005/8/layout/vProcess5"/>
    <dgm:cxn modelId="{26E92EA0-4392-478D-AA66-30DAD9F36D3A}" srcId="{2AA35EC9-3153-424F-84AF-81EC086E60AA}" destId="{4B7952C7-FC87-4690-8BC7-312987651A83}" srcOrd="0" destOrd="0" parTransId="{954A3925-689D-447B-AC2D-236A579FB257}" sibTransId="{4BE85BBD-25B3-44A9-A289-7095CEFF770E}"/>
    <dgm:cxn modelId="{7F71DAC3-152D-144C-A061-7524466C546B}" type="presOf" srcId="{4BE85BBD-25B3-44A9-A289-7095CEFF770E}" destId="{64E6ECBA-1F72-504A-BA70-45D42E0F1A27}" srcOrd="0" destOrd="0" presId="urn:microsoft.com/office/officeart/2005/8/layout/vProcess5"/>
    <dgm:cxn modelId="{EB0593C6-8217-BD4A-9D52-5F6F259C71C8}" type="presOf" srcId="{BDEA4C71-5D56-4457-9970-24B9B6D41140}" destId="{514FDC71-3242-704A-86B3-0A3D7AE7576F}" srcOrd="1" destOrd="0" presId="urn:microsoft.com/office/officeart/2005/8/layout/vProcess5"/>
    <dgm:cxn modelId="{DC3880CE-4DEC-4207-AC25-92DB0D6D91F9}" srcId="{2AA35EC9-3153-424F-84AF-81EC086E60AA}" destId="{7DF17520-182D-454B-BDEB-EE7D86740ABC}" srcOrd="1" destOrd="0" parTransId="{228D3D78-74B4-442B-99EE-C6AF29EE9F3B}" sibTransId="{53BCCD73-7526-47C8-8946-3C3321409A04}"/>
    <dgm:cxn modelId="{682414EB-DBB8-4C41-831F-C72ED178BEB8}" type="presOf" srcId="{53BCCD73-7526-47C8-8946-3C3321409A04}" destId="{2043B6F3-FB27-F846-95D3-4B1EAC59C985}" srcOrd="0" destOrd="0" presId="urn:microsoft.com/office/officeart/2005/8/layout/vProcess5"/>
    <dgm:cxn modelId="{22799D9B-F6A8-FD48-A31C-B1C36E78DA42}" type="presParOf" srcId="{08039070-DA03-9A44-9621-9DD85BDA0005}" destId="{90057D83-66F5-C645-822B-0946614DD771}" srcOrd="0" destOrd="0" presId="urn:microsoft.com/office/officeart/2005/8/layout/vProcess5"/>
    <dgm:cxn modelId="{0FC1BDF0-54FF-2948-A028-B8630148393B}" type="presParOf" srcId="{08039070-DA03-9A44-9621-9DD85BDA0005}" destId="{F7FB2A14-3822-A945-B067-E9B410187BF7}" srcOrd="1" destOrd="0" presId="urn:microsoft.com/office/officeart/2005/8/layout/vProcess5"/>
    <dgm:cxn modelId="{55D53765-F433-634A-B59B-11E794BA88A9}" type="presParOf" srcId="{08039070-DA03-9A44-9621-9DD85BDA0005}" destId="{FF7E32EB-5719-5A49-9D85-408011F4740A}" srcOrd="2" destOrd="0" presId="urn:microsoft.com/office/officeart/2005/8/layout/vProcess5"/>
    <dgm:cxn modelId="{9581ABB7-00A6-8443-A921-D9801B35E904}" type="presParOf" srcId="{08039070-DA03-9A44-9621-9DD85BDA0005}" destId="{41C0B271-F3B0-1A48-8FAB-1A717B762BD1}" srcOrd="3" destOrd="0" presId="urn:microsoft.com/office/officeart/2005/8/layout/vProcess5"/>
    <dgm:cxn modelId="{FEBEE4F4-AFAB-2E49-A913-D89A58AB6B7F}" type="presParOf" srcId="{08039070-DA03-9A44-9621-9DD85BDA0005}" destId="{7BA95552-0216-524D-B352-E860F171E930}" srcOrd="4" destOrd="0" presId="urn:microsoft.com/office/officeart/2005/8/layout/vProcess5"/>
    <dgm:cxn modelId="{475B66A6-E700-B74A-A45D-7CBCE8BDB4CF}" type="presParOf" srcId="{08039070-DA03-9A44-9621-9DD85BDA0005}" destId="{64E6ECBA-1F72-504A-BA70-45D42E0F1A27}" srcOrd="5" destOrd="0" presId="urn:microsoft.com/office/officeart/2005/8/layout/vProcess5"/>
    <dgm:cxn modelId="{9AA151DE-300B-F54D-9BCB-34DB250F01BA}" type="presParOf" srcId="{08039070-DA03-9A44-9621-9DD85BDA0005}" destId="{2043B6F3-FB27-F846-95D3-4B1EAC59C985}" srcOrd="6" destOrd="0" presId="urn:microsoft.com/office/officeart/2005/8/layout/vProcess5"/>
    <dgm:cxn modelId="{97481B88-494D-664E-8B23-E6C4A43AE937}" type="presParOf" srcId="{08039070-DA03-9A44-9621-9DD85BDA0005}" destId="{CC96F077-B3C3-C94B-961A-D16714715436}" srcOrd="7" destOrd="0" presId="urn:microsoft.com/office/officeart/2005/8/layout/vProcess5"/>
    <dgm:cxn modelId="{83E4A246-8CAE-1C4F-85BF-0106D1E6FD34}" type="presParOf" srcId="{08039070-DA03-9A44-9621-9DD85BDA0005}" destId="{3B257E52-11EC-264F-A936-8B1688EFA3A8}" srcOrd="8" destOrd="0" presId="urn:microsoft.com/office/officeart/2005/8/layout/vProcess5"/>
    <dgm:cxn modelId="{05BC048D-7E87-FF48-B112-E0BC27C43676}" type="presParOf" srcId="{08039070-DA03-9A44-9621-9DD85BDA0005}" destId="{E0F7FA29-89BE-6145-90DF-122CCD6ABEFA}" srcOrd="9" destOrd="0" presId="urn:microsoft.com/office/officeart/2005/8/layout/vProcess5"/>
    <dgm:cxn modelId="{D97A73BC-9534-2B49-A2E8-145FD72CB3BC}" type="presParOf" srcId="{08039070-DA03-9A44-9621-9DD85BDA0005}" destId="{514FDC71-3242-704A-86B3-0A3D7AE7576F}" srcOrd="10" destOrd="0" presId="urn:microsoft.com/office/officeart/2005/8/layout/vProcess5"/>
    <dgm:cxn modelId="{97367B21-514D-4B48-9470-5B3B58BEF3A8}" type="presParOf" srcId="{08039070-DA03-9A44-9621-9DD85BDA0005}" destId="{0F1F167E-EB2D-4646-87AA-301AC630A14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D08AC-CAAF-6E4E-B295-F57C252BBE18}">
      <dsp:nvSpPr>
        <dsp:cNvPr id="0" name=""/>
        <dsp:cNvSpPr/>
      </dsp:nvSpPr>
      <dsp:spPr>
        <a:xfrm>
          <a:off x="2861897" y="2766648"/>
          <a:ext cx="1081815" cy="1081815"/>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dirty="0"/>
            <a:t>Owner</a:t>
          </a:r>
          <a:r>
            <a:rPr lang="en-GB" sz="1000" b="1" kern="1200" dirty="0"/>
            <a:t> &amp; </a:t>
          </a:r>
          <a:r>
            <a:rPr lang="en-GB" sz="1000" b="1" i="0" kern="1200" dirty="0"/>
            <a:t>CEO - </a:t>
          </a:r>
          <a:r>
            <a:rPr lang="en-GB" sz="1000" b="1" i="0" kern="1200" dirty="0" err="1"/>
            <a:t>Ionut</a:t>
          </a:r>
          <a:r>
            <a:rPr lang="en-GB" sz="1000" b="1" i="0" kern="1200" dirty="0"/>
            <a:t> </a:t>
          </a:r>
          <a:r>
            <a:rPr lang="en-GB" sz="1000" b="1" i="0" kern="1200" dirty="0" err="1"/>
            <a:t>Agrigoroaei</a:t>
          </a:r>
          <a:endParaRPr lang="en-GB" sz="1000" kern="1200" dirty="0"/>
        </a:p>
      </dsp:txBody>
      <dsp:txXfrm>
        <a:off x="3020325" y="2925076"/>
        <a:ext cx="764959" cy="764959"/>
      </dsp:txXfrm>
    </dsp:sp>
    <dsp:sp modelId="{5039B255-0FD7-704E-818B-CB69EABA58E5}">
      <dsp:nvSpPr>
        <dsp:cNvPr id="0" name=""/>
        <dsp:cNvSpPr/>
      </dsp:nvSpPr>
      <dsp:spPr>
        <a:xfrm rot="16200000">
          <a:off x="3027762" y="1896340"/>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082935" y="2025076"/>
        <a:ext cx="639740" cy="220691"/>
      </dsp:txXfrm>
    </dsp:sp>
    <dsp:sp modelId="{478E3A35-A13F-7948-A281-97517F7B35B1}">
      <dsp:nvSpPr>
        <dsp:cNvPr id="0" name=""/>
        <dsp:cNvSpPr/>
      </dsp:nvSpPr>
      <dsp:spPr>
        <a:xfrm>
          <a:off x="2734277" y="14336"/>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Chief Technology Officer (CTO)</a:t>
          </a:r>
          <a:endParaRPr lang="en-GB" sz="1000" kern="1200"/>
        </a:p>
      </dsp:txBody>
      <dsp:txXfrm>
        <a:off x="2930084" y="210143"/>
        <a:ext cx="945442" cy="945442"/>
      </dsp:txXfrm>
    </dsp:sp>
    <dsp:sp modelId="{C248B77F-06A3-8348-B1CB-E8A0241D7E36}">
      <dsp:nvSpPr>
        <dsp:cNvPr id="0" name=""/>
        <dsp:cNvSpPr/>
      </dsp:nvSpPr>
      <dsp:spPr>
        <a:xfrm rot="18360000">
          <a:off x="3749155" y="2130735"/>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71898" y="2248933"/>
        <a:ext cx="639740" cy="220691"/>
      </dsp:txXfrm>
    </dsp:sp>
    <dsp:sp modelId="{64B74190-AC8D-0345-A8D3-6391BCAA80DE}">
      <dsp:nvSpPr>
        <dsp:cNvPr id="0" name=""/>
        <dsp:cNvSpPr/>
      </dsp:nvSpPr>
      <dsp:spPr>
        <a:xfrm>
          <a:off x="4277032" y="515608"/>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Chief Marketing Officer (CMO)</a:t>
          </a:r>
          <a:endParaRPr lang="en-GB" sz="1000" kern="1200"/>
        </a:p>
      </dsp:txBody>
      <dsp:txXfrm>
        <a:off x="4472839" y="711415"/>
        <a:ext cx="945442" cy="945442"/>
      </dsp:txXfrm>
    </dsp:sp>
    <dsp:sp modelId="{66170960-AC42-064B-BC9B-CBE055CF2099}">
      <dsp:nvSpPr>
        <dsp:cNvPr id="0" name=""/>
        <dsp:cNvSpPr/>
      </dsp:nvSpPr>
      <dsp:spPr>
        <a:xfrm rot="20520000">
          <a:off x="4195000" y="2744389"/>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197700" y="2835001"/>
        <a:ext cx="639740" cy="220691"/>
      </dsp:txXfrm>
    </dsp:sp>
    <dsp:sp modelId="{21B9CFF1-9972-684F-B72C-EEF26A269C9C}">
      <dsp:nvSpPr>
        <dsp:cNvPr id="0" name=""/>
        <dsp:cNvSpPr/>
      </dsp:nvSpPr>
      <dsp:spPr>
        <a:xfrm>
          <a:off x="5230507" y="1827954"/>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Operations Manager</a:t>
          </a:r>
          <a:endParaRPr lang="en-GB" sz="1000" kern="1200"/>
        </a:p>
      </dsp:txBody>
      <dsp:txXfrm>
        <a:off x="5426314" y="2023761"/>
        <a:ext cx="945442" cy="945442"/>
      </dsp:txXfrm>
    </dsp:sp>
    <dsp:sp modelId="{54BA8FB0-89E2-994A-9FEC-24F48BE50AD8}">
      <dsp:nvSpPr>
        <dsp:cNvPr id="0" name=""/>
        <dsp:cNvSpPr/>
      </dsp:nvSpPr>
      <dsp:spPr>
        <a:xfrm rot="1080000">
          <a:off x="4195000" y="3502906"/>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197700" y="3559420"/>
        <a:ext cx="639740" cy="220691"/>
      </dsp:txXfrm>
    </dsp:sp>
    <dsp:sp modelId="{C80683D8-B2A0-A342-8603-8571CD4C5AE4}">
      <dsp:nvSpPr>
        <dsp:cNvPr id="0" name=""/>
        <dsp:cNvSpPr/>
      </dsp:nvSpPr>
      <dsp:spPr>
        <a:xfrm>
          <a:off x="5230507" y="3450102"/>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dirty="0"/>
            <a:t>C</a:t>
          </a:r>
          <a:r>
            <a:rPr lang="en-GB" sz="1000" b="1" i="0" kern="1200" dirty="0"/>
            <a:t>ustomer Support Team (2 members)</a:t>
          </a:r>
          <a:endParaRPr lang="en-GB" sz="1000" kern="1200" dirty="0"/>
        </a:p>
      </dsp:txBody>
      <dsp:txXfrm>
        <a:off x="5426314" y="3645909"/>
        <a:ext cx="945442" cy="945442"/>
      </dsp:txXfrm>
    </dsp:sp>
    <dsp:sp modelId="{89B3E7D5-C403-8D48-8543-DA63243EDA02}">
      <dsp:nvSpPr>
        <dsp:cNvPr id="0" name=""/>
        <dsp:cNvSpPr/>
      </dsp:nvSpPr>
      <dsp:spPr>
        <a:xfrm rot="3240000">
          <a:off x="3749155" y="4116560"/>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71898" y="4145488"/>
        <a:ext cx="639740" cy="220691"/>
      </dsp:txXfrm>
    </dsp:sp>
    <dsp:sp modelId="{D1D63B57-4B0E-4748-9D79-587A6E45D58B}">
      <dsp:nvSpPr>
        <dsp:cNvPr id="0" name=""/>
        <dsp:cNvSpPr/>
      </dsp:nvSpPr>
      <dsp:spPr>
        <a:xfrm>
          <a:off x="4277032" y="4762448"/>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dirty="0"/>
            <a:t>Data Analyst</a:t>
          </a:r>
          <a:endParaRPr lang="en-GB" sz="1000" kern="1200" dirty="0"/>
        </a:p>
      </dsp:txBody>
      <dsp:txXfrm>
        <a:off x="4472839" y="4958255"/>
        <a:ext cx="945442" cy="945442"/>
      </dsp:txXfrm>
    </dsp:sp>
    <dsp:sp modelId="{CC7220F4-ECCF-1A45-A96F-B5ABDE6DB801}">
      <dsp:nvSpPr>
        <dsp:cNvPr id="0" name=""/>
        <dsp:cNvSpPr/>
      </dsp:nvSpPr>
      <dsp:spPr>
        <a:xfrm rot="5400000">
          <a:off x="3027762" y="4350954"/>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082935" y="4369345"/>
        <a:ext cx="639740" cy="220691"/>
      </dsp:txXfrm>
    </dsp:sp>
    <dsp:sp modelId="{119CCDF3-76D8-CC49-9B93-D64A4EB34DCF}">
      <dsp:nvSpPr>
        <dsp:cNvPr id="0" name=""/>
        <dsp:cNvSpPr/>
      </dsp:nvSpPr>
      <dsp:spPr>
        <a:xfrm>
          <a:off x="2734277" y="5263720"/>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Business Development Manager</a:t>
          </a:r>
          <a:endParaRPr lang="en-GB" sz="1000" kern="1200"/>
        </a:p>
      </dsp:txBody>
      <dsp:txXfrm>
        <a:off x="2930084" y="5459527"/>
        <a:ext cx="945442" cy="945442"/>
      </dsp:txXfrm>
    </dsp:sp>
    <dsp:sp modelId="{444413FF-6F04-5240-83DD-C56C399D37E5}">
      <dsp:nvSpPr>
        <dsp:cNvPr id="0" name=""/>
        <dsp:cNvSpPr/>
      </dsp:nvSpPr>
      <dsp:spPr>
        <a:xfrm rot="7560000">
          <a:off x="2306369" y="4116560"/>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393971" y="4145488"/>
        <a:ext cx="639740" cy="220691"/>
      </dsp:txXfrm>
    </dsp:sp>
    <dsp:sp modelId="{C819BFC9-4C92-2448-BA84-D2A491A13458}">
      <dsp:nvSpPr>
        <dsp:cNvPr id="0" name=""/>
        <dsp:cNvSpPr/>
      </dsp:nvSpPr>
      <dsp:spPr>
        <a:xfrm>
          <a:off x="1191522" y="4762448"/>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Legal Counsel</a:t>
          </a:r>
          <a:endParaRPr lang="en-GB" sz="1000" kern="1200"/>
        </a:p>
      </dsp:txBody>
      <dsp:txXfrm>
        <a:off x="1387329" y="4958255"/>
        <a:ext cx="945442" cy="945442"/>
      </dsp:txXfrm>
    </dsp:sp>
    <dsp:sp modelId="{8C2163CF-8BDC-924B-A1B4-3B7414574CCD}">
      <dsp:nvSpPr>
        <dsp:cNvPr id="0" name=""/>
        <dsp:cNvSpPr/>
      </dsp:nvSpPr>
      <dsp:spPr>
        <a:xfrm rot="9720000">
          <a:off x="1860524" y="3502906"/>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1968169" y="3559420"/>
        <a:ext cx="639740" cy="220691"/>
      </dsp:txXfrm>
    </dsp:sp>
    <dsp:sp modelId="{E72BAC1F-7B17-F348-807F-1FCCBD2202E4}">
      <dsp:nvSpPr>
        <dsp:cNvPr id="0" name=""/>
        <dsp:cNvSpPr/>
      </dsp:nvSpPr>
      <dsp:spPr>
        <a:xfrm>
          <a:off x="238047" y="3450102"/>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Accounting and Financial Specialist</a:t>
          </a:r>
          <a:endParaRPr lang="en-GB" sz="1000" kern="1200"/>
        </a:p>
      </dsp:txBody>
      <dsp:txXfrm>
        <a:off x="433854" y="3645909"/>
        <a:ext cx="945442" cy="945442"/>
      </dsp:txXfrm>
    </dsp:sp>
    <dsp:sp modelId="{92FB6CDC-7544-D74D-8021-1D8FCD66CBBC}">
      <dsp:nvSpPr>
        <dsp:cNvPr id="0" name=""/>
        <dsp:cNvSpPr/>
      </dsp:nvSpPr>
      <dsp:spPr>
        <a:xfrm rot="11880000">
          <a:off x="1860524" y="2744389"/>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1968169" y="2835001"/>
        <a:ext cx="639740" cy="220691"/>
      </dsp:txXfrm>
    </dsp:sp>
    <dsp:sp modelId="{717D4BC7-05E8-BC4E-97CA-53460620982E}">
      <dsp:nvSpPr>
        <dsp:cNvPr id="0" name=""/>
        <dsp:cNvSpPr/>
      </dsp:nvSpPr>
      <dsp:spPr>
        <a:xfrm>
          <a:off x="238047" y="1827954"/>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IT and CyberSecurity Engineer</a:t>
          </a:r>
          <a:endParaRPr lang="en-GB" sz="1000" kern="1200"/>
        </a:p>
      </dsp:txBody>
      <dsp:txXfrm>
        <a:off x="433854" y="2023761"/>
        <a:ext cx="945442" cy="945442"/>
      </dsp:txXfrm>
    </dsp:sp>
    <dsp:sp modelId="{0E097145-59EB-3B4D-A7E3-3A6F1B14695D}">
      <dsp:nvSpPr>
        <dsp:cNvPr id="0" name=""/>
        <dsp:cNvSpPr/>
      </dsp:nvSpPr>
      <dsp:spPr>
        <a:xfrm rot="14040000">
          <a:off x="2306369" y="2130735"/>
          <a:ext cx="750085" cy="36781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393971" y="2248933"/>
        <a:ext cx="639740" cy="220691"/>
      </dsp:txXfrm>
    </dsp:sp>
    <dsp:sp modelId="{94E13B44-6BC7-DF42-A0AC-043F195C9D8A}">
      <dsp:nvSpPr>
        <dsp:cNvPr id="0" name=""/>
        <dsp:cNvSpPr/>
      </dsp:nvSpPr>
      <dsp:spPr>
        <a:xfrm>
          <a:off x="1191522" y="515608"/>
          <a:ext cx="1337056" cy="1337056"/>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i="0" kern="1200"/>
            <a:t>HR &amp; Payroll Consultant</a:t>
          </a:r>
          <a:endParaRPr lang="en-GB" sz="1000" kern="1200"/>
        </a:p>
      </dsp:txBody>
      <dsp:txXfrm>
        <a:off x="1387329" y="711415"/>
        <a:ext cx="945442" cy="945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82FCA-5B10-8149-8877-62BC8F07F990}">
      <dsp:nvSpPr>
        <dsp:cNvPr id="0" name=""/>
        <dsp:cNvSpPr/>
      </dsp:nvSpPr>
      <dsp:spPr>
        <a:xfrm>
          <a:off x="2620251" y="0"/>
          <a:ext cx="5489599" cy="54895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47DFBAA-ABC0-0743-9CA0-19D7F055E295}">
      <dsp:nvSpPr>
        <dsp:cNvPr id="0" name=""/>
        <dsp:cNvSpPr/>
      </dsp:nvSpPr>
      <dsp:spPr>
        <a:xfrm>
          <a:off x="92112" y="0"/>
          <a:ext cx="4599367" cy="2535583"/>
        </a:xfrm>
        <a:prstGeom prst="roundRect">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Strengths</a:t>
          </a:r>
          <a:endParaRPr lang="en-GB" sz="1600" b="1"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Competitive Bidding &amp; Multi-Load Optimization</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Enhanced Transportation Efficiency</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Cost Savings</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Driver Rating System</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User-Friendly Interface</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Advanced Algorithms</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Streamlined Freight Management</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Market Disruption Potential</a:t>
          </a:r>
        </a:p>
      </dsp:txBody>
      <dsp:txXfrm>
        <a:off x="215889" y="123777"/>
        <a:ext cx="4351813" cy="2288029"/>
      </dsp:txXfrm>
    </dsp:sp>
    <dsp:sp modelId="{DCC872C2-C411-074E-B1AA-3ABA8BCABD1B}">
      <dsp:nvSpPr>
        <dsp:cNvPr id="0" name=""/>
        <dsp:cNvSpPr/>
      </dsp:nvSpPr>
      <dsp:spPr>
        <a:xfrm>
          <a:off x="6036523" y="0"/>
          <a:ext cx="4591424" cy="2535583"/>
        </a:xfrm>
        <a:prstGeom prst="roundRect">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Weaknesses</a:t>
          </a:r>
          <a:endParaRPr lang="en-GB" sz="1600" b="1"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Importance of Network Effects</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Challenge for New Entrants</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Competitive Freight Industry</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Geographic Expansion</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US" sz="1600" kern="1200" dirty="0"/>
            <a:t>Technology Reliance Risks</a:t>
          </a:r>
        </a:p>
      </dsp:txBody>
      <dsp:txXfrm>
        <a:off x="6160300" y="123777"/>
        <a:ext cx="4343870" cy="2288029"/>
      </dsp:txXfrm>
    </dsp:sp>
    <dsp:sp modelId="{EC2E1BBA-BEAD-514F-811E-420BCAB0F336}">
      <dsp:nvSpPr>
        <dsp:cNvPr id="0" name=""/>
        <dsp:cNvSpPr/>
      </dsp:nvSpPr>
      <dsp:spPr>
        <a:xfrm>
          <a:off x="109175" y="2867757"/>
          <a:ext cx="4600866" cy="2560397"/>
        </a:xfrm>
        <a:prstGeom prst="roundRect">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Opportunities</a:t>
          </a:r>
          <a:endParaRPr lang="en-GB" sz="1600" b="1"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E-Commerce Opportunities</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Industry Growth</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Rising Demand</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err="1"/>
            <a:t>Digitalisation</a:t>
          </a:r>
          <a:r>
            <a:rPr lang="en-US" sz="1600" b="0" kern="1200" dirty="0"/>
            <a:t> Benefits</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Technological Adoption</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Expanded Services</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Emerging Technologies</a:t>
          </a:r>
          <a:endParaRPr lang="en-GB" sz="1600" b="0" kern="1200" dirty="0"/>
        </a:p>
        <a:p>
          <a:pPr marL="171450" lvl="1" indent="-171450" algn="l" defTabSz="711200">
            <a:lnSpc>
              <a:spcPct val="90000"/>
            </a:lnSpc>
            <a:spcBef>
              <a:spcPct val="0"/>
            </a:spcBef>
            <a:spcAft>
              <a:spcPct val="15000"/>
            </a:spcAft>
            <a:buFont typeface="Wingdings" pitchFamily="2" charset="2"/>
            <a:buChar char="ü"/>
          </a:pPr>
          <a:r>
            <a:rPr lang="en-US" sz="1600" b="0" kern="1200" dirty="0"/>
            <a:t>Strategic Partnerships</a:t>
          </a:r>
        </a:p>
      </dsp:txBody>
      <dsp:txXfrm>
        <a:off x="234163" y="2992745"/>
        <a:ext cx="4350890" cy="2310421"/>
      </dsp:txXfrm>
    </dsp:sp>
    <dsp:sp modelId="{55C66796-91B9-6849-80E5-895AF9451E6D}">
      <dsp:nvSpPr>
        <dsp:cNvPr id="0" name=""/>
        <dsp:cNvSpPr/>
      </dsp:nvSpPr>
      <dsp:spPr>
        <a:xfrm>
          <a:off x="5938725" y="2867757"/>
          <a:ext cx="4543681" cy="2530252"/>
        </a:xfrm>
        <a:prstGeom prst="roundRect">
          <a:avLst/>
        </a:prstGeom>
        <a:gradFill rotWithShape="0">
          <a:gsLst>
            <a:gs pos="0">
              <a:schemeClr val="lt1">
                <a:hueOff val="0"/>
                <a:satOff val="0"/>
                <a:lumOff val="0"/>
                <a:alphaOff val="0"/>
                <a:tint val="80000"/>
                <a:satMod val="107000"/>
                <a:lumMod val="103000"/>
              </a:schemeClr>
            </a:gs>
            <a:gs pos="100000">
              <a:schemeClr val="lt1">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Threats</a:t>
          </a:r>
          <a:endParaRPr lang="en-GB" sz="1600" b="1" kern="1200" dirty="0"/>
        </a:p>
        <a:p>
          <a:pPr marL="171450" lvl="1" indent="-171450" algn="l" defTabSz="711200">
            <a:lnSpc>
              <a:spcPct val="90000"/>
            </a:lnSpc>
            <a:spcBef>
              <a:spcPct val="0"/>
            </a:spcBef>
            <a:spcAft>
              <a:spcPct val="15000"/>
            </a:spcAft>
            <a:buFont typeface="Wingdings" pitchFamily="2" charset="2"/>
            <a:buChar char="ü"/>
          </a:pPr>
          <a:r>
            <a:rPr lang="en-GB" sz="1600" b="0" i="0" kern="1200" dirty="0">
              <a:effectLst/>
              <a:latin typeface="UICTFontTextStyleBody"/>
            </a:rPr>
            <a:t>Established Competitors</a:t>
          </a:r>
          <a:endParaRPr lang="en-GB" sz="1600" kern="1200" dirty="0"/>
        </a:p>
        <a:p>
          <a:pPr marL="171450" lvl="1" indent="-171450" algn="l" defTabSz="711200">
            <a:lnSpc>
              <a:spcPct val="90000"/>
            </a:lnSpc>
            <a:spcBef>
              <a:spcPct val="0"/>
            </a:spcBef>
            <a:spcAft>
              <a:spcPct val="15000"/>
            </a:spcAft>
            <a:buFont typeface="Wingdings" pitchFamily="2" charset="2"/>
            <a:buChar char="ü"/>
          </a:pPr>
          <a:r>
            <a:rPr lang="en-GB" sz="1600" b="0" i="0" kern="1200" dirty="0">
              <a:effectLst/>
              <a:latin typeface="UICTFontTextStyleBody"/>
            </a:rPr>
            <a:t>New Entrants</a:t>
          </a:r>
          <a:endParaRPr lang="en-GB" sz="1600" b="0" i="0" kern="1200" dirty="0">
            <a:effectLst/>
            <a:latin typeface=".AppleSystemUIFont"/>
          </a:endParaRPr>
        </a:p>
        <a:p>
          <a:pPr marL="171450" lvl="1" indent="-171450" algn="l" defTabSz="711200">
            <a:lnSpc>
              <a:spcPct val="90000"/>
            </a:lnSpc>
            <a:spcBef>
              <a:spcPct val="0"/>
            </a:spcBef>
            <a:spcAft>
              <a:spcPct val="15000"/>
            </a:spcAft>
            <a:buFont typeface="Wingdings" pitchFamily="2" charset="2"/>
            <a:buChar char="ü"/>
          </a:pPr>
          <a:r>
            <a:rPr lang="en-GB" sz="1600" b="0" i="0" kern="1200" dirty="0">
              <a:effectLst/>
              <a:latin typeface="UICTFontTextStyleBody"/>
            </a:rPr>
            <a:t>Regulatory Changes</a:t>
          </a:r>
          <a:endParaRPr lang="en-GB" sz="1600" b="0" i="0" kern="1200" dirty="0">
            <a:effectLst/>
            <a:latin typeface=".AppleSystemUIFont"/>
          </a:endParaRPr>
        </a:p>
        <a:p>
          <a:pPr marL="171450" lvl="1" indent="-171450" algn="l" defTabSz="711200">
            <a:lnSpc>
              <a:spcPct val="90000"/>
            </a:lnSpc>
            <a:spcBef>
              <a:spcPct val="0"/>
            </a:spcBef>
            <a:spcAft>
              <a:spcPct val="15000"/>
            </a:spcAft>
            <a:buFont typeface="Wingdings" pitchFamily="2" charset="2"/>
            <a:buChar char="ü"/>
          </a:pPr>
          <a:r>
            <a:rPr lang="en-GB" sz="1600" b="0" i="0" kern="1200" dirty="0">
              <a:effectLst/>
              <a:latin typeface="UICTFontTextStyleBody"/>
            </a:rPr>
            <a:t>Economic Factors</a:t>
          </a:r>
          <a:endParaRPr lang="en-GB" sz="1600" b="0" i="0" kern="1200" dirty="0">
            <a:effectLst/>
            <a:latin typeface=".AppleSystemUIFont"/>
          </a:endParaRPr>
        </a:p>
        <a:p>
          <a:pPr marL="171450" lvl="1" indent="-171450" algn="l" defTabSz="711200">
            <a:lnSpc>
              <a:spcPct val="90000"/>
            </a:lnSpc>
            <a:spcBef>
              <a:spcPct val="0"/>
            </a:spcBef>
            <a:spcAft>
              <a:spcPct val="15000"/>
            </a:spcAft>
            <a:buFont typeface="Wingdings" pitchFamily="2" charset="2"/>
            <a:buChar char="ü"/>
          </a:pPr>
          <a:r>
            <a:rPr lang="en-GB" sz="1600" b="0" i="0" kern="1200" dirty="0">
              <a:effectLst/>
              <a:latin typeface="UICTFontTextStyleBody"/>
            </a:rPr>
            <a:t>Cybersecurity Concerns</a:t>
          </a:r>
          <a:endParaRPr lang="en-GB" sz="1600" b="0" i="0" kern="1200" dirty="0">
            <a:effectLst/>
            <a:latin typeface=".AppleSystemUIFont"/>
          </a:endParaRPr>
        </a:p>
        <a:p>
          <a:pPr marL="171450" lvl="1" indent="-171450" algn="l" defTabSz="711200">
            <a:lnSpc>
              <a:spcPct val="90000"/>
            </a:lnSpc>
            <a:spcBef>
              <a:spcPct val="0"/>
            </a:spcBef>
            <a:spcAft>
              <a:spcPct val="15000"/>
            </a:spcAft>
            <a:buFont typeface="Wingdings" pitchFamily="2" charset="2"/>
            <a:buChar char="ü"/>
          </a:pPr>
          <a:r>
            <a:rPr lang="en-GB" sz="1600" b="0" i="0" kern="1200" dirty="0">
              <a:effectLst/>
              <a:latin typeface="UICTFontTextStyleBody"/>
            </a:rPr>
            <a:t>Need for Vigilance</a:t>
          </a:r>
          <a:endParaRPr lang="en-GB" sz="1600" kern="1200" dirty="0">
            <a:effectLst/>
            <a:latin typeface=".AppleSystemUIFont"/>
          </a:endParaRPr>
        </a:p>
      </dsp:txBody>
      <dsp:txXfrm>
        <a:off x="6062242" y="2991274"/>
        <a:ext cx="4296647" cy="22832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B2A14-3822-A945-B067-E9B410187BF7}">
      <dsp:nvSpPr>
        <dsp:cNvPr id="0" name=""/>
        <dsp:cNvSpPr/>
      </dsp:nvSpPr>
      <dsp:spPr>
        <a:xfrm>
          <a:off x="0" y="13648"/>
          <a:ext cx="6183782" cy="682436"/>
        </a:xfrm>
        <a:prstGeom prst="roundRect">
          <a:avLst>
            <a:gd name="adj" fmla="val 10000"/>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Platform Development: £10,000</a:t>
          </a:r>
        </a:p>
      </dsp:txBody>
      <dsp:txXfrm>
        <a:off x="19988" y="33636"/>
        <a:ext cx="5389714" cy="642460"/>
      </dsp:txXfrm>
    </dsp:sp>
    <dsp:sp modelId="{FF7E32EB-5719-5A49-9D85-408011F4740A}">
      <dsp:nvSpPr>
        <dsp:cNvPr id="0" name=""/>
        <dsp:cNvSpPr/>
      </dsp:nvSpPr>
      <dsp:spPr>
        <a:xfrm>
          <a:off x="517891" y="806515"/>
          <a:ext cx="6183782" cy="682436"/>
        </a:xfrm>
        <a:prstGeom prst="roundRect">
          <a:avLst>
            <a:gd name="adj" fmla="val 10000"/>
          </a:avLst>
        </a:prstGeom>
        <a:solidFill>
          <a:schemeClr val="accent2">
            <a:shade val="80000"/>
            <a:hueOff val="109441"/>
            <a:satOff val="-4708"/>
            <a:lumOff val="9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Marketing &amp; Promotions: £7,000</a:t>
          </a:r>
        </a:p>
      </dsp:txBody>
      <dsp:txXfrm>
        <a:off x="537879" y="826503"/>
        <a:ext cx="5182331" cy="642460"/>
      </dsp:txXfrm>
    </dsp:sp>
    <dsp:sp modelId="{41C0B271-F3B0-1A48-8FAB-1A717B762BD1}">
      <dsp:nvSpPr>
        <dsp:cNvPr id="0" name=""/>
        <dsp:cNvSpPr/>
      </dsp:nvSpPr>
      <dsp:spPr>
        <a:xfrm>
          <a:off x="1028053" y="1613031"/>
          <a:ext cx="6183782" cy="682436"/>
        </a:xfrm>
        <a:prstGeom prst="roundRect">
          <a:avLst>
            <a:gd name="adj" fmla="val 10000"/>
          </a:avLst>
        </a:prstGeom>
        <a:solidFill>
          <a:schemeClr val="accent2">
            <a:shade val="80000"/>
            <a:hueOff val="218882"/>
            <a:satOff val="-9416"/>
            <a:lumOff val="186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Operational Costs (First 6 months): £5,000</a:t>
          </a:r>
        </a:p>
      </dsp:txBody>
      <dsp:txXfrm>
        <a:off x="1048041" y="1633019"/>
        <a:ext cx="5190060" cy="642460"/>
      </dsp:txXfrm>
    </dsp:sp>
    <dsp:sp modelId="{7BA95552-0216-524D-B352-E860F171E930}">
      <dsp:nvSpPr>
        <dsp:cNvPr id="0" name=""/>
        <dsp:cNvSpPr/>
      </dsp:nvSpPr>
      <dsp:spPr>
        <a:xfrm>
          <a:off x="1545945" y="2419546"/>
          <a:ext cx="6183782" cy="682436"/>
        </a:xfrm>
        <a:prstGeom prst="roundRect">
          <a:avLst>
            <a:gd name="adj" fmla="val 10000"/>
          </a:avLst>
        </a:prstGeom>
        <a:solidFill>
          <a:schemeClr val="accent2">
            <a:shade val="80000"/>
            <a:hueOff val="328323"/>
            <a:satOff val="-14124"/>
            <a:lumOff val="280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Legal and Accounting: £3,000 </a:t>
          </a:r>
        </a:p>
      </dsp:txBody>
      <dsp:txXfrm>
        <a:off x="1565933" y="2439534"/>
        <a:ext cx="5182331" cy="642460"/>
      </dsp:txXfrm>
    </dsp:sp>
    <dsp:sp modelId="{64E6ECBA-1F72-504A-BA70-45D42E0F1A27}">
      <dsp:nvSpPr>
        <dsp:cNvPr id="0" name=""/>
        <dsp:cNvSpPr/>
      </dsp:nvSpPr>
      <dsp:spPr>
        <a:xfrm>
          <a:off x="5740198" y="522684"/>
          <a:ext cx="443583" cy="44358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840004" y="522684"/>
        <a:ext cx="243971" cy="333796"/>
      </dsp:txXfrm>
    </dsp:sp>
    <dsp:sp modelId="{2043B6F3-FB27-F846-95D3-4B1EAC59C985}">
      <dsp:nvSpPr>
        <dsp:cNvPr id="0" name=""/>
        <dsp:cNvSpPr/>
      </dsp:nvSpPr>
      <dsp:spPr>
        <a:xfrm>
          <a:off x="6258090" y="1329199"/>
          <a:ext cx="443583" cy="44358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357896" y="1329199"/>
        <a:ext cx="243971" cy="333796"/>
      </dsp:txXfrm>
    </dsp:sp>
    <dsp:sp modelId="{CC96F077-B3C3-C94B-961A-D16714715436}">
      <dsp:nvSpPr>
        <dsp:cNvPr id="0" name=""/>
        <dsp:cNvSpPr/>
      </dsp:nvSpPr>
      <dsp:spPr>
        <a:xfrm>
          <a:off x="6768252" y="2135715"/>
          <a:ext cx="443583" cy="44358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868058" y="2135715"/>
        <a:ext cx="243971" cy="333796"/>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B48A3C-FA81-9144-8804-C0BFB36804EF}" type="datetimeFigureOut">
              <a:rPr lang="en-US" smtClean="0"/>
              <a:t>12/11/24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F57C68-1A02-6244-8F34-81BBBBF700CF}" type="slidenum">
              <a:rPr lang="en-US" smtClean="0"/>
              <a:t>‹#›</a:t>
            </a:fld>
            <a:endParaRPr lang="en-US"/>
          </a:p>
        </p:txBody>
      </p:sp>
    </p:spTree>
    <p:extLst>
      <p:ext uri="{BB962C8B-B14F-4D97-AF65-F5344CB8AC3E}">
        <p14:creationId xmlns:p14="http://schemas.microsoft.com/office/powerpoint/2010/main" val="1908725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Barringer and Ireland (2018) states, new ideas are the start point for a new business. This proposed business</a:t>
            </a:r>
            <a:r>
              <a:rPr lang="en-GB" dirty="0"/>
              <a:t> </a:t>
            </a:r>
            <a:r>
              <a:rPr lang="en-GB" dirty="0">
                <a:solidFill>
                  <a:schemeClr val="tx1">
                    <a:lumMod val="85000"/>
                    <a:lumOff val="15000"/>
                  </a:schemeClr>
                </a:solidFill>
              </a:rPr>
              <a:t>for an online platform came during the COVID pandemic when the request for goods transport increased and further more during the BREXIT drivers crisis. Businesses might have been able to subcontract vehicles and drivers from companies that had spares however freight platforms such as Amazon Freight was not accessible without a very long bureaucratic process and high registration taxes.</a:t>
            </a:r>
            <a:endParaRPr lang="en-US" dirty="0">
              <a:solidFill>
                <a:schemeClr val="tx1">
                  <a:lumMod val="85000"/>
                  <a:lumOff val="15000"/>
                </a:schemeClr>
              </a:solidFill>
            </a:endParaRPr>
          </a:p>
          <a:p>
            <a:endParaRPr lang="en-GB" dirty="0"/>
          </a:p>
          <a:p>
            <a:r>
              <a:rPr lang="en-US" dirty="0"/>
              <a:t>Purpose</a:t>
            </a:r>
            <a:endParaRPr lang="en-GB" dirty="0"/>
          </a:p>
          <a:p>
            <a:r>
              <a:rPr lang="en-US" dirty="0"/>
              <a:t>MondoLine aims to transform the logistics industry by providing an online platform that seamlessly connects companies needing transportation with </a:t>
            </a:r>
            <a:r>
              <a:rPr lang="en-US" dirty="0" err="1"/>
              <a:t>hauliers</a:t>
            </a:r>
            <a:r>
              <a:rPr lang="en-US" dirty="0"/>
              <a:t> or van drivers looking for jobs. The platform is designed to streamline the process, ensuring efficient and competitive services in logistics. </a:t>
            </a:r>
            <a:endParaRPr lang="en-GB" dirty="0"/>
          </a:p>
          <a:p>
            <a:r>
              <a:rPr lang="en-US" dirty="0"/>
              <a:t>Product</a:t>
            </a:r>
            <a:endParaRPr lang="en-GB" dirty="0"/>
          </a:p>
          <a:p>
            <a:r>
              <a:rPr lang="en-US" dirty="0"/>
              <a:t>The platform features a job posting and bidding system where businesses can specify their transportation needs. </a:t>
            </a:r>
            <a:r>
              <a:rPr lang="en-US" dirty="0" err="1"/>
              <a:t>Hauliers</a:t>
            </a:r>
            <a:r>
              <a:rPr lang="en-US" dirty="0"/>
              <a:t> and van drivers can then bid for these jobs, fostering healthy competition and fair pricing. High service standards are maintained through a driver rating system, and a multi-load optimization algorithm is used to group and route shipments efficiently, reducing costs and environmental impact.</a:t>
            </a:r>
            <a:r>
              <a:rPr lang="en-GB" dirty="0"/>
              <a:t> MondoLine charges a £500 annual membership and a 5% commission per job, ensuring steady income and user engagement. This mix of models promotes continuous platform use and value.</a:t>
            </a:r>
          </a:p>
          <a:p>
            <a:r>
              <a:rPr lang="en-US" dirty="0"/>
              <a:t>Target</a:t>
            </a:r>
            <a:endParaRPr lang="en-GB" dirty="0"/>
          </a:p>
          <a:p>
            <a:r>
              <a:rPr lang="en-US" dirty="0"/>
              <a:t>MarketMondoLine targets both businesses needing transportation services and </a:t>
            </a:r>
            <a:r>
              <a:rPr lang="en-US" dirty="0" err="1"/>
              <a:t>hauliers</a:t>
            </a:r>
            <a:r>
              <a:rPr lang="en-US" dirty="0"/>
              <a:t> or van drivers seeking jobs. The platform is designed to appeal to companies looking for cost-effective and reliable logistics solutions, as well as to drivers who wish to find job opportunities competitively through a transparent and efficient system.</a:t>
            </a:r>
            <a:endParaRPr lang="en-GB" dirty="0"/>
          </a:p>
          <a:p>
            <a:r>
              <a:rPr lang="en-US" dirty="0"/>
              <a:t>Mission</a:t>
            </a:r>
            <a:endParaRPr lang="en-GB" dirty="0"/>
          </a:p>
          <a:p>
            <a:r>
              <a:rPr lang="en-US" dirty="0"/>
              <a:t>MondoLine’s mission is to transform the logistics industry by creating an easy-to-use, efficient, and competitive online marketplace. This platform aims to connect shippers with </a:t>
            </a:r>
            <a:r>
              <a:rPr lang="en-US" dirty="0" err="1"/>
              <a:t>hauliers</a:t>
            </a:r>
            <a:r>
              <a:rPr lang="en-US" dirty="0"/>
              <a:t> and van drivers effortlessly, fostering transparency and efficiency while improving logistics management and reducing the environmental impact.</a:t>
            </a:r>
          </a:p>
        </p:txBody>
      </p:sp>
      <p:sp>
        <p:nvSpPr>
          <p:cNvPr id="4" name="Slide Number Placeholder 3"/>
          <p:cNvSpPr>
            <a:spLocks noGrp="1"/>
          </p:cNvSpPr>
          <p:nvPr>
            <p:ph type="sldNum" sz="quarter" idx="5"/>
          </p:nvPr>
        </p:nvSpPr>
        <p:spPr/>
        <p:txBody>
          <a:bodyPr/>
          <a:lstStyle/>
          <a:p>
            <a:fld id="{8EF57C68-1A02-6244-8F34-81BBBBF700CF}" type="slidenum">
              <a:rPr lang="en-US" smtClean="0"/>
              <a:t>3</a:t>
            </a:fld>
            <a:endParaRPr lang="en-US"/>
          </a:p>
        </p:txBody>
      </p:sp>
    </p:spTree>
    <p:extLst>
      <p:ext uri="{BB962C8B-B14F-4D97-AF65-F5344CB8AC3E}">
        <p14:creationId xmlns:p14="http://schemas.microsoft.com/office/powerpoint/2010/main" val="481914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MondoLine will be a Private Limited Company (PLC). This, according to…</a:t>
            </a:r>
          </a:p>
          <a:p>
            <a:endParaRPr lang="en-GB" dirty="0"/>
          </a:p>
          <a:p>
            <a:r>
              <a:rPr lang="en-US" dirty="0"/>
              <a:t>Limited Liability</a:t>
            </a:r>
            <a:endParaRPr lang="en-GB" dirty="0"/>
          </a:p>
          <a:p>
            <a:r>
              <a:rPr lang="en-US" dirty="0"/>
              <a:t>MondoLine, as a Private Limited Company (Ltd), offers protection for shareholders' personal assets from company debts.</a:t>
            </a:r>
          </a:p>
          <a:p>
            <a:endParaRPr lang="en-GB" dirty="0"/>
          </a:p>
          <a:p>
            <a:r>
              <a:rPr lang="en-US" dirty="0"/>
              <a:t>Capital Raising </a:t>
            </a:r>
            <a:endParaRPr lang="en-GB" dirty="0"/>
          </a:p>
          <a:p>
            <a:r>
              <a:rPr lang="en-US" dirty="0"/>
              <a:t>Easier to raise capital through share issuance, supporting growth and expansion.</a:t>
            </a:r>
          </a:p>
          <a:p>
            <a:endParaRPr lang="en-GB" dirty="0"/>
          </a:p>
          <a:p>
            <a:r>
              <a:rPr lang="en-US" dirty="0"/>
              <a:t>Legal Recognition</a:t>
            </a:r>
            <a:endParaRPr lang="en-GB" dirty="0"/>
          </a:p>
          <a:p>
            <a:r>
              <a:rPr lang="en-US" dirty="0"/>
              <a:t>Registration with Companies House ensures compliance with UK corporate regulations.</a:t>
            </a:r>
          </a:p>
          <a:p>
            <a:endParaRPr lang="en-GB" dirty="0"/>
          </a:p>
          <a:p>
            <a:r>
              <a:rPr lang="en-US" dirty="0"/>
              <a:t>Industry Compliance</a:t>
            </a:r>
            <a:endParaRPr lang="en-GB" dirty="0"/>
          </a:p>
          <a:p>
            <a:r>
              <a:rPr lang="en-US" dirty="0"/>
              <a:t>Adheres to standards including GDPR, vehicle safety, emissions, and driver licensing.</a:t>
            </a:r>
          </a:p>
          <a:p>
            <a:endParaRPr lang="en-GB" dirty="0"/>
          </a:p>
          <a:p>
            <a:r>
              <a:rPr lang="en-US" dirty="0"/>
              <a:t>Trust and Reputation</a:t>
            </a:r>
            <a:endParaRPr lang="en-GB" dirty="0"/>
          </a:p>
          <a:p>
            <a:r>
              <a:rPr lang="en-US" dirty="0"/>
              <a:t>Prioritizing regulatory compliance helps build trust with customers, partners, and regulatory bodies.</a:t>
            </a:r>
          </a:p>
        </p:txBody>
      </p:sp>
      <p:sp>
        <p:nvSpPr>
          <p:cNvPr id="4" name="Slide Number Placeholder 3"/>
          <p:cNvSpPr>
            <a:spLocks noGrp="1"/>
          </p:cNvSpPr>
          <p:nvPr>
            <p:ph type="sldNum" sz="quarter" idx="5"/>
          </p:nvPr>
        </p:nvSpPr>
        <p:spPr/>
        <p:txBody>
          <a:bodyPr/>
          <a:lstStyle/>
          <a:p>
            <a:fld id="{8EF57C68-1A02-6244-8F34-81BBBBF700CF}" type="slidenum">
              <a:rPr lang="en-US" smtClean="0"/>
              <a:t>4</a:t>
            </a:fld>
            <a:endParaRPr lang="en-US"/>
          </a:p>
        </p:txBody>
      </p:sp>
    </p:spTree>
    <p:extLst>
      <p:ext uri="{BB962C8B-B14F-4D97-AF65-F5344CB8AC3E}">
        <p14:creationId xmlns:p14="http://schemas.microsoft.com/office/powerpoint/2010/main" val="4211267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founder, Ionut Agrigoroaei, will be the CEO, leading strategy and operations. Supporting him will be:</a:t>
            </a:r>
            <a:endParaRPr lang="en-GB" dirty="0"/>
          </a:p>
          <a:p>
            <a:pPr marL="171450" indent="-171450">
              <a:buFont typeface="Arial" panose="020B0604020202020204" pitchFamily="34" charset="0"/>
              <a:buChar char="•"/>
            </a:pPr>
            <a:r>
              <a:rPr lang="en-US" dirty="0"/>
              <a:t>CTO</a:t>
            </a:r>
            <a:r>
              <a:rPr lang="en-GB" dirty="0"/>
              <a:t> (Chief Technology Officer)</a:t>
            </a:r>
            <a:r>
              <a:rPr lang="en-US" dirty="0"/>
              <a:t>: Develops and maintains the platform</a:t>
            </a:r>
            <a:r>
              <a:rPr lang="en-GB" dirty="0"/>
              <a:t>.</a:t>
            </a:r>
          </a:p>
          <a:p>
            <a:pPr marL="171450" indent="-171450">
              <a:buFont typeface="Arial" panose="020B0604020202020204" pitchFamily="34" charset="0"/>
              <a:buChar char="•"/>
            </a:pPr>
            <a:r>
              <a:rPr lang="en-US" dirty="0"/>
              <a:t>CMO</a:t>
            </a:r>
            <a:r>
              <a:rPr lang="en-GB" dirty="0"/>
              <a:t> (Chief Marketing Officer)</a:t>
            </a:r>
            <a:r>
              <a:rPr lang="en-US" dirty="0"/>
              <a:t>: Manages marketing and customer acquisition</a:t>
            </a:r>
            <a:r>
              <a:rPr lang="en-GB" dirty="0"/>
              <a:t>.</a:t>
            </a:r>
          </a:p>
          <a:p>
            <a:pPr marL="171450" indent="-171450">
              <a:buFont typeface="Arial" panose="020B0604020202020204" pitchFamily="34" charset="0"/>
              <a:buChar char="•"/>
            </a:pPr>
            <a:r>
              <a:rPr lang="en-US" dirty="0"/>
              <a:t>Operations Manager: Oversees daily operationsAdditional team members</a:t>
            </a:r>
            <a:r>
              <a:rPr lang="en-GB" dirty="0"/>
              <a:t>.</a:t>
            </a:r>
          </a:p>
          <a:p>
            <a:pPr marL="171450" indent="-171450">
              <a:buFont typeface="Arial" panose="020B0604020202020204" pitchFamily="34" charset="0"/>
              <a:buChar char="•"/>
            </a:pPr>
            <a:r>
              <a:rPr lang="en-US" dirty="0"/>
              <a:t>Customer Support Team: Handles user queries (2 members)</a:t>
            </a:r>
            <a:r>
              <a:rPr lang="en-GB" dirty="0"/>
              <a:t>.</a:t>
            </a:r>
          </a:p>
          <a:p>
            <a:pPr marL="171450" indent="-171450">
              <a:buFont typeface="Arial" panose="020B0604020202020204" pitchFamily="34" charset="0"/>
              <a:buChar char="•"/>
            </a:pPr>
            <a:r>
              <a:rPr lang="en-US" dirty="0"/>
              <a:t>Data Analyst: Boosts efficiency through data insights</a:t>
            </a:r>
            <a:r>
              <a:rPr lang="en-GB" dirty="0"/>
              <a:t>.</a:t>
            </a:r>
          </a:p>
          <a:p>
            <a:pPr marL="171450" indent="-171450">
              <a:buFont typeface="Arial" panose="020B0604020202020204" pitchFamily="34" charset="0"/>
              <a:buChar char="•"/>
            </a:pPr>
            <a:r>
              <a:rPr lang="en-US" dirty="0"/>
              <a:t>Business Development Manager: Focuses on partnerships and expansion</a:t>
            </a:r>
            <a:r>
              <a:rPr lang="en-GB" dirty="0"/>
              <a:t>.</a:t>
            </a:r>
          </a:p>
          <a:p>
            <a:pPr marL="171450" indent="-171450">
              <a:buFont typeface="Arial" panose="020B0604020202020204" pitchFamily="34" charset="0"/>
              <a:buChar char="•"/>
            </a:pPr>
            <a:endParaRPr lang="en-GB" dirty="0"/>
          </a:p>
          <a:p>
            <a:pPr marL="0" indent="0">
              <a:buFontTx/>
              <a:buNone/>
            </a:pPr>
            <a:r>
              <a:rPr lang="en-US" dirty="0"/>
              <a:t>External support includes legal counsel, an accountant, and an IT Security Consultant. This team and support structure provide a strong foundation for growth and smooth operations.</a:t>
            </a:r>
          </a:p>
        </p:txBody>
      </p:sp>
      <p:sp>
        <p:nvSpPr>
          <p:cNvPr id="4" name="Slide Number Placeholder 3"/>
          <p:cNvSpPr>
            <a:spLocks noGrp="1"/>
          </p:cNvSpPr>
          <p:nvPr>
            <p:ph type="sldNum" sz="quarter" idx="5"/>
          </p:nvPr>
        </p:nvSpPr>
        <p:spPr/>
        <p:txBody>
          <a:bodyPr/>
          <a:lstStyle/>
          <a:p>
            <a:fld id="{8EF57C68-1A02-6244-8F34-81BBBBF700CF}" type="slidenum">
              <a:rPr lang="en-US" smtClean="0"/>
              <a:t>5</a:t>
            </a:fld>
            <a:endParaRPr lang="en-US"/>
          </a:p>
        </p:txBody>
      </p:sp>
    </p:spTree>
    <p:extLst>
      <p:ext uri="{BB962C8B-B14F-4D97-AF65-F5344CB8AC3E}">
        <p14:creationId xmlns:p14="http://schemas.microsoft.com/office/powerpoint/2010/main" val="351081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latin typeface=".AppleSystemUIFont"/>
              </a:rPr>
              <a:t>Strengths</a:t>
            </a:r>
          </a:p>
          <a:p>
            <a:r>
              <a:rPr lang="en-GB" dirty="0">
                <a:effectLst/>
                <a:latin typeface=".AppleSystemUIFont"/>
              </a:rPr>
              <a:t>The new </a:t>
            </a:r>
            <a:r>
              <a:rPr lang="en-GB" dirty="0" err="1">
                <a:effectLst/>
                <a:latin typeface=".AppleSystemUIFont"/>
              </a:rPr>
              <a:t>MondoLine</a:t>
            </a:r>
            <a:r>
              <a:rPr lang="en-GB" dirty="0">
                <a:effectLst/>
                <a:latin typeface=".AppleSystemUIFont"/>
              </a:rPr>
              <a:t> logistics platform is like a mix of Amazon Freight and Uber. It makes shipping more efficient by using competitive bidding and optimizing space in cargo trucks. This means fewer empty trips and lower costs for everyone. The platform also has a rating system for drivers to ensure good service. Its user-friendly mobile app allows real-time shipment tracking and management. Plus, smart algorithms help plan routes and match loads, making the whole process faster and more data-driven. This could really change the freight industry by solving many current problems.</a:t>
            </a:r>
          </a:p>
          <a:p>
            <a:endParaRPr lang="en-GB" dirty="0">
              <a:effectLst/>
              <a:latin typeface=".AppleSystemUIFont"/>
            </a:endParaRPr>
          </a:p>
          <a:p>
            <a:r>
              <a:rPr lang="en-GB" b="1" dirty="0">
                <a:effectLst/>
                <a:latin typeface=".AppleSystemUIFont"/>
              </a:rPr>
              <a:t>Weaknesses</a:t>
            </a:r>
            <a:r>
              <a:rPr lang="en-GB" dirty="0">
                <a:effectLst/>
                <a:latin typeface=".AppleSystemUIFont"/>
              </a:rPr>
              <a:t> </a:t>
            </a:r>
          </a:p>
          <a:p>
            <a:r>
              <a:rPr lang="en-GB" dirty="0">
                <a:effectLst/>
                <a:latin typeface=".AppleSystemUIFont"/>
              </a:rPr>
              <a:t>The success of the </a:t>
            </a:r>
            <a:r>
              <a:rPr lang="en-GB" dirty="0" err="1">
                <a:effectLst/>
                <a:latin typeface=".AppleSystemUIFont"/>
              </a:rPr>
              <a:t>MondoLine</a:t>
            </a:r>
            <a:r>
              <a:rPr lang="en-GB" dirty="0">
                <a:effectLst/>
                <a:latin typeface=".AppleSystemUIFont"/>
              </a:rPr>
              <a:t> digital freight platforms depends on network effects. Attracting enough shippers and drivers initially is challenging and resource-intensive while competition pressures prices and profits. Expanding to new regions could impact service quality while technology reliance brings risks like outages, data breaches, and the need for constant updates.</a:t>
            </a:r>
          </a:p>
          <a:p>
            <a:endParaRPr lang="en-GB" dirty="0">
              <a:effectLst/>
              <a:latin typeface=".AppleSystemUIFont"/>
            </a:endParaRPr>
          </a:p>
          <a:p>
            <a:r>
              <a:rPr lang="en-GB" b="1" dirty="0">
                <a:effectLst/>
                <a:latin typeface=".AppleSystemUIFont"/>
              </a:rPr>
              <a:t>Opportunities</a:t>
            </a:r>
          </a:p>
          <a:p>
            <a:r>
              <a:rPr lang="en-GB" b="0" dirty="0">
                <a:effectLst/>
                <a:latin typeface=".AppleSystemUIFont"/>
              </a:rPr>
              <a:t>The rise of e-commerce offers huge opportunities for logistics companies, driving growth and innovation in the industry </a:t>
            </a:r>
            <a:r>
              <a:rPr lang="en-GB" sz="1800" kern="0" dirty="0">
                <a:effectLst/>
                <a:latin typeface="Arial" panose="020B0604020202020204" pitchFamily="34" charset="0"/>
                <a:ea typeface="Times New Roman" panose="02020603050405020304" pitchFamily="18" charset="0"/>
              </a:rPr>
              <a:t>(</a:t>
            </a:r>
            <a:r>
              <a:rPr lang="en-GB" sz="1800" kern="0" dirty="0" err="1">
                <a:effectLst/>
                <a:latin typeface="Arial" panose="020B0604020202020204" pitchFamily="34" charset="0"/>
                <a:ea typeface="Times New Roman" panose="02020603050405020304" pitchFamily="18" charset="0"/>
              </a:rPr>
              <a:t>Entreprise</a:t>
            </a:r>
            <a:r>
              <a:rPr lang="en-GB" sz="1800" kern="0" dirty="0">
                <a:effectLst/>
                <a:latin typeface="Arial" panose="020B0604020202020204" pitchFamily="34" charset="0"/>
                <a:ea typeface="Times New Roman" panose="02020603050405020304" pitchFamily="18" charset="0"/>
              </a:rPr>
              <a:t> League, 2024)</a:t>
            </a:r>
            <a:r>
              <a:rPr lang="en-GB" b="0" dirty="0">
                <a:effectLst/>
                <a:latin typeface=".AppleSystemUIFont"/>
              </a:rPr>
              <a:t>. Digital technologies improve logistics operations, tracking, and customer experiences. By going digital, logistics can enhance routes, cut costs, and increase transparency. They can also expand services to include warehousing and last-mile delivery for e-commerce. New tech like IoT (Internet of things) and blockchain boosts tracking and security. Partnerships with e-commerce platforms or tech providers can bring new revenue and help logistics companies succeed.</a:t>
            </a:r>
          </a:p>
          <a:p>
            <a:endParaRPr lang="en-GB" b="0" dirty="0">
              <a:effectLst/>
              <a:latin typeface=".AppleSystemUIFont"/>
            </a:endParaRPr>
          </a:p>
          <a:p>
            <a:r>
              <a:rPr lang="en-GB" b="1" dirty="0">
                <a:effectLst/>
                <a:latin typeface=".AppleSystemUIFont"/>
              </a:rPr>
              <a:t>Threats</a:t>
            </a:r>
          </a:p>
          <a:p>
            <a:r>
              <a:rPr lang="en-GB" b="0" dirty="0">
                <a:effectLst/>
                <a:latin typeface=".AppleSystemUIFont"/>
              </a:rPr>
              <a:t>The logistics industry and therefore </a:t>
            </a:r>
            <a:r>
              <a:rPr lang="en-GB" b="0" dirty="0" err="1">
                <a:effectLst/>
                <a:latin typeface=".AppleSystemUIFont"/>
              </a:rPr>
              <a:t>MondoLine</a:t>
            </a:r>
            <a:r>
              <a:rPr lang="en-GB" b="0" dirty="0">
                <a:effectLst/>
                <a:latin typeface=".AppleSystemUIFont"/>
              </a:rPr>
              <a:t>, faces several threats to its growth. Big competitors with strong networks challenge new players </a:t>
            </a:r>
            <a:r>
              <a:rPr lang="en-GB" sz="1800" kern="0" dirty="0">
                <a:effectLst/>
                <a:latin typeface="Arial" panose="020B0604020202020204" pitchFamily="34" charset="0"/>
                <a:ea typeface="Times New Roman" panose="02020603050405020304" pitchFamily="18" charset="0"/>
              </a:rPr>
              <a:t>(Hartfield, 2024). </a:t>
            </a:r>
            <a:r>
              <a:rPr lang="en-GB" b="0" dirty="0">
                <a:effectLst/>
                <a:latin typeface=".AppleSystemUIFont"/>
              </a:rPr>
              <a:t>. New entrants using innovative tech also increase competition. Regulatory changes can raise costs and limit flexibility. Economic downturns reduce shipping demand and profits. Increased digitisation brings cybersecurity risks like data breaches and cyber-attacks, stressing the need for strong security.</a:t>
            </a:r>
          </a:p>
        </p:txBody>
      </p:sp>
      <p:sp>
        <p:nvSpPr>
          <p:cNvPr id="4" name="Slide Number Placeholder 3"/>
          <p:cNvSpPr>
            <a:spLocks noGrp="1"/>
          </p:cNvSpPr>
          <p:nvPr>
            <p:ph type="sldNum" sz="quarter" idx="5"/>
          </p:nvPr>
        </p:nvSpPr>
        <p:spPr/>
        <p:txBody>
          <a:bodyPr/>
          <a:lstStyle/>
          <a:p>
            <a:fld id="{8EF57C68-1A02-6244-8F34-81BBBBF700CF}" type="slidenum">
              <a:rPr lang="en-US" smtClean="0"/>
              <a:t>6</a:t>
            </a:fld>
            <a:endParaRPr lang="en-US"/>
          </a:p>
        </p:txBody>
      </p:sp>
    </p:spTree>
    <p:extLst>
      <p:ext uri="{BB962C8B-B14F-4D97-AF65-F5344CB8AC3E}">
        <p14:creationId xmlns:p14="http://schemas.microsoft.com/office/powerpoint/2010/main" val="1388767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budget breakdown of the £25,000 needed for the startup has been thoughtfully considered.</a:t>
            </a:r>
          </a:p>
          <a:p>
            <a:r>
              <a:rPr lang="en-US" dirty="0"/>
              <a:t>£10,000 is allocated for developing, testing, and launching a solid and user-friendly platform.</a:t>
            </a:r>
          </a:p>
          <a:p>
            <a:r>
              <a:rPr lang="en-US" dirty="0"/>
              <a:t>£7,000 is dedicated to increasing brand awareness and acquiring users through digital campaigns, social media ads, content marketing, and industry event participation.</a:t>
            </a:r>
          </a:p>
          <a:p>
            <a:r>
              <a:rPr lang="en-US" dirty="0"/>
              <a:t>£5,000 is allocated for covering salaries, office rent, utilities, and administrative expenses for the first six months to ensure smooth operations and a financial cushion for unexpected costs. Lastly, £3,000 is set aside for legal and accounting services to ensure regulatory compliance and solid financial management, including contracts, tax preparation, bookkeeping, and reporting.</a:t>
            </a:r>
          </a:p>
        </p:txBody>
      </p:sp>
      <p:sp>
        <p:nvSpPr>
          <p:cNvPr id="4" name="Slide Number Placeholder 3"/>
          <p:cNvSpPr>
            <a:spLocks noGrp="1"/>
          </p:cNvSpPr>
          <p:nvPr>
            <p:ph type="sldNum" sz="quarter" idx="5"/>
          </p:nvPr>
        </p:nvSpPr>
        <p:spPr/>
        <p:txBody>
          <a:bodyPr/>
          <a:lstStyle/>
          <a:p>
            <a:fld id="{8EF57C68-1A02-6244-8F34-81BBBBF700CF}" type="slidenum">
              <a:rPr lang="en-US" smtClean="0"/>
              <a:t>7</a:t>
            </a:fld>
            <a:endParaRPr lang="en-US"/>
          </a:p>
        </p:txBody>
      </p:sp>
    </p:spTree>
    <p:extLst>
      <p:ext uri="{BB962C8B-B14F-4D97-AF65-F5344CB8AC3E}">
        <p14:creationId xmlns:p14="http://schemas.microsoft.com/office/powerpoint/2010/main" val="788854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financial data shows that income will start low but steadily increase each month, while expenses will stay quite stable and grow more slowly than income. Initially, the net cash flow will be negative, then break even, and gradually increase. By the year’s end, the total income will surpass expenses, leading to a positive net cash flow. Therefore, the business will begin with some difficulties but will improve over time as income growth surpasses expense growth, resulting in higher profits each month. By the end of the year, the business will have a positive net cash flow of £42,000, indicating strong financial health.</a:t>
            </a:r>
          </a:p>
        </p:txBody>
      </p:sp>
      <p:sp>
        <p:nvSpPr>
          <p:cNvPr id="4" name="Slide Number Placeholder 3"/>
          <p:cNvSpPr>
            <a:spLocks noGrp="1"/>
          </p:cNvSpPr>
          <p:nvPr>
            <p:ph type="sldNum" sz="quarter" idx="5"/>
          </p:nvPr>
        </p:nvSpPr>
        <p:spPr/>
        <p:txBody>
          <a:bodyPr/>
          <a:lstStyle/>
          <a:p>
            <a:fld id="{8EF57C68-1A02-6244-8F34-81BBBBF700CF}" type="slidenum">
              <a:rPr lang="en-US" smtClean="0"/>
              <a:t>8</a:t>
            </a:fld>
            <a:endParaRPr lang="en-US"/>
          </a:p>
        </p:txBody>
      </p:sp>
    </p:spTree>
    <p:extLst>
      <p:ext uri="{BB962C8B-B14F-4D97-AF65-F5344CB8AC3E}">
        <p14:creationId xmlns:p14="http://schemas.microsoft.com/office/powerpoint/2010/main" val="1257573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F57C68-1A02-6244-8F34-81BBBBF700CF}" type="slidenum">
              <a:rPr lang="en-US" smtClean="0"/>
              <a:t>9</a:t>
            </a:fld>
            <a:endParaRPr lang="en-US"/>
          </a:p>
        </p:txBody>
      </p:sp>
    </p:spTree>
    <p:extLst>
      <p:ext uri="{BB962C8B-B14F-4D97-AF65-F5344CB8AC3E}">
        <p14:creationId xmlns:p14="http://schemas.microsoft.com/office/powerpoint/2010/main" val="178276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59859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8387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338627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3082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8A87A34-81AB-432B-8DAE-1953F412C126}" type="datetimeFigureOut">
              <a:rPr lang="en-US" smtClean="0"/>
              <a:pPr/>
              <a:t>12/11/24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540889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37885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44415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4664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48A87A34-81AB-432B-8DAE-1953F412C126}" type="datetimeFigureOut">
              <a:rPr lang="en-US" smtClean="0"/>
              <a:t>12/11/24</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578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6727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4905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8A87A34-81AB-432B-8DAE-1953F412C126}" type="datetimeFigureOut">
              <a:rPr lang="en-US" smtClean="0"/>
              <a:pPr/>
              <a:t>12/11/24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3902033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svg"/><Relationship Id="rId3" Type="http://schemas.openxmlformats.org/officeDocument/2006/relationships/image" Target="../media/image12.jpg"/><Relationship Id="rId7" Type="http://schemas.openxmlformats.org/officeDocument/2006/relationships/image" Target="../media/image16.svg"/><Relationship Id="rId12"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3.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56397/jwe.2024.09.08" TargetMode="External"/><Relationship Id="rId2" Type="http://schemas.openxmlformats.org/officeDocument/2006/relationships/hyperlink" Target="https://enterpriseleague.com/blog/logistics-business-idea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14" name="Picture 13" descr="Aerial view of container ship">
            <a:extLst>
              <a:ext uri="{FF2B5EF4-FFF2-40B4-BE49-F238E27FC236}">
                <a16:creationId xmlns:a16="http://schemas.microsoft.com/office/drawing/2014/main" id="{490FDEA3-3F90-BDF1-5297-791FDAE22ED2}"/>
              </a:ext>
            </a:extLst>
          </p:cNvPr>
          <p:cNvPicPr>
            <a:picLocks noChangeAspect="1"/>
          </p:cNvPicPr>
          <p:nvPr/>
        </p:nvPicPr>
        <p:blipFill>
          <a:blip r:embed="rId2"/>
          <a:srcRect/>
          <a:stretch/>
        </p:blipFill>
        <p:spPr>
          <a:xfrm>
            <a:off x="0" y="0"/>
            <a:ext cx="12191980" cy="6857990"/>
          </a:xfrm>
          <a:prstGeom prst="rect">
            <a:avLst/>
          </a:prstGeom>
        </p:spPr>
      </p:pic>
      <p:sp>
        <p:nvSpPr>
          <p:cNvPr id="2" name="Title 1">
            <a:extLst>
              <a:ext uri="{FF2B5EF4-FFF2-40B4-BE49-F238E27FC236}">
                <a16:creationId xmlns:a16="http://schemas.microsoft.com/office/drawing/2014/main" id="{4E6AA956-F1C6-2054-ECD1-3518C1787D65}"/>
              </a:ext>
            </a:extLst>
          </p:cNvPr>
          <p:cNvSpPr>
            <a:spLocks noGrp="1"/>
          </p:cNvSpPr>
          <p:nvPr>
            <p:ph type="ctrTitle"/>
          </p:nvPr>
        </p:nvSpPr>
        <p:spPr>
          <a:xfrm>
            <a:off x="1600190" y="688086"/>
            <a:ext cx="8991600" cy="1645920"/>
          </a:xfrm>
          <a:solidFill>
            <a:schemeClr val="bg1">
              <a:alpha val="44598"/>
            </a:schemeClr>
          </a:solidFill>
          <a:ln>
            <a:solidFill>
              <a:schemeClr val="tx1"/>
            </a:solidFill>
          </a:ln>
        </p:spPr>
        <p:txBody>
          <a:bodyPr>
            <a:normAutofit/>
          </a:bodyPr>
          <a:lstStyle/>
          <a:p>
            <a:r>
              <a:rPr lang="en-US" dirty="0" err="1">
                <a:solidFill>
                  <a:schemeClr val="tx1"/>
                </a:solidFill>
              </a:rPr>
              <a:t>MondoLine</a:t>
            </a:r>
            <a:r>
              <a:rPr lang="en-US" dirty="0">
                <a:solidFill>
                  <a:schemeClr val="tx1"/>
                </a:solidFill>
              </a:rPr>
              <a:t> – Logistics app</a:t>
            </a:r>
          </a:p>
        </p:txBody>
      </p:sp>
      <p:sp>
        <p:nvSpPr>
          <p:cNvPr id="3" name="Subtitle 2">
            <a:extLst>
              <a:ext uri="{FF2B5EF4-FFF2-40B4-BE49-F238E27FC236}">
                <a16:creationId xmlns:a16="http://schemas.microsoft.com/office/drawing/2014/main" id="{09FA6597-B3CC-EAFA-51D9-9B3EA5F79F62}"/>
              </a:ext>
            </a:extLst>
          </p:cNvPr>
          <p:cNvSpPr>
            <a:spLocks noGrp="1"/>
          </p:cNvSpPr>
          <p:nvPr>
            <p:ph type="subTitle" idx="1"/>
          </p:nvPr>
        </p:nvSpPr>
        <p:spPr>
          <a:xfrm>
            <a:off x="7378700" y="3975100"/>
            <a:ext cx="4561268" cy="2641599"/>
          </a:xfrm>
          <a:solidFill>
            <a:schemeClr val="bg1">
              <a:alpha val="42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normAutofit fontScale="77500" lnSpcReduction="20000"/>
          </a:bodyPr>
          <a:lstStyle/>
          <a:p>
            <a:pPr algn="ctr">
              <a:lnSpc>
                <a:spcPct val="200000"/>
              </a:lnSpc>
              <a:spcBef>
                <a:spcPts val="200"/>
              </a:spcBef>
              <a:spcAft>
                <a:spcPts val="200"/>
              </a:spcAft>
              <a:tabLst>
                <a:tab pos="4410710" algn="l"/>
                <a:tab pos="4500880" algn="l"/>
                <a:tab pos="4951095" algn="l"/>
              </a:tabLst>
            </a:pP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Program Of Study: BA (Hons) Business Management</a:t>
            </a:r>
            <a:endParaRPr lang="en-GB" sz="1800" b="1" dirty="0">
              <a:effectLst/>
              <a:latin typeface="Century Gothic" panose="020B0502020202020204" pitchFamily="34" charset="0"/>
              <a:ea typeface="Times New Roman" panose="02020603050405020304" pitchFamily="18" charset="0"/>
              <a:cs typeface="Times New Roman" panose="02020603050405020304" pitchFamily="18" charset="0"/>
            </a:endParaRPr>
          </a:p>
          <a:p>
            <a:pPr algn="ctr">
              <a:lnSpc>
                <a:spcPct val="200000"/>
              </a:lnSpc>
              <a:spcBef>
                <a:spcPts val="200"/>
              </a:spcBef>
              <a:spcAft>
                <a:spcPts val="200"/>
              </a:spcAft>
              <a:tabLst>
                <a:tab pos="4410710" algn="l"/>
                <a:tab pos="4500880" algn="l"/>
                <a:tab pos="4951095" algn="l"/>
              </a:tabLst>
            </a:pP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Module: Entrepreneurship (LCBB5001)</a:t>
            </a:r>
            <a:endParaRPr lang="en-GB" sz="1800" b="1" dirty="0">
              <a:effectLst/>
              <a:latin typeface="Century Gothic" panose="020B0502020202020204" pitchFamily="34" charset="0"/>
              <a:ea typeface="Times New Roman" panose="02020603050405020304" pitchFamily="18" charset="0"/>
              <a:cs typeface="Times New Roman" panose="02020603050405020304" pitchFamily="18" charset="0"/>
            </a:endParaRPr>
          </a:p>
          <a:p>
            <a:pPr algn="ctr">
              <a:lnSpc>
                <a:spcPct val="200000"/>
              </a:lnSpc>
              <a:spcBef>
                <a:spcPts val="200"/>
              </a:spcBef>
              <a:spcAft>
                <a:spcPts val="200"/>
              </a:spcAft>
              <a:tabLst>
                <a:tab pos="4410710" algn="l"/>
                <a:tab pos="4500880" algn="l"/>
                <a:tab pos="4951095" algn="l"/>
              </a:tabLst>
            </a:pP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Title: Component 2: Practical Presentation</a:t>
            </a:r>
            <a:endParaRPr lang="en-GB" sz="1800" b="1" dirty="0">
              <a:effectLst/>
              <a:latin typeface="Century Gothic" panose="020B0502020202020204" pitchFamily="34" charset="0"/>
              <a:ea typeface="Times New Roman" panose="02020603050405020304" pitchFamily="18" charset="0"/>
              <a:cs typeface="Times New Roman" panose="02020603050405020304" pitchFamily="18" charset="0"/>
            </a:endParaRPr>
          </a:p>
          <a:p>
            <a:pPr algn="ctr">
              <a:lnSpc>
                <a:spcPct val="200000"/>
              </a:lnSpc>
              <a:spcBef>
                <a:spcPts val="200"/>
              </a:spcBef>
              <a:spcAft>
                <a:spcPts val="200"/>
              </a:spcAft>
              <a:tabLst>
                <a:tab pos="4410710" algn="l"/>
                <a:tab pos="4500880" algn="l"/>
                <a:tab pos="4951095" algn="l"/>
              </a:tabLst>
            </a:pP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Lecturer:  Dr Said Usman</a:t>
            </a:r>
            <a:endParaRPr lang="en-GB" sz="1800" b="1" dirty="0">
              <a:effectLst/>
              <a:latin typeface="Century Gothic" panose="020B0502020202020204" pitchFamily="34" charset="0"/>
              <a:ea typeface="Times New Roman" panose="02020603050405020304" pitchFamily="18" charset="0"/>
              <a:cs typeface="Times New Roman" panose="02020603050405020304" pitchFamily="18" charset="0"/>
            </a:endParaRPr>
          </a:p>
          <a:p>
            <a:pPr algn="ctr">
              <a:lnSpc>
                <a:spcPct val="200000"/>
              </a:lnSpc>
              <a:spcBef>
                <a:spcPts val="200"/>
              </a:spcBef>
              <a:spcAft>
                <a:spcPts val="200"/>
              </a:spcAft>
              <a:tabLst>
                <a:tab pos="4140835" algn="l"/>
                <a:tab pos="4410710" algn="l"/>
                <a:tab pos="4500880" algn="l"/>
                <a:tab pos="4951095" algn="l"/>
              </a:tabLst>
            </a:pP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Name:  </a:t>
            </a:r>
            <a:r>
              <a:rPr lang="en-GB" sz="1800" b="1" dirty="0" err="1">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Ionut</a:t>
            </a: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dirty="0" err="1">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Agrigoroaei</a:t>
            </a:r>
            <a:r>
              <a:rPr lang="en-GB" sz="1800" b="1" dirty="0">
                <a:ln w="9525" cap="flat" cmpd="sng" algn="ctr">
                  <a:solidFill>
                    <a:srgbClr val="FFFFFF"/>
                  </a:solidFill>
                  <a:prstDash val="solid"/>
                  <a:round/>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(2247225)</a:t>
            </a:r>
            <a:endParaRPr lang="en-GB" sz="1800" b="1" dirty="0">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US" dirty="0">
              <a:solidFill>
                <a:srgbClr val="FFFFFF"/>
              </a:solidFill>
            </a:endParaRPr>
          </a:p>
        </p:txBody>
      </p:sp>
    </p:spTree>
    <p:extLst>
      <p:ext uri="{BB962C8B-B14F-4D97-AF65-F5344CB8AC3E}">
        <p14:creationId xmlns:p14="http://schemas.microsoft.com/office/powerpoint/2010/main" val="245909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esk with productivity items">
            <a:extLst>
              <a:ext uri="{FF2B5EF4-FFF2-40B4-BE49-F238E27FC236}">
                <a16:creationId xmlns:a16="http://schemas.microsoft.com/office/drawing/2014/main" id="{9FC8874A-A39E-EC6C-0714-74D1D62A3073}"/>
              </a:ext>
            </a:extLst>
          </p:cNvPr>
          <p:cNvPicPr>
            <a:picLocks noChangeAspect="1"/>
          </p:cNvPicPr>
          <p:nvPr/>
        </p:nvPicPr>
        <p:blipFill>
          <a:blip r:embed="rId2"/>
          <a:srcRect l="28003" r="12754" b="-1"/>
          <a:stretch/>
        </p:blipFill>
        <p:spPr>
          <a:xfrm>
            <a:off x="20" y="10"/>
            <a:ext cx="6086621" cy="6857990"/>
          </a:xfrm>
          <a:prstGeom prst="rect">
            <a:avLst/>
          </a:prstGeom>
        </p:spPr>
      </p:pic>
      <p:sp>
        <p:nvSpPr>
          <p:cNvPr id="2" name="TextBox 1">
            <a:extLst>
              <a:ext uri="{FF2B5EF4-FFF2-40B4-BE49-F238E27FC236}">
                <a16:creationId xmlns:a16="http://schemas.microsoft.com/office/drawing/2014/main" id="{CB176518-33B9-4B0F-D186-FF55C9AE821A}"/>
              </a:ext>
            </a:extLst>
          </p:cNvPr>
          <p:cNvSpPr txBox="1"/>
          <p:nvPr/>
        </p:nvSpPr>
        <p:spPr>
          <a:xfrm>
            <a:off x="6964172" y="697986"/>
            <a:ext cx="4486656" cy="5462027"/>
          </a:xfrm>
          <a:prstGeom prst="rect">
            <a:avLst/>
          </a:prstGeom>
        </p:spPr>
        <p:txBody>
          <a:bodyPr vert="horz" lIns="91440" tIns="45720" rIns="91440" bIns="45720" rtlCol="0">
            <a:normAutofit fontScale="92500" lnSpcReduction="20000"/>
          </a:bodyPr>
          <a:lstStyle/>
          <a:p>
            <a:pPr algn="ctr" defTabSz="914400">
              <a:lnSpc>
                <a:spcPct val="90000"/>
              </a:lnSpc>
              <a:spcBef>
                <a:spcPts val="1000"/>
              </a:spcBef>
              <a:buClr>
                <a:schemeClr val="accent2"/>
              </a:buClr>
            </a:pPr>
            <a:r>
              <a:rPr lang="en-US" sz="2800" dirty="0">
                <a:solidFill>
                  <a:schemeClr val="tx1">
                    <a:lumMod val="85000"/>
                    <a:lumOff val="15000"/>
                  </a:schemeClr>
                </a:solidFill>
              </a:rPr>
              <a:t>AGENDA</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ABOUT THE BUSINESS</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PRIVATE LIMITED COMPANY</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MONDOLINE’S ORGANIZATIONAL STRUCTURE</a:t>
            </a:r>
          </a:p>
          <a:p>
            <a:pPr marL="400050" indent="-342900" defTabSz="914400">
              <a:lnSpc>
                <a:spcPct val="150000"/>
              </a:lnSpc>
              <a:spcBef>
                <a:spcPts val="1000"/>
              </a:spcBef>
              <a:buClr>
                <a:schemeClr val="accent2"/>
              </a:buClr>
              <a:buFont typeface="Wingdings" pitchFamily="2" charset="2"/>
              <a:buChar char="q"/>
            </a:pPr>
            <a:r>
              <a:rPr lang="en-GB" sz="2000" dirty="0">
                <a:solidFill>
                  <a:schemeClr val="tx1">
                    <a:lumMod val="85000"/>
                    <a:lumOff val="15000"/>
                  </a:schemeClr>
                </a:solidFill>
              </a:rPr>
              <a:t>EVALUATION OF THE BUSINESS</a:t>
            </a:r>
            <a:endParaRPr lang="en-US" sz="2000" dirty="0">
              <a:solidFill>
                <a:schemeClr val="tx1">
                  <a:lumMod val="85000"/>
                  <a:lumOff val="15000"/>
                </a:schemeClr>
              </a:solidFill>
            </a:endParaRP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INITIAL FUNDING BREAKDOWN</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12 MONTHS CASH FORECAST</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CONCLUSION</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QUESTIONS</a:t>
            </a:r>
          </a:p>
          <a:p>
            <a:pPr marL="400050" indent="-342900" defTabSz="914400">
              <a:lnSpc>
                <a:spcPct val="150000"/>
              </a:lnSpc>
              <a:spcBef>
                <a:spcPts val="1000"/>
              </a:spcBef>
              <a:buClr>
                <a:schemeClr val="accent2"/>
              </a:buClr>
              <a:buFont typeface="Wingdings" pitchFamily="2" charset="2"/>
              <a:buChar char="q"/>
            </a:pPr>
            <a:r>
              <a:rPr lang="en-US" sz="2000" dirty="0">
                <a:solidFill>
                  <a:schemeClr val="tx1">
                    <a:lumMod val="85000"/>
                    <a:lumOff val="15000"/>
                  </a:schemeClr>
                </a:solidFill>
              </a:rPr>
              <a:t>REFERENCES</a:t>
            </a:r>
          </a:p>
        </p:txBody>
      </p:sp>
    </p:spTree>
    <p:extLst>
      <p:ext uri="{BB962C8B-B14F-4D97-AF65-F5344CB8AC3E}">
        <p14:creationId xmlns:p14="http://schemas.microsoft.com/office/powerpoint/2010/main" val="1229328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D0C406-6160-A1C8-E9F1-88CE198F2BC6}"/>
              </a:ext>
            </a:extLst>
          </p:cNvPr>
          <p:cNvSpPr txBox="1"/>
          <p:nvPr/>
        </p:nvSpPr>
        <p:spPr>
          <a:xfrm>
            <a:off x="5985411" y="735031"/>
            <a:ext cx="5827622" cy="5908018"/>
          </a:xfrm>
          <a:prstGeom prst="rect">
            <a:avLst/>
          </a:prstGeom>
        </p:spPr>
        <p:txBody>
          <a:bodyPr vert="horz" lIns="91440" tIns="45720" rIns="91440" bIns="45720" rtlCol="0" anchor="ctr">
            <a:normAutofit/>
          </a:bodyPr>
          <a:lstStyle/>
          <a:p>
            <a:pPr algn="ctr" defTabSz="914400">
              <a:spcBef>
                <a:spcPts val="1000"/>
              </a:spcBef>
              <a:buClr>
                <a:schemeClr val="accent2"/>
              </a:buClr>
            </a:pPr>
            <a:r>
              <a:rPr lang="en-US" sz="2800" dirty="0">
                <a:solidFill>
                  <a:schemeClr val="tx1">
                    <a:lumMod val="85000"/>
                    <a:lumOff val="15000"/>
                  </a:schemeClr>
                </a:solidFill>
              </a:rPr>
              <a:t>ABOUT THE BUSINESS</a:t>
            </a:r>
          </a:p>
          <a:p>
            <a:pPr algn="ctr" defTabSz="914400">
              <a:spcBef>
                <a:spcPts val="1000"/>
              </a:spcBef>
              <a:buClr>
                <a:schemeClr val="accent2"/>
              </a:buClr>
            </a:pPr>
            <a:endParaRPr lang="en-US" b="1" dirty="0">
              <a:solidFill>
                <a:schemeClr val="tx1">
                  <a:lumMod val="85000"/>
                  <a:lumOff val="15000"/>
                </a:schemeClr>
              </a:solidFill>
            </a:endParaRPr>
          </a:p>
          <a:p>
            <a:pPr algn="just"/>
            <a:r>
              <a:rPr lang="en-US" b="1" dirty="0"/>
              <a:t>Purpose</a:t>
            </a:r>
            <a:endParaRPr lang="en-GB" b="1" dirty="0"/>
          </a:p>
          <a:p>
            <a:pPr algn="just"/>
            <a:r>
              <a:rPr lang="en-GB" dirty="0"/>
              <a:t>MondoLine connects companies needing transport with hauliers and van drivers seeking jobs.</a:t>
            </a:r>
          </a:p>
          <a:p>
            <a:pPr algn="just"/>
            <a:endParaRPr lang="en-GB" dirty="0"/>
          </a:p>
          <a:p>
            <a:pPr algn="just"/>
            <a:r>
              <a:rPr lang="en-US" b="1" dirty="0"/>
              <a:t>Product</a:t>
            </a:r>
            <a:r>
              <a:rPr lang="en-GB" b="1" dirty="0"/>
              <a:t> and Services</a:t>
            </a:r>
          </a:p>
          <a:p>
            <a:pPr algn="just"/>
            <a:r>
              <a:rPr lang="en-GB" dirty="0"/>
              <a:t>Online</a:t>
            </a:r>
            <a:r>
              <a:rPr lang="en-US" dirty="0"/>
              <a:t> platform </a:t>
            </a:r>
            <a:r>
              <a:rPr lang="en-GB" dirty="0"/>
              <a:t>where</a:t>
            </a:r>
            <a:r>
              <a:rPr lang="en-US" dirty="0"/>
              <a:t> businesses post transport jobs for bidding</a:t>
            </a:r>
            <a:r>
              <a:rPr lang="en-GB" dirty="0"/>
              <a:t>.</a:t>
            </a:r>
          </a:p>
          <a:p>
            <a:pPr algn="just"/>
            <a:endParaRPr lang="en-GB" dirty="0"/>
          </a:p>
          <a:p>
            <a:pPr algn="just"/>
            <a:r>
              <a:rPr lang="en-US" b="1" dirty="0"/>
              <a:t>Target</a:t>
            </a:r>
            <a:endParaRPr lang="en-GB" b="1" dirty="0"/>
          </a:p>
          <a:p>
            <a:pPr marL="742950" lvl="1" indent="-285750" algn="just">
              <a:buFont typeface="Wingdings" pitchFamily="2" charset="2"/>
              <a:buChar char="Ø"/>
            </a:pPr>
            <a:r>
              <a:rPr lang="en-GB" dirty="0"/>
              <a:t>Businesses</a:t>
            </a:r>
            <a:r>
              <a:rPr lang="en-US" dirty="0"/>
              <a:t> needing transport</a:t>
            </a:r>
            <a:r>
              <a:rPr lang="en-GB" dirty="0"/>
              <a:t>.</a:t>
            </a:r>
          </a:p>
          <a:p>
            <a:pPr marL="742950" lvl="1" indent="-285750" algn="just">
              <a:buFont typeface="Wingdings" pitchFamily="2" charset="2"/>
              <a:buChar char="Ø"/>
            </a:pPr>
            <a:r>
              <a:rPr lang="en-GB" dirty="0"/>
              <a:t>H</a:t>
            </a:r>
            <a:r>
              <a:rPr lang="en-US" dirty="0" err="1"/>
              <a:t>auliers</a:t>
            </a:r>
            <a:r>
              <a:rPr lang="en-US" dirty="0"/>
              <a:t> or van drivers seeking jobs.</a:t>
            </a:r>
            <a:endParaRPr lang="en-GB" dirty="0"/>
          </a:p>
          <a:p>
            <a:pPr algn="just"/>
            <a:endParaRPr lang="en-GB" dirty="0"/>
          </a:p>
          <a:p>
            <a:pPr algn="just"/>
            <a:r>
              <a:rPr lang="en-US" b="1" dirty="0"/>
              <a:t>Mission</a:t>
            </a:r>
            <a:endParaRPr lang="en-GB" b="1" dirty="0"/>
          </a:p>
          <a:p>
            <a:pPr algn="just"/>
            <a:r>
              <a:rPr lang="en-US" dirty="0"/>
              <a:t>MondoLine revolutionizes logistics with an online marketplace, connecting shippers with </a:t>
            </a:r>
            <a:r>
              <a:rPr lang="en-US" dirty="0" err="1"/>
              <a:t>hauliers</a:t>
            </a:r>
            <a:r>
              <a:rPr lang="en-US" dirty="0"/>
              <a:t> and van drivers, boosting transparency, efficiency, and reducing environmental impact.</a:t>
            </a:r>
            <a:endParaRPr lang="en-US" b="1" dirty="0">
              <a:solidFill>
                <a:schemeClr val="tx1">
                  <a:lumMod val="85000"/>
                  <a:lumOff val="15000"/>
                </a:schemeClr>
              </a:solidFill>
            </a:endParaRPr>
          </a:p>
        </p:txBody>
      </p:sp>
      <p:pic>
        <p:nvPicPr>
          <p:cNvPr id="6" name="Picture 5" descr="Smartphone with chart graphic">
            <a:extLst>
              <a:ext uri="{FF2B5EF4-FFF2-40B4-BE49-F238E27FC236}">
                <a16:creationId xmlns:a16="http://schemas.microsoft.com/office/drawing/2014/main" id="{A967B32B-8458-5D77-33A3-70C1C0FE8BBC}"/>
              </a:ext>
            </a:extLst>
          </p:cNvPr>
          <p:cNvPicPr>
            <a:picLocks noChangeAspect="1"/>
          </p:cNvPicPr>
          <p:nvPr/>
        </p:nvPicPr>
        <p:blipFill>
          <a:blip r:embed="rId3"/>
          <a:stretch>
            <a:fillRect/>
          </a:stretch>
        </p:blipFill>
        <p:spPr>
          <a:xfrm>
            <a:off x="1117422" y="1443035"/>
            <a:ext cx="3971932" cy="3971930"/>
          </a:xfrm>
          <a:prstGeom prst="ellipse">
            <a:avLst/>
          </a:prstGeom>
          <a:effectLst>
            <a:outerShdw blurRad="50800" dist="50800" algn="ctr" rotWithShape="0">
              <a:srgbClr val="000000">
                <a:alpha val="43137"/>
              </a:srgbClr>
            </a:outerShdw>
            <a:softEdge rad="0"/>
          </a:effectLst>
        </p:spPr>
      </p:pic>
      <p:pic>
        <p:nvPicPr>
          <p:cNvPr id="2" name="Graphic 1" descr="Target Audience with solid fill">
            <a:extLst>
              <a:ext uri="{FF2B5EF4-FFF2-40B4-BE49-F238E27FC236}">
                <a16:creationId xmlns:a16="http://schemas.microsoft.com/office/drawing/2014/main" id="{3F9E721E-46C6-D3B2-7EA9-74792432E6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060428" y="3918252"/>
            <a:ext cx="833664" cy="863632"/>
          </a:xfrm>
          <a:prstGeom prst="rect">
            <a:avLst/>
          </a:prstGeom>
        </p:spPr>
      </p:pic>
      <p:pic>
        <p:nvPicPr>
          <p:cNvPr id="4" name="Graphic 3" descr="Bullseye with solid fill">
            <a:extLst>
              <a:ext uri="{FF2B5EF4-FFF2-40B4-BE49-F238E27FC236}">
                <a16:creationId xmlns:a16="http://schemas.microsoft.com/office/drawing/2014/main" id="{D8A0F55C-1A97-49C5-C245-AFF7F8CE087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47979" y="1639688"/>
            <a:ext cx="835529" cy="835529"/>
          </a:xfrm>
          <a:prstGeom prst="rect">
            <a:avLst/>
          </a:prstGeom>
        </p:spPr>
      </p:pic>
      <p:pic>
        <p:nvPicPr>
          <p:cNvPr id="5" name="Graphic 4" descr="Puzzle pieces with solid fill">
            <a:extLst>
              <a:ext uri="{FF2B5EF4-FFF2-40B4-BE49-F238E27FC236}">
                <a16:creationId xmlns:a16="http://schemas.microsoft.com/office/drawing/2014/main" id="{E5D4075E-418C-8FF4-6F02-2A6C8CE5DCE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149881" y="2770097"/>
            <a:ext cx="835530" cy="835530"/>
          </a:xfrm>
          <a:prstGeom prst="rect">
            <a:avLst/>
          </a:prstGeom>
        </p:spPr>
      </p:pic>
      <p:pic>
        <p:nvPicPr>
          <p:cNvPr id="7" name="Graphic 6" descr="Rocket with solid fill">
            <a:extLst>
              <a:ext uri="{FF2B5EF4-FFF2-40B4-BE49-F238E27FC236}">
                <a16:creationId xmlns:a16="http://schemas.microsoft.com/office/drawing/2014/main" id="{AE8D68E1-8DCA-2C6C-A467-0F9228BA866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987401" y="5163196"/>
            <a:ext cx="835530" cy="835530"/>
          </a:xfrm>
          <a:prstGeom prst="rect">
            <a:avLst/>
          </a:prstGeom>
        </p:spPr>
      </p:pic>
    </p:spTree>
    <p:extLst>
      <p:ext uri="{BB962C8B-B14F-4D97-AF65-F5344CB8AC3E}">
        <p14:creationId xmlns:p14="http://schemas.microsoft.com/office/powerpoint/2010/main" val="93478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31654F6-48E1-94AB-92D0-DC3ACA4AE0FF}"/>
              </a:ext>
            </a:extLst>
          </p:cNvPr>
          <p:cNvSpPr txBox="1"/>
          <p:nvPr/>
        </p:nvSpPr>
        <p:spPr>
          <a:xfrm>
            <a:off x="6096000" y="1245130"/>
            <a:ext cx="5320696" cy="4612957"/>
          </a:xfrm>
          <a:prstGeom prst="rect">
            <a:avLst/>
          </a:prstGeom>
        </p:spPr>
        <p:txBody>
          <a:bodyPr vert="horz" lIns="91440" tIns="45720" rIns="91440" bIns="45720" rtlCol="0" anchor="ctr">
            <a:normAutofit/>
          </a:bodyPr>
          <a:lstStyle/>
          <a:p>
            <a:pPr algn="ctr" defTabSz="914400">
              <a:spcBef>
                <a:spcPts val="1000"/>
              </a:spcBef>
              <a:buClr>
                <a:schemeClr val="accent2"/>
              </a:buClr>
            </a:pPr>
            <a:r>
              <a:rPr lang="en-GB" sz="2800" dirty="0">
                <a:solidFill>
                  <a:schemeClr val="tx1">
                    <a:lumMod val="85000"/>
                    <a:lumOff val="15000"/>
                  </a:schemeClr>
                </a:solidFill>
              </a:rPr>
              <a:t>PRIVATE LIMITED COMPANY</a:t>
            </a:r>
          </a:p>
          <a:p>
            <a:endParaRPr lang="en-GB" dirty="0"/>
          </a:p>
          <a:p>
            <a:pPr>
              <a:lnSpc>
                <a:spcPct val="150000"/>
              </a:lnSpc>
            </a:pPr>
            <a:r>
              <a:rPr lang="en-US" dirty="0"/>
              <a:t>Limited Liability</a:t>
            </a:r>
          </a:p>
          <a:p>
            <a:pPr marL="285750" indent="-285750">
              <a:lnSpc>
                <a:spcPct val="150000"/>
              </a:lnSpc>
              <a:buFont typeface="Wingdings" pitchFamily="2" charset="2"/>
              <a:buChar char="ü"/>
            </a:pPr>
            <a:endParaRPr lang="en-GB" dirty="0"/>
          </a:p>
          <a:p>
            <a:pPr>
              <a:lnSpc>
                <a:spcPct val="150000"/>
              </a:lnSpc>
            </a:pPr>
            <a:r>
              <a:rPr lang="en-US" dirty="0"/>
              <a:t>Capital Raising </a:t>
            </a:r>
          </a:p>
          <a:p>
            <a:pPr marL="285750" indent="-285750">
              <a:lnSpc>
                <a:spcPct val="150000"/>
              </a:lnSpc>
              <a:buFont typeface="Wingdings" pitchFamily="2" charset="2"/>
              <a:buChar char="ü"/>
            </a:pPr>
            <a:endParaRPr lang="en-GB" dirty="0"/>
          </a:p>
          <a:p>
            <a:pPr>
              <a:lnSpc>
                <a:spcPct val="150000"/>
              </a:lnSpc>
            </a:pPr>
            <a:r>
              <a:rPr lang="en-US" dirty="0"/>
              <a:t>Legal Recognition</a:t>
            </a:r>
          </a:p>
          <a:p>
            <a:pPr marL="285750" indent="-285750">
              <a:lnSpc>
                <a:spcPct val="150000"/>
              </a:lnSpc>
              <a:buFont typeface="Wingdings" pitchFamily="2" charset="2"/>
              <a:buChar char="ü"/>
            </a:pPr>
            <a:endParaRPr lang="en-GB" dirty="0"/>
          </a:p>
          <a:p>
            <a:pPr>
              <a:lnSpc>
                <a:spcPct val="150000"/>
              </a:lnSpc>
            </a:pPr>
            <a:r>
              <a:rPr lang="en-US" dirty="0"/>
              <a:t>Industry Compliance</a:t>
            </a:r>
          </a:p>
          <a:p>
            <a:pPr marL="285750" indent="-285750">
              <a:lnSpc>
                <a:spcPct val="150000"/>
              </a:lnSpc>
              <a:buFont typeface="Wingdings" pitchFamily="2" charset="2"/>
              <a:buChar char="ü"/>
            </a:pPr>
            <a:endParaRPr lang="en-GB" dirty="0"/>
          </a:p>
          <a:p>
            <a:pPr>
              <a:lnSpc>
                <a:spcPct val="150000"/>
              </a:lnSpc>
            </a:pPr>
            <a:r>
              <a:rPr lang="en-US" dirty="0"/>
              <a:t>Trust and Reputation</a:t>
            </a:r>
            <a:endParaRPr lang="en-GB" dirty="0"/>
          </a:p>
          <a:p>
            <a:endParaRPr lang="en-GB" dirty="0">
              <a:solidFill>
                <a:schemeClr val="tx1">
                  <a:lumMod val="85000"/>
                  <a:lumOff val="15000"/>
                </a:schemeClr>
              </a:solidFill>
            </a:endParaRPr>
          </a:p>
          <a:p>
            <a:pPr indent="-228600" defTabSz="914400">
              <a:spcBef>
                <a:spcPts val="1000"/>
              </a:spcBef>
              <a:buClr>
                <a:schemeClr val="accent2"/>
              </a:buClr>
              <a:buFont typeface="Arial" panose="020B0604020202020204" pitchFamily="34" charset="0"/>
              <a:buChar char="•"/>
            </a:pPr>
            <a:endParaRPr lang="en-GB" dirty="0">
              <a:solidFill>
                <a:schemeClr val="tx1">
                  <a:lumMod val="85000"/>
                  <a:lumOff val="15000"/>
                </a:schemeClr>
              </a:solidFill>
            </a:endParaRPr>
          </a:p>
        </p:txBody>
      </p:sp>
      <p:pic>
        <p:nvPicPr>
          <p:cNvPr id="6" name="Picture 5" descr="Pins and thread forming a heptagon">
            <a:extLst>
              <a:ext uri="{FF2B5EF4-FFF2-40B4-BE49-F238E27FC236}">
                <a16:creationId xmlns:a16="http://schemas.microsoft.com/office/drawing/2014/main" id="{A638D02D-60C9-9349-14E4-26CC47AAD010}"/>
              </a:ext>
            </a:extLst>
          </p:cNvPr>
          <p:cNvPicPr>
            <a:picLocks noChangeAspect="1"/>
          </p:cNvPicPr>
          <p:nvPr/>
        </p:nvPicPr>
        <p:blipFill>
          <a:blip r:embed="rId3"/>
          <a:srcRect l="6867" r="7811"/>
          <a:stretch/>
        </p:blipFill>
        <p:spPr>
          <a:xfrm>
            <a:off x="743317" y="1300163"/>
            <a:ext cx="4653708" cy="4486273"/>
          </a:xfrm>
          <a:prstGeom prst="ellipse">
            <a:avLst/>
          </a:prstGeom>
        </p:spPr>
      </p:pic>
      <p:pic>
        <p:nvPicPr>
          <p:cNvPr id="5" name="Graphic 4" descr="Loan with solid fill">
            <a:extLst>
              <a:ext uri="{FF2B5EF4-FFF2-40B4-BE49-F238E27FC236}">
                <a16:creationId xmlns:a16="http://schemas.microsoft.com/office/drawing/2014/main" id="{02FA373A-203D-79B0-C4AF-18D9D00DF4A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56195" y="1538571"/>
            <a:ext cx="719820" cy="719820"/>
          </a:xfrm>
          <a:prstGeom prst="rect">
            <a:avLst/>
          </a:prstGeom>
        </p:spPr>
      </p:pic>
      <p:pic>
        <p:nvPicPr>
          <p:cNvPr id="8" name="Graphic 7" descr="Bar graph with upward trend with solid fill">
            <a:extLst>
              <a:ext uri="{FF2B5EF4-FFF2-40B4-BE49-F238E27FC236}">
                <a16:creationId xmlns:a16="http://schemas.microsoft.com/office/drawing/2014/main" id="{05AC63F0-B29C-FB62-6DFD-097B817E6E2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35269" y="2402592"/>
            <a:ext cx="719821" cy="719821"/>
          </a:xfrm>
          <a:prstGeom prst="rect">
            <a:avLst/>
          </a:prstGeom>
        </p:spPr>
      </p:pic>
      <p:pic>
        <p:nvPicPr>
          <p:cNvPr id="12" name="Graphic 11" descr="Court with solid fill">
            <a:extLst>
              <a:ext uri="{FF2B5EF4-FFF2-40B4-BE49-F238E27FC236}">
                <a16:creationId xmlns:a16="http://schemas.microsoft.com/office/drawing/2014/main" id="{7B78A9F2-794A-19EB-AE96-EF56944DF76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63461" y="3262458"/>
            <a:ext cx="719822" cy="719822"/>
          </a:xfrm>
          <a:prstGeom prst="rect">
            <a:avLst/>
          </a:prstGeom>
        </p:spPr>
      </p:pic>
      <p:pic>
        <p:nvPicPr>
          <p:cNvPr id="16" name="Graphic 15" descr="Contract with solid fill">
            <a:extLst>
              <a:ext uri="{FF2B5EF4-FFF2-40B4-BE49-F238E27FC236}">
                <a16:creationId xmlns:a16="http://schemas.microsoft.com/office/drawing/2014/main" id="{8F456B73-46D2-3623-8BA1-EB9E2DBC98D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455040" y="4122968"/>
            <a:ext cx="719823" cy="719823"/>
          </a:xfrm>
          <a:prstGeom prst="rect">
            <a:avLst/>
          </a:prstGeom>
        </p:spPr>
      </p:pic>
      <p:pic>
        <p:nvPicPr>
          <p:cNvPr id="18" name="Graphic 17" descr="Shield Tick with solid fill">
            <a:extLst>
              <a:ext uri="{FF2B5EF4-FFF2-40B4-BE49-F238E27FC236}">
                <a16:creationId xmlns:a16="http://schemas.microsoft.com/office/drawing/2014/main" id="{D09EF6F8-71B5-9D33-2C1F-F6A8B2F1AE5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5455040" y="4867498"/>
            <a:ext cx="719824" cy="719824"/>
          </a:xfrm>
          <a:prstGeom prst="rect">
            <a:avLst/>
          </a:prstGeom>
        </p:spPr>
      </p:pic>
    </p:spTree>
    <p:extLst>
      <p:ext uri="{BB962C8B-B14F-4D97-AF65-F5344CB8AC3E}">
        <p14:creationId xmlns:p14="http://schemas.microsoft.com/office/powerpoint/2010/main" val="1545952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alpha val="91267"/>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CB253B-7DB4-D455-F981-9E221D242515}"/>
              </a:ext>
            </a:extLst>
          </p:cNvPr>
          <p:cNvSpPr txBox="1"/>
          <p:nvPr/>
        </p:nvSpPr>
        <p:spPr>
          <a:xfrm>
            <a:off x="-76729" y="2615104"/>
            <a:ext cx="4521730" cy="1627792"/>
          </a:xfrm>
          <a:prstGeom prst="rect">
            <a:avLst/>
          </a:prstGeom>
        </p:spPr>
        <p:txBody>
          <a:bodyPr vert="horz" lIns="274320" tIns="182880" rIns="274320" bIns="182880" rtlCol="0" anchor="ctr" anchorCtr="1">
            <a:noAutofit/>
          </a:bodyPr>
          <a:lstStyle/>
          <a:p>
            <a:pPr marL="57150" defTabSz="914400">
              <a:lnSpc>
                <a:spcPct val="150000"/>
              </a:lnSpc>
              <a:spcBef>
                <a:spcPts val="1000"/>
              </a:spcBef>
              <a:buClr>
                <a:schemeClr val="accent2"/>
              </a:buClr>
            </a:pPr>
            <a:r>
              <a:rPr lang="en-US" sz="2800" dirty="0">
                <a:solidFill>
                  <a:schemeClr val="bg1"/>
                </a:solidFill>
              </a:rPr>
              <a:t>MONDOLINE’S ORGANIZATIONAL STRUCTURE</a:t>
            </a:r>
          </a:p>
        </p:txBody>
      </p:sp>
      <p:sp>
        <p:nvSpPr>
          <p:cNvPr id="9" name="Rectangle 8">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9C561715-BB9C-8A25-1840-0A91611CAA9C}"/>
              </a:ext>
            </a:extLst>
          </p:cNvPr>
          <p:cNvGraphicFramePr>
            <a:graphicFrameLocks noGrp="1"/>
          </p:cNvGraphicFramePr>
          <p:nvPr>
            <p:ph idx="4294967295"/>
            <p:extLst>
              <p:ext uri="{D42A27DB-BD31-4B8C-83A1-F6EECF244321}">
                <p14:modId xmlns:p14="http://schemas.microsoft.com/office/powerpoint/2010/main" val="3247092732"/>
              </p:ext>
            </p:extLst>
          </p:nvPr>
        </p:nvGraphicFramePr>
        <p:xfrm>
          <a:off x="5386388" y="114300"/>
          <a:ext cx="6805611" cy="6615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316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66634F-24EF-0C62-994C-A3037715DEC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09D4AA6-A2F2-23A8-7C94-96009523BFE7}"/>
              </a:ext>
            </a:extLst>
          </p:cNvPr>
          <p:cNvSpPr txBox="1"/>
          <p:nvPr/>
        </p:nvSpPr>
        <p:spPr>
          <a:xfrm>
            <a:off x="1114425" y="171450"/>
            <a:ext cx="10272903" cy="500063"/>
          </a:xfrm>
          <a:prstGeom prst="rect">
            <a:avLst/>
          </a:prstGeom>
        </p:spPr>
        <p:txBody>
          <a:bodyPr vert="horz" lIns="91440" tIns="45720" rIns="91440" bIns="45720" rtlCol="0">
            <a:noAutofit/>
          </a:bodyPr>
          <a:lstStyle/>
          <a:p>
            <a:pPr algn="ctr" defTabSz="914400">
              <a:spcBef>
                <a:spcPts val="1000"/>
              </a:spcBef>
              <a:buClr>
                <a:schemeClr val="accent2"/>
              </a:buClr>
            </a:pPr>
            <a:r>
              <a:rPr lang="en-US" sz="2800" dirty="0">
                <a:solidFill>
                  <a:schemeClr val="tx1">
                    <a:lumMod val="85000"/>
                    <a:lumOff val="15000"/>
                  </a:schemeClr>
                </a:solidFill>
                <a:effectLst/>
              </a:rPr>
              <a:t>EVALUATION OF THE BUSINESS</a:t>
            </a:r>
          </a:p>
        </p:txBody>
      </p:sp>
      <p:graphicFrame>
        <p:nvGraphicFramePr>
          <p:cNvPr id="5" name="Diagram 4">
            <a:extLst>
              <a:ext uri="{FF2B5EF4-FFF2-40B4-BE49-F238E27FC236}">
                <a16:creationId xmlns:a16="http://schemas.microsoft.com/office/drawing/2014/main" id="{3F70B29D-3E59-DA1A-0CB0-CEB5E71E02B7}"/>
              </a:ext>
            </a:extLst>
          </p:cNvPr>
          <p:cNvGraphicFramePr/>
          <p:nvPr>
            <p:extLst>
              <p:ext uri="{D42A27DB-BD31-4B8C-83A1-F6EECF244321}">
                <p14:modId xmlns:p14="http://schemas.microsoft.com/office/powerpoint/2010/main" val="985777932"/>
              </p:ext>
            </p:extLst>
          </p:nvPr>
        </p:nvGraphicFramePr>
        <p:xfrm>
          <a:off x="885825" y="955343"/>
          <a:ext cx="10730102" cy="5489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580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several stacks of coins&#10;&#10;Description automatically generated">
            <a:extLst>
              <a:ext uri="{FF2B5EF4-FFF2-40B4-BE49-F238E27FC236}">
                <a16:creationId xmlns:a16="http://schemas.microsoft.com/office/drawing/2014/main" id="{0B0EFAE3-9F4C-E035-0B35-9233F30D3B43}"/>
              </a:ext>
            </a:extLst>
          </p:cNvPr>
          <p:cNvPicPr>
            <a:picLocks noChangeAspect="1"/>
          </p:cNvPicPr>
          <p:nvPr/>
        </p:nvPicPr>
        <p:blipFill>
          <a:blip r:embed="rId3">
            <a:alphaModFix amt="40000"/>
          </a:blip>
          <a:srcRect/>
          <a:stretch/>
        </p:blipFill>
        <p:spPr>
          <a:xfrm>
            <a:off x="0" y="10"/>
            <a:ext cx="12191980" cy="6857990"/>
          </a:xfrm>
          <a:prstGeom prst="rect">
            <a:avLst/>
          </a:prstGeom>
          <a:solidFill>
            <a:schemeClr val="tx1"/>
          </a:solidFill>
        </p:spPr>
      </p:pic>
      <p:graphicFrame>
        <p:nvGraphicFramePr>
          <p:cNvPr id="8" name="TextBox 1">
            <a:extLst>
              <a:ext uri="{FF2B5EF4-FFF2-40B4-BE49-F238E27FC236}">
                <a16:creationId xmlns:a16="http://schemas.microsoft.com/office/drawing/2014/main" id="{3ECBC874-6566-B7CE-D128-DFF7C3C51FC4}"/>
              </a:ext>
            </a:extLst>
          </p:cNvPr>
          <p:cNvGraphicFramePr/>
          <p:nvPr>
            <p:extLst>
              <p:ext uri="{D42A27DB-BD31-4B8C-83A1-F6EECF244321}">
                <p14:modId xmlns:p14="http://schemas.microsoft.com/office/powerpoint/2010/main" val="2454880335"/>
              </p:ext>
            </p:extLst>
          </p:nvPr>
        </p:nvGraphicFramePr>
        <p:xfrm>
          <a:off x="2231136" y="1878008"/>
          <a:ext cx="7729728" cy="3101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BA4E4713-8D8E-50A4-DDFA-7F0311E348ED}"/>
              </a:ext>
            </a:extLst>
          </p:cNvPr>
          <p:cNvSpPr txBox="1"/>
          <p:nvPr/>
        </p:nvSpPr>
        <p:spPr>
          <a:xfrm>
            <a:off x="3508721" y="677394"/>
            <a:ext cx="5450595" cy="523220"/>
          </a:xfrm>
          <a:prstGeom prst="rect">
            <a:avLst/>
          </a:prstGeom>
          <a:noFill/>
        </p:spPr>
        <p:txBody>
          <a:bodyPr wrap="none" rtlCol="0">
            <a:spAutoFit/>
          </a:bodyPr>
          <a:lstStyle/>
          <a:p>
            <a:r>
              <a:rPr lang="en-GB" sz="2800" dirty="0">
                <a:solidFill>
                  <a:schemeClr val="bg1"/>
                </a:solidFill>
                <a:effectLst/>
                <a:ea typeface="Times New Roman" panose="02020603050405020304" pitchFamily="18" charset="0"/>
                <a:cs typeface="Times New Roman" panose="02020603050405020304" pitchFamily="18" charset="0"/>
              </a:rPr>
              <a:t>INITIAL FUNDING BREAKDOWN</a:t>
            </a:r>
          </a:p>
        </p:txBody>
      </p:sp>
    </p:spTree>
    <p:extLst>
      <p:ext uri="{BB962C8B-B14F-4D97-AF65-F5344CB8AC3E}">
        <p14:creationId xmlns:p14="http://schemas.microsoft.com/office/powerpoint/2010/main" val="332532962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17779D-85BD-FDF7-E47B-5F9605F69E5C}"/>
            </a:ext>
          </a:extLst>
        </p:cNvPr>
        <p:cNvGrpSpPr/>
        <p:nvPr/>
      </p:nvGrpSpPr>
      <p:grpSpPr>
        <a:xfrm>
          <a:off x="0" y="0"/>
          <a:ext cx="0" cy="0"/>
          <a:chOff x="0" y="0"/>
          <a:chExt cx="0" cy="0"/>
        </a:xfrm>
      </p:grpSpPr>
      <p:pic>
        <p:nvPicPr>
          <p:cNvPr id="6" name="Picture 5" descr="A close-up of several stacks of coins&#10;&#10;Description automatically generated">
            <a:extLst>
              <a:ext uri="{FF2B5EF4-FFF2-40B4-BE49-F238E27FC236}">
                <a16:creationId xmlns:a16="http://schemas.microsoft.com/office/drawing/2014/main" id="{18AE1E7D-C2B6-BF4D-D692-21CCDDB5D9CA}"/>
              </a:ext>
            </a:extLst>
          </p:cNvPr>
          <p:cNvPicPr>
            <a:picLocks noChangeAspect="1"/>
          </p:cNvPicPr>
          <p:nvPr/>
        </p:nvPicPr>
        <p:blipFill>
          <a:blip r:embed="rId3">
            <a:alphaModFix amt="40000"/>
          </a:blip>
          <a:srcRect/>
          <a:stretch/>
        </p:blipFill>
        <p:spPr>
          <a:xfrm>
            <a:off x="20" y="0"/>
            <a:ext cx="12191980" cy="6857990"/>
          </a:xfrm>
          <a:prstGeom prst="rect">
            <a:avLst/>
          </a:prstGeom>
          <a:solidFill>
            <a:schemeClr val="tx1"/>
          </a:solidFill>
        </p:spPr>
      </p:pic>
      <p:sp>
        <p:nvSpPr>
          <p:cNvPr id="3" name="Title 2">
            <a:extLst>
              <a:ext uri="{FF2B5EF4-FFF2-40B4-BE49-F238E27FC236}">
                <a16:creationId xmlns:a16="http://schemas.microsoft.com/office/drawing/2014/main" id="{C854CC82-EB9A-A294-5F2A-85E7678963EF}"/>
              </a:ext>
            </a:extLst>
          </p:cNvPr>
          <p:cNvSpPr>
            <a:spLocks noGrp="1"/>
          </p:cNvSpPr>
          <p:nvPr>
            <p:ph type="title"/>
          </p:nvPr>
        </p:nvSpPr>
        <p:spPr>
          <a:xfrm>
            <a:off x="2716306" y="340280"/>
            <a:ext cx="7373146" cy="735485"/>
          </a:xfrm>
          <a:solidFill>
            <a:schemeClr val="tx1"/>
          </a:solidFill>
          <a:ln>
            <a:noFill/>
          </a:ln>
        </p:spPr>
        <p:txBody>
          <a:bodyPr>
            <a:noAutofit/>
          </a:bodyPr>
          <a:lstStyle/>
          <a:p>
            <a:r>
              <a:rPr lang="en-GB" dirty="0">
                <a:solidFill>
                  <a:schemeClr val="bg1"/>
                </a:solidFill>
              </a:rPr>
              <a:t>12 Months cash forecast</a:t>
            </a:r>
            <a:endParaRPr lang="en-US" dirty="0">
              <a:solidFill>
                <a:schemeClr val="bg1"/>
              </a:solidFill>
            </a:endParaRPr>
          </a:p>
        </p:txBody>
      </p:sp>
      <p:pic>
        <p:nvPicPr>
          <p:cNvPr id="5" name="Content Placeholder 4">
            <a:extLst>
              <a:ext uri="{FF2B5EF4-FFF2-40B4-BE49-F238E27FC236}">
                <a16:creationId xmlns:a16="http://schemas.microsoft.com/office/drawing/2014/main" id="{09338F03-BED6-F714-6A4C-948CAA98856D}"/>
              </a:ext>
            </a:extLst>
          </p:cNvPr>
          <p:cNvPicPr>
            <a:picLocks noGrp="1" noChangeAspect="1"/>
          </p:cNvPicPr>
          <p:nvPr>
            <p:ph idx="1"/>
          </p:nvPr>
        </p:nvPicPr>
        <p:blipFill>
          <a:blip r:embed="rId4"/>
          <a:stretch>
            <a:fillRect/>
          </a:stretch>
        </p:blipFill>
        <p:spPr>
          <a:xfrm>
            <a:off x="491319" y="1237516"/>
            <a:ext cx="5249742" cy="5458732"/>
          </a:xfrm>
        </p:spPr>
      </p:pic>
      <p:graphicFrame>
        <p:nvGraphicFramePr>
          <p:cNvPr id="2" name="Chart 1">
            <a:extLst>
              <a:ext uri="{FF2B5EF4-FFF2-40B4-BE49-F238E27FC236}">
                <a16:creationId xmlns:a16="http://schemas.microsoft.com/office/drawing/2014/main" id="{4F5DD737-F98C-119D-97AC-5B7B08A96A2C}"/>
              </a:ext>
            </a:extLst>
          </p:cNvPr>
          <p:cNvGraphicFramePr>
            <a:graphicFrameLocks/>
          </p:cNvGraphicFramePr>
          <p:nvPr>
            <p:extLst>
              <p:ext uri="{D42A27DB-BD31-4B8C-83A1-F6EECF244321}">
                <p14:modId xmlns:p14="http://schemas.microsoft.com/office/powerpoint/2010/main" val="2717367449"/>
              </p:ext>
            </p:extLst>
          </p:nvPr>
        </p:nvGraphicFramePr>
        <p:xfrm>
          <a:off x="6096001" y="1237517"/>
          <a:ext cx="5859142" cy="5458731"/>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0506579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alpha val="88883"/>
          </a:schemeClr>
        </a:solidFill>
        <a:effectLst/>
      </p:bgPr>
    </p:bg>
    <p:spTree>
      <p:nvGrpSpPr>
        <p:cNvPr id="1" name="">
          <a:extLst>
            <a:ext uri="{FF2B5EF4-FFF2-40B4-BE49-F238E27FC236}">
              <a16:creationId xmlns:a16="http://schemas.microsoft.com/office/drawing/2014/main" id="{C03D6554-732B-B9FC-3A93-3A30980BA4C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DA6041C-D833-B88F-AFF1-188E8D10668F}"/>
              </a:ext>
            </a:extLst>
          </p:cNvPr>
          <p:cNvSpPr txBox="1"/>
          <p:nvPr/>
        </p:nvSpPr>
        <p:spPr>
          <a:xfrm>
            <a:off x="409433" y="368491"/>
            <a:ext cx="3862315" cy="6114196"/>
          </a:xfrm>
          <a:prstGeom prst="rect">
            <a:avLst/>
          </a:prstGeom>
        </p:spPr>
        <p:txBody>
          <a:bodyPr vert="horz" lIns="274320" tIns="182880" rIns="274320" bIns="182880" rtlCol="0" anchor="t" anchorCtr="1">
            <a:normAutofit fontScale="92500" lnSpcReduction="20000"/>
          </a:bodyPr>
          <a:lstStyle/>
          <a:p>
            <a:pPr algn="ctr" defTabSz="914400">
              <a:lnSpc>
                <a:spcPct val="90000"/>
              </a:lnSpc>
              <a:spcBef>
                <a:spcPct val="0"/>
              </a:spcBef>
              <a:spcAft>
                <a:spcPts val="600"/>
              </a:spcAft>
              <a:buClr>
                <a:schemeClr val="accent2"/>
              </a:buClr>
            </a:pPr>
            <a:r>
              <a:rPr lang="en-US" sz="3000" cap="all" spc="200" dirty="0">
                <a:solidFill>
                  <a:schemeClr val="bg1"/>
                </a:solidFill>
                <a:latin typeface="+mj-lt"/>
                <a:ea typeface="+mj-ea"/>
                <a:cs typeface="+mj-cs"/>
              </a:rPr>
              <a:t>Conclusion</a:t>
            </a:r>
          </a:p>
          <a:p>
            <a:pPr algn="ctr" defTabSz="914400">
              <a:lnSpc>
                <a:spcPct val="90000"/>
              </a:lnSpc>
              <a:spcBef>
                <a:spcPct val="0"/>
              </a:spcBef>
              <a:spcAft>
                <a:spcPts val="600"/>
              </a:spcAft>
              <a:buClr>
                <a:schemeClr val="accent2"/>
              </a:buClr>
            </a:pPr>
            <a:endParaRPr lang="en-US" sz="2800" cap="all" spc="200" dirty="0">
              <a:solidFill>
                <a:schemeClr val="bg1"/>
              </a:solidFill>
              <a:latin typeface="+mj-lt"/>
              <a:ea typeface="+mj-ea"/>
              <a:cs typeface="+mj-cs"/>
            </a:endParaRPr>
          </a:p>
          <a:p>
            <a:pPr algn="just" defTabSz="914400">
              <a:lnSpc>
                <a:spcPct val="150000"/>
              </a:lnSpc>
              <a:spcBef>
                <a:spcPct val="0"/>
              </a:spcBef>
              <a:spcAft>
                <a:spcPts val="600"/>
              </a:spcAft>
              <a:buClr>
                <a:schemeClr val="accent2"/>
              </a:buClr>
            </a:pPr>
            <a:r>
              <a:rPr lang="en-US" sz="1900" spc="200" dirty="0" err="1">
                <a:solidFill>
                  <a:schemeClr val="bg1"/>
                </a:solidFill>
                <a:ea typeface="+mj-ea"/>
                <a:cs typeface="+mj-cs"/>
              </a:rPr>
              <a:t>MondoLine</a:t>
            </a:r>
            <a:r>
              <a:rPr lang="en-US" sz="1900" spc="200" dirty="0">
                <a:solidFill>
                  <a:schemeClr val="bg1"/>
                </a:solidFill>
                <a:ea typeface="+mj-ea"/>
                <a:cs typeface="+mj-cs"/>
              </a:rPr>
              <a:t> addresses market gaps with a strong value proposition and smart use of digital platforms. With an optimistic plan and initial funding, it is set to disrupt the logistics industry. By connecting companies and </a:t>
            </a:r>
            <a:r>
              <a:rPr lang="en-US" sz="1900" spc="200" dirty="0" err="1">
                <a:solidFill>
                  <a:schemeClr val="bg1"/>
                </a:solidFill>
                <a:ea typeface="+mj-ea"/>
                <a:cs typeface="+mj-cs"/>
              </a:rPr>
              <a:t>hauliers</a:t>
            </a:r>
            <a:r>
              <a:rPr lang="en-US" sz="1900" spc="200" dirty="0">
                <a:solidFill>
                  <a:schemeClr val="bg1"/>
                </a:solidFill>
                <a:ea typeface="+mj-ea"/>
                <a:cs typeface="+mj-cs"/>
              </a:rPr>
              <a:t> efficiently, </a:t>
            </a:r>
            <a:r>
              <a:rPr lang="en-US" sz="1900" spc="200" dirty="0" err="1">
                <a:solidFill>
                  <a:schemeClr val="bg1"/>
                </a:solidFill>
                <a:ea typeface="+mj-ea"/>
                <a:cs typeface="+mj-cs"/>
              </a:rPr>
              <a:t>MondoLine</a:t>
            </a:r>
            <a:r>
              <a:rPr lang="en-US" sz="1900" spc="200" dirty="0">
                <a:solidFill>
                  <a:schemeClr val="bg1"/>
                </a:solidFill>
                <a:ea typeface="+mj-ea"/>
                <a:cs typeface="+mj-cs"/>
              </a:rPr>
              <a:t> is ready for significant success and growth in this competitive field.</a:t>
            </a:r>
          </a:p>
        </p:txBody>
      </p:sp>
      <p:sp>
        <p:nvSpPr>
          <p:cNvPr id="19" name="Rectangle 18">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argo shipping containers in a pile and on a semi-truck at a harbour">
            <a:extLst>
              <a:ext uri="{FF2B5EF4-FFF2-40B4-BE49-F238E27FC236}">
                <a16:creationId xmlns:a16="http://schemas.microsoft.com/office/drawing/2014/main" id="{974B8C72-3622-64A3-E90A-B19DDE64681B}"/>
              </a:ext>
            </a:extLst>
          </p:cNvPr>
          <p:cNvPicPr>
            <a:picLocks noChangeAspect="1"/>
          </p:cNvPicPr>
          <p:nvPr/>
        </p:nvPicPr>
        <p:blipFill>
          <a:blip r:embed="rId3"/>
          <a:stretch>
            <a:fillRect/>
          </a:stretch>
        </p:blipFill>
        <p:spPr>
          <a:xfrm>
            <a:off x="5294376" y="925068"/>
            <a:ext cx="6257544" cy="4693158"/>
          </a:xfrm>
          <a:prstGeom prst="rect">
            <a:avLst/>
          </a:prstGeom>
        </p:spPr>
      </p:pic>
      <p:sp>
        <p:nvSpPr>
          <p:cNvPr id="16" name="TextBox 15">
            <a:extLst>
              <a:ext uri="{FF2B5EF4-FFF2-40B4-BE49-F238E27FC236}">
                <a16:creationId xmlns:a16="http://schemas.microsoft.com/office/drawing/2014/main" id="{3CD1606F-B7B9-B298-8B96-46127349E72A}"/>
              </a:ext>
            </a:extLst>
          </p:cNvPr>
          <p:cNvSpPr txBox="1"/>
          <p:nvPr/>
        </p:nvSpPr>
        <p:spPr>
          <a:xfrm>
            <a:off x="2702257" y="180150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1367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E28543-DE11-78AA-12AA-B22A574F18A4}"/>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01C92DBF-4C2A-EBA7-0F52-AA743D9A3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01A437B-3B98-1352-3204-6DD79C7C9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F84A8127-220C-8CA1-E94F-78ECC2C48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A74802-C6B2-E1FA-2BCE-00F6009C7032}"/>
              </a:ext>
            </a:extLst>
          </p:cNvPr>
          <p:cNvSpPr txBox="1"/>
          <p:nvPr/>
        </p:nvSpPr>
        <p:spPr>
          <a:xfrm>
            <a:off x="5591695" y="1402080"/>
            <a:ext cx="5320696" cy="4053840"/>
          </a:xfrm>
          <a:prstGeom prst="rect">
            <a:avLst/>
          </a:prstGeom>
        </p:spPr>
        <p:txBody>
          <a:bodyPr vert="horz" lIns="91440" tIns="45720" rIns="91440" bIns="45720" rtlCol="0" anchor="ctr">
            <a:normAutofit/>
          </a:bodyPr>
          <a:lstStyle/>
          <a:p>
            <a:pPr defTabSz="914400">
              <a:spcBef>
                <a:spcPts val="1000"/>
              </a:spcBef>
              <a:buClr>
                <a:schemeClr val="accent2"/>
              </a:buClr>
            </a:pPr>
            <a:r>
              <a:rPr lang="en-US" sz="5400" dirty="0">
                <a:solidFill>
                  <a:schemeClr val="tx1">
                    <a:lumMod val="85000"/>
                    <a:lumOff val="15000"/>
                  </a:schemeClr>
                </a:solidFill>
              </a:rPr>
              <a:t>QUESTIONS</a:t>
            </a:r>
            <a:endParaRPr lang="en-US" dirty="0">
              <a:solidFill>
                <a:schemeClr val="tx1">
                  <a:lumMod val="85000"/>
                  <a:lumOff val="15000"/>
                </a:schemeClr>
              </a:solidFill>
            </a:endParaRPr>
          </a:p>
        </p:txBody>
      </p:sp>
      <p:pic>
        <p:nvPicPr>
          <p:cNvPr id="4" name="Picture 3" descr="Question mark boxes">
            <a:extLst>
              <a:ext uri="{FF2B5EF4-FFF2-40B4-BE49-F238E27FC236}">
                <a16:creationId xmlns:a16="http://schemas.microsoft.com/office/drawing/2014/main" id="{8DD21F7C-8314-F0C9-4FCD-ABE0114D9E6B}"/>
              </a:ext>
            </a:extLst>
          </p:cNvPr>
          <p:cNvPicPr>
            <a:picLocks noChangeAspect="1"/>
          </p:cNvPicPr>
          <p:nvPr/>
        </p:nvPicPr>
        <p:blipFill>
          <a:blip r:embed="rId2"/>
          <a:stretch>
            <a:fillRect/>
          </a:stretch>
        </p:blipFill>
        <p:spPr>
          <a:xfrm>
            <a:off x="1130069" y="1443034"/>
            <a:ext cx="3971932" cy="3971929"/>
          </a:xfrm>
          <a:prstGeom prst="ellipse">
            <a:avLst/>
          </a:prstGeom>
        </p:spPr>
      </p:pic>
    </p:spTree>
    <p:extLst>
      <p:ext uri="{BB962C8B-B14F-4D97-AF65-F5344CB8AC3E}">
        <p14:creationId xmlns:p14="http://schemas.microsoft.com/office/powerpoint/2010/main" val="3943822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612B0F-D28F-769B-E4D6-02AB4DA33B4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9D6A4C8-2B36-316A-AE2F-F9C95988487B}"/>
              </a:ext>
            </a:extLst>
          </p:cNvPr>
          <p:cNvSpPr txBox="1"/>
          <p:nvPr/>
        </p:nvSpPr>
        <p:spPr>
          <a:xfrm>
            <a:off x="4993774" y="1238500"/>
            <a:ext cx="2416959" cy="523220"/>
          </a:xfrm>
          <a:prstGeom prst="rect">
            <a:avLst/>
          </a:prstGeom>
          <a:noFill/>
        </p:spPr>
        <p:txBody>
          <a:bodyPr wrap="square" rtlCol="0">
            <a:spAutoFit/>
          </a:bodyPr>
          <a:lstStyle/>
          <a:p>
            <a:r>
              <a:rPr lang="en-US" sz="2800" dirty="0"/>
              <a:t>REFERENCES</a:t>
            </a:r>
          </a:p>
        </p:txBody>
      </p:sp>
      <p:sp>
        <p:nvSpPr>
          <p:cNvPr id="4" name="Content Placeholder 3">
            <a:extLst>
              <a:ext uri="{FF2B5EF4-FFF2-40B4-BE49-F238E27FC236}">
                <a16:creationId xmlns:a16="http://schemas.microsoft.com/office/drawing/2014/main" id="{66C1C6AC-E1ED-A70D-6AE9-E304E5D1FCDC}"/>
              </a:ext>
            </a:extLst>
          </p:cNvPr>
          <p:cNvSpPr>
            <a:spLocks noGrp="1"/>
          </p:cNvSpPr>
          <p:nvPr>
            <p:ph idx="1"/>
          </p:nvPr>
        </p:nvSpPr>
        <p:spPr>
          <a:xfrm>
            <a:off x="1360226" y="1878008"/>
            <a:ext cx="9471547" cy="3101983"/>
          </a:xfrm>
        </p:spPr>
        <p:txBody>
          <a:bodyPr/>
          <a:lstStyle/>
          <a:p>
            <a:pPr marL="0" indent="0">
              <a:buNone/>
            </a:pPr>
            <a:r>
              <a:rPr lang="en-US" sz="1800" dirty="0">
                <a:effectLst/>
                <a:latin typeface="Arial" panose="020B0604020202020204" pitchFamily="34" charset="0"/>
                <a:ea typeface="Times New Roman" panose="02020603050405020304" pitchFamily="18" charset="0"/>
              </a:rPr>
              <a:t>Barringer, B. &amp; Ireland, D. (2018) </a:t>
            </a:r>
            <a:r>
              <a:rPr lang="en-US" sz="1800" i="1" dirty="0">
                <a:effectLst/>
                <a:latin typeface="Arial" panose="020B0604020202020204" pitchFamily="34" charset="0"/>
                <a:ea typeface="Times New Roman" panose="02020603050405020304" pitchFamily="18" charset="0"/>
              </a:rPr>
              <a:t>Entrepreneurship</a:t>
            </a:r>
            <a:r>
              <a:rPr lang="en-US" sz="1800" dirty="0">
                <a:effectLst/>
                <a:latin typeface="Arial" panose="020B0604020202020204" pitchFamily="34" charset="0"/>
                <a:ea typeface="Times New Roman" panose="02020603050405020304" pitchFamily="18" charset="0"/>
              </a:rPr>
              <a:t>. Harlow: Pearson Education, Limited.</a:t>
            </a:r>
          </a:p>
          <a:p>
            <a:pPr marL="0" indent="0">
              <a:buNone/>
            </a:pPr>
            <a:r>
              <a:rPr lang="en-GB" sz="1800" dirty="0" err="1">
                <a:effectLst/>
                <a:latin typeface="Arial" panose="020B0604020202020204" pitchFamily="34" charset="0"/>
                <a:ea typeface="Times New Roman" panose="02020603050405020304" pitchFamily="18" charset="0"/>
              </a:rPr>
              <a:t>Entreprise</a:t>
            </a:r>
            <a:r>
              <a:rPr lang="en-GB" sz="1800" dirty="0">
                <a:effectLst/>
                <a:latin typeface="Arial" panose="020B0604020202020204" pitchFamily="34" charset="0"/>
                <a:ea typeface="Times New Roman" panose="02020603050405020304" pitchFamily="18" charset="0"/>
              </a:rPr>
              <a:t> League (2024) </a:t>
            </a:r>
            <a:r>
              <a:rPr lang="en-GB" sz="1800" i="1" dirty="0">
                <a:effectLst/>
                <a:latin typeface="Arial" panose="020B0604020202020204" pitchFamily="34" charset="0"/>
                <a:ea typeface="Times New Roman" panose="02020603050405020304" pitchFamily="18" charset="0"/>
              </a:rPr>
              <a:t>13 innovative logistics business ideas (2025).</a:t>
            </a:r>
            <a:r>
              <a:rPr lang="en-GB" sz="1800" dirty="0">
                <a:effectLst/>
                <a:latin typeface="Arial" panose="020B0604020202020204" pitchFamily="34" charset="0"/>
                <a:ea typeface="Times New Roman" panose="02020603050405020304" pitchFamily="18" charset="0"/>
              </a:rPr>
              <a:t> Available at: </a:t>
            </a:r>
            <a:r>
              <a:rPr lang="en-GB" sz="1800" u="sng" dirty="0">
                <a:solidFill>
                  <a:srgbClr val="0D2E46"/>
                </a:solidFill>
                <a:effectLst/>
                <a:latin typeface="Arial" panose="020B0604020202020204" pitchFamily="34" charset="0"/>
                <a:ea typeface="Times New Roman" panose="02020603050405020304" pitchFamily="18" charset="0"/>
                <a:hlinkClick r:id="rId2"/>
              </a:rPr>
              <a:t>https://enterpriseleague.com/blog/logistics-business-ideas/</a:t>
            </a:r>
            <a:r>
              <a:rPr lang="en-GB" sz="1800" dirty="0">
                <a:effectLst/>
                <a:latin typeface="Arial" panose="020B0604020202020204" pitchFamily="34" charset="0"/>
                <a:ea typeface="Times New Roman" panose="02020603050405020304" pitchFamily="18" charset="0"/>
              </a:rPr>
              <a:t>. (Accessed: 18 November 2024).</a:t>
            </a:r>
          </a:p>
          <a:p>
            <a:pPr marL="0" indent="0">
              <a:buNone/>
            </a:pPr>
            <a:r>
              <a:rPr lang="en-GB" sz="1800" dirty="0">
                <a:effectLst/>
                <a:latin typeface="Arial" panose="020B0604020202020204" pitchFamily="34" charset="0"/>
                <a:ea typeface="Times New Roman" panose="02020603050405020304" pitchFamily="18" charset="0"/>
              </a:rPr>
              <a:t>Hartfield, T. R. (2024) “Overcoming Data Barriers: Strategies for New Entrants to Achieve Differentiation in the UK Food Retail Market”. </a:t>
            </a:r>
            <a:r>
              <a:rPr lang="en-GB" sz="1800" i="1" dirty="0">
                <a:effectLst/>
                <a:latin typeface="Arial" panose="020B0604020202020204" pitchFamily="34" charset="0"/>
                <a:ea typeface="Times New Roman" panose="02020603050405020304" pitchFamily="18" charset="0"/>
              </a:rPr>
              <a:t>Journal of World Economy</a:t>
            </a:r>
            <a:r>
              <a:rPr lang="en-GB" sz="1800" dirty="0">
                <a:effectLst/>
                <a:latin typeface="Arial" panose="020B0604020202020204" pitchFamily="34" charset="0"/>
                <a:ea typeface="Times New Roman" panose="02020603050405020304" pitchFamily="18" charset="0"/>
              </a:rPr>
              <a:t>, 3(3), 68–83. </a:t>
            </a:r>
            <a:r>
              <a:rPr lang="en-GB" sz="1800" u="sng" dirty="0">
                <a:solidFill>
                  <a:srgbClr val="0D2E46"/>
                </a:solidFill>
                <a:effectLst/>
                <a:latin typeface="Arial" panose="020B0604020202020204" pitchFamily="34" charset="0"/>
                <a:ea typeface="Times New Roman" panose="02020603050405020304" pitchFamily="18" charset="0"/>
                <a:hlinkClick r:id="rId3"/>
              </a:rPr>
              <a:t>https://doi.org/10.56397/jwe.2024.09.08</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557337571"/>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1634</TotalTime>
  <Words>1595</Words>
  <Application>Microsoft Macintosh PowerPoint</Application>
  <PresentationFormat>Widescreen</PresentationFormat>
  <Paragraphs>159</Paragraphs>
  <Slides>11</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.AppleSystemUIFont</vt:lpstr>
      <vt:lpstr>Aptos</vt:lpstr>
      <vt:lpstr>Arial</vt:lpstr>
      <vt:lpstr>Century Gothic</vt:lpstr>
      <vt:lpstr>Gill Sans MT</vt:lpstr>
      <vt:lpstr>Times New Roman</vt:lpstr>
      <vt:lpstr>UICTFontTextStyleBody</vt:lpstr>
      <vt:lpstr>Wingdings</vt:lpstr>
      <vt:lpstr>Parcel</vt:lpstr>
      <vt:lpstr>MondoLine – Logistics app</vt:lpstr>
      <vt:lpstr>PowerPoint Presentation</vt:lpstr>
      <vt:lpstr>PowerPoint Presentation</vt:lpstr>
      <vt:lpstr>PowerPoint Presentation</vt:lpstr>
      <vt:lpstr>PowerPoint Presentation</vt:lpstr>
      <vt:lpstr>PowerPoint Presentation</vt:lpstr>
      <vt:lpstr>PowerPoint Presentation</vt:lpstr>
      <vt:lpstr>12 Months cash forecast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MondoLine – Logistics app</dc:title>
  <dc:creator>Adelina Gabriela Stanciu (2245080)</dc:creator>
  <cp:lastModifiedBy>Adelina Gabriela Stanciu (2245080)</cp:lastModifiedBy>
  <cp:revision>8</cp:revision>
  <dcterms:created xsi:type="dcterms:W3CDTF">2024-11-21T12:10:25Z</dcterms:created>
  <dcterms:modified xsi:type="dcterms:W3CDTF">2024-12-11T18:51:19Z</dcterms:modified>
</cp:coreProperties>
</file>