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7" r:id="rId5"/>
    <p:sldId id="257" r:id="rId6"/>
    <p:sldId id="259" r:id="rId7"/>
    <p:sldId id="258" r:id="rId8"/>
    <p:sldId id="269" r:id="rId9"/>
    <p:sldId id="268" r:id="rId10"/>
    <p:sldId id="263" r:id="rId11"/>
    <p:sldId id="272" r:id="rId12"/>
    <p:sldId id="264" r:id="rId13"/>
    <p:sldId id="256" r:id="rId14"/>
    <p:sldId id="265" r:id="rId15"/>
    <p:sldId id="266" r:id="rId16"/>
    <p:sldId id="271" r:id="rId17"/>
    <p:sldId id="270"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4C3AE1-6CFE-4AF5-ACFF-43ECACE7F494}" v="13" dt="2022-05-06T22:13:05.0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0" d="100"/>
          <a:sy n="60" d="100"/>
        </p:scale>
        <p:origin x="90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794726-D59F-4211-BD73-9502EFFB59E7}"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A916DB06-EFA7-49B4-98DB-F6B8AA11C1EF}" type="pres">
      <dgm:prSet presAssocID="{92794726-D59F-4211-BD73-9502EFFB59E7}" presName="linear" presStyleCnt="0">
        <dgm:presLayoutVars>
          <dgm:dir/>
          <dgm:animLvl val="lvl"/>
          <dgm:resizeHandles val="exact"/>
        </dgm:presLayoutVars>
      </dgm:prSet>
      <dgm:spPr/>
    </dgm:pt>
  </dgm:ptLst>
  <dgm:cxnLst>
    <dgm:cxn modelId="{89BD4D0D-570B-4EC0-BDBF-DACA862FB230}" type="presOf" srcId="{92794726-D59F-4211-BD73-9502EFFB59E7}" destId="{A916DB06-EFA7-49B4-98DB-F6B8AA11C1EF}" srcOrd="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4D47C-AB9C-3E26-EDF5-0065B006290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5D4CCF-FE6D-D2AE-0FF0-F8DFFAA11F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80FD966-491D-CE9C-AC20-3D466E6D0C33}"/>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5" name="Footer Placeholder 4">
            <a:extLst>
              <a:ext uri="{FF2B5EF4-FFF2-40B4-BE49-F238E27FC236}">
                <a16:creationId xmlns:a16="http://schemas.microsoft.com/office/drawing/2014/main" id="{C54EF4C5-86A6-736A-EC4B-6484E53CD5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0A580C-1176-9198-3545-C88FFD4F34A4}"/>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137614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E11C1-AD72-E7C7-029E-5375FAA682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49CD691-8370-537C-EEE7-D3B326CA9F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20DCC6D-9038-3A1F-2578-CBFF64CDCE99}"/>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5" name="Footer Placeholder 4">
            <a:extLst>
              <a:ext uri="{FF2B5EF4-FFF2-40B4-BE49-F238E27FC236}">
                <a16:creationId xmlns:a16="http://schemas.microsoft.com/office/drawing/2014/main" id="{92988CFE-C129-B307-3EC4-B4AA971F5B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09EFEF-2E2B-B9A1-C4FB-D1F785F4FAF5}"/>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3143692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98ABA-2421-B88D-04D0-488C1CB8E6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12E8945-0846-FF48-15B3-061DD53B93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6F0EB90-CD0E-76E6-602C-A0E1D62AD5B5}"/>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5" name="Footer Placeholder 4">
            <a:extLst>
              <a:ext uri="{FF2B5EF4-FFF2-40B4-BE49-F238E27FC236}">
                <a16:creationId xmlns:a16="http://schemas.microsoft.com/office/drawing/2014/main" id="{806F694F-B60B-E22F-F298-BE422049E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4B9B7F-107B-66E4-946F-BFD205F625C1}"/>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1173348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E251-2163-13F0-DB7A-57EC95588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87AF14-827D-1396-9DA4-B8BDAFAA8D3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21036C-8EA3-1127-5AB2-7C7FA1FB57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C61EB34-9F68-63B6-4CDC-FA0CD472320F}"/>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6" name="Footer Placeholder 5">
            <a:extLst>
              <a:ext uri="{FF2B5EF4-FFF2-40B4-BE49-F238E27FC236}">
                <a16:creationId xmlns:a16="http://schemas.microsoft.com/office/drawing/2014/main" id="{2DC3A646-049D-9A97-7506-6968037D59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5F0CC7-99BD-88AD-D0D4-75A95CE5050D}"/>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225001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B9F71-E3A4-A5E4-4EA3-DA175471E6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7E6EA5-F644-61EE-D5A3-5F8190E056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3B8FF5-A975-5B9D-1E63-83C7C19C54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B8F59E-0A3D-BF18-02A8-D43DCD29D2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4EE7AA8-35F3-B5E5-BAB3-34A608D842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1840FB-72B7-21AB-FC04-BBB3D899B4D7}"/>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8" name="Footer Placeholder 7">
            <a:extLst>
              <a:ext uri="{FF2B5EF4-FFF2-40B4-BE49-F238E27FC236}">
                <a16:creationId xmlns:a16="http://schemas.microsoft.com/office/drawing/2014/main" id="{CB2C2B5F-BAE5-26BB-E9CD-FBCAAD8B1FE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A312CE9-6BD8-6474-987C-ADC510BD4F0B}"/>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2508910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7DEB1-70B3-23CD-07D7-41AE82F6DD2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322664-7083-90C3-29AE-F8E6E80A2207}"/>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4" name="Footer Placeholder 3">
            <a:extLst>
              <a:ext uri="{FF2B5EF4-FFF2-40B4-BE49-F238E27FC236}">
                <a16:creationId xmlns:a16="http://schemas.microsoft.com/office/drawing/2014/main" id="{975BA471-B240-87E3-3853-46D82D6CF20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20C29C8-138B-C694-FE90-A7969FA9F15A}"/>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1403494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F6C47C4-A412-D078-7D5C-2A1B6B389717}"/>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3" name="Footer Placeholder 2">
            <a:extLst>
              <a:ext uri="{FF2B5EF4-FFF2-40B4-BE49-F238E27FC236}">
                <a16:creationId xmlns:a16="http://schemas.microsoft.com/office/drawing/2014/main" id="{EDCA3A91-543E-7CC2-C561-87CEBE08CAA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3541F2-78B2-BF50-029C-AC257CC6066A}"/>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1336796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7D7AA-22F7-C48D-C61F-6B309A5DB97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6FCD19-9218-B766-4587-6F1AFAA732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13EF354-36E1-922A-E05B-A70AA8D12D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D784E1-268A-0A6F-128B-B3D8A8335BCB}"/>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6" name="Footer Placeholder 5">
            <a:extLst>
              <a:ext uri="{FF2B5EF4-FFF2-40B4-BE49-F238E27FC236}">
                <a16:creationId xmlns:a16="http://schemas.microsoft.com/office/drawing/2014/main" id="{6336A6FB-7BBE-48AD-A3BF-2CF6849B1E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1DB425-558C-7DF1-EC35-FCA1BAD89E2B}"/>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436423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41A96-913B-8F3B-CC56-AC9EBAD1D2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AB38630-BFEE-5BA9-A5A0-E3097E771C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7F38EC-8461-C941-EFBD-8B9DADE8E6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66F596-1FDD-0968-C117-F0D5FBBB68A6}"/>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6" name="Footer Placeholder 5">
            <a:extLst>
              <a:ext uri="{FF2B5EF4-FFF2-40B4-BE49-F238E27FC236}">
                <a16:creationId xmlns:a16="http://schemas.microsoft.com/office/drawing/2014/main" id="{52A002C4-BCA5-61FD-53AC-F661C63DFE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484969-799A-0F33-7EBA-F2012B1F3EE3}"/>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3554223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DE1FC-5EEC-7F6C-7BC1-DADA58EFE7E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9DBDA6-4E96-646A-10A7-D5AEAE54E98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BADA0B-E78C-485F-C123-6391E2189060}"/>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5" name="Footer Placeholder 4">
            <a:extLst>
              <a:ext uri="{FF2B5EF4-FFF2-40B4-BE49-F238E27FC236}">
                <a16:creationId xmlns:a16="http://schemas.microsoft.com/office/drawing/2014/main" id="{16B4BFC1-FDC7-4BDA-7A37-8B3F7981A5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53F738-5723-F546-EB87-1C29F5A5C6A3}"/>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313298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235D109-4D66-95B6-3050-A49D4B649F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B4F7E6-8535-6F86-6C5C-11D918A051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37C0D2-20C3-7265-A82C-62963BECD60C}"/>
              </a:ext>
            </a:extLst>
          </p:cNvPr>
          <p:cNvSpPr>
            <a:spLocks noGrp="1"/>
          </p:cNvSpPr>
          <p:nvPr>
            <p:ph type="dt" sz="half" idx="10"/>
          </p:nvPr>
        </p:nvSpPr>
        <p:spPr/>
        <p:txBody>
          <a:bodyPr/>
          <a:lstStyle/>
          <a:p>
            <a:fld id="{CABAE9EB-9CE6-4853-9F37-759844D7E58F}" type="datetimeFigureOut">
              <a:rPr lang="en-GB" smtClean="0"/>
              <a:t>06/05/2022</a:t>
            </a:fld>
            <a:endParaRPr lang="en-GB"/>
          </a:p>
        </p:txBody>
      </p:sp>
      <p:sp>
        <p:nvSpPr>
          <p:cNvPr id="5" name="Footer Placeholder 4">
            <a:extLst>
              <a:ext uri="{FF2B5EF4-FFF2-40B4-BE49-F238E27FC236}">
                <a16:creationId xmlns:a16="http://schemas.microsoft.com/office/drawing/2014/main" id="{1391182B-1061-03A4-4D50-BFC84CD55D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28AB8D-774C-99D0-25E9-589543C0C00D}"/>
              </a:ext>
            </a:extLst>
          </p:cNvPr>
          <p:cNvSpPr>
            <a:spLocks noGrp="1"/>
          </p:cNvSpPr>
          <p:nvPr>
            <p:ph type="sldNum" sz="quarter" idx="12"/>
          </p:nvPr>
        </p:nvSpPr>
        <p:spPr/>
        <p:txBody>
          <a:bodyPr/>
          <a:lstStyle/>
          <a:p>
            <a:fld id="{828BC23C-1519-4F6D-976F-C2D82788C609}" type="slidenum">
              <a:rPr lang="en-GB" smtClean="0"/>
              <a:t>‹#›</a:t>
            </a:fld>
            <a:endParaRPr lang="en-GB"/>
          </a:p>
        </p:txBody>
      </p:sp>
    </p:spTree>
    <p:extLst>
      <p:ext uri="{BB962C8B-B14F-4D97-AF65-F5344CB8AC3E}">
        <p14:creationId xmlns:p14="http://schemas.microsoft.com/office/powerpoint/2010/main" val="1119215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0BED97D-9539-C118-DE49-21AD1F1E37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B2EF39-49F2-7D6D-9892-C2D88CB47E6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050292-8A92-6FF4-0AB5-2E468062A1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BAE9EB-9CE6-4853-9F37-759844D7E58F}" type="datetimeFigureOut">
              <a:rPr lang="en-GB" smtClean="0"/>
              <a:t>06/05/2022</a:t>
            </a:fld>
            <a:endParaRPr lang="en-GB"/>
          </a:p>
        </p:txBody>
      </p:sp>
      <p:sp>
        <p:nvSpPr>
          <p:cNvPr id="5" name="Footer Placeholder 4">
            <a:extLst>
              <a:ext uri="{FF2B5EF4-FFF2-40B4-BE49-F238E27FC236}">
                <a16:creationId xmlns:a16="http://schemas.microsoft.com/office/drawing/2014/main" id="{88845136-F603-8DF3-D8CD-F28B32160C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72971A1-4E87-164E-52C3-2DB819F921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8BC23C-1519-4F6D-976F-C2D82788C609}" type="slidenum">
              <a:rPr lang="en-GB" smtClean="0"/>
              <a:t>‹#›</a:t>
            </a:fld>
            <a:endParaRPr lang="en-GB"/>
          </a:p>
        </p:txBody>
      </p:sp>
    </p:spTree>
    <p:extLst>
      <p:ext uri="{BB962C8B-B14F-4D97-AF65-F5344CB8AC3E}">
        <p14:creationId xmlns:p14="http://schemas.microsoft.com/office/powerpoint/2010/main" val="13689682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3.pn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hyperlink" Target="https://www.prince2.com/uk/prince2-methodology" TargetMode="External"/><Relationship Id="rId2" Type="http://schemas.openxmlformats.org/officeDocument/2006/relationships/hyperlink" Target="https://dl.acm.org/doi/abs/10.1145/287831.287843" TargetMode="External"/><Relationship Id="rId1" Type="http://schemas.openxmlformats.org/officeDocument/2006/relationships/slideLayout" Target="../slideLayouts/slideLayout2.xml"/><Relationship Id="rId4" Type="http://schemas.openxmlformats.org/officeDocument/2006/relationships/hyperlink" Target="https://www.ed.ac.uk/reflection/reflectors-toolkit/reflecting-on-experience/gibbs-reflective-cycle"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 name="Rectangle 367">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4" name="Picture 363">
            <a:extLst>
              <a:ext uri="{FF2B5EF4-FFF2-40B4-BE49-F238E27FC236}">
                <a16:creationId xmlns:a16="http://schemas.microsoft.com/office/drawing/2014/main" id="{94E88A72-4AAC-411F-6D05-8E3F1B834A87}"/>
              </a:ext>
            </a:extLst>
          </p:cNvPr>
          <p:cNvPicPr>
            <a:picLocks noChangeAspect="1"/>
          </p:cNvPicPr>
          <p:nvPr/>
        </p:nvPicPr>
        <p:blipFill rotWithShape="1">
          <a:blip r:embed="rId2">
            <a:alphaModFix amt="35000"/>
          </a:blip>
          <a:srcRect t="8536"/>
          <a:stretch/>
        </p:blipFill>
        <p:spPr>
          <a:xfrm>
            <a:off x="20" y="1"/>
            <a:ext cx="12191980" cy="6857999"/>
          </a:xfrm>
          <a:prstGeom prst="rect">
            <a:avLst/>
          </a:prstGeom>
        </p:spPr>
      </p:pic>
      <p:sp>
        <p:nvSpPr>
          <p:cNvPr id="2" name="Title 1">
            <a:extLst>
              <a:ext uri="{FF2B5EF4-FFF2-40B4-BE49-F238E27FC236}">
                <a16:creationId xmlns:a16="http://schemas.microsoft.com/office/drawing/2014/main" id="{F1B045CA-733C-AB0E-1370-B7ED5E63329B}"/>
              </a:ext>
            </a:extLst>
          </p:cNvPr>
          <p:cNvSpPr>
            <a:spLocks noGrp="1"/>
          </p:cNvSpPr>
          <p:nvPr>
            <p:ph type="title"/>
          </p:nvPr>
        </p:nvSpPr>
        <p:spPr>
          <a:xfrm>
            <a:off x="838201" y="1065862"/>
            <a:ext cx="3313164" cy="4726276"/>
          </a:xfrm>
        </p:spPr>
        <p:txBody>
          <a:bodyPr>
            <a:normAutofit/>
          </a:bodyPr>
          <a:lstStyle/>
          <a:p>
            <a:pPr algn="r"/>
            <a:r>
              <a:rPr lang="en-GB" sz="4000" dirty="0">
                <a:solidFill>
                  <a:srgbClr val="FFFFFF"/>
                </a:solidFill>
              </a:rPr>
              <a:t>Project Management for Sustainability</a:t>
            </a:r>
          </a:p>
        </p:txBody>
      </p:sp>
      <p:cxnSp>
        <p:nvCxnSpPr>
          <p:cNvPr id="370" name="Straight Connector 369">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363" name="Content Placeholder 2">
            <a:extLst>
              <a:ext uri="{FF2B5EF4-FFF2-40B4-BE49-F238E27FC236}">
                <a16:creationId xmlns:a16="http://schemas.microsoft.com/office/drawing/2014/main" id="{38E9192C-9875-1E4B-D2E8-793A523CBAC1}"/>
              </a:ext>
            </a:extLst>
          </p:cNvPr>
          <p:cNvGraphicFramePr>
            <a:graphicFrameLocks noGrp="1"/>
          </p:cNvGraphicFramePr>
          <p:nvPr>
            <p:ph idx="1"/>
            <p:extLst>
              <p:ext uri="{D42A27DB-BD31-4B8C-83A1-F6EECF244321}">
                <p14:modId xmlns:p14="http://schemas.microsoft.com/office/powerpoint/2010/main" val="1038996657"/>
              </p:ext>
            </p:extLst>
          </p:nvPr>
        </p:nvGraphicFramePr>
        <p:xfrm>
          <a:off x="5155379" y="1065862"/>
          <a:ext cx="5744685" cy="4726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2B8ED4A2-3C3B-6FCF-7D9B-F05FC5590BF6}"/>
              </a:ext>
            </a:extLst>
          </p:cNvPr>
          <p:cNvSpPr txBox="1"/>
          <p:nvPr/>
        </p:nvSpPr>
        <p:spPr>
          <a:xfrm>
            <a:off x="6096000" y="3232298"/>
            <a:ext cx="3570514" cy="1077218"/>
          </a:xfrm>
          <a:prstGeom prst="rect">
            <a:avLst/>
          </a:prstGeom>
          <a:noFill/>
        </p:spPr>
        <p:txBody>
          <a:bodyPr wrap="square" rtlCol="0">
            <a:spAutoFit/>
          </a:bodyPr>
          <a:lstStyle/>
          <a:p>
            <a:r>
              <a:rPr lang="en-GB" dirty="0"/>
              <a:t>  </a:t>
            </a:r>
            <a:r>
              <a:rPr lang="en-GB" sz="3200" dirty="0"/>
              <a:t>Kelly Lewis-Bennett</a:t>
            </a:r>
          </a:p>
          <a:p>
            <a:r>
              <a:rPr lang="en-GB" sz="3200" dirty="0"/>
              <a:t>          1907952</a:t>
            </a:r>
          </a:p>
        </p:txBody>
      </p:sp>
    </p:spTree>
    <p:extLst>
      <p:ext uri="{BB962C8B-B14F-4D97-AF65-F5344CB8AC3E}">
        <p14:creationId xmlns:p14="http://schemas.microsoft.com/office/powerpoint/2010/main" val="360702395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Digital financial graph">
            <a:extLst>
              <a:ext uri="{FF2B5EF4-FFF2-40B4-BE49-F238E27FC236}">
                <a16:creationId xmlns:a16="http://schemas.microsoft.com/office/drawing/2014/main" id="{F987DFDB-1AE0-88DF-2F74-27BFE4F98805}"/>
              </a:ext>
            </a:extLst>
          </p:cNvPr>
          <p:cNvPicPr>
            <a:picLocks noChangeAspect="1"/>
          </p:cNvPicPr>
          <p:nvPr/>
        </p:nvPicPr>
        <p:blipFill rotWithShape="1">
          <a:blip r:embed="rId4">
            <a:duotone>
              <a:prstClr val="black"/>
              <a:schemeClr val="tx2">
                <a:tint val="45000"/>
                <a:satMod val="400000"/>
              </a:schemeClr>
            </a:duotone>
          </a:blip>
          <a:srcRect/>
          <a:stretch/>
        </p:blipFill>
        <p:spPr>
          <a:xfrm>
            <a:off x="20" y="10"/>
            <a:ext cx="12191980" cy="6857990"/>
          </a:xfrm>
          <a:prstGeom prst="rect">
            <a:avLst/>
          </a:prstGeom>
        </p:spPr>
      </p:pic>
      <p:sp>
        <p:nvSpPr>
          <p:cNvPr id="7" name="Rectangle 9">
            <a:extLst>
              <a:ext uri="{FF2B5EF4-FFF2-40B4-BE49-F238E27FC236}">
                <a16:creationId xmlns:a16="http://schemas.microsoft.com/office/drawing/2014/main" id="{B4147794-66B7-4CDE-BC75-BBDC48B2F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481" y="0"/>
            <a:ext cx="7718119" cy="6858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Schoolbook" panose="02040604050505020304"/>
              <a:ea typeface="+mn-ea"/>
              <a:cs typeface="+mn-cs"/>
            </a:endParaRPr>
          </a:p>
        </p:txBody>
      </p:sp>
      <p:sp>
        <p:nvSpPr>
          <p:cNvPr id="2" name="Title 1">
            <a:extLst>
              <a:ext uri="{FF2B5EF4-FFF2-40B4-BE49-F238E27FC236}">
                <a16:creationId xmlns:a16="http://schemas.microsoft.com/office/drawing/2014/main" id="{36E405F2-0BB3-5638-F7EF-7E0BD5DE7634}"/>
              </a:ext>
            </a:extLst>
          </p:cNvPr>
          <p:cNvSpPr>
            <a:spLocks noGrp="1"/>
          </p:cNvSpPr>
          <p:nvPr>
            <p:ph type="title"/>
          </p:nvPr>
        </p:nvSpPr>
        <p:spPr>
          <a:xfrm>
            <a:off x="4050889" y="365758"/>
            <a:ext cx="6784259" cy="1016728"/>
          </a:xfrm>
        </p:spPr>
        <p:txBody>
          <a:bodyPr>
            <a:normAutofit fontScale="90000"/>
          </a:bodyPr>
          <a:lstStyle/>
          <a:p>
            <a:r>
              <a:rPr lang="en-US" sz="4800" dirty="0">
                <a:solidFill>
                  <a:schemeClr val="tx1">
                    <a:lumMod val="85000"/>
                    <a:lumOff val="15000"/>
                  </a:schemeClr>
                </a:solidFill>
              </a:rPr>
              <a:t>What is Project Management?</a:t>
            </a:r>
          </a:p>
        </p:txBody>
      </p:sp>
      <p:sp>
        <p:nvSpPr>
          <p:cNvPr id="4" name="Content Placeholder 3">
            <a:extLst>
              <a:ext uri="{FF2B5EF4-FFF2-40B4-BE49-F238E27FC236}">
                <a16:creationId xmlns:a16="http://schemas.microsoft.com/office/drawing/2014/main" id="{AA45A0DA-61AE-2F5A-C52C-6F19AC170B76}"/>
              </a:ext>
            </a:extLst>
          </p:cNvPr>
          <p:cNvSpPr>
            <a:spLocks noGrp="1"/>
          </p:cNvSpPr>
          <p:nvPr>
            <p:ph idx="1"/>
          </p:nvPr>
        </p:nvSpPr>
        <p:spPr>
          <a:xfrm>
            <a:off x="4050889" y="1883230"/>
            <a:ext cx="6784259" cy="4315958"/>
          </a:xfrm>
        </p:spPr>
        <p:txBody>
          <a:bodyPr>
            <a:normAutofit fontScale="85000" lnSpcReduction="20000"/>
          </a:bodyPr>
          <a:lstStyle/>
          <a:p>
            <a:r>
              <a:rPr lang="en-GB" sz="2400" dirty="0"/>
              <a:t>Turner defines project management as the process of turning a concept into a reality, whether it is a new computer system, a manufacturing process, a product, or a new organisational structure. He claims that it improves corporate performance by addressing or capitalising on opportunities and delivers a benefit that outweighs the cost of accomplishing it (Turner. 2008)</a:t>
            </a:r>
          </a:p>
          <a:p>
            <a:r>
              <a:rPr lang="en-GB" sz="2400" dirty="0"/>
              <a:t>The Project Management Institution refers to project management as the application of specific knowledge, skills, tools, and processes to produce something of value to others (PMI. 2022).</a:t>
            </a:r>
          </a:p>
          <a:p>
            <a:r>
              <a:rPr lang="en-GB" sz="2400" dirty="0"/>
              <a:t>It is suggested that in our days, Project management has developed into a process to plan, coordinate, and control complex and diversified activities of modern industrial, commercial, change management, as well as  IT projects. All initiatives have one thing in common, they all involve the transformation of ideas and activities into new opportunities (Lock. 2007).</a:t>
            </a:r>
          </a:p>
          <a:p>
            <a:endParaRPr lang="en-GB" sz="2400" dirty="0"/>
          </a:p>
        </p:txBody>
      </p:sp>
      <p:sp>
        <p:nvSpPr>
          <p:cNvPr id="12" name="Rectangle 11">
            <a:extLst>
              <a:ext uri="{FF2B5EF4-FFF2-40B4-BE49-F238E27FC236}">
                <a16:creationId xmlns:a16="http://schemas.microsoft.com/office/drawing/2014/main" id="{41202E79-1236-4DF8-9921-F47A0B079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77600" y="0"/>
            <a:ext cx="914400" cy="6858000"/>
          </a:xfrm>
          <a:prstGeom prst="rect">
            <a:avLst/>
          </a:prstGeom>
          <a:solidFill>
            <a:schemeClr val="tx1">
              <a:lumMod val="85000"/>
              <a:lumOff val="1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3" name="Recorded Sound">
            <a:hlinkClick r:id="" action="ppaction://media"/>
            <a:extLst>
              <a:ext uri="{FF2B5EF4-FFF2-40B4-BE49-F238E27FC236}">
                <a16:creationId xmlns:a16="http://schemas.microsoft.com/office/drawing/2014/main" id="{D52F53C2-D680-5F19-297D-A6E24C4A2B9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993674462"/>
      </p:ext>
    </p:extLst>
  </p:cSld>
  <p:clrMapOvr>
    <a:masterClrMapping/>
  </p:clrMapOvr>
  <mc:AlternateContent xmlns:mc="http://schemas.openxmlformats.org/markup-compatibility/2006">
    <mc:Choice xmlns:p14="http://schemas.microsoft.com/office/powerpoint/2010/main" Requires="p14">
      <p:transition spd="slow" p14:dur="2000" advTm="64532"/>
    </mc:Choice>
    <mc:Fallback>
      <p:transition spd="slow" advTm="64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45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4654285"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64B467-93F6-CCA0-3BEB-D86107B68F80}"/>
              </a:ext>
            </a:extLst>
          </p:cNvPr>
          <p:cNvSpPr>
            <a:spLocks noGrp="1"/>
          </p:cNvSpPr>
          <p:nvPr>
            <p:ph type="title"/>
          </p:nvPr>
        </p:nvSpPr>
        <p:spPr>
          <a:xfrm>
            <a:off x="1156851" y="637762"/>
            <a:ext cx="2898276" cy="5576770"/>
          </a:xfrm>
        </p:spPr>
        <p:txBody>
          <a:bodyPr anchor="t">
            <a:normAutofit/>
          </a:bodyPr>
          <a:lstStyle/>
          <a:p>
            <a:r>
              <a:rPr lang="en-US" sz="3700">
                <a:solidFill>
                  <a:schemeClr val="bg1"/>
                </a:solidFill>
              </a:rPr>
              <a:t>Agile methodology</a:t>
            </a:r>
          </a:p>
        </p:txBody>
      </p:sp>
      <p:sp>
        <p:nvSpPr>
          <p:cNvPr id="11" name="Rectangle 10">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535" y="0"/>
            <a:ext cx="7539455"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9977" y="643465"/>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a:extLst>
              <a:ext uri="{FF2B5EF4-FFF2-40B4-BE49-F238E27FC236}">
                <a16:creationId xmlns:a16="http://schemas.microsoft.com/office/drawing/2014/main" id="{A043D755-7DAB-5BD3-B75A-F0A9B6CFCBF4}"/>
              </a:ext>
            </a:extLst>
          </p:cNvPr>
          <p:cNvSpPr>
            <a:spLocks noGrp="1"/>
          </p:cNvSpPr>
          <p:nvPr>
            <p:ph idx="1"/>
          </p:nvPr>
        </p:nvSpPr>
        <p:spPr>
          <a:xfrm>
            <a:off x="5439976" y="850052"/>
            <a:ext cx="5605373" cy="5326911"/>
          </a:xfrm>
        </p:spPr>
        <p:txBody>
          <a:bodyPr>
            <a:normAutofit/>
          </a:bodyPr>
          <a:lstStyle/>
          <a:p>
            <a:pPr marL="0" indent="0">
              <a:buNone/>
            </a:pPr>
            <a:r>
              <a:rPr lang="en-GB" sz="2000" dirty="0"/>
              <a:t>According to research, the Agile project management approach uses an iterative and incremental development style that is flexible and can react to changing environments. The Agile manifesto defines the four main principles of agile as individuals and interactions above process and tools, customer collaboration, and adapting to change following a plan (</a:t>
            </a:r>
            <a:r>
              <a:rPr lang="en-GB" sz="2000" dirty="0" err="1"/>
              <a:t>Hoda</a:t>
            </a:r>
            <a:r>
              <a:rPr lang="en-GB" sz="2000" dirty="0"/>
              <a:t>. 2008)</a:t>
            </a:r>
          </a:p>
        </p:txBody>
      </p:sp>
      <p:pic>
        <p:nvPicPr>
          <p:cNvPr id="3" name="Recorded Sound">
            <a:hlinkClick r:id="" action="ppaction://media"/>
            <a:extLst>
              <a:ext uri="{FF2B5EF4-FFF2-40B4-BE49-F238E27FC236}">
                <a16:creationId xmlns:a16="http://schemas.microsoft.com/office/drawing/2014/main" id="{A3D4D17A-ED03-B887-0437-E22E974E473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247707187"/>
      </p:ext>
    </p:extLst>
  </p:cSld>
  <p:clrMapOvr>
    <a:masterClrMapping/>
  </p:clrMapOvr>
  <mc:AlternateContent xmlns:mc="http://schemas.openxmlformats.org/markup-compatibility/2006">
    <mc:Choice xmlns:p14="http://schemas.microsoft.com/office/powerpoint/2010/main" Requires="p14">
      <p:transition spd="slow" p14:dur="2000" advTm="32887"/>
    </mc:Choice>
    <mc:Fallback>
      <p:transition spd="slow" advTm="328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88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alculus formula">
            <a:extLst>
              <a:ext uri="{FF2B5EF4-FFF2-40B4-BE49-F238E27FC236}">
                <a16:creationId xmlns:a16="http://schemas.microsoft.com/office/drawing/2014/main" id="{1076413B-4AF1-DDDC-FE21-D370E0D2AEFD}"/>
              </a:ext>
            </a:extLst>
          </p:cNvPr>
          <p:cNvPicPr>
            <a:picLocks noChangeAspect="1"/>
          </p:cNvPicPr>
          <p:nvPr/>
        </p:nvPicPr>
        <p:blipFill rotWithShape="1">
          <a:blip r:embed="rId4">
            <a:duotone>
              <a:prstClr val="black"/>
              <a:schemeClr val="tx2">
                <a:tint val="45000"/>
                <a:satMod val="400000"/>
              </a:schemeClr>
            </a:duotone>
          </a:blip>
          <a:srcRect t="6203" b="9528"/>
          <a:stretch/>
        </p:blipFill>
        <p:spPr>
          <a:xfrm>
            <a:off x="20" y="10"/>
            <a:ext cx="12191980" cy="6857990"/>
          </a:xfrm>
          <a:prstGeom prst="rect">
            <a:avLst/>
          </a:prstGeom>
        </p:spPr>
      </p:pic>
      <p:sp>
        <p:nvSpPr>
          <p:cNvPr id="13" name="Rectangle 15">
            <a:extLst>
              <a:ext uri="{FF2B5EF4-FFF2-40B4-BE49-F238E27FC236}">
                <a16:creationId xmlns:a16="http://schemas.microsoft.com/office/drawing/2014/main" id="{B4147794-66B7-4CDE-BC75-BBDC48B2F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9481" y="0"/>
            <a:ext cx="7718119" cy="685800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entury Schoolbook" panose="02040604050505020304"/>
              <a:ea typeface="+mn-ea"/>
              <a:cs typeface="+mn-cs"/>
            </a:endParaRPr>
          </a:p>
        </p:txBody>
      </p:sp>
      <p:sp>
        <p:nvSpPr>
          <p:cNvPr id="2" name="Title 1">
            <a:extLst>
              <a:ext uri="{FF2B5EF4-FFF2-40B4-BE49-F238E27FC236}">
                <a16:creationId xmlns:a16="http://schemas.microsoft.com/office/drawing/2014/main" id="{57D2D69B-3B18-CE54-0BB7-9853D00B0297}"/>
              </a:ext>
            </a:extLst>
          </p:cNvPr>
          <p:cNvSpPr>
            <a:spLocks noGrp="1"/>
          </p:cNvSpPr>
          <p:nvPr>
            <p:ph type="title"/>
          </p:nvPr>
        </p:nvSpPr>
        <p:spPr>
          <a:xfrm>
            <a:off x="4050889" y="365758"/>
            <a:ext cx="6784259" cy="1828800"/>
          </a:xfrm>
        </p:spPr>
        <p:txBody>
          <a:bodyPr>
            <a:normAutofit/>
          </a:bodyPr>
          <a:lstStyle/>
          <a:p>
            <a:r>
              <a:rPr lang="en-US" sz="4800" dirty="0">
                <a:solidFill>
                  <a:schemeClr val="tx1">
                    <a:lumMod val="85000"/>
                    <a:lumOff val="15000"/>
                  </a:schemeClr>
                </a:solidFill>
              </a:rPr>
              <a:t>Prince 2</a:t>
            </a:r>
          </a:p>
        </p:txBody>
      </p:sp>
      <p:sp>
        <p:nvSpPr>
          <p:cNvPr id="11" name="Content Placeholder 10">
            <a:extLst>
              <a:ext uri="{FF2B5EF4-FFF2-40B4-BE49-F238E27FC236}">
                <a16:creationId xmlns:a16="http://schemas.microsoft.com/office/drawing/2014/main" id="{299AC38A-13B6-0575-B6A3-DB6451C7B3F3}"/>
              </a:ext>
            </a:extLst>
          </p:cNvPr>
          <p:cNvSpPr>
            <a:spLocks noGrp="1"/>
          </p:cNvSpPr>
          <p:nvPr>
            <p:ph idx="1"/>
          </p:nvPr>
        </p:nvSpPr>
        <p:spPr>
          <a:xfrm>
            <a:off x="4050889" y="2324100"/>
            <a:ext cx="6784259" cy="3875087"/>
          </a:xfrm>
        </p:spPr>
        <p:txBody>
          <a:bodyPr>
            <a:normAutofit/>
          </a:bodyPr>
          <a:lstStyle/>
          <a:p>
            <a:r>
              <a:rPr lang="en-GB" sz="2400" dirty="0"/>
              <a:t>PRINCE2 is described as a process-based project management approach. PRINCE2 is a suggested to be a de facto standard which is used and adopted by the UK Government, the Prince2 approach is thought to be widely recognised and practised in the UK and internationally in the commercial sector. It is explained as a structured approach and is the process of breaking down a project into specific steps to make it more focused and organised (Prince2. 2022). </a:t>
            </a:r>
          </a:p>
        </p:txBody>
      </p:sp>
      <p:sp>
        <p:nvSpPr>
          <p:cNvPr id="18" name="Rectangle 17">
            <a:extLst>
              <a:ext uri="{FF2B5EF4-FFF2-40B4-BE49-F238E27FC236}">
                <a16:creationId xmlns:a16="http://schemas.microsoft.com/office/drawing/2014/main" id="{41202E79-1236-4DF8-9921-F47A0B079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77600" y="0"/>
            <a:ext cx="914400" cy="6858000"/>
          </a:xfrm>
          <a:prstGeom prst="rect">
            <a:avLst/>
          </a:prstGeom>
          <a:solidFill>
            <a:schemeClr val="tx1">
              <a:lumMod val="85000"/>
              <a:lumOff val="15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3" name="Recorded Sound">
            <a:hlinkClick r:id="" action="ppaction://media"/>
            <a:extLst>
              <a:ext uri="{FF2B5EF4-FFF2-40B4-BE49-F238E27FC236}">
                <a16:creationId xmlns:a16="http://schemas.microsoft.com/office/drawing/2014/main" id="{91C54BF1-9467-C450-F3EE-6542D56CE19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321895133"/>
      </p:ext>
    </p:extLst>
  </p:cSld>
  <p:clrMapOvr>
    <a:masterClrMapping/>
  </p:clrMapOvr>
  <mc:AlternateContent xmlns:mc="http://schemas.openxmlformats.org/markup-compatibility/2006">
    <mc:Choice xmlns:p14="http://schemas.microsoft.com/office/powerpoint/2010/main" Requires="p14">
      <p:transition spd="slow" p14:dur="2000" advTm="42802"/>
    </mc:Choice>
    <mc:Fallback>
      <p:transition spd="slow" advTm="428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par>
                          <p:cTn id="8" fill="hold">
                            <p:stCondLst>
                              <p:cond delay="1640"/>
                            </p:stCondLst>
                            <p:childTnLst>
                              <p:par>
                                <p:cTn id="9" presetID="1" presetClass="mediacall" presetSubtype="0" fill="hold" nodeType="afterEffect">
                                  <p:stCondLst>
                                    <p:cond delay="0"/>
                                  </p:stCondLst>
                                  <p:childTnLst>
                                    <p:cmd type="call" cmd="playFrom(0.0)">
                                      <p:cBhvr>
                                        <p:cTn id="10" dur="4280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5"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04953C7F-D285-6BA4-71C3-608B50759973}"/>
              </a:ext>
            </a:extLst>
          </p:cNvPr>
          <p:cNvSpPr>
            <a:spLocks noGrp="1"/>
          </p:cNvSpPr>
          <p:nvPr>
            <p:ph type="title"/>
          </p:nvPr>
        </p:nvSpPr>
        <p:spPr>
          <a:xfrm>
            <a:off x="767290" y="1166932"/>
            <a:ext cx="3582073" cy="4279709"/>
          </a:xfrm>
        </p:spPr>
        <p:txBody>
          <a:bodyPr anchor="ctr">
            <a:normAutofit/>
          </a:bodyPr>
          <a:lstStyle/>
          <a:p>
            <a:r>
              <a:rPr lang="en-GB" sz="4800">
                <a:solidFill>
                  <a:schemeClr val="bg1"/>
                </a:solidFill>
              </a:rPr>
              <a:t>Waterfall</a:t>
            </a:r>
          </a:p>
        </p:txBody>
      </p:sp>
      <p:sp>
        <p:nvSpPr>
          <p:cNvPr id="5" name="Content Placeholder 4">
            <a:extLst>
              <a:ext uri="{FF2B5EF4-FFF2-40B4-BE49-F238E27FC236}">
                <a16:creationId xmlns:a16="http://schemas.microsoft.com/office/drawing/2014/main" id="{807C3C5E-7A09-A836-1468-6D3254C4EAD2}"/>
              </a:ext>
            </a:extLst>
          </p:cNvPr>
          <p:cNvSpPr>
            <a:spLocks noGrp="1"/>
          </p:cNvSpPr>
          <p:nvPr>
            <p:ph idx="1"/>
          </p:nvPr>
        </p:nvSpPr>
        <p:spPr>
          <a:xfrm>
            <a:off x="5573864" y="1166933"/>
            <a:ext cx="5716988" cy="4279709"/>
          </a:xfrm>
        </p:spPr>
        <p:txBody>
          <a:bodyPr anchor="ctr">
            <a:normAutofit/>
          </a:bodyPr>
          <a:lstStyle/>
          <a:p>
            <a:r>
              <a:rPr lang="en-GB" sz="2400" dirty="0"/>
              <a:t>Research suggests that since the 1970s, the Waterfall technique has been the dominant and popular method for implementing enterprise system as it provides project managers of enterprise systems with a simple, step-by-step approach to making Enterprise systems projects more manageable and minimising downsides (</a:t>
            </a:r>
            <a:r>
              <a:rPr lang="en-GB" sz="2400" dirty="0" err="1"/>
              <a:t>Ruël</a:t>
            </a:r>
            <a:r>
              <a:rPr lang="en-GB" sz="2400" dirty="0"/>
              <a:t>. 2010). </a:t>
            </a:r>
          </a:p>
        </p:txBody>
      </p:sp>
      <p:pic>
        <p:nvPicPr>
          <p:cNvPr id="4" name="Recorded Sound">
            <a:hlinkClick r:id="" action="ppaction://media"/>
            <a:extLst>
              <a:ext uri="{FF2B5EF4-FFF2-40B4-BE49-F238E27FC236}">
                <a16:creationId xmlns:a16="http://schemas.microsoft.com/office/drawing/2014/main" id="{855C0940-035B-51C5-1FC0-1D6B3AA9E32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1060227891"/>
      </p:ext>
    </p:extLst>
  </p:cSld>
  <p:clrMapOvr>
    <a:masterClrMapping/>
  </p:clrMapOvr>
  <mc:AlternateContent xmlns:mc="http://schemas.openxmlformats.org/markup-compatibility/2006">
    <mc:Choice xmlns:p14="http://schemas.microsoft.com/office/powerpoint/2010/main" Requires="p14">
      <p:transition spd="slow" p14:dur="2000" advTm="25736"/>
    </mc:Choice>
    <mc:Fallback>
      <p:transition spd="slow" advTm="25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37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A94F3C-F310-CA84-30E9-6801FE656ED0}"/>
              </a:ext>
            </a:extLst>
          </p:cNvPr>
          <p:cNvSpPr>
            <a:spLocks noGrp="1"/>
          </p:cNvSpPr>
          <p:nvPr>
            <p:ph type="title"/>
          </p:nvPr>
        </p:nvSpPr>
        <p:spPr/>
        <p:txBody>
          <a:bodyPr/>
          <a:lstStyle/>
          <a:p>
            <a:r>
              <a:rPr lang="en-GB"/>
              <a:t>Stakeholder Management</a:t>
            </a:r>
          </a:p>
        </p:txBody>
      </p:sp>
      <p:graphicFrame>
        <p:nvGraphicFramePr>
          <p:cNvPr id="7" name="Table 8">
            <a:extLst>
              <a:ext uri="{FF2B5EF4-FFF2-40B4-BE49-F238E27FC236}">
                <a16:creationId xmlns:a16="http://schemas.microsoft.com/office/drawing/2014/main" id="{B8067C00-2FF9-B647-0E93-FE2F9A01F93E}"/>
              </a:ext>
            </a:extLst>
          </p:cNvPr>
          <p:cNvGraphicFramePr>
            <a:graphicFrameLocks noGrp="1"/>
          </p:cNvGraphicFramePr>
          <p:nvPr>
            <p:ph idx="1"/>
            <p:extLst>
              <p:ext uri="{D42A27DB-BD31-4B8C-83A1-F6EECF244321}">
                <p14:modId xmlns:p14="http://schemas.microsoft.com/office/powerpoint/2010/main" val="1297131928"/>
              </p:ext>
            </p:extLst>
          </p:nvPr>
        </p:nvGraphicFramePr>
        <p:xfrm>
          <a:off x="6925710" y="1825624"/>
          <a:ext cx="4992350" cy="3726090"/>
        </p:xfrm>
        <a:graphic>
          <a:graphicData uri="http://schemas.openxmlformats.org/drawingml/2006/table">
            <a:tbl>
              <a:tblPr firstRow="1" bandRow="1">
                <a:tableStyleId>{5C22544A-7EE6-4342-B048-85BDC9FD1C3A}</a:tableStyleId>
              </a:tblPr>
              <a:tblGrid>
                <a:gridCol w="2451958">
                  <a:extLst>
                    <a:ext uri="{9D8B030D-6E8A-4147-A177-3AD203B41FA5}">
                      <a16:colId xmlns:a16="http://schemas.microsoft.com/office/drawing/2014/main" val="1521849092"/>
                    </a:ext>
                  </a:extLst>
                </a:gridCol>
                <a:gridCol w="2540392">
                  <a:extLst>
                    <a:ext uri="{9D8B030D-6E8A-4147-A177-3AD203B41FA5}">
                      <a16:colId xmlns:a16="http://schemas.microsoft.com/office/drawing/2014/main" val="918025512"/>
                    </a:ext>
                  </a:extLst>
                </a:gridCol>
              </a:tblGrid>
              <a:tr h="1863045">
                <a:tc>
                  <a:txBody>
                    <a:bodyPr/>
                    <a:lstStyle/>
                    <a:p>
                      <a:r>
                        <a:rPr lang="en-GB" dirty="0"/>
                        <a:t> </a:t>
                      </a:r>
                    </a:p>
                    <a:p>
                      <a:endParaRPr lang="en-GB" dirty="0"/>
                    </a:p>
                    <a:p>
                      <a:r>
                        <a:rPr lang="en-GB" dirty="0"/>
                        <a:t>          Keep Satisfied</a:t>
                      </a:r>
                    </a:p>
                  </a:txBody>
                  <a:tcPr/>
                </a:tc>
                <a:tc>
                  <a:txBody>
                    <a:bodyPr/>
                    <a:lstStyle/>
                    <a:p>
                      <a:endParaRPr lang="en-GB" dirty="0"/>
                    </a:p>
                    <a:p>
                      <a:endParaRPr lang="en-GB" dirty="0"/>
                    </a:p>
                    <a:p>
                      <a:r>
                        <a:rPr lang="en-GB" dirty="0"/>
                        <a:t>   Manage Closely</a:t>
                      </a:r>
                    </a:p>
                  </a:txBody>
                  <a:tcPr/>
                </a:tc>
                <a:extLst>
                  <a:ext uri="{0D108BD9-81ED-4DB2-BD59-A6C34878D82A}">
                    <a16:rowId xmlns:a16="http://schemas.microsoft.com/office/drawing/2014/main" val="22129046"/>
                  </a:ext>
                </a:extLst>
              </a:tr>
              <a:tr h="1863045">
                <a:tc>
                  <a:txBody>
                    <a:bodyPr/>
                    <a:lstStyle/>
                    <a:p>
                      <a:endParaRPr lang="en-GB" dirty="0"/>
                    </a:p>
                    <a:p>
                      <a:endParaRPr lang="en-GB" dirty="0"/>
                    </a:p>
                    <a:p>
                      <a:r>
                        <a:rPr lang="en-GB" dirty="0"/>
                        <a:t>               Monitor</a:t>
                      </a:r>
                    </a:p>
                  </a:txBody>
                  <a:tcPr/>
                </a:tc>
                <a:tc>
                  <a:txBody>
                    <a:bodyPr/>
                    <a:lstStyle/>
                    <a:p>
                      <a:endParaRPr lang="en-GB" dirty="0"/>
                    </a:p>
                    <a:p>
                      <a:endParaRPr lang="en-GB" dirty="0"/>
                    </a:p>
                    <a:p>
                      <a:r>
                        <a:rPr lang="en-GB" dirty="0"/>
                        <a:t>       Keep Informed</a:t>
                      </a:r>
                    </a:p>
                  </a:txBody>
                  <a:tcPr/>
                </a:tc>
                <a:extLst>
                  <a:ext uri="{0D108BD9-81ED-4DB2-BD59-A6C34878D82A}">
                    <a16:rowId xmlns:a16="http://schemas.microsoft.com/office/drawing/2014/main" val="2101793270"/>
                  </a:ext>
                </a:extLst>
              </a:tr>
            </a:tbl>
          </a:graphicData>
        </a:graphic>
      </p:graphicFrame>
      <p:sp>
        <p:nvSpPr>
          <p:cNvPr id="9" name="Arrow: Right 8">
            <a:extLst>
              <a:ext uri="{FF2B5EF4-FFF2-40B4-BE49-F238E27FC236}">
                <a16:creationId xmlns:a16="http://schemas.microsoft.com/office/drawing/2014/main" id="{4EE26B9D-5B59-F631-2B4C-B356E4E6FFD4}"/>
              </a:ext>
            </a:extLst>
          </p:cNvPr>
          <p:cNvSpPr/>
          <p:nvPr/>
        </p:nvSpPr>
        <p:spPr>
          <a:xfrm>
            <a:off x="6936967" y="5686650"/>
            <a:ext cx="4969835" cy="3222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Up 10">
            <a:extLst>
              <a:ext uri="{FF2B5EF4-FFF2-40B4-BE49-F238E27FC236}">
                <a16:creationId xmlns:a16="http://schemas.microsoft.com/office/drawing/2014/main" id="{E3A7B614-C89A-8775-EC38-D4451EC44830}"/>
              </a:ext>
            </a:extLst>
          </p:cNvPr>
          <p:cNvSpPr/>
          <p:nvPr/>
        </p:nvSpPr>
        <p:spPr>
          <a:xfrm>
            <a:off x="6423734" y="1967023"/>
            <a:ext cx="283788" cy="3584691"/>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4C3102F1-183F-99AA-7366-0FD009DEBC01}"/>
              </a:ext>
            </a:extLst>
          </p:cNvPr>
          <p:cNvSpPr txBox="1"/>
          <p:nvPr/>
        </p:nvSpPr>
        <p:spPr>
          <a:xfrm rot="16200000">
            <a:off x="5521032" y="3146361"/>
            <a:ext cx="1478359" cy="369332"/>
          </a:xfrm>
          <a:prstGeom prst="rect">
            <a:avLst/>
          </a:prstGeom>
          <a:noFill/>
          <a:ln>
            <a:solidFill>
              <a:schemeClr val="bg1"/>
            </a:solidFill>
          </a:ln>
        </p:spPr>
        <p:txBody>
          <a:bodyPr wrap="square" rtlCol="0">
            <a:spAutoFit/>
          </a:bodyPr>
          <a:lstStyle/>
          <a:p>
            <a:r>
              <a:rPr lang="en-GB" dirty="0">
                <a:solidFill>
                  <a:srgbClr val="FF0000"/>
                </a:solidFill>
              </a:rPr>
              <a:t>Power</a:t>
            </a:r>
          </a:p>
        </p:txBody>
      </p:sp>
      <p:sp>
        <p:nvSpPr>
          <p:cNvPr id="18" name="TextBox 17">
            <a:extLst>
              <a:ext uri="{FF2B5EF4-FFF2-40B4-BE49-F238E27FC236}">
                <a16:creationId xmlns:a16="http://schemas.microsoft.com/office/drawing/2014/main" id="{0F3EAAD1-6A2B-C17E-52C0-5A6572B78864}"/>
              </a:ext>
            </a:extLst>
          </p:cNvPr>
          <p:cNvSpPr txBox="1"/>
          <p:nvPr/>
        </p:nvSpPr>
        <p:spPr>
          <a:xfrm>
            <a:off x="8962994" y="6008914"/>
            <a:ext cx="2307265" cy="369332"/>
          </a:xfrm>
          <a:prstGeom prst="rect">
            <a:avLst/>
          </a:prstGeom>
          <a:noFill/>
        </p:spPr>
        <p:txBody>
          <a:bodyPr wrap="square" rtlCol="0">
            <a:spAutoFit/>
          </a:bodyPr>
          <a:lstStyle/>
          <a:p>
            <a:r>
              <a:rPr lang="en-GB" dirty="0">
                <a:solidFill>
                  <a:srgbClr val="FF0000"/>
                </a:solidFill>
              </a:rPr>
              <a:t>Interest</a:t>
            </a:r>
          </a:p>
        </p:txBody>
      </p:sp>
      <p:sp>
        <p:nvSpPr>
          <p:cNvPr id="21" name="TextBox 20">
            <a:extLst>
              <a:ext uri="{FF2B5EF4-FFF2-40B4-BE49-F238E27FC236}">
                <a16:creationId xmlns:a16="http://schemas.microsoft.com/office/drawing/2014/main" id="{E2A2F37E-8882-9238-B94C-86A95C62D63F}"/>
              </a:ext>
            </a:extLst>
          </p:cNvPr>
          <p:cNvSpPr txBox="1"/>
          <p:nvPr/>
        </p:nvSpPr>
        <p:spPr>
          <a:xfrm>
            <a:off x="406584" y="1877464"/>
            <a:ext cx="5566621" cy="2585323"/>
          </a:xfrm>
          <a:prstGeom prst="rect">
            <a:avLst/>
          </a:prstGeom>
          <a:noFill/>
        </p:spPr>
        <p:txBody>
          <a:bodyPr wrap="square">
            <a:spAutoFit/>
          </a:bodyPr>
          <a:lstStyle/>
          <a:p>
            <a:r>
              <a:rPr lang="en-GB" dirty="0"/>
              <a:t>A stakeholder is explained as a group or individual who has an interest or influence in the operations of a company or organisation as well as anyone who is affected by its actions. Internal stakeholders are considered to be employees, company directors, funders, project teams, senior management, recourse managers, Trade unions External stakeholders include customers, suppliers, the media, share holders and groups (Chartered Management Institute. 2020).</a:t>
            </a:r>
          </a:p>
        </p:txBody>
      </p:sp>
      <p:pic>
        <p:nvPicPr>
          <p:cNvPr id="3" name="Recorded Sound">
            <a:hlinkClick r:id="" action="ppaction://media"/>
            <a:extLst>
              <a:ext uri="{FF2B5EF4-FFF2-40B4-BE49-F238E27FC236}">
                <a16:creationId xmlns:a16="http://schemas.microsoft.com/office/drawing/2014/main" id="{F23D4659-62C3-68B3-C3B6-99DF36E1D6E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411415697"/>
      </p:ext>
    </p:extLst>
  </p:cSld>
  <p:clrMapOvr>
    <a:masterClrMapping/>
  </p:clrMapOvr>
  <mc:AlternateContent xmlns:mc="http://schemas.openxmlformats.org/markup-compatibility/2006">
    <mc:Choice xmlns:p14="http://schemas.microsoft.com/office/powerpoint/2010/main" Requires="p14">
      <p:transition spd="slow" p14:dur="2000" advTm="55019"/>
    </mc:Choice>
    <mc:Fallback>
      <p:transition spd="slow" advTm="550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0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54CDB-9E0A-AEE7-6E0A-01F8AEC62815}"/>
              </a:ext>
            </a:extLst>
          </p:cNvPr>
          <p:cNvSpPr>
            <a:spLocks noGrp="1"/>
          </p:cNvSpPr>
          <p:nvPr>
            <p:ph type="title"/>
          </p:nvPr>
        </p:nvSpPr>
        <p:spPr/>
        <p:txBody>
          <a:bodyPr/>
          <a:lstStyle/>
          <a:p>
            <a:r>
              <a:rPr lang="en-GB" dirty="0"/>
              <a:t>Risk Management</a:t>
            </a:r>
          </a:p>
        </p:txBody>
      </p:sp>
      <p:sp>
        <p:nvSpPr>
          <p:cNvPr id="5" name="Content Placeholder 4">
            <a:extLst>
              <a:ext uri="{FF2B5EF4-FFF2-40B4-BE49-F238E27FC236}">
                <a16:creationId xmlns:a16="http://schemas.microsoft.com/office/drawing/2014/main" id="{FFDE4015-436A-2C0C-EB78-5D0BBCB7E6B9}"/>
              </a:ext>
            </a:extLst>
          </p:cNvPr>
          <p:cNvSpPr>
            <a:spLocks noGrp="1"/>
          </p:cNvSpPr>
          <p:nvPr>
            <p:ph idx="1"/>
          </p:nvPr>
        </p:nvSpPr>
        <p:spPr/>
        <p:txBody>
          <a:bodyPr>
            <a:normAutofit/>
          </a:bodyPr>
          <a:lstStyle/>
          <a:p>
            <a:pPr marL="0" indent="0">
              <a:buNone/>
            </a:pPr>
            <a:r>
              <a:rPr lang="en-GB" dirty="0"/>
              <a:t>According to research, project risk management is used to counteract the threats to project success, and the likelihood of failure can be lowered. It illustrates that hazards must be recognised before a project can begin building significant risk management solutions. Furthermore, the relative importance of various risks must be determined, as well as an understanding of why some hazards are regarded to be more essential than others. Studies explain why managing risk is vital, stating that it allows managerial attention to be concentrated on the regions that pose the biggest risks to the project (Keil. 1998).</a:t>
            </a:r>
          </a:p>
        </p:txBody>
      </p:sp>
      <p:pic>
        <p:nvPicPr>
          <p:cNvPr id="3" name="Recorded Sound">
            <a:hlinkClick r:id="" action="ppaction://media"/>
            <a:extLst>
              <a:ext uri="{FF2B5EF4-FFF2-40B4-BE49-F238E27FC236}">
                <a16:creationId xmlns:a16="http://schemas.microsoft.com/office/drawing/2014/main" id="{E3A0C6D4-A389-5D37-A5C2-C3052D6B53F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954120649"/>
      </p:ext>
    </p:extLst>
  </p:cSld>
  <p:clrMapOvr>
    <a:masterClrMapping/>
  </p:clrMapOvr>
  <mc:AlternateContent xmlns:mc="http://schemas.openxmlformats.org/markup-compatibility/2006">
    <mc:Choice xmlns:p14="http://schemas.microsoft.com/office/powerpoint/2010/main" Requires="p14">
      <p:transition spd="slow" p14:dur="2000" advTm="55108"/>
    </mc:Choice>
    <mc:Fallback>
      <p:transition spd="slow" advTm="55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1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5B680-0B19-8AEF-D4D1-28038E6E754B}"/>
              </a:ext>
            </a:extLst>
          </p:cNvPr>
          <p:cNvSpPr>
            <a:spLocks noGrp="1"/>
          </p:cNvSpPr>
          <p:nvPr>
            <p:ph type="title"/>
          </p:nvPr>
        </p:nvSpPr>
        <p:spPr/>
        <p:txBody>
          <a:bodyPr/>
          <a:lstStyle/>
          <a:p>
            <a:r>
              <a:rPr lang="en-GB" dirty="0"/>
              <a:t>Risk Management Framework</a:t>
            </a:r>
          </a:p>
        </p:txBody>
      </p:sp>
      <p:graphicFrame>
        <p:nvGraphicFramePr>
          <p:cNvPr id="12" name="Table 12">
            <a:extLst>
              <a:ext uri="{FF2B5EF4-FFF2-40B4-BE49-F238E27FC236}">
                <a16:creationId xmlns:a16="http://schemas.microsoft.com/office/drawing/2014/main" id="{9DE10896-D3CE-2E10-CC13-19184FF90595}"/>
              </a:ext>
            </a:extLst>
          </p:cNvPr>
          <p:cNvGraphicFramePr>
            <a:graphicFrameLocks noGrp="1"/>
          </p:cNvGraphicFramePr>
          <p:nvPr>
            <p:ph idx="1"/>
            <p:extLst>
              <p:ext uri="{D42A27DB-BD31-4B8C-83A1-F6EECF244321}">
                <p14:modId xmlns:p14="http://schemas.microsoft.com/office/powerpoint/2010/main" val="4258113698"/>
              </p:ext>
            </p:extLst>
          </p:nvPr>
        </p:nvGraphicFramePr>
        <p:xfrm>
          <a:off x="3472542" y="1825624"/>
          <a:ext cx="7249888" cy="3573690"/>
        </p:xfrm>
        <a:graphic>
          <a:graphicData uri="http://schemas.openxmlformats.org/drawingml/2006/table">
            <a:tbl>
              <a:tblPr firstRow="1" bandRow="1">
                <a:tableStyleId>{5C22544A-7EE6-4342-B048-85BDC9FD1C3A}</a:tableStyleId>
              </a:tblPr>
              <a:tblGrid>
                <a:gridCol w="3624944">
                  <a:extLst>
                    <a:ext uri="{9D8B030D-6E8A-4147-A177-3AD203B41FA5}">
                      <a16:colId xmlns:a16="http://schemas.microsoft.com/office/drawing/2014/main" val="4057291774"/>
                    </a:ext>
                  </a:extLst>
                </a:gridCol>
                <a:gridCol w="3624944">
                  <a:extLst>
                    <a:ext uri="{9D8B030D-6E8A-4147-A177-3AD203B41FA5}">
                      <a16:colId xmlns:a16="http://schemas.microsoft.com/office/drawing/2014/main" val="2965629958"/>
                    </a:ext>
                  </a:extLst>
                </a:gridCol>
              </a:tblGrid>
              <a:tr h="1786845">
                <a:tc>
                  <a:txBody>
                    <a:bodyPr/>
                    <a:lstStyle/>
                    <a:p>
                      <a:endParaRPr lang="en-GB" dirty="0"/>
                    </a:p>
                    <a:p>
                      <a:r>
                        <a:rPr lang="en-GB" dirty="0">
                          <a:solidFill>
                            <a:schemeClr val="tx1"/>
                          </a:solidFill>
                        </a:rPr>
                        <a:t>                                  1</a:t>
                      </a:r>
                    </a:p>
                    <a:p>
                      <a:r>
                        <a:rPr lang="en-GB" dirty="0">
                          <a:solidFill>
                            <a:schemeClr val="tx1"/>
                          </a:solidFill>
                        </a:rPr>
                        <a:t>                    Customer Mandate</a:t>
                      </a:r>
                    </a:p>
                  </a:txBody>
                  <a:tcPr>
                    <a:solidFill>
                      <a:schemeClr val="bg1">
                        <a:lumMod val="85000"/>
                      </a:schemeClr>
                    </a:solidFill>
                  </a:tcPr>
                </a:tc>
                <a:tc>
                  <a:txBody>
                    <a:bodyPr/>
                    <a:lstStyle/>
                    <a:p>
                      <a:endParaRPr lang="en-GB" dirty="0"/>
                    </a:p>
                    <a:p>
                      <a:r>
                        <a:rPr lang="en-GB" dirty="0"/>
                        <a:t>                                 </a:t>
                      </a:r>
                      <a:r>
                        <a:rPr lang="en-GB" dirty="0">
                          <a:solidFill>
                            <a:schemeClr val="tx1"/>
                          </a:solidFill>
                        </a:rPr>
                        <a:t>2</a:t>
                      </a:r>
                    </a:p>
                    <a:p>
                      <a:r>
                        <a:rPr lang="en-GB" dirty="0">
                          <a:solidFill>
                            <a:schemeClr val="tx1"/>
                          </a:solidFill>
                        </a:rPr>
                        <a:t>           Scope and Requirements</a:t>
                      </a:r>
                    </a:p>
                  </a:txBody>
                  <a:tcPr>
                    <a:solidFill>
                      <a:schemeClr val="bg1">
                        <a:lumMod val="85000"/>
                      </a:schemeClr>
                    </a:solidFill>
                  </a:tcPr>
                </a:tc>
                <a:extLst>
                  <a:ext uri="{0D108BD9-81ED-4DB2-BD59-A6C34878D82A}">
                    <a16:rowId xmlns:a16="http://schemas.microsoft.com/office/drawing/2014/main" val="3884114132"/>
                  </a:ext>
                </a:extLst>
              </a:tr>
              <a:tr h="1786845">
                <a:tc>
                  <a:txBody>
                    <a:bodyPr/>
                    <a:lstStyle/>
                    <a:p>
                      <a:endParaRPr lang="en-GB" dirty="0"/>
                    </a:p>
                    <a:p>
                      <a:r>
                        <a:rPr lang="en-GB" b="1" dirty="0"/>
                        <a:t>                                 4</a:t>
                      </a:r>
                    </a:p>
                    <a:p>
                      <a:r>
                        <a:rPr lang="en-GB" dirty="0"/>
                        <a:t>                      </a:t>
                      </a:r>
                      <a:r>
                        <a:rPr lang="en-GB" b="1" dirty="0"/>
                        <a:t>Environment</a:t>
                      </a:r>
                    </a:p>
                  </a:txBody>
                  <a:tcPr>
                    <a:solidFill>
                      <a:schemeClr val="bg1">
                        <a:lumMod val="85000"/>
                      </a:schemeClr>
                    </a:solidFill>
                  </a:tcPr>
                </a:tc>
                <a:tc>
                  <a:txBody>
                    <a:bodyPr/>
                    <a:lstStyle/>
                    <a:p>
                      <a:endParaRPr lang="en-GB" dirty="0"/>
                    </a:p>
                    <a:p>
                      <a:r>
                        <a:rPr lang="en-GB" b="1" dirty="0"/>
                        <a:t>                                3</a:t>
                      </a:r>
                    </a:p>
                    <a:p>
                      <a:r>
                        <a:rPr lang="en-GB" dirty="0"/>
                        <a:t>                         </a:t>
                      </a:r>
                      <a:r>
                        <a:rPr lang="en-GB" b="1" dirty="0"/>
                        <a:t>Execution</a:t>
                      </a:r>
                    </a:p>
                  </a:txBody>
                  <a:tcPr>
                    <a:solidFill>
                      <a:schemeClr val="bg1">
                        <a:lumMod val="85000"/>
                      </a:schemeClr>
                    </a:solidFill>
                  </a:tcPr>
                </a:tc>
                <a:extLst>
                  <a:ext uri="{0D108BD9-81ED-4DB2-BD59-A6C34878D82A}">
                    <a16:rowId xmlns:a16="http://schemas.microsoft.com/office/drawing/2014/main" val="1282573861"/>
                  </a:ext>
                </a:extLst>
              </a:tr>
            </a:tbl>
          </a:graphicData>
        </a:graphic>
      </p:graphicFrame>
      <p:sp>
        <p:nvSpPr>
          <p:cNvPr id="13" name="TextBox 12">
            <a:extLst>
              <a:ext uri="{FF2B5EF4-FFF2-40B4-BE49-F238E27FC236}">
                <a16:creationId xmlns:a16="http://schemas.microsoft.com/office/drawing/2014/main" id="{65F46893-7CF4-939B-2DF2-11D12714A3BF}"/>
              </a:ext>
            </a:extLst>
          </p:cNvPr>
          <p:cNvSpPr txBox="1"/>
          <p:nvPr/>
        </p:nvSpPr>
        <p:spPr>
          <a:xfrm>
            <a:off x="8737686" y="5534250"/>
            <a:ext cx="776430" cy="369332"/>
          </a:xfrm>
          <a:prstGeom prst="rect">
            <a:avLst/>
          </a:prstGeom>
          <a:noFill/>
        </p:spPr>
        <p:txBody>
          <a:bodyPr wrap="square" rtlCol="0">
            <a:spAutoFit/>
          </a:bodyPr>
          <a:lstStyle/>
          <a:p>
            <a:r>
              <a:rPr lang="en-GB" dirty="0"/>
              <a:t>High</a:t>
            </a:r>
          </a:p>
        </p:txBody>
      </p:sp>
      <p:sp>
        <p:nvSpPr>
          <p:cNvPr id="14" name="TextBox 13">
            <a:extLst>
              <a:ext uri="{FF2B5EF4-FFF2-40B4-BE49-F238E27FC236}">
                <a16:creationId xmlns:a16="http://schemas.microsoft.com/office/drawing/2014/main" id="{8FB12F59-49F0-29BD-C762-E8B61A5E14FD}"/>
              </a:ext>
            </a:extLst>
          </p:cNvPr>
          <p:cNvSpPr txBox="1"/>
          <p:nvPr/>
        </p:nvSpPr>
        <p:spPr>
          <a:xfrm>
            <a:off x="4972494" y="5534250"/>
            <a:ext cx="720736" cy="369332"/>
          </a:xfrm>
          <a:prstGeom prst="rect">
            <a:avLst/>
          </a:prstGeom>
          <a:noFill/>
        </p:spPr>
        <p:txBody>
          <a:bodyPr wrap="square" rtlCol="0">
            <a:spAutoFit/>
          </a:bodyPr>
          <a:lstStyle/>
          <a:p>
            <a:r>
              <a:rPr lang="en-GB" dirty="0"/>
              <a:t>Low</a:t>
            </a:r>
          </a:p>
        </p:txBody>
      </p:sp>
      <p:sp>
        <p:nvSpPr>
          <p:cNvPr id="15" name="TextBox 14">
            <a:extLst>
              <a:ext uri="{FF2B5EF4-FFF2-40B4-BE49-F238E27FC236}">
                <a16:creationId xmlns:a16="http://schemas.microsoft.com/office/drawing/2014/main" id="{61A9CA78-A174-2825-BB69-1B1B53AC503E}"/>
              </a:ext>
            </a:extLst>
          </p:cNvPr>
          <p:cNvSpPr txBox="1"/>
          <p:nvPr/>
        </p:nvSpPr>
        <p:spPr>
          <a:xfrm>
            <a:off x="5708800" y="6123543"/>
            <a:ext cx="3417101" cy="369332"/>
          </a:xfrm>
          <a:prstGeom prst="rect">
            <a:avLst/>
          </a:prstGeom>
          <a:noFill/>
        </p:spPr>
        <p:txBody>
          <a:bodyPr wrap="square" rtlCol="0">
            <a:spAutoFit/>
          </a:bodyPr>
          <a:lstStyle/>
          <a:p>
            <a:r>
              <a:rPr lang="en-GB" dirty="0"/>
              <a:t>Perceived Level of Control</a:t>
            </a:r>
          </a:p>
        </p:txBody>
      </p:sp>
      <p:sp>
        <p:nvSpPr>
          <p:cNvPr id="16" name="TextBox 15">
            <a:extLst>
              <a:ext uri="{FF2B5EF4-FFF2-40B4-BE49-F238E27FC236}">
                <a16:creationId xmlns:a16="http://schemas.microsoft.com/office/drawing/2014/main" id="{17898349-370B-C0E9-B8FF-13F822131EBC}"/>
              </a:ext>
            </a:extLst>
          </p:cNvPr>
          <p:cNvSpPr txBox="1"/>
          <p:nvPr/>
        </p:nvSpPr>
        <p:spPr>
          <a:xfrm>
            <a:off x="2772566" y="2342201"/>
            <a:ext cx="699976" cy="369332"/>
          </a:xfrm>
          <a:prstGeom prst="rect">
            <a:avLst/>
          </a:prstGeom>
          <a:noFill/>
        </p:spPr>
        <p:txBody>
          <a:bodyPr wrap="square" rtlCol="0">
            <a:spAutoFit/>
          </a:bodyPr>
          <a:lstStyle/>
          <a:p>
            <a:r>
              <a:rPr lang="en-GB" dirty="0"/>
              <a:t>High</a:t>
            </a:r>
          </a:p>
        </p:txBody>
      </p:sp>
      <p:sp>
        <p:nvSpPr>
          <p:cNvPr id="17" name="TextBox 16">
            <a:extLst>
              <a:ext uri="{FF2B5EF4-FFF2-40B4-BE49-F238E27FC236}">
                <a16:creationId xmlns:a16="http://schemas.microsoft.com/office/drawing/2014/main" id="{078188B1-8493-0450-F146-6A33E6F1FD2A}"/>
              </a:ext>
            </a:extLst>
          </p:cNvPr>
          <p:cNvSpPr txBox="1"/>
          <p:nvPr/>
        </p:nvSpPr>
        <p:spPr>
          <a:xfrm>
            <a:off x="2329544" y="4177077"/>
            <a:ext cx="1349322" cy="369332"/>
          </a:xfrm>
          <a:prstGeom prst="rect">
            <a:avLst/>
          </a:prstGeom>
          <a:noFill/>
        </p:spPr>
        <p:txBody>
          <a:bodyPr wrap="square" rtlCol="0">
            <a:spAutoFit/>
          </a:bodyPr>
          <a:lstStyle/>
          <a:p>
            <a:r>
              <a:rPr lang="en-GB" dirty="0"/>
              <a:t>Moderate</a:t>
            </a:r>
          </a:p>
        </p:txBody>
      </p:sp>
      <p:sp>
        <p:nvSpPr>
          <p:cNvPr id="18" name="TextBox 17">
            <a:extLst>
              <a:ext uri="{FF2B5EF4-FFF2-40B4-BE49-F238E27FC236}">
                <a16:creationId xmlns:a16="http://schemas.microsoft.com/office/drawing/2014/main" id="{68440C80-D2C7-72D3-9028-5358D5E5F333}"/>
              </a:ext>
            </a:extLst>
          </p:cNvPr>
          <p:cNvSpPr txBox="1"/>
          <p:nvPr/>
        </p:nvSpPr>
        <p:spPr>
          <a:xfrm>
            <a:off x="435935" y="2565716"/>
            <a:ext cx="1807535" cy="1200329"/>
          </a:xfrm>
          <a:prstGeom prst="rect">
            <a:avLst/>
          </a:prstGeom>
          <a:noFill/>
        </p:spPr>
        <p:txBody>
          <a:bodyPr wrap="square" rtlCol="0">
            <a:spAutoFit/>
          </a:bodyPr>
          <a:lstStyle/>
          <a:p>
            <a:r>
              <a:rPr lang="en-GB" dirty="0"/>
              <a:t>Perceived</a:t>
            </a:r>
          </a:p>
          <a:p>
            <a:r>
              <a:rPr lang="en-GB" dirty="0"/>
              <a:t>Relative</a:t>
            </a:r>
          </a:p>
          <a:p>
            <a:r>
              <a:rPr lang="en-GB" dirty="0"/>
              <a:t>Importance of </a:t>
            </a:r>
          </a:p>
          <a:p>
            <a:r>
              <a:rPr lang="en-GB" dirty="0"/>
              <a:t>Risk</a:t>
            </a:r>
          </a:p>
        </p:txBody>
      </p:sp>
      <p:pic>
        <p:nvPicPr>
          <p:cNvPr id="3" name="Recorded Sound">
            <a:hlinkClick r:id="" action="ppaction://media"/>
            <a:extLst>
              <a:ext uri="{FF2B5EF4-FFF2-40B4-BE49-F238E27FC236}">
                <a16:creationId xmlns:a16="http://schemas.microsoft.com/office/drawing/2014/main" id="{809294F4-8F50-C120-7660-38EC233B0CA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610258360"/>
      </p:ext>
    </p:extLst>
  </p:cSld>
  <p:clrMapOvr>
    <a:masterClrMapping/>
  </p:clrMapOvr>
  <mc:AlternateContent xmlns:mc="http://schemas.openxmlformats.org/markup-compatibility/2006">
    <mc:Choice xmlns:p14="http://schemas.microsoft.com/office/powerpoint/2010/main" Requires="p14">
      <p:transition spd="slow" p14:dur="2000" advTm="117916"/>
    </mc:Choice>
    <mc:Fallback>
      <p:transition spd="slow" advTm="1179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79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A0A2A9F-E888-F6BD-5260-A63289971338}"/>
              </a:ext>
            </a:extLst>
          </p:cNvPr>
          <p:cNvSpPr>
            <a:spLocks noGrp="1"/>
          </p:cNvSpPr>
          <p:nvPr>
            <p:ph type="title"/>
          </p:nvPr>
        </p:nvSpPr>
        <p:spPr>
          <a:xfrm>
            <a:off x="804672" y="640080"/>
            <a:ext cx="3282696" cy="5257800"/>
          </a:xfrm>
        </p:spPr>
        <p:txBody>
          <a:bodyPr>
            <a:normAutofit/>
          </a:bodyPr>
          <a:lstStyle/>
          <a:p>
            <a:r>
              <a:rPr lang="en-GB">
                <a:solidFill>
                  <a:schemeClr val="bg1"/>
                </a:solidFill>
              </a:rPr>
              <a:t>Reflective Learning</a:t>
            </a:r>
          </a:p>
        </p:txBody>
      </p:sp>
      <p:sp>
        <p:nvSpPr>
          <p:cNvPr id="3" name="Content Placeholder 2">
            <a:extLst>
              <a:ext uri="{FF2B5EF4-FFF2-40B4-BE49-F238E27FC236}">
                <a16:creationId xmlns:a16="http://schemas.microsoft.com/office/drawing/2014/main" id="{B716E64A-E0C5-A776-27DA-B8C2DA137A23}"/>
              </a:ext>
            </a:extLst>
          </p:cNvPr>
          <p:cNvSpPr>
            <a:spLocks noGrp="1"/>
          </p:cNvSpPr>
          <p:nvPr>
            <p:ph idx="1"/>
          </p:nvPr>
        </p:nvSpPr>
        <p:spPr>
          <a:xfrm>
            <a:off x="5358384" y="640081"/>
            <a:ext cx="6024654" cy="5257800"/>
          </a:xfrm>
        </p:spPr>
        <p:txBody>
          <a:bodyPr anchor="ctr">
            <a:normAutofit/>
          </a:bodyPr>
          <a:lstStyle/>
          <a:p>
            <a:r>
              <a:rPr lang="en-GB" sz="1900" dirty="0"/>
              <a:t> The Gibbs' Reflective model allows learners to structure learning experiences from past events. The framework provides a process for assessing learning experiences. The framework is divided into six stages which are as follows</a:t>
            </a:r>
          </a:p>
          <a:p>
            <a:r>
              <a:rPr lang="en-GB" sz="1900" dirty="0"/>
              <a:t>A description of experience</a:t>
            </a:r>
          </a:p>
          <a:p>
            <a:r>
              <a:rPr lang="en-GB" sz="1900" dirty="0"/>
              <a:t>A reflection on your thoughts and feelings about the learning experience</a:t>
            </a:r>
          </a:p>
          <a:p>
            <a:r>
              <a:rPr lang="en-GB" sz="1900" dirty="0"/>
              <a:t>An evaluation of the experience, of what went well and didn’t do well</a:t>
            </a:r>
          </a:p>
          <a:p>
            <a:r>
              <a:rPr lang="en-GB" sz="1900" dirty="0"/>
              <a:t>An Analysis of the experience </a:t>
            </a:r>
          </a:p>
          <a:p>
            <a:r>
              <a:rPr lang="en-GB" sz="1900" dirty="0"/>
              <a:t>A Conclusion to reflect on what you learned and what you could have perhaps done better</a:t>
            </a:r>
          </a:p>
          <a:p>
            <a:r>
              <a:rPr lang="en-GB" sz="1900" dirty="0"/>
              <a:t>An Action plan for how you would manage future experiences (The University of Edinburgh. 2022).</a:t>
            </a:r>
          </a:p>
        </p:txBody>
      </p:sp>
      <p:pic>
        <p:nvPicPr>
          <p:cNvPr id="4" name="Recorded Sound">
            <a:hlinkClick r:id="" action="ppaction://media"/>
            <a:extLst>
              <a:ext uri="{FF2B5EF4-FFF2-40B4-BE49-F238E27FC236}">
                <a16:creationId xmlns:a16="http://schemas.microsoft.com/office/drawing/2014/main" id="{8651ECC8-787C-F4E8-8D09-B735BA8FC17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283788151"/>
      </p:ext>
    </p:extLst>
  </p:cSld>
  <p:clrMapOvr>
    <a:masterClrMapping/>
  </p:clrMapOvr>
  <mc:AlternateContent xmlns:mc="http://schemas.openxmlformats.org/markup-compatibility/2006">
    <mc:Choice xmlns:p14="http://schemas.microsoft.com/office/powerpoint/2010/main" Requires="p14">
      <p:transition spd="slow" p14:dur="2000" advTm="27988"/>
    </mc:Choice>
    <mc:Fallback>
      <p:transition spd="slow" advTm="279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9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7B9C3-8614-97BD-B1CA-3B3DEA3451DE}"/>
              </a:ext>
            </a:extLst>
          </p:cNvPr>
          <p:cNvSpPr>
            <a:spLocks noGrp="1"/>
          </p:cNvSpPr>
          <p:nvPr>
            <p:ph type="ctrTitle"/>
          </p:nvPr>
        </p:nvSpPr>
        <p:spPr>
          <a:xfrm>
            <a:off x="1524000" y="165560"/>
            <a:ext cx="9144000" cy="923330"/>
          </a:xfrm>
        </p:spPr>
        <p:txBody>
          <a:bodyPr/>
          <a:lstStyle/>
          <a:p>
            <a:r>
              <a:rPr lang="en-GB" dirty="0"/>
              <a:t>Gibbs Reflective Cycle</a:t>
            </a:r>
          </a:p>
        </p:txBody>
      </p:sp>
      <p:sp>
        <p:nvSpPr>
          <p:cNvPr id="8" name="TextBox 7">
            <a:extLst>
              <a:ext uri="{FF2B5EF4-FFF2-40B4-BE49-F238E27FC236}">
                <a16:creationId xmlns:a16="http://schemas.microsoft.com/office/drawing/2014/main" id="{E3CBD958-5B88-2487-AA6B-C59E828E3825}"/>
              </a:ext>
            </a:extLst>
          </p:cNvPr>
          <p:cNvSpPr txBox="1"/>
          <p:nvPr/>
        </p:nvSpPr>
        <p:spPr>
          <a:xfrm>
            <a:off x="4948949" y="887512"/>
            <a:ext cx="2046515" cy="646331"/>
          </a:xfrm>
          <a:prstGeom prst="rect">
            <a:avLst/>
          </a:prstGeom>
          <a:noFill/>
          <a:ln>
            <a:noFill/>
          </a:ln>
        </p:spPr>
        <p:txBody>
          <a:bodyPr wrap="square" rtlCol="0">
            <a:spAutoFit/>
          </a:bodyPr>
          <a:lstStyle/>
          <a:p>
            <a:r>
              <a:rPr lang="en-GB" b="1" dirty="0"/>
              <a:t>Description</a:t>
            </a:r>
          </a:p>
          <a:p>
            <a:r>
              <a:rPr lang="en-GB" dirty="0"/>
              <a:t>What Happened?</a:t>
            </a:r>
          </a:p>
        </p:txBody>
      </p:sp>
      <p:sp>
        <p:nvSpPr>
          <p:cNvPr id="20" name="Oval 19">
            <a:extLst>
              <a:ext uri="{FF2B5EF4-FFF2-40B4-BE49-F238E27FC236}">
                <a16:creationId xmlns:a16="http://schemas.microsoft.com/office/drawing/2014/main" id="{CA2834D4-7406-9E2A-46E2-475534F99462}"/>
              </a:ext>
            </a:extLst>
          </p:cNvPr>
          <p:cNvSpPr/>
          <p:nvPr/>
        </p:nvSpPr>
        <p:spPr>
          <a:xfrm>
            <a:off x="3856446" y="1566522"/>
            <a:ext cx="4098599" cy="4071257"/>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DA148EE7-6A8A-3C35-B606-45F86E876D5B}"/>
              </a:ext>
            </a:extLst>
          </p:cNvPr>
          <p:cNvSpPr/>
          <p:nvPr/>
        </p:nvSpPr>
        <p:spPr>
          <a:xfrm>
            <a:off x="5617029" y="1491776"/>
            <a:ext cx="478971" cy="48623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1</a:t>
            </a:r>
          </a:p>
        </p:txBody>
      </p:sp>
      <p:sp>
        <p:nvSpPr>
          <p:cNvPr id="22" name="Oval 21">
            <a:extLst>
              <a:ext uri="{FF2B5EF4-FFF2-40B4-BE49-F238E27FC236}">
                <a16:creationId xmlns:a16="http://schemas.microsoft.com/office/drawing/2014/main" id="{E2832B30-55CA-6A92-9260-41F8773766D0}"/>
              </a:ext>
            </a:extLst>
          </p:cNvPr>
          <p:cNvSpPr/>
          <p:nvPr/>
        </p:nvSpPr>
        <p:spPr>
          <a:xfrm>
            <a:off x="7279190" y="2237354"/>
            <a:ext cx="468086" cy="46991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2</a:t>
            </a:r>
          </a:p>
        </p:txBody>
      </p:sp>
      <p:sp>
        <p:nvSpPr>
          <p:cNvPr id="23" name="Oval 22">
            <a:extLst>
              <a:ext uri="{FF2B5EF4-FFF2-40B4-BE49-F238E27FC236}">
                <a16:creationId xmlns:a16="http://schemas.microsoft.com/office/drawing/2014/main" id="{B1B0CF17-020A-A9CA-0A00-590F53D3D8ED}"/>
              </a:ext>
            </a:extLst>
          </p:cNvPr>
          <p:cNvSpPr/>
          <p:nvPr/>
        </p:nvSpPr>
        <p:spPr>
          <a:xfrm>
            <a:off x="7347923" y="4560861"/>
            <a:ext cx="468086" cy="44631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3</a:t>
            </a:r>
          </a:p>
        </p:txBody>
      </p:sp>
      <p:sp>
        <p:nvSpPr>
          <p:cNvPr id="25" name="Oval 24">
            <a:extLst>
              <a:ext uri="{FF2B5EF4-FFF2-40B4-BE49-F238E27FC236}">
                <a16:creationId xmlns:a16="http://schemas.microsoft.com/office/drawing/2014/main" id="{A64BC4B4-7E22-CEF6-5182-AC93DA1D440F}"/>
              </a:ext>
            </a:extLst>
          </p:cNvPr>
          <p:cNvSpPr/>
          <p:nvPr/>
        </p:nvSpPr>
        <p:spPr>
          <a:xfrm>
            <a:off x="5732721" y="5480192"/>
            <a:ext cx="478970" cy="402772"/>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4</a:t>
            </a:r>
          </a:p>
        </p:txBody>
      </p:sp>
      <p:sp>
        <p:nvSpPr>
          <p:cNvPr id="26" name="Oval 25">
            <a:extLst>
              <a:ext uri="{FF2B5EF4-FFF2-40B4-BE49-F238E27FC236}">
                <a16:creationId xmlns:a16="http://schemas.microsoft.com/office/drawing/2014/main" id="{2C1D915C-17A2-DA37-54D3-2BCF8FBE54F7}"/>
              </a:ext>
            </a:extLst>
          </p:cNvPr>
          <p:cNvSpPr/>
          <p:nvPr/>
        </p:nvSpPr>
        <p:spPr>
          <a:xfrm>
            <a:off x="4048755" y="4576936"/>
            <a:ext cx="468085" cy="544539"/>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5</a:t>
            </a:r>
          </a:p>
        </p:txBody>
      </p:sp>
      <p:sp>
        <p:nvSpPr>
          <p:cNvPr id="27" name="Oval 26">
            <a:extLst>
              <a:ext uri="{FF2B5EF4-FFF2-40B4-BE49-F238E27FC236}">
                <a16:creationId xmlns:a16="http://schemas.microsoft.com/office/drawing/2014/main" id="{1456CC8F-EE3B-37C5-7287-6510FEC899C3}"/>
              </a:ext>
            </a:extLst>
          </p:cNvPr>
          <p:cNvSpPr/>
          <p:nvPr/>
        </p:nvSpPr>
        <p:spPr>
          <a:xfrm flipH="1">
            <a:off x="3952394" y="2260951"/>
            <a:ext cx="468085" cy="446314"/>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n w="0"/>
                <a:solidFill>
                  <a:schemeClr val="tx1"/>
                </a:solidFill>
                <a:effectLst>
                  <a:outerShdw blurRad="38100" dist="19050" dir="2700000" algn="tl" rotWithShape="0">
                    <a:schemeClr val="dk1">
                      <a:alpha val="40000"/>
                    </a:schemeClr>
                  </a:outerShdw>
                </a:effectLst>
              </a:rPr>
              <a:t>6</a:t>
            </a:r>
          </a:p>
        </p:txBody>
      </p:sp>
      <p:sp>
        <p:nvSpPr>
          <p:cNvPr id="28" name="TextBox 27">
            <a:extLst>
              <a:ext uri="{FF2B5EF4-FFF2-40B4-BE49-F238E27FC236}">
                <a16:creationId xmlns:a16="http://schemas.microsoft.com/office/drawing/2014/main" id="{D52A14AA-549D-0EAB-C87D-47FFFC246BB9}"/>
              </a:ext>
            </a:extLst>
          </p:cNvPr>
          <p:cNvSpPr txBox="1"/>
          <p:nvPr/>
        </p:nvSpPr>
        <p:spPr>
          <a:xfrm>
            <a:off x="7890119" y="1894831"/>
            <a:ext cx="1944745" cy="1200329"/>
          </a:xfrm>
          <a:prstGeom prst="rect">
            <a:avLst/>
          </a:prstGeom>
          <a:noFill/>
        </p:spPr>
        <p:txBody>
          <a:bodyPr wrap="square" rtlCol="0">
            <a:spAutoFit/>
          </a:bodyPr>
          <a:lstStyle/>
          <a:p>
            <a:r>
              <a:rPr lang="en-GB" b="1" dirty="0"/>
              <a:t>Feelings</a:t>
            </a:r>
          </a:p>
          <a:p>
            <a:r>
              <a:rPr lang="en-GB" dirty="0"/>
              <a:t>What were your feelings and thoughts?</a:t>
            </a:r>
          </a:p>
        </p:txBody>
      </p:sp>
      <p:sp>
        <p:nvSpPr>
          <p:cNvPr id="29" name="TextBox 28">
            <a:extLst>
              <a:ext uri="{FF2B5EF4-FFF2-40B4-BE49-F238E27FC236}">
                <a16:creationId xmlns:a16="http://schemas.microsoft.com/office/drawing/2014/main" id="{EF4D21F3-8CEF-C8D4-A6C8-B2C82EB0E10D}"/>
              </a:ext>
            </a:extLst>
          </p:cNvPr>
          <p:cNvSpPr txBox="1"/>
          <p:nvPr/>
        </p:nvSpPr>
        <p:spPr>
          <a:xfrm>
            <a:off x="7921509" y="4362588"/>
            <a:ext cx="1944745" cy="923330"/>
          </a:xfrm>
          <a:prstGeom prst="rect">
            <a:avLst/>
          </a:prstGeom>
          <a:noFill/>
        </p:spPr>
        <p:txBody>
          <a:bodyPr wrap="square" rtlCol="0">
            <a:spAutoFit/>
          </a:bodyPr>
          <a:lstStyle/>
          <a:p>
            <a:r>
              <a:rPr lang="en-GB" b="1" dirty="0"/>
              <a:t>Evaluation</a:t>
            </a:r>
          </a:p>
          <a:p>
            <a:r>
              <a:rPr lang="en-GB" dirty="0"/>
              <a:t>What was good and bad?</a:t>
            </a:r>
          </a:p>
        </p:txBody>
      </p:sp>
      <p:sp>
        <p:nvSpPr>
          <p:cNvPr id="30" name="TextBox 29">
            <a:extLst>
              <a:ext uri="{FF2B5EF4-FFF2-40B4-BE49-F238E27FC236}">
                <a16:creationId xmlns:a16="http://schemas.microsoft.com/office/drawing/2014/main" id="{B2EFF594-34ED-886C-8D14-B902A0140CA4}"/>
              </a:ext>
            </a:extLst>
          </p:cNvPr>
          <p:cNvSpPr txBox="1"/>
          <p:nvPr/>
        </p:nvSpPr>
        <p:spPr>
          <a:xfrm>
            <a:off x="4282797" y="5855423"/>
            <a:ext cx="4274288" cy="646331"/>
          </a:xfrm>
          <a:prstGeom prst="rect">
            <a:avLst/>
          </a:prstGeom>
          <a:noFill/>
        </p:spPr>
        <p:txBody>
          <a:bodyPr wrap="square" rtlCol="0">
            <a:spAutoFit/>
          </a:bodyPr>
          <a:lstStyle/>
          <a:p>
            <a:r>
              <a:rPr lang="en-GB" dirty="0"/>
              <a:t>                    </a:t>
            </a:r>
            <a:r>
              <a:rPr lang="en-GB" b="1" dirty="0"/>
              <a:t>Analysis</a:t>
            </a:r>
          </a:p>
          <a:p>
            <a:r>
              <a:rPr lang="en-GB" dirty="0"/>
              <a:t>What else can you make of the situation?</a:t>
            </a:r>
          </a:p>
        </p:txBody>
      </p:sp>
      <p:sp>
        <p:nvSpPr>
          <p:cNvPr id="31" name="TextBox 30">
            <a:extLst>
              <a:ext uri="{FF2B5EF4-FFF2-40B4-BE49-F238E27FC236}">
                <a16:creationId xmlns:a16="http://schemas.microsoft.com/office/drawing/2014/main" id="{0CCECCA1-2131-DCA9-6C43-E71DF10135AD}"/>
              </a:ext>
            </a:extLst>
          </p:cNvPr>
          <p:cNvSpPr txBox="1"/>
          <p:nvPr/>
        </p:nvSpPr>
        <p:spPr>
          <a:xfrm>
            <a:off x="2553291" y="4714449"/>
            <a:ext cx="2032596" cy="923330"/>
          </a:xfrm>
          <a:prstGeom prst="rect">
            <a:avLst/>
          </a:prstGeom>
          <a:noFill/>
        </p:spPr>
        <p:txBody>
          <a:bodyPr wrap="square" rtlCol="0">
            <a:spAutoFit/>
          </a:bodyPr>
          <a:lstStyle/>
          <a:p>
            <a:r>
              <a:rPr lang="en-GB" b="1" dirty="0"/>
              <a:t>Conclusion</a:t>
            </a:r>
          </a:p>
          <a:p>
            <a:r>
              <a:rPr lang="en-GB" dirty="0"/>
              <a:t>What else could you have done?</a:t>
            </a:r>
          </a:p>
        </p:txBody>
      </p:sp>
      <p:sp>
        <p:nvSpPr>
          <p:cNvPr id="32" name="TextBox 31">
            <a:extLst>
              <a:ext uri="{FF2B5EF4-FFF2-40B4-BE49-F238E27FC236}">
                <a16:creationId xmlns:a16="http://schemas.microsoft.com/office/drawing/2014/main" id="{768F7922-8BA7-0962-EDD0-F28EFB601D0A}"/>
              </a:ext>
            </a:extLst>
          </p:cNvPr>
          <p:cNvSpPr txBox="1"/>
          <p:nvPr/>
        </p:nvSpPr>
        <p:spPr>
          <a:xfrm>
            <a:off x="1765005" y="2281064"/>
            <a:ext cx="1850065" cy="1200329"/>
          </a:xfrm>
          <a:prstGeom prst="rect">
            <a:avLst/>
          </a:prstGeom>
          <a:noFill/>
        </p:spPr>
        <p:txBody>
          <a:bodyPr wrap="square" rtlCol="0">
            <a:spAutoFit/>
          </a:bodyPr>
          <a:lstStyle/>
          <a:p>
            <a:r>
              <a:rPr lang="en-GB" b="1" dirty="0"/>
              <a:t>Action Plan</a:t>
            </a:r>
          </a:p>
          <a:p>
            <a:r>
              <a:rPr lang="en-GB" dirty="0"/>
              <a:t>If it rose again what would you do?</a:t>
            </a:r>
          </a:p>
        </p:txBody>
      </p:sp>
      <p:pic>
        <p:nvPicPr>
          <p:cNvPr id="4" name="Recorded Sound">
            <a:hlinkClick r:id="" action="ppaction://media"/>
            <a:extLst>
              <a:ext uri="{FF2B5EF4-FFF2-40B4-BE49-F238E27FC236}">
                <a16:creationId xmlns:a16="http://schemas.microsoft.com/office/drawing/2014/main" id="{E5449DE0-8B1B-3B0C-C94F-1C24057268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3094869987"/>
      </p:ext>
    </p:extLst>
  </p:cSld>
  <p:clrMapOvr>
    <a:masterClrMapping/>
  </p:clrMapOvr>
  <mc:AlternateContent xmlns:mc="http://schemas.openxmlformats.org/markup-compatibility/2006">
    <mc:Choice xmlns:p14="http://schemas.microsoft.com/office/powerpoint/2010/main" Requires="p14">
      <p:transition spd="slow" p14:dur="2000" advTm="262826"/>
    </mc:Choice>
    <mc:Fallback>
      <p:transition spd="slow" advTm="2628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par>
                          <p:cTn id="8" fill="hold">
                            <p:stCondLst>
                              <p:cond delay="1700"/>
                            </p:stCondLst>
                            <p:childTnLst>
                              <p:par>
                                <p:cTn id="9" presetID="1" presetClass="mediacall" presetSubtype="0" fill="hold" nodeType="afterEffect">
                                  <p:stCondLst>
                                    <p:cond delay="0"/>
                                  </p:stCondLst>
                                  <p:childTnLst>
                                    <p:cmd type="call" cmd="playFrom(0.0)">
                                      <p:cBhvr>
                                        <p:cTn id="10" dur="2025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descr="Pen placed on top of a signature line">
            <a:extLst>
              <a:ext uri="{FF2B5EF4-FFF2-40B4-BE49-F238E27FC236}">
                <a16:creationId xmlns:a16="http://schemas.microsoft.com/office/drawing/2014/main" id="{66F9959F-BC40-BE15-C856-8492744A6CCA}"/>
              </a:ext>
            </a:extLst>
          </p:cNvPr>
          <p:cNvPicPr>
            <a:picLocks noChangeAspect="1"/>
          </p:cNvPicPr>
          <p:nvPr/>
        </p:nvPicPr>
        <p:blipFill rotWithShape="1">
          <a:blip r:embed="rId4"/>
          <a:srcRect l="15628" r="-1" b="-1"/>
          <a:stretch/>
        </p:blipFill>
        <p:spPr>
          <a:xfrm>
            <a:off x="3523488" y="10"/>
            <a:ext cx="8668512" cy="6857990"/>
          </a:xfrm>
          <a:prstGeom prst="rect">
            <a:avLst/>
          </a:prstGeom>
        </p:spPr>
      </p:pic>
      <p:sp>
        <p:nvSpPr>
          <p:cNvPr id="29" name="Rectangle 28">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D42DB0B-4D62-C816-F5BA-0CD8A6F1058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Conclusion</a:t>
            </a:r>
          </a:p>
        </p:txBody>
      </p:sp>
      <p:sp>
        <p:nvSpPr>
          <p:cNvPr id="31" name="Rectangle 3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3" name="Rectangle 3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Recorded Sound">
            <a:hlinkClick r:id="" action="ppaction://media"/>
            <a:extLst>
              <a:ext uri="{FF2B5EF4-FFF2-40B4-BE49-F238E27FC236}">
                <a16:creationId xmlns:a16="http://schemas.microsoft.com/office/drawing/2014/main" id="{47EED5A3-6E34-D4F1-63DC-B15ED63C5D8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4908750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70688"/>
    </mc:Choice>
    <mc:Fallback>
      <p:transition spd="slow" advTm="70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6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4D71B-F677-FC5B-F155-F2B037052757}"/>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FC04325-D87D-8FAB-2DC5-9CA186373293}"/>
              </a:ext>
            </a:extLst>
          </p:cNvPr>
          <p:cNvSpPr>
            <a:spLocks noGrp="1"/>
          </p:cNvSpPr>
          <p:nvPr>
            <p:ph idx="1"/>
          </p:nvPr>
        </p:nvSpPr>
        <p:spPr>
          <a:xfrm>
            <a:off x="838200" y="1349830"/>
            <a:ext cx="10515600" cy="5355770"/>
          </a:xfrm>
        </p:spPr>
        <p:txBody>
          <a:bodyPr>
            <a:normAutofit/>
          </a:bodyPr>
          <a:lstStyle/>
          <a:p>
            <a:r>
              <a:rPr lang="en-GB" sz="1400" dirty="0"/>
              <a:t>Chartered Management Institute. (2020). STAKEHOLDER ANALYSIS AND MANAGEMENT. https://www.managers.org.uk/wp-content/uploads/2020/03/CHK-234-Stakeholder-analysis-and-management-1.pdf?msclkid=791d0226cd2111eca65c6e035d5fda91</a:t>
            </a:r>
          </a:p>
          <a:p>
            <a:r>
              <a:rPr lang="en-GB" sz="1400" dirty="0" err="1"/>
              <a:t>Hoda</a:t>
            </a:r>
            <a:r>
              <a:rPr lang="en-GB" sz="1400" dirty="0"/>
              <a:t>, R., Noble, J., &amp; Marshall, S. (2008, April). Agile project management. In New Zealand computer science research student conference (Vol. 6, pp. 218-221). https://d1wqtxts1xzle7.cloudfront.net/48716001/Agile_Project_Management20160909-2587-n6ttmf-with-cover-page-v2.pdf?Expires=1651758049&amp;Signature=bom81TRvQRb6Ypx0jm50HIa~fBd1DIyUEQQ0SdbCvGsWZDBpELL-yvY3NLOSaCfrhKv3OJih6gjDe9INL6JbYH6H0apuzvm8TZzwZhDEapM45FMW~wqAJkV7~lAKoIvBaHjuVr89bxQcfOkw-X8MtlsIK-c3RTWzZf8udQneTlCjfFqIHgNrduX2Rv9ripBq8T-Z8a7HvT3DMDNWj9vlLfmr3KPosWspk~CzYzlhTBnJSHMH0zTPc5G6Z5TR2ygZdJFeu9G8P3-QnQILeSAhVv6Z3nY0dgjYMBVV5DoOHAh7HZh3b1XYYEocybR5tShhLtqx3fPxhUM4i64oEu3lNg__&amp;Key-Pair-Id=APKAJLOHF5GGSLRBV4ZA</a:t>
            </a:r>
          </a:p>
          <a:p>
            <a:r>
              <a:rPr lang="en-GB" sz="1400" dirty="0"/>
              <a:t>Keil, M., </a:t>
            </a:r>
            <a:r>
              <a:rPr lang="en-GB" sz="1400" dirty="0" err="1"/>
              <a:t>Cule</a:t>
            </a:r>
            <a:r>
              <a:rPr lang="en-GB" sz="1400" dirty="0"/>
              <a:t>, P. E., Lyytinen, K., &amp; Schmidt, R. C. (1998). A framework for identifying software project risks. Communications of the ACM, 41(11), 76-83. </a:t>
            </a:r>
            <a:r>
              <a:rPr lang="en-GB" sz="1400" dirty="0">
                <a:hlinkClick r:id="rId2">
                  <a:extLst>
                    <a:ext uri="{A12FA001-AC4F-418D-AE19-62706E023703}">
                      <ahyp:hlinkClr xmlns:ahyp="http://schemas.microsoft.com/office/drawing/2018/hyperlinkcolor" val="tx"/>
                    </a:ext>
                  </a:extLst>
                </a:hlinkClick>
              </a:rPr>
              <a:t>https://dl.acm.org/doi/abs/10.1145/287831.287843</a:t>
            </a:r>
            <a:endParaRPr lang="en-GB" sz="1400" dirty="0"/>
          </a:p>
          <a:p>
            <a:r>
              <a:rPr lang="en-GB" sz="1400" dirty="0"/>
              <a:t> Lock, D. (2007). Project management. Gower Publishing Limited. http://digilib.umpalopo.ac.id:8080/xmlui/handle/123456789/26</a:t>
            </a:r>
          </a:p>
          <a:p>
            <a:r>
              <a:rPr lang="en-GB" sz="1400" dirty="0"/>
              <a:t>PMI. (2022). About Us. What is Project Management? https://www.pmi.org/about/learn-about-pmi/what-is-project-management </a:t>
            </a:r>
          </a:p>
          <a:p>
            <a:r>
              <a:rPr lang="en-GB" sz="1400" dirty="0"/>
              <a:t>Prince2. (2022). PRINCE2 Methodology. PRINCE2 - A Structured Project Management Methodology. </a:t>
            </a:r>
            <a:r>
              <a:rPr lang="en-GB" sz="1400" dirty="0">
                <a:hlinkClick r:id="rId3">
                  <a:extLst>
                    <a:ext uri="{A12FA001-AC4F-418D-AE19-62706E023703}">
                      <ahyp:hlinkClr xmlns:ahyp="http://schemas.microsoft.com/office/drawing/2018/hyperlinkcolor" val="tx"/>
                    </a:ext>
                  </a:extLst>
                </a:hlinkClick>
              </a:rPr>
              <a:t>https://www.prince2.com/uk/prince2-methodology</a:t>
            </a:r>
            <a:endParaRPr lang="en-GB" sz="1400" dirty="0"/>
          </a:p>
          <a:p>
            <a:r>
              <a:rPr lang="en-GB" sz="1400" dirty="0" err="1"/>
              <a:t>Ruël</a:t>
            </a:r>
            <a:r>
              <a:rPr lang="en-GB" sz="1400" dirty="0"/>
              <a:t>, H. J., </a:t>
            </a:r>
            <a:r>
              <a:rPr lang="en-GB" sz="1400" dirty="0" err="1"/>
              <a:t>Bondarouk</a:t>
            </a:r>
            <a:r>
              <a:rPr lang="en-GB" sz="1400" dirty="0"/>
              <a:t>, T., &amp; </a:t>
            </a:r>
            <a:r>
              <a:rPr lang="en-GB" sz="1400" dirty="0" err="1"/>
              <a:t>Smink</a:t>
            </a:r>
            <a:r>
              <a:rPr lang="en-GB" sz="1400" dirty="0"/>
              <a:t>, S. (2010). The waterfall approach and requirement uncertainty: An in-depth case study of an enterprise systems implementation at a major airline company. International Journal of Information Technology Project Management (IJITPM), 1(2), 43-60. https://www.igi-global.com/article/waterfall-approach-requirement-uncertainty/42124</a:t>
            </a:r>
          </a:p>
          <a:p>
            <a:r>
              <a:rPr lang="en-GB" sz="1400" dirty="0"/>
              <a:t>The University of Edinburgh. (2022). Reflective Tool Kit. Gibbs' Reflective Cycle. </a:t>
            </a:r>
            <a:r>
              <a:rPr lang="en-GB" sz="1400" dirty="0">
                <a:hlinkClick r:id="rId4">
                  <a:extLst>
                    <a:ext uri="{A12FA001-AC4F-418D-AE19-62706E023703}">
                      <ahyp:hlinkClr xmlns:ahyp="http://schemas.microsoft.com/office/drawing/2018/hyperlinkcolor" val="tx"/>
                    </a:ext>
                  </a:extLst>
                </a:hlinkClick>
              </a:rPr>
              <a:t>https://www.ed.ac.uk/reflection/reflectors-toolkit/reflecting-on-experience/gibbs-reflective-cycle</a:t>
            </a:r>
            <a:endParaRPr lang="en-GB" sz="1400" dirty="0"/>
          </a:p>
          <a:p>
            <a:endParaRPr lang="en-GB" sz="1200" dirty="0"/>
          </a:p>
        </p:txBody>
      </p:sp>
    </p:spTree>
    <p:extLst>
      <p:ext uri="{BB962C8B-B14F-4D97-AF65-F5344CB8AC3E}">
        <p14:creationId xmlns:p14="http://schemas.microsoft.com/office/powerpoint/2010/main" val="3763983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3C6A0518-F5DE-D658-0107-227A3B54A058}"/>
              </a:ext>
            </a:extLst>
          </p:cNvPr>
          <p:cNvSpPr>
            <a:spLocks noGrp="1"/>
          </p:cNvSpPr>
          <p:nvPr>
            <p:ph idx="1"/>
          </p:nvPr>
        </p:nvSpPr>
        <p:spPr>
          <a:xfrm>
            <a:off x="838200" y="671739"/>
            <a:ext cx="10515600" cy="5478690"/>
          </a:xfrm>
        </p:spPr>
        <p:txBody>
          <a:bodyPr>
            <a:normAutofit/>
          </a:bodyPr>
          <a:lstStyle/>
          <a:p>
            <a:pPr marL="0" indent="0">
              <a:buNone/>
            </a:pPr>
            <a:endParaRPr lang="en-GB" dirty="0"/>
          </a:p>
          <a:p>
            <a:r>
              <a:rPr lang="en-GB" sz="1600" dirty="0"/>
              <a:t>Turner, J. R. (2008). The Handbook of Project-based Management: Leading Strategic Change in Organizations. United Kingdom: McGraw-Hill Education. https://www.google.co.uk/books/edition/The_Handbook_of_Project_based_Management/Sqqem7PDnMIC?hl=en&amp;gbpv=1&amp;dq=turner+project+management+definition&amp;printsec=frontcover </a:t>
            </a:r>
          </a:p>
          <a:p>
            <a:pPr marL="0" indent="0">
              <a:buNone/>
            </a:pPr>
            <a:endParaRPr lang="en-GB" dirty="0"/>
          </a:p>
        </p:txBody>
      </p:sp>
    </p:spTree>
    <p:extLst>
      <p:ext uri="{BB962C8B-B14F-4D97-AF65-F5344CB8AC3E}">
        <p14:creationId xmlns:p14="http://schemas.microsoft.com/office/powerpoint/2010/main" val="1580702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A31647F3-C448-19CE-41A3-271FEE60C664}"/>
              </a:ext>
            </a:extLst>
          </p:cNvPr>
          <p:cNvSpPr>
            <a:spLocks noGrp="1"/>
          </p:cNvSpPr>
          <p:nvPr>
            <p:ph type="title"/>
          </p:nvPr>
        </p:nvSpPr>
        <p:spPr>
          <a:xfrm>
            <a:off x="838200" y="267153"/>
            <a:ext cx="10515600" cy="1325563"/>
          </a:xfrm>
        </p:spPr>
        <p:txBody>
          <a:bodyPr/>
          <a:lstStyle/>
          <a:p>
            <a:endParaRPr lang="en-GB" dirty="0"/>
          </a:p>
        </p:txBody>
      </p:sp>
      <p:sp>
        <p:nvSpPr>
          <p:cNvPr id="12" name="Content Placeholder 11">
            <a:extLst>
              <a:ext uri="{FF2B5EF4-FFF2-40B4-BE49-F238E27FC236}">
                <a16:creationId xmlns:a16="http://schemas.microsoft.com/office/drawing/2014/main" id="{B91344E7-9C79-DD64-6684-39A4F3407B24}"/>
              </a:ext>
            </a:extLst>
          </p:cNvPr>
          <p:cNvSpPr>
            <a:spLocks noGrp="1"/>
          </p:cNvSpPr>
          <p:nvPr>
            <p:ph idx="1"/>
          </p:nvPr>
        </p:nvSpPr>
        <p:spPr>
          <a:xfrm>
            <a:off x="838200" y="1923597"/>
            <a:ext cx="10515600" cy="4351338"/>
          </a:xfrm>
        </p:spPr>
        <p:txBody>
          <a:bodyPr/>
          <a:lstStyle/>
          <a:p>
            <a:pPr marL="0" indent="0">
              <a:buNone/>
            </a:pPr>
            <a:r>
              <a:rPr lang="en-GB" dirty="0"/>
              <a:t> </a:t>
            </a:r>
          </a:p>
          <a:p>
            <a:endParaRPr lang="en-GB" dirty="0"/>
          </a:p>
        </p:txBody>
      </p:sp>
    </p:spTree>
    <p:extLst>
      <p:ext uri="{BB962C8B-B14F-4D97-AF65-F5344CB8AC3E}">
        <p14:creationId xmlns:p14="http://schemas.microsoft.com/office/powerpoint/2010/main" val="16719696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467D266DF7D29488C599703B2EBBD01" ma:contentTypeVersion="7" ma:contentTypeDescription="Create a new document." ma:contentTypeScope="" ma:versionID="9a2fb44583040e860af6429ff2fc5811">
  <xsd:schema xmlns:xsd="http://www.w3.org/2001/XMLSchema" xmlns:xs="http://www.w3.org/2001/XMLSchema" xmlns:p="http://schemas.microsoft.com/office/2006/metadata/properties" xmlns:ns3="9d0d5cce-d4dc-4043-8325-c992d2f588cd" xmlns:ns4="39a888ec-cc75-402e-856f-ff68cc5460ab" targetNamespace="http://schemas.microsoft.com/office/2006/metadata/properties" ma:root="true" ma:fieldsID="a2a87743db9da1c455fdce9337ed876b" ns3:_="" ns4:_="">
    <xsd:import namespace="9d0d5cce-d4dc-4043-8325-c992d2f588cd"/>
    <xsd:import namespace="39a888ec-cc75-402e-856f-ff68cc5460ab"/>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0d5cce-d4dc-4043-8325-c992d2f588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9a888ec-cc75-402e-856f-ff68cc5460a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D4BA73A-A700-41A2-A34A-6BAD42EFD9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0d5cce-d4dc-4043-8325-c992d2f588cd"/>
    <ds:schemaRef ds:uri="39a888ec-cc75-402e-856f-ff68cc5460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26B18D-9DB9-4D49-88D1-298A63BD6E56}">
  <ds:schemaRefs>
    <ds:schemaRef ds:uri="http://schemas.microsoft.com/sharepoint/v3/contenttype/forms"/>
  </ds:schemaRefs>
</ds:datastoreItem>
</file>

<file path=customXml/itemProps3.xml><?xml version="1.0" encoding="utf-8"?>
<ds:datastoreItem xmlns:ds="http://schemas.openxmlformats.org/officeDocument/2006/customXml" ds:itemID="{B69E7540-1B81-4DD4-BCF5-DFB65EF121A4}">
  <ds:schemaRefs>
    <ds:schemaRef ds:uri="http://www.w3.org/XML/1998/namespace"/>
    <ds:schemaRef ds:uri="http://schemas.microsoft.com/office/infopath/2007/PartnerControls"/>
    <ds:schemaRef ds:uri="http://schemas.microsoft.com/office/2006/documentManagement/types"/>
    <ds:schemaRef ds:uri="http://purl.org/dc/elements/1.1/"/>
    <ds:schemaRef ds:uri="http://purl.org/dc/terms/"/>
    <ds:schemaRef ds:uri="http://schemas.openxmlformats.org/package/2006/metadata/core-properties"/>
    <ds:schemaRef ds:uri="39a888ec-cc75-402e-856f-ff68cc5460ab"/>
    <ds:schemaRef ds:uri="9d0d5cce-d4dc-4043-8325-c992d2f588cd"/>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953</TotalTime>
  <Words>1209</Words>
  <Application>Microsoft Office PowerPoint</Application>
  <PresentationFormat>Widescreen</PresentationFormat>
  <Paragraphs>93</Paragraphs>
  <Slides>14</Slides>
  <Notes>0</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Century Schoolbook</vt:lpstr>
      <vt:lpstr>Office Theme</vt:lpstr>
      <vt:lpstr>Project Management for Sustainability</vt:lpstr>
      <vt:lpstr>What is Project Management?</vt:lpstr>
      <vt:lpstr>Agile methodology</vt:lpstr>
      <vt:lpstr>Prince 2</vt:lpstr>
      <vt:lpstr>Waterfall</vt:lpstr>
      <vt:lpstr>Stakeholder Management</vt:lpstr>
      <vt:lpstr>Risk Management</vt:lpstr>
      <vt:lpstr>Risk Management Framework</vt:lpstr>
      <vt:lpstr>Reflective Learning</vt:lpstr>
      <vt:lpstr>Gibbs Reflective Cycle</vt:lpstr>
      <vt:lpstr>Conclusion</vt:lpstr>
      <vt:lpstr>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Management for Sustainability</dc:title>
  <dc:creator>Kelly Lewis-Bennett</dc:creator>
  <cp:lastModifiedBy>Kelly Lewis-Bennett</cp:lastModifiedBy>
  <cp:revision>4</cp:revision>
  <dcterms:created xsi:type="dcterms:W3CDTF">2022-04-30T15:17:55Z</dcterms:created>
  <dcterms:modified xsi:type="dcterms:W3CDTF">2022-05-06T22:13:57Z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0x0101008467D266DF7D29488C599703B2EBBD01</vt:lpwstr>
  </property>
</Properties>
</file>