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6"/>
    <p:restoredTop sz="64314" autoAdjust="0"/>
  </p:normalViewPr>
  <p:slideViewPr>
    <p:cSldViewPr>
      <p:cViewPr varScale="1">
        <p:scale>
          <a:sx n="82" d="100"/>
          <a:sy n="82" d="100"/>
        </p:scale>
        <p:origin x="1224" y="1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image" Target="../media/image6.jpeg"/></Relationships>
</file>

<file path=ppt/diagrams/_rels/drawing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image" Target="../media/image6.jpe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0D1738-EB7B-4ACA-A60D-36F893A42962}"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E3E0B0D2-7A17-401B-9C85-076697A256BB}">
      <dgm:prSet phldrT="[Text]"/>
      <dgm:spPr/>
      <dgm:t>
        <a:bodyPr/>
        <a:lstStyle/>
        <a:p>
          <a:r>
            <a:rPr lang="en-GB" noProof="0" dirty="0">
              <a:latin typeface="Times New Roman" pitchFamily="18" charset="0"/>
              <a:cs typeface="Times New Roman" pitchFamily="18" charset="0"/>
            </a:rPr>
            <a:t>Writing Skills</a:t>
          </a:r>
        </a:p>
      </dgm:t>
    </dgm:pt>
    <dgm:pt modelId="{02509329-222B-46E2-881A-E91A49897DDA}" type="parTrans" cxnId="{D63EC2A0-FD58-4579-86E3-FED95E840E40}">
      <dgm:prSet/>
      <dgm:spPr/>
      <dgm:t>
        <a:bodyPr/>
        <a:lstStyle/>
        <a:p>
          <a:endParaRPr lang="en-US"/>
        </a:p>
      </dgm:t>
    </dgm:pt>
    <dgm:pt modelId="{8021B94B-422F-43C4-AF43-1A495F26AA06}" type="sibTrans" cxnId="{D63EC2A0-FD58-4579-86E3-FED95E840E40}">
      <dgm:prSet/>
      <dgm:spPr/>
      <dgm:t>
        <a:bodyPr/>
        <a:lstStyle/>
        <a:p>
          <a:endParaRPr lang="en-US"/>
        </a:p>
      </dgm:t>
    </dgm:pt>
    <dgm:pt modelId="{4897D9DB-5B33-48A0-94F8-DDF545D14CBF}">
      <dgm:prSet phldrT="[Text]"/>
      <dgm:spPr/>
      <dgm:t>
        <a:bodyPr/>
        <a:lstStyle/>
        <a:p>
          <a:r>
            <a:rPr lang="en-GB" noProof="0" dirty="0">
              <a:latin typeface="Times New Roman" pitchFamily="18" charset="0"/>
              <a:cs typeface="Times New Roman" pitchFamily="18" charset="0"/>
            </a:rPr>
            <a:t>Improves the understanding of academic writing.</a:t>
          </a:r>
        </a:p>
      </dgm:t>
    </dgm:pt>
    <dgm:pt modelId="{B8F9D528-7E35-4967-AE68-87AC0CDF167D}" type="parTrans" cxnId="{A08C6CDB-0435-4BE7-BE62-47B79746F563}">
      <dgm:prSet/>
      <dgm:spPr/>
      <dgm:t>
        <a:bodyPr/>
        <a:lstStyle/>
        <a:p>
          <a:endParaRPr lang="en-US"/>
        </a:p>
      </dgm:t>
    </dgm:pt>
    <dgm:pt modelId="{EA493D70-64CC-4F23-82BC-A7985D4F8166}" type="sibTrans" cxnId="{A08C6CDB-0435-4BE7-BE62-47B79746F563}">
      <dgm:prSet/>
      <dgm:spPr/>
      <dgm:t>
        <a:bodyPr/>
        <a:lstStyle/>
        <a:p>
          <a:endParaRPr lang="en-US"/>
        </a:p>
      </dgm:t>
    </dgm:pt>
    <dgm:pt modelId="{C3A6B957-30CF-4216-96AE-9CB7C133C251}">
      <dgm:prSet phldrT="[Text]"/>
      <dgm:spPr/>
      <dgm:t>
        <a:bodyPr/>
        <a:lstStyle/>
        <a:p>
          <a:r>
            <a:rPr lang="en-GB" noProof="0" dirty="0">
              <a:latin typeface="Times New Roman" pitchFamily="18" charset="0"/>
              <a:cs typeface="Times New Roman" pitchFamily="18" charset="0"/>
            </a:rPr>
            <a:t>Formal CV, E-mail, APA referencing,  Punctuation and grammar</a:t>
          </a:r>
        </a:p>
      </dgm:t>
    </dgm:pt>
    <dgm:pt modelId="{573354B6-5655-4DF6-BB85-665D89ECCCDE}" type="parTrans" cxnId="{88953EA1-9ACC-4A46-B4E6-DAD8BD348014}">
      <dgm:prSet/>
      <dgm:spPr/>
      <dgm:t>
        <a:bodyPr/>
        <a:lstStyle/>
        <a:p>
          <a:endParaRPr lang="en-US"/>
        </a:p>
      </dgm:t>
    </dgm:pt>
    <dgm:pt modelId="{25A418F4-248B-4F2C-9C3C-D9F990AEDE88}" type="sibTrans" cxnId="{88953EA1-9ACC-4A46-B4E6-DAD8BD348014}">
      <dgm:prSet/>
      <dgm:spPr/>
      <dgm:t>
        <a:bodyPr/>
        <a:lstStyle/>
        <a:p>
          <a:endParaRPr lang="en-US"/>
        </a:p>
      </dgm:t>
    </dgm:pt>
    <dgm:pt modelId="{72527370-2C42-4187-9CE4-7FA584F76290}">
      <dgm:prSet phldrT="[Text]"/>
      <dgm:spPr/>
      <dgm:t>
        <a:bodyPr/>
        <a:lstStyle/>
        <a:p>
          <a:r>
            <a:rPr lang="en-GB" noProof="0" dirty="0">
              <a:latin typeface="Times New Roman" pitchFamily="18" charset="0"/>
              <a:cs typeface="Times New Roman" pitchFamily="18" charset="0"/>
            </a:rPr>
            <a:t>Critical Thinking</a:t>
          </a:r>
        </a:p>
      </dgm:t>
    </dgm:pt>
    <dgm:pt modelId="{15E3A313-962D-4673-95DF-6261F33E92F1}" type="parTrans" cxnId="{E110B43B-1B1C-4590-B636-942D8BFAB912}">
      <dgm:prSet/>
      <dgm:spPr/>
      <dgm:t>
        <a:bodyPr/>
        <a:lstStyle/>
        <a:p>
          <a:endParaRPr lang="en-US"/>
        </a:p>
      </dgm:t>
    </dgm:pt>
    <dgm:pt modelId="{F51B663A-6323-4177-84E2-FE69DE0D7BDC}" type="sibTrans" cxnId="{E110B43B-1B1C-4590-B636-942D8BFAB912}">
      <dgm:prSet/>
      <dgm:spPr/>
      <dgm:t>
        <a:bodyPr/>
        <a:lstStyle/>
        <a:p>
          <a:endParaRPr lang="en-US"/>
        </a:p>
      </dgm:t>
    </dgm:pt>
    <dgm:pt modelId="{3CF4A9BD-40E7-4C90-AEB3-AF83FBEB98CE}">
      <dgm:prSet phldrT="[Text]"/>
      <dgm:spPr/>
      <dgm:t>
        <a:bodyPr/>
        <a:lstStyle/>
        <a:p>
          <a:r>
            <a:rPr lang="en-GB" noProof="0" dirty="0">
              <a:latin typeface="Times New Roman" pitchFamily="18" charset="0"/>
              <a:cs typeface="Times New Roman" pitchFamily="18" charset="0"/>
            </a:rPr>
            <a:t>Re-evaluating a point of view in light of new information.</a:t>
          </a:r>
        </a:p>
      </dgm:t>
    </dgm:pt>
    <dgm:pt modelId="{B4A6E647-A120-4786-88A0-76843CCE66D4}" type="parTrans" cxnId="{FDEB57A9-2F7B-4285-8A54-766D0481C14B}">
      <dgm:prSet/>
      <dgm:spPr/>
      <dgm:t>
        <a:bodyPr/>
        <a:lstStyle/>
        <a:p>
          <a:endParaRPr lang="en-US"/>
        </a:p>
      </dgm:t>
    </dgm:pt>
    <dgm:pt modelId="{E3A798EB-E149-4795-8941-9AE50C1EF767}" type="sibTrans" cxnId="{FDEB57A9-2F7B-4285-8A54-766D0481C14B}">
      <dgm:prSet/>
      <dgm:spPr/>
      <dgm:t>
        <a:bodyPr/>
        <a:lstStyle/>
        <a:p>
          <a:endParaRPr lang="en-US"/>
        </a:p>
      </dgm:t>
    </dgm:pt>
    <dgm:pt modelId="{23F04E6D-DA6A-45B6-AE6C-5D2B18A15C83}">
      <dgm:prSet phldrT="[Text]"/>
      <dgm:spPr/>
      <dgm:t>
        <a:bodyPr/>
        <a:lstStyle/>
        <a:p>
          <a:r>
            <a:rPr lang="en-GB" noProof="0" dirty="0">
              <a:latin typeface="Times New Roman" pitchFamily="18" charset="0"/>
              <a:cs typeface="Times New Roman" pitchFamily="18" charset="0"/>
            </a:rPr>
            <a:t>Suspending judgements to check the validity of a action.</a:t>
          </a:r>
        </a:p>
      </dgm:t>
    </dgm:pt>
    <dgm:pt modelId="{63837464-767C-43A6-B82A-1198CA0924CD}" type="parTrans" cxnId="{2C9699B5-697C-4586-B6B8-CB4CF5D3E373}">
      <dgm:prSet/>
      <dgm:spPr/>
      <dgm:t>
        <a:bodyPr/>
        <a:lstStyle/>
        <a:p>
          <a:endParaRPr lang="en-US"/>
        </a:p>
      </dgm:t>
    </dgm:pt>
    <dgm:pt modelId="{1AF91FFC-BA3E-49A2-854F-7691698D3226}" type="sibTrans" cxnId="{2C9699B5-697C-4586-B6B8-CB4CF5D3E373}">
      <dgm:prSet/>
      <dgm:spPr/>
      <dgm:t>
        <a:bodyPr/>
        <a:lstStyle/>
        <a:p>
          <a:endParaRPr lang="en-US"/>
        </a:p>
      </dgm:t>
    </dgm:pt>
    <dgm:pt modelId="{56106F56-CF88-445D-87FC-9B30DADBDCFB}">
      <dgm:prSet phldrT="[Text]"/>
      <dgm:spPr/>
      <dgm:t>
        <a:bodyPr/>
        <a:lstStyle/>
        <a:p>
          <a:r>
            <a:rPr lang="en-GB" noProof="0" dirty="0">
              <a:latin typeface="Times New Roman" pitchFamily="18" charset="0"/>
              <a:cs typeface="Times New Roman" pitchFamily="18" charset="0"/>
            </a:rPr>
            <a:t>Research Skill</a:t>
          </a:r>
        </a:p>
      </dgm:t>
    </dgm:pt>
    <dgm:pt modelId="{97DFEAE6-4D77-4BA1-986E-E095D282C0DD}" type="parTrans" cxnId="{916E0808-94A8-4DF7-8F67-1790C1FBEB89}">
      <dgm:prSet/>
      <dgm:spPr/>
      <dgm:t>
        <a:bodyPr/>
        <a:lstStyle/>
        <a:p>
          <a:endParaRPr lang="en-US"/>
        </a:p>
      </dgm:t>
    </dgm:pt>
    <dgm:pt modelId="{4DE0B737-963B-4416-9A6A-C244535D84B1}" type="sibTrans" cxnId="{916E0808-94A8-4DF7-8F67-1790C1FBEB89}">
      <dgm:prSet/>
      <dgm:spPr/>
      <dgm:t>
        <a:bodyPr/>
        <a:lstStyle/>
        <a:p>
          <a:endParaRPr lang="en-US"/>
        </a:p>
      </dgm:t>
    </dgm:pt>
    <dgm:pt modelId="{B3CF4187-4E30-478D-9660-3447C58EC651}">
      <dgm:prSet phldrT="[Text]"/>
      <dgm:spPr/>
      <dgm:t>
        <a:bodyPr/>
        <a:lstStyle/>
        <a:p>
          <a:r>
            <a:rPr lang="en-GB" noProof="0" dirty="0">
              <a:latin typeface="Times New Roman" pitchFamily="18" charset="0"/>
              <a:cs typeface="Times New Roman" pitchFamily="18" charset="0"/>
            </a:rPr>
            <a:t>Using reasons and evidence to resolve disagreements.</a:t>
          </a:r>
        </a:p>
      </dgm:t>
    </dgm:pt>
    <dgm:pt modelId="{6A640A58-F95D-49C8-8803-4D5CE427293A}" type="parTrans" cxnId="{1D87ABAF-908D-427F-915D-0DE30422A01C}">
      <dgm:prSet/>
      <dgm:spPr/>
      <dgm:t>
        <a:bodyPr/>
        <a:lstStyle/>
        <a:p>
          <a:endParaRPr lang="en-US"/>
        </a:p>
      </dgm:t>
    </dgm:pt>
    <dgm:pt modelId="{F818613C-09BA-48AA-A5BD-512EB3E63002}" type="sibTrans" cxnId="{1D87ABAF-908D-427F-915D-0DE30422A01C}">
      <dgm:prSet/>
      <dgm:spPr/>
      <dgm:t>
        <a:bodyPr/>
        <a:lstStyle/>
        <a:p>
          <a:endParaRPr lang="en-US"/>
        </a:p>
      </dgm:t>
    </dgm:pt>
    <dgm:pt modelId="{9A2B71A3-A39C-47F6-826B-01F6AF2BE8E0}">
      <dgm:prSet phldrT="[Text]"/>
      <dgm:spPr/>
      <dgm:t>
        <a:bodyPr/>
        <a:lstStyle/>
        <a:p>
          <a:r>
            <a:rPr lang="en-GB" noProof="0" dirty="0">
              <a:latin typeface="Times New Roman" pitchFamily="18" charset="0"/>
              <a:cs typeface="Times New Roman" pitchFamily="18" charset="0"/>
            </a:rPr>
            <a:t>Analysing-Applying Standard-Discriminating-Information seeking-Logical reasoning-Predicting-Transforming Knowledge</a:t>
          </a:r>
        </a:p>
      </dgm:t>
    </dgm:pt>
    <dgm:pt modelId="{F68E41AA-500C-477C-B53E-183B48AE408F}" type="parTrans" cxnId="{197C3336-DD4A-4AA6-B39A-D1CC4B11A06B}">
      <dgm:prSet/>
      <dgm:spPr/>
      <dgm:t>
        <a:bodyPr/>
        <a:lstStyle/>
        <a:p>
          <a:endParaRPr lang="en-US"/>
        </a:p>
      </dgm:t>
    </dgm:pt>
    <dgm:pt modelId="{0268D1ED-3216-4F98-9425-A37A99FF8A43}" type="sibTrans" cxnId="{197C3336-DD4A-4AA6-B39A-D1CC4B11A06B}">
      <dgm:prSet/>
      <dgm:spPr/>
      <dgm:t>
        <a:bodyPr/>
        <a:lstStyle/>
        <a:p>
          <a:endParaRPr lang="en-US"/>
        </a:p>
      </dgm:t>
    </dgm:pt>
    <dgm:pt modelId="{FF7BB726-281A-42D7-8ED6-CBAF9C1D4DFC}">
      <dgm:prSet phldrT="[Text]"/>
      <dgm:spPr/>
      <dgm:t>
        <a:bodyPr/>
        <a:lstStyle/>
        <a:p>
          <a:r>
            <a:rPr lang="en-GB" noProof="0" dirty="0">
              <a:latin typeface="Times New Roman" pitchFamily="18" charset="0"/>
              <a:cs typeface="Times New Roman" pitchFamily="18" charset="0"/>
            </a:rPr>
            <a:t>The ability to search for, locate, extract, organise, evaluate and use information.</a:t>
          </a:r>
        </a:p>
      </dgm:t>
    </dgm:pt>
    <dgm:pt modelId="{3224CBA6-DBD0-45A7-9FED-C8803B55C11F}" type="parTrans" cxnId="{DC83BA44-DFF9-4ACA-BDDB-C8CBF039F9E6}">
      <dgm:prSet/>
      <dgm:spPr/>
      <dgm:t>
        <a:bodyPr/>
        <a:lstStyle/>
        <a:p>
          <a:endParaRPr lang="en-US"/>
        </a:p>
      </dgm:t>
    </dgm:pt>
    <dgm:pt modelId="{5FADEBEC-4B25-453C-B259-2EA260751E78}" type="sibTrans" cxnId="{DC83BA44-DFF9-4ACA-BDDB-C8CBF039F9E6}">
      <dgm:prSet/>
      <dgm:spPr/>
      <dgm:t>
        <a:bodyPr/>
        <a:lstStyle/>
        <a:p>
          <a:endParaRPr lang="en-US"/>
        </a:p>
      </dgm:t>
    </dgm:pt>
    <dgm:pt modelId="{6F1E6B45-4A52-4F28-BA89-086E6637E3A6}">
      <dgm:prSet phldrT="[Text]"/>
      <dgm:spPr/>
      <dgm:t>
        <a:bodyPr/>
        <a:lstStyle/>
        <a:p>
          <a:r>
            <a:rPr lang="en-GB" noProof="0" dirty="0">
              <a:latin typeface="Times New Roman" pitchFamily="18" charset="0"/>
              <a:cs typeface="Times New Roman" pitchFamily="18" charset="0"/>
            </a:rPr>
            <a:t>Intensive search, investigation and critical analysis</a:t>
          </a:r>
        </a:p>
      </dgm:t>
    </dgm:pt>
    <dgm:pt modelId="{3AE39F34-6368-4440-A281-A3F124BD014F}" type="parTrans" cxnId="{D2869F9C-06B4-4044-A5AE-8CE017551024}">
      <dgm:prSet/>
      <dgm:spPr/>
      <dgm:t>
        <a:bodyPr/>
        <a:lstStyle/>
        <a:p>
          <a:endParaRPr lang="en-US"/>
        </a:p>
      </dgm:t>
    </dgm:pt>
    <dgm:pt modelId="{A19CE5ED-511A-4002-B6C5-3DC249191F46}" type="sibTrans" cxnId="{D2869F9C-06B4-4044-A5AE-8CE017551024}">
      <dgm:prSet/>
      <dgm:spPr/>
      <dgm:t>
        <a:bodyPr/>
        <a:lstStyle/>
        <a:p>
          <a:endParaRPr lang="en-US"/>
        </a:p>
      </dgm:t>
    </dgm:pt>
    <dgm:pt modelId="{DC107496-FA0F-47C8-8FE8-715A9FE13B42}" type="pres">
      <dgm:prSet presAssocID="{850D1738-EB7B-4ACA-A60D-36F893A42962}" presName="linearFlow" presStyleCnt="0">
        <dgm:presLayoutVars>
          <dgm:dir/>
          <dgm:animLvl val="lvl"/>
          <dgm:resizeHandles val="exact"/>
        </dgm:presLayoutVars>
      </dgm:prSet>
      <dgm:spPr/>
    </dgm:pt>
    <dgm:pt modelId="{7D802648-E38E-4398-9C89-9C30D2862B43}" type="pres">
      <dgm:prSet presAssocID="{E3E0B0D2-7A17-401B-9C85-076697A256BB}" presName="composite" presStyleCnt="0"/>
      <dgm:spPr/>
    </dgm:pt>
    <dgm:pt modelId="{79EB6D84-7CED-4BAE-A550-B89C7C78EE64}" type="pres">
      <dgm:prSet presAssocID="{E3E0B0D2-7A17-401B-9C85-076697A256BB}" presName="parentText" presStyleLbl="alignNode1" presStyleIdx="0" presStyleCnt="3">
        <dgm:presLayoutVars>
          <dgm:chMax val="1"/>
          <dgm:bulletEnabled val="1"/>
        </dgm:presLayoutVars>
      </dgm:prSet>
      <dgm:spPr/>
    </dgm:pt>
    <dgm:pt modelId="{469AA0C4-2E2F-469E-B49E-E5366F13B822}" type="pres">
      <dgm:prSet presAssocID="{E3E0B0D2-7A17-401B-9C85-076697A256BB}" presName="descendantText" presStyleLbl="alignAcc1" presStyleIdx="0" presStyleCnt="3">
        <dgm:presLayoutVars>
          <dgm:bulletEnabled val="1"/>
        </dgm:presLayoutVars>
      </dgm:prSet>
      <dgm:spPr/>
    </dgm:pt>
    <dgm:pt modelId="{2C45AF28-EAD9-4F6B-A2D3-029ABF630990}" type="pres">
      <dgm:prSet presAssocID="{8021B94B-422F-43C4-AF43-1A495F26AA06}" presName="sp" presStyleCnt="0"/>
      <dgm:spPr/>
    </dgm:pt>
    <dgm:pt modelId="{F857C651-FF16-452F-8724-B3AA1C685493}" type="pres">
      <dgm:prSet presAssocID="{72527370-2C42-4187-9CE4-7FA584F76290}" presName="composite" presStyleCnt="0"/>
      <dgm:spPr/>
    </dgm:pt>
    <dgm:pt modelId="{B8C538C2-C495-4F52-BAA8-1B996A8F9C25}" type="pres">
      <dgm:prSet presAssocID="{72527370-2C42-4187-9CE4-7FA584F76290}" presName="parentText" presStyleLbl="alignNode1" presStyleIdx="1" presStyleCnt="3">
        <dgm:presLayoutVars>
          <dgm:chMax val="1"/>
          <dgm:bulletEnabled val="1"/>
        </dgm:presLayoutVars>
      </dgm:prSet>
      <dgm:spPr/>
    </dgm:pt>
    <dgm:pt modelId="{DFA2CACA-5064-48C2-9703-9C17F80E321B}" type="pres">
      <dgm:prSet presAssocID="{72527370-2C42-4187-9CE4-7FA584F76290}" presName="descendantText" presStyleLbl="alignAcc1" presStyleIdx="1" presStyleCnt="3">
        <dgm:presLayoutVars>
          <dgm:bulletEnabled val="1"/>
        </dgm:presLayoutVars>
      </dgm:prSet>
      <dgm:spPr/>
    </dgm:pt>
    <dgm:pt modelId="{07F8E017-28C7-48F9-8CC0-7EB402D711F6}" type="pres">
      <dgm:prSet presAssocID="{F51B663A-6323-4177-84E2-FE69DE0D7BDC}" presName="sp" presStyleCnt="0"/>
      <dgm:spPr/>
    </dgm:pt>
    <dgm:pt modelId="{3EDB8044-F320-4525-BCDE-D534751526EB}" type="pres">
      <dgm:prSet presAssocID="{56106F56-CF88-445D-87FC-9B30DADBDCFB}" presName="composite" presStyleCnt="0"/>
      <dgm:spPr/>
    </dgm:pt>
    <dgm:pt modelId="{DEA4B75C-5B91-4673-962F-EBE191C1629C}" type="pres">
      <dgm:prSet presAssocID="{56106F56-CF88-445D-87FC-9B30DADBDCFB}" presName="parentText" presStyleLbl="alignNode1" presStyleIdx="2" presStyleCnt="3">
        <dgm:presLayoutVars>
          <dgm:chMax val="1"/>
          <dgm:bulletEnabled val="1"/>
        </dgm:presLayoutVars>
      </dgm:prSet>
      <dgm:spPr/>
    </dgm:pt>
    <dgm:pt modelId="{9E714497-B83A-47E8-8EFD-4DD3C64C445E}" type="pres">
      <dgm:prSet presAssocID="{56106F56-CF88-445D-87FC-9B30DADBDCFB}" presName="descendantText" presStyleLbl="alignAcc1" presStyleIdx="2" presStyleCnt="3">
        <dgm:presLayoutVars>
          <dgm:bulletEnabled val="1"/>
        </dgm:presLayoutVars>
      </dgm:prSet>
      <dgm:spPr/>
    </dgm:pt>
  </dgm:ptLst>
  <dgm:cxnLst>
    <dgm:cxn modelId="{74230905-B8D7-420D-A9D4-A9608188711D}" type="presOf" srcId="{850D1738-EB7B-4ACA-A60D-36F893A42962}" destId="{DC107496-FA0F-47C8-8FE8-715A9FE13B42}" srcOrd="0" destOrd="0" presId="urn:microsoft.com/office/officeart/2005/8/layout/chevron2"/>
    <dgm:cxn modelId="{916E0808-94A8-4DF7-8F67-1790C1FBEB89}" srcId="{850D1738-EB7B-4ACA-A60D-36F893A42962}" destId="{56106F56-CF88-445D-87FC-9B30DADBDCFB}" srcOrd="2" destOrd="0" parTransId="{97DFEAE6-4D77-4BA1-986E-E095D282C0DD}" sibTransId="{4DE0B737-963B-4416-9A6A-C244535D84B1}"/>
    <dgm:cxn modelId="{63265324-4121-457C-95CD-B4BA164B0896}" type="presOf" srcId="{C3A6B957-30CF-4216-96AE-9CB7C133C251}" destId="{469AA0C4-2E2F-469E-B49E-E5366F13B822}" srcOrd="0" destOrd="1" presId="urn:microsoft.com/office/officeart/2005/8/layout/chevron2"/>
    <dgm:cxn modelId="{197C3336-DD4A-4AA6-B39A-D1CC4B11A06B}" srcId="{72527370-2C42-4187-9CE4-7FA584F76290}" destId="{9A2B71A3-A39C-47F6-826B-01F6AF2BE8E0}" srcOrd="3" destOrd="0" parTransId="{F68E41AA-500C-477C-B53E-183B48AE408F}" sibTransId="{0268D1ED-3216-4F98-9425-A37A99FF8A43}"/>
    <dgm:cxn modelId="{E110B43B-1B1C-4590-B636-942D8BFAB912}" srcId="{850D1738-EB7B-4ACA-A60D-36F893A42962}" destId="{72527370-2C42-4187-9CE4-7FA584F76290}" srcOrd="1" destOrd="0" parTransId="{15E3A313-962D-4673-95DF-6261F33E92F1}" sibTransId="{F51B663A-6323-4177-84E2-FE69DE0D7BDC}"/>
    <dgm:cxn modelId="{6B447741-A4A6-4E0F-A544-1A70E98B8ECD}" type="presOf" srcId="{6F1E6B45-4A52-4F28-BA89-086E6637E3A6}" destId="{9E714497-B83A-47E8-8EFD-4DD3C64C445E}" srcOrd="0" destOrd="1" presId="urn:microsoft.com/office/officeart/2005/8/layout/chevron2"/>
    <dgm:cxn modelId="{DC83BA44-DFF9-4ACA-BDDB-C8CBF039F9E6}" srcId="{56106F56-CF88-445D-87FC-9B30DADBDCFB}" destId="{FF7BB726-281A-42D7-8ED6-CBAF9C1D4DFC}" srcOrd="0" destOrd="0" parTransId="{3224CBA6-DBD0-45A7-9FED-C8803B55C11F}" sibTransId="{5FADEBEC-4B25-453C-B259-2EA260751E78}"/>
    <dgm:cxn modelId="{547DD055-7AAA-44C1-AAF2-81F99B8AFB11}" type="presOf" srcId="{FF7BB726-281A-42D7-8ED6-CBAF9C1D4DFC}" destId="{9E714497-B83A-47E8-8EFD-4DD3C64C445E}" srcOrd="0" destOrd="0" presId="urn:microsoft.com/office/officeart/2005/8/layout/chevron2"/>
    <dgm:cxn modelId="{77FF1365-634B-47E7-ABD7-92AA0DEB645C}" type="presOf" srcId="{9A2B71A3-A39C-47F6-826B-01F6AF2BE8E0}" destId="{DFA2CACA-5064-48C2-9703-9C17F80E321B}" srcOrd="0" destOrd="3" presId="urn:microsoft.com/office/officeart/2005/8/layout/chevron2"/>
    <dgm:cxn modelId="{2DE7F385-A287-41B8-AA02-97EA290F9712}" type="presOf" srcId="{72527370-2C42-4187-9CE4-7FA584F76290}" destId="{B8C538C2-C495-4F52-BAA8-1B996A8F9C25}" srcOrd="0" destOrd="0" presId="urn:microsoft.com/office/officeart/2005/8/layout/chevron2"/>
    <dgm:cxn modelId="{D2869F9C-06B4-4044-A5AE-8CE017551024}" srcId="{56106F56-CF88-445D-87FC-9B30DADBDCFB}" destId="{6F1E6B45-4A52-4F28-BA89-086E6637E3A6}" srcOrd="1" destOrd="0" parTransId="{3AE39F34-6368-4440-A281-A3F124BD014F}" sibTransId="{A19CE5ED-511A-4002-B6C5-3DC249191F46}"/>
    <dgm:cxn modelId="{D63EC2A0-FD58-4579-86E3-FED95E840E40}" srcId="{850D1738-EB7B-4ACA-A60D-36F893A42962}" destId="{E3E0B0D2-7A17-401B-9C85-076697A256BB}" srcOrd="0" destOrd="0" parTransId="{02509329-222B-46E2-881A-E91A49897DDA}" sibTransId="{8021B94B-422F-43C4-AF43-1A495F26AA06}"/>
    <dgm:cxn modelId="{88953EA1-9ACC-4A46-B4E6-DAD8BD348014}" srcId="{E3E0B0D2-7A17-401B-9C85-076697A256BB}" destId="{C3A6B957-30CF-4216-96AE-9CB7C133C251}" srcOrd="1" destOrd="0" parTransId="{573354B6-5655-4DF6-BB85-665D89ECCCDE}" sibTransId="{25A418F4-248B-4F2C-9C3C-D9F990AEDE88}"/>
    <dgm:cxn modelId="{FDEB57A9-2F7B-4285-8A54-766D0481C14B}" srcId="{72527370-2C42-4187-9CE4-7FA584F76290}" destId="{3CF4A9BD-40E7-4C90-AEB3-AF83FBEB98CE}" srcOrd="0" destOrd="0" parTransId="{B4A6E647-A120-4786-88A0-76843CCE66D4}" sibTransId="{E3A798EB-E149-4795-8941-9AE50C1EF767}"/>
    <dgm:cxn modelId="{1D87ABAF-908D-427F-915D-0DE30422A01C}" srcId="{72527370-2C42-4187-9CE4-7FA584F76290}" destId="{B3CF4187-4E30-478D-9660-3447C58EC651}" srcOrd="1" destOrd="0" parTransId="{6A640A58-F95D-49C8-8803-4D5CE427293A}" sibTransId="{F818613C-09BA-48AA-A5BD-512EB3E63002}"/>
    <dgm:cxn modelId="{2C9699B5-697C-4586-B6B8-CB4CF5D3E373}" srcId="{72527370-2C42-4187-9CE4-7FA584F76290}" destId="{23F04E6D-DA6A-45B6-AE6C-5D2B18A15C83}" srcOrd="2" destOrd="0" parTransId="{63837464-767C-43A6-B82A-1198CA0924CD}" sibTransId="{1AF91FFC-BA3E-49A2-854F-7691698D3226}"/>
    <dgm:cxn modelId="{052C20BC-C9F4-46CF-9C2A-C56BD603E76F}" type="presOf" srcId="{E3E0B0D2-7A17-401B-9C85-076697A256BB}" destId="{79EB6D84-7CED-4BAE-A550-B89C7C78EE64}" srcOrd="0" destOrd="0" presId="urn:microsoft.com/office/officeart/2005/8/layout/chevron2"/>
    <dgm:cxn modelId="{501BD7C2-A127-404B-9497-80AB0FEC2AB4}" type="presOf" srcId="{56106F56-CF88-445D-87FC-9B30DADBDCFB}" destId="{DEA4B75C-5B91-4673-962F-EBE191C1629C}" srcOrd="0" destOrd="0" presId="urn:microsoft.com/office/officeart/2005/8/layout/chevron2"/>
    <dgm:cxn modelId="{9F40C1D8-A3A7-4AB4-B7C6-06E38280B132}" type="presOf" srcId="{B3CF4187-4E30-478D-9660-3447C58EC651}" destId="{DFA2CACA-5064-48C2-9703-9C17F80E321B}" srcOrd="0" destOrd="1" presId="urn:microsoft.com/office/officeart/2005/8/layout/chevron2"/>
    <dgm:cxn modelId="{A08C6CDB-0435-4BE7-BE62-47B79746F563}" srcId="{E3E0B0D2-7A17-401B-9C85-076697A256BB}" destId="{4897D9DB-5B33-48A0-94F8-DDF545D14CBF}" srcOrd="0" destOrd="0" parTransId="{B8F9D528-7E35-4967-AE68-87AC0CDF167D}" sibTransId="{EA493D70-64CC-4F23-82BC-A7985D4F8166}"/>
    <dgm:cxn modelId="{83DB3BE0-9FF9-452E-8F9F-33DA08F790D0}" type="presOf" srcId="{4897D9DB-5B33-48A0-94F8-DDF545D14CBF}" destId="{469AA0C4-2E2F-469E-B49E-E5366F13B822}" srcOrd="0" destOrd="0" presId="urn:microsoft.com/office/officeart/2005/8/layout/chevron2"/>
    <dgm:cxn modelId="{2AE7DEE3-E229-430B-89C9-89734EC9C4C3}" type="presOf" srcId="{3CF4A9BD-40E7-4C90-AEB3-AF83FBEB98CE}" destId="{DFA2CACA-5064-48C2-9703-9C17F80E321B}" srcOrd="0" destOrd="0" presId="urn:microsoft.com/office/officeart/2005/8/layout/chevron2"/>
    <dgm:cxn modelId="{895217EB-3086-4B5B-ABDE-3C527A3F6F14}" type="presOf" srcId="{23F04E6D-DA6A-45B6-AE6C-5D2B18A15C83}" destId="{DFA2CACA-5064-48C2-9703-9C17F80E321B}" srcOrd="0" destOrd="2" presId="urn:microsoft.com/office/officeart/2005/8/layout/chevron2"/>
    <dgm:cxn modelId="{4B4223B3-118F-493C-9612-CE8144F26653}" type="presParOf" srcId="{DC107496-FA0F-47C8-8FE8-715A9FE13B42}" destId="{7D802648-E38E-4398-9C89-9C30D2862B43}" srcOrd="0" destOrd="0" presId="urn:microsoft.com/office/officeart/2005/8/layout/chevron2"/>
    <dgm:cxn modelId="{5B854A74-C009-4A2D-9E8D-35F344FDD280}" type="presParOf" srcId="{7D802648-E38E-4398-9C89-9C30D2862B43}" destId="{79EB6D84-7CED-4BAE-A550-B89C7C78EE64}" srcOrd="0" destOrd="0" presId="urn:microsoft.com/office/officeart/2005/8/layout/chevron2"/>
    <dgm:cxn modelId="{5B838D3F-EEB0-4CF9-AB65-B131ADF3210F}" type="presParOf" srcId="{7D802648-E38E-4398-9C89-9C30D2862B43}" destId="{469AA0C4-2E2F-469E-B49E-E5366F13B822}" srcOrd="1" destOrd="0" presId="urn:microsoft.com/office/officeart/2005/8/layout/chevron2"/>
    <dgm:cxn modelId="{11B7DA11-8B49-4A19-A8E0-077ED5A14918}" type="presParOf" srcId="{DC107496-FA0F-47C8-8FE8-715A9FE13B42}" destId="{2C45AF28-EAD9-4F6B-A2D3-029ABF630990}" srcOrd="1" destOrd="0" presId="urn:microsoft.com/office/officeart/2005/8/layout/chevron2"/>
    <dgm:cxn modelId="{0B0E5255-9EFE-42E8-AE20-D9072F74D619}" type="presParOf" srcId="{DC107496-FA0F-47C8-8FE8-715A9FE13B42}" destId="{F857C651-FF16-452F-8724-B3AA1C685493}" srcOrd="2" destOrd="0" presId="urn:microsoft.com/office/officeart/2005/8/layout/chevron2"/>
    <dgm:cxn modelId="{6C30BD59-A4A9-4787-B7FF-2088AFC6AF4B}" type="presParOf" srcId="{F857C651-FF16-452F-8724-B3AA1C685493}" destId="{B8C538C2-C495-4F52-BAA8-1B996A8F9C25}" srcOrd="0" destOrd="0" presId="urn:microsoft.com/office/officeart/2005/8/layout/chevron2"/>
    <dgm:cxn modelId="{602EE22B-AB5B-4292-BAFA-AC64B44A8C82}" type="presParOf" srcId="{F857C651-FF16-452F-8724-B3AA1C685493}" destId="{DFA2CACA-5064-48C2-9703-9C17F80E321B}" srcOrd="1" destOrd="0" presId="urn:microsoft.com/office/officeart/2005/8/layout/chevron2"/>
    <dgm:cxn modelId="{D5F13EB2-A2CD-4E01-A690-0B326FEFE667}" type="presParOf" srcId="{DC107496-FA0F-47C8-8FE8-715A9FE13B42}" destId="{07F8E017-28C7-48F9-8CC0-7EB402D711F6}" srcOrd="3" destOrd="0" presId="urn:microsoft.com/office/officeart/2005/8/layout/chevron2"/>
    <dgm:cxn modelId="{2575F387-ECF5-4A5C-A618-C0C9785B1C36}" type="presParOf" srcId="{DC107496-FA0F-47C8-8FE8-715A9FE13B42}" destId="{3EDB8044-F320-4525-BCDE-D534751526EB}" srcOrd="4" destOrd="0" presId="urn:microsoft.com/office/officeart/2005/8/layout/chevron2"/>
    <dgm:cxn modelId="{8EECF176-2167-49A4-907C-3E335ECF2EA9}" type="presParOf" srcId="{3EDB8044-F320-4525-BCDE-D534751526EB}" destId="{DEA4B75C-5B91-4673-962F-EBE191C1629C}" srcOrd="0" destOrd="0" presId="urn:microsoft.com/office/officeart/2005/8/layout/chevron2"/>
    <dgm:cxn modelId="{0B800B0E-4BA4-47F6-BCC8-7C86BB5CC84C}" type="presParOf" srcId="{3EDB8044-F320-4525-BCDE-D534751526EB}" destId="{9E714497-B83A-47E8-8EFD-4DD3C64C445E}"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995F8E-786F-4247-A363-E8EA705AA5E9}" type="doc">
      <dgm:prSet loTypeId="urn:microsoft.com/office/officeart/2005/8/layout/vList3#1" loCatId="list" qsTypeId="urn:microsoft.com/office/officeart/2005/8/quickstyle/simple1" qsCatId="simple" csTypeId="urn:microsoft.com/office/officeart/2005/8/colors/colorful4" csCatId="colorful" phldr="1"/>
      <dgm:spPr/>
      <dgm:t>
        <a:bodyPr/>
        <a:lstStyle/>
        <a:p>
          <a:endParaRPr lang="en-US"/>
        </a:p>
      </dgm:t>
    </dgm:pt>
    <dgm:pt modelId="{DD2DF43B-1201-444F-B5B9-BF23833B6AB9}">
      <dgm:prSet phldrT="[Text]"/>
      <dgm:spPr/>
      <dgm:t>
        <a:bodyPr/>
        <a:lstStyle/>
        <a:p>
          <a:r>
            <a:rPr lang="en-GB" noProof="0" dirty="0">
              <a:latin typeface="Times New Roman" pitchFamily="18" charset="0"/>
              <a:cs typeface="Times New Roman" pitchFamily="18" charset="0"/>
            </a:rPr>
            <a:t>Soft skills</a:t>
          </a:r>
        </a:p>
      </dgm:t>
    </dgm:pt>
    <dgm:pt modelId="{39879D45-C666-47C1-8714-E644DA48B6D0}" type="parTrans" cxnId="{AEF07C8A-0002-4E43-9BD8-74BCC4A1895E}">
      <dgm:prSet/>
      <dgm:spPr/>
      <dgm:t>
        <a:bodyPr/>
        <a:lstStyle/>
        <a:p>
          <a:endParaRPr lang="en-US"/>
        </a:p>
      </dgm:t>
    </dgm:pt>
    <dgm:pt modelId="{0ED3E77C-A759-4084-A98B-D3C88C86D5FC}" type="sibTrans" cxnId="{AEF07C8A-0002-4E43-9BD8-74BCC4A1895E}">
      <dgm:prSet/>
      <dgm:spPr/>
      <dgm:t>
        <a:bodyPr/>
        <a:lstStyle/>
        <a:p>
          <a:endParaRPr lang="en-US"/>
        </a:p>
      </dgm:t>
    </dgm:pt>
    <dgm:pt modelId="{53C12FCB-CA51-4474-8A27-78C828E3AA3E}">
      <dgm:prSet phldrT="[Text]"/>
      <dgm:spPr/>
      <dgm:t>
        <a:bodyPr/>
        <a:lstStyle/>
        <a:p>
          <a:r>
            <a:rPr lang="en-GB" noProof="0" dirty="0">
              <a:latin typeface="Times New Roman" pitchFamily="18" charset="0"/>
              <a:cs typeface="Times New Roman" pitchFamily="18" charset="0"/>
            </a:rPr>
            <a:t>Enables the employees to navigate their environment to work well with others.</a:t>
          </a:r>
        </a:p>
      </dgm:t>
    </dgm:pt>
    <dgm:pt modelId="{B6A8CD9D-5A08-4EC8-B70E-7538B3074511}" type="parTrans" cxnId="{500DF4B2-8249-47E2-8A8E-B867722DD7A4}">
      <dgm:prSet/>
      <dgm:spPr/>
      <dgm:t>
        <a:bodyPr/>
        <a:lstStyle/>
        <a:p>
          <a:endParaRPr lang="en-US"/>
        </a:p>
      </dgm:t>
    </dgm:pt>
    <dgm:pt modelId="{056DC57C-42AC-4549-86ED-231158BEA75D}" type="sibTrans" cxnId="{500DF4B2-8249-47E2-8A8E-B867722DD7A4}">
      <dgm:prSet/>
      <dgm:spPr/>
      <dgm:t>
        <a:bodyPr/>
        <a:lstStyle/>
        <a:p>
          <a:endParaRPr lang="en-US"/>
        </a:p>
      </dgm:t>
    </dgm:pt>
    <dgm:pt modelId="{0F406AC3-425F-4E14-890E-57A75DFBA4A6}">
      <dgm:prSet phldrT="[Text]"/>
      <dgm:spPr/>
      <dgm:t>
        <a:bodyPr/>
        <a:lstStyle/>
        <a:p>
          <a:r>
            <a:rPr lang="en-GB" noProof="0" dirty="0">
              <a:latin typeface="Times New Roman" pitchFamily="18" charset="0"/>
              <a:cs typeface="Times New Roman" pitchFamily="18" charset="0"/>
            </a:rPr>
            <a:t>Leadership, team work,  adaptability, Communication</a:t>
          </a:r>
        </a:p>
      </dgm:t>
    </dgm:pt>
    <dgm:pt modelId="{474E50DF-0106-451D-A7DA-78FEC377240C}" type="parTrans" cxnId="{FDF05FEB-6518-4925-A30F-F84B92B349E0}">
      <dgm:prSet/>
      <dgm:spPr/>
      <dgm:t>
        <a:bodyPr/>
        <a:lstStyle/>
        <a:p>
          <a:endParaRPr lang="en-US"/>
        </a:p>
      </dgm:t>
    </dgm:pt>
    <dgm:pt modelId="{D06854F0-671F-4F8C-A8E9-C2FEA3EEA73F}" type="sibTrans" cxnId="{FDF05FEB-6518-4925-A30F-F84B92B349E0}">
      <dgm:prSet/>
      <dgm:spPr/>
      <dgm:t>
        <a:bodyPr/>
        <a:lstStyle/>
        <a:p>
          <a:endParaRPr lang="en-US"/>
        </a:p>
      </dgm:t>
    </dgm:pt>
    <dgm:pt modelId="{F417E947-CBE0-4A60-ADD7-D6540B4F8CBC}">
      <dgm:prSet phldrT="[Text]"/>
      <dgm:spPr/>
      <dgm:t>
        <a:bodyPr/>
        <a:lstStyle/>
        <a:p>
          <a:r>
            <a:rPr lang="en-GB" noProof="0" dirty="0">
              <a:latin typeface="Times New Roman" pitchFamily="18" charset="0"/>
              <a:cs typeface="Times New Roman" pitchFamily="18" charset="0"/>
            </a:rPr>
            <a:t>Hard Skills</a:t>
          </a:r>
        </a:p>
      </dgm:t>
    </dgm:pt>
    <dgm:pt modelId="{7DB94E54-D881-4F96-A03F-42E0CFCC061F}" type="parTrans" cxnId="{0DB07E49-A991-4804-BE32-F6D7F8DC309C}">
      <dgm:prSet/>
      <dgm:spPr/>
      <dgm:t>
        <a:bodyPr/>
        <a:lstStyle/>
        <a:p>
          <a:endParaRPr lang="en-US"/>
        </a:p>
      </dgm:t>
    </dgm:pt>
    <dgm:pt modelId="{2FBF32E7-F555-4A33-A73A-C30A60C2B2CF}" type="sibTrans" cxnId="{0DB07E49-A991-4804-BE32-F6D7F8DC309C}">
      <dgm:prSet/>
      <dgm:spPr/>
      <dgm:t>
        <a:bodyPr/>
        <a:lstStyle/>
        <a:p>
          <a:endParaRPr lang="en-US"/>
        </a:p>
      </dgm:t>
    </dgm:pt>
    <dgm:pt modelId="{AC97DFD1-5534-42DD-83CA-AD04E2A2641F}">
      <dgm:prSet phldrT="[Text]"/>
      <dgm:spPr/>
      <dgm:t>
        <a:bodyPr/>
        <a:lstStyle/>
        <a:p>
          <a:r>
            <a:rPr lang="en-GB" noProof="0" dirty="0">
              <a:latin typeface="Times New Roman" pitchFamily="18" charset="0"/>
              <a:cs typeface="Times New Roman" pitchFamily="18" charset="0"/>
            </a:rPr>
            <a:t>Abilities that let the employee tackle job specific duties and responsibilities</a:t>
          </a:r>
        </a:p>
      </dgm:t>
    </dgm:pt>
    <dgm:pt modelId="{5BFDA929-0FAC-47C6-97EB-B96F68008797}" type="parTrans" cxnId="{6B8A89F7-BE70-4292-86E4-5498CCCF4D76}">
      <dgm:prSet/>
      <dgm:spPr/>
      <dgm:t>
        <a:bodyPr/>
        <a:lstStyle/>
        <a:p>
          <a:endParaRPr lang="en-US"/>
        </a:p>
      </dgm:t>
    </dgm:pt>
    <dgm:pt modelId="{EB0DEACD-BE3C-4F85-AA57-24E971F296FB}" type="sibTrans" cxnId="{6B8A89F7-BE70-4292-86E4-5498CCCF4D76}">
      <dgm:prSet/>
      <dgm:spPr/>
      <dgm:t>
        <a:bodyPr/>
        <a:lstStyle/>
        <a:p>
          <a:endParaRPr lang="en-US"/>
        </a:p>
      </dgm:t>
    </dgm:pt>
    <dgm:pt modelId="{6B3AC002-124E-4D74-BAE4-F7637B839727}">
      <dgm:prSet phldrT="[Text]"/>
      <dgm:spPr/>
      <dgm:t>
        <a:bodyPr/>
        <a:lstStyle/>
        <a:p>
          <a:r>
            <a:rPr lang="en-GB" noProof="0" dirty="0">
              <a:latin typeface="Times New Roman" pitchFamily="18" charset="0"/>
              <a:cs typeface="Times New Roman" pitchFamily="18" charset="0"/>
            </a:rPr>
            <a:t>Expertise in Microsoft office applications, Analytical skills, management skills, Certifications,  overall technical skills</a:t>
          </a:r>
        </a:p>
      </dgm:t>
    </dgm:pt>
    <dgm:pt modelId="{AA0A5997-DB42-47B7-8235-8D34D025D4FB}" type="parTrans" cxnId="{79AAE888-6B81-4ED0-BE89-9E9BFF104076}">
      <dgm:prSet/>
      <dgm:spPr/>
      <dgm:t>
        <a:bodyPr/>
        <a:lstStyle/>
        <a:p>
          <a:endParaRPr lang="en-US"/>
        </a:p>
      </dgm:t>
    </dgm:pt>
    <dgm:pt modelId="{CB1EB920-1142-4420-BB1F-0F9D9974D5AE}" type="sibTrans" cxnId="{79AAE888-6B81-4ED0-BE89-9E9BFF104076}">
      <dgm:prSet/>
      <dgm:spPr/>
      <dgm:t>
        <a:bodyPr/>
        <a:lstStyle/>
        <a:p>
          <a:endParaRPr lang="en-US"/>
        </a:p>
      </dgm:t>
    </dgm:pt>
    <dgm:pt modelId="{D8B5DFB0-B950-4B36-85FA-089CB15358E8}" type="pres">
      <dgm:prSet presAssocID="{FA995F8E-786F-4247-A363-E8EA705AA5E9}" presName="linearFlow" presStyleCnt="0">
        <dgm:presLayoutVars>
          <dgm:dir/>
          <dgm:resizeHandles val="exact"/>
        </dgm:presLayoutVars>
      </dgm:prSet>
      <dgm:spPr/>
    </dgm:pt>
    <dgm:pt modelId="{CE08CA00-AE07-4963-812D-61FFE4BFCE52}" type="pres">
      <dgm:prSet presAssocID="{DD2DF43B-1201-444F-B5B9-BF23833B6AB9}" presName="composite" presStyleCnt="0"/>
      <dgm:spPr/>
    </dgm:pt>
    <dgm:pt modelId="{D7BB9548-79C4-4496-98D2-A1E0EDF189DC}" type="pres">
      <dgm:prSet presAssocID="{DD2DF43B-1201-444F-B5B9-BF23833B6AB9}" presName="imgShp" presStyleLbl="fgImgPlace1" presStyleIdx="0" presStyleCnt="2"/>
      <dgm:spPr>
        <a:blipFill rotWithShape="0">
          <a:blip xmlns:r="http://schemas.openxmlformats.org/officeDocument/2006/relationships" r:embed="rId1"/>
          <a:stretch>
            <a:fillRect/>
          </a:stretch>
        </a:blipFill>
      </dgm:spPr>
    </dgm:pt>
    <dgm:pt modelId="{6FE1058B-282D-4E06-8501-8AAC0866017A}" type="pres">
      <dgm:prSet presAssocID="{DD2DF43B-1201-444F-B5B9-BF23833B6AB9}" presName="txShp" presStyleLbl="node1" presStyleIdx="0" presStyleCnt="2">
        <dgm:presLayoutVars>
          <dgm:bulletEnabled val="1"/>
        </dgm:presLayoutVars>
      </dgm:prSet>
      <dgm:spPr/>
    </dgm:pt>
    <dgm:pt modelId="{F5A74E5B-8F65-4C3A-A74D-D5FFA87A191D}" type="pres">
      <dgm:prSet presAssocID="{0ED3E77C-A759-4084-A98B-D3C88C86D5FC}" presName="spacing" presStyleCnt="0"/>
      <dgm:spPr/>
    </dgm:pt>
    <dgm:pt modelId="{C4FACDE1-74D6-4DB7-B70A-30AC18E013F6}" type="pres">
      <dgm:prSet presAssocID="{F417E947-CBE0-4A60-ADD7-D6540B4F8CBC}" presName="composite" presStyleCnt="0"/>
      <dgm:spPr/>
    </dgm:pt>
    <dgm:pt modelId="{6E801248-E6B5-4B03-88E2-76E37D825C69}" type="pres">
      <dgm:prSet presAssocID="{F417E947-CBE0-4A60-ADD7-D6540B4F8CBC}" presName="imgShp" presStyleLbl="fgImgPlace1" presStyleIdx="1" presStyleCnt="2"/>
      <dgm:spPr>
        <a:blipFill rotWithShape="0">
          <a:blip xmlns:r="http://schemas.openxmlformats.org/officeDocument/2006/relationships" r:embed="rId2"/>
          <a:stretch>
            <a:fillRect/>
          </a:stretch>
        </a:blipFill>
      </dgm:spPr>
    </dgm:pt>
    <dgm:pt modelId="{2FB262DC-2FD1-4E5E-A97B-2D44E42A8E6D}" type="pres">
      <dgm:prSet presAssocID="{F417E947-CBE0-4A60-ADD7-D6540B4F8CBC}" presName="txShp" presStyleLbl="node1" presStyleIdx="1" presStyleCnt="2">
        <dgm:presLayoutVars>
          <dgm:bulletEnabled val="1"/>
        </dgm:presLayoutVars>
      </dgm:prSet>
      <dgm:spPr/>
    </dgm:pt>
  </dgm:ptLst>
  <dgm:cxnLst>
    <dgm:cxn modelId="{3F52F901-BF80-4268-9CA5-04277806C9C5}" type="presOf" srcId="{6B3AC002-124E-4D74-BAE4-F7637B839727}" destId="{2FB262DC-2FD1-4E5E-A97B-2D44E42A8E6D}" srcOrd="0" destOrd="2" presId="urn:microsoft.com/office/officeart/2005/8/layout/vList3#1"/>
    <dgm:cxn modelId="{6B7DB23E-5EEA-4514-BE95-0AB2B01C8344}" type="presOf" srcId="{53C12FCB-CA51-4474-8A27-78C828E3AA3E}" destId="{6FE1058B-282D-4E06-8501-8AAC0866017A}" srcOrd="0" destOrd="1" presId="urn:microsoft.com/office/officeart/2005/8/layout/vList3#1"/>
    <dgm:cxn modelId="{0DB07E49-A991-4804-BE32-F6D7F8DC309C}" srcId="{FA995F8E-786F-4247-A363-E8EA705AA5E9}" destId="{F417E947-CBE0-4A60-ADD7-D6540B4F8CBC}" srcOrd="1" destOrd="0" parTransId="{7DB94E54-D881-4F96-A03F-42E0CFCC061F}" sibTransId="{2FBF32E7-F555-4A33-A73A-C30A60C2B2CF}"/>
    <dgm:cxn modelId="{79AAE888-6B81-4ED0-BE89-9E9BFF104076}" srcId="{F417E947-CBE0-4A60-ADD7-D6540B4F8CBC}" destId="{6B3AC002-124E-4D74-BAE4-F7637B839727}" srcOrd="1" destOrd="0" parTransId="{AA0A5997-DB42-47B7-8235-8D34D025D4FB}" sibTransId="{CB1EB920-1142-4420-BB1F-0F9D9974D5AE}"/>
    <dgm:cxn modelId="{AEF07C8A-0002-4E43-9BD8-74BCC4A1895E}" srcId="{FA995F8E-786F-4247-A363-E8EA705AA5E9}" destId="{DD2DF43B-1201-444F-B5B9-BF23833B6AB9}" srcOrd="0" destOrd="0" parTransId="{39879D45-C666-47C1-8714-E644DA48B6D0}" sibTransId="{0ED3E77C-A759-4084-A98B-D3C88C86D5FC}"/>
    <dgm:cxn modelId="{CDFACF9F-A3DA-4035-B503-6378D1E47ECD}" type="presOf" srcId="{0F406AC3-425F-4E14-890E-57A75DFBA4A6}" destId="{6FE1058B-282D-4E06-8501-8AAC0866017A}" srcOrd="0" destOrd="2" presId="urn:microsoft.com/office/officeart/2005/8/layout/vList3#1"/>
    <dgm:cxn modelId="{7D3A81A1-A06C-4BC2-B4E9-B34113462122}" type="presOf" srcId="{AC97DFD1-5534-42DD-83CA-AD04E2A2641F}" destId="{2FB262DC-2FD1-4E5E-A97B-2D44E42A8E6D}" srcOrd="0" destOrd="1" presId="urn:microsoft.com/office/officeart/2005/8/layout/vList3#1"/>
    <dgm:cxn modelId="{500DF4B2-8249-47E2-8A8E-B867722DD7A4}" srcId="{DD2DF43B-1201-444F-B5B9-BF23833B6AB9}" destId="{53C12FCB-CA51-4474-8A27-78C828E3AA3E}" srcOrd="0" destOrd="0" parTransId="{B6A8CD9D-5A08-4EC8-B70E-7538B3074511}" sibTransId="{056DC57C-42AC-4549-86ED-231158BEA75D}"/>
    <dgm:cxn modelId="{DB43FAB4-5972-4EDE-A2FC-95CF39D52B0C}" type="presOf" srcId="{F417E947-CBE0-4A60-ADD7-D6540B4F8CBC}" destId="{2FB262DC-2FD1-4E5E-A97B-2D44E42A8E6D}" srcOrd="0" destOrd="0" presId="urn:microsoft.com/office/officeart/2005/8/layout/vList3#1"/>
    <dgm:cxn modelId="{1D7824CC-158C-4963-9FFD-CEF8CA9833D7}" type="presOf" srcId="{DD2DF43B-1201-444F-B5B9-BF23833B6AB9}" destId="{6FE1058B-282D-4E06-8501-8AAC0866017A}" srcOrd="0" destOrd="0" presId="urn:microsoft.com/office/officeart/2005/8/layout/vList3#1"/>
    <dgm:cxn modelId="{FDF05FEB-6518-4925-A30F-F84B92B349E0}" srcId="{DD2DF43B-1201-444F-B5B9-BF23833B6AB9}" destId="{0F406AC3-425F-4E14-890E-57A75DFBA4A6}" srcOrd="1" destOrd="0" parTransId="{474E50DF-0106-451D-A7DA-78FEC377240C}" sibTransId="{D06854F0-671F-4F8C-A8E9-C2FEA3EEA73F}"/>
    <dgm:cxn modelId="{6B8A89F7-BE70-4292-86E4-5498CCCF4D76}" srcId="{F417E947-CBE0-4A60-ADD7-D6540B4F8CBC}" destId="{AC97DFD1-5534-42DD-83CA-AD04E2A2641F}" srcOrd="0" destOrd="0" parTransId="{5BFDA929-0FAC-47C6-97EB-B96F68008797}" sibTransId="{EB0DEACD-BE3C-4F85-AA57-24E971F296FB}"/>
    <dgm:cxn modelId="{73445BFD-37E5-42A2-859F-7E64BCFBE0C9}" type="presOf" srcId="{FA995F8E-786F-4247-A363-E8EA705AA5E9}" destId="{D8B5DFB0-B950-4B36-85FA-089CB15358E8}" srcOrd="0" destOrd="0" presId="urn:microsoft.com/office/officeart/2005/8/layout/vList3#1"/>
    <dgm:cxn modelId="{FC354833-982C-409A-B49E-AB6B64A91ACD}" type="presParOf" srcId="{D8B5DFB0-B950-4B36-85FA-089CB15358E8}" destId="{CE08CA00-AE07-4963-812D-61FFE4BFCE52}" srcOrd="0" destOrd="0" presId="urn:microsoft.com/office/officeart/2005/8/layout/vList3#1"/>
    <dgm:cxn modelId="{E16C844C-3046-4AC5-B744-91594389E15C}" type="presParOf" srcId="{CE08CA00-AE07-4963-812D-61FFE4BFCE52}" destId="{D7BB9548-79C4-4496-98D2-A1E0EDF189DC}" srcOrd="0" destOrd="0" presId="urn:microsoft.com/office/officeart/2005/8/layout/vList3#1"/>
    <dgm:cxn modelId="{4B38AD69-AC29-4E75-868A-D043B00F2996}" type="presParOf" srcId="{CE08CA00-AE07-4963-812D-61FFE4BFCE52}" destId="{6FE1058B-282D-4E06-8501-8AAC0866017A}" srcOrd="1" destOrd="0" presId="urn:microsoft.com/office/officeart/2005/8/layout/vList3#1"/>
    <dgm:cxn modelId="{7A3D5D8B-2B44-4DE2-9FA4-841F250768F0}" type="presParOf" srcId="{D8B5DFB0-B950-4B36-85FA-089CB15358E8}" destId="{F5A74E5B-8F65-4C3A-A74D-D5FFA87A191D}" srcOrd="1" destOrd="0" presId="urn:microsoft.com/office/officeart/2005/8/layout/vList3#1"/>
    <dgm:cxn modelId="{18C868B7-DCC7-4CED-809E-5335835A9488}" type="presParOf" srcId="{D8B5DFB0-B950-4B36-85FA-089CB15358E8}" destId="{C4FACDE1-74D6-4DB7-B70A-30AC18E013F6}" srcOrd="2" destOrd="0" presId="urn:microsoft.com/office/officeart/2005/8/layout/vList3#1"/>
    <dgm:cxn modelId="{221F4BCA-BB26-4087-9B56-A524DA6029E3}" type="presParOf" srcId="{C4FACDE1-74D6-4DB7-B70A-30AC18E013F6}" destId="{6E801248-E6B5-4B03-88E2-76E37D825C69}" srcOrd="0" destOrd="0" presId="urn:microsoft.com/office/officeart/2005/8/layout/vList3#1"/>
    <dgm:cxn modelId="{F74D5628-7DC8-45AB-89FE-3CC5D7967584}" type="presParOf" srcId="{C4FACDE1-74D6-4DB7-B70A-30AC18E013F6}" destId="{2FB262DC-2FD1-4E5E-A97B-2D44E42A8E6D}"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5DA450-CC9D-443E-B242-7072A19B7EF8}" type="doc">
      <dgm:prSet loTypeId="urn:microsoft.com/office/officeart/2005/8/layout/matrix1" loCatId="matrix" qsTypeId="urn:microsoft.com/office/officeart/2005/8/quickstyle/simple3" qsCatId="simple" csTypeId="urn:microsoft.com/office/officeart/2005/8/colors/accent1_2" csCatId="accent1" phldr="1"/>
      <dgm:spPr/>
      <dgm:t>
        <a:bodyPr/>
        <a:lstStyle/>
        <a:p>
          <a:endParaRPr lang="en-US"/>
        </a:p>
      </dgm:t>
    </dgm:pt>
    <dgm:pt modelId="{528B0A05-7DBD-4CE8-B38C-8E85FC221D8B}">
      <dgm:prSet phldrT="[Text]"/>
      <dgm:spPr/>
      <dgm:t>
        <a:bodyPr/>
        <a:lstStyle/>
        <a:p>
          <a:r>
            <a:rPr lang="en-GB" noProof="0" dirty="0">
              <a:latin typeface="Times New Roman" pitchFamily="18" charset="0"/>
              <a:cs typeface="Times New Roman" pitchFamily="18" charset="0"/>
            </a:rPr>
            <a:t>SWOT analysis</a:t>
          </a:r>
        </a:p>
      </dgm:t>
    </dgm:pt>
    <dgm:pt modelId="{7416EC20-8A99-46EE-8BC1-A36C7C441DFD}" type="parTrans" cxnId="{B2A6D34F-9FC3-4C7F-B838-4F3DC2588E48}">
      <dgm:prSet/>
      <dgm:spPr/>
      <dgm:t>
        <a:bodyPr/>
        <a:lstStyle/>
        <a:p>
          <a:endParaRPr lang="en-US"/>
        </a:p>
      </dgm:t>
    </dgm:pt>
    <dgm:pt modelId="{812D1FF0-BC83-445A-950A-BC007F4ABD0F}" type="sibTrans" cxnId="{B2A6D34F-9FC3-4C7F-B838-4F3DC2588E48}">
      <dgm:prSet/>
      <dgm:spPr/>
      <dgm:t>
        <a:bodyPr/>
        <a:lstStyle/>
        <a:p>
          <a:endParaRPr lang="en-US"/>
        </a:p>
      </dgm:t>
    </dgm:pt>
    <dgm:pt modelId="{6B88BEDF-7AA4-47A1-9753-CC2703C49420}">
      <dgm:prSet phldrT="[Text]"/>
      <dgm:spPr/>
      <dgm:t>
        <a:bodyPr/>
        <a:lstStyle/>
        <a:p>
          <a:r>
            <a:rPr lang="en-GB" noProof="0" dirty="0">
              <a:latin typeface="Times New Roman" pitchFamily="18" charset="0"/>
              <a:cs typeface="Times New Roman" pitchFamily="18" charset="0"/>
            </a:rPr>
            <a:t>Strength</a:t>
          </a:r>
        </a:p>
        <a:p>
          <a:r>
            <a:rPr lang="en-GB" noProof="0" dirty="0">
              <a:latin typeface="Times New Roman" pitchFamily="18" charset="0"/>
              <a:cs typeface="Times New Roman" pitchFamily="18" charset="0"/>
            </a:rPr>
            <a:t>Many admirable qualities- organized thinker, situation oriented, take charge personality, comprehensive listener, Excellent verbal and written communication skills</a:t>
          </a:r>
        </a:p>
      </dgm:t>
    </dgm:pt>
    <dgm:pt modelId="{5546CC9A-23F0-4064-B8B1-68FAE0798755}" type="parTrans" cxnId="{26F228BD-4E22-42F9-A806-16656E844253}">
      <dgm:prSet/>
      <dgm:spPr/>
      <dgm:t>
        <a:bodyPr/>
        <a:lstStyle/>
        <a:p>
          <a:endParaRPr lang="en-US"/>
        </a:p>
      </dgm:t>
    </dgm:pt>
    <dgm:pt modelId="{B27A3D1E-1D1B-4BA0-8B9E-19E295819C3F}" type="sibTrans" cxnId="{26F228BD-4E22-42F9-A806-16656E844253}">
      <dgm:prSet/>
      <dgm:spPr/>
      <dgm:t>
        <a:bodyPr/>
        <a:lstStyle/>
        <a:p>
          <a:endParaRPr lang="en-US"/>
        </a:p>
      </dgm:t>
    </dgm:pt>
    <dgm:pt modelId="{4CE45BDD-C5AD-4EE2-8713-8CFF7AFFC7E6}">
      <dgm:prSet phldrT="[Text]"/>
      <dgm:spPr/>
      <dgm:t>
        <a:bodyPr/>
        <a:lstStyle/>
        <a:p>
          <a:r>
            <a:rPr lang="en-GB" noProof="0" dirty="0">
              <a:latin typeface="Times New Roman" pitchFamily="18" charset="0"/>
              <a:cs typeface="Times New Roman" pitchFamily="18" charset="0"/>
            </a:rPr>
            <a:t>Weakness</a:t>
          </a:r>
        </a:p>
        <a:p>
          <a:r>
            <a:rPr lang="en-GB" noProof="0" dirty="0">
              <a:latin typeface="Times New Roman" pitchFamily="18" charset="0"/>
              <a:cs typeface="Times New Roman" pitchFamily="18" charset="0"/>
            </a:rPr>
            <a:t>Perfectionist, critical thinker, limited financial resources</a:t>
          </a:r>
        </a:p>
      </dgm:t>
    </dgm:pt>
    <dgm:pt modelId="{D2D55E31-07D5-4EDE-8995-E2C2CA6C29A6}" type="parTrans" cxnId="{EDE38670-15D2-4D25-8016-AC5F82AAB16F}">
      <dgm:prSet/>
      <dgm:spPr/>
      <dgm:t>
        <a:bodyPr/>
        <a:lstStyle/>
        <a:p>
          <a:endParaRPr lang="en-US"/>
        </a:p>
      </dgm:t>
    </dgm:pt>
    <dgm:pt modelId="{439FBFE4-3437-43E7-914C-AF70C76C9371}" type="sibTrans" cxnId="{EDE38670-15D2-4D25-8016-AC5F82AAB16F}">
      <dgm:prSet/>
      <dgm:spPr/>
      <dgm:t>
        <a:bodyPr/>
        <a:lstStyle/>
        <a:p>
          <a:endParaRPr lang="en-US"/>
        </a:p>
      </dgm:t>
    </dgm:pt>
    <dgm:pt modelId="{EE820536-604E-4CDA-BD6E-8CA0A055A449}">
      <dgm:prSet phldrT="[Text]"/>
      <dgm:spPr/>
      <dgm:t>
        <a:bodyPr/>
        <a:lstStyle/>
        <a:p>
          <a:r>
            <a:rPr lang="en-GB" noProof="0" dirty="0">
              <a:latin typeface="Times New Roman" pitchFamily="18" charset="0"/>
              <a:cs typeface="Times New Roman" pitchFamily="18" charset="0"/>
            </a:rPr>
            <a:t>Opportunities</a:t>
          </a:r>
        </a:p>
        <a:p>
          <a:r>
            <a:rPr lang="en-GB" noProof="0" dirty="0">
              <a:latin typeface="Times New Roman" pitchFamily="18" charset="0"/>
              <a:cs typeface="Times New Roman" pitchFamily="18" charset="0"/>
            </a:rPr>
            <a:t>Time for certification, wider audience, More time for additional speaking engagements</a:t>
          </a:r>
        </a:p>
      </dgm:t>
    </dgm:pt>
    <dgm:pt modelId="{E704D5EA-0F7C-4AD9-A706-4869364B46E1}" type="parTrans" cxnId="{97933B7A-1E5B-4207-AAE7-B27BD407DBCC}">
      <dgm:prSet/>
      <dgm:spPr/>
      <dgm:t>
        <a:bodyPr/>
        <a:lstStyle/>
        <a:p>
          <a:endParaRPr lang="en-US"/>
        </a:p>
      </dgm:t>
    </dgm:pt>
    <dgm:pt modelId="{E4335EB5-E3C2-4295-8689-445D6666532D}" type="sibTrans" cxnId="{97933B7A-1E5B-4207-AAE7-B27BD407DBCC}">
      <dgm:prSet/>
      <dgm:spPr/>
      <dgm:t>
        <a:bodyPr/>
        <a:lstStyle/>
        <a:p>
          <a:endParaRPr lang="en-US"/>
        </a:p>
      </dgm:t>
    </dgm:pt>
    <dgm:pt modelId="{B9E12D4C-1968-4C9C-8AC6-D5C0D7324AEE}">
      <dgm:prSet phldrT="[Text]"/>
      <dgm:spPr/>
      <dgm:t>
        <a:bodyPr/>
        <a:lstStyle/>
        <a:p>
          <a:r>
            <a:rPr lang="en-GB" noProof="0" dirty="0">
              <a:latin typeface="Times New Roman" pitchFamily="18" charset="0"/>
              <a:cs typeface="Times New Roman" pitchFamily="18" charset="0"/>
            </a:rPr>
            <a:t>Threats</a:t>
          </a:r>
        </a:p>
        <a:p>
          <a:r>
            <a:rPr lang="en-GB" noProof="0" dirty="0">
              <a:latin typeface="Times New Roman" pitchFamily="18" charset="0"/>
              <a:cs typeface="Times New Roman" pitchFamily="18" charset="0"/>
            </a:rPr>
            <a:t>Procrastination, Saturated writing market, Fear of failure</a:t>
          </a:r>
        </a:p>
      </dgm:t>
    </dgm:pt>
    <dgm:pt modelId="{CC645232-687A-4824-A26E-550450E851D7}" type="parTrans" cxnId="{4412ED41-543D-4274-9573-909C133536AD}">
      <dgm:prSet/>
      <dgm:spPr/>
      <dgm:t>
        <a:bodyPr/>
        <a:lstStyle/>
        <a:p>
          <a:endParaRPr lang="en-US"/>
        </a:p>
      </dgm:t>
    </dgm:pt>
    <dgm:pt modelId="{232BD80D-4058-4C9D-9F56-1488EA3FEE8B}" type="sibTrans" cxnId="{4412ED41-543D-4274-9573-909C133536AD}">
      <dgm:prSet/>
      <dgm:spPr/>
      <dgm:t>
        <a:bodyPr/>
        <a:lstStyle/>
        <a:p>
          <a:endParaRPr lang="en-US"/>
        </a:p>
      </dgm:t>
    </dgm:pt>
    <dgm:pt modelId="{C218CA62-A18A-4B51-A96D-142A6D52FCA8}" type="pres">
      <dgm:prSet presAssocID="{EC5DA450-CC9D-443E-B242-7072A19B7EF8}" presName="diagram" presStyleCnt="0">
        <dgm:presLayoutVars>
          <dgm:chMax val="1"/>
          <dgm:dir/>
          <dgm:animLvl val="ctr"/>
          <dgm:resizeHandles val="exact"/>
        </dgm:presLayoutVars>
      </dgm:prSet>
      <dgm:spPr/>
    </dgm:pt>
    <dgm:pt modelId="{CEDC7B9A-9AC1-47B8-8322-3BF603C2B96D}" type="pres">
      <dgm:prSet presAssocID="{EC5DA450-CC9D-443E-B242-7072A19B7EF8}" presName="matrix" presStyleCnt="0"/>
      <dgm:spPr/>
    </dgm:pt>
    <dgm:pt modelId="{4AEDF602-5906-46B1-A599-B32DAB8DA05F}" type="pres">
      <dgm:prSet presAssocID="{EC5DA450-CC9D-443E-B242-7072A19B7EF8}" presName="tile1" presStyleLbl="node1" presStyleIdx="0" presStyleCnt="4"/>
      <dgm:spPr/>
    </dgm:pt>
    <dgm:pt modelId="{2323D8F2-A3F6-4F26-B9FA-37694297ACF2}" type="pres">
      <dgm:prSet presAssocID="{EC5DA450-CC9D-443E-B242-7072A19B7EF8}" presName="tile1text" presStyleLbl="node1" presStyleIdx="0" presStyleCnt="4">
        <dgm:presLayoutVars>
          <dgm:chMax val="0"/>
          <dgm:chPref val="0"/>
          <dgm:bulletEnabled val="1"/>
        </dgm:presLayoutVars>
      </dgm:prSet>
      <dgm:spPr/>
    </dgm:pt>
    <dgm:pt modelId="{4D6D26F8-AE2C-4FE2-82FE-E92D00BB7A17}" type="pres">
      <dgm:prSet presAssocID="{EC5DA450-CC9D-443E-B242-7072A19B7EF8}" presName="tile2" presStyleLbl="node1" presStyleIdx="1" presStyleCnt="4"/>
      <dgm:spPr/>
    </dgm:pt>
    <dgm:pt modelId="{116D349D-CDA8-44E4-9FBE-0927D13DC2A9}" type="pres">
      <dgm:prSet presAssocID="{EC5DA450-CC9D-443E-B242-7072A19B7EF8}" presName="tile2text" presStyleLbl="node1" presStyleIdx="1" presStyleCnt="4">
        <dgm:presLayoutVars>
          <dgm:chMax val="0"/>
          <dgm:chPref val="0"/>
          <dgm:bulletEnabled val="1"/>
        </dgm:presLayoutVars>
      </dgm:prSet>
      <dgm:spPr/>
    </dgm:pt>
    <dgm:pt modelId="{0C33C074-93C0-4C4D-9F2F-476264868EB6}" type="pres">
      <dgm:prSet presAssocID="{EC5DA450-CC9D-443E-B242-7072A19B7EF8}" presName="tile3" presStyleLbl="node1" presStyleIdx="2" presStyleCnt="4"/>
      <dgm:spPr/>
    </dgm:pt>
    <dgm:pt modelId="{A1D39000-EB22-4AE4-B449-0B4B2890BF93}" type="pres">
      <dgm:prSet presAssocID="{EC5DA450-CC9D-443E-B242-7072A19B7EF8}" presName="tile3text" presStyleLbl="node1" presStyleIdx="2" presStyleCnt="4">
        <dgm:presLayoutVars>
          <dgm:chMax val="0"/>
          <dgm:chPref val="0"/>
          <dgm:bulletEnabled val="1"/>
        </dgm:presLayoutVars>
      </dgm:prSet>
      <dgm:spPr/>
    </dgm:pt>
    <dgm:pt modelId="{44C470D3-BC77-4CE1-8B12-DEA4AB376510}" type="pres">
      <dgm:prSet presAssocID="{EC5DA450-CC9D-443E-B242-7072A19B7EF8}" presName="tile4" presStyleLbl="node1" presStyleIdx="3" presStyleCnt="4"/>
      <dgm:spPr/>
    </dgm:pt>
    <dgm:pt modelId="{823D2B94-24CA-47AF-AE43-5B96A964E66D}" type="pres">
      <dgm:prSet presAssocID="{EC5DA450-CC9D-443E-B242-7072A19B7EF8}" presName="tile4text" presStyleLbl="node1" presStyleIdx="3" presStyleCnt="4">
        <dgm:presLayoutVars>
          <dgm:chMax val="0"/>
          <dgm:chPref val="0"/>
          <dgm:bulletEnabled val="1"/>
        </dgm:presLayoutVars>
      </dgm:prSet>
      <dgm:spPr/>
    </dgm:pt>
    <dgm:pt modelId="{69E7E1F1-B3D4-492C-AB68-F95802F2802D}" type="pres">
      <dgm:prSet presAssocID="{EC5DA450-CC9D-443E-B242-7072A19B7EF8}" presName="centerTile" presStyleLbl="fgShp" presStyleIdx="0" presStyleCnt="1">
        <dgm:presLayoutVars>
          <dgm:chMax val="0"/>
          <dgm:chPref val="0"/>
        </dgm:presLayoutVars>
      </dgm:prSet>
      <dgm:spPr/>
    </dgm:pt>
  </dgm:ptLst>
  <dgm:cxnLst>
    <dgm:cxn modelId="{6121BA07-E3EF-4EBD-B481-FACA63014C00}" type="presOf" srcId="{4CE45BDD-C5AD-4EE2-8713-8CFF7AFFC7E6}" destId="{116D349D-CDA8-44E4-9FBE-0927D13DC2A9}" srcOrd="1" destOrd="0" presId="urn:microsoft.com/office/officeart/2005/8/layout/matrix1"/>
    <dgm:cxn modelId="{05F8C311-CC91-42A2-892D-B8B7436CBF61}" type="presOf" srcId="{B9E12D4C-1968-4C9C-8AC6-D5C0D7324AEE}" destId="{823D2B94-24CA-47AF-AE43-5B96A964E66D}" srcOrd="1" destOrd="0" presId="urn:microsoft.com/office/officeart/2005/8/layout/matrix1"/>
    <dgm:cxn modelId="{F2158039-F4CA-416A-ABAE-5E787BEFDD1D}" type="presOf" srcId="{6B88BEDF-7AA4-47A1-9753-CC2703C49420}" destId="{2323D8F2-A3F6-4F26-B9FA-37694297ACF2}" srcOrd="1" destOrd="0" presId="urn:microsoft.com/office/officeart/2005/8/layout/matrix1"/>
    <dgm:cxn modelId="{4412ED41-543D-4274-9573-909C133536AD}" srcId="{528B0A05-7DBD-4CE8-B38C-8E85FC221D8B}" destId="{B9E12D4C-1968-4C9C-8AC6-D5C0D7324AEE}" srcOrd="3" destOrd="0" parTransId="{CC645232-687A-4824-A26E-550450E851D7}" sibTransId="{232BD80D-4058-4C9D-9F56-1488EA3FEE8B}"/>
    <dgm:cxn modelId="{1615184E-9E9A-49F0-905C-C7F53011B625}" type="presOf" srcId="{EE820536-604E-4CDA-BD6E-8CA0A055A449}" destId="{0C33C074-93C0-4C4D-9F2F-476264868EB6}" srcOrd="0" destOrd="0" presId="urn:microsoft.com/office/officeart/2005/8/layout/matrix1"/>
    <dgm:cxn modelId="{B2A6D34F-9FC3-4C7F-B838-4F3DC2588E48}" srcId="{EC5DA450-CC9D-443E-B242-7072A19B7EF8}" destId="{528B0A05-7DBD-4CE8-B38C-8E85FC221D8B}" srcOrd="0" destOrd="0" parTransId="{7416EC20-8A99-46EE-8BC1-A36C7C441DFD}" sibTransId="{812D1FF0-BC83-445A-950A-BC007F4ABD0F}"/>
    <dgm:cxn modelId="{EDE38670-15D2-4D25-8016-AC5F82AAB16F}" srcId="{528B0A05-7DBD-4CE8-B38C-8E85FC221D8B}" destId="{4CE45BDD-C5AD-4EE2-8713-8CFF7AFFC7E6}" srcOrd="1" destOrd="0" parTransId="{D2D55E31-07D5-4EDE-8995-E2C2CA6C29A6}" sibTransId="{439FBFE4-3437-43E7-914C-AF70C76C9371}"/>
    <dgm:cxn modelId="{97933B7A-1E5B-4207-AAE7-B27BD407DBCC}" srcId="{528B0A05-7DBD-4CE8-B38C-8E85FC221D8B}" destId="{EE820536-604E-4CDA-BD6E-8CA0A055A449}" srcOrd="2" destOrd="0" parTransId="{E704D5EA-0F7C-4AD9-A706-4869364B46E1}" sibTransId="{E4335EB5-E3C2-4295-8689-445D6666532D}"/>
    <dgm:cxn modelId="{0BB8EF82-787F-4E95-97E7-DA5327B55AD5}" type="presOf" srcId="{EE820536-604E-4CDA-BD6E-8CA0A055A449}" destId="{A1D39000-EB22-4AE4-B449-0B4B2890BF93}" srcOrd="1" destOrd="0" presId="urn:microsoft.com/office/officeart/2005/8/layout/matrix1"/>
    <dgm:cxn modelId="{E501058C-69C7-4ECC-B94E-933E80F9FC80}" type="presOf" srcId="{528B0A05-7DBD-4CE8-B38C-8E85FC221D8B}" destId="{69E7E1F1-B3D4-492C-AB68-F95802F2802D}" srcOrd="0" destOrd="0" presId="urn:microsoft.com/office/officeart/2005/8/layout/matrix1"/>
    <dgm:cxn modelId="{168234A5-610C-41F9-A6F9-9C102A37B4E1}" type="presOf" srcId="{4CE45BDD-C5AD-4EE2-8713-8CFF7AFFC7E6}" destId="{4D6D26F8-AE2C-4FE2-82FE-E92D00BB7A17}" srcOrd="0" destOrd="0" presId="urn:microsoft.com/office/officeart/2005/8/layout/matrix1"/>
    <dgm:cxn modelId="{26F228BD-4E22-42F9-A806-16656E844253}" srcId="{528B0A05-7DBD-4CE8-B38C-8E85FC221D8B}" destId="{6B88BEDF-7AA4-47A1-9753-CC2703C49420}" srcOrd="0" destOrd="0" parTransId="{5546CC9A-23F0-4064-B8B1-68FAE0798755}" sibTransId="{B27A3D1E-1D1B-4BA0-8B9E-19E295819C3F}"/>
    <dgm:cxn modelId="{9C0E5AD1-10ED-43BE-AD3B-A797A4AE0FDD}" type="presOf" srcId="{EC5DA450-CC9D-443E-B242-7072A19B7EF8}" destId="{C218CA62-A18A-4B51-A96D-142A6D52FCA8}" srcOrd="0" destOrd="0" presId="urn:microsoft.com/office/officeart/2005/8/layout/matrix1"/>
    <dgm:cxn modelId="{A6E5BED3-A744-426F-B3DB-0E39DCC974C2}" type="presOf" srcId="{B9E12D4C-1968-4C9C-8AC6-D5C0D7324AEE}" destId="{44C470D3-BC77-4CE1-8B12-DEA4AB376510}" srcOrd="0" destOrd="0" presId="urn:microsoft.com/office/officeart/2005/8/layout/matrix1"/>
    <dgm:cxn modelId="{C8BFBFE9-8962-4668-BCD2-87C3DB285624}" type="presOf" srcId="{6B88BEDF-7AA4-47A1-9753-CC2703C49420}" destId="{4AEDF602-5906-46B1-A599-B32DAB8DA05F}" srcOrd="0" destOrd="0" presId="urn:microsoft.com/office/officeart/2005/8/layout/matrix1"/>
    <dgm:cxn modelId="{35571642-0A21-45AD-BCC4-E14CEFDD21F5}" type="presParOf" srcId="{C218CA62-A18A-4B51-A96D-142A6D52FCA8}" destId="{CEDC7B9A-9AC1-47B8-8322-3BF603C2B96D}" srcOrd="0" destOrd="0" presId="urn:microsoft.com/office/officeart/2005/8/layout/matrix1"/>
    <dgm:cxn modelId="{13BA8C27-FBEB-4C82-A17E-A8B6DA201208}" type="presParOf" srcId="{CEDC7B9A-9AC1-47B8-8322-3BF603C2B96D}" destId="{4AEDF602-5906-46B1-A599-B32DAB8DA05F}" srcOrd="0" destOrd="0" presId="urn:microsoft.com/office/officeart/2005/8/layout/matrix1"/>
    <dgm:cxn modelId="{D13BB184-D1BF-4115-88F8-EB8F781A0486}" type="presParOf" srcId="{CEDC7B9A-9AC1-47B8-8322-3BF603C2B96D}" destId="{2323D8F2-A3F6-4F26-B9FA-37694297ACF2}" srcOrd="1" destOrd="0" presId="urn:microsoft.com/office/officeart/2005/8/layout/matrix1"/>
    <dgm:cxn modelId="{68DD9C69-0862-4150-AA17-0BC9C6494385}" type="presParOf" srcId="{CEDC7B9A-9AC1-47B8-8322-3BF603C2B96D}" destId="{4D6D26F8-AE2C-4FE2-82FE-E92D00BB7A17}" srcOrd="2" destOrd="0" presId="urn:microsoft.com/office/officeart/2005/8/layout/matrix1"/>
    <dgm:cxn modelId="{175BFFE9-8C45-4870-A966-2047BBEEB18D}" type="presParOf" srcId="{CEDC7B9A-9AC1-47B8-8322-3BF603C2B96D}" destId="{116D349D-CDA8-44E4-9FBE-0927D13DC2A9}" srcOrd="3" destOrd="0" presId="urn:microsoft.com/office/officeart/2005/8/layout/matrix1"/>
    <dgm:cxn modelId="{3EAB973A-A5C5-40E0-8424-6E89F9F610EE}" type="presParOf" srcId="{CEDC7B9A-9AC1-47B8-8322-3BF603C2B96D}" destId="{0C33C074-93C0-4C4D-9F2F-476264868EB6}" srcOrd="4" destOrd="0" presId="urn:microsoft.com/office/officeart/2005/8/layout/matrix1"/>
    <dgm:cxn modelId="{0BFBAE99-6DAE-48E4-9EAC-2E856078F50C}" type="presParOf" srcId="{CEDC7B9A-9AC1-47B8-8322-3BF603C2B96D}" destId="{A1D39000-EB22-4AE4-B449-0B4B2890BF93}" srcOrd="5" destOrd="0" presId="urn:microsoft.com/office/officeart/2005/8/layout/matrix1"/>
    <dgm:cxn modelId="{EEA5A8A0-1348-455B-8247-FB8209028F44}" type="presParOf" srcId="{CEDC7B9A-9AC1-47B8-8322-3BF603C2B96D}" destId="{44C470D3-BC77-4CE1-8B12-DEA4AB376510}" srcOrd="6" destOrd="0" presId="urn:microsoft.com/office/officeart/2005/8/layout/matrix1"/>
    <dgm:cxn modelId="{5DF808F6-82A8-40B0-8225-2EA3C8CDA7F7}" type="presParOf" srcId="{CEDC7B9A-9AC1-47B8-8322-3BF603C2B96D}" destId="{823D2B94-24CA-47AF-AE43-5B96A964E66D}" srcOrd="7" destOrd="0" presId="urn:microsoft.com/office/officeart/2005/8/layout/matrix1"/>
    <dgm:cxn modelId="{D680F21F-1FBB-4AAA-9A5C-08E80836094B}" type="presParOf" srcId="{C218CA62-A18A-4B51-A96D-142A6D52FCA8}" destId="{69E7E1F1-B3D4-492C-AB68-F95802F2802D}"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EB6D84-7CED-4BAE-A550-B89C7C78EE64}">
      <dsp:nvSpPr>
        <dsp:cNvPr id="0" name=""/>
        <dsp:cNvSpPr/>
      </dsp:nvSpPr>
      <dsp:spPr>
        <a:xfrm rot="5400000">
          <a:off x="-238868" y="239242"/>
          <a:ext cx="1592456" cy="1114719"/>
        </a:xfrm>
        <a:prstGeom prst="chevron">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noProof="0" dirty="0">
              <a:latin typeface="Times New Roman" pitchFamily="18" charset="0"/>
              <a:cs typeface="Times New Roman" pitchFamily="18" charset="0"/>
            </a:rPr>
            <a:t>Writing Skills</a:t>
          </a:r>
        </a:p>
      </dsp:txBody>
      <dsp:txXfrm rot="-5400000">
        <a:off x="1" y="557734"/>
        <a:ext cx="1114719" cy="477737"/>
      </dsp:txXfrm>
    </dsp:sp>
    <dsp:sp modelId="{469AA0C4-2E2F-469E-B49E-E5366F13B822}">
      <dsp:nvSpPr>
        <dsp:cNvPr id="0" name=""/>
        <dsp:cNvSpPr/>
      </dsp:nvSpPr>
      <dsp:spPr>
        <a:xfrm rot="5400000">
          <a:off x="4154611" y="-3039517"/>
          <a:ext cx="1035096" cy="7114880"/>
        </a:xfrm>
        <a:prstGeom prst="round2Same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kern="1200" noProof="0" dirty="0">
              <a:latin typeface="Times New Roman" pitchFamily="18" charset="0"/>
              <a:cs typeface="Times New Roman" pitchFamily="18" charset="0"/>
            </a:rPr>
            <a:t>Improves the understanding of academic writing.</a:t>
          </a:r>
        </a:p>
        <a:p>
          <a:pPr marL="114300" lvl="1" indent="-114300" algn="l" defTabSz="533400">
            <a:lnSpc>
              <a:spcPct val="90000"/>
            </a:lnSpc>
            <a:spcBef>
              <a:spcPct val="0"/>
            </a:spcBef>
            <a:spcAft>
              <a:spcPct val="15000"/>
            </a:spcAft>
            <a:buChar char="•"/>
          </a:pPr>
          <a:r>
            <a:rPr lang="en-GB" sz="1200" kern="1200" noProof="0" dirty="0">
              <a:latin typeface="Times New Roman" pitchFamily="18" charset="0"/>
              <a:cs typeface="Times New Roman" pitchFamily="18" charset="0"/>
            </a:rPr>
            <a:t>Formal CV, E-mail, APA referencing,  Punctuation and grammar</a:t>
          </a:r>
        </a:p>
      </dsp:txBody>
      <dsp:txXfrm rot="-5400000">
        <a:off x="1114720" y="50903"/>
        <a:ext cx="7064351" cy="934038"/>
      </dsp:txXfrm>
    </dsp:sp>
    <dsp:sp modelId="{B8C538C2-C495-4F52-BAA8-1B996A8F9C25}">
      <dsp:nvSpPr>
        <dsp:cNvPr id="0" name=""/>
        <dsp:cNvSpPr/>
      </dsp:nvSpPr>
      <dsp:spPr>
        <a:xfrm rot="5400000">
          <a:off x="-238868" y="1637358"/>
          <a:ext cx="1592456" cy="1114719"/>
        </a:xfrm>
        <a:prstGeom prst="chevron">
          <a:avLst/>
        </a:prstGeom>
        <a:solidFill>
          <a:schemeClr val="accent5">
            <a:hueOff val="-918568"/>
            <a:satOff val="135"/>
            <a:lumOff val="-3236"/>
            <a:alphaOff val="0"/>
          </a:schemeClr>
        </a:solidFill>
        <a:ln w="25400" cap="flat" cmpd="sng" algn="ctr">
          <a:solidFill>
            <a:schemeClr val="accent5">
              <a:hueOff val="-918568"/>
              <a:satOff val="135"/>
              <a:lumOff val="-323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noProof="0" dirty="0">
              <a:latin typeface="Times New Roman" pitchFamily="18" charset="0"/>
              <a:cs typeface="Times New Roman" pitchFamily="18" charset="0"/>
            </a:rPr>
            <a:t>Critical Thinking</a:t>
          </a:r>
        </a:p>
      </dsp:txBody>
      <dsp:txXfrm rot="-5400000">
        <a:off x="1" y="1955850"/>
        <a:ext cx="1114719" cy="477737"/>
      </dsp:txXfrm>
    </dsp:sp>
    <dsp:sp modelId="{DFA2CACA-5064-48C2-9703-9C17F80E321B}">
      <dsp:nvSpPr>
        <dsp:cNvPr id="0" name=""/>
        <dsp:cNvSpPr/>
      </dsp:nvSpPr>
      <dsp:spPr>
        <a:xfrm rot="5400000">
          <a:off x="4154611" y="-1641401"/>
          <a:ext cx="1035096" cy="7114880"/>
        </a:xfrm>
        <a:prstGeom prst="round2SameRect">
          <a:avLst/>
        </a:prstGeom>
        <a:solidFill>
          <a:schemeClr val="lt1">
            <a:alpha val="90000"/>
            <a:hueOff val="0"/>
            <a:satOff val="0"/>
            <a:lumOff val="0"/>
            <a:alphaOff val="0"/>
          </a:schemeClr>
        </a:solidFill>
        <a:ln w="25400" cap="flat" cmpd="sng" algn="ctr">
          <a:solidFill>
            <a:schemeClr val="accent5">
              <a:hueOff val="-918568"/>
              <a:satOff val="135"/>
              <a:lumOff val="-323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kern="1200" noProof="0" dirty="0">
              <a:latin typeface="Times New Roman" pitchFamily="18" charset="0"/>
              <a:cs typeface="Times New Roman" pitchFamily="18" charset="0"/>
            </a:rPr>
            <a:t>Re-evaluating a point of view in light of new information.</a:t>
          </a:r>
        </a:p>
        <a:p>
          <a:pPr marL="114300" lvl="1" indent="-114300" algn="l" defTabSz="533400">
            <a:lnSpc>
              <a:spcPct val="90000"/>
            </a:lnSpc>
            <a:spcBef>
              <a:spcPct val="0"/>
            </a:spcBef>
            <a:spcAft>
              <a:spcPct val="15000"/>
            </a:spcAft>
            <a:buChar char="•"/>
          </a:pPr>
          <a:r>
            <a:rPr lang="en-GB" sz="1200" kern="1200" noProof="0" dirty="0">
              <a:latin typeface="Times New Roman" pitchFamily="18" charset="0"/>
              <a:cs typeface="Times New Roman" pitchFamily="18" charset="0"/>
            </a:rPr>
            <a:t>Using reasons and evidence to resolve disagreements.</a:t>
          </a:r>
        </a:p>
        <a:p>
          <a:pPr marL="114300" lvl="1" indent="-114300" algn="l" defTabSz="533400">
            <a:lnSpc>
              <a:spcPct val="90000"/>
            </a:lnSpc>
            <a:spcBef>
              <a:spcPct val="0"/>
            </a:spcBef>
            <a:spcAft>
              <a:spcPct val="15000"/>
            </a:spcAft>
            <a:buChar char="•"/>
          </a:pPr>
          <a:r>
            <a:rPr lang="en-GB" sz="1200" kern="1200" noProof="0" dirty="0">
              <a:latin typeface="Times New Roman" pitchFamily="18" charset="0"/>
              <a:cs typeface="Times New Roman" pitchFamily="18" charset="0"/>
            </a:rPr>
            <a:t>Suspending judgements to check the validity of a action.</a:t>
          </a:r>
        </a:p>
        <a:p>
          <a:pPr marL="114300" lvl="1" indent="-114300" algn="l" defTabSz="533400">
            <a:lnSpc>
              <a:spcPct val="90000"/>
            </a:lnSpc>
            <a:spcBef>
              <a:spcPct val="0"/>
            </a:spcBef>
            <a:spcAft>
              <a:spcPct val="15000"/>
            </a:spcAft>
            <a:buChar char="•"/>
          </a:pPr>
          <a:r>
            <a:rPr lang="en-GB" sz="1200" kern="1200" noProof="0" dirty="0">
              <a:latin typeface="Times New Roman" pitchFamily="18" charset="0"/>
              <a:cs typeface="Times New Roman" pitchFamily="18" charset="0"/>
            </a:rPr>
            <a:t>Analysing-Applying Standard-Discriminating-Information seeking-Logical reasoning-Predicting-Transforming Knowledge</a:t>
          </a:r>
        </a:p>
      </dsp:txBody>
      <dsp:txXfrm rot="-5400000">
        <a:off x="1114720" y="1449019"/>
        <a:ext cx="7064351" cy="934038"/>
      </dsp:txXfrm>
    </dsp:sp>
    <dsp:sp modelId="{DEA4B75C-5B91-4673-962F-EBE191C1629C}">
      <dsp:nvSpPr>
        <dsp:cNvPr id="0" name=""/>
        <dsp:cNvSpPr/>
      </dsp:nvSpPr>
      <dsp:spPr>
        <a:xfrm rot="5400000">
          <a:off x="-238868" y="3035474"/>
          <a:ext cx="1592456" cy="1114719"/>
        </a:xfrm>
        <a:prstGeom prst="chevron">
          <a:avLst/>
        </a:prstGeom>
        <a:solidFill>
          <a:schemeClr val="accent5">
            <a:hueOff val="-1837137"/>
            <a:satOff val="270"/>
            <a:lumOff val="-6471"/>
            <a:alphaOff val="0"/>
          </a:schemeClr>
        </a:solidFill>
        <a:ln w="25400" cap="flat" cmpd="sng" algn="ctr">
          <a:solidFill>
            <a:schemeClr val="accent5">
              <a:hueOff val="-1837137"/>
              <a:satOff val="270"/>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noProof="0" dirty="0">
              <a:latin typeface="Times New Roman" pitchFamily="18" charset="0"/>
              <a:cs typeface="Times New Roman" pitchFamily="18" charset="0"/>
            </a:rPr>
            <a:t>Research Skill</a:t>
          </a:r>
        </a:p>
      </dsp:txBody>
      <dsp:txXfrm rot="-5400000">
        <a:off x="1" y="3353966"/>
        <a:ext cx="1114719" cy="477737"/>
      </dsp:txXfrm>
    </dsp:sp>
    <dsp:sp modelId="{9E714497-B83A-47E8-8EFD-4DD3C64C445E}">
      <dsp:nvSpPr>
        <dsp:cNvPr id="0" name=""/>
        <dsp:cNvSpPr/>
      </dsp:nvSpPr>
      <dsp:spPr>
        <a:xfrm rot="5400000">
          <a:off x="4154611" y="-243285"/>
          <a:ext cx="1035096" cy="7114880"/>
        </a:xfrm>
        <a:prstGeom prst="round2SameRect">
          <a:avLst/>
        </a:prstGeom>
        <a:solidFill>
          <a:schemeClr val="lt1">
            <a:alpha val="90000"/>
            <a:hueOff val="0"/>
            <a:satOff val="0"/>
            <a:lumOff val="0"/>
            <a:alphaOff val="0"/>
          </a:schemeClr>
        </a:solidFill>
        <a:ln w="25400" cap="flat" cmpd="sng" algn="ctr">
          <a:solidFill>
            <a:schemeClr val="accent5">
              <a:hueOff val="-1837137"/>
              <a:satOff val="270"/>
              <a:lumOff val="-647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kern="1200" noProof="0" dirty="0">
              <a:latin typeface="Times New Roman" pitchFamily="18" charset="0"/>
              <a:cs typeface="Times New Roman" pitchFamily="18" charset="0"/>
            </a:rPr>
            <a:t>The ability to search for, locate, extract, organise, evaluate and use information.</a:t>
          </a:r>
        </a:p>
        <a:p>
          <a:pPr marL="114300" lvl="1" indent="-114300" algn="l" defTabSz="533400">
            <a:lnSpc>
              <a:spcPct val="90000"/>
            </a:lnSpc>
            <a:spcBef>
              <a:spcPct val="0"/>
            </a:spcBef>
            <a:spcAft>
              <a:spcPct val="15000"/>
            </a:spcAft>
            <a:buChar char="•"/>
          </a:pPr>
          <a:r>
            <a:rPr lang="en-GB" sz="1200" kern="1200" noProof="0" dirty="0">
              <a:latin typeface="Times New Roman" pitchFamily="18" charset="0"/>
              <a:cs typeface="Times New Roman" pitchFamily="18" charset="0"/>
            </a:rPr>
            <a:t>Intensive search, investigation and critical analysis</a:t>
          </a:r>
        </a:p>
      </dsp:txBody>
      <dsp:txXfrm rot="-5400000">
        <a:off x="1114720" y="2847135"/>
        <a:ext cx="7064351" cy="9340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1058B-282D-4E06-8501-8AAC0866017A}">
      <dsp:nvSpPr>
        <dsp:cNvPr id="0" name=""/>
        <dsp:cNvSpPr/>
      </dsp:nvSpPr>
      <dsp:spPr>
        <a:xfrm rot="10800000">
          <a:off x="1855668" y="975"/>
          <a:ext cx="5472684" cy="1908841"/>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1746" tIns="83820" rIns="156464" bIns="83820" numCol="1" spcCol="1270" anchor="t" anchorCtr="0">
          <a:noAutofit/>
        </a:bodyPr>
        <a:lstStyle/>
        <a:p>
          <a:pPr marL="0" lvl="0" indent="0" algn="l" defTabSz="977900">
            <a:lnSpc>
              <a:spcPct val="90000"/>
            </a:lnSpc>
            <a:spcBef>
              <a:spcPct val="0"/>
            </a:spcBef>
            <a:spcAft>
              <a:spcPct val="35000"/>
            </a:spcAft>
            <a:buNone/>
          </a:pPr>
          <a:r>
            <a:rPr lang="en-GB" sz="2200" kern="1200" noProof="0" dirty="0">
              <a:latin typeface="Times New Roman" pitchFamily="18" charset="0"/>
              <a:cs typeface="Times New Roman" pitchFamily="18" charset="0"/>
            </a:rPr>
            <a:t>Soft skills</a:t>
          </a:r>
        </a:p>
        <a:p>
          <a:pPr marL="171450" lvl="1" indent="-171450" algn="l" defTabSz="755650">
            <a:lnSpc>
              <a:spcPct val="90000"/>
            </a:lnSpc>
            <a:spcBef>
              <a:spcPct val="0"/>
            </a:spcBef>
            <a:spcAft>
              <a:spcPct val="15000"/>
            </a:spcAft>
            <a:buChar char="•"/>
          </a:pPr>
          <a:r>
            <a:rPr lang="en-GB" sz="1700" kern="1200" noProof="0" dirty="0">
              <a:latin typeface="Times New Roman" pitchFamily="18" charset="0"/>
              <a:cs typeface="Times New Roman" pitchFamily="18" charset="0"/>
            </a:rPr>
            <a:t>Enables the employees to navigate their environment to work well with others.</a:t>
          </a:r>
        </a:p>
        <a:p>
          <a:pPr marL="171450" lvl="1" indent="-171450" algn="l" defTabSz="755650">
            <a:lnSpc>
              <a:spcPct val="90000"/>
            </a:lnSpc>
            <a:spcBef>
              <a:spcPct val="0"/>
            </a:spcBef>
            <a:spcAft>
              <a:spcPct val="15000"/>
            </a:spcAft>
            <a:buChar char="•"/>
          </a:pPr>
          <a:r>
            <a:rPr lang="en-GB" sz="1700" kern="1200" noProof="0" dirty="0">
              <a:latin typeface="Times New Roman" pitchFamily="18" charset="0"/>
              <a:cs typeface="Times New Roman" pitchFamily="18" charset="0"/>
            </a:rPr>
            <a:t>Leadership, team work,  adaptability, Communication</a:t>
          </a:r>
        </a:p>
      </dsp:txBody>
      <dsp:txXfrm rot="10800000">
        <a:off x="2332878" y="975"/>
        <a:ext cx="4995474" cy="1908841"/>
      </dsp:txXfrm>
    </dsp:sp>
    <dsp:sp modelId="{D7BB9548-79C4-4496-98D2-A1E0EDF189DC}">
      <dsp:nvSpPr>
        <dsp:cNvPr id="0" name=""/>
        <dsp:cNvSpPr/>
      </dsp:nvSpPr>
      <dsp:spPr>
        <a:xfrm>
          <a:off x="901247" y="975"/>
          <a:ext cx="1908841" cy="1908841"/>
        </a:xfrm>
        <a:prstGeom prst="ellipse">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B262DC-2FD1-4E5E-A97B-2D44E42A8E6D}">
      <dsp:nvSpPr>
        <dsp:cNvPr id="0" name=""/>
        <dsp:cNvSpPr/>
      </dsp:nvSpPr>
      <dsp:spPr>
        <a:xfrm rot="10800000">
          <a:off x="1855668" y="2479620"/>
          <a:ext cx="5472684" cy="1908841"/>
        </a:xfrm>
        <a:prstGeom prst="homePlate">
          <a:avLst/>
        </a:prstGeom>
        <a:solidFill>
          <a:schemeClr val="accent4">
            <a:hueOff val="-3519944"/>
            <a:satOff val="-36129"/>
            <a:lumOff val="150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1746" tIns="83820" rIns="156464" bIns="83820" numCol="1" spcCol="1270" anchor="t" anchorCtr="0">
          <a:noAutofit/>
        </a:bodyPr>
        <a:lstStyle/>
        <a:p>
          <a:pPr marL="0" lvl="0" indent="0" algn="l" defTabSz="977900">
            <a:lnSpc>
              <a:spcPct val="90000"/>
            </a:lnSpc>
            <a:spcBef>
              <a:spcPct val="0"/>
            </a:spcBef>
            <a:spcAft>
              <a:spcPct val="35000"/>
            </a:spcAft>
            <a:buNone/>
          </a:pPr>
          <a:r>
            <a:rPr lang="en-GB" sz="2200" kern="1200" noProof="0" dirty="0">
              <a:latin typeface="Times New Roman" pitchFamily="18" charset="0"/>
              <a:cs typeface="Times New Roman" pitchFamily="18" charset="0"/>
            </a:rPr>
            <a:t>Hard Skills</a:t>
          </a:r>
        </a:p>
        <a:p>
          <a:pPr marL="171450" lvl="1" indent="-171450" algn="l" defTabSz="755650">
            <a:lnSpc>
              <a:spcPct val="90000"/>
            </a:lnSpc>
            <a:spcBef>
              <a:spcPct val="0"/>
            </a:spcBef>
            <a:spcAft>
              <a:spcPct val="15000"/>
            </a:spcAft>
            <a:buChar char="•"/>
          </a:pPr>
          <a:r>
            <a:rPr lang="en-GB" sz="1700" kern="1200" noProof="0" dirty="0">
              <a:latin typeface="Times New Roman" pitchFamily="18" charset="0"/>
              <a:cs typeface="Times New Roman" pitchFamily="18" charset="0"/>
            </a:rPr>
            <a:t>Abilities that let the employee tackle job specific duties and responsibilities</a:t>
          </a:r>
        </a:p>
        <a:p>
          <a:pPr marL="171450" lvl="1" indent="-171450" algn="l" defTabSz="755650">
            <a:lnSpc>
              <a:spcPct val="90000"/>
            </a:lnSpc>
            <a:spcBef>
              <a:spcPct val="0"/>
            </a:spcBef>
            <a:spcAft>
              <a:spcPct val="15000"/>
            </a:spcAft>
            <a:buChar char="•"/>
          </a:pPr>
          <a:r>
            <a:rPr lang="en-GB" sz="1700" kern="1200" noProof="0" dirty="0">
              <a:latin typeface="Times New Roman" pitchFamily="18" charset="0"/>
              <a:cs typeface="Times New Roman" pitchFamily="18" charset="0"/>
            </a:rPr>
            <a:t>Expertise in Microsoft office applications, Analytical skills, management skills, Certifications,  overall technical skills</a:t>
          </a:r>
        </a:p>
      </dsp:txBody>
      <dsp:txXfrm rot="10800000">
        <a:off x="2332878" y="2479620"/>
        <a:ext cx="4995474" cy="1908841"/>
      </dsp:txXfrm>
    </dsp:sp>
    <dsp:sp modelId="{6E801248-E6B5-4B03-88E2-76E37D825C69}">
      <dsp:nvSpPr>
        <dsp:cNvPr id="0" name=""/>
        <dsp:cNvSpPr/>
      </dsp:nvSpPr>
      <dsp:spPr>
        <a:xfrm>
          <a:off x="901247" y="2479620"/>
          <a:ext cx="1908841" cy="1908841"/>
        </a:xfrm>
        <a:prstGeom prst="ellipse">
          <a:avLst/>
        </a:prstGeom>
        <a:blipFill rotWithShape="0">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EDF602-5906-46B1-A599-B32DAB8DA05F}">
      <dsp:nvSpPr>
        <dsp:cNvPr id="0" name=""/>
        <dsp:cNvSpPr/>
      </dsp:nvSpPr>
      <dsp:spPr>
        <a:xfrm rot="16200000">
          <a:off x="960040" y="-960040"/>
          <a:ext cx="2194718" cy="4114800"/>
        </a:xfrm>
        <a:prstGeom prst="round1Rect">
          <a:avLst/>
        </a:prstGeom>
        <a:gradFill rotWithShape="0">
          <a:gsLst>
            <a:gs pos="0">
              <a:schemeClr val="accent1">
                <a:hueOff val="0"/>
                <a:satOff val="0"/>
                <a:lumOff val="0"/>
                <a:alphaOff val="0"/>
                <a:tint val="70000"/>
                <a:satMod val="130000"/>
              </a:schemeClr>
            </a:gs>
            <a:gs pos="43000">
              <a:schemeClr val="accent1">
                <a:hueOff val="0"/>
                <a:satOff val="0"/>
                <a:lumOff val="0"/>
                <a:alphaOff val="0"/>
                <a:tint val="44000"/>
                <a:satMod val="165000"/>
              </a:schemeClr>
            </a:gs>
            <a:gs pos="93000">
              <a:schemeClr val="accent1">
                <a:hueOff val="0"/>
                <a:satOff val="0"/>
                <a:lumOff val="0"/>
                <a:alphaOff val="0"/>
                <a:tint val="15000"/>
                <a:satMod val="165000"/>
              </a:schemeClr>
            </a:gs>
            <a:gs pos="100000">
              <a:schemeClr val="accent1">
                <a:hueOff val="0"/>
                <a:satOff val="0"/>
                <a:lumOff val="0"/>
                <a:alphaOff val="0"/>
                <a:tint val="5000"/>
                <a:satMod val="2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satMod val="105000"/>
              <a:alpha val="48000"/>
            </a:scheme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noProof="0" dirty="0">
              <a:latin typeface="Times New Roman" pitchFamily="18" charset="0"/>
              <a:cs typeface="Times New Roman" pitchFamily="18" charset="0"/>
            </a:rPr>
            <a:t>Strength</a:t>
          </a:r>
        </a:p>
        <a:p>
          <a:pPr marL="0" lvl="0" indent="0" algn="ctr" defTabSz="711200">
            <a:lnSpc>
              <a:spcPct val="90000"/>
            </a:lnSpc>
            <a:spcBef>
              <a:spcPct val="0"/>
            </a:spcBef>
            <a:spcAft>
              <a:spcPct val="35000"/>
            </a:spcAft>
            <a:buNone/>
          </a:pPr>
          <a:r>
            <a:rPr lang="en-GB" sz="1600" kern="1200" noProof="0" dirty="0">
              <a:latin typeface="Times New Roman" pitchFamily="18" charset="0"/>
              <a:cs typeface="Times New Roman" pitchFamily="18" charset="0"/>
            </a:rPr>
            <a:t>Many admirable qualities- organized thinker, situation oriented, take charge personality, comprehensive listener, Excellent verbal and written communication skills</a:t>
          </a:r>
        </a:p>
      </dsp:txBody>
      <dsp:txXfrm rot="5400000">
        <a:off x="-1" y="1"/>
        <a:ext cx="4114800" cy="1646038"/>
      </dsp:txXfrm>
    </dsp:sp>
    <dsp:sp modelId="{4D6D26F8-AE2C-4FE2-82FE-E92D00BB7A17}">
      <dsp:nvSpPr>
        <dsp:cNvPr id="0" name=""/>
        <dsp:cNvSpPr/>
      </dsp:nvSpPr>
      <dsp:spPr>
        <a:xfrm>
          <a:off x="4114800" y="0"/>
          <a:ext cx="4114800" cy="2194718"/>
        </a:xfrm>
        <a:prstGeom prst="round1Rect">
          <a:avLst/>
        </a:prstGeom>
        <a:gradFill rotWithShape="0">
          <a:gsLst>
            <a:gs pos="0">
              <a:schemeClr val="accent1">
                <a:hueOff val="0"/>
                <a:satOff val="0"/>
                <a:lumOff val="0"/>
                <a:alphaOff val="0"/>
                <a:tint val="70000"/>
                <a:satMod val="130000"/>
              </a:schemeClr>
            </a:gs>
            <a:gs pos="43000">
              <a:schemeClr val="accent1">
                <a:hueOff val="0"/>
                <a:satOff val="0"/>
                <a:lumOff val="0"/>
                <a:alphaOff val="0"/>
                <a:tint val="44000"/>
                <a:satMod val="165000"/>
              </a:schemeClr>
            </a:gs>
            <a:gs pos="93000">
              <a:schemeClr val="accent1">
                <a:hueOff val="0"/>
                <a:satOff val="0"/>
                <a:lumOff val="0"/>
                <a:alphaOff val="0"/>
                <a:tint val="15000"/>
                <a:satMod val="165000"/>
              </a:schemeClr>
            </a:gs>
            <a:gs pos="100000">
              <a:schemeClr val="accent1">
                <a:hueOff val="0"/>
                <a:satOff val="0"/>
                <a:lumOff val="0"/>
                <a:alphaOff val="0"/>
                <a:tint val="5000"/>
                <a:satMod val="2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satMod val="105000"/>
              <a:alpha val="48000"/>
            </a:scheme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noProof="0" dirty="0">
              <a:latin typeface="Times New Roman" pitchFamily="18" charset="0"/>
              <a:cs typeface="Times New Roman" pitchFamily="18" charset="0"/>
            </a:rPr>
            <a:t>Weakness</a:t>
          </a:r>
        </a:p>
        <a:p>
          <a:pPr marL="0" lvl="0" indent="0" algn="ctr" defTabSz="711200">
            <a:lnSpc>
              <a:spcPct val="90000"/>
            </a:lnSpc>
            <a:spcBef>
              <a:spcPct val="0"/>
            </a:spcBef>
            <a:spcAft>
              <a:spcPct val="35000"/>
            </a:spcAft>
            <a:buNone/>
          </a:pPr>
          <a:r>
            <a:rPr lang="en-GB" sz="1600" kern="1200" noProof="0" dirty="0">
              <a:latin typeface="Times New Roman" pitchFamily="18" charset="0"/>
              <a:cs typeface="Times New Roman" pitchFamily="18" charset="0"/>
            </a:rPr>
            <a:t>Perfectionist, critical thinker, limited financial resources</a:t>
          </a:r>
        </a:p>
      </dsp:txBody>
      <dsp:txXfrm>
        <a:off x="4114800" y="0"/>
        <a:ext cx="4114800" cy="1646038"/>
      </dsp:txXfrm>
    </dsp:sp>
    <dsp:sp modelId="{0C33C074-93C0-4C4D-9F2F-476264868EB6}">
      <dsp:nvSpPr>
        <dsp:cNvPr id="0" name=""/>
        <dsp:cNvSpPr/>
      </dsp:nvSpPr>
      <dsp:spPr>
        <a:xfrm rot="10800000">
          <a:off x="0" y="2194718"/>
          <a:ext cx="4114800" cy="2194718"/>
        </a:xfrm>
        <a:prstGeom prst="round1Rect">
          <a:avLst/>
        </a:prstGeom>
        <a:gradFill rotWithShape="0">
          <a:gsLst>
            <a:gs pos="0">
              <a:schemeClr val="accent1">
                <a:hueOff val="0"/>
                <a:satOff val="0"/>
                <a:lumOff val="0"/>
                <a:alphaOff val="0"/>
                <a:tint val="70000"/>
                <a:satMod val="130000"/>
              </a:schemeClr>
            </a:gs>
            <a:gs pos="43000">
              <a:schemeClr val="accent1">
                <a:hueOff val="0"/>
                <a:satOff val="0"/>
                <a:lumOff val="0"/>
                <a:alphaOff val="0"/>
                <a:tint val="44000"/>
                <a:satMod val="165000"/>
              </a:schemeClr>
            </a:gs>
            <a:gs pos="93000">
              <a:schemeClr val="accent1">
                <a:hueOff val="0"/>
                <a:satOff val="0"/>
                <a:lumOff val="0"/>
                <a:alphaOff val="0"/>
                <a:tint val="15000"/>
                <a:satMod val="165000"/>
              </a:schemeClr>
            </a:gs>
            <a:gs pos="100000">
              <a:schemeClr val="accent1">
                <a:hueOff val="0"/>
                <a:satOff val="0"/>
                <a:lumOff val="0"/>
                <a:alphaOff val="0"/>
                <a:tint val="5000"/>
                <a:satMod val="2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satMod val="105000"/>
              <a:alpha val="48000"/>
            </a:scheme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noProof="0" dirty="0">
              <a:latin typeface="Times New Roman" pitchFamily="18" charset="0"/>
              <a:cs typeface="Times New Roman" pitchFamily="18" charset="0"/>
            </a:rPr>
            <a:t>Opportunities</a:t>
          </a:r>
        </a:p>
        <a:p>
          <a:pPr marL="0" lvl="0" indent="0" algn="ctr" defTabSz="711200">
            <a:lnSpc>
              <a:spcPct val="90000"/>
            </a:lnSpc>
            <a:spcBef>
              <a:spcPct val="0"/>
            </a:spcBef>
            <a:spcAft>
              <a:spcPct val="35000"/>
            </a:spcAft>
            <a:buNone/>
          </a:pPr>
          <a:r>
            <a:rPr lang="en-GB" sz="1600" kern="1200" noProof="0" dirty="0">
              <a:latin typeface="Times New Roman" pitchFamily="18" charset="0"/>
              <a:cs typeface="Times New Roman" pitchFamily="18" charset="0"/>
            </a:rPr>
            <a:t>Time for certification, wider audience, More time for additional speaking engagements</a:t>
          </a:r>
        </a:p>
      </dsp:txBody>
      <dsp:txXfrm rot="10800000">
        <a:off x="0" y="2743398"/>
        <a:ext cx="4114800" cy="1646038"/>
      </dsp:txXfrm>
    </dsp:sp>
    <dsp:sp modelId="{44C470D3-BC77-4CE1-8B12-DEA4AB376510}">
      <dsp:nvSpPr>
        <dsp:cNvPr id="0" name=""/>
        <dsp:cNvSpPr/>
      </dsp:nvSpPr>
      <dsp:spPr>
        <a:xfrm rot="5400000">
          <a:off x="5074840" y="1234677"/>
          <a:ext cx="2194718" cy="4114800"/>
        </a:xfrm>
        <a:prstGeom prst="round1Rect">
          <a:avLst/>
        </a:prstGeom>
        <a:gradFill rotWithShape="0">
          <a:gsLst>
            <a:gs pos="0">
              <a:schemeClr val="accent1">
                <a:hueOff val="0"/>
                <a:satOff val="0"/>
                <a:lumOff val="0"/>
                <a:alphaOff val="0"/>
                <a:tint val="70000"/>
                <a:satMod val="130000"/>
              </a:schemeClr>
            </a:gs>
            <a:gs pos="43000">
              <a:schemeClr val="accent1">
                <a:hueOff val="0"/>
                <a:satOff val="0"/>
                <a:lumOff val="0"/>
                <a:alphaOff val="0"/>
                <a:tint val="44000"/>
                <a:satMod val="165000"/>
              </a:schemeClr>
            </a:gs>
            <a:gs pos="93000">
              <a:schemeClr val="accent1">
                <a:hueOff val="0"/>
                <a:satOff val="0"/>
                <a:lumOff val="0"/>
                <a:alphaOff val="0"/>
                <a:tint val="15000"/>
                <a:satMod val="165000"/>
              </a:schemeClr>
            </a:gs>
            <a:gs pos="100000">
              <a:schemeClr val="accent1">
                <a:hueOff val="0"/>
                <a:satOff val="0"/>
                <a:lumOff val="0"/>
                <a:alphaOff val="0"/>
                <a:tint val="5000"/>
                <a:satMod val="2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satMod val="105000"/>
              <a:alpha val="48000"/>
            </a:scheme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noProof="0" dirty="0">
              <a:latin typeface="Times New Roman" pitchFamily="18" charset="0"/>
              <a:cs typeface="Times New Roman" pitchFamily="18" charset="0"/>
            </a:rPr>
            <a:t>Threats</a:t>
          </a:r>
        </a:p>
        <a:p>
          <a:pPr marL="0" lvl="0" indent="0" algn="ctr" defTabSz="711200">
            <a:lnSpc>
              <a:spcPct val="90000"/>
            </a:lnSpc>
            <a:spcBef>
              <a:spcPct val="0"/>
            </a:spcBef>
            <a:spcAft>
              <a:spcPct val="35000"/>
            </a:spcAft>
            <a:buNone/>
          </a:pPr>
          <a:r>
            <a:rPr lang="en-GB" sz="1600" kern="1200" noProof="0" dirty="0">
              <a:latin typeface="Times New Roman" pitchFamily="18" charset="0"/>
              <a:cs typeface="Times New Roman" pitchFamily="18" charset="0"/>
            </a:rPr>
            <a:t>Procrastination, Saturated writing market, Fear of failure</a:t>
          </a:r>
        </a:p>
      </dsp:txBody>
      <dsp:txXfrm rot="-5400000">
        <a:off x="4114799" y="2743398"/>
        <a:ext cx="4114800" cy="1646038"/>
      </dsp:txXfrm>
    </dsp:sp>
    <dsp:sp modelId="{69E7E1F1-B3D4-492C-AB68-F95802F2802D}">
      <dsp:nvSpPr>
        <dsp:cNvPr id="0" name=""/>
        <dsp:cNvSpPr/>
      </dsp:nvSpPr>
      <dsp:spPr>
        <a:xfrm>
          <a:off x="2880359" y="1646038"/>
          <a:ext cx="2468880" cy="1097359"/>
        </a:xfrm>
        <a:prstGeom prst="roundRect">
          <a:avLst/>
        </a:prstGeom>
        <a:gradFill rotWithShape="0">
          <a:gsLst>
            <a:gs pos="0">
              <a:schemeClr val="accent1">
                <a:tint val="60000"/>
                <a:hueOff val="0"/>
                <a:satOff val="0"/>
                <a:lumOff val="0"/>
                <a:alphaOff val="0"/>
                <a:tint val="70000"/>
                <a:satMod val="130000"/>
              </a:schemeClr>
            </a:gs>
            <a:gs pos="43000">
              <a:schemeClr val="accent1">
                <a:tint val="60000"/>
                <a:hueOff val="0"/>
                <a:satOff val="0"/>
                <a:lumOff val="0"/>
                <a:alphaOff val="0"/>
                <a:tint val="44000"/>
                <a:satMod val="165000"/>
              </a:schemeClr>
            </a:gs>
            <a:gs pos="93000">
              <a:schemeClr val="accent1">
                <a:tint val="60000"/>
                <a:hueOff val="0"/>
                <a:satOff val="0"/>
                <a:lumOff val="0"/>
                <a:alphaOff val="0"/>
                <a:tint val="15000"/>
                <a:satMod val="165000"/>
              </a:schemeClr>
            </a:gs>
            <a:gs pos="100000">
              <a:schemeClr val="accent1">
                <a:tint val="60000"/>
                <a:hueOff val="0"/>
                <a:satOff val="0"/>
                <a:lumOff val="0"/>
                <a:alphaOff val="0"/>
                <a:tint val="5000"/>
                <a:satMod val="250000"/>
              </a:schemeClr>
            </a:gs>
          </a:gsLst>
          <a:path path="circle">
            <a:fillToRect l="50000" t="130000" r="50000" b="-30000"/>
          </a:path>
        </a:gradFill>
        <a:ln w="9525" cap="flat" cmpd="sng" algn="ctr">
          <a:solidFill>
            <a:schemeClr val="lt1">
              <a:hueOff val="0"/>
              <a:satOff val="0"/>
              <a:lumOff val="0"/>
              <a:alphaOff val="0"/>
            </a:schemeClr>
          </a:solidFill>
          <a:prstDash val="solid"/>
        </a:ln>
        <a:effectLst>
          <a:outerShdw blurRad="57150" dist="38100" dir="5400000" algn="ctr" rotWithShape="0">
            <a:schemeClr val="accent1">
              <a:tint val="60000"/>
              <a:hueOff val="0"/>
              <a:satOff val="0"/>
              <a:lumOff val="0"/>
              <a:alphaOff val="0"/>
              <a:shade val="9000"/>
              <a:satMod val="105000"/>
              <a:alpha val="48000"/>
            </a:schemeClr>
          </a:outerShdw>
        </a:effectLst>
        <a:scene3d>
          <a:camera prst="orthographicFront"/>
          <a:lightRig rig="flat" dir="t"/>
        </a:scene3d>
        <a:sp3d prstMaterial="dkEdge">
          <a:bevelT w="8200" h="38100"/>
        </a:sp3d>
      </dsp:spPr>
      <dsp:style>
        <a:lnRef idx="1">
          <a:scrgbClr r="0" g="0" b="0"/>
        </a:lnRef>
        <a:fillRef idx="2">
          <a:scrgbClr r="0" g="0" b="0"/>
        </a:fillRef>
        <a:effectRef idx="1">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noProof="0" dirty="0">
              <a:latin typeface="Times New Roman" pitchFamily="18" charset="0"/>
              <a:cs typeface="Times New Roman" pitchFamily="18" charset="0"/>
            </a:rPr>
            <a:t>SWOT analysis</a:t>
          </a:r>
        </a:p>
      </dsp:txBody>
      <dsp:txXfrm>
        <a:off x="2933928" y="1699607"/>
        <a:ext cx="2361742" cy="990221"/>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5493F0F-7146-4FED-A05E-AEE4B2031E64}" type="datetimeFigureOut">
              <a:rPr lang="en-US" smtClean="0"/>
              <a:t>8/13/21</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9B404D5-8339-49E4-80F8-99FBA0281CD9}" type="slidenum">
              <a:rPr lang="en-US" smtClean="0"/>
              <a:t>‹#›</a:t>
            </a:fld>
            <a:endParaRPr lang="en-US" dirty="0"/>
          </a:p>
        </p:txBody>
      </p:sp>
    </p:spTree>
    <p:extLst>
      <p:ext uri="{BB962C8B-B14F-4D97-AF65-F5344CB8AC3E}">
        <p14:creationId xmlns:p14="http://schemas.microsoft.com/office/powerpoint/2010/main" val="1479417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noProof="0" dirty="0">
                <a:latin typeface="Times New Roman" pitchFamily="18" charset="0"/>
                <a:cs typeface="Times New Roman" pitchFamily="18" charset="0"/>
              </a:rPr>
              <a:t>Welcome everyone to my presentation .</a:t>
            </a:r>
            <a:r>
              <a:rPr lang="en-GB" baseline="0" noProof="0" dirty="0">
                <a:latin typeface="Times New Roman" pitchFamily="18" charset="0"/>
                <a:cs typeface="Times New Roman" pitchFamily="18" charset="0"/>
              </a:rPr>
              <a:t> Hope you are well. Today I am going to discuss about the analysis of my academic and employability skills. </a:t>
            </a:r>
            <a:endParaRPr lang="en-GB" noProof="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B404D5-8339-49E4-80F8-99FBA0281CD9}" type="slidenum">
              <a:rPr lang="en-US" smtClean="0"/>
              <a:t>1</a:t>
            </a:fld>
            <a:endParaRPr lang="en-US" dirty="0"/>
          </a:p>
        </p:txBody>
      </p:sp>
    </p:spTree>
    <p:extLst>
      <p:ext uri="{BB962C8B-B14F-4D97-AF65-F5344CB8AC3E}">
        <p14:creationId xmlns:p14="http://schemas.microsoft.com/office/powerpoint/2010/main" val="1008526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150000"/>
              </a:lnSpc>
            </a:pPr>
            <a:r>
              <a:rPr lang="en-GB" noProof="0" dirty="0">
                <a:latin typeface="Times New Roman" pitchFamily="18" charset="0"/>
                <a:cs typeface="Times New Roman" pitchFamily="18" charset="0"/>
              </a:rPr>
              <a:t>At the beginning</a:t>
            </a:r>
            <a:r>
              <a:rPr lang="en-GB" baseline="0" noProof="0" dirty="0">
                <a:latin typeface="Times New Roman" pitchFamily="18" charset="0"/>
                <a:cs typeface="Times New Roman" pitchFamily="18" charset="0"/>
              </a:rPr>
              <a:t> of my presentation let us take a view over the objectives of my presentation. Through the whole presentation we will be learning about academic skills, Employability skills. Further discussion has been made on the difference  between academic skills and employability skill. Some academic and employability skills are shown based on a self analysis to acknowledge about my skills. At the end of this I will be discussing on a SWOT analysis over my personal skills.</a:t>
            </a:r>
            <a:endParaRPr lang="en-GB" noProof="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B404D5-8339-49E4-80F8-99FBA0281CD9}" type="slidenum">
              <a:rPr lang="en-US" smtClean="0"/>
              <a:t>2</a:t>
            </a:fld>
            <a:endParaRPr lang="en-US" dirty="0"/>
          </a:p>
        </p:txBody>
      </p:sp>
    </p:spTree>
    <p:extLst>
      <p:ext uri="{BB962C8B-B14F-4D97-AF65-F5344CB8AC3E}">
        <p14:creationId xmlns:p14="http://schemas.microsoft.com/office/powerpoint/2010/main" val="216661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Now lets take a look</a:t>
            </a:r>
            <a:r>
              <a:rPr lang="en-US" baseline="0" dirty="0"/>
              <a:t> on the academic skills. At first we have to know “what is academic skills?” </a:t>
            </a:r>
          </a:p>
          <a:p>
            <a:r>
              <a:rPr lang="en-US" baseline="0" dirty="0"/>
              <a:t>I define academic skills as study skills that are some of the approaches applied in the process of learning. This is also defined as the learning strategies. </a:t>
            </a:r>
          </a:p>
          <a:p>
            <a:r>
              <a:rPr lang="en-US" baseline="0" dirty="0"/>
              <a:t>Basically the academic skills are learned by the students in the academic institutions  as an aspect of behavior. Some collections of learning habits made up the academic skills.</a:t>
            </a:r>
            <a:endParaRPr lang="en-US" dirty="0"/>
          </a:p>
        </p:txBody>
      </p:sp>
      <p:sp>
        <p:nvSpPr>
          <p:cNvPr id="4" name="Slide Number Placeholder 3"/>
          <p:cNvSpPr>
            <a:spLocks noGrp="1"/>
          </p:cNvSpPr>
          <p:nvPr>
            <p:ph type="sldNum" sz="quarter" idx="10"/>
          </p:nvPr>
        </p:nvSpPr>
        <p:spPr/>
        <p:txBody>
          <a:bodyPr/>
          <a:lstStyle/>
          <a:p>
            <a:fld id="{A9B404D5-8339-49E4-80F8-99FBA0281CD9}" type="slidenum">
              <a:rPr lang="en-US" smtClean="0"/>
              <a:t>3</a:t>
            </a:fld>
            <a:endParaRPr lang="en-US" dirty="0"/>
          </a:p>
        </p:txBody>
      </p:sp>
    </p:spTree>
    <p:extLst>
      <p:ext uri="{BB962C8B-B14F-4D97-AF65-F5344CB8AC3E}">
        <p14:creationId xmlns:p14="http://schemas.microsoft.com/office/powerpoint/2010/main" val="1443586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noProof="0" dirty="0">
                <a:latin typeface="Times New Roman" pitchFamily="18" charset="0"/>
                <a:cs typeface="Times New Roman" pitchFamily="18" charset="0"/>
              </a:rPr>
              <a:t>In the same way ,there</a:t>
            </a:r>
            <a:r>
              <a:rPr lang="en-GB" baseline="0" noProof="0" dirty="0">
                <a:latin typeface="Times New Roman" pitchFamily="18" charset="0"/>
                <a:cs typeface="Times New Roman" pitchFamily="18" charset="0"/>
              </a:rPr>
              <a:t> is employability skills which generally deals with about the employment skills . These are practised throughout the employment part of a learner. </a:t>
            </a:r>
          </a:p>
          <a:p>
            <a:r>
              <a:rPr lang="en-GB" baseline="0" noProof="0" dirty="0">
                <a:latin typeface="Times New Roman" pitchFamily="18" charset="0"/>
                <a:cs typeface="Times New Roman" pitchFamily="18" charset="0"/>
              </a:rPr>
              <a:t>It is also called the transferable skills due to its applications . The skills learned from the very beginning of the academic arena are transferred to the job sectors to have a successful job satisfaction.</a:t>
            </a:r>
            <a:endParaRPr lang="en-GB" noProof="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B404D5-8339-49E4-80F8-99FBA0281CD9}" type="slidenum">
              <a:rPr lang="en-US" smtClean="0"/>
              <a:t>4</a:t>
            </a:fld>
            <a:endParaRPr lang="en-US" dirty="0"/>
          </a:p>
        </p:txBody>
      </p:sp>
    </p:spTree>
    <p:extLst>
      <p:ext uri="{BB962C8B-B14F-4D97-AF65-F5344CB8AC3E}">
        <p14:creationId xmlns:p14="http://schemas.microsoft.com/office/powerpoint/2010/main" val="901793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noProof="0" dirty="0">
                <a:latin typeface="Times New Roman" pitchFamily="18" charset="0"/>
                <a:cs typeface="Times New Roman" pitchFamily="18" charset="0"/>
              </a:rPr>
              <a:t>In</a:t>
            </a:r>
            <a:r>
              <a:rPr lang="en-GB" baseline="0" noProof="0" dirty="0">
                <a:latin typeface="Times New Roman" pitchFamily="18" charset="0"/>
                <a:cs typeface="Times New Roman" pitchFamily="18" charset="0"/>
              </a:rPr>
              <a:t> the next, here is the differences between academic and employability skills. The differecse between these two  is somewhat basic and advanced. Academic skills are practised without remediation. Basically this is used in the academic sector with a view to getting success in the Academic life of a student. </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noProof="0" dirty="0">
                <a:latin typeface="Times New Roman" pitchFamily="18" charset="0"/>
                <a:cs typeface="Times New Roman" pitchFamily="18" charset="0"/>
              </a:rPr>
              <a:t>On the other hand employability describes the ability to be employed in an organisation and work it the organisation context. Employability </a:t>
            </a:r>
            <a:r>
              <a:rPr lang="en-GB" noProof="0" dirty="0">
                <a:latin typeface="Times New Roman" pitchFamily="18" charset="0"/>
                <a:cs typeface="Times New Roman" pitchFamily="18" charset="0"/>
              </a:rPr>
              <a:t>Allows students to utilize the learning within work context.</a:t>
            </a:r>
          </a:p>
          <a:p>
            <a:endParaRPr lang="en-GB" noProof="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B404D5-8339-49E4-80F8-99FBA0281CD9}" type="slidenum">
              <a:rPr lang="en-US" smtClean="0"/>
              <a:t>5</a:t>
            </a:fld>
            <a:endParaRPr lang="en-US" dirty="0"/>
          </a:p>
        </p:txBody>
      </p:sp>
    </p:spTree>
    <p:extLst>
      <p:ext uri="{BB962C8B-B14F-4D97-AF65-F5344CB8AC3E}">
        <p14:creationId xmlns:p14="http://schemas.microsoft.com/office/powerpoint/2010/main" val="1668801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noProof="0" dirty="0">
                <a:latin typeface="Times New Roman" pitchFamily="18" charset="0"/>
                <a:cs typeface="Times New Roman" pitchFamily="18" charset="0"/>
              </a:rPr>
              <a:t>Now..!</a:t>
            </a:r>
          </a:p>
          <a:p>
            <a:r>
              <a:rPr lang="en-GB" noProof="0" dirty="0">
                <a:latin typeface="Times New Roman" pitchFamily="18" charset="0"/>
                <a:cs typeface="Times New Roman" pitchFamily="18" charset="0"/>
              </a:rPr>
              <a:t>Yes, we have already known about the academic and employability skills. Up</a:t>
            </a:r>
            <a:r>
              <a:rPr lang="en-GB" baseline="0" noProof="0" dirty="0">
                <a:latin typeface="Times New Roman" pitchFamily="18" charset="0"/>
                <a:cs typeface="Times New Roman" pitchFamily="18" charset="0"/>
              </a:rPr>
              <a:t> next, lets analysis my acquired skills based on my learning.</a:t>
            </a:r>
          </a:p>
          <a:p>
            <a:endParaRPr lang="en-GB" baseline="0" noProof="0" dirty="0">
              <a:latin typeface="Times New Roman" pitchFamily="18" charset="0"/>
              <a:cs typeface="Times New Roman" pitchFamily="18" charset="0"/>
            </a:endParaRPr>
          </a:p>
          <a:p>
            <a:r>
              <a:rPr lang="en-GB" baseline="0" noProof="0" dirty="0">
                <a:latin typeface="Times New Roman" pitchFamily="18" charset="0"/>
                <a:cs typeface="Times New Roman" pitchFamily="18" charset="0"/>
              </a:rPr>
              <a:t>After completing a self analysis, I can confidently declare that I have the ability of academic writhing which is the result of listening ,reading and note taking ability. As the academic skills I also possess the problem solving ability, time management ability, critical thinking ability and definitely a good presentation ability .</a:t>
            </a:r>
          </a:p>
          <a:p>
            <a:r>
              <a:rPr lang="en-GB" baseline="0" noProof="0" dirty="0">
                <a:latin typeface="Times New Roman" pitchFamily="18" charset="0"/>
                <a:cs typeface="Times New Roman" pitchFamily="18" charset="0"/>
              </a:rPr>
              <a:t>Besides academic skills there are some of my employability skills. Leadership skills, skills of working with team, keeping patience while flowing instructions and adapting them efficiently and handling the learning with management ability is my specialty.  </a:t>
            </a:r>
          </a:p>
        </p:txBody>
      </p:sp>
      <p:sp>
        <p:nvSpPr>
          <p:cNvPr id="4" name="Slide Number Placeholder 3"/>
          <p:cNvSpPr>
            <a:spLocks noGrp="1"/>
          </p:cNvSpPr>
          <p:nvPr>
            <p:ph type="sldNum" sz="quarter" idx="10"/>
          </p:nvPr>
        </p:nvSpPr>
        <p:spPr/>
        <p:txBody>
          <a:bodyPr/>
          <a:lstStyle/>
          <a:p>
            <a:fld id="{A9B404D5-8339-49E4-80F8-99FBA0281CD9}" type="slidenum">
              <a:rPr lang="en-US" smtClean="0"/>
              <a:t>6</a:t>
            </a:fld>
            <a:endParaRPr lang="en-US" dirty="0"/>
          </a:p>
        </p:txBody>
      </p:sp>
    </p:spTree>
    <p:extLst>
      <p:ext uri="{BB962C8B-B14F-4D97-AF65-F5344CB8AC3E}">
        <p14:creationId xmlns:p14="http://schemas.microsoft.com/office/powerpoint/2010/main" val="1406968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Times New Roman" pitchFamily="18" charset="0"/>
                <a:cs typeface="Times New Roman" pitchFamily="18" charset="0"/>
              </a:rPr>
              <a:t>Now, it is time to analyze my academic skills. As per you</a:t>
            </a:r>
            <a:r>
              <a:rPr lang="en-US" baseline="0" dirty="0">
                <a:latin typeface="Times New Roman" pitchFamily="18" charset="0"/>
                <a:cs typeface="Times New Roman" pitchFamily="18" charset="0"/>
              </a:rPr>
              <a:t> can see, my writing skills makes me confident in making someone understand. E   and other formal referencing with a good grab in punctuation and grammar makes me more confident.</a:t>
            </a:r>
          </a:p>
          <a:p>
            <a:endParaRPr lang="en-US" baseline="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latin typeface="Times New Roman" pitchFamily="18" charset="0"/>
                <a:cs typeface="Times New Roman" pitchFamily="18" charset="0"/>
              </a:rPr>
              <a:t>Critical thinking by </a:t>
            </a:r>
            <a:r>
              <a:rPr lang="en-GB" noProof="0" dirty="0">
                <a:latin typeface="Times New Roman" pitchFamily="18" charset="0"/>
                <a:cs typeface="Times New Roman" pitchFamily="18" charset="0"/>
              </a:rPr>
              <a:t>Re-evaluating a point of view in light of new information and Using reasons and evidence to resolve disagreements proves me right in most of the time. </a:t>
            </a:r>
            <a:br>
              <a:rPr lang="en-GB" noProof="0" dirty="0">
                <a:latin typeface="Times New Roman" pitchFamily="18" charset="0"/>
                <a:cs typeface="Times New Roman" pitchFamily="18" charset="0"/>
              </a:rPr>
            </a:br>
            <a:endParaRPr lang="en-GB" noProof="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latin typeface="Times New Roman" pitchFamily="18" charset="0"/>
                <a:cs typeface="Times New Roman" pitchFamily="18" charset="0"/>
              </a:rPr>
              <a:t>Research skills helps me research Intensive searches, investigation and critical analysis.</a:t>
            </a:r>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B404D5-8339-49E4-80F8-99FBA0281CD9}" type="slidenum">
              <a:rPr lang="en-US" smtClean="0"/>
              <a:t>7</a:t>
            </a:fld>
            <a:endParaRPr lang="en-US" dirty="0"/>
          </a:p>
        </p:txBody>
      </p:sp>
    </p:spTree>
    <p:extLst>
      <p:ext uri="{BB962C8B-B14F-4D97-AF65-F5344CB8AC3E}">
        <p14:creationId xmlns:p14="http://schemas.microsoft.com/office/powerpoint/2010/main" val="9831760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noProof="0" dirty="0">
                <a:latin typeface="Times New Roman" pitchFamily="18" charset="0"/>
                <a:cs typeface="Times New Roman" pitchFamily="18" charset="0"/>
              </a:rPr>
              <a:t>As a part of employability skills I have both soft and hard skills.</a:t>
            </a:r>
          </a:p>
          <a:p>
            <a:endParaRPr lang="en-GB" noProof="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latin typeface="Times New Roman" pitchFamily="18" charset="0"/>
                <a:cs typeface="Times New Roman" pitchFamily="18" charset="0"/>
              </a:rPr>
              <a:t>Soft skills Enables the employees to navigate their environment to work well with others. I can also do so with  .</a:t>
            </a:r>
            <a:r>
              <a:rPr lang="en-GB" baseline="0" noProof="0" dirty="0">
                <a:latin typeface="Times New Roman" pitchFamily="18" charset="0"/>
                <a:cs typeface="Times New Roman" pitchFamily="18" charset="0"/>
              </a:rPr>
              <a:t> Communication ability helps me adopt to situations.</a:t>
            </a:r>
            <a:endParaRPr lang="en-GB" noProof="0" dirty="0">
              <a:latin typeface="Times New Roman" pitchFamily="18" charset="0"/>
              <a:cs typeface="Times New Roman" pitchFamily="18" charset="0"/>
            </a:endParaRPr>
          </a:p>
          <a:p>
            <a:endParaRPr lang="en-GB" noProof="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latin typeface="Times New Roman" pitchFamily="18" charset="0"/>
                <a:cs typeface="Times New Roman" pitchFamily="18" charset="0"/>
              </a:rPr>
              <a:t>Hard skills are the Abilities that let the employee tackle job specific duties and responsibilities. I am quite confident</a:t>
            </a:r>
            <a:r>
              <a:rPr lang="en-GB" baseline="0" noProof="0" dirty="0">
                <a:latin typeface="Times New Roman" pitchFamily="18" charset="0"/>
                <a:cs typeface="Times New Roman" pitchFamily="18" charset="0"/>
              </a:rPr>
              <a:t> as a result of my knowledge on </a:t>
            </a:r>
            <a:r>
              <a:rPr lang="en-GB" noProof="0" dirty="0">
                <a:latin typeface="Times New Roman" pitchFamily="18" charset="0"/>
                <a:cs typeface="Times New Roman" pitchFamily="18" charset="0"/>
              </a:rPr>
              <a:t>Microsoft office applications, Analytical skills, management skills, Certifications,  overall technical skills.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noProof="0" dirty="0">
              <a:latin typeface="Times New Roman" pitchFamily="18" charset="0"/>
              <a:cs typeface="Times New Roman" pitchFamily="18" charset="0"/>
            </a:endParaRPr>
          </a:p>
          <a:p>
            <a:endParaRPr lang="en-GB" noProof="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B404D5-8339-49E4-80F8-99FBA0281CD9}" type="slidenum">
              <a:rPr lang="en-US" smtClean="0"/>
              <a:t>8</a:t>
            </a:fld>
            <a:endParaRPr lang="en-US" dirty="0"/>
          </a:p>
        </p:txBody>
      </p:sp>
    </p:spTree>
    <p:extLst>
      <p:ext uri="{BB962C8B-B14F-4D97-AF65-F5344CB8AC3E}">
        <p14:creationId xmlns:p14="http://schemas.microsoft.com/office/powerpoint/2010/main" val="1501465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I told you earlier, my last topic is on personal SWOT analysis.</a:t>
            </a:r>
            <a:r>
              <a:rPr lang="en-US" baseline="0" dirty="0"/>
              <a:t>  S stands for strength. In my point of that are </a:t>
            </a:r>
            <a:r>
              <a:rPr lang="en-GB" noProof="0" dirty="0">
                <a:latin typeface="Times New Roman" pitchFamily="18" charset="0"/>
                <a:cs typeface="Times New Roman" pitchFamily="18" charset="0"/>
              </a:rPr>
              <a:t>Many admirable qualities</a:t>
            </a:r>
            <a:r>
              <a:rPr lang="en-GB" baseline="0" noProof="0" dirty="0">
                <a:latin typeface="Times New Roman" pitchFamily="18" charset="0"/>
                <a:cs typeface="Times New Roman" pitchFamily="18" charset="0"/>
              </a:rPr>
              <a:t> like</a:t>
            </a:r>
            <a:r>
              <a:rPr lang="en-GB" noProof="0" dirty="0">
                <a:latin typeface="Times New Roman" pitchFamily="18" charset="0"/>
                <a:cs typeface="Times New Roman" pitchFamily="18" charset="0"/>
              </a:rPr>
              <a:t> organized thinking</a:t>
            </a:r>
            <a:r>
              <a:rPr lang="en-GB" baseline="0" noProof="0" dirty="0">
                <a:latin typeface="Times New Roman" pitchFamily="18" charset="0"/>
                <a:cs typeface="Times New Roman" pitchFamily="18" charset="0"/>
              </a:rPr>
              <a:t> ability</a:t>
            </a:r>
            <a:r>
              <a:rPr lang="en-GB" noProof="0" dirty="0">
                <a:latin typeface="Times New Roman" pitchFamily="18" charset="0"/>
                <a:cs typeface="Times New Roman" pitchFamily="18" charset="0"/>
              </a:rPr>
              <a:t>, situation oriented personality, taking charge personality, comprehensive listener, Excellent verbal and written communication skills.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noProof="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latin typeface="Times New Roman" pitchFamily="18" charset="0"/>
                <a:cs typeface="Times New Roman" pitchFamily="18" charset="0"/>
              </a:rPr>
              <a:t>W defines weakness which are- Perfectionist, critical thinker, limited financial resources.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noProof="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latin typeface="Times New Roman" pitchFamily="18" charset="0"/>
                <a:cs typeface="Times New Roman" pitchFamily="18" charset="0"/>
              </a:rPr>
              <a:t>O means</a:t>
            </a:r>
            <a:r>
              <a:rPr lang="en-GB" baseline="0" noProof="0" dirty="0">
                <a:latin typeface="Times New Roman" pitchFamily="18" charset="0"/>
                <a:cs typeface="Times New Roman" pitchFamily="18" charset="0"/>
              </a:rPr>
              <a:t> opportunity like </a:t>
            </a:r>
            <a:r>
              <a:rPr lang="en-GB" noProof="0" dirty="0">
                <a:latin typeface="Times New Roman" pitchFamily="18" charset="0"/>
                <a:cs typeface="Times New Roman" pitchFamily="18" charset="0"/>
              </a:rPr>
              <a:t>Time for certification, wider audience, More time for additional speaking engagements.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latin typeface="Times New Roman" pitchFamily="18" charset="0"/>
                <a:cs typeface="Times New Roman" pitchFamily="18" charset="0"/>
              </a:rPr>
              <a:t>And T</a:t>
            </a:r>
            <a:r>
              <a:rPr lang="en-GB" baseline="0" noProof="0" dirty="0">
                <a:latin typeface="Times New Roman" pitchFamily="18" charset="0"/>
                <a:cs typeface="Times New Roman" pitchFamily="18" charset="0"/>
              </a:rPr>
              <a:t> for threats . In my case ,some threats are </a:t>
            </a:r>
            <a:r>
              <a:rPr lang="en-GB" noProof="0" dirty="0">
                <a:latin typeface="Times New Roman" pitchFamily="18" charset="0"/>
                <a:cs typeface="Times New Roman" pitchFamily="18" charset="0"/>
              </a:rPr>
              <a:t>Procrastination, Saturated writing market, Fear of failure.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noProof="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noProof="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noProof="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noProof="0" dirty="0">
              <a:latin typeface="Times New Roman" pitchFamily="18" charset="0"/>
              <a:cs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fld id="{A9B404D5-8339-49E4-80F8-99FBA0281CD9}" type="slidenum">
              <a:rPr lang="en-US" smtClean="0"/>
              <a:t>9</a:t>
            </a:fld>
            <a:endParaRPr lang="en-US" dirty="0"/>
          </a:p>
        </p:txBody>
      </p:sp>
    </p:spTree>
    <p:extLst>
      <p:ext uri="{BB962C8B-B14F-4D97-AF65-F5344CB8AC3E}">
        <p14:creationId xmlns:p14="http://schemas.microsoft.com/office/powerpoint/2010/main" val="49549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That’s</a:t>
            </a:r>
            <a:r>
              <a:rPr lang="en-US" baseline="0" dirty="0"/>
              <a:t> all from me. </a:t>
            </a:r>
          </a:p>
          <a:p>
            <a:r>
              <a:rPr lang="en-US" baseline="0" dirty="0"/>
              <a:t>Thank </a:t>
            </a:r>
            <a:r>
              <a:rPr lang="en-GB" baseline="0" noProof="0" dirty="0">
                <a:latin typeface="Times New Roman" pitchFamily="18" charset="0"/>
                <a:cs typeface="Times New Roman" pitchFamily="18" charset="0"/>
              </a:rPr>
              <a:t>you</a:t>
            </a:r>
            <a:r>
              <a:rPr lang="en-US" baseline="0" dirty="0"/>
              <a:t> everyone…</a:t>
            </a:r>
            <a:endParaRPr lang="en-US" dirty="0"/>
          </a:p>
        </p:txBody>
      </p:sp>
      <p:sp>
        <p:nvSpPr>
          <p:cNvPr id="4" name="Slide Number Placeholder 3"/>
          <p:cNvSpPr>
            <a:spLocks noGrp="1"/>
          </p:cNvSpPr>
          <p:nvPr>
            <p:ph type="sldNum" sz="quarter" idx="10"/>
          </p:nvPr>
        </p:nvSpPr>
        <p:spPr/>
        <p:txBody>
          <a:bodyPr/>
          <a:lstStyle/>
          <a:p>
            <a:fld id="{A9B404D5-8339-49E4-80F8-99FBA0281CD9}" type="slidenum">
              <a:rPr lang="en-US" smtClean="0"/>
              <a:t>10</a:t>
            </a:fld>
            <a:endParaRPr lang="en-US" dirty="0"/>
          </a:p>
        </p:txBody>
      </p:sp>
    </p:spTree>
    <p:extLst>
      <p:ext uri="{BB962C8B-B14F-4D97-AF65-F5344CB8AC3E}">
        <p14:creationId xmlns:p14="http://schemas.microsoft.com/office/powerpoint/2010/main" val="1701955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F9D37720-A0FE-431D-A62C-6560C5AB59C4}" type="datetimeFigureOut">
              <a:rPr lang="en-US" smtClean="0"/>
              <a:t>8/13/21</a:t>
            </a:fld>
            <a:endParaRPr lang="en-US" dirty="0"/>
          </a:p>
        </p:txBody>
      </p:sp>
      <p:sp>
        <p:nvSpPr>
          <p:cNvPr id="19" name="Footer Placeholder 18"/>
          <p:cNvSpPr>
            <a:spLocks noGrp="1"/>
          </p:cNvSpPr>
          <p:nvPr>
            <p:ph type="ftr" sz="quarter" idx="11"/>
          </p:nvPr>
        </p:nvSpPr>
        <p:spPr/>
        <p:txBody>
          <a:bodyPr/>
          <a:lstStyle/>
          <a:p>
            <a:endParaRPr lang="en-US" dirty="0"/>
          </a:p>
        </p:txBody>
      </p:sp>
      <p:sp>
        <p:nvSpPr>
          <p:cNvPr id="27" name="Slide Number Placeholder 26"/>
          <p:cNvSpPr>
            <a:spLocks noGrp="1"/>
          </p:cNvSpPr>
          <p:nvPr>
            <p:ph type="sldNum" sz="quarter" idx="12"/>
          </p:nvPr>
        </p:nvSpPr>
        <p:spPr/>
        <p:txBody>
          <a:bodyPr/>
          <a:lstStyle/>
          <a:p>
            <a:fld id="{06E6D6A7-1AC2-4D15-A58B-36351F6C64B0}" type="slidenum">
              <a:rPr lang="en-US" smtClean="0"/>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9D37720-A0FE-431D-A62C-6560C5AB59C4}" type="datetimeFigureOut">
              <a:rPr lang="en-US" smtClean="0"/>
              <a:t>8/13/21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E6D6A7-1AC2-4D15-A58B-36351F6C64B0}"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9D37720-A0FE-431D-A62C-6560C5AB59C4}" type="datetimeFigureOut">
              <a:rPr lang="en-US" smtClean="0"/>
              <a:t>8/13/21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E6D6A7-1AC2-4D15-A58B-36351F6C64B0}" type="slidenum">
              <a:rPr lang="en-US" smtClean="0"/>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9D37720-A0FE-431D-A62C-6560C5AB59C4}" type="datetimeFigureOut">
              <a:rPr lang="en-US" smtClean="0"/>
              <a:t>8/13/21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6E6D6A7-1AC2-4D15-A58B-36351F6C64B0}"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9D37720-A0FE-431D-A62C-6560C5AB59C4}" type="datetimeFigureOut">
              <a:rPr lang="en-US" smtClean="0"/>
              <a:t>8/13/21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6E6D6A7-1AC2-4D15-A58B-36351F6C64B0}"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F9D37720-A0FE-431D-A62C-6560C5AB59C4}" type="datetimeFigureOut">
              <a:rPr lang="en-US" smtClean="0"/>
              <a:t>8/13/21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6E6D6A7-1AC2-4D15-A58B-36351F6C64B0}"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D37720-A0FE-431D-A62C-6560C5AB59C4}" type="datetimeFigureOut">
              <a:rPr lang="en-US" smtClean="0"/>
              <a:t>8/13/21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6E6D6A7-1AC2-4D15-A58B-36351F6C64B0}"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9D37720-A0FE-431D-A62C-6560C5AB59C4}" type="datetimeFigureOut">
              <a:rPr lang="en-US" smtClean="0"/>
              <a:t>8/13/21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6E6D6A7-1AC2-4D15-A58B-36351F6C64B0}"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9D37720-A0FE-431D-A62C-6560C5AB59C4}" type="datetimeFigureOut">
              <a:rPr lang="en-US" smtClean="0"/>
              <a:t>8/13/21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8077200" y="6356350"/>
            <a:ext cx="609600" cy="365125"/>
          </a:xfrm>
        </p:spPr>
        <p:txBody>
          <a:bodyPr/>
          <a:lstStyle/>
          <a:p>
            <a:fld id="{06E6D6A7-1AC2-4D15-A58B-36351F6C64B0}" type="slidenum">
              <a:rPr lang="en-US" smtClean="0"/>
              <a:t>‹#›</a:t>
            </a:fld>
            <a:endParaRPr lang="en-US"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9D37720-A0FE-431D-A62C-6560C5AB59C4}" type="datetimeFigureOut">
              <a:rPr lang="en-US" smtClean="0"/>
              <a:t>8/13/21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E6D6A7-1AC2-4D15-A58B-36351F6C64B0}"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9D37720-A0FE-431D-A62C-6560C5AB59C4}" type="datetimeFigureOut">
              <a:rPr lang="en-US" smtClean="0"/>
              <a:t>8/13/21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E6D6A7-1AC2-4D15-A58B-36351F6C64B0}"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F9D37720-A0FE-431D-A62C-6560C5AB59C4}" type="datetimeFigureOut">
              <a:rPr lang="en-US" smtClean="0"/>
              <a:t>8/13/21</a:t>
            </a:fld>
            <a:endParaRPr lang="en-US"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6E6D6A7-1AC2-4D15-A58B-36351F6C64B0}" type="slidenum">
              <a:rPr lang="en-US" smtClean="0"/>
              <a:t>‹#›</a:t>
            </a:fld>
            <a:endParaRPr lang="en-US"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6780" y="609600"/>
            <a:ext cx="7851648" cy="1828800"/>
          </a:xfrm>
        </p:spPr>
        <p:txBody>
          <a:bodyPr/>
          <a:lstStyle/>
          <a:p>
            <a:pPr algn="ctr"/>
            <a:r>
              <a:rPr lang="en-GB" dirty="0">
                <a:latin typeface="Times New Roman" pitchFamily="18" charset="0"/>
                <a:cs typeface="Times New Roman" pitchFamily="18" charset="0"/>
              </a:rPr>
              <a:t>Academic and Employability Skills</a:t>
            </a:r>
          </a:p>
        </p:txBody>
      </p:sp>
      <p:sp>
        <p:nvSpPr>
          <p:cNvPr id="3" name="Subtitle 2"/>
          <p:cNvSpPr>
            <a:spLocks noGrp="1"/>
          </p:cNvSpPr>
          <p:nvPr>
            <p:ph type="subTitle" idx="1"/>
          </p:nvPr>
        </p:nvSpPr>
        <p:spPr/>
        <p:txBody>
          <a:bodyPr/>
          <a:lstStyle/>
          <a:p>
            <a:pPr algn="ctr"/>
            <a:r>
              <a:rPr lang="en-GB" dirty="0">
                <a:latin typeface="Times New Roman" pitchFamily="18" charset="0"/>
                <a:cs typeface="Times New Roman" pitchFamily="18" charset="0"/>
              </a:rPr>
              <a:t>By</a:t>
            </a:r>
          </a:p>
          <a:p>
            <a:pPr algn="ctr"/>
            <a:r>
              <a:rPr lang="en-GB" dirty="0" err="1">
                <a:latin typeface="Times New Roman" pitchFamily="18" charset="0"/>
                <a:cs typeface="Times New Roman" pitchFamily="18" charset="0"/>
              </a:rPr>
              <a:t>Nekeisha</a:t>
            </a:r>
            <a:r>
              <a:rPr lang="en-GB" dirty="0">
                <a:latin typeface="Times New Roman" pitchFamily="18" charset="0"/>
                <a:cs typeface="Times New Roman" pitchFamily="18" charset="0"/>
              </a:rPr>
              <a:t> Tamika Taylor</a:t>
            </a:r>
          </a:p>
          <a:p>
            <a:pPr algn="ctr"/>
            <a:r>
              <a:rPr lang="en-GB" dirty="0">
                <a:latin typeface="Times New Roman" pitchFamily="18" charset="0"/>
                <a:cs typeface="Times New Roman" pitchFamily="18" charset="0"/>
              </a:rPr>
              <a:t>Student ID: 2028878</a:t>
            </a:r>
          </a:p>
          <a:p>
            <a:pPr algn="ctr"/>
            <a:endParaRPr lang="en-GB"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Times New Roman" pitchFamily="18" charset="0"/>
                <a:cs typeface="Times New Roman" pitchFamily="18" charset="0"/>
              </a:rPr>
              <a:t>Objectives</a:t>
            </a:r>
          </a:p>
        </p:txBody>
      </p:sp>
      <p:sp>
        <p:nvSpPr>
          <p:cNvPr id="3" name="Content Placeholder 2"/>
          <p:cNvSpPr>
            <a:spLocks noGrp="1"/>
          </p:cNvSpPr>
          <p:nvPr>
            <p:ph idx="1"/>
          </p:nvPr>
        </p:nvSpPr>
        <p:spPr>
          <a:xfrm>
            <a:off x="457200" y="2402501"/>
            <a:ext cx="8229600" cy="4389120"/>
          </a:xfrm>
        </p:spPr>
        <p:txBody>
          <a:bodyPr/>
          <a:lstStyle/>
          <a:p>
            <a:r>
              <a:rPr lang="en-GB" dirty="0">
                <a:latin typeface="Times New Roman" pitchFamily="18" charset="0"/>
                <a:cs typeface="Times New Roman" pitchFamily="18" charset="0"/>
              </a:rPr>
              <a:t>To learn Academic skills</a:t>
            </a:r>
          </a:p>
          <a:p>
            <a:r>
              <a:rPr lang="en-GB" dirty="0">
                <a:latin typeface="Times New Roman" pitchFamily="18" charset="0"/>
                <a:cs typeface="Times New Roman" pitchFamily="18" charset="0"/>
              </a:rPr>
              <a:t>To learn Employability skills</a:t>
            </a:r>
          </a:p>
          <a:p>
            <a:r>
              <a:rPr lang="en-GB" dirty="0">
                <a:latin typeface="Times New Roman" pitchFamily="18" charset="0"/>
                <a:cs typeface="Times New Roman" pitchFamily="18" charset="0"/>
              </a:rPr>
              <a:t>Difference between Academic and employability skills</a:t>
            </a:r>
          </a:p>
          <a:p>
            <a:r>
              <a:rPr lang="en-GB" dirty="0">
                <a:latin typeface="Times New Roman" pitchFamily="18" charset="0"/>
                <a:cs typeface="Times New Roman" pitchFamily="18" charset="0"/>
              </a:rPr>
              <a:t>Some academic and employability skills</a:t>
            </a:r>
          </a:p>
          <a:p>
            <a:r>
              <a:rPr lang="en-GB" dirty="0">
                <a:latin typeface="Times New Roman" pitchFamily="18" charset="0"/>
                <a:cs typeface="Times New Roman" pitchFamily="18" charset="0"/>
              </a:rPr>
              <a:t>SWOT analysis</a:t>
            </a:r>
          </a:p>
          <a:p>
            <a:pPr>
              <a:buNone/>
            </a:pP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1555"/>
            <a:ext cx="8229600" cy="1143000"/>
          </a:xfrm>
        </p:spPr>
        <p:txBody>
          <a:bodyPr/>
          <a:lstStyle/>
          <a:p>
            <a:pPr algn="ctr"/>
            <a:r>
              <a:rPr lang="en-GB" dirty="0">
                <a:latin typeface="Times New Roman" pitchFamily="18" charset="0"/>
                <a:cs typeface="Times New Roman" pitchFamily="18" charset="0"/>
              </a:rPr>
              <a:t>Academic skills</a:t>
            </a:r>
          </a:p>
        </p:txBody>
      </p:sp>
      <p:sp>
        <p:nvSpPr>
          <p:cNvPr id="3" name="Content Placeholder 2"/>
          <p:cNvSpPr>
            <a:spLocks noGrp="1"/>
          </p:cNvSpPr>
          <p:nvPr>
            <p:ph idx="1"/>
          </p:nvPr>
        </p:nvSpPr>
        <p:spPr>
          <a:xfrm>
            <a:off x="457200" y="1847088"/>
            <a:ext cx="8229600" cy="4477512"/>
          </a:xfrm>
        </p:spPr>
        <p:txBody>
          <a:bodyPr/>
          <a:lstStyle/>
          <a:p>
            <a:r>
              <a:rPr lang="en-US" dirty="0">
                <a:latin typeface="Times New Roman" pitchFamily="18" charset="0"/>
                <a:cs typeface="Times New Roman" pitchFamily="18" charset="0"/>
              </a:rPr>
              <a:t>Study skills or learning strategies</a:t>
            </a:r>
          </a:p>
          <a:p>
            <a:r>
              <a:rPr lang="en-US" dirty="0">
                <a:latin typeface="Times New Roman" pitchFamily="18" charset="0"/>
                <a:cs typeface="Times New Roman" pitchFamily="18" charset="0"/>
              </a:rPr>
              <a:t>Aspects of </a:t>
            </a:r>
            <a:r>
              <a:rPr lang="en-GB" dirty="0">
                <a:latin typeface="Times New Roman" pitchFamily="18" charset="0"/>
                <a:cs typeface="Times New Roman" pitchFamily="18" charset="0"/>
              </a:rPr>
              <a:t>behaviour</a:t>
            </a:r>
            <a:r>
              <a:rPr lang="en-US" dirty="0">
                <a:latin typeface="Times New Roman" pitchFamily="18" charset="0"/>
                <a:cs typeface="Times New Roman" pitchFamily="18" charset="0"/>
              </a:rPr>
              <a:t> learned by the students</a:t>
            </a:r>
          </a:p>
          <a:p>
            <a:r>
              <a:rPr lang="en-US" dirty="0">
                <a:latin typeface="Times New Roman" pitchFamily="18" charset="0"/>
                <a:cs typeface="Times New Roman" pitchFamily="18" charset="0"/>
              </a:rPr>
              <a:t>Collection of study habits</a:t>
            </a:r>
          </a:p>
          <a:p>
            <a:endParaRPr lang="en-US" dirty="0">
              <a:latin typeface="Times New Roman" pitchFamily="18" charset="0"/>
              <a:cs typeface="Times New Roman" pitchFamily="18" charset="0"/>
            </a:endParaRPr>
          </a:p>
        </p:txBody>
      </p:sp>
      <p:pic>
        <p:nvPicPr>
          <p:cNvPr id="4" name="Picture 3" descr="Study-Skills.jpg"/>
          <p:cNvPicPr>
            <a:picLocks noChangeAspect="1"/>
          </p:cNvPicPr>
          <p:nvPr/>
        </p:nvPicPr>
        <p:blipFill>
          <a:blip r:embed="rId3"/>
          <a:stretch>
            <a:fillRect/>
          </a:stretch>
        </p:blipFill>
        <p:spPr>
          <a:xfrm>
            <a:off x="533400" y="3352800"/>
            <a:ext cx="7848600" cy="25908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143000"/>
          </a:xfrm>
        </p:spPr>
        <p:txBody>
          <a:bodyPr/>
          <a:lstStyle/>
          <a:p>
            <a:pPr algn="ctr"/>
            <a:r>
              <a:rPr lang="en-GB" dirty="0">
                <a:latin typeface="Times New Roman" pitchFamily="18" charset="0"/>
                <a:cs typeface="Times New Roman" pitchFamily="18" charset="0"/>
              </a:rPr>
              <a:t>Employability skills</a:t>
            </a:r>
          </a:p>
        </p:txBody>
      </p:sp>
      <p:sp>
        <p:nvSpPr>
          <p:cNvPr id="3" name="Content Placeholder 2"/>
          <p:cNvSpPr>
            <a:spLocks noGrp="1"/>
          </p:cNvSpPr>
          <p:nvPr>
            <p:ph idx="1"/>
          </p:nvPr>
        </p:nvSpPr>
        <p:spPr>
          <a:xfrm>
            <a:off x="457200" y="1704763"/>
            <a:ext cx="8229600" cy="4389120"/>
          </a:xfrm>
        </p:spPr>
        <p:txBody>
          <a:bodyPr/>
          <a:lstStyle/>
          <a:p>
            <a:r>
              <a:rPr lang="en-GB" dirty="0">
                <a:latin typeface="Times New Roman" pitchFamily="18" charset="0"/>
                <a:cs typeface="Times New Roman" pitchFamily="18" charset="0"/>
              </a:rPr>
              <a:t>Employment skills</a:t>
            </a:r>
          </a:p>
          <a:p>
            <a:r>
              <a:rPr lang="en-GB" dirty="0">
                <a:latin typeface="Times New Roman" pitchFamily="18" charset="0"/>
                <a:cs typeface="Times New Roman" pitchFamily="18" charset="0"/>
              </a:rPr>
              <a:t>Transferable skills</a:t>
            </a:r>
          </a:p>
          <a:p>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p:txBody>
      </p:sp>
      <p:pic>
        <p:nvPicPr>
          <p:cNvPr id="4" name="Picture 3" descr="Employability-Skills.jpg"/>
          <p:cNvPicPr>
            <a:picLocks noChangeAspect="1"/>
          </p:cNvPicPr>
          <p:nvPr/>
        </p:nvPicPr>
        <p:blipFill>
          <a:blip r:embed="rId3"/>
          <a:stretch>
            <a:fillRect/>
          </a:stretch>
        </p:blipFill>
        <p:spPr>
          <a:xfrm>
            <a:off x="685800" y="3048000"/>
            <a:ext cx="7467600" cy="302895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0424"/>
            <a:ext cx="8229600" cy="1143000"/>
          </a:xfrm>
        </p:spPr>
        <p:txBody>
          <a:bodyPr>
            <a:normAutofit fontScale="90000"/>
          </a:bodyPr>
          <a:lstStyle/>
          <a:p>
            <a:pPr algn="ctr"/>
            <a:r>
              <a:rPr lang="en-GB" dirty="0">
                <a:latin typeface="Times New Roman" pitchFamily="18" charset="0"/>
                <a:cs typeface="Times New Roman" pitchFamily="18" charset="0"/>
              </a:rPr>
              <a:t>Difference between academic and employability skills</a:t>
            </a:r>
          </a:p>
        </p:txBody>
      </p:sp>
      <p:sp>
        <p:nvSpPr>
          <p:cNvPr id="5" name="Text Placeholder 4"/>
          <p:cNvSpPr>
            <a:spLocks noGrp="1"/>
          </p:cNvSpPr>
          <p:nvPr>
            <p:ph type="body" idx="1"/>
          </p:nvPr>
        </p:nvSpPr>
        <p:spPr/>
        <p:txBody>
          <a:bodyPr/>
          <a:lstStyle/>
          <a:p>
            <a:r>
              <a:rPr lang="en-US" dirty="0"/>
              <a:t>Academic-</a:t>
            </a:r>
          </a:p>
        </p:txBody>
      </p:sp>
      <p:sp>
        <p:nvSpPr>
          <p:cNvPr id="6" name="Text Placeholder 5"/>
          <p:cNvSpPr>
            <a:spLocks noGrp="1"/>
          </p:cNvSpPr>
          <p:nvPr>
            <p:ph type="body" sz="half" idx="3"/>
          </p:nvPr>
        </p:nvSpPr>
        <p:spPr/>
        <p:txBody>
          <a:bodyPr/>
          <a:lstStyle/>
          <a:p>
            <a:r>
              <a:rPr lang="en-US" dirty="0"/>
              <a:t>Employability-</a:t>
            </a:r>
          </a:p>
        </p:txBody>
      </p:sp>
      <p:sp>
        <p:nvSpPr>
          <p:cNvPr id="3" name="Content Placeholder 2"/>
          <p:cNvSpPr>
            <a:spLocks noGrp="1"/>
          </p:cNvSpPr>
          <p:nvPr>
            <p:ph sz="quarter" idx="2"/>
          </p:nvPr>
        </p:nvSpPr>
        <p:spPr/>
        <p:txBody>
          <a:bodyPr/>
          <a:lstStyle/>
          <a:p>
            <a:r>
              <a:rPr lang="en-GB" dirty="0">
                <a:latin typeface="Times New Roman" pitchFamily="18" charset="0"/>
                <a:cs typeface="Times New Roman" pitchFamily="18" charset="0"/>
              </a:rPr>
              <a:t>Enable students pursue high learning without remediation</a:t>
            </a:r>
          </a:p>
          <a:p>
            <a:endParaRPr lang="en-GB" dirty="0">
              <a:latin typeface="Times New Roman" pitchFamily="18" charset="0"/>
              <a:cs typeface="Times New Roman" pitchFamily="18" charset="0"/>
            </a:endParaRPr>
          </a:p>
        </p:txBody>
      </p:sp>
      <p:sp>
        <p:nvSpPr>
          <p:cNvPr id="7" name="Content Placeholder 6"/>
          <p:cNvSpPr>
            <a:spLocks noGrp="1"/>
          </p:cNvSpPr>
          <p:nvPr>
            <p:ph sz="quarter" idx="4"/>
          </p:nvPr>
        </p:nvSpPr>
        <p:spPr/>
        <p:txBody>
          <a:bodyPr/>
          <a:lstStyle/>
          <a:p>
            <a:r>
              <a:rPr lang="en-GB" dirty="0">
                <a:latin typeface="Times New Roman" pitchFamily="18" charset="0"/>
                <a:cs typeface="Times New Roman" pitchFamily="18" charset="0"/>
              </a:rPr>
              <a:t>Allows students to utilize the learning within work context</a:t>
            </a:r>
          </a:p>
          <a:p>
            <a:endParaRPr lang="en-GB" dirty="0">
              <a:latin typeface="Times New Roman" pitchFamily="18" charset="0"/>
              <a:cs typeface="Times New Roman" pitchFamily="18" charset="0"/>
            </a:endParaRPr>
          </a:p>
        </p:txBody>
      </p:sp>
      <p:pic>
        <p:nvPicPr>
          <p:cNvPr id="8" name="Picture 7" descr="Critical_thinking.jpg"/>
          <p:cNvPicPr>
            <a:picLocks noChangeAspect="1"/>
          </p:cNvPicPr>
          <p:nvPr/>
        </p:nvPicPr>
        <p:blipFill>
          <a:blip r:embed="rId3" cstate="print"/>
          <a:stretch>
            <a:fillRect/>
          </a:stretch>
        </p:blipFill>
        <p:spPr>
          <a:xfrm>
            <a:off x="609600" y="3429000"/>
            <a:ext cx="3657600" cy="2438400"/>
          </a:xfrm>
          <a:prstGeom prst="rect">
            <a:avLst/>
          </a:prstGeom>
        </p:spPr>
      </p:pic>
      <p:pic>
        <p:nvPicPr>
          <p:cNvPr id="9" name="Picture 8" descr="bg.jpg"/>
          <p:cNvPicPr>
            <a:picLocks noChangeAspect="1"/>
          </p:cNvPicPr>
          <p:nvPr/>
        </p:nvPicPr>
        <p:blipFill>
          <a:blip r:embed="rId4"/>
          <a:stretch>
            <a:fillRect/>
          </a:stretch>
        </p:blipFill>
        <p:spPr>
          <a:xfrm>
            <a:off x="5029200" y="3429000"/>
            <a:ext cx="3352800" cy="24384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487357"/>
            <a:ext cx="8229600" cy="1143000"/>
          </a:xfrm>
        </p:spPr>
        <p:txBody>
          <a:bodyPr/>
          <a:lstStyle/>
          <a:p>
            <a:pPr algn="ctr"/>
            <a:r>
              <a:rPr lang="en-GB" dirty="0">
                <a:latin typeface="Times New Roman" pitchFamily="18" charset="0"/>
                <a:cs typeface="Times New Roman" pitchFamily="18" charset="0"/>
              </a:rPr>
              <a:t>Analysis of own skills</a:t>
            </a:r>
          </a:p>
        </p:txBody>
      </p:sp>
      <p:sp>
        <p:nvSpPr>
          <p:cNvPr id="9" name="Text Placeholder 8"/>
          <p:cNvSpPr>
            <a:spLocks noGrp="1"/>
          </p:cNvSpPr>
          <p:nvPr>
            <p:ph type="body" idx="1"/>
          </p:nvPr>
        </p:nvSpPr>
        <p:spPr/>
        <p:txBody>
          <a:bodyPr/>
          <a:lstStyle/>
          <a:p>
            <a:r>
              <a:rPr lang="en-GB" dirty="0">
                <a:latin typeface="Times New Roman" pitchFamily="18" charset="0"/>
                <a:cs typeface="Times New Roman" pitchFamily="18" charset="0"/>
              </a:rPr>
              <a:t>Academic Skills</a:t>
            </a:r>
          </a:p>
        </p:txBody>
      </p:sp>
      <p:sp>
        <p:nvSpPr>
          <p:cNvPr id="10" name="Text Placeholder 9"/>
          <p:cNvSpPr>
            <a:spLocks noGrp="1"/>
          </p:cNvSpPr>
          <p:nvPr>
            <p:ph type="body" sz="half" idx="3"/>
          </p:nvPr>
        </p:nvSpPr>
        <p:spPr/>
        <p:txBody>
          <a:bodyPr/>
          <a:lstStyle/>
          <a:p>
            <a:r>
              <a:rPr lang="en-GB" dirty="0">
                <a:latin typeface="Times New Roman" pitchFamily="18" charset="0"/>
                <a:cs typeface="Times New Roman" pitchFamily="18" charset="0"/>
              </a:rPr>
              <a:t>Employability skills</a:t>
            </a:r>
          </a:p>
        </p:txBody>
      </p:sp>
      <p:sp>
        <p:nvSpPr>
          <p:cNvPr id="8" name="Content Placeholder 7"/>
          <p:cNvSpPr>
            <a:spLocks noGrp="1"/>
          </p:cNvSpPr>
          <p:nvPr>
            <p:ph sz="quarter" idx="2"/>
          </p:nvPr>
        </p:nvSpPr>
        <p:spPr/>
        <p:txBody>
          <a:bodyPr>
            <a:normAutofit fontScale="92500" lnSpcReduction="20000"/>
          </a:bodyPr>
          <a:lstStyle/>
          <a:p>
            <a:r>
              <a:rPr lang="en-GB" dirty="0">
                <a:latin typeface="Times New Roman" pitchFamily="18" charset="0"/>
                <a:cs typeface="Times New Roman" pitchFamily="18" charset="0"/>
              </a:rPr>
              <a:t>Academic Writing</a:t>
            </a:r>
          </a:p>
          <a:p>
            <a:r>
              <a:rPr lang="en-GB" dirty="0">
                <a:latin typeface="Times New Roman" pitchFamily="18" charset="0"/>
                <a:cs typeface="Times New Roman" pitchFamily="18" charset="0"/>
              </a:rPr>
              <a:t>Listening</a:t>
            </a:r>
          </a:p>
          <a:p>
            <a:r>
              <a:rPr lang="en-GB" dirty="0">
                <a:latin typeface="Times New Roman" pitchFamily="18" charset="0"/>
                <a:cs typeface="Times New Roman" pitchFamily="18" charset="0"/>
              </a:rPr>
              <a:t>Reading</a:t>
            </a:r>
          </a:p>
          <a:p>
            <a:r>
              <a:rPr lang="en-GB" dirty="0">
                <a:latin typeface="Times New Roman" pitchFamily="18" charset="0"/>
                <a:cs typeface="Times New Roman" pitchFamily="18" charset="0"/>
              </a:rPr>
              <a:t>Note Taking</a:t>
            </a:r>
          </a:p>
          <a:p>
            <a:r>
              <a:rPr lang="en-GB" dirty="0">
                <a:latin typeface="Times New Roman" pitchFamily="18" charset="0"/>
                <a:cs typeface="Times New Roman" pitchFamily="18" charset="0"/>
              </a:rPr>
              <a:t>Problem Solving</a:t>
            </a:r>
          </a:p>
          <a:p>
            <a:r>
              <a:rPr lang="en-GB" dirty="0">
                <a:latin typeface="Times New Roman" pitchFamily="18" charset="0"/>
                <a:cs typeface="Times New Roman" pitchFamily="18" charset="0"/>
              </a:rPr>
              <a:t>Time Management</a:t>
            </a:r>
          </a:p>
          <a:p>
            <a:r>
              <a:rPr lang="en-GB" dirty="0">
                <a:latin typeface="Times New Roman" pitchFamily="18" charset="0"/>
                <a:cs typeface="Times New Roman" pitchFamily="18" charset="0"/>
              </a:rPr>
              <a:t>Critical Thinking</a:t>
            </a:r>
          </a:p>
          <a:p>
            <a:r>
              <a:rPr lang="en-GB" dirty="0">
                <a:latin typeface="Times New Roman" pitchFamily="18" charset="0"/>
                <a:cs typeface="Times New Roman" pitchFamily="18" charset="0"/>
              </a:rPr>
              <a:t>Presentation</a:t>
            </a:r>
          </a:p>
          <a:p>
            <a:r>
              <a:rPr lang="en-GB" dirty="0">
                <a:latin typeface="Times New Roman" pitchFamily="18" charset="0"/>
                <a:cs typeface="Times New Roman" pitchFamily="18" charset="0"/>
              </a:rPr>
              <a:t>Language</a:t>
            </a:r>
          </a:p>
          <a:p>
            <a:r>
              <a:rPr lang="en-GB" dirty="0">
                <a:latin typeface="Times New Roman" pitchFamily="18" charset="0"/>
                <a:cs typeface="Times New Roman" pitchFamily="18" charset="0"/>
              </a:rPr>
              <a:t>Information gathering</a:t>
            </a:r>
          </a:p>
          <a:p>
            <a:r>
              <a:rPr lang="en-GB" dirty="0">
                <a:latin typeface="Times New Roman" pitchFamily="18" charset="0"/>
                <a:cs typeface="Times New Roman" pitchFamily="18" charset="0"/>
              </a:rPr>
              <a:t>Evaluating Sources</a:t>
            </a:r>
          </a:p>
          <a:p>
            <a:r>
              <a:rPr lang="en-GB" dirty="0">
                <a:latin typeface="Times New Roman" pitchFamily="18" charset="0"/>
                <a:cs typeface="Times New Roman" pitchFamily="18" charset="0"/>
              </a:rPr>
              <a:t>Constructive Criticism</a:t>
            </a:r>
          </a:p>
          <a:p>
            <a:pPr>
              <a:buNone/>
            </a:pPr>
            <a:endParaRPr lang="en-GB" dirty="0">
              <a:latin typeface="Times New Roman" pitchFamily="18" charset="0"/>
              <a:cs typeface="Times New Roman" pitchFamily="18" charset="0"/>
            </a:endParaRPr>
          </a:p>
        </p:txBody>
      </p:sp>
      <p:sp>
        <p:nvSpPr>
          <p:cNvPr id="11" name="Content Placeholder 10"/>
          <p:cNvSpPr>
            <a:spLocks noGrp="1"/>
          </p:cNvSpPr>
          <p:nvPr>
            <p:ph sz="quarter" idx="4"/>
          </p:nvPr>
        </p:nvSpPr>
        <p:spPr/>
        <p:txBody>
          <a:bodyPr/>
          <a:lstStyle/>
          <a:p>
            <a:r>
              <a:rPr lang="en-GB" dirty="0">
                <a:latin typeface="Times New Roman" pitchFamily="18" charset="0"/>
                <a:cs typeface="Times New Roman" pitchFamily="18" charset="0"/>
              </a:rPr>
              <a:t>Leadership skills</a:t>
            </a:r>
          </a:p>
          <a:p>
            <a:r>
              <a:rPr lang="en-GB" dirty="0">
                <a:latin typeface="Times New Roman" pitchFamily="18" charset="0"/>
                <a:cs typeface="Times New Roman" pitchFamily="18" charset="0"/>
              </a:rPr>
              <a:t>Team Work</a:t>
            </a:r>
          </a:p>
          <a:p>
            <a:r>
              <a:rPr lang="en-GB" dirty="0">
                <a:latin typeface="Times New Roman" pitchFamily="18" charset="0"/>
                <a:cs typeface="Times New Roman" pitchFamily="18" charset="0"/>
              </a:rPr>
              <a:t>Patience</a:t>
            </a:r>
          </a:p>
          <a:p>
            <a:r>
              <a:rPr lang="en-GB" dirty="0">
                <a:latin typeface="Times New Roman" pitchFamily="18" charset="0"/>
                <a:cs typeface="Times New Roman" pitchFamily="18" charset="0"/>
              </a:rPr>
              <a:t>Following Instructions</a:t>
            </a:r>
          </a:p>
          <a:p>
            <a:r>
              <a:rPr lang="en-GB" dirty="0">
                <a:latin typeface="Times New Roman" pitchFamily="18" charset="0"/>
                <a:cs typeface="Times New Roman" pitchFamily="18" charset="0"/>
              </a:rPr>
              <a:t>Adaptability</a:t>
            </a:r>
          </a:p>
          <a:p>
            <a:r>
              <a:rPr lang="en-GB" dirty="0">
                <a:latin typeface="Times New Roman" pitchFamily="18" charset="0"/>
                <a:cs typeface="Times New Roman" pitchFamily="18" charset="0"/>
              </a:rPr>
              <a:t>Communication</a:t>
            </a:r>
          </a:p>
          <a:p>
            <a:r>
              <a:rPr lang="en-GB" dirty="0">
                <a:latin typeface="Times New Roman" pitchFamily="18" charset="0"/>
                <a:cs typeface="Times New Roman" pitchFamily="18" charset="0"/>
              </a:rPr>
              <a:t>Efficient Soft skills</a:t>
            </a:r>
          </a:p>
          <a:p>
            <a:r>
              <a:rPr lang="en-GB" dirty="0">
                <a:latin typeface="Times New Roman" pitchFamily="18" charset="0"/>
                <a:cs typeface="Times New Roman" pitchFamily="18" charset="0"/>
              </a:rPr>
              <a:t>Management skills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381000"/>
            <a:ext cx="8229600" cy="1143000"/>
          </a:xfrm>
        </p:spPr>
        <p:txBody>
          <a:bodyPr/>
          <a:lstStyle/>
          <a:p>
            <a:pPr algn="ctr"/>
            <a:r>
              <a:rPr lang="en-GB" dirty="0">
                <a:latin typeface="Times New Roman" pitchFamily="18" charset="0"/>
                <a:cs typeface="Times New Roman" pitchFamily="18" charset="0"/>
              </a:rPr>
              <a:t>Analysis of academic skills</a:t>
            </a:r>
          </a:p>
        </p:txBody>
      </p:sp>
      <p:graphicFrame>
        <p:nvGraphicFramePr>
          <p:cNvPr id="9" name="Content Placeholder 8"/>
          <p:cNvGraphicFramePr>
            <a:graphicFrameLocks noGrp="1"/>
          </p:cNvGraphicFramePr>
          <p:nvPr>
            <p:ph idx="1"/>
          </p:nvPr>
        </p:nvGraphicFramePr>
        <p:xfrm>
          <a:off x="457200" y="1935163"/>
          <a:ext cx="8229600" cy="4389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381000"/>
            <a:ext cx="8229600" cy="1143000"/>
          </a:xfrm>
        </p:spPr>
        <p:txBody>
          <a:bodyPr/>
          <a:lstStyle/>
          <a:p>
            <a:pPr algn="ctr"/>
            <a:r>
              <a:rPr lang="en-GB" dirty="0">
                <a:latin typeface="Times New Roman" pitchFamily="18" charset="0"/>
                <a:cs typeface="Times New Roman" pitchFamily="18" charset="0"/>
              </a:rPr>
              <a:t>Analysis of Employability skills</a:t>
            </a:r>
          </a:p>
        </p:txBody>
      </p:sp>
      <p:graphicFrame>
        <p:nvGraphicFramePr>
          <p:cNvPr id="10" name="Content Placeholder 9"/>
          <p:cNvGraphicFramePr>
            <a:graphicFrameLocks noGrp="1"/>
          </p:cNvGraphicFramePr>
          <p:nvPr>
            <p:ph idx="1"/>
          </p:nvPr>
        </p:nvGraphicFramePr>
        <p:xfrm>
          <a:off x="457200" y="1935163"/>
          <a:ext cx="8229600" cy="4389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143000"/>
          </a:xfrm>
        </p:spPr>
        <p:txBody>
          <a:bodyPr/>
          <a:lstStyle/>
          <a:p>
            <a:pPr algn="ctr"/>
            <a:r>
              <a:rPr lang="en-GB" dirty="0">
                <a:latin typeface="Times New Roman" pitchFamily="18" charset="0"/>
                <a:cs typeface="Times New Roman" pitchFamily="18" charset="0"/>
              </a:rPr>
              <a:t>Personal SWOT analysis</a:t>
            </a:r>
          </a:p>
        </p:txBody>
      </p:sp>
      <p:graphicFrame>
        <p:nvGraphicFramePr>
          <p:cNvPr id="8" name="Content Placeholder 7"/>
          <p:cNvGraphicFramePr>
            <a:graphicFrameLocks noGrp="1"/>
          </p:cNvGraphicFramePr>
          <p:nvPr>
            <p:ph idx="1"/>
          </p:nvPr>
        </p:nvGraphicFramePr>
        <p:xfrm>
          <a:off x="457200" y="1935163"/>
          <a:ext cx="8229600" cy="4389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381000"/>
            <a:ext cx="8229600" cy="1143000"/>
          </a:xfrm>
        </p:spPr>
        <p:txBody>
          <a:bodyPr/>
          <a:lstStyle/>
          <a:p>
            <a:pPr algn="ctr"/>
            <a:r>
              <a:rPr lang="en-US" dirty="0"/>
              <a:t>References </a:t>
            </a:r>
          </a:p>
        </p:txBody>
      </p:sp>
      <p:sp>
        <p:nvSpPr>
          <p:cNvPr id="8" name="Content Placeholder 7"/>
          <p:cNvSpPr>
            <a:spLocks noGrp="1"/>
          </p:cNvSpPr>
          <p:nvPr>
            <p:ph idx="1"/>
          </p:nvPr>
        </p:nvSpPr>
        <p:spPr/>
        <p:txBody>
          <a:bodyPr>
            <a:normAutofit/>
          </a:bodyPr>
          <a:lstStyle/>
          <a:p>
            <a:r>
              <a:rPr lang="en-GB" dirty="0">
                <a:latin typeface="Times New Roman" pitchFamily="18" charset="0"/>
                <a:cs typeface="Times New Roman" pitchFamily="18" charset="0"/>
              </a:rPr>
              <a:t>Cotronei-Baird, V., 2013. </a:t>
            </a:r>
            <a:r>
              <a:rPr lang="en-GB" i="1" dirty="0">
                <a:latin typeface="Times New Roman" pitchFamily="18" charset="0"/>
                <a:cs typeface="Times New Roman" pitchFamily="18" charset="0"/>
              </a:rPr>
              <a:t>Academic hindrances in the integration of employability skills development in teaching and assessment practice</a:t>
            </a:r>
            <a:r>
              <a:rPr lang="en-GB" dirty="0">
                <a:latin typeface="Times New Roman" pitchFamily="18" charset="0"/>
                <a:cs typeface="Times New Roman" pitchFamily="18" charset="0"/>
              </a:rPr>
              <a:t>.</a:t>
            </a:r>
          </a:p>
          <a:p>
            <a:r>
              <a:rPr lang="en-GB" dirty="0">
                <a:latin typeface="Times New Roman" pitchFamily="18" charset="0"/>
                <a:cs typeface="Times New Roman" pitchFamily="18" charset="0"/>
              </a:rPr>
              <a:t>Romanov, E., Drozdova, T. and Romanova, E., 2018. SWOT-analysis: strategy of the organization to the strategy of personal growth. </a:t>
            </a:r>
            <a:r>
              <a:rPr lang="en-GB" i="1" dirty="0">
                <a:latin typeface="Times New Roman" pitchFamily="18" charset="0"/>
                <a:cs typeface="Times New Roman" pitchFamily="18" charset="0"/>
              </a:rPr>
              <a:t>Perspectives of science and education</a:t>
            </a:r>
            <a:r>
              <a:rPr lang="en-GB" dirty="0">
                <a:latin typeface="Times New Roman" pitchFamily="18" charset="0"/>
                <a:cs typeface="Times New Roman" pitchFamily="18" charset="0"/>
              </a:rPr>
              <a:t>, 36(6), pp.246-253.</a:t>
            </a:r>
          </a:p>
          <a:p>
            <a:endParaRPr lang="en-GB" dirty="0">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377</TotalTime>
  <Words>1162</Words>
  <Application>Microsoft Macintosh PowerPoint</Application>
  <PresentationFormat>On-screen Show (4:3)</PresentationFormat>
  <Paragraphs>121</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vt:lpstr>
      <vt:lpstr>Constantia</vt:lpstr>
      <vt:lpstr>Times New Roman</vt:lpstr>
      <vt:lpstr>Wingdings 2</vt:lpstr>
      <vt:lpstr>Flow</vt:lpstr>
      <vt:lpstr>Academic and Employability Skills</vt:lpstr>
      <vt:lpstr>Objectives</vt:lpstr>
      <vt:lpstr>Academic skills</vt:lpstr>
      <vt:lpstr>Employability skills</vt:lpstr>
      <vt:lpstr>Difference between academic and employability skills</vt:lpstr>
      <vt:lpstr>Analysis of own skills</vt:lpstr>
      <vt:lpstr>Analysis of academic skills</vt:lpstr>
      <vt:lpstr>Analysis of Employability skills</vt:lpstr>
      <vt:lpstr>Personal SWOT analysis</vt:lpstr>
      <vt:lpstr>References </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Usere</dc:creator>
  <cp:lastModifiedBy>Microsoft Office User</cp:lastModifiedBy>
  <cp:revision>51</cp:revision>
  <dcterms:created xsi:type="dcterms:W3CDTF">2021-08-13T03:35:25Z</dcterms:created>
  <dcterms:modified xsi:type="dcterms:W3CDTF">2021-08-13T18:33:01Z</dcterms:modified>
</cp:coreProperties>
</file>