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99" r:id="rId2"/>
    <p:sldId id="307" r:id="rId3"/>
    <p:sldId id="319" r:id="rId4"/>
    <p:sldId id="318" r:id="rId5"/>
    <p:sldId id="320" r:id="rId6"/>
    <p:sldId id="321" r:id="rId7"/>
    <p:sldId id="316" r:id="rId8"/>
    <p:sldId id="317"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8" autoAdjust="0"/>
    <p:restoredTop sz="81046" autoAdjust="0"/>
  </p:normalViewPr>
  <p:slideViewPr>
    <p:cSldViewPr snapToGrid="0">
      <p:cViewPr varScale="1">
        <p:scale>
          <a:sx n="93" d="100"/>
          <a:sy n="93" d="100"/>
        </p:scale>
        <p:origin x="21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05/07/2019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834523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816208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2963670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1171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778403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02086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186089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420318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805233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05/07/2019</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05/07/2019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05/07/2019</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fontScale="90000"/>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BMSK4004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989488" y="3932703"/>
            <a:ext cx="6737101" cy="1815882"/>
          </a:xfrm>
          <a:prstGeom prst="rect">
            <a:avLst/>
          </a:prstGeom>
        </p:spPr>
        <p:txBody>
          <a:bodyPr wrap="none">
            <a:spAutoFit/>
          </a:bodyPr>
          <a:lstStyle/>
          <a:p>
            <a:r>
              <a:rPr lang="en-US" sz="2800" b="1" dirty="0">
                <a:solidFill>
                  <a:srgbClr val="FFFF00"/>
                </a:solidFill>
              </a:rPr>
              <a:t>Creative Problem solving &amp; Decision making</a:t>
            </a:r>
          </a:p>
          <a:p>
            <a:pPr algn="ctr"/>
            <a:r>
              <a:rPr lang="en-US" sz="2800" b="1" dirty="0">
                <a:solidFill>
                  <a:srgbClr val="FFFF00"/>
                </a:solidFill>
              </a:rPr>
              <a:t>Week 3: Session 1</a:t>
            </a:r>
          </a:p>
          <a:p>
            <a:endParaRPr lang="en-US" sz="2800" b="1" dirty="0">
              <a:solidFill>
                <a:srgbClr val="FFFF00"/>
              </a:solidFill>
            </a:endParaRPr>
          </a:p>
          <a:p>
            <a:pPr algn="ctr"/>
            <a:r>
              <a:rPr lang="en-US" sz="2800" b="1" dirty="0"/>
              <a:t>Dr. Anupam Mazumdar</a:t>
            </a: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Creative Problem Solving</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marL="0" indent="0" algn="just">
              <a:buNone/>
            </a:pPr>
            <a:r>
              <a:rPr lang="en-GB" sz="2800" dirty="0">
                <a:latin typeface="Arial" panose="020B0604020202020204" pitchFamily="34" charset="0"/>
                <a:cs typeface="Arial" panose="020B0604020202020204" pitchFamily="34" charset="0"/>
              </a:rPr>
              <a:t>”The world we have made a s result of the level of thinking we have done thus far, creates problems we cannot solve at the same level at which we created them” – Albert Einstein</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”Problems created in Knowing can be solved through Being”</a:t>
            </a:r>
          </a:p>
        </p:txBody>
      </p:sp>
    </p:spTree>
    <p:extLst>
      <p:ext uri="{BB962C8B-B14F-4D97-AF65-F5344CB8AC3E}">
        <p14:creationId xmlns:p14="http://schemas.microsoft.com/office/powerpoint/2010/main" val="458903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Creativity Provides….</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algn="just">
              <a:buFont typeface="Wingdings" pitchFamily="2" charset="2"/>
              <a:buChar char="§"/>
            </a:pPr>
            <a:r>
              <a:rPr lang="en-GB" sz="2800" dirty="0">
                <a:latin typeface="Arial" panose="020B0604020202020204" pitchFamily="34" charset="0"/>
                <a:cs typeface="Arial" panose="020B0604020202020204" pitchFamily="34" charset="0"/>
              </a:rPr>
              <a:t>A universal definition of Creativity </a:t>
            </a:r>
          </a:p>
          <a:p>
            <a:pPr algn="just">
              <a:buFont typeface="Wingdings" pitchFamily="2" charset="2"/>
              <a:buChar char="§"/>
            </a:pPr>
            <a:r>
              <a:rPr lang="en-GB" sz="2800" dirty="0">
                <a:latin typeface="Arial" panose="020B0604020202020204" pitchFamily="34" charset="0"/>
                <a:cs typeface="Arial" panose="020B0604020202020204" pitchFamily="34" charset="0"/>
              </a:rPr>
              <a:t>A foundation for a new creativity science </a:t>
            </a:r>
          </a:p>
          <a:p>
            <a:pPr algn="just">
              <a:buFont typeface="Wingdings" pitchFamily="2" charset="2"/>
              <a:buChar char="§"/>
            </a:pPr>
            <a:r>
              <a:rPr lang="en-GB" sz="2800" dirty="0">
                <a:latin typeface="Arial" panose="020B0604020202020204" pitchFamily="34" charset="0"/>
                <a:cs typeface="Arial" panose="020B0604020202020204" pitchFamily="34" charset="0"/>
              </a:rPr>
              <a:t>A tool for creativity learning </a:t>
            </a:r>
          </a:p>
          <a:p>
            <a:pPr algn="just">
              <a:buFont typeface="Wingdings" pitchFamily="2" charset="2"/>
              <a:buChar char="§"/>
            </a:pPr>
            <a:r>
              <a:rPr lang="en-GB" sz="2800" dirty="0">
                <a:latin typeface="Arial" panose="020B0604020202020204" pitchFamily="34" charset="0"/>
                <a:cs typeface="Arial" panose="020B0604020202020204" pitchFamily="34" charset="0"/>
              </a:rPr>
              <a:t>A basic operating system for all human activities </a:t>
            </a:r>
          </a:p>
          <a:p>
            <a:pPr algn="just">
              <a:buFont typeface="Wingdings" pitchFamily="2" charset="2"/>
              <a:buChar char="§"/>
            </a:pPr>
            <a:r>
              <a:rPr lang="en-GB" sz="2800" dirty="0">
                <a:latin typeface="Arial" panose="020B0604020202020204" pitchFamily="34" charset="0"/>
                <a:cs typeface="Arial" panose="020B0604020202020204" pitchFamily="34" charset="0"/>
              </a:rPr>
              <a:t>It has universal application because it transcends all cultural, ethnical, philosophical and religious differences amongst people. </a:t>
            </a:r>
          </a:p>
        </p:txBody>
      </p:sp>
    </p:spTree>
    <p:extLst>
      <p:ext uri="{BB962C8B-B14F-4D97-AF65-F5344CB8AC3E}">
        <p14:creationId xmlns:p14="http://schemas.microsoft.com/office/powerpoint/2010/main" val="4150885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800" dirty="0">
                <a:latin typeface="Arial" panose="020B0604020202020204" pitchFamily="34" charset="0"/>
                <a:cs typeface="Arial" panose="020B0604020202020204" pitchFamily="34" charset="0"/>
              </a:rPr>
              <a:t>What is Creativity?</a:t>
            </a:r>
          </a:p>
        </p:txBody>
      </p:sp>
      <p:sp>
        <p:nvSpPr>
          <p:cNvPr id="2" name="Content Placeholder 1"/>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Creativity is the ability to see the same things as everyone else but think something different </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involves the translation of our unique gifts and talents into something that is both new and useful</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is an important element in finding new ways to do old things and ways to do things yet undone. </a:t>
            </a:r>
          </a:p>
          <a:p>
            <a:endParaRPr lang="en-GB" dirty="0"/>
          </a:p>
        </p:txBody>
      </p:sp>
    </p:spTree>
    <p:extLst>
      <p:ext uri="{BB962C8B-B14F-4D97-AF65-F5344CB8AC3E}">
        <p14:creationId xmlns:p14="http://schemas.microsoft.com/office/powerpoint/2010/main" val="421788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pic>
        <p:nvPicPr>
          <p:cNvPr id="6" name="Picture 5">
            <a:extLst>
              <a:ext uri="{FF2B5EF4-FFF2-40B4-BE49-F238E27FC236}">
                <a16:creationId xmlns:a16="http://schemas.microsoft.com/office/drawing/2014/main" id="{6A9F30EA-A7CB-9743-A535-B9C363739BE8}"/>
              </a:ext>
            </a:extLst>
          </p:cNvPr>
          <p:cNvPicPr>
            <a:picLocks noChangeAspect="1"/>
          </p:cNvPicPr>
          <p:nvPr/>
        </p:nvPicPr>
        <p:blipFill>
          <a:blip r:embed="rId2"/>
          <a:stretch>
            <a:fillRect/>
          </a:stretch>
        </p:blipFill>
        <p:spPr>
          <a:xfrm>
            <a:off x="457200" y="1050644"/>
            <a:ext cx="8229600" cy="4756711"/>
          </a:xfrm>
          <a:prstGeom prst="rect">
            <a:avLst/>
          </a:prstGeom>
        </p:spPr>
      </p:pic>
    </p:spTree>
    <p:extLst>
      <p:ext uri="{BB962C8B-B14F-4D97-AF65-F5344CB8AC3E}">
        <p14:creationId xmlns:p14="http://schemas.microsoft.com/office/powerpoint/2010/main" val="377651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sp>
        <p:nvSpPr>
          <p:cNvPr id="4" name="Content Placeholder 1">
            <a:extLst>
              <a:ext uri="{FF2B5EF4-FFF2-40B4-BE49-F238E27FC236}">
                <a16:creationId xmlns:a16="http://schemas.microsoft.com/office/drawing/2014/main" id="{CFE40E3E-E04D-BA40-A247-84D5C4BB0B86}"/>
              </a:ext>
            </a:extLst>
          </p:cNvPr>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Creative solutions are more than ideas – they must work in the real world. A creative solution has three attributes: </a:t>
            </a:r>
          </a:p>
          <a:p>
            <a:pPr algn="just"/>
            <a:endParaRPr lang="en-GB" dirty="0">
              <a:latin typeface="Arial" panose="020B0604020202020204" pitchFamily="34" charset="0"/>
              <a:cs typeface="Arial" panose="020B0604020202020204" pitchFamily="34" charset="0"/>
            </a:endParaRP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new</a:t>
            </a:r>
            <a:r>
              <a:rPr lang="en-GB" dirty="0">
                <a:latin typeface="Arial" panose="020B0604020202020204" pitchFamily="34" charset="0"/>
                <a:cs typeface="Arial" panose="020B0604020202020204" pitchFamily="34" charset="0"/>
              </a:rPr>
              <a:t> (otherwise it would not be creative)</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useful</a:t>
            </a:r>
            <a:r>
              <a:rPr lang="en-GB" dirty="0">
                <a:latin typeface="Arial" panose="020B0604020202020204" pitchFamily="34" charset="0"/>
                <a:cs typeface="Arial" panose="020B0604020202020204" pitchFamily="34" charset="0"/>
              </a:rPr>
              <a:t>, in that it solves the problem (otherwise it would not be a solution)</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feasible</a:t>
            </a:r>
            <a:r>
              <a:rPr lang="en-GB" dirty="0">
                <a:latin typeface="Arial" panose="020B0604020202020204" pitchFamily="34" charset="0"/>
                <a:cs typeface="Arial" panose="020B0604020202020204" pitchFamily="34" charset="0"/>
              </a:rPr>
              <a:t>, given the messy real world constraints like money and time</a:t>
            </a:r>
          </a:p>
          <a:p>
            <a:endParaRPr lang="en-GB" dirty="0"/>
          </a:p>
        </p:txBody>
      </p:sp>
    </p:spTree>
    <p:extLst>
      <p:ext uri="{BB962C8B-B14F-4D97-AF65-F5344CB8AC3E}">
        <p14:creationId xmlns:p14="http://schemas.microsoft.com/office/powerpoint/2010/main" val="4150586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GB" sz="4800" dirty="0">
                <a:latin typeface="Arial" panose="020B0604020202020204" pitchFamily="34" charset="0"/>
                <a:cs typeface="Arial" panose="020B0604020202020204" pitchFamily="34" charset="0"/>
              </a:rPr>
              <a:t>Creativity Defined</a:t>
            </a:r>
          </a:p>
        </p:txBody>
      </p:sp>
      <p:sp>
        <p:nvSpPr>
          <p:cNvPr id="2" name="Content Placeholder 1"/>
          <p:cNvSpPr>
            <a:spLocks noGrp="1"/>
          </p:cNvSpPr>
          <p:nvPr>
            <p:ph idx="1"/>
          </p:nvPr>
        </p:nvSpPr>
        <p:spPr>
          <a:xfrm>
            <a:off x="0" y="1006643"/>
            <a:ext cx="9015662" cy="4704345"/>
          </a:xfrm>
        </p:spPr>
        <p:txBody>
          <a:bodyPr>
            <a:normAutofit fontScale="77500" lnSpcReduction="20000"/>
          </a:bodyPr>
          <a:lstStyle/>
          <a:p>
            <a:pPr marL="0" indent="0" algn="just">
              <a:buNone/>
            </a:pPr>
            <a:r>
              <a:rPr lang="en-GB" sz="3600" dirty="0">
                <a:latin typeface="Arial" panose="020B0604020202020204" pitchFamily="34" charset="0"/>
                <a:cs typeface="Arial" panose="020B0604020202020204" pitchFamily="34" charset="0"/>
              </a:rPr>
              <a:t>To further refine our definition, we must distinguish between three related but unique characteristics: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Intelligence: </a:t>
            </a:r>
            <a:r>
              <a:rPr lang="en-GB" sz="2800" dirty="0">
                <a:latin typeface="Arial" panose="020B0604020202020204" pitchFamily="34" charset="0"/>
                <a:cs typeface="Arial" panose="020B0604020202020204" pitchFamily="34" charset="0"/>
              </a:rPr>
              <a:t>is the ability to think and learn. Most people who are associated with the creation of things of significance  are deemed intelligent.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Academic Achievement: </a:t>
            </a:r>
            <a:r>
              <a:rPr lang="en-GB" sz="2800" dirty="0">
                <a:latin typeface="Arial" panose="020B0604020202020204" pitchFamily="34" charset="0"/>
                <a:cs typeface="Arial" panose="020B0604020202020204" pitchFamily="34" charset="0"/>
              </a:rPr>
              <a:t>results in a degree after years of lectures, exams and theses. Many people with high academic achievement do not have a creative bone. Although they can solve complex problems but someone else must first formulate the problem for them. </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Creativity: </a:t>
            </a:r>
            <a:r>
              <a:rPr lang="en-GB" sz="2800" dirty="0">
                <a:latin typeface="Arial" panose="020B0604020202020204" pitchFamily="34" charset="0"/>
                <a:cs typeface="Arial" panose="020B0604020202020204" pitchFamily="34" charset="0"/>
              </a:rPr>
              <a:t>is the ability to redirect a line of thought into new directions.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849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pic>
        <p:nvPicPr>
          <p:cNvPr id="7" name="Picture 6">
            <a:extLst>
              <a:ext uri="{FF2B5EF4-FFF2-40B4-BE49-F238E27FC236}">
                <a16:creationId xmlns:a16="http://schemas.microsoft.com/office/drawing/2014/main" id="{B8259584-D47B-F641-9C53-31D24463D960}"/>
              </a:ext>
            </a:extLst>
          </p:cNvPr>
          <p:cNvPicPr>
            <a:picLocks noChangeAspect="1"/>
          </p:cNvPicPr>
          <p:nvPr/>
        </p:nvPicPr>
        <p:blipFill>
          <a:blip r:embed="rId2"/>
          <a:stretch>
            <a:fillRect/>
          </a:stretch>
        </p:blipFill>
        <p:spPr>
          <a:xfrm>
            <a:off x="0" y="1143001"/>
            <a:ext cx="9144000" cy="4471736"/>
          </a:xfrm>
          <a:prstGeom prst="rect">
            <a:avLst/>
          </a:prstGeom>
        </p:spPr>
      </p:pic>
    </p:spTree>
    <p:extLst>
      <p:ext uri="{BB962C8B-B14F-4D97-AF65-F5344CB8AC3E}">
        <p14:creationId xmlns:p14="http://schemas.microsoft.com/office/powerpoint/2010/main" val="826201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sp>
        <p:nvSpPr>
          <p:cNvPr id="4" name="Content Placeholder 1">
            <a:extLst>
              <a:ext uri="{FF2B5EF4-FFF2-40B4-BE49-F238E27FC236}">
                <a16:creationId xmlns:a16="http://schemas.microsoft.com/office/drawing/2014/main" id="{34665983-D65F-C744-B77F-6EACA0FA31BB}"/>
              </a:ext>
            </a:extLst>
          </p:cNvPr>
          <p:cNvSpPr>
            <a:spLocks noGrp="1"/>
          </p:cNvSpPr>
          <p:nvPr>
            <p:ph idx="1"/>
          </p:nvPr>
        </p:nvSpPr>
        <p:spPr>
          <a:xfrm>
            <a:off x="48126" y="1006643"/>
            <a:ext cx="9015662" cy="4704345"/>
          </a:xfrm>
        </p:spPr>
        <p:txBody>
          <a:bodyPr>
            <a:normAutofit fontScale="85000" lnSpcReduction="10000"/>
          </a:bodyPr>
          <a:lstStyle/>
          <a:p>
            <a:pPr marL="0" indent="0" algn="just">
              <a:buNone/>
            </a:pPr>
            <a:r>
              <a:rPr lang="en-GB" sz="3600" dirty="0">
                <a:latin typeface="Arial" panose="020B0604020202020204" pitchFamily="34" charset="0"/>
                <a:cs typeface="Arial" panose="020B0604020202020204" pitchFamily="34" charset="0"/>
              </a:rPr>
              <a:t>Three components of Creativity are: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Expertise: </a:t>
            </a:r>
            <a:r>
              <a:rPr lang="en-GB" sz="2800" dirty="0">
                <a:latin typeface="Arial" panose="020B0604020202020204" pitchFamily="34" charset="0"/>
                <a:cs typeface="Arial" panose="020B0604020202020204" pitchFamily="34" charset="0"/>
              </a:rPr>
              <a:t>Expertise is in a word knowledge – technical, procedural and intellectual.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Motivation: </a:t>
            </a:r>
            <a:r>
              <a:rPr lang="en-GB" sz="2800" dirty="0">
                <a:latin typeface="Arial" panose="020B0604020202020204" pitchFamily="34" charset="0"/>
                <a:cs typeface="Arial" panose="020B0604020202020204" pitchFamily="34" charset="0"/>
              </a:rPr>
              <a:t>Not all motivation is created equal. An inner passion to solve the problem at hand leads to solutions far more creative than do external rewards, such as money</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Creative Thinking Skills: </a:t>
            </a:r>
            <a:r>
              <a:rPr lang="en-GB" sz="2800" dirty="0">
                <a:latin typeface="Arial" panose="020B0604020202020204" pitchFamily="34" charset="0"/>
                <a:cs typeface="Arial" panose="020B0604020202020204" pitchFamily="34" charset="0"/>
              </a:rPr>
              <a:t>Creative thinking skills determine how flexible and imaginatively people approach problems.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08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The Paradoxical Characteristics of Creative Groups</a:t>
            </a:r>
          </a:p>
        </p:txBody>
      </p:sp>
      <p:pic>
        <p:nvPicPr>
          <p:cNvPr id="5" name="Picture 4">
            <a:extLst>
              <a:ext uri="{FF2B5EF4-FFF2-40B4-BE49-F238E27FC236}">
                <a16:creationId xmlns:a16="http://schemas.microsoft.com/office/drawing/2014/main" id="{A68A62BC-4683-A743-A93F-DB5604ED2C5A}"/>
              </a:ext>
            </a:extLst>
          </p:cNvPr>
          <p:cNvPicPr>
            <a:picLocks noChangeAspect="1"/>
          </p:cNvPicPr>
          <p:nvPr/>
        </p:nvPicPr>
        <p:blipFill>
          <a:blip r:embed="rId2"/>
          <a:stretch>
            <a:fillRect/>
          </a:stretch>
        </p:blipFill>
        <p:spPr>
          <a:xfrm>
            <a:off x="0" y="1363579"/>
            <a:ext cx="9143998" cy="4219074"/>
          </a:xfrm>
          <a:prstGeom prst="rect">
            <a:avLst/>
          </a:prstGeom>
        </p:spPr>
      </p:pic>
    </p:spTree>
    <p:extLst>
      <p:ext uri="{BB962C8B-B14F-4D97-AF65-F5344CB8AC3E}">
        <p14:creationId xmlns:p14="http://schemas.microsoft.com/office/powerpoint/2010/main" val="561877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Myths about Creativity</a:t>
            </a:r>
          </a:p>
        </p:txBody>
      </p:sp>
      <p:pic>
        <p:nvPicPr>
          <p:cNvPr id="2" name="Picture 1">
            <a:extLst>
              <a:ext uri="{FF2B5EF4-FFF2-40B4-BE49-F238E27FC236}">
                <a16:creationId xmlns:a16="http://schemas.microsoft.com/office/drawing/2014/main" id="{89EEE8B7-136F-7847-A7C3-BD6B02D9DBC6}"/>
              </a:ext>
            </a:extLst>
          </p:cNvPr>
          <p:cNvPicPr>
            <a:picLocks noChangeAspect="1"/>
          </p:cNvPicPr>
          <p:nvPr/>
        </p:nvPicPr>
        <p:blipFill>
          <a:blip r:embed="rId2"/>
          <a:stretch>
            <a:fillRect/>
          </a:stretch>
        </p:blipFill>
        <p:spPr>
          <a:xfrm>
            <a:off x="-1" y="1026695"/>
            <a:ext cx="9143999" cy="4684293"/>
          </a:xfrm>
          <a:prstGeom prst="rect">
            <a:avLst/>
          </a:prstGeom>
        </p:spPr>
      </p:pic>
    </p:spTree>
    <p:extLst>
      <p:ext uri="{BB962C8B-B14F-4D97-AF65-F5344CB8AC3E}">
        <p14:creationId xmlns:p14="http://schemas.microsoft.com/office/powerpoint/2010/main" val="1404676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pic>
        <p:nvPicPr>
          <p:cNvPr id="3" name="Picture 2">
            <a:extLst>
              <a:ext uri="{FF2B5EF4-FFF2-40B4-BE49-F238E27FC236}">
                <a16:creationId xmlns:a16="http://schemas.microsoft.com/office/drawing/2014/main" id="{BCA6D268-431A-4048-8682-84E57ABB1F8F}"/>
              </a:ext>
            </a:extLst>
          </p:cNvPr>
          <p:cNvPicPr>
            <a:picLocks noChangeAspect="1"/>
          </p:cNvPicPr>
          <p:nvPr/>
        </p:nvPicPr>
        <p:blipFill>
          <a:blip r:embed="rId2"/>
          <a:stretch>
            <a:fillRect/>
          </a:stretch>
        </p:blipFill>
        <p:spPr>
          <a:xfrm>
            <a:off x="-1" y="1143000"/>
            <a:ext cx="9143999" cy="4616116"/>
          </a:xfrm>
          <a:prstGeom prst="rect">
            <a:avLst/>
          </a:prstGeom>
        </p:spPr>
      </p:pic>
    </p:spTree>
    <p:extLst>
      <p:ext uri="{BB962C8B-B14F-4D97-AF65-F5344CB8AC3E}">
        <p14:creationId xmlns:p14="http://schemas.microsoft.com/office/powerpoint/2010/main" val="4097217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Attribute Listening: </a:t>
            </a:r>
          </a:p>
          <a:p>
            <a:pPr algn="just">
              <a:buFont typeface="Wingdings" pitchFamily="2" charset="2"/>
              <a:buChar char="§"/>
            </a:pPr>
            <a:r>
              <a:rPr lang="en-GB" sz="2800" dirty="0">
                <a:latin typeface="Arial" panose="020B0604020202020204" pitchFamily="34" charset="0"/>
                <a:cs typeface="Arial" panose="020B0604020202020204" pitchFamily="34" charset="0"/>
              </a:rPr>
              <a:t>Use Attribute Listening when you have situation that can be decomposed into attributes – which itself can be a usefully creative activity</a:t>
            </a:r>
          </a:p>
          <a:p>
            <a:pPr algn="just">
              <a:buFont typeface="Wingdings" pitchFamily="2" charset="2"/>
              <a:buChar char="§"/>
            </a:pPr>
            <a:r>
              <a:rPr lang="en-GB" sz="2800" dirty="0">
                <a:latin typeface="Arial" panose="020B0604020202020204" pitchFamily="34" charset="0"/>
                <a:cs typeface="Arial" panose="020B0604020202020204" pitchFamily="34" charset="0"/>
              </a:rPr>
              <a:t>Particularly useful with physical objectives. You can use it elsewhere, too. </a:t>
            </a:r>
          </a:p>
          <a:p>
            <a:pPr algn="just">
              <a:buFont typeface="Wingdings" pitchFamily="2" charset="2"/>
              <a:buChar char="§"/>
            </a:pPr>
            <a:r>
              <a:rPr lang="en-GB" sz="2800" dirty="0">
                <a:latin typeface="Arial" panose="020B0604020202020204" pitchFamily="34" charset="0"/>
                <a:cs typeface="Arial" panose="020B0604020202020204" pitchFamily="34" charset="0"/>
              </a:rPr>
              <a:t>Highly rational style. Suitable for people who prefer analytic approaches. Good for engineering-type situations.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9027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smtClean="0">
                <a:latin typeface="Arial" panose="020B0604020202020204" pitchFamily="34" charset="0"/>
                <a:cs typeface="Arial" panose="020B0604020202020204" pitchFamily="34" charset="0"/>
              </a:rPr>
              <a:t>2</a:t>
            </a:r>
            <a:r>
              <a:rPr lang="en-GB" sz="2800" b="1" dirty="0">
                <a:latin typeface="Arial" panose="020B0604020202020204" pitchFamily="34" charset="0"/>
                <a:cs typeface="Arial" panose="020B0604020202020204" pitchFamily="34" charset="0"/>
              </a:rPr>
              <a:t>. Brainstorming: </a:t>
            </a:r>
          </a:p>
          <a:p>
            <a:pPr algn="just">
              <a:buFont typeface="Wingdings" pitchFamily="2" charset="2"/>
              <a:buChar char="§"/>
            </a:pPr>
            <a:r>
              <a:rPr lang="en-GB" dirty="0" smtClean="0">
                <a:latin typeface="Arial" panose="020B0604020202020204" pitchFamily="34" charset="0"/>
                <a:cs typeface="Arial" panose="020B0604020202020204" pitchFamily="34" charset="0"/>
              </a:rPr>
              <a:t>Brainstorming is the name given to a situation when a group of people meet to generate new ideas around a specific area of interest. </a:t>
            </a:r>
          </a:p>
          <a:p>
            <a:pPr algn="just">
              <a:buFont typeface="Wingdings" pitchFamily="2" charset="2"/>
              <a:buChar char="§"/>
            </a:pPr>
            <a:r>
              <a:rPr lang="en-GB" dirty="0" smtClean="0">
                <a:latin typeface="Arial" panose="020B0604020202020204" pitchFamily="34" charset="0"/>
                <a:cs typeface="Arial" panose="020B0604020202020204" pitchFamily="34" charset="0"/>
              </a:rPr>
              <a:t>Using rules which removes inhibitions and people are able to think more freely and move into new areas of thoughts and so create numerous new ideas and solutions. </a:t>
            </a:r>
          </a:p>
          <a:p>
            <a:pPr algn="just">
              <a:buFont typeface="Wingdings" pitchFamily="2" charset="2"/>
              <a:buChar char="§"/>
            </a:pPr>
            <a:r>
              <a:rPr lang="en-GB" dirty="0" smtClean="0">
                <a:latin typeface="Arial" panose="020B0604020202020204" pitchFamily="34" charset="0"/>
                <a:cs typeface="Arial" panose="020B0604020202020204" pitchFamily="34" charset="0"/>
              </a:rPr>
              <a:t>The participants shout out ideas as they occur to them and then build on the ideas raised by others. </a:t>
            </a:r>
          </a:p>
          <a:p>
            <a:pPr algn="just">
              <a:buFont typeface="Wingdings" pitchFamily="2" charset="2"/>
              <a:buChar char="§"/>
            </a:pPr>
            <a:r>
              <a:rPr lang="en-GB" dirty="0" smtClean="0">
                <a:latin typeface="Arial" panose="020B0604020202020204" pitchFamily="34" charset="0"/>
                <a:cs typeface="Arial" panose="020B0604020202020204" pitchFamily="34" charset="0"/>
              </a:rPr>
              <a:t>All the ideas are noted down and are not criticized. </a:t>
            </a:r>
          </a:p>
          <a:p>
            <a:pPr algn="just">
              <a:buFont typeface="Wingdings" pitchFamily="2" charset="2"/>
              <a:buChar char="§"/>
            </a:pPr>
            <a:r>
              <a:rPr lang="en-GB" dirty="0" smtClean="0">
                <a:latin typeface="Arial" panose="020B0604020202020204" pitchFamily="34" charset="0"/>
                <a:cs typeface="Arial" panose="020B0604020202020204" pitchFamily="34" charset="0"/>
              </a:rPr>
              <a:t>Only when the brainstorming session is over all the ideas evaluated</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2221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0" indent="0" algn="just">
              <a:buNone/>
            </a:pPr>
            <a:r>
              <a:rPr lang="en-GB" sz="2800" b="1" dirty="0">
                <a:latin typeface="Arial" panose="020B0604020202020204" pitchFamily="34" charset="0"/>
                <a:cs typeface="Arial" panose="020B0604020202020204" pitchFamily="34" charset="0"/>
              </a:rPr>
              <a:t>2. Brainstorming Rules: </a:t>
            </a:r>
          </a:p>
          <a:p>
            <a:pPr algn="just">
              <a:buFont typeface="Wingdings" pitchFamily="2" charset="2"/>
              <a:buChar char="§"/>
            </a:pPr>
            <a:r>
              <a:rPr lang="en-GB" sz="2800" dirty="0">
                <a:latin typeface="Arial" panose="020B0604020202020204" pitchFamily="34" charset="0"/>
                <a:cs typeface="Arial" panose="020B0604020202020204" pitchFamily="34" charset="0"/>
              </a:rPr>
              <a:t>No Criticism or debate</a:t>
            </a:r>
          </a:p>
          <a:p>
            <a:pPr algn="just">
              <a:buFont typeface="Wingdings" pitchFamily="2" charset="2"/>
              <a:buChar char="§"/>
            </a:pPr>
            <a:r>
              <a:rPr lang="en-GB" sz="2800" dirty="0" smtClean="0">
                <a:latin typeface="Arial" panose="020B0604020202020204" pitchFamily="34" charset="0"/>
                <a:cs typeface="Arial" panose="020B0604020202020204" pitchFamily="34" charset="0"/>
              </a:rPr>
              <a:t>Go for large quantities of ideas over </a:t>
            </a:r>
            <a:r>
              <a:rPr lang="en-GB" sz="2800" dirty="0">
                <a:latin typeface="Arial" panose="020B0604020202020204" pitchFamily="34" charset="0"/>
                <a:cs typeface="Arial" panose="020B0604020202020204" pitchFamily="34" charset="0"/>
              </a:rPr>
              <a:t>over quality </a:t>
            </a:r>
          </a:p>
          <a:p>
            <a:pPr algn="just">
              <a:buFont typeface="Wingdings" pitchFamily="2" charset="2"/>
              <a:buChar char="§"/>
            </a:pPr>
            <a:r>
              <a:rPr lang="en-GB" sz="2800" dirty="0" smtClean="0">
                <a:latin typeface="Arial" panose="020B0604020202020204" pitchFamily="34" charset="0"/>
                <a:cs typeface="Arial" panose="020B0604020202020204" pitchFamily="34" charset="0"/>
              </a:rPr>
              <a:t>Build on each others ideas</a:t>
            </a:r>
            <a:endParaRPr lang="en-GB" sz="2800" dirty="0">
              <a:latin typeface="Arial" panose="020B0604020202020204" pitchFamily="34" charset="0"/>
              <a:cs typeface="Arial" panose="020B0604020202020204" pitchFamily="34" charset="0"/>
            </a:endParaRPr>
          </a:p>
          <a:p>
            <a:pPr algn="just">
              <a:buFont typeface="Wingdings" pitchFamily="2" charset="2"/>
              <a:buChar char="§"/>
            </a:pPr>
            <a:r>
              <a:rPr lang="en-GB" sz="2800" dirty="0">
                <a:latin typeface="Arial" panose="020B0604020202020204" pitchFamily="34" charset="0"/>
                <a:cs typeface="Arial" panose="020B0604020202020204" pitchFamily="34" charset="0"/>
              </a:rPr>
              <a:t>Combine and improve </a:t>
            </a:r>
          </a:p>
          <a:p>
            <a:pPr algn="just">
              <a:buFont typeface="Wingdings" pitchFamily="2" charset="2"/>
              <a:buChar char="§"/>
            </a:pPr>
            <a:r>
              <a:rPr lang="en-GB" sz="2800" dirty="0">
                <a:latin typeface="Arial" panose="020B0604020202020204" pitchFamily="34" charset="0"/>
                <a:cs typeface="Arial" panose="020B0604020202020204" pitchFamily="34" charset="0"/>
              </a:rPr>
              <a:t>Only works when people use each other’s ideas to trigger their own </a:t>
            </a:r>
            <a:r>
              <a:rPr lang="en-GB" sz="2800" dirty="0" smtClean="0">
                <a:latin typeface="Arial" panose="020B0604020202020204" pitchFamily="34" charset="0"/>
                <a:cs typeface="Arial" panose="020B0604020202020204" pitchFamily="34" charset="0"/>
              </a:rPr>
              <a:t>thinking</a:t>
            </a:r>
          </a:p>
          <a:p>
            <a:pPr algn="just">
              <a:buFont typeface="Wingdings" pitchFamily="2" charset="2"/>
              <a:buChar char="§"/>
            </a:pPr>
            <a:r>
              <a:rPr lang="en-GB" sz="2800" dirty="0" smtClean="0">
                <a:latin typeface="Arial" panose="020B0604020202020204" pitchFamily="34" charset="0"/>
                <a:cs typeface="Arial" panose="020B0604020202020204" pitchFamily="34" charset="0"/>
              </a:rPr>
              <a:t> Encourage wild and exaggerated ideas</a:t>
            </a:r>
            <a:endParaRPr lang="en-GB" sz="2800"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662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a:latin typeface="Arial" panose="020B0604020202020204" pitchFamily="34" charset="0"/>
                <a:cs typeface="Arial" panose="020B0604020202020204" pitchFamily="34" charset="0"/>
              </a:rPr>
              <a:t>3. Visioning: </a:t>
            </a:r>
          </a:p>
          <a:p>
            <a:pPr algn="just">
              <a:buFont typeface="Wingdings" pitchFamily="2" charset="2"/>
              <a:buChar char="§"/>
            </a:pPr>
            <a:r>
              <a:rPr lang="en-GB" sz="2800" dirty="0">
                <a:latin typeface="Arial" panose="020B0604020202020204" pitchFamily="34" charset="0"/>
                <a:cs typeface="Arial" panose="020B0604020202020204" pitchFamily="34" charset="0"/>
              </a:rPr>
              <a:t>A vision is a ‘motivating view of the future’. It creates pull. It gives direction </a:t>
            </a:r>
          </a:p>
          <a:p>
            <a:pPr algn="just">
              <a:buFont typeface="Wingdings" pitchFamily="2" charset="2"/>
              <a:buChar char="§"/>
            </a:pPr>
            <a:r>
              <a:rPr lang="en-GB" sz="2800" dirty="0">
                <a:latin typeface="Arial" panose="020B0604020202020204" pitchFamily="34" charset="0"/>
                <a:cs typeface="Arial" panose="020B0604020202020204" pitchFamily="34" charset="0"/>
              </a:rPr>
              <a:t>Imagine brilliant and innovative future. Think about what you are trying to achieve</a:t>
            </a:r>
          </a:p>
          <a:p>
            <a:pPr algn="just">
              <a:buFont typeface="Wingdings" pitchFamily="2" charset="2"/>
              <a:buChar char="§"/>
            </a:pPr>
            <a:r>
              <a:rPr lang="en-GB" sz="2800" dirty="0">
                <a:latin typeface="Arial" panose="020B0604020202020204" pitchFamily="34" charset="0"/>
                <a:cs typeface="Arial" panose="020B0604020202020204" pitchFamily="34" charset="0"/>
              </a:rPr>
              <a:t>Go out into the future. Look around and see what is there</a:t>
            </a:r>
          </a:p>
          <a:p>
            <a:pPr algn="just">
              <a:buFont typeface="Wingdings" pitchFamily="2" charset="2"/>
              <a:buChar char="§"/>
            </a:pPr>
            <a:r>
              <a:rPr lang="en-GB" sz="2800" dirty="0">
                <a:latin typeface="Arial" panose="020B0604020202020204" pitchFamily="34" charset="0"/>
                <a:cs typeface="Arial" panose="020B0604020202020204" pitchFamily="34" charset="0"/>
              </a:rPr>
              <a:t>Use dynamic and emotive words to paint motivating pictures</a:t>
            </a:r>
          </a:p>
          <a:p>
            <a:pPr algn="just">
              <a:buFont typeface="Wingdings" pitchFamily="2" charset="2"/>
              <a:buChar char="§"/>
            </a:pPr>
            <a:r>
              <a:rPr lang="en-GB" sz="2800" dirty="0">
                <a:latin typeface="Arial" panose="020B0604020202020204" pitchFamily="34" charset="0"/>
                <a:cs typeface="Arial" panose="020B0604020202020204" pitchFamily="34" charset="0"/>
              </a:rPr>
              <a:t>Test it with others to ensure it works for them too</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5795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5" name="Picture 4">
            <a:extLst>
              <a:ext uri="{FF2B5EF4-FFF2-40B4-BE49-F238E27FC236}">
                <a16:creationId xmlns:a16="http://schemas.microsoft.com/office/drawing/2014/main" id="{73F789CB-DB92-B741-861E-972CAFF9B9C5}"/>
              </a:ext>
            </a:extLst>
          </p:cNvPr>
          <p:cNvPicPr>
            <a:picLocks noChangeAspect="1"/>
          </p:cNvPicPr>
          <p:nvPr/>
        </p:nvPicPr>
        <p:blipFill>
          <a:blip r:embed="rId2"/>
          <a:stretch>
            <a:fillRect/>
          </a:stretch>
        </p:blipFill>
        <p:spPr>
          <a:xfrm>
            <a:off x="-1" y="1403350"/>
            <a:ext cx="9143999" cy="4051300"/>
          </a:xfrm>
          <a:prstGeom prst="rect">
            <a:avLst/>
          </a:prstGeom>
        </p:spPr>
      </p:pic>
    </p:spTree>
    <p:extLst>
      <p:ext uri="{BB962C8B-B14F-4D97-AF65-F5344CB8AC3E}">
        <p14:creationId xmlns:p14="http://schemas.microsoft.com/office/powerpoint/2010/main" val="190290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2" name="Picture 1">
            <a:extLst>
              <a:ext uri="{FF2B5EF4-FFF2-40B4-BE49-F238E27FC236}">
                <a16:creationId xmlns:a16="http://schemas.microsoft.com/office/drawing/2014/main" id="{72923B12-E125-E744-9097-417499FA4185}"/>
              </a:ext>
            </a:extLst>
          </p:cNvPr>
          <p:cNvPicPr>
            <a:picLocks noChangeAspect="1"/>
          </p:cNvPicPr>
          <p:nvPr/>
        </p:nvPicPr>
        <p:blipFill>
          <a:blip r:embed="rId3"/>
          <a:stretch>
            <a:fillRect/>
          </a:stretch>
        </p:blipFill>
        <p:spPr>
          <a:xfrm>
            <a:off x="-1" y="1021013"/>
            <a:ext cx="9143999" cy="2407986"/>
          </a:xfrm>
          <a:prstGeom prst="rect">
            <a:avLst/>
          </a:prstGeom>
        </p:spPr>
      </p:pic>
      <p:pic>
        <p:nvPicPr>
          <p:cNvPr id="3" name="Picture 2">
            <a:extLst>
              <a:ext uri="{FF2B5EF4-FFF2-40B4-BE49-F238E27FC236}">
                <a16:creationId xmlns:a16="http://schemas.microsoft.com/office/drawing/2014/main" id="{AFF86B6F-679B-264B-A6D6-EE6A5041EC43}"/>
              </a:ext>
            </a:extLst>
          </p:cNvPr>
          <p:cNvPicPr>
            <a:picLocks noChangeAspect="1"/>
          </p:cNvPicPr>
          <p:nvPr/>
        </p:nvPicPr>
        <p:blipFill>
          <a:blip r:embed="rId4"/>
          <a:stretch>
            <a:fillRect/>
          </a:stretch>
        </p:blipFill>
        <p:spPr>
          <a:xfrm>
            <a:off x="0" y="3428999"/>
            <a:ext cx="9143998" cy="2582779"/>
          </a:xfrm>
          <a:prstGeom prst="rect">
            <a:avLst/>
          </a:prstGeom>
        </p:spPr>
      </p:pic>
    </p:spTree>
    <p:extLst>
      <p:ext uri="{BB962C8B-B14F-4D97-AF65-F5344CB8AC3E}">
        <p14:creationId xmlns:p14="http://schemas.microsoft.com/office/powerpoint/2010/main" val="2246729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lnSpcReduction="10000"/>
          </a:bodyPr>
          <a:lstStyle/>
          <a:p>
            <a:pPr algn="just">
              <a:buFont typeface="Wingdings" pitchFamily="2" charset="2"/>
              <a:buChar char="§"/>
            </a:pPr>
            <a:r>
              <a:rPr lang="en-GB" dirty="0">
                <a:latin typeface="Arial" panose="020B0604020202020204" pitchFamily="34" charset="0"/>
                <a:cs typeface="Arial" panose="020B0604020202020204" pitchFamily="34" charset="0"/>
              </a:rPr>
              <a:t>Problem solving usually involves application of logic and/or skills for finding solutions on the plane of known/existing knowledge as under: </a:t>
            </a:r>
          </a:p>
          <a:p>
            <a:pPr marL="0" indent="0" algn="just">
              <a:buNone/>
            </a:pPr>
            <a:r>
              <a:rPr lang="en-GB" dirty="0">
                <a:latin typeface="Arial" panose="020B0604020202020204" pitchFamily="34" charset="0"/>
                <a:cs typeface="Arial" panose="020B0604020202020204" pitchFamily="34" charset="0"/>
              </a:rPr>
              <a:t>	- Done by further investigation</a:t>
            </a:r>
          </a:p>
          <a:p>
            <a:pPr marL="0" indent="0" algn="just">
              <a:buNone/>
            </a:pPr>
            <a:r>
              <a:rPr lang="en-GB" dirty="0">
                <a:latin typeface="Arial" panose="020B0604020202020204" pitchFamily="34" charset="0"/>
                <a:cs typeface="Arial" panose="020B0604020202020204" pitchFamily="34" charset="0"/>
              </a:rPr>
              <a:t>	- Done by improved skill capability </a:t>
            </a:r>
          </a:p>
          <a:p>
            <a:pPr marL="0" indent="0" algn="just">
              <a:buNone/>
            </a:pPr>
            <a:r>
              <a:rPr lang="en-GB" dirty="0">
                <a:latin typeface="Arial" panose="020B0604020202020204" pitchFamily="34" charset="0"/>
                <a:cs typeface="Arial" panose="020B0604020202020204" pitchFamily="34" charset="0"/>
              </a:rPr>
              <a:t>	- Pursued path may be complex but it is still on the same plane (perhaps expanding the plane somewhat/slightly)</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method for approaching a problem or a challenge in an imaginative and innovative way.</a:t>
            </a:r>
          </a:p>
          <a:p>
            <a:pPr algn="just">
              <a:buFont typeface="Wingdings" pitchFamily="2" charset="2"/>
              <a:buChar char="§"/>
            </a:pPr>
            <a:r>
              <a:rPr lang="en-GB" dirty="0">
                <a:latin typeface="Arial" panose="020B0604020202020204" pitchFamily="34" charset="0"/>
                <a:cs typeface="Arial" panose="020B0604020202020204" pitchFamily="34" charset="0"/>
              </a:rPr>
              <a:t>It is a special form of problem solving in which the solution is independently created rather than learned with assistance</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always involves creativity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977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359569"/>
            <a:ext cx="9015662" cy="4415590"/>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Sometimes logic and/or skills may be applied to the expanded plane of knowledge by expanding it as under: </a:t>
            </a:r>
          </a:p>
          <a:p>
            <a:pPr marL="0" indent="0" algn="just">
              <a:buNone/>
            </a:pPr>
            <a:r>
              <a:rPr lang="en-GB" dirty="0">
                <a:latin typeface="Arial" panose="020B0604020202020204" pitchFamily="34" charset="0"/>
                <a:cs typeface="Arial" panose="020B0604020202020204" pitchFamily="34" charset="0"/>
              </a:rPr>
              <a:t>	- Acquisition of information along a path that fits with current reasoning </a:t>
            </a:r>
          </a:p>
          <a:p>
            <a:pPr marL="0" indent="0" algn="just">
              <a:buNone/>
            </a:pPr>
            <a:r>
              <a:rPr lang="en-GB" dirty="0">
                <a:latin typeface="Arial" panose="020B0604020202020204" pitchFamily="34" charset="0"/>
                <a:cs typeface="Arial" panose="020B0604020202020204" pitchFamily="34" charset="0"/>
              </a:rPr>
              <a:t>	- As normal scientific work </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part of overall problem solving</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1082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Categories of Creative Problem Solving Techniques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marL="457200" indent="-457200" algn="just">
              <a:buFont typeface="+mj-lt"/>
              <a:buAutoNum type="arabicPeriod"/>
            </a:pPr>
            <a:r>
              <a:rPr lang="en-GB" b="1" dirty="0">
                <a:latin typeface="Arial" panose="020B0604020202020204" pitchFamily="34" charset="0"/>
                <a:cs typeface="Arial" panose="020B0604020202020204" pitchFamily="34" charset="0"/>
              </a:rPr>
              <a:t>Serendipity: </a:t>
            </a:r>
            <a:r>
              <a:rPr lang="en-GB" dirty="0">
                <a:latin typeface="Arial" panose="020B0604020202020204" pitchFamily="34" charset="0"/>
                <a:cs typeface="Arial" panose="020B0604020202020204" pitchFamily="34" charset="0"/>
              </a:rPr>
              <a:t>We cannot control this but can enhance its probability of occurring by actively studying unexplained phenomena </a:t>
            </a:r>
          </a:p>
          <a:p>
            <a:pPr marL="457200" indent="-457200" algn="just">
              <a:buFont typeface="+mj-lt"/>
              <a:buAutoNum type="arabicPeriod"/>
            </a:pPr>
            <a:r>
              <a:rPr lang="en-GB" b="1" dirty="0">
                <a:latin typeface="Arial" panose="020B0604020202020204" pitchFamily="34" charset="0"/>
                <a:cs typeface="Arial" panose="020B0604020202020204" pitchFamily="34" charset="0"/>
              </a:rPr>
              <a:t>Free Association: </a:t>
            </a:r>
            <a:r>
              <a:rPr lang="en-GB" dirty="0">
                <a:latin typeface="Arial" panose="020B0604020202020204" pitchFamily="34" charset="0"/>
                <a:cs typeface="Arial" panose="020B0604020202020204" pitchFamily="34" charset="0"/>
              </a:rPr>
              <a:t>Techniques in this category, such as brainstorming, focus on divergent thinking and creation of ideas while deferring judgement on those ideas</a:t>
            </a:r>
          </a:p>
          <a:p>
            <a:pPr marL="457200" indent="-457200" algn="just">
              <a:buFont typeface="+mj-lt"/>
              <a:buAutoNum type="arabicPeriod"/>
            </a:pPr>
            <a:r>
              <a:rPr lang="en-GB" b="1" dirty="0">
                <a:latin typeface="Arial" panose="020B0604020202020204" pitchFamily="34" charset="0"/>
                <a:cs typeface="Arial" panose="020B0604020202020204" pitchFamily="34" charset="0"/>
              </a:rPr>
              <a:t>Structured Relationships: </a:t>
            </a:r>
            <a:r>
              <a:rPr lang="en-GB" dirty="0">
                <a:latin typeface="Arial" panose="020B0604020202020204" pitchFamily="34" charset="0"/>
                <a:cs typeface="Arial" panose="020B0604020202020204" pitchFamily="34" charset="0"/>
              </a:rPr>
              <a:t>New ideas are generated by forcing together two or more objects to produce new objects </a:t>
            </a:r>
          </a:p>
          <a:p>
            <a:pPr marL="457200" indent="-457200" algn="just">
              <a:buFont typeface="+mj-lt"/>
              <a:buAutoNum type="arabicPeriod"/>
            </a:pPr>
            <a:r>
              <a:rPr lang="en-GB" b="1" dirty="0">
                <a:latin typeface="Arial" panose="020B0604020202020204" pitchFamily="34" charset="0"/>
                <a:cs typeface="Arial" panose="020B0604020202020204" pitchFamily="34" charset="0"/>
              </a:rPr>
              <a:t>Group techniques: </a:t>
            </a:r>
            <a:r>
              <a:rPr lang="en-GB" dirty="0">
                <a:latin typeface="Arial" panose="020B0604020202020204" pitchFamily="34" charset="0"/>
                <a:cs typeface="Arial" panose="020B0604020202020204" pitchFamily="34" charset="0"/>
              </a:rPr>
              <a:t>These enhance creativity in multiparticipant problem-solving contexts.</a:t>
            </a:r>
          </a:p>
          <a:p>
            <a:pPr algn="just">
              <a:buFont typeface="Wingdings" pitchFamily="2" charset="2"/>
              <a:buChar char="§"/>
            </a:pPr>
            <a:endParaRPr lang="en-GB"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2665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The Creative Problem Solving Process (CPS) also known as the Osborn-</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CPS process, was developed by Alex Osborn and </a:t>
            </a:r>
            <a:r>
              <a:rPr lang="en-GB" dirty="0" err="1">
                <a:latin typeface="Arial" panose="020B0604020202020204" pitchFamily="34" charset="0"/>
                <a:cs typeface="Arial" panose="020B0604020202020204" pitchFamily="34" charset="0"/>
              </a:rPr>
              <a:t>Dr.</a:t>
            </a:r>
            <a:r>
              <a:rPr lang="en-GB" dirty="0">
                <a:latin typeface="Arial" panose="020B0604020202020204" pitchFamily="34" charset="0"/>
                <a:cs typeface="Arial" panose="020B0604020202020204" pitchFamily="34" charset="0"/>
              </a:rPr>
              <a:t> Sidney J. </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in the 1950s. </a:t>
            </a:r>
          </a:p>
          <a:p>
            <a:pPr algn="just">
              <a:buFont typeface="Wingdings" pitchFamily="2" charset="2"/>
              <a:buChar char="§"/>
            </a:pPr>
            <a:r>
              <a:rPr lang="en-GB" dirty="0">
                <a:latin typeface="Arial" panose="020B0604020202020204" pitchFamily="34" charset="0"/>
                <a:cs typeface="Arial" panose="020B0604020202020204" pitchFamily="34" charset="0"/>
              </a:rPr>
              <a:t>The CPS process is different from other “creative problem solving” methods that it uses both divergent and convergent thinking during each process step and not just when generating ideas to solve the problem. </a:t>
            </a:r>
          </a:p>
          <a:p>
            <a:pPr algn="just">
              <a:buFont typeface="Wingdings" pitchFamily="2" charset="2"/>
              <a:buChar char="§"/>
            </a:pPr>
            <a:r>
              <a:rPr lang="en-GB" dirty="0">
                <a:latin typeface="Arial" panose="020B0604020202020204" pitchFamily="34" charset="0"/>
                <a:cs typeface="Arial" panose="020B0604020202020204" pitchFamily="34" charset="0"/>
              </a:rPr>
              <a:t>Thus CPS is a structured method for generating novel and useful solutions to problems. It is flexible process as well. </a:t>
            </a:r>
          </a:p>
          <a:p>
            <a:pPr algn="just">
              <a:buFont typeface="Wingdings" pitchFamily="2" charset="2"/>
              <a:buChar char="§"/>
            </a:pPr>
            <a:r>
              <a:rPr lang="en-GB" dirty="0">
                <a:latin typeface="Arial" panose="020B0604020202020204" pitchFamily="34" charset="0"/>
                <a:cs typeface="Arial" panose="020B0604020202020204" pitchFamily="34" charset="0"/>
              </a:rPr>
              <a:t>CPS follows three process stages, which match a person’s natural creativity process, and six explicit steps.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806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pic>
        <p:nvPicPr>
          <p:cNvPr id="4" name="Picture 3">
            <a:extLst>
              <a:ext uri="{FF2B5EF4-FFF2-40B4-BE49-F238E27FC236}">
                <a16:creationId xmlns:a16="http://schemas.microsoft.com/office/drawing/2014/main" id="{91C16391-B601-B743-9DC8-BABFB6F72835}"/>
              </a:ext>
            </a:extLst>
          </p:cNvPr>
          <p:cNvPicPr>
            <a:picLocks noChangeAspect="1"/>
          </p:cNvPicPr>
          <p:nvPr/>
        </p:nvPicPr>
        <p:blipFill>
          <a:blip r:embed="rId3"/>
          <a:stretch>
            <a:fillRect/>
          </a:stretch>
        </p:blipFill>
        <p:spPr>
          <a:xfrm>
            <a:off x="1604211" y="1142999"/>
            <a:ext cx="6208294" cy="4503821"/>
          </a:xfrm>
          <a:prstGeom prst="rect">
            <a:avLst/>
          </a:prstGeom>
        </p:spPr>
      </p:pic>
    </p:spTree>
    <p:extLst>
      <p:ext uri="{BB962C8B-B14F-4D97-AF65-F5344CB8AC3E}">
        <p14:creationId xmlns:p14="http://schemas.microsoft.com/office/powerpoint/2010/main" val="2053154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a:bodyPr>
          <a:lstStyle/>
          <a:p>
            <a:pPr marL="514350" indent="-514350" algn="just">
              <a:buFont typeface="+mj-lt"/>
              <a:buAutoNum type="arabicPeriod"/>
            </a:pPr>
            <a:r>
              <a:rPr lang="en-GB" b="1" dirty="0">
                <a:latin typeface="Arial" panose="020B0604020202020204" pitchFamily="34" charset="0"/>
                <a:cs typeface="Arial" panose="020B0604020202020204" pitchFamily="34" charset="0"/>
              </a:rPr>
              <a:t>Explore the Challenge: </a:t>
            </a:r>
          </a:p>
          <a:p>
            <a:pPr marL="457200" indent="-457200" algn="just">
              <a:buAutoNum type="alphaLcParenR"/>
            </a:pPr>
            <a:r>
              <a:rPr lang="en-GB" b="1" dirty="0">
                <a:latin typeface="Arial" panose="020B0604020202020204" pitchFamily="34" charset="0"/>
                <a:cs typeface="Arial" panose="020B0604020202020204" pitchFamily="34" charset="0"/>
              </a:rPr>
              <a:t>OF – Objective Finding: </a:t>
            </a:r>
            <a:r>
              <a:rPr lang="en-GB" dirty="0">
                <a:latin typeface="Arial" panose="020B0604020202020204" pitchFamily="34" charset="0"/>
                <a:cs typeface="Arial" panose="020B0604020202020204" pitchFamily="34" charset="0"/>
              </a:rPr>
              <a:t>Identify goal, wish or challenges. It might be be initial dissatisfaction or a desire that opens the door to using the CPS process. </a:t>
            </a:r>
          </a:p>
          <a:p>
            <a:pPr marL="457200" indent="-457200" algn="just">
              <a:buAutoNum type="alphaLcParenR"/>
            </a:pPr>
            <a:r>
              <a:rPr lang="en-GB" b="1" dirty="0">
                <a:latin typeface="Arial" panose="020B0604020202020204" pitchFamily="34" charset="0"/>
                <a:cs typeface="Arial" panose="020B0604020202020204" pitchFamily="34" charset="0"/>
              </a:rPr>
              <a:t>FF – Fact Finding – Gather Data: </a:t>
            </a:r>
            <a:r>
              <a:rPr lang="en-GB" dirty="0">
                <a:latin typeface="Arial" panose="020B0604020202020204" pitchFamily="34" charset="0"/>
                <a:cs typeface="Arial" panose="020B0604020202020204" pitchFamily="34" charset="0"/>
              </a:rPr>
              <a:t>Assess and review all the data that pertains to the situation at hand. </a:t>
            </a:r>
          </a:p>
          <a:p>
            <a:pPr marL="457200" indent="-457200" algn="just">
              <a:buAutoNum type="alphaLcParenR"/>
            </a:pPr>
            <a:r>
              <a:rPr lang="en-GB" b="1" dirty="0">
                <a:latin typeface="Arial" panose="020B0604020202020204" pitchFamily="34" charset="0"/>
                <a:cs typeface="Arial" panose="020B0604020202020204" pitchFamily="34" charset="0"/>
              </a:rPr>
              <a:t>PF – Problem Finding – Clarify the Problem: </a:t>
            </a:r>
            <a:r>
              <a:rPr lang="en-GB" dirty="0">
                <a:latin typeface="Arial" panose="020B0604020202020204" pitchFamily="34" charset="0"/>
                <a:cs typeface="Arial" panose="020B0604020202020204" pitchFamily="34" charset="0"/>
              </a:rPr>
              <a:t>Explore the facts and data to find all the problems and challenges inherent in the situation, and all the opportunities they represent</a:t>
            </a:r>
            <a:endParaRPr lang="en-GB" b="1"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4082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lnSpcReduction="10000"/>
          </a:bodyPr>
          <a:lstStyle/>
          <a:p>
            <a:pPr marL="0" indent="0" algn="just">
              <a:buNone/>
            </a:pPr>
            <a:r>
              <a:rPr lang="en-GB" b="1" dirty="0">
                <a:latin typeface="Arial" panose="020B0604020202020204" pitchFamily="34" charset="0"/>
                <a:cs typeface="Arial" panose="020B0604020202020204" pitchFamily="34" charset="0"/>
              </a:rPr>
              <a:t>2. Generate Ideas: </a:t>
            </a:r>
          </a:p>
          <a:p>
            <a:pPr marL="0" indent="0" algn="just">
              <a:buNone/>
            </a:pPr>
            <a:r>
              <a:rPr lang="en-GB" b="1" dirty="0">
                <a:latin typeface="Arial" panose="020B0604020202020204" pitchFamily="34" charset="0"/>
                <a:cs typeface="Arial" panose="020B0604020202020204" pitchFamily="34" charset="0"/>
              </a:rPr>
              <a:t>d) IF – Idea Finding: </a:t>
            </a:r>
            <a:r>
              <a:rPr lang="en-GB" dirty="0">
                <a:latin typeface="Arial" panose="020B0604020202020204" pitchFamily="34" charset="0"/>
                <a:cs typeface="Arial" panose="020B0604020202020204" pitchFamily="34" charset="0"/>
              </a:rPr>
              <a:t>Generating ideas is much more than brainstorming. During this steps, be vigilant about deferring judgement and coming up with wild, outrageous, out-of-the-box ideas. </a:t>
            </a:r>
          </a:p>
          <a:p>
            <a:pPr marL="0" indent="0" algn="just">
              <a:buNone/>
            </a:pPr>
            <a:endParaRPr lang="en-GB" b="1" dirty="0">
              <a:latin typeface="Arial" panose="020B0604020202020204" pitchFamily="34" charset="0"/>
              <a:cs typeface="Arial" panose="020B0604020202020204" pitchFamily="34" charset="0"/>
            </a:endParaRPr>
          </a:p>
          <a:p>
            <a:pPr marL="0" indent="0" algn="just">
              <a:buNone/>
            </a:pPr>
            <a:r>
              <a:rPr lang="en-GB" b="1" dirty="0">
                <a:latin typeface="Arial" panose="020B0604020202020204" pitchFamily="34" charset="0"/>
                <a:cs typeface="Arial" panose="020B0604020202020204" pitchFamily="34" charset="0"/>
              </a:rPr>
              <a:t>3. Prepare for Action: </a:t>
            </a:r>
          </a:p>
          <a:p>
            <a:pPr marL="0" indent="0" algn="just">
              <a:buNone/>
            </a:pPr>
            <a:r>
              <a:rPr lang="en-GB" b="1" dirty="0">
                <a:latin typeface="Arial" panose="020B0604020202020204" pitchFamily="34" charset="0"/>
                <a:cs typeface="Arial" panose="020B0604020202020204" pitchFamily="34" charset="0"/>
              </a:rPr>
              <a:t>e) SF – Solution Finding: </a:t>
            </a:r>
            <a:r>
              <a:rPr lang="en-GB" dirty="0">
                <a:latin typeface="Arial" panose="020B0604020202020204" pitchFamily="34" charset="0"/>
                <a:cs typeface="Arial" panose="020B0604020202020204" pitchFamily="34" charset="0"/>
              </a:rPr>
              <a:t>Select and strengthen solutions</a:t>
            </a:r>
          </a:p>
          <a:p>
            <a:pPr marL="0" indent="0" algn="just">
              <a:buNone/>
            </a:pPr>
            <a:r>
              <a:rPr lang="en-GB" b="1" dirty="0">
                <a:latin typeface="Arial" panose="020B0604020202020204" pitchFamily="34" charset="0"/>
                <a:cs typeface="Arial" panose="020B0604020202020204" pitchFamily="34" charset="0"/>
              </a:rPr>
              <a:t>f) AF – Acceptance Finding: </a:t>
            </a:r>
            <a:r>
              <a:rPr lang="en-GB" dirty="0">
                <a:latin typeface="Arial" panose="020B0604020202020204" pitchFamily="34" charset="0"/>
                <a:cs typeface="Arial" panose="020B0604020202020204" pitchFamily="34" charset="0"/>
              </a:rPr>
              <a:t>In this step, look at who’s responsible, what has to be done by when, and what resources are available in order to realize this idea as a full-fledges, activated solution. </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Tree>
    <p:extLst>
      <p:ext uri="{BB962C8B-B14F-4D97-AF65-F5344CB8AC3E}">
        <p14:creationId xmlns:p14="http://schemas.microsoft.com/office/powerpoint/2010/main" val="1661052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319464"/>
            <a:ext cx="9015662" cy="4279231"/>
          </a:xfrm>
        </p:spPr>
        <p:txBody>
          <a:bodyPr>
            <a:normAutofit/>
          </a:bodyPr>
          <a:lstStyle/>
          <a:p>
            <a:pPr algn="just">
              <a:buFont typeface="Wingdings" pitchFamily="2" charset="2"/>
              <a:buChar char="§"/>
            </a:pPr>
            <a:r>
              <a:rPr lang="en-GB" b="1" dirty="0">
                <a:latin typeface="Arial" panose="020B0604020202020204" pitchFamily="34" charset="0"/>
                <a:cs typeface="Arial" panose="020B0604020202020204" pitchFamily="34" charset="0"/>
              </a:rPr>
              <a:t>Self-Constraining Beliefs: </a:t>
            </a:r>
            <a:r>
              <a:rPr lang="en-GB" dirty="0">
                <a:latin typeface="Arial" panose="020B0604020202020204" pitchFamily="34" charset="0"/>
                <a:cs typeface="Arial" panose="020B0604020202020204" pitchFamily="34" charset="0"/>
              </a:rPr>
              <a:t>The participant makes the problem more difficult by assuming certain constraining conditions that do not exist </a:t>
            </a:r>
          </a:p>
          <a:p>
            <a:pPr algn="just">
              <a:buFont typeface="Wingdings" pitchFamily="2" charset="2"/>
              <a:buChar char="§"/>
            </a:pPr>
            <a:r>
              <a:rPr lang="en-GB" b="1" dirty="0">
                <a:latin typeface="Arial" panose="020B0604020202020204" pitchFamily="34" charset="0"/>
                <a:cs typeface="Arial" panose="020B0604020202020204" pitchFamily="34" charset="0"/>
              </a:rPr>
              <a:t>Fears, Beliefs and Stresses: </a:t>
            </a:r>
            <a:r>
              <a:rPr lang="en-GB" dirty="0">
                <a:latin typeface="Arial" panose="020B0604020202020204" pitchFamily="34" charset="0"/>
                <a:cs typeface="Arial" panose="020B0604020202020204" pitchFamily="34" charset="0"/>
              </a:rPr>
              <a:t>People that fear criticism or have strong beliefs may have limited ability to be “free” and creative </a:t>
            </a:r>
          </a:p>
          <a:p>
            <a:pPr algn="just">
              <a:buFont typeface="Wingdings" pitchFamily="2" charset="2"/>
              <a:buChar char="§"/>
            </a:pPr>
            <a:r>
              <a:rPr lang="en-GB" b="1" dirty="0">
                <a:latin typeface="Arial" panose="020B0604020202020204" pitchFamily="34" charset="0"/>
                <a:cs typeface="Arial" panose="020B0604020202020204" pitchFamily="34" charset="0"/>
              </a:rPr>
              <a:t>Routine and Rigidity: </a:t>
            </a:r>
            <a:r>
              <a:rPr lang="en-GB" dirty="0">
                <a:latin typeface="Arial" panose="020B0604020202020204" pitchFamily="34" charset="0"/>
                <a:cs typeface="Arial" panose="020B0604020202020204" pitchFamily="34" charset="0"/>
              </a:rPr>
              <a:t>This may inhibit the information gathering, interactions and incubation of thought that leads to creativity</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Barriers to Creative Problem Solving</a:t>
            </a:r>
          </a:p>
        </p:txBody>
      </p:sp>
    </p:spTree>
    <p:extLst>
      <p:ext uri="{BB962C8B-B14F-4D97-AF65-F5344CB8AC3E}">
        <p14:creationId xmlns:p14="http://schemas.microsoft.com/office/powerpoint/2010/main" val="906197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421</TotalTime>
  <Words>1266</Words>
  <Application>Microsoft Office PowerPoint</Application>
  <PresentationFormat>On-screen Show (4:3)</PresentationFormat>
  <Paragraphs>130</Paragraphs>
  <Slides>26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Arial Rounded MT Bold</vt:lpstr>
      <vt:lpstr>Calibri</vt:lpstr>
      <vt:lpstr>Myriad Pro</vt:lpstr>
      <vt:lpstr>Wingdings</vt:lpstr>
      <vt:lpstr>20140311PresentationUWTSDTemplate</vt:lpstr>
      <vt:lpstr>Problem Solving and Decision Making BMSK4004</vt:lpstr>
      <vt:lpstr>Creative Problem Solving</vt:lpstr>
      <vt:lpstr>Creativity Provides….</vt:lpstr>
      <vt:lpstr>What is Creativity?</vt:lpstr>
      <vt:lpstr>What is Creativity?</vt:lpstr>
      <vt:lpstr>What is Creativity?</vt:lpstr>
      <vt:lpstr>Creativity Defined</vt:lpstr>
      <vt:lpstr>Components of Creativity</vt:lpstr>
      <vt:lpstr>Components of Creativity</vt:lpstr>
      <vt:lpstr>The Paradoxical Characteristics of Creative Groups</vt:lpstr>
      <vt:lpstr>Myths about Creativity</vt:lpstr>
      <vt:lpstr>Tools for Creating New Ideas</vt:lpstr>
      <vt:lpstr>Tools for Creating New Ideas</vt:lpstr>
      <vt:lpstr>Tools for Creating New Ideas</vt:lpstr>
      <vt:lpstr>Tools for Creating New Ideas</vt:lpstr>
      <vt:lpstr>Tools for Creating New Ideas</vt:lpstr>
      <vt:lpstr>Creating a Creative Climate</vt:lpstr>
      <vt:lpstr>Creating a Creative Climate</vt:lpstr>
      <vt:lpstr>What is Creative Problem Solving Approach</vt:lpstr>
      <vt:lpstr>What is Creative Problem Solving Approach</vt:lpstr>
      <vt:lpstr>Categories of Creative Problem Solving Techniques</vt:lpstr>
      <vt:lpstr>Creative Problem Solving Process</vt:lpstr>
      <vt:lpstr>Creative Problem Solving Process</vt:lpstr>
      <vt:lpstr>Creative Problem Solving Process</vt:lpstr>
      <vt:lpstr>Creative Problem Solving Process</vt:lpstr>
      <vt:lpstr>Barriers to Creative Problem Solving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Anupam Mazumdar</cp:lastModifiedBy>
  <cp:revision>60</cp:revision>
  <dcterms:created xsi:type="dcterms:W3CDTF">2017-12-11T18:00:04Z</dcterms:created>
  <dcterms:modified xsi:type="dcterms:W3CDTF">2019-07-05T11:54:30Z</dcterms:modified>
</cp:coreProperties>
</file>