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6"/>
  </p:notesMasterIdLst>
  <p:handoutMasterIdLst>
    <p:handoutMasterId r:id="rId27"/>
  </p:handoutMasterIdLst>
  <p:sldIdLst>
    <p:sldId id="256" r:id="rId2"/>
    <p:sldId id="257" r:id="rId3"/>
    <p:sldId id="258" r:id="rId4"/>
    <p:sldId id="262" r:id="rId5"/>
    <p:sldId id="283" r:id="rId6"/>
    <p:sldId id="295" r:id="rId7"/>
    <p:sldId id="296" r:id="rId8"/>
    <p:sldId id="297" r:id="rId9"/>
    <p:sldId id="272" r:id="rId10"/>
    <p:sldId id="273" r:id="rId11"/>
    <p:sldId id="274" r:id="rId12"/>
    <p:sldId id="284" r:id="rId13"/>
    <p:sldId id="275" r:id="rId14"/>
    <p:sldId id="266" r:id="rId15"/>
    <p:sldId id="302" r:id="rId16"/>
    <p:sldId id="301" r:id="rId17"/>
    <p:sldId id="281" r:id="rId18"/>
    <p:sldId id="298" r:id="rId19"/>
    <p:sldId id="303" r:id="rId20"/>
    <p:sldId id="263" r:id="rId21"/>
    <p:sldId id="304" r:id="rId22"/>
    <p:sldId id="305" r:id="rId23"/>
    <p:sldId id="306" r:id="rId24"/>
    <p:sldId id="269" r:id="rId2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15" autoAdjust="0"/>
    <p:restoredTop sz="94249" autoAdjust="0"/>
  </p:normalViewPr>
  <p:slideViewPr>
    <p:cSldViewPr snapToGrid="0">
      <p:cViewPr varScale="1">
        <p:scale>
          <a:sx n="68" d="100"/>
          <a:sy n="68" d="100"/>
        </p:scale>
        <p:origin x="492" y="60"/>
      </p:cViewPr>
      <p:guideLst/>
    </p:cSldViewPr>
  </p:slideViewPr>
  <p:notesTextViewPr>
    <p:cViewPr>
      <p:scale>
        <a:sx n="1" d="1"/>
        <a:sy n="1" d="1"/>
      </p:scale>
      <p:origin x="0" y="0"/>
    </p:cViewPr>
  </p:notesTextViewPr>
  <p:notesViewPr>
    <p:cSldViewPr snapToGrid="0">
      <p:cViewPr>
        <p:scale>
          <a:sx n="70" d="100"/>
          <a:sy n="70" d="100"/>
        </p:scale>
        <p:origin x="2556" y="-54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679E793-0C75-4C28-9E5C-20D635A1F350}" type="datetimeFigureOut">
              <a:rPr lang="en-GB" smtClean="0"/>
              <a:t>20/01/2020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88827B5-296C-43E8-8BD9-D982B1BC6CF2}" type="slidenum">
              <a:rPr lang="en-GB" smtClean="0"/>
              <a:t>‹#›</a:t>
            </a:fld>
            <a:endParaRPr lang="en-GB"/>
          </a:p>
        </p:txBody>
      </p:sp>
    </p:spTree>
    <p:extLst>
      <p:ext uri="{BB962C8B-B14F-4D97-AF65-F5344CB8AC3E}">
        <p14:creationId xmlns:p14="http://schemas.microsoft.com/office/powerpoint/2010/main" val="28249227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650C1AF-F975-4443-B3D5-17DBDFA8F8F0}" type="datetimeFigureOut">
              <a:rPr lang="en-GB" smtClean="0"/>
              <a:t>20/01/2020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F2418AC-092D-41A8-8FF4-048981E74828}" type="slidenum">
              <a:rPr lang="en-GB" smtClean="0"/>
              <a:t>‹#›</a:t>
            </a:fld>
            <a:endParaRPr lang="en-GB"/>
          </a:p>
        </p:txBody>
      </p:sp>
    </p:spTree>
    <p:extLst>
      <p:ext uri="{BB962C8B-B14F-4D97-AF65-F5344CB8AC3E}">
        <p14:creationId xmlns:p14="http://schemas.microsoft.com/office/powerpoint/2010/main" val="269376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uk/news/uk-wales-50151883"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gov.wales/sites/default/files/statistics-and-research/2019-03/counselling-for-children-and-young-people-2017-18-494.pdf"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gov.wales/lets-talk-about-mental-health-our-schools-kirsty-williams"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gov.wales/lets-talk-abouools-kirsty-william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7" y="4591050"/>
            <a:ext cx="5438140" cy="3908614"/>
          </a:xfrm>
        </p:spPr>
        <p:txBody>
          <a:bodyPr/>
          <a:lstStyle/>
          <a:p>
            <a:r>
              <a:rPr lang="en-GB" dirty="0">
                <a:latin typeface="Comic Sans MS" panose="030F0702030302020204" pitchFamily="66" charset="0"/>
              </a:rPr>
              <a:t>*Small village school, approximately 175 pupils, 7 teaching staff and Headteacher.</a:t>
            </a:r>
          </a:p>
          <a:p>
            <a:r>
              <a:rPr lang="en-GB" dirty="0">
                <a:latin typeface="Comic Sans MS" panose="030F0702030302020204" pitchFamily="66" charset="0"/>
              </a:rPr>
              <a:t>*Small number of TAs – one in each Foundation Phase classroom, one who is 1:1 support for a Year 5 pupil and one who carries out KS2 interventions like Rapid Reading.</a:t>
            </a:r>
          </a:p>
          <a:p>
            <a:r>
              <a:rPr lang="en-GB" dirty="0">
                <a:latin typeface="Comic Sans MS" panose="030F0702030302020204" pitchFamily="66" charset="0"/>
              </a:rPr>
              <a:t>*New Headteacher who has revamped our school motto and put a much bigger emphasis on partnership with all stakeholders and strengthening community links.  </a:t>
            </a:r>
          </a:p>
          <a:p>
            <a:r>
              <a:rPr lang="en-GB" dirty="0">
                <a:latin typeface="Comic Sans MS" panose="030F0702030302020204" pitchFamily="66" charset="0"/>
              </a:rPr>
              <a:t>*Teamwork and cooperation between staff has also improved.</a:t>
            </a:r>
          </a:p>
          <a:p>
            <a:r>
              <a:rPr lang="en-GB" dirty="0">
                <a:latin typeface="Comic Sans MS" panose="030F0702030302020204" pitchFamily="66" charset="0"/>
              </a:rPr>
              <a:t>*We already recognise the importance of emotional wellbeing in our policy statements and prospectus. </a:t>
            </a:r>
          </a:p>
          <a:p>
            <a:r>
              <a:rPr lang="en-GB" dirty="0">
                <a:latin typeface="Comic Sans MS" panose="030F0702030302020204" pitchFamily="66" charset="0"/>
              </a:rPr>
              <a:t>*I’ve taught at the school for 18 years and been ALNCO for the last 9 years</a:t>
            </a:r>
          </a:p>
          <a:p>
            <a:r>
              <a:rPr lang="en-GB" dirty="0">
                <a:latin typeface="Comic Sans MS" panose="030F0702030302020204" pitchFamily="66" charset="0"/>
              </a:rPr>
              <a:t> *role has changed in this time – more contact with parents, more involvement with outside agencies and a lot more organisation of interventions and support for pupils in school using our own resources.</a:t>
            </a:r>
          </a:p>
          <a:p>
            <a:r>
              <a:rPr lang="en-GB" dirty="0">
                <a:latin typeface="Comic Sans MS" panose="030F0702030302020204" pitchFamily="66" charset="0"/>
              </a:rPr>
              <a:t>*Noticeable change in the profile of pupils on ALN register – initially it consisted of pupils with medical issues, speech and language issues and concerns about literacy skills. Now a lot more emotional and behavioural issues as well as ASD/ADHD concerns.</a:t>
            </a:r>
          </a:p>
          <a:p>
            <a:endParaRPr lang="en-GB" dirty="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1</a:t>
            </a:fld>
            <a:endParaRPr lang="en-GB"/>
          </a:p>
        </p:txBody>
      </p:sp>
    </p:spTree>
    <p:extLst>
      <p:ext uri="{BB962C8B-B14F-4D97-AF65-F5344CB8AC3E}">
        <p14:creationId xmlns:p14="http://schemas.microsoft.com/office/powerpoint/2010/main" val="3499355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695632" cy="3908614"/>
          </a:xfrm>
        </p:spPr>
        <p:txBody>
          <a:bodyPr/>
          <a:lstStyle/>
          <a:p>
            <a:r>
              <a:rPr lang="en-GB" dirty="0">
                <a:latin typeface="Comic Sans MS" panose="030F0702030302020204" pitchFamily="66" charset="0"/>
              </a:rPr>
              <a:t>Last 2 – 3 years has seen a change in the nature of pupils and difficulties:</a:t>
            </a:r>
          </a:p>
          <a:p>
            <a:endParaRPr lang="en-GB" dirty="0">
              <a:latin typeface="Comic Sans MS" panose="030F0702030302020204" pitchFamily="66" charset="0"/>
            </a:endParaRPr>
          </a:p>
          <a:p>
            <a:r>
              <a:rPr lang="en-GB" dirty="0">
                <a:latin typeface="Comic Sans MS" panose="030F0702030302020204" pitchFamily="66" charset="0"/>
              </a:rPr>
              <a:t>*Increase in verbal and physical aggression towards staff</a:t>
            </a:r>
          </a:p>
          <a:p>
            <a:r>
              <a:rPr lang="en-GB" dirty="0">
                <a:latin typeface="Comic Sans MS" panose="030F0702030302020204" pitchFamily="66" charset="0"/>
              </a:rPr>
              <a:t>*Increase in pupils being placed on ASD/ADHD pathways with resulting behavioural difficulties and poor recognition/regulation of emotion</a:t>
            </a:r>
          </a:p>
          <a:p>
            <a:r>
              <a:rPr lang="en-GB" dirty="0">
                <a:latin typeface="Comic Sans MS" panose="030F0702030302020204" pitchFamily="66" charset="0"/>
              </a:rPr>
              <a:t>*First exclusions</a:t>
            </a:r>
          </a:p>
          <a:p>
            <a:r>
              <a:rPr lang="en-GB" dirty="0">
                <a:latin typeface="Comic Sans MS" panose="030F0702030302020204" pitchFamily="66" charset="0"/>
              </a:rPr>
              <a:t>*More Level A consultations with EP about emotional/behavioural difficulties</a:t>
            </a:r>
          </a:p>
          <a:p>
            <a:r>
              <a:rPr lang="en-GB" dirty="0">
                <a:latin typeface="Comic Sans MS" panose="030F0702030302020204" pitchFamily="66" charset="0"/>
              </a:rPr>
              <a:t>*More contact with TAF / Social Services and the Youth Offending Team</a:t>
            </a:r>
          </a:p>
          <a:p>
            <a:r>
              <a:rPr lang="en-GB" dirty="0">
                <a:latin typeface="Comic Sans MS" panose="030F0702030302020204" pitchFamily="66" charset="0"/>
              </a:rPr>
              <a:t>*Even though we refer to outside agencies for help we have needed to find strategies and ways of coping in the meantime since classrooms and pupils are being disrupted.</a:t>
            </a:r>
          </a:p>
          <a:p>
            <a:endParaRPr lang="en-GB" dirty="0">
              <a:latin typeface="Comic Sans MS" panose="030F0702030302020204" pitchFamily="66" charset="0"/>
            </a:endParaRPr>
          </a:p>
          <a:p>
            <a:endParaRPr lang="en-GB" dirty="0">
              <a:latin typeface="Comic Sans MS" panose="030F0702030302020204" pitchFamily="66" charset="0"/>
            </a:endParaRPr>
          </a:p>
          <a:p>
            <a:r>
              <a:rPr lang="en-GB" dirty="0">
                <a:latin typeface="Comic Sans MS" panose="030F0702030302020204" pitchFamily="66" charset="0"/>
              </a:rPr>
              <a:t>Bomber quote – matched how some of our staff were feeling recently when we had some very difficult challenging pupils – whatever they were trying to do did not seem to help and they were frequently upset  and frustrated at the end of the day. </a:t>
            </a:r>
          </a:p>
          <a:p>
            <a:endParaRPr lang="en-GB" dirty="0">
              <a:latin typeface="Comic Sans MS" panose="030F0702030302020204" pitchFamily="66" charset="0"/>
            </a:endParaRPr>
          </a:p>
        </p:txBody>
      </p:sp>
      <p:sp>
        <p:nvSpPr>
          <p:cNvPr id="4" name="Slide Number Placeholder 3"/>
          <p:cNvSpPr>
            <a:spLocks noGrp="1"/>
          </p:cNvSpPr>
          <p:nvPr>
            <p:ph type="sldNum" sz="quarter" idx="10"/>
          </p:nvPr>
        </p:nvSpPr>
        <p:spPr/>
        <p:txBody>
          <a:bodyPr/>
          <a:lstStyle/>
          <a:p>
            <a:fld id="{EF2418AC-092D-41A8-8FF4-048981E74828}" type="slidenum">
              <a:rPr lang="en-GB" smtClean="0"/>
              <a:t>2</a:t>
            </a:fld>
            <a:endParaRPr lang="en-GB"/>
          </a:p>
        </p:txBody>
      </p:sp>
    </p:spTree>
    <p:extLst>
      <p:ext uri="{BB962C8B-B14F-4D97-AF65-F5344CB8AC3E}">
        <p14:creationId xmlns:p14="http://schemas.microsoft.com/office/powerpoint/2010/main" val="1535743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7" y="4709036"/>
            <a:ext cx="5438140" cy="4066254"/>
          </a:xfrm>
        </p:spPr>
        <p:txBody>
          <a:bodyPr/>
          <a:lstStyle/>
          <a:p>
            <a:r>
              <a:rPr lang="en-GB" dirty="0">
                <a:latin typeface="Comic Sans MS" panose="030F0702030302020204" pitchFamily="66" charset="0"/>
              </a:rPr>
              <a:t>*We are not alone – startling statistics </a:t>
            </a:r>
          </a:p>
          <a:p>
            <a:endParaRPr lang="en-GB" dirty="0">
              <a:latin typeface="Comic Sans MS" panose="030F0702030302020204" pitchFamily="66" charset="0"/>
            </a:endParaRPr>
          </a:p>
          <a:p>
            <a:r>
              <a:rPr lang="en-GB" dirty="0">
                <a:latin typeface="Comic Sans MS" panose="030F0702030302020204" pitchFamily="66" charset="0"/>
              </a:rPr>
              <a:t>*Also referrals to School Counselling Services in Wales are on the increase  - 11, 365 10-18 year olds were referred in 2017-2018</a:t>
            </a:r>
          </a:p>
          <a:p>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Referrals of Year 6 pupils in Wales are also increasing – up to 566 in 2017/2018 from 547 the year before (Mental Health : Counselling sought by 11 000 youngsters. BBC News article – 25 October 2019)</a:t>
            </a:r>
            <a:r>
              <a:rPr lang="en-GB" dirty="0">
                <a:hlinkClick r:id="rId3"/>
              </a:rPr>
              <a:t> Available from : https://www.bbc.co.uk/news/uk-wales-50151883</a:t>
            </a:r>
            <a:r>
              <a:rPr lang="en-GB" dirty="0"/>
              <a:t> (Accessed 17 January 2020)</a:t>
            </a: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(Counselling for Children and Young People.  Statistical First Release, March 2019 by the Welsh Government)</a:t>
            </a:r>
            <a:r>
              <a:rPr lang="en-GB" dirty="0">
                <a:hlinkClick r:id="rId4"/>
              </a:rPr>
              <a:t> Available from : https://gov.wales/sites/default/files/statistics-and-research/2019-03/counselling-for-children-and-young-people-2017-18-494.pdf</a:t>
            </a:r>
            <a:r>
              <a:rPr lang="en-GB" dirty="0"/>
              <a:t> (Accessed 17 January 2020)</a:t>
            </a:r>
          </a:p>
          <a:p>
            <a:pPr marL="171450" indent="-171450">
              <a:buFont typeface="Arial" panose="020B0604020202020204" pitchFamily="34" charset="0"/>
              <a:buChar char="•"/>
            </a:pP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EPI report – high prevalence of mental health issues and serious problems accessing support services</a:t>
            </a:r>
          </a:p>
          <a:p>
            <a:r>
              <a:rPr lang="en-GB" dirty="0">
                <a:solidFill>
                  <a:schemeClr val="bg1"/>
                </a:solidFill>
                <a:latin typeface="Comic Sans MS" panose="030F0702030302020204" pitchFamily="66" charset="0"/>
              </a:rPr>
              <a:t>High prevalence of mental health issues amongst children </a:t>
            </a:r>
          </a:p>
          <a:p>
            <a:r>
              <a:rPr lang="en-GB" dirty="0" err="1">
                <a:solidFill>
                  <a:schemeClr val="bg1"/>
                </a:solidFill>
                <a:latin typeface="Comic Sans MS" panose="030F0702030302020204" pitchFamily="66" charset="0"/>
              </a:rPr>
              <a:t>n</a:t>
            </a:r>
            <a:r>
              <a:rPr lang="en-GB" dirty="0" err="1">
                <a:latin typeface="Comic Sans MS" panose="030F0702030302020204" pitchFamily="66" charset="0"/>
              </a:rPr>
              <a:t>“a</a:t>
            </a:r>
            <a:r>
              <a:rPr lang="en-GB" dirty="0">
                <a:latin typeface="Comic Sans MS" panose="030F0702030302020204" pitchFamily="66" charset="0"/>
              </a:rPr>
              <a:t> system that is failing to meet need across the country despite significant extra funding for CAMHS since 2015”(</a:t>
            </a:r>
            <a:r>
              <a:rPr lang="en-GB" dirty="0" err="1">
                <a:latin typeface="Comic Sans MS" panose="030F0702030302020204" pitchFamily="66" charset="0"/>
              </a:rPr>
              <a:t>Crenna</a:t>
            </a:r>
            <a:r>
              <a:rPr lang="en-GB" dirty="0">
                <a:latin typeface="Comic Sans MS" panose="030F0702030302020204" pitchFamily="66" charset="0"/>
              </a:rPr>
              <a:t> Jennings and Hutchinson, 2020, p8)</a:t>
            </a:r>
          </a:p>
          <a:p>
            <a:r>
              <a:rPr lang="en-GB" b="1" dirty="0">
                <a:solidFill>
                  <a:schemeClr val="bg1"/>
                </a:solidFill>
                <a:latin typeface="Comic Sans MS" panose="030F0702030302020204" pitchFamily="66" charset="0"/>
              </a:rPr>
              <a:t>d young people</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 Link between poor mental health and poor attainment/progress</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 Serious problem accessing support services in a timely way  </a:t>
            </a:r>
          </a:p>
          <a:p>
            <a:endParaRPr lang="en-GB" sz="1100" b="1" dirty="0">
              <a:solidFill>
                <a:schemeClr val="bg1"/>
              </a:solidFill>
              <a:latin typeface="Comic Sans MS" panose="030F0702030302020204" pitchFamily="66" charset="0"/>
            </a:endParaRPr>
          </a:p>
        </p:txBody>
      </p:sp>
      <p:sp>
        <p:nvSpPr>
          <p:cNvPr id="4" name="Slide Number Placeholder 3"/>
          <p:cNvSpPr>
            <a:spLocks noGrp="1"/>
          </p:cNvSpPr>
          <p:nvPr>
            <p:ph type="sldNum" sz="quarter" idx="10"/>
          </p:nvPr>
        </p:nvSpPr>
        <p:spPr/>
        <p:txBody>
          <a:bodyPr/>
          <a:lstStyle/>
          <a:p>
            <a:fld id="{EF2418AC-092D-41A8-8FF4-048981E74828}" type="slidenum">
              <a:rPr lang="en-GB" smtClean="0"/>
              <a:t>3</a:t>
            </a:fld>
            <a:endParaRPr lang="en-GB"/>
          </a:p>
        </p:txBody>
      </p:sp>
    </p:spTree>
    <p:extLst>
      <p:ext uri="{BB962C8B-B14F-4D97-AF65-F5344CB8AC3E}">
        <p14:creationId xmlns:p14="http://schemas.microsoft.com/office/powerpoint/2010/main" val="3386196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*Much more prominence given to wellbeing and mental health over the last few years</a:t>
            </a:r>
          </a:p>
          <a:p>
            <a:endParaRPr lang="en-GB" dirty="0">
              <a:latin typeface="Comic Sans MS" panose="030F0702030302020204" pitchFamily="66" charset="0"/>
            </a:endParaRPr>
          </a:p>
          <a:p>
            <a:r>
              <a:rPr lang="en-GB" b="1" u="sng" dirty="0"/>
              <a:t>Let’s Talk About Mental Health in our Schools – Kirsty Williams  (Press Release, 14 May 2019)</a:t>
            </a:r>
            <a:endParaRPr lang="en-GB" dirty="0"/>
          </a:p>
          <a:p>
            <a:r>
              <a:rPr lang="en-GB" b="1" u="sng" dirty="0"/>
              <a:t>Available at : </a:t>
            </a:r>
            <a:r>
              <a:rPr lang="en-GB" b="1" u="sng" dirty="0">
                <a:hlinkClick r:id="rId3"/>
              </a:rPr>
              <a:t>https://gov.wales/lets-talk-about-mental-health-our-schools-kirsty-williams</a:t>
            </a:r>
            <a:r>
              <a:rPr lang="en-GB" b="1" u="sng" dirty="0"/>
              <a:t>  [Accessed on 25 November 2019]</a:t>
            </a:r>
            <a:endParaRPr lang="en-GB" dirty="0"/>
          </a:p>
          <a:p>
            <a:r>
              <a:rPr lang="en-GB" b="1" dirty="0">
                <a:solidFill>
                  <a:schemeClr val="bg1"/>
                </a:solidFill>
                <a:latin typeface="Comic Sans MS" panose="030F0702030302020204" pitchFamily="66" charset="0"/>
              </a:rPr>
              <a:t>Schools – Kirsty Williams  (Press Release, 14 May 2019)</a:t>
            </a:r>
          </a:p>
          <a:p>
            <a:r>
              <a:rPr lang="en-GB" b="1" u="sng" dirty="0">
                <a:solidFill>
                  <a:schemeClr val="bg1"/>
                </a:solidFill>
                <a:latin typeface="Comic Sans MS" panose="030F0702030302020204" pitchFamily="66" charset="0"/>
              </a:rPr>
              <a:t>Available at </a:t>
            </a:r>
            <a:r>
              <a:rPr lang="en-GB" b="1" dirty="0">
                <a:solidFill>
                  <a:schemeClr val="bg1"/>
                </a:solidFill>
                <a:latin typeface="Comic Sans MS" panose="030F0702030302020204" pitchFamily="66" charset="0"/>
              </a:rPr>
              <a:t>: </a:t>
            </a:r>
            <a:r>
              <a:rPr lang="en-GB" b="1" dirty="0">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https://gov.wales/lets-talk-abouools-kirsty-williams</a:t>
            </a:r>
            <a:r>
              <a:rPr lang="en-GB" b="1" dirty="0">
                <a:solidFill>
                  <a:schemeClr val="bg1"/>
                </a:solidFill>
                <a:latin typeface="Comic Sans MS" panose="030F0702030302020204" pitchFamily="66" charset="0"/>
              </a:rPr>
              <a:t> </a:t>
            </a:r>
            <a:r>
              <a:rPr lang="en-GB" b="1" u="sng" dirty="0">
                <a:solidFill>
                  <a:schemeClr val="bg1"/>
                </a:solidFill>
                <a:latin typeface="Comic Sans MS" panose="030F0702030302020204" pitchFamily="66" charset="0"/>
              </a:rPr>
              <a:t> </a:t>
            </a:r>
            <a:endParaRPr lang="en-GB" dirty="0">
              <a:latin typeface="Comic Sans MS" panose="030F0702030302020204" pitchFamily="66" charset="0"/>
            </a:endParaRPr>
          </a:p>
          <a:p>
            <a:r>
              <a:rPr lang="en-GB" dirty="0">
                <a:latin typeface="Comic Sans MS" panose="030F0702030302020204" pitchFamily="66" charset="0"/>
              </a:rPr>
              <a:t>*Acknowledges previous limited support and promises improvements</a:t>
            </a:r>
          </a:p>
          <a:p>
            <a:endParaRPr lang="en-GB" dirty="0">
              <a:latin typeface="Comic Sans MS" panose="030F0702030302020204" pitchFamily="66" charset="0"/>
            </a:endParaRPr>
          </a:p>
          <a:p>
            <a:r>
              <a:rPr lang="en-GB" dirty="0" err="1">
                <a:latin typeface="Comic Sans MS" panose="030F0702030302020204" pitchFamily="66" charset="0"/>
              </a:rPr>
              <a:t>Bombér</a:t>
            </a:r>
            <a:r>
              <a:rPr lang="en-GB" dirty="0">
                <a:latin typeface="Comic Sans MS" panose="030F0702030302020204" pitchFamily="66" charset="0"/>
              </a:rPr>
              <a:t> (2007, p5) agrees and mentions intervening much earlier, “addressing the seeds of distress before they take root”.</a:t>
            </a:r>
          </a:p>
        </p:txBody>
      </p:sp>
      <p:sp>
        <p:nvSpPr>
          <p:cNvPr id="4" name="Slide Number Placeholder 3"/>
          <p:cNvSpPr>
            <a:spLocks noGrp="1"/>
          </p:cNvSpPr>
          <p:nvPr>
            <p:ph type="sldNum" sz="quarter" idx="10"/>
          </p:nvPr>
        </p:nvSpPr>
        <p:spPr/>
        <p:txBody>
          <a:bodyPr/>
          <a:lstStyle/>
          <a:p>
            <a:fld id="{EF2418AC-092D-41A8-8FF4-048981E74828}" type="slidenum">
              <a:rPr lang="en-GB" smtClean="0"/>
              <a:t>4</a:t>
            </a:fld>
            <a:endParaRPr lang="en-GB"/>
          </a:p>
        </p:txBody>
      </p:sp>
    </p:spTree>
    <p:extLst>
      <p:ext uri="{BB962C8B-B14F-4D97-AF65-F5344CB8AC3E}">
        <p14:creationId xmlns:p14="http://schemas.microsoft.com/office/powerpoint/2010/main" val="704771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 major overhaul of curriculum in Wales.  </a:t>
            </a:r>
          </a:p>
          <a:p>
            <a:endParaRPr lang="en-GB" dirty="0">
              <a:latin typeface="Comic Sans MS" panose="030F0702030302020204" pitchFamily="66" charset="0"/>
            </a:endParaRPr>
          </a:p>
          <a:p>
            <a:r>
              <a:rPr lang="en-GB" dirty="0">
                <a:latin typeface="Comic Sans MS" panose="030F0702030302020204" pitchFamily="66" charset="0"/>
              </a:rPr>
              <a:t>*Highlighted 6 areas of learning – one is health &amp; wellbeing</a:t>
            </a:r>
          </a:p>
          <a:p>
            <a:endParaRPr lang="en-GB" dirty="0">
              <a:latin typeface="Comic Sans MS" panose="030F0702030302020204" pitchFamily="66" charset="0"/>
            </a:endParaRPr>
          </a:p>
          <a:p>
            <a:r>
              <a:rPr lang="en-GB" dirty="0">
                <a:latin typeface="Comic Sans MS" panose="030F0702030302020204" pitchFamily="66" charset="0"/>
              </a:rPr>
              <a:t>*4 core purposes of the curriculum – one is healthy confident individuals and it mentions positive relationships, mutual respect and resilience</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5</a:t>
            </a:fld>
            <a:endParaRPr lang="en-GB"/>
          </a:p>
        </p:txBody>
      </p:sp>
    </p:spTree>
    <p:extLst>
      <p:ext uri="{BB962C8B-B14F-4D97-AF65-F5344CB8AC3E}">
        <p14:creationId xmlns:p14="http://schemas.microsoft.com/office/powerpoint/2010/main" val="3018621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latin typeface="Comic Sans MS" panose="030F0702030302020204" pitchFamily="66" charset="0"/>
              </a:rPr>
              <a:t>three-year plan, outlining what they will be working on to improve the life chances of children in Wales. </a:t>
            </a:r>
          </a:p>
          <a:p>
            <a:pPr marL="171450" indent="-171450">
              <a:buFont typeface="Arial" panose="020B0604020202020204" pitchFamily="34" charset="0"/>
              <a:buChar char="•"/>
            </a:pP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Based on consultation with Welsh children and adults.</a:t>
            </a:r>
          </a:p>
          <a:p>
            <a:pPr marL="171450" indent="-171450">
              <a:buFont typeface="Arial" panose="020B0604020202020204" pitchFamily="34" charset="0"/>
              <a:buChar char="•"/>
            </a:pP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Main concerns were -</a:t>
            </a:r>
          </a:p>
          <a:p>
            <a:pPr marL="171450" indent="-171450">
              <a:buFont typeface="Arial" panose="020B0604020202020204" pitchFamily="34" charset="0"/>
              <a:buChar char="•"/>
            </a:pP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Mental health of children and young people was the most pressing issue</a:t>
            </a:r>
          </a:p>
          <a:p>
            <a:pPr marL="171450" indent="-171450">
              <a:buFont typeface="Arial" panose="020B0604020202020204" pitchFamily="34" charset="0"/>
              <a:buChar char="•"/>
            </a:pP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Provision of services </a:t>
            </a:r>
          </a:p>
          <a:p>
            <a:pPr marL="171450" indent="-171450">
              <a:buFont typeface="Arial" panose="020B0604020202020204" pitchFamily="34" charset="0"/>
              <a:buChar char="•"/>
            </a:pPr>
            <a:endParaRPr lang="en-GB" dirty="0">
              <a:latin typeface="Comic Sans MS" panose="030F0702030302020204" pitchFamily="66" charset="0"/>
            </a:endParaRPr>
          </a:p>
          <a:p>
            <a:pPr marL="171450" indent="-171450">
              <a:buFont typeface="Arial" panose="020B0604020202020204" pitchFamily="34" charset="0"/>
              <a:buChar char="•"/>
            </a:pPr>
            <a:r>
              <a:rPr lang="en-GB" dirty="0">
                <a:latin typeface="Comic Sans MS" panose="030F0702030302020204" pitchFamily="66" charset="0"/>
              </a:rPr>
              <a:t>Impact of electronic devices and social media on health and wellbeing</a:t>
            </a:r>
          </a:p>
          <a:p>
            <a:endParaRPr lang="en-GB" dirty="0">
              <a:latin typeface="Comic Sans MS" panose="030F0702030302020204" pitchFamily="66" charset="0"/>
            </a:endParaRPr>
          </a:p>
          <a:p>
            <a:pPr marL="171450" indent="-171450">
              <a:buFont typeface="Arial" panose="020B0604020202020204" pitchFamily="34" charset="0"/>
              <a:buChar char="•"/>
            </a:pPr>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6</a:t>
            </a:fld>
            <a:endParaRPr lang="en-GB"/>
          </a:p>
        </p:txBody>
      </p:sp>
    </p:spTree>
    <p:extLst>
      <p:ext uri="{BB962C8B-B14F-4D97-AF65-F5344CB8AC3E}">
        <p14:creationId xmlns:p14="http://schemas.microsoft.com/office/powerpoint/2010/main" val="1545241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Main findings was lots of concern from young people, parents and teachers about mental health issues being a major issue </a:t>
            </a:r>
          </a:p>
          <a:p>
            <a:endParaRPr lang="en-GB" dirty="0">
              <a:latin typeface="Comic Sans MS" panose="030F0702030302020204" pitchFamily="66" charset="0"/>
            </a:endParaRPr>
          </a:p>
          <a:p>
            <a:r>
              <a:rPr lang="en-GB" dirty="0">
                <a:latin typeface="Comic Sans MS" panose="030F0702030302020204" pitchFamily="66" charset="0"/>
              </a:rPr>
              <a:t>97% of teachers are concerned about mental health of their pupils</a:t>
            </a:r>
          </a:p>
          <a:p>
            <a:endParaRPr lang="en-GB" dirty="0">
              <a:latin typeface="Comic Sans MS" panose="030F0702030302020204" pitchFamily="66" charset="0"/>
            </a:endParaRPr>
          </a:p>
          <a:p>
            <a:r>
              <a:rPr lang="en-GB" dirty="0">
                <a:latin typeface="Comic Sans MS" panose="030F0702030302020204" pitchFamily="66" charset="0"/>
              </a:rPr>
              <a:t>85% of 7-11yr olds wanted help for others who were sad / worry</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7</a:t>
            </a:fld>
            <a:endParaRPr lang="en-GB"/>
          </a:p>
        </p:txBody>
      </p:sp>
    </p:spTree>
    <p:extLst>
      <p:ext uri="{BB962C8B-B14F-4D97-AF65-F5344CB8AC3E}">
        <p14:creationId xmlns:p14="http://schemas.microsoft.com/office/powerpoint/2010/main" val="3187196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latin typeface="Comic Sans MS" panose="030F0702030302020204" pitchFamily="66" charset="0"/>
              </a:rPr>
              <a:t>We needed some sort of interventions because we were experiencing far greater number of behavioural issues but the problem was that we had </a:t>
            </a:r>
            <a:r>
              <a:rPr lang="en-GB" dirty="0">
                <a:latin typeface="Comic Sans MS" panose="030F0702030302020204" pitchFamily="66" charset="0"/>
              </a:rPr>
              <a:t>very few TAs in school anyway but especially in KS2 </a:t>
            </a:r>
          </a:p>
          <a:p>
            <a:endParaRPr lang="en-GB" dirty="0">
              <a:latin typeface="Comic Sans MS" panose="030F0702030302020204" pitchFamily="66" charset="0"/>
            </a:endParaRPr>
          </a:p>
          <a:p>
            <a:r>
              <a:rPr lang="en-GB" b="1" dirty="0">
                <a:latin typeface="Comic Sans MS" panose="030F0702030302020204" pitchFamily="66" charset="0"/>
              </a:rPr>
              <a:t>*</a:t>
            </a:r>
            <a:r>
              <a:rPr lang="en-GB" dirty="0">
                <a:latin typeface="Comic Sans MS" panose="030F0702030302020204" pitchFamily="66" charset="0"/>
              </a:rPr>
              <a:t>We wanted</a:t>
            </a:r>
            <a:r>
              <a:rPr lang="en-GB" b="1" dirty="0">
                <a:latin typeface="Comic Sans MS" panose="030F0702030302020204" pitchFamily="66" charset="0"/>
              </a:rPr>
              <a:t> ELSA </a:t>
            </a:r>
            <a:r>
              <a:rPr lang="en-GB" dirty="0">
                <a:latin typeface="Comic Sans MS" panose="030F0702030302020204" pitchFamily="66" charset="0"/>
              </a:rPr>
              <a:t>no money in budget to do it or a TA to release to do it</a:t>
            </a:r>
          </a:p>
          <a:p>
            <a:endParaRPr lang="en-GB" dirty="0">
              <a:latin typeface="Comic Sans MS" panose="030F0702030302020204" pitchFamily="66" charset="0"/>
            </a:endParaRPr>
          </a:p>
          <a:p>
            <a:r>
              <a:rPr lang="en-GB" dirty="0">
                <a:latin typeface="Comic Sans MS" panose="030F0702030302020204" pitchFamily="66" charset="0"/>
              </a:rPr>
              <a:t>*Decided to upskill ourselves as well as putting in referrals at School Action Plus for pupils who were really a concern. Plus for those we had already referred we needed strategies to use while we waited for outside agencies</a:t>
            </a:r>
          </a:p>
          <a:p>
            <a:endParaRPr lang="en-GB" dirty="0">
              <a:latin typeface="Comic Sans MS" panose="030F0702030302020204" pitchFamily="66" charset="0"/>
            </a:endParaRPr>
          </a:p>
          <a:p>
            <a:r>
              <a:rPr lang="en-GB" b="1" u="sng" dirty="0">
                <a:latin typeface="Comic Sans MS" panose="030F0702030302020204" pitchFamily="66" charset="0"/>
              </a:rPr>
              <a:t>Universal support for all pupils </a:t>
            </a:r>
            <a:r>
              <a:rPr lang="en-GB" dirty="0">
                <a:latin typeface="Comic Sans MS" panose="030F0702030302020204" pitchFamily="66" charset="0"/>
              </a:rPr>
              <a:t>– to build resilience, preventative work rather than solving problems when they had already occurred</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8</a:t>
            </a:fld>
            <a:endParaRPr lang="en-GB"/>
          </a:p>
        </p:txBody>
      </p:sp>
    </p:spTree>
    <p:extLst>
      <p:ext uri="{BB962C8B-B14F-4D97-AF65-F5344CB8AC3E}">
        <p14:creationId xmlns:p14="http://schemas.microsoft.com/office/powerpoint/2010/main" val="3830358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591050"/>
            <a:ext cx="5438140" cy="4405465"/>
          </a:xfrm>
        </p:spPr>
        <p:txBody>
          <a:bodyPr/>
          <a:lstStyle/>
          <a:p>
            <a:r>
              <a:rPr lang="en-GB" dirty="0">
                <a:latin typeface="Comic Sans MS" panose="030F0702030302020204" pitchFamily="66" charset="0"/>
              </a:rPr>
              <a:t>Whole school staff training over 2 ADDS sessions by EP – described different attachment styles and how children present in class</a:t>
            </a:r>
          </a:p>
          <a:p>
            <a:endParaRPr lang="en-GB" dirty="0">
              <a:latin typeface="Comic Sans MS" panose="030F0702030302020204" pitchFamily="66" charset="0"/>
            </a:endParaRPr>
          </a:p>
          <a:p>
            <a:r>
              <a:rPr lang="en-GB" dirty="0">
                <a:latin typeface="Comic Sans MS" panose="030F0702030302020204" pitchFamily="66" charset="0"/>
              </a:rPr>
              <a:t>Also used the Observation and Attachment Checklist with pupils causing us  concern (Can complete the Checklist on SIMS and it does all the analysis for you – much easier)</a:t>
            </a:r>
          </a:p>
          <a:p>
            <a:endParaRPr lang="en-GB" dirty="0">
              <a:latin typeface="Comic Sans MS" panose="030F0702030302020204" pitchFamily="66" charset="0"/>
            </a:endParaRPr>
          </a:p>
          <a:p>
            <a:r>
              <a:rPr lang="en-GB" dirty="0">
                <a:latin typeface="Comic Sans MS" panose="030F0702030302020204" pitchFamily="66" charset="0"/>
              </a:rPr>
              <a:t>Attachment difficulties can present in a similar way to ASD and other diagnosable conditions such as ADHD and ODD</a:t>
            </a:r>
          </a:p>
          <a:p>
            <a:endParaRPr lang="en-GB" dirty="0">
              <a:latin typeface="Comic Sans MS" panose="030F0702030302020204" pitchFamily="66" charset="0"/>
            </a:endParaRPr>
          </a:p>
          <a:p>
            <a:r>
              <a:rPr lang="en-GB" dirty="0">
                <a:latin typeface="Comic Sans MS" panose="030F0702030302020204" pitchFamily="66" charset="0"/>
              </a:rPr>
              <a:t>Better knowledge about the ways that pupils present will lead to better strategies to help when needed</a:t>
            </a:r>
          </a:p>
          <a:p>
            <a:r>
              <a:rPr lang="en-GB" b="1" u="sng" dirty="0">
                <a:latin typeface="Comic Sans MS" panose="030F0702030302020204" pitchFamily="66" charset="0"/>
              </a:rPr>
              <a:t>Emotional Check Ins </a:t>
            </a:r>
          </a:p>
          <a:p>
            <a:r>
              <a:rPr lang="en-GB" dirty="0">
                <a:latin typeface="Comic Sans MS" panose="030F0702030302020204" pitchFamily="66" charset="0"/>
              </a:rPr>
              <a:t>Decided to introduce language of emotions and wellbeing into all classes – </a:t>
            </a:r>
          </a:p>
          <a:p>
            <a:endParaRPr lang="en-GB" dirty="0">
              <a:latin typeface="Comic Sans MS" panose="030F0702030302020204" pitchFamily="66" charset="0"/>
            </a:endParaRPr>
          </a:p>
          <a:p>
            <a:r>
              <a:rPr lang="en-GB" dirty="0">
                <a:latin typeface="Comic Sans MS" panose="030F0702030302020204" pitchFamily="66" charset="0"/>
              </a:rPr>
              <a:t>Valuable information about the child as they enter the classroom – </a:t>
            </a:r>
          </a:p>
          <a:p>
            <a:endParaRPr lang="en-GB" dirty="0">
              <a:latin typeface="Comic Sans MS" panose="030F0702030302020204" pitchFamily="66" charset="0"/>
            </a:endParaRPr>
          </a:p>
          <a:p>
            <a:r>
              <a:rPr lang="en-GB" dirty="0">
                <a:latin typeface="Comic Sans MS" panose="030F0702030302020204" pitchFamily="66" charset="0"/>
              </a:rPr>
              <a:t>Helped with ASD pupils who did not have the understanding of different emotions – allowed discussion/examples of emotions in the class at the start of the day</a:t>
            </a:r>
          </a:p>
          <a:p>
            <a:endParaRPr lang="en-GB" dirty="0">
              <a:latin typeface="Comic Sans MS" panose="030F0702030302020204" pitchFamily="66" charset="0"/>
            </a:endParaRPr>
          </a:p>
          <a:p>
            <a:r>
              <a:rPr lang="en-GB" dirty="0">
                <a:latin typeface="Comic Sans MS" panose="030F0702030302020204" pitchFamily="66" charset="0"/>
              </a:rPr>
              <a:t>Teaches that all emotions are valid but it is the behaviour that is not </a:t>
            </a:r>
          </a:p>
          <a:p>
            <a:endParaRPr lang="en-GB" dirty="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9</a:t>
            </a:fld>
            <a:endParaRPr lang="en-GB"/>
          </a:p>
        </p:txBody>
      </p:sp>
    </p:spTree>
    <p:extLst>
      <p:ext uri="{BB962C8B-B14F-4D97-AF65-F5344CB8AC3E}">
        <p14:creationId xmlns:p14="http://schemas.microsoft.com/office/powerpoint/2010/main" val="3229471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Achieved our Level 1 award and are now almost ready to apply for the Silver Award</a:t>
            </a:r>
          </a:p>
          <a:p>
            <a:endParaRPr lang="en-GB" dirty="0">
              <a:latin typeface="Comic Sans MS" panose="030F0702030302020204" pitchFamily="66" charset="0"/>
            </a:endParaRPr>
          </a:p>
          <a:p>
            <a:r>
              <a:rPr lang="en-GB" dirty="0">
                <a:latin typeface="Comic Sans MS" panose="030F0702030302020204" pitchFamily="66" charset="0"/>
              </a:rPr>
              <a:t>RRS promotes respect, dignity and non-discrimination, self-esteem and wellbeing is boosted and they are less likely to suffer from stress. </a:t>
            </a:r>
          </a:p>
          <a:p>
            <a:endParaRPr lang="en-GB" dirty="0">
              <a:latin typeface="Comic Sans MS" panose="030F0702030302020204" pitchFamily="66" charset="0"/>
            </a:endParaRPr>
          </a:p>
          <a:p>
            <a:r>
              <a:rPr lang="en-GB" dirty="0">
                <a:latin typeface="Comic Sans MS" panose="030F0702030302020204" pitchFamily="66" charset="0"/>
              </a:rPr>
              <a:t>A child who understands their rights understands how they and others should be treated. </a:t>
            </a:r>
          </a:p>
          <a:p>
            <a:endParaRPr lang="en-GB" dirty="0">
              <a:latin typeface="Comic Sans MS" panose="030F0702030302020204" pitchFamily="66" charset="0"/>
            </a:endParaRPr>
          </a:p>
          <a:p>
            <a:r>
              <a:rPr lang="en-GB" dirty="0">
                <a:latin typeface="Comic Sans MS" panose="030F0702030302020204" pitchFamily="66" charset="0"/>
              </a:rPr>
              <a:t>Better relationships are formed between pupils and staff and pupils. the value of everyone’s opinion. In a Rights Respecting school children are treated as equals by their fellow pupils and by the adults in the school.</a:t>
            </a:r>
          </a:p>
          <a:p>
            <a:r>
              <a:rPr lang="en-GB" dirty="0">
                <a:latin typeface="Comic Sans MS" panose="030F0702030302020204" pitchFamily="66" charset="0"/>
              </a:rPr>
              <a:t> </a:t>
            </a:r>
          </a:p>
          <a:p>
            <a:r>
              <a:rPr lang="en-GB" dirty="0">
                <a:latin typeface="Comic Sans MS" panose="030F0702030302020204" pitchFamily="66" charset="0"/>
              </a:rPr>
              <a:t>Assemblies about behaviour, rights, how to treat people, famous figures</a:t>
            </a:r>
          </a:p>
          <a:p>
            <a:r>
              <a:rPr lang="en-GB" dirty="0">
                <a:latin typeface="Comic Sans MS" panose="030F0702030302020204" pitchFamily="66" charset="0"/>
              </a:rPr>
              <a:t>Class and playground charters</a:t>
            </a:r>
          </a:p>
          <a:p>
            <a:endParaRPr lang="en-GB" dirty="0">
              <a:latin typeface="Comic Sans MS" panose="030F0702030302020204" pitchFamily="66" charset="0"/>
            </a:endParaRPr>
          </a:p>
          <a:p>
            <a:r>
              <a:rPr lang="en-GB" dirty="0">
                <a:latin typeface="Comic Sans MS" panose="030F0702030302020204" pitchFamily="66" charset="0"/>
              </a:rPr>
              <a:t>Can use the rights and responsibilities to discuss poor behaviour choices – you are stopping someone else from having their right to an education etc</a:t>
            </a:r>
          </a:p>
          <a:p>
            <a:r>
              <a:rPr lang="en-GB" dirty="0">
                <a:latin typeface="Comic Sans MS" panose="030F0702030302020204" pitchFamily="66" charset="0"/>
              </a:rPr>
              <a:t>Pupil who refused to sign – good discussion point about other people’s feelings and rights</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10</a:t>
            </a:fld>
            <a:endParaRPr lang="en-GB"/>
          </a:p>
        </p:txBody>
      </p:sp>
    </p:spTree>
    <p:extLst>
      <p:ext uri="{BB962C8B-B14F-4D97-AF65-F5344CB8AC3E}">
        <p14:creationId xmlns:p14="http://schemas.microsoft.com/office/powerpoint/2010/main" val="3086926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I teach this across the school as part of my PPA teaching</a:t>
            </a:r>
          </a:p>
          <a:p>
            <a:endParaRPr lang="en-GB" dirty="0">
              <a:latin typeface="Comic Sans MS" panose="030F0702030302020204" pitchFamily="66" charset="0"/>
            </a:endParaRPr>
          </a:p>
          <a:p>
            <a:r>
              <a:rPr lang="en-GB" dirty="0">
                <a:latin typeface="Comic Sans MS" panose="030F0702030302020204" pitchFamily="66" charset="0"/>
              </a:rPr>
              <a:t>Deals with relevant topics to school life – feelings and emotions; bullying; stereotypes; racism; </a:t>
            </a:r>
          </a:p>
          <a:p>
            <a:endParaRPr lang="en-GB" dirty="0">
              <a:latin typeface="Comic Sans MS" panose="030F0702030302020204" pitchFamily="66" charset="0"/>
            </a:endParaRPr>
          </a:p>
          <a:p>
            <a:r>
              <a:rPr lang="en-GB" dirty="0">
                <a:latin typeface="Comic Sans MS" panose="030F0702030302020204" pitchFamily="66" charset="0"/>
              </a:rPr>
              <a:t>Website says that it aims to prepare children for life, helping them really know and value who they truly are and understand how they relate to other people </a:t>
            </a:r>
          </a:p>
          <a:p>
            <a:endParaRPr lang="en-GB" dirty="0">
              <a:latin typeface="Comic Sans MS" panose="030F0702030302020204" pitchFamily="66" charset="0"/>
            </a:endParaRPr>
          </a:p>
          <a:p>
            <a:r>
              <a:rPr lang="en-GB" dirty="0">
                <a:latin typeface="Comic Sans MS" panose="030F0702030302020204" pitchFamily="66" charset="0"/>
              </a:rPr>
              <a:t>Each class has a mascot– (Jem, Jaz, </a:t>
            </a:r>
            <a:r>
              <a:rPr lang="en-GB" dirty="0" err="1">
                <a:latin typeface="Comic Sans MS" panose="030F0702030302020204" pitchFamily="66" charset="0"/>
              </a:rPr>
              <a:t>Jino</a:t>
            </a:r>
            <a:r>
              <a:rPr lang="en-GB" dirty="0">
                <a:latin typeface="Comic Sans MS" panose="030F0702030302020204" pitchFamily="66" charset="0"/>
              </a:rPr>
              <a:t>) </a:t>
            </a:r>
          </a:p>
          <a:p>
            <a:endParaRPr lang="en-GB" dirty="0">
              <a:latin typeface="Comic Sans MS" panose="030F0702030302020204" pitchFamily="66" charset="0"/>
            </a:endParaRPr>
          </a:p>
          <a:p>
            <a:r>
              <a:rPr lang="en-GB" dirty="0">
                <a:latin typeface="Comic Sans MS" panose="030F0702030302020204" pitchFamily="66" charset="0"/>
              </a:rPr>
              <a:t>Assemblies, songs, lesson plans and resources -good links to </a:t>
            </a:r>
            <a:r>
              <a:rPr lang="en-GB" dirty="0" err="1">
                <a:latin typeface="Comic Sans MS" panose="030F0702030302020204" pitchFamily="66" charset="0"/>
              </a:rPr>
              <a:t>bbc</a:t>
            </a:r>
            <a:r>
              <a:rPr lang="en-GB" dirty="0">
                <a:latin typeface="Comic Sans MS" panose="030F0702030302020204" pitchFamily="66" charset="0"/>
              </a:rPr>
              <a:t> learning clips about friendship, anger, bullying etc</a:t>
            </a:r>
          </a:p>
          <a:p>
            <a:endParaRPr lang="en-GB" dirty="0">
              <a:latin typeface="Comic Sans MS" panose="030F0702030302020204" pitchFamily="66" charset="0"/>
            </a:endParaRPr>
          </a:p>
          <a:p>
            <a:r>
              <a:rPr lang="en-GB" dirty="0">
                <a:latin typeface="Comic Sans MS" panose="030F0702030302020204" pitchFamily="66" charset="0"/>
              </a:rPr>
              <a:t>Recognising emotions, different moods, fears,  rewards and consequences, up to Maslow’s hierarchy of needs in Year 6 </a:t>
            </a:r>
          </a:p>
        </p:txBody>
      </p:sp>
      <p:sp>
        <p:nvSpPr>
          <p:cNvPr id="4" name="Slide Number Placeholder 3"/>
          <p:cNvSpPr>
            <a:spLocks noGrp="1"/>
          </p:cNvSpPr>
          <p:nvPr>
            <p:ph type="sldNum" sz="quarter" idx="10"/>
          </p:nvPr>
        </p:nvSpPr>
        <p:spPr/>
        <p:txBody>
          <a:bodyPr/>
          <a:lstStyle/>
          <a:p>
            <a:fld id="{EF2418AC-092D-41A8-8FF4-048981E74828}" type="slidenum">
              <a:rPr lang="en-GB" smtClean="0"/>
              <a:t>11</a:t>
            </a:fld>
            <a:endParaRPr lang="en-GB"/>
          </a:p>
        </p:txBody>
      </p:sp>
    </p:spTree>
    <p:extLst>
      <p:ext uri="{BB962C8B-B14F-4D97-AF65-F5344CB8AC3E}">
        <p14:creationId xmlns:p14="http://schemas.microsoft.com/office/powerpoint/2010/main" val="2162904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Whole school wall display at the end of the Autumn Term 2019 – Being Me in My World</a:t>
            </a:r>
          </a:p>
        </p:txBody>
      </p:sp>
      <p:sp>
        <p:nvSpPr>
          <p:cNvPr id="4" name="Slide Number Placeholder 3"/>
          <p:cNvSpPr>
            <a:spLocks noGrp="1"/>
          </p:cNvSpPr>
          <p:nvPr>
            <p:ph type="sldNum" sz="quarter" idx="10"/>
          </p:nvPr>
        </p:nvSpPr>
        <p:spPr/>
        <p:txBody>
          <a:bodyPr/>
          <a:lstStyle/>
          <a:p>
            <a:fld id="{EF2418AC-092D-41A8-8FF4-048981E74828}" type="slidenum">
              <a:rPr lang="en-GB" smtClean="0"/>
              <a:t>12</a:t>
            </a:fld>
            <a:endParaRPr lang="en-GB"/>
          </a:p>
        </p:txBody>
      </p:sp>
    </p:spTree>
    <p:extLst>
      <p:ext uri="{BB962C8B-B14F-4D97-AF65-F5344CB8AC3E}">
        <p14:creationId xmlns:p14="http://schemas.microsoft.com/office/powerpoint/2010/main" val="3929064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Fixed mindset vs growth mindset – Carol Dweck’s research</a:t>
            </a:r>
          </a:p>
          <a:p>
            <a:endParaRPr lang="en-GB" dirty="0">
              <a:latin typeface="Comic Sans MS" panose="030F0702030302020204" pitchFamily="66" charset="0"/>
            </a:endParaRPr>
          </a:p>
          <a:p>
            <a:r>
              <a:rPr lang="en-GB" dirty="0">
                <a:latin typeface="Comic Sans MS" panose="030F0702030302020204" pitchFamily="66" charset="0"/>
              </a:rPr>
              <a:t>some students rebounded while other students seemed devastated by even the smallest setbacks.  </a:t>
            </a:r>
          </a:p>
          <a:p>
            <a:endParaRPr lang="en-GB" dirty="0">
              <a:latin typeface="Comic Sans MS" panose="030F0702030302020204" pitchFamily="66" charset="0"/>
            </a:endParaRPr>
          </a:p>
          <a:p>
            <a:r>
              <a:rPr lang="en-GB" dirty="0">
                <a:latin typeface="Comic Sans MS" panose="030F0702030302020204" pitchFamily="66" charset="0"/>
              </a:rPr>
              <a:t>Growth mindset builds resilience and encourages learning</a:t>
            </a:r>
          </a:p>
          <a:p>
            <a:r>
              <a:rPr lang="en-GB" dirty="0">
                <a:latin typeface="Comic Sans MS" panose="030F0702030302020204" pitchFamily="66" charset="0"/>
              </a:rPr>
              <a:t> </a:t>
            </a:r>
          </a:p>
          <a:p>
            <a:r>
              <a:rPr lang="en-GB" dirty="0">
                <a:latin typeface="Comic Sans MS" panose="030F0702030302020204" pitchFamily="66" charset="0"/>
              </a:rPr>
              <a:t>Even though we knew about it we had NQT start who was keen to use this in class – worked really well and pupils were really positive – especially saying that they couldn’t do things YET!   Took it on board as a whole school</a:t>
            </a:r>
          </a:p>
          <a:p>
            <a:endParaRPr lang="en-GB" dirty="0">
              <a:latin typeface="Comic Sans MS" panose="030F0702030302020204" pitchFamily="66" charset="0"/>
            </a:endParaRPr>
          </a:p>
          <a:p>
            <a:r>
              <a:rPr lang="en-GB" dirty="0">
                <a:latin typeface="Comic Sans MS" panose="030F0702030302020204" pitchFamily="66" charset="0"/>
              </a:rPr>
              <a:t>Each class has a growth mindset wall – in KS2 we change the statements every day </a:t>
            </a:r>
          </a:p>
          <a:p>
            <a:endParaRPr lang="en-GB" dirty="0">
              <a:latin typeface="Comic Sans MS" panose="030F0702030302020204" pitchFamily="66" charset="0"/>
            </a:endParaRPr>
          </a:p>
          <a:p>
            <a:r>
              <a:rPr lang="en-GB" dirty="0">
                <a:latin typeface="Comic Sans MS" panose="030F0702030302020204" pitchFamily="66" charset="0"/>
              </a:rPr>
              <a:t>The brain is like a muscle and can be strengthened</a:t>
            </a:r>
          </a:p>
          <a:p>
            <a:endParaRPr lang="en-GB" dirty="0">
              <a:latin typeface="Comic Sans MS" panose="030F0702030302020204" pitchFamily="66" charset="0"/>
            </a:endParaRPr>
          </a:p>
          <a:p>
            <a:r>
              <a:rPr lang="en-GB" dirty="0">
                <a:latin typeface="Comic Sans MS" panose="030F0702030302020204" pitchFamily="66" charset="0"/>
              </a:rPr>
              <a:t>Every time you work hard, stretch yourself and learn something new, your brain forms new connections and over time you actually become smarter. can’t do it yet</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13</a:t>
            </a:fld>
            <a:endParaRPr lang="en-GB"/>
          </a:p>
        </p:txBody>
      </p:sp>
    </p:spTree>
    <p:extLst>
      <p:ext uri="{BB962C8B-B14F-4D97-AF65-F5344CB8AC3E}">
        <p14:creationId xmlns:p14="http://schemas.microsoft.com/office/powerpoint/2010/main" val="1202658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omic Sans MS" panose="030F0702030302020204" pitchFamily="66" charset="0"/>
              </a:rPr>
              <a:t>We are finding that some pupils still need additional support and input despite these programmes.</a:t>
            </a:r>
          </a:p>
          <a:p>
            <a:r>
              <a:rPr lang="en-GB" b="1" dirty="0">
                <a:latin typeface="Comic Sans MS" panose="030F0702030302020204" pitchFamily="66" charset="0"/>
              </a:rPr>
              <a:t>Some are not engaging with the activities like </a:t>
            </a:r>
            <a:r>
              <a:rPr lang="en-GB" b="1" dirty="0" err="1">
                <a:latin typeface="Comic Sans MS" panose="030F0702030302020204" pitchFamily="66" charset="0"/>
              </a:rPr>
              <a:t>Talkabout</a:t>
            </a:r>
            <a:r>
              <a:rPr lang="en-GB" b="1" dirty="0">
                <a:latin typeface="Comic Sans MS" panose="030F0702030302020204" pitchFamily="66" charset="0"/>
              </a:rPr>
              <a:t> , others are displaying more extreme behaviours that need more specialised help than we can provide.</a:t>
            </a:r>
          </a:p>
          <a:p>
            <a:endParaRPr lang="en-GB" b="1" dirty="0">
              <a:latin typeface="Comic Sans MS" panose="030F0702030302020204" pitchFamily="66" charset="0"/>
            </a:endParaRPr>
          </a:p>
          <a:p>
            <a:r>
              <a:rPr lang="en-GB" b="1" dirty="0">
                <a:latin typeface="Comic Sans MS" panose="030F0702030302020204" pitchFamily="66" charset="0"/>
              </a:rPr>
              <a:t>This is following the Graduated Response </a:t>
            </a:r>
            <a:endParaRPr lang="en-GB" dirty="0">
              <a:latin typeface="Comic Sans MS" panose="030F0702030302020204" pitchFamily="66" charset="0"/>
            </a:endParaRPr>
          </a:p>
          <a:p>
            <a:endParaRPr lang="en-GB" dirty="0">
              <a:latin typeface="Comic Sans MS" panose="030F0702030302020204" pitchFamily="66" charset="0"/>
            </a:endParaRPr>
          </a:p>
          <a:p>
            <a:r>
              <a:rPr lang="en-GB" b="1" dirty="0">
                <a:latin typeface="Comic Sans MS" panose="030F0702030302020204" pitchFamily="66" charset="0"/>
              </a:rPr>
              <a:t>No progress – referrals to Behaviour Team / ASD team etc for additional support</a:t>
            </a:r>
            <a:endParaRPr lang="en-GB" dirty="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14</a:t>
            </a:fld>
            <a:endParaRPr lang="en-GB"/>
          </a:p>
        </p:txBody>
      </p:sp>
    </p:spTree>
    <p:extLst>
      <p:ext uri="{BB962C8B-B14F-4D97-AF65-F5344CB8AC3E}">
        <p14:creationId xmlns:p14="http://schemas.microsoft.com/office/powerpoint/2010/main" val="1177784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We wanted to have an ELSA for a while but couldn’t afford it</a:t>
            </a:r>
          </a:p>
          <a:p>
            <a:pPr lvl="0"/>
            <a:endParaRPr lang="en-GB" dirty="0"/>
          </a:p>
          <a:p>
            <a:r>
              <a:rPr lang="en-GB" dirty="0"/>
              <a:t>Found a study which was an evaluation of the ELSA from the children’s point of view – all children asked said that it was useful and 42% gave it the maximum score they could (Hills, Journal of Ed and Child Psychology, vol33, no 4, p50-65</a:t>
            </a:r>
          </a:p>
          <a:p>
            <a:pPr lvl="0"/>
            <a:endParaRPr lang="en-GB" dirty="0"/>
          </a:p>
          <a:p>
            <a:pPr lvl="0"/>
            <a:r>
              <a:rPr lang="en-GB" dirty="0"/>
              <a:t>Long term sickness issues once trained</a:t>
            </a:r>
          </a:p>
          <a:p>
            <a:pPr lvl="0"/>
            <a:endParaRPr lang="en-GB" dirty="0"/>
          </a:p>
          <a:p>
            <a:pPr lvl="0"/>
            <a:r>
              <a:rPr lang="en-GB" dirty="0"/>
              <a:t>ELSA seemed to work very well for the pupils who used it, positive results but at the moment we do not have anyone trained. We now have a more general nurture programme in place.</a:t>
            </a:r>
          </a:p>
        </p:txBody>
      </p:sp>
      <p:sp>
        <p:nvSpPr>
          <p:cNvPr id="4" name="Slide Number Placeholder 3"/>
          <p:cNvSpPr>
            <a:spLocks noGrp="1"/>
          </p:cNvSpPr>
          <p:nvPr>
            <p:ph type="sldNum" sz="quarter" idx="5"/>
          </p:nvPr>
        </p:nvSpPr>
        <p:spPr/>
        <p:txBody>
          <a:bodyPr/>
          <a:lstStyle/>
          <a:p>
            <a:fld id="{EF2418AC-092D-41A8-8FF4-048981E74828}" type="slidenum">
              <a:rPr lang="en-GB" smtClean="0"/>
              <a:t>15</a:t>
            </a:fld>
            <a:endParaRPr lang="en-GB"/>
          </a:p>
        </p:txBody>
      </p:sp>
    </p:spTree>
    <p:extLst>
      <p:ext uri="{BB962C8B-B14F-4D97-AF65-F5344CB8AC3E}">
        <p14:creationId xmlns:p14="http://schemas.microsoft.com/office/powerpoint/2010/main" val="25717571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4651390"/>
          </a:xfrm>
        </p:spPr>
        <p:txBody>
          <a:bodyPr/>
          <a:lstStyle/>
          <a:p>
            <a:r>
              <a:rPr lang="en-GB" dirty="0">
                <a:latin typeface="Comic Sans MS" panose="030F0702030302020204" pitchFamily="66" charset="0"/>
              </a:rPr>
              <a:t>A </a:t>
            </a:r>
            <a:r>
              <a:rPr lang="en-GB" dirty="0" err="1">
                <a:latin typeface="Comic Sans MS" panose="030F0702030302020204" pitchFamily="66" charset="0"/>
              </a:rPr>
              <a:t>Cozy</a:t>
            </a:r>
            <a:r>
              <a:rPr lang="en-GB" dirty="0">
                <a:latin typeface="Comic Sans MS" panose="030F0702030302020204" pitchFamily="66" charset="0"/>
              </a:rPr>
              <a:t> </a:t>
            </a:r>
            <a:r>
              <a:rPr lang="en-GB" dirty="0" err="1">
                <a:latin typeface="Comic Sans MS" panose="030F0702030302020204" pitchFamily="66" charset="0"/>
              </a:rPr>
              <a:t>Cwtch</a:t>
            </a:r>
            <a:r>
              <a:rPr lang="en-GB" dirty="0">
                <a:latin typeface="Comic Sans MS" panose="030F0702030302020204" pitchFamily="66" charset="0"/>
              </a:rPr>
              <a:t> has been created – space for nurture as well as a sensory room/dark space</a:t>
            </a:r>
          </a:p>
          <a:p>
            <a:r>
              <a:rPr lang="en-GB" dirty="0">
                <a:latin typeface="Comic Sans MS" panose="030F0702030302020204" pitchFamily="66" charset="0"/>
              </a:rPr>
              <a:t>TA trained has been on long term sick leave – rearranged TAs but she resigned in July. Now get another TA doing this but only time is a Thursday – not enough, big demand and a waiting list</a:t>
            </a:r>
          </a:p>
          <a:p>
            <a:r>
              <a:rPr lang="en-GB" b="1" u="sng" dirty="0">
                <a:latin typeface="Comic Sans MS" panose="030F0702030302020204" pitchFamily="66" charset="0"/>
              </a:rPr>
              <a:t>Issues – staff confidence – </a:t>
            </a:r>
            <a:r>
              <a:rPr lang="en-GB" dirty="0">
                <a:latin typeface="Comic Sans MS" panose="030F0702030302020204" pitchFamily="66" charset="0"/>
              </a:rPr>
              <a:t>not trained to deal with situations but we’ve tried to tell them that it is all about providing quality relationships with pupils and that we can use basic interventions in class to help, at a simple level  </a:t>
            </a:r>
          </a:p>
          <a:p>
            <a:r>
              <a:rPr lang="en-GB" b="1" dirty="0">
                <a:latin typeface="Comic Sans MS" panose="030F0702030302020204" pitchFamily="66" charset="0"/>
              </a:rPr>
              <a:t>“We must not waste precious time assuming that only therapists can make a difference” (Bomber, 2007, p47)</a:t>
            </a:r>
          </a:p>
          <a:p>
            <a:endParaRPr lang="en-GB" dirty="0">
              <a:latin typeface="Comic Sans MS" panose="030F0702030302020204" pitchFamily="66" charset="0"/>
            </a:endParaRPr>
          </a:p>
          <a:p>
            <a:r>
              <a:rPr lang="en-GB" dirty="0">
                <a:latin typeface="Comic Sans MS" panose="030F0702030302020204" pitchFamily="66" charset="0"/>
              </a:rPr>
              <a:t>Different types of nurture groups now – variations of the initial classic group – ours is not strictly speaking a traditional group but informed by the principles of nurture</a:t>
            </a:r>
          </a:p>
          <a:p>
            <a:r>
              <a:rPr lang="en-GB" b="1" dirty="0">
                <a:latin typeface="Comic Sans MS" panose="030F0702030302020204" pitchFamily="66" charset="0"/>
              </a:rPr>
              <a:t>(Hunter et al The Handbook of Social Emotional and Behavioural Difficulties  2006)</a:t>
            </a:r>
            <a:endParaRPr lang="en-GB" dirty="0">
              <a:latin typeface="Comic Sans MS" panose="030F0702030302020204" pitchFamily="66" charset="0"/>
            </a:endParaRPr>
          </a:p>
          <a:p>
            <a:endParaRPr lang="en-GB" b="1" u="sng" dirty="0">
              <a:latin typeface="Comic Sans MS" panose="030F0702030302020204" pitchFamily="66" charset="0"/>
            </a:endParaRPr>
          </a:p>
          <a:p>
            <a:endParaRPr lang="en-GB" b="1" u="sng" dirty="0">
              <a:latin typeface="Comic Sans MS" panose="030F0702030302020204" pitchFamily="66" charset="0"/>
            </a:endParaRPr>
          </a:p>
          <a:p>
            <a:r>
              <a:rPr lang="en-GB" b="1" u="sng" dirty="0">
                <a:latin typeface="Comic Sans MS" panose="030F0702030302020204" pitchFamily="66" charset="0"/>
              </a:rPr>
              <a:t>RBP</a:t>
            </a:r>
            <a:r>
              <a:rPr lang="en-GB" b="1" dirty="0">
                <a:latin typeface="Comic Sans MS" panose="030F0702030302020204" pitchFamily="66" charset="0"/>
              </a:rPr>
              <a:t>  </a:t>
            </a:r>
            <a:r>
              <a:rPr lang="en-GB" dirty="0">
                <a:latin typeface="Comic Sans MS" panose="030F0702030302020204" pitchFamily="66" charset="0"/>
              </a:rPr>
              <a:t>used to support children with a range of attachment, emotional and social difficulties</a:t>
            </a:r>
          </a:p>
          <a:p>
            <a:r>
              <a:rPr lang="en-GB" dirty="0">
                <a:latin typeface="Comic Sans MS" panose="030F0702030302020204" pitchFamily="66" charset="0"/>
              </a:rPr>
              <a:t>based on healthy parent-infant relationships.</a:t>
            </a:r>
          </a:p>
          <a:p>
            <a:r>
              <a:rPr lang="en-GB" dirty="0">
                <a:latin typeface="Comic Sans MS" panose="030F0702030302020204" pitchFamily="66" charset="0"/>
              </a:rPr>
              <a:t>Instead of talking about positive social behaviour pupils actually experience positive behaviour</a:t>
            </a:r>
          </a:p>
          <a:p>
            <a:endParaRPr lang="en-GB" dirty="0"/>
          </a:p>
        </p:txBody>
      </p:sp>
      <p:sp>
        <p:nvSpPr>
          <p:cNvPr id="4" name="Slide Number Placeholder 3"/>
          <p:cNvSpPr>
            <a:spLocks noGrp="1"/>
          </p:cNvSpPr>
          <p:nvPr>
            <p:ph type="sldNum" sz="quarter" idx="5"/>
          </p:nvPr>
        </p:nvSpPr>
        <p:spPr/>
        <p:txBody>
          <a:bodyPr/>
          <a:lstStyle/>
          <a:p>
            <a:fld id="{EF2418AC-092D-41A8-8FF4-048981E74828}" type="slidenum">
              <a:rPr lang="en-GB" smtClean="0"/>
              <a:t>16</a:t>
            </a:fld>
            <a:endParaRPr lang="en-GB"/>
          </a:p>
        </p:txBody>
      </p:sp>
    </p:spTree>
    <p:extLst>
      <p:ext uri="{BB962C8B-B14F-4D97-AF65-F5344CB8AC3E}">
        <p14:creationId xmlns:p14="http://schemas.microsoft.com/office/powerpoint/2010/main" val="24708498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We did create a sensory room in Foundation Phase building for ASD pupil. Started to use it for a KS2 pupil but it was a long way for him to walk when he was having a ‘meltdown’ and also when he calmed down he needed to return to class – got very agitated by the time he got there.</a:t>
            </a:r>
          </a:p>
          <a:p>
            <a:endParaRPr lang="en-GB" dirty="0">
              <a:latin typeface="Comic Sans MS" panose="030F0702030302020204" pitchFamily="66" charset="0"/>
            </a:endParaRPr>
          </a:p>
          <a:p>
            <a:r>
              <a:rPr lang="en-GB" dirty="0">
                <a:latin typeface="Comic Sans MS" panose="030F0702030302020204" pitchFamily="66" charset="0"/>
              </a:rPr>
              <a:t>Multipurpose room – sensory overload, calming down space, safe space for bereaved pupils</a:t>
            </a:r>
          </a:p>
          <a:p>
            <a:endParaRPr lang="en-GB" dirty="0">
              <a:latin typeface="Comic Sans MS" panose="030F0702030302020204" pitchFamily="66" charset="0"/>
            </a:endParaRPr>
          </a:p>
          <a:p>
            <a:r>
              <a:rPr lang="en-GB" dirty="0">
                <a:latin typeface="Comic Sans MS" panose="030F0702030302020204" pitchFamily="66" charset="0"/>
              </a:rPr>
              <a:t>Got advice from the ASD team about the type of resources we needed</a:t>
            </a:r>
          </a:p>
          <a:p>
            <a:endParaRPr lang="en-GB" dirty="0">
              <a:latin typeface="Comic Sans MS" panose="030F0702030302020204" pitchFamily="66" charset="0"/>
            </a:endParaRPr>
          </a:p>
          <a:p>
            <a:r>
              <a:rPr lang="en-GB" dirty="0">
                <a:latin typeface="Comic Sans MS" panose="030F0702030302020204" pitchFamily="66" charset="0"/>
              </a:rPr>
              <a:t>Can be timetabled (science work on light/dark, space etc) but also reserved for certain pupils at certain times of the day</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17</a:t>
            </a:fld>
            <a:endParaRPr lang="en-GB"/>
          </a:p>
        </p:txBody>
      </p:sp>
    </p:spTree>
    <p:extLst>
      <p:ext uri="{BB962C8B-B14F-4D97-AF65-F5344CB8AC3E}">
        <p14:creationId xmlns:p14="http://schemas.microsoft.com/office/powerpoint/2010/main" val="25016384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Wellbeing Day – mindfulness, growth mindset, meditation, </a:t>
            </a:r>
          </a:p>
          <a:p>
            <a:endParaRPr lang="en-GB" dirty="0">
              <a:latin typeface="Comic Sans MS" panose="030F0702030302020204" pitchFamily="66" charset="0"/>
            </a:endParaRPr>
          </a:p>
          <a:p>
            <a:r>
              <a:rPr lang="en-GB" dirty="0">
                <a:latin typeface="Comic Sans MS" panose="030F0702030302020204" pitchFamily="66" charset="0"/>
              </a:rPr>
              <a:t>Downloadable music from </a:t>
            </a:r>
            <a:r>
              <a:rPr lang="en-GB" dirty="0" err="1">
                <a:latin typeface="Comic Sans MS" panose="030F0702030302020204" pitchFamily="66" charset="0"/>
              </a:rPr>
              <a:t>Youtube</a:t>
            </a:r>
            <a:r>
              <a:rPr lang="en-GB" dirty="0">
                <a:latin typeface="Comic Sans MS" panose="030F0702030302020204" pitchFamily="66" charset="0"/>
              </a:rPr>
              <a:t>, can get story scripts from online as well as using what I had learnt from my own classes</a:t>
            </a:r>
          </a:p>
          <a:p>
            <a:endParaRPr lang="en-GB" dirty="0">
              <a:latin typeface="Comic Sans MS" panose="030F0702030302020204" pitchFamily="66" charset="0"/>
            </a:endParaRPr>
          </a:p>
          <a:p>
            <a:r>
              <a:rPr lang="en-GB" dirty="0">
                <a:latin typeface="Comic Sans MS" panose="030F0702030302020204" pitchFamily="66" charset="0"/>
              </a:rPr>
              <a:t>Only 2 children in the whole of KS2 did not like it, the main challenging pupil with ASD/ADHD/ODD really relaxed and fell asleep</a:t>
            </a:r>
          </a:p>
          <a:p>
            <a:endParaRPr lang="en-GB" dirty="0">
              <a:latin typeface="Comic Sans MS" panose="030F0702030302020204" pitchFamily="66" charset="0"/>
            </a:endParaRPr>
          </a:p>
          <a:p>
            <a:r>
              <a:rPr lang="en-GB" dirty="0">
                <a:latin typeface="Comic Sans MS" panose="030F0702030302020204" pitchFamily="66" charset="0"/>
              </a:rPr>
              <a:t>This was an enjoyable day and useful – would like to make it a more regular occurrence.</a:t>
            </a:r>
          </a:p>
          <a:p>
            <a:endParaRPr lang="en-GB" dirty="0"/>
          </a:p>
        </p:txBody>
      </p:sp>
      <p:sp>
        <p:nvSpPr>
          <p:cNvPr id="4" name="Slide Number Placeholder 3"/>
          <p:cNvSpPr>
            <a:spLocks noGrp="1"/>
          </p:cNvSpPr>
          <p:nvPr>
            <p:ph type="sldNum" sz="quarter" idx="10"/>
          </p:nvPr>
        </p:nvSpPr>
        <p:spPr/>
        <p:txBody>
          <a:bodyPr/>
          <a:lstStyle/>
          <a:p>
            <a:fld id="{EF2418AC-092D-41A8-8FF4-048981E74828}" type="slidenum">
              <a:rPr lang="en-GB" smtClean="0"/>
              <a:t>18</a:t>
            </a:fld>
            <a:endParaRPr lang="en-GB"/>
          </a:p>
        </p:txBody>
      </p:sp>
    </p:spTree>
    <p:extLst>
      <p:ext uri="{BB962C8B-B14F-4D97-AF65-F5344CB8AC3E}">
        <p14:creationId xmlns:p14="http://schemas.microsoft.com/office/powerpoint/2010/main" val="8023053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omic Sans MS" panose="030F0702030302020204" pitchFamily="66" charset="0"/>
              </a:rPr>
              <a:t>Continue to focus heavily on Wellbeing and behaviour  </a:t>
            </a:r>
          </a:p>
          <a:p>
            <a:endParaRPr lang="en-GB" dirty="0">
              <a:latin typeface="Comic Sans MS" panose="030F0702030302020204" pitchFamily="66" charset="0"/>
            </a:endParaRPr>
          </a:p>
          <a:p>
            <a:r>
              <a:rPr lang="en-GB" b="1" dirty="0">
                <a:latin typeface="Comic Sans MS" panose="030F0702030302020204" pitchFamily="66" charset="0"/>
              </a:rPr>
              <a:t>FIND YOUR BRAVE : Bravery comes in all shapes and sizes and is different for</a:t>
            </a:r>
            <a:r>
              <a:rPr lang="en-GB" dirty="0">
                <a:latin typeface="Comic Sans MS" panose="030F0702030302020204" pitchFamily="66" charset="0"/>
              </a:rPr>
              <a:t> </a:t>
            </a:r>
            <a:r>
              <a:rPr lang="en-GB" b="1" dirty="0">
                <a:latin typeface="Comic Sans MS" panose="030F0702030302020204" pitchFamily="66" charset="0"/>
              </a:rPr>
              <a:t>everyone. Bravery could be about sharing worries and asking for help when you need it, trying something new or making the right choices</a:t>
            </a:r>
          </a:p>
          <a:p>
            <a:endParaRPr lang="en-GB" dirty="0">
              <a:latin typeface="Comic Sans MS" panose="030F0702030302020204" pitchFamily="66" charset="0"/>
            </a:endParaRPr>
          </a:p>
          <a:p>
            <a:r>
              <a:rPr lang="en-GB" dirty="0">
                <a:latin typeface="Comic Sans MS" panose="030F0702030302020204" pitchFamily="66" charset="0"/>
              </a:rPr>
              <a:t>Implications for training courses and support for staff</a:t>
            </a:r>
          </a:p>
          <a:p>
            <a:endParaRPr lang="en-GB" dirty="0">
              <a:latin typeface="Comic Sans MS" panose="030F0702030302020204" pitchFamily="66" charset="0"/>
            </a:endParaRPr>
          </a:p>
          <a:p>
            <a:r>
              <a:rPr lang="en-GB" dirty="0">
                <a:latin typeface="Comic Sans MS" panose="030F0702030302020204" pitchFamily="66" charset="0"/>
              </a:rPr>
              <a:t>Implications for parents – awareness raising of importance of attachment</a:t>
            </a:r>
          </a:p>
          <a:p>
            <a:endParaRPr lang="en-GB" dirty="0">
              <a:latin typeface="Comic Sans MS" panose="030F0702030302020204" pitchFamily="66" charset="0"/>
            </a:endParaRPr>
          </a:p>
          <a:p>
            <a:r>
              <a:rPr lang="en-GB" dirty="0">
                <a:latin typeface="Comic Sans MS" panose="030F0702030302020204" pitchFamily="66" charset="0"/>
              </a:rPr>
              <a:t>Continue Jigsaw – working well at the moment</a:t>
            </a:r>
          </a:p>
          <a:p>
            <a:endParaRPr lang="en-GB" dirty="0">
              <a:latin typeface="Comic Sans MS" panose="030F0702030302020204" pitchFamily="66" charset="0"/>
            </a:endParaRPr>
          </a:p>
          <a:p>
            <a:r>
              <a:rPr lang="en-GB" dirty="0">
                <a:latin typeface="Comic Sans MS" panose="030F0702030302020204" pitchFamily="66" charset="0"/>
              </a:rPr>
              <a:t>ALN reform means support needs to be bespoke to pupils </a:t>
            </a:r>
          </a:p>
          <a:p>
            <a:endParaRPr lang="en-GB" dirty="0"/>
          </a:p>
        </p:txBody>
      </p:sp>
      <p:sp>
        <p:nvSpPr>
          <p:cNvPr id="4" name="Slide Number Placeholder 3"/>
          <p:cNvSpPr>
            <a:spLocks noGrp="1"/>
          </p:cNvSpPr>
          <p:nvPr>
            <p:ph type="sldNum" sz="quarter" idx="5"/>
          </p:nvPr>
        </p:nvSpPr>
        <p:spPr/>
        <p:txBody>
          <a:bodyPr/>
          <a:lstStyle/>
          <a:p>
            <a:fld id="{EF2418AC-092D-41A8-8FF4-048981E74828}" type="slidenum">
              <a:rPr lang="en-GB" smtClean="0"/>
              <a:t>19</a:t>
            </a:fld>
            <a:endParaRPr lang="en-GB"/>
          </a:p>
        </p:txBody>
      </p:sp>
    </p:spTree>
    <p:extLst>
      <p:ext uri="{BB962C8B-B14F-4D97-AF65-F5344CB8AC3E}">
        <p14:creationId xmlns:p14="http://schemas.microsoft.com/office/powerpoint/2010/main" val="2095221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2418AC-092D-41A8-8FF4-048981E74828}" type="slidenum">
              <a:rPr lang="en-GB" smtClean="0"/>
              <a:t>20</a:t>
            </a:fld>
            <a:endParaRPr lang="en-GB"/>
          </a:p>
        </p:txBody>
      </p:sp>
    </p:spTree>
    <p:extLst>
      <p:ext uri="{BB962C8B-B14F-4D97-AF65-F5344CB8AC3E}">
        <p14:creationId xmlns:p14="http://schemas.microsoft.com/office/powerpoint/2010/main" val="613810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2418AC-092D-41A8-8FF4-048981E74828}" type="slidenum">
              <a:rPr lang="en-GB" smtClean="0"/>
              <a:t>21</a:t>
            </a:fld>
            <a:endParaRPr lang="en-GB"/>
          </a:p>
        </p:txBody>
      </p:sp>
    </p:spTree>
    <p:extLst>
      <p:ext uri="{BB962C8B-B14F-4D97-AF65-F5344CB8AC3E}">
        <p14:creationId xmlns:p14="http://schemas.microsoft.com/office/powerpoint/2010/main" val="9821508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2418AC-092D-41A8-8FF4-048981E74828}" type="slidenum">
              <a:rPr lang="en-GB" smtClean="0"/>
              <a:t>22</a:t>
            </a:fld>
            <a:endParaRPr lang="en-GB"/>
          </a:p>
        </p:txBody>
      </p:sp>
    </p:spTree>
    <p:extLst>
      <p:ext uri="{BB962C8B-B14F-4D97-AF65-F5344CB8AC3E}">
        <p14:creationId xmlns:p14="http://schemas.microsoft.com/office/powerpoint/2010/main" val="1520025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2418AC-092D-41A8-8FF4-048981E74828}" type="slidenum">
              <a:rPr lang="en-GB" smtClean="0"/>
              <a:t>23</a:t>
            </a:fld>
            <a:endParaRPr lang="en-GB"/>
          </a:p>
        </p:txBody>
      </p:sp>
    </p:spTree>
    <p:extLst>
      <p:ext uri="{BB962C8B-B14F-4D97-AF65-F5344CB8AC3E}">
        <p14:creationId xmlns:p14="http://schemas.microsoft.com/office/powerpoint/2010/main" val="25432718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2418AC-092D-41A8-8FF4-048981E74828}" type="slidenum">
              <a:rPr lang="en-GB" smtClean="0"/>
              <a:t>24</a:t>
            </a:fld>
            <a:endParaRPr lang="en-GB"/>
          </a:p>
        </p:txBody>
      </p:sp>
    </p:spTree>
    <p:extLst>
      <p:ext uri="{BB962C8B-B14F-4D97-AF65-F5344CB8AC3E}">
        <p14:creationId xmlns:p14="http://schemas.microsoft.com/office/powerpoint/2010/main" val="328079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2083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3707792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23965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D8DD92-D2A5-4115-A1DC-7DC9598E7B7B}"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47561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D8DD92-D2A5-4115-A1DC-7DC9598E7B7B}" type="datetimeFigureOut">
              <a:rPr lang="en-GB" smtClean="0"/>
              <a:t>20/01/2020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320050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D8DD92-D2A5-4115-A1DC-7DC9598E7B7B}" type="datetimeFigureOut">
              <a:rPr lang="en-GB" smtClean="0"/>
              <a:t>20/01/2020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2759250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D8DD92-D2A5-4115-A1DC-7DC9598E7B7B}" type="datetimeFigureOut">
              <a:rPr lang="en-GB" smtClean="0"/>
              <a:t>20/01/2020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290143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D8DD92-D2A5-4115-A1DC-7DC9598E7B7B}"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3055593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D8DD92-D2A5-4115-A1DC-7DC9598E7B7B}"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202401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DD8DD92-D2A5-4115-A1DC-7DC9598E7B7B}" type="datetimeFigureOut">
              <a:rPr lang="en-GB" smtClean="0"/>
              <a:t>20/01/2020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4236664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3411751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3408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564464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752392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1082585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33392440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8DD92-D2A5-4115-A1DC-7DC9598E7B7B}"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65B04-28B2-4629-BC87-C0E4BEC1B446}" type="slidenum">
              <a:rPr lang="en-GB" smtClean="0"/>
              <a:t>‹#›</a:t>
            </a:fld>
            <a:endParaRPr lang="en-GB"/>
          </a:p>
        </p:txBody>
      </p:sp>
    </p:spTree>
    <p:extLst>
      <p:ext uri="{BB962C8B-B14F-4D97-AF65-F5344CB8AC3E}">
        <p14:creationId xmlns:p14="http://schemas.microsoft.com/office/powerpoint/2010/main" val="4230822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DD8DD92-D2A5-4115-A1DC-7DC9598E7B7B}" type="datetimeFigureOut">
              <a:rPr lang="en-GB" smtClean="0"/>
              <a:t>20/01/2020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E465B04-28B2-4629-BC87-C0E4BEC1B446}" type="slidenum">
              <a:rPr lang="en-GB" smtClean="0"/>
              <a:t>‹#›</a:t>
            </a:fld>
            <a:endParaRPr lang="en-GB"/>
          </a:p>
        </p:txBody>
      </p:sp>
    </p:spTree>
    <p:extLst>
      <p:ext uri="{BB962C8B-B14F-4D97-AF65-F5344CB8AC3E}">
        <p14:creationId xmlns:p14="http://schemas.microsoft.com/office/powerpoint/2010/main" val="253582348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www.mentalhealth.org.uk/"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image" Target="../media/image32.png"/><Relationship Id="rId4" Type="http://schemas.openxmlformats.org/officeDocument/2006/relationships/hyperlink" Target="https://www.elsanetwork.org/abou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8.xml"/><Relationship Id="rId5" Type="http://schemas.openxmlformats.org/officeDocument/2006/relationships/image" Target="../media/image35.png"/><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childrensmentalhealthweek.org.u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hyperlink" Target="https://www.childcomwales.org.uk/wp-content/uploads/2019/04/Three-Year-Plan-19-22.pdf"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5" Type="http://schemas.openxmlformats.org/officeDocument/2006/relationships/hyperlink" Target="https://dera.ioe.ac.uk/5358/1/ba_cpdcd174505modn.pdf" TargetMode="External"/><Relationship Id="rId4" Type="http://schemas.openxmlformats.org/officeDocument/2006/relationships/hyperlink" Target="https://epi.org.uk/publications-and-research/access-to-child-and-adolescent-mental-health-services-in-2019/"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64855/Transforming_children_and_young_people_s_mental_health_provision.pdf"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 Id="rId4" Type="http://schemas.openxmlformats.org/officeDocument/2006/relationships/hyperlink" Target="https://gov.wales/sites/default/files/publications/2018-03/successful-futures.pdf"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lets-talk-about-mental-health-our-schools-kirsty-williams" TargetMode="External"/><Relationship Id="rId2" Type="http://schemas.openxmlformats.org/officeDocument/2006/relationships/notesSlide" Target="../notesSlides/notesSlide24.xml"/><Relationship Id="rId1" Type="http://schemas.openxmlformats.org/officeDocument/2006/relationships/slideLayout" Target="../slideLayouts/slideLayout8.xml"/><Relationship Id="rId6" Type="http://schemas.openxmlformats.org/officeDocument/2006/relationships/hyperlink" Target="https://www.jigsawpshe.com/?gclid=EAIaIQobChMI25nGoOKH5wIVwrTtCh1nxgJ5EAAYASAAEgJGdvD_BwE" TargetMode="External"/><Relationship Id="rId5" Type="http://schemas.openxmlformats.org/officeDocument/2006/relationships/hyperlink" Target="https://www.elsanetwork.org/about/" TargetMode="External"/><Relationship Id="rId4" Type="http://schemas.openxmlformats.org/officeDocument/2006/relationships/hyperlink" Target="https://www.bbc.co.uk/news/uk-wales-501518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2D5EEA8B-2D86-4D1D-96B3-6B8290303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E709C0-00F3-421F-8106-B2C02CBF9DB8}"/>
              </a:ext>
            </a:extLst>
          </p:cNvPr>
          <p:cNvSpPr>
            <a:spLocks noGrp="1"/>
          </p:cNvSpPr>
          <p:nvPr>
            <p:ph type="ctrTitle"/>
          </p:nvPr>
        </p:nvSpPr>
        <p:spPr>
          <a:xfrm>
            <a:off x="1845536" y="383061"/>
            <a:ext cx="8500927" cy="1676462"/>
          </a:xfrm>
          <a:solidFill>
            <a:schemeClr val="tx1"/>
          </a:solidFill>
          <a:ln w="76200">
            <a:solidFill>
              <a:srgbClr val="002060"/>
            </a:solidFill>
          </a:ln>
        </p:spPr>
        <p:txBody>
          <a:bodyPr>
            <a:noAutofit/>
          </a:bodyPr>
          <a:lstStyle/>
          <a:p>
            <a:pPr algn="ctr"/>
            <a:r>
              <a:rPr lang="en-GB" sz="3200" b="1" dirty="0">
                <a:solidFill>
                  <a:srgbClr val="002060"/>
                </a:solidFill>
                <a:latin typeface="Comic Sans MS" panose="030F0702030302020204" pitchFamily="66" charset="0"/>
              </a:rPr>
              <a:t>A Critical reflection of Support for pupils with emotional and behavioural difficulties</a:t>
            </a:r>
          </a:p>
        </p:txBody>
      </p:sp>
      <p:sp>
        <p:nvSpPr>
          <p:cNvPr id="13" name="TextBox 12">
            <a:extLst>
              <a:ext uri="{FF2B5EF4-FFF2-40B4-BE49-F238E27FC236}">
                <a16:creationId xmlns:a16="http://schemas.microsoft.com/office/drawing/2014/main" id="{C7D25743-81CC-4DDD-A832-85F77950C279}"/>
              </a:ext>
            </a:extLst>
          </p:cNvPr>
          <p:cNvSpPr txBox="1"/>
          <p:nvPr/>
        </p:nvSpPr>
        <p:spPr>
          <a:xfrm>
            <a:off x="1501560" y="3048013"/>
            <a:ext cx="4540805" cy="2862322"/>
          </a:xfrm>
          <a:prstGeom prst="rect">
            <a:avLst/>
          </a:prstGeom>
          <a:noFill/>
          <a:ln w="76200">
            <a:solidFill>
              <a:srgbClr val="002060"/>
            </a:solidFill>
          </a:ln>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14" name="Picture 13">
            <a:extLst>
              <a:ext uri="{FF2B5EF4-FFF2-40B4-BE49-F238E27FC236}">
                <a16:creationId xmlns:a16="http://schemas.microsoft.com/office/drawing/2014/main" id="{F2A8B87D-B5F2-495F-B3AC-D5EB5712B13B}"/>
              </a:ext>
            </a:extLst>
          </p:cNvPr>
          <p:cNvPicPr>
            <a:picLocks noChangeAspect="1"/>
          </p:cNvPicPr>
          <p:nvPr/>
        </p:nvPicPr>
        <p:blipFill>
          <a:blip r:embed="rId3"/>
          <a:stretch>
            <a:fillRect/>
          </a:stretch>
        </p:blipFill>
        <p:spPr>
          <a:xfrm>
            <a:off x="1633673" y="3160206"/>
            <a:ext cx="4276578" cy="2596829"/>
          </a:xfrm>
          <a:prstGeom prst="rect">
            <a:avLst/>
          </a:prstGeom>
        </p:spPr>
      </p:pic>
      <p:sp>
        <p:nvSpPr>
          <p:cNvPr id="15" name="TextBox 14">
            <a:extLst>
              <a:ext uri="{FF2B5EF4-FFF2-40B4-BE49-F238E27FC236}">
                <a16:creationId xmlns:a16="http://schemas.microsoft.com/office/drawing/2014/main" id="{25EA349C-498A-4EA4-9183-BB31102E2ECF}"/>
              </a:ext>
            </a:extLst>
          </p:cNvPr>
          <p:cNvSpPr txBox="1"/>
          <p:nvPr/>
        </p:nvSpPr>
        <p:spPr>
          <a:xfrm>
            <a:off x="8420038" y="2874505"/>
            <a:ext cx="2986582" cy="2862322"/>
          </a:xfrm>
          <a:prstGeom prst="rect">
            <a:avLst/>
          </a:prstGeom>
          <a:noFill/>
          <a:ln w="76200">
            <a:solidFill>
              <a:srgbClr val="002060"/>
            </a:solidFill>
          </a:ln>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a:extLst>
              <a:ext uri="{FF2B5EF4-FFF2-40B4-BE49-F238E27FC236}">
                <a16:creationId xmlns:a16="http://schemas.microsoft.com/office/drawing/2014/main" id="{5D7271C2-16D6-4113-B7A4-72D3C35B9BA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91813" y="2974623"/>
            <a:ext cx="2843032" cy="2662085"/>
          </a:xfrm>
          <a:prstGeom prst="rect">
            <a:avLst/>
          </a:prstGeom>
        </p:spPr>
      </p:pic>
    </p:spTree>
    <p:extLst>
      <p:ext uri="{BB962C8B-B14F-4D97-AF65-F5344CB8AC3E}">
        <p14:creationId xmlns:p14="http://schemas.microsoft.com/office/powerpoint/2010/main" val="88901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B95D87C-A3FB-4EF4-BDBD-A02C75499CC9}"/>
              </a:ext>
            </a:extLst>
          </p:cNvPr>
          <p:cNvSpPr>
            <a:spLocks noGrp="1"/>
          </p:cNvSpPr>
          <p:nvPr>
            <p:ph idx="1"/>
          </p:nvPr>
        </p:nvSpPr>
        <p:spPr>
          <a:xfrm>
            <a:off x="684212" y="685800"/>
            <a:ext cx="8418844" cy="5872802"/>
          </a:xfrm>
        </p:spPr>
        <p:txBody>
          <a:bodyPr>
            <a:normAutofit/>
          </a:bodyPr>
          <a:lstStyle/>
          <a:p>
            <a:pPr marL="0" indent="0">
              <a:buNone/>
            </a:pPr>
            <a:endParaRPr lang="en-GB" sz="2400" dirty="0">
              <a:solidFill>
                <a:srgbClr val="002060"/>
              </a:solidFill>
              <a:latin typeface="Comic Sans MS" panose="030F0702030302020204" pitchFamily="66" charset="0"/>
            </a:endParaRPr>
          </a:p>
          <a:p>
            <a:pPr marL="0" indent="0">
              <a:buNone/>
            </a:pPr>
            <a:endParaRPr lang="en-GB" sz="2400" dirty="0">
              <a:solidFill>
                <a:srgbClr val="002060"/>
              </a:solidFill>
              <a:latin typeface="Comic Sans MS" panose="030F0702030302020204" pitchFamily="66" charset="0"/>
            </a:endParaRPr>
          </a:p>
          <a:p>
            <a:pPr marL="0" indent="0">
              <a:buNone/>
            </a:pPr>
            <a:endParaRPr lang="en-GB" sz="3200" dirty="0">
              <a:solidFill>
                <a:schemeClr val="tx1"/>
              </a:solidFill>
              <a:latin typeface="Comic Sans MS" panose="030F0702030302020204" pitchFamily="66" charset="0"/>
            </a:endParaRPr>
          </a:p>
        </p:txBody>
      </p:sp>
      <p:sp>
        <p:nvSpPr>
          <p:cNvPr id="10" name="Content Placeholder 2">
            <a:extLst>
              <a:ext uri="{FF2B5EF4-FFF2-40B4-BE49-F238E27FC236}">
                <a16:creationId xmlns:a16="http://schemas.microsoft.com/office/drawing/2014/main" id="{F861B18E-146A-49AE-81AF-750749959BDA}"/>
              </a:ext>
            </a:extLst>
          </p:cNvPr>
          <p:cNvSpPr txBox="1">
            <a:spLocks/>
          </p:cNvSpPr>
          <p:nvPr/>
        </p:nvSpPr>
        <p:spPr>
          <a:xfrm>
            <a:off x="279400" y="1072202"/>
            <a:ext cx="11430000" cy="5342246"/>
          </a:xfrm>
          <a:prstGeom prst="rect">
            <a:avLst/>
          </a:prstGeom>
          <a:noFill/>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buFont typeface="Wingdings 3" panose="05040102010807070707" pitchFamily="18" charset="2"/>
              <a:buNone/>
            </a:pPr>
            <a:r>
              <a:rPr lang="en-GB" sz="2800" dirty="0">
                <a:solidFill>
                  <a:srgbClr val="002060"/>
                </a:solidFill>
                <a:latin typeface="Comic Sans MS" panose="030F0702030302020204" pitchFamily="66" charset="0"/>
              </a:rPr>
              <a:t>*</a:t>
            </a:r>
            <a:r>
              <a:rPr lang="en-GB" sz="2800" b="1" dirty="0">
                <a:solidFill>
                  <a:srgbClr val="002060"/>
                </a:solidFill>
                <a:latin typeface="Comic Sans MS" panose="030F0702030302020204" pitchFamily="66" charset="0"/>
              </a:rPr>
              <a:t>An increase in challenging behaviours</a:t>
            </a:r>
          </a:p>
          <a:p>
            <a:pPr marL="0" indent="0">
              <a:buFont typeface="Wingdings 3" panose="05040102010807070707" pitchFamily="18" charset="2"/>
              <a:buNone/>
            </a:pPr>
            <a:r>
              <a:rPr lang="en-GB" sz="2800" b="1" dirty="0">
                <a:solidFill>
                  <a:srgbClr val="002060"/>
                </a:solidFill>
                <a:latin typeface="Comic Sans MS" panose="030F0702030302020204" pitchFamily="66" charset="0"/>
              </a:rPr>
              <a:t>*Usual strategies were not working with some challenging pupils </a:t>
            </a:r>
          </a:p>
          <a:p>
            <a:pPr marL="0" indent="0">
              <a:buFont typeface="Wingdings 3" panose="05040102010807070707" pitchFamily="18" charset="2"/>
              <a:buNone/>
            </a:pPr>
            <a:r>
              <a:rPr lang="en-GB" sz="2800" b="1" dirty="0">
                <a:solidFill>
                  <a:srgbClr val="002060"/>
                </a:solidFill>
                <a:latin typeface="Comic Sans MS" panose="030F0702030302020204" pitchFamily="66" charset="0"/>
              </a:rPr>
              <a:t>*Increase in parental requests for help with behaviour at home</a:t>
            </a:r>
          </a:p>
          <a:p>
            <a:pPr marL="0" indent="0">
              <a:buFont typeface="Wingdings 3" panose="05040102010807070707" pitchFamily="18" charset="2"/>
              <a:buNone/>
            </a:pPr>
            <a:r>
              <a:rPr lang="en-GB" sz="2800" b="1" dirty="0">
                <a:solidFill>
                  <a:srgbClr val="002060"/>
                </a:solidFill>
                <a:latin typeface="Comic Sans MS" panose="030F0702030302020204" pitchFamily="66" charset="0"/>
              </a:rPr>
              <a:t>*Increase in bereavements - emotional/ behavioural difficulties</a:t>
            </a:r>
          </a:p>
          <a:p>
            <a:pPr marL="0" indent="0">
              <a:buFont typeface="Wingdings 3" panose="05040102010807070707" pitchFamily="18" charset="2"/>
              <a:buNone/>
            </a:pPr>
            <a:r>
              <a:rPr lang="en-GB" sz="2800" b="1" dirty="0">
                <a:solidFill>
                  <a:srgbClr val="002060"/>
                </a:solidFill>
                <a:latin typeface="Comic Sans MS" panose="030F0702030302020204" pitchFamily="66" charset="0"/>
              </a:rPr>
              <a:t>*Increase in referrals to the Wellbeing team / ASD</a:t>
            </a:r>
          </a:p>
          <a:p>
            <a:pPr marL="0" indent="0" algn="ctr">
              <a:buFont typeface="Wingdings 3" panose="05040102010807070707" pitchFamily="18" charset="2"/>
              <a:buNone/>
            </a:pPr>
            <a:r>
              <a:rPr lang="en-GB" sz="2800" b="1" dirty="0">
                <a:solidFill>
                  <a:schemeClr val="tx1"/>
                </a:solidFill>
                <a:latin typeface="Comic Sans MS" panose="030F0702030302020204" pitchFamily="66" charset="0"/>
              </a:rPr>
              <a:t>Classrooms are filling up with an increasing number of distressed children.    </a:t>
            </a:r>
          </a:p>
          <a:p>
            <a:pPr marL="0" indent="0" algn="ctr">
              <a:buFont typeface="Wingdings 3" panose="05040102010807070707" pitchFamily="18" charset="2"/>
              <a:buNone/>
            </a:pPr>
            <a:r>
              <a:rPr lang="en-GB" sz="2800" b="1" dirty="0">
                <a:solidFill>
                  <a:schemeClr val="tx1"/>
                </a:solidFill>
                <a:latin typeface="Comic Sans MS" panose="030F0702030302020204" pitchFamily="66" charset="0"/>
              </a:rPr>
              <a:t>“As teachers we are left feeling disempowered and deskilled as we attempt to teach”. (</a:t>
            </a:r>
            <a:r>
              <a:rPr lang="en-GB" sz="2800" b="1" dirty="0" err="1">
                <a:solidFill>
                  <a:schemeClr val="tx1"/>
                </a:solidFill>
                <a:latin typeface="Comic Sans MS" panose="030F0702030302020204" pitchFamily="66" charset="0"/>
              </a:rPr>
              <a:t>Bombèr</a:t>
            </a:r>
            <a:r>
              <a:rPr lang="en-GB" sz="2800" b="1" dirty="0">
                <a:solidFill>
                  <a:schemeClr val="tx1"/>
                </a:solidFill>
                <a:latin typeface="Comic Sans MS" panose="030F0702030302020204" pitchFamily="66" charset="0"/>
              </a:rPr>
              <a:t>, 2007, p1)</a:t>
            </a:r>
            <a:endParaRPr lang="en-GB" dirty="0">
              <a:solidFill>
                <a:schemeClr val="tx1"/>
              </a:solidFill>
              <a:latin typeface="Comic Sans MS" panose="030F0702030302020204" pitchFamily="66" charset="0"/>
            </a:endParaRPr>
          </a:p>
        </p:txBody>
      </p:sp>
      <p:sp>
        <p:nvSpPr>
          <p:cNvPr id="6" name="TextBox 5">
            <a:extLst>
              <a:ext uri="{FF2B5EF4-FFF2-40B4-BE49-F238E27FC236}">
                <a16:creationId xmlns:a16="http://schemas.microsoft.com/office/drawing/2014/main" id="{D10EE260-8C26-433D-A601-248278B899EE}"/>
              </a:ext>
            </a:extLst>
          </p:cNvPr>
          <p:cNvSpPr txBox="1"/>
          <p:nvPr/>
        </p:nvSpPr>
        <p:spPr>
          <a:xfrm>
            <a:off x="2865938" y="404828"/>
            <a:ext cx="6047874" cy="523220"/>
          </a:xfrm>
          <a:prstGeom prst="rect">
            <a:avLst/>
          </a:prstGeom>
          <a:solidFill>
            <a:schemeClr val="tx1"/>
          </a:solidFill>
          <a:ln w="57150">
            <a:solidFill>
              <a:schemeClr val="bg1"/>
            </a:solidFill>
          </a:ln>
        </p:spPr>
        <p:txBody>
          <a:bodyPr wrap="square" rtlCol="0">
            <a:spAutoFit/>
          </a:bodyPr>
          <a:lstStyle/>
          <a:p>
            <a:pPr algn="ctr"/>
            <a:r>
              <a:rPr lang="en-GB" sz="2800" b="1" dirty="0">
                <a:solidFill>
                  <a:schemeClr val="bg1"/>
                </a:solidFill>
                <a:latin typeface="Comic Sans MS" panose="030F0702030302020204" pitchFamily="66" charset="0"/>
              </a:rPr>
              <a:t>Rationale for choosing this area</a:t>
            </a:r>
          </a:p>
        </p:txBody>
      </p:sp>
    </p:spTree>
    <p:extLst>
      <p:ext uri="{BB962C8B-B14F-4D97-AF65-F5344CB8AC3E}">
        <p14:creationId xmlns:p14="http://schemas.microsoft.com/office/powerpoint/2010/main" val="1722887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0DAA2B-88DA-4CA4-AE67-6E79FB75888A}"/>
              </a:ext>
            </a:extLst>
          </p:cNvPr>
          <p:cNvSpPr>
            <a:spLocks noGrp="1"/>
          </p:cNvSpPr>
          <p:nvPr>
            <p:ph idx="1"/>
          </p:nvPr>
        </p:nvSpPr>
        <p:spPr>
          <a:xfrm>
            <a:off x="232594" y="1561514"/>
            <a:ext cx="11359330" cy="5095138"/>
          </a:xfrm>
          <a:noFill/>
        </p:spPr>
        <p:txBody>
          <a:bodyPr>
            <a:normAutofit fontScale="25000" lnSpcReduction="20000"/>
          </a:bodyPr>
          <a:lstStyle/>
          <a:p>
            <a:pPr marL="0" indent="0" algn="ctr">
              <a:buNone/>
            </a:pPr>
            <a:endParaRPr lang="en-GB" sz="12800" b="1" dirty="0">
              <a:solidFill>
                <a:schemeClr val="bg1"/>
              </a:solidFill>
              <a:latin typeface="Comic Sans MS" panose="030F0702030302020204" pitchFamily="66" charset="0"/>
            </a:endParaRPr>
          </a:p>
          <a:p>
            <a:pPr marL="0" indent="0" algn="ctr">
              <a:buNone/>
            </a:pPr>
            <a:r>
              <a:rPr lang="en-GB" sz="11200" b="1" dirty="0">
                <a:solidFill>
                  <a:schemeClr val="bg1"/>
                </a:solidFill>
                <a:latin typeface="Comic Sans MS" panose="030F0702030302020204" pitchFamily="66" charset="0"/>
              </a:rPr>
              <a:t>Mental health/wellbeing is a growing area </a:t>
            </a:r>
          </a:p>
          <a:p>
            <a:pPr marL="0" indent="0" algn="ctr">
              <a:buNone/>
            </a:pPr>
            <a:r>
              <a:rPr lang="en-GB" sz="11200" b="1" dirty="0">
                <a:solidFill>
                  <a:schemeClr val="bg1"/>
                </a:solidFill>
                <a:latin typeface="Comic Sans MS" panose="030F0702030302020204" pitchFamily="66" charset="0"/>
              </a:rPr>
              <a:t>of concern worldwide </a:t>
            </a:r>
            <a:endParaRPr lang="en-GB" sz="11200" b="1" dirty="0">
              <a:solidFill>
                <a:schemeClr val="accent2">
                  <a:lumMod val="60000"/>
                  <a:lumOff val="40000"/>
                </a:schemeClr>
              </a:solidFill>
              <a:latin typeface="Comic Sans MS" panose="030F0702030302020204" pitchFamily="66" charset="0"/>
            </a:endParaRPr>
          </a:p>
          <a:p>
            <a:pPr marL="0" indent="0">
              <a:lnSpc>
                <a:spcPct val="120000"/>
              </a:lnSpc>
              <a:buNone/>
            </a:pPr>
            <a:r>
              <a:rPr lang="en-GB" sz="9600" b="1" dirty="0">
                <a:solidFill>
                  <a:schemeClr val="bg1"/>
                </a:solidFill>
                <a:latin typeface="Comic Sans MS" panose="030F0702030302020204" pitchFamily="66" charset="0"/>
              </a:rPr>
              <a:t>*</a:t>
            </a:r>
            <a:r>
              <a:rPr lang="en-GB" sz="11200" b="1" dirty="0">
                <a:solidFill>
                  <a:schemeClr val="bg1"/>
                </a:solidFill>
                <a:latin typeface="Comic Sans MS" panose="030F0702030302020204" pitchFamily="66" charset="0"/>
              </a:rPr>
              <a:t>1 in 10 children is suffering with a diagnosable mental illness </a:t>
            </a:r>
            <a:r>
              <a:rPr lang="en-GB" sz="9600" b="1" dirty="0">
                <a:solidFill>
                  <a:schemeClr val="tx1"/>
                </a:solidFill>
                <a:latin typeface="Comic Sans MS" panose="030F0702030302020204" pitchFamily="66" charset="0"/>
              </a:rPr>
              <a:t>(</a:t>
            </a:r>
            <a:r>
              <a:rPr lang="en-GB" sz="9600" b="1" dirty="0">
                <a:solidFill>
                  <a:schemeClr val="tx1"/>
                </a:solidFill>
                <a:latin typeface="Comic Sans MS" panose="030F0702030302020204" pitchFamily="66" charset="0"/>
                <a:hlinkClick r:id="rId3">
                  <a:extLst>
                    <a:ext uri="{A12FA001-AC4F-418D-AE19-62706E023703}">
                      <ahyp:hlinkClr xmlns:ahyp="http://schemas.microsoft.com/office/drawing/2018/hyperlinkcolor" val="tx"/>
                    </a:ext>
                  </a:extLst>
                </a:hlinkClick>
              </a:rPr>
              <a:t>www.mentalhealth.org.uk</a:t>
            </a:r>
            <a:r>
              <a:rPr lang="en-GB" sz="9600" b="1" dirty="0">
                <a:solidFill>
                  <a:schemeClr val="tx1"/>
                </a:solidFill>
                <a:latin typeface="Comic Sans MS" panose="030F0702030302020204" pitchFamily="66" charset="0"/>
              </a:rPr>
              <a:t>)</a:t>
            </a:r>
          </a:p>
          <a:p>
            <a:pPr marL="0" indent="0">
              <a:lnSpc>
                <a:spcPct val="120000"/>
              </a:lnSpc>
              <a:buNone/>
            </a:pPr>
            <a:r>
              <a:rPr lang="en-GB" sz="9600" b="1" dirty="0">
                <a:solidFill>
                  <a:schemeClr val="bg1"/>
                </a:solidFill>
                <a:latin typeface="Comic Sans MS" panose="030F0702030302020204" pitchFamily="66" charset="0"/>
              </a:rPr>
              <a:t>*</a:t>
            </a:r>
            <a:r>
              <a:rPr lang="en-GB" sz="11200" b="1" dirty="0">
                <a:solidFill>
                  <a:schemeClr val="bg1"/>
                </a:solidFill>
                <a:latin typeface="Comic Sans MS" panose="030F0702030302020204" pitchFamily="66" charset="0"/>
              </a:rPr>
              <a:t>3 children in every average sized classroom will have mental health issue </a:t>
            </a:r>
            <a:r>
              <a:rPr lang="en-GB" sz="9600" b="1" dirty="0">
                <a:solidFill>
                  <a:schemeClr val="tx1"/>
                </a:solidFill>
                <a:latin typeface="Comic Sans MS" panose="030F0702030302020204" pitchFamily="66" charset="0"/>
              </a:rPr>
              <a:t>(Mind Over Matter report, Welsh Assembly Government, April 2018)</a:t>
            </a:r>
          </a:p>
          <a:p>
            <a:pPr marL="0" indent="0">
              <a:lnSpc>
                <a:spcPct val="120000"/>
              </a:lnSpc>
              <a:buNone/>
            </a:pPr>
            <a:r>
              <a:rPr lang="en-GB" sz="9600" b="1" dirty="0">
                <a:solidFill>
                  <a:schemeClr val="bg1"/>
                </a:solidFill>
                <a:latin typeface="Comic Sans MS" panose="030F0702030302020204" pitchFamily="66" charset="0"/>
              </a:rPr>
              <a:t>*</a:t>
            </a:r>
            <a:r>
              <a:rPr lang="en-GB" sz="11200" b="1" dirty="0">
                <a:solidFill>
                  <a:schemeClr val="bg1"/>
                </a:solidFill>
                <a:latin typeface="Comic Sans MS" panose="030F0702030302020204" pitchFamily="66" charset="0"/>
              </a:rPr>
              <a:t>90% of school leaders have seen a rise in the numbers of individuals who exhibit anxiety or stress over the last 5 years </a:t>
            </a:r>
            <a:r>
              <a:rPr lang="en-GB" sz="9600" b="1" dirty="0">
                <a:solidFill>
                  <a:schemeClr val="tx1"/>
                </a:solidFill>
                <a:latin typeface="Comic Sans MS" panose="030F0702030302020204" pitchFamily="66" charset="0"/>
              </a:rPr>
              <a:t>(Young Minds, 2017)</a:t>
            </a:r>
          </a:p>
          <a:p>
            <a:pPr marL="0" indent="0">
              <a:buNone/>
            </a:pPr>
            <a:r>
              <a:rPr lang="en-GB" sz="9600" b="1" dirty="0">
                <a:solidFill>
                  <a:schemeClr val="bg1"/>
                </a:solidFill>
                <a:latin typeface="Comic Sans MS" panose="030F0702030302020204" pitchFamily="66" charset="0"/>
              </a:rPr>
              <a:t>*</a:t>
            </a:r>
            <a:r>
              <a:rPr lang="en-GB" sz="11200" b="1" dirty="0">
                <a:solidFill>
                  <a:schemeClr val="bg1"/>
                </a:solidFill>
                <a:latin typeface="Comic Sans MS" panose="030F0702030302020204" pitchFamily="66" charset="0"/>
              </a:rPr>
              <a:t>1 in 8 children and young people in England have a </a:t>
            </a:r>
          </a:p>
          <a:p>
            <a:pPr marL="0" indent="0">
              <a:buNone/>
            </a:pPr>
            <a:r>
              <a:rPr lang="en-GB" sz="11200" b="1" dirty="0">
                <a:solidFill>
                  <a:schemeClr val="bg1"/>
                </a:solidFill>
                <a:latin typeface="Comic Sans MS" panose="030F0702030302020204" pitchFamily="66" charset="0"/>
              </a:rPr>
              <a:t> diagnosable mental health illness (approx. 1.25 million)</a:t>
            </a:r>
          </a:p>
          <a:p>
            <a:pPr marL="0" indent="0">
              <a:buNone/>
            </a:pPr>
            <a:r>
              <a:rPr lang="en-GB" sz="9600" b="1" dirty="0">
                <a:solidFill>
                  <a:schemeClr val="tx1"/>
                </a:solidFill>
                <a:latin typeface="Comic Sans MS" panose="030F0702030302020204" pitchFamily="66" charset="0"/>
              </a:rPr>
              <a:t>(</a:t>
            </a:r>
            <a:r>
              <a:rPr lang="en-GB" sz="9600" b="1" dirty="0" err="1">
                <a:solidFill>
                  <a:schemeClr val="tx1"/>
                </a:solidFill>
                <a:latin typeface="Comic Sans MS" panose="030F0702030302020204" pitchFamily="66" charset="0"/>
              </a:rPr>
              <a:t>Crenna</a:t>
            </a:r>
            <a:r>
              <a:rPr lang="en-GB" sz="9600" b="1" dirty="0">
                <a:solidFill>
                  <a:schemeClr val="tx1"/>
                </a:solidFill>
                <a:latin typeface="Comic Sans MS" panose="030F0702030302020204" pitchFamily="66" charset="0"/>
              </a:rPr>
              <a:t>-Jennings and Hutchinson,2020)</a:t>
            </a:r>
          </a:p>
          <a:p>
            <a:endParaRPr lang="en-GB" sz="8000" b="1" dirty="0">
              <a:solidFill>
                <a:schemeClr val="bg1"/>
              </a:solidFill>
              <a:latin typeface="Comic Sans MS" panose="030F0702030302020204" pitchFamily="66" charset="0"/>
            </a:endParaRPr>
          </a:p>
          <a:p>
            <a:pPr marL="0" indent="0">
              <a:lnSpc>
                <a:spcPct val="120000"/>
              </a:lnSpc>
              <a:buNone/>
            </a:pPr>
            <a:endParaRPr lang="en-GB" sz="8000" b="1" dirty="0">
              <a:solidFill>
                <a:schemeClr val="tx1"/>
              </a:solidFill>
              <a:latin typeface="Comic Sans MS" panose="030F0702030302020204" pitchFamily="66" charset="0"/>
            </a:endParaRPr>
          </a:p>
          <a:p>
            <a:pPr marL="0" indent="0">
              <a:lnSpc>
                <a:spcPct val="120000"/>
              </a:lnSpc>
              <a:buNone/>
            </a:pPr>
            <a:endParaRPr lang="en-GB" sz="9600" b="1" dirty="0">
              <a:solidFill>
                <a:schemeClr val="tx1"/>
              </a:solidFill>
              <a:latin typeface="Comic Sans MS" panose="030F0702030302020204" pitchFamily="66" charset="0"/>
            </a:endParaRPr>
          </a:p>
          <a:p>
            <a:pPr marL="0" indent="0">
              <a:buNone/>
            </a:pPr>
            <a:endParaRPr lang="en-GB" sz="2400" b="1" dirty="0">
              <a:solidFill>
                <a:schemeClr val="bg1"/>
              </a:solidFill>
              <a:latin typeface="Century Gothic" panose="020B0502020202020204" pitchFamily="34" charset="0"/>
            </a:endParaRPr>
          </a:p>
        </p:txBody>
      </p:sp>
      <p:pic>
        <p:nvPicPr>
          <p:cNvPr id="2" name="Picture 1">
            <a:extLst>
              <a:ext uri="{FF2B5EF4-FFF2-40B4-BE49-F238E27FC236}">
                <a16:creationId xmlns:a16="http://schemas.microsoft.com/office/drawing/2014/main" id="{9B3B1C1E-A193-48D4-A04E-673C5EF20173}"/>
              </a:ext>
            </a:extLst>
          </p:cNvPr>
          <p:cNvPicPr>
            <a:picLocks noChangeAspect="1"/>
          </p:cNvPicPr>
          <p:nvPr/>
        </p:nvPicPr>
        <p:blipFill>
          <a:blip r:embed="rId4"/>
          <a:stretch>
            <a:fillRect/>
          </a:stretch>
        </p:blipFill>
        <p:spPr>
          <a:xfrm>
            <a:off x="10398024" y="-14815"/>
            <a:ext cx="1652495" cy="1493958"/>
          </a:xfrm>
          <a:prstGeom prst="rect">
            <a:avLst/>
          </a:prstGeom>
        </p:spPr>
      </p:pic>
      <p:pic>
        <p:nvPicPr>
          <p:cNvPr id="5" name="Picture 4">
            <a:extLst>
              <a:ext uri="{FF2B5EF4-FFF2-40B4-BE49-F238E27FC236}">
                <a16:creationId xmlns:a16="http://schemas.microsoft.com/office/drawing/2014/main" id="{80443C27-96C1-4B00-AAA5-961A85FAC170}"/>
              </a:ext>
            </a:extLst>
          </p:cNvPr>
          <p:cNvPicPr>
            <a:picLocks noChangeAspect="1"/>
          </p:cNvPicPr>
          <p:nvPr/>
        </p:nvPicPr>
        <p:blipFill>
          <a:blip r:embed="rId5"/>
          <a:stretch>
            <a:fillRect/>
          </a:stretch>
        </p:blipFill>
        <p:spPr>
          <a:xfrm>
            <a:off x="10536702" y="93265"/>
            <a:ext cx="1422705" cy="1268668"/>
          </a:xfrm>
          <a:prstGeom prst="rect">
            <a:avLst/>
          </a:prstGeom>
        </p:spPr>
      </p:pic>
      <p:sp>
        <p:nvSpPr>
          <p:cNvPr id="4" name="TextBox 3">
            <a:extLst>
              <a:ext uri="{FF2B5EF4-FFF2-40B4-BE49-F238E27FC236}">
                <a16:creationId xmlns:a16="http://schemas.microsoft.com/office/drawing/2014/main" id="{9DA04E64-1839-4F86-8767-276454B7BBD0}"/>
              </a:ext>
            </a:extLst>
          </p:cNvPr>
          <p:cNvSpPr txBox="1"/>
          <p:nvPr/>
        </p:nvSpPr>
        <p:spPr>
          <a:xfrm>
            <a:off x="0" y="31450"/>
            <a:ext cx="2593223" cy="584775"/>
          </a:xfrm>
          <a:prstGeom prst="rect">
            <a:avLst/>
          </a:prstGeom>
          <a:solidFill>
            <a:schemeClr val="tx1"/>
          </a:solidFill>
          <a:ln w="57150">
            <a:solidFill>
              <a:schemeClr val="bg1"/>
            </a:solidFill>
          </a:ln>
        </p:spPr>
        <p:txBody>
          <a:bodyPr wrap="square" rtlCol="0">
            <a:spAutoFit/>
          </a:bodyPr>
          <a:lstStyle/>
          <a:p>
            <a:pPr algn="ctr"/>
            <a:r>
              <a:rPr lang="en-GB" sz="3200" b="1" dirty="0">
                <a:solidFill>
                  <a:schemeClr val="bg1"/>
                </a:solidFill>
                <a:latin typeface="Comic Sans MS" panose="030F0702030302020204" pitchFamily="66" charset="0"/>
              </a:rPr>
              <a:t>Statistics</a:t>
            </a:r>
          </a:p>
        </p:txBody>
      </p:sp>
      <p:sp>
        <p:nvSpPr>
          <p:cNvPr id="6" name="TextBox 5">
            <a:extLst>
              <a:ext uri="{FF2B5EF4-FFF2-40B4-BE49-F238E27FC236}">
                <a16:creationId xmlns:a16="http://schemas.microsoft.com/office/drawing/2014/main" id="{3F944650-8C27-4122-96A3-67BB266D044B}"/>
              </a:ext>
            </a:extLst>
          </p:cNvPr>
          <p:cNvSpPr txBox="1"/>
          <p:nvPr/>
        </p:nvSpPr>
        <p:spPr>
          <a:xfrm>
            <a:off x="10306914" y="4867422"/>
            <a:ext cx="1540096" cy="1589649"/>
          </a:xfrm>
          <a:prstGeom prst="rect">
            <a:avLst/>
          </a:prstGeom>
          <a:noFill/>
        </p:spPr>
        <p:txBody>
          <a:bodyPr wrap="square" rtlCol="0">
            <a:spAutoFit/>
          </a:bodyPr>
          <a:lstStyle/>
          <a:p>
            <a:endParaRPr lang="en-GB" dirty="0"/>
          </a:p>
        </p:txBody>
      </p:sp>
      <p:pic>
        <p:nvPicPr>
          <p:cNvPr id="7" name="Picture 6">
            <a:extLst>
              <a:ext uri="{FF2B5EF4-FFF2-40B4-BE49-F238E27FC236}">
                <a16:creationId xmlns:a16="http://schemas.microsoft.com/office/drawing/2014/main" id="{142DB1E8-294F-4C99-BB21-F03B36FBA9CC}"/>
              </a:ext>
            </a:extLst>
          </p:cNvPr>
          <p:cNvPicPr>
            <a:picLocks noChangeAspect="1"/>
          </p:cNvPicPr>
          <p:nvPr/>
        </p:nvPicPr>
        <p:blipFill>
          <a:blip r:embed="rId6"/>
          <a:stretch>
            <a:fillRect/>
          </a:stretch>
        </p:blipFill>
        <p:spPr>
          <a:xfrm>
            <a:off x="10103403" y="4928771"/>
            <a:ext cx="1743607" cy="1727881"/>
          </a:xfrm>
          <a:prstGeom prst="rect">
            <a:avLst/>
          </a:prstGeom>
        </p:spPr>
      </p:pic>
    </p:spTree>
    <p:extLst>
      <p:ext uri="{BB962C8B-B14F-4D97-AF65-F5344CB8AC3E}">
        <p14:creationId xmlns:p14="http://schemas.microsoft.com/office/powerpoint/2010/main" val="3444179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9B3838-3686-4197-A4C6-7FE3D39ADB89}"/>
              </a:ext>
            </a:extLst>
          </p:cNvPr>
          <p:cNvSpPr txBox="1"/>
          <p:nvPr/>
        </p:nvSpPr>
        <p:spPr>
          <a:xfrm>
            <a:off x="98742" y="694817"/>
            <a:ext cx="10370475" cy="1200329"/>
          </a:xfrm>
          <a:prstGeom prst="rect">
            <a:avLst/>
          </a:prstGeom>
          <a:solidFill>
            <a:schemeClr val="tx1"/>
          </a:solidFill>
        </p:spPr>
        <p:txBody>
          <a:bodyPr wrap="square" rtlCol="0">
            <a:spAutoFit/>
          </a:bodyPr>
          <a:lstStyle/>
          <a:p>
            <a:r>
              <a:rPr lang="en-GB" sz="2400" b="1" dirty="0">
                <a:solidFill>
                  <a:schemeClr val="bg1"/>
                </a:solidFill>
                <a:latin typeface="Comic Sans MS" panose="030F0702030302020204" pitchFamily="66" charset="0"/>
              </a:rPr>
              <a:t>“…the time has come to put mind over matter and deliver appropriate, timely and effective emotional and mental health support for our children and young people, once and for all”. </a:t>
            </a:r>
          </a:p>
        </p:txBody>
      </p:sp>
      <p:sp>
        <p:nvSpPr>
          <p:cNvPr id="6" name="TextBox 5">
            <a:extLst>
              <a:ext uri="{FF2B5EF4-FFF2-40B4-BE49-F238E27FC236}">
                <a16:creationId xmlns:a16="http://schemas.microsoft.com/office/drawing/2014/main" id="{B79E7CE6-D4E6-4F4C-8037-631332E55842}"/>
              </a:ext>
            </a:extLst>
          </p:cNvPr>
          <p:cNvSpPr txBox="1"/>
          <p:nvPr/>
        </p:nvSpPr>
        <p:spPr>
          <a:xfrm>
            <a:off x="371380" y="100348"/>
            <a:ext cx="6220177" cy="461665"/>
          </a:xfrm>
          <a:prstGeom prst="rect">
            <a:avLst/>
          </a:prstGeom>
          <a:noFill/>
        </p:spPr>
        <p:txBody>
          <a:bodyPr wrap="square" rtlCol="0">
            <a:spAutoFit/>
          </a:bodyPr>
          <a:lstStyle/>
          <a:p>
            <a:r>
              <a:rPr lang="en-GB" sz="2400" b="1" u="sng" dirty="0">
                <a:solidFill>
                  <a:srgbClr val="002060"/>
                </a:solidFill>
                <a:latin typeface="Comic Sans MS" panose="030F0702030302020204" pitchFamily="66" charset="0"/>
              </a:rPr>
              <a:t>Mind Over Matter (2018)</a:t>
            </a:r>
          </a:p>
        </p:txBody>
      </p:sp>
      <p:sp>
        <p:nvSpPr>
          <p:cNvPr id="9" name="TextBox 8">
            <a:extLst>
              <a:ext uri="{FF2B5EF4-FFF2-40B4-BE49-F238E27FC236}">
                <a16:creationId xmlns:a16="http://schemas.microsoft.com/office/drawing/2014/main" id="{FA884E8E-852A-4803-9C0C-D18BCF63C62C}"/>
              </a:ext>
            </a:extLst>
          </p:cNvPr>
          <p:cNvSpPr txBox="1"/>
          <p:nvPr/>
        </p:nvSpPr>
        <p:spPr>
          <a:xfrm>
            <a:off x="8358996" y="454222"/>
            <a:ext cx="1966823" cy="1503974"/>
          </a:xfrm>
          <a:prstGeom prst="rect">
            <a:avLst/>
          </a:prstGeom>
          <a:noFill/>
        </p:spPr>
        <p:txBody>
          <a:bodyPr wrap="square" rtlCol="0">
            <a:spAutoFit/>
          </a:bodyPr>
          <a:lstStyle/>
          <a:p>
            <a:endParaRPr lang="en-GB" dirty="0"/>
          </a:p>
        </p:txBody>
      </p:sp>
      <p:pic>
        <p:nvPicPr>
          <p:cNvPr id="10" name="Picture 9">
            <a:extLst>
              <a:ext uri="{FF2B5EF4-FFF2-40B4-BE49-F238E27FC236}">
                <a16:creationId xmlns:a16="http://schemas.microsoft.com/office/drawing/2014/main" id="{C88BD7FD-889C-428B-B5EC-3B15BB1C9292}"/>
              </a:ext>
            </a:extLst>
          </p:cNvPr>
          <p:cNvPicPr>
            <a:picLocks noChangeAspect="1"/>
          </p:cNvPicPr>
          <p:nvPr/>
        </p:nvPicPr>
        <p:blipFill>
          <a:blip r:embed="rId3"/>
          <a:stretch>
            <a:fillRect/>
          </a:stretch>
        </p:blipFill>
        <p:spPr>
          <a:xfrm>
            <a:off x="9894436" y="42973"/>
            <a:ext cx="2198822" cy="1549415"/>
          </a:xfrm>
          <a:prstGeom prst="rect">
            <a:avLst/>
          </a:prstGeom>
        </p:spPr>
      </p:pic>
      <p:pic>
        <p:nvPicPr>
          <p:cNvPr id="11" name="Picture 10">
            <a:extLst>
              <a:ext uri="{FF2B5EF4-FFF2-40B4-BE49-F238E27FC236}">
                <a16:creationId xmlns:a16="http://schemas.microsoft.com/office/drawing/2014/main" id="{B154E132-BCBE-49FF-AD72-3E9DEBF53750}"/>
              </a:ext>
            </a:extLst>
          </p:cNvPr>
          <p:cNvPicPr>
            <a:picLocks noChangeAspect="1"/>
          </p:cNvPicPr>
          <p:nvPr/>
        </p:nvPicPr>
        <p:blipFill>
          <a:blip r:embed="rId4"/>
          <a:stretch>
            <a:fillRect/>
          </a:stretch>
        </p:blipFill>
        <p:spPr>
          <a:xfrm>
            <a:off x="9594575" y="2806330"/>
            <a:ext cx="2488920" cy="1611007"/>
          </a:xfrm>
          <a:prstGeom prst="rect">
            <a:avLst/>
          </a:prstGeom>
        </p:spPr>
      </p:pic>
      <p:sp>
        <p:nvSpPr>
          <p:cNvPr id="23" name="TextBox 22">
            <a:extLst>
              <a:ext uri="{FF2B5EF4-FFF2-40B4-BE49-F238E27FC236}">
                <a16:creationId xmlns:a16="http://schemas.microsoft.com/office/drawing/2014/main" id="{A6EEF83C-8D2C-4221-B202-6B01AF32E7D2}"/>
              </a:ext>
            </a:extLst>
          </p:cNvPr>
          <p:cNvSpPr txBox="1"/>
          <p:nvPr/>
        </p:nvSpPr>
        <p:spPr>
          <a:xfrm>
            <a:off x="108505" y="2605423"/>
            <a:ext cx="9329440" cy="1938992"/>
          </a:xfrm>
          <a:prstGeom prst="rect">
            <a:avLst/>
          </a:prstGeom>
          <a:solidFill>
            <a:schemeClr val="tx1"/>
          </a:solidFill>
        </p:spPr>
        <p:txBody>
          <a:bodyPr wrap="square" rtlCol="0">
            <a:spAutoFit/>
          </a:bodyPr>
          <a:lstStyle/>
          <a:p>
            <a:r>
              <a:rPr lang="en-GB" sz="2400" b="1" dirty="0">
                <a:solidFill>
                  <a:schemeClr val="bg1"/>
                </a:solidFill>
                <a:latin typeface="Comic Sans MS" panose="030F0702030302020204" pitchFamily="66" charset="0"/>
              </a:rPr>
              <a:t>“Our National Mission places wellbeing at the core of our new curriculum, supporting our children …to become healthy confident individuals…building mental and emotional well-being…developing confidence, resilience and empathy”.</a:t>
            </a:r>
          </a:p>
          <a:p>
            <a:r>
              <a:rPr lang="en-GB" sz="2400" b="1" dirty="0">
                <a:solidFill>
                  <a:schemeClr val="bg1"/>
                </a:solidFill>
                <a:latin typeface="Comic Sans MS" panose="030F0702030302020204" pitchFamily="66" charset="0"/>
              </a:rPr>
              <a:t>(May 2019)</a:t>
            </a:r>
          </a:p>
        </p:txBody>
      </p:sp>
      <p:pic>
        <p:nvPicPr>
          <p:cNvPr id="25" name="Picture 24">
            <a:extLst>
              <a:ext uri="{FF2B5EF4-FFF2-40B4-BE49-F238E27FC236}">
                <a16:creationId xmlns:a16="http://schemas.microsoft.com/office/drawing/2014/main" id="{BE485A34-7000-4672-A49A-0DFC7C80139E}"/>
              </a:ext>
            </a:extLst>
          </p:cNvPr>
          <p:cNvPicPr>
            <a:picLocks noChangeAspect="1"/>
          </p:cNvPicPr>
          <p:nvPr/>
        </p:nvPicPr>
        <p:blipFill>
          <a:blip r:embed="rId5"/>
          <a:stretch>
            <a:fillRect/>
          </a:stretch>
        </p:blipFill>
        <p:spPr>
          <a:xfrm>
            <a:off x="108505" y="4868762"/>
            <a:ext cx="2042703" cy="1535016"/>
          </a:xfrm>
          <a:prstGeom prst="rect">
            <a:avLst/>
          </a:prstGeom>
        </p:spPr>
      </p:pic>
      <p:sp>
        <p:nvSpPr>
          <p:cNvPr id="3" name="Rectangle 2">
            <a:extLst>
              <a:ext uri="{FF2B5EF4-FFF2-40B4-BE49-F238E27FC236}">
                <a16:creationId xmlns:a16="http://schemas.microsoft.com/office/drawing/2014/main" id="{B53560BA-1420-4D98-A1FB-A9B9D60F5933}"/>
              </a:ext>
            </a:extLst>
          </p:cNvPr>
          <p:cNvSpPr/>
          <p:nvPr/>
        </p:nvSpPr>
        <p:spPr>
          <a:xfrm>
            <a:off x="2363371" y="5113157"/>
            <a:ext cx="9003323" cy="1200329"/>
          </a:xfrm>
          <a:prstGeom prst="rect">
            <a:avLst/>
          </a:prstGeom>
          <a:solidFill>
            <a:schemeClr val="tx1"/>
          </a:solidFill>
        </p:spPr>
        <p:txBody>
          <a:bodyPr wrap="square">
            <a:spAutoFit/>
          </a:bodyPr>
          <a:lstStyle/>
          <a:p>
            <a:r>
              <a:rPr lang="en-GB" sz="2400" b="1" dirty="0">
                <a:solidFill>
                  <a:schemeClr val="bg1"/>
                </a:solidFill>
                <a:latin typeface="Comic Sans MS" panose="030F0702030302020204" pitchFamily="66" charset="0"/>
              </a:rPr>
              <a:t>“Our whole school approach to emotional wellbeing takes a preventative approach to improve the mental health and resilience of our children”. (May 2019)</a:t>
            </a:r>
          </a:p>
        </p:txBody>
      </p:sp>
      <p:sp>
        <p:nvSpPr>
          <p:cNvPr id="4" name="TextBox 3">
            <a:extLst>
              <a:ext uri="{FF2B5EF4-FFF2-40B4-BE49-F238E27FC236}">
                <a16:creationId xmlns:a16="http://schemas.microsoft.com/office/drawing/2014/main" id="{9A3EC0E8-A2A9-418D-A42D-EA2EFEF3BD71}"/>
              </a:ext>
            </a:extLst>
          </p:cNvPr>
          <p:cNvSpPr txBox="1"/>
          <p:nvPr/>
        </p:nvSpPr>
        <p:spPr>
          <a:xfrm>
            <a:off x="2716622" y="4544415"/>
            <a:ext cx="8277225" cy="461665"/>
          </a:xfrm>
          <a:prstGeom prst="rect">
            <a:avLst/>
          </a:prstGeom>
          <a:noFill/>
        </p:spPr>
        <p:txBody>
          <a:bodyPr wrap="square" rtlCol="0">
            <a:spAutoFit/>
          </a:bodyPr>
          <a:lstStyle/>
          <a:p>
            <a:r>
              <a:rPr lang="en-GB" sz="2400" b="1" u="sng" dirty="0">
                <a:solidFill>
                  <a:srgbClr val="002060"/>
                </a:solidFill>
                <a:latin typeface="Comic Sans MS" panose="030F0702030302020204" pitchFamily="66" charset="0"/>
              </a:rPr>
              <a:t>Vaughan </a:t>
            </a:r>
            <a:r>
              <a:rPr lang="en-GB" sz="2400" b="1" u="sng" dirty="0" err="1">
                <a:solidFill>
                  <a:srgbClr val="002060"/>
                </a:solidFill>
                <a:latin typeface="Comic Sans MS" panose="030F0702030302020204" pitchFamily="66" charset="0"/>
              </a:rPr>
              <a:t>Gething</a:t>
            </a:r>
            <a:r>
              <a:rPr lang="en-GB" sz="2400" b="1" u="sng" dirty="0">
                <a:solidFill>
                  <a:srgbClr val="002060"/>
                </a:solidFill>
                <a:latin typeface="Comic Sans MS" panose="030F0702030302020204" pitchFamily="66" charset="0"/>
              </a:rPr>
              <a:t>, Health and Social Services Minister</a:t>
            </a:r>
          </a:p>
        </p:txBody>
      </p:sp>
      <p:sp>
        <p:nvSpPr>
          <p:cNvPr id="5" name="Rectangle 4">
            <a:extLst>
              <a:ext uri="{FF2B5EF4-FFF2-40B4-BE49-F238E27FC236}">
                <a16:creationId xmlns:a16="http://schemas.microsoft.com/office/drawing/2014/main" id="{342BCD31-E4DB-4D8E-8B3B-70D96429F90C}"/>
              </a:ext>
            </a:extLst>
          </p:cNvPr>
          <p:cNvSpPr/>
          <p:nvPr/>
        </p:nvSpPr>
        <p:spPr>
          <a:xfrm>
            <a:off x="4088875" y="2026681"/>
            <a:ext cx="7277819" cy="461665"/>
          </a:xfrm>
          <a:prstGeom prst="rect">
            <a:avLst/>
          </a:prstGeom>
        </p:spPr>
        <p:txBody>
          <a:bodyPr wrap="square">
            <a:spAutoFit/>
          </a:bodyPr>
          <a:lstStyle/>
          <a:p>
            <a:r>
              <a:rPr lang="en-GB" sz="2400" b="1" u="sng" dirty="0">
                <a:solidFill>
                  <a:srgbClr val="002060"/>
                </a:solidFill>
                <a:latin typeface="Comic Sans MS" panose="030F0702030302020204" pitchFamily="66" charset="0"/>
              </a:rPr>
              <a:t>Kirsty Williams, Education Minister for Wales</a:t>
            </a:r>
          </a:p>
        </p:txBody>
      </p:sp>
    </p:spTree>
    <p:extLst>
      <p:ext uri="{BB962C8B-B14F-4D97-AF65-F5344CB8AC3E}">
        <p14:creationId xmlns:p14="http://schemas.microsoft.com/office/powerpoint/2010/main" val="1131761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9" name="Picture 8">
            <a:extLst>
              <a:ext uri="{FF2B5EF4-FFF2-40B4-BE49-F238E27FC236}">
                <a16:creationId xmlns:a16="http://schemas.microsoft.com/office/drawing/2014/main" id="{5BB8AE36-D246-4D18-B024-A938CE899FE5}"/>
              </a:ext>
            </a:extLst>
          </p:cNvPr>
          <p:cNvPicPr>
            <a:picLocks noChangeAspect="1"/>
          </p:cNvPicPr>
          <p:nvPr/>
        </p:nvPicPr>
        <p:blipFill>
          <a:blip r:embed="rId3"/>
          <a:stretch>
            <a:fillRect/>
          </a:stretch>
        </p:blipFill>
        <p:spPr>
          <a:xfrm>
            <a:off x="5479344" y="1118329"/>
            <a:ext cx="6398349" cy="2012751"/>
          </a:xfrm>
          <a:prstGeom prst="rect">
            <a:avLst/>
          </a:prstGeom>
        </p:spPr>
      </p:pic>
      <p:sp>
        <p:nvSpPr>
          <p:cNvPr id="11" name="TextBox 10">
            <a:extLst>
              <a:ext uri="{FF2B5EF4-FFF2-40B4-BE49-F238E27FC236}">
                <a16:creationId xmlns:a16="http://schemas.microsoft.com/office/drawing/2014/main" id="{CB58BA00-A0D0-407F-875A-B899D3FDA873}"/>
              </a:ext>
            </a:extLst>
          </p:cNvPr>
          <p:cNvSpPr txBox="1"/>
          <p:nvPr/>
        </p:nvSpPr>
        <p:spPr>
          <a:xfrm>
            <a:off x="368490" y="1514901"/>
            <a:ext cx="5137788" cy="4408227"/>
          </a:xfrm>
          <a:prstGeom prst="rect">
            <a:avLst/>
          </a:prstGeom>
          <a:noFill/>
        </p:spPr>
        <p:txBody>
          <a:bodyPr wrap="square" rtlCol="0">
            <a:spAutoFit/>
          </a:bodyPr>
          <a:lstStyle/>
          <a:p>
            <a:endParaRPr lang="en-GB" dirty="0"/>
          </a:p>
        </p:txBody>
      </p:sp>
      <p:pic>
        <p:nvPicPr>
          <p:cNvPr id="18" name="Picture 17">
            <a:extLst>
              <a:ext uri="{FF2B5EF4-FFF2-40B4-BE49-F238E27FC236}">
                <a16:creationId xmlns:a16="http://schemas.microsoft.com/office/drawing/2014/main" id="{10205498-4AA5-4DF6-8119-D1EC356DE118}"/>
              </a:ext>
            </a:extLst>
          </p:cNvPr>
          <p:cNvPicPr>
            <a:picLocks noChangeAspect="1"/>
          </p:cNvPicPr>
          <p:nvPr/>
        </p:nvPicPr>
        <p:blipFill>
          <a:blip r:embed="rId4"/>
          <a:stretch>
            <a:fillRect/>
          </a:stretch>
        </p:blipFill>
        <p:spPr>
          <a:xfrm>
            <a:off x="87061" y="1178847"/>
            <a:ext cx="4933758" cy="4694830"/>
          </a:xfrm>
          <a:prstGeom prst="rect">
            <a:avLst/>
          </a:prstGeom>
        </p:spPr>
      </p:pic>
      <p:sp>
        <p:nvSpPr>
          <p:cNvPr id="21" name="Rectangle 20">
            <a:extLst>
              <a:ext uri="{FF2B5EF4-FFF2-40B4-BE49-F238E27FC236}">
                <a16:creationId xmlns:a16="http://schemas.microsoft.com/office/drawing/2014/main" id="{CBA44538-4AB7-4612-9EBA-7D13197C89E5}"/>
              </a:ext>
            </a:extLst>
          </p:cNvPr>
          <p:cNvSpPr/>
          <p:nvPr/>
        </p:nvSpPr>
        <p:spPr>
          <a:xfrm>
            <a:off x="5389782" y="3553808"/>
            <a:ext cx="6290140" cy="1938992"/>
          </a:xfrm>
          <a:prstGeom prst="rect">
            <a:avLst/>
          </a:prstGeom>
          <a:solidFill>
            <a:schemeClr val="tx1"/>
          </a:solidFill>
        </p:spPr>
        <p:txBody>
          <a:bodyPr wrap="square">
            <a:spAutoFit/>
          </a:bodyPr>
          <a:lstStyle/>
          <a:p>
            <a:r>
              <a:rPr lang="en-GB" sz="2400" b="1" dirty="0">
                <a:solidFill>
                  <a:schemeClr val="bg1"/>
                </a:solidFill>
                <a:latin typeface="Comic Sans MS" panose="030F0702030302020204" pitchFamily="66" charset="0"/>
              </a:rPr>
              <a:t>“Schools need to care both for children and young people’s physical and emotional needs and help them to take responsibility for their own lives …”.</a:t>
            </a:r>
          </a:p>
          <a:p>
            <a:r>
              <a:rPr lang="en-GB" sz="2400" b="1" dirty="0">
                <a:solidFill>
                  <a:schemeClr val="bg1"/>
                </a:solidFill>
                <a:latin typeface="Comic Sans MS" panose="030F0702030302020204" pitchFamily="66" charset="0"/>
              </a:rPr>
              <a:t>(Donaldson,2015,p28) </a:t>
            </a:r>
          </a:p>
        </p:txBody>
      </p:sp>
      <p:sp>
        <p:nvSpPr>
          <p:cNvPr id="2" name="TextBox 1">
            <a:extLst>
              <a:ext uri="{FF2B5EF4-FFF2-40B4-BE49-F238E27FC236}">
                <a16:creationId xmlns:a16="http://schemas.microsoft.com/office/drawing/2014/main" id="{1666C57F-1FD6-410C-8B79-51EF65F439FC}"/>
              </a:ext>
            </a:extLst>
          </p:cNvPr>
          <p:cNvSpPr txBox="1"/>
          <p:nvPr/>
        </p:nvSpPr>
        <p:spPr>
          <a:xfrm>
            <a:off x="2170028" y="225154"/>
            <a:ext cx="7851943" cy="584775"/>
          </a:xfrm>
          <a:prstGeom prst="rect">
            <a:avLst/>
          </a:prstGeom>
          <a:solidFill>
            <a:schemeClr val="tx1"/>
          </a:solidFill>
          <a:ln w="57150">
            <a:solidFill>
              <a:schemeClr val="bg1"/>
            </a:solidFill>
          </a:ln>
        </p:spPr>
        <p:txBody>
          <a:bodyPr wrap="square" rtlCol="0">
            <a:spAutoFit/>
          </a:bodyPr>
          <a:lstStyle/>
          <a:p>
            <a:r>
              <a:rPr lang="en-GB" sz="3200" b="1" dirty="0">
                <a:solidFill>
                  <a:schemeClr val="bg1"/>
                </a:solidFill>
                <a:latin typeface="Comic Sans MS" panose="030F0702030302020204" pitchFamily="66" charset="0"/>
              </a:rPr>
              <a:t>Donaldson Report  Successful Futures</a:t>
            </a:r>
          </a:p>
        </p:txBody>
      </p:sp>
    </p:spTree>
    <p:extLst>
      <p:ext uri="{BB962C8B-B14F-4D97-AF65-F5344CB8AC3E}">
        <p14:creationId xmlns:p14="http://schemas.microsoft.com/office/powerpoint/2010/main" val="1221301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9640D96-046D-4D2B-A489-CD59B136796E}"/>
              </a:ext>
            </a:extLst>
          </p:cNvPr>
          <p:cNvPicPr>
            <a:picLocks noGrp="1" noChangeAspect="1"/>
          </p:cNvPicPr>
          <p:nvPr>
            <p:ph idx="1"/>
          </p:nvPr>
        </p:nvPicPr>
        <p:blipFill>
          <a:blip r:embed="rId3"/>
          <a:stretch>
            <a:fillRect/>
          </a:stretch>
        </p:blipFill>
        <p:spPr>
          <a:xfrm>
            <a:off x="864786" y="1620252"/>
            <a:ext cx="4715170" cy="2333342"/>
          </a:xfrm>
          <a:prstGeom prst="rect">
            <a:avLst/>
          </a:prstGeom>
        </p:spPr>
      </p:pic>
      <p:pic>
        <p:nvPicPr>
          <p:cNvPr id="6" name="Picture 5">
            <a:extLst>
              <a:ext uri="{FF2B5EF4-FFF2-40B4-BE49-F238E27FC236}">
                <a16:creationId xmlns:a16="http://schemas.microsoft.com/office/drawing/2014/main" id="{3E156515-21E1-4381-AC02-0373BA71F2ED}"/>
              </a:ext>
            </a:extLst>
          </p:cNvPr>
          <p:cNvPicPr>
            <a:picLocks noChangeAspect="1"/>
          </p:cNvPicPr>
          <p:nvPr/>
        </p:nvPicPr>
        <p:blipFill>
          <a:blip r:embed="rId4"/>
          <a:stretch>
            <a:fillRect/>
          </a:stretch>
        </p:blipFill>
        <p:spPr>
          <a:xfrm>
            <a:off x="6539958" y="1620252"/>
            <a:ext cx="4566399" cy="2333342"/>
          </a:xfrm>
          <a:prstGeom prst="rect">
            <a:avLst/>
          </a:prstGeom>
        </p:spPr>
      </p:pic>
      <p:sp>
        <p:nvSpPr>
          <p:cNvPr id="8" name="TextBox 7">
            <a:extLst>
              <a:ext uri="{FF2B5EF4-FFF2-40B4-BE49-F238E27FC236}">
                <a16:creationId xmlns:a16="http://schemas.microsoft.com/office/drawing/2014/main" id="{E7081970-CC6A-45AC-B1EB-14CA0C22161B}"/>
              </a:ext>
            </a:extLst>
          </p:cNvPr>
          <p:cNvSpPr txBox="1"/>
          <p:nvPr/>
        </p:nvSpPr>
        <p:spPr>
          <a:xfrm>
            <a:off x="1243504" y="1097032"/>
            <a:ext cx="4389938" cy="523220"/>
          </a:xfrm>
          <a:prstGeom prst="rect">
            <a:avLst/>
          </a:prstGeom>
          <a:noFill/>
        </p:spPr>
        <p:txBody>
          <a:bodyPr wrap="square" rtlCol="0">
            <a:spAutoFit/>
          </a:bodyPr>
          <a:lstStyle/>
          <a:p>
            <a:r>
              <a:rPr lang="en-GB" sz="2800" b="1" dirty="0">
                <a:solidFill>
                  <a:schemeClr val="bg1"/>
                </a:solidFill>
                <a:latin typeface="Comic Sans MS" panose="030F0702030302020204" pitchFamily="66" charset="0"/>
              </a:rPr>
              <a:t>Children aged 7-11</a:t>
            </a:r>
          </a:p>
        </p:txBody>
      </p:sp>
      <p:sp>
        <p:nvSpPr>
          <p:cNvPr id="9" name="TextBox 8">
            <a:extLst>
              <a:ext uri="{FF2B5EF4-FFF2-40B4-BE49-F238E27FC236}">
                <a16:creationId xmlns:a16="http://schemas.microsoft.com/office/drawing/2014/main" id="{ADAD913D-2171-49E6-9433-DBDF31A4F1F6}"/>
              </a:ext>
            </a:extLst>
          </p:cNvPr>
          <p:cNvSpPr txBox="1"/>
          <p:nvPr/>
        </p:nvSpPr>
        <p:spPr>
          <a:xfrm>
            <a:off x="6874502" y="1097032"/>
            <a:ext cx="3897312" cy="523220"/>
          </a:xfrm>
          <a:prstGeom prst="rect">
            <a:avLst/>
          </a:prstGeom>
          <a:noFill/>
        </p:spPr>
        <p:txBody>
          <a:bodyPr wrap="square" rtlCol="0">
            <a:spAutoFit/>
          </a:bodyPr>
          <a:lstStyle/>
          <a:p>
            <a:r>
              <a:rPr lang="en-GB" sz="2800" b="1" dirty="0">
                <a:solidFill>
                  <a:schemeClr val="bg1"/>
                </a:solidFill>
                <a:latin typeface="Comic Sans MS" panose="030F0702030302020204" pitchFamily="66" charset="0"/>
              </a:rPr>
              <a:t>Children aged 11-18</a:t>
            </a:r>
          </a:p>
        </p:txBody>
      </p:sp>
      <p:pic>
        <p:nvPicPr>
          <p:cNvPr id="10" name="Picture 9">
            <a:extLst>
              <a:ext uri="{FF2B5EF4-FFF2-40B4-BE49-F238E27FC236}">
                <a16:creationId xmlns:a16="http://schemas.microsoft.com/office/drawing/2014/main" id="{B5FC3F65-8CBA-4143-9436-5BCC9C6DF26C}"/>
              </a:ext>
            </a:extLst>
          </p:cNvPr>
          <p:cNvPicPr>
            <a:picLocks noChangeAspect="1"/>
          </p:cNvPicPr>
          <p:nvPr/>
        </p:nvPicPr>
        <p:blipFill>
          <a:blip r:embed="rId5"/>
          <a:stretch>
            <a:fillRect/>
          </a:stretch>
        </p:blipFill>
        <p:spPr>
          <a:xfrm>
            <a:off x="6096000" y="3953593"/>
            <a:ext cx="5454316" cy="2853274"/>
          </a:xfrm>
          <a:prstGeom prst="rect">
            <a:avLst/>
          </a:prstGeom>
        </p:spPr>
      </p:pic>
      <p:pic>
        <p:nvPicPr>
          <p:cNvPr id="11" name="Picture 10">
            <a:extLst>
              <a:ext uri="{FF2B5EF4-FFF2-40B4-BE49-F238E27FC236}">
                <a16:creationId xmlns:a16="http://schemas.microsoft.com/office/drawing/2014/main" id="{2B940234-82FC-4523-94D8-3687B884C874}"/>
              </a:ext>
            </a:extLst>
          </p:cNvPr>
          <p:cNvPicPr>
            <a:picLocks noChangeAspect="1"/>
          </p:cNvPicPr>
          <p:nvPr/>
        </p:nvPicPr>
        <p:blipFill>
          <a:blip r:embed="rId6"/>
          <a:stretch>
            <a:fillRect/>
          </a:stretch>
        </p:blipFill>
        <p:spPr>
          <a:xfrm>
            <a:off x="546477" y="3953594"/>
            <a:ext cx="5304504" cy="2853274"/>
          </a:xfrm>
          <a:prstGeom prst="rect">
            <a:avLst/>
          </a:prstGeom>
        </p:spPr>
      </p:pic>
      <p:sp>
        <p:nvSpPr>
          <p:cNvPr id="12" name="TextBox 11">
            <a:extLst>
              <a:ext uri="{FF2B5EF4-FFF2-40B4-BE49-F238E27FC236}">
                <a16:creationId xmlns:a16="http://schemas.microsoft.com/office/drawing/2014/main" id="{516F04B8-2408-4E70-9AEA-BE736743E0C6}"/>
              </a:ext>
            </a:extLst>
          </p:cNvPr>
          <p:cNvSpPr txBox="1"/>
          <p:nvPr/>
        </p:nvSpPr>
        <p:spPr>
          <a:xfrm>
            <a:off x="11106357" y="2581241"/>
            <a:ext cx="818145" cy="646331"/>
          </a:xfrm>
          <a:prstGeom prst="rect">
            <a:avLst/>
          </a:prstGeom>
          <a:noFill/>
          <a:ln w="57150">
            <a:solidFill>
              <a:schemeClr val="bg1"/>
            </a:solidFill>
          </a:ln>
        </p:spPr>
        <p:txBody>
          <a:bodyPr wrap="square" rtlCol="0">
            <a:spAutoFit/>
          </a:bodyPr>
          <a:lstStyle/>
          <a:p>
            <a:pPr algn="ctr"/>
            <a:r>
              <a:rPr lang="en-GB" b="1" dirty="0">
                <a:solidFill>
                  <a:schemeClr val="bg1"/>
                </a:solidFill>
              </a:rPr>
              <a:t>2019, p15</a:t>
            </a:r>
          </a:p>
        </p:txBody>
      </p:sp>
      <p:sp>
        <p:nvSpPr>
          <p:cNvPr id="13" name="TextBox 12">
            <a:extLst>
              <a:ext uri="{FF2B5EF4-FFF2-40B4-BE49-F238E27FC236}">
                <a16:creationId xmlns:a16="http://schemas.microsoft.com/office/drawing/2014/main" id="{984A4186-4457-4C0F-97A9-4F09878E1DA2}"/>
              </a:ext>
            </a:extLst>
          </p:cNvPr>
          <p:cNvSpPr txBox="1"/>
          <p:nvPr/>
        </p:nvSpPr>
        <p:spPr>
          <a:xfrm>
            <a:off x="46641" y="2604991"/>
            <a:ext cx="818145" cy="646331"/>
          </a:xfrm>
          <a:prstGeom prst="rect">
            <a:avLst/>
          </a:prstGeom>
          <a:noFill/>
          <a:ln w="57150">
            <a:solidFill>
              <a:schemeClr val="bg1"/>
            </a:solidFill>
          </a:ln>
        </p:spPr>
        <p:txBody>
          <a:bodyPr wrap="square" rtlCol="0">
            <a:spAutoFit/>
          </a:bodyPr>
          <a:lstStyle/>
          <a:p>
            <a:pPr algn="ctr"/>
            <a:r>
              <a:rPr lang="en-GB" b="1" dirty="0">
                <a:solidFill>
                  <a:schemeClr val="bg1"/>
                </a:solidFill>
              </a:rPr>
              <a:t>2019, p14</a:t>
            </a:r>
          </a:p>
        </p:txBody>
      </p:sp>
      <p:pic>
        <p:nvPicPr>
          <p:cNvPr id="2" name="Picture 1">
            <a:extLst>
              <a:ext uri="{FF2B5EF4-FFF2-40B4-BE49-F238E27FC236}">
                <a16:creationId xmlns:a16="http://schemas.microsoft.com/office/drawing/2014/main" id="{371B5A49-2842-4C73-83AC-A391CA549506}"/>
              </a:ext>
            </a:extLst>
          </p:cNvPr>
          <p:cNvPicPr>
            <a:picLocks noChangeAspect="1"/>
          </p:cNvPicPr>
          <p:nvPr/>
        </p:nvPicPr>
        <p:blipFill>
          <a:blip r:embed="rId7"/>
          <a:stretch>
            <a:fillRect/>
          </a:stretch>
        </p:blipFill>
        <p:spPr>
          <a:xfrm>
            <a:off x="720637" y="-27111"/>
            <a:ext cx="10553091" cy="1347333"/>
          </a:xfrm>
          <a:prstGeom prst="rect">
            <a:avLst/>
          </a:prstGeom>
        </p:spPr>
      </p:pic>
    </p:spTree>
    <p:extLst>
      <p:ext uri="{BB962C8B-B14F-4D97-AF65-F5344CB8AC3E}">
        <p14:creationId xmlns:p14="http://schemas.microsoft.com/office/powerpoint/2010/main" val="3958373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D8F22-D5DE-4D06-98D6-147C0406C18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BC9A612-EDD3-4088-97E4-5419933A675F}"/>
              </a:ext>
            </a:extLst>
          </p:cNvPr>
          <p:cNvPicPr>
            <a:picLocks noGrp="1" noChangeAspect="1"/>
          </p:cNvPicPr>
          <p:nvPr>
            <p:ph idx="1"/>
          </p:nvPr>
        </p:nvPicPr>
        <p:blipFill>
          <a:blip r:embed="rId3"/>
          <a:stretch>
            <a:fillRect/>
          </a:stretch>
        </p:blipFill>
        <p:spPr>
          <a:xfrm>
            <a:off x="208547" y="445808"/>
            <a:ext cx="11550316" cy="4395537"/>
          </a:xfrm>
          <a:prstGeom prst="rect">
            <a:avLst/>
          </a:prstGeom>
        </p:spPr>
      </p:pic>
      <p:sp>
        <p:nvSpPr>
          <p:cNvPr id="4" name="Text Placeholder 3">
            <a:extLst>
              <a:ext uri="{FF2B5EF4-FFF2-40B4-BE49-F238E27FC236}">
                <a16:creationId xmlns:a16="http://schemas.microsoft.com/office/drawing/2014/main" id="{B904371A-FDBD-4412-81DF-A647B00B4ACE}"/>
              </a:ext>
            </a:extLst>
          </p:cNvPr>
          <p:cNvSpPr>
            <a:spLocks noGrp="1"/>
          </p:cNvSpPr>
          <p:nvPr>
            <p:ph type="body" sz="half" idx="2"/>
          </p:nvPr>
        </p:nvSpPr>
        <p:spPr/>
        <p:txBody>
          <a:bodyPr/>
          <a:lstStyle/>
          <a:p>
            <a:endParaRPr lang="en-GB"/>
          </a:p>
        </p:txBody>
      </p:sp>
      <p:pic>
        <p:nvPicPr>
          <p:cNvPr id="6" name="Picture 5">
            <a:extLst>
              <a:ext uri="{FF2B5EF4-FFF2-40B4-BE49-F238E27FC236}">
                <a16:creationId xmlns:a16="http://schemas.microsoft.com/office/drawing/2014/main" id="{99EC40FA-F896-43D7-91F9-DF522A2BF7F8}"/>
              </a:ext>
            </a:extLst>
          </p:cNvPr>
          <p:cNvPicPr>
            <a:picLocks noChangeAspect="1"/>
          </p:cNvPicPr>
          <p:nvPr/>
        </p:nvPicPr>
        <p:blipFill>
          <a:blip r:embed="rId4"/>
          <a:stretch>
            <a:fillRect/>
          </a:stretch>
        </p:blipFill>
        <p:spPr>
          <a:xfrm>
            <a:off x="1015498" y="4841345"/>
            <a:ext cx="9727113" cy="2016655"/>
          </a:xfrm>
          <a:prstGeom prst="rect">
            <a:avLst/>
          </a:prstGeom>
        </p:spPr>
      </p:pic>
      <p:sp>
        <p:nvSpPr>
          <p:cNvPr id="7" name="TextBox 6">
            <a:extLst>
              <a:ext uri="{FF2B5EF4-FFF2-40B4-BE49-F238E27FC236}">
                <a16:creationId xmlns:a16="http://schemas.microsoft.com/office/drawing/2014/main" id="{0B6EBA4D-5A18-4B3B-966C-86F1F54A37A8}"/>
              </a:ext>
            </a:extLst>
          </p:cNvPr>
          <p:cNvSpPr txBox="1"/>
          <p:nvPr/>
        </p:nvSpPr>
        <p:spPr>
          <a:xfrm>
            <a:off x="10908633" y="5614737"/>
            <a:ext cx="1026694" cy="646331"/>
          </a:xfrm>
          <a:prstGeom prst="rect">
            <a:avLst/>
          </a:prstGeom>
          <a:noFill/>
          <a:ln w="57150">
            <a:solidFill>
              <a:schemeClr val="bg1"/>
            </a:solidFill>
          </a:ln>
        </p:spPr>
        <p:txBody>
          <a:bodyPr wrap="square" rtlCol="0">
            <a:spAutoFit/>
          </a:bodyPr>
          <a:lstStyle/>
          <a:p>
            <a:pPr algn="ctr"/>
            <a:r>
              <a:rPr lang="en-GB" b="1" dirty="0">
                <a:solidFill>
                  <a:schemeClr val="bg1"/>
                </a:solidFill>
              </a:rPr>
              <a:t>2019, p16</a:t>
            </a:r>
          </a:p>
        </p:txBody>
      </p:sp>
    </p:spTree>
    <p:extLst>
      <p:ext uri="{BB962C8B-B14F-4D97-AF65-F5344CB8AC3E}">
        <p14:creationId xmlns:p14="http://schemas.microsoft.com/office/powerpoint/2010/main" val="2433199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619ED8F-4853-4AB9-9316-E99A49A17510}"/>
              </a:ext>
            </a:extLst>
          </p:cNvPr>
          <p:cNvPicPr>
            <a:picLocks noGrp="1" noChangeAspect="1"/>
          </p:cNvPicPr>
          <p:nvPr>
            <p:ph idx="1"/>
          </p:nvPr>
        </p:nvPicPr>
        <p:blipFill>
          <a:blip r:embed="rId3"/>
          <a:stretch>
            <a:fillRect/>
          </a:stretch>
        </p:blipFill>
        <p:spPr>
          <a:xfrm>
            <a:off x="160920" y="864556"/>
            <a:ext cx="5805610" cy="5502442"/>
          </a:xfrm>
          <a:prstGeom prst="rect">
            <a:avLst/>
          </a:prstGeom>
        </p:spPr>
      </p:pic>
      <p:sp>
        <p:nvSpPr>
          <p:cNvPr id="5" name="TextBox 4">
            <a:extLst>
              <a:ext uri="{FF2B5EF4-FFF2-40B4-BE49-F238E27FC236}">
                <a16:creationId xmlns:a16="http://schemas.microsoft.com/office/drawing/2014/main" id="{AB597298-769B-4356-81A1-62D0222C96D1}"/>
              </a:ext>
            </a:extLst>
          </p:cNvPr>
          <p:cNvSpPr txBox="1"/>
          <p:nvPr/>
        </p:nvSpPr>
        <p:spPr>
          <a:xfrm>
            <a:off x="229259" y="6166668"/>
            <a:ext cx="5655212" cy="646331"/>
          </a:xfrm>
          <a:prstGeom prst="rect">
            <a:avLst/>
          </a:prstGeom>
          <a:solidFill>
            <a:schemeClr val="tx1"/>
          </a:solidFill>
          <a:ln w="38100">
            <a:solidFill>
              <a:schemeClr val="bg1"/>
            </a:solidFill>
          </a:ln>
        </p:spPr>
        <p:txBody>
          <a:bodyPr wrap="square" rtlCol="0">
            <a:spAutoFit/>
          </a:bodyPr>
          <a:lstStyle/>
          <a:p>
            <a:r>
              <a:rPr lang="en-GB" b="1" u="sng" dirty="0">
                <a:solidFill>
                  <a:schemeClr val="bg1"/>
                </a:solidFill>
                <a:latin typeface="Comic Sans MS" panose="030F0702030302020204" pitchFamily="66" charset="0"/>
              </a:rPr>
              <a:t>The importance of emotions in the classroom</a:t>
            </a:r>
          </a:p>
          <a:p>
            <a:r>
              <a:rPr lang="en-GB" b="1" u="sng" dirty="0">
                <a:solidFill>
                  <a:schemeClr val="bg1"/>
                </a:solidFill>
                <a:latin typeface="Comic Sans MS" panose="030F0702030302020204" pitchFamily="66" charset="0"/>
              </a:rPr>
              <a:t>Department for Education and Skills (2005, p6)</a:t>
            </a:r>
          </a:p>
        </p:txBody>
      </p:sp>
      <p:sp>
        <p:nvSpPr>
          <p:cNvPr id="6" name="TextBox 5">
            <a:extLst>
              <a:ext uri="{FF2B5EF4-FFF2-40B4-BE49-F238E27FC236}">
                <a16:creationId xmlns:a16="http://schemas.microsoft.com/office/drawing/2014/main" id="{CE68CD80-B5EB-4EF6-8360-C302B2772B66}"/>
              </a:ext>
            </a:extLst>
          </p:cNvPr>
          <p:cNvSpPr txBox="1"/>
          <p:nvPr/>
        </p:nvSpPr>
        <p:spPr>
          <a:xfrm>
            <a:off x="1828800" y="132639"/>
            <a:ext cx="7015929" cy="646331"/>
          </a:xfrm>
          <a:prstGeom prst="rect">
            <a:avLst/>
          </a:prstGeom>
          <a:solidFill>
            <a:schemeClr val="tx1"/>
          </a:solidFill>
          <a:ln w="57150">
            <a:solidFill>
              <a:schemeClr val="bg1"/>
            </a:solidFill>
          </a:ln>
        </p:spPr>
        <p:txBody>
          <a:bodyPr wrap="square" rtlCol="0">
            <a:spAutoFit/>
          </a:bodyPr>
          <a:lstStyle/>
          <a:p>
            <a:pPr algn="ctr"/>
            <a:r>
              <a:rPr lang="en-GB" sz="3600" b="1" dirty="0">
                <a:solidFill>
                  <a:schemeClr val="bg1"/>
                </a:solidFill>
                <a:latin typeface="Comic Sans MS" panose="030F0702030302020204" pitchFamily="66" charset="0"/>
              </a:rPr>
              <a:t>What needed to be changed </a:t>
            </a:r>
          </a:p>
        </p:txBody>
      </p:sp>
      <p:cxnSp>
        <p:nvCxnSpPr>
          <p:cNvPr id="7" name="Straight Arrow Connector 6">
            <a:extLst>
              <a:ext uri="{FF2B5EF4-FFF2-40B4-BE49-F238E27FC236}">
                <a16:creationId xmlns:a16="http://schemas.microsoft.com/office/drawing/2014/main" id="{18BF3A26-1D77-4D41-9876-85C8B1069082}"/>
              </a:ext>
            </a:extLst>
          </p:cNvPr>
          <p:cNvCxnSpPr>
            <a:cxnSpLocks/>
          </p:cNvCxnSpPr>
          <p:nvPr/>
        </p:nvCxnSpPr>
        <p:spPr>
          <a:xfrm flipV="1">
            <a:off x="4807321" y="4036451"/>
            <a:ext cx="3033879" cy="813456"/>
          </a:xfrm>
          <a:prstGeom prst="straightConnector1">
            <a:avLst/>
          </a:prstGeom>
          <a:ln w="762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611C8A51-4F8C-4007-8DBB-720021EF1ADD}"/>
              </a:ext>
            </a:extLst>
          </p:cNvPr>
          <p:cNvPicPr>
            <a:picLocks noChangeAspect="1"/>
          </p:cNvPicPr>
          <p:nvPr/>
        </p:nvPicPr>
        <p:blipFill>
          <a:blip r:embed="rId4"/>
          <a:stretch>
            <a:fillRect/>
          </a:stretch>
        </p:blipFill>
        <p:spPr>
          <a:xfrm>
            <a:off x="8105247" y="2536574"/>
            <a:ext cx="2251881" cy="2158407"/>
          </a:xfrm>
          <a:prstGeom prst="rect">
            <a:avLst/>
          </a:prstGeom>
        </p:spPr>
      </p:pic>
      <p:sp>
        <p:nvSpPr>
          <p:cNvPr id="11" name="Rectangle 10">
            <a:extLst>
              <a:ext uri="{FF2B5EF4-FFF2-40B4-BE49-F238E27FC236}">
                <a16:creationId xmlns:a16="http://schemas.microsoft.com/office/drawing/2014/main" id="{48E0A882-2276-4FEE-946B-AF03252B0ABF}"/>
              </a:ext>
            </a:extLst>
          </p:cNvPr>
          <p:cNvSpPr/>
          <p:nvPr/>
        </p:nvSpPr>
        <p:spPr>
          <a:xfrm>
            <a:off x="5932840" y="1741550"/>
            <a:ext cx="2626040" cy="369332"/>
          </a:xfrm>
          <a:prstGeom prst="rect">
            <a:avLst/>
          </a:prstGeom>
        </p:spPr>
        <p:txBody>
          <a:bodyPr wrap="none">
            <a:spAutoFit/>
          </a:bodyPr>
          <a:lstStyle/>
          <a:p>
            <a:r>
              <a:rPr lang="en-GB" b="1" dirty="0">
                <a:solidFill>
                  <a:srgbClr val="FF0000"/>
                </a:solidFill>
                <a:latin typeface="Comic Sans MS" panose="030F0702030302020204" pitchFamily="66" charset="0"/>
              </a:rPr>
              <a:t>Attachment  training </a:t>
            </a:r>
            <a:endParaRPr lang="en-GB" dirty="0"/>
          </a:p>
        </p:txBody>
      </p:sp>
      <p:sp>
        <p:nvSpPr>
          <p:cNvPr id="12" name="Rectangle 11">
            <a:extLst>
              <a:ext uri="{FF2B5EF4-FFF2-40B4-BE49-F238E27FC236}">
                <a16:creationId xmlns:a16="http://schemas.microsoft.com/office/drawing/2014/main" id="{A60B8D56-FD79-4614-B4CB-7C8B9189E44D}"/>
              </a:ext>
            </a:extLst>
          </p:cNvPr>
          <p:cNvSpPr/>
          <p:nvPr/>
        </p:nvSpPr>
        <p:spPr>
          <a:xfrm>
            <a:off x="5884471" y="3166641"/>
            <a:ext cx="2048959" cy="369332"/>
          </a:xfrm>
          <a:prstGeom prst="rect">
            <a:avLst/>
          </a:prstGeom>
        </p:spPr>
        <p:txBody>
          <a:bodyPr wrap="none">
            <a:spAutoFit/>
          </a:bodyPr>
          <a:lstStyle/>
          <a:p>
            <a:r>
              <a:rPr lang="en-GB" b="1" dirty="0">
                <a:solidFill>
                  <a:srgbClr val="FF0000"/>
                </a:solidFill>
                <a:latin typeface="Comic Sans MS" panose="030F0702030302020204" pitchFamily="66" charset="0"/>
              </a:rPr>
              <a:t>Growth Mindset </a:t>
            </a:r>
            <a:endParaRPr lang="en-GB" dirty="0"/>
          </a:p>
        </p:txBody>
      </p:sp>
      <p:sp>
        <p:nvSpPr>
          <p:cNvPr id="13" name="TextBox 12">
            <a:extLst>
              <a:ext uri="{FF2B5EF4-FFF2-40B4-BE49-F238E27FC236}">
                <a16:creationId xmlns:a16="http://schemas.microsoft.com/office/drawing/2014/main" id="{94062FB6-FF4B-4F18-AD51-E452A014E38C}"/>
              </a:ext>
            </a:extLst>
          </p:cNvPr>
          <p:cNvSpPr txBox="1"/>
          <p:nvPr/>
        </p:nvSpPr>
        <p:spPr>
          <a:xfrm>
            <a:off x="5502913" y="4974431"/>
            <a:ext cx="3319158" cy="400110"/>
          </a:xfrm>
          <a:prstGeom prst="rect">
            <a:avLst/>
          </a:prstGeom>
          <a:noFill/>
        </p:spPr>
        <p:txBody>
          <a:bodyPr wrap="square" rtlCol="0">
            <a:spAutoFit/>
          </a:bodyPr>
          <a:lstStyle/>
          <a:p>
            <a:pPr algn="ctr"/>
            <a:r>
              <a:rPr lang="en-GB" sz="2000" b="1" dirty="0">
                <a:solidFill>
                  <a:srgbClr val="FF0000"/>
                </a:solidFill>
                <a:latin typeface="Comic Sans MS" panose="030F0702030302020204" pitchFamily="66" charset="0"/>
              </a:rPr>
              <a:t>Jigsaw PSHE scheme</a:t>
            </a:r>
          </a:p>
        </p:txBody>
      </p:sp>
      <p:sp>
        <p:nvSpPr>
          <p:cNvPr id="14" name="Rectangle 13">
            <a:extLst>
              <a:ext uri="{FF2B5EF4-FFF2-40B4-BE49-F238E27FC236}">
                <a16:creationId xmlns:a16="http://schemas.microsoft.com/office/drawing/2014/main" id="{C6B4FA1B-5D01-4587-A5D3-26F501CBE540}"/>
              </a:ext>
            </a:extLst>
          </p:cNvPr>
          <p:cNvSpPr/>
          <p:nvPr/>
        </p:nvSpPr>
        <p:spPr>
          <a:xfrm>
            <a:off x="7933430" y="1711516"/>
            <a:ext cx="6096000" cy="646331"/>
          </a:xfrm>
          <a:prstGeom prst="rect">
            <a:avLst/>
          </a:prstGeom>
        </p:spPr>
        <p:txBody>
          <a:bodyPr>
            <a:spAutoFit/>
          </a:bodyPr>
          <a:lstStyle/>
          <a:p>
            <a:pPr algn="ctr"/>
            <a:r>
              <a:rPr lang="en-GB" b="1" dirty="0">
                <a:solidFill>
                  <a:srgbClr val="FF0000"/>
                </a:solidFill>
                <a:latin typeface="Comic Sans MS" panose="030F0702030302020204" pitchFamily="66" charset="0"/>
              </a:rPr>
              <a:t>Emotional </a:t>
            </a:r>
          </a:p>
          <a:p>
            <a:pPr algn="ctr"/>
            <a:r>
              <a:rPr lang="en-GB" b="1" dirty="0">
                <a:solidFill>
                  <a:srgbClr val="FF0000"/>
                </a:solidFill>
                <a:latin typeface="Comic Sans MS" panose="030F0702030302020204" pitchFamily="66" charset="0"/>
              </a:rPr>
              <a:t>check ins</a:t>
            </a:r>
          </a:p>
        </p:txBody>
      </p:sp>
      <p:sp>
        <p:nvSpPr>
          <p:cNvPr id="15" name="Rectangle 14">
            <a:extLst>
              <a:ext uri="{FF2B5EF4-FFF2-40B4-BE49-F238E27FC236}">
                <a16:creationId xmlns:a16="http://schemas.microsoft.com/office/drawing/2014/main" id="{C98714B3-43DE-4838-BFB6-B8FA8D52FD27}"/>
              </a:ext>
            </a:extLst>
          </p:cNvPr>
          <p:cNvSpPr/>
          <p:nvPr/>
        </p:nvSpPr>
        <p:spPr>
          <a:xfrm>
            <a:off x="7933430" y="5512485"/>
            <a:ext cx="4204997" cy="369332"/>
          </a:xfrm>
          <a:prstGeom prst="rect">
            <a:avLst/>
          </a:prstGeom>
        </p:spPr>
        <p:txBody>
          <a:bodyPr wrap="none">
            <a:spAutoFit/>
          </a:bodyPr>
          <a:lstStyle/>
          <a:p>
            <a:pPr algn="ctr"/>
            <a:r>
              <a:rPr lang="en-GB" b="1" dirty="0">
                <a:solidFill>
                  <a:srgbClr val="FF0000"/>
                </a:solidFill>
                <a:latin typeface="Comic Sans MS" panose="030F0702030302020204" pitchFamily="66" charset="0"/>
              </a:rPr>
              <a:t>Rights Respecting Schools Initiative</a:t>
            </a:r>
          </a:p>
        </p:txBody>
      </p:sp>
      <p:cxnSp>
        <p:nvCxnSpPr>
          <p:cNvPr id="16" name="Straight Arrow Connector 15">
            <a:extLst>
              <a:ext uri="{FF2B5EF4-FFF2-40B4-BE49-F238E27FC236}">
                <a16:creationId xmlns:a16="http://schemas.microsoft.com/office/drawing/2014/main" id="{EE74615B-29A1-4CF0-9BAF-5890B442BB87}"/>
              </a:ext>
            </a:extLst>
          </p:cNvPr>
          <p:cNvCxnSpPr>
            <a:cxnSpLocks/>
          </p:cNvCxnSpPr>
          <p:nvPr/>
        </p:nvCxnSpPr>
        <p:spPr>
          <a:xfrm>
            <a:off x="10023536" y="4707838"/>
            <a:ext cx="1399430" cy="804647"/>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B10C410-E12E-440B-B422-E996DC1CB94E}"/>
              </a:ext>
            </a:extLst>
          </p:cNvPr>
          <p:cNvCxnSpPr>
            <a:cxnSpLocks/>
          </p:cNvCxnSpPr>
          <p:nvPr/>
        </p:nvCxnSpPr>
        <p:spPr>
          <a:xfrm flipH="1" flipV="1">
            <a:off x="7695028" y="2110788"/>
            <a:ext cx="1149701" cy="408392"/>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8F9FA17-3999-4B00-8283-2D325B8E1988}"/>
              </a:ext>
            </a:extLst>
          </p:cNvPr>
          <p:cNvCxnSpPr>
            <a:cxnSpLocks/>
          </p:cNvCxnSpPr>
          <p:nvPr/>
        </p:nvCxnSpPr>
        <p:spPr>
          <a:xfrm flipV="1">
            <a:off x="10379392" y="2357847"/>
            <a:ext cx="687323" cy="947111"/>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D9746C-76D6-4A6F-BDBA-3D179FAC5F7C}"/>
              </a:ext>
            </a:extLst>
          </p:cNvPr>
          <p:cNvCxnSpPr>
            <a:cxnSpLocks/>
          </p:cNvCxnSpPr>
          <p:nvPr/>
        </p:nvCxnSpPr>
        <p:spPr>
          <a:xfrm flipH="1" flipV="1">
            <a:off x="6889619" y="3503535"/>
            <a:ext cx="1149701" cy="408392"/>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3A04B0F-E95A-4DBD-9A12-09E4F919202E}"/>
              </a:ext>
            </a:extLst>
          </p:cNvPr>
          <p:cNvCxnSpPr>
            <a:cxnSpLocks/>
          </p:cNvCxnSpPr>
          <p:nvPr/>
        </p:nvCxnSpPr>
        <p:spPr>
          <a:xfrm flipH="1">
            <a:off x="8269878" y="4707838"/>
            <a:ext cx="1369177" cy="304022"/>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5754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305785F-440C-4C92-A30A-7B7EA6D4EBD0}"/>
              </a:ext>
            </a:extLst>
          </p:cNvPr>
          <p:cNvSpPr txBox="1"/>
          <p:nvPr/>
        </p:nvSpPr>
        <p:spPr>
          <a:xfrm>
            <a:off x="5652052" y="2975113"/>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13A7B2BA-81BC-4473-825A-4F7282FD396C}"/>
              </a:ext>
            </a:extLst>
          </p:cNvPr>
          <p:cNvSpPr txBox="1"/>
          <p:nvPr/>
        </p:nvSpPr>
        <p:spPr>
          <a:xfrm>
            <a:off x="0" y="3429000"/>
            <a:ext cx="5645426" cy="52322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9F89022-6B97-4D94-9ECD-501B4ECC6A44}"/>
              </a:ext>
            </a:extLst>
          </p:cNvPr>
          <p:cNvSpPr txBox="1"/>
          <p:nvPr/>
        </p:nvSpPr>
        <p:spPr>
          <a:xfrm>
            <a:off x="152400" y="3581400"/>
            <a:ext cx="5645426" cy="523220"/>
          </a:xfrm>
          <a:prstGeom prst="rect">
            <a:avLst/>
          </a:prstGeom>
          <a:noFill/>
        </p:spPr>
        <p:txBody>
          <a:bodyPr wrap="square" rtlCol="0">
            <a:spAutoFit/>
          </a:bodyPr>
          <a:lstStyle/>
          <a:p>
            <a:endParaRPr lang="en-GB" dirty="0"/>
          </a:p>
        </p:txBody>
      </p:sp>
      <p:pic>
        <p:nvPicPr>
          <p:cNvPr id="1026" name="Picture 2" descr="https://momentousinstitute.org/assets/site/blog/Attachment-Styles_Instagram-01.png">
            <a:extLst>
              <a:ext uri="{FF2B5EF4-FFF2-40B4-BE49-F238E27FC236}">
                <a16:creationId xmlns:a16="http://schemas.microsoft.com/office/drawing/2014/main" id="{0ED99569-3D04-4DA4-B710-0EA35384D16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202" y="99387"/>
            <a:ext cx="8236226" cy="63120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CA44CAB-B8E7-4606-A4DC-6B853F2B2072}"/>
              </a:ext>
            </a:extLst>
          </p:cNvPr>
          <p:cNvSpPr txBox="1"/>
          <p:nvPr/>
        </p:nvSpPr>
        <p:spPr>
          <a:xfrm>
            <a:off x="8567529" y="1731938"/>
            <a:ext cx="3488773" cy="3046988"/>
          </a:xfrm>
          <a:prstGeom prst="rect">
            <a:avLst/>
          </a:prstGeom>
          <a:solidFill>
            <a:schemeClr val="tx1"/>
          </a:solidFill>
          <a:ln w="57150">
            <a:solidFill>
              <a:schemeClr val="bg1"/>
            </a:solidFill>
          </a:ln>
        </p:spPr>
        <p:txBody>
          <a:bodyPr wrap="square" rtlCol="0">
            <a:spAutoFit/>
          </a:bodyPr>
          <a:lstStyle/>
          <a:p>
            <a:r>
              <a:rPr lang="en-GB" sz="2400" b="1" dirty="0">
                <a:solidFill>
                  <a:schemeClr val="bg1"/>
                </a:solidFill>
                <a:latin typeface="Comic Sans MS" panose="030F0702030302020204" pitchFamily="66" charset="0"/>
              </a:rPr>
              <a:t>“some give up, some cope alone, others scream shout and rage to ensure …just a scrap of attention-positive or negative”</a:t>
            </a:r>
          </a:p>
          <a:p>
            <a:endParaRPr lang="en-GB" sz="2400" dirty="0">
              <a:solidFill>
                <a:schemeClr val="bg1"/>
              </a:solidFill>
              <a:latin typeface="Comic Sans MS" panose="030F0702030302020204" pitchFamily="66" charset="0"/>
            </a:endParaRPr>
          </a:p>
          <a:p>
            <a:r>
              <a:rPr lang="en-GB" sz="2400" b="1" dirty="0" err="1">
                <a:solidFill>
                  <a:schemeClr val="bg1"/>
                </a:solidFill>
                <a:latin typeface="Comic Sans MS" panose="030F0702030302020204" pitchFamily="66" charset="0"/>
              </a:rPr>
              <a:t>Bombèr</a:t>
            </a:r>
            <a:r>
              <a:rPr lang="en-GB" sz="2400" b="1" dirty="0">
                <a:solidFill>
                  <a:schemeClr val="bg1"/>
                </a:solidFill>
                <a:latin typeface="Comic Sans MS" panose="030F0702030302020204" pitchFamily="66" charset="0"/>
              </a:rPr>
              <a:t>, 2007, p 24</a:t>
            </a:r>
            <a:endParaRPr lang="en-GB" sz="2400" b="1" dirty="0">
              <a:latin typeface="Comic Sans MS" panose="030F0702030302020204" pitchFamily="66" charset="0"/>
            </a:endParaRPr>
          </a:p>
        </p:txBody>
      </p:sp>
    </p:spTree>
    <p:extLst>
      <p:ext uri="{BB962C8B-B14F-4D97-AF65-F5344CB8AC3E}">
        <p14:creationId xmlns:p14="http://schemas.microsoft.com/office/powerpoint/2010/main" val="3811796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1816D0D-2B16-4484-89FA-3A2F7D386996}"/>
              </a:ext>
            </a:extLst>
          </p:cNvPr>
          <p:cNvSpPr>
            <a:spLocks noGrp="1"/>
          </p:cNvSpPr>
          <p:nvPr>
            <p:ph type="body" sz="half" idx="2"/>
          </p:nvPr>
        </p:nvSpPr>
        <p:spPr>
          <a:xfrm>
            <a:off x="231292" y="1273400"/>
            <a:ext cx="7898295" cy="1473017"/>
          </a:xfrm>
        </p:spPr>
        <p:txBody>
          <a:bodyPr>
            <a:normAutofit/>
          </a:bodyPr>
          <a:lstStyle/>
          <a:p>
            <a:r>
              <a:rPr lang="en-GB" sz="2400" b="1" dirty="0">
                <a:solidFill>
                  <a:schemeClr val="bg1"/>
                </a:solidFill>
                <a:latin typeface="Comic Sans MS" panose="030F0702030302020204" pitchFamily="66" charset="0"/>
              </a:rPr>
              <a:t>Four key areas of impact for children at a Rights Respecting school - wellbeing, participation, relationships and self-esteem. </a:t>
            </a:r>
          </a:p>
          <a:p>
            <a:endParaRPr lang="en-GB" sz="2400" dirty="0"/>
          </a:p>
          <a:p>
            <a:endParaRPr lang="en-GB" sz="2400" dirty="0"/>
          </a:p>
        </p:txBody>
      </p:sp>
      <p:pic>
        <p:nvPicPr>
          <p:cNvPr id="2" name="Content Placeholder 1">
            <a:extLst>
              <a:ext uri="{FF2B5EF4-FFF2-40B4-BE49-F238E27FC236}">
                <a16:creationId xmlns:a16="http://schemas.microsoft.com/office/drawing/2014/main" id="{9E2D6A9A-2F37-4AB1-80B7-74595967775D}"/>
              </a:ext>
            </a:extLst>
          </p:cNvPr>
          <p:cNvPicPr>
            <a:picLocks noGrp="1" noChangeAspect="1"/>
          </p:cNvPicPr>
          <p:nvPr>
            <p:ph idx="1"/>
          </p:nvPr>
        </p:nvPicPr>
        <p:blipFill>
          <a:blip r:embed="rId3"/>
          <a:stretch>
            <a:fillRect/>
          </a:stretch>
        </p:blipFill>
        <p:spPr>
          <a:xfrm>
            <a:off x="8401878" y="140677"/>
            <a:ext cx="3697357" cy="2551814"/>
          </a:xfrm>
          <a:prstGeom prst="rect">
            <a:avLst/>
          </a:prstGeom>
        </p:spPr>
      </p:pic>
      <p:sp>
        <p:nvSpPr>
          <p:cNvPr id="9" name="TextBox 8">
            <a:extLst>
              <a:ext uri="{FF2B5EF4-FFF2-40B4-BE49-F238E27FC236}">
                <a16:creationId xmlns:a16="http://schemas.microsoft.com/office/drawing/2014/main" id="{1E7E28FF-DB5E-496A-8A27-08624702D3D7}"/>
              </a:ext>
            </a:extLst>
          </p:cNvPr>
          <p:cNvSpPr txBox="1"/>
          <p:nvPr/>
        </p:nvSpPr>
        <p:spPr>
          <a:xfrm>
            <a:off x="324357" y="350491"/>
            <a:ext cx="7805230" cy="584775"/>
          </a:xfrm>
          <a:prstGeom prst="rect">
            <a:avLst/>
          </a:prstGeom>
          <a:solidFill>
            <a:schemeClr val="tx1"/>
          </a:solidFill>
          <a:ln w="57150">
            <a:solidFill>
              <a:schemeClr val="bg1"/>
            </a:solidFill>
          </a:ln>
        </p:spPr>
        <p:txBody>
          <a:bodyPr wrap="square" rtlCol="0">
            <a:spAutoFit/>
          </a:bodyPr>
          <a:lstStyle/>
          <a:p>
            <a:pPr algn="ctr"/>
            <a:r>
              <a:rPr lang="en-GB" sz="3200" b="1" dirty="0">
                <a:solidFill>
                  <a:schemeClr val="bg1"/>
                </a:solidFill>
                <a:latin typeface="Comic Sans MS" panose="030F0702030302020204" pitchFamily="66" charset="0"/>
              </a:rPr>
              <a:t>Rights Respecting Schools Initiative</a:t>
            </a:r>
          </a:p>
        </p:txBody>
      </p:sp>
      <p:sp>
        <p:nvSpPr>
          <p:cNvPr id="3" name="TextBox 2">
            <a:extLst>
              <a:ext uri="{FF2B5EF4-FFF2-40B4-BE49-F238E27FC236}">
                <a16:creationId xmlns:a16="http://schemas.microsoft.com/office/drawing/2014/main" id="{005441E0-EDD8-4421-AC5B-09DCB5CC20E2}"/>
              </a:ext>
            </a:extLst>
          </p:cNvPr>
          <p:cNvSpPr txBox="1"/>
          <p:nvPr/>
        </p:nvSpPr>
        <p:spPr>
          <a:xfrm>
            <a:off x="231292" y="2906944"/>
            <a:ext cx="5977428" cy="2677656"/>
          </a:xfrm>
          <a:prstGeom prst="rect">
            <a:avLst/>
          </a:prstGeom>
          <a:noFill/>
        </p:spPr>
        <p:txBody>
          <a:bodyPr wrap="square" rtlCol="0">
            <a:spAutoFit/>
          </a:bodyPr>
          <a:lstStyle/>
          <a:p>
            <a:r>
              <a:rPr lang="en-GB" sz="2400" b="1" dirty="0">
                <a:solidFill>
                  <a:schemeClr val="bg1"/>
                </a:solidFill>
                <a:latin typeface="Comic Sans MS" panose="030F0702030302020204" pitchFamily="66" charset="0"/>
              </a:rPr>
              <a:t>Class charters</a:t>
            </a:r>
          </a:p>
          <a:p>
            <a:r>
              <a:rPr lang="en-GB" sz="2400" b="1" dirty="0">
                <a:solidFill>
                  <a:schemeClr val="bg1"/>
                </a:solidFill>
                <a:latin typeface="Comic Sans MS" panose="030F0702030302020204" pitchFamily="66" charset="0"/>
              </a:rPr>
              <a:t>Lunchtime Charter</a:t>
            </a:r>
          </a:p>
          <a:p>
            <a:r>
              <a:rPr lang="en-GB" sz="2400" b="1" dirty="0">
                <a:solidFill>
                  <a:schemeClr val="bg1"/>
                </a:solidFill>
                <a:latin typeface="Comic Sans MS" panose="030F0702030302020204" pitchFamily="66" charset="0"/>
              </a:rPr>
              <a:t>Playground charter</a:t>
            </a:r>
          </a:p>
          <a:p>
            <a:endParaRPr lang="en-GB" sz="2400" b="1" dirty="0">
              <a:solidFill>
                <a:schemeClr val="bg1"/>
              </a:solidFill>
              <a:latin typeface="Comic Sans MS" panose="030F0702030302020204" pitchFamily="66" charset="0"/>
            </a:endParaRPr>
          </a:p>
          <a:p>
            <a:r>
              <a:rPr lang="en-GB" sz="2400" b="1" dirty="0">
                <a:solidFill>
                  <a:schemeClr val="bg1"/>
                </a:solidFill>
                <a:latin typeface="Comic Sans MS" panose="030F0702030302020204" pitchFamily="66" charset="0"/>
              </a:rPr>
              <a:t>Devised by the pupils -they sign it</a:t>
            </a:r>
          </a:p>
          <a:p>
            <a:r>
              <a:rPr lang="en-GB" sz="2400" b="1" dirty="0">
                <a:solidFill>
                  <a:schemeClr val="bg1"/>
                </a:solidFill>
                <a:latin typeface="Comic Sans MS" panose="030F0702030302020204" pitchFamily="66" charset="0"/>
              </a:rPr>
              <a:t>Includes Rights and Responsibilities</a:t>
            </a:r>
          </a:p>
          <a:p>
            <a:endParaRPr lang="en-GB" sz="2400" dirty="0">
              <a:latin typeface="Comic Sans MS" panose="030F0702030302020204" pitchFamily="66" charset="0"/>
            </a:endParaRPr>
          </a:p>
        </p:txBody>
      </p:sp>
      <p:pic>
        <p:nvPicPr>
          <p:cNvPr id="6" name="Picture 5">
            <a:extLst>
              <a:ext uri="{FF2B5EF4-FFF2-40B4-BE49-F238E27FC236}">
                <a16:creationId xmlns:a16="http://schemas.microsoft.com/office/drawing/2014/main" id="{FA935F58-9E21-47FD-897B-A69F9CAA50DE}"/>
              </a:ext>
            </a:extLst>
          </p:cNvPr>
          <p:cNvPicPr>
            <a:picLocks noChangeAspect="1"/>
          </p:cNvPicPr>
          <p:nvPr/>
        </p:nvPicPr>
        <p:blipFill>
          <a:blip r:embed="rId4"/>
          <a:stretch>
            <a:fillRect/>
          </a:stretch>
        </p:blipFill>
        <p:spPr>
          <a:xfrm>
            <a:off x="6096000" y="2746417"/>
            <a:ext cx="5592417" cy="3812999"/>
          </a:xfrm>
          <a:prstGeom prst="rect">
            <a:avLst/>
          </a:prstGeom>
        </p:spPr>
      </p:pic>
    </p:spTree>
    <p:extLst>
      <p:ext uri="{BB962C8B-B14F-4D97-AF65-F5344CB8AC3E}">
        <p14:creationId xmlns:p14="http://schemas.microsoft.com/office/powerpoint/2010/main" val="3701106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A43749-DD43-4F83-826D-FED9565ABE89}"/>
              </a:ext>
            </a:extLst>
          </p:cNvPr>
          <p:cNvSpPr txBox="1"/>
          <p:nvPr/>
        </p:nvSpPr>
        <p:spPr>
          <a:xfrm>
            <a:off x="6677047" y="435857"/>
            <a:ext cx="4960512" cy="584775"/>
          </a:xfrm>
          <a:prstGeom prst="rect">
            <a:avLst/>
          </a:prstGeom>
          <a:solidFill>
            <a:schemeClr val="tx1"/>
          </a:solidFill>
          <a:ln w="57150">
            <a:solidFill>
              <a:schemeClr val="bg1"/>
            </a:solidFill>
          </a:ln>
        </p:spPr>
        <p:txBody>
          <a:bodyPr wrap="square" rtlCol="0">
            <a:spAutoFit/>
          </a:bodyPr>
          <a:lstStyle/>
          <a:p>
            <a:pPr algn="ctr"/>
            <a:r>
              <a:rPr lang="en-GB" sz="3200" b="1" dirty="0">
                <a:solidFill>
                  <a:schemeClr val="bg1"/>
                </a:solidFill>
                <a:latin typeface="Comic Sans MS" panose="030F0702030302020204" pitchFamily="66" charset="0"/>
              </a:rPr>
              <a:t>Jigsaw PSHE scheme</a:t>
            </a:r>
          </a:p>
        </p:txBody>
      </p:sp>
      <p:pic>
        <p:nvPicPr>
          <p:cNvPr id="2" name="Picture 1">
            <a:extLst>
              <a:ext uri="{FF2B5EF4-FFF2-40B4-BE49-F238E27FC236}">
                <a16:creationId xmlns:a16="http://schemas.microsoft.com/office/drawing/2014/main" id="{12382ED7-1115-40DE-A021-EDBB67CD8246}"/>
              </a:ext>
            </a:extLst>
          </p:cNvPr>
          <p:cNvPicPr>
            <a:picLocks noChangeAspect="1"/>
          </p:cNvPicPr>
          <p:nvPr/>
        </p:nvPicPr>
        <p:blipFill>
          <a:blip r:embed="rId3"/>
          <a:stretch>
            <a:fillRect/>
          </a:stretch>
        </p:blipFill>
        <p:spPr>
          <a:xfrm>
            <a:off x="6482450" y="1643060"/>
            <a:ext cx="5349707" cy="3571875"/>
          </a:xfrm>
          <a:prstGeom prst="rect">
            <a:avLst/>
          </a:prstGeom>
        </p:spPr>
      </p:pic>
      <p:sp>
        <p:nvSpPr>
          <p:cNvPr id="3" name="TextBox 2">
            <a:extLst>
              <a:ext uri="{FF2B5EF4-FFF2-40B4-BE49-F238E27FC236}">
                <a16:creationId xmlns:a16="http://schemas.microsoft.com/office/drawing/2014/main" id="{52ED21FA-8BD1-43B2-A06F-ECC730983C05}"/>
              </a:ext>
            </a:extLst>
          </p:cNvPr>
          <p:cNvSpPr txBox="1"/>
          <p:nvPr/>
        </p:nvSpPr>
        <p:spPr>
          <a:xfrm>
            <a:off x="146882" y="258900"/>
            <a:ext cx="5542735" cy="6340197"/>
          </a:xfrm>
          <a:prstGeom prst="rect">
            <a:avLst/>
          </a:prstGeom>
          <a:solidFill>
            <a:schemeClr val="tx1"/>
          </a:solidFill>
          <a:ln w="57150">
            <a:solidFill>
              <a:schemeClr val="bg1"/>
            </a:solidFill>
          </a:ln>
        </p:spPr>
        <p:txBody>
          <a:bodyPr wrap="square" rtlCol="0">
            <a:spAutoFit/>
          </a:bodyPr>
          <a:lstStyle/>
          <a:p>
            <a:pPr algn="ctr"/>
            <a:r>
              <a:rPr lang="en-GB" sz="2800" dirty="0">
                <a:solidFill>
                  <a:schemeClr val="bg1"/>
                </a:solidFill>
                <a:latin typeface="Comic Sans MS" panose="030F0702030302020204" pitchFamily="66" charset="0"/>
              </a:rPr>
              <a:t>Whole school programme</a:t>
            </a:r>
          </a:p>
          <a:p>
            <a:endParaRPr lang="en-GB" sz="2800" dirty="0">
              <a:solidFill>
                <a:schemeClr val="bg1"/>
              </a:solidFill>
              <a:latin typeface="Comic Sans MS" panose="030F0702030302020204" pitchFamily="66" charset="0"/>
            </a:endParaRPr>
          </a:p>
          <a:p>
            <a:pPr algn="ctr"/>
            <a:r>
              <a:rPr lang="en-GB" sz="2800" dirty="0">
                <a:solidFill>
                  <a:schemeClr val="bg1"/>
                </a:solidFill>
                <a:latin typeface="Comic Sans MS" panose="030F0702030302020204" pitchFamily="66" charset="0"/>
              </a:rPr>
              <a:t>PSHE, Emotional literacy, mindfulness, social skills</a:t>
            </a:r>
          </a:p>
          <a:p>
            <a:endParaRPr lang="en-GB" sz="2800" dirty="0">
              <a:solidFill>
                <a:schemeClr val="bg1"/>
              </a:solidFill>
              <a:latin typeface="Comic Sans MS" panose="030F0702030302020204" pitchFamily="66" charset="0"/>
            </a:endParaRPr>
          </a:p>
          <a:p>
            <a:r>
              <a:rPr lang="en-GB" sz="2800" dirty="0">
                <a:solidFill>
                  <a:schemeClr val="bg1"/>
                </a:solidFill>
                <a:latin typeface="Comic Sans MS" panose="030F0702030302020204" pitchFamily="66" charset="0"/>
              </a:rPr>
              <a:t>All year groups work on the same theme at different levels: </a:t>
            </a:r>
          </a:p>
          <a:p>
            <a:pPr marL="457200" indent="-457200">
              <a:buAutoNum type="arabicPeriod"/>
            </a:pPr>
            <a:r>
              <a:rPr lang="en-GB" sz="2800" dirty="0">
                <a:solidFill>
                  <a:schemeClr val="bg1"/>
                </a:solidFill>
                <a:latin typeface="Comic Sans MS" panose="030F0702030302020204" pitchFamily="66" charset="0"/>
              </a:rPr>
              <a:t>Being Me in my World</a:t>
            </a:r>
          </a:p>
          <a:p>
            <a:pPr marL="457200" indent="-457200">
              <a:buAutoNum type="arabicPeriod"/>
            </a:pPr>
            <a:r>
              <a:rPr lang="en-GB" sz="2800" dirty="0">
                <a:solidFill>
                  <a:schemeClr val="bg1"/>
                </a:solidFill>
                <a:latin typeface="Comic Sans MS" panose="030F0702030302020204" pitchFamily="66" charset="0"/>
              </a:rPr>
              <a:t>Celebrating Difference</a:t>
            </a:r>
          </a:p>
          <a:p>
            <a:pPr marL="457200" indent="-457200">
              <a:buAutoNum type="arabicPeriod"/>
            </a:pPr>
            <a:r>
              <a:rPr lang="en-GB" sz="2800" dirty="0">
                <a:solidFill>
                  <a:schemeClr val="bg1"/>
                </a:solidFill>
                <a:latin typeface="Comic Sans MS" panose="030F0702030302020204" pitchFamily="66" charset="0"/>
              </a:rPr>
              <a:t>Dreams and Goals</a:t>
            </a:r>
          </a:p>
          <a:p>
            <a:pPr marL="457200" indent="-457200">
              <a:buAutoNum type="arabicPeriod"/>
            </a:pPr>
            <a:r>
              <a:rPr lang="en-GB" sz="2800" dirty="0">
                <a:solidFill>
                  <a:schemeClr val="bg1"/>
                </a:solidFill>
                <a:latin typeface="Comic Sans MS" panose="030F0702030302020204" pitchFamily="66" charset="0"/>
              </a:rPr>
              <a:t>Healthy Me</a:t>
            </a:r>
          </a:p>
          <a:p>
            <a:pPr marL="457200" indent="-457200">
              <a:buAutoNum type="arabicPeriod"/>
            </a:pPr>
            <a:r>
              <a:rPr lang="en-GB" sz="2800" dirty="0">
                <a:solidFill>
                  <a:schemeClr val="bg1"/>
                </a:solidFill>
                <a:latin typeface="Comic Sans MS" panose="030F0702030302020204" pitchFamily="66" charset="0"/>
              </a:rPr>
              <a:t>Relationships</a:t>
            </a:r>
          </a:p>
          <a:p>
            <a:pPr marL="457200" indent="-457200">
              <a:buAutoNum type="arabicPeriod"/>
            </a:pPr>
            <a:r>
              <a:rPr lang="en-GB" sz="2800" dirty="0">
                <a:solidFill>
                  <a:schemeClr val="bg1"/>
                </a:solidFill>
                <a:latin typeface="Comic Sans MS" panose="030F0702030302020204" pitchFamily="66" charset="0"/>
              </a:rPr>
              <a:t>Changing Me</a:t>
            </a:r>
          </a:p>
          <a:p>
            <a:endParaRPr lang="en-GB" sz="2400" dirty="0">
              <a:solidFill>
                <a:schemeClr val="bg1"/>
              </a:solidFill>
              <a:latin typeface="Comic Sans MS" panose="030F0702030302020204" pitchFamily="66" charset="0"/>
            </a:endParaRPr>
          </a:p>
          <a:p>
            <a:endParaRPr lang="en-GB" dirty="0">
              <a:solidFill>
                <a:schemeClr val="bg1"/>
              </a:solidFill>
            </a:endParaRPr>
          </a:p>
        </p:txBody>
      </p:sp>
    </p:spTree>
    <p:extLst>
      <p:ext uri="{BB962C8B-B14F-4D97-AF65-F5344CB8AC3E}">
        <p14:creationId xmlns:p14="http://schemas.microsoft.com/office/powerpoint/2010/main" val="2314128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11C36-BC13-4BA3-8D33-6FAE200F690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E2BC3BB-293D-4F82-9DFF-E6FDAA680080}"/>
              </a:ext>
            </a:extLst>
          </p:cNvPr>
          <p:cNvPicPr>
            <a:picLocks noGrp="1" noChangeAspect="1"/>
          </p:cNvPicPr>
          <p:nvPr>
            <p:ph idx="1"/>
          </p:nvPr>
        </p:nvPicPr>
        <p:blipFill>
          <a:blip r:embed="rId3"/>
          <a:stretch>
            <a:fillRect/>
          </a:stretch>
        </p:blipFill>
        <p:spPr>
          <a:xfrm>
            <a:off x="471498" y="261794"/>
            <a:ext cx="4995818" cy="6203173"/>
          </a:xfrm>
          <a:prstGeom prst="rect">
            <a:avLst/>
          </a:prstGeom>
        </p:spPr>
      </p:pic>
      <p:pic>
        <p:nvPicPr>
          <p:cNvPr id="6" name="Picture 5">
            <a:extLst>
              <a:ext uri="{FF2B5EF4-FFF2-40B4-BE49-F238E27FC236}">
                <a16:creationId xmlns:a16="http://schemas.microsoft.com/office/drawing/2014/main" id="{0B39AA10-9EA7-46EA-9361-E1BC68DEA4FA}"/>
              </a:ext>
            </a:extLst>
          </p:cNvPr>
          <p:cNvPicPr>
            <a:picLocks noChangeAspect="1"/>
          </p:cNvPicPr>
          <p:nvPr/>
        </p:nvPicPr>
        <p:blipFill>
          <a:blip r:embed="rId4"/>
          <a:stretch>
            <a:fillRect/>
          </a:stretch>
        </p:blipFill>
        <p:spPr>
          <a:xfrm>
            <a:off x="6096000" y="261795"/>
            <a:ext cx="5753100" cy="6203172"/>
          </a:xfrm>
          <a:prstGeom prst="rect">
            <a:avLst/>
          </a:prstGeom>
        </p:spPr>
      </p:pic>
    </p:spTree>
    <p:extLst>
      <p:ext uri="{BB962C8B-B14F-4D97-AF65-F5344CB8AC3E}">
        <p14:creationId xmlns:p14="http://schemas.microsoft.com/office/powerpoint/2010/main" val="1110545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4F352DE-936B-4CF2-8248-AFB3A53E5277}"/>
              </a:ext>
            </a:extLst>
          </p:cNvPr>
          <p:cNvSpPr txBox="1"/>
          <p:nvPr/>
        </p:nvSpPr>
        <p:spPr>
          <a:xfrm>
            <a:off x="1052191" y="61981"/>
            <a:ext cx="4717774" cy="769441"/>
          </a:xfrm>
          <a:prstGeom prst="rect">
            <a:avLst/>
          </a:prstGeom>
          <a:solidFill>
            <a:schemeClr val="tx1"/>
          </a:solidFill>
          <a:ln w="57150">
            <a:solidFill>
              <a:schemeClr val="bg1"/>
            </a:solidFill>
          </a:ln>
        </p:spPr>
        <p:txBody>
          <a:bodyPr wrap="square" rtlCol="0">
            <a:spAutoFit/>
          </a:bodyPr>
          <a:lstStyle/>
          <a:p>
            <a:pPr algn="ctr"/>
            <a:r>
              <a:rPr lang="en-GB" sz="4400" dirty="0">
                <a:solidFill>
                  <a:schemeClr val="bg1"/>
                </a:solidFill>
                <a:latin typeface="Comic Sans MS" panose="030F0702030302020204" pitchFamily="66" charset="0"/>
              </a:rPr>
              <a:t>Growth Mindset</a:t>
            </a:r>
          </a:p>
        </p:txBody>
      </p:sp>
      <p:pic>
        <p:nvPicPr>
          <p:cNvPr id="15" name="Content Placeholder 14">
            <a:extLst>
              <a:ext uri="{FF2B5EF4-FFF2-40B4-BE49-F238E27FC236}">
                <a16:creationId xmlns:a16="http://schemas.microsoft.com/office/drawing/2014/main" id="{C7B6B4A2-8D45-4BA7-A3FA-7143E13D5D88}"/>
              </a:ext>
            </a:extLst>
          </p:cNvPr>
          <p:cNvPicPr>
            <a:picLocks noGrp="1" noChangeAspect="1"/>
          </p:cNvPicPr>
          <p:nvPr>
            <p:ph idx="1"/>
          </p:nvPr>
        </p:nvPicPr>
        <p:blipFill>
          <a:blip r:embed="rId3"/>
          <a:stretch>
            <a:fillRect/>
          </a:stretch>
        </p:blipFill>
        <p:spPr>
          <a:xfrm>
            <a:off x="138866" y="877692"/>
            <a:ext cx="6544425" cy="5627593"/>
          </a:xfrm>
          <a:prstGeom prst="rect">
            <a:avLst/>
          </a:prstGeom>
        </p:spPr>
      </p:pic>
      <p:pic>
        <p:nvPicPr>
          <p:cNvPr id="4" name="Picture 3">
            <a:extLst>
              <a:ext uri="{FF2B5EF4-FFF2-40B4-BE49-F238E27FC236}">
                <a16:creationId xmlns:a16="http://schemas.microsoft.com/office/drawing/2014/main" id="{2357F0E7-353D-43E5-9483-25F8DA2CA02B}"/>
              </a:ext>
            </a:extLst>
          </p:cNvPr>
          <p:cNvPicPr>
            <a:picLocks noChangeAspect="1"/>
          </p:cNvPicPr>
          <p:nvPr/>
        </p:nvPicPr>
        <p:blipFill>
          <a:blip r:embed="rId4"/>
          <a:stretch>
            <a:fillRect/>
          </a:stretch>
        </p:blipFill>
        <p:spPr>
          <a:xfrm>
            <a:off x="7427742" y="96815"/>
            <a:ext cx="4455097" cy="2786727"/>
          </a:xfrm>
          <a:prstGeom prst="rect">
            <a:avLst/>
          </a:prstGeom>
        </p:spPr>
      </p:pic>
      <p:pic>
        <p:nvPicPr>
          <p:cNvPr id="6" name="Picture 5">
            <a:extLst>
              <a:ext uri="{FF2B5EF4-FFF2-40B4-BE49-F238E27FC236}">
                <a16:creationId xmlns:a16="http://schemas.microsoft.com/office/drawing/2014/main" id="{5C7C879B-58BB-4B21-BA7B-6286F02F449F}"/>
              </a:ext>
            </a:extLst>
          </p:cNvPr>
          <p:cNvPicPr>
            <a:picLocks noChangeAspect="1"/>
          </p:cNvPicPr>
          <p:nvPr/>
        </p:nvPicPr>
        <p:blipFill>
          <a:blip r:embed="rId5"/>
          <a:stretch>
            <a:fillRect/>
          </a:stretch>
        </p:blipFill>
        <p:spPr>
          <a:xfrm>
            <a:off x="6096000" y="2703210"/>
            <a:ext cx="2460465" cy="2257909"/>
          </a:xfrm>
          <a:prstGeom prst="rect">
            <a:avLst/>
          </a:prstGeom>
        </p:spPr>
      </p:pic>
      <p:pic>
        <p:nvPicPr>
          <p:cNvPr id="8" name="Content Placeholder 4">
            <a:extLst>
              <a:ext uri="{FF2B5EF4-FFF2-40B4-BE49-F238E27FC236}">
                <a16:creationId xmlns:a16="http://schemas.microsoft.com/office/drawing/2014/main" id="{8AA548EE-0A84-42F1-A9B9-4BA44B68383F}"/>
              </a:ext>
            </a:extLst>
          </p:cNvPr>
          <p:cNvPicPr>
            <a:picLocks noChangeAspect="1"/>
          </p:cNvPicPr>
          <p:nvPr/>
        </p:nvPicPr>
        <p:blipFill>
          <a:blip r:embed="rId6"/>
          <a:stretch>
            <a:fillRect/>
          </a:stretch>
        </p:blipFill>
        <p:spPr>
          <a:xfrm>
            <a:off x="7955912" y="4009292"/>
            <a:ext cx="4236088" cy="2575272"/>
          </a:xfrm>
          <a:prstGeom prst="rect">
            <a:avLst/>
          </a:prstGeom>
        </p:spPr>
      </p:pic>
      <p:sp>
        <p:nvSpPr>
          <p:cNvPr id="9" name="Rectangle 8">
            <a:extLst>
              <a:ext uri="{FF2B5EF4-FFF2-40B4-BE49-F238E27FC236}">
                <a16:creationId xmlns:a16="http://schemas.microsoft.com/office/drawing/2014/main" id="{CDAD6AF8-79F7-4C92-8176-5DC313178995}"/>
              </a:ext>
            </a:extLst>
          </p:cNvPr>
          <p:cNvSpPr/>
          <p:nvPr/>
        </p:nvSpPr>
        <p:spPr>
          <a:xfrm>
            <a:off x="86120" y="6243675"/>
            <a:ext cx="7341622" cy="523220"/>
          </a:xfrm>
          <a:prstGeom prst="rect">
            <a:avLst/>
          </a:prstGeom>
          <a:solidFill>
            <a:schemeClr val="tx1"/>
          </a:solidFill>
          <a:ln w="57150">
            <a:solidFill>
              <a:schemeClr val="bg1"/>
            </a:solidFill>
          </a:ln>
        </p:spPr>
        <p:txBody>
          <a:bodyPr wrap="square">
            <a:spAutoFit/>
          </a:bodyPr>
          <a:lstStyle/>
          <a:p>
            <a:r>
              <a:rPr lang="en-GB" sz="2800" b="1" dirty="0">
                <a:solidFill>
                  <a:schemeClr val="bg1"/>
                </a:solidFill>
                <a:latin typeface="Comic Sans MS" panose="030F0702030302020204" pitchFamily="66" charset="0"/>
              </a:rPr>
              <a:t>creates a love of learning and resilience</a:t>
            </a:r>
          </a:p>
        </p:txBody>
      </p:sp>
    </p:spTree>
    <p:extLst>
      <p:ext uri="{BB962C8B-B14F-4D97-AF65-F5344CB8AC3E}">
        <p14:creationId xmlns:p14="http://schemas.microsoft.com/office/powerpoint/2010/main" val="3726294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A6E4E-B792-499B-BE0A-91E13484709D}"/>
              </a:ext>
            </a:extLst>
          </p:cNvPr>
          <p:cNvSpPr>
            <a:spLocks noGrp="1"/>
          </p:cNvSpPr>
          <p:nvPr>
            <p:ph type="title"/>
          </p:nvPr>
        </p:nvSpPr>
        <p:spPr/>
        <p:txBody>
          <a:bodyPr/>
          <a:lstStyle/>
          <a:p>
            <a:r>
              <a:rPr lang="en-GB" dirty="0"/>
              <a:t>Ro</a:t>
            </a:r>
          </a:p>
        </p:txBody>
      </p:sp>
      <p:sp>
        <p:nvSpPr>
          <p:cNvPr id="4" name="Text Placeholder 3">
            <a:extLst>
              <a:ext uri="{FF2B5EF4-FFF2-40B4-BE49-F238E27FC236}">
                <a16:creationId xmlns:a16="http://schemas.microsoft.com/office/drawing/2014/main" id="{A140AAB9-6632-4C4D-A50B-C0F85008FCC5}"/>
              </a:ext>
            </a:extLst>
          </p:cNvPr>
          <p:cNvSpPr>
            <a:spLocks noGrp="1"/>
          </p:cNvSpPr>
          <p:nvPr>
            <p:ph type="body" sz="half" idx="2"/>
          </p:nvPr>
        </p:nvSpPr>
        <p:spPr/>
        <p:txBody>
          <a:bodyPr/>
          <a:lstStyle/>
          <a:p>
            <a:endParaRPr lang="en-GB"/>
          </a:p>
        </p:txBody>
      </p:sp>
      <p:sp>
        <p:nvSpPr>
          <p:cNvPr id="5" name="TextBox 4">
            <a:extLst>
              <a:ext uri="{FF2B5EF4-FFF2-40B4-BE49-F238E27FC236}">
                <a16:creationId xmlns:a16="http://schemas.microsoft.com/office/drawing/2014/main" id="{15E1457A-F5E1-4AFF-98E9-8AAE3F89E4D4}"/>
              </a:ext>
            </a:extLst>
          </p:cNvPr>
          <p:cNvSpPr txBox="1"/>
          <p:nvPr/>
        </p:nvSpPr>
        <p:spPr>
          <a:xfrm>
            <a:off x="675809" y="642088"/>
            <a:ext cx="10970976" cy="4835160"/>
          </a:xfrm>
          <a:prstGeom prst="rect">
            <a:avLst/>
          </a:prstGeom>
          <a:solidFill>
            <a:schemeClr val="tx2">
              <a:lumMod val="40000"/>
              <a:lumOff val="60000"/>
            </a:schemeClr>
          </a:solidFill>
          <a:ln>
            <a:solidFill>
              <a:srgbClr val="FF0000"/>
            </a:solidFill>
          </a:ln>
        </p:spPr>
        <p:txBody>
          <a:bodyPr wrap="square" rtlCol="0">
            <a:spAutoFit/>
          </a:bodyPr>
          <a:lstStyle/>
          <a:p>
            <a:endParaRPr lang="en-GB" dirty="0"/>
          </a:p>
        </p:txBody>
      </p:sp>
      <p:pic>
        <p:nvPicPr>
          <p:cNvPr id="7" name="Picture 6">
            <a:extLst>
              <a:ext uri="{FF2B5EF4-FFF2-40B4-BE49-F238E27FC236}">
                <a16:creationId xmlns:a16="http://schemas.microsoft.com/office/drawing/2014/main" id="{756653F8-6B7E-463B-8C60-437955482DFA}"/>
              </a:ext>
            </a:extLst>
          </p:cNvPr>
          <p:cNvPicPr>
            <a:picLocks noChangeAspect="1"/>
          </p:cNvPicPr>
          <p:nvPr/>
        </p:nvPicPr>
        <p:blipFill>
          <a:blip r:embed="rId3"/>
          <a:stretch>
            <a:fillRect/>
          </a:stretch>
        </p:blipFill>
        <p:spPr>
          <a:xfrm>
            <a:off x="5132386" y="2150519"/>
            <a:ext cx="1952625" cy="2343150"/>
          </a:xfrm>
          <a:prstGeom prst="rect">
            <a:avLst/>
          </a:prstGeom>
        </p:spPr>
      </p:pic>
      <p:cxnSp>
        <p:nvCxnSpPr>
          <p:cNvPr id="9" name="Straight Arrow Connector 8">
            <a:extLst>
              <a:ext uri="{FF2B5EF4-FFF2-40B4-BE49-F238E27FC236}">
                <a16:creationId xmlns:a16="http://schemas.microsoft.com/office/drawing/2014/main" id="{1BE94FCF-C839-471C-A319-FE951EAFE07B}"/>
              </a:ext>
            </a:extLst>
          </p:cNvPr>
          <p:cNvCxnSpPr/>
          <p:nvPr/>
        </p:nvCxnSpPr>
        <p:spPr>
          <a:xfrm flipV="1">
            <a:off x="7112010" y="1951185"/>
            <a:ext cx="1526725" cy="5038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3D2708D8-3E2F-4B57-BC21-49F923962BA0}"/>
              </a:ext>
            </a:extLst>
          </p:cNvPr>
          <p:cNvSpPr txBox="1"/>
          <p:nvPr/>
        </p:nvSpPr>
        <p:spPr>
          <a:xfrm>
            <a:off x="8611736" y="1521304"/>
            <a:ext cx="2292825" cy="1200329"/>
          </a:xfrm>
          <a:prstGeom prst="rect">
            <a:avLst/>
          </a:prstGeom>
          <a:noFill/>
        </p:spPr>
        <p:txBody>
          <a:bodyPr wrap="square" rtlCol="0">
            <a:spAutoFit/>
          </a:bodyPr>
          <a:lstStyle/>
          <a:p>
            <a:pPr algn="ctr"/>
            <a:r>
              <a:rPr lang="en-GB" sz="2400" b="1" dirty="0" err="1">
                <a:solidFill>
                  <a:schemeClr val="bg1"/>
                </a:solidFill>
                <a:latin typeface="Comic Sans MS" panose="030F0702030302020204" pitchFamily="66" charset="0"/>
              </a:rPr>
              <a:t>Talkabout</a:t>
            </a:r>
            <a:r>
              <a:rPr lang="en-GB" sz="2400" b="1" dirty="0">
                <a:solidFill>
                  <a:schemeClr val="bg1"/>
                </a:solidFill>
                <a:latin typeface="Comic Sans MS" panose="030F0702030302020204" pitchFamily="66" charset="0"/>
              </a:rPr>
              <a:t> </a:t>
            </a:r>
          </a:p>
          <a:p>
            <a:pPr algn="ctr"/>
            <a:endParaRPr lang="en-GB" sz="2400" b="1" dirty="0">
              <a:solidFill>
                <a:schemeClr val="bg1"/>
              </a:solidFill>
              <a:latin typeface="Comic Sans MS" panose="030F0702030302020204" pitchFamily="66" charset="0"/>
            </a:endParaRPr>
          </a:p>
          <a:p>
            <a:pPr algn="ctr"/>
            <a:r>
              <a:rPr lang="en-GB" sz="2400" b="1" dirty="0">
                <a:solidFill>
                  <a:schemeClr val="bg1"/>
                </a:solidFill>
                <a:latin typeface="Comic Sans MS" panose="030F0702030302020204" pitchFamily="66" charset="0"/>
              </a:rPr>
              <a:t>Time to Talk </a:t>
            </a:r>
          </a:p>
        </p:txBody>
      </p:sp>
      <p:cxnSp>
        <p:nvCxnSpPr>
          <p:cNvPr id="12" name="Straight Arrow Connector 11">
            <a:extLst>
              <a:ext uri="{FF2B5EF4-FFF2-40B4-BE49-F238E27FC236}">
                <a16:creationId xmlns:a16="http://schemas.microsoft.com/office/drawing/2014/main" id="{A4B28C3A-8FBE-47EA-AB5A-101806DA4B3E}"/>
              </a:ext>
            </a:extLst>
          </p:cNvPr>
          <p:cNvCxnSpPr/>
          <p:nvPr/>
        </p:nvCxnSpPr>
        <p:spPr>
          <a:xfrm>
            <a:off x="7085012" y="3255432"/>
            <a:ext cx="15267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F67496D3-9C5C-487E-9EB2-C0566D465AD3}"/>
              </a:ext>
            </a:extLst>
          </p:cNvPr>
          <p:cNvSpPr txBox="1"/>
          <p:nvPr/>
        </p:nvSpPr>
        <p:spPr>
          <a:xfrm>
            <a:off x="8735443" y="3059668"/>
            <a:ext cx="1335657" cy="461665"/>
          </a:xfrm>
          <a:prstGeom prst="rect">
            <a:avLst/>
          </a:prstGeom>
          <a:noFill/>
        </p:spPr>
        <p:txBody>
          <a:bodyPr wrap="square" rtlCol="0">
            <a:spAutoFit/>
          </a:bodyPr>
          <a:lstStyle/>
          <a:p>
            <a:r>
              <a:rPr lang="en-GB" sz="2400" b="1" dirty="0">
                <a:solidFill>
                  <a:schemeClr val="bg1"/>
                </a:solidFill>
                <a:latin typeface="Comic Sans MS" panose="030F0702030302020204" pitchFamily="66" charset="0"/>
              </a:rPr>
              <a:t>ELSA </a:t>
            </a:r>
            <a:endParaRPr lang="en-GB" sz="2400" b="1" dirty="0">
              <a:solidFill>
                <a:srgbClr val="FF0000"/>
              </a:solidFill>
              <a:latin typeface="Comic Sans MS" panose="030F0702030302020204" pitchFamily="66" charset="0"/>
            </a:endParaRPr>
          </a:p>
        </p:txBody>
      </p:sp>
      <p:cxnSp>
        <p:nvCxnSpPr>
          <p:cNvPr id="15" name="Straight Arrow Connector 14">
            <a:extLst>
              <a:ext uri="{FF2B5EF4-FFF2-40B4-BE49-F238E27FC236}">
                <a16:creationId xmlns:a16="http://schemas.microsoft.com/office/drawing/2014/main" id="{FA442F41-4DD1-43A1-8071-CF0B1F75D2B9}"/>
              </a:ext>
            </a:extLst>
          </p:cNvPr>
          <p:cNvCxnSpPr/>
          <p:nvPr/>
        </p:nvCxnSpPr>
        <p:spPr>
          <a:xfrm flipH="1" flipV="1">
            <a:off x="3684896" y="1890636"/>
            <a:ext cx="1422091" cy="3667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4043720C-14F4-43B8-B00F-8900291B5784}"/>
              </a:ext>
            </a:extLst>
          </p:cNvPr>
          <p:cNvCxnSpPr/>
          <p:nvPr/>
        </p:nvCxnSpPr>
        <p:spPr>
          <a:xfrm>
            <a:off x="7222180" y="3810964"/>
            <a:ext cx="1335657" cy="356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1E51787A-79F8-4DFF-8AF4-39921617149E}"/>
              </a:ext>
            </a:extLst>
          </p:cNvPr>
          <p:cNvSpPr txBox="1"/>
          <p:nvPr/>
        </p:nvSpPr>
        <p:spPr>
          <a:xfrm>
            <a:off x="8735442" y="4135272"/>
            <a:ext cx="1024993" cy="461665"/>
          </a:xfrm>
          <a:prstGeom prst="rect">
            <a:avLst/>
          </a:prstGeom>
          <a:noFill/>
        </p:spPr>
        <p:txBody>
          <a:bodyPr wrap="square" rtlCol="0">
            <a:spAutoFit/>
          </a:bodyPr>
          <a:lstStyle/>
          <a:p>
            <a:pPr algn="ctr"/>
            <a:r>
              <a:rPr lang="en-GB" sz="2400" b="1" dirty="0">
                <a:solidFill>
                  <a:schemeClr val="bg1"/>
                </a:solidFill>
              </a:rPr>
              <a:t>RBP </a:t>
            </a:r>
            <a:endParaRPr lang="en-GB" sz="2400" b="1" dirty="0">
              <a:solidFill>
                <a:srgbClr val="FF0000"/>
              </a:solidFill>
            </a:endParaRPr>
          </a:p>
        </p:txBody>
      </p:sp>
      <p:sp>
        <p:nvSpPr>
          <p:cNvPr id="21" name="TextBox 20">
            <a:extLst>
              <a:ext uri="{FF2B5EF4-FFF2-40B4-BE49-F238E27FC236}">
                <a16:creationId xmlns:a16="http://schemas.microsoft.com/office/drawing/2014/main" id="{57893395-0C59-4908-AE05-CF6DA7F166A9}"/>
              </a:ext>
            </a:extLst>
          </p:cNvPr>
          <p:cNvSpPr txBox="1"/>
          <p:nvPr/>
        </p:nvSpPr>
        <p:spPr>
          <a:xfrm>
            <a:off x="2306520" y="1705970"/>
            <a:ext cx="1378376" cy="830997"/>
          </a:xfrm>
          <a:prstGeom prst="rect">
            <a:avLst/>
          </a:prstGeom>
          <a:noFill/>
        </p:spPr>
        <p:txBody>
          <a:bodyPr wrap="square" rtlCol="0">
            <a:spAutoFit/>
          </a:bodyPr>
          <a:lstStyle/>
          <a:p>
            <a:pPr algn="ctr"/>
            <a:r>
              <a:rPr lang="en-GB" sz="2400" b="1" dirty="0">
                <a:solidFill>
                  <a:schemeClr val="bg1"/>
                </a:solidFill>
                <a:latin typeface="Comic Sans MS" panose="030F0702030302020204" pitchFamily="66" charset="0"/>
              </a:rPr>
              <a:t>Sensory Room </a:t>
            </a:r>
          </a:p>
        </p:txBody>
      </p:sp>
      <p:sp>
        <p:nvSpPr>
          <p:cNvPr id="22" name="TextBox 21">
            <a:extLst>
              <a:ext uri="{FF2B5EF4-FFF2-40B4-BE49-F238E27FC236}">
                <a16:creationId xmlns:a16="http://schemas.microsoft.com/office/drawing/2014/main" id="{D4561DC5-CB64-45B6-ACBE-32D61CE70461}"/>
              </a:ext>
            </a:extLst>
          </p:cNvPr>
          <p:cNvSpPr txBox="1"/>
          <p:nvPr/>
        </p:nvSpPr>
        <p:spPr>
          <a:xfrm>
            <a:off x="1692322" y="3314686"/>
            <a:ext cx="2129503" cy="461665"/>
          </a:xfrm>
          <a:prstGeom prst="rect">
            <a:avLst/>
          </a:prstGeom>
          <a:noFill/>
        </p:spPr>
        <p:txBody>
          <a:bodyPr wrap="square" rtlCol="0">
            <a:spAutoFit/>
          </a:bodyPr>
          <a:lstStyle/>
          <a:p>
            <a:r>
              <a:rPr lang="en-GB" sz="2400" b="1" dirty="0">
                <a:solidFill>
                  <a:schemeClr val="bg1"/>
                </a:solidFill>
                <a:latin typeface="Comic Sans MS" panose="030F0702030302020204" pitchFamily="66" charset="0"/>
              </a:rPr>
              <a:t>Meditation </a:t>
            </a:r>
            <a:endParaRPr lang="en-GB" sz="2400" b="1" dirty="0">
              <a:solidFill>
                <a:srgbClr val="FF0000"/>
              </a:solidFill>
              <a:latin typeface="Comic Sans MS" panose="030F0702030302020204" pitchFamily="66" charset="0"/>
            </a:endParaRPr>
          </a:p>
        </p:txBody>
      </p:sp>
      <p:cxnSp>
        <p:nvCxnSpPr>
          <p:cNvPr id="27" name="Straight Arrow Connector 26">
            <a:extLst>
              <a:ext uri="{FF2B5EF4-FFF2-40B4-BE49-F238E27FC236}">
                <a16:creationId xmlns:a16="http://schemas.microsoft.com/office/drawing/2014/main" id="{D67D5C60-656E-4062-ADDB-6E7633EF5ACF}"/>
              </a:ext>
            </a:extLst>
          </p:cNvPr>
          <p:cNvCxnSpPr/>
          <p:nvPr/>
        </p:nvCxnSpPr>
        <p:spPr>
          <a:xfrm flipH="1">
            <a:off x="4094328" y="4600575"/>
            <a:ext cx="1012659" cy="2307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EE4BC4B-8D7D-4FEA-8D44-DE10CED4A480}"/>
              </a:ext>
            </a:extLst>
          </p:cNvPr>
          <p:cNvSpPr txBox="1"/>
          <p:nvPr/>
        </p:nvSpPr>
        <p:spPr>
          <a:xfrm>
            <a:off x="863190" y="4708478"/>
            <a:ext cx="3220871" cy="461665"/>
          </a:xfrm>
          <a:prstGeom prst="rect">
            <a:avLst/>
          </a:prstGeom>
          <a:noFill/>
        </p:spPr>
        <p:txBody>
          <a:bodyPr wrap="square" rtlCol="0">
            <a:spAutoFit/>
          </a:bodyPr>
          <a:lstStyle/>
          <a:p>
            <a:pPr algn="ctr"/>
            <a:r>
              <a:rPr lang="en-GB" sz="2400" b="1" dirty="0">
                <a:solidFill>
                  <a:schemeClr val="bg1"/>
                </a:solidFill>
                <a:latin typeface="Comic Sans MS" panose="030F0702030302020204" pitchFamily="66" charset="0"/>
              </a:rPr>
              <a:t>Boxall Profile </a:t>
            </a:r>
          </a:p>
        </p:txBody>
      </p:sp>
      <p:sp>
        <p:nvSpPr>
          <p:cNvPr id="32" name="TextBox 31">
            <a:extLst>
              <a:ext uri="{FF2B5EF4-FFF2-40B4-BE49-F238E27FC236}">
                <a16:creationId xmlns:a16="http://schemas.microsoft.com/office/drawing/2014/main" id="{1370CC04-C5AF-4A6F-9146-014F68903C06}"/>
              </a:ext>
            </a:extLst>
          </p:cNvPr>
          <p:cNvSpPr txBox="1"/>
          <p:nvPr/>
        </p:nvSpPr>
        <p:spPr>
          <a:xfrm>
            <a:off x="873456" y="890219"/>
            <a:ext cx="6049607" cy="461665"/>
          </a:xfrm>
          <a:prstGeom prst="rect">
            <a:avLst/>
          </a:prstGeom>
          <a:solidFill>
            <a:schemeClr val="tx1"/>
          </a:solidFill>
          <a:ln w="57150">
            <a:solidFill>
              <a:schemeClr val="bg1"/>
            </a:solidFill>
          </a:ln>
        </p:spPr>
        <p:txBody>
          <a:bodyPr wrap="square" rtlCol="0">
            <a:spAutoFit/>
          </a:bodyPr>
          <a:lstStyle/>
          <a:p>
            <a:pPr algn="ctr"/>
            <a:r>
              <a:rPr lang="en-GB" sz="2400" b="1" dirty="0">
                <a:solidFill>
                  <a:schemeClr val="bg1"/>
                </a:solidFill>
              </a:rPr>
              <a:t>Targeted interventions at School Action</a:t>
            </a:r>
          </a:p>
        </p:txBody>
      </p:sp>
      <p:cxnSp>
        <p:nvCxnSpPr>
          <p:cNvPr id="34" name="Straight Arrow Connector 33">
            <a:extLst>
              <a:ext uri="{FF2B5EF4-FFF2-40B4-BE49-F238E27FC236}">
                <a16:creationId xmlns:a16="http://schemas.microsoft.com/office/drawing/2014/main" id="{B818012A-B241-4772-9BB6-E8164C18D40B}"/>
              </a:ext>
            </a:extLst>
          </p:cNvPr>
          <p:cNvCxnSpPr>
            <a:cxnSpLocks/>
          </p:cNvCxnSpPr>
          <p:nvPr/>
        </p:nvCxnSpPr>
        <p:spPr>
          <a:xfrm flipH="1">
            <a:off x="6096000" y="4493669"/>
            <a:ext cx="437323" cy="1687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B535A0C6-9CB6-4F8D-9797-B3779475392C}"/>
              </a:ext>
            </a:extLst>
          </p:cNvPr>
          <p:cNvSpPr txBox="1"/>
          <p:nvPr/>
        </p:nvSpPr>
        <p:spPr>
          <a:xfrm>
            <a:off x="4480758" y="4715941"/>
            <a:ext cx="2688124" cy="830997"/>
          </a:xfrm>
          <a:prstGeom prst="rect">
            <a:avLst/>
          </a:prstGeom>
          <a:noFill/>
        </p:spPr>
        <p:txBody>
          <a:bodyPr wrap="square" rtlCol="0">
            <a:spAutoFit/>
          </a:bodyPr>
          <a:lstStyle/>
          <a:p>
            <a:pPr algn="ctr"/>
            <a:r>
              <a:rPr lang="en-GB" sz="2400" b="1" dirty="0">
                <a:solidFill>
                  <a:srgbClr val="FF0000"/>
                </a:solidFill>
                <a:latin typeface="Comic Sans MS" panose="030F0702030302020204" pitchFamily="66" charset="0"/>
              </a:rPr>
              <a:t>Referral to Wellbeing Team </a:t>
            </a:r>
          </a:p>
        </p:txBody>
      </p:sp>
      <p:cxnSp>
        <p:nvCxnSpPr>
          <p:cNvPr id="39" name="Straight Arrow Connector 38">
            <a:extLst>
              <a:ext uri="{FF2B5EF4-FFF2-40B4-BE49-F238E27FC236}">
                <a16:creationId xmlns:a16="http://schemas.microsoft.com/office/drawing/2014/main" id="{229A4932-218A-47EC-B988-9B79C3FCDD7B}"/>
              </a:ext>
            </a:extLst>
          </p:cNvPr>
          <p:cNvCxnSpPr/>
          <p:nvPr/>
        </p:nvCxnSpPr>
        <p:spPr>
          <a:xfrm>
            <a:off x="7072312" y="4504604"/>
            <a:ext cx="1211879" cy="388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1238803E-4901-4578-822B-C4B55C2E99C5}"/>
              </a:ext>
            </a:extLst>
          </p:cNvPr>
          <p:cNvSpPr txBox="1"/>
          <p:nvPr/>
        </p:nvSpPr>
        <p:spPr>
          <a:xfrm>
            <a:off x="8456937" y="4646251"/>
            <a:ext cx="2103579" cy="830997"/>
          </a:xfrm>
          <a:prstGeom prst="rect">
            <a:avLst/>
          </a:prstGeom>
          <a:noFill/>
        </p:spPr>
        <p:txBody>
          <a:bodyPr wrap="square" rtlCol="0">
            <a:spAutoFit/>
          </a:bodyPr>
          <a:lstStyle/>
          <a:p>
            <a:r>
              <a:rPr lang="en-GB" sz="2400" b="1" dirty="0">
                <a:solidFill>
                  <a:srgbClr val="FF0000"/>
                </a:solidFill>
                <a:latin typeface="Comic Sans MS" panose="030F0702030302020204" pitchFamily="66" charset="0"/>
              </a:rPr>
              <a:t>Referral to ASD team</a:t>
            </a:r>
          </a:p>
        </p:txBody>
      </p:sp>
      <p:cxnSp>
        <p:nvCxnSpPr>
          <p:cNvPr id="43" name="Straight Arrow Connector 42">
            <a:extLst>
              <a:ext uri="{FF2B5EF4-FFF2-40B4-BE49-F238E27FC236}">
                <a16:creationId xmlns:a16="http://schemas.microsoft.com/office/drawing/2014/main" id="{EDF7689F-F1CB-47DA-AAB9-8DBA8E9930FA}"/>
              </a:ext>
            </a:extLst>
          </p:cNvPr>
          <p:cNvCxnSpPr>
            <a:cxnSpLocks/>
            <a:endCxn id="22" idx="3"/>
          </p:cNvCxnSpPr>
          <p:nvPr/>
        </p:nvCxnSpPr>
        <p:spPr>
          <a:xfrm flipH="1">
            <a:off x="3821825" y="3314686"/>
            <a:ext cx="1285164" cy="2308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6774DE43-0EFC-4776-AD1D-22FEA8F6A1CB}"/>
              </a:ext>
            </a:extLst>
          </p:cNvPr>
          <p:cNvCxnSpPr>
            <a:cxnSpLocks/>
          </p:cNvCxnSpPr>
          <p:nvPr/>
        </p:nvCxnSpPr>
        <p:spPr>
          <a:xfrm flipV="1">
            <a:off x="6055291" y="1371600"/>
            <a:ext cx="1405683" cy="7525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D77B4C9C-7EC3-4586-86B2-37F3B7CC5FEA}"/>
              </a:ext>
            </a:extLst>
          </p:cNvPr>
          <p:cNvSpPr txBox="1"/>
          <p:nvPr/>
        </p:nvSpPr>
        <p:spPr>
          <a:xfrm>
            <a:off x="7434817" y="897916"/>
            <a:ext cx="1274470" cy="830997"/>
          </a:xfrm>
          <a:prstGeom prst="rect">
            <a:avLst/>
          </a:prstGeom>
          <a:noFill/>
        </p:spPr>
        <p:txBody>
          <a:bodyPr wrap="square" rtlCol="0">
            <a:spAutoFit/>
          </a:bodyPr>
          <a:lstStyle/>
          <a:p>
            <a:pPr algn="ctr"/>
            <a:r>
              <a:rPr lang="en-GB" sz="2400" b="1" dirty="0">
                <a:solidFill>
                  <a:schemeClr val="bg1"/>
                </a:solidFill>
                <a:latin typeface="Comic Sans MS" panose="030F0702030302020204" pitchFamily="66" charset="0"/>
              </a:rPr>
              <a:t>Key adult</a:t>
            </a:r>
          </a:p>
        </p:txBody>
      </p:sp>
    </p:spTree>
    <p:extLst>
      <p:ext uri="{BB962C8B-B14F-4D97-AF65-F5344CB8AC3E}">
        <p14:creationId xmlns:p14="http://schemas.microsoft.com/office/powerpoint/2010/main" val="4275319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2DF2C7B7-6107-45C2-A51C-B52924D59FED}"/>
              </a:ext>
            </a:extLst>
          </p:cNvPr>
          <p:cNvPicPr>
            <a:picLocks noGrp="1" noChangeAspect="1"/>
          </p:cNvPicPr>
          <p:nvPr>
            <p:ph idx="1"/>
          </p:nvPr>
        </p:nvPicPr>
        <p:blipFill>
          <a:blip r:embed="rId3"/>
          <a:stretch>
            <a:fillRect/>
          </a:stretch>
        </p:blipFill>
        <p:spPr>
          <a:xfrm>
            <a:off x="382708" y="-509159"/>
            <a:ext cx="9408690" cy="6416565"/>
          </a:xfrm>
          <a:prstGeom prst="rect">
            <a:avLst/>
          </a:prstGeom>
        </p:spPr>
      </p:pic>
      <p:sp>
        <p:nvSpPr>
          <p:cNvPr id="12" name="TextBox 11">
            <a:extLst>
              <a:ext uri="{FF2B5EF4-FFF2-40B4-BE49-F238E27FC236}">
                <a16:creationId xmlns:a16="http://schemas.microsoft.com/office/drawing/2014/main" id="{A6923FAF-6FBA-458E-B36A-6E1FAD45323D}"/>
              </a:ext>
            </a:extLst>
          </p:cNvPr>
          <p:cNvSpPr txBox="1"/>
          <p:nvPr/>
        </p:nvSpPr>
        <p:spPr>
          <a:xfrm>
            <a:off x="261686" y="248161"/>
            <a:ext cx="6654019" cy="461665"/>
          </a:xfrm>
          <a:prstGeom prst="rect">
            <a:avLst/>
          </a:prstGeom>
          <a:solidFill>
            <a:schemeClr val="tx1"/>
          </a:solidFill>
          <a:ln w="57150">
            <a:solidFill>
              <a:schemeClr val="bg1"/>
            </a:solidFill>
          </a:ln>
        </p:spPr>
        <p:txBody>
          <a:bodyPr wrap="square" rtlCol="0">
            <a:spAutoFit/>
          </a:bodyPr>
          <a:lstStyle/>
          <a:p>
            <a:r>
              <a:rPr lang="en-GB" sz="2400" dirty="0">
                <a:solidFill>
                  <a:schemeClr val="bg1"/>
                </a:solidFill>
                <a:latin typeface="Comic Sans MS" panose="030F0702030302020204" pitchFamily="66" charset="0"/>
              </a:rPr>
              <a:t>Children’s answers for how ELSA helps them</a:t>
            </a:r>
          </a:p>
        </p:txBody>
      </p:sp>
      <p:sp>
        <p:nvSpPr>
          <p:cNvPr id="16" name="Rectangle 15">
            <a:extLst>
              <a:ext uri="{FF2B5EF4-FFF2-40B4-BE49-F238E27FC236}">
                <a16:creationId xmlns:a16="http://schemas.microsoft.com/office/drawing/2014/main" id="{8AB2ECA9-B60E-4037-8B03-400EC49A487A}"/>
              </a:ext>
            </a:extLst>
          </p:cNvPr>
          <p:cNvSpPr/>
          <p:nvPr/>
        </p:nvSpPr>
        <p:spPr>
          <a:xfrm>
            <a:off x="6555545" y="5095066"/>
            <a:ext cx="5506036" cy="1569660"/>
          </a:xfrm>
          <a:prstGeom prst="rect">
            <a:avLst/>
          </a:prstGeom>
          <a:solidFill>
            <a:schemeClr val="tx1"/>
          </a:solidFill>
        </p:spPr>
        <p:txBody>
          <a:bodyPr wrap="square">
            <a:spAutoFit/>
          </a:bodyPr>
          <a:lstStyle/>
          <a:p>
            <a:pPr algn="ctr"/>
            <a:r>
              <a:rPr lang="en-GB" sz="2400" b="1" dirty="0">
                <a:solidFill>
                  <a:schemeClr val="bg1"/>
                </a:solidFill>
                <a:latin typeface="Comic Sans MS" panose="030F0702030302020204" pitchFamily="66" charset="0"/>
              </a:rPr>
              <a:t>“Research has shown a positive impact on … emotional literacy, behaviour, emotional wellbeing and peer relationships” (Hills, p51)</a:t>
            </a:r>
          </a:p>
        </p:txBody>
      </p:sp>
      <p:sp>
        <p:nvSpPr>
          <p:cNvPr id="19" name="TextBox 18">
            <a:extLst>
              <a:ext uri="{FF2B5EF4-FFF2-40B4-BE49-F238E27FC236}">
                <a16:creationId xmlns:a16="http://schemas.microsoft.com/office/drawing/2014/main" id="{C23B2B50-33B7-40C4-93A8-6F35843DA78D}"/>
              </a:ext>
            </a:extLst>
          </p:cNvPr>
          <p:cNvSpPr txBox="1"/>
          <p:nvPr/>
        </p:nvSpPr>
        <p:spPr>
          <a:xfrm>
            <a:off x="6846716" y="3429000"/>
            <a:ext cx="4923693" cy="1569660"/>
          </a:xfrm>
          <a:prstGeom prst="rect">
            <a:avLst/>
          </a:prstGeom>
          <a:solidFill>
            <a:schemeClr val="tx1"/>
          </a:solidFill>
        </p:spPr>
        <p:txBody>
          <a:bodyPr wrap="square" rtlCol="0">
            <a:spAutoFit/>
          </a:bodyPr>
          <a:lstStyle/>
          <a:p>
            <a:pPr algn="ctr"/>
            <a:r>
              <a:rPr lang="en-GB" sz="2400" b="1" dirty="0">
                <a:solidFill>
                  <a:schemeClr val="bg1"/>
                </a:solidFill>
                <a:latin typeface="Comic Sans MS" panose="030F0702030302020204" pitchFamily="66" charset="0"/>
              </a:rPr>
              <a:t>All children said that ELSA was effective</a:t>
            </a:r>
          </a:p>
          <a:p>
            <a:pPr algn="ctr"/>
            <a:endParaRPr lang="en-GB" sz="2400" b="1" dirty="0">
              <a:solidFill>
                <a:schemeClr val="bg1"/>
              </a:solidFill>
              <a:latin typeface="Comic Sans MS" panose="030F0702030302020204" pitchFamily="66" charset="0"/>
            </a:endParaRPr>
          </a:p>
          <a:p>
            <a:pPr algn="ctr"/>
            <a:r>
              <a:rPr lang="en-GB" sz="2400" b="1" dirty="0">
                <a:solidFill>
                  <a:schemeClr val="bg1"/>
                </a:solidFill>
                <a:latin typeface="Comic Sans MS" panose="030F0702030302020204" pitchFamily="66" charset="0"/>
              </a:rPr>
              <a:t>42% gave it the maximum score</a:t>
            </a:r>
          </a:p>
        </p:txBody>
      </p:sp>
      <p:sp>
        <p:nvSpPr>
          <p:cNvPr id="20" name="TextBox 19">
            <a:extLst>
              <a:ext uri="{FF2B5EF4-FFF2-40B4-BE49-F238E27FC236}">
                <a16:creationId xmlns:a16="http://schemas.microsoft.com/office/drawing/2014/main" id="{E1D75ED8-1914-4D20-A77E-63A413369E48}"/>
              </a:ext>
            </a:extLst>
          </p:cNvPr>
          <p:cNvSpPr txBox="1"/>
          <p:nvPr/>
        </p:nvSpPr>
        <p:spPr>
          <a:xfrm>
            <a:off x="7181612" y="2826799"/>
            <a:ext cx="4291781" cy="369332"/>
          </a:xfrm>
          <a:prstGeom prst="rect">
            <a:avLst/>
          </a:prstGeom>
          <a:solidFill>
            <a:schemeClr val="tx1"/>
          </a:solidFill>
          <a:ln w="38100">
            <a:solidFill>
              <a:schemeClr val="bg1"/>
            </a:solidFill>
          </a:ln>
        </p:spPr>
        <p:txBody>
          <a:bodyPr wrap="square" rtlCol="0">
            <a:spAutoFit/>
          </a:bodyPr>
          <a:lstStyle/>
          <a:p>
            <a:r>
              <a:rPr lang="en-GB" b="1" dirty="0">
                <a:hlinkClick r:id="rId4"/>
              </a:rPr>
              <a:t>https://www.elsanetwork.org/about/</a:t>
            </a:r>
            <a:endParaRPr lang="en-GB" b="1" dirty="0"/>
          </a:p>
        </p:txBody>
      </p:sp>
      <p:pic>
        <p:nvPicPr>
          <p:cNvPr id="22" name="Picture 10" descr="Image result for elsa network">
            <a:extLst>
              <a:ext uri="{FF2B5EF4-FFF2-40B4-BE49-F238E27FC236}">
                <a16:creationId xmlns:a16="http://schemas.microsoft.com/office/drawing/2014/main" id="{EA66D7CF-84AF-4903-97DE-56AC7AF5DE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0285" y="180734"/>
            <a:ext cx="3843108" cy="2310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4294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DBA444-1AA7-44D2-B269-16189DB4D356}"/>
              </a:ext>
            </a:extLst>
          </p:cNvPr>
          <p:cNvPicPr>
            <a:picLocks noChangeAspect="1"/>
          </p:cNvPicPr>
          <p:nvPr/>
        </p:nvPicPr>
        <p:blipFill>
          <a:blip r:embed="rId3"/>
          <a:stretch>
            <a:fillRect/>
          </a:stretch>
        </p:blipFill>
        <p:spPr>
          <a:xfrm>
            <a:off x="192400" y="116971"/>
            <a:ext cx="5300897" cy="3147761"/>
          </a:xfrm>
          <a:prstGeom prst="rect">
            <a:avLst/>
          </a:prstGeom>
        </p:spPr>
      </p:pic>
      <p:pic>
        <p:nvPicPr>
          <p:cNvPr id="6" name="Content Placeholder 4">
            <a:extLst>
              <a:ext uri="{FF2B5EF4-FFF2-40B4-BE49-F238E27FC236}">
                <a16:creationId xmlns:a16="http://schemas.microsoft.com/office/drawing/2014/main" id="{81491AE2-E35B-4D2E-A097-735DDE43A6F3}"/>
              </a:ext>
            </a:extLst>
          </p:cNvPr>
          <p:cNvPicPr>
            <a:picLocks noGrp="1" noChangeAspect="1"/>
          </p:cNvPicPr>
          <p:nvPr>
            <p:ph idx="1"/>
          </p:nvPr>
        </p:nvPicPr>
        <p:blipFill rotWithShape="1">
          <a:blip r:embed="rId4"/>
          <a:srcRect t="2187" r="2" b="23200"/>
          <a:stretch/>
        </p:blipFill>
        <p:spPr>
          <a:xfrm>
            <a:off x="34032" y="3593268"/>
            <a:ext cx="6096000" cy="3264732"/>
          </a:xfrm>
          <a:prstGeom prst="rect">
            <a:avLst/>
          </a:prstGeom>
        </p:spPr>
      </p:pic>
      <p:pic>
        <p:nvPicPr>
          <p:cNvPr id="8" name="Picture 7">
            <a:extLst>
              <a:ext uri="{FF2B5EF4-FFF2-40B4-BE49-F238E27FC236}">
                <a16:creationId xmlns:a16="http://schemas.microsoft.com/office/drawing/2014/main" id="{74BC2297-5ACC-476A-9E7A-09FE9F9EF209}"/>
              </a:ext>
            </a:extLst>
          </p:cNvPr>
          <p:cNvPicPr>
            <a:picLocks noChangeAspect="1"/>
          </p:cNvPicPr>
          <p:nvPr/>
        </p:nvPicPr>
        <p:blipFill rotWithShape="1">
          <a:blip r:embed="rId5"/>
          <a:srcRect t="14264" r="-4" b="11938"/>
          <a:stretch/>
        </p:blipFill>
        <p:spPr>
          <a:xfrm>
            <a:off x="6840626" y="1413008"/>
            <a:ext cx="4266817" cy="3656895"/>
          </a:xfrm>
          <a:custGeom>
            <a:avLst/>
            <a:gdLst>
              <a:gd name="connsiteX0" fmla="*/ 0 w 2794018"/>
              <a:gd name="connsiteY0" fmla="*/ 0 h 3124019"/>
              <a:gd name="connsiteX1" fmla="*/ 2794018 w 2794018"/>
              <a:gd name="connsiteY1" fmla="*/ 0 h 3124019"/>
              <a:gd name="connsiteX2" fmla="*/ 2794018 w 2794018"/>
              <a:gd name="connsiteY2" fmla="*/ 2589410 h 3124019"/>
              <a:gd name="connsiteX3" fmla="*/ 2259409 w 2794018"/>
              <a:gd name="connsiteY3" fmla="*/ 3124019 h 3124019"/>
              <a:gd name="connsiteX4" fmla="*/ 0 w 2794018"/>
              <a:gd name="connsiteY4" fmla="*/ 3124019 h 3124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4018" h="3124019">
                <a:moveTo>
                  <a:pt x="0" y="0"/>
                </a:moveTo>
                <a:lnTo>
                  <a:pt x="2794018" y="0"/>
                </a:lnTo>
                <a:lnTo>
                  <a:pt x="2794018" y="2589410"/>
                </a:lnTo>
                <a:lnTo>
                  <a:pt x="2259409" y="3124019"/>
                </a:lnTo>
                <a:lnTo>
                  <a:pt x="0" y="3124019"/>
                </a:lnTo>
                <a:close/>
              </a:path>
            </a:pathLst>
          </a:custGeom>
        </p:spPr>
      </p:pic>
      <p:sp>
        <p:nvSpPr>
          <p:cNvPr id="9" name="TextBox 8">
            <a:extLst>
              <a:ext uri="{FF2B5EF4-FFF2-40B4-BE49-F238E27FC236}">
                <a16:creationId xmlns:a16="http://schemas.microsoft.com/office/drawing/2014/main" id="{12659FBF-36A8-4F80-9AA4-631446E483D6}"/>
              </a:ext>
            </a:extLst>
          </p:cNvPr>
          <p:cNvSpPr txBox="1"/>
          <p:nvPr/>
        </p:nvSpPr>
        <p:spPr>
          <a:xfrm>
            <a:off x="5648178" y="2968283"/>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34E68DA4-7115-4357-B3B2-414173A22598}"/>
              </a:ext>
            </a:extLst>
          </p:cNvPr>
          <p:cNvSpPr txBox="1"/>
          <p:nvPr/>
        </p:nvSpPr>
        <p:spPr>
          <a:xfrm>
            <a:off x="6372665" y="5225634"/>
            <a:ext cx="5458123" cy="1508105"/>
          </a:xfrm>
          <a:prstGeom prst="rect">
            <a:avLst/>
          </a:prstGeom>
          <a:solidFill>
            <a:schemeClr val="tx1"/>
          </a:solidFill>
        </p:spPr>
        <p:txBody>
          <a:bodyPr wrap="square" rtlCol="0">
            <a:spAutoFit/>
          </a:bodyPr>
          <a:lstStyle/>
          <a:p>
            <a:pPr algn="ctr"/>
            <a:r>
              <a:rPr lang="en-GB" sz="2400" b="1" dirty="0">
                <a:solidFill>
                  <a:schemeClr val="bg1"/>
                </a:solidFill>
                <a:latin typeface="Comic Sans MS" panose="030F0702030302020204" pitchFamily="66" charset="0"/>
              </a:rPr>
              <a:t>“Clearly a need to extend nurturing to ever larger numbers of pupils”. </a:t>
            </a:r>
            <a:endParaRPr lang="en-GB" sz="2000" b="1" dirty="0">
              <a:solidFill>
                <a:schemeClr val="bg1"/>
              </a:solidFill>
              <a:latin typeface="Comic Sans MS" panose="030F0702030302020204" pitchFamily="66" charset="0"/>
            </a:endParaRPr>
          </a:p>
          <a:p>
            <a:pPr algn="ctr"/>
            <a:r>
              <a:rPr lang="en-GB" sz="2000" b="1" dirty="0">
                <a:solidFill>
                  <a:schemeClr val="bg1"/>
                </a:solidFill>
                <a:latin typeface="Comic Sans MS" panose="030F0702030302020204" pitchFamily="66" charset="0"/>
              </a:rPr>
              <a:t>(Hunter et al, 2006, p110)</a:t>
            </a:r>
          </a:p>
        </p:txBody>
      </p:sp>
      <p:sp>
        <p:nvSpPr>
          <p:cNvPr id="11" name="TextBox 10">
            <a:extLst>
              <a:ext uri="{FF2B5EF4-FFF2-40B4-BE49-F238E27FC236}">
                <a16:creationId xmlns:a16="http://schemas.microsoft.com/office/drawing/2014/main" id="{2B0430F4-E6F4-47AD-96D1-6ED5F84E3D9C}"/>
              </a:ext>
            </a:extLst>
          </p:cNvPr>
          <p:cNvSpPr txBox="1"/>
          <p:nvPr/>
        </p:nvSpPr>
        <p:spPr>
          <a:xfrm>
            <a:off x="5981607" y="206378"/>
            <a:ext cx="5458123" cy="1077218"/>
          </a:xfrm>
          <a:prstGeom prst="rect">
            <a:avLst/>
          </a:prstGeom>
          <a:solidFill>
            <a:schemeClr val="tx1"/>
          </a:solidFill>
          <a:ln w="57150">
            <a:solidFill>
              <a:schemeClr val="bg1"/>
            </a:solidFill>
          </a:ln>
        </p:spPr>
        <p:txBody>
          <a:bodyPr wrap="square" rtlCol="0">
            <a:spAutoFit/>
          </a:bodyPr>
          <a:lstStyle/>
          <a:p>
            <a:pPr algn="ctr"/>
            <a:r>
              <a:rPr lang="en-GB" sz="3200" b="1" dirty="0">
                <a:solidFill>
                  <a:schemeClr val="bg1"/>
                </a:solidFill>
                <a:latin typeface="Comic Sans MS" panose="030F0702030302020204" pitchFamily="66" charset="0"/>
              </a:rPr>
              <a:t>Nurture, </a:t>
            </a:r>
            <a:r>
              <a:rPr lang="en-GB" sz="3200" b="1" dirty="0" err="1">
                <a:solidFill>
                  <a:schemeClr val="bg1"/>
                </a:solidFill>
                <a:latin typeface="Comic Sans MS" panose="030F0702030302020204" pitchFamily="66" charset="0"/>
              </a:rPr>
              <a:t>Talkabout</a:t>
            </a:r>
            <a:r>
              <a:rPr lang="en-GB" sz="3200" b="1" dirty="0">
                <a:solidFill>
                  <a:schemeClr val="bg1"/>
                </a:solidFill>
                <a:latin typeface="Comic Sans MS" panose="030F0702030302020204" pitchFamily="66" charset="0"/>
              </a:rPr>
              <a:t>, Relationship Based Play</a:t>
            </a:r>
          </a:p>
        </p:txBody>
      </p:sp>
    </p:spTree>
    <p:extLst>
      <p:ext uri="{BB962C8B-B14F-4D97-AF65-F5344CB8AC3E}">
        <p14:creationId xmlns:p14="http://schemas.microsoft.com/office/powerpoint/2010/main" val="3156571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B32DEE3-730A-4B8B-BD9A-22392A99479E}"/>
              </a:ext>
            </a:extLst>
          </p:cNvPr>
          <p:cNvPicPr>
            <a:picLocks noGrp="1" noChangeAspect="1"/>
          </p:cNvPicPr>
          <p:nvPr>
            <p:ph idx="1"/>
          </p:nvPr>
        </p:nvPicPr>
        <p:blipFill>
          <a:blip r:embed="rId3"/>
          <a:stretch>
            <a:fillRect/>
          </a:stretch>
        </p:blipFill>
        <p:spPr>
          <a:xfrm>
            <a:off x="274687" y="298446"/>
            <a:ext cx="3982797" cy="2738966"/>
          </a:xfrm>
          <a:prstGeom prst="rect">
            <a:avLst/>
          </a:prstGeom>
        </p:spPr>
      </p:pic>
      <p:pic>
        <p:nvPicPr>
          <p:cNvPr id="6" name="Picture 5">
            <a:extLst>
              <a:ext uri="{FF2B5EF4-FFF2-40B4-BE49-F238E27FC236}">
                <a16:creationId xmlns:a16="http://schemas.microsoft.com/office/drawing/2014/main" id="{865C7413-8944-4708-8A20-B6EF16765B22}"/>
              </a:ext>
            </a:extLst>
          </p:cNvPr>
          <p:cNvPicPr>
            <a:picLocks noChangeAspect="1"/>
          </p:cNvPicPr>
          <p:nvPr/>
        </p:nvPicPr>
        <p:blipFill>
          <a:blip r:embed="rId4"/>
          <a:stretch>
            <a:fillRect/>
          </a:stretch>
        </p:blipFill>
        <p:spPr>
          <a:xfrm>
            <a:off x="274687" y="3582644"/>
            <a:ext cx="2971799" cy="2971799"/>
          </a:xfrm>
          <a:prstGeom prst="rect">
            <a:avLst/>
          </a:prstGeom>
        </p:spPr>
      </p:pic>
      <p:pic>
        <p:nvPicPr>
          <p:cNvPr id="8" name="Picture 7">
            <a:extLst>
              <a:ext uri="{FF2B5EF4-FFF2-40B4-BE49-F238E27FC236}">
                <a16:creationId xmlns:a16="http://schemas.microsoft.com/office/drawing/2014/main" id="{900C2BBC-58C2-4EEF-B88F-482448F92B48}"/>
              </a:ext>
            </a:extLst>
          </p:cNvPr>
          <p:cNvPicPr>
            <a:picLocks noChangeAspect="1"/>
          </p:cNvPicPr>
          <p:nvPr/>
        </p:nvPicPr>
        <p:blipFill>
          <a:blip r:embed="rId5"/>
          <a:stretch>
            <a:fillRect/>
          </a:stretch>
        </p:blipFill>
        <p:spPr>
          <a:xfrm>
            <a:off x="7505700" y="3037412"/>
            <a:ext cx="4411613" cy="3176244"/>
          </a:xfrm>
          <a:prstGeom prst="rect">
            <a:avLst/>
          </a:prstGeom>
        </p:spPr>
      </p:pic>
      <p:pic>
        <p:nvPicPr>
          <p:cNvPr id="9" name="Picture 8">
            <a:extLst>
              <a:ext uri="{FF2B5EF4-FFF2-40B4-BE49-F238E27FC236}">
                <a16:creationId xmlns:a16="http://schemas.microsoft.com/office/drawing/2014/main" id="{107E6B3F-918A-40CC-B4B8-AC77C3FF8889}"/>
              </a:ext>
            </a:extLst>
          </p:cNvPr>
          <p:cNvPicPr>
            <a:picLocks noChangeAspect="1"/>
          </p:cNvPicPr>
          <p:nvPr/>
        </p:nvPicPr>
        <p:blipFill>
          <a:blip r:embed="rId6"/>
          <a:stretch>
            <a:fillRect/>
          </a:stretch>
        </p:blipFill>
        <p:spPr>
          <a:xfrm>
            <a:off x="3624682" y="3319785"/>
            <a:ext cx="2930709" cy="2930709"/>
          </a:xfrm>
          <a:prstGeom prst="rect">
            <a:avLst/>
          </a:prstGeom>
        </p:spPr>
      </p:pic>
      <p:pic>
        <p:nvPicPr>
          <p:cNvPr id="10" name="Picture 9">
            <a:extLst>
              <a:ext uri="{FF2B5EF4-FFF2-40B4-BE49-F238E27FC236}">
                <a16:creationId xmlns:a16="http://schemas.microsoft.com/office/drawing/2014/main" id="{55FBEE3D-CC40-41D1-8FEB-12E2FF1EAE6E}"/>
              </a:ext>
            </a:extLst>
          </p:cNvPr>
          <p:cNvPicPr>
            <a:picLocks noChangeAspect="1"/>
          </p:cNvPicPr>
          <p:nvPr/>
        </p:nvPicPr>
        <p:blipFill>
          <a:blip r:embed="rId7"/>
          <a:stretch>
            <a:fillRect/>
          </a:stretch>
        </p:blipFill>
        <p:spPr>
          <a:xfrm>
            <a:off x="5342818" y="298446"/>
            <a:ext cx="2425146" cy="2387836"/>
          </a:xfrm>
          <a:prstGeom prst="rect">
            <a:avLst/>
          </a:prstGeom>
        </p:spPr>
      </p:pic>
      <p:sp>
        <p:nvSpPr>
          <p:cNvPr id="7" name="TextBox 6">
            <a:extLst>
              <a:ext uri="{FF2B5EF4-FFF2-40B4-BE49-F238E27FC236}">
                <a16:creationId xmlns:a16="http://schemas.microsoft.com/office/drawing/2014/main" id="{DDFEFB7C-CA6E-402E-91C3-A3381935DE4F}"/>
              </a:ext>
            </a:extLst>
          </p:cNvPr>
          <p:cNvSpPr txBox="1"/>
          <p:nvPr/>
        </p:nvSpPr>
        <p:spPr>
          <a:xfrm>
            <a:off x="8498933" y="644344"/>
            <a:ext cx="2425146" cy="1200329"/>
          </a:xfrm>
          <a:prstGeom prst="rect">
            <a:avLst/>
          </a:prstGeom>
          <a:solidFill>
            <a:schemeClr val="tx1"/>
          </a:solidFill>
          <a:ln w="57150">
            <a:solidFill>
              <a:schemeClr val="bg1"/>
            </a:solidFill>
          </a:ln>
        </p:spPr>
        <p:txBody>
          <a:bodyPr wrap="square" rtlCol="0">
            <a:spAutoFit/>
          </a:bodyPr>
          <a:lstStyle/>
          <a:p>
            <a:pPr algn="ctr"/>
            <a:r>
              <a:rPr lang="en-GB" sz="3600" b="1" dirty="0">
                <a:solidFill>
                  <a:schemeClr val="bg1"/>
                </a:solidFill>
              </a:rPr>
              <a:t>Sensory Room</a:t>
            </a:r>
          </a:p>
        </p:txBody>
      </p:sp>
    </p:spTree>
    <p:extLst>
      <p:ext uri="{BB962C8B-B14F-4D97-AF65-F5344CB8AC3E}">
        <p14:creationId xmlns:p14="http://schemas.microsoft.com/office/powerpoint/2010/main" val="148004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BC425F-2720-48D2-BE77-9FB922FC15B9}"/>
              </a:ext>
            </a:extLst>
          </p:cNvPr>
          <p:cNvPicPr>
            <a:picLocks noChangeAspect="1"/>
          </p:cNvPicPr>
          <p:nvPr/>
        </p:nvPicPr>
        <p:blipFill rotWithShape="1">
          <a:blip r:embed="rId3"/>
          <a:srcRect l="16851" r="9616" b="-1"/>
          <a:stretch/>
        </p:blipFill>
        <p:spPr>
          <a:xfrm>
            <a:off x="6538866" y="1690188"/>
            <a:ext cx="4939379" cy="4452817"/>
          </a:xfrm>
          <a:prstGeom prst="rect">
            <a:avLst/>
          </a:prstGeom>
        </p:spPr>
      </p:pic>
      <p:pic>
        <p:nvPicPr>
          <p:cNvPr id="4" name="Picture 3">
            <a:extLst>
              <a:ext uri="{FF2B5EF4-FFF2-40B4-BE49-F238E27FC236}">
                <a16:creationId xmlns:a16="http://schemas.microsoft.com/office/drawing/2014/main" id="{7730FABE-130E-4DAB-9B68-27EC05186C11}"/>
              </a:ext>
            </a:extLst>
          </p:cNvPr>
          <p:cNvPicPr>
            <a:picLocks noChangeAspect="1"/>
          </p:cNvPicPr>
          <p:nvPr/>
        </p:nvPicPr>
        <p:blipFill rotWithShape="1">
          <a:blip r:embed="rId4"/>
          <a:srcRect r="2" b="5721"/>
          <a:stretch/>
        </p:blipFill>
        <p:spPr>
          <a:xfrm>
            <a:off x="713755" y="3625515"/>
            <a:ext cx="4981192" cy="2626895"/>
          </a:xfrm>
          <a:prstGeom prst="rect">
            <a:avLst/>
          </a:prstGeom>
        </p:spPr>
      </p:pic>
      <p:sp>
        <p:nvSpPr>
          <p:cNvPr id="5" name="TextBox 4">
            <a:extLst>
              <a:ext uri="{FF2B5EF4-FFF2-40B4-BE49-F238E27FC236}">
                <a16:creationId xmlns:a16="http://schemas.microsoft.com/office/drawing/2014/main" id="{EF6BBE97-390B-492E-BFF9-451BE4E01915}"/>
              </a:ext>
            </a:extLst>
          </p:cNvPr>
          <p:cNvSpPr txBox="1"/>
          <p:nvPr/>
        </p:nvSpPr>
        <p:spPr>
          <a:xfrm>
            <a:off x="7137644" y="391829"/>
            <a:ext cx="3741821" cy="646331"/>
          </a:xfrm>
          <a:prstGeom prst="rect">
            <a:avLst/>
          </a:prstGeom>
          <a:solidFill>
            <a:schemeClr val="tx1"/>
          </a:solidFill>
          <a:ln w="57150">
            <a:solidFill>
              <a:schemeClr val="bg1"/>
            </a:solidFill>
          </a:ln>
        </p:spPr>
        <p:txBody>
          <a:bodyPr wrap="square" rtlCol="0">
            <a:spAutoFit/>
          </a:bodyPr>
          <a:lstStyle/>
          <a:p>
            <a:pPr algn="ctr"/>
            <a:r>
              <a:rPr lang="en-GB" sz="3600" dirty="0">
                <a:solidFill>
                  <a:schemeClr val="bg1"/>
                </a:solidFill>
                <a:latin typeface="Comic Sans MS" panose="030F0702030302020204" pitchFamily="66" charset="0"/>
              </a:rPr>
              <a:t>Meditation</a:t>
            </a:r>
          </a:p>
        </p:txBody>
      </p:sp>
      <p:pic>
        <p:nvPicPr>
          <p:cNvPr id="6" name="Picture 5">
            <a:extLst>
              <a:ext uri="{FF2B5EF4-FFF2-40B4-BE49-F238E27FC236}">
                <a16:creationId xmlns:a16="http://schemas.microsoft.com/office/drawing/2014/main" id="{EDB3A701-BE63-4E8A-B7AA-F6EF51CF2E71}"/>
              </a:ext>
            </a:extLst>
          </p:cNvPr>
          <p:cNvPicPr>
            <a:picLocks noChangeAspect="1"/>
          </p:cNvPicPr>
          <p:nvPr/>
        </p:nvPicPr>
        <p:blipFill>
          <a:blip r:embed="rId5"/>
          <a:stretch>
            <a:fillRect/>
          </a:stretch>
        </p:blipFill>
        <p:spPr>
          <a:xfrm>
            <a:off x="1562852" y="240135"/>
            <a:ext cx="3248025" cy="2779791"/>
          </a:xfrm>
          <a:prstGeom prst="rect">
            <a:avLst/>
          </a:prstGeom>
        </p:spPr>
      </p:pic>
    </p:spTree>
    <p:extLst>
      <p:ext uri="{BB962C8B-B14F-4D97-AF65-F5344CB8AC3E}">
        <p14:creationId xmlns:p14="http://schemas.microsoft.com/office/powerpoint/2010/main" val="1045080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3CBB0EF-AC8D-471F-9377-435850CDFBA6}"/>
              </a:ext>
            </a:extLst>
          </p:cNvPr>
          <p:cNvSpPr txBox="1"/>
          <p:nvPr/>
        </p:nvSpPr>
        <p:spPr>
          <a:xfrm>
            <a:off x="2628398" y="114775"/>
            <a:ext cx="6692065" cy="584775"/>
          </a:xfrm>
          <a:prstGeom prst="rect">
            <a:avLst/>
          </a:prstGeom>
          <a:solidFill>
            <a:schemeClr val="tx1"/>
          </a:solidFill>
          <a:ln w="57150">
            <a:solidFill>
              <a:schemeClr val="bg1"/>
            </a:solidFill>
          </a:ln>
        </p:spPr>
        <p:txBody>
          <a:bodyPr wrap="square" rtlCol="0">
            <a:spAutoFit/>
          </a:bodyPr>
          <a:lstStyle/>
          <a:p>
            <a:r>
              <a:rPr lang="en-GB" sz="3200" b="1" dirty="0">
                <a:solidFill>
                  <a:schemeClr val="bg1"/>
                </a:solidFill>
                <a:latin typeface="Comic Sans MS" panose="030F0702030302020204" pitchFamily="66" charset="0"/>
              </a:rPr>
              <a:t>Recommendations for the Future</a:t>
            </a:r>
          </a:p>
        </p:txBody>
      </p:sp>
      <p:pic>
        <p:nvPicPr>
          <p:cNvPr id="4098" name="Picture 2" descr="logo-transparentpng">
            <a:extLst>
              <a:ext uri="{FF2B5EF4-FFF2-40B4-BE49-F238E27FC236}">
                <a16:creationId xmlns:a16="http://schemas.microsoft.com/office/drawing/2014/main" id="{8E8A196E-365F-491B-9BA5-6464CD1927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112" y="781536"/>
            <a:ext cx="2009775" cy="1905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22EC5F3-C417-4BB0-8891-DAD9AB9F407E}"/>
              </a:ext>
            </a:extLst>
          </p:cNvPr>
          <p:cNvSpPr txBox="1"/>
          <p:nvPr/>
        </p:nvSpPr>
        <p:spPr>
          <a:xfrm>
            <a:off x="252663" y="2725523"/>
            <a:ext cx="5558587" cy="369332"/>
          </a:xfrm>
          <a:prstGeom prst="rect">
            <a:avLst/>
          </a:prstGeom>
          <a:solidFill>
            <a:schemeClr val="tx1"/>
          </a:solidFill>
          <a:ln w="38100">
            <a:solidFill>
              <a:schemeClr val="bg1"/>
            </a:solidFill>
          </a:ln>
        </p:spPr>
        <p:txBody>
          <a:bodyPr wrap="square" rtlCol="0">
            <a:spAutoFit/>
          </a:bodyPr>
          <a:lstStyle/>
          <a:p>
            <a:r>
              <a:rPr lang="en-GB" b="1" dirty="0">
                <a:solidFill>
                  <a:schemeClr val="bg1"/>
                </a:solidFill>
                <a:hlinkClick r:id="rId4">
                  <a:extLst>
                    <a:ext uri="{A12FA001-AC4F-418D-AE19-62706E023703}">
                      <ahyp:hlinkClr xmlns:ahyp="http://schemas.microsoft.com/office/drawing/2018/hyperlinkcolor" val="tx"/>
                    </a:ext>
                  </a:extLst>
                </a:hlinkClick>
              </a:rPr>
              <a:t>https://www.childrensmentalhealthweek.org.uk/</a:t>
            </a:r>
            <a:endParaRPr lang="en-GB" b="1" dirty="0">
              <a:solidFill>
                <a:schemeClr val="bg1"/>
              </a:solidFill>
            </a:endParaRPr>
          </a:p>
        </p:txBody>
      </p:sp>
      <p:sp>
        <p:nvSpPr>
          <p:cNvPr id="8" name="TextBox 7">
            <a:extLst>
              <a:ext uri="{FF2B5EF4-FFF2-40B4-BE49-F238E27FC236}">
                <a16:creationId xmlns:a16="http://schemas.microsoft.com/office/drawing/2014/main" id="{97B9684E-4467-466C-927F-EFABA68881A0}"/>
              </a:ext>
            </a:extLst>
          </p:cNvPr>
          <p:cNvSpPr txBox="1"/>
          <p:nvPr/>
        </p:nvSpPr>
        <p:spPr>
          <a:xfrm>
            <a:off x="252663" y="3258827"/>
            <a:ext cx="7307180" cy="3416320"/>
          </a:xfrm>
          <a:prstGeom prst="rect">
            <a:avLst/>
          </a:prstGeom>
          <a:solidFill>
            <a:schemeClr val="tx1"/>
          </a:solidFill>
          <a:ln w="57150">
            <a:solidFill>
              <a:schemeClr val="bg1"/>
            </a:solidFill>
          </a:ln>
        </p:spPr>
        <p:txBody>
          <a:bodyPr wrap="square" rtlCol="0">
            <a:spAutoFit/>
          </a:bodyPr>
          <a:lstStyle/>
          <a:p>
            <a:r>
              <a:rPr lang="en-GB" sz="2400" b="1" dirty="0">
                <a:solidFill>
                  <a:schemeClr val="bg1"/>
                </a:solidFill>
                <a:latin typeface="Comic Sans MS" panose="030F0702030302020204" pitchFamily="66" charset="0"/>
              </a:rPr>
              <a:t>Train a new ELSA</a:t>
            </a:r>
          </a:p>
          <a:p>
            <a:endParaRPr lang="en-GB" sz="2400" b="1" dirty="0">
              <a:solidFill>
                <a:schemeClr val="bg1"/>
              </a:solidFill>
              <a:latin typeface="Comic Sans MS" panose="030F0702030302020204" pitchFamily="66" charset="0"/>
            </a:endParaRPr>
          </a:p>
          <a:p>
            <a:r>
              <a:rPr lang="en-GB" sz="2400" b="1" dirty="0">
                <a:solidFill>
                  <a:schemeClr val="bg1"/>
                </a:solidFill>
                <a:latin typeface="Comic Sans MS" panose="030F0702030302020204" pitchFamily="66" charset="0"/>
              </a:rPr>
              <a:t>Mental health cluster clinics</a:t>
            </a:r>
          </a:p>
          <a:p>
            <a:endParaRPr lang="en-GB" sz="2400" b="1" dirty="0">
              <a:solidFill>
                <a:schemeClr val="bg1"/>
              </a:solidFill>
              <a:latin typeface="Comic Sans MS" panose="030F0702030302020204" pitchFamily="66" charset="0"/>
            </a:endParaRPr>
          </a:p>
          <a:p>
            <a:r>
              <a:rPr lang="en-GB" sz="2400" b="1" dirty="0">
                <a:solidFill>
                  <a:schemeClr val="bg1"/>
                </a:solidFill>
                <a:latin typeface="Comic Sans MS" panose="030F0702030302020204" pitchFamily="66" charset="0"/>
              </a:rPr>
              <a:t>Trauma, Attachment and the new Curriculum </a:t>
            </a:r>
          </a:p>
          <a:p>
            <a:endParaRPr lang="en-GB" sz="2400" b="1" dirty="0">
              <a:solidFill>
                <a:schemeClr val="bg1"/>
              </a:solidFill>
              <a:latin typeface="Comic Sans MS" panose="030F0702030302020204" pitchFamily="66" charset="0"/>
            </a:endParaRPr>
          </a:p>
          <a:p>
            <a:r>
              <a:rPr lang="en-GB" sz="2400" b="1" dirty="0">
                <a:solidFill>
                  <a:schemeClr val="bg1"/>
                </a:solidFill>
                <a:latin typeface="Comic Sans MS" panose="030F0702030302020204" pitchFamily="66" charset="0"/>
              </a:rPr>
              <a:t>Meditation and Yoga courses for staff</a:t>
            </a:r>
          </a:p>
          <a:p>
            <a:endParaRPr lang="en-GB" sz="2400" b="1" dirty="0">
              <a:solidFill>
                <a:schemeClr val="bg1"/>
              </a:solidFill>
              <a:latin typeface="Comic Sans MS" panose="030F0702030302020204" pitchFamily="66" charset="0"/>
            </a:endParaRPr>
          </a:p>
          <a:p>
            <a:r>
              <a:rPr lang="en-GB" sz="2400" b="1" dirty="0">
                <a:solidFill>
                  <a:schemeClr val="bg1"/>
                </a:solidFill>
                <a:latin typeface="Comic Sans MS" panose="030F0702030302020204" pitchFamily="66" charset="0"/>
              </a:rPr>
              <a:t>Working with EP – presentation to parents </a:t>
            </a:r>
          </a:p>
        </p:txBody>
      </p:sp>
      <p:sp>
        <p:nvSpPr>
          <p:cNvPr id="9" name="TextBox 8">
            <a:extLst>
              <a:ext uri="{FF2B5EF4-FFF2-40B4-BE49-F238E27FC236}">
                <a16:creationId xmlns:a16="http://schemas.microsoft.com/office/drawing/2014/main" id="{B990EDE1-42FF-4906-AED9-594A71861145}"/>
              </a:ext>
            </a:extLst>
          </p:cNvPr>
          <p:cNvSpPr txBox="1"/>
          <p:nvPr/>
        </p:nvSpPr>
        <p:spPr>
          <a:xfrm>
            <a:off x="8021051" y="2998700"/>
            <a:ext cx="3697706" cy="3600986"/>
          </a:xfrm>
          <a:prstGeom prst="rect">
            <a:avLst/>
          </a:prstGeom>
          <a:solidFill>
            <a:schemeClr val="tx1"/>
          </a:solidFill>
          <a:ln w="57150">
            <a:solidFill>
              <a:schemeClr val="bg1"/>
            </a:solidFill>
          </a:ln>
        </p:spPr>
        <p:txBody>
          <a:bodyPr wrap="square" rtlCol="0">
            <a:spAutoFit/>
          </a:bodyPr>
          <a:lstStyle/>
          <a:p>
            <a:r>
              <a:rPr lang="en-GB" sz="2400" b="1" dirty="0">
                <a:solidFill>
                  <a:schemeClr val="bg1"/>
                </a:solidFill>
                <a:latin typeface="Comic Sans MS" panose="030F0702030302020204" pitchFamily="66" charset="0"/>
              </a:rPr>
              <a:t>“We have challenged ourselves to make it as easy for children in our school to ask for help for mental health as it is to ask for a plaster for a cut knee”.</a:t>
            </a:r>
          </a:p>
          <a:p>
            <a:endParaRPr lang="en-GB" sz="2400"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(Phillips-Bianco and van </a:t>
            </a:r>
            <a:r>
              <a:rPr lang="en-GB" b="1" dirty="0" err="1">
                <a:solidFill>
                  <a:schemeClr val="bg1"/>
                </a:solidFill>
                <a:latin typeface="Comic Sans MS" panose="030F0702030302020204" pitchFamily="66" charset="0"/>
              </a:rPr>
              <a:t>Zoest</a:t>
            </a:r>
            <a:r>
              <a:rPr lang="en-GB" b="1" dirty="0">
                <a:solidFill>
                  <a:schemeClr val="bg1"/>
                </a:solidFill>
                <a:latin typeface="Comic Sans MS" panose="030F0702030302020204" pitchFamily="66" charset="0"/>
              </a:rPr>
              <a:t>, (2019, p9)2007</a:t>
            </a:r>
          </a:p>
        </p:txBody>
      </p:sp>
      <p:sp>
        <p:nvSpPr>
          <p:cNvPr id="10" name="TextBox 9">
            <a:extLst>
              <a:ext uri="{FF2B5EF4-FFF2-40B4-BE49-F238E27FC236}">
                <a16:creationId xmlns:a16="http://schemas.microsoft.com/office/drawing/2014/main" id="{C37D0A1A-8864-4279-A2CF-123F148E5566}"/>
              </a:ext>
            </a:extLst>
          </p:cNvPr>
          <p:cNvSpPr txBox="1"/>
          <p:nvPr/>
        </p:nvSpPr>
        <p:spPr>
          <a:xfrm>
            <a:off x="4367461" y="991891"/>
            <a:ext cx="7307180" cy="1569660"/>
          </a:xfrm>
          <a:prstGeom prst="rect">
            <a:avLst/>
          </a:prstGeom>
          <a:solidFill>
            <a:schemeClr val="tx1"/>
          </a:solidFill>
          <a:ln w="57150">
            <a:solidFill>
              <a:schemeClr val="bg1"/>
            </a:solidFill>
          </a:ln>
        </p:spPr>
        <p:txBody>
          <a:bodyPr wrap="square" rtlCol="0">
            <a:spAutoFit/>
          </a:bodyPr>
          <a:lstStyle/>
          <a:p>
            <a:r>
              <a:rPr lang="en-GB" sz="2400" b="1" dirty="0">
                <a:solidFill>
                  <a:schemeClr val="bg1"/>
                </a:solidFill>
                <a:latin typeface="Comic Sans MS" panose="030F0702030302020204" pitchFamily="66" charset="0"/>
              </a:rPr>
              <a:t>We can either stand back as a mere observer, shocked by what we notice … or we can get actively involved with them and make a difference”. </a:t>
            </a:r>
            <a:r>
              <a:rPr lang="en-GB" b="1" dirty="0">
                <a:solidFill>
                  <a:schemeClr val="bg1"/>
                </a:solidFill>
              </a:rPr>
              <a:t>(Bomber, 2007, p55)</a:t>
            </a:r>
          </a:p>
        </p:txBody>
      </p:sp>
    </p:spTree>
    <p:extLst>
      <p:ext uri="{BB962C8B-B14F-4D97-AF65-F5344CB8AC3E}">
        <p14:creationId xmlns:p14="http://schemas.microsoft.com/office/powerpoint/2010/main" val="499492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C2F3907-F24B-489D-B5F8-0B342BCD2265}"/>
              </a:ext>
            </a:extLst>
          </p:cNvPr>
          <p:cNvSpPr txBox="1"/>
          <p:nvPr/>
        </p:nvSpPr>
        <p:spPr>
          <a:xfrm>
            <a:off x="684212" y="584459"/>
            <a:ext cx="10823576" cy="2554545"/>
          </a:xfrm>
          <a:prstGeom prst="rect">
            <a:avLst/>
          </a:prstGeom>
          <a:solidFill>
            <a:schemeClr val="tx2">
              <a:lumMod val="40000"/>
              <a:lumOff val="60000"/>
            </a:schemeClr>
          </a:solidFill>
          <a:ln w="57150">
            <a:solidFill>
              <a:schemeClr val="bg1"/>
            </a:solidFill>
          </a:ln>
        </p:spPr>
        <p:txBody>
          <a:bodyPr wrap="square" rtlCol="0">
            <a:spAutoFit/>
          </a:bodyPr>
          <a:lstStyle/>
          <a:p>
            <a:r>
              <a:rPr lang="en-GB" sz="4000" dirty="0">
                <a:solidFill>
                  <a:schemeClr val="bg1"/>
                </a:solidFill>
                <a:latin typeface="Comic Sans MS" panose="030F0702030302020204" pitchFamily="66" charset="0"/>
              </a:rPr>
              <a:t>“Learning to behave is as important for some children as learning the curriculum because unless children can learn to settle they will not reach their potential”. </a:t>
            </a:r>
            <a:r>
              <a:rPr lang="en-GB" sz="2800" dirty="0">
                <a:solidFill>
                  <a:schemeClr val="bg1"/>
                </a:solidFill>
                <a:latin typeface="Comic Sans MS" panose="030F0702030302020204" pitchFamily="66" charset="0"/>
              </a:rPr>
              <a:t>Fox (2011, p viii)</a:t>
            </a:r>
            <a:endParaRPr lang="en-GB" sz="4000" dirty="0">
              <a:solidFill>
                <a:schemeClr val="bg1"/>
              </a:solidFill>
              <a:latin typeface="Comic Sans MS" panose="030F0702030302020204" pitchFamily="66" charset="0"/>
            </a:endParaRPr>
          </a:p>
        </p:txBody>
      </p:sp>
      <p:sp>
        <p:nvSpPr>
          <p:cNvPr id="6" name="TextBox 5">
            <a:extLst>
              <a:ext uri="{FF2B5EF4-FFF2-40B4-BE49-F238E27FC236}">
                <a16:creationId xmlns:a16="http://schemas.microsoft.com/office/drawing/2014/main" id="{E4A9BBC8-2E92-4A65-B5C2-462A26896402}"/>
              </a:ext>
            </a:extLst>
          </p:cNvPr>
          <p:cNvSpPr txBox="1"/>
          <p:nvPr/>
        </p:nvSpPr>
        <p:spPr>
          <a:xfrm>
            <a:off x="4074695" y="2887579"/>
            <a:ext cx="3930316" cy="3593432"/>
          </a:xfrm>
          <a:prstGeom prst="rect">
            <a:avLst/>
          </a:prstGeom>
          <a:noFill/>
        </p:spPr>
        <p:txBody>
          <a:bodyPr wrap="square" rtlCol="0">
            <a:spAutoFit/>
          </a:bodyPr>
          <a:lstStyle/>
          <a:p>
            <a:endParaRPr lang="en-GB" dirty="0"/>
          </a:p>
        </p:txBody>
      </p:sp>
      <p:pic>
        <p:nvPicPr>
          <p:cNvPr id="8" name="Picture 7">
            <a:extLst>
              <a:ext uri="{FF2B5EF4-FFF2-40B4-BE49-F238E27FC236}">
                <a16:creationId xmlns:a16="http://schemas.microsoft.com/office/drawing/2014/main" id="{BB04D270-85DC-45E5-8B7A-4DFDFDF2CF08}"/>
              </a:ext>
            </a:extLst>
          </p:cNvPr>
          <p:cNvPicPr>
            <a:picLocks noChangeAspect="1"/>
          </p:cNvPicPr>
          <p:nvPr/>
        </p:nvPicPr>
        <p:blipFill>
          <a:blip r:embed="rId3"/>
          <a:stretch>
            <a:fillRect/>
          </a:stretch>
        </p:blipFill>
        <p:spPr>
          <a:xfrm>
            <a:off x="2379996" y="3622743"/>
            <a:ext cx="7020677" cy="2510606"/>
          </a:xfrm>
          <a:prstGeom prst="rect">
            <a:avLst/>
          </a:prstGeom>
        </p:spPr>
      </p:pic>
    </p:spTree>
    <p:extLst>
      <p:ext uri="{BB962C8B-B14F-4D97-AF65-F5344CB8AC3E}">
        <p14:creationId xmlns:p14="http://schemas.microsoft.com/office/powerpoint/2010/main" val="3691367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A284C6-F235-4436-ACCD-6E12930BBD2D}"/>
              </a:ext>
            </a:extLst>
          </p:cNvPr>
          <p:cNvSpPr txBox="1"/>
          <p:nvPr/>
        </p:nvSpPr>
        <p:spPr>
          <a:xfrm>
            <a:off x="4347411" y="192506"/>
            <a:ext cx="2871537" cy="584775"/>
          </a:xfrm>
          <a:prstGeom prst="rect">
            <a:avLst/>
          </a:prstGeom>
          <a:solidFill>
            <a:schemeClr val="tx1"/>
          </a:solidFill>
          <a:ln w="57150">
            <a:solidFill>
              <a:schemeClr val="bg1"/>
            </a:solidFill>
          </a:ln>
        </p:spPr>
        <p:txBody>
          <a:bodyPr wrap="square" rtlCol="0">
            <a:spAutoFit/>
          </a:bodyPr>
          <a:lstStyle/>
          <a:p>
            <a:r>
              <a:rPr lang="en-GB" sz="3200" dirty="0">
                <a:solidFill>
                  <a:schemeClr val="bg1"/>
                </a:solidFill>
                <a:latin typeface="Comic Sans MS" panose="030F0702030302020204" pitchFamily="66" charset="0"/>
              </a:rPr>
              <a:t>REFERENCES</a:t>
            </a:r>
          </a:p>
        </p:txBody>
      </p:sp>
      <p:sp>
        <p:nvSpPr>
          <p:cNvPr id="6" name="Rectangle 5">
            <a:extLst>
              <a:ext uri="{FF2B5EF4-FFF2-40B4-BE49-F238E27FC236}">
                <a16:creationId xmlns:a16="http://schemas.microsoft.com/office/drawing/2014/main" id="{6AEC338C-A41A-45B4-8436-15E483D4C45A}"/>
              </a:ext>
            </a:extLst>
          </p:cNvPr>
          <p:cNvSpPr/>
          <p:nvPr/>
        </p:nvSpPr>
        <p:spPr>
          <a:xfrm>
            <a:off x="280736" y="921422"/>
            <a:ext cx="11630528" cy="8771632"/>
          </a:xfrm>
          <a:prstGeom prst="rect">
            <a:avLst/>
          </a:prstGeom>
        </p:spPr>
        <p:txBody>
          <a:bodyPr wrap="square">
            <a:spAutoFit/>
          </a:bodyPr>
          <a:lstStyle/>
          <a:p>
            <a:r>
              <a:rPr lang="en-GB" b="1" dirty="0" err="1">
                <a:solidFill>
                  <a:schemeClr val="bg1"/>
                </a:solidFill>
                <a:latin typeface="Comic Sans MS" panose="030F0702030302020204" pitchFamily="66" charset="0"/>
              </a:rPr>
              <a:t>Bombèr</a:t>
            </a:r>
            <a:r>
              <a:rPr lang="en-GB" b="1" dirty="0">
                <a:solidFill>
                  <a:schemeClr val="bg1"/>
                </a:solidFill>
                <a:latin typeface="Comic Sans MS" panose="030F0702030302020204" pitchFamily="66" charset="0"/>
              </a:rPr>
              <a:t>, L.M. (2007) Inside I’m Hurting Practical Strategies for supporting children with attachment difficulties in schools  Croydon, Worth Publishing Ltd.</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Burrell, A. and Riley, J. (2005) Promoting Children’s Wellbeing. Network Educational Press Ltd, Stafford</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Children’s </a:t>
            </a:r>
            <a:r>
              <a:rPr lang="en-GB" b="1" dirty="0" err="1">
                <a:solidFill>
                  <a:schemeClr val="bg1"/>
                </a:solidFill>
                <a:latin typeface="Comic Sans MS" panose="030F0702030302020204" pitchFamily="66" charset="0"/>
              </a:rPr>
              <a:t>Commisioner</a:t>
            </a:r>
            <a:r>
              <a:rPr lang="en-GB" b="1" dirty="0">
                <a:solidFill>
                  <a:schemeClr val="bg1"/>
                </a:solidFill>
                <a:latin typeface="Comic Sans MS" panose="030F0702030302020204" pitchFamily="66" charset="0"/>
              </a:rPr>
              <a:t> for Wales A Plan for all Children and Young People 2019=2022</a:t>
            </a:r>
          </a:p>
          <a:p>
            <a:r>
              <a:rPr lang="en-GB" b="1" dirty="0">
                <a:solidFill>
                  <a:schemeClr val="bg1"/>
                </a:solidFill>
                <a:latin typeface="Comic Sans MS" panose="030F0702030302020204" pitchFamily="66" charset="0"/>
              </a:rPr>
              <a:t>Available at : </a:t>
            </a:r>
            <a:r>
              <a:rPr lang="en-GB" b="1"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https://www.childcomwales.org.uk/wp-content/uploads/2019/04/Three-Year-Plan-19-22.pdf</a:t>
            </a:r>
            <a:r>
              <a:rPr lang="en-GB" b="1" dirty="0">
                <a:solidFill>
                  <a:schemeClr val="bg1"/>
                </a:solidFill>
                <a:latin typeface="Comic Sans MS" panose="030F0702030302020204" pitchFamily="66" charset="0"/>
              </a:rPr>
              <a:t> (Accessed on 12 January 2020)</a:t>
            </a:r>
          </a:p>
          <a:p>
            <a:endParaRPr lang="en-GB" b="1" dirty="0">
              <a:solidFill>
                <a:schemeClr val="bg1"/>
              </a:solidFill>
              <a:latin typeface="Comic Sans MS" panose="030F0702030302020204" pitchFamily="66" charset="0"/>
            </a:endParaRPr>
          </a:p>
          <a:p>
            <a:r>
              <a:rPr lang="en-GB" b="1" dirty="0" err="1">
                <a:solidFill>
                  <a:schemeClr val="bg1"/>
                </a:solidFill>
                <a:latin typeface="Comic Sans MS" panose="030F0702030302020204" pitchFamily="66" charset="0"/>
              </a:rPr>
              <a:t>Crenna</a:t>
            </a:r>
            <a:r>
              <a:rPr lang="en-GB" b="1" dirty="0">
                <a:solidFill>
                  <a:schemeClr val="bg1"/>
                </a:solidFill>
                <a:latin typeface="Comic Sans MS" panose="030F0702030302020204" pitchFamily="66" charset="0"/>
              </a:rPr>
              <a:t>-Jennings, W. and Hutchinson, J (2020) Access to child and adolescent mental health services in 2019</a:t>
            </a:r>
          </a:p>
          <a:p>
            <a:r>
              <a:rPr lang="en-GB" b="1" dirty="0">
                <a:solidFill>
                  <a:schemeClr val="bg1"/>
                </a:solidFill>
                <a:latin typeface="Comic Sans MS" panose="030F0702030302020204" pitchFamily="66" charset="0"/>
              </a:rPr>
              <a:t>Available at : </a:t>
            </a:r>
            <a:r>
              <a:rPr lang="en-GB" b="1" dirty="0">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https://epi.org.uk/publications-and-research/access-to-child-and-adolescent-mental-health-services-in-2019/</a:t>
            </a:r>
            <a:r>
              <a:rPr lang="en-GB" b="1" dirty="0">
                <a:solidFill>
                  <a:schemeClr val="bg1"/>
                </a:solidFill>
                <a:latin typeface="Comic Sans MS" panose="030F0702030302020204" pitchFamily="66" charset="0"/>
              </a:rPr>
              <a:t>     (Accessed 12 January 2020)</a:t>
            </a:r>
          </a:p>
          <a:p>
            <a:endParaRPr lang="en-GB" b="1" dirty="0">
              <a:solidFill>
                <a:schemeClr val="bg1"/>
              </a:solidFill>
              <a:latin typeface="Comic Sans MS" panose="030F0702030302020204" pitchFamily="66" charset="0"/>
            </a:endParaRPr>
          </a:p>
          <a:p>
            <a:r>
              <a:rPr lang="en-GB" b="1" u="sng" dirty="0">
                <a:solidFill>
                  <a:schemeClr val="bg1"/>
                </a:solidFill>
                <a:latin typeface="Comic Sans MS" panose="030F0702030302020204" pitchFamily="66" charset="0"/>
                <a:hlinkClick r:id="rId5">
                  <a:extLst>
                    <a:ext uri="{A12FA001-AC4F-418D-AE19-62706E023703}">
                      <ahyp:hlinkClr xmlns:ahyp="http://schemas.microsoft.com/office/drawing/2018/hyperlinkcolor" val="tx"/>
                    </a:ext>
                  </a:extLst>
                </a:hlinkClick>
              </a:rPr>
              <a:t>Department for Education and Skills (2005) Primary National Strategy : The Importance of Emotions </a:t>
            </a:r>
          </a:p>
          <a:p>
            <a:r>
              <a:rPr lang="en-GB" b="1" dirty="0">
                <a:solidFill>
                  <a:schemeClr val="bg1"/>
                </a:solidFill>
                <a:latin typeface="Comic Sans MS" panose="030F0702030302020204" pitchFamily="66" charset="0"/>
                <a:hlinkClick r:id="rId5">
                  <a:extLst>
                    <a:ext uri="{A12FA001-AC4F-418D-AE19-62706E023703}">
                      <ahyp:hlinkClr xmlns:ahyp="http://schemas.microsoft.com/office/drawing/2018/hyperlinkcolor" val="tx"/>
                    </a:ext>
                  </a:extLst>
                </a:hlinkClick>
              </a:rPr>
              <a:t>Available from : https://dera.ioe.ac.uk/5358/1/ba_cpdcd174505modn.pdf</a:t>
            </a:r>
            <a:r>
              <a:rPr lang="en-GB" b="1" dirty="0">
                <a:solidFill>
                  <a:schemeClr val="bg1"/>
                </a:solidFill>
                <a:latin typeface="Comic Sans MS" panose="030F0702030302020204" pitchFamily="66" charset="0"/>
              </a:rPr>
              <a:t>  (Accessed 12 January 2020)</a:t>
            </a: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a:p>
            <a:endParaRPr lang="en-GB" sz="2000" b="1"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46765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691C23F-22C1-476B-BE69-AFF2A77E2A83}"/>
              </a:ext>
            </a:extLst>
          </p:cNvPr>
          <p:cNvSpPr/>
          <p:nvPr/>
        </p:nvSpPr>
        <p:spPr>
          <a:xfrm>
            <a:off x="304801" y="465221"/>
            <a:ext cx="11085094" cy="7571303"/>
          </a:xfrm>
          <a:prstGeom prst="rect">
            <a:avLst/>
          </a:prstGeom>
        </p:spPr>
        <p:txBody>
          <a:bodyPr wrap="square">
            <a:spAutoFit/>
          </a:bodyPr>
          <a:lstStyle/>
          <a:p>
            <a:r>
              <a:rPr lang="en-GB" b="1" dirty="0">
                <a:solidFill>
                  <a:schemeClr val="bg1"/>
                </a:solidFill>
                <a:latin typeface="Comic Sans MS" panose="030F0702030302020204" pitchFamily="66" charset="0"/>
              </a:rPr>
              <a:t>Department of Health &amp; Department for Education (2017)  Transforming Children and Young People’s Mental Health Provision: a Green Paper </a:t>
            </a:r>
          </a:p>
          <a:p>
            <a:r>
              <a:rPr lang="en-GB" b="1"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Available at</a:t>
            </a:r>
            <a:r>
              <a:rPr lang="en-GB" b="1" u="sng"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  </a:t>
            </a:r>
            <a:r>
              <a:rPr lang="en-GB" b="1"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https://assets.publishing.service.gov.uk/government/uploads/system/uploads/attachment_data/file/664855/Transforming_children_and_young_people_s_mental_health_provision.pdf</a:t>
            </a:r>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(Accessed 12 January 2020)</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Donaldson, G. (2015)  Successful Futures. Independent Review of Curriculum and Assessment Arrangements in Wales</a:t>
            </a:r>
          </a:p>
          <a:p>
            <a:r>
              <a:rPr lang="en-GB" b="1" dirty="0">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Available at:  https://gov.wales/sites/default/files/publications/2018-03/successful-futures.pdf</a:t>
            </a:r>
            <a:r>
              <a:rPr lang="en-GB" b="1" dirty="0">
                <a:solidFill>
                  <a:schemeClr val="bg1"/>
                </a:solidFill>
                <a:latin typeface="Comic Sans MS" panose="030F0702030302020204" pitchFamily="66" charset="0"/>
              </a:rPr>
              <a:t>  (Accessed 12 January 2020)</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Dweck, C. (20012) Mindset The New Psychology of Success. London, Robinson.</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Fox, G. (2001) Supporting Children with Behavioural Difficulties. A Guide for Assistants in School. David Fulton Publishers, Oxon</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Hills, R. (2016) An evaluation of the emotional literacy support assistant (ELSA) project from the perspectives of primary school children  Educational and Child Psychology, vol 33 (4) p 50-66</a:t>
            </a:r>
          </a:p>
          <a:p>
            <a:endParaRPr lang="en-GB" b="1" dirty="0">
              <a:solidFill>
                <a:schemeClr val="bg1"/>
              </a:solidFill>
              <a:latin typeface="Comic Sans MS" panose="030F0702030302020204" pitchFamily="66" charset="0"/>
            </a:endParaRPr>
          </a:p>
          <a:p>
            <a:endParaRPr lang="en-GB" b="1" u="sng"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284932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67610-73E7-469A-B02D-3E8369ECD16F}"/>
              </a:ext>
            </a:extLst>
          </p:cNvPr>
          <p:cNvSpPr>
            <a:spLocks noGrp="1"/>
          </p:cNvSpPr>
          <p:nvPr>
            <p:ph type="title"/>
          </p:nvPr>
        </p:nvSpPr>
        <p:spPr/>
        <p:txBody>
          <a:bodyPr/>
          <a:lstStyle/>
          <a:p>
            <a:endParaRPr lang="en-GB" dirty="0"/>
          </a:p>
        </p:txBody>
      </p:sp>
      <p:sp>
        <p:nvSpPr>
          <p:cNvPr id="4" name="Text Placeholder 3">
            <a:extLst>
              <a:ext uri="{FF2B5EF4-FFF2-40B4-BE49-F238E27FC236}">
                <a16:creationId xmlns:a16="http://schemas.microsoft.com/office/drawing/2014/main" id="{54670EF1-6A07-4560-97D8-0998B6BD26C9}"/>
              </a:ext>
            </a:extLst>
          </p:cNvPr>
          <p:cNvSpPr>
            <a:spLocks noGrp="1"/>
          </p:cNvSpPr>
          <p:nvPr>
            <p:ph type="body" sz="half" idx="2"/>
          </p:nvPr>
        </p:nvSpPr>
        <p:spPr/>
        <p:txBody>
          <a:bodyPr/>
          <a:lstStyle/>
          <a:p>
            <a:endParaRPr lang="en-GB"/>
          </a:p>
        </p:txBody>
      </p:sp>
      <p:sp>
        <p:nvSpPr>
          <p:cNvPr id="5" name="Rectangle 4">
            <a:extLst>
              <a:ext uri="{FF2B5EF4-FFF2-40B4-BE49-F238E27FC236}">
                <a16:creationId xmlns:a16="http://schemas.microsoft.com/office/drawing/2014/main" id="{83DE9BAF-821E-43CE-8DAE-4557BE1BE793}"/>
              </a:ext>
            </a:extLst>
          </p:cNvPr>
          <p:cNvSpPr/>
          <p:nvPr/>
        </p:nvSpPr>
        <p:spPr>
          <a:xfrm>
            <a:off x="560679" y="685800"/>
            <a:ext cx="11070641" cy="5632311"/>
          </a:xfrm>
          <a:prstGeom prst="rect">
            <a:avLst/>
          </a:prstGeom>
        </p:spPr>
        <p:txBody>
          <a:bodyPr wrap="square">
            <a:spAutoFit/>
          </a:bodyPr>
          <a:lstStyle/>
          <a:p>
            <a:r>
              <a:rPr lang="en-GB" b="1" dirty="0">
                <a:solidFill>
                  <a:schemeClr val="bg1"/>
                </a:solidFill>
                <a:latin typeface="Comic Sans MS" panose="030F0702030302020204" pitchFamily="66" charset="0"/>
              </a:rPr>
              <a:t>Hunter-</a:t>
            </a:r>
            <a:r>
              <a:rPr lang="en-GB" b="1" dirty="0" err="1">
                <a:solidFill>
                  <a:schemeClr val="bg1"/>
                </a:solidFill>
                <a:latin typeface="Comic Sans MS" panose="030F0702030302020204" pitchFamily="66" charset="0"/>
              </a:rPr>
              <a:t>Carsch</a:t>
            </a:r>
            <a:r>
              <a:rPr lang="en-GB" b="1" dirty="0">
                <a:solidFill>
                  <a:schemeClr val="bg1"/>
                </a:solidFill>
                <a:latin typeface="Comic Sans MS" panose="030F0702030302020204" pitchFamily="66" charset="0"/>
              </a:rPr>
              <a:t>, M., </a:t>
            </a:r>
            <a:r>
              <a:rPr lang="en-GB" b="1" dirty="0" err="1">
                <a:solidFill>
                  <a:schemeClr val="bg1"/>
                </a:solidFill>
                <a:latin typeface="Comic Sans MS" panose="030F0702030302020204" pitchFamily="66" charset="0"/>
              </a:rPr>
              <a:t>Tiknaz</a:t>
            </a:r>
            <a:r>
              <a:rPr lang="en-GB" b="1" dirty="0">
                <a:solidFill>
                  <a:schemeClr val="bg1"/>
                </a:solidFill>
                <a:latin typeface="Comic Sans MS" panose="030F0702030302020204" pitchFamily="66" charset="0"/>
              </a:rPr>
              <a:t>, Y., Cooper, P, Sage, R. (2006) The Handbook </a:t>
            </a:r>
            <a:r>
              <a:rPr lang="en-GB" b="1">
                <a:solidFill>
                  <a:schemeClr val="bg1"/>
                </a:solidFill>
                <a:latin typeface="Comic Sans MS" panose="030F0702030302020204" pitchFamily="66" charset="0"/>
              </a:rPr>
              <a:t>of Social </a:t>
            </a:r>
            <a:r>
              <a:rPr lang="en-GB" b="1" dirty="0">
                <a:solidFill>
                  <a:schemeClr val="bg1"/>
                </a:solidFill>
                <a:latin typeface="Comic Sans MS" panose="030F0702030302020204" pitchFamily="66" charset="0"/>
              </a:rPr>
              <a:t>Emotional and Behavioural Difficulties. London, Continuum.</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NHS Digital (2018) Mental Health of Children and Young People in England 2017. </a:t>
            </a:r>
          </a:p>
          <a:p>
            <a:r>
              <a:rPr lang="en-GB" b="1" u="sng" dirty="0">
                <a:solidFill>
                  <a:schemeClr val="bg1"/>
                </a:solidFill>
                <a:latin typeface="Comic Sans MS" panose="030F0702030302020204" pitchFamily="66" charset="0"/>
              </a:rPr>
              <a:t>Available at :  </a:t>
            </a:r>
            <a:r>
              <a:rPr lang="en-GB" b="1" dirty="0">
                <a:solidFill>
                  <a:schemeClr val="bg1"/>
                </a:solidFill>
                <a:latin typeface="Comic Sans MS" panose="030F0702030302020204" pitchFamily="66" charset="0"/>
              </a:rPr>
              <a:t>https://digital.nhs.uk/data-and-information/publications/statistical/mental-health/of-children-and-young-people-in-England/2017/2017(accessed 24 November 2019)</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National Assembly for Wales Children Young People and Education Committee (April 2018) Mind over matter A report on the step change needed in emotional and mental health support for children and young people in Wales (accessed 24 November 2019) </a:t>
            </a:r>
          </a:p>
          <a:p>
            <a:r>
              <a:rPr lang="en-GB" b="1" u="sng" dirty="0">
                <a:solidFill>
                  <a:schemeClr val="bg1"/>
                </a:solidFill>
                <a:latin typeface="Comic Sans MS" panose="030F0702030302020204" pitchFamily="66" charset="0"/>
              </a:rPr>
              <a:t>Available at : </a:t>
            </a:r>
            <a:r>
              <a:rPr lang="en-GB" b="1" dirty="0">
                <a:solidFill>
                  <a:schemeClr val="bg1"/>
                </a:solidFill>
                <a:latin typeface="Comic Sans MS" panose="030F0702030302020204" pitchFamily="66" charset="0"/>
              </a:rPr>
              <a:t>https://goc.wales/about/cabinet/cabinetstatements/2017/mentalhealthneeds/?lang=en</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Phillips-Bianco, R. and van </a:t>
            </a:r>
            <a:r>
              <a:rPr lang="en-GB" b="1" dirty="0" err="1">
                <a:solidFill>
                  <a:schemeClr val="bg1"/>
                </a:solidFill>
                <a:latin typeface="Comic Sans MS" panose="030F0702030302020204" pitchFamily="66" charset="0"/>
              </a:rPr>
              <a:t>Zoest</a:t>
            </a:r>
            <a:r>
              <a:rPr lang="en-GB" b="1" dirty="0">
                <a:solidFill>
                  <a:schemeClr val="bg1"/>
                </a:solidFill>
                <a:latin typeface="Comic Sans MS" panose="030F0702030302020204" pitchFamily="66" charset="0"/>
              </a:rPr>
              <a:t>, K. (2019) Prioritising mental health and wellbeing in primary schools.  International School, 22 (1), 9-10</a:t>
            </a: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Young Minds (2017) Wise Up: Prioritising Wellbeing in Schools </a:t>
            </a:r>
          </a:p>
          <a:p>
            <a:r>
              <a:rPr lang="en-GB" b="1" u="sng" dirty="0">
                <a:solidFill>
                  <a:schemeClr val="bg1"/>
                </a:solidFill>
                <a:latin typeface="Comic Sans MS" panose="030F0702030302020204" pitchFamily="66" charset="0"/>
              </a:rPr>
              <a:t>Available at </a:t>
            </a:r>
            <a:r>
              <a:rPr lang="en-GB" b="1" dirty="0">
                <a:solidFill>
                  <a:schemeClr val="bg1"/>
                </a:solidFill>
                <a:latin typeface="Comic Sans MS" panose="030F0702030302020204" pitchFamily="66" charset="0"/>
              </a:rPr>
              <a:t>:  https:// youngminds.org.uk/media/1428/wise-up-prioritising-wellbeing-in schools.pdf (accessed 24 November 2019)</a:t>
            </a:r>
          </a:p>
          <a:p>
            <a:endParaRPr lang="en-GB" b="1"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091041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43C4B8-0C3B-43BD-8AB1-B1C4347D9E6F}"/>
              </a:ext>
            </a:extLst>
          </p:cNvPr>
          <p:cNvSpPr txBox="1"/>
          <p:nvPr/>
        </p:nvSpPr>
        <p:spPr>
          <a:xfrm>
            <a:off x="463826" y="755374"/>
            <a:ext cx="11383617" cy="5632311"/>
          </a:xfrm>
          <a:prstGeom prst="rect">
            <a:avLst/>
          </a:prstGeom>
          <a:noFill/>
        </p:spPr>
        <p:txBody>
          <a:bodyPr wrap="square" rtlCol="0">
            <a:spAutoFit/>
          </a:bodyPr>
          <a:lstStyle/>
          <a:p>
            <a:r>
              <a:rPr lang="en-GB" b="1" u="sng" dirty="0">
                <a:solidFill>
                  <a:schemeClr val="bg1"/>
                </a:solidFill>
                <a:latin typeface="Comic Sans MS" panose="030F0702030302020204" pitchFamily="66" charset="0"/>
              </a:rPr>
              <a:t>Newspaper Articles</a:t>
            </a:r>
          </a:p>
          <a:p>
            <a:r>
              <a:rPr lang="en-GB" b="1" dirty="0">
                <a:solidFill>
                  <a:schemeClr val="bg1"/>
                </a:solidFill>
                <a:latin typeface="Comic Sans MS" panose="030F0702030302020204" pitchFamily="66" charset="0"/>
              </a:rPr>
              <a:t>Let’s Talk About Mental Health in our Schools – Kirsty Williams  (Press Release, 14 May 2019)</a:t>
            </a:r>
          </a:p>
          <a:p>
            <a:r>
              <a:rPr lang="en-GB" b="1" u="sng" dirty="0">
                <a:solidFill>
                  <a:schemeClr val="bg1"/>
                </a:solidFill>
                <a:latin typeface="Comic Sans MS" panose="030F0702030302020204" pitchFamily="66" charset="0"/>
              </a:rPr>
              <a:t>Available at </a:t>
            </a:r>
            <a:r>
              <a:rPr lang="en-GB" b="1" dirty="0">
                <a:solidFill>
                  <a:schemeClr val="bg1"/>
                </a:solidFill>
                <a:latin typeface="Comic Sans MS" panose="030F0702030302020204" pitchFamily="66" charset="0"/>
              </a:rPr>
              <a:t>: </a:t>
            </a:r>
            <a:r>
              <a:rPr lang="en-GB" b="1" dirty="0">
                <a:solidFill>
                  <a:schemeClr val="bg1"/>
                </a:solidFill>
                <a:latin typeface="Comic Sans MS" panose="030F0702030302020204" pitchFamily="66" charset="0"/>
                <a:hlinkClick r:id="rId3">
                  <a:extLst>
                    <a:ext uri="{A12FA001-AC4F-418D-AE19-62706E023703}">
                      <ahyp:hlinkClr xmlns:ahyp="http://schemas.microsoft.com/office/drawing/2018/hyperlinkcolor" val="tx"/>
                    </a:ext>
                  </a:extLst>
                </a:hlinkClick>
              </a:rPr>
              <a:t>https://gov.wales/lets-talk-about-mental-health-our-schools-kirsty-williams</a:t>
            </a:r>
            <a:r>
              <a:rPr lang="en-GB" b="1" dirty="0">
                <a:solidFill>
                  <a:schemeClr val="bg1"/>
                </a:solidFill>
                <a:latin typeface="Comic Sans MS" panose="030F0702030302020204" pitchFamily="66" charset="0"/>
              </a:rPr>
              <a:t> </a:t>
            </a:r>
            <a:r>
              <a:rPr lang="en-GB" b="1" u="sng" dirty="0">
                <a:solidFill>
                  <a:schemeClr val="bg1"/>
                </a:solidFill>
                <a:latin typeface="Comic Sans MS" panose="030F0702030302020204" pitchFamily="66" charset="0"/>
              </a:rPr>
              <a:t> [Accessed on 25 November 2019]</a:t>
            </a:r>
          </a:p>
          <a:p>
            <a:endParaRPr lang="en-GB" b="1"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Mental health: Counselling sought by 11,000 Welsh youngsters    (BBC News article)</a:t>
            </a:r>
          </a:p>
          <a:p>
            <a:r>
              <a:rPr lang="en-GB" b="1" dirty="0">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Available at : </a:t>
            </a:r>
          </a:p>
          <a:p>
            <a:r>
              <a:rPr lang="en-GB" b="1" dirty="0">
                <a:solidFill>
                  <a:schemeClr val="bg1"/>
                </a:solidFill>
                <a:latin typeface="Comic Sans MS" panose="030F0702030302020204" pitchFamily="66" charset="0"/>
                <a:hlinkClick r:id="rId4">
                  <a:extLst>
                    <a:ext uri="{A12FA001-AC4F-418D-AE19-62706E023703}">
                      <ahyp:hlinkClr xmlns:ahyp="http://schemas.microsoft.com/office/drawing/2018/hyperlinkcolor" val="tx"/>
                    </a:ext>
                  </a:extLst>
                </a:hlinkClick>
              </a:rPr>
              <a:t>https://www.bbc.co.uk/news/uk-wales-50151883</a:t>
            </a:r>
            <a:r>
              <a:rPr lang="en-GB" b="1" dirty="0">
                <a:solidFill>
                  <a:schemeClr val="bg1"/>
                </a:solidFill>
                <a:latin typeface="Comic Sans MS" panose="030F0702030302020204" pitchFamily="66" charset="0"/>
              </a:rPr>
              <a:t> (Accessed 29 December 2019)</a:t>
            </a:r>
          </a:p>
          <a:p>
            <a:endParaRPr lang="en-GB" b="1" dirty="0">
              <a:solidFill>
                <a:schemeClr val="bg1"/>
              </a:solidFill>
              <a:latin typeface="Comic Sans MS" panose="030F0702030302020204" pitchFamily="66" charset="0"/>
            </a:endParaRPr>
          </a:p>
          <a:p>
            <a:r>
              <a:rPr lang="en-GB" b="1" u="sng" dirty="0">
                <a:solidFill>
                  <a:schemeClr val="bg1"/>
                </a:solidFill>
                <a:latin typeface="Comic Sans MS" panose="030F0702030302020204" pitchFamily="66" charset="0"/>
              </a:rPr>
              <a:t>School Based Resources</a:t>
            </a:r>
          </a:p>
          <a:p>
            <a:endParaRPr lang="en-GB" b="1" u="sng" dirty="0">
              <a:solidFill>
                <a:schemeClr val="bg1"/>
              </a:solidFill>
              <a:latin typeface="Comic Sans MS" panose="030F0702030302020204" pitchFamily="66" charset="0"/>
            </a:endParaRPr>
          </a:p>
          <a:p>
            <a:r>
              <a:rPr lang="en-GB" b="1" dirty="0">
                <a:solidFill>
                  <a:schemeClr val="bg1"/>
                </a:solidFill>
                <a:latin typeface="Comic Sans MS" panose="030F0702030302020204" pitchFamily="66" charset="0"/>
              </a:rPr>
              <a:t>ELSA (Available from : </a:t>
            </a:r>
            <a:r>
              <a:rPr lang="en-GB" b="1" dirty="0">
                <a:solidFill>
                  <a:schemeClr val="bg1"/>
                </a:solidFill>
                <a:hlinkClick r:id="rId5">
                  <a:extLst>
                    <a:ext uri="{A12FA001-AC4F-418D-AE19-62706E023703}">
                      <ahyp:hlinkClr xmlns:ahyp="http://schemas.microsoft.com/office/drawing/2018/hyperlinkcolor" val="tx"/>
                    </a:ext>
                  </a:extLst>
                </a:hlinkClick>
              </a:rPr>
              <a:t>https://www.elsanetwork.org/about/</a:t>
            </a:r>
            <a:r>
              <a:rPr lang="en-GB" b="1" dirty="0">
                <a:solidFill>
                  <a:schemeClr val="bg1"/>
                </a:solidFill>
              </a:rPr>
              <a:t> )  (Accessed 17 January 2020)</a:t>
            </a:r>
          </a:p>
          <a:p>
            <a:r>
              <a:rPr lang="en-GB" b="1" u="sng" dirty="0">
                <a:solidFill>
                  <a:schemeClr val="bg1"/>
                </a:solidFill>
                <a:latin typeface="Comic Sans MS" panose="030F0702030302020204" pitchFamily="66" charset="0"/>
              </a:rPr>
              <a:t>Jigsaw PSHE Scheme (Available from : </a:t>
            </a:r>
            <a:r>
              <a:rPr lang="en-GB" b="1" dirty="0">
                <a:solidFill>
                  <a:schemeClr val="bg1"/>
                </a:solidFill>
                <a:latin typeface="Comic Sans MS" panose="030F0702030302020204" pitchFamily="66" charset="0"/>
                <a:hlinkClick r:id="rId6">
                  <a:extLst>
                    <a:ext uri="{A12FA001-AC4F-418D-AE19-62706E023703}">
                      <ahyp:hlinkClr xmlns:ahyp="http://schemas.microsoft.com/office/drawing/2018/hyperlinkcolor" val="tx"/>
                    </a:ext>
                  </a:extLst>
                </a:hlinkClick>
              </a:rPr>
              <a:t>https://www.jigsawpshe.com/?gclid=EAIaIQobChMI25nGoOKH5wIVwrTtCh1nxgJ5EAAYASAAEgJGdvD_BwE</a:t>
            </a:r>
            <a:r>
              <a:rPr lang="en-GB" b="1" dirty="0">
                <a:solidFill>
                  <a:schemeClr val="bg1"/>
                </a:solidFill>
                <a:latin typeface="Comic Sans MS" panose="030F0702030302020204" pitchFamily="66" charset="0"/>
              </a:rPr>
              <a:t>    </a:t>
            </a:r>
            <a:r>
              <a:rPr lang="en-GB" b="1" dirty="0">
                <a:solidFill>
                  <a:schemeClr val="bg1"/>
                </a:solidFill>
              </a:rPr>
              <a:t>(Accessed 17 January 2020)</a:t>
            </a:r>
          </a:p>
          <a:p>
            <a:endParaRPr lang="en-GB" b="1" dirty="0">
              <a:solidFill>
                <a:schemeClr val="bg1"/>
              </a:solidFill>
              <a:latin typeface="Comic Sans MS" panose="030F0702030302020204" pitchFamily="66" charset="0"/>
            </a:endParaRPr>
          </a:p>
          <a:p>
            <a:endParaRPr lang="en-GB" b="1"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val="304990331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702</TotalTime>
  <Words>3552</Words>
  <Application>Microsoft Office PowerPoint</Application>
  <PresentationFormat>Widescreen</PresentationFormat>
  <Paragraphs>394</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Century Gothic</vt:lpstr>
      <vt:lpstr>Comic Sans MS</vt:lpstr>
      <vt:lpstr>Wingdings 3</vt:lpstr>
      <vt:lpstr>Slice</vt:lpstr>
      <vt:lpstr>A Critical reflection of Support for pupils with emotional and behavioural difficulties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reflection of Support for pupils with emotional and behavioural difficulties</dc:title>
  <dc:creator>Elise Groth</dc:creator>
  <cp:lastModifiedBy>Elise Groth</cp:lastModifiedBy>
  <cp:revision>150</cp:revision>
  <cp:lastPrinted>2020-01-20T17:15:25Z</cp:lastPrinted>
  <dcterms:created xsi:type="dcterms:W3CDTF">2020-01-13T21:26:57Z</dcterms:created>
  <dcterms:modified xsi:type="dcterms:W3CDTF">2020-01-20T20:16:13Z</dcterms:modified>
</cp:coreProperties>
</file>